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35245C" w14:textId="77777777" w:rsidR="0055687E" w:rsidRDefault="0055687E" w:rsidP="0055687E">
      <w:pPr>
        <w:pStyle w:val="BodyText"/>
        <w:kinsoku w:val="0"/>
        <w:overflowPunct w:val="0"/>
        <w:rPr>
          <w:rFonts w:ascii="Times New Roman" w:hAnsi="Times New Roman" w:cs="Times New Roman"/>
        </w:rPr>
      </w:pPr>
      <w:bookmarkStart w:id="0" w:name="_DxCrossRefBm1379192322"/>
      <w:bookmarkStart w:id="1" w:name="_Toc256000002"/>
      <w:r w:rsidRPr="00907B2C">
        <w:rPr>
          <w:noProof/>
        </w:rPr>
        <w:drawing>
          <wp:inline distT="0" distB="0" distL="0" distR="0" wp14:anchorId="24FB58D4" wp14:editId="598B7F53">
            <wp:extent cx="847725" cy="714375"/>
            <wp:effectExtent l="0" t="0" r="0" b="0"/>
            <wp:docPr id="1235" name="Рисунок 5" descr="ՀՀ զինանշա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 descr="ՀՀ զինանշան"/>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847725" cy="714375"/>
                    </a:xfrm>
                    <a:prstGeom prst="rect">
                      <a:avLst/>
                    </a:prstGeom>
                    <a:noFill/>
                    <a:ln>
                      <a:noFill/>
                    </a:ln>
                  </pic:spPr>
                </pic:pic>
              </a:graphicData>
            </a:graphic>
          </wp:inline>
        </w:drawing>
      </w:r>
    </w:p>
    <w:p w14:paraId="35C0C533" w14:textId="77777777" w:rsidR="0055687E" w:rsidRPr="008A0B98" w:rsidRDefault="0055687E" w:rsidP="0055687E">
      <w:pPr>
        <w:pStyle w:val="BodyText"/>
        <w:kinsoku w:val="0"/>
        <w:overflowPunct w:val="0"/>
        <w:rPr>
          <w:rFonts w:ascii="Times New Roman" w:hAnsi="Times New Roman" w:cs="Times New Roman"/>
          <w:b/>
          <w:sz w:val="28"/>
          <w:szCs w:val="28"/>
          <w:lang w:val="en-US"/>
        </w:rPr>
      </w:pPr>
      <w:r w:rsidRPr="008A0B98">
        <w:rPr>
          <w:rFonts w:ascii="Times New Roman" w:hAnsi="Times New Roman" w:cs="Times New Roman"/>
          <w:b/>
          <w:sz w:val="28"/>
          <w:szCs w:val="28"/>
          <w:lang w:val="en-US"/>
        </w:rPr>
        <w:t xml:space="preserve">MTAI </w:t>
      </w:r>
      <w:r w:rsidR="0034670D">
        <w:rPr>
          <w:rFonts w:ascii="Times New Roman" w:hAnsi="Times New Roman" w:cs="Times New Roman"/>
          <w:b/>
          <w:sz w:val="28"/>
          <w:szCs w:val="28"/>
          <w:lang w:val="en-US"/>
        </w:rPr>
        <w:t xml:space="preserve">  </w:t>
      </w:r>
      <w:r w:rsidRPr="008A0B98">
        <w:rPr>
          <w:rFonts w:ascii="Times New Roman" w:hAnsi="Times New Roman" w:cs="Times New Roman"/>
          <w:b/>
          <w:sz w:val="28"/>
          <w:szCs w:val="28"/>
          <w:lang w:val="en-US"/>
        </w:rPr>
        <w:t>RA</w:t>
      </w:r>
    </w:p>
    <w:p w14:paraId="3F59FF08" w14:textId="77777777" w:rsidR="0055687E" w:rsidRPr="0082531F" w:rsidRDefault="0055687E" w:rsidP="0055687E">
      <w:pPr>
        <w:pStyle w:val="BodyText"/>
        <w:kinsoku w:val="0"/>
        <w:overflowPunct w:val="0"/>
        <w:rPr>
          <w:rFonts w:ascii="Times New Roman" w:hAnsi="Times New Roman" w:cs="Times New Roman"/>
          <w:lang w:val="en-US"/>
        </w:rPr>
      </w:pPr>
    </w:p>
    <w:p w14:paraId="7A99B703" w14:textId="77777777" w:rsidR="0055687E" w:rsidRPr="0082531F" w:rsidRDefault="0055687E" w:rsidP="0055687E">
      <w:pPr>
        <w:pStyle w:val="BodyText"/>
        <w:kinsoku w:val="0"/>
        <w:overflowPunct w:val="0"/>
        <w:rPr>
          <w:rFonts w:ascii="Times New Roman" w:hAnsi="Times New Roman" w:cs="Times New Roman"/>
          <w:lang w:val="en-US"/>
        </w:rPr>
      </w:pPr>
    </w:p>
    <w:p w14:paraId="760ED783" w14:textId="77777777" w:rsidR="0055687E" w:rsidRPr="00A062EF" w:rsidRDefault="0055687E" w:rsidP="0055687E">
      <w:pPr>
        <w:pStyle w:val="BodyText"/>
        <w:kinsoku w:val="0"/>
        <w:overflowPunct w:val="0"/>
        <w:spacing w:before="224"/>
        <w:rPr>
          <w:rFonts w:ascii="Arial" w:hAnsi="Arial" w:cs="Arial"/>
          <w:b/>
          <w:bCs/>
          <w:color w:val="015690"/>
          <w:spacing w:val="-4"/>
          <w:w w:val="85"/>
          <w:sz w:val="79"/>
          <w:szCs w:val="79"/>
          <w:lang w:val="en-US"/>
        </w:rPr>
      </w:pPr>
      <w:r>
        <w:rPr>
          <w:noProof/>
          <w:lang w:val="hy-AM"/>
        </w:rPr>
        <w:t xml:space="preserve">      </w:t>
      </w:r>
      <w:r>
        <w:rPr>
          <w:noProof/>
        </w:rPr>
        <mc:AlternateContent>
          <mc:Choice Requires="wps">
            <w:drawing>
              <wp:anchor distT="0" distB="0" distL="114300" distR="114300" simplePos="0" relativeHeight="251667456" behindDoc="0" locked="0" layoutInCell="0" allowOverlap="1" wp14:anchorId="57A089D6" wp14:editId="44D4CC28">
                <wp:simplePos x="0" y="0"/>
                <wp:positionH relativeFrom="page">
                  <wp:posOffset>3946525</wp:posOffset>
                </wp:positionH>
                <wp:positionV relativeFrom="paragraph">
                  <wp:posOffset>-1156970</wp:posOffset>
                </wp:positionV>
                <wp:extent cx="3619500" cy="2730500"/>
                <wp:effectExtent l="0" t="0" r="0" b="0"/>
                <wp:wrapNone/>
                <wp:docPr id="296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619500" cy="273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1CCD0F" w14:textId="77777777" w:rsidR="00A478C8" w:rsidRDefault="00A478C8" w:rsidP="0055687E">
                            <w:pPr>
                              <w:spacing w:line="4300" w:lineRule="atLeast"/>
                              <w:rPr>
                                <w:rFonts w:ascii="Times New Roman" w:hAnsi="Times New Roman"/>
                                <w:sz w:val="24"/>
                              </w:rPr>
                            </w:pPr>
                            <w:r>
                              <w:rPr>
                                <w:rFonts w:ascii="Times New Roman" w:hAnsi="Times New Roman"/>
                                <w:noProof/>
                                <w:sz w:val="24"/>
                                <w:lang w:val="ru-RU" w:eastAsia="ru-RU"/>
                              </w:rPr>
                              <w:drawing>
                                <wp:inline distT="0" distB="0" distL="0" distR="0" wp14:anchorId="0806EBB4" wp14:editId="0C8CFD7C">
                                  <wp:extent cx="3619500" cy="2914650"/>
                                  <wp:effectExtent l="0" t="0" r="0" b="0"/>
                                  <wp:docPr id="8" name="Рисунок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3619500" cy="2914650"/>
                                          </a:xfrm>
                                          <a:prstGeom prst="rect">
                                            <a:avLst/>
                                          </a:prstGeom>
                                          <a:noFill/>
                                          <a:ln>
                                            <a:noFill/>
                                          </a:ln>
                                        </pic:spPr>
                                      </pic:pic>
                                    </a:graphicData>
                                  </a:graphic>
                                </wp:inline>
                              </w:drawing>
                            </w:r>
                          </w:p>
                          <w:p w14:paraId="03F3C29F" w14:textId="77777777" w:rsidR="00A478C8" w:rsidRDefault="00A478C8" w:rsidP="0055687E">
                            <w:pPr>
                              <w:rPr>
                                <w:rFonts w:ascii="Times New Roman" w:hAnsi="Times New Roman"/>
                                <w:sz w:val="24"/>
                              </w:rPr>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7A089D6" id="Rectangle 6" o:spid="_x0000_s1026" style="position:absolute;margin-left:310.75pt;margin-top:-91.1pt;width:285pt;height:2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jQrTzgEAAIgDAAAOAAAAZHJzL2Uyb0RvYy54bWysU1Fv1DAMfkfiP0R559q7iQHV9aZp0xDS&#10;gEljPyBNk7aijYOdu/b49Tjp9QbjDfES2Y7z+fNnZ3s1Db04GKQOXCnXq1wK4zTUnWtK+fTt7s17&#10;KSgoV6senCnl0ZC82r1+tR19YTbQQl8bFAziqBh9KdsQfJFlpFszKFqBN44vLeCgArvYZDWqkdGH&#10;Ptvk+WU2AtYeQRsijt7Ol3KX8K01Ony1lkwQfSmZW0gnprOKZ7bbqqJB5dtOn2iof2AxqM5x0TPU&#10;rQpK7LH7C2roNAKBDSsNQwbWdtqkHribdf6im8dWeZN6YXHIn2Wi/wervxwe/QNG6uTvQX8n4eCm&#10;Va4x14gwtkbVXG4dhcpGT8X5QXSIn4pq/Aw1j1btAyQNJotDBOTuxJSkPp6lNlMQmoMXl+sPb3Oe&#10;iOa7zbuLPDqxhiqW5x4pfDQwiGiUEnmWCV4d7inMqUtKrObgruv7NM/e/RFgzBhJ9CPjuBxUhKma&#10;ODuaFdRHbgRhXg9eZzZawJ9SjLwapaQfe4VGiv6TYzHiHi0GLka1GMppflrKIMVs3oR53/Yeu6Zl&#10;5HVqw8E1C2a71MozixNPHncS47SacZ9+91PW8wfa/QIAAP//AwBQSwMEFAAGAAgAAAAhAH5hA6Tj&#10;AAAADQEAAA8AAABkcnMvZG93bnJldi54bWxMj01Pg0AQhu8m/ofNmHhrF4hWQIam8SP1WFuTtrct&#10;OwJxPwi7LeivdznpcWaevPO8xXLUil2od601CPE8AkamsrI1NcLH7nWWAnNeGCmUNYTwTQ6W5fVV&#10;IXJpB/NOl62vWQgxLhcIjfddzrmrGtLCzW1HJtw+ba+FD2Nfc9mLIYRrxZMoWnAtWhM+NKKjp4aq&#10;r+1ZI6zTbnV4sz9DrV6O6/1mnz3vMo94ezOuHoF5Gv0fDJN+UIcyOJ3s2UjHFMIiie8DijCL0yQB&#10;NiFxNu1OCMndQwq8LPj/FuUvAAAA//8DAFBLAQItABQABgAIAAAAIQC2gziS/gAAAOEBAAATAAAA&#10;AAAAAAAAAAAAAAAAAABbQ29udGVudF9UeXBlc10ueG1sUEsBAi0AFAAGAAgAAAAhADj9If/WAAAA&#10;lAEAAAsAAAAAAAAAAAAAAAAALwEAAF9yZWxzLy5yZWxzUEsBAi0AFAAGAAgAAAAhAEKNCtPOAQAA&#10;iAMAAA4AAAAAAAAAAAAAAAAALgIAAGRycy9lMm9Eb2MueG1sUEsBAi0AFAAGAAgAAAAhAH5hA6Tj&#10;AAAADQEAAA8AAAAAAAAAAAAAAAAAKAQAAGRycy9kb3ducmV2LnhtbFBLBQYAAAAABAAEAPMAAAA4&#10;BQAAAAA=&#10;" o:allowincell="f" filled="f" stroked="f">
                <v:textbox inset="0,0,0,0">
                  <w:txbxContent>
                    <w:p w14:paraId="781CCD0F" w14:textId="77777777" w:rsidR="00A478C8" w:rsidRDefault="00A478C8" w:rsidP="0055687E">
                      <w:pPr>
                        <w:spacing w:line="4300" w:lineRule="atLeast"/>
                        <w:rPr>
                          <w:rFonts w:ascii="Times New Roman" w:hAnsi="Times New Roman"/>
                          <w:sz w:val="24"/>
                        </w:rPr>
                      </w:pPr>
                      <w:r>
                        <w:rPr>
                          <w:rFonts w:ascii="Times New Roman" w:hAnsi="Times New Roman"/>
                          <w:noProof/>
                          <w:sz w:val="24"/>
                          <w:lang w:val="ru-RU" w:eastAsia="ru-RU"/>
                        </w:rPr>
                        <w:drawing>
                          <wp:inline distT="0" distB="0" distL="0" distR="0" wp14:anchorId="0806EBB4" wp14:editId="0C8CFD7C">
                            <wp:extent cx="3619500" cy="2914650"/>
                            <wp:effectExtent l="0" t="0" r="0" b="0"/>
                            <wp:docPr id="8" name="Рисунок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3619500" cy="2914650"/>
                                    </a:xfrm>
                                    <a:prstGeom prst="rect">
                                      <a:avLst/>
                                    </a:prstGeom>
                                    <a:noFill/>
                                    <a:ln>
                                      <a:noFill/>
                                    </a:ln>
                                  </pic:spPr>
                                </pic:pic>
                              </a:graphicData>
                            </a:graphic>
                          </wp:inline>
                        </w:drawing>
                      </w:r>
                    </w:p>
                    <w:p w14:paraId="03F3C29F" w14:textId="77777777" w:rsidR="00A478C8" w:rsidRDefault="00A478C8" w:rsidP="0055687E">
                      <w:pPr>
                        <w:rPr>
                          <w:rFonts w:ascii="Times New Roman" w:hAnsi="Times New Roman"/>
                          <w:sz w:val="24"/>
                        </w:rPr>
                      </w:pPr>
                    </w:p>
                  </w:txbxContent>
                </v:textbox>
                <w10:wrap anchorx="page"/>
              </v:rect>
            </w:pict>
          </mc:Fallback>
        </mc:AlternateContent>
      </w:r>
      <w:r w:rsidRPr="00A062EF">
        <w:rPr>
          <w:rFonts w:ascii="Arial" w:hAnsi="Arial" w:cs="Arial"/>
          <w:b/>
          <w:bCs/>
          <w:color w:val="015690"/>
          <w:spacing w:val="-4"/>
          <w:w w:val="85"/>
          <w:sz w:val="79"/>
          <w:szCs w:val="79"/>
          <w:lang w:val="en-US"/>
        </w:rPr>
        <w:t>ATCO</w:t>
      </w:r>
    </w:p>
    <w:p w14:paraId="326EAC4F" w14:textId="77777777" w:rsidR="0055687E" w:rsidRPr="00A062EF" w:rsidRDefault="0055687E" w:rsidP="0055687E">
      <w:pPr>
        <w:pStyle w:val="BodyText"/>
        <w:kinsoku w:val="0"/>
        <w:overflowPunct w:val="0"/>
        <w:spacing w:line="488" w:lineRule="exact"/>
        <w:rPr>
          <w:rFonts w:ascii="Times New Roman" w:hAnsi="Times New Roman" w:cs="Times New Roman"/>
          <w:color w:val="4483AE"/>
          <w:spacing w:val="-5"/>
          <w:w w:val="85"/>
          <w:sz w:val="44"/>
          <w:szCs w:val="44"/>
          <w:lang w:val="en-US"/>
        </w:rPr>
      </w:pPr>
      <w:r w:rsidRPr="00A062EF">
        <w:rPr>
          <w:rFonts w:ascii="Times New Roman" w:hAnsi="Times New Roman" w:cs="Times New Roman"/>
          <w:color w:val="4483AE"/>
          <w:w w:val="85"/>
          <w:sz w:val="44"/>
          <w:szCs w:val="44"/>
          <w:lang w:val="en-US"/>
        </w:rPr>
        <w:t>(IR</w:t>
      </w:r>
      <w:r w:rsidRPr="00A062EF">
        <w:rPr>
          <w:rFonts w:ascii="Times New Roman" w:hAnsi="Times New Roman" w:cs="Times New Roman"/>
          <w:color w:val="4483AE"/>
          <w:spacing w:val="-14"/>
          <w:sz w:val="44"/>
          <w:szCs w:val="44"/>
          <w:lang w:val="en-US"/>
        </w:rPr>
        <w:t xml:space="preserve"> </w:t>
      </w:r>
      <w:r>
        <w:rPr>
          <w:rFonts w:ascii="Times New Roman" w:hAnsi="Times New Roman" w:cs="Times New Roman"/>
          <w:color w:val="4483AE"/>
          <w:spacing w:val="-14"/>
          <w:sz w:val="44"/>
          <w:szCs w:val="44"/>
          <w:lang w:val="hy-AM"/>
        </w:rPr>
        <w:t xml:space="preserve">, </w:t>
      </w:r>
      <w:r w:rsidRPr="00A062EF">
        <w:rPr>
          <w:rFonts w:ascii="Times New Roman" w:hAnsi="Times New Roman" w:cs="Times New Roman"/>
          <w:color w:val="4483AE"/>
          <w:w w:val="85"/>
          <w:sz w:val="44"/>
          <w:szCs w:val="44"/>
          <w:lang w:val="en-US"/>
        </w:rPr>
        <w:t>AMC</w:t>
      </w:r>
      <w:r w:rsidRPr="00A062EF">
        <w:rPr>
          <w:rFonts w:ascii="Times New Roman" w:hAnsi="Times New Roman" w:cs="Times New Roman"/>
          <w:color w:val="4483AE"/>
          <w:spacing w:val="-9"/>
          <w:w w:val="85"/>
          <w:sz w:val="44"/>
          <w:szCs w:val="44"/>
          <w:lang w:val="en-US"/>
        </w:rPr>
        <w:t xml:space="preserve"> </w:t>
      </w:r>
      <w:r w:rsidRPr="00A062EF">
        <w:rPr>
          <w:rFonts w:ascii="Times New Roman" w:hAnsi="Times New Roman" w:cs="Times New Roman"/>
          <w:color w:val="4483AE"/>
          <w:w w:val="85"/>
          <w:sz w:val="44"/>
          <w:szCs w:val="44"/>
          <w:lang w:val="en-US"/>
        </w:rPr>
        <w:t>&amp;</w:t>
      </w:r>
      <w:r w:rsidRPr="00A062EF">
        <w:rPr>
          <w:rFonts w:ascii="Times New Roman" w:hAnsi="Times New Roman" w:cs="Times New Roman"/>
          <w:color w:val="4483AE"/>
          <w:spacing w:val="-33"/>
          <w:w w:val="85"/>
          <w:sz w:val="44"/>
          <w:szCs w:val="44"/>
          <w:lang w:val="en-US"/>
        </w:rPr>
        <w:t xml:space="preserve"> </w:t>
      </w:r>
      <w:r w:rsidRPr="00A062EF">
        <w:rPr>
          <w:rFonts w:ascii="Times New Roman" w:hAnsi="Times New Roman" w:cs="Times New Roman"/>
          <w:color w:val="4483AE"/>
          <w:spacing w:val="-5"/>
          <w:w w:val="85"/>
          <w:sz w:val="44"/>
          <w:szCs w:val="44"/>
          <w:lang w:val="en-US"/>
        </w:rPr>
        <w:t>GM)</w:t>
      </w:r>
    </w:p>
    <w:p w14:paraId="5AD525F1" w14:textId="77777777" w:rsidR="0055687E" w:rsidRDefault="0055687E" w:rsidP="0055687E">
      <w:pPr>
        <w:pStyle w:val="BodyText"/>
        <w:kinsoku w:val="0"/>
        <w:overflowPunct w:val="0"/>
        <w:spacing w:line="488" w:lineRule="exact"/>
        <w:ind w:left="447"/>
        <w:rPr>
          <w:rFonts w:ascii="Times New Roman" w:hAnsi="Times New Roman" w:cs="Times New Roman"/>
          <w:color w:val="4483AE"/>
          <w:spacing w:val="-5"/>
          <w:w w:val="85"/>
          <w:sz w:val="44"/>
          <w:szCs w:val="44"/>
          <w:lang w:val="en-US"/>
        </w:rPr>
      </w:pPr>
    </w:p>
    <w:p w14:paraId="3E1D8730" w14:textId="77777777" w:rsidR="0055687E" w:rsidRDefault="0055687E" w:rsidP="0055687E">
      <w:pPr>
        <w:pStyle w:val="BodyText"/>
        <w:kinsoku w:val="0"/>
        <w:overflowPunct w:val="0"/>
        <w:spacing w:line="488" w:lineRule="exact"/>
        <w:ind w:left="447"/>
        <w:rPr>
          <w:rFonts w:ascii="Times New Roman" w:hAnsi="Times New Roman" w:cs="Times New Roman"/>
          <w:color w:val="4483AE"/>
          <w:spacing w:val="-5"/>
          <w:w w:val="85"/>
          <w:sz w:val="44"/>
          <w:szCs w:val="44"/>
          <w:lang w:val="en-US"/>
        </w:rPr>
      </w:pPr>
    </w:p>
    <w:p w14:paraId="0DD800DA" w14:textId="77777777" w:rsidR="0055687E" w:rsidRDefault="0055687E" w:rsidP="00946A1B"/>
    <w:p w14:paraId="32A55874" w14:textId="77777777" w:rsidR="0055687E" w:rsidRDefault="0034670D" w:rsidP="00946A1B">
      <w:r>
        <w:rPr>
          <w:rFonts w:ascii="Times New Roman" w:hAnsi="Times New Roman"/>
          <w:noProof/>
          <w:sz w:val="24"/>
          <w:lang w:val="ru-RU" w:eastAsia="ru-RU"/>
        </w:rPr>
        <w:drawing>
          <wp:inline distT="0" distB="0" distL="0" distR="0" wp14:anchorId="32A8E636" wp14:editId="14946AA1">
            <wp:extent cx="6666931" cy="5925679"/>
            <wp:effectExtent l="0" t="0" r="635" b="0"/>
            <wp:docPr id="1137" name="Рисунок 67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670"/>
                    <pic:cNvPicPr>
                      <a:picLocks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6703446" cy="5958134"/>
                    </a:xfrm>
                    <a:prstGeom prst="rect">
                      <a:avLst/>
                    </a:prstGeom>
                    <a:noFill/>
                    <a:ln>
                      <a:noFill/>
                    </a:ln>
                  </pic:spPr>
                </pic:pic>
              </a:graphicData>
            </a:graphic>
          </wp:inline>
        </w:drawing>
      </w:r>
    </w:p>
    <w:p w14:paraId="0C3F28E5" w14:textId="67B0935F" w:rsidR="0055687E" w:rsidRDefault="00A90E9D" w:rsidP="00946A1B">
      <w:r>
        <w:rPr>
          <w:rFonts w:ascii="GHEA Grapalat" w:hAnsi="GHEA Grapalat"/>
          <w:noProof/>
        </w:rPr>
        <w:lastRenderedPageBreak/>
        <mc:AlternateContent>
          <mc:Choice Requires="wps">
            <w:drawing>
              <wp:anchor distT="0" distB="0" distL="114300" distR="114300" simplePos="0" relativeHeight="251669504" behindDoc="0" locked="0" layoutInCell="1" allowOverlap="1" wp14:anchorId="72297423" wp14:editId="36BF7DEC">
                <wp:simplePos x="0" y="0"/>
                <wp:positionH relativeFrom="page">
                  <wp:posOffset>447675</wp:posOffset>
                </wp:positionH>
                <wp:positionV relativeFrom="paragraph">
                  <wp:posOffset>-662940</wp:posOffset>
                </wp:positionV>
                <wp:extent cx="6657975" cy="1447800"/>
                <wp:effectExtent l="0" t="0" r="28575" b="19050"/>
                <wp:wrapNone/>
                <wp:docPr id="1334104897" name="Rectangle 1"/>
                <wp:cNvGraphicFramePr/>
                <a:graphic xmlns:a="http://schemas.openxmlformats.org/drawingml/2006/main">
                  <a:graphicData uri="http://schemas.microsoft.com/office/word/2010/wordprocessingShape">
                    <wps:wsp>
                      <wps:cNvSpPr/>
                      <wps:spPr>
                        <a:xfrm>
                          <a:off x="0" y="0"/>
                          <a:ext cx="6657975" cy="1447800"/>
                        </a:xfrm>
                        <a:prstGeom prst="rect">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0562F683" w14:textId="559BE4B7"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s="Sylfaen"/>
                                <w:color w:val="000000" w:themeColor="text1"/>
                                <w:sz w:val="24"/>
                              </w:rPr>
                              <w:t>Հավելված</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sidRPr="00713BEC">
                              <w:rPr>
                                <w:rFonts w:ascii="GHEA Grapalat" w:hAnsi="GHEA Grapalat"/>
                                <w:color w:val="000000" w:themeColor="text1"/>
                                <w:sz w:val="24"/>
                              </w:rPr>
                              <w:t>Annex</w:t>
                            </w:r>
                          </w:p>
                          <w:p w14:paraId="4097BE28" w14:textId="58A22D6D" w:rsidR="004371B2" w:rsidRPr="00713BEC" w:rsidRDefault="004371B2" w:rsidP="004371B2">
                            <w:pPr>
                              <w:spacing w:after="0"/>
                              <w:ind w:firstLine="567"/>
                              <w:rPr>
                                <w:rFonts w:ascii="GHEA Grapalat" w:hAnsi="GHEA Grapalat" w:cs="Sylfaen"/>
                                <w:color w:val="000000" w:themeColor="text1"/>
                                <w:sz w:val="24"/>
                              </w:rPr>
                            </w:pPr>
                            <w:r w:rsidRPr="00713BEC">
                              <w:rPr>
                                <w:rFonts w:ascii="GHEA Grapalat" w:hAnsi="GHEA Grapalat" w:cs="Sylfaen"/>
                                <w:color w:val="000000" w:themeColor="text1"/>
                                <w:sz w:val="24"/>
                              </w:rPr>
                              <w:t>Հայաստանի Հանրապետության</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sidRPr="00713BEC">
                              <w:rPr>
                                <w:rFonts w:ascii="GHEA Grapalat" w:hAnsi="GHEA Grapalat"/>
                                <w:color w:val="000000" w:themeColor="text1"/>
                                <w:sz w:val="24"/>
                              </w:rPr>
                              <w:t>of Օrder N 10-N of the</w:t>
                            </w:r>
                          </w:p>
                          <w:p w14:paraId="1866D1B6" w14:textId="34FBC365"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s="Sylfaen"/>
                                <w:color w:val="000000" w:themeColor="text1"/>
                                <w:sz w:val="24"/>
                              </w:rPr>
                              <w:t>տարածքային</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կառավարման</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և</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Minister of Territorial</w:t>
                            </w:r>
                          </w:p>
                          <w:p w14:paraId="3B87EA0A" w14:textId="508051EB"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s="Sylfaen"/>
                                <w:color w:val="000000" w:themeColor="text1"/>
                                <w:sz w:val="24"/>
                              </w:rPr>
                              <w:t>ենթակառուցվածքների</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նախարարի</w:t>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Administration and Infrastructure</w:t>
                            </w:r>
                          </w:p>
                          <w:p w14:paraId="682A60F1" w14:textId="7F8B7198"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olor w:val="000000" w:themeColor="text1"/>
                                <w:sz w:val="24"/>
                              </w:rPr>
                              <w:t xml:space="preserve">2025 </w:t>
                            </w:r>
                            <w:r w:rsidRPr="00713BEC">
                              <w:rPr>
                                <w:rFonts w:ascii="GHEA Grapalat" w:hAnsi="GHEA Grapalat" w:cs="Sylfaen"/>
                                <w:color w:val="000000" w:themeColor="text1"/>
                                <w:sz w:val="24"/>
                              </w:rPr>
                              <w:t>թվականի</w:t>
                            </w:r>
                            <w:r w:rsidRPr="00713BEC">
                              <w:rPr>
                                <w:rFonts w:ascii="GHEA Grapalat" w:hAnsi="GHEA Grapalat"/>
                                <w:color w:val="000000" w:themeColor="text1"/>
                                <w:sz w:val="24"/>
                                <w:lang w:val="hy-AM"/>
                              </w:rPr>
                              <w:t xml:space="preserve"> </w:t>
                            </w:r>
                            <w:r w:rsidRPr="00713BEC">
                              <w:rPr>
                                <w:rFonts w:ascii="GHEA Grapalat" w:hAnsi="GHEA Grapalat" w:cs="Sylfaen"/>
                                <w:color w:val="000000" w:themeColor="text1"/>
                                <w:sz w:val="24"/>
                                <w:lang w:val="hy-AM"/>
                              </w:rPr>
                              <w:t xml:space="preserve">մարտի </w:t>
                            </w:r>
                            <w:r w:rsidRPr="00713BEC">
                              <w:rPr>
                                <w:rFonts w:ascii="GHEA Grapalat" w:hAnsi="GHEA Grapalat"/>
                                <w:color w:val="000000" w:themeColor="text1"/>
                                <w:sz w:val="24"/>
                              </w:rPr>
                              <w:t>24-</w:t>
                            </w:r>
                            <w:r w:rsidRPr="00713BEC">
                              <w:rPr>
                                <w:rFonts w:ascii="GHEA Grapalat" w:hAnsi="GHEA Grapalat" w:cs="Sylfaen"/>
                                <w:color w:val="000000" w:themeColor="text1"/>
                                <w:sz w:val="24"/>
                              </w:rPr>
                              <w:t>ի</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of the Republic of Armenia</w:t>
                            </w:r>
                          </w:p>
                          <w:p w14:paraId="3CD5D930" w14:textId="3676F1F5" w:rsidR="004371B2" w:rsidRPr="00713BEC" w:rsidRDefault="004371B2" w:rsidP="004371B2">
                            <w:pPr>
                              <w:spacing w:after="0"/>
                              <w:ind w:firstLine="567"/>
                              <w:rPr>
                                <w:rFonts w:ascii="GHEA Grapalat" w:hAnsi="GHEA Grapalat"/>
                                <w:sz w:val="24"/>
                              </w:rPr>
                            </w:pPr>
                            <w:r w:rsidRPr="00713BEC">
                              <w:rPr>
                                <w:rFonts w:ascii="GHEA Grapalat" w:hAnsi="GHEA Grapalat"/>
                                <w:color w:val="000000" w:themeColor="text1"/>
                                <w:sz w:val="24"/>
                                <w:lang w:val="hy-AM"/>
                              </w:rPr>
                              <w:t>թիվ</w:t>
                            </w:r>
                            <w:r w:rsidRPr="00713BEC">
                              <w:rPr>
                                <w:rFonts w:ascii="GHEA Grapalat" w:hAnsi="GHEA Grapalat"/>
                                <w:color w:val="000000" w:themeColor="text1"/>
                                <w:sz w:val="24"/>
                              </w:rPr>
                              <w:t xml:space="preserve"> 10-</w:t>
                            </w:r>
                            <w:r w:rsidRPr="00713BEC">
                              <w:rPr>
                                <w:rFonts w:ascii="GHEA Grapalat" w:hAnsi="GHEA Grapalat" w:cs="Sylfaen"/>
                                <w:color w:val="000000" w:themeColor="text1"/>
                                <w:sz w:val="24"/>
                              </w:rPr>
                              <w:t>Ն</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հրամանի</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dated 24 March 2025</w:t>
                            </w:r>
                          </w:p>
                          <w:p w14:paraId="72F9E5E5" w14:textId="77777777" w:rsidR="004371B2" w:rsidRPr="00713BEC" w:rsidRDefault="004371B2" w:rsidP="004371B2">
                            <w:pPr>
                              <w:jc w:val="center"/>
                              <w:rPr>
                                <w:rFonts w:ascii="GHEA Grapalat" w:hAnsi="GHEA Grapalat"/>
                                <w:sz w:val="2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2297423" id="Rectangle 1" o:spid="_x0000_s1027" style="position:absolute;left:0;text-align:left;margin-left:35.25pt;margin-top:-52.2pt;width:524.25pt;height:114pt;z-index:25166950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9SIZwIAACYFAAAOAAAAZHJzL2Uyb0RvYy54bWysVFFP2zAQfp+0/2D5fSStKIWKFFUgpkkI&#10;EGXi2XVsEsnxeWe3Sffrd3bSFAHaw7SXxOe7++78+TtfXnWNYTuFvgZb8MlJzpmyEsravhb85/Pt&#10;t3POfBC2FAasKvheeX61/PrlsnULNYUKTKmQEYj1i9YVvArBLbLMy0o1wp+AU5acGrARgUx8zUoU&#10;LaE3Jpvm+VnWApYOQSrvafemd/JlwtdayfCgtVeBmYJTbyF9MX038ZstL8XiFYWrajm0If6hi0bU&#10;loqOUDciCLbF+gNUU0sEDzqcSGgy0LqWKp2BTjPJ351mXQmn0lmIHO9Gmvz/g5X3u7V7RKKhdX7h&#10;aRlP0Wls4p/6Y10iaz+SpbrAJG2enc3mF/MZZ5J8k9PT+Xme6MyO6Q59+K6gYXFRcKTbSCSJ3Z0P&#10;VJJCDyFkHBtIq7A3KvZg7JPSrC6p5DRlJ22oa4NsJ+hWhZTKhknvqkSp+u3JLB/7GTNSyQQYkXVt&#10;zIg9AETdfcTuex3iY6pK0hqT87811iePGaky2DAmN7UF/AzA0KmGyn38gaSemshS6DYdcUMXECPj&#10;zgbK/SMyhF7q3snbmti/Ez48CiRt0xTQvIYH+mgDbcFhWHFWAf7+bD/Gk+TIy1lLs1Jw/2srUHFm&#10;flgS4wVdfxyuZJzO5lMy8K1n89Zjt8010MVN6GVwMi1jfDCHpUZoXmisV7EquYSVVLvgMuDBuA79&#10;DNPDINVqlcJooJwId3btZASPPEd1PXcvAt0gwUDqvYfDXInFOyX2sTHTwmobQNdJpkdehxugYUxS&#10;Gh6OOO1v7RR1fN6WfwAAAP//AwBQSwMEFAAGAAgAAAAhACic3NbfAAAADAEAAA8AAABkcnMvZG93&#10;bnJldi54bWxMj8FOwzAMhu9IvENkJG5b0rGOrTSdYIgrEhsXbm5j2onGiZp0K29PdmI3W/70+/vL&#10;7WR7caIhHB1ryOYKBHHjzJFbDZ+Ht9kaRIjIBnvHpOGXAmyr25sSC+PO/EGnfWxFCuFQoIYuRl9I&#10;GZqOLIa588Tp9u0GizGtQyvNgOcUbnu5UGolLR45fejQ066j5mc/Wg1mHZvXDfr8vVZ+/Drs/PSC&#10;udb3d9PzE4hIU/yH4aKf1KFKTrUb2QTRa3hUeSI1zDK1XIK4EFm2SfXqNC0eViCrUl6XqP4AAAD/&#10;/wMAUEsBAi0AFAAGAAgAAAAhALaDOJL+AAAA4QEAABMAAAAAAAAAAAAAAAAAAAAAAFtDb250ZW50&#10;X1R5cGVzXS54bWxQSwECLQAUAAYACAAAACEAOP0h/9YAAACUAQAACwAAAAAAAAAAAAAAAAAvAQAA&#10;X3JlbHMvLnJlbHNQSwECLQAUAAYACAAAACEAlA/UiGcCAAAmBQAADgAAAAAAAAAAAAAAAAAuAgAA&#10;ZHJzL2Uyb0RvYy54bWxQSwECLQAUAAYACAAAACEAKJzc1t8AAAAMAQAADwAAAAAAAAAAAAAAAADB&#10;BAAAZHJzL2Rvd25yZXYueG1sUEsFBgAAAAAEAAQA8wAAAM0FAAAAAA==&#10;" fillcolor="#4f81bd [3204]" strokecolor="#0a121c [484]" strokeweight="2pt">
                <v:textbox>
                  <w:txbxContent>
                    <w:p w14:paraId="0562F683" w14:textId="559BE4B7"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s="Sylfaen"/>
                          <w:color w:val="000000" w:themeColor="text1"/>
                          <w:sz w:val="24"/>
                        </w:rPr>
                        <w:t>Հավելված</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sidRPr="00713BEC">
                        <w:rPr>
                          <w:rFonts w:ascii="GHEA Grapalat" w:hAnsi="GHEA Grapalat"/>
                          <w:color w:val="000000" w:themeColor="text1"/>
                          <w:sz w:val="24"/>
                        </w:rPr>
                        <w:t>Annex</w:t>
                      </w:r>
                    </w:p>
                    <w:p w14:paraId="4097BE28" w14:textId="58A22D6D" w:rsidR="004371B2" w:rsidRPr="00713BEC" w:rsidRDefault="004371B2" w:rsidP="004371B2">
                      <w:pPr>
                        <w:spacing w:after="0"/>
                        <w:ind w:firstLine="567"/>
                        <w:rPr>
                          <w:rFonts w:ascii="GHEA Grapalat" w:hAnsi="GHEA Grapalat" w:cs="Sylfaen"/>
                          <w:color w:val="000000" w:themeColor="text1"/>
                          <w:sz w:val="24"/>
                        </w:rPr>
                      </w:pPr>
                      <w:r w:rsidRPr="00713BEC">
                        <w:rPr>
                          <w:rFonts w:ascii="GHEA Grapalat" w:hAnsi="GHEA Grapalat" w:cs="Sylfaen"/>
                          <w:color w:val="000000" w:themeColor="text1"/>
                          <w:sz w:val="24"/>
                        </w:rPr>
                        <w:t>Հայաստանի Հանրապետության</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sidRPr="00713BEC">
                        <w:rPr>
                          <w:rFonts w:ascii="GHEA Grapalat" w:hAnsi="GHEA Grapalat"/>
                          <w:color w:val="000000" w:themeColor="text1"/>
                          <w:sz w:val="24"/>
                        </w:rPr>
                        <w:t>of Օrder N 10-N of the</w:t>
                      </w:r>
                    </w:p>
                    <w:p w14:paraId="1866D1B6" w14:textId="34FBC365"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s="Sylfaen"/>
                          <w:color w:val="000000" w:themeColor="text1"/>
                          <w:sz w:val="24"/>
                        </w:rPr>
                        <w:t>տարածքային</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կառավարման</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և</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Minister of Territorial</w:t>
                      </w:r>
                    </w:p>
                    <w:p w14:paraId="3B87EA0A" w14:textId="508051EB"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s="Sylfaen"/>
                          <w:color w:val="000000" w:themeColor="text1"/>
                          <w:sz w:val="24"/>
                        </w:rPr>
                        <w:t>ենթակառուցվածքների</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նախարարի</w:t>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Administration and Infrastructure</w:t>
                      </w:r>
                    </w:p>
                    <w:p w14:paraId="682A60F1" w14:textId="7F8B7198" w:rsidR="004371B2" w:rsidRPr="00713BEC" w:rsidRDefault="004371B2" w:rsidP="004371B2">
                      <w:pPr>
                        <w:spacing w:after="0"/>
                        <w:ind w:firstLine="567"/>
                        <w:rPr>
                          <w:rFonts w:ascii="GHEA Grapalat" w:hAnsi="GHEA Grapalat"/>
                          <w:color w:val="000000" w:themeColor="text1"/>
                          <w:sz w:val="24"/>
                        </w:rPr>
                      </w:pPr>
                      <w:r w:rsidRPr="00713BEC">
                        <w:rPr>
                          <w:rFonts w:ascii="GHEA Grapalat" w:hAnsi="GHEA Grapalat"/>
                          <w:color w:val="000000" w:themeColor="text1"/>
                          <w:sz w:val="24"/>
                        </w:rPr>
                        <w:t xml:space="preserve">2025 </w:t>
                      </w:r>
                      <w:r w:rsidRPr="00713BEC">
                        <w:rPr>
                          <w:rFonts w:ascii="GHEA Grapalat" w:hAnsi="GHEA Grapalat" w:cs="Sylfaen"/>
                          <w:color w:val="000000" w:themeColor="text1"/>
                          <w:sz w:val="24"/>
                        </w:rPr>
                        <w:t>թվականի</w:t>
                      </w:r>
                      <w:r w:rsidRPr="00713BEC">
                        <w:rPr>
                          <w:rFonts w:ascii="GHEA Grapalat" w:hAnsi="GHEA Grapalat"/>
                          <w:color w:val="000000" w:themeColor="text1"/>
                          <w:sz w:val="24"/>
                          <w:lang w:val="hy-AM"/>
                        </w:rPr>
                        <w:t xml:space="preserve"> </w:t>
                      </w:r>
                      <w:r w:rsidRPr="00713BEC">
                        <w:rPr>
                          <w:rFonts w:ascii="GHEA Grapalat" w:hAnsi="GHEA Grapalat" w:cs="Sylfaen"/>
                          <w:color w:val="000000" w:themeColor="text1"/>
                          <w:sz w:val="24"/>
                          <w:lang w:val="hy-AM"/>
                        </w:rPr>
                        <w:t xml:space="preserve">մարտի </w:t>
                      </w:r>
                      <w:r w:rsidRPr="00713BEC">
                        <w:rPr>
                          <w:rFonts w:ascii="GHEA Grapalat" w:hAnsi="GHEA Grapalat"/>
                          <w:color w:val="000000" w:themeColor="text1"/>
                          <w:sz w:val="24"/>
                        </w:rPr>
                        <w:t>24-</w:t>
                      </w:r>
                      <w:r w:rsidRPr="00713BEC">
                        <w:rPr>
                          <w:rFonts w:ascii="GHEA Grapalat" w:hAnsi="GHEA Grapalat" w:cs="Sylfaen"/>
                          <w:color w:val="000000" w:themeColor="text1"/>
                          <w:sz w:val="24"/>
                        </w:rPr>
                        <w:t>ի</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of the Republic of Armenia</w:t>
                      </w:r>
                    </w:p>
                    <w:p w14:paraId="3CD5D930" w14:textId="3676F1F5" w:rsidR="004371B2" w:rsidRPr="00713BEC" w:rsidRDefault="004371B2" w:rsidP="004371B2">
                      <w:pPr>
                        <w:spacing w:after="0"/>
                        <w:ind w:firstLine="567"/>
                        <w:rPr>
                          <w:rFonts w:ascii="GHEA Grapalat" w:hAnsi="GHEA Grapalat"/>
                          <w:sz w:val="24"/>
                        </w:rPr>
                      </w:pPr>
                      <w:r w:rsidRPr="00713BEC">
                        <w:rPr>
                          <w:rFonts w:ascii="GHEA Grapalat" w:hAnsi="GHEA Grapalat"/>
                          <w:color w:val="000000" w:themeColor="text1"/>
                          <w:sz w:val="24"/>
                          <w:lang w:val="hy-AM"/>
                        </w:rPr>
                        <w:t>թիվ</w:t>
                      </w:r>
                      <w:r w:rsidRPr="00713BEC">
                        <w:rPr>
                          <w:rFonts w:ascii="GHEA Grapalat" w:hAnsi="GHEA Grapalat"/>
                          <w:color w:val="000000" w:themeColor="text1"/>
                          <w:sz w:val="24"/>
                        </w:rPr>
                        <w:t xml:space="preserve"> 10-</w:t>
                      </w:r>
                      <w:r w:rsidRPr="00713BEC">
                        <w:rPr>
                          <w:rFonts w:ascii="GHEA Grapalat" w:hAnsi="GHEA Grapalat" w:cs="Sylfaen"/>
                          <w:color w:val="000000" w:themeColor="text1"/>
                          <w:sz w:val="24"/>
                        </w:rPr>
                        <w:t>Ն</w:t>
                      </w:r>
                      <w:r w:rsidRPr="00713BEC">
                        <w:rPr>
                          <w:rFonts w:ascii="GHEA Grapalat" w:hAnsi="GHEA Grapalat"/>
                          <w:color w:val="000000" w:themeColor="text1"/>
                          <w:sz w:val="24"/>
                        </w:rPr>
                        <w:t xml:space="preserve"> </w:t>
                      </w:r>
                      <w:r w:rsidRPr="00713BEC">
                        <w:rPr>
                          <w:rFonts w:ascii="GHEA Grapalat" w:hAnsi="GHEA Grapalat" w:cs="Sylfaen"/>
                          <w:color w:val="000000" w:themeColor="text1"/>
                          <w:sz w:val="24"/>
                        </w:rPr>
                        <w:t>հրամանի</w:t>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r>
                      <w:r>
                        <w:rPr>
                          <w:rFonts w:ascii="GHEA Grapalat" w:hAnsi="GHEA Grapalat"/>
                          <w:color w:val="000000" w:themeColor="text1"/>
                          <w:sz w:val="24"/>
                        </w:rPr>
                        <w:tab/>
                        <w:t xml:space="preserve">  </w:t>
                      </w:r>
                      <w:r w:rsidRPr="00713BEC">
                        <w:rPr>
                          <w:rFonts w:ascii="GHEA Grapalat" w:hAnsi="GHEA Grapalat"/>
                          <w:color w:val="000000" w:themeColor="text1"/>
                          <w:sz w:val="24"/>
                        </w:rPr>
                        <w:t>dated 24 March 2025</w:t>
                      </w:r>
                    </w:p>
                    <w:p w14:paraId="72F9E5E5" w14:textId="77777777" w:rsidR="004371B2" w:rsidRPr="00713BEC" w:rsidRDefault="004371B2" w:rsidP="004371B2">
                      <w:pPr>
                        <w:jc w:val="center"/>
                        <w:rPr>
                          <w:rFonts w:ascii="GHEA Grapalat" w:hAnsi="GHEA Grapalat"/>
                          <w:sz w:val="24"/>
                        </w:rPr>
                      </w:pPr>
                    </w:p>
                  </w:txbxContent>
                </v:textbox>
                <w10:wrap anchorx="page"/>
              </v:rect>
            </w:pict>
          </mc:Fallback>
        </mc:AlternateContent>
      </w:r>
    </w:p>
    <w:p w14:paraId="6E1088FE" w14:textId="1FB46C6F" w:rsidR="00946A1B" w:rsidRDefault="00946A1B" w:rsidP="0034670D">
      <w:pPr>
        <w:spacing w:after="200" w:line="276" w:lineRule="auto"/>
        <w:jc w:val="left"/>
      </w:pPr>
      <w:r>
        <w:rPr>
          <w:noProof/>
          <w:lang w:val="ru-RU" w:eastAsia="ru-RU"/>
        </w:rPr>
        <mc:AlternateContent>
          <mc:Choice Requires="wpg">
            <w:drawing>
              <wp:anchor distT="0" distB="0" distL="114300" distR="114300" simplePos="0" relativeHeight="251665408" behindDoc="1" locked="0" layoutInCell="1" allowOverlap="1" wp14:anchorId="1CCB6121" wp14:editId="10F27FB2">
                <wp:simplePos x="0" y="0"/>
                <wp:positionH relativeFrom="page">
                  <wp:align>center</wp:align>
                </wp:positionH>
                <wp:positionV relativeFrom="page">
                  <wp:align>center</wp:align>
                </wp:positionV>
                <wp:extent cx="6670675" cy="9720580"/>
                <wp:effectExtent l="0" t="0" r="0" b="0"/>
                <wp:wrapNone/>
                <wp:docPr id="2" name="Группа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670675" cy="9720580"/>
                          <a:chOff x="0" y="0"/>
                          <a:chExt cx="6864824" cy="9123528"/>
                        </a:xfrm>
                      </wpg:grpSpPr>
                      <wps:wsp>
                        <wps:cNvPr id="3" name="Прямоугольник 194"/>
                        <wps:cNvSpPr>
                          <a:spLocks noChangeArrowheads="1"/>
                        </wps:cNvSpPr>
                        <wps:spPr bwMode="auto">
                          <a:xfrm>
                            <a:off x="0" y="0"/>
                            <a:ext cx="6858000" cy="1371600"/>
                          </a:xfrm>
                          <a:prstGeom prst="rect">
                            <a:avLst/>
                          </a:prstGeom>
                          <a:solidFill>
                            <a:srgbClr val="5B9BD5"/>
                          </a:solidFill>
                          <a:ln>
                            <a:noFill/>
                          </a:ln>
                          <a:extLst>
                            <a:ext uri="{91240B29-F687-4F45-9708-019B960494DF}">
                              <a14:hiddenLine xmlns:a14="http://schemas.microsoft.com/office/drawing/2010/main" w="12700" algn="ctr">
                                <a:solidFill>
                                  <a:srgbClr val="000000"/>
                                </a:solidFill>
                                <a:miter lim="800000"/>
                                <a:headEnd/>
                                <a:tailEnd/>
                              </a14:hiddenLine>
                            </a:ext>
                          </a:extLst>
                        </wps:spPr>
                        <wps:txbx>
                          <w:txbxContent>
                            <w:p w14:paraId="31B1D674" w14:textId="77777777" w:rsidR="00A478C8" w:rsidRPr="00144FD2" w:rsidRDefault="00A478C8" w:rsidP="00535336">
                              <w:pPr>
                                <w:spacing w:after="0"/>
                                <w:rPr>
                                  <w:rFonts w:ascii="GHEA Grapalat" w:hAnsi="GHEA Grapalat"/>
                                  <w:b/>
                                  <w:sz w:val="24"/>
                                </w:rPr>
                              </w:pPr>
                              <w:r w:rsidRPr="00144FD2">
                                <w:rPr>
                                  <w:rFonts w:ascii="GHEA Grapalat" w:hAnsi="GHEA Grapalat"/>
                                  <w:b/>
                                  <w:sz w:val="24"/>
                                </w:rPr>
                                <w:t xml:space="preserve">                   </w:t>
                              </w:r>
                              <w:r w:rsidRPr="00144FD2">
                                <w:rPr>
                                  <w:rFonts w:ascii="GHEA Grapalat" w:hAnsi="GHEA Grapalat"/>
                                  <w:b/>
                                  <w:sz w:val="24"/>
                                  <w:lang w:val="hy-AM"/>
                                </w:rPr>
                                <w:t xml:space="preserve">             </w:t>
                              </w:r>
                              <w:r w:rsidRPr="00144FD2">
                                <w:rPr>
                                  <w:rFonts w:ascii="GHEA Grapalat" w:hAnsi="GHEA Grapalat"/>
                                  <w:b/>
                                  <w:sz w:val="24"/>
                                </w:rPr>
                                <w:t xml:space="preserve"> </w:t>
                              </w:r>
                              <w:r w:rsidRPr="00144FD2">
                                <w:rPr>
                                  <w:rFonts w:ascii="GHEA Grapalat" w:hAnsi="GHEA Grapalat"/>
                                  <w:b/>
                                  <w:sz w:val="24"/>
                                  <w:lang w:val="hy-AM"/>
                                </w:rPr>
                                <w:t xml:space="preserve">    Հավելված                                        </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ANNEX</w:t>
                              </w:r>
                            </w:p>
                            <w:p w14:paraId="0E7CF9D5" w14:textId="77777777" w:rsidR="00A478C8" w:rsidRPr="00144FD2" w:rsidRDefault="00A478C8" w:rsidP="00535336">
                              <w:pPr>
                                <w:spacing w:after="0"/>
                                <w:rPr>
                                  <w:rFonts w:ascii="GHEA Grapalat" w:hAnsi="GHEA Grapalat"/>
                                  <w:b/>
                                  <w:sz w:val="24"/>
                                </w:rPr>
                              </w:pPr>
                              <w:r w:rsidRPr="00144FD2">
                                <w:rPr>
                                  <w:rFonts w:ascii="GHEA Grapalat" w:hAnsi="GHEA Grapalat"/>
                                  <w:b/>
                                  <w:sz w:val="24"/>
                                  <w:lang w:val="hy-AM"/>
                                </w:rPr>
                                <w:t xml:space="preserve">    Հայաստանի Հանրապետության</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 xml:space="preserve"> </w:t>
                              </w:r>
                              <w:r>
                                <w:rPr>
                                  <w:rFonts w:ascii="GHEA Grapalat" w:hAnsi="GHEA Grapalat"/>
                                  <w:b/>
                                  <w:sz w:val="24"/>
                                </w:rPr>
                                <w:t xml:space="preserve">   of O</w:t>
                              </w:r>
                              <w:r w:rsidRPr="00144FD2">
                                <w:rPr>
                                  <w:rFonts w:ascii="GHEA Grapalat" w:hAnsi="GHEA Grapalat"/>
                                  <w:b/>
                                  <w:sz w:val="24"/>
                                </w:rPr>
                                <w:t xml:space="preserve">rder _______ of the </w:t>
                              </w:r>
                            </w:p>
                            <w:p w14:paraId="6B89241D" w14:textId="77777777" w:rsidR="00A478C8" w:rsidRPr="00144FD2" w:rsidRDefault="00A478C8" w:rsidP="00535336">
                              <w:pPr>
                                <w:spacing w:after="0"/>
                                <w:rPr>
                                  <w:rFonts w:ascii="GHEA Grapalat" w:hAnsi="GHEA Grapalat"/>
                                  <w:b/>
                                  <w:sz w:val="24"/>
                                </w:rPr>
                              </w:pPr>
                              <w:r w:rsidRPr="00144FD2">
                                <w:rPr>
                                  <w:rFonts w:ascii="GHEA Grapalat" w:hAnsi="GHEA Grapalat"/>
                                  <w:b/>
                                  <w:sz w:val="24"/>
                                  <w:lang w:val="hy-AM"/>
                                </w:rPr>
                                <w:t xml:space="preserve">       Տարածքային Կառավարման և</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 xml:space="preserve"> Minister of Teritorial</w:t>
                              </w:r>
                            </w:p>
                            <w:p w14:paraId="073B4E2C" w14:textId="77777777" w:rsidR="00A478C8" w:rsidRPr="00144FD2" w:rsidRDefault="00A478C8" w:rsidP="00535336">
                              <w:pPr>
                                <w:spacing w:after="0"/>
                                <w:rPr>
                                  <w:rFonts w:ascii="GHEA Grapalat" w:hAnsi="GHEA Grapalat"/>
                                  <w:b/>
                                  <w:sz w:val="24"/>
                                </w:rPr>
                              </w:pPr>
                              <w:r w:rsidRPr="00144FD2">
                                <w:rPr>
                                  <w:rFonts w:ascii="GHEA Grapalat" w:hAnsi="GHEA Grapalat"/>
                                  <w:b/>
                                  <w:sz w:val="24"/>
                                  <w:lang w:val="hy-AM"/>
                                </w:rPr>
                                <w:t>Ենթակառուցվածքների նախարարի</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Administration and Infrastructure</w:t>
                              </w:r>
                            </w:p>
                            <w:p w14:paraId="0932952D" w14:textId="77777777" w:rsidR="00A478C8" w:rsidRPr="00144FD2" w:rsidRDefault="00A478C8" w:rsidP="00535336">
                              <w:pPr>
                                <w:spacing w:after="0"/>
                                <w:rPr>
                                  <w:rFonts w:ascii="GHEA Grapalat" w:hAnsi="GHEA Grapalat"/>
                                  <w:b/>
                                  <w:sz w:val="24"/>
                                </w:rPr>
                              </w:pPr>
                              <w:r>
                                <w:rPr>
                                  <w:rFonts w:ascii="GHEA Grapalat" w:hAnsi="GHEA Grapalat"/>
                                  <w:b/>
                                  <w:sz w:val="24"/>
                                </w:rPr>
                                <w:t xml:space="preserve">  </w:t>
                              </w:r>
                              <w:r w:rsidRPr="00302C4C">
                                <w:rPr>
                                  <w:rFonts w:ascii="GHEA Grapalat" w:hAnsi="GHEA Grapalat"/>
                                  <w:b/>
                                  <w:sz w:val="24"/>
                                  <w:lang w:val="hy-AM"/>
                                </w:rPr>
                                <w:t>2025</w:t>
                              </w:r>
                              <w:r>
                                <w:rPr>
                                  <w:rFonts w:ascii="GHEA Grapalat" w:hAnsi="GHEA Grapalat"/>
                                  <w:b/>
                                  <w:sz w:val="24"/>
                                  <w:lang w:val="hy-AM"/>
                                </w:rPr>
                                <w:t xml:space="preserve"> </w:t>
                              </w:r>
                              <w:r w:rsidRPr="00302C4C">
                                <w:rPr>
                                  <w:rFonts w:ascii="GHEA Grapalat" w:hAnsi="GHEA Grapalat"/>
                                  <w:b/>
                                  <w:sz w:val="24"/>
                                  <w:lang w:val="hy-AM"/>
                                </w:rPr>
                                <w:t>թվականի</w:t>
                              </w:r>
                              <w:r w:rsidRPr="00144FD2">
                                <w:rPr>
                                  <w:rFonts w:ascii="GHEA Grapalat" w:hAnsi="GHEA Grapalat"/>
                                  <w:b/>
                                  <w:sz w:val="24"/>
                                  <w:lang w:val="hy-AM"/>
                                </w:rPr>
                                <w:t xml:space="preserve"> </w:t>
                              </w:r>
                              <w:r>
                                <w:rPr>
                                  <w:rFonts w:ascii="GHEA Grapalat" w:hAnsi="GHEA Grapalat"/>
                                  <w:b/>
                                  <w:sz w:val="24"/>
                                  <w:u w:val="single"/>
                                  <w:lang w:val="hy-AM"/>
                                </w:rPr>
                                <w:t xml:space="preserve">               </w:t>
                              </w:r>
                              <w:r>
                                <w:rPr>
                                  <w:rFonts w:ascii="GHEA Grapalat" w:hAnsi="GHEA Grapalat"/>
                                  <w:b/>
                                  <w:sz w:val="24"/>
                                  <w:lang w:val="hy-AM"/>
                                </w:rPr>
                                <w:t>«</w:t>
                              </w:r>
                              <w:r>
                                <w:rPr>
                                  <w:rFonts w:ascii="GHEA Grapalat" w:hAnsi="GHEA Grapalat"/>
                                  <w:b/>
                                  <w:sz w:val="24"/>
                                  <w:u w:val="single"/>
                                  <w:lang w:val="hy-AM"/>
                                </w:rPr>
                                <w:t xml:space="preserve">    </w:t>
                              </w:r>
                              <w:r>
                                <w:rPr>
                                  <w:rFonts w:ascii="GHEA Grapalat" w:hAnsi="GHEA Grapalat"/>
                                  <w:b/>
                                  <w:sz w:val="24"/>
                                  <w:lang w:val="hy-AM"/>
                                </w:rPr>
                                <w:t>»-</w:t>
                              </w:r>
                              <w:r w:rsidRPr="00144FD2">
                                <w:rPr>
                                  <w:rFonts w:ascii="GHEA Grapalat" w:hAnsi="GHEA Grapalat"/>
                                  <w:b/>
                                  <w:sz w:val="24"/>
                                  <w:lang w:val="hy-AM"/>
                                </w:rPr>
                                <w:t>ի</w:t>
                              </w:r>
                              <w:r w:rsidRPr="00144FD2">
                                <w:rPr>
                                  <w:rFonts w:ascii="GHEA Grapalat" w:hAnsi="GHEA Grapalat"/>
                                  <w:b/>
                                  <w:sz w:val="24"/>
                                </w:rPr>
                                <w:t xml:space="preserve">                                   of the Republic of Armenia</w:t>
                              </w:r>
                            </w:p>
                            <w:p w14:paraId="749192BF" w14:textId="77777777" w:rsidR="00A478C8" w:rsidRPr="00302C4C" w:rsidRDefault="00A478C8" w:rsidP="00535336">
                              <w:pPr>
                                <w:spacing w:after="0"/>
                                <w:jc w:val="center"/>
                                <w:rPr>
                                  <w:u w:val="single"/>
                                </w:rPr>
                              </w:pPr>
                              <w:r>
                                <w:rPr>
                                  <w:rFonts w:ascii="GHEA Grapalat" w:hAnsi="GHEA Grapalat"/>
                                  <w:b/>
                                  <w:sz w:val="24"/>
                                  <w:lang w:val="hy-AM"/>
                                </w:rPr>
                                <w:t xml:space="preserve">             Թիվ </w:t>
                              </w:r>
                              <w:r>
                                <w:rPr>
                                  <w:rFonts w:ascii="GHEA Grapalat" w:hAnsi="GHEA Grapalat"/>
                                  <w:b/>
                                  <w:sz w:val="24"/>
                                  <w:u w:val="single"/>
                                </w:rPr>
                                <w:t xml:space="preserve">        </w:t>
                              </w:r>
                              <w:r w:rsidRPr="00144FD2">
                                <w:rPr>
                                  <w:rFonts w:ascii="GHEA Grapalat" w:hAnsi="GHEA Grapalat"/>
                                  <w:b/>
                                  <w:sz w:val="24"/>
                                  <w:lang w:val="hy-AM"/>
                                </w:rPr>
                                <w:t>հրամանի</w:t>
                              </w:r>
                              <w:r w:rsidRPr="00144FD2">
                                <w:rPr>
                                  <w:rFonts w:ascii="GHEA Grapalat" w:hAnsi="GHEA Grapalat"/>
                                  <w:b/>
                                  <w:sz w:val="24"/>
                                </w:rPr>
                                <w:t xml:space="preserve">                         </w:t>
                              </w:r>
                              <w:r>
                                <w:rPr>
                                  <w:rFonts w:ascii="GHEA Grapalat" w:hAnsi="GHEA Grapalat"/>
                                  <w:b/>
                                  <w:sz w:val="24"/>
                                </w:rPr>
                                <w:t xml:space="preserve">    Dated «</w:t>
                              </w:r>
                              <w:r>
                                <w:rPr>
                                  <w:rFonts w:ascii="GHEA Grapalat" w:hAnsi="GHEA Grapalat"/>
                                  <w:b/>
                                  <w:sz w:val="24"/>
                                  <w:u w:val="single"/>
                                </w:rPr>
                                <w:t xml:space="preserve">   </w:t>
                              </w:r>
                              <w:r>
                                <w:rPr>
                                  <w:rFonts w:ascii="GHEA Grapalat" w:hAnsi="GHEA Grapalat"/>
                                  <w:b/>
                                  <w:sz w:val="24"/>
                                </w:rPr>
                                <w:t xml:space="preserve">» </w:t>
                              </w:r>
                              <w:r>
                                <w:rPr>
                                  <w:rFonts w:ascii="GHEA Grapalat" w:hAnsi="GHEA Grapalat"/>
                                  <w:b/>
                                  <w:sz w:val="24"/>
                                  <w:u w:val="single"/>
                                </w:rPr>
                                <w:t xml:space="preserve">                 </w:t>
                              </w:r>
                              <w:r>
                                <w:rPr>
                                  <w:rFonts w:ascii="GHEA Grapalat" w:hAnsi="GHEA Grapalat"/>
                                  <w:b/>
                                  <w:sz w:val="24"/>
                                </w:rPr>
                                <w:t xml:space="preserve"> </w:t>
                              </w:r>
                              <w:r w:rsidRPr="00302C4C">
                                <w:rPr>
                                  <w:rFonts w:ascii="GHEA Grapalat" w:hAnsi="GHEA Grapalat"/>
                                  <w:b/>
                                  <w:sz w:val="24"/>
                                </w:rPr>
                                <w:t>2025</w:t>
                              </w:r>
                            </w:p>
                          </w:txbxContent>
                        </wps:txbx>
                        <wps:bodyPr rot="0" vert="horz" wrap="square" lIns="91440" tIns="45720" rIns="91440" bIns="45720" anchor="ctr" anchorCtr="0" upright="1">
                          <a:noAutofit/>
                        </wps:bodyPr>
                      </wps:wsp>
                      <wps:wsp>
                        <wps:cNvPr id="4" name="Прямоугольник 195"/>
                        <wps:cNvSpPr>
                          <a:spLocks noChangeArrowheads="1"/>
                        </wps:cNvSpPr>
                        <wps:spPr bwMode="auto">
                          <a:xfrm>
                            <a:off x="0" y="4094328"/>
                            <a:ext cx="6858000" cy="5029200"/>
                          </a:xfrm>
                          <a:prstGeom prst="rect">
                            <a:avLst/>
                          </a:prstGeom>
                          <a:solidFill>
                            <a:srgbClr val="5B9BD5"/>
                          </a:solidFill>
                          <a:ln>
                            <a:noFill/>
                          </a:ln>
                          <a:extLst>
                            <a:ext uri="{91240B29-F687-4F45-9708-019B960494DF}">
                              <a14:hiddenLine xmlns:a14="http://schemas.microsoft.com/office/drawing/2010/main" w="12700" algn="ctr">
                                <a:solidFill>
                                  <a:srgbClr val="000000"/>
                                </a:solidFill>
                                <a:miter lim="800000"/>
                                <a:headEnd/>
                                <a:tailEnd/>
                              </a14:hiddenLine>
                            </a:ext>
                          </a:extLst>
                        </wps:spPr>
                        <wps:txbx>
                          <w:txbxContent>
                            <w:p w14:paraId="11AD31BB" w14:textId="77777777" w:rsidR="00A478C8" w:rsidRPr="00C068E0" w:rsidRDefault="00A478C8" w:rsidP="00946A1B">
                              <w:pPr>
                                <w:pStyle w:val="NoSpacing"/>
                                <w:spacing w:before="120"/>
                                <w:jc w:val="center"/>
                                <w:rPr>
                                  <w:rFonts w:ascii="GHEA Grapalat" w:hAnsi="GHEA Grapalat"/>
                                  <w:b/>
                                  <w:color w:val="FFFFFF"/>
                                </w:rPr>
                              </w:pPr>
                              <w:r w:rsidRPr="00C068E0">
                                <w:rPr>
                                  <w:rFonts w:ascii="GHEA Grapalat" w:hAnsi="GHEA Grapalat"/>
                                  <w:b/>
                                </w:rPr>
                                <w:t>MINISTRY OF TERRITORIAL ADMINISTRATION AND INFRASTRUCTURE OF THE REPUBLIC OF ARMENIA</w:t>
                              </w:r>
                            </w:p>
                          </w:txbxContent>
                        </wps:txbx>
                        <wps:bodyPr rot="0" vert="horz" wrap="square" lIns="457200" tIns="731520" rIns="457200" bIns="457200" anchor="b" anchorCtr="0" upright="1">
                          <a:noAutofit/>
                        </wps:bodyPr>
                      </wps:wsp>
                      <wps:wsp>
                        <wps:cNvPr id="6" name="Текстовое поле 196"/>
                        <wps:cNvSpPr txBox="1">
                          <a:spLocks noChangeArrowheads="1"/>
                        </wps:cNvSpPr>
                        <wps:spPr bwMode="auto">
                          <a:xfrm>
                            <a:off x="6824" y="1371600"/>
                            <a:ext cx="6858000" cy="2722728"/>
                          </a:xfrm>
                          <a:prstGeom prst="rect">
                            <a:avLst/>
                          </a:prstGeom>
                          <a:solidFill>
                            <a:srgbClr val="FFFFFF"/>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0C5A47B" w14:textId="77777777" w:rsidR="00A478C8" w:rsidRPr="00C068E0" w:rsidRDefault="00A478C8" w:rsidP="00946A1B">
                              <w:pPr>
                                <w:pStyle w:val="NoSpacing"/>
                                <w:jc w:val="center"/>
                                <w:rPr>
                                  <w:rFonts w:ascii="GHEA Grapalat" w:hAnsi="GHEA Grapalat"/>
                                  <w:caps/>
                                  <w:color w:val="5B9BD5"/>
                                  <w:sz w:val="72"/>
                                  <w:szCs w:val="72"/>
                                </w:rPr>
                              </w:pPr>
                              <w:r w:rsidRPr="00C068E0">
                                <w:rPr>
                                  <w:rFonts w:ascii="GHEA Grapalat" w:hAnsi="GHEA Grapalat"/>
                                  <w:b/>
                                  <w:caps/>
                                  <w:sz w:val="72"/>
                                  <w:szCs w:val="72"/>
                                </w:rPr>
                                <w:t xml:space="preserve">Rules for Air Traffic Controllers’ Licensing and Certification  </w:t>
                              </w:r>
                            </w:p>
                          </w:txbxContent>
                        </wps:txbx>
                        <wps:bodyPr rot="0" vert="horz" wrap="square" lIns="457200" tIns="91440" rIns="457200" bIns="91440" anchor="ctr" anchorCtr="0" upright="1">
                          <a:noAutofit/>
                        </wps:bodyPr>
                      </wps:wsp>
                    </wpg:wgp>
                  </a:graphicData>
                </a:graphic>
                <wp14:sizeRelH relativeFrom="page">
                  <wp14:pctWidth>88200</wp14:pctWidth>
                </wp14:sizeRelH>
                <wp14:sizeRelV relativeFrom="page">
                  <wp14:pctHeight>90900</wp14:pctHeight>
                </wp14:sizeRelV>
              </wp:anchor>
            </w:drawing>
          </mc:Choice>
          <mc:Fallback>
            <w:pict>
              <v:group w14:anchorId="1CCB6121" id="Группа 2" o:spid="_x0000_s1028" style="position:absolute;margin-left:0;margin-top:0;width:525.25pt;height:765.4pt;z-index:-251651072;mso-width-percent:882;mso-height-percent:909;mso-position-horizontal:center;mso-position-horizontal-relative:page;mso-position-vertical:center;mso-position-vertical-relative:page;mso-width-percent:882;mso-height-percent:909" coordsize="68648,912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I/JvPAMAAEIKAAAOAAAAZHJzL2Uyb0RvYy54bWzMVttu1DAQfUfiHyy/01x2N7sbNa16oRUS&#10;l0qFD/AmzkUkcbC9zZYnLq9IfAISnwCqhAqUX8j+EWM72e62QoJeUKttZGfsycyZM8de35wVOTqi&#10;XGSsDLCzZmNEy5BFWZkE+MXzvQcjjIQkZURyVtIAH1OBNzfu31uvK5+6LGV5RDkCJ6Xw6yrAqZSV&#10;b1kiTGlBxBqraAnGmPGCSJjyxIo4qcF7kVuubXtWzXhUcRZSIeDtrjHiDe0/jmkon8WxoBLlAYbY&#10;pH5y/Zyop7WxTvyEkyrNwjYMcoUoCpKV8NGFq10iCZry7JKrIgs5EyyWayErLBbHWUh1DpCNY1/I&#10;Zp+zaaVzSfw6qRYwAbQXcLqy2/Dp0T6vDqsDbqKH4WMWvhSAi1VXib9sV/PELEaT+gmLoJ5kKplO&#10;fBbzQrmAlNBM43u8wJfOJArhpecNbW84wCgE23jo2oNRW4EwhTJd2hemD7udI68/cvvtTsftDdyR&#10;qp1FfPNhHWwbnCo+sEmcAyauB9hhSiqq6yAUIAccZVGAexiVpAAMmk/zN/OPzY/mbP6++dqcNd/n&#10;H5qfzbfmFDnjvgpTxQMbO5iFwRiVbCclZUK3OGd1SkkEcTo6rZUNaiKgQlcEfQQo28B9BbrTGzoe&#10;TJahI37FhdynrEBqEGAOXaNrSo4eC2mWdktUiQXLs2gvy3M94clkJ+foiECHDbbH27uD1vvKsrxU&#10;i0umthmP6g1UzaRmIJKzyUxD63agTVh0DIlzZhoXhAYGKeOvMaqhaQMsXk0Jpxjlj0oAb+z0+6rL&#10;9aQ/AIZhxJctk2ULKUNwFeBQcozMZEcabZhWPEtS+JajgSjZFvA8zjQYKmYTV5sAMO0/UQ4a4C8o&#10;pwuwwiCo2a1Srm+P+z3TkcRfdPsy8Qa2Owa9vuvE612ReJprC+YNe87gnHqdbYl7sLIj36Qb3nHq&#10;eQvqfW5OmtP52/k7ULov8H+Cml9K9GDgjL0OwFbukJxtM5B+00e3xUJPnw2r+vYHIrpDF36rh8cN&#10;KuCe/mtpfg0FXBwb/6iAHdmMBLZ6aCSwMxketqaOhjeigfoQhouKPpfbS5W6CS3PtWaeX/02fgMA&#10;AP//AwBQSwMEFAAGAAgAAAAhAGWxwQrbAAAABwEAAA8AAABkcnMvZG93bnJldi54bWxMjzFvwjAQ&#10;hfdK/AfrkLoVu1RBKI2DKiSY6ABhYTP2NYmIz1FsIP33Pbq0y+md3um974rV6DtxwyG2gTS8zhQI&#10;JBtcS7WGY7V5WYKIyZAzXSDU8I0RVuXkqTC5C3fa4+2QasEhFHOjoUmpz6WMtkFv4iz0SOx9hcGb&#10;xOtQSzeYO4f7Ts6VWkhvWuKGxvS4btBeDlev4bL/jLjeVPXRetsuxt12fqq81s/T8eMdRMIx/R3D&#10;A5/RoWSmc7iSi6LTwI+k3/nwVKYyEGdW2ZtagiwL+Z+//AEAAP//AwBQSwECLQAUAAYACAAAACEA&#10;toM4kv4AAADhAQAAEwAAAAAAAAAAAAAAAAAAAAAAW0NvbnRlbnRfVHlwZXNdLnhtbFBLAQItABQA&#10;BgAIAAAAIQA4/SH/1gAAAJQBAAALAAAAAAAAAAAAAAAAAC8BAABfcmVscy8ucmVsc1BLAQItABQA&#10;BgAIAAAAIQAsI/JvPAMAAEIKAAAOAAAAAAAAAAAAAAAAAC4CAABkcnMvZTJvRG9jLnhtbFBLAQIt&#10;ABQABgAIAAAAIQBlscEK2wAAAAcBAAAPAAAAAAAAAAAAAAAAAJYFAABkcnMvZG93bnJldi54bWxQ&#10;SwUGAAAAAAQABADzAAAAngYAAAAA&#10;">
                <v:rect id="Прямоугольник 194" o:spid="_x0000_s1029" style="position:absolute;width:68580;height:137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fVeywwAAANoAAAAPAAAAZHJzL2Rvd25yZXYueG1sRI9BawIx&#10;FITvhf6H8Aq91WQVbdkapVRaPEih1kOPj81zd3HzsiSvuv57Iwg9DjPzDTNfDr5TR4qpDWyhGBlQ&#10;xFVwLdcWdj8fTy+gkiA77AKThTMlWC7u7+ZYunDibzpupVYZwqlEC41IX2qdqoY8plHoibO3D9Gj&#10;ZBlr7SKeMtx3emzMTHtsOS802NN7Q9Vh++ctPItZnc3k92vzWUzjfigOMgs7ax8fhrdXUEKD/Idv&#10;7bWzMIHrlXwD9OICAAD//wMAUEsBAi0AFAAGAAgAAAAhANvh9svuAAAAhQEAABMAAAAAAAAAAAAA&#10;AAAAAAAAAFtDb250ZW50X1R5cGVzXS54bWxQSwECLQAUAAYACAAAACEAWvQsW78AAAAVAQAACwAA&#10;AAAAAAAAAAAAAAAfAQAAX3JlbHMvLnJlbHNQSwECLQAUAAYACAAAACEAoX1XssMAAADaAAAADwAA&#10;AAAAAAAAAAAAAAAHAgAAZHJzL2Rvd25yZXYueG1sUEsFBgAAAAADAAMAtwAAAPcCAAAAAA==&#10;" fillcolor="#5b9bd5" stroked="f" strokeweight="1pt">
                  <v:textbox>
                    <w:txbxContent>
                      <w:p w14:paraId="31B1D674" w14:textId="77777777" w:rsidR="00A478C8" w:rsidRPr="00144FD2" w:rsidRDefault="00A478C8" w:rsidP="00535336">
                        <w:pPr>
                          <w:spacing w:after="0"/>
                          <w:rPr>
                            <w:rFonts w:ascii="GHEA Grapalat" w:hAnsi="GHEA Grapalat"/>
                            <w:b/>
                            <w:sz w:val="24"/>
                          </w:rPr>
                        </w:pPr>
                        <w:r w:rsidRPr="00144FD2">
                          <w:rPr>
                            <w:rFonts w:ascii="GHEA Grapalat" w:hAnsi="GHEA Grapalat"/>
                            <w:b/>
                            <w:sz w:val="24"/>
                          </w:rPr>
                          <w:t xml:space="preserve">                   </w:t>
                        </w:r>
                        <w:r w:rsidRPr="00144FD2">
                          <w:rPr>
                            <w:rFonts w:ascii="GHEA Grapalat" w:hAnsi="GHEA Grapalat"/>
                            <w:b/>
                            <w:sz w:val="24"/>
                            <w:lang w:val="hy-AM"/>
                          </w:rPr>
                          <w:t xml:space="preserve">             </w:t>
                        </w:r>
                        <w:r w:rsidRPr="00144FD2">
                          <w:rPr>
                            <w:rFonts w:ascii="GHEA Grapalat" w:hAnsi="GHEA Grapalat"/>
                            <w:b/>
                            <w:sz w:val="24"/>
                          </w:rPr>
                          <w:t xml:space="preserve"> </w:t>
                        </w:r>
                        <w:r w:rsidRPr="00144FD2">
                          <w:rPr>
                            <w:rFonts w:ascii="GHEA Grapalat" w:hAnsi="GHEA Grapalat"/>
                            <w:b/>
                            <w:sz w:val="24"/>
                            <w:lang w:val="hy-AM"/>
                          </w:rPr>
                          <w:t xml:space="preserve">    Հավելված                                        </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ANNEX</w:t>
                        </w:r>
                      </w:p>
                      <w:p w14:paraId="0E7CF9D5" w14:textId="77777777" w:rsidR="00A478C8" w:rsidRPr="00144FD2" w:rsidRDefault="00A478C8" w:rsidP="00535336">
                        <w:pPr>
                          <w:spacing w:after="0"/>
                          <w:rPr>
                            <w:rFonts w:ascii="GHEA Grapalat" w:hAnsi="GHEA Grapalat"/>
                            <w:b/>
                            <w:sz w:val="24"/>
                          </w:rPr>
                        </w:pPr>
                        <w:r w:rsidRPr="00144FD2">
                          <w:rPr>
                            <w:rFonts w:ascii="GHEA Grapalat" w:hAnsi="GHEA Grapalat"/>
                            <w:b/>
                            <w:sz w:val="24"/>
                            <w:lang w:val="hy-AM"/>
                          </w:rPr>
                          <w:t xml:space="preserve">    Հայաստանի Հանրապետության</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 xml:space="preserve"> </w:t>
                        </w:r>
                        <w:r>
                          <w:rPr>
                            <w:rFonts w:ascii="GHEA Grapalat" w:hAnsi="GHEA Grapalat"/>
                            <w:b/>
                            <w:sz w:val="24"/>
                          </w:rPr>
                          <w:t xml:space="preserve">   of O</w:t>
                        </w:r>
                        <w:r w:rsidRPr="00144FD2">
                          <w:rPr>
                            <w:rFonts w:ascii="GHEA Grapalat" w:hAnsi="GHEA Grapalat"/>
                            <w:b/>
                            <w:sz w:val="24"/>
                          </w:rPr>
                          <w:t xml:space="preserve">rder _______ of the </w:t>
                        </w:r>
                      </w:p>
                      <w:p w14:paraId="6B89241D" w14:textId="77777777" w:rsidR="00A478C8" w:rsidRPr="00144FD2" w:rsidRDefault="00A478C8" w:rsidP="00535336">
                        <w:pPr>
                          <w:spacing w:after="0"/>
                          <w:rPr>
                            <w:rFonts w:ascii="GHEA Grapalat" w:hAnsi="GHEA Grapalat"/>
                            <w:b/>
                            <w:sz w:val="24"/>
                          </w:rPr>
                        </w:pPr>
                        <w:r w:rsidRPr="00144FD2">
                          <w:rPr>
                            <w:rFonts w:ascii="GHEA Grapalat" w:hAnsi="GHEA Grapalat"/>
                            <w:b/>
                            <w:sz w:val="24"/>
                            <w:lang w:val="hy-AM"/>
                          </w:rPr>
                          <w:t xml:space="preserve">       Տարածքային Կառավարման և</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 xml:space="preserve"> Minister of Teritorial</w:t>
                        </w:r>
                      </w:p>
                      <w:p w14:paraId="073B4E2C" w14:textId="77777777" w:rsidR="00A478C8" w:rsidRPr="00144FD2" w:rsidRDefault="00A478C8" w:rsidP="00535336">
                        <w:pPr>
                          <w:spacing w:after="0"/>
                          <w:rPr>
                            <w:rFonts w:ascii="GHEA Grapalat" w:hAnsi="GHEA Grapalat"/>
                            <w:b/>
                            <w:sz w:val="24"/>
                          </w:rPr>
                        </w:pPr>
                        <w:r w:rsidRPr="00144FD2">
                          <w:rPr>
                            <w:rFonts w:ascii="GHEA Grapalat" w:hAnsi="GHEA Grapalat"/>
                            <w:b/>
                            <w:sz w:val="24"/>
                            <w:lang w:val="hy-AM"/>
                          </w:rPr>
                          <w:t>Ենթակառուցվածքների նախարարի</w:t>
                        </w:r>
                        <w:r w:rsidRPr="00144FD2">
                          <w:rPr>
                            <w:rFonts w:ascii="GHEA Grapalat" w:hAnsi="GHEA Grapalat"/>
                            <w:b/>
                            <w:sz w:val="24"/>
                          </w:rPr>
                          <w:t xml:space="preserve">            </w:t>
                        </w:r>
                        <w:r>
                          <w:rPr>
                            <w:rFonts w:ascii="GHEA Grapalat" w:hAnsi="GHEA Grapalat"/>
                            <w:b/>
                            <w:sz w:val="24"/>
                          </w:rPr>
                          <w:t xml:space="preserve">             </w:t>
                        </w:r>
                        <w:r w:rsidRPr="00144FD2">
                          <w:rPr>
                            <w:rFonts w:ascii="GHEA Grapalat" w:hAnsi="GHEA Grapalat"/>
                            <w:b/>
                            <w:sz w:val="24"/>
                          </w:rPr>
                          <w:t>Administration and Infrastructure</w:t>
                        </w:r>
                      </w:p>
                      <w:p w14:paraId="0932952D" w14:textId="77777777" w:rsidR="00A478C8" w:rsidRPr="00144FD2" w:rsidRDefault="00A478C8" w:rsidP="00535336">
                        <w:pPr>
                          <w:spacing w:after="0"/>
                          <w:rPr>
                            <w:rFonts w:ascii="GHEA Grapalat" w:hAnsi="GHEA Grapalat"/>
                            <w:b/>
                            <w:sz w:val="24"/>
                          </w:rPr>
                        </w:pPr>
                        <w:r>
                          <w:rPr>
                            <w:rFonts w:ascii="GHEA Grapalat" w:hAnsi="GHEA Grapalat"/>
                            <w:b/>
                            <w:sz w:val="24"/>
                          </w:rPr>
                          <w:t xml:space="preserve">  </w:t>
                        </w:r>
                        <w:r w:rsidRPr="00302C4C">
                          <w:rPr>
                            <w:rFonts w:ascii="GHEA Grapalat" w:hAnsi="GHEA Grapalat"/>
                            <w:b/>
                            <w:sz w:val="24"/>
                            <w:lang w:val="hy-AM"/>
                          </w:rPr>
                          <w:t>2025</w:t>
                        </w:r>
                        <w:r>
                          <w:rPr>
                            <w:rFonts w:ascii="GHEA Grapalat" w:hAnsi="GHEA Grapalat"/>
                            <w:b/>
                            <w:sz w:val="24"/>
                            <w:lang w:val="hy-AM"/>
                          </w:rPr>
                          <w:t xml:space="preserve"> </w:t>
                        </w:r>
                        <w:r w:rsidRPr="00302C4C">
                          <w:rPr>
                            <w:rFonts w:ascii="GHEA Grapalat" w:hAnsi="GHEA Grapalat"/>
                            <w:b/>
                            <w:sz w:val="24"/>
                            <w:lang w:val="hy-AM"/>
                          </w:rPr>
                          <w:t>թվականի</w:t>
                        </w:r>
                        <w:r w:rsidRPr="00144FD2">
                          <w:rPr>
                            <w:rFonts w:ascii="GHEA Grapalat" w:hAnsi="GHEA Grapalat"/>
                            <w:b/>
                            <w:sz w:val="24"/>
                            <w:lang w:val="hy-AM"/>
                          </w:rPr>
                          <w:t xml:space="preserve"> </w:t>
                        </w:r>
                        <w:r>
                          <w:rPr>
                            <w:rFonts w:ascii="GHEA Grapalat" w:hAnsi="GHEA Grapalat"/>
                            <w:b/>
                            <w:sz w:val="24"/>
                            <w:u w:val="single"/>
                            <w:lang w:val="hy-AM"/>
                          </w:rPr>
                          <w:t xml:space="preserve">               </w:t>
                        </w:r>
                        <w:r>
                          <w:rPr>
                            <w:rFonts w:ascii="GHEA Grapalat" w:hAnsi="GHEA Grapalat"/>
                            <w:b/>
                            <w:sz w:val="24"/>
                            <w:lang w:val="hy-AM"/>
                          </w:rPr>
                          <w:t>«</w:t>
                        </w:r>
                        <w:r>
                          <w:rPr>
                            <w:rFonts w:ascii="GHEA Grapalat" w:hAnsi="GHEA Grapalat"/>
                            <w:b/>
                            <w:sz w:val="24"/>
                            <w:u w:val="single"/>
                            <w:lang w:val="hy-AM"/>
                          </w:rPr>
                          <w:t xml:space="preserve">    </w:t>
                        </w:r>
                        <w:r>
                          <w:rPr>
                            <w:rFonts w:ascii="GHEA Grapalat" w:hAnsi="GHEA Grapalat"/>
                            <w:b/>
                            <w:sz w:val="24"/>
                            <w:lang w:val="hy-AM"/>
                          </w:rPr>
                          <w:t>»-</w:t>
                        </w:r>
                        <w:r w:rsidRPr="00144FD2">
                          <w:rPr>
                            <w:rFonts w:ascii="GHEA Grapalat" w:hAnsi="GHEA Grapalat"/>
                            <w:b/>
                            <w:sz w:val="24"/>
                            <w:lang w:val="hy-AM"/>
                          </w:rPr>
                          <w:t>ի</w:t>
                        </w:r>
                        <w:r w:rsidRPr="00144FD2">
                          <w:rPr>
                            <w:rFonts w:ascii="GHEA Grapalat" w:hAnsi="GHEA Grapalat"/>
                            <w:b/>
                            <w:sz w:val="24"/>
                          </w:rPr>
                          <w:t xml:space="preserve">                                   of the Republic of Armenia</w:t>
                        </w:r>
                      </w:p>
                      <w:p w14:paraId="749192BF" w14:textId="77777777" w:rsidR="00A478C8" w:rsidRPr="00302C4C" w:rsidRDefault="00A478C8" w:rsidP="00535336">
                        <w:pPr>
                          <w:spacing w:after="0"/>
                          <w:jc w:val="center"/>
                          <w:rPr>
                            <w:u w:val="single"/>
                          </w:rPr>
                        </w:pPr>
                        <w:r>
                          <w:rPr>
                            <w:rFonts w:ascii="GHEA Grapalat" w:hAnsi="GHEA Grapalat"/>
                            <w:b/>
                            <w:sz w:val="24"/>
                            <w:lang w:val="hy-AM"/>
                          </w:rPr>
                          <w:t xml:space="preserve">             Թիվ </w:t>
                        </w:r>
                        <w:r>
                          <w:rPr>
                            <w:rFonts w:ascii="GHEA Grapalat" w:hAnsi="GHEA Grapalat"/>
                            <w:b/>
                            <w:sz w:val="24"/>
                            <w:u w:val="single"/>
                          </w:rPr>
                          <w:t xml:space="preserve">        </w:t>
                        </w:r>
                        <w:r w:rsidRPr="00144FD2">
                          <w:rPr>
                            <w:rFonts w:ascii="GHEA Grapalat" w:hAnsi="GHEA Grapalat"/>
                            <w:b/>
                            <w:sz w:val="24"/>
                            <w:lang w:val="hy-AM"/>
                          </w:rPr>
                          <w:t>հրամանի</w:t>
                        </w:r>
                        <w:r w:rsidRPr="00144FD2">
                          <w:rPr>
                            <w:rFonts w:ascii="GHEA Grapalat" w:hAnsi="GHEA Grapalat"/>
                            <w:b/>
                            <w:sz w:val="24"/>
                          </w:rPr>
                          <w:t xml:space="preserve">                         </w:t>
                        </w:r>
                        <w:r>
                          <w:rPr>
                            <w:rFonts w:ascii="GHEA Grapalat" w:hAnsi="GHEA Grapalat"/>
                            <w:b/>
                            <w:sz w:val="24"/>
                          </w:rPr>
                          <w:t xml:space="preserve">    Dated «</w:t>
                        </w:r>
                        <w:r>
                          <w:rPr>
                            <w:rFonts w:ascii="GHEA Grapalat" w:hAnsi="GHEA Grapalat"/>
                            <w:b/>
                            <w:sz w:val="24"/>
                            <w:u w:val="single"/>
                          </w:rPr>
                          <w:t xml:space="preserve">   </w:t>
                        </w:r>
                        <w:r>
                          <w:rPr>
                            <w:rFonts w:ascii="GHEA Grapalat" w:hAnsi="GHEA Grapalat"/>
                            <w:b/>
                            <w:sz w:val="24"/>
                          </w:rPr>
                          <w:t xml:space="preserve">» </w:t>
                        </w:r>
                        <w:r>
                          <w:rPr>
                            <w:rFonts w:ascii="GHEA Grapalat" w:hAnsi="GHEA Grapalat"/>
                            <w:b/>
                            <w:sz w:val="24"/>
                            <w:u w:val="single"/>
                          </w:rPr>
                          <w:t xml:space="preserve">                 </w:t>
                        </w:r>
                        <w:r>
                          <w:rPr>
                            <w:rFonts w:ascii="GHEA Grapalat" w:hAnsi="GHEA Grapalat"/>
                            <w:b/>
                            <w:sz w:val="24"/>
                          </w:rPr>
                          <w:t xml:space="preserve"> </w:t>
                        </w:r>
                        <w:r w:rsidRPr="00302C4C">
                          <w:rPr>
                            <w:rFonts w:ascii="GHEA Grapalat" w:hAnsi="GHEA Grapalat"/>
                            <w:b/>
                            <w:sz w:val="24"/>
                          </w:rPr>
                          <w:t>2025</w:t>
                        </w:r>
                      </w:p>
                    </w:txbxContent>
                  </v:textbox>
                </v:rect>
                <v:rect id="Прямоугольник 195" o:spid="_x0000_s1030" style="position:absolute;top:40943;width:68580;height:50292;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2XUovwAAANoAAAAPAAAAZHJzL2Rvd25yZXYueG1sRI9Bi8Iw&#10;FITvC/6H8ARva+oqZa1GkQXB63YLe300z7TYvJQktvXfG2Fhj8PMfMPsj5PtxEA+tI4VrJYZCOLa&#10;6ZaNgurn/P4JIkRkjZ1jUvCgAMfD7G2PhXYjf9NQRiMShEOBCpoY+0LKUDdkMSxdT5y8q/MWY5Le&#10;SO1xTHDbyY8sy6XFltNCgz19NVTfyrtVIH9LbTaVYa3dtjuVnvO1WSu1mE+nHYhIU/wP/7UvWsEG&#10;XlfSDZCHJwAAAP//AwBQSwECLQAUAAYACAAAACEA2+H2y+4AAACFAQAAEwAAAAAAAAAAAAAAAAAA&#10;AAAAW0NvbnRlbnRfVHlwZXNdLnhtbFBLAQItABQABgAIAAAAIQBa9CxbvwAAABUBAAALAAAAAAAA&#10;AAAAAAAAAB8BAABfcmVscy8ucmVsc1BLAQItABQABgAIAAAAIQDN2XUovwAAANoAAAAPAAAAAAAA&#10;AAAAAAAAAAcCAABkcnMvZG93bnJldi54bWxQSwUGAAAAAAMAAwC3AAAA8wIAAAAA&#10;" fillcolor="#5b9bd5" stroked="f" strokeweight="1pt">
                  <v:textbox inset="36pt,57.6pt,36pt,36pt">
                    <w:txbxContent>
                      <w:p w14:paraId="11AD31BB" w14:textId="77777777" w:rsidR="00A478C8" w:rsidRPr="00C068E0" w:rsidRDefault="00A478C8" w:rsidP="00946A1B">
                        <w:pPr>
                          <w:pStyle w:val="NoSpacing"/>
                          <w:spacing w:before="120"/>
                          <w:jc w:val="center"/>
                          <w:rPr>
                            <w:rFonts w:ascii="GHEA Grapalat" w:hAnsi="GHEA Grapalat"/>
                            <w:b/>
                            <w:color w:val="FFFFFF"/>
                          </w:rPr>
                        </w:pPr>
                        <w:r w:rsidRPr="00C068E0">
                          <w:rPr>
                            <w:rFonts w:ascii="GHEA Grapalat" w:hAnsi="GHEA Grapalat"/>
                            <w:b/>
                          </w:rPr>
                          <w:t>MINISTRY OF TERRITORIAL ADMINISTRATION AND INFRASTRUCTURE OF THE REPUBLIC OF ARMENIA</w:t>
                        </w:r>
                      </w:p>
                    </w:txbxContent>
                  </v:textbox>
                </v:rect>
                <v:shapetype id="_x0000_t202" coordsize="21600,21600" o:spt="202" path="m,l,21600r21600,l21600,xe">
                  <v:stroke joinstyle="miter"/>
                  <v:path gradientshapeok="t" o:connecttype="rect"/>
                </v:shapetype>
                <v:shape id="Текстовое поле 196" o:spid="_x0000_s1031" type="#_x0000_t202" style="position:absolute;left:68;top:13716;width:68580;height:272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yDlOxAAAANoAAAAPAAAAZHJzL2Rvd25yZXYueG1sRI9BawIx&#10;FITvgv8hPKE3TVSQujWKiNVeWlBLi7fH5rm7unnZblLd+usbQfA4zMw3zGTW2FKcqfaFYw39ngJB&#10;nDpTcKbhc/fafQbhA7LB0jFp+CMPs2m7NcHEuAtv6LwNmYgQ9glqyEOoEil9mpNF33MVcfQOrrYY&#10;oqwzaWq8RLgt5UCpkbRYcFzIsaJFTulp+2s1fF3He/XeVMuV+jj6JX8P1z+41vqp08xfQARqwiN8&#10;b78ZDSO4XYk3QE7/AQAA//8DAFBLAQItABQABgAIAAAAIQDb4fbL7gAAAIUBAAATAAAAAAAAAAAA&#10;AAAAAAAAAABbQ29udGVudF9UeXBlc10ueG1sUEsBAi0AFAAGAAgAAAAhAFr0LFu/AAAAFQEAAAsA&#10;AAAAAAAAAAAAAAAAHwEAAF9yZWxzLy5yZWxzUEsBAi0AFAAGAAgAAAAhAI7IOU7EAAAA2gAAAA8A&#10;AAAAAAAAAAAAAAAABwIAAGRycy9kb3ducmV2LnhtbFBLBQYAAAAAAwADALcAAAD4AgAAAAA=&#10;" stroked="f" strokeweight=".5pt">
                  <v:textbox inset="36pt,7.2pt,36pt,7.2pt">
                    <w:txbxContent>
                      <w:p w14:paraId="50C5A47B" w14:textId="77777777" w:rsidR="00A478C8" w:rsidRPr="00C068E0" w:rsidRDefault="00A478C8" w:rsidP="00946A1B">
                        <w:pPr>
                          <w:pStyle w:val="NoSpacing"/>
                          <w:jc w:val="center"/>
                          <w:rPr>
                            <w:rFonts w:ascii="GHEA Grapalat" w:hAnsi="GHEA Grapalat"/>
                            <w:caps/>
                            <w:color w:val="5B9BD5"/>
                            <w:sz w:val="72"/>
                            <w:szCs w:val="72"/>
                          </w:rPr>
                        </w:pPr>
                        <w:r w:rsidRPr="00C068E0">
                          <w:rPr>
                            <w:rFonts w:ascii="GHEA Grapalat" w:hAnsi="GHEA Grapalat"/>
                            <w:b/>
                            <w:caps/>
                            <w:sz w:val="72"/>
                            <w:szCs w:val="72"/>
                          </w:rPr>
                          <w:t xml:space="preserve">Rules for Air Traffic Controllers’ Licensing and Certification  </w:t>
                        </w:r>
                      </w:p>
                    </w:txbxContent>
                  </v:textbox>
                </v:shape>
                <w10:wrap anchorx="page" anchory="page"/>
              </v:group>
            </w:pict>
          </mc:Fallback>
        </mc:AlternateContent>
      </w:r>
    </w:p>
    <w:sdt>
      <w:sdtPr>
        <w:rPr>
          <w:b w:val="0"/>
          <w:smallCaps w:val="0"/>
          <w:color w:val="auto"/>
          <w:sz w:val="22"/>
          <w:lang w:val="en-US"/>
        </w:rPr>
        <w:alias w:val="topic"/>
        <w:tag w:val="topic"/>
        <w:id w:val="-1941340234"/>
      </w:sdtPr>
      <w:sdtContent>
        <w:p w14:paraId="0B647422" w14:textId="77777777" w:rsidR="003606B5" w:rsidRPr="00FF2450" w:rsidRDefault="00581773" w:rsidP="00946A1B">
          <w:pPr>
            <w:pStyle w:val="Heading1"/>
          </w:pPr>
          <w:r>
            <w:t>Disclaimer</w:t>
          </w:r>
          <w:bookmarkEnd w:id="0"/>
          <w:bookmarkEnd w:id="1"/>
        </w:p>
        <w:p w14:paraId="27C7F992" w14:textId="77777777" w:rsidR="00FA18AC" w:rsidRDefault="00FA18AC" w:rsidP="00FA18AC">
          <w:pPr>
            <w:pStyle w:val="TableNormal0"/>
          </w:pPr>
        </w:p>
        <w:p w14:paraId="3DBE18E0" w14:textId="77777777" w:rsidR="003606B5" w:rsidRPr="00FF2450" w:rsidRDefault="002575E7" w:rsidP="003606B5">
          <w:pPr>
            <w:pStyle w:val="Normal0"/>
          </w:pPr>
          <w:r w:rsidRPr="002575E7">
            <w:t>This document has been published by the Ministry of Territorial Administration and Infrastructure of the Republic of Armenia (hereinafter referred to as "MTAI") to provide the Civil Aviation Committee</w:t>
          </w:r>
          <w:r w:rsidR="00264C1F">
            <w:t xml:space="preserve"> </w:t>
          </w:r>
          <w:r w:rsidRPr="002575E7">
            <w:t>of the Republic of Armenia (hereinafter referred to as "</w:t>
          </w:r>
          <w:r w:rsidR="009A0959">
            <w:t>COMMITTEE</w:t>
          </w:r>
          <w:r w:rsidRPr="002575E7">
            <w:t>") with a comprehensive and easily readable publication. It has been prepared in accordance with certification specifications (CS), acceptable means of compliance (AMC), and guidance material (GM).</w:t>
          </w:r>
        </w:p>
      </w:sdtContent>
    </w:sdt>
    <w:bookmarkStart w:id="2" w:name="_DxCrossRefBm1379192323" w:displacedByCustomXml="next"/>
    <w:bookmarkStart w:id="3" w:name="_Toc256000003" w:displacedByCustomXml="next"/>
    <w:sdt>
      <w:sdtPr>
        <w:rPr>
          <w:b w:val="0"/>
          <w:smallCaps w:val="0"/>
          <w:color w:val="auto"/>
          <w:sz w:val="22"/>
          <w:lang w:val="en-US"/>
        </w:rPr>
        <w:alias w:val="topic"/>
        <w:tag w:val="topic"/>
        <w:id w:val="-370021828"/>
      </w:sdtPr>
      <w:sdtContent>
        <w:p w14:paraId="40CD241D" w14:textId="77777777" w:rsidR="00504FB2" w:rsidRPr="00FF2450" w:rsidRDefault="00581773" w:rsidP="00434936">
          <w:pPr>
            <w:pStyle w:val="Heading1"/>
          </w:pPr>
          <w:r>
            <w:t>Note from the editor</w:t>
          </w:r>
          <w:bookmarkEnd w:id="3"/>
          <w:bookmarkEnd w:id="2"/>
        </w:p>
        <w:p w14:paraId="18EF451A" w14:textId="77777777" w:rsidR="00434936" w:rsidRDefault="00434936" w:rsidP="00434936">
          <w:pPr>
            <w:pStyle w:val="TableNormal0"/>
          </w:pPr>
        </w:p>
        <w:tbl>
          <w:tblPr>
            <w:tblStyle w:val="easaForm"/>
            <w:tblW w:w="10242" w:type="dxa"/>
            <w:tblLook w:val="0000" w:firstRow="0" w:lastRow="0" w:firstColumn="0" w:lastColumn="0" w:noHBand="0" w:noVBand="0"/>
          </w:tblPr>
          <w:tblGrid>
            <w:gridCol w:w="10242"/>
          </w:tblGrid>
          <w:tr w:rsidR="00090094" w14:paraId="7B6659E0" w14:textId="77777777" w:rsidTr="00440E15">
            <w:trPr>
              <w:trHeight w:val="4242"/>
            </w:trPr>
            <w:tc>
              <w:tcPr>
                <w:tcW w:w="10242" w:type="dxa"/>
              </w:tcPr>
              <w:p w14:paraId="2E3AC4BF" w14:textId="77777777" w:rsidR="005974EB" w:rsidRPr="00A062EF" w:rsidRDefault="005974EB" w:rsidP="005974EB">
                <w:pPr>
                  <w:pStyle w:val="BodyText"/>
                  <w:kinsoku w:val="0"/>
                  <w:overflowPunct w:val="0"/>
                  <w:spacing w:before="362"/>
                  <w:ind w:left="140" w:right="159"/>
                  <w:jc w:val="both"/>
                  <w:rPr>
                    <w:lang w:val="en-US"/>
                  </w:rPr>
                </w:pPr>
                <w:r w:rsidRPr="00A062EF">
                  <w:rPr>
                    <w:lang w:val="en-US"/>
                  </w:rPr>
                  <w:t>The</w:t>
                </w:r>
                <w:r w:rsidRPr="00A062EF">
                  <w:rPr>
                    <w:spacing w:val="-2"/>
                    <w:lang w:val="en-US"/>
                  </w:rPr>
                  <w:t xml:space="preserve"> </w:t>
                </w:r>
                <w:r w:rsidRPr="00A062EF">
                  <w:rPr>
                    <w:lang w:val="en-US"/>
                  </w:rPr>
                  <w:t>content</w:t>
                </w:r>
                <w:r w:rsidRPr="00A062EF">
                  <w:rPr>
                    <w:spacing w:val="-4"/>
                    <w:lang w:val="en-US"/>
                  </w:rPr>
                  <w:t xml:space="preserve"> </w:t>
                </w:r>
                <w:r w:rsidRPr="00A062EF">
                  <w:rPr>
                    <w:lang w:val="en-US"/>
                  </w:rPr>
                  <w:t>of</w:t>
                </w:r>
                <w:r w:rsidRPr="00A062EF">
                  <w:rPr>
                    <w:spacing w:val="-5"/>
                    <w:lang w:val="en-US"/>
                  </w:rPr>
                  <w:t xml:space="preserve"> </w:t>
                </w:r>
                <w:r w:rsidRPr="00A062EF">
                  <w:rPr>
                    <w:lang w:val="en-US"/>
                  </w:rPr>
                  <w:t>this</w:t>
                </w:r>
                <w:r w:rsidRPr="00A062EF">
                  <w:rPr>
                    <w:spacing w:val="-5"/>
                    <w:lang w:val="en-US"/>
                  </w:rPr>
                  <w:t xml:space="preserve"> </w:t>
                </w:r>
                <w:r w:rsidRPr="00A062EF">
                  <w:rPr>
                    <w:lang w:val="en-US"/>
                  </w:rPr>
                  <w:t>document</w:t>
                </w:r>
                <w:r w:rsidRPr="00A062EF">
                  <w:rPr>
                    <w:spacing w:val="-2"/>
                    <w:lang w:val="en-US"/>
                  </w:rPr>
                  <w:t xml:space="preserve"> </w:t>
                </w:r>
                <w:r w:rsidRPr="00A062EF">
                  <w:rPr>
                    <w:lang w:val="en-US"/>
                  </w:rPr>
                  <w:t>is</w:t>
                </w:r>
                <w:r w:rsidRPr="00A062EF">
                  <w:rPr>
                    <w:spacing w:val="-4"/>
                    <w:lang w:val="en-US"/>
                  </w:rPr>
                  <w:t xml:space="preserve"> </w:t>
                </w:r>
                <w:r w:rsidRPr="00A062EF">
                  <w:rPr>
                    <w:lang w:val="en-US"/>
                  </w:rPr>
                  <w:t>arranged</w:t>
                </w:r>
                <w:r w:rsidRPr="00A062EF">
                  <w:rPr>
                    <w:spacing w:val="-5"/>
                    <w:lang w:val="en-US"/>
                  </w:rPr>
                  <w:t xml:space="preserve"> </w:t>
                </w:r>
                <w:r w:rsidRPr="00A062EF">
                  <w:rPr>
                    <w:lang w:val="en-US"/>
                  </w:rPr>
                  <w:t>as</w:t>
                </w:r>
                <w:r w:rsidRPr="00A062EF">
                  <w:rPr>
                    <w:spacing w:val="-4"/>
                    <w:lang w:val="en-US"/>
                  </w:rPr>
                  <w:t xml:space="preserve"> </w:t>
                </w:r>
                <w:r w:rsidRPr="00A062EF">
                  <w:rPr>
                    <w:lang w:val="en-US"/>
                  </w:rPr>
                  <w:t>follows:</w:t>
                </w:r>
                <w:r w:rsidRPr="00A062EF">
                  <w:rPr>
                    <w:spacing w:val="-4"/>
                    <w:lang w:val="en-US"/>
                  </w:rPr>
                  <w:t xml:space="preserve"> </w:t>
                </w:r>
                <w:r w:rsidRPr="00A062EF">
                  <w:rPr>
                    <w:lang w:val="en-US"/>
                  </w:rPr>
                  <w:t>the implementing rule (IR), then the IR annex points, followed by the related acceptable means of compliance (AMC) and guidance material (GM).</w:t>
                </w:r>
              </w:p>
              <w:p w14:paraId="1F9AA61C" w14:textId="77777777" w:rsidR="005974EB" w:rsidRPr="00A062EF" w:rsidRDefault="005974EB" w:rsidP="005974EB">
                <w:pPr>
                  <w:pStyle w:val="BodyText"/>
                  <w:kinsoku w:val="0"/>
                  <w:overflowPunct w:val="0"/>
                  <w:spacing w:before="118"/>
                  <w:ind w:left="140"/>
                  <w:jc w:val="both"/>
                  <w:rPr>
                    <w:spacing w:val="-5"/>
                    <w:lang w:val="en-US"/>
                  </w:rPr>
                </w:pPr>
                <w:r w:rsidRPr="00A062EF">
                  <w:rPr>
                    <w:lang w:val="en-US"/>
                  </w:rPr>
                  <w:t>In</w:t>
                </w:r>
                <w:r w:rsidRPr="00A062EF">
                  <w:rPr>
                    <w:spacing w:val="-7"/>
                    <w:lang w:val="en-US"/>
                  </w:rPr>
                  <w:t xml:space="preserve"> </w:t>
                </w:r>
                <w:r w:rsidRPr="00A062EF">
                  <w:rPr>
                    <w:lang w:val="en-US"/>
                  </w:rPr>
                  <w:t>case</w:t>
                </w:r>
                <w:r w:rsidRPr="00A062EF">
                  <w:rPr>
                    <w:spacing w:val="-4"/>
                    <w:lang w:val="en-US"/>
                  </w:rPr>
                  <w:t xml:space="preserve"> </w:t>
                </w:r>
                <w:r w:rsidRPr="00A062EF">
                  <w:rPr>
                    <w:lang w:val="en-US"/>
                  </w:rPr>
                  <w:t>of</w:t>
                </w:r>
                <w:r w:rsidRPr="00A062EF">
                  <w:rPr>
                    <w:spacing w:val="-3"/>
                    <w:lang w:val="en-US"/>
                  </w:rPr>
                  <w:t xml:space="preserve"> </w:t>
                </w:r>
                <w:r w:rsidRPr="00A062EF">
                  <w:rPr>
                    <w:lang w:val="en-US"/>
                  </w:rPr>
                  <w:t>certification</w:t>
                </w:r>
                <w:r w:rsidRPr="00A062EF">
                  <w:rPr>
                    <w:spacing w:val="-4"/>
                    <w:lang w:val="en-US"/>
                  </w:rPr>
                  <w:t xml:space="preserve"> </w:t>
                </w:r>
                <w:r w:rsidRPr="00A062EF">
                  <w:rPr>
                    <w:lang w:val="en-US"/>
                  </w:rPr>
                  <w:t>specifications</w:t>
                </w:r>
                <w:r w:rsidRPr="00A062EF">
                  <w:rPr>
                    <w:spacing w:val="-4"/>
                    <w:lang w:val="en-US"/>
                  </w:rPr>
                  <w:t xml:space="preserve"> </w:t>
                </w:r>
                <w:r w:rsidRPr="00A062EF">
                  <w:rPr>
                    <w:lang w:val="en-US"/>
                  </w:rPr>
                  <w:t>(CSs),</w:t>
                </w:r>
                <w:r w:rsidRPr="00A062EF">
                  <w:rPr>
                    <w:spacing w:val="-3"/>
                    <w:lang w:val="en-US"/>
                  </w:rPr>
                  <w:t xml:space="preserve"> </w:t>
                </w:r>
                <w:r w:rsidRPr="00A062EF">
                  <w:rPr>
                    <w:lang w:val="en-US"/>
                  </w:rPr>
                  <w:t>a</w:t>
                </w:r>
                <w:r w:rsidRPr="00A062EF">
                  <w:rPr>
                    <w:spacing w:val="-4"/>
                    <w:lang w:val="en-US"/>
                  </w:rPr>
                  <w:t xml:space="preserve"> </w:t>
                </w:r>
                <w:r w:rsidRPr="00A062EF">
                  <w:rPr>
                    <w:lang w:val="en-US"/>
                  </w:rPr>
                  <w:t>CS</w:t>
                </w:r>
                <w:r w:rsidRPr="00A062EF">
                  <w:rPr>
                    <w:spacing w:val="-3"/>
                    <w:lang w:val="en-US"/>
                  </w:rPr>
                  <w:t xml:space="preserve"> </w:t>
                </w:r>
                <w:r w:rsidRPr="00A062EF">
                  <w:rPr>
                    <w:lang w:val="en-US"/>
                  </w:rPr>
                  <w:t>is</w:t>
                </w:r>
                <w:r w:rsidRPr="00A062EF">
                  <w:rPr>
                    <w:spacing w:val="-2"/>
                    <w:lang w:val="en-US"/>
                  </w:rPr>
                  <w:t xml:space="preserve"> </w:t>
                </w:r>
                <w:r w:rsidRPr="00A062EF">
                  <w:rPr>
                    <w:lang w:val="en-US"/>
                  </w:rPr>
                  <w:t>followed</w:t>
                </w:r>
                <w:r w:rsidRPr="00A062EF">
                  <w:rPr>
                    <w:spacing w:val="-4"/>
                    <w:lang w:val="en-US"/>
                  </w:rPr>
                  <w:t xml:space="preserve"> </w:t>
                </w:r>
                <w:r w:rsidRPr="00A062EF">
                  <w:rPr>
                    <w:lang w:val="en-US"/>
                  </w:rPr>
                  <w:t>by</w:t>
                </w:r>
                <w:r w:rsidRPr="00A062EF">
                  <w:rPr>
                    <w:spacing w:val="-4"/>
                    <w:lang w:val="en-US"/>
                  </w:rPr>
                  <w:t xml:space="preserve"> </w:t>
                </w:r>
                <w:r w:rsidRPr="00A062EF">
                  <w:rPr>
                    <w:lang w:val="en-US"/>
                  </w:rPr>
                  <w:t>the</w:t>
                </w:r>
                <w:r w:rsidRPr="00A062EF">
                  <w:rPr>
                    <w:spacing w:val="-3"/>
                    <w:lang w:val="en-US"/>
                  </w:rPr>
                  <w:t xml:space="preserve"> </w:t>
                </w:r>
                <w:r w:rsidRPr="00A062EF">
                  <w:rPr>
                    <w:lang w:val="en-US"/>
                  </w:rPr>
                  <w:t>related</w:t>
                </w:r>
                <w:r w:rsidRPr="00A062EF">
                  <w:rPr>
                    <w:spacing w:val="-2"/>
                    <w:lang w:val="en-US"/>
                  </w:rPr>
                  <w:t xml:space="preserve"> </w:t>
                </w:r>
                <w:r w:rsidRPr="00A062EF">
                  <w:rPr>
                    <w:spacing w:val="-5"/>
                    <w:lang w:val="en-US"/>
                  </w:rPr>
                  <w:t>GM.</w:t>
                </w:r>
              </w:p>
              <w:p w14:paraId="0AE34808" w14:textId="77777777" w:rsidR="005974EB" w:rsidRPr="005974EB" w:rsidRDefault="005974EB" w:rsidP="005974EB">
                <w:pPr>
                  <w:pStyle w:val="BodyText"/>
                  <w:kinsoku w:val="0"/>
                  <w:overflowPunct w:val="0"/>
                  <w:spacing w:before="121"/>
                  <w:ind w:left="140" w:right="154"/>
                  <w:jc w:val="both"/>
                  <w:rPr>
                    <w:lang w:val="en-US"/>
                  </w:rPr>
                </w:pPr>
                <w:r w:rsidRPr="00A062EF">
                  <w:rPr>
                    <w:lang w:val="en-US"/>
                  </w:rPr>
                  <w:t>All elements (i.e. articles, IRs, CSs, AMC, and GM) are colour-coded and can be identified according</w:t>
                </w:r>
                <w:r w:rsidRPr="00A062EF">
                  <w:rPr>
                    <w:spacing w:val="-13"/>
                    <w:lang w:val="en-US"/>
                  </w:rPr>
                  <w:t xml:space="preserve"> </w:t>
                </w:r>
                <w:r w:rsidRPr="00A062EF">
                  <w:rPr>
                    <w:lang w:val="en-US"/>
                  </w:rPr>
                  <w:t>to</w:t>
                </w:r>
                <w:r w:rsidRPr="00A062EF">
                  <w:rPr>
                    <w:spacing w:val="-12"/>
                    <w:lang w:val="en-US"/>
                  </w:rPr>
                  <w:t xml:space="preserve"> </w:t>
                </w:r>
                <w:r w:rsidRPr="00A062EF">
                  <w:rPr>
                    <w:lang w:val="en-US"/>
                  </w:rPr>
                  <w:t>the</w:t>
                </w:r>
                <w:r w:rsidRPr="00A062EF">
                  <w:rPr>
                    <w:spacing w:val="-13"/>
                    <w:lang w:val="en-US"/>
                  </w:rPr>
                  <w:t xml:space="preserve"> </w:t>
                </w:r>
                <w:r w:rsidRPr="00A062EF">
                  <w:rPr>
                    <w:lang w:val="en-US"/>
                  </w:rPr>
                  <w:t>illustration</w:t>
                </w:r>
                <w:r w:rsidRPr="00A062EF">
                  <w:rPr>
                    <w:spacing w:val="-12"/>
                    <w:lang w:val="en-US"/>
                  </w:rPr>
                  <w:t xml:space="preserve"> </w:t>
                </w:r>
                <w:r w:rsidRPr="00A062EF">
                  <w:rPr>
                    <w:lang w:val="en-US"/>
                  </w:rPr>
                  <w:t>below.</w:t>
                </w:r>
                <w:r w:rsidRPr="00A062EF">
                  <w:rPr>
                    <w:spacing w:val="-13"/>
                    <w:lang w:val="en-US"/>
                  </w:rPr>
                  <w:t xml:space="preserve"> </w:t>
                </w:r>
              </w:p>
              <w:p w14:paraId="4C4F15CD" w14:textId="77777777" w:rsidR="005974EB" w:rsidRDefault="005974EB" w:rsidP="002575E7">
                <w:pPr>
                  <w:pStyle w:val="TableCentered"/>
                  <w:rPr>
                    <w:sz w:val="22"/>
                  </w:rPr>
                </w:pPr>
              </w:p>
              <w:p w14:paraId="11042A79" w14:textId="77777777" w:rsidR="002575E7" w:rsidRPr="002575E7" w:rsidRDefault="002575E7" w:rsidP="002575E7">
                <w:pPr>
                  <w:pStyle w:val="TableCentered"/>
                  <w:rPr>
                    <w:rStyle w:val="TableChar"/>
                    <w:sz w:val="22"/>
                  </w:rPr>
                </w:pPr>
              </w:p>
              <w:p w14:paraId="67DE24FE" w14:textId="77777777" w:rsidR="00434936" w:rsidRPr="00434936" w:rsidRDefault="00581773" w:rsidP="00434936">
                <w:pPr>
                  <w:pStyle w:val="Heading1CR"/>
                </w:pPr>
                <w:bookmarkStart w:id="4" w:name="_Toc256000004"/>
                <w:r w:rsidRPr="00434936">
                  <w:t>Cover regulation article</w:t>
                </w:r>
                <w:bookmarkEnd w:id="4"/>
              </w:p>
              <w:p w14:paraId="503E1796" w14:textId="77777777" w:rsidR="00434936" w:rsidRPr="00434936" w:rsidRDefault="00434936" w:rsidP="00434936">
                <w:pPr>
                  <w:pStyle w:val="Dxshortdesc"/>
                </w:pPr>
              </w:p>
              <w:p w14:paraId="791BC43C" w14:textId="77777777" w:rsidR="00434936" w:rsidRPr="00434936" w:rsidRDefault="00581773" w:rsidP="00434936">
                <w:pPr>
                  <w:pStyle w:val="Heading1IR"/>
                </w:pPr>
                <w:bookmarkStart w:id="5" w:name="_Toc256000005"/>
                <w:r w:rsidRPr="00434936">
                  <w:t>Implementing rule annex</w:t>
                </w:r>
                <w:bookmarkEnd w:id="5"/>
              </w:p>
              <w:p w14:paraId="39441D78" w14:textId="77777777" w:rsidR="00434936" w:rsidRPr="005974EB" w:rsidRDefault="00434936" w:rsidP="00434936">
                <w:pPr>
                  <w:pStyle w:val="Dxshortdesc"/>
                  <w:rPr>
                    <w:lang w:val="hy-AM"/>
                  </w:rPr>
                </w:pPr>
              </w:p>
              <w:p w14:paraId="052B5F30" w14:textId="77777777" w:rsidR="00434936" w:rsidRPr="00434936" w:rsidRDefault="00581773" w:rsidP="00434936">
                <w:pPr>
                  <w:pStyle w:val="Heading1AMC"/>
                </w:pPr>
                <w:bookmarkStart w:id="6" w:name="_Toc256000006"/>
                <w:r w:rsidRPr="00434936">
                  <w:t>Acceptable means of compliance</w:t>
                </w:r>
                <w:bookmarkEnd w:id="6"/>
              </w:p>
              <w:p w14:paraId="6BEF58B3" w14:textId="77777777" w:rsidR="00434936" w:rsidRPr="00434936" w:rsidRDefault="00434936" w:rsidP="00434936">
                <w:pPr>
                  <w:pStyle w:val="Dxshortdesc"/>
                </w:pPr>
              </w:p>
              <w:p w14:paraId="582AC7EF" w14:textId="77777777" w:rsidR="00434936" w:rsidRPr="00434936" w:rsidRDefault="00581773" w:rsidP="00434936">
                <w:pPr>
                  <w:pStyle w:val="Heading1GM"/>
                </w:pPr>
                <w:bookmarkStart w:id="7" w:name="_Toc256000007"/>
                <w:r w:rsidRPr="00434936">
                  <w:t>Guidance material</w:t>
                </w:r>
                <w:bookmarkEnd w:id="7"/>
              </w:p>
              <w:p w14:paraId="7C44EDDE" w14:textId="77777777" w:rsidR="00434936" w:rsidRPr="00434936" w:rsidRDefault="00434936" w:rsidP="00434936">
                <w:pPr>
                  <w:pStyle w:val="Dxshortdesc"/>
                </w:pPr>
              </w:p>
            </w:tc>
          </w:tr>
        </w:tbl>
        <w:p w14:paraId="2092ECE0" w14:textId="77777777" w:rsidR="00434936" w:rsidRDefault="00434936" w:rsidP="00434936">
          <w:pPr>
            <w:pStyle w:val="Normal0"/>
          </w:pPr>
        </w:p>
        <w:p w14:paraId="3F9602A6" w14:textId="77777777" w:rsidR="00434936" w:rsidRDefault="00434936" w:rsidP="00434936">
          <w:pPr>
            <w:pStyle w:val="Normal0"/>
          </w:pPr>
        </w:p>
        <w:p w14:paraId="78F079C3" w14:textId="77777777" w:rsidR="00434936" w:rsidRDefault="00434936" w:rsidP="00434936">
          <w:pPr>
            <w:pStyle w:val="Normal0"/>
          </w:pPr>
        </w:p>
        <w:p w14:paraId="3C7C176A" w14:textId="77777777" w:rsidR="00434936" w:rsidRDefault="00434936" w:rsidP="00434936">
          <w:pPr>
            <w:pStyle w:val="Normal0"/>
          </w:pPr>
        </w:p>
        <w:p w14:paraId="7F9B14CC" w14:textId="77777777" w:rsidR="00434936" w:rsidRDefault="00434936" w:rsidP="00434936">
          <w:pPr>
            <w:pStyle w:val="Normal0"/>
          </w:pPr>
        </w:p>
        <w:p w14:paraId="7B79C766" w14:textId="77777777" w:rsidR="00434936" w:rsidRDefault="00434936" w:rsidP="00434936">
          <w:pPr>
            <w:pStyle w:val="Normal0"/>
          </w:pPr>
        </w:p>
        <w:p w14:paraId="09E38679" w14:textId="77777777" w:rsidR="00D00EDF" w:rsidRDefault="00D00EDF" w:rsidP="00434936">
          <w:pPr>
            <w:pStyle w:val="Normal0"/>
          </w:pPr>
        </w:p>
        <w:p w14:paraId="78AA9184" w14:textId="77777777" w:rsidR="00434936" w:rsidRDefault="00434936" w:rsidP="00434936">
          <w:pPr>
            <w:pStyle w:val="Normal0"/>
          </w:pPr>
        </w:p>
        <w:p w14:paraId="429D72AF" w14:textId="77777777" w:rsidR="00504FB2" w:rsidRDefault="00504FB2" w:rsidP="00504FB2">
          <w:pPr>
            <w:pStyle w:val="Normal0"/>
          </w:pPr>
        </w:p>
        <w:p w14:paraId="2D45759F" w14:textId="77777777" w:rsidR="00434936" w:rsidRPr="00FF2450" w:rsidRDefault="00000000" w:rsidP="00504FB2">
          <w:pPr>
            <w:pStyle w:val="Normal0"/>
          </w:pPr>
        </w:p>
      </w:sdtContent>
    </w:sdt>
    <w:bookmarkStart w:id="8" w:name="_DxCrossRefBm1379192324" w:displacedByCustomXml="next"/>
    <w:bookmarkStart w:id="9" w:name="_Toc256000008" w:displacedByCustomXml="next"/>
    <w:sdt>
      <w:sdtPr>
        <w:rPr>
          <w:b w:val="0"/>
          <w:smallCaps w:val="0"/>
          <w:color w:val="auto"/>
          <w:sz w:val="22"/>
          <w:lang w:val="en-US"/>
        </w:rPr>
        <w:alias w:val="topic"/>
        <w:tag w:val="topic"/>
        <w:id w:val="-1245855498"/>
      </w:sdtPr>
      <w:sdtContent>
        <w:p w14:paraId="5CBE2AA1" w14:textId="77777777" w:rsidR="00203E86" w:rsidRPr="008977B7" w:rsidRDefault="00581773" w:rsidP="00203E86">
          <w:pPr>
            <w:pStyle w:val="Heading1"/>
          </w:pPr>
          <w:r>
            <w:t>amendments</w:t>
          </w:r>
          <w:bookmarkEnd w:id="9"/>
          <w:bookmarkEnd w:id="8"/>
        </w:p>
        <w:p w14:paraId="0676427A" w14:textId="77777777" w:rsidR="007E4486" w:rsidRPr="008977B7" w:rsidRDefault="00581773" w:rsidP="007E4486">
          <w:pPr>
            <w:pStyle w:val="NoTocHeading2"/>
            <w:ind w:firstLine="14"/>
          </w:pPr>
          <w:r w:rsidRPr="008977B7">
            <w:t xml:space="preserve">Implementing Rules (IRs) </w:t>
          </w:r>
        </w:p>
        <w:tbl>
          <w:tblPr>
            <w:tblStyle w:val="easaTable"/>
            <w:tblW w:w="9071" w:type="dxa"/>
            <w:tblInd w:w="527" w:type="dxa"/>
            <w:tblLook w:val="0420" w:firstRow="1" w:lastRow="0" w:firstColumn="0" w:lastColumn="0" w:noHBand="0" w:noVBand="1"/>
          </w:tblPr>
          <w:tblGrid>
            <w:gridCol w:w="3544"/>
            <w:gridCol w:w="2763"/>
            <w:gridCol w:w="2764"/>
          </w:tblGrid>
          <w:tr w:rsidR="00090094" w14:paraId="2D266E8A" w14:textId="77777777" w:rsidTr="00440E15">
            <w:trPr>
              <w:cnfStyle w:val="100000000000" w:firstRow="1" w:lastRow="0" w:firstColumn="0" w:lastColumn="0" w:oddVBand="0" w:evenVBand="0" w:oddHBand="0" w:evenHBand="0" w:firstRowFirstColumn="0" w:firstRowLastColumn="0" w:lastRowFirstColumn="0" w:lastRowLastColumn="0"/>
              <w:trHeight w:val="374"/>
            </w:trPr>
            <w:tc>
              <w:tcPr>
                <w:tcW w:w="3544"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hideMark/>
              </w:tcPr>
              <w:p w14:paraId="01E0E996" w14:textId="77777777" w:rsidR="007E4486" w:rsidRPr="008977B7" w:rsidRDefault="00581773" w:rsidP="00CB49EA">
                <w:pPr>
                  <w:pStyle w:val="TableNormal0"/>
                  <w:jc w:val="center"/>
                  <w:rPr>
                    <w:lang w:val="en-GB"/>
                  </w:rPr>
                </w:pPr>
                <w:r w:rsidRPr="008977B7">
                  <w:rPr>
                    <w:lang w:val="en-GB"/>
                  </w:rPr>
                  <w:t>Incorporated Regulation</w:t>
                </w:r>
              </w:p>
            </w:tc>
            <w:tc>
              <w:tcPr>
                <w:tcW w:w="2763"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2C6DD9DD" w14:textId="77777777" w:rsidR="007E4486" w:rsidRPr="008977B7" w:rsidRDefault="00581773" w:rsidP="003440F4">
                <w:pPr>
                  <w:pStyle w:val="TableNormal0"/>
                  <w:jc w:val="center"/>
                  <w:rPr>
                    <w:lang w:val="en-GB"/>
                  </w:rPr>
                </w:pPr>
                <w:r w:rsidRPr="008977B7">
                  <w:rPr>
                    <w:lang w:val="en-GB"/>
                  </w:rPr>
                  <w:t>Regulation amendment</w:t>
                </w:r>
              </w:p>
            </w:tc>
            <w:tc>
              <w:tcPr>
                <w:tcW w:w="2764"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hideMark/>
              </w:tcPr>
              <w:p w14:paraId="0D4BB9E0" w14:textId="77777777" w:rsidR="007E4486" w:rsidRPr="008977B7" w:rsidRDefault="00581773" w:rsidP="000A0A9A">
                <w:pPr>
                  <w:pStyle w:val="TableNormal0"/>
                  <w:jc w:val="center"/>
                  <w:rPr>
                    <w:lang w:val="en-GB"/>
                  </w:rPr>
                </w:pPr>
                <w:r w:rsidRPr="008977B7">
                  <w:rPr>
                    <w:lang w:val="en-GB"/>
                  </w:rPr>
                  <w:t>Applicability date</w:t>
                </w:r>
              </w:p>
            </w:tc>
          </w:tr>
          <w:tr w:rsidR="00090094" w14:paraId="272576F5" w14:textId="77777777" w:rsidTr="00440E15">
            <w:trPr>
              <w:trHeight w:val="328"/>
            </w:trPr>
            <w:tc>
              <w:tcPr>
                <w:tcW w:w="3544"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366B6565" w14:textId="77777777" w:rsidR="007E4486" w:rsidRPr="008977B7" w:rsidRDefault="007E4486" w:rsidP="003440F4">
                <w:pPr>
                  <w:pStyle w:val="TableNormal0"/>
                  <w:rPr>
                    <w:rStyle w:val="Hyperlink"/>
                    <w:lang w:val="en-GB"/>
                  </w:rPr>
                </w:pPr>
              </w:p>
            </w:tc>
            <w:tc>
              <w:tcPr>
                <w:tcW w:w="2763"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511DB58C" w14:textId="77777777" w:rsidR="007E4486" w:rsidRPr="008977B7" w:rsidRDefault="007E4486" w:rsidP="003440F4">
                <w:pPr>
                  <w:pStyle w:val="TableNormal0"/>
                  <w:rPr>
                    <w:lang w:val="en-GB"/>
                  </w:rPr>
                </w:pPr>
              </w:p>
            </w:tc>
            <w:tc>
              <w:tcPr>
                <w:tcW w:w="2764" w:type="dxa"/>
                <w:tcBorders>
                  <w:top w:val="single" w:sz="18" w:space="0" w:color="FFFFFF" w:themeColor="background1"/>
                  <w:left w:val="single" w:sz="18" w:space="0" w:color="FFFFFF" w:themeColor="background1"/>
                  <w:bottom w:val="single" w:sz="18" w:space="0" w:color="FFFFFF" w:themeColor="background1"/>
                </w:tcBorders>
                <w:vAlign w:val="center"/>
              </w:tcPr>
              <w:p w14:paraId="7BCA9E3D" w14:textId="77777777" w:rsidR="007E4486" w:rsidRPr="008977B7" w:rsidRDefault="007E4486" w:rsidP="003440F4">
                <w:pPr>
                  <w:pStyle w:val="TableNormal0"/>
                  <w:rPr>
                    <w:lang w:val="en-GB"/>
                  </w:rPr>
                </w:pPr>
              </w:p>
            </w:tc>
          </w:tr>
          <w:tr w:rsidR="00090094" w14:paraId="2E0BCB0E" w14:textId="77777777" w:rsidTr="00440E15">
            <w:trPr>
              <w:trHeight w:val="328"/>
            </w:trPr>
            <w:tc>
              <w:tcPr>
                <w:tcW w:w="3544"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635164F3" w14:textId="77777777" w:rsidR="00E10E70" w:rsidRDefault="00E10E70" w:rsidP="003440F4">
                <w:pPr>
                  <w:pStyle w:val="TableNormal0"/>
                </w:pPr>
              </w:p>
            </w:tc>
            <w:tc>
              <w:tcPr>
                <w:tcW w:w="2763"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449AB736" w14:textId="77777777" w:rsidR="00E10E70" w:rsidRPr="008977B7" w:rsidRDefault="00E10E70" w:rsidP="003440F4">
                <w:pPr>
                  <w:pStyle w:val="TableNormal0"/>
                  <w:rPr>
                    <w:lang w:val="en-GB"/>
                  </w:rPr>
                </w:pPr>
              </w:p>
            </w:tc>
            <w:tc>
              <w:tcPr>
                <w:tcW w:w="2764" w:type="dxa"/>
                <w:tcBorders>
                  <w:top w:val="single" w:sz="18" w:space="0" w:color="FFFFFF" w:themeColor="background1"/>
                  <w:left w:val="single" w:sz="18" w:space="0" w:color="FFFFFF" w:themeColor="background1"/>
                  <w:bottom w:val="single" w:sz="18" w:space="0" w:color="FFFFFF" w:themeColor="background1"/>
                </w:tcBorders>
                <w:vAlign w:val="center"/>
              </w:tcPr>
              <w:p w14:paraId="7E7372E6" w14:textId="77777777" w:rsidR="00E10E70" w:rsidRPr="008977B7" w:rsidRDefault="00E10E70" w:rsidP="003440F4">
                <w:pPr>
                  <w:pStyle w:val="TableNormal0"/>
                  <w:rPr>
                    <w:lang w:val="en-GB"/>
                  </w:rPr>
                </w:pPr>
              </w:p>
            </w:tc>
          </w:tr>
          <w:tr w:rsidR="00090094" w14:paraId="70BDC359" w14:textId="77777777" w:rsidTr="00440E15">
            <w:trPr>
              <w:trHeight w:val="328"/>
            </w:trPr>
            <w:tc>
              <w:tcPr>
                <w:tcW w:w="3544"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1579A856" w14:textId="77777777" w:rsidR="00E10E70" w:rsidRDefault="00E10E70" w:rsidP="003440F4">
                <w:pPr>
                  <w:pStyle w:val="TableNormal0"/>
                </w:pPr>
              </w:p>
            </w:tc>
            <w:tc>
              <w:tcPr>
                <w:tcW w:w="2763"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773BB352" w14:textId="77777777" w:rsidR="00E10E70" w:rsidRPr="008977B7" w:rsidRDefault="00E10E70" w:rsidP="003440F4">
                <w:pPr>
                  <w:pStyle w:val="TableNormal0"/>
                  <w:rPr>
                    <w:lang w:val="en-GB"/>
                  </w:rPr>
                </w:pPr>
              </w:p>
            </w:tc>
            <w:tc>
              <w:tcPr>
                <w:tcW w:w="2764" w:type="dxa"/>
                <w:tcBorders>
                  <w:top w:val="single" w:sz="18" w:space="0" w:color="FFFFFF" w:themeColor="background1"/>
                  <w:left w:val="single" w:sz="18" w:space="0" w:color="FFFFFF" w:themeColor="background1"/>
                </w:tcBorders>
                <w:vAlign w:val="center"/>
              </w:tcPr>
              <w:p w14:paraId="485B46F3" w14:textId="77777777" w:rsidR="00E10E70" w:rsidRPr="008977B7" w:rsidRDefault="00E10E70" w:rsidP="003440F4">
                <w:pPr>
                  <w:pStyle w:val="TableNormal0"/>
                  <w:rPr>
                    <w:lang w:val="en-GB"/>
                  </w:rPr>
                </w:pPr>
              </w:p>
            </w:tc>
          </w:tr>
        </w:tbl>
        <w:p w14:paraId="3AFC1CD3" w14:textId="77777777" w:rsidR="00257D4E" w:rsidRDefault="00257D4E" w:rsidP="007E4486">
          <w:pPr>
            <w:pStyle w:val="Normal0"/>
            <w:rPr>
              <w:lang w:val="en-GB"/>
            </w:rPr>
          </w:pPr>
        </w:p>
        <w:p w14:paraId="74EAAF47" w14:textId="77777777" w:rsidR="00257D4E" w:rsidRPr="008977B7" w:rsidRDefault="00257D4E" w:rsidP="007E4486">
          <w:pPr>
            <w:pStyle w:val="Normal0"/>
            <w:rPr>
              <w:lang w:val="en-GB"/>
            </w:rPr>
          </w:pPr>
        </w:p>
        <w:tbl>
          <w:tblPr>
            <w:tblStyle w:val="easaTable"/>
            <w:tblpPr w:leftFromText="180" w:rightFromText="180" w:vertAnchor="text" w:horzAnchor="margin" w:tblpXSpec="center" w:tblpY="773"/>
            <w:tblW w:w="9034" w:type="dxa"/>
            <w:tblLook w:val="0420" w:firstRow="1" w:lastRow="0" w:firstColumn="0" w:lastColumn="0" w:noHBand="0" w:noVBand="1"/>
          </w:tblPr>
          <w:tblGrid>
            <w:gridCol w:w="2352"/>
            <w:gridCol w:w="2702"/>
            <w:gridCol w:w="2169"/>
            <w:gridCol w:w="1811"/>
          </w:tblGrid>
          <w:tr w:rsidR="00440E15" w14:paraId="77250895" w14:textId="77777777" w:rsidTr="00440E15">
            <w:trPr>
              <w:cnfStyle w:val="100000000000" w:firstRow="1" w:lastRow="0" w:firstColumn="0" w:lastColumn="0" w:oddVBand="0" w:evenVBand="0" w:oddHBand="0" w:evenHBand="0" w:firstRowFirstColumn="0" w:firstRowLastColumn="0" w:lastRowFirstColumn="0" w:lastRowLastColumn="0"/>
              <w:trHeight w:val="29"/>
            </w:trPr>
            <w:tc>
              <w:tcPr>
                <w:tcW w:w="235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hideMark/>
              </w:tcPr>
              <w:p w14:paraId="6A5334D2" w14:textId="77777777" w:rsidR="00440E15" w:rsidRPr="008977B7" w:rsidRDefault="00440E15" w:rsidP="00440E15">
                <w:pPr>
                  <w:pStyle w:val="TableNormal0"/>
                  <w:rPr>
                    <w:lang w:val="en-GB"/>
                  </w:rPr>
                </w:pPr>
                <w:r w:rsidRPr="008977B7">
                  <w:rPr>
                    <w:lang w:val="en-GB"/>
                  </w:rPr>
                  <w:t>Incorporated Decision</w:t>
                </w: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hideMark/>
              </w:tcPr>
              <w:p w14:paraId="151E4A36" w14:textId="77777777" w:rsidR="00440E15" w:rsidRPr="008977B7" w:rsidRDefault="00440E15" w:rsidP="00440E15">
                <w:pPr>
                  <w:pStyle w:val="TableNormal0"/>
                  <w:rPr>
                    <w:lang w:val="en-GB"/>
                  </w:rPr>
                </w:pPr>
                <w:r w:rsidRPr="008977B7">
                  <w:rPr>
                    <w:lang w:val="en-GB"/>
                  </w:rPr>
                  <w:t>Affected Part</w:t>
                </w:r>
              </w:p>
            </w:tc>
            <w:tc>
              <w:tcPr>
                <w:tcW w:w="2169"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tcPr>
              <w:p w14:paraId="4611BF00" w14:textId="77777777" w:rsidR="00440E15" w:rsidRPr="008977B7" w:rsidRDefault="00440E15" w:rsidP="00440E15">
                <w:pPr>
                  <w:pStyle w:val="TableNormal0"/>
                  <w:rPr>
                    <w:lang w:val="en-GB"/>
                  </w:rPr>
                </w:pPr>
                <w:r w:rsidRPr="008977B7">
                  <w:rPr>
                    <w:lang w:val="en-GB"/>
                  </w:rPr>
                  <w:t>AMC/GM Issue No, Amendment No</w:t>
                </w:r>
              </w:p>
            </w:tc>
            <w:tc>
              <w:tcPr>
                <w:tcW w:w="1811"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hideMark/>
              </w:tcPr>
              <w:p w14:paraId="31D9447C" w14:textId="77777777" w:rsidR="00440E15" w:rsidRPr="008977B7" w:rsidRDefault="00440E15" w:rsidP="00440E15">
                <w:pPr>
                  <w:pStyle w:val="TableNormal0"/>
                  <w:rPr>
                    <w:lang w:val="en-GB"/>
                  </w:rPr>
                </w:pPr>
                <w:r w:rsidRPr="008977B7">
                  <w:rPr>
                    <w:lang w:val="en-GB"/>
                  </w:rPr>
                  <w:t>Applicability date</w:t>
                </w:r>
              </w:p>
            </w:tc>
          </w:tr>
          <w:tr w:rsidR="00440E15" w14:paraId="08BC8934" w14:textId="77777777" w:rsidTr="00440E15">
            <w:trPr>
              <w:trHeight w:val="109"/>
            </w:trPr>
            <w:tc>
              <w:tcPr>
                <w:tcW w:w="2352" w:type="dxa"/>
                <w:tcBorders>
                  <w:top w:val="single" w:sz="18" w:space="0" w:color="FFFFFF" w:themeColor="background1"/>
                  <w:left w:val="single" w:sz="18" w:space="0" w:color="FFFFFF" w:themeColor="background1"/>
                  <w:right w:val="single" w:sz="18" w:space="0" w:color="FFFFFF" w:themeColor="background1"/>
                </w:tcBorders>
                <w:vAlign w:val="center"/>
              </w:tcPr>
              <w:p w14:paraId="62C73D87"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1090588F" w14:textId="77777777" w:rsidR="00440E15" w:rsidRPr="008977B7" w:rsidRDefault="00440E15" w:rsidP="00440E15">
                <w:pPr>
                  <w:pStyle w:val="TableNormal0"/>
                  <w:rPr>
                    <w:lang w:val="en-GB"/>
                  </w:rPr>
                </w:pPr>
              </w:p>
            </w:tc>
            <w:tc>
              <w:tcPr>
                <w:tcW w:w="2169" w:type="dxa"/>
                <w:tcBorders>
                  <w:top w:val="single" w:sz="18" w:space="0" w:color="FFFFFF" w:themeColor="background1"/>
                  <w:left w:val="single" w:sz="18" w:space="0" w:color="FFFFFF" w:themeColor="background1"/>
                  <w:right w:val="single" w:sz="18" w:space="0" w:color="FFFFFF" w:themeColor="background1"/>
                </w:tcBorders>
                <w:vAlign w:val="center"/>
              </w:tcPr>
              <w:p w14:paraId="0CA22ABD" w14:textId="77777777" w:rsidR="00440E15" w:rsidRPr="008977B7" w:rsidRDefault="00440E15" w:rsidP="00440E15">
                <w:pPr>
                  <w:pStyle w:val="TableNormal0"/>
                  <w:rPr>
                    <w:lang w:val="en-GB"/>
                  </w:rPr>
                </w:pPr>
              </w:p>
            </w:tc>
            <w:tc>
              <w:tcPr>
                <w:tcW w:w="1811" w:type="dxa"/>
                <w:tcBorders>
                  <w:top w:val="single" w:sz="18" w:space="0" w:color="FFFFFF" w:themeColor="background1"/>
                  <w:left w:val="single" w:sz="18" w:space="0" w:color="FFFFFF" w:themeColor="background1"/>
                  <w:right w:val="single" w:sz="18" w:space="0" w:color="FFFFFF" w:themeColor="background1"/>
                </w:tcBorders>
                <w:vAlign w:val="center"/>
              </w:tcPr>
              <w:p w14:paraId="444E3E65" w14:textId="77777777" w:rsidR="00440E15" w:rsidRPr="008977B7" w:rsidRDefault="00440E15" w:rsidP="00440E15">
                <w:pPr>
                  <w:pStyle w:val="TableNormal0"/>
                  <w:rPr>
                    <w:lang w:val="en-GB"/>
                  </w:rPr>
                </w:pPr>
              </w:p>
            </w:tc>
          </w:tr>
          <w:tr w:rsidR="00440E15" w14:paraId="4FB9EF95" w14:textId="77777777" w:rsidTr="00440E15">
            <w:trPr>
              <w:trHeight w:val="108"/>
            </w:trPr>
            <w:tc>
              <w:tcPr>
                <w:tcW w:w="2352" w:type="dxa"/>
                <w:tcBorders>
                  <w:left w:val="single" w:sz="18" w:space="0" w:color="FFFFFF" w:themeColor="background1"/>
                  <w:right w:val="single" w:sz="18" w:space="0" w:color="FFFFFF" w:themeColor="background1"/>
                </w:tcBorders>
                <w:vAlign w:val="center"/>
              </w:tcPr>
              <w:p w14:paraId="43E84191"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402841ED"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tcPr>
              <w:p w14:paraId="6375EA4D"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3DAA7792" w14:textId="77777777" w:rsidR="00440E15" w:rsidRPr="008977B7" w:rsidRDefault="00440E15" w:rsidP="00440E15">
                <w:pPr>
                  <w:pStyle w:val="TableNormal0"/>
                  <w:rPr>
                    <w:lang w:val="en-GB"/>
                  </w:rPr>
                </w:pPr>
              </w:p>
            </w:tc>
          </w:tr>
          <w:tr w:rsidR="00440E15" w14:paraId="3B75DE2A" w14:textId="77777777" w:rsidTr="00440E15">
            <w:trPr>
              <w:trHeight w:val="25"/>
            </w:trPr>
            <w:tc>
              <w:tcPr>
                <w:tcW w:w="2352" w:type="dxa"/>
                <w:tcBorders>
                  <w:left w:val="single" w:sz="18" w:space="0" w:color="FFFFFF" w:themeColor="background1"/>
                  <w:right w:val="single" w:sz="18" w:space="0" w:color="FFFFFF" w:themeColor="background1"/>
                </w:tcBorders>
                <w:vAlign w:val="center"/>
              </w:tcPr>
              <w:p w14:paraId="2B291546"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6221F8B7"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tcPr>
              <w:p w14:paraId="4C4F7FF6"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20ECE765" w14:textId="77777777" w:rsidR="00440E15" w:rsidRPr="008977B7" w:rsidRDefault="00440E15" w:rsidP="00440E15">
                <w:pPr>
                  <w:pStyle w:val="TableNormal0"/>
                  <w:rPr>
                    <w:lang w:val="en-GB"/>
                  </w:rPr>
                </w:pPr>
              </w:p>
            </w:tc>
          </w:tr>
          <w:tr w:rsidR="00440E15" w14:paraId="0C0C829C" w14:textId="77777777" w:rsidTr="00440E15">
            <w:trPr>
              <w:trHeight w:val="73"/>
            </w:trPr>
            <w:tc>
              <w:tcPr>
                <w:tcW w:w="2352" w:type="dxa"/>
                <w:tcBorders>
                  <w:left w:val="single" w:sz="18" w:space="0" w:color="FFFFFF" w:themeColor="background1"/>
                  <w:right w:val="single" w:sz="18" w:space="0" w:color="FFFFFF" w:themeColor="background1"/>
                </w:tcBorders>
                <w:vAlign w:val="center"/>
              </w:tcPr>
              <w:p w14:paraId="33D8CE3F"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1F6D0A53"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tcPr>
              <w:p w14:paraId="3531D7E9"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5434E39B" w14:textId="77777777" w:rsidR="00440E15" w:rsidRPr="008977B7" w:rsidRDefault="00440E15" w:rsidP="00440E15">
                <w:pPr>
                  <w:pStyle w:val="TableNormal0"/>
                  <w:rPr>
                    <w:lang w:val="en-GB"/>
                  </w:rPr>
                </w:pPr>
              </w:p>
            </w:tc>
          </w:tr>
          <w:tr w:rsidR="00440E15" w14:paraId="3772FADB" w14:textId="77777777" w:rsidTr="00440E15">
            <w:trPr>
              <w:trHeight w:val="29"/>
            </w:trPr>
            <w:tc>
              <w:tcPr>
                <w:tcW w:w="2352" w:type="dxa"/>
                <w:tcBorders>
                  <w:left w:val="single" w:sz="18" w:space="0" w:color="FFFFFF" w:themeColor="background1"/>
                  <w:right w:val="single" w:sz="18" w:space="0" w:color="FFFFFF" w:themeColor="background1"/>
                </w:tcBorders>
                <w:vAlign w:val="center"/>
              </w:tcPr>
              <w:p w14:paraId="56FB5138"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0267B42E"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tcPr>
              <w:p w14:paraId="5F77EC3A"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16AE4AA9" w14:textId="77777777" w:rsidR="00440E15" w:rsidRPr="008977B7" w:rsidRDefault="00440E15" w:rsidP="00440E15">
                <w:pPr>
                  <w:pStyle w:val="TableNormal0"/>
                  <w:rPr>
                    <w:lang w:val="en-GB"/>
                  </w:rPr>
                </w:pPr>
              </w:p>
            </w:tc>
          </w:tr>
          <w:tr w:rsidR="00440E15" w14:paraId="5C320900" w14:textId="77777777" w:rsidTr="00440E15">
            <w:trPr>
              <w:trHeight w:val="29"/>
            </w:trPr>
            <w:tc>
              <w:tcPr>
                <w:tcW w:w="2352" w:type="dxa"/>
                <w:tcBorders>
                  <w:top w:val="single" w:sz="18" w:space="0" w:color="FFFFFF" w:themeColor="background1"/>
                  <w:left w:val="single" w:sz="18" w:space="0" w:color="FFFFFF" w:themeColor="background1"/>
                  <w:right w:val="single" w:sz="18" w:space="0" w:color="FFFFFF" w:themeColor="background1"/>
                </w:tcBorders>
                <w:vAlign w:val="center"/>
              </w:tcPr>
              <w:p w14:paraId="510E65A5"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305E4CB9" w14:textId="77777777" w:rsidR="00440E15" w:rsidRPr="008977B7" w:rsidRDefault="00440E15" w:rsidP="00440E15">
                <w:pPr>
                  <w:pStyle w:val="TableNormal0"/>
                  <w:rPr>
                    <w:lang w:val="en-GB"/>
                  </w:rPr>
                </w:pPr>
              </w:p>
            </w:tc>
            <w:tc>
              <w:tcPr>
                <w:tcW w:w="2169" w:type="dxa"/>
                <w:tcBorders>
                  <w:top w:val="single" w:sz="18" w:space="0" w:color="FFFFFF" w:themeColor="background1"/>
                  <w:left w:val="single" w:sz="18" w:space="0" w:color="FFFFFF" w:themeColor="background1"/>
                  <w:right w:val="single" w:sz="18" w:space="0" w:color="FFFFFF" w:themeColor="background1"/>
                </w:tcBorders>
                <w:vAlign w:val="center"/>
              </w:tcPr>
              <w:p w14:paraId="2CB2309F" w14:textId="77777777" w:rsidR="00440E15" w:rsidRPr="008977B7" w:rsidRDefault="00440E15" w:rsidP="00440E15">
                <w:pPr>
                  <w:pStyle w:val="TableNormal0"/>
                  <w:rPr>
                    <w:lang w:val="en-GB"/>
                  </w:rPr>
                </w:pPr>
              </w:p>
            </w:tc>
            <w:tc>
              <w:tcPr>
                <w:tcW w:w="1811" w:type="dxa"/>
                <w:tcBorders>
                  <w:top w:val="single" w:sz="18" w:space="0" w:color="FFFFFF" w:themeColor="background1"/>
                  <w:left w:val="single" w:sz="18" w:space="0" w:color="FFFFFF" w:themeColor="background1"/>
                  <w:right w:val="single" w:sz="18" w:space="0" w:color="FFFFFF" w:themeColor="background1"/>
                </w:tcBorders>
                <w:vAlign w:val="center"/>
              </w:tcPr>
              <w:p w14:paraId="4B000E51" w14:textId="77777777" w:rsidR="00440E15" w:rsidRPr="008977B7" w:rsidRDefault="00440E15" w:rsidP="00440E15">
                <w:pPr>
                  <w:pStyle w:val="TableNormal0"/>
                  <w:rPr>
                    <w:lang w:val="en-GB"/>
                  </w:rPr>
                </w:pPr>
              </w:p>
            </w:tc>
          </w:tr>
          <w:tr w:rsidR="00440E15" w14:paraId="1B5BECC7" w14:textId="77777777" w:rsidTr="00440E15">
            <w:trPr>
              <w:trHeight w:val="282"/>
            </w:trPr>
            <w:tc>
              <w:tcPr>
                <w:tcW w:w="2352" w:type="dxa"/>
                <w:tcBorders>
                  <w:left w:val="single" w:sz="18" w:space="0" w:color="FFFFFF" w:themeColor="background1"/>
                  <w:right w:val="single" w:sz="18" w:space="0" w:color="FFFFFF" w:themeColor="background1"/>
                </w:tcBorders>
                <w:vAlign w:val="center"/>
              </w:tcPr>
              <w:p w14:paraId="06901B19"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616C363E"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tcPr>
              <w:p w14:paraId="0F69D027"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696323A9" w14:textId="77777777" w:rsidR="00440E15" w:rsidRPr="008977B7" w:rsidRDefault="00440E15" w:rsidP="00440E15">
                <w:pPr>
                  <w:pStyle w:val="TableNormal0"/>
                  <w:rPr>
                    <w:lang w:val="en-GB"/>
                  </w:rPr>
                </w:pPr>
              </w:p>
            </w:tc>
          </w:tr>
          <w:tr w:rsidR="00440E15" w14:paraId="475C1BE3" w14:textId="77777777" w:rsidTr="00440E15">
            <w:trPr>
              <w:trHeight w:val="29"/>
            </w:trPr>
            <w:tc>
              <w:tcPr>
                <w:tcW w:w="2352" w:type="dxa"/>
                <w:tcBorders>
                  <w:left w:val="single" w:sz="18" w:space="0" w:color="FFFFFF" w:themeColor="background1"/>
                  <w:right w:val="single" w:sz="18" w:space="0" w:color="FFFFFF" w:themeColor="background1"/>
                </w:tcBorders>
                <w:vAlign w:val="center"/>
              </w:tcPr>
              <w:p w14:paraId="309754BA"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389A3385"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tcPr>
              <w:p w14:paraId="0EB747E4" w14:textId="77777777" w:rsidR="00440E15" w:rsidRPr="008977B7" w:rsidRDefault="00440E15" w:rsidP="00440E15">
                <w:pPr>
                  <w:pStyle w:val="TableNormal0"/>
                  <w:rPr>
                    <w:lang w:val="en-GB"/>
                  </w:rPr>
                </w:pPr>
              </w:p>
            </w:tc>
            <w:tc>
              <w:tcPr>
                <w:tcW w:w="1811" w:type="dxa"/>
                <w:tcBorders>
                  <w:left w:val="single" w:sz="18" w:space="0" w:color="FFFFFF" w:themeColor="background1"/>
                  <w:bottom w:val="single" w:sz="18" w:space="0" w:color="FFFFFF" w:themeColor="background1"/>
                  <w:right w:val="single" w:sz="18" w:space="0" w:color="FFFFFF" w:themeColor="background1"/>
                </w:tcBorders>
                <w:vAlign w:val="center"/>
              </w:tcPr>
              <w:p w14:paraId="284DAFC0" w14:textId="77777777" w:rsidR="00440E15" w:rsidRPr="008977B7" w:rsidRDefault="00440E15" w:rsidP="00440E15">
                <w:pPr>
                  <w:pStyle w:val="TableNormal0"/>
                  <w:rPr>
                    <w:lang w:val="en-GB"/>
                  </w:rPr>
                </w:pPr>
              </w:p>
            </w:tc>
          </w:tr>
          <w:tr w:rsidR="00440E15" w14:paraId="2B767E26" w14:textId="77777777" w:rsidTr="00440E15">
            <w:trPr>
              <w:trHeight w:val="429"/>
            </w:trPr>
            <w:tc>
              <w:tcPr>
                <w:tcW w:w="2352" w:type="dxa"/>
                <w:tcBorders>
                  <w:left w:val="single" w:sz="18" w:space="0" w:color="FFFFFF" w:themeColor="background1"/>
                  <w:right w:val="single" w:sz="18" w:space="0" w:color="FFFFFF" w:themeColor="background1"/>
                </w:tcBorders>
                <w:vAlign w:val="center"/>
              </w:tcPr>
              <w:p w14:paraId="33A6A3B7"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1AE36B90"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vAlign w:val="center"/>
              </w:tcPr>
              <w:p w14:paraId="21A2431D"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68F5742B" w14:textId="77777777" w:rsidR="00440E15" w:rsidRPr="008977B7" w:rsidRDefault="00440E15" w:rsidP="00440E15">
                <w:pPr>
                  <w:pStyle w:val="TableNormal0"/>
                  <w:rPr>
                    <w:lang w:val="en-GB"/>
                  </w:rPr>
                </w:pPr>
              </w:p>
            </w:tc>
          </w:tr>
          <w:tr w:rsidR="00440E15" w14:paraId="28A170CD" w14:textId="77777777" w:rsidTr="00440E15">
            <w:trPr>
              <w:trHeight w:val="388"/>
            </w:trPr>
            <w:tc>
              <w:tcPr>
                <w:tcW w:w="2352" w:type="dxa"/>
                <w:tcBorders>
                  <w:left w:val="single" w:sz="18" w:space="0" w:color="FFFFFF" w:themeColor="background1"/>
                  <w:right w:val="single" w:sz="18" w:space="0" w:color="FFFFFF" w:themeColor="background1"/>
                </w:tcBorders>
                <w:vAlign w:val="center"/>
              </w:tcPr>
              <w:p w14:paraId="7BD23A30" w14:textId="77777777" w:rsidR="00440E15" w:rsidRPr="008977B7" w:rsidRDefault="00440E15" w:rsidP="00440E15">
                <w:pPr>
                  <w:pStyle w:val="TableNormal0"/>
                  <w:rPr>
                    <w:rStyle w:val="Hyperlink"/>
                    <w:lang w:val="en-GB"/>
                  </w:rPr>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4B0F4118" w14:textId="77777777" w:rsidR="00440E15" w:rsidRPr="008977B7" w:rsidRDefault="00440E15" w:rsidP="00440E15">
                <w:pPr>
                  <w:pStyle w:val="TableNormal0"/>
                  <w:rPr>
                    <w:lang w:val="en-GB"/>
                  </w:rPr>
                </w:pPr>
              </w:p>
            </w:tc>
            <w:tc>
              <w:tcPr>
                <w:tcW w:w="2169" w:type="dxa"/>
                <w:tcBorders>
                  <w:left w:val="single" w:sz="18" w:space="0" w:color="FFFFFF" w:themeColor="background1"/>
                  <w:right w:val="single" w:sz="18" w:space="0" w:color="FFFFFF" w:themeColor="background1"/>
                </w:tcBorders>
                <w:vAlign w:val="center"/>
              </w:tcPr>
              <w:p w14:paraId="234100B9" w14:textId="77777777" w:rsidR="00440E15" w:rsidRPr="008977B7" w:rsidRDefault="00440E15" w:rsidP="00440E15">
                <w:pPr>
                  <w:pStyle w:val="TableNormal0"/>
                  <w:rPr>
                    <w:lang w:val="en-GB"/>
                  </w:rPr>
                </w:pPr>
              </w:p>
            </w:tc>
            <w:tc>
              <w:tcPr>
                <w:tcW w:w="1811" w:type="dxa"/>
                <w:tcBorders>
                  <w:left w:val="single" w:sz="18" w:space="0" w:color="FFFFFF" w:themeColor="background1"/>
                  <w:right w:val="single" w:sz="18" w:space="0" w:color="FFFFFF" w:themeColor="background1"/>
                </w:tcBorders>
                <w:vAlign w:val="center"/>
              </w:tcPr>
              <w:p w14:paraId="0FC58C3B" w14:textId="77777777" w:rsidR="00440E15" w:rsidRPr="008977B7" w:rsidRDefault="00440E15" w:rsidP="00440E15">
                <w:pPr>
                  <w:pStyle w:val="TableNormal0"/>
                  <w:rPr>
                    <w:lang w:val="en-GB"/>
                  </w:rPr>
                </w:pPr>
              </w:p>
            </w:tc>
          </w:tr>
          <w:tr w:rsidR="00440E15" w14:paraId="7273D65C" w14:textId="77777777" w:rsidTr="00440E15">
            <w:trPr>
              <w:trHeight w:val="388"/>
            </w:trPr>
            <w:tc>
              <w:tcPr>
                <w:tcW w:w="2352" w:type="dxa"/>
                <w:tcBorders>
                  <w:left w:val="single" w:sz="18" w:space="0" w:color="FFFFFF" w:themeColor="background1"/>
                  <w:right w:val="single" w:sz="18" w:space="0" w:color="FFFFFF" w:themeColor="background1"/>
                </w:tcBorders>
                <w:vAlign w:val="center"/>
              </w:tcPr>
              <w:p w14:paraId="5471393F" w14:textId="77777777" w:rsidR="00440E15" w:rsidRPr="00257D4E" w:rsidRDefault="00440E15" w:rsidP="00440E15">
                <w:pPr>
                  <w:pStyle w:val="TableNormal0"/>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16ADF863" w14:textId="77777777" w:rsidR="00440E15" w:rsidRPr="00257D4E" w:rsidRDefault="00440E15" w:rsidP="00440E15">
                <w:pPr>
                  <w:pStyle w:val="TableNormal0"/>
                </w:pPr>
              </w:p>
            </w:tc>
            <w:tc>
              <w:tcPr>
                <w:tcW w:w="2169" w:type="dxa"/>
                <w:tcBorders>
                  <w:left w:val="single" w:sz="18" w:space="0" w:color="FFFFFF" w:themeColor="background1"/>
                  <w:right w:val="single" w:sz="18" w:space="0" w:color="FFFFFF" w:themeColor="background1"/>
                </w:tcBorders>
                <w:vAlign w:val="center"/>
              </w:tcPr>
              <w:p w14:paraId="2B1EA0EB" w14:textId="77777777" w:rsidR="00440E15" w:rsidRPr="00257D4E" w:rsidRDefault="00440E15" w:rsidP="00440E15">
                <w:pPr>
                  <w:pStyle w:val="TableNormal0"/>
                </w:pPr>
              </w:p>
            </w:tc>
            <w:tc>
              <w:tcPr>
                <w:tcW w:w="1811" w:type="dxa"/>
                <w:tcBorders>
                  <w:left w:val="single" w:sz="18" w:space="0" w:color="FFFFFF" w:themeColor="background1"/>
                  <w:right w:val="single" w:sz="18" w:space="0" w:color="FFFFFF" w:themeColor="background1"/>
                </w:tcBorders>
                <w:vAlign w:val="center"/>
              </w:tcPr>
              <w:p w14:paraId="51101EA1" w14:textId="77777777" w:rsidR="00440E15" w:rsidRPr="00257D4E" w:rsidRDefault="00440E15" w:rsidP="00440E15">
                <w:pPr>
                  <w:pStyle w:val="TableNormal0"/>
                </w:pPr>
              </w:p>
            </w:tc>
          </w:tr>
          <w:tr w:rsidR="00440E15" w14:paraId="1EA3E06B" w14:textId="77777777" w:rsidTr="00440E15">
            <w:trPr>
              <w:trHeight w:val="388"/>
            </w:trPr>
            <w:tc>
              <w:tcPr>
                <w:tcW w:w="2352" w:type="dxa"/>
                <w:tcBorders>
                  <w:left w:val="single" w:sz="18" w:space="0" w:color="FFFFFF" w:themeColor="background1"/>
                  <w:right w:val="single" w:sz="18" w:space="0" w:color="FFFFFF" w:themeColor="background1"/>
                </w:tcBorders>
                <w:vAlign w:val="center"/>
              </w:tcPr>
              <w:p w14:paraId="60F37963" w14:textId="77777777" w:rsidR="00440E15" w:rsidRPr="00257D4E" w:rsidRDefault="00440E15" w:rsidP="00440E15">
                <w:pPr>
                  <w:pStyle w:val="TableNormal0"/>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7784AF71" w14:textId="77777777" w:rsidR="00440E15" w:rsidRPr="00257D4E" w:rsidRDefault="00440E15" w:rsidP="00440E15">
                <w:pPr>
                  <w:pStyle w:val="TableNormal0"/>
                </w:pPr>
              </w:p>
            </w:tc>
            <w:tc>
              <w:tcPr>
                <w:tcW w:w="2169" w:type="dxa"/>
                <w:tcBorders>
                  <w:left w:val="single" w:sz="18" w:space="0" w:color="FFFFFF" w:themeColor="background1"/>
                  <w:right w:val="single" w:sz="18" w:space="0" w:color="FFFFFF" w:themeColor="background1"/>
                </w:tcBorders>
                <w:vAlign w:val="center"/>
              </w:tcPr>
              <w:p w14:paraId="384B7225" w14:textId="77777777" w:rsidR="00440E15" w:rsidRPr="00257D4E" w:rsidRDefault="00440E15" w:rsidP="00440E15">
                <w:pPr>
                  <w:pStyle w:val="TableNormal0"/>
                </w:pPr>
              </w:p>
            </w:tc>
            <w:tc>
              <w:tcPr>
                <w:tcW w:w="1811" w:type="dxa"/>
                <w:tcBorders>
                  <w:left w:val="single" w:sz="18" w:space="0" w:color="FFFFFF" w:themeColor="background1"/>
                  <w:right w:val="single" w:sz="18" w:space="0" w:color="FFFFFF" w:themeColor="background1"/>
                </w:tcBorders>
                <w:vAlign w:val="center"/>
              </w:tcPr>
              <w:p w14:paraId="4166C517" w14:textId="77777777" w:rsidR="00440E15" w:rsidRPr="00257D4E" w:rsidRDefault="00440E15" w:rsidP="00440E15">
                <w:pPr>
                  <w:pStyle w:val="TableNormal0"/>
                </w:pPr>
              </w:p>
            </w:tc>
          </w:tr>
          <w:tr w:rsidR="00440E15" w14:paraId="44A9B145" w14:textId="77777777" w:rsidTr="00440E15">
            <w:trPr>
              <w:trHeight w:val="388"/>
            </w:trPr>
            <w:tc>
              <w:tcPr>
                <w:tcW w:w="2352" w:type="dxa"/>
                <w:tcBorders>
                  <w:left w:val="single" w:sz="18" w:space="0" w:color="FFFFFF" w:themeColor="background1"/>
                  <w:right w:val="single" w:sz="18" w:space="0" w:color="FFFFFF" w:themeColor="background1"/>
                </w:tcBorders>
                <w:vAlign w:val="center"/>
              </w:tcPr>
              <w:p w14:paraId="0FE53347" w14:textId="77777777" w:rsidR="00440E15" w:rsidRPr="00257D4E" w:rsidRDefault="00440E15" w:rsidP="00440E15">
                <w:pPr>
                  <w:pStyle w:val="TableNormal0"/>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66ECEC6E" w14:textId="77777777" w:rsidR="00440E15" w:rsidRPr="00257D4E" w:rsidRDefault="00440E15" w:rsidP="00440E15">
                <w:pPr>
                  <w:pStyle w:val="TableNormal0"/>
                </w:pPr>
              </w:p>
            </w:tc>
            <w:tc>
              <w:tcPr>
                <w:tcW w:w="2169" w:type="dxa"/>
                <w:tcBorders>
                  <w:left w:val="single" w:sz="18" w:space="0" w:color="FFFFFF" w:themeColor="background1"/>
                  <w:right w:val="single" w:sz="18" w:space="0" w:color="FFFFFF" w:themeColor="background1"/>
                </w:tcBorders>
                <w:vAlign w:val="center"/>
              </w:tcPr>
              <w:p w14:paraId="2A37164C" w14:textId="77777777" w:rsidR="00440E15" w:rsidRPr="00257D4E" w:rsidRDefault="00440E15" w:rsidP="00440E15">
                <w:pPr>
                  <w:pStyle w:val="TableNormal0"/>
                </w:pPr>
              </w:p>
            </w:tc>
            <w:tc>
              <w:tcPr>
                <w:tcW w:w="1811" w:type="dxa"/>
                <w:tcBorders>
                  <w:left w:val="single" w:sz="18" w:space="0" w:color="FFFFFF" w:themeColor="background1"/>
                  <w:right w:val="single" w:sz="18" w:space="0" w:color="FFFFFF" w:themeColor="background1"/>
                </w:tcBorders>
                <w:vAlign w:val="center"/>
              </w:tcPr>
              <w:p w14:paraId="1E5F2F63" w14:textId="77777777" w:rsidR="00440E15" w:rsidRPr="00257D4E" w:rsidRDefault="00440E15" w:rsidP="00440E15">
                <w:pPr>
                  <w:pStyle w:val="TableNormal0"/>
                </w:pPr>
              </w:p>
            </w:tc>
          </w:tr>
          <w:tr w:rsidR="00440E15" w14:paraId="221F6D9D" w14:textId="77777777" w:rsidTr="00440E15">
            <w:trPr>
              <w:trHeight w:val="388"/>
            </w:trPr>
            <w:tc>
              <w:tcPr>
                <w:tcW w:w="2352" w:type="dxa"/>
                <w:tcBorders>
                  <w:left w:val="single" w:sz="18" w:space="0" w:color="FFFFFF" w:themeColor="background1"/>
                  <w:right w:val="single" w:sz="18" w:space="0" w:color="FFFFFF" w:themeColor="background1"/>
                </w:tcBorders>
                <w:vAlign w:val="center"/>
              </w:tcPr>
              <w:p w14:paraId="3D0288C5" w14:textId="77777777" w:rsidR="00440E15" w:rsidRPr="00257D4E" w:rsidRDefault="00440E15" w:rsidP="00440E15">
                <w:pPr>
                  <w:pStyle w:val="TableNormal0"/>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2545CC34" w14:textId="77777777" w:rsidR="00440E15" w:rsidRPr="00257D4E" w:rsidRDefault="00440E15" w:rsidP="00440E15">
                <w:pPr>
                  <w:pStyle w:val="TableNormal0"/>
                </w:pPr>
              </w:p>
            </w:tc>
            <w:tc>
              <w:tcPr>
                <w:tcW w:w="2169" w:type="dxa"/>
                <w:tcBorders>
                  <w:left w:val="single" w:sz="18" w:space="0" w:color="FFFFFF" w:themeColor="background1"/>
                  <w:right w:val="single" w:sz="18" w:space="0" w:color="FFFFFF" w:themeColor="background1"/>
                </w:tcBorders>
                <w:vAlign w:val="center"/>
              </w:tcPr>
              <w:p w14:paraId="01B7AA2E" w14:textId="77777777" w:rsidR="00440E15" w:rsidRPr="00257D4E" w:rsidRDefault="00440E15" w:rsidP="00440E15">
                <w:pPr>
                  <w:pStyle w:val="TableNormal0"/>
                </w:pPr>
              </w:p>
            </w:tc>
            <w:tc>
              <w:tcPr>
                <w:tcW w:w="1811" w:type="dxa"/>
                <w:tcBorders>
                  <w:left w:val="single" w:sz="18" w:space="0" w:color="FFFFFF" w:themeColor="background1"/>
                  <w:right w:val="single" w:sz="18" w:space="0" w:color="FFFFFF" w:themeColor="background1"/>
                </w:tcBorders>
                <w:vAlign w:val="center"/>
              </w:tcPr>
              <w:p w14:paraId="7E085E87" w14:textId="77777777" w:rsidR="00440E15" w:rsidRPr="00257D4E" w:rsidRDefault="00440E15" w:rsidP="00440E15">
                <w:pPr>
                  <w:pStyle w:val="TableNormal0"/>
                </w:pPr>
              </w:p>
            </w:tc>
          </w:tr>
          <w:tr w:rsidR="00440E15" w14:paraId="3B117D8B" w14:textId="77777777" w:rsidTr="00440E15">
            <w:trPr>
              <w:trHeight w:val="388"/>
            </w:trPr>
            <w:tc>
              <w:tcPr>
                <w:tcW w:w="2352" w:type="dxa"/>
                <w:tcBorders>
                  <w:left w:val="single" w:sz="18" w:space="0" w:color="FFFFFF" w:themeColor="background1"/>
                  <w:right w:val="single" w:sz="18" w:space="0" w:color="FFFFFF" w:themeColor="background1"/>
                </w:tcBorders>
                <w:vAlign w:val="center"/>
              </w:tcPr>
              <w:p w14:paraId="2ABCE14D" w14:textId="77777777" w:rsidR="00440E15" w:rsidRPr="00257D4E" w:rsidRDefault="00440E15" w:rsidP="00440E15">
                <w:pPr>
                  <w:pStyle w:val="TableNormal0"/>
                </w:pPr>
              </w:p>
            </w:tc>
            <w:tc>
              <w:tcPr>
                <w:tcW w:w="2702" w:type="dxa"/>
                <w:tcBorders>
                  <w:top w:val="single" w:sz="18" w:space="0" w:color="FFFFFF" w:themeColor="background1"/>
                  <w:left w:val="single" w:sz="18" w:space="0" w:color="FFFFFF" w:themeColor="background1"/>
                  <w:bottom w:val="single" w:sz="18" w:space="0" w:color="FFFFFF" w:themeColor="background1"/>
                  <w:right w:val="single" w:sz="18" w:space="0" w:color="FFFFFF" w:themeColor="background1"/>
                </w:tcBorders>
                <w:vAlign w:val="center"/>
              </w:tcPr>
              <w:p w14:paraId="2B1C0278" w14:textId="77777777" w:rsidR="00440E15" w:rsidRPr="00257D4E" w:rsidRDefault="00440E15" w:rsidP="00440E15">
                <w:pPr>
                  <w:pStyle w:val="TableNormal0"/>
                </w:pPr>
              </w:p>
            </w:tc>
            <w:tc>
              <w:tcPr>
                <w:tcW w:w="2169" w:type="dxa"/>
                <w:tcBorders>
                  <w:left w:val="single" w:sz="18" w:space="0" w:color="FFFFFF" w:themeColor="background1"/>
                  <w:right w:val="single" w:sz="18" w:space="0" w:color="FFFFFF" w:themeColor="background1"/>
                </w:tcBorders>
                <w:vAlign w:val="center"/>
              </w:tcPr>
              <w:p w14:paraId="6C97719C" w14:textId="77777777" w:rsidR="00440E15" w:rsidRPr="00257D4E" w:rsidRDefault="00440E15" w:rsidP="00440E15">
                <w:pPr>
                  <w:pStyle w:val="TableNormal0"/>
                </w:pPr>
              </w:p>
            </w:tc>
            <w:tc>
              <w:tcPr>
                <w:tcW w:w="1811" w:type="dxa"/>
                <w:tcBorders>
                  <w:left w:val="single" w:sz="18" w:space="0" w:color="FFFFFF" w:themeColor="background1"/>
                  <w:right w:val="single" w:sz="18" w:space="0" w:color="FFFFFF" w:themeColor="background1"/>
                </w:tcBorders>
                <w:vAlign w:val="center"/>
              </w:tcPr>
              <w:p w14:paraId="08EE5A79" w14:textId="77777777" w:rsidR="00440E15" w:rsidRPr="00257D4E" w:rsidRDefault="00440E15" w:rsidP="00440E15">
                <w:pPr>
                  <w:pStyle w:val="TableNormal0"/>
                </w:pPr>
              </w:p>
            </w:tc>
          </w:tr>
          <w:tr w:rsidR="00440E15" w14:paraId="53C3721E" w14:textId="77777777" w:rsidTr="00440E15">
            <w:trPr>
              <w:trHeight w:val="388"/>
            </w:trPr>
            <w:tc>
              <w:tcPr>
                <w:tcW w:w="2352" w:type="dxa"/>
                <w:tcBorders>
                  <w:left w:val="single" w:sz="18" w:space="0" w:color="FFFFFF" w:themeColor="background1"/>
                  <w:bottom w:val="single" w:sz="18" w:space="0" w:color="FFFFFF" w:themeColor="background1"/>
                  <w:right w:val="single" w:sz="18" w:space="0" w:color="FFFFFF" w:themeColor="background1"/>
                </w:tcBorders>
                <w:vAlign w:val="center"/>
              </w:tcPr>
              <w:p w14:paraId="290A1012" w14:textId="77777777" w:rsidR="00440E15" w:rsidRPr="00257D4E" w:rsidRDefault="00440E15" w:rsidP="00440E15">
                <w:pPr>
                  <w:pStyle w:val="TableNormal0"/>
                </w:pPr>
              </w:p>
            </w:tc>
            <w:tc>
              <w:tcPr>
                <w:tcW w:w="2702" w:type="dxa"/>
                <w:tcBorders>
                  <w:top w:val="single" w:sz="18" w:space="0" w:color="FFFFFF" w:themeColor="background1"/>
                  <w:left w:val="single" w:sz="18" w:space="0" w:color="FFFFFF" w:themeColor="background1"/>
                  <w:right w:val="single" w:sz="18" w:space="0" w:color="FFFFFF" w:themeColor="background1"/>
                </w:tcBorders>
                <w:vAlign w:val="center"/>
              </w:tcPr>
              <w:p w14:paraId="02173C76" w14:textId="77777777" w:rsidR="00440E15" w:rsidRPr="00257D4E" w:rsidRDefault="00440E15" w:rsidP="00440E15">
                <w:pPr>
                  <w:pStyle w:val="TableNormal0"/>
                </w:pPr>
              </w:p>
            </w:tc>
            <w:tc>
              <w:tcPr>
                <w:tcW w:w="2169" w:type="dxa"/>
                <w:tcBorders>
                  <w:left w:val="single" w:sz="18" w:space="0" w:color="FFFFFF" w:themeColor="background1"/>
                  <w:right w:val="single" w:sz="18" w:space="0" w:color="FFFFFF" w:themeColor="background1"/>
                </w:tcBorders>
                <w:vAlign w:val="center"/>
              </w:tcPr>
              <w:p w14:paraId="50773E01" w14:textId="77777777" w:rsidR="00440E15" w:rsidRPr="00257D4E" w:rsidRDefault="00440E15" w:rsidP="00440E15">
                <w:pPr>
                  <w:pStyle w:val="TableNormal0"/>
                </w:pPr>
              </w:p>
            </w:tc>
            <w:tc>
              <w:tcPr>
                <w:tcW w:w="1811" w:type="dxa"/>
                <w:tcBorders>
                  <w:left w:val="single" w:sz="18" w:space="0" w:color="FFFFFF" w:themeColor="background1"/>
                  <w:bottom w:val="single" w:sz="18" w:space="0" w:color="FFFFFF" w:themeColor="background1"/>
                  <w:right w:val="single" w:sz="18" w:space="0" w:color="FFFFFF" w:themeColor="background1"/>
                </w:tcBorders>
                <w:vAlign w:val="center"/>
              </w:tcPr>
              <w:p w14:paraId="09927C9E" w14:textId="77777777" w:rsidR="00440E15" w:rsidRPr="00257D4E" w:rsidRDefault="00440E15" w:rsidP="00440E15">
                <w:pPr>
                  <w:pStyle w:val="TableNormal0"/>
                </w:pPr>
              </w:p>
            </w:tc>
          </w:tr>
        </w:tbl>
        <w:p w14:paraId="0BFDD5FF" w14:textId="77777777" w:rsidR="007E4486" w:rsidRPr="008977B7" w:rsidRDefault="00581773" w:rsidP="007E4486">
          <w:pPr>
            <w:pStyle w:val="NoTocHeading2"/>
            <w:spacing w:before="240" w:line="257" w:lineRule="auto"/>
          </w:pPr>
          <w:r w:rsidRPr="008977B7">
            <w:t xml:space="preserve">AMC/GM to IRs </w:t>
          </w:r>
        </w:p>
        <w:p w14:paraId="24075D19" w14:textId="77777777" w:rsidR="00257D4E" w:rsidRPr="00CB49EA" w:rsidRDefault="00000000" w:rsidP="003B1232">
          <w:pPr>
            <w:rPr>
              <w:rStyle w:val="Italic"/>
              <w:lang w:val="hy-AM"/>
            </w:rPr>
          </w:pPr>
        </w:p>
      </w:sdtContent>
    </w:sdt>
    <w:bookmarkStart w:id="10" w:name="_DxCrossRefBm1379192325" w:displacedByCustomXml="next"/>
    <w:bookmarkStart w:id="11" w:name="_Toc256000009" w:displacedByCustomXml="next"/>
    <w:sdt>
      <w:sdtPr>
        <w:rPr>
          <w:b w:val="0"/>
          <w:i/>
          <w:smallCaps w:val="0"/>
          <w:color w:val="auto"/>
          <w:sz w:val="22"/>
          <w:lang w:val="en-US"/>
        </w:rPr>
        <w:alias w:val="topic"/>
        <w:tag w:val="topic"/>
        <w:id w:val="2009292490"/>
      </w:sdtPr>
      <w:sdtContent>
        <w:p w14:paraId="498B4A2B" w14:textId="77777777" w:rsidR="00090094" w:rsidRDefault="00581773">
          <w:pPr>
            <w:pStyle w:val="Heading1"/>
          </w:pPr>
          <w:r>
            <w:t>Table of contents</w:t>
          </w:r>
          <w:bookmarkEnd w:id="11"/>
          <w:bookmarkEnd w:id="10"/>
        </w:p>
        <w:p w14:paraId="7FA93566" w14:textId="77777777" w:rsidR="00090094" w:rsidRDefault="00581773">
          <w:pPr>
            <w:pStyle w:val="TOC1"/>
            <w:tabs>
              <w:tab w:val="right" w:leader="dot" w:pos="9016"/>
            </w:tabs>
            <w:rPr>
              <w:noProof/>
              <w:sz w:val="22"/>
            </w:rPr>
          </w:pPr>
          <w:r>
            <w:rPr>
              <w:bCs/>
              <w:noProof/>
            </w:rPr>
            <w:fldChar w:fldCharType="begin"/>
          </w:r>
          <w:r>
            <w:rPr>
              <w:bCs/>
              <w:noProof/>
            </w:rPr>
            <w:instrText xml:space="preserve"> TOC \o "1-3" \h \z \t "Heading 4,5,Heading 5,6,Heading 6,6,Heading 1 IR,3,Heading 1 AMC,4,Heading 1 GM,4,Heading 1 IRsubrule,5" </w:instrText>
          </w:r>
          <w:r>
            <w:rPr>
              <w:bCs/>
              <w:noProof/>
            </w:rPr>
            <w:fldChar w:fldCharType="separate"/>
          </w:r>
          <w:hyperlink w:anchor="_Toc256000002" w:history="1">
            <w:r>
              <w:rPr>
                <w:rStyle w:val="Hyperlink"/>
              </w:rPr>
              <w:t>Disclaimer</w:t>
            </w:r>
            <w:r>
              <w:tab/>
            </w:r>
            <w:r w:rsidR="00FA6B07">
              <w:rPr>
                <w:lang w:val="hy-AM"/>
              </w:rPr>
              <w:t>1</w:t>
            </w:r>
          </w:hyperlink>
        </w:p>
        <w:p w14:paraId="19728BD5" w14:textId="77777777" w:rsidR="00090094" w:rsidRDefault="00581773">
          <w:pPr>
            <w:pStyle w:val="TOC1"/>
            <w:tabs>
              <w:tab w:val="right" w:leader="dot" w:pos="9016"/>
            </w:tabs>
            <w:rPr>
              <w:noProof/>
              <w:sz w:val="22"/>
            </w:rPr>
          </w:pPr>
          <w:hyperlink w:anchor="_Toc256000003" w:history="1">
            <w:r>
              <w:rPr>
                <w:rStyle w:val="Hyperlink"/>
              </w:rPr>
              <w:t>Note from the editor</w:t>
            </w:r>
            <w:r>
              <w:tab/>
            </w:r>
            <w:r w:rsidR="00FA6B07">
              <w:rPr>
                <w:lang w:val="hy-AM"/>
              </w:rPr>
              <w:t>2</w:t>
            </w:r>
          </w:hyperlink>
        </w:p>
        <w:p w14:paraId="5A6B34EE" w14:textId="77777777" w:rsidR="00090094" w:rsidRDefault="00581773">
          <w:pPr>
            <w:pStyle w:val="TOC1"/>
            <w:tabs>
              <w:tab w:val="right" w:leader="dot" w:pos="9016"/>
            </w:tabs>
            <w:rPr>
              <w:noProof/>
              <w:sz w:val="22"/>
            </w:rPr>
          </w:pPr>
          <w:hyperlink w:anchor="_Toc256000008" w:history="1">
            <w:r>
              <w:rPr>
                <w:rStyle w:val="Hyperlink"/>
              </w:rPr>
              <w:t>Incorporated amendments</w:t>
            </w:r>
            <w:r>
              <w:tab/>
            </w:r>
            <w:r w:rsidR="00FA6B07">
              <w:rPr>
                <w:lang w:val="hy-AM"/>
              </w:rPr>
              <w:t>3</w:t>
            </w:r>
          </w:hyperlink>
        </w:p>
        <w:p w14:paraId="5DDA8466" w14:textId="77777777" w:rsidR="00090094" w:rsidRDefault="00581773">
          <w:pPr>
            <w:pStyle w:val="TOC1"/>
            <w:tabs>
              <w:tab w:val="right" w:leader="dot" w:pos="9016"/>
            </w:tabs>
            <w:rPr>
              <w:noProof/>
              <w:sz w:val="22"/>
            </w:rPr>
          </w:pPr>
          <w:hyperlink w:anchor="_Toc256000009" w:history="1">
            <w:r>
              <w:rPr>
                <w:rStyle w:val="Hyperlink"/>
              </w:rPr>
              <w:t>Table of contents</w:t>
            </w:r>
            <w:r>
              <w:tab/>
            </w:r>
            <w:r w:rsidR="00FA6B07">
              <w:rPr>
                <w:lang w:val="hy-AM"/>
              </w:rPr>
              <w:t>4</w:t>
            </w:r>
          </w:hyperlink>
        </w:p>
        <w:p w14:paraId="23161326" w14:textId="77777777" w:rsidR="00090094" w:rsidRDefault="00581773">
          <w:pPr>
            <w:pStyle w:val="TOC1"/>
            <w:tabs>
              <w:tab w:val="right" w:leader="dot" w:pos="9016"/>
            </w:tabs>
            <w:rPr>
              <w:noProof/>
              <w:sz w:val="22"/>
            </w:rPr>
          </w:pPr>
          <w:hyperlink w:anchor="_Toc256000010" w:history="1">
            <w:r>
              <w:rPr>
                <w:rStyle w:val="Hyperlink"/>
              </w:rPr>
              <w:t>Cover Regulation</w:t>
            </w:r>
            <w:r>
              <w:tab/>
            </w:r>
            <w:r w:rsidR="001057E9">
              <w:rPr>
                <w:lang w:val="hy-AM"/>
              </w:rPr>
              <w:t>12</w:t>
            </w:r>
          </w:hyperlink>
        </w:p>
        <w:p w14:paraId="20E96755" w14:textId="77777777" w:rsidR="00090094" w:rsidRDefault="00581773">
          <w:pPr>
            <w:pStyle w:val="TOC2"/>
            <w:tabs>
              <w:tab w:val="right" w:leader="dot" w:pos="9016"/>
            </w:tabs>
            <w:rPr>
              <w:noProof/>
              <w:sz w:val="22"/>
            </w:rPr>
          </w:pPr>
          <w:hyperlink w:anchor="_Toc256000011" w:history="1">
            <w:r>
              <w:rPr>
                <w:rStyle w:val="Hyperlink"/>
              </w:rPr>
              <w:t>Powers and recital</w:t>
            </w:r>
            <w:r>
              <w:tab/>
            </w:r>
            <w:r w:rsidR="001057E9">
              <w:rPr>
                <w:lang w:val="hy-AM"/>
              </w:rPr>
              <w:t>12</w:t>
            </w:r>
          </w:hyperlink>
        </w:p>
        <w:p w14:paraId="352DE924" w14:textId="77777777" w:rsidR="00090094" w:rsidRDefault="00581773">
          <w:pPr>
            <w:pStyle w:val="TOC2"/>
            <w:tabs>
              <w:tab w:val="right" w:leader="dot" w:pos="9016"/>
            </w:tabs>
            <w:rPr>
              <w:noProof/>
              <w:sz w:val="22"/>
            </w:rPr>
          </w:pPr>
          <w:hyperlink w:anchor="_Toc256000012" w:history="1">
            <w:r w:rsidRPr="00FF2450">
              <w:rPr>
                <w:rStyle w:val="Hyperlink"/>
              </w:rPr>
              <w:t xml:space="preserve">Article 1 </w:t>
            </w:r>
            <w:r>
              <w:rPr>
                <w:rStyle w:val="Hyperlink"/>
              </w:rPr>
              <w:t xml:space="preserve">- </w:t>
            </w:r>
            <w:r w:rsidRPr="00FF2450">
              <w:rPr>
                <w:rStyle w:val="Hyperlink"/>
              </w:rPr>
              <w:t>Subject matter and scope</w:t>
            </w:r>
            <w:r>
              <w:tab/>
            </w:r>
            <w:r w:rsidR="001057E9">
              <w:rPr>
                <w:lang w:val="hy-AM"/>
              </w:rPr>
              <w:t>12</w:t>
            </w:r>
          </w:hyperlink>
        </w:p>
        <w:p w14:paraId="3D55EBEF" w14:textId="77777777" w:rsidR="00090094" w:rsidRDefault="001057E9" w:rsidP="00A478C8">
          <w:pPr>
            <w:pStyle w:val="TOC2"/>
            <w:tabs>
              <w:tab w:val="right" w:leader="dot" w:pos="9016"/>
            </w:tabs>
            <w:rPr>
              <w:rStyle w:val="Hyperlink"/>
            </w:rPr>
          </w:pPr>
          <w:hyperlink w:anchor="_Toc256000015" w:history="1">
            <w:r w:rsidRPr="00A478C8">
              <w:rPr>
                <w:rStyle w:val="Hyperlink"/>
              </w:rPr>
              <w:t>Article 2</w:t>
            </w:r>
            <w:r w:rsidR="00581773" w:rsidRPr="00A478C8">
              <w:rPr>
                <w:rStyle w:val="Hyperlink"/>
              </w:rPr>
              <w:t xml:space="preserve"> - </w:t>
            </w:r>
            <w:r w:rsidR="00A478C8" w:rsidRPr="00A478C8">
              <w:rPr>
                <w:rStyle w:val="Hyperlink"/>
              </w:rPr>
              <w:t>Compliance with requirements and procedures</w:t>
            </w:r>
            <w:r w:rsidR="00A478C8">
              <w:rPr>
                <w:rStyle w:val="Hyperlink"/>
              </w:rPr>
              <w:t>………………….</w:t>
            </w:r>
            <w:r w:rsidR="00C63B3B">
              <w:rPr>
                <w:rStyle w:val="Hyperlink"/>
              </w:rPr>
              <w:t>.</w:t>
            </w:r>
            <w:r w:rsidRPr="00A478C8">
              <w:rPr>
                <w:rStyle w:val="Hyperlink"/>
              </w:rPr>
              <w:t>13</w:t>
            </w:r>
          </w:hyperlink>
        </w:p>
        <w:p w14:paraId="24491235" w14:textId="77777777" w:rsidR="00C63B3B" w:rsidRPr="00C63B3B" w:rsidRDefault="00C63B3B" w:rsidP="00C63B3B">
          <w:pPr>
            <w:pStyle w:val="TOC2"/>
            <w:tabs>
              <w:tab w:val="right" w:leader="dot" w:pos="9016"/>
            </w:tabs>
            <w:ind w:left="0"/>
            <w:rPr>
              <w:rStyle w:val="Hyperlink"/>
              <w:color w:val="000000" w:themeColor="text1"/>
              <w:u w:val="none"/>
            </w:rPr>
          </w:pPr>
          <w:r>
            <w:t xml:space="preserve">       </w:t>
          </w:r>
          <w:r w:rsidRPr="00C63B3B">
            <w:rPr>
              <w:rStyle w:val="Hyperlink"/>
              <w:color w:val="000000" w:themeColor="text1"/>
              <w:u w:val="none"/>
            </w:rPr>
            <w:t xml:space="preserve">  A</w:t>
          </w:r>
          <w:r>
            <w:rPr>
              <w:rStyle w:val="Hyperlink"/>
              <w:color w:val="000000" w:themeColor="text1"/>
              <w:u w:val="none"/>
            </w:rPr>
            <w:t xml:space="preserve">rticle 3 - </w:t>
          </w:r>
          <w:r w:rsidRPr="00FF2450">
            <w:t>Provision of air traffic control services</w:t>
          </w:r>
          <w:r>
            <w:t>…………………………………13</w:t>
          </w:r>
        </w:p>
        <w:p w14:paraId="224C41B0" w14:textId="77777777" w:rsidR="00090094" w:rsidRDefault="00C63B3B">
          <w:pPr>
            <w:pStyle w:val="TOC2"/>
            <w:tabs>
              <w:tab w:val="right" w:leader="dot" w:pos="9016"/>
            </w:tabs>
            <w:rPr>
              <w:noProof/>
              <w:sz w:val="22"/>
            </w:rPr>
          </w:pPr>
          <w:hyperlink w:anchor="_Toc256000016" w:history="1">
            <w:r>
              <w:rPr>
                <w:rStyle w:val="Hyperlink"/>
              </w:rPr>
              <w:t>Article 4</w:t>
            </w:r>
            <w:r w:rsidR="00581773" w:rsidRPr="00FF2450">
              <w:rPr>
                <w:rStyle w:val="Hyperlink"/>
              </w:rPr>
              <w:t xml:space="preserve"> </w:t>
            </w:r>
            <w:r w:rsidR="00581773">
              <w:rPr>
                <w:rStyle w:val="Hyperlink"/>
              </w:rPr>
              <w:t xml:space="preserve">- </w:t>
            </w:r>
            <w:r w:rsidR="00581773" w:rsidRPr="00FF2450">
              <w:rPr>
                <w:rStyle w:val="Hyperlink"/>
              </w:rPr>
              <w:t>Definitions</w:t>
            </w:r>
            <w:r w:rsidR="00581773">
              <w:tab/>
            </w:r>
            <w:r w:rsidR="001057E9">
              <w:rPr>
                <w:lang w:val="hy-AM"/>
              </w:rPr>
              <w:t>13</w:t>
            </w:r>
          </w:hyperlink>
        </w:p>
        <w:p w14:paraId="6280CCE2" w14:textId="77777777" w:rsidR="00090094" w:rsidRDefault="00581773">
          <w:pPr>
            <w:pStyle w:val="TOC3"/>
            <w:tabs>
              <w:tab w:val="right" w:leader="dot" w:pos="9016"/>
            </w:tabs>
            <w:rPr>
              <w:noProof/>
              <w:sz w:val="22"/>
            </w:rPr>
          </w:pPr>
          <w:hyperlink w:anchor="_Toc256000017" w:history="1">
            <w:r w:rsidRPr="00FF2450">
              <w:rPr>
                <w:rStyle w:val="Hyperlink"/>
              </w:rPr>
              <w:t>AMC1 Article 4(1) Definitions</w:t>
            </w:r>
            <w:r>
              <w:tab/>
            </w:r>
            <w:r>
              <w:fldChar w:fldCharType="begin"/>
            </w:r>
            <w:r>
              <w:instrText xml:space="preserve"> PAGEREF _Toc256000017 \h </w:instrText>
            </w:r>
            <w:r>
              <w:fldChar w:fldCharType="separate"/>
            </w:r>
            <w:r w:rsidR="00A478C8">
              <w:rPr>
                <w:noProof/>
              </w:rPr>
              <w:t>15</w:t>
            </w:r>
            <w:r>
              <w:fldChar w:fldCharType="end"/>
            </w:r>
          </w:hyperlink>
        </w:p>
        <w:p w14:paraId="0240F30A" w14:textId="77777777" w:rsidR="00090094" w:rsidRDefault="00581773">
          <w:pPr>
            <w:pStyle w:val="TOC3"/>
            <w:tabs>
              <w:tab w:val="right" w:leader="dot" w:pos="9016"/>
            </w:tabs>
            <w:rPr>
              <w:noProof/>
              <w:sz w:val="22"/>
            </w:rPr>
          </w:pPr>
          <w:hyperlink w:anchor="_Toc256000018" w:history="1">
            <w:r w:rsidRPr="00FF2450">
              <w:rPr>
                <w:rStyle w:val="Hyperlink"/>
              </w:rPr>
              <w:t>GM1 Article 4(6) Definitions</w:t>
            </w:r>
            <w:r>
              <w:tab/>
            </w:r>
            <w:r>
              <w:fldChar w:fldCharType="begin"/>
            </w:r>
            <w:r>
              <w:instrText xml:space="preserve"> PAGEREF _Toc256000018 \h </w:instrText>
            </w:r>
            <w:r>
              <w:fldChar w:fldCharType="separate"/>
            </w:r>
            <w:r w:rsidR="00A478C8">
              <w:rPr>
                <w:noProof/>
              </w:rPr>
              <w:t>15</w:t>
            </w:r>
            <w:r>
              <w:fldChar w:fldCharType="end"/>
            </w:r>
          </w:hyperlink>
        </w:p>
        <w:p w14:paraId="10B8808E" w14:textId="77777777" w:rsidR="00090094" w:rsidRDefault="00581773">
          <w:pPr>
            <w:pStyle w:val="TOC3"/>
            <w:tabs>
              <w:tab w:val="right" w:leader="dot" w:pos="9016"/>
            </w:tabs>
            <w:rPr>
              <w:noProof/>
              <w:sz w:val="22"/>
            </w:rPr>
          </w:pPr>
          <w:hyperlink w:anchor="_Toc256000019" w:history="1">
            <w:r w:rsidRPr="00A80E8C">
              <w:rPr>
                <w:rStyle w:val="Hyperlink"/>
              </w:rPr>
              <w:t>GM1 Article 4(30) Definitions</w:t>
            </w:r>
            <w:r>
              <w:tab/>
            </w:r>
            <w:r>
              <w:fldChar w:fldCharType="begin"/>
            </w:r>
            <w:r>
              <w:instrText xml:space="preserve"> PAGEREF _Toc256000019 \h </w:instrText>
            </w:r>
            <w:r>
              <w:fldChar w:fldCharType="separate"/>
            </w:r>
            <w:r w:rsidR="00A478C8">
              <w:rPr>
                <w:noProof/>
              </w:rPr>
              <w:t>15</w:t>
            </w:r>
            <w:r>
              <w:fldChar w:fldCharType="end"/>
            </w:r>
          </w:hyperlink>
        </w:p>
        <w:p w14:paraId="11288ABA" w14:textId="77777777" w:rsidR="00090094" w:rsidRDefault="00C63B3B">
          <w:pPr>
            <w:pStyle w:val="TOC2"/>
            <w:tabs>
              <w:tab w:val="right" w:leader="dot" w:pos="9016"/>
            </w:tabs>
            <w:rPr>
              <w:noProof/>
              <w:sz w:val="22"/>
            </w:rPr>
          </w:pPr>
          <w:hyperlink w:anchor="_Toc256000020" w:history="1">
            <w:r>
              <w:rPr>
                <w:rStyle w:val="Hyperlink"/>
              </w:rPr>
              <w:t>Article 5</w:t>
            </w:r>
            <w:r w:rsidR="00581773" w:rsidRPr="00FF2450">
              <w:rPr>
                <w:rStyle w:val="Hyperlink"/>
              </w:rPr>
              <w:t xml:space="preserve"> </w:t>
            </w:r>
            <w:r w:rsidR="009F757F">
              <w:rPr>
                <w:rStyle w:val="Hyperlink"/>
              </w:rPr>
              <w:t xml:space="preserve">- </w:t>
            </w:r>
            <w:r w:rsidR="00581773" w:rsidRPr="00FF2450">
              <w:rPr>
                <w:rStyle w:val="Hyperlink"/>
              </w:rPr>
              <w:t>Competent authority</w:t>
            </w:r>
            <w:r w:rsidR="00581773">
              <w:tab/>
            </w:r>
            <w:r w:rsidR="001057E9">
              <w:rPr>
                <w:lang w:val="hy-AM"/>
              </w:rPr>
              <w:t>16</w:t>
            </w:r>
          </w:hyperlink>
        </w:p>
        <w:p w14:paraId="5B5EC275" w14:textId="77777777" w:rsidR="00090094" w:rsidRDefault="00C63B3B">
          <w:pPr>
            <w:pStyle w:val="TOC2"/>
            <w:tabs>
              <w:tab w:val="right" w:leader="dot" w:pos="9016"/>
            </w:tabs>
            <w:rPr>
              <w:noProof/>
              <w:sz w:val="22"/>
            </w:rPr>
          </w:pPr>
          <w:hyperlink w:anchor="_Toc256000021" w:history="1">
            <w:r>
              <w:rPr>
                <w:rStyle w:val="Hyperlink"/>
              </w:rPr>
              <w:t>Article 6</w:t>
            </w:r>
            <w:r w:rsidR="00581773" w:rsidRPr="00FF2450">
              <w:rPr>
                <w:rStyle w:val="Hyperlink"/>
              </w:rPr>
              <w:t xml:space="preserve"> </w:t>
            </w:r>
            <w:r w:rsidR="001835C1">
              <w:rPr>
                <w:rStyle w:val="Hyperlink"/>
              </w:rPr>
              <w:t xml:space="preserve">- </w:t>
            </w:r>
            <w:r w:rsidR="00581773" w:rsidRPr="00FF2450">
              <w:rPr>
                <w:rStyle w:val="Hyperlink"/>
              </w:rPr>
              <w:t xml:space="preserve">Competent authority for the purposes </w:t>
            </w:r>
            <w:r w:rsidR="001835C1">
              <w:rPr>
                <w:rStyle w:val="Hyperlink"/>
              </w:rPr>
              <w:t xml:space="preserve"> </w:t>
            </w:r>
            <w:r w:rsidR="00581773" w:rsidRPr="00FF2450">
              <w:rPr>
                <w:rStyle w:val="Hyperlink"/>
              </w:rPr>
              <w:t>of Annexes I, III and IV</w:t>
            </w:r>
            <w:r w:rsidR="00581773">
              <w:tab/>
            </w:r>
            <w:r>
              <w:t>…</w:t>
            </w:r>
            <w:r w:rsidR="001057E9">
              <w:rPr>
                <w:lang w:val="hy-AM"/>
              </w:rPr>
              <w:t>16</w:t>
            </w:r>
          </w:hyperlink>
        </w:p>
        <w:p w14:paraId="5D56E7E1" w14:textId="77777777" w:rsidR="00090094" w:rsidRDefault="00C63B3B">
          <w:pPr>
            <w:pStyle w:val="TOC2"/>
            <w:tabs>
              <w:tab w:val="right" w:leader="dot" w:pos="9016"/>
            </w:tabs>
            <w:rPr>
              <w:noProof/>
              <w:sz w:val="22"/>
            </w:rPr>
          </w:pPr>
          <w:hyperlink w:anchor="_Toc256000022" w:history="1">
            <w:r>
              <w:rPr>
                <w:rStyle w:val="Hyperlink"/>
              </w:rPr>
              <w:t>Article 7</w:t>
            </w:r>
            <w:r w:rsidR="00581773" w:rsidRPr="00FF2450">
              <w:rPr>
                <w:rStyle w:val="Hyperlink"/>
              </w:rPr>
              <w:t xml:space="preserve"> </w:t>
            </w:r>
            <w:r w:rsidR="00581773">
              <w:rPr>
                <w:rStyle w:val="Hyperlink"/>
              </w:rPr>
              <w:t xml:space="preserve">- </w:t>
            </w:r>
            <w:r w:rsidR="00581773" w:rsidRPr="00FF2450">
              <w:rPr>
                <w:rStyle w:val="Hyperlink"/>
              </w:rPr>
              <w:t>Transitional provisions</w:t>
            </w:r>
            <w:r w:rsidR="00581773">
              <w:tab/>
            </w:r>
            <w:r w:rsidR="008D5EAA">
              <w:rPr>
                <w:lang w:val="hy-AM"/>
              </w:rPr>
              <w:t>17</w:t>
            </w:r>
          </w:hyperlink>
        </w:p>
        <w:p w14:paraId="6A0A99B9" w14:textId="77777777" w:rsidR="00090094" w:rsidRDefault="00C63B3B">
          <w:pPr>
            <w:pStyle w:val="TOC3"/>
            <w:tabs>
              <w:tab w:val="right" w:leader="dot" w:pos="9016"/>
            </w:tabs>
            <w:rPr>
              <w:noProof/>
              <w:sz w:val="22"/>
            </w:rPr>
          </w:pPr>
          <w:hyperlink w:anchor="_Toc256000023" w:history="1">
            <w:r>
              <w:rPr>
                <w:rStyle w:val="Hyperlink"/>
              </w:rPr>
              <w:t>AMC1 Article 7</w:t>
            </w:r>
            <w:r w:rsidR="00581773" w:rsidRPr="00A80E8C">
              <w:rPr>
                <w:rStyle w:val="Hyperlink"/>
              </w:rPr>
              <w:t>(2) Transitional provisions</w:t>
            </w:r>
            <w:r w:rsidR="00581773">
              <w:tab/>
            </w:r>
            <w:r w:rsidR="008D5EAA">
              <w:rPr>
                <w:lang w:val="hy-AM"/>
              </w:rPr>
              <w:t>17</w:t>
            </w:r>
          </w:hyperlink>
        </w:p>
        <w:p w14:paraId="33B83921" w14:textId="77777777" w:rsidR="00090094" w:rsidRDefault="00581773">
          <w:pPr>
            <w:pStyle w:val="TOC2"/>
            <w:tabs>
              <w:tab w:val="right" w:leader="dot" w:pos="9016"/>
            </w:tabs>
            <w:rPr>
              <w:noProof/>
              <w:sz w:val="22"/>
            </w:rPr>
          </w:pPr>
          <w:hyperlink w:anchor="_Toc256000024" w:history="1">
            <w:r w:rsidRPr="00FF2450">
              <w:rPr>
                <w:rStyle w:val="Hyperlink"/>
              </w:rPr>
              <w:t xml:space="preserve">Article </w:t>
            </w:r>
            <w:r w:rsidR="00C63B3B">
              <w:rPr>
                <w:rStyle w:val="Hyperlink"/>
                <w:lang w:val="en-US"/>
              </w:rPr>
              <w:t>8</w:t>
            </w:r>
            <w:r w:rsidRPr="00FF2450">
              <w:rPr>
                <w:rStyle w:val="Hyperlink"/>
              </w:rPr>
              <w:t xml:space="preserve"> </w:t>
            </w:r>
            <w:r>
              <w:rPr>
                <w:rStyle w:val="Hyperlink"/>
              </w:rPr>
              <w:t xml:space="preserve">- </w:t>
            </w:r>
            <w:r w:rsidRPr="00FF2450">
              <w:rPr>
                <w:rStyle w:val="Hyperlink"/>
              </w:rPr>
              <w:t>Replacement of licences, adaptations of privileges, training courses and unit competence schemes</w:t>
            </w:r>
            <w:r>
              <w:tab/>
            </w:r>
            <w:r w:rsidR="008D5EAA">
              <w:rPr>
                <w:lang w:val="hy-AM"/>
              </w:rPr>
              <w:t>17</w:t>
            </w:r>
          </w:hyperlink>
        </w:p>
        <w:p w14:paraId="3D74888C" w14:textId="77777777" w:rsidR="00090094" w:rsidRDefault="00C63B3B">
          <w:pPr>
            <w:pStyle w:val="TOC3"/>
            <w:tabs>
              <w:tab w:val="right" w:leader="dot" w:pos="9016"/>
            </w:tabs>
            <w:rPr>
              <w:noProof/>
              <w:sz w:val="22"/>
            </w:rPr>
          </w:pPr>
          <w:hyperlink w:anchor="_Toc256000025" w:history="1">
            <w:r>
              <w:rPr>
                <w:rStyle w:val="Hyperlink"/>
              </w:rPr>
              <w:t>AMC1 Article 8</w:t>
            </w:r>
            <w:r w:rsidR="00581773" w:rsidRPr="00A80E8C">
              <w:rPr>
                <w:rStyle w:val="Hyperlink"/>
              </w:rPr>
              <w:t xml:space="preserve"> Conversion of rating and rating endorsements</w:t>
            </w:r>
            <w:r w:rsidR="00581773">
              <w:tab/>
            </w:r>
            <w:r w:rsidR="008D5EAA">
              <w:rPr>
                <w:lang w:val="hy-AM"/>
              </w:rPr>
              <w:t>17</w:t>
            </w:r>
          </w:hyperlink>
        </w:p>
        <w:p w14:paraId="3AA7295E" w14:textId="77777777" w:rsidR="00090094" w:rsidRDefault="00581773">
          <w:pPr>
            <w:pStyle w:val="TOC3"/>
            <w:tabs>
              <w:tab w:val="right" w:leader="dot" w:pos="9016"/>
            </w:tabs>
            <w:rPr>
              <w:noProof/>
              <w:sz w:val="22"/>
            </w:rPr>
          </w:pPr>
          <w:hyperlink w:anchor="_Toc256000026" w:history="1">
            <w:r w:rsidRPr="00A80E8C">
              <w:rPr>
                <w:rStyle w:val="Hyperlink"/>
              </w:rPr>
              <w:t>GM1 Article</w:t>
            </w:r>
            <w:r w:rsidR="00C63B3B">
              <w:rPr>
                <w:rStyle w:val="Hyperlink"/>
                <w:lang w:val="hy-AM"/>
              </w:rPr>
              <w:t xml:space="preserve"> </w:t>
            </w:r>
            <w:r w:rsidR="00C63B3B">
              <w:rPr>
                <w:rStyle w:val="Hyperlink"/>
                <w:lang w:val="en-US"/>
              </w:rPr>
              <w:t>8</w:t>
            </w:r>
            <w:r w:rsidR="00F944F7" w:rsidRPr="00A80E8C">
              <w:rPr>
                <w:rStyle w:val="Hyperlink"/>
              </w:rPr>
              <w:t xml:space="preserve"> </w:t>
            </w:r>
            <w:r w:rsidRPr="00A80E8C">
              <w:rPr>
                <w:rStyle w:val="Hyperlink"/>
              </w:rPr>
              <w:t>Conversion of rating and rating endorsements</w:t>
            </w:r>
            <w:r>
              <w:tab/>
            </w:r>
            <w:r w:rsidR="008D5EAA">
              <w:rPr>
                <w:lang w:val="hy-AM"/>
              </w:rPr>
              <w:t>17</w:t>
            </w:r>
          </w:hyperlink>
        </w:p>
        <w:p w14:paraId="39EAD211" w14:textId="77777777" w:rsidR="00090094" w:rsidRDefault="00581773">
          <w:pPr>
            <w:pStyle w:val="TOC3"/>
            <w:tabs>
              <w:tab w:val="right" w:leader="dot" w:pos="9016"/>
            </w:tabs>
            <w:rPr>
              <w:noProof/>
              <w:sz w:val="22"/>
            </w:rPr>
          </w:pPr>
          <w:hyperlink w:anchor="_Toc256000027" w:history="1">
            <w:r w:rsidRPr="00A80E8C">
              <w:rPr>
                <w:rStyle w:val="Hyperlink"/>
              </w:rPr>
              <w:t xml:space="preserve">GM1 Article </w:t>
            </w:r>
            <w:r w:rsidR="00C63B3B">
              <w:rPr>
                <w:rStyle w:val="Hyperlink"/>
                <w:lang w:val="en-US"/>
              </w:rPr>
              <w:t>8</w:t>
            </w:r>
            <w:r w:rsidRPr="00A80E8C">
              <w:rPr>
                <w:rStyle w:val="Hyperlink"/>
              </w:rPr>
              <w:t>(1)</w:t>
            </w:r>
            <w:r w:rsidR="00F944F7" w:rsidRPr="00A80E8C">
              <w:rPr>
                <w:rStyle w:val="Hyperlink"/>
              </w:rPr>
              <w:t xml:space="preserve"> </w:t>
            </w:r>
            <w:r w:rsidRPr="00A80E8C">
              <w:rPr>
                <w:rStyle w:val="Hyperlink"/>
              </w:rPr>
              <w:t>Conversion of rating and rating endorsements</w:t>
            </w:r>
            <w:r>
              <w:tab/>
            </w:r>
            <w:r w:rsidR="008D5EAA">
              <w:rPr>
                <w:lang w:val="hy-AM"/>
              </w:rPr>
              <w:t>19</w:t>
            </w:r>
          </w:hyperlink>
        </w:p>
        <w:p w14:paraId="0089A4A1" w14:textId="77777777" w:rsidR="00090094" w:rsidRDefault="00581773">
          <w:pPr>
            <w:pStyle w:val="TOC3"/>
            <w:tabs>
              <w:tab w:val="right" w:leader="dot" w:pos="9016"/>
            </w:tabs>
            <w:rPr>
              <w:noProof/>
              <w:sz w:val="22"/>
            </w:rPr>
          </w:pPr>
          <w:hyperlink w:anchor="_Toc256000028" w:history="1">
            <w:r w:rsidRPr="00A80E8C">
              <w:rPr>
                <w:rStyle w:val="Hyperlink"/>
              </w:rPr>
              <w:t xml:space="preserve">GM1 Article </w:t>
            </w:r>
            <w:r w:rsidR="00C63B3B">
              <w:rPr>
                <w:rStyle w:val="Hyperlink"/>
                <w:lang w:val="en-US"/>
              </w:rPr>
              <w:t>8</w:t>
            </w:r>
            <w:r w:rsidRPr="00A80E8C">
              <w:rPr>
                <w:rStyle w:val="Hyperlink"/>
              </w:rPr>
              <w:t>(2) Conversion of rating and rating endorsements</w:t>
            </w:r>
            <w:r>
              <w:tab/>
            </w:r>
            <w:r w:rsidR="008D5EAA">
              <w:rPr>
                <w:lang w:val="hy-AM"/>
              </w:rPr>
              <w:t>19</w:t>
            </w:r>
          </w:hyperlink>
        </w:p>
        <w:p w14:paraId="3B7D6EC8" w14:textId="77777777" w:rsidR="00090094" w:rsidRDefault="00C63B3B">
          <w:pPr>
            <w:pStyle w:val="TOC3"/>
            <w:tabs>
              <w:tab w:val="right" w:leader="dot" w:pos="9016"/>
            </w:tabs>
            <w:rPr>
              <w:noProof/>
              <w:sz w:val="22"/>
            </w:rPr>
          </w:pPr>
          <w:hyperlink w:anchor="_Toc256000029" w:history="1">
            <w:r>
              <w:rPr>
                <w:rStyle w:val="Hyperlink"/>
              </w:rPr>
              <w:t>GM1 Article 8</w:t>
            </w:r>
            <w:r w:rsidR="00581773" w:rsidRPr="00A80E8C">
              <w:rPr>
                <w:rStyle w:val="Hyperlink"/>
              </w:rPr>
              <w:t>(4)</w:t>
            </w:r>
            <w:r w:rsidR="00F944F7" w:rsidRPr="00A80E8C">
              <w:rPr>
                <w:rStyle w:val="Hyperlink"/>
              </w:rPr>
              <w:t xml:space="preserve"> </w:t>
            </w:r>
            <w:r w:rsidR="00581773" w:rsidRPr="00A80E8C">
              <w:rPr>
                <w:rStyle w:val="Hyperlink"/>
              </w:rPr>
              <w:t>Conversion of rating and rating endorsements</w:t>
            </w:r>
            <w:r w:rsidR="00581773">
              <w:tab/>
            </w:r>
            <w:r w:rsidR="008D5EAA">
              <w:rPr>
                <w:lang w:val="hy-AM"/>
              </w:rPr>
              <w:t>20</w:t>
            </w:r>
          </w:hyperlink>
        </w:p>
        <w:p w14:paraId="560FD4A2" w14:textId="77777777" w:rsidR="00090094" w:rsidRDefault="00581773">
          <w:pPr>
            <w:pStyle w:val="TOC3"/>
            <w:tabs>
              <w:tab w:val="right" w:leader="dot" w:pos="9016"/>
            </w:tabs>
            <w:rPr>
              <w:noProof/>
              <w:sz w:val="22"/>
            </w:rPr>
          </w:pPr>
          <w:hyperlink w:anchor="_Toc256000030" w:history="1">
            <w:r w:rsidRPr="00A80E8C">
              <w:rPr>
                <w:rStyle w:val="Hyperlink"/>
              </w:rPr>
              <w:t xml:space="preserve">GM1 Article </w:t>
            </w:r>
            <w:r w:rsidR="00C63B3B">
              <w:rPr>
                <w:rStyle w:val="Hyperlink"/>
                <w:lang w:val="en-US"/>
              </w:rPr>
              <w:t>8</w:t>
            </w:r>
            <w:r w:rsidRPr="00A80E8C">
              <w:rPr>
                <w:rStyle w:val="Hyperlink"/>
              </w:rPr>
              <w:t>(5) Conversion of rating and rating endorsements</w:t>
            </w:r>
            <w:r>
              <w:tab/>
            </w:r>
            <w:r w:rsidR="008D5EAA">
              <w:rPr>
                <w:lang w:val="hy-AM"/>
              </w:rPr>
              <w:t>20</w:t>
            </w:r>
          </w:hyperlink>
        </w:p>
        <w:p w14:paraId="385D3853" w14:textId="77777777" w:rsidR="00090094" w:rsidRDefault="00581773">
          <w:pPr>
            <w:pStyle w:val="TOC3"/>
            <w:tabs>
              <w:tab w:val="right" w:leader="dot" w:pos="9016"/>
            </w:tabs>
            <w:rPr>
              <w:noProof/>
              <w:sz w:val="22"/>
            </w:rPr>
          </w:pPr>
          <w:hyperlink w:anchor="_Toc256000031" w:history="1">
            <w:r w:rsidRPr="00A80E8C">
              <w:rPr>
                <w:rStyle w:val="Hyperlink"/>
              </w:rPr>
              <w:t xml:space="preserve">GM1 Article </w:t>
            </w:r>
            <w:r w:rsidR="00C63B3B">
              <w:rPr>
                <w:rStyle w:val="Hyperlink"/>
                <w:lang w:val="en-US"/>
              </w:rPr>
              <w:t>8</w:t>
            </w:r>
            <w:r w:rsidRPr="00A80E8C">
              <w:rPr>
                <w:rStyle w:val="Hyperlink"/>
              </w:rPr>
              <w:t>(6) Conversion of rating and rating endorsements</w:t>
            </w:r>
            <w:r>
              <w:tab/>
            </w:r>
            <w:r w:rsidR="008D5EAA">
              <w:rPr>
                <w:lang w:val="hy-AM"/>
              </w:rPr>
              <w:t>20</w:t>
            </w:r>
          </w:hyperlink>
        </w:p>
        <w:p w14:paraId="6B468A16" w14:textId="77777777" w:rsidR="00090094" w:rsidRDefault="00581773">
          <w:pPr>
            <w:pStyle w:val="TOC3"/>
            <w:tabs>
              <w:tab w:val="right" w:leader="dot" w:pos="9016"/>
            </w:tabs>
            <w:rPr>
              <w:noProof/>
              <w:sz w:val="22"/>
            </w:rPr>
          </w:pPr>
          <w:hyperlink w:anchor="_Toc256000032" w:history="1">
            <w:r w:rsidRPr="00A80E8C">
              <w:rPr>
                <w:rStyle w:val="Hyperlink"/>
              </w:rPr>
              <w:t xml:space="preserve">GM1 Article </w:t>
            </w:r>
            <w:r w:rsidR="00C63B3B">
              <w:rPr>
                <w:rStyle w:val="Hyperlink"/>
                <w:lang w:val="en-US"/>
              </w:rPr>
              <w:t>8</w:t>
            </w:r>
            <w:r w:rsidRPr="00A80E8C">
              <w:rPr>
                <w:rStyle w:val="Hyperlink"/>
              </w:rPr>
              <w:t>(7) Conversion of rating and rating endorsements</w:t>
            </w:r>
            <w:r>
              <w:tab/>
            </w:r>
            <w:r w:rsidR="008D5EAA">
              <w:rPr>
                <w:lang w:val="hy-AM"/>
              </w:rPr>
              <w:t>20</w:t>
            </w:r>
          </w:hyperlink>
        </w:p>
        <w:p w14:paraId="0C2C6834" w14:textId="77777777" w:rsidR="00090094" w:rsidRDefault="008D5EAA">
          <w:pPr>
            <w:pStyle w:val="TOC2"/>
            <w:tabs>
              <w:tab w:val="right" w:leader="dot" w:pos="9016"/>
            </w:tabs>
            <w:rPr>
              <w:noProof/>
              <w:sz w:val="22"/>
            </w:rPr>
          </w:pPr>
          <w:hyperlink w:anchor="_Toc256000036" w:history="1">
            <w:r>
              <w:rPr>
                <w:rStyle w:val="Hyperlink"/>
              </w:rPr>
              <w:t xml:space="preserve">Article </w:t>
            </w:r>
            <w:r w:rsidR="00C63B3B">
              <w:rPr>
                <w:rStyle w:val="Hyperlink"/>
                <w:lang w:val="en-US"/>
              </w:rPr>
              <w:t>9</w:t>
            </w:r>
            <w:r w:rsidR="00581773" w:rsidRPr="00FF2450">
              <w:rPr>
                <w:rStyle w:val="Hyperlink"/>
              </w:rPr>
              <w:t xml:space="preserve"> </w:t>
            </w:r>
            <w:r w:rsidR="009E1412">
              <w:rPr>
                <w:rStyle w:val="Hyperlink"/>
              </w:rPr>
              <w:t xml:space="preserve">- </w:t>
            </w:r>
            <w:r w:rsidR="00581773" w:rsidRPr="00FF2450">
              <w:rPr>
                <w:rStyle w:val="Hyperlink"/>
              </w:rPr>
              <w:t>Repeal</w:t>
            </w:r>
            <w:r w:rsidR="00581773">
              <w:tab/>
            </w:r>
            <w:r>
              <w:rPr>
                <w:lang w:val="hy-AM"/>
              </w:rPr>
              <w:t>20</w:t>
            </w:r>
          </w:hyperlink>
        </w:p>
        <w:p w14:paraId="1EA65042" w14:textId="77777777" w:rsidR="00090094" w:rsidRDefault="00581773">
          <w:pPr>
            <w:pStyle w:val="TOC2"/>
            <w:tabs>
              <w:tab w:val="right" w:leader="dot" w:pos="9016"/>
            </w:tabs>
            <w:rPr>
              <w:noProof/>
              <w:sz w:val="22"/>
            </w:rPr>
          </w:pPr>
          <w:hyperlink w:anchor="_Toc256000037" w:history="1">
            <w:r w:rsidRPr="00FF2450">
              <w:rPr>
                <w:rStyle w:val="Hyperlink"/>
              </w:rPr>
              <w:t xml:space="preserve">Article </w:t>
            </w:r>
            <w:r w:rsidR="00C63B3B">
              <w:rPr>
                <w:rStyle w:val="Hyperlink"/>
                <w:lang w:val="en-US"/>
              </w:rPr>
              <w:t>10</w:t>
            </w:r>
            <w:r w:rsidRPr="00FF2450">
              <w:rPr>
                <w:rStyle w:val="Hyperlink"/>
              </w:rPr>
              <w:t xml:space="preserve"> </w:t>
            </w:r>
            <w:r w:rsidR="00955733">
              <w:rPr>
                <w:rStyle w:val="Hyperlink"/>
              </w:rPr>
              <w:t xml:space="preserve">- </w:t>
            </w:r>
            <w:r w:rsidRPr="00FF2450">
              <w:rPr>
                <w:rStyle w:val="Hyperlink"/>
              </w:rPr>
              <w:t>Entry into force and application</w:t>
            </w:r>
            <w:r>
              <w:tab/>
            </w:r>
            <w:r w:rsidR="008D5EAA">
              <w:rPr>
                <w:lang w:val="hy-AM"/>
              </w:rPr>
              <w:t>20</w:t>
            </w:r>
          </w:hyperlink>
        </w:p>
        <w:p w14:paraId="6D61C4BF" w14:textId="77777777" w:rsidR="00090094" w:rsidRDefault="00581773">
          <w:pPr>
            <w:pStyle w:val="TOC1"/>
            <w:tabs>
              <w:tab w:val="right" w:leader="dot" w:pos="9016"/>
            </w:tabs>
            <w:rPr>
              <w:noProof/>
              <w:sz w:val="22"/>
            </w:rPr>
          </w:pPr>
          <w:hyperlink w:anchor="_Toc256000038" w:history="1">
            <w:r>
              <w:rPr>
                <w:rStyle w:val="Hyperlink"/>
              </w:rPr>
              <w:t>ANNEX I – PART ATCO – REQUIREMENTS FOR THE LICENSING OF AIR TRAFFIC CONTROLLERS</w:t>
            </w:r>
            <w:r>
              <w:tab/>
            </w:r>
            <w:r w:rsidR="00C96999">
              <w:rPr>
                <w:lang w:val="hy-AM"/>
              </w:rPr>
              <w:t>21</w:t>
            </w:r>
          </w:hyperlink>
        </w:p>
        <w:p w14:paraId="5AC5CC3F" w14:textId="77777777" w:rsidR="00090094" w:rsidRDefault="00581773">
          <w:pPr>
            <w:pStyle w:val="TOC2"/>
            <w:tabs>
              <w:tab w:val="right" w:leader="dot" w:pos="9016"/>
            </w:tabs>
            <w:rPr>
              <w:noProof/>
              <w:sz w:val="22"/>
            </w:rPr>
          </w:pPr>
          <w:hyperlink w:anchor="_Toc256000039" w:history="1">
            <w:r>
              <w:rPr>
                <w:rStyle w:val="Hyperlink"/>
              </w:rPr>
              <w:t>SUBPART A – GENERAL REQUIREMENTS</w:t>
            </w:r>
            <w:r>
              <w:tab/>
            </w:r>
            <w:r w:rsidR="00C96999">
              <w:rPr>
                <w:lang w:val="hy-AM"/>
              </w:rPr>
              <w:t>21</w:t>
            </w:r>
          </w:hyperlink>
        </w:p>
        <w:p w14:paraId="71396646" w14:textId="77777777" w:rsidR="00090094" w:rsidRDefault="00581773">
          <w:pPr>
            <w:pStyle w:val="TOC3"/>
            <w:tabs>
              <w:tab w:val="right" w:leader="dot" w:pos="9016"/>
            </w:tabs>
            <w:rPr>
              <w:noProof/>
              <w:sz w:val="22"/>
            </w:rPr>
          </w:pPr>
          <w:hyperlink w:anchor="_Toc256000040" w:history="1">
            <w:r w:rsidRPr="00FF2450">
              <w:rPr>
                <w:rStyle w:val="Hyperlink"/>
              </w:rPr>
              <w:t>ATCO.A.001</w:t>
            </w:r>
            <w:r w:rsidR="000330A3">
              <w:rPr>
                <w:rStyle w:val="Hyperlink"/>
              </w:rPr>
              <w:t xml:space="preserve"> </w:t>
            </w:r>
            <w:r w:rsidRPr="00FF2450">
              <w:rPr>
                <w:rStyle w:val="Hyperlink"/>
              </w:rPr>
              <w:t xml:space="preserve"> Scope</w:t>
            </w:r>
            <w:r>
              <w:tab/>
            </w:r>
            <w:r w:rsidR="00C96999">
              <w:rPr>
                <w:lang w:val="hy-AM"/>
              </w:rPr>
              <w:t>21</w:t>
            </w:r>
          </w:hyperlink>
        </w:p>
        <w:p w14:paraId="42158005" w14:textId="77777777" w:rsidR="00090094" w:rsidRDefault="00581773">
          <w:pPr>
            <w:pStyle w:val="TOC3"/>
            <w:tabs>
              <w:tab w:val="right" w:leader="dot" w:pos="9016"/>
            </w:tabs>
            <w:rPr>
              <w:noProof/>
              <w:sz w:val="22"/>
            </w:rPr>
          </w:pPr>
          <w:hyperlink w:anchor="_Toc256000041" w:history="1">
            <w:r w:rsidRPr="00FF2450">
              <w:rPr>
                <w:rStyle w:val="Hyperlink"/>
              </w:rPr>
              <w:t xml:space="preserve">ATCO.A.005 </w:t>
            </w:r>
            <w:r w:rsidR="00A521C3">
              <w:rPr>
                <w:rStyle w:val="Hyperlink"/>
              </w:rPr>
              <w:t xml:space="preserve"> </w:t>
            </w:r>
            <w:r w:rsidRPr="00FF2450">
              <w:rPr>
                <w:rStyle w:val="Hyperlink"/>
              </w:rPr>
              <w:t>Application for the issue of licences, ratings and endorsements</w:t>
            </w:r>
            <w:r>
              <w:tab/>
            </w:r>
            <w:r w:rsidR="00C96999">
              <w:rPr>
                <w:lang w:val="hy-AM"/>
              </w:rPr>
              <w:t>21</w:t>
            </w:r>
          </w:hyperlink>
        </w:p>
        <w:p w14:paraId="4DDD0B92" w14:textId="77777777" w:rsidR="00090094" w:rsidRDefault="00581773">
          <w:pPr>
            <w:pStyle w:val="TOC3"/>
            <w:tabs>
              <w:tab w:val="right" w:leader="dot" w:pos="9016"/>
            </w:tabs>
            <w:rPr>
              <w:noProof/>
              <w:sz w:val="22"/>
            </w:rPr>
          </w:pPr>
          <w:hyperlink w:anchor="_Toc256000042" w:history="1">
            <w:r w:rsidRPr="00B56527">
              <w:rPr>
                <w:rStyle w:val="Hyperlink"/>
              </w:rPr>
              <w:t>ATCO.A.010 Exchange of licences</w:t>
            </w:r>
            <w:r>
              <w:tab/>
            </w:r>
            <w:r w:rsidR="00C96999">
              <w:rPr>
                <w:lang w:val="hy-AM"/>
              </w:rPr>
              <w:t>21</w:t>
            </w:r>
          </w:hyperlink>
        </w:p>
        <w:p w14:paraId="3411AC04" w14:textId="77777777" w:rsidR="00090094" w:rsidRDefault="00581773">
          <w:pPr>
            <w:pStyle w:val="TOC3"/>
            <w:tabs>
              <w:tab w:val="right" w:leader="dot" w:pos="9016"/>
            </w:tabs>
            <w:rPr>
              <w:noProof/>
              <w:sz w:val="22"/>
            </w:rPr>
          </w:pPr>
          <w:hyperlink w:anchor="_Toc256000044" w:history="1">
            <w:r w:rsidRPr="00FF2450">
              <w:rPr>
                <w:rStyle w:val="Hyperlink"/>
              </w:rPr>
              <w:t>ATCO.A.015 Exercise of the privileges of licences and provisional inability</w:t>
            </w:r>
            <w:r>
              <w:tab/>
            </w:r>
            <w:r w:rsidR="00C96999">
              <w:rPr>
                <w:lang w:val="hy-AM"/>
              </w:rPr>
              <w:t>22</w:t>
            </w:r>
          </w:hyperlink>
        </w:p>
        <w:p w14:paraId="2500F656" w14:textId="77777777" w:rsidR="00090094" w:rsidRDefault="00581773">
          <w:pPr>
            <w:pStyle w:val="TOC3"/>
            <w:tabs>
              <w:tab w:val="right" w:leader="dot" w:pos="9016"/>
            </w:tabs>
            <w:rPr>
              <w:noProof/>
              <w:sz w:val="22"/>
            </w:rPr>
          </w:pPr>
          <w:hyperlink w:anchor="_Toc256000045" w:history="1">
            <w:r w:rsidRPr="00FF2450">
              <w:rPr>
                <w:rStyle w:val="Hyperlink"/>
              </w:rPr>
              <w:t xml:space="preserve">ATCO.A.020 </w:t>
            </w:r>
            <w:r w:rsidR="00F503D1">
              <w:rPr>
                <w:rStyle w:val="Hyperlink"/>
              </w:rPr>
              <w:t xml:space="preserve"> </w:t>
            </w:r>
            <w:r w:rsidRPr="00FF2450">
              <w:rPr>
                <w:rStyle w:val="Hyperlink"/>
              </w:rPr>
              <w:t>Revocation and suspension of licences, ratings and endorsements</w:t>
            </w:r>
            <w:r>
              <w:tab/>
            </w:r>
            <w:r w:rsidR="00C96999">
              <w:rPr>
                <w:lang w:val="hy-AM"/>
              </w:rPr>
              <w:t>23</w:t>
            </w:r>
          </w:hyperlink>
        </w:p>
        <w:p w14:paraId="30F715C3" w14:textId="77777777" w:rsidR="00090094" w:rsidRDefault="00581773">
          <w:pPr>
            <w:pStyle w:val="TOC2"/>
            <w:tabs>
              <w:tab w:val="right" w:leader="dot" w:pos="9016"/>
            </w:tabs>
            <w:rPr>
              <w:noProof/>
              <w:sz w:val="22"/>
            </w:rPr>
          </w:pPr>
          <w:hyperlink w:anchor="_Toc256000046" w:history="1">
            <w:r>
              <w:rPr>
                <w:rStyle w:val="Hyperlink"/>
              </w:rPr>
              <w:t>SUBPART B – LICENCES, RATINGS AND ENDORSEMENTS</w:t>
            </w:r>
            <w:r>
              <w:tab/>
            </w:r>
            <w:r w:rsidR="00C96999">
              <w:rPr>
                <w:lang w:val="hy-AM"/>
              </w:rPr>
              <w:t>23</w:t>
            </w:r>
          </w:hyperlink>
        </w:p>
        <w:p w14:paraId="120AAF7C" w14:textId="77777777" w:rsidR="00090094" w:rsidRDefault="00581773">
          <w:pPr>
            <w:pStyle w:val="TOC3"/>
            <w:tabs>
              <w:tab w:val="right" w:leader="dot" w:pos="9016"/>
            </w:tabs>
            <w:rPr>
              <w:noProof/>
              <w:sz w:val="22"/>
            </w:rPr>
          </w:pPr>
          <w:hyperlink w:anchor="_Toc256000047" w:history="1">
            <w:r w:rsidRPr="00FF2450">
              <w:rPr>
                <w:rStyle w:val="Hyperlink"/>
              </w:rPr>
              <w:t>ATCO.B.001</w:t>
            </w:r>
            <w:r w:rsidR="003D0ECB">
              <w:rPr>
                <w:rStyle w:val="Hyperlink"/>
              </w:rPr>
              <w:t xml:space="preserve"> </w:t>
            </w:r>
            <w:r w:rsidRPr="00FF2450">
              <w:rPr>
                <w:rStyle w:val="Hyperlink"/>
              </w:rPr>
              <w:t>Student air traffic controller licence</w:t>
            </w:r>
            <w:r>
              <w:tab/>
            </w:r>
            <w:r w:rsidR="00C96999">
              <w:rPr>
                <w:lang w:val="hy-AM"/>
              </w:rPr>
              <w:t>23</w:t>
            </w:r>
          </w:hyperlink>
        </w:p>
        <w:p w14:paraId="3EFAF320" w14:textId="77777777" w:rsidR="00090094" w:rsidRDefault="00581773">
          <w:pPr>
            <w:pStyle w:val="TOC3"/>
            <w:tabs>
              <w:tab w:val="right" w:leader="dot" w:pos="9016"/>
            </w:tabs>
            <w:rPr>
              <w:noProof/>
              <w:sz w:val="22"/>
            </w:rPr>
          </w:pPr>
          <w:hyperlink w:anchor="_Toc256000048" w:history="1">
            <w:r w:rsidRPr="00FF2450">
              <w:rPr>
                <w:rStyle w:val="Hyperlink"/>
              </w:rPr>
              <w:t xml:space="preserve">ATCO.B.005 </w:t>
            </w:r>
            <w:r w:rsidR="004075AB">
              <w:rPr>
                <w:rStyle w:val="Hyperlink"/>
              </w:rPr>
              <w:t xml:space="preserve"> </w:t>
            </w:r>
            <w:r w:rsidRPr="00FF2450">
              <w:rPr>
                <w:rStyle w:val="Hyperlink"/>
              </w:rPr>
              <w:t>Air traffic controller licence</w:t>
            </w:r>
            <w:r>
              <w:tab/>
            </w:r>
            <w:r w:rsidR="00C96999">
              <w:rPr>
                <w:lang w:val="hy-AM"/>
              </w:rPr>
              <w:t>2</w:t>
            </w:r>
            <w:r w:rsidR="00F603CA">
              <w:rPr>
                <w:lang w:val="en-US"/>
              </w:rPr>
              <w:t>4</w:t>
            </w:r>
          </w:hyperlink>
        </w:p>
        <w:p w14:paraId="3C4DEC9D" w14:textId="77777777" w:rsidR="00090094" w:rsidRDefault="00581773">
          <w:pPr>
            <w:pStyle w:val="TOC3"/>
            <w:tabs>
              <w:tab w:val="right" w:leader="dot" w:pos="9016"/>
            </w:tabs>
            <w:rPr>
              <w:noProof/>
              <w:sz w:val="22"/>
            </w:rPr>
          </w:pPr>
          <w:hyperlink w:anchor="_Toc256000049" w:history="1">
            <w:r w:rsidRPr="00FF2450">
              <w:rPr>
                <w:rStyle w:val="Hyperlink"/>
              </w:rPr>
              <w:t>ATCO.B.010 Air traffic controller ratings</w:t>
            </w:r>
            <w:r>
              <w:tab/>
            </w:r>
            <w:r w:rsidR="00C96999">
              <w:rPr>
                <w:lang w:val="hy-AM"/>
              </w:rPr>
              <w:t>25</w:t>
            </w:r>
          </w:hyperlink>
        </w:p>
        <w:p w14:paraId="147B22A6" w14:textId="77777777" w:rsidR="00090094" w:rsidRDefault="00581773">
          <w:pPr>
            <w:pStyle w:val="TOC3"/>
            <w:tabs>
              <w:tab w:val="right" w:leader="dot" w:pos="9016"/>
            </w:tabs>
            <w:rPr>
              <w:noProof/>
              <w:sz w:val="22"/>
            </w:rPr>
          </w:pPr>
          <w:hyperlink w:anchor="_Toc256000050" w:history="1">
            <w:r w:rsidRPr="00FF2450">
              <w:rPr>
                <w:rStyle w:val="Hyperlink"/>
              </w:rPr>
              <w:t>ATCO.B.015 Rating endorsements</w:t>
            </w:r>
            <w:r>
              <w:tab/>
            </w:r>
            <w:r w:rsidR="00C96999">
              <w:rPr>
                <w:lang w:val="hy-AM"/>
              </w:rPr>
              <w:t>27</w:t>
            </w:r>
          </w:hyperlink>
        </w:p>
        <w:p w14:paraId="52ECE517" w14:textId="77777777" w:rsidR="00090094" w:rsidRDefault="00581773">
          <w:pPr>
            <w:pStyle w:val="TOC3"/>
            <w:tabs>
              <w:tab w:val="right" w:leader="dot" w:pos="9016"/>
            </w:tabs>
            <w:rPr>
              <w:noProof/>
              <w:sz w:val="22"/>
            </w:rPr>
          </w:pPr>
          <w:hyperlink w:anchor="_Toc256000051" w:history="1">
            <w:r w:rsidRPr="00FF2450">
              <w:rPr>
                <w:rStyle w:val="Hyperlink"/>
              </w:rPr>
              <w:t>ATCO.B.020 Unit endorsements</w:t>
            </w:r>
            <w:r>
              <w:tab/>
            </w:r>
            <w:r w:rsidR="00C96999">
              <w:rPr>
                <w:lang w:val="hy-AM"/>
              </w:rPr>
              <w:t>27</w:t>
            </w:r>
          </w:hyperlink>
        </w:p>
        <w:p w14:paraId="651D7254" w14:textId="77777777" w:rsidR="00090094" w:rsidRDefault="00581773">
          <w:pPr>
            <w:pStyle w:val="TOC3"/>
            <w:tabs>
              <w:tab w:val="right" w:leader="dot" w:pos="9016"/>
            </w:tabs>
            <w:rPr>
              <w:noProof/>
              <w:sz w:val="22"/>
            </w:rPr>
          </w:pPr>
          <w:hyperlink w:anchor="_Toc256000052" w:history="1">
            <w:r w:rsidRPr="00FF2450">
              <w:rPr>
                <w:rStyle w:val="Hyperlink"/>
              </w:rPr>
              <w:t>ATCO.B.025 Unit competence scheme</w:t>
            </w:r>
            <w:r>
              <w:tab/>
            </w:r>
            <w:r w:rsidR="00C96999">
              <w:rPr>
                <w:lang w:val="hy-AM"/>
              </w:rPr>
              <w:t>29</w:t>
            </w:r>
          </w:hyperlink>
        </w:p>
        <w:p w14:paraId="35B7EB97" w14:textId="77777777" w:rsidR="00090094" w:rsidRDefault="00581773">
          <w:pPr>
            <w:pStyle w:val="TOC3"/>
            <w:tabs>
              <w:tab w:val="right" w:leader="dot" w:pos="9016"/>
            </w:tabs>
            <w:rPr>
              <w:noProof/>
              <w:sz w:val="22"/>
            </w:rPr>
          </w:pPr>
          <w:hyperlink w:anchor="_Toc256000053" w:history="1">
            <w:r w:rsidRPr="00FF2450">
              <w:rPr>
                <w:rStyle w:val="Hyperlink"/>
              </w:rPr>
              <w:t xml:space="preserve">ATCO.B.030 </w:t>
            </w:r>
            <w:r w:rsidR="00237E3A">
              <w:rPr>
                <w:rStyle w:val="Hyperlink"/>
              </w:rPr>
              <w:t xml:space="preserve"> </w:t>
            </w:r>
            <w:r w:rsidRPr="00FF2450">
              <w:rPr>
                <w:rStyle w:val="Hyperlink"/>
              </w:rPr>
              <w:t>Language proficiency endorsement</w:t>
            </w:r>
            <w:r>
              <w:tab/>
            </w:r>
            <w:r w:rsidR="00B67CE0">
              <w:rPr>
                <w:lang w:val="hy-AM"/>
              </w:rPr>
              <w:t>33</w:t>
            </w:r>
          </w:hyperlink>
        </w:p>
        <w:p w14:paraId="6BD5C8FC" w14:textId="77777777" w:rsidR="00090094" w:rsidRDefault="00581773">
          <w:pPr>
            <w:pStyle w:val="TOC3"/>
            <w:tabs>
              <w:tab w:val="right" w:leader="dot" w:pos="9016"/>
            </w:tabs>
            <w:rPr>
              <w:noProof/>
              <w:sz w:val="22"/>
            </w:rPr>
          </w:pPr>
          <w:hyperlink w:anchor="_Toc256000054" w:history="1">
            <w:r w:rsidRPr="00FF2450">
              <w:rPr>
                <w:rStyle w:val="Hyperlink"/>
              </w:rPr>
              <w:t xml:space="preserve">ATCO.B.035 </w:t>
            </w:r>
            <w:r w:rsidR="00FA0B63">
              <w:rPr>
                <w:rStyle w:val="Hyperlink"/>
              </w:rPr>
              <w:t xml:space="preserve"> </w:t>
            </w:r>
            <w:r w:rsidRPr="00FF2450">
              <w:rPr>
                <w:rStyle w:val="Hyperlink"/>
              </w:rPr>
              <w:t>Validity of language proficiency endorsement</w:t>
            </w:r>
            <w:r>
              <w:tab/>
            </w:r>
            <w:r w:rsidR="00B67CE0">
              <w:rPr>
                <w:lang w:val="hy-AM"/>
              </w:rPr>
              <w:t>34</w:t>
            </w:r>
          </w:hyperlink>
        </w:p>
        <w:p w14:paraId="038C502E" w14:textId="77777777" w:rsidR="00090094" w:rsidRDefault="00581773">
          <w:pPr>
            <w:pStyle w:val="TOC3"/>
            <w:tabs>
              <w:tab w:val="right" w:leader="dot" w:pos="9016"/>
            </w:tabs>
            <w:rPr>
              <w:noProof/>
              <w:sz w:val="22"/>
            </w:rPr>
          </w:pPr>
          <w:hyperlink w:anchor="_Toc256000055" w:history="1">
            <w:r w:rsidRPr="00FF2450">
              <w:rPr>
                <w:rStyle w:val="Hyperlink"/>
              </w:rPr>
              <w:t>ATCO.B.040 Assessment of language proficiency</w:t>
            </w:r>
            <w:r>
              <w:tab/>
            </w:r>
            <w:r w:rsidR="00B67CE0">
              <w:rPr>
                <w:lang w:val="hy-AM"/>
              </w:rPr>
              <w:t>34</w:t>
            </w:r>
          </w:hyperlink>
        </w:p>
        <w:p w14:paraId="38ECA617" w14:textId="77777777" w:rsidR="00090094" w:rsidRDefault="00581773">
          <w:pPr>
            <w:pStyle w:val="TOC3"/>
            <w:tabs>
              <w:tab w:val="right" w:leader="dot" w:pos="9016"/>
            </w:tabs>
            <w:rPr>
              <w:noProof/>
              <w:sz w:val="22"/>
            </w:rPr>
          </w:pPr>
          <w:hyperlink w:anchor="_Toc256000056" w:history="1">
            <w:r w:rsidRPr="00FF2450">
              <w:rPr>
                <w:rStyle w:val="Hyperlink"/>
              </w:rPr>
              <w:t>ATCO.B.045</w:t>
            </w:r>
            <w:r w:rsidR="00F3305A">
              <w:rPr>
                <w:rStyle w:val="Hyperlink"/>
              </w:rPr>
              <w:t xml:space="preserve"> </w:t>
            </w:r>
            <w:r w:rsidRPr="00FF2450">
              <w:rPr>
                <w:rStyle w:val="Hyperlink"/>
              </w:rPr>
              <w:t xml:space="preserve"> Language training</w:t>
            </w:r>
            <w:r>
              <w:tab/>
            </w:r>
            <w:r w:rsidR="00B67CE0">
              <w:rPr>
                <w:lang w:val="hy-AM"/>
              </w:rPr>
              <w:t>36</w:t>
            </w:r>
          </w:hyperlink>
        </w:p>
        <w:p w14:paraId="69AC8EBA" w14:textId="77777777" w:rsidR="00090094" w:rsidRPr="00100F5C" w:rsidRDefault="00581773">
          <w:pPr>
            <w:pStyle w:val="TOC2"/>
            <w:tabs>
              <w:tab w:val="right" w:leader="dot" w:pos="9016"/>
            </w:tabs>
            <w:rPr>
              <w:noProof/>
              <w:sz w:val="22"/>
              <w:lang w:val="en-US"/>
            </w:rPr>
          </w:pPr>
          <w:hyperlink w:anchor="_Toc256000057" w:history="1">
            <w:r>
              <w:rPr>
                <w:rStyle w:val="Hyperlink"/>
              </w:rPr>
              <w:t>SUBPART C – REQUIREMENTS FOR INSTRUCTORS AND ASSESSORS</w:t>
            </w:r>
            <w:r>
              <w:tab/>
            </w:r>
            <w:r w:rsidR="00B67CE0">
              <w:rPr>
                <w:lang w:val="hy-AM"/>
              </w:rPr>
              <w:t>37</w:t>
            </w:r>
          </w:hyperlink>
        </w:p>
        <w:p w14:paraId="1BEC75A0" w14:textId="77777777" w:rsidR="00090094" w:rsidRDefault="00581773">
          <w:pPr>
            <w:pStyle w:val="TOC3"/>
            <w:tabs>
              <w:tab w:val="right" w:leader="dot" w:pos="9016"/>
            </w:tabs>
            <w:rPr>
              <w:noProof/>
              <w:sz w:val="22"/>
            </w:rPr>
          </w:pPr>
          <w:hyperlink w:anchor="_Toc256000058" w:history="1">
            <w:r>
              <w:rPr>
                <w:rStyle w:val="Hyperlink"/>
              </w:rPr>
              <w:t>SECTION 1 – Instructors</w:t>
            </w:r>
            <w:r>
              <w:tab/>
            </w:r>
            <w:r w:rsidR="00B67CE0">
              <w:rPr>
                <w:lang w:val="hy-AM"/>
              </w:rPr>
              <w:t>37</w:t>
            </w:r>
          </w:hyperlink>
        </w:p>
        <w:p w14:paraId="59693EDC" w14:textId="77777777" w:rsidR="00090094" w:rsidRDefault="00581773">
          <w:pPr>
            <w:pStyle w:val="TOC3"/>
            <w:tabs>
              <w:tab w:val="right" w:leader="dot" w:pos="9016"/>
            </w:tabs>
            <w:rPr>
              <w:noProof/>
              <w:sz w:val="22"/>
            </w:rPr>
          </w:pPr>
          <w:hyperlink w:anchor="_Toc256000059" w:history="1">
            <w:r>
              <w:rPr>
                <w:rStyle w:val="Hyperlink"/>
              </w:rPr>
              <w:t>SECTION 2 – Assessors</w:t>
            </w:r>
            <w:r>
              <w:tab/>
            </w:r>
            <w:r w:rsidR="005B6DFE">
              <w:rPr>
                <w:lang w:val="hy-AM"/>
              </w:rPr>
              <w:t>43</w:t>
            </w:r>
          </w:hyperlink>
        </w:p>
        <w:p w14:paraId="359D5F8E" w14:textId="77777777" w:rsidR="00090094" w:rsidRDefault="00581773">
          <w:pPr>
            <w:pStyle w:val="TOC2"/>
            <w:tabs>
              <w:tab w:val="right" w:leader="dot" w:pos="9016"/>
            </w:tabs>
            <w:rPr>
              <w:noProof/>
              <w:sz w:val="22"/>
            </w:rPr>
          </w:pPr>
          <w:hyperlink w:anchor="_Toc256000060" w:history="1">
            <w:r>
              <w:rPr>
                <w:rStyle w:val="Hyperlink"/>
              </w:rPr>
              <w:t>SUBPART D – AIR TRAFFIC CONTROLLER TRAINING</w:t>
            </w:r>
            <w:r>
              <w:tab/>
            </w:r>
            <w:r w:rsidR="00DE6AA6">
              <w:rPr>
                <w:lang w:val="hy-AM"/>
              </w:rPr>
              <w:t>46</w:t>
            </w:r>
          </w:hyperlink>
        </w:p>
        <w:p w14:paraId="7167980F" w14:textId="77777777" w:rsidR="00090094" w:rsidRDefault="00581773">
          <w:pPr>
            <w:pStyle w:val="TOC3"/>
            <w:tabs>
              <w:tab w:val="right" w:leader="dot" w:pos="9016"/>
            </w:tabs>
            <w:rPr>
              <w:noProof/>
              <w:sz w:val="22"/>
            </w:rPr>
          </w:pPr>
          <w:hyperlink w:anchor="_Toc256000061" w:history="1">
            <w:r>
              <w:rPr>
                <w:rStyle w:val="Hyperlink"/>
              </w:rPr>
              <w:t>SECTION 1 – General requirements</w:t>
            </w:r>
            <w:r>
              <w:tab/>
            </w:r>
            <w:r w:rsidR="00DE6AA6">
              <w:rPr>
                <w:lang w:val="hy-AM"/>
              </w:rPr>
              <w:t>46</w:t>
            </w:r>
          </w:hyperlink>
        </w:p>
        <w:p w14:paraId="2E41709C" w14:textId="77777777" w:rsidR="00090094" w:rsidRDefault="00581773">
          <w:pPr>
            <w:pStyle w:val="TOC3"/>
            <w:tabs>
              <w:tab w:val="right" w:leader="dot" w:pos="9016"/>
            </w:tabs>
            <w:rPr>
              <w:noProof/>
              <w:sz w:val="22"/>
            </w:rPr>
          </w:pPr>
          <w:hyperlink w:anchor="_Toc256000062" w:history="1">
            <w:r>
              <w:rPr>
                <w:rStyle w:val="Hyperlink"/>
              </w:rPr>
              <w:t>SECTION 2 – Initial training requirements</w:t>
            </w:r>
            <w:r>
              <w:tab/>
            </w:r>
            <w:r w:rsidR="00DE6AA6">
              <w:rPr>
                <w:lang w:val="hy-AM"/>
              </w:rPr>
              <w:t>42</w:t>
            </w:r>
          </w:hyperlink>
        </w:p>
        <w:p w14:paraId="1F89DF93" w14:textId="77777777" w:rsidR="00090094" w:rsidRDefault="00581773">
          <w:pPr>
            <w:pStyle w:val="TOC3"/>
            <w:tabs>
              <w:tab w:val="right" w:leader="dot" w:pos="9016"/>
            </w:tabs>
            <w:rPr>
              <w:noProof/>
              <w:sz w:val="22"/>
            </w:rPr>
          </w:pPr>
          <w:hyperlink w:anchor="_Toc256000063" w:history="1">
            <w:r>
              <w:rPr>
                <w:rStyle w:val="Hyperlink"/>
              </w:rPr>
              <w:t>SECTION 3 – Unit training requirements</w:t>
            </w:r>
            <w:r>
              <w:tab/>
            </w:r>
            <w:r w:rsidR="00DE6AA6">
              <w:rPr>
                <w:lang w:val="hy-AM"/>
              </w:rPr>
              <w:t>53</w:t>
            </w:r>
          </w:hyperlink>
        </w:p>
        <w:p w14:paraId="0752C826" w14:textId="77777777" w:rsidR="00090094" w:rsidRDefault="00581773">
          <w:pPr>
            <w:pStyle w:val="TOC3"/>
            <w:tabs>
              <w:tab w:val="right" w:leader="dot" w:pos="9016"/>
            </w:tabs>
            <w:rPr>
              <w:noProof/>
              <w:sz w:val="22"/>
            </w:rPr>
          </w:pPr>
          <w:hyperlink w:anchor="_Toc256000064" w:history="1">
            <w:r>
              <w:rPr>
                <w:rStyle w:val="Hyperlink"/>
              </w:rPr>
              <w:t>SECTION 4 – Continuation training requirements</w:t>
            </w:r>
            <w:r>
              <w:tab/>
            </w:r>
            <w:r w:rsidR="00DE6AA6">
              <w:rPr>
                <w:lang w:val="hy-AM"/>
              </w:rPr>
              <w:t>64</w:t>
            </w:r>
          </w:hyperlink>
        </w:p>
        <w:p w14:paraId="0DD500B2" w14:textId="77777777" w:rsidR="00090094" w:rsidRPr="00DE6AA6" w:rsidRDefault="00581773">
          <w:pPr>
            <w:pStyle w:val="TOC3"/>
            <w:tabs>
              <w:tab w:val="right" w:leader="dot" w:pos="9016"/>
            </w:tabs>
            <w:rPr>
              <w:noProof/>
              <w:sz w:val="22"/>
              <w:lang w:val="en-US"/>
            </w:rPr>
          </w:pPr>
          <w:hyperlink w:anchor="_Toc256000065" w:history="1">
            <w:r>
              <w:rPr>
                <w:rStyle w:val="Hyperlink"/>
              </w:rPr>
              <w:t>SECTION 5 – Training of instructors and assessors</w:t>
            </w:r>
            <w:r>
              <w:tab/>
            </w:r>
            <w:r w:rsidR="00DE6AA6">
              <w:rPr>
                <w:lang w:val="hy-AM"/>
              </w:rPr>
              <w:t>67</w:t>
            </w:r>
          </w:hyperlink>
        </w:p>
        <w:p w14:paraId="3F886A8E" w14:textId="77777777" w:rsidR="00090094" w:rsidRDefault="00581773">
          <w:pPr>
            <w:pStyle w:val="TOC2"/>
            <w:tabs>
              <w:tab w:val="right" w:leader="dot" w:pos="9016"/>
            </w:tabs>
            <w:rPr>
              <w:noProof/>
              <w:sz w:val="22"/>
            </w:rPr>
          </w:pPr>
          <w:hyperlink w:anchor="_Toc256000066" w:history="1">
            <w:r>
              <w:rPr>
                <w:rStyle w:val="Hyperlink"/>
              </w:rPr>
              <w:t>APPENDICES OF ANNEX I</w:t>
            </w:r>
            <w:r>
              <w:tab/>
            </w:r>
            <w:r w:rsidR="003E7EC5">
              <w:rPr>
                <w:lang w:val="hy-AM"/>
              </w:rPr>
              <w:t>70</w:t>
            </w:r>
          </w:hyperlink>
        </w:p>
        <w:p w14:paraId="6F6CA4C5" w14:textId="77777777" w:rsidR="00090094" w:rsidRDefault="00581773">
          <w:pPr>
            <w:pStyle w:val="TOC3"/>
            <w:tabs>
              <w:tab w:val="right" w:leader="dot" w:pos="9016"/>
            </w:tabs>
            <w:rPr>
              <w:noProof/>
              <w:sz w:val="22"/>
            </w:rPr>
          </w:pPr>
          <w:hyperlink w:anchor="_Toc256000067" w:history="1">
            <w:r w:rsidRPr="00E93D04">
              <w:rPr>
                <w:rStyle w:val="Hyperlink"/>
              </w:rPr>
              <w:t>A</w:t>
            </w:r>
            <w:r>
              <w:rPr>
                <w:rStyle w:val="Hyperlink"/>
              </w:rPr>
              <w:t xml:space="preserve">PPENDIX 1 OF ANNEX </w:t>
            </w:r>
            <w:r w:rsidR="00C22254">
              <w:rPr>
                <w:rStyle w:val="Hyperlink"/>
              </w:rPr>
              <w:t>I</w:t>
            </w:r>
            <w:r>
              <w:tab/>
            </w:r>
            <w:r w:rsidR="003E7EC5">
              <w:rPr>
                <w:lang w:val="hy-AM"/>
              </w:rPr>
              <w:t>70</w:t>
            </w:r>
          </w:hyperlink>
        </w:p>
        <w:p w14:paraId="35FA1BF1" w14:textId="77777777" w:rsidR="00090094" w:rsidRDefault="00581773">
          <w:pPr>
            <w:pStyle w:val="TOC3"/>
            <w:tabs>
              <w:tab w:val="right" w:leader="dot" w:pos="9016"/>
            </w:tabs>
            <w:rPr>
              <w:noProof/>
              <w:sz w:val="22"/>
            </w:rPr>
          </w:pPr>
          <w:hyperlink w:anchor="_Toc256000068" w:history="1">
            <w:r w:rsidRPr="00FF2450">
              <w:rPr>
                <w:rStyle w:val="Hyperlink"/>
              </w:rPr>
              <w:t>APPENDIX 2 OF ANNEX I</w:t>
            </w:r>
            <w:r>
              <w:tab/>
            </w:r>
            <w:r w:rsidR="003E7EC5">
              <w:rPr>
                <w:lang w:val="hy-AM"/>
              </w:rPr>
              <w:t>73</w:t>
            </w:r>
          </w:hyperlink>
        </w:p>
        <w:p w14:paraId="570EC87D" w14:textId="77777777" w:rsidR="00090094" w:rsidRDefault="00581773">
          <w:pPr>
            <w:pStyle w:val="TOC3"/>
            <w:tabs>
              <w:tab w:val="right" w:leader="dot" w:pos="9016"/>
            </w:tabs>
            <w:rPr>
              <w:noProof/>
              <w:sz w:val="22"/>
            </w:rPr>
          </w:pPr>
          <w:hyperlink w:anchor="_Toc256000070" w:history="1">
            <w:r w:rsidRPr="00FF2450">
              <w:rPr>
                <w:rStyle w:val="Hyperlink"/>
              </w:rPr>
              <w:t>APPENDIX 3 OF ANNEX I</w:t>
            </w:r>
            <w:r>
              <w:tab/>
            </w:r>
            <w:r w:rsidR="003E7EC5">
              <w:rPr>
                <w:lang w:val="hy-AM"/>
              </w:rPr>
              <w:t>80</w:t>
            </w:r>
          </w:hyperlink>
        </w:p>
        <w:p w14:paraId="6D2E3860" w14:textId="77777777" w:rsidR="00090094" w:rsidRDefault="00581773">
          <w:pPr>
            <w:pStyle w:val="TOC3"/>
            <w:tabs>
              <w:tab w:val="right" w:leader="dot" w:pos="9016"/>
            </w:tabs>
            <w:rPr>
              <w:noProof/>
              <w:sz w:val="22"/>
            </w:rPr>
          </w:pPr>
          <w:hyperlink w:anchor="_Toc256000071" w:history="1">
            <w:r w:rsidRPr="00FF2450">
              <w:rPr>
                <w:rStyle w:val="Hyperlink"/>
              </w:rPr>
              <w:t>APPENDIX 4 OF ANNEX I</w:t>
            </w:r>
            <w:r>
              <w:tab/>
            </w:r>
            <w:r w:rsidR="003E7EC5">
              <w:rPr>
                <w:lang w:val="hy-AM"/>
              </w:rPr>
              <w:t>86</w:t>
            </w:r>
          </w:hyperlink>
        </w:p>
        <w:p w14:paraId="2135BA55" w14:textId="77777777" w:rsidR="00090094" w:rsidRDefault="00581773">
          <w:pPr>
            <w:pStyle w:val="TOC3"/>
            <w:tabs>
              <w:tab w:val="right" w:leader="dot" w:pos="9016"/>
            </w:tabs>
            <w:rPr>
              <w:noProof/>
              <w:sz w:val="22"/>
            </w:rPr>
          </w:pPr>
          <w:hyperlink w:anchor="_Toc256000073" w:history="1">
            <w:r w:rsidRPr="00FF2450">
              <w:rPr>
                <w:rStyle w:val="Hyperlink"/>
              </w:rPr>
              <w:t>APPENDIX 5 OF ANNEX I</w:t>
            </w:r>
            <w:r>
              <w:tab/>
            </w:r>
            <w:r w:rsidR="003E7EC5">
              <w:rPr>
                <w:lang w:val="hy-AM"/>
              </w:rPr>
              <w:t>92</w:t>
            </w:r>
          </w:hyperlink>
        </w:p>
        <w:p w14:paraId="253A014F" w14:textId="77777777" w:rsidR="00090094" w:rsidRDefault="00581773">
          <w:pPr>
            <w:pStyle w:val="TOC3"/>
            <w:tabs>
              <w:tab w:val="right" w:leader="dot" w:pos="9016"/>
            </w:tabs>
            <w:rPr>
              <w:noProof/>
              <w:sz w:val="22"/>
            </w:rPr>
          </w:pPr>
          <w:hyperlink w:anchor="_Toc256000075" w:history="1">
            <w:r w:rsidRPr="00FF2450">
              <w:rPr>
                <w:rStyle w:val="Hyperlink"/>
              </w:rPr>
              <w:t>APPENDIX 6 OF ANNEX I</w:t>
            </w:r>
            <w:r>
              <w:tab/>
            </w:r>
            <w:r w:rsidR="003E7EC5">
              <w:rPr>
                <w:lang w:val="hy-AM"/>
              </w:rPr>
              <w:t>97</w:t>
            </w:r>
          </w:hyperlink>
        </w:p>
        <w:p w14:paraId="3D50F08B" w14:textId="77777777" w:rsidR="00090094" w:rsidRDefault="00581773">
          <w:pPr>
            <w:pStyle w:val="TOC3"/>
            <w:tabs>
              <w:tab w:val="right" w:leader="dot" w:pos="9016"/>
            </w:tabs>
            <w:rPr>
              <w:noProof/>
              <w:sz w:val="22"/>
            </w:rPr>
          </w:pPr>
          <w:hyperlink w:anchor="_Toc256000077" w:history="1">
            <w:r w:rsidRPr="00FF2450">
              <w:rPr>
                <w:rStyle w:val="Hyperlink"/>
              </w:rPr>
              <w:t>APPENDIX 7 OF ANNEX I</w:t>
            </w:r>
            <w:r>
              <w:tab/>
            </w:r>
            <w:r w:rsidR="003E7EC5">
              <w:rPr>
                <w:lang w:val="hy-AM"/>
              </w:rPr>
              <w:t>103</w:t>
            </w:r>
          </w:hyperlink>
        </w:p>
        <w:p w14:paraId="6528CADA" w14:textId="77777777" w:rsidR="00090094" w:rsidRDefault="00581773">
          <w:pPr>
            <w:pStyle w:val="TOC1"/>
            <w:tabs>
              <w:tab w:val="right" w:leader="dot" w:pos="9016"/>
            </w:tabs>
            <w:rPr>
              <w:noProof/>
              <w:sz w:val="22"/>
            </w:rPr>
          </w:pPr>
          <w:hyperlink w:anchor="_Toc256000081" w:history="1">
            <w:r>
              <w:rPr>
                <w:rStyle w:val="Hyperlink"/>
              </w:rPr>
              <w:t>ANNEX II – PART ATCO.AR – REQUIREMENTS FOR COMPETENT AUTHORITIES</w:t>
            </w:r>
            <w:r>
              <w:tab/>
            </w:r>
            <w:r w:rsidR="003E7EC5">
              <w:rPr>
                <w:lang w:val="hy-AM"/>
              </w:rPr>
              <w:t>109</w:t>
            </w:r>
          </w:hyperlink>
        </w:p>
        <w:p w14:paraId="68FAFC89" w14:textId="77777777" w:rsidR="00090094" w:rsidRDefault="00581773">
          <w:pPr>
            <w:pStyle w:val="TOC2"/>
            <w:tabs>
              <w:tab w:val="right" w:leader="dot" w:pos="9016"/>
            </w:tabs>
            <w:rPr>
              <w:noProof/>
              <w:sz w:val="22"/>
            </w:rPr>
          </w:pPr>
          <w:hyperlink w:anchor="_Toc256000082" w:history="1">
            <w:r>
              <w:rPr>
                <w:rStyle w:val="Hyperlink"/>
              </w:rPr>
              <w:t>SUBPART A – GENERAL REQUIREMENTS</w:t>
            </w:r>
            <w:r>
              <w:tab/>
            </w:r>
            <w:r>
              <w:fldChar w:fldCharType="begin"/>
            </w:r>
            <w:r>
              <w:instrText xml:space="preserve"> PAGEREF _Toc256000082 \h </w:instrText>
            </w:r>
            <w:r>
              <w:fldChar w:fldCharType="separate"/>
            </w:r>
            <w:r w:rsidR="00A478C8">
              <w:rPr>
                <w:noProof/>
              </w:rPr>
              <w:t>94</w:t>
            </w:r>
            <w:r>
              <w:fldChar w:fldCharType="end"/>
            </w:r>
          </w:hyperlink>
        </w:p>
        <w:p w14:paraId="7FB710D2" w14:textId="77777777" w:rsidR="00090094" w:rsidRDefault="00581773">
          <w:pPr>
            <w:pStyle w:val="TOC3"/>
            <w:tabs>
              <w:tab w:val="right" w:leader="dot" w:pos="9016"/>
            </w:tabs>
            <w:rPr>
              <w:noProof/>
              <w:sz w:val="22"/>
            </w:rPr>
          </w:pPr>
          <w:hyperlink w:anchor="_Toc256000083" w:history="1">
            <w:r w:rsidRPr="00FF2450">
              <w:rPr>
                <w:rStyle w:val="Hyperlink"/>
              </w:rPr>
              <w:t xml:space="preserve">ATCO.AR.A.001 </w:t>
            </w:r>
            <w:r w:rsidR="00674685">
              <w:rPr>
                <w:rStyle w:val="Hyperlink"/>
              </w:rPr>
              <w:t xml:space="preserve"> </w:t>
            </w:r>
            <w:r w:rsidRPr="00FF2450">
              <w:rPr>
                <w:rStyle w:val="Hyperlink"/>
              </w:rPr>
              <w:t>Scope</w:t>
            </w:r>
            <w:r>
              <w:tab/>
            </w:r>
            <w:r>
              <w:fldChar w:fldCharType="begin"/>
            </w:r>
            <w:r>
              <w:instrText xml:space="preserve"> PAGEREF _Toc256000083 \h </w:instrText>
            </w:r>
            <w:r>
              <w:fldChar w:fldCharType="separate"/>
            </w:r>
            <w:r w:rsidR="00A478C8">
              <w:rPr>
                <w:noProof/>
              </w:rPr>
              <w:t>94</w:t>
            </w:r>
            <w:r>
              <w:fldChar w:fldCharType="end"/>
            </w:r>
          </w:hyperlink>
        </w:p>
        <w:p w14:paraId="2D0D4E90" w14:textId="77777777" w:rsidR="00090094" w:rsidRDefault="00581773">
          <w:pPr>
            <w:pStyle w:val="TOC3"/>
            <w:tabs>
              <w:tab w:val="right" w:leader="dot" w:pos="9016"/>
            </w:tabs>
            <w:rPr>
              <w:noProof/>
              <w:sz w:val="22"/>
            </w:rPr>
          </w:pPr>
          <w:hyperlink w:anchor="_Toc256000084" w:history="1">
            <w:r w:rsidRPr="00FF2450">
              <w:rPr>
                <w:rStyle w:val="Hyperlink"/>
              </w:rPr>
              <w:t>ATCO.AR.A.005 Personnel</w:t>
            </w:r>
            <w:r>
              <w:tab/>
            </w:r>
            <w:r>
              <w:fldChar w:fldCharType="begin"/>
            </w:r>
            <w:r>
              <w:instrText xml:space="preserve"> PAGEREF _Toc256000084 \h </w:instrText>
            </w:r>
            <w:r>
              <w:fldChar w:fldCharType="separate"/>
            </w:r>
            <w:r w:rsidR="00A478C8">
              <w:rPr>
                <w:noProof/>
              </w:rPr>
              <w:t>94</w:t>
            </w:r>
            <w:r>
              <w:fldChar w:fldCharType="end"/>
            </w:r>
          </w:hyperlink>
        </w:p>
        <w:p w14:paraId="728BB0F8" w14:textId="77777777" w:rsidR="00090094" w:rsidRDefault="00581773">
          <w:pPr>
            <w:pStyle w:val="TOC3"/>
            <w:tabs>
              <w:tab w:val="right" w:leader="dot" w:pos="9016"/>
            </w:tabs>
            <w:rPr>
              <w:noProof/>
              <w:sz w:val="22"/>
            </w:rPr>
          </w:pPr>
          <w:hyperlink w:anchor="_Toc256000085" w:history="1">
            <w:r w:rsidRPr="00FF2450">
              <w:rPr>
                <w:rStyle w:val="Hyperlink"/>
              </w:rPr>
              <w:t>ATCO.AR.A.010</w:t>
            </w:r>
            <w:r w:rsidR="00F71472">
              <w:rPr>
                <w:rStyle w:val="Hyperlink"/>
              </w:rPr>
              <w:t xml:space="preserve"> </w:t>
            </w:r>
            <w:r w:rsidRPr="00FF2450">
              <w:rPr>
                <w:rStyle w:val="Hyperlink"/>
              </w:rPr>
              <w:t>Tasks of the competent authorities</w:t>
            </w:r>
            <w:r>
              <w:tab/>
            </w:r>
            <w:r>
              <w:fldChar w:fldCharType="begin"/>
            </w:r>
            <w:r>
              <w:instrText xml:space="preserve"> PAGEREF _Toc256000085 \h </w:instrText>
            </w:r>
            <w:r>
              <w:fldChar w:fldCharType="separate"/>
            </w:r>
            <w:r w:rsidR="00A478C8">
              <w:rPr>
                <w:noProof/>
              </w:rPr>
              <w:t>94</w:t>
            </w:r>
            <w:r>
              <w:fldChar w:fldCharType="end"/>
            </w:r>
          </w:hyperlink>
        </w:p>
        <w:p w14:paraId="7410FEF2" w14:textId="77777777" w:rsidR="00090094" w:rsidRDefault="00581773">
          <w:pPr>
            <w:pStyle w:val="TOC3"/>
            <w:tabs>
              <w:tab w:val="right" w:leader="dot" w:pos="9016"/>
            </w:tabs>
            <w:rPr>
              <w:noProof/>
              <w:sz w:val="22"/>
            </w:rPr>
          </w:pPr>
          <w:hyperlink w:anchor="_Toc256000086" w:history="1">
            <w:r w:rsidRPr="00FF2450">
              <w:rPr>
                <w:rStyle w:val="Hyperlink"/>
              </w:rPr>
              <w:t>ATCO.AR.A.015 Means of compliance</w:t>
            </w:r>
            <w:r>
              <w:tab/>
            </w:r>
            <w:r>
              <w:fldChar w:fldCharType="begin"/>
            </w:r>
            <w:r>
              <w:instrText xml:space="preserve"> PAGEREF _Toc256000086 \h </w:instrText>
            </w:r>
            <w:r>
              <w:fldChar w:fldCharType="separate"/>
            </w:r>
            <w:r w:rsidR="00A478C8">
              <w:rPr>
                <w:noProof/>
              </w:rPr>
              <w:t>95</w:t>
            </w:r>
            <w:r>
              <w:fldChar w:fldCharType="end"/>
            </w:r>
          </w:hyperlink>
        </w:p>
        <w:p w14:paraId="4B1176A2" w14:textId="77777777" w:rsidR="00090094" w:rsidRDefault="00581773">
          <w:pPr>
            <w:pStyle w:val="TOC3"/>
            <w:tabs>
              <w:tab w:val="right" w:leader="dot" w:pos="9016"/>
            </w:tabs>
            <w:rPr>
              <w:noProof/>
              <w:sz w:val="22"/>
            </w:rPr>
          </w:pPr>
          <w:hyperlink w:anchor="_Toc256000087" w:history="1">
            <w:r w:rsidRPr="00FF2450">
              <w:rPr>
                <w:rStyle w:val="Hyperlink"/>
              </w:rPr>
              <w:t xml:space="preserve">ATCO.AR.A.020 Information to the </w:t>
            </w:r>
            <w:r w:rsidR="00686EE2">
              <w:rPr>
                <w:rStyle w:val="Hyperlink"/>
              </w:rPr>
              <w:t>MTAI</w:t>
            </w:r>
            <w:r>
              <w:tab/>
            </w:r>
            <w:r>
              <w:fldChar w:fldCharType="begin"/>
            </w:r>
            <w:r>
              <w:instrText xml:space="preserve"> PAGEREF _Toc256000087 \h </w:instrText>
            </w:r>
            <w:r>
              <w:fldChar w:fldCharType="separate"/>
            </w:r>
            <w:r w:rsidR="00A478C8">
              <w:rPr>
                <w:noProof/>
              </w:rPr>
              <w:t>96</w:t>
            </w:r>
            <w:r>
              <w:fldChar w:fldCharType="end"/>
            </w:r>
          </w:hyperlink>
        </w:p>
        <w:p w14:paraId="78011444" w14:textId="77777777" w:rsidR="00090094" w:rsidRDefault="00581773">
          <w:pPr>
            <w:pStyle w:val="TOC3"/>
            <w:tabs>
              <w:tab w:val="right" w:leader="dot" w:pos="9016"/>
            </w:tabs>
            <w:rPr>
              <w:noProof/>
              <w:sz w:val="22"/>
            </w:rPr>
          </w:pPr>
          <w:hyperlink w:anchor="_Toc256000088" w:history="1">
            <w:r w:rsidRPr="00FF2450">
              <w:rPr>
                <w:rStyle w:val="Hyperlink"/>
              </w:rPr>
              <w:t>ATCO.AR.A.025</w:t>
            </w:r>
            <w:r w:rsidR="00222CD1">
              <w:rPr>
                <w:rStyle w:val="Hyperlink"/>
              </w:rPr>
              <w:t xml:space="preserve"> </w:t>
            </w:r>
            <w:r w:rsidRPr="00FF2450">
              <w:rPr>
                <w:rStyle w:val="Hyperlink"/>
              </w:rPr>
              <w:t>Immediate reaction to a safety problem</w:t>
            </w:r>
            <w:r>
              <w:tab/>
            </w:r>
            <w:r>
              <w:fldChar w:fldCharType="begin"/>
            </w:r>
            <w:r>
              <w:instrText xml:space="preserve"> PAGEREF _Toc256000088 \h </w:instrText>
            </w:r>
            <w:r>
              <w:fldChar w:fldCharType="separate"/>
            </w:r>
            <w:r w:rsidR="00A478C8">
              <w:rPr>
                <w:noProof/>
              </w:rPr>
              <w:t>97</w:t>
            </w:r>
            <w:r>
              <w:fldChar w:fldCharType="end"/>
            </w:r>
          </w:hyperlink>
        </w:p>
        <w:p w14:paraId="5C7378BA" w14:textId="77777777" w:rsidR="00090094" w:rsidRDefault="00581773">
          <w:pPr>
            <w:pStyle w:val="TOC3"/>
            <w:tabs>
              <w:tab w:val="right" w:leader="dot" w:pos="9016"/>
            </w:tabs>
            <w:rPr>
              <w:noProof/>
              <w:sz w:val="22"/>
            </w:rPr>
          </w:pPr>
          <w:hyperlink w:anchor="_Toc256000089" w:history="1">
            <w:r w:rsidRPr="00B457FA">
              <w:rPr>
                <w:rStyle w:val="Hyperlink"/>
              </w:rPr>
              <w:t>ATCO.AR.A.025A</w:t>
            </w:r>
            <w:r w:rsidR="002D3D2B">
              <w:rPr>
                <w:rStyle w:val="Hyperlink"/>
              </w:rPr>
              <w:t xml:space="preserve"> </w:t>
            </w:r>
            <w:r w:rsidRPr="00B457FA">
              <w:rPr>
                <w:rStyle w:val="Hyperlink"/>
              </w:rPr>
              <w:t>Immediate reaction to an information security incident or vulnerability with an impact on aviation safety</w:t>
            </w:r>
            <w:r>
              <w:tab/>
            </w:r>
            <w:r>
              <w:fldChar w:fldCharType="begin"/>
            </w:r>
            <w:r>
              <w:instrText xml:space="preserve"> PAGEREF _Toc256000089 \h </w:instrText>
            </w:r>
            <w:r>
              <w:fldChar w:fldCharType="separate"/>
            </w:r>
            <w:r w:rsidR="00A478C8">
              <w:rPr>
                <w:noProof/>
              </w:rPr>
              <w:t>98</w:t>
            </w:r>
            <w:r>
              <w:fldChar w:fldCharType="end"/>
            </w:r>
          </w:hyperlink>
        </w:p>
        <w:p w14:paraId="54EB5382" w14:textId="77777777" w:rsidR="00090094" w:rsidRDefault="00581773">
          <w:pPr>
            <w:pStyle w:val="TOC2"/>
            <w:tabs>
              <w:tab w:val="right" w:leader="dot" w:pos="9016"/>
            </w:tabs>
            <w:rPr>
              <w:noProof/>
              <w:sz w:val="22"/>
            </w:rPr>
          </w:pPr>
          <w:hyperlink w:anchor="_Toc256000090" w:history="1">
            <w:r>
              <w:rPr>
                <w:rStyle w:val="Hyperlink"/>
              </w:rPr>
              <w:t>SUBPART B – MANAGEMENT</w:t>
            </w:r>
            <w:r>
              <w:tab/>
            </w:r>
            <w:r>
              <w:fldChar w:fldCharType="begin"/>
            </w:r>
            <w:r>
              <w:instrText xml:space="preserve"> PAGEREF _Toc256000090 \h </w:instrText>
            </w:r>
            <w:r>
              <w:fldChar w:fldCharType="separate"/>
            </w:r>
            <w:r w:rsidR="00A478C8">
              <w:rPr>
                <w:noProof/>
              </w:rPr>
              <w:t>99</w:t>
            </w:r>
            <w:r>
              <w:fldChar w:fldCharType="end"/>
            </w:r>
          </w:hyperlink>
        </w:p>
        <w:p w14:paraId="62EF7732" w14:textId="77777777" w:rsidR="00090094" w:rsidRDefault="00581773">
          <w:pPr>
            <w:pStyle w:val="TOC3"/>
            <w:tabs>
              <w:tab w:val="right" w:leader="dot" w:pos="9016"/>
            </w:tabs>
            <w:rPr>
              <w:noProof/>
              <w:sz w:val="22"/>
            </w:rPr>
          </w:pPr>
          <w:hyperlink w:anchor="_Toc256000091" w:history="1">
            <w:r w:rsidRPr="00FF2450">
              <w:rPr>
                <w:rStyle w:val="Hyperlink"/>
              </w:rPr>
              <w:t>ATCO.AR.B.001 Management system</w:t>
            </w:r>
            <w:r>
              <w:tab/>
            </w:r>
            <w:r>
              <w:fldChar w:fldCharType="begin"/>
            </w:r>
            <w:r>
              <w:instrText xml:space="preserve"> PAGEREF _Toc256000091 \h </w:instrText>
            </w:r>
            <w:r>
              <w:fldChar w:fldCharType="separate"/>
            </w:r>
            <w:r w:rsidR="00A478C8">
              <w:rPr>
                <w:noProof/>
              </w:rPr>
              <w:t>99</w:t>
            </w:r>
            <w:r>
              <w:fldChar w:fldCharType="end"/>
            </w:r>
          </w:hyperlink>
        </w:p>
        <w:p w14:paraId="17BC9242" w14:textId="77777777" w:rsidR="00090094" w:rsidRDefault="00581773">
          <w:pPr>
            <w:pStyle w:val="TOC3"/>
            <w:tabs>
              <w:tab w:val="right" w:leader="dot" w:pos="9016"/>
            </w:tabs>
            <w:rPr>
              <w:noProof/>
              <w:sz w:val="22"/>
            </w:rPr>
          </w:pPr>
          <w:hyperlink w:anchor="_Toc256000092" w:history="1">
            <w:r w:rsidRPr="00FF2450">
              <w:rPr>
                <w:rStyle w:val="Hyperlink"/>
              </w:rPr>
              <w:t>ATCO.AR.B.005 Allocation of tasks to qualified entities</w:t>
            </w:r>
            <w:r>
              <w:tab/>
            </w:r>
            <w:r>
              <w:fldChar w:fldCharType="begin"/>
            </w:r>
            <w:r>
              <w:instrText xml:space="preserve"> PAGEREF _Toc256000092 \h </w:instrText>
            </w:r>
            <w:r>
              <w:fldChar w:fldCharType="separate"/>
            </w:r>
            <w:r w:rsidR="00A478C8">
              <w:rPr>
                <w:noProof/>
              </w:rPr>
              <w:t>100</w:t>
            </w:r>
            <w:r>
              <w:fldChar w:fldCharType="end"/>
            </w:r>
          </w:hyperlink>
        </w:p>
        <w:p w14:paraId="3843A054" w14:textId="77777777" w:rsidR="00090094" w:rsidRDefault="00581773">
          <w:pPr>
            <w:pStyle w:val="TOC3"/>
            <w:tabs>
              <w:tab w:val="right" w:leader="dot" w:pos="9016"/>
            </w:tabs>
            <w:rPr>
              <w:noProof/>
              <w:sz w:val="22"/>
            </w:rPr>
          </w:pPr>
          <w:hyperlink w:anchor="_Toc256000093" w:history="1">
            <w:r w:rsidRPr="00FF2450">
              <w:rPr>
                <w:rStyle w:val="Hyperlink"/>
              </w:rPr>
              <w:t>ATCO.AR.B.005 Allocation of tasks</w:t>
            </w:r>
            <w:r>
              <w:tab/>
            </w:r>
            <w:r>
              <w:fldChar w:fldCharType="begin"/>
            </w:r>
            <w:r>
              <w:instrText xml:space="preserve"> PAGEREF _Toc256000093 \h </w:instrText>
            </w:r>
            <w:r>
              <w:fldChar w:fldCharType="separate"/>
            </w:r>
            <w:r w:rsidR="00A478C8">
              <w:rPr>
                <w:noProof/>
              </w:rPr>
              <w:t>100</w:t>
            </w:r>
            <w:r>
              <w:fldChar w:fldCharType="end"/>
            </w:r>
          </w:hyperlink>
        </w:p>
        <w:p w14:paraId="156A92C1" w14:textId="77777777" w:rsidR="00090094" w:rsidRDefault="00581773">
          <w:pPr>
            <w:pStyle w:val="TOC3"/>
            <w:tabs>
              <w:tab w:val="right" w:leader="dot" w:pos="9016"/>
            </w:tabs>
            <w:rPr>
              <w:noProof/>
              <w:sz w:val="22"/>
            </w:rPr>
          </w:pPr>
          <w:hyperlink w:anchor="_Toc256000094" w:history="1">
            <w:r w:rsidRPr="00FF2450">
              <w:rPr>
                <w:rStyle w:val="Hyperlink"/>
              </w:rPr>
              <w:t>ATCO.AR.B.010</w:t>
            </w:r>
            <w:r w:rsidR="0016509B">
              <w:rPr>
                <w:rStyle w:val="Hyperlink"/>
              </w:rPr>
              <w:t xml:space="preserve"> </w:t>
            </w:r>
            <w:r w:rsidRPr="00FF2450">
              <w:rPr>
                <w:rStyle w:val="Hyperlink"/>
              </w:rPr>
              <w:t>Changes to the management system</w:t>
            </w:r>
            <w:r>
              <w:tab/>
            </w:r>
            <w:r>
              <w:fldChar w:fldCharType="begin"/>
            </w:r>
            <w:r>
              <w:instrText xml:space="preserve"> PAGEREF _Toc256000094 \h </w:instrText>
            </w:r>
            <w:r>
              <w:fldChar w:fldCharType="separate"/>
            </w:r>
            <w:r w:rsidR="00A478C8">
              <w:rPr>
                <w:noProof/>
              </w:rPr>
              <w:t>101</w:t>
            </w:r>
            <w:r>
              <w:fldChar w:fldCharType="end"/>
            </w:r>
          </w:hyperlink>
        </w:p>
        <w:p w14:paraId="348CC098" w14:textId="77777777" w:rsidR="00090094" w:rsidRDefault="00581773">
          <w:pPr>
            <w:pStyle w:val="TOC3"/>
            <w:tabs>
              <w:tab w:val="right" w:leader="dot" w:pos="9016"/>
            </w:tabs>
            <w:rPr>
              <w:noProof/>
              <w:sz w:val="22"/>
            </w:rPr>
          </w:pPr>
          <w:hyperlink w:anchor="_Toc256000095" w:history="1">
            <w:r w:rsidRPr="00FF2450">
              <w:rPr>
                <w:rStyle w:val="Hyperlink"/>
              </w:rPr>
              <w:t>ATCO.AR.B.015 Record keeping</w:t>
            </w:r>
            <w:r>
              <w:tab/>
            </w:r>
            <w:r>
              <w:fldChar w:fldCharType="begin"/>
            </w:r>
            <w:r>
              <w:instrText xml:space="preserve"> PAGEREF _Toc256000095 \h </w:instrText>
            </w:r>
            <w:r>
              <w:fldChar w:fldCharType="separate"/>
            </w:r>
            <w:r w:rsidR="00A478C8">
              <w:rPr>
                <w:noProof/>
              </w:rPr>
              <w:t>101</w:t>
            </w:r>
            <w:r>
              <w:fldChar w:fldCharType="end"/>
            </w:r>
          </w:hyperlink>
        </w:p>
        <w:p w14:paraId="16C54FD4" w14:textId="77777777" w:rsidR="00090094" w:rsidRDefault="00581773">
          <w:pPr>
            <w:pStyle w:val="TOC2"/>
            <w:tabs>
              <w:tab w:val="right" w:leader="dot" w:pos="9016"/>
            </w:tabs>
            <w:rPr>
              <w:noProof/>
              <w:sz w:val="22"/>
            </w:rPr>
          </w:pPr>
          <w:hyperlink w:anchor="_Toc256000096" w:history="1">
            <w:r>
              <w:rPr>
                <w:rStyle w:val="Hyperlink"/>
              </w:rPr>
              <w:t>SUBPART C – OVERSIGHT AND ENFORCEMENT</w:t>
            </w:r>
            <w:r>
              <w:tab/>
            </w:r>
            <w:r>
              <w:fldChar w:fldCharType="begin"/>
            </w:r>
            <w:r>
              <w:instrText xml:space="preserve"> PAGEREF _Toc256000096 \h </w:instrText>
            </w:r>
            <w:r>
              <w:fldChar w:fldCharType="separate"/>
            </w:r>
            <w:r w:rsidR="00A478C8">
              <w:rPr>
                <w:noProof/>
              </w:rPr>
              <w:t>102</w:t>
            </w:r>
            <w:r>
              <w:fldChar w:fldCharType="end"/>
            </w:r>
          </w:hyperlink>
        </w:p>
        <w:p w14:paraId="2A942BDE" w14:textId="77777777" w:rsidR="00090094" w:rsidRDefault="00581773">
          <w:pPr>
            <w:pStyle w:val="TOC3"/>
            <w:tabs>
              <w:tab w:val="right" w:leader="dot" w:pos="9016"/>
            </w:tabs>
            <w:rPr>
              <w:noProof/>
              <w:sz w:val="22"/>
            </w:rPr>
          </w:pPr>
          <w:hyperlink w:anchor="_Toc256000097" w:history="1">
            <w:r w:rsidRPr="00FF2450">
              <w:rPr>
                <w:rStyle w:val="Hyperlink"/>
              </w:rPr>
              <w:t>ATCO.AR.C.001 Oversight</w:t>
            </w:r>
            <w:r>
              <w:tab/>
            </w:r>
            <w:r>
              <w:fldChar w:fldCharType="begin"/>
            </w:r>
            <w:r>
              <w:instrText xml:space="preserve"> PAGEREF _Toc256000097 \h </w:instrText>
            </w:r>
            <w:r>
              <w:fldChar w:fldCharType="separate"/>
            </w:r>
            <w:r w:rsidR="00A478C8">
              <w:rPr>
                <w:noProof/>
              </w:rPr>
              <w:t>102</w:t>
            </w:r>
            <w:r>
              <w:fldChar w:fldCharType="end"/>
            </w:r>
          </w:hyperlink>
        </w:p>
        <w:p w14:paraId="1163B1CD" w14:textId="77777777" w:rsidR="00090094" w:rsidRDefault="00581773">
          <w:pPr>
            <w:pStyle w:val="TOC3"/>
            <w:tabs>
              <w:tab w:val="right" w:leader="dot" w:pos="9016"/>
            </w:tabs>
            <w:rPr>
              <w:noProof/>
              <w:sz w:val="22"/>
            </w:rPr>
          </w:pPr>
          <w:hyperlink w:anchor="_Toc256000098" w:history="1">
            <w:r w:rsidRPr="00FF2450">
              <w:rPr>
                <w:rStyle w:val="Hyperlink"/>
              </w:rPr>
              <w:t xml:space="preserve">ATCO.AR.C.005 </w:t>
            </w:r>
            <w:r w:rsidR="003C28C8">
              <w:rPr>
                <w:rStyle w:val="Hyperlink"/>
              </w:rPr>
              <w:t xml:space="preserve"> </w:t>
            </w:r>
            <w:r w:rsidRPr="00FF2450">
              <w:rPr>
                <w:rStyle w:val="Hyperlink"/>
              </w:rPr>
              <w:t>Oversight programme</w:t>
            </w:r>
            <w:r>
              <w:tab/>
            </w:r>
            <w:r>
              <w:fldChar w:fldCharType="begin"/>
            </w:r>
            <w:r>
              <w:instrText xml:space="preserve"> PAGEREF _Toc256000098 \h </w:instrText>
            </w:r>
            <w:r>
              <w:fldChar w:fldCharType="separate"/>
            </w:r>
            <w:r w:rsidR="00A478C8">
              <w:rPr>
                <w:noProof/>
              </w:rPr>
              <w:t>102</w:t>
            </w:r>
            <w:r>
              <w:fldChar w:fldCharType="end"/>
            </w:r>
          </w:hyperlink>
        </w:p>
        <w:p w14:paraId="38A8CA42" w14:textId="77777777" w:rsidR="00090094" w:rsidRDefault="00581773">
          <w:pPr>
            <w:pStyle w:val="TOC3"/>
            <w:tabs>
              <w:tab w:val="right" w:leader="dot" w:pos="9016"/>
            </w:tabs>
            <w:rPr>
              <w:noProof/>
              <w:sz w:val="22"/>
            </w:rPr>
          </w:pPr>
          <w:hyperlink w:anchor="_Toc256000099" w:history="1">
            <w:r w:rsidRPr="00FF2450">
              <w:rPr>
                <w:rStyle w:val="Hyperlink"/>
              </w:rPr>
              <w:t xml:space="preserve">ATCO.AR.C.010 </w:t>
            </w:r>
            <w:r w:rsidR="003E5728">
              <w:rPr>
                <w:rStyle w:val="Hyperlink"/>
              </w:rPr>
              <w:t xml:space="preserve"> </w:t>
            </w:r>
            <w:r w:rsidRPr="00FF2450">
              <w:rPr>
                <w:rStyle w:val="Hyperlink"/>
              </w:rPr>
              <w:t>Findings and enforcement measures for personnel</w:t>
            </w:r>
            <w:r>
              <w:tab/>
            </w:r>
            <w:r>
              <w:fldChar w:fldCharType="begin"/>
            </w:r>
            <w:r>
              <w:instrText xml:space="preserve"> PAGEREF _Toc256000099 \h </w:instrText>
            </w:r>
            <w:r>
              <w:fldChar w:fldCharType="separate"/>
            </w:r>
            <w:r w:rsidR="00A478C8">
              <w:rPr>
                <w:noProof/>
              </w:rPr>
              <w:t>104</w:t>
            </w:r>
            <w:r>
              <w:fldChar w:fldCharType="end"/>
            </w:r>
          </w:hyperlink>
        </w:p>
        <w:p w14:paraId="3E641613" w14:textId="77777777" w:rsidR="00090094" w:rsidRDefault="00581773">
          <w:pPr>
            <w:pStyle w:val="TOC2"/>
            <w:tabs>
              <w:tab w:val="right" w:leader="dot" w:pos="9016"/>
            </w:tabs>
            <w:rPr>
              <w:noProof/>
              <w:sz w:val="22"/>
            </w:rPr>
          </w:pPr>
          <w:hyperlink w:anchor="_Toc256000100" w:history="1">
            <w:r>
              <w:rPr>
                <w:rStyle w:val="Hyperlink"/>
              </w:rPr>
              <w:t>SUBPART D – ISSUE, REVALIDATION, RENEWAL, SUSPENSION AND REVOCATION OF LICENCES, RATINGS,ENDORSEMENTS AND AUTHORISATIONS</w:t>
            </w:r>
            <w:r>
              <w:tab/>
            </w:r>
            <w:r>
              <w:fldChar w:fldCharType="begin"/>
            </w:r>
            <w:r>
              <w:instrText xml:space="preserve"> PAGEREF _Toc256000100 \h </w:instrText>
            </w:r>
            <w:r>
              <w:fldChar w:fldCharType="separate"/>
            </w:r>
            <w:r w:rsidR="00A478C8">
              <w:rPr>
                <w:noProof/>
              </w:rPr>
              <w:t>104</w:t>
            </w:r>
            <w:r>
              <w:fldChar w:fldCharType="end"/>
            </w:r>
          </w:hyperlink>
        </w:p>
        <w:p w14:paraId="20AFB76A" w14:textId="77777777" w:rsidR="00090094" w:rsidRDefault="00581773">
          <w:pPr>
            <w:pStyle w:val="TOC3"/>
            <w:tabs>
              <w:tab w:val="right" w:leader="dot" w:pos="9016"/>
            </w:tabs>
            <w:rPr>
              <w:noProof/>
              <w:sz w:val="22"/>
            </w:rPr>
          </w:pPr>
          <w:hyperlink w:anchor="_Toc256000101" w:history="1">
            <w:r w:rsidRPr="00FF2450">
              <w:rPr>
                <w:rStyle w:val="Hyperlink"/>
              </w:rPr>
              <w:t xml:space="preserve">ATCO.AR.D.001 </w:t>
            </w:r>
            <w:r w:rsidR="0081303C">
              <w:rPr>
                <w:rStyle w:val="Hyperlink"/>
              </w:rPr>
              <w:t xml:space="preserve"> </w:t>
            </w:r>
            <w:r w:rsidRPr="00FF2450">
              <w:rPr>
                <w:rStyle w:val="Hyperlink"/>
              </w:rPr>
              <w:t>Procedure for the issue, revalidation and renewal of licences, ratings, endorsements and authorisations</w:t>
            </w:r>
            <w:r>
              <w:tab/>
            </w:r>
            <w:r>
              <w:fldChar w:fldCharType="begin"/>
            </w:r>
            <w:r>
              <w:instrText xml:space="preserve"> PAGEREF _Toc256000101 \h </w:instrText>
            </w:r>
            <w:r>
              <w:fldChar w:fldCharType="separate"/>
            </w:r>
            <w:r w:rsidR="00A478C8">
              <w:rPr>
                <w:noProof/>
              </w:rPr>
              <w:t>104</w:t>
            </w:r>
            <w:r>
              <w:fldChar w:fldCharType="end"/>
            </w:r>
          </w:hyperlink>
        </w:p>
        <w:p w14:paraId="101C0F30" w14:textId="77777777" w:rsidR="00090094" w:rsidRDefault="00581773">
          <w:pPr>
            <w:pStyle w:val="TOC3"/>
            <w:tabs>
              <w:tab w:val="right" w:leader="dot" w:pos="9016"/>
            </w:tabs>
            <w:rPr>
              <w:noProof/>
              <w:sz w:val="22"/>
            </w:rPr>
          </w:pPr>
          <w:hyperlink w:anchor="_Toc256000102" w:history="1">
            <w:r w:rsidRPr="00A9299C">
              <w:rPr>
                <w:rStyle w:val="Hyperlink"/>
              </w:rPr>
              <w:t>ATCO.AR.D.003 Change of competent authority</w:t>
            </w:r>
            <w:r>
              <w:tab/>
            </w:r>
            <w:r>
              <w:fldChar w:fldCharType="begin"/>
            </w:r>
            <w:r>
              <w:instrText xml:space="preserve"> PAGEREF _Toc256000102 \h </w:instrText>
            </w:r>
            <w:r>
              <w:fldChar w:fldCharType="separate"/>
            </w:r>
            <w:r w:rsidR="00A478C8">
              <w:rPr>
                <w:noProof/>
              </w:rPr>
              <w:t>108</w:t>
            </w:r>
            <w:r>
              <w:fldChar w:fldCharType="end"/>
            </w:r>
          </w:hyperlink>
        </w:p>
        <w:p w14:paraId="1F7F6853" w14:textId="77777777" w:rsidR="00090094" w:rsidRDefault="00581773">
          <w:pPr>
            <w:pStyle w:val="TOC3"/>
            <w:tabs>
              <w:tab w:val="right" w:leader="dot" w:pos="9016"/>
            </w:tabs>
            <w:rPr>
              <w:noProof/>
              <w:sz w:val="22"/>
            </w:rPr>
          </w:pPr>
          <w:hyperlink w:anchor="_Toc256000103" w:history="1">
            <w:r w:rsidRPr="00FF2450">
              <w:rPr>
                <w:rStyle w:val="Hyperlink"/>
              </w:rPr>
              <w:t>ATCO.AR.D.005</w:t>
            </w:r>
            <w:r w:rsidR="00092F5A">
              <w:rPr>
                <w:rStyle w:val="Hyperlink"/>
              </w:rPr>
              <w:t xml:space="preserve"> </w:t>
            </w:r>
            <w:r w:rsidRPr="00FF2450">
              <w:rPr>
                <w:rStyle w:val="Hyperlink"/>
              </w:rPr>
              <w:t>Revocation and suspension of licences, ratings and endorsements</w:t>
            </w:r>
            <w:r>
              <w:tab/>
            </w:r>
            <w:r>
              <w:fldChar w:fldCharType="begin"/>
            </w:r>
            <w:r>
              <w:instrText xml:space="preserve"> PAGEREF _Toc256000103 \h </w:instrText>
            </w:r>
            <w:r>
              <w:fldChar w:fldCharType="separate"/>
            </w:r>
            <w:r w:rsidR="00A478C8">
              <w:rPr>
                <w:noProof/>
              </w:rPr>
              <w:t>108</w:t>
            </w:r>
            <w:r>
              <w:fldChar w:fldCharType="end"/>
            </w:r>
          </w:hyperlink>
        </w:p>
        <w:p w14:paraId="75D2015B" w14:textId="77777777" w:rsidR="00090094" w:rsidRDefault="00581773">
          <w:pPr>
            <w:pStyle w:val="TOC2"/>
            <w:tabs>
              <w:tab w:val="right" w:leader="dot" w:pos="9016"/>
            </w:tabs>
            <w:rPr>
              <w:noProof/>
              <w:sz w:val="22"/>
            </w:rPr>
          </w:pPr>
          <w:hyperlink w:anchor="_Toc256000104" w:history="1">
            <w:r>
              <w:rPr>
                <w:rStyle w:val="Hyperlink"/>
              </w:rPr>
              <w:t>SUBPART E – CERTIFICATION PROCEDURE FOR AIR TRAFFIC CONTROLLER TRAINING ORGANISATIONS</w:t>
            </w:r>
            <w:r>
              <w:tab/>
            </w:r>
            <w:r>
              <w:fldChar w:fldCharType="begin"/>
            </w:r>
            <w:r>
              <w:instrText xml:space="preserve"> PAGEREF _Toc256000104 \h </w:instrText>
            </w:r>
            <w:r>
              <w:fldChar w:fldCharType="separate"/>
            </w:r>
            <w:r w:rsidR="00A478C8">
              <w:rPr>
                <w:noProof/>
              </w:rPr>
              <w:t>109</w:t>
            </w:r>
            <w:r>
              <w:fldChar w:fldCharType="end"/>
            </w:r>
          </w:hyperlink>
        </w:p>
        <w:p w14:paraId="148AEBA9" w14:textId="77777777" w:rsidR="00090094" w:rsidRDefault="00581773">
          <w:pPr>
            <w:pStyle w:val="TOC3"/>
            <w:tabs>
              <w:tab w:val="right" w:leader="dot" w:pos="9016"/>
            </w:tabs>
            <w:rPr>
              <w:noProof/>
              <w:sz w:val="22"/>
            </w:rPr>
          </w:pPr>
          <w:hyperlink w:anchor="_Toc256000105" w:history="1">
            <w:r w:rsidRPr="00FF2450">
              <w:rPr>
                <w:rStyle w:val="Hyperlink"/>
              </w:rPr>
              <w:t>ATCO.AR.E.001 Application and certification procedure for training organisations</w:t>
            </w:r>
            <w:r>
              <w:tab/>
            </w:r>
            <w:r>
              <w:fldChar w:fldCharType="begin"/>
            </w:r>
            <w:r>
              <w:instrText xml:space="preserve"> PAGEREF _Toc256000105 \h </w:instrText>
            </w:r>
            <w:r>
              <w:fldChar w:fldCharType="separate"/>
            </w:r>
            <w:r w:rsidR="00A478C8">
              <w:rPr>
                <w:noProof/>
              </w:rPr>
              <w:t>109</w:t>
            </w:r>
            <w:r>
              <w:fldChar w:fldCharType="end"/>
            </w:r>
          </w:hyperlink>
        </w:p>
        <w:p w14:paraId="307F5F94" w14:textId="77777777" w:rsidR="00090094" w:rsidRDefault="00581773">
          <w:pPr>
            <w:pStyle w:val="TOC3"/>
            <w:tabs>
              <w:tab w:val="right" w:leader="dot" w:pos="9016"/>
            </w:tabs>
            <w:rPr>
              <w:noProof/>
              <w:sz w:val="22"/>
            </w:rPr>
          </w:pPr>
          <w:hyperlink w:anchor="_Toc256000106" w:history="1">
            <w:r w:rsidRPr="00FF2450">
              <w:rPr>
                <w:rStyle w:val="Hyperlink"/>
              </w:rPr>
              <w:t xml:space="preserve">ATCO.AR.E.001 </w:t>
            </w:r>
            <w:r w:rsidRPr="008B6876">
              <w:rPr>
                <w:rStyle w:val="Hyperlink"/>
              </w:rPr>
              <w:t>Certification procedure for training organisations and issue of certificate</w:t>
            </w:r>
            <w:r>
              <w:tab/>
            </w:r>
            <w:r>
              <w:fldChar w:fldCharType="begin"/>
            </w:r>
            <w:r>
              <w:instrText xml:space="preserve"> PAGEREF _Toc256000106 \h </w:instrText>
            </w:r>
            <w:r>
              <w:fldChar w:fldCharType="separate"/>
            </w:r>
            <w:r w:rsidR="00A478C8">
              <w:rPr>
                <w:noProof/>
              </w:rPr>
              <w:t>109</w:t>
            </w:r>
            <w:r>
              <w:fldChar w:fldCharType="end"/>
            </w:r>
          </w:hyperlink>
        </w:p>
        <w:p w14:paraId="2182788D" w14:textId="77777777" w:rsidR="00090094" w:rsidRDefault="00581773">
          <w:pPr>
            <w:pStyle w:val="TOC3"/>
            <w:tabs>
              <w:tab w:val="right" w:leader="dot" w:pos="9016"/>
            </w:tabs>
            <w:rPr>
              <w:noProof/>
              <w:sz w:val="22"/>
            </w:rPr>
          </w:pPr>
          <w:hyperlink w:anchor="_Toc256000107" w:history="1">
            <w:r w:rsidRPr="00FF2450">
              <w:rPr>
                <w:rStyle w:val="Hyperlink"/>
              </w:rPr>
              <w:t>ATCO.AR.E.005 Approval of training courses and training plans</w:t>
            </w:r>
            <w:r>
              <w:tab/>
            </w:r>
            <w:r>
              <w:fldChar w:fldCharType="begin"/>
            </w:r>
            <w:r>
              <w:instrText xml:space="preserve"> PAGEREF _Toc256000107 \h </w:instrText>
            </w:r>
            <w:r>
              <w:fldChar w:fldCharType="separate"/>
            </w:r>
            <w:r w:rsidR="00A478C8">
              <w:rPr>
                <w:noProof/>
              </w:rPr>
              <w:t>110</w:t>
            </w:r>
            <w:r>
              <w:fldChar w:fldCharType="end"/>
            </w:r>
          </w:hyperlink>
        </w:p>
        <w:p w14:paraId="25576D26" w14:textId="77777777" w:rsidR="00090094" w:rsidRDefault="00581773">
          <w:pPr>
            <w:pStyle w:val="TOC3"/>
            <w:tabs>
              <w:tab w:val="right" w:leader="dot" w:pos="9016"/>
            </w:tabs>
            <w:rPr>
              <w:noProof/>
              <w:sz w:val="22"/>
            </w:rPr>
          </w:pPr>
          <w:hyperlink w:anchor="_Toc256000108" w:history="1">
            <w:r w:rsidRPr="00FF2450">
              <w:rPr>
                <w:rStyle w:val="Hyperlink"/>
              </w:rPr>
              <w:t xml:space="preserve">ATCO.AR.E.010 </w:t>
            </w:r>
            <w:r w:rsidR="009C3FDB">
              <w:rPr>
                <w:rStyle w:val="Hyperlink"/>
              </w:rPr>
              <w:t xml:space="preserve"> </w:t>
            </w:r>
            <w:r w:rsidRPr="00FF2450">
              <w:rPr>
                <w:rStyle w:val="Hyperlink"/>
              </w:rPr>
              <w:t>Changes to the training organisations</w:t>
            </w:r>
            <w:r>
              <w:tab/>
            </w:r>
            <w:r>
              <w:fldChar w:fldCharType="begin"/>
            </w:r>
            <w:r>
              <w:instrText xml:space="preserve"> PAGEREF _Toc256000108 \h </w:instrText>
            </w:r>
            <w:r>
              <w:fldChar w:fldCharType="separate"/>
            </w:r>
            <w:r w:rsidR="00A478C8">
              <w:rPr>
                <w:noProof/>
              </w:rPr>
              <w:t>110</w:t>
            </w:r>
            <w:r>
              <w:fldChar w:fldCharType="end"/>
            </w:r>
          </w:hyperlink>
        </w:p>
        <w:p w14:paraId="26031FED" w14:textId="77777777" w:rsidR="00090094" w:rsidRDefault="00581773">
          <w:pPr>
            <w:pStyle w:val="TOC3"/>
            <w:tabs>
              <w:tab w:val="right" w:leader="dot" w:pos="9016"/>
            </w:tabs>
            <w:rPr>
              <w:noProof/>
              <w:sz w:val="22"/>
            </w:rPr>
          </w:pPr>
          <w:hyperlink w:anchor="_Toc256000109" w:history="1">
            <w:r w:rsidRPr="00B457FA">
              <w:rPr>
                <w:rStyle w:val="Hyperlink"/>
              </w:rPr>
              <w:t>ATCO.AR.E.010A Changes to the information security management system</w:t>
            </w:r>
            <w:r>
              <w:tab/>
            </w:r>
            <w:r>
              <w:fldChar w:fldCharType="begin"/>
            </w:r>
            <w:r>
              <w:instrText xml:space="preserve"> PAGEREF _Toc256000109 \h </w:instrText>
            </w:r>
            <w:r>
              <w:fldChar w:fldCharType="separate"/>
            </w:r>
            <w:r w:rsidR="00A478C8">
              <w:rPr>
                <w:noProof/>
              </w:rPr>
              <w:t>112</w:t>
            </w:r>
            <w:r>
              <w:fldChar w:fldCharType="end"/>
            </w:r>
          </w:hyperlink>
        </w:p>
        <w:p w14:paraId="60EC87C2" w14:textId="77777777" w:rsidR="00090094" w:rsidRDefault="00581773">
          <w:pPr>
            <w:pStyle w:val="TOC3"/>
            <w:tabs>
              <w:tab w:val="right" w:leader="dot" w:pos="9016"/>
            </w:tabs>
            <w:rPr>
              <w:noProof/>
              <w:sz w:val="22"/>
            </w:rPr>
          </w:pPr>
          <w:hyperlink w:anchor="_Toc256000110" w:history="1">
            <w:r w:rsidRPr="00FF2450">
              <w:rPr>
                <w:rStyle w:val="Hyperlink"/>
              </w:rPr>
              <w:t>ATCO.AR.E.015</w:t>
            </w:r>
            <w:r w:rsidR="00B077B4">
              <w:rPr>
                <w:rStyle w:val="Hyperlink"/>
              </w:rPr>
              <w:t xml:space="preserve"> </w:t>
            </w:r>
            <w:r w:rsidRPr="00FF2450">
              <w:rPr>
                <w:rStyle w:val="Hyperlink"/>
              </w:rPr>
              <w:t>Findings and corrective actions</w:t>
            </w:r>
            <w:r>
              <w:tab/>
            </w:r>
            <w:r>
              <w:fldChar w:fldCharType="begin"/>
            </w:r>
            <w:r>
              <w:instrText xml:space="preserve"> PAGEREF _Toc256000110 \h </w:instrText>
            </w:r>
            <w:r>
              <w:fldChar w:fldCharType="separate"/>
            </w:r>
            <w:r w:rsidR="00A478C8">
              <w:rPr>
                <w:noProof/>
              </w:rPr>
              <w:t>112</w:t>
            </w:r>
            <w:r>
              <w:fldChar w:fldCharType="end"/>
            </w:r>
          </w:hyperlink>
        </w:p>
        <w:p w14:paraId="6D21144F" w14:textId="77777777" w:rsidR="00090094" w:rsidRDefault="00581773">
          <w:pPr>
            <w:pStyle w:val="TOC3"/>
            <w:tabs>
              <w:tab w:val="right" w:leader="dot" w:pos="9016"/>
            </w:tabs>
            <w:rPr>
              <w:noProof/>
              <w:sz w:val="22"/>
            </w:rPr>
          </w:pPr>
          <w:hyperlink w:anchor="_Toc256000111" w:history="1">
            <w:r w:rsidRPr="00FF2450">
              <w:rPr>
                <w:rStyle w:val="Hyperlink"/>
              </w:rPr>
              <w:t>ATCO.AR.E.015</w:t>
            </w:r>
            <w:r>
              <w:rPr>
                <w:rStyle w:val="Hyperlink"/>
              </w:rPr>
              <w:t xml:space="preserve"> </w:t>
            </w:r>
            <w:r w:rsidRPr="00FF2450">
              <w:rPr>
                <w:rStyle w:val="Hyperlink"/>
              </w:rPr>
              <w:t>Findings</w:t>
            </w:r>
            <w:r>
              <w:rPr>
                <w:rStyle w:val="Hyperlink"/>
              </w:rPr>
              <w:t xml:space="preserve">, </w:t>
            </w:r>
            <w:r w:rsidRPr="00FF2450">
              <w:rPr>
                <w:rStyle w:val="Hyperlink"/>
              </w:rPr>
              <w:t>corrective actions</w:t>
            </w:r>
            <w:r>
              <w:rPr>
                <w:rStyle w:val="Hyperlink"/>
              </w:rPr>
              <w:t xml:space="preserve"> and enforcement measures</w:t>
            </w:r>
            <w:r>
              <w:tab/>
            </w:r>
            <w:r>
              <w:fldChar w:fldCharType="begin"/>
            </w:r>
            <w:r>
              <w:instrText xml:space="preserve"> PAGEREF _Toc256000111 \h </w:instrText>
            </w:r>
            <w:r>
              <w:fldChar w:fldCharType="separate"/>
            </w:r>
            <w:r w:rsidR="00A478C8">
              <w:rPr>
                <w:noProof/>
              </w:rPr>
              <w:t>112</w:t>
            </w:r>
            <w:r>
              <w:fldChar w:fldCharType="end"/>
            </w:r>
          </w:hyperlink>
        </w:p>
        <w:p w14:paraId="29151E0D" w14:textId="77777777" w:rsidR="00090094" w:rsidRDefault="00581773">
          <w:pPr>
            <w:pStyle w:val="TOC2"/>
            <w:tabs>
              <w:tab w:val="right" w:leader="dot" w:pos="9016"/>
            </w:tabs>
            <w:rPr>
              <w:noProof/>
              <w:sz w:val="22"/>
            </w:rPr>
          </w:pPr>
          <w:hyperlink w:anchor="_Toc256000112" w:history="1">
            <w:r>
              <w:rPr>
                <w:rStyle w:val="Hyperlink"/>
              </w:rPr>
              <w:t>SUBPART F – SPECIFIC REQUIREMENTS RELATING TO AERO-MEDICAL CERTIFICATION</w:t>
            </w:r>
            <w:r>
              <w:tab/>
            </w:r>
            <w:r>
              <w:fldChar w:fldCharType="begin"/>
            </w:r>
            <w:r>
              <w:instrText xml:space="preserve"> PAGEREF _Toc256000112 \h </w:instrText>
            </w:r>
            <w:r>
              <w:fldChar w:fldCharType="separate"/>
            </w:r>
            <w:r w:rsidR="00A478C8">
              <w:rPr>
                <w:noProof/>
              </w:rPr>
              <w:t>113</w:t>
            </w:r>
            <w:r>
              <w:fldChar w:fldCharType="end"/>
            </w:r>
          </w:hyperlink>
        </w:p>
        <w:p w14:paraId="2A2E9C3C" w14:textId="77777777" w:rsidR="00090094" w:rsidRDefault="00581773">
          <w:pPr>
            <w:pStyle w:val="TOC3"/>
            <w:tabs>
              <w:tab w:val="right" w:leader="dot" w:pos="9016"/>
            </w:tabs>
            <w:rPr>
              <w:noProof/>
              <w:sz w:val="22"/>
            </w:rPr>
          </w:pPr>
          <w:hyperlink w:anchor="_Toc256000113" w:history="1">
            <w:r>
              <w:rPr>
                <w:rStyle w:val="Hyperlink"/>
              </w:rPr>
              <w:t>SECTION 1 – General requirements</w:t>
            </w:r>
            <w:r>
              <w:tab/>
            </w:r>
            <w:r>
              <w:fldChar w:fldCharType="begin"/>
            </w:r>
            <w:r>
              <w:instrText xml:space="preserve"> PAGEREF _Toc256000113 \h </w:instrText>
            </w:r>
            <w:r>
              <w:fldChar w:fldCharType="separate"/>
            </w:r>
            <w:r w:rsidR="00A478C8">
              <w:rPr>
                <w:noProof/>
              </w:rPr>
              <w:t>113</w:t>
            </w:r>
            <w:r>
              <w:fldChar w:fldCharType="end"/>
            </w:r>
          </w:hyperlink>
        </w:p>
        <w:p w14:paraId="592C7686" w14:textId="77777777" w:rsidR="00090094" w:rsidRDefault="00581773">
          <w:pPr>
            <w:pStyle w:val="TOC3"/>
            <w:tabs>
              <w:tab w:val="right" w:leader="dot" w:pos="9016"/>
            </w:tabs>
            <w:rPr>
              <w:noProof/>
              <w:sz w:val="22"/>
            </w:rPr>
          </w:pPr>
          <w:hyperlink w:anchor="_Toc256000114" w:history="1">
            <w:r>
              <w:rPr>
                <w:rStyle w:val="Hyperlink"/>
              </w:rPr>
              <w:t>SECTION 2 – Documentation</w:t>
            </w:r>
            <w:r>
              <w:tab/>
            </w:r>
            <w:r>
              <w:fldChar w:fldCharType="begin"/>
            </w:r>
            <w:r>
              <w:instrText xml:space="preserve"> PAGEREF _Toc256000114 \h </w:instrText>
            </w:r>
            <w:r>
              <w:fldChar w:fldCharType="separate"/>
            </w:r>
            <w:r w:rsidR="00A478C8">
              <w:rPr>
                <w:noProof/>
              </w:rPr>
              <w:t>114</w:t>
            </w:r>
            <w:r>
              <w:fldChar w:fldCharType="end"/>
            </w:r>
          </w:hyperlink>
        </w:p>
        <w:p w14:paraId="19CBCC85" w14:textId="77777777" w:rsidR="00090094" w:rsidRDefault="00581773">
          <w:pPr>
            <w:pStyle w:val="TOC2"/>
            <w:tabs>
              <w:tab w:val="right" w:leader="dot" w:pos="9016"/>
            </w:tabs>
            <w:rPr>
              <w:noProof/>
              <w:sz w:val="22"/>
            </w:rPr>
          </w:pPr>
          <w:hyperlink w:anchor="_Toc256000115" w:history="1">
            <w:r>
              <w:rPr>
                <w:rStyle w:val="Hyperlink"/>
              </w:rPr>
              <w:t>APPENDICES TO ANNEX II</w:t>
            </w:r>
            <w:r>
              <w:tab/>
            </w:r>
            <w:r w:rsidR="00CE3C20">
              <w:t>147</w:t>
            </w:r>
          </w:hyperlink>
        </w:p>
        <w:p w14:paraId="3A71DBFD" w14:textId="77777777" w:rsidR="00090094" w:rsidRDefault="00581773">
          <w:pPr>
            <w:pStyle w:val="TOC3"/>
            <w:tabs>
              <w:tab w:val="right" w:leader="dot" w:pos="9016"/>
            </w:tabs>
            <w:rPr>
              <w:noProof/>
              <w:sz w:val="22"/>
            </w:rPr>
          </w:pPr>
          <w:hyperlink w:anchor="_Toc256000116" w:history="1">
            <w:r w:rsidRPr="00FF2450">
              <w:rPr>
                <w:rStyle w:val="Hyperlink"/>
              </w:rPr>
              <w:t xml:space="preserve">APPENDIX 1 OF ANNEX II </w:t>
            </w:r>
            <w:r w:rsidR="00FC0943" w:rsidRPr="00FC0943">
              <w:rPr>
                <w:rStyle w:val="Hyperlink"/>
              </w:rPr>
              <w:t>–</w:t>
            </w:r>
            <w:r w:rsidRPr="00FF2450">
              <w:rPr>
                <w:rStyle w:val="Hyperlink"/>
              </w:rPr>
              <w:t xml:space="preserve"> F</w:t>
            </w:r>
            <w:r w:rsidR="00FC0943">
              <w:rPr>
                <w:rStyle w:val="Hyperlink"/>
              </w:rPr>
              <w:t>ormat for licence</w:t>
            </w:r>
            <w:r>
              <w:tab/>
            </w:r>
            <w:r w:rsidR="00CE3C20">
              <w:t>147</w:t>
            </w:r>
          </w:hyperlink>
        </w:p>
        <w:p w14:paraId="3D11524D" w14:textId="77777777" w:rsidR="00090094" w:rsidRDefault="00581773">
          <w:pPr>
            <w:pStyle w:val="TOC3"/>
            <w:tabs>
              <w:tab w:val="right" w:leader="dot" w:pos="9016"/>
            </w:tabs>
            <w:rPr>
              <w:noProof/>
              <w:sz w:val="22"/>
            </w:rPr>
          </w:pPr>
          <w:hyperlink w:anchor="_Toc256000118" w:history="1">
            <w:r w:rsidRPr="00FF2450">
              <w:rPr>
                <w:rStyle w:val="Hyperlink"/>
              </w:rPr>
              <w:t>APPENDIX 2 OF ANNEX II</w:t>
            </w:r>
            <w:r w:rsidRPr="00FF2450">
              <w:rPr>
                <w:noProof/>
                <w:lang w:val="ru-RU" w:eastAsia="ru-RU"/>
              </w:rPr>
              <w:drawing>
                <wp:inline distT="0" distB="0" distL="0" distR="0" wp14:anchorId="35370884" wp14:editId="1B4E8FA4">
                  <wp:extent cx="8255" cy="8255"/>
                  <wp:effectExtent l="0" t="0" r="0" b="0"/>
                  <wp:docPr id="1171673864" name="Billede 1" descr="L_2015063EN.01009901.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7773344" name="Picture 1" descr="L_2015063EN.01009901.tif"/>
                          <pic:cNvPicPr>
                            <a:picLocks noChangeAspect="1" noChangeArrowheads="1"/>
                          </pic:cNvPicPr>
                        </pic:nvPicPr>
                        <pic:blipFill>
                          <a:blip r:link="rId19">
                            <a:extLst>
                              <a:ext uri="{28A0092B-C50C-407E-A947-70E740481C1C}">
                                <a14:useLocalDpi xmlns:a14="http://schemas.microsoft.com/office/drawing/2010/main" val="0"/>
                              </a:ext>
                            </a:extLst>
                          </a:blip>
                          <a:stretch>
                            <a:fillRect/>
                          </a:stretch>
                        </pic:blipFill>
                        <pic:spPr bwMode="auto">
                          <a:xfrm>
                            <a:off x="0" y="0"/>
                            <a:ext cx="8255" cy="8255"/>
                          </a:xfrm>
                          <a:prstGeom prst="rect">
                            <a:avLst/>
                          </a:prstGeom>
                          <a:noFill/>
                          <a:ln>
                            <a:noFill/>
                          </a:ln>
                        </pic:spPr>
                      </pic:pic>
                    </a:graphicData>
                  </a:graphic>
                </wp:inline>
              </w:drawing>
            </w:r>
            <w:r>
              <w:tab/>
            </w:r>
            <w:r w:rsidR="00CE3C20">
              <w:t>152</w:t>
            </w:r>
          </w:hyperlink>
        </w:p>
        <w:p w14:paraId="5C8F2232" w14:textId="77777777" w:rsidR="00090094" w:rsidRDefault="00581773">
          <w:pPr>
            <w:pStyle w:val="TOC3"/>
            <w:tabs>
              <w:tab w:val="right" w:leader="dot" w:pos="9016"/>
            </w:tabs>
            <w:rPr>
              <w:noProof/>
              <w:sz w:val="22"/>
            </w:rPr>
          </w:pPr>
          <w:hyperlink w:anchor="_Toc256000119" w:history="1">
            <w:r w:rsidRPr="00FF2450">
              <w:rPr>
                <w:rStyle w:val="Hyperlink"/>
              </w:rPr>
              <w:t>APPENDIX 3 OF ANNEX II</w:t>
            </w:r>
            <w:r>
              <w:tab/>
            </w:r>
            <w:r w:rsidR="00CE3C20">
              <w:t>155</w:t>
            </w:r>
          </w:hyperlink>
        </w:p>
        <w:p w14:paraId="7A1FCA47" w14:textId="77777777" w:rsidR="00090094" w:rsidRDefault="00581773">
          <w:pPr>
            <w:pStyle w:val="TOC3"/>
            <w:tabs>
              <w:tab w:val="right" w:leader="dot" w:pos="9016"/>
            </w:tabs>
            <w:rPr>
              <w:noProof/>
              <w:sz w:val="22"/>
            </w:rPr>
          </w:pPr>
          <w:hyperlink w:anchor="_Toc256000120" w:history="1">
            <w:r w:rsidRPr="00FF2450">
              <w:rPr>
                <w:noProof/>
                <w:lang w:val="ru-RU" w:eastAsia="ru-RU"/>
              </w:rPr>
              <w:drawing>
                <wp:inline distT="0" distB="0" distL="0" distR="0" wp14:anchorId="2FE93855" wp14:editId="2122DFBC">
                  <wp:extent cx="8255" cy="8255"/>
                  <wp:effectExtent l="0" t="0" r="0" b="0"/>
                  <wp:docPr id="1274729808" name="Billede 2" descr="L_2015063EN.01010202.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8904217" name="Picture 2" descr="L_2015063EN.01010202.tif"/>
                          <pic:cNvPicPr>
                            <a:picLocks noChangeAspect="1" noChangeArrowheads="1"/>
                          </pic:cNvPicPr>
                        </pic:nvPicPr>
                        <pic:blipFill>
                          <a:blip r:link="rId20">
                            <a:extLst>
                              <a:ext uri="{28A0092B-C50C-407E-A947-70E740481C1C}">
                                <a14:useLocalDpi xmlns:a14="http://schemas.microsoft.com/office/drawing/2010/main" val="0"/>
                              </a:ext>
                            </a:extLst>
                          </a:blip>
                          <a:stretch>
                            <a:fillRect/>
                          </a:stretch>
                        </pic:blipFill>
                        <pic:spPr bwMode="auto">
                          <a:xfrm>
                            <a:off x="0" y="0"/>
                            <a:ext cx="8255" cy="8255"/>
                          </a:xfrm>
                          <a:prstGeom prst="rect">
                            <a:avLst/>
                          </a:prstGeom>
                          <a:noFill/>
                          <a:ln>
                            <a:noFill/>
                          </a:ln>
                        </pic:spPr>
                      </pic:pic>
                    </a:graphicData>
                  </a:graphic>
                </wp:inline>
              </w:drawing>
            </w:r>
            <w:r w:rsidRPr="00FF2450">
              <w:rPr>
                <w:rStyle w:val="Hyperlink"/>
              </w:rPr>
              <w:t>APPENDIX 4 OF ANNEX II</w:t>
            </w:r>
            <w:r>
              <w:tab/>
            </w:r>
            <w:r w:rsidR="00CE3C20">
              <w:t>157</w:t>
            </w:r>
          </w:hyperlink>
        </w:p>
        <w:p w14:paraId="309FF823" w14:textId="77777777" w:rsidR="00090094" w:rsidRDefault="00581773">
          <w:pPr>
            <w:pStyle w:val="TOC1"/>
            <w:tabs>
              <w:tab w:val="right" w:leader="dot" w:pos="9016"/>
            </w:tabs>
            <w:rPr>
              <w:noProof/>
              <w:sz w:val="22"/>
            </w:rPr>
          </w:pPr>
          <w:hyperlink w:anchor="_Toc256000121" w:history="1">
            <w:r>
              <w:rPr>
                <w:rStyle w:val="Hyperlink"/>
              </w:rPr>
              <w:t>ANNEX III – PART ATCO.OR – REQUIREMENTS FOR AIR TRAFFIC CONTROLLER TRAINING ORGANISATIONS AND AERO-MEDICAL CENTRES</w:t>
            </w:r>
            <w:r>
              <w:tab/>
            </w:r>
            <w:r w:rsidR="00CE3C20">
              <w:t>158</w:t>
            </w:r>
          </w:hyperlink>
        </w:p>
        <w:p w14:paraId="03FF1163" w14:textId="77777777" w:rsidR="00090094" w:rsidRDefault="00581773">
          <w:pPr>
            <w:pStyle w:val="TOC2"/>
            <w:tabs>
              <w:tab w:val="right" w:leader="dot" w:pos="9016"/>
            </w:tabs>
            <w:rPr>
              <w:noProof/>
              <w:sz w:val="22"/>
            </w:rPr>
          </w:pPr>
          <w:hyperlink w:anchor="_Toc256000122" w:history="1">
            <w:r>
              <w:rPr>
                <w:rStyle w:val="Hyperlink"/>
              </w:rPr>
              <w:t>SUBPART A – GENERAL REQUIREMENTS</w:t>
            </w:r>
            <w:r>
              <w:tab/>
            </w:r>
            <w:r w:rsidR="00CE3C20">
              <w:t>158</w:t>
            </w:r>
          </w:hyperlink>
        </w:p>
        <w:p w14:paraId="6B4ABF0E" w14:textId="77777777" w:rsidR="00090094" w:rsidRDefault="00581773">
          <w:pPr>
            <w:pStyle w:val="TOC3"/>
            <w:tabs>
              <w:tab w:val="right" w:leader="dot" w:pos="9016"/>
            </w:tabs>
            <w:rPr>
              <w:noProof/>
              <w:sz w:val="22"/>
            </w:rPr>
          </w:pPr>
          <w:hyperlink w:anchor="_Toc256000123" w:history="1">
            <w:r w:rsidRPr="00FF2450">
              <w:rPr>
                <w:rStyle w:val="Hyperlink"/>
              </w:rPr>
              <w:t>ATCO.OR.A.001 Scope</w:t>
            </w:r>
            <w:r>
              <w:tab/>
            </w:r>
            <w:r w:rsidR="00CE3C20">
              <w:t>158</w:t>
            </w:r>
          </w:hyperlink>
        </w:p>
        <w:p w14:paraId="2D906FDA" w14:textId="77777777" w:rsidR="00090094" w:rsidRDefault="00581773">
          <w:pPr>
            <w:pStyle w:val="TOC2"/>
            <w:tabs>
              <w:tab w:val="right" w:leader="dot" w:pos="9016"/>
            </w:tabs>
            <w:rPr>
              <w:noProof/>
              <w:sz w:val="22"/>
            </w:rPr>
          </w:pPr>
          <w:hyperlink w:anchor="_Toc256000124" w:history="1">
            <w:r>
              <w:rPr>
                <w:rStyle w:val="Hyperlink"/>
              </w:rPr>
              <w:t>SUBPART B – REQUIREMENTS FOR AIR TRAFFIC CONTROLLER TRAINING ORGANISATIONS</w:t>
            </w:r>
            <w:r>
              <w:tab/>
            </w:r>
            <w:r w:rsidR="00CE3C20">
              <w:t>158</w:t>
            </w:r>
          </w:hyperlink>
        </w:p>
        <w:p w14:paraId="191FCA1A" w14:textId="77777777" w:rsidR="00090094" w:rsidRDefault="00581773">
          <w:pPr>
            <w:pStyle w:val="TOC3"/>
            <w:tabs>
              <w:tab w:val="right" w:leader="dot" w:pos="9016"/>
            </w:tabs>
            <w:rPr>
              <w:noProof/>
              <w:sz w:val="22"/>
            </w:rPr>
          </w:pPr>
          <w:hyperlink w:anchor="_Toc256000125" w:history="1">
            <w:r w:rsidRPr="00FF2450">
              <w:rPr>
                <w:rStyle w:val="Hyperlink"/>
              </w:rPr>
              <w:t>ATCO.OR.B.001</w:t>
            </w:r>
            <w:r w:rsidR="00281C8E">
              <w:rPr>
                <w:rStyle w:val="Hyperlink"/>
              </w:rPr>
              <w:t xml:space="preserve"> </w:t>
            </w:r>
            <w:r w:rsidRPr="00FF2450">
              <w:rPr>
                <w:rStyle w:val="Hyperlink"/>
              </w:rPr>
              <w:t>Application for a training organisation certificate</w:t>
            </w:r>
            <w:r>
              <w:tab/>
            </w:r>
            <w:r w:rsidR="00CE3C20">
              <w:t>158</w:t>
            </w:r>
          </w:hyperlink>
        </w:p>
        <w:p w14:paraId="7398FAFE" w14:textId="77777777" w:rsidR="00090094" w:rsidRDefault="00581773">
          <w:pPr>
            <w:pStyle w:val="TOC3"/>
            <w:tabs>
              <w:tab w:val="right" w:leader="dot" w:pos="9016"/>
            </w:tabs>
            <w:rPr>
              <w:noProof/>
              <w:sz w:val="22"/>
            </w:rPr>
          </w:pPr>
          <w:hyperlink w:anchor="_Toc256000126" w:history="1">
            <w:r w:rsidRPr="00FF2450">
              <w:rPr>
                <w:rStyle w:val="Hyperlink"/>
              </w:rPr>
              <w:t>ATCO.OR.B.005 Means of compliance</w:t>
            </w:r>
            <w:r>
              <w:tab/>
            </w:r>
            <w:r w:rsidR="00CE3C20">
              <w:t>159</w:t>
            </w:r>
          </w:hyperlink>
        </w:p>
        <w:p w14:paraId="4EE1E147" w14:textId="77777777" w:rsidR="00090094" w:rsidRDefault="00581773">
          <w:pPr>
            <w:pStyle w:val="TOC3"/>
            <w:tabs>
              <w:tab w:val="right" w:leader="dot" w:pos="9016"/>
            </w:tabs>
            <w:rPr>
              <w:noProof/>
              <w:sz w:val="22"/>
            </w:rPr>
          </w:pPr>
          <w:hyperlink w:anchor="_Toc256000127" w:history="1">
            <w:r w:rsidRPr="00FF2450">
              <w:rPr>
                <w:rStyle w:val="Hyperlink"/>
              </w:rPr>
              <w:t>ATCO.OR.B.010</w:t>
            </w:r>
            <w:r w:rsidR="001A7D59">
              <w:rPr>
                <w:rStyle w:val="Hyperlink"/>
              </w:rPr>
              <w:t xml:space="preserve"> </w:t>
            </w:r>
            <w:r w:rsidRPr="00FF2450">
              <w:rPr>
                <w:rStyle w:val="Hyperlink"/>
              </w:rPr>
              <w:t>Terms of approval and privileges of a training organisation certificate</w:t>
            </w:r>
            <w:r>
              <w:tab/>
            </w:r>
            <w:r w:rsidR="00CE3C20">
              <w:t>159</w:t>
            </w:r>
          </w:hyperlink>
        </w:p>
        <w:p w14:paraId="4A8C3623" w14:textId="77777777" w:rsidR="00090094" w:rsidRDefault="00581773">
          <w:pPr>
            <w:pStyle w:val="TOC3"/>
            <w:tabs>
              <w:tab w:val="right" w:leader="dot" w:pos="9016"/>
            </w:tabs>
            <w:rPr>
              <w:noProof/>
              <w:sz w:val="22"/>
            </w:rPr>
          </w:pPr>
          <w:hyperlink w:anchor="_Toc256000128" w:history="1">
            <w:r w:rsidRPr="00FF2450">
              <w:rPr>
                <w:rStyle w:val="Hyperlink"/>
              </w:rPr>
              <w:t>ATCO.OR.B.015</w:t>
            </w:r>
            <w:r w:rsidR="001C2489">
              <w:rPr>
                <w:rStyle w:val="Hyperlink"/>
              </w:rPr>
              <w:t xml:space="preserve"> </w:t>
            </w:r>
            <w:r w:rsidRPr="00FF2450">
              <w:rPr>
                <w:rStyle w:val="Hyperlink"/>
              </w:rPr>
              <w:t>Changes to the training organisation</w:t>
            </w:r>
            <w:r>
              <w:tab/>
            </w:r>
            <w:r w:rsidR="00CE3C20">
              <w:t>160</w:t>
            </w:r>
          </w:hyperlink>
        </w:p>
        <w:p w14:paraId="0005B24A" w14:textId="77777777" w:rsidR="00090094" w:rsidRDefault="00581773">
          <w:pPr>
            <w:pStyle w:val="TOC3"/>
            <w:tabs>
              <w:tab w:val="right" w:leader="dot" w:pos="9016"/>
            </w:tabs>
            <w:rPr>
              <w:noProof/>
              <w:sz w:val="22"/>
            </w:rPr>
          </w:pPr>
          <w:hyperlink w:anchor="_Toc256000129" w:history="1">
            <w:r w:rsidRPr="00FF2450">
              <w:rPr>
                <w:rStyle w:val="Hyperlink"/>
              </w:rPr>
              <w:t>ATCO.OR.B.020 Continued validity</w:t>
            </w:r>
            <w:r>
              <w:tab/>
            </w:r>
            <w:r w:rsidR="00CE3C20">
              <w:t>161</w:t>
            </w:r>
          </w:hyperlink>
        </w:p>
        <w:p w14:paraId="75955EA0" w14:textId="77777777" w:rsidR="00090094" w:rsidRDefault="00581773">
          <w:pPr>
            <w:pStyle w:val="TOC3"/>
            <w:tabs>
              <w:tab w:val="right" w:leader="dot" w:pos="9016"/>
            </w:tabs>
            <w:rPr>
              <w:noProof/>
              <w:sz w:val="22"/>
            </w:rPr>
          </w:pPr>
          <w:hyperlink w:anchor="_Toc256000130" w:history="1">
            <w:r w:rsidRPr="00FF2450">
              <w:rPr>
                <w:rStyle w:val="Hyperlink"/>
              </w:rPr>
              <w:t xml:space="preserve">ATCO.OR.B.025 </w:t>
            </w:r>
            <w:r w:rsidR="008063F1">
              <w:rPr>
                <w:rStyle w:val="Hyperlink"/>
              </w:rPr>
              <w:t xml:space="preserve"> </w:t>
            </w:r>
            <w:r w:rsidRPr="00FF2450">
              <w:rPr>
                <w:rStyle w:val="Hyperlink"/>
              </w:rPr>
              <w:t>Access to training organisations' facilities and data</w:t>
            </w:r>
            <w:r>
              <w:tab/>
            </w:r>
            <w:r w:rsidR="00CE3C20">
              <w:t>161</w:t>
            </w:r>
          </w:hyperlink>
        </w:p>
        <w:p w14:paraId="7E5C2499" w14:textId="77777777" w:rsidR="00090094" w:rsidRDefault="00581773">
          <w:pPr>
            <w:pStyle w:val="TOC3"/>
            <w:tabs>
              <w:tab w:val="right" w:leader="dot" w:pos="9016"/>
            </w:tabs>
            <w:rPr>
              <w:noProof/>
              <w:sz w:val="22"/>
            </w:rPr>
          </w:pPr>
          <w:hyperlink w:anchor="_Toc256000131" w:history="1">
            <w:r w:rsidRPr="00FF2450">
              <w:rPr>
                <w:rStyle w:val="Hyperlink"/>
              </w:rPr>
              <w:t>ATCO.OR.B.030 Findings</w:t>
            </w:r>
            <w:r>
              <w:tab/>
            </w:r>
            <w:r w:rsidR="00CE3C20">
              <w:t>162</w:t>
            </w:r>
          </w:hyperlink>
        </w:p>
        <w:p w14:paraId="2FF4EEC1" w14:textId="77777777" w:rsidR="00090094" w:rsidRDefault="00581773">
          <w:pPr>
            <w:pStyle w:val="TOC3"/>
            <w:tabs>
              <w:tab w:val="right" w:leader="dot" w:pos="9016"/>
            </w:tabs>
            <w:rPr>
              <w:noProof/>
              <w:sz w:val="22"/>
            </w:rPr>
          </w:pPr>
          <w:hyperlink w:anchor="_Toc256000132" w:history="1">
            <w:r w:rsidRPr="00FF2450">
              <w:rPr>
                <w:rStyle w:val="Hyperlink"/>
              </w:rPr>
              <w:t>ATCO.OR.B.035</w:t>
            </w:r>
            <w:r w:rsidR="00651143">
              <w:rPr>
                <w:rStyle w:val="Hyperlink"/>
              </w:rPr>
              <w:t xml:space="preserve"> </w:t>
            </w:r>
            <w:r w:rsidRPr="00FF2450">
              <w:rPr>
                <w:rStyle w:val="Hyperlink"/>
              </w:rPr>
              <w:t>Immediate reaction to a safety problem</w:t>
            </w:r>
            <w:r>
              <w:tab/>
            </w:r>
            <w:r w:rsidR="00CE3C20">
              <w:t>162</w:t>
            </w:r>
          </w:hyperlink>
        </w:p>
        <w:p w14:paraId="62782E9D" w14:textId="77777777" w:rsidR="00090094" w:rsidRDefault="00581773">
          <w:pPr>
            <w:pStyle w:val="TOC3"/>
            <w:tabs>
              <w:tab w:val="right" w:leader="dot" w:pos="9016"/>
            </w:tabs>
            <w:rPr>
              <w:noProof/>
              <w:sz w:val="22"/>
            </w:rPr>
          </w:pPr>
          <w:hyperlink w:anchor="_Toc256000133" w:history="1">
            <w:r w:rsidRPr="00FF2450">
              <w:rPr>
                <w:rStyle w:val="Hyperlink"/>
              </w:rPr>
              <w:t>ATCO.OR.B.040 Occurrence reporting</w:t>
            </w:r>
            <w:r>
              <w:tab/>
            </w:r>
            <w:r w:rsidR="00CE3C20">
              <w:t>162</w:t>
            </w:r>
          </w:hyperlink>
        </w:p>
        <w:p w14:paraId="37A12855" w14:textId="77777777" w:rsidR="00090094" w:rsidRDefault="00581773">
          <w:pPr>
            <w:pStyle w:val="TOC2"/>
            <w:tabs>
              <w:tab w:val="right" w:leader="dot" w:pos="9016"/>
            </w:tabs>
            <w:rPr>
              <w:noProof/>
              <w:sz w:val="22"/>
            </w:rPr>
          </w:pPr>
          <w:hyperlink w:anchor="_Toc256000134" w:history="1">
            <w:r>
              <w:rPr>
                <w:rStyle w:val="Hyperlink"/>
              </w:rPr>
              <w:t>SUBPART C – MANAGEMENT OF AIR TRAFFIC CONTROLLER TRAINING ORGANISATIONS</w:t>
            </w:r>
            <w:r>
              <w:tab/>
            </w:r>
            <w:r w:rsidR="00CE3C20">
              <w:t>165</w:t>
            </w:r>
          </w:hyperlink>
        </w:p>
        <w:p w14:paraId="3C9522EA" w14:textId="77777777" w:rsidR="00090094" w:rsidRDefault="00581773">
          <w:pPr>
            <w:pStyle w:val="TOC3"/>
            <w:tabs>
              <w:tab w:val="right" w:leader="dot" w:pos="9016"/>
            </w:tabs>
            <w:rPr>
              <w:noProof/>
              <w:sz w:val="22"/>
            </w:rPr>
          </w:pPr>
          <w:hyperlink w:anchor="_Toc256000135" w:history="1">
            <w:r w:rsidRPr="00FF2450">
              <w:rPr>
                <w:rStyle w:val="Hyperlink"/>
              </w:rPr>
              <w:t>ATCO.OR.C.001</w:t>
            </w:r>
            <w:r w:rsidR="00A53C07">
              <w:rPr>
                <w:rStyle w:val="Hyperlink"/>
              </w:rPr>
              <w:t xml:space="preserve"> </w:t>
            </w:r>
            <w:r w:rsidRPr="00FF2450">
              <w:rPr>
                <w:rStyle w:val="Hyperlink"/>
              </w:rPr>
              <w:t xml:space="preserve"> Management system of training organisations</w:t>
            </w:r>
            <w:r>
              <w:tab/>
            </w:r>
            <w:r w:rsidR="00CE3C20">
              <w:t>165</w:t>
            </w:r>
          </w:hyperlink>
        </w:p>
        <w:p w14:paraId="40694346" w14:textId="77777777" w:rsidR="00090094" w:rsidRDefault="00581773">
          <w:pPr>
            <w:pStyle w:val="TOC3"/>
            <w:tabs>
              <w:tab w:val="right" w:leader="dot" w:pos="9016"/>
            </w:tabs>
            <w:rPr>
              <w:noProof/>
              <w:sz w:val="22"/>
            </w:rPr>
          </w:pPr>
          <w:hyperlink w:anchor="_Toc256000136" w:history="1">
            <w:r w:rsidRPr="00B457FA">
              <w:rPr>
                <w:rStyle w:val="Hyperlink"/>
              </w:rPr>
              <w:t>ATCO.OR.C.001A Information security management system</w:t>
            </w:r>
            <w:r>
              <w:tab/>
            </w:r>
            <w:r w:rsidR="00CE3C20">
              <w:t>170</w:t>
            </w:r>
          </w:hyperlink>
        </w:p>
        <w:p w14:paraId="2146AD39" w14:textId="77777777" w:rsidR="00090094" w:rsidRDefault="00581773">
          <w:pPr>
            <w:pStyle w:val="TOC3"/>
            <w:tabs>
              <w:tab w:val="right" w:leader="dot" w:pos="9016"/>
            </w:tabs>
            <w:rPr>
              <w:noProof/>
              <w:sz w:val="22"/>
            </w:rPr>
          </w:pPr>
          <w:hyperlink w:anchor="_Toc256000137" w:history="1">
            <w:r w:rsidRPr="00FF2450">
              <w:rPr>
                <w:rStyle w:val="Hyperlink"/>
              </w:rPr>
              <w:t>ATCO.OR.C.005 Contracted activities</w:t>
            </w:r>
            <w:r>
              <w:tab/>
            </w:r>
            <w:r w:rsidR="00CE3C20">
              <w:t>170</w:t>
            </w:r>
          </w:hyperlink>
        </w:p>
        <w:p w14:paraId="2F70208D" w14:textId="77777777" w:rsidR="00090094" w:rsidRDefault="00581773">
          <w:pPr>
            <w:pStyle w:val="TOC3"/>
            <w:tabs>
              <w:tab w:val="right" w:leader="dot" w:pos="9016"/>
            </w:tabs>
            <w:rPr>
              <w:noProof/>
              <w:sz w:val="22"/>
            </w:rPr>
          </w:pPr>
          <w:hyperlink w:anchor="_Toc256000138" w:history="1">
            <w:r w:rsidRPr="00FF2450">
              <w:rPr>
                <w:rStyle w:val="Hyperlink"/>
              </w:rPr>
              <w:t>ATCO.OR.C.010 Personnel requirements</w:t>
            </w:r>
            <w:r>
              <w:tab/>
            </w:r>
            <w:r w:rsidR="00CE3C20">
              <w:t>172</w:t>
            </w:r>
          </w:hyperlink>
        </w:p>
        <w:p w14:paraId="7B9D8794" w14:textId="77777777" w:rsidR="00090094" w:rsidRDefault="00581773">
          <w:pPr>
            <w:pStyle w:val="TOC3"/>
            <w:tabs>
              <w:tab w:val="right" w:leader="dot" w:pos="9016"/>
            </w:tabs>
            <w:rPr>
              <w:noProof/>
              <w:sz w:val="22"/>
            </w:rPr>
          </w:pPr>
          <w:hyperlink w:anchor="_Toc256000139" w:history="1">
            <w:r w:rsidRPr="00FF2450">
              <w:rPr>
                <w:rStyle w:val="Hyperlink"/>
              </w:rPr>
              <w:t>ATCO.OR.C.015 Facilities and equipment</w:t>
            </w:r>
            <w:r>
              <w:tab/>
            </w:r>
            <w:r w:rsidR="00CE3C20">
              <w:t>173</w:t>
            </w:r>
          </w:hyperlink>
        </w:p>
        <w:p w14:paraId="6567281B" w14:textId="77777777" w:rsidR="00090094" w:rsidRDefault="00581773">
          <w:pPr>
            <w:pStyle w:val="TOC3"/>
            <w:tabs>
              <w:tab w:val="right" w:leader="dot" w:pos="9016"/>
            </w:tabs>
            <w:rPr>
              <w:noProof/>
              <w:sz w:val="22"/>
            </w:rPr>
          </w:pPr>
          <w:hyperlink w:anchor="_Toc256000140" w:history="1">
            <w:r w:rsidRPr="00FF2450">
              <w:rPr>
                <w:rStyle w:val="Hyperlink"/>
              </w:rPr>
              <w:t>ATCO.OR.C.020 Record keeping</w:t>
            </w:r>
            <w:r>
              <w:tab/>
            </w:r>
            <w:r w:rsidR="00CE3C20">
              <w:t>174</w:t>
            </w:r>
          </w:hyperlink>
        </w:p>
        <w:p w14:paraId="417A9104" w14:textId="77777777" w:rsidR="00090094" w:rsidRDefault="00581773">
          <w:pPr>
            <w:pStyle w:val="TOC3"/>
            <w:tabs>
              <w:tab w:val="right" w:leader="dot" w:pos="9016"/>
            </w:tabs>
            <w:rPr>
              <w:noProof/>
              <w:sz w:val="22"/>
            </w:rPr>
          </w:pPr>
          <w:hyperlink w:anchor="_Toc256000141" w:history="1">
            <w:r w:rsidRPr="00FF2450">
              <w:rPr>
                <w:rStyle w:val="Hyperlink"/>
              </w:rPr>
              <w:t>ATCO.OR.C.025 Funding and insurances</w:t>
            </w:r>
            <w:r>
              <w:tab/>
            </w:r>
            <w:r w:rsidR="00CE3C20">
              <w:t>175</w:t>
            </w:r>
          </w:hyperlink>
        </w:p>
        <w:p w14:paraId="161A0DF0" w14:textId="77777777" w:rsidR="00090094" w:rsidRDefault="00581773">
          <w:pPr>
            <w:pStyle w:val="TOC2"/>
            <w:tabs>
              <w:tab w:val="right" w:leader="dot" w:pos="9016"/>
            </w:tabs>
            <w:rPr>
              <w:noProof/>
              <w:sz w:val="22"/>
            </w:rPr>
          </w:pPr>
          <w:hyperlink w:anchor="_Toc256000142" w:history="1">
            <w:r>
              <w:rPr>
                <w:rStyle w:val="Hyperlink"/>
              </w:rPr>
              <w:t>SUBPART D – REQUIREMENTS FOR TRAINING COURSES AND TRAINING PLANS</w:t>
            </w:r>
            <w:r w:rsidR="00440E15">
              <w:rPr>
                <w:rStyle w:val="Hyperlink"/>
                <w:lang w:val="hy-AM"/>
              </w:rPr>
              <w:t>․</w:t>
            </w:r>
            <w:r>
              <w:tab/>
            </w:r>
            <w:r w:rsidR="00CE3C20">
              <w:t>176</w:t>
            </w:r>
          </w:hyperlink>
        </w:p>
        <w:p w14:paraId="00956E9B" w14:textId="77777777" w:rsidR="00090094" w:rsidRDefault="00581773">
          <w:pPr>
            <w:pStyle w:val="TOC3"/>
            <w:tabs>
              <w:tab w:val="right" w:leader="dot" w:pos="9016"/>
            </w:tabs>
            <w:rPr>
              <w:noProof/>
              <w:sz w:val="22"/>
            </w:rPr>
          </w:pPr>
          <w:hyperlink w:anchor="_Toc256000143" w:history="1">
            <w:r w:rsidRPr="00FF2450">
              <w:rPr>
                <w:rStyle w:val="Hyperlink"/>
              </w:rPr>
              <w:t>ATCO.OR.D.001 Requirements for training courses and training plans</w:t>
            </w:r>
            <w:r>
              <w:tab/>
            </w:r>
            <w:r w:rsidR="00CE3C20">
              <w:t>176</w:t>
            </w:r>
          </w:hyperlink>
        </w:p>
        <w:p w14:paraId="7FC0EF8B" w14:textId="77777777" w:rsidR="00090094" w:rsidRDefault="00581773">
          <w:pPr>
            <w:pStyle w:val="TOC3"/>
            <w:tabs>
              <w:tab w:val="right" w:leader="dot" w:pos="9016"/>
            </w:tabs>
            <w:rPr>
              <w:noProof/>
              <w:sz w:val="22"/>
            </w:rPr>
          </w:pPr>
          <w:hyperlink w:anchor="_Toc256000144" w:history="1">
            <w:r w:rsidRPr="00FF2450">
              <w:rPr>
                <w:rStyle w:val="Hyperlink"/>
              </w:rPr>
              <w:t>ATCO.OR.D.005 Examination and assessment results and certificates</w:t>
            </w:r>
            <w:r>
              <w:tab/>
            </w:r>
            <w:r w:rsidR="00CE3C20">
              <w:t>176</w:t>
            </w:r>
          </w:hyperlink>
        </w:p>
        <w:p w14:paraId="27B2B364" w14:textId="77777777" w:rsidR="00090094" w:rsidRDefault="00581773">
          <w:pPr>
            <w:pStyle w:val="TOC2"/>
            <w:tabs>
              <w:tab w:val="right" w:leader="dot" w:pos="9016"/>
            </w:tabs>
            <w:rPr>
              <w:noProof/>
              <w:sz w:val="22"/>
            </w:rPr>
          </w:pPr>
          <w:hyperlink w:anchor="_Toc256000145" w:history="1">
            <w:r>
              <w:rPr>
                <w:rStyle w:val="Hyperlink"/>
              </w:rPr>
              <w:t>SUBPART E – REQUIREMENTS FOR AERO-MEDICAL CENTRES</w:t>
            </w:r>
            <w:r>
              <w:tab/>
            </w:r>
            <w:r w:rsidR="00CE3C20">
              <w:t>176</w:t>
            </w:r>
          </w:hyperlink>
        </w:p>
        <w:p w14:paraId="0D98C724" w14:textId="77777777" w:rsidR="00090094" w:rsidRDefault="00581773">
          <w:pPr>
            <w:pStyle w:val="TOC3"/>
            <w:tabs>
              <w:tab w:val="right" w:leader="dot" w:pos="9016"/>
            </w:tabs>
            <w:rPr>
              <w:noProof/>
              <w:sz w:val="22"/>
            </w:rPr>
          </w:pPr>
          <w:hyperlink w:anchor="_Toc256000146" w:history="1">
            <w:r w:rsidRPr="00FF2450">
              <w:rPr>
                <w:rStyle w:val="Hyperlink"/>
              </w:rPr>
              <w:t>ATCO.OR.E.001 Aero-medical centres</w:t>
            </w:r>
            <w:r>
              <w:tab/>
            </w:r>
            <w:r w:rsidR="00CE3C20">
              <w:t>176</w:t>
            </w:r>
          </w:hyperlink>
        </w:p>
        <w:p w14:paraId="391C7251" w14:textId="77777777" w:rsidR="00090094" w:rsidRDefault="00581773">
          <w:pPr>
            <w:pStyle w:val="TOC1"/>
            <w:tabs>
              <w:tab w:val="right" w:leader="dot" w:pos="9016"/>
            </w:tabs>
            <w:rPr>
              <w:noProof/>
              <w:sz w:val="22"/>
            </w:rPr>
          </w:pPr>
          <w:hyperlink w:anchor="_Toc256000147" w:history="1">
            <w:r>
              <w:rPr>
                <w:rStyle w:val="Hyperlink"/>
              </w:rPr>
              <w:t>ANNEX IV – PART ATCO.MED – MEDICAL REQUIREMENTS FOR AIR TRAFFIC CONTROLLERS</w:t>
            </w:r>
            <w:r>
              <w:tab/>
            </w:r>
            <w:r w:rsidR="00CE3C20">
              <w:t>177</w:t>
            </w:r>
          </w:hyperlink>
        </w:p>
        <w:p w14:paraId="135A56C9" w14:textId="77777777" w:rsidR="00090094" w:rsidRDefault="00581773">
          <w:pPr>
            <w:pStyle w:val="TOC2"/>
            <w:tabs>
              <w:tab w:val="right" w:leader="dot" w:pos="9016"/>
            </w:tabs>
            <w:rPr>
              <w:noProof/>
              <w:sz w:val="22"/>
            </w:rPr>
          </w:pPr>
          <w:hyperlink w:anchor="_Toc256000148" w:history="1">
            <w:r>
              <w:rPr>
                <w:rStyle w:val="Hyperlink"/>
              </w:rPr>
              <w:t>SUBPART A – GENERAL REQUIREMENTS</w:t>
            </w:r>
            <w:r>
              <w:tab/>
            </w:r>
            <w:r w:rsidR="00CE3C20">
              <w:t>177</w:t>
            </w:r>
          </w:hyperlink>
        </w:p>
        <w:p w14:paraId="0BC009D5" w14:textId="77777777" w:rsidR="00090094" w:rsidRDefault="00581773">
          <w:pPr>
            <w:pStyle w:val="TOC3"/>
            <w:tabs>
              <w:tab w:val="right" w:leader="dot" w:pos="9016"/>
            </w:tabs>
            <w:rPr>
              <w:noProof/>
              <w:sz w:val="22"/>
            </w:rPr>
          </w:pPr>
          <w:hyperlink w:anchor="_Toc256000149" w:history="1">
            <w:r>
              <w:rPr>
                <w:rStyle w:val="Hyperlink"/>
              </w:rPr>
              <w:t>SECTION 1 – General</w:t>
            </w:r>
            <w:r>
              <w:tab/>
            </w:r>
            <w:r w:rsidR="00CE3C20">
              <w:t>177</w:t>
            </w:r>
          </w:hyperlink>
        </w:p>
        <w:p w14:paraId="6145D551" w14:textId="77777777" w:rsidR="00090094" w:rsidRDefault="00581773">
          <w:pPr>
            <w:pStyle w:val="TOC3"/>
            <w:tabs>
              <w:tab w:val="right" w:leader="dot" w:pos="9016"/>
            </w:tabs>
            <w:rPr>
              <w:noProof/>
              <w:sz w:val="22"/>
            </w:rPr>
          </w:pPr>
          <w:hyperlink w:anchor="_Toc256000150" w:history="1">
            <w:r>
              <w:rPr>
                <w:rStyle w:val="Hyperlink"/>
              </w:rPr>
              <w:t>SECTION 2 – Requirements for medical certificates</w:t>
            </w:r>
            <w:r>
              <w:tab/>
            </w:r>
            <w:r w:rsidR="00CE3C20">
              <w:t>184</w:t>
            </w:r>
          </w:hyperlink>
        </w:p>
        <w:p w14:paraId="4F157352" w14:textId="77777777" w:rsidR="00090094" w:rsidRDefault="00581773">
          <w:pPr>
            <w:pStyle w:val="TOC2"/>
            <w:tabs>
              <w:tab w:val="right" w:leader="dot" w:pos="9016"/>
            </w:tabs>
            <w:rPr>
              <w:noProof/>
              <w:sz w:val="22"/>
            </w:rPr>
          </w:pPr>
          <w:hyperlink w:anchor="_Toc256000151" w:history="1">
            <w:r>
              <w:rPr>
                <w:rStyle w:val="Hyperlink"/>
              </w:rPr>
              <w:t>SUBPART B – SPECIFIC REQUIREMENTS FOR CLASS 3 MEDICAL CERTIFICATES</w:t>
            </w:r>
            <w:r>
              <w:tab/>
            </w:r>
            <w:r w:rsidR="00CE3C20">
              <w:t>186</w:t>
            </w:r>
          </w:hyperlink>
        </w:p>
        <w:p w14:paraId="04F5E40A" w14:textId="77777777" w:rsidR="00090094" w:rsidRDefault="00581773">
          <w:pPr>
            <w:pStyle w:val="TOC3"/>
            <w:tabs>
              <w:tab w:val="right" w:leader="dot" w:pos="9016"/>
            </w:tabs>
            <w:rPr>
              <w:noProof/>
              <w:sz w:val="22"/>
            </w:rPr>
          </w:pPr>
          <w:hyperlink w:anchor="_Toc256000152" w:history="1">
            <w:r>
              <w:rPr>
                <w:rStyle w:val="Hyperlink"/>
              </w:rPr>
              <w:t>SECTION 1 – General</w:t>
            </w:r>
            <w:r>
              <w:tab/>
            </w:r>
            <w:r w:rsidR="00CE3C20">
              <w:t>186</w:t>
            </w:r>
          </w:hyperlink>
        </w:p>
        <w:p w14:paraId="6839FF8A" w14:textId="77777777" w:rsidR="00090094" w:rsidRDefault="00581773">
          <w:pPr>
            <w:pStyle w:val="TOC3"/>
            <w:tabs>
              <w:tab w:val="right" w:leader="dot" w:pos="9016"/>
            </w:tabs>
            <w:rPr>
              <w:noProof/>
              <w:sz w:val="22"/>
            </w:rPr>
          </w:pPr>
          <w:hyperlink w:anchor="_Toc256000153" w:history="1">
            <w:r>
              <w:rPr>
                <w:rStyle w:val="Hyperlink"/>
              </w:rPr>
              <w:t>SECTION 2 – Specific requirements for class 3 medical certificates</w:t>
            </w:r>
            <w:r>
              <w:tab/>
            </w:r>
            <w:r w:rsidR="00CE3C20">
              <w:t>189</w:t>
            </w:r>
          </w:hyperlink>
        </w:p>
        <w:p w14:paraId="140D3BE9" w14:textId="77777777" w:rsidR="00090094" w:rsidRDefault="00581773">
          <w:pPr>
            <w:pStyle w:val="TOC2"/>
            <w:tabs>
              <w:tab w:val="right" w:leader="dot" w:pos="9016"/>
            </w:tabs>
            <w:rPr>
              <w:noProof/>
              <w:sz w:val="22"/>
            </w:rPr>
          </w:pPr>
          <w:hyperlink w:anchor="_Toc256000154" w:history="1">
            <w:r>
              <w:rPr>
                <w:rStyle w:val="Hyperlink"/>
              </w:rPr>
              <w:t>SUBPART C – AERO-MEDICAL EXAMINERS (AMES)</w:t>
            </w:r>
            <w:r>
              <w:tab/>
            </w:r>
            <w:r w:rsidR="00CE3C20">
              <w:t>221</w:t>
            </w:r>
          </w:hyperlink>
        </w:p>
        <w:p w14:paraId="5AC006E6" w14:textId="77777777" w:rsidR="00090094" w:rsidRDefault="00581773">
          <w:pPr>
            <w:pStyle w:val="TOC3"/>
            <w:tabs>
              <w:tab w:val="right" w:leader="dot" w:pos="9016"/>
            </w:tabs>
            <w:rPr>
              <w:noProof/>
              <w:sz w:val="22"/>
            </w:rPr>
          </w:pPr>
          <w:hyperlink w:anchor="_Toc256000155" w:history="1">
            <w:r w:rsidRPr="00FF2450">
              <w:rPr>
                <w:rStyle w:val="Hyperlink"/>
              </w:rPr>
              <w:t xml:space="preserve">ATCO.MED.C.001 </w:t>
            </w:r>
            <w:r w:rsidR="00CD214B">
              <w:rPr>
                <w:rStyle w:val="Hyperlink"/>
              </w:rPr>
              <w:t xml:space="preserve"> </w:t>
            </w:r>
            <w:r w:rsidRPr="00FF2450">
              <w:rPr>
                <w:rStyle w:val="Hyperlink"/>
              </w:rPr>
              <w:t>Privileges</w:t>
            </w:r>
            <w:r>
              <w:tab/>
            </w:r>
            <w:r w:rsidR="00CE3C20">
              <w:t>221</w:t>
            </w:r>
          </w:hyperlink>
        </w:p>
        <w:p w14:paraId="13D59AAC" w14:textId="77777777" w:rsidR="00090094" w:rsidRDefault="00581773">
          <w:pPr>
            <w:pStyle w:val="TOC3"/>
            <w:tabs>
              <w:tab w:val="right" w:leader="dot" w:pos="9016"/>
            </w:tabs>
            <w:rPr>
              <w:noProof/>
              <w:sz w:val="22"/>
            </w:rPr>
          </w:pPr>
          <w:hyperlink w:anchor="_Toc256000156" w:history="1">
            <w:r w:rsidRPr="00FF2450">
              <w:rPr>
                <w:rStyle w:val="Hyperlink"/>
              </w:rPr>
              <w:t xml:space="preserve">ATCO.MED.C.005 </w:t>
            </w:r>
            <w:r w:rsidR="00B25130">
              <w:rPr>
                <w:rStyle w:val="Hyperlink"/>
              </w:rPr>
              <w:t xml:space="preserve"> </w:t>
            </w:r>
            <w:r w:rsidRPr="00FF2450">
              <w:rPr>
                <w:rStyle w:val="Hyperlink"/>
              </w:rPr>
              <w:t>Application</w:t>
            </w:r>
            <w:r>
              <w:tab/>
            </w:r>
            <w:r w:rsidR="00CE3C20">
              <w:t>221</w:t>
            </w:r>
          </w:hyperlink>
        </w:p>
        <w:p w14:paraId="049B684B" w14:textId="77777777" w:rsidR="00090094" w:rsidRDefault="00581773">
          <w:pPr>
            <w:pStyle w:val="TOC3"/>
            <w:tabs>
              <w:tab w:val="right" w:leader="dot" w:pos="9016"/>
            </w:tabs>
            <w:rPr>
              <w:noProof/>
              <w:sz w:val="22"/>
            </w:rPr>
          </w:pPr>
          <w:hyperlink w:anchor="_Toc256000157" w:history="1">
            <w:r w:rsidRPr="00FF2450">
              <w:rPr>
                <w:rStyle w:val="Hyperlink"/>
              </w:rPr>
              <w:t xml:space="preserve">ATCO.MED.C.010 </w:t>
            </w:r>
            <w:r w:rsidR="0018605F">
              <w:rPr>
                <w:rStyle w:val="Hyperlink"/>
              </w:rPr>
              <w:t xml:space="preserve"> </w:t>
            </w:r>
            <w:r w:rsidRPr="00FF2450">
              <w:rPr>
                <w:rStyle w:val="Hyperlink"/>
              </w:rPr>
              <w:t>Requirements for the issue of an AME certificate</w:t>
            </w:r>
            <w:r>
              <w:tab/>
            </w:r>
            <w:r w:rsidR="00CE3C20">
              <w:t>222</w:t>
            </w:r>
          </w:hyperlink>
        </w:p>
        <w:p w14:paraId="58FCB460" w14:textId="77777777" w:rsidR="00090094" w:rsidRDefault="00581773">
          <w:pPr>
            <w:pStyle w:val="TOC3"/>
            <w:tabs>
              <w:tab w:val="right" w:leader="dot" w:pos="9016"/>
            </w:tabs>
            <w:rPr>
              <w:noProof/>
              <w:sz w:val="22"/>
            </w:rPr>
          </w:pPr>
          <w:hyperlink w:anchor="_Toc256000158" w:history="1">
            <w:r w:rsidRPr="00FF2450">
              <w:rPr>
                <w:rStyle w:val="Hyperlink"/>
              </w:rPr>
              <w:t xml:space="preserve">ATCO.MED.C.015 </w:t>
            </w:r>
            <w:r w:rsidR="003639C6">
              <w:rPr>
                <w:rStyle w:val="Hyperlink"/>
              </w:rPr>
              <w:t xml:space="preserve"> </w:t>
            </w:r>
            <w:r w:rsidRPr="00FF2450">
              <w:rPr>
                <w:rStyle w:val="Hyperlink"/>
              </w:rPr>
              <w:t>Training courses in aviation medicine</w:t>
            </w:r>
            <w:r>
              <w:tab/>
            </w:r>
            <w:r w:rsidR="00CE3C20">
              <w:t>222</w:t>
            </w:r>
          </w:hyperlink>
        </w:p>
        <w:p w14:paraId="71A0AA61" w14:textId="77777777" w:rsidR="00090094" w:rsidRDefault="00581773">
          <w:pPr>
            <w:pStyle w:val="TOC3"/>
            <w:tabs>
              <w:tab w:val="right" w:leader="dot" w:pos="9016"/>
            </w:tabs>
            <w:rPr>
              <w:noProof/>
              <w:sz w:val="22"/>
            </w:rPr>
          </w:pPr>
          <w:hyperlink w:anchor="_Toc256000159" w:history="1">
            <w:r w:rsidRPr="00FF2450">
              <w:rPr>
                <w:rStyle w:val="Hyperlink"/>
              </w:rPr>
              <w:t xml:space="preserve">ATCO.MED.C.020 </w:t>
            </w:r>
            <w:r w:rsidR="00371D89">
              <w:rPr>
                <w:rStyle w:val="Hyperlink"/>
              </w:rPr>
              <w:t xml:space="preserve"> </w:t>
            </w:r>
            <w:r w:rsidRPr="00FF2450">
              <w:rPr>
                <w:rStyle w:val="Hyperlink"/>
              </w:rPr>
              <w:t>Changes to the AME certificate</w:t>
            </w:r>
            <w:r>
              <w:tab/>
            </w:r>
            <w:r w:rsidR="00CE3C20">
              <w:t>224</w:t>
            </w:r>
          </w:hyperlink>
        </w:p>
        <w:p w14:paraId="3BB52D78" w14:textId="77777777" w:rsidR="00090094" w:rsidRDefault="00581773">
          <w:pPr>
            <w:pStyle w:val="TOC3"/>
            <w:tabs>
              <w:tab w:val="right" w:leader="dot" w:pos="9016"/>
            </w:tabs>
            <w:rPr>
              <w:noProof/>
              <w:sz w:val="22"/>
            </w:rPr>
          </w:pPr>
          <w:hyperlink w:anchor="_Toc256000160" w:history="1">
            <w:r w:rsidRPr="00FF2450">
              <w:rPr>
                <w:rStyle w:val="Hyperlink"/>
              </w:rPr>
              <w:t xml:space="preserve">ATCO.MED.C.025 </w:t>
            </w:r>
            <w:r w:rsidR="00375AA4">
              <w:rPr>
                <w:rStyle w:val="Hyperlink"/>
              </w:rPr>
              <w:t xml:space="preserve"> </w:t>
            </w:r>
            <w:r w:rsidRPr="00FF2450">
              <w:rPr>
                <w:rStyle w:val="Hyperlink"/>
              </w:rPr>
              <w:t>Validity of AME certificates</w:t>
            </w:r>
            <w:r>
              <w:tab/>
            </w:r>
            <w:r w:rsidR="00CE3C20">
              <w:t>224</w:t>
            </w:r>
          </w:hyperlink>
        </w:p>
        <w:p w14:paraId="309E3387" w14:textId="77777777" w:rsidR="00090094" w:rsidRDefault="00581773">
          <w:pPr>
            <w:pStyle w:val="TOC1"/>
            <w:tabs>
              <w:tab w:val="right" w:leader="dot" w:pos="9016"/>
            </w:tabs>
            <w:rPr>
              <w:noProof/>
              <w:sz w:val="22"/>
            </w:rPr>
          </w:pPr>
          <w:hyperlink w:anchor="_Toc256000161" w:history="1">
            <w:r>
              <w:rPr>
                <w:rStyle w:val="Hyperlink"/>
              </w:rPr>
              <w:t>INITIAL TRAINING CONTENT</w:t>
            </w:r>
            <w:r>
              <w:tab/>
            </w:r>
            <w:r w:rsidR="00CE3C20">
              <w:t>225</w:t>
            </w:r>
          </w:hyperlink>
        </w:p>
        <w:p w14:paraId="402BA134" w14:textId="77777777" w:rsidR="00090094" w:rsidRDefault="00581773">
          <w:pPr>
            <w:pStyle w:val="TOC2"/>
            <w:tabs>
              <w:tab w:val="right" w:leader="dot" w:pos="9016"/>
            </w:tabs>
            <w:rPr>
              <w:noProof/>
              <w:sz w:val="22"/>
            </w:rPr>
          </w:pPr>
          <w:hyperlink w:anchor="_Toc256000162" w:history="1">
            <w:r w:rsidRPr="004B6FFD">
              <w:rPr>
                <w:rStyle w:val="Hyperlink"/>
              </w:rPr>
              <w:t>A</w:t>
            </w:r>
            <w:r w:rsidR="004B6FFD">
              <w:rPr>
                <w:rStyle w:val="Hyperlink"/>
              </w:rPr>
              <w:t xml:space="preserve">MC1 ATCO.D.010(a) </w:t>
            </w:r>
            <w:r w:rsidRPr="004B6FFD">
              <w:rPr>
                <w:rStyle w:val="Hyperlink"/>
              </w:rPr>
              <w:t>Composition of initial training</w:t>
            </w:r>
            <w:r>
              <w:tab/>
            </w:r>
            <w:r w:rsidR="00AE12B5">
              <w:t>225</w:t>
            </w:r>
          </w:hyperlink>
        </w:p>
        <w:p w14:paraId="64D41597" w14:textId="77777777" w:rsidR="00090094" w:rsidRDefault="00581773">
          <w:pPr>
            <w:pStyle w:val="TOC2"/>
            <w:tabs>
              <w:tab w:val="right" w:leader="dot" w:pos="9016"/>
            </w:tabs>
            <w:rPr>
              <w:noProof/>
              <w:sz w:val="22"/>
            </w:rPr>
          </w:pPr>
          <w:hyperlink w:anchor="_Toc256000163" w:history="1">
            <w:r>
              <w:rPr>
                <w:rStyle w:val="Hyperlink"/>
              </w:rPr>
              <w:t xml:space="preserve">AMC2 ATCO.D.010(a) </w:t>
            </w:r>
            <w:r w:rsidR="000519E2" w:rsidRPr="00DC7BD0">
              <w:rPr>
                <w:rStyle w:val="Hyperlink"/>
              </w:rPr>
              <w:t>Composition of initial training</w:t>
            </w:r>
            <w:r>
              <w:tab/>
            </w:r>
            <w:r w:rsidR="00AE12B5">
              <w:t>233</w:t>
            </w:r>
          </w:hyperlink>
        </w:p>
        <w:p w14:paraId="374D298F" w14:textId="77777777" w:rsidR="00090094" w:rsidRDefault="00581773">
          <w:pPr>
            <w:pStyle w:val="TOC2"/>
            <w:tabs>
              <w:tab w:val="right" w:leader="dot" w:pos="9016"/>
            </w:tabs>
            <w:rPr>
              <w:noProof/>
              <w:sz w:val="22"/>
            </w:rPr>
          </w:pPr>
          <w:hyperlink w:anchor="_Toc256000164" w:history="1">
            <w:r>
              <w:rPr>
                <w:rStyle w:val="Hyperlink"/>
              </w:rPr>
              <w:t xml:space="preserve">AMC1 ATCO.D.010(a)(1) </w:t>
            </w:r>
            <w:r w:rsidR="003945F5" w:rsidRPr="00D2693D">
              <w:rPr>
                <w:rStyle w:val="Hyperlink"/>
              </w:rPr>
              <w:t>Composition of initial training</w:t>
            </w:r>
            <w:r>
              <w:tab/>
            </w:r>
            <w:r w:rsidR="00AE12B5">
              <w:t>241</w:t>
            </w:r>
          </w:hyperlink>
        </w:p>
        <w:p w14:paraId="2640156A" w14:textId="77777777" w:rsidR="00090094" w:rsidRDefault="00581773">
          <w:pPr>
            <w:pStyle w:val="TOC6"/>
            <w:tabs>
              <w:tab w:val="right" w:leader="dot" w:pos="9016"/>
            </w:tabs>
            <w:rPr>
              <w:noProof/>
              <w:sz w:val="22"/>
            </w:rPr>
          </w:pPr>
          <w:hyperlink w:anchor="_Toc256000165" w:history="1">
            <w:r w:rsidRPr="00D41B1F">
              <w:rPr>
                <w:rStyle w:val="Hyperlink"/>
              </w:rPr>
              <w:t>SUBJECT 1: INTRODUCTION TO THE COURSE</w:t>
            </w:r>
            <w:r>
              <w:tab/>
            </w:r>
            <w:r w:rsidR="00AE12B5">
              <w:t>241</w:t>
            </w:r>
          </w:hyperlink>
        </w:p>
        <w:p w14:paraId="03823B69" w14:textId="77777777" w:rsidR="00090094" w:rsidRDefault="00581773">
          <w:pPr>
            <w:pStyle w:val="TOC6"/>
            <w:tabs>
              <w:tab w:val="right" w:leader="dot" w:pos="9016"/>
            </w:tabs>
            <w:rPr>
              <w:noProof/>
              <w:sz w:val="22"/>
            </w:rPr>
          </w:pPr>
          <w:hyperlink w:anchor="_Toc256000166" w:history="1">
            <w:r w:rsidRPr="00667041">
              <w:rPr>
                <w:rStyle w:val="Hyperlink"/>
              </w:rPr>
              <w:t>SUBJECT 2: AVIATION LAW</w:t>
            </w:r>
            <w:r>
              <w:tab/>
            </w:r>
            <w:r w:rsidR="005F09B3">
              <w:rPr>
                <w:lang w:val="hy-AM"/>
              </w:rPr>
              <w:t>242</w:t>
            </w:r>
          </w:hyperlink>
        </w:p>
        <w:p w14:paraId="362DCB97" w14:textId="77777777" w:rsidR="00090094" w:rsidRDefault="00581773">
          <w:pPr>
            <w:pStyle w:val="TOC6"/>
            <w:tabs>
              <w:tab w:val="right" w:leader="dot" w:pos="9016"/>
            </w:tabs>
            <w:rPr>
              <w:noProof/>
              <w:sz w:val="22"/>
            </w:rPr>
          </w:pPr>
          <w:hyperlink w:anchor="_Toc256000167" w:history="1">
            <w:r w:rsidRPr="00667041">
              <w:rPr>
                <w:rStyle w:val="Hyperlink"/>
              </w:rPr>
              <w:t>SUBJECT 3: AIR TRAFFIC MANAGEMENT</w:t>
            </w:r>
            <w:r>
              <w:tab/>
            </w:r>
            <w:r>
              <w:fldChar w:fldCharType="begin"/>
            </w:r>
            <w:r>
              <w:instrText xml:space="preserve"> PAGEREF _Toc256000167 \h </w:instrText>
            </w:r>
            <w:r>
              <w:fldChar w:fldCharType="separate"/>
            </w:r>
            <w:r w:rsidR="00A478C8">
              <w:rPr>
                <w:noProof/>
              </w:rPr>
              <w:t>230</w:t>
            </w:r>
            <w:r>
              <w:fldChar w:fldCharType="end"/>
            </w:r>
          </w:hyperlink>
        </w:p>
        <w:p w14:paraId="15E82C49" w14:textId="77777777" w:rsidR="00090094" w:rsidRDefault="00581773">
          <w:pPr>
            <w:pStyle w:val="TOC6"/>
            <w:tabs>
              <w:tab w:val="right" w:leader="dot" w:pos="9016"/>
            </w:tabs>
            <w:rPr>
              <w:noProof/>
              <w:sz w:val="22"/>
            </w:rPr>
          </w:pPr>
          <w:hyperlink w:anchor="_Toc256000168" w:history="1">
            <w:r w:rsidRPr="00667041">
              <w:rPr>
                <w:rStyle w:val="Hyperlink"/>
              </w:rPr>
              <w:t>SUBJECT 4: METEOROLOGY</w:t>
            </w:r>
            <w:r>
              <w:tab/>
            </w:r>
            <w:r w:rsidR="005F09B3">
              <w:rPr>
                <w:lang w:val="hy-AM"/>
              </w:rPr>
              <w:t>254</w:t>
            </w:r>
          </w:hyperlink>
        </w:p>
        <w:p w14:paraId="06F7AA7D" w14:textId="77777777" w:rsidR="00090094" w:rsidRDefault="00581773">
          <w:pPr>
            <w:pStyle w:val="TOC6"/>
            <w:tabs>
              <w:tab w:val="right" w:leader="dot" w:pos="9016"/>
            </w:tabs>
            <w:rPr>
              <w:noProof/>
              <w:sz w:val="22"/>
            </w:rPr>
          </w:pPr>
          <w:hyperlink w:anchor="_Toc256000169" w:history="1">
            <w:r w:rsidRPr="00667041">
              <w:rPr>
                <w:rStyle w:val="Hyperlink"/>
              </w:rPr>
              <w:t>SUBJECT 5: NAVIGATION</w:t>
            </w:r>
            <w:r>
              <w:tab/>
            </w:r>
            <w:r w:rsidR="005F09B3">
              <w:rPr>
                <w:lang w:val="hy-AM"/>
              </w:rPr>
              <w:t>257</w:t>
            </w:r>
          </w:hyperlink>
        </w:p>
        <w:p w14:paraId="66543933" w14:textId="77777777" w:rsidR="00090094" w:rsidRDefault="00581773">
          <w:pPr>
            <w:pStyle w:val="TOC6"/>
            <w:tabs>
              <w:tab w:val="right" w:leader="dot" w:pos="9016"/>
            </w:tabs>
            <w:rPr>
              <w:noProof/>
              <w:sz w:val="22"/>
            </w:rPr>
          </w:pPr>
          <w:hyperlink w:anchor="_Toc256000170" w:history="1">
            <w:r w:rsidRPr="00667041">
              <w:rPr>
                <w:rStyle w:val="Hyperlink"/>
              </w:rPr>
              <w:t>SUBJECT 6: AIRCRAFT</w:t>
            </w:r>
            <w:r>
              <w:tab/>
            </w:r>
            <w:r w:rsidR="005F09B3">
              <w:rPr>
                <w:lang w:val="hy-AM"/>
              </w:rPr>
              <w:t>261</w:t>
            </w:r>
          </w:hyperlink>
        </w:p>
        <w:p w14:paraId="482357C8" w14:textId="77777777" w:rsidR="00090094" w:rsidRDefault="00581773">
          <w:pPr>
            <w:pStyle w:val="TOC6"/>
            <w:tabs>
              <w:tab w:val="right" w:leader="dot" w:pos="9016"/>
            </w:tabs>
            <w:rPr>
              <w:noProof/>
              <w:sz w:val="22"/>
            </w:rPr>
          </w:pPr>
          <w:hyperlink w:anchor="_Toc256000171" w:history="1">
            <w:r w:rsidRPr="00667041">
              <w:rPr>
                <w:rStyle w:val="Hyperlink"/>
              </w:rPr>
              <w:t>SUBJECT 7: HUMAN FACTORS</w:t>
            </w:r>
            <w:r>
              <w:tab/>
            </w:r>
            <w:r w:rsidR="005F09B3">
              <w:rPr>
                <w:lang w:val="hy-AM"/>
              </w:rPr>
              <w:t>265</w:t>
            </w:r>
          </w:hyperlink>
        </w:p>
        <w:p w14:paraId="0EEB6FF9" w14:textId="77777777" w:rsidR="00090094" w:rsidRDefault="00581773">
          <w:pPr>
            <w:pStyle w:val="TOC6"/>
            <w:tabs>
              <w:tab w:val="right" w:leader="dot" w:pos="9016"/>
            </w:tabs>
            <w:rPr>
              <w:noProof/>
              <w:sz w:val="22"/>
            </w:rPr>
          </w:pPr>
          <w:hyperlink w:anchor="_Toc256000172" w:history="1">
            <w:r w:rsidRPr="00BC215D">
              <w:rPr>
                <w:rStyle w:val="Hyperlink"/>
              </w:rPr>
              <w:t>SUBJECT 8: EQUIPMENT AND SYSTEMS</w:t>
            </w:r>
            <w:r>
              <w:tab/>
            </w:r>
            <w:r w:rsidR="005F09B3">
              <w:rPr>
                <w:lang w:val="hy-AM"/>
              </w:rPr>
              <w:t>268</w:t>
            </w:r>
          </w:hyperlink>
        </w:p>
        <w:p w14:paraId="79334E8A" w14:textId="77777777" w:rsidR="00090094" w:rsidRDefault="00581773">
          <w:pPr>
            <w:pStyle w:val="TOC6"/>
            <w:tabs>
              <w:tab w:val="right" w:leader="dot" w:pos="9016"/>
            </w:tabs>
            <w:rPr>
              <w:noProof/>
              <w:sz w:val="22"/>
            </w:rPr>
          </w:pPr>
          <w:hyperlink w:anchor="_Toc256000173" w:history="1">
            <w:r w:rsidRPr="00496751">
              <w:rPr>
                <w:rStyle w:val="Hyperlink"/>
              </w:rPr>
              <w:t>SUBJECT 9: PR</w:t>
            </w:r>
            <w:r w:rsidRPr="002B0C21">
              <w:rPr>
                <w:rStyle w:val="Hyperlink"/>
              </w:rPr>
              <w:t>OFESS</w:t>
            </w:r>
            <w:r w:rsidRPr="00496751">
              <w:rPr>
                <w:rStyle w:val="Hyperlink"/>
              </w:rPr>
              <w:t>IONAL ENVIRONMENT</w:t>
            </w:r>
            <w:r>
              <w:tab/>
            </w:r>
            <w:r w:rsidR="005F09B3">
              <w:rPr>
                <w:lang w:val="hy-AM"/>
              </w:rPr>
              <w:t>273</w:t>
            </w:r>
          </w:hyperlink>
        </w:p>
        <w:p w14:paraId="4058EEFB" w14:textId="77777777" w:rsidR="00090094" w:rsidRDefault="00581773">
          <w:pPr>
            <w:pStyle w:val="TOC2"/>
            <w:tabs>
              <w:tab w:val="right" w:leader="dot" w:pos="9016"/>
            </w:tabs>
            <w:rPr>
              <w:noProof/>
              <w:sz w:val="22"/>
            </w:rPr>
          </w:pPr>
          <w:hyperlink w:anchor="_Toc256000174" w:history="1">
            <w:r>
              <w:rPr>
                <w:rStyle w:val="Hyperlink"/>
              </w:rPr>
              <w:t xml:space="preserve">AMC1 ATCO.D.010(a)(2)(i) </w:t>
            </w:r>
            <w:r w:rsidR="0020068A" w:rsidRPr="00D2693D">
              <w:rPr>
                <w:rStyle w:val="Hyperlink"/>
              </w:rPr>
              <w:t>Composition of initial training</w:t>
            </w:r>
            <w:r>
              <w:tab/>
            </w:r>
            <w:r w:rsidR="005F09B3">
              <w:rPr>
                <w:lang w:val="hy-AM"/>
              </w:rPr>
              <w:t>274</w:t>
            </w:r>
          </w:hyperlink>
        </w:p>
        <w:p w14:paraId="2ED4EDEC" w14:textId="77777777" w:rsidR="00090094" w:rsidRDefault="00581773">
          <w:pPr>
            <w:pStyle w:val="TOC6"/>
            <w:tabs>
              <w:tab w:val="right" w:leader="dot" w:pos="9016"/>
            </w:tabs>
            <w:rPr>
              <w:noProof/>
              <w:sz w:val="22"/>
            </w:rPr>
          </w:pPr>
          <w:hyperlink w:anchor="_Toc256000175" w:history="1">
            <w:r w:rsidRPr="001A7818">
              <w:rPr>
                <w:rStyle w:val="Hyperlink"/>
              </w:rPr>
              <w:t>SUBJECT 1: INTRODUCTION TO THE COURSE</w:t>
            </w:r>
            <w:r>
              <w:tab/>
            </w:r>
            <w:r w:rsidR="005F09B3">
              <w:rPr>
                <w:lang w:val="hy-AM"/>
              </w:rPr>
              <w:t>274</w:t>
            </w:r>
          </w:hyperlink>
        </w:p>
        <w:p w14:paraId="39B84F4D" w14:textId="77777777" w:rsidR="00090094" w:rsidRDefault="00581773">
          <w:pPr>
            <w:pStyle w:val="TOC6"/>
            <w:tabs>
              <w:tab w:val="right" w:leader="dot" w:pos="9016"/>
            </w:tabs>
            <w:rPr>
              <w:noProof/>
              <w:sz w:val="22"/>
            </w:rPr>
          </w:pPr>
          <w:hyperlink w:anchor="_Toc256000176" w:history="1">
            <w:r w:rsidRPr="001A7818">
              <w:rPr>
                <w:rStyle w:val="Hyperlink"/>
              </w:rPr>
              <w:t>SUBJECT 2: AVIATION LAW</w:t>
            </w:r>
            <w:r>
              <w:tab/>
            </w:r>
            <w:r w:rsidR="005F09B3">
              <w:rPr>
                <w:lang w:val="hy-AM"/>
              </w:rPr>
              <w:t>275</w:t>
            </w:r>
          </w:hyperlink>
        </w:p>
        <w:p w14:paraId="6EC70B45" w14:textId="77777777" w:rsidR="00090094" w:rsidRDefault="00581773">
          <w:pPr>
            <w:pStyle w:val="TOC6"/>
            <w:tabs>
              <w:tab w:val="right" w:leader="dot" w:pos="9016"/>
            </w:tabs>
            <w:rPr>
              <w:noProof/>
              <w:sz w:val="22"/>
            </w:rPr>
          </w:pPr>
          <w:hyperlink w:anchor="_Toc256000177" w:history="1">
            <w:r w:rsidRPr="001A7818">
              <w:rPr>
                <w:rStyle w:val="Hyperlink"/>
              </w:rPr>
              <w:t>SUBJECT 3: AIR TRAFFIC MANAGEMENT</w:t>
            </w:r>
            <w:r>
              <w:tab/>
            </w:r>
            <w:r w:rsidR="005F09B3">
              <w:rPr>
                <w:lang w:val="hy-AM"/>
              </w:rPr>
              <w:t>277</w:t>
            </w:r>
          </w:hyperlink>
        </w:p>
        <w:p w14:paraId="65084F26" w14:textId="77777777" w:rsidR="00090094" w:rsidRDefault="00581773">
          <w:pPr>
            <w:pStyle w:val="TOC6"/>
            <w:tabs>
              <w:tab w:val="right" w:leader="dot" w:pos="9016"/>
            </w:tabs>
            <w:rPr>
              <w:noProof/>
              <w:sz w:val="22"/>
            </w:rPr>
          </w:pPr>
          <w:hyperlink w:anchor="_Toc256000178" w:history="1">
            <w:r w:rsidRPr="001A7818">
              <w:rPr>
                <w:rStyle w:val="Hyperlink"/>
              </w:rPr>
              <w:t>SUBJECT 4: METEOROLOGY</w:t>
            </w:r>
            <w:r>
              <w:tab/>
            </w:r>
            <w:r w:rsidR="005F09B3">
              <w:rPr>
                <w:lang w:val="hy-AM"/>
              </w:rPr>
              <w:t>286</w:t>
            </w:r>
          </w:hyperlink>
        </w:p>
        <w:p w14:paraId="0AD15307" w14:textId="77777777" w:rsidR="00090094" w:rsidRDefault="00581773">
          <w:pPr>
            <w:pStyle w:val="TOC6"/>
            <w:tabs>
              <w:tab w:val="right" w:leader="dot" w:pos="9016"/>
            </w:tabs>
            <w:rPr>
              <w:noProof/>
              <w:sz w:val="22"/>
            </w:rPr>
          </w:pPr>
          <w:hyperlink w:anchor="_Toc256000179" w:history="1">
            <w:r w:rsidRPr="001A7818">
              <w:rPr>
                <w:rStyle w:val="Hyperlink"/>
              </w:rPr>
              <w:t>SUBJECT 5: NAVIGATION</w:t>
            </w:r>
            <w:r>
              <w:tab/>
            </w:r>
            <w:r w:rsidR="005F09B3">
              <w:rPr>
                <w:lang w:val="hy-AM"/>
              </w:rPr>
              <w:t>288</w:t>
            </w:r>
          </w:hyperlink>
        </w:p>
        <w:p w14:paraId="1B6AEE70" w14:textId="77777777" w:rsidR="00090094" w:rsidRDefault="00581773">
          <w:pPr>
            <w:pStyle w:val="TOC6"/>
            <w:tabs>
              <w:tab w:val="right" w:leader="dot" w:pos="9016"/>
            </w:tabs>
            <w:rPr>
              <w:noProof/>
              <w:sz w:val="22"/>
            </w:rPr>
          </w:pPr>
          <w:hyperlink w:anchor="_Toc256000180" w:history="1">
            <w:r w:rsidRPr="001A7818">
              <w:rPr>
                <w:rStyle w:val="Hyperlink"/>
              </w:rPr>
              <w:t>SUBJECT 6: AIRCRAFT</w:t>
            </w:r>
            <w:r>
              <w:tab/>
            </w:r>
            <w:r w:rsidR="005F09B3">
              <w:rPr>
                <w:lang w:val="hy-AM"/>
              </w:rPr>
              <w:t>289</w:t>
            </w:r>
          </w:hyperlink>
        </w:p>
        <w:p w14:paraId="704A0FAF" w14:textId="77777777" w:rsidR="00090094" w:rsidRDefault="00581773">
          <w:pPr>
            <w:pStyle w:val="TOC6"/>
            <w:tabs>
              <w:tab w:val="right" w:leader="dot" w:pos="9016"/>
            </w:tabs>
            <w:rPr>
              <w:noProof/>
              <w:sz w:val="22"/>
            </w:rPr>
          </w:pPr>
          <w:hyperlink w:anchor="_Toc256000181" w:history="1">
            <w:r w:rsidRPr="001A7818">
              <w:rPr>
                <w:rStyle w:val="Hyperlink"/>
              </w:rPr>
              <w:t>SUBJECT 7: HUMAN FACTORS</w:t>
            </w:r>
            <w:r>
              <w:tab/>
            </w:r>
            <w:r w:rsidR="005F09B3">
              <w:rPr>
                <w:lang w:val="hy-AM"/>
              </w:rPr>
              <w:t>290</w:t>
            </w:r>
          </w:hyperlink>
        </w:p>
        <w:p w14:paraId="644893F9" w14:textId="77777777" w:rsidR="00090094" w:rsidRDefault="00581773">
          <w:pPr>
            <w:pStyle w:val="TOC6"/>
            <w:tabs>
              <w:tab w:val="right" w:leader="dot" w:pos="9016"/>
            </w:tabs>
            <w:rPr>
              <w:noProof/>
              <w:sz w:val="22"/>
            </w:rPr>
          </w:pPr>
          <w:hyperlink w:anchor="_Toc256000182" w:history="1">
            <w:r w:rsidRPr="001A7818">
              <w:rPr>
                <w:rStyle w:val="Hyperlink"/>
              </w:rPr>
              <w:t>SUBJECT 8: EQUIPMENT AND SYSTEMS</w:t>
            </w:r>
            <w:r>
              <w:tab/>
            </w:r>
            <w:r w:rsidR="005F09B3">
              <w:rPr>
                <w:lang w:val="hy-AM"/>
              </w:rPr>
              <w:t>294</w:t>
            </w:r>
          </w:hyperlink>
        </w:p>
        <w:p w14:paraId="4F61AAC5" w14:textId="77777777" w:rsidR="00090094" w:rsidRDefault="00581773">
          <w:pPr>
            <w:pStyle w:val="TOC6"/>
            <w:tabs>
              <w:tab w:val="right" w:leader="dot" w:pos="9016"/>
            </w:tabs>
            <w:rPr>
              <w:noProof/>
              <w:sz w:val="22"/>
            </w:rPr>
          </w:pPr>
          <w:hyperlink w:anchor="_Toc256000183" w:history="1">
            <w:r w:rsidRPr="00931857">
              <w:rPr>
                <w:rStyle w:val="Hyperlink"/>
              </w:rPr>
              <w:t>SUBJECT 9: PROFESSIONAL ENVIRONMENT</w:t>
            </w:r>
            <w:r>
              <w:tab/>
            </w:r>
            <w:r w:rsidR="005F09B3">
              <w:rPr>
                <w:lang w:val="hy-AM"/>
              </w:rPr>
              <w:t>296</w:t>
            </w:r>
          </w:hyperlink>
        </w:p>
        <w:p w14:paraId="70E1364F" w14:textId="77777777" w:rsidR="00090094" w:rsidRDefault="00581773">
          <w:pPr>
            <w:pStyle w:val="TOC6"/>
            <w:tabs>
              <w:tab w:val="right" w:leader="dot" w:pos="9016"/>
            </w:tabs>
            <w:rPr>
              <w:noProof/>
              <w:sz w:val="22"/>
            </w:rPr>
          </w:pPr>
          <w:hyperlink w:anchor="_Toc256000184" w:history="1">
            <w:r w:rsidRPr="001A7818">
              <w:rPr>
                <w:rStyle w:val="Hyperlink"/>
              </w:rPr>
              <w:t>SUBJECT 10: ABNORMAL AND EMERGENCY SITUATIONS</w:t>
            </w:r>
            <w:r>
              <w:tab/>
            </w:r>
            <w:r w:rsidR="005F09B3">
              <w:rPr>
                <w:lang w:val="hy-AM"/>
              </w:rPr>
              <w:t>297</w:t>
            </w:r>
          </w:hyperlink>
        </w:p>
        <w:p w14:paraId="0AED6060" w14:textId="77777777" w:rsidR="00090094" w:rsidRDefault="00581773">
          <w:pPr>
            <w:pStyle w:val="TOC6"/>
            <w:tabs>
              <w:tab w:val="right" w:leader="dot" w:pos="9016"/>
            </w:tabs>
            <w:rPr>
              <w:noProof/>
              <w:sz w:val="22"/>
            </w:rPr>
          </w:pPr>
          <w:hyperlink w:anchor="_Toc256000185" w:history="1">
            <w:r w:rsidRPr="00592C36">
              <w:rPr>
                <w:rStyle w:val="Hyperlink"/>
              </w:rPr>
              <w:t>SUBJECT 11: AERODROMES</w:t>
            </w:r>
            <w:r>
              <w:tab/>
            </w:r>
            <w:r w:rsidR="005F09B3">
              <w:rPr>
                <w:lang w:val="hy-AM"/>
              </w:rPr>
              <w:t>299</w:t>
            </w:r>
          </w:hyperlink>
        </w:p>
        <w:p w14:paraId="4F96F719" w14:textId="77777777" w:rsidR="00090094" w:rsidRDefault="00581773">
          <w:pPr>
            <w:pStyle w:val="TOC2"/>
            <w:tabs>
              <w:tab w:val="right" w:leader="dot" w:pos="9016"/>
            </w:tabs>
            <w:rPr>
              <w:noProof/>
              <w:sz w:val="22"/>
            </w:rPr>
          </w:pPr>
          <w:hyperlink w:anchor="_Toc256000186" w:history="1">
            <w:r>
              <w:rPr>
                <w:rStyle w:val="Hyperlink"/>
              </w:rPr>
              <w:t>AMC1 ATCO.D.010(a)(2)(i</w:t>
            </w:r>
            <w:r w:rsidR="009C2305">
              <w:rPr>
                <w:rStyle w:val="Hyperlink"/>
              </w:rPr>
              <w:t>i</w:t>
            </w:r>
            <w:r>
              <w:rPr>
                <w:rStyle w:val="Hyperlink"/>
              </w:rPr>
              <w:t xml:space="preserve">) </w:t>
            </w:r>
            <w:r w:rsidR="00EB30C1" w:rsidRPr="00667041">
              <w:rPr>
                <w:rStyle w:val="Hyperlink"/>
              </w:rPr>
              <w:t>Composition of initial training</w:t>
            </w:r>
            <w:r>
              <w:tab/>
            </w:r>
            <w:r w:rsidR="005F09B3">
              <w:rPr>
                <w:lang w:val="hy-AM"/>
              </w:rPr>
              <w:t>302</w:t>
            </w:r>
          </w:hyperlink>
        </w:p>
        <w:p w14:paraId="6D926B12" w14:textId="77777777" w:rsidR="00090094" w:rsidRDefault="00581773">
          <w:pPr>
            <w:pStyle w:val="TOC6"/>
            <w:tabs>
              <w:tab w:val="right" w:leader="dot" w:pos="9016"/>
            </w:tabs>
            <w:rPr>
              <w:noProof/>
              <w:sz w:val="22"/>
            </w:rPr>
          </w:pPr>
          <w:hyperlink w:anchor="_Toc256000188" w:history="1">
            <w:r w:rsidRPr="001A7818">
              <w:rPr>
                <w:rStyle w:val="Hyperlink"/>
              </w:rPr>
              <w:t>SUBJECT 1: INTRODUCTION TO THE COURSE</w:t>
            </w:r>
            <w:r>
              <w:tab/>
            </w:r>
            <w:r w:rsidR="005F09B3">
              <w:rPr>
                <w:lang w:val="hy-AM"/>
              </w:rPr>
              <w:t>302</w:t>
            </w:r>
          </w:hyperlink>
        </w:p>
        <w:p w14:paraId="25228E72" w14:textId="77777777" w:rsidR="00090094" w:rsidRDefault="00581773">
          <w:pPr>
            <w:pStyle w:val="TOC6"/>
            <w:tabs>
              <w:tab w:val="right" w:leader="dot" w:pos="9016"/>
            </w:tabs>
            <w:rPr>
              <w:noProof/>
              <w:sz w:val="22"/>
            </w:rPr>
          </w:pPr>
          <w:hyperlink w:anchor="_Toc256000189" w:history="1">
            <w:r w:rsidRPr="001A7818">
              <w:rPr>
                <w:rStyle w:val="Hyperlink"/>
              </w:rPr>
              <w:t>SUBJECT 2: AVIATION LAW</w:t>
            </w:r>
            <w:r>
              <w:tab/>
            </w:r>
            <w:r w:rsidR="005F09B3">
              <w:rPr>
                <w:lang w:val="hy-AM"/>
              </w:rPr>
              <w:t>303</w:t>
            </w:r>
          </w:hyperlink>
        </w:p>
        <w:p w14:paraId="39BF7D76" w14:textId="77777777" w:rsidR="00090094" w:rsidRDefault="00581773">
          <w:pPr>
            <w:pStyle w:val="TOC6"/>
            <w:tabs>
              <w:tab w:val="right" w:leader="dot" w:pos="9016"/>
            </w:tabs>
            <w:rPr>
              <w:noProof/>
              <w:sz w:val="22"/>
            </w:rPr>
          </w:pPr>
          <w:hyperlink w:anchor="_Toc256000190" w:history="1">
            <w:r w:rsidRPr="008A27F1">
              <w:rPr>
                <w:rStyle w:val="Hyperlink"/>
              </w:rPr>
              <w:t>SUBJECT 3: AIR TRAFFIC MANAGEMENT</w:t>
            </w:r>
            <w:r>
              <w:tab/>
            </w:r>
            <w:r w:rsidR="005F09B3">
              <w:rPr>
                <w:lang w:val="hy-AM"/>
              </w:rPr>
              <w:t>305</w:t>
            </w:r>
          </w:hyperlink>
        </w:p>
        <w:p w14:paraId="023CEDBD" w14:textId="77777777" w:rsidR="00090094" w:rsidRDefault="00581773">
          <w:pPr>
            <w:pStyle w:val="TOC6"/>
            <w:tabs>
              <w:tab w:val="right" w:leader="dot" w:pos="9016"/>
            </w:tabs>
            <w:rPr>
              <w:noProof/>
              <w:sz w:val="22"/>
            </w:rPr>
          </w:pPr>
          <w:hyperlink w:anchor="_Toc256000191" w:history="1">
            <w:r w:rsidRPr="00496751">
              <w:rPr>
                <w:rStyle w:val="Hyperlink"/>
              </w:rPr>
              <w:t>SUBJECT 4: METEOROLOGY</w:t>
            </w:r>
            <w:r>
              <w:tab/>
            </w:r>
            <w:r w:rsidR="005F09B3">
              <w:rPr>
                <w:lang w:val="hy-AM"/>
              </w:rPr>
              <w:t>313</w:t>
            </w:r>
          </w:hyperlink>
        </w:p>
        <w:p w14:paraId="76792547" w14:textId="77777777" w:rsidR="00090094" w:rsidRDefault="00581773">
          <w:pPr>
            <w:pStyle w:val="TOC6"/>
            <w:tabs>
              <w:tab w:val="right" w:leader="dot" w:pos="9016"/>
            </w:tabs>
            <w:rPr>
              <w:noProof/>
              <w:sz w:val="22"/>
            </w:rPr>
          </w:pPr>
          <w:hyperlink w:anchor="_Toc256000192" w:history="1">
            <w:r w:rsidRPr="00280F75">
              <w:rPr>
                <w:rStyle w:val="Hyperlink"/>
              </w:rPr>
              <w:t>SUBJECT 5: NAVIGATION</w:t>
            </w:r>
            <w:r>
              <w:tab/>
            </w:r>
            <w:r w:rsidR="005F09B3">
              <w:rPr>
                <w:lang w:val="hy-AM"/>
              </w:rPr>
              <w:t>314</w:t>
            </w:r>
          </w:hyperlink>
        </w:p>
        <w:p w14:paraId="209808C9" w14:textId="77777777" w:rsidR="00090094" w:rsidRDefault="00581773">
          <w:pPr>
            <w:pStyle w:val="TOC6"/>
            <w:tabs>
              <w:tab w:val="right" w:leader="dot" w:pos="9016"/>
            </w:tabs>
            <w:rPr>
              <w:noProof/>
              <w:sz w:val="22"/>
            </w:rPr>
          </w:pPr>
          <w:hyperlink w:anchor="_Toc256000193" w:history="1">
            <w:r w:rsidRPr="00280F75">
              <w:rPr>
                <w:rStyle w:val="Hyperlink"/>
              </w:rPr>
              <w:t>SUBJECT 6: AIRCRAFT</w:t>
            </w:r>
            <w:r>
              <w:tab/>
            </w:r>
            <w:r w:rsidR="005F09B3">
              <w:rPr>
                <w:lang w:val="hy-AM"/>
              </w:rPr>
              <w:t>316</w:t>
            </w:r>
          </w:hyperlink>
        </w:p>
        <w:p w14:paraId="0395D878" w14:textId="77777777" w:rsidR="00090094" w:rsidRDefault="00581773">
          <w:pPr>
            <w:pStyle w:val="TOC6"/>
            <w:tabs>
              <w:tab w:val="right" w:leader="dot" w:pos="9016"/>
            </w:tabs>
            <w:rPr>
              <w:noProof/>
              <w:sz w:val="22"/>
            </w:rPr>
          </w:pPr>
          <w:hyperlink w:anchor="_Toc256000194" w:history="1">
            <w:r w:rsidRPr="00280F75">
              <w:rPr>
                <w:rStyle w:val="Hyperlink"/>
              </w:rPr>
              <w:t>SUBJECT 7: HUMAN FACTORS</w:t>
            </w:r>
            <w:r>
              <w:tab/>
            </w:r>
            <w:r w:rsidR="005F09B3">
              <w:rPr>
                <w:lang w:val="hy-AM"/>
              </w:rPr>
              <w:t>317</w:t>
            </w:r>
          </w:hyperlink>
        </w:p>
        <w:p w14:paraId="269E3815" w14:textId="77777777" w:rsidR="00090094" w:rsidRDefault="00581773">
          <w:pPr>
            <w:pStyle w:val="TOC6"/>
            <w:tabs>
              <w:tab w:val="right" w:leader="dot" w:pos="9016"/>
            </w:tabs>
            <w:rPr>
              <w:noProof/>
              <w:sz w:val="22"/>
            </w:rPr>
          </w:pPr>
          <w:hyperlink w:anchor="_Toc256000195" w:history="1">
            <w:r w:rsidRPr="00280F75">
              <w:rPr>
                <w:rStyle w:val="Hyperlink"/>
              </w:rPr>
              <w:t>SUBJECT 8: EQUIPMENT AND SYSTEMS</w:t>
            </w:r>
            <w:r>
              <w:tab/>
            </w:r>
            <w:r w:rsidR="005F09B3">
              <w:rPr>
                <w:lang w:val="hy-AM"/>
              </w:rPr>
              <w:t>321</w:t>
            </w:r>
          </w:hyperlink>
        </w:p>
        <w:p w14:paraId="1EDA31DB" w14:textId="77777777" w:rsidR="00090094" w:rsidRDefault="00581773">
          <w:pPr>
            <w:pStyle w:val="TOC6"/>
            <w:tabs>
              <w:tab w:val="right" w:leader="dot" w:pos="9016"/>
            </w:tabs>
            <w:rPr>
              <w:noProof/>
              <w:sz w:val="22"/>
            </w:rPr>
          </w:pPr>
          <w:hyperlink w:anchor="_Toc256000196" w:history="1">
            <w:r w:rsidRPr="00280F75">
              <w:rPr>
                <w:rStyle w:val="Hyperlink"/>
              </w:rPr>
              <w:t>SUBJECT 9: PROFESSIONAL ENVIRONMENT</w:t>
            </w:r>
            <w:r>
              <w:tab/>
            </w:r>
            <w:r w:rsidR="005F09B3">
              <w:rPr>
                <w:lang w:val="hy-AM"/>
              </w:rPr>
              <w:t>323</w:t>
            </w:r>
          </w:hyperlink>
        </w:p>
        <w:p w14:paraId="33B76930" w14:textId="77777777" w:rsidR="00090094" w:rsidRDefault="00581773">
          <w:pPr>
            <w:pStyle w:val="TOC6"/>
            <w:tabs>
              <w:tab w:val="right" w:leader="dot" w:pos="9016"/>
            </w:tabs>
            <w:rPr>
              <w:noProof/>
              <w:sz w:val="22"/>
            </w:rPr>
          </w:pPr>
          <w:hyperlink w:anchor="_Toc256000197" w:history="1">
            <w:r w:rsidRPr="00280F75">
              <w:rPr>
                <w:rStyle w:val="Hyperlink"/>
              </w:rPr>
              <w:t>SUBJECT 10: ABNORMAL AND EMERGENCY SITUATIONS</w:t>
            </w:r>
            <w:r>
              <w:tab/>
            </w:r>
            <w:r w:rsidR="00E13A99">
              <w:rPr>
                <w:lang w:val="hy-AM"/>
              </w:rPr>
              <w:t>324</w:t>
            </w:r>
          </w:hyperlink>
        </w:p>
        <w:p w14:paraId="1E4B2CFB" w14:textId="77777777" w:rsidR="00090094" w:rsidRDefault="00581773">
          <w:pPr>
            <w:pStyle w:val="TOC6"/>
            <w:tabs>
              <w:tab w:val="right" w:leader="dot" w:pos="9016"/>
            </w:tabs>
            <w:rPr>
              <w:noProof/>
              <w:sz w:val="22"/>
            </w:rPr>
          </w:pPr>
          <w:hyperlink w:anchor="_Toc256000198" w:history="1">
            <w:r w:rsidRPr="00280F75">
              <w:rPr>
                <w:rStyle w:val="Hyperlink"/>
              </w:rPr>
              <w:t>SUBJECT 11: AERODROMES</w:t>
            </w:r>
            <w:r>
              <w:tab/>
            </w:r>
            <w:r w:rsidR="00E13A99">
              <w:rPr>
                <w:lang w:val="hy-AM"/>
              </w:rPr>
              <w:t>326</w:t>
            </w:r>
          </w:hyperlink>
        </w:p>
        <w:p w14:paraId="45096B28" w14:textId="77777777" w:rsidR="00090094" w:rsidRDefault="00581773">
          <w:pPr>
            <w:pStyle w:val="TOC2"/>
            <w:tabs>
              <w:tab w:val="right" w:leader="dot" w:pos="9016"/>
            </w:tabs>
            <w:rPr>
              <w:noProof/>
              <w:sz w:val="22"/>
            </w:rPr>
          </w:pPr>
          <w:hyperlink w:anchor="_Toc256000199" w:history="1">
            <w:r>
              <w:rPr>
                <w:rStyle w:val="Hyperlink"/>
              </w:rPr>
              <w:t xml:space="preserve">AMC1 ATCO.D.010(a)(2)(iii) </w:t>
            </w:r>
            <w:r w:rsidR="00850B5C" w:rsidRPr="00667041">
              <w:rPr>
                <w:rStyle w:val="Hyperlink"/>
              </w:rPr>
              <w:t>Composition of initial training</w:t>
            </w:r>
            <w:r>
              <w:tab/>
            </w:r>
            <w:r w:rsidR="00E13A99">
              <w:rPr>
                <w:lang w:val="hy-AM"/>
              </w:rPr>
              <w:t>328</w:t>
            </w:r>
          </w:hyperlink>
        </w:p>
        <w:p w14:paraId="1560AC6F" w14:textId="77777777" w:rsidR="00090094" w:rsidRDefault="00581773">
          <w:pPr>
            <w:pStyle w:val="TOC6"/>
            <w:tabs>
              <w:tab w:val="right" w:leader="dot" w:pos="9016"/>
            </w:tabs>
            <w:rPr>
              <w:noProof/>
              <w:sz w:val="22"/>
            </w:rPr>
          </w:pPr>
          <w:hyperlink w:anchor="_Toc256000201" w:history="1">
            <w:r w:rsidRPr="00280F75">
              <w:rPr>
                <w:rStyle w:val="Hyperlink"/>
              </w:rPr>
              <w:t>SUBJECT 1: INTRODUCTION TO THE COURSE</w:t>
            </w:r>
            <w:r>
              <w:tab/>
            </w:r>
            <w:r w:rsidR="00E13A99">
              <w:rPr>
                <w:lang w:val="hy-AM"/>
              </w:rPr>
              <w:t>328</w:t>
            </w:r>
          </w:hyperlink>
        </w:p>
        <w:p w14:paraId="38C3DC11" w14:textId="77777777" w:rsidR="00090094" w:rsidRDefault="00581773">
          <w:pPr>
            <w:pStyle w:val="TOC6"/>
            <w:tabs>
              <w:tab w:val="right" w:leader="dot" w:pos="9016"/>
            </w:tabs>
            <w:rPr>
              <w:noProof/>
              <w:sz w:val="22"/>
            </w:rPr>
          </w:pPr>
          <w:hyperlink w:anchor="_Toc256000202" w:history="1">
            <w:r w:rsidRPr="00280F75">
              <w:rPr>
                <w:rStyle w:val="Hyperlink"/>
              </w:rPr>
              <w:t>SUBJECT 2: AVIATION LAW</w:t>
            </w:r>
            <w:r>
              <w:tab/>
            </w:r>
            <w:r w:rsidR="00E13A99">
              <w:rPr>
                <w:lang w:val="hy-AM"/>
              </w:rPr>
              <w:t>329</w:t>
            </w:r>
          </w:hyperlink>
        </w:p>
        <w:p w14:paraId="4CDE456D" w14:textId="77777777" w:rsidR="00090094" w:rsidRDefault="00581773">
          <w:pPr>
            <w:pStyle w:val="TOC6"/>
            <w:tabs>
              <w:tab w:val="right" w:leader="dot" w:pos="9016"/>
            </w:tabs>
            <w:rPr>
              <w:noProof/>
              <w:sz w:val="22"/>
            </w:rPr>
          </w:pPr>
          <w:hyperlink w:anchor="_Toc256000203" w:history="1">
            <w:r w:rsidRPr="00280F75">
              <w:rPr>
                <w:rStyle w:val="Hyperlink"/>
              </w:rPr>
              <w:t>SUBJECT 3: AIR TRAFFIC MANAGEMENT</w:t>
            </w:r>
            <w:r>
              <w:tab/>
            </w:r>
            <w:r w:rsidR="00E13A99">
              <w:rPr>
                <w:lang w:val="hy-AM"/>
              </w:rPr>
              <w:t>331</w:t>
            </w:r>
          </w:hyperlink>
        </w:p>
        <w:p w14:paraId="061A4ADB" w14:textId="77777777" w:rsidR="00090094" w:rsidRDefault="00581773">
          <w:pPr>
            <w:pStyle w:val="TOC6"/>
            <w:tabs>
              <w:tab w:val="right" w:leader="dot" w:pos="9016"/>
            </w:tabs>
            <w:rPr>
              <w:noProof/>
              <w:sz w:val="22"/>
            </w:rPr>
          </w:pPr>
          <w:hyperlink w:anchor="_Toc256000204" w:history="1">
            <w:r w:rsidRPr="00280F75">
              <w:rPr>
                <w:rStyle w:val="Hyperlink"/>
              </w:rPr>
              <w:t>SUBJECT 4: METEOROLOGY</w:t>
            </w:r>
            <w:r>
              <w:tab/>
            </w:r>
            <w:r w:rsidR="00E13A99">
              <w:rPr>
                <w:lang w:val="hy-AM"/>
              </w:rPr>
              <w:t>338</w:t>
            </w:r>
          </w:hyperlink>
        </w:p>
        <w:p w14:paraId="39B66862" w14:textId="77777777" w:rsidR="00090094" w:rsidRDefault="00581773">
          <w:pPr>
            <w:pStyle w:val="TOC6"/>
            <w:tabs>
              <w:tab w:val="right" w:leader="dot" w:pos="9016"/>
            </w:tabs>
            <w:rPr>
              <w:noProof/>
              <w:sz w:val="22"/>
            </w:rPr>
          </w:pPr>
          <w:hyperlink w:anchor="_Toc256000205" w:history="1">
            <w:r w:rsidRPr="00280F75">
              <w:rPr>
                <w:rStyle w:val="Hyperlink"/>
              </w:rPr>
              <w:t>SUBJECT 5: NAVIGATION</w:t>
            </w:r>
            <w:r>
              <w:tab/>
            </w:r>
            <w:r w:rsidR="00E13A99">
              <w:rPr>
                <w:lang w:val="hy-AM"/>
              </w:rPr>
              <w:t>339</w:t>
            </w:r>
          </w:hyperlink>
        </w:p>
        <w:p w14:paraId="25CF539E" w14:textId="77777777" w:rsidR="00090094" w:rsidRDefault="00581773">
          <w:pPr>
            <w:pStyle w:val="TOC6"/>
            <w:tabs>
              <w:tab w:val="right" w:leader="dot" w:pos="9016"/>
            </w:tabs>
            <w:rPr>
              <w:noProof/>
              <w:sz w:val="22"/>
            </w:rPr>
          </w:pPr>
          <w:hyperlink w:anchor="_Toc256000206" w:history="1">
            <w:r w:rsidRPr="00704932">
              <w:rPr>
                <w:rStyle w:val="Hyperlink"/>
              </w:rPr>
              <w:t>SUBJECT 6: AIRCRAFT</w:t>
            </w:r>
            <w:r>
              <w:tab/>
            </w:r>
            <w:r w:rsidR="00E13A99">
              <w:rPr>
                <w:lang w:val="hy-AM"/>
              </w:rPr>
              <w:t>340</w:t>
            </w:r>
          </w:hyperlink>
        </w:p>
        <w:p w14:paraId="1DC789F9" w14:textId="77777777" w:rsidR="00090094" w:rsidRDefault="00581773">
          <w:pPr>
            <w:pStyle w:val="TOC6"/>
            <w:tabs>
              <w:tab w:val="right" w:leader="dot" w:pos="9016"/>
            </w:tabs>
            <w:rPr>
              <w:noProof/>
              <w:sz w:val="22"/>
            </w:rPr>
          </w:pPr>
          <w:hyperlink w:anchor="_Toc256000207" w:history="1">
            <w:r w:rsidRPr="00280F75">
              <w:rPr>
                <w:rStyle w:val="Hyperlink"/>
              </w:rPr>
              <w:t>SUBJECT 7: HUMAN FACTORS</w:t>
            </w:r>
            <w:r>
              <w:tab/>
            </w:r>
            <w:r w:rsidR="00E13A99">
              <w:rPr>
                <w:lang w:val="hy-AM"/>
              </w:rPr>
              <w:t>342</w:t>
            </w:r>
          </w:hyperlink>
        </w:p>
        <w:p w14:paraId="0B04EA6E" w14:textId="77777777" w:rsidR="00090094" w:rsidRDefault="00581773">
          <w:pPr>
            <w:pStyle w:val="TOC6"/>
            <w:tabs>
              <w:tab w:val="right" w:leader="dot" w:pos="9016"/>
            </w:tabs>
            <w:rPr>
              <w:noProof/>
              <w:sz w:val="22"/>
            </w:rPr>
          </w:pPr>
          <w:hyperlink w:anchor="_Toc256000208" w:history="1">
            <w:r w:rsidRPr="00280F75">
              <w:rPr>
                <w:rStyle w:val="Hyperlink"/>
              </w:rPr>
              <w:t>SUBJECT 8: EQUIPMENT AND SYSTEMS</w:t>
            </w:r>
            <w:r>
              <w:tab/>
            </w:r>
            <w:r w:rsidR="00E13A99">
              <w:rPr>
                <w:lang w:val="hy-AM"/>
              </w:rPr>
              <w:t>345</w:t>
            </w:r>
          </w:hyperlink>
        </w:p>
        <w:p w14:paraId="56A230B0" w14:textId="77777777" w:rsidR="00090094" w:rsidRDefault="00581773">
          <w:pPr>
            <w:pStyle w:val="TOC6"/>
            <w:tabs>
              <w:tab w:val="right" w:leader="dot" w:pos="9016"/>
            </w:tabs>
            <w:rPr>
              <w:noProof/>
              <w:sz w:val="22"/>
            </w:rPr>
          </w:pPr>
          <w:hyperlink w:anchor="_Toc256000209" w:history="1">
            <w:r w:rsidRPr="00280F75">
              <w:rPr>
                <w:rStyle w:val="Hyperlink"/>
              </w:rPr>
              <w:t>SUBJECT 9: PROFESSIONAL ENVIRONMENT</w:t>
            </w:r>
            <w:r>
              <w:tab/>
            </w:r>
            <w:r w:rsidR="00E13A99">
              <w:rPr>
                <w:lang w:val="hy-AM"/>
              </w:rPr>
              <w:t>347</w:t>
            </w:r>
          </w:hyperlink>
        </w:p>
        <w:p w14:paraId="2732A8A8" w14:textId="77777777" w:rsidR="00090094" w:rsidRDefault="00581773">
          <w:pPr>
            <w:pStyle w:val="TOC6"/>
            <w:tabs>
              <w:tab w:val="right" w:leader="dot" w:pos="9016"/>
            </w:tabs>
            <w:rPr>
              <w:noProof/>
              <w:sz w:val="22"/>
            </w:rPr>
          </w:pPr>
          <w:hyperlink w:anchor="_Toc256000210" w:history="1">
            <w:r w:rsidRPr="00280F75">
              <w:rPr>
                <w:rStyle w:val="Hyperlink"/>
              </w:rPr>
              <w:t>SUBJECT 10: ABNORMAL AND EMERGENCY SITUATIONS</w:t>
            </w:r>
            <w:r>
              <w:tab/>
            </w:r>
            <w:r w:rsidR="00E13A99">
              <w:rPr>
                <w:lang w:val="hy-AM"/>
              </w:rPr>
              <w:t>348</w:t>
            </w:r>
          </w:hyperlink>
        </w:p>
        <w:p w14:paraId="5D7CEAE7" w14:textId="77777777" w:rsidR="00090094" w:rsidRDefault="00581773">
          <w:pPr>
            <w:pStyle w:val="TOC6"/>
            <w:tabs>
              <w:tab w:val="right" w:leader="dot" w:pos="9016"/>
            </w:tabs>
            <w:rPr>
              <w:noProof/>
              <w:sz w:val="22"/>
            </w:rPr>
          </w:pPr>
          <w:hyperlink w:anchor="_Toc256000211" w:history="1">
            <w:r w:rsidRPr="00280F75">
              <w:rPr>
                <w:rStyle w:val="Hyperlink"/>
              </w:rPr>
              <w:t>SUBJECT 11: AERODROMES</w:t>
            </w:r>
            <w:r>
              <w:tab/>
            </w:r>
            <w:r w:rsidR="00E13A99">
              <w:rPr>
                <w:lang w:val="hy-AM"/>
              </w:rPr>
              <w:t>349</w:t>
            </w:r>
          </w:hyperlink>
        </w:p>
        <w:p w14:paraId="1C4C90C3" w14:textId="77777777" w:rsidR="00090094" w:rsidRDefault="00581773">
          <w:pPr>
            <w:pStyle w:val="TOC2"/>
            <w:tabs>
              <w:tab w:val="right" w:leader="dot" w:pos="9016"/>
            </w:tabs>
            <w:rPr>
              <w:noProof/>
              <w:sz w:val="22"/>
            </w:rPr>
          </w:pPr>
          <w:hyperlink w:anchor="_Toc256000212" w:history="1">
            <w:r>
              <w:rPr>
                <w:rStyle w:val="Hyperlink"/>
              </w:rPr>
              <w:t xml:space="preserve">AMC1 ATCO.D.010(a)(2)(iv) </w:t>
            </w:r>
            <w:r w:rsidR="003F7456" w:rsidRPr="00667041">
              <w:rPr>
                <w:rStyle w:val="Hyperlink"/>
              </w:rPr>
              <w:t>Composition of initial training</w:t>
            </w:r>
            <w:r>
              <w:tab/>
            </w:r>
            <w:r w:rsidR="00E13A99">
              <w:rPr>
                <w:lang w:val="hy-AM"/>
              </w:rPr>
              <w:t>350</w:t>
            </w:r>
          </w:hyperlink>
        </w:p>
        <w:p w14:paraId="405A5172" w14:textId="77777777" w:rsidR="00090094" w:rsidRDefault="00581773">
          <w:pPr>
            <w:pStyle w:val="TOC6"/>
            <w:tabs>
              <w:tab w:val="right" w:leader="dot" w:pos="9016"/>
            </w:tabs>
            <w:rPr>
              <w:noProof/>
              <w:sz w:val="22"/>
            </w:rPr>
          </w:pPr>
          <w:hyperlink w:anchor="_Toc256000214" w:history="1">
            <w:r w:rsidRPr="00280F75">
              <w:rPr>
                <w:rStyle w:val="Hyperlink"/>
              </w:rPr>
              <w:t>SUBJECT 1: INTRODUCTION TO THE COURSE</w:t>
            </w:r>
            <w:r>
              <w:tab/>
            </w:r>
            <w:r w:rsidR="00E13A99">
              <w:rPr>
                <w:lang w:val="hy-AM"/>
              </w:rPr>
              <w:t>351</w:t>
            </w:r>
          </w:hyperlink>
        </w:p>
        <w:p w14:paraId="63F35CA0" w14:textId="77777777" w:rsidR="00090094" w:rsidRDefault="00581773">
          <w:pPr>
            <w:pStyle w:val="TOC6"/>
            <w:tabs>
              <w:tab w:val="right" w:leader="dot" w:pos="9016"/>
            </w:tabs>
            <w:rPr>
              <w:noProof/>
              <w:sz w:val="22"/>
            </w:rPr>
          </w:pPr>
          <w:hyperlink w:anchor="_Toc256000215" w:history="1">
            <w:r w:rsidRPr="00280F75">
              <w:rPr>
                <w:rStyle w:val="Hyperlink"/>
              </w:rPr>
              <w:t>SUBJECT 2: AVIATION LAW</w:t>
            </w:r>
            <w:r>
              <w:tab/>
            </w:r>
            <w:r w:rsidR="00E13A99">
              <w:rPr>
                <w:lang w:val="hy-AM"/>
              </w:rPr>
              <w:t>352</w:t>
            </w:r>
          </w:hyperlink>
        </w:p>
        <w:p w14:paraId="0A355AA4" w14:textId="77777777" w:rsidR="00090094" w:rsidRDefault="00581773">
          <w:pPr>
            <w:pStyle w:val="TOC6"/>
            <w:tabs>
              <w:tab w:val="right" w:leader="dot" w:pos="9016"/>
            </w:tabs>
            <w:rPr>
              <w:noProof/>
              <w:sz w:val="22"/>
            </w:rPr>
          </w:pPr>
          <w:hyperlink w:anchor="_Toc256000216" w:history="1">
            <w:r w:rsidRPr="00280F75">
              <w:rPr>
                <w:rStyle w:val="Hyperlink"/>
              </w:rPr>
              <w:t>SUBJECT 3: AIR TRAFFIC MANAGEMENT</w:t>
            </w:r>
            <w:r>
              <w:tab/>
            </w:r>
            <w:r w:rsidR="00E13A99">
              <w:rPr>
                <w:lang w:val="hy-AM"/>
              </w:rPr>
              <w:t>353</w:t>
            </w:r>
          </w:hyperlink>
        </w:p>
        <w:p w14:paraId="3BE30A5D" w14:textId="77777777" w:rsidR="00090094" w:rsidRDefault="00581773">
          <w:pPr>
            <w:pStyle w:val="TOC6"/>
            <w:tabs>
              <w:tab w:val="right" w:leader="dot" w:pos="9016"/>
            </w:tabs>
            <w:rPr>
              <w:noProof/>
              <w:sz w:val="22"/>
            </w:rPr>
          </w:pPr>
          <w:hyperlink w:anchor="_Toc256000217" w:history="1">
            <w:r w:rsidRPr="00280F75">
              <w:rPr>
                <w:rStyle w:val="Hyperlink"/>
              </w:rPr>
              <w:t>SUBJECT 4: METEOROLOGY</w:t>
            </w:r>
            <w:r>
              <w:tab/>
            </w:r>
            <w:r w:rsidR="00E13A99">
              <w:rPr>
                <w:lang w:val="hy-AM"/>
              </w:rPr>
              <w:t>364</w:t>
            </w:r>
          </w:hyperlink>
        </w:p>
        <w:p w14:paraId="101161E3" w14:textId="77777777" w:rsidR="00090094" w:rsidRDefault="00581773">
          <w:pPr>
            <w:pStyle w:val="TOC6"/>
            <w:tabs>
              <w:tab w:val="right" w:leader="dot" w:pos="9016"/>
            </w:tabs>
            <w:rPr>
              <w:noProof/>
              <w:sz w:val="22"/>
            </w:rPr>
          </w:pPr>
          <w:hyperlink w:anchor="_Toc256000218" w:history="1">
            <w:r w:rsidRPr="00280F75">
              <w:rPr>
                <w:rStyle w:val="Hyperlink"/>
              </w:rPr>
              <w:t>SUBJECT 5: NAVIGATION</w:t>
            </w:r>
            <w:r>
              <w:tab/>
            </w:r>
            <w:r w:rsidR="00E13A99">
              <w:rPr>
                <w:lang w:val="hy-AM"/>
              </w:rPr>
              <w:t>365</w:t>
            </w:r>
          </w:hyperlink>
        </w:p>
        <w:p w14:paraId="05E4FB9D" w14:textId="77777777" w:rsidR="00090094" w:rsidRDefault="00581773">
          <w:pPr>
            <w:pStyle w:val="TOC6"/>
            <w:tabs>
              <w:tab w:val="right" w:leader="dot" w:pos="9016"/>
            </w:tabs>
            <w:rPr>
              <w:noProof/>
              <w:sz w:val="22"/>
            </w:rPr>
          </w:pPr>
          <w:hyperlink w:anchor="_Toc256000219" w:history="1">
            <w:r w:rsidRPr="00280F75">
              <w:rPr>
                <w:rStyle w:val="Hyperlink"/>
              </w:rPr>
              <w:t>SUBJECT 6: AIRCRAFT</w:t>
            </w:r>
            <w:r>
              <w:tab/>
            </w:r>
            <w:r w:rsidR="00E13A99">
              <w:rPr>
                <w:lang w:val="hy-AM"/>
              </w:rPr>
              <w:t>367</w:t>
            </w:r>
          </w:hyperlink>
        </w:p>
        <w:p w14:paraId="3C9567B7" w14:textId="77777777" w:rsidR="00090094" w:rsidRDefault="00581773">
          <w:pPr>
            <w:pStyle w:val="TOC6"/>
            <w:tabs>
              <w:tab w:val="right" w:leader="dot" w:pos="9016"/>
            </w:tabs>
            <w:rPr>
              <w:noProof/>
              <w:sz w:val="22"/>
            </w:rPr>
          </w:pPr>
          <w:hyperlink w:anchor="_Toc256000220" w:history="1">
            <w:r w:rsidRPr="00280F75">
              <w:rPr>
                <w:rStyle w:val="Hyperlink"/>
              </w:rPr>
              <w:t>SUBJECT 7: HUMAN FACTORS</w:t>
            </w:r>
            <w:r>
              <w:tab/>
            </w:r>
            <w:r w:rsidR="00E13A99">
              <w:rPr>
                <w:lang w:val="hy-AM"/>
              </w:rPr>
              <w:t>369</w:t>
            </w:r>
          </w:hyperlink>
        </w:p>
        <w:p w14:paraId="4AB89B5D" w14:textId="77777777" w:rsidR="00090094" w:rsidRDefault="00581773">
          <w:pPr>
            <w:pStyle w:val="TOC6"/>
            <w:tabs>
              <w:tab w:val="right" w:leader="dot" w:pos="9016"/>
            </w:tabs>
            <w:rPr>
              <w:noProof/>
              <w:sz w:val="22"/>
            </w:rPr>
          </w:pPr>
          <w:hyperlink w:anchor="_Toc256000221" w:history="1">
            <w:r w:rsidRPr="00280F75">
              <w:rPr>
                <w:rStyle w:val="Hyperlink"/>
              </w:rPr>
              <w:t>SUBJECT 8: EQUIPMENT AND SYSTEMS</w:t>
            </w:r>
            <w:r>
              <w:tab/>
            </w:r>
            <w:r w:rsidR="00E13A99">
              <w:rPr>
                <w:lang w:val="hy-AM"/>
              </w:rPr>
              <w:t>372</w:t>
            </w:r>
          </w:hyperlink>
        </w:p>
        <w:p w14:paraId="272D2E5B" w14:textId="77777777" w:rsidR="00090094" w:rsidRDefault="00581773">
          <w:pPr>
            <w:pStyle w:val="TOC6"/>
            <w:tabs>
              <w:tab w:val="right" w:leader="dot" w:pos="9016"/>
            </w:tabs>
            <w:rPr>
              <w:noProof/>
              <w:sz w:val="22"/>
            </w:rPr>
          </w:pPr>
          <w:hyperlink w:anchor="_Toc256000222" w:history="1">
            <w:r w:rsidRPr="005847AB">
              <w:rPr>
                <w:rStyle w:val="Hyperlink"/>
              </w:rPr>
              <w:t>SUBJECT 9: PROFESSIONAL ENVIRONMENT</w:t>
            </w:r>
            <w:r>
              <w:tab/>
            </w:r>
            <w:r w:rsidR="00E13A99">
              <w:rPr>
                <w:lang w:val="hy-AM"/>
              </w:rPr>
              <w:t>376</w:t>
            </w:r>
          </w:hyperlink>
        </w:p>
        <w:p w14:paraId="0B581E4C" w14:textId="77777777" w:rsidR="00090094" w:rsidRDefault="00581773">
          <w:pPr>
            <w:pStyle w:val="TOC6"/>
            <w:tabs>
              <w:tab w:val="right" w:leader="dot" w:pos="9016"/>
            </w:tabs>
            <w:rPr>
              <w:noProof/>
              <w:sz w:val="22"/>
            </w:rPr>
          </w:pPr>
          <w:hyperlink w:anchor="_Toc256000223" w:history="1">
            <w:r w:rsidRPr="005847AB">
              <w:rPr>
                <w:rStyle w:val="Hyperlink"/>
              </w:rPr>
              <w:t>SUBJECT 10: ABNORMAL AND EMERGENCY SITUATIONS</w:t>
            </w:r>
            <w:r>
              <w:tab/>
            </w:r>
            <w:r w:rsidR="00E13A99">
              <w:rPr>
                <w:lang w:val="hy-AM"/>
              </w:rPr>
              <w:t>378</w:t>
            </w:r>
          </w:hyperlink>
        </w:p>
        <w:p w14:paraId="4E8EF6CA" w14:textId="77777777" w:rsidR="00090094" w:rsidRDefault="00581773">
          <w:pPr>
            <w:pStyle w:val="TOC2"/>
            <w:tabs>
              <w:tab w:val="right" w:leader="dot" w:pos="9016"/>
            </w:tabs>
            <w:rPr>
              <w:noProof/>
              <w:sz w:val="22"/>
            </w:rPr>
          </w:pPr>
          <w:hyperlink w:anchor="_Toc256000224" w:history="1">
            <w:r>
              <w:rPr>
                <w:rStyle w:val="Hyperlink"/>
              </w:rPr>
              <w:t xml:space="preserve">AMC1 ATCO.D.010(a)(2)(v) </w:t>
            </w:r>
            <w:r w:rsidR="00D47345" w:rsidRPr="00667041">
              <w:rPr>
                <w:rStyle w:val="Hyperlink"/>
              </w:rPr>
              <w:t>Composition of initial training</w:t>
            </w:r>
            <w:r>
              <w:tab/>
            </w:r>
            <w:r w:rsidR="00E13A99">
              <w:rPr>
                <w:lang w:val="hy-AM"/>
              </w:rPr>
              <w:t>381</w:t>
            </w:r>
          </w:hyperlink>
        </w:p>
        <w:p w14:paraId="5D9E9187" w14:textId="77777777" w:rsidR="00090094" w:rsidRDefault="00581773">
          <w:pPr>
            <w:pStyle w:val="TOC6"/>
            <w:tabs>
              <w:tab w:val="right" w:leader="dot" w:pos="9016"/>
            </w:tabs>
            <w:rPr>
              <w:noProof/>
              <w:sz w:val="22"/>
            </w:rPr>
          </w:pPr>
          <w:hyperlink w:anchor="_Toc256000226" w:history="1">
            <w:r w:rsidRPr="005847AB">
              <w:rPr>
                <w:rStyle w:val="Hyperlink"/>
              </w:rPr>
              <w:t>SUBJECT 1: INTRODUCTION TO THE COURSE</w:t>
            </w:r>
            <w:r>
              <w:tab/>
            </w:r>
            <w:r w:rsidR="00E13A99">
              <w:rPr>
                <w:lang w:val="hy-AM"/>
              </w:rPr>
              <w:t>381</w:t>
            </w:r>
          </w:hyperlink>
        </w:p>
        <w:p w14:paraId="2741C255" w14:textId="77777777" w:rsidR="00090094" w:rsidRDefault="00581773">
          <w:pPr>
            <w:pStyle w:val="TOC6"/>
            <w:tabs>
              <w:tab w:val="right" w:leader="dot" w:pos="9016"/>
            </w:tabs>
            <w:rPr>
              <w:noProof/>
              <w:sz w:val="22"/>
            </w:rPr>
          </w:pPr>
          <w:hyperlink w:anchor="_Toc256000227" w:history="1">
            <w:r w:rsidRPr="005847AB">
              <w:rPr>
                <w:rStyle w:val="Hyperlink"/>
              </w:rPr>
              <w:t>SUBJECT 2: AVIATION LAW</w:t>
            </w:r>
            <w:r>
              <w:tab/>
            </w:r>
            <w:r w:rsidR="00E13A99">
              <w:rPr>
                <w:lang w:val="hy-AM"/>
              </w:rPr>
              <w:t>382</w:t>
            </w:r>
          </w:hyperlink>
        </w:p>
        <w:p w14:paraId="20C90C00" w14:textId="77777777" w:rsidR="00090094" w:rsidRDefault="00581773">
          <w:pPr>
            <w:pStyle w:val="TOC6"/>
            <w:tabs>
              <w:tab w:val="right" w:leader="dot" w:pos="9016"/>
            </w:tabs>
            <w:rPr>
              <w:noProof/>
              <w:sz w:val="22"/>
            </w:rPr>
          </w:pPr>
          <w:hyperlink w:anchor="_Toc256000228" w:history="1">
            <w:r w:rsidRPr="005847AB">
              <w:rPr>
                <w:rStyle w:val="Hyperlink"/>
              </w:rPr>
              <w:t>SUBJECT 3: AIR TRAFFIC MANAGEMENT</w:t>
            </w:r>
            <w:r>
              <w:tab/>
            </w:r>
            <w:r w:rsidR="00E13A99">
              <w:rPr>
                <w:lang w:val="hy-AM"/>
              </w:rPr>
              <w:t>384</w:t>
            </w:r>
          </w:hyperlink>
        </w:p>
        <w:p w14:paraId="5BDE1CA9" w14:textId="77777777" w:rsidR="00090094" w:rsidRDefault="00581773">
          <w:pPr>
            <w:pStyle w:val="TOC6"/>
            <w:tabs>
              <w:tab w:val="right" w:leader="dot" w:pos="9016"/>
            </w:tabs>
            <w:rPr>
              <w:noProof/>
              <w:sz w:val="22"/>
            </w:rPr>
          </w:pPr>
          <w:hyperlink w:anchor="_Toc256000229" w:history="1">
            <w:r w:rsidRPr="005847AB">
              <w:rPr>
                <w:rStyle w:val="Hyperlink"/>
              </w:rPr>
              <w:t>SUBJECT 4: METEOROLOGY</w:t>
            </w:r>
            <w:r>
              <w:tab/>
            </w:r>
            <w:r w:rsidR="00E13A99">
              <w:rPr>
                <w:lang w:val="hy-AM"/>
              </w:rPr>
              <w:t>394</w:t>
            </w:r>
          </w:hyperlink>
        </w:p>
        <w:p w14:paraId="72FE763A" w14:textId="77777777" w:rsidR="00090094" w:rsidRDefault="00581773">
          <w:pPr>
            <w:pStyle w:val="TOC6"/>
            <w:tabs>
              <w:tab w:val="right" w:leader="dot" w:pos="9016"/>
            </w:tabs>
            <w:rPr>
              <w:noProof/>
              <w:sz w:val="22"/>
            </w:rPr>
          </w:pPr>
          <w:hyperlink w:anchor="_Toc256000230" w:history="1">
            <w:r w:rsidRPr="005847AB">
              <w:rPr>
                <w:rStyle w:val="Hyperlink"/>
              </w:rPr>
              <w:t>SUBJECT 5: NAVIGATION</w:t>
            </w:r>
            <w:r>
              <w:tab/>
            </w:r>
            <w:r w:rsidR="00E13A99">
              <w:rPr>
                <w:lang w:val="hy-AM"/>
              </w:rPr>
              <w:t>395</w:t>
            </w:r>
          </w:hyperlink>
        </w:p>
        <w:p w14:paraId="270A926C" w14:textId="77777777" w:rsidR="00090094" w:rsidRDefault="00581773">
          <w:pPr>
            <w:pStyle w:val="TOC6"/>
            <w:tabs>
              <w:tab w:val="right" w:leader="dot" w:pos="9016"/>
            </w:tabs>
            <w:rPr>
              <w:noProof/>
              <w:sz w:val="22"/>
            </w:rPr>
          </w:pPr>
          <w:hyperlink w:anchor="_Toc256000231" w:history="1">
            <w:r w:rsidRPr="00704932">
              <w:rPr>
                <w:rStyle w:val="Hyperlink"/>
              </w:rPr>
              <w:t>SUBJECT 6: AIRCRAFT</w:t>
            </w:r>
            <w:r>
              <w:tab/>
            </w:r>
            <w:r w:rsidR="00E13A99">
              <w:rPr>
                <w:lang w:val="hy-AM"/>
              </w:rPr>
              <w:t>396</w:t>
            </w:r>
          </w:hyperlink>
        </w:p>
        <w:p w14:paraId="5B9FFCBE" w14:textId="77777777" w:rsidR="00090094" w:rsidRDefault="00581773">
          <w:pPr>
            <w:pStyle w:val="TOC6"/>
            <w:tabs>
              <w:tab w:val="right" w:leader="dot" w:pos="9016"/>
            </w:tabs>
            <w:rPr>
              <w:noProof/>
              <w:sz w:val="22"/>
            </w:rPr>
          </w:pPr>
          <w:hyperlink w:anchor="_Toc256000232" w:history="1">
            <w:r w:rsidRPr="009F13D1">
              <w:rPr>
                <w:rStyle w:val="Hyperlink"/>
              </w:rPr>
              <w:t>SUBJECT 7: HUMAN FACTORS</w:t>
            </w:r>
            <w:r>
              <w:tab/>
            </w:r>
            <w:r w:rsidR="00E13A99">
              <w:rPr>
                <w:lang w:val="hy-AM"/>
              </w:rPr>
              <w:t>397</w:t>
            </w:r>
          </w:hyperlink>
        </w:p>
        <w:p w14:paraId="23AFF81E" w14:textId="77777777" w:rsidR="00090094" w:rsidRDefault="00581773">
          <w:pPr>
            <w:pStyle w:val="TOC6"/>
            <w:tabs>
              <w:tab w:val="right" w:leader="dot" w:pos="9016"/>
            </w:tabs>
            <w:rPr>
              <w:noProof/>
              <w:sz w:val="22"/>
            </w:rPr>
          </w:pPr>
          <w:hyperlink w:anchor="_Toc256000233" w:history="1">
            <w:r w:rsidRPr="005847AB">
              <w:rPr>
                <w:rStyle w:val="Hyperlink"/>
              </w:rPr>
              <w:t>SUBJECT 8: EQUIPMENT AND SYSTEMS</w:t>
            </w:r>
            <w:r>
              <w:tab/>
            </w:r>
            <w:r w:rsidR="00E13A99">
              <w:rPr>
                <w:lang w:val="hy-AM"/>
              </w:rPr>
              <w:t>401</w:t>
            </w:r>
          </w:hyperlink>
        </w:p>
        <w:p w14:paraId="30CE4A60" w14:textId="77777777" w:rsidR="00090094" w:rsidRDefault="00581773">
          <w:pPr>
            <w:pStyle w:val="TOC6"/>
            <w:tabs>
              <w:tab w:val="right" w:leader="dot" w:pos="9016"/>
            </w:tabs>
            <w:rPr>
              <w:noProof/>
              <w:sz w:val="22"/>
            </w:rPr>
          </w:pPr>
          <w:hyperlink w:anchor="_Toc256000234" w:history="1">
            <w:r w:rsidRPr="005847AB">
              <w:rPr>
                <w:rStyle w:val="Hyperlink"/>
              </w:rPr>
              <w:t>SUBJECT 9: PROFESSIONAL ENVIRONMENT</w:t>
            </w:r>
            <w:r>
              <w:tab/>
            </w:r>
            <w:r w:rsidR="004C1993">
              <w:rPr>
                <w:lang w:val="hy-AM"/>
              </w:rPr>
              <w:t>404</w:t>
            </w:r>
          </w:hyperlink>
        </w:p>
        <w:p w14:paraId="7508168B" w14:textId="77777777" w:rsidR="00090094" w:rsidRDefault="00581773">
          <w:pPr>
            <w:pStyle w:val="TOC6"/>
            <w:tabs>
              <w:tab w:val="right" w:leader="dot" w:pos="9016"/>
            </w:tabs>
            <w:rPr>
              <w:noProof/>
              <w:sz w:val="22"/>
            </w:rPr>
          </w:pPr>
          <w:hyperlink w:anchor="_Toc256000235" w:history="1">
            <w:r w:rsidRPr="005847AB">
              <w:rPr>
                <w:rStyle w:val="Hyperlink"/>
              </w:rPr>
              <w:t xml:space="preserve">SUBJECT </w:t>
            </w:r>
            <w:r w:rsidR="00461546">
              <w:rPr>
                <w:rStyle w:val="Hyperlink"/>
              </w:rPr>
              <w:t>10</w:t>
            </w:r>
            <w:r w:rsidRPr="005847AB">
              <w:rPr>
                <w:rStyle w:val="Hyperlink"/>
              </w:rPr>
              <w:t xml:space="preserve">: </w:t>
            </w:r>
            <w:r w:rsidR="00461546" w:rsidRPr="00461546">
              <w:rPr>
                <w:rStyle w:val="Hyperlink"/>
              </w:rPr>
              <w:t>ABNORMAL AND EMERGENCY SITUATIONS</w:t>
            </w:r>
            <w:r>
              <w:tab/>
            </w:r>
            <w:r w:rsidR="004C1993">
              <w:rPr>
                <w:lang w:val="hy-AM"/>
              </w:rPr>
              <w:t>405</w:t>
            </w:r>
          </w:hyperlink>
        </w:p>
        <w:p w14:paraId="5255D23F" w14:textId="77777777" w:rsidR="00090094" w:rsidRDefault="00581773">
          <w:pPr>
            <w:pStyle w:val="TOC6"/>
            <w:tabs>
              <w:tab w:val="right" w:leader="dot" w:pos="9016"/>
            </w:tabs>
            <w:rPr>
              <w:noProof/>
              <w:sz w:val="22"/>
            </w:rPr>
          </w:pPr>
          <w:hyperlink w:anchor="_Toc256000236" w:history="1">
            <w:r w:rsidRPr="005847AB">
              <w:rPr>
                <w:rStyle w:val="Hyperlink"/>
              </w:rPr>
              <w:t xml:space="preserve">SUBJECT </w:t>
            </w:r>
            <w:r w:rsidR="00FB10CE">
              <w:rPr>
                <w:rStyle w:val="Hyperlink"/>
              </w:rPr>
              <w:t>11</w:t>
            </w:r>
            <w:r w:rsidRPr="005847AB">
              <w:rPr>
                <w:rStyle w:val="Hyperlink"/>
              </w:rPr>
              <w:t xml:space="preserve">: </w:t>
            </w:r>
            <w:r w:rsidR="00784A87" w:rsidRPr="00784A87">
              <w:rPr>
                <w:rStyle w:val="Hyperlink"/>
              </w:rPr>
              <w:t>AERODROMES</w:t>
            </w:r>
            <w:r>
              <w:tab/>
            </w:r>
            <w:r w:rsidR="004C1993">
              <w:rPr>
                <w:lang w:val="hy-AM"/>
              </w:rPr>
              <w:t>405</w:t>
            </w:r>
          </w:hyperlink>
        </w:p>
        <w:p w14:paraId="416FAF8D" w14:textId="77777777" w:rsidR="00090094" w:rsidRDefault="00581773" w:rsidP="00097DC1">
          <w:pPr>
            <w:rPr>
              <w:b/>
              <w:bCs/>
              <w:noProof/>
            </w:rPr>
          </w:pPr>
          <w:r>
            <w:rPr>
              <w:b/>
              <w:bCs/>
              <w:noProof/>
            </w:rPr>
            <w:fldChar w:fldCharType="end"/>
          </w:r>
        </w:p>
      </w:sdtContent>
    </w:sdt>
    <w:bookmarkStart w:id="12" w:name="_Toc256000010" w:displacedByCustomXml="next"/>
    <w:sdt>
      <w:sdtPr>
        <w:alias w:val="heading"/>
        <w:tag w:val="heading"/>
        <w:id w:val="-683704010"/>
      </w:sdtPr>
      <w:sdtContent>
        <w:p w14:paraId="74AE86F1" w14:textId="77777777" w:rsidR="00090094" w:rsidRDefault="00581773">
          <w:pPr>
            <w:pStyle w:val="Heading1"/>
          </w:pPr>
          <w:r>
            <w:t>Cover Regulation</w:t>
          </w:r>
        </w:p>
        <w:bookmarkEnd w:id="12" w:displacedByCustomXml="next"/>
      </w:sdtContent>
    </w:sdt>
    <w:bookmarkStart w:id="13" w:name="_DxCrossRefBm1379192326" w:displacedByCustomXml="next"/>
    <w:sdt>
      <w:sdtPr>
        <w:alias w:val="topic"/>
        <w:tag w:val="topic"/>
        <w:id w:val="-18818050"/>
      </w:sdtPr>
      <w:sdtContent>
        <w:p w14:paraId="667BB9C5" w14:textId="77777777" w:rsidR="006D2120" w:rsidRDefault="007D7735" w:rsidP="006D2120">
          <w:pPr>
            <w:pStyle w:val="Heading2OrgManual"/>
          </w:pPr>
          <w:r w:rsidRPr="00130194">
            <w:rPr>
              <w:lang w:val="en-US"/>
            </w:rPr>
            <w:t>MINISTRY OF TERRITORIAL ADMINISTRATION AND INFRASTRUCTURE OF THE REPUBLIC OF ARMENIA</w:t>
          </w:r>
          <w:r w:rsidR="00CB49EA" w:rsidRPr="00130194">
            <w:rPr>
              <w:lang w:val="en-US"/>
            </w:rPr>
            <w:t xml:space="preserve">, </w:t>
          </w:r>
          <w:r w:rsidR="00581773">
            <w:t xml:space="preserve"> REGULATION </w:t>
          </w:r>
          <w:bookmarkEnd w:id="13"/>
          <w:r>
            <w:rPr>
              <w:rFonts w:cstheme="minorHAnsi"/>
            </w:rPr>
            <w:t>№</w:t>
          </w:r>
        </w:p>
        <w:p w14:paraId="33929BE6" w14:textId="77777777" w:rsidR="007D7735" w:rsidRPr="00776993" w:rsidRDefault="007D7735" w:rsidP="007D7735">
          <w:pPr>
            <w:pStyle w:val="whitespace-pre-wrap"/>
            <w:jc w:val="center"/>
            <w:rPr>
              <w:lang w:val="en-US"/>
            </w:rPr>
          </w:pPr>
          <w:r w:rsidRPr="007D7735">
            <w:rPr>
              <w:lang w:val="en-US"/>
            </w:rPr>
            <w:t xml:space="preserve">of </w:t>
          </w:r>
          <w:r>
            <w:rPr>
              <w:rFonts w:cstheme="minorHAnsi"/>
              <w:lang w:val="hy-AM"/>
            </w:rPr>
            <w:t>«</w:t>
          </w:r>
          <w:r>
            <w:rPr>
              <w:lang w:val="en-US"/>
            </w:rPr>
            <w:t>___</w:t>
          </w:r>
          <w:r w:rsidR="00581773" w:rsidRPr="007D7735">
            <w:rPr>
              <w:lang w:val="en-US"/>
            </w:rPr>
            <w:t xml:space="preserve"> </w:t>
          </w:r>
          <w:r w:rsidRPr="007D7735">
            <w:rPr>
              <w:rFonts w:cstheme="minorHAnsi"/>
              <w:lang w:val="en-US"/>
            </w:rPr>
            <w:t>»</w:t>
          </w:r>
          <w:r w:rsidRPr="007D7735">
            <w:rPr>
              <w:lang w:val="en-US"/>
            </w:rPr>
            <w:t>______ 20___</w:t>
          </w:r>
          <w:r w:rsidR="00581773" w:rsidRPr="007D7735">
            <w:rPr>
              <w:lang w:val="en-US"/>
            </w:rPr>
            <w:br/>
          </w:r>
          <w:r w:rsidRPr="00A062EF">
            <w:rPr>
              <w:b/>
              <w:bCs/>
              <w:sz w:val="20"/>
              <w:szCs w:val="20"/>
              <w:lang w:val="en-US"/>
            </w:rPr>
            <w:t>laying</w:t>
          </w:r>
          <w:r w:rsidRPr="00A062EF">
            <w:rPr>
              <w:b/>
              <w:bCs/>
              <w:spacing w:val="-5"/>
              <w:sz w:val="20"/>
              <w:szCs w:val="20"/>
              <w:lang w:val="en-US"/>
            </w:rPr>
            <w:t xml:space="preserve"> </w:t>
          </w:r>
          <w:r w:rsidRPr="00A062EF">
            <w:rPr>
              <w:b/>
              <w:bCs/>
              <w:sz w:val="20"/>
              <w:szCs w:val="20"/>
              <w:lang w:val="en-US"/>
            </w:rPr>
            <w:t>down</w:t>
          </w:r>
          <w:r w:rsidRPr="00A062EF">
            <w:rPr>
              <w:b/>
              <w:bCs/>
              <w:spacing w:val="-2"/>
              <w:sz w:val="20"/>
              <w:szCs w:val="20"/>
              <w:lang w:val="en-US"/>
            </w:rPr>
            <w:t xml:space="preserve"> </w:t>
          </w:r>
          <w:r w:rsidRPr="00A062EF">
            <w:rPr>
              <w:b/>
              <w:bCs/>
              <w:sz w:val="20"/>
              <w:szCs w:val="20"/>
              <w:lang w:val="en-US"/>
            </w:rPr>
            <w:t>technical</w:t>
          </w:r>
          <w:r w:rsidRPr="00A062EF">
            <w:rPr>
              <w:b/>
              <w:bCs/>
              <w:spacing w:val="-5"/>
              <w:sz w:val="20"/>
              <w:szCs w:val="20"/>
              <w:lang w:val="en-US"/>
            </w:rPr>
            <w:t xml:space="preserve"> </w:t>
          </w:r>
          <w:r w:rsidRPr="00A062EF">
            <w:rPr>
              <w:b/>
              <w:bCs/>
              <w:sz w:val="20"/>
              <w:szCs w:val="20"/>
              <w:lang w:val="en-US"/>
            </w:rPr>
            <w:t>requirements</w:t>
          </w:r>
          <w:r w:rsidRPr="00A062EF">
            <w:rPr>
              <w:b/>
              <w:bCs/>
              <w:spacing w:val="-3"/>
              <w:sz w:val="20"/>
              <w:szCs w:val="20"/>
              <w:lang w:val="en-US"/>
            </w:rPr>
            <w:t xml:space="preserve"> </w:t>
          </w:r>
          <w:r w:rsidRPr="00A062EF">
            <w:rPr>
              <w:b/>
              <w:bCs/>
              <w:sz w:val="20"/>
              <w:szCs w:val="20"/>
              <w:lang w:val="en-US"/>
            </w:rPr>
            <w:t>and</w:t>
          </w:r>
          <w:r w:rsidRPr="00A062EF">
            <w:rPr>
              <w:b/>
              <w:bCs/>
              <w:spacing w:val="-3"/>
              <w:sz w:val="20"/>
              <w:szCs w:val="20"/>
              <w:lang w:val="en-US"/>
            </w:rPr>
            <w:t xml:space="preserve"> </w:t>
          </w:r>
          <w:r w:rsidRPr="00A062EF">
            <w:rPr>
              <w:b/>
              <w:bCs/>
              <w:sz w:val="20"/>
              <w:szCs w:val="20"/>
              <w:lang w:val="en-US"/>
            </w:rPr>
            <w:t>administrative</w:t>
          </w:r>
          <w:r w:rsidRPr="00A062EF">
            <w:rPr>
              <w:b/>
              <w:bCs/>
              <w:spacing w:val="-3"/>
              <w:sz w:val="20"/>
              <w:szCs w:val="20"/>
              <w:lang w:val="en-US"/>
            </w:rPr>
            <w:t xml:space="preserve"> </w:t>
          </w:r>
          <w:r w:rsidRPr="00A062EF">
            <w:rPr>
              <w:b/>
              <w:bCs/>
              <w:sz w:val="20"/>
              <w:szCs w:val="20"/>
              <w:lang w:val="en-US"/>
            </w:rPr>
            <w:t>procedures</w:t>
          </w:r>
          <w:r w:rsidRPr="00A062EF">
            <w:rPr>
              <w:b/>
              <w:bCs/>
              <w:spacing w:val="-6"/>
              <w:sz w:val="20"/>
              <w:szCs w:val="20"/>
              <w:lang w:val="en-US"/>
            </w:rPr>
            <w:t xml:space="preserve"> </w:t>
          </w:r>
          <w:r w:rsidRPr="00A062EF">
            <w:rPr>
              <w:b/>
              <w:bCs/>
              <w:sz w:val="20"/>
              <w:szCs w:val="20"/>
              <w:lang w:val="en-US"/>
            </w:rPr>
            <w:t>relating</w:t>
          </w:r>
          <w:r w:rsidRPr="00A062EF">
            <w:rPr>
              <w:b/>
              <w:bCs/>
              <w:spacing w:val="-4"/>
              <w:sz w:val="20"/>
              <w:szCs w:val="20"/>
              <w:lang w:val="en-US"/>
            </w:rPr>
            <w:t xml:space="preserve"> </w:t>
          </w:r>
          <w:r w:rsidRPr="00A062EF">
            <w:rPr>
              <w:b/>
              <w:bCs/>
              <w:sz w:val="20"/>
              <w:szCs w:val="20"/>
              <w:lang w:val="en-US"/>
            </w:rPr>
            <w:t>to</w:t>
          </w:r>
          <w:r w:rsidRPr="00A062EF">
            <w:rPr>
              <w:b/>
              <w:bCs/>
              <w:spacing w:val="-3"/>
              <w:sz w:val="20"/>
              <w:szCs w:val="20"/>
              <w:lang w:val="en-US"/>
            </w:rPr>
            <w:t xml:space="preserve"> </w:t>
          </w:r>
          <w:r w:rsidRPr="00A062EF">
            <w:rPr>
              <w:b/>
              <w:bCs/>
              <w:sz w:val="20"/>
              <w:szCs w:val="20"/>
              <w:lang w:val="en-US"/>
            </w:rPr>
            <w:t>air</w:t>
          </w:r>
          <w:r w:rsidRPr="00A062EF">
            <w:rPr>
              <w:b/>
              <w:bCs/>
              <w:spacing w:val="-3"/>
              <w:sz w:val="20"/>
              <w:szCs w:val="20"/>
              <w:lang w:val="en-US"/>
            </w:rPr>
            <w:t xml:space="preserve"> </w:t>
          </w:r>
          <w:r w:rsidRPr="00A062EF">
            <w:rPr>
              <w:b/>
              <w:bCs/>
              <w:sz w:val="20"/>
              <w:szCs w:val="20"/>
              <w:lang w:val="en-US"/>
            </w:rPr>
            <w:t>traffic</w:t>
          </w:r>
          <w:r w:rsidRPr="00A062EF">
            <w:rPr>
              <w:b/>
              <w:bCs/>
              <w:spacing w:val="-3"/>
              <w:sz w:val="20"/>
              <w:szCs w:val="20"/>
              <w:lang w:val="en-US"/>
            </w:rPr>
            <w:t xml:space="preserve"> </w:t>
          </w:r>
          <w:r w:rsidRPr="00A062EF">
            <w:rPr>
              <w:b/>
              <w:bCs/>
              <w:sz w:val="20"/>
              <w:szCs w:val="20"/>
              <w:lang w:val="en-US"/>
            </w:rPr>
            <w:t>controllers'</w:t>
          </w:r>
          <w:r w:rsidRPr="00A062EF">
            <w:rPr>
              <w:b/>
              <w:bCs/>
              <w:spacing w:val="-5"/>
              <w:sz w:val="20"/>
              <w:szCs w:val="20"/>
              <w:lang w:val="en-US"/>
            </w:rPr>
            <w:t xml:space="preserve"> </w:t>
          </w:r>
          <w:r w:rsidRPr="00A062EF">
            <w:rPr>
              <w:b/>
              <w:bCs/>
              <w:sz w:val="20"/>
              <w:szCs w:val="20"/>
              <w:lang w:val="en-US"/>
            </w:rPr>
            <w:t xml:space="preserve">licences and certificates pursuant to </w:t>
          </w:r>
          <w:r>
            <w:rPr>
              <w:b/>
              <w:bCs/>
              <w:sz w:val="20"/>
              <w:szCs w:val="20"/>
              <w:lang w:val="en-US"/>
            </w:rPr>
            <w:t>“</w:t>
          </w:r>
          <w:r w:rsidRPr="00130194">
            <w:rPr>
              <w:rFonts w:ascii="Calibri" w:hAnsi="Calibri" w:cs="Calibri"/>
              <w:b/>
              <w:sz w:val="20"/>
              <w:szCs w:val="20"/>
              <w:lang w:val="en-US"/>
            </w:rPr>
            <w:t>Law on Aviation of the Republic of Armenia”</w:t>
          </w:r>
        </w:p>
        <w:p w14:paraId="1A739E86" w14:textId="77777777" w:rsidR="00BE755A" w:rsidRPr="006D2120" w:rsidRDefault="00000000" w:rsidP="00D22683">
          <w:pPr>
            <w:pStyle w:val="Heading2OrgManual"/>
            <w:jc w:val="both"/>
          </w:pPr>
        </w:p>
      </w:sdtContent>
    </w:sdt>
    <w:bookmarkStart w:id="14" w:name="_DxCrossRefBm1379192327" w:displacedByCustomXml="next"/>
    <w:bookmarkStart w:id="15" w:name="_DxCrossRefBm475692409" w:displacedByCustomXml="next"/>
    <w:bookmarkStart w:id="16" w:name="_Toc256000011" w:displacedByCustomXml="next"/>
    <w:sdt>
      <w:sdtPr>
        <w:rPr>
          <w:b w:val="0"/>
          <w:color w:val="auto"/>
          <w:sz w:val="22"/>
          <w:szCs w:val="24"/>
          <w:lang w:val="en-US"/>
        </w:rPr>
        <w:alias w:val="topic"/>
        <w:tag w:val="topic"/>
        <w:id w:val="-1433295365"/>
      </w:sdtPr>
      <w:sdtContent>
        <w:p w14:paraId="60953798" w14:textId="77777777" w:rsidR="00EC0B70" w:rsidRPr="00726E47" w:rsidRDefault="00581773" w:rsidP="00EC0B70">
          <w:pPr>
            <w:pStyle w:val="Heading2IR"/>
          </w:pPr>
          <w:r>
            <w:t>Powers and recital</w:t>
          </w:r>
          <w:bookmarkEnd w:id="16"/>
          <w:bookmarkEnd w:id="15"/>
          <w:bookmarkEnd w:id="14"/>
        </w:p>
        <w:p w14:paraId="5782B5E8" w14:textId="77777777" w:rsidR="007D7735" w:rsidRPr="00130194" w:rsidRDefault="007D7735" w:rsidP="00A478C8">
          <w:pPr>
            <w:pStyle w:val="BodyText"/>
            <w:kinsoku w:val="0"/>
            <w:overflowPunct w:val="0"/>
            <w:spacing w:before="118"/>
            <w:ind w:left="567" w:right="155"/>
            <w:jc w:val="both"/>
            <w:rPr>
              <w:lang w:val="en-US"/>
            </w:rPr>
          </w:pPr>
          <w:r w:rsidRPr="00130194">
            <w:rPr>
              <w:lang w:val="en-US"/>
            </w:rPr>
            <w:t>The Ministry of Territorial Administration and Infrastructure</w:t>
          </w:r>
          <w:r w:rsidR="00A478C8">
            <w:rPr>
              <w:rFonts w:ascii="GHEA Grapalat" w:hAnsi="GHEA Grapalat"/>
              <w:lang w:val="en-US"/>
            </w:rPr>
            <w:t>(</w:t>
          </w:r>
          <w:r w:rsidR="00A478C8">
            <w:rPr>
              <w:lang w:val="en-US"/>
            </w:rPr>
            <w:t>hereinafter MTAI</w:t>
          </w:r>
          <w:r w:rsidR="00A478C8" w:rsidRPr="00A478C8">
            <w:rPr>
              <w:lang w:val="en-US"/>
            </w:rPr>
            <w:t>)</w:t>
          </w:r>
          <w:r w:rsidRPr="00130194">
            <w:rPr>
              <w:lang w:val="en-US"/>
            </w:rPr>
            <w:t xml:space="preserve"> of the Republic of Armenia, taking into account the requirements of the Law on Aviation of the Republic of Armenia and repealing Order No. 41-N dated 13.03.2005 of the Head of General Department of Civil Aviation under the Government of the Republic of Armenia,</w:t>
          </w:r>
        </w:p>
        <w:p w14:paraId="4C897081" w14:textId="77777777" w:rsidR="007D7735" w:rsidRPr="00130194" w:rsidRDefault="007D7735" w:rsidP="007D7735">
          <w:pPr>
            <w:pStyle w:val="BodyText"/>
            <w:kinsoku w:val="0"/>
            <w:overflowPunct w:val="0"/>
            <w:spacing w:before="122"/>
            <w:ind w:left="140"/>
            <w:rPr>
              <w:spacing w:val="-2"/>
            </w:rPr>
          </w:pPr>
          <w:r w:rsidRPr="00130194">
            <w:rPr>
              <w:spacing w:val="-2"/>
            </w:rPr>
            <w:t>Whereas:</w:t>
          </w:r>
        </w:p>
        <w:p w14:paraId="4FADDBEE" w14:textId="77777777" w:rsidR="007D7735" w:rsidRPr="00130194" w:rsidRDefault="007D7735" w:rsidP="00040D07">
          <w:pPr>
            <w:pStyle w:val="ListParagraph"/>
            <w:widowControl w:val="0"/>
            <w:numPr>
              <w:ilvl w:val="0"/>
              <w:numId w:val="14"/>
            </w:numPr>
            <w:tabs>
              <w:tab w:val="left" w:pos="706"/>
            </w:tabs>
            <w:kinsoku w:val="0"/>
            <w:overflowPunct w:val="0"/>
            <w:autoSpaceDE w:val="0"/>
            <w:autoSpaceDN w:val="0"/>
            <w:adjustRightInd w:val="0"/>
            <w:spacing w:before="117" w:after="0"/>
            <w:ind w:hanging="566"/>
            <w:contextualSpacing w:val="0"/>
            <w:jc w:val="left"/>
            <w:rPr>
              <w:spacing w:val="-5"/>
              <w:szCs w:val="22"/>
            </w:rPr>
          </w:pPr>
          <w:r w:rsidRPr="00130194">
            <w:rPr>
              <w:szCs w:val="22"/>
            </w:rPr>
            <w:t>This</w:t>
          </w:r>
          <w:r w:rsidRPr="00130194">
            <w:rPr>
              <w:spacing w:val="33"/>
              <w:szCs w:val="22"/>
            </w:rPr>
            <w:t xml:space="preserve">  </w:t>
          </w:r>
          <w:r w:rsidRPr="00130194">
            <w:rPr>
              <w:szCs w:val="22"/>
            </w:rPr>
            <w:t>Regulation</w:t>
          </w:r>
          <w:r w:rsidRPr="00130194">
            <w:rPr>
              <w:spacing w:val="35"/>
              <w:szCs w:val="22"/>
            </w:rPr>
            <w:t xml:space="preserve"> </w:t>
          </w:r>
          <w:r w:rsidRPr="00130194">
            <w:rPr>
              <w:szCs w:val="22"/>
            </w:rPr>
            <w:t>lays</w:t>
          </w:r>
          <w:r w:rsidRPr="00130194">
            <w:rPr>
              <w:spacing w:val="35"/>
              <w:szCs w:val="22"/>
            </w:rPr>
            <w:t xml:space="preserve"> </w:t>
          </w:r>
          <w:r w:rsidRPr="00130194">
            <w:rPr>
              <w:szCs w:val="22"/>
            </w:rPr>
            <w:t>down</w:t>
          </w:r>
          <w:r w:rsidRPr="00130194">
            <w:rPr>
              <w:spacing w:val="36"/>
              <w:szCs w:val="22"/>
            </w:rPr>
            <w:t xml:space="preserve">  </w:t>
          </w:r>
          <w:r w:rsidRPr="00130194">
            <w:rPr>
              <w:szCs w:val="22"/>
            </w:rPr>
            <w:t>the</w:t>
          </w:r>
          <w:r w:rsidRPr="00130194">
            <w:rPr>
              <w:spacing w:val="34"/>
              <w:szCs w:val="22"/>
            </w:rPr>
            <w:t xml:space="preserve">  </w:t>
          </w:r>
          <w:r w:rsidRPr="00130194">
            <w:rPr>
              <w:szCs w:val="22"/>
            </w:rPr>
            <w:t>technical</w:t>
          </w:r>
          <w:r w:rsidRPr="00130194">
            <w:rPr>
              <w:spacing w:val="35"/>
              <w:szCs w:val="22"/>
            </w:rPr>
            <w:t xml:space="preserve">  </w:t>
          </w:r>
          <w:r w:rsidRPr="00130194">
            <w:rPr>
              <w:szCs w:val="22"/>
            </w:rPr>
            <w:t>requirements</w:t>
          </w:r>
          <w:r w:rsidRPr="00130194">
            <w:rPr>
              <w:spacing w:val="35"/>
              <w:szCs w:val="22"/>
            </w:rPr>
            <w:t xml:space="preserve">  </w:t>
          </w:r>
          <w:r w:rsidRPr="00130194">
            <w:rPr>
              <w:spacing w:val="-5"/>
              <w:szCs w:val="22"/>
            </w:rPr>
            <w:t xml:space="preserve">and </w:t>
          </w:r>
          <w:r w:rsidRPr="00130194">
            <w:t>administrative</w:t>
          </w:r>
          <w:r w:rsidRPr="00130194">
            <w:rPr>
              <w:spacing w:val="-10"/>
            </w:rPr>
            <w:t xml:space="preserve"> </w:t>
          </w:r>
          <w:r w:rsidRPr="00130194">
            <w:t>procedures</w:t>
          </w:r>
        </w:p>
        <w:p w14:paraId="5BDB15D9" w14:textId="77777777" w:rsidR="007D7735" w:rsidRPr="00130194" w:rsidRDefault="007D7735" w:rsidP="007D7735">
          <w:pPr>
            <w:pStyle w:val="BodyText"/>
            <w:kinsoku w:val="0"/>
            <w:overflowPunct w:val="0"/>
            <w:spacing w:before="1"/>
            <w:ind w:left="706"/>
            <w:rPr>
              <w:spacing w:val="-2"/>
              <w:lang w:val="en-US"/>
            </w:rPr>
          </w:pPr>
          <w:r w:rsidRPr="00130194">
            <w:rPr>
              <w:lang w:val="en-US"/>
            </w:rPr>
            <w:t>relating</w:t>
          </w:r>
          <w:r w:rsidRPr="00130194">
            <w:rPr>
              <w:spacing w:val="-7"/>
              <w:lang w:val="en-US"/>
            </w:rPr>
            <w:t xml:space="preserve"> </w:t>
          </w:r>
          <w:r w:rsidRPr="00130194">
            <w:rPr>
              <w:lang w:val="en-US"/>
            </w:rPr>
            <w:t>to</w:t>
          </w:r>
          <w:r w:rsidRPr="00130194">
            <w:rPr>
              <w:spacing w:val="-4"/>
              <w:lang w:val="en-US"/>
            </w:rPr>
            <w:t xml:space="preserve"> </w:t>
          </w:r>
          <w:r w:rsidRPr="00130194">
            <w:rPr>
              <w:lang w:val="en-US"/>
            </w:rPr>
            <w:t>air</w:t>
          </w:r>
          <w:r w:rsidRPr="00130194">
            <w:rPr>
              <w:spacing w:val="-8"/>
              <w:lang w:val="en-US"/>
            </w:rPr>
            <w:t xml:space="preserve"> </w:t>
          </w:r>
          <w:r w:rsidRPr="00130194">
            <w:rPr>
              <w:lang w:val="en-US"/>
            </w:rPr>
            <w:t>traffic</w:t>
          </w:r>
          <w:r w:rsidRPr="00130194">
            <w:rPr>
              <w:spacing w:val="-5"/>
              <w:lang w:val="en-US"/>
            </w:rPr>
            <w:t xml:space="preserve"> </w:t>
          </w:r>
          <w:r w:rsidRPr="00130194">
            <w:rPr>
              <w:lang w:val="en-US"/>
            </w:rPr>
            <w:t>controllers’</w:t>
          </w:r>
          <w:r w:rsidRPr="00130194">
            <w:rPr>
              <w:spacing w:val="-6"/>
              <w:lang w:val="en-US"/>
            </w:rPr>
            <w:t xml:space="preserve"> </w:t>
          </w:r>
          <w:r w:rsidRPr="00130194">
            <w:rPr>
              <w:lang w:val="en-US"/>
            </w:rPr>
            <w:t>licences</w:t>
          </w:r>
          <w:r w:rsidRPr="00130194">
            <w:rPr>
              <w:spacing w:val="-5"/>
              <w:lang w:val="en-US"/>
            </w:rPr>
            <w:t xml:space="preserve"> </w:t>
          </w:r>
          <w:r w:rsidRPr="00130194">
            <w:rPr>
              <w:lang w:val="en-US"/>
            </w:rPr>
            <w:t>and</w:t>
          </w:r>
          <w:r w:rsidRPr="00130194">
            <w:rPr>
              <w:spacing w:val="-9"/>
              <w:lang w:val="en-US"/>
            </w:rPr>
            <w:t xml:space="preserve"> </w:t>
          </w:r>
          <w:r w:rsidRPr="00130194">
            <w:rPr>
              <w:spacing w:val="-2"/>
              <w:lang w:val="en-US"/>
            </w:rPr>
            <w:t>certificates.</w:t>
          </w:r>
        </w:p>
        <w:p w14:paraId="7EE1FE3E" w14:textId="77777777" w:rsidR="007D7735" w:rsidRPr="00130194" w:rsidRDefault="007D7735" w:rsidP="00040D07">
          <w:pPr>
            <w:pStyle w:val="whitespace-pre-wrap"/>
            <w:numPr>
              <w:ilvl w:val="0"/>
              <w:numId w:val="14"/>
            </w:numPr>
            <w:jc w:val="both"/>
            <w:rPr>
              <w:rFonts w:ascii="Calibri" w:hAnsi="Calibri" w:cs="Calibri"/>
              <w:sz w:val="22"/>
              <w:szCs w:val="22"/>
              <w:lang w:val="en-US"/>
            </w:rPr>
          </w:pPr>
          <w:r w:rsidRPr="00130194">
            <w:rPr>
              <w:rFonts w:ascii="Calibri" w:hAnsi="Calibri" w:cs="Calibri"/>
              <w:sz w:val="22"/>
              <w:szCs w:val="22"/>
              <w:lang w:val="en-US"/>
            </w:rPr>
            <w:t>With the aviation industry rapidly evolving, it is necessary to implement this regulation to ensure its fitness for purpose, cost-effectiveness and alignment with globally applicable standards and practices. It is important to establish a simplified system of qualifications without any overlaps. The update of initial training syllabi should ensure appropriate alignment with the regulatory framework and operational needs.</w:t>
          </w:r>
        </w:p>
        <w:p w14:paraId="3EE39D9D" w14:textId="77777777" w:rsidR="007D7735" w:rsidRPr="00D31394" w:rsidRDefault="007D7735" w:rsidP="00040D07">
          <w:pPr>
            <w:pStyle w:val="ListParagraph"/>
            <w:widowControl w:val="0"/>
            <w:numPr>
              <w:ilvl w:val="0"/>
              <w:numId w:val="14"/>
            </w:numPr>
            <w:tabs>
              <w:tab w:val="left" w:pos="706"/>
            </w:tabs>
            <w:kinsoku w:val="0"/>
            <w:overflowPunct w:val="0"/>
            <w:autoSpaceDE w:val="0"/>
            <w:autoSpaceDN w:val="0"/>
            <w:adjustRightInd w:val="0"/>
            <w:spacing w:before="118" w:after="0"/>
            <w:ind w:right="158"/>
            <w:contextualSpacing w:val="0"/>
            <w:rPr>
              <w:szCs w:val="22"/>
            </w:rPr>
          </w:pPr>
          <w:r w:rsidRPr="00D31394">
            <w:rPr>
              <w:szCs w:val="22"/>
            </w:rPr>
            <w:t xml:space="preserve">The requirements applicable to </w:t>
          </w:r>
          <w:r w:rsidR="009A0959">
            <w:rPr>
              <w:szCs w:val="22"/>
            </w:rPr>
            <w:t>COMMITTEE</w:t>
          </w:r>
          <w:r w:rsidR="006F0CFC">
            <w:rPr>
              <w:szCs w:val="22"/>
              <w:lang w:val="hy-AM"/>
            </w:rPr>
            <w:t xml:space="preserve"> </w:t>
          </w:r>
          <w:r w:rsidRPr="00D31394">
            <w:rPr>
              <w:szCs w:val="22"/>
            </w:rPr>
            <w:t>set out in this Regulation should be updated in</w:t>
          </w:r>
          <w:r w:rsidRPr="00D31394">
            <w:rPr>
              <w:spacing w:val="-1"/>
              <w:szCs w:val="22"/>
            </w:rPr>
            <w:t xml:space="preserve"> </w:t>
          </w:r>
          <w:r w:rsidRPr="00D31394">
            <w:rPr>
              <w:szCs w:val="22"/>
            </w:rPr>
            <w:t xml:space="preserve">light of technical progress. </w:t>
          </w:r>
        </w:p>
        <w:p w14:paraId="3D226B13" w14:textId="77777777" w:rsidR="007D7735" w:rsidRPr="00D31394" w:rsidRDefault="007D7735" w:rsidP="00040D07">
          <w:pPr>
            <w:pStyle w:val="ListParagraph"/>
            <w:widowControl w:val="0"/>
            <w:numPr>
              <w:ilvl w:val="0"/>
              <w:numId w:val="14"/>
            </w:numPr>
            <w:tabs>
              <w:tab w:val="left" w:pos="706"/>
            </w:tabs>
            <w:kinsoku w:val="0"/>
            <w:overflowPunct w:val="0"/>
            <w:autoSpaceDE w:val="0"/>
            <w:autoSpaceDN w:val="0"/>
            <w:adjustRightInd w:val="0"/>
            <w:spacing w:before="121" w:after="0"/>
            <w:ind w:right="160"/>
            <w:contextualSpacing w:val="0"/>
            <w:rPr>
              <w:szCs w:val="22"/>
            </w:rPr>
          </w:pPr>
          <w:r w:rsidRPr="00D31394">
            <w:rPr>
              <w:szCs w:val="22"/>
            </w:rPr>
            <w:t xml:space="preserve">The measures provided for in this Regulation are in accordance with the </w:t>
          </w:r>
          <w:r w:rsidRPr="006F0CFC">
            <w:rPr>
              <w:szCs w:val="22"/>
            </w:rPr>
            <w:t>Law on Aviation of the Republic of Armenia</w:t>
          </w:r>
          <w:r w:rsidRPr="00D31394">
            <w:rPr>
              <w:szCs w:val="22"/>
            </w:rPr>
            <w:t>,</w:t>
          </w:r>
        </w:p>
        <w:p w14:paraId="6C7285FA" w14:textId="77777777" w:rsidR="007D7735" w:rsidRPr="00A062EF" w:rsidRDefault="007D7735" w:rsidP="007D7735">
          <w:pPr>
            <w:pStyle w:val="BodyText"/>
            <w:kinsoku w:val="0"/>
            <w:overflowPunct w:val="0"/>
            <w:rPr>
              <w:i/>
              <w:iCs/>
              <w:sz w:val="20"/>
              <w:szCs w:val="20"/>
              <w:lang w:val="en-US"/>
            </w:rPr>
          </w:pPr>
        </w:p>
        <w:p w14:paraId="008AAC01" w14:textId="77777777" w:rsidR="007D7735" w:rsidRDefault="007D7735" w:rsidP="007D7735">
          <w:pPr>
            <w:pStyle w:val="BodyText"/>
            <w:kinsoku w:val="0"/>
            <w:overflowPunct w:val="0"/>
            <w:spacing w:before="10"/>
            <w:rPr>
              <w:sz w:val="14"/>
              <w:szCs w:val="14"/>
              <w:lang w:val="en-US"/>
            </w:rPr>
          </w:pPr>
        </w:p>
        <w:p w14:paraId="62F5504B" w14:textId="77777777" w:rsidR="007D7735" w:rsidRPr="00A062EF" w:rsidRDefault="007D7735" w:rsidP="007D7735">
          <w:pPr>
            <w:pStyle w:val="BodyText"/>
            <w:kinsoku w:val="0"/>
            <w:overflowPunct w:val="0"/>
            <w:spacing w:before="35"/>
            <w:ind w:left="2302"/>
            <w:rPr>
              <w:b/>
              <w:bCs/>
              <w:i/>
              <w:iCs/>
              <w:color w:val="005591"/>
              <w:sz w:val="32"/>
              <w:szCs w:val="32"/>
              <w:lang w:val="en-US"/>
            </w:rPr>
          </w:pPr>
          <w:bookmarkStart w:id="17" w:name="Article_1_-_Subject_matter_and_scope"/>
          <w:bookmarkStart w:id="18" w:name="_bookmark11"/>
          <w:bookmarkEnd w:id="17"/>
          <w:bookmarkEnd w:id="18"/>
          <w:r w:rsidRPr="00A062EF">
            <w:rPr>
              <w:b/>
              <w:bCs/>
              <w:i/>
              <w:iCs/>
              <w:color w:val="005591"/>
              <w:sz w:val="32"/>
              <w:szCs w:val="32"/>
              <w:u w:val="single"/>
              <w:lang w:val="en-US"/>
            </w:rPr>
            <w:t>Article</w:t>
          </w:r>
          <w:r w:rsidRPr="00A062EF">
            <w:rPr>
              <w:b/>
              <w:bCs/>
              <w:i/>
              <w:iCs/>
              <w:color w:val="005591"/>
              <w:spacing w:val="-7"/>
              <w:sz w:val="32"/>
              <w:szCs w:val="32"/>
              <w:u w:val="single"/>
              <w:lang w:val="en-US"/>
            </w:rPr>
            <w:t xml:space="preserve"> </w:t>
          </w:r>
          <w:r w:rsidRPr="00A062EF">
            <w:rPr>
              <w:b/>
              <w:bCs/>
              <w:i/>
              <w:iCs/>
              <w:color w:val="005591"/>
              <w:sz w:val="32"/>
              <w:szCs w:val="32"/>
              <w:u w:val="single"/>
              <w:lang w:val="en-US"/>
            </w:rPr>
            <w:t>1</w:t>
          </w:r>
          <w:r w:rsidRPr="00A062EF">
            <w:rPr>
              <w:b/>
              <w:bCs/>
              <w:i/>
              <w:iCs/>
              <w:color w:val="005591"/>
              <w:spacing w:val="-7"/>
              <w:sz w:val="32"/>
              <w:szCs w:val="32"/>
              <w:u w:val="single"/>
              <w:lang w:val="en-US"/>
            </w:rPr>
            <w:t xml:space="preserve"> </w:t>
          </w:r>
          <w:r w:rsidRPr="00A062EF">
            <w:rPr>
              <w:b/>
              <w:bCs/>
              <w:i/>
              <w:iCs/>
              <w:color w:val="005591"/>
              <w:sz w:val="32"/>
              <w:szCs w:val="32"/>
              <w:u w:val="single"/>
              <w:lang w:val="en-US"/>
            </w:rPr>
            <w:t>-</w:t>
          </w:r>
          <w:r w:rsidRPr="00A062EF">
            <w:rPr>
              <w:b/>
              <w:bCs/>
              <w:i/>
              <w:iCs/>
              <w:color w:val="005591"/>
              <w:spacing w:val="-6"/>
              <w:sz w:val="32"/>
              <w:szCs w:val="32"/>
              <w:u w:val="single"/>
              <w:lang w:val="en-US"/>
            </w:rPr>
            <w:t xml:space="preserve"> </w:t>
          </w:r>
          <w:r w:rsidRPr="00A062EF">
            <w:rPr>
              <w:b/>
              <w:bCs/>
              <w:i/>
              <w:iCs/>
              <w:color w:val="005591"/>
              <w:sz w:val="32"/>
              <w:szCs w:val="32"/>
              <w:u w:val="single"/>
              <w:lang w:val="en-US"/>
            </w:rPr>
            <w:t>Subject</w:t>
          </w:r>
          <w:r w:rsidRPr="00A062EF">
            <w:rPr>
              <w:b/>
              <w:bCs/>
              <w:i/>
              <w:iCs/>
              <w:color w:val="005591"/>
              <w:spacing w:val="-4"/>
              <w:sz w:val="32"/>
              <w:szCs w:val="32"/>
              <w:u w:val="single"/>
              <w:lang w:val="en-US"/>
            </w:rPr>
            <w:t xml:space="preserve"> </w:t>
          </w:r>
          <w:r w:rsidRPr="00A062EF">
            <w:rPr>
              <w:b/>
              <w:bCs/>
              <w:i/>
              <w:iCs/>
              <w:color w:val="005591"/>
              <w:sz w:val="32"/>
              <w:szCs w:val="32"/>
              <w:u w:val="single"/>
              <w:lang w:val="en-US"/>
            </w:rPr>
            <w:t>matter</w:t>
          </w:r>
          <w:r w:rsidRPr="00A062EF">
            <w:rPr>
              <w:b/>
              <w:bCs/>
              <w:i/>
              <w:iCs/>
              <w:color w:val="005591"/>
              <w:spacing w:val="-7"/>
              <w:sz w:val="32"/>
              <w:szCs w:val="32"/>
              <w:u w:val="single"/>
              <w:lang w:val="en-US"/>
            </w:rPr>
            <w:t xml:space="preserve"> </w:t>
          </w:r>
          <w:r w:rsidRPr="00A062EF">
            <w:rPr>
              <w:b/>
              <w:bCs/>
              <w:i/>
              <w:iCs/>
              <w:color w:val="005591"/>
              <w:sz w:val="32"/>
              <w:szCs w:val="32"/>
              <w:u w:val="single"/>
              <w:lang w:val="en-US"/>
            </w:rPr>
            <w:t>and</w:t>
          </w:r>
          <w:r w:rsidRPr="00A062EF">
            <w:rPr>
              <w:b/>
              <w:bCs/>
              <w:i/>
              <w:iCs/>
              <w:color w:val="005591"/>
              <w:spacing w:val="-7"/>
              <w:sz w:val="32"/>
              <w:szCs w:val="32"/>
              <w:u w:val="single"/>
              <w:lang w:val="en-US"/>
            </w:rPr>
            <w:t xml:space="preserve"> </w:t>
          </w:r>
          <w:r w:rsidRPr="00A062EF">
            <w:rPr>
              <w:b/>
              <w:bCs/>
              <w:i/>
              <w:iCs/>
              <w:color w:val="005591"/>
              <w:spacing w:val="-2"/>
              <w:sz w:val="32"/>
              <w:szCs w:val="32"/>
              <w:u w:val="single"/>
              <w:lang w:val="en-US"/>
            </w:rPr>
            <w:t>scope</w:t>
          </w:r>
        </w:p>
        <w:p w14:paraId="78163458" w14:textId="77777777" w:rsidR="007D7735" w:rsidRDefault="007D7735" w:rsidP="00040D07">
          <w:pPr>
            <w:pStyle w:val="ListParagraph"/>
            <w:widowControl w:val="0"/>
            <w:numPr>
              <w:ilvl w:val="0"/>
              <w:numId w:val="13"/>
            </w:numPr>
            <w:tabs>
              <w:tab w:val="left" w:pos="706"/>
            </w:tabs>
            <w:kinsoku w:val="0"/>
            <w:overflowPunct w:val="0"/>
            <w:autoSpaceDE w:val="0"/>
            <w:autoSpaceDN w:val="0"/>
            <w:adjustRightInd w:val="0"/>
            <w:spacing w:before="293" w:after="0"/>
            <w:ind w:hanging="566"/>
            <w:contextualSpacing w:val="0"/>
            <w:jc w:val="left"/>
            <w:rPr>
              <w:spacing w:val="-4"/>
              <w:szCs w:val="22"/>
            </w:rPr>
          </w:pPr>
          <w:r w:rsidRPr="00A062EF">
            <w:rPr>
              <w:szCs w:val="22"/>
            </w:rPr>
            <w:t>This</w:t>
          </w:r>
          <w:r w:rsidRPr="00A062EF">
            <w:rPr>
              <w:spacing w:val="-4"/>
              <w:szCs w:val="22"/>
            </w:rPr>
            <w:t xml:space="preserve"> </w:t>
          </w:r>
          <w:r w:rsidRPr="00A062EF">
            <w:rPr>
              <w:szCs w:val="22"/>
            </w:rPr>
            <w:t>Regulation</w:t>
          </w:r>
          <w:r w:rsidRPr="00A062EF">
            <w:rPr>
              <w:spacing w:val="-5"/>
              <w:szCs w:val="22"/>
            </w:rPr>
            <w:t xml:space="preserve"> </w:t>
          </w:r>
          <w:r w:rsidRPr="00A062EF">
            <w:rPr>
              <w:szCs w:val="22"/>
            </w:rPr>
            <w:t>lays</w:t>
          </w:r>
          <w:r w:rsidRPr="00A062EF">
            <w:rPr>
              <w:spacing w:val="-4"/>
              <w:szCs w:val="22"/>
            </w:rPr>
            <w:t xml:space="preserve"> </w:t>
          </w:r>
          <w:r w:rsidRPr="00A062EF">
            <w:rPr>
              <w:szCs w:val="22"/>
            </w:rPr>
            <w:t>down</w:t>
          </w:r>
          <w:r w:rsidRPr="00A062EF">
            <w:rPr>
              <w:spacing w:val="-5"/>
              <w:szCs w:val="22"/>
            </w:rPr>
            <w:t xml:space="preserve"> </w:t>
          </w:r>
          <w:r w:rsidRPr="00A062EF">
            <w:rPr>
              <w:szCs w:val="22"/>
            </w:rPr>
            <w:t>detailed</w:t>
          </w:r>
          <w:r w:rsidRPr="00A062EF">
            <w:rPr>
              <w:spacing w:val="-4"/>
              <w:szCs w:val="22"/>
            </w:rPr>
            <w:t xml:space="preserve"> </w:t>
          </w:r>
          <w:r w:rsidRPr="00A062EF">
            <w:rPr>
              <w:szCs w:val="22"/>
            </w:rPr>
            <w:t>rules</w:t>
          </w:r>
          <w:r w:rsidRPr="00A062EF">
            <w:rPr>
              <w:spacing w:val="-6"/>
              <w:szCs w:val="22"/>
            </w:rPr>
            <w:t xml:space="preserve"> </w:t>
          </w:r>
          <w:r w:rsidRPr="00A062EF">
            <w:rPr>
              <w:spacing w:val="-4"/>
              <w:szCs w:val="22"/>
            </w:rPr>
            <w:t>for:</w:t>
          </w:r>
        </w:p>
        <w:p w14:paraId="06E31D3E" w14:textId="77777777" w:rsidR="007D7735" w:rsidRPr="00D31394" w:rsidRDefault="007D7735" w:rsidP="00040D07">
          <w:pPr>
            <w:pStyle w:val="ListParagraph"/>
            <w:widowControl w:val="0"/>
            <w:numPr>
              <w:ilvl w:val="0"/>
              <w:numId w:val="12"/>
            </w:numPr>
            <w:tabs>
              <w:tab w:val="left" w:pos="1273"/>
            </w:tabs>
            <w:kinsoku w:val="0"/>
            <w:overflowPunct w:val="0"/>
            <w:autoSpaceDE w:val="0"/>
            <w:autoSpaceDN w:val="0"/>
            <w:adjustRightInd w:val="0"/>
            <w:spacing w:before="121" w:after="0"/>
            <w:ind w:right="154"/>
            <w:contextualSpacing w:val="0"/>
            <w:rPr>
              <w:szCs w:val="22"/>
            </w:rPr>
          </w:pPr>
          <w:r w:rsidRPr="00D31394">
            <w:rPr>
              <w:szCs w:val="22"/>
            </w:rPr>
            <w:t>the rules and procedures for issuing, maintaining, amending, limiting, suspending or revoking air traffic controller and student air traffic controller licences and associated ratings and endorsements;</w:t>
          </w:r>
        </w:p>
        <w:p w14:paraId="51E57E02" w14:textId="77777777" w:rsidR="007D7735" w:rsidRPr="00A062EF" w:rsidRDefault="007D7735" w:rsidP="00040D07">
          <w:pPr>
            <w:pStyle w:val="ListParagraph"/>
            <w:widowControl w:val="0"/>
            <w:numPr>
              <w:ilvl w:val="0"/>
              <w:numId w:val="12"/>
            </w:numPr>
            <w:tabs>
              <w:tab w:val="left" w:pos="1273"/>
            </w:tabs>
            <w:kinsoku w:val="0"/>
            <w:overflowPunct w:val="0"/>
            <w:autoSpaceDE w:val="0"/>
            <w:autoSpaceDN w:val="0"/>
            <w:adjustRightInd w:val="0"/>
            <w:spacing w:before="121" w:after="0"/>
            <w:ind w:right="158"/>
            <w:contextualSpacing w:val="0"/>
            <w:rPr>
              <w:color w:val="000000"/>
              <w:szCs w:val="22"/>
            </w:rPr>
          </w:pPr>
          <w:r w:rsidRPr="00A062EF">
            <w:rPr>
              <w:szCs w:val="22"/>
            </w:rPr>
            <w:t>the conditions for issuing, limiting, suspending and revoking air traffic controllers and student air</w:t>
          </w:r>
          <w:r w:rsidRPr="00A062EF">
            <w:rPr>
              <w:spacing w:val="-4"/>
              <w:szCs w:val="22"/>
            </w:rPr>
            <w:t xml:space="preserve"> </w:t>
          </w:r>
          <w:r w:rsidRPr="00A062EF">
            <w:rPr>
              <w:szCs w:val="22"/>
            </w:rPr>
            <w:t>traffic controllers'</w:t>
          </w:r>
          <w:r w:rsidRPr="00A062EF">
            <w:rPr>
              <w:spacing w:val="-1"/>
              <w:szCs w:val="22"/>
            </w:rPr>
            <w:t xml:space="preserve"> </w:t>
          </w:r>
          <w:r w:rsidRPr="00A062EF">
            <w:rPr>
              <w:szCs w:val="22"/>
            </w:rPr>
            <w:t>medical</w:t>
          </w:r>
          <w:r w:rsidRPr="00A062EF">
            <w:rPr>
              <w:spacing w:val="-3"/>
              <w:szCs w:val="22"/>
            </w:rPr>
            <w:t xml:space="preserve"> </w:t>
          </w:r>
          <w:r w:rsidRPr="00A062EF">
            <w:rPr>
              <w:szCs w:val="22"/>
            </w:rPr>
            <w:t>certificates,</w:t>
          </w:r>
          <w:r w:rsidRPr="00A062EF">
            <w:rPr>
              <w:spacing w:val="-1"/>
              <w:szCs w:val="22"/>
            </w:rPr>
            <w:t xml:space="preserve"> </w:t>
          </w:r>
          <w:r w:rsidRPr="00A062EF">
            <w:rPr>
              <w:szCs w:val="22"/>
            </w:rPr>
            <w:t>and</w:t>
          </w:r>
          <w:r w:rsidRPr="00A062EF">
            <w:rPr>
              <w:spacing w:val="-4"/>
              <w:szCs w:val="22"/>
            </w:rPr>
            <w:t xml:space="preserve"> </w:t>
          </w:r>
          <w:r w:rsidRPr="00A062EF">
            <w:rPr>
              <w:szCs w:val="22"/>
            </w:rPr>
            <w:t>the</w:t>
          </w:r>
          <w:r w:rsidRPr="00A062EF">
            <w:rPr>
              <w:spacing w:val="-3"/>
              <w:szCs w:val="22"/>
            </w:rPr>
            <w:t xml:space="preserve"> </w:t>
          </w:r>
          <w:r w:rsidRPr="00A062EF">
            <w:rPr>
              <w:szCs w:val="22"/>
            </w:rPr>
            <w:t>privileges</w:t>
          </w:r>
          <w:r w:rsidRPr="00A062EF">
            <w:rPr>
              <w:spacing w:val="-2"/>
              <w:szCs w:val="22"/>
            </w:rPr>
            <w:t xml:space="preserve"> </w:t>
          </w:r>
          <w:r w:rsidRPr="00A062EF">
            <w:rPr>
              <w:szCs w:val="22"/>
            </w:rPr>
            <w:t>and</w:t>
          </w:r>
          <w:r w:rsidRPr="00A062EF">
            <w:rPr>
              <w:spacing w:val="-1"/>
              <w:szCs w:val="22"/>
            </w:rPr>
            <w:t xml:space="preserve"> </w:t>
          </w:r>
          <w:r w:rsidRPr="00A062EF">
            <w:rPr>
              <w:szCs w:val="22"/>
            </w:rPr>
            <w:t>responsibilities of those holding them;</w:t>
          </w:r>
        </w:p>
        <w:p w14:paraId="6C1FEC30" w14:textId="77777777" w:rsidR="007D7735" w:rsidRPr="00AC152E" w:rsidRDefault="007D7735" w:rsidP="00040D07">
          <w:pPr>
            <w:pStyle w:val="ListParagraph"/>
            <w:widowControl w:val="0"/>
            <w:numPr>
              <w:ilvl w:val="0"/>
              <w:numId w:val="12"/>
            </w:numPr>
            <w:tabs>
              <w:tab w:val="left" w:pos="1273"/>
            </w:tabs>
            <w:kinsoku w:val="0"/>
            <w:overflowPunct w:val="0"/>
            <w:autoSpaceDE w:val="0"/>
            <w:autoSpaceDN w:val="0"/>
            <w:adjustRightInd w:val="0"/>
            <w:spacing w:before="120" w:after="0"/>
            <w:ind w:right="157"/>
            <w:contextualSpacing w:val="0"/>
            <w:rPr>
              <w:color w:val="000000"/>
              <w:szCs w:val="22"/>
            </w:rPr>
          </w:pPr>
          <w:r w:rsidRPr="00AC152E">
            <w:rPr>
              <w:szCs w:val="22"/>
            </w:rPr>
            <w:t>the certification of aero-medical examiners and aero-medical centres for air traffic controllers and student air traffic controllers;</w:t>
          </w:r>
        </w:p>
        <w:p w14:paraId="1FB4E8FF" w14:textId="77777777" w:rsidR="007D7735" w:rsidRPr="00A062EF" w:rsidRDefault="007D7735" w:rsidP="00040D07">
          <w:pPr>
            <w:pStyle w:val="ListParagraph"/>
            <w:widowControl w:val="0"/>
            <w:numPr>
              <w:ilvl w:val="0"/>
              <w:numId w:val="13"/>
            </w:numPr>
            <w:tabs>
              <w:tab w:val="left" w:pos="705"/>
            </w:tabs>
            <w:kinsoku w:val="0"/>
            <w:overflowPunct w:val="0"/>
            <w:autoSpaceDE w:val="0"/>
            <w:autoSpaceDN w:val="0"/>
            <w:adjustRightInd w:val="0"/>
            <w:spacing w:before="121" w:after="0"/>
            <w:ind w:left="705" w:hanging="565"/>
            <w:contextualSpacing w:val="0"/>
            <w:rPr>
              <w:spacing w:val="-5"/>
              <w:szCs w:val="22"/>
            </w:rPr>
          </w:pPr>
          <w:r w:rsidRPr="00A062EF">
            <w:rPr>
              <w:szCs w:val="22"/>
            </w:rPr>
            <w:t>This</w:t>
          </w:r>
          <w:r w:rsidRPr="00A062EF">
            <w:rPr>
              <w:spacing w:val="-4"/>
              <w:szCs w:val="22"/>
            </w:rPr>
            <w:t xml:space="preserve"> </w:t>
          </w:r>
          <w:r w:rsidRPr="00A062EF">
            <w:rPr>
              <w:szCs w:val="22"/>
            </w:rPr>
            <w:t>Regulation</w:t>
          </w:r>
          <w:r w:rsidRPr="00A062EF">
            <w:rPr>
              <w:spacing w:val="-5"/>
              <w:szCs w:val="22"/>
            </w:rPr>
            <w:t xml:space="preserve"> </w:t>
          </w:r>
          <w:r w:rsidRPr="00A062EF">
            <w:rPr>
              <w:szCs w:val="22"/>
            </w:rPr>
            <w:t>shall</w:t>
          </w:r>
          <w:r w:rsidRPr="00A062EF">
            <w:rPr>
              <w:spacing w:val="-3"/>
              <w:szCs w:val="22"/>
            </w:rPr>
            <w:t xml:space="preserve"> </w:t>
          </w:r>
          <w:r w:rsidRPr="00A062EF">
            <w:rPr>
              <w:szCs w:val="22"/>
            </w:rPr>
            <w:t>apply</w:t>
          </w:r>
          <w:r w:rsidRPr="00A062EF">
            <w:rPr>
              <w:spacing w:val="-7"/>
              <w:szCs w:val="22"/>
            </w:rPr>
            <w:t xml:space="preserve"> </w:t>
          </w:r>
          <w:r w:rsidRPr="00A062EF">
            <w:rPr>
              <w:spacing w:val="-5"/>
              <w:szCs w:val="22"/>
            </w:rPr>
            <w:t>to:</w:t>
          </w:r>
        </w:p>
        <w:p w14:paraId="7A5B4657" w14:textId="77777777" w:rsidR="007D7735" w:rsidRPr="00D31394" w:rsidRDefault="007D7735" w:rsidP="00040D07">
          <w:pPr>
            <w:pStyle w:val="ListParagraph"/>
            <w:widowControl w:val="0"/>
            <w:numPr>
              <w:ilvl w:val="0"/>
              <w:numId w:val="15"/>
            </w:numPr>
            <w:tabs>
              <w:tab w:val="left" w:pos="1273"/>
            </w:tabs>
            <w:kinsoku w:val="0"/>
            <w:overflowPunct w:val="0"/>
            <w:autoSpaceDE w:val="0"/>
            <w:autoSpaceDN w:val="0"/>
            <w:adjustRightInd w:val="0"/>
            <w:spacing w:before="121" w:after="0"/>
            <w:ind w:right="159"/>
            <w:contextualSpacing w:val="0"/>
            <w:rPr>
              <w:szCs w:val="22"/>
            </w:rPr>
          </w:pPr>
          <w:r w:rsidRPr="00D31394">
            <w:rPr>
              <w:szCs w:val="22"/>
            </w:rPr>
            <w:t xml:space="preserve">student air traffic controllers and air traffic controllers exercising their functions within the scope </w:t>
          </w:r>
          <w:r w:rsidRPr="00D31394">
            <w:rPr>
              <w:sz w:val="20"/>
              <w:szCs w:val="20"/>
            </w:rPr>
            <w:t>Law on Aviation of the Republic of Armenia</w:t>
          </w:r>
          <w:r w:rsidRPr="00D31394">
            <w:rPr>
              <w:szCs w:val="22"/>
            </w:rPr>
            <w:t>;</w:t>
          </w:r>
        </w:p>
        <w:p w14:paraId="1AA6714B" w14:textId="77777777" w:rsidR="00D22683" w:rsidRDefault="007D7735" w:rsidP="00040D07">
          <w:pPr>
            <w:pStyle w:val="ListParagraph"/>
            <w:widowControl w:val="0"/>
            <w:numPr>
              <w:ilvl w:val="0"/>
              <w:numId w:val="15"/>
            </w:numPr>
            <w:tabs>
              <w:tab w:val="left" w:pos="1273"/>
            </w:tabs>
            <w:kinsoku w:val="0"/>
            <w:overflowPunct w:val="0"/>
            <w:autoSpaceDE w:val="0"/>
            <w:autoSpaceDN w:val="0"/>
            <w:adjustRightInd w:val="0"/>
            <w:spacing w:before="120" w:after="0"/>
            <w:ind w:right="163"/>
            <w:contextualSpacing w:val="0"/>
            <w:rPr>
              <w:color w:val="000000"/>
              <w:szCs w:val="22"/>
            </w:rPr>
          </w:pPr>
          <w:r w:rsidRPr="00A062EF">
            <w:rPr>
              <w:szCs w:val="22"/>
            </w:rPr>
            <w:t>persons and organisations involved in the licensing, training, testing, checking and medical examination and assessment of applicants in accordance with this Regulation.</w:t>
          </w:r>
        </w:p>
        <w:bookmarkStart w:id="19" w:name="_bookmark12" w:displacedByCustomXml="next"/>
        <w:bookmarkEnd w:id="19" w:displacedByCustomXml="next"/>
        <w:bookmarkStart w:id="20" w:name="Article_2_-_Compliance_with_requirements" w:displacedByCustomXml="next"/>
        <w:bookmarkEnd w:id="20" w:displacedByCustomXml="next"/>
      </w:sdtContent>
    </w:sdt>
    <w:p w14:paraId="7E54FD1E" w14:textId="77777777" w:rsidR="00726E47" w:rsidRDefault="00D22683" w:rsidP="00D22683">
      <w:pPr>
        <w:tabs>
          <w:tab w:val="left" w:pos="8154"/>
        </w:tabs>
      </w:pPr>
      <w:r>
        <w:lastRenderedPageBreak/>
        <w:tab/>
      </w:r>
    </w:p>
    <w:bookmarkStart w:id="21" w:name="_DxCrossRefBm1379192330" w:displacedByCustomXml="next"/>
    <w:bookmarkStart w:id="22" w:name="_DxCrossRefBm9000004" w:displacedByCustomXml="next"/>
    <w:bookmarkStart w:id="23" w:name="_Toc427661310" w:displacedByCustomXml="next"/>
    <w:bookmarkStart w:id="24" w:name="_Toc256000013" w:displacedByCustomXml="next"/>
    <w:sdt>
      <w:sdtPr>
        <w:rPr>
          <w:b w:val="0"/>
          <w:i w:val="0"/>
          <w:color w:val="auto"/>
          <w:sz w:val="22"/>
          <w:u w:val="none"/>
          <w:lang w:val="en-US"/>
        </w:rPr>
        <w:alias w:val="topic"/>
        <w:tag w:val="topic"/>
        <w:id w:val="-1882882065"/>
      </w:sdtPr>
      <w:sdtContent>
        <w:p w14:paraId="1D7F74EA" w14:textId="77777777" w:rsidR="00D22683" w:rsidRPr="00FF2450" w:rsidRDefault="00D22683" w:rsidP="00D22683">
          <w:pPr>
            <w:pStyle w:val="Heading2CR"/>
          </w:pPr>
          <w:r w:rsidRPr="00FF2450">
            <w:t xml:space="preserve">Article 2 </w:t>
          </w:r>
          <w:r>
            <w:t xml:space="preserve">- </w:t>
          </w:r>
          <w:r w:rsidRPr="00FF2450">
            <w:t>Compliance with requirements and procedures</w:t>
          </w:r>
          <w:bookmarkEnd w:id="24"/>
          <w:bookmarkEnd w:id="23"/>
          <w:bookmarkEnd w:id="22"/>
          <w:bookmarkEnd w:id="21"/>
        </w:p>
        <w:p w14:paraId="3DB50927" w14:textId="77777777" w:rsidR="00D22683" w:rsidRDefault="00D22683" w:rsidP="00D22683">
          <w:pPr>
            <w:pStyle w:val="Dxshortdesc"/>
          </w:pPr>
        </w:p>
        <w:p w14:paraId="652CF655" w14:textId="77777777" w:rsidR="00D22683" w:rsidRPr="00FF2450" w:rsidRDefault="00D22683" w:rsidP="00D22683">
          <w:pPr>
            <w:pStyle w:val="ListLevel0"/>
          </w:pPr>
          <w:r w:rsidRPr="00FF2450">
            <w:t>1.</w:t>
          </w:r>
          <w:r w:rsidRPr="00FF2450">
            <w:tab/>
          </w:r>
          <w:r w:rsidRPr="00C8064A">
            <w:t xml:space="preserve">The student air traffic controllers, the air traffic controllers and the persons involved in the licensing, training, testing, checking and medical examination and assessment of applicants referred to in </w:t>
          </w:r>
          <w:hyperlink w:anchor="_DxCrossRefBm1379192329" w:history="1">
            <w:r>
              <w:rPr>
                <w:rStyle w:val="Hyperlink"/>
              </w:rPr>
              <w:t>Article 1</w:t>
            </w:r>
          </w:hyperlink>
          <w:r>
            <w:t xml:space="preserve">(2)(a) and (b) shall be qualified and licensed in accordance with the provisions of Annexes I, III and IV by the competent authority referred to in </w:t>
          </w:r>
          <w:hyperlink w:anchor="_DxCrossRefBm1379192331" w:history="1">
            <w:r>
              <w:rPr>
                <w:rStyle w:val="Hyperlink"/>
              </w:rPr>
              <w:t>Article 6</w:t>
            </w:r>
          </w:hyperlink>
          <w:r>
            <w:t>.</w:t>
          </w:r>
        </w:p>
        <w:p w14:paraId="08F2FA91" w14:textId="77777777" w:rsidR="00D22683" w:rsidRPr="00FF2450" w:rsidRDefault="00D22683" w:rsidP="00D22683">
          <w:pPr>
            <w:pStyle w:val="ListLevel0"/>
          </w:pPr>
          <w:r w:rsidRPr="00FF2450">
            <w:t>2.</w:t>
          </w:r>
          <w:r>
            <w:tab/>
          </w:r>
          <w:r w:rsidRPr="00FF2450">
            <w:t xml:space="preserve">The organisations referred to in </w:t>
          </w:r>
          <w:hyperlink w:anchor="_DxCrossRefBm1379192329" w:history="1">
            <w:r>
              <w:rPr>
                <w:rStyle w:val="Hyperlink"/>
              </w:rPr>
              <w:t>Article 1</w:t>
            </w:r>
          </w:hyperlink>
          <w:r>
            <w:t xml:space="preserve">(2)(b) shall be qualified in accordance with the technical requirements and administrative procedures laid down in Annexes I, III and IV and shall be certified by the competent authority referred to in </w:t>
          </w:r>
          <w:hyperlink w:anchor="_DxCrossRefBm1379192331" w:history="1">
            <w:r>
              <w:rPr>
                <w:rStyle w:val="Hyperlink"/>
              </w:rPr>
              <w:t>Article 6</w:t>
            </w:r>
          </w:hyperlink>
          <w:r>
            <w:t>.</w:t>
          </w:r>
        </w:p>
        <w:p w14:paraId="6C833E6D" w14:textId="77777777" w:rsidR="00D22683" w:rsidRPr="00D22683" w:rsidRDefault="00D22683" w:rsidP="00D22683">
          <w:pPr>
            <w:pStyle w:val="ListLevel0"/>
          </w:pPr>
          <w:r w:rsidRPr="00FF2450">
            <w:t>3.</w:t>
          </w:r>
          <w:r>
            <w:tab/>
          </w:r>
          <w:r w:rsidRPr="00FF2450">
            <w:t xml:space="preserve">The medical certification of the persons referred to in </w:t>
          </w:r>
          <w:hyperlink w:anchor="_DxCrossRefBm1379192329" w:history="1">
            <w:r>
              <w:rPr>
                <w:rStyle w:val="Hyperlink"/>
              </w:rPr>
              <w:t>Article 1</w:t>
            </w:r>
          </w:hyperlink>
          <w:r>
            <w:t>(2)(a) and (b) shall be compliant with the technical requirements and administrative procedures laid down in Annexes III and IV.</w:t>
          </w:r>
        </w:p>
      </w:sdtContent>
    </w:sdt>
    <w:bookmarkStart w:id="25" w:name="_DxCrossRefBm1379192332" w:displacedByCustomXml="next"/>
    <w:bookmarkStart w:id="26" w:name="_DxCrossRefBm9000005" w:displacedByCustomXml="next"/>
    <w:bookmarkStart w:id="27" w:name="_Toc427661311" w:displacedByCustomXml="next"/>
    <w:bookmarkStart w:id="28" w:name="_Toc413655177" w:displacedByCustomXml="next"/>
    <w:bookmarkStart w:id="29" w:name="_Toc405820018" w:displacedByCustomXml="next"/>
    <w:bookmarkStart w:id="30" w:name="_Toc256000014" w:displacedByCustomXml="next"/>
    <w:sdt>
      <w:sdtPr>
        <w:rPr>
          <w:b w:val="0"/>
          <w:color w:val="auto"/>
          <w:sz w:val="22"/>
          <w:lang w:val="en-US"/>
        </w:rPr>
        <w:alias w:val="topic"/>
        <w:tag w:val="topic"/>
        <w:id w:val="-2039891269"/>
      </w:sdtPr>
      <w:sdtContent>
        <w:p w14:paraId="01FECCD2" w14:textId="77777777" w:rsidR="0011274D" w:rsidRDefault="000C42A9" w:rsidP="00100F5C">
          <w:pPr>
            <w:pStyle w:val="Heading3GM"/>
          </w:pPr>
          <w:r>
            <w:t>GM1 Article 1</w:t>
          </w:r>
          <w:r w:rsidR="00581773" w:rsidRPr="00FF2450">
            <w:t>(2) Compliance with the requirements and procedures</w:t>
          </w:r>
          <w:bookmarkEnd w:id="30"/>
          <w:bookmarkEnd w:id="29"/>
          <w:bookmarkEnd w:id="28"/>
          <w:bookmarkEnd w:id="27"/>
          <w:bookmarkEnd w:id="26"/>
          <w:bookmarkEnd w:id="25"/>
        </w:p>
        <w:p w14:paraId="27043316" w14:textId="77777777" w:rsidR="004873BF" w:rsidRPr="00FF2450" w:rsidRDefault="00581773" w:rsidP="001542D5">
          <w:pPr>
            <w:pStyle w:val="Heading4OrgManual"/>
          </w:pPr>
          <w:r w:rsidRPr="00C50198">
            <w:t>AIR TRAFFIC CONTROLLER TRAINING ORGANISATION CERTIFICATION</w:t>
          </w:r>
        </w:p>
        <w:p w14:paraId="67289F92" w14:textId="77777777" w:rsidR="00D232BC" w:rsidRPr="00FF2450" w:rsidRDefault="00581773" w:rsidP="000F573D">
          <w:r w:rsidRPr="00FF2450">
            <w:t xml:space="preserve">For the purpose of ensuring that all organisations referred to in </w:t>
          </w:r>
          <w:hyperlink w:anchor="_DxCrossRefBm1379192329" w:history="1">
            <w:r>
              <w:rPr>
                <w:rStyle w:val="Hyperlink"/>
              </w:rPr>
              <w:t>Article 1</w:t>
            </w:r>
          </w:hyperlink>
          <w:r>
            <w:t xml:space="preserve">(2) comply with the technical requirements and administrative procedures of </w:t>
          </w:r>
          <w:hyperlink w:anchor="_DxCrossRefBm1379192330" w:history="1">
            <w:r>
              <w:rPr>
                <w:rStyle w:val="Hyperlink"/>
              </w:rPr>
              <w:t>Article 2</w:t>
            </w:r>
          </w:hyperlink>
          <w:r>
            <w:t>, air navigation service providers providing training to air traffic controllers according to Annex I, Part ATCO, Subpart D, are subject to the requirements applicable to air traffic controller training organisations set out in this Regulation</w:t>
          </w:r>
          <w:r w:rsidR="0011274D">
            <w:t>.</w:t>
          </w:r>
        </w:p>
      </w:sdtContent>
    </w:sdt>
    <w:bookmarkStart w:id="31" w:name="_DxCrossRefBm1379192333" w:displacedByCustomXml="next"/>
    <w:bookmarkStart w:id="32" w:name="_Toc427661312" w:displacedByCustomXml="next"/>
    <w:bookmarkStart w:id="33" w:name="_DxCrossRefBm9000006" w:displacedByCustomXml="next"/>
    <w:bookmarkStart w:id="34" w:name="_DxCrossRefBm475692412" w:displacedByCustomXml="next"/>
    <w:bookmarkStart w:id="35" w:name="_Toc256000015" w:displacedByCustomXml="next"/>
    <w:sdt>
      <w:sdtPr>
        <w:rPr>
          <w:b w:val="0"/>
          <w:i w:val="0"/>
          <w:color w:val="auto"/>
          <w:sz w:val="22"/>
          <w:u w:val="none"/>
          <w:lang w:val="en-US"/>
        </w:rPr>
        <w:alias w:val="topic"/>
        <w:tag w:val="topic"/>
        <w:id w:val="536357006"/>
      </w:sdtPr>
      <w:sdtContent>
        <w:p w14:paraId="1C7E86F2" w14:textId="77777777" w:rsidR="004873BF" w:rsidRPr="00FF2450" w:rsidRDefault="00D22683" w:rsidP="008B2A80">
          <w:pPr>
            <w:pStyle w:val="Heading2CR"/>
          </w:pPr>
          <w:r>
            <w:t xml:space="preserve">Article </w:t>
          </w:r>
          <w:r>
            <w:rPr>
              <w:lang w:val="hy-AM"/>
            </w:rPr>
            <w:t>3</w:t>
          </w:r>
          <w:r w:rsidR="00581773" w:rsidRPr="00FF2450">
            <w:t xml:space="preserve"> </w:t>
          </w:r>
          <w:r w:rsidR="00581773">
            <w:t xml:space="preserve">- </w:t>
          </w:r>
          <w:r w:rsidR="00581773" w:rsidRPr="00FF2450">
            <w:t>Provision of air traffic control services</w:t>
          </w:r>
          <w:bookmarkEnd w:id="35"/>
          <w:bookmarkEnd w:id="34"/>
          <w:bookmarkEnd w:id="33"/>
          <w:bookmarkEnd w:id="32"/>
          <w:bookmarkEnd w:id="31"/>
        </w:p>
        <w:p w14:paraId="3D0BC2C3" w14:textId="77777777" w:rsidR="002B258A" w:rsidRDefault="002B258A" w:rsidP="0011274D">
          <w:pPr>
            <w:pStyle w:val="Dxshortdesc"/>
            <w:jc w:val="center"/>
          </w:pPr>
        </w:p>
        <w:p w14:paraId="073B8C4F" w14:textId="77777777" w:rsidR="00822840" w:rsidRPr="006751A6" w:rsidRDefault="00581773" w:rsidP="00822840">
          <w:pPr>
            <w:pStyle w:val="ListLevel0"/>
            <w:rPr>
              <w:rStyle w:val="GeneralAviation"/>
              <w:color w:val="auto"/>
            </w:rPr>
          </w:pPr>
          <w:r w:rsidRPr="006751A6">
            <w:rPr>
              <w:rStyle w:val="GeneralAviation"/>
              <w:color w:val="auto"/>
            </w:rPr>
            <w:t>1.</w:t>
          </w:r>
          <w:r w:rsidRPr="006751A6">
            <w:rPr>
              <w:rStyle w:val="GeneralAviation"/>
              <w:color w:val="auto"/>
            </w:rPr>
            <w:tab/>
            <w:t>Air traffic control services shall only be provided by air traffic controllers qualified and licensed in accordance with this Regulation.</w:t>
          </w:r>
        </w:p>
        <w:p w14:paraId="12826188" w14:textId="77777777" w:rsidR="006B2420" w:rsidRPr="0011274D" w:rsidRDefault="00000000" w:rsidP="0011274D">
          <w:pPr>
            <w:pStyle w:val="ListLevel0"/>
            <w:rPr>
              <w:color w:val="A25EAB"/>
            </w:rPr>
          </w:pPr>
        </w:p>
      </w:sdtContent>
    </w:sdt>
    <w:bookmarkStart w:id="36" w:name="_DxCrossRefBm1379192334" w:displacedByCustomXml="next"/>
    <w:bookmarkStart w:id="37" w:name="_Toc427661313" w:displacedByCustomXml="next"/>
    <w:bookmarkStart w:id="38" w:name="_DxCrossRefBm9000007" w:displacedByCustomXml="next"/>
    <w:bookmarkStart w:id="39" w:name="_DxCrossRefBm475692413" w:displacedByCustomXml="next"/>
    <w:bookmarkStart w:id="40" w:name="_Toc256000016" w:displacedByCustomXml="next"/>
    <w:sdt>
      <w:sdtPr>
        <w:rPr>
          <w:b w:val="0"/>
          <w:i w:val="0"/>
          <w:color w:val="auto"/>
          <w:sz w:val="22"/>
          <w:u w:val="none"/>
          <w:lang w:val="en-US"/>
        </w:rPr>
        <w:alias w:val="topic"/>
        <w:tag w:val="topic"/>
        <w:id w:val="-154722568"/>
      </w:sdtPr>
      <w:sdtContent>
        <w:p w14:paraId="2EE4660A" w14:textId="77777777" w:rsidR="00CB60CD" w:rsidRPr="00FF2450" w:rsidRDefault="00D22683" w:rsidP="00936AAD">
          <w:pPr>
            <w:pStyle w:val="Heading2CR"/>
          </w:pPr>
          <w:r>
            <w:t xml:space="preserve">Article </w:t>
          </w:r>
          <w:r>
            <w:rPr>
              <w:lang w:val="hy-AM"/>
            </w:rPr>
            <w:t>4</w:t>
          </w:r>
          <w:r w:rsidR="00581773" w:rsidRPr="00FF2450">
            <w:t xml:space="preserve"> </w:t>
          </w:r>
          <w:r w:rsidR="00581773">
            <w:t xml:space="preserve">- </w:t>
          </w:r>
          <w:r w:rsidR="00581773" w:rsidRPr="00FF2450">
            <w:t>Definitions</w:t>
          </w:r>
          <w:bookmarkEnd w:id="40"/>
          <w:bookmarkEnd w:id="39"/>
          <w:bookmarkEnd w:id="38"/>
          <w:bookmarkEnd w:id="37"/>
          <w:bookmarkEnd w:id="36"/>
        </w:p>
        <w:p w14:paraId="0B2B59FD" w14:textId="77777777" w:rsidR="00CB60CD" w:rsidRDefault="00CB60CD" w:rsidP="00697F51">
          <w:pPr>
            <w:pStyle w:val="Dxshortdesc"/>
            <w:jc w:val="center"/>
          </w:pPr>
        </w:p>
        <w:p w14:paraId="1927F5E9" w14:textId="77777777" w:rsidR="00CB60CD" w:rsidRPr="00FF2450" w:rsidRDefault="00581773" w:rsidP="00CF3259">
          <w:r w:rsidRPr="00FF2450">
            <w:t>For the purposes of this Regulation, the following definitions shall apply:</w:t>
          </w:r>
        </w:p>
        <w:p w14:paraId="2D11AB8F" w14:textId="77777777" w:rsidR="00CB60CD" w:rsidRPr="00FF2450" w:rsidRDefault="00581773" w:rsidP="001B0598">
          <w:pPr>
            <w:pStyle w:val="ListLevel0"/>
          </w:pPr>
          <w:r w:rsidRPr="00FF2450">
            <w:t>(1)</w:t>
          </w:r>
          <w:r w:rsidRPr="00FF2450">
            <w:tab/>
            <w:t>‘abnormal situation’ means circumstances, including degraded situations, which are neither routinely nor commonly experienced and for which an air traffic controller has not developed automatic skills;</w:t>
          </w:r>
        </w:p>
        <w:p w14:paraId="19EF6478" w14:textId="77777777" w:rsidR="00CB60CD" w:rsidRPr="006751A6" w:rsidRDefault="00697F51" w:rsidP="00DD2818">
          <w:pPr>
            <w:pStyle w:val="ListLevel0"/>
            <w:rPr>
              <w:rStyle w:val="GeneralAviation"/>
              <w:color w:val="auto"/>
            </w:rPr>
          </w:pPr>
          <w:r>
            <w:rPr>
              <w:rStyle w:val="GeneralAviation"/>
            </w:rPr>
            <w:t xml:space="preserve"> </w:t>
          </w:r>
          <w:r w:rsidR="00581773" w:rsidRPr="004C1993">
            <w:rPr>
              <w:rStyle w:val="GeneralAviation"/>
              <w:color w:val="auto"/>
            </w:rPr>
            <w:t>(2)</w:t>
          </w:r>
          <w:r w:rsidR="00581773">
            <w:rPr>
              <w:rStyle w:val="GeneralAviation"/>
            </w:rPr>
            <w:tab/>
          </w:r>
          <w:r w:rsidR="00CF0268" w:rsidRPr="006751A6">
            <w:rPr>
              <w:rStyle w:val="GeneralAviation"/>
              <w:color w:val="auto"/>
            </w:rPr>
            <w:t xml:space="preserve">‘acceptable means of compliance (AMC)’ means non-binding standards adopted by the </w:t>
          </w:r>
          <w:r w:rsidR="000A0A9A" w:rsidRPr="006751A6">
            <w:rPr>
              <w:rStyle w:val="GeneralAviation"/>
              <w:color w:val="auto"/>
            </w:rPr>
            <w:t>MTAI</w:t>
          </w:r>
          <w:r w:rsidR="00CF0268" w:rsidRPr="006751A6">
            <w:rPr>
              <w:rStyle w:val="GeneralAviation"/>
              <w:color w:val="auto"/>
            </w:rPr>
            <w:t xml:space="preserve"> to illustrate means by which to establish compliance with </w:t>
          </w:r>
          <w:r w:rsidR="000A0A9A" w:rsidRPr="006751A6">
            <w:t>Law on Aviation of the Republic of Armenia</w:t>
          </w:r>
          <w:r w:rsidR="000A0A9A" w:rsidRPr="006751A6">
            <w:rPr>
              <w:lang w:val="hy-AM"/>
            </w:rPr>
            <w:t xml:space="preserve"> </w:t>
          </w:r>
          <w:r w:rsidR="00CF0268" w:rsidRPr="006751A6">
            <w:rPr>
              <w:rStyle w:val="GeneralAviation"/>
              <w:color w:val="auto"/>
            </w:rPr>
            <w:t>and its delegated and implementing acts;</w:t>
          </w:r>
        </w:p>
        <w:p w14:paraId="0FEE0911" w14:textId="77777777" w:rsidR="00CB60CD" w:rsidRPr="00FF2450" w:rsidRDefault="00697F51" w:rsidP="001B0598">
          <w:pPr>
            <w:pStyle w:val="ListLevel0"/>
          </w:pPr>
          <w:r w:rsidRPr="00FF2450">
            <w:t xml:space="preserve"> </w:t>
          </w:r>
          <w:r w:rsidR="00581773" w:rsidRPr="00FF2450">
            <w:t>(3)</w:t>
          </w:r>
          <w:r w:rsidR="00581773" w:rsidRPr="00FF2450">
            <w:tab/>
            <w:t>‘air traffic control (ATC) service’ means a service provided for the purpose of:</w:t>
          </w:r>
        </w:p>
        <w:p w14:paraId="39DE90DE" w14:textId="77777777" w:rsidR="00CB60CD" w:rsidRPr="00FF2450" w:rsidRDefault="00581773" w:rsidP="009740C8">
          <w:pPr>
            <w:pStyle w:val="ListLevel1"/>
          </w:pPr>
          <w:r w:rsidRPr="00FF2450">
            <w:t>(a)</w:t>
          </w:r>
          <w:r w:rsidRPr="00FF2450">
            <w:tab/>
            <w:t>preventing collisions:</w:t>
          </w:r>
        </w:p>
        <w:p w14:paraId="2A685743" w14:textId="77777777" w:rsidR="00CB60CD" w:rsidRPr="00FF2450" w:rsidRDefault="00581773">
          <w:pPr>
            <w:pStyle w:val="bullet2"/>
          </w:pPr>
          <w:r w:rsidRPr="00FF2450">
            <w:t>between aircraft, and</w:t>
          </w:r>
        </w:p>
        <w:p w14:paraId="7FE86B2B" w14:textId="77777777" w:rsidR="00CB60CD" w:rsidRPr="00FF2450" w:rsidRDefault="00581773">
          <w:pPr>
            <w:pStyle w:val="bullet2"/>
          </w:pPr>
          <w:r w:rsidRPr="00FF2450">
            <w:t>in the manoeuvring area between aircraft and obstructions; and</w:t>
          </w:r>
        </w:p>
        <w:p w14:paraId="12645BEA" w14:textId="77777777" w:rsidR="00CB60CD" w:rsidRPr="00FF2450" w:rsidRDefault="00581773" w:rsidP="009740C8">
          <w:pPr>
            <w:pStyle w:val="ListLevel1"/>
          </w:pPr>
          <w:r w:rsidRPr="00FF2450">
            <w:t>(b)</w:t>
          </w:r>
          <w:r w:rsidRPr="00FF2450">
            <w:tab/>
            <w:t>expediting and maintaining an orderly flow of air traffic;</w:t>
          </w:r>
        </w:p>
        <w:p w14:paraId="2F26ED43" w14:textId="77777777" w:rsidR="00CB60CD" w:rsidRPr="00FF2450" w:rsidRDefault="00581773" w:rsidP="001B0598">
          <w:pPr>
            <w:pStyle w:val="ListLevel0"/>
          </w:pPr>
          <w:r w:rsidRPr="00FF2450">
            <w:t>(4)</w:t>
          </w:r>
          <w:r w:rsidRPr="00FF2450">
            <w:tab/>
            <w:t>‘air traffic control (ATC) unit’ means a generic term meaning variously, area control centre, approach control unit or aerodrome control tower;</w:t>
          </w:r>
        </w:p>
        <w:p w14:paraId="0368E13C" w14:textId="77777777" w:rsidR="00CB60CD" w:rsidRPr="00FF2450" w:rsidRDefault="00697F51" w:rsidP="00100F5C">
          <w:pPr>
            <w:pStyle w:val="ListLevel0"/>
          </w:pPr>
          <w:r w:rsidRPr="006751A6">
            <w:rPr>
              <w:rStyle w:val="GeneralAviation"/>
              <w:color w:val="auto"/>
            </w:rPr>
            <w:lastRenderedPageBreak/>
            <w:t xml:space="preserve"> </w:t>
          </w:r>
          <w:r w:rsidR="00581773" w:rsidRPr="006751A6">
            <w:rPr>
              <w:rStyle w:val="GeneralAviation"/>
              <w:color w:val="auto"/>
            </w:rPr>
            <w:t>(5)</w:t>
          </w:r>
          <w:r w:rsidR="00581773" w:rsidRPr="006751A6">
            <w:rPr>
              <w:rStyle w:val="GeneralAviation"/>
              <w:color w:val="auto"/>
            </w:rPr>
            <w:tab/>
          </w:r>
          <w:r w:rsidR="00CF0268" w:rsidRPr="006751A6">
            <w:rPr>
              <w:rStyle w:val="GeneralAviation"/>
              <w:color w:val="auto"/>
            </w:rPr>
            <w:t xml:space="preserve">‘alternative means of compliance’ means an alternative to an existing AMC or a new means to establish compliance with </w:t>
          </w:r>
          <w:r w:rsidR="000A0A9A" w:rsidRPr="006751A6">
            <w:t>Law on Aviation of the Republic of Armenia</w:t>
          </w:r>
          <w:r w:rsidR="000A0A9A" w:rsidRPr="006751A6">
            <w:rPr>
              <w:lang w:val="hy-AM"/>
            </w:rPr>
            <w:t xml:space="preserve"> </w:t>
          </w:r>
          <w:r w:rsidR="00CF0268" w:rsidRPr="006751A6">
            <w:rPr>
              <w:rStyle w:val="GeneralAviation"/>
              <w:color w:val="auto"/>
            </w:rPr>
            <w:t xml:space="preserve">and its delegated and implementing acts for which no associated AMC have been adopted by the </w:t>
          </w:r>
          <w:r w:rsidR="000A0A9A" w:rsidRPr="006751A6">
            <w:rPr>
              <w:rStyle w:val="GeneralAviation"/>
              <w:color w:val="auto"/>
            </w:rPr>
            <w:t>MTAI</w:t>
          </w:r>
          <w:r w:rsidR="00CF0268" w:rsidRPr="006751A6">
            <w:rPr>
              <w:rStyle w:val="GeneralAviation"/>
              <w:color w:val="auto"/>
            </w:rPr>
            <w:t>;</w:t>
          </w:r>
        </w:p>
        <w:p w14:paraId="69956F9E" w14:textId="77777777" w:rsidR="00CB60CD" w:rsidRPr="00FF2450" w:rsidRDefault="00581773" w:rsidP="001B0598">
          <w:pPr>
            <w:pStyle w:val="ListLevel0"/>
          </w:pPr>
          <w:r w:rsidRPr="00FF2450">
            <w:t>(6)</w:t>
          </w:r>
          <w:r w:rsidRPr="00FF2450">
            <w:tab/>
            <w:t>‘assessment’ means an evaluation of the practical skills leading to the issue of the licence, rating and/or endorsement(s) and their revalidation and/or renewal, including behaviour and the practical application of knowledge and understanding being demonstrated by the person being assessed;</w:t>
          </w:r>
        </w:p>
        <w:p w14:paraId="24E802C7" w14:textId="77777777" w:rsidR="00CB60CD" w:rsidRDefault="00581773" w:rsidP="001B0598">
          <w:pPr>
            <w:pStyle w:val="ListLevel0"/>
          </w:pPr>
          <w:r w:rsidRPr="00FF2450">
            <w:t>(7)</w:t>
          </w:r>
          <w:r w:rsidRPr="00FF2450">
            <w:tab/>
            <w:t>‘assessor endorsement’ means the authorisation entered on and forming part of the licence, indicating the competence of the holder to assess the practical skills of student air traffic controller and air traffic controller;</w:t>
          </w:r>
        </w:p>
        <w:p w14:paraId="73BF41DD" w14:textId="77777777" w:rsidR="00CB60CD" w:rsidRPr="006751A6" w:rsidRDefault="00581773" w:rsidP="00A66B49">
          <w:pPr>
            <w:pStyle w:val="ListLevel0"/>
            <w:rPr>
              <w:rStyle w:val="GeneralAviation"/>
              <w:color w:val="auto"/>
            </w:rPr>
          </w:pPr>
          <w:r w:rsidRPr="006751A6">
            <w:rPr>
              <w:rStyle w:val="GeneralAviation"/>
              <w:color w:val="auto"/>
            </w:rPr>
            <w:t>(7a)</w:t>
          </w:r>
          <w:r w:rsidRPr="006751A6">
            <w:rPr>
              <w:rStyle w:val="GeneralAviation"/>
              <w:color w:val="auto"/>
            </w:rPr>
            <w:tab/>
            <w:t>‘credit’ means the recognition of the training undertaken by an air traffic controller during their military service for the purpose of applying for a student air traffic controller licence to be issued in accordance with this Regulation;</w:t>
          </w:r>
        </w:p>
        <w:p w14:paraId="0B4EB69F" w14:textId="77777777" w:rsidR="00CB60CD" w:rsidRPr="00FF2450" w:rsidRDefault="00581773" w:rsidP="001B0598">
          <w:pPr>
            <w:pStyle w:val="ListLevel0"/>
          </w:pPr>
          <w:r w:rsidRPr="00FF2450">
            <w:t>(8)</w:t>
          </w:r>
          <w:r w:rsidRPr="00FF2450">
            <w:tab/>
            <w:t>‘critical incident stress’ means the manifestation of unusual and/or extreme emotional, physical and/or behavioural reactions in an individual following an unexpected event, an accident, an incident or serious incident;</w:t>
          </w:r>
        </w:p>
        <w:p w14:paraId="65C0A4A3" w14:textId="77777777" w:rsidR="00CB60CD" w:rsidRPr="00FF2450" w:rsidRDefault="00581773" w:rsidP="001B0598">
          <w:pPr>
            <w:pStyle w:val="ListLevel0"/>
          </w:pPr>
          <w:r w:rsidRPr="00FF2450">
            <w:t>(9)</w:t>
          </w:r>
          <w:r w:rsidRPr="00FF2450">
            <w:tab/>
            <w:t>‘emergency situation’ means a serious and dangerous situation requiring immediate actions;</w:t>
          </w:r>
        </w:p>
        <w:p w14:paraId="2A78E7DE" w14:textId="77777777" w:rsidR="00CB60CD" w:rsidRPr="00FF2450" w:rsidRDefault="00581773" w:rsidP="001B0598">
          <w:pPr>
            <w:pStyle w:val="ListLevel0"/>
          </w:pPr>
          <w:r w:rsidRPr="00FF2450">
            <w:t>(10)</w:t>
          </w:r>
          <w:r w:rsidRPr="00FF2450">
            <w:tab/>
            <w:t>‘examination’ means a formalised test evaluating the person's knowledge and understanding;</w:t>
          </w:r>
        </w:p>
        <w:p w14:paraId="7B6403A4" w14:textId="77777777" w:rsidR="00CB60CD" w:rsidRPr="006751A6" w:rsidRDefault="00581773" w:rsidP="00687F63">
          <w:pPr>
            <w:pStyle w:val="ListLevel0"/>
            <w:rPr>
              <w:rStyle w:val="GeneralAviation"/>
              <w:color w:val="auto"/>
            </w:rPr>
          </w:pPr>
          <w:r w:rsidRPr="006751A6">
            <w:rPr>
              <w:rStyle w:val="GeneralAviation"/>
              <w:color w:val="auto"/>
            </w:rPr>
            <w:t>(11)</w:t>
          </w:r>
          <w:r w:rsidRPr="006751A6">
            <w:rPr>
              <w:rStyle w:val="GeneralAviation"/>
              <w:color w:val="auto"/>
            </w:rPr>
            <w:tab/>
          </w:r>
          <w:r w:rsidR="00CF0268" w:rsidRPr="006751A6">
            <w:rPr>
              <w:rStyle w:val="GeneralAviation"/>
              <w:color w:val="auto"/>
            </w:rPr>
            <w:t xml:space="preserve">‘guidance material (GM)’ means a non-binding material issued by the </w:t>
          </w:r>
          <w:r w:rsidR="000A0A9A" w:rsidRPr="006751A6">
            <w:rPr>
              <w:rStyle w:val="GeneralAviation"/>
              <w:color w:val="auto"/>
            </w:rPr>
            <w:t>MTAI</w:t>
          </w:r>
          <w:r w:rsidR="00CF0268" w:rsidRPr="006751A6">
            <w:rPr>
              <w:rStyle w:val="GeneralAviation"/>
              <w:color w:val="auto"/>
            </w:rPr>
            <w:t>, which helps to illustrate the meaning of delegated or implementing acts;</w:t>
          </w:r>
        </w:p>
        <w:p w14:paraId="46EC9C2B" w14:textId="77777777" w:rsidR="00CB60CD" w:rsidRPr="00FF2450" w:rsidRDefault="00697F51" w:rsidP="001B0598">
          <w:pPr>
            <w:pStyle w:val="ListLevel0"/>
          </w:pPr>
          <w:r w:rsidRPr="00FF2450">
            <w:t xml:space="preserve"> </w:t>
          </w:r>
          <w:r w:rsidR="00581773" w:rsidRPr="00FF2450">
            <w:t>(12)</w:t>
          </w:r>
          <w:r w:rsidR="00581773" w:rsidRPr="00FF2450">
            <w:tab/>
            <w:t>‘ICAO location indicator’ means the four-letter code group formulated in accordance with the rules prescribed by ICAO in its manual 'DOC 7910' in its latest updated version and assigned to the location of an aeronautical fixed station;</w:t>
          </w:r>
        </w:p>
        <w:p w14:paraId="7E30058B" w14:textId="77777777" w:rsidR="00CB60CD" w:rsidRPr="00FF2450" w:rsidRDefault="00581773" w:rsidP="001B0598">
          <w:pPr>
            <w:pStyle w:val="ListLevel0"/>
          </w:pPr>
          <w:r w:rsidRPr="00FF2450">
            <w:t>(13)</w:t>
          </w:r>
          <w:r w:rsidRPr="00FF2450">
            <w:tab/>
            <w:t>‘language proficiency endorsement’ means the statement entered on and forming part of a licence, indicating the language proficiency of the holder;</w:t>
          </w:r>
        </w:p>
        <w:p w14:paraId="1351A33B" w14:textId="77777777" w:rsidR="00CB60CD" w:rsidRDefault="00581773" w:rsidP="001B0598">
          <w:pPr>
            <w:pStyle w:val="ListLevel0"/>
          </w:pPr>
          <w:r w:rsidRPr="00FF2450">
            <w:t>(14)</w:t>
          </w:r>
          <w:r w:rsidRPr="00FF2450">
            <w:tab/>
            <w:t>‘licence’ means a document issued and endorsed in accordance with this Regulation and entitling its lawful holder to exercise the privileges of the ratings and endorsements contained therein;</w:t>
          </w:r>
        </w:p>
        <w:p w14:paraId="3DEFBA1E" w14:textId="77777777" w:rsidR="00CB60CD" w:rsidRPr="006751A6" w:rsidRDefault="00581773" w:rsidP="001B0598">
          <w:pPr>
            <w:pStyle w:val="ListLevel0"/>
            <w:rPr>
              <w:rStyle w:val="GeneralAviation"/>
              <w:color w:val="auto"/>
            </w:rPr>
          </w:pPr>
          <w:r w:rsidRPr="006751A6">
            <w:rPr>
              <w:rStyle w:val="GeneralAviation"/>
              <w:color w:val="auto"/>
            </w:rPr>
            <w:t>(14a)</w:t>
          </w:r>
          <w:r w:rsidRPr="006751A6">
            <w:rPr>
              <w:rStyle w:val="GeneralAviation"/>
              <w:color w:val="auto"/>
            </w:rPr>
            <w:tab/>
            <w:t>‘licence endorsement’ means the authorisation entered on and forming part of the licence, indicating a specific qualification of the licence holder. It is a generic term used to describe the inclusion of on-the-job training instructor, synthetic training device instructor, assessor and language proficiency endorsements.</w:t>
          </w:r>
        </w:p>
        <w:p w14:paraId="30C3E6C4" w14:textId="77777777" w:rsidR="00CB60CD" w:rsidRPr="00FF2450" w:rsidRDefault="00697F51" w:rsidP="001B0598">
          <w:pPr>
            <w:pStyle w:val="ListLevel0"/>
          </w:pPr>
          <w:r w:rsidRPr="00FF2450">
            <w:t xml:space="preserve"> </w:t>
          </w:r>
          <w:r w:rsidR="00581773" w:rsidRPr="00FF2450">
            <w:t>(15)</w:t>
          </w:r>
          <w:r w:rsidR="00581773" w:rsidRPr="00FF2450">
            <w:tab/>
            <w:t>‘on-the-job training instruction’ means the phase of unit training during which previously acquired job-related routines and skills are integrated in practice under the supervision of a qualified on-the-job training instructor in a live traffic situation;</w:t>
          </w:r>
        </w:p>
        <w:p w14:paraId="6678CD2F" w14:textId="77777777" w:rsidR="00CB60CD" w:rsidRPr="00FF2450" w:rsidRDefault="00581773" w:rsidP="001B0598">
          <w:pPr>
            <w:pStyle w:val="ListLevel0"/>
          </w:pPr>
          <w:r w:rsidRPr="00FF2450">
            <w:t>(16)</w:t>
          </w:r>
          <w:r w:rsidRPr="00FF2450">
            <w:tab/>
            <w:t>‘on-the-job training instructor (OJTI) endorsement’ means the authorisation entered on and forming part of a licence, indicating the competence of the holder to give on-the-job training instruction and instruction on synthetic training devices;</w:t>
          </w:r>
        </w:p>
        <w:p w14:paraId="43647810" w14:textId="77777777" w:rsidR="00CB60CD" w:rsidRPr="00FF2450" w:rsidRDefault="00581773" w:rsidP="001B0598">
          <w:pPr>
            <w:pStyle w:val="ListLevel0"/>
          </w:pPr>
          <w:r w:rsidRPr="00FF2450">
            <w:t>(17)</w:t>
          </w:r>
          <w:r w:rsidRPr="00FF2450">
            <w:tab/>
            <w:t>‘part-task trainer (PTT)’ means a synthetic training device to provide training for specific and selected operational tasks without requiring the learner to practise all of the tasks which are normally associated with a fully operational environment;</w:t>
          </w:r>
        </w:p>
        <w:p w14:paraId="005EDE8D" w14:textId="77777777" w:rsidR="00CB60CD" w:rsidRPr="00FF2450" w:rsidRDefault="00581773" w:rsidP="001B0598">
          <w:pPr>
            <w:pStyle w:val="ListLevel0"/>
          </w:pPr>
          <w:r w:rsidRPr="00FF2450">
            <w:t>(18)</w:t>
          </w:r>
          <w:r w:rsidRPr="00FF2450">
            <w:tab/>
            <w:t>‘performance objective’ means a clear and unambiguous statement of the performance expected of the person undertaking the training, the conditions under which the performance takes place and the standards that the person undertaking training should meet;</w:t>
          </w:r>
        </w:p>
        <w:p w14:paraId="528C6771" w14:textId="77777777" w:rsidR="00CB60CD" w:rsidRPr="006751A6" w:rsidRDefault="00697F51" w:rsidP="00687F63">
          <w:pPr>
            <w:pStyle w:val="ListLevel0"/>
            <w:rPr>
              <w:rStyle w:val="GeneralAviation"/>
              <w:color w:val="auto"/>
            </w:rPr>
          </w:pPr>
          <w:r>
            <w:rPr>
              <w:rStyle w:val="GeneralAviation"/>
            </w:rPr>
            <w:t xml:space="preserve"> </w:t>
          </w:r>
          <w:r w:rsidR="00581773" w:rsidRPr="006751A6">
            <w:rPr>
              <w:rStyle w:val="GeneralAviation"/>
              <w:color w:val="auto"/>
            </w:rPr>
            <w:t>(19)</w:t>
          </w:r>
          <w:r w:rsidR="00581773" w:rsidRPr="006751A6">
            <w:rPr>
              <w:rStyle w:val="GeneralAviation"/>
              <w:color w:val="auto"/>
            </w:rPr>
            <w:tab/>
          </w:r>
          <w:r w:rsidR="00CF0268" w:rsidRPr="006751A6">
            <w:rPr>
              <w:rStyle w:val="GeneralAviation"/>
              <w:color w:val="auto"/>
            </w:rPr>
            <w:t>‘provisional inability’ means a temporary state in which the licence holder is prevented from exercising the privileges of the licence when ratings, endorsements and his or her medical certificate are valid;</w:t>
          </w:r>
        </w:p>
        <w:p w14:paraId="6F6937EF" w14:textId="77777777" w:rsidR="00CB60CD" w:rsidRDefault="00697F51" w:rsidP="001B0598">
          <w:pPr>
            <w:pStyle w:val="ListLevel0"/>
          </w:pPr>
          <w:r w:rsidRPr="00FF2450">
            <w:lastRenderedPageBreak/>
            <w:t xml:space="preserve"> </w:t>
          </w:r>
          <w:r w:rsidR="00581773" w:rsidRPr="00FF2450">
            <w:t>(20)</w:t>
          </w:r>
          <w:r w:rsidR="00581773" w:rsidRPr="00FF2450">
            <w:tab/>
            <w:t>‘psychoactive substance’ means alcohol, opioids, cannabinoids, sedatives and hypnotics, cocaine, other psychostimulants, hallucinogens, and volatile solvents, whereas caffeine and tobacco are excluded;</w:t>
          </w:r>
        </w:p>
        <w:p w14:paraId="3293CAE7" w14:textId="77777777" w:rsidR="00CB60CD" w:rsidRPr="006751A6" w:rsidRDefault="00581773" w:rsidP="001B0598">
          <w:pPr>
            <w:pStyle w:val="ListLevel0"/>
            <w:rPr>
              <w:rStyle w:val="GeneralAviation"/>
              <w:color w:val="auto"/>
            </w:rPr>
          </w:pPr>
          <w:r w:rsidRPr="006751A6">
            <w:rPr>
              <w:rStyle w:val="GeneralAviation"/>
              <w:color w:val="auto"/>
            </w:rPr>
            <w:t>(20a)</w:t>
          </w:r>
          <w:r w:rsidRPr="006751A6">
            <w:rPr>
              <w:rStyle w:val="GeneralAviation"/>
              <w:color w:val="auto"/>
            </w:rPr>
            <w:tab/>
            <w:t>‘rating’ means the authorisation entered on or associated with a licence and forming part thereof, stating special conditions, privileges or limitations pertaining to such licence;</w:t>
          </w:r>
        </w:p>
        <w:p w14:paraId="6ADBDC27" w14:textId="77777777" w:rsidR="00CB60CD" w:rsidRPr="00FF2450" w:rsidRDefault="00697F51" w:rsidP="001B0598">
          <w:pPr>
            <w:pStyle w:val="ListLevel0"/>
          </w:pPr>
          <w:r w:rsidRPr="00FF2450">
            <w:t xml:space="preserve"> </w:t>
          </w:r>
          <w:r w:rsidR="00581773" w:rsidRPr="00FF2450">
            <w:t>(21)</w:t>
          </w:r>
          <w:r w:rsidR="00581773" w:rsidRPr="00FF2450">
            <w:tab/>
            <w:t>‘rating endorsement’ means the authorisation entered on and forming part of a licence, indicating the specific conditions, privileges or limitations pertaining to the relevant rating;</w:t>
          </w:r>
        </w:p>
        <w:p w14:paraId="0F99B503" w14:textId="77777777" w:rsidR="00CB60CD" w:rsidRPr="00FF2450" w:rsidRDefault="00581773" w:rsidP="001B0598">
          <w:pPr>
            <w:pStyle w:val="ListLevel0"/>
          </w:pPr>
          <w:r w:rsidRPr="00FF2450">
            <w:t>(22)</w:t>
          </w:r>
          <w:r w:rsidRPr="00FF2450">
            <w:tab/>
            <w:t>‘renewal’ means the administrative act taken after a rating, endorsement or certificate has expired that renew the privileges of the rating, endorsement or certificate for a further specified period subject to the fulfilment of specified requirements;</w:t>
          </w:r>
        </w:p>
        <w:p w14:paraId="16C1FCD9" w14:textId="77777777" w:rsidR="00CB60CD" w:rsidRPr="00FF2450" w:rsidRDefault="00581773" w:rsidP="001B0598">
          <w:pPr>
            <w:pStyle w:val="ListLevel0"/>
          </w:pPr>
          <w:r w:rsidRPr="00FF2450">
            <w:t>(23)</w:t>
          </w:r>
          <w:r w:rsidRPr="00FF2450">
            <w:tab/>
            <w:t>‘revalidation’ means the administrative act taken within the period of validity of a rating, endorsement or certificate that allows the holder to continue to exercise the privileges of a rating, endorsement or certificate for a further specified period subject to the fulfilment of specified requirements;</w:t>
          </w:r>
        </w:p>
        <w:p w14:paraId="2B0DD29F" w14:textId="77777777" w:rsidR="00CB60CD" w:rsidRPr="00FF2450" w:rsidRDefault="00581773" w:rsidP="001B0598">
          <w:pPr>
            <w:pStyle w:val="ListLevel0"/>
          </w:pPr>
          <w:r w:rsidRPr="00FF2450">
            <w:t>(24)</w:t>
          </w:r>
          <w:r w:rsidRPr="00FF2450">
            <w:tab/>
            <w:t>‘sector’ means a part of a control area and/or part of a flight information region or upper region;</w:t>
          </w:r>
        </w:p>
        <w:p w14:paraId="4C55E3AB" w14:textId="77777777" w:rsidR="00CB60CD" w:rsidRPr="00FF2450" w:rsidRDefault="00581773" w:rsidP="001B0598">
          <w:pPr>
            <w:pStyle w:val="ListLevel0"/>
          </w:pPr>
          <w:r w:rsidRPr="00FF2450">
            <w:t>(25)</w:t>
          </w:r>
          <w:r w:rsidRPr="00FF2450">
            <w:tab/>
            <w:t>‘simulator’ means a synthetic training device that presents the important features of the real operational environment and reproduces the operational conditions under which the person undertaking training can practice real-time tasks directly;</w:t>
          </w:r>
        </w:p>
        <w:p w14:paraId="160C0305" w14:textId="77777777" w:rsidR="00CB60CD" w:rsidRPr="00FF2450" w:rsidRDefault="00581773" w:rsidP="001B0598">
          <w:pPr>
            <w:pStyle w:val="ListLevel0"/>
          </w:pPr>
          <w:r w:rsidRPr="00FF2450">
            <w:t>(26)</w:t>
          </w:r>
          <w:r w:rsidRPr="00FF2450">
            <w:tab/>
            <w:t>‘synthetic training device’ means any type of device by which operational conditions are simulated, including simulators and part-task trainers;</w:t>
          </w:r>
        </w:p>
        <w:p w14:paraId="65DC9FDF" w14:textId="77777777" w:rsidR="00CB60CD" w:rsidRPr="00FF2450" w:rsidRDefault="00581773" w:rsidP="001B0598">
          <w:pPr>
            <w:pStyle w:val="ListLevel0"/>
          </w:pPr>
          <w:r w:rsidRPr="00FF2450">
            <w:t>(27)</w:t>
          </w:r>
          <w:r w:rsidRPr="00FF2450">
            <w:tab/>
            <w:t>‘synthetic training device instructor (STDI) endorsement’ means the authorisation entered on and forming part of a licence, indicating the competence of the holder to give instruction on synthetic training devices;</w:t>
          </w:r>
        </w:p>
        <w:p w14:paraId="5BEE0BAC" w14:textId="77777777" w:rsidR="00CB60CD" w:rsidRPr="00FF2450" w:rsidRDefault="00581773" w:rsidP="001B0598">
          <w:pPr>
            <w:pStyle w:val="ListLevel0"/>
          </w:pPr>
          <w:r w:rsidRPr="00FF2450">
            <w:t>(28)</w:t>
          </w:r>
          <w:r w:rsidRPr="00FF2450">
            <w:tab/>
            <w:t>‘training course’ means theoretical and/or practical instruction developed within a structured framework and delivered within a defined duration;</w:t>
          </w:r>
        </w:p>
        <w:p w14:paraId="5642A145" w14:textId="77777777" w:rsidR="00CB60CD" w:rsidRPr="00FF2450" w:rsidRDefault="00581773" w:rsidP="001B0598">
          <w:pPr>
            <w:pStyle w:val="ListLevel0"/>
          </w:pPr>
          <w:r w:rsidRPr="00FF2450">
            <w:t>(29)</w:t>
          </w:r>
          <w:r w:rsidRPr="00FF2450">
            <w:tab/>
            <w:t>‘training organisation’ means an organisation which has been certified by the competent authority to provide one or more types of training;</w:t>
          </w:r>
        </w:p>
        <w:p w14:paraId="5531C176" w14:textId="77777777" w:rsidR="00CB60CD" w:rsidRPr="00FF2450" w:rsidRDefault="00581773" w:rsidP="001B0598">
          <w:pPr>
            <w:pStyle w:val="ListLevel0"/>
          </w:pPr>
          <w:r w:rsidRPr="00FF2450">
            <w:t>(30)</w:t>
          </w:r>
          <w:r w:rsidRPr="00FF2450">
            <w:tab/>
            <w:t>‘unit endorsement’ means the authorisation entered on and forming part of a licence, indicating the ICAO location indicator and the sector, group of sectors or working positions where the licence holder is competent to work;</w:t>
          </w:r>
        </w:p>
        <w:p w14:paraId="70D7AD32" w14:textId="77777777" w:rsidR="00CB60CD" w:rsidRPr="006751A6" w:rsidRDefault="00581773" w:rsidP="00687F63">
          <w:pPr>
            <w:pStyle w:val="ListLevel0"/>
            <w:rPr>
              <w:rStyle w:val="GeneralAviation"/>
              <w:color w:val="auto"/>
            </w:rPr>
          </w:pPr>
          <w:r w:rsidRPr="006751A6">
            <w:rPr>
              <w:rStyle w:val="GeneralAviation"/>
              <w:color w:val="auto"/>
            </w:rPr>
            <w:t>(31)</w:t>
          </w:r>
          <w:r w:rsidRPr="006751A6">
            <w:rPr>
              <w:rStyle w:val="GeneralAviation"/>
              <w:color w:val="auto"/>
            </w:rPr>
            <w:tab/>
          </w:r>
          <w:r w:rsidR="00CF0268" w:rsidRPr="006751A6">
            <w:rPr>
              <w:rStyle w:val="GeneralAviation"/>
              <w:color w:val="auto"/>
            </w:rPr>
            <w:t>‘validation’ means a process by which, through the successful completion of a unit endorsement course associated with a rating or a rating endorsement, the holder may start exercising the privileges of that rating or rating endorsement.</w:t>
          </w:r>
        </w:p>
        <w:p w14:paraId="1D1C557F" w14:textId="77777777" w:rsidR="00CB60CD" w:rsidRPr="00FF2450" w:rsidRDefault="00000000" w:rsidP="0049039B"/>
      </w:sdtContent>
    </w:sdt>
    <w:bookmarkStart w:id="41" w:name="_DxCrossRefBm1379192335" w:displacedByCustomXml="next"/>
    <w:bookmarkStart w:id="42" w:name="_DxCrossRefBm9000008" w:displacedByCustomXml="next"/>
    <w:bookmarkStart w:id="43" w:name="_Toc427661314" w:displacedByCustomXml="next"/>
    <w:bookmarkStart w:id="44" w:name="_Toc413655178" w:displacedByCustomXml="next"/>
    <w:bookmarkStart w:id="45" w:name="_Toc405820019" w:displacedByCustomXml="next"/>
    <w:bookmarkStart w:id="46" w:name="_Toc256000017" w:displacedByCustomXml="next"/>
    <w:sdt>
      <w:sdtPr>
        <w:rPr>
          <w:b w:val="0"/>
          <w:color w:val="auto"/>
          <w:sz w:val="22"/>
          <w:lang w:val="en-US"/>
        </w:rPr>
        <w:alias w:val="topic"/>
        <w:tag w:val="topic"/>
        <w:id w:val="-1756471637"/>
      </w:sdtPr>
      <w:sdtContent>
        <w:p w14:paraId="6308A634" w14:textId="77777777" w:rsidR="00624F92" w:rsidRDefault="001057E9" w:rsidP="00100F5C">
          <w:pPr>
            <w:pStyle w:val="Heading3AMC"/>
          </w:pPr>
          <w:r>
            <w:t>AMC1 Article 3</w:t>
          </w:r>
          <w:r w:rsidR="00581773" w:rsidRPr="00FF2450">
            <w:t>(1) Definitions</w:t>
          </w:r>
          <w:bookmarkEnd w:id="46"/>
          <w:bookmarkEnd w:id="45"/>
          <w:bookmarkEnd w:id="44"/>
          <w:bookmarkEnd w:id="43"/>
          <w:bookmarkEnd w:id="42"/>
          <w:bookmarkEnd w:id="41"/>
        </w:p>
        <w:p w14:paraId="5DDCF427" w14:textId="77777777" w:rsidR="004873BF" w:rsidRPr="00FF2450" w:rsidRDefault="00581773" w:rsidP="00624F92">
          <w:pPr>
            <w:pStyle w:val="Heading4OrgManual"/>
          </w:pPr>
          <w:r w:rsidRPr="00194AE6">
            <w:t>ABNORMAL SITUATION</w:t>
          </w:r>
        </w:p>
        <w:p w14:paraId="008F5F27" w14:textId="77777777" w:rsidR="004873BF" w:rsidRPr="00FF2450" w:rsidRDefault="00581773" w:rsidP="000F573D">
          <w:r w:rsidRPr="00FF2450">
            <w:t>Abnormal situations may include:</w:t>
          </w:r>
        </w:p>
        <w:p w14:paraId="17420CA0" w14:textId="77777777" w:rsidR="004873BF" w:rsidRPr="00FF2450" w:rsidRDefault="00581773" w:rsidP="00070C99">
          <w:pPr>
            <w:pStyle w:val="ListLevel0"/>
          </w:pPr>
          <w:r w:rsidRPr="00FF2450">
            <w:t>(a)</w:t>
          </w:r>
          <w:r w:rsidRPr="00FF2450">
            <w:tab/>
            <w:t>circumstances arising from human error or violation of rules both within the ATC and aircraft operation;</w:t>
          </w:r>
        </w:p>
        <w:p w14:paraId="5BEB051B" w14:textId="77777777" w:rsidR="004873BF" w:rsidRPr="00FF2450" w:rsidRDefault="00581773" w:rsidP="00070C99">
          <w:pPr>
            <w:pStyle w:val="ListLevel0"/>
          </w:pPr>
          <w:r w:rsidRPr="00FF2450">
            <w:t>(b)</w:t>
          </w:r>
          <w:r w:rsidRPr="00FF2450">
            <w:tab/>
            <w:t>serious weather or volcanic perturbations; and</w:t>
          </w:r>
        </w:p>
        <w:p w14:paraId="622FBDE0" w14:textId="77777777" w:rsidR="000E3DA0" w:rsidRPr="00FF2450" w:rsidRDefault="00581773" w:rsidP="00AF3A57">
          <w:pPr>
            <w:pStyle w:val="ListLevel0"/>
          </w:pPr>
          <w:r w:rsidRPr="00FF2450">
            <w:t>(c)</w:t>
          </w:r>
          <w:r w:rsidRPr="00FF2450">
            <w:tab/>
            <w:t>technical system failures or malfunctions of aircraft and/or ATC ground-based systems.</w:t>
          </w:r>
        </w:p>
      </w:sdtContent>
    </w:sdt>
    <w:bookmarkStart w:id="47" w:name="_DxCrossRefBm1379192336" w:displacedByCustomXml="next"/>
    <w:bookmarkStart w:id="48" w:name="_DxCrossRefBm9000009" w:displacedByCustomXml="next"/>
    <w:bookmarkStart w:id="49" w:name="_Toc427661315" w:displacedByCustomXml="next"/>
    <w:bookmarkStart w:id="50" w:name="_Toc413655179" w:displacedByCustomXml="next"/>
    <w:bookmarkStart w:id="51" w:name="_Toc405820020" w:displacedByCustomXml="next"/>
    <w:bookmarkStart w:id="52" w:name="_Toc256000018" w:displacedByCustomXml="next"/>
    <w:sdt>
      <w:sdtPr>
        <w:rPr>
          <w:b w:val="0"/>
          <w:color w:val="auto"/>
          <w:sz w:val="22"/>
          <w:lang w:val="en-US"/>
        </w:rPr>
        <w:alias w:val="topic"/>
        <w:tag w:val="topic"/>
        <w:id w:val="1142952910"/>
      </w:sdtPr>
      <w:sdtContent>
        <w:p w14:paraId="5C943375" w14:textId="77777777" w:rsidR="00BF4538" w:rsidRDefault="001057E9" w:rsidP="00100F5C">
          <w:pPr>
            <w:pStyle w:val="Heading3GM"/>
          </w:pPr>
          <w:r>
            <w:t>GM1 Article 3</w:t>
          </w:r>
          <w:r w:rsidR="00581773" w:rsidRPr="00FF2450">
            <w:t>(6) Definitions</w:t>
          </w:r>
          <w:bookmarkEnd w:id="52"/>
          <w:bookmarkEnd w:id="51"/>
          <w:bookmarkEnd w:id="50"/>
          <w:bookmarkEnd w:id="49"/>
          <w:bookmarkEnd w:id="48"/>
          <w:bookmarkEnd w:id="47"/>
        </w:p>
        <w:p w14:paraId="3C86FDB9" w14:textId="77777777" w:rsidR="004873BF" w:rsidRPr="00FF2450" w:rsidRDefault="00581773" w:rsidP="00BF4538">
          <w:pPr>
            <w:pStyle w:val="Heading4OrgManual"/>
          </w:pPr>
          <w:r w:rsidRPr="0008377E">
            <w:t>ASSESSMENT</w:t>
          </w:r>
        </w:p>
        <w:p w14:paraId="21C08377" w14:textId="77777777" w:rsidR="004934AB" w:rsidRPr="00FF2450" w:rsidRDefault="00581773" w:rsidP="000F573D">
          <w:r w:rsidRPr="00FF2450">
            <w:lastRenderedPageBreak/>
            <w:t>The formative evaluation of practical skills during training should not be considered as an assessment.</w:t>
          </w:r>
        </w:p>
      </w:sdtContent>
    </w:sdt>
    <w:bookmarkStart w:id="53" w:name="_Hlk61003076" w:displacedByCustomXml="next"/>
    <w:bookmarkStart w:id="54" w:name="_DxCrossRefBm1379192337" w:displacedByCustomXml="next"/>
    <w:bookmarkStart w:id="55" w:name="_DxCrossRefBm134832673" w:displacedByCustomXml="next"/>
    <w:bookmarkStart w:id="56" w:name="_Toc144218137" w:displacedByCustomXml="next"/>
    <w:bookmarkStart w:id="57" w:name="_Toc256000019" w:displacedByCustomXml="next"/>
    <w:sdt>
      <w:sdtPr>
        <w:rPr>
          <w:b w:val="0"/>
          <w:color w:val="auto"/>
          <w:sz w:val="22"/>
          <w:lang w:val="en-US"/>
        </w:rPr>
        <w:alias w:val="topic"/>
        <w:tag w:val="topic"/>
        <w:id w:val="-529434189"/>
      </w:sdtPr>
      <w:sdtContent>
        <w:p w14:paraId="71803D3A" w14:textId="77777777" w:rsidR="006E2E3A" w:rsidRPr="00A80E8C" w:rsidRDefault="001057E9" w:rsidP="00425DAB">
          <w:pPr>
            <w:pStyle w:val="Heading3GM"/>
          </w:pPr>
          <w:r>
            <w:t>GM1 Article 3</w:t>
          </w:r>
          <w:r w:rsidR="00581773" w:rsidRPr="00A80E8C">
            <w:t>(30) Definitions</w:t>
          </w:r>
          <w:bookmarkEnd w:id="57"/>
          <w:bookmarkEnd w:id="56"/>
          <w:bookmarkEnd w:id="55"/>
          <w:bookmarkEnd w:id="54"/>
        </w:p>
        <w:p w14:paraId="5FB9C178" w14:textId="77777777" w:rsidR="006E2E3A" w:rsidRPr="006751A6" w:rsidRDefault="00581773" w:rsidP="00F326E4">
          <w:pPr>
            <w:pStyle w:val="Heading4OrgManual"/>
            <w:rPr>
              <w:rStyle w:val="GeneralAviation"/>
              <w:color w:val="auto"/>
            </w:rPr>
          </w:pPr>
          <w:r w:rsidRPr="006751A6">
            <w:rPr>
              <w:rStyle w:val="GeneralAviation"/>
              <w:color w:val="auto"/>
            </w:rPr>
            <w:t>ICAO LOCATION INDICATOR</w:t>
          </w:r>
        </w:p>
        <w:p w14:paraId="74400BE8" w14:textId="77777777" w:rsidR="006E2E3A" w:rsidRPr="006751A6" w:rsidRDefault="00581773" w:rsidP="006E2E3A">
          <w:pPr>
            <w:rPr>
              <w:rStyle w:val="GeneralAviation"/>
              <w:color w:val="auto"/>
            </w:rPr>
          </w:pPr>
          <w:bookmarkStart w:id="58" w:name="_Hlk96435210"/>
          <w:bookmarkEnd w:id="53"/>
          <w:r w:rsidRPr="006751A6">
            <w:rPr>
              <w:rStyle w:val="GeneralAviation"/>
              <w:color w:val="auto"/>
            </w:rPr>
            <w:t>The ICAO location indicator used in the unit endorsement identifies the ATS unit that manages the maintenance of the air traffic controller competence</w:t>
          </w:r>
          <w:bookmarkEnd w:id="58"/>
          <w:r w:rsidRPr="006751A6">
            <w:rPr>
              <w:rStyle w:val="GeneralAviation"/>
              <w:color w:val="auto"/>
            </w:rPr>
            <w:t xml:space="preserve">. </w:t>
          </w:r>
        </w:p>
        <w:p w14:paraId="5815B206" w14:textId="77777777" w:rsidR="007564E5" w:rsidRPr="00A80E8C" w:rsidRDefault="00000000" w:rsidP="00F326E4"/>
      </w:sdtContent>
    </w:sdt>
    <w:bookmarkStart w:id="59" w:name="_DxCrossRefBm1379192338" w:displacedByCustomXml="next"/>
    <w:bookmarkStart w:id="60" w:name="_DxCrossRefBm9000010" w:displacedByCustomXml="next"/>
    <w:bookmarkStart w:id="61" w:name="_Toc427661316" w:displacedByCustomXml="next"/>
    <w:bookmarkStart w:id="62" w:name="_Toc256000020" w:displacedByCustomXml="next"/>
    <w:sdt>
      <w:sdtPr>
        <w:rPr>
          <w:b w:val="0"/>
          <w:i w:val="0"/>
          <w:color w:val="auto"/>
          <w:sz w:val="22"/>
          <w:u w:val="none"/>
          <w:lang w:val="en-US"/>
        </w:rPr>
        <w:alias w:val="topic"/>
        <w:tag w:val="topic"/>
        <w:id w:val="754227536"/>
      </w:sdtPr>
      <w:sdtContent>
        <w:p w14:paraId="535B7C00" w14:textId="77777777" w:rsidR="004873BF" w:rsidRPr="00FF2450" w:rsidRDefault="00581773" w:rsidP="009F757F">
          <w:pPr>
            <w:pStyle w:val="Heading2CR"/>
          </w:pPr>
          <w:r w:rsidRPr="00FF2450">
            <w:t>Art</w:t>
          </w:r>
          <w:r w:rsidR="00D22683">
            <w:t xml:space="preserve">icle </w:t>
          </w:r>
          <w:r w:rsidR="00D22683">
            <w:rPr>
              <w:lang w:val="hy-AM"/>
            </w:rPr>
            <w:t>5</w:t>
          </w:r>
          <w:r w:rsidRPr="00FF2450">
            <w:t xml:space="preserve"> </w:t>
          </w:r>
          <w:r w:rsidR="009F757F">
            <w:t xml:space="preserve">- </w:t>
          </w:r>
          <w:r w:rsidRPr="00FF2450">
            <w:t>Competent authority</w:t>
          </w:r>
          <w:bookmarkEnd w:id="62"/>
          <w:bookmarkEnd w:id="61"/>
          <w:bookmarkEnd w:id="60"/>
          <w:bookmarkEnd w:id="59"/>
        </w:p>
        <w:p w14:paraId="77B0F472" w14:textId="77777777" w:rsidR="0024352E" w:rsidRDefault="0024352E" w:rsidP="0024352E">
          <w:pPr>
            <w:pStyle w:val="Dxshortdesc"/>
          </w:pPr>
        </w:p>
        <w:p w14:paraId="5A9EC18F" w14:textId="77777777" w:rsidR="0094566D" w:rsidRPr="0094566D" w:rsidRDefault="0094566D" w:rsidP="0094566D">
          <w:pPr>
            <w:pStyle w:val="ListParagraph"/>
            <w:widowControl w:val="0"/>
            <w:numPr>
              <w:ilvl w:val="0"/>
              <w:numId w:val="16"/>
            </w:numPr>
            <w:tabs>
              <w:tab w:val="left" w:pos="706"/>
            </w:tabs>
            <w:kinsoku w:val="0"/>
            <w:overflowPunct w:val="0"/>
            <w:autoSpaceDE w:val="0"/>
            <w:autoSpaceDN w:val="0"/>
            <w:adjustRightInd w:val="0"/>
            <w:spacing w:after="0"/>
            <w:ind w:right="158"/>
            <w:contextualSpacing w:val="0"/>
            <w:rPr>
              <w:szCs w:val="22"/>
            </w:rPr>
          </w:pPr>
          <w:r>
            <w:t>According to the Law on Aviation of the Republic of Armenia, the Civil Aviation Committee (hereinafter referred to as the Committee) serves as the competent authority with responsibilities for certification and oversight of persons and organizations subject to this regulation.</w:t>
          </w:r>
        </w:p>
        <w:p w14:paraId="17746671" w14:textId="77777777" w:rsidR="0094566D" w:rsidRPr="0094566D" w:rsidRDefault="0094566D" w:rsidP="0094566D">
          <w:pPr>
            <w:widowControl w:val="0"/>
            <w:tabs>
              <w:tab w:val="left" w:pos="706"/>
            </w:tabs>
            <w:kinsoku w:val="0"/>
            <w:overflowPunct w:val="0"/>
            <w:autoSpaceDE w:val="0"/>
            <w:autoSpaceDN w:val="0"/>
            <w:adjustRightInd w:val="0"/>
            <w:spacing w:after="0"/>
            <w:ind w:left="139" w:right="158"/>
            <w:rPr>
              <w:szCs w:val="22"/>
            </w:rPr>
          </w:pPr>
        </w:p>
        <w:p w14:paraId="678AA835" w14:textId="77777777" w:rsidR="0094566D" w:rsidRDefault="0094566D" w:rsidP="0094566D">
          <w:pPr>
            <w:pStyle w:val="ListLevel0"/>
            <w:spacing w:after="0"/>
            <w:ind w:left="709"/>
          </w:pPr>
          <w:r>
            <w:rPr>
              <w:lang w:val="hy-AM"/>
            </w:rPr>
            <w:t xml:space="preserve">2․        </w:t>
          </w:r>
          <w:r>
            <w:t>In the case of a functional airspace block or cross-border service provision, the competent authorities shall be designated by agreement between the respective member states.</w:t>
          </w:r>
        </w:p>
        <w:p w14:paraId="4D63EB12" w14:textId="77777777" w:rsidR="0094566D" w:rsidRDefault="0094566D" w:rsidP="0094566D">
          <w:pPr>
            <w:pStyle w:val="ListLevel0"/>
            <w:spacing w:after="0"/>
            <w:ind w:left="709"/>
          </w:pPr>
        </w:p>
        <w:p w14:paraId="0D3DE802" w14:textId="77777777" w:rsidR="00111073" w:rsidRDefault="00111073" w:rsidP="0094566D">
          <w:pPr>
            <w:pStyle w:val="ListLevel0"/>
            <w:spacing w:after="0"/>
            <w:ind w:left="709"/>
          </w:pPr>
          <w:r>
            <w:rPr>
              <w:szCs w:val="22"/>
            </w:rPr>
            <w:t xml:space="preserve">3.      </w:t>
          </w:r>
          <w:r w:rsidR="0094566D">
            <w:rPr>
              <w:szCs w:val="22"/>
              <w:lang w:val="hy-AM"/>
            </w:rPr>
            <w:t xml:space="preserve">   </w:t>
          </w:r>
          <w:r w:rsidR="0094566D">
            <w:t>The Ministry of Territorial Administration and Infrastructure of the Republic of Armenia (hereinafter referred</w:t>
          </w:r>
          <w:r w:rsidR="0094566D">
            <w:rPr>
              <w:lang w:val="hy-AM"/>
            </w:rPr>
            <w:t xml:space="preserve"> </w:t>
          </w:r>
          <w:r w:rsidR="0094566D">
            <w:t>to as MTAI) shall ensure that the Committee has the necessary capabilities to carry out the certification and oversight activities provided for in its certification and oversight programs, including sufficient resources to meet the requirements of Annex II.</w:t>
          </w:r>
        </w:p>
        <w:p w14:paraId="1AFA5FBB" w14:textId="77777777" w:rsidR="0094566D" w:rsidRDefault="0094566D" w:rsidP="0094566D">
          <w:pPr>
            <w:pStyle w:val="ListLevel0"/>
            <w:spacing w:after="0"/>
            <w:ind w:left="709"/>
          </w:pPr>
        </w:p>
        <w:p w14:paraId="12375BF5" w14:textId="77777777" w:rsidR="0094566D" w:rsidRDefault="0094566D" w:rsidP="0094566D">
          <w:pPr>
            <w:pStyle w:val="ListLevel0"/>
            <w:spacing w:after="0"/>
            <w:ind w:left="709"/>
            <w:rPr>
              <w:szCs w:val="22"/>
            </w:rPr>
          </w:pPr>
          <w:r>
            <w:rPr>
              <w:lang w:val="hy-AM"/>
            </w:rPr>
            <w:t xml:space="preserve">4․        </w:t>
          </w:r>
          <w:r>
            <w:t>The MTAI shall ensure that there is no direct or indirect conflict of interest with respect to the Committee's personnel carrying out oversight and certification activities under this regulation, particularly in relation to family or financial interests of the relevant personnel.</w:t>
          </w:r>
        </w:p>
        <w:p w14:paraId="70CF835E" w14:textId="77777777" w:rsidR="00022242" w:rsidRPr="00FF2450" w:rsidRDefault="00000000" w:rsidP="00F22F46">
          <w:pPr>
            <w:pStyle w:val="ListLevel0"/>
          </w:pPr>
        </w:p>
      </w:sdtContent>
    </w:sdt>
    <w:bookmarkStart w:id="63" w:name="_DxCrossRefBm1379192331" w:displacedByCustomXml="next"/>
    <w:bookmarkStart w:id="64" w:name="_DxCrossRefBm9000011" w:displacedByCustomXml="next"/>
    <w:bookmarkStart w:id="65" w:name="_Toc427661317" w:displacedByCustomXml="next"/>
    <w:bookmarkStart w:id="66" w:name="_Toc256000021" w:displacedByCustomXml="next"/>
    <w:sdt>
      <w:sdtPr>
        <w:rPr>
          <w:b w:val="0"/>
          <w:i w:val="0"/>
          <w:color w:val="auto"/>
          <w:sz w:val="22"/>
          <w:u w:val="none"/>
          <w:lang w:val="en-US"/>
        </w:rPr>
        <w:alias w:val="topic"/>
        <w:tag w:val="topic"/>
        <w:id w:val="1330392777"/>
      </w:sdtPr>
      <w:sdtContent>
        <w:p w14:paraId="63EFA448" w14:textId="77777777" w:rsidR="004873BF" w:rsidRDefault="0094566D" w:rsidP="001835C1">
          <w:pPr>
            <w:pStyle w:val="Heading2CR"/>
          </w:pPr>
          <w:r>
            <w:t xml:space="preserve">Article </w:t>
          </w:r>
          <w:r>
            <w:rPr>
              <w:lang w:val="hy-AM"/>
            </w:rPr>
            <w:t>6</w:t>
          </w:r>
          <w:r w:rsidR="00581773" w:rsidRPr="00FF2450">
            <w:t xml:space="preserve"> </w:t>
          </w:r>
          <w:r w:rsidR="001835C1">
            <w:t xml:space="preserve">- </w:t>
          </w:r>
          <w:r w:rsidR="00581773" w:rsidRPr="00FF2450">
            <w:t xml:space="preserve">Competent authority for the purposes </w:t>
          </w:r>
          <w:r w:rsidR="001835C1">
            <w:br/>
          </w:r>
          <w:r w:rsidR="00581773" w:rsidRPr="00FF2450">
            <w:t>of Annexes I, III and IV</w:t>
          </w:r>
          <w:bookmarkEnd w:id="66"/>
          <w:bookmarkEnd w:id="65"/>
          <w:bookmarkEnd w:id="64"/>
          <w:bookmarkEnd w:id="63"/>
        </w:p>
        <w:p w14:paraId="7B7E572A" w14:textId="77777777" w:rsidR="00111073" w:rsidRPr="00111073" w:rsidRDefault="00111073" w:rsidP="00111073">
          <w:pPr>
            <w:rPr>
              <w:lang w:val="en-GB"/>
            </w:rPr>
          </w:pPr>
        </w:p>
        <w:p w14:paraId="38E2CD83" w14:textId="77777777" w:rsidR="00111073" w:rsidRPr="00A062EF" w:rsidRDefault="00111073" w:rsidP="00040D07">
          <w:pPr>
            <w:pStyle w:val="ListParagraph"/>
            <w:widowControl w:val="0"/>
            <w:numPr>
              <w:ilvl w:val="0"/>
              <w:numId w:val="17"/>
            </w:numPr>
            <w:tabs>
              <w:tab w:val="left" w:pos="706"/>
            </w:tabs>
            <w:kinsoku w:val="0"/>
            <w:overflowPunct w:val="0"/>
            <w:autoSpaceDE w:val="0"/>
            <w:autoSpaceDN w:val="0"/>
            <w:adjustRightInd w:val="0"/>
            <w:spacing w:before="118" w:after="0"/>
            <w:ind w:right="162"/>
            <w:contextualSpacing w:val="0"/>
            <w:rPr>
              <w:szCs w:val="22"/>
            </w:rPr>
          </w:pPr>
          <w:r w:rsidRPr="00A062EF">
            <w:rPr>
              <w:szCs w:val="22"/>
            </w:rPr>
            <w:t xml:space="preserve">For the purpose of Annex I, the </w:t>
          </w:r>
          <w:r w:rsidR="0094566D">
            <w:t>Committee</w:t>
          </w:r>
          <w:r w:rsidR="0094566D" w:rsidRPr="00A062EF">
            <w:rPr>
              <w:szCs w:val="22"/>
            </w:rPr>
            <w:t xml:space="preserve"> </w:t>
          </w:r>
          <w:r w:rsidRPr="00A062EF">
            <w:rPr>
              <w:szCs w:val="22"/>
            </w:rPr>
            <w:t>shall be the authority</w:t>
          </w:r>
          <w:r>
            <w:rPr>
              <w:szCs w:val="22"/>
            </w:rPr>
            <w:t xml:space="preserve"> </w:t>
          </w:r>
          <w:r w:rsidRPr="00A062EF">
            <w:rPr>
              <w:szCs w:val="22"/>
            </w:rPr>
            <w:t xml:space="preserve">nominated by the </w:t>
          </w:r>
          <w:r w:rsidR="00100F5C">
            <w:t>Government</w:t>
          </w:r>
          <w:r w:rsidR="00100F5C">
            <w:rPr>
              <w:lang w:val="hy-AM"/>
            </w:rPr>
            <w:t xml:space="preserve"> </w:t>
          </w:r>
          <w:r w:rsidRPr="00FD741B">
            <w:rPr>
              <w:szCs w:val="22"/>
            </w:rPr>
            <w:t>Republic of Armenia</w:t>
          </w:r>
          <w:r>
            <w:rPr>
              <w:szCs w:val="22"/>
            </w:rPr>
            <w:t xml:space="preserve"> </w:t>
          </w:r>
          <w:r w:rsidRPr="00A062EF">
            <w:rPr>
              <w:szCs w:val="22"/>
            </w:rPr>
            <w:t>to whom the person applies for the issue of a licence.</w:t>
          </w:r>
        </w:p>
        <w:p w14:paraId="6FF2D9C0" w14:textId="77777777" w:rsidR="00111073" w:rsidRPr="00A062EF" w:rsidRDefault="00111073" w:rsidP="00040D07">
          <w:pPr>
            <w:pStyle w:val="ListParagraph"/>
            <w:widowControl w:val="0"/>
            <w:numPr>
              <w:ilvl w:val="0"/>
              <w:numId w:val="17"/>
            </w:numPr>
            <w:tabs>
              <w:tab w:val="left" w:pos="706"/>
            </w:tabs>
            <w:kinsoku w:val="0"/>
            <w:overflowPunct w:val="0"/>
            <w:autoSpaceDE w:val="0"/>
            <w:autoSpaceDN w:val="0"/>
            <w:adjustRightInd w:val="0"/>
            <w:spacing w:before="120" w:after="0"/>
            <w:ind w:right="164"/>
            <w:contextualSpacing w:val="0"/>
            <w:jc w:val="left"/>
            <w:rPr>
              <w:szCs w:val="22"/>
            </w:rPr>
          </w:pPr>
          <w:r w:rsidRPr="00A062EF">
            <w:rPr>
              <w:szCs w:val="22"/>
            </w:rPr>
            <w:t>For the purpose</w:t>
          </w:r>
          <w:r w:rsidRPr="00A062EF">
            <w:rPr>
              <w:spacing w:val="-1"/>
              <w:szCs w:val="22"/>
            </w:rPr>
            <w:t xml:space="preserve"> </w:t>
          </w:r>
          <w:r w:rsidRPr="00A062EF">
            <w:rPr>
              <w:szCs w:val="22"/>
            </w:rPr>
            <w:t>of Annex III and for the oversight of</w:t>
          </w:r>
          <w:r w:rsidRPr="00A062EF">
            <w:rPr>
              <w:spacing w:val="-1"/>
              <w:szCs w:val="22"/>
            </w:rPr>
            <w:t xml:space="preserve"> </w:t>
          </w:r>
          <w:r w:rsidRPr="00A062EF">
            <w:rPr>
              <w:szCs w:val="22"/>
            </w:rPr>
            <w:t>the requirements of Annex I regarding air navigation service providers, the competent authority shall be:</w:t>
          </w:r>
        </w:p>
        <w:p w14:paraId="52989FAC" w14:textId="77777777" w:rsidR="00111073" w:rsidRPr="00A062EF" w:rsidRDefault="00111073" w:rsidP="00040D07">
          <w:pPr>
            <w:pStyle w:val="ListParagraph"/>
            <w:widowControl w:val="0"/>
            <w:numPr>
              <w:ilvl w:val="1"/>
              <w:numId w:val="17"/>
            </w:numPr>
            <w:tabs>
              <w:tab w:val="left" w:pos="1273"/>
            </w:tabs>
            <w:kinsoku w:val="0"/>
            <w:overflowPunct w:val="0"/>
            <w:autoSpaceDE w:val="0"/>
            <w:autoSpaceDN w:val="0"/>
            <w:adjustRightInd w:val="0"/>
            <w:spacing w:before="218" w:after="0"/>
            <w:ind w:right="158"/>
            <w:contextualSpacing w:val="0"/>
            <w:rPr>
              <w:szCs w:val="22"/>
            </w:rPr>
          </w:pPr>
          <w:r w:rsidRPr="00A062EF">
            <w:rPr>
              <w:szCs w:val="22"/>
            </w:rPr>
            <w:t xml:space="preserve">the </w:t>
          </w:r>
          <w:r w:rsidR="00BB01DA">
            <w:t>Committee</w:t>
          </w:r>
          <w:r w:rsidR="00BB01DA" w:rsidRPr="00A062EF">
            <w:rPr>
              <w:szCs w:val="22"/>
            </w:rPr>
            <w:t xml:space="preserve"> </w:t>
          </w:r>
          <w:r w:rsidRPr="00A062EF">
            <w:rPr>
              <w:szCs w:val="22"/>
            </w:rPr>
            <w:t>nominated</w:t>
          </w:r>
          <w:r w:rsidRPr="00A062EF">
            <w:rPr>
              <w:spacing w:val="-3"/>
              <w:szCs w:val="22"/>
            </w:rPr>
            <w:t xml:space="preserve"> </w:t>
          </w:r>
          <w:r w:rsidRPr="00A062EF">
            <w:rPr>
              <w:szCs w:val="22"/>
            </w:rPr>
            <w:t>by</w:t>
          </w:r>
          <w:r w:rsidRPr="00A062EF">
            <w:rPr>
              <w:spacing w:val="-1"/>
              <w:szCs w:val="22"/>
            </w:rPr>
            <w:t xml:space="preserve"> </w:t>
          </w:r>
          <w:r w:rsidRPr="00A062EF">
            <w:rPr>
              <w:szCs w:val="22"/>
            </w:rPr>
            <w:t>the</w:t>
          </w:r>
          <w:r w:rsidRPr="00A062EF">
            <w:rPr>
              <w:spacing w:val="-2"/>
              <w:szCs w:val="22"/>
            </w:rPr>
            <w:t xml:space="preserve"> </w:t>
          </w:r>
          <w:r w:rsidR="00100F5C">
            <w:t>Government</w:t>
          </w:r>
          <w:r w:rsidR="00100F5C">
            <w:rPr>
              <w:lang w:val="hy-AM"/>
            </w:rPr>
            <w:t xml:space="preserve"> </w:t>
          </w:r>
          <w:r w:rsidRPr="00FD741B">
            <w:rPr>
              <w:szCs w:val="22"/>
            </w:rPr>
            <w:t>Republic of Armenia</w:t>
          </w:r>
          <w:r>
            <w:rPr>
              <w:szCs w:val="22"/>
            </w:rPr>
            <w:t xml:space="preserve"> </w:t>
          </w:r>
          <w:r w:rsidRPr="00A062EF">
            <w:rPr>
              <w:szCs w:val="22"/>
            </w:rPr>
            <w:t>as</w:t>
          </w:r>
          <w:r w:rsidRPr="00A062EF">
            <w:rPr>
              <w:spacing w:val="-2"/>
              <w:szCs w:val="22"/>
            </w:rPr>
            <w:t xml:space="preserve"> </w:t>
          </w:r>
          <w:r w:rsidRPr="00A062EF">
            <w:rPr>
              <w:szCs w:val="22"/>
            </w:rPr>
            <w:t>its</w:t>
          </w:r>
          <w:r w:rsidRPr="00A062EF">
            <w:rPr>
              <w:spacing w:val="-2"/>
              <w:szCs w:val="22"/>
            </w:rPr>
            <w:t xml:space="preserve"> </w:t>
          </w:r>
          <w:r w:rsidRPr="00A062EF">
            <w:rPr>
              <w:szCs w:val="22"/>
            </w:rPr>
            <w:t>competent</w:t>
          </w:r>
          <w:r w:rsidRPr="00A062EF">
            <w:rPr>
              <w:spacing w:val="-2"/>
              <w:szCs w:val="22"/>
            </w:rPr>
            <w:t xml:space="preserve"> </w:t>
          </w:r>
          <w:r w:rsidRPr="00A062EF">
            <w:rPr>
              <w:szCs w:val="22"/>
            </w:rPr>
            <w:t>authority for oversight where the applicant has its principal place of operation;</w:t>
          </w:r>
        </w:p>
        <w:p w14:paraId="44326C51" w14:textId="77777777" w:rsidR="00111073" w:rsidRPr="00A062EF" w:rsidRDefault="00111073" w:rsidP="00040D07">
          <w:pPr>
            <w:pStyle w:val="ListParagraph"/>
            <w:widowControl w:val="0"/>
            <w:numPr>
              <w:ilvl w:val="0"/>
              <w:numId w:val="17"/>
            </w:numPr>
            <w:tabs>
              <w:tab w:val="left" w:pos="705"/>
            </w:tabs>
            <w:kinsoku w:val="0"/>
            <w:overflowPunct w:val="0"/>
            <w:autoSpaceDE w:val="0"/>
            <w:autoSpaceDN w:val="0"/>
            <w:adjustRightInd w:val="0"/>
            <w:spacing w:before="121" w:after="0"/>
            <w:ind w:left="705" w:hanging="565"/>
            <w:contextualSpacing w:val="0"/>
            <w:rPr>
              <w:spacing w:val="-5"/>
              <w:szCs w:val="22"/>
            </w:rPr>
          </w:pPr>
          <w:r w:rsidRPr="00A062EF">
            <w:rPr>
              <w:szCs w:val="22"/>
            </w:rPr>
            <w:t>For</w:t>
          </w:r>
          <w:r w:rsidRPr="00A062EF">
            <w:rPr>
              <w:spacing w:val="-5"/>
              <w:szCs w:val="22"/>
            </w:rPr>
            <w:t xml:space="preserve"> </w:t>
          </w:r>
          <w:r w:rsidRPr="00A062EF">
            <w:rPr>
              <w:szCs w:val="22"/>
            </w:rPr>
            <w:t>the</w:t>
          </w:r>
          <w:r w:rsidRPr="00A062EF">
            <w:rPr>
              <w:spacing w:val="-5"/>
              <w:szCs w:val="22"/>
            </w:rPr>
            <w:t xml:space="preserve"> </w:t>
          </w:r>
          <w:r w:rsidRPr="00A062EF">
            <w:rPr>
              <w:szCs w:val="22"/>
            </w:rPr>
            <w:t>purpose</w:t>
          </w:r>
          <w:r w:rsidRPr="00A062EF">
            <w:rPr>
              <w:spacing w:val="-5"/>
              <w:szCs w:val="22"/>
            </w:rPr>
            <w:t xml:space="preserve"> </w:t>
          </w:r>
          <w:r w:rsidRPr="00A062EF">
            <w:rPr>
              <w:szCs w:val="22"/>
            </w:rPr>
            <w:t>of</w:t>
          </w:r>
          <w:r w:rsidRPr="00A062EF">
            <w:rPr>
              <w:spacing w:val="-5"/>
              <w:szCs w:val="22"/>
            </w:rPr>
            <w:t xml:space="preserve"> </w:t>
          </w:r>
          <w:r w:rsidRPr="00A062EF">
            <w:rPr>
              <w:szCs w:val="22"/>
            </w:rPr>
            <w:t>Annex</w:t>
          </w:r>
          <w:r w:rsidRPr="00A062EF">
            <w:rPr>
              <w:spacing w:val="-3"/>
              <w:szCs w:val="22"/>
            </w:rPr>
            <w:t xml:space="preserve"> </w:t>
          </w:r>
          <w:r w:rsidRPr="00A062EF">
            <w:rPr>
              <w:szCs w:val="22"/>
            </w:rPr>
            <w:t>IV,</w:t>
          </w:r>
          <w:r w:rsidRPr="00A062EF">
            <w:rPr>
              <w:spacing w:val="-3"/>
              <w:szCs w:val="22"/>
            </w:rPr>
            <w:t xml:space="preserve"> </w:t>
          </w:r>
          <w:r w:rsidRPr="00A062EF">
            <w:rPr>
              <w:szCs w:val="22"/>
            </w:rPr>
            <w:t>the</w:t>
          </w:r>
          <w:r w:rsidRPr="00A062EF">
            <w:rPr>
              <w:spacing w:val="-3"/>
              <w:szCs w:val="22"/>
            </w:rPr>
            <w:t xml:space="preserve"> </w:t>
          </w:r>
          <w:r w:rsidR="00BB01DA">
            <w:t>Committee</w:t>
          </w:r>
          <w:r w:rsidR="00BB01DA" w:rsidRPr="00A062EF">
            <w:rPr>
              <w:szCs w:val="22"/>
            </w:rPr>
            <w:t xml:space="preserve"> </w:t>
          </w:r>
          <w:r w:rsidRPr="00A062EF">
            <w:rPr>
              <w:szCs w:val="22"/>
            </w:rPr>
            <w:t>shall</w:t>
          </w:r>
          <w:r w:rsidRPr="00A062EF">
            <w:rPr>
              <w:spacing w:val="-2"/>
              <w:szCs w:val="22"/>
            </w:rPr>
            <w:t xml:space="preserve"> </w:t>
          </w:r>
          <w:r w:rsidRPr="00A062EF">
            <w:rPr>
              <w:spacing w:val="-5"/>
              <w:szCs w:val="22"/>
            </w:rPr>
            <w:t>be:</w:t>
          </w:r>
        </w:p>
        <w:p w14:paraId="5D72294E" w14:textId="77777777" w:rsidR="00111073" w:rsidRDefault="00111073" w:rsidP="00040D07">
          <w:pPr>
            <w:pStyle w:val="ListParagraph"/>
            <w:widowControl w:val="0"/>
            <w:numPr>
              <w:ilvl w:val="1"/>
              <w:numId w:val="17"/>
            </w:numPr>
            <w:tabs>
              <w:tab w:val="left" w:pos="1269"/>
            </w:tabs>
            <w:kinsoku w:val="0"/>
            <w:overflowPunct w:val="0"/>
            <w:autoSpaceDE w:val="0"/>
            <w:autoSpaceDN w:val="0"/>
            <w:adjustRightInd w:val="0"/>
            <w:spacing w:before="120" w:after="0"/>
            <w:ind w:left="1269" w:hanging="563"/>
            <w:contextualSpacing w:val="0"/>
            <w:rPr>
              <w:spacing w:val="-2"/>
              <w:szCs w:val="22"/>
            </w:rPr>
          </w:pPr>
          <w:r>
            <w:rPr>
              <w:szCs w:val="22"/>
            </w:rPr>
            <w:t>for</w:t>
          </w:r>
          <w:r>
            <w:rPr>
              <w:spacing w:val="-4"/>
              <w:szCs w:val="22"/>
            </w:rPr>
            <w:t xml:space="preserve"> </w:t>
          </w:r>
          <w:r>
            <w:rPr>
              <w:szCs w:val="22"/>
            </w:rPr>
            <w:t>aero-medical</w:t>
          </w:r>
          <w:r>
            <w:rPr>
              <w:spacing w:val="-6"/>
              <w:szCs w:val="22"/>
            </w:rPr>
            <w:t xml:space="preserve"> </w:t>
          </w:r>
          <w:r>
            <w:rPr>
              <w:spacing w:val="-2"/>
              <w:szCs w:val="22"/>
            </w:rPr>
            <w:t>centres:</w:t>
          </w:r>
        </w:p>
        <w:p w14:paraId="7FA772EB" w14:textId="77777777" w:rsidR="00111073" w:rsidRPr="00A062EF" w:rsidRDefault="00111073" w:rsidP="00040D07">
          <w:pPr>
            <w:pStyle w:val="ListParagraph"/>
            <w:widowControl w:val="0"/>
            <w:numPr>
              <w:ilvl w:val="2"/>
              <w:numId w:val="17"/>
            </w:numPr>
            <w:tabs>
              <w:tab w:val="left" w:pos="1842"/>
            </w:tabs>
            <w:kinsoku w:val="0"/>
            <w:overflowPunct w:val="0"/>
            <w:autoSpaceDE w:val="0"/>
            <w:autoSpaceDN w:val="0"/>
            <w:adjustRightInd w:val="0"/>
            <w:spacing w:before="120" w:after="0"/>
            <w:ind w:right="151"/>
            <w:contextualSpacing w:val="0"/>
            <w:rPr>
              <w:szCs w:val="22"/>
            </w:rPr>
          </w:pPr>
          <w:r w:rsidRPr="00FF2450">
            <w:t xml:space="preserve"> </w:t>
          </w:r>
          <w:r w:rsidRPr="00A062EF">
            <w:rPr>
              <w:szCs w:val="22"/>
            </w:rPr>
            <w:t xml:space="preserve">the authority designated by the </w:t>
          </w:r>
          <w:r w:rsidR="00100F5C">
            <w:t>Government</w:t>
          </w:r>
          <w:r w:rsidR="00100F5C">
            <w:rPr>
              <w:lang w:val="hy-AM"/>
            </w:rPr>
            <w:t xml:space="preserve"> </w:t>
          </w:r>
          <w:r w:rsidRPr="00FD741B">
            <w:rPr>
              <w:szCs w:val="22"/>
            </w:rPr>
            <w:t>Republic of Armenia</w:t>
          </w:r>
          <w:r>
            <w:rPr>
              <w:szCs w:val="22"/>
            </w:rPr>
            <w:t xml:space="preserve"> </w:t>
          </w:r>
          <w:r w:rsidRPr="00A062EF">
            <w:rPr>
              <w:szCs w:val="22"/>
            </w:rPr>
            <w:t>in which the aero-medical centre has its principal place of business;</w:t>
          </w:r>
        </w:p>
        <w:p w14:paraId="55F09C8D" w14:textId="77777777" w:rsidR="00111073" w:rsidRDefault="00111073" w:rsidP="00040D07">
          <w:pPr>
            <w:pStyle w:val="ListParagraph"/>
            <w:widowControl w:val="0"/>
            <w:numPr>
              <w:ilvl w:val="1"/>
              <w:numId w:val="17"/>
            </w:numPr>
            <w:tabs>
              <w:tab w:val="left" w:pos="1270"/>
            </w:tabs>
            <w:kinsoku w:val="0"/>
            <w:overflowPunct w:val="0"/>
            <w:autoSpaceDE w:val="0"/>
            <w:autoSpaceDN w:val="0"/>
            <w:adjustRightInd w:val="0"/>
            <w:spacing w:before="118" w:after="0"/>
            <w:ind w:left="1270" w:hanging="564"/>
            <w:contextualSpacing w:val="0"/>
            <w:rPr>
              <w:spacing w:val="-2"/>
              <w:szCs w:val="22"/>
            </w:rPr>
          </w:pPr>
          <w:r>
            <w:rPr>
              <w:szCs w:val="22"/>
            </w:rPr>
            <w:t>for</w:t>
          </w:r>
          <w:r>
            <w:rPr>
              <w:spacing w:val="-4"/>
              <w:szCs w:val="22"/>
            </w:rPr>
            <w:t xml:space="preserve"> </w:t>
          </w:r>
          <w:r>
            <w:rPr>
              <w:szCs w:val="22"/>
            </w:rPr>
            <w:t>aero-medical</w:t>
          </w:r>
          <w:r>
            <w:rPr>
              <w:spacing w:val="-6"/>
              <w:szCs w:val="22"/>
            </w:rPr>
            <w:t xml:space="preserve"> </w:t>
          </w:r>
          <w:r>
            <w:rPr>
              <w:spacing w:val="-2"/>
              <w:szCs w:val="22"/>
            </w:rPr>
            <w:t>examiners:</w:t>
          </w:r>
        </w:p>
        <w:p w14:paraId="0AB2BEBE" w14:textId="77777777" w:rsidR="00111073" w:rsidRPr="00A062EF" w:rsidRDefault="00111073" w:rsidP="00040D07">
          <w:pPr>
            <w:pStyle w:val="ListParagraph"/>
            <w:widowControl w:val="0"/>
            <w:numPr>
              <w:ilvl w:val="2"/>
              <w:numId w:val="17"/>
            </w:numPr>
            <w:tabs>
              <w:tab w:val="left" w:pos="1842"/>
            </w:tabs>
            <w:kinsoku w:val="0"/>
            <w:overflowPunct w:val="0"/>
            <w:autoSpaceDE w:val="0"/>
            <w:autoSpaceDN w:val="0"/>
            <w:adjustRightInd w:val="0"/>
            <w:spacing w:before="121" w:after="0"/>
            <w:ind w:right="155"/>
            <w:contextualSpacing w:val="0"/>
            <w:rPr>
              <w:szCs w:val="22"/>
            </w:rPr>
          </w:pPr>
          <w:r w:rsidRPr="00A062EF">
            <w:rPr>
              <w:szCs w:val="22"/>
            </w:rPr>
            <w:t>the</w:t>
          </w:r>
          <w:r w:rsidRPr="00A062EF">
            <w:rPr>
              <w:spacing w:val="-13"/>
              <w:szCs w:val="22"/>
            </w:rPr>
            <w:t xml:space="preserve"> </w:t>
          </w:r>
          <w:r w:rsidRPr="00A062EF">
            <w:rPr>
              <w:szCs w:val="22"/>
            </w:rPr>
            <w:t>authority</w:t>
          </w:r>
          <w:r w:rsidRPr="00A062EF">
            <w:rPr>
              <w:spacing w:val="-10"/>
              <w:szCs w:val="22"/>
            </w:rPr>
            <w:t xml:space="preserve"> </w:t>
          </w:r>
          <w:r w:rsidRPr="00A062EF">
            <w:rPr>
              <w:szCs w:val="22"/>
            </w:rPr>
            <w:t>designated</w:t>
          </w:r>
          <w:r w:rsidRPr="00A062EF">
            <w:rPr>
              <w:spacing w:val="-12"/>
              <w:szCs w:val="22"/>
            </w:rPr>
            <w:t xml:space="preserve"> </w:t>
          </w:r>
          <w:r w:rsidRPr="00A062EF">
            <w:rPr>
              <w:szCs w:val="22"/>
            </w:rPr>
            <w:t>by</w:t>
          </w:r>
          <w:r w:rsidRPr="00A062EF">
            <w:rPr>
              <w:spacing w:val="-13"/>
              <w:szCs w:val="22"/>
            </w:rPr>
            <w:t xml:space="preserve"> </w:t>
          </w:r>
          <w:r w:rsidRPr="00A062EF">
            <w:rPr>
              <w:szCs w:val="22"/>
            </w:rPr>
            <w:t>the</w:t>
          </w:r>
          <w:r w:rsidRPr="00A062EF">
            <w:rPr>
              <w:spacing w:val="-10"/>
              <w:szCs w:val="22"/>
            </w:rPr>
            <w:t xml:space="preserve"> </w:t>
          </w:r>
          <w:r w:rsidR="00100F5C">
            <w:t>Government</w:t>
          </w:r>
          <w:r w:rsidR="00100F5C">
            <w:rPr>
              <w:lang w:val="hy-AM"/>
            </w:rPr>
            <w:t xml:space="preserve"> </w:t>
          </w:r>
          <w:r w:rsidRPr="00FD741B">
            <w:rPr>
              <w:szCs w:val="22"/>
            </w:rPr>
            <w:t>Republic of Armenia</w:t>
          </w:r>
          <w:r>
            <w:rPr>
              <w:szCs w:val="22"/>
            </w:rPr>
            <w:t xml:space="preserve"> </w:t>
          </w:r>
          <w:r w:rsidRPr="00A062EF">
            <w:rPr>
              <w:szCs w:val="22"/>
            </w:rPr>
            <w:t>in</w:t>
          </w:r>
          <w:r w:rsidRPr="00A062EF">
            <w:rPr>
              <w:spacing w:val="-13"/>
              <w:szCs w:val="22"/>
            </w:rPr>
            <w:t xml:space="preserve"> </w:t>
          </w:r>
          <w:r w:rsidRPr="00A062EF">
            <w:rPr>
              <w:szCs w:val="22"/>
            </w:rPr>
            <w:t>which</w:t>
          </w:r>
          <w:r w:rsidRPr="00A062EF">
            <w:rPr>
              <w:spacing w:val="-12"/>
              <w:szCs w:val="22"/>
            </w:rPr>
            <w:t xml:space="preserve"> </w:t>
          </w:r>
          <w:r w:rsidRPr="00A062EF">
            <w:rPr>
              <w:szCs w:val="22"/>
            </w:rPr>
            <w:t>the</w:t>
          </w:r>
          <w:r w:rsidRPr="00A062EF">
            <w:rPr>
              <w:spacing w:val="-11"/>
              <w:szCs w:val="22"/>
            </w:rPr>
            <w:t xml:space="preserve"> </w:t>
          </w:r>
          <w:r w:rsidRPr="00A062EF">
            <w:rPr>
              <w:szCs w:val="22"/>
            </w:rPr>
            <w:t>aero-medical</w:t>
          </w:r>
          <w:r w:rsidRPr="00A062EF">
            <w:rPr>
              <w:spacing w:val="-12"/>
              <w:szCs w:val="22"/>
            </w:rPr>
            <w:t xml:space="preserve"> </w:t>
          </w:r>
          <w:r w:rsidRPr="00A062EF">
            <w:rPr>
              <w:szCs w:val="22"/>
            </w:rPr>
            <w:t>examiner has his or her principal place of practice;</w:t>
          </w:r>
        </w:p>
        <w:p w14:paraId="064C399F" w14:textId="77777777" w:rsidR="00BB01DA" w:rsidRDefault="00BB01DA" w:rsidP="00111073">
          <w:pPr>
            <w:pStyle w:val="ListLevel2"/>
          </w:pPr>
        </w:p>
        <w:p w14:paraId="354B3DE3" w14:textId="77777777" w:rsidR="00BB01DA" w:rsidRDefault="00BB01DA" w:rsidP="00111073">
          <w:pPr>
            <w:pStyle w:val="ListLevel2"/>
          </w:pPr>
        </w:p>
        <w:p w14:paraId="2291FEFD" w14:textId="77777777" w:rsidR="00DE3B3A" w:rsidRPr="00FF2450" w:rsidRDefault="00000000" w:rsidP="00111073">
          <w:pPr>
            <w:pStyle w:val="ListLevel2"/>
          </w:pPr>
        </w:p>
      </w:sdtContent>
    </w:sdt>
    <w:bookmarkStart w:id="67" w:name="_DxCrossRefBm1379192341" w:displacedByCustomXml="next"/>
    <w:bookmarkStart w:id="68" w:name="_Toc427661318" w:displacedByCustomXml="next"/>
    <w:bookmarkStart w:id="69" w:name="_DxCrossRefBm9000012" w:displacedByCustomXml="next"/>
    <w:bookmarkStart w:id="70" w:name="_DxCrossRefBm475692414" w:displacedByCustomXml="next"/>
    <w:bookmarkStart w:id="71" w:name="_Toc256000022" w:displacedByCustomXml="next"/>
    <w:sdt>
      <w:sdtPr>
        <w:rPr>
          <w:b w:val="0"/>
          <w:i w:val="0"/>
          <w:color w:val="auto"/>
          <w:sz w:val="22"/>
          <w:u w:val="none"/>
          <w:lang w:val="en-US"/>
        </w:rPr>
        <w:alias w:val="topic"/>
        <w:tag w:val="topic"/>
        <w:id w:val="-1136030093"/>
      </w:sdtPr>
      <w:sdtContent>
        <w:p w14:paraId="55EFFB5D" w14:textId="77777777" w:rsidR="004873BF" w:rsidRDefault="00BB01DA" w:rsidP="009A7BD1">
          <w:pPr>
            <w:pStyle w:val="Heading2CR"/>
          </w:pPr>
          <w:r>
            <w:t xml:space="preserve">Article </w:t>
          </w:r>
          <w:r>
            <w:rPr>
              <w:lang w:val="hy-AM"/>
            </w:rPr>
            <w:t>7</w:t>
          </w:r>
          <w:r w:rsidR="00581773" w:rsidRPr="00FF2450">
            <w:t xml:space="preserve"> </w:t>
          </w:r>
          <w:r w:rsidR="00581773">
            <w:t xml:space="preserve">- </w:t>
          </w:r>
          <w:r w:rsidR="00581773" w:rsidRPr="00FF2450">
            <w:t>Transitional provisions</w:t>
          </w:r>
          <w:bookmarkEnd w:id="71"/>
          <w:bookmarkEnd w:id="70"/>
          <w:bookmarkEnd w:id="69"/>
          <w:bookmarkEnd w:id="68"/>
          <w:bookmarkEnd w:id="67"/>
        </w:p>
        <w:p w14:paraId="728AF540" w14:textId="77777777" w:rsidR="00111073" w:rsidRPr="00111073" w:rsidRDefault="00111073" w:rsidP="00111073">
          <w:pPr>
            <w:rPr>
              <w:lang w:val="en-GB"/>
            </w:rPr>
          </w:pPr>
        </w:p>
        <w:p w14:paraId="57EF899E" w14:textId="77777777" w:rsidR="00111073" w:rsidRPr="00D31394" w:rsidRDefault="00111073" w:rsidP="00040D07">
          <w:pPr>
            <w:pStyle w:val="ListParagraph"/>
            <w:widowControl w:val="0"/>
            <w:numPr>
              <w:ilvl w:val="0"/>
              <w:numId w:val="18"/>
            </w:numPr>
            <w:tabs>
              <w:tab w:val="left" w:pos="706"/>
            </w:tabs>
            <w:kinsoku w:val="0"/>
            <w:overflowPunct w:val="0"/>
            <w:autoSpaceDE w:val="0"/>
            <w:autoSpaceDN w:val="0"/>
            <w:adjustRightInd w:val="0"/>
            <w:spacing w:before="118" w:after="0"/>
            <w:ind w:right="157"/>
            <w:contextualSpacing w:val="0"/>
            <w:rPr>
              <w:szCs w:val="22"/>
            </w:rPr>
          </w:pPr>
          <w:r w:rsidRPr="00D31394">
            <w:rPr>
              <w:szCs w:val="22"/>
            </w:rPr>
            <w:t>Licences, ratings and endorsements issued in accordance with the Law on Aviation of the Republic of Armenia</w:t>
          </w:r>
          <w:r w:rsidRPr="00D31394">
            <w:rPr>
              <w:spacing w:val="-7"/>
              <w:szCs w:val="22"/>
            </w:rPr>
            <w:t xml:space="preserve"> </w:t>
          </w:r>
          <w:r w:rsidRPr="00D31394">
            <w:rPr>
              <w:szCs w:val="22"/>
            </w:rPr>
            <w:t>shall</w:t>
          </w:r>
          <w:r w:rsidRPr="00D31394">
            <w:rPr>
              <w:spacing w:val="-7"/>
              <w:szCs w:val="22"/>
            </w:rPr>
            <w:t xml:space="preserve"> </w:t>
          </w:r>
          <w:r w:rsidRPr="00D31394">
            <w:rPr>
              <w:szCs w:val="22"/>
            </w:rPr>
            <w:t>be</w:t>
          </w:r>
          <w:r w:rsidRPr="00D31394">
            <w:rPr>
              <w:spacing w:val="-7"/>
              <w:szCs w:val="22"/>
            </w:rPr>
            <w:t xml:space="preserve"> </w:t>
          </w:r>
          <w:r w:rsidRPr="00D31394">
            <w:rPr>
              <w:szCs w:val="22"/>
            </w:rPr>
            <w:t>deemed</w:t>
          </w:r>
          <w:r w:rsidRPr="00D31394">
            <w:rPr>
              <w:spacing w:val="-7"/>
              <w:szCs w:val="22"/>
            </w:rPr>
            <w:t xml:space="preserve"> </w:t>
          </w:r>
          <w:r w:rsidRPr="00D31394">
            <w:rPr>
              <w:szCs w:val="22"/>
            </w:rPr>
            <w:t>to</w:t>
          </w:r>
          <w:r w:rsidRPr="00D31394">
            <w:rPr>
              <w:spacing w:val="-6"/>
              <w:szCs w:val="22"/>
            </w:rPr>
            <w:t xml:space="preserve"> </w:t>
          </w:r>
          <w:r w:rsidRPr="00D31394">
            <w:rPr>
              <w:szCs w:val="22"/>
            </w:rPr>
            <w:t>have</w:t>
          </w:r>
          <w:r w:rsidRPr="00D31394">
            <w:rPr>
              <w:spacing w:val="-8"/>
              <w:szCs w:val="22"/>
            </w:rPr>
            <w:t xml:space="preserve"> </w:t>
          </w:r>
          <w:r w:rsidRPr="00D31394">
            <w:rPr>
              <w:szCs w:val="22"/>
            </w:rPr>
            <w:t>been</w:t>
          </w:r>
          <w:r w:rsidRPr="00D31394">
            <w:rPr>
              <w:spacing w:val="-7"/>
              <w:szCs w:val="22"/>
            </w:rPr>
            <w:t xml:space="preserve"> </w:t>
          </w:r>
          <w:r w:rsidRPr="00D31394">
            <w:rPr>
              <w:szCs w:val="22"/>
            </w:rPr>
            <w:t>issued</w:t>
          </w:r>
          <w:r w:rsidRPr="00D31394">
            <w:rPr>
              <w:spacing w:val="-7"/>
              <w:szCs w:val="22"/>
            </w:rPr>
            <w:t xml:space="preserve"> </w:t>
          </w:r>
          <w:r w:rsidRPr="00D31394">
            <w:rPr>
              <w:szCs w:val="22"/>
            </w:rPr>
            <w:t>in accordance with this Regulation.</w:t>
          </w:r>
        </w:p>
        <w:p w14:paraId="1B7F457F" w14:textId="77777777" w:rsidR="009D6759" w:rsidRPr="00111073" w:rsidRDefault="00111073" w:rsidP="00040D07">
          <w:pPr>
            <w:pStyle w:val="ListParagraph"/>
            <w:widowControl w:val="0"/>
            <w:numPr>
              <w:ilvl w:val="0"/>
              <w:numId w:val="18"/>
            </w:numPr>
            <w:tabs>
              <w:tab w:val="left" w:pos="706"/>
            </w:tabs>
            <w:kinsoku w:val="0"/>
            <w:overflowPunct w:val="0"/>
            <w:autoSpaceDE w:val="0"/>
            <w:autoSpaceDN w:val="0"/>
            <w:adjustRightInd w:val="0"/>
            <w:spacing w:before="121" w:after="0"/>
            <w:ind w:right="157"/>
            <w:contextualSpacing w:val="0"/>
            <w:rPr>
              <w:spacing w:val="-2"/>
              <w:szCs w:val="22"/>
            </w:rPr>
          </w:pPr>
          <w:r w:rsidRPr="00D31394">
            <w:rPr>
              <w:szCs w:val="22"/>
            </w:rPr>
            <w:t>Holders</w:t>
          </w:r>
          <w:r w:rsidRPr="00D31394">
            <w:rPr>
              <w:spacing w:val="-2"/>
              <w:szCs w:val="22"/>
            </w:rPr>
            <w:t xml:space="preserve"> </w:t>
          </w:r>
          <w:r w:rsidRPr="00D31394">
            <w:rPr>
              <w:szCs w:val="22"/>
            </w:rPr>
            <w:t>of the Aerodrome</w:t>
          </w:r>
          <w:r w:rsidRPr="00D31394">
            <w:rPr>
              <w:spacing w:val="-2"/>
              <w:szCs w:val="22"/>
            </w:rPr>
            <w:t xml:space="preserve"> </w:t>
          </w:r>
          <w:r w:rsidRPr="00D31394">
            <w:rPr>
              <w:szCs w:val="22"/>
            </w:rPr>
            <w:t>Control Visual (ADV) rating,</w:t>
          </w:r>
          <w:r w:rsidRPr="00D31394">
            <w:rPr>
              <w:spacing w:val="-2"/>
              <w:szCs w:val="22"/>
            </w:rPr>
            <w:t xml:space="preserve"> </w:t>
          </w:r>
          <w:r w:rsidRPr="00D31394">
            <w:rPr>
              <w:szCs w:val="22"/>
            </w:rPr>
            <w:t>who</w:t>
          </w:r>
          <w:r w:rsidRPr="00D31394">
            <w:rPr>
              <w:spacing w:val="-1"/>
              <w:szCs w:val="22"/>
            </w:rPr>
            <w:t xml:space="preserve"> </w:t>
          </w:r>
          <w:r w:rsidRPr="00D31394">
            <w:rPr>
              <w:szCs w:val="22"/>
            </w:rPr>
            <w:t>do not hold</w:t>
          </w:r>
          <w:r w:rsidRPr="00D31394">
            <w:rPr>
              <w:spacing w:val="-1"/>
              <w:szCs w:val="22"/>
            </w:rPr>
            <w:t xml:space="preserve"> </w:t>
          </w:r>
          <w:r w:rsidRPr="00D31394">
            <w:rPr>
              <w:szCs w:val="22"/>
            </w:rPr>
            <w:t>an</w:t>
          </w:r>
          <w:r w:rsidRPr="00D31394">
            <w:rPr>
              <w:spacing w:val="-1"/>
              <w:szCs w:val="22"/>
            </w:rPr>
            <w:t xml:space="preserve"> </w:t>
          </w:r>
          <w:r w:rsidRPr="00D31394">
            <w:rPr>
              <w:szCs w:val="22"/>
            </w:rPr>
            <w:t xml:space="preserve">Aerodrome Control Instrument (ADI) rating, shall continue to be authorised to provide air traffic control service to aerodrome traffic at an aerodrome that has no published instrument approach or departure procedures, provided that the validity of the unit endorsement related to the ADV rating is </w:t>
          </w:r>
          <w:r w:rsidRPr="00D31394">
            <w:rPr>
              <w:spacing w:val="-2"/>
              <w:szCs w:val="22"/>
            </w:rPr>
            <w:t>maintained.</w:t>
          </w:r>
        </w:p>
      </w:sdtContent>
    </w:sdt>
    <w:bookmarkStart w:id="72" w:name="_DxCrossRefBm1379192342" w:displacedByCustomXml="next"/>
    <w:bookmarkStart w:id="73" w:name="_DxCrossRefBm134832674" w:displacedByCustomXml="next"/>
    <w:bookmarkStart w:id="74" w:name="_Toc144218138" w:displacedByCustomXml="next"/>
    <w:bookmarkStart w:id="75" w:name="_Toc256000023" w:displacedByCustomXml="next"/>
    <w:sdt>
      <w:sdtPr>
        <w:rPr>
          <w:rFonts w:ascii="Calibri" w:hAnsi="Calibri" w:cs="Calibri"/>
          <w:b w:val="0"/>
          <w:color w:val="auto"/>
          <w:sz w:val="22"/>
          <w:szCs w:val="22"/>
          <w:lang w:val="en-US" w:eastAsia="ru-RU"/>
        </w:rPr>
        <w:alias w:val="topic"/>
        <w:tag w:val="topic"/>
        <w:id w:val="-1548095197"/>
      </w:sdtPr>
      <w:sdtEndPr>
        <w:rPr>
          <w:lang w:val="ru-RU"/>
        </w:rPr>
      </w:sdtEndPr>
      <w:sdtContent>
        <w:p w14:paraId="7C99DD78" w14:textId="77777777" w:rsidR="006E2E3A" w:rsidRPr="00A80E8C" w:rsidRDefault="00AC3C0C" w:rsidP="00425DAB">
          <w:pPr>
            <w:pStyle w:val="Heading3AMC"/>
          </w:pPr>
          <w:r>
            <w:t>AMC1 Article 7</w:t>
          </w:r>
          <w:r w:rsidR="00581773" w:rsidRPr="00A80E8C">
            <w:t>(2) Transitional provisions</w:t>
          </w:r>
          <w:bookmarkEnd w:id="75"/>
          <w:bookmarkEnd w:id="74"/>
          <w:bookmarkEnd w:id="73"/>
          <w:bookmarkEnd w:id="72"/>
        </w:p>
        <w:p w14:paraId="35D2379C" w14:textId="77777777" w:rsidR="006E2E3A" w:rsidRPr="00100F5C" w:rsidRDefault="00581773" w:rsidP="00F77A42">
          <w:pPr>
            <w:pStyle w:val="Heading4OrgManual"/>
            <w:rPr>
              <w:rStyle w:val="GeneralAviation"/>
              <w:color w:val="auto"/>
            </w:rPr>
          </w:pPr>
          <w:r w:rsidRPr="00100F5C">
            <w:rPr>
              <w:rStyle w:val="GeneralAviation"/>
              <w:color w:val="auto"/>
            </w:rPr>
            <w:t>PRIVILEGES OF AERODROME CONTROL VISUAL (ADV) RATING HOLDERS</w:t>
          </w:r>
        </w:p>
        <w:p w14:paraId="5CAC2E9E" w14:textId="77777777" w:rsidR="007564E5" w:rsidRPr="00111073" w:rsidRDefault="00111073" w:rsidP="00111073">
          <w:pPr>
            <w:pStyle w:val="BodyText"/>
            <w:kinsoku w:val="0"/>
            <w:overflowPunct w:val="0"/>
            <w:spacing w:before="116"/>
            <w:ind w:left="140" w:right="154"/>
            <w:jc w:val="both"/>
            <w:rPr>
              <w:lang w:val="en-US"/>
            </w:rPr>
          </w:pPr>
          <w:r w:rsidRPr="00D31394">
            <w:rPr>
              <w:lang w:val="en-US"/>
            </w:rPr>
            <w:t>Air traffic controllers who have obtained the aerodrome control visual (ADV) rating at an aerodrome that publishes instrument</w:t>
          </w:r>
          <w:r w:rsidRPr="00D31394">
            <w:rPr>
              <w:spacing w:val="-2"/>
              <w:lang w:val="en-US"/>
            </w:rPr>
            <w:t xml:space="preserve"> </w:t>
          </w:r>
          <w:r w:rsidRPr="00D31394">
            <w:rPr>
              <w:lang w:val="en-US"/>
            </w:rPr>
            <w:t>approach and departure</w:t>
          </w:r>
          <w:r w:rsidRPr="00D31394">
            <w:rPr>
              <w:spacing w:val="-2"/>
              <w:lang w:val="en-US"/>
            </w:rPr>
            <w:t xml:space="preserve"> </w:t>
          </w:r>
          <w:r w:rsidRPr="00D31394">
            <w:rPr>
              <w:lang w:val="en-US"/>
            </w:rPr>
            <w:t>procedures,</w:t>
          </w:r>
          <w:r w:rsidRPr="00D31394">
            <w:rPr>
              <w:spacing w:val="-2"/>
              <w:lang w:val="en-US"/>
            </w:rPr>
            <w:t xml:space="preserve"> </w:t>
          </w:r>
          <w:r w:rsidRPr="00D31394">
            <w:rPr>
              <w:lang w:val="en-US"/>
            </w:rPr>
            <w:t>or air</w:t>
          </w:r>
          <w:r w:rsidRPr="00D31394">
            <w:rPr>
              <w:spacing w:val="-3"/>
              <w:lang w:val="en-US"/>
            </w:rPr>
            <w:t xml:space="preserve"> </w:t>
          </w:r>
          <w:r w:rsidRPr="00D31394">
            <w:rPr>
              <w:lang w:val="en-US"/>
            </w:rPr>
            <w:t>traffic controllers</w:t>
          </w:r>
          <w:r w:rsidRPr="00D31394">
            <w:rPr>
              <w:spacing w:val="-2"/>
              <w:lang w:val="en-US"/>
            </w:rPr>
            <w:t xml:space="preserve"> </w:t>
          </w:r>
          <w:r w:rsidRPr="00D31394">
            <w:rPr>
              <w:lang w:val="en-US"/>
            </w:rPr>
            <w:t>who</w:t>
          </w:r>
          <w:r w:rsidRPr="00D31394">
            <w:rPr>
              <w:spacing w:val="-1"/>
              <w:lang w:val="en-US"/>
            </w:rPr>
            <w:t xml:space="preserve"> </w:t>
          </w:r>
          <w:r w:rsidRPr="00D31394">
            <w:rPr>
              <w:lang w:val="en-US"/>
            </w:rPr>
            <w:t>move to an aerodrome with published instrument approach and departure procedures, should undergo a specific rating training at a</w:t>
          </w:r>
          <w:r w:rsidRPr="00D31394">
            <w:rPr>
              <w:spacing w:val="-2"/>
              <w:lang w:val="en-US"/>
            </w:rPr>
            <w:t xml:space="preserve"> </w:t>
          </w:r>
          <w:r w:rsidRPr="00D31394">
            <w:rPr>
              <w:lang w:val="en-US"/>
            </w:rPr>
            <w:t>certified initial training organisation to acquire competence equivalent to the aerodrome control (ADC) rating. The specific rating training should address the differences between ADV and ADC. For those air traffic controllers, the licence will contain the ADC rating following the successful completion of the specific rating training.</w:t>
          </w:r>
        </w:p>
      </w:sdtContent>
    </w:sdt>
    <w:bookmarkStart w:id="76" w:name="_DxCrossRefBm1379192343" w:displacedByCustomXml="next"/>
    <w:bookmarkStart w:id="77" w:name="_Toc427661319" w:displacedByCustomXml="next"/>
    <w:bookmarkStart w:id="78" w:name="_DxCrossRefBm9000013" w:displacedByCustomXml="next"/>
    <w:bookmarkStart w:id="79" w:name="_DxCrossRefBm475692415" w:displacedByCustomXml="next"/>
    <w:bookmarkStart w:id="80" w:name="_Toc256000024" w:displacedByCustomXml="next"/>
    <w:sdt>
      <w:sdtPr>
        <w:rPr>
          <w:b w:val="0"/>
          <w:i w:val="0"/>
          <w:color w:val="auto"/>
          <w:sz w:val="22"/>
          <w:u w:val="none"/>
          <w:lang w:val="en-US"/>
        </w:rPr>
        <w:alias w:val="topic"/>
        <w:tag w:val="topic"/>
        <w:id w:val="1353732507"/>
      </w:sdtPr>
      <w:sdtContent>
        <w:p w14:paraId="54854029" w14:textId="77777777" w:rsidR="004873BF" w:rsidRDefault="00BB01DA" w:rsidP="00FA17A2">
          <w:pPr>
            <w:pStyle w:val="Heading2CR"/>
          </w:pPr>
          <w:r>
            <w:t xml:space="preserve">Article </w:t>
          </w:r>
          <w:r>
            <w:rPr>
              <w:lang w:val="hy-AM"/>
            </w:rPr>
            <w:t>8</w:t>
          </w:r>
          <w:r w:rsidR="00581773" w:rsidRPr="00FF2450">
            <w:t xml:space="preserve"> </w:t>
          </w:r>
          <w:r w:rsidR="00581773">
            <w:t xml:space="preserve">- </w:t>
          </w:r>
          <w:r w:rsidR="00581773" w:rsidRPr="00FF2450">
            <w:t>Replacement of licences, adaptations of privileges, training courses and unit competence schemes</w:t>
          </w:r>
          <w:bookmarkEnd w:id="80"/>
          <w:bookmarkEnd w:id="79"/>
          <w:bookmarkEnd w:id="78"/>
          <w:bookmarkEnd w:id="77"/>
          <w:bookmarkEnd w:id="76"/>
        </w:p>
        <w:p w14:paraId="16FB39CB" w14:textId="77777777" w:rsidR="00111073" w:rsidRPr="00111073" w:rsidRDefault="00111073" w:rsidP="00111073">
          <w:pPr>
            <w:rPr>
              <w:lang w:val="en-GB"/>
            </w:rPr>
          </w:pPr>
        </w:p>
        <w:p w14:paraId="3EE4CC81" w14:textId="77777777" w:rsidR="00111073" w:rsidRPr="00D31394" w:rsidRDefault="00111073" w:rsidP="00040D07">
          <w:pPr>
            <w:pStyle w:val="ListParagraph"/>
            <w:widowControl w:val="0"/>
            <w:numPr>
              <w:ilvl w:val="0"/>
              <w:numId w:val="19"/>
            </w:numPr>
            <w:tabs>
              <w:tab w:val="left" w:pos="706"/>
            </w:tabs>
            <w:kinsoku w:val="0"/>
            <w:overflowPunct w:val="0"/>
            <w:autoSpaceDE w:val="0"/>
            <w:autoSpaceDN w:val="0"/>
            <w:adjustRightInd w:val="0"/>
            <w:spacing w:before="120" w:after="0"/>
            <w:ind w:right="154"/>
            <w:contextualSpacing w:val="0"/>
            <w:rPr>
              <w:szCs w:val="22"/>
            </w:rPr>
          </w:pPr>
          <w:r w:rsidRPr="00D31394">
            <w:rPr>
              <w:szCs w:val="22"/>
            </w:rPr>
            <w:t xml:space="preserve">The </w:t>
          </w:r>
          <w:r w:rsidR="00BB01DA">
            <w:t>Committee</w:t>
          </w:r>
          <w:r w:rsidR="00BB01DA" w:rsidRPr="00D31394">
            <w:rPr>
              <w:szCs w:val="22"/>
            </w:rPr>
            <w:t xml:space="preserve"> </w:t>
          </w:r>
          <w:r w:rsidRPr="00D31394">
            <w:rPr>
              <w:szCs w:val="22"/>
            </w:rPr>
            <w:t xml:space="preserve">shall change the name of the Aerodrome Control Instrument (ADI) rating into Aerodrome Control (ADC) no later than 4 August 2027 in a manner established by the </w:t>
          </w:r>
          <w:r w:rsidR="009A0959">
            <w:rPr>
              <w:szCs w:val="22"/>
            </w:rPr>
            <w:t>COMMITTEE</w:t>
          </w:r>
          <w:r w:rsidRPr="00D31394">
            <w:rPr>
              <w:szCs w:val="22"/>
            </w:rPr>
            <w:t>.</w:t>
          </w:r>
        </w:p>
        <w:p w14:paraId="6A864DB2" w14:textId="77777777" w:rsidR="00111073" w:rsidRPr="008D5EAA" w:rsidRDefault="00111073" w:rsidP="00040D07">
          <w:pPr>
            <w:pStyle w:val="ListParagraph"/>
            <w:widowControl w:val="0"/>
            <w:numPr>
              <w:ilvl w:val="0"/>
              <w:numId w:val="19"/>
            </w:numPr>
            <w:tabs>
              <w:tab w:val="left" w:pos="706"/>
            </w:tabs>
            <w:kinsoku w:val="0"/>
            <w:overflowPunct w:val="0"/>
            <w:autoSpaceDE w:val="0"/>
            <w:autoSpaceDN w:val="0"/>
            <w:adjustRightInd w:val="0"/>
            <w:spacing w:before="118" w:after="0"/>
            <w:ind w:right="158"/>
            <w:contextualSpacing w:val="0"/>
            <w:rPr>
              <w:szCs w:val="22"/>
            </w:rPr>
          </w:pPr>
          <w:r w:rsidRPr="00D31394">
            <w:rPr>
              <w:szCs w:val="22"/>
            </w:rPr>
            <w:t xml:space="preserve">The </w:t>
          </w:r>
          <w:r w:rsidR="00BB01DA">
            <w:t>Committee</w:t>
          </w:r>
          <w:r w:rsidR="00BB01DA" w:rsidRPr="00D31394">
            <w:rPr>
              <w:szCs w:val="22"/>
            </w:rPr>
            <w:t xml:space="preserve"> </w:t>
          </w:r>
          <w:r w:rsidRPr="00D31394">
            <w:rPr>
              <w:szCs w:val="22"/>
            </w:rPr>
            <w:t>shall not issue licences including Aerodrome Control Visual (ADV) rating except for those air traffic controllers referred to in paragraph 2 of</w:t>
          </w:r>
          <w:r w:rsidRPr="00A062EF">
            <w:rPr>
              <w:color w:val="A15EAB"/>
              <w:szCs w:val="22"/>
            </w:rPr>
            <w:t xml:space="preserve"> </w:t>
          </w:r>
          <w:hyperlink w:anchor="bookmark21" w:history="1">
            <w:r w:rsidR="008D5EAA" w:rsidRPr="008D5EAA">
              <w:rPr>
                <w:szCs w:val="22"/>
              </w:rPr>
              <w:t>Article 6</w:t>
            </w:r>
            <w:r w:rsidRPr="008D5EAA">
              <w:rPr>
                <w:szCs w:val="22"/>
              </w:rPr>
              <w:t>.</w:t>
            </w:r>
          </w:hyperlink>
        </w:p>
        <w:p w14:paraId="3D5FA7E4" w14:textId="77777777" w:rsidR="00111073" w:rsidRPr="00D31394" w:rsidRDefault="00111073" w:rsidP="00040D07">
          <w:pPr>
            <w:pStyle w:val="ListParagraph"/>
            <w:widowControl w:val="0"/>
            <w:numPr>
              <w:ilvl w:val="0"/>
              <w:numId w:val="19"/>
            </w:numPr>
            <w:tabs>
              <w:tab w:val="left" w:pos="706"/>
            </w:tabs>
            <w:kinsoku w:val="0"/>
            <w:overflowPunct w:val="0"/>
            <w:autoSpaceDE w:val="0"/>
            <w:autoSpaceDN w:val="0"/>
            <w:adjustRightInd w:val="0"/>
            <w:spacing w:before="121" w:after="0"/>
            <w:ind w:right="154"/>
            <w:contextualSpacing w:val="0"/>
            <w:rPr>
              <w:szCs w:val="22"/>
            </w:rPr>
          </w:pPr>
          <w:r w:rsidRPr="00D31394">
            <w:rPr>
              <w:szCs w:val="22"/>
            </w:rPr>
            <w:t>The privileges of the Air Control (AIR), Ground Movement Control (GMC) and Tower Control (TWR)</w:t>
          </w:r>
          <w:r w:rsidRPr="00D31394">
            <w:rPr>
              <w:spacing w:val="-2"/>
              <w:szCs w:val="22"/>
            </w:rPr>
            <w:t xml:space="preserve"> </w:t>
          </w:r>
          <w:r w:rsidRPr="00D31394">
            <w:rPr>
              <w:szCs w:val="22"/>
            </w:rPr>
            <w:t>rating</w:t>
          </w:r>
          <w:r w:rsidRPr="00D31394">
            <w:rPr>
              <w:spacing w:val="-1"/>
              <w:szCs w:val="22"/>
            </w:rPr>
            <w:t xml:space="preserve"> </w:t>
          </w:r>
          <w:r w:rsidRPr="00D31394">
            <w:rPr>
              <w:szCs w:val="22"/>
            </w:rPr>
            <w:t>endorsements issued before shall become part</w:t>
          </w:r>
          <w:r w:rsidRPr="00D31394">
            <w:rPr>
              <w:spacing w:val="-2"/>
              <w:szCs w:val="22"/>
            </w:rPr>
            <w:t xml:space="preserve"> </w:t>
          </w:r>
          <w:r w:rsidRPr="00D31394">
            <w:rPr>
              <w:szCs w:val="22"/>
            </w:rPr>
            <w:t>of</w:t>
          </w:r>
          <w:r w:rsidRPr="00D31394">
            <w:rPr>
              <w:spacing w:val="-2"/>
              <w:szCs w:val="22"/>
            </w:rPr>
            <w:t xml:space="preserve"> </w:t>
          </w:r>
          <w:r w:rsidRPr="00D31394">
            <w:rPr>
              <w:szCs w:val="22"/>
            </w:rPr>
            <w:t>the privileges</w:t>
          </w:r>
          <w:r w:rsidRPr="00D31394">
            <w:rPr>
              <w:spacing w:val="-2"/>
              <w:szCs w:val="22"/>
            </w:rPr>
            <w:t xml:space="preserve"> </w:t>
          </w:r>
          <w:r w:rsidRPr="00D31394">
            <w:rPr>
              <w:szCs w:val="22"/>
            </w:rPr>
            <w:t>of an Aerodrome Control (ADC) rating. If the exercise of the privileges of the holder is limited to air</w:t>
          </w:r>
          <w:r w:rsidRPr="00D31394">
            <w:rPr>
              <w:spacing w:val="-11"/>
              <w:szCs w:val="22"/>
            </w:rPr>
            <w:t xml:space="preserve"> </w:t>
          </w:r>
          <w:r w:rsidRPr="00D31394">
            <w:rPr>
              <w:szCs w:val="22"/>
            </w:rPr>
            <w:t>control</w:t>
          </w:r>
          <w:r w:rsidRPr="00D31394">
            <w:rPr>
              <w:spacing w:val="-11"/>
              <w:szCs w:val="22"/>
            </w:rPr>
            <w:t xml:space="preserve"> </w:t>
          </w:r>
          <w:r w:rsidRPr="00D31394">
            <w:rPr>
              <w:szCs w:val="22"/>
            </w:rPr>
            <w:t>or</w:t>
          </w:r>
          <w:r w:rsidRPr="00D31394">
            <w:rPr>
              <w:spacing w:val="-11"/>
              <w:szCs w:val="22"/>
            </w:rPr>
            <w:t xml:space="preserve"> </w:t>
          </w:r>
          <w:r w:rsidRPr="00D31394">
            <w:rPr>
              <w:szCs w:val="22"/>
            </w:rPr>
            <w:t>ground</w:t>
          </w:r>
          <w:r w:rsidRPr="00D31394">
            <w:rPr>
              <w:spacing w:val="-11"/>
              <w:szCs w:val="22"/>
            </w:rPr>
            <w:t xml:space="preserve"> </w:t>
          </w:r>
          <w:r w:rsidRPr="00D31394">
            <w:rPr>
              <w:szCs w:val="22"/>
            </w:rPr>
            <w:t>control</w:t>
          </w:r>
          <w:r w:rsidRPr="00D31394">
            <w:rPr>
              <w:spacing w:val="-11"/>
              <w:szCs w:val="22"/>
            </w:rPr>
            <w:t xml:space="preserve"> </w:t>
          </w:r>
          <w:r w:rsidRPr="00D31394">
            <w:rPr>
              <w:szCs w:val="22"/>
            </w:rPr>
            <w:t>only,</w:t>
          </w:r>
          <w:r w:rsidRPr="00D31394">
            <w:rPr>
              <w:spacing w:val="-10"/>
              <w:szCs w:val="22"/>
            </w:rPr>
            <w:t xml:space="preserve"> </w:t>
          </w:r>
          <w:r w:rsidRPr="00D31394">
            <w:rPr>
              <w:szCs w:val="22"/>
            </w:rPr>
            <w:t>this</w:t>
          </w:r>
          <w:r w:rsidRPr="00D31394">
            <w:rPr>
              <w:spacing w:val="-10"/>
              <w:szCs w:val="22"/>
            </w:rPr>
            <w:t xml:space="preserve"> </w:t>
          </w:r>
          <w:r w:rsidRPr="00D31394">
            <w:rPr>
              <w:szCs w:val="22"/>
            </w:rPr>
            <w:t>shall</w:t>
          </w:r>
          <w:r w:rsidRPr="00D31394">
            <w:rPr>
              <w:spacing w:val="-11"/>
              <w:szCs w:val="22"/>
            </w:rPr>
            <w:t xml:space="preserve"> </w:t>
          </w:r>
          <w:r w:rsidRPr="00D31394">
            <w:rPr>
              <w:szCs w:val="22"/>
            </w:rPr>
            <w:t>be</w:t>
          </w:r>
          <w:r w:rsidRPr="00D31394">
            <w:rPr>
              <w:spacing w:val="-10"/>
              <w:szCs w:val="22"/>
            </w:rPr>
            <w:t xml:space="preserve"> </w:t>
          </w:r>
          <w:r w:rsidRPr="00D31394">
            <w:rPr>
              <w:szCs w:val="22"/>
            </w:rPr>
            <w:t>indicated</w:t>
          </w:r>
          <w:r w:rsidRPr="00D31394">
            <w:rPr>
              <w:spacing w:val="-11"/>
              <w:szCs w:val="22"/>
            </w:rPr>
            <w:t xml:space="preserve"> </w:t>
          </w:r>
          <w:r w:rsidRPr="00D31394">
            <w:rPr>
              <w:szCs w:val="22"/>
            </w:rPr>
            <w:t>in</w:t>
          </w:r>
          <w:r w:rsidRPr="00D31394">
            <w:rPr>
              <w:spacing w:val="-12"/>
              <w:szCs w:val="22"/>
            </w:rPr>
            <w:t xml:space="preserve"> </w:t>
          </w:r>
          <w:r w:rsidRPr="00D31394">
            <w:rPr>
              <w:szCs w:val="22"/>
            </w:rPr>
            <w:t>the</w:t>
          </w:r>
          <w:r w:rsidRPr="00D31394">
            <w:rPr>
              <w:spacing w:val="-10"/>
              <w:szCs w:val="22"/>
            </w:rPr>
            <w:t xml:space="preserve"> </w:t>
          </w:r>
          <w:r w:rsidRPr="00D31394">
            <w:rPr>
              <w:szCs w:val="22"/>
            </w:rPr>
            <w:t>unit</w:t>
          </w:r>
          <w:r w:rsidRPr="00D31394">
            <w:rPr>
              <w:spacing w:val="-10"/>
              <w:szCs w:val="22"/>
            </w:rPr>
            <w:t xml:space="preserve"> </w:t>
          </w:r>
          <w:r w:rsidRPr="00D31394">
            <w:rPr>
              <w:szCs w:val="22"/>
            </w:rPr>
            <w:t>endorsement,</w:t>
          </w:r>
          <w:r w:rsidRPr="00D31394">
            <w:rPr>
              <w:spacing w:val="-10"/>
              <w:szCs w:val="22"/>
            </w:rPr>
            <w:t xml:space="preserve"> </w:t>
          </w:r>
          <w:r w:rsidRPr="00D31394">
            <w:rPr>
              <w:szCs w:val="22"/>
            </w:rPr>
            <w:t>in</w:t>
          </w:r>
          <w:r w:rsidRPr="00D31394">
            <w:rPr>
              <w:spacing w:val="-12"/>
              <w:szCs w:val="22"/>
            </w:rPr>
            <w:t xml:space="preserve"> </w:t>
          </w:r>
          <w:r w:rsidRPr="00D31394">
            <w:rPr>
              <w:szCs w:val="22"/>
            </w:rPr>
            <w:t>accordance with point</w:t>
          </w:r>
          <w:r w:rsidRPr="00A062EF">
            <w:rPr>
              <w:color w:val="A15EAB"/>
              <w:szCs w:val="22"/>
            </w:rPr>
            <w:t xml:space="preserve"> </w:t>
          </w:r>
          <w:hyperlink w:anchor="bookmark50" w:history="1">
            <w:r w:rsidRPr="00A062EF">
              <w:rPr>
                <w:color w:val="0000FF"/>
                <w:szCs w:val="22"/>
                <w:u w:val="single"/>
              </w:rPr>
              <w:t>ATCO.B.020</w:t>
            </w:r>
          </w:hyperlink>
          <w:r w:rsidRPr="00D31394">
            <w:rPr>
              <w:szCs w:val="22"/>
            </w:rPr>
            <w:t>(d) of Annex I, at the time of the change of name of the Aerodrome Control Instrument (ADI) rating into Aerodrome Control (ADC) in</w:t>
          </w:r>
          <w:r w:rsidRPr="00D31394">
            <w:rPr>
              <w:spacing w:val="-1"/>
              <w:szCs w:val="22"/>
            </w:rPr>
            <w:t xml:space="preserve"> </w:t>
          </w:r>
          <w:r w:rsidRPr="00D31394">
            <w:rPr>
              <w:szCs w:val="22"/>
            </w:rPr>
            <w:t>accordance with paragraph 1 of this Article.</w:t>
          </w:r>
        </w:p>
        <w:p w14:paraId="19B8A3D5" w14:textId="77777777" w:rsidR="00111073" w:rsidRPr="00D31394" w:rsidRDefault="00111073" w:rsidP="00040D07">
          <w:pPr>
            <w:pStyle w:val="ListParagraph"/>
            <w:widowControl w:val="0"/>
            <w:numPr>
              <w:ilvl w:val="0"/>
              <w:numId w:val="19"/>
            </w:numPr>
            <w:tabs>
              <w:tab w:val="left" w:pos="706"/>
            </w:tabs>
            <w:kinsoku w:val="0"/>
            <w:overflowPunct w:val="0"/>
            <w:autoSpaceDE w:val="0"/>
            <w:autoSpaceDN w:val="0"/>
            <w:adjustRightInd w:val="0"/>
            <w:spacing w:before="119" w:after="0"/>
            <w:ind w:right="161"/>
            <w:contextualSpacing w:val="0"/>
            <w:rPr>
              <w:szCs w:val="22"/>
            </w:rPr>
          </w:pPr>
          <w:r w:rsidRPr="00D31394">
            <w:rPr>
              <w:szCs w:val="22"/>
            </w:rPr>
            <w:t>The privileges of the Ground Movement Surveillance (GMS) rating endorsement issued before shall become part</w:t>
          </w:r>
          <w:r w:rsidRPr="00D31394">
            <w:rPr>
              <w:spacing w:val="-5"/>
              <w:szCs w:val="22"/>
            </w:rPr>
            <w:t xml:space="preserve"> </w:t>
          </w:r>
          <w:r w:rsidRPr="00D31394">
            <w:rPr>
              <w:szCs w:val="22"/>
            </w:rPr>
            <w:t>of the privileges</w:t>
          </w:r>
          <w:r w:rsidRPr="00D31394">
            <w:rPr>
              <w:spacing w:val="-5"/>
              <w:szCs w:val="22"/>
            </w:rPr>
            <w:t xml:space="preserve"> </w:t>
          </w:r>
          <w:r w:rsidRPr="00D31394">
            <w:rPr>
              <w:szCs w:val="22"/>
            </w:rPr>
            <w:t>of</w:t>
          </w:r>
          <w:r w:rsidRPr="00D31394">
            <w:rPr>
              <w:spacing w:val="-2"/>
              <w:szCs w:val="22"/>
            </w:rPr>
            <w:t xml:space="preserve"> </w:t>
          </w:r>
          <w:r w:rsidRPr="00D31394">
            <w:rPr>
              <w:szCs w:val="22"/>
            </w:rPr>
            <w:t>the unit</w:t>
          </w:r>
          <w:r w:rsidRPr="00D31394">
            <w:rPr>
              <w:spacing w:val="-2"/>
              <w:szCs w:val="22"/>
            </w:rPr>
            <w:t xml:space="preserve"> </w:t>
          </w:r>
          <w:r w:rsidRPr="00D31394">
            <w:rPr>
              <w:szCs w:val="22"/>
            </w:rPr>
            <w:t>endorsement</w:t>
          </w:r>
          <w:r w:rsidRPr="00D31394">
            <w:rPr>
              <w:spacing w:val="-2"/>
              <w:szCs w:val="22"/>
            </w:rPr>
            <w:t xml:space="preserve"> </w:t>
          </w:r>
          <w:r w:rsidRPr="00D31394">
            <w:rPr>
              <w:szCs w:val="22"/>
            </w:rPr>
            <w:t>associated</w:t>
          </w:r>
          <w:r w:rsidRPr="00D31394">
            <w:rPr>
              <w:spacing w:val="-2"/>
              <w:szCs w:val="22"/>
            </w:rPr>
            <w:t xml:space="preserve"> </w:t>
          </w:r>
          <w:r w:rsidRPr="00D31394">
            <w:rPr>
              <w:szCs w:val="22"/>
            </w:rPr>
            <w:t>with</w:t>
          </w:r>
          <w:r w:rsidRPr="00D31394">
            <w:rPr>
              <w:spacing w:val="-3"/>
              <w:szCs w:val="22"/>
            </w:rPr>
            <w:t xml:space="preserve"> </w:t>
          </w:r>
          <w:r w:rsidRPr="00D31394">
            <w:rPr>
              <w:szCs w:val="22"/>
            </w:rPr>
            <w:t>the Aerodrome Control rating.</w:t>
          </w:r>
        </w:p>
        <w:p w14:paraId="5B71D93A" w14:textId="77777777" w:rsidR="00E872CA" w:rsidRPr="00A74ABE" w:rsidRDefault="00111073" w:rsidP="00A74ABE">
          <w:pPr>
            <w:pStyle w:val="ListParagraph"/>
            <w:widowControl w:val="0"/>
            <w:numPr>
              <w:ilvl w:val="0"/>
              <w:numId w:val="19"/>
            </w:numPr>
            <w:tabs>
              <w:tab w:val="left" w:pos="706"/>
            </w:tabs>
            <w:kinsoku w:val="0"/>
            <w:overflowPunct w:val="0"/>
            <w:autoSpaceDE w:val="0"/>
            <w:autoSpaceDN w:val="0"/>
            <w:adjustRightInd w:val="0"/>
            <w:spacing w:before="121" w:after="0"/>
            <w:ind w:right="154"/>
            <w:contextualSpacing w:val="0"/>
            <w:rPr>
              <w:szCs w:val="22"/>
            </w:rPr>
          </w:pPr>
          <w:r w:rsidRPr="00D31394">
            <w:rPr>
              <w:szCs w:val="22"/>
            </w:rPr>
            <w:t>The</w:t>
          </w:r>
          <w:r w:rsidRPr="00D31394">
            <w:rPr>
              <w:spacing w:val="-6"/>
              <w:szCs w:val="22"/>
            </w:rPr>
            <w:t xml:space="preserve"> </w:t>
          </w:r>
          <w:r w:rsidR="00BB01DA">
            <w:t>Committee</w:t>
          </w:r>
          <w:r w:rsidR="00BB01DA" w:rsidRPr="00D31394">
            <w:rPr>
              <w:szCs w:val="22"/>
            </w:rPr>
            <w:t xml:space="preserve"> </w:t>
          </w:r>
          <w:r w:rsidRPr="00D31394">
            <w:rPr>
              <w:szCs w:val="22"/>
            </w:rPr>
            <w:t>shall</w:t>
          </w:r>
          <w:r w:rsidRPr="00D31394">
            <w:rPr>
              <w:spacing w:val="-7"/>
              <w:szCs w:val="22"/>
            </w:rPr>
            <w:t xml:space="preserve"> </w:t>
          </w:r>
          <w:r w:rsidRPr="00D31394">
            <w:rPr>
              <w:szCs w:val="22"/>
            </w:rPr>
            <w:t>change</w:t>
          </w:r>
          <w:r w:rsidRPr="00D31394">
            <w:rPr>
              <w:spacing w:val="-6"/>
              <w:szCs w:val="22"/>
            </w:rPr>
            <w:t xml:space="preserve"> </w:t>
          </w:r>
          <w:r w:rsidRPr="00D31394">
            <w:rPr>
              <w:szCs w:val="22"/>
            </w:rPr>
            <w:t>the</w:t>
          </w:r>
          <w:r w:rsidRPr="00D31394">
            <w:rPr>
              <w:spacing w:val="-8"/>
              <w:szCs w:val="22"/>
            </w:rPr>
            <w:t xml:space="preserve"> </w:t>
          </w:r>
          <w:r w:rsidRPr="00D31394">
            <w:rPr>
              <w:szCs w:val="22"/>
            </w:rPr>
            <w:t>name</w:t>
          </w:r>
          <w:r w:rsidRPr="00D31394">
            <w:rPr>
              <w:spacing w:val="-8"/>
              <w:szCs w:val="22"/>
            </w:rPr>
            <w:t xml:space="preserve"> </w:t>
          </w:r>
          <w:r w:rsidRPr="00D31394">
            <w:rPr>
              <w:szCs w:val="22"/>
            </w:rPr>
            <w:t>of</w:t>
          </w:r>
          <w:r w:rsidRPr="00D31394">
            <w:rPr>
              <w:spacing w:val="-9"/>
              <w:szCs w:val="22"/>
            </w:rPr>
            <w:t xml:space="preserve"> </w:t>
          </w:r>
          <w:r w:rsidRPr="00D31394">
            <w:rPr>
              <w:szCs w:val="22"/>
            </w:rPr>
            <w:t>the</w:t>
          </w:r>
          <w:r w:rsidRPr="00D31394">
            <w:rPr>
              <w:spacing w:val="-6"/>
              <w:szCs w:val="22"/>
            </w:rPr>
            <w:t xml:space="preserve"> </w:t>
          </w:r>
          <w:r w:rsidRPr="00D31394">
            <w:rPr>
              <w:szCs w:val="22"/>
            </w:rPr>
            <w:t>Aerodrome</w:t>
          </w:r>
          <w:r w:rsidRPr="00D31394">
            <w:rPr>
              <w:spacing w:val="-8"/>
              <w:szCs w:val="22"/>
            </w:rPr>
            <w:t xml:space="preserve"> </w:t>
          </w:r>
          <w:r w:rsidRPr="00D31394">
            <w:rPr>
              <w:szCs w:val="22"/>
            </w:rPr>
            <w:t>Radar</w:t>
          </w:r>
          <w:r w:rsidRPr="00D31394">
            <w:rPr>
              <w:spacing w:val="-9"/>
              <w:szCs w:val="22"/>
            </w:rPr>
            <w:t xml:space="preserve"> </w:t>
          </w:r>
          <w:r w:rsidRPr="00D31394">
            <w:rPr>
              <w:szCs w:val="22"/>
            </w:rPr>
            <w:t>Control</w:t>
          </w:r>
          <w:r w:rsidRPr="00D31394">
            <w:rPr>
              <w:spacing w:val="-9"/>
              <w:szCs w:val="22"/>
            </w:rPr>
            <w:t xml:space="preserve"> </w:t>
          </w:r>
          <w:r w:rsidRPr="00D31394">
            <w:rPr>
              <w:szCs w:val="22"/>
            </w:rPr>
            <w:t>(RAD)</w:t>
          </w:r>
          <w:r w:rsidRPr="00D31394">
            <w:rPr>
              <w:spacing w:val="-6"/>
              <w:szCs w:val="22"/>
            </w:rPr>
            <w:t xml:space="preserve"> </w:t>
          </w:r>
          <w:r w:rsidRPr="00D31394">
            <w:rPr>
              <w:szCs w:val="22"/>
            </w:rPr>
            <w:t>rating endorsement</w:t>
          </w:r>
          <w:r w:rsidRPr="00D31394">
            <w:rPr>
              <w:spacing w:val="-13"/>
              <w:szCs w:val="22"/>
            </w:rPr>
            <w:t xml:space="preserve"> </w:t>
          </w:r>
          <w:r w:rsidRPr="00D31394">
            <w:rPr>
              <w:szCs w:val="22"/>
            </w:rPr>
            <w:t>issued</w:t>
          </w:r>
          <w:r w:rsidRPr="00D31394">
            <w:rPr>
              <w:spacing w:val="-12"/>
              <w:szCs w:val="22"/>
            </w:rPr>
            <w:t xml:space="preserve"> </w:t>
          </w:r>
          <w:r w:rsidRPr="00D31394">
            <w:rPr>
              <w:szCs w:val="22"/>
            </w:rPr>
            <w:t>before</w:t>
          </w:r>
          <w:r w:rsidRPr="00D31394">
            <w:rPr>
              <w:spacing w:val="-13"/>
              <w:szCs w:val="22"/>
            </w:rPr>
            <w:t xml:space="preserve"> </w:t>
          </w:r>
          <w:r w:rsidRPr="00D31394">
            <w:rPr>
              <w:szCs w:val="22"/>
            </w:rPr>
            <w:t>into</w:t>
          </w:r>
          <w:r w:rsidRPr="00D31394">
            <w:rPr>
              <w:spacing w:val="-13"/>
              <w:szCs w:val="22"/>
            </w:rPr>
            <w:t xml:space="preserve"> </w:t>
          </w:r>
          <w:r w:rsidRPr="00D31394">
            <w:rPr>
              <w:szCs w:val="22"/>
            </w:rPr>
            <w:t>the</w:t>
          </w:r>
          <w:r w:rsidRPr="00D31394">
            <w:rPr>
              <w:spacing w:val="-12"/>
              <w:szCs w:val="22"/>
            </w:rPr>
            <w:t xml:space="preserve"> </w:t>
          </w:r>
          <w:r w:rsidRPr="00D31394">
            <w:rPr>
              <w:szCs w:val="22"/>
            </w:rPr>
            <w:t>Aerodrome</w:t>
          </w:r>
          <w:r w:rsidRPr="00D31394">
            <w:rPr>
              <w:spacing w:val="-12"/>
              <w:szCs w:val="22"/>
            </w:rPr>
            <w:t xml:space="preserve"> </w:t>
          </w:r>
          <w:r w:rsidRPr="00D31394">
            <w:rPr>
              <w:szCs w:val="22"/>
            </w:rPr>
            <w:t>Control</w:t>
          </w:r>
          <w:r w:rsidRPr="00D31394">
            <w:rPr>
              <w:spacing w:val="-13"/>
              <w:szCs w:val="22"/>
            </w:rPr>
            <w:t xml:space="preserve"> </w:t>
          </w:r>
          <w:r w:rsidRPr="00D31394">
            <w:rPr>
              <w:szCs w:val="22"/>
            </w:rPr>
            <w:t>Surveillance</w:t>
          </w:r>
          <w:r w:rsidRPr="00D31394">
            <w:rPr>
              <w:spacing w:val="-11"/>
              <w:szCs w:val="22"/>
            </w:rPr>
            <w:t xml:space="preserve"> </w:t>
          </w:r>
          <w:r w:rsidRPr="00D31394">
            <w:rPr>
              <w:szCs w:val="22"/>
            </w:rPr>
            <w:t>(SUR)</w:t>
          </w:r>
          <w:r w:rsidRPr="00D31394">
            <w:rPr>
              <w:spacing w:val="-13"/>
              <w:szCs w:val="22"/>
            </w:rPr>
            <w:t xml:space="preserve"> </w:t>
          </w:r>
          <w:r w:rsidRPr="00D31394">
            <w:rPr>
              <w:szCs w:val="22"/>
            </w:rPr>
            <w:t xml:space="preserve">rating endorsement at the time of </w:t>
          </w:r>
          <w:r w:rsidR="00E872CA">
            <w:rPr>
              <w:szCs w:val="22"/>
            </w:rPr>
            <w:t xml:space="preserve"> </w:t>
          </w:r>
          <w:r w:rsidRPr="00E872CA">
            <w:rPr>
              <w:szCs w:val="22"/>
            </w:rPr>
            <w:t>the change of name of the Aerodrome Control Instrument (ADI) rating into Aerodrome Control (ADC) in accordance with paragraph 1 of this Article.</w:t>
          </w:r>
        </w:p>
        <w:p w14:paraId="39A75E69" w14:textId="77777777" w:rsidR="00111073" w:rsidRPr="00D31394" w:rsidRDefault="00111073" w:rsidP="00040D07">
          <w:pPr>
            <w:pStyle w:val="ListParagraph"/>
            <w:widowControl w:val="0"/>
            <w:numPr>
              <w:ilvl w:val="0"/>
              <w:numId w:val="19"/>
            </w:numPr>
            <w:tabs>
              <w:tab w:val="left" w:pos="706"/>
            </w:tabs>
            <w:kinsoku w:val="0"/>
            <w:overflowPunct w:val="0"/>
            <w:autoSpaceDE w:val="0"/>
            <w:autoSpaceDN w:val="0"/>
            <w:adjustRightInd w:val="0"/>
            <w:spacing w:before="119" w:after="0"/>
            <w:ind w:right="154"/>
            <w:contextualSpacing w:val="0"/>
            <w:rPr>
              <w:szCs w:val="22"/>
            </w:rPr>
          </w:pPr>
          <w:r w:rsidRPr="00D31394">
            <w:rPr>
              <w:szCs w:val="22"/>
            </w:rPr>
            <w:t>The privileges of the Terminal Control (TCL) rating endorsement issued before shall become part of the privileges of the unit endorsement associated with the Approach Control Surveillance (APS) or the Area Control Surveillance (ACS) rating.</w:t>
          </w:r>
        </w:p>
        <w:p w14:paraId="64DDC1E7" w14:textId="77777777" w:rsidR="00CD0EF3" w:rsidRPr="00FF2450" w:rsidRDefault="00000000" w:rsidP="0002272D"/>
      </w:sdtContent>
    </w:sdt>
    <w:bookmarkStart w:id="81" w:name="_DxCrossRefBm1379192345" w:displacedByCustomXml="next"/>
    <w:bookmarkStart w:id="82" w:name="_DxCrossRefBm134832675" w:displacedByCustomXml="next"/>
    <w:bookmarkStart w:id="83" w:name="_Toc144218139" w:displacedByCustomXml="next"/>
    <w:bookmarkStart w:id="84" w:name="_Toc256000025" w:displacedByCustomXml="next"/>
    <w:sdt>
      <w:sdtPr>
        <w:rPr>
          <w:rFonts w:ascii="Calibri" w:hAnsi="Calibri" w:cs="Calibri"/>
          <w:b w:val="0"/>
          <w:color w:val="auto"/>
          <w:sz w:val="22"/>
          <w:szCs w:val="22"/>
          <w:lang w:val="en-US" w:eastAsia="ru-RU"/>
        </w:rPr>
        <w:alias w:val="topic"/>
        <w:tag w:val="topic"/>
        <w:id w:val="972098066"/>
      </w:sdtPr>
      <w:sdtEndPr>
        <w:rPr>
          <w:lang w:val="ru-RU"/>
        </w:rPr>
      </w:sdtEndPr>
      <w:sdtContent>
        <w:p w14:paraId="2A649A01" w14:textId="77777777" w:rsidR="006E2E3A" w:rsidRPr="00A80E8C" w:rsidRDefault="00AC3C0C" w:rsidP="00425DAB">
          <w:pPr>
            <w:pStyle w:val="Heading3AMC"/>
          </w:pPr>
          <w:r>
            <w:t>AMC1 Article 8</w:t>
          </w:r>
          <w:r w:rsidR="00581773" w:rsidRPr="00A80E8C">
            <w:t xml:space="preserve"> Conversion of rating and rating endorsements</w:t>
          </w:r>
          <w:bookmarkEnd w:id="84"/>
          <w:bookmarkEnd w:id="83"/>
          <w:bookmarkEnd w:id="82"/>
          <w:bookmarkEnd w:id="81"/>
        </w:p>
        <w:p w14:paraId="7074DF18" w14:textId="77777777" w:rsidR="006E2E3A" w:rsidRPr="001A74B9" w:rsidRDefault="007B6329" w:rsidP="00D540EC">
          <w:pPr>
            <w:pStyle w:val="Heading4OrgManual"/>
            <w:rPr>
              <w:rStyle w:val="GeneralAviation"/>
            </w:rPr>
          </w:pPr>
          <w:r>
            <w:rPr>
              <w:rStyle w:val="GeneralAviation"/>
            </w:rPr>
            <w:t xml:space="preserve">   </w:t>
          </w:r>
          <w:r w:rsidR="00581773" w:rsidRPr="00100F5C">
            <w:rPr>
              <w:rStyle w:val="GeneralAviation"/>
              <w:color w:val="auto"/>
            </w:rPr>
            <w:t>CONVERSION OF RATING AND RATING ENDORSEMENTS</w:t>
          </w:r>
        </w:p>
        <w:p w14:paraId="4E9F878A" w14:textId="77777777" w:rsidR="00111073" w:rsidRPr="00D31394" w:rsidRDefault="00111073" w:rsidP="00111073">
          <w:pPr>
            <w:pStyle w:val="BodyText"/>
            <w:kinsoku w:val="0"/>
            <w:overflowPunct w:val="0"/>
            <w:spacing w:before="118"/>
            <w:ind w:left="140" w:right="158"/>
            <w:jc w:val="both"/>
            <w:rPr>
              <w:lang w:val="en-US"/>
            </w:rPr>
          </w:pPr>
          <w:r w:rsidRPr="00D31394">
            <w:rPr>
              <w:lang w:val="en-US"/>
            </w:rPr>
            <w:t>When</w:t>
          </w:r>
          <w:r w:rsidRPr="00D31394">
            <w:rPr>
              <w:spacing w:val="-5"/>
              <w:lang w:val="en-US"/>
            </w:rPr>
            <w:t xml:space="preserve"> </w:t>
          </w:r>
          <w:r w:rsidRPr="00D31394">
            <w:rPr>
              <w:lang w:val="en-US"/>
            </w:rPr>
            <w:t>converting</w:t>
          </w:r>
          <w:r w:rsidRPr="00D31394">
            <w:rPr>
              <w:spacing w:val="-5"/>
              <w:lang w:val="en-US"/>
            </w:rPr>
            <w:t xml:space="preserve"> </w:t>
          </w:r>
          <w:r w:rsidRPr="00D31394">
            <w:rPr>
              <w:lang w:val="en-US"/>
            </w:rPr>
            <w:t>the</w:t>
          </w:r>
          <w:r w:rsidRPr="00D31394">
            <w:rPr>
              <w:spacing w:val="-4"/>
              <w:lang w:val="en-US"/>
            </w:rPr>
            <w:t xml:space="preserve"> </w:t>
          </w:r>
          <w:r w:rsidRPr="00D31394">
            <w:rPr>
              <w:lang w:val="en-US"/>
            </w:rPr>
            <w:t>privileges,</w:t>
          </w:r>
          <w:r w:rsidRPr="00D31394">
            <w:rPr>
              <w:spacing w:val="-4"/>
              <w:lang w:val="en-US"/>
            </w:rPr>
            <w:t xml:space="preserve"> </w:t>
          </w:r>
          <w:r w:rsidRPr="00D31394">
            <w:rPr>
              <w:lang w:val="en-US"/>
            </w:rPr>
            <w:t>the</w:t>
          </w:r>
          <w:r w:rsidRPr="00D31394">
            <w:rPr>
              <w:spacing w:val="-4"/>
              <w:lang w:val="en-US"/>
            </w:rPr>
            <w:t xml:space="preserve"> </w:t>
          </w:r>
          <w:r w:rsidR="00BB01DA" w:rsidRPr="00BB01DA">
            <w:rPr>
              <w:lang w:val="en-US"/>
            </w:rPr>
            <w:t>Committee</w:t>
          </w:r>
          <w:r w:rsidR="00BB01DA" w:rsidRPr="00D31394">
            <w:rPr>
              <w:lang w:val="en-US"/>
            </w:rPr>
            <w:t xml:space="preserve"> </w:t>
          </w:r>
          <w:r w:rsidRPr="00D31394">
            <w:rPr>
              <w:lang w:val="en-US"/>
            </w:rPr>
            <w:t>should</w:t>
          </w:r>
          <w:r w:rsidRPr="00D31394">
            <w:rPr>
              <w:spacing w:val="-6"/>
              <w:lang w:val="en-US"/>
            </w:rPr>
            <w:t xml:space="preserve"> </w:t>
          </w:r>
          <w:r w:rsidRPr="00D31394">
            <w:rPr>
              <w:lang w:val="en-US"/>
            </w:rPr>
            <w:t>include,</w:t>
          </w:r>
          <w:r w:rsidRPr="00D31394">
            <w:rPr>
              <w:spacing w:val="-4"/>
              <w:lang w:val="en-US"/>
            </w:rPr>
            <w:t xml:space="preserve"> </w:t>
          </w:r>
          <w:r w:rsidRPr="00D31394">
            <w:rPr>
              <w:lang w:val="en-US"/>
            </w:rPr>
            <w:t>in</w:t>
          </w:r>
          <w:r w:rsidRPr="00D31394">
            <w:rPr>
              <w:spacing w:val="-6"/>
              <w:lang w:val="en-US"/>
            </w:rPr>
            <w:t xml:space="preserve"> </w:t>
          </w:r>
          <w:r w:rsidRPr="00D31394">
            <w:rPr>
              <w:lang w:val="en-US"/>
            </w:rPr>
            <w:t>item</w:t>
          </w:r>
          <w:r w:rsidRPr="00D31394">
            <w:rPr>
              <w:spacing w:val="-6"/>
              <w:lang w:val="en-US"/>
            </w:rPr>
            <w:t xml:space="preserve"> </w:t>
          </w:r>
          <w:r w:rsidRPr="00D31394">
            <w:rPr>
              <w:lang w:val="en-US"/>
            </w:rPr>
            <w:t>IX</w:t>
          </w:r>
          <w:r w:rsidRPr="00D31394">
            <w:rPr>
              <w:spacing w:val="-4"/>
              <w:lang w:val="en-US"/>
            </w:rPr>
            <w:t xml:space="preserve"> </w:t>
          </w:r>
          <w:r w:rsidRPr="00D31394">
            <w:rPr>
              <w:lang w:val="en-US"/>
            </w:rPr>
            <w:t>of</w:t>
          </w:r>
          <w:r w:rsidRPr="00D31394">
            <w:rPr>
              <w:spacing w:val="-4"/>
              <w:lang w:val="en-US"/>
            </w:rPr>
            <w:t xml:space="preserve"> </w:t>
          </w:r>
          <w:r w:rsidRPr="00D31394">
            <w:rPr>
              <w:lang w:val="en-US"/>
            </w:rPr>
            <w:t>the</w:t>
          </w:r>
          <w:r w:rsidRPr="00D31394">
            <w:rPr>
              <w:spacing w:val="-4"/>
              <w:lang w:val="en-US"/>
            </w:rPr>
            <w:t xml:space="preserve"> </w:t>
          </w:r>
          <w:r w:rsidRPr="00D31394">
            <w:rPr>
              <w:lang w:val="en-US"/>
            </w:rPr>
            <w:t>licence,</w:t>
          </w:r>
          <w:r w:rsidRPr="00D31394">
            <w:rPr>
              <w:spacing w:val="-4"/>
              <w:lang w:val="en-US"/>
            </w:rPr>
            <w:t xml:space="preserve"> </w:t>
          </w:r>
          <w:r w:rsidRPr="00D31394">
            <w:rPr>
              <w:lang w:val="en-US"/>
            </w:rPr>
            <w:t>the aerodrome</w:t>
          </w:r>
          <w:r w:rsidRPr="00D31394">
            <w:rPr>
              <w:spacing w:val="-6"/>
              <w:lang w:val="en-US"/>
            </w:rPr>
            <w:t xml:space="preserve"> </w:t>
          </w:r>
          <w:r w:rsidRPr="00D31394">
            <w:rPr>
              <w:lang w:val="en-US"/>
            </w:rPr>
            <w:t>control</w:t>
          </w:r>
          <w:r w:rsidRPr="00D31394">
            <w:rPr>
              <w:spacing w:val="-7"/>
              <w:lang w:val="en-US"/>
            </w:rPr>
            <w:t xml:space="preserve"> </w:t>
          </w:r>
          <w:r w:rsidRPr="00D31394">
            <w:rPr>
              <w:lang w:val="en-US"/>
            </w:rPr>
            <w:t>(ADC)</w:t>
          </w:r>
          <w:r w:rsidRPr="00D31394">
            <w:rPr>
              <w:spacing w:val="-7"/>
              <w:lang w:val="en-US"/>
            </w:rPr>
            <w:t xml:space="preserve"> </w:t>
          </w:r>
          <w:r w:rsidRPr="00D31394">
            <w:rPr>
              <w:lang w:val="en-US"/>
            </w:rPr>
            <w:t>rating</w:t>
          </w:r>
          <w:r w:rsidRPr="00D31394">
            <w:rPr>
              <w:spacing w:val="-7"/>
              <w:lang w:val="en-US"/>
            </w:rPr>
            <w:t xml:space="preserve"> </w:t>
          </w:r>
          <w:r w:rsidRPr="00D31394">
            <w:rPr>
              <w:lang w:val="en-US"/>
            </w:rPr>
            <w:t>with</w:t>
          </w:r>
          <w:r w:rsidRPr="00D31394">
            <w:rPr>
              <w:spacing w:val="-7"/>
              <w:lang w:val="en-US"/>
            </w:rPr>
            <w:t xml:space="preserve"> </w:t>
          </w:r>
          <w:r w:rsidRPr="00D31394">
            <w:rPr>
              <w:lang w:val="en-US"/>
            </w:rPr>
            <w:t>the</w:t>
          </w:r>
          <w:r w:rsidRPr="00D31394">
            <w:rPr>
              <w:spacing w:val="-6"/>
              <w:lang w:val="en-US"/>
            </w:rPr>
            <w:t xml:space="preserve"> </w:t>
          </w:r>
          <w:r w:rsidRPr="00D31394">
            <w:rPr>
              <w:lang w:val="en-US"/>
            </w:rPr>
            <w:t>date</w:t>
          </w:r>
          <w:r w:rsidRPr="00D31394">
            <w:rPr>
              <w:spacing w:val="-8"/>
              <w:lang w:val="en-US"/>
            </w:rPr>
            <w:t xml:space="preserve"> </w:t>
          </w:r>
          <w:r w:rsidRPr="00D31394">
            <w:rPr>
              <w:lang w:val="en-US"/>
            </w:rPr>
            <w:t>of</w:t>
          </w:r>
          <w:r w:rsidRPr="00D31394">
            <w:rPr>
              <w:spacing w:val="-7"/>
              <w:lang w:val="en-US"/>
            </w:rPr>
            <w:t xml:space="preserve"> </w:t>
          </w:r>
          <w:r w:rsidRPr="00D31394">
            <w:rPr>
              <w:lang w:val="en-US"/>
            </w:rPr>
            <w:t>first</w:t>
          </w:r>
          <w:r w:rsidRPr="00D31394">
            <w:rPr>
              <w:spacing w:val="-6"/>
              <w:lang w:val="en-US"/>
            </w:rPr>
            <w:t xml:space="preserve"> </w:t>
          </w:r>
          <w:r w:rsidRPr="00D31394">
            <w:rPr>
              <w:lang w:val="en-US"/>
            </w:rPr>
            <w:t>issue</w:t>
          </w:r>
          <w:r w:rsidRPr="00D31394">
            <w:rPr>
              <w:spacing w:val="-7"/>
              <w:lang w:val="en-US"/>
            </w:rPr>
            <w:t xml:space="preserve"> </w:t>
          </w:r>
          <w:r w:rsidRPr="00D31394">
            <w:rPr>
              <w:lang w:val="en-US"/>
            </w:rPr>
            <w:t>of</w:t>
          </w:r>
          <w:r w:rsidRPr="00D31394">
            <w:rPr>
              <w:spacing w:val="-7"/>
              <w:lang w:val="en-US"/>
            </w:rPr>
            <w:t xml:space="preserve"> </w:t>
          </w:r>
          <w:r w:rsidRPr="00D31394">
            <w:rPr>
              <w:lang w:val="en-US"/>
            </w:rPr>
            <w:t>the</w:t>
          </w:r>
          <w:r w:rsidRPr="00D31394">
            <w:rPr>
              <w:spacing w:val="-6"/>
              <w:lang w:val="en-US"/>
            </w:rPr>
            <w:t xml:space="preserve"> </w:t>
          </w:r>
          <w:r w:rsidRPr="00D31394">
            <w:rPr>
              <w:lang w:val="en-US"/>
            </w:rPr>
            <w:t>aerodrome</w:t>
          </w:r>
          <w:r w:rsidRPr="00D31394">
            <w:rPr>
              <w:spacing w:val="-6"/>
              <w:lang w:val="en-US"/>
            </w:rPr>
            <w:t xml:space="preserve"> </w:t>
          </w:r>
          <w:r w:rsidRPr="00D31394">
            <w:rPr>
              <w:lang w:val="en-US"/>
            </w:rPr>
            <w:t>control</w:t>
          </w:r>
          <w:r w:rsidRPr="00D31394">
            <w:rPr>
              <w:spacing w:val="-7"/>
              <w:lang w:val="en-US"/>
            </w:rPr>
            <w:t xml:space="preserve"> </w:t>
          </w:r>
          <w:r w:rsidRPr="00D31394">
            <w:rPr>
              <w:lang w:val="en-US"/>
            </w:rPr>
            <w:t>instrument</w:t>
          </w:r>
          <w:r w:rsidRPr="00D31394">
            <w:rPr>
              <w:spacing w:val="-7"/>
              <w:lang w:val="en-US"/>
            </w:rPr>
            <w:t xml:space="preserve"> </w:t>
          </w:r>
          <w:r w:rsidRPr="00D31394">
            <w:rPr>
              <w:lang w:val="en-US"/>
            </w:rPr>
            <w:t>(ADI) rating, and the aerodrome control surveillance (SUR) rating endorsement with the date of first issue of the aerodrome radar (RAD) rating endorsement. At the same time, the ADI rating and the RAD rating endorsement should be removed from the licence.</w:t>
          </w:r>
        </w:p>
        <w:p w14:paraId="591FA1A8" w14:textId="77777777" w:rsidR="00111073" w:rsidRPr="00D31394" w:rsidRDefault="00111073" w:rsidP="00111073">
          <w:pPr>
            <w:pStyle w:val="BodyText"/>
            <w:kinsoku w:val="0"/>
            <w:overflowPunct w:val="0"/>
            <w:spacing w:before="218"/>
            <w:ind w:left="140" w:right="155"/>
            <w:jc w:val="both"/>
            <w:rPr>
              <w:lang w:val="en-US"/>
            </w:rPr>
          </w:pPr>
          <w:r w:rsidRPr="00D31394">
            <w:rPr>
              <w:lang w:val="en-US"/>
            </w:rPr>
            <w:t>The</w:t>
          </w:r>
          <w:r w:rsidRPr="00D31394">
            <w:rPr>
              <w:spacing w:val="-9"/>
              <w:lang w:val="en-US"/>
            </w:rPr>
            <w:t xml:space="preserve"> </w:t>
          </w:r>
          <w:r w:rsidRPr="00D31394">
            <w:rPr>
              <w:lang w:val="en-US"/>
            </w:rPr>
            <w:t>aerodrome</w:t>
          </w:r>
          <w:r w:rsidRPr="00D31394">
            <w:rPr>
              <w:spacing w:val="-8"/>
              <w:lang w:val="en-US"/>
            </w:rPr>
            <w:t xml:space="preserve"> </w:t>
          </w:r>
          <w:r w:rsidRPr="00D31394">
            <w:rPr>
              <w:lang w:val="en-US"/>
            </w:rPr>
            <w:t>control</w:t>
          </w:r>
          <w:r w:rsidRPr="00D31394">
            <w:rPr>
              <w:spacing w:val="-12"/>
              <w:lang w:val="en-US"/>
            </w:rPr>
            <w:t xml:space="preserve"> </w:t>
          </w:r>
          <w:r w:rsidRPr="00D31394">
            <w:rPr>
              <w:lang w:val="en-US"/>
            </w:rPr>
            <w:t>visual</w:t>
          </w:r>
          <w:r w:rsidRPr="00D31394">
            <w:rPr>
              <w:spacing w:val="-9"/>
              <w:lang w:val="en-US"/>
            </w:rPr>
            <w:t xml:space="preserve"> </w:t>
          </w:r>
          <w:r w:rsidRPr="00D31394">
            <w:rPr>
              <w:lang w:val="en-US"/>
            </w:rPr>
            <w:t>(ADV)</w:t>
          </w:r>
          <w:r w:rsidRPr="00D31394">
            <w:rPr>
              <w:spacing w:val="-11"/>
              <w:lang w:val="en-US"/>
            </w:rPr>
            <w:t xml:space="preserve"> </w:t>
          </w:r>
          <w:r w:rsidRPr="00D31394">
            <w:rPr>
              <w:lang w:val="en-US"/>
            </w:rPr>
            <w:t>rating</w:t>
          </w:r>
          <w:r w:rsidRPr="00D31394">
            <w:rPr>
              <w:spacing w:val="-10"/>
              <w:lang w:val="en-US"/>
            </w:rPr>
            <w:t xml:space="preserve"> </w:t>
          </w:r>
          <w:r w:rsidRPr="00D31394">
            <w:rPr>
              <w:lang w:val="en-US"/>
            </w:rPr>
            <w:t>should</w:t>
          </w:r>
          <w:r w:rsidRPr="00D31394">
            <w:rPr>
              <w:spacing w:val="-10"/>
              <w:lang w:val="en-US"/>
            </w:rPr>
            <w:t xml:space="preserve"> </w:t>
          </w:r>
          <w:r w:rsidRPr="00D31394">
            <w:rPr>
              <w:lang w:val="en-US"/>
            </w:rPr>
            <w:t>be</w:t>
          </w:r>
          <w:r w:rsidRPr="00D31394">
            <w:rPr>
              <w:spacing w:val="-8"/>
              <w:lang w:val="en-US"/>
            </w:rPr>
            <w:t xml:space="preserve"> </w:t>
          </w:r>
          <w:r w:rsidRPr="00D31394">
            <w:rPr>
              <w:lang w:val="en-US"/>
            </w:rPr>
            <w:t>removed</w:t>
          </w:r>
          <w:r w:rsidRPr="00D31394">
            <w:rPr>
              <w:spacing w:val="-12"/>
              <w:lang w:val="en-US"/>
            </w:rPr>
            <w:t xml:space="preserve"> </w:t>
          </w:r>
          <w:r w:rsidRPr="00D31394">
            <w:rPr>
              <w:lang w:val="en-US"/>
            </w:rPr>
            <w:t>from</w:t>
          </w:r>
          <w:r w:rsidRPr="00D31394">
            <w:rPr>
              <w:spacing w:val="-8"/>
              <w:lang w:val="en-US"/>
            </w:rPr>
            <w:t xml:space="preserve"> </w:t>
          </w:r>
          <w:r w:rsidRPr="00D31394">
            <w:rPr>
              <w:lang w:val="en-US"/>
            </w:rPr>
            <w:t>item</w:t>
          </w:r>
          <w:r w:rsidRPr="00D31394">
            <w:rPr>
              <w:spacing w:val="-8"/>
              <w:lang w:val="en-US"/>
            </w:rPr>
            <w:t xml:space="preserve"> </w:t>
          </w:r>
          <w:r w:rsidRPr="00D31394">
            <w:rPr>
              <w:lang w:val="en-US"/>
            </w:rPr>
            <w:t>IX,</w:t>
          </w:r>
          <w:r w:rsidRPr="00D31394">
            <w:rPr>
              <w:spacing w:val="-9"/>
              <w:lang w:val="en-US"/>
            </w:rPr>
            <w:t xml:space="preserve"> </w:t>
          </w:r>
          <w:r w:rsidRPr="00D31394">
            <w:rPr>
              <w:lang w:val="en-US"/>
            </w:rPr>
            <w:t>except</w:t>
          </w:r>
          <w:r w:rsidRPr="00D31394">
            <w:rPr>
              <w:spacing w:val="-11"/>
              <w:lang w:val="en-US"/>
            </w:rPr>
            <w:t xml:space="preserve"> </w:t>
          </w:r>
          <w:r w:rsidRPr="00D31394">
            <w:rPr>
              <w:lang w:val="en-US"/>
            </w:rPr>
            <w:t>for</w:t>
          </w:r>
          <w:r w:rsidRPr="00D31394">
            <w:rPr>
              <w:spacing w:val="-12"/>
              <w:lang w:val="en-US"/>
            </w:rPr>
            <w:t xml:space="preserve"> </w:t>
          </w:r>
          <w:r w:rsidRPr="00D31394">
            <w:rPr>
              <w:lang w:val="en-US"/>
            </w:rPr>
            <w:t>those</w:t>
          </w:r>
          <w:r w:rsidRPr="00D31394">
            <w:rPr>
              <w:spacing w:val="-8"/>
              <w:lang w:val="en-US"/>
            </w:rPr>
            <w:t xml:space="preserve"> </w:t>
          </w:r>
          <w:r w:rsidRPr="00D31394">
            <w:rPr>
              <w:lang w:val="en-US"/>
            </w:rPr>
            <w:t>air</w:t>
          </w:r>
          <w:r w:rsidRPr="00D31394">
            <w:rPr>
              <w:spacing w:val="-12"/>
              <w:lang w:val="en-US"/>
            </w:rPr>
            <w:t xml:space="preserve"> </w:t>
          </w:r>
          <w:r w:rsidRPr="00D31394">
            <w:rPr>
              <w:lang w:val="en-US"/>
            </w:rPr>
            <w:t>traffic controllers that hold a valid unit endorsement attached to the ADV rating.</w:t>
          </w:r>
        </w:p>
        <w:p w14:paraId="2D8992C8" w14:textId="77777777" w:rsidR="00111073" w:rsidRPr="00D31394" w:rsidRDefault="00111073" w:rsidP="00111073">
          <w:pPr>
            <w:pStyle w:val="BodyText"/>
            <w:kinsoku w:val="0"/>
            <w:overflowPunct w:val="0"/>
            <w:spacing w:before="118"/>
            <w:ind w:left="140" w:right="157"/>
            <w:jc w:val="both"/>
            <w:rPr>
              <w:lang w:val="en-US"/>
            </w:rPr>
          </w:pPr>
          <w:r w:rsidRPr="00D31394">
            <w:rPr>
              <w:lang w:val="en-US"/>
            </w:rPr>
            <w:t>The ground movement control (GMC), air control (AIR), tower control (TWR) and ground movement surveillance</w:t>
          </w:r>
          <w:r w:rsidRPr="00D31394">
            <w:rPr>
              <w:spacing w:val="-5"/>
              <w:lang w:val="en-US"/>
            </w:rPr>
            <w:t xml:space="preserve"> </w:t>
          </w:r>
          <w:r w:rsidRPr="00D31394">
            <w:rPr>
              <w:lang w:val="en-US"/>
            </w:rPr>
            <w:t>(GMS)</w:t>
          </w:r>
          <w:r w:rsidRPr="00D31394">
            <w:rPr>
              <w:spacing w:val="-4"/>
              <w:lang w:val="en-US"/>
            </w:rPr>
            <w:t xml:space="preserve"> </w:t>
          </w:r>
          <w:r w:rsidRPr="00D31394">
            <w:rPr>
              <w:lang w:val="en-US"/>
            </w:rPr>
            <w:t>rating</w:t>
          </w:r>
          <w:r w:rsidRPr="00D31394">
            <w:rPr>
              <w:spacing w:val="-4"/>
              <w:lang w:val="en-US"/>
            </w:rPr>
            <w:t xml:space="preserve"> </w:t>
          </w:r>
          <w:r w:rsidRPr="00D31394">
            <w:rPr>
              <w:lang w:val="en-US"/>
            </w:rPr>
            <w:t>endorsements</w:t>
          </w:r>
          <w:r w:rsidRPr="00D31394">
            <w:rPr>
              <w:spacing w:val="-5"/>
              <w:lang w:val="en-US"/>
            </w:rPr>
            <w:t xml:space="preserve"> </w:t>
          </w:r>
          <w:r w:rsidRPr="00D31394">
            <w:rPr>
              <w:lang w:val="en-US"/>
            </w:rPr>
            <w:t>should</w:t>
          </w:r>
          <w:r w:rsidRPr="00D31394">
            <w:rPr>
              <w:spacing w:val="-5"/>
              <w:lang w:val="en-US"/>
            </w:rPr>
            <w:t xml:space="preserve"> </w:t>
          </w:r>
          <w:r w:rsidRPr="00D31394">
            <w:rPr>
              <w:lang w:val="en-US"/>
            </w:rPr>
            <w:t>be</w:t>
          </w:r>
          <w:r w:rsidRPr="00D31394">
            <w:rPr>
              <w:spacing w:val="-3"/>
              <w:lang w:val="en-US"/>
            </w:rPr>
            <w:t xml:space="preserve"> </w:t>
          </w:r>
          <w:r w:rsidRPr="00D31394">
            <w:rPr>
              <w:lang w:val="en-US"/>
            </w:rPr>
            <w:t>removed</w:t>
          </w:r>
          <w:r w:rsidRPr="00D31394">
            <w:rPr>
              <w:spacing w:val="-4"/>
              <w:lang w:val="en-US"/>
            </w:rPr>
            <w:t xml:space="preserve"> </w:t>
          </w:r>
          <w:r w:rsidRPr="00D31394">
            <w:rPr>
              <w:lang w:val="en-US"/>
            </w:rPr>
            <w:t>from</w:t>
          </w:r>
          <w:r w:rsidRPr="00D31394">
            <w:rPr>
              <w:spacing w:val="-2"/>
              <w:lang w:val="en-US"/>
            </w:rPr>
            <w:t xml:space="preserve"> </w:t>
          </w:r>
          <w:r w:rsidRPr="00D31394">
            <w:rPr>
              <w:lang w:val="en-US"/>
            </w:rPr>
            <w:t>item</w:t>
          </w:r>
          <w:r w:rsidRPr="00D31394">
            <w:rPr>
              <w:spacing w:val="-4"/>
              <w:lang w:val="en-US"/>
            </w:rPr>
            <w:t xml:space="preserve"> </w:t>
          </w:r>
          <w:r w:rsidRPr="00D31394">
            <w:rPr>
              <w:lang w:val="en-US"/>
            </w:rPr>
            <w:t>IX</w:t>
          </w:r>
          <w:r w:rsidRPr="00D31394">
            <w:rPr>
              <w:spacing w:val="-3"/>
              <w:lang w:val="en-US"/>
            </w:rPr>
            <w:t xml:space="preserve"> </w:t>
          </w:r>
          <w:r w:rsidRPr="00D31394">
            <w:rPr>
              <w:lang w:val="en-US"/>
            </w:rPr>
            <w:t>at</w:t>
          </w:r>
          <w:r w:rsidRPr="00D31394">
            <w:rPr>
              <w:spacing w:val="-6"/>
              <w:lang w:val="en-US"/>
            </w:rPr>
            <w:t xml:space="preserve"> </w:t>
          </w:r>
          <w:r w:rsidRPr="00D31394">
            <w:rPr>
              <w:lang w:val="en-US"/>
            </w:rPr>
            <w:t>the</w:t>
          </w:r>
          <w:r w:rsidRPr="00D31394">
            <w:rPr>
              <w:spacing w:val="-5"/>
              <w:lang w:val="en-US"/>
            </w:rPr>
            <w:t xml:space="preserve"> </w:t>
          </w:r>
          <w:r w:rsidRPr="00D31394">
            <w:rPr>
              <w:lang w:val="en-US"/>
            </w:rPr>
            <w:t>time</w:t>
          </w:r>
          <w:r w:rsidRPr="00D31394">
            <w:rPr>
              <w:spacing w:val="-5"/>
              <w:lang w:val="en-US"/>
            </w:rPr>
            <w:t xml:space="preserve"> </w:t>
          </w:r>
          <w:r w:rsidRPr="00D31394">
            <w:rPr>
              <w:lang w:val="en-US"/>
            </w:rPr>
            <w:t>of</w:t>
          </w:r>
          <w:r w:rsidRPr="00D31394">
            <w:rPr>
              <w:spacing w:val="-6"/>
              <w:lang w:val="en-US"/>
            </w:rPr>
            <w:t xml:space="preserve"> </w:t>
          </w:r>
          <w:r w:rsidRPr="00D31394">
            <w:rPr>
              <w:lang w:val="en-US"/>
            </w:rPr>
            <w:t>conversion</w:t>
          </w:r>
          <w:r w:rsidRPr="00D31394">
            <w:rPr>
              <w:spacing w:val="-6"/>
              <w:lang w:val="en-US"/>
            </w:rPr>
            <w:t xml:space="preserve"> </w:t>
          </w:r>
          <w:r w:rsidRPr="00D31394">
            <w:rPr>
              <w:lang w:val="en-US"/>
            </w:rPr>
            <w:t>of ADI to ADC.</w:t>
          </w:r>
        </w:p>
        <w:p w14:paraId="11D0D9F3" w14:textId="77777777" w:rsidR="007564E5" w:rsidRPr="00111073" w:rsidRDefault="00111073" w:rsidP="00111073">
          <w:pPr>
            <w:pStyle w:val="BodyText"/>
            <w:kinsoku w:val="0"/>
            <w:overflowPunct w:val="0"/>
            <w:spacing w:before="121"/>
            <w:ind w:left="140" w:right="161"/>
            <w:jc w:val="both"/>
            <w:rPr>
              <w:lang w:val="en-US"/>
            </w:rPr>
          </w:pPr>
          <w:r w:rsidRPr="00D31394">
            <w:rPr>
              <w:lang w:val="en-US"/>
            </w:rPr>
            <w:t>The terminal control (TCL)</w:t>
          </w:r>
          <w:r w:rsidRPr="00D31394">
            <w:rPr>
              <w:spacing w:val="-2"/>
              <w:lang w:val="en-US"/>
            </w:rPr>
            <w:t xml:space="preserve"> </w:t>
          </w:r>
          <w:r w:rsidRPr="00D31394">
            <w:rPr>
              <w:lang w:val="en-US"/>
            </w:rPr>
            <w:t>rating endorsement should be removed from item IX</w:t>
          </w:r>
          <w:r w:rsidRPr="00D31394">
            <w:rPr>
              <w:spacing w:val="-2"/>
              <w:lang w:val="en-US"/>
            </w:rPr>
            <w:t xml:space="preserve"> </w:t>
          </w:r>
          <w:r w:rsidRPr="00D31394">
            <w:rPr>
              <w:lang w:val="en-US"/>
            </w:rPr>
            <w:t>upon revalidation or renewal of the unit endorsement.</w:t>
          </w:r>
        </w:p>
      </w:sdtContent>
    </w:sdt>
    <w:bookmarkStart w:id="85" w:name="_DxCrossRefBm1379192346" w:displacedByCustomXml="next"/>
    <w:bookmarkStart w:id="86" w:name="_DxCrossRefBm134832676" w:displacedByCustomXml="next"/>
    <w:bookmarkStart w:id="87" w:name="_Toc144218140" w:displacedByCustomXml="next"/>
    <w:bookmarkStart w:id="88" w:name="_Toc256000026" w:displacedByCustomXml="next"/>
    <w:sdt>
      <w:sdtPr>
        <w:rPr>
          <w:b w:val="0"/>
          <w:color w:val="auto"/>
          <w:sz w:val="22"/>
          <w:lang w:val="en-US"/>
        </w:rPr>
        <w:alias w:val="topic"/>
        <w:tag w:val="topic"/>
        <w:id w:val="1077403808"/>
      </w:sdtPr>
      <w:sdtContent>
        <w:p w14:paraId="14460A35" w14:textId="77777777" w:rsidR="006E2E3A" w:rsidRPr="00A80E8C" w:rsidRDefault="00AC3C0C" w:rsidP="00425DAB">
          <w:pPr>
            <w:pStyle w:val="Heading3GM"/>
          </w:pPr>
          <w:r>
            <w:t>GM1 Article 8</w:t>
          </w:r>
          <w:r w:rsidR="00F944F7" w:rsidRPr="00A80E8C">
            <w:t xml:space="preserve"> </w:t>
          </w:r>
          <w:r w:rsidR="00581773" w:rsidRPr="00A80E8C">
            <w:t>Conversion of rating and rating endorsements</w:t>
          </w:r>
          <w:bookmarkEnd w:id="88"/>
          <w:bookmarkEnd w:id="87"/>
          <w:bookmarkEnd w:id="86"/>
          <w:bookmarkEnd w:id="85"/>
        </w:p>
        <w:p w14:paraId="5E025F4E" w14:textId="77777777" w:rsidR="006E2E3A" w:rsidRPr="00E55F34" w:rsidRDefault="007B6329" w:rsidP="005C5FB9">
          <w:pPr>
            <w:pStyle w:val="Heading4OrgManual"/>
            <w:rPr>
              <w:rStyle w:val="GeneralAviation"/>
            </w:rPr>
          </w:pPr>
          <w:r>
            <w:rPr>
              <w:rStyle w:val="GeneralAviation"/>
            </w:rPr>
            <w:t xml:space="preserve">  </w:t>
          </w:r>
          <w:r w:rsidR="00581773" w:rsidRPr="00100F5C">
            <w:rPr>
              <w:rStyle w:val="GeneralAviation"/>
              <w:color w:val="auto"/>
            </w:rPr>
            <w:t>CONVERSION OF RATING AND RATING ENDORSEMENTS</w:t>
          </w:r>
        </w:p>
        <w:p w14:paraId="1C0F1B30" w14:textId="77777777" w:rsidR="007B6329" w:rsidRDefault="007B6329" w:rsidP="007B6329">
          <w:pPr>
            <w:pStyle w:val="BodyText"/>
            <w:kinsoku w:val="0"/>
            <w:overflowPunct w:val="0"/>
            <w:spacing w:before="116"/>
            <w:ind w:left="140" w:right="160"/>
            <w:jc w:val="both"/>
            <w:rPr>
              <w:lang w:val="en-US"/>
            </w:rPr>
          </w:pPr>
          <w:r w:rsidRPr="00D31394">
            <w:rPr>
              <w:lang w:val="en-US"/>
            </w:rPr>
            <w:t>The table below provides explanations on the possible combinations of ratings and rating endorsements resulting from the implementation of this Regulation. The explanations are related to the entries in item XIIa in the licence document template as provided in</w:t>
          </w:r>
          <w:r w:rsidRPr="00A062EF">
            <w:rPr>
              <w:color w:val="A15EAB"/>
              <w:lang w:val="en-US"/>
            </w:rPr>
            <w:t xml:space="preserve"> </w:t>
          </w:r>
          <w:hyperlink w:anchor="bookmark146" w:history="1">
            <w:r w:rsidRPr="00A062EF">
              <w:rPr>
                <w:color w:val="0000FF"/>
                <w:u w:val="single"/>
                <w:lang w:val="en-US"/>
              </w:rPr>
              <w:t>Appendix 1</w:t>
            </w:r>
          </w:hyperlink>
          <w:r w:rsidRPr="00A062EF">
            <w:rPr>
              <w:color w:val="0000FF"/>
              <w:lang w:val="en-US"/>
            </w:rPr>
            <w:t xml:space="preserve"> </w:t>
          </w:r>
          <w:r w:rsidRPr="00D31394">
            <w:rPr>
              <w:lang w:val="en-US"/>
            </w:rPr>
            <w:t>‘Format for licence — AIR TRAFFIC CONTROLLER LICENCE’ to Annex II.</w:t>
          </w:r>
        </w:p>
        <w:p w14:paraId="0A92D0D7" w14:textId="77777777" w:rsidR="007B6329" w:rsidRPr="00D31394" w:rsidRDefault="007B6329" w:rsidP="007B6329">
          <w:pPr>
            <w:pStyle w:val="BodyText"/>
            <w:kinsoku w:val="0"/>
            <w:overflowPunct w:val="0"/>
            <w:spacing w:before="116"/>
            <w:ind w:left="140" w:right="160"/>
            <w:jc w:val="both"/>
            <w:rPr>
              <w:lang w:val="en-US"/>
            </w:rPr>
          </w:pPr>
        </w:p>
        <w:tbl>
          <w:tblPr>
            <w:tblW w:w="0" w:type="auto"/>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03"/>
            <w:gridCol w:w="2268"/>
            <w:gridCol w:w="2925"/>
          </w:tblGrid>
          <w:tr w:rsidR="00090094" w:rsidRPr="00A3125B" w14:paraId="62887D70" w14:textId="77777777" w:rsidTr="00E26A2F">
            <w:tc>
              <w:tcPr>
                <w:tcW w:w="3103" w:type="dxa"/>
              </w:tcPr>
              <w:p w14:paraId="3D6277C3" w14:textId="77777777" w:rsidR="006E2E3A" w:rsidRPr="00A3125B" w:rsidRDefault="00581773" w:rsidP="00E40F9C">
                <w:pPr>
                  <w:pStyle w:val="TableHead"/>
                  <w:rPr>
                    <w:rStyle w:val="GeneralAviation"/>
                    <w:color w:val="auto"/>
                  </w:rPr>
                </w:pPr>
                <w:r w:rsidRPr="00A3125B">
                  <w:rPr>
                    <w:rStyle w:val="GeneralAviation"/>
                    <w:color w:val="auto"/>
                  </w:rPr>
                  <w:t>Possible combinations of ratings and rating endorsements that may be issued until dd.mm.yyyy (date of applicability)</w:t>
                </w:r>
              </w:p>
            </w:tc>
            <w:tc>
              <w:tcPr>
                <w:tcW w:w="5193" w:type="dxa"/>
                <w:gridSpan w:val="2"/>
              </w:tcPr>
              <w:p w14:paraId="05993B66" w14:textId="77777777" w:rsidR="006E2E3A" w:rsidRPr="00A3125B" w:rsidRDefault="00581773" w:rsidP="00E40F9C">
                <w:pPr>
                  <w:pStyle w:val="TableHead"/>
                  <w:rPr>
                    <w:rStyle w:val="GeneralAviation"/>
                    <w:color w:val="auto"/>
                  </w:rPr>
                </w:pPr>
                <w:r w:rsidRPr="00A3125B">
                  <w:rPr>
                    <w:rStyle w:val="GeneralAviation"/>
                    <w:color w:val="auto"/>
                  </w:rPr>
                  <w:t>Possible combinations of ratings and rating endorsements that may be issued after dd.mm.yyyy (date of applicability)</w:t>
                </w:r>
              </w:p>
            </w:tc>
          </w:tr>
          <w:tr w:rsidR="00090094" w:rsidRPr="00A3125B" w14:paraId="7A87D8B2" w14:textId="77777777" w:rsidTr="00E26A2F">
            <w:tc>
              <w:tcPr>
                <w:tcW w:w="3103" w:type="dxa"/>
              </w:tcPr>
              <w:p w14:paraId="2941132C" w14:textId="77777777" w:rsidR="006E2E3A" w:rsidRPr="00A3125B" w:rsidRDefault="00581773" w:rsidP="00E40F9C">
                <w:pPr>
                  <w:pStyle w:val="TableHead"/>
                  <w:rPr>
                    <w:rStyle w:val="GeneralAviation"/>
                    <w:color w:val="auto"/>
                  </w:rPr>
                </w:pPr>
                <w:r w:rsidRPr="00A3125B">
                  <w:rPr>
                    <w:rStyle w:val="GeneralAviation"/>
                    <w:color w:val="auto"/>
                  </w:rPr>
                  <w:t>Rating / Rating endorsement</w:t>
                </w:r>
              </w:p>
              <w:p w14:paraId="40893E86" w14:textId="77777777" w:rsidR="006E2E3A" w:rsidRPr="00A3125B" w:rsidRDefault="006E2E3A" w:rsidP="00E40F9C">
                <w:pPr>
                  <w:pStyle w:val="TableHead"/>
                  <w:rPr>
                    <w:rStyle w:val="GeneralAviation"/>
                    <w:color w:val="auto"/>
                  </w:rPr>
                </w:pPr>
              </w:p>
            </w:tc>
            <w:tc>
              <w:tcPr>
                <w:tcW w:w="2268" w:type="dxa"/>
              </w:tcPr>
              <w:p w14:paraId="6C3075B7" w14:textId="77777777" w:rsidR="006E2E3A" w:rsidRPr="00A3125B" w:rsidRDefault="00581773" w:rsidP="00E40F9C">
                <w:pPr>
                  <w:pStyle w:val="TableHead"/>
                  <w:rPr>
                    <w:rStyle w:val="GeneralAviation"/>
                    <w:color w:val="auto"/>
                  </w:rPr>
                </w:pPr>
                <w:r w:rsidRPr="00A3125B">
                  <w:rPr>
                    <w:rStyle w:val="GeneralAviation"/>
                    <w:color w:val="auto"/>
                  </w:rPr>
                  <w:t>Rating / Rating endorsement</w:t>
                </w:r>
              </w:p>
            </w:tc>
            <w:tc>
              <w:tcPr>
                <w:tcW w:w="2925" w:type="dxa"/>
              </w:tcPr>
              <w:p w14:paraId="1A20E1EC" w14:textId="77777777" w:rsidR="006E2E3A" w:rsidRPr="00A3125B" w:rsidRDefault="00581773" w:rsidP="00E40F9C">
                <w:pPr>
                  <w:pStyle w:val="TableHead"/>
                  <w:rPr>
                    <w:rStyle w:val="GeneralAviation"/>
                    <w:color w:val="auto"/>
                  </w:rPr>
                </w:pPr>
                <w:r w:rsidRPr="00A3125B">
                  <w:rPr>
                    <w:rStyle w:val="GeneralAviation"/>
                    <w:color w:val="auto"/>
                  </w:rPr>
                  <w:t>Sector/Position</w:t>
                </w:r>
              </w:p>
            </w:tc>
          </w:tr>
          <w:tr w:rsidR="00090094" w:rsidRPr="00A3125B" w14:paraId="3B6DFE3A" w14:textId="77777777" w:rsidTr="00E26A2F">
            <w:tc>
              <w:tcPr>
                <w:tcW w:w="3103" w:type="dxa"/>
              </w:tcPr>
              <w:p w14:paraId="48912D2F" w14:textId="77777777" w:rsidR="006E2E3A" w:rsidRPr="00A3125B" w:rsidRDefault="00581773" w:rsidP="00E40F9C">
                <w:pPr>
                  <w:pStyle w:val="TableNormal0"/>
                  <w:rPr>
                    <w:rStyle w:val="GeneralAviation"/>
                    <w:color w:val="auto"/>
                  </w:rPr>
                </w:pPr>
                <w:r w:rsidRPr="00A3125B">
                  <w:rPr>
                    <w:rStyle w:val="GeneralAviation"/>
                    <w:color w:val="auto"/>
                  </w:rPr>
                  <w:t>ADV</w:t>
                </w:r>
              </w:p>
            </w:tc>
            <w:tc>
              <w:tcPr>
                <w:tcW w:w="2268" w:type="dxa"/>
              </w:tcPr>
              <w:p w14:paraId="047F3C1E" w14:textId="77777777" w:rsidR="006E2E3A" w:rsidRPr="00A3125B" w:rsidRDefault="00581773" w:rsidP="00E40F9C">
                <w:pPr>
                  <w:pStyle w:val="TableNormal0"/>
                  <w:rPr>
                    <w:rStyle w:val="GeneralAviation"/>
                    <w:color w:val="auto"/>
                  </w:rPr>
                </w:pPr>
                <w:r w:rsidRPr="00A3125B">
                  <w:rPr>
                    <w:rStyle w:val="GeneralAviation"/>
                    <w:color w:val="auto"/>
                  </w:rPr>
                  <w:t>—</w:t>
                </w:r>
              </w:p>
            </w:tc>
            <w:tc>
              <w:tcPr>
                <w:tcW w:w="2925" w:type="dxa"/>
              </w:tcPr>
              <w:p w14:paraId="20320EC9" w14:textId="77777777" w:rsidR="006E2E3A" w:rsidRPr="00A3125B" w:rsidRDefault="00581773" w:rsidP="00E40F9C">
                <w:pPr>
                  <w:pStyle w:val="TableNormal0"/>
                  <w:rPr>
                    <w:rStyle w:val="GeneralAviation"/>
                    <w:color w:val="auto"/>
                  </w:rPr>
                </w:pPr>
                <w:r w:rsidRPr="00A3125B">
                  <w:rPr>
                    <w:rStyle w:val="GeneralAviation"/>
                    <w:color w:val="auto"/>
                  </w:rPr>
                  <w:t>—</w:t>
                </w:r>
              </w:p>
            </w:tc>
          </w:tr>
          <w:tr w:rsidR="00090094" w:rsidRPr="00A3125B" w14:paraId="172E3065" w14:textId="77777777" w:rsidTr="00E26A2F">
            <w:tc>
              <w:tcPr>
                <w:tcW w:w="3103" w:type="dxa"/>
              </w:tcPr>
              <w:p w14:paraId="05BEBC4F" w14:textId="77777777" w:rsidR="006E2E3A" w:rsidRPr="00A3125B" w:rsidRDefault="00581773" w:rsidP="00E40F9C">
                <w:pPr>
                  <w:pStyle w:val="TableNormal0"/>
                  <w:rPr>
                    <w:rStyle w:val="GeneralAviation"/>
                    <w:color w:val="auto"/>
                  </w:rPr>
                </w:pPr>
                <w:r w:rsidRPr="00A3125B">
                  <w:rPr>
                    <w:rStyle w:val="GeneralAviation"/>
                    <w:color w:val="auto"/>
                  </w:rPr>
                  <w:t>ADI/AIR</w:t>
                </w:r>
              </w:p>
            </w:tc>
            <w:tc>
              <w:tcPr>
                <w:tcW w:w="2268" w:type="dxa"/>
              </w:tcPr>
              <w:p w14:paraId="014ACFE3" w14:textId="77777777" w:rsidR="006E2E3A" w:rsidRPr="00A3125B" w:rsidRDefault="00581773" w:rsidP="00E40F9C">
                <w:pPr>
                  <w:pStyle w:val="TableNormal0"/>
                  <w:rPr>
                    <w:rStyle w:val="GeneralAviation"/>
                    <w:color w:val="auto"/>
                  </w:rPr>
                </w:pPr>
                <w:r w:rsidRPr="00A3125B">
                  <w:rPr>
                    <w:rStyle w:val="GeneralAviation"/>
                    <w:color w:val="auto"/>
                  </w:rPr>
                  <w:t>ADC</w:t>
                </w:r>
              </w:p>
            </w:tc>
            <w:tc>
              <w:tcPr>
                <w:tcW w:w="2925" w:type="dxa"/>
              </w:tcPr>
              <w:p w14:paraId="2E15D8E2" w14:textId="77777777" w:rsidR="006E2E3A" w:rsidRPr="00A3125B" w:rsidRDefault="00581773" w:rsidP="00E40F9C">
                <w:pPr>
                  <w:pStyle w:val="TableNormal0"/>
                  <w:rPr>
                    <w:rStyle w:val="GeneralAviation"/>
                    <w:color w:val="auto"/>
                  </w:rPr>
                </w:pPr>
                <w:r w:rsidRPr="00A3125B">
                  <w:rPr>
                    <w:rStyle w:val="GeneralAviation"/>
                    <w:color w:val="auto"/>
                  </w:rPr>
                  <w:t>Sector/Position (AIR) to be indicated when the exercise of the privileges is limited to air control only.</w:t>
                </w:r>
              </w:p>
            </w:tc>
          </w:tr>
          <w:tr w:rsidR="00090094" w:rsidRPr="00A3125B" w14:paraId="12FBFCBB" w14:textId="77777777" w:rsidTr="00E26A2F">
            <w:tc>
              <w:tcPr>
                <w:tcW w:w="3103" w:type="dxa"/>
              </w:tcPr>
              <w:p w14:paraId="62034CF2" w14:textId="77777777" w:rsidR="006E2E3A" w:rsidRPr="00A3125B" w:rsidRDefault="00581773" w:rsidP="00E40F9C">
                <w:pPr>
                  <w:pStyle w:val="TableNormal0"/>
                  <w:rPr>
                    <w:rStyle w:val="GeneralAviation"/>
                    <w:color w:val="auto"/>
                  </w:rPr>
                </w:pPr>
                <w:r w:rsidRPr="00A3125B">
                  <w:rPr>
                    <w:rStyle w:val="GeneralAviation"/>
                    <w:color w:val="auto"/>
                  </w:rPr>
                  <w:t>ADI/AIR/RAD</w:t>
                </w:r>
              </w:p>
            </w:tc>
            <w:tc>
              <w:tcPr>
                <w:tcW w:w="2268" w:type="dxa"/>
              </w:tcPr>
              <w:p w14:paraId="33ABD597" w14:textId="77777777" w:rsidR="006E2E3A" w:rsidRPr="00A3125B" w:rsidRDefault="00581773" w:rsidP="00E40F9C">
                <w:pPr>
                  <w:pStyle w:val="TableNormal0"/>
                  <w:rPr>
                    <w:rStyle w:val="GeneralAviation"/>
                    <w:color w:val="auto"/>
                  </w:rPr>
                </w:pPr>
                <w:r w:rsidRPr="00A3125B">
                  <w:rPr>
                    <w:rStyle w:val="GeneralAviation"/>
                    <w:color w:val="auto"/>
                  </w:rPr>
                  <w:t>ADC/SUR</w:t>
                </w:r>
              </w:p>
            </w:tc>
            <w:tc>
              <w:tcPr>
                <w:tcW w:w="2925" w:type="dxa"/>
              </w:tcPr>
              <w:p w14:paraId="622DD2C7" w14:textId="77777777" w:rsidR="006E2E3A" w:rsidRPr="00A3125B" w:rsidRDefault="00581773" w:rsidP="00E40F9C">
                <w:pPr>
                  <w:pStyle w:val="TableNormal0"/>
                  <w:rPr>
                    <w:rStyle w:val="GeneralAviation"/>
                    <w:color w:val="auto"/>
                  </w:rPr>
                </w:pPr>
                <w:r w:rsidRPr="00A3125B">
                  <w:rPr>
                    <w:rStyle w:val="GeneralAviation"/>
                    <w:color w:val="auto"/>
                  </w:rPr>
                  <w:t>Sector/Position (AIR) to be indicated when the exercise of the privileges is limited to air control only.</w:t>
                </w:r>
              </w:p>
            </w:tc>
          </w:tr>
          <w:tr w:rsidR="00090094" w14:paraId="4C99F6ED" w14:textId="77777777" w:rsidTr="00E26A2F">
            <w:tc>
              <w:tcPr>
                <w:tcW w:w="3103" w:type="dxa"/>
                <w:shd w:val="clear" w:color="auto" w:fill="D9D9D9" w:themeFill="background1" w:themeFillShade="D9"/>
              </w:tcPr>
              <w:p w14:paraId="681B3CA4" w14:textId="77777777" w:rsidR="006E2E3A" w:rsidRPr="00E55F34" w:rsidRDefault="006E2E3A" w:rsidP="00E40F9C">
                <w:pPr>
                  <w:pStyle w:val="TableNormal0"/>
                  <w:rPr>
                    <w:rStyle w:val="GeneralAviation"/>
                  </w:rPr>
                </w:pPr>
              </w:p>
            </w:tc>
            <w:tc>
              <w:tcPr>
                <w:tcW w:w="2268" w:type="dxa"/>
                <w:shd w:val="clear" w:color="auto" w:fill="D9D9D9" w:themeFill="background1" w:themeFillShade="D9"/>
              </w:tcPr>
              <w:p w14:paraId="77F24DF2" w14:textId="77777777" w:rsidR="006E2E3A" w:rsidRPr="00E55F34" w:rsidRDefault="006E2E3A" w:rsidP="00E40F9C">
                <w:pPr>
                  <w:pStyle w:val="TableNormal0"/>
                  <w:rPr>
                    <w:rStyle w:val="GeneralAviation"/>
                  </w:rPr>
                </w:pPr>
              </w:p>
            </w:tc>
            <w:tc>
              <w:tcPr>
                <w:tcW w:w="2925" w:type="dxa"/>
                <w:shd w:val="clear" w:color="auto" w:fill="D9D9D9" w:themeFill="background1" w:themeFillShade="D9"/>
              </w:tcPr>
              <w:p w14:paraId="25A52C1C" w14:textId="77777777" w:rsidR="006E2E3A" w:rsidRPr="00E55F34" w:rsidRDefault="006E2E3A" w:rsidP="00E40F9C">
                <w:pPr>
                  <w:pStyle w:val="TableNormal0"/>
                  <w:rPr>
                    <w:rStyle w:val="GeneralAviation"/>
                  </w:rPr>
                </w:pPr>
              </w:p>
            </w:tc>
          </w:tr>
          <w:tr w:rsidR="00090094" w14:paraId="05EE3E05" w14:textId="77777777" w:rsidTr="00E26A2F">
            <w:tc>
              <w:tcPr>
                <w:tcW w:w="3103" w:type="dxa"/>
              </w:tcPr>
              <w:p w14:paraId="49A2CA3F" w14:textId="77777777" w:rsidR="006E2E3A" w:rsidRPr="00A3125B" w:rsidRDefault="00581773" w:rsidP="00E40F9C">
                <w:pPr>
                  <w:pStyle w:val="TableNormal0"/>
                  <w:rPr>
                    <w:rStyle w:val="GeneralAviation"/>
                    <w:color w:val="auto"/>
                  </w:rPr>
                </w:pPr>
                <w:r w:rsidRPr="00A3125B">
                  <w:rPr>
                    <w:rStyle w:val="GeneralAviation"/>
                    <w:color w:val="auto"/>
                  </w:rPr>
                  <w:t>ADI/GMC</w:t>
                </w:r>
              </w:p>
            </w:tc>
            <w:tc>
              <w:tcPr>
                <w:tcW w:w="2268" w:type="dxa"/>
              </w:tcPr>
              <w:p w14:paraId="0535BF29" w14:textId="77777777" w:rsidR="006E2E3A" w:rsidRPr="00A3125B" w:rsidRDefault="00581773" w:rsidP="00E40F9C">
                <w:pPr>
                  <w:pStyle w:val="TableNormal0"/>
                  <w:rPr>
                    <w:rStyle w:val="GeneralAviation"/>
                    <w:color w:val="auto"/>
                  </w:rPr>
                </w:pPr>
                <w:r w:rsidRPr="00A3125B">
                  <w:rPr>
                    <w:rStyle w:val="GeneralAviation"/>
                    <w:color w:val="auto"/>
                  </w:rPr>
                  <w:t>ADC</w:t>
                </w:r>
              </w:p>
            </w:tc>
            <w:tc>
              <w:tcPr>
                <w:tcW w:w="2925" w:type="dxa"/>
              </w:tcPr>
              <w:p w14:paraId="79F34D6D" w14:textId="77777777" w:rsidR="006E2E3A" w:rsidRPr="00A3125B" w:rsidRDefault="00581773" w:rsidP="00E40F9C">
                <w:pPr>
                  <w:pStyle w:val="TableNormal0"/>
                  <w:rPr>
                    <w:rStyle w:val="GeneralAviation"/>
                    <w:color w:val="auto"/>
                  </w:rPr>
                </w:pPr>
                <w:r w:rsidRPr="00A3125B">
                  <w:rPr>
                    <w:rStyle w:val="GeneralAviation"/>
                    <w:color w:val="auto"/>
                  </w:rPr>
                  <w:t>Sector/Position (GMC) to be indicated when the exercise of the privileges is limited to ground control only.</w:t>
                </w:r>
              </w:p>
            </w:tc>
          </w:tr>
          <w:tr w:rsidR="00090094" w14:paraId="0846FC9D" w14:textId="77777777" w:rsidTr="00E26A2F">
            <w:tc>
              <w:tcPr>
                <w:tcW w:w="3103" w:type="dxa"/>
              </w:tcPr>
              <w:p w14:paraId="1FCDFD31" w14:textId="77777777" w:rsidR="006E2E3A" w:rsidRPr="00A3125B" w:rsidRDefault="00581773" w:rsidP="00E40F9C">
                <w:pPr>
                  <w:pStyle w:val="TableNormal0"/>
                  <w:rPr>
                    <w:rStyle w:val="GeneralAviation"/>
                    <w:color w:val="auto"/>
                  </w:rPr>
                </w:pPr>
                <w:r w:rsidRPr="00A3125B">
                  <w:rPr>
                    <w:rStyle w:val="GeneralAviation"/>
                    <w:color w:val="auto"/>
                  </w:rPr>
                  <w:t>ADI/GMC/GMS</w:t>
                </w:r>
              </w:p>
            </w:tc>
            <w:tc>
              <w:tcPr>
                <w:tcW w:w="2268" w:type="dxa"/>
              </w:tcPr>
              <w:p w14:paraId="3C76FD32" w14:textId="77777777" w:rsidR="006E2E3A" w:rsidRPr="00A3125B" w:rsidRDefault="00581773" w:rsidP="00E40F9C">
                <w:pPr>
                  <w:pStyle w:val="TableNormal0"/>
                  <w:rPr>
                    <w:rStyle w:val="GeneralAviation"/>
                    <w:color w:val="auto"/>
                  </w:rPr>
                </w:pPr>
                <w:r w:rsidRPr="00A3125B">
                  <w:rPr>
                    <w:rStyle w:val="GeneralAviation"/>
                    <w:color w:val="auto"/>
                  </w:rPr>
                  <w:t>ADC</w:t>
                </w:r>
              </w:p>
            </w:tc>
            <w:tc>
              <w:tcPr>
                <w:tcW w:w="2925" w:type="dxa"/>
              </w:tcPr>
              <w:p w14:paraId="3BDC2A13" w14:textId="77777777" w:rsidR="006E2E3A" w:rsidRPr="00A3125B" w:rsidRDefault="00581773" w:rsidP="00E40F9C">
                <w:pPr>
                  <w:pStyle w:val="TableNormal0"/>
                  <w:rPr>
                    <w:rStyle w:val="GeneralAviation"/>
                    <w:color w:val="auto"/>
                  </w:rPr>
                </w:pPr>
                <w:r w:rsidRPr="00A3125B">
                  <w:rPr>
                    <w:rStyle w:val="GeneralAviation"/>
                    <w:color w:val="auto"/>
                  </w:rPr>
                  <w:t>Sector/Position (GMC) to be indicated when the exercise of the privileges is limited to ground control only.</w:t>
                </w:r>
              </w:p>
            </w:tc>
          </w:tr>
          <w:tr w:rsidR="00090094" w14:paraId="6D72E58F" w14:textId="77777777" w:rsidTr="00E26A2F">
            <w:tc>
              <w:tcPr>
                <w:tcW w:w="3103" w:type="dxa"/>
                <w:shd w:val="clear" w:color="auto" w:fill="D9D9D9" w:themeFill="background1" w:themeFillShade="D9"/>
              </w:tcPr>
              <w:p w14:paraId="2655C11E" w14:textId="77777777" w:rsidR="00E55F34" w:rsidRPr="00A3125B" w:rsidRDefault="00E55F34" w:rsidP="00E55F34">
                <w:pPr>
                  <w:pStyle w:val="TableNormal0"/>
                  <w:rPr>
                    <w:rStyle w:val="GeneralAviation"/>
                    <w:color w:val="auto"/>
                  </w:rPr>
                </w:pPr>
              </w:p>
            </w:tc>
            <w:tc>
              <w:tcPr>
                <w:tcW w:w="2268" w:type="dxa"/>
                <w:shd w:val="clear" w:color="auto" w:fill="D9D9D9" w:themeFill="background1" w:themeFillShade="D9"/>
              </w:tcPr>
              <w:p w14:paraId="42DE6A93" w14:textId="77777777" w:rsidR="00E55F34" w:rsidRPr="00A3125B" w:rsidRDefault="00E55F34" w:rsidP="00E55F34">
                <w:pPr>
                  <w:pStyle w:val="TableNormal0"/>
                  <w:rPr>
                    <w:rStyle w:val="GeneralAviation"/>
                    <w:color w:val="auto"/>
                  </w:rPr>
                </w:pPr>
              </w:p>
            </w:tc>
            <w:tc>
              <w:tcPr>
                <w:tcW w:w="2925" w:type="dxa"/>
                <w:shd w:val="clear" w:color="auto" w:fill="D9D9D9" w:themeFill="background1" w:themeFillShade="D9"/>
              </w:tcPr>
              <w:p w14:paraId="69AB5899" w14:textId="77777777" w:rsidR="00E55F34" w:rsidRPr="00A3125B" w:rsidRDefault="00E55F34" w:rsidP="00E55F34">
                <w:pPr>
                  <w:pStyle w:val="TableNormal0"/>
                  <w:rPr>
                    <w:rStyle w:val="GeneralAviation"/>
                    <w:color w:val="auto"/>
                  </w:rPr>
                </w:pPr>
              </w:p>
            </w:tc>
          </w:tr>
          <w:tr w:rsidR="00090094" w14:paraId="059C8A74" w14:textId="77777777" w:rsidTr="00E26A2F">
            <w:tc>
              <w:tcPr>
                <w:tcW w:w="3103" w:type="dxa"/>
              </w:tcPr>
              <w:p w14:paraId="6BDD8214" w14:textId="77777777" w:rsidR="006E2E3A" w:rsidRPr="00A3125B" w:rsidRDefault="00581773" w:rsidP="00E40F9C">
                <w:pPr>
                  <w:pStyle w:val="TableNormal0"/>
                  <w:rPr>
                    <w:rStyle w:val="GeneralAviation"/>
                    <w:color w:val="auto"/>
                  </w:rPr>
                </w:pPr>
                <w:r w:rsidRPr="00A3125B">
                  <w:rPr>
                    <w:rStyle w:val="GeneralAviation"/>
                    <w:color w:val="auto"/>
                  </w:rPr>
                  <w:lastRenderedPageBreak/>
                  <w:t>ADI/TWR</w:t>
                </w:r>
              </w:p>
            </w:tc>
            <w:tc>
              <w:tcPr>
                <w:tcW w:w="2268" w:type="dxa"/>
              </w:tcPr>
              <w:p w14:paraId="2BD41F18" w14:textId="77777777" w:rsidR="006E2E3A" w:rsidRPr="00A3125B" w:rsidRDefault="00581773" w:rsidP="00E40F9C">
                <w:pPr>
                  <w:pStyle w:val="TableNormal0"/>
                  <w:rPr>
                    <w:rStyle w:val="GeneralAviation"/>
                    <w:color w:val="auto"/>
                  </w:rPr>
                </w:pPr>
                <w:r w:rsidRPr="00A3125B">
                  <w:rPr>
                    <w:rStyle w:val="GeneralAviation"/>
                    <w:color w:val="auto"/>
                  </w:rPr>
                  <w:t>ADC</w:t>
                </w:r>
              </w:p>
            </w:tc>
            <w:tc>
              <w:tcPr>
                <w:tcW w:w="2925" w:type="dxa"/>
              </w:tcPr>
              <w:p w14:paraId="03B9AFDE"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090094" w14:paraId="69743180" w14:textId="77777777" w:rsidTr="00E26A2F">
            <w:tc>
              <w:tcPr>
                <w:tcW w:w="3103" w:type="dxa"/>
              </w:tcPr>
              <w:p w14:paraId="61783D76" w14:textId="77777777" w:rsidR="006E2E3A" w:rsidRPr="00A3125B" w:rsidRDefault="00581773" w:rsidP="00E40F9C">
                <w:pPr>
                  <w:pStyle w:val="TableNormal0"/>
                  <w:rPr>
                    <w:rStyle w:val="GeneralAviation"/>
                    <w:color w:val="auto"/>
                  </w:rPr>
                </w:pPr>
                <w:r w:rsidRPr="00A3125B">
                  <w:rPr>
                    <w:rStyle w:val="GeneralAviation"/>
                    <w:color w:val="auto"/>
                  </w:rPr>
                  <w:t>ADI/TWR/RAD</w:t>
                </w:r>
              </w:p>
            </w:tc>
            <w:tc>
              <w:tcPr>
                <w:tcW w:w="2268" w:type="dxa"/>
              </w:tcPr>
              <w:p w14:paraId="5CDAAFFB" w14:textId="77777777" w:rsidR="006E2E3A" w:rsidRPr="00A3125B" w:rsidRDefault="00581773" w:rsidP="00E40F9C">
                <w:pPr>
                  <w:pStyle w:val="TableNormal0"/>
                  <w:rPr>
                    <w:rStyle w:val="GeneralAviation"/>
                    <w:color w:val="auto"/>
                  </w:rPr>
                </w:pPr>
                <w:r w:rsidRPr="00A3125B">
                  <w:rPr>
                    <w:rStyle w:val="GeneralAviation"/>
                    <w:color w:val="auto"/>
                  </w:rPr>
                  <w:t>ADC/SUR</w:t>
                </w:r>
              </w:p>
            </w:tc>
            <w:tc>
              <w:tcPr>
                <w:tcW w:w="2925" w:type="dxa"/>
              </w:tcPr>
              <w:p w14:paraId="4C9E2166"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090094" w14:paraId="6DBD2F5E" w14:textId="77777777" w:rsidTr="00E26A2F">
            <w:tc>
              <w:tcPr>
                <w:tcW w:w="3103" w:type="dxa"/>
              </w:tcPr>
              <w:p w14:paraId="299BE779" w14:textId="77777777" w:rsidR="006E2E3A" w:rsidRPr="00A3125B" w:rsidRDefault="00581773" w:rsidP="00E40F9C">
                <w:pPr>
                  <w:pStyle w:val="TableNormal0"/>
                  <w:rPr>
                    <w:rStyle w:val="GeneralAviation"/>
                    <w:color w:val="auto"/>
                  </w:rPr>
                </w:pPr>
                <w:r w:rsidRPr="00A3125B">
                  <w:rPr>
                    <w:rStyle w:val="GeneralAviation"/>
                    <w:color w:val="auto"/>
                  </w:rPr>
                  <w:t>ADI/TWR/GMS</w:t>
                </w:r>
              </w:p>
            </w:tc>
            <w:tc>
              <w:tcPr>
                <w:tcW w:w="2268" w:type="dxa"/>
              </w:tcPr>
              <w:p w14:paraId="5D0BDCFB" w14:textId="77777777" w:rsidR="006E2E3A" w:rsidRPr="00A3125B" w:rsidRDefault="00581773" w:rsidP="00E40F9C">
                <w:pPr>
                  <w:pStyle w:val="TableNormal0"/>
                  <w:rPr>
                    <w:rStyle w:val="GeneralAviation"/>
                    <w:color w:val="auto"/>
                  </w:rPr>
                </w:pPr>
                <w:r w:rsidRPr="00A3125B">
                  <w:rPr>
                    <w:rStyle w:val="GeneralAviation"/>
                    <w:color w:val="auto"/>
                  </w:rPr>
                  <w:t>ADC</w:t>
                </w:r>
              </w:p>
            </w:tc>
            <w:tc>
              <w:tcPr>
                <w:tcW w:w="2925" w:type="dxa"/>
              </w:tcPr>
              <w:p w14:paraId="2B2962B9" w14:textId="77777777" w:rsidR="006E2E3A" w:rsidRPr="00A3125B" w:rsidRDefault="00581773" w:rsidP="00E40F9C">
                <w:pPr>
                  <w:pStyle w:val="TableNormal0"/>
                  <w:rPr>
                    <w:rStyle w:val="GeneralAviation"/>
                    <w:color w:val="auto"/>
                  </w:rPr>
                </w:pPr>
                <w:r w:rsidRPr="00A3125B">
                  <w:rPr>
                    <w:rStyle w:val="GeneralAviation"/>
                    <w:color w:val="auto"/>
                  </w:rPr>
                  <w:t>Sector/Position (GMC) to be indicated when the exercise of the privileges is limited to ground control only.</w:t>
                </w:r>
              </w:p>
            </w:tc>
          </w:tr>
          <w:tr w:rsidR="00090094" w14:paraId="582667D3" w14:textId="77777777" w:rsidTr="00E26A2F">
            <w:tc>
              <w:tcPr>
                <w:tcW w:w="3103" w:type="dxa"/>
                <w:shd w:val="clear" w:color="auto" w:fill="D9D9D9" w:themeFill="background1" w:themeFillShade="D9"/>
              </w:tcPr>
              <w:p w14:paraId="0DCF1307" w14:textId="77777777" w:rsidR="00E55F34" w:rsidRPr="00A3125B" w:rsidRDefault="00E55F34" w:rsidP="00E55F34">
                <w:pPr>
                  <w:pStyle w:val="TableNormal0"/>
                  <w:rPr>
                    <w:rStyle w:val="GeneralAviation"/>
                    <w:color w:val="auto"/>
                  </w:rPr>
                </w:pPr>
              </w:p>
            </w:tc>
            <w:tc>
              <w:tcPr>
                <w:tcW w:w="2268" w:type="dxa"/>
                <w:shd w:val="clear" w:color="auto" w:fill="D9D9D9" w:themeFill="background1" w:themeFillShade="D9"/>
              </w:tcPr>
              <w:p w14:paraId="5C1999FB" w14:textId="77777777" w:rsidR="00E55F34" w:rsidRPr="00A3125B" w:rsidRDefault="00E55F34" w:rsidP="00E55F34">
                <w:pPr>
                  <w:pStyle w:val="TableNormal0"/>
                  <w:rPr>
                    <w:rStyle w:val="GeneralAviation"/>
                    <w:color w:val="auto"/>
                  </w:rPr>
                </w:pPr>
              </w:p>
            </w:tc>
            <w:tc>
              <w:tcPr>
                <w:tcW w:w="2925" w:type="dxa"/>
                <w:shd w:val="clear" w:color="auto" w:fill="D9D9D9" w:themeFill="background1" w:themeFillShade="D9"/>
              </w:tcPr>
              <w:p w14:paraId="5D3512FD" w14:textId="77777777" w:rsidR="00E55F34" w:rsidRPr="00A3125B" w:rsidRDefault="00E55F34" w:rsidP="00E55F34">
                <w:pPr>
                  <w:pStyle w:val="TableNormal0"/>
                  <w:rPr>
                    <w:rStyle w:val="GeneralAviation"/>
                    <w:color w:val="auto"/>
                  </w:rPr>
                </w:pPr>
              </w:p>
            </w:tc>
          </w:tr>
          <w:tr w:rsidR="00090094" w14:paraId="1B86CCDC" w14:textId="77777777" w:rsidTr="00E26A2F">
            <w:tc>
              <w:tcPr>
                <w:tcW w:w="3103" w:type="dxa"/>
              </w:tcPr>
              <w:p w14:paraId="5469E36A" w14:textId="77777777" w:rsidR="006E2E3A" w:rsidRPr="00A3125B" w:rsidRDefault="00581773" w:rsidP="00E40F9C">
                <w:pPr>
                  <w:pStyle w:val="TableNormal0"/>
                  <w:rPr>
                    <w:rStyle w:val="GeneralAviation"/>
                    <w:color w:val="auto"/>
                  </w:rPr>
                </w:pPr>
                <w:r w:rsidRPr="00A3125B">
                  <w:rPr>
                    <w:rStyle w:val="GeneralAviation"/>
                    <w:color w:val="auto"/>
                  </w:rPr>
                  <w:t>APP</w:t>
                </w:r>
              </w:p>
            </w:tc>
            <w:tc>
              <w:tcPr>
                <w:tcW w:w="2268" w:type="dxa"/>
              </w:tcPr>
              <w:p w14:paraId="7D464A92" w14:textId="77777777" w:rsidR="006E2E3A" w:rsidRPr="00A3125B" w:rsidRDefault="00581773" w:rsidP="00E40F9C">
                <w:pPr>
                  <w:pStyle w:val="TableNormal0"/>
                  <w:rPr>
                    <w:rStyle w:val="GeneralAviation"/>
                    <w:color w:val="auto"/>
                  </w:rPr>
                </w:pPr>
                <w:r w:rsidRPr="00A3125B">
                  <w:rPr>
                    <w:rStyle w:val="GeneralAviation"/>
                    <w:color w:val="auto"/>
                  </w:rPr>
                  <w:t>APP</w:t>
                </w:r>
              </w:p>
            </w:tc>
            <w:tc>
              <w:tcPr>
                <w:tcW w:w="2925" w:type="dxa"/>
              </w:tcPr>
              <w:p w14:paraId="0CA7C6EB"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090094" w14:paraId="15C40BD2" w14:textId="77777777" w:rsidTr="00E26A2F">
            <w:tc>
              <w:tcPr>
                <w:tcW w:w="3103" w:type="dxa"/>
                <w:shd w:val="clear" w:color="auto" w:fill="D9D9D9" w:themeFill="background1" w:themeFillShade="D9"/>
              </w:tcPr>
              <w:p w14:paraId="1D6DE333" w14:textId="77777777" w:rsidR="00E55F34" w:rsidRPr="00A3125B" w:rsidRDefault="00E55F34" w:rsidP="00E55F34">
                <w:pPr>
                  <w:pStyle w:val="TableNormal0"/>
                  <w:rPr>
                    <w:rStyle w:val="GeneralAviation"/>
                    <w:color w:val="auto"/>
                  </w:rPr>
                </w:pPr>
              </w:p>
            </w:tc>
            <w:tc>
              <w:tcPr>
                <w:tcW w:w="2268" w:type="dxa"/>
                <w:shd w:val="clear" w:color="auto" w:fill="D9D9D9" w:themeFill="background1" w:themeFillShade="D9"/>
              </w:tcPr>
              <w:p w14:paraId="1BB1D5C0" w14:textId="77777777" w:rsidR="00E55F34" w:rsidRPr="00A3125B" w:rsidRDefault="00E55F34" w:rsidP="00E55F34">
                <w:pPr>
                  <w:pStyle w:val="TableNormal0"/>
                  <w:rPr>
                    <w:rStyle w:val="GeneralAviation"/>
                    <w:color w:val="auto"/>
                  </w:rPr>
                </w:pPr>
              </w:p>
            </w:tc>
            <w:tc>
              <w:tcPr>
                <w:tcW w:w="2925" w:type="dxa"/>
                <w:shd w:val="clear" w:color="auto" w:fill="D9D9D9" w:themeFill="background1" w:themeFillShade="D9"/>
              </w:tcPr>
              <w:p w14:paraId="1061DF66" w14:textId="77777777" w:rsidR="00E55F34" w:rsidRPr="00A3125B" w:rsidRDefault="00E55F34" w:rsidP="00E55F34">
                <w:pPr>
                  <w:pStyle w:val="TableNormal0"/>
                  <w:rPr>
                    <w:rStyle w:val="GeneralAviation"/>
                    <w:color w:val="auto"/>
                  </w:rPr>
                </w:pPr>
              </w:p>
            </w:tc>
          </w:tr>
          <w:tr w:rsidR="00090094" w14:paraId="75319D3E" w14:textId="77777777" w:rsidTr="00E26A2F">
            <w:tc>
              <w:tcPr>
                <w:tcW w:w="3103" w:type="dxa"/>
              </w:tcPr>
              <w:p w14:paraId="1D0640DF" w14:textId="77777777" w:rsidR="006E2E3A" w:rsidRPr="00A3125B" w:rsidRDefault="00581773" w:rsidP="00E40F9C">
                <w:pPr>
                  <w:pStyle w:val="TableNormal0"/>
                  <w:rPr>
                    <w:rStyle w:val="GeneralAviation"/>
                    <w:color w:val="auto"/>
                  </w:rPr>
                </w:pPr>
                <w:r w:rsidRPr="00A3125B">
                  <w:rPr>
                    <w:rStyle w:val="GeneralAviation"/>
                    <w:color w:val="auto"/>
                  </w:rPr>
                  <w:t>APS</w:t>
                </w:r>
              </w:p>
            </w:tc>
            <w:tc>
              <w:tcPr>
                <w:tcW w:w="2268" w:type="dxa"/>
              </w:tcPr>
              <w:p w14:paraId="13F36CBA" w14:textId="77777777" w:rsidR="006E2E3A" w:rsidRPr="00A3125B" w:rsidRDefault="00581773" w:rsidP="00E40F9C">
                <w:pPr>
                  <w:pStyle w:val="TableNormal0"/>
                  <w:rPr>
                    <w:rStyle w:val="GeneralAviation"/>
                    <w:color w:val="auto"/>
                  </w:rPr>
                </w:pPr>
                <w:r w:rsidRPr="00A3125B">
                  <w:rPr>
                    <w:rStyle w:val="GeneralAviation"/>
                    <w:color w:val="auto"/>
                  </w:rPr>
                  <w:t>APS</w:t>
                </w:r>
              </w:p>
            </w:tc>
            <w:tc>
              <w:tcPr>
                <w:tcW w:w="2925" w:type="dxa"/>
              </w:tcPr>
              <w:p w14:paraId="7C9EDA82"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090094" w14:paraId="594729E4" w14:textId="77777777" w:rsidTr="00E26A2F">
            <w:tc>
              <w:tcPr>
                <w:tcW w:w="3103" w:type="dxa"/>
              </w:tcPr>
              <w:p w14:paraId="0B6A42A5" w14:textId="77777777" w:rsidR="006E2E3A" w:rsidRPr="00A3125B" w:rsidRDefault="00581773" w:rsidP="00E40F9C">
                <w:pPr>
                  <w:pStyle w:val="TableNormal0"/>
                  <w:rPr>
                    <w:rStyle w:val="GeneralAviation"/>
                    <w:color w:val="auto"/>
                  </w:rPr>
                </w:pPr>
                <w:r w:rsidRPr="00A3125B">
                  <w:rPr>
                    <w:rStyle w:val="GeneralAviation"/>
                    <w:color w:val="auto"/>
                  </w:rPr>
                  <w:t>APS/PAR</w:t>
                </w:r>
              </w:p>
            </w:tc>
            <w:tc>
              <w:tcPr>
                <w:tcW w:w="2268" w:type="dxa"/>
              </w:tcPr>
              <w:p w14:paraId="068B75CF" w14:textId="77777777" w:rsidR="006E2E3A" w:rsidRPr="00A3125B" w:rsidRDefault="00581773" w:rsidP="00E40F9C">
                <w:pPr>
                  <w:pStyle w:val="TableNormal0"/>
                  <w:rPr>
                    <w:rStyle w:val="GeneralAviation"/>
                    <w:color w:val="auto"/>
                  </w:rPr>
                </w:pPr>
                <w:r w:rsidRPr="00A3125B">
                  <w:rPr>
                    <w:rStyle w:val="GeneralAviation"/>
                    <w:color w:val="auto"/>
                  </w:rPr>
                  <w:t>APS/PAR</w:t>
                </w:r>
              </w:p>
            </w:tc>
            <w:tc>
              <w:tcPr>
                <w:tcW w:w="2925" w:type="dxa"/>
              </w:tcPr>
              <w:p w14:paraId="2F332CB7"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090094" w14:paraId="619E2F59" w14:textId="77777777" w:rsidTr="00E26A2F">
            <w:tc>
              <w:tcPr>
                <w:tcW w:w="3103" w:type="dxa"/>
              </w:tcPr>
              <w:p w14:paraId="1A1EFFA0" w14:textId="77777777" w:rsidR="006E2E3A" w:rsidRPr="00A3125B" w:rsidRDefault="00581773" w:rsidP="00E40F9C">
                <w:pPr>
                  <w:pStyle w:val="TableNormal0"/>
                  <w:rPr>
                    <w:rStyle w:val="GeneralAviation"/>
                    <w:color w:val="auto"/>
                  </w:rPr>
                </w:pPr>
                <w:r w:rsidRPr="00A3125B">
                  <w:rPr>
                    <w:rStyle w:val="GeneralAviation"/>
                    <w:color w:val="auto"/>
                  </w:rPr>
                  <w:t>APS/SRA</w:t>
                </w:r>
              </w:p>
            </w:tc>
            <w:tc>
              <w:tcPr>
                <w:tcW w:w="2268" w:type="dxa"/>
              </w:tcPr>
              <w:p w14:paraId="324150E7" w14:textId="77777777" w:rsidR="006E2E3A" w:rsidRPr="00A3125B" w:rsidRDefault="00581773" w:rsidP="00E40F9C">
                <w:pPr>
                  <w:pStyle w:val="TableNormal0"/>
                  <w:rPr>
                    <w:rStyle w:val="GeneralAviation"/>
                    <w:color w:val="auto"/>
                  </w:rPr>
                </w:pPr>
                <w:r w:rsidRPr="00A3125B">
                  <w:rPr>
                    <w:rStyle w:val="GeneralAviation"/>
                    <w:color w:val="auto"/>
                  </w:rPr>
                  <w:t>APS/SRA</w:t>
                </w:r>
              </w:p>
            </w:tc>
            <w:tc>
              <w:tcPr>
                <w:tcW w:w="2925" w:type="dxa"/>
              </w:tcPr>
              <w:p w14:paraId="0EC9751A"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090094" w14:paraId="2A0607E7" w14:textId="77777777" w:rsidTr="00E26A2F">
            <w:tc>
              <w:tcPr>
                <w:tcW w:w="3103" w:type="dxa"/>
              </w:tcPr>
              <w:p w14:paraId="0C8B5F6C" w14:textId="77777777" w:rsidR="006E2E3A" w:rsidRPr="00A3125B" w:rsidRDefault="00581773" w:rsidP="00E40F9C">
                <w:pPr>
                  <w:pStyle w:val="TableNormal0"/>
                  <w:rPr>
                    <w:rStyle w:val="GeneralAviation"/>
                    <w:color w:val="auto"/>
                  </w:rPr>
                </w:pPr>
                <w:r w:rsidRPr="00A3125B">
                  <w:rPr>
                    <w:rStyle w:val="GeneralAviation"/>
                    <w:color w:val="auto"/>
                  </w:rPr>
                  <w:t>APS/TCL</w:t>
                </w:r>
              </w:p>
            </w:tc>
            <w:tc>
              <w:tcPr>
                <w:tcW w:w="2268" w:type="dxa"/>
              </w:tcPr>
              <w:p w14:paraId="59D86FE6" w14:textId="77777777" w:rsidR="006E2E3A" w:rsidRPr="00A3125B" w:rsidRDefault="00581773" w:rsidP="00E40F9C">
                <w:pPr>
                  <w:pStyle w:val="TableNormal0"/>
                  <w:rPr>
                    <w:rStyle w:val="GeneralAviation"/>
                    <w:color w:val="auto"/>
                  </w:rPr>
                </w:pPr>
                <w:r w:rsidRPr="00A3125B">
                  <w:rPr>
                    <w:rStyle w:val="GeneralAviation"/>
                    <w:color w:val="auto"/>
                  </w:rPr>
                  <w:t>APS</w:t>
                </w:r>
              </w:p>
            </w:tc>
            <w:tc>
              <w:tcPr>
                <w:tcW w:w="2925" w:type="dxa"/>
              </w:tcPr>
              <w:p w14:paraId="5F49B733" w14:textId="77777777" w:rsidR="006E2E3A" w:rsidRPr="00A3125B" w:rsidRDefault="00581773" w:rsidP="00E40F9C">
                <w:pPr>
                  <w:pStyle w:val="TableNormal0"/>
                  <w:rPr>
                    <w:rStyle w:val="GeneralAviation"/>
                    <w:color w:val="auto"/>
                  </w:rPr>
                </w:pPr>
                <w:r w:rsidRPr="00A3125B">
                  <w:rPr>
                    <w:rStyle w:val="GeneralAviation"/>
                    <w:color w:val="auto"/>
                  </w:rPr>
                  <w:t>Sector/Position (e.g. TCL), if specified, when services are provided to aircraft that operate in a specified terminal area and/or adjacent sectors.</w:t>
                </w:r>
              </w:p>
            </w:tc>
          </w:tr>
          <w:tr w:rsidR="00090094" w14:paraId="072CEC07" w14:textId="77777777" w:rsidTr="00E26A2F">
            <w:tc>
              <w:tcPr>
                <w:tcW w:w="3103" w:type="dxa"/>
                <w:shd w:val="clear" w:color="auto" w:fill="D9D9D9" w:themeFill="background1" w:themeFillShade="D9"/>
              </w:tcPr>
              <w:p w14:paraId="446A03BB" w14:textId="77777777" w:rsidR="006E2E3A" w:rsidRPr="00A3125B" w:rsidRDefault="006E2E3A" w:rsidP="00E40F9C">
                <w:pPr>
                  <w:pStyle w:val="TableNormal0"/>
                  <w:rPr>
                    <w:rStyle w:val="GeneralAviation"/>
                    <w:color w:val="auto"/>
                  </w:rPr>
                </w:pPr>
              </w:p>
            </w:tc>
            <w:tc>
              <w:tcPr>
                <w:tcW w:w="2268" w:type="dxa"/>
                <w:shd w:val="clear" w:color="auto" w:fill="D9D9D9" w:themeFill="background1" w:themeFillShade="D9"/>
              </w:tcPr>
              <w:p w14:paraId="321DFC78" w14:textId="77777777" w:rsidR="006E2E3A" w:rsidRPr="00A3125B" w:rsidRDefault="006E2E3A" w:rsidP="00E40F9C">
                <w:pPr>
                  <w:pStyle w:val="TableNormal0"/>
                  <w:rPr>
                    <w:rStyle w:val="GeneralAviation"/>
                    <w:color w:val="auto"/>
                  </w:rPr>
                </w:pPr>
              </w:p>
            </w:tc>
            <w:tc>
              <w:tcPr>
                <w:tcW w:w="2925" w:type="dxa"/>
                <w:shd w:val="clear" w:color="auto" w:fill="D9D9D9" w:themeFill="background1" w:themeFillShade="D9"/>
              </w:tcPr>
              <w:p w14:paraId="436B51C6" w14:textId="77777777" w:rsidR="006E2E3A" w:rsidRPr="00A3125B" w:rsidRDefault="006E2E3A" w:rsidP="00E40F9C">
                <w:pPr>
                  <w:pStyle w:val="TableNormal0"/>
                  <w:rPr>
                    <w:rStyle w:val="GeneralAviation"/>
                    <w:color w:val="auto"/>
                  </w:rPr>
                </w:pPr>
              </w:p>
            </w:tc>
          </w:tr>
          <w:tr w:rsidR="00090094" w14:paraId="70480D51" w14:textId="77777777" w:rsidTr="00E26A2F">
            <w:tc>
              <w:tcPr>
                <w:tcW w:w="3103" w:type="dxa"/>
              </w:tcPr>
              <w:p w14:paraId="61678CE0" w14:textId="77777777" w:rsidR="006E2E3A" w:rsidRPr="00A3125B" w:rsidRDefault="00581773" w:rsidP="00E40F9C">
                <w:pPr>
                  <w:pStyle w:val="TableNormal0"/>
                  <w:rPr>
                    <w:rStyle w:val="GeneralAviation"/>
                    <w:color w:val="auto"/>
                  </w:rPr>
                </w:pPr>
                <w:r w:rsidRPr="00A3125B">
                  <w:rPr>
                    <w:rStyle w:val="GeneralAviation"/>
                    <w:color w:val="auto"/>
                  </w:rPr>
                  <w:t>ACP</w:t>
                </w:r>
              </w:p>
            </w:tc>
            <w:tc>
              <w:tcPr>
                <w:tcW w:w="2268" w:type="dxa"/>
              </w:tcPr>
              <w:p w14:paraId="5C946063" w14:textId="77777777" w:rsidR="006E2E3A" w:rsidRPr="00A3125B" w:rsidRDefault="00581773" w:rsidP="00E40F9C">
                <w:pPr>
                  <w:pStyle w:val="TableNormal0"/>
                  <w:rPr>
                    <w:rStyle w:val="GeneralAviation"/>
                    <w:color w:val="auto"/>
                  </w:rPr>
                </w:pPr>
                <w:r w:rsidRPr="00A3125B">
                  <w:rPr>
                    <w:rStyle w:val="GeneralAviation"/>
                    <w:color w:val="auto"/>
                  </w:rPr>
                  <w:t>ACP</w:t>
                </w:r>
              </w:p>
            </w:tc>
            <w:tc>
              <w:tcPr>
                <w:tcW w:w="2925" w:type="dxa"/>
              </w:tcPr>
              <w:p w14:paraId="4342AF33" w14:textId="77777777" w:rsidR="006E2E3A" w:rsidRPr="00A3125B" w:rsidRDefault="00581773" w:rsidP="00E40F9C">
                <w:pPr>
                  <w:pStyle w:val="TableNormal0"/>
                  <w:rPr>
                    <w:rStyle w:val="GeneralAviation"/>
                    <w:color w:val="auto"/>
                  </w:rPr>
                </w:pPr>
                <w:r w:rsidRPr="00A3125B">
                  <w:rPr>
                    <w:rStyle w:val="GeneralAviation"/>
                    <w:color w:val="auto"/>
                  </w:rPr>
                  <w:t>Sector/Position, if specified.</w:t>
                </w:r>
              </w:p>
            </w:tc>
          </w:tr>
          <w:tr w:rsidR="007A698F" w14:paraId="0EF9E084" w14:textId="77777777" w:rsidTr="007A698F">
            <w:tc>
              <w:tcPr>
                <w:tcW w:w="3103" w:type="dxa"/>
                <w:shd w:val="clear" w:color="auto" w:fill="D9D9D9" w:themeFill="background1" w:themeFillShade="D9"/>
              </w:tcPr>
              <w:p w14:paraId="1733DBCF" w14:textId="77777777" w:rsidR="007A698F" w:rsidRPr="00A3125B" w:rsidRDefault="007A698F" w:rsidP="00E40F9C">
                <w:pPr>
                  <w:pStyle w:val="TableNormal0"/>
                  <w:rPr>
                    <w:rStyle w:val="GeneralAviation"/>
                    <w:color w:val="auto"/>
                  </w:rPr>
                </w:pPr>
              </w:p>
            </w:tc>
            <w:tc>
              <w:tcPr>
                <w:tcW w:w="2268" w:type="dxa"/>
                <w:shd w:val="clear" w:color="auto" w:fill="D9D9D9" w:themeFill="background1" w:themeFillShade="D9"/>
              </w:tcPr>
              <w:p w14:paraId="3B843F95" w14:textId="77777777" w:rsidR="007A698F" w:rsidRPr="00A3125B" w:rsidRDefault="007A698F" w:rsidP="00E40F9C">
                <w:pPr>
                  <w:pStyle w:val="TableNormal0"/>
                  <w:rPr>
                    <w:rStyle w:val="GeneralAviation"/>
                    <w:color w:val="auto"/>
                  </w:rPr>
                </w:pPr>
              </w:p>
            </w:tc>
            <w:tc>
              <w:tcPr>
                <w:tcW w:w="2925" w:type="dxa"/>
                <w:shd w:val="clear" w:color="auto" w:fill="D9D9D9" w:themeFill="background1" w:themeFillShade="D9"/>
              </w:tcPr>
              <w:p w14:paraId="5B88177C" w14:textId="77777777" w:rsidR="007A698F" w:rsidRPr="00A3125B" w:rsidRDefault="007A698F" w:rsidP="00E40F9C">
                <w:pPr>
                  <w:pStyle w:val="TableNormal0"/>
                  <w:rPr>
                    <w:rStyle w:val="GeneralAviation"/>
                    <w:color w:val="auto"/>
                  </w:rPr>
                </w:pPr>
              </w:p>
            </w:tc>
          </w:tr>
          <w:tr w:rsidR="007A698F" w14:paraId="221A8776" w14:textId="77777777" w:rsidTr="007A698F">
            <w:tc>
              <w:tcPr>
                <w:tcW w:w="3103" w:type="dxa"/>
              </w:tcPr>
              <w:p w14:paraId="2326F415" w14:textId="77777777" w:rsidR="007A698F" w:rsidRPr="00A3125B" w:rsidRDefault="007A698F" w:rsidP="00E40F9C">
                <w:pPr>
                  <w:pStyle w:val="TableNormal0"/>
                  <w:rPr>
                    <w:rStyle w:val="GeneralAviation"/>
                    <w:color w:val="auto"/>
                  </w:rPr>
                </w:pPr>
                <w:r w:rsidRPr="00A3125B">
                  <w:rPr>
                    <w:rStyle w:val="GeneralAviation"/>
                    <w:color w:val="auto"/>
                  </w:rPr>
                  <w:t>ACS</w:t>
                </w:r>
              </w:p>
            </w:tc>
            <w:tc>
              <w:tcPr>
                <w:tcW w:w="2268" w:type="dxa"/>
              </w:tcPr>
              <w:p w14:paraId="286E9216" w14:textId="77777777" w:rsidR="007A698F" w:rsidRPr="00A3125B" w:rsidRDefault="007A698F" w:rsidP="00E40F9C">
                <w:pPr>
                  <w:pStyle w:val="TableNormal0"/>
                  <w:rPr>
                    <w:rStyle w:val="GeneralAviation"/>
                    <w:color w:val="auto"/>
                  </w:rPr>
                </w:pPr>
                <w:r w:rsidRPr="00A3125B">
                  <w:rPr>
                    <w:rStyle w:val="GeneralAviation"/>
                    <w:color w:val="auto"/>
                  </w:rPr>
                  <w:t>ACS</w:t>
                </w:r>
              </w:p>
            </w:tc>
            <w:tc>
              <w:tcPr>
                <w:tcW w:w="2925" w:type="dxa"/>
              </w:tcPr>
              <w:p w14:paraId="34E72245" w14:textId="77777777" w:rsidR="007A698F" w:rsidRPr="00A3125B" w:rsidRDefault="007A698F" w:rsidP="00E40F9C">
                <w:pPr>
                  <w:pStyle w:val="TableNormal0"/>
                  <w:rPr>
                    <w:rStyle w:val="GeneralAviation"/>
                    <w:color w:val="auto"/>
                  </w:rPr>
                </w:pPr>
                <w:r w:rsidRPr="00A3125B">
                  <w:rPr>
                    <w:rStyle w:val="GeneralAviation"/>
                    <w:color w:val="auto"/>
                  </w:rPr>
                  <w:t>Sector/Position, if specified.</w:t>
                </w:r>
              </w:p>
            </w:tc>
          </w:tr>
          <w:tr w:rsidR="007A698F" w14:paraId="05FF3B01" w14:textId="77777777" w:rsidTr="00E26A2F">
            <w:tc>
              <w:tcPr>
                <w:tcW w:w="3103" w:type="dxa"/>
              </w:tcPr>
              <w:p w14:paraId="6ECB7DE6" w14:textId="77777777" w:rsidR="007A698F" w:rsidRPr="00A3125B" w:rsidRDefault="007A698F" w:rsidP="00E40F9C">
                <w:pPr>
                  <w:pStyle w:val="TableNormal0"/>
                  <w:rPr>
                    <w:rStyle w:val="GeneralAviation"/>
                    <w:color w:val="auto"/>
                  </w:rPr>
                </w:pPr>
                <w:r w:rsidRPr="00A3125B">
                  <w:rPr>
                    <w:rStyle w:val="GeneralAviation"/>
                    <w:color w:val="auto"/>
                  </w:rPr>
                  <w:t>ACS/TCL</w:t>
                </w:r>
              </w:p>
            </w:tc>
            <w:tc>
              <w:tcPr>
                <w:tcW w:w="2268" w:type="dxa"/>
              </w:tcPr>
              <w:p w14:paraId="0FA9DE10" w14:textId="77777777" w:rsidR="007A698F" w:rsidRPr="00A3125B" w:rsidRDefault="007A698F" w:rsidP="00E40F9C">
                <w:pPr>
                  <w:pStyle w:val="TableNormal0"/>
                  <w:rPr>
                    <w:rStyle w:val="GeneralAviation"/>
                    <w:color w:val="auto"/>
                  </w:rPr>
                </w:pPr>
                <w:r w:rsidRPr="00A3125B">
                  <w:rPr>
                    <w:rStyle w:val="GeneralAviation"/>
                    <w:color w:val="auto"/>
                  </w:rPr>
                  <w:t>ACS</w:t>
                </w:r>
              </w:p>
            </w:tc>
            <w:tc>
              <w:tcPr>
                <w:tcW w:w="2925" w:type="dxa"/>
              </w:tcPr>
              <w:p w14:paraId="02B8C8E2" w14:textId="77777777" w:rsidR="007A698F" w:rsidRPr="00A3125B" w:rsidRDefault="007A698F" w:rsidP="00E40F9C">
                <w:pPr>
                  <w:pStyle w:val="TableNormal0"/>
                  <w:rPr>
                    <w:rStyle w:val="GeneralAviation"/>
                    <w:color w:val="auto"/>
                  </w:rPr>
                </w:pPr>
                <w:r w:rsidRPr="00A3125B">
                  <w:rPr>
                    <w:rStyle w:val="GeneralAviation"/>
                    <w:color w:val="auto"/>
                  </w:rPr>
                  <w:t>Sector/Position (e.g. TCL), if specified, when services are provided to aircraft that operate in a specified terminal area and/or adjacent sectors.</w:t>
                </w:r>
              </w:p>
            </w:tc>
          </w:tr>
          <w:tr w:rsidR="007A698F" w14:paraId="40F563B8" w14:textId="77777777" w:rsidTr="00E26A2F">
            <w:tc>
              <w:tcPr>
                <w:tcW w:w="3103" w:type="dxa"/>
              </w:tcPr>
              <w:p w14:paraId="2B8751FC" w14:textId="77777777" w:rsidR="007A698F" w:rsidRPr="00A3125B" w:rsidRDefault="007A698F" w:rsidP="00E40F9C">
                <w:pPr>
                  <w:pStyle w:val="TableNormal0"/>
                  <w:rPr>
                    <w:rStyle w:val="GeneralAviation"/>
                    <w:color w:val="auto"/>
                  </w:rPr>
                </w:pPr>
              </w:p>
            </w:tc>
            <w:tc>
              <w:tcPr>
                <w:tcW w:w="2268" w:type="dxa"/>
              </w:tcPr>
              <w:p w14:paraId="0160F8FF" w14:textId="77777777" w:rsidR="007A698F" w:rsidRPr="00A3125B" w:rsidRDefault="007A698F" w:rsidP="00E40F9C">
                <w:pPr>
                  <w:pStyle w:val="TableNormal0"/>
                  <w:rPr>
                    <w:rStyle w:val="GeneralAviation"/>
                    <w:color w:val="auto"/>
                  </w:rPr>
                </w:pPr>
              </w:p>
            </w:tc>
            <w:tc>
              <w:tcPr>
                <w:tcW w:w="2925" w:type="dxa"/>
              </w:tcPr>
              <w:p w14:paraId="003D0BAC" w14:textId="77777777" w:rsidR="007A698F" w:rsidRPr="00A3125B" w:rsidRDefault="007A698F" w:rsidP="00E40F9C">
                <w:pPr>
                  <w:pStyle w:val="TableNormal0"/>
                  <w:rPr>
                    <w:rStyle w:val="GeneralAviation"/>
                    <w:color w:val="auto"/>
                  </w:rPr>
                </w:pPr>
              </w:p>
            </w:tc>
          </w:tr>
        </w:tbl>
        <w:p w14:paraId="20FF6734" w14:textId="77777777" w:rsidR="007564E5" w:rsidRPr="007564E5" w:rsidRDefault="00000000" w:rsidP="005C5FB9"/>
      </w:sdtContent>
    </w:sdt>
    <w:bookmarkStart w:id="89" w:name="_DxCrossRefBm1379192348" w:displacedByCustomXml="next"/>
    <w:bookmarkStart w:id="90" w:name="_DxCrossRefBm134832677" w:displacedByCustomXml="next"/>
    <w:bookmarkStart w:id="91" w:name="_Toc144218141" w:displacedByCustomXml="next"/>
    <w:bookmarkStart w:id="92" w:name="_Toc256000027" w:displacedByCustomXml="next"/>
    <w:sdt>
      <w:sdtPr>
        <w:rPr>
          <w:b w:val="0"/>
          <w:color w:val="auto"/>
          <w:sz w:val="22"/>
          <w:lang w:val="en-US"/>
        </w:rPr>
        <w:alias w:val="topic"/>
        <w:tag w:val="topic"/>
        <w:id w:val="2072725086"/>
      </w:sdtPr>
      <w:sdtContent>
        <w:p w14:paraId="01270804" w14:textId="77777777" w:rsidR="006E2E3A" w:rsidRPr="00A80E8C" w:rsidRDefault="00AC3C0C" w:rsidP="00425DAB">
          <w:pPr>
            <w:pStyle w:val="Heading3GM"/>
          </w:pPr>
          <w:r>
            <w:t>GM1 Article 8</w:t>
          </w:r>
          <w:r w:rsidR="00581773" w:rsidRPr="00A80E8C">
            <w:t>(1)</w:t>
          </w:r>
          <w:r w:rsidR="00F944F7" w:rsidRPr="00A80E8C">
            <w:t xml:space="preserve"> </w:t>
          </w:r>
          <w:r w:rsidR="00581773" w:rsidRPr="00A80E8C">
            <w:t>Conversion of rating and rating endorsements</w:t>
          </w:r>
          <w:bookmarkEnd w:id="92"/>
          <w:bookmarkEnd w:id="91"/>
          <w:bookmarkEnd w:id="90"/>
          <w:bookmarkEnd w:id="89"/>
        </w:p>
        <w:p w14:paraId="516B37ED" w14:textId="77777777" w:rsidR="006E2E3A" w:rsidRPr="002F1EDC" w:rsidRDefault="00581773" w:rsidP="00D202B9">
          <w:pPr>
            <w:pStyle w:val="Heading4OrgManual"/>
            <w:rPr>
              <w:rStyle w:val="GeneralAviation"/>
              <w:color w:val="auto"/>
            </w:rPr>
          </w:pPr>
          <w:r w:rsidRPr="002F1EDC">
            <w:rPr>
              <w:rStyle w:val="GeneralAviation"/>
              <w:color w:val="auto"/>
            </w:rPr>
            <w:t>AERODROME CONTROL INSTRUMENT (ADI) RATING</w:t>
          </w:r>
        </w:p>
        <w:p w14:paraId="194D5AF7" w14:textId="77777777" w:rsidR="007564E5" w:rsidRPr="00A80E8C" w:rsidRDefault="00581773" w:rsidP="00D202B9">
          <w:r w:rsidRPr="002F1EDC">
            <w:rPr>
              <w:rStyle w:val="GeneralAviation"/>
              <w:color w:val="auto"/>
            </w:rPr>
            <w:t>The ADI rating, issued before, indicates that the licence holder is competent to provide air traffic control services to aerodrome traffic at an aerodrome that has published instrument approach or departure procedures.</w:t>
          </w:r>
        </w:p>
      </w:sdtContent>
    </w:sdt>
    <w:bookmarkStart w:id="93" w:name="_DxCrossRefBm1379192349" w:displacedByCustomXml="next"/>
    <w:bookmarkStart w:id="94" w:name="_DxCrossRefBm134832678" w:displacedByCustomXml="next"/>
    <w:bookmarkStart w:id="95" w:name="_Toc144218142" w:displacedByCustomXml="next"/>
    <w:bookmarkStart w:id="96" w:name="_Toc256000028" w:displacedByCustomXml="next"/>
    <w:sdt>
      <w:sdtPr>
        <w:rPr>
          <w:b w:val="0"/>
          <w:color w:val="auto"/>
          <w:sz w:val="22"/>
          <w:lang w:val="en-US"/>
        </w:rPr>
        <w:alias w:val="topic"/>
        <w:tag w:val="topic"/>
        <w:id w:val="-1691090648"/>
      </w:sdtPr>
      <w:sdtContent>
        <w:p w14:paraId="47A768D5" w14:textId="77777777" w:rsidR="006E2E3A" w:rsidRPr="00A80E8C" w:rsidRDefault="00AC3C0C" w:rsidP="00425DAB">
          <w:pPr>
            <w:pStyle w:val="Heading3GM"/>
          </w:pPr>
          <w:r>
            <w:t>GM1 Article 8</w:t>
          </w:r>
          <w:r w:rsidR="00581773" w:rsidRPr="00A80E8C">
            <w:t>(2) Conversion of rating and rating endorsements</w:t>
          </w:r>
          <w:bookmarkEnd w:id="96"/>
          <w:bookmarkEnd w:id="95"/>
          <w:r w:rsidR="00581773" w:rsidRPr="00A80E8C">
            <w:t xml:space="preserve"> </w:t>
          </w:r>
          <w:bookmarkEnd w:id="94"/>
          <w:bookmarkEnd w:id="93"/>
        </w:p>
        <w:p w14:paraId="7C6D8892" w14:textId="77777777" w:rsidR="006E2E3A" w:rsidRPr="002F1EDC" w:rsidRDefault="00581773" w:rsidP="00D47A26">
          <w:pPr>
            <w:pStyle w:val="Heading4OrgManual"/>
            <w:rPr>
              <w:rStyle w:val="GeneralAviation"/>
              <w:color w:val="auto"/>
            </w:rPr>
          </w:pPr>
          <w:r w:rsidRPr="002F1EDC">
            <w:rPr>
              <w:rStyle w:val="GeneralAviation"/>
              <w:color w:val="auto"/>
            </w:rPr>
            <w:t>AERODROME CONTROL VISUAL (ADV) RATING</w:t>
          </w:r>
        </w:p>
        <w:p w14:paraId="111D3709" w14:textId="77777777" w:rsidR="007564E5" w:rsidRPr="00A80E8C" w:rsidRDefault="00581773" w:rsidP="00D47A26">
          <w:r w:rsidRPr="002F1EDC">
            <w:rPr>
              <w:rStyle w:val="GeneralAviation"/>
              <w:color w:val="auto"/>
            </w:rPr>
            <w:t xml:space="preserve">The ADV rating, issued before, indicates that the licence holder is competent to provide air traffic control services to aerodrome traffic at an aerodrome that has no published instrument approach or departure procedures.  </w:t>
          </w:r>
        </w:p>
      </w:sdtContent>
    </w:sdt>
    <w:bookmarkStart w:id="97" w:name="_Hlk96519848" w:displacedByCustomXml="next"/>
    <w:bookmarkStart w:id="98" w:name="_DxCrossRefBm1379192350" w:displacedByCustomXml="next"/>
    <w:bookmarkStart w:id="99" w:name="_DxCrossRefBm134832679" w:displacedByCustomXml="next"/>
    <w:bookmarkStart w:id="100" w:name="_Toc144218143" w:displacedByCustomXml="next"/>
    <w:bookmarkStart w:id="101" w:name="_Toc256000029" w:displacedByCustomXml="next"/>
    <w:sdt>
      <w:sdtPr>
        <w:rPr>
          <w:b w:val="0"/>
          <w:color w:val="auto"/>
          <w:sz w:val="22"/>
          <w:lang w:val="en-US"/>
        </w:rPr>
        <w:alias w:val="topic"/>
        <w:tag w:val="topic"/>
        <w:id w:val="1915883995"/>
      </w:sdtPr>
      <w:sdtContent>
        <w:p w14:paraId="28D520A0" w14:textId="77777777" w:rsidR="006E2E3A" w:rsidRPr="00A80E8C" w:rsidRDefault="00AC3C0C" w:rsidP="00425DAB">
          <w:pPr>
            <w:pStyle w:val="Heading3GM"/>
          </w:pPr>
          <w:r>
            <w:t>GM1 Article 8</w:t>
          </w:r>
          <w:r w:rsidR="00581773" w:rsidRPr="00A80E8C">
            <w:t>(4)</w:t>
          </w:r>
          <w:r w:rsidR="00F944F7" w:rsidRPr="00A80E8C">
            <w:t xml:space="preserve"> </w:t>
          </w:r>
          <w:r w:rsidR="00581773" w:rsidRPr="00A80E8C">
            <w:t>Conversion of rating and rating endorsements</w:t>
          </w:r>
          <w:bookmarkEnd w:id="101"/>
          <w:bookmarkEnd w:id="100"/>
          <w:bookmarkEnd w:id="99"/>
          <w:bookmarkEnd w:id="98"/>
        </w:p>
        <w:p w14:paraId="13515120" w14:textId="77777777" w:rsidR="006E2E3A" w:rsidRPr="002F1EDC" w:rsidRDefault="00581773" w:rsidP="003B287F">
          <w:pPr>
            <w:pStyle w:val="Heading4OrgManual"/>
            <w:rPr>
              <w:rStyle w:val="GeneralAviation"/>
              <w:color w:val="auto"/>
            </w:rPr>
          </w:pPr>
          <w:r w:rsidRPr="002F1EDC">
            <w:rPr>
              <w:rStyle w:val="GeneralAviation"/>
              <w:color w:val="auto"/>
            </w:rPr>
            <w:t>AIR CONTROL (AIR), GROUND MOVEMENT CONTROL (GMC) AND TOWER CONTROL (TWR) RATING ENDORSEMENTS</w:t>
          </w:r>
        </w:p>
        <w:bookmarkEnd w:id="97"/>
        <w:p w14:paraId="31A1F88A" w14:textId="77777777" w:rsidR="006E2E3A" w:rsidRPr="002F1EDC" w:rsidRDefault="00581773" w:rsidP="008C1ECA">
          <w:pPr>
            <w:rPr>
              <w:rStyle w:val="GeneralAviation"/>
              <w:color w:val="auto"/>
            </w:rPr>
          </w:pPr>
          <w:r w:rsidRPr="002F1EDC">
            <w:rPr>
              <w:rStyle w:val="GeneralAviation"/>
              <w:color w:val="auto"/>
            </w:rPr>
            <w:t>The AIR rating endorsement, issued before, indicates that the licence holder is competent to provide air control to traffic that flies in the vicinity of an aerodrome and on the runway.</w:t>
          </w:r>
        </w:p>
        <w:p w14:paraId="2DC89DA7" w14:textId="77777777" w:rsidR="006E2E3A" w:rsidRPr="002F1EDC" w:rsidRDefault="00581773" w:rsidP="008C1ECA">
          <w:pPr>
            <w:rPr>
              <w:rStyle w:val="GeneralAviation"/>
              <w:color w:val="auto"/>
            </w:rPr>
          </w:pPr>
          <w:r w:rsidRPr="002F1EDC">
            <w:rPr>
              <w:rStyle w:val="GeneralAviation"/>
              <w:color w:val="auto"/>
            </w:rPr>
            <w:t>The GMC rating endorsement, issued before, indicates that the licence holder is competent to provide ground movement control.</w:t>
          </w:r>
        </w:p>
        <w:p w14:paraId="0454C924" w14:textId="77777777" w:rsidR="006E2E3A" w:rsidRPr="002F1EDC" w:rsidRDefault="00581773" w:rsidP="008C1ECA">
          <w:pPr>
            <w:rPr>
              <w:rStyle w:val="GeneralAviation"/>
              <w:color w:val="auto"/>
            </w:rPr>
          </w:pPr>
          <w:r w:rsidRPr="002F1EDC">
            <w:rPr>
              <w:rStyle w:val="GeneralAviation"/>
              <w:color w:val="auto"/>
            </w:rPr>
            <w:t>The TWR rating endorsement, issued before, indicates that the licence holder is competent to provide aerodrome control services. The TWR rating endorsement includes the privileges of the AIR and GMC rating endorsements.</w:t>
          </w:r>
        </w:p>
        <w:p w14:paraId="43B529C4" w14:textId="77777777" w:rsidR="007564E5" w:rsidRPr="00A80E8C" w:rsidRDefault="00000000" w:rsidP="003B287F"/>
      </w:sdtContent>
    </w:sdt>
    <w:bookmarkStart w:id="102" w:name="_Hlk96519966" w:displacedByCustomXml="next"/>
    <w:bookmarkStart w:id="103" w:name="_DxCrossRefBm1379192351" w:displacedByCustomXml="next"/>
    <w:bookmarkStart w:id="104" w:name="_DxCrossRefBm134832680" w:displacedByCustomXml="next"/>
    <w:bookmarkStart w:id="105" w:name="_Toc144218144" w:displacedByCustomXml="next"/>
    <w:bookmarkStart w:id="106" w:name="_Toc256000030" w:displacedByCustomXml="next"/>
    <w:sdt>
      <w:sdtPr>
        <w:rPr>
          <w:b w:val="0"/>
          <w:color w:val="auto"/>
          <w:sz w:val="22"/>
          <w:lang w:val="en-US"/>
        </w:rPr>
        <w:alias w:val="topic"/>
        <w:tag w:val="topic"/>
        <w:id w:val="1182877663"/>
      </w:sdtPr>
      <w:sdtContent>
        <w:p w14:paraId="18102D2E" w14:textId="77777777" w:rsidR="006E2E3A" w:rsidRPr="00A80E8C" w:rsidRDefault="00AC3C0C" w:rsidP="00425DAB">
          <w:pPr>
            <w:pStyle w:val="Heading3GM"/>
          </w:pPr>
          <w:r>
            <w:t>GM1 Article 8</w:t>
          </w:r>
          <w:r w:rsidR="00581773" w:rsidRPr="00A80E8C">
            <w:t>(5) Conversion of rating and rating endorsements</w:t>
          </w:r>
          <w:bookmarkEnd w:id="106"/>
          <w:bookmarkEnd w:id="105"/>
          <w:bookmarkEnd w:id="104"/>
          <w:bookmarkEnd w:id="103"/>
        </w:p>
        <w:p w14:paraId="3FA2038B" w14:textId="77777777" w:rsidR="006E2E3A" w:rsidRPr="002F1EDC" w:rsidRDefault="00581773" w:rsidP="00403C51">
          <w:pPr>
            <w:pStyle w:val="Heading4OrgManual"/>
            <w:rPr>
              <w:rStyle w:val="GeneralAviation"/>
              <w:color w:val="auto"/>
            </w:rPr>
          </w:pPr>
          <w:r w:rsidRPr="002F1EDC">
            <w:rPr>
              <w:rStyle w:val="GeneralAviation"/>
              <w:color w:val="auto"/>
            </w:rPr>
            <w:t>GROUND MOVEMENT SURVEILLANCE (GMS) CONTROL RATING ENDORSEMENT</w:t>
          </w:r>
        </w:p>
        <w:bookmarkEnd w:id="102"/>
        <w:p w14:paraId="456ED06D" w14:textId="77777777" w:rsidR="007564E5" w:rsidRPr="00A80E8C" w:rsidRDefault="00581773" w:rsidP="00403C51">
          <w:r w:rsidRPr="002F1EDC">
            <w:rPr>
              <w:rStyle w:val="GeneralAviation"/>
              <w:color w:val="auto"/>
            </w:rPr>
            <w:t>The GMS rating endorsement, granted in addition to the ground movement control (GMC) rating endorsement or the tower control (TWR) rating endorsement, issued before, indicates that the licence holder is competent to provide ground movement control with the help of aerodrome surface movement guidance systems.</w:t>
          </w:r>
        </w:p>
      </w:sdtContent>
    </w:sdt>
    <w:bookmarkStart w:id="107" w:name="_DxCrossRefBm1379192352" w:displacedByCustomXml="next"/>
    <w:bookmarkStart w:id="108" w:name="_DxCrossRefBm134832681" w:displacedByCustomXml="next"/>
    <w:bookmarkStart w:id="109" w:name="_Toc144218145" w:displacedByCustomXml="next"/>
    <w:bookmarkStart w:id="110" w:name="_Toc256000031" w:displacedByCustomXml="next"/>
    <w:sdt>
      <w:sdtPr>
        <w:rPr>
          <w:b w:val="0"/>
          <w:color w:val="auto"/>
          <w:sz w:val="22"/>
          <w:lang w:val="en-US"/>
        </w:rPr>
        <w:alias w:val="topic"/>
        <w:tag w:val="topic"/>
        <w:id w:val="-1407671016"/>
      </w:sdtPr>
      <w:sdtContent>
        <w:p w14:paraId="473EB2C6" w14:textId="77777777" w:rsidR="006E2E3A" w:rsidRPr="00A80E8C" w:rsidRDefault="000C42A9" w:rsidP="00425DAB">
          <w:pPr>
            <w:pStyle w:val="Heading3GM"/>
          </w:pPr>
          <w:r>
            <w:t>GM1 Article</w:t>
          </w:r>
          <w:r w:rsidR="00AC3C0C">
            <w:t xml:space="preserve"> 8</w:t>
          </w:r>
          <w:r w:rsidR="00581773" w:rsidRPr="00A80E8C">
            <w:t>(6) Conversion of rating and rating endorsements</w:t>
          </w:r>
          <w:bookmarkEnd w:id="110"/>
          <w:bookmarkEnd w:id="109"/>
          <w:bookmarkEnd w:id="108"/>
          <w:bookmarkEnd w:id="107"/>
        </w:p>
        <w:p w14:paraId="4B5D3337" w14:textId="77777777" w:rsidR="006E2E3A" w:rsidRPr="002F1EDC" w:rsidRDefault="00581773" w:rsidP="00BA6828">
          <w:pPr>
            <w:pStyle w:val="Heading4OrgManual"/>
            <w:rPr>
              <w:rStyle w:val="GeneralAviation"/>
              <w:color w:val="auto"/>
            </w:rPr>
          </w:pPr>
          <w:r w:rsidRPr="002F1EDC">
            <w:rPr>
              <w:rStyle w:val="GeneralAviation"/>
              <w:color w:val="auto"/>
            </w:rPr>
            <w:t>AERODROME RADAR (RAD) RATING ENDORSEMENT</w:t>
          </w:r>
        </w:p>
        <w:p w14:paraId="5182A44A" w14:textId="77777777" w:rsidR="00A74ABE" w:rsidRDefault="00581773" w:rsidP="00BA6828">
          <w:pPr>
            <w:rPr>
              <w:rStyle w:val="GeneralAviation"/>
              <w:color w:val="auto"/>
            </w:rPr>
          </w:pPr>
          <w:r w:rsidRPr="002F1EDC">
            <w:rPr>
              <w:rStyle w:val="GeneralAviation"/>
              <w:color w:val="auto"/>
            </w:rPr>
            <w:t>The RAD rating endorsement, granted in addition to the air control (AIR) rating endorsement or tower control (TWR) rating endorsement, issued before</w:t>
          </w:r>
          <w:r w:rsidR="007B6329" w:rsidRPr="002F1EDC">
            <w:rPr>
              <w:rStyle w:val="GeneralAviation"/>
              <w:color w:val="auto"/>
            </w:rPr>
            <w:t>,</w:t>
          </w:r>
          <w:r w:rsidRPr="002F1EDC">
            <w:rPr>
              <w:rStyle w:val="GeneralAviation"/>
              <w:color w:val="auto"/>
            </w:rPr>
            <w:t xml:space="preserve"> indicates that the licence holder is competent to provide aerodrome control with the help of surveillance radar equipment. </w:t>
          </w:r>
        </w:p>
        <w:p w14:paraId="1BE58686" w14:textId="77777777" w:rsidR="007564E5" w:rsidRPr="00A80E8C" w:rsidRDefault="00000000" w:rsidP="00BA6828"/>
      </w:sdtContent>
    </w:sdt>
    <w:bookmarkStart w:id="111" w:name="_DxCrossRefBm1379192353" w:displacedByCustomXml="next"/>
    <w:bookmarkStart w:id="112" w:name="_DxCrossRefBm134832682" w:displacedByCustomXml="next"/>
    <w:bookmarkStart w:id="113" w:name="_Toc144218146" w:displacedByCustomXml="next"/>
    <w:bookmarkStart w:id="114" w:name="_Toc256000032" w:displacedByCustomXml="next"/>
    <w:sdt>
      <w:sdtPr>
        <w:rPr>
          <w:b w:val="0"/>
          <w:color w:val="auto"/>
          <w:sz w:val="22"/>
          <w:lang w:val="en-US"/>
        </w:rPr>
        <w:alias w:val="topic"/>
        <w:tag w:val="topic"/>
        <w:id w:val="1213308326"/>
      </w:sdtPr>
      <w:sdtContent>
        <w:p w14:paraId="4F667BC6" w14:textId="77777777" w:rsidR="006E2E3A" w:rsidRPr="00A80E8C" w:rsidRDefault="00AC3C0C" w:rsidP="00425DAB">
          <w:pPr>
            <w:pStyle w:val="Heading3GM"/>
          </w:pPr>
          <w:r>
            <w:t>GM1 Article 8</w:t>
          </w:r>
          <w:r w:rsidR="00581773" w:rsidRPr="00A80E8C">
            <w:t>(7) Conversion of rating and rating endorsements</w:t>
          </w:r>
          <w:bookmarkEnd w:id="114"/>
          <w:bookmarkEnd w:id="113"/>
          <w:bookmarkEnd w:id="112"/>
          <w:bookmarkEnd w:id="111"/>
        </w:p>
        <w:p w14:paraId="29A74481" w14:textId="77777777" w:rsidR="006E2E3A" w:rsidRPr="002F1EDC" w:rsidRDefault="00581773" w:rsidP="008C2B50">
          <w:pPr>
            <w:pStyle w:val="Heading4OrgManual"/>
            <w:rPr>
              <w:rStyle w:val="GeneralAviation"/>
              <w:color w:val="auto"/>
            </w:rPr>
          </w:pPr>
          <w:r w:rsidRPr="002F1EDC">
            <w:rPr>
              <w:rStyle w:val="GeneralAviation"/>
              <w:color w:val="auto"/>
            </w:rPr>
            <w:t>TERMINAL CONTROL (TCL) RATING ENDORSEMENT</w:t>
          </w:r>
        </w:p>
        <w:p w14:paraId="10FBE015" w14:textId="77777777" w:rsidR="00A74ABE" w:rsidRDefault="00581773" w:rsidP="00A3125B">
          <w:pPr>
            <w:rPr>
              <w:rStyle w:val="GeneralAviation"/>
              <w:color w:val="auto"/>
            </w:rPr>
          </w:pPr>
          <w:r w:rsidRPr="002F1EDC">
            <w:rPr>
              <w:rStyle w:val="GeneralAviation"/>
              <w:color w:val="auto"/>
            </w:rPr>
            <w:t>The TCL rating endorsement, issued before, indicates that the licence holder is competent to provide air traffic control services with the use of any surveillance equipment to aircraft that operate in a specified terminal area and/or adjacent sectors.</w:t>
          </w:r>
        </w:p>
        <w:p w14:paraId="29D04997" w14:textId="77777777" w:rsidR="004F56BC" w:rsidRPr="00A3125B" w:rsidRDefault="00000000" w:rsidP="00A3125B"/>
      </w:sdtContent>
    </w:sdt>
    <w:bookmarkStart w:id="115" w:name="_Hlk62653393_0" w:displacedByCustomXml="next"/>
    <w:bookmarkEnd w:id="115" w:displacedByCustomXml="next"/>
    <w:bookmarkStart w:id="116" w:name="_DxCrossRefBm1379192360" w:displacedByCustomXml="next"/>
    <w:bookmarkStart w:id="117" w:name="_DxCrossRefBm9000015" w:displacedByCustomXml="next"/>
    <w:bookmarkStart w:id="118" w:name="_Toc427661321" w:displacedByCustomXml="next"/>
    <w:bookmarkStart w:id="119" w:name="_Toc256000036" w:displacedByCustomXml="next"/>
    <w:sdt>
      <w:sdtPr>
        <w:rPr>
          <w:b w:val="0"/>
          <w:i w:val="0"/>
          <w:color w:val="auto"/>
          <w:sz w:val="22"/>
          <w:u w:val="none"/>
          <w:lang w:val="en-US"/>
        </w:rPr>
        <w:alias w:val="topic"/>
        <w:tag w:val="topic"/>
        <w:id w:val="1019113752"/>
      </w:sdtPr>
      <w:sdtContent>
        <w:p w14:paraId="36A3F608" w14:textId="77777777" w:rsidR="004873BF" w:rsidRPr="00FF2450" w:rsidRDefault="00581773" w:rsidP="009E1412">
          <w:pPr>
            <w:pStyle w:val="Heading2CR"/>
          </w:pPr>
          <w:r w:rsidRPr="00FF2450">
            <w:t xml:space="preserve">Article </w:t>
          </w:r>
          <w:r w:rsidR="00BB01DA">
            <w:rPr>
              <w:lang w:val="hy-AM"/>
            </w:rPr>
            <w:t>9</w:t>
          </w:r>
          <w:r w:rsidRPr="00FF2450">
            <w:t xml:space="preserve"> </w:t>
          </w:r>
          <w:r w:rsidR="009E1412">
            <w:t xml:space="preserve">- </w:t>
          </w:r>
          <w:r w:rsidRPr="00FF2450">
            <w:t>Repeal</w:t>
          </w:r>
          <w:bookmarkEnd w:id="119"/>
          <w:bookmarkEnd w:id="118"/>
          <w:bookmarkEnd w:id="117"/>
          <w:bookmarkEnd w:id="116"/>
        </w:p>
        <w:p w14:paraId="4B225205" w14:textId="77777777" w:rsidR="007B6329" w:rsidRDefault="007B6329" w:rsidP="00CA4DEA"/>
        <w:p w14:paraId="7EB15DBC" w14:textId="77777777" w:rsidR="007B6329" w:rsidRDefault="007B6329" w:rsidP="007B6329">
          <w:pPr>
            <w:pStyle w:val="BodyText"/>
            <w:kinsoku w:val="0"/>
            <w:overflowPunct w:val="0"/>
            <w:spacing w:before="240"/>
            <w:ind w:left="113"/>
            <w:jc w:val="both"/>
            <w:rPr>
              <w:spacing w:val="-2"/>
              <w:lang w:val="en-US"/>
            </w:rPr>
          </w:pPr>
          <w:r w:rsidRPr="00FE774A">
            <w:rPr>
              <w:lang w:val="en-US"/>
            </w:rPr>
            <w:t>Order No. 41-N dated 13.03.2005 of the Head of General Department of Civil Aviation under the Government of the Republic of Armenia</w:t>
          </w:r>
          <w:r w:rsidRPr="00A062EF">
            <w:rPr>
              <w:lang w:val="en-US"/>
            </w:rPr>
            <w:t>is</w:t>
          </w:r>
          <w:r w:rsidRPr="00A062EF">
            <w:rPr>
              <w:spacing w:val="-4"/>
              <w:lang w:val="en-US"/>
            </w:rPr>
            <w:t xml:space="preserve"> </w:t>
          </w:r>
          <w:r w:rsidRPr="00A062EF">
            <w:rPr>
              <w:spacing w:val="-2"/>
              <w:lang w:val="en-US"/>
            </w:rPr>
            <w:t>repealed.</w:t>
          </w:r>
        </w:p>
        <w:p w14:paraId="7565DFEB" w14:textId="77777777" w:rsidR="005E1CA3" w:rsidRPr="00FF2450" w:rsidRDefault="00000000" w:rsidP="00CA4DEA"/>
      </w:sdtContent>
    </w:sdt>
    <w:bookmarkStart w:id="120" w:name="_DxCrossRefBm1379192361" w:displacedByCustomXml="next"/>
    <w:bookmarkStart w:id="121" w:name="_DxCrossRefBm9000016" w:displacedByCustomXml="next"/>
    <w:bookmarkStart w:id="122" w:name="_Toc427661322" w:displacedByCustomXml="next"/>
    <w:bookmarkStart w:id="123" w:name="_Toc256000037" w:displacedByCustomXml="next"/>
    <w:sdt>
      <w:sdtPr>
        <w:rPr>
          <w:b w:val="0"/>
          <w:i w:val="0"/>
          <w:color w:val="auto"/>
          <w:sz w:val="22"/>
          <w:u w:val="none"/>
          <w:lang w:val="en-US"/>
        </w:rPr>
        <w:alias w:val="topic"/>
        <w:tag w:val="topic"/>
        <w:id w:val="-54223140"/>
      </w:sdtPr>
      <w:sdtContent>
        <w:p w14:paraId="604C267E" w14:textId="77777777" w:rsidR="004873BF" w:rsidRPr="00FF2450" w:rsidRDefault="00BB01DA" w:rsidP="00955733">
          <w:pPr>
            <w:pStyle w:val="Heading2CR"/>
          </w:pPr>
          <w:r>
            <w:t xml:space="preserve">Article </w:t>
          </w:r>
          <w:r>
            <w:rPr>
              <w:lang w:val="hy-AM"/>
            </w:rPr>
            <w:t>10</w:t>
          </w:r>
          <w:r w:rsidR="00581773" w:rsidRPr="00FF2450">
            <w:t xml:space="preserve"> </w:t>
          </w:r>
          <w:r w:rsidR="00955733">
            <w:t xml:space="preserve">- </w:t>
          </w:r>
          <w:r w:rsidR="00581773" w:rsidRPr="00FF2450">
            <w:t>Entry into force and application</w:t>
          </w:r>
          <w:bookmarkEnd w:id="123"/>
          <w:bookmarkEnd w:id="122"/>
          <w:bookmarkEnd w:id="121"/>
          <w:bookmarkEnd w:id="120"/>
        </w:p>
        <w:p w14:paraId="646D8DCE" w14:textId="22A4A09A" w:rsidR="00A74ABE" w:rsidRDefault="00BB01DA" w:rsidP="009507C7">
          <w:pPr>
            <w:pStyle w:val="ListParagraph"/>
            <w:numPr>
              <w:ilvl w:val="0"/>
              <w:numId w:val="0"/>
            </w:numPr>
            <w:tabs>
              <w:tab w:val="left" w:pos="706"/>
            </w:tabs>
            <w:kinsoku w:val="0"/>
            <w:overflowPunct w:val="0"/>
            <w:spacing w:after="0"/>
            <w:ind w:left="454" w:right="161"/>
            <w:rPr>
              <w:rFonts w:ascii="Calibri" w:hAnsi="Calibri" w:cs="Calibri"/>
              <w:szCs w:val="22"/>
              <w:lang w:eastAsia="ru-RU"/>
            </w:rPr>
          </w:pPr>
          <w:r>
            <w:rPr>
              <w:rFonts w:ascii="Calibri" w:hAnsi="Calibri" w:cs="Calibri"/>
              <w:szCs w:val="22"/>
              <w:lang w:val="hy-AM" w:eastAsia="ru-RU"/>
            </w:rPr>
            <w:t xml:space="preserve">1․ </w:t>
          </w:r>
          <w:r>
            <w:t>This regulation shall enter into force thirty days after its publication on the official website of legal acts of the Republic of Armenia</w:t>
          </w:r>
          <w:r w:rsidRPr="00A74ABE">
            <w:rPr>
              <w:rFonts w:ascii="Calibri" w:hAnsi="Calibri" w:cs="Calibri"/>
              <w:szCs w:val="22"/>
              <w:lang w:eastAsia="ru-RU"/>
            </w:rPr>
            <w:t xml:space="preserve"> </w:t>
          </w:r>
          <w:r w:rsidR="00A74ABE" w:rsidRPr="00A74ABE">
            <w:rPr>
              <w:rFonts w:ascii="Calibri" w:hAnsi="Calibri" w:cs="Calibri"/>
              <w:szCs w:val="22"/>
              <w:lang w:eastAsia="ru-RU"/>
            </w:rPr>
            <w:t>(</w:t>
          </w:r>
          <w:hyperlink r:id="rId21" w:history="1">
            <w:r w:rsidR="00A74ABE" w:rsidRPr="00A74ABE">
              <w:rPr>
                <w:rStyle w:val="Hyperlink"/>
                <w:rFonts w:ascii="Calibri" w:hAnsi="Calibri" w:cs="Calibri"/>
                <w:szCs w:val="22"/>
                <w:lang w:eastAsia="ru-RU"/>
              </w:rPr>
              <w:t>arlis.am</w:t>
            </w:r>
          </w:hyperlink>
          <w:r w:rsidR="00A74ABE" w:rsidRPr="00A74ABE">
            <w:rPr>
              <w:rFonts w:ascii="Calibri" w:hAnsi="Calibri" w:cs="Calibri"/>
              <w:szCs w:val="22"/>
              <w:lang w:eastAsia="ru-RU"/>
            </w:rPr>
            <w:t>).</w:t>
          </w:r>
        </w:p>
        <w:p w14:paraId="59E61677" w14:textId="77777777" w:rsidR="00BB01DA" w:rsidRDefault="00BB01DA" w:rsidP="009507C7">
          <w:pPr>
            <w:pStyle w:val="ListParagraph"/>
            <w:numPr>
              <w:ilvl w:val="0"/>
              <w:numId w:val="0"/>
            </w:numPr>
            <w:tabs>
              <w:tab w:val="left" w:pos="706"/>
            </w:tabs>
            <w:kinsoku w:val="0"/>
            <w:overflowPunct w:val="0"/>
            <w:spacing w:after="0"/>
            <w:ind w:left="454" w:right="161"/>
            <w:rPr>
              <w:rFonts w:ascii="Calibri" w:hAnsi="Calibri" w:cs="Calibri"/>
              <w:szCs w:val="22"/>
              <w:lang w:eastAsia="ru-RU"/>
            </w:rPr>
          </w:pPr>
        </w:p>
        <w:p w14:paraId="6AF8AC05" w14:textId="77777777" w:rsidR="00BB01DA" w:rsidRDefault="00AC3C0C" w:rsidP="009507C7">
          <w:pPr>
            <w:pStyle w:val="ListParagraph"/>
            <w:numPr>
              <w:ilvl w:val="0"/>
              <w:numId w:val="0"/>
            </w:numPr>
            <w:tabs>
              <w:tab w:val="left" w:pos="706"/>
            </w:tabs>
            <w:kinsoku w:val="0"/>
            <w:overflowPunct w:val="0"/>
            <w:spacing w:after="0"/>
            <w:ind w:left="454" w:right="161"/>
            <w:rPr>
              <w:rFonts w:ascii="Calibri" w:hAnsi="Calibri" w:cs="Calibri"/>
              <w:szCs w:val="22"/>
              <w:lang w:eastAsia="ru-RU"/>
            </w:rPr>
          </w:pPr>
          <w:r>
            <w:t>A period of 24</w:t>
          </w:r>
          <w:r w:rsidR="00BB01DA">
            <w:t xml:space="preserve"> months is established for the full implementation of this regulation after its publication on the official website of legal acts of the Republic of Armenia.</w:t>
          </w:r>
        </w:p>
        <w:p w14:paraId="60EC1F05" w14:textId="77777777" w:rsidR="00A3125B" w:rsidRDefault="00000000" w:rsidP="00A3125B">
          <w:pPr>
            <w:pStyle w:val="AlignRight"/>
            <w:jc w:val="both"/>
          </w:pPr>
        </w:p>
      </w:sdtContent>
    </w:sdt>
    <w:bookmarkStart w:id="124" w:name="_Toc256000038" w:displacedByCustomXml="prev"/>
    <w:sdt>
      <w:sdtPr>
        <w:alias w:val="heading"/>
        <w:tag w:val="heading"/>
        <w:id w:val="56729297"/>
      </w:sdtPr>
      <w:sdtContent>
        <w:p w14:paraId="5D6EEF89" w14:textId="77777777" w:rsidR="00090094" w:rsidRDefault="00581773">
          <w:pPr>
            <w:pStyle w:val="Heading1"/>
          </w:pPr>
          <w:r>
            <w:t>ANNEX I – PART ATCO – REQUIREMENTS FOR THE LICENSING OF AIR TRAFFIC CONTROLLERS</w:t>
          </w:r>
        </w:p>
        <w:bookmarkEnd w:id="124" w:displacedByCustomXml="next"/>
      </w:sdtContent>
    </w:sdt>
    <w:bookmarkStart w:id="125" w:name="_Toc256000039" w:displacedByCustomXml="next"/>
    <w:sdt>
      <w:sdtPr>
        <w:alias w:val="heading"/>
        <w:tag w:val="heading"/>
        <w:id w:val="-1185432054"/>
      </w:sdtPr>
      <w:sdtContent>
        <w:p w14:paraId="03E84A1E" w14:textId="77777777" w:rsidR="00090094" w:rsidRDefault="00581773">
          <w:pPr>
            <w:pStyle w:val="Heading2"/>
          </w:pPr>
          <w:r>
            <w:t>SUBPART A – GENERAL REQUIREMENTS</w:t>
          </w:r>
        </w:p>
        <w:bookmarkEnd w:id="125" w:displacedByCustomXml="next"/>
      </w:sdtContent>
    </w:sdt>
    <w:bookmarkStart w:id="126" w:name="_DxCrossRefBm1379192356" w:displacedByCustomXml="next"/>
    <w:bookmarkStart w:id="127" w:name="_DxCrossRefBm9000018" w:displacedByCustomXml="next"/>
    <w:bookmarkStart w:id="128" w:name="_Toc427661326" w:displacedByCustomXml="next"/>
    <w:bookmarkStart w:id="129" w:name="_Toc256000040" w:displacedByCustomXml="next"/>
    <w:sdt>
      <w:sdtPr>
        <w:rPr>
          <w:b w:val="0"/>
          <w:color w:val="auto"/>
          <w:sz w:val="22"/>
          <w:szCs w:val="24"/>
          <w:lang w:val="en-US"/>
        </w:rPr>
        <w:alias w:val="topic"/>
        <w:tag w:val="topic"/>
        <w:id w:val="-1236816172"/>
      </w:sdtPr>
      <w:sdtContent>
        <w:p w14:paraId="0170113B" w14:textId="77777777" w:rsidR="000A280F" w:rsidRPr="00FF2450" w:rsidRDefault="00581773" w:rsidP="000F573D">
          <w:pPr>
            <w:pStyle w:val="Heading3IR"/>
          </w:pPr>
          <w:r w:rsidRPr="00FF2450">
            <w:t>ATCO.A.001</w:t>
          </w:r>
          <w:r w:rsidR="000330A3">
            <w:t xml:space="preserve"> </w:t>
          </w:r>
          <w:r w:rsidRPr="00FF2450">
            <w:t xml:space="preserve"> Scope</w:t>
          </w:r>
          <w:bookmarkEnd w:id="129"/>
          <w:bookmarkEnd w:id="128"/>
          <w:bookmarkEnd w:id="127"/>
          <w:bookmarkEnd w:id="126"/>
        </w:p>
        <w:p w14:paraId="4351BDFB" w14:textId="77777777" w:rsidR="00644789" w:rsidRDefault="00644789" w:rsidP="00644789">
          <w:pPr>
            <w:pStyle w:val="Dxshortdesc"/>
          </w:pPr>
        </w:p>
        <w:p w14:paraId="31F20CD8" w14:textId="77777777" w:rsidR="000A280F" w:rsidRPr="00FF2450" w:rsidRDefault="00581773" w:rsidP="00644789">
          <w:r w:rsidRPr="00FF2450">
            <w:t>This Part, set out in this Annex, establishes the requirements for the issue, revocation and suspension of student air traffic controller licences and air traffic controller licences, their associated ratings and endorsements, and the conditions of their validity and use.</w:t>
          </w:r>
        </w:p>
      </w:sdtContent>
    </w:sdt>
    <w:bookmarkStart w:id="130" w:name="_DxCrossRefBm1379192363" w:displacedByCustomXml="next"/>
    <w:bookmarkStart w:id="131" w:name="_DxCrossRefBm9000019" w:displacedByCustomXml="next"/>
    <w:bookmarkStart w:id="132" w:name="_Toc427661327" w:displacedByCustomXml="next"/>
    <w:bookmarkStart w:id="133" w:name="_Toc256000041" w:displacedByCustomXml="next"/>
    <w:sdt>
      <w:sdtPr>
        <w:rPr>
          <w:b w:val="0"/>
          <w:color w:val="auto"/>
          <w:sz w:val="22"/>
          <w:szCs w:val="24"/>
          <w:lang w:val="en-US"/>
        </w:rPr>
        <w:alias w:val="topic"/>
        <w:tag w:val="topic"/>
        <w:id w:val="1393825373"/>
      </w:sdtPr>
      <w:sdtContent>
        <w:p w14:paraId="2DE3846D" w14:textId="77777777" w:rsidR="000A280F" w:rsidRPr="00FF2450" w:rsidRDefault="00581773" w:rsidP="000F573D">
          <w:pPr>
            <w:pStyle w:val="Heading3IR"/>
          </w:pPr>
          <w:r w:rsidRPr="00FF2450">
            <w:t xml:space="preserve">ATCO.A.005 </w:t>
          </w:r>
          <w:r w:rsidR="00A521C3">
            <w:t xml:space="preserve"> </w:t>
          </w:r>
          <w:r w:rsidRPr="00FF2450">
            <w:t>Application for the issue of licences, ratings and endorsements</w:t>
          </w:r>
          <w:bookmarkEnd w:id="133"/>
          <w:bookmarkEnd w:id="132"/>
          <w:bookmarkEnd w:id="131"/>
          <w:bookmarkEnd w:id="130"/>
        </w:p>
        <w:p w14:paraId="0C5C07CB" w14:textId="77777777" w:rsidR="009C1AEE" w:rsidRDefault="009C1AEE" w:rsidP="009C1AEE">
          <w:pPr>
            <w:pStyle w:val="Dxshortdesc"/>
          </w:pPr>
        </w:p>
        <w:p w14:paraId="41A3A115" w14:textId="77777777" w:rsidR="00BE7FA5" w:rsidRPr="00A062EF" w:rsidRDefault="00BE7FA5" w:rsidP="00040D07">
          <w:pPr>
            <w:pStyle w:val="ListParagraph"/>
            <w:widowControl w:val="0"/>
            <w:numPr>
              <w:ilvl w:val="0"/>
              <w:numId w:val="20"/>
            </w:numPr>
            <w:tabs>
              <w:tab w:val="left" w:pos="706"/>
            </w:tabs>
            <w:kinsoku w:val="0"/>
            <w:overflowPunct w:val="0"/>
            <w:autoSpaceDE w:val="0"/>
            <w:autoSpaceDN w:val="0"/>
            <w:adjustRightInd w:val="0"/>
            <w:spacing w:before="120" w:after="0"/>
            <w:ind w:right="164"/>
            <w:contextualSpacing w:val="0"/>
            <w:rPr>
              <w:szCs w:val="22"/>
            </w:rPr>
          </w:pPr>
          <w:r w:rsidRPr="00A062EF">
            <w:rPr>
              <w:szCs w:val="22"/>
            </w:rPr>
            <w:t xml:space="preserve">An application for the issue of licences, ratings and endorsements shall be submitted to the </w:t>
          </w:r>
          <w:r w:rsidR="009507C7">
            <w:t>Committee</w:t>
          </w:r>
          <w:r w:rsidR="009507C7" w:rsidRPr="00A062EF">
            <w:rPr>
              <w:szCs w:val="22"/>
            </w:rPr>
            <w:t xml:space="preserve"> </w:t>
          </w:r>
          <w:r w:rsidRPr="00A062EF">
            <w:rPr>
              <w:szCs w:val="22"/>
            </w:rPr>
            <w:t>in accordance with t</w:t>
          </w:r>
          <w:r>
            <w:rPr>
              <w:szCs w:val="22"/>
            </w:rPr>
            <w:t>he procedure established by the</w:t>
          </w:r>
          <w:r w:rsidRPr="00A062EF">
            <w:rPr>
              <w:szCs w:val="22"/>
            </w:rPr>
            <w:t xml:space="preserve"> </w:t>
          </w:r>
          <w:r w:rsidR="009507C7">
            <w:t>Committee</w:t>
          </w:r>
          <w:r w:rsidRPr="00A062EF">
            <w:rPr>
              <w:szCs w:val="22"/>
            </w:rPr>
            <w:t>.</w:t>
          </w:r>
        </w:p>
        <w:p w14:paraId="3D676E28" w14:textId="77777777" w:rsidR="00BE7FA5" w:rsidRPr="00A062EF" w:rsidRDefault="00BE7FA5" w:rsidP="00040D07">
          <w:pPr>
            <w:pStyle w:val="ListParagraph"/>
            <w:widowControl w:val="0"/>
            <w:numPr>
              <w:ilvl w:val="0"/>
              <w:numId w:val="20"/>
            </w:numPr>
            <w:tabs>
              <w:tab w:val="left" w:pos="706"/>
            </w:tabs>
            <w:kinsoku w:val="0"/>
            <w:overflowPunct w:val="0"/>
            <w:autoSpaceDE w:val="0"/>
            <w:autoSpaceDN w:val="0"/>
            <w:adjustRightInd w:val="0"/>
            <w:spacing w:before="118" w:after="0"/>
            <w:ind w:right="157"/>
            <w:contextualSpacing w:val="0"/>
            <w:rPr>
              <w:szCs w:val="22"/>
            </w:rPr>
          </w:pPr>
          <w:r w:rsidRPr="00A062EF">
            <w:rPr>
              <w:szCs w:val="22"/>
            </w:rPr>
            <w:t>An</w:t>
          </w:r>
          <w:r w:rsidRPr="00A062EF">
            <w:rPr>
              <w:spacing w:val="-3"/>
              <w:szCs w:val="22"/>
            </w:rPr>
            <w:t xml:space="preserve"> </w:t>
          </w:r>
          <w:r w:rsidRPr="00A062EF">
            <w:rPr>
              <w:szCs w:val="22"/>
            </w:rPr>
            <w:t>application</w:t>
          </w:r>
          <w:r w:rsidRPr="00A062EF">
            <w:rPr>
              <w:spacing w:val="-2"/>
              <w:szCs w:val="22"/>
            </w:rPr>
            <w:t xml:space="preserve"> </w:t>
          </w:r>
          <w:r w:rsidRPr="00A062EF">
            <w:rPr>
              <w:szCs w:val="22"/>
            </w:rPr>
            <w:t>for</w:t>
          </w:r>
          <w:r w:rsidRPr="00A062EF">
            <w:rPr>
              <w:spacing w:val="-1"/>
              <w:szCs w:val="22"/>
            </w:rPr>
            <w:t xml:space="preserve"> </w:t>
          </w:r>
          <w:r w:rsidRPr="00A062EF">
            <w:rPr>
              <w:szCs w:val="22"/>
            </w:rPr>
            <w:t>the</w:t>
          </w:r>
          <w:r w:rsidRPr="00A062EF">
            <w:rPr>
              <w:spacing w:val="-1"/>
              <w:szCs w:val="22"/>
            </w:rPr>
            <w:t xml:space="preserve"> </w:t>
          </w:r>
          <w:r w:rsidRPr="00A062EF">
            <w:rPr>
              <w:szCs w:val="22"/>
            </w:rPr>
            <w:t>issue</w:t>
          </w:r>
          <w:r w:rsidRPr="00A062EF">
            <w:rPr>
              <w:spacing w:val="-3"/>
              <w:szCs w:val="22"/>
            </w:rPr>
            <w:t xml:space="preserve"> </w:t>
          </w:r>
          <w:r w:rsidRPr="00A062EF">
            <w:rPr>
              <w:szCs w:val="22"/>
            </w:rPr>
            <w:t>of</w:t>
          </w:r>
          <w:r w:rsidRPr="00A062EF">
            <w:rPr>
              <w:spacing w:val="-1"/>
              <w:szCs w:val="22"/>
            </w:rPr>
            <w:t xml:space="preserve"> </w:t>
          </w:r>
          <w:r w:rsidRPr="00A062EF">
            <w:rPr>
              <w:szCs w:val="22"/>
            </w:rPr>
            <w:t>further</w:t>
          </w:r>
          <w:r w:rsidRPr="00A062EF">
            <w:rPr>
              <w:spacing w:val="-1"/>
              <w:szCs w:val="22"/>
            </w:rPr>
            <w:t xml:space="preserve"> </w:t>
          </w:r>
          <w:r w:rsidRPr="00A062EF">
            <w:rPr>
              <w:szCs w:val="22"/>
            </w:rPr>
            <w:t>ratings</w:t>
          </w:r>
          <w:r w:rsidRPr="00A062EF">
            <w:rPr>
              <w:spacing w:val="-3"/>
              <w:szCs w:val="22"/>
            </w:rPr>
            <w:t xml:space="preserve"> </w:t>
          </w:r>
          <w:r w:rsidRPr="00A062EF">
            <w:rPr>
              <w:szCs w:val="22"/>
            </w:rPr>
            <w:t>or</w:t>
          </w:r>
          <w:r w:rsidRPr="00A062EF">
            <w:rPr>
              <w:spacing w:val="-1"/>
              <w:szCs w:val="22"/>
            </w:rPr>
            <w:t xml:space="preserve"> </w:t>
          </w:r>
          <w:r w:rsidRPr="00A062EF">
            <w:rPr>
              <w:szCs w:val="22"/>
            </w:rPr>
            <w:t>endorsements,</w:t>
          </w:r>
          <w:r w:rsidRPr="00A062EF">
            <w:rPr>
              <w:spacing w:val="-1"/>
              <w:szCs w:val="22"/>
            </w:rPr>
            <w:t xml:space="preserve"> </w:t>
          </w:r>
          <w:r w:rsidRPr="00A062EF">
            <w:rPr>
              <w:szCs w:val="22"/>
            </w:rPr>
            <w:t>for</w:t>
          </w:r>
          <w:r w:rsidRPr="00A062EF">
            <w:rPr>
              <w:spacing w:val="-1"/>
              <w:szCs w:val="22"/>
            </w:rPr>
            <w:t xml:space="preserve"> </w:t>
          </w:r>
          <w:r w:rsidRPr="00A062EF">
            <w:rPr>
              <w:szCs w:val="22"/>
            </w:rPr>
            <w:t>the</w:t>
          </w:r>
          <w:r w:rsidRPr="00A062EF">
            <w:rPr>
              <w:spacing w:val="-1"/>
              <w:szCs w:val="22"/>
            </w:rPr>
            <w:t xml:space="preserve"> </w:t>
          </w:r>
          <w:r w:rsidRPr="00A062EF">
            <w:rPr>
              <w:szCs w:val="22"/>
            </w:rPr>
            <w:t>revalidation</w:t>
          </w:r>
          <w:r w:rsidRPr="00A062EF">
            <w:rPr>
              <w:spacing w:val="-2"/>
              <w:szCs w:val="22"/>
            </w:rPr>
            <w:t xml:space="preserve"> </w:t>
          </w:r>
          <w:r w:rsidRPr="00A062EF">
            <w:rPr>
              <w:szCs w:val="22"/>
            </w:rPr>
            <w:t>or</w:t>
          </w:r>
          <w:r w:rsidRPr="00A062EF">
            <w:rPr>
              <w:spacing w:val="-1"/>
              <w:szCs w:val="22"/>
            </w:rPr>
            <w:t xml:space="preserve"> </w:t>
          </w:r>
          <w:r w:rsidRPr="00A062EF">
            <w:rPr>
              <w:szCs w:val="22"/>
            </w:rPr>
            <w:t xml:space="preserve">renewal of endorsements and for the reissue of the licence shall be submitted to the </w:t>
          </w:r>
          <w:r w:rsidR="009507C7">
            <w:t>Committee</w:t>
          </w:r>
          <w:r w:rsidR="009507C7" w:rsidRPr="00A062EF">
            <w:rPr>
              <w:szCs w:val="22"/>
            </w:rPr>
            <w:t xml:space="preserve"> </w:t>
          </w:r>
          <w:r w:rsidRPr="00A062EF">
            <w:rPr>
              <w:szCs w:val="22"/>
            </w:rPr>
            <w:t>which issued that licence.</w:t>
          </w:r>
        </w:p>
        <w:p w14:paraId="43F9D1F8" w14:textId="77777777" w:rsidR="00BE7FA5" w:rsidRDefault="00BE7FA5" w:rsidP="00040D07">
          <w:pPr>
            <w:pStyle w:val="ListParagraph"/>
            <w:widowControl w:val="0"/>
            <w:numPr>
              <w:ilvl w:val="0"/>
              <w:numId w:val="20"/>
            </w:numPr>
            <w:tabs>
              <w:tab w:val="left" w:pos="706"/>
            </w:tabs>
            <w:kinsoku w:val="0"/>
            <w:overflowPunct w:val="0"/>
            <w:autoSpaceDE w:val="0"/>
            <w:autoSpaceDN w:val="0"/>
            <w:adjustRightInd w:val="0"/>
            <w:spacing w:before="121" w:after="0"/>
            <w:ind w:right="157"/>
            <w:contextualSpacing w:val="0"/>
            <w:rPr>
              <w:szCs w:val="22"/>
            </w:rPr>
          </w:pPr>
          <w:r w:rsidRPr="00A062EF">
            <w:rPr>
              <w:szCs w:val="22"/>
            </w:rPr>
            <w:t>The</w:t>
          </w:r>
          <w:r w:rsidRPr="00A062EF">
            <w:rPr>
              <w:spacing w:val="-2"/>
              <w:szCs w:val="22"/>
            </w:rPr>
            <w:t xml:space="preserve"> </w:t>
          </w:r>
          <w:r w:rsidRPr="00A062EF">
            <w:rPr>
              <w:szCs w:val="22"/>
            </w:rPr>
            <w:t>licence</w:t>
          </w:r>
          <w:r w:rsidRPr="00A062EF">
            <w:rPr>
              <w:spacing w:val="-4"/>
              <w:szCs w:val="22"/>
            </w:rPr>
            <w:t xml:space="preserve"> </w:t>
          </w:r>
          <w:r w:rsidRPr="00A062EF">
            <w:rPr>
              <w:szCs w:val="22"/>
            </w:rPr>
            <w:t>shall</w:t>
          </w:r>
          <w:r w:rsidRPr="00A062EF">
            <w:rPr>
              <w:spacing w:val="-2"/>
              <w:szCs w:val="22"/>
            </w:rPr>
            <w:t xml:space="preserve"> </w:t>
          </w:r>
          <w:r w:rsidRPr="00A062EF">
            <w:rPr>
              <w:szCs w:val="22"/>
            </w:rPr>
            <w:t>remain</w:t>
          </w:r>
          <w:r w:rsidRPr="00A062EF">
            <w:rPr>
              <w:spacing w:val="-4"/>
              <w:szCs w:val="22"/>
            </w:rPr>
            <w:t xml:space="preserve"> </w:t>
          </w:r>
          <w:r w:rsidRPr="00A062EF">
            <w:rPr>
              <w:szCs w:val="22"/>
            </w:rPr>
            <w:t>the</w:t>
          </w:r>
          <w:r w:rsidRPr="00A062EF">
            <w:rPr>
              <w:spacing w:val="-2"/>
              <w:szCs w:val="22"/>
            </w:rPr>
            <w:t xml:space="preserve"> </w:t>
          </w:r>
          <w:r w:rsidRPr="00A062EF">
            <w:rPr>
              <w:szCs w:val="22"/>
            </w:rPr>
            <w:t>property</w:t>
          </w:r>
          <w:r w:rsidRPr="00A062EF">
            <w:rPr>
              <w:spacing w:val="-4"/>
              <w:szCs w:val="22"/>
            </w:rPr>
            <w:t xml:space="preserve"> </w:t>
          </w:r>
          <w:r w:rsidRPr="00A062EF">
            <w:rPr>
              <w:szCs w:val="22"/>
            </w:rPr>
            <w:t>of</w:t>
          </w:r>
          <w:r w:rsidRPr="00A062EF">
            <w:rPr>
              <w:spacing w:val="-4"/>
              <w:szCs w:val="22"/>
            </w:rPr>
            <w:t xml:space="preserve"> </w:t>
          </w:r>
          <w:r w:rsidRPr="00A062EF">
            <w:rPr>
              <w:szCs w:val="22"/>
            </w:rPr>
            <w:t>the</w:t>
          </w:r>
          <w:r w:rsidRPr="00A062EF">
            <w:rPr>
              <w:spacing w:val="-4"/>
              <w:szCs w:val="22"/>
            </w:rPr>
            <w:t xml:space="preserve"> </w:t>
          </w:r>
          <w:r w:rsidRPr="00A062EF">
            <w:rPr>
              <w:szCs w:val="22"/>
            </w:rPr>
            <w:t>person</w:t>
          </w:r>
          <w:r w:rsidRPr="00A062EF">
            <w:rPr>
              <w:spacing w:val="-3"/>
              <w:szCs w:val="22"/>
            </w:rPr>
            <w:t xml:space="preserve"> </w:t>
          </w:r>
          <w:r w:rsidRPr="00A062EF">
            <w:rPr>
              <w:szCs w:val="22"/>
            </w:rPr>
            <w:t>to</w:t>
          </w:r>
          <w:r w:rsidRPr="00A062EF">
            <w:rPr>
              <w:spacing w:val="-4"/>
              <w:szCs w:val="22"/>
            </w:rPr>
            <w:t xml:space="preserve"> </w:t>
          </w:r>
          <w:r w:rsidRPr="00A062EF">
            <w:rPr>
              <w:szCs w:val="22"/>
            </w:rPr>
            <w:t>whom</w:t>
          </w:r>
          <w:r w:rsidRPr="00A062EF">
            <w:rPr>
              <w:spacing w:val="-4"/>
              <w:szCs w:val="22"/>
            </w:rPr>
            <w:t xml:space="preserve"> </w:t>
          </w:r>
          <w:r w:rsidRPr="00A062EF">
            <w:rPr>
              <w:szCs w:val="22"/>
            </w:rPr>
            <w:t>it</w:t>
          </w:r>
          <w:r w:rsidRPr="00A062EF">
            <w:rPr>
              <w:spacing w:val="-4"/>
              <w:szCs w:val="22"/>
            </w:rPr>
            <w:t xml:space="preserve"> </w:t>
          </w:r>
          <w:r w:rsidRPr="00A062EF">
            <w:rPr>
              <w:szCs w:val="22"/>
            </w:rPr>
            <w:t>is</w:t>
          </w:r>
          <w:r w:rsidRPr="00A062EF">
            <w:rPr>
              <w:spacing w:val="-2"/>
              <w:szCs w:val="22"/>
            </w:rPr>
            <w:t xml:space="preserve"> </w:t>
          </w:r>
          <w:r w:rsidRPr="00A062EF">
            <w:rPr>
              <w:szCs w:val="22"/>
            </w:rPr>
            <w:t>issued,</w:t>
          </w:r>
          <w:r w:rsidRPr="00A062EF">
            <w:rPr>
              <w:spacing w:val="-2"/>
              <w:szCs w:val="22"/>
            </w:rPr>
            <w:t xml:space="preserve"> </w:t>
          </w:r>
          <w:r w:rsidRPr="00A062EF">
            <w:rPr>
              <w:szCs w:val="22"/>
            </w:rPr>
            <w:t>unless</w:t>
          </w:r>
          <w:r w:rsidRPr="00A062EF">
            <w:rPr>
              <w:spacing w:val="-2"/>
              <w:szCs w:val="22"/>
            </w:rPr>
            <w:t xml:space="preserve"> </w:t>
          </w:r>
          <w:r w:rsidRPr="00A062EF">
            <w:rPr>
              <w:szCs w:val="22"/>
            </w:rPr>
            <w:t>it</w:t>
          </w:r>
          <w:r w:rsidRPr="00A062EF">
            <w:rPr>
              <w:spacing w:val="-4"/>
              <w:szCs w:val="22"/>
            </w:rPr>
            <w:t xml:space="preserve"> </w:t>
          </w:r>
          <w:r w:rsidRPr="00A062EF">
            <w:rPr>
              <w:szCs w:val="22"/>
            </w:rPr>
            <w:t>is</w:t>
          </w:r>
          <w:r w:rsidRPr="00A062EF">
            <w:rPr>
              <w:spacing w:val="-2"/>
              <w:szCs w:val="22"/>
            </w:rPr>
            <w:t xml:space="preserve"> </w:t>
          </w:r>
          <w:r w:rsidRPr="00A062EF">
            <w:rPr>
              <w:szCs w:val="22"/>
            </w:rPr>
            <w:t>revoked</w:t>
          </w:r>
          <w:r w:rsidRPr="00A062EF">
            <w:rPr>
              <w:spacing w:val="-2"/>
              <w:szCs w:val="22"/>
            </w:rPr>
            <w:t xml:space="preserve"> </w:t>
          </w:r>
          <w:r w:rsidRPr="00A062EF">
            <w:rPr>
              <w:szCs w:val="22"/>
            </w:rPr>
            <w:t xml:space="preserve">by the </w:t>
          </w:r>
          <w:r w:rsidR="009507C7">
            <w:t>Committee</w:t>
          </w:r>
          <w:r w:rsidRPr="00A062EF">
            <w:rPr>
              <w:szCs w:val="22"/>
            </w:rPr>
            <w:t xml:space="preserve">. </w:t>
          </w:r>
          <w:r w:rsidRPr="00B91E49">
            <w:rPr>
              <w:szCs w:val="22"/>
            </w:rPr>
            <w:t>The licence holder shall sign the licence.</w:t>
          </w:r>
        </w:p>
        <w:p w14:paraId="61F8DDF9" w14:textId="77777777" w:rsidR="00BE7FA5" w:rsidRPr="00B91E49" w:rsidRDefault="00BE7FA5" w:rsidP="00040D07">
          <w:pPr>
            <w:pStyle w:val="ListParagraph"/>
            <w:widowControl w:val="0"/>
            <w:numPr>
              <w:ilvl w:val="0"/>
              <w:numId w:val="20"/>
            </w:numPr>
            <w:tabs>
              <w:tab w:val="left" w:pos="706"/>
            </w:tabs>
            <w:kinsoku w:val="0"/>
            <w:overflowPunct w:val="0"/>
            <w:autoSpaceDE w:val="0"/>
            <w:autoSpaceDN w:val="0"/>
            <w:adjustRightInd w:val="0"/>
            <w:spacing w:before="121" w:after="0"/>
            <w:ind w:right="157"/>
            <w:contextualSpacing w:val="0"/>
            <w:rPr>
              <w:szCs w:val="22"/>
            </w:rPr>
          </w:pPr>
          <w:r w:rsidRPr="00A062EF">
            <w:rPr>
              <w:szCs w:val="22"/>
            </w:rPr>
            <w:t xml:space="preserve">The licence shall specify all relevant information related to the privileges that are granted by </w:t>
          </w:r>
          <w:r>
            <w:rPr>
              <w:szCs w:val="22"/>
            </w:rPr>
            <w:t xml:space="preserve">   </w:t>
          </w:r>
          <w:r w:rsidRPr="00A062EF">
            <w:rPr>
              <w:szCs w:val="22"/>
            </w:rPr>
            <w:t xml:space="preserve">the licence and shall comply with the requirements in </w:t>
          </w:r>
          <w:hyperlink w:anchor="_DxCrossRefBm1379192347" w:history="1">
            <w:r>
              <w:rPr>
                <w:rStyle w:val="Hyperlink"/>
              </w:rPr>
              <w:t>Appendix 1 of Annex II</w:t>
            </w:r>
          </w:hyperlink>
        </w:p>
        <w:p w14:paraId="23689338" w14:textId="77777777" w:rsidR="005E1CA3" w:rsidRPr="00FF2450" w:rsidRDefault="00BE7FA5" w:rsidP="00BE7FA5">
          <w:pPr>
            <w:pStyle w:val="ListLevel0"/>
          </w:pPr>
          <w:r>
            <w:rPr>
              <w:szCs w:val="22"/>
            </w:rPr>
            <w:t xml:space="preserve">            </w:t>
          </w:r>
        </w:p>
      </w:sdtContent>
    </w:sdt>
    <w:bookmarkStart w:id="134" w:name="_DxCrossRefBm1379192364" w:displacedByCustomXml="next"/>
    <w:bookmarkStart w:id="135" w:name="_Toc256000042" w:displacedByCustomXml="next"/>
    <w:sdt>
      <w:sdtPr>
        <w:rPr>
          <w:b w:val="0"/>
          <w:color w:val="auto"/>
          <w:sz w:val="22"/>
          <w:szCs w:val="24"/>
          <w:lang w:val="en-US"/>
        </w:rPr>
        <w:alias w:val="topic"/>
        <w:tag w:val="topic"/>
        <w:id w:val="2037774760"/>
      </w:sdtPr>
      <w:sdtContent>
        <w:bookmarkEnd w:id="135" w:displacedByCustomXml="prev"/>
        <w:bookmarkEnd w:id="134" w:displacedByCustomXml="prev"/>
        <w:bookmarkStart w:id="136" w:name="_Toc256000043" w:displacedByCustomXml="prev"/>
        <w:p w14:paraId="7DE4852F" w14:textId="77777777" w:rsidR="00B56527" w:rsidRPr="00FF2450" w:rsidRDefault="00581773" w:rsidP="00B56527">
          <w:pPr>
            <w:pStyle w:val="Heading3IR"/>
          </w:pPr>
          <w:r w:rsidRPr="00FF2450">
            <w:t>ATCO.A.010</w:t>
          </w:r>
          <w:r>
            <w:t xml:space="preserve"> </w:t>
          </w:r>
          <w:r w:rsidRPr="00196C93">
            <w:t>Application for change of competent authority</w:t>
          </w:r>
          <w:bookmarkEnd w:id="136"/>
        </w:p>
        <w:p w14:paraId="42D664F8" w14:textId="77777777" w:rsidR="00196C93" w:rsidRPr="00196C93" w:rsidRDefault="00D90F5E" w:rsidP="00196C93">
          <w:pPr>
            <w:pStyle w:val="ListLevel0"/>
            <w:rPr>
              <w:rStyle w:val="GeneralAviation"/>
              <w:i/>
              <w:iCs/>
            </w:rPr>
          </w:pPr>
          <w:r w:rsidRPr="00723295">
            <w:rPr>
              <w:b/>
              <w:iCs/>
              <w:sz w:val="24"/>
            </w:rPr>
            <w:t>RESERVED</w:t>
          </w:r>
          <w:r>
            <w:rPr>
              <w:b/>
              <w:iCs/>
            </w:rPr>
            <w:t>.</w:t>
          </w:r>
        </w:p>
      </w:sdtContent>
    </w:sdt>
    <w:bookmarkStart w:id="137" w:name="_DxCrossRefBm1379192368" w:displacedByCustomXml="next"/>
    <w:bookmarkStart w:id="138" w:name="_DxCrossRefBm9000021" w:displacedByCustomXml="next"/>
    <w:bookmarkStart w:id="139" w:name="_Toc427661329" w:displacedByCustomXml="next"/>
    <w:bookmarkStart w:id="140" w:name="_Toc413420242" w:displacedByCustomXml="next"/>
    <w:bookmarkStart w:id="141" w:name="_Toc411245203" w:displacedByCustomXml="next"/>
    <w:bookmarkStart w:id="142" w:name="_Toc411243932" w:displacedByCustomXml="next"/>
    <w:bookmarkStart w:id="143" w:name="_Toc409682743" w:displacedByCustomXml="next"/>
    <w:bookmarkStart w:id="144" w:name="_Toc405820023" w:displacedByCustomXml="next"/>
    <w:sdt>
      <w:sdtPr>
        <w:rPr>
          <w:b w:val="0"/>
          <w:color w:val="auto"/>
          <w:sz w:val="22"/>
          <w:lang w:val="en-US"/>
        </w:rPr>
        <w:alias w:val="topic"/>
        <w:tag w:val="topic"/>
        <w:id w:val="-1843412076"/>
      </w:sdtPr>
      <w:sdtContent>
        <w:bookmarkEnd w:id="144" w:displacedByCustomXml="prev"/>
        <w:bookmarkEnd w:id="143" w:displacedByCustomXml="prev"/>
        <w:bookmarkEnd w:id="142" w:displacedByCustomXml="prev"/>
        <w:bookmarkEnd w:id="141" w:displacedByCustomXml="prev"/>
        <w:bookmarkEnd w:id="140" w:displacedByCustomXml="prev"/>
        <w:bookmarkEnd w:id="139" w:displacedByCustomXml="prev"/>
        <w:bookmarkEnd w:id="138" w:displacedByCustomXml="prev"/>
        <w:bookmarkEnd w:id="137" w:displacedByCustomXml="prev"/>
        <w:p w14:paraId="35EC528A" w14:textId="77777777" w:rsidR="00876D80" w:rsidRPr="00876D80" w:rsidRDefault="00581773" w:rsidP="00876D80">
          <w:pPr>
            <w:pStyle w:val="Heading4GM"/>
          </w:pPr>
          <w:r w:rsidRPr="00FF2450">
            <w:t xml:space="preserve">GM1 ATCO.A.010 </w:t>
          </w:r>
          <w:r>
            <w:t>Application for change of competent authority</w:t>
          </w:r>
        </w:p>
        <w:p w14:paraId="462746CF" w14:textId="77777777" w:rsidR="00876D80" w:rsidRPr="00D90F5E" w:rsidRDefault="00D90F5E" w:rsidP="00D90F5E">
          <w:pPr>
            <w:rPr>
              <w:b/>
              <w:iCs/>
            </w:rPr>
          </w:pPr>
          <w:r w:rsidRPr="00723295">
            <w:rPr>
              <w:b/>
              <w:iCs/>
              <w:sz w:val="24"/>
            </w:rPr>
            <w:t>RESERVED</w:t>
          </w:r>
          <w:r>
            <w:rPr>
              <w:b/>
              <w:iCs/>
            </w:rPr>
            <w:t>.</w:t>
          </w:r>
        </w:p>
      </w:sdtContent>
    </w:sdt>
    <w:bookmarkStart w:id="145" w:name="_DxCrossRefBm1379192370" w:displacedByCustomXml="next"/>
    <w:bookmarkStart w:id="146" w:name="_DxCrossRefBm9000023" w:displacedByCustomXml="next"/>
    <w:bookmarkStart w:id="147" w:name="_Toc427661331" w:displacedByCustomXml="next"/>
    <w:bookmarkStart w:id="148" w:name="_Toc413420244" w:displacedByCustomXml="next"/>
    <w:bookmarkStart w:id="149" w:name="_Toc411245205" w:displacedByCustomXml="next"/>
    <w:bookmarkStart w:id="150" w:name="_Toc411243934" w:displacedByCustomXml="next"/>
    <w:bookmarkStart w:id="151" w:name="_Toc409682745" w:displacedByCustomXml="next"/>
    <w:bookmarkStart w:id="152" w:name="_Toc405820025" w:displacedByCustomXml="next"/>
    <w:sdt>
      <w:sdtPr>
        <w:rPr>
          <w:b w:val="0"/>
          <w:color w:val="auto"/>
          <w:sz w:val="22"/>
          <w:lang w:val="en-US"/>
        </w:rPr>
        <w:alias w:val="topic"/>
        <w:tag w:val="topic"/>
        <w:id w:val="-1454686702"/>
      </w:sdtPr>
      <w:sdtContent>
        <w:bookmarkEnd w:id="152" w:displacedByCustomXml="prev"/>
        <w:bookmarkEnd w:id="151" w:displacedByCustomXml="prev"/>
        <w:bookmarkEnd w:id="150" w:displacedByCustomXml="prev"/>
        <w:bookmarkEnd w:id="149" w:displacedByCustomXml="prev"/>
        <w:bookmarkEnd w:id="148" w:displacedByCustomXml="prev"/>
        <w:bookmarkEnd w:id="147" w:displacedByCustomXml="prev"/>
        <w:bookmarkEnd w:id="146" w:displacedByCustomXml="prev"/>
        <w:bookmarkEnd w:id="145" w:displacedByCustomXml="prev"/>
        <w:p w14:paraId="6BD44265" w14:textId="77777777" w:rsidR="009C1E2F" w:rsidRPr="009C1E2F" w:rsidRDefault="00581773" w:rsidP="009C1E2F">
          <w:pPr>
            <w:pStyle w:val="Heading4GM"/>
          </w:pPr>
          <w:r w:rsidRPr="009C1E2F">
            <w:t>GM</w:t>
          </w:r>
          <w:r>
            <w:t>1</w:t>
          </w:r>
          <w:r w:rsidRPr="009C1E2F">
            <w:t> ATCO.A.010(a) Application for change of competent authority</w:t>
          </w:r>
        </w:p>
        <w:p w14:paraId="49041CAB" w14:textId="77777777" w:rsidR="003864BF" w:rsidRPr="00FF2450" w:rsidRDefault="00D90F5E" w:rsidP="000F573D">
          <w:r w:rsidRPr="00723295">
            <w:rPr>
              <w:b/>
              <w:iCs/>
              <w:sz w:val="24"/>
            </w:rPr>
            <w:t>RESERVED</w:t>
          </w:r>
          <w:r>
            <w:rPr>
              <w:b/>
              <w:iCs/>
            </w:rPr>
            <w:t>.</w:t>
          </w:r>
          <w:r>
            <w:t xml:space="preserve"> </w:t>
          </w:r>
        </w:p>
      </w:sdtContent>
    </w:sdt>
    <w:bookmarkStart w:id="153" w:name="_Toc405820030" w:displacedByCustomXml="next"/>
    <w:bookmarkStart w:id="154" w:name="_Toc409682750" w:displacedByCustomXml="next"/>
    <w:bookmarkStart w:id="155" w:name="_Toc411243939" w:displacedByCustomXml="next"/>
    <w:bookmarkStart w:id="156" w:name="_Toc411245210" w:displacedByCustomXml="next"/>
    <w:bookmarkStart w:id="157" w:name="_Toc413420249" w:displacedByCustomXml="next"/>
    <w:bookmarkStart w:id="158" w:name="_DxCrossRefBm1379192371" w:displacedByCustomXml="next"/>
    <w:sdt>
      <w:sdtPr>
        <w:rPr>
          <w:b w:val="0"/>
          <w:color w:val="auto"/>
          <w:sz w:val="22"/>
          <w:lang w:val="en-US"/>
        </w:rPr>
        <w:alias w:val="topic"/>
        <w:tag w:val="topic"/>
        <w:id w:val="1260324012"/>
      </w:sdtPr>
      <w:sdtContent>
        <w:p w14:paraId="3DCCAF40" w14:textId="77777777" w:rsidR="00E550A2" w:rsidRPr="00A80E8C" w:rsidRDefault="00581773" w:rsidP="00425DAB">
          <w:pPr>
            <w:pStyle w:val="Heading4GM"/>
          </w:pPr>
          <w:r w:rsidRPr="00B1548C">
            <w:t>GM1 ATCO.A.010(b) Application for change of competent authority</w:t>
          </w:r>
          <w:bookmarkEnd w:id="158"/>
        </w:p>
        <w:bookmarkEnd w:id="157"/>
        <w:bookmarkEnd w:id="156"/>
        <w:bookmarkEnd w:id="155"/>
        <w:bookmarkEnd w:id="154"/>
        <w:bookmarkEnd w:id="153"/>
        <w:p w14:paraId="706C1000" w14:textId="77777777" w:rsidR="00704F97" w:rsidRPr="00704F97" w:rsidRDefault="003C5DE7" w:rsidP="00704F97">
          <w:r w:rsidRPr="00723295">
            <w:rPr>
              <w:b/>
              <w:iCs/>
              <w:sz w:val="24"/>
            </w:rPr>
            <w:t>RESERVED</w:t>
          </w:r>
          <w:r>
            <w:rPr>
              <w:b/>
              <w:iCs/>
            </w:rPr>
            <w:t>.</w:t>
          </w:r>
        </w:p>
      </w:sdtContent>
    </w:sdt>
    <w:bookmarkStart w:id="159" w:name="_Toc405820030_0" w:displacedByCustomXml="next"/>
    <w:bookmarkStart w:id="160" w:name="_Toc409682750_0" w:displacedByCustomXml="next"/>
    <w:bookmarkStart w:id="161" w:name="_Toc411243939_0" w:displacedByCustomXml="next"/>
    <w:bookmarkStart w:id="162" w:name="_Toc411245210_0" w:displacedByCustomXml="next"/>
    <w:bookmarkStart w:id="163" w:name="_Toc413420249_0" w:displacedByCustomXml="next"/>
    <w:bookmarkStart w:id="164" w:name="_DxCrossRefBm1379192372" w:displacedByCustomXml="next"/>
    <w:sdt>
      <w:sdtPr>
        <w:rPr>
          <w:b w:val="0"/>
          <w:color w:val="auto"/>
          <w:sz w:val="22"/>
          <w:lang w:val="en-US"/>
        </w:rPr>
        <w:alias w:val="topic"/>
        <w:tag w:val="topic"/>
        <w:id w:val="878689571"/>
      </w:sdtPr>
      <w:sdtContent>
        <w:p w14:paraId="7CAEC376" w14:textId="77777777" w:rsidR="00E550A2" w:rsidRPr="00A80E8C" w:rsidRDefault="00581773" w:rsidP="00254DD0">
          <w:pPr>
            <w:pStyle w:val="Heading4GM"/>
          </w:pPr>
          <w:r>
            <w:t>AMC</w:t>
          </w:r>
          <w:r w:rsidR="00B1548C" w:rsidRPr="00B1548C">
            <w:t>1 ATCO.A.010(b)</w:t>
          </w:r>
          <w:r>
            <w:t>;(c)</w:t>
          </w:r>
          <w:r w:rsidR="00B1548C" w:rsidRPr="00B1548C">
            <w:t xml:space="preserve"> Application for change of competent authority</w:t>
          </w:r>
          <w:bookmarkEnd w:id="164"/>
        </w:p>
        <w:bookmarkEnd w:id="163"/>
        <w:bookmarkEnd w:id="162"/>
        <w:bookmarkEnd w:id="161"/>
        <w:bookmarkEnd w:id="160"/>
        <w:bookmarkEnd w:id="159"/>
        <w:p w14:paraId="578D829F" w14:textId="77777777" w:rsidR="00704F97" w:rsidRPr="00704F97" w:rsidRDefault="003C5DE7" w:rsidP="00704F97">
          <w:r w:rsidRPr="00723295">
            <w:rPr>
              <w:b/>
              <w:iCs/>
              <w:sz w:val="24"/>
            </w:rPr>
            <w:t>RESERVED</w:t>
          </w:r>
          <w:r>
            <w:rPr>
              <w:b/>
              <w:iCs/>
            </w:rPr>
            <w:t>.</w:t>
          </w:r>
        </w:p>
      </w:sdtContent>
    </w:sdt>
    <w:bookmarkStart w:id="165" w:name="_DxCrossRefBm1379192373" w:displacedByCustomXml="next"/>
    <w:bookmarkStart w:id="166" w:name="_DxCrossRefBm9000024" w:displacedByCustomXml="next"/>
    <w:bookmarkStart w:id="167" w:name="_Toc427661332" w:displacedByCustomXml="next"/>
    <w:bookmarkStart w:id="168" w:name="_Toc256000044" w:displacedByCustomXml="next"/>
    <w:sdt>
      <w:sdtPr>
        <w:rPr>
          <w:b w:val="0"/>
          <w:color w:val="auto"/>
          <w:sz w:val="22"/>
          <w:szCs w:val="24"/>
          <w:lang w:val="en-US"/>
        </w:rPr>
        <w:alias w:val="topic"/>
        <w:tag w:val="topic"/>
        <w:id w:val="-332954996"/>
      </w:sdtPr>
      <w:sdtContent>
        <w:p w14:paraId="6AD8F83C" w14:textId="77777777" w:rsidR="00085742" w:rsidRPr="00A3125B" w:rsidRDefault="00581773" w:rsidP="000F573D">
          <w:pPr>
            <w:pStyle w:val="Heading3IR"/>
          </w:pPr>
          <w:r w:rsidRPr="00A3125B">
            <w:t>ATCO.A.015 Exercise of the privileges of licences and provisional inability</w:t>
          </w:r>
          <w:bookmarkEnd w:id="168"/>
          <w:bookmarkEnd w:id="167"/>
          <w:bookmarkEnd w:id="166"/>
          <w:bookmarkEnd w:id="165"/>
        </w:p>
        <w:p w14:paraId="20B7F3E9" w14:textId="77777777" w:rsidR="001D5F1C" w:rsidRPr="002F1EDC" w:rsidRDefault="003C5DE7" w:rsidP="001D5F1C">
          <w:pPr>
            <w:pStyle w:val="ListLevel0"/>
            <w:rPr>
              <w:rStyle w:val="GeneralAviation"/>
              <w:color w:val="auto"/>
            </w:rPr>
          </w:pPr>
          <w:r w:rsidRPr="002F1EDC">
            <w:rPr>
              <w:rStyle w:val="GeneralAviation"/>
              <w:color w:val="auto"/>
            </w:rPr>
            <w:t xml:space="preserve"> </w:t>
          </w:r>
          <w:r w:rsidR="00581773" w:rsidRPr="002F1EDC">
            <w:rPr>
              <w:rStyle w:val="GeneralAviation"/>
              <w:color w:val="auto"/>
            </w:rPr>
            <w:t>(a)</w:t>
          </w:r>
          <w:r w:rsidR="00581773" w:rsidRPr="002F1EDC">
            <w:rPr>
              <w:rStyle w:val="GeneralAviation"/>
              <w:color w:val="auto"/>
            </w:rPr>
            <w:tab/>
            <w:t>The exercise of the privileges granted by a licence shall be dependent on the ratings and rating endorsements, validity of the unit and licence endorsements, and of the medical certificate, unless the medical certificate is not required in accordance with point (b).</w:t>
          </w:r>
        </w:p>
        <w:p w14:paraId="4C14EA84" w14:textId="77777777" w:rsidR="001D5F1C" w:rsidRPr="002F1EDC" w:rsidRDefault="00581773" w:rsidP="001D5F1C">
          <w:pPr>
            <w:pStyle w:val="ListLevel0"/>
            <w:rPr>
              <w:rStyle w:val="GeneralAviation"/>
              <w:color w:val="auto"/>
            </w:rPr>
          </w:pPr>
          <w:r w:rsidRPr="002F1EDC">
            <w:rPr>
              <w:rStyle w:val="GeneralAviation"/>
              <w:color w:val="auto"/>
            </w:rPr>
            <w:t>(b)</w:t>
          </w:r>
          <w:r w:rsidRPr="002F1EDC">
            <w:rPr>
              <w:rStyle w:val="GeneralAviation"/>
              <w:color w:val="auto"/>
            </w:rPr>
            <w:tab/>
            <w:t>The medical certificate is not required when exercising instructor or assessor privileges in a synthetic training device environment.</w:t>
          </w:r>
        </w:p>
        <w:p w14:paraId="59759E9F" w14:textId="77777777" w:rsidR="001D5F1C" w:rsidRPr="002F1EDC" w:rsidRDefault="00581773" w:rsidP="001D5F1C">
          <w:pPr>
            <w:pStyle w:val="ListLevel0"/>
            <w:rPr>
              <w:rStyle w:val="GeneralAviation"/>
              <w:color w:val="auto"/>
            </w:rPr>
          </w:pPr>
          <w:r w:rsidRPr="002F1EDC">
            <w:rPr>
              <w:rStyle w:val="GeneralAviation"/>
              <w:color w:val="auto"/>
            </w:rPr>
            <w:t>(c)</w:t>
          </w:r>
          <w:r w:rsidRPr="002F1EDC">
            <w:rPr>
              <w:rStyle w:val="GeneralAviation"/>
              <w:color w:val="auto"/>
            </w:rPr>
            <w:tab/>
            <w:t>Licence holders shall not exercise the privileges of their licence when having doubts about being able to safely exercise the privileges of the licence and shall in such cases immediately notify the relevant air navigation service provider of the provisional inability to exercise the privileges of their licence.</w:t>
          </w:r>
        </w:p>
        <w:p w14:paraId="10531D58" w14:textId="77777777" w:rsidR="001D5F1C" w:rsidRPr="002F1EDC" w:rsidRDefault="00581773" w:rsidP="001D5F1C">
          <w:pPr>
            <w:pStyle w:val="ListLevel0"/>
            <w:rPr>
              <w:rStyle w:val="GeneralAviation"/>
              <w:color w:val="auto"/>
            </w:rPr>
          </w:pPr>
          <w:r w:rsidRPr="002F1EDC">
            <w:rPr>
              <w:rStyle w:val="GeneralAviation"/>
              <w:color w:val="auto"/>
            </w:rPr>
            <w:t>(d)</w:t>
          </w:r>
          <w:r w:rsidRPr="002F1EDC">
            <w:rPr>
              <w:rStyle w:val="GeneralAviation"/>
              <w:color w:val="auto"/>
            </w:rPr>
            <w:tab/>
            <w:t>Air navigation service providers may declare the provisional inability of the licence holder if they become aware of any doubt concerning the ability of the licence holder to safely exercise the privileges of the licence.</w:t>
          </w:r>
        </w:p>
        <w:p w14:paraId="5F997BCE" w14:textId="77777777" w:rsidR="001D5F1C" w:rsidRPr="002F1EDC" w:rsidRDefault="00581773" w:rsidP="001D5F1C">
          <w:pPr>
            <w:pStyle w:val="ListLevel0"/>
            <w:rPr>
              <w:rStyle w:val="GeneralAviation"/>
              <w:color w:val="auto"/>
            </w:rPr>
          </w:pPr>
          <w:r w:rsidRPr="002F1EDC">
            <w:rPr>
              <w:rStyle w:val="GeneralAviation"/>
              <w:color w:val="auto"/>
            </w:rPr>
            <w:t>(e)</w:t>
          </w:r>
          <w:r w:rsidRPr="002F1EDC">
            <w:rPr>
              <w:rStyle w:val="GeneralAviation"/>
              <w:color w:val="auto"/>
            </w:rPr>
            <w:tab/>
            <w:t>Air navigation service providers shall develop and implement objective, transparent and non-discriminatory procedures to enable licence holders declaring provisional inability to exercise the privileges of their licence in accordance with point (c), to declare the provisional inability of the licence holder in accordance with point (d), and to inform the competent authority as defined in that procedure.</w:t>
          </w:r>
        </w:p>
        <w:p w14:paraId="1E2F6894" w14:textId="77777777" w:rsidR="001D5F1C" w:rsidRPr="003C5DE7" w:rsidRDefault="00581773" w:rsidP="003C5DE7">
          <w:pPr>
            <w:pStyle w:val="ListLevel0"/>
            <w:rPr>
              <w:rStyle w:val="GeneralAviation"/>
            </w:rPr>
          </w:pPr>
          <w:r w:rsidRPr="002F1EDC">
            <w:rPr>
              <w:rStyle w:val="GeneralAviation"/>
              <w:color w:val="auto"/>
            </w:rPr>
            <w:t>(f)</w:t>
          </w:r>
          <w:r w:rsidRPr="002F1EDC">
            <w:rPr>
              <w:rStyle w:val="GeneralAviation"/>
              <w:color w:val="auto"/>
            </w:rPr>
            <w:tab/>
            <w:t>The procedures referred to in point (e) shall be included in the unit competence scheme according to point</w:t>
          </w:r>
          <w:r w:rsidRPr="001D5F1C">
            <w:rPr>
              <w:rStyle w:val="GeneralAviation"/>
            </w:rPr>
            <w:t xml:space="preserve"> </w:t>
          </w:r>
          <w:hyperlink w:anchor="_DxCrossRefBm1379192374" w:history="1">
            <w:r w:rsidRPr="001D5F1C">
              <w:rPr>
                <w:rStyle w:val="Hyperlink"/>
              </w:rPr>
              <w:t>ATCO.B.025</w:t>
            </w:r>
          </w:hyperlink>
          <w:r w:rsidRPr="002F1EDC">
            <w:rPr>
              <w:rStyle w:val="GeneralAviation"/>
              <w:color w:val="auto"/>
            </w:rPr>
            <w:t>(a)(13).</w:t>
          </w:r>
        </w:p>
      </w:sdtContent>
    </w:sdt>
    <w:bookmarkStart w:id="169" w:name="_DxCrossRefBm1379192375" w:displacedByCustomXml="next"/>
    <w:bookmarkStart w:id="170" w:name="_DxCrossRefBm9000025" w:displacedByCustomXml="next"/>
    <w:bookmarkStart w:id="171" w:name="_Toc427661333" w:displacedByCustomXml="next"/>
    <w:bookmarkStart w:id="172" w:name="_Toc413420245" w:displacedByCustomXml="next"/>
    <w:bookmarkStart w:id="173" w:name="_Toc411245206" w:displacedByCustomXml="next"/>
    <w:bookmarkStart w:id="174" w:name="_Toc411243935" w:displacedByCustomXml="next"/>
    <w:bookmarkStart w:id="175" w:name="_Toc409682746" w:displacedByCustomXml="next"/>
    <w:bookmarkStart w:id="176" w:name="_Toc405820026" w:displacedByCustomXml="next"/>
    <w:sdt>
      <w:sdtPr>
        <w:rPr>
          <w:b w:val="0"/>
          <w:color w:val="auto"/>
          <w:sz w:val="22"/>
          <w:lang w:val="en-US"/>
        </w:rPr>
        <w:alias w:val="topic"/>
        <w:tag w:val="topic"/>
        <w:id w:val="138592306"/>
      </w:sdtPr>
      <w:sdtContent>
        <w:bookmarkEnd w:id="176" w:displacedByCustomXml="prev"/>
        <w:bookmarkEnd w:id="175" w:displacedByCustomXml="prev"/>
        <w:bookmarkEnd w:id="174" w:displacedByCustomXml="prev"/>
        <w:bookmarkEnd w:id="173" w:displacedByCustomXml="prev"/>
        <w:bookmarkEnd w:id="172" w:displacedByCustomXml="prev"/>
        <w:bookmarkEnd w:id="171" w:displacedByCustomXml="prev"/>
        <w:bookmarkEnd w:id="170" w:displacedByCustomXml="prev"/>
        <w:bookmarkEnd w:id="169" w:displacedByCustomXml="prev"/>
        <w:p w14:paraId="1BCBA7F8" w14:textId="77777777" w:rsidR="003C5DE7" w:rsidRPr="00A3125B" w:rsidRDefault="00581773" w:rsidP="002F1EDC">
          <w:pPr>
            <w:pStyle w:val="Heading4GM"/>
          </w:pPr>
          <w:r w:rsidRPr="00A3125B">
            <w:t>GM1 ATCO.A.015(b);(c) Exercise of the privileges of licences and provisional inability</w:t>
          </w:r>
        </w:p>
        <w:p w14:paraId="6EF7A364" w14:textId="77777777" w:rsidR="00A96053" w:rsidRPr="002F1EDC" w:rsidRDefault="00581773" w:rsidP="00AC09C3">
          <w:pPr>
            <w:pStyle w:val="Heading5OrgManual"/>
          </w:pPr>
          <w:r w:rsidRPr="002F1EDC">
            <w:t>GROUNDS FOR PROVISIONAL INABILITY</w:t>
          </w:r>
        </w:p>
        <w:p w14:paraId="2D442C6A" w14:textId="77777777" w:rsidR="00122829" w:rsidRPr="002F1EDC" w:rsidRDefault="003C5DE7" w:rsidP="00122829">
          <w:pPr>
            <w:pStyle w:val="ListLevel0"/>
            <w:rPr>
              <w:rStyle w:val="GeneralAviation"/>
              <w:color w:val="auto"/>
            </w:rPr>
          </w:pPr>
          <w:r w:rsidRPr="002F1EDC">
            <w:rPr>
              <w:rStyle w:val="GeneralAviation"/>
              <w:color w:val="auto"/>
            </w:rPr>
            <w:t xml:space="preserve"> </w:t>
          </w:r>
          <w:r w:rsidR="00581773" w:rsidRPr="002F1EDC">
            <w:rPr>
              <w:rStyle w:val="GeneralAviation"/>
              <w:color w:val="auto"/>
            </w:rPr>
            <w:t>(a)</w:t>
          </w:r>
          <w:r w:rsidR="00581773" w:rsidRPr="002F1EDC">
            <w:rPr>
              <w:rStyle w:val="GeneralAviation"/>
              <w:color w:val="auto"/>
            </w:rPr>
            <w:tab/>
            <w:t>Examples of grounds for doubting the ability to safely exercise the privileges of the licence may be that the licence holder is:</w:t>
          </w:r>
        </w:p>
        <w:p w14:paraId="2B68A65E" w14:textId="77777777" w:rsidR="00122829" w:rsidRPr="002F1EDC" w:rsidRDefault="00581773" w:rsidP="00122829">
          <w:pPr>
            <w:pStyle w:val="ListLevel1"/>
            <w:rPr>
              <w:rStyle w:val="GeneralAviation"/>
              <w:color w:val="auto"/>
            </w:rPr>
          </w:pPr>
          <w:r w:rsidRPr="002F1EDC">
            <w:rPr>
              <w:rStyle w:val="GeneralAviation"/>
              <w:color w:val="auto"/>
            </w:rPr>
            <w:t>(1)</w:t>
          </w:r>
          <w:r w:rsidRPr="002F1EDC">
            <w:rPr>
              <w:rStyle w:val="GeneralAviation"/>
              <w:color w:val="auto"/>
            </w:rPr>
            <w:tab/>
            <w:t>under the influence of psychoactive substances;</w:t>
          </w:r>
        </w:p>
        <w:p w14:paraId="68C31F0A" w14:textId="77777777" w:rsidR="00122829" w:rsidRPr="002F1EDC" w:rsidRDefault="00581773" w:rsidP="00122829">
          <w:pPr>
            <w:pStyle w:val="ListLevel1"/>
            <w:rPr>
              <w:rStyle w:val="GeneralAviation"/>
              <w:color w:val="auto"/>
            </w:rPr>
          </w:pPr>
          <w:r w:rsidRPr="002F1EDC">
            <w:rPr>
              <w:rStyle w:val="GeneralAviation"/>
              <w:color w:val="auto"/>
            </w:rPr>
            <w:t>(2)</w:t>
          </w:r>
          <w:r w:rsidRPr="002F1EDC">
            <w:rPr>
              <w:rStyle w:val="GeneralAviation"/>
              <w:color w:val="auto"/>
            </w:rPr>
            <w:tab/>
            <w:t>unable to perform the duties due to injury, fatigue, sickness, stress, including critical incident stress or other similar causes;</w:t>
          </w:r>
        </w:p>
        <w:p w14:paraId="208AB9FF" w14:textId="77777777" w:rsidR="00122829" w:rsidRPr="002F1EDC" w:rsidRDefault="00581773" w:rsidP="00122829">
          <w:pPr>
            <w:pStyle w:val="ListLevel1"/>
            <w:rPr>
              <w:rStyle w:val="GeneralAviation"/>
              <w:color w:val="auto"/>
            </w:rPr>
          </w:pPr>
          <w:r w:rsidRPr="002F1EDC">
            <w:rPr>
              <w:rStyle w:val="GeneralAviation"/>
              <w:color w:val="auto"/>
            </w:rPr>
            <w:t>(3)</w:t>
          </w:r>
          <w:r w:rsidRPr="002F1EDC">
            <w:rPr>
              <w:rStyle w:val="GeneralAviation"/>
              <w:color w:val="auto"/>
            </w:rPr>
            <w:tab/>
            <w:t>not meeting all the competence-related requirements set out in the unit competence scheme.</w:t>
          </w:r>
        </w:p>
        <w:p w14:paraId="050E2CAE" w14:textId="77777777" w:rsidR="00122829" w:rsidRPr="002F1EDC" w:rsidRDefault="00581773" w:rsidP="00122829">
          <w:pPr>
            <w:pStyle w:val="ListLevel0"/>
            <w:rPr>
              <w:rStyle w:val="GeneralAviation"/>
              <w:color w:val="auto"/>
            </w:rPr>
          </w:pPr>
          <w:r w:rsidRPr="002F1EDC">
            <w:rPr>
              <w:rStyle w:val="GeneralAviation"/>
              <w:color w:val="auto"/>
            </w:rPr>
            <w:t>(b)</w:t>
          </w:r>
          <w:r w:rsidRPr="002F1EDC">
            <w:rPr>
              <w:rStyle w:val="GeneralAviation"/>
              <w:color w:val="auto"/>
            </w:rPr>
            <w:tab/>
            <w:t>Provisional inability based on the grounds referred to in points (a)(1) and (a)(2) is meant to cover only short periods of time (for example: generally before the next scheduled duty period, but no longer than 7 days) with the aim of allowing the affected air traffic controller to consult an aero-medical examiner regarding the doubts about being able to safely exercise the privileges of their licence.</w:t>
          </w:r>
        </w:p>
        <w:p w14:paraId="0BD4B5CD" w14:textId="77777777" w:rsidR="009507C7" w:rsidRDefault="00581773" w:rsidP="003C5DE7">
          <w:pPr>
            <w:pStyle w:val="Normal1"/>
            <w:rPr>
              <w:rStyle w:val="GeneralAviation"/>
              <w:color w:val="auto"/>
            </w:rPr>
          </w:pPr>
          <w:r w:rsidRPr="002F1EDC">
            <w:rPr>
              <w:rStyle w:val="GeneralAviation"/>
              <w:color w:val="auto"/>
            </w:rPr>
            <w:t>In such cases, the provisional inability may only remain applicable until a medical review is performed by an aero-medical examiner.</w:t>
          </w:r>
        </w:p>
        <w:p w14:paraId="7A4F41DA" w14:textId="77777777" w:rsidR="00122829" w:rsidRPr="002F1EDC" w:rsidRDefault="00000000" w:rsidP="003C5DE7">
          <w:pPr>
            <w:pStyle w:val="Normal1"/>
          </w:pPr>
        </w:p>
      </w:sdtContent>
    </w:sdt>
    <w:bookmarkStart w:id="177" w:name="_DxCrossRefBm1379192376" w:displacedByCustomXml="next"/>
    <w:bookmarkStart w:id="178" w:name="_DxCrossRefBm9000026" w:displacedByCustomXml="next"/>
    <w:bookmarkStart w:id="179" w:name="_Toc427661334" w:displacedByCustomXml="next"/>
    <w:bookmarkStart w:id="180" w:name="_Toc413420246" w:displacedByCustomXml="next"/>
    <w:bookmarkStart w:id="181" w:name="_Toc411245207" w:displacedByCustomXml="next"/>
    <w:bookmarkStart w:id="182" w:name="_Toc411243936" w:displacedByCustomXml="next"/>
    <w:bookmarkStart w:id="183" w:name="_Toc409682747" w:displacedByCustomXml="next"/>
    <w:bookmarkStart w:id="184" w:name="_Toc405820027" w:displacedByCustomXml="next"/>
    <w:sdt>
      <w:sdtPr>
        <w:rPr>
          <w:b w:val="0"/>
          <w:color w:val="auto"/>
          <w:sz w:val="22"/>
          <w:lang w:val="en-US"/>
        </w:rPr>
        <w:alias w:val="topic"/>
        <w:tag w:val="topic"/>
        <w:id w:val="-295601513"/>
      </w:sdtPr>
      <w:sdtContent>
        <w:p w14:paraId="4D9E33DE" w14:textId="77777777" w:rsidR="003C5DE7" w:rsidRDefault="00581773" w:rsidP="002F1EDC">
          <w:pPr>
            <w:pStyle w:val="Heading4GM"/>
          </w:pPr>
          <w:r w:rsidRPr="00FF2450">
            <w:t>GM1 ATCO.A.015(c) Exercise of the privileges of licences and provisional inability</w:t>
          </w:r>
          <w:bookmarkEnd w:id="184"/>
          <w:bookmarkEnd w:id="183"/>
          <w:bookmarkEnd w:id="182"/>
          <w:bookmarkEnd w:id="181"/>
          <w:bookmarkEnd w:id="180"/>
          <w:bookmarkEnd w:id="179"/>
          <w:bookmarkEnd w:id="178"/>
          <w:bookmarkEnd w:id="177"/>
        </w:p>
        <w:p w14:paraId="4938A63D" w14:textId="77777777" w:rsidR="00CE2D97" w:rsidRPr="00FF2450" w:rsidRDefault="00581773" w:rsidP="004D39D9">
          <w:r w:rsidRPr="00FF2450">
            <w:t xml:space="preserve">In case of doubt about the medical condition of the air traffic controller, the provisions of </w:t>
          </w:r>
          <w:hyperlink w:anchor="_DxCrossRefBm1379192377" w:history="1">
            <w:r>
              <w:rPr>
                <w:rStyle w:val="Hyperlink"/>
              </w:rPr>
              <w:t>ATCO.MED.A.020</w:t>
            </w:r>
          </w:hyperlink>
          <w:r>
            <w:t xml:space="preserve"> should apply.</w:t>
          </w:r>
          <w:r w:rsidR="00A47683">
            <w:t xml:space="preserve"> </w:t>
          </w:r>
        </w:p>
      </w:sdtContent>
    </w:sdt>
    <w:bookmarkStart w:id="185" w:name="_DxCrossRefBm1379192378" w:displacedByCustomXml="next"/>
    <w:bookmarkStart w:id="186" w:name="_DxCrossRefBm9000027" w:displacedByCustomXml="next"/>
    <w:bookmarkStart w:id="187" w:name="_Toc427661335" w:displacedByCustomXml="next"/>
    <w:bookmarkStart w:id="188" w:name="_Toc413420247" w:displacedByCustomXml="next"/>
    <w:bookmarkStart w:id="189" w:name="_Toc411245208" w:displacedByCustomXml="next"/>
    <w:bookmarkStart w:id="190" w:name="_Toc411243937" w:displacedByCustomXml="next"/>
    <w:bookmarkStart w:id="191" w:name="_Toc409682748" w:displacedByCustomXml="next"/>
    <w:bookmarkStart w:id="192" w:name="_Toc405820028" w:displacedByCustomXml="next"/>
    <w:sdt>
      <w:sdtPr>
        <w:rPr>
          <w:b w:val="0"/>
          <w:color w:val="auto"/>
          <w:sz w:val="22"/>
          <w:lang w:val="en-US"/>
        </w:rPr>
        <w:alias w:val="topic"/>
        <w:tag w:val="topic"/>
        <w:id w:val="-2129234865"/>
      </w:sdtPr>
      <w:sdtContent>
        <w:p w14:paraId="1D4E3CCB" w14:textId="77777777" w:rsidR="001C0AF5" w:rsidRDefault="00581773" w:rsidP="002F1EDC">
          <w:pPr>
            <w:pStyle w:val="Heading4GM"/>
          </w:pPr>
          <w:r w:rsidRPr="00FF2450">
            <w:t>GM1 ATCO.A.015(d)</w:t>
          </w:r>
          <w:r w:rsidR="009F6ACF">
            <w:t xml:space="preserve"> </w:t>
          </w:r>
          <w:r w:rsidRPr="00FF2450">
            <w:t>Exercise of the privileges of licences and provisional inability</w:t>
          </w:r>
          <w:bookmarkEnd w:id="192"/>
          <w:bookmarkEnd w:id="191"/>
          <w:bookmarkEnd w:id="190"/>
          <w:bookmarkEnd w:id="189"/>
          <w:bookmarkEnd w:id="188"/>
          <w:bookmarkEnd w:id="187"/>
          <w:bookmarkEnd w:id="186"/>
          <w:bookmarkEnd w:id="185"/>
        </w:p>
        <w:p w14:paraId="5D7EE7EC" w14:textId="77777777" w:rsidR="00501F30" w:rsidRPr="002F1EDC" w:rsidRDefault="00581773" w:rsidP="00501F30">
          <w:pPr>
            <w:pStyle w:val="Heading5OrgManual"/>
            <w:rPr>
              <w:rStyle w:val="GeneralAviation"/>
              <w:color w:val="auto"/>
            </w:rPr>
          </w:pPr>
          <w:r w:rsidRPr="002F1EDC">
            <w:rPr>
              <w:rStyle w:val="GeneralAviation"/>
              <w:color w:val="auto"/>
            </w:rPr>
            <w:t>PROCEDURES</w:t>
          </w:r>
        </w:p>
        <w:p w14:paraId="68944111" w14:textId="77777777" w:rsidR="00501F30" w:rsidRPr="002F1EDC" w:rsidRDefault="00581773" w:rsidP="00501F30">
          <w:pPr>
            <w:rPr>
              <w:rStyle w:val="GeneralAviation"/>
              <w:color w:val="auto"/>
            </w:rPr>
          </w:pPr>
          <w:r w:rsidRPr="002F1EDC">
            <w:rPr>
              <w:rStyle w:val="GeneralAviation"/>
              <w:color w:val="auto"/>
            </w:rPr>
            <w:t xml:space="preserve">The procedures developed and implemented to enable licence holders declaring provisional inability to exercise the privileges of their licence and to inform the </w:t>
          </w:r>
          <w:r w:rsidR="009507C7">
            <w:t>Committee</w:t>
          </w:r>
          <w:r w:rsidR="009507C7" w:rsidRPr="002F1EDC">
            <w:rPr>
              <w:rStyle w:val="GeneralAviation"/>
              <w:color w:val="auto"/>
            </w:rPr>
            <w:t xml:space="preserve"> </w:t>
          </w:r>
          <w:r w:rsidRPr="002F1EDC">
            <w:rPr>
              <w:rStyle w:val="GeneralAviation"/>
              <w:color w:val="auto"/>
            </w:rPr>
            <w:t>should include but are not limited to:</w:t>
          </w:r>
        </w:p>
        <w:p w14:paraId="1A911E71" w14:textId="77777777" w:rsidR="00501F30" w:rsidRPr="002F1EDC" w:rsidRDefault="00581773" w:rsidP="00501F30">
          <w:pPr>
            <w:pStyle w:val="ListLevel0"/>
            <w:rPr>
              <w:rStyle w:val="GeneralAviation"/>
              <w:color w:val="auto"/>
            </w:rPr>
          </w:pPr>
          <w:r w:rsidRPr="002F1EDC">
            <w:rPr>
              <w:rStyle w:val="GeneralAviation"/>
              <w:color w:val="auto"/>
            </w:rPr>
            <w:t>(a)</w:t>
          </w:r>
          <w:r w:rsidRPr="002F1EDC">
            <w:rPr>
              <w:rStyle w:val="GeneralAviation"/>
              <w:color w:val="auto"/>
            </w:rPr>
            <w:tab/>
            <w:t>the processes to declare and terminate provisional inability;</w:t>
          </w:r>
        </w:p>
        <w:p w14:paraId="4C4992CB" w14:textId="77777777" w:rsidR="00501F30" w:rsidRPr="002F1EDC" w:rsidRDefault="00581773" w:rsidP="00501F30">
          <w:pPr>
            <w:pStyle w:val="ListLevel0"/>
            <w:rPr>
              <w:rStyle w:val="GeneralAviation"/>
              <w:color w:val="auto"/>
            </w:rPr>
          </w:pPr>
          <w:r w:rsidRPr="002F1EDC">
            <w:rPr>
              <w:rStyle w:val="GeneralAviation"/>
              <w:color w:val="auto"/>
            </w:rPr>
            <w:t>(b)</w:t>
          </w:r>
          <w:r w:rsidRPr="002F1EDC">
            <w:rPr>
              <w:rStyle w:val="GeneralAviation"/>
              <w:color w:val="auto"/>
            </w:rPr>
            <w:tab/>
            <w:t xml:space="preserve">an indicative list of cases when the </w:t>
          </w:r>
          <w:r w:rsidR="009507C7">
            <w:t>Committee</w:t>
          </w:r>
          <w:r w:rsidR="009507C7" w:rsidRPr="002F1EDC">
            <w:rPr>
              <w:rStyle w:val="GeneralAviation"/>
              <w:color w:val="auto"/>
            </w:rPr>
            <w:t xml:space="preserve"> </w:t>
          </w:r>
          <w:r w:rsidRPr="002F1EDC">
            <w:rPr>
              <w:rStyle w:val="GeneralAviation"/>
              <w:color w:val="auto"/>
            </w:rPr>
            <w:t>shall be informed of the declaration or termination of the provisional inability; and</w:t>
          </w:r>
        </w:p>
        <w:p w14:paraId="3D9142FF" w14:textId="77777777" w:rsidR="00501F30" w:rsidRPr="003C5DE7" w:rsidRDefault="00581773" w:rsidP="003C5DE7">
          <w:pPr>
            <w:pStyle w:val="ListLevel0"/>
            <w:rPr>
              <w:rStyle w:val="GeneralAviation"/>
            </w:rPr>
          </w:pPr>
          <w:r w:rsidRPr="002F1EDC">
            <w:rPr>
              <w:rStyle w:val="GeneralAviation"/>
              <w:color w:val="auto"/>
            </w:rPr>
            <w:t>(c)</w:t>
          </w:r>
          <w:r w:rsidRPr="002F1EDC">
            <w:rPr>
              <w:rStyle w:val="GeneralAviation"/>
              <w:color w:val="auto"/>
            </w:rPr>
            <w:tab/>
            <w:t xml:space="preserve">the processes to inform the </w:t>
          </w:r>
          <w:r w:rsidR="009507C7">
            <w:t>Committee</w:t>
          </w:r>
          <w:r w:rsidR="002F1EDC">
            <w:rPr>
              <w:rStyle w:val="GeneralAviation"/>
              <w:lang w:val="hy-AM"/>
            </w:rPr>
            <w:t>․</w:t>
          </w:r>
        </w:p>
      </w:sdtContent>
    </w:sdt>
    <w:bookmarkStart w:id="193" w:name="_DxCrossRefBm1379192379" w:displacedByCustomXml="next"/>
    <w:bookmarkStart w:id="194" w:name="_DxCrossRefBm9000028" w:displacedByCustomXml="next"/>
    <w:bookmarkStart w:id="195" w:name="_Toc427661336" w:displacedByCustomXml="next"/>
    <w:bookmarkStart w:id="196" w:name="_Toc256000045" w:displacedByCustomXml="next"/>
    <w:sdt>
      <w:sdtPr>
        <w:rPr>
          <w:b w:val="0"/>
          <w:color w:val="auto"/>
          <w:sz w:val="22"/>
          <w:szCs w:val="24"/>
          <w:lang w:val="en-US"/>
        </w:rPr>
        <w:alias w:val="topic"/>
        <w:tag w:val="topic"/>
        <w:id w:val="1747600421"/>
      </w:sdtPr>
      <w:sdtContent>
        <w:p w14:paraId="08C414E5" w14:textId="77777777" w:rsidR="003126B1" w:rsidRDefault="00581773" w:rsidP="002F1EDC">
          <w:pPr>
            <w:pStyle w:val="Heading3IR"/>
          </w:pPr>
          <w:r w:rsidRPr="00FF2450">
            <w:t xml:space="preserve">ATCO.A.020 </w:t>
          </w:r>
          <w:r w:rsidR="00F503D1">
            <w:t xml:space="preserve"> </w:t>
          </w:r>
          <w:r w:rsidRPr="00FF2450">
            <w:t>Revocation and suspension of licences, ratings and endorsements</w:t>
          </w:r>
          <w:bookmarkEnd w:id="196"/>
          <w:bookmarkEnd w:id="195"/>
          <w:bookmarkEnd w:id="194"/>
          <w:bookmarkEnd w:id="193"/>
        </w:p>
        <w:p w14:paraId="65624A04" w14:textId="77777777" w:rsidR="00085742" w:rsidRPr="00FF2450" w:rsidRDefault="00581773" w:rsidP="003126B1">
          <w:pPr>
            <w:pStyle w:val="ListLevel0"/>
          </w:pPr>
          <w:r w:rsidRPr="00FF2450">
            <w:t>(a)</w:t>
          </w:r>
          <w:r w:rsidRPr="00FF2450">
            <w:tab/>
            <w:t xml:space="preserve">Licences, ratings and endorsements may be suspended or revoked by the </w:t>
          </w:r>
          <w:r w:rsidR="00FA0834">
            <w:t>Committee</w:t>
          </w:r>
          <w:r w:rsidR="00FA0834" w:rsidRPr="00FF2450">
            <w:t xml:space="preserve"> </w:t>
          </w:r>
          <w:r w:rsidRPr="00FF2450">
            <w:t xml:space="preserve">according to </w:t>
          </w:r>
          <w:hyperlink w:anchor="_DxCrossRefBm1379192380" w:history="1">
            <w:r>
              <w:rPr>
                <w:rStyle w:val="Hyperlink"/>
              </w:rPr>
              <w:t>ATCO.AR.D.005</w:t>
            </w:r>
          </w:hyperlink>
          <w:r>
            <w:t xml:space="preserve"> when the licence holder does not </w:t>
          </w:r>
          <w:r w:rsidRPr="00FF2450">
            <w:t>comply with the requirements of this Part.</w:t>
          </w:r>
        </w:p>
        <w:p w14:paraId="06BE5778" w14:textId="77777777" w:rsidR="00085742" w:rsidRPr="00FF2450" w:rsidRDefault="00581773" w:rsidP="00C04572">
          <w:pPr>
            <w:pStyle w:val="ListLevel0"/>
          </w:pPr>
          <w:r w:rsidRPr="00FF2450">
            <w:t>(b)</w:t>
          </w:r>
          <w:r w:rsidRPr="00FF2450">
            <w:tab/>
            <w:t xml:space="preserve">When the licence holder has his/her licence revoked, he/she shall immediately return the licence to the </w:t>
          </w:r>
          <w:r w:rsidR="00FA0834">
            <w:t>Committee</w:t>
          </w:r>
          <w:r w:rsidR="00497AA5" w:rsidRPr="002F1EDC">
            <w:t xml:space="preserve"> </w:t>
          </w:r>
          <w:r w:rsidRPr="00FF2450">
            <w:t xml:space="preserve">according to the administrative procedures established by </w:t>
          </w:r>
          <w:r w:rsidR="00FA0834">
            <w:t>Committee</w:t>
          </w:r>
          <w:r w:rsidRPr="00FF2450">
            <w:t>.</w:t>
          </w:r>
        </w:p>
        <w:p w14:paraId="4F2E4C2B" w14:textId="77777777" w:rsidR="00497AA5" w:rsidRDefault="00581773" w:rsidP="00892611">
          <w:pPr>
            <w:pStyle w:val="ListLevel0"/>
          </w:pPr>
          <w:r w:rsidRPr="00FF2450">
            <w:t>(c)</w:t>
          </w:r>
          <w:r w:rsidRPr="00FF2450">
            <w:tab/>
            <w:t xml:space="preserve">With the issue of the air traffic controller licence the student air traffic controller licence is revoked and shall be returned to the </w:t>
          </w:r>
          <w:r w:rsidR="00FA0834">
            <w:t>Committee</w:t>
          </w:r>
          <w:r w:rsidRPr="00FF2450">
            <w:t>.</w:t>
          </w:r>
          <w:r w:rsidR="00184280">
            <w:t xml:space="preserve"> </w:t>
          </w:r>
        </w:p>
        <w:p w14:paraId="3E2CE297" w14:textId="77777777" w:rsidR="00892611" w:rsidRPr="00FF2450" w:rsidRDefault="00000000" w:rsidP="00892611">
          <w:pPr>
            <w:pStyle w:val="ListLevel0"/>
          </w:pPr>
        </w:p>
      </w:sdtContent>
    </w:sdt>
    <w:bookmarkStart w:id="197" w:name="_Toc256000046" w:displacedByCustomXml="next"/>
    <w:sdt>
      <w:sdtPr>
        <w:alias w:val="heading"/>
        <w:tag w:val="heading"/>
        <w:id w:val="1628432564"/>
      </w:sdtPr>
      <w:sdtContent>
        <w:p w14:paraId="5AFD93F2" w14:textId="77777777" w:rsidR="00090094" w:rsidRDefault="00581773">
          <w:pPr>
            <w:pStyle w:val="Heading2"/>
          </w:pPr>
          <w:r>
            <w:t>SUBPART B – LICENCES, RATINGS AND ENDORSEMENTS</w:t>
          </w:r>
        </w:p>
        <w:bookmarkEnd w:id="197" w:displacedByCustomXml="next"/>
      </w:sdtContent>
    </w:sdt>
    <w:bookmarkStart w:id="198" w:name="_Toc405820030_1" w:displacedByCustomXml="next"/>
    <w:bookmarkStart w:id="199" w:name="_Toc409682750_1" w:displacedByCustomXml="next"/>
    <w:bookmarkStart w:id="200" w:name="_Toc411243939_1" w:displacedByCustomXml="next"/>
    <w:bookmarkStart w:id="201" w:name="_Toc411245210_1" w:displacedByCustomXml="next"/>
    <w:bookmarkStart w:id="202" w:name="_Toc413420249_1" w:displacedByCustomXml="next"/>
    <w:bookmarkStart w:id="203" w:name="_DxCrossRefBm1379192357" w:displacedByCustomXml="next"/>
    <w:bookmarkStart w:id="204" w:name="_DxCrossRefBm9000029" w:displacedByCustomXml="next"/>
    <w:bookmarkStart w:id="205" w:name="_Toc427661338" w:displacedByCustomXml="next"/>
    <w:bookmarkStart w:id="206" w:name="_Toc256000047" w:displacedByCustomXml="next"/>
    <w:sdt>
      <w:sdtPr>
        <w:rPr>
          <w:b w:val="0"/>
          <w:color w:val="auto"/>
          <w:sz w:val="22"/>
          <w:szCs w:val="24"/>
          <w:lang w:val="en-US"/>
        </w:rPr>
        <w:alias w:val="topic"/>
        <w:tag w:val="topic"/>
        <w:id w:val="-1972393774"/>
      </w:sdtPr>
      <w:sdtContent>
        <w:p w14:paraId="4D2183A1" w14:textId="77777777" w:rsidR="000D1E78" w:rsidRPr="00FF2450" w:rsidRDefault="00581773" w:rsidP="000F573D">
          <w:pPr>
            <w:pStyle w:val="Heading3IR"/>
          </w:pPr>
          <w:r w:rsidRPr="00FF2450">
            <w:t>ATCO.B.001</w:t>
          </w:r>
          <w:r w:rsidR="003D0ECB">
            <w:t xml:space="preserve"> </w:t>
          </w:r>
          <w:r w:rsidRPr="00FF2450">
            <w:t>Student air traffic controller licence</w:t>
          </w:r>
          <w:bookmarkEnd w:id="206"/>
          <w:bookmarkEnd w:id="205"/>
          <w:bookmarkEnd w:id="204"/>
          <w:bookmarkEnd w:id="203"/>
        </w:p>
        <w:bookmarkEnd w:id="202"/>
        <w:bookmarkEnd w:id="201"/>
        <w:bookmarkEnd w:id="200"/>
        <w:bookmarkEnd w:id="199"/>
        <w:bookmarkEnd w:id="198"/>
        <w:p w14:paraId="19C393BA" w14:textId="77777777" w:rsidR="00AD0D87" w:rsidRPr="002F1EDC" w:rsidRDefault="00581773" w:rsidP="00AD0D87">
          <w:pPr>
            <w:pStyle w:val="ListLevel0"/>
            <w:rPr>
              <w:rStyle w:val="GeneralAviation"/>
              <w:color w:val="auto"/>
            </w:rPr>
          </w:pPr>
          <w:r w:rsidRPr="002F1EDC">
            <w:rPr>
              <w:rStyle w:val="GeneralAviation"/>
              <w:color w:val="auto"/>
            </w:rPr>
            <w:t>(a)</w:t>
          </w:r>
          <w:r w:rsidRPr="002F1EDC">
            <w:rPr>
              <w:rStyle w:val="GeneralAviation"/>
              <w:color w:val="auto"/>
            </w:rPr>
            <w:tab/>
            <w:t>Holders of a student air traffic controller licence shall be authorised to provide air traffic control services in accordance with the rating(s) and rating endorsement(s) contained in their licence under the supervision of an on-the-job training instructor, and to undertake training for additional rating endorsement(s) and unit endorsement(s).</w:t>
          </w:r>
        </w:p>
        <w:p w14:paraId="7F07110C" w14:textId="77777777" w:rsidR="00AD0D87" w:rsidRPr="002F1EDC" w:rsidRDefault="00581773" w:rsidP="00AD0D87">
          <w:pPr>
            <w:pStyle w:val="ListLevel0"/>
            <w:rPr>
              <w:rStyle w:val="GeneralAviation"/>
              <w:color w:val="auto"/>
            </w:rPr>
          </w:pPr>
          <w:r w:rsidRPr="002F1EDC">
            <w:rPr>
              <w:rStyle w:val="GeneralAviation"/>
              <w:color w:val="auto"/>
            </w:rPr>
            <w:t>(b)</w:t>
          </w:r>
          <w:r w:rsidRPr="002F1EDC">
            <w:rPr>
              <w:rStyle w:val="GeneralAviation"/>
              <w:color w:val="auto"/>
            </w:rPr>
            <w:tab/>
            <w:t>Applicants for a student air traffic controller licence shall:</w:t>
          </w:r>
        </w:p>
        <w:p w14:paraId="4D25E854" w14:textId="77777777" w:rsidR="00AD0D87" w:rsidRPr="002F1EDC" w:rsidRDefault="002F1EDC" w:rsidP="00AD0D87">
          <w:pPr>
            <w:pStyle w:val="ListLevel1"/>
            <w:rPr>
              <w:rStyle w:val="GeneralAviation"/>
              <w:color w:val="auto"/>
            </w:rPr>
          </w:pPr>
          <w:r w:rsidRPr="002F1EDC">
            <w:rPr>
              <w:rStyle w:val="GeneralAviation"/>
              <w:color w:val="auto"/>
            </w:rPr>
            <w:t>(1)</w:t>
          </w:r>
          <w:r w:rsidRPr="002F1EDC">
            <w:rPr>
              <w:rStyle w:val="GeneralAviation"/>
              <w:color w:val="auto"/>
            </w:rPr>
            <w:tab/>
            <w:t xml:space="preserve">be at least </w:t>
          </w:r>
          <w:r w:rsidRPr="002F1EDC">
            <w:rPr>
              <w:rStyle w:val="GeneralAviation"/>
              <w:color w:val="auto"/>
              <w:lang w:val="hy-AM"/>
            </w:rPr>
            <w:t>21</w:t>
          </w:r>
          <w:r w:rsidR="00581773" w:rsidRPr="002F1EDC">
            <w:rPr>
              <w:rStyle w:val="GeneralAviation"/>
              <w:color w:val="auto"/>
            </w:rPr>
            <w:t xml:space="preserve"> years old;</w:t>
          </w:r>
        </w:p>
        <w:p w14:paraId="424EB8CE" w14:textId="77777777" w:rsidR="00AD0D87" w:rsidRPr="00AD0D87" w:rsidRDefault="00581773" w:rsidP="00AD0D87">
          <w:pPr>
            <w:pStyle w:val="ListLevel1"/>
            <w:rPr>
              <w:rStyle w:val="GeneralAviation"/>
            </w:rPr>
          </w:pPr>
          <w:r w:rsidRPr="002F1EDC">
            <w:rPr>
              <w:rStyle w:val="GeneralAviation"/>
              <w:color w:val="auto"/>
            </w:rPr>
            <w:t>(2)</w:t>
          </w:r>
          <w:r w:rsidRPr="002F1EDC">
            <w:rPr>
              <w:rStyle w:val="GeneralAviation"/>
              <w:color w:val="auto"/>
            </w:rPr>
            <w:tab/>
            <w:t xml:space="preserve">within the 12 months preceding the application, have successfully completed initial training at a training organisation satisfying the requirements laid down in </w:t>
          </w:r>
          <w:hyperlink w:anchor="_DxCrossRefBm1379192355" w:history="1">
            <w:r w:rsidRPr="002005CC">
              <w:rPr>
                <w:rStyle w:val="Hyperlink"/>
              </w:rPr>
              <w:t>Annex III</w:t>
            </w:r>
          </w:hyperlink>
          <w:r w:rsidRPr="00AD0D87">
            <w:rPr>
              <w:rStyle w:val="GeneralAviation"/>
            </w:rPr>
            <w:t xml:space="preserve"> </w:t>
          </w:r>
          <w:r w:rsidRPr="002F1EDC">
            <w:rPr>
              <w:rStyle w:val="GeneralAviation"/>
              <w:color w:val="auto"/>
            </w:rPr>
            <w:t xml:space="preserve">(Part ATCO.OR) relevant to the rating, and if applicable, to the rating endorsement, as set out in </w:t>
          </w:r>
          <w:hyperlink w:anchor="_DxCrossRefBm1379192382" w:history="1">
            <w:r w:rsidRPr="00AD0D87">
              <w:rPr>
                <w:rStyle w:val="Hyperlink"/>
              </w:rPr>
              <w:t>Part ATCO, Subpart D, Section 2</w:t>
            </w:r>
          </w:hyperlink>
          <w:r w:rsidRPr="00AD0D87">
            <w:rPr>
              <w:rStyle w:val="GeneralAviation"/>
            </w:rPr>
            <w:t>;</w:t>
          </w:r>
        </w:p>
        <w:p w14:paraId="61148BF4" w14:textId="77777777" w:rsidR="00AD0D87" w:rsidRPr="002F1EDC" w:rsidRDefault="00581773" w:rsidP="00AD0D87">
          <w:pPr>
            <w:pStyle w:val="ListLevel1"/>
            <w:rPr>
              <w:rStyle w:val="GeneralAviation"/>
              <w:color w:val="auto"/>
            </w:rPr>
          </w:pPr>
          <w:r w:rsidRPr="00171D1B">
            <w:rPr>
              <w:rStyle w:val="GeneralAviation"/>
              <w:color w:val="auto"/>
            </w:rPr>
            <w:t>(3)</w:t>
          </w:r>
          <w:r w:rsidRPr="00AD0D87">
            <w:rPr>
              <w:rStyle w:val="GeneralAviation"/>
            </w:rPr>
            <w:tab/>
          </w:r>
          <w:r w:rsidRPr="002F1EDC">
            <w:rPr>
              <w:rStyle w:val="GeneralAviation"/>
              <w:color w:val="auto"/>
            </w:rPr>
            <w:t>hold a valid medical certificate;</w:t>
          </w:r>
        </w:p>
        <w:p w14:paraId="6C49F6AA" w14:textId="77777777" w:rsidR="00AD0D87" w:rsidRPr="00AD0D87" w:rsidRDefault="00581773" w:rsidP="00AD0D87">
          <w:pPr>
            <w:pStyle w:val="ListLevel1"/>
            <w:rPr>
              <w:rStyle w:val="GeneralAviation"/>
            </w:rPr>
          </w:pPr>
          <w:r w:rsidRPr="002F1EDC">
            <w:rPr>
              <w:rStyle w:val="GeneralAviation"/>
              <w:color w:val="auto"/>
            </w:rPr>
            <w:t>(4)</w:t>
          </w:r>
          <w:r w:rsidRPr="002F1EDC">
            <w:rPr>
              <w:rStyle w:val="GeneralAviation"/>
              <w:color w:val="auto"/>
            </w:rPr>
            <w:tab/>
            <w:t xml:space="preserve">have demonstrated an adequate level of language proficiency in accordance with the requirements set out in point </w:t>
          </w:r>
          <w:hyperlink w:anchor="_DxCrossRefBm1379192365" w:history="1">
            <w:r w:rsidRPr="00AD0D87">
              <w:rPr>
                <w:rStyle w:val="Hyperlink"/>
              </w:rPr>
              <w:t>ATCO.B.030</w:t>
            </w:r>
          </w:hyperlink>
          <w:r w:rsidRPr="002F1EDC">
            <w:rPr>
              <w:rStyle w:val="GeneralAviation"/>
              <w:color w:val="auto"/>
            </w:rPr>
            <w:t>.</w:t>
          </w:r>
        </w:p>
        <w:p w14:paraId="6C88CE97" w14:textId="77777777" w:rsidR="00AD0D87" w:rsidRPr="002F1EDC" w:rsidRDefault="00581773" w:rsidP="00AD0D87">
          <w:pPr>
            <w:pStyle w:val="ListLevel0"/>
            <w:rPr>
              <w:rStyle w:val="GeneralAviation"/>
              <w:color w:val="auto"/>
            </w:rPr>
          </w:pPr>
          <w:r w:rsidRPr="002F1EDC">
            <w:rPr>
              <w:rStyle w:val="GeneralAviation"/>
              <w:color w:val="auto"/>
            </w:rPr>
            <w:t>(c)</w:t>
          </w:r>
          <w:r w:rsidRPr="002F1EDC">
            <w:rPr>
              <w:rStyle w:val="GeneralAviation"/>
              <w:color w:val="auto"/>
            </w:rPr>
            <w:tab/>
            <w:t>The student air traffic controller licence shall contain the language proficiency endorsement(s) and at least one rating and, if applicable, one rating endorsement.</w:t>
          </w:r>
        </w:p>
        <w:p w14:paraId="576A7A5B" w14:textId="77777777" w:rsidR="00AD0D87" w:rsidRPr="002F1EDC" w:rsidRDefault="00581773" w:rsidP="00AD0D87">
          <w:pPr>
            <w:pStyle w:val="ListLevel0"/>
            <w:rPr>
              <w:rStyle w:val="GeneralAviation"/>
              <w:color w:val="auto"/>
            </w:rPr>
          </w:pPr>
          <w:r w:rsidRPr="002F1EDC">
            <w:rPr>
              <w:rStyle w:val="GeneralAviation"/>
              <w:color w:val="auto"/>
            </w:rPr>
            <w:t>(d)</w:t>
          </w:r>
          <w:r w:rsidRPr="002F1EDC">
            <w:rPr>
              <w:rStyle w:val="GeneralAviation"/>
              <w:color w:val="auto"/>
            </w:rPr>
            <w:tab/>
            <w:t>The holder of a student air traffic controller licence who has not started exercising the privileges of that licence within 1 year from the date of its issuance or has interrupted exercising those privileges for a period of more than 1 year may only start or continue on-the-job training in that rating:</w:t>
          </w:r>
        </w:p>
        <w:p w14:paraId="2AE4C682" w14:textId="77777777" w:rsidR="00AD0D87" w:rsidRPr="002F1EDC" w:rsidRDefault="00581773" w:rsidP="002005CC">
          <w:pPr>
            <w:pStyle w:val="ListLevel1"/>
            <w:rPr>
              <w:rStyle w:val="GeneralAviation"/>
              <w:color w:val="auto"/>
            </w:rPr>
          </w:pPr>
          <w:r w:rsidRPr="002F1EDC">
            <w:rPr>
              <w:rStyle w:val="GeneralAviation"/>
              <w:color w:val="auto"/>
            </w:rPr>
            <w:lastRenderedPageBreak/>
            <w:t>(1)</w:t>
          </w:r>
          <w:r w:rsidRPr="002F1EDC">
            <w:rPr>
              <w:rStyle w:val="GeneralAviation"/>
              <w:color w:val="auto"/>
            </w:rPr>
            <w:tab/>
            <w:t xml:space="preserve">if a training organisation satisfying the requirements laid down in </w:t>
          </w:r>
          <w:hyperlink w:anchor="_DxCrossRefBm1379192355" w:history="1">
            <w:r w:rsidR="000D1E78" w:rsidRPr="000D1E78">
              <w:rPr>
                <w:rStyle w:val="Hyperlink"/>
              </w:rPr>
              <w:t>Annex III</w:t>
            </w:r>
          </w:hyperlink>
          <w:r w:rsidR="000D1E78">
            <w:rPr>
              <w:rStyle w:val="GeneralAviation"/>
            </w:rPr>
            <w:t xml:space="preserve"> </w:t>
          </w:r>
          <w:r w:rsidRPr="002F1EDC">
            <w:rPr>
              <w:rStyle w:val="GeneralAviation"/>
              <w:color w:val="auto"/>
            </w:rPr>
            <w:t xml:space="preserve">(Part ATCO.OR) and certified to provide initial training relevant to the rating has conducted an assessment of previous competence as to whether the holder of a student air traffic controller licence continues to satisfy the requirements relevant to that rating, and </w:t>
          </w:r>
        </w:p>
        <w:p w14:paraId="25A02DB7" w14:textId="77777777" w:rsidR="00AD0D87" w:rsidRPr="00FA0834" w:rsidRDefault="00581773" w:rsidP="00FA0834">
          <w:pPr>
            <w:pStyle w:val="ListLevel1"/>
            <w:rPr>
              <w:rStyle w:val="GeneralAviation"/>
              <w:color w:val="auto"/>
            </w:rPr>
          </w:pPr>
          <w:r w:rsidRPr="002F1EDC">
            <w:rPr>
              <w:rStyle w:val="GeneralAviation"/>
              <w:color w:val="auto"/>
            </w:rPr>
            <w:t>(2)</w:t>
          </w:r>
          <w:r w:rsidRPr="002F1EDC">
            <w:rPr>
              <w:rStyle w:val="GeneralAviation"/>
              <w:color w:val="auto"/>
            </w:rPr>
            <w:tab/>
            <w:t>after satisfying any training requirements resulting from the assessment referred to point (d)(1) above.</w:t>
          </w:r>
        </w:p>
      </w:sdtContent>
    </w:sdt>
    <w:bookmarkStart w:id="207" w:name="_DxCrossRefBm1379192383" w:displacedByCustomXml="next"/>
    <w:bookmarkStart w:id="208" w:name="_DxCrossRefBm134832642" w:displacedByCustomXml="next"/>
    <w:bookmarkStart w:id="209" w:name="_Toc144721234" w:displacedByCustomXml="next"/>
    <w:bookmarkStart w:id="210" w:name="_Toc405820030_2" w:displacedByCustomXml="next"/>
    <w:bookmarkStart w:id="211" w:name="_Toc409682750_2" w:displacedByCustomXml="next"/>
    <w:bookmarkStart w:id="212" w:name="_Toc411243939_2" w:displacedByCustomXml="next"/>
    <w:bookmarkStart w:id="213" w:name="_Toc411245210_2" w:displacedByCustomXml="next"/>
    <w:bookmarkStart w:id="214" w:name="_Toc413420249_2" w:displacedByCustomXml="next"/>
    <w:sdt>
      <w:sdtPr>
        <w:rPr>
          <w:b w:val="0"/>
          <w:color w:val="auto"/>
          <w:sz w:val="22"/>
          <w:lang w:val="en-US"/>
        </w:rPr>
        <w:alias w:val="topic"/>
        <w:tag w:val="topic"/>
        <w:id w:val="49703474"/>
      </w:sdtPr>
      <w:sdtContent>
        <w:p w14:paraId="0D0679B5" w14:textId="77777777" w:rsidR="00E550A2" w:rsidRPr="00A80E8C" w:rsidRDefault="00581773" w:rsidP="00425DAB">
          <w:pPr>
            <w:pStyle w:val="Heading4GM"/>
          </w:pPr>
          <w:r w:rsidRPr="00A80E8C">
            <w:t>GM1 ATCO.B.001(a)</w:t>
          </w:r>
          <w:r w:rsidR="00A6621E" w:rsidRPr="00A80E8C">
            <w:t>;</w:t>
          </w:r>
          <w:r w:rsidRPr="00A80E8C">
            <w:t>(d) Student air traffic controller licence</w:t>
          </w:r>
          <w:bookmarkEnd w:id="209"/>
          <w:bookmarkEnd w:id="208"/>
          <w:bookmarkEnd w:id="207"/>
        </w:p>
        <w:p w14:paraId="4C77DF62" w14:textId="77777777" w:rsidR="00E550A2" w:rsidRPr="002F1EDC" w:rsidRDefault="00581773" w:rsidP="004B29B5">
          <w:pPr>
            <w:pStyle w:val="Heading5OrgManual"/>
            <w:rPr>
              <w:rStyle w:val="GeneralAviation"/>
              <w:color w:val="auto"/>
            </w:rPr>
          </w:pPr>
          <w:bookmarkStart w:id="215" w:name="_Toc144721235"/>
          <w:r w:rsidRPr="002F1EDC">
            <w:rPr>
              <w:rStyle w:val="GeneralAviation"/>
              <w:color w:val="auto"/>
            </w:rPr>
            <w:t>PRIVILEGES OF A STUDENT AIR TRAFFIC CONTROLLER LICENCE</w:t>
          </w:r>
          <w:bookmarkEnd w:id="215"/>
        </w:p>
        <w:p w14:paraId="2DC18925" w14:textId="77777777" w:rsidR="00704F97" w:rsidRPr="00704F97" w:rsidRDefault="00581773" w:rsidP="00704F97">
          <w:bookmarkStart w:id="216" w:name="_Hlk98849354"/>
          <w:r w:rsidRPr="002F1EDC">
            <w:rPr>
              <w:rStyle w:val="GeneralAviation"/>
              <w:color w:val="auto"/>
            </w:rPr>
            <w:t>The p</w:t>
          </w:r>
          <w:r w:rsidR="00E550A2" w:rsidRPr="002F1EDC">
            <w:rPr>
              <w:rStyle w:val="GeneralAviation"/>
              <w:color w:val="auto"/>
            </w:rPr>
            <w:t>rivileges of a student air traffic controller licence are exercised when providing air traffic control services in live traffic under the supervision of an on-the-job training instructor</w:t>
          </w:r>
          <w:bookmarkEnd w:id="216"/>
          <w:r w:rsidR="00E550A2" w:rsidRPr="002F1EDC">
            <w:rPr>
              <w:rStyle w:val="GeneralAviation"/>
              <w:color w:val="auto"/>
            </w:rPr>
            <w:t xml:space="preserve">. A student </w:t>
          </w:r>
          <w:r w:rsidRPr="002F1EDC">
            <w:rPr>
              <w:rStyle w:val="GeneralAviation"/>
              <w:color w:val="auto"/>
            </w:rPr>
            <w:t xml:space="preserve">air traffic controller </w:t>
          </w:r>
          <w:r w:rsidR="00E550A2" w:rsidRPr="002F1EDC">
            <w:rPr>
              <w:rStyle w:val="GeneralAviation"/>
              <w:color w:val="auto"/>
            </w:rPr>
            <w:t xml:space="preserve">licence is required for on-the-job training and not necessarily for the transitional </w:t>
          </w:r>
          <w:r w:rsidR="00CD2082" w:rsidRPr="002F1EDC">
            <w:rPr>
              <w:rStyle w:val="GeneralAviation"/>
              <w:color w:val="auto"/>
            </w:rPr>
            <w:t xml:space="preserve">and pre-on-the-job </w:t>
          </w:r>
          <w:r w:rsidR="00E550A2" w:rsidRPr="002F1EDC">
            <w:rPr>
              <w:rStyle w:val="GeneralAviation"/>
              <w:color w:val="auto"/>
            </w:rPr>
            <w:t>phase</w:t>
          </w:r>
          <w:r w:rsidR="00CD2082" w:rsidRPr="002F1EDC">
            <w:rPr>
              <w:rStyle w:val="GeneralAviation"/>
              <w:color w:val="auto"/>
            </w:rPr>
            <w:t>s</w:t>
          </w:r>
          <w:r w:rsidR="00E550A2" w:rsidRPr="002F1EDC">
            <w:rPr>
              <w:rStyle w:val="GeneralAviation"/>
              <w:color w:val="auto"/>
            </w:rPr>
            <w:t xml:space="preserve"> of unit training</w:t>
          </w:r>
          <w:r w:rsidR="00CD2082" w:rsidRPr="002F1EDC">
            <w:rPr>
              <w:rStyle w:val="GeneralAviation"/>
              <w:color w:val="auto"/>
            </w:rPr>
            <w:t>.</w:t>
          </w:r>
        </w:p>
        <w:bookmarkEnd w:id="210" w:displacedByCustomXml="next"/>
        <w:bookmarkEnd w:id="211" w:displacedByCustomXml="next"/>
        <w:bookmarkEnd w:id="212" w:displacedByCustomXml="next"/>
        <w:bookmarkEnd w:id="213" w:displacedByCustomXml="next"/>
        <w:bookmarkEnd w:id="214" w:displacedByCustomXml="next"/>
      </w:sdtContent>
    </w:sdt>
    <w:bookmarkStart w:id="217" w:name="_DxCrossRefBm1379192384" w:displacedByCustomXml="next"/>
    <w:bookmarkStart w:id="218" w:name="_DxCrossRefBm9000030" w:displacedByCustomXml="next"/>
    <w:bookmarkStart w:id="219" w:name="_Toc427661339" w:displacedByCustomXml="next"/>
    <w:bookmarkStart w:id="220" w:name="_Toc413420249_3" w:displacedByCustomXml="next"/>
    <w:bookmarkStart w:id="221" w:name="_Toc411245210_3" w:displacedByCustomXml="next"/>
    <w:bookmarkStart w:id="222" w:name="_Toc411243939_3" w:displacedByCustomXml="next"/>
    <w:bookmarkStart w:id="223" w:name="_Toc409682750_3" w:displacedByCustomXml="next"/>
    <w:bookmarkStart w:id="224" w:name="_Toc405820030_3" w:displacedByCustomXml="next"/>
    <w:sdt>
      <w:sdtPr>
        <w:rPr>
          <w:b w:val="0"/>
          <w:color w:val="auto"/>
          <w:sz w:val="22"/>
          <w:lang w:val="en-US"/>
        </w:rPr>
        <w:alias w:val="topic"/>
        <w:tag w:val="topic"/>
        <w:id w:val="-1232296509"/>
      </w:sdtPr>
      <w:sdtContent>
        <w:p w14:paraId="74B72269" w14:textId="77777777" w:rsidR="00AA3EB3" w:rsidRPr="00FF2450" w:rsidRDefault="00581773" w:rsidP="000F573D">
          <w:pPr>
            <w:pStyle w:val="Heading4GM"/>
          </w:pPr>
          <w:r w:rsidRPr="00FF2450">
            <w:t>GM1 ATCO.B.001(b) Student air traffic controller licence</w:t>
          </w:r>
          <w:bookmarkEnd w:id="224"/>
          <w:bookmarkEnd w:id="223"/>
          <w:bookmarkEnd w:id="222"/>
          <w:bookmarkEnd w:id="221"/>
          <w:bookmarkEnd w:id="220"/>
          <w:bookmarkEnd w:id="219"/>
          <w:bookmarkEnd w:id="218"/>
          <w:bookmarkEnd w:id="217"/>
        </w:p>
        <w:p w14:paraId="30B00B69" w14:textId="77777777" w:rsidR="00AA3EB3" w:rsidRPr="00FF2450" w:rsidRDefault="00581773" w:rsidP="00AD3B4B">
          <w:pPr>
            <w:pStyle w:val="Heading5OrgManual"/>
          </w:pPr>
          <w:r w:rsidRPr="00FF2450">
            <w:t>MATURITY OF AIR TRAFFIC CONTROLLERS</w:t>
          </w:r>
        </w:p>
        <w:p w14:paraId="6CB278F5" w14:textId="77777777" w:rsidR="00AA3EB3" w:rsidRPr="00FF2450" w:rsidRDefault="00581773" w:rsidP="000F573D">
          <w:r w:rsidRPr="00FF2450">
            <w:t>Persons who wish to undertake air traffic controller training at a training organisation satisfying the requirements laid down in Annex III (Part ATCO.OR) should be educationally, physically and mentally sufficiently mature. In order to assess their ability to complete air traffic controller training, training organisations may conduct aptitude assessments and/or set out educational or similar requirements which could serve as a prerequisite for commencing air traffic controller training.</w:t>
          </w:r>
        </w:p>
      </w:sdtContent>
    </w:sdt>
    <w:bookmarkStart w:id="225" w:name="_DxCrossRefBm1379192385" w:displacedByCustomXml="next"/>
    <w:bookmarkStart w:id="226" w:name="_DxCrossRefBm9000031" w:displacedByCustomXml="next"/>
    <w:bookmarkStart w:id="227" w:name="_Toc427661340" w:displacedByCustomXml="next"/>
    <w:bookmarkStart w:id="228" w:name="_Toc413420250" w:displacedByCustomXml="next"/>
    <w:bookmarkStart w:id="229" w:name="_Toc411245211" w:displacedByCustomXml="next"/>
    <w:bookmarkStart w:id="230" w:name="_Toc411243940" w:displacedByCustomXml="next"/>
    <w:bookmarkStart w:id="231" w:name="_Toc409682751" w:displacedByCustomXml="next"/>
    <w:bookmarkStart w:id="232" w:name="_Toc405820031" w:displacedByCustomXml="next"/>
    <w:sdt>
      <w:sdtPr>
        <w:rPr>
          <w:b w:val="0"/>
          <w:color w:val="auto"/>
          <w:sz w:val="22"/>
          <w:lang w:val="en-US"/>
        </w:rPr>
        <w:alias w:val="topic"/>
        <w:tag w:val="topic"/>
        <w:id w:val="618777782"/>
      </w:sdtPr>
      <w:sdtContent>
        <w:p w14:paraId="15D74997" w14:textId="77777777" w:rsidR="0071649D" w:rsidRPr="00FF2450" w:rsidRDefault="00581773" w:rsidP="000F573D">
          <w:pPr>
            <w:pStyle w:val="Heading4AMC"/>
          </w:pPr>
          <w:r w:rsidRPr="00FF2450">
            <w:t>AMC1 ATCO.B.001(d)</w:t>
          </w:r>
          <w:r w:rsidR="00274680">
            <w:t xml:space="preserve"> </w:t>
          </w:r>
          <w:r w:rsidRPr="00FF2450">
            <w:t>Student air traffic controller licence</w:t>
          </w:r>
          <w:bookmarkEnd w:id="232"/>
          <w:bookmarkEnd w:id="231"/>
          <w:bookmarkEnd w:id="230"/>
          <w:bookmarkEnd w:id="229"/>
          <w:bookmarkEnd w:id="228"/>
          <w:bookmarkEnd w:id="227"/>
          <w:bookmarkEnd w:id="226"/>
          <w:bookmarkEnd w:id="225"/>
        </w:p>
        <w:p w14:paraId="7F2EDF9F" w14:textId="77777777" w:rsidR="0071649D" w:rsidRPr="00FF2450" w:rsidRDefault="00581773" w:rsidP="00B5128E">
          <w:pPr>
            <w:pStyle w:val="Heading5OrgManual"/>
          </w:pPr>
          <w:r w:rsidRPr="00FE6B8E">
            <w:t>ASSESSMENT OF PREVIOUS COMPETENCE</w:t>
          </w:r>
        </w:p>
        <w:p w14:paraId="4445D8B0" w14:textId="77777777" w:rsidR="0071649D" w:rsidRPr="00FF2450" w:rsidRDefault="00581773" w:rsidP="000F573D">
          <w:r w:rsidRPr="00FF2450">
            <w:t>When establishing previous competence in a rating, the assessment should be based on the requirements set out in Part ATCO, Subpart D, Section 2.</w:t>
          </w:r>
        </w:p>
      </w:sdtContent>
    </w:sdt>
    <w:bookmarkStart w:id="233" w:name="_Hlk97649768" w:displacedByCustomXml="next"/>
    <w:bookmarkStart w:id="234" w:name="_DxCrossRefBm1379192386" w:displacedByCustomXml="next"/>
    <w:bookmarkStart w:id="235" w:name="_DxCrossRefBm134832643" w:displacedByCustomXml="next"/>
    <w:bookmarkStart w:id="236" w:name="_Toc144721236" w:displacedByCustomXml="next"/>
    <w:sdt>
      <w:sdtPr>
        <w:rPr>
          <w:b w:val="0"/>
          <w:color w:val="auto"/>
          <w:sz w:val="22"/>
          <w:lang w:val="en-US"/>
        </w:rPr>
        <w:alias w:val="topic"/>
        <w:tag w:val="topic"/>
        <w:id w:val="-1614099063"/>
      </w:sdtPr>
      <w:sdtContent>
        <w:p w14:paraId="4696B094" w14:textId="77777777" w:rsidR="003C6A0B" w:rsidRPr="00A80E8C" w:rsidRDefault="00581773" w:rsidP="00425DAB">
          <w:pPr>
            <w:pStyle w:val="Heading4GM"/>
          </w:pPr>
          <w:r w:rsidRPr="00A80E8C">
            <w:t>GM1 ATCO.B.001(d) Student air traffic controller licence</w:t>
          </w:r>
          <w:bookmarkEnd w:id="236"/>
          <w:bookmarkEnd w:id="235"/>
          <w:bookmarkEnd w:id="234"/>
        </w:p>
        <w:p w14:paraId="1E00F309" w14:textId="77777777" w:rsidR="003C6A0B" w:rsidRPr="002F1EDC" w:rsidRDefault="00581773" w:rsidP="007C4381">
          <w:pPr>
            <w:pStyle w:val="Heading5OrgManual"/>
            <w:rPr>
              <w:rStyle w:val="GeneralAviation"/>
              <w:color w:val="auto"/>
            </w:rPr>
          </w:pPr>
          <w:bookmarkStart w:id="237" w:name="_Toc144721237"/>
          <w:r w:rsidRPr="002F1EDC">
            <w:rPr>
              <w:rStyle w:val="GeneralAviation"/>
              <w:color w:val="auto"/>
            </w:rPr>
            <w:t>ASSESSMENT OF PREVIOUS COMPETENCE</w:t>
          </w:r>
          <w:bookmarkEnd w:id="237"/>
        </w:p>
        <w:p w14:paraId="25786EDF" w14:textId="77777777" w:rsidR="00704F97" w:rsidRPr="00F65E1D" w:rsidRDefault="00581773" w:rsidP="007E6C4E">
          <w:pPr>
            <w:rPr>
              <w:color w:val="A25EAB"/>
              <w:lang w:val="hy-AM"/>
            </w:rPr>
          </w:pPr>
          <w:r w:rsidRPr="002F1EDC">
            <w:rPr>
              <w:rStyle w:val="GeneralAviation"/>
              <w:color w:val="auto"/>
            </w:rPr>
            <w:t>The assessment of previous competence include</w:t>
          </w:r>
          <w:r w:rsidR="00DF35AB" w:rsidRPr="002F1EDC">
            <w:rPr>
              <w:rStyle w:val="GeneralAviation"/>
              <w:color w:val="auto"/>
            </w:rPr>
            <w:t>s</w:t>
          </w:r>
          <w:r w:rsidRPr="002F1EDC">
            <w:rPr>
              <w:rStyle w:val="GeneralAviation"/>
              <w:color w:val="auto"/>
            </w:rPr>
            <w:t xml:space="preserve"> an </w:t>
          </w:r>
          <w:r w:rsidR="00102280" w:rsidRPr="002F1EDC">
            <w:rPr>
              <w:rStyle w:val="GeneralAviation"/>
              <w:color w:val="auto"/>
            </w:rPr>
            <w:t>assessment</w:t>
          </w:r>
          <w:r w:rsidRPr="002F1EDC">
            <w:rPr>
              <w:rStyle w:val="GeneralAviation"/>
              <w:color w:val="auto"/>
            </w:rPr>
            <w:t xml:space="preserve"> of the practical skills demonstrated by the person being assessed as well as an </w:t>
          </w:r>
          <w:r w:rsidR="00102280" w:rsidRPr="002F1EDC">
            <w:rPr>
              <w:rStyle w:val="GeneralAviation"/>
              <w:color w:val="auto"/>
            </w:rPr>
            <w:t>examination</w:t>
          </w:r>
          <w:r w:rsidRPr="002F1EDC">
            <w:rPr>
              <w:rStyle w:val="GeneralAviation"/>
              <w:color w:val="auto"/>
            </w:rPr>
            <w:t xml:space="preserve"> of the person’s knowledge and understanding</w:t>
          </w:r>
          <w:bookmarkEnd w:id="233"/>
          <w:r w:rsidR="002F1EDC">
            <w:rPr>
              <w:rStyle w:val="GeneralAviation"/>
              <w:lang w:val="hy-AM"/>
            </w:rPr>
            <w:t>․</w:t>
          </w:r>
        </w:p>
      </w:sdtContent>
    </w:sdt>
    <w:bookmarkStart w:id="238" w:name="_DxCrossRefBm1379192387" w:displacedByCustomXml="next"/>
    <w:bookmarkStart w:id="239" w:name="_DxCrossRefBm9000032" w:displacedByCustomXml="next"/>
    <w:bookmarkStart w:id="240" w:name="_Toc427661341" w:displacedByCustomXml="next"/>
    <w:bookmarkStart w:id="241" w:name="_Toc256000048" w:displacedByCustomXml="next"/>
    <w:sdt>
      <w:sdtPr>
        <w:rPr>
          <w:b w:val="0"/>
          <w:color w:val="auto"/>
          <w:sz w:val="22"/>
          <w:szCs w:val="24"/>
          <w:lang w:val="en-US"/>
        </w:rPr>
        <w:alias w:val="topic"/>
        <w:tag w:val="topic"/>
        <w:id w:val="1838892410"/>
      </w:sdtPr>
      <w:sdtContent>
        <w:p w14:paraId="1842293F" w14:textId="77777777" w:rsidR="00F65E1D" w:rsidRPr="00F65E1D" w:rsidRDefault="00F603CA" w:rsidP="00F65E1D">
          <w:pPr>
            <w:pStyle w:val="Heading3IR"/>
          </w:pPr>
          <w:r>
            <w:t>ATCO.B.0</w:t>
          </w:r>
          <w:r w:rsidR="006B2884">
            <w:t>0</w:t>
          </w:r>
          <w:r>
            <w:t>5</w:t>
          </w:r>
          <w:r w:rsidR="00581773" w:rsidRPr="00FF2450">
            <w:t xml:space="preserve"> </w:t>
          </w:r>
          <w:r w:rsidR="004075AB">
            <w:t xml:space="preserve"> </w:t>
          </w:r>
          <w:r w:rsidR="00581773" w:rsidRPr="00FF2450">
            <w:t>Air traffic controller licence</w:t>
          </w:r>
          <w:bookmarkEnd w:id="241"/>
          <w:bookmarkEnd w:id="240"/>
          <w:bookmarkEnd w:id="239"/>
          <w:bookmarkEnd w:id="238"/>
        </w:p>
        <w:p w14:paraId="3D350D42" w14:textId="77777777" w:rsidR="00EB6CDF" w:rsidRPr="00567148" w:rsidRDefault="00EB6CDF" w:rsidP="00EB6CDF">
          <w:pPr>
            <w:pStyle w:val="ListParagraph"/>
            <w:widowControl w:val="0"/>
            <w:numPr>
              <w:ilvl w:val="0"/>
              <w:numId w:val="23"/>
            </w:numPr>
            <w:tabs>
              <w:tab w:val="left" w:pos="706"/>
            </w:tabs>
            <w:kinsoku w:val="0"/>
            <w:overflowPunct w:val="0"/>
            <w:autoSpaceDE w:val="0"/>
            <w:autoSpaceDN w:val="0"/>
            <w:adjustRightInd w:val="0"/>
            <w:spacing w:before="118" w:after="0"/>
            <w:ind w:right="157"/>
            <w:contextualSpacing w:val="0"/>
            <w:rPr>
              <w:szCs w:val="22"/>
            </w:rPr>
          </w:pPr>
          <w:r w:rsidRPr="00567148">
            <w:rPr>
              <w:szCs w:val="22"/>
            </w:rPr>
            <w:t>Holders of an air traffic controller licence shall be authorised to provide air traffic control services</w:t>
          </w:r>
          <w:r w:rsidRPr="00567148">
            <w:rPr>
              <w:spacing w:val="-13"/>
              <w:szCs w:val="22"/>
            </w:rPr>
            <w:t xml:space="preserve"> </w:t>
          </w:r>
          <w:r w:rsidRPr="00567148">
            <w:rPr>
              <w:szCs w:val="22"/>
            </w:rPr>
            <w:t>in</w:t>
          </w:r>
          <w:r w:rsidRPr="00567148">
            <w:rPr>
              <w:spacing w:val="-12"/>
              <w:szCs w:val="22"/>
            </w:rPr>
            <w:t xml:space="preserve"> </w:t>
          </w:r>
          <w:r w:rsidRPr="00567148">
            <w:rPr>
              <w:szCs w:val="22"/>
            </w:rPr>
            <w:t>accordance</w:t>
          </w:r>
          <w:r w:rsidRPr="00567148">
            <w:rPr>
              <w:spacing w:val="-13"/>
              <w:szCs w:val="22"/>
            </w:rPr>
            <w:t xml:space="preserve"> </w:t>
          </w:r>
          <w:r w:rsidRPr="00567148">
            <w:rPr>
              <w:szCs w:val="22"/>
            </w:rPr>
            <w:t>with</w:t>
          </w:r>
          <w:r w:rsidRPr="00567148">
            <w:rPr>
              <w:spacing w:val="-12"/>
              <w:szCs w:val="22"/>
            </w:rPr>
            <w:t xml:space="preserve"> </w:t>
          </w:r>
          <w:r w:rsidRPr="00567148">
            <w:rPr>
              <w:szCs w:val="22"/>
            </w:rPr>
            <w:t>the</w:t>
          </w:r>
          <w:r w:rsidRPr="00567148">
            <w:rPr>
              <w:spacing w:val="-13"/>
              <w:szCs w:val="22"/>
            </w:rPr>
            <w:t xml:space="preserve"> </w:t>
          </w:r>
          <w:r w:rsidRPr="00567148">
            <w:rPr>
              <w:szCs w:val="22"/>
            </w:rPr>
            <w:t>ratings</w:t>
          </w:r>
          <w:r w:rsidRPr="00567148">
            <w:rPr>
              <w:spacing w:val="-12"/>
              <w:szCs w:val="22"/>
            </w:rPr>
            <w:t xml:space="preserve"> </w:t>
          </w:r>
          <w:r w:rsidRPr="00567148">
            <w:rPr>
              <w:szCs w:val="22"/>
            </w:rPr>
            <w:t>and</w:t>
          </w:r>
          <w:r w:rsidRPr="00567148">
            <w:rPr>
              <w:spacing w:val="-11"/>
              <w:szCs w:val="22"/>
            </w:rPr>
            <w:t xml:space="preserve"> </w:t>
          </w:r>
          <w:r w:rsidRPr="00567148">
            <w:rPr>
              <w:szCs w:val="22"/>
            </w:rPr>
            <w:t>rating</w:t>
          </w:r>
          <w:r w:rsidRPr="00567148">
            <w:rPr>
              <w:spacing w:val="-13"/>
              <w:szCs w:val="22"/>
            </w:rPr>
            <w:t xml:space="preserve"> </w:t>
          </w:r>
          <w:r w:rsidRPr="00567148">
            <w:rPr>
              <w:szCs w:val="22"/>
            </w:rPr>
            <w:t>endorsements</w:t>
          </w:r>
          <w:r w:rsidRPr="00567148">
            <w:rPr>
              <w:spacing w:val="-12"/>
              <w:szCs w:val="22"/>
            </w:rPr>
            <w:t xml:space="preserve"> </w:t>
          </w:r>
          <w:r w:rsidRPr="00567148">
            <w:rPr>
              <w:szCs w:val="22"/>
            </w:rPr>
            <w:t>of</w:t>
          </w:r>
          <w:r w:rsidRPr="00567148">
            <w:rPr>
              <w:spacing w:val="-13"/>
              <w:szCs w:val="22"/>
            </w:rPr>
            <w:t xml:space="preserve"> </w:t>
          </w:r>
          <w:r w:rsidRPr="00567148">
            <w:rPr>
              <w:szCs w:val="22"/>
            </w:rPr>
            <w:t>their</w:t>
          </w:r>
          <w:r w:rsidRPr="00567148">
            <w:rPr>
              <w:spacing w:val="-11"/>
              <w:szCs w:val="22"/>
            </w:rPr>
            <w:t xml:space="preserve"> </w:t>
          </w:r>
          <w:r w:rsidRPr="00567148">
            <w:rPr>
              <w:szCs w:val="22"/>
            </w:rPr>
            <w:t>licence,</w:t>
          </w:r>
          <w:r w:rsidRPr="00567148">
            <w:rPr>
              <w:spacing w:val="-13"/>
              <w:szCs w:val="22"/>
            </w:rPr>
            <w:t xml:space="preserve"> </w:t>
          </w:r>
          <w:r w:rsidRPr="00567148">
            <w:rPr>
              <w:szCs w:val="22"/>
            </w:rPr>
            <w:t>and</w:t>
          </w:r>
          <w:r w:rsidRPr="00567148">
            <w:rPr>
              <w:spacing w:val="-11"/>
              <w:szCs w:val="22"/>
            </w:rPr>
            <w:t xml:space="preserve"> </w:t>
          </w:r>
          <w:r w:rsidRPr="00567148">
            <w:rPr>
              <w:szCs w:val="22"/>
            </w:rPr>
            <w:t>to</w:t>
          </w:r>
          <w:r w:rsidRPr="00567148">
            <w:rPr>
              <w:spacing w:val="-12"/>
              <w:szCs w:val="22"/>
            </w:rPr>
            <w:t xml:space="preserve"> </w:t>
          </w:r>
          <w:r w:rsidRPr="00567148">
            <w:rPr>
              <w:szCs w:val="22"/>
            </w:rPr>
            <w:t>exercise the privileges of the endorsements contained therein.</w:t>
          </w:r>
        </w:p>
        <w:p w14:paraId="374A7FBC" w14:textId="77777777" w:rsidR="00EB6CDF" w:rsidRPr="00567148" w:rsidRDefault="00EB6CDF" w:rsidP="00EB6CDF">
          <w:pPr>
            <w:pStyle w:val="ListParagraph"/>
            <w:widowControl w:val="0"/>
            <w:numPr>
              <w:ilvl w:val="0"/>
              <w:numId w:val="23"/>
            </w:numPr>
            <w:tabs>
              <w:tab w:val="left" w:pos="706"/>
            </w:tabs>
            <w:kinsoku w:val="0"/>
            <w:overflowPunct w:val="0"/>
            <w:autoSpaceDE w:val="0"/>
            <w:autoSpaceDN w:val="0"/>
            <w:adjustRightInd w:val="0"/>
            <w:spacing w:before="121" w:after="0"/>
            <w:ind w:right="154"/>
            <w:contextualSpacing w:val="0"/>
            <w:rPr>
              <w:color w:val="000000"/>
              <w:szCs w:val="22"/>
            </w:rPr>
          </w:pPr>
          <w:r w:rsidRPr="00567148">
            <w:rPr>
              <w:szCs w:val="22"/>
            </w:rPr>
            <w:t>The</w:t>
          </w:r>
          <w:r w:rsidRPr="00567148">
            <w:rPr>
              <w:spacing w:val="-12"/>
              <w:szCs w:val="22"/>
            </w:rPr>
            <w:t xml:space="preserve"> </w:t>
          </w:r>
          <w:r w:rsidRPr="00567148">
            <w:rPr>
              <w:szCs w:val="22"/>
            </w:rPr>
            <w:t>privileges</w:t>
          </w:r>
          <w:r w:rsidRPr="00567148">
            <w:rPr>
              <w:spacing w:val="-10"/>
              <w:szCs w:val="22"/>
            </w:rPr>
            <w:t xml:space="preserve"> </w:t>
          </w:r>
          <w:r w:rsidRPr="00567148">
            <w:rPr>
              <w:szCs w:val="22"/>
            </w:rPr>
            <w:t>of</w:t>
          </w:r>
          <w:r w:rsidRPr="00567148">
            <w:rPr>
              <w:spacing w:val="-11"/>
              <w:szCs w:val="22"/>
            </w:rPr>
            <w:t xml:space="preserve"> </w:t>
          </w:r>
          <w:r w:rsidRPr="00567148">
            <w:rPr>
              <w:szCs w:val="22"/>
            </w:rPr>
            <w:t>an</w:t>
          </w:r>
          <w:r w:rsidRPr="00567148">
            <w:rPr>
              <w:spacing w:val="-11"/>
              <w:szCs w:val="22"/>
            </w:rPr>
            <w:t xml:space="preserve"> </w:t>
          </w:r>
          <w:r w:rsidRPr="00567148">
            <w:rPr>
              <w:szCs w:val="22"/>
            </w:rPr>
            <w:t>air</w:t>
          </w:r>
          <w:r w:rsidRPr="00567148">
            <w:rPr>
              <w:spacing w:val="-13"/>
              <w:szCs w:val="22"/>
            </w:rPr>
            <w:t xml:space="preserve"> </w:t>
          </w:r>
          <w:r w:rsidRPr="00567148">
            <w:rPr>
              <w:szCs w:val="22"/>
            </w:rPr>
            <w:t>traffic</w:t>
          </w:r>
          <w:r w:rsidRPr="00567148">
            <w:rPr>
              <w:spacing w:val="-11"/>
              <w:szCs w:val="22"/>
            </w:rPr>
            <w:t xml:space="preserve"> </w:t>
          </w:r>
          <w:r w:rsidRPr="00567148">
            <w:rPr>
              <w:szCs w:val="22"/>
            </w:rPr>
            <w:t>controller</w:t>
          </w:r>
          <w:r w:rsidRPr="00567148">
            <w:rPr>
              <w:spacing w:val="-10"/>
              <w:szCs w:val="22"/>
            </w:rPr>
            <w:t xml:space="preserve"> </w:t>
          </w:r>
          <w:r w:rsidRPr="00567148">
            <w:rPr>
              <w:szCs w:val="22"/>
            </w:rPr>
            <w:t>licence</w:t>
          </w:r>
          <w:r w:rsidRPr="00567148">
            <w:rPr>
              <w:spacing w:val="-10"/>
              <w:szCs w:val="22"/>
            </w:rPr>
            <w:t xml:space="preserve"> </w:t>
          </w:r>
          <w:r w:rsidRPr="00567148">
            <w:rPr>
              <w:szCs w:val="22"/>
            </w:rPr>
            <w:t>shall</w:t>
          </w:r>
          <w:r w:rsidRPr="00567148">
            <w:rPr>
              <w:spacing w:val="-11"/>
              <w:szCs w:val="22"/>
            </w:rPr>
            <w:t xml:space="preserve"> </w:t>
          </w:r>
          <w:r w:rsidRPr="00567148">
            <w:rPr>
              <w:szCs w:val="22"/>
            </w:rPr>
            <w:t>include</w:t>
          </w:r>
          <w:r w:rsidRPr="00567148">
            <w:rPr>
              <w:spacing w:val="-10"/>
              <w:szCs w:val="22"/>
            </w:rPr>
            <w:t xml:space="preserve"> </w:t>
          </w:r>
          <w:r w:rsidRPr="00567148">
            <w:rPr>
              <w:szCs w:val="22"/>
            </w:rPr>
            <w:t>the</w:t>
          </w:r>
          <w:r w:rsidRPr="00567148">
            <w:rPr>
              <w:spacing w:val="-10"/>
              <w:szCs w:val="22"/>
            </w:rPr>
            <w:t xml:space="preserve"> </w:t>
          </w:r>
          <w:r w:rsidRPr="00567148">
            <w:rPr>
              <w:szCs w:val="22"/>
            </w:rPr>
            <w:t>privileges</w:t>
          </w:r>
          <w:r w:rsidRPr="00567148">
            <w:rPr>
              <w:spacing w:val="-13"/>
              <w:szCs w:val="22"/>
            </w:rPr>
            <w:t xml:space="preserve"> </w:t>
          </w:r>
          <w:r w:rsidRPr="00567148">
            <w:rPr>
              <w:szCs w:val="22"/>
            </w:rPr>
            <w:t>of</w:t>
          </w:r>
          <w:r w:rsidRPr="00567148">
            <w:rPr>
              <w:spacing w:val="-11"/>
              <w:szCs w:val="22"/>
            </w:rPr>
            <w:t xml:space="preserve"> </w:t>
          </w:r>
          <w:r w:rsidRPr="00567148">
            <w:rPr>
              <w:szCs w:val="22"/>
            </w:rPr>
            <w:t>a</w:t>
          </w:r>
          <w:r w:rsidRPr="00567148">
            <w:rPr>
              <w:spacing w:val="-11"/>
              <w:szCs w:val="22"/>
            </w:rPr>
            <w:t xml:space="preserve"> </w:t>
          </w:r>
          <w:r w:rsidRPr="00567148">
            <w:rPr>
              <w:szCs w:val="22"/>
            </w:rPr>
            <w:t>student</w:t>
          </w:r>
          <w:r w:rsidRPr="00567148">
            <w:rPr>
              <w:spacing w:val="-10"/>
              <w:szCs w:val="22"/>
            </w:rPr>
            <w:t xml:space="preserve"> </w:t>
          </w:r>
          <w:r w:rsidRPr="00567148">
            <w:rPr>
              <w:szCs w:val="22"/>
            </w:rPr>
            <w:t>air</w:t>
          </w:r>
          <w:r w:rsidRPr="00567148">
            <w:rPr>
              <w:spacing w:val="-11"/>
              <w:szCs w:val="22"/>
            </w:rPr>
            <w:t xml:space="preserve"> </w:t>
          </w:r>
          <w:r w:rsidRPr="00567148">
            <w:rPr>
              <w:szCs w:val="22"/>
            </w:rPr>
            <w:t xml:space="preserve">traffic controller licence as set out in </w:t>
          </w:r>
          <w:hyperlink w:anchor="bookmark46" w:history="1">
            <w:r w:rsidRPr="00567148">
              <w:rPr>
                <w:color w:val="0000FF"/>
                <w:szCs w:val="22"/>
                <w:u w:val="single"/>
              </w:rPr>
              <w:t>ATCO.B.001(a)</w:t>
            </w:r>
          </w:hyperlink>
          <w:r w:rsidRPr="00567148">
            <w:rPr>
              <w:color w:val="000000"/>
              <w:szCs w:val="22"/>
            </w:rPr>
            <w:t>.</w:t>
          </w:r>
        </w:p>
        <w:p w14:paraId="40131235" w14:textId="77777777" w:rsidR="00EB6CDF" w:rsidRPr="00567148" w:rsidRDefault="00EB6CDF" w:rsidP="00EB6CDF">
          <w:pPr>
            <w:pStyle w:val="ListParagraph"/>
            <w:widowControl w:val="0"/>
            <w:numPr>
              <w:ilvl w:val="0"/>
              <w:numId w:val="23"/>
            </w:numPr>
            <w:tabs>
              <w:tab w:val="left" w:pos="705"/>
            </w:tabs>
            <w:kinsoku w:val="0"/>
            <w:overflowPunct w:val="0"/>
            <w:autoSpaceDE w:val="0"/>
            <w:autoSpaceDN w:val="0"/>
            <w:adjustRightInd w:val="0"/>
            <w:spacing w:before="120" w:after="0"/>
            <w:ind w:left="705" w:hanging="565"/>
            <w:contextualSpacing w:val="0"/>
            <w:rPr>
              <w:spacing w:val="-2"/>
              <w:szCs w:val="22"/>
            </w:rPr>
          </w:pPr>
          <w:r w:rsidRPr="00567148">
            <w:rPr>
              <w:szCs w:val="22"/>
            </w:rPr>
            <w:t>Applicants</w:t>
          </w:r>
          <w:r w:rsidRPr="00567148">
            <w:rPr>
              <w:spacing w:val="-5"/>
              <w:szCs w:val="22"/>
            </w:rPr>
            <w:t xml:space="preserve"> </w:t>
          </w:r>
          <w:r w:rsidRPr="00567148">
            <w:rPr>
              <w:szCs w:val="22"/>
            </w:rPr>
            <w:t>for</w:t>
          </w:r>
          <w:r w:rsidRPr="00567148">
            <w:rPr>
              <w:spacing w:val="-4"/>
              <w:szCs w:val="22"/>
            </w:rPr>
            <w:t xml:space="preserve"> </w:t>
          </w:r>
          <w:r w:rsidRPr="00567148">
            <w:rPr>
              <w:szCs w:val="22"/>
            </w:rPr>
            <w:t>the</w:t>
          </w:r>
          <w:r w:rsidRPr="00567148">
            <w:rPr>
              <w:spacing w:val="-3"/>
              <w:szCs w:val="22"/>
            </w:rPr>
            <w:t xml:space="preserve"> </w:t>
          </w:r>
          <w:r w:rsidRPr="00567148">
            <w:rPr>
              <w:szCs w:val="22"/>
            </w:rPr>
            <w:t>first</w:t>
          </w:r>
          <w:r w:rsidRPr="00567148">
            <w:rPr>
              <w:spacing w:val="-3"/>
              <w:szCs w:val="22"/>
            </w:rPr>
            <w:t xml:space="preserve"> </w:t>
          </w:r>
          <w:r w:rsidRPr="00567148">
            <w:rPr>
              <w:szCs w:val="22"/>
            </w:rPr>
            <w:t>issue</w:t>
          </w:r>
          <w:r w:rsidRPr="00567148">
            <w:rPr>
              <w:spacing w:val="-3"/>
              <w:szCs w:val="22"/>
            </w:rPr>
            <w:t xml:space="preserve"> </w:t>
          </w:r>
          <w:r w:rsidRPr="00567148">
            <w:rPr>
              <w:szCs w:val="22"/>
            </w:rPr>
            <w:t>of</w:t>
          </w:r>
          <w:r w:rsidRPr="00567148">
            <w:rPr>
              <w:spacing w:val="-6"/>
              <w:szCs w:val="22"/>
            </w:rPr>
            <w:t xml:space="preserve"> </w:t>
          </w:r>
          <w:r w:rsidRPr="00567148">
            <w:rPr>
              <w:szCs w:val="22"/>
            </w:rPr>
            <w:t>an</w:t>
          </w:r>
          <w:r w:rsidRPr="00567148">
            <w:rPr>
              <w:spacing w:val="-3"/>
              <w:szCs w:val="22"/>
            </w:rPr>
            <w:t xml:space="preserve"> </w:t>
          </w:r>
          <w:r w:rsidRPr="00567148">
            <w:rPr>
              <w:szCs w:val="22"/>
            </w:rPr>
            <w:t>air</w:t>
          </w:r>
          <w:r w:rsidRPr="00567148">
            <w:rPr>
              <w:spacing w:val="-4"/>
              <w:szCs w:val="22"/>
            </w:rPr>
            <w:t xml:space="preserve"> </w:t>
          </w:r>
          <w:r w:rsidRPr="00567148">
            <w:rPr>
              <w:szCs w:val="22"/>
            </w:rPr>
            <w:t>traffic</w:t>
          </w:r>
          <w:r w:rsidRPr="00567148">
            <w:rPr>
              <w:spacing w:val="-3"/>
              <w:szCs w:val="22"/>
            </w:rPr>
            <w:t xml:space="preserve"> </w:t>
          </w:r>
          <w:r w:rsidRPr="00567148">
            <w:rPr>
              <w:szCs w:val="22"/>
            </w:rPr>
            <w:t>controller</w:t>
          </w:r>
          <w:r w:rsidRPr="00567148">
            <w:rPr>
              <w:spacing w:val="-5"/>
              <w:szCs w:val="22"/>
            </w:rPr>
            <w:t xml:space="preserve"> </w:t>
          </w:r>
          <w:r w:rsidRPr="00567148">
            <w:rPr>
              <w:szCs w:val="22"/>
            </w:rPr>
            <w:t>licence</w:t>
          </w:r>
          <w:r w:rsidRPr="00567148">
            <w:rPr>
              <w:spacing w:val="-4"/>
              <w:szCs w:val="22"/>
            </w:rPr>
            <w:t xml:space="preserve"> </w:t>
          </w:r>
          <w:r w:rsidRPr="00567148">
            <w:rPr>
              <w:spacing w:val="-2"/>
              <w:szCs w:val="22"/>
            </w:rPr>
            <w:t>shall:</w:t>
          </w:r>
        </w:p>
        <w:p w14:paraId="36AE5CF6" w14:textId="77777777" w:rsidR="00EB6CDF" w:rsidRPr="00567148" w:rsidRDefault="00EB6CDF" w:rsidP="00EB6CDF">
          <w:pPr>
            <w:pStyle w:val="ListParagraph"/>
            <w:widowControl w:val="0"/>
            <w:numPr>
              <w:ilvl w:val="1"/>
              <w:numId w:val="23"/>
            </w:numPr>
            <w:tabs>
              <w:tab w:val="left" w:pos="1271"/>
            </w:tabs>
            <w:kinsoku w:val="0"/>
            <w:overflowPunct w:val="0"/>
            <w:autoSpaceDE w:val="0"/>
            <w:autoSpaceDN w:val="0"/>
            <w:adjustRightInd w:val="0"/>
            <w:spacing w:before="121" w:after="0"/>
            <w:ind w:left="1271" w:hanging="565"/>
            <w:contextualSpacing w:val="0"/>
            <w:rPr>
              <w:color w:val="000000"/>
              <w:spacing w:val="-2"/>
              <w:szCs w:val="22"/>
            </w:rPr>
          </w:pPr>
          <w:r w:rsidRPr="00567148">
            <w:rPr>
              <w:szCs w:val="22"/>
            </w:rPr>
            <w:t>hold</w:t>
          </w:r>
          <w:r w:rsidRPr="00567148">
            <w:rPr>
              <w:spacing w:val="-6"/>
              <w:szCs w:val="22"/>
            </w:rPr>
            <w:t xml:space="preserve"> </w:t>
          </w:r>
          <w:r w:rsidRPr="00567148">
            <w:rPr>
              <w:szCs w:val="22"/>
            </w:rPr>
            <w:t>a</w:t>
          </w:r>
          <w:r w:rsidRPr="00567148">
            <w:rPr>
              <w:spacing w:val="-4"/>
              <w:szCs w:val="22"/>
            </w:rPr>
            <w:t xml:space="preserve"> </w:t>
          </w:r>
          <w:r w:rsidRPr="00567148">
            <w:rPr>
              <w:szCs w:val="22"/>
            </w:rPr>
            <w:t>student</w:t>
          </w:r>
          <w:r w:rsidRPr="00567148">
            <w:rPr>
              <w:spacing w:val="-3"/>
              <w:szCs w:val="22"/>
            </w:rPr>
            <w:t xml:space="preserve"> </w:t>
          </w:r>
          <w:r w:rsidRPr="00567148">
            <w:rPr>
              <w:szCs w:val="22"/>
            </w:rPr>
            <w:t>air</w:t>
          </w:r>
          <w:r w:rsidRPr="00567148">
            <w:rPr>
              <w:spacing w:val="-5"/>
              <w:szCs w:val="22"/>
            </w:rPr>
            <w:t xml:space="preserve"> </w:t>
          </w:r>
          <w:r w:rsidRPr="00567148">
            <w:rPr>
              <w:szCs w:val="22"/>
            </w:rPr>
            <w:t>traffic</w:t>
          </w:r>
          <w:r w:rsidRPr="00567148">
            <w:rPr>
              <w:spacing w:val="-4"/>
              <w:szCs w:val="22"/>
            </w:rPr>
            <w:t xml:space="preserve"> </w:t>
          </w:r>
          <w:r w:rsidRPr="00567148">
            <w:rPr>
              <w:szCs w:val="22"/>
            </w:rPr>
            <w:t>controller</w:t>
          </w:r>
          <w:r w:rsidRPr="00567148">
            <w:rPr>
              <w:spacing w:val="-3"/>
              <w:szCs w:val="22"/>
            </w:rPr>
            <w:t xml:space="preserve"> </w:t>
          </w:r>
          <w:r w:rsidRPr="00567148">
            <w:rPr>
              <w:spacing w:val="-2"/>
              <w:szCs w:val="22"/>
            </w:rPr>
            <w:t>licence;</w:t>
          </w:r>
        </w:p>
        <w:p w14:paraId="5A311DCF" w14:textId="77777777" w:rsidR="00EB6CDF" w:rsidRPr="00567148" w:rsidRDefault="00EB6CDF" w:rsidP="00EB6CDF">
          <w:pPr>
            <w:pStyle w:val="ListParagraph"/>
            <w:widowControl w:val="0"/>
            <w:numPr>
              <w:ilvl w:val="1"/>
              <w:numId w:val="23"/>
            </w:numPr>
            <w:tabs>
              <w:tab w:val="left" w:pos="1273"/>
            </w:tabs>
            <w:kinsoku w:val="0"/>
            <w:overflowPunct w:val="0"/>
            <w:autoSpaceDE w:val="0"/>
            <w:autoSpaceDN w:val="0"/>
            <w:adjustRightInd w:val="0"/>
            <w:spacing w:before="117" w:after="0"/>
            <w:ind w:right="155"/>
            <w:contextualSpacing w:val="0"/>
            <w:rPr>
              <w:color w:val="000000"/>
              <w:szCs w:val="22"/>
            </w:rPr>
          </w:pPr>
          <w:r w:rsidRPr="00567148">
            <w:rPr>
              <w:szCs w:val="22"/>
            </w:rPr>
            <w:t>have completed a unit endorsement course and successfully passed the appropriate examinations</w:t>
          </w:r>
          <w:r w:rsidRPr="00567148">
            <w:rPr>
              <w:spacing w:val="-13"/>
              <w:szCs w:val="22"/>
            </w:rPr>
            <w:t xml:space="preserve"> </w:t>
          </w:r>
          <w:r w:rsidRPr="00567148">
            <w:rPr>
              <w:szCs w:val="22"/>
            </w:rPr>
            <w:t>and</w:t>
          </w:r>
          <w:r w:rsidRPr="00567148">
            <w:rPr>
              <w:spacing w:val="-12"/>
              <w:szCs w:val="22"/>
            </w:rPr>
            <w:t xml:space="preserve"> </w:t>
          </w:r>
          <w:r w:rsidRPr="00567148">
            <w:rPr>
              <w:szCs w:val="22"/>
            </w:rPr>
            <w:t>assessments</w:t>
          </w:r>
          <w:r w:rsidRPr="00567148">
            <w:rPr>
              <w:spacing w:val="-13"/>
              <w:szCs w:val="22"/>
            </w:rPr>
            <w:t xml:space="preserve"> </w:t>
          </w:r>
          <w:r w:rsidRPr="00567148">
            <w:rPr>
              <w:szCs w:val="22"/>
            </w:rPr>
            <w:t>in</w:t>
          </w:r>
          <w:r w:rsidRPr="00567148">
            <w:rPr>
              <w:spacing w:val="-12"/>
              <w:szCs w:val="22"/>
            </w:rPr>
            <w:t xml:space="preserve"> </w:t>
          </w:r>
          <w:r w:rsidRPr="00567148">
            <w:rPr>
              <w:szCs w:val="22"/>
            </w:rPr>
            <w:t>accordance</w:t>
          </w:r>
          <w:r w:rsidRPr="00567148">
            <w:rPr>
              <w:spacing w:val="-13"/>
              <w:szCs w:val="22"/>
            </w:rPr>
            <w:t xml:space="preserve"> </w:t>
          </w:r>
          <w:r w:rsidRPr="00567148">
            <w:rPr>
              <w:szCs w:val="22"/>
            </w:rPr>
            <w:t>with</w:t>
          </w:r>
          <w:r w:rsidRPr="00567148">
            <w:rPr>
              <w:spacing w:val="-12"/>
              <w:szCs w:val="22"/>
            </w:rPr>
            <w:t xml:space="preserve"> </w:t>
          </w:r>
          <w:r w:rsidRPr="00567148">
            <w:rPr>
              <w:szCs w:val="22"/>
            </w:rPr>
            <w:t>the</w:t>
          </w:r>
          <w:r w:rsidRPr="00567148">
            <w:rPr>
              <w:spacing w:val="-13"/>
              <w:szCs w:val="22"/>
            </w:rPr>
            <w:t xml:space="preserve"> </w:t>
          </w:r>
          <w:r w:rsidRPr="00567148">
            <w:rPr>
              <w:szCs w:val="22"/>
            </w:rPr>
            <w:t>requirements</w:t>
          </w:r>
          <w:r w:rsidRPr="00567148">
            <w:rPr>
              <w:spacing w:val="-12"/>
              <w:szCs w:val="22"/>
            </w:rPr>
            <w:t xml:space="preserve"> </w:t>
          </w:r>
          <w:r w:rsidRPr="00567148">
            <w:rPr>
              <w:szCs w:val="22"/>
            </w:rPr>
            <w:t>set</w:t>
          </w:r>
          <w:r w:rsidRPr="00567148">
            <w:rPr>
              <w:spacing w:val="-12"/>
              <w:szCs w:val="22"/>
            </w:rPr>
            <w:t xml:space="preserve"> </w:t>
          </w:r>
          <w:r w:rsidRPr="00567148">
            <w:rPr>
              <w:szCs w:val="22"/>
            </w:rPr>
            <w:t>out</w:t>
          </w:r>
          <w:r w:rsidRPr="00567148">
            <w:rPr>
              <w:spacing w:val="-13"/>
              <w:szCs w:val="22"/>
            </w:rPr>
            <w:t xml:space="preserve"> </w:t>
          </w:r>
          <w:r w:rsidRPr="00567148">
            <w:rPr>
              <w:szCs w:val="22"/>
            </w:rPr>
            <w:t>in</w:t>
          </w:r>
          <w:r w:rsidRPr="00567148">
            <w:rPr>
              <w:spacing w:val="-12"/>
              <w:szCs w:val="22"/>
            </w:rPr>
            <w:t xml:space="preserve"> </w:t>
          </w:r>
          <w:r w:rsidRPr="00567148">
            <w:rPr>
              <w:szCs w:val="22"/>
            </w:rPr>
            <w:t>Part</w:t>
          </w:r>
          <w:r w:rsidRPr="00567148">
            <w:rPr>
              <w:spacing w:val="-13"/>
              <w:szCs w:val="22"/>
            </w:rPr>
            <w:t xml:space="preserve"> </w:t>
          </w:r>
          <w:r w:rsidRPr="00567148">
            <w:rPr>
              <w:szCs w:val="22"/>
            </w:rPr>
            <w:t>ATCO, Subpart D, Section 3;</w:t>
          </w:r>
        </w:p>
        <w:p w14:paraId="2951833D" w14:textId="77777777" w:rsidR="00EB6CDF" w:rsidRPr="00567148" w:rsidRDefault="00EB6CDF" w:rsidP="00EB6CDF">
          <w:pPr>
            <w:pStyle w:val="ListParagraph"/>
            <w:widowControl w:val="0"/>
            <w:numPr>
              <w:ilvl w:val="1"/>
              <w:numId w:val="23"/>
            </w:numPr>
            <w:tabs>
              <w:tab w:val="left" w:pos="1271"/>
            </w:tabs>
            <w:kinsoku w:val="0"/>
            <w:overflowPunct w:val="0"/>
            <w:autoSpaceDE w:val="0"/>
            <w:autoSpaceDN w:val="0"/>
            <w:adjustRightInd w:val="0"/>
            <w:spacing w:before="121" w:after="0"/>
            <w:ind w:left="1271" w:hanging="565"/>
            <w:contextualSpacing w:val="0"/>
            <w:rPr>
              <w:color w:val="000000"/>
              <w:spacing w:val="-2"/>
              <w:szCs w:val="22"/>
            </w:rPr>
          </w:pPr>
          <w:r w:rsidRPr="00567148">
            <w:rPr>
              <w:szCs w:val="22"/>
            </w:rPr>
            <w:t>hold</w:t>
          </w:r>
          <w:r w:rsidRPr="00567148">
            <w:rPr>
              <w:spacing w:val="-3"/>
              <w:szCs w:val="22"/>
            </w:rPr>
            <w:t xml:space="preserve"> </w:t>
          </w:r>
          <w:r w:rsidRPr="00567148">
            <w:rPr>
              <w:szCs w:val="22"/>
            </w:rPr>
            <w:t>a</w:t>
          </w:r>
          <w:r w:rsidRPr="00567148">
            <w:rPr>
              <w:spacing w:val="-3"/>
              <w:szCs w:val="22"/>
            </w:rPr>
            <w:t xml:space="preserve"> </w:t>
          </w:r>
          <w:r w:rsidRPr="00567148">
            <w:rPr>
              <w:szCs w:val="22"/>
            </w:rPr>
            <w:t>valid</w:t>
          </w:r>
          <w:r w:rsidRPr="00567148">
            <w:rPr>
              <w:spacing w:val="-2"/>
              <w:szCs w:val="22"/>
            </w:rPr>
            <w:t xml:space="preserve"> </w:t>
          </w:r>
          <w:r w:rsidRPr="00567148">
            <w:rPr>
              <w:szCs w:val="22"/>
            </w:rPr>
            <w:t>medical</w:t>
          </w:r>
          <w:r w:rsidRPr="00567148">
            <w:rPr>
              <w:spacing w:val="-1"/>
              <w:szCs w:val="22"/>
            </w:rPr>
            <w:t xml:space="preserve"> </w:t>
          </w:r>
          <w:r w:rsidRPr="00567148">
            <w:rPr>
              <w:spacing w:val="-2"/>
              <w:szCs w:val="22"/>
            </w:rPr>
            <w:t>certificate;</w:t>
          </w:r>
        </w:p>
        <w:p w14:paraId="37248A5C" w14:textId="77777777" w:rsidR="00EB6CDF" w:rsidRPr="00567148" w:rsidRDefault="00EB6CDF" w:rsidP="00EB6CDF">
          <w:pPr>
            <w:pStyle w:val="ListParagraph"/>
            <w:widowControl w:val="0"/>
            <w:numPr>
              <w:ilvl w:val="1"/>
              <w:numId w:val="23"/>
            </w:numPr>
            <w:tabs>
              <w:tab w:val="left" w:pos="1273"/>
            </w:tabs>
            <w:kinsoku w:val="0"/>
            <w:overflowPunct w:val="0"/>
            <w:autoSpaceDE w:val="0"/>
            <w:autoSpaceDN w:val="0"/>
            <w:adjustRightInd w:val="0"/>
            <w:spacing w:before="120" w:after="0"/>
            <w:ind w:right="157"/>
            <w:contextualSpacing w:val="0"/>
            <w:rPr>
              <w:color w:val="000000"/>
              <w:szCs w:val="22"/>
            </w:rPr>
          </w:pPr>
          <w:r w:rsidRPr="00567148">
            <w:rPr>
              <w:szCs w:val="22"/>
            </w:rPr>
            <w:t xml:space="preserve">have demonstrated an adequate level of language proficiency in accordance with the requirements </w:t>
          </w:r>
          <w:r w:rsidRPr="00567148">
            <w:rPr>
              <w:szCs w:val="22"/>
            </w:rPr>
            <w:lastRenderedPageBreak/>
            <w:t xml:space="preserve">set out in </w:t>
          </w:r>
          <w:hyperlink w:anchor="bookmark52" w:history="1">
            <w:r w:rsidRPr="00567148">
              <w:rPr>
                <w:color w:val="0000FF"/>
                <w:szCs w:val="22"/>
                <w:u w:val="single"/>
              </w:rPr>
              <w:t>ATCO.B.030</w:t>
            </w:r>
            <w:r w:rsidRPr="00567148">
              <w:rPr>
                <w:color w:val="000000"/>
                <w:szCs w:val="22"/>
              </w:rPr>
              <w:t>.</w:t>
            </w:r>
          </w:hyperlink>
        </w:p>
        <w:p w14:paraId="0FDCC50A" w14:textId="77777777" w:rsidR="00EB6CDF" w:rsidRPr="00567148" w:rsidRDefault="00EB6CDF" w:rsidP="00EB6CDF">
          <w:pPr>
            <w:pStyle w:val="ListParagraph"/>
            <w:widowControl w:val="0"/>
            <w:numPr>
              <w:ilvl w:val="0"/>
              <w:numId w:val="23"/>
            </w:numPr>
            <w:tabs>
              <w:tab w:val="left" w:pos="706"/>
            </w:tabs>
            <w:kinsoku w:val="0"/>
            <w:overflowPunct w:val="0"/>
            <w:autoSpaceDE w:val="0"/>
            <w:autoSpaceDN w:val="0"/>
            <w:adjustRightInd w:val="0"/>
            <w:spacing w:before="121" w:after="0"/>
            <w:ind w:right="159"/>
            <w:contextualSpacing w:val="0"/>
            <w:rPr>
              <w:spacing w:val="-2"/>
              <w:szCs w:val="22"/>
            </w:rPr>
          </w:pPr>
          <w:r w:rsidRPr="00567148">
            <w:rPr>
              <w:szCs w:val="22"/>
            </w:rPr>
            <w:t xml:space="preserve">The air traffic controller licence shall be validated by the inclusion of one or more ratings and the relevant rating, unit and language proficiency endorsements for which the training was </w:t>
          </w:r>
          <w:r w:rsidRPr="00567148">
            <w:rPr>
              <w:spacing w:val="-2"/>
              <w:szCs w:val="22"/>
            </w:rPr>
            <w:t>successful.</w:t>
          </w:r>
        </w:p>
        <w:p w14:paraId="237FCD67" w14:textId="77777777" w:rsidR="00EB6CDF" w:rsidRDefault="00EB6CDF" w:rsidP="00F603CA">
          <w:pPr>
            <w:pStyle w:val="ListLevel0"/>
            <w:ind w:left="113"/>
          </w:pPr>
        </w:p>
        <w:p w14:paraId="78F7A7CE" w14:textId="77777777" w:rsidR="00CD5312" w:rsidRPr="001E4D23" w:rsidRDefault="00FA0834" w:rsidP="00EB6CDF">
          <w:pPr>
            <w:pStyle w:val="ListLevel0"/>
            <w:ind w:left="680"/>
            <w:rPr>
              <w:rStyle w:val="GeneralAviation"/>
              <w:color w:val="auto"/>
            </w:rPr>
          </w:pPr>
          <w:r>
            <w:rPr>
              <w:lang w:val="hy-AM"/>
            </w:rPr>
            <w:t xml:space="preserve"> </w:t>
          </w:r>
          <w:r w:rsidR="00EB6CDF">
            <w:t>(e)</w:t>
          </w:r>
          <w:r w:rsidR="00EB6CDF">
            <w:rPr>
              <w:lang w:val="hy-AM"/>
            </w:rPr>
            <w:t xml:space="preserve">    </w:t>
          </w:r>
          <w:r>
            <w:rPr>
              <w:lang w:val="hy-AM"/>
            </w:rPr>
            <w:t xml:space="preserve">  </w:t>
          </w:r>
          <w:r w:rsidR="00581773" w:rsidRPr="001E4D23">
            <w:rPr>
              <w:rStyle w:val="GeneralAviation"/>
              <w:color w:val="auto"/>
            </w:rPr>
            <w:t xml:space="preserve">The holder of an air traffic controller licence who has not started exercising the privileges of a rating within 1 </w:t>
          </w:r>
          <w:r w:rsidR="00EB6CDF">
            <w:rPr>
              <w:rStyle w:val="GeneralAviation"/>
              <w:color w:val="auto"/>
              <w:lang w:val="hy-AM"/>
            </w:rPr>
            <w:t xml:space="preserve">  </w:t>
          </w:r>
          <w:r w:rsidR="00581773" w:rsidRPr="001E4D23">
            <w:rPr>
              <w:rStyle w:val="GeneralAviation"/>
              <w:color w:val="auto"/>
            </w:rPr>
            <w:t>year from the date of its issuance may only start on-the-job training in that rating:</w:t>
          </w:r>
        </w:p>
        <w:p w14:paraId="4FED7D4D" w14:textId="77777777" w:rsidR="00CD5312" w:rsidRPr="00CD5312" w:rsidRDefault="00EB6CDF" w:rsidP="00EB6CDF">
          <w:pPr>
            <w:pStyle w:val="ListLevel1"/>
            <w:ind w:left="1247"/>
            <w:rPr>
              <w:rStyle w:val="GeneralAviation"/>
            </w:rPr>
          </w:pPr>
          <w:r>
            <w:rPr>
              <w:rStyle w:val="GeneralAviation"/>
              <w:color w:val="auto"/>
              <w:lang w:val="hy-AM"/>
            </w:rPr>
            <w:t xml:space="preserve">          </w:t>
          </w:r>
          <w:r w:rsidR="00581773" w:rsidRPr="001E4D23">
            <w:rPr>
              <w:rStyle w:val="GeneralAviation"/>
              <w:color w:val="auto"/>
            </w:rPr>
            <w:t>(1)</w:t>
          </w:r>
          <w:r w:rsidR="00581773" w:rsidRPr="001E4D23">
            <w:rPr>
              <w:rStyle w:val="GeneralAviation"/>
              <w:color w:val="auto"/>
            </w:rPr>
            <w:tab/>
            <w:t xml:space="preserve">if a training organisation satisfying the requirements laid down in </w:t>
          </w:r>
          <w:hyperlink w:anchor="_DxCrossRefBm1379192355" w:history="1">
            <w:r w:rsidR="00581773" w:rsidRPr="00CD5312">
              <w:rPr>
                <w:rStyle w:val="Hyperlink"/>
              </w:rPr>
              <w:t>Annex III</w:t>
            </w:r>
          </w:hyperlink>
          <w:r w:rsidR="00581773" w:rsidRPr="00CD5312">
            <w:rPr>
              <w:rStyle w:val="GeneralAviation"/>
            </w:rPr>
            <w:t xml:space="preserve"> </w:t>
          </w:r>
          <w:r w:rsidR="00581773" w:rsidRPr="001E4D23">
            <w:rPr>
              <w:rStyle w:val="GeneralAviation"/>
              <w:color w:val="auto"/>
            </w:rPr>
            <w:t xml:space="preserve">(Part ATCO.OR) and certified to provide initial training relevant to the rating has conducted an assessment of previous competence as to whether the previous competence of the holder of an air traffic controller licence continues to satisfy the requirements relevant to that rating, and </w:t>
          </w:r>
        </w:p>
        <w:p w14:paraId="64ECC95D" w14:textId="77777777" w:rsidR="00CD5312" w:rsidRPr="00497AA5" w:rsidRDefault="00EB6CDF" w:rsidP="00EB6CDF">
          <w:pPr>
            <w:pStyle w:val="ListLevel1"/>
            <w:ind w:left="1247"/>
            <w:rPr>
              <w:rStyle w:val="Italic"/>
              <w:i w:val="0"/>
              <w:color w:val="A25EAB"/>
            </w:rPr>
          </w:pPr>
          <w:r>
            <w:rPr>
              <w:rStyle w:val="GeneralAviation"/>
              <w:color w:val="auto"/>
              <w:lang w:val="hy-AM"/>
            </w:rPr>
            <w:t xml:space="preserve">           </w:t>
          </w:r>
          <w:r w:rsidR="00581773" w:rsidRPr="001E4D23">
            <w:rPr>
              <w:rStyle w:val="GeneralAviation"/>
              <w:color w:val="auto"/>
            </w:rPr>
            <w:t>(2)</w:t>
          </w:r>
          <w:r w:rsidR="00581773" w:rsidRPr="001E4D23">
            <w:rPr>
              <w:rStyle w:val="GeneralAviation"/>
              <w:color w:val="auto"/>
            </w:rPr>
            <w:tab/>
            <w:t>after satisfying any training requirements resulting from the assessment referred to in point (e)(1) above</w:t>
          </w:r>
          <w:r w:rsidR="001E4D23">
            <w:rPr>
              <w:rStyle w:val="GeneralAviation"/>
              <w:color w:val="auto"/>
              <w:lang w:val="hy-AM"/>
            </w:rPr>
            <w:t>․</w:t>
          </w:r>
        </w:p>
      </w:sdtContent>
    </w:sdt>
    <w:bookmarkStart w:id="242" w:name="_DxCrossRefBm1379192388" w:displacedByCustomXml="next"/>
    <w:bookmarkStart w:id="243" w:name="_DxCrossRefBm134832644" w:displacedByCustomXml="next"/>
    <w:bookmarkStart w:id="244" w:name="_Toc144721238" w:displacedByCustomXml="next"/>
    <w:sdt>
      <w:sdtPr>
        <w:rPr>
          <w:b w:val="0"/>
          <w:color w:val="auto"/>
          <w:sz w:val="22"/>
          <w:lang w:val="en-US"/>
        </w:rPr>
        <w:alias w:val="topic"/>
        <w:tag w:val="topic"/>
        <w:id w:val="-1038101935"/>
      </w:sdtPr>
      <w:sdtContent>
        <w:p w14:paraId="6AF5DF2E" w14:textId="77777777" w:rsidR="003C6A0B" w:rsidRPr="00A80E8C" w:rsidRDefault="00581773" w:rsidP="00425DAB">
          <w:pPr>
            <w:pStyle w:val="Heading4GM"/>
          </w:pPr>
          <w:r w:rsidRPr="00A80E8C">
            <w:t>GM1 ATCO.B.005(e) Air traffic controller licence</w:t>
          </w:r>
          <w:bookmarkEnd w:id="244"/>
          <w:bookmarkEnd w:id="243"/>
          <w:bookmarkEnd w:id="242"/>
        </w:p>
        <w:p w14:paraId="757FE537" w14:textId="77777777" w:rsidR="003C6A0B" w:rsidRPr="001E4D23" w:rsidRDefault="00581773" w:rsidP="005A036D">
          <w:pPr>
            <w:pStyle w:val="Heading5OrgManual"/>
            <w:rPr>
              <w:rStyle w:val="GeneralAviation"/>
              <w:color w:val="auto"/>
            </w:rPr>
          </w:pPr>
          <w:bookmarkStart w:id="245" w:name="_Toc144721239"/>
          <w:r w:rsidRPr="001E4D23">
            <w:rPr>
              <w:rStyle w:val="GeneralAviation"/>
              <w:color w:val="auto"/>
            </w:rPr>
            <w:t>ASSESSMENT OF PREVIOUS COMPETENCE</w:t>
          </w:r>
          <w:bookmarkEnd w:id="245"/>
        </w:p>
        <w:p w14:paraId="46895269" w14:textId="77777777" w:rsidR="00704F97" w:rsidRPr="00497AA5" w:rsidRDefault="00581773" w:rsidP="00B77DD4">
          <w:pPr>
            <w:rPr>
              <w:color w:val="A25EAB"/>
            </w:rPr>
          </w:pPr>
          <w:r w:rsidRPr="001E4D23">
            <w:rPr>
              <w:rStyle w:val="GeneralAviation"/>
              <w:color w:val="auto"/>
            </w:rPr>
            <w:t>The assessment of previous competence include</w:t>
          </w:r>
          <w:r w:rsidR="00DF35AB" w:rsidRPr="001E4D23">
            <w:rPr>
              <w:rStyle w:val="GeneralAviation"/>
              <w:color w:val="auto"/>
            </w:rPr>
            <w:t>s</w:t>
          </w:r>
          <w:r w:rsidRPr="001E4D23">
            <w:rPr>
              <w:rStyle w:val="GeneralAviation"/>
              <w:color w:val="auto"/>
            </w:rPr>
            <w:t xml:space="preserve"> an </w:t>
          </w:r>
          <w:r w:rsidR="004071D2" w:rsidRPr="001E4D23">
            <w:rPr>
              <w:rStyle w:val="GeneralAviation"/>
              <w:color w:val="auto"/>
            </w:rPr>
            <w:t>assessment</w:t>
          </w:r>
          <w:r w:rsidRPr="001E4D23">
            <w:rPr>
              <w:rStyle w:val="GeneralAviation"/>
              <w:color w:val="auto"/>
            </w:rPr>
            <w:t xml:space="preserve"> of the practical skills demonstrated by the person being assessed as well as an </w:t>
          </w:r>
          <w:r w:rsidR="004071D2" w:rsidRPr="001E4D23">
            <w:rPr>
              <w:rStyle w:val="GeneralAviation"/>
              <w:color w:val="auto"/>
            </w:rPr>
            <w:t>examination</w:t>
          </w:r>
          <w:r w:rsidRPr="001E4D23">
            <w:rPr>
              <w:rStyle w:val="GeneralAviation"/>
              <w:color w:val="auto"/>
            </w:rPr>
            <w:t xml:space="preserve"> of the person’s knowledge and understanding</w:t>
          </w:r>
          <w:r w:rsidR="001E4D23">
            <w:rPr>
              <w:rStyle w:val="GeneralAviation"/>
              <w:color w:val="auto"/>
              <w:lang w:val="hy-AM"/>
            </w:rPr>
            <w:t>․</w:t>
          </w:r>
        </w:p>
      </w:sdtContent>
    </w:sdt>
    <w:bookmarkStart w:id="246" w:name="_DxCrossRefBm1379192389" w:displacedByCustomXml="next"/>
    <w:bookmarkStart w:id="247" w:name="_DxCrossRefBm9000033" w:displacedByCustomXml="next"/>
    <w:bookmarkStart w:id="248" w:name="_Toc427661342" w:displacedByCustomXml="next"/>
    <w:bookmarkStart w:id="249" w:name="_Toc256000049" w:displacedByCustomXml="next"/>
    <w:sdt>
      <w:sdtPr>
        <w:rPr>
          <w:b w:val="0"/>
          <w:color w:val="auto"/>
          <w:sz w:val="22"/>
          <w:szCs w:val="24"/>
          <w:lang w:val="en-US"/>
        </w:rPr>
        <w:alias w:val="topic"/>
        <w:tag w:val="topic"/>
        <w:id w:val="843739245"/>
      </w:sdtPr>
      <w:sdtContent>
        <w:p w14:paraId="1D2B617C" w14:textId="77777777" w:rsidR="001E4D23" w:rsidRPr="001E4D23" w:rsidRDefault="00581773" w:rsidP="001E4D23">
          <w:pPr>
            <w:pStyle w:val="Heading3IR"/>
          </w:pPr>
          <w:r w:rsidRPr="00FF2450">
            <w:t>ATCO.B.010 Air traffic controller ratings</w:t>
          </w:r>
          <w:bookmarkEnd w:id="249"/>
          <w:bookmarkEnd w:id="248"/>
          <w:bookmarkEnd w:id="247"/>
          <w:bookmarkEnd w:id="246"/>
        </w:p>
        <w:p w14:paraId="244795A2" w14:textId="77777777" w:rsidR="00D61D4E" w:rsidRPr="001E4D23" w:rsidRDefault="00497AA5" w:rsidP="00D61D4E">
          <w:pPr>
            <w:pStyle w:val="ListLevel0"/>
            <w:rPr>
              <w:rStyle w:val="GeneralAviation"/>
              <w:color w:val="auto"/>
            </w:rPr>
          </w:pPr>
          <w:r w:rsidRPr="001E4D23">
            <w:rPr>
              <w:rStyle w:val="GeneralAviation"/>
              <w:color w:val="auto"/>
            </w:rPr>
            <w:t xml:space="preserve"> </w:t>
          </w:r>
          <w:r w:rsidR="00581773" w:rsidRPr="001E4D23">
            <w:rPr>
              <w:rStyle w:val="GeneralAviation"/>
              <w:color w:val="auto"/>
            </w:rPr>
            <w:t>(a)</w:t>
          </w:r>
          <w:r w:rsidR="00581773" w:rsidRPr="001E4D23">
            <w:rPr>
              <w:rStyle w:val="GeneralAviation"/>
              <w:color w:val="auto"/>
            </w:rPr>
            <w:tab/>
            <w:t>Licences shall contain one or more of the following ratings in order to indicate the type of service which the licence holder is authorised to provide:</w:t>
          </w:r>
        </w:p>
        <w:p w14:paraId="69443B8B" w14:textId="77777777" w:rsidR="00D61D4E" w:rsidRPr="001E4D23" w:rsidRDefault="00581773" w:rsidP="00A1380F">
          <w:pPr>
            <w:pStyle w:val="ListLevel1"/>
            <w:rPr>
              <w:rStyle w:val="GeneralAviation"/>
              <w:color w:val="auto"/>
            </w:rPr>
          </w:pPr>
          <w:r w:rsidRPr="001E4D23">
            <w:rPr>
              <w:rStyle w:val="GeneralAviation"/>
              <w:color w:val="auto"/>
            </w:rPr>
            <w:t>(1)</w:t>
          </w:r>
          <w:r w:rsidRPr="001E4D23">
            <w:rPr>
              <w:rStyle w:val="GeneralAviation"/>
              <w:color w:val="auto"/>
            </w:rPr>
            <w:tab/>
            <w:t>the Aerodrome Control (ADC) rating, indicating that the licence holder is competent to provide an air traffic control service to aerodrome traffic;</w:t>
          </w:r>
        </w:p>
        <w:p w14:paraId="79AD3F93" w14:textId="77777777" w:rsidR="00D61D4E" w:rsidRPr="001E4D23" w:rsidRDefault="00A1380F" w:rsidP="00A1380F">
          <w:pPr>
            <w:pStyle w:val="ListLevel1"/>
            <w:rPr>
              <w:rStyle w:val="GeneralAviation"/>
              <w:color w:val="auto"/>
            </w:rPr>
          </w:pPr>
          <w:r>
            <w:rPr>
              <w:rStyle w:val="GeneralAviation"/>
              <w:color w:val="auto"/>
            </w:rPr>
            <w:t>(2</w:t>
          </w:r>
          <w:r w:rsidR="00581773" w:rsidRPr="001E4D23">
            <w:rPr>
              <w:rStyle w:val="GeneralAviation"/>
              <w:color w:val="auto"/>
            </w:rPr>
            <w:t>)</w:t>
          </w:r>
          <w:r w:rsidR="00581773" w:rsidRPr="001E4D23">
            <w:rPr>
              <w:rStyle w:val="GeneralAviation"/>
              <w:color w:val="auto"/>
            </w:rPr>
            <w:tab/>
            <w:t>the Approach Control Surveillance (APS) rating, indicating that the licence holder is competent to provide an air traffic control service to arriving, departing or transiting aircraft with the use of surveillance equipment;</w:t>
          </w:r>
        </w:p>
        <w:p w14:paraId="066CE2D1" w14:textId="77777777" w:rsidR="00D61D4E" w:rsidRPr="001E4D23" w:rsidRDefault="00A1380F" w:rsidP="00D61D4E">
          <w:pPr>
            <w:pStyle w:val="ListLevel1"/>
            <w:rPr>
              <w:rStyle w:val="GeneralAviation"/>
              <w:color w:val="auto"/>
            </w:rPr>
          </w:pPr>
          <w:r>
            <w:rPr>
              <w:rStyle w:val="GeneralAviation"/>
              <w:color w:val="auto"/>
            </w:rPr>
            <w:t>(3</w:t>
          </w:r>
          <w:r w:rsidR="00581773" w:rsidRPr="001E4D23">
            <w:rPr>
              <w:rStyle w:val="GeneralAviation"/>
              <w:color w:val="auto"/>
            </w:rPr>
            <w:t>)</w:t>
          </w:r>
          <w:r w:rsidR="00581773" w:rsidRPr="001E4D23">
            <w:rPr>
              <w:rStyle w:val="GeneralAviation"/>
              <w:color w:val="auto"/>
            </w:rPr>
            <w:tab/>
            <w:t>the Area Control Surveillance (ACS) rating, indicating that the licence holder is competent to provide an air traffic control service to aircraft with the use of surveillance equipment.</w:t>
          </w:r>
        </w:p>
        <w:p w14:paraId="1A461B82" w14:textId="77777777" w:rsidR="00D61D4E" w:rsidRPr="001E4D23" w:rsidRDefault="00581773" w:rsidP="00D61D4E">
          <w:pPr>
            <w:pStyle w:val="ListLevel0"/>
            <w:rPr>
              <w:rStyle w:val="GeneralAviation"/>
              <w:color w:val="auto"/>
            </w:rPr>
          </w:pPr>
          <w:r w:rsidRPr="001E4D23">
            <w:rPr>
              <w:rStyle w:val="GeneralAviation"/>
              <w:color w:val="auto"/>
            </w:rPr>
            <w:t>(b)</w:t>
          </w:r>
          <w:r w:rsidRPr="001E4D23">
            <w:rPr>
              <w:rStyle w:val="GeneralAviation"/>
              <w:color w:val="auto"/>
            </w:rPr>
            <w:tab/>
            <w:t>The holder of a rating who has interrupted exercising the privileges associated with that rating for a period of 4 or more immediately preceding consecutive years may only start on-the-job training in that rating:</w:t>
          </w:r>
        </w:p>
        <w:p w14:paraId="0E9A0AD1" w14:textId="77777777" w:rsidR="00D61D4E" w:rsidRPr="001E4D23" w:rsidRDefault="00581773" w:rsidP="00D61D4E">
          <w:pPr>
            <w:pStyle w:val="ListLevel1"/>
            <w:rPr>
              <w:rStyle w:val="GeneralAviation"/>
              <w:color w:val="auto"/>
            </w:rPr>
          </w:pPr>
          <w:r w:rsidRPr="001E4D23">
            <w:rPr>
              <w:rStyle w:val="GeneralAviation"/>
              <w:color w:val="auto"/>
            </w:rPr>
            <w:t>(1)</w:t>
          </w:r>
          <w:r w:rsidRPr="001E4D23">
            <w:rPr>
              <w:rStyle w:val="GeneralAviation"/>
              <w:color w:val="auto"/>
            </w:rPr>
            <w:tab/>
            <w:t>if a training organisation satisfying the requirements laid down in Annex III (Part ATCO.OR) and certified to provide training relevant to the rating, has conducted an assessment of previous competence as to whether that the holder of a rating continues to satisfy the conditions of that rating, and;</w:t>
          </w:r>
        </w:p>
        <w:p w14:paraId="469DBD6E" w14:textId="77777777" w:rsidR="00D61D4E" w:rsidRPr="00497AA5" w:rsidRDefault="00581773" w:rsidP="00497AA5">
          <w:pPr>
            <w:pStyle w:val="ListLevel1"/>
            <w:rPr>
              <w:color w:val="A25EAB"/>
            </w:rPr>
          </w:pPr>
          <w:r w:rsidRPr="001E4D23">
            <w:rPr>
              <w:rStyle w:val="GeneralAviation"/>
              <w:color w:val="auto"/>
            </w:rPr>
            <w:t>(2)</w:t>
          </w:r>
          <w:r w:rsidRPr="001E4D23">
            <w:rPr>
              <w:rStyle w:val="GeneralAviation"/>
              <w:color w:val="auto"/>
            </w:rPr>
            <w:tab/>
            <w:t>after satisfying any training requirements resulting from the assessment referred to in point (b)(1) above</w:t>
          </w:r>
          <w:r w:rsidR="001E4D23">
            <w:rPr>
              <w:rStyle w:val="GeneralAviation"/>
              <w:color w:val="auto"/>
              <w:lang w:val="hy-AM"/>
            </w:rPr>
            <w:t>․</w:t>
          </w:r>
        </w:p>
      </w:sdtContent>
    </w:sdt>
    <w:bookmarkStart w:id="250" w:name="_Toc413420249_4" w:displacedByCustomXml="next"/>
    <w:bookmarkEnd w:id="250" w:displacedByCustomXml="next"/>
    <w:bookmarkStart w:id="251" w:name="_Toc411245210_4" w:displacedByCustomXml="next"/>
    <w:bookmarkEnd w:id="251" w:displacedByCustomXml="next"/>
    <w:bookmarkStart w:id="252" w:name="_Toc411243939_4" w:displacedByCustomXml="next"/>
    <w:bookmarkEnd w:id="252" w:displacedByCustomXml="next"/>
    <w:bookmarkStart w:id="253" w:name="_Toc409682750_4" w:displacedByCustomXml="next"/>
    <w:bookmarkEnd w:id="253" w:displacedByCustomXml="next"/>
    <w:bookmarkStart w:id="254" w:name="_Toc405820030_4" w:displacedByCustomXml="next"/>
    <w:bookmarkEnd w:id="254" w:displacedByCustomXml="next"/>
    <w:bookmarkStart w:id="255" w:name="_Hlk61253880" w:displacedByCustomXml="next"/>
    <w:bookmarkStart w:id="256" w:name="_Toc427661344" w:displacedByCustomXml="next"/>
    <w:bookmarkStart w:id="257" w:name="_DxCrossRefBm1379192391" w:displacedByCustomXml="next"/>
    <w:bookmarkStart w:id="258" w:name="_DxCrossRefBm134832645" w:displacedByCustomXml="next"/>
    <w:bookmarkStart w:id="259" w:name="_Toc144721240" w:displacedByCustomXml="next"/>
    <w:sdt>
      <w:sdtPr>
        <w:rPr>
          <w:b w:val="0"/>
          <w:color w:val="auto"/>
          <w:sz w:val="22"/>
          <w:lang w:val="en-US"/>
        </w:rPr>
        <w:alias w:val="topic"/>
        <w:tag w:val="topic"/>
        <w:id w:val="298004667"/>
      </w:sdtPr>
      <w:sdtContent>
        <w:p w14:paraId="2C790612" w14:textId="77777777" w:rsidR="003C6A0B" w:rsidRPr="00A80E8C" w:rsidRDefault="00581773" w:rsidP="00425DAB">
          <w:pPr>
            <w:pStyle w:val="Heading4AMC"/>
          </w:pPr>
          <w:r w:rsidRPr="00A80E8C">
            <w:t>AMC1 ATCO.B.010(a)(2);(3) Air traffic controller ratings</w:t>
          </w:r>
          <w:bookmarkEnd w:id="259"/>
          <w:bookmarkEnd w:id="258"/>
          <w:bookmarkEnd w:id="257"/>
        </w:p>
        <w:p w14:paraId="39EAA39A" w14:textId="77777777" w:rsidR="003C6A0B" w:rsidRPr="001E4D23" w:rsidRDefault="00581773" w:rsidP="007A2860">
          <w:pPr>
            <w:pStyle w:val="Heading5OrgManual"/>
            <w:rPr>
              <w:rStyle w:val="GeneralAviation"/>
              <w:color w:val="auto"/>
            </w:rPr>
          </w:pPr>
          <w:bookmarkStart w:id="260" w:name="_Toc144721241"/>
          <w:r w:rsidRPr="001E4D23">
            <w:rPr>
              <w:rStyle w:val="GeneralAviation"/>
              <w:color w:val="auto"/>
            </w:rPr>
            <w:t>SURVEILLANCE FALLBACK AND CONTINGENCY MEASURES</w:t>
          </w:r>
          <w:bookmarkEnd w:id="260"/>
        </w:p>
        <w:p w14:paraId="79931439" w14:textId="77777777" w:rsidR="003C6A0B" w:rsidRPr="001E4D23" w:rsidRDefault="00581773" w:rsidP="007E6C4E">
          <w:pPr>
            <w:rPr>
              <w:rStyle w:val="GeneralAviation"/>
              <w:color w:val="auto"/>
            </w:rPr>
          </w:pPr>
          <w:r w:rsidRPr="001E4D23">
            <w:rPr>
              <w:rStyle w:val="GeneralAviation"/>
              <w:color w:val="auto"/>
            </w:rPr>
            <w:t xml:space="preserve">The </w:t>
          </w:r>
          <w:r w:rsidR="00822D12" w:rsidRPr="001E4D23">
            <w:rPr>
              <w:rStyle w:val="GeneralAviation"/>
              <w:color w:val="auto"/>
            </w:rPr>
            <w:t>a</w:t>
          </w:r>
          <w:r w:rsidRPr="001E4D23">
            <w:rPr>
              <w:rStyle w:val="GeneralAviation"/>
              <w:color w:val="auto"/>
            </w:rPr>
            <w:t xml:space="preserve">pproach </w:t>
          </w:r>
          <w:r w:rsidR="00822D12" w:rsidRPr="001E4D23">
            <w:rPr>
              <w:rStyle w:val="GeneralAviation"/>
              <w:color w:val="auto"/>
            </w:rPr>
            <w:t>c</w:t>
          </w:r>
          <w:r w:rsidRPr="001E4D23">
            <w:rPr>
              <w:rStyle w:val="GeneralAviation"/>
              <w:color w:val="auto"/>
            </w:rPr>
            <w:t xml:space="preserve">ontrol </w:t>
          </w:r>
          <w:r w:rsidR="00822D12" w:rsidRPr="001E4D23">
            <w:rPr>
              <w:rStyle w:val="GeneralAviation"/>
              <w:color w:val="auto"/>
            </w:rPr>
            <w:t>p</w:t>
          </w:r>
          <w:r w:rsidRPr="001E4D23">
            <w:rPr>
              <w:rStyle w:val="GeneralAviation"/>
              <w:color w:val="auto"/>
            </w:rPr>
            <w:t xml:space="preserve">rocedural (APP) rating is not required for </w:t>
          </w:r>
          <w:r w:rsidR="00822D12" w:rsidRPr="001E4D23">
            <w:rPr>
              <w:rStyle w:val="GeneralAviation"/>
              <w:color w:val="auto"/>
            </w:rPr>
            <w:t>a</w:t>
          </w:r>
          <w:r w:rsidRPr="001E4D23">
            <w:rPr>
              <w:rStyle w:val="GeneralAviation"/>
              <w:color w:val="auto"/>
            </w:rPr>
            <w:t xml:space="preserve">pproach </w:t>
          </w:r>
          <w:r w:rsidR="00822D12" w:rsidRPr="001E4D23">
            <w:rPr>
              <w:rStyle w:val="GeneralAviation"/>
              <w:color w:val="auto"/>
            </w:rPr>
            <w:t>c</w:t>
          </w:r>
          <w:r w:rsidRPr="001E4D23">
            <w:rPr>
              <w:rStyle w:val="GeneralAviation"/>
              <w:color w:val="auto"/>
            </w:rPr>
            <w:t xml:space="preserve">ontrol </w:t>
          </w:r>
          <w:r w:rsidR="00822D12" w:rsidRPr="001E4D23">
            <w:rPr>
              <w:rStyle w:val="GeneralAviation"/>
              <w:color w:val="auto"/>
            </w:rPr>
            <w:t>s</w:t>
          </w:r>
          <w:r w:rsidRPr="001E4D23">
            <w:rPr>
              <w:rStyle w:val="GeneralAviation"/>
              <w:color w:val="auto"/>
            </w:rPr>
            <w:t xml:space="preserve">urveillance (APS) rating </w:t>
          </w:r>
          <w:r w:rsidR="00CE1C7A" w:rsidRPr="001E4D23">
            <w:rPr>
              <w:rStyle w:val="GeneralAviation"/>
              <w:color w:val="auto"/>
            </w:rPr>
            <w:t xml:space="preserve">holders </w:t>
          </w:r>
          <w:r w:rsidRPr="001E4D23">
            <w:rPr>
              <w:rStyle w:val="GeneralAviation"/>
              <w:color w:val="auto"/>
            </w:rPr>
            <w:t xml:space="preserve">when </w:t>
          </w:r>
          <w:r w:rsidR="00A6621E" w:rsidRPr="001E4D23">
            <w:rPr>
              <w:rStyle w:val="GeneralAviation"/>
              <w:color w:val="auto"/>
            </w:rPr>
            <w:t xml:space="preserve">applying </w:t>
          </w:r>
          <w:r w:rsidRPr="001E4D23">
            <w:rPr>
              <w:rStyle w:val="GeneralAviation"/>
              <w:color w:val="auto"/>
            </w:rPr>
            <w:t xml:space="preserve">surveillance fallback and contingency </w:t>
          </w:r>
          <w:r w:rsidR="00A6621E" w:rsidRPr="001E4D23">
            <w:rPr>
              <w:rStyle w:val="GeneralAviation"/>
              <w:color w:val="auto"/>
            </w:rPr>
            <w:t>measures</w:t>
          </w:r>
          <w:r w:rsidRPr="001E4D23">
            <w:rPr>
              <w:rStyle w:val="GeneralAviation"/>
              <w:color w:val="auto"/>
            </w:rPr>
            <w:t xml:space="preserve">. However, with reference to </w:t>
          </w:r>
          <w:r w:rsidR="002C7A26" w:rsidRPr="001E4D23">
            <w:rPr>
              <w:rStyle w:val="GeneralAviation"/>
              <w:color w:val="auto"/>
            </w:rPr>
            <w:t xml:space="preserve">points </w:t>
          </w:r>
          <w:hyperlink w:anchor="_DxCrossRefBm1379192393" w:history="1">
            <w:r w:rsidRPr="007A2860">
              <w:rPr>
                <w:rStyle w:val="Hyperlink"/>
              </w:rPr>
              <w:t>ATCO.D.045</w:t>
            </w:r>
          </w:hyperlink>
          <w:r w:rsidRPr="001E4D23">
            <w:rPr>
              <w:rStyle w:val="GeneralAviation"/>
              <w:color w:val="auto"/>
            </w:rPr>
            <w:t xml:space="preserve">(c)(3) and </w:t>
          </w:r>
          <w:hyperlink w:anchor="_DxCrossRefBm1379192392" w:history="1">
            <w:r w:rsidRPr="007A2860">
              <w:rPr>
                <w:rStyle w:val="Hyperlink"/>
              </w:rPr>
              <w:t>ATCO.D.080</w:t>
            </w:r>
          </w:hyperlink>
          <w:r w:rsidRPr="001E4D23">
            <w:rPr>
              <w:rStyle w:val="GeneralAviation"/>
              <w:color w:val="auto"/>
            </w:rPr>
            <w:t xml:space="preserve">(b)(2), specific training related to surveillance fallback and contingency procedures should be included in the unit and refresher training to </w:t>
          </w:r>
          <w:r w:rsidR="00CC3E77" w:rsidRPr="001E4D23">
            <w:rPr>
              <w:rStyle w:val="GeneralAviation"/>
              <w:color w:val="auto"/>
            </w:rPr>
            <w:t xml:space="preserve">prepare </w:t>
          </w:r>
          <w:r w:rsidRPr="001E4D23">
            <w:rPr>
              <w:rStyle w:val="GeneralAviation"/>
              <w:color w:val="auto"/>
            </w:rPr>
            <w:t>air traffic controllers to deal with such situations.</w:t>
          </w:r>
        </w:p>
        <w:p w14:paraId="1A7BC146" w14:textId="77777777" w:rsidR="00704F97" w:rsidRPr="00497AA5" w:rsidRDefault="00581773" w:rsidP="0039391D">
          <w:pPr>
            <w:rPr>
              <w:color w:val="A25EAB"/>
            </w:rPr>
          </w:pPr>
          <w:bookmarkStart w:id="261" w:name="_Hlk95833337"/>
          <w:r w:rsidRPr="001E4D23">
            <w:rPr>
              <w:rStyle w:val="GeneralAviation"/>
              <w:color w:val="auto"/>
            </w:rPr>
            <w:lastRenderedPageBreak/>
            <w:t>If contingency plans also include procedures for service continuity by means of providing procedural air traffic control services, a procedural rating should be held and maintained</w:t>
          </w:r>
          <w:bookmarkEnd w:id="256"/>
          <w:bookmarkEnd w:id="255"/>
          <w:bookmarkEnd w:id="261"/>
          <w:r w:rsidR="001E4D23">
            <w:rPr>
              <w:rStyle w:val="GeneralAviation"/>
              <w:color w:val="auto"/>
              <w:lang w:val="hy-AM"/>
            </w:rPr>
            <w:t>․</w:t>
          </w:r>
        </w:p>
      </w:sdtContent>
    </w:sdt>
    <w:bookmarkStart w:id="262" w:name="_Hlk95833337_0" w:displacedByCustomXml="next"/>
    <w:bookmarkEnd w:id="262" w:displacedByCustomXml="next"/>
    <w:bookmarkStart w:id="263" w:name="_DxCrossRefBm1379192394" w:displacedByCustomXml="next"/>
    <w:bookmarkStart w:id="264" w:name="_DxCrossRefBm134832646" w:displacedByCustomXml="next"/>
    <w:bookmarkStart w:id="265" w:name="_Toc144721242" w:displacedByCustomXml="next"/>
    <w:bookmarkStart w:id="266" w:name="_Hlk95832695" w:displacedByCustomXml="next"/>
    <w:sdt>
      <w:sdtPr>
        <w:rPr>
          <w:b w:val="0"/>
          <w:color w:val="auto"/>
          <w:sz w:val="22"/>
          <w:lang w:val="en-US"/>
        </w:rPr>
        <w:alias w:val="topic"/>
        <w:tag w:val="topic"/>
        <w:id w:val="-522798020"/>
      </w:sdtPr>
      <w:sdtContent>
        <w:p w14:paraId="18B269EE" w14:textId="77777777" w:rsidR="003C6A0B" w:rsidRPr="00A80E8C" w:rsidRDefault="00581773" w:rsidP="00425DAB">
          <w:pPr>
            <w:pStyle w:val="Heading4AMC"/>
          </w:pPr>
          <w:r w:rsidRPr="00A80E8C">
            <w:t>AMC1 ATCO.B.010(a)(4);(5) Air traffic controller ratings</w:t>
          </w:r>
          <w:bookmarkEnd w:id="265"/>
          <w:bookmarkEnd w:id="264"/>
          <w:bookmarkEnd w:id="263"/>
        </w:p>
        <w:p w14:paraId="0F969E97" w14:textId="77777777" w:rsidR="003C6A0B" w:rsidRPr="001E4D23" w:rsidRDefault="00581773" w:rsidP="00727BD6">
          <w:pPr>
            <w:pStyle w:val="Heading5OrgManual"/>
            <w:rPr>
              <w:rStyle w:val="GeneralAviation"/>
              <w:color w:val="auto"/>
            </w:rPr>
          </w:pPr>
          <w:bookmarkStart w:id="267" w:name="_Toc144721243"/>
          <w:r w:rsidRPr="001E4D23">
            <w:rPr>
              <w:rStyle w:val="GeneralAviation"/>
              <w:color w:val="auto"/>
            </w:rPr>
            <w:t>SURVEILLANCE FALLBACK AND CONTINGENCY MEASURES</w:t>
          </w:r>
          <w:bookmarkEnd w:id="267"/>
        </w:p>
        <w:p w14:paraId="204EB324" w14:textId="77777777" w:rsidR="003C6A0B" w:rsidRPr="001E4D23" w:rsidRDefault="00581773" w:rsidP="007E6C4E">
          <w:pPr>
            <w:rPr>
              <w:rStyle w:val="GeneralAviation"/>
              <w:color w:val="auto"/>
            </w:rPr>
          </w:pPr>
          <w:r w:rsidRPr="001E4D23">
            <w:rPr>
              <w:rStyle w:val="GeneralAviation"/>
              <w:color w:val="auto"/>
            </w:rPr>
            <w:t xml:space="preserve">The </w:t>
          </w:r>
          <w:r w:rsidR="00822D12" w:rsidRPr="001E4D23">
            <w:rPr>
              <w:rStyle w:val="GeneralAviation"/>
              <w:color w:val="auto"/>
            </w:rPr>
            <w:t>a</w:t>
          </w:r>
          <w:r w:rsidRPr="001E4D23">
            <w:rPr>
              <w:rStyle w:val="GeneralAviation"/>
              <w:color w:val="auto"/>
            </w:rPr>
            <w:t xml:space="preserve">rea </w:t>
          </w:r>
          <w:r w:rsidR="00822D12" w:rsidRPr="001E4D23">
            <w:rPr>
              <w:rStyle w:val="GeneralAviation"/>
              <w:color w:val="auto"/>
            </w:rPr>
            <w:t>c</w:t>
          </w:r>
          <w:r w:rsidRPr="001E4D23">
            <w:rPr>
              <w:rStyle w:val="GeneralAviation"/>
              <w:color w:val="auto"/>
            </w:rPr>
            <w:t xml:space="preserve">ontrol </w:t>
          </w:r>
          <w:r w:rsidR="00822D12" w:rsidRPr="001E4D23">
            <w:rPr>
              <w:rStyle w:val="GeneralAviation"/>
              <w:color w:val="auto"/>
            </w:rPr>
            <w:t>p</w:t>
          </w:r>
          <w:r w:rsidRPr="001E4D23">
            <w:rPr>
              <w:rStyle w:val="GeneralAviation"/>
              <w:color w:val="auto"/>
            </w:rPr>
            <w:t xml:space="preserve">rocedural (ACP) rating is not required for </w:t>
          </w:r>
          <w:r w:rsidR="00822D12" w:rsidRPr="001E4D23">
            <w:rPr>
              <w:rStyle w:val="GeneralAviation"/>
              <w:color w:val="auto"/>
            </w:rPr>
            <w:t>a</w:t>
          </w:r>
          <w:r w:rsidRPr="001E4D23">
            <w:rPr>
              <w:rStyle w:val="GeneralAviation"/>
              <w:color w:val="auto"/>
            </w:rPr>
            <w:t xml:space="preserve">rea </w:t>
          </w:r>
          <w:r w:rsidR="00822D12" w:rsidRPr="001E4D23">
            <w:rPr>
              <w:rStyle w:val="GeneralAviation"/>
              <w:color w:val="auto"/>
            </w:rPr>
            <w:t>c</w:t>
          </w:r>
          <w:r w:rsidRPr="001E4D23">
            <w:rPr>
              <w:rStyle w:val="GeneralAviation"/>
              <w:color w:val="auto"/>
            </w:rPr>
            <w:t xml:space="preserve">ontrol </w:t>
          </w:r>
          <w:r w:rsidR="00822D12" w:rsidRPr="001E4D23">
            <w:rPr>
              <w:rStyle w:val="GeneralAviation"/>
              <w:color w:val="auto"/>
            </w:rPr>
            <w:t>s</w:t>
          </w:r>
          <w:r w:rsidRPr="001E4D23">
            <w:rPr>
              <w:rStyle w:val="GeneralAviation"/>
              <w:color w:val="auto"/>
            </w:rPr>
            <w:t xml:space="preserve">urveillance (ACS) rating </w:t>
          </w:r>
          <w:r w:rsidR="002C7A26" w:rsidRPr="001E4D23">
            <w:rPr>
              <w:rStyle w:val="GeneralAviation"/>
              <w:color w:val="auto"/>
            </w:rPr>
            <w:t xml:space="preserve">holders </w:t>
          </w:r>
          <w:r w:rsidRPr="001E4D23">
            <w:rPr>
              <w:rStyle w:val="GeneralAviation"/>
              <w:color w:val="auto"/>
            </w:rPr>
            <w:t xml:space="preserve">when </w:t>
          </w:r>
          <w:r w:rsidR="00A6621E" w:rsidRPr="001E4D23">
            <w:rPr>
              <w:rStyle w:val="GeneralAviation"/>
              <w:color w:val="auto"/>
            </w:rPr>
            <w:t xml:space="preserve">applying </w:t>
          </w:r>
          <w:r w:rsidRPr="001E4D23">
            <w:rPr>
              <w:rStyle w:val="GeneralAviation"/>
              <w:color w:val="auto"/>
            </w:rPr>
            <w:t xml:space="preserve">surveillance fallback and contingency </w:t>
          </w:r>
          <w:r w:rsidR="00A6621E" w:rsidRPr="001E4D23">
            <w:rPr>
              <w:rStyle w:val="GeneralAviation"/>
              <w:color w:val="auto"/>
            </w:rPr>
            <w:t>measures</w:t>
          </w:r>
          <w:r w:rsidRPr="001E4D23">
            <w:rPr>
              <w:rStyle w:val="GeneralAviation"/>
              <w:color w:val="auto"/>
            </w:rPr>
            <w:t xml:space="preserve">. However, with reference to </w:t>
          </w:r>
          <w:r w:rsidR="0091187F" w:rsidRPr="001E4D23">
            <w:rPr>
              <w:rStyle w:val="GeneralAviation"/>
              <w:color w:val="auto"/>
            </w:rPr>
            <w:t xml:space="preserve">points </w:t>
          </w:r>
          <w:hyperlink w:anchor="_DxCrossRefBm1379192393" w:history="1">
            <w:r w:rsidRPr="00727BD6">
              <w:rPr>
                <w:rStyle w:val="Hyperlink"/>
              </w:rPr>
              <w:t>ATCO.D.045</w:t>
            </w:r>
          </w:hyperlink>
          <w:r w:rsidRPr="001E4D23">
            <w:rPr>
              <w:rStyle w:val="GeneralAviation"/>
              <w:color w:val="auto"/>
            </w:rPr>
            <w:t xml:space="preserve">(c)(3) and </w:t>
          </w:r>
          <w:hyperlink w:anchor="_DxCrossRefBm1379192392" w:history="1">
            <w:r w:rsidRPr="00727BD6">
              <w:rPr>
                <w:rStyle w:val="Hyperlink"/>
              </w:rPr>
              <w:t>ATCO.D.080</w:t>
            </w:r>
          </w:hyperlink>
          <w:r w:rsidRPr="001E4D23">
            <w:rPr>
              <w:rStyle w:val="GeneralAviation"/>
              <w:color w:val="auto"/>
            </w:rPr>
            <w:t xml:space="preserve">(b)(2), specific training related to surveillance fallback and contingency procedures should be included in the unit and refresher training </w:t>
          </w:r>
          <w:r w:rsidR="006F69FC" w:rsidRPr="001E4D23">
            <w:rPr>
              <w:rStyle w:val="GeneralAviation"/>
              <w:color w:val="auto"/>
            </w:rPr>
            <w:t>to prepare</w:t>
          </w:r>
          <w:r w:rsidRPr="001E4D23">
            <w:rPr>
              <w:rStyle w:val="GeneralAviation"/>
              <w:color w:val="auto"/>
            </w:rPr>
            <w:t xml:space="preserve"> air traffic controllers </w:t>
          </w:r>
          <w:r w:rsidR="009D3CB5" w:rsidRPr="001E4D23">
            <w:rPr>
              <w:rStyle w:val="GeneralAviation"/>
              <w:color w:val="auto"/>
            </w:rPr>
            <w:t xml:space="preserve">to </w:t>
          </w:r>
          <w:r w:rsidRPr="001E4D23">
            <w:rPr>
              <w:rStyle w:val="GeneralAviation"/>
              <w:color w:val="auto"/>
            </w:rPr>
            <w:t>deal with such situations.</w:t>
          </w:r>
        </w:p>
        <w:p w14:paraId="063B2CF8" w14:textId="77777777" w:rsidR="00704F97" w:rsidRPr="00497AA5" w:rsidRDefault="00581773" w:rsidP="00247F45">
          <w:pPr>
            <w:rPr>
              <w:color w:val="A25EAB"/>
            </w:rPr>
          </w:pPr>
          <w:r w:rsidRPr="001E4D23">
            <w:rPr>
              <w:rStyle w:val="GeneralAviation"/>
              <w:color w:val="auto"/>
            </w:rPr>
            <w:t>If contingency plans also include procedures for service continuity by means of providing procedural air traffic control services, a procedural rating should be held and maintained</w:t>
          </w:r>
          <w:r w:rsidR="001E4D23">
            <w:rPr>
              <w:rStyle w:val="GeneralAviation"/>
              <w:color w:val="auto"/>
              <w:lang w:val="hy-AM"/>
            </w:rPr>
            <w:t>․</w:t>
          </w:r>
          <w:r w:rsidRPr="00727BD6">
            <w:rPr>
              <w:rStyle w:val="GeneralAviation"/>
            </w:rPr>
            <w:t xml:space="preserve"> </w:t>
          </w:r>
        </w:p>
        <w:bookmarkEnd w:id="266" w:displacedByCustomXml="next"/>
      </w:sdtContent>
    </w:sdt>
    <w:bookmarkStart w:id="268" w:name="_DxCrossRefBm1379192395" w:displacedByCustomXml="next"/>
    <w:bookmarkStart w:id="269" w:name="_DxCrossRefBm9000034" w:displacedByCustomXml="next"/>
    <w:bookmarkStart w:id="270" w:name="_Toc427661343" w:displacedByCustomXml="next"/>
    <w:bookmarkStart w:id="271" w:name="_Toc413420251" w:displacedByCustomXml="next"/>
    <w:bookmarkStart w:id="272" w:name="_Toc411245212" w:displacedByCustomXml="next"/>
    <w:bookmarkStart w:id="273" w:name="_Toc411243941" w:displacedByCustomXml="next"/>
    <w:bookmarkStart w:id="274" w:name="_Toc409682752" w:displacedByCustomXml="next"/>
    <w:bookmarkStart w:id="275" w:name="_Toc405820032" w:displacedByCustomXml="next"/>
    <w:sdt>
      <w:sdtPr>
        <w:rPr>
          <w:b w:val="0"/>
          <w:color w:val="auto"/>
          <w:sz w:val="22"/>
          <w:lang w:val="en-US"/>
        </w:rPr>
        <w:alias w:val="topic"/>
        <w:tag w:val="topic"/>
        <w:id w:val="-1098963261"/>
      </w:sdtPr>
      <w:sdtContent>
        <w:p w14:paraId="2738E51C" w14:textId="77777777" w:rsidR="00163D85" w:rsidRPr="00FF2450" w:rsidRDefault="00581773" w:rsidP="000F573D">
          <w:pPr>
            <w:pStyle w:val="Heading4AMC"/>
          </w:pPr>
          <w:r w:rsidRPr="00FF2450">
            <w:t>AMC1 ATCO.B.010(b) Air traffic controller ratings</w:t>
          </w:r>
          <w:bookmarkEnd w:id="275"/>
          <w:bookmarkEnd w:id="274"/>
          <w:bookmarkEnd w:id="273"/>
          <w:bookmarkEnd w:id="272"/>
          <w:bookmarkEnd w:id="271"/>
          <w:bookmarkEnd w:id="270"/>
          <w:bookmarkEnd w:id="269"/>
          <w:bookmarkEnd w:id="268"/>
        </w:p>
        <w:p w14:paraId="4CBA33CB" w14:textId="77777777" w:rsidR="00163D85" w:rsidRPr="00FF2450" w:rsidRDefault="00581773" w:rsidP="00B53BE8">
          <w:pPr>
            <w:pStyle w:val="Heading5OrgManual"/>
          </w:pPr>
          <w:r w:rsidRPr="00341777">
            <w:t>ASSESSMENT OF PREVIOUS COMPETENCE</w:t>
          </w:r>
        </w:p>
        <w:p w14:paraId="1E61DDAC" w14:textId="77777777" w:rsidR="00163D85" w:rsidRPr="00FF2450" w:rsidRDefault="00581773" w:rsidP="000F573D">
          <w:r w:rsidRPr="00FF2450">
            <w:t>When establishing previous competence in a rating, the assessment should be based on the requirements set out in Part ATCO, Subpart D, Section 2.</w:t>
          </w:r>
        </w:p>
      </w:sdtContent>
    </w:sdt>
    <w:bookmarkStart w:id="276" w:name="_Hlk95832695_0" w:displacedByCustomXml="next"/>
    <w:bookmarkEnd w:id="276" w:displacedByCustomXml="next"/>
    <w:bookmarkStart w:id="277" w:name="_DxCrossRefBm1379192396" w:displacedByCustomXml="next"/>
    <w:bookmarkStart w:id="278" w:name="_DxCrossRefBm134832647" w:displacedByCustomXml="next"/>
    <w:bookmarkStart w:id="279" w:name="_Toc144721244" w:displacedByCustomXml="next"/>
    <w:sdt>
      <w:sdtPr>
        <w:rPr>
          <w:b w:val="0"/>
          <w:color w:val="auto"/>
          <w:sz w:val="22"/>
          <w:lang w:val="en-US"/>
        </w:rPr>
        <w:alias w:val="topic"/>
        <w:tag w:val="topic"/>
        <w:id w:val="134072643"/>
      </w:sdtPr>
      <w:sdtContent>
        <w:p w14:paraId="2B81CAAE" w14:textId="77777777" w:rsidR="003C6A0B" w:rsidRPr="00A80E8C" w:rsidRDefault="00581773" w:rsidP="00425DAB">
          <w:pPr>
            <w:pStyle w:val="Heading4GM"/>
          </w:pPr>
          <w:r w:rsidRPr="00A80E8C">
            <w:t>GM1 ATCO.B.010(b)</w:t>
          </w:r>
          <w:r w:rsidR="00DF0C95" w:rsidRPr="00A80E8C">
            <w:t xml:space="preserve"> </w:t>
          </w:r>
          <w:r w:rsidRPr="00A80E8C">
            <w:t>Air traffic controller ratings</w:t>
          </w:r>
          <w:bookmarkEnd w:id="279"/>
          <w:bookmarkEnd w:id="278"/>
          <w:bookmarkEnd w:id="277"/>
        </w:p>
        <w:p w14:paraId="2D493BB8" w14:textId="77777777" w:rsidR="003C6A0B" w:rsidRPr="001E4D23" w:rsidRDefault="00581773" w:rsidP="00B521A5">
          <w:pPr>
            <w:pStyle w:val="Heading5OrgManual"/>
            <w:rPr>
              <w:rStyle w:val="GeneralAviation"/>
              <w:color w:val="auto"/>
            </w:rPr>
          </w:pPr>
          <w:bookmarkStart w:id="280" w:name="_Toc144721245"/>
          <w:r w:rsidRPr="001E4D23">
            <w:rPr>
              <w:rStyle w:val="GeneralAviation"/>
              <w:color w:val="auto"/>
            </w:rPr>
            <w:t>ASSESSMENT OF PREVIOUS COMPETENCE</w:t>
          </w:r>
          <w:bookmarkEnd w:id="280"/>
        </w:p>
        <w:p w14:paraId="6D84D8C2" w14:textId="77777777" w:rsidR="006650EB" w:rsidRPr="001E4D23" w:rsidRDefault="00581773" w:rsidP="007E6C4E">
          <w:pPr>
            <w:rPr>
              <w:rStyle w:val="GeneralAviation"/>
              <w:lang w:val="hy-AM"/>
            </w:rPr>
          </w:pPr>
          <w:r w:rsidRPr="001E4D23">
            <w:rPr>
              <w:rStyle w:val="GeneralAviation"/>
              <w:color w:val="auto"/>
            </w:rPr>
            <w:t>The assessment of previous competence include</w:t>
          </w:r>
          <w:r w:rsidR="00DF35AB" w:rsidRPr="001E4D23">
            <w:rPr>
              <w:rStyle w:val="GeneralAviation"/>
              <w:color w:val="auto"/>
            </w:rPr>
            <w:t>s</w:t>
          </w:r>
          <w:r w:rsidRPr="001E4D23">
            <w:rPr>
              <w:rStyle w:val="GeneralAviation"/>
              <w:color w:val="auto"/>
            </w:rPr>
            <w:t xml:space="preserve"> an assessment of the practical skills demonstrated by the person being assessed as well as an examination of the person’s knowledge and understanding</w:t>
          </w:r>
          <w:r w:rsidR="001E4D23">
            <w:rPr>
              <w:rStyle w:val="GeneralAviation"/>
              <w:color w:val="auto"/>
              <w:lang w:val="hy-AM"/>
            </w:rPr>
            <w:t>․</w:t>
          </w:r>
        </w:p>
        <w:p w14:paraId="1C7C7F4B" w14:textId="77777777" w:rsidR="00704F97" w:rsidRPr="00A80E8C" w:rsidRDefault="00000000" w:rsidP="005D5E14"/>
      </w:sdtContent>
    </w:sdt>
    <w:bookmarkStart w:id="281" w:name="_DxCrossRefBm1379192390" w:displacedByCustomXml="next"/>
    <w:bookmarkStart w:id="282" w:name="_DxCrossRefBm9000035" w:displacedByCustomXml="next"/>
    <w:bookmarkStart w:id="283" w:name="_Toc427661344_0" w:displacedByCustomXml="next"/>
    <w:bookmarkStart w:id="284" w:name="_Toc256000050" w:displacedByCustomXml="next"/>
    <w:sdt>
      <w:sdtPr>
        <w:rPr>
          <w:b w:val="0"/>
          <w:color w:val="auto"/>
          <w:sz w:val="22"/>
          <w:szCs w:val="24"/>
          <w:lang w:val="en-US"/>
        </w:rPr>
        <w:alias w:val="topic"/>
        <w:tag w:val="topic"/>
        <w:id w:val="-710237887"/>
      </w:sdtPr>
      <w:sdtContent>
        <w:p w14:paraId="6F2C1A9D" w14:textId="77777777" w:rsidR="00547F2A" w:rsidRPr="00E2294C" w:rsidRDefault="00581773" w:rsidP="000F573D">
          <w:pPr>
            <w:pStyle w:val="Heading3IR"/>
          </w:pPr>
          <w:r w:rsidRPr="00E2294C">
            <w:t>ATCO.B.015 Rating endorsements</w:t>
          </w:r>
          <w:bookmarkEnd w:id="284"/>
          <w:bookmarkEnd w:id="283"/>
          <w:bookmarkEnd w:id="282"/>
          <w:bookmarkEnd w:id="281"/>
        </w:p>
        <w:p w14:paraId="0A05E5FC" w14:textId="77777777" w:rsidR="007C3024" w:rsidRPr="001E4D23" w:rsidRDefault="00962C1A" w:rsidP="002F6538">
          <w:pPr>
            <w:pStyle w:val="ListLevel1"/>
            <w:ind w:left="567"/>
            <w:rPr>
              <w:rStyle w:val="GeneralAviation"/>
              <w:color w:val="auto"/>
            </w:rPr>
          </w:pPr>
          <w:r w:rsidRPr="001E4D23">
            <w:rPr>
              <w:rStyle w:val="GeneralAviation"/>
              <w:color w:val="auto"/>
            </w:rPr>
            <w:t xml:space="preserve"> </w:t>
          </w:r>
          <w:r w:rsidR="00581773" w:rsidRPr="001E4D23">
            <w:rPr>
              <w:rStyle w:val="GeneralAviation"/>
              <w:color w:val="auto"/>
            </w:rPr>
            <w:t>(a)</w:t>
          </w:r>
          <w:r w:rsidR="00581773" w:rsidRPr="001E4D23">
            <w:rPr>
              <w:rStyle w:val="GeneralAviation"/>
              <w:color w:val="auto"/>
            </w:rPr>
            <w:tab/>
            <w:t xml:space="preserve">The Aerodrome Control (ADC) rating may bear the Aerodrome Control Surveillance (SUR) endorsement, indicating that the licence holder is competent to provide aerodrome control with the help of surveillance systems. </w:t>
          </w:r>
        </w:p>
        <w:p w14:paraId="1F54AC39" w14:textId="77777777" w:rsidR="007C3024" w:rsidRPr="001E4D23" w:rsidRDefault="00581773" w:rsidP="002F6538">
          <w:pPr>
            <w:pStyle w:val="ListLevel1"/>
            <w:ind w:left="567"/>
            <w:rPr>
              <w:rStyle w:val="GeneralAviation"/>
              <w:color w:val="auto"/>
            </w:rPr>
          </w:pPr>
          <w:r w:rsidRPr="001E4D23">
            <w:rPr>
              <w:rStyle w:val="GeneralAviation"/>
              <w:color w:val="auto"/>
            </w:rPr>
            <w:t>(b)</w:t>
          </w:r>
          <w:r w:rsidRPr="001E4D23">
            <w:rPr>
              <w:rStyle w:val="GeneralAviation"/>
              <w:color w:val="auto"/>
            </w:rPr>
            <w:tab/>
            <w:t>The Approach Control Surveillance (APS) rating may bear one or more of the following endorsements:</w:t>
          </w:r>
        </w:p>
        <w:p w14:paraId="0E5FB89D" w14:textId="77777777" w:rsidR="007C3024" w:rsidRPr="001E4D23" w:rsidRDefault="002F6538" w:rsidP="002F6538">
          <w:pPr>
            <w:pStyle w:val="ListLevel2"/>
            <w:ind w:left="567"/>
            <w:rPr>
              <w:rStyle w:val="GeneralAviation"/>
              <w:color w:val="auto"/>
            </w:rPr>
          </w:pPr>
          <w:r>
            <w:rPr>
              <w:rStyle w:val="GeneralAviation"/>
              <w:color w:val="auto"/>
            </w:rPr>
            <w:t xml:space="preserve">       </w:t>
          </w:r>
          <w:r w:rsidR="00581773" w:rsidRPr="001E4D23">
            <w:rPr>
              <w:rStyle w:val="GeneralAviation"/>
              <w:color w:val="auto"/>
            </w:rPr>
            <w:t>(1)</w:t>
          </w:r>
          <w:r w:rsidR="00581773" w:rsidRPr="001E4D23">
            <w:rPr>
              <w:rStyle w:val="GeneralAviation"/>
              <w:color w:val="auto"/>
            </w:rPr>
            <w:tab/>
            <w:t>the Precision Approach Radar (PAR) endorsement, indicating that the licence holder is competent to provide ground-controlled precision approaches with the use of precision approach radar equipment to aircraft on the final approach to the runway;</w:t>
          </w:r>
        </w:p>
        <w:p w14:paraId="093A1177" w14:textId="77777777" w:rsidR="007C3024" w:rsidRPr="001E4D23" w:rsidRDefault="002F6538" w:rsidP="002F6538">
          <w:pPr>
            <w:pStyle w:val="ListLevel2"/>
            <w:ind w:left="567"/>
            <w:rPr>
              <w:rStyle w:val="GeneralAviation"/>
              <w:color w:val="auto"/>
            </w:rPr>
          </w:pPr>
          <w:r>
            <w:rPr>
              <w:rStyle w:val="GeneralAviation"/>
              <w:color w:val="auto"/>
            </w:rPr>
            <w:t xml:space="preserve">       </w:t>
          </w:r>
          <w:r w:rsidR="00581773" w:rsidRPr="001E4D23">
            <w:rPr>
              <w:rStyle w:val="GeneralAviation"/>
              <w:color w:val="auto"/>
            </w:rPr>
            <w:t>(2)</w:t>
          </w:r>
          <w:r w:rsidR="00581773" w:rsidRPr="001E4D23">
            <w:rPr>
              <w:rStyle w:val="GeneralAviation"/>
              <w:color w:val="auto"/>
            </w:rPr>
            <w:tab/>
            <w:t>the Surveillance Radar Approach (SRA) endorsement, indicating that the licence holder is competent to provide ground-controlled non-precision approaches with the use of surveillance equipment to aircraft on the final approach to the runway.</w:t>
          </w:r>
        </w:p>
        <w:p w14:paraId="13BCBF13" w14:textId="77777777" w:rsidR="007C3024" w:rsidRPr="001E4D23" w:rsidRDefault="00C31412" w:rsidP="002F6538">
          <w:pPr>
            <w:pStyle w:val="ListLevel1"/>
            <w:ind w:left="567"/>
            <w:rPr>
              <w:rStyle w:val="GeneralAviation"/>
              <w:lang w:val="hy-AM"/>
            </w:rPr>
          </w:pPr>
          <w:r w:rsidRPr="001E4D23">
            <w:rPr>
              <w:rStyle w:val="GeneralAviation"/>
              <w:color w:val="auto"/>
            </w:rPr>
            <w:t xml:space="preserve"> </w:t>
          </w:r>
          <w:r>
            <w:rPr>
              <w:rStyle w:val="GeneralAviation"/>
              <w:color w:val="auto"/>
            </w:rPr>
            <w:t>(c</w:t>
          </w:r>
          <w:r w:rsidR="00581773" w:rsidRPr="001E4D23">
            <w:rPr>
              <w:rStyle w:val="GeneralAviation"/>
              <w:color w:val="auto"/>
            </w:rPr>
            <w:t>)</w:t>
          </w:r>
          <w:r w:rsidR="00581773" w:rsidRPr="001E4D23">
            <w:rPr>
              <w:rStyle w:val="GeneralAviation"/>
              <w:color w:val="auto"/>
            </w:rPr>
            <w:tab/>
            <w:t>The Area Control Surveillance (ACS) rating indicating that the licence holder is competent to provide air traffic control services to aircraft operating in an Oceanic Control Area</w:t>
          </w:r>
          <w:r w:rsidR="001E4D23">
            <w:rPr>
              <w:rStyle w:val="GeneralAviation"/>
              <w:color w:val="auto"/>
              <w:lang w:val="hy-AM"/>
            </w:rPr>
            <w:t>․</w:t>
          </w:r>
        </w:p>
        <w:p w14:paraId="4AFB0242" w14:textId="77777777" w:rsidR="007C3024" w:rsidRPr="007C3024" w:rsidRDefault="00000000" w:rsidP="007C3024">
          <w:pPr>
            <w:rPr>
              <w:i/>
              <w:iCs/>
            </w:rPr>
          </w:pPr>
        </w:p>
      </w:sdtContent>
    </w:sdt>
    <w:bookmarkStart w:id="285" w:name="_Toc427661344_1" w:displacedByCustomXml="next"/>
    <w:bookmarkEnd w:id="285" w:displacedByCustomXml="next"/>
    <w:bookmarkStart w:id="286" w:name="_Hlk61253880_0" w:displacedByCustomXml="next"/>
    <w:bookmarkEnd w:id="286" w:displacedByCustomXml="next"/>
    <w:bookmarkStart w:id="287" w:name="_Hlk89952623" w:displacedByCustomXml="next"/>
    <w:bookmarkStart w:id="288" w:name="_DxCrossRefBm1379192398" w:displacedByCustomXml="next"/>
    <w:bookmarkStart w:id="289" w:name="_DxCrossRefBm134832648" w:displacedByCustomXml="next"/>
    <w:bookmarkStart w:id="290" w:name="_Toc144721246" w:displacedByCustomXml="next"/>
    <w:bookmarkStart w:id="291" w:name="_Toc75421759" w:displacedByCustomXml="next"/>
    <w:bookmarkStart w:id="292" w:name="_Toc71901366" w:displacedByCustomXml="next"/>
    <w:sdt>
      <w:sdtPr>
        <w:rPr>
          <w:b w:val="0"/>
          <w:color w:val="auto"/>
          <w:sz w:val="22"/>
          <w:lang w:val="en-US"/>
        </w:rPr>
        <w:alias w:val="topic"/>
        <w:tag w:val="topic"/>
        <w:id w:val="-1705559165"/>
      </w:sdtPr>
      <w:sdtContent>
        <w:p w14:paraId="1A928D53" w14:textId="77777777" w:rsidR="003C6A0B" w:rsidRPr="00A80E8C" w:rsidRDefault="00581773" w:rsidP="0053620E">
          <w:pPr>
            <w:pStyle w:val="Heading4AMC"/>
          </w:pPr>
          <w:r w:rsidRPr="00A80E8C">
            <w:t>AMC1 ATCO.B.015(a) Air traffic controller rating endorsements</w:t>
          </w:r>
          <w:bookmarkEnd w:id="292"/>
          <w:bookmarkEnd w:id="291"/>
          <w:bookmarkEnd w:id="290"/>
          <w:bookmarkEnd w:id="289"/>
          <w:bookmarkEnd w:id="288"/>
        </w:p>
        <w:p w14:paraId="0344597C" w14:textId="77777777" w:rsidR="003C6A0B" w:rsidRPr="001E4D23" w:rsidRDefault="00581773" w:rsidP="00385838">
          <w:pPr>
            <w:pStyle w:val="Heading5OrgManual"/>
            <w:rPr>
              <w:rStyle w:val="GeneralAviation"/>
              <w:color w:val="auto"/>
            </w:rPr>
          </w:pPr>
          <w:bookmarkStart w:id="293" w:name="_Toc144721247"/>
          <w:r w:rsidRPr="001E4D23">
            <w:rPr>
              <w:rStyle w:val="GeneralAviation"/>
              <w:color w:val="auto"/>
            </w:rPr>
            <w:t>A</w:t>
          </w:r>
          <w:r w:rsidR="00F37D78" w:rsidRPr="001E4D23">
            <w:rPr>
              <w:rStyle w:val="GeneralAviation"/>
              <w:color w:val="auto"/>
            </w:rPr>
            <w:t>ERODROME CONTROL SURVEILANCE (SUR</w:t>
          </w:r>
          <w:r w:rsidR="00434EE1" w:rsidRPr="001E4D23">
            <w:rPr>
              <w:rStyle w:val="GeneralAviation"/>
              <w:color w:val="auto"/>
            </w:rPr>
            <w:t>)</w:t>
          </w:r>
          <w:r w:rsidR="00F37D78" w:rsidRPr="001E4D23">
            <w:rPr>
              <w:rStyle w:val="GeneralAviation"/>
              <w:color w:val="auto"/>
            </w:rPr>
            <w:t xml:space="preserve"> ENDORSEMENT PRIVILEGES</w:t>
          </w:r>
          <w:bookmarkEnd w:id="293"/>
        </w:p>
        <w:p w14:paraId="7029A397" w14:textId="77777777" w:rsidR="009B6356" w:rsidRPr="00962C1A" w:rsidRDefault="00581773" w:rsidP="000F573D">
          <w:pPr>
            <w:rPr>
              <w:rStyle w:val="Italic"/>
              <w:i w:val="0"/>
              <w:color w:val="A25EAB"/>
            </w:rPr>
          </w:pPr>
          <w:r w:rsidRPr="001E4D23">
            <w:rPr>
              <w:rStyle w:val="GeneralAviation"/>
              <w:color w:val="auto"/>
            </w:rPr>
            <w:t>The</w:t>
          </w:r>
          <w:r w:rsidR="002C7A26" w:rsidRPr="001E4D23">
            <w:rPr>
              <w:rStyle w:val="GeneralAviation"/>
              <w:color w:val="auto"/>
            </w:rPr>
            <w:t xml:space="preserve"> </w:t>
          </w:r>
          <w:r w:rsidRPr="001E4D23">
            <w:rPr>
              <w:rStyle w:val="GeneralAviation"/>
              <w:color w:val="auto"/>
            </w:rPr>
            <w:t xml:space="preserve">SUR endorsement indicates that the holder has the skills to use ATS surveillance systems </w:t>
          </w:r>
          <w:r w:rsidR="002C7A26" w:rsidRPr="001E4D23">
            <w:rPr>
              <w:rStyle w:val="GeneralAviation"/>
              <w:color w:val="auto"/>
            </w:rPr>
            <w:t>for</w:t>
          </w:r>
          <w:r w:rsidRPr="001E4D23">
            <w:rPr>
              <w:rStyle w:val="GeneralAviation"/>
              <w:color w:val="auto"/>
            </w:rPr>
            <w:t xml:space="preserve"> the </w:t>
          </w:r>
          <w:r w:rsidR="008F196E" w:rsidRPr="001E4D23">
            <w:rPr>
              <w:rStyle w:val="GeneralAviation"/>
              <w:color w:val="auto"/>
            </w:rPr>
            <w:t xml:space="preserve">provision of </w:t>
          </w:r>
          <w:r w:rsidRPr="001E4D23">
            <w:rPr>
              <w:rStyle w:val="GeneralAviation"/>
              <w:color w:val="auto"/>
            </w:rPr>
            <w:t>aerodrome control</w:t>
          </w:r>
          <w:bookmarkEnd w:id="287"/>
          <w:r w:rsidR="001E4D23">
            <w:rPr>
              <w:rStyle w:val="GeneralAviation"/>
              <w:color w:val="auto"/>
              <w:lang w:val="hy-AM"/>
            </w:rPr>
            <w:t>․</w:t>
          </w:r>
        </w:p>
      </w:sdtContent>
    </w:sdt>
    <w:bookmarkStart w:id="294" w:name="_Toc411243943" w:displacedByCustomXml="next"/>
    <w:bookmarkStart w:id="295" w:name="_Toc411245214" w:displacedByCustomXml="next"/>
    <w:bookmarkStart w:id="296" w:name="_Toc413420253" w:displacedByCustomXml="next"/>
    <w:bookmarkStart w:id="297" w:name="_DxCrossRefBm1379192344" w:displacedByCustomXml="next"/>
    <w:bookmarkStart w:id="298" w:name="_DxCrossRefBm9000037" w:displacedByCustomXml="next"/>
    <w:bookmarkStart w:id="299" w:name="_Toc427661346" w:displacedByCustomXml="next"/>
    <w:bookmarkStart w:id="300" w:name="_Toc256000051" w:displacedByCustomXml="next"/>
    <w:sdt>
      <w:sdtPr>
        <w:rPr>
          <w:b w:val="0"/>
          <w:color w:val="auto"/>
          <w:sz w:val="22"/>
          <w:szCs w:val="24"/>
          <w:lang w:val="en-US"/>
        </w:rPr>
        <w:alias w:val="topic"/>
        <w:tag w:val="topic"/>
        <w:id w:val="-239546501"/>
      </w:sdtPr>
      <w:sdtContent>
        <w:p w14:paraId="0875C4E2" w14:textId="77777777" w:rsidR="00290D98" w:rsidRPr="00FF2450" w:rsidRDefault="00581773" w:rsidP="000F573D">
          <w:pPr>
            <w:pStyle w:val="Heading3IR"/>
          </w:pPr>
          <w:r w:rsidRPr="00FF2450">
            <w:t>ATCO.B.020 Unit endorsements</w:t>
          </w:r>
          <w:bookmarkEnd w:id="300"/>
          <w:bookmarkEnd w:id="299"/>
          <w:bookmarkEnd w:id="298"/>
          <w:bookmarkEnd w:id="297"/>
        </w:p>
        <w:bookmarkEnd w:id="296"/>
        <w:bookmarkEnd w:id="295"/>
        <w:bookmarkEnd w:id="294"/>
        <w:p w14:paraId="290EC13C" w14:textId="77777777" w:rsidR="0038710F" w:rsidRPr="001E4D23" w:rsidRDefault="00962C1A" w:rsidP="0038710F">
          <w:pPr>
            <w:pStyle w:val="ListLevel0"/>
            <w:rPr>
              <w:rStyle w:val="GeneralAviation"/>
              <w:color w:val="auto"/>
            </w:rPr>
          </w:pPr>
          <w:r w:rsidRPr="0038710F">
            <w:rPr>
              <w:rStyle w:val="GeneralAviation"/>
            </w:rPr>
            <w:t xml:space="preserve"> </w:t>
          </w:r>
          <w:r w:rsidR="00581773" w:rsidRPr="001E4D23">
            <w:rPr>
              <w:rStyle w:val="GeneralAviation"/>
              <w:color w:val="auto"/>
            </w:rPr>
            <w:t>(a)</w:t>
          </w:r>
          <w:r w:rsidR="00581773" w:rsidRPr="001E4D23">
            <w:rPr>
              <w:rStyle w:val="GeneralAviation"/>
              <w:color w:val="auto"/>
            </w:rPr>
            <w:tab/>
            <w:t>The unit endorsement shall authorise the licence holder to provide air traffic control services for a specific sector, group of sectors and/or working positions under the responsibility of an air traffic services unit.</w:t>
          </w:r>
        </w:p>
        <w:p w14:paraId="3617D7F0" w14:textId="77777777" w:rsidR="0038710F" w:rsidRPr="001E4D23" w:rsidRDefault="00581773" w:rsidP="0038710F">
          <w:pPr>
            <w:pStyle w:val="ListLevel0"/>
            <w:rPr>
              <w:rStyle w:val="GeneralAviation"/>
              <w:color w:val="auto"/>
            </w:rPr>
          </w:pPr>
          <w:r w:rsidRPr="001E4D23">
            <w:rPr>
              <w:rStyle w:val="GeneralAviation"/>
              <w:color w:val="auto"/>
            </w:rPr>
            <w:t>(b)</w:t>
          </w:r>
          <w:r w:rsidRPr="001E4D23">
            <w:rPr>
              <w:rStyle w:val="GeneralAviation"/>
              <w:color w:val="auto"/>
            </w:rPr>
            <w:tab/>
            <w:t>Applicants for a unit endorsement shall have successfully completed a unit endorsement course in accordance with the requirements set out in Part ATCO, Subpart D, Section 3.</w:t>
          </w:r>
        </w:p>
        <w:p w14:paraId="4BC3F46B" w14:textId="77777777" w:rsidR="0038710F" w:rsidRPr="001E4D23" w:rsidRDefault="00581773" w:rsidP="0038710F">
          <w:pPr>
            <w:pStyle w:val="ListLevel0"/>
            <w:rPr>
              <w:rStyle w:val="GeneralAviation"/>
              <w:color w:val="auto"/>
            </w:rPr>
          </w:pPr>
          <w:r w:rsidRPr="001E4D23">
            <w:rPr>
              <w:rStyle w:val="GeneralAviation"/>
              <w:color w:val="auto"/>
            </w:rPr>
            <w:t>(c)</w:t>
          </w:r>
          <w:r w:rsidRPr="001E4D23">
            <w:rPr>
              <w:rStyle w:val="GeneralAviation"/>
              <w:color w:val="auto"/>
            </w:rPr>
            <w:tab/>
            <w:t>As an exception to point (b), the on-the-job training phase in Part ATCO, Subpart D, Section 3 may not be required when the unit endorsement is issued in connection with the issue of a temporary OJTI authorisation for the same unit.</w:t>
          </w:r>
        </w:p>
        <w:p w14:paraId="37848BBB" w14:textId="77777777" w:rsidR="0038710F" w:rsidRPr="001E4D23" w:rsidRDefault="00581773" w:rsidP="0038710F">
          <w:pPr>
            <w:pStyle w:val="ListLevel0"/>
            <w:rPr>
              <w:rStyle w:val="GeneralAviation"/>
              <w:color w:val="auto"/>
            </w:rPr>
          </w:pPr>
          <w:r w:rsidRPr="001E4D23">
            <w:rPr>
              <w:rStyle w:val="GeneralAviation"/>
              <w:color w:val="auto"/>
            </w:rPr>
            <w:t>(d)</w:t>
          </w:r>
          <w:r w:rsidRPr="001E4D23">
            <w:rPr>
              <w:rStyle w:val="GeneralAviation"/>
              <w:color w:val="auto"/>
            </w:rPr>
            <w:tab/>
            <w:t xml:space="preserve">Limitations on the exercise of the privileges of the Aerodrome Control (ADC) rating shall be indicated in the unit endorsement. </w:t>
          </w:r>
        </w:p>
        <w:p w14:paraId="72F15D1F" w14:textId="77777777" w:rsidR="0038710F" w:rsidRPr="001E4D23" w:rsidRDefault="00EE29CF" w:rsidP="0038710F">
          <w:pPr>
            <w:pStyle w:val="ListLevel0"/>
            <w:rPr>
              <w:rStyle w:val="GeneralAviation"/>
              <w:color w:val="auto"/>
            </w:rPr>
          </w:pPr>
          <w:r>
            <w:rPr>
              <w:rStyle w:val="GeneralAviation"/>
              <w:color w:val="auto"/>
            </w:rPr>
            <w:t>(e</w:t>
          </w:r>
          <w:r w:rsidR="00581773" w:rsidRPr="001E4D23">
            <w:rPr>
              <w:rStyle w:val="GeneralAviation"/>
              <w:color w:val="auto"/>
            </w:rPr>
            <w:t>)</w:t>
          </w:r>
          <w:r w:rsidR="00581773" w:rsidRPr="001E4D23">
            <w:rPr>
              <w:rStyle w:val="GeneralAviation"/>
              <w:color w:val="auto"/>
            </w:rPr>
            <w:tab/>
            <w:t xml:space="preserve">For air traffic controllers providing air traffic control services to aircraft carrying out flight tests, the </w:t>
          </w:r>
          <w:r w:rsidR="00FA0834">
            <w:t>Committee</w:t>
          </w:r>
          <w:r w:rsidR="00FA0834" w:rsidRPr="001E4D23">
            <w:rPr>
              <w:rStyle w:val="GeneralAviation"/>
              <w:color w:val="auto"/>
            </w:rPr>
            <w:t xml:space="preserve"> </w:t>
          </w:r>
          <w:r w:rsidR="00581773" w:rsidRPr="001E4D23">
            <w:rPr>
              <w:rStyle w:val="GeneralAviation"/>
              <w:color w:val="auto"/>
            </w:rPr>
            <w:t>may, in addition to the requirements set out in point (b), set out additional requirements to be met.</w:t>
          </w:r>
        </w:p>
        <w:p w14:paraId="308E6673" w14:textId="77777777" w:rsidR="0038710F" w:rsidRPr="001E4D23" w:rsidRDefault="00EE29CF" w:rsidP="0038710F">
          <w:pPr>
            <w:pStyle w:val="ListLevel0"/>
            <w:rPr>
              <w:rStyle w:val="GeneralAviation"/>
              <w:color w:val="auto"/>
            </w:rPr>
          </w:pPr>
          <w:r>
            <w:rPr>
              <w:rStyle w:val="GeneralAviation"/>
              <w:color w:val="auto"/>
            </w:rPr>
            <w:t>(f</w:t>
          </w:r>
          <w:r w:rsidR="00581773" w:rsidRPr="001E4D23">
            <w:rPr>
              <w:rStyle w:val="GeneralAviation"/>
              <w:color w:val="auto"/>
            </w:rPr>
            <w:t>)</w:t>
          </w:r>
          <w:r w:rsidR="00581773" w:rsidRPr="001E4D23">
            <w:rPr>
              <w:rStyle w:val="GeneralAviation"/>
              <w:color w:val="auto"/>
            </w:rPr>
            <w:tab/>
            <w:t xml:space="preserve">Unit endorsements shall be valid for a period defined in the unit competence scheme. This period shall not exceed </w:t>
          </w:r>
          <w:r w:rsidR="009D27E8">
            <w:t>ATCO.B.005</w:t>
          </w:r>
          <w:r w:rsidR="00581773" w:rsidRPr="001E4D23">
            <w:rPr>
              <w:rStyle w:val="GeneralAviation"/>
              <w:color w:val="auto"/>
            </w:rPr>
            <w:t>.</w:t>
          </w:r>
        </w:p>
        <w:p w14:paraId="61FD0ABD" w14:textId="77777777" w:rsidR="0038710F" w:rsidRPr="001E4D23" w:rsidRDefault="00EE29CF" w:rsidP="0038710F">
          <w:pPr>
            <w:pStyle w:val="ListLevel0"/>
            <w:rPr>
              <w:rStyle w:val="GeneralAviation"/>
              <w:color w:val="auto"/>
            </w:rPr>
          </w:pPr>
          <w:r>
            <w:rPr>
              <w:rStyle w:val="GeneralAviation"/>
              <w:color w:val="auto"/>
            </w:rPr>
            <w:t>(g</w:t>
          </w:r>
          <w:r w:rsidR="00581773" w:rsidRPr="001E4D23">
            <w:rPr>
              <w:rStyle w:val="GeneralAviation"/>
              <w:color w:val="auto"/>
            </w:rPr>
            <w:t>)</w:t>
          </w:r>
          <w:r w:rsidR="00581773" w:rsidRPr="001E4D23">
            <w:rPr>
              <w:rStyle w:val="GeneralAviation"/>
              <w:color w:val="auto"/>
            </w:rPr>
            <w:tab/>
            <w:t>The validity period of unit endorsements for initial issue and renewal shall start not later than 30 days from the date on which the assessment has been successfully completed.</w:t>
          </w:r>
        </w:p>
        <w:p w14:paraId="4391E102" w14:textId="77777777" w:rsidR="0038710F" w:rsidRPr="001E4D23" w:rsidRDefault="00EE29CF" w:rsidP="0038710F">
          <w:pPr>
            <w:pStyle w:val="ListLevel0"/>
            <w:rPr>
              <w:rStyle w:val="GeneralAviation"/>
              <w:color w:val="auto"/>
            </w:rPr>
          </w:pPr>
          <w:r>
            <w:rPr>
              <w:rStyle w:val="GeneralAviation"/>
              <w:color w:val="auto"/>
            </w:rPr>
            <w:t>(h</w:t>
          </w:r>
          <w:r w:rsidR="00581773" w:rsidRPr="001E4D23">
            <w:rPr>
              <w:rStyle w:val="GeneralAviation"/>
              <w:color w:val="auto"/>
            </w:rPr>
            <w:t>)</w:t>
          </w:r>
          <w:r w:rsidR="00581773" w:rsidRPr="001E4D23">
            <w:rPr>
              <w:rStyle w:val="GeneralAviation"/>
              <w:color w:val="auto"/>
            </w:rPr>
            <w:tab/>
            <w:t>Unit endorsements shall be revalidated if:</w:t>
          </w:r>
        </w:p>
        <w:p w14:paraId="4E71D63A" w14:textId="77777777" w:rsidR="0038710F" w:rsidRPr="001E4D23" w:rsidRDefault="00581773" w:rsidP="0038710F">
          <w:pPr>
            <w:pStyle w:val="ListLevel1"/>
            <w:rPr>
              <w:rStyle w:val="GeneralAviation"/>
              <w:color w:val="auto"/>
            </w:rPr>
          </w:pPr>
          <w:r w:rsidRPr="001E4D23">
            <w:rPr>
              <w:rStyle w:val="GeneralAviation"/>
              <w:color w:val="auto"/>
            </w:rPr>
            <w:t>(1)</w:t>
          </w:r>
          <w:r w:rsidRPr="001E4D23">
            <w:rPr>
              <w:rStyle w:val="GeneralAviation"/>
              <w:color w:val="auto"/>
            </w:rPr>
            <w:tab/>
            <w:t>the applicant has been exercising the privileges of the licence for a minimum number of hours as defined in the unit competence scheme;</w:t>
          </w:r>
        </w:p>
        <w:p w14:paraId="00345A5F" w14:textId="77777777" w:rsidR="0038710F" w:rsidRPr="001E4D23" w:rsidRDefault="00581773" w:rsidP="0038710F">
          <w:pPr>
            <w:pStyle w:val="ListLevel1"/>
            <w:rPr>
              <w:rStyle w:val="GeneralAviation"/>
              <w:color w:val="auto"/>
            </w:rPr>
          </w:pPr>
          <w:r w:rsidRPr="001E4D23">
            <w:rPr>
              <w:rStyle w:val="GeneralAviation"/>
              <w:color w:val="auto"/>
            </w:rPr>
            <w:t>(2)</w:t>
          </w:r>
          <w:r w:rsidRPr="001E4D23">
            <w:rPr>
              <w:rStyle w:val="GeneralAviation"/>
              <w:color w:val="auto"/>
            </w:rPr>
            <w:tab/>
            <w:t>the applicant has undertaken refresher training within the validity period of the unit endorsement according to the unit competence scheme;</w:t>
          </w:r>
        </w:p>
        <w:p w14:paraId="737BA62E" w14:textId="77777777" w:rsidR="0038710F" w:rsidRPr="001E4D23" w:rsidRDefault="00581773" w:rsidP="0038710F">
          <w:pPr>
            <w:pStyle w:val="ListLevel1"/>
            <w:rPr>
              <w:rStyle w:val="GeneralAviation"/>
              <w:color w:val="auto"/>
            </w:rPr>
          </w:pPr>
          <w:r w:rsidRPr="001E4D23">
            <w:rPr>
              <w:rStyle w:val="GeneralAviation"/>
              <w:color w:val="auto"/>
            </w:rPr>
            <w:t>(3)</w:t>
          </w:r>
          <w:r w:rsidRPr="001E4D23">
            <w:rPr>
              <w:rStyle w:val="GeneralAviation"/>
              <w:color w:val="auto"/>
            </w:rPr>
            <w:tab/>
            <w:t>the applicant’s competence has been assessed in accordance with the unit competence scheme not earlier than 3 months prior to the expiry date of the unit endorsement.</w:t>
          </w:r>
        </w:p>
        <w:p w14:paraId="69A33157" w14:textId="77777777" w:rsidR="0038710F" w:rsidRPr="001E4D23" w:rsidRDefault="00581773" w:rsidP="0038710F">
          <w:pPr>
            <w:pStyle w:val="ListLevel0"/>
            <w:rPr>
              <w:rStyle w:val="GeneralAviation"/>
              <w:color w:val="auto"/>
            </w:rPr>
          </w:pPr>
          <w:r w:rsidRPr="001E4D23">
            <w:rPr>
              <w:rStyle w:val="GeneralAviation"/>
              <w:color w:val="auto"/>
            </w:rPr>
            <w:t>(</w:t>
          </w:r>
          <w:r w:rsidR="00EE29CF">
            <w:rPr>
              <w:rStyle w:val="GeneralAviation"/>
              <w:color w:val="auto"/>
            </w:rPr>
            <w:t>i</w:t>
          </w:r>
          <w:r w:rsidRPr="001E4D23">
            <w:rPr>
              <w:rStyle w:val="GeneralAviation"/>
              <w:color w:val="auto"/>
            </w:rPr>
            <w:t>)</w:t>
          </w:r>
          <w:r w:rsidRPr="001E4D23">
            <w:rPr>
              <w:rStyle w:val="GeneralAviation"/>
              <w:color w:val="auto"/>
            </w:rPr>
            <w:tab/>
            <w:t>Unit endorsements shall be revalidated provided that the requirements set out in point (</w:t>
          </w:r>
          <w:r w:rsidR="00EE29CF">
            <w:rPr>
              <w:rStyle w:val="GeneralAviation"/>
              <w:color w:val="auto"/>
            </w:rPr>
            <w:t>h</w:t>
          </w:r>
          <w:r w:rsidRPr="001E4D23">
            <w:rPr>
              <w:rStyle w:val="GeneralAviation"/>
              <w:color w:val="auto"/>
            </w:rPr>
            <w:t>) are met within the 3-month period immediately preceding their expiry date. In such cases, the validity period shall be counted from that expiry date.</w:t>
          </w:r>
        </w:p>
        <w:p w14:paraId="34A8BDC8" w14:textId="77777777" w:rsidR="0038710F" w:rsidRPr="001E4D23" w:rsidRDefault="00EE29CF" w:rsidP="0038710F">
          <w:pPr>
            <w:pStyle w:val="ListLevel0"/>
            <w:rPr>
              <w:rStyle w:val="GeneralAviation"/>
              <w:color w:val="auto"/>
            </w:rPr>
          </w:pPr>
          <w:r>
            <w:rPr>
              <w:rStyle w:val="GeneralAviation"/>
              <w:color w:val="auto"/>
            </w:rPr>
            <w:t>(j</w:t>
          </w:r>
          <w:r w:rsidR="00581773" w:rsidRPr="001E4D23">
            <w:rPr>
              <w:rStyle w:val="GeneralAviation"/>
              <w:color w:val="auto"/>
            </w:rPr>
            <w:t>)</w:t>
          </w:r>
          <w:r w:rsidR="00581773" w:rsidRPr="001E4D23">
            <w:rPr>
              <w:rStyle w:val="GeneralAviation"/>
              <w:color w:val="auto"/>
            </w:rPr>
            <w:tab/>
            <w:t>If the unit endorsement is revalidated before the period provided for in point (</w:t>
          </w:r>
          <w:r w:rsidR="00CE2E04">
            <w:rPr>
              <w:rStyle w:val="GeneralAviation"/>
              <w:color w:val="auto"/>
            </w:rPr>
            <w:t>i</w:t>
          </w:r>
          <w:r w:rsidR="00581773" w:rsidRPr="001E4D23">
            <w:rPr>
              <w:rStyle w:val="GeneralAviation"/>
              <w:color w:val="auto"/>
            </w:rPr>
            <w:t>), its validity period shall start not later than 30 days from the date on which the assessment has been successfully completed, provided that the requirements in point (</w:t>
          </w:r>
          <w:r w:rsidR="00CE2E04">
            <w:rPr>
              <w:rStyle w:val="GeneralAviation"/>
              <w:color w:val="auto"/>
            </w:rPr>
            <w:t>h</w:t>
          </w:r>
          <w:r w:rsidR="00581773" w:rsidRPr="001E4D23">
            <w:rPr>
              <w:rStyle w:val="GeneralAviation"/>
              <w:color w:val="auto"/>
            </w:rPr>
            <w:t>)(1) and (2) are also met.</w:t>
          </w:r>
        </w:p>
        <w:p w14:paraId="48858011" w14:textId="77777777" w:rsidR="0038710F" w:rsidRPr="00962C1A" w:rsidRDefault="00EE29CF" w:rsidP="00962C1A">
          <w:pPr>
            <w:pStyle w:val="ListLevel0"/>
            <w:rPr>
              <w:color w:val="A25EAB"/>
            </w:rPr>
          </w:pPr>
          <w:r>
            <w:rPr>
              <w:rStyle w:val="GeneralAviation"/>
              <w:color w:val="auto"/>
            </w:rPr>
            <w:t>(k</w:t>
          </w:r>
          <w:r w:rsidR="00581773" w:rsidRPr="001E4D23">
            <w:rPr>
              <w:rStyle w:val="GeneralAviation"/>
              <w:color w:val="auto"/>
            </w:rPr>
            <w:t>)</w:t>
          </w:r>
          <w:r w:rsidR="00581773" w:rsidRPr="001E4D23">
            <w:rPr>
              <w:rStyle w:val="GeneralAviation"/>
              <w:color w:val="auto"/>
            </w:rPr>
            <w:tab/>
            <w:t>If the validity of a unit endorsement expires, the licence holder shall successfully complete the unit endorsement course in accordance with the requirements set out in Part ATCO, Subpart D, Section 3 in order to renew the endorsement</w:t>
          </w:r>
          <w:r w:rsidR="001E4D23">
            <w:rPr>
              <w:rStyle w:val="GeneralAviation"/>
              <w:color w:val="auto"/>
              <w:lang w:val="hy-AM"/>
            </w:rPr>
            <w:t>․</w:t>
          </w:r>
        </w:p>
      </w:sdtContent>
    </w:sdt>
    <w:bookmarkStart w:id="301" w:name="_DxCrossRefBm1379192402" w:displacedByCustomXml="next"/>
    <w:bookmarkStart w:id="302" w:name="_DxCrossRefBm9000038" w:displacedByCustomXml="next"/>
    <w:bookmarkStart w:id="303" w:name="_Toc427661347" w:displacedByCustomXml="next"/>
    <w:sdt>
      <w:sdtPr>
        <w:rPr>
          <w:b w:val="0"/>
          <w:color w:val="auto"/>
          <w:sz w:val="22"/>
          <w:lang w:val="en-US"/>
        </w:rPr>
        <w:alias w:val="topic"/>
        <w:tag w:val="topic"/>
        <w:id w:val="-396555705"/>
      </w:sdtPr>
      <w:sdtContent>
        <w:p w14:paraId="448EE0EB" w14:textId="77777777" w:rsidR="008F7B5D" w:rsidRPr="00FF2450" w:rsidRDefault="00581773" w:rsidP="000F573D">
          <w:pPr>
            <w:pStyle w:val="Heading4AMC"/>
          </w:pPr>
          <w:r w:rsidRPr="00FF2450">
            <w:t>AMC1 ATCO.B.020(a) Unit endorsements</w:t>
          </w:r>
          <w:bookmarkEnd w:id="303"/>
          <w:bookmarkEnd w:id="302"/>
          <w:bookmarkEnd w:id="301"/>
        </w:p>
        <w:p w14:paraId="385781EB" w14:textId="77777777" w:rsidR="008F7B5D" w:rsidRPr="00FF2450" w:rsidRDefault="00E2294C" w:rsidP="00362746">
          <w:pPr>
            <w:rPr>
              <w:lang w:eastAsia="en-US"/>
            </w:rPr>
          </w:pPr>
          <w:r>
            <w:rPr>
              <w:lang w:eastAsia="en-US"/>
            </w:rPr>
            <w:t>RESERVED</w:t>
          </w:r>
        </w:p>
      </w:sdtContent>
    </w:sdt>
    <w:bookmarkStart w:id="304" w:name="_DxCrossRefBm1379192403" w:displacedByCustomXml="next"/>
    <w:sdt>
      <w:sdtPr>
        <w:rPr>
          <w:smallCaps w:val="0"/>
          <w:color w:val="auto"/>
          <w:sz w:val="22"/>
        </w:rPr>
        <w:alias w:val="topic"/>
        <w:tag w:val="topic"/>
        <w:id w:val="202193015"/>
      </w:sdtPr>
      <w:sdtContent>
        <w:p w14:paraId="101FF974" w14:textId="77777777" w:rsidR="00EC0B70" w:rsidRPr="00FF1014" w:rsidRDefault="00581773" w:rsidP="006872B6">
          <w:pPr>
            <w:pStyle w:val="Heading5GMtoAMC"/>
            <w:rPr>
              <w:lang w:val="en-GB"/>
            </w:rPr>
          </w:pPr>
          <w:r w:rsidRPr="006872B6">
            <w:t>GM1 to AMC1 ATCO.B.020(a) Unit endorsements</w:t>
          </w:r>
          <w:bookmarkEnd w:id="304"/>
        </w:p>
        <w:p w14:paraId="35B18BE4" w14:textId="77777777" w:rsidR="00BE755A" w:rsidRPr="00FF1014" w:rsidRDefault="00E2294C" w:rsidP="006872B6">
          <w:pPr>
            <w:pStyle w:val="Normal0"/>
            <w:rPr>
              <w:lang w:val="en-GB"/>
            </w:rPr>
          </w:pPr>
          <w:r>
            <w:rPr>
              <w:lang w:val="en-GB" w:eastAsia="en-US"/>
            </w:rPr>
            <w:t>RESEVED</w:t>
          </w:r>
          <w:r w:rsidR="00581773" w:rsidRPr="006872B6">
            <w:rPr>
              <w:lang w:val="en-GB" w:eastAsia="en-US"/>
            </w:rPr>
            <w:t>.</w:t>
          </w:r>
        </w:p>
      </w:sdtContent>
    </w:sdt>
    <w:bookmarkStart w:id="305" w:name="_Hlk89952623_0" w:displacedByCustomXml="next"/>
    <w:bookmarkEnd w:id="305" w:displacedByCustomXml="next"/>
    <w:bookmarkStart w:id="306" w:name="_Toc411243943_0" w:displacedByCustomXml="next"/>
    <w:bookmarkStart w:id="307" w:name="_Toc411245214_0" w:displacedByCustomXml="next"/>
    <w:bookmarkStart w:id="308" w:name="_Toc413420253_0" w:displacedByCustomXml="next"/>
    <w:bookmarkStart w:id="309" w:name="_DxCrossRefBm1379192404" w:displacedByCustomXml="next"/>
    <w:bookmarkStart w:id="310" w:name="_DxCrossRefBm134832649" w:displacedByCustomXml="next"/>
    <w:bookmarkStart w:id="311" w:name="_Toc144721250" w:displacedByCustomXml="next"/>
    <w:sdt>
      <w:sdtPr>
        <w:rPr>
          <w:b w:val="0"/>
          <w:color w:val="auto"/>
          <w:sz w:val="22"/>
          <w:lang w:val="en-US"/>
        </w:rPr>
        <w:alias w:val="topic"/>
        <w:tag w:val="topic"/>
        <w:id w:val="-426986368"/>
      </w:sdtPr>
      <w:sdtContent>
        <w:p w14:paraId="77507EDE" w14:textId="77777777" w:rsidR="003C6A0B" w:rsidRPr="00A80E8C" w:rsidRDefault="00581773" w:rsidP="00425DAB">
          <w:pPr>
            <w:pStyle w:val="Heading4GM"/>
          </w:pPr>
          <w:r w:rsidRPr="00A80E8C">
            <w:t>GM1 ATCO.B.020(c) Unit endorsements</w:t>
          </w:r>
          <w:bookmarkEnd w:id="311"/>
          <w:bookmarkEnd w:id="310"/>
          <w:bookmarkEnd w:id="309"/>
        </w:p>
        <w:p w14:paraId="66201111" w14:textId="77777777" w:rsidR="003C6A0B" w:rsidRPr="001E4D23" w:rsidRDefault="00581773" w:rsidP="00D54FBD">
          <w:pPr>
            <w:pStyle w:val="Heading5OrgManual"/>
            <w:rPr>
              <w:rStyle w:val="GeneralAviation"/>
              <w:color w:val="auto"/>
            </w:rPr>
          </w:pPr>
          <w:bookmarkStart w:id="312" w:name="_Toc144721251"/>
          <w:r w:rsidRPr="001E4D23">
            <w:rPr>
              <w:rStyle w:val="GeneralAviation"/>
              <w:color w:val="auto"/>
            </w:rPr>
            <w:t xml:space="preserve">ISSUE OF A </w:t>
          </w:r>
          <w:r w:rsidR="00F37D78" w:rsidRPr="001E4D23">
            <w:rPr>
              <w:rStyle w:val="GeneralAviation"/>
              <w:color w:val="auto"/>
            </w:rPr>
            <w:t xml:space="preserve">UNIT ENDORSEMENT </w:t>
          </w:r>
          <w:r w:rsidRPr="001E4D23">
            <w:rPr>
              <w:rStyle w:val="GeneralAviation"/>
              <w:color w:val="auto"/>
            </w:rPr>
            <w:t xml:space="preserve">IN CONNECTION WITH THE ISSUE OF A TEMPORARY </w:t>
          </w:r>
          <w:r w:rsidR="00F015EA" w:rsidRPr="001E4D23">
            <w:rPr>
              <w:rStyle w:val="GeneralAviation"/>
              <w:color w:val="auto"/>
            </w:rPr>
            <w:t>ON-THE-JOB TRAINING INSTRUCTOR (</w:t>
          </w:r>
          <w:r w:rsidRPr="001E4D23">
            <w:rPr>
              <w:rStyle w:val="GeneralAviation"/>
              <w:color w:val="auto"/>
            </w:rPr>
            <w:t>OJTI</w:t>
          </w:r>
          <w:r w:rsidR="00F015EA" w:rsidRPr="001E4D23">
            <w:rPr>
              <w:rStyle w:val="GeneralAviation"/>
              <w:color w:val="auto"/>
            </w:rPr>
            <w:t>)</w:t>
          </w:r>
          <w:r w:rsidRPr="001E4D23">
            <w:rPr>
              <w:rStyle w:val="GeneralAviation"/>
              <w:color w:val="auto"/>
            </w:rPr>
            <w:t xml:space="preserve"> AUTHORISATION</w:t>
          </w:r>
          <w:bookmarkEnd w:id="312"/>
        </w:p>
        <w:p w14:paraId="773BB448" w14:textId="77777777" w:rsidR="00704F97" w:rsidRPr="00FC4742" w:rsidRDefault="00581773" w:rsidP="007B2E80">
          <w:pPr>
            <w:rPr>
              <w:lang w:val="hy-AM"/>
            </w:rPr>
          </w:pPr>
          <w:r w:rsidRPr="001E4D23">
            <w:rPr>
              <w:rStyle w:val="GeneralAviation"/>
              <w:color w:val="auto"/>
            </w:rPr>
            <w:t xml:space="preserve">It is recognised that </w:t>
          </w:r>
          <w:r w:rsidR="00F015EA" w:rsidRPr="001E4D23">
            <w:rPr>
              <w:rStyle w:val="GeneralAviation"/>
              <w:color w:val="auto"/>
            </w:rPr>
            <w:t xml:space="preserve">the </w:t>
          </w:r>
          <w:r w:rsidRPr="001E4D23">
            <w:rPr>
              <w:rStyle w:val="GeneralAviation"/>
              <w:color w:val="auto"/>
            </w:rPr>
            <w:t xml:space="preserve">completion of a unit endorsement course in accordance with the requirements set out in </w:t>
          </w:r>
          <w:r w:rsidR="00F015EA" w:rsidRPr="001E4D23">
            <w:rPr>
              <w:rStyle w:val="GeneralAviation"/>
              <w:color w:val="auto"/>
            </w:rPr>
            <w:t xml:space="preserve">Section 3 of Subpart D of </w:t>
          </w:r>
          <w:r w:rsidRPr="001E4D23">
            <w:rPr>
              <w:rStyle w:val="GeneralAviation"/>
              <w:color w:val="auto"/>
            </w:rPr>
            <w:t xml:space="preserve">Part ATCO as regards the on-the-job training </w:t>
          </w:r>
          <w:r w:rsidR="008132FD" w:rsidRPr="001E4D23">
            <w:rPr>
              <w:rStyle w:val="GeneralAviation"/>
              <w:color w:val="auto"/>
            </w:rPr>
            <w:t xml:space="preserve">(OJT) </w:t>
          </w:r>
          <w:r w:rsidRPr="001E4D23">
            <w:rPr>
              <w:rStyle w:val="GeneralAviation"/>
              <w:color w:val="auto"/>
            </w:rPr>
            <w:t xml:space="preserve">phase may not be possible in cases </w:t>
          </w:r>
          <w:r w:rsidR="00F015EA" w:rsidRPr="001E4D23">
            <w:rPr>
              <w:rStyle w:val="GeneralAviation"/>
              <w:color w:val="auto"/>
            </w:rPr>
            <w:t xml:space="preserve">where </w:t>
          </w:r>
          <w:r w:rsidRPr="001E4D23">
            <w:rPr>
              <w:rStyle w:val="GeneralAviation"/>
              <w:color w:val="auto"/>
            </w:rPr>
            <w:t>a new ATC unit or sector</w:t>
          </w:r>
          <w:r w:rsidR="00F015EA" w:rsidRPr="001E4D23">
            <w:rPr>
              <w:rStyle w:val="GeneralAviation"/>
              <w:color w:val="auto"/>
            </w:rPr>
            <w:t xml:space="preserve"> is established</w:t>
          </w:r>
          <w:r w:rsidRPr="001E4D23">
            <w:rPr>
              <w:rStyle w:val="GeneralAviation"/>
              <w:color w:val="auto"/>
            </w:rPr>
            <w:t xml:space="preserve">, </w:t>
          </w:r>
          <w:r w:rsidR="00F015EA" w:rsidRPr="001E4D23">
            <w:rPr>
              <w:rStyle w:val="GeneralAviation"/>
              <w:color w:val="auto"/>
            </w:rPr>
            <w:t xml:space="preserve">a </w:t>
          </w:r>
          <w:r w:rsidRPr="001E4D23">
            <w:rPr>
              <w:rStyle w:val="GeneralAviation"/>
              <w:color w:val="auto"/>
            </w:rPr>
            <w:t xml:space="preserve">new rating or rating endorsement </w:t>
          </w:r>
          <w:r w:rsidR="00F015EA" w:rsidRPr="001E4D23">
            <w:rPr>
              <w:rStyle w:val="GeneralAviation"/>
              <w:color w:val="auto"/>
            </w:rPr>
            <w:t xml:space="preserve">is </w:t>
          </w:r>
          <w:r w:rsidR="00A4167D" w:rsidRPr="001E4D23">
            <w:rPr>
              <w:rStyle w:val="GeneralAviation"/>
              <w:color w:val="auto"/>
            </w:rPr>
            <w:t xml:space="preserve">established </w:t>
          </w:r>
          <w:r w:rsidRPr="001E4D23">
            <w:rPr>
              <w:rStyle w:val="GeneralAviation"/>
              <w:color w:val="auto"/>
            </w:rPr>
            <w:t>at an ATC unit</w:t>
          </w:r>
          <w:r w:rsidR="00F015EA" w:rsidRPr="001E4D23">
            <w:rPr>
              <w:rStyle w:val="GeneralAviation"/>
              <w:color w:val="auto"/>
            </w:rPr>
            <w:t>,</w:t>
          </w:r>
          <w:r w:rsidRPr="001E4D23">
            <w:rPr>
              <w:rStyle w:val="GeneralAviation"/>
              <w:color w:val="auto"/>
            </w:rPr>
            <w:t xml:space="preserve"> or </w:t>
          </w:r>
          <w:r w:rsidR="00F015EA" w:rsidRPr="001E4D23">
            <w:rPr>
              <w:rStyle w:val="GeneralAviation"/>
              <w:color w:val="auto"/>
            </w:rPr>
            <w:t xml:space="preserve">when </w:t>
          </w:r>
          <w:r w:rsidRPr="001E4D23">
            <w:rPr>
              <w:rStyle w:val="GeneralAviation"/>
              <w:color w:val="auto"/>
            </w:rPr>
            <w:t>a temporary ATC unit</w:t>
          </w:r>
          <w:r w:rsidR="00F015EA" w:rsidRPr="001E4D23">
            <w:rPr>
              <w:rStyle w:val="GeneralAviation"/>
              <w:color w:val="auto"/>
            </w:rPr>
            <w:t xml:space="preserve"> reopens</w:t>
          </w:r>
          <w:bookmarkEnd w:id="308"/>
          <w:bookmarkEnd w:id="307"/>
          <w:bookmarkEnd w:id="306"/>
          <w:r w:rsidR="001E4D23">
            <w:rPr>
              <w:rStyle w:val="GeneralAviation"/>
              <w:color w:val="auto"/>
              <w:lang w:val="hy-AM"/>
            </w:rPr>
            <w:t>․</w:t>
          </w:r>
        </w:p>
      </w:sdtContent>
    </w:sdt>
    <w:bookmarkStart w:id="313" w:name="_DxCrossRefBm1379192405" w:displacedByCustomXml="next"/>
    <w:bookmarkStart w:id="314" w:name="_DxCrossRefBm134832650" w:displacedByCustomXml="next"/>
    <w:bookmarkStart w:id="315" w:name="_Toc144721252" w:displacedByCustomXml="next"/>
    <w:bookmarkStart w:id="316" w:name="_Toc75421761" w:displacedByCustomXml="next"/>
    <w:bookmarkStart w:id="317" w:name="_Toc71901368" w:displacedByCustomXml="next"/>
    <w:sdt>
      <w:sdtPr>
        <w:rPr>
          <w:b w:val="0"/>
          <w:color w:val="auto"/>
          <w:sz w:val="22"/>
          <w:lang w:val="en-US"/>
        </w:rPr>
        <w:alias w:val="topic"/>
        <w:tag w:val="topic"/>
        <w:id w:val="1070935752"/>
      </w:sdtPr>
      <w:sdtContent>
        <w:p w14:paraId="488018B4" w14:textId="77777777" w:rsidR="003C6A0B" w:rsidRPr="00A80E8C" w:rsidRDefault="00581773" w:rsidP="0053620E">
          <w:pPr>
            <w:pStyle w:val="Heading4AMC"/>
          </w:pPr>
          <w:r w:rsidRPr="00A80E8C">
            <w:t>AMC1 ATCO.B.020(d) Unit endorsements</w:t>
          </w:r>
          <w:bookmarkEnd w:id="317"/>
          <w:bookmarkEnd w:id="316"/>
          <w:bookmarkEnd w:id="315"/>
          <w:bookmarkEnd w:id="314"/>
          <w:bookmarkEnd w:id="313"/>
        </w:p>
        <w:p w14:paraId="7540969E" w14:textId="77777777" w:rsidR="003C6A0B" w:rsidRPr="001E4D23" w:rsidRDefault="00581773" w:rsidP="0066570C">
          <w:pPr>
            <w:pStyle w:val="Heading5OrgManual"/>
            <w:rPr>
              <w:rStyle w:val="GeneralAviation"/>
              <w:color w:val="auto"/>
            </w:rPr>
          </w:pPr>
          <w:bookmarkStart w:id="318" w:name="_Toc144721253"/>
          <w:r w:rsidRPr="001E4D23">
            <w:rPr>
              <w:rStyle w:val="GeneralAviation"/>
              <w:color w:val="auto"/>
            </w:rPr>
            <w:t xml:space="preserve">LIMITATION </w:t>
          </w:r>
          <w:r w:rsidR="00F015EA" w:rsidRPr="001E4D23">
            <w:rPr>
              <w:rStyle w:val="GeneralAviation"/>
              <w:color w:val="auto"/>
            </w:rPr>
            <w:t xml:space="preserve">IN RELATION </w:t>
          </w:r>
          <w:r w:rsidRPr="001E4D23">
            <w:rPr>
              <w:rStyle w:val="GeneralAviation"/>
              <w:color w:val="auto"/>
            </w:rPr>
            <w:t xml:space="preserve">TO </w:t>
          </w:r>
          <w:r w:rsidR="00F015EA" w:rsidRPr="001E4D23">
            <w:rPr>
              <w:rStyle w:val="GeneralAviation"/>
              <w:color w:val="auto"/>
            </w:rPr>
            <w:t xml:space="preserve">THE </w:t>
          </w:r>
          <w:r w:rsidRPr="001E4D23">
            <w:rPr>
              <w:rStyle w:val="GeneralAviation"/>
              <w:color w:val="auto"/>
            </w:rPr>
            <w:t xml:space="preserve">EXERCISE </w:t>
          </w:r>
          <w:r w:rsidR="00F015EA" w:rsidRPr="001E4D23">
            <w:rPr>
              <w:rStyle w:val="GeneralAviation"/>
              <w:color w:val="auto"/>
            </w:rPr>
            <w:t xml:space="preserve">OF </w:t>
          </w:r>
          <w:r w:rsidRPr="001E4D23">
            <w:rPr>
              <w:rStyle w:val="GeneralAviation"/>
              <w:color w:val="auto"/>
            </w:rPr>
            <w:t>THE AERODROME CONTROL</w:t>
          </w:r>
          <w:r w:rsidR="00F015EA" w:rsidRPr="001E4D23">
            <w:rPr>
              <w:rStyle w:val="GeneralAviation"/>
              <w:color w:val="auto"/>
            </w:rPr>
            <w:t xml:space="preserve"> </w:t>
          </w:r>
          <w:r w:rsidRPr="001E4D23">
            <w:rPr>
              <w:rStyle w:val="GeneralAviation"/>
              <w:color w:val="auto"/>
            </w:rPr>
            <w:t>RATING PRIVILEGES</w:t>
          </w:r>
          <w:bookmarkEnd w:id="318"/>
          <w:r w:rsidRPr="001E4D23">
            <w:rPr>
              <w:rStyle w:val="GeneralAviation"/>
              <w:color w:val="auto"/>
            </w:rPr>
            <w:t xml:space="preserve"> </w:t>
          </w:r>
        </w:p>
        <w:p w14:paraId="49DF1473" w14:textId="77777777" w:rsidR="00704F97" w:rsidRPr="00962C1A" w:rsidRDefault="00581773" w:rsidP="00540C96">
          <w:pPr>
            <w:rPr>
              <w:color w:val="A25EAB"/>
            </w:rPr>
          </w:pPr>
          <w:r w:rsidRPr="001E4D23">
            <w:rPr>
              <w:rStyle w:val="GeneralAviation"/>
              <w:color w:val="auto"/>
            </w:rPr>
            <w:t>If a unit endorsement course contains operational procedures only for air control or ground control, the unit endorsement should reflect the limitation in relation to the rating privileges</w:t>
          </w:r>
          <w:r w:rsidR="001E4D23">
            <w:rPr>
              <w:rStyle w:val="GeneralAviation"/>
              <w:color w:val="auto"/>
              <w:lang w:val="hy-AM"/>
            </w:rPr>
            <w:t>․</w:t>
          </w:r>
        </w:p>
      </w:sdtContent>
    </w:sdt>
    <w:bookmarkStart w:id="319" w:name="_DxCrossRefBm1379192406" w:displacedByCustomXml="next"/>
    <w:bookmarkStart w:id="320" w:name="_DxCrossRefBm9000039" w:displacedByCustomXml="next"/>
    <w:bookmarkStart w:id="321" w:name="_Toc427661348" w:displacedByCustomXml="next"/>
    <w:bookmarkStart w:id="322" w:name="_Toc413420253_1" w:displacedByCustomXml="next"/>
    <w:bookmarkStart w:id="323" w:name="_Toc411245214_1" w:displacedByCustomXml="next"/>
    <w:bookmarkStart w:id="324" w:name="_Toc411243943_1" w:displacedByCustomXml="next"/>
    <w:sdt>
      <w:sdtPr>
        <w:rPr>
          <w:b w:val="0"/>
          <w:color w:val="auto"/>
          <w:sz w:val="22"/>
          <w:lang w:val="en-US"/>
        </w:rPr>
        <w:alias w:val="topic"/>
        <w:tag w:val="topic"/>
        <w:id w:val="-457417031"/>
      </w:sdtPr>
      <w:sdtContent>
        <w:bookmarkEnd w:id="324" w:displacedByCustomXml="prev"/>
        <w:bookmarkEnd w:id="323" w:displacedByCustomXml="prev"/>
        <w:bookmarkEnd w:id="322" w:displacedByCustomXml="prev"/>
        <w:bookmarkEnd w:id="321" w:displacedByCustomXml="prev"/>
        <w:bookmarkEnd w:id="320" w:displacedByCustomXml="prev"/>
        <w:bookmarkEnd w:id="319" w:displacedByCustomXml="prev"/>
        <w:p w14:paraId="0E204CBB" w14:textId="77777777" w:rsidR="00215E97" w:rsidRPr="00215E97" w:rsidRDefault="00581773" w:rsidP="00215E97">
          <w:pPr>
            <w:pStyle w:val="Heading4AMC"/>
          </w:pPr>
          <w:r w:rsidRPr="00215E97">
            <w:t>AMC1 </w:t>
          </w:r>
          <w:r w:rsidR="00927C7D">
            <w:t>ATCO.B.001(d)</w:t>
          </w:r>
          <w:r w:rsidRPr="00215E97">
            <w:t>) Unit endorsements</w:t>
          </w:r>
        </w:p>
        <w:p w14:paraId="082C6A51" w14:textId="77777777" w:rsidR="00595678" w:rsidRPr="00FF2450" w:rsidRDefault="00581773" w:rsidP="00217D73">
          <w:pPr>
            <w:pStyle w:val="Heading5OrgManual"/>
          </w:pPr>
          <w:r w:rsidRPr="005527CD">
            <w:t>VALIDITY OF THE UNIT ENDORSEMENT</w:t>
          </w:r>
        </w:p>
        <w:p w14:paraId="2AF76ABC" w14:textId="77777777" w:rsidR="00595678" w:rsidRPr="00C92643" w:rsidRDefault="00581773" w:rsidP="000F573D">
          <w:pPr>
            <w:rPr>
              <w:lang w:val="hy-AM"/>
            </w:rPr>
          </w:pPr>
          <w:r w:rsidRPr="00FF2450">
            <w:t>When establishing the validity of a unit endorsement, the specificities of the unit and seasonal variations should be taken into account.</w:t>
          </w:r>
        </w:p>
        <w:p w14:paraId="70C688CF" w14:textId="77777777" w:rsidR="00595678" w:rsidRPr="00FF2450" w:rsidRDefault="00581773" w:rsidP="000F573D">
          <w:r w:rsidRPr="00FF2450">
            <w:t>Appropriate means should be in place to monitor the competence of the air traffic controllers. The means should be proportionate to the validity time.</w:t>
          </w:r>
        </w:p>
        <w:p w14:paraId="0B7B573A" w14:textId="77777777" w:rsidR="00595678" w:rsidRPr="00FF2450" w:rsidRDefault="00581773" w:rsidP="000F573D">
          <w:r w:rsidRPr="00FF2450">
            <w:t>If the proposed validity time of the unit endorsement exceeds 12 months, additional means should be in place to monitor and ensure the continuous competence of the air traffic controllers.</w:t>
          </w:r>
        </w:p>
        <w:p w14:paraId="15CE0073" w14:textId="77777777" w:rsidR="00595678" w:rsidRPr="00FF2450" w:rsidRDefault="00581773" w:rsidP="000F573D">
          <w:r w:rsidRPr="00FF2450">
            <w:t>If the ATC unit is proposing to increase the validity time of the unit endorsement, a safety assessment should be conducted. The safety assessment may cover several units.</w:t>
          </w:r>
        </w:p>
      </w:sdtContent>
    </w:sdt>
    <w:bookmarkStart w:id="325" w:name="_DxCrossRefBm1379192407" w:displacedByCustomXml="next"/>
    <w:bookmarkStart w:id="326" w:name="_DxCrossRefBm9000040" w:displacedByCustomXml="next"/>
    <w:bookmarkStart w:id="327" w:name="_Toc427661349" w:displacedByCustomXml="next"/>
    <w:bookmarkStart w:id="328" w:name="_Toc413420254" w:displacedByCustomXml="next"/>
    <w:bookmarkStart w:id="329" w:name="_Toc411245215" w:displacedByCustomXml="next"/>
    <w:bookmarkStart w:id="330" w:name="_Toc411243944" w:displacedByCustomXml="next"/>
    <w:bookmarkStart w:id="331" w:name="_Toc409682756" w:displacedByCustomXml="next"/>
    <w:bookmarkStart w:id="332" w:name="_Toc405820037" w:displacedByCustomXml="next"/>
    <w:sdt>
      <w:sdtPr>
        <w:rPr>
          <w:b w:val="0"/>
          <w:color w:val="auto"/>
          <w:sz w:val="22"/>
          <w:lang w:val="en-US"/>
        </w:rPr>
        <w:alias w:val="topic"/>
        <w:tag w:val="topic"/>
        <w:id w:val="-75782590"/>
      </w:sdtPr>
      <w:sdtContent>
        <w:bookmarkEnd w:id="332" w:displacedByCustomXml="prev"/>
        <w:bookmarkEnd w:id="331" w:displacedByCustomXml="prev"/>
        <w:bookmarkEnd w:id="330" w:displacedByCustomXml="prev"/>
        <w:bookmarkEnd w:id="329" w:displacedByCustomXml="prev"/>
        <w:bookmarkEnd w:id="328" w:displacedByCustomXml="prev"/>
        <w:bookmarkEnd w:id="327" w:displacedByCustomXml="prev"/>
        <w:bookmarkEnd w:id="326" w:displacedByCustomXml="prev"/>
        <w:bookmarkEnd w:id="325" w:displacedByCustomXml="prev"/>
        <w:p w14:paraId="1AF3EDFB" w14:textId="77777777" w:rsidR="00F55CD1" w:rsidRDefault="00581773" w:rsidP="00F55CD1">
          <w:pPr>
            <w:pStyle w:val="Heading4AMC"/>
          </w:pPr>
          <w:r w:rsidRPr="00F55CD1">
            <w:t>AMC1 ATCO.B.020(</w:t>
          </w:r>
          <w:r>
            <w:t>i</w:t>
          </w:r>
          <w:r w:rsidRPr="00F55CD1">
            <w:t>)(3) Unit endorsements</w:t>
          </w:r>
        </w:p>
        <w:p w14:paraId="1AFD847C" w14:textId="77777777" w:rsidR="00F55CD1" w:rsidRPr="0036767B" w:rsidRDefault="00581773" w:rsidP="00F55CD1">
          <w:pPr>
            <w:pStyle w:val="Heading5OrgManual"/>
            <w:rPr>
              <w:rStyle w:val="GeneralAviation"/>
              <w:color w:val="auto"/>
            </w:rPr>
          </w:pPr>
          <w:r w:rsidRPr="0036767B">
            <w:rPr>
              <w:rStyle w:val="GeneralAviation"/>
              <w:color w:val="auto"/>
            </w:rPr>
            <w:t>PRACTICAL SKILLS ASSESSMENT FOR THE REVALIDATION OF EACH UNIT ENDORSEMENT</w:t>
          </w:r>
        </w:p>
        <w:p w14:paraId="0AD05BC5" w14:textId="77777777" w:rsidR="00F55CD1" w:rsidRPr="0036767B" w:rsidRDefault="00581773" w:rsidP="00F55CD1">
          <w:pPr>
            <w:pStyle w:val="ListLevel0"/>
            <w:rPr>
              <w:rStyle w:val="GeneralAviation"/>
              <w:color w:val="auto"/>
            </w:rPr>
          </w:pPr>
          <w:r w:rsidRPr="0036767B">
            <w:rPr>
              <w:rStyle w:val="GeneralAviation"/>
              <w:color w:val="auto"/>
            </w:rPr>
            <w:t>(a)</w:t>
          </w:r>
          <w:r w:rsidRPr="0036767B">
            <w:rPr>
              <w:rStyle w:val="GeneralAviation"/>
              <w:color w:val="auto"/>
            </w:rPr>
            <w:tab/>
            <w:t>If the assessment of practical skills is taking the form of a dedicated assessment consisting of a single assessment or a series of assessments, the last assessment declaring the licence holder competent should take place within the 3-month period immediately preceding the unit endorsement expiry date.</w:t>
          </w:r>
        </w:p>
        <w:p w14:paraId="765D5C6B" w14:textId="77777777" w:rsidR="00F55CD1" w:rsidRPr="00962C1A" w:rsidRDefault="00581773" w:rsidP="00962C1A">
          <w:pPr>
            <w:pStyle w:val="ListLevel0"/>
            <w:rPr>
              <w:color w:val="A25EAB"/>
            </w:rPr>
          </w:pPr>
          <w:r w:rsidRPr="0036767B">
            <w:rPr>
              <w:rStyle w:val="GeneralAviation"/>
              <w:color w:val="auto"/>
            </w:rPr>
            <w:t>(b)</w:t>
          </w:r>
          <w:r w:rsidRPr="0036767B">
            <w:rPr>
              <w:rStyle w:val="GeneralAviation"/>
              <w:color w:val="auto"/>
            </w:rPr>
            <w:tab/>
            <w:t>If the assessment of practical skills is taking the form of a continuous assessment by which the air traffic controller’s competence is assessed along a defined period of time, the end of that defined period and the formal conclusion on declaring the licence holder competent should take place within the 3-month period immediately preceding the unit endorsement expiry date</w:t>
          </w:r>
          <w:r w:rsidR="0036767B">
            <w:rPr>
              <w:rStyle w:val="GeneralAviation"/>
              <w:color w:val="auto"/>
              <w:lang w:val="hy-AM"/>
            </w:rPr>
            <w:t>․</w:t>
          </w:r>
        </w:p>
      </w:sdtContent>
    </w:sdt>
    <w:bookmarkStart w:id="333" w:name="_DxCrossRefBm1379192408" w:displacedByCustomXml="next"/>
    <w:bookmarkStart w:id="334" w:name="_DxCrossRefBm9000041" w:displacedByCustomXml="next"/>
    <w:bookmarkStart w:id="335" w:name="_Toc427661350" w:displacedByCustomXml="next"/>
    <w:bookmarkStart w:id="336" w:name="_Toc413420255" w:displacedByCustomXml="next"/>
    <w:bookmarkStart w:id="337" w:name="_Toc411245216" w:displacedByCustomXml="next"/>
    <w:bookmarkStart w:id="338" w:name="_Toc411243945" w:displacedByCustomXml="next"/>
    <w:bookmarkStart w:id="339" w:name="_Toc409682757" w:displacedByCustomXml="next"/>
    <w:bookmarkStart w:id="340" w:name="_Toc405820038" w:displacedByCustomXml="next"/>
    <w:sdt>
      <w:sdtPr>
        <w:rPr>
          <w:b w:val="0"/>
          <w:color w:val="auto"/>
          <w:sz w:val="22"/>
          <w:lang w:val="en-US"/>
        </w:rPr>
        <w:alias w:val="topic"/>
        <w:tag w:val="topic"/>
        <w:id w:val="2028903547"/>
      </w:sdtPr>
      <w:sdtContent>
        <w:bookmarkEnd w:id="340" w:displacedByCustomXml="prev"/>
        <w:bookmarkEnd w:id="339" w:displacedByCustomXml="prev"/>
        <w:bookmarkEnd w:id="338" w:displacedByCustomXml="prev"/>
        <w:bookmarkEnd w:id="337" w:displacedByCustomXml="prev"/>
        <w:bookmarkEnd w:id="336" w:displacedByCustomXml="prev"/>
        <w:bookmarkEnd w:id="335" w:displacedByCustomXml="prev"/>
        <w:bookmarkEnd w:id="334" w:displacedByCustomXml="prev"/>
        <w:bookmarkEnd w:id="333" w:displacedByCustomXml="prev"/>
        <w:p w14:paraId="76AF7C7D" w14:textId="77777777" w:rsidR="006A1FD6" w:rsidRPr="006A1FD6" w:rsidRDefault="00581773" w:rsidP="006A1FD6">
          <w:pPr>
            <w:pStyle w:val="Heading4GM"/>
          </w:pPr>
          <w:r w:rsidRPr="006A1FD6">
            <w:t>GM1 ATCO.B.020(</w:t>
          </w:r>
          <w:r>
            <w:t>k</w:t>
          </w:r>
          <w:r w:rsidRPr="006A1FD6">
            <w:t>) Unit endorsements</w:t>
          </w:r>
        </w:p>
        <w:p w14:paraId="4547BEEC" w14:textId="77777777" w:rsidR="006A1FD6" w:rsidRPr="0036767B" w:rsidRDefault="00581773" w:rsidP="006A1FD6">
          <w:pPr>
            <w:pStyle w:val="Heading5OrgManual"/>
            <w:rPr>
              <w:rStyle w:val="GeneralAviation"/>
              <w:color w:val="auto"/>
            </w:rPr>
          </w:pPr>
          <w:r w:rsidRPr="0036767B">
            <w:rPr>
              <w:rStyle w:val="GeneralAviation"/>
              <w:color w:val="auto"/>
            </w:rPr>
            <w:t>COMMENCEMENT OF THE UNIT ENDORSEMENT VALIDITY IN CASE OF EARLY REVALIDATION</w:t>
          </w:r>
        </w:p>
        <w:p w14:paraId="6C7432C8" w14:textId="77777777" w:rsidR="006A1FD6" w:rsidRPr="0036767B" w:rsidRDefault="00581773" w:rsidP="006A1FD6">
          <w:pPr>
            <w:rPr>
              <w:rStyle w:val="GeneralAviation"/>
              <w:color w:val="auto"/>
            </w:rPr>
          </w:pPr>
          <w:r w:rsidRPr="0036767B">
            <w:rPr>
              <w:rStyle w:val="GeneralAviation"/>
              <w:color w:val="auto"/>
            </w:rPr>
            <w:t>For the purpose of establishing the validity period of the unit endorsement in case of early revalidation, the date of the assessment should be the date of the:</w:t>
          </w:r>
        </w:p>
        <w:p w14:paraId="40CD14B3" w14:textId="77777777" w:rsidR="006A1FD6" w:rsidRPr="0036767B" w:rsidRDefault="00581773" w:rsidP="006A1FD6">
          <w:pPr>
            <w:pStyle w:val="ListLevel0"/>
            <w:rPr>
              <w:rStyle w:val="GeneralAviation"/>
              <w:color w:val="auto"/>
            </w:rPr>
          </w:pPr>
          <w:r w:rsidRPr="0036767B">
            <w:rPr>
              <w:rStyle w:val="GeneralAviation"/>
              <w:color w:val="auto"/>
            </w:rPr>
            <w:t>(a)</w:t>
          </w:r>
          <w:r w:rsidRPr="0036767B">
            <w:rPr>
              <w:rStyle w:val="GeneralAviation"/>
              <w:color w:val="auto"/>
            </w:rPr>
            <w:tab/>
            <w:t>last assessment declaring the licence holder competent in case of a dedicated assessment; and</w:t>
          </w:r>
        </w:p>
        <w:p w14:paraId="169FDC30" w14:textId="77777777" w:rsidR="006A1FD6" w:rsidRPr="00797183" w:rsidRDefault="00581773" w:rsidP="00797183">
          <w:pPr>
            <w:pStyle w:val="ListLevel0"/>
            <w:rPr>
              <w:color w:val="A25EAB"/>
            </w:rPr>
          </w:pPr>
          <w:r w:rsidRPr="0036767B">
            <w:rPr>
              <w:rStyle w:val="GeneralAviation"/>
              <w:color w:val="auto"/>
            </w:rPr>
            <w:t>(b)</w:t>
          </w:r>
          <w:r w:rsidRPr="0036767B">
            <w:rPr>
              <w:rStyle w:val="GeneralAviation"/>
              <w:color w:val="auto"/>
            </w:rPr>
            <w:tab/>
            <w:t>formal conclusion of declaring the licence holder competent in case of continuous assessment, provided that the formal conclusion takes place immediately after the period during which the air traffic controller’s competence has been assessed</w:t>
          </w:r>
          <w:r w:rsidR="0036767B">
            <w:rPr>
              <w:rStyle w:val="GeneralAviation"/>
              <w:color w:val="auto"/>
              <w:lang w:val="hy-AM"/>
            </w:rPr>
            <w:t>․</w:t>
          </w:r>
        </w:p>
      </w:sdtContent>
    </w:sdt>
    <w:bookmarkStart w:id="341" w:name="_DxCrossRefBm1379192374" w:displacedByCustomXml="next"/>
    <w:bookmarkStart w:id="342" w:name="_DxCrossRefBm9000042" w:displacedByCustomXml="next"/>
    <w:bookmarkStart w:id="343" w:name="_Toc427661351" w:displacedByCustomXml="next"/>
    <w:bookmarkStart w:id="344" w:name="_Toc256000052" w:displacedByCustomXml="next"/>
    <w:sdt>
      <w:sdtPr>
        <w:rPr>
          <w:b w:val="0"/>
          <w:color w:val="auto"/>
          <w:sz w:val="22"/>
          <w:szCs w:val="24"/>
          <w:lang w:val="en-US"/>
        </w:rPr>
        <w:alias w:val="topic"/>
        <w:tag w:val="topic"/>
        <w:id w:val="1295897215"/>
      </w:sdtPr>
      <w:sdtContent>
        <w:p w14:paraId="0DCEEA05" w14:textId="77777777" w:rsidR="006E62F2" w:rsidRPr="00FF2450" w:rsidRDefault="00581773" w:rsidP="000F573D">
          <w:pPr>
            <w:pStyle w:val="Heading3IR"/>
          </w:pPr>
          <w:r w:rsidRPr="00FF2450">
            <w:t>ATCO.B.025 Unit competence scheme</w:t>
          </w:r>
          <w:bookmarkEnd w:id="344"/>
          <w:bookmarkEnd w:id="343"/>
          <w:bookmarkEnd w:id="342"/>
          <w:bookmarkEnd w:id="341"/>
        </w:p>
        <w:p w14:paraId="55F4675B" w14:textId="77777777" w:rsidR="00136127" w:rsidRPr="0036767B" w:rsidRDefault="00797183" w:rsidP="00136127">
          <w:pPr>
            <w:pStyle w:val="ListLevel0"/>
            <w:rPr>
              <w:rStyle w:val="GeneralAviation"/>
              <w:color w:val="auto"/>
            </w:rPr>
          </w:pPr>
          <w:r w:rsidRPr="00136127">
            <w:rPr>
              <w:rStyle w:val="GeneralAviation"/>
            </w:rPr>
            <w:t xml:space="preserve"> </w:t>
          </w:r>
          <w:r w:rsidR="00581773" w:rsidRPr="0036767B">
            <w:rPr>
              <w:rStyle w:val="GeneralAviation"/>
              <w:color w:val="auto"/>
            </w:rPr>
            <w:t>(a)</w:t>
          </w:r>
          <w:r w:rsidR="00581773" w:rsidRPr="0036767B">
            <w:rPr>
              <w:rStyle w:val="GeneralAviation"/>
              <w:color w:val="auto"/>
            </w:rPr>
            <w:tab/>
            <w:t xml:space="preserve">Unit competence scheme(s) shall be established by the air navigation service provider and approved by the </w:t>
          </w:r>
          <w:r w:rsidR="00FA0834">
            <w:t>Committee</w:t>
          </w:r>
          <w:r w:rsidR="00581773" w:rsidRPr="0036767B">
            <w:rPr>
              <w:rStyle w:val="GeneralAviation"/>
              <w:color w:val="auto"/>
            </w:rPr>
            <w:t>. A unit competence scheme shall include at least the following elements:</w:t>
          </w:r>
        </w:p>
        <w:p w14:paraId="1C2DE7FA" w14:textId="77777777" w:rsidR="00136127" w:rsidRPr="0036767B" w:rsidRDefault="00581773" w:rsidP="00136127">
          <w:pPr>
            <w:pStyle w:val="ListLevel1"/>
            <w:rPr>
              <w:rStyle w:val="GeneralAviation"/>
              <w:color w:val="auto"/>
            </w:rPr>
          </w:pPr>
          <w:r w:rsidRPr="0036767B">
            <w:rPr>
              <w:rStyle w:val="GeneralAviation"/>
              <w:color w:val="auto"/>
            </w:rPr>
            <w:t>(1)</w:t>
          </w:r>
          <w:r w:rsidRPr="0036767B">
            <w:rPr>
              <w:rStyle w:val="GeneralAviation"/>
              <w:color w:val="auto"/>
            </w:rPr>
            <w:tab/>
            <w:t xml:space="preserve">the validity of the unit endorsement(s) in accordance with point </w:t>
          </w:r>
          <w:hyperlink w:anchor="_DxCrossRefBm1379192344" w:history="1">
            <w:r w:rsidRPr="00136127">
              <w:rPr>
                <w:rStyle w:val="Hyperlink"/>
              </w:rPr>
              <w:t>ATCO.B.020</w:t>
            </w:r>
          </w:hyperlink>
          <w:r w:rsidRPr="0036767B">
            <w:rPr>
              <w:rStyle w:val="GeneralAviation"/>
              <w:color w:val="auto"/>
            </w:rPr>
            <w:t>(g);</w:t>
          </w:r>
        </w:p>
        <w:p w14:paraId="28291419" w14:textId="77777777" w:rsidR="00136127" w:rsidRPr="0036767B" w:rsidRDefault="00581773" w:rsidP="00136127">
          <w:pPr>
            <w:pStyle w:val="ListLevel1"/>
            <w:rPr>
              <w:rStyle w:val="GeneralAviation"/>
              <w:color w:val="auto"/>
            </w:rPr>
          </w:pPr>
          <w:r w:rsidRPr="0036767B">
            <w:rPr>
              <w:rStyle w:val="GeneralAviation"/>
              <w:color w:val="auto"/>
            </w:rPr>
            <w:t>(2)</w:t>
          </w:r>
          <w:r w:rsidRPr="0036767B">
            <w:rPr>
              <w:rStyle w:val="GeneralAviation"/>
              <w:color w:val="auto"/>
            </w:rPr>
            <w:tab/>
            <w:t>the maximum continuous period when the privileges of a unit endorsement are not exercised during its validity. This period shall not exceed 90 calendar days;</w:t>
          </w:r>
        </w:p>
        <w:p w14:paraId="4AF4D85A" w14:textId="77777777" w:rsidR="00136127" w:rsidRPr="0036767B" w:rsidRDefault="00581773" w:rsidP="00136127">
          <w:pPr>
            <w:pStyle w:val="ListLevel1"/>
            <w:rPr>
              <w:rStyle w:val="GeneralAviation"/>
              <w:color w:val="auto"/>
            </w:rPr>
          </w:pPr>
          <w:r w:rsidRPr="0036767B">
            <w:rPr>
              <w:rStyle w:val="GeneralAviation"/>
              <w:color w:val="auto"/>
            </w:rPr>
            <w:t>(3)</w:t>
          </w:r>
          <w:r w:rsidRPr="0036767B">
            <w:rPr>
              <w:rStyle w:val="GeneralAviation"/>
              <w:color w:val="auto"/>
            </w:rPr>
            <w:tab/>
            <w:t>the minimum number of hours or, in the case of SRA and PAR rating endorsements, the minimum number of approaches, for exercising the privileges of the unit endorsement within a defined period of time, which shall not exceed 12 months, for the purpose of point</w:t>
          </w:r>
          <w:r w:rsidRPr="00136127">
            <w:rPr>
              <w:rStyle w:val="GeneralAviation"/>
            </w:rPr>
            <w:t xml:space="preserve"> </w:t>
          </w:r>
          <w:hyperlink w:anchor="_DxCrossRefBm1379192344" w:history="1">
            <w:r w:rsidRPr="00136127">
              <w:rPr>
                <w:rStyle w:val="Hyperlink"/>
              </w:rPr>
              <w:t>ATCO.B.020</w:t>
            </w:r>
          </w:hyperlink>
          <w:r w:rsidRPr="0036767B">
            <w:rPr>
              <w:rStyle w:val="GeneralAviation"/>
              <w:color w:val="auto"/>
            </w:rPr>
            <w:t>(i)(1). For on-the-job training instructors exercising the privileges of the OJTI endorsement, the time spent instructing shall be counted for the maximum of 50 % of the hours required for revalidation of the unit endorsement;</w:t>
          </w:r>
        </w:p>
        <w:p w14:paraId="2E1CC34C" w14:textId="77777777" w:rsidR="00136127" w:rsidRPr="0036767B" w:rsidRDefault="00581773" w:rsidP="00136127">
          <w:pPr>
            <w:pStyle w:val="ListLevel1"/>
            <w:rPr>
              <w:rStyle w:val="GeneralAviation"/>
              <w:color w:val="auto"/>
            </w:rPr>
          </w:pPr>
          <w:r w:rsidRPr="0036767B">
            <w:rPr>
              <w:rStyle w:val="GeneralAviation"/>
              <w:color w:val="auto"/>
            </w:rPr>
            <w:t>(4)</w:t>
          </w:r>
          <w:r w:rsidRPr="0036767B">
            <w:rPr>
              <w:rStyle w:val="GeneralAviation"/>
              <w:color w:val="auto"/>
            </w:rPr>
            <w:tab/>
            <w:t>procedures for the cases where the licence holder does not meet the requirements set out in points (a)(2) and (3);</w:t>
          </w:r>
        </w:p>
        <w:p w14:paraId="207D02D8" w14:textId="77777777" w:rsidR="00136127" w:rsidRPr="0036767B" w:rsidRDefault="00581773" w:rsidP="00136127">
          <w:pPr>
            <w:pStyle w:val="ListLevel1"/>
            <w:rPr>
              <w:rStyle w:val="GeneralAviation"/>
              <w:color w:val="auto"/>
            </w:rPr>
          </w:pPr>
          <w:r w:rsidRPr="0036767B">
            <w:rPr>
              <w:rStyle w:val="GeneralAviation"/>
              <w:color w:val="auto"/>
            </w:rPr>
            <w:t>(5)</w:t>
          </w:r>
          <w:r w:rsidRPr="0036767B">
            <w:rPr>
              <w:rStyle w:val="GeneralAviation"/>
              <w:color w:val="auto"/>
            </w:rPr>
            <w:tab/>
            <w:t xml:space="preserve">processes for assessing competence, including assessment of the refresher training subjects according to point </w:t>
          </w:r>
          <w:hyperlink w:anchor="_DxCrossRefBm1379192392" w:history="1">
            <w:r w:rsidRPr="00136127">
              <w:rPr>
                <w:rStyle w:val="Hyperlink"/>
              </w:rPr>
              <w:t>ATCO.D.080</w:t>
            </w:r>
          </w:hyperlink>
          <w:r w:rsidRPr="0036767B">
            <w:rPr>
              <w:rStyle w:val="GeneralAviation"/>
              <w:color w:val="auto"/>
            </w:rPr>
            <w:t>(b);</w:t>
          </w:r>
        </w:p>
        <w:p w14:paraId="76E2CFD6" w14:textId="77777777" w:rsidR="00136127" w:rsidRPr="0036767B" w:rsidRDefault="00581773" w:rsidP="00136127">
          <w:pPr>
            <w:pStyle w:val="ListLevel1"/>
            <w:rPr>
              <w:rStyle w:val="GeneralAviation"/>
              <w:color w:val="auto"/>
            </w:rPr>
          </w:pPr>
          <w:r w:rsidRPr="0036767B">
            <w:rPr>
              <w:rStyle w:val="GeneralAviation"/>
              <w:color w:val="auto"/>
            </w:rPr>
            <w:t>(6)</w:t>
          </w:r>
          <w:r w:rsidRPr="0036767B">
            <w:rPr>
              <w:rStyle w:val="GeneralAviation"/>
              <w:color w:val="auto"/>
            </w:rPr>
            <w:tab/>
            <w:t>processes for the examination of theoretical knowledge and understanding necessary to exercise the privileges of the ratings and endorsements;</w:t>
          </w:r>
        </w:p>
        <w:p w14:paraId="764C4DDC" w14:textId="77777777" w:rsidR="00136127" w:rsidRPr="0036767B" w:rsidRDefault="00581773" w:rsidP="00136127">
          <w:pPr>
            <w:pStyle w:val="ListLevel1"/>
            <w:rPr>
              <w:rStyle w:val="GeneralAviation"/>
              <w:color w:val="auto"/>
            </w:rPr>
          </w:pPr>
          <w:r w:rsidRPr="0036767B">
            <w:rPr>
              <w:rStyle w:val="GeneralAviation"/>
              <w:color w:val="auto"/>
            </w:rPr>
            <w:t>(7)</w:t>
          </w:r>
          <w:r w:rsidRPr="0036767B">
            <w:rPr>
              <w:rStyle w:val="GeneralAviation"/>
              <w:color w:val="auto"/>
            </w:rPr>
            <w:tab/>
            <w:t>processes to identify the topics and subtopics, objectives and training methods for continuation training;</w:t>
          </w:r>
        </w:p>
        <w:p w14:paraId="6853DA58" w14:textId="77777777" w:rsidR="00136127" w:rsidRPr="0036767B" w:rsidRDefault="00581773" w:rsidP="00136127">
          <w:pPr>
            <w:pStyle w:val="ListLevel1"/>
            <w:rPr>
              <w:rStyle w:val="GeneralAviation"/>
              <w:color w:val="auto"/>
            </w:rPr>
          </w:pPr>
          <w:r w:rsidRPr="0036767B">
            <w:rPr>
              <w:rStyle w:val="GeneralAviation"/>
              <w:color w:val="auto"/>
            </w:rPr>
            <w:t>(8)</w:t>
          </w:r>
          <w:r w:rsidRPr="0036767B">
            <w:rPr>
              <w:rStyle w:val="GeneralAviation"/>
              <w:color w:val="auto"/>
            </w:rPr>
            <w:tab/>
            <w:t>the minimum duration and frequency of the refresher training;</w:t>
          </w:r>
        </w:p>
        <w:p w14:paraId="73EC51AF" w14:textId="77777777" w:rsidR="00136127" w:rsidRPr="0036767B" w:rsidRDefault="00581773" w:rsidP="00136127">
          <w:pPr>
            <w:pStyle w:val="ListLevel1"/>
            <w:rPr>
              <w:rStyle w:val="GeneralAviation"/>
              <w:color w:val="auto"/>
            </w:rPr>
          </w:pPr>
          <w:r w:rsidRPr="0036767B">
            <w:rPr>
              <w:rStyle w:val="GeneralAviation"/>
              <w:color w:val="auto"/>
            </w:rPr>
            <w:t>(9)</w:t>
          </w:r>
          <w:r w:rsidRPr="0036767B">
            <w:rPr>
              <w:rStyle w:val="GeneralAviation"/>
              <w:color w:val="auto"/>
            </w:rPr>
            <w:tab/>
            <w:t>processes for the examination of theoretical knowledge and/or the assessment of practical skills acquired during conversion training, including pass marks for examinations;</w:t>
          </w:r>
        </w:p>
        <w:p w14:paraId="4C06A01C" w14:textId="77777777" w:rsidR="00136127" w:rsidRPr="0036767B" w:rsidRDefault="00581773" w:rsidP="00136127">
          <w:pPr>
            <w:pStyle w:val="ListLevel1"/>
            <w:rPr>
              <w:rStyle w:val="GeneralAviation"/>
              <w:color w:val="auto"/>
            </w:rPr>
          </w:pPr>
          <w:r w:rsidRPr="0036767B">
            <w:rPr>
              <w:rStyle w:val="GeneralAviation"/>
              <w:color w:val="auto"/>
            </w:rPr>
            <w:t>(10)</w:t>
          </w:r>
          <w:r w:rsidRPr="0036767B">
            <w:rPr>
              <w:rStyle w:val="GeneralAviation"/>
              <w:color w:val="auto"/>
            </w:rPr>
            <w:tab/>
            <w:t>processes in case of failure of an examination or assessment, including the appeal processes;</w:t>
          </w:r>
        </w:p>
        <w:p w14:paraId="35391DA0" w14:textId="77777777" w:rsidR="00136127" w:rsidRPr="0036767B" w:rsidRDefault="00581773" w:rsidP="00136127">
          <w:pPr>
            <w:pStyle w:val="ListLevel1"/>
            <w:rPr>
              <w:rStyle w:val="GeneralAviation"/>
              <w:color w:val="auto"/>
            </w:rPr>
          </w:pPr>
          <w:r w:rsidRPr="0036767B">
            <w:rPr>
              <w:rStyle w:val="GeneralAviation"/>
              <w:color w:val="auto"/>
            </w:rPr>
            <w:t>(11)</w:t>
          </w:r>
          <w:r w:rsidRPr="0036767B">
            <w:rPr>
              <w:rStyle w:val="GeneralAviation"/>
              <w:color w:val="auto"/>
            </w:rPr>
            <w:tab/>
            <w:t>training personnel qualifications, roles and responsibilities;</w:t>
          </w:r>
        </w:p>
        <w:p w14:paraId="6B325997" w14:textId="77777777" w:rsidR="00136127" w:rsidRPr="00136127" w:rsidRDefault="00581773" w:rsidP="00136127">
          <w:pPr>
            <w:pStyle w:val="ListLevel1"/>
            <w:rPr>
              <w:rStyle w:val="GeneralAviation"/>
            </w:rPr>
          </w:pPr>
          <w:r w:rsidRPr="0036767B">
            <w:rPr>
              <w:rStyle w:val="GeneralAviation"/>
              <w:color w:val="auto"/>
            </w:rPr>
            <w:t>(12)</w:t>
          </w:r>
          <w:r w:rsidRPr="0036767B">
            <w:rPr>
              <w:rStyle w:val="GeneralAviation"/>
              <w:color w:val="auto"/>
            </w:rPr>
            <w:tab/>
            <w:t xml:space="preserve">a procedure to ensure that practical instructors have practised instructional techniques in the procedures in which instruction is provided in accordance with point </w:t>
          </w:r>
          <w:hyperlink w:anchor="_DxCrossRefBm1379192412" w:history="1">
            <w:r w:rsidRPr="00136127">
              <w:rPr>
                <w:rStyle w:val="Hyperlink"/>
              </w:rPr>
              <w:t>ATCO.C.010</w:t>
            </w:r>
          </w:hyperlink>
          <w:r w:rsidRPr="0036767B">
            <w:rPr>
              <w:rStyle w:val="GeneralAviation"/>
              <w:color w:val="auto"/>
            </w:rPr>
            <w:t xml:space="preserve">(b)(3) and point </w:t>
          </w:r>
          <w:hyperlink w:anchor="_DxCrossRefBm1379192411" w:history="1">
            <w:r w:rsidRPr="00136127">
              <w:rPr>
                <w:rStyle w:val="Hyperlink"/>
              </w:rPr>
              <w:t>ATCO.C.030</w:t>
            </w:r>
          </w:hyperlink>
          <w:r w:rsidRPr="0036767B">
            <w:rPr>
              <w:rStyle w:val="GeneralAviation"/>
              <w:color w:val="auto"/>
            </w:rPr>
            <w:t>(b)(3);</w:t>
          </w:r>
        </w:p>
        <w:p w14:paraId="05A3E73A" w14:textId="77777777" w:rsidR="00136127" w:rsidRPr="00B071E2" w:rsidRDefault="00581773" w:rsidP="00136127">
          <w:pPr>
            <w:pStyle w:val="ListLevel1"/>
            <w:rPr>
              <w:rStyle w:val="GeneralAviation"/>
              <w:color w:val="auto"/>
            </w:rPr>
          </w:pPr>
          <w:r w:rsidRPr="00B071E2">
            <w:rPr>
              <w:rStyle w:val="GeneralAviation"/>
              <w:color w:val="auto"/>
            </w:rPr>
            <w:t>(13)</w:t>
          </w:r>
          <w:r w:rsidRPr="00B071E2">
            <w:rPr>
              <w:rStyle w:val="GeneralAviation"/>
              <w:color w:val="auto"/>
            </w:rPr>
            <w:tab/>
            <w:t xml:space="preserve">procedures for the declaration and the management of cases of provisional inability to exercise the privileges of a licence, as well as for informing the </w:t>
          </w:r>
          <w:r w:rsidR="000A6376">
            <w:t>Committee</w:t>
          </w:r>
          <w:r w:rsidR="000A6376" w:rsidRPr="00B071E2">
            <w:rPr>
              <w:rStyle w:val="GeneralAviation"/>
              <w:color w:val="auto"/>
            </w:rPr>
            <w:t xml:space="preserve"> </w:t>
          </w:r>
          <w:r w:rsidRPr="00B071E2">
            <w:rPr>
              <w:rStyle w:val="GeneralAviation"/>
              <w:color w:val="auto"/>
            </w:rPr>
            <w:t xml:space="preserve">in accordance with point </w:t>
          </w:r>
          <w:hyperlink w:anchor="_DxCrossRefBm1379192373" w:history="1">
            <w:r w:rsidRPr="00136127">
              <w:rPr>
                <w:rStyle w:val="Hyperlink"/>
              </w:rPr>
              <w:t>ATCO.A.015</w:t>
            </w:r>
          </w:hyperlink>
          <w:r w:rsidRPr="00B071E2">
            <w:rPr>
              <w:rStyle w:val="GeneralAviation"/>
              <w:color w:val="auto"/>
            </w:rPr>
            <w:t>(e);</w:t>
          </w:r>
        </w:p>
        <w:p w14:paraId="7BEA48CD" w14:textId="77777777" w:rsidR="00136127" w:rsidRPr="00136127" w:rsidRDefault="00581773" w:rsidP="00136127">
          <w:pPr>
            <w:pStyle w:val="ListLevel1"/>
            <w:rPr>
              <w:rStyle w:val="GeneralAviation"/>
            </w:rPr>
          </w:pPr>
          <w:r w:rsidRPr="00B071E2">
            <w:rPr>
              <w:rStyle w:val="GeneralAviation"/>
              <w:color w:val="auto"/>
            </w:rPr>
            <w:t>(14)</w:t>
          </w:r>
          <w:r w:rsidRPr="00B071E2">
            <w:rPr>
              <w:rStyle w:val="GeneralAviation"/>
              <w:color w:val="auto"/>
            </w:rPr>
            <w:tab/>
            <w:t>identification of records to be kept specific to continuation training and assessments, in accordance with point</w:t>
          </w:r>
          <w:r w:rsidRPr="00136127">
            <w:rPr>
              <w:rStyle w:val="GeneralAviation"/>
            </w:rPr>
            <w:t xml:space="preserve"> </w:t>
          </w:r>
          <w:hyperlink w:anchor="_DxCrossRefBm1379192410" w:history="1">
            <w:r w:rsidRPr="00136127">
              <w:rPr>
                <w:rStyle w:val="Hyperlink"/>
              </w:rPr>
              <w:t>ATCO.OR.C.020</w:t>
            </w:r>
          </w:hyperlink>
          <w:r w:rsidRPr="00B071E2">
            <w:rPr>
              <w:rStyle w:val="GeneralAviation"/>
              <w:color w:val="auto"/>
            </w:rPr>
            <w:t>;</w:t>
          </w:r>
          <w:r w:rsidRPr="00136127">
            <w:rPr>
              <w:rStyle w:val="GeneralAviation"/>
            </w:rPr>
            <w:t xml:space="preserve"> </w:t>
          </w:r>
        </w:p>
        <w:p w14:paraId="65F7CB2B" w14:textId="77777777" w:rsidR="00136127" w:rsidRPr="00B071E2" w:rsidRDefault="00581773" w:rsidP="00136127">
          <w:pPr>
            <w:pStyle w:val="ListLevel1"/>
            <w:rPr>
              <w:rStyle w:val="GeneralAviation"/>
              <w:color w:val="auto"/>
            </w:rPr>
          </w:pPr>
          <w:r w:rsidRPr="00B071E2">
            <w:rPr>
              <w:rStyle w:val="GeneralAviation"/>
              <w:color w:val="auto"/>
            </w:rPr>
            <w:t>(15)</w:t>
          </w:r>
          <w:r w:rsidRPr="00B071E2">
            <w:rPr>
              <w:rStyle w:val="GeneralAviation"/>
              <w:color w:val="auto"/>
            </w:rPr>
            <w:tab/>
            <w:t xml:space="preserve">a process and reasons for reviewing and amending the unit competence scheme and its submission to the </w:t>
          </w:r>
          <w:r w:rsidR="000A6376">
            <w:t>Committee</w:t>
          </w:r>
          <w:r w:rsidRPr="00B071E2">
            <w:rPr>
              <w:rStyle w:val="GeneralAviation"/>
              <w:color w:val="auto"/>
            </w:rPr>
            <w:t>. The review of the unit competence scheme shall take place at least once every 3 years.</w:t>
          </w:r>
        </w:p>
        <w:p w14:paraId="6E3A23A2" w14:textId="77777777" w:rsidR="00136127" w:rsidRPr="00B071E2" w:rsidRDefault="00581773" w:rsidP="00136127">
          <w:pPr>
            <w:pStyle w:val="ListLevel0"/>
            <w:rPr>
              <w:rStyle w:val="GeneralAviation"/>
              <w:color w:val="auto"/>
            </w:rPr>
          </w:pPr>
          <w:r w:rsidRPr="00B071E2">
            <w:rPr>
              <w:rStyle w:val="GeneralAviation"/>
              <w:color w:val="auto"/>
            </w:rPr>
            <w:t>(b)</w:t>
          </w:r>
          <w:r w:rsidRPr="00B071E2">
            <w:rPr>
              <w:rStyle w:val="GeneralAviation"/>
              <w:color w:val="auto"/>
            </w:rPr>
            <w:tab/>
            <w:t>In order to comply with the requirement set out in point (a)(3), air navigation service providers shall keep records of the hours during which each licence holder exercises the privileges of his or her unit endorsement(s) working in sectors, group of sectors and/or working positions in the ATC unit, and shall provide that data to the competent authorities and to the licence holder upon request.</w:t>
          </w:r>
        </w:p>
        <w:p w14:paraId="4775F716" w14:textId="77777777" w:rsidR="00797183" w:rsidRDefault="00581773" w:rsidP="00797183">
          <w:pPr>
            <w:pStyle w:val="ListLevel0"/>
            <w:rPr>
              <w:rStyle w:val="GeneralAviation"/>
            </w:rPr>
          </w:pPr>
          <w:r w:rsidRPr="00B071E2">
            <w:rPr>
              <w:rStyle w:val="GeneralAviation"/>
              <w:color w:val="auto"/>
            </w:rPr>
            <w:t>(c)</w:t>
          </w:r>
          <w:r w:rsidRPr="00B071E2">
            <w:rPr>
              <w:rStyle w:val="GeneralAviation"/>
              <w:color w:val="auto"/>
            </w:rPr>
            <w:tab/>
            <w:t>When establishing the procedures referred to in points (a)(4) and (a)(13), air navigation service providers shall ensure that mechanisms are applied to guarantee fair treatment of licence holders where the validity of their endorsements cannot be extended</w:t>
          </w:r>
          <w:r w:rsidR="00B071E2">
            <w:rPr>
              <w:rStyle w:val="GeneralAviation"/>
              <w:color w:val="auto"/>
            </w:rPr>
            <w:t>.</w:t>
          </w:r>
        </w:p>
        <w:p w14:paraId="1394DCF0" w14:textId="77777777" w:rsidR="00136127" w:rsidRPr="00797183" w:rsidRDefault="00000000" w:rsidP="00797183">
          <w:pPr>
            <w:pStyle w:val="ListLevel0"/>
            <w:rPr>
              <w:color w:val="A25EAB"/>
            </w:rPr>
          </w:pPr>
        </w:p>
      </w:sdtContent>
    </w:sdt>
    <w:bookmarkStart w:id="345" w:name="_DxCrossRefBm1379192414" w:displacedByCustomXml="next"/>
    <w:bookmarkStart w:id="346" w:name="_DxCrossRefBm9000043" w:displacedByCustomXml="next"/>
    <w:bookmarkStart w:id="347" w:name="_Toc427661352" w:displacedByCustomXml="next"/>
    <w:bookmarkStart w:id="348" w:name="_Toc413420256" w:displacedByCustomXml="next"/>
    <w:bookmarkStart w:id="349" w:name="_Toc411245217" w:displacedByCustomXml="next"/>
    <w:bookmarkStart w:id="350" w:name="_Toc411243946" w:displacedByCustomXml="next"/>
    <w:bookmarkStart w:id="351" w:name="_Toc409682758" w:displacedByCustomXml="next"/>
    <w:bookmarkStart w:id="352" w:name="_Toc405820039" w:displacedByCustomXml="next"/>
    <w:sdt>
      <w:sdtPr>
        <w:rPr>
          <w:b w:val="0"/>
          <w:color w:val="auto"/>
          <w:sz w:val="22"/>
          <w:lang w:val="en-US"/>
        </w:rPr>
        <w:alias w:val="topic"/>
        <w:tag w:val="topic"/>
        <w:id w:val="211518992"/>
      </w:sdtPr>
      <w:sdtContent>
        <w:bookmarkEnd w:id="352" w:displacedByCustomXml="prev"/>
        <w:bookmarkEnd w:id="351" w:displacedByCustomXml="prev"/>
        <w:bookmarkEnd w:id="350" w:displacedByCustomXml="prev"/>
        <w:bookmarkEnd w:id="349" w:displacedByCustomXml="prev"/>
        <w:bookmarkEnd w:id="348" w:displacedByCustomXml="prev"/>
        <w:bookmarkEnd w:id="347" w:displacedByCustomXml="prev"/>
        <w:bookmarkEnd w:id="346" w:displacedByCustomXml="prev"/>
        <w:bookmarkEnd w:id="345" w:displacedByCustomXml="prev"/>
        <w:p w14:paraId="50ECA3C6" w14:textId="77777777" w:rsidR="007F553F" w:rsidRPr="00FF2450" w:rsidRDefault="00581773" w:rsidP="00797183">
          <w:pPr>
            <w:pStyle w:val="Heading4GM"/>
          </w:pPr>
          <w:r>
            <w:t>AMC</w:t>
          </w:r>
          <w:r w:rsidRPr="00FF2450">
            <w:t>1 ATCO.B.025(a)(3) Unit competence scheme</w:t>
          </w:r>
        </w:p>
        <w:p w14:paraId="2153D2CD" w14:textId="77777777" w:rsidR="007F553F" w:rsidRPr="00B071E2" w:rsidRDefault="00581773" w:rsidP="007F553F">
          <w:pPr>
            <w:pStyle w:val="Heading5OrgManual"/>
            <w:rPr>
              <w:rStyle w:val="GeneralAviation"/>
              <w:color w:val="auto"/>
            </w:rPr>
          </w:pPr>
          <w:r w:rsidRPr="00B071E2">
            <w:rPr>
              <w:rStyle w:val="GeneralAviation"/>
              <w:color w:val="auto"/>
            </w:rPr>
            <w:t>MINIMUM NUMBER OF HOURS</w:t>
          </w:r>
        </w:p>
        <w:p w14:paraId="27CABD38" w14:textId="77777777" w:rsidR="007F553F" w:rsidRPr="00B071E2" w:rsidRDefault="00581773" w:rsidP="007F553F">
          <w:pPr>
            <w:rPr>
              <w:rStyle w:val="GeneralAviation"/>
              <w:color w:val="auto"/>
            </w:rPr>
          </w:pPr>
          <w:r w:rsidRPr="00B071E2">
            <w:rPr>
              <w:rStyle w:val="GeneralAviation"/>
              <w:color w:val="auto"/>
            </w:rPr>
            <w:t>The minimum number of hours should be defined for each unit endorsement associated to a rating, and it should be identical for each unit endorsement holder within the same unit.</w:t>
          </w:r>
        </w:p>
        <w:p w14:paraId="27C9D068" w14:textId="77777777" w:rsidR="007F553F" w:rsidRPr="00B071E2" w:rsidRDefault="00581773" w:rsidP="007F553F">
          <w:pPr>
            <w:rPr>
              <w:rStyle w:val="GeneralAviation"/>
              <w:color w:val="auto"/>
            </w:rPr>
          </w:pPr>
          <w:r w:rsidRPr="00B071E2">
            <w:rPr>
              <w:rStyle w:val="GeneralAviation"/>
              <w:color w:val="auto"/>
            </w:rPr>
            <w:t>For licence holders holding more than one unit endorsement in the same ATC unit, the minimum number of hours may be defined as a combined value based on the assessment provided by the air navigation service provider.</w:t>
          </w:r>
        </w:p>
        <w:p w14:paraId="044CEF11" w14:textId="77777777" w:rsidR="007F553F" w:rsidRPr="00797183" w:rsidRDefault="00581773" w:rsidP="000F573D">
          <w:pPr>
            <w:rPr>
              <w:rStyle w:val="GeneralAviation"/>
            </w:rPr>
          </w:pPr>
          <w:r w:rsidRPr="00B071E2">
            <w:rPr>
              <w:rStyle w:val="GeneralAviation"/>
              <w:color w:val="auto"/>
            </w:rPr>
            <w:t>Nevertheless, maintaining competence should be appropriately ensured for all valid unit endorsements,</w:t>
          </w:r>
          <w:r w:rsidRPr="00B071E2">
            <w:t xml:space="preserve"> </w:t>
          </w:r>
          <w:r w:rsidRPr="00B071E2">
            <w:rPr>
              <w:rStyle w:val="GeneralAviation"/>
              <w:color w:val="auto"/>
            </w:rPr>
            <w:t>as well as for all sectors and/or working positions covered by a unit endorsement</w:t>
          </w:r>
          <w:r w:rsidR="00B071E2">
            <w:rPr>
              <w:rStyle w:val="GeneralAviation"/>
              <w:color w:val="auto"/>
            </w:rPr>
            <w:t>.</w:t>
          </w:r>
        </w:p>
      </w:sdtContent>
    </w:sdt>
    <w:bookmarkStart w:id="353" w:name="_DxCrossRefBm1379192415" w:displacedByCustomXml="next"/>
    <w:bookmarkStart w:id="354" w:name="_DxCrossRefBm9000044" w:displacedByCustomXml="next"/>
    <w:bookmarkStart w:id="355" w:name="_Toc427661353" w:displacedByCustomXml="next"/>
    <w:bookmarkStart w:id="356" w:name="_Toc413420257" w:displacedByCustomXml="next"/>
    <w:bookmarkStart w:id="357" w:name="_Toc411245218" w:displacedByCustomXml="next"/>
    <w:bookmarkStart w:id="358" w:name="_Toc411243947" w:displacedByCustomXml="next"/>
    <w:bookmarkStart w:id="359" w:name="_Toc409682759" w:displacedByCustomXml="next"/>
    <w:bookmarkStart w:id="360" w:name="_Toc405820040" w:displacedByCustomXml="next"/>
    <w:sdt>
      <w:sdtPr>
        <w:rPr>
          <w:b w:val="0"/>
          <w:color w:val="auto"/>
          <w:sz w:val="22"/>
          <w:lang w:val="en-US"/>
        </w:rPr>
        <w:alias w:val="topic"/>
        <w:tag w:val="topic"/>
        <w:id w:val="1558212161"/>
      </w:sdtPr>
      <w:sdtContent>
        <w:p w14:paraId="167C0504" w14:textId="77777777" w:rsidR="00F1516B" w:rsidRPr="00FF2450" w:rsidRDefault="00581773" w:rsidP="000F573D">
          <w:pPr>
            <w:pStyle w:val="Heading4AMC"/>
          </w:pPr>
          <w:r w:rsidRPr="00FF2450">
            <w:t xml:space="preserve">AMC1 ATCO.B.025(a)(5);(6) </w:t>
          </w:r>
          <w:r w:rsidR="009B3C89">
            <w:t xml:space="preserve"> </w:t>
          </w:r>
          <w:r w:rsidRPr="00FF2450">
            <w:t>Unit competence scheme</w:t>
          </w:r>
          <w:bookmarkEnd w:id="360"/>
          <w:bookmarkEnd w:id="359"/>
          <w:bookmarkEnd w:id="358"/>
          <w:bookmarkEnd w:id="357"/>
          <w:bookmarkEnd w:id="356"/>
          <w:bookmarkEnd w:id="355"/>
          <w:bookmarkEnd w:id="354"/>
          <w:bookmarkEnd w:id="353"/>
        </w:p>
        <w:p w14:paraId="2ED939E1" w14:textId="77777777" w:rsidR="004235D1" w:rsidRPr="00FF2450" w:rsidRDefault="00581773" w:rsidP="00247F71">
          <w:pPr>
            <w:pStyle w:val="Heading5OrgManual"/>
          </w:pPr>
          <w:r w:rsidRPr="00022CAC">
            <w:t>PROCESSES FOR ASSESSING COMPETENCE AND EXAMINING THEORETICAL KNOWLEGDE AND UNDERSTANDING</w:t>
          </w:r>
        </w:p>
        <w:p w14:paraId="5E8E34E5" w14:textId="77777777" w:rsidR="00F1516B" w:rsidRPr="00FF2450" w:rsidRDefault="00581773" w:rsidP="00F86D79">
          <w:pPr>
            <w:pStyle w:val="ListLevel0"/>
          </w:pPr>
          <w:r w:rsidRPr="00FF2450">
            <w:t>(a)</w:t>
          </w:r>
          <w:r w:rsidRPr="00FF2450">
            <w:tab/>
            <w:t>The practical performance and skills should be assessed in live traffic situations.</w:t>
          </w:r>
        </w:p>
        <w:p w14:paraId="10900BF6" w14:textId="77777777" w:rsidR="00F1516B" w:rsidRPr="00FF2450" w:rsidRDefault="00581773" w:rsidP="00F86D79">
          <w:pPr>
            <w:pStyle w:val="ListLevel0"/>
          </w:pPr>
          <w:r w:rsidRPr="00FF2450">
            <w:t>(b)</w:t>
          </w:r>
          <w:r w:rsidRPr="00FF2450">
            <w:tab/>
            <w:t>Theoretical competence should be examined to ascertain the knowledge and understanding of air traffic controllers.</w:t>
          </w:r>
        </w:p>
        <w:p w14:paraId="01279CE2" w14:textId="77777777" w:rsidR="00F1516B" w:rsidRPr="00FF2450" w:rsidRDefault="00581773" w:rsidP="00F86D79">
          <w:pPr>
            <w:pStyle w:val="ListLevel0"/>
          </w:pPr>
          <w:r w:rsidRPr="00FF2450">
            <w:t>(c)</w:t>
          </w:r>
          <w:r w:rsidRPr="00FF2450">
            <w:tab/>
            <w:t>Subjects taught during refresher training such as standard practices and procedures, abnormal and emergency situations and human factors should be assessed on STD or in other simulated environments and/or examined.</w:t>
          </w:r>
        </w:p>
      </w:sdtContent>
    </w:sdt>
    <w:bookmarkStart w:id="361" w:name="_DxCrossRefBm1379192416" w:displacedByCustomXml="next"/>
    <w:bookmarkStart w:id="362" w:name="_DxCrossRefBm9000045" w:displacedByCustomXml="next"/>
    <w:bookmarkStart w:id="363" w:name="_Toc427661354" w:displacedByCustomXml="next"/>
    <w:bookmarkStart w:id="364" w:name="_Toc413420258" w:displacedByCustomXml="next"/>
    <w:bookmarkStart w:id="365" w:name="_Toc411245219" w:displacedByCustomXml="next"/>
    <w:bookmarkStart w:id="366" w:name="_Toc411243948" w:displacedByCustomXml="next"/>
    <w:bookmarkStart w:id="367" w:name="_Toc409682760" w:displacedByCustomXml="next"/>
    <w:bookmarkStart w:id="368" w:name="_Toc405820041" w:displacedByCustomXml="next"/>
    <w:sdt>
      <w:sdtPr>
        <w:rPr>
          <w:b w:val="0"/>
          <w:color w:val="auto"/>
          <w:sz w:val="22"/>
          <w:lang w:val="en-US"/>
        </w:rPr>
        <w:alias w:val="topic"/>
        <w:tag w:val="topic"/>
        <w:id w:val="406049792"/>
      </w:sdtPr>
      <w:sdtContent>
        <w:p w14:paraId="67BA4CA3" w14:textId="77777777" w:rsidR="00793107" w:rsidRPr="00FF2450" w:rsidRDefault="00581773" w:rsidP="000F573D">
          <w:pPr>
            <w:pStyle w:val="Heading4GM"/>
          </w:pPr>
          <w:r w:rsidRPr="00FF2450">
            <w:t>GM1 ATCO.B.025(a)(5)</w:t>
          </w:r>
          <w:r w:rsidR="00A22A10">
            <w:t xml:space="preserve"> </w:t>
          </w:r>
          <w:r w:rsidRPr="00FF2450">
            <w:t xml:space="preserve"> Unit competence scheme</w:t>
          </w:r>
          <w:bookmarkEnd w:id="368"/>
          <w:bookmarkEnd w:id="367"/>
          <w:bookmarkEnd w:id="366"/>
          <w:bookmarkEnd w:id="365"/>
          <w:bookmarkEnd w:id="364"/>
          <w:bookmarkEnd w:id="363"/>
          <w:bookmarkEnd w:id="362"/>
          <w:bookmarkEnd w:id="361"/>
        </w:p>
        <w:p w14:paraId="711AEE71" w14:textId="77777777" w:rsidR="00941C9A" w:rsidRPr="00FF2450" w:rsidRDefault="00581773" w:rsidP="00553994">
          <w:pPr>
            <w:pStyle w:val="Heading5OrgManual"/>
          </w:pPr>
          <w:r w:rsidRPr="00E274A2">
            <w:t>ASSESSMENTS</w:t>
          </w:r>
        </w:p>
        <w:p w14:paraId="313A5991" w14:textId="77777777" w:rsidR="00941C9A" w:rsidRPr="00FF2450" w:rsidRDefault="00581773" w:rsidP="000E61D0">
          <w:pPr>
            <w:pStyle w:val="ListLevel0"/>
          </w:pPr>
          <w:r w:rsidRPr="00FF2450">
            <w:t>(a)</w:t>
          </w:r>
          <w:r w:rsidRPr="00FF2450">
            <w:tab/>
            <w:t>Assessments may have one or more components.</w:t>
          </w:r>
        </w:p>
        <w:p w14:paraId="268AD489" w14:textId="77777777" w:rsidR="00941C9A" w:rsidRPr="00FF2450" w:rsidRDefault="00581773" w:rsidP="000E61D0">
          <w:pPr>
            <w:pStyle w:val="ListLevel0"/>
          </w:pPr>
          <w:r w:rsidRPr="00FF2450">
            <w:t>(b)</w:t>
          </w:r>
          <w:r w:rsidRPr="00FF2450">
            <w:tab/>
            <w:t>One component should be the assessment of practical skills; other components may be oral and/or written examinations.</w:t>
          </w:r>
        </w:p>
        <w:p w14:paraId="370862D6" w14:textId="77777777" w:rsidR="00941C9A" w:rsidRPr="00FF2450" w:rsidRDefault="00581773" w:rsidP="000E61D0">
          <w:pPr>
            <w:pStyle w:val="ListLevel0"/>
          </w:pPr>
          <w:r w:rsidRPr="00FF2450">
            <w:t>(c)</w:t>
          </w:r>
          <w:r w:rsidRPr="00FF2450">
            <w:tab/>
            <w:t>Practical skills assessments should be conducted as continuous assessment or dedicated practical assessment(s).</w:t>
          </w:r>
        </w:p>
        <w:p w14:paraId="57C48821" w14:textId="77777777" w:rsidR="00941C9A" w:rsidRPr="00FF2450" w:rsidRDefault="00581773" w:rsidP="000E61D0">
          <w:pPr>
            <w:pStyle w:val="ListLevel0"/>
          </w:pPr>
          <w:r w:rsidRPr="00FF2450">
            <w:t>(d)</w:t>
          </w:r>
          <w:r w:rsidRPr="00FF2450">
            <w:tab/>
            <w:t>Continuous assessment</w:t>
          </w:r>
        </w:p>
        <w:p w14:paraId="29A73268" w14:textId="77777777" w:rsidR="00941C9A" w:rsidRPr="00FF2450" w:rsidRDefault="00581773" w:rsidP="00E274A2">
          <w:pPr>
            <w:pStyle w:val="Normal1"/>
          </w:pPr>
          <w:r w:rsidRPr="00FF2450">
            <w:t>Continuous assessment should be achieved by the assessor assessing, during normal operational duties, the operational performance compared to the standard of the air traffic control service expected.</w:t>
          </w:r>
        </w:p>
        <w:p w14:paraId="0E458026" w14:textId="77777777" w:rsidR="00941C9A" w:rsidRPr="00FF2450" w:rsidRDefault="00581773" w:rsidP="00E274A2">
          <w:pPr>
            <w:pStyle w:val="Normal1"/>
          </w:pPr>
          <w:r w:rsidRPr="00FF2450">
            <w:t>Where the assessor has not been able to adequately assess the air traffic controller by continuous assessment, he/she should not certify the air traffic controller’s competence until a dedicated practical assessment has been conducted.</w:t>
          </w:r>
        </w:p>
        <w:p w14:paraId="1B51E668" w14:textId="77777777" w:rsidR="00941C9A" w:rsidRPr="00FF2450" w:rsidRDefault="00581773" w:rsidP="00851501">
          <w:pPr>
            <w:pStyle w:val="Normal0"/>
          </w:pPr>
          <w:r w:rsidRPr="00FF2450">
            <w:t>(e</w:t>
          </w:r>
          <w:r w:rsidR="00851501">
            <w:t>)</w:t>
          </w:r>
          <w:r w:rsidRPr="00FF2450">
            <w:tab/>
            <w:t>Dedicated practical assessment</w:t>
          </w:r>
        </w:p>
        <w:p w14:paraId="3000EAE4" w14:textId="77777777" w:rsidR="00941C9A" w:rsidRPr="00FF2450" w:rsidRDefault="00581773" w:rsidP="00E274A2">
          <w:pPr>
            <w:pStyle w:val="Normal1"/>
          </w:pPr>
          <w:r w:rsidRPr="00FF2450">
            <w:t>A dedicated practical assessment may consist of a single assessment or a series of assessments.</w:t>
          </w:r>
        </w:p>
        <w:p w14:paraId="2E3FEEC4" w14:textId="77777777" w:rsidR="00A67BC4" w:rsidRPr="00FF2450" w:rsidRDefault="00581773" w:rsidP="00E274A2">
          <w:pPr>
            <w:pStyle w:val="Normal1"/>
          </w:pPr>
          <w:r w:rsidRPr="00FF2450">
            <w:t>To conduct a dedicated practical assessment, the assessor(s) should sit with the air traffic controller with the purpose of assessing, under normal operational conditions, the operational performance compared to the standard of the air traffic control service expected.</w:t>
          </w:r>
        </w:p>
        <w:p w14:paraId="65B7A90C" w14:textId="77777777" w:rsidR="00941C9A" w:rsidRPr="00FF2450" w:rsidRDefault="00581773" w:rsidP="00E274A2">
          <w:pPr>
            <w:pStyle w:val="Normal1"/>
          </w:pPr>
          <w:r w:rsidRPr="00FF2450">
            <w:t>The air traffic controller concerned should be advised that a dedicated practical assessment is to be conducted and be briefed on the conduct of the assessment.</w:t>
          </w:r>
        </w:p>
        <w:p w14:paraId="51DD1503" w14:textId="77777777" w:rsidR="00941C9A" w:rsidRPr="00FF2450" w:rsidRDefault="00581773" w:rsidP="00E274A2">
          <w:pPr>
            <w:pStyle w:val="Normal1"/>
          </w:pPr>
          <w:r w:rsidRPr="00FF2450">
            <w:t>For those situations where an applicant’s performance cannot be observed at the time of the assessment (e.g. low visibility operations, snow clearing, military activity, etc.), the assessment may be supplemented by synthetic training device sessions and/or an oral examination.</w:t>
          </w:r>
        </w:p>
        <w:p w14:paraId="297C0442" w14:textId="77777777" w:rsidR="00941C9A" w:rsidRPr="00FF2450" w:rsidRDefault="00581773" w:rsidP="000E61D0">
          <w:pPr>
            <w:pStyle w:val="ListLevel0"/>
          </w:pPr>
          <w:r w:rsidRPr="00FF2450">
            <w:lastRenderedPageBreak/>
            <w:t>(f</w:t>
          </w:r>
          <w:r w:rsidR="00E274A2">
            <w:t>)</w:t>
          </w:r>
          <w:r w:rsidRPr="00FF2450">
            <w:tab/>
            <w:t>The performance objectives’ topics to be assessed should be determined in detail by the air navigation service provider. Examples of performance objectives’ topics are as follows:</w:t>
          </w:r>
        </w:p>
        <w:p w14:paraId="15BC2E99" w14:textId="77777777" w:rsidR="00941C9A" w:rsidRPr="00A22A10" w:rsidRDefault="00581773" w:rsidP="00A22A10">
          <w:pPr>
            <w:pStyle w:val="bullet1"/>
          </w:pPr>
          <w:r w:rsidRPr="00A22A10">
            <w:t>application of unit regulations and procedures (e.g. minimum separation standards, letters of agreement, Aeronautical Information Publications);</w:t>
          </w:r>
        </w:p>
        <w:p w14:paraId="6F545628" w14:textId="77777777" w:rsidR="00941C9A" w:rsidRPr="00A22A10" w:rsidRDefault="00581773" w:rsidP="00A22A10">
          <w:pPr>
            <w:pStyle w:val="bullet1"/>
          </w:pPr>
          <w:r w:rsidRPr="00A22A10">
            <w:t>traffic analysis and planning;</w:t>
          </w:r>
        </w:p>
        <w:p w14:paraId="117A2DAD" w14:textId="77777777" w:rsidR="00941C9A" w:rsidRPr="00A22A10" w:rsidRDefault="00581773" w:rsidP="00A22A10">
          <w:pPr>
            <w:pStyle w:val="bullet1"/>
          </w:pPr>
          <w:r w:rsidRPr="00A22A10">
            <w:t>task priority setting;</w:t>
          </w:r>
        </w:p>
        <w:p w14:paraId="1737041E" w14:textId="77777777" w:rsidR="00941C9A" w:rsidRPr="00A22A10" w:rsidRDefault="00581773" w:rsidP="00A22A10">
          <w:pPr>
            <w:pStyle w:val="bullet1"/>
          </w:pPr>
          <w:r w:rsidRPr="00A22A10">
            <w:t>communication, including phraseology;</w:t>
          </w:r>
        </w:p>
        <w:p w14:paraId="34A5A434" w14:textId="77777777" w:rsidR="00941C9A" w:rsidRPr="00A22A10" w:rsidRDefault="00581773" w:rsidP="00A22A10">
          <w:pPr>
            <w:pStyle w:val="bullet1"/>
          </w:pPr>
          <w:r w:rsidRPr="00A22A10">
            <w:t>capacity and expedition;</w:t>
          </w:r>
        </w:p>
        <w:p w14:paraId="5199264C" w14:textId="77777777" w:rsidR="00941C9A" w:rsidRPr="00A22A10" w:rsidRDefault="00581773" w:rsidP="00A22A10">
          <w:pPr>
            <w:pStyle w:val="bullet1"/>
          </w:pPr>
          <w:r w:rsidRPr="00A22A10">
            <w:t>accuracy;</w:t>
          </w:r>
        </w:p>
        <w:p w14:paraId="7B5F0F6B" w14:textId="77777777" w:rsidR="00941C9A" w:rsidRPr="00A22A10" w:rsidRDefault="00581773" w:rsidP="00A22A10">
          <w:pPr>
            <w:pStyle w:val="bullet1"/>
          </w:pPr>
          <w:r w:rsidRPr="00A22A10">
            <w:t>initiative, adaptability and decision-making;</w:t>
          </w:r>
        </w:p>
        <w:p w14:paraId="08DF6599" w14:textId="77777777" w:rsidR="00941C9A" w:rsidRPr="00A22A10" w:rsidRDefault="00581773" w:rsidP="00A22A10">
          <w:pPr>
            <w:pStyle w:val="bullet1"/>
          </w:pPr>
          <w:r w:rsidRPr="00A22A10">
            <w:t>air traffic control techniques;</w:t>
          </w:r>
        </w:p>
        <w:p w14:paraId="7D495D72" w14:textId="77777777" w:rsidR="00941C9A" w:rsidRPr="00A22A10" w:rsidRDefault="00581773" w:rsidP="00A22A10">
          <w:pPr>
            <w:pStyle w:val="bullet1"/>
          </w:pPr>
          <w:r w:rsidRPr="00A22A10">
            <w:t xml:space="preserve">teamwork and other human factors skills; </w:t>
          </w:r>
        </w:p>
        <w:p w14:paraId="0292C778" w14:textId="77777777" w:rsidR="00941C9A" w:rsidRPr="00A22A10" w:rsidRDefault="00581773" w:rsidP="00A22A10">
          <w:pPr>
            <w:pStyle w:val="bullet1"/>
          </w:pPr>
          <w:r w:rsidRPr="00A22A10">
            <w:t>the level of risk associated with the tasks performed (e.g. attitudes to risk).</w:t>
          </w:r>
        </w:p>
        <w:p w14:paraId="53FAED2E" w14:textId="77777777" w:rsidR="00941C9A" w:rsidRPr="00FF2450" w:rsidRDefault="00581773" w:rsidP="00C54D60">
          <w:pPr>
            <w:pStyle w:val="ListLevel0"/>
          </w:pPr>
          <w:r w:rsidRPr="00FF2450">
            <w:t>(g)</w:t>
          </w:r>
          <w:r w:rsidRPr="00FF2450">
            <w:tab/>
            <w:t>Procedures when failing</w:t>
          </w:r>
        </w:p>
        <w:p w14:paraId="5C69EC75" w14:textId="77777777" w:rsidR="00941C9A" w:rsidRPr="00FF2450" w:rsidRDefault="00581773" w:rsidP="0067607F">
          <w:pPr>
            <w:pStyle w:val="Normal1"/>
          </w:pPr>
          <w:r w:rsidRPr="00FF2450">
            <w:t xml:space="preserve">Notwithstanding </w:t>
          </w:r>
          <w:hyperlink w:anchor="_DxCrossRefBm1379192374" w:history="1">
            <w:r w:rsidR="00A22A10">
              <w:rPr>
                <w:rStyle w:val="Hyperlink"/>
              </w:rPr>
              <w:t>ATCO.B.025(a)(10)</w:t>
            </w:r>
          </w:hyperlink>
          <w:r>
            <w:t xml:space="preserve">, when an air traffic controller fails in one or more of the components of the assessment, he/she should not be allowed to exercise the privilege of this unit endorsement, and provisional inability in accordance with </w:t>
          </w:r>
          <w:hyperlink w:anchor="_DxCrossRefBm1379192373" w:history="1">
            <w:r w:rsidR="00A22A10">
              <w:rPr>
                <w:rStyle w:val="Hyperlink"/>
              </w:rPr>
              <w:t>ATCO.A.015(b)</w:t>
            </w:r>
          </w:hyperlink>
          <w:r>
            <w:t xml:space="preserve"> may be declared until a successful competence assessment has been performed. Resitting the full competence assessment or the failed part only may be required. </w:t>
          </w:r>
        </w:p>
        <w:p w14:paraId="66A120D0" w14:textId="77777777" w:rsidR="00941C9A" w:rsidRPr="00FF2450" w:rsidRDefault="00581773" w:rsidP="00C54D60">
          <w:pPr>
            <w:pStyle w:val="ListLevel0"/>
          </w:pPr>
          <w:r w:rsidRPr="00FF2450">
            <w:t>(h)</w:t>
          </w:r>
          <w:r w:rsidRPr="00FF2450">
            <w:tab/>
            <w:t>Record keeping</w:t>
          </w:r>
        </w:p>
        <w:p w14:paraId="4E74C35F" w14:textId="77777777" w:rsidR="00941C9A" w:rsidRPr="00FF2450" w:rsidRDefault="00581773" w:rsidP="0067607F">
          <w:pPr>
            <w:pStyle w:val="Normal1"/>
          </w:pPr>
          <w:r w:rsidRPr="00FF2450">
            <w:t>The results of all assessments, including those of the continuous assessment, and examinations should be documented and stored confidentially, accessible to the assessor and the person being assessed.</w:t>
          </w:r>
          <w:r w:rsidR="00DA4A3B">
            <w:t xml:space="preserve"> </w:t>
          </w:r>
        </w:p>
      </w:sdtContent>
    </w:sdt>
    <w:bookmarkStart w:id="369" w:name="_DxCrossRefBm1379192417" w:displacedByCustomXml="next"/>
    <w:bookmarkStart w:id="370" w:name="_DxCrossRefBm9000046" w:displacedByCustomXml="next"/>
    <w:bookmarkStart w:id="371" w:name="_Toc427661355" w:displacedByCustomXml="next"/>
    <w:bookmarkStart w:id="372" w:name="_Toc413420259" w:displacedByCustomXml="next"/>
    <w:bookmarkStart w:id="373" w:name="_Toc411245220" w:displacedByCustomXml="next"/>
    <w:bookmarkStart w:id="374" w:name="_Toc411243949" w:displacedByCustomXml="next"/>
    <w:bookmarkStart w:id="375" w:name="_Toc409682761" w:displacedByCustomXml="next"/>
    <w:bookmarkStart w:id="376" w:name="_Toc405820042" w:displacedByCustomXml="next"/>
    <w:sdt>
      <w:sdtPr>
        <w:rPr>
          <w:b w:val="0"/>
          <w:color w:val="auto"/>
          <w:sz w:val="22"/>
          <w:lang w:val="en-US"/>
        </w:rPr>
        <w:alias w:val="topic"/>
        <w:tag w:val="topic"/>
        <w:id w:val="-1049999182"/>
      </w:sdtPr>
      <w:sdtContent>
        <w:p w14:paraId="7077FE5B" w14:textId="77777777" w:rsidR="00545C99" w:rsidRPr="00FF2450" w:rsidRDefault="00581773" w:rsidP="000F573D">
          <w:pPr>
            <w:pStyle w:val="Heading4GM"/>
          </w:pPr>
          <w:r w:rsidRPr="00FF2450">
            <w:t xml:space="preserve">GM2 ATCO.B.025(a)(5) </w:t>
          </w:r>
          <w:r w:rsidR="00D12F35">
            <w:t xml:space="preserve"> </w:t>
          </w:r>
          <w:r w:rsidRPr="00FF2450">
            <w:t>Unit competence scheme</w:t>
          </w:r>
          <w:bookmarkEnd w:id="376"/>
          <w:bookmarkEnd w:id="375"/>
          <w:bookmarkEnd w:id="374"/>
          <w:bookmarkEnd w:id="373"/>
          <w:bookmarkEnd w:id="372"/>
          <w:bookmarkEnd w:id="371"/>
          <w:bookmarkEnd w:id="370"/>
          <w:bookmarkEnd w:id="369"/>
        </w:p>
        <w:p w14:paraId="4665EA03" w14:textId="77777777" w:rsidR="00545C99" w:rsidRPr="00FF2450" w:rsidRDefault="00581773" w:rsidP="00080372">
          <w:pPr>
            <w:pStyle w:val="Heading5OrgManual"/>
          </w:pPr>
          <w:r w:rsidRPr="003E4CE6">
            <w:t>ASSESSMENTS</w:t>
          </w:r>
        </w:p>
        <w:p w14:paraId="4ECF3FCB" w14:textId="77777777" w:rsidR="00545C99" w:rsidRPr="00FF2450" w:rsidRDefault="00581773" w:rsidP="000F573D">
          <w:r w:rsidRPr="00FF2450">
            <w:t>Assessments should be adapted to the validity time of the unit endorsement of the ATC unit.</w:t>
          </w:r>
        </w:p>
        <w:p w14:paraId="7FCF2C41" w14:textId="77777777" w:rsidR="00545C99" w:rsidRPr="00FF2450" w:rsidRDefault="00581773" w:rsidP="000F573D">
          <w:r w:rsidRPr="00FF2450">
            <w:t>The assessment of air traffic controllers at ATC units with seasonal variations should reflect the higher volume and complexity situations.</w:t>
          </w:r>
        </w:p>
      </w:sdtContent>
    </w:sdt>
    <w:bookmarkStart w:id="377" w:name="_DxCrossRefBm1379192418" w:displacedByCustomXml="next"/>
    <w:bookmarkStart w:id="378" w:name="_DxCrossRefBm9000047" w:displacedByCustomXml="next"/>
    <w:bookmarkStart w:id="379" w:name="_Toc427661356" w:displacedByCustomXml="next"/>
    <w:bookmarkStart w:id="380" w:name="_Toc413420260" w:displacedByCustomXml="next"/>
    <w:bookmarkStart w:id="381" w:name="_Toc411245221" w:displacedByCustomXml="next"/>
    <w:bookmarkStart w:id="382" w:name="_Toc411243950" w:displacedByCustomXml="next"/>
    <w:bookmarkStart w:id="383" w:name="_Toc409682762" w:displacedByCustomXml="next"/>
    <w:bookmarkStart w:id="384" w:name="_Toc405820043" w:displacedByCustomXml="next"/>
    <w:sdt>
      <w:sdtPr>
        <w:rPr>
          <w:b w:val="0"/>
          <w:color w:val="auto"/>
          <w:sz w:val="22"/>
          <w:lang w:val="en-US"/>
        </w:rPr>
        <w:alias w:val="topic"/>
        <w:tag w:val="topic"/>
        <w:id w:val="-316992850"/>
      </w:sdtPr>
      <w:sdtContent>
        <w:p w14:paraId="49E1ADD4" w14:textId="77777777" w:rsidR="000A3D22" w:rsidRPr="00FF2450" w:rsidRDefault="00581773" w:rsidP="000F573D">
          <w:pPr>
            <w:pStyle w:val="Heading4GM"/>
          </w:pPr>
          <w:r w:rsidRPr="00FF2450">
            <w:t xml:space="preserve">GM3 ATCO.B.025(a)(5) </w:t>
          </w:r>
          <w:r w:rsidR="00664AA6">
            <w:t xml:space="preserve"> </w:t>
          </w:r>
          <w:r w:rsidRPr="00FF2450">
            <w:t>Unit competence scheme</w:t>
          </w:r>
          <w:bookmarkEnd w:id="384"/>
          <w:bookmarkEnd w:id="383"/>
          <w:bookmarkEnd w:id="382"/>
          <w:bookmarkEnd w:id="381"/>
          <w:bookmarkEnd w:id="380"/>
          <w:bookmarkEnd w:id="379"/>
          <w:bookmarkEnd w:id="378"/>
          <w:bookmarkEnd w:id="377"/>
        </w:p>
        <w:p w14:paraId="71D66D5D" w14:textId="77777777" w:rsidR="000A3D22" w:rsidRPr="00FF2450" w:rsidRDefault="00581773" w:rsidP="007E7A81">
          <w:pPr>
            <w:pStyle w:val="Heading5OrgManual"/>
          </w:pPr>
          <w:r w:rsidRPr="00664722">
            <w:t>ASSESSMENTS OF REFRESHER TRAINING SUBJECTS</w:t>
          </w:r>
        </w:p>
        <w:p w14:paraId="4A2E7056" w14:textId="77777777" w:rsidR="000A3D22" w:rsidRPr="00FF2450" w:rsidRDefault="00581773" w:rsidP="00875BA0">
          <w:pPr>
            <w:pStyle w:val="ListLevel0"/>
          </w:pPr>
          <w:r w:rsidRPr="00FF2450">
            <w:t>(a)</w:t>
          </w:r>
          <w:r w:rsidRPr="00FF2450">
            <w:tab/>
            <w:t>Assessments should be conducted primarily on a synthetic training device or offline environments.</w:t>
          </w:r>
        </w:p>
        <w:p w14:paraId="72986E47" w14:textId="77777777" w:rsidR="000A3D22" w:rsidRPr="00FF2450" w:rsidRDefault="00581773" w:rsidP="00875BA0">
          <w:pPr>
            <w:pStyle w:val="ListLevel0"/>
          </w:pPr>
          <w:r w:rsidRPr="00FF2450">
            <w:t>(b)</w:t>
          </w:r>
          <w:r w:rsidRPr="00FF2450">
            <w:tab/>
            <w:t>Assessments should be conducted by appropriately qualified personnel having detailed knowledge of:</w:t>
          </w:r>
        </w:p>
        <w:p w14:paraId="5CCB8E3B" w14:textId="77777777" w:rsidR="000A3D22" w:rsidRPr="00FF2450" w:rsidRDefault="00581773" w:rsidP="00664722">
          <w:pPr>
            <w:pStyle w:val="ListLevel1"/>
          </w:pPr>
          <w:r w:rsidRPr="00FF2450">
            <w:t>(1)</w:t>
          </w:r>
          <w:r w:rsidRPr="00FF2450">
            <w:tab/>
            <w:t>the training objectives; and</w:t>
          </w:r>
        </w:p>
        <w:p w14:paraId="081C51C4" w14:textId="77777777" w:rsidR="000A3D22" w:rsidRPr="00FF2450" w:rsidRDefault="00581773" w:rsidP="00664722">
          <w:pPr>
            <w:pStyle w:val="ListLevel1"/>
          </w:pPr>
          <w:r w:rsidRPr="00FF2450">
            <w:t>(2)</w:t>
          </w:r>
          <w:r w:rsidRPr="00FF2450">
            <w:tab/>
            <w:t>the subjects, topics and subtopics being examined or assessed.</w:t>
          </w:r>
        </w:p>
      </w:sdtContent>
    </w:sdt>
    <w:bookmarkStart w:id="385" w:name="_DxCrossRefBm1379192419" w:displacedByCustomXml="next"/>
    <w:bookmarkStart w:id="386" w:name="_DxCrossRefBm9000048" w:displacedByCustomXml="next"/>
    <w:bookmarkStart w:id="387" w:name="_Toc427661357" w:displacedByCustomXml="next"/>
    <w:bookmarkStart w:id="388" w:name="_Toc413420261" w:displacedByCustomXml="next"/>
    <w:bookmarkStart w:id="389" w:name="_Toc411245222" w:displacedByCustomXml="next"/>
    <w:bookmarkStart w:id="390" w:name="_Toc411243951" w:displacedByCustomXml="next"/>
    <w:bookmarkStart w:id="391" w:name="_Toc409682763" w:displacedByCustomXml="next"/>
    <w:bookmarkStart w:id="392" w:name="_Toc405820044" w:displacedByCustomXml="next"/>
    <w:sdt>
      <w:sdtPr>
        <w:rPr>
          <w:b w:val="0"/>
          <w:color w:val="auto"/>
          <w:sz w:val="22"/>
          <w:lang w:val="en-US"/>
        </w:rPr>
        <w:alias w:val="topic"/>
        <w:tag w:val="topic"/>
        <w:id w:val="-1312314128"/>
      </w:sdtPr>
      <w:sdtContent>
        <w:p w14:paraId="417987FF" w14:textId="77777777" w:rsidR="0034582C" w:rsidRPr="00FF2450" w:rsidRDefault="00581773" w:rsidP="000F573D">
          <w:pPr>
            <w:pStyle w:val="Heading4GM"/>
          </w:pPr>
          <w:r w:rsidRPr="00FF2450">
            <w:t xml:space="preserve">GM1 ATCO.B.025(a)(6) </w:t>
          </w:r>
          <w:r w:rsidR="00E271E5">
            <w:t xml:space="preserve"> </w:t>
          </w:r>
          <w:r w:rsidRPr="00FF2450">
            <w:t>Unit competence scheme</w:t>
          </w:r>
          <w:bookmarkEnd w:id="392"/>
          <w:bookmarkEnd w:id="391"/>
          <w:bookmarkEnd w:id="390"/>
          <w:bookmarkEnd w:id="389"/>
          <w:bookmarkEnd w:id="388"/>
          <w:bookmarkEnd w:id="387"/>
          <w:bookmarkEnd w:id="386"/>
          <w:bookmarkEnd w:id="385"/>
        </w:p>
        <w:p w14:paraId="6E631986" w14:textId="77777777" w:rsidR="006E5787" w:rsidRPr="00FF2450" w:rsidRDefault="00581773" w:rsidP="003C6F08">
          <w:pPr>
            <w:pStyle w:val="Heading5OrgManual"/>
          </w:pPr>
          <w:r w:rsidRPr="00E671C3">
            <w:t>ORAL EXAMINATIONS</w:t>
          </w:r>
        </w:p>
        <w:p w14:paraId="6AD72C5A" w14:textId="77777777" w:rsidR="006E5787" w:rsidRPr="00FF2450" w:rsidRDefault="00581773" w:rsidP="000F573D">
          <w:r w:rsidRPr="00FF2450">
            <w:lastRenderedPageBreak/>
            <w:t>Oral examinations should be used to test understanding of applicable techniques and the rules governing them, particularly of unit and national air traffic control procedures. Scenario-type questioning allows the assessor to gather additional evidence of how an air traffic controller would react in circumstances that are not observable but are nevertheless considered important to the overall operation at that ATC unit.</w:t>
          </w:r>
        </w:p>
        <w:p w14:paraId="5BCD7081" w14:textId="77777777" w:rsidR="006E5787" w:rsidRPr="00FF2450" w:rsidRDefault="00581773" w:rsidP="000F573D">
          <w:r w:rsidRPr="00FF2450">
            <w:t>The oral examination should give a clear indication that the air traffic controller knows not only what he/she should be doing, but why he/she should be doing it. The oral examination requires considerable skills and it should be undertaken in a way to ensure consistency among individual assessors.</w:t>
          </w:r>
        </w:p>
      </w:sdtContent>
    </w:sdt>
    <w:bookmarkStart w:id="393" w:name="_DxCrossRefBm1379192420" w:displacedByCustomXml="next"/>
    <w:bookmarkStart w:id="394" w:name="_DxCrossRefBm9000049" w:displacedByCustomXml="next"/>
    <w:bookmarkStart w:id="395" w:name="_Toc427661358" w:displacedByCustomXml="next"/>
    <w:bookmarkStart w:id="396" w:name="_Toc413420262" w:displacedByCustomXml="next"/>
    <w:bookmarkStart w:id="397" w:name="_Toc411245223" w:displacedByCustomXml="next"/>
    <w:bookmarkStart w:id="398" w:name="_Toc411243952" w:displacedByCustomXml="next"/>
    <w:bookmarkStart w:id="399" w:name="_Toc409682764" w:displacedByCustomXml="next"/>
    <w:bookmarkStart w:id="400" w:name="_Toc405820045" w:displacedByCustomXml="next"/>
    <w:sdt>
      <w:sdtPr>
        <w:rPr>
          <w:b w:val="0"/>
          <w:color w:val="auto"/>
          <w:sz w:val="22"/>
          <w:lang w:val="en-US"/>
        </w:rPr>
        <w:alias w:val="topic"/>
        <w:tag w:val="topic"/>
        <w:id w:val="-160151759"/>
      </w:sdtPr>
      <w:sdtContent>
        <w:p w14:paraId="7361EFC8" w14:textId="77777777" w:rsidR="009428BE" w:rsidRPr="00FF2450" w:rsidRDefault="00581773" w:rsidP="000F573D">
          <w:pPr>
            <w:pStyle w:val="Heading4GM"/>
          </w:pPr>
          <w:r w:rsidRPr="00FF2450">
            <w:t xml:space="preserve">GM1 ATCO.B.025(a)(9) </w:t>
          </w:r>
          <w:r w:rsidR="0064107A">
            <w:t xml:space="preserve"> </w:t>
          </w:r>
          <w:r w:rsidRPr="00FF2450">
            <w:t>Unit competence scheme</w:t>
          </w:r>
          <w:bookmarkEnd w:id="400"/>
          <w:bookmarkEnd w:id="399"/>
          <w:bookmarkEnd w:id="398"/>
          <w:bookmarkEnd w:id="397"/>
          <w:bookmarkEnd w:id="396"/>
          <w:bookmarkEnd w:id="395"/>
          <w:bookmarkEnd w:id="394"/>
          <w:bookmarkEnd w:id="393"/>
        </w:p>
        <w:p w14:paraId="0F38D394" w14:textId="77777777" w:rsidR="008E6F00" w:rsidRPr="00FF2450" w:rsidRDefault="00581773" w:rsidP="00812471">
          <w:pPr>
            <w:pStyle w:val="Heading5OrgManual"/>
          </w:pPr>
          <w:r w:rsidRPr="00490679">
            <w:t>EXAMINATIONS AND ASSESSMENTS DURING CONVERSION TRAINING</w:t>
          </w:r>
        </w:p>
        <w:p w14:paraId="12199B6D" w14:textId="77777777" w:rsidR="008E6F00" w:rsidRPr="00FF2450" w:rsidRDefault="00581773" w:rsidP="005B5E22">
          <w:pPr>
            <w:pStyle w:val="ListLevel0"/>
          </w:pPr>
          <w:r w:rsidRPr="00FF2450">
            <w:t>(a)</w:t>
          </w:r>
          <w:r w:rsidRPr="00FF2450">
            <w:tab/>
            <w:t xml:space="preserve">Assessments should be conducted primarily on a synthetic training device or offline environments. </w:t>
          </w:r>
        </w:p>
        <w:p w14:paraId="7B6C6316" w14:textId="77777777" w:rsidR="008E6F00" w:rsidRPr="00FF2450" w:rsidRDefault="00581773" w:rsidP="005B5E22">
          <w:pPr>
            <w:pStyle w:val="ListLevel0"/>
          </w:pPr>
          <w:r w:rsidRPr="00FF2450">
            <w:t>(b)</w:t>
          </w:r>
          <w:r w:rsidRPr="00FF2450">
            <w:tab/>
            <w:t xml:space="preserve">Examinations and assessments should be conducted by appropriately qualified personnel having detailed knowledge of: </w:t>
          </w:r>
        </w:p>
        <w:p w14:paraId="08222F91" w14:textId="77777777" w:rsidR="008E6F00" w:rsidRPr="00FF2450" w:rsidRDefault="00581773" w:rsidP="00C553C8">
          <w:pPr>
            <w:pStyle w:val="ListLevel1"/>
          </w:pPr>
          <w:r w:rsidRPr="00FF2450">
            <w:t>(1)</w:t>
          </w:r>
          <w:r w:rsidRPr="00FF2450">
            <w:tab/>
            <w:t>the training objectives; and</w:t>
          </w:r>
        </w:p>
        <w:p w14:paraId="228788CC" w14:textId="77777777" w:rsidR="008E6F00" w:rsidRPr="00FF2450" w:rsidRDefault="00581773" w:rsidP="00C553C8">
          <w:pPr>
            <w:pStyle w:val="ListLevel1"/>
          </w:pPr>
          <w:r w:rsidRPr="00FF2450">
            <w:t>(2)</w:t>
          </w:r>
          <w:r w:rsidRPr="00FF2450">
            <w:tab/>
            <w:t>the subjects, topics and subtopics being examined or assessed.</w:t>
          </w:r>
        </w:p>
      </w:sdtContent>
    </w:sdt>
    <w:bookmarkStart w:id="401" w:name="_DxCrossRefBm1379192365" w:displacedByCustomXml="next"/>
    <w:bookmarkStart w:id="402" w:name="_DxCrossRefBm9000050" w:displacedByCustomXml="next"/>
    <w:bookmarkStart w:id="403" w:name="_Toc427661359" w:displacedByCustomXml="next"/>
    <w:bookmarkStart w:id="404" w:name="_Toc256000053" w:displacedByCustomXml="next"/>
    <w:sdt>
      <w:sdtPr>
        <w:rPr>
          <w:b w:val="0"/>
          <w:color w:val="auto"/>
          <w:sz w:val="22"/>
          <w:szCs w:val="24"/>
          <w:lang w:val="en-US"/>
        </w:rPr>
        <w:alias w:val="topic"/>
        <w:tag w:val="topic"/>
        <w:id w:val="-1342744791"/>
      </w:sdtPr>
      <w:sdtContent>
        <w:p w14:paraId="4497B9A6" w14:textId="77777777" w:rsidR="00085742" w:rsidRPr="00FF2450" w:rsidRDefault="00581773" w:rsidP="000F573D">
          <w:pPr>
            <w:pStyle w:val="Heading3IR"/>
          </w:pPr>
          <w:r w:rsidRPr="00FF2450">
            <w:t xml:space="preserve">ATCO.B.030 </w:t>
          </w:r>
          <w:r w:rsidR="00237E3A">
            <w:t xml:space="preserve"> </w:t>
          </w:r>
          <w:r w:rsidRPr="00FF2450">
            <w:t>Language proficiency endorsement</w:t>
          </w:r>
          <w:bookmarkEnd w:id="404"/>
          <w:bookmarkEnd w:id="403"/>
          <w:bookmarkEnd w:id="402"/>
          <w:bookmarkEnd w:id="401"/>
        </w:p>
        <w:p w14:paraId="0BB9F059" w14:textId="77777777" w:rsidR="00085742" w:rsidRPr="00FF2450" w:rsidRDefault="00581773" w:rsidP="00E94980">
          <w:pPr>
            <w:pStyle w:val="ListLevel0"/>
          </w:pPr>
          <w:r w:rsidRPr="00FF2450">
            <w:t>(a)</w:t>
          </w:r>
          <w:r w:rsidRPr="00FF2450">
            <w:tab/>
            <w:t xml:space="preserve">Air traffic controllers and student air traffic controllers shall not exercise the privileges of their licences unless they have a valid language proficiency endorsement in English and, if applicable, in the language(s) imposed by the </w:t>
          </w:r>
          <w:r w:rsidR="000A6376">
            <w:t>Committee</w:t>
          </w:r>
          <w:r w:rsidR="000A6376" w:rsidRPr="00FF2450">
            <w:t xml:space="preserve"> </w:t>
          </w:r>
          <w:r w:rsidRPr="00FF2450">
            <w:t>for reasons of safety at the ATC unit as published in the Aeronautical Information Publications. The language proficiency endorsement shall indicate the language(s), the level(s) of proficiency and the expiry date(s).</w:t>
          </w:r>
        </w:p>
        <w:p w14:paraId="77462E0A" w14:textId="77777777" w:rsidR="00085742" w:rsidRPr="00FF2450" w:rsidRDefault="00581773" w:rsidP="005B5E22">
          <w:pPr>
            <w:pStyle w:val="ListLevel0"/>
          </w:pPr>
          <w:r w:rsidRPr="00FF2450">
            <w:t>(b)</w:t>
          </w:r>
          <w:r w:rsidRPr="00FF2450">
            <w:tab/>
            <w:t xml:space="preserve">The language proficiency level shall be determined in accordance with the rating scale set out in </w:t>
          </w:r>
          <w:hyperlink w:anchor="_DxCrossRefBm1379192422" w:history="1">
            <w:r w:rsidR="00237E3A">
              <w:rPr>
                <w:rStyle w:val="Hyperlink"/>
              </w:rPr>
              <w:t>Appendix 1 of Annex I</w:t>
            </w:r>
          </w:hyperlink>
          <w:r w:rsidRPr="00FF2450">
            <w:t>.</w:t>
          </w:r>
        </w:p>
        <w:p w14:paraId="5A61402D" w14:textId="77777777" w:rsidR="00085742" w:rsidRPr="00FF2450" w:rsidRDefault="00581773" w:rsidP="005B5E22">
          <w:pPr>
            <w:pStyle w:val="ListLevel0"/>
          </w:pPr>
          <w:r w:rsidRPr="00FF2450">
            <w:t>(c)</w:t>
          </w:r>
          <w:r w:rsidRPr="00FF2450">
            <w:tab/>
            <w:t>The applicant for any language proficiency endorsement shall demonstrate, in accordance with the rating scale referred to in point (b), at least an operational level (level four) of language proficiency.</w:t>
          </w:r>
        </w:p>
        <w:p w14:paraId="5FE7D2A4" w14:textId="77777777" w:rsidR="00085742" w:rsidRPr="00FF2450" w:rsidRDefault="00581773" w:rsidP="00915352">
          <w:pPr>
            <w:pStyle w:val="Normal1"/>
          </w:pPr>
          <w:r w:rsidRPr="00FF2450">
            <w:t>To do so, the applicant shall:</w:t>
          </w:r>
        </w:p>
        <w:p w14:paraId="5B88C4AE" w14:textId="77777777" w:rsidR="00085742" w:rsidRPr="00FF2450" w:rsidRDefault="00581773" w:rsidP="00915352">
          <w:pPr>
            <w:pStyle w:val="ListLevel1"/>
          </w:pPr>
          <w:r w:rsidRPr="00FF2450">
            <w:t>(1)</w:t>
          </w:r>
          <w:r w:rsidRPr="00FF2450">
            <w:tab/>
            <w:t>communicate effectively in voice only (telephone/radiotelephone) and in face-to-face situations;</w:t>
          </w:r>
        </w:p>
        <w:p w14:paraId="28EE1EA7" w14:textId="77777777" w:rsidR="00085742" w:rsidRPr="00FF2450" w:rsidRDefault="00581773" w:rsidP="00915352">
          <w:pPr>
            <w:pStyle w:val="ListLevel1"/>
          </w:pPr>
          <w:r w:rsidRPr="00FF2450">
            <w:t>(2)</w:t>
          </w:r>
          <w:r w:rsidRPr="00FF2450">
            <w:tab/>
            <w:t>communicate on common, concrete and work-related topics with accuracy and clarity;</w:t>
          </w:r>
        </w:p>
        <w:p w14:paraId="521AC588" w14:textId="77777777" w:rsidR="00085742" w:rsidRPr="00FF2450" w:rsidRDefault="00581773" w:rsidP="00915352">
          <w:pPr>
            <w:pStyle w:val="ListLevel1"/>
          </w:pPr>
          <w:r w:rsidRPr="00FF2450">
            <w:t>(3)</w:t>
          </w:r>
          <w:r w:rsidRPr="00FF2450">
            <w:tab/>
            <w:t>use appropriate communicative strategies to exchange messages and to recognise and resolve misunderstandings in a general or work-related context;</w:t>
          </w:r>
        </w:p>
        <w:p w14:paraId="6818DC94" w14:textId="77777777" w:rsidR="00085742" w:rsidRPr="00FF2450" w:rsidRDefault="00581773" w:rsidP="00915352">
          <w:pPr>
            <w:pStyle w:val="ListLevel1"/>
          </w:pPr>
          <w:r w:rsidRPr="00FF2450">
            <w:t>(4)</w:t>
          </w:r>
          <w:r w:rsidRPr="00FF2450">
            <w:tab/>
            <w:t>handle successfully and with relative ease the linguistic challenges presented by a complication or unexpected turn of events that occur within the context of a routine work situation or communicative task with which they are otherwise familiar; and</w:t>
          </w:r>
        </w:p>
        <w:p w14:paraId="1CD3025E" w14:textId="77777777" w:rsidR="00085742" w:rsidRPr="00FF2450" w:rsidRDefault="00581773" w:rsidP="00915352">
          <w:pPr>
            <w:pStyle w:val="ListLevel1"/>
          </w:pPr>
          <w:r w:rsidRPr="00FF2450">
            <w:t>(5)</w:t>
          </w:r>
          <w:r w:rsidRPr="00FF2450">
            <w:tab/>
            <w:t>use a dialect or accent which is intelligible to the aeronautical community.</w:t>
          </w:r>
        </w:p>
        <w:p w14:paraId="660E9980" w14:textId="77777777" w:rsidR="00085742" w:rsidRPr="00FF2450" w:rsidRDefault="00581773" w:rsidP="00AD58D1">
          <w:pPr>
            <w:pStyle w:val="ListLevel0"/>
          </w:pPr>
          <w:r w:rsidRPr="00FF2450">
            <w:t>(d)</w:t>
          </w:r>
          <w:r w:rsidRPr="00FF2450">
            <w:tab/>
            <w:t xml:space="preserve">Notwithstanding point (c), extended level (level five) of the language proficiency rating scale set out in </w:t>
          </w:r>
          <w:hyperlink w:anchor="_DxCrossRefBm1379192422" w:history="1">
            <w:r w:rsidR="00CD2018">
              <w:rPr>
                <w:rStyle w:val="Hyperlink"/>
              </w:rPr>
              <w:t>Appendix 1 of Annex I</w:t>
            </w:r>
          </w:hyperlink>
          <w:r w:rsidRPr="00FF2450">
            <w:t xml:space="preserve"> may be required by the air navigation service provider, where the operational circumstances of the particular rating or endorsement warrant a higher level of language proficiency for imperative reasons of safety. Such a requirement shall be non-discriminatory, proportionate, transparent, and objectively justified by the air navigation service provider wishing to apply the higher level of proficiency and shall be approved by the competent authority.</w:t>
          </w:r>
        </w:p>
        <w:p w14:paraId="5923BD08" w14:textId="77777777" w:rsidR="00085742" w:rsidRPr="00FF2450" w:rsidRDefault="00581773" w:rsidP="00AD58D1">
          <w:pPr>
            <w:pStyle w:val="ListLevel0"/>
          </w:pPr>
          <w:r w:rsidRPr="00FF2450">
            <w:t>(e)</w:t>
          </w:r>
          <w:r w:rsidRPr="00FF2450">
            <w:tab/>
            <w:t>Language proficiency shall be demonstrated by a certificate attesting the result of the assessment.</w:t>
          </w:r>
        </w:p>
      </w:sdtContent>
    </w:sdt>
    <w:bookmarkStart w:id="405" w:name="_DxCrossRefBm1379192423" w:displacedByCustomXml="next"/>
    <w:bookmarkStart w:id="406" w:name="_DxCrossRefBm9000051" w:displacedByCustomXml="next"/>
    <w:bookmarkStart w:id="407" w:name="_Toc427661360" w:displacedByCustomXml="next"/>
    <w:bookmarkStart w:id="408" w:name="_Toc256000054" w:displacedByCustomXml="next"/>
    <w:sdt>
      <w:sdtPr>
        <w:rPr>
          <w:b w:val="0"/>
          <w:color w:val="auto"/>
          <w:sz w:val="22"/>
          <w:szCs w:val="24"/>
          <w:lang w:val="en-US"/>
        </w:rPr>
        <w:alias w:val="topic"/>
        <w:tag w:val="topic"/>
        <w:id w:val="-1918910032"/>
      </w:sdtPr>
      <w:sdtContent>
        <w:p w14:paraId="4B17CD92" w14:textId="77777777" w:rsidR="00085742" w:rsidRPr="00FF2450" w:rsidRDefault="00581773" w:rsidP="000F573D">
          <w:pPr>
            <w:pStyle w:val="Heading3IR"/>
          </w:pPr>
          <w:r w:rsidRPr="00FF2450">
            <w:t xml:space="preserve">ATCO.B.035 </w:t>
          </w:r>
          <w:r w:rsidR="00FA0B63">
            <w:t xml:space="preserve"> </w:t>
          </w:r>
          <w:r w:rsidRPr="00FF2450">
            <w:t>Validity of language proficiency endorsement</w:t>
          </w:r>
          <w:bookmarkEnd w:id="408"/>
          <w:bookmarkEnd w:id="407"/>
          <w:bookmarkEnd w:id="406"/>
          <w:bookmarkEnd w:id="405"/>
        </w:p>
        <w:p w14:paraId="6B3648EE" w14:textId="77777777" w:rsidR="00085742" w:rsidRPr="00FF2450" w:rsidRDefault="00581773" w:rsidP="00716225">
          <w:pPr>
            <w:pStyle w:val="ListLevel0"/>
          </w:pPr>
          <w:r w:rsidRPr="00FF2450">
            <w:t>(a)</w:t>
          </w:r>
          <w:r w:rsidRPr="00FF2450">
            <w:tab/>
            <w:t>The validity of the language proficiency endorsement, depending on the level determined in accordance with Appendix 1 of Annex I, shall be:</w:t>
          </w:r>
        </w:p>
        <w:p w14:paraId="1C98CC12" w14:textId="77777777" w:rsidR="00085742" w:rsidRPr="00FF2450" w:rsidRDefault="00581773" w:rsidP="00A81C1E">
          <w:pPr>
            <w:pStyle w:val="ListLevel1"/>
          </w:pPr>
          <w:r w:rsidRPr="00FF2450">
            <w:t>(1)</w:t>
          </w:r>
          <w:r w:rsidRPr="00FF2450">
            <w:tab/>
            <w:t>for operational level (level four), three years from the date of assessment; or</w:t>
          </w:r>
        </w:p>
        <w:p w14:paraId="2CD9A0E3" w14:textId="77777777" w:rsidR="00085742" w:rsidRPr="00FF2450" w:rsidRDefault="00581773" w:rsidP="00A81C1E">
          <w:pPr>
            <w:pStyle w:val="ListLevel1"/>
          </w:pPr>
          <w:r w:rsidRPr="00FF2450">
            <w:t>(2)</w:t>
          </w:r>
          <w:r w:rsidRPr="00FF2450">
            <w:tab/>
            <w:t>for extended level (level five), six years from the date of assessment;</w:t>
          </w:r>
        </w:p>
        <w:p w14:paraId="33FDEFD8" w14:textId="77777777" w:rsidR="00085742" w:rsidRPr="00FF2450" w:rsidRDefault="00581773" w:rsidP="00A81C1E">
          <w:pPr>
            <w:pStyle w:val="ListLevel1"/>
          </w:pPr>
          <w:r w:rsidRPr="00FF2450">
            <w:t>(</w:t>
          </w:r>
          <w:r w:rsidR="00B34499">
            <w:t>3)</w:t>
          </w:r>
          <w:r w:rsidR="00B34499">
            <w:tab/>
            <w:t xml:space="preserve">for expert level (level six), </w:t>
          </w:r>
          <w:r w:rsidR="00B34499" w:rsidRPr="00FF2450">
            <w:t>unlimited</w:t>
          </w:r>
          <w:r w:rsidR="00B34499">
            <w:t>.</w:t>
          </w:r>
        </w:p>
        <w:p w14:paraId="2FE700F8" w14:textId="77777777" w:rsidR="00085742" w:rsidRPr="00FF2450" w:rsidRDefault="00B34499" w:rsidP="004045C1">
          <w:pPr>
            <w:pStyle w:val="ListLevel0"/>
          </w:pPr>
          <w:r w:rsidRPr="00FF2450">
            <w:t xml:space="preserve"> </w:t>
          </w:r>
          <w:r w:rsidR="00581773" w:rsidRPr="00FF2450">
            <w:t>(b)</w:t>
          </w:r>
          <w:r w:rsidR="00581773" w:rsidRPr="00FF2450">
            <w:tab/>
            <w:t>The validity period of the language proficiency endorsements for initial issue and renewal shall start not later than 30 days from the date on which the language proficiency assessment has been successfully completed.</w:t>
          </w:r>
        </w:p>
        <w:p w14:paraId="4C1CF938" w14:textId="77777777" w:rsidR="00085742" w:rsidRPr="00FF2450" w:rsidRDefault="00581773" w:rsidP="004045C1">
          <w:pPr>
            <w:pStyle w:val="ListLevel0"/>
          </w:pPr>
          <w:r w:rsidRPr="00FF2450">
            <w:t>(c)</w:t>
          </w:r>
          <w:r w:rsidRPr="00FF2450">
            <w:tab/>
            <w:t>Language proficiency endorsements shall be revalidated following successful completion of the language proficiency assessment taking place within three months immediately preceding their expiry date. In such cases the new validity period shall be counted from that expiry date.</w:t>
          </w:r>
        </w:p>
        <w:p w14:paraId="0E91ABFE" w14:textId="77777777" w:rsidR="00085742" w:rsidRPr="00FF2450" w:rsidRDefault="00581773" w:rsidP="004045C1">
          <w:pPr>
            <w:pStyle w:val="ListLevel0"/>
          </w:pPr>
          <w:r w:rsidRPr="00FF2450">
            <w:t>(d)</w:t>
          </w:r>
          <w:r w:rsidRPr="00FF2450">
            <w:tab/>
            <w:t>If the language proficiency endorsement is revalidated before the period provided for in point (c), its validity period shall start not later than 30 days from the date on which the language proficiency assessment has been successfully completed.</w:t>
          </w:r>
        </w:p>
        <w:p w14:paraId="057FF02A" w14:textId="77777777" w:rsidR="00494A0D" w:rsidRPr="00B34499" w:rsidRDefault="00581773" w:rsidP="00B34499">
          <w:pPr>
            <w:pStyle w:val="ListLevel0"/>
            <w:rPr>
              <w:rStyle w:val="Italic"/>
              <w:i w:val="0"/>
            </w:rPr>
          </w:pPr>
          <w:r w:rsidRPr="00FF2450">
            <w:t>(e)</w:t>
          </w:r>
          <w:r w:rsidRPr="00FF2450">
            <w:tab/>
            <w:t>When the validity of a language proficiency endorsement expires, the licence holder shall successfully complete a language proficiency assessment in order to have his/her endorsement renewed.</w:t>
          </w:r>
        </w:p>
      </w:sdtContent>
    </w:sdt>
    <w:bookmarkStart w:id="409" w:name="_DxCrossRefBm1379192425" w:displacedByCustomXml="next"/>
    <w:bookmarkStart w:id="410" w:name="_DxCrossRefBm9000053" w:displacedByCustomXml="next"/>
    <w:bookmarkStart w:id="411" w:name="_Toc427661362" w:displacedByCustomXml="next"/>
    <w:bookmarkStart w:id="412" w:name="_Toc256000055" w:displacedByCustomXml="next"/>
    <w:sdt>
      <w:sdtPr>
        <w:rPr>
          <w:b w:val="0"/>
          <w:color w:val="auto"/>
          <w:sz w:val="22"/>
          <w:szCs w:val="24"/>
          <w:lang w:val="en-US"/>
        </w:rPr>
        <w:alias w:val="topic"/>
        <w:tag w:val="topic"/>
        <w:id w:val="-1949340695"/>
      </w:sdtPr>
      <w:sdtContent>
        <w:p w14:paraId="182D3A46" w14:textId="77777777" w:rsidR="007A3238" w:rsidRPr="00FF2450" w:rsidRDefault="00581773" w:rsidP="000F573D">
          <w:pPr>
            <w:pStyle w:val="Heading3IR"/>
          </w:pPr>
          <w:r w:rsidRPr="00FF2450">
            <w:t>ATCO.B.040 Assessment of language proficiency</w:t>
          </w:r>
          <w:bookmarkEnd w:id="412"/>
          <w:bookmarkEnd w:id="411"/>
          <w:bookmarkEnd w:id="410"/>
          <w:bookmarkEnd w:id="409"/>
        </w:p>
        <w:p w14:paraId="1A21600E" w14:textId="77777777" w:rsidR="004674B3" w:rsidRPr="00B34499" w:rsidRDefault="00581773" w:rsidP="00797183">
          <w:pPr>
            <w:pStyle w:val="ListLevel0"/>
            <w:rPr>
              <w:rStyle w:val="GeneralAviation"/>
              <w:color w:val="auto"/>
            </w:rPr>
          </w:pPr>
          <w:r w:rsidRPr="00FF2450">
            <w:t>(a)</w:t>
          </w:r>
          <w:r w:rsidRPr="00FF2450">
            <w:tab/>
          </w:r>
          <w:r w:rsidRPr="00B34499">
            <w:rPr>
              <w:rStyle w:val="GeneralAviation"/>
              <w:color w:val="auto"/>
            </w:rPr>
            <w:t xml:space="preserve">The demonstration of language proficiency shall be done through a method of assessment approved by any </w:t>
          </w:r>
          <w:r w:rsidR="000A6376">
            <w:t>Committee</w:t>
          </w:r>
          <w:r w:rsidRPr="00B34499">
            <w:rPr>
              <w:rStyle w:val="GeneralAviation"/>
              <w:color w:val="auto"/>
            </w:rPr>
            <w:t>, which shall contain:</w:t>
          </w:r>
        </w:p>
        <w:p w14:paraId="0D6EBDA6" w14:textId="77777777" w:rsidR="004674B3" w:rsidRPr="00B34499" w:rsidRDefault="00581773" w:rsidP="004674B3">
          <w:pPr>
            <w:pStyle w:val="ListLevel1"/>
            <w:rPr>
              <w:rStyle w:val="GeneralAviation"/>
              <w:color w:val="auto"/>
            </w:rPr>
          </w:pPr>
          <w:r w:rsidRPr="00B34499">
            <w:rPr>
              <w:rStyle w:val="GeneralAviation"/>
              <w:color w:val="auto"/>
            </w:rPr>
            <w:t>(1)</w:t>
          </w:r>
          <w:r w:rsidRPr="00B34499">
            <w:rPr>
              <w:rStyle w:val="GeneralAviation"/>
              <w:color w:val="auto"/>
            </w:rPr>
            <w:tab/>
            <w:t>the process by which an assessment is done;</w:t>
          </w:r>
        </w:p>
        <w:p w14:paraId="6C6E447F" w14:textId="77777777" w:rsidR="004674B3" w:rsidRPr="00B34499" w:rsidRDefault="00581773" w:rsidP="004674B3">
          <w:pPr>
            <w:pStyle w:val="ListLevel1"/>
            <w:rPr>
              <w:rStyle w:val="GeneralAviation"/>
              <w:color w:val="auto"/>
            </w:rPr>
          </w:pPr>
          <w:r w:rsidRPr="00B34499">
            <w:rPr>
              <w:rStyle w:val="GeneralAviation"/>
              <w:color w:val="auto"/>
            </w:rPr>
            <w:t>(2)</w:t>
          </w:r>
          <w:r w:rsidRPr="00B34499">
            <w:rPr>
              <w:rStyle w:val="GeneralAviation"/>
              <w:color w:val="auto"/>
            </w:rPr>
            <w:tab/>
            <w:t>the qualification of the assessors;</w:t>
          </w:r>
        </w:p>
        <w:p w14:paraId="5D46A902" w14:textId="77777777" w:rsidR="004674B3" w:rsidRPr="00B34499" w:rsidRDefault="00581773" w:rsidP="004674B3">
          <w:pPr>
            <w:pStyle w:val="ListLevel1"/>
            <w:rPr>
              <w:rStyle w:val="GeneralAviation"/>
              <w:color w:val="auto"/>
            </w:rPr>
          </w:pPr>
          <w:r w:rsidRPr="00B34499">
            <w:rPr>
              <w:rStyle w:val="GeneralAviation"/>
              <w:color w:val="auto"/>
            </w:rPr>
            <w:t>(3)</w:t>
          </w:r>
          <w:r w:rsidRPr="00B34499">
            <w:rPr>
              <w:rStyle w:val="GeneralAviation"/>
              <w:color w:val="auto"/>
            </w:rPr>
            <w:tab/>
            <w:t>the appeal procedure.</w:t>
          </w:r>
        </w:p>
        <w:p w14:paraId="7ACE88B7" w14:textId="77777777" w:rsidR="00FC4742" w:rsidRDefault="00797183" w:rsidP="00FE56D1">
          <w:pPr>
            <w:pStyle w:val="ListLevel0"/>
          </w:pPr>
          <w:r w:rsidRPr="00FF2450">
            <w:t xml:space="preserve"> </w:t>
          </w:r>
          <w:r w:rsidR="00581773" w:rsidRPr="00FF2450">
            <w:t>(b)</w:t>
          </w:r>
          <w:r w:rsidR="0062068D">
            <w:tab/>
          </w:r>
          <w:r w:rsidR="00581773" w:rsidRPr="00FF2450">
            <w:t xml:space="preserve">Language assessment bodies shall comply with the requirements established by the </w:t>
          </w:r>
          <w:r w:rsidR="000A6376">
            <w:t>Committee</w:t>
          </w:r>
          <w:r w:rsidR="000A6376" w:rsidRPr="00FF2450">
            <w:t xml:space="preserve"> </w:t>
          </w:r>
          <w:r w:rsidR="00581773" w:rsidRPr="00FF2450">
            <w:t xml:space="preserve">according to </w:t>
          </w:r>
          <w:hyperlink w:anchor="_DxCrossRefBm1379192426" w:history="1">
            <w:r w:rsidR="00581773">
              <w:rPr>
                <w:rStyle w:val="Hyperlink"/>
              </w:rPr>
              <w:t>ATCO.AR.A.010</w:t>
            </w:r>
          </w:hyperlink>
          <w:r w:rsidR="00581773">
            <w:t>.</w:t>
          </w:r>
        </w:p>
        <w:p w14:paraId="605FD043" w14:textId="77777777" w:rsidR="00FC4742" w:rsidRDefault="00FC4742" w:rsidP="00FE56D1">
          <w:pPr>
            <w:pStyle w:val="ListLevel0"/>
          </w:pPr>
        </w:p>
        <w:p w14:paraId="56C576E0" w14:textId="77777777" w:rsidR="007A3238" w:rsidRPr="00FF2450" w:rsidRDefault="00000000" w:rsidP="00FE56D1">
          <w:pPr>
            <w:pStyle w:val="ListLevel0"/>
          </w:pPr>
        </w:p>
      </w:sdtContent>
    </w:sdt>
    <w:bookmarkStart w:id="413" w:name="_DxCrossRefBm1379192427" w:displacedByCustomXml="next"/>
    <w:bookmarkStart w:id="414" w:name="_DxCrossRefBm9000054" w:displacedByCustomXml="next"/>
    <w:bookmarkStart w:id="415" w:name="_Toc427661363" w:displacedByCustomXml="next"/>
    <w:bookmarkStart w:id="416" w:name="_Toc413420264" w:displacedByCustomXml="next"/>
    <w:bookmarkStart w:id="417" w:name="_Toc411245225" w:displacedByCustomXml="next"/>
    <w:bookmarkStart w:id="418" w:name="_Toc411243954" w:displacedByCustomXml="next"/>
    <w:bookmarkStart w:id="419" w:name="_Toc409682766" w:displacedByCustomXml="next"/>
    <w:bookmarkStart w:id="420" w:name="_Toc405820047" w:displacedByCustomXml="next"/>
    <w:sdt>
      <w:sdtPr>
        <w:rPr>
          <w:b w:val="0"/>
          <w:color w:val="auto"/>
          <w:sz w:val="22"/>
          <w:lang w:val="en-US"/>
        </w:rPr>
        <w:alias w:val="topic"/>
        <w:tag w:val="topic"/>
        <w:id w:val="-2106349899"/>
      </w:sdtPr>
      <w:sdtContent>
        <w:p w14:paraId="706E55B9" w14:textId="77777777" w:rsidR="00E34849" w:rsidRPr="00FF2450" w:rsidRDefault="00581773" w:rsidP="000F573D">
          <w:pPr>
            <w:pStyle w:val="Heading4AMC"/>
          </w:pPr>
          <w:r w:rsidRPr="00FF2450">
            <w:t xml:space="preserve">AMC1 ATCO.B.040 </w:t>
          </w:r>
          <w:r w:rsidR="00F5714A">
            <w:t xml:space="preserve"> </w:t>
          </w:r>
          <w:r w:rsidRPr="00FF2450">
            <w:t>Assessment of language proficiency</w:t>
          </w:r>
          <w:bookmarkEnd w:id="420"/>
          <w:bookmarkEnd w:id="419"/>
          <w:bookmarkEnd w:id="418"/>
          <w:bookmarkEnd w:id="417"/>
          <w:bookmarkEnd w:id="416"/>
          <w:bookmarkEnd w:id="415"/>
          <w:bookmarkEnd w:id="414"/>
          <w:bookmarkEnd w:id="413"/>
        </w:p>
        <w:p w14:paraId="53DB9F0E" w14:textId="77777777" w:rsidR="00F7287F" w:rsidRPr="00FF2450" w:rsidRDefault="00581773" w:rsidP="008B19CA">
          <w:pPr>
            <w:pStyle w:val="Heading5OrgManual"/>
          </w:pPr>
          <w:r w:rsidRPr="002316EF">
            <w:t>GENERAL</w:t>
          </w:r>
        </w:p>
        <w:p w14:paraId="2B71B7E0" w14:textId="77777777" w:rsidR="00F7287F" w:rsidRPr="00FF2450" w:rsidRDefault="00581773" w:rsidP="00FE56D1">
          <w:pPr>
            <w:pStyle w:val="ListLevel0"/>
          </w:pPr>
          <w:r w:rsidRPr="00FF2450">
            <w:t>(a)</w:t>
          </w:r>
          <w:r w:rsidRPr="00FF2450">
            <w:tab/>
            <w:t>The language proficiency assessment should be designed to reflect the tasks undertaken by air traffic controllers, but with specific focus on language rather than operational procedures and knowledge.</w:t>
          </w:r>
        </w:p>
        <w:p w14:paraId="44A7D368" w14:textId="77777777" w:rsidR="00F7287F" w:rsidRPr="00FF2450" w:rsidRDefault="00581773" w:rsidP="00FE56D1">
          <w:pPr>
            <w:pStyle w:val="ListLevel0"/>
          </w:pPr>
          <w:r w:rsidRPr="00FF2450">
            <w:t>(b)</w:t>
          </w:r>
          <w:r w:rsidRPr="00FF2450">
            <w:tab/>
            <w:t>The assessment should determine the applicant’s ability to communicate effectively using visual and non-visual communication in both routine and non-routine situations.</w:t>
          </w:r>
        </w:p>
      </w:sdtContent>
    </w:sdt>
    <w:bookmarkStart w:id="421" w:name="_DxCrossRefBm1379192428" w:displacedByCustomXml="next"/>
    <w:bookmarkStart w:id="422" w:name="_DxCrossRefBm9000055" w:displacedByCustomXml="next"/>
    <w:bookmarkStart w:id="423" w:name="_Toc427661364" w:displacedByCustomXml="next"/>
    <w:bookmarkStart w:id="424" w:name="_Toc413420265" w:displacedByCustomXml="next"/>
    <w:bookmarkStart w:id="425" w:name="_Toc411245226" w:displacedByCustomXml="next"/>
    <w:bookmarkStart w:id="426" w:name="_Toc411243955" w:displacedByCustomXml="next"/>
    <w:bookmarkStart w:id="427" w:name="_Toc409682767" w:displacedByCustomXml="next"/>
    <w:bookmarkStart w:id="428" w:name="_Toc405820048" w:displacedByCustomXml="next"/>
    <w:sdt>
      <w:sdtPr>
        <w:rPr>
          <w:b w:val="0"/>
          <w:color w:val="auto"/>
          <w:sz w:val="22"/>
          <w:lang w:val="en-US"/>
        </w:rPr>
        <w:alias w:val="topic"/>
        <w:tag w:val="topic"/>
        <w:id w:val="1911987209"/>
      </w:sdtPr>
      <w:sdtContent>
        <w:p w14:paraId="75661E1C" w14:textId="77777777" w:rsidR="00E34849" w:rsidRPr="00FF2450" w:rsidRDefault="00581773" w:rsidP="000F573D">
          <w:pPr>
            <w:pStyle w:val="Heading4AMC"/>
          </w:pPr>
          <w:r w:rsidRPr="00FF2450">
            <w:t xml:space="preserve">AMC2 ATCO.B.040 </w:t>
          </w:r>
          <w:r w:rsidR="00032387">
            <w:t xml:space="preserve"> </w:t>
          </w:r>
          <w:r w:rsidRPr="00FF2450">
            <w:t>Assessment of language proficiency</w:t>
          </w:r>
          <w:bookmarkEnd w:id="428"/>
          <w:bookmarkEnd w:id="427"/>
          <w:bookmarkEnd w:id="426"/>
          <w:bookmarkEnd w:id="425"/>
          <w:bookmarkEnd w:id="424"/>
          <w:bookmarkEnd w:id="423"/>
          <w:bookmarkEnd w:id="422"/>
          <w:bookmarkEnd w:id="421"/>
        </w:p>
        <w:p w14:paraId="699E1680" w14:textId="77777777" w:rsidR="00F7287F" w:rsidRPr="00FF2450" w:rsidRDefault="00581773" w:rsidP="009F4975">
          <w:pPr>
            <w:pStyle w:val="Heading5OrgManual"/>
          </w:pPr>
          <w:r w:rsidRPr="00777963">
            <w:t>ASSESSMENT</w:t>
          </w:r>
        </w:p>
        <w:p w14:paraId="70D20FED" w14:textId="77777777" w:rsidR="00F7287F" w:rsidRPr="00FF2450" w:rsidRDefault="00581773" w:rsidP="00FE56D1">
          <w:pPr>
            <w:pStyle w:val="ListLevel0"/>
          </w:pPr>
          <w:r w:rsidRPr="00FF2450">
            <w:t>(a)</w:t>
          </w:r>
          <w:r w:rsidRPr="00FF2450">
            <w:tab/>
            <w:t>The assessment should comprise the following three elements:</w:t>
          </w:r>
        </w:p>
        <w:p w14:paraId="45B9F8B9" w14:textId="77777777" w:rsidR="00F7287F" w:rsidRPr="00FF2450" w:rsidRDefault="00581773" w:rsidP="00777963">
          <w:pPr>
            <w:pStyle w:val="ListLevel1"/>
          </w:pPr>
          <w:r w:rsidRPr="00FF2450">
            <w:t>(1)</w:t>
          </w:r>
          <w:r w:rsidRPr="00FF2450">
            <w:tab/>
            <w:t>listening — assessment of comprehension;</w:t>
          </w:r>
        </w:p>
        <w:p w14:paraId="0A87B457" w14:textId="77777777" w:rsidR="00024EA9" w:rsidRPr="00FF2450" w:rsidRDefault="00581773" w:rsidP="00777963">
          <w:pPr>
            <w:pStyle w:val="ListLevel1"/>
          </w:pPr>
          <w:r w:rsidRPr="00FF2450">
            <w:t>(2)</w:t>
          </w:r>
          <w:r w:rsidRPr="00FF2450">
            <w:tab/>
            <w:t>speaking — assessment of pronunciation, fluency, structure and vocabulary;</w:t>
          </w:r>
        </w:p>
        <w:p w14:paraId="131E2CFF" w14:textId="77777777" w:rsidR="00F7287F" w:rsidRPr="00FF2450" w:rsidRDefault="00581773" w:rsidP="00777963">
          <w:pPr>
            <w:pStyle w:val="ListLevel1"/>
          </w:pPr>
          <w:r w:rsidRPr="00FF2450">
            <w:lastRenderedPageBreak/>
            <w:t>(3)</w:t>
          </w:r>
          <w:r w:rsidRPr="00FF2450">
            <w:tab/>
            <w:t>interaction.</w:t>
          </w:r>
        </w:p>
        <w:p w14:paraId="07B0FFBE" w14:textId="77777777" w:rsidR="00F7287F" w:rsidRPr="00FF2450" w:rsidRDefault="00581773" w:rsidP="00FE56D1">
          <w:pPr>
            <w:pStyle w:val="ListLevel0"/>
          </w:pPr>
          <w:r w:rsidRPr="00FF2450">
            <w:t>(b)</w:t>
          </w:r>
          <w:r w:rsidRPr="00FF2450">
            <w:tab/>
            <w:t>The switch between phraseology and plain language should be assessed for listening and speaking proficiency.</w:t>
          </w:r>
        </w:p>
        <w:p w14:paraId="2C4FCBFB" w14:textId="77777777" w:rsidR="00F7287F" w:rsidRPr="00FF2450" w:rsidRDefault="00581773" w:rsidP="00FE56D1">
          <w:pPr>
            <w:pStyle w:val="ListLevel0"/>
          </w:pPr>
          <w:r w:rsidRPr="00FF2450">
            <w:t>(c)</w:t>
          </w:r>
          <w:r w:rsidRPr="00FF2450">
            <w:tab/>
            <w:t>When the assessment is not conducted in a face-to-face situation, it should use appropriate technologies for the assessment of the applicant’s abilities in listening and speaking, and for enabling interactions.</w:t>
          </w:r>
        </w:p>
        <w:p w14:paraId="0C511941" w14:textId="77777777" w:rsidR="00EC62AC" w:rsidRPr="00FF2450" w:rsidRDefault="00581773" w:rsidP="00FE56D1">
          <w:pPr>
            <w:pStyle w:val="ListLevel0"/>
          </w:pPr>
          <w:r w:rsidRPr="00FF2450">
            <w:t>(d)</w:t>
          </w:r>
          <w:r w:rsidRPr="00FF2450">
            <w:tab/>
            <w:t>In case of revalidation of the language proficiency endorsement, the assessment may be conducted during training activities or on operational position, with prior notification to the air traffic controller to be assessed.</w:t>
          </w:r>
        </w:p>
        <w:p w14:paraId="1E428784" w14:textId="77777777" w:rsidR="00A34F9B" w:rsidRPr="00FF2450" w:rsidRDefault="00581773" w:rsidP="00FE56D1">
          <w:pPr>
            <w:pStyle w:val="ListLevel0"/>
          </w:pPr>
          <w:r w:rsidRPr="00FF2450">
            <w:t>(e)</w:t>
          </w:r>
          <w:r w:rsidRPr="00FF2450">
            <w:tab/>
            <w:t>Irrespective of the way the assessment is organised, the requirements listed in (a) and (b) as well as the relevant provisions for language proficiency assessors should be met.</w:t>
          </w:r>
        </w:p>
      </w:sdtContent>
    </w:sdt>
    <w:bookmarkStart w:id="429" w:name="_DxCrossRefBm1379192429" w:displacedByCustomXml="next"/>
    <w:bookmarkStart w:id="430" w:name="_DxCrossRefBm9000056" w:displacedByCustomXml="next"/>
    <w:bookmarkStart w:id="431" w:name="_Toc427661365" w:displacedByCustomXml="next"/>
    <w:bookmarkStart w:id="432" w:name="_Toc413420266" w:displacedByCustomXml="next"/>
    <w:bookmarkStart w:id="433" w:name="_Toc411245227" w:displacedByCustomXml="next"/>
    <w:bookmarkStart w:id="434" w:name="_Toc411243956" w:displacedByCustomXml="next"/>
    <w:bookmarkStart w:id="435" w:name="_Toc409682768" w:displacedByCustomXml="next"/>
    <w:bookmarkStart w:id="436" w:name="_Toc405820049" w:displacedByCustomXml="next"/>
    <w:sdt>
      <w:sdtPr>
        <w:rPr>
          <w:b w:val="0"/>
          <w:color w:val="auto"/>
          <w:sz w:val="22"/>
          <w:lang w:val="en-US"/>
        </w:rPr>
        <w:alias w:val="topic"/>
        <w:tag w:val="topic"/>
        <w:id w:val="527940557"/>
      </w:sdtPr>
      <w:sdtContent>
        <w:p w14:paraId="79558F91" w14:textId="77777777" w:rsidR="00E34849" w:rsidRPr="00FF2450" w:rsidRDefault="00581773" w:rsidP="000F573D">
          <w:pPr>
            <w:pStyle w:val="Heading4AMC"/>
          </w:pPr>
          <w:r w:rsidRPr="00FF2450">
            <w:t xml:space="preserve">AMC3 ATCO.B.040 </w:t>
          </w:r>
          <w:r w:rsidR="007A60D6">
            <w:t xml:space="preserve"> </w:t>
          </w:r>
          <w:r w:rsidRPr="00FF2450">
            <w:t>Assessment of language proficiency</w:t>
          </w:r>
          <w:bookmarkEnd w:id="436"/>
          <w:bookmarkEnd w:id="435"/>
          <w:bookmarkEnd w:id="434"/>
          <w:bookmarkEnd w:id="433"/>
          <w:bookmarkEnd w:id="432"/>
          <w:bookmarkEnd w:id="431"/>
          <w:bookmarkEnd w:id="430"/>
          <w:bookmarkEnd w:id="429"/>
        </w:p>
        <w:p w14:paraId="6271ABDA" w14:textId="77777777" w:rsidR="00557A54" w:rsidRPr="00FF2450" w:rsidRDefault="00581773" w:rsidP="00CC07DB">
          <w:pPr>
            <w:pStyle w:val="Heading5OrgManual"/>
          </w:pPr>
          <w:r w:rsidRPr="00B13B33">
            <w:t>LANGUAGE PROFICIENCY ASSESSORS</w:t>
          </w:r>
        </w:p>
        <w:p w14:paraId="3DDAC5E7" w14:textId="77777777" w:rsidR="00F7287F" w:rsidRPr="00FF2450" w:rsidRDefault="00581773" w:rsidP="00FE56D1">
          <w:pPr>
            <w:pStyle w:val="ListLevel0"/>
          </w:pPr>
          <w:r w:rsidRPr="00FF2450">
            <w:t>(a)</w:t>
          </w:r>
          <w:r w:rsidRPr="00FF2450">
            <w:tab/>
            <w:t xml:space="preserve">Persons responsible for language proficiency assessment should be </w:t>
          </w:r>
          <w:r w:rsidR="007A60D6">
            <w:t>suitably trained and qualified.</w:t>
          </w:r>
        </w:p>
        <w:p w14:paraId="0CE7047D" w14:textId="77777777" w:rsidR="00F7287F" w:rsidRPr="00FF2450" w:rsidRDefault="00581773" w:rsidP="00FE56D1">
          <w:pPr>
            <w:pStyle w:val="ListLevel0"/>
          </w:pPr>
          <w:r w:rsidRPr="00FF2450">
            <w:t>(b)</w:t>
          </w:r>
          <w:r w:rsidRPr="00FF2450">
            <w:tab/>
            <w:t>Language proficiency assessors should undergo regular refresher training on language assessment skills.</w:t>
          </w:r>
        </w:p>
        <w:p w14:paraId="15A3F386" w14:textId="77777777" w:rsidR="00F7287F" w:rsidRPr="00FF2450" w:rsidRDefault="00581773" w:rsidP="00FE56D1">
          <w:pPr>
            <w:pStyle w:val="ListLevel0"/>
          </w:pPr>
          <w:r w:rsidRPr="00FF2450">
            <w:t>(c)</w:t>
          </w:r>
          <w:r w:rsidRPr="00FF2450">
            <w:tab/>
            <w:t>Language proficiency assessors should not conduct language proficiency assessments whenever their objectivity may be affected.</w:t>
          </w:r>
        </w:p>
      </w:sdtContent>
    </w:sdt>
    <w:bookmarkStart w:id="437" w:name="_DxCrossRefBm1379192430" w:displacedByCustomXml="next"/>
    <w:bookmarkStart w:id="438" w:name="_DxCrossRefBm9000057" w:displacedByCustomXml="next"/>
    <w:bookmarkStart w:id="439" w:name="_Toc427661366" w:displacedByCustomXml="next"/>
    <w:bookmarkStart w:id="440" w:name="_Toc413420267" w:displacedByCustomXml="next"/>
    <w:bookmarkStart w:id="441" w:name="_Toc411245228" w:displacedByCustomXml="next"/>
    <w:bookmarkStart w:id="442" w:name="_Toc411243957" w:displacedByCustomXml="next"/>
    <w:bookmarkStart w:id="443" w:name="_Toc409682769" w:displacedByCustomXml="next"/>
    <w:bookmarkStart w:id="444" w:name="_Toc405820050" w:displacedByCustomXml="next"/>
    <w:sdt>
      <w:sdtPr>
        <w:rPr>
          <w:b w:val="0"/>
          <w:color w:val="auto"/>
          <w:sz w:val="22"/>
          <w:lang w:val="en-US"/>
        </w:rPr>
        <w:alias w:val="topic"/>
        <w:tag w:val="topic"/>
        <w:id w:val="1523261835"/>
      </w:sdtPr>
      <w:sdtContent>
        <w:p w14:paraId="4DC2136D" w14:textId="77777777" w:rsidR="000A7C28" w:rsidRPr="00FF2450" w:rsidRDefault="00581773" w:rsidP="000F573D">
          <w:pPr>
            <w:pStyle w:val="Heading4AMC"/>
          </w:pPr>
          <w:r w:rsidRPr="00FF2450">
            <w:t>AMC4 ATCO.B.040 Assessment of language proficiency</w:t>
          </w:r>
          <w:bookmarkEnd w:id="444"/>
          <w:bookmarkEnd w:id="443"/>
          <w:bookmarkEnd w:id="442"/>
          <w:bookmarkEnd w:id="441"/>
          <w:bookmarkEnd w:id="440"/>
          <w:bookmarkEnd w:id="439"/>
          <w:bookmarkEnd w:id="438"/>
          <w:bookmarkEnd w:id="437"/>
        </w:p>
        <w:p w14:paraId="29701BD5" w14:textId="77777777" w:rsidR="000A7C28" w:rsidRPr="00FF2450" w:rsidRDefault="00581773" w:rsidP="003F409A">
          <w:pPr>
            <w:pStyle w:val="Heading5OrgManual"/>
          </w:pPr>
          <w:r w:rsidRPr="00FF2450">
            <w:t>C</w:t>
          </w:r>
          <w:r w:rsidR="00132107">
            <w:t>RITERIA FOR THE ACCEPTABILITY OF LANGUAGE ASSESSMENT BODIES</w:t>
          </w:r>
        </w:p>
        <w:p w14:paraId="4CE88F0C" w14:textId="77777777" w:rsidR="000A7C28" w:rsidRPr="00FF2450" w:rsidRDefault="00581773" w:rsidP="00B41870">
          <w:pPr>
            <w:pStyle w:val="ListLevel0"/>
          </w:pPr>
          <w:r w:rsidRPr="00FF2450">
            <w:t>(a)</w:t>
          </w:r>
          <w:r w:rsidRPr="00FF2450">
            <w:tab/>
            <w:t>A language assessment body should provide clear information about its organisation and its relationships with other organisations.</w:t>
          </w:r>
        </w:p>
        <w:p w14:paraId="10C4A2F1" w14:textId="77777777" w:rsidR="000A7C28" w:rsidRPr="00FF2450" w:rsidRDefault="00581773" w:rsidP="00B41870">
          <w:pPr>
            <w:pStyle w:val="ListLevel0"/>
          </w:pPr>
          <w:r w:rsidRPr="00FF2450">
            <w:t>(b)</w:t>
          </w:r>
          <w:r w:rsidRPr="00FF2450">
            <w:tab/>
            <w:t>If a language assessment body is also an air traffic controller training organisation, there should be a clear and documented separation between the two activities.</w:t>
          </w:r>
        </w:p>
        <w:p w14:paraId="62ABBA63" w14:textId="77777777" w:rsidR="000A7C28" w:rsidRPr="00FF2450" w:rsidRDefault="00581773" w:rsidP="00B41870">
          <w:pPr>
            <w:pStyle w:val="ListLevel0"/>
          </w:pPr>
          <w:r w:rsidRPr="00FF2450">
            <w:t>(c)</w:t>
          </w:r>
          <w:r w:rsidRPr="00FF2450">
            <w:tab/>
            <w:t>The language assessment body should employ a sufficient number of qualified interlocutors and language proficiency assessors to administer the required tests.</w:t>
          </w:r>
        </w:p>
        <w:p w14:paraId="711A42B3" w14:textId="77777777" w:rsidR="00D617EB" w:rsidRPr="00B34499" w:rsidRDefault="00797183" w:rsidP="00D617EB">
          <w:pPr>
            <w:pStyle w:val="ListLevel0"/>
            <w:rPr>
              <w:rStyle w:val="GeneralAviation"/>
              <w:color w:val="auto"/>
            </w:rPr>
          </w:pPr>
          <w:r w:rsidRPr="00B34499">
            <w:rPr>
              <w:rStyle w:val="GeneralAviation"/>
              <w:color w:val="auto"/>
            </w:rPr>
            <w:t xml:space="preserve"> </w:t>
          </w:r>
          <w:r w:rsidR="00581773" w:rsidRPr="00B34499">
            <w:rPr>
              <w:rStyle w:val="GeneralAviation"/>
              <w:color w:val="auto"/>
            </w:rPr>
            <w:t>(d)</w:t>
          </w:r>
          <w:r w:rsidR="00581773" w:rsidRPr="00B34499">
            <w:rPr>
              <w:rStyle w:val="GeneralAviation"/>
              <w:color w:val="auto"/>
            </w:rPr>
            <w:tab/>
            <w:t>The assessment documentation should include at least the following:</w:t>
          </w:r>
        </w:p>
        <w:p w14:paraId="177DCBF5" w14:textId="77777777" w:rsidR="00D617EB" w:rsidRPr="00B34499" w:rsidRDefault="00581773" w:rsidP="00D617EB">
          <w:pPr>
            <w:pStyle w:val="ListLevel1"/>
            <w:rPr>
              <w:rStyle w:val="GeneralAviation"/>
              <w:color w:val="auto"/>
            </w:rPr>
          </w:pPr>
          <w:r w:rsidRPr="00B34499">
            <w:rPr>
              <w:rStyle w:val="GeneralAviation"/>
              <w:color w:val="auto"/>
            </w:rPr>
            <w:t>(1)</w:t>
          </w:r>
          <w:r w:rsidRPr="00B34499">
            <w:rPr>
              <w:rStyle w:val="GeneralAviation"/>
              <w:color w:val="auto"/>
            </w:rPr>
            <w:tab/>
            <w:t>assessment objectives;</w:t>
          </w:r>
        </w:p>
        <w:p w14:paraId="50064474" w14:textId="77777777" w:rsidR="00D617EB" w:rsidRPr="00B34499" w:rsidRDefault="00581773" w:rsidP="00D617EB">
          <w:pPr>
            <w:pStyle w:val="ListLevel1"/>
            <w:rPr>
              <w:rStyle w:val="GeneralAviation"/>
              <w:color w:val="auto"/>
            </w:rPr>
          </w:pPr>
          <w:r w:rsidRPr="00B34499">
            <w:rPr>
              <w:rStyle w:val="GeneralAviation"/>
              <w:color w:val="auto"/>
            </w:rPr>
            <w:t>(2)</w:t>
          </w:r>
          <w:r w:rsidRPr="00B34499">
            <w:rPr>
              <w:rStyle w:val="GeneralAviation"/>
              <w:color w:val="auto"/>
            </w:rPr>
            <w:tab/>
            <w:t>assessment layout, timescale, technologies used, assessment samples, voice samples;</w:t>
          </w:r>
        </w:p>
        <w:p w14:paraId="1B7CF6CD" w14:textId="77777777" w:rsidR="00B34499" w:rsidRPr="00B34499" w:rsidRDefault="00581773" w:rsidP="00D617EB">
          <w:pPr>
            <w:pStyle w:val="ListLevel1"/>
            <w:rPr>
              <w:rStyle w:val="GeneralAviation"/>
              <w:color w:val="auto"/>
            </w:rPr>
          </w:pPr>
          <w:r w:rsidRPr="00B34499">
            <w:rPr>
              <w:rStyle w:val="GeneralAviation"/>
              <w:color w:val="auto"/>
            </w:rPr>
            <w:t>(3)</w:t>
          </w:r>
          <w:r w:rsidRPr="00B34499">
            <w:rPr>
              <w:rStyle w:val="GeneralAviation"/>
              <w:color w:val="auto"/>
            </w:rPr>
            <w:tab/>
            <w:t xml:space="preserve">assessment criteria and standards (at least for the operational, extended and expert levels of the rating scale in </w:t>
          </w:r>
          <w:hyperlink r:id="rId22" w:history="1">
            <w:r w:rsidRPr="00D617EB">
              <w:rPr>
                <w:rStyle w:val="Hyperlink"/>
              </w:rPr>
              <w:t>Appendix 1 to Annex I</w:t>
            </w:r>
          </w:hyperlink>
          <w:r w:rsidRPr="00D617EB">
            <w:rPr>
              <w:rStyle w:val="GeneralAviation"/>
            </w:rPr>
            <w:t xml:space="preserve"> </w:t>
          </w:r>
          <w:r w:rsidRPr="00B34499">
            <w:rPr>
              <w:rStyle w:val="GeneralAviation"/>
              <w:color w:val="auto"/>
            </w:rPr>
            <w:t xml:space="preserve">to </w:t>
          </w:r>
          <w:r w:rsidR="00B34499" w:rsidRPr="00B34499">
            <w:rPr>
              <w:rStyle w:val="GeneralAviation"/>
              <w:color w:val="auto"/>
            </w:rPr>
            <w:t xml:space="preserve">this </w:t>
          </w:r>
          <w:r w:rsidRPr="00B34499">
            <w:rPr>
              <w:rStyle w:val="GeneralAviation"/>
              <w:color w:val="auto"/>
            </w:rPr>
            <w:t>Regulation</w:t>
          </w:r>
          <w:r w:rsidR="00B34499" w:rsidRPr="00B34499">
            <w:rPr>
              <w:rStyle w:val="GeneralAviation"/>
              <w:color w:val="auto"/>
            </w:rPr>
            <w:t>;</w:t>
          </w:r>
          <w:r w:rsidRPr="00B34499">
            <w:rPr>
              <w:rStyle w:val="GeneralAviation"/>
              <w:color w:val="auto"/>
            </w:rPr>
            <w:t xml:space="preserve"> </w:t>
          </w:r>
        </w:p>
        <w:p w14:paraId="2414D617" w14:textId="77777777" w:rsidR="00D617EB" w:rsidRPr="00B34499" w:rsidRDefault="00581773" w:rsidP="00D617EB">
          <w:pPr>
            <w:pStyle w:val="ListLevel1"/>
            <w:rPr>
              <w:rStyle w:val="GeneralAviation"/>
              <w:color w:val="auto"/>
            </w:rPr>
          </w:pPr>
          <w:r w:rsidRPr="00B34499">
            <w:rPr>
              <w:rStyle w:val="GeneralAviation"/>
              <w:color w:val="auto"/>
            </w:rPr>
            <w:t>(4)</w:t>
          </w:r>
          <w:r w:rsidRPr="00B34499">
            <w:rPr>
              <w:rStyle w:val="GeneralAviation"/>
              <w:color w:val="auto"/>
            </w:rPr>
            <w:tab/>
            <w:t>documentation demonstrating the assessment validity, relevance and reliability for the operational, extended and expert levels;</w:t>
          </w:r>
        </w:p>
        <w:p w14:paraId="4E65EBFF" w14:textId="77777777" w:rsidR="00D617EB" w:rsidRPr="00B34499" w:rsidRDefault="00581773" w:rsidP="00D617EB">
          <w:pPr>
            <w:pStyle w:val="ListLevel1"/>
            <w:rPr>
              <w:rStyle w:val="GeneralAviation"/>
              <w:color w:val="auto"/>
            </w:rPr>
          </w:pPr>
          <w:r w:rsidRPr="00B34499">
            <w:rPr>
              <w:rStyle w:val="GeneralAviation"/>
              <w:color w:val="auto"/>
            </w:rPr>
            <w:t>(5)</w:t>
          </w:r>
          <w:r w:rsidRPr="00B34499">
            <w:rPr>
              <w:rStyle w:val="GeneralAviation"/>
              <w:color w:val="auto"/>
            </w:rPr>
            <w:tab/>
            <w:t>procedures to ensure that language assessments are standardised within the language assessment body and in the ATC community;</w:t>
          </w:r>
        </w:p>
        <w:p w14:paraId="371B85F5" w14:textId="77777777" w:rsidR="00D617EB" w:rsidRPr="00B34499" w:rsidRDefault="00581773" w:rsidP="00D617EB">
          <w:pPr>
            <w:pStyle w:val="ListLevel1"/>
            <w:rPr>
              <w:rStyle w:val="GeneralAviation"/>
              <w:color w:val="auto"/>
            </w:rPr>
          </w:pPr>
          <w:r w:rsidRPr="00B34499">
            <w:rPr>
              <w:rStyle w:val="GeneralAviation"/>
              <w:color w:val="auto"/>
            </w:rPr>
            <w:t>(6)</w:t>
          </w:r>
          <w:r w:rsidRPr="00B34499">
            <w:rPr>
              <w:rStyle w:val="GeneralAviation"/>
              <w:color w:val="auto"/>
            </w:rPr>
            <w:tab/>
            <w:t>assessment procedures and responsibilities, such as:</w:t>
          </w:r>
        </w:p>
        <w:p w14:paraId="35EEC632" w14:textId="77777777" w:rsidR="00D617EB" w:rsidRPr="00B34499" w:rsidRDefault="00581773" w:rsidP="00D617EB">
          <w:pPr>
            <w:pStyle w:val="bullet2"/>
            <w:rPr>
              <w:rStyle w:val="GeneralAviation"/>
              <w:color w:val="auto"/>
            </w:rPr>
          </w:pPr>
          <w:r w:rsidRPr="00B34499">
            <w:rPr>
              <w:rStyle w:val="GeneralAviation"/>
              <w:color w:val="auto"/>
            </w:rPr>
            <w:t>preparation of individual assessment;</w:t>
          </w:r>
        </w:p>
        <w:p w14:paraId="24363CDD" w14:textId="77777777" w:rsidR="00D617EB" w:rsidRPr="00B34499" w:rsidRDefault="00581773" w:rsidP="00D617EB">
          <w:pPr>
            <w:pStyle w:val="bullet2"/>
            <w:rPr>
              <w:rStyle w:val="GeneralAviation"/>
              <w:color w:val="auto"/>
            </w:rPr>
          </w:pPr>
          <w:r w:rsidRPr="00B34499">
            <w:rPr>
              <w:rStyle w:val="GeneralAviation"/>
              <w:color w:val="auto"/>
            </w:rPr>
            <w:t>administration: location(s), identity check and invigilation, assessment discipline, confidentiality/security;</w:t>
          </w:r>
        </w:p>
        <w:p w14:paraId="4FC9B5D0" w14:textId="77777777" w:rsidR="00D617EB" w:rsidRPr="00B34499" w:rsidRDefault="00581773" w:rsidP="00D617EB">
          <w:pPr>
            <w:pStyle w:val="bullet2"/>
            <w:rPr>
              <w:rStyle w:val="GeneralAviation"/>
              <w:color w:val="auto"/>
            </w:rPr>
          </w:pPr>
          <w:r w:rsidRPr="00B34499">
            <w:rPr>
              <w:rStyle w:val="GeneralAviation"/>
              <w:color w:val="auto"/>
            </w:rPr>
            <w:t xml:space="preserve">reporting and documentation provided to the </w:t>
          </w:r>
          <w:r w:rsidR="000F3918">
            <w:t>Committee</w:t>
          </w:r>
          <w:r w:rsidR="000F3918" w:rsidRPr="00B34499">
            <w:rPr>
              <w:rStyle w:val="GeneralAviation"/>
              <w:color w:val="auto"/>
            </w:rPr>
            <w:t xml:space="preserve"> </w:t>
          </w:r>
          <w:r w:rsidRPr="00B34499">
            <w:rPr>
              <w:rStyle w:val="GeneralAviation"/>
              <w:color w:val="auto"/>
            </w:rPr>
            <w:t>and/or to the applicant, including sample certificate; and</w:t>
          </w:r>
        </w:p>
        <w:p w14:paraId="0850CA00" w14:textId="77777777" w:rsidR="00D617EB" w:rsidRPr="00B34499" w:rsidRDefault="00581773" w:rsidP="00D617EB">
          <w:pPr>
            <w:pStyle w:val="bullet2"/>
            <w:rPr>
              <w:rStyle w:val="GeneralAviation"/>
              <w:color w:val="auto"/>
            </w:rPr>
          </w:pPr>
          <w:r w:rsidRPr="00B34499">
            <w:rPr>
              <w:rStyle w:val="GeneralAviation"/>
              <w:color w:val="auto"/>
            </w:rPr>
            <w:lastRenderedPageBreak/>
            <w:t>retention of documents and records.</w:t>
          </w:r>
        </w:p>
        <w:p w14:paraId="1E6228E2" w14:textId="77777777" w:rsidR="00D617EB" w:rsidRPr="00797183" w:rsidRDefault="00581773" w:rsidP="00797183">
          <w:pPr>
            <w:pStyle w:val="ListLevel1"/>
            <w:rPr>
              <w:rStyle w:val="GeneralAviation"/>
            </w:rPr>
          </w:pPr>
          <w:r w:rsidRPr="00B34499">
            <w:rPr>
              <w:rStyle w:val="GeneralAviation"/>
              <w:color w:val="auto"/>
            </w:rPr>
            <w:t>(7)</w:t>
          </w:r>
          <w:r w:rsidRPr="00B34499">
            <w:rPr>
              <w:rStyle w:val="GeneralAviation"/>
              <w:color w:val="auto"/>
            </w:rPr>
            <w:tab/>
            <w:t xml:space="preserve">The assessment documentation and records should be kept for a period of time determined by the </w:t>
          </w:r>
          <w:r w:rsidR="000F3918">
            <w:t>Committee</w:t>
          </w:r>
          <w:r w:rsidR="000F3918" w:rsidRPr="00B34499">
            <w:rPr>
              <w:rStyle w:val="GeneralAviation"/>
              <w:color w:val="auto"/>
            </w:rPr>
            <w:t xml:space="preserve"> </w:t>
          </w:r>
          <w:r w:rsidRPr="00B34499">
            <w:rPr>
              <w:rStyle w:val="GeneralAviation"/>
              <w:color w:val="auto"/>
            </w:rPr>
            <w:t xml:space="preserve">and made available to the </w:t>
          </w:r>
          <w:r w:rsidR="000F3918">
            <w:t>Committee</w:t>
          </w:r>
          <w:r w:rsidR="000F3918" w:rsidRPr="00B34499">
            <w:rPr>
              <w:rStyle w:val="GeneralAviation"/>
              <w:color w:val="auto"/>
            </w:rPr>
            <w:t xml:space="preserve"> </w:t>
          </w:r>
          <w:r w:rsidRPr="00B34499">
            <w:rPr>
              <w:rStyle w:val="GeneralAviation"/>
              <w:color w:val="auto"/>
            </w:rPr>
            <w:t>upon request</w:t>
          </w:r>
          <w:r w:rsidR="00B34499">
            <w:rPr>
              <w:rStyle w:val="GeneralAviation"/>
              <w:color w:val="auto"/>
            </w:rPr>
            <w:t>.</w:t>
          </w:r>
        </w:p>
      </w:sdtContent>
    </w:sdt>
    <w:bookmarkStart w:id="445" w:name="_DxCrossRefBm1379192431" w:displacedByCustomXml="next"/>
    <w:bookmarkStart w:id="446" w:name="_DxCrossRefBm9000058" w:displacedByCustomXml="next"/>
    <w:bookmarkStart w:id="447" w:name="_Toc427661367" w:displacedByCustomXml="next"/>
    <w:bookmarkStart w:id="448" w:name="_Toc413420268" w:displacedByCustomXml="next"/>
    <w:bookmarkStart w:id="449" w:name="_Toc411245229" w:displacedByCustomXml="next"/>
    <w:bookmarkStart w:id="450" w:name="_Toc411243958" w:displacedByCustomXml="next"/>
    <w:bookmarkStart w:id="451" w:name="_Toc409682770" w:displacedByCustomXml="next"/>
    <w:bookmarkStart w:id="452" w:name="_Toc405820051" w:displacedByCustomXml="next"/>
    <w:sdt>
      <w:sdtPr>
        <w:rPr>
          <w:b w:val="0"/>
          <w:color w:val="auto"/>
          <w:sz w:val="22"/>
          <w:lang w:val="en-US"/>
        </w:rPr>
        <w:alias w:val="topic"/>
        <w:tag w:val="topic"/>
        <w:id w:val="1396683294"/>
      </w:sdtPr>
      <w:sdtContent>
        <w:p w14:paraId="36C7397F" w14:textId="77777777" w:rsidR="00E34849" w:rsidRPr="00FF2450" w:rsidRDefault="00581773" w:rsidP="000F573D">
          <w:pPr>
            <w:pStyle w:val="Heading4GM"/>
          </w:pPr>
          <w:r>
            <w:t xml:space="preserve"> </w:t>
          </w:r>
          <w:r w:rsidR="00EA15E2" w:rsidRPr="00FF2450">
            <w:t>GM1 ATCO.B.040</w:t>
          </w:r>
          <w:r>
            <w:t xml:space="preserve"> </w:t>
          </w:r>
          <w:r w:rsidR="00EA15E2" w:rsidRPr="00FF2450">
            <w:t xml:space="preserve"> Assessment of language proficiency</w:t>
          </w:r>
          <w:bookmarkEnd w:id="452"/>
          <w:bookmarkEnd w:id="451"/>
          <w:bookmarkEnd w:id="450"/>
          <w:bookmarkEnd w:id="449"/>
          <w:bookmarkEnd w:id="448"/>
          <w:bookmarkEnd w:id="447"/>
          <w:bookmarkEnd w:id="446"/>
          <w:bookmarkEnd w:id="445"/>
        </w:p>
        <w:p w14:paraId="13F59D59" w14:textId="77777777" w:rsidR="00085693" w:rsidRPr="00FF2450" w:rsidRDefault="00581773" w:rsidP="00642ECD">
          <w:pPr>
            <w:pStyle w:val="Heading5OrgManual"/>
          </w:pPr>
          <w:r w:rsidRPr="00EA15E2">
            <w:t>LANGUAGE PROFICIENCY ASSESSORS</w:t>
          </w:r>
        </w:p>
        <w:p w14:paraId="50A21B80" w14:textId="77777777" w:rsidR="00E34849" w:rsidRPr="00FF2450" w:rsidRDefault="00581773" w:rsidP="007D7BED">
          <w:pPr>
            <w:pStyle w:val="ListLevel0"/>
          </w:pPr>
          <w:r w:rsidRPr="00FF2450">
            <w:t>(a)</w:t>
          </w:r>
          <w:r w:rsidRPr="00FF2450">
            <w:tab/>
            <w:t>Persons responsible for language proficiency assessment should be either aviation specialists (e.g. current or former air traffic controllers) or language specialists with additional aviation-related training. The preferred approach for an assessment would be to form a team consisting of an operational expert and a language expert.</w:t>
          </w:r>
        </w:p>
        <w:p w14:paraId="7605D1DE" w14:textId="77777777" w:rsidR="00E34849" w:rsidRPr="00FF2450" w:rsidRDefault="00581773" w:rsidP="007D7BED">
          <w:pPr>
            <w:pStyle w:val="ListLevel0"/>
          </w:pPr>
          <w:r w:rsidRPr="00FF2450">
            <w:t>(b)</w:t>
          </w:r>
          <w:r w:rsidRPr="00FF2450">
            <w:tab/>
            <w:t>Language proficiency assessors should be trained in the requirements specific to the language proficiency assessment, and assessment and interlocution techniques.</w:t>
          </w:r>
        </w:p>
      </w:sdtContent>
    </w:sdt>
    <w:bookmarkStart w:id="453" w:name="_DxCrossRefBm1379192432" w:displacedByCustomXml="next"/>
    <w:bookmarkStart w:id="454" w:name="_DxCrossRefBm9000059" w:displacedByCustomXml="next"/>
    <w:bookmarkStart w:id="455" w:name="_Toc427661368" w:displacedByCustomXml="next"/>
    <w:bookmarkStart w:id="456" w:name="_Toc413420269" w:displacedByCustomXml="next"/>
    <w:bookmarkStart w:id="457" w:name="_Toc411245230" w:displacedByCustomXml="next"/>
    <w:bookmarkStart w:id="458" w:name="_Toc411243959" w:displacedByCustomXml="next"/>
    <w:bookmarkStart w:id="459" w:name="_Toc409682771" w:displacedByCustomXml="next"/>
    <w:bookmarkStart w:id="460" w:name="_Toc405820052" w:displacedByCustomXml="next"/>
    <w:sdt>
      <w:sdtPr>
        <w:rPr>
          <w:b w:val="0"/>
          <w:color w:val="auto"/>
          <w:sz w:val="22"/>
          <w:lang w:val="en-US"/>
        </w:rPr>
        <w:alias w:val="topic"/>
        <w:tag w:val="topic"/>
        <w:id w:val="1972848535"/>
      </w:sdtPr>
      <w:sdtContent>
        <w:p w14:paraId="58511FB8" w14:textId="77777777" w:rsidR="00141AD7" w:rsidRPr="00FF2450" w:rsidRDefault="00581773" w:rsidP="000F573D">
          <w:pPr>
            <w:pStyle w:val="Heading4GM"/>
          </w:pPr>
          <w:r w:rsidRPr="00FF2450">
            <w:t>GM2 ATCO.B.040 Assessment of language proficiency</w:t>
          </w:r>
          <w:bookmarkEnd w:id="460"/>
          <w:bookmarkEnd w:id="459"/>
          <w:bookmarkEnd w:id="458"/>
          <w:bookmarkEnd w:id="457"/>
          <w:bookmarkEnd w:id="456"/>
          <w:bookmarkEnd w:id="455"/>
          <w:bookmarkEnd w:id="454"/>
          <w:bookmarkEnd w:id="453"/>
        </w:p>
        <w:p w14:paraId="3B3AA93D" w14:textId="77777777" w:rsidR="008A6668" w:rsidRPr="00797183" w:rsidRDefault="00581773" w:rsidP="007903FF">
          <w:pPr>
            <w:rPr>
              <w:rStyle w:val="GeneralAviation"/>
            </w:rPr>
          </w:pPr>
          <w:r w:rsidRPr="00CB6DD5">
            <w:rPr>
              <w:rStyle w:val="GeneralAviation"/>
              <w:color w:val="auto"/>
            </w:rPr>
            <w:t>Further information can be found in the ‘Manual on the Implementation of ICAO Language Proficiency Requirements’ (ICAO Doc 9835) and the ‘Language Testing Criteria for Global Harmonization’ (ICAO Cir 318 AN/180</w:t>
          </w:r>
          <w:r w:rsidR="00CB6DD5">
            <w:rPr>
              <w:rStyle w:val="GeneralAviation"/>
              <w:color w:val="auto"/>
            </w:rPr>
            <w:t>).</w:t>
          </w:r>
        </w:p>
      </w:sdtContent>
    </w:sdt>
    <w:bookmarkStart w:id="461" w:name="_DxCrossRefBm1379192433" w:displacedByCustomXml="next"/>
    <w:bookmarkStart w:id="462" w:name="_DxCrossRefBm9000060" w:displacedByCustomXml="next"/>
    <w:bookmarkStart w:id="463" w:name="_Toc427661369" w:displacedByCustomXml="next"/>
    <w:bookmarkStart w:id="464" w:name="_Toc256000056" w:displacedByCustomXml="next"/>
    <w:sdt>
      <w:sdtPr>
        <w:rPr>
          <w:b w:val="0"/>
          <w:color w:val="auto"/>
          <w:sz w:val="22"/>
          <w:szCs w:val="24"/>
          <w:lang w:val="en-US"/>
        </w:rPr>
        <w:alias w:val="topic"/>
        <w:tag w:val="topic"/>
        <w:id w:val="-1778485851"/>
      </w:sdtPr>
      <w:sdtContent>
        <w:p w14:paraId="547B695E" w14:textId="77777777" w:rsidR="00085742" w:rsidRPr="00FF2450" w:rsidRDefault="00581773" w:rsidP="000F573D">
          <w:pPr>
            <w:pStyle w:val="Heading3IR"/>
          </w:pPr>
          <w:r w:rsidRPr="00FF2450">
            <w:t>ATCO.B.045</w:t>
          </w:r>
          <w:r w:rsidR="00F3305A">
            <w:t xml:space="preserve"> </w:t>
          </w:r>
          <w:r w:rsidRPr="00FF2450">
            <w:t xml:space="preserve"> Language training</w:t>
          </w:r>
          <w:bookmarkEnd w:id="464"/>
          <w:bookmarkEnd w:id="463"/>
          <w:bookmarkEnd w:id="462"/>
          <w:bookmarkEnd w:id="461"/>
        </w:p>
        <w:p w14:paraId="1D861DAE" w14:textId="77777777" w:rsidR="00085742" w:rsidRPr="00FF2450" w:rsidRDefault="00581773" w:rsidP="00FE07C2">
          <w:pPr>
            <w:pStyle w:val="ListLevel0"/>
          </w:pPr>
          <w:r w:rsidRPr="00FF2450">
            <w:t>(a)</w:t>
          </w:r>
          <w:r w:rsidRPr="00FF2450">
            <w:tab/>
            <w:t>Air navigation service providers shall make available language training to maintain the required level of language proficiency of air traffic controllers to:</w:t>
          </w:r>
        </w:p>
        <w:p w14:paraId="3D2D7095" w14:textId="77777777" w:rsidR="00085742" w:rsidRPr="00FF2450" w:rsidRDefault="00581773" w:rsidP="00513BA1">
          <w:pPr>
            <w:pStyle w:val="ListLevel1"/>
          </w:pPr>
          <w:r w:rsidRPr="00FF2450">
            <w:t>(1)</w:t>
          </w:r>
          <w:r w:rsidRPr="00FF2450">
            <w:tab/>
            <w:t>holders of language proficiency endorsement at operational level (level four);</w:t>
          </w:r>
        </w:p>
        <w:p w14:paraId="1344CBD7" w14:textId="77777777" w:rsidR="00085742" w:rsidRPr="00FF2450" w:rsidRDefault="00581773" w:rsidP="00513BA1">
          <w:pPr>
            <w:pStyle w:val="ListLevel1"/>
          </w:pPr>
          <w:r w:rsidRPr="00FF2450">
            <w:t>(2)</w:t>
          </w:r>
          <w:r w:rsidRPr="00FF2450">
            <w:tab/>
            <w:t>licence holders without the opportunity to apply their skills on a regular basis in order to maintain their language skills.</w:t>
          </w:r>
        </w:p>
        <w:p w14:paraId="514CA410" w14:textId="77777777" w:rsidR="00085742" w:rsidRPr="00FF2450" w:rsidRDefault="00581773" w:rsidP="007D7BED">
          <w:pPr>
            <w:pStyle w:val="ListLevel0"/>
          </w:pPr>
          <w:r w:rsidRPr="00FF2450">
            <w:t>(b)</w:t>
          </w:r>
          <w:r w:rsidRPr="00FF2450">
            <w:tab/>
            <w:t>Language training may also be made available in the form of continuous training.</w:t>
          </w:r>
        </w:p>
      </w:sdtContent>
    </w:sdt>
    <w:bookmarkStart w:id="465" w:name="_DxCrossRefBm1379192434" w:displacedByCustomXml="next"/>
    <w:bookmarkStart w:id="466" w:name="_DxCrossRefBm9000061" w:displacedByCustomXml="next"/>
    <w:bookmarkStart w:id="467" w:name="_Toc427661370" w:displacedByCustomXml="next"/>
    <w:bookmarkStart w:id="468" w:name="_Toc413420270" w:displacedByCustomXml="next"/>
    <w:bookmarkStart w:id="469" w:name="_Toc411245231" w:displacedByCustomXml="next"/>
    <w:bookmarkStart w:id="470" w:name="_Toc411243960" w:displacedByCustomXml="next"/>
    <w:bookmarkStart w:id="471" w:name="_Toc409682772" w:displacedByCustomXml="next"/>
    <w:bookmarkStart w:id="472" w:name="_Toc405820053" w:displacedByCustomXml="next"/>
    <w:sdt>
      <w:sdtPr>
        <w:rPr>
          <w:b w:val="0"/>
          <w:color w:val="auto"/>
          <w:sz w:val="22"/>
          <w:lang w:val="en-US"/>
        </w:rPr>
        <w:alias w:val="topic"/>
        <w:tag w:val="topic"/>
        <w:id w:val="-626323482"/>
      </w:sdtPr>
      <w:sdtContent>
        <w:p w14:paraId="043ED30E" w14:textId="77777777" w:rsidR="00B10964" w:rsidRPr="00FF2450" w:rsidRDefault="00581773" w:rsidP="000F573D">
          <w:pPr>
            <w:pStyle w:val="Heading4AMC"/>
          </w:pPr>
          <w:r w:rsidRPr="00FF2450">
            <w:t>AMC1 ATCO.B.045</w:t>
          </w:r>
          <w:r w:rsidR="00CD3864">
            <w:t xml:space="preserve"> </w:t>
          </w:r>
          <w:r w:rsidRPr="00FF2450">
            <w:t xml:space="preserve"> Language training</w:t>
          </w:r>
          <w:bookmarkEnd w:id="472"/>
          <w:bookmarkEnd w:id="471"/>
          <w:bookmarkEnd w:id="470"/>
          <w:bookmarkEnd w:id="469"/>
          <w:bookmarkEnd w:id="468"/>
          <w:bookmarkEnd w:id="467"/>
          <w:bookmarkEnd w:id="466"/>
          <w:bookmarkEnd w:id="465"/>
        </w:p>
        <w:p w14:paraId="7933805F" w14:textId="77777777" w:rsidR="00B10964" w:rsidRPr="00FF2450" w:rsidRDefault="00581773" w:rsidP="00514591">
          <w:pPr>
            <w:pStyle w:val="ListLevel0"/>
          </w:pPr>
          <w:r w:rsidRPr="00FF2450">
            <w:t>(a)</w:t>
          </w:r>
          <w:r w:rsidRPr="00FF2450">
            <w:tab/>
            <w:t>Language training should contain communication in a job-related context particularly to handle abnormal and emergency situations and conduct non-routine coordination with colleagues, crews and technical staff.</w:t>
          </w:r>
        </w:p>
        <w:p w14:paraId="47D0B6DF" w14:textId="77777777" w:rsidR="00B10964" w:rsidRPr="00FF2450" w:rsidRDefault="00581773" w:rsidP="007D7BED">
          <w:pPr>
            <w:pStyle w:val="ListLevel0"/>
          </w:pPr>
          <w:r w:rsidRPr="00FF2450">
            <w:t>(b)</w:t>
          </w:r>
          <w:r w:rsidRPr="00FF2450">
            <w:tab/>
            <w:t>Emphasis should be placed on listening comprehension, speaking interaction and vocabulary building.</w:t>
          </w:r>
        </w:p>
      </w:sdtContent>
    </w:sdt>
    <w:bookmarkStart w:id="473" w:name="_DxCrossRefBm1379192435" w:displacedByCustomXml="next"/>
    <w:bookmarkStart w:id="474" w:name="_DxCrossRefBm9000062" w:displacedByCustomXml="next"/>
    <w:bookmarkStart w:id="475" w:name="_Toc427661371" w:displacedByCustomXml="next"/>
    <w:bookmarkStart w:id="476" w:name="_Toc413420271" w:displacedByCustomXml="next"/>
    <w:bookmarkStart w:id="477" w:name="_Toc411245232" w:displacedByCustomXml="next"/>
    <w:bookmarkStart w:id="478" w:name="_Toc411243961" w:displacedByCustomXml="next"/>
    <w:bookmarkStart w:id="479" w:name="_Toc409682773" w:displacedByCustomXml="next"/>
    <w:bookmarkStart w:id="480" w:name="_Toc405820054" w:displacedByCustomXml="next"/>
    <w:sdt>
      <w:sdtPr>
        <w:rPr>
          <w:b w:val="0"/>
          <w:color w:val="auto"/>
          <w:sz w:val="22"/>
          <w:lang w:val="en-US"/>
        </w:rPr>
        <w:alias w:val="topic"/>
        <w:tag w:val="topic"/>
        <w:id w:val="431960792"/>
      </w:sdtPr>
      <w:sdtContent>
        <w:p w14:paraId="2D045451" w14:textId="77777777" w:rsidR="00B10964" w:rsidRPr="00FF2450" w:rsidRDefault="00581773" w:rsidP="000F573D">
          <w:pPr>
            <w:pStyle w:val="Heading4GM"/>
          </w:pPr>
          <w:r w:rsidRPr="00FF2450">
            <w:t>GM1 ATCO.B.045</w:t>
          </w:r>
          <w:r w:rsidR="002E6F84">
            <w:t xml:space="preserve"> </w:t>
          </w:r>
          <w:r w:rsidRPr="00FF2450">
            <w:t xml:space="preserve"> Language training</w:t>
          </w:r>
          <w:bookmarkEnd w:id="480"/>
          <w:bookmarkEnd w:id="479"/>
          <w:bookmarkEnd w:id="478"/>
          <w:bookmarkEnd w:id="477"/>
          <w:bookmarkEnd w:id="476"/>
          <w:bookmarkEnd w:id="475"/>
          <w:bookmarkEnd w:id="474"/>
          <w:bookmarkEnd w:id="473"/>
        </w:p>
        <w:p w14:paraId="1A236FF6" w14:textId="77777777" w:rsidR="00B10964" w:rsidRPr="00FF2450" w:rsidRDefault="00581773" w:rsidP="00370322">
          <w:r w:rsidRPr="00FF2450">
            <w:t>While it is true that many licence holders regularly have prolonged and extensive opportunities to practise — and so to maintain — their language proficiency, it is also true that a purely routine use of the language through phraseology, standard procedures and limited social contact only maintains a restricted core usage of the language which might be quite inadequate for managing unexpected and abnormal situations.</w:t>
          </w:r>
        </w:p>
        <w:p w14:paraId="5C8ADD3F" w14:textId="77777777" w:rsidR="00B10964" w:rsidRPr="00FF2450" w:rsidRDefault="00581773" w:rsidP="000F573D">
          <w:r w:rsidRPr="00FF2450">
            <w:t>Research shows that language proficiency erosion (language attrition) occurs rapidly over time; the lower the initial level, the faster the rate of erosion unless systematic strategies and a high degree of motivation counter this trend.</w:t>
          </w:r>
        </w:p>
        <w:p w14:paraId="5656B285" w14:textId="77777777" w:rsidR="00B10964" w:rsidRPr="00FF2450" w:rsidRDefault="00581773" w:rsidP="000F573D">
          <w:r w:rsidRPr="00FF2450">
            <w:t>It is very well documented that one’s language and communicative proficiency, even in one’s native language, deteriorates sharply under stress, therefore, it is recommended that licence holders participate in available language training.</w:t>
          </w:r>
        </w:p>
      </w:sdtContent>
    </w:sdt>
    <w:bookmarkStart w:id="481" w:name="_DxCrossRefBm1379192436" w:displacedByCustomXml="next"/>
    <w:bookmarkStart w:id="482" w:name="_DxCrossRefBm9000063" w:displacedByCustomXml="next"/>
    <w:bookmarkStart w:id="483" w:name="_Toc427661372" w:displacedByCustomXml="next"/>
    <w:bookmarkStart w:id="484" w:name="_Toc413420272" w:displacedByCustomXml="next"/>
    <w:bookmarkStart w:id="485" w:name="_Toc411245233" w:displacedByCustomXml="next"/>
    <w:bookmarkStart w:id="486" w:name="_Toc411243962" w:displacedByCustomXml="next"/>
    <w:bookmarkStart w:id="487" w:name="_Toc409682774" w:displacedByCustomXml="next"/>
    <w:bookmarkStart w:id="488" w:name="_Toc405820055" w:displacedByCustomXml="next"/>
    <w:sdt>
      <w:sdtPr>
        <w:rPr>
          <w:b w:val="0"/>
          <w:color w:val="auto"/>
          <w:sz w:val="22"/>
          <w:lang w:val="en-US"/>
        </w:rPr>
        <w:alias w:val="topic"/>
        <w:tag w:val="topic"/>
        <w:id w:val="-656754145"/>
      </w:sdtPr>
      <w:sdtContent>
        <w:p w14:paraId="570B8317" w14:textId="77777777" w:rsidR="00B10964" w:rsidRPr="00FF2450" w:rsidRDefault="00581773" w:rsidP="000F573D">
          <w:pPr>
            <w:pStyle w:val="Heading4GM"/>
          </w:pPr>
          <w:r w:rsidRPr="00FF2450">
            <w:t xml:space="preserve">GM2 ATCO.B.045 </w:t>
          </w:r>
          <w:r w:rsidR="00D160F4">
            <w:t xml:space="preserve"> </w:t>
          </w:r>
          <w:r w:rsidRPr="00FF2450">
            <w:t>Language training</w:t>
          </w:r>
          <w:bookmarkEnd w:id="488"/>
          <w:bookmarkEnd w:id="487"/>
          <w:bookmarkEnd w:id="486"/>
          <w:bookmarkEnd w:id="485"/>
          <w:bookmarkEnd w:id="484"/>
          <w:bookmarkEnd w:id="483"/>
          <w:bookmarkEnd w:id="482"/>
          <w:bookmarkEnd w:id="481"/>
        </w:p>
        <w:p w14:paraId="6FB0DCF9" w14:textId="77777777" w:rsidR="00797183" w:rsidRDefault="00581773" w:rsidP="00090CCB">
          <w:r w:rsidRPr="00FF2450">
            <w:t>Training for language proficiency skills may be delegated to language training organisations with knowledge in the field of aviation.</w:t>
          </w:r>
        </w:p>
        <w:p w14:paraId="6F1A3191" w14:textId="77777777" w:rsidR="00E122A0" w:rsidRPr="00FF2450" w:rsidRDefault="00000000" w:rsidP="00090CCB"/>
      </w:sdtContent>
    </w:sdt>
    <w:bookmarkStart w:id="489" w:name="_Toc256000057" w:displacedByCustomXml="next"/>
    <w:sdt>
      <w:sdtPr>
        <w:alias w:val="heading"/>
        <w:tag w:val="heading"/>
        <w:id w:val="-6686736"/>
      </w:sdtPr>
      <w:sdtContent>
        <w:p w14:paraId="5AEC8448" w14:textId="77777777" w:rsidR="00090094" w:rsidRDefault="00581773">
          <w:pPr>
            <w:pStyle w:val="Heading2"/>
          </w:pPr>
          <w:r>
            <w:t>SUBPART C – REQUIREMENTS FOR INSTRUCTORS AND ASSESSORS</w:t>
          </w:r>
        </w:p>
        <w:bookmarkEnd w:id="489" w:displacedByCustomXml="next"/>
      </w:sdtContent>
    </w:sdt>
    <w:bookmarkStart w:id="490" w:name="_Toc256000058" w:displacedByCustomXml="next"/>
    <w:sdt>
      <w:sdtPr>
        <w:alias w:val="heading"/>
        <w:tag w:val="heading"/>
        <w:id w:val="179157883"/>
      </w:sdtPr>
      <w:sdtContent>
        <w:p w14:paraId="3E9B9AB1" w14:textId="77777777" w:rsidR="00090094" w:rsidRDefault="00581773">
          <w:pPr>
            <w:pStyle w:val="Heading3"/>
          </w:pPr>
          <w:r>
            <w:t>SECTION 1 – Instructors</w:t>
          </w:r>
        </w:p>
        <w:bookmarkEnd w:id="490" w:displacedByCustomXml="next"/>
      </w:sdtContent>
    </w:sdt>
    <w:bookmarkStart w:id="491" w:name="_Toc405820058" w:displacedByCustomXml="next"/>
    <w:bookmarkStart w:id="492" w:name="_Toc409682777" w:displacedByCustomXml="next"/>
    <w:bookmarkStart w:id="493" w:name="_Toc411243965" w:displacedByCustomXml="next"/>
    <w:bookmarkStart w:id="494" w:name="_Toc411245236" w:displacedByCustomXml="next"/>
    <w:bookmarkStart w:id="495" w:name="_Toc413420275" w:displacedByCustomXml="next"/>
    <w:bookmarkStart w:id="496" w:name="_DxCrossRefBm1379192437" w:displacedByCustomXml="next"/>
    <w:bookmarkStart w:id="497" w:name="_DxCrossRefBm9000064" w:displacedByCustomXml="next"/>
    <w:bookmarkStart w:id="498" w:name="_Toc427661375" w:displacedByCustomXml="next"/>
    <w:sdt>
      <w:sdtPr>
        <w:rPr>
          <w:b w:val="0"/>
          <w:color w:val="auto"/>
          <w:sz w:val="22"/>
          <w:szCs w:val="24"/>
          <w:lang w:val="en-US"/>
        </w:rPr>
        <w:alias w:val="topic"/>
        <w:tag w:val="topic"/>
        <w:id w:val="881547492"/>
      </w:sdtPr>
      <w:sdtContent>
        <w:p w14:paraId="728A5EA6" w14:textId="77777777" w:rsidR="00085742" w:rsidRPr="00FF2450" w:rsidRDefault="00581773" w:rsidP="000F573D">
          <w:pPr>
            <w:pStyle w:val="Heading4IR"/>
          </w:pPr>
          <w:r w:rsidRPr="00FF2450">
            <w:t xml:space="preserve">ATCO.C.001 </w:t>
          </w:r>
          <w:r w:rsidR="00C45A30">
            <w:t xml:space="preserve"> </w:t>
          </w:r>
          <w:r w:rsidRPr="00FF2450">
            <w:t>Theoretical instructors</w:t>
          </w:r>
          <w:bookmarkEnd w:id="498"/>
          <w:bookmarkEnd w:id="497"/>
          <w:bookmarkEnd w:id="496"/>
        </w:p>
        <w:p w14:paraId="415E0B27" w14:textId="77777777" w:rsidR="00085742" w:rsidRPr="00FF2450" w:rsidRDefault="00581773" w:rsidP="006D45D3">
          <w:pPr>
            <w:pStyle w:val="ListLevel0"/>
          </w:pPr>
          <w:r w:rsidRPr="00FF2450">
            <w:t>(a)</w:t>
          </w:r>
          <w:r w:rsidRPr="00FF2450">
            <w:tab/>
            <w:t>Theoretical training shall only be carried out by appropriately qualified instructors.</w:t>
          </w:r>
        </w:p>
        <w:p w14:paraId="4FDEB2F4" w14:textId="77777777" w:rsidR="00085742" w:rsidRPr="00FF2450" w:rsidRDefault="00581773" w:rsidP="006D5A5E">
          <w:pPr>
            <w:pStyle w:val="ListLevel0"/>
          </w:pPr>
          <w:r w:rsidRPr="00FF2450">
            <w:t>(b)</w:t>
          </w:r>
          <w:r w:rsidRPr="00FF2450">
            <w:tab/>
            <w:t>A theoretical instructor is appropriately qualified if he/she:</w:t>
          </w:r>
        </w:p>
        <w:p w14:paraId="2D84280A" w14:textId="77777777" w:rsidR="00085742" w:rsidRPr="00FF2450" w:rsidRDefault="00581773" w:rsidP="00503AFC">
          <w:pPr>
            <w:pStyle w:val="ListLevel1"/>
          </w:pPr>
          <w:r w:rsidRPr="00FF2450">
            <w:t>(1)</w:t>
          </w:r>
          <w:r w:rsidRPr="00FF2450">
            <w:tab/>
            <w:t>holds an air traffic controller licence and/or holds a professional qualification appropriate to the subject being taught and/or has demonstrated adequate knowledge and experience to the training organisation;</w:t>
          </w:r>
        </w:p>
        <w:bookmarkEnd w:id="495"/>
        <w:bookmarkEnd w:id="494"/>
        <w:bookmarkEnd w:id="493"/>
        <w:bookmarkEnd w:id="492"/>
        <w:bookmarkEnd w:id="491"/>
        <w:p w14:paraId="4200C29A" w14:textId="77777777" w:rsidR="00085742" w:rsidRPr="00FF2450" w:rsidRDefault="00581773" w:rsidP="00503AFC">
          <w:pPr>
            <w:pStyle w:val="ListLevel1"/>
          </w:pPr>
          <w:r w:rsidRPr="00FF2450">
            <w:t>(2)</w:t>
          </w:r>
          <w:r w:rsidRPr="00FF2450">
            <w:tab/>
            <w:t>has demonstrated instructional skills to the training organisation.</w:t>
          </w:r>
        </w:p>
      </w:sdtContent>
    </w:sdt>
    <w:bookmarkStart w:id="499" w:name="_DxCrossRefBm1379192438" w:displacedByCustomXml="next"/>
    <w:bookmarkStart w:id="500" w:name="_DxCrossRefBm9000065" w:displacedByCustomXml="next"/>
    <w:bookmarkStart w:id="501" w:name="_Toc427661376" w:displacedByCustomXml="next"/>
    <w:bookmarkStart w:id="502" w:name="_Toc413420275_0" w:displacedByCustomXml="next"/>
    <w:bookmarkStart w:id="503" w:name="_Toc411245236_0" w:displacedByCustomXml="next"/>
    <w:bookmarkStart w:id="504" w:name="_Toc411243965_0" w:displacedByCustomXml="next"/>
    <w:bookmarkStart w:id="505" w:name="_Toc409682777_0" w:displacedByCustomXml="next"/>
    <w:bookmarkStart w:id="506" w:name="_Toc405820058_0" w:displacedByCustomXml="next"/>
    <w:sdt>
      <w:sdtPr>
        <w:rPr>
          <w:b w:val="0"/>
          <w:color w:val="auto"/>
          <w:sz w:val="22"/>
          <w:lang w:val="en-US"/>
        </w:rPr>
        <w:alias w:val="topic"/>
        <w:tag w:val="topic"/>
        <w:id w:val="-687184808"/>
      </w:sdtPr>
      <w:sdtContent>
        <w:p w14:paraId="323665EA" w14:textId="77777777" w:rsidR="00D079F9" w:rsidRPr="00FF2450" w:rsidRDefault="00581773" w:rsidP="000F573D">
          <w:pPr>
            <w:pStyle w:val="Heading5GM"/>
          </w:pPr>
          <w:r w:rsidRPr="00FF2450">
            <w:t xml:space="preserve">GM1 ATCO.C.001(b)(1) </w:t>
          </w:r>
          <w:r w:rsidR="00193C24">
            <w:t xml:space="preserve"> </w:t>
          </w:r>
          <w:r w:rsidRPr="00FF2450">
            <w:t>Theoretical instructors</w:t>
          </w:r>
          <w:bookmarkEnd w:id="506"/>
          <w:bookmarkEnd w:id="505"/>
          <w:bookmarkEnd w:id="504"/>
          <w:bookmarkEnd w:id="503"/>
          <w:bookmarkEnd w:id="502"/>
          <w:bookmarkEnd w:id="501"/>
          <w:bookmarkEnd w:id="500"/>
          <w:bookmarkEnd w:id="499"/>
        </w:p>
        <w:p w14:paraId="6BF07EEC" w14:textId="77777777" w:rsidR="00355017" w:rsidRPr="00FF2450" w:rsidRDefault="00581773" w:rsidP="006B1C9E">
          <w:pPr>
            <w:pStyle w:val="Heading6OrgManual"/>
          </w:pPr>
          <w:r w:rsidRPr="00413B5F">
            <w:t>QUALIFICATION OF THEORETICAL INSTRUCTORS</w:t>
          </w:r>
        </w:p>
        <w:p w14:paraId="0442176D" w14:textId="77777777" w:rsidR="0036095A" w:rsidRPr="00FF2450" w:rsidRDefault="00581773" w:rsidP="000F573D">
          <w:r w:rsidRPr="00FF2450">
            <w:t>Professional qualification appropriate to the subject should ensure sufficient level of current knowledge, which is relevant to the subject and its application in air traffic control.</w:t>
          </w:r>
        </w:p>
      </w:sdtContent>
    </w:sdt>
    <w:bookmarkStart w:id="507" w:name="_DxCrossRefBm1379192439" w:displacedByCustomXml="next"/>
    <w:bookmarkStart w:id="508" w:name="_DxCrossRefBm9000066" w:displacedByCustomXml="next"/>
    <w:bookmarkStart w:id="509" w:name="_Toc427661377" w:displacedByCustomXml="next"/>
    <w:bookmarkStart w:id="510" w:name="_Toc413420276" w:displacedByCustomXml="next"/>
    <w:bookmarkStart w:id="511" w:name="_Toc411245237" w:displacedByCustomXml="next"/>
    <w:bookmarkStart w:id="512" w:name="_Toc411243966" w:displacedByCustomXml="next"/>
    <w:bookmarkStart w:id="513" w:name="_Toc409682778" w:displacedByCustomXml="next"/>
    <w:bookmarkStart w:id="514" w:name="_Toc405820059" w:displacedByCustomXml="next"/>
    <w:sdt>
      <w:sdtPr>
        <w:rPr>
          <w:b w:val="0"/>
          <w:color w:val="auto"/>
          <w:sz w:val="22"/>
          <w:lang w:val="en-US"/>
        </w:rPr>
        <w:alias w:val="topic"/>
        <w:tag w:val="topic"/>
        <w:id w:val="-844194012"/>
      </w:sdtPr>
      <w:sdtContent>
        <w:p w14:paraId="76897574" w14:textId="77777777" w:rsidR="00D079F9" w:rsidRPr="00FF2450" w:rsidRDefault="00581773" w:rsidP="000F573D">
          <w:pPr>
            <w:pStyle w:val="Heading5AMC"/>
          </w:pPr>
          <w:r w:rsidRPr="00FF2450">
            <w:t>AMC1 ATCO.C.001(b)(2)</w:t>
          </w:r>
          <w:r w:rsidR="009E3D5B">
            <w:t xml:space="preserve"> </w:t>
          </w:r>
          <w:r w:rsidRPr="00FF2450">
            <w:t xml:space="preserve"> Theoretical instructors</w:t>
          </w:r>
          <w:bookmarkEnd w:id="514"/>
          <w:bookmarkEnd w:id="513"/>
          <w:bookmarkEnd w:id="512"/>
          <w:bookmarkEnd w:id="511"/>
          <w:bookmarkEnd w:id="510"/>
          <w:bookmarkEnd w:id="509"/>
          <w:bookmarkEnd w:id="508"/>
          <w:bookmarkEnd w:id="507"/>
        </w:p>
        <w:p w14:paraId="126BE093" w14:textId="77777777" w:rsidR="00664742" w:rsidRPr="00FF2450" w:rsidRDefault="00581773" w:rsidP="00711868">
          <w:pPr>
            <w:pStyle w:val="Heading6OrgManual"/>
          </w:pPr>
          <w:r w:rsidRPr="00950E85">
            <w:t>INSTRUCTIONAL SKILLS FOR THEORETICAL INSTRUCTORS</w:t>
          </w:r>
        </w:p>
        <w:p w14:paraId="4F931D93" w14:textId="77777777" w:rsidR="00664742" w:rsidRPr="00FF2450" w:rsidRDefault="00581773" w:rsidP="000F573D">
          <w:r w:rsidRPr="00FF2450">
            <w:t>A satisfactory demonstration of instructional skills for theoretical instructors should establish competence at least in the following areas:</w:t>
          </w:r>
        </w:p>
        <w:p w14:paraId="59E276C1" w14:textId="77777777" w:rsidR="00052B79" w:rsidRPr="00FF2450" w:rsidRDefault="00581773" w:rsidP="00052B79">
          <w:pPr>
            <w:pStyle w:val="ListLevel0"/>
          </w:pPr>
          <w:r w:rsidRPr="00FF2450">
            <w:t>(a)</w:t>
          </w:r>
          <w:r w:rsidRPr="00FF2450">
            <w:tab/>
            <w:t>lesson objectives are defined and communicated;</w:t>
          </w:r>
        </w:p>
        <w:p w14:paraId="5FF2A899" w14:textId="77777777" w:rsidR="00052B79" w:rsidRPr="00FF2450" w:rsidRDefault="00581773" w:rsidP="00052B79">
          <w:pPr>
            <w:pStyle w:val="ListLevel0"/>
          </w:pPr>
          <w:r w:rsidRPr="00FF2450">
            <w:t>(b)</w:t>
          </w:r>
          <w:r w:rsidRPr="00FF2450">
            <w:tab/>
            <w:t>subject questions are fully answered;</w:t>
          </w:r>
        </w:p>
        <w:p w14:paraId="7B3AD14A" w14:textId="77777777" w:rsidR="00052B79" w:rsidRPr="00FF2450" w:rsidRDefault="00581773" w:rsidP="00052B79">
          <w:pPr>
            <w:pStyle w:val="ListLevel0"/>
          </w:pPr>
          <w:r w:rsidRPr="00FF2450">
            <w:t>(c)</w:t>
          </w:r>
          <w:r w:rsidRPr="00FF2450">
            <w:tab/>
            <w:t>visual aids are used appropriately;</w:t>
          </w:r>
        </w:p>
        <w:p w14:paraId="1A7C10AD" w14:textId="77777777" w:rsidR="00052B79" w:rsidRPr="00FF2450" w:rsidRDefault="00581773" w:rsidP="00052B79">
          <w:pPr>
            <w:pStyle w:val="ListLevel0"/>
          </w:pPr>
          <w:r w:rsidRPr="00FF2450">
            <w:t>(d)</w:t>
          </w:r>
          <w:r w:rsidRPr="00FF2450">
            <w:tab/>
            <w:t>language is unambiguous;</w:t>
          </w:r>
        </w:p>
        <w:p w14:paraId="24987C04" w14:textId="77777777" w:rsidR="00052B79" w:rsidRPr="00FF2450" w:rsidRDefault="00581773" w:rsidP="00052B79">
          <w:pPr>
            <w:pStyle w:val="ListLevel0"/>
          </w:pPr>
          <w:r w:rsidRPr="00FF2450">
            <w:t>(e)</w:t>
          </w:r>
          <w:r w:rsidRPr="00FF2450">
            <w:tab/>
            <w:t>the lesson is correctly summarised; and</w:t>
          </w:r>
        </w:p>
        <w:p w14:paraId="08DA5DA7" w14:textId="77777777" w:rsidR="00052B79" w:rsidRPr="00FF2450" w:rsidRDefault="00581773" w:rsidP="00052B79">
          <w:pPr>
            <w:pStyle w:val="ListLevel0"/>
          </w:pPr>
          <w:r w:rsidRPr="00FF2450">
            <w:t>(f)</w:t>
          </w:r>
          <w:r w:rsidRPr="00FF2450">
            <w:tab/>
            <w:t>lesson objectives are fulfilled.</w:t>
          </w:r>
        </w:p>
      </w:sdtContent>
    </w:sdt>
    <w:bookmarkStart w:id="515" w:name="_DxCrossRefBm1379192440" w:displacedByCustomXml="next"/>
    <w:bookmarkStart w:id="516" w:name="_DxCrossRefBm9000067" w:displacedByCustomXml="next"/>
    <w:bookmarkStart w:id="517" w:name="_Toc427661378" w:displacedByCustomXml="next"/>
    <w:sdt>
      <w:sdtPr>
        <w:rPr>
          <w:b w:val="0"/>
          <w:color w:val="auto"/>
          <w:sz w:val="22"/>
          <w:szCs w:val="24"/>
          <w:lang w:val="en-US"/>
        </w:rPr>
        <w:alias w:val="topic"/>
        <w:tag w:val="topic"/>
        <w:id w:val="649831322"/>
      </w:sdtPr>
      <w:sdtContent>
        <w:p w14:paraId="3C478BFC" w14:textId="77777777" w:rsidR="00085742" w:rsidRPr="00FF2450" w:rsidRDefault="00581773" w:rsidP="000F573D">
          <w:pPr>
            <w:pStyle w:val="Heading4IR"/>
          </w:pPr>
          <w:r w:rsidRPr="00FF2450">
            <w:t xml:space="preserve">ATCO.C.005 </w:t>
          </w:r>
          <w:r w:rsidR="00093189">
            <w:t xml:space="preserve"> </w:t>
          </w:r>
          <w:r w:rsidRPr="00FF2450">
            <w:t>Practical instructors</w:t>
          </w:r>
          <w:bookmarkEnd w:id="517"/>
          <w:bookmarkEnd w:id="516"/>
          <w:bookmarkEnd w:id="515"/>
        </w:p>
        <w:p w14:paraId="1FD224DB" w14:textId="77777777" w:rsidR="00085742" w:rsidRPr="00FF2450" w:rsidRDefault="00581773" w:rsidP="00CA14FB">
          <w:r w:rsidRPr="00FF2450">
            <w:t>A person shall only carry out practical training when he/she holds an air traffic controller licence with an on-the-job training instructor (OJTI) endorsement or a synthetic training device instructor (STDI) endorsement.</w:t>
          </w:r>
        </w:p>
      </w:sdtContent>
    </w:sdt>
    <w:bookmarkStart w:id="518" w:name="_DxCrossRefBm1379192412" w:displacedByCustomXml="next"/>
    <w:bookmarkStart w:id="519" w:name="_DxCrossRefBm9000068" w:displacedByCustomXml="next"/>
    <w:bookmarkStart w:id="520" w:name="_Toc427661379" w:displacedByCustomXml="next"/>
    <w:sdt>
      <w:sdtPr>
        <w:rPr>
          <w:b w:val="0"/>
          <w:color w:val="auto"/>
          <w:sz w:val="22"/>
          <w:szCs w:val="24"/>
          <w:lang w:val="en-US"/>
        </w:rPr>
        <w:alias w:val="topic"/>
        <w:tag w:val="topic"/>
        <w:id w:val="-1293780712"/>
      </w:sdtPr>
      <w:sdtContent>
        <w:p w14:paraId="5BDCA506" w14:textId="77777777" w:rsidR="00085742" w:rsidRPr="00FF2450" w:rsidRDefault="00581773" w:rsidP="000F573D">
          <w:pPr>
            <w:pStyle w:val="Heading4IR"/>
          </w:pPr>
          <w:r w:rsidRPr="00FF2450">
            <w:t xml:space="preserve">ATCO.C.010 </w:t>
          </w:r>
          <w:r w:rsidR="00B10D26">
            <w:t xml:space="preserve"> </w:t>
          </w:r>
          <w:r w:rsidRPr="00FF2450">
            <w:t>On-the-job training instructor (OJTI) privileges</w:t>
          </w:r>
          <w:bookmarkEnd w:id="520"/>
          <w:bookmarkEnd w:id="519"/>
          <w:bookmarkEnd w:id="518"/>
        </w:p>
        <w:p w14:paraId="3AB3AB40" w14:textId="77777777" w:rsidR="00085742" w:rsidRPr="00FF2450" w:rsidRDefault="00581773" w:rsidP="005855E6">
          <w:pPr>
            <w:pStyle w:val="ListLevel0"/>
          </w:pPr>
          <w:r w:rsidRPr="00FF2450">
            <w:t>(a)</w:t>
          </w:r>
          <w:r w:rsidRPr="00FF2450">
            <w:tab/>
            <w:t>Holders of an OJTI endorsement are authorised to provide practical training and supervision on operational working positions for which a valid unit endorsement is held and on synthetic training devices in the ratings held.</w:t>
          </w:r>
        </w:p>
        <w:p w14:paraId="19BD8873" w14:textId="77777777" w:rsidR="00085742" w:rsidRPr="00FF2450" w:rsidRDefault="00581773" w:rsidP="00173AB2">
          <w:pPr>
            <w:pStyle w:val="ListLevel0"/>
          </w:pPr>
          <w:r w:rsidRPr="00FF2450">
            <w:t>(b)</w:t>
          </w:r>
          <w:r w:rsidRPr="00FF2450">
            <w:tab/>
            <w:t>Holders of an OJTI endorsement shall only exercise the privileges of the endorsement if they have:</w:t>
          </w:r>
        </w:p>
        <w:p w14:paraId="17286139" w14:textId="77777777" w:rsidR="00085742" w:rsidRPr="00FF2450" w:rsidRDefault="00581773" w:rsidP="00681E8D">
          <w:pPr>
            <w:pStyle w:val="ListLevel1"/>
          </w:pPr>
          <w:r w:rsidRPr="00FF2450">
            <w:t>(1)</w:t>
          </w:r>
          <w:r w:rsidRPr="00FF2450">
            <w:tab/>
            <w:t>exercised for at least two years the privilege of the rating they will instruct in;</w:t>
          </w:r>
        </w:p>
        <w:p w14:paraId="03267917" w14:textId="77777777" w:rsidR="00085742" w:rsidRPr="00FF2450" w:rsidRDefault="00581773" w:rsidP="00681E8D">
          <w:pPr>
            <w:pStyle w:val="ListLevel1"/>
          </w:pPr>
          <w:r w:rsidRPr="00FF2450">
            <w:t>(2)</w:t>
          </w:r>
          <w:r w:rsidRPr="00FF2450">
            <w:tab/>
            <w:t>exercised for an immediately preceding period of at least six months the privilege of the  valid unit endorsement, in which instruction will be given;</w:t>
          </w:r>
        </w:p>
        <w:p w14:paraId="76000F5D" w14:textId="77777777" w:rsidR="00085742" w:rsidRPr="00FF2450" w:rsidRDefault="00581773" w:rsidP="00681E8D">
          <w:pPr>
            <w:pStyle w:val="ListLevel1"/>
          </w:pPr>
          <w:r w:rsidRPr="00FF2450">
            <w:t>(3)</w:t>
          </w:r>
          <w:r w:rsidRPr="00FF2450">
            <w:tab/>
            <w:t>practised instructional skills in those procedures in which it is intended to provide instruction.</w:t>
          </w:r>
        </w:p>
        <w:p w14:paraId="7B5A62D6" w14:textId="77777777" w:rsidR="00085742" w:rsidRPr="00FF2450" w:rsidRDefault="00581773" w:rsidP="00173AB2">
          <w:pPr>
            <w:pStyle w:val="ListLevel0"/>
          </w:pPr>
          <w:r w:rsidRPr="00FF2450">
            <w:t>(c)</w:t>
          </w:r>
          <w:r w:rsidRPr="00FF2450">
            <w:tab/>
            <w:t>The period of two years referred to in point (b)(1) can be shortened to not less than one year by the competent authority when requested by the training organisation.</w:t>
          </w:r>
        </w:p>
      </w:sdtContent>
    </w:sdt>
    <w:bookmarkStart w:id="521" w:name="_DxCrossRefBm1379192442" w:displacedByCustomXml="next"/>
    <w:bookmarkStart w:id="522" w:name="_DxCrossRefBm9000069" w:displacedByCustomXml="next"/>
    <w:bookmarkStart w:id="523" w:name="_Toc427661380" w:displacedByCustomXml="next"/>
    <w:bookmarkStart w:id="524" w:name="_Toc413420277" w:displacedByCustomXml="next"/>
    <w:bookmarkStart w:id="525" w:name="_Toc411245238" w:displacedByCustomXml="next"/>
    <w:bookmarkStart w:id="526" w:name="_Toc411243967" w:displacedByCustomXml="next"/>
    <w:bookmarkStart w:id="527" w:name="_Toc409682779" w:displacedByCustomXml="next"/>
    <w:bookmarkStart w:id="528" w:name="_Toc405820060" w:displacedByCustomXml="next"/>
    <w:sdt>
      <w:sdtPr>
        <w:rPr>
          <w:b w:val="0"/>
          <w:color w:val="auto"/>
          <w:sz w:val="22"/>
          <w:lang w:val="en-US"/>
        </w:rPr>
        <w:alias w:val="topic"/>
        <w:tag w:val="topic"/>
        <w:id w:val="-1869945953"/>
      </w:sdtPr>
      <w:sdtContent>
        <w:p w14:paraId="558EACD8" w14:textId="77777777" w:rsidR="008B11A2" w:rsidRPr="00FF2450" w:rsidRDefault="00581773" w:rsidP="000F573D">
          <w:pPr>
            <w:pStyle w:val="Heading5GM"/>
          </w:pPr>
          <w:r w:rsidRPr="00FF2450">
            <w:t xml:space="preserve">GM1 ATCO.C.010(c) </w:t>
          </w:r>
          <w:r w:rsidR="00B036C1">
            <w:t xml:space="preserve"> </w:t>
          </w:r>
          <w:r w:rsidRPr="00FF2450">
            <w:t>On-the-job training instructor (OJTI) privileges</w:t>
          </w:r>
          <w:bookmarkEnd w:id="528"/>
          <w:bookmarkEnd w:id="527"/>
          <w:bookmarkEnd w:id="526"/>
          <w:bookmarkEnd w:id="525"/>
          <w:bookmarkEnd w:id="524"/>
          <w:bookmarkEnd w:id="523"/>
          <w:bookmarkEnd w:id="522"/>
          <w:bookmarkEnd w:id="521"/>
        </w:p>
        <w:p w14:paraId="5D89B31C" w14:textId="77777777" w:rsidR="00F84FDD" w:rsidRPr="00FF2450" w:rsidRDefault="00581773" w:rsidP="003228B1">
          <w:pPr>
            <w:pStyle w:val="Heading6OrgManual"/>
          </w:pPr>
          <w:r w:rsidRPr="00657E42">
            <w:t>SHORTENING OF THE RATING EXPERIENCE REQUIREMENT FOR OJTI</w:t>
          </w:r>
        </w:p>
        <w:p w14:paraId="06A90E72" w14:textId="77777777" w:rsidR="002910B8" w:rsidRPr="00FF2450" w:rsidRDefault="00581773" w:rsidP="000F573D">
          <w:r w:rsidRPr="00FF2450">
            <w:t xml:space="preserve">When assessing the training organisations’ request for the shortening of the rating experience requirement for OJTIs, the </w:t>
          </w:r>
          <w:r w:rsidR="000F3918">
            <w:t>Committee</w:t>
          </w:r>
          <w:r w:rsidR="000F3918" w:rsidRPr="00FF2450">
            <w:t xml:space="preserve"> </w:t>
          </w:r>
          <w:r w:rsidRPr="00FF2450">
            <w:t>should take into account the complexity of the traffic in the unit where the on-the-job instruction is provided, as well as the impact on the continuity and safety aspects of the service.</w:t>
          </w:r>
        </w:p>
      </w:sdtContent>
    </w:sdt>
    <w:bookmarkStart w:id="529" w:name="_Toc405820061" w:displacedByCustomXml="next"/>
    <w:bookmarkStart w:id="530" w:name="_Toc409682780" w:displacedByCustomXml="next"/>
    <w:bookmarkStart w:id="531" w:name="_Toc411243968" w:displacedByCustomXml="next"/>
    <w:bookmarkStart w:id="532" w:name="_Toc411245239" w:displacedByCustomXml="next"/>
    <w:bookmarkStart w:id="533" w:name="_Toc413420278" w:displacedByCustomXml="next"/>
    <w:bookmarkStart w:id="534" w:name="_DxCrossRefBm1379192443" w:displacedByCustomXml="next"/>
    <w:bookmarkStart w:id="535" w:name="_DxCrossRefBm9000070" w:displacedByCustomXml="next"/>
    <w:bookmarkStart w:id="536" w:name="_Toc427661381" w:displacedByCustomXml="next"/>
    <w:sdt>
      <w:sdtPr>
        <w:rPr>
          <w:b w:val="0"/>
          <w:color w:val="auto"/>
          <w:sz w:val="22"/>
          <w:szCs w:val="24"/>
          <w:lang w:val="en-US"/>
        </w:rPr>
        <w:alias w:val="topic"/>
        <w:tag w:val="topic"/>
        <w:id w:val="2094739300"/>
      </w:sdtPr>
      <w:sdtContent>
        <w:p w14:paraId="1E9BD3A7" w14:textId="77777777" w:rsidR="00DC778C" w:rsidRPr="00FF2450" w:rsidRDefault="00581773" w:rsidP="000F573D">
          <w:pPr>
            <w:pStyle w:val="Heading4IR"/>
          </w:pPr>
          <w:r w:rsidRPr="00FF2450">
            <w:t>ATCO.C.015 Application for on-the-job training instructor endorsement</w:t>
          </w:r>
          <w:bookmarkEnd w:id="536"/>
          <w:bookmarkEnd w:id="535"/>
          <w:bookmarkEnd w:id="534"/>
        </w:p>
        <w:bookmarkEnd w:id="533"/>
        <w:bookmarkEnd w:id="532"/>
        <w:bookmarkEnd w:id="531"/>
        <w:bookmarkEnd w:id="530"/>
        <w:bookmarkEnd w:id="529"/>
        <w:p w14:paraId="5B1375E6" w14:textId="77777777" w:rsidR="00911B0A" w:rsidRPr="00CB6DD5" w:rsidRDefault="00581773" w:rsidP="00911B0A">
          <w:pPr>
            <w:pStyle w:val="ListLevel0"/>
            <w:rPr>
              <w:rStyle w:val="GeneralAviation"/>
              <w:color w:val="auto"/>
            </w:rPr>
          </w:pPr>
          <w:r w:rsidRPr="00CB6DD5">
            <w:rPr>
              <w:rStyle w:val="GeneralAviation"/>
              <w:color w:val="auto"/>
            </w:rPr>
            <w:t>Applicants for the issue of an OJTI endorsement shall:</w:t>
          </w:r>
        </w:p>
        <w:p w14:paraId="149ED64B" w14:textId="77777777" w:rsidR="00911B0A" w:rsidRPr="00CB6DD5" w:rsidRDefault="00581773" w:rsidP="00911B0A">
          <w:pPr>
            <w:pStyle w:val="ListLevel0"/>
            <w:rPr>
              <w:rStyle w:val="GeneralAviation"/>
              <w:color w:val="auto"/>
            </w:rPr>
          </w:pPr>
          <w:r w:rsidRPr="00CB6DD5">
            <w:rPr>
              <w:rStyle w:val="GeneralAviation"/>
              <w:color w:val="auto"/>
            </w:rPr>
            <w:t>(a)</w:t>
          </w:r>
          <w:r w:rsidRPr="00CB6DD5">
            <w:rPr>
              <w:rStyle w:val="GeneralAviation"/>
              <w:color w:val="auto"/>
            </w:rPr>
            <w:tab/>
            <w:t>hold an air traffic controller licence with a valid unit endorsement;</w:t>
          </w:r>
        </w:p>
        <w:p w14:paraId="2C8FB7A4" w14:textId="77777777" w:rsidR="00911B0A" w:rsidRPr="00CB6DD5" w:rsidRDefault="00581773" w:rsidP="00911B0A">
          <w:pPr>
            <w:pStyle w:val="ListLevel0"/>
            <w:rPr>
              <w:rStyle w:val="GeneralAviation"/>
              <w:color w:val="auto"/>
            </w:rPr>
          </w:pPr>
          <w:r w:rsidRPr="00CB6DD5">
            <w:rPr>
              <w:rStyle w:val="GeneralAviation"/>
              <w:color w:val="auto"/>
            </w:rPr>
            <w:t>(b)</w:t>
          </w:r>
          <w:r w:rsidRPr="00CB6DD5">
            <w:rPr>
              <w:rStyle w:val="GeneralAviation"/>
              <w:color w:val="auto"/>
            </w:rPr>
            <w:tab/>
            <w:t xml:space="preserve">have exercised the privileges of an air traffic controller licence for a period of at least 2 years immediately preceding the application. This period may be shortened to not less than 1 year by the </w:t>
          </w:r>
          <w:r w:rsidR="000F3918">
            <w:t>Committee</w:t>
          </w:r>
          <w:r w:rsidR="000F3918" w:rsidRPr="00CB6DD5">
            <w:rPr>
              <w:rStyle w:val="GeneralAviation"/>
              <w:color w:val="auto"/>
            </w:rPr>
            <w:t xml:space="preserve"> </w:t>
          </w:r>
          <w:r w:rsidRPr="00CB6DD5">
            <w:rPr>
              <w:rStyle w:val="GeneralAviation"/>
              <w:color w:val="auto"/>
            </w:rPr>
            <w:t>when requested by the training organisation; and</w:t>
          </w:r>
        </w:p>
        <w:p w14:paraId="2084D17E" w14:textId="77777777" w:rsidR="00911B0A" w:rsidRPr="00911B0A" w:rsidRDefault="00581773" w:rsidP="00911B0A">
          <w:pPr>
            <w:pStyle w:val="ListLevel0"/>
            <w:rPr>
              <w:rStyle w:val="GeneralAviation"/>
            </w:rPr>
          </w:pPr>
          <w:r w:rsidRPr="00CB6DD5">
            <w:rPr>
              <w:rStyle w:val="GeneralAviation"/>
              <w:color w:val="auto"/>
            </w:rPr>
            <w:t>(c)</w:t>
          </w:r>
          <w:r w:rsidRPr="00CB6DD5">
            <w:rPr>
              <w:rStyle w:val="GeneralAviation"/>
              <w:color w:val="auto"/>
            </w:rPr>
            <w:tab/>
            <w:t>within the 12 months preceding the application, have successfully completed a practical instructional techniques course during which the required knowledge and pedagogical skills are taught and have been appropriately assessed</w:t>
          </w:r>
          <w:r w:rsidR="00CB6DD5">
            <w:rPr>
              <w:rStyle w:val="GeneralAviation"/>
              <w:color w:val="auto"/>
            </w:rPr>
            <w:t>.</w:t>
          </w:r>
        </w:p>
        <w:p w14:paraId="22658A1E" w14:textId="77777777" w:rsidR="00911B0A" w:rsidRPr="00911B0A" w:rsidRDefault="00000000" w:rsidP="00911B0A">
          <w:pPr>
            <w:pStyle w:val="ListLevel0"/>
            <w:rPr>
              <w:i/>
              <w:iCs/>
            </w:rPr>
          </w:pPr>
        </w:p>
      </w:sdtContent>
    </w:sdt>
    <w:bookmarkStart w:id="537" w:name="_DxCrossRefBm1379192444" w:displacedByCustomXml="next"/>
    <w:bookmarkStart w:id="538" w:name="_DxCrossRefBm9000071" w:displacedByCustomXml="next"/>
    <w:bookmarkStart w:id="539" w:name="_Toc427661382" w:displacedByCustomXml="next"/>
    <w:bookmarkStart w:id="540" w:name="_Toc413420278_0" w:displacedByCustomXml="next"/>
    <w:bookmarkStart w:id="541" w:name="_Toc411245239_0" w:displacedByCustomXml="next"/>
    <w:bookmarkStart w:id="542" w:name="_Toc411243968_0" w:displacedByCustomXml="next"/>
    <w:bookmarkStart w:id="543" w:name="_Toc409682780_0" w:displacedByCustomXml="next"/>
    <w:bookmarkStart w:id="544" w:name="_Toc405820061_0" w:displacedByCustomXml="next"/>
    <w:sdt>
      <w:sdtPr>
        <w:rPr>
          <w:b w:val="0"/>
          <w:color w:val="auto"/>
          <w:sz w:val="22"/>
          <w:lang w:val="en-US"/>
        </w:rPr>
        <w:alias w:val="topic"/>
        <w:tag w:val="topic"/>
        <w:id w:val="-104264860"/>
      </w:sdtPr>
      <w:sdtContent>
        <w:p w14:paraId="2C707558" w14:textId="77777777" w:rsidR="008B11A2" w:rsidRPr="00FF2450" w:rsidRDefault="00581773" w:rsidP="000F573D">
          <w:pPr>
            <w:pStyle w:val="Heading5GM"/>
          </w:pPr>
          <w:r w:rsidRPr="00FF2450">
            <w:t xml:space="preserve">GM1 ATCO.C.015(b) </w:t>
          </w:r>
          <w:r w:rsidR="00101F64">
            <w:t xml:space="preserve"> </w:t>
          </w:r>
          <w:r w:rsidRPr="00FF2450">
            <w:t xml:space="preserve">Application for on-the-job training instructor </w:t>
          </w:r>
          <w:bookmarkEnd w:id="544"/>
          <w:r w:rsidRPr="00FF2450">
            <w:t>endorsement</w:t>
          </w:r>
          <w:bookmarkEnd w:id="543"/>
          <w:bookmarkEnd w:id="542"/>
          <w:bookmarkEnd w:id="541"/>
          <w:bookmarkEnd w:id="540"/>
          <w:bookmarkEnd w:id="539"/>
          <w:bookmarkEnd w:id="538"/>
          <w:bookmarkEnd w:id="537"/>
        </w:p>
        <w:p w14:paraId="71527FA4" w14:textId="77777777" w:rsidR="00F84FDD" w:rsidRPr="00FF2450" w:rsidRDefault="00581773" w:rsidP="00916DAA">
          <w:pPr>
            <w:pStyle w:val="Heading6OrgManual"/>
          </w:pPr>
          <w:r w:rsidRPr="0063732A">
            <w:t>SHORTENING OF THE LICENCE EXPERIENCE REQUIREMENT FOR OJTI</w:t>
          </w:r>
        </w:p>
        <w:p w14:paraId="04F7AC25" w14:textId="77777777" w:rsidR="004C4947" w:rsidRPr="00FF2450" w:rsidRDefault="00581773" w:rsidP="000F573D">
          <w:r w:rsidRPr="00FF2450">
            <w:t xml:space="preserve">When assessing the training organisations’ request for the shortening of the licence experience requirement for OJTIs, the </w:t>
          </w:r>
          <w:r w:rsidR="000F3918">
            <w:t>Committee</w:t>
          </w:r>
          <w:r w:rsidR="000F3918" w:rsidRPr="00FF2450">
            <w:t xml:space="preserve"> </w:t>
          </w:r>
          <w:r w:rsidRPr="00FF2450">
            <w:t>should take into account the complexity of the traffic in the unit where the on-the-job instruction is provided, as well as the impact on the continuity and safety aspects of the service.</w:t>
          </w:r>
        </w:p>
      </w:sdtContent>
    </w:sdt>
    <w:bookmarkStart w:id="545" w:name="_DxCrossRefBm1379192445" w:displacedByCustomXml="next"/>
    <w:bookmarkStart w:id="546" w:name="_DxCrossRefBm9000072" w:displacedByCustomXml="next"/>
    <w:bookmarkStart w:id="547" w:name="_Toc427661383" w:displacedByCustomXml="next"/>
    <w:sdt>
      <w:sdtPr>
        <w:rPr>
          <w:b w:val="0"/>
          <w:color w:val="auto"/>
          <w:sz w:val="22"/>
          <w:szCs w:val="24"/>
          <w:lang w:val="en-US"/>
        </w:rPr>
        <w:alias w:val="topic"/>
        <w:tag w:val="topic"/>
        <w:id w:val="1706013926"/>
      </w:sdtPr>
      <w:sdtContent>
        <w:p w14:paraId="2C93BAC5" w14:textId="77777777" w:rsidR="00D7618A" w:rsidRPr="00FF2450" w:rsidRDefault="00581773" w:rsidP="000F573D">
          <w:pPr>
            <w:pStyle w:val="Heading4IR"/>
          </w:pPr>
          <w:r w:rsidRPr="00FF2450">
            <w:t>ATCO.C.020 Validity of on-the-job training instructor endorsement</w:t>
          </w:r>
          <w:bookmarkEnd w:id="547"/>
          <w:bookmarkEnd w:id="546"/>
          <w:bookmarkEnd w:id="545"/>
        </w:p>
        <w:p w14:paraId="3A70DB4D" w14:textId="77777777" w:rsidR="009F7FE5" w:rsidRPr="00CB6DD5" w:rsidRDefault="00797183" w:rsidP="009F7FE5">
          <w:pPr>
            <w:pStyle w:val="ListLevel0"/>
            <w:rPr>
              <w:rStyle w:val="GeneralAviation"/>
              <w:color w:val="auto"/>
            </w:rPr>
          </w:pPr>
          <w:r w:rsidRPr="00CB6DD5">
            <w:rPr>
              <w:rStyle w:val="GeneralAviation"/>
              <w:color w:val="auto"/>
            </w:rPr>
            <w:t xml:space="preserve"> </w:t>
          </w:r>
          <w:r w:rsidR="00581773" w:rsidRPr="00CB6DD5">
            <w:rPr>
              <w:rStyle w:val="GeneralAviation"/>
              <w:color w:val="auto"/>
            </w:rPr>
            <w:t>(a)</w:t>
          </w:r>
          <w:r w:rsidR="00581773" w:rsidRPr="00CB6DD5">
            <w:rPr>
              <w:rStyle w:val="GeneralAviation"/>
              <w:color w:val="auto"/>
            </w:rPr>
            <w:tab/>
            <w:t>The OJTI endorsement shall be valid for a period of 3 years.</w:t>
          </w:r>
        </w:p>
        <w:p w14:paraId="1699FA9B" w14:textId="77777777" w:rsidR="009F7FE5" w:rsidRPr="009F7FE5" w:rsidRDefault="00581773" w:rsidP="009F7FE5">
          <w:pPr>
            <w:pStyle w:val="ListLevel0"/>
            <w:rPr>
              <w:rStyle w:val="GeneralAviation"/>
            </w:rPr>
          </w:pPr>
          <w:r w:rsidRPr="00CB6DD5">
            <w:rPr>
              <w:rStyle w:val="GeneralAviation"/>
              <w:color w:val="auto"/>
            </w:rPr>
            <w:t>(b)</w:t>
          </w:r>
          <w:r w:rsidRPr="00CB6DD5">
            <w:rPr>
              <w:rStyle w:val="GeneralAviation"/>
              <w:color w:val="auto"/>
            </w:rPr>
            <w:tab/>
            <w:t xml:space="preserve">The OJTI endorsement may be revalidated by successfully completing refresher training on practical instructional skills during its validity, provided that the requirement of point </w:t>
          </w:r>
          <w:hyperlink w:anchor="_DxCrossRefBm1379192443" w:history="1">
            <w:r w:rsidRPr="009F7FE5">
              <w:rPr>
                <w:rStyle w:val="Hyperlink"/>
              </w:rPr>
              <w:t>ATCO.C.015</w:t>
            </w:r>
          </w:hyperlink>
          <w:r w:rsidRPr="00CB6DD5">
            <w:rPr>
              <w:rStyle w:val="GeneralAviation"/>
              <w:color w:val="auto"/>
            </w:rPr>
            <w:t>(a) is met.</w:t>
          </w:r>
          <w:r w:rsidRPr="009F7FE5">
            <w:rPr>
              <w:rStyle w:val="GeneralAviation"/>
            </w:rPr>
            <w:t xml:space="preserve"> </w:t>
          </w:r>
        </w:p>
        <w:p w14:paraId="2C2FD9C9" w14:textId="77777777" w:rsidR="009F7FE5" w:rsidRPr="00CB6DD5" w:rsidRDefault="00581773" w:rsidP="009F7FE5">
          <w:pPr>
            <w:pStyle w:val="ListLevel0"/>
            <w:rPr>
              <w:rStyle w:val="GeneralAviation"/>
              <w:color w:val="auto"/>
            </w:rPr>
          </w:pPr>
          <w:r w:rsidRPr="00CB6DD5">
            <w:rPr>
              <w:rStyle w:val="GeneralAviation"/>
              <w:color w:val="auto"/>
            </w:rPr>
            <w:lastRenderedPageBreak/>
            <w:t>(c)</w:t>
          </w:r>
          <w:r w:rsidRPr="00CB6DD5">
            <w:rPr>
              <w:rStyle w:val="GeneralAviation"/>
              <w:color w:val="auto"/>
            </w:rPr>
            <w:tab/>
            <w:t xml:space="preserve">If the OJTI endorsement has expired, provided that the requirement of point </w:t>
          </w:r>
          <w:hyperlink w:anchor="_DxCrossRefBm1379192443" w:history="1">
            <w:r w:rsidRPr="009F7FE5">
              <w:rPr>
                <w:rStyle w:val="Hyperlink"/>
              </w:rPr>
              <w:t>ATCO.C.015</w:t>
            </w:r>
          </w:hyperlink>
          <w:r w:rsidRPr="00CB6DD5">
            <w:rPr>
              <w:rStyle w:val="GeneralAviation"/>
              <w:color w:val="auto"/>
            </w:rPr>
            <w:t>(a) is met, it may be renewed if, within the 12 months preceding the application for renewal, the OJTI endorsement holder has:</w:t>
          </w:r>
        </w:p>
        <w:p w14:paraId="42C2C6D1" w14:textId="77777777" w:rsidR="009F7FE5" w:rsidRPr="00CB6DD5" w:rsidRDefault="00581773" w:rsidP="009F7FE5">
          <w:pPr>
            <w:pStyle w:val="ListLevel1"/>
            <w:rPr>
              <w:rStyle w:val="GeneralAviation"/>
              <w:color w:val="auto"/>
            </w:rPr>
          </w:pPr>
          <w:r w:rsidRPr="00CB6DD5">
            <w:rPr>
              <w:rStyle w:val="GeneralAviation"/>
              <w:color w:val="auto"/>
            </w:rPr>
            <w:t>(1)</w:t>
          </w:r>
          <w:r w:rsidRPr="00CB6DD5">
            <w:rPr>
              <w:rStyle w:val="GeneralAviation"/>
              <w:color w:val="auto"/>
            </w:rPr>
            <w:tab/>
            <w:t>received refresher training on practical instructional skills; and</w:t>
          </w:r>
        </w:p>
        <w:p w14:paraId="45520EC0" w14:textId="77777777" w:rsidR="009F7FE5" w:rsidRPr="00CB6DD5" w:rsidRDefault="00581773" w:rsidP="009F7FE5">
          <w:pPr>
            <w:pStyle w:val="ListLevel1"/>
            <w:rPr>
              <w:rStyle w:val="GeneralAviation"/>
              <w:color w:val="auto"/>
            </w:rPr>
          </w:pPr>
          <w:r w:rsidRPr="00CB6DD5">
            <w:rPr>
              <w:rStyle w:val="GeneralAviation"/>
              <w:color w:val="auto"/>
            </w:rPr>
            <w:t>(2)</w:t>
          </w:r>
          <w:r w:rsidRPr="00CB6DD5">
            <w:rPr>
              <w:rStyle w:val="GeneralAviation"/>
              <w:color w:val="auto"/>
            </w:rPr>
            <w:tab/>
            <w:t>successfully passed a practical instructor competence assessment.</w:t>
          </w:r>
        </w:p>
        <w:p w14:paraId="780CB8E2" w14:textId="77777777" w:rsidR="009F7FE5" w:rsidRPr="00CB6DD5" w:rsidRDefault="00581773" w:rsidP="009F7FE5">
          <w:pPr>
            <w:pStyle w:val="ListLevel0"/>
            <w:rPr>
              <w:rStyle w:val="GeneralAviation"/>
              <w:color w:val="auto"/>
            </w:rPr>
          </w:pPr>
          <w:r w:rsidRPr="00CB6DD5">
            <w:rPr>
              <w:rStyle w:val="GeneralAviation"/>
              <w:color w:val="auto"/>
            </w:rPr>
            <w:t>(d)</w:t>
          </w:r>
          <w:r w:rsidRPr="00CB6DD5">
            <w:rPr>
              <w:rStyle w:val="GeneralAviation"/>
              <w:color w:val="auto"/>
            </w:rPr>
            <w:tab/>
            <w:t>In the case of first issue and renewal, the period of validity of the OJTI endorsement shall start not later than 30 days from the date on which the assessment has been successfully completed.</w:t>
          </w:r>
        </w:p>
        <w:p w14:paraId="1B1DADD7" w14:textId="77777777" w:rsidR="009F7FE5" w:rsidRPr="009F7FE5" w:rsidRDefault="00581773" w:rsidP="009F7FE5">
          <w:pPr>
            <w:pStyle w:val="ListLevel0"/>
            <w:rPr>
              <w:rStyle w:val="GeneralAviation"/>
            </w:rPr>
          </w:pPr>
          <w:r w:rsidRPr="00CB6DD5">
            <w:rPr>
              <w:rStyle w:val="GeneralAviation"/>
              <w:color w:val="auto"/>
            </w:rPr>
            <w:t>(e)</w:t>
          </w:r>
          <w:r w:rsidRPr="00CB6DD5">
            <w:rPr>
              <w:rStyle w:val="GeneralAviation"/>
              <w:color w:val="auto"/>
            </w:rPr>
            <w:tab/>
            <w:t>If the requirement of point</w:t>
          </w:r>
          <w:r w:rsidRPr="009F7FE5">
            <w:rPr>
              <w:rStyle w:val="GeneralAviation"/>
            </w:rPr>
            <w:t xml:space="preserve"> </w:t>
          </w:r>
          <w:hyperlink w:anchor="_DxCrossRefBm1379192443" w:history="1">
            <w:r w:rsidRPr="009F7FE5">
              <w:rPr>
                <w:rStyle w:val="Hyperlink"/>
              </w:rPr>
              <w:t>ATCO.C.015</w:t>
            </w:r>
          </w:hyperlink>
          <w:r w:rsidRPr="00CB6DD5">
            <w:rPr>
              <w:rStyle w:val="GeneralAviation"/>
              <w:color w:val="auto"/>
            </w:rPr>
            <w:t xml:space="preserve">(a) is not met, the OJTI endorsement may be exchanged for an STDI endorsement, provided that compliance with the requirements of point </w:t>
          </w:r>
          <w:hyperlink w:anchor="_DxCrossRefBm1379192446" w:history="1">
            <w:r w:rsidRPr="009F7FE5">
              <w:rPr>
                <w:rStyle w:val="Hyperlink"/>
              </w:rPr>
              <w:t>ATCO.C.040</w:t>
            </w:r>
          </w:hyperlink>
          <w:r w:rsidRPr="009F7FE5">
            <w:rPr>
              <w:rStyle w:val="GeneralAviation"/>
            </w:rPr>
            <w:t xml:space="preserve"> </w:t>
          </w:r>
          <w:r w:rsidRPr="00CB6DD5">
            <w:rPr>
              <w:rStyle w:val="GeneralAviation"/>
              <w:color w:val="auto"/>
            </w:rPr>
            <w:t>(b) and (c) is ensured</w:t>
          </w:r>
          <w:r w:rsidR="00CB6DD5">
            <w:rPr>
              <w:rStyle w:val="GeneralAviation"/>
              <w:color w:val="auto"/>
            </w:rPr>
            <w:t>.</w:t>
          </w:r>
        </w:p>
        <w:p w14:paraId="5CA2CEC5" w14:textId="77777777" w:rsidR="009F7FE5" w:rsidRPr="009F7FE5" w:rsidRDefault="00000000" w:rsidP="009F7FE5">
          <w:pPr>
            <w:pStyle w:val="ListLevel0"/>
            <w:rPr>
              <w:i/>
              <w:iCs/>
            </w:rPr>
          </w:pPr>
        </w:p>
      </w:sdtContent>
    </w:sdt>
    <w:bookmarkStart w:id="548" w:name="_DxCrossRefBm1379192447" w:displacedByCustomXml="next"/>
    <w:bookmarkStart w:id="549" w:name="_DxCrossRefBm9000073" w:displacedByCustomXml="next"/>
    <w:bookmarkStart w:id="550" w:name="_Toc427661384" w:displacedByCustomXml="next"/>
    <w:bookmarkStart w:id="551" w:name="_Toc413420279" w:displacedByCustomXml="next"/>
    <w:bookmarkStart w:id="552" w:name="_Toc411245240" w:displacedByCustomXml="next"/>
    <w:bookmarkStart w:id="553" w:name="_Toc411243969" w:displacedByCustomXml="next"/>
    <w:bookmarkStart w:id="554" w:name="_Toc409682781" w:displacedByCustomXml="next"/>
    <w:bookmarkStart w:id="555" w:name="_Toc405820062" w:displacedByCustomXml="next"/>
    <w:sdt>
      <w:sdtPr>
        <w:rPr>
          <w:b w:val="0"/>
          <w:color w:val="auto"/>
          <w:sz w:val="22"/>
          <w:lang w:val="en-US"/>
        </w:rPr>
        <w:alias w:val="topic"/>
        <w:tag w:val="topic"/>
        <w:id w:val="1743535522"/>
      </w:sdtPr>
      <w:sdtContent>
        <w:p w14:paraId="6CE34836" w14:textId="77777777" w:rsidR="00592BD8" w:rsidRPr="00FF2450" w:rsidRDefault="00581773" w:rsidP="000F573D">
          <w:pPr>
            <w:pStyle w:val="Heading5GM"/>
          </w:pPr>
          <w:r w:rsidRPr="00FF2450">
            <w:t xml:space="preserve">GM1 ATCO.C.020(b) </w:t>
          </w:r>
          <w:r w:rsidR="001C28A6">
            <w:t xml:space="preserve"> </w:t>
          </w:r>
          <w:r w:rsidRPr="00FF2450">
            <w:t>Validity of on-the-job training instructor endorsement</w:t>
          </w:r>
          <w:bookmarkEnd w:id="555"/>
          <w:bookmarkEnd w:id="554"/>
          <w:bookmarkEnd w:id="553"/>
          <w:bookmarkEnd w:id="552"/>
          <w:bookmarkEnd w:id="551"/>
          <w:bookmarkEnd w:id="550"/>
          <w:bookmarkEnd w:id="549"/>
          <w:bookmarkEnd w:id="548"/>
        </w:p>
        <w:p w14:paraId="665627FE" w14:textId="77777777" w:rsidR="00592BD8" w:rsidRPr="00FF2450" w:rsidRDefault="00581773" w:rsidP="004D2E96">
          <w:pPr>
            <w:pStyle w:val="Heading6OrgManual"/>
          </w:pPr>
          <w:r w:rsidRPr="00FF2450">
            <w:t>REVALIDATION</w:t>
          </w:r>
        </w:p>
        <w:p w14:paraId="1249162A" w14:textId="77777777" w:rsidR="004D5743" w:rsidRPr="00FF2450" w:rsidRDefault="00581773" w:rsidP="004D5743">
          <w:pPr>
            <w:pStyle w:val="ListLevel0"/>
          </w:pPr>
          <w:r w:rsidRPr="00FF2450">
            <w:t>(a)</w:t>
          </w:r>
          <w:r w:rsidRPr="00FF2450">
            <w:tab/>
            <w:t xml:space="preserve">Successful completion of the refresher training in practical instructional skills may be verified by several means, for example by: </w:t>
          </w:r>
        </w:p>
        <w:p w14:paraId="18E40966" w14:textId="77777777" w:rsidR="004D5743" w:rsidRPr="00FF2450" w:rsidRDefault="00581773" w:rsidP="00E54F1D">
          <w:pPr>
            <w:pStyle w:val="ListLevel1"/>
          </w:pPr>
          <w:r w:rsidRPr="00FF2450">
            <w:t>(1)</w:t>
          </w:r>
          <w:r w:rsidRPr="00FF2450">
            <w:tab/>
            <w:t>dedicated or continuous assessment;</w:t>
          </w:r>
        </w:p>
        <w:p w14:paraId="7F49541C" w14:textId="77777777" w:rsidR="004D5743" w:rsidRPr="00FF2450" w:rsidRDefault="00581773" w:rsidP="00E54F1D">
          <w:pPr>
            <w:pStyle w:val="ListLevel1"/>
          </w:pPr>
          <w:r w:rsidRPr="00FF2450">
            <w:t>(2)</w:t>
          </w:r>
          <w:r w:rsidRPr="00FF2450">
            <w:tab/>
            <w:t>peer assessment; or</w:t>
          </w:r>
        </w:p>
        <w:p w14:paraId="3B2CB002" w14:textId="77777777" w:rsidR="004D5743" w:rsidRPr="00FF2450" w:rsidRDefault="00581773" w:rsidP="00E54F1D">
          <w:pPr>
            <w:pStyle w:val="ListLevel1"/>
          </w:pPr>
          <w:r w:rsidRPr="00FF2450">
            <w:t>(3)</w:t>
          </w:r>
          <w:r w:rsidRPr="00FF2450">
            <w:tab/>
            <w:t>demonstration of the practical instructional skills.</w:t>
          </w:r>
        </w:p>
        <w:p w14:paraId="3C68FDB1" w14:textId="77777777" w:rsidR="00592BD8" w:rsidRPr="00FF2450" w:rsidRDefault="00581773" w:rsidP="004D5743">
          <w:pPr>
            <w:pStyle w:val="ListLevel0"/>
          </w:pPr>
          <w:r w:rsidRPr="00FF2450">
            <w:t>(b)</w:t>
          </w:r>
          <w:r w:rsidRPr="00FF2450">
            <w:tab/>
            <w:t>The verification should be undertaken following the completion of the refresher training.</w:t>
          </w:r>
        </w:p>
      </w:sdtContent>
    </w:sdt>
    <w:bookmarkStart w:id="556" w:name="_DxCrossRefBm1379192448" w:displacedByCustomXml="next"/>
    <w:bookmarkStart w:id="557" w:name="_DxCrossRefBm9000074" w:displacedByCustomXml="next"/>
    <w:bookmarkStart w:id="558" w:name="_Toc427661385" w:displacedByCustomXml="next"/>
    <w:sdt>
      <w:sdtPr>
        <w:rPr>
          <w:b w:val="0"/>
          <w:color w:val="auto"/>
          <w:sz w:val="22"/>
          <w:szCs w:val="24"/>
          <w:lang w:val="en-US"/>
        </w:rPr>
        <w:alias w:val="topic"/>
        <w:tag w:val="topic"/>
        <w:id w:val="1010529190"/>
      </w:sdtPr>
      <w:sdtContent>
        <w:p w14:paraId="22D93549" w14:textId="77777777" w:rsidR="00085742" w:rsidRPr="00FF2450" w:rsidRDefault="00581773" w:rsidP="000F573D">
          <w:pPr>
            <w:pStyle w:val="Heading4IR"/>
          </w:pPr>
          <w:r w:rsidRPr="00FF2450">
            <w:t xml:space="preserve">ATCO.C.025 </w:t>
          </w:r>
          <w:r w:rsidR="00C11A8A">
            <w:t xml:space="preserve"> </w:t>
          </w:r>
          <w:r w:rsidRPr="00FF2450">
            <w:t>Temporary OJTI authorisation</w:t>
          </w:r>
          <w:bookmarkEnd w:id="558"/>
          <w:bookmarkEnd w:id="557"/>
          <w:bookmarkEnd w:id="556"/>
        </w:p>
        <w:p w14:paraId="01DDFE07" w14:textId="77777777" w:rsidR="00085742" w:rsidRPr="00FF2450" w:rsidRDefault="00581773" w:rsidP="00FD42AC">
          <w:pPr>
            <w:pStyle w:val="ListLevel0"/>
          </w:pPr>
          <w:r w:rsidRPr="00FF2450">
            <w:t>(a)</w:t>
          </w:r>
          <w:r w:rsidRPr="00FF2450">
            <w:tab/>
            <w:t xml:space="preserve">When compliance with the requirements provided for in </w:t>
          </w:r>
          <w:hyperlink w:anchor="_DxCrossRefBm1379192412" w:history="1">
            <w:r w:rsidR="00C11A8A">
              <w:rPr>
                <w:rStyle w:val="Hyperlink"/>
              </w:rPr>
              <w:t>ATCO.C.010(b)(2)</w:t>
            </w:r>
          </w:hyperlink>
          <w:r>
            <w:t xml:space="preserve"> is not possible, the </w:t>
          </w:r>
          <w:r w:rsidR="000F3918">
            <w:t xml:space="preserve">Committee </w:t>
          </w:r>
          <w:r>
            <w:t xml:space="preserve">may grant temporary OJTI authorisation based on a safety analysis </w:t>
          </w:r>
          <w:r w:rsidRPr="00FF2450">
            <w:t>presented by the air navigation service provider.</w:t>
          </w:r>
        </w:p>
        <w:p w14:paraId="3C66F11D" w14:textId="77777777" w:rsidR="00085742" w:rsidRPr="00FF2450" w:rsidRDefault="00581773" w:rsidP="001D1C8F">
          <w:pPr>
            <w:pStyle w:val="ListLevel0"/>
          </w:pPr>
          <w:r w:rsidRPr="00FF2450">
            <w:t>(b)</w:t>
          </w:r>
          <w:r w:rsidRPr="00FF2450">
            <w:tab/>
            <w:t xml:space="preserve">The temporary OJTI authorisation referred to in point (a) may be issued to holders of a valid OJTI endorsement issued in accordance with </w:t>
          </w:r>
          <w:hyperlink w:anchor="_DxCrossRefBm1379192443" w:history="1">
            <w:r>
              <w:rPr>
                <w:rStyle w:val="Hyperlink"/>
              </w:rPr>
              <w:t>ATCO.C.015</w:t>
            </w:r>
          </w:hyperlink>
          <w:r>
            <w:t>.</w:t>
          </w:r>
        </w:p>
        <w:p w14:paraId="543CC392" w14:textId="77777777" w:rsidR="00CB6DD5" w:rsidRDefault="00581773" w:rsidP="001D1C8F">
          <w:pPr>
            <w:pStyle w:val="ListLevel0"/>
          </w:pPr>
          <w:r w:rsidRPr="00FF2450">
            <w:t>(c)</w:t>
          </w:r>
          <w:r w:rsidRPr="00FF2450">
            <w:tab/>
            <w:t xml:space="preserve">The temporary OJTI authorisation referred to in point (a) shall be limited to the instruction necessary to cover exceptional situations and its validity shall not exceed one year or the expiration of the validity of the OJTI endorsement issued in accordance with </w:t>
          </w:r>
          <w:hyperlink w:anchor="_DxCrossRefBm1379192443" w:history="1">
            <w:r>
              <w:rPr>
                <w:rStyle w:val="Hyperlink"/>
              </w:rPr>
              <w:t>ATCO.C.015</w:t>
            </w:r>
          </w:hyperlink>
          <w:r>
            <w:t>, whichever occurs sooner.</w:t>
          </w:r>
          <w:r w:rsidR="000D0D8F">
            <w:t xml:space="preserve"> </w:t>
          </w:r>
        </w:p>
        <w:p w14:paraId="3A27A74F" w14:textId="77777777" w:rsidR="00085742" w:rsidRPr="00FF2450" w:rsidRDefault="00000000" w:rsidP="001D1C8F">
          <w:pPr>
            <w:pStyle w:val="ListLevel0"/>
          </w:pPr>
        </w:p>
      </w:sdtContent>
    </w:sdt>
    <w:bookmarkStart w:id="559" w:name="_DxCrossRefBm1379192449" w:displacedByCustomXml="next"/>
    <w:bookmarkStart w:id="560" w:name="_DxCrossRefBm9000075" w:displacedByCustomXml="next"/>
    <w:bookmarkStart w:id="561" w:name="_Toc427661386" w:displacedByCustomXml="next"/>
    <w:bookmarkStart w:id="562" w:name="_Toc413420280" w:displacedByCustomXml="next"/>
    <w:bookmarkStart w:id="563" w:name="_Toc411245241" w:displacedByCustomXml="next"/>
    <w:bookmarkStart w:id="564" w:name="_Toc411243970" w:displacedByCustomXml="next"/>
    <w:bookmarkStart w:id="565" w:name="_Toc409682782" w:displacedByCustomXml="next"/>
    <w:bookmarkStart w:id="566" w:name="_Toc405820063" w:displacedByCustomXml="next"/>
    <w:sdt>
      <w:sdtPr>
        <w:rPr>
          <w:b w:val="0"/>
          <w:color w:val="auto"/>
          <w:sz w:val="22"/>
          <w:lang w:val="en-US"/>
        </w:rPr>
        <w:alias w:val="topic"/>
        <w:tag w:val="topic"/>
        <w:id w:val="1235322540"/>
      </w:sdtPr>
      <w:sdtContent>
        <w:p w14:paraId="1E4A516D" w14:textId="77777777" w:rsidR="00977C78" w:rsidRPr="00FF2450" w:rsidRDefault="00581773" w:rsidP="000F573D">
          <w:pPr>
            <w:pStyle w:val="Heading5AMC"/>
          </w:pPr>
          <w:r w:rsidRPr="00FF2450">
            <w:t xml:space="preserve">AMC1 ATCO.C.025(a) </w:t>
          </w:r>
          <w:r w:rsidR="00581653">
            <w:t xml:space="preserve"> </w:t>
          </w:r>
          <w:r w:rsidRPr="00FF2450">
            <w:t>Temporary OJTI authorisation</w:t>
          </w:r>
          <w:bookmarkEnd w:id="566"/>
          <w:bookmarkEnd w:id="565"/>
          <w:bookmarkEnd w:id="564"/>
          <w:bookmarkEnd w:id="563"/>
          <w:bookmarkEnd w:id="562"/>
          <w:bookmarkEnd w:id="561"/>
          <w:bookmarkEnd w:id="560"/>
          <w:bookmarkEnd w:id="559"/>
        </w:p>
        <w:p w14:paraId="24228044" w14:textId="77777777" w:rsidR="00977C78" w:rsidRPr="00FF2450" w:rsidRDefault="00581773" w:rsidP="00507B47">
          <w:pPr>
            <w:pStyle w:val="Heading6OrgManual"/>
          </w:pPr>
          <w:r w:rsidRPr="00FF2450">
            <w:t>SAFETY ANALYSIS</w:t>
          </w:r>
        </w:p>
        <w:p w14:paraId="5A9F76FC" w14:textId="77777777" w:rsidR="00977C78" w:rsidRPr="00FF2450" w:rsidRDefault="00581773" w:rsidP="000F573D">
          <w:r w:rsidRPr="00FF2450">
            <w:t xml:space="preserve">The safety analysis should specify the reasons for which the relevant unit endorsement requirement provided for in </w:t>
          </w:r>
          <w:hyperlink w:anchor="_DxCrossRefBm1379192412" w:history="1">
            <w:r w:rsidR="00581653">
              <w:rPr>
                <w:rStyle w:val="Hyperlink"/>
              </w:rPr>
              <w:t>ATCO.C.010(b)(2)</w:t>
            </w:r>
          </w:hyperlink>
          <w:r>
            <w:t xml:space="preserve"> cannot be met and how the equivalent level of safety will be ensured by other means.</w:t>
          </w:r>
          <w:r w:rsidR="00771E76">
            <w:t xml:space="preserve"> </w:t>
          </w:r>
        </w:p>
      </w:sdtContent>
    </w:sdt>
    <w:bookmarkStart w:id="567" w:name="_DxCrossRefBm1379192450" w:displacedByCustomXml="next"/>
    <w:bookmarkStart w:id="568" w:name="_DxCrossRefBm9000076" w:displacedByCustomXml="next"/>
    <w:bookmarkStart w:id="569" w:name="_Toc427661387" w:displacedByCustomXml="next"/>
    <w:bookmarkStart w:id="570" w:name="_Toc413420281" w:displacedByCustomXml="next"/>
    <w:bookmarkStart w:id="571" w:name="_Toc411245242" w:displacedByCustomXml="next"/>
    <w:bookmarkStart w:id="572" w:name="_Toc411243971" w:displacedByCustomXml="next"/>
    <w:bookmarkStart w:id="573" w:name="_Toc409682783" w:displacedByCustomXml="next"/>
    <w:bookmarkStart w:id="574" w:name="_Toc405820064" w:displacedByCustomXml="next"/>
    <w:sdt>
      <w:sdtPr>
        <w:rPr>
          <w:b w:val="0"/>
          <w:color w:val="auto"/>
          <w:sz w:val="22"/>
          <w:lang w:val="en-US"/>
        </w:rPr>
        <w:alias w:val="topic"/>
        <w:tag w:val="topic"/>
        <w:id w:val="-1392331747"/>
      </w:sdtPr>
      <w:sdtContent>
        <w:p w14:paraId="32A489EC" w14:textId="77777777" w:rsidR="00343D93" w:rsidRPr="00FF2450" w:rsidRDefault="00581773" w:rsidP="000F573D">
          <w:pPr>
            <w:pStyle w:val="Heading5GM"/>
          </w:pPr>
          <w:r w:rsidRPr="00FF2450">
            <w:t>GM1 ATCO.C.025(a)</w:t>
          </w:r>
          <w:r w:rsidR="00DE350D">
            <w:t xml:space="preserve"> </w:t>
          </w:r>
          <w:r w:rsidRPr="00FF2450">
            <w:t xml:space="preserve"> Temporary OJTI authorisation</w:t>
          </w:r>
          <w:bookmarkEnd w:id="574"/>
          <w:bookmarkEnd w:id="573"/>
          <w:bookmarkEnd w:id="572"/>
          <w:bookmarkEnd w:id="571"/>
          <w:bookmarkEnd w:id="570"/>
          <w:bookmarkEnd w:id="569"/>
          <w:bookmarkEnd w:id="568"/>
          <w:bookmarkEnd w:id="567"/>
        </w:p>
        <w:p w14:paraId="6D4BFD8C" w14:textId="77777777" w:rsidR="002A6052" w:rsidRPr="00FF2450" w:rsidRDefault="00581773" w:rsidP="001A250B">
          <w:pPr>
            <w:pStyle w:val="Heading6OrgManual"/>
          </w:pPr>
          <w:r w:rsidRPr="00F65DAD">
            <w:t>EXCEPTIONAL SITUATIONS</w:t>
          </w:r>
        </w:p>
        <w:p w14:paraId="174AC365" w14:textId="77777777" w:rsidR="00343D93" w:rsidRPr="00FF2450" w:rsidRDefault="00581773" w:rsidP="000F573D">
          <w:r w:rsidRPr="00FF2450">
            <w:t xml:space="preserve">Exceptional situations for which it may be considered not to be possible to comply with </w:t>
          </w:r>
          <w:hyperlink w:anchor="_DxCrossRefBm1379192412" w:history="1">
            <w:r w:rsidR="00DE350D">
              <w:rPr>
                <w:rStyle w:val="Hyperlink"/>
              </w:rPr>
              <w:t>ATCO.C.010(b)(2)</w:t>
            </w:r>
          </w:hyperlink>
          <w:r>
            <w:t xml:space="preserve"> for the purpose of the valid unit endorsement experience, and, therefore, a temporary OJTI authorisation may be granted, are the following:</w:t>
          </w:r>
        </w:p>
        <w:p w14:paraId="2A36C3F2" w14:textId="77777777" w:rsidR="00343D93" w:rsidRPr="00FF2450" w:rsidRDefault="00581773" w:rsidP="008C2A32">
          <w:pPr>
            <w:pStyle w:val="ListLevel0"/>
          </w:pPr>
          <w:r w:rsidRPr="00FF2450">
            <w:t>(a)</w:t>
          </w:r>
          <w:r w:rsidRPr="00FF2450">
            <w:tab/>
            <w:t>establishment of a new ATC unit or new sector for the air navigation service provider;</w:t>
          </w:r>
        </w:p>
        <w:p w14:paraId="1207F4FB" w14:textId="77777777" w:rsidR="00674FB7" w:rsidRPr="00FF2450" w:rsidRDefault="00581773" w:rsidP="008C2A32">
          <w:pPr>
            <w:pStyle w:val="ListLevel0"/>
          </w:pPr>
          <w:r w:rsidRPr="00FF2450">
            <w:lastRenderedPageBreak/>
            <w:t>(b)</w:t>
          </w:r>
          <w:r w:rsidRPr="00FF2450">
            <w:tab/>
            <w:t>the continuity of the existing service is endangered due to the non-availability of personnel as a consequence of a change in the air navigation service provider at the ATC unit;</w:t>
          </w:r>
        </w:p>
        <w:p w14:paraId="564E0165" w14:textId="77777777" w:rsidR="00343D93" w:rsidRPr="00FF2450" w:rsidRDefault="00581773" w:rsidP="008C2A32">
          <w:pPr>
            <w:pStyle w:val="ListLevel0"/>
          </w:pPr>
          <w:r w:rsidRPr="00FF2450">
            <w:t>(c)</w:t>
          </w:r>
          <w:r w:rsidRPr="00FF2450">
            <w:tab/>
            <w:t>new rating or rating endorsement put into operation at an ATC unit;</w:t>
          </w:r>
        </w:p>
        <w:p w14:paraId="09987316" w14:textId="77777777" w:rsidR="00343D93" w:rsidRPr="00FF2450" w:rsidRDefault="00581773" w:rsidP="008C2A32">
          <w:pPr>
            <w:pStyle w:val="ListLevel0"/>
          </w:pPr>
          <w:r w:rsidRPr="00FF2450">
            <w:t>(d)</w:t>
          </w:r>
          <w:r w:rsidRPr="00FF2450">
            <w:tab/>
            <w:t>reopening of a temporary ATC unit.</w:t>
          </w:r>
          <w:r w:rsidR="00CB0888">
            <w:t xml:space="preserve"> </w:t>
          </w:r>
        </w:p>
      </w:sdtContent>
    </w:sdt>
    <w:bookmarkStart w:id="575" w:name="_DxCrossRefBm1379192411" w:displacedByCustomXml="next"/>
    <w:bookmarkStart w:id="576" w:name="_DxCrossRefBm9000077" w:displacedByCustomXml="next"/>
    <w:bookmarkStart w:id="577" w:name="_Toc427661388" w:displacedByCustomXml="next"/>
    <w:sdt>
      <w:sdtPr>
        <w:rPr>
          <w:b w:val="0"/>
          <w:color w:val="auto"/>
          <w:sz w:val="22"/>
          <w:szCs w:val="24"/>
          <w:lang w:val="en-US"/>
        </w:rPr>
        <w:alias w:val="topic"/>
        <w:tag w:val="topic"/>
        <w:id w:val="846597166"/>
      </w:sdtPr>
      <w:sdtContent>
        <w:p w14:paraId="3883BBFB" w14:textId="77777777" w:rsidR="00D52194" w:rsidRPr="00951B07" w:rsidRDefault="00581773" w:rsidP="000F573D">
          <w:pPr>
            <w:pStyle w:val="Heading4IR"/>
          </w:pPr>
          <w:r w:rsidRPr="00951B07">
            <w:t>ATCO.C.030 Synthetic training device instructor (STDI) privileges</w:t>
          </w:r>
          <w:bookmarkEnd w:id="577"/>
          <w:bookmarkEnd w:id="576"/>
          <w:bookmarkEnd w:id="575"/>
        </w:p>
        <w:p w14:paraId="30CF4D5F" w14:textId="77777777" w:rsidR="00D316CB" w:rsidRPr="008F58C9" w:rsidRDefault="00797183" w:rsidP="00D316CB">
          <w:pPr>
            <w:pStyle w:val="ListLevel0"/>
            <w:rPr>
              <w:rStyle w:val="GeneralAviation"/>
              <w:color w:val="auto"/>
            </w:rPr>
          </w:pPr>
          <w:r w:rsidRPr="008F58C9">
            <w:rPr>
              <w:rStyle w:val="GeneralAviation"/>
              <w:color w:val="auto"/>
            </w:rPr>
            <w:t xml:space="preserve"> </w:t>
          </w:r>
          <w:r w:rsidR="00581773" w:rsidRPr="008F58C9">
            <w:rPr>
              <w:rStyle w:val="GeneralAviation"/>
              <w:color w:val="auto"/>
            </w:rPr>
            <w:t>(a)</w:t>
          </w:r>
          <w:r w:rsidR="00581773" w:rsidRPr="008F58C9">
            <w:rPr>
              <w:rStyle w:val="GeneralAviation"/>
              <w:color w:val="auto"/>
            </w:rPr>
            <w:tab/>
            <w:t>Holders of an STDI endorsement are authorised to provide practical training on synthetic training devices:</w:t>
          </w:r>
        </w:p>
        <w:p w14:paraId="1BD81067" w14:textId="77777777" w:rsidR="00D316CB" w:rsidRPr="008F58C9" w:rsidRDefault="00581773" w:rsidP="00D316CB">
          <w:pPr>
            <w:pStyle w:val="ListLevel1"/>
            <w:rPr>
              <w:rStyle w:val="GeneralAviation"/>
              <w:color w:val="auto"/>
            </w:rPr>
          </w:pPr>
          <w:r w:rsidRPr="008F58C9">
            <w:rPr>
              <w:rStyle w:val="GeneralAviation"/>
              <w:color w:val="auto"/>
            </w:rPr>
            <w:t>(1)</w:t>
          </w:r>
          <w:r w:rsidRPr="008F58C9">
            <w:rPr>
              <w:rStyle w:val="GeneralAviation"/>
              <w:color w:val="auto"/>
            </w:rPr>
            <w:tab/>
            <w:t>for subjects of practical nature during initial training;</w:t>
          </w:r>
        </w:p>
        <w:p w14:paraId="4AF9FF8E" w14:textId="77777777" w:rsidR="00D316CB" w:rsidRPr="008F58C9" w:rsidRDefault="00581773" w:rsidP="00D316CB">
          <w:pPr>
            <w:pStyle w:val="ListLevel1"/>
            <w:rPr>
              <w:rStyle w:val="GeneralAviation"/>
              <w:color w:val="auto"/>
            </w:rPr>
          </w:pPr>
          <w:r w:rsidRPr="008F58C9">
            <w:rPr>
              <w:rStyle w:val="GeneralAviation"/>
              <w:color w:val="auto"/>
            </w:rPr>
            <w:t>(2)</w:t>
          </w:r>
          <w:r w:rsidRPr="008F58C9">
            <w:rPr>
              <w:rStyle w:val="GeneralAviation"/>
              <w:color w:val="auto"/>
            </w:rPr>
            <w:tab/>
            <w:t>for unit training other than OJT; and</w:t>
          </w:r>
        </w:p>
        <w:p w14:paraId="73CDD701" w14:textId="77777777" w:rsidR="00D316CB" w:rsidRPr="008F58C9" w:rsidRDefault="00581773" w:rsidP="00D316CB">
          <w:pPr>
            <w:pStyle w:val="ListLevel1"/>
            <w:rPr>
              <w:rStyle w:val="GeneralAviation"/>
              <w:color w:val="auto"/>
            </w:rPr>
          </w:pPr>
          <w:r w:rsidRPr="008F58C9">
            <w:rPr>
              <w:rStyle w:val="GeneralAviation"/>
              <w:color w:val="auto"/>
            </w:rPr>
            <w:t>(3)</w:t>
          </w:r>
          <w:r w:rsidRPr="008F58C9">
            <w:rPr>
              <w:rStyle w:val="GeneralAviation"/>
              <w:color w:val="auto"/>
            </w:rPr>
            <w:tab/>
            <w:t>for continuation training.</w:t>
          </w:r>
        </w:p>
        <w:p w14:paraId="3ABE3B33" w14:textId="77777777" w:rsidR="00D316CB" w:rsidRPr="008F58C9" w:rsidRDefault="00581773" w:rsidP="00D316CB">
          <w:pPr>
            <w:pStyle w:val="Normal1"/>
            <w:rPr>
              <w:rStyle w:val="GeneralAviation"/>
              <w:color w:val="auto"/>
            </w:rPr>
          </w:pPr>
          <w:r w:rsidRPr="008F58C9">
            <w:rPr>
              <w:rStyle w:val="GeneralAviation"/>
              <w:color w:val="auto"/>
            </w:rPr>
            <w:t>Where the STDI is providing pre-OJT, he or she shall hold or have held the relevant unit endorsement.</w:t>
          </w:r>
        </w:p>
        <w:p w14:paraId="2EF1D47E" w14:textId="77777777" w:rsidR="00D316CB" w:rsidRPr="008F58C9" w:rsidRDefault="00581773" w:rsidP="00D316CB">
          <w:pPr>
            <w:pStyle w:val="ListLevel0"/>
            <w:rPr>
              <w:rStyle w:val="GeneralAviation"/>
              <w:color w:val="auto"/>
            </w:rPr>
          </w:pPr>
          <w:r w:rsidRPr="008F58C9">
            <w:rPr>
              <w:rStyle w:val="GeneralAviation"/>
              <w:color w:val="auto"/>
            </w:rPr>
            <w:t>(b)</w:t>
          </w:r>
          <w:r w:rsidRPr="008F58C9">
            <w:rPr>
              <w:rStyle w:val="GeneralAviation"/>
              <w:color w:val="auto"/>
            </w:rPr>
            <w:tab/>
            <w:t>Holders of an STDI endorsement shall only exercise the privileges of the endorsement if they have:</w:t>
          </w:r>
        </w:p>
        <w:p w14:paraId="0E71ABC3" w14:textId="77777777" w:rsidR="00D316CB" w:rsidRPr="008F58C9" w:rsidRDefault="00581773" w:rsidP="00D316CB">
          <w:pPr>
            <w:pStyle w:val="ListLevel1"/>
            <w:rPr>
              <w:rStyle w:val="GeneralAviation"/>
              <w:color w:val="auto"/>
            </w:rPr>
          </w:pPr>
          <w:r w:rsidRPr="008F58C9">
            <w:rPr>
              <w:rStyle w:val="GeneralAviation"/>
              <w:color w:val="auto"/>
            </w:rPr>
            <w:t>(1)</w:t>
          </w:r>
          <w:r w:rsidRPr="008F58C9">
            <w:rPr>
              <w:rStyle w:val="GeneralAviation"/>
              <w:color w:val="auto"/>
            </w:rPr>
            <w:tab/>
            <w:t>at least 2 years’ experience in the rating they will instruct in;</w:t>
          </w:r>
        </w:p>
        <w:p w14:paraId="39D6FDFB" w14:textId="77777777" w:rsidR="00D316CB" w:rsidRPr="008F58C9" w:rsidRDefault="00581773" w:rsidP="00D316CB">
          <w:pPr>
            <w:pStyle w:val="ListLevel1"/>
            <w:rPr>
              <w:rStyle w:val="GeneralAviation"/>
              <w:color w:val="auto"/>
            </w:rPr>
          </w:pPr>
          <w:r w:rsidRPr="008F58C9">
            <w:rPr>
              <w:rStyle w:val="GeneralAviation"/>
              <w:color w:val="auto"/>
            </w:rPr>
            <w:t>(2)</w:t>
          </w:r>
          <w:r w:rsidRPr="008F58C9">
            <w:rPr>
              <w:rStyle w:val="GeneralAviation"/>
              <w:color w:val="auto"/>
            </w:rPr>
            <w:tab/>
            <w:t>demonstrated knowledge of current operational practices;</w:t>
          </w:r>
        </w:p>
        <w:p w14:paraId="07DA4B1F" w14:textId="77777777" w:rsidR="00D316CB" w:rsidRPr="008F58C9" w:rsidRDefault="00581773" w:rsidP="00D316CB">
          <w:pPr>
            <w:pStyle w:val="ListLevel1"/>
            <w:rPr>
              <w:rStyle w:val="GeneralAviation"/>
              <w:color w:val="auto"/>
            </w:rPr>
          </w:pPr>
          <w:r w:rsidRPr="008F58C9">
            <w:rPr>
              <w:rStyle w:val="GeneralAviation"/>
              <w:color w:val="auto"/>
            </w:rPr>
            <w:t>(3)</w:t>
          </w:r>
          <w:r w:rsidRPr="008F58C9">
            <w:rPr>
              <w:rStyle w:val="GeneralAviation"/>
              <w:color w:val="auto"/>
            </w:rPr>
            <w:tab/>
            <w:t>practised instructional techniques in those procedures in which instruction is provided.</w:t>
          </w:r>
        </w:p>
        <w:p w14:paraId="5C809BEF" w14:textId="77777777" w:rsidR="00D316CB" w:rsidRPr="008F58C9" w:rsidRDefault="00581773" w:rsidP="00D316CB">
          <w:pPr>
            <w:pStyle w:val="ListLevel0"/>
            <w:rPr>
              <w:rStyle w:val="GeneralAviation"/>
              <w:color w:val="auto"/>
            </w:rPr>
          </w:pPr>
          <w:r w:rsidRPr="008F58C9">
            <w:rPr>
              <w:rStyle w:val="GeneralAviation"/>
              <w:color w:val="auto"/>
            </w:rPr>
            <w:t>(c)</w:t>
          </w:r>
          <w:r w:rsidRPr="008F58C9">
            <w:rPr>
              <w:rStyle w:val="GeneralAviation"/>
              <w:color w:val="auto"/>
            </w:rPr>
            <w:tab/>
            <w:t>As an exception to point (b)(1),</w:t>
          </w:r>
        </w:p>
        <w:p w14:paraId="4CEAF817" w14:textId="77777777" w:rsidR="00D316CB" w:rsidRPr="008F58C9" w:rsidRDefault="00581773" w:rsidP="00D316CB">
          <w:pPr>
            <w:pStyle w:val="ListLevel1"/>
            <w:rPr>
              <w:rStyle w:val="GeneralAviation"/>
              <w:color w:val="auto"/>
            </w:rPr>
          </w:pPr>
          <w:r w:rsidRPr="008F58C9">
            <w:rPr>
              <w:rStyle w:val="GeneralAviation"/>
              <w:color w:val="auto"/>
            </w:rPr>
            <w:t>(1)</w:t>
          </w:r>
          <w:r w:rsidRPr="008F58C9">
            <w:rPr>
              <w:rStyle w:val="GeneralAviation"/>
              <w:color w:val="auto"/>
            </w:rPr>
            <w:tab/>
            <w:t xml:space="preserve">the period of 2 years may be shortened to not less than 1 year by the </w:t>
          </w:r>
          <w:r w:rsidR="00E37AA4">
            <w:t>Committee</w:t>
          </w:r>
          <w:r w:rsidR="00E37AA4" w:rsidRPr="008F58C9">
            <w:rPr>
              <w:rStyle w:val="GeneralAviation"/>
              <w:color w:val="auto"/>
            </w:rPr>
            <w:t xml:space="preserve"> </w:t>
          </w:r>
          <w:r w:rsidRPr="008F58C9">
            <w:rPr>
              <w:rStyle w:val="GeneralAviation"/>
              <w:color w:val="auto"/>
            </w:rPr>
            <w:t>when requested by the training organisation;</w:t>
          </w:r>
        </w:p>
        <w:p w14:paraId="6D3C6325" w14:textId="77777777" w:rsidR="00D316CB" w:rsidRPr="008F58C9" w:rsidRDefault="00581773" w:rsidP="00D316CB">
          <w:pPr>
            <w:pStyle w:val="ListLevel1"/>
            <w:rPr>
              <w:rStyle w:val="GeneralAviation"/>
              <w:color w:val="auto"/>
            </w:rPr>
          </w:pPr>
          <w:r w:rsidRPr="008F58C9">
            <w:rPr>
              <w:rStyle w:val="GeneralAviation"/>
              <w:color w:val="auto"/>
            </w:rPr>
            <w:t>(2)</w:t>
          </w:r>
          <w:r w:rsidRPr="008F58C9">
            <w:rPr>
              <w:rStyle w:val="GeneralAviation"/>
              <w:color w:val="auto"/>
            </w:rPr>
            <w:tab/>
            <w:t>for the purpose of basic training, any rating held is appropriate;</w:t>
          </w:r>
        </w:p>
        <w:p w14:paraId="40B465A6" w14:textId="77777777" w:rsidR="00D316CB" w:rsidRPr="008F58C9" w:rsidRDefault="00581773" w:rsidP="00D316CB">
          <w:pPr>
            <w:pStyle w:val="ListLevel1"/>
            <w:rPr>
              <w:rStyle w:val="GeneralAviation"/>
              <w:color w:val="auto"/>
            </w:rPr>
          </w:pPr>
          <w:r w:rsidRPr="008F58C9">
            <w:rPr>
              <w:rStyle w:val="GeneralAviation"/>
              <w:color w:val="auto"/>
            </w:rPr>
            <w:t>(3)</w:t>
          </w:r>
          <w:r w:rsidRPr="008F58C9">
            <w:rPr>
              <w:rStyle w:val="GeneralAviation"/>
              <w:color w:val="auto"/>
            </w:rPr>
            <w:tab/>
            <w:t>for the purpose of rating training, training may be provided for specific and selected operational tasks by an STDI holding a rating that is relevant for that specific and selected operational task.</w:t>
          </w:r>
        </w:p>
        <w:p w14:paraId="63AC57A9" w14:textId="77777777" w:rsidR="00D316CB" w:rsidRPr="00D316CB" w:rsidRDefault="00000000" w:rsidP="00D316CB">
          <w:pPr>
            <w:rPr>
              <w:i/>
              <w:iCs/>
            </w:rPr>
          </w:pPr>
        </w:p>
      </w:sdtContent>
    </w:sdt>
    <w:bookmarkStart w:id="578" w:name="_DxCrossRefBm1379192452" w:displacedByCustomXml="next"/>
    <w:bookmarkStart w:id="579" w:name="_DxCrossRefBm9000078" w:displacedByCustomXml="next"/>
    <w:bookmarkStart w:id="580" w:name="_Toc427661389" w:displacedByCustomXml="next"/>
    <w:bookmarkStart w:id="581" w:name="_Toc413420282" w:displacedByCustomXml="next"/>
    <w:bookmarkStart w:id="582" w:name="_Toc411245243" w:displacedByCustomXml="next"/>
    <w:bookmarkStart w:id="583" w:name="_Toc411243972" w:displacedByCustomXml="next"/>
    <w:bookmarkStart w:id="584" w:name="_Toc409682784" w:displacedByCustomXml="next"/>
    <w:bookmarkStart w:id="585" w:name="_Toc405820065" w:displacedByCustomXml="next"/>
    <w:sdt>
      <w:sdtPr>
        <w:rPr>
          <w:b w:val="0"/>
          <w:color w:val="auto"/>
          <w:sz w:val="22"/>
          <w:lang w:val="en-US"/>
        </w:rPr>
        <w:alias w:val="topic"/>
        <w:tag w:val="topic"/>
        <w:id w:val="-1422762410"/>
      </w:sdtPr>
      <w:sdtContent>
        <w:p w14:paraId="65ABDDBC" w14:textId="77777777" w:rsidR="00A101DF" w:rsidRPr="00FF2450" w:rsidRDefault="00581773" w:rsidP="000F573D">
          <w:pPr>
            <w:pStyle w:val="Heading5GM"/>
          </w:pPr>
          <w:r w:rsidRPr="00FF2450">
            <w:t xml:space="preserve">GM1 ATCO.C.030(a)(1) </w:t>
          </w:r>
          <w:r w:rsidR="009A1B77">
            <w:t xml:space="preserve"> </w:t>
          </w:r>
          <w:r w:rsidRPr="00FF2450">
            <w:t>Synthetic training device instructor (STDI) privileges</w:t>
          </w:r>
          <w:bookmarkEnd w:id="585"/>
          <w:bookmarkEnd w:id="584"/>
          <w:bookmarkEnd w:id="583"/>
          <w:bookmarkEnd w:id="582"/>
          <w:bookmarkEnd w:id="581"/>
          <w:bookmarkEnd w:id="580"/>
          <w:bookmarkEnd w:id="579"/>
          <w:bookmarkEnd w:id="578"/>
        </w:p>
        <w:p w14:paraId="0D66725B" w14:textId="77777777" w:rsidR="00A101DF" w:rsidRPr="00FF2450" w:rsidRDefault="00581773" w:rsidP="0032558C">
          <w:pPr>
            <w:pStyle w:val="Heading6OrgManual"/>
          </w:pPr>
          <w:r w:rsidRPr="00107236">
            <w:t>SUBJECTS OF PRACTICAL NATURE</w:t>
          </w:r>
        </w:p>
        <w:p w14:paraId="2E3DC69B" w14:textId="77777777" w:rsidR="00A101DF" w:rsidRPr="00FF2450" w:rsidRDefault="00581773" w:rsidP="000F573D">
          <w:r w:rsidRPr="00FF2450">
            <w:t>Subjects with objectives at taxonomy level 3 or higher, related to Air Traffic Management Basic (ATMB), are considered of practical nature during initial training.</w:t>
          </w:r>
        </w:p>
      </w:sdtContent>
    </w:sdt>
    <w:bookmarkStart w:id="586" w:name="_DxCrossRefBm1379192453" w:displacedByCustomXml="next"/>
    <w:bookmarkStart w:id="587" w:name="_DxCrossRefBm134832651" w:displacedByCustomXml="next"/>
    <w:bookmarkStart w:id="588" w:name="_Toc144721269" w:displacedByCustomXml="next"/>
    <w:sdt>
      <w:sdtPr>
        <w:rPr>
          <w:b w:val="0"/>
          <w:color w:val="auto"/>
          <w:sz w:val="22"/>
          <w:lang w:val="en-US"/>
        </w:rPr>
        <w:alias w:val="topic"/>
        <w:tag w:val="topic"/>
        <w:id w:val="1228399720"/>
      </w:sdtPr>
      <w:sdtContent>
        <w:p w14:paraId="12F8EEF8" w14:textId="77777777" w:rsidR="003C6A0B" w:rsidRPr="00A80E8C" w:rsidRDefault="00581773" w:rsidP="00425DAB">
          <w:pPr>
            <w:pStyle w:val="Heading5GM"/>
          </w:pPr>
          <w:r w:rsidRPr="00A80E8C">
            <w:t>GM1 ATCO.C.030(c)(1) Synthetic training device instructor (STDI) privileges</w:t>
          </w:r>
          <w:bookmarkEnd w:id="588"/>
          <w:bookmarkEnd w:id="587"/>
          <w:bookmarkEnd w:id="586"/>
        </w:p>
        <w:p w14:paraId="72F45E95" w14:textId="77777777" w:rsidR="003C6A0B" w:rsidRPr="008F58C9" w:rsidRDefault="00581773" w:rsidP="005605EA">
          <w:pPr>
            <w:pStyle w:val="Heading6OrgManual"/>
            <w:rPr>
              <w:rStyle w:val="GeneralAviation"/>
              <w:color w:val="auto"/>
            </w:rPr>
          </w:pPr>
          <w:bookmarkStart w:id="589" w:name="_Toc144721270"/>
          <w:r w:rsidRPr="008F58C9">
            <w:rPr>
              <w:rStyle w:val="GeneralAviation"/>
              <w:color w:val="auto"/>
            </w:rPr>
            <w:t xml:space="preserve">SHORTENING OF THE RATING EXPERIENCE REQUIREMENT FOR </w:t>
          </w:r>
          <w:bookmarkEnd w:id="589"/>
          <w:r w:rsidRPr="008F58C9">
            <w:rPr>
              <w:rStyle w:val="GeneralAviation"/>
              <w:color w:val="auto"/>
            </w:rPr>
            <w:t>STDIs</w:t>
          </w:r>
        </w:p>
        <w:p w14:paraId="23DD66B4" w14:textId="77777777" w:rsidR="003C6A0B" w:rsidRPr="005605EA" w:rsidRDefault="00581773" w:rsidP="008C1ECA">
          <w:pPr>
            <w:rPr>
              <w:rStyle w:val="GeneralAviation"/>
            </w:rPr>
          </w:pPr>
          <w:r w:rsidRPr="008F58C9">
            <w:rPr>
              <w:rStyle w:val="GeneralAviation"/>
              <w:color w:val="auto"/>
            </w:rPr>
            <w:t xml:space="preserve">When assessing </w:t>
          </w:r>
          <w:r w:rsidR="000E10C8" w:rsidRPr="008F58C9">
            <w:rPr>
              <w:rStyle w:val="GeneralAviation"/>
              <w:color w:val="auto"/>
            </w:rPr>
            <w:t xml:space="preserve">a </w:t>
          </w:r>
          <w:r w:rsidRPr="008F58C9">
            <w:rPr>
              <w:rStyle w:val="GeneralAviation"/>
              <w:color w:val="auto"/>
            </w:rPr>
            <w:t>training organisation</w:t>
          </w:r>
          <w:r w:rsidR="000E10C8" w:rsidRPr="008F58C9">
            <w:rPr>
              <w:rStyle w:val="GeneralAviation"/>
              <w:color w:val="auto"/>
            </w:rPr>
            <w:t>’</w:t>
          </w:r>
          <w:r w:rsidRPr="008F58C9">
            <w:rPr>
              <w:rStyle w:val="GeneralAviation"/>
              <w:color w:val="auto"/>
            </w:rPr>
            <w:t xml:space="preserve">s request for the shortening of the rating experience requirement for STDIs, </w:t>
          </w:r>
          <w:r w:rsidR="00E37AA4">
            <w:t>Committee</w:t>
          </w:r>
          <w:r w:rsidR="00E37AA4" w:rsidRPr="008F58C9">
            <w:rPr>
              <w:rStyle w:val="GeneralAviation"/>
              <w:color w:val="auto"/>
            </w:rPr>
            <w:t xml:space="preserve"> </w:t>
          </w:r>
          <w:r w:rsidRPr="008F58C9">
            <w:rPr>
              <w:rStyle w:val="GeneralAviation"/>
              <w:color w:val="auto"/>
            </w:rPr>
            <w:t xml:space="preserve">should take into account the complexity of </w:t>
          </w:r>
          <w:r w:rsidR="000E10C8" w:rsidRPr="008F58C9">
            <w:rPr>
              <w:rStyle w:val="GeneralAviation"/>
              <w:color w:val="auto"/>
            </w:rPr>
            <w:t xml:space="preserve">the </w:t>
          </w:r>
          <w:r w:rsidRPr="008F58C9">
            <w:rPr>
              <w:rStyle w:val="GeneralAviation"/>
              <w:color w:val="auto"/>
            </w:rPr>
            <w:t xml:space="preserve">training expected to be delivered by the potential STDI and the impact on the continuity of the </w:t>
          </w:r>
          <w:r w:rsidR="000E10C8" w:rsidRPr="008F58C9">
            <w:rPr>
              <w:rStyle w:val="GeneralAviation"/>
              <w:color w:val="auto"/>
            </w:rPr>
            <w:t xml:space="preserve">provision of </w:t>
          </w:r>
          <w:r w:rsidRPr="008F58C9">
            <w:rPr>
              <w:rStyle w:val="GeneralAviation"/>
              <w:color w:val="auto"/>
            </w:rPr>
            <w:t>training</w:t>
          </w:r>
          <w:r w:rsidR="008F58C9">
            <w:rPr>
              <w:rStyle w:val="GeneralAviation"/>
              <w:color w:val="auto"/>
            </w:rPr>
            <w:t>.</w:t>
          </w:r>
        </w:p>
        <w:p w14:paraId="7FB9C281" w14:textId="77777777" w:rsidR="00704F97" w:rsidRPr="00A80E8C" w:rsidRDefault="00000000" w:rsidP="00284952"/>
      </w:sdtContent>
    </w:sdt>
    <w:bookmarkStart w:id="590" w:name="_DxCrossRefBm1379192454" w:displacedByCustomXml="next"/>
    <w:bookmarkStart w:id="591" w:name="_DxCrossRefBm9000079" w:displacedByCustomXml="next"/>
    <w:bookmarkStart w:id="592" w:name="_Toc427661390" w:displacedByCustomXml="next"/>
    <w:bookmarkStart w:id="593" w:name="_Toc413420283" w:displacedByCustomXml="next"/>
    <w:bookmarkStart w:id="594" w:name="_Toc411245244" w:displacedByCustomXml="next"/>
    <w:bookmarkStart w:id="595" w:name="_Toc411243973" w:displacedByCustomXml="next"/>
    <w:bookmarkStart w:id="596" w:name="_Toc409682785" w:displacedByCustomXml="next"/>
    <w:bookmarkStart w:id="597" w:name="_Toc405820066" w:displacedByCustomXml="next"/>
    <w:sdt>
      <w:sdtPr>
        <w:rPr>
          <w:b w:val="0"/>
          <w:color w:val="auto"/>
          <w:sz w:val="22"/>
          <w:lang w:val="en-US"/>
        </w:rPr>
        <w:alias w:val="topic"/>
        <w:tag w:val="topic"/>
        <w:id w:val="1804564961"/>
      </w:sdtPr>
      <w:sdtContent>
        <w:bookmarkEnd w:id="597" w:displacedByCustomXml="prev"/>
        <w:bookmarkEnd w:id="596" w:displacedByCustomXml="prev"/>
        <w:bookmarkEnd w:id="595" w:displacedByCustomXml="prev"/>
        <w:bookmarkEnd w:id="594" w:displacedByCustomXml="prev"/>
        <w:bookmarkEnd w:id="593" w:displacedByCustomXml="prev"/>
        <w:bookmarkEnd w:id="592" w:displacedByCustomXml="prev"/>
        <w:bookmarkEnd w:id="591" w:displacedByCustomXml="prev"/>
        <w:bookmarkEnd w:id="590" w:displacedByCustomXml="prev"/>
        <w:p w14:paraId="1467DB22" w14:textId="77777777" w:rsidR="00C14470" w:rsidRPr="00C14470" w:rsidRDefault="00581773" w:rsidP="00C14470">
          <w:pPr>
            <w:pStyle w:val="Heading5GM"/>
          </w:pPr>
          <w:r w:rsidRPr="00C14470">
            <w:t>GM1 ATCO.C.030(c)(</w:t>
          </w:r>
          <w:r>
            <w:t>3</w:t>
          </w:r>
          <w:r w:rsidRPr="00C14470">
            <w:t>) Synthetic training device instructor (STDI) privileges</w:t>
          </w:r>
        </w:p>
        <w:p w14:paraId="6F4E5C06" w14:textId="77777777" w:rsidR="00C14470" w:rsidRPr="008F58C9" w:rsidRDefault="00581773" w:rsidP="00C14470">
          <w:pPr>
            <w:pStyle w:val="Heading6OrgManual"/>
            <w:rPr>
              <w:rStyle w:val="GeneralAviation"/>
              <w:color w:val="auto"/>
            </w:rPr>
          </w:pPr>
          <w:r w:rsidRPr="008F58C9">
            <w:rPr>
              <w:rStyle w:val="GeneralAviation"/>
              <w:color w:val="auto"/>
            </w:rPr>
            <w:t>PROVISION OF TRAINING FOR SPECIFIC AND SELECTED OPERATIONAL TASKS</w:t>
          </w:r>
        </w:p>
        <w:p w14:paraId="2C2D469F" w14:textId="77777777" w:rsidR="00C14470" w:rsidRPr="008F58C9" w:rsidRDefault="00581773" w:rsidP="000F573D">
          <w:pPr>
            <w:rPr>
              <w:color w:val="A25EAB"/>
            </w:rPr>
          </w:pPr>
          <w:r w:rsidRPr="008F58C9">
            <w:rPr>
              <w:rStyle w:val="GeneralAviation"/>
              <w:color w:val="auto"/>
            </w:rPr>
            <w:t xml:space="preserve">Some of the skills required for the two different surveillance ratings are the same or similar. Therefore, instruction not being specific for one rating or the training being for specific and selected operational tasks that do not require </w:t>
          </w:r>
          <w:r w:rsidRPr="008F58C9">
            <w:rPr>
              <w:rStyle w:val="GeneralAviation"/>
              <w:color w:val="auto"/>
            </w:rPr>
            <w:lastRenderedPageBreak/>
            <w:t>the learner to practise all the tasks which are normally associated with a fully operational environment, may be provided by an STDI that has at least 2 years of experience in a rating that requires similar skills</w:t>
          </w:r>
          <w:r w:rsidR="008F58C9">
            <w:rPr>
              <w:rStyle w:val="GeneralAviation"/>
              <w:color w:val="auto"/>
            </w:rPr>
            <w:t>.</w:t>
          </w:r>
        </w:p>
      </w:sdtContent>
    </w:sdt>
    <w:bookmarkStart w:id="598" w:name="_DxCrossRefBm1379192455" w:displacedByCustomXml="next"/>
    <w:bookmarkStart w:id="599" w:name="_DxCrossRefBm9000080" w:displacedByCustomXml="next"/>
    <w:bookmarkStart w:id="600" w:name="_Toc427661391" w:displacedByCustomXml="next"/>
    <w:sdt>
      <w:sdtPr>
        <w:rPr>
          <w:b w:val="0"/>
          <w:color w:val="auto"/>
          <w:sz w:val="22"/>
          <w:szCs w:val="24"/>
          <w:lang w:val="en-US"/>
        </w:rPr>
        <w:alias w:val="topic"/>
        <w:tag w:val="topic"/>
        <w:id w:val="-1610202277"/>
      </w:sdtPr>
      <w:sdtContent>
        <w:p w14:paraId="5FFAFFBA" w14:textId="77777777" w:rsidR="002B1A81" w:rsidRPr="00FF2450" w:rsidRDefault="00581773" w:rsidP="000F573D">
          <w:pPr>
            <w:pStyle w:val="Heading4IR"/>
          </w:pPr>
          <w:r w:rsidRPr="00FF2450">
            <w:t>ATCO.C.035 Application for synthetic training device instructor endorsement</w:t>
          </w:r>
          <w:bookmarkEnd w:id="600"/>
          <w:bookmarkEnd w:id="599"/>
          <w:bookmarkEnd w:id="598"/>
        </w:p>
        <w:p w14:paraId="3B3164BA" w14:textId="77777777" w:rsidR="00DA014B" w:rsidRPr="008F58C9" w:rsidRDefault="00581773" w:rsidP="00DA014B">
          <w:pPr>
            <w:rPr>
              <w:rStyle w:val="GeneralAviation"/>
              <w:color w:val="auto"/>
            </w:rPr>
          </w:pPr>
          <w:r w:rsidRPr="008F58C9">
            <w:rPr>
              <w:rStyle w:val="GeneralAviation"/>
              <w:color w:val="auto"/>
            </w:rPr>
            <w:t>Applicants for the issue of an STDI endorsement shall:</w:t>
          </w:r>
        </w:p>
        <w:p w14:paraId="70F20B75" w14:textId="77777777" w:rsidR="00DA014B" w:rsidRPr="008F58C9" w:rsidRDefault="00581773" w:rsidP="00DA014B">
          <w:pPr>
            <w:pStyle w:val="ListLevel0"/>
            <w:rPr>
              <w:rStyle w:val="GeneralAviation"/>
              <w:color w:val="auto"/>
            </w:rPr>
          </w:pPr>
          <w:r w:rsidRPr="008F58C9">
            <w:rPr>
              <w:rStyle w:val="GeneralAviation"/>
              <w:color w:val="auto"/>
            </w:rPr>
            <w:t>(a)</w:t>
          </w:r>
          <w:r w:rsidRPr="008F58C9">
            <w:rPr>
              <w:rStyle w:val="GeneralAviation"/>
              <w:color w:val="auto"/>
            </w:rPr>
            <w:tab/>
            <w:t xml:space="preserve">have exercised the privileges of an air traffic controller licence in any rating for at least 2 years. This period may be shortened to not less than 1 year by the </w:t>
          </w:r>
          <w:r w:rsidR="00E37AA4">
            <w:t>Committee</w:t>
          </w:r>
          <w:r w:rsidR="00E37AA4" w:rsidRPr="008F58C9">
            <w:rPr>
              <w:rStyle w:val="GeneralAviation"/>
              <w:color w:val="auto"/>
            </w:rPr>
            <w:t xml:space="preserve"> </w:t>
          </w:r>
          <w:r w:rsidRPr="008F58C9">
            <w:rPr>
              <w:rStyle w:val="GeneralAviation"/>
              <w:color w:val="auto"/>
            </w:rPr>
            <w:t>when requested by the training organisation; and</w:t>
          </w:r>
        </w:p>
        <w:p w14:paraId="10AE8A2F" w14:textId="77777777" w:rsidR="00DA014B" w:rsidRPr="008F58C9" w:rsidRDefault="00581773" w:rsidP="008F58C9">
          <w:pPr>
            <w:pStyle w:val="ListLevel0"/>
            <w:rPr>
              <w:color w:val="A25EAB"/>
            </w:rPr>
          </w:pPr>
          <w:r w:rsidRPr="008F58C9">
            <w:rPr>
              <w:rStyle w:val="GeneralAviation"/>
              <w:color w:val="auto"/>
            </w:rPr>
            <w:t>(b)</w:t>
          </w:r>
          <w:r w:rsidRPr="008F58C9">
            <w:rPr>
              <w:rStyle w:val="GeneralAviation"/>
              <w:color w:val="auto"/>
            </w:rPr>
            <w:tab/>
            <w:t>within the 12 months preceding the application, have successfully completed a practical instructional techniques course during which the required knowledge and pedagogical skills are taught using theoretical and practical methods and have been appropriately assessed</w:t>
          </w:r>
          <w:r w:rsidR="008F58C9">
            <w:rPr>
              <w:rStyle w:val="GeneralAviation"/>
              <w:color w:val="auto"/>
            </w:rPr>
            <w:t>.</w:t>
          </w:r>
        </w:p>
      </w:sdtContent>
    </w:sdt>
    <w:bookmarkStart w:id="601" w:name="_DxCrossRefBm1379192456" w:displacedByCustomXml="next"/>
    <w:bookmarkStart w:id="602" w:name="_DxCrossRefBm134832652" w:displacedByCustomXml="next"/>
    <w:bookmarkStart w:id="603" w:name="_Toc144721273" w:displacedByCustomXml="next"/>
    <w:sdt>
      <w:sdtPr>
        <w:rPr>
          <w:b w:val="0"/>
          <w:color w:val="auto"/>
          <w:sz w:val="22"/>
          <w:lang w:val="en-US"/>
        </w:rPr>
        <w:alias w:val="topic"/>
        <w:tag w:val="topic"/>
        <w:id w:val="1064467696"/>
      </w:sdtPr>
      <w:sdtContent>
        <w:p w14:paraId="12F7D829" w14:textId="77777777" w:rsidR="003C6A0B" w:rsidRPr="00A80E8C" w:rsidRDefault="00581773" w:rsidP="00FF3A7D">
          <w:pPr>
            <w:pStyle w:val="Heading5GM"/>
          </w:pPr>
          <w:r w:rsidRPr="00A80E8C">
            <w:t>GM1 ATCO.C.035(a) Application for synthetic training device</w:t>
          </w:r>
          <w:r>
            <w:t xml:space="preserve"> </w:t>
          </w:r>
          <w:r w:rsidRPr="00A80E8C">
            <w:t xml:space="preserve"> instructor </w:t>
          </w:r>
          <w:r w:rsidR="005C675D" w:rsidRPr="00A80E8C">
            <w:t xml:space="preserve">(STDI) </w:t>
          </w:r>
          <w:r w:rsidRPr="00A80E8C">
            <w:t>endorsement</w:t>
          </w:r>
          <w:bookmarkEnd w:id="603"/>
          <w:bookmarkEnd w:id="602"/>
          <w:bookmarkEnd w:id="601"/>
        </w:p>
        <w:p w14:paraId="492C6161" w14:textId="77777777" w:rsidR="003C6A0B" w:rsidRPr="008F58C9" w:rsidRDefault="00581773" w:rsidP="00827E1E">
          <w:pPr>
            <w:pStyle w:val="Heading6OrgManual"/>
            <w:rPr>
              <w:rStyle w:val="GeneralAviation"/>
              <w:color w:val="auto"/>
            </w:rPr>
          </w:pPr>
          <w:bookmarkStart w:id="604" w:name="_Toc144721274"/>
          <w:r w:rsidRPr="008F58C9">
            <w:rPr>
              <w:rStyle w:val="GeneralAviation"/>
              <w:color w:val="auto"/>
            </w:rPr>
            <w:t xml:space="preserve">SHORTENING OF THE LICENCE EXPERIENCE REQUIREMENT FOR </w:t>
          </w:r>
          <w:r w:rsidR="00827E1E" w:rsidRPr="008F58C9">
            <w:rPr>
              <w:rStyle w:val="GeneralAviation"/>
              <w:color w:val="auto"/>
            </w:rPr>
            <w:t>STDI</w:t>
          </w:r>
          <w:r w:rsidRPr="008F58C9">
            <w:rPr>
              <w:rStyle w:val="GeneralAviation"/>
              <w:color w:val="auto"/>
            </w:rPr>
            <w:t>s</w:t>
          </w:r>
          <w:bookmarkEnd w:id="604"/>
        </w:p>
        <w:p w14:paraId="46A0A0D4" w14:textId="77777777" w:rsidR="003C6A0B" w:rsidRPr="00827E1E" w:rsidRDefault="00581773" w:rsidP="008C1ECA">
          <w:pPr>
            <w:rPr>
              <w:rStyle w:val="GeneralAviation"/>
            </w:rPr>
          </w:pPr>
          <w:r w:rsidRPr="008F58C9">
            <w:rPr>
              <w:rStyle w:val="GeneralAviation"/>
              <w:color w:val="auto"/>
            </w:rPr>
            <w:t xml:space="preserve">When assessing </w:t>
          </w:r>
          <w:r w:rsidR="00D97269" w:rsidRPr="008F58C9">
            <w:rPr>
              <w:rStyle w:val="GeneralAviation"/>
              <w:color w:val="auto"/>
            </w:rPr>
            <w:t>a</w:t>
          </w:r>
          <w:r w:rsidRPr="008F58C9">
            <w:rPr>
              <w:rStyle w:val="GeneralAviation"/>
              <w:color w:val="auto"/>
            </w:rPr>
            <w:t xml:space="preserve"> training organisation</w:t>
          </w:r>
          <w:r w:rsidR="00D97269" w:rsidRPr="008F58C9">
            <w:rPr>
              <w:rStyle w:val="GeneralAviation"/>
              <w:color w:val="auto"/>
            </w:rPr>
            <w:t>’</w:t>
          </w:r>
          <w:r w:rsidRPr="008F58C9">
            <w:rPr>
              <w:rStyle w:val="GeneralAviation"/>
              <w:color w:val="auto"/>
            </w:rPr>
            <w:t xml:space="preserve">s request for the shortening of the licence experience requirement for STDIs, </w:t>
          </w:r>
          <w:r w:rsidR="00E37AA4">
            <w:t>Committee</w:t>
          </w:r>
          <w:r w:rsidR="00E37AA4" w:rsidRPr="008F58C9">
            <w:rPr>
              <w:rStyle w:val="GeneralAviation"/>
              <w:color w:val="auto"/>
            </w:rPr>
            <w:t xml:space="preserve"> </w:t>
          </w:r>
          <w:r w:rsidRPr="008F58C9">
            <w:rPr>
              <w:rStyle w:val="GeneralAviation"/>
              <w:color w:val="auto"/>
            </w:rPr>
            <w:t xml:space="preserve">should take into account the complexity of </w:t>
          </w:r>
          <w:r w:rsidR="00D97269" w:rsidRPr="008F58C9">
            <w:rPr>
              <w:rStyle w:val="GeneralAviation"/>
              <w:color w:val="auto"/>
            </w:rPr>
            <w:t xml:space="preserve">the </w:t>
          </w:r>
          <w:r w:rsidRPr="008F58C9">
            <w:rPr>
              <w:rStyle w:val="GeneralAviation"/>
              <w:color w:val="auto"/>
            </w:rPr>
            <w:t xml:space="preserve">training expected to be delivered by the potential STDI and the impact on the continuity of the </w:t>
          </w:r>
          <w:r w:rsidR="00D97269" w:rsidRPr="008F58C9">
            <w:rPr>
              <w:rStyle w:val="GeneralAviation"/>
              <w:color w:val="auto"/>
            </w:rPr>
            <w:t xml:space="preserve">provision of </w:t>
          </w:r>
          <w:r w:rsidRPr="008F58C9">
            <w:rPr>
              <w:rStyle w:val="GeneralAviation"/>
              <w:color w:val="auto"/>
            </w:rPr>
            <w:t>training</w:t>
          </w:r>
          <w:r w:rsidR="008F58C9">
            <w:rPr>
              <w:rStyle w:val="GeneralAviation"/>
              <w:color w:val="auto"/>
            </w:rPr>
            <w:t>.</w:t>
          </w:r>
        </w:p>
        <w:p w14:paraId="1B46AFA6" w14:textId="77777777" w:rsidR="00704F97" w:rsidRPr="00A80E8C" w:rsidRDefault="00000000" w:rsidP="00C233B0"/>
      </w:sdtContent>
    </w:sdt>
    <w:bookmarkStart w:id="605" w:name="_DxCrossRefBm1379192446" w:displacedByCustomXml="next"/>
    <w:bookmarkStart w:id="606" w:name="_DxCrossRefBm9000081" w:displacedByCustomXml="next"/>
    <w:bookmarkStart w:id="607" w:name="_Toc427661392" w:displacedByCustomXml="next"/>
    <w:sdt>
      <w:sdtPr>
        <w:rPr>
          <w:b w:val="0"/>
          <w:color w:val="auto"/>
          <w:sz w:val="22"/>
          <w:szCs w:val="24"/>
          <w:lang w:val="en-US"/>
        </w:rPr>
        <w:alias w:val="topic"/>
        <w:tag w:val="topic"/>
        <w:id w:val="-1640632940"/>
      </w:sdtPr>
      <w:sdtContent>
        <w:p w14:paraId="01CD237D" w14:textId="77777777" w:rsidR="00ED4A7E" w:rsidRPr="00FF2450" w:rsidRDefault="00581773" w:rsidP="000F573D">
          <w:pPr>
            <w:pStyle w:val="Heading4IR"/>
          </w:pPr>
          <w:r w:rsidRPr="00FF2450">
            <w:t>ATCO.C.040 Validity of synthetic training device instructor endorsement</w:t>
          </w:r>
          <w:bookmarkEnd w:id="607"/>
          <w:bookmarkEnd w:id="606"/>
          <w:bookmarkEnd w:id="605"/>
        </w:p>
        <w:p w14:paraId="35D71E05" w14:textId="77777777" w:rsidR="00697B86" w:rsidRPr="008F58C9" w:rsidRDefault="006A7E76" w:rsidP="00697B86">
          <w:pPr>
            <w:pStyle w:val="ListLevel0"/>
            <w:rPr>
              <w:rStyle w:val="GeneralAviation"/>
              <w:color w:val="auto"/>
            </w:rPr>
          </w:pPr>
          <w:r w:rsidRPr="00697B86">
            <w:rPr>
              <w:rStyle w:val="GeneralAviation"/>
            </w:rPr>
            <w:t xml:space="preserve"> </w:t>
          </w:r>
          <w:r w:rsidR="00581773" w:rsidRPr="008F58C9">
            <w:rPr>
              <w:rStyle w:val="GeneralAviation"/>
              <w:color w:val="auto"/>
            </w:rPr>
            <w:t>(a)</w:t>
          </w:r>
          <w:r w:rsidR="00581773" w:rsidRPr="008F58C9">
            <w:rPr>
              <w:rStyle w:val="GeneralAviation"/>
              <w:color w:val="auto"/>
            </w:rPr>
            <w:tab/>
            <w:t>The STDI endorsement shall be valid for a period of 3 years.</w:t>
          </w:r>
        </w:p>
        <w:p w14:paraId="18A774B9" w14:textId="77777777" w:rsidR="00697B86" w:rsidRPr="008F58C9" w:rsidRDefault="00581773" w:rsidP="00697B86">
          <w:pPr>
            <w:pStyle w:val="ListLevel0"/>
            <w:rPr>
              <w:rStyle w:val="GeneralAviation"/>
              <w:color w:val="auto"/>
            </w:rPr>
          </w:pPr>
          <w:r w:rsidRPr="008F58C9">
            <w:rPr>
              <w:rStyle w:val="GeneralAviation"/>
              <w:color w:val="auto"/>
            </w:rPr>
            <w:t>(b)</w:t>
          </w:r>
          <w:r w:rsidRPr="008F58C9">
            <w:rPr>
              <w:rStyle w:val="GeneralAviation"/>
              <w:color w:val="auto"/>
            </w:rPr>
            <w:tab/>
            <w:t>The STDI endorsement may be revalidated by successfully completing refresher training on practical instructional skills and on current operational practices during its validity period.</w:t>
          </w:r>
        </w:p>
        <w:p w14:paraId="6B358B96" w14:textId="77777777" w:rsidR="00697B86" w:rsidRPr="008F58C9" w:rsidRDefault="00581773" w:rsidP="00697B86">
          <w:pPr>
            <w:pStyle w:val="ListLevel0"/>
            <w:rPr>
              <w:rStyle w:val="GeneralAviation"/>
              <w:color w:val="auto"/>
            </w:rPr>
          </w:pPr>
          <w:r w:rsidRPr="008F58C9">
            <w:rPr>
              <w:rStyle w:val="GeneralAviation"/>
              <w:color w:val="auto"/>
            </w:rPr>
            <w:t>(c)</w:t>
          </w:r>
          <w:r w:rsidRPr="008F58C9">
            <w:rPr>
              <w:rStyle w:val="GeneralAviation"/>
              <w:color w:val="auto"/>
            </w:rPr>
            <w:tab/>
            <w:t>If the STDI endorsement has expired, it may be renewed if, within the 12 months preceding the application for renewal, the STDI endorsement holder has:</w:t>
          </w:r>
        </w:p>
        <w:p w14:paraId="0038E40B" w14:textId="77777777" w:rsidR="00697B86" w:rsidRPr="008F58C9" w:rsidRDefault="00581773" w:rsidP="00697B86">
          <w:pPr>
            <w:pStyle w:val="ListLevel1"/>
            <w:rPr>
              <w:rStyle w:val="GeneralAviation"/>
              <w:color w:val="auto"/>
            </w:rPr>
          </w:pPr>
          <w:r w:rsidRPr="008F58C9">
            <w:rPr>
              <w:rStyle w:val="GeneralAviation"/>
              <w:color w:val="auto"/>
            </w:rPr>
            <w:t>(1)</w:t>
          </w:r>
          <w:r w:rsidRPr="008F58C9">
            <w:rPr>
              <w:rStyle w:val="GeneralAviation"/>
              <w:color w:val="auto"/>
            </w:rPr>
            <w:tab/>
            <w:t>received refresher training on practical instructional skills and on current operational practices; and</w:t>
          </w:r>
        </w:p>
        <w:p w14:paraId="219138DD" w14:textId="77777777" w:rsidR="00697B86" w:rsidRPr="008F58C9" w:rsidRDefault="00581773" w:rsidP="00697B86">
          <w:pPr>
            <w:pStyle w:val="ListLevel1"/>
            <w:rPr>
              <w:rStyle w:val="GeneralAviation"/>
              <w:color w:val="auto"/>
            </w:rPr>
          </w:pPr>
          <w:r w:rsidRPr="008F58C9">
            <w:rPr>
              <w:rStyle w:val="GeneralAviation"/>
              <w:color w:val="auto"/>
            </w:rPr>
            <w:t>(2)</w:t>
          </w:r>
          <w:r w:rsidRPr="008F58C9">
            <w:rPr>
              <w:rStyle w:val="GeneralAviation"/>
              <w:color w:val="auto"/>
            </w:rPr>
            <w:tab/>
            <w:t>successfully passed a practical instructor competence assessment.</w:t>
          </w:r>
        </w:p>
        <w:p w14:paraId="5B3F38F9" w14:textId="77777777" w:rsidR="00697B86" w:rsidRPr="00697B86" w:rsidRDefault="00581773" w:rsidP="00697B86">
          <w:pPr>
            <w:pStyle w:val="ListLevel0"/>
            <w:rPr>
              <w:rStyle w:val="GeneralAviation"/>
            </w:rPr>
          </w:pPr>
          <w:r w:rsidRPr="008F58C9">
            <w:rPr>
              <w:rStyle w:val="GeneralAviation"/>
              <w:color w:val="auto"/>
            </w:rPr>
            <w:t>(d)</w:t>
          </w:r>
          <w:r w:rsidRPr="008F58C9">
            <w:rPr>
              <w:rStyle w:val="GeneralAviation"/>
              <w:color w:val="auto"/>
            </w:rPr>
            <w:tab/>
            <w:t>In the case of first issue and renewal, the period of validity of the STDI endorsement shall start not later than 30 days from the date on which the assessment has been successfully completed</w:t>
          </w:r>
          <w:r w:rsidR="008F58C9">
            <w:rPr>
              <w:rStyle w:val="GeneralAviation"/>
              <w:color w:val="auto"/>
            </w:rPr>
            <w:t>.</w:t>
          </w:r>
        </w:p>
        <w:p w14:paraId="237983A6" w14:textId="77777777" w:rsidR="00697B86" w:rsidRPr="00697B86" w:rsidRDefault="00000000" w:rsidP="00697B86">
          <w:pPr>
            <w:pStyle w:val="ListLevel0"/>
            <w:rPr>
              <w:i/>
              <w:iCs/>
            </w:rPr>
          </w:pPr>
        </w:p>
      </w:sdtContent>
    </w:sdt>
    <w:bookmarkStart w:id="608" w:name="_DxCrossRefBm1379192458" w:displacedByCustomXml="next"/>
    <w:bookmarkStart w:id="609" w:name="_DxCrossRefBm9000082" w:displacedByCustomXml="next"/>
    <w:bookmarkStart w:id="610" w:name="_Toc427661393" w:displacedByCustomXml="next"/>
    <w:bookmarkStart w:id="611" w:name="_Toc413420284" w:displacedByCustomXml="next"/>
    <w:bookmarkStart w:id="612" w:name="_Toc411245245" w:displacedByCustomXml="next"/>
    <w:bookmarkStart w:id="613" w:name="_Toc411243974" w:displacedByCustomXml="next"/>
    <w:bookmarkStart w:id="614" w:name="_Toc409682786" w:displacedByCustomXml="next"/>
    <w:bookmarkStart w:id="615" w:name="_Toc405820067" w:displacedByCustomXml="next"/>
    <w:bookmarkStart w:id="616" w:name="_Toc337479150" w:displacedByCustomXml="next"/>
    <w:bookmarkStart w:id="617" w:name="_Toc337479042" w:displacedByCustomXml="next"/>
    <w:sdt>
      <w:sdtPr>
        <w:rPr>
          <w:b w:val="0"/>
          <w:color w:val="auto"/>
          <w:sz w:val="22"/>
          <w:lang w:val="en-US"/>
        </w:rPr>
        <w:alias w:val="topic"/>
        <w:tag w:val="topic"/>
        <w:id w:val="1094898359"/>
      </w:sdtPr>
      <w:sdtContent>
        <w:p w14:paraId="07BC2CF5" w14:textId="77777777" w:rsidR="00171306" w:rsidRPr="00FF2450" w:rsidRDefault="00581773" w:rsidP="000F573D">
          <w:pPr>
            <w:pStyle w:val="Heading5GM"/>
          </w:pPr>
          <w:r w:rsidRPr="00FF2450">
            <w:t xml:space="preserve">GM1 ATCO.C.040(b) </w:t>
          </w:r>
          <w:r w:rsidR="00F52A72">
            <w:t xml:space="preserve"> </w:t>
          </w:r>
          <w:r w:rsidRPr="00FF2450">
            <w:t>Validity of synthetic training device instructor endorsement</w:t>
          </w:r>
          <w:bookmarkEnd w:id="617"/>
          <w:bookmarkEnd w:id="616"/>
          <w:bookmarkEnd w:id="615"/>
          <w:bookmarkEnd w:id="614"/>
          <w:bookmarkEnd w:id="613"/>
          <w:bookmarkEnd w:id="612"/>
          <w:bookmarkEnd w:id="611"/>
          <w:bookmarkEnd w:id="610"/>
          <w:bookmarkEnd w:id="609"/>
          <w:bookmarkEnd w:id="608"/>
        </w:p>
        <w:p w14:paraId="59156894" w14:textId="77777777" w:rsidR="00171306" w:rsidRPr="00FF2450" w:rsidRDefault="00581773" w:rsidP="00167807">
          <w:pPr>
            <w:pStyle w:val="Heading6OrgManual"/>
          </w:pPr>
          <w:r w:rsidRPr="00FF2450">
            <w:t>REVALIDATION</w:t>
          </w:r>
        </w:p>
        <w:p w14:paraId="2559CABC" w14:textId="77777777" w:rsidR="004B7135" w:rsidRPr="00FF2450" w:rsidRDefault="00581773" w:rsidP="004B7135">
          <w:pPr>
            <w:pStyle w:val="ListLevel0"/>
          </w:pPr>
          <w:bookmarkStart w:id="618" w:name="_Toc413420285"/>
          <w:bookmarkStart w:id="619" w:name="_Toc411245246"/>
          <w:bookmarkStart w:id="620" w:name="_Toc411243975"/>
          <w:bookmarkStart w:id="621" w:name="_Toc409682787"/>
          <w:bookmarkStart w:id="622" w:name="_Toc405820068"/>
          <w:r w:rsidRPr="00FF2450">
            <w:t>(a)</w:t>
          </w:r>
          <w:r w:rsidRPr="00FF2450">
            <w:tab/>
            <w:t xml:space="preserve">Successful completion of the refresher training in practical instructional skills and current operational practices may be verified by several means, for example by: </w:t>
          </w:r>
        </w:p>
        <w:p w14:paraId="00C36764" w14:textId="77777777" w:rsidR="004B7135" w:rsidRPr="00FF2450" w:rsidRDefault="00581773" w:rsidP="004D5C6F">
          <w:pPr>
            <w:pStyle w:val="ListLevel1"/>
          </w:pPr>
          <w:r w:rsidRPr="00FF2450">
            <w:t>(1)</w:t>
          </w:r>
          <w:r w:rsidRPr="00FF2450">
            <w:tab/>
            <w:t>dedicated or continuous assessment;</w:t>
          </w:r>
        </w:p>
        <w:p w14:paraId="636219AE" w14:textId="77777777" w:rsidR="004B7135" w:rsidRPr="00FF2450" w:rsidRDefault="00581773" w:rsidP="004D5C6F">
          <w:pPr>
            <w:pStyle w:val="ListLevel1"/>
          </w:pPr>
          <w:r w:rsidRPr="00FF2450">
            <w:t>(2)</w:t>
          </w:r>
          <w:r w:rsidRPr="00FF2450">
            <w:tab/>
            <w:t>peer assessment; or</w:t>
          </w:r>
        </w:p>
        <w:p w14:paraId="45800473" w14:textId="77777777" w:rsidR="004B7135" w:rsidRPr="00FF2450" w:rsidRDefault="00581773" w:rsidP="004D5C6F">
          <w:pPr>
            <w:pStyle w:val="ListLevel1"/>
          </w:pPr>
          <w:r w:rsidRPr="00FF2450">
            <w:t>(3)</w:t>
          </w:r>
          <w:r w:rsidRPr="00FF2450">
            <w:tab/>
            <w:t xml:space="preserve">demonstration of practical instructional skills. </w:t>
          </w:r>
        </w:p>
        <w:p w14:paraId="5B3785B8" w14:textId="77777777" w:rsidR="004B7135" w:rsidRPr="00FF2450" w:rsidRDefault="00581773" w:rsidP="004B7135">
          <w:pPr>
            <w:pStyle w:val="ListLevel0"/>
          </w:pPr>
          <w:r w:rsidRPr="00FF2450">
            <w:lastRenderedPageBreak/>
            <w:t>(b)</w:t>
          </w:r>
          <w:r w:rsidRPr="00FF2450">
            <w:tab/>
            <w:t>Current operational practices may be refreshed by transitional and pre-on-the-job training.</w:t>
          </w:r>
        </w:p>
        <w:bookmarkEnd w:id="618"/>
        <w:bookmarkEnd w:id="619"/>
        <w:bookmarkEnd w:id="620"/>
        <w:bookmarkEnd w:id="621"/>
        <w:bookmarkEnd w:id="622"/>
        <w:p w14:paraId="7C11CACB" w14:textId="77777777" w:rsidR="004B7135" w:rsidRPr="00FF2450" w:rsidRDefault="00581773" w:rsidP="004B7135">
          <w:pPr>
            <w:pStyle w:val="ListLevel0"/>
          </w:pPr>
          <w:r w:rsidRPr="00FF2450">
            <w:t>(c)</w:t>
          </w:r>
          <w:r w:rsidRPr="00FF2450">
            <w:tab/>
            <w:t>The verification should be undertaken following the completion of the refresher training.</w:t>
          </w:r>
        </w:p>
      </w:sdtContent>
    </w:sdt>
    <w:bookmarkStart w:id="623" w:name="_Toc256000059" w:displacedByCustomXml="next"/>
    <w:sdt>
      <w:sdtPr>
        <w:alias w:val="heading"/>
        <w:tag w:val="heading"/>
        <w:id w:val="-762635114"/>
      </w:sdtPr>
      <w:sdtContent>
        <w:p w14:paraId="519DBD9D" w14:textId="77777777" w:rsidR="00090094" w:rsidRDefault="00581773">
          <w:pPr>
            <w:pStyle w:val="Heading3"/>
          </w:pPr>
          <w:r>
            <w:t>SECTION 2 – Assessors</w:t>
          </w:r>
        </w:p>
        <w:bookmarkEnd w:id="623" w:displacedByCustomXml="next"/>
      </w:sdtContent>
    </w:sdt>
    <w:bookmarkStart w:id="624" w:name="_Toc405820069" w:displacedByCustomXml="next"/>
    <w:bookmarkStart w:id="625" w:name="_Toc409682788" w:displacedByCustomXml="next"/>
    <w:bookmarkStart w:id="626" w:name="_Toc411243976" w:displacedByCustomXml="next"/>
    <w:bookmarkStart w:id="627" w:name="_Toc411245247" w:displacedByCustomXml="next"/>
    <w:bookmarkStart w:id="628" w:name="_Toc413420286" w:displacedByCustomXml="next"/>
    <w:bookmarkStart w:id="629" w:name="_DxCrossRefBm1379192459" w:displacedByCustomXml="next"/>
    <w:bookmarkStart w:id="630" w:name="_DxCrossRefBm9000083" w:displacedByCustomXml="next"/>
    <w:bookmarkStart w:id="631" w:name="_Toc427661395" w:displacedByCustomXml="next"/>
    <w:sdt>
      <w:sdtPr>
        <w:rPr>
          <w:b w:val="0"/>
          <w:color w:val="auto"/>
          <w:sz w:val="22"/>
          <w:szCs w:val="24"/>
          <w:lang w:val="en-US"/>
        </w:rPr>
        <w:alias w:val="topic"/>
        <w:tag w:val="topic"/>
        <w:id w:val="55132665"/>
      </w:sdtPr>
      <w:sdtContent>
        <w:p w14:paraId="2B801138" w14:textId="77777777" w:rsidR="00E34F4E" w:rsidRPr="00FF2450" w:rsidRDefault="00581773" w:rsidP="000F573D">
          <w:pPr>
            <w:pStyle w:val="Heading4IR"/>
          </w:pPr>
          <w:r w:rsidRPr="00FF2450">
            <w:t>ATCO.C.045 Assessor privileges</w:t>
          </w:r>
          <w:bookmarkEnd w:id="631"/>
          <w:bookmarkEnd w:id="630"/>
          <w:bookmarkEnd w:id="629"/>
        </w:p>
        <w:p w14:paraId="6B215B5F" w14:textId="77777777" w:rsidR="00137907" w:rsidRDefault="00137907" w:rsidP="00137907">
          <w:pPr>
            <w:pStyle w:val="Dxshortdesc"/>
          </w:pPr>
        </w:p>
        <w:bookmarkEnd w:id="628"/>
        <w:bookmarkEnd w:id="627"/>
        <w:bookmarkEnd w:id="626"/>
        <w:bookmarkEnd w:id="625"/>
        <w:bookmarkEnd w:id="624"/>
        <w:p w14:paraId="79BB3708" w14:textId="77777777" w:rsidR="005F70DA" w:rsidRPr="008F58C9" w:rsidRDefault="00581773" w:rsidP="005F70DA">
          <w:pPr>
            <w:pStyle w:val="ListLevel0"/>
            <w:rPr>
              <w:rStyle w:val="GeneralAviation"/>
              <w:color w:val="auto"/>
            </w:rPr>
          </w:pPr>
          <w:r w:rsidRPr="008F58C9">
            <w:rPr>
              <w:rStyle w:val="GeneralAviation"/>
              <w:color w:val="auto"/>
            </w:rPr>
            <w:t>(a)</w:t>
          </w:r>
          <w:r w:rsidRPr="008F58C9">
            <w:rPr>
              <w:rStyle w:val="GeneralAviation"/>
              <w:color w:val="auto"/>
            </w:rPr>
            <w:tab/>
            <w:t>A person shall only carry out assessments when he or she holds an assessor endorsement.</w:t>
          </w:r>
        </w:p>
        <w:p w14:paraId="1E3B20EC" w14:textId="77777777" w:rsidR="005F70DA" w:rsidRPr="008F58C9" w:rsidRDefault="00581773" w:rsidP="005F70DA">
          <w:pPr>
            <w:pStyle w:val="ListLevel0"/>
            <w:rPr>
              <w:rStyle w:val="GeneralAviation"/>
              <w:color w:val="auto"/>
            </w:rPr>
          </w:pPr>
          <w:r w:rsidRPr="008F58C9">
            <w:rPr>
              <w:rStyle w:val="GeneralAviation"/>
              <w:color w:val="auto"/>
            </w:rPr>
            <w:t>(b)</w:t>
          </w:r>
          <w:r w:rsidRPr="008F58C9">
            <w:rPr>
              <w:rStyle w:val="GeneralAviation"/>
              <w:color w:val="auto"/>
            </w:rPr>
            <w:tab/>
            <w:t>Holders of an assessor endorsement are authorised to carry out assessments:</w:t>
          </w:r>
        </w:p>
        <w:p w14:paraId="5D6AD0AE" w14:textId="77777777" w:rsidR="005F70DA" w:rsidRPr="008F58C9" w:rsidRDefault="00581773" w:rsidP="005F70DA">
          <w:pPr>
            <w:pStyle w:val="ListLevel1"/>
            <w:rPr>
              <w:rStyle w:val="GeneralAviation"/>
              <w:color w:val="auto"/>
            </w:rPr>
          </w:pPr>
          <w:r w:rsidRPr="008F58C9">
            <w:rPr>
              <w:rStyle w:val="GeneralAviation"/>
              <w:color w:val="auto"/>
            </w:rPr>
            <w:t>(1)</w:t>
          </w:r>
          <w:r w:rsidRPr="008F58C9">
            <w:rPr>
              <w:rStyle w:val="GeneralAviation"/>
              <w:color w:val="auto"/>
            </w:rPr>
            <w:tab/>
            <w:t>during initial training for the issue of a student air traffic controller licence or for the issue of a new rating and/or rating endorsement, if applicable;</w:t>
          </w:r>
        </w:p>
        <w:p w14:paraId="65D47FF8" w14:textId="77777777" w:rsidR="005F70DA" w:rsidRPr="005F70DA" w:rsidRDefault="00581773" w:rsidP="005F70DA">
          <w:pPr>
            <w:pStyle w:val="ListLevel1"/>
            <w:rPr>
              <w:rStyle w:val="GeneralAviation"/>
            </w:rPr>
          </w:pPr>
          <w:r w:rsidRPr="008F58C9">
            <w:rPr>
              <w:rStyle w:val="GeneralAviation"/>
              <w:color w:val="auto"/>
            </w:rPr>
            <w:t>(2)</w:t>
          </w:r>
          <w:r w:rsidRPr="008F58C9">
            <w:rPr>
              <w:rStyle w:val="GeneralAviation"/>
              <w:color w:val="auto"/>
            </w:rPr>
            <w:tab/>
            <w:t xml:space="preserve">of previous competence for the purpose of points </w:t>
          </w:r>
          <w:hyperlink w:anchor="_DxCrossRefBm1379192357" w:history="1">
            <w:r w:rsidRPr="005F70DA">
              <w:rPr>
                <w:rStyle w:val="Hyperlink"/>
              </w:rPr>
              <w:t>ATCO.B.001</w:t>
            </w:r>
          </w:hyperlink>
          <w:r w:rsidRPr="008F58C9">
            <w:rPr>
              <w:rStyle w:val="GeneralAviation"/>
              <w:color w:val="auto"/>
            </w:rPr>
            <w:t xml:space="preserve">(d), </w:t>
          </w:r>
          <w:hyperlink w:anchor="_DxCrossRefBm1379192387" w:history="1">
            <w:r w:rsidRPr="005F70DA">
              <w:rPr>
                <w:rStyle w:val="Hyperlink"/>
              </w:rPr>
              <w:t>ATCO.B.005</w:t>
            </w:r>
          </w:hyperlink>
          <w:r w:rsidRPr="008F58C9">
            <w:rPr>
              <w:rStyle w:val="GeneralAviation"/>
              <w:color w:val="auto"/>
            </w:rPr>
            <w:t xml:space="preserve">(e) and </w:t>
          </w:r>
          <w:hyperlink w:anchor="_DxCrossRefBm1379192389" w:history="1">
            <w:r w:rsidRPr="005F70DA">
              <w:rPr>
                <w:rStyle w:val="Hyperlink"/>
              </w:rPr>
              <w:t>ATCO.B.010</w:t>
            </w:r>
          </w:hyperlink>
          <w:r w:rsidRPr="008F58C9">
            <w:rPr>
              <w:rStyle w:val="GeneralAviation"/>
              <w:color w:val="auto"/>
            </w:rPr>
            <w:t>(b);</w:t>
          </w:r>
        </w:p>
        <w:p w14:paraId="243E485A" w14:textId="77777777" w:rsidR="005F70DA" w:rsidRPr="008F58C9" w:rsidRDefault="00581773" w:rsidP="005F70DA">
          <w:pPr>
            <w:pStyle w:val="ListLevel1"/>
            <w:rPr>
              <w:rStyle w:val="GeneralAviation"/>
              <w:color w:val="auto"/>
            </w:rPr>
          </w:pPr>
          <w:r w:rsidRPr="008F58C9">
            <w:rPr>
              <w:rStyle w:val="GeneralAviation"/>
              <w:color w:val="auto"/>
            </w:rPr>
            <w:t>(3)</w:t>
          </w:r>
          <w:r w:rsidRPr="008F58C9">
            <w:rPr>
              <w:rStyle w:val="GeneralAviation"/>
              <w:color w:val="auto"/>
            </w:rPr>
            <w:tab/>
            <w:t>of student air traffic controllers for the issue of a unit endorsement and rating endorsement(s), if applicable;</w:t>
          </w:r>
        </w:p>
        <w:p w14:paraId="046A76D2" w14:textId="77777777" w:rsidR="005F70DA" w:rsidRPr="005F70DA" w:rsidRDefault="00581773" w:rsidP="005F70DA">
          <w:pPr>
            <w:pStyle w:val="ListLevel1"/>
            <w:rPr>
              <w:rStyle w:val="GeneralAviation"/>
            </w:rPr>
          </w:pPr>
          <w:r w:rsidRPr="008F58C9">
            <w:rPr>
              <w:rStyle w:val="GeneralAviation"/>
              <w:color w:val="auto"/>
            </w:rPr>
            <w:t>(4)</w:t>
          </w:r>
          <w:r w:rsidRPr="008F58C9">
            <w:rPr>
              <w:rStyle w:val="GeneralAviation"/>
              <w:color w:val="auto"/>
            </w:rPr>
            <w:tab/>
            <w:t>of air traffic controllers for the issue of a unit endorsement and rating endorsement(s), if applicable, as well as for revalidation and renewal of a unit endorsement</w:t>
          </w:r>
          <w:r w:rsidR="008F58C9">
            <w:rPr>
              <w:rStyle w:val="GeneralAviation"/>
              <w:color w:val="auto"/>
            </w:rPr>
            <w:t>;</w:t>
          </w:r>
        </w:p>
        <w:p w14:paraId="035D0CC4" w14:textId="77777777" w:rsidR="005F70DA" w:rsidRPr="008F58C9" w:rsidRDefault="00581773" w:rsidP="005F70DA">
          <w:pPr>
            <w:pStyle w:val="ListLevel1"/>
            <w:rPr>
              <w:rStyle w:val="GeneralAviation"/>
              <w:color w:val="auto"/>
            </w:rPr>
          </w:pPr>
          <w:r w:rsidRPr="008F58C9">
            <w:rPr>
              <w:rStyle w:val="GeneralAviation"/>
              <w:color w:val="auto"/>
            </w:rPr>
            <w:t>(5)</w:t>
          </w:r>
          <w:r w:rsidRPr="008F58C9">
            <w:rPr>
              <w:rStyle w:val="GeneralAviation"/>
              <w:color w:val="auto"/>
            </w:rPr>
            <w:tab/>
            <w:t>of applicant practical instructors or applicant assessors when compliance with the applicable requirements of points (d)(2) to (4) is ensured.</w:t>
          </w:r>
        </w:p>
        <w:p w14:paraId="23BF70B4" w14:textId="77777777" w:rsidR="005F70DA" w:rsidRPr="008F58C9" w:rsidRDefault="00581773" w:rsidP="005F70DA">
          <w:pPr>
            <w:pStyle w:val="ListLevel0"/>
            <w:rPr>
              <w:rStyle w:val="GeneralAviation"/>
              <w:color w:val="auto"/>
            </w:rPr>
          </w:pPr>
          <w:r w:rsidRPr="008F58C9">
            <w:rPr>
              <w:rStyle w:val="GeneralAviation"/>
              <w:color w:val="auto"/>
            </w:rPr>
            <w:t>(c)</w:t>
          </w:r>
          <w:r w:rsidRPr="008F58C9">
            <w:rPr>
              <w:rStyle w:val="GeneralAviation"/>
              <w:color w:val="auto"/>
            </w:rPr>
            <w:tab/>
            <w:t>Holders of an assessor endorsement shall only exercise the privileges of the endorsement if they have:</w:t>
          </w:r>
        </w:p>
        <w:p w14:paraId="02537765" w14:textId="77777777" w:rsidR="005F70DA" w:rsidRPr="008F58C9" w:rsidRDefault="00581773" w:rsidP="005F70DA">
          <w:pPr>
            <w:pStyle w:val="ListLevel1"/>
            <w:rPr>
              <w:rStyle w:val="GeneralAviation"/>
              <w:color w:val="auto"/>
            </w:rPr>
          </w:pPr>
          <w:r w:rsidRPr="008F58C9">
            <w:rPr>
              <w:rStyle w:val="GeneralAviation"/>
              <w:color w:val="auto"/>
            </w:rPr>
            <w:t>(1)</w:t>
          </w:r>
          <w:r w:rsidRPr="008F58C9">
            <w:rPr>
              <w:rStyle w:val="GeneralAviation"/>
              <w:color w:val="auto"/>
            </w:rPr>
            <w:tab/>
            <w:t>at least 2 years’ experience in the rating and rating endorsement(s) they will assess; and</w:t>
          </w:r>
        </w:p>
        <w:p w14:paraId="5718148A" w14:textId="77777777" w:rsidR="005F70DA" w:rsidRPr="008F58C9" w:rsidRDefault="00581773" w:rsidP="005F70DA">
          <w:pPr>
            <w:pStyle w:val="ListLevel1"/>
            <w:rPr>
              <w:rStyle w:val="GeneralAviation"/>
              <w:color w:val="auto"/>
            </w:rPr>
          </w:pPr>
          <w:r w:rsidRPr="008F58C9">
            <w:rPr>
              <w:rStyle w:val="GeneralAviation"/>
              <w:color w:val="auto"/>
            </w:rPr>
            <w:t>(2)</w:t>
          </w:r>
          <w:r w:rsidRPr="008F58C9">
            <w:rPr>
              <w:rStyle w:val="GeneralAviation"/>
              <w:color w:val="auto"/>
            </w:rPr>
            <w:tab/>
            <w:t>demonstrated knowledge of current operational practices.</w:t>
          </w:r>
        </w:p>
        <w:p w14:paraId="51D8CA7A" w14:textId="77777777" w:rsidR="005F70DA" w:rsidRPr="008F58C9" w:rsidRDefault="00581773" w:rsidP="005F70DA">
          <w:pPr>
            <w:pStyle w:val="ListLevel0"/>
            <w:rPr>
              <w:rStyle w:val="GeneralAviation"/>
              <w:color w:val="auto"/>
            </w:rPr>
          </w:pPr>
          <w:r w:rsidRPr="008F58C9">
            <w:rPr>
              <w:rStyle w:val="GeneralAviation"/>
              <w:color w:val="auto"/>
            </w:rPr>
            <w:t>(d)</w:t>
          </w:r>
          <w:r w:rsidRPr="008F58C9">
            <w:rPr>
              <w:rStyle w:val="GeneralAviation"/>
              <w:color w:val="auto"/>
            </w:rPr>
            <w:tab/>
            <w:t>In addition to the requirements set out in point (c), holders of an assessor endorsement shall only exercise the privileges of the endorsement:</w:t>
          </w:r>
        </w:p>
        <w:p w14:paraId="04DC7AB9" w14:textId="77777777" w:rsidR="005F70DA" w:rsidRPr="008F58C9" w:rsidRDefault="00581773" w:rsidP="005F70DA">
          <w:pPr>
            <w:pStyle w:val="ListLevel1"/>
            <w:rPr>
              <w:rStyle w:val="GeneralAviation"/>
              <w:color w:val="auto"/>
            </w:rPr>
          </w:pPr>
          <w:r w:rsidRPr="008F58C9">
            <w:rPr>
              <w:rStyle w:val="GeneralAviation"/>
              <w:color w:val="auto"/>
            </w:rPr>
            <w:t>(1)</w:t>
          </w:r>
          <w:r w:rsidRPr="008F58C9">
            <w:rPr>
              <w:rStyle w:val="GeneralAviation"/>
              <w:color w:val="auto"/>
            </w:rPr>
            <w:tab/>
            <w:t>for assessments leading to the issue, revalidation and renewal of a unit endorsement if they also hold the unit endorsement associated with the assessment for an immediately preceding period of at least 1 year;</w:t>
          </w:r>
        </w:p>
        <w:p w14:paraId="195CBADD" w14:textId="77777777" w:rsidR="005F70DA" w:rsidRPr="008F58C9" w:rsidRDefault="00581773" w:rsidP="005F70DA">
          <w:pPr>
            <w:pStyle w:val="ListLevel1"/>
            <w:rPr>
              <w:rStyle w:val="GeneralAviation"/>
              <w:color w:val="auto"/>
            </w:rPr>
          </w:pPr>
          <w:r w:rsidRPr="008F58C9">
            <w:rPr>
              <w:rStyle w:val="GeneralAviation"/>
              <w:color w:val="auto"/>
            </w:rPr>
            <w:t>(2)</w:t>
          </w:r>
          <w:r w:rsidRPr="008F58C9">
            <w:rPr>
              <w:rStyle w:val="GeneralAviation"/>
              <w:color w:val="auto"/>
            </w:rPr>
            <w:tab/>
            <w:t>for assessing the competence of an applicant for the issue or renewal of an STDI endorsement, if they hold an STDI or OJTI endorsement and have exercised the privileges of that endorsement for at least 3 years;</w:t>
          </w:r>
        </w:p>
        <w:p w14:paraId="157977D8" w14:textId="77777777" w:rsidR="005F70DA" w:rsidRPr="008F58C9" w:rsidRDefault="00581773" w:rsidP="005F70DA">
          <w:pPr>
            <w:pStyle w:val="ListLevel1"/>
            <w:rPr>
              <w:rStyle w:val="GeneralAviation"/>
              <w:color w:val="auto"/>
            </w:rPr>
          </w:pPr>
          <w:r w:rsidRPr="008F58C9">
            <w:rPr>
              <w:rStyle w:val="GeneralAviation"/>
              <w:color w:val="auto"/>
            </w:rPr>
            <w:t>(3)</w:t>
          </w:r>
          <w:r w:rsidRPr="008F58C9">
            <w:rPr>
              <w:rStyle w:val="GeneralAviation"/>
              <w:color w:val="auto"/>
            </w:rPr>
            <w:tab/>
            <w:t>for assessing the competence of an applicant for the issue or renewal of an OJTI endorsement if they hold an OJTI endorsement and have exercised the privileges of that endorsement for at least 3 years;</w:t>
          </w:r>
        </w:p>
        <w:p w14:paraId="6FF75EDA" w14:textId="77777777" w:rsidR="005F70DA" w:rsidRPr="008F58C9" w:rsidRDefault="00581773" w:rsidP="005F70DA">
          <w:pPr>
            <w:pStyle w:val="ListLevel1"/>
            <w:rPr>
              <w:rStyle w:val="GeneralAviation"/>
              <w:color w:val="auto"/>
            </w:rPr>
          </w:pPr>
          <w:r w:rsidRPr="008F58C9">
            <w:rPr>
              <w:rStyle w:val="GeneralAviation"/>
              <w:color w:val="auto"/>
            </w:rPr>
            <w:t>(4)</w:t>
          </w:r>
          <w:r w:rsidRPr="008F58C9">
            <w:rPr>
              <w:rStyle w:val="GeneralAviation"/>
              <w:color w:val="auto"/>
            </w:rPr>
            <w:tab/>
            <w:t>for assessing the competence of an applicant for the issue or renewal of an assessor endorsement if they have exercised the privileges of the assessor endorsement for at least 3 years.</w:t>
          </w:r>
        </w:p>
        <w:p w14:paraId="7FFEB2AC" w14:textId="77777777" w:rsidR="005F70DA" w:rsidRPr="00E37AA4" w:rsidRDefault="00581773" w:rsidP="00E37AA4">
          <w:pPr>
            <w:pStyle w:val="ListLevel0"/>
            <w:rPr>
              <w:color w:val="A25EAB"/>
            </w:rPr>
          </w:pPr>
          <w:r w:rsidRPr="008F58C9">
            <w:rPr>
              <w:rStyle w:val="GeneralAviation"/>
              <w:color w:val="auto"/>
            </w:rPr>
            <w:t>(e)</w:t>
          </w:r>
          <w:r w:rsidRPr="008F58C9">
            <w:rPr>
              <w:rStyle w:val="GeneralAviation"/>
              <w:color w:val="auto"/>
            </w:rPr>
            <w:tab/>
            <w:t>When assessing for the purpose of issue and renewal of a unit endorsement, and for ensuring supervision on the operational working position, the assessor shall also hold an OJTI endorsement, or an OJTI holding the valid unit endorsement associated with the assessment shall be present</w:t>
          </w:r>
          <w:r w:rsidR="008F58C9">
            <w:rPr>
              <w:rStyle w:val="GeneralAviation"/>
              <w:color w:val="auto"/>
            </w:rPr>
            <w:t>.</w:t>
          </w:r>
        </w:p>
      </w:sdtContent>
    </w:sdt>
    <w:bookmarkStart w:id="632" w:name="_DxCrossRefBm1379192460" w:displacedByCustomXml="next"/>
    <w:bookmarkStart w:id="633" w:name="_DxCrossRefBm9000084" w:displacedByCustomXml="next"/>
    <w:bookmarkStart w:id="634" w:name="_Toc427661396" w:displacedByCustomXml="next"/>
    <w:bookmarkStart w:id="635" w:name="_Toc413420286_0" w:displacedByCustomXml="next"/>
    <w:bookmarkStart w:id="636" w:name="_Toc411245247_0" w:displacedByCustomXml="next"/>
    <w:bookmarkStart w:id="637" w:name="_Toc411243976_0" w:displacedByCustomXml="next"/>
    <w:bookmarkStart w:id="638" w:name="_Toc409682788_0" w:displacedByCustomXml="next"/>
    <w:bookmarkStart w:id="639" w:name="_Toc405820069_0" w:displacedByCustomXml="next"/>
    <w:sdt>
      <w:sdtPr>
        <w:rPr>
          <w:b w:val="0"/>
          <w:color w:val="auto"/>
          <w:sz w:val="22"/>
          <w:lang w:val="en-US"/>
        </w:rPr>
        <w:alias w:val="topic"/>
        <w:tag w:val="topic"/>
        <w:id w:val="-1401825837"/>
      </w:sdtPr>
      <w:sdtContent>
        <w:p w14:paraId="69197CD3" w14:textId="77777777" w:rsidR="00CF5D7E" w:rsidRPr="00FF2450" w:rsidRDefault="00581773" w:rsidP="000F573D">
          <w:pPr>
            <w:pStyle w:val="Heading5AMC"/>
          </w:pPr>
          <w:r w:rsidRPr="00FF2450">
            <w:t xml:space="preserve">AMC1 ATCO.C.045(c)(2) </w:t>
          </w:r>
          <w:r w:rsidR="005B12F1">
            <w:t xml:space="preserve"> </w:t>
          </w:r>
          <w:r w:rsidRPr="00FF2450">
            <w:t>Assessor privileges</w:t>
          </w:r>
          <w:bookmarkEnd w:id="639"/>
          <w:bookmarkEnd w:id="638"/>
          <w:bookmarkEnd w:id="637"/>
          <w:bookmarkEnd w:id="636"/>
          <w:bookmarkEnd w:id="635"/>
          <w:bookmarkEnd w:id="634"/>
          <w:bookmarkEnd w:id="633"/>
          <w:bookmarkEnd w:id="632"/>
        </w:p>
        <w:p w14:paraId="11D68CBD" w14:textId="77777777" w:rsidR="00DF272E" w:rsidRPr="00FF2450" w:rsidRDefault="00581773" w:rsidP="003E26A0">
          <w:pPr>
            <w:pStyle w:val="Heading6OrgManual"/>
          </w:pPr>
          <w:r w:rsidRPr="006F1EA4">
            <w:t>DEMONSTRATION OF KNOWLEDGE OF CURRENT OPERATIONAL PRACTICES</w:t>
          </w:r>
        </w:p>
        <w:p w14:paraId="6EE1D938" w14:textId="77777777" w:rsidR="00CF5D7E" w:rsidRPr="00FF2450" w:rsidRDefault="00581773" w:rsidP="000F573D">
          <w:r w:rsidRPr="00FF2450">
            <w:t>The demonstration of knowledge of current operational practices may be achieved by establishing familiarity with current environment and operational procedures.</w:t>
          </w:r>
        </w:p>
      </w:sdtContent>
    </w:sdt>
    <w:bookmarkStart w:id="640" w:name="_DxCrossRefBm1379192461" w:displacedByCustomXml="next"/>
    <w:bookmarkStart w:id="641" w:name="_DxCrossRefBm9000085" w:displacedByCustomXml="next"/>
    <w:bookmarkStart w:id="642" w:name="_Toc427661397" w:displacedByCustomXml="next"/>
    <w:sdt>
      <w:sdtPr>
        <w:rPr>
          <w:b w:val="0"/>
          <w:color w:val="auto"/>
          <w:sz w:val="22"/>
          <w:szCs w:val="24"/>
          <w:lang w:val="en-US"/>
        </w:rPr>
        <w:alias w:val="topic"/>
        <w:tag w:val="topic"/>
        <w:id w:val="-856091259"/>
      </w:sdtPr>
      <w:sdtContent>
        <w:p w14:paraId="695719C6" w14:textId="77777777" w:rsidR="00085742" w:rsidRPr="00FF2450" w:rsidRDefault="00581773" w:rsidP="000F573D">
          <w:pPr>
            <w:pStyle w:val="Heading4IR"/>
          </w:pPr>
          <w:r w:rsidRPr="00FF2450">
            <w:t xml:space="preserve">ATCO.C.050 </w:t>
          </w:r>
          <w:r w:rsidR="00480554">
            <w:t xml:space="preserve"> </w:t>
          </w:r>
          <w:r w:rsidRPr="00FF2450">
            <w:t>Vested interests</w:t>
          </w:r>
          <w:bookmarkEnd w:id="642"/>
          <w:bookmarkEnd w:id="641"/>
          <w:bookmarkEnd w:id="640"/>
        </w:p>
        <w:p w14:paraId="4D84B871" w14:textId="77777777" w:rsidR="00085742" w:rsidRPr="00FF2450" w:rsidRDefault="00581773" w:rsidP="00582E59">
          <w:r w:rsidRPr="00FF2450">
            <w:t>Assessors shall not conduct assessments whenever their objectivity may be affected.</w:t>
          </w:r>
        </w:p>
      </w:sdtContent>
    </w:sdt>
    <w:bookmarkStart w:id="643" w:name="_DxCrossRefBm1379192462" w:displacedByCustomXml="next"/>
    <w:bookmarkStart w:id="644" w:name="_DxCrossRefBm9000086" w:displacedByCustomXml="next"/>
    <w:bookmarkStart w:id="645" w:name="_Toc427661398" w:displacedByCustomXml="next"/>
    <w:sdt>
      <w:sdtPr>
        <w:rPr>
          <w:b w:val="0"/>
          <w:color w:val="auto"/>
          <w:sz w:val="22"/>
          <w:szCs w:val="24"/>
          <w:lang w:val="en-US"/>
        </w:rPr>
        <w:alias w:val="topic"/>
        <w:tag w:val="topic"/>
        <w:id w:val="-55300781"/>
      </w:sdtPr>
      <w:sdtContent>
        <w:p w14:paraId="77A49606" w14:textId="77777777" w:rsidR="00565EEF" w:rsidRPr="00FF2450" w:rsidRDefault="00581773" w:rsidP="000F573D">
          <w:pPr>
            <w:pStyle w:val="Heading4IR"/>
          </w:pPr>
          <w:r w:rsidRPr="00FF2450">
            <w:t>ATCO.C.055 Application for assessor endorsement</w:t>
          </w:r>
          <w:bookmarkEnd w:id="645"/>
          <w:bookmarkEnd w:id="644"/>
          <w:bookmarkEnd w:id="643"/>
        </w:p>
        <w:p w14:paraId="001C4F42" w14:textId="77777777" w:rsidR="00DD7043" w:rsidRPr="008F58C9" w:rsidRDefault="00581773" w:rsidP="00DD7043">
          <w:pPr>
            <w:rPr>
              <w:rStyle w:val="GeneralAviation"/>
              <w:color w:val="auto"/>
            </w:rPr>
          </w:pPr>
          <w:r w:rsidRPr="008F58C9">
            <w:rPr>
              <w:rStyle w:val="GeneralAviation"/>
              <w:color w:val="auto"/>
            </w:rPr>
            <w:t>Applicants for the issue of an assessor endorsement shall:</w:t>
          </w:r>
        </w:p>
        <w:p w14:paraId="591939D1" w14:textId="77777777" w:rsidR="00DD7043" w:rsidRPr="008F58C9" w:rsidRDefault="00581773" w:rsidP="00DD7043">
          <w:pPr>
            <w:pStyle w:val="ListLevel0"/>
            <w:rPr>
              <w:rStyle w:val="GeneralAviation"/>
              <w:color w:val="auto"/>
            </w:rPr>
          </w:pPr>
          <w:r w:rsidRPr="008F58C9">
            <w:rPr>
              <w:rStyle w:val="GeneralAviation"/>
              <w:color w:val="auto"/>
            </w:rPr>
            <w:t>(a)</w:t>
          </w:r>
          <w:r w:rsidRPr="008F58C9">
            <w:rPr>
              <w:rStyle w:val="GeneralAviation"/>
              <w:color w:val="auto"/>
            </w:rPr>
            <w:tab/>
            <w:t>have exercised the privileges of an air traffic controller licence for at least 2 years; and</w:t>
          </w:r>
        </w:p>
        <w:p w14:paraId="37CBF286" w14:textId="77777777" w:rsidR="00DD7043" w:rsidRPr="00DD7043" w:rsidRDefault="00581773" w:rsidP="00DD7043">
          <w:pPr>
            <w:pStyle w:val="ListLevel0"/>
            <w:rPr>
              <w:rStyle w:val="GeneralAviation"/>
            </w:rPr>
          </w:pPr>
          <w:r w:rsidRPr="008F58C9">
            <w:rPr>
              <w:rStyle w:val="GeneralAviation"/>
              <w:color w:val="auto"/>
            </w:rPr>
            <w:t>(b)</w:t>
          </w:r>
          <w:r w:rsidRPr="008F58C9">
            <w:rPr>
              <w:rStyle w:val="GeneralAviation"/>
              <w:color w:val="auto"/>
            </w:rPr>
            <w:tab/>
            <w:t>within the 12 months preceding the application have successfully completed an assessor course during which the required knowledge and skills are taught using theoretical and practical methods, and have been appropriately assessed</w:t>
          </w:r>
          <w:r w:rsidR="008F58C9">
            <w:rPr>
              <w:rStyle w:val="GeneralAviation"/>
              <w:color w:val="auto"/>
            </w:rPr>
            <w:t>.</w:t>
          </w:r>
        </w:p>
        <w:p w14:paraId="2623E09D" w14:textId="77777777" w:rsidR="00DD7043" w:rsidRPr="00DD7043" w:rsidRDefault="00000000" w:rsidP="00AA2511">
          <w:pPr>
            <w:pStyle w:val="ListLevel0"/>
            <w:ind w:left="0" w:firstLine="0"/>
            <w:rPr>
              <w:i/>
              <w:iCs/>
            </w:rPr>
          </w:pPr>
        </w:p>
      </w:sdtContent>
    </w:sdt>
    <w:bookmarkStart w:id="646" w:name="_DxCrossRefBm1379192463" w:displacedByCustomXml="next"/>
    <w:bookmarkStart w:id="647" w:name="_DxCrossRefBm9000087" w:displacedByCustomXml="next"/>
    <w:bookmarkStart w:id="648" w:name="_Toc427661399" w:displacedByCustomXml="next"/>
    <w:sdt>
      <w:sdtPr>
        <w:rPr>
          <w:b w:val="0"/>
          <w:color w:val="auto"/>
          <w:sz w:val="22"/>
          <w:szCs w:val="24"/>
          <w:lang w:val="en-US"/>
        </w:rPr>
        <w:alias w:val="topic"/>
        <w:tag w:val="topic"/>
        <w:id w:val="2008421738"/>
      </w:sdtPr>
      <w:sdtContent>
        <w:p w14:paraId="496CAA05" w14:textId="77777777" w:rsidR="00502195" w:rsidRPr="00FF2450" w:rsidRDefault="00581773" w:rsidP="000F573D">
          <w:pPr>
            <w:pStyle w:val="Heading4IR"/>
          </w:pPr>
          <w:r w:rsidRPr="00FF2450">
            <w:t>ATCO.C.060</w:t>
          </w:r>
          <w:r w:rsidR="00246F45">
            <w:t xml:space="preserve"> </w:t>
          </w:r>
          <w:r w:rsidRPr="00FF2450">
            <w:t>Validity of assessor endorsement</w:t>
          </w:r>
          <w:bookmarkEnd w:id="648"/>
          <w:bookmarkEnd w:id="647"/>
          <w:bookmarkEnd w:id="646"/>
        </w:p>
        <w:p w14:paraId="68C36A7D" w14:textId="77777777" w:rsidR="00EB0EAB" w:rsidRPr="00AA2511" w:rsidRDefault="006A7E76" w:rsidP="00EB0EAB">
          <w:pPr>
            <w:pStyle w:val="ListLevel0"/>
            <w:rPr>
              <w:rStyle w:val="GeneralAviation"/>
              <w:color w:val="auto"/>
            </w:rPr>
          </w:pPr>
          <w:r w:rsidRPr="00EB0EAB">
            <w:rPr>
              <w:rStyle w:val="GeneralAviation"/>
            </w:rPr>
            <w:t xml:space="preserve"> </w:t>
          </w:r>
          <w:r w:rsidR="00581773" w:rsidRPr="00EB0EAB">
            <w:rPr>
              <w:rStyle w:val="GeneralAviation"/>
            </w:rPr>
            <w:t>(</w:t>
          </w:r>
          <w:r w:rsidR="00581773" w:rsidRPr="00AA2511">
            <w:rPr>
              <w:rStyle w:val="GeneralAviation"/>
              <w:color w:val="auto"/>
            </w:rPr>
            <w:t>a)</w:t>
          </w:r>
          <w:r w:rsidR="00581773" w:rsidRPr="00AA2511">
            <w:rPr>
              <w:rStyle w:val="GeneralAviation"/>
              <w:color w:val="auto"/>
            </w:rPr>
            <w:tab/>
            <w:t>The assessor endorsement shall be valid for a period of 3 years.</w:t>
          </w:r>
        </w:p>
        <w:p w14:paraId="2BD93419" w14:textId="77777777" w:rsidR="00EB0EAB" w:rsidRPr="00AA2511" w:rsidRDefault="00581773" w:rsidP="00EB0EAB">
          <w:pPr>
            <w:pStyle w:val="ListLevel0"/>
            <w:rPr>
              <w:rStyle w:val="GeneralAviation"/>
              <w:color w:val="auto"/>
            </w:rPr>
          </w:pPr>
          <w:r w:rsidRPr="00AA2511">
            <w:rPr>
              <w:rStyle w:val="GeneralAviation"/>
              <w:color w:val="auto"/>
            </w:rPr>
            <w:t>(b)</w:t>
          </w:r>
          <w:r w:rsidRPr="00AA2511">
            <w:rPr>
              <w:rStyle w:val="GeneralAviation"/>
              <w:color w:val="auto"/>
            </w:rPr>
            <w:tab/>
            <w:t xml:space="preserve">The assessor endorsement may be revalidated by successfully completing refresher training on assessment skills and on current operational practices during its validity period. </w:t>
          </w:r>
        </w:p>
        <w:p w14:paraId="46B07222" w14:textId="77777777" w:rsidR="00EB0EAB" w:rsidRPr="00AA2511" w:rsidRDefault="00581773" w:rsidP="00EB0EAB">
          <w:pPr>
            <w:pStyle w:val="ListLevel0"/>
            <w:rPr>
              <w:rStyle w:val="GeneralAviation"/>
              <w:color w:val="auto"/>
            </w:rPr>
          </w:pPr>
          <w:r w:rsidRPr="00AA2511">
            <w:rPr>
              <w:rStyle w:val="GeneralAviation"/>
              <w:color w:val="auto"/>
            </w:rPr>
            <w:t>(c)</w:t>
          </w:r>
          <w:r w:rsidRPr="00AA2511">
            <w:rPr>
              <w:rStyle w:val="GeneralAviation"/>
              <w:color w:val="auto"/>
            </w:rPr>
            <w:tab/>
            <w:t>If the assessor endorsement has expired, it may be renewed if, within the 12 months preceding the application for renewal, the assessor endorsement holder has:</w:t>
          </w:r>
        </w:p>
        <w:p w14:paraId="7A174E07" w14:textId="77777777" w:rsidR="00EB0EAB" w:rsidRPr="00AA2511" w:rsidRDefault="00581773" w:rsidP="00EB0EAB">
          <w:pPr>
            <w:pStyle w:val="ListLevel1"/>
            <w:rPr>
              <w:rStyle w:val="GeneralAviation"/>
              <w:color w:val="auto"/>
            </w:rPr>
          </w:pPr>
          <w:r w:rsidRPr="00AA2511">
            <w:rPr>
              <w:rStyle w:val="GeneralAviation"/>
              <w:color w:val="auto"/>
            </w:rPr>
            <w:t>(1)</w:t>
          </w:r>
          <w:r w:rsidRPr="00AA2511">
            <w:rPr>
              <w:rStyle w:val="GeneralAviation"/>
              <w:color w:val="auto"/>
            </w:rPr>
            <w:tab/>
            <w:t>received refresher training on assessment skills and on current operational practices; and</w:t>
          </w:r>
        </w:p>
        <w:p w14:paraId="6B194DEA" w14:textId="77777777" w:rsidR="00EB0EAB" w:rsidRPr="00AA2511" w:rsidRDefault="00581773" w:rsidP="00EB0EAB">
          <w:pPr>
            <w:pStyle w:val="ListLevel1"/>
            <w:rPr>
              <w:rStyle w:val="GeneralAviation"/>
              <w:color w:val="auto"/>
            </w:rPr>
          </w:pPr>
          <w:r w:rsidRPr="00AA2511">
            <w:rPr>
              <w:rStyle w:val="GeneralAviation"/>
              <w:color w:val="auto"/>
            </w:rPr>
            <w:t>(2)</w:t>
          </w:r>
          <w:r w:rsidRPr="00AA2511">
            <w:rPr>
              <w:rStyle w:val="GeneralAviation"/>
              <w:color w:val="auto"/>
            </w:rPr>
            <w:tab/>
            <w:t>successfully passed an assessor competence assessment.</w:t>
          </w:r>
        </w:p>
        <w:p w14:paraId="44CEEF16" w14:textId="77777777" w:rsidR="00EB0EAB" w:rsidRPr="00EB0EAB" w:rsidRDefault="00581773" w:rsidP="00EB0EAB">
          <w:pPr>
            <w:pStyle w:val="ListLevel0"/>
            <w:rPr>
              <w:rStyle w:val="GeneralAviation"/>
            </w:rPr>
          </w:pPr>
          <w:r w:rsidRPr="00AA2511">
            <w:rPr>
              <w:rStyle w:val="GeneralAviation"/>
              <w:color w:val="auto"/>
            </w:rPr>
            <w:t>(d)</w:t>
          </w:r>
          <w:r w:rsidRPr="00AA2511">
            <w:rPr>
              <w:rStyle w:val="GeneralAviation"/>
              <w:color w:val="auto"/>
            </w:rPr>
            <w:tab/>
            <w:t>In the case of first issue and renewal, the period of validity of the assessor endorsement shall start not later than 30 days from the date on which the assessment has been successfully completed</w:t>
          </w:r>
          <w:r w:rsidR="00AA2511">
            <w:rPr>
              <w:rStyle w:val="GeneralAviation"/>
              <w:color w:val="auto"/>
            </w:rPr>
            <w:t>.</w:t>
          </w:r>
        </w:p>
        <w:p w14:paraId="51B6FA2E" w14:textId="77777777" w:rsidR="00EB0EAB" w:rsidRPr="00EB0EAB" w:rsidRDefault="00000000" w:rsidP="00EB0EAB">
          <w:pPr>
            <w:rPr>
              <w:i/>
              <w:iCs/>
            </w:rPr>
          </w:pPr>
        </w:p>
      </w:sdtContent>
    </w:sdt>
    <w:bookmarkStart w:id="649" w:name="_DxCrossRefBm1379192464" w:displacedByCustomXml="next"/>
    <w:bookmarkStart w:id="650" w:name="_DxCrossRefBm9000088" w:displacedByCustomXml="next"/>
    <w:bookmarkStart w:id="651" w:name="_Toc427661400" w:displacedByCustomXml="next"/>
    <w:bookmarkStart w:id="652" w:name="_Toc413420287" w:displacedByCustomXml="next"/>
    <w:bookmarkStart w:id="653" w:name="_Toc411245248" w:displacedByCustomXml="next"/>
    <w:bookmarkStart w:id="654" w:name="_Toc411243977" w:displacedByCustomXml="next"/>
    <w:bookmarkStart w:id="655" w:name="_Toc409682789" w:displacedByCustomXml="next"/>
    <w:bookmarkStart w:id="656" w:name="_Toc405820070" w:displacedByCustomXml="next"/>
    <w:sdt>
      <w:sdtPr>
        <w:rPr>
          <w:b w:val="0"/>
          <w:color w:val="auto"/>
          <w:sz w:val="22"/>
          <w:lang w:val="en-US"/>
        </w:rPr>
        <w:alias w:val="topic"/>
        <w:tag w:val="topic"/>
        <w:id w:val="1275415406"/>
      </w:sdtPr>
      <w:sdtContent>
        <w:p w14:paraId="73A892B8" w14:textId="77777777" w:rsidR="00FD535F" w:rsidRPr="00FF2450" w:rsidRDefault="00581773" w:rsidP="000F573D">
          <w:pPr>
            <w:pStyle w:val="Heading5GM"/>
          </w:pPr>
          <w:r w:rsidRPr="00FF2450">
            <w:t>GM1 ATCO.C.060(b) Validity of assessor endorsement</w:t>
          </w:r>
          <w:bookmarkEnd w:id="656"/>
          <w:bookmarkEnd w:id="655"/>
          <w:bookmarkEnd w:id="654"/>
          <w:bookmarkEnd w:id="653"/>
          <w:bookmarkEnd w:id="652"/>
          <w:bookmarkEnd w:id="651"/>
          <w:bookmarkEnd w:id="650"/>
          <w:bookmarkEnd w:id="649"/>
        </w:p>
        <w:p w14:paraId="25119F25" w14:textId="77777777" w:rsidR="00FD535F" w:rsidRPr="00FF2450" w:rsidRDefault="00581773" w:rsidP="00245524">
          <w:pPr>
            <w:pStyle w:val="Heading6OrgManual"/>
          </w:pPr>
          <w:r w:rsidRPr="00FF2450">
            <w:t>REVALIDATION</w:t>
          </w:r>
        </w:p>
        <w:p w14:paraId="3013237C" w14:textId="77777777" w:rsidR="00765384" w:rsidRPr="00AA2511" w:rsidRDefault="006A7E76" w:rsidP="00765384">
          <w:pPr>
            <w:pStyle w:val="ListLevel0"/>
            <w:rPr>
              <w:rStyle w:val="GeneralAviation"/>
              <w:color w:val="auto"/>
            </w:rPr>
          </w:pPr>
          <w:r w:rsidRPr="00765384">
            <w:rPr>
              <w:rStyle w:val="GeneralAviation"/>
            </w:rPr>
            <w:t xml:space="preserve"> </w:t>
          </w:r>
          <w:r w:rsidR="00581773" w:rsidRPr="00AA2511">
            <w:rPr>
              <w:rStyle w:val="GeneralAviation"/>
              <w:color w:val="auto"/>
            </w:rPr>
            <w:t>(a)</w:t>
          </w:r>
          <w:r w:rsidR="00581773" w:rsidRPr="00AA2511">
            <w:rPr>
              <w:rStyle w:val="GeneralAviation"/>
              <w:color w:val="auto"/>
            </w:rPr>
            <w:tab/>
            <w:t xml:space="preserve">The successful completion of the refresher training in assessment skills and current operational practices may be verified by several means; for example, by: </w:t>
          </w:r>
        </w:p>
        <w:p w14:paraId="69452C1A" w14:textId="77777777" w:rsidR="00765384" w:rsidRPr="00AA2511" w:rsidRDefault="00581773" w:rsidP="00765384">
          <w:pPr>
            <w:pStyle w:val="ListLevel1"/>
            <w:rPr>
              <w:rStyle w:val="GeneralAviation"/>
              <w:color w:val="auto"/>
            </w:rPr>
          </w:pPr>
          <w:r w:rsidRPr="00AA2511">
            <w:rPr>
              <w:rStyle w:val="GeneralAviation"/>
              <w:color w:val="auto"/>
            </w:rPr>
            <w:t>(1)</w:t>
          </w:r>
          <w:r w:rsidRPr="00AA2511">
            <w:rPr>
              <w:rStyle w:val="GeneralAviation"/>
              <w:color w:val="auto"/>
            </w:rPr>
            <w:tab/>
            <w:t>dedicated or continuous assessment;</w:t>
          </w:r>
        </w:p>
        <w:p w14:paraId="1DB9DC68" w14:textId="77777777" w:rsidR="00765384" w:rsidRPr="00AA2511" w:rsidRDefault="00581773" w:rsidP="00765384">
          <w:pPr>
            <w:pStyle w:val="ListLevel1"/>
            <w:rPr>
              <w:rStyle w:val="GeneralAviation"/>
              <w:color w:val="auto"/>
            </w:rPr>
          </w:pPr>
          <w:r w:rsidRPr="00AA2511">
            <w:rPr>
              <w:rStyle w:val="GeneralAviation"/>
              <w:color w:val="auto"/>
            </w:rPr>
            <w:t>(2)</w:t>
          </w:r>
          <w:r w:rsidRPr="00AA2511">
            <w:rPr>
              <w:rStyle w:val="GeneralAviation"/>
              <w:color w:val="auto"/>
            </w:rPr>
            <w:tab/>
            <w:t>peer assessment; or</w:t>
          </w:r>
        </w:p>
        <w:p w14:paraId="7E493807" w14:textId="77777777" w:rsidR="00765384" w:rsidRPr="00AA2511" w:rsidRDefault="00581773" w:rsidP="00765384">
          <w:pPr>
            <w:pStyle w:val="ListLevel1"/>
            <w:rPr>
              <w:rStyle w:val="GeneralAviation"/>
              <w:color w:val="auto"/>
            </w:rPr>
          </w:pPr>
          <w:r w:rsidRPr="00AA2511">
            <w:rPr>
              <w:rStyle w:val="GeneralAviation"/>
              <w:color w:val="auto"/>
            </w:rPr>
            <w:t>(3)</w:t>
          </w:r>
          <w:r w:rsidRPr="00AA2511">
            <w:rPr>
              <w:rStyle w:val="GeneralAviation"/>
              <w:color w:val="auto"/>
            </w:rPr>
            <w:tab/>
            <w:t>demonstration of the assessment skills.</w:t>
          </w:r>
        </w:p>
        <w:p w14:paraId="59F751DD" w14:textId="77777777" w:rsidR="00FD535F" w:rsidRPr="00FF2450" w:rsidRDefault="00581773" w:rsidP="007A35A8">
          <w:pPr>
            <w:pStyle w:val="ListLevel0"/>
          </w:pPr>
          <w:r w:rsidRPr="00FF2450">
            <w:t>(b</w:t>
          </w:r>
          <w:r>
            <w:t>)</w:t>
          </w:r>
          <w:r w:rsidRPr="00FF2450">
            <w:tab/>
            <w:t>Current operational practices may be refreshed by transitional and pre-on-the-job training.</w:t>
          </w:r>
        </w:p>
        <w:p w14:paraId="000C65BA" w14:textId="77777777" w:rsidR="00FD535F" w:rsidRPr="00FF2450" w:rsidRDefault="00581773" w:rsidP="007A35A8">
          <w:pPr>
            <w:pStyle w:val="ListLevel0"/>
          </w:pPr>
          <w:r w:rsidRPr="00FF2450">
            <w:t>(c</w:t>
          </w:r>
          <w:r>
            <w:t>)</w:t>
          </w:r>
          <w:r w:rsidRPr="00FF2450">
            <w:tab/>
            <w:t>The verification should be undertaken following the completion of the refresher training.</w:t>
          </w:r>
        </w:p>
      </w:sdtContent>
    </w:sdt>
    <w:bookmarkStart w:id="657" w:name="_DxCrossRefBm1379192465" w:displacedByCustomXml="next"/>
    <w:bookmarkStart w:id="658" w:name="_DxCrossRefBm9000089" w:displacedByCustomXml="next"/>
    <w:bookmarkStart w:id="659" w:name="_Toc427661401" w:displacedByCustomXml="next"/>
    <w:sdt>
      <w:sdtPr>
        <w:rPr>
          <w:b w:val="0"/>
          <w:color w:val="auto"/>
          <w:sz w:val="22"/>
          <w:szCs w:val="24"/>
          <w:lang w:val="en-US"/>
        </w:rPr>
        <w:alias w:val="topic"/>
        <w:tag w:val="topic"/>
        <w:id w:val="-1081052722"/>
      </w:sdtPr>
      <w:sdtContent>
        <w:p w14:paraId="76A74D42" w14:textId="77777777" w:rsidR="00F818B8" w:rsidRPr="00FF2450" w:rsidRDefault="00581773" w:rsidP="000F573D">
          <w:pPr>
            <w:pStyle w:val="Heading4IR"/>
          </w:pPr>
          <w:r w:rsidRPr="00FF2450">
            <w:t xml:space="preserve">ATCO.C.065 </w:t>
          </w:r>
          <w:r w:rsidR="0055312A">
            <w:t xml:space="preserve"> </w:t>
          </w:r>
          <w:r w:rsidRPr="00FF2450">
            <w:t>Temporary assessor authorisation</w:t>
          </w:r>
          <w:bookmarkEnd w:id="659"/>
          <w:bookmarkEnd w:id="658"/>
          <w:bookmarkEnd w:id="657"/>
        </w:p>
        <w:p w14:paraId="0B4BE221" w14:textId="77777777" w:rsidR="00F818B8" w:rsidRPr="00FF2450" w:rsidRDefault="00581773" w:rsidP="00E968B4">
          <w:pPr>
            <w:pStyle w:val="ListLevel0"/>
          </w:pPr>
          <w:r w:rsidRPr="00FF2450">
            <w:t>(a)</w:t>
          </w:r>
          <w:r w:rsidRPr="00FF2450">
            <w:tab/>
            <w:t xml:space="preserve">When the requirement provided for in </w:t>
          </w:r>
          <w:hyperlink w:anchor="_DxCrossRefBm1379192459" w:history="1">
            <w:r w:rsidR="0055312A">
              <w:rPr>
                <w:rStyle w:val="Hyperlink"/>
              </w:rPr>
              <w:t>ATCO.C.045(d)(1)</w:t>
            </w:r>
          </w:hyperlink>
          <w:r>
            <w:t xml:space="preserve"> cannot be met, the </w:t>
          </w:r>
          <w:r w:rsidR="00E37AA4">
            <w:t xml:space="preserve">Committee </w:t>
          </w:r>
          <w:r>
            <w:t xml:space="preserve">may authorise holders of an assessor endorsement issued in accordance with </w:t>
          </w:r>
          <w:hyperlink w:anchor="_DxCrossRefBm1379192462" w:history="1">
            <w:r>
              <w:rPr>
                <w:rStyle w:val="Hyperlink"/>
              </w:rPr>
              <w:t>ATCO.C.055</w:t>
            </w:r>
          </w:hyperlink>
          <w:r>
            <w:t xml:space="preserve"> to</w:t>
          </w:r>
          <w:r w:rsidRPr="00FF2450">
            <w:t xml:space="preserve"> carry out assessments referred to in </w:t>
          </w:r>
          <w:hyperlink w:anchor="_DxCrossRefBm1379192459" w:history="1">
            <w:r w:rsidR="0055312A">
              <w:rPr>
                <w:rStyle w:val="Hyperlink"/>
              </w:rPr>
              <w:t>ATCO.C.045(b)(3)</w:t>
            </w:r>
          </w:hyperlink>
          <w:r>
            <w:t xml:space="preserve"> and (4) to cover exceptional situations or to ensure the independence of the assessment, provided that the requirements set out in points (b) and (c) are met.</w:t>
          </w:r>
        </w:p>
        <w:p w14:paraId="792EC48E" w14:textId="77777777" w:rsidR="00F818B8" w:rsidRPr="00FF2450" w:rsidRDefault="00581773" w:rsidP="00632793">
          <w:pPr>
            <w:pStyle w:val="ListLevel0"/>
          </w:pPr>
          <w:r w:rsidRPr="00FF2450">
            <w:t>(b)</w:t>
          </w:r>
          <w:r w:rsidRPr="00FF2450">
            <w:tab/>
            <w:t xml:space="preserve">For the purpose of covering exceptional situations the holder of the assessor endorsement shall also hold a unit endorsement with the associated rating and, if applicable, rating endorsement, relevant to the </w:t>
          </w:r>
          <w:r w:rsidRPr="00FF2450">
            <w:lastRenderedPageBreak/>
            <w:t xml:space="preserve">assessment for an immediately preceding period of at least one year. The authorisation shall be limited to the assessments necessary to cover exceptional situations and shall not exceed one year or the validity of the assessor endorsement issued in accordance with </w:t>
          </w:r>
          <w:hyperlink w:anchor="_DxCrossRefBm1379192462" w:history="1">
            <w:r>
              <w:rPr>
                <w:rStyle w:val="Hyperlink"/>
              </w:rPr>
              <w:t>ATCO.C.055</w:t>
            </w:r>
          </w:hyperlink>
          <w:r>
            <w:t>, whichever occurs sooner.</w:t>
          </w:r>
        </w:p>
        <w:p w14:paraId="1237811C" w14:textId="77777777" w:rsidR="00F818B8" w:rsidRPr="00FF2450" w:rsidRDefault="00581773" w:rsidP="00632793">
          <w:pPr>
            <w:pStyle w:val="ListLevel0"/>
          </w:pPr>
          <w:r w:rsidRPr="00FF2450">
            <w:t>(c)</w:t>
          </w:r>
          <w:r w:rsidRPr="00FF2450">
            <w:tab/>
            <w:t xml:space="preserve">For the purpose of ensuring the independence of the assessment for reasons of recurrent nature the holder of the assessor endorsement shall also hold a unit endorsement with the associated rating and, if applicable, rating endorsement, relevant to the assessment for an immediately preceding period of at least one year. The validity of the authorisation shall be determined by the </w:t>
          </w:r>
          <w:r w:rsidR="00364B4A">
            <w:t>Committee</w:t>
          </w:r>
          <w:r w:rsidRPr="00FF2450">
            <w:t xml:space="preserve"> but shall not exceed the validity of the assessor endorsement issued in accordance with </w:t>
          </w:r>
          <w:hyperlink w:anchor="_DxCrossRefBm1379192462" w:history="1">
            <w:r>
              <w:rPr>
                <w:rStyle w:val="Hyperlink"/>
              </w:rPr>
              <w:t>ATCO.C.055</w:t>
            </w:r>
          </w:hyperlink>
          <w:r>
            <w:t>.</w:t>
          </w:r>
        </w:p>
        <w:p w14:paraId="7660DD05" w14:textId="77777777" w:rsidR="00F818B8" w:rsidRPr="00FF2450" w:rsidRDefault="00581773" w:rsidP="00632793">
          <w:pPr>
            <w:pStyle w:val="ListLevel0"/>
          </w:pPr>
          <w:r w:rsidRPr="00FF2450">
            <w:t>(d)</w:t>
          </w:r>
          <w:r w:rsidRPr="00FF2450">
            <w:tab/>
            <w:t xml:space="preserve">For issuing a temporary assessor authorisation for the reasons referred to in points (b) and (c) the </w:t>
          </w:r>
          <w:r w:rsidR="00364B4A">
            <w:t>Committee</w:t>
          </w:r>
          <w:r w:rsidR="00364B4A" w:rsidRPr="00FF2450">
            <w:t xml:space="preserve"> </w:t>
          </w:r>
          <w:r w:rsidRPr="00FF2450">
            <w:t>may require a safety analysis to be presented by the air navigation service provider.</w:t>
          </w:r>
          <w:r w:rsidR="006776C1">
            <w:t xml:space="preserve"> </w:t>
          </w:r>
        </w:p>
      </w:sdtContent>
    </w:sdt>
    <w:bookmarkStart w:id="660" w:name="_DxCrossRefBm1379192466" w:displacedByCustomXml="next"/>
    <w:bookmarkStart w:id="661" w:name="_DxCrossRefBm9000090" w:displacedByCustomXml="next"/>
    <w:bookmarkStart w:id="662" w:name="_Toc427661402" w:displacedByCustomXml="next"/>
    <w:bookmarkStart w:id="663" w:name="_Toc413420288" w:displacedByCustomXml="next"/>
    <w:bookmarkStart w:id="664" w:name="_Toc411245249" w:displacedByCustomXml="next"/>
    <w:bookmarkStart w:id="665" w:name="_Toc411243978" w:displacedByCustomXml="next"/>
    <w:bookmarkStart w:id="666" w:name="_Toc409682790" w:displacedByCustomXml="next"/>
    <w:bookmarkStart w:id="667" w:name="_Toc405820071" w:displacedByCustomXml="next"/>
    <w:sdt>
      <w:sdtPr>
        <w:rPr>
          <w:b w:val="0"/>
          <w:color w:val="auto"/>
          <w:sz w:val="22"/>
          <w:lang w:val="en-US"/>
        </w:rPr>
        <w:alias w:val="topic"/>
        <w:tag w:val="topic"/>
        <w:id w:val="886690032"/>
      </w:sdtPr>
      <w:sdtContent>
        <w:p w14:paraId="7D0BFE73" w14:textId="77777777" w:rsidR="002A6052" w:rsidRPr="00FF2450" w:rsidRDefault="00581773" w:rsidP="000F573D">
          <w:pPr>
            <w:pStyle w:val="Heading5GM"/>
          </w:pPr>
          <w:r w:rsidRPr="00FF2450">
            <w:t xml:space="preserve">GM1 ATCO.C.065(b) </w:t>
          </w:r>
          <w:r w:rsidR="00C70C0E">
            <w:t xml:space="preserve"> </w:t>
          </w:r>
          <w:r w:rsidRPr="00FF2450">
            <w:t>Temporary assessor authorisation</w:t>
          </w:r>
          <w:bookmarkEnd w:id="667"/>
          <w:bookmarkEnd w:id="666"/>
          <w:bookmarkEnd w:id="665"/>
          <w:bookmarkEnd w:id="664"/>
          <w:bookmarkEnd w:id="663"/>
          <w:bookmarkEnd w:id="662"/>
          <w:bookmarkEnd w:id="661"/>
          <w:bookmarkEnd w:id="660"/>
        </w:p>
        <w:p w14:paraId="502D88DF" w14:textId="77777777" w:rsidR="00241B40" w:rsidRPr="00FF2450" w:rsidRDefault="00581773" w:rsidP="00E70E0C">
          <w:pPr>
            <w:pStyle w:val="Heading6OrgManual"/>
          </w:pPr>
          <w:r w:rsidRPr="00A02BFB">
            <w:t>EXCEPTIONAL SITUATIONS</w:t>
          </w:r>
        </w:p>
        <w:p w14:paraId="7DE8C007" w14:textId="77777777" w:rsidR="00241B40" w:rsidRPr="00FF2450" w:rsidRDefault="00581773" w:rsidP="000F573D">
          <w:r w:rsidRPr="00FF2450">
            <w:t xml:space="preserve">Exceptional situations for which it may be considered not to be possible to comply with </w:t>
          </w:r>
          <w:hyperlink w:anchor="_DxCrossRefBm1379192459" w:history="1">
            <w:r w:rsidR="00C70C0E">
              <w:rPr>
                <w:rStyle w:val="Hyperlink"/>
              </w:rPr>
              <w:t>ATCO.C.045(d)(1)</w:t>
            </w:r>
          </w:hyperlink>
          <w:r>
            <w:t xml:space="preserve"> for the purpose of the unit endorsement experience, and, therefore, a temporary assessor authorisation may be granted, are the following:</w:t>
          </w:r>
        </w:p>
        <w:p w14:paraId="651BD7C2" w14:textId="77777777" w:rsidR="00241B40" w:rsidRPr="00FF2450" w:rsidRDefault="00581773" w:rsidP="00B927B8">
          <w:pPr>
            <w:pStyle w:val="ListLevel0"/>
          </w:pPr>
          <w:r w:rsidRPr="00FF2450">
            <w:t>(a)</w:t>
          </w:r>
          <w:r w:rsidRPr="00FF2450">
            <w:tab/>
            <w:t>establishment of a new ATC unit or new sector for the air navigation service provider;</w:t>
          </w:r>
        </w:p>
        <w:p w14:paraId="78311A32" w14:textId="77777777" w:rsidR="00241B40" w:rsidRPr="00FF2450" w:rsidRDefault="00581773" w:rsidP="00B927B8">
          <w:pPr>
            <w:pStyle w:val="ListLevel0"/>
          </w:pPr>
          <w:r w:rsidRPr="00FF2450">
            <w:t>(b)</w:t>
          </w:r>
          <w:r w:rsidRPr="00FF2450">
            <w:tab/>
            <w:t>the continuity of the existing service is endangered due to the non-availability of personnel as a consequence of a change in the air navigation service provider at the ATC unit;</w:t>
          </w:r>
        </w:p>
        <w:p w14:paraId="0EC6DF83" w14:textId="77777777" w:rsidR="00241B40" w:rsidRPr="00FF2450" w:rsidRDefault="00581773" w:rsidP="00B927B8">
          <w:pPr>
            <w:pStyle w:val="ListLevel0"/>
          </w:pPr>
          <w:r w:rsidRPr="00FF2450">
            <w:t>(c)</w:t>
          </w:r>
          <w:r w:rsidRPr="00FF2450">
            <w:tab/>
            <w:t>new rating or rating endorsement put into operation at an ATC unit;</w:t>
          </w:r>
        </w:p>
        <w:p w14:paraId="7E795511" w14:textId="77777777" w:rsidR="008058BF" w:rsidRPr="00FF2450" w:rsidRDefault="00581773" w:rsidP="00B927B8">
          <w:pPr>
            <w:pStyle w:val="ListLevel0"/>
          </w:pPr>
          <w:r w:rsidRPr="00FF2450">
            <w:t>(d)</w:t>
          </w:r>
          <w:r w:rsidRPr="00FF2450">
            <w:tab/>
            <w:t>reopening of a temporary ATC unit.</w:t>
          </w:r>
          <w:r w:rsidR="00F374AB">
            <w:t xml:space="preserve"> </w:t>
          </w:r>
        </w:p>
      </w:sdtContent>
    </w:sdt>
    <w:bookmarkStart w:id="668" w:name="_DxCrossRefBm1379192467" w:displacedByCustomXml="next"/>
    <w:bookmarkStart w:id="669" w:name="_DxCrossRefBm9000091" w:displacedByCustomXml="next"/>
    <w:bookmarkStart w:id="670" w:name="_Toc427661403" w:displacedByCustomXml="next"/>
    <w:bookmarkStart w:id="671" w:name="_Toc413420289" w:displacedByCustomXml="next"/>
    <w:bookmarkStart w:id="672" w:name="_Toc411245250" w:displacedByCustomXml="next"/>
    <w:bookmarkStart w:id="673" w:name="_Toc411243979" w:displacedByCustomXml="next"/>
    <w:bookmarkStart w:id="674" w:name="_Toc409682791" w:displacedByCustomXml="next"/>
    <w:bookmarkStart w:id="675" w:name="_Toc405820072" w:displacedByCustomXml="next"/>
    <w:sdt>
      <w:sdtPr>
        <w:rPr>
          <w:b w:val="0"/>
          <w:color w:val="auto"/>
          <w:sz w:val="22"/>
          <w:lang w:val="en-US"/>
        </w:rPr>
        <w:alias w:val="topic"/>
        <w:tag w:val="topic"/>
        <w:id w:val="-692327348"/>
      </w:sdtPr>
      <w:sdtContent>
        <w:p w14:paraId="0FC15B06" w14:textId="77777777" w:rsidR="005079C1" w:rsidRPr="00FF2450" w:rsidRDefault="00581773" w:rsidP="000F573D">
          <w:pPr>
            <w:pStyle w:val="Heading5GM"/>
          </w:pPr>
          <w:r w:rsidRPr="00FF2450">
            <w:t xml:space="preserve">GM1 ATCO.C.065(c) </w:t>
          </w:r>
          <w:r w:rsidR="00876C51">
            <w:t xml:space="preserve"> </w:t>
          </w:r>
          <w:r w:rsidRPr="00FF2450">
            <w:t>Temporary assessor authorisation</w:t>
          </w:r>
          <w:bookmarkEnd w:id="675"/>
          <w:bookmarkEnd w:id="674"/>
          <w:bookmarkEnd w:id="673"/>
          <w:bookmarkEnd w:id="672"/>
          <w:bookmarkEnd w:id="671"/>
          <w:bookmarkEnd w:id="670"/>
          <w:bookmarkEnd w:id="669"/>
          <w:bookmarkEnd w:id="668"/>
        </w:p>
        <w:p w14:paraId="07CDB3C0" w14:textId="77777777" w:rsidR="005079C1" w:rsidRPr="00FF2450" w:rsidRDefault="00581773" w:rsidP="00E9715E">
          <w:pPr>
            <w:pStyle w:val="Heading6OrgManual"/>
          </w:pPr>
          <w:r w:rsidRPr="00C6160B">
            <w:t>INDEPENDENCE OF THE ASSESSMENT</w:t>
          </w:r>
        </w:p>
        <w:p w14:paraId="7975738F" w14:textId="77777777" w:rsidR="005079C1" w:rsidRPr="00FF2450" w:rsidRDefault="00581773" w:rsidP="000F573D">
          <w:r w:rsidRPr="00FF2450">
            <w:t>In the case of units not having sufficient number of assessors or if the independence and objectivity of the assessment from the training process is otherwise endangered, a temporary assessor authorisation may be granted.</w:t>
          </w:r>
        </w:p>
      </w:sdtContent>
    </w:sdt>
    <w:bookmarkStart w:id="676" w:name="_DxCrossRefBm1379192468" w:displacedByCustomXml="next"/>
    <w:bookmarkStart w:id="677" w:name="_DxCrossRefBm9000092" w:displacedByCustomXml="next"/>
    <w:bookmarkStart w:id="678" w:name="_Toc427661404" w:displacedByCustomXml="next"/>
    <w:bookmarkStart w:id="679" w:name="_Toc413420290" w:displacedByCustomXml="next"/>
    <w:bookmarkStart w:id="680" w:name="_Toc411245251" w:displacedByCustomXml="next"/>
    <w:bookmarkStart w:id="681" w:name="_Toc411243980" w:displacedByCustomXml="next"/>
    <w:bookmarkStart w:id="682" w:name="_Toc409682792" w:displacedByCustomXml="next"/>
    <w:bookmarkStart w:id="683" w:name="_Toc405820073" w:displacedByCustomXml="next"/>
    <w:sdt>
      <w:sdtPr>
        <w:rPr>
          <w:b w:val="0"/>
          <w:color w:val="auto"/>
          <w:sz w:val="22"/>
          <w:lang w:val="en-US"/>
        </w:rPr>
        <w:alias w:val="topic"/>
        <w:tag w:val="topic"/>
        <w:id w:val="497964658"/>
      </w:sdtPr>
      <w:sdtContent>
        <w:p w14:paraId="29DF389A" w14:textId="77777777" w:rsidR="00DF6223" w:rsidRPr="00FF2450" w:rsidRDefault="00581773" w:rsidP="000F573D">
          <w:pPr>
            <w:pStyle w:val="Heading5AMC"/>
          </w:pPr>
          <w:r w:rsidRPr="00FF2450">
            <w:t xml:space="preserve">AMC1 ATCO.C.065(d) </w:t>
          </w:r>
          <w:r w:rsidR="009532EC">
            <w:t xml:space="preserve"> </w:t>
          </w:r>
          <w:r w:rsidRPr="00FF2450">
            <w:t>Temporary assessor authorisation</w:t>
          </w:r>
          <w:bookmarkEnd w:id="683"/>
          <w:bookmarkEnd w:id="682"/>
          <w:bookmarkEnd w:id="681"/>
          <w:bookmarkEnd w:id="680"/>
          <w:bookmarkEnd w:id="679"/>
          <w:bookmarkEnd w:id="678"/>
          <w:bookmarkEnd w:id="677"/>
          <w:bookmarkEnd w:id="676"/>
        </w:p>
        <w:p w14:paraId="738B24F7" w14:textId="77777777" w:rsidR="00DF6223" w:rsidRPr="00FF2450" w:rsidRDefault="00581773" w:rsidP="00A00695">
          <w:pPr>
            <w:pStyle w:val="Heading6OrgManual"/>
          </w:pPr>
          <w:r w:rsidRPr="00FF2450">
            <w:t>SAFETY ANALYSIS</w:t>
          </w:r>
        </w:p>
        <w:p w14:paraId="3C15FA56" w14:textId="77777777" w:rsidR="00DF6223" w:rsidRPr="00FF2450" w:rsidRDefault="00581773" w:rsidP="000F573D">
          <w:r w:rsidRPr="00FF2450">
            <w:t xml:space="preserve">The safety analysis should specify the reasons for which the relevant unit endorsement requirement provided for in </w:t>
          </w:r>
          <w:hyperlink w:anchor="_DxCrossRefBm1379192459" w:history="1">
            <w:r w:rsidR="009532EC">
              <w:rPr>
                <w:rStyle w:val="Hyperlink"/>
              </w:rPr>
              <w:t>ATCO.C.045(d)(1)</w:t>
            </w:r>
          </w:hyperlink>
          <w:r>
            <w:t xml:space="preserve"> cannot be met and how the equivalent level of safety will be ensured by other means.</w:t>
          </w:r>
        </w:p>
        <w:p w14:paraId="32319095" w14:textId="77777777" w:rsidR="00AA2511" w:rsidRDefault="00581773" w:rsidP="000F573D">
          <w:r w:rsidRPr="00FF2450">
            <w:t>For the purpose of ensuring the independence of the assessment for reasons of recurrent nature, the safety analysis performed could encompass the recurrent nature of the need to ensure the independence of the assessments from the training process and provide a basis for the issue of multiple temporary authorisations based on the same reason.</w:t>
          </w:r>
          <w:r w:rsidR="00EC56B4">
            <w:t xml:space="preserve"> </w:t>
          </w:r>
        </w:p>
        <w:p w14:paraId="328467B7" w14:textId="77777777" w:rsidR="00DF6223" w:rsidRPr="00FF2450" w:rsidRDefault="00000000" w:rsidP="000F573D"/>
      </w:sdtContent>
    </w:sdt>
    <w:bookmarkStart w:id="684" w:name="_Toc256000060" w:displacedByCustomXml="next"/>
    <w:sdt>
      <w:sdtPr>
        <w:alias w:val="heading"/>
        <w:tag w:val="heading"/>
        <w:id w:val="1873871007"/>
      </w:sdtPr>
      <w:sdtContent>
        <w:p w14:paraId="1C8BAB2E" w14:textId="77777777" w:rsidR="00090094" w:rsidRDefault="00581773">
          <w:pPr>
            <w:pStyle w:val="Heading2"/>
          </w:pPr>
          <w:r>
            <w:t>SUBPART D – AIR TRAFFIC CONTROLLER TRAINING</w:t>
          </w:r>
        </w:p>
        <w:bookmarkEnd w:id="684" w:displacedByCustomXml="next"/>
      </w:sdtContent>
    </w:sdt>
    <w:bookmarkStart w:id="685" w:name="_Toc256000061" w:displacedByCustomXml="next"/>
    <w:sdt>
      <w:sdtPr>
        <w:alias w:val="heading"/>
        <w:tag w:val="heading"/>
        <w:id w:val="1707598275"/>
      </w:sdtPr>
      <w:sdtContent>
        <w:p w14:paraId="3532B311" w14:textId="77777777" w:rsidR="00090094" w:rsidRDefault="00581773">
          <w:pPr>
            <w:pStyle w:val="Heading3"/>
          </w:pPr>
          <w:r>
            <w:t>SECTION 1 – General requirements</w:t>
          </w:r>
        </w:p>
        <w:bookmarkEnd w:id="685" w:displacedByCustomXml="next"/>
      </w:sdtContent>
    </w:sdt>
    <w:bookmarkStart w:id="686" w:name="_DxCrossRefBm1379192469" w:displacedByCustomXml="next"/>
    <w:bookmarkStart w:id="687" w:name="_DxCrossRefBm9000093" w:displacedByCustomXml="next"/>
    <w:bookmarkStart w:id="688" w:name="_Toc427661407" w:displacedByCustomXml="next"/>
    <w:bookmarkStart w:id="689" w:name="_Toc413420293" w:displacedByCustomXml="next"/>
    <w:bookmarkStart w:id="690" w:name="_Toc411245254" w:displacedByCustomXml="next"/>
    <w:bookmarkStart w:id="691" w:name="_Toc411243983" w:displacedByCustomXml="next"/>
    <w:bookmarkStart w:id="692" w:name="_Toc409682795" w:displacedByCustomXml="next"/>
    <w:bookmarkStart w:id="693" w:name="_Toc405820076" w:displacedByCustomXml="next"/>
    <w:sdt>
      <w:sdtPr>
        <w:rPr>
          <w:b w:val="0"/>
          <w:color w:val="auto"/>
          <w:sz w:val="22"/>
          <w:szCs w:val="24"/>
          <w:lang w:val="en-US"/>
        </w:rPr>
        <w:alias w:val="topic"/>
        <w:tag w:val="topic"/>
        <w:id w:val="-303601974"/>
      </w:sdtPr>
      <w:sdtContent>
        <w:p w14:paraId="750C6538" w14:textId="77777777" w:rsidR="00A065A5" w:rsidRPr="00FF2450" w:rsidRDefault="00581773" w:rsidP="000F573D">
          <w:pPr>
            <w:pStyle w:val="Heading4IR"/>
          </w:pPr>
          <w:r w:rsidRPr="00FF2450">
            <w:t>ATCO.D.001</w:t>
          </w:r>
          <w:r w:rsidR="0065570F">
            <w:t xml:space="preserve"> </w:t>
          </w:r>
          <w:r w:rsidRPr="00FF2450">
            <w:t>Objectives of air traffic controller training</w:t>
          </w:r>
          <w:bookmarkEnd w:id="688"/>
          <w:bookmarkEnd w:id="687"/>
          <w:bookmarkEnd w:id="686"/>
        </w:p>
        <w:p w14:paraId="77941192" w14:textId="77777777" w:rsidR="00A065A5" w:rsidRPr="00FF2450" w:rsidRDefault="00581773" w:rsidP="006F33CB">
          <w:r w:rsidRPr="00FF2450">
            <w:t>Air traffic controller training shall cover the entirety of theoretical courses, practical exercises, including simulation, and on-the-job training required in order to acquire and maintain the skills to deliver safe, orderly and expeditious air traffic control services.</w:t>
          </w:r>
        </w:p>
        <w:bookmarkEnd w:id="689" w:displacedByCustomXml="next"/>
        <w:bookmarkEnd w:id="690" w:displacedByCustomXml="next"/>
        <w:bookmarkEnd w:id="691" w:displacedByCustomXml="next"/>
        <w:bookmarkEnd w:id="692" w:displacedByCustomXml="next"/>
        <w:bookmarkEnd w:id="693" w:displacedByCustomXml="next"/>
      </w:sdtContent>
    </w:sdt>
    <w:bookmarkStart w:id="694" w:name="_DxCrossRefBm1379192470" w:displacedByCustomXml="next"/>
    <w:bookmarkStart w:id="695" w:name="_DxCrossRefBm9000094" w:displacedByCustomXml="next"/>
    <w:bookmarkStart w:id="696" w:name="_Toc427661408" w:displacedByCustomXml="next"/>
    <w:sdt>
      <w:sdtPr>
        <w:rPr>
          <w:b w:val="0"/>
          <w:color w:val="auto"/>
          <w:sz w:val="22"/>
          <w:szCs w:val="24"/>
          <w:lang w:val="en-US"/>
        </w:rPr>
        <w:alias w:val="topic"/>
        <w:tag w:val="topic"/>
        <w:id w:val="-528395324"/>
      </w:sdtPr>
      <w:sdtContent>
        <w:p w14:paraId="0673148A" w14:textId="77777777" w:rsidR="001178AF" w:rsidRPr="00FF2450" w:rsidRDefault="00581773" w:rsidP="000F573D">
          <w:pPr>
            <w:pStyle w:val="Heading4IR"/>
          </w:pPr>
          <w:r w:rsidRPr="00FF2450">
            <w:t>ATCO.D.005 Types of air traffic controller training</w:t>
          </w:r>
          <w:bookmarkEnd w:id="696"/>
          <w:bookmarkEnd w:id="695"/>
          <w:bookmarkEnd w:id="694"/>
        </w:p>
        <w:p w14:paraId="07E7A769" w14:textId="77777777" w:rsidR="001178AF" w:rsidRPr="00FF2450" w:rsidRDefault="00581773" w:rsidP="006C6CF4">
          <w:pPr>
            <w:pStyle w:val="ListLevel0"/>
          </w:pPr>
          <w:r w:rsidRPr="00FF2450">
            <w:t>(a)</w:t>
          </w:r>
          <w:r w:rsidRPr="00FF2450">
            <w:tab/>
            <w:t>Air traffic controller training shall consist of the following types:</w:t>
          </w:r>
        </w:p>
        <w:p w14:paraId="5D0E203D" w14:textId="77777777" w:rsidR="001178AF" w:rsidRPr="00FF2450" w:rsidRDefault="00581773" w:rsidP="00C5083E">
          <w:pPr>
            <w:pStyle w:val="ListLevel1"/>
          </w:pPr>
          <w:r w:rsidRPr="00FF2450">
            <w:t>(1)</w:t>
          </w:r>
          <w:r w:rsidRPr="00FF2450">
            <w:tab/>
            <w:t xml:space="preserve">initial training, </w:t>
          </w:r>
          <w:r w:rsidRPr="00C5083E">
            <w:t>leading</w:t>
          </w:r>
          <w:r w:rsidRPr="00FF2450">
            <w:t xml:space="preserve"> to the issue of a student air traffic controller licence or to the issue of an additional rating and, if applicable, rating endorsement, providing:</w:t>
          </w:r>
        </w:p>
        <w:tbl>
          <w:tblPr>
            <w:tblW w:w="8094" w:type="dxa"/>
            <w:tblInd w:w="1019" w:type="dxa"/>
            <w:tblLayout w:type="fixed"/>
            <w:tblLook w:val="0000" w:firstRow="0" w:lastRow="0" w:firstColumn="0" w:lastColumn="0" w:noHBand="0" w:noVBand="0"/>
          </w:tblPr>
          <w:tblGrid>
            <w:gridCol w:w="521"/>
            <w:gridCol w:w="1582"/>
            <w:gridCol w:w="236"/>
            <w:gridCol w:w="5755"/>
          </w:tblGrid>
          <w:tr w:rsidR="00090094" w14:paraId="0F71707D" w14:textId="77777777" w:rsidTr="00E26A2F">
            <w:tc>
              <w:tcPr>
                <w:tcW w:w="521" w:type="dxa"/>
              </w:tcPr>
              <w:p w14:paraId="01F7ADBD" w14:textId="77777777" w:rsidR="001178AF" w:rsidRPr="00FF2450" w:rsidRDefault="00581773" w:rsidP="000F573D">
                <w:r w:rsidRPr="00FF2450">
                  <w:t>(i)</w:t>
                </w:r>
              </w:p>
            </w:tc>
            <w:tc>
              <w:tcPr>
                <w:tcW w:w="1582" w:type="dxa"/>
              </w:tcPr>
              <w:p w14:paraId="15D0DC84" w14:textId="77777777" w:rsidR="001178AF" w:rsidRPr="00FF2450" w:rsidRDefault="00581773" w:rsidP="000F573D">
                <w:r w:rsidRPr="00FF2450">
                  <w:t>‘basic training’</w:t>
                </w:r>
              </w:p>
            </w:tc>
            <w:tc>
              <w:tcPr>
                <w:tcW w:w="236" w:type="dxa"/>
              </w:tcPr>
              <w:p w14:paraId="08A877EB" w14:textId="77777777" w:rsidR="001178AF" w:rsidRPr="00FF2450" w:rsidRDefault="00581773" w:rsidP="000F573D">
                <w:r w:rsidRPr="00FF2450">
                  <w:t>:</w:t>
                </w:r>
              </w:p>
            </w:tc>
            <w:tc>
              <w:tcPr>
                <w:tcW w:w="5755" w:type="dxa"/>
              </w:tcPr>
              <w:p w14:paraId="420D332F" w14:textId="77777777" w:rsidR="001178AF" w:rsidRPr="00FF2450" w:rsidRDefault="00581773" w:rsidP="000F573D">
                <w:r w:rsidRPr="00FF2450">
                  <w:t>theoretical and practical training designed to impart fundamental knowledge and practical skills related to basic operational procedures;</w:t>
                </w:r>
              </w:p>
            </w:tc>
          </w:tr>
          <w:tr w:rsidR="00090094" w14:paraId="7806A5ED" w14:textId="77777777" w:rsidTr="00E26A2F">
            <w:tc>
              <w:tcPr>
                <w:tcW w:w="521" w:type="dxa"/>
              </w:tcPr>
              <w:p w14:paraId="0DF519CB" w14:textId="77777777" w:rsidR="001178AF" w:rsidRPr="00FF2450" w:rsidRDefault="00581773" w:rsidP="000F573D">
                <w:r w:rsidRPr="00FF2450">
                  <w:t>(ii)</w:t>
                </w:r>
              </w:p>
            </w:tc>
            <w:tc>
              <w:tcPr>
                <w:tcW w:w="1582" w:type="dxa"/>
              </w:tcPr>
              <w:p w14:paraId="0EEB44EF" w14:textId="77777777" w:rsidR="001178AF" w:rsidRPr="00FF2450" w:rsidRDefault="00581773" w:rsidP="000F573D">
                <w:r w:rsidRPr="00FF2450">
                  <w:t>‘rating training’</w:t>
                </w:r>
              </w:p>
            </w:tc>
            <w:tc>
              <w:tcPr>
                <w:tcW w:w="236" w:type="dxa"/>
              </w:tcPr>
              <w:p w14:paraId="72C04389" w14:textId="77777777" w:rsidR="001178AF" w:rsidRPr="00FF2450" w:rsidRDefault="00581773" w:rsidP="000F573D">
                <w:r w:rsidRPr="00FF2450">
                  <w:t>:</w:t>
                </w:r>
              </w:p>
            </w:tc>
            <w:tc>
              <w:tcPr>
                <w:tcW w:w="5755" w:type="dxa"/>
              </w:tcPr>
              <w:p w14:paraId="54EBE03F" w14:textId="77777777" w:rsidR="001178AF" w:rsidRPr="00FF2450" w:rsidRDefault="00581773" w:rsidP="000F573D">
                <w:r w:rsidRPr="00FF2450">
                  <w:t>theoretical and practical training designed to impart knowledge and practical skills related to a specific rating and, if applicable, to rating endorsement;</w:t>
                </w:r>
              </w:p>
            </w:tc>
          </w:tr>
        </w:tbl>
        <w:p w14:paraId="32187B85" w14:textId="77777777" w:rsidR="001178AF" w:rsidRPr="00FF2450" w:rsidRDefault="00581773" w:rsidP="00C5083E">
          <w:pPr>
            <w:pStyle w:val="ListLevel1"/>
          </w:pPr>
          <w:r w:rsidRPr="00FF2450">
            <w:t>(2)</w:t>
          </w:r>
          <w:r w:rsidRPr="00FF2450">
            <w:tab/>
            <w:t>unit training, leading to the issue of an air traffic controller licence, the issue of a rating endorsement, the validation of rating(s) or rating endorsement(s) and/or the issue or renewal of a unit endorsement. It comprises the following phases:</w:t>
          </w:r>
        </w:p>
        <w:p w14:paraId="7047720F" w14:textId="77777777" w:rsidR="001178AF" w:rsidRPr="00FF2450" w:rsidRDefault="00581773" w:rsidP="00C5083E">
          <w:pPr>
            <w:pStyle w:val="ListLevel2"/>
          </w:pPr>
          <w:r w:rsidRPr="00FF2450">
            <w:t>(i)</w:t>
          </w:r>
          <w:r w:rsidRPr="00FF2450">
            <w:tab/>
            <w:t>transitional training phase, designed primarily to impart knowledge and understanding of site-specific operational procedures and task-specific aspects; and</w:t>
          </w:r>
        </w:p>
        <w:p w14:paraId="7FEF93FE" w14:textId="77777777" w:rsidR="001178AF" w:rsidRPr="00FF2450" w:rsidRDefault="00581773" w:rsidP="00C5083E">
          <w:pPr>
            <w:pStyle w:val="ListLevel2"/>
          </w:pPr>
          <w:r w:rsidRPr="00FF2450">
            <w:t>(ii)</w:t>
          </w:r>
          <w:r w:rsidRPr="00FF2450">
            <w:tab/>
            <w:t>on-the-job training phase, which is the final phase of unit training during which previously acquired job-related routines and skills are integrated in practice under the supervision of a qualified on-the-job training instructor in a live traffic situation.</w:t>
          </w:r>
        </w:p>
        <w:p w14:paraId="250D82DE" w14:textId="77777777" w:rsidR="001178AF" w:rsidRPr="00FF2450" w:rsidRDefault="00581773" w:rsidP="00C5083E">
          <w:pPr>
            <w:pStyle w:val="ListLevel2"/>
          </w:pPr>
          <w:r w:rsidRPr="00FF2450">
            <w:t>(iii)</w:t>
          </w:r>
          <w:r w:rsidRPr="00FF2450">
            <w:tab/>
            <w:t>In addition to points (i) and (ii), for unit endorsement(s) that require the handling of complex and dense traffic situations, a pre-on-the-job training phase is required to enhance the previously acquired rating routines and skills and to prepare for live traffic situations which may be encountered in that unit;</w:t>
          </w:r>
        </w:p>
        <w:p w14:paraId="1262416A" w14:textId="77777777" w:rsidR="001178AF" w:rsidRPr="00FF2450" w:rsidRDefault="00364B4A" w:rsidP="00C5083E">
          <w:pPr>
            <w:pStyle w:val="ListLevel1"/>
          </w:pPr>
          <w:r>
            <w:t>(3)</w:t>
          </w:r>
          <w:r>
            <w:rPr>
              <w:lang w:val="hy-AM"/>
            </w:rPr>
            <w:t xml:space="preserve">  </w:t>
          </w:r>
          <w:r w:rsidR="00581773" w:rsidRPr="00FF2450">
            <w:t>continuation training, designed to maintain the validity of the endorsements of the licence, consisting of:</w:t>
          </w:r>
        </w:p>
        <w:p w14:paraId="5E742CEA" w14:textId="77777777" w:rsidR="001178AF" w:rsidRPr="00FF2450" w:rsidRDefault="00581773" w:rsidP="00C5083E">
          <w:pPr>
            <w:pStyle w:val="ListLevel2"/>
          </w:pPr>
          <w:r w:rsidRPr="00FF2450">
            <w:t>(i)</w:t>
          </w:r>
          <w:r w:rsidRPr="00FF2450">
            <w:tab/>
            <w:t>refresher training;</w:t>
          </w:r>
        </w:p>
        <w:p w14:paraId="29EBE9B2" w14:textId="77777777" w:rsidR="001178AF" w:rsidRPr="00FF2450" w:rsidRDefault="00581773" w:rsidP="00C5083E">
          <w:pPr>
            <w:pStyle w:val="ListLevel2"/>
          </w:pPr>
          <w:r w:rsidRPr="00FF2450">
            <w:t>(ii)</w:t>
          </w:r>
          <w:r w:rsidRPr="00FF2450">
            <w:tab/>
            <w:t>conversion training, when relevant.</w:t>
          </w:r>
        </w:p>
        <w:p w14:paraId="5A711F97" w14:textId="77777777" w:rsidR="001178AF" w:rsidRPr="00FF2450" w:rsidRDefault="00581773" w:rsidP="00044DFD">
          <w:pPr>
            <w:pStyle w:val="ListLevel0"/>
          </w:pPr>
          <w:r w:rsidRPr="00FF2450">
            <w:t>(b)</w:t>
          </w:r>
          <w:r w:rsidRPr="00FF2450">
            <w:tab/>
            <w:t>In addition to the types of training referred to in point (a), air traffic controllers may undertake the following types:</w:t>
          </w:r>
        </w:p>
        <w:p w14:paraId="40D5BA19" w14:textId="77777777" w:rsidR="001178AF" w:rsidRPr="00FF2450" w:rsidRDefault="00581773" w:rsidP="00044DFD">
          <w:pPr>
            <w:pStyle w:val="ListLevel1"/>
          </w:pPr>
          <w:r w:rsidRPr="00FF2450">
            <w:t>(1)</w:t>
          </w:r>
          <w:r w:rsidRPr="00FF2450">
            <w:tab/>
            <w:t>practical instructors' training, leading to the issue, revalidation or renewal of an OJTI or STDI endorsement;</w:t>
          </w:r>
        </w:p>
        <w:p w14:paraId="62512D8B" w14:textId="77777777" w:rsidR="001178AF" w:rsidRPr="00FF2450" w:rsidRDefault="00581773" w:rsidP="00044DFD">
          <w:pPr>
            <w:pStyle w:val="ListLevel1"/>
          </w:pPr>
          <w:r w:rsidRPr="00FF2450">
            <w:t>(2)</w:t>
          </w:r>
          <w:r w:rsidRPr="00FF2450">
            <w:tab/>
            <w:t>assessor training, leading to the issue, revalidation or renewal of an assessor endorsement.</w:t>
          </w:r>
        </w:p>
      </w:sdtContent>
    </w:sdt>
    <w:bookmarkStart w:id="697" w:name="_DxCrossRefBm1379192471" w:displacedByCustomXml="next"/>
    <w:bookmarkStart w:id="698" w:name="_DxCrossRefBm9000095" w:displacedByCustomXml="next"/>
    <w:bookmarkStart w:id="699" w:name="_Toc427661409" w:displacedByCustomXml="next"/>
    <w:bookmarkStart w:id="700" w:name="_Toc413420293_0" w:displacedByCustomXml="next"/>
    <w:bookmarkStart w:id="701" w:name="_Toc411245254_0" w:displacedByCustomXml="next"/>
    <w:bookmarkStart w:id="702" w:name="_Toc411243983_0" w:displacedByCustomXml="next"/>
    <w:bookmarkStart w:id="703" w:name="_Toc409682795_0" w:displacedByCustomXml="next"/>
    <w:bookmarkStart w:id="704" w:name="_Toc405820076_0" w:displacedByCustomXml="next"/>
    <w:sdt>
      <w:sdtPr>
        <w:rPr>
          <w:b w:val="0"/>
          <w:color w:val="auto"/>
          <w:sz w:val="22"/>
          <w:lang w:val="en-US"/>
        </w:rPr>
        <w:alias w:val="topic"/>
        <w:tag w:val="topic"/>
        <w:id w:val="1523716599"/>
      </w:sdtPr>
      <w:sdtContent>
        <w:p w14:paraId="5F4D0CE1" w14:textId="77777777" w:rsidR="0059099C" w:rsidRPr="00FF2450" w:rsidRDefault="00581773" w:rsidP="000F573D">
          <w:pPr>
            <w:pStyle w:val="Heading5AMC"/>
          </w:pPr>
          <w:r w:rsidRPr="00FF2450">
            <w:t>AMC1 ATCO.D.005(a)(2) Types of air traffic controller training</w:t>
          </w:r>
          <w:bookmarkEnd w:id="704"/>
          <w:bookmarkEnd w:id="703"/>
          <w:bookmarkEnd w:id="702"/>
          <w:bookmarkEnd w:id="701"/>
          <w:bookmarkEnd w:id="700"/>
          <w:bookmarkEnd w:id="699"/>
          <w:bookmarkEnd w:id="698"/>
          <w:bookmarkEnd w:id="697"/>
        </w:p>
        <w:p w14:paraId="29F3F658" w14:textId="77777777" w:rsidR="0059099C" w:rsidRPr="00FF2450" w:rsidRDefault="00581773" w:rsidP="00664B83">
          <w:pPr>
            <w:pStyle w:val="Heading6OrgManual"/>
          </w:pPr>
          <w:r w:rsidRPr="00FF2450">
            <w:t>UNIT TRAINING</w:t>
          </w:r>
        </w:p>
        <w:p w14:paraId="0F3E694F" w14:textId="77777777" w:rsidR="0059099C" w:rsidRPr="00FF2450" w:rsidRDefault="00581773" w:rsidP="000F573D">
          <w:r w:rsidRPr="00FF2450">
            <w:t>Unit training should be undertaken by holders of student air traffic controllers licence or holders of air traffic controllers licence, as appropriate, for:</w:t>
          </w:r>
        </w:p>
        <w:p w14:paraId="685ABF48" w14:textId="77777777" w:rsidR="0059099C" w:rsidRPr="00FF2450" w:rsidRDefault="00581773" w:rsidP="00F410FB">
          <w:pPr>
            <w:pStyle w:val="ListLevel0"/>
          </w:pPr>
          <w:r w:rsidRPr="00FF2450">
            <w:t>(a)</w:t>
          </w:r>
          <w:r w:rsidRPr="00FF2450">
            <w:tab/>
            <w:t>the issue of an air traffic controller licence with a unit endorsement;</w:t>
          </w:r>
        </w:p>
        <w:p w14:paraId="7C692736" w14:textId="77777777" w:rsidR="0059099C" w:rsidRPr="00FF2450" w:rsidRDefault="00581773" w:rsidP="00F410FB">
          <w:pPr>
            <w:pStyle w:val="ListLevel0"/>
          </w:pPr>
          <w:r w:rsidRPr="00FF2450">
            <w:t>(b)</w:t>
          </w:r>
          <w:r w:rsidRPr="00FF2450">
            <w:tab/>
            <w:t>the addition of a unit endorsement in an air traffic controller licence;</w:t>
          </w:r>
        </w:p>
        <w:p w14:paraId="69123EB2" w14:textId="77777777" w:rsidR="0059099C" w:rsidRPr="00FF2450" w:rsidRDefault="00581773" w:rsidP="00F410FB">
          <w:pPr>
            <w:pStyle w:val="ListLevel0"/>
          </w:pPr>
          <w:r w:rsidRPr="00FF2450">
            <w:t>(c)</w:t>
          </w:r>
          <w:r w:rsidRPr="00FF2450">
            <w:tab/>
            <w:t>the validation of a rating and rating endorsement, if applicable, in an existing licence;</w:t>
          </w:r>
        </w:p>
        <w:p w14:paraId="7BFC2B12" w14:textId="77777777" w:rsidR="0059099C" w:rsidRPr="00FF2450" w:rsidRDefault="00581773" w:rsidP="00F410FB">
          <w:pPr>
            <w:pStyle w:val="ListLevel0"/>
          </w:pPr>
          <w:r w:rsidRPr="00FF2450">
            <w:t>(d)</w:t>
          </w:r>
          <w:r w:rsidRPr="00FF2450">
            <w:tab/>
            <w:t>the addition of rating endorsement in an existing licence; and</w:t>
          </w:r>
        </w:p>
        <w:p w14:paraId="140D4DC6" w14:textId="77777777" w:rsidR="0059099C" w:rsidRPr="00FF2450" w:rsidRDefault="00581773" w:rsidP="00F410FB">
          <w:pPr>
            <w:pStyle w:val="ListLevel0"/>
          </w:pPr>
          <w:r w:rsidRPr="00FF2450">
            <w:t>(e)</w:t>
          </w:r>
          <w:r w:rsidRPr="00FF2450">
            <w:tab/>
            <w:t>the renewal of an expired, suspended or revoked unit endorsement, where applicable.</w:t>
          </w:r>
        </w:p>
      </w:sdtContent>
    </w:sdt>
    <w:bookmarkStart w:id="705" w:name="_DxCrossRefBm1379192472" w:displacedByCustomXml="next"/>
    <w:bookmarkStart w:id="706" w:name="_DxCrossRefBm9000096" w:displacedByCustomXml="next"/>
    <w:bookmarkStart w:id="707" w:name="_Toc427661410" w:displacedByCustomXml="next"/>
    <w:bookmarkStart w:id="708" w:name="_Toc413420294" w:displacedByCustomXml="next"/>
    <w:bookmarkStart w:id="709" w:name="_Toc411245255" w:displacedByCustomXml="next"/>
    <w:bookmarkStart w:id="710" w:name="_Toc411243984" w:displacedByCustomXml="next"/>
    <w:bookmarkStart w:id="711" w:name="_Toc409682796" w:displacedByCustomXml="next"/>
    <w:bookmarkStart w:id="712" w:name="_Toc405820077" w:displacedByCustomXml="next"/>
    <w:sdt>
      <w:sdtPr>
        <w:rPr>
          <w:b w:val="0"/>
          <w:color w:val="auto"/>
          <w:sz w:val="22"/>
          <w:lang w:val="en-US"/>
        </w:rPr>
        <w:alias w:val="topic"/>
        <w:tag w:val="topic"/>
        <w:id w:val="1748509949"/>
      </w:sdtPr>
      <w:sdtContent>
        <w:p w14:paraId="5D6D5EB3" w14:textId="77777777" w:rsidR="007030C4" w:rsidRPr="00FF2450" w:rsidRDefault="00581773" w:rsidP="000F573D">
          <w:pPr>
            <w:pStyle w:val="Heading5GM"/>
          </w:pPr>
          <w:r w:rsidRPr="00FF2450">
            <w:t>GM1 ATCO.D.005(a)(2)(ii) Types of air traffic controller training</w:t>
          </w:r>
          <w:bookmarkEnd w:id="712"/>
          <w:bookmarkEnd w:id="711"/>
          <w:bookmarkEnd w:id="710"/>
          <w:bookmarkEnd w:id="709"/>
          <w:bookmarkEnd w:id="708"/>
          <w:bookmarkEnd w:id="707"/>
          <w:bookmarkEnd w:id="706"/>
          <w:bookmarkEnd w:id="705"/>
        </w:p>
        <w:p w14:paraId="47D6D497" w14:textId="77777777" w:rsidR="007030C4" w:rsidRPr="00FF2450" w:rsidRDefault="00581773" w:rsidP="0024481E">
          <w:pPr>
            <w:pStyle w:val="Heading6OrgManual"/>
          </w:pPr>
          <w:r w:rsidRPr="00FF2450">
            <w:t>ON-THE-JOB TRAINING</w:t>
          </w:r>
        </w:p>
        <w:p w14:paraId="17A67D59" w14:textId="77777777" w:rsidR="007030C4" w:rsidRPr="00FF2450" w:rsidRDefault="00581773" w:rsidP="00F410FB">
          <w:pPr>
            <w:pStyle w:val="ListLevel0"/>
          </w:pPr>
          <w:r w:rsidRPr="00FF2450">
            <w:t>(a)</w:t>
          </w:r>
          <w:r w:rsidRPr="00FF2450">
            <w:tab/>
            <w:t>On-the-job training may be supplemented for pedagogical reasons by theoretical instructions and computer-based training, part-task trainers or any type of simulators aiming at increasing knowledge, understanding and application of local procedures.</w:t>
          </w:r>
        </w:p>
        <w:p w14:paraId="692386A9" w14:textId="77777777" w:rsidR="007030C4" w:rsidRPr="00FF2450" w:rsidRDefault="00581773" w:rsidP="00F410FB">
          <w:pPr>
            <w:pStyle w:val="ListLevel0"/>
          </w:pPr>
          <w:r w:rsidRPr="00FF2450">
            <w:t>(b)</w:t>
          </w:r>
          <w:r w:rsidR="00F23EB7">
            <w:tab/>
          </w:r>
          <w:r w:rsidRPr="00FF2450">
            <w:t xml:space="preserve">Hours accumulated using these training tools and methods during this phase cannot be counted towards the minimum duration of on-the-job training established in accordance with </w:t>
          </w:r>
          <w:hyperlink w:anchor="_DxCrossRefBm1379192473" w:history="1">
            <w:r w:rsidR="007670DE">
              <w:rPr>
                <w:rStyle w:val="Hyperlink"/>
              </w:rPr>
              <w:t>AMC1 ATCO.D.055(b)(6)</w:t>
            </w:r>
          </w:hyperlink>
          <w:r>
            <w:t>, with the exception of training for procedures unlikely to be encountered in the operational environment during the training.</w:t>
          </w:r>
        </w:p>
      </w:sdtContent>
    </w:sdt>
    <w:bookmarkStart w:id="713" w:name="_Toc256000062" w:displacedByCustomXml="next"/>
    <w:sdt>
      <w:sdtPr>
        <w:alias w:val="heading"/>
        <w:tag w:val="heading"/>
        <w:id w:val="-1695086215"/>
      </w:sdtPr>
      <w:sdtContent>
        <w:p w14:paraId="12F1FE9A" w14:textId="77777777" w:rsidR="00090094" w:rsidRDefault="00581773">
          <w:pPr>
            <w:pStyle w:val="Heading3"/>
          </w:pPr>
          <w:r>
            <w:t>SECTION 2 – Initial training requirements</w:t>
          </w:r>
        </w:p>
        <w:bookmarkEnd w:id="713" w:displacedByCustomXml="next"/>
      </w:sdtContent>
    </w:sdt>
    <w:bookmarkStart w:id="714" w:name="_Toc409682798" w:displacedByCustomXml="next"/>
    <w:bookmarkStart w:id="715" w:name="_Toc411243986" w:displacedByCustomXml="next"/>
    <w:bookmarkStart w:id="716" w:name="_Toc411245257" w:displacedByCustomXml="next"/>
    <w:bookmarkStart w:id="717" w:name="_Toc413420296" w:displacedByCustomXml="next"/>
    <w:bookmarkStart w:id="718" w:name="_Toc405820079" w:displacedByCustomXml="next"/>
    <w:bookmarkStart w:id="719" w:name="_DxCrossRefBm1379192382" w:displacedByCustomXml="next"/>
    <w:bookmarkStart w:id="720" w:name="_DxCrossRefBm9000097" w:displacedByCustomXml="next"/>
    <w:bookmarkStart w:id="721" w:name="_Toc427661412" w:displacedByCustomXml="next"/>
    <w:sdt>
      <w:sdtPr>
        <w:rPr>
          <w:b w:val="0"/>
          <w:color w:val="auto"/>
          <w:sz w:val="22"/>
          <w:szCs w:val="24"/>
          <w:lang w:val="en-US"/>
        </w:rPr>
        <w:alias w:val="topic"/>
        <w:tag w:val="topic"/>
        <w:id w:val="-1973303302"/>
      </w:sdtPr>
      <w:sdtContent>
        <w:p w14:paraId="68C1216D" w14:textId="77777777" w:rsidR="00DE7795" w:rsidRPr="00FF2450" w:rsidRDefault="00581773" w:rsidP="000F573D">
          <w:pPr>
            <w:pStyle w:val="Heading4IR"/>
          </w:pPr>
          <w:r w:rsidRPr="00FF2450">
            <w:t>ATCO.D.010 Composition of initial training</w:t>
          </w:r>
          <w:bookmarkEnd w:id="721"/>
          <w:bookmarkEnd w:id="720"/>
          <w:bookmarkEnd w:id="719"/>
        </w:p>
        <w:bookmarkEnd w:id="718"/>
        <w:bookmarkEnd w:id="717"/>
        <w:bookmarkEnd w:id="716"/>
        <w:bookmarkEnd w:id="715"/>
        <w:bookmarkEnd w:id="714"/>
        <w:p w14:paraId="542C3760" w14:textId="77777777" w:rsidR="006A5007" w:rsidRPr="00AA2511" w:rsidRDefault="00581773" w:rsidP="006A5007">
          <w:pPr>
            <w:pStyle w:val="ListLevel0"/>
            <w:rPr>
              <w:rStyle w:val="GeneralAviation"/>
              <w:color w:val="auto"/>
            </w:rPr>
          </w:pPr>
          <w:r w:rsidRPr="00497324">
            <w:rPr>
              <w:rStyle w:val="GeneralAviation"/>
              <w:color w:val="auto"/>
            </w:rPr>
            <w:t>(a)</w:t>
          </w:r>
          <w:r w:rsidRPr="006A5007">
            <w:rPr>
              <w:rStyle w:val="GeneralAviation"/>
            </w:rPr>
            <w:tab/>
          </w:r>
          <w:r w:rsidRPr="00AA2511">
            <w:rPr>
              <w:rStyle w:val="GeneralAviation"/>
              <w:color w:val="auto"/>
            </w:rPr>
            <w:t>Initial training, intended for an applicant for a student air traffic controller licence or for the issue of an additional rating and/or, if applicable, rating endorsement, shall consist of:</w:t>
          </w:r>
        </w:p>
        <w:p w14:paraId="3F55437A" w14:textId="77777777" w:rsidR="006A5007" w:rsidRPr="00AA2511" w:rsidRDefault="00581773" w:rsidP="006A5007">
          <w:pPr>
            <w:pStyle w:val="ListLevel1"/>
            <w:rPr>
              <w:rStyle w:val="GeneralAviation"/>
              <w:color w:val="auto"/>
            </w:rPr>
          </w:pPr>
          <w:r w:rsidRPr="00AA2511">
            <w:rPr>
              <w:rStyle w:val="GeneralAviation"/>
              <w:color w:val="auto"/>
            </w:rPr>
            <w:t>(1)</w:t>
          </w:r>
          <w:r w:rsidRPr="00AA2511">
            <w:rPr>
              <w:rStyle w:val="GeneralAviation"/>
              <w:color w:val="auto"/>
            </w:rPr>
            <w:tab/>
            <w:t>basic training, comprising all the subjects, topics and subtopics contained in</w:t>
          </w:r>
          <w:r w:rsidRPr="006A5007">
            <w:rPr>
              <w:rStyle w:val="GeneralAviation"/>
            </w:rPr>
            <w:t xml:space="preserve"> </w:t>
          </w:r>
          <w:hyperlink w:anchor="_DxCrossRefBm1379192480" w:history="1">
            <w:r>
              <w:rPr>
                <w:rStyle w:val="Hyperlink"/>
              </w:rPr>
              <w:t>Appendix 2 to Annex I</w:t>
            </w:r>
          </w:hyperlink>
          <w:r w:rsidRPr="00AA2511">
            <w:rPr>
              <w:rStyle w:val="GeneralAviation"/>
              <w:color w:val="auto"/>
            </w:rPr>
            <w:t>; and</w:t>
          </w:r>
        </w:p>
        <w:p w14:paraId="450A84D9" w14:textId="77777777" w:rsidR="006A5007" w:rsidRPr="00AA2511" w:rsidRDefault="00581773" w:rsidP="006A5007">
          <w:pPr>
            <w:pStyle w:val="ListLevel1"/>
            <w:rPr>
              <w:rStyle w:val="GeneralAviation"/>
              <w:color w:val="auto"/>
            </w:rPr>
          </w:pPr>
          <w:r w:rsidRPr="00AA2511">
            <w:rPr>
              <w:rStyle w:val="GeneralAviation"/>
              <w:color w:val="auto"/>
            </w:rPr>
            <w:t>(2)</w:t>
          </w:r>
          <w:r w:rsidRPr="00AA2511">
            <w:rPr>
              <w:rStyle w:val="GeneralAviation"/>
              <w:color w:val="auto"/>
            </w:rPr>
            <w:tab/>
            <w:t>rating training, comprising the subjects, topics and subtopics of at least one of the following:</w:t>
          </w:r>
        </w:p>
        <w:p w14:paraId="3F975764" w14:textId="77777777" w:rsidR="006A5007" w:rsidRPr="00AA2511" w:rsidRDefault="00581773" w:rsidP="006A5007">
          <w:pPr>
            <w:pStyle w:val="ListLevel2"/>
            <w:rPr>
              <w:rStyle w:val="GeneralAviation"/>
              <w:color w:val="auto"/>
            </w:rPr>
          </w:pPr>
          <w:r w:rsidRPr="00AA2511">
            <w:rPr>
              <w:rStyle w:val="GeneralAviation"/>
              <w:color w:val="auto"/>
            </w:rPr>
            <w:t>(i)</w:t>
          </w:r>
          <w:r w:rsidRPr="00AA2511">
            <w:rPr>
              <w:rStyle w:val="GeneralAviation"/>
              <w:color w:val="auto"/>
            </w:rPr>
            <w:tab/>
            <w:t xml:space="preserve">Aerodrome Control Rating — ADC, defined in </w:t>
          </w:r>
          <w:hyperlink w:anchor="_DxCrossRefBm1379192479" w:history="1">
            <w:r w:rsidR="00364B4A">
              <w:rPr>
                <w:rStyle w:val="Hyperlink"/>
              </w:rPr>
              <w:t xml:space="preserve">Appendix </w:t>
            </w:r>
            <w:r w:rsidR="00364B4A">
              <w:rPr>
                <w:rStyle w:val="Hyperlink"/>
                <w:lang w:val="hy-AM"/>
              </w:rPr>
              <w:t>3</w:t>
            </w:r>
            <w:r w:rsidRPr="006A5007">
              <w:rPr>
                <w:rStyle w:val="Hyperlink"/>
              </w:rPr>
              <w:t xml:space="preserve"> to Annex I</w:t>
            </w:r>
          </w:hyperlink>
          <w:r w:rsidRPr="00AA2511">
            <w:rPr>
              <w:rStyle w:val="GeneralAviation"/>
              <w:color w:val="auto"/>
            </w:rPr>
            <w:t>;</w:t>
          </w:r>
        </w:p>
        <w:p w14:paraId="2C007A03" w14:textId="77777777" w:rsidR="006A5007" w:rsidRPr="00AA2511" w:rsidRDefault="00632F88" w:rsidP="006A5007">
          <w:pPr>
            <w:pStyle w:val="ListLevel2"/>
            <w:rPr>
              <w:rStyle w:val="GeneralAviation"/>
              <w:color w:val="auto"/>
            </w:rPr>
          </w:pPr>
          <w:r>
            <w:rPr>
              <w:rStyle w:val="GeneralAviation"/>
              <w:color w:val="auto"/>
            </w:rPr>
            <w:t>(ii</w:t>
          </w:r>
          <w:r w:rsidR="00581773" w:rsidRPr="00AA2511">
            <w:rPr>
              <w:rStyle w:val="GeneralAviation"/>
              <w:color w:val="auto"/>
            </w:rPr>
            <w:t>)</w:t>
          </w:r>
          <w:r w:rsidR="00581773" w:rsidRPr="00AA2511">
            <w:rPr>
              <w:rStyle w:val="GeneralAviation"/>
              <w:color w:val="auto"/>
            </w:rPr>
            <w:tab/>
            <w:t xml:space="preserve">Approach Control Surveillance Rating — APS, defined in </w:t>
          </w:r>
          <w:hyperlink w:anchor="_DxCrossRefBm1379192476" w:history="1">
            <w:r w:rsidR="00364B4A">
              <w:rPr>
                <w:rStyle w:val="Hyperlink"/>
              </w:rPr>
              <w:t xml:space="preserve">Appendix </w:t>
            </w:r>
            <w:r w:rsidR="00364B4A">
              <w:rPr>
                <w:rStyle w:val="Hyperlink"/>
                <w:lang w:val="hy-AM"/>
              </w:rPr>
              <w:t>4</w:t>
            </w:r>
            <w:r w:rsidR="00581773">
              <w:rPr>
                <w:rStyle w:val="Hyperlink"/>
              </w:rPr>
              <w:t xml:space="preserve"> to Annex I</w:t>
            </w:r>
          </w:hyperlink>
          <w:r w:rsidR="00581773" w:rsidRPr="00AA2511">
            <w:rPr>
              <w:rStyle w:val="GeneralAviation"/>
              <w:color w:val="auto"/>
            </w:rPr>
            <w:t>;</w:t>
          </w:r>
        </w:p>
        <w:p w14:paraId="29558109" w14:textId="77777777" w:rsidR="006A5007" w:rsidRPr="00AA2511" w:rsidRDefault="00632F88" w:rsidP="006A5007">
          <w:pPr>
            <w:pStyle w:val="ListLevel2"/>
            <w:rPr>
              <w:rStyle w:val="GeneralAviation"/>
              <w:color w:val="auto"/>
            </w:rPr>
          </w:pPr>
          <w:r>
            <w:rPr>
              <w:rStyle w:val="GeneralAviation"/>
              <w:color w:val="auto"/>
            </w:rPr>
            <w:t>(iii</w:t>
          </w:r>
          <w:r w:rsidR="00581773" w:rsidRPr="00AA2511">
            <w:rPr>
              <w:rStyle w:val="GeneralAviation"/>
              <w:color w:val="auto"/>
            </w:rPr>
            <w:t>)</w:t>
          </w:r>
          <w:r w:rsidR="00581773" w:rsidRPr="00AA2511">
            <w:rPr>
              <w:rStyle w:val="GeneralAviation"/>
              <w:color w:val="auto"/>
            </w:rPr>
            <w:tab/>
            <w:t>Area Control Surveillance Rating — ACS, defined in</w:t>
          </w:r>
          <w:r w:rsidR="00581773" w:rsidRPr="006A5007">
            <w:rPr>
              <w:rStyle w:val="GeneralAviation"/>
            </w:rPr>
            <w:t xml:space="preserve"> </w:t>
          </w:r>
          <w:hyperlink w:anchor="_DxCrossRefBm1379192475" w:history="1">
            <w:r w:rsidR="00364B4A">
              <w:rPr>
                <w:rStyle w:val="Hyperlink"/>
              </w:rPr>
              <w:t xml:space="preserve">Appendix </w:t>
            </w:r>
            <w:r w:rsidR="00364B4A">
              <w:rPr>
                <w:rStyle w:val="Hyperlink"/>
                <w:lang w:val="hy-AM"/>
              </w:rPr>
              <w:t>5</w:t>
            </w:r>
            <w:r w:rsidR="00D1542A">
              <w:rPr>
                <w:rStyle w:val="Hyperlink"/>
              </w:rPr>
              <w:t xml:space="preserve"> to Annex I</w:t>
            </w:r>
          </w:hyperlink>
          <w:r w:rsidR="00581773" w:rsidRPr="00AA2511">
            <w:rPr>
              <w:rStyle w:val="GeneralAviation"/>
              <w:color w:val="auto"/>
            </w:rPr>
            <w:t>.</w:t>
          </w:r>
        </w:p>
        <w:p w14:paraId="5043F5BC" w14:textId="77777777" w:rsidR="006A5007" w:rsidRPr="00AA2511" w:rsidRDefault="00581773" w:rsidP="006A5007">
          <w:pPr>
            <w:pStyle w:val="ListLevel0"/>
            <w:rPr>
              <w:rStyle w:val="GeneralAviation"/>
              <w:color w:val="auto"/>
            </w:rPr>
          </w:pPr>
          <w:r w:rsidRPr="00AA2511">
            <w:rPr>
              <w:rStyle w:val="GeneralAviation"/>
              <w:color w:val="auto"/>
            </w:rPr>
            <w:t>(b)</w:t>
          </w:r>
          <w:r w:rsidRPr="00AA2511">
            <w:rPr>
              <w:rStyle w:val="GeneralAviation"/>
              <w:color w:val="auto"/>
            </w:rPr>
            <w:tab/>
            <w:t>Training intended for an additional rating shall consist of the subjects, topics and subtopics applicable to at least one of the ratings established in point (a)(2).</w:t>
          </w:r>
        </w:p>
        <w:p w14:paraId="5A37015D" w14:textId="77777777" w:rsidR="006A5007" w:rsidRPr="00AA2511" w:rsidRDefault="00581773" w:rsidP="006A5007">
          <w:pPr>
            <w:pStyle w:val="ListLevel0"/>
            <w:rPr>
              <w:rStyle w:val="GeneralAviation"/>
              <w:color w:val="auto"/>
            </w:rPr>
          </w:pPr>
          <w:r w:rsidRPr="00AA2511">
            <w:rPr>
              <w:rStyle w:val="GeneralAviation"/>
              <w:color w:val="auto"/>
            </w:rPr>
            <w:t>(c)</w:t>
          </w:r>
          <w:r w:rsidRPr="00AA2511">
            <w:rPr>
              <w:rStyle w:val="GeneralAviation"/>
              <w:color w:val="auto"/>
            </w:rPr>
            <w:tab/>
            <w:t>Training intended for the reactivation of a rating following a not successful assessment of previous competence according to point</w:t>
          </w:r>
          <w:r w:rsidRPr="006A5007">
            <w:rPr>
              <w:rStyle w:val="GeneralAviation"/>
            </w:rPr>
            <w:t xml:space="preserve"> </w:t>
          </w:r>
          <w:hyperlink w:anchor="_DxCrossRefBm1379192389" w:history="1">
            <w:r w:rsidRPr="00D1542A">
              <w:rPr>
                <w:rStyle w:val="Hyperlink"/>
              </w:rPr>
              <w:t>ATCO.B.010</w:t>
            </w:r>
          </w:hyperlink>
          <w:r w:rsidRPr="00AA2511">
            <w:rPr>
              <w:rStyle w:val="GeneralAviation"/>
              <w:color w:val="auto"/>
            </w:rPr>
            <w:t>(b) shall be tailored according to the result of that assessment.</w:t>
          </w:r>
        </w:p>
        <w:p w14:paraId="0B3C4559" w14:textId="77777777" w:rsidR="006A5007" w:rsidRPr="00AA2511" w:rsidRDefault="00581773" w:rsidP="006A5007">
          <w:pPr>
            <w:pStyle w:val="ListLevel0"/>
            <w:rPr>
              <w:rStyle w:val="GeneralAviation"/>
              <w:color w:val="auto"/>
            </w:rPr>
          </w:pPr>
          <w:r w:rsidRPr="00AA2511">
            <w:rPr>
              <w:rStyle w:val="GeneralAviation"/>
              <w:color w:val="auto"/>
            </w:rPr>
            <w:t>(d)</w:t>
          </w:r>
          <w:r w:rsidRPr="00AA2511">
            <w:rPr>
              <w:rStyle w:val="GeneralAviation"/>
              <w:color w:val="auto"/>
            </w:rPr>
            <w:tab/>
            <w:t>Training intended for a rating endorsement shall consist of subjects, topics and subtopics developed by the training organisation and approved as part of the training course.</w:t>
          </w:r>
        </w:p>
        <w:p w14:paraId="223D24C6" w14:textId="77777777" w:rsidR="006A5007" w:rsidRPr="00AA2511" w:rsidRDefault="00581773" w:rsidP="00AA2511">
          <w:pPr>
            <w:pStyle w:val="ListLevel0"/>
            <w:rPr>
              <w:color w:val="A25EAB"/>
            </w:rPr>
          </w:pPr>
          <w:r w:rsidRPr="00AA2511">
            <w:rPr>
              <w:rStyle w:val="GeneralAviation"/>
              <w:color w:val="auto"/>
            </w:rPr>
            <w:t>(e)</w:t>
          </w:r>
          <w:r w:rsidRPr="00AA2511">
            <w:rPr>
              <w:rStyle w:val="GeneralAviation"/>
              <w:color w:val="auto"/>
            </w:rPr>
            <w:tab/>
            <w:t>Basic and/or rating training may be complemented with subjects, topics and subtopics that are additional or specific to the functional airspace block (FAB) or to the national environment</w:t>
          </w:r>
          <w:r w:rsidR="00AA2511">
            <w:rPr>
              <w:rStyle w:val="GeneralAviation"/>
              <w:color w:val="auto"/>
            </w:rPr>
            <w:t>.</w:t>
          </w:r>
        </w:p>
      </w:sdtContent>
    </w:sdt>
    <w:bookmarkStart w:id="722" w:name="_Toc413420296_0" w:displacedByCustomXml="next"/>
    <w:bookmarkEnd w:id="722" w:displacedByCustomXml="next"/>
    <w:bookmarkStart w:id="723" w:name="_Toc411245257_0" w:displacedByCustomXml="next"/>
    <w:bookmarkEnd w:id="723" w:displacedByCustomXml="next"/>
    <w:bookmarkStart w:id="724" w:name="_Toc411243986_0" w:displacedByCustomXml="next"/>
    <w:bookmarkEnd w:id="724" w:displacedByCustomXml="next"/>
    <w:bookmarkStart w:id="725" w:name="_Toc409682798_0" w:displacedByCustomXml="next"/>
    <w:bookmarkEnd w:id="725" w:displacedByCustomXml="next"/>
    <w:bookmarkStart w:id="726" w:name="_DxCrossRefBm1379192482" w:displacedByCustomXml="next"/>
    <w:bookmarkStart w:id="727" w:name="_DxCrossRefBm9000098" w:displacedByCustomXml="next"/>
    <w:bookmarkStart w:id="728" w:name="_Toc427661413" w:displacedByCustomXml="next"/>
    <w:bookmarkStart w:id="729" w:name="_Toc413420305" w:displacedByCustomXml="next"/>
    <w:bookmarkStart w:id="730" w:name="_Toc411245266" w:displacedByCustomXml="next"/>
    <w:bookmarkStart w:id="731" w:name="_Toc411243995" w:displacedByCustomXml="next"/>
    <w:bookmarkStart w:id="732" w:name="_Toc409682807" w:displacedByCustomXml="next"/>
    <w:sdt>
      <w:sdtPr>
        <w:rPr>
          <w:b w:val="0"/>
          <w:color w:val="auto"/>
          <w:sz w:val="22"/>
          <w:lang w:val="en-US"/>
        </w:rPr>
        <w:alias w:val="topic"/>
        <w:tag w:val="topic"/>
        <w:id w:val="1778940612"/>
      </w:sdtPr>
      <w:sdtContent>
        <w:p w14:paraId="1EB897AC" w14:textId="77777777" w:rsidR="00FB735A" w:rsidRPr="00FF2450" w:rsidRDefault="00581773" w:rsidP="000F573D">
          <w:pPr>
            <w:pStyle w:val="Heading5AMC"/>
          </w:pPr>
          <w:r w:rsidRPr="00FF2450">
            <w:t>AMC1 ATCO.D.010(a)</w:t>
          </w:r>
          <w:r w:rsidR="00CF4543">
            <w:t xml:space="preserve"> </w:t>
          </w:r>
          <w:r w:rsidRPr="00FF2450">
            <w:t>Composition of initial training</w:t>
          </w:r>
          <w:bookmarkEnd w:id="728"/>
          <w:bookmarkEnd w:id="727"/>
          <w:bookmarkEnd w:id="726"/>
        </w:p>
        <w:p w14:paraId="2A9F6FDC" w14:textId="77777777" w:rsidR="00FB735A" w:rsidRPr="00FF2450" w:rsidRDefault="00581773" w:rsidP="00EA4836">
          <w:pPr>
            <w:pStyle w:val="Heading6OrgManual"/>
          </w:pPr>
          <w:r w:rsidRPr="00DC67DD">
            <w:t>GENERAL</w:t>
          </w:r>
        </w:p>
        <w:p w14:paraId="4193249C" w14:textId="77777777" w:rsidR="00FB735A" w:rsidRPr="00FF2450" w:rsidRDefault="00581773" w:rsidP="000F573D">
          <w:r w:rsidRPr="00FF2450">
            <w:t xml:space="preserve">[Please find the link to the concerned AMC </w:t>
          </w:r>
          <w:hyperlink w:anchor="_DxCrossRefBm1379192483" w:history="1">
            <w:r w:rsidR="00CF4543">
              <w:rPr>
                <w:rStyle w:val="Hyperlink"/>
              </w:rPr>
              <w:t>here</w:t>
            </w:r>
          </w:hyperlink>
          <w:r w:rsidRPr="00FF2450">
            <w:t>]</w:t>
          </w:r>
        </w:p>
        <w:bookmarkEnd w:id="729" w:displacedByCustomXml="next"/>
        <w:bookmarkEnd w:id="730" w:displacedByCustomXml="next"/>
        <w:bookmarkEnd w:id="731" w:displacedByCustomXml="next"/>
        <w:bookmarkEnd w:id="732" w:displacedByCustomXml="next"/>
      </w:sdtContent>
    </w:sdt>
    <w:bookmarkStart w:id="733" w:name="_DxCrossRefBm1379192484" w:displacedByCustomXml="next"/>
    <w:bookmarkStart w:id="734" w:name="_DxCrossRefBm9000099" w:displacedByCustomXml="next"/>
    <w:bookmarkStart w:id="735" w:name="_Toc427661414" w:displacedByCustomXml="next"/>
    <w:sdt>
      <w:sdtPr>
        <w:rPr>
          <w:b w:val="0"/>
          <w:color w:val="auto"/>
          <w:sz w:val="22"/>
          <w:lang w:val="en-US"/>
        </w:rPr>
        <w:alias w:val="topic"/>
        <w:tag w:val="topic"/>
        <w:id w:val="-1584577928"/>
      </w:sdtPr>
      <w:sdtContent>
        <w:p w14:paraId="44F05EC5" w14:textId="77777777" w:rsidR="00E01904" w:rsidRPr="00FF2450" w:rsidRDefault="00581773" w:rsidP="000F573D">
          <w:pPr>
            <w:pStyle w:val="Heading5AMC"/>
          </w:pPr>
          <w:r w:rsidRPr="00FF2450">
            <w:t>AMC2 ATCO.D.010(a) Composition of initial training</w:t>
          </w:r>
          <w:bookmarkEnd w:id="735"/>
          <w:bookmarkEnd w:id="734"/>
          <w:bookmarkEnd w:id="733"/>
        </w:p>
        <w:p w14:paraId="54708D32" w14:textId="77777777" w:rsidR="00E01904" w:rsidRPr="00FF2450" w:rsidRDefault="00581773" w:rsidP="00F64E13">
          <w:pPr>
            <w:pStyle w:val="Heading6OrgManual"/>
          </w:pPr>
          <w:r w:rsidRPr="00FF2450">
            <w:t xml:space="preserve">LIST OF </w:t>
          </w:r>
          <w:r w:rsidR="00474BD9">
            <w:t>ABBREVIATIONS</w:t>
          </w:r>
        </w:p>
        <w:p w14:paraId="7CE5AB00" w14:textId="77777777" w:rsidR="00E01904" w:rsidRPr="00FF2450" w:rsidRDefault="00581773" w:rsidP="000F573D">
          <w:r w:rsidRPr="00FF2450">
            <w:t xml:space="preserve">[Please find the link to the concerned AMC </w:t>
          </w:r>
          <w:hyperlink w:anchor="_DxCrossRefBm1379192485" w:history="1">
            <w:r w:rsidR="00146026">
              <w:rPr>
                <w:rStyle w:val="Hyperlink"/>
              </w:rPr>
              <w:t>here</w:t>
            </w:r>
          </w:hyperlink>
          <w:r w:rsidRPr="00FF2450">
            <w:t>]</w:t>
          </w:r>
        </w:p>
      </w:sdtContent>
    </w:sdt>
    <w:bookmarkStart w:id="736" w:name="_DxCrossRefBm1379192486" w:displacedByCustomXml="next"/>
    <w:bookmarkStart w:id="737" w:name="_DxCrossRefBm9000100" w:displacedByCustomXml="next"/>
    <w:bookmarkStart w:id="738" w:name="_Toc427661415" w:displacedByCustomXml="next"/>
    <w:sdt>
      <w:sdtPr>
        <w:rPr>
          <w:b w:val="0"/>
          <w:color w:val="auto"/>
          <w:sz w:val="22"/>
          <w:lang w:val="en-US"/>
        </w:rPr>
        <w:alias w:val="topic"/>
        <w:tag w:val="topic"/>
        <w:id w:val="13259519"/>
      </w:sdtPr>
      <w:sdtContent>
        <w:p w14:paraId="11DE182A" w14:textId="77777777" w:rsidR="007254B4" w:rsidRPr="00FF2450" w:rsidRDefault="00581773" w:rsidP="000F573D">
          <w:pPr>
            <w:pStyle w:val="Heading5AMC"/>
          </w:pPr>
          <w:r>
            <w:t>AMC1</w:t>
          </w:r>
          <w:r w:rsidR="00311B17" w:rsidRPr="00FF2450">
            <w:t xml:space="preserve"> ATCO.D.010(a)(1) Composition of initial training</w:t>
          </w:r>
          <w:bookmarkEnd w:id="738"/>
          <w:bookmarkEnd w:id="737"/>
          <w:bookmarkEnd w:id="736"/>
        </w:p>
        <w:p w14:paraId="1051ABCC" w14:textId="77777777" w:rsidR="007E45A1" w:rsidRPr="00951B07" w:rsidRDefault="00581773" w:rsidP="007E45A1">
          <w:pPr>
            <w:pStyle w:val="Heading6OrgManual"/>
            <w:rPr>
              <w:rStyle w:val="GeneralAviation"/>
              <w:color w:val="auto"/>
            </w:rPr>
          </w:pPr>
          <w:r w:rsidRPr="00951B07">
            <w:rPr>
              <w:rStyle w:val="GeneralAviation"/>
              <w:color w:val="auto"/>
            </w:rPr>
            <w:t>BASIC TRAINING —TRAINING OBJECTIVES</w:t>
          </w:r>
        </w:p>
        <w:p w14:paraId="28386EDA" w14:textId="77777777" w:rsidR="007E45A1" w:rsidRPr="006A7E76" w:rsidRDefault="00581773" w:rsidP="007E45A1">
          <w:pPr>
            <w:rPr>
              <w:rStyle w:val="GeneralAviation"/>
            </w:rPr>
          </w:pPr>
          <w:r w:rsidRPr="00AA2511">
            <w:rPr>
              <w:rStyle w:val="GeneralAviation"/>
              <w:color w:val="auto"/>
            </w:rPr>
            <w:t xml:space="preserve">[Please find the link to the AMC </w:t>
          </w:r>
          <w:hyperlink w:anchor="_DxCrossRefBm1379192487" w:history="1">
            <w:r w:rsidRPr="007E45A1">
              <w:rPr>
                <w:rStyle w:val="Hyperlink"/>
              </w:rPr>
              <w:t>here</w:t>
            </w:r>
          </w:hyperlink>
          <w:r w:rsidRPr="00AA2511">
            <w:rPr>
              <w:rStyle w:val="GeneralAviation"/>
              <w:color w:val="auto"/>
            </w:rPr>
            <w:t>]</w:t>
          </w:r>
        </w:p>
      </w:sdtContent>
    </w:sdt>
    <w:p w14:paraId="18016E73" w14:textId="77777777" w:rsidR="002C5EF5" w:rsidRPr="002C5EF5" w:rsidRDefault="002C5EF5" w:rsidP="000F573D">
      <w:pPr>
        <w:rPr>
          <w:rStyle w:val="Italic"/>
        </w:rPr>
      </w:pPr>
    </w:p>
    <w:bookmarkStart w:id="739" w:name="_DxCrossRefBm1379192490" w:displacedByCustomXml="next"/>
    <w:bookmarkStart w:id="740" w:name="_DxCrossRefBm9000102" w:displacedByCustomXml="next"/>
    <w:bookmarkStart w:id="741" w:name="_Toc427661417" w:displacedByCustomXml="next"/>
    <w:sdt>
      <w:sdtPr>
        <w:rPr>
          <w:b w:val="0"/>
          <w:i/>
          <w:color w:val="auto"/>
          <w:sz w:val="22"/>
          <w:lang w:val="en-US"/>
        </w:rPr>
        <w:alias w:val="topic"/>
        <w:tag w:val="topic"/>
        <w:id w:val="-43690185"/>
      </w:sdtPr>
      <w:sdtContent>
        <w:bookmarkEnd w:id="741" w:displacedByCustomXml="prev"/>
        <w:bookmarkEnd w:id="740" w:displacedByCustomXml="prev"/>
        <w:bookmarkEnd w:id="739" w:displacedByCustomXml="prev"/>
        <w:p w14:paraId="09F6EFAC" w14:textId="77777777" w:rsidR="00BB0ABD" w:rsidRPr="00BB0ABD" w:rsidRDefault="00581773" w:rsidP="00BB0ABD">
          <w:pPr>
            <w:pStyle w:val="Heading5AMC"/>
          </w:pPr>
          <w:r w:rsidRPr="00BB0ABD">
            <w:t>AMC1 ATCO.D.010(a)(2)(i) Composition of initial training</w:t>
          </w:r>
        </w:p>
        <w:p w14:paraId="61554E4F" w14:textId="77777777" w:rsidR="00BB0ABD" w:rsidRPr="006A7E76" w:rsidRDefault="00581773" w:rsidP="006A7E76">
          <w:pPr>
            <w:pStyle w:val="Heading6OrgManual"/>
            <w:rPr>
              <w:rStyle w:val="Italic"/>
              <w:i w:val="0"/>
            </w:rPr>
          </w:pPr>
          <w:r w:rsidRPr="00FF2450">
            <w:t>AERODROME CONTROL INSTRUMENT RATING FOR TOWER ADI (TWR) TRAINING — SUBJECT OBJECTIVES AND TRAINING OBJECTIVES</w:t>
          </w:r>
        </w:p>
        <w:p w14:paraId="20AA08B7" w14:textId="77777777" w:rsidR="00BB0ABD" w:rsidRPr="00AA2511" w:rsidRDefault="00581773" w:rsidP="00BB0ABD">
          <w:pPr>
            <w:pStyle w:val="Heading6OrgManual"/>
            <w:rPr>
              <w:rStyle w:val="GeneralAviation"/>
              <w:color w:val="auto"/>
            </w:rPr>
          </w:pPr>
          <w:r w:rsidRPr="00AA2511">
            <w:rPr>
              <w:rStyle w:val="GeneralAviation"/>
              <w:color w:val="auto"/>
            </w:rPr>
            <w:t>AERODROME CONTROL RATING FOR AD</w:t>
          </w:r>
          <w:r w:rsidR="00367E6C" w:rsidRPr="00AA2511">
            <w:rPr>
              <w:rStyle w:val="GeneralAviation"/>
              <w:color w:val="auto"/>
            </w:rPr>
            <w:t>C</w:t>
          </w:r>
          <w:r w:rsidRPr="00AA2511">
            <w:rPr>
              <w:rStyle w:val="GeneralAviation"/>
              <w:color w:val="auto"/>
            </w:rPr>
            <w:t xml:space="preserve"> TRAINING —TRAINING OBJECTIVES</w:t>
          </w:r>
        </w:p>
        <w:p w14:paraId="361D0A0E" w14:textId="77777777" w:rsidR="00BB0ABD" w:rsidRPr="006A7E76" w:rsidRDefault="00581773" w:rsidP="000F573D">
          <w:pPr>
            <w:rPr>
              <w:color w:val="A25EAB"/>
            </w:rPr>
          </w:pPr>
          <w:r w:rsidRPr="00AA2511">
            <w:rPr>
              <w:rStyle w:val="GeneralAviation"/>
              <w:color w:val="auto"/>
            </w:rPr>
            <w:t xml:space="preserve">[Please find the link to the AMC </w:t>
          </w:r>
          <w:hyperlink w:anchor="_DxCrossRefBm1379192489" w:history="1">
            <w:r w:rsidRPr="00BB0ABD">
              <w:rPr>
                <w:rStyle w:val="Hyperlink"/>
              </w:rPr>
              <w:t>here</w:t>
            </w:r>
          </w:hyperlink>
          <w:r w:rsidRPr="00AA2511">
            <w:rPr>
              <w:rStyle w:val="GeneralAviation"/>
              <w:color w:val="auto"/>
            </w:rPr>
            <w:t>]</w:t>
          </w:r>
        </w:p>
      </w:sdtContent>
    </w:sdt>
    <w:bookmarkStart w:id="742" w:name="_DxCrossRefBm1379192492" w:displacedByCustomXml="next"/>
    <w:bookmarkStart w:id="743" w:name="_DxCrossRefBm9000103" w:displacedByCustomXml="next"/>
    <w:bookmarkStart w:id="744" w:name="_Toc427661418" w:displacedByCustomXml="next"/>
    <w:sdt>
      <w:sdtPr>
        <w:rPr>
          <w:b w:val="0"/>
          <w:color w:val="auto"/>
          <w:sz w:val="22"/>
          <w:lang w:val="en-US"/>
        </w:rPr>
        <w:alias w:val="topic"/>
        <w:tag w:val="topic"/>
        <w:id w:val="619855423"/>
      </w:sdtPr>
      <w:sdtContent>
        <w:bookmarkEnd w:id="744" w:displacedByCustomXml="prev"/>
        <w:bookmarkEnd w:id="743" w:displacedByCustomXml="prev"/>
        <w:bookmarkEnd w:id="742" w:displacedByCustomXml="prev"/>
        <w:p w14:paraId="1317900F" w14:textId="77777777" w:rsidR="00CA3F8C" w:rsidRPr="00FF2450" w:rsidRDefault="00581773" w:rsidP="00CA3F8C">
          <w:pPr>
            <w:pStyle w:val="Heading5AMC"/>
          </w:pPr>
          <w:r w:rsidRPr="00FF2450">
            <w:t>AMC1 ATCO.D.010(a)(2)(ii) Composition of initial training</w:t>
          </w:r>
        </w:p>
        <w:p w14:paraId="09FE422E" w14:textId="77777777" w:rsidR="004B65BF" w:rsidRPr="00FF2450" w:rsidRDefault="00581773" w:rsidP="00FA6993">
          <w:pPr>
            <w:pStyle w:val="Heading6OrgManual"/>
          </w:pPr>
          <w:r w:rsidRPr="00FF2450">
            <w:t>APPROACH CONTROL PROCEDURAL RATING (APP) TRAINING — SUBJECT OBJECTIVES AND TRAINING OBJECTIVES</w:t>
          </w:r>
        </w:p>
        <w:p w14:paraId="7A3D910F" w14:textId="77777777" w:rsidR="00CA3F8C" w:rsidRPr="006A7E76" w:rsidRDefault="00632F88" w:rsidP="00CA3F8C">
          <w:pPr>
            <w:rPr>
              <w:rStyle w:val="GeneralAviation"/>
            </w:rPr>
          </w:pPr>
          <w:r w:rsidRPr="00632F88">
            <w:rPr>
              <w:rStyle w:val="GeneralAviation"/>
              <w:b/>
              <w:color w:val="auto"/>
            </w:rPr>
            <w:t>RESERVED</w:t>
          </w:r>
        </w:p>
      </w:sdtContent>
    </w:sdt>
    <w:bookmarkStart w:id="745" w:name="_DxCrossRefBm1379192494" w:displacedByCustomXml="next"/>
    <w:bookmarkStart w:id="746" w:name="_DxCrossRefBm9000104" w:displacedByCustomXml="next"/>
    <w:bookmarkStart w:id="747" w:name="_Toc427661419" w:displacedByCustomXml="next"/>
    <w:sdt>
      <w:sdtPr>
        <w:rPr>
          <w:b w:val="0"/>
          <w:color w:val="auto"/>
          <w:sz w:val="22"/>
          <w:lang w:val="en-US"/>
        </w:rPr>
        <w:alias w:val="topic"/>
        <w:tag w:val="topic"/>
        <w:id w:val="-425492739"/>
      </w:sdtPr>
      <w:sdtContent>
        <w:bookmarkEnd w:id="747" w:displacedByCustomXml="prev"/>
        <w:bookmarkEnd w:id="746" w:displacedByCustomXml="prev"/>
        <w:bookmarkEnd w:id="745" w:displacedByCustomXml="prev"/>
        <w:p w14:paraId="26F2EF0D" w14:textId="77777777" w:rsidR="00395F3F" w:rsidRPr="00FF2450" w:rsidRDefault="00581773" w:rsidP="00395F3F">
          <w:pPr>
            <w:pStyle w:val="Heading5AMC"/>
          </w:pPr>
          <w:r w:rsidRPr="00FF2450">
            <w:t>AMC1 ATCO.D.010(a)(2)(i</w:t>
          </w:r>
          <w:r>
            <w:t>ii</w:t>
          </w:r>
          <w:r w:rsidRPr="00FF2450">
            <w:t>) Composition of initial training</w:t>
          </w:r>
        </w:p>
        <w:p w14:paraId="50C99047" w14:textId="77777777" w:rsidR="00395F3F" w:rsidRPr="00AA2511" w:rsidRDefault="00581773" w:rsidP="00395F3F">
          <w:pPr>
            <w:pStyle w:val="Heading6OrgManual"/>
            <w:rPr>
              <w:rStyle w:val="GeneralAviation"/>
              <w:color w:val="auto"/>
            </w:rPr>
          </w:pPr>
          <w:r w:rsidRPr="00AA2511">
            <w:rPr>
              <w:rStyle w:val="GeneralAviation"/>
              <w:color w:val="auto"/>
            </w:rPr>
            <w:t>AREA CONTROL PROCEDURAL RATING (ACP) TRAINING —</w:t>
          </w:r>
          <w:r w:rsidR="009F5617" w:rsidRPr="00AA2511">
            <w:rPr>
              <w:rStyle w:val="GeneralAviation"/>
              <w:color w:val="auto"/>
            </w:rPr>
            <w:t xml:space="preserve"> </w:t>
          </w:r>
          <w:r w:rsidRPr="00AA2511">
            <w:rPr>
              <w:rStyle w:val="GeneralAviation"/>
              <w:color w:val="auto"/>
            </w:rPr>
            <w:t>TRAINING OBJECTIVES</w:t>
          </w:r>
        </w:p>
        <w:p w14:paraId="5FB0C35D" w14:textId="77777777" w:rsidR="00395F3F" w:rsidRPr="006A7E76" w:rsidRDefault="00632F88" w:rsidP="00395F3F">
          <w:pPr>
            <w:rPr>
              <w:rStyle w:val="GeneralAviation"/>
            </w:rPr>
          </w:pPr>
          <w:r w:rsidRPr="00632F88">
            <w:rPr>
              <w:rStyle w:val="GeneralAviation"/>
              <w:b/>
              <w:color w:val="auto"/>
            </w:rPr>
            <w:t>RESERVED</w:t>
          </w:r>
        </w:p>
      </w:sdtContent>
    </w:sdt>
    <w:bookmarkStart w:id="748" w:name="_Toc413420303" w:displacedByCustomXml="next"/>
    <w:bookmarkEnd w:id="748" w:displacedByCustomXml="next"/>
    <w:bookmarkStart w:id="749" w:name="_Toc411245264" w:displacedByCustomXml="next"/>
    <w:bookmarkEnd w:id="749" w:displacedByCustomXml="next"/>
    <w:bookmarkStart w:id="750" w:name="_Toc411243993" w:displacedByCustomXml="next"/>
    <w:bookmarkEnd w:id="750" w:displacedByCustomXml="next"/>
    <w:bookmarkStart w:id="751" w:name="_Toc409682805" w:displacedByCustomXml="next"/>
    <w:bookmarkEnd w:id="751" w:displacedByCustomXml="next"/>
    <w:bookmarkStart w:id="752" w:name="_DxCrossRefBm1379192496" w:displacedByCustomXml="next"/>
    <w:bookmarkStart w:id="753" w:name="_DxCrossRefBm9000105" w:displacedByCustomXml="next"/>
    <w:bookmarkStart w:id="754" w:name="_Toc427661420" w:displacedByCustomXml="next"/>
    <w:sdt>
      <w:sdtPr>
        <w:rPr>
          <w:b w:val="0"/>
          <w:color w:val="auto"/>
          <w:sz w:val="22"/>
          <w:lang w:val="en-US"/>
        </w:rPr>
        <w:alias w:val="topic"/>
        <w:tag w:val="topic"/>
        <w:id w:val="1608085768"/>
      </w:sdtPr>
      <w:sdtContent>
        <w:bookmarkEnd w:id="754" w:displacedByCustomXml="prev"/>
        <w:bookmarkEnd w:id="753" w:displacedByCustomXml="prev"/>
        <w:bookmarkEnd w:id="752" w:displacedByCustomXml="prev"/>
        <w:p w14:paraId="1B43C33E" w14:textId="77777777" w:rsidR="004F4F85" w:rsidRPr="004F4F85" w:rsidRDefault="00581773" w:rsidP="004F4F85">
          <w:pPr>
            <w:pStyle w:val="Heading5AMC"/>
          </w:pPr>
          <w:r w:rsidRPr="004F4F85">
            <w:t>AMC1 ATCO.D.010(a)(2)(</w:t>
          </w:r>
          <w:r>
            <w:t>i</w:t>
          </w:r>
          <w:r w:rsidRPr="004F4F85">
            <w:t>v) Composition of initial training</w:t>
          </w:r>
        </w:p>
        <w:p w14:paraId="11A5F00D" w14:textId="77777777" w:rsidR="004F4F85" w:rsidRPr="00AA2511" w:rsidRDefault="00581773" w:rsidP="004F4F85">
          <w:pPr>
            <w:pStyle w:val="Heading6OrgManual"/>
            <w:rPr>
              <w:rStyle w:val="GeneralAviation"/>
              <w:color w:val="auto"/>
            </w:rPr>
          </w:pPr>
          <w:r w:rsidRPr="00AA2511">
            <w:rPr>
              <w:rStyle w:val="GeneralAviation"/>
              <w:color w:val="auto"/>
            </w:rPr>
            <w:t>APPROACH CONTROL SURVEILLANCE RATING (APS) TRAINING —TRAINING OBJECTIVES</w:t>
          </w:r>
        </w:p>
        <w:p w14:paraId="25F6E3FD" w14:textId="77777777" w:rsidR="004F4F85" w:rsidRPr="00487675" w:rsidRDefault="00581773" w:rsidP="004F4F85">
          <w:pPr>
            <w:rPr>
              <w:rStyle w:val="GeneralAviation"/>
            </w:rPr>
          </w:pPr>
          <w:r w:rsidRPr="00AA2511">
            <w:rPr>
              <w:rStyle w:val="GeneralAviation"/>
              <w:color w:val="auto"/>
            </w:rPr>
            <w:t xml:space="preserve">[Please find the link to the AMC </w:t>
          </w:r>
          <w:hyperlink w:anchor="_DxCrossRefBm1379192497" w:history="1">
            <w:r w:rsidRPr="004F4F85">
              <w:rPr>
                <w:rStyle w:val="Hyperlink"/>
              </w:rPr>
              <w:t>here</w:t>
            </w:r>
          </w:hyperlink>
          <w:r w:rsidRPr="00AA2511">
            <w:rPr>
              <w:rStyle w:val="GeneralAviation"/>
              <w:color w:val="auto"/>
            </w:rPr>
            <w:t>]</w:t>
          </w:r>
        </w:p>
      </w:sdtContent>
    </w:sdt>
    <w:bookmarkStart w:id="755" w:name="_DxCrossRefBm1379192498" w:displacedByCustomXml="next"/>
    <w:bookmarkStart w:id="756" w:name="_DxCrossRefBm9000106" w:displacedByCustomXml="next"/>
    <w:bookmarkStart w:id="757" w:name="_Toc427661421" w:displacedByCustomXml="next"/>
    <w:sdt>
      <w:sdtPr>
        <w:rPr>
          <w:b w:val="0"/>
          <w:color w:val="auto"/>
          <w:sz w:val="22"/>
          <w:lang w:val="en-US"/>
        </w:rPr>
        <w:alias w:val="topic"/>
        <w:tag w:val="topic"/>
        <w:id w:val="875079436"/>
      </w:sdtPr>
      <w:sdtContent>
        <w:bookmarkEnd w:id="757" w:displacedByCustomXml="prev"/>
        <w:bookmarkEnd w:id="756" w:displacedByCustomXml="prev"/>
        <w:bookmarkEnd w:id="755" w:displacedByCustomXml="prev"/>
        <w:p w14:paraId="0B951C68" w14:textId="77777777" w:rsidR="00293123" w:rsidRPr="00293123" w:rsidRDefault="00581773" w:rsidP="00293123">
          <w:pPr>
            <w:pStyle w:val="Heading5AMC"/>
          </w:pPr>
          <w:r w:rsidRPr="00293123">
            <w:t>AMC1 ATCO.D.010(a)(2)(v) Composition of initial training</w:t>
          </w:r>
        </w:p>
        <w:p w14:paraId="726F7DCC" w14:textId="77777777" w:rsidR="00293123" w:rsidRPr="00AA2511" w:rsidRDefault="00581773" w:rsidP="00293123">
          <w:pPr>
            <w:pStyle w:val="Heading6OrgManual"/>
            <w:rPr>
              <w:rStyle w:val="GeneralAviation"/>
              <w:color w:val="auto"/>
            </w:rPr>
          </w:pPr>
          <w:r w:rsidRPr="00AA2511">
            <w:rPr>
              <w:rStyle w:val="GeneralAviation"/>
              <w:color w:val="auto"/>
            </w:rPr>
            <w:t>AREA CONTROL SURVEILLANCE RATING (ACS) TRAINING —</w:t>
          </w:r>
          <w:r w:rsidR="00211596" w:rsidRPr="00AA2511">
            <w:rPr>
              <w:rStyle w:val="GeneralAviation"/>
              <w:color w:val="auto"/>
            </w:rPr>
            <w:t xml:space="preserve"> TRAINING </w:t>
          </w:r>
          <w:r w:rsidRPr="00AA2511">
            <w:rPr>
              <w:rStyle w:val="GeneralAviation"/>
              <w:color w:val="auto"/>
            </w:rPr>
            <w:t>OBJECTIVES</w:t>
          </w:r>
        </w:p>
        <w:p w14:paraId="3A39E7E8" w14:textId="77777777" w:rsidR="00293123" w:rsidRPr="00487675" w:rsidRDefault="00581773" w:rsidP="000F573D">
          <w:pPr>
            <w:rPr>
              <w:color w:val="A25EAB"/>
            </w:rPr>
          </w:pPr>
          <w:r w:rsidRPr="00AA2511">
            <w:rPr>
              <w:rStyle w:val="GeneralAviation"/>
              <w:color w:val="auto"/>
            </w:rPr>
            <w:t xml:space="preserve">[Please find the link to the AMC </w:t>
          </w:r>
          <w:hyperlink w:anchor="_DxCrossRefBm1379192499" w:history="1">
            <w:r w:rsidRPr="00293123">
              <w:rPr>
                <w:rStyle w:val="Hyperlink"/>
              </w:rPr>
              <w:t>here</w:t>
            </w:r>
          </w:hyperlink>
          <w:r w:rsidRPr="00AA2511">
            <w:rPr>
              <w:rStyle w:val="GeneralAviation"/>
              <w:color w:val="auto"/>
            </w:rPr>
            <w:t>]</w:t>
          </w:r>
        </w:p>
      </w:sdtContent>
    </w:sdt>
    <w:bookmarkStart w:id="758" w:name="_DxCrossRefBm1379192500" w:displacedByCustomXml="next"/>
    <w:bookmarkStart w:id="759" w:name="_DxCrossRefBm9000107" w:displacedByCustomXml="next"/>
    <w:bookmarkStart w:id="760" w:name="_Toc427661422" w:displacedByCustomXml="next"/>
    <w:bookmarkStart w:id="761" w:name="_Toc413420305_0" w:displacedByCustomXml="next"/>
    <w:bookmarkStart w:id="762" w:name="_Toc411245266_0" w:displacedByCustomXml="next"/>
    <w:bookmarkStart w:id="763" w:name="_Toc411243995_0" w:displacedByCustomXml="next"/>
    <w:bookmarkStart w:id="764" w:name="_Toc409682807_0" w:displacedByCustomXml="next"/>
    <w:bookmarkStart w:id="765" w:name="_Toc405820079_0" w:displacedByCustomXml="next"/>
    <w:sdt>
      <w:sdtPr>
        <w:rPr>
          <w:b w:val="0"/>
          <w:color w:val="auto"/>
          <w:sz w:val="22"/>
          <w:lang w:val="en-US"/>
        </w:rPr>
        <w:alias w:val="topic"/>
        <w:tag w:val="topic"/>
        <w:id w:val="-1032088643"/>
      </w:sdtPr>
      <w:sdtContent>
        <w:p w14:paraId="5A827F3A" w14:textId="77777777" w:rsidR="00DB5CE3" w:rsidRPr="00FF2450" w:rsidRDefault="00581773" w:rsidP="000F573D">
          <w:pPr>
            <w:pStyle w:val="Heading5GM"/>
          </w:pPr>
          <w:r w:rsidRPr="00FF2450">
            <w:t xml:space="preserve">GM1 ATCO.D.010 </w:t>
          </w:r>
          <w:r w:rsidR="00941AB2">
            <w:t xml:space="preserve"> </w:t>
          </w:r>
          <w:r w:rsidRPr="00FF2450">
            <w:t>Composition of initial training</w:t>
          </w:r>
          <w:bookmarkEnd w:id="765"/>
          <w:bookmarkEnd w:id="764"/>
          <w:bookmarkEnd w:id="763"/>
          <w:bookmarkEnd w:id="762"/>
          <w:bookmarkEnd w:id="761"/>
          <w:bookmarkEnd w:id="760"/>
          <w:bookmarkEnd w:id="759"/>
          <w:bookmarkEnd w:id="758"/>
        </w:p>
        <w:p w14:paraId="5B57CD01" w14:textId="77777777" w:rsidR="00977C78" w:rsidRPr="00FF2450" w:rsidRDefault="00581773" w:rsidP="00227ECD">
          <w:pPr>
            <w:pStyle w:val="Heading6OrgManual"/>
          </w:pPr>
          <w:r w:rsidRPr="00FF2450">
            <w:t>G</w:t>
          </w:r>
          <w:r w:rsidR="00E83C0A">
            <w:t>ENERAL</w:t>
          </w:r>
        </w:p>
        <w:p w14:paraId="52607FA5" w14:textId="77777777" w:rsidR="00DB5CE3" w:rsidRPr="00FF2450" w:rsidRDefault="00581773" w:rsidP="003B76DC">
          <w:pPr>
            <w:pStyle w:val="ListLevel0"/>
          </w:pPr>
          <w:r w:rsidRPr="00FF2450">
            <w:t>(a)</w:t>
          </w:r>
          <w:r w:rsidRPr="00FF2450">
            <w:tab/>
            <w:t xml:space="preserve">Initial training consists of basic training which is common to all applicants and rating training of which there are six different rating syllabi. </w:t>
          </w:r>
        </w:p>
        <w:p w14:paraId="5B0DC670" w14:textId="77777777" w:rsidR="00DB5CE3" w:rsidRPr="00FF2450" w:rsidRDefault="00581773" w:rsidP="003B76DC">
          <w:pPr>
            <w:pStyle w:val="ListLevel0"/>
          </w:pPr>
          <w:r w:rsidRPr="00FF2450">
            <w:t>(b)</w:t>
          </w:r>
          <w:r w:rsidRPr="00FF2450">
            <w:tab/>
            <w:t xml:space="preserve">Rating training may be commenced before the completion of the basic training. </w:t>
          </w:r>
        </w:p>
        <w:p w14:paraId="3A82AD4D" w14:textId="77777777" w:rsidR="00DB5CE3" w:rsidRPr="00FF2450" w:rsidRDefault="00581773" w:rsidP="003B76DC">
          <w:pPr>
            <w:pStyle w:val="ListLevel0"/>
          </w:pPr>
          <w:r w:rsidRPr="00FF2450">
            <w:lastRenderedPageBreak/>
            <w:t>(c)</w:t>
          </w:r>
          <w:r w:rsidRPr="00FF2450">
            <w:tab/>
            <w:t>If an applicant already holds a student air traffic controller licence or an air traffic controller licence, and there is a requirement for training to achieve an additional rating (and, if relevant, rating endorsement), the applicant should not repeat the basic training objectives; however, there is a requirement to achieve the objectives contained within the relevant rating training plus any additional objectives specific to the local or national environment.</w:t>
          </w:r>
        </w:p>
      </w:sdtContent>
    </w:sdt>
    <w:bookmarkStart w:id="766" w:name="_Toc405820080" w:displacedByCustomXml="next"/>
    <w:bookmarkStart w:id="767" w:name="_Toc409682808" w:displacedByCustomXml="next"/>
    <w:bookmarkStart w:id="768" w:name="_Toc411243996" w:displacedByCustomXml="next"/>
    <w:bookmarkStart w:id="769" w:name="_Toc411245267" w:displacedByCustomXml="next"/>
    <w:bookmarkStart w:id="770" w:name="_Toc413420306" w:displacedByCustomXml="next"/>
    <w:bookmarkStart w:id="771" w:name="_DxCrossRefBm1379192501" w:displacedByCustomXml="next"/>
    <w:bookmarkStart w:id="772" w:name="_DxCrossRefBm9000108" w:displacedByCustomXml="next"/>
    <w:bookmarkStart w:id="773" w:name="_Toc427661423" w:displacedByCustomXml="next"/>
    <w:sdt>
      <w:sdtPr>
        <w:rPr>
          <w:b w:val="0"/>
          <w:color w:val="auto"/>
          <w:sz w:val="22"/>
          <w:szCs w:val="24"/>
          <w:lang w:val="en-US"/>
        </w:rPr>
        <w:alias w:val="topic"/>
        <w:tag w:val="topic"/>
        <w:id w:val="-1676038030"/>
      </w:sdtPr>
      <w:sdtContent>
        <w:p w14:paraId="423F2B0E" w14:textId="77777777" w:rsidR="00B65984" w:rsidRPr="00FF2450" w:rsidRDefault="00581773" w:rsidP="000F573D">
          <w:pPr>
            <w:pStyle w:val="Heading4IR"/>
          </w:pPr>
          <w:r w:rsidRPr="00FF2450">
            <w:t xml:space="preserve">ATCO.D.015 </w:t>
          </w:r>
          <w:r w:rsidR="008924E6">
            <w:t xml:space="preserve"> </w:t>
          </w:r>
          <w:r w:rsidRPr="00FF2450">
            <w:t>Initial training plan</w:t>
          </w:r>
          <w:bookmarkEnd w:id="773"/>
          <w:bookmarkEnd w:id="772"/>
          <w:bookmarkEnd w:id="771"/>
        </w:p>
        <w:p w14:paraId="0C6387E3" w14:textId="77777777" w:rsidR="00B65984" w:rsidRPr="00FF2450" w:rsidRDefault="00581773" w:rsidP="003944D5">
          <w:r w:rsidRPr="00FF2450">
            <w:t>An initial training plan shall be established by the training organisation and approved</w:t>
          </w:r>
          <w:r w:rsidR="00CA4CAA">
            <w:t xml:space="preserve"> by the </w:t>
          </w:r>
          <w:r w:rsidR="00F158D3">
            <w:t>Committee</w:t>
          </w:r>
          <w:r w:rsidR="00CA4CAA">
            <w:t xml:space="preserve">. It </w:t>
          </w:r>
          <w:r w:rsidRPr="00FF2450">
            <w:t>shall contain at least:</w:t>
          </w:r>
        </w:p>
        <w:p w14:paraId="6160D419" w14:textId="77777777" w:rsidR="00B65984" w:rsidRPr="00FF2450" w:rsidRDefault="00581773" w:rsidP="00221F22">
          <w:pPr>
            <w:pStyle w:val="ListLevel0"/>
          </w:pPr>
          <w:r w:rsidRPr="00FF2450">
            <w:t>(a)</w:t>
          </w:r>
          <w:r w:rsidRPr="00FF2450">
            <w:tab/>
            <w:t xml:space="preserve">the composition of the initial training course provided according to </w:t>
          </w:r>
          <w:hyperlink w:anchor="_DxCrossRefBm1379192382" w:history="1">
            <w:r>
              <w:rPr>
                <w:rStyle w:val="Hyperlink"/>
              </w:rPr>
              <w:t>ATCO.D.010</w:t>
            </w:r>
          </w:hyperlink>
          <w:r>
            <w:t>;</w:t>
          </w:r>
        </w:p>
        <w:p w14:paraId="5AB5AB9B" w14:textId="77777777" w:rsidR="00B65984" w:rsidRPr="00FF2450" w:rsidRDefault="00581773" w:rsidP="00221F22">
          <w:pPr>
            <w:pStyle w:val="ListLevel0"/>
          </w:pPr>
          <w:r w:rsidRPr="00FF2450">
            <w:t>(b)</w:t>
          </w:r>
          <w:r w:rsidRPr="00FF2450">
            <w:tab/>
            <w:t xml:space="preserve">the structure of the initial training provided according to </w:t>
          </w:r>
          <w:hyperlink w:anchor="_DxCrossRefBm1379192506" w:history="1">
            <w:r w:rsidR="008924E6">
              <w:rPr>
                <w:rStyle w:val="Hyperlink"/>
              </w:rPr>
              <w:t>ATCO.D.020(b)</w:t>
            </w:r>
          </w:hyperlink>
          <w:r>
            <w:t>;</w:t>
          </w:r>
        </w:p>
        <w:p w14:paraId="06854210" w14:textId="77777777" w:rsidR="00B65984" w:rsidRPr="00FF2450" w:rsidRDefault="00581773" w:rsidP="00221F22">
          <w:pPr>
            <w:pStyle w:val="ListLevel0"/>
          </w:pPr>
          <w:r w:rsidRPr="00FF2450">
            <w:t>(c)</w:t>
          </w:r>
          <w:r w:rsidRPr="00FF2450">
            <w:tab/>
            <w:t>the process for the conduct of the initial training course(s);</w:t>
          </w:r>
        </w:p>
        <w:p w14:paraId="414410BE" w14:textId="77777777" w:rsidR="00B65984" w:rsidRPr="00FF2450" w:rsidRDefault="00581773" w:rsidP="00221F22">
          <w:pPr>
            <w:pStyle w:val="ListLevel0"/>
          </w:pPr>
          <w:r w:rsidRPr="00FF2450">
            <w:t>(d)</w:t>
          </w:r>
          <w:r w:rsidRPr="00FF2450">
            <w:tab/>
            <w:t>the training methods;</w:t>
          </w:r>
        </w:p>
        <w:p w14:paraId="6B4313F3" w14:textId="77777777" w:rsidR="00B65984" w:rsidRPr="00FF2450" w:rsidRDefault="00581773" w:rsidP="00221F22">
          <w:pPr>
            <w:pStyle w:val="ListLevel0"/>
          </w:pPr>
          <w:r w:rsidRPr="00FF2450">
            <w:t>(e)</w:t>
          </w:r>
          <w:r w:rsidRPr="00FF2450">
            <w:tab/>
            <w:t>minimum and maximum duration of the initial training course(s);</w:t>
          </w:r>
        </w:p>
        <w:p w14:paraId="076143B2" w14:textId="77777777" w:rsidR="00B65984" w:rsidRPr="00FF2450" w:rsidRDefault="00581773" w:rsidP="00221F22">
          <w:pPr>
            <w:pStyle w:val="ListLevel0"/>
          </w:pPr>
          <w:r w:rsidRPr="00FF2450">
            <w:t>(f)</w:t>
          </w:r>
          <w:r w:rsidRPr="00FF2450">
            <w:tab/>
            <w:t xml:space="preserve">with regard to </w:t>
          </w:r>
          <w:hyperlink w:anchor="_DxCrossRefBm1379192382" w:history="1">
            <w:r w:rsidR="008924E6">
              <w:rPr>
                <w:rStyle w:val="Hyperlink"/>
              </w:rPr>
              <w:t>ATCO.D.010(b)</w:t>
            </w:r>
          </w:hyperlink>
          <w:r>
            <w:t>, process for adapting the initial training course(s) to take due account of a successfully completed basic training course;</w:t>
          </w:r>
        </w:p>
        <w:p w14:paraId="396EC53A" w14:textId="77777777" w:rsidR="00B65984" w:rsidRPr="00FF2450" w:rsidRDefault="00581773" w:rsidP="00221F22">
          <w:pPr>
            <w:pStyle w:val="ListLevel0"/>
          </w:pPr>
          <w:r w:rsidRPr="00FF2450">
            <w:t>(g)</w:t>
          </w:r>
          <w:r w:rsidRPr="00FF2450">
            <w:tab/>
            <w:t xml:space="preserve">processes for examinations and assessments according to </w:t>
          </w:r>
          <w:hyperlink w:anchor="_DxCrossRefBm1379192505" w:history="1">
            <w:r>
              <w:rPr>
                <w:rStyle w:val="Hyperlink"/>
              </w:rPr>
              <w:t>ATCO.D.025</w:t>
            </w:r>
          </w:hyperlink>
          <w:r>
            <w:t xml:space="preserve"> and </w:t>
          </w:r>
          <w:hyperlink w:anchor="_DxCrossRefBm1379192504" w:history="1">
            <w:r w:rsidR="008924E6">
              <w:rPr>
                <w:rStyle w:val="Hyperlink"/>
              </w:rPr>
              <w:t>ATCO.D.035</w:t>
            </w:r>
          </w:hyperlink>
          <w:r w:rsidRPr="00FF2450">
            <w:t xml:space="preserve">, as well as performance objectives according to </w:t>
          </w:r>
          <w:hyperlink w:anchor="_DxCrossRefBm1379192503" w:history="1">
            <w:r>
              <w:rPr>
                <w:rStyle w:val="Hyperlink"/>
              </w:rPr>
              <w:t>ATCO.D.030</w:t>
            </w:r>
          </w:hyperlink>
          <w:r>
            <w:t xml:space="preserve"> and </w:t>
          </w:r>
          <w:hyperlink w:anchor="_DxCrossRefBm1379192502" w:history="1">
            <w:r>
              <w:rPr>
                <w:rStyle w:val="Hyperlink"/>
              </w:rPr>
              <w:t>ATCO.D.040</w:t>
            </w:r>
          </w:hyperlink>
          <w:r>
            <w:t>;</w:t>
          </w:r>
        </w:p>
        <w:p w14:paraId="6991196F" w14:textId="77777777" w:rsidR="00B65984" w:rsidRPr="00FF2450" w:rsidRDefault="00581773" w:rsidP="00221F22">
          <w:pPr>
            <w:pStyle w:val="ListLevel0"/>
          </w:pPr>
          <w:r w:rsidRPr="00FF2450">
            <w:t>(h)</w:t>
          </w:r>
          <w:r w:rsidRPr="00FF2450">
            <w:tab/>
            <w:t>training personnel qualifications, roles and responsibilities;</w:t>
          </w:r>
        </w:p>
        <w:p w14:paraId="7E89AF95" w14:textId="77777777" w:rsidR="00B65984" w:rsidRPr="00FF2450" w:rsidRDefault="00581773" w:rsidP="00221F22">
          <w:pPr>
            <w:pStyle w:val="ListLevel0"/>
          </w:pPr>
          <w:r w:rsidRPr="00FF2450">
            <w:t>(i)</w:t>
          </w:r>
          <w:r w:rsidRPr="00FF2450">
            <w:tab/>
            <w:t>process for early termination of training;</w:t>
          </w:r>
        </w:p>
        <w:p w14:paraId="0321D56D" w14:textId="77777777" w:rsidR="00B65984" w:rsidRPr="00FF2450" w:rsidRDefault="00581773" w:rsidP="00221F22">
          <w:pPr>
            <w:pStyle w:val="ListLevel0"/>
          </w:pPr>
          <w:r w:rsidRPr="00FF2450">
            <w:t>(j)</w:t>
          </w:r>
          <w:r w:rsidRPr="00FF2450">
            <w:tab/>
            <w:t>the appeal process;</w:t>
          </w:r>
        </w:p>
        <w:p w14:paraId="44057876" w14:textId="77777777" w:rsidR="00B65984" w:rsidRPr="00FF2450" w:rsidRDefault="00581773" w:rsidP="00221F22">
          <w:pPr>
            <w:pStyle w:val="ListLevel0"/>
          </w:pPr>
          <w:r w:rsidRPr="00FF2450">
            <w:t>(k)</w:t>
          </w:r>
          <w:r w:rsidRPr="00FF2450">
            <w:tab/>
            <w:t>identification of records to be kept specific to initial training;</w:t>
          </w:r>
        </w:p>
        <w:bookmarkEnd w:id="770"/>
        <w:bookmarkEnd w:id="769"/>
        <w:bookmarkEnd w:id="768"/>
        <w:bookmarkEnd w:id="767"/>
        <w:bookmarkEnd w:id="766"/>
        <w:p w14:paraId="20EB13C0" w14:textId="77777777" w:rsidR="00B65984" w:rsidRPr="00FF2450" w:rsidRDefault="00581773" w:rsidP="00221F22">
          <w:pPr>
            <w:pStyle w:val="ListLevel0"/>
          </w:pPr>
          <w:r w:rsidRPr="00FF2450">
            <w:t>(l)</w:t>
          </w:r>
          <w:r w:rsidRPr="00FF2450">
            <w:tab/>
            <w:t xml:space="preserve">process and reasons for reviewing and amending the initial training plan and its submission to the </w:t>
          </w:r>
          <w:r w:rsidR="00F158D3">
            <w:t>Committee</w:t>
          </w:r>
          <w:r w:rsidRPr="00FF2450">
            <w:t xml:space="preserve">. The review of the initial training plan shall take place at least once every </w:t>
          </w:r>
          <w:r w:rsidR="00F158D3">
            <w:rPr>
              <w:lang w:val="hy-AM"/>
            </w:rPr>
            <w:t>3</w:t>
          </w:r>
          <w:r w:rsidRPr="00FF2450">
            <w:t xml:space="preserve"> years.</w:t>
          </w:r>
        </w:p>
      </w:sdtContent>
    </w:sdt>
    <w:bookmarkStart w:id="774" w:name="_DxCrossRefBm1379192506" w:displacedByCustomXml="next"/>
    <w:bookmarkStart w:id="775" w:name="_DxCrossRefBm9000109" w:displacedByCustomXml="next"/>
    <w:bookmarkStart w:id="776" w:name="_Toc427661424" w:displacedByCustomXml="next"/>
    <w:sdt>
      <w:sdtPr>
        <w:rPr>
          <w:b w:val="0"/>
          <w:color w:val="auto"/>
          <w:sz w:val="22"/>
          <w:szCs w:val="24"/>
          <w:lang w:val="en-US"/>
        </w:rPr>
        <w:alias w:val="topic"/>
        <w:tag w:val="topic"/>
        <w:id w:val="104719621"/>
      </w:sdtPr>
      <w:sdtContent>
        <w:p w14:paraId="75615ECD" w14:textId="77777777" w:rsidR="00B65984" w:rsidRPr="00FF2450" w:rsidRDefault="00581773" w:rsidP="000F573D">
          <w:pPr>
            <w:pStyle w:val="Heading4IR"/>
          </w:pPr>
          <w:r w:rsidRPr="00FF2450">
            <w:t>ATCO.D.020</w:t>
          </w:r>
          <w:r w:rsidR="005668BD">
            <w:t xml:space="preserve"> </w:t>
          </w:r>
          <w:r w:rsidRPr="00FF2450">
            <w:t xml:space="preserve"> Basic and rating training courses</w:t>
          </w:r>
          <w:bookmarkEnd w:id="776"/>
          <w:bookmarkEnd w:id="775"/>
          <w:bookmarkEnd w:id="774"/>
        </w:p>
        <w:p w14:paraId="337EC533" w14:textId="77777777" w:rsidR="00B65984" w:rsidRPr="00FF2450" w:rsidRDefault="00581773" w:rsidP="002128C8">
          <w:pPr>
            <w:pStyle w:val="ListLevel0"/>
          </w:pPr>
          <w:r w:rsidRPr="00FF2450">
            <w:t>(a)</w:t>
          </w:r>
          <w:r w:rsidRPr="00FF2450">
            <w:tab/>
            <w:t>Basic and rating training shall be provided as separate or integrated courses.</w:t>
          </w:r>
        </w:p>
        <w:p w14:paraId="21601091" w14:textId="77777777" w:rsidR="00B65984" w:rsidRPr="00FF2450" w:rsidRDefault="00581773" w:rsidP="00221F22">
          <w:pPr>
            <w:pStyle w:val="ListLevel0"/>
          </w:pPr>
          <w:r w:rsidRPr="00FF2450">
            <w:t>(b)</w:t>
          </w:r>
          <w:r w:rsidRPr="00FF2450">
            <w:tab/>
            <w:t xml:space="preserve">Basic and rating training courses or an integrated initial training course shall be developed and provided by training organisations and approved by the </w:t>
          </w:r>
          <w:r w:rsidR="00F158D3">
            <w:t>Committee</w:t>
          </w:r>
          <w:r w:rsidRPr="00FF2450">
            <w:t>.</w:t>
          </w:r>
        </w:p>
        <w:p w14:paraId="7D6858BF" w14:textId="77777777" w:rsidR="00B65984" w:rsidRPr="00FF2450" w:rsidRDefault="00581773" w:rsidP="00221F22">
          <w:pPr>
            <w:pStyle w:val="ListLevel0"/>
          </w:pPr>
          <w:r w:rsidRPr="00FF2450">
            <w:t>(c)</w:t>
          </w:r>
          <w:r w:rsidRPr="00FF2450">
            <w:tab/>
            <w:t>When initial training is provided as an integrated course, a clear distinction shall be made between the examinations and assessments for:</w:t>
          </w:r>
        </w:p>
        <w:p w14:paraId="2721A1EE" w14:textId="77777777" w:rsidR="00B65984" w:rsidRPr="00FF2450" w:rsidRDefault="00581773" w:rsidP="000176E4">
          <w:pPr>
            <w:pStyle w:val="ListLevel1"/>
          </w:pPr>
          <w:r w:rsidRPr="00FF2450">
            <w:t>(1)</w:t>
          </w:r>
          <w:r w:rsidRPr="00FF2450">
            <w:tab/>
            <w:t>basic training; and</w:t>
          </w:r>
        </w:p>
        <w:p w14:paraId="504DFBC1" w14:textId="77777777" w:rsidR="00B65984" w:rsidRPr="00FF2450" w:rsidRDefault="00581773" w:rsidP="000176E4">
          <w:pPr>
            <w:pStyle w:val="ListLevel1"/>
          </w:pPr>
          <w:r w:rsidRPr="00FF2450">
            <w:t>(2)</w:t>
          </w:r>
          <w:r w:rsidRPr="00FF2450">
            <w:tab/>
            <w:t>each rating training.</w:t>
          </w:r>
        </w:p>
        <w:p w14:paraId="5AC00237" w14:textId="77777777" w:rsidR="00B65984" w:rsidRPr="00FF2450" w:rsidRDefault="00581773" w:rsidP="00221F22">
          <w:pPr>
            <w:pStyle w:val="ListLevel0"/>
          </w:pPr>
          <w:r w:rsidRPr="00FF2450">
            <w:t>(d)</w:t>
          </w:r>
          <w:r w:rsidRPr="00FF2450">
            <w:tab/>
            <w:t>The successful completion of initial training, or of rating training for the issue of an additional rating, shall be demonstrated by a certificate issued by the training organisation.</w:t>
          </w:r>
        </w:p>
        <w:p w14:paraId="1321CF6D" w14:textId="77777777" w:rsidR="00F158D3" w:rsidRDefault="00581773" w:rsidP="00221F22">
          <w:pPr>
            <w:pStyle w:val="ListLevel0"/>
          </w:pPr>
          <w:r w:rsidRPr="00FF2450">
            <w:t>(e)</w:t>
          </w:r>
          <w:r w:rsidRPr="00FF2450">
            <w:tab/>
            <w:t>The successful completion of basic training shall be demonstrated by a certificate issued by the training organisation upon request of the applicant.</w:t>
          </w:r>
        </w:p>
        <w:p w14:paraId="131F3B1A" w14:textId="77777777" w:rsidR="00B65984" w:rsidRPr="00FF2450" w:rsidRDefault="00000000" w:rsidP="00221F22">
          <w:pPr>
            <w:pStyle w:val="ListLevel0"/>
          </w:pPr>
        </w:p>
      </w:sdtContent>
    </w:sdt>
    <w:bookmarkStart w:id="777" w:name="_DxCrossRefBm1379192508" w:displacedByCustomXml="next"/>
    <w:bookmarkStart w:id="778" w:name="_DxCrossRefBm9000110" w:displacedByCustomXml="next"/>
    <w:bookmarkStart w:id="779" w:name="_Toc427661425" w:displacedByCustomXml="next"/>
    <w:bookmarkStart w:id="780" w:name="_Toc413420306_0" w:displacedByCustomXml="next"/>
    <w:bookmarkStart w:id="781" w:name="_Toc411245267_0" w:displacedByCustomXml="next"/>
    <w:bookmarkStart w:id="782" w:name="_Toc411243996_0" w:displacedByCustomXml="next"/>
    <w:bookmarkStart w:id="783" w:name="_Toc409682808_0" w:displacedByCustomXml="next"/>
    <w:bookmarkStart w:id="784" w:name="_Toc405820080_0" w:displacedByCustomXml="next"/>
    <w:sdt>
      <w:sdtPr>
        <w:rPr>
          <w:b w:val="0"/>
          <w:color w:val="auto"/>
          <w:sz w:val="22"/>
          <w:lang w:val="en-US"/>
        </w:rPr>
        <w:alias w:val="topic"/>
        <w:tag w:val="topic"/>
        <w:id w:val="-1706468693"/>
      </w:sdtPr>
      <w:sdtContent>
        <w:p w14:paraId="302B1842" w14:textId="77777777" w:rsidR="008D0EC7" w:rsidRPr="00FF2450" w:rsidRDefault="00581773" w:rsidP="000F573D">
          <w:pPr>
            <w:pStyle w:val="Heading5GM"/>
          </w:pPr>
          <w:r w:rsidRPr="00FF2450">
            <w:t xml:space="preserve">GM1 ATCO.D.020(d) </w:t>
          </w:r>
          <w:r w:rsidR="00507660">
            <w:t xml:space="preserve"> </w:t>
          </w:r>
          <w:r w:rsidRPr="00FF2450">
            <w:t>Basic and rating training courses</w:t>
          </w:r>
          <w:bookmarkEnd w:id="784"/>
          <w:bookmarkEnd w:id="783"/>
          <w:bookmarkEnd w:id="782"/>
          <w:bookmarkEnd w:id="781"/>
          <w:bookmarkEnd w:id="780"/>
          <w:bookmarkEnd w:id="779"/>
          <w:bookmarkEnd w:id="778"/>
          <w:bookmarkEnd w:id="777"/>
        </w:p>
        <w:p w14:paraId="004E5E38" w14:textId="77777777" w:rsidR="008D0EC7" w:rsidRPr="00FF2450" w:rsidRDefault="00581773" w:rsidP="00515222">
          <w:pPr>
            <w:pStyle w:val="Heading6OrgManual"/>
          </w:pPr>
          <w:r w:rsidRPr="00FF2450">
            <w:t>CERTIFICATE OF COMPLETION OF INITIAL TRAINING</w:t>
          </w:r>
        </w:p>
        <w:p w14:paraId="59812D56" w14:textId="77777777" w:rsidR="008D0EC7" w:rsidRPr="00FF2450" w:rsidRDefault="00581773" w:rsidP="000F573D">
          <w:r w:rsidRPr="00FF2450">
            <w:t>The certificate of completion may take any form and title and may cover multiple candidates.</w:t>
          </w:r>
        </w:p>
      </w:sdtContent>
    </w:sdt>
    <w:bookmarkStart w:id="785" w:name="_DxCrossRefBm1379192505" w:displacedByCustomXml="next"/>
    <w:bookmarkStart w:id="786" w:name="_DxCrossRefBm9000111" w:displacedByCustomXml="next"/>
    <w:bookmarkStart w:id="787" w:name="_Toc427661426" w:displacedByCustomXml="next"/>
    <w:sdt>
      <w:sdtPr>
        <w:rPr>
          <w:b w:val="0"/>
          <w:color w:val="auto"/>
          <w:sz w:val="22"/>
          <w:szCs w:val="24"/>
          <w:lang w:val="en-US"/>
        </w:rPr>
        <w:alias w:val="topic"/>
        <w:tag w:val="topic"/>
        <w:id w:val="2095362177"/>
      </w:sdtPr>
      <w:sdtContent>
        <w:p w14:paraId="4BB50F6A" w14:textId="77777777" w:rsidR="00535383" w:rsidRPr="00FF2450" w:rsidRDefault="00581773" w:rsidP="000F573D">
          <w:pPr>
            <w:pStyle w:val="Heading4IR"/>
          </w:pPr>
          <w:r w:rsidRPr="00FF2450">
            <w:t>ATCO.D.025 Basic training examinations and assessment</w:t>
          </w:r>
          <w:bookmarkEnd w:id="787"/>
          <w:bookmarkEnd w:id="786"/>
          <w:bookmarkEnd w:id="785"/>
        </w:p>
        <w:p w14:paraId="7C1D2F32" w14:textId="77777777" w:rsidR="00535383" w:rsidRPr="00FF2450" w:rsidRDefault="00581773" w:rsidP="008C6A92">
          <w:pPr>
            <w:pStyle w:val="ListLevel0"/>
          </w:pPr>
          <w:r w:rsidRPr="00FF2450">
            <w:t>(a)</w:t>
          </w:r>
          <w:r w:rsidRPr="00FF2450">
            <w:tab/>
            <w:t>Basic training courses shall include theoretical examination(s) and assessment(s).</w:t>
          </w:r>
        </w:p>
        <w:p w14:paraId="06A87B44" w14:textId="77777777" w:rsidR="002305A0" w:rsidRPr="009943C6" w:rsidRDefault="00487675" w:rsidP="00802833">
          <w:pPr>
            <w:pStyle w:val="ListLevel0"/>
            <w:rPr>
              <w:rStyle w:val="GeneralAviation"/>
            </w:rPr>
          </w:pPr>
          <w:r>
            <w:rPr>
              <w:rStyle w:val="GeneralAviation"/>
            </w:rPr>
            <w:t xml:space="preserve"> </w:t>
          </w:r>
          <w:r w:rsidR="00581773" w:rsidRPr="00E81859">
            <w:rPr>
              <w:rStyle w:val="GeneralAviation"/>
              <w:color w:val="auto"/>
            </w:rPr>
            <w:t>(b)</w:t>
          </w:r>
          <w:r w:rsidR="00581773" w:rsidRPr="00E81859">
            <w:rPr>
              <w:rStyle w:val="GeneralAviation"/>
              <w:color w:val="auto"/>
            </w:rPr>
            <w:tab/>
            <w:t>A pass in theoretical examination(s) shall be awarded to a candidate achieving a minimum of 75 % of the marks allocated to that examination.</w:t>
          </w:r>
        </w:p>
        <w:p w14:paraId="088D9AFA" w14:textId="77777777" w:rsidR="00535383" w:rsidRPr="00FF2450" w:rsidRDefault="00487675" w:rsidP="00AD388D">
          <w:pPr>
            <w:pStyle w:val="ListLevel0"/>
          </w:pPr>
          <w:r w:rsidRPr="00FF2450">
            <w:t xml:space="preserve"> </w:t>
          </w:r>
          <w:r w:rsidR="00581773" w:rsidRPr="00FF2450">
            <w:t>(c)</w:t>
          </w:r>
          <w:r w:rsidR="00581773" w:rsidRPr="00FF2450">
            <w:tab/>
            <w:t xml:space="preserve">Assessment(s) of performance objectives as listed in </w:t>
          </w:r>
          <w:hyperlink w:anchor="_DxCrossRefBm1379192503" w:history="1">
            <w:r w:rsidR="00581773">
              <w:rPr>
                <w:rStyle w:val="Hyperlink"/>
              </w:rPr>
              <w:t>ATCO.D.030</w:t>
            </w:r>
          </w:hyperlink>
          <w:r w:rsidR="00581773">
            <w:t xml:space="preserve"> shall be conducted on a part-task trainer or a simulator.</w:t>
          </w:r>
        </w:p>
        <w:p w14:paraId="3B7F0FEF" w14:textId="77777777" w:rsidR="009943C6" w:rsidRPr="00487675" w:rsidRDefault="00487675" w:rsidP="00487675">
          <w:pPr>
            <w:pStyle w:val="ListLevel0"/>
            <w:rPr>
              <w:color w:val="A25EAB"/>
            </w:rPr>
          </w:pPr>
          <w:r>
            <w:rPr>
              <w:rStyle w:val="GeneralAviation"/>
            </w:rPr>
            <w:t xml:space="preserve"> </w:t>
          </w:r>
          <w:r w:rsidR="00581773" w:rsidRPr="00E81859">
            <w:rPr>
              <w:rStyle w:val="GeneralAviation"/>
              <w:color w:val="auto"/>
            </w:rPr>
            <w:t>(d)</w:t>
          </w:r>
          <w:r w:rsidR="00581773" w:rsidRPr="00E81859">
            <w:rPr>
              <w:rStyle w:val="GeneralAviation"/>
              <w:color w:val="auto"/>
            </w:rPr>
            <w:tab/>
            <w:t xml:space="preserve">A pass in assessment(s) shall be awarded to a candidate who consistently demonstrates the required performance as listed in point </w:t>
          </w:r>
          <w:hyperlink w:anchor="_DxCrossRefBm1379192503" w:history="1">
            <w:r w:rsidR="00581773">
              <w:rPr>
                <w:rStyle w:val="Hyperlink"/>
              </w:rPr>
              <w:t>ATCO.D.030</w:t>
            </w:r>
          </w:hyperlink>
          <w:r w:rsidR="00581773" w:rsidRPr="009943C6">
            <w:rPr>
              <w:rStyle w:val="GeneralAviation"/>
            </w:rPr>
            <w:t xml:space="preserve"> </w:t>
          </w:r>
          <w:r w:rsidR="00581773" w:rsidRPr="00E81859">
            <w:rPr>
              <w:rStyle w:val="GeneralAviation"/>
              <w:color w:val="auto"/>
            </w:rPr>
            <w:t>and shows the behaviour required for safe provision of the air traffic control service</w:t>
          </w:r>
          <w:r w:rsidR="00E81859">
            <w:rPr>
              <w:rStyle w:val="GeneralAviation"/>
              <w:color w:val="auto"/>
            </w:rPr>
            <w:t>.</w:t>
          </w:r>
        </w:p>
      </w:sdtContent>
    </w:sdt>
    <w:bookmarkStart w:id="788" w:name="_DxCrossRefBm1379192503" w:displacedByCustomXml="next"/>
    <w:bookmarkStart w:id="789" w:name="_DxCrossRefBm9000112" w:displacedByCustomXml="next"/>
    <w:bookmarkStart w:id="790" w:name="_Toc427661427" w:displacedByCustomXml="next"/>
    <w:sdt>
      <w:sdtPr>
        <w:rPr>
          <w:b w:val="0"/>
          <w:color w:val="auto"/>
          <w:sz w:val="22"/>
          <w:szCs w:val="24"/>
          <w:lang w:val="en-US"/>
        </w:rPr>
        <w:alias w:val="topic"/>
        <w:tag w:val="topic"/>
        <w:id w:val="359943634"/>
      </w:sdtPr>
      <w:sdtContent>
        <w:p w14:paraId="1493169F" w14:textId="77777777" w:rsidR="00B65984" w:rsidRPr="00FF2450" w:rsidRDefault="00581773" w:rsidP="000F573D">
          <w:pPr>
            <w:pStyle w:val="Heading4IR"/>
          </w:pPr>
          <w:r w:rsidRPr="00FF2450">
            <w:t xml:space="preserve">ATCO.D.030 </w:t>
          </w:r>
          <w:r w:rsidR="001359F7">
            <w:t xml:space="preserve"> </w:t>
          </w:r>
          <w:r w:rsidRPr="00FF2450">
            <w:t>Basic training performance objectives</w:t>
          </w:r>
          <w:bookmarkEnd w:id="790"/>
          <w:bookmarkEnd w:id="789"/>
          <w:bookmarkEnd w:id="788"/>
        </w:p>
        <w:p w14:paraId="69D7A096" w14:textId="77777777" w:rsidR="00B65984" w:rsidRPr="00FF2450" w:rsidRDefault="00581773" w:rsidP="005B227E">
          <w:r w:rsidRPr="00FF2450">
            <w:t>Assessment(s) shall include evaluation of the following performance objectives:</w:t>
          </w:r>
        </w:p>
        <w:p w14:paraId="103877A2" w14:textId="77777777" w:rsidR="00B65984" w:rsidRPr="00FF2450" w:rsidRDefault="00581773" w:rsidP="00AD388D">
          <w:pPr>
            <w:pStyle w:val="ListLevel0"/>
          </w:pPr>
          <w:r w:rsidRPr="00FF2450">
            <w:t>(a)</w:t>
          </w:r>
          <w:r w:rsidRPr="00FF2450">
            <w:tab/>
            <w:t>checking and using the working position equipment;</w:t>
          </w:r>
        </w:p>
        <w:p w14:paraId="61522CDC" w14:textId="77777777" w:rsidR="00B65984" w:rsidRPr="00FF2450" w:rsidRDefault="00581773" w:rsidP="00AD388D">
          <w:pPr>
            <w:pStyle w:val="ListLevel0"/>
          </w:pPr>
          <w:r w:rsidRPr="00FF2450">
            <w:t>(b)</w:t>
          </w:r>
          <w:r w:rsidRPr="00FF2450">
            <w:tab/>
            <w:t>developing and maintaining situational awareness by monitoring traffic and identifying aircraft when applicable;</w:t>
          </w:r>
        </w:p>
        <w:p w14:paraId="288FD7CE" w14:textId="77777777" w:rsidR="00B65984" w:rsidRPr="00FF2450" w:rsidRDefault="00581773" w:rsidP="00AD388D">
          <w:pPr>
            <w:pStyle w:val="ListLevel0"/>
          </w:pPr>
          <w:r w:rsidRPr="00FF2450">
            <w:t>(c)</w:t>
          </w:r>
          <w:r w:rsidRPr="00FF2450">
            <w:tab/>
            <w:t>monitoring and updating flight data display(s);</w:t>
          </w:r>
        </w:p>
        <w:p w14:paraId="3156B22F" w14:textId="77777777" w:rsidR="00B65984" w:rsidRPr="00FF2450" w:rsidRDefault="00581773" w:rsidP="00AD388D">
          <w:pPr>
            <w:pStyle w:val="ListLevel0"/>
          </w:pPr>
          <w:r w:rsidRPr="00FF2450">
            <w:t>(d)</w:t>
          </w:r>
          <w:r w:rsidRPr="00FF2450">
            <w:tab/>
            <w:t>maintaining a continuous listening watch on the appropriate frequency;</w:t>
          </w:r>
        </w:p>
        <w:p w14:paraId="65FE7F53" w14:textId="77777777" w:rsidR="00B65984" w:rsidRPr="00FF2450" w:rsidRDefault="00581773" w:rsidP="00AD388D">
          <w:pPr>
            <w:pStyle w:val="ListLevel0"/>
          </w:pPr>
          <w:r w:rsidRPr="00FF2450">
            <w:t>(e)</w:t>
          </w:r>
          <w:r w:rsidRPr="00FF2450">
            <w:tab/>
            <w:t>issuing appropriate clearances, instructions and information to traffic;</w:t>
          </w:r>
        </w:p>
        <w:p w14:paraId="6F679394" w14:textId="77777777" w:rsidR="00B65984" w:rsidRPr="00FF2450" w:rsidRDefault="00581773" w:rsidP="00AD388D">
          <w:pPr>
            <w:pStyle w:val="ListLevel0"/>
          </w:pPr>
          <w:r w:rsidRPr="00FF2450">
            <w:t>(f)</w:t>
          </w:r>
          <w:r w:rsidRPr="00FF2450">
            <w:tab/>
            <w:t>using approved phraseology;</w:t>
          </w:r>
        </w:p>
        <w:p w14:paraId="73957B57" w14:textId="77777777" w:rsidR="00B65984" w:rsidRPr="00FF2450" w:rsidRDefault="00581773" w:rsidP="00AD388D">
          <w:pPr>
            <w:pStyle w:val="ListLevel0"/>
          </w:pPr>
          <w:r w:rsidRPr="00FF2450">
            <w:t>(g)</w:t>
          </w:r>
          <w:r w:rsidRPr="00FF2450">
            <w:tab/>
            <w:t>communicating effectively;</w:t>
          </w:r>
        </w:p>
        <w:p w14:paraId="48A9AC12" w14:textId="77777777" w:rsidR="00B65984" w:rsidRPr="00FF2450" w:rsidRDefault="00581773" w:rsidP="00AD388D">
          <w:pPr>
            <w:pStyle w:val="ListLevel0"/>
          </w:pPr>
          <w:r w:rsidRPr="00FF2450">
            <w:t>(h)</w:t>
          </w:r>
          <w:r w:rsidRPr="00FF2450">
            <w:tab/>
            <w:t>applying separation;</w:t>
          </w:r>
        </w:p>
        <w:p w14:paraId="303B04EF" w14:textId="77777777" w:rsidR="00B65984" w:rsidRPr="00FF2450" w:rsidRDefault="00581773" w:rsidP="00AD388D">
          <w:pPr>
            <w:pStyle w:val="ListLevel0"/>
          </w:pPr>
          <w:r w:rsidRPr="00FF2450">
            <w:t>(i)</w:t>
          </w:r>
          <w:r w:rsidRPr="00FF2450">
            <w:tab/>
            <w:t>applying coordination as necessary;</w:t>
          </w:r>
        </w:p>
        <w:p w14:paraId="633908DB" w14:textId="77777777" w:rsidR="00B65984" w:rsidRPr="00FF2450" w:rsidRDefault="00581773" w:rsidP="00AD388D">
          <w:pPr>
            <w:pStyle w:val="ListLevel0"/>
          </w:pPr>
          <w:r w:rsidRPr="00FF2450">
            <w:t>(j)</w:t>
          </w:r>
          <w:r w:rsidRPr="00FF2450">
            <w:tab/>
            <w:t>applying the prescribed procedures for the simulated airspace;</w:t>
          </w:r>
        </w:p>
        <w:p w14:paraId="1E15B711" w14:textId="77777777" w:rsidR="00B65984" w:rsidRPr="00FF2450" w:rsidRDefault="00581773" w:rsidP="00AD388D">
          <w:pPr>
            <w:pStyle w:val="ListLevel0"/>
          </w:pPr>
          <w:r w:rsidRPr="00FF2450">
            <w:t>(k)</w:t>
          </w:r>
          <w:r w:rsidRPr="00FF2450">
            <w:tab/>
            <w:t>detecting potential conflicts between aircraft;</w:t>
          </w:r>
        </w:p>
        <w:p w14:paraId="421CC42B" w14:textId="77777777" w:rsidR="00B65984" w:rsidRPr="00FF2450" w:rsidRDefault="00581773" w:rsidP="00AD388D">
          <w:pPr>
            <w:pStyle w:val="ListLevel0"/>
          </w:pPr>
          <w:r w:rsidRPr="00FF2450">
            <w:t>(l)</w:t>
          </w:r>
          <w:r w:rsidRPr="00FF2450">
            <w:tab/>
            <w:t>appreciating priority of actions;</w:t>
          </w:r>
        </w:p>
        <w:p w14:paraId="649E79EA" w14:textId="77777777" w:rsidR="00B65984" w:rsidRPr="00FF2450" w:rsidRDefault="00581773" w:rsidP="00AD388D">
          <w:pPr>
            <w:pStyle w:val="ListLevel0"/>
          </w:pPr>
          <w:r w:rsidRPr="00FF2450">
            <w:t>(m)</w:t>
          </w:r>
          <w:r w:rsidRPr="00FF2450">
            <w:tab/>
            <w:t>choosing appropriate separation methods.</w:t>
          </w:r>
        </w:p>
      </w:sdtContent>
    </w:sdt>
    <w:bookmarkStart w:id="791" w:name="_DxCrossRefBm1379192504" w:displacedByCustomXml="next"/>
    <w:bookmarkStart w:id="792" w:name="_DxCrossRefBm9000113" w:displacedByCustomXml="next"/>
    <w:bookmarkStart w:id="793" w:name="_Toc427661428" w:displacedByCustomXml="next"/>
    <w:sdt>
      <w:sdtPr>
        <w:rPr>
          <w:b w:val="0"/>
          <w:color w:val="auto"/>
          <w:sz w:val="22"/>
          <w:szCs w:val="24"/>
          <w:lang w:val="en-US"/>
        </w:rPr>
        <w:alias w:val="topic"/>
        <w:tag w:val="topic"/>
        <w:id w:val="-936108878"/>
      </w:sdtPr>
      <w:sdtContent>
        <w:p w14:paraId="2EB7ED1C" w14:textId="77777777" w:rsidR="0065021A" w:rsidRPr="00FF2450" w:rsidRDefault="00581773" w:rsidP="000F573D">
          <w:pPr>
            <w:pStyle w:val="Heading4IR"/>
          </w:pPr>
          <w:r w:rsidRPr="00FF2450">
            <w:t>ATCO.D.035 Rating training examinations and assessment</w:t>
          </w:r>
          <w:bookmarkEnd w:id="793"/>
          <w:bookmarkEnd w:id="792"/>
          <w:bookmarkEnd w:id="791"/>
        </w:p>
        <w:p w14:paraId="6110229D" w14:textId="77777777" w:rsidR="0065021A" w:rsidRPr="00FF2450" w:rsidRDefault="00581773" w:rsidP="0077749A">
          <w:pPr>
            <w:pStyle w:val="ListLevel0"/>
          </w:pPr>
          <w:r w:rsidRPr="00FF2450">
            <w:t>(a)</w:t>
          </w:r>
          <w:r w:rsidRPr="00FF2450">
            <w:tab/>
            <w:t>Rating training courses shall include theoretical examination(s) and assessment(s).</w:t>
          </w:r>
        </w:p>
        <w:p w14:paraId="430CB9E6" w14:textId="77777777" w:rsidR="0065021A" w:rsidRPr="00FF2450" w:rsidRDefault="00581773" w:rsidP="00AD388D">
          <w:pPr>
            <w:pStyle w:val="ListLevel0"/>
          </w:pPr>
          <w:r w:rsidRPr="00FF2450">
            <w:t>(b)</w:t>
          </w:r>
          <w:r w:rsidRPr="00FF2450">
            <w:tab/>
            <w:t>A pass in theoretical examination(s) shall be awarded to an appli</w:t>
          </w:r>
          <w:r w:rsidR="00813708">
            <w:t>cant achieving a minimum of 75 </w:t>
          </w:r>
          <w:r w:rsidRPr="00FF2450">
            <w:t>% of the marks allocated to that examination.</w:t>
          </w:r>
        </w:p>
        <w:p w14:paraId="5A4496BA" w14:textId="77777777" w:rsidR="0065021A" w:rsidRPr="00FF2450" w:rsidRDefault="00581773" w:rsidP="00AD388D">
          <w:pPr>
            <w:pStyle w:val="ListLevel0"/>
          </w:pPr>
          <w:r w:rsidRPr="00FF2450">
            <w:t>(c)</w:t>
          </w:r>
          <w:r w:rsidRPr="00FF2450">
            <w:tab/>
            <w:t xml:space="preserve">Assessment(s) shall be based on the rating training performance objectives described in </w:t>
          </w:r>
          <w:hyperlink w:anchor="_DxCrossRefBm1379192502" w:history="1">
            <w:r>
              <w:rPr>
                <w:rStyle w:val="Hyperlink"/>
              </w:rPr>
              <w:t>ATCO.D.040</w:t>
            </w:r>
          </w:hyperlink>
          <w:r>
            <w:t>.</w:t>
          </w:r>
        </w:p>
        <w:p w14:paraId="1457462C" w14:textId="77777777" w:rsidR="0065021A" w:rsidRPr="00FF2450" w:rsidRDefault="00581773" w:rsidP="00AD388D">
          <w:pPr>
            <w:pStyle w:val="ListLevel0"/>
          </w:pPr>
          <w:r w:rsidRPr="00FF2450">
            <w:t>(d)</w:t>
          </w:r>
          <w:r w:rsidRPr="00FF2450">
            <w:tab/>
            <w:t>Assessment(s) shall be conducted on a simulator.</w:t>
          </w:r>
        </w:p>
        <w:p w14:paraId="732BCF56" w14:textId="77777777" w:rsidR="00CE1C6D" w:rsidRPr="00487675" w:rsidRDefault="00487675" w:rsidP="00487675">
          <w:pPr>
            <w:pStyle w:val="ListLevel0"/>
            <w:rPr>
              <w:color w:val="A25EAB"/>
            </w:rPr>
          </w:pPr>
          <w:r>
            <w:rPr>
              <w:rStyle w:val="GeneralAviation"/>
            </w:rPr>
            <w:lastRenderedPageBreak/>
            <w:t xml:space="preserve"> </w:t>
          </w:r>
          <w:r w:rsidR="00581773" w:rsidRPr="00E81859">
            <w:rPr>
              <w:rStyle w:val="GeneralAviation"/>
              <w:color w:val="auto"/>
            </w:rPr>
            <w:t>(e)</w:t>
          </w:r>
          <w:r w:rsidR="00581773" w:rsidRPr="00E81859">
            <w:rPr>
              <w:rStyle w:val="GeneralAviation"/>
              <w:color w:val="auto"/>
            </w:rPr>
            <w:tab/>
            <w:t xml:space="preserve">A pass in assessment(s) shall be awarded to an applicant who consistently demonstrates the required performance described in point </w:t>
          </w:r>
          <w:hyperlink w:anchor="_DxCrossRefBm1379192502" w:history="1">
            <w:r w:rsidR="00581773">
              <w:rPr>
                <w:rStyle w:val="Hyperlink"/>
              </w:rPr>
              <w:t>ATCO.D.040</w:t>
            </w:r>
          </w:hyperlink>
          <w:r w:rsidR="00581773" w:rsidRPr="00CE1C6D">
            <w:rPr>
              <w:rStyle w:val="GeneralAviation"/>
            </w:rPr>
            <w:t xml:space="preserve"> </w:t>
          </w:r>
          <w:r w:rsidR="00581773" w:rsidRPr="00E81859">
            <w:rPr>
              <w:rStyle w:val="GeneralAviation"/>
              <w:color w:val="auto"/>
            </w:rPr>
            <w:t>and shows the behaviour required for safe provision of the air traffic control service</w:t>
          </w:r>
          <w:r w:rsidR="00E81859">
            <w:rPr>
              <w:rStyle w:val="GeneralAviation"/>
              <w:color w:val="auto"/>
            </w:rPr>
            <w:t>.</w:t>
          </w:r>
        </w:p>
      </w:sdtContent>
    </w:sdt>
    <w:bookmarkStart w:id="794" w:name="_DxCrossRefBm1379192502" w:displacedByCustomXml="next"/>
    <w:bookmarkStart w:id="795" w:name="_DxCrossRefBm9000114" w:displacedByCustomXml="next"/>
    <w:bookmarkStart w:id="796" w:name="_Toc427661429" w:displacedByCustomXml="next"/>
    <w:sdt>
      <w:sdtPr>
        <w:rPr>
          <w:b w:val="0"/>
          <w:color w:val="auto"/>
          <w:sz w:val="22"/>
          <w:szCs w:val="24"/>
          <w:lang w:val="en-US"/>
        </w:rPr>
        <w:alias w:val="topic"/>
        <w:tag w:val="topic"/>
        <w:id w:val="-1931430156"/>
      </w:sdtPr>
      <w:sdtContent>
        <w:p w14:paraId="72BE0FC6" w14:textId="77777777" w:rsidR="00AB3B66" w:rsidRPr="00FF2450" w:rsidRDefault="00581773" w:rsidP="000F573D">
          <w:pPr>
            <w:pStyle w:val="Heading4IR"/>
          </w:pPr>
          <w:r w:rsidRPr="00FF2450">
            <w:t>ATCO.D.040 Rating training performance objectives</w:t>
          </w:r>
          <w:bookmarkEnd w:id="796"/>
          <w:bookmarkEnd w:id="795"/>
          <w:bookmarkEnd w:id="794"/>
        </w:p>
        <w:p w14:paraId="007010C0" w14:textId="77777777" w:rsidR="006602AA" w:rsidRPr="00E81859" w:rsidRDefault="00581773" w:rsidP="006602AA">
          <w:pPr>
            <w:pStyle w:val="ListLevel0"/>
            <w:rPr>
              <w:rStyle w:val="GeneralAviation"/>
              <w:color w:val="auto"/>
            </w:rPr>
          </w:pPr>
          <w:r w:rsidRPr="00E81859">
            <w:rPr>
              <w:rStyle w:val="GeneralAviation"/>
              <w:color w:val="auto"/>
            </w:rPr>
            <w:t>(a)</w:t>
          </w:r>
          <w:r w:rsidRPr="00E81859">
            <w:rPr>
              <w:rStyle w:val="GeneralAviation"/>
              <w:color w:val="auto"/>
            </w:rPr>
            <w:tab/>
            <w:t>Rating training performance objectives and performance objective tasks shall be defined for each rating training course.</w:t>
          </w:r>
        </w:p>
        <w:p w14:paraId="663F45ED" w14:textId="77777777" w:rsidR="006602AA" w:rsidRPr="00E81859" w:rsidRDefault="00581773" w:rsidP="006602AA">
          <w:pPr>
            <w:pStyle w:val="ListLevel0"/>
            <w:rPr>
              <w:rStyle w:val="GeneralAviation"/>
              <w:color w:val="auto"/>
            </w:rPr>
          </w:pPr>
          <w:r w:rsidRPr="00E81859">
            <w:rPr>
              <w:rStyle w:val="GeneralAviation"/>
              <w:color w:val="auto"/>
            </w:rPr>
            <w:t>(b)</w:t>
          </w:r>
          <w:r w:rsidRPr="00E81859">
            <w:rPr>
              <w:rStyle w:val="GeneralAviation"/>
              <w:color w:val="auto"/>
            </w:rPr>
            <w:tab/>
            <w:t>Rating training performance objectives shall require an applicant to:</w:t>
          </w:r>
        </w:p>
        <w:p w14:paraId="246A8D70" w14:textId="77777777" w:rsidR="006602AA" w:rsidRPr="00E81859" w:rsidRDefault="00581773" w:rsidP="006602AA">
          <w:pPr>
            <w:pStyle w:val="ListLevel1"/>
            <w:rPr>
              <w:rStyle w:val="GeneralAviation"/>
              <w:color w:val="auto"/>
            </w:rPr>
          </w:pPr>
          <w:r w:rsidRPr="00E81859">
            <w:rPr>
              <w:rStyle w:val="GeneralAviation"/>
              <w:color w:val="auto"/>
            </w:rPr>
            <w:t>(1)</w:t>
          </w:r>
          <w:r w:rsidRPr="00E81859">
            <w:rPr>
              <w:rStyle w:val="GeneralAviation"/>
              <w:color w:val="auto"/>
            </w:rPr>
            <w:tab/>
            <w:t>demonstrate the ability to manage air traffic in a manner that ensures safe, orderly and expeditious services; and</w:t>
          </w:r>
        </w:p>
        <w:p w14:paraId="26C0B5B1" w14:textId="77777777" w:rsidR="006602AA" w:rsidRPr="00E81859" w:rsidRDefault="00581773" w:rsidP="006602AA">
          <w:pPr>
            <w:pStyle w:val="ListLevel1"/>
            <w:rPr>
              <w:rStyle w:val="GeneralAviation"/>
              <w:color w:val="auto"/>
            </w:rPr>
          </w:pPr>
          <w:r w:rsidRPr="00E81859">
            <w:rPr>
              <w:rStyle w:val="GeneralAviation"/>
              <w:color w:val="auto"/>
            </w:rPr>
            <w:t>(2)</w:t>
          </w:r>
          <w:r w:rsidRPr="00E81859">
            <w:rPr>
              <w:rStyle w:val="GeneralAviation"/>
              <w:color w:val="auto"/>
            </w:rPr>
            <w:tab/>
            <w:t>handle complex and dense traffic situations.</w:t>
          </w:r>
        </w:p>
        <w:p w14:paraId="4A06FD06" w14:textId="77777777" w:rsidR="006602AA" w:rsidRPr="00E81859" w:rsidRDefault="00581773" w:rsidP="006602AA">
          <w:pPr>
            <w:pStyle w:val="ListLevel0"/>
            <w:rPr>
              <w:rStyle w:val="GeneralAviation"/>
              <w:color w:val="auto"/>
            </w:rPr>
          </w:pPr>
          <w:r w:rsidRPr="00E81859">
            <w:rPr>
              <w:rStyle w:val="GeneralAviation"/>
              <w:color w:val="auto"/>
            </w:rPr>
            <w:t>(c)</w:t>
          </w:r>
          <w:r w:rsidRPr="00E81859">
            <w:rPr>
              <w:rStyle w:val="GeneralAviation"/>
              <w:color w:val="auto"/>
            </w:rPr>
            <w:tab/>
            <w:t>In addition to point (b), rating training performance objectives for Aerodrome Control (ADC) rating shall ensure that applicants:</w:t>
          </w:r>
        </w:p>
        <w:p w14:paraId="0925B217" w14:textId="77777777" w:rsidR="006602AA" w:rsidRPr="00E81859" w:rsidRDefault="00581773" w:rsidP="006602AA">
          <w:pPr>
            <w:pStyle w:val="ListLevel1"/>
            <w:rPr>
              <w:rStyle w:val="GeneralAviation"/>
              <w:color w:val="auto"/>
            </w:rPr>
          </w:pPr>
          <w:r w:rsidRPr="00E81859">
            <w:rPr>
              <w:rStyle w:val="GeneralAviation"/>
              <w:color w:val="auto"/>
            </w:rPr>
            <w:t>(1)</w:t>
          </w:r>
          <w:r w:rsidRPr="00E81859">
            <w:rPr>
              <w:rStyle w:val="GeneralAviation"/>
              <w:color w:val="auto"/>
            </w:rPr>
            <w:tab/>
            <w:t>manage the workload and provide air traffic services within a defined aerodrome area of responsibility; and</w:t>
          </w:r>
        </w:p>
        <w:p w14:paraId="062DC6D8" w14:textId="77777777" w:rsidR="006602AA" w:rsidRPr="00E81859" w:rsidRDefault="00581773" w:rsidP="006602AA">
          <w:pPr>
            <w:pStyle w:val="ListLevel1"/>
            <w:rPr>
              <w:rStyle w:val="GeneralAviation"/>
              <w:color w:val="auto"/>
            </w:rPr>
          </w:pPr>
          <w:r w:rsidRPr="00E81859">
            <w:rPr>
              <w:rStyle w:val="GeneralAviation"/>
              <w:color w:val="auto"/>
            </w:rPr>
            <w:t>(2)</w:t>
          </w:r>
          <w:r w:rsidRPr="00E81859">
            <w:rPr>
              <w:rStyle w:val="GeneralAviation"/>
              <w:color w:val="auto"/>
            </w:rPr>
            <w:tab/>
            <w:t>apply aerodrome control techniques and operational procedures to aerodrome traffic.</w:t>
          </w:r>
        </w:p>
        <w:p w14:paraId="2531FF92" w14:textId="77777777" w:rsidR="006602AA" w:rsidRPr="00E81859" w:rsidRDefault="00632F88" w:rsidP="006602AA">
          <w:pPr>
            <w:pStyle w:val="ListLevel0"/>
            <w:rPr>
              <w:rStyle w:val="GeneralAviation"/>
              <w:color w:val="auto"/>
            </w:rPr>
          </w:pPr>
          <w:r w:rsidRPr="00E81859">
            <w:rPr>
              <w:rStyle w:val="GeneralAviation"/>
              <w:color w:val="auto"/>
            </w:rPr>
            <w:t xml:space="preserve"> </w:t>
          </w:r>
          <w:r>
            <w:rPr>
              <w:rStyle w:val="GeneralAviation"/>
              <w:color w:val="auto"/>
            </w:rPr>
            <w:t>(d</w:t>
          </w:r>
          <w:r w:rsidR="00581773" w:rsidRPr="00E81859">
            <w:rPr>
              <w:rStyle w:val="GeneralAviation"/>
              <w:color w:val="auto"/>
            </w:rPr>
            <w:t>)</w:t>
          </w:r>
          <w:r w:rsidR="00581773" w:rsidRPr="00E81859">
            <w:rPr>
              <w:rStyle w:val="GeneralAviation"/>
              <w:color w:val="auto"/>
            </w:rPr>
            <w:tab/>
            <w:t>In addition to point (b), rating training performance objectives for the Approach Control Surveillance (APS) rating shall ensure that applicants:</w:t>
          </w:r>
        </w:p>
        <w:p w14:paraId="0A26593C" w14:textId="77777777" w:rsidR="006602AA" w:rsidRPr="00E81859" w:rsidRDefault="00581773" w:rsidP="006602AA">
          <w:pPr>
            <w:pStyle w:val="ListLevel1"/>
            <w:rPr>
              <w:rStyle w:val="GeneralAviation"/>
              <w:color w:val="auto"/>
            </w:rPr>
          </w:pPr>
          <w:r w:rsidRPr="00E81859">
            <w:rPr>
              <w:rStyle w:val="GeneralAviation"/>
              <w:color w:val="auto"/>
            </w:rPr>
            <w:t>(1)</w:t>
          </w:r>
          <w:r w:rsidRPr="00E81859">
            <w:rPr>
              <w:rStyle w:val="GeneralAviation"/>
              <w:color w:val="auto"/>
            </w:rPr>
            <w:tab/>
            <w:t>manage the workload and provide air traffic services within a defined approach control area of responsibility; and</w:t>
          </w:r>
        </w:p>
        <w:p w14:paraId="7C3A1A6D" w14:textId="77777777" w:rsidR="006602AA" w:rsidRPr="00E81859" w:rsidRDefault="00581773" w:rsidP="006602AA">
          <w:pPr>
            <w:pStyle w:val="ListLevel1"/>
            <w:rPr>
              <w:rStyle w:val="GeneralAviation"/>
              <w:color w:val="auto"/>
            </w:rPr>
          </w:pPr>
          <w:r w:rsidRPr="00E81859">
            <w:rPr>
              <w:rStyle w:val="GeneralAviation"/>
              <w:color w:val="auto"/>
            </w:rPr>
            <w:t>(2)</w:t>
          </w:r>
          <w:r w:rsidRPr="00E81859">
            <w:rPr>
              <w:rStyle w:val="GeneralAviation"/>
              <w:color w:val="auto"/>
            </w:rPr>
            <w:tab/>
            <w:t>apply approach surveillance control, planning techniques and operational procedures to arriving, holding, departing and transiting traffic.</w:t>
          </w:r>
        </w:p>
        <w:p w14:paraId="5C14BA50" w14:textId="77777777" w:rsidR="006602AA" w:rsidRPr="00E81859" w:rsidRDefault="00632F88" w:rsidP="006602AA">
          <w:pPr>
            <w:pStyle w:val="ListLevel0"/>
            <w:rPr>
              <w:rStyle w:val="GeneralAviation"/>
              <w:color w:val="auto"/>
            </w:rPr>
          </w:pPr>
          <w:r w:rsidRPr="00E81859">
            <w:rPr>
              <w:rStyle w:val="GeneralAviation"/>
              <w:color w:val="auto"/>
            </w:rPr>
            <w:t xml:space="preserve"> </w:t>
          </w:r>
          <w:r>
            <w:rPr>
              <w:rStyle w:val="GeneralAviation"/>
              <w:color w:val="auto"/>
            </w:rPr>
            <w:t>(e</w:t>
          </w:r>
          <w:r w:rsidR="00581773" w:rsidRPr="00E81859">
            <w:rPr>
              <w:rStyle w:val="GeneralAviation"/>
              <w:color w:val="auto"/>
            </w:rPr>
            <w:t>)</w:t>
          </w:r>
          <w:r w:rsidR="00581773" w:rsidRPr="00E81859">
            <w:rPr>
              <w:rStyle w:val="GeneralAviation"/>
              <w:color w:val="auto"/>
            </w:rPr>
            <w:tab/>
            <w:t>In addition to point (b), rating training performance objectives for the Area Control Surveillance (ACS) rating shall ensure that applicants:</w:t>
          </w:r>
        </w:p>
        <w:p w14:paraId="223C6C80" w14:textId="77777777" w:rsidR="006602AA" w:rsidRPr="00E81859" w:rsidRDefault="00581773" w:rsidP="006602AA">
          <w:pPr>
            <w:pStyle w:val="ListLevel1"/>
            <w:rPr>
              <w:rStyle w:val="GeneralAviation"/>
              <w:color w:val="auto"/>
            </w:rPr>
          </w:pPr>
          <w:r w:rsidRPr="00E81859">
            <w:rPr>
              <w:rStyle w:val="GeneralAviation"/>
              <w:color w:val="auto"/>
            </w:rPr>
            <w:t>(1)</w:t>
          </w:r>
          <w:r w:rsidRPr="00E81859">
            <w:rPr>
              <w:rStyle w:val="GeneralAviation"/>
              <w:color w:val="auto"/>
            </w:rPr>
            <w:tab/>
            <w:t>manage the workload and provide air traffic services within a defined area control area of responsibility; and</w:t>
          </w:r>
        </w:p>
        <w:p w14:paraId="031B3163" w14:textId="77777777" w:rsidR="006602AA" w:rsidRPr="00487675" w:rsidRDefault="00581773" w:rsidP="00487675">
          <w:pPr>
            <w:pStyle w:val="ListLevel1"/>
            <w:rPr>
              <w:color w:val="A25EAB"/>
            </w:rPr>
          </w:pPr>
          <w:r w:rsidRPr="00E81859">
            <w:rPr>
              <w:rStyle w:val="GeneralAviation"/>
              <w:color w:val="auto"/>
            </w:rPr>
            <w:t>(2)</w:t>
          </w:r>
          <w:r w:rsidRPr="00E81859">
            <w:rPr>
              <w:rStyle w:val="GeneralAviation"/>
              <w:color w:val="auto"/>
            </w:rPr>
            <w:tab/>
            <w:t>apply area surveillance control, planning techniques and operational procedures to area traffic</w:t>
          </w:r>
          <w:r w:rsidR="00E81859">
            <w:rPr>
              <w:rStyle w:val="GeneralAviation"/>
              <w:color w:val="auto"/>
            </w:rPr>
            <w:t>.</w:t>
          </w:r>
        </w:p>
      </w:sdtContent>
    </w:sdt>
    <w:bookmarkStart w:id="797" w:name="_DxCrossRefBm1379192513" w:displacedByCustomXml="next"/>
    <w:bookmarkStart w:id="798" w:name="_DxCrossRefBm9000115" w:displacedByCustomXml="next"/>
    <w:bookmarkStart w:id="799" w:name="_Toc427661430" w:displacedByCustomXml="next"/>
    <w:bookmarkStart w:id="800" w:name="_Toc413420307" w:displacedByCustomXml="next"/>
    <w:bookmarkStart w:id="801" w:name="_Toc411245268" w:displacedByCustomXml="next"/>
    <w:bookmarkStart w:id="802" w:name="_Toc411243997" w:displacedByCustomXml="next"/>
    <w:bookmarkStart w:id="803" w:name="_Toc409682809" w:displacedByCustomXml="next"/>
    <w:bookmarkStart w:id="804" w:name="_Toc405820081" w:displacedByCustomXml="next"/>
    <w:sdt>
      <w:sdtPr>
        <w:rPr>
          <w:b w:val="0"/>
          <w:color w:val="auto"/>
          <w:sz w:val="22"/>
          <w:lang w:val="en-US"/>
        </w:rPr>
        <w:alias w:val="topic"/>
        <w:tag w:val="topic"/>
        <w:id w:val="1737067466"/>
      </w:sdtPr>
      <w:sdtContent>
        <w:p w14:paraId="45424FFF" w14:textId="77777777" w:rsidR="00DB5CE3" w:rsidRPr="00FF2450" w:rsidRDefault="00581773" w:rsidP="000F573D">
          <w:pPr>
            <w:pStyle w:val="Heading5AMC"/>
          </w:pPr>
          <w:r w:rsidRPr="00FF2450">
            <w:t xml:space="preserve">AMC1 ATCO.D.040 </w:t>
          </w:r>
          <w:r w:rsidR="003479A6">
            <w:t xml:space="preserve"> </w:t>
          </w:r>
          <w:r w:rsidRPr="00FF2450">
            <w:t>Rating training performance objectives</w:t>
          </w:r>
          <w:bookmarkEnd w:id="804"/>
          <w:bookmarkEnd w:id="803"/>
          <w:bookmarkEnd w:id="802"/>
          <w:bookmarkEnd w:id="801"/>
          <w:bookmarkEnd w:id="800"/>
          <w:bookmarkEnd w:id="799"/>
          <w:bookmarkEnd w:id="798"/>
          <w:bookmarkEnd w:id="797"/>
        </w:p>
        <w:p w14:paraId="1C03C9D9" w14:textId="77777777" w:rsidR="00972B40" w:rsidRPr="00FF2450" w:rsidRDefault="00581773" w:rsidP="00453D5E">
          <w:pPr>
            <w:pStyle w:val="Heading6OrgManual"/>
          </w:pPr>
          <w:r w:rsidRPr="00FF2450">
            <w:t>GEN</w:t>
          </w:r>
          <w:r>
            <w:t>E</w:t>
          </w:r>
          <w:r w:rsidRPr="00FF2450">
            <w:t>RAL</w:t>
          </w:r>
        </w:p>
        <w:p w14:paraId="58635D00" w14:textId="77777777" w:rsidR="00DB5CE3" w:rsidRPr="00FF2450" w:rsidRDefault="00581773" w:rsidP="000F573D">
          <w:r w:rsidRPr="00FF2450">
            <w:t>Training organisations should define the detailed performance objectives for each rating training course, as well as the training scenario.</w:t>
          </w:r>
        </w:p>
      </w:sdtContent>
    </w:sdt>
    <w:bookmarkStart w:id="805" w:name="_DxCrossRefBm1379192514" w:displacedByCustomXml="next"/>
    <w:bookmarkStart w:id="806" w:name="_DxCrossRefBm9000116" w:displacedByCustomXml="next"/>
    <w:bookmarkStart w:id="807" w:name="_Toc427661431" w:displacedByCustomXml="next"/>
    <w:bookmarkStart w:id="808" w:name="_Toc413420308" w:displacedByCustomXml="next"/>
    <w:bookmarkStart w:id="809" w:name="_Toc411245269" w:displacedByCustomXml="next"/>
    <w:bookmarkStart w:id="810" w:name="_Toc411243998" w:displacedByCustomXml="next"/>
    <w:bookmarkStart w:id="811" w:name="_Toc409682810" w:displacedByCustomXml="next"/>
    <w:bookmarkStart w:id="812" w:name="_Toc405820082" w:displacedByCustomXml="next"/>
    <w:sdt>
      <w:sdtPr>
        <w:rPr>
          <w:b w:val="0"/>
          <w:color w:val="auto"/>
          <w:sz w:val="22"/>
          <w:lang w:val="en-US"/>
        </w:rPr>
        <w:alias w:val="topic"/>
        <w:tag w:val="topic"/>
        <w:id w:val="1004061134"/>
      </w:sdtPr>
      <w:sdtContent>
        <w:p w14:paraId="76F3BAAA" w14:textId="77777777" w:rsidR="00DB5CE3" w:rsidRPr="00FF2450" w:rsidRDefault="00581773" w:rsidP="000F573D">
          <w:pPr>
            <w:pStyle w:val="Heading5GM"/>
          </w:pPr>
          <w:r w:rsidRPr="00FF2450">
            <w:t xml:space="preserve">GM1 ATCO.D.040 </w:t>
          </w:r>
          <w:r w:rsidR="00934110">
            <w:t xml:space="preserve"> </w:t>
          </w:r>
          <w:r w:rsidRPr="00FF2450">
            <w:t>Rating training performance objectives</w:t>
          </w:r>
          <w:bookmarkEnd w:id="812"/>
          <w:bookmarkEnd w:id="811"/>
          <w:bookmarkEnd w:id="810"/>
          <w:bookmarkEnd w:id="809"/>
          <w:bookmarkEnd w:id="808"/>
          <w:bookmarkEnd w:id="807"/>
          <w:bookmarkEnd w:id="806"/>
          <w:bookmarkEnd w:id="805"/>
        </w:p>
        <w:p w14:paraId="7F4CFAA6" w14:textId="77777777" w:rsidR="00972B40" w:rsidRPr="00FF2450" w:rsidRDefault="00581773" w:rsidP="00224F73">
          <w:pPr>
            <w:pStyle w:val="Heading6OrgManual"/>
          </w:pPr>
          <w:r w:rsidRPr="00FF2450">
            <w:t>GEN</w:t>
          </w:r>
          <w:r w:rsidR="00F52201">
            <w:t>E</w:t>
          </w:r>
          <w:r w:rsidRPr="00FF2450">
            <w:t>RAL</w:t>
          </w:r>
        </w:p>
        <w:p w14:paraId="4738ABEA" w14:textId="77777777" w:rsidR="00487675" w:rsidRDefault="00581773" w:rsidP="00EB5BDC">
          <w:r w:rsidRPr="00FF2450">
            <w:t>A list of performance objectives tasks can be found in Eurocontrol’s document ‘ATCO Rating Training Performance Objectives’, Edition 1.0, dated 14.12.2010.</w:t>
          </w:r>
        </w:p>
        <w:p w14:paraId="6428025A" w14:textId="77777777" w:rsidR="001A64F3" w:rsidRPr="00FF2450" w:rsidRDefault="00000000" w:rsidP="00EB5BDC"/>
      </w:sdtContent>
    </w:sdt>
    <w:bookmarkStart w:id="813" w:name="_Toc256000063" w:displacedByCustomXml="next"/>
    <w:sdt>
      <w:sdtPr>
        <w:alias w:val="heading"/>
        <w:tag w:val="heading"/>
        <w:id w:val="-801669386"/>
      </w:sdtPr>
      <w:sdtContent>
        <w:p w14:paraId="6DEF286F" w14:textId="77777777" w:rsidR="00090094" w:rsidRDefault="00581773">
          <w:pPr>
            <w:pStyle w:val="Heading3"/>
          </w:pPr>
          <w:r>
            <w:t>SECTION 3 – Unit training requirements</w:t>
          </w:r>
        </w:p>
        <w:bookmarkEnd w:id="813" w:displacedByCustomXml="next"/>
      </w:sdtContent>
    </w:sdt>
    <w:bookmarkStart w:id="814" w:name="_Toc405820084" w:displacedByCustomXml="next"/>
    <w:bookmarkStart w:id="815" w:name="_Toc409682812" w:displacedByCustomXml="next"/>
    <w:bookmarkStart w:id="816" w:name="_Toc411244000" w:displacedByCustomXml="next"/>
    <w:bookmarkStart w:id="817" w:name="_Toc411245271" w:displacedByCustomXml="next"/>
    <w:bookmarkStart w:id="818" w:name="_Toc413420310" w:displacedByCustomXml="next"/>
    <w:bookmarkStart w:id="819" w:name="_DxCrossRefBm1379192393" w:displacedByCustomXml="next"/>
    <w:bookmarkStart w:id="820" w:name="_DxCrossRefBm9000117" w:displacedByCustomXml="next"/>
    <w:bookmarkStart w:id="821" w:name="_Toc427661433" w:displacedByCustomXml="next"/>
    <w:sdt>
      <w:sdtPr>
        <w:rPr>
          <w:b w:val="0"/>
          <w:color w:val="auto"/>
          <w:sz w:val="22"/>
          <w:szCs w:val="24"/>
          <w:lang w:val="en-US"/>
        </w:rPr>
        <w:alias w:val="topic"/>
        <w:tag w:val="topic"/>
        <w:id w:val="-809698450"/>
      </w:sdtPr>
      <w:sdtContent>
        <w:p w14:paraId="0AEF2031" w14:textId="77777777" w:rsidR="00B65984" w:rsidRPr="00FF2450" w:rsidRDefault="00581773" w:rsidP="000F573D">
          <w:pPr>
            <w:pStyle w:val="Heading4IR"/>
          </w:pPr>
          <w:r w:rsidRPr="00FF2450">
            <w:t>ATCO.D.045</w:t>
          </w:r>
          <w:r w:rsidR="003D7837">
            <w:t xml:space="preserve"> </w:t>
          </w:r>
          <w:r w:rsidRPr="00FF2450">
            <w:t xml:space="preserve"> Composition of unit training</w:t>
          </w:r>
          <w:bookmarkEnd w:id="821"/>
          <w:bookmarkEnd w:id="820"/>
          <w:bookmarkEnd w:id="819"/>
        </w:p>
        <w:p w14:paraId="12B2A0A4" w14:textId="77777777" w:rsidR="00B65984" w:rsidRPr="00FF2450" w:rsidRDefault="00581773" w:rsidP="009F6700">
          <w:pPr>
            <w:pStyle w:val="ListLevel0"/>
          </w:pPr>
          <w:r w:rsidRPr="00FF2450">
            <w:t>(a)</w:t>
          </w:r>
          <w:r w:rsidRPr="00FF2450">
            <w:tab/>
            <w:t>Unit training shall consist of training course(s) for each unit endorsement established at the ATC unit as defined in the unit training plan.</w:t>
          </w:r>
        </w:p>
        <w:p w14:paraId="69C966D4" w14:textId="77777777" w:rsidR="00B65984" w:rsidRPr="00FF2450" w:rsidRDefault="00581773" w:rsidP="003652C1">
          <w:pPr>
            <w:pStyle w:val="ListLevel0"/>
          </w:pPr>
          <w:r w:rsidRPr="00FF2450">
            <w:t>(b)</w:t>
          </w:r>
          <w:r w:rsidR="00AB7FB1">
            <w:tab/>
          </w:r>
          <w:r w:rsidRPr="00FF2450">
            <w:t xml:space="preserve">The unit endorsement course(s) shall be developed and provided by training organisations according to </w:t>
          </w:r>
          <w:hyperlink w:anchor="_DxCrossRefBm1379192401" w:history="1">
            <w:r>
              <w:rPr>
                <w:rStyle w:val="Hyperlink"/>
              </w:rPr>
              <w:t>ATCO.D.060</w:t>
            </w:r>
          </w:hyperlink>
          <w:r>
            <w:t xml:space="preserve"> and approved by the </w:t>
          </w:r>
          <w:r w:rsidR="00F158D3">
            <w:t>Committee</w:t>
          </w:r>
          <w:r>
            <w:t>.</w:t>
          </w:r>
        </w:p>
        <w:p w14:paraId="6E7AB625" w14:textId="77777777" w:rsidR="00B65984" w:rsidRPr="00FF2450" w:rsidRDefault="00581773" w:rsidP="003652C1">
          <w:pPr>
            <w:pStyle w:val="ListLevel0"/>
          </w:pPr>
          <w:r w:rsidRPr="00FF2450">
            <w:t>(c)</w:t>
          </w:r>
          <w:r w:rsidRPr="00FF2450">
            <w:tab/>
            <w:t>Unit training shall include training in:</w:t>
          </w:r>
        </w:p>
        <w:p w14:paraId="74AA8F31" w14:textId="77777777" w:rsidR="00B65984" w:rsidRPr="00FF2450" w:rsidRDefault="00581773" w:rsidP="00FF3ECA">
          <w:pPr>
            <w:pStyle w:val="ListLevel1"/>
          </w:pPr>
          <w:r w:rsidRPr="00FF2450">
            <w:t>(1)</w:t>
          </w:r>
          <w:r w:rsidRPr="00FF2450">
            <w:tab/>
            <w:t>operational procedures;</w:t>
          </w:r>
        </w:p>
        <w:p w14:paraId="4E443E6A" w14:textId="77777777" w:rsidR="00B65984" w:rsidRPr="00FF2450" w:rsidRDefault="00581773" w:rsidP="00FF3ECA">
          <w:pPr>
            <w:pStyle w:val="ListLevel1"/>
          </w:pPr>
          <w:r w:rsidRPr="00FF2450">
            <w:t>(2)</w:t>
          </w:r>
          <w:r w:rsidRPr="00FF2450">
            <w:tab/>
            <w:t>task-specific aspects;</w:t>
          </w:r>
        </w:p>
        <w:p w14:paraId="2B1B4CD7" w14:textId="77777777" w:rsidR="00B65984" w:rsidRPr="00FF2450" w:rsidRDefault="00581773" w:rsidP="00FF3ECA">
          <w:pPr>
            <w:pStyle w:val="ListLevel1"/>
          </w:pPr>
          <w:r w:rsidRPr="00FF2450">
            <w:t>(3)</w:t>
          </w:r>
          <w:r w:rsidRPr="00FF2450">
            <w:tab/>
            <w:t>abnormal and emergency situations; and</w:t>
          </w:r>
        </w:p>
        <w:bookmarkEnd w:id="818"/>
        <w:bookmarkEnd w:id="817"/>
        <w:bookmarkEnd w:id="816"/>
        <w:bookmarkEnd w:id="815"/>
        <w:bookmarkEnd w:id="814"/>
        <w:p w14:paraId="515F8FE6" w14:textId="77777777" w:rsidR="00B65984" w:rsidRPr="00FF2450" w:rsidRDefault="00581773" w:rsidP="00FF3ECA">
          <w:pPr>
            <w:pStyle w:val="ListLevel1"/>
          </w:pPr>
          <w:r w:rsidRPr="00FF2450">
            <w:t>(4)</w:t>
          </w:r>
          <w:r w:rsidRPr="00FF2450">
            <w:tab/>
            <w:t>human factors.</w:t>
          </w:r>
        </w:p>
      </w:sdtContent>
    </w:sdt>
    <w:bookmarkStart w:id="822" w:name="_DxCrossRefBm1379192516" w:displacedByCustomXml="next"/>
    <w:bookmarkStart w:id="823" w:name="_DxCrossRefBm9000118" w:displacedByCustomXml="next"/>
    <w:bookmarkStart w:id="824" w:name="_Toc427661434" w:displacedByCustomXml="next"/>
    <w:bookmarkStart w:id="825" w:name="_Toc413420310_0" w:displacedByCustomXml="next"/>
    <w:bookmarkStart w:id="826" w:name="_Toc411245271_0" w:displacedByCustomXml="next"/>
    <w:bookmarkStart w:id="827" w:name="_Toc411244000_0" w:displacedByCustomXml="next"/>
    <w:bookmarkStart w:id="828" w:name="_Toc409682812_0" w:displacedByCustomXml="next"/>
    <w:bookmarkStart w:id="829" w:name="_Toc405820084_0" w:displacedByCustomXml="next"/>
    <w:sdt>
      <w:sdtPr>
        <w:rPr>
          <w:b w:val="0"/>
          <w:color w:val="auto"/>
          <w:sz w:val="22"/>
          <w:lang w:val="en-US"/>
        </w:rPr>
        <w:alias w:val="topic"/>
        <w:tag w:val="topic"/>
        <w:id w:val="-1992291482"/>
      </w:sdtPr>
      <w:sdtContent>
        <w:p w14:paraId="5A204272" w14:textId="77777777" w:rsidR="00DB5CE3" w:rsidRPr="00FF2450" w:rsidRDefault="00581773" w:rsidP="000F573D">
          <w:pPr>
            <w:pStyle w:val="Heading5GM"/>
          </w:pPr>
          <w:r w:rsidRPr="00FF2450">
            <w:t xml:space="preserve">GM1 ATCO.D.045(a) </w:t>
          </w:r>
          <w:r w:rsidR="00457CF2">
            <w:t xml:space="preserve"> </w:t>
          </w:r>
          <w:r w:rsidRPr="00FF2450">
            <w:t>Composition of unit training</w:t>
          </w:r>
          <w:bookmarkEnd w:id="829"/>
          <w:bookmarkEnd w:id="828"/>
          <w:bookmarkEnd w:id="827"/>
          <w:bookmarkEnd w:id="826"/>
          <w:bookmarkEnd w:id="825"/>
          <w:bookmarkEnd w:id="824"/>
          <w:bookmarkEnd w:id="823"/>
          <w:bookmarkEnd w:id="822"/>
        </w:p>
        <w:p w14:paraId="22A1EBBA" w14:textId="77777777" w:rsidR="00DB5CE3" w:rsidRPr="00FF2450" w:rsidRDefault="00581773" w:rsidP="007C1AE7">
          <w:r w:rsidRPr="00FF2450">
            <w:t>If an applicant undertakes unit endorsement training, and there is a requirement for training to achieve an additional unit endorsement, the applicant should not repeat the training objectives covered in the first unit endorsement training; however, the objectives of the additional unit endorsement course(s) should be achieved.</w:t>
          </w:r>
        </w:p>
      </w:sdtContent>
    </w:sdt>
    <w:bookmarkStart w:id="830" w:name="_DxCrossRefBm1379192517" w:displacedByCustomXml="next"/>
    <w:bookmarkStart w:id="831" w:name="_DxCrossRefBm9000119" w:displacedByCustomXml="next"/>
    <w:bookmarkStart w:id="832" w:name="_Toc427661435" w:displacedByCustomXml="next"/>
    <w:bookmarkStart w:id="833" w:name="_Toc413420311" w:displacedByCustomXml="next"/>
    <w:bookmarkStart w:id="834" w:name="_Toc411245272" w:displacedByCustomXml="next"/>
    <w:bookmarkStart w:id="835" w:name="_Toc411244001" w:displacedByCustomXml="next"/>
    <w:bookmarkStart w:id="836" w:name="_Toc409682813" w:displacedByCustomXml="next"/>
    <w:bookmarkStart w:id="837" w:name="_Toc405820085" w:displacedByCustomXml="next"/>
    <w:sdt>
      <w:sdtPr>
        <w:rPr>
          <w:b w:val="0"/>
          <w:color w:val="auto"/>
          <w:sz w:val="22"/>
          <w:lang w:val="en-US"/>
        </w:rPr>
        <w:alias w:val="topic"/>
        <w:tag w:val="topic"/>
        <w:id w:val="1191501001"/>
      </w:sdtPr>
      <w:sdtContent>
        <w:p w14:paraId="38DD1005" w14:textId="77777777" w:rsidR="00933AB0" w:rsidRPr="00FF2450" w:rsidRDefault="00581773" w:rsidP="000F573D">
          <w:pPr>
            <w:pStyle w:val="Heading5AMC"/>
          </w:pPr>
          <w:r w:rsidRPr="00FF2450">
            <w:t xml:space="preserve">AMC1 ATCO.D.045(c)(3) </w:t>
          </w:r>
          <w:r w:rsidR="00C2130E">
            <w:t xml:space="preserve"> </w:t>
          </w:r>
          <w:r w:rsidRPr="00FF2450">
            <w:t>Composition of unit training</w:t>
          </w:r>
          <w:bookmarkEnd w:id="837"/>
          <w:bookmarkEnd w:id="836"/>
          <w:bookmarkEnd w:id="835"/>
          <w:bookmarkEnd w:id="834"/>
          <w:bookmarkEnd w:id="833"/>
          <w:bookmarkEnd w:id="832"/>
          <w:bookmarkEnd w:id="831"/>
          <w:bookmarkEnd w:id="830"/>
        </w:p>
        <w:p w14:paraId="13BC544E" w14:textId="77777777" w:rsidR="00DE177A" w:rsidRPr="00FF2450" w:rsidRDefault="00581773" w:rsidP="00A7432D">
          <w:pPr>
            <w:pStyle w:val="Heading6OrgManual"/>
          </w:pPr>
          <w:r w:rsidRPr="00FF2450">
            <w:t>ABNORMAL AND EMERGENCY SITUATIONS</w:t>
          </w:r>
        </w:p>
        <w:p w14:paraId="3AFAE890" w14:textId="77777777" w:rsidR="00DB5CE3" w:rsidRPr="00FF2450" w:rsidRDefault="00581773" w:rsidP="003B76DC">
          <w:pPr>
            <w:pStyle w:val="ListLevel0"/>
          </w:pPr>
          <w:r w:rsidRPr="00FF2450">
            <w:t>(a)</w:t>
          </w:r>
          <w:r w:rsidRPr="00FF2450">
            <w:tab/>
            <w:t>Training for all identified abnormal and emergency situations should primarily take place on synthetic training devices.</w:t>
          </w:r>
        </w:p>
        <w:p w14:paraId="46B8A6F1" w14:textId="77777777" w:rsidR="00EF00A5" w:rsidRPr="00FF2450" w:rsidRDefault="00581773" w:rsidP="003B76DC">
          <w:pPr>
            <w:pStyle w:val="ListLevel0"/>
          </w:pPr>
          <w:r w:rsidRPr="00FF2450">
            <w:t>(b)</w:t>
          </w:r>
          <w:r w:rsidRPr="00FF2450">
            <w:tab/>
            <w:t>Training organisations should develop performance objectives for the abnormal and emergency situation training.</w:t>
          </w:r>
        </w:p>
        <w:p w14:paraId="34E94218" w14:textId="77777777" w:rsidR="009C0396" w:rsidRPr="00FF2450" w:rsidRDefault="00581773" w:rsidP="003B76DC">
          <w:pPr>
            <w:pStyle w:val="ListLevel0"/>
          </w:pPr>
          <w:r w:rsidRPr="00FF2450">
            <w:t>(c)</w:t>
          </w:r>
          <w:r w:rsidRPr="00FF2450">
            <w:tab/>
            <w:t xml:space="preserve">Where a low safety risk for the ATC service provision has been identified and agreed by the </w:t>
          </w:r>
          <w:r w:rsidR="009A0959">
            <w:t>COMMITTEE</w:t>
          </w:r>
          <w:r w:rsidRPr="00FF2450">
            <w:t>, training in abnormal and emergency situations may take place by means other than synthetic training devices.</w:t>
          </w:r>
        </w:p>
        <w:p w14:paraId="739964B0" w14:textId="77777777" w:rsidR="00DB5CE3" w:rsidRPr="00FF2450" w:rsidRDefault="00581773" w:rsidP="003B76DC">
          <w:pPr>
            <w:pStyle w:val="ListLevel0"/>
          </w:pPr>
          <w:r w:rsidRPr="00FF2450">
            <w:t>(d)</w:t>
          </w:r>
          <w:r w:rsidRPr="00FF2450">
            <w:tab/>
            <w:t>If the pre-on-the-job training phase is not provided, the abnormal and emergency situation training should be scenario-based and as realistic as possible while maintaining operational safety.</w:t>
          </w:r>
        </w:p>
        <w:p w14:paraId="5EB8A933" w14:textId="77777777" w:rsidR="00DB5CE3" w:rsidRPr="00FF2450" w:rsidRDefault="00581773" w:rsidP="00E81859">
          <w:pPr>
            <w:pStyle w:val="ListLevel0"/>
          </w:pPr>
          <w:r w:rsidRPr="00FF2450">
            <w:t>(e)</w:t>
          </w:r>
          <w:r w:rsidRPr="00FF2450">
            <w:tab/>
            <w:t>Checklists for abnormal and emergency situations used in operations should be made available to the applicant and be available at all times during scenario training.</w:t>
          </w:r>
        </w:p>
      </w:sdtContent>
    </w:sdt>
    <w:bookmarkStart w:id="838" w:name="_DxCrossRefBm1379192518" w:displacedByCustomXml="next"/>
    <w:bookmarkStart w:id="839" w:name="_DxCrossRefBm9000120" w:displacedByCustomXml="next"/>
    <w:bookmarkStart w:id="840" w:name="_Toc427661436" w:displacedByCustomXml="next"/>
    <w:bookmarkStart w:id="841" w:name="_Toc413420312" w:displacedByCustomXml="next"/>
    <w:bookmarkStart w:id="842" w:name="_Toc411245273" w:displacedByCustomXml="next"/>
    <w:bookmarkStart w:id="843" w:name="_Toc411244002" w:displacedByCustomXml="next"/>
    <w:bookmarkStart w:id="844" w:name="_Toc409682814" w:displacedByCustomXml="next"/>
    <w:bookmarkStart w:id="845" w:name="_Toc405820086" w:displacedByCustomXml="next"/>
    <w:sdt>
      <w:sdtPr>
        <w:rPr>
          <w:b w:val="0"/>
          <w:color w:val="auto"/>
          <w:sz w:val="22"/>
          <w:lang w:val="en-US"/>
        </w:rPr>
        <w:alias w:val="topic"/>
        <w:tag w:val="topic"/>
        <w:id w:val="-1416294354"/>
      </w:sdtPr>
      <w:sdtContent>
        <w:p w14:paraId="6D3FEDB4" w14:textId="77777777" w:rsidR="00E561B4" w:rsidRPr="00FF2450" w:rsidRDefault="00581773" w:rsidP="000F573D">
          <w:pPr>
            <w:pStyle w:val="Heading5AMC"/>
          </w:pPr>
          <w:r w:rsidRPr="00FF2450">
            <w:t>AMC1 ATCO.D.045(c)(4)</w:t>
          </w:r>
          <w:r w:rsidR="000C7BD1">
            <w:t xml:space="preserve"> </w:t>
          </w:r>
          <w:r w:rsidRPr="00FF2450">
            <w:t>Composition of unit training</w:t>
          </w:r>
          <w:bookmarkEnd w:id="845"/>
          <w:bookmarkEnd w:id="844"/>
          <w:bookmarkEnd w:id="843"/>
          <w:bookmarkEnd w:id="842"/>
          <w:bookmarkEnd w:id="841"/>
          <w:bookmarkEnd w:id="840"/>
          <w:bookmarkEnd w:id="839"/>
          <w:bookmarkEnd w:id="838"/>
        </w:p>
        <w:p w14:paraId="488F0CF9" w14:textId="77777777" w:rsidR="00331AA4" w:rsidRPr="00E81859" w:rsidRDefault="00581773" w:rsidP="00331AA4">
          <w:pPr>
            <w:pStyle w:val="Heading6OrgManual"/>
            <w:rPr>
              <w:rStyle w:val="GeneralAviation"/>
              <w:color w:val="auto"/>
            </w:rPr>
          </w:pPr>
          <w:r w:rsidRPr="00E81859">
            <w:rPr>
              <w:rStyle w:val="GeneralAviation"/>
              <w:color w:val="auto"/>
            </w:rPr>
            <w:t>HUMAN FACTORS</w:t>
          </w:r>
        </w:p>
        <w:p w14:paraId="32F18C97" w14:textId="77777777" w:rsidR="00331AA4" w:rsidRPr="00E81859" w:rsidRDefault="00581773" w:rsidP="00331AA4">
          <w:pPr>
            <w:pStyle w:val="ListLevel0"/>
            <w:rPr>
              <w:rStyle w:val="GeneralAviation"/>
              <w:color w:val="auto"/>
            </w:rPr>
          </w:pPr>
          <w:r w:rsidRPr="00E81859">
            <w:rPr>
              <w:rStyle w:val="GeneralAviation"/>
              <w:color w:val="auto"/>
            </w:rPr>
            <w:t>(a)</w:t>
          </w:r>
          <w:r w:rsidRPr="00E81859">
            <w:rPr>
              <w:rStyle w:val="GeneralAviation"/>
              <w:color w:val="auto"/>
            </w:rPr>
            <w:tab/>
            <w:t>Training organisations should train applicants during unit training in team resource management, fatigue management and stress management.</w:t>
          </w:r>
        </w:p>
        <w:p w14:paraId="77AB586A" w14:textId="77777777" w:rsidR="00331AA4" w:rsidRPr="00E81859" w:rsidRDefault="00581773" w:rsidP="00331AA4">
          <w:pPr>
            <w:pStyle w:val="ListLevel0"/>
            <w:rPr>
              <w:rStyle w:val="GeneralAviation"/>
              <w:color w:val="auto"/>
            </w:rPr>
          </w:pPr>
          <w:r w:rsidRPr="00E81859">
            <w:rPr>
              <w:rStyle w:val="GeneralAviation"/>
              <w:color w:val="auto"/>
            </w:rPr>
            <w:t>(b)</w:t>
          </w:r>
          <w:r w:rsidRPr="00E81859">
            <w:rPr>
              <w:rStyle w:val="GeneralAviation"/>
              <w:color w:val="auto"/>
            </w:rPr>
            <w:tab/>
            <w:t xml:space="preserve">Training organisations should develop performance objectives for the team resource management training. </w:t>
          </w:r>
        </w:p>
        <w:p w14:paraId="036BD95E" w14:textId="77777777" w:rsidR="00331AA4" w:rsidRPr="00E81859" w:rsidRDefault="00581773" w:rsidP="00331AA4">
          <w:pPr>
            <w:pStyle w:val="ListLevel0"/>
            <w:rPr>
              <w:rStyle w:val="GeneralAviation"/>
              <w:color w:val="auto"/>
            </w:rPr>
          </w:pPr>
          <w:r w:rsidRPr="00E81859">
            <w:rPr>
              <w:rStyle w:val="GeneralAviation"/>
              <w:color w:val="auto"/>
            </w:rPr>
            <w:t>(c)</w:t>
          </w:r>
          <w:r w:rsidRPr="00E81859">
            <w:rPr>
              <w:rStyle w:val="GeneralAviation"/>
              <w:color w:val="auto"/>
            </w:rPr>
            <w:tab/>
            <w:t>The team resource management training may also make use of synthetic training devices.</w:t>
          </w:r>
        </w:p>
        <w:p w14:paraId="5B7E8C31" w14:textId="77777777" w:rsidR="00331AA4" w:rsidRPr="00487675" w:rsidRDefault="00581773" w:rsidP="00487675">
          <w:pPr>
            <w:pStyle w:val="ListLevel0"/>
            <w:rPr>
              <w:rStyle w:val="GeneralAviation"/>
            </w:rPr>
          </w:pPr>
          <w:r w:rsidRPr="00E81859">
            <w:rPr>
              <w:rStyle w:val="GeneralAviation"/>
              <w:color w:val="auto"/>
            </w:rPr>
            <w:t>(d)</w:t>
          </w:r>
          <w:r w:rsidRPr="00E81859">
            <w:rPr>
              <w:rStyle w:val="GeneralAviation"/>
              <w:color w:val="auto"/>
            </w:rPr>
            <w:tab/>
            <w:t>Training organisations should develop training objectives for the fatigue management and stress management training</w:t>
          </w:r>
          <w:r w:rsidR="00E81859">
            <w:rPr>
              <w:rStyle w:val="GeneralAviation"/>
              <w:color w:val="auto"/>
            </w:rPr>
            <w:t>.</w:t>
          </w:r>
        </w:p>
      </w:sdtContent>
    </w:sdt>
    <w:bookmarkStart w:id="846" w:name="_DxCrossRefBm1379192519" w:displacedByCustomXml="next"/>
    <w:bookmarkStart w:id="847" w:name="_DxCrossRefBm134832653" w:displacedByCustomXml="next"/>
    <w:bookmarkStart w:id="848" w:name="_Hlk90301696" w:displacedByCustomXml="next"/>
    <w:bookmarkStart w:id="849" w:name="_Toc427661437" w:displacedByCustomXml="next"/>
    <w:bookmarkStart w:id="850" w:name="_Toc405820087" w:displacedByCustomXml="next"/>
    <w:bookmarkStart w:id="851" w:name="_Toc409682815" w:displacedByCustomXml="next"/>
    <w:bookmarkStart w:id="852" w:name="_Toc411244003" w:displacedByCustomXml="next"/>
    <w:bookmarkStart w:id="853" w:name="_Toc411245274" w:displacedByCustomXml="next"/>
    <w:bookmarkStart w:id="854" w:name="_Toc413420313" w:displacedByCustomXml="next"/>
    <w:sdt>
      <w:sdtPr>
        <w:rPr>
          <w:b w:val="0"/>
          <w:color w:val="auto"/>
          <w:sz w:val="22"/>
          <w:lang w:val="en-US"/>
        </w:rPr>
        <w:alias w:val="topic"/>
        <w:tag w:val="topic"/>
        <w:id w:val="-264131985"/>
      </w:sdtPr>
      <w:sdtContent>
        <w:p w14:paraId="20D5119D" w14:textId="77777777" w:rsidR="00F268DC" w:rsidRPr="00A80E8C" w:rsidRDefault="00581773" w:rsidP="0053620E">
          <w:pPr>
            <w:pStyle w:val="Heading5AMC"/>
          </w:pPr>
          <w:r w:rsidRPr="00A80E8C">
            <w:t>AMC2 ATCO.D.045(c)(4) Composition of unit training</w:t>
          </w:r>
          <w:bookmarkEnd w:id="847"/>
          <w:bookmarkEnd w:id="846"/>
        </w:p>
        <w:p w14:paraId="29117766" w14:textId="77777777" w:rsidR="00F268DC" w:rsidRPr="00E81859" w:rsidRDefault="00581773" w:rsidP="004F0D99">
          <w:pPr>
            <w:pStyle w:val="Heading6OrgManual"/>
            <w:rPr>
              <w:rStyle w:val="GeneralAviation"/>
              <w:color w:val="auto"/>
            </w:rPr>
          </w:pPr>
          <w:bookmarkStart w:id="855" w:name="_Toc144721359"/>
          <w:r w:rsidRPr="00E81859">
            <w:rPr>
              <w:rStyle w:val="GeneralAviation"/>
              <w:color w:val="auto"/>
            </w:rPr>
            <w:t>HUMAN FACTORS TRAINING</w:t>
          </w:r>
          <w:bookmarkEnd w:id="855"/>
        </w:p>
        <w:p w14:paraId="1E1E42D9" w14:textId="77777777" w:rsidR="00F268DC" w:rsidRPr="00E81859" w:rsidRDefault="00581773" w:rsidP="00F268DC">
          <w:pPr>
            <w:rPr>
              <w:rStyle w:val="GeneralAviation"/>
              <w:color w:val="auto"/>
            </w:rPr>
          </w:pPr>
          <w:r w:rsidRPr="00E81859">
            <w:rPr>
              <w:rStyle w:val="GeneralAviation"/>
              <w:color w:val="auto"/>
            </w:rPr>
            <w:t xml:space="preserve">Human factors training should include, as a minimum, the following topics and related objectives:  </w:t>
          </w:r>
        </w:p>
        <w:p w14:paraId="09F73A8E" w14:textId="77777777" w:rsidR="00F268DC" w:rsidRPr="00E81859" w:rsidRDefault="00581773" w:rsidP="00A80E8C">
          <w:pPr>
            <w:pStyle w:val="ListLevel0"/>
            <w:rPr>
              <w:rStyle w:val="GeneralAviation"/>
              <w:color w:val="auto"/>
            </w:rPr>
          </w:pPr>
          <w:r w:rsidRPr="00E81859">
            <w:rPr>
              <w:rStyle w:val="GeneralAviation"/>
              <w:color w:val="auto"/>
            </w:rPr>
            <w:t>(a)</w:t>
          </w:r>
          <w:r w:rsidRPr="00E81859">
            <w:rPr>
              <w:rStyle w:val="GeneralAviation"/>
              <w:color w:val="auto"/>
            </w:rPr>
            <w:tab/>
            <w:t>Basic needs of people at work</w:t>
          </w:r>
        </w:p>
        <w:p w14:paraId="6C8E0425" w14:textId="77777777" w:rsidR="00F268DC" w:rsidRPr="00E81859" w:rsidRDefault="00581773" w:rsidP="004F0D99">
          <w:pPr>
            <w:pStyle w:val="ListLevel1"/>
            <w:rPr>
              <w:rStyle w:val="GeneralAviation"/>
              <w:color w:val="auto"/>
            </w:rPr>
          </w:pPr>
          <w:r w:rsidRPr="00E81859">
            <w:rPr>
              <w:rStyle w:val="GeneralAviation"/>
              <w:color w:val="auto"/>
            </w:rPr>
            <w:t>(1)</w:t>
          </w:r>
          <w:r w:rsidRPr="00E81859">
            <w:rPr>
              <w:rStyle w:val="GeneralAviation"/>
              <w:color w:val="auto"/>
            </w:rPr>
            <w:tab/>
            <w:t>List the basic needs of people at work.</w:t>
          </w:r>
        </w:p>
        <w:p w14:paraId="1F41DFE0" w14:textId="77777777" w:rsidR="00F268DC" w:rsidRPr="00E81859" w:rsidRDefault="00581773" w:rsidP="004F0D99">
          <w:pPr>
            <w:pStyle w:val="ListLevel1"/>
            <w:rPr>
              <w:rStyle w:val="GeneralAviation"/>
              <w:color w:val="auto"/>
            </w:rPr>
          </w:pPr>
          <w:r w:rsidRPr="00E81859">
            <w:rPr>
              <w:rStyle w:val="GeneralAviation"/>
              <w:color w:val="auto"/>
            </w:rPr>
            <w:t>(2)</w:t>
          </w:r>
          <w:r w:rsidRPr="00E81859">
            <w:rPr>
              <w:rStyle w:val="GeneralAviation"/>
              <w:color w:val="auto"/>
            </w:rPr>
            <w:tab/>
            <w:t>Characterise the factors for work satisfaction.</w:t>
          </w:r>
        </w:p>
        <w:p w14:paraId="3D366586" w14:textId="77777777" w:rsidR="00F268DC" w:rsidRPr="00E81859" w:rsidRDefault="00581773" w:rsidP="00A80E8C">
          <w:pPr>
            <w:pStyle w:val="ListLevel0"/>
            <w:rPr>
              <w:rStyle w:val="GeneralAviation"/>
              <w:color w:val="auto"/>
            </w:rPr>
          </w:pPr>
          <w:r w:rsidRPr="00E81859">
            <w:rPr>
              <w:rStyle w:val="GeneralAviation"/>
              <w:color w:val="auto"/>
            </w:rPr>
            <w:t>(b)</w:t>
          </w:r>
          <w:r w:rsidRPr="00E81859">
            <w:rPr>
              <w:rStyle w:val="GeneralAviation"/>
              <w:color w:val="auto"/>
            </w:rPr>
            <w:tab/>
            <w:t>Human performance</w:t>
          </w:r>
        </w:p>
        <w:p w14:paraId="6AE194A7" w14:textId="77777777" w:rsidR="00F268DC" w:rsidRPr="00E81859" w:rsidRDefault="00581773" w:rsidP="004F0D99">
          <w:pPr>
            <w:pStyle w:val="ListLevel1"/>
            <w:rPr>
              <w:rStyle w:val="GeneralAviation"/>
              <w:color w:val="auto"/>
            </w:rPr>
          </w:pPr>
          <w:r w:rsidRPr="00E81859">
            <w:rPr>
              <w:rStyle w:val="GeneralAviation"/>
              <w:color w:val="auto"/>
            </w:rPr>
            <w:t>(1)</w:t>
          </w:r>
          <w:r w:rsidRPr="00E81859">
            <w:rPr>
              <w:rStyle w:val="GeneralAviation"/>
              <w:color w:val="auto"/>
            </w:rPr>
            <w:tab/>
            <w:t>Describe the impact of responsibility on an air traffic controller’s actions.</w:t>
          </w:r>
        </w:p>
        <w:p w14:paraId="6B10B5BD" w14:textId="77777777" w:rsidR="00F268DC" w:rsidRPr="00E81859" w:rsidRDefault="00581773" w:rsidP="004F0D99">
          <w:pPr>
            <w:pStyle w:val="ListLevel1"/>
            <w:rPr>
              <w:rStyle w:val="GeneralAviation"/>
              <w:color w:val="auto"/>
            </w:rPr>
          </w:pPr>
          <w:r w:rsidRPr="00E81859">
            <w:rPr>
              <w:rStyle w:val="GeneralAviation"/>
              <w:color w:val="auto"/>
            </w:rPr>
            <w:t>(2)</w:t>
          </w:r>
          <w:r w:rsidRPr="00E81859">
            <w:rPr>
              <w:rStyle w:val="GeneralAviation"/>
              <w:color w:val="auto"/>
            </w:rPr>
            <w:tab/>
            <w:t>Recognise the different responsibilities of an air traffic controller.</w:t>
          </w:r>
        </w:p>
        <w:p w14:paraId="7B19033A" w14:textId="77777777" w:rsidR="00F268DC" w:rsidRPr="00E81859" w:rsidRDefault="00581773" w:rsidP="00A80E8C">
          <w:pPr>
            <w:pStyle w:val="ListLevel0"/>
            <w:rPr>
              <w:rStyle w:val="GeneralAviation"/>
              <w:color w:val="auto"/>
            </w:rPr>
          </w:pPr>
          <w:r w:rsidRPr="00E81859">
            <w:rPr>
              <w:rStyle w:val="GeneralAviation"/>
              <w:color w:val="auto"/>
            </w:rPr>
            <w:t>(c)</w:t>
          </w:r>
          <w:r w:rsidRPr="00E81859">
            <w:rPr>
              <w:rStyle w:val="GeneralAviation"/>
              <w:color w:val="auto"/>
            </w:rPr>
            <w:tab/>
            <w:t>Work environment</w:t>
          </w:r>
        </w:p>
        <w:p w14:paraId="099DB3BF" w14:textId="77777777" w:rsidR="00F268DC" w:rsidRPr="00E81859" w:rsidRDefault="00581773" w:rsidP="004F0D99">
          <w:pPr>
            <w:pStyle w:val="ListLevel1"/>
            <w:rPr>
              <w:rStyle w:val="GeneralAviation"/>
              <w:color w:val="auto"/>
            </w:rPr>
          </w:pPr>
          <w:r w:rsidRPr="00E81859">
            <w:rPr>
              <w:rStyle w:val="GeneralAviation"/>
              <w:color w:val="auto"/>
            </w:rPr>
            <w:t>(1)</w:t>
          </w:r>
          <w:r w:rsidRPr="00E81859">
            <w:rPr>
              <w:rStyle w:val="GeneralAviation"/>
              <w:color w:val="auto"/>
            </w:rPr>
            <w:tab/>
            <w:t>Explain the reasons for automation.</w:t>
          </w:r>
        </w:p>
        <w:p w14:paraId="02055A9E" w14:textId="77777777" w:rsidR="00F268DC" w:rsidRPr="00E81859" w:rsidRDefault="00581773" w:rsidP="004F0D99">
          <w:pPr>
            <w:pStyle w:val="ListLevel1"/>
            <w:rPr>
              <w:rStyle w:val="GeneralAviation"/>
              <w:color w:val="auto"/>
            </w:rPr>
          </w:pPr>
          <w:r w:rsidRPr="00E81859">
            <w:rPr>
              <w:rStyle w:val="GeneralAviation"/>
              <w:color w:val="auto"/>
            </w:rPr>
            <w:t>(2)</w:t>
          </w:r>
          <w:r w:rsidRPr="00E81859">
            <w:rPr>
              <w:rStyle w:val="GeneralAviation"/>
              <w:color w:val="auto"/>
            </w:rPr>
            <w:tab/>
            <w:t>Describe the advantages and constraints of automation.</w:t>
          </w:r>
        </w:p>
        <w:p w14:paraId="227203AA" w14:textId="77777777" w:rsidR="00F268DC" w:rsidRPr="00E81859" w:rsidRDefault="00581773" w:rsidP="00A80E8C">
          <w:pPr>
            <w:pStyle w:val="ListLevel0"/>
            <w:rPr>
              <w:rStyle w:val="GeneralAviation"/>
              <w:color w:val="auto"/>
            </w:rPr>
          </w:pPr>
          <w:r w:rsidRPr="00E81859">
            <w:rPr>
              <w:rStyle w:val="GeneralAviation"/>
              <w:color w:val="auto"/>
            </w:rPr>
            <w:t>(d)</w:t>
          </w:r>
          <w:r w:rsidRPr="00E81859">
            <w:rPr>
              <w:rStyle w:val="GeneralAviation"/>
              <w:color w:val="auto"/>
            </w:rPr>
            <w:tab/>
            <w:t>Team resource management (TRM)</w:t>
          </w:r>
        </w:p>
        <w:p w14:paraId="0B03674E" w14:textId="77777777" w:rsidR="00F268DC" w:rsidRPr="00E81859" w:rsidRDefault="00581773" w:rsidP="004F0D99">
          <w:pPr>
            <w:pStyle w:val="ListLevel1"/>
            <w:rPr>
              <w:rStyle w:val="GeneralAviation"/>
              <w:color w:val="auto"/>
            </w:rPr>
          </w:pPr>
          <w:r w:rsidRPr="00E81859">
            <w:rPr>
              <w:rStyle w:val="GeneralAviation"/>
              <w:color w:val="auto"/>
            </w:rPr>
            <w:t>(1)</w:t>
          </w:r>
          <w:r w:rsidRPr="00E81859">
            <w:rPr>
              <w:rStyle w:val="GeneralAviation"/>
              <w:color w:val="auto"/>
            </w:rPr>
            <w:tab/>
            <w:t xml:space="preserve">Explain the relevance of TRM. </w:t>
          </w:r>
        </w:p>
        <w:p w14:paraId="1C9EDDF3" w14:textId="77777777" w:rsidR="00F268DC" w:rsidRPr="00E81859" w:rsidRDefault="00581773" w:rsidP="004F0D99">
          <w:pPr>
            <w:pStyle w:val="ListLevel1"/>
            <w:rPr>
              <w:rStyle w:val="GeneralAviation"/>
              <w:color w:val="auto"/>
            </w:rPr>
          </w:pPr>
          <w:r w:rsidRPr="00E81859">
            <w:rPr>
              <w:rStyle w:val="GeneralAviation"/>
              <w:color w:val="auto"/>
            </w:rPr>
            <w:t>(2)</w:t>
          </w:r>
          <w:r w:rsidRPr="00E81859">
            <w:rPr>
              <w:rStyle w:val="GeneralAviation"/>
              <w:color w:val="auto"/>
            </w:rPr>
            <w:tab/>
            <w:t>Describe the content of the TRM concept.</w:t>
          </w:r>
        </w:p>
        <w:p w14:paraId="15B5791D" w14:textId="77777777" w:rsidR="00F268DC" w:rsidRPr="00E81859" w:rsidRDefault="00581773" w:rsidP="00A80E8C">
          <w:pPr>
            <w:pStyle w:val="ListLevel0"/>
            <w:rPr>
              <w:rStyle w:val="GeneralAviation"/>
              <w:color w:val="auto"/>
            </w:rPr>
          </w:pPr>
          <w:r w:rsidRPr="00E81859">
            <w:rPr>
              <w:rStyle w:val="GeneralAviation"/>
              <w:color w:val="auto"/>
            </w:rPr>
            <w:t>(e)</w:t>
          </w:r>
          <w:r w:rsidRPr="00E81859">
            <w:rPr>
              <w:rStyle w:val="GeneralAviation"/>
              <w:color w:val="auto"/>
            </w:rPr>
            <w:tab/>
            <w:t>Stress and fatigue management</w:t>
          </w:r>
        </w:p>
        <w:p w14:paraId="6DF40C19" w14:textId="77777777" w:rsidR="00F268DC" w:rsidRPr="00E81859" w:rsidRDefault="00581773" w:rsidP="004F0D99">
          <w:pPr>
            <w:pStyle w:val="ListLevel1"/>
            <w:rPr>
              <w:rStyle w:val="GeneralAviation"/>
              <w:color w:val="auto"/>
            </w:rPr>
          </w:pPr>
          <w:r w:rsidRPr="00E81859">
            <w:rPr>
              <w:rStyle w:val="GeneralAviation"/>
              <w:color w:val="auto"/>
            </w:rPr>
            <w:t>(1)</w:t>
          </w:r>
          <w:r w:rsidRPr="00E81859">
            <w:rPr>
              <w:rStyle w:val="GeneralAviation"/>
              <w:color w:val="auto"/>
            </w:rPr>
            <w:tab/>
            <w:t>Describe the fatigue and stress management policy(ies) in force (at the ATS unit).</w:t>
          </w:r>
        </w:p>
        <w:p w14:paraId="46810E9F" w14:textId="77777777" w:rsidR="00F268DC" w:rsidRPr="00E81859" w:rsidRDefault="00581773" w:rsidP="004F0D99">
          <w:pPr>
            <w:pStyle w:val="ListLevel1"/>
            <w:rPr>
              <w:rStyle w:val="GeneralAviation"/>
              <w:color w:val="auto"/>
            </w:rPr>
          </w:pPr>
          <w:r w:rsidRPr="00E81859">
            <w:rPr>
              <w:rStyle w:val="GeneralAviation"/>
              <w:color w:val="auto"/>
            </w:rPr>
            <w:t>(2)</w:t>
          </w:r>
          <w:r w:rsidRPr="00E81859">
            <w:rPr>
              <w:rStyle w:val="GeneralAviation"/>
              <w:color w:val="auto"/>
            </w:rPr>
            <w:tab/>
            <w:t>Explain the procedure(s) in force for air traffic controllers to report stress and fatigue (at the ATS unit).</w:t>
          </w:r>
        </w:p>
        <w:p w14:paraId="601AC732" w14:textId="77777777" w:rsidR="00F268DC" w:rsidRPr="00E81859" w:rsidRDefault="00581773" w:rsidP="004F0D99">
          <w:pPr>
            <w:pStyle w:val="ListLevel1"/>
            <w:rPr>
              <w:rStyle w:val="GeneralAviation"/>
              <w:color w:val="auto"/>
            </w:rPr>
          </w:pPr>
          <w:r w:rsidRPr="00E81859">
            <w:rPr>
              <w:rStyle w:val="GeneralAviation"/>
              <w:color w:val="auto"/>
            </w:rPr>
            <w:t>(3)</w:t>
          </w:r>
          <w:r w:rsidRPr="00E81859">
            <w:rPr>
              <w:rStyle w:val="GeneralAviation"/>
              <w:color w:val="auto"/>
            </w:rPr>
            <w:tab/>
            <w:t>Consider the benefits of critical incident stress management (CISM).</w:t>
          </w:r>
        </w:p>
        <w:p w14:paraId="7E58B668" w14:textId="77777777" w:rsidR="00F268DC" w:rsidRPr="00E81859" w:rsidRDefault="00581773" w:rsidP="00A80E8C">
          <w:pPr>
            <w:pStyle w:val="ListLevel0"/>
            <w:rPr>
              <w:rStyle w:val="GeneralAviation"/>
              <w:color w:val="auto"/>
            </w:rPr>
          </w:pPr>
          <w:r w:rsidRPr="00E81859">
            <w:rPr>
              <w:rStyle w:val="GeneralAviation"/>
              <w:color w:val="auto"/>
            </w:rPr>
            <w:t>(f)</w:t>
          </w:r>
          <w:r w:rsidRPr="00E81859">
            <w:rPr>
              <w:rStyle w:val="GeneralAviation"/>
              <w:color w:val="auto"/>
            </w:rPr>
            <w:tab/>
            <w:t>Human error</w:t>
          </w:r>
        </w:p>
        <w:p w14:paraId="2C5AAD8B" w14:textId="77777777" w:rsidR="00F268DC" w:rsidRPr="00E81859" w:rsidRDefault="00581773" w:rsidP="004F0D99">
          <w:pPr>
            <w:pStyle w:val="ListLevel1"/>
            <w:rPr>
              <w:rStyle w:val="GeneralAviation"/>
              <w:color w:val="auto"/>
            </w:rPr>
          </w:pPr>
          <w:r w:rsidRPr="00E81859">
            <w:rPr>
              <w:rStyle w:val="GeneralAviation"/>
              <w:color w:val="auto"/>
            </w:rPr>
            <w:t>(1)</w:t>
          </w:r>
          <w:r w:rsidRPr="00E81859">
            <w:rPr>
              <w:rStyle w:val="GeneralAviation"/>
              <w:color w:val="auto"/>
            </w:rPr>
            <w:tab/>
            <w:t>Describe the impact an occurrence/incident may have on an air traffic controller.</w:t>
          </w:r>
        </w:p>
        <w:p w14:paraId="2DC0676B" w14:textId="77777777" w:rsidR="00704F97" w:rsidRPr="00E81859" w:rsidRDefault="00581773" w:rsidP="00E81859">
          <w:pPr>
            <w:pStyle w:val="ListLevel1"/>
            <w:rPr>
              <w:color w:val="A25EAB"/>
            </w:rPr>
          </w:pPr>
          <w:r w:rsidRPr="00E81859">
            <w:rPr>
              <w:rStyle w:val="GeneralAviation"/>
              <w:color w:val="auto"/>
            </w:rPr>
            <w:t>(2)</w:t>
          </w:r>
          <w:r w:rsidRPr="00E81859">
            <w:rPr>
              <w:rStyle w:val="GeneralAviation"/>
              <w:color w:val="auto"/>
            </w:rPr>
            <w:tab/>
            <w:t>Explain the causes and dangers of violation of rules becoming accepted as common practice</w:t>
          </w:r>
          <w:r w:rsidR="00E81859">
            <w:rPr>
              <w:rStyle w:val="GeneralAviation"/>
              <w:color w:val="auto"/>
            </w:rPr>
            <w:t>.</w:t>
          </w:r>
        </w:p>
        <w:bookmarkEnd w:id="848" w:displacedByCustomXml="next"/>
        <w:bookmarkEnd w:id="849" w:displacedByCustomXml="next"/>
        <w:bookmarkEnd w:id="850" w:displacedByCustomXml="next"/>
        <w:bookmarkEnd w:id="851" w:displacedByCustomXml="next"/>
        <w:bookmarkEnd w:id="852" w:displacedByCustomXml="next"/>
        <w:bookmarkEnd w:id="853" w:displacedByCustomXml="next"/>
        <w:bookmarkEnd w:id="854" w:displacedByCustomXml="next"/>
      </w:sdtContent>
    </w:sdt>
    <w:bookmarkStart w:id="856" w:name="_Toc413420313_0" w:displacedByCustomXml="next"/>
    <w:bookmarkStart w:id="857" w:name="_Toc411245274_0" w:displacedByCustomXml="next"/>
    <w:bookmarkStart w:id="858" w:name="_Toc411244003_0" w:displacedByCustomXml="next"/>
    <w:bookmarkStart w:id="859" w:name="_Toc409682815_0" w:displacedByCustomXml="next"/>
    <w:bookmarkStart w:id="860" w:name="_Toc405820087_0" w:displacedByCustomXml="next"/>
    <w:bookmarkStart w:id="861" w:name="_DxCrossRefBm1379192520" w:displacedByCustomXml="next"/>
    <w:bookmarkStart w:id="862" w:name="_DxCrossRefBm9000121" w:displacedByCustomXml="next"/>
    <w:bookmarkStart w:id="863" w:name="_Toc427661437_0" w:displacedByCustomXml="next"/>
    <w:sdt>
      <w:sdtPr>
        <w:rPr>
          <w:b w:val="0"/>
          <w:color w:val="auto"/>
          <w:sz w:val="22"/>
          <w:szCs w:val="24"/>
          <w:lang w:val="en-US"/>
        </w:rPr>
        <w:alias w:val="topic"/>
        <w:tag w:val="topic"/>
        <w:id w:val="-1865881054"/>
      </w:sdtPr>
      <w:sdtContent>
        <w:p w14:paraId="494C3702" w14:textId="77777777" w:rsidR="00B67774" w:rsidRPr="00E81859" w:rsidRDefault="00581773" w:rsidP="000F573D">
          <w:pPr>
            <w:pStyle w:val="Heading4IR"/>
          </w:pPr>
          <w:r w:rsidRPr="00E81859">
            <w:t>ATCO.D.050 Prerequisites of unit training</w:t>
          </w:r>
          <w:bookmarkEnd w:id="863"/>
          <w:bookmarkEnd w:id="862"/>
          <w:bookmarkEnd w:id="861"/>
        </w:p>
        <w:bookmarkEnd w:id="860"/>
        <w:bookmarkEnd w:id="859"/>
        <w:bookmarkEnd w:id="858"/>
        <w:bookmarkEnd w:id="857"/>
        <w:bookmarkEnd w:id="856"/>
        <w:p w14:paraId="0BE717FA" w14:textId="77777777" w:rsidR="00624373" w:rsidRPr="00E81859" w:rsidRDefault="00581773" w:rsidP="00624373">
          <w:pPr>
            <w:rPr>
              <w:rStyle w:val="GeneralAviation"/>
              <w:color w:val="auto"/>
            </w:rPr>
          </w:pPr>
          <w:r w:rsidRPr="00E81859">
            <w:rPr>
              <w:rStyle w:val="GeneralAviation"/>
              <w:color w:val="auto"/>
            </w:rPr>
            <w:t xml:space="preserve">Provided that the requirements set out in points </w:t>
          </w:r>
          <w:hyperlink w:anchor="_DxCrossRefBm1379192357" w:history="1">
            <w:r w:rsidRPr="00E81859">
              <w:rPr>
                <w:rStyle w:val="Hyperlink"/>
              </w:rPr>
              <w:t>ATCO.B.001</w:t>
            </w:r>
          </w:hyperlink>
          <w:r w:rsidRPr="00E81859">
            <w:rPr>
              <w:rStyle w:val="GeneralAviation"/>
              <w:color w:val="auto"/>
            </w:rPr>
            <w:t xml:space="preserve">(d), </w:t>
          </w:r>
          <w:hyperlink w:anchor="_DxCrossRefBm1379192387" w:history="1">
            <w:r w:rsidRPr="00E81859">
              <w:rPr>
                <w:rStyle w:val="Hyperlink"/>
              </w:rPr>
              <w:t>ATCO.B.005</w:t>
            </w:r>
          </w:hyperlink>
          <w:r w:rsidRPr="00E81859">
            <w:rPr>
              <w:rStyle w:val="GeneralAviation"/>
              <w:color w:val="auto"/>
            </w:rPr>
            <w:t xml:space="preserve">(e) and </w:t>
          </w:r>
          <w:hyperlink w:anchor="_DxCrossRefBm1379192389" w:history="1">
            <w:r w:rsidRPr="00E81859">
              <w:rPr>
                <w:rStyle w:val="Hyperlink"/>
              </w:rPr>
              <w:t>ATCO.B.010</w:t>
            </w:r>
          </w:hyperlink>
          <w:r w:rsidRPr="00E81859">
            <w:rPr>
              <w:rStyle w:val="GeneralAviation"/>
              <w:color w:val="auto"/>
            </w:rPr>
            <w:t>(b) are met:</w:t>
          </w:r>
        </w:p>
        <w:p w14:paraId="3B8F99E7" w14:textId="77777777" w:rsidR="00624373" w:rsidRPr="00E81859" w:rsidRDefault="00581773" w:rsidP="00624373">
          <w:pPr>
            <w:pStyle w:val="ListLevel0"/>
            <w:rPr>
              <w:rStyle w:val="GeneralAviation"/>
              <w:color w:val="auto"/>
            </w:rPr>
          </w:pPr>
          <w:r w:rsidRPr="00E81859">
            <w:rPr>
              <w:rStyle w:val="GeneralAviation"/>
              <w:color w:val="auto"/>
            </w:rPr>
            <w:t>(a)</w:t>
          </w:r>
          <w:r w:rsidRPr="00E81859">
            <w:rPr>
              <w:rStyle w:val="GeneralAviation"/>
              <w:color w:val="auto"/>
            </w:rPr>
            <w:tab/>
            <w:t xml:space="preserve">unit training may only be started by persons who have successfully completed initial training relevant to the rating and, if applicable, rating endorsement; </w:t>
          </w:r>
        </w:p>
        <w:p w14:paraId="0F1002B8" w14:textId="77777777" w:rsidR="00624373" w:rsidRPr="00487675" w:rsidRDefault="00581773" w:rsidP="00487675">
          <w:pPr>
            <w:pStyle w:val="ListLevel0"/>
            <w:rPr>
              <w:color w:val="A25EAB"/>
            </w:rPr>
          </w:pPr>
          <w:r w:rsidRPr="00E81859">
            <w:rPr>
              <w:rStyle w:val="GeneralAviation"/>
              <w:color w:val="auto"/>
            </w:rPr>
            <w:t>(b)</w:t>
          </w:r>
          <w:r w:rsidRPr="00E81859">
            <w:rPr>
              <w:rStyle w:val="GeneralAviation"/>
              <w:color w:val="auto"/>
            </w:rPr>
            <w:tab/>
            <w:t>the on-the-job training phase of unit training may only be started by persons who are holders of a student air traffic controller licence or an air traffic controller licence with the appropriate rating and, if applicable, rating endorsement</w:t>
          </w:r>
          <w:r w:rsidR="00E81859">
            <w:rPr>
              <w:rStyle w:val="GeneralAviation"/>
              <w:color w:val="auto"/>
            </w:rPr>
            <w:t>.</w:t>
          </w:r>
        </w:p>
      </w:sdtContent>
    </w:sdt>
    <w:bookmarkStart w:id="864" w:name="_DxCrossRefBm1379192328" w:displacedByCustomXml="next"/>
    <w:bookmarkStart w:id="865" w:name="_DxCrossRefBm9000122" w:displacedByCustomXml="next"/>
    <w:bookmarkStart w:id="866" w:name="_Toc427661438" w:displacedByCustomXml="next"/>
    <w:sdt>
      <w:sdtPr>
        <w:rPr>
          <w:b w:val="0"/>
          <w:color w:val="auto"/>
          <w:sz w:val="22"/>
          <w:szCs w:val="24"/>
          <w:lang w:val="en-US"/>
        </w:rPr>
        <w:alias w:val="topic"/>
        <w:tag w:val="topic"/>
        <w:id w:val="-294562648"/>
      </w:sdtPr>
      <w:sdtContent>
        <w:p w14:paraId="7445117A" w14:textId="77777777" w:rsidR="00B65984" w:rsidRPr="00FF2450" w:rsidRDefault="00581773" w:rsidP="000F573D">
          <w:pPr>
            <w:pStyle w:val="Heading4IR"/>
          </w:pPr>
          <w:r w:rsidRPr="00FF2450">
            <w:t xml:space="preserve">ATCO.D.055 </w:t>
          </w:r>
          <w:r w:rsidR="00665890">
            <w:t xml:space="preserve"> </w:t>
          </w:r>
          <w:r w:rsidRPr="00FF2450">
            <w:t>Unit training plan</w:t>
          </w:r>
          <w:bookmarkEnd w:id="866"/>
          <w:bookmarkEnd w:id="865"/>
          <w:bookmarkEnd w:id="864"/>
        </w:p>
        <w:p w14:paraId="18BC5DD9" w14:textId="77777777" w:rsidR="00B65984" w:rsidRPr="00FF2450" w:rsidRDefault="00581773" w:rsidP="001D1273">
          <w:pPr>
            <w:pStyle w:val="ListLevel0"/>
          </w:pPr>
          <w:r w:rsidRPr="00FF2450">
            <w:t>(a)</w:t>
          </w:r>
          <w:r w:rsidRPr="00FF2450">
            <w:tab/>
            <w:t xml:space="preserve">A unit training plan shall be established by the training organisation for each ATC unit and shall be approved by the </w:t>
          </w:r>
          <w:r w:rsidR="00F158D3">
            <w:t>Committee</w:t>
          </w:r>
          <w:r w:rsidRPr="00FF2450">
            <w:t>.</w:t>
          </w:r>
        </w:p>
        <w:p w14:paraId="0D69104C" w14:textId="77777777" w:rsidR="00B65984" w:rsidRPr="00FF2450" w:rsidRDefault="00581773" w:rsidP="001F4939">
          <w:pPr>
            <w:pStyle w:val="ListLevel0"/>
          </w:pPr>
          <w:r w:rsidRPr="00FF2450">
            <w:t>(b)</w:t>
          </w:r>
          <w:r w:rsidRPr="00FF2450">
            <w:tab/>
            <w:t>The unit training plan shall contain at least:</w:t>
          </w:r>
        </w:p>
        <w:p w14:paraId="12A2EB82" w14:textId="77777777" w:rsidR="00B65984" w:rsidRPr="00FF2450" w:rsidRDefault="00581773" w:rsidP="00D637F2">
          <w:pPr>
            <w:pStyle w:val="ListLevel1"/>
          </w:pPr>
          <w:r w:rsidRPr="00FF2450">
            <w:t>(1)</w:t>
          </w:r>
          <w:r w:rsidRPr="00FF2450">
            <w:tab/>
            <w:t>ratings and endorsements for which the training is conducted;</w:t>
          </w:r>
        </w:p>
        <w:p w14:paraId="0F31A109" w14:textId="77777777" w:rsidR="00B65984" w:rsidRPr="00FF2450" w:rsidRDefault="00581773" w:rsidP="00D637F2">
          <w:pPr>
            <w:pStyle w:val="ListLevel1"/>
          </w:pPr>
          <w:r w:rsidRPr="00FF2450">
            <w:t>(2)</w:t>
          </w:r>
          <w:r w:rsidRPr="00FF2450">
            <w:tab/>
            <w:t>the structure of the unit training;</w:t>
          </w:r>
        </w:p>
        <w:p w14:paraId="7DFBA2B1" w14:textId="77777777" w:rsidR="00B65984" w:rsidRPr="00FF2450" w:rsidRDefault="00581773" w:rsidP="00D637F2">
          <w:pPr>
            <w:pStyle w:val="ListLevel1"/>
          </w:pPr>
          <w:r w:rsidRPr="00FF2450">
            <w:lastRenderedPageBreak/>
            <w:t>(3)</w:t>
          </w:r>
          <w:r w:rsidR="00D3608B">
            <w:tab/>
          </w:r>
          <w:r w:rsidRPr="00FF2450">
            <w:t xml:space="preserve">the list of unit endorsement course(s) according to </w:t>
          </w:r>
          <w:hyperlink w:anchor="_DxCrossRefBm1379192401" w:history="1">
            <w:r>
              <w:rPr>
                <w:rStyle w:val="Hyperlink"/>
              </w:rPr>
              <w:t>ATCO.D.060</w:t>
            </w:r>
          </w:hyperlink>
          <w:r>
            <w:t>;</w:t>
          </w:r>
        </w:p>
        <w:p w14:paraId="399D6AFE" w14:textId="77777777" w:rsidR="00B65984" w:rsidRPr="00FF2450" w:rsidRDefault="00581773" w:rsidP="00D637F2">
          <w:pPr>
            <w:pStyle w:val="ListLevel1"/>
          </w:pPr>
          <w:r w:rsidRPr="00FF2450">
            <w:t>(4)</w:t>
          </w:r>
          <w:r w:rsidRPr="00FF2450">
            <w:tab/>
            <w:t>the process for the conduct of a unit endorsement course;</w:t>
          </w:r>
        </w:p>
        <w:p w14:paraId="671E7481" w14:textId="77777777" w:rsidR="00B65984" w:rsidRPr="00FF2450" w:rsidRDefault="00581773" w:rsidP="00D637F2">
          <w:pPr>
            <w:pStyle w:val="ListLevel1"/>
          </w:pPr>
          <w:r w:rsidRPr="00FF2450">
            <w:t>(5)</w:t>
          </w:r>
          <w:r w:rsidRPr="00FF2450">
            <w:tab/>
            <w:t>the training methods;</w:t>
          </w:r>
        </w:p>
        <w:p w14:paraId="166857BA" w14:textId="77777777" w:rsidR="00B65984" w:rsidRPr="00FF2450" w:rsidRDefault="00581773" w:rsidP="00D637F2">
          <w:pPr>
            <w:pStyle w:val="ListLevel1"/>
          </w:pPr>
          <w:r w:rsidRPr="00FF2450">
            <w:t>(6)</w:t>
          </w:r>
          <w:r w:rsidRPr="00FF2450">
            <w:tab/>
            <w:t>the minimum duration of the unit endorsement course(s);</w:t>
          </w:r>
        </w:p>
        <w:p w14:paraId="3BFA2C66" w14:textId="77777777" w:rsidR="00B65984" w:rsidRPr="00FF2450" w:rsidRDefault="00581773" w:rsidP="00D637F2">
          <w:pPr>
            <w:pStyle w:val="ListLevel1"/>
          </w:pPr>
          <w:r w:rsidRPr="00FF2450">
            <w:t>(7)</w:t>
          </w:r>
          <w:r w:rsidRPr="00FF2450">
            <w:tab/>
            <w:t>process for adapting the unit endorsement course(s) to take due account of the acquired ratings and/or rating endorsements and experience of applicants, when relevant;</w:t>
          </w:r>
        </w:p>
        <w:p w14:paraId="078616E1" w14:textId="77777777" w:rsidR="00B65984" w:rsidRPr="00FF2450" w:rsidRDefault="00581773" w:rsidP="00D637F2">
          <w:pPr>
            <w:pStyle w:val="ListLevel1"/>
          </w:pPr>
          <w:r w:rsidRPr="00FF2450">
            <w:t>(8)</w:t>
          </w:r>
          <w:r w:rsidR="00D3608B">
            <w:tab/>
          </w:r>
          <w:r w:rsidRPr="00FF2450">
            <w:t xml:space="preserve">processes for demonstrating theoretical knowledge and understanding according to </w:t>
          </w:r>
          <w:hyperlink w:anchor="_DxCrossRefBm1379192523" w:history="1">
            <w:r>
              <w:rPr>
                <w:rStyle w:val="Hyperlink"/>
              </w:rPr>
              <w:t>ATCO.D.065</w:t>
            </w:r>
          </w:hyperlink>
          <w:r>
            <w:t>, including the number, frequency and type of, as well as pass marks for examinations,</w:t>
          </w:r>
          <w:r w:rsidR="00665890">
            <w:t xml:space="preserve"> which shall be a minimum of 75 </w:t>
          </w:r>
          <w:r>
            <w:t>% of the marks allocated to these examinations;</w:t>
          </w:r>
        </w:p>
        <w:p w14:paraId="3E2876B4" w14:textId="77777777" w:rsidR="00B65984" w:rsidRPr="00FF2450" w:rsidRDefault="00581773" w:rsidP="00D637F2">
          <w:pPr>
            <w:pStyle w:val="ListLevel1"/>
          </w:pPr>
          <w:r w:rsidRPr="00FF2450">
            <w:t>(9)</w:t>
          </w:r>
          <w:r w:rsidR="00D3608B">
            <w:tab/>
          </w:r>
          <w:r w:rsidRPr="00FF2450">
            <w:t xml:space="preserve">processes for the assessment according to </w:t>
          </w:r>
          <w:hyperlink w:anchor="_DxCrossRefBm1379192522" w:history="1">
            <w:r>
              <w:rPr>
                <w:rStyle w:val="Hyperlink"/>
              </w:rPr>
              <w:t>ATCO.D.070</w:t>
            </w:r>
          </w:hyperlink>
          <w:r>
            <w:t>, including the number and frequency of assessments;</w:t>
          </w:r>
        </w:p>
        <w:p w14:paraId="315E9D60" w14:textId="77777777" w:rsidR="00B65984" w:rsidRPr="00FF2450" w:rsidRDefault="00581773" w:rsidP="00D637F2">
          <w:pPr>
            <w:pStyle w:val="ListLevel1"/>
          </w:pPr>
          <w:r w:rsidRPr="00FF2450">
            <w:t>(10)</w:t>
          </w:r>
          <w:r w:rsidRPr="00FF2450">
            <w:tab/>
            <w:t>training personnel qualifications, roles and responsibilities;</w:t>
          </w:r>
        </w:p>
        <w:p w14:paraId="15C83861" w14:textId="77777777" w:rsidR="00B65984" w:rsidRPr="00FF2450" w:rsidRDefault="00581773" w:rsidP="00D637F2">
          <w:pPr>
            <w:pStyle w:val="ListLevel1"/>
          </w:pPr>
          <w:r w:rsidRPr="00FF2450">
            <w:t>(11)</w:t>
          </w:r>
          <w:r w:rsidRPr="00FF2450">
            <w:tab/>
            <w:t>process for early termination of training;</w:t>
          </w:r>
        </w:p>
        <w:p w14:paraId="3D27A62C" w14:textId="77777777" w:rsidR="00B65984" w:rsidRPr="00FF2450" w:rsidRDefault="00581773" w:rsidP="00D637F2">
          <w:pPr>
            <w:pStyle w:val="ListLevel1"/>
          </w:pPr>
          <w:r w:rsidRPr="00FF2450">
            <w:t>(12)</w:t>
          </w:r>
          <w:r w:rsidRPr="00FF2450">
            <w:tab/>
            <w:t>the appeal process;</w:t>
          </w:r>
        </w:p>
        <w:p w14:paraId="351EC405" w14:textId="77777777" w:rsidR="00B65984" w:rsidRPr="00FF2450" w:rsidRDefault="00581773" w:rsidP="00D637F2">
          <w:pPr>
            <w:pStyle w:val="ListLevel1"/>
          </w:pPr>
          <w:r w:rsidRPr="00FF2450">
            <w:t>(13)</w:t>
          </w:r>
          <w:r w:rsidRPr="00FF2450">
            <w:tab/>
            <w:t>identification of records to be kept specific to the unit training;</w:t>
          </w:r>
        </w:p>
        <w:p w14:paraId="7852CC14" w14:textId="77777777" w:rsidR="00B65984" w:rsidRPr="00FF2450" w:rsidRDefault="00581773" w:rsidP="00D637F2">
          <w:pPr>
            <w:pStyle w:val="ListLevel1"/>
          </w:pPr>
          <w:r w:rsidRPr="00FF2450">
            <w:t>(14)</w:t>
          </w:r>
          <w:r w:rsidRPr="00FF2450">
            <w:tab/>
            <w:t>a list of identified abnormal and emergency situations specific for each unit endorsement;</w:t>
          </w:r>
        </w:p>
        <w:p w14:paraId="1B6C1A6C" w14:textId="77777777" w:rsidR="00B65984" w:rsidRPr="00FF2450" w:rsidRDefault="00581773" w:rsidP="00D637F2">
          <w:pPr>
            <w:pStyle w:val="ListLevel1"/>
          </w:pPr>
          <w:r w:rsidRPr="00FF2450">
            <w:t>(15)</w:t>
          </w:r>
          <w:r w:rsidRPr="00FF2450">
            <w:tab/>
            <w:t xml:space="preserve">process and reasons for reviewing and amending the unit training plan and its submission to the </w:t>
          </w:r>
          <w:r w:rsidR="00F158D3">
            <w:t>Committee</w:t>
          </w:r>
          <w:r w:rsidRPr="00FF2450">
            <w:t xml:space="preserve">. The review of the unit training plan shall take place at least once every </w:t>
          </w:r>
          <w:r w:rsidR="00F158D3">
            <w:rPr>
              <w:lang w:val="hy-AM"/>
            </w:rPr>
            <w:t>3</w:t>
          </w:r>
          <w:r w:rsidRPr="00FF2450">
            <w:t xml:space="preserve"> years.</w:t>
          </w:r>
        </w:p>
      </w:sdtContent>
    </w:sdt>
    <w:bookmarkStart w:id="867" w:name="_DxCrossRefBm1379192524" w:displacedByCustomXml="next"/>
    <w:bookmarkStart w:id="868" w:name="_DxCrossRefBm9000123" w:displacedByCustomXml="next"/>
    <w:bookmarkStart w:id="869" w:name="_Toc427661439" w:displacedByCustomXml="next"/>
    <w:bookmarkStart w:id="870" w:name="_Toc413420313_1" w:displacedByCustomXml="next"/>
    <w:bookmarkStart w:id="871" w:name="_Toc411245274_1" w:displacedByCustomXml="next"/>
    <w:bookmarkStart w:id="872" w:name="_Toc411244003_1" w:displacedByCustomXml="next"/>
    <w:bookmarkStart w:id="873" w:name="_Toc409682815_1" w:displacedByCustomXml="next"/>
    <w:bookmarkStart w:id="874" w:name="_Toc405820087_1" w:displacedByCustomXml="next"/>
    <w:sdt>
      <w:sdtPr>
        <w:rPr>
          <w:b w:val="0"/>
          <w:color w:val="auto"/>
          <w:sz w:val="22"/>
          <w:lang w:val="en-US"/>
        </w:rPr>
        <w:alias w:val="topic"/>
        <w:tag w:val="topic"/>
        <w:id w:val="100199958"/>
      </w:sdtPr>
      <w:sdtContent>
        <w:p w14:paraId="1D3E5E27" w14:textId="77777777" w:rsidR="007C553E" w:rsidRPr="00FF2450" w:rsidRDefault="00581773" w:rsidP="000F573D">
          <w:pPr>
            <w:pStyle w:val="Heading5GM"/>
          </w:pPr>
          <w:r w:rsidRPr="00FF2450">
            <w:t xml:space="preserve">GM1 ATCO.D.055 </w:t>
          </w:r>
          <w:r w:rsidR="00856592">
            <w:t xml:space="preserve"> </w:t>
          </w:r>
          <w:r w:rsidRPr="00FF2450">
            <w:t>Unit training plan</w:t>
          </w:r>
          <w:bookmarkEnd w:id="874"/>
          <w:bookmarkEnd w:id="873"/>
          <w:bookmarkEnd w:id="872"/>
          <w:bookmarkEnd w:id="871"/>
          <w:bookmarkEnd w:id="870"/>
          <w:bookmarkEnd w:id="869"/>
          <w:bookmarkEnd w:id="868"/>
          <w:bookmarkEnd w:id="867"/>
        </w:p>
        <w:p w14:paraId="7CAECB7E" w14:textId="77777777" w:rsidR="0088379A" w:rsidRPr="00FF2450" w:rsidRDefault="00581773" w:rsidP="00C0386A">
          <w:pPr>
            <w:pStyle w:val="Heading6OrgManual"/>
          </w:pPr>
          <w:r w:rsidRPr="00C50D37">
            <w:t>GENERAL</w:t>
          </w:r>
        </w:p>
        <w:p w14:paraId="58C18BFF" w14:textId="77777777" w:rsidR="007C553E" w:rsidRPr="00FF2450" w:rsidRDefault="00581773" w:rsidP="000F573D">
          <w:r w:rsidRPr="00FF2450">
            <w:t>Guidance for the development of unit training plans can be found in EUROCONTROL’s documents ‘Guidelines for the Development of Unit Training Plans’, Edition number 1.0, dated 31.08.2005 and ‘Annex to the Guidelines for the Development of Unit Training Plans: Examples of UTP’, Edition 2.0, dated 10.06.2010.</w:t>
          </w:r>
        </w:p>
      </w:sdtContent>
    </w:sdt>
    <w:bookmarkStart w:id="875" w:name="_DxCrossRefBm1379192525" w:displacedByCustomXml="next"/>
    <w:bookmarkStart w:id="876" w:name="_DxCrossRefBm9000124" w:displacedByCustomXml="next"/>
    <w:bookmarkStart w:id="877" w:name="_Toc427661440" w:displacedByCustomXml="next"/>
    <w:sdt>
      <w:sdtPr>
        <w:rPr>
          <w:b w:val="0"/>
          <w:color w:val="auto"/>
          <w:sz w:val="22"/>
          <w:lang w:val="en-US"/>
        </w:rPr>
        <w:alias w:val="topic"/>
        <w:tag w:val="topic"/>
        <w:id w:val="-2053320921"/>
      </w:sdtPr>
      <w:sdtContent>
        <w:p w14:paraId="14248CC8" w14:textId="77777777" w:rsidR="002923E5" w:rsidRPr="00FF2450" w:rsidRDefault="00581773" w:rsidP="000F573D">
          <w:pPr>
            <w:pStyle w:val="Heading5GM"/>
          </w:pPr>
          <w:r w:rsidRPr="00FF2450">
            <w:t xml:space="preserve">GM1 ATCO.D.055(a) </w:t>
          </w:r>
          <w:r w:rsidR="005C6B19">
            <w:t xml:space="preserve"> </w:t>
          </w:r>
          <w:r w:rsidRPr="00FF2450">
            <w:t>Unit training plan</w:t>
          </w:r>
          <w:bookmarkEnd w:id="877"/>
          <w:bookmarkEnd w:id="876"/>
          <w:bookmarkEnd w:id="875"/>
        </w:p>
        <w:p w14:paraId="593991A6" w14:textId="77777777" w:rsidR="002923E5" w:rsidRPr="00FF2450" w:rsidRDefault="00581773" w:rsidP="001A6F41">
          <w:pPr>
            <w:pStyle w:val="Heading6OrgManual"/>
          </w:pPr>
          <w:r w:rsidRPr="001A6F41">
            <w:rPr>
              <w:lang w:eastAsia="en-US"/>
            </w:rPr>
            <w:t>UNIT TRAINING PLAN FOR A REMOTE TOWER CENTRE</w:t>
          </w:r>
        </w:p>
        <w:p w14:paraId="1095619A" w14:textId="77777777" w:rsidR="002923E5" w:rsidRPr="00FF2450" w:rsidRDefault="00E4419A" w:rsidP="001A6F41">
          <w:r w:rsidRPr="00E4419A">
            <w:t>RESERVED</w:t>
          </w:r>
          <w:r w:rsidR="00581773" w:rsidRPr="001A6F41">
            <w:t>.</w:t>
          </w:r>
        </w:p>
      </w:sdtContent>
    </w:sdt>
    <w:bookmarkStart w:id="878" w:name="_DxCrossRefBm1379192526" w:displacedByCustomXml="next"/>
    <w:bookmarkStart w:id="879" w:name="_DxCrossRefBm9000125" w:displacedByCustomXml="next"/>
    <w:bookmarkStart w:id="880" w:name="_Toc427661441" w:displacedByCustomXml="next"/>
    <w:bookmarkStart w:id="881" w:name="_Toc413420314" w:displacedByCustomXml="next"/>
    <w:bookmarkStart w:id="882" w:name="_Toc411245275" w:displacedByCustomXml="next"/>
    <w:bookmarkStart w:id="883" w:name="_Toc411244004" w:displacedByCustomXml="next"/>
    <w:bookmarkStart w:id="884" w:name="_Toc409682816" w:displacedByCustomXml="next"/>
    <w:bookmarkStart w:id="885" w:name="_Toc405820088" w:displacedByCustomXml="next"/>
    <w:sdt>
      <w:sdtPr>
        <w:rPr>
          <w:b w:val="0"/>
          <w:color w:val="auto"/>
          <w:sz w:val="22"/>
          <w:lang w:val="en-US"/>
        </w:rPr>
        <w:alias w:val="topic"/>
        <w:tag w:val="topic"/>
        <w:id w:val="-901158552"/>
      </w:sdtPr>
      <w:sdtContent>
        <w:p w14:paraId="4DCE11AF" w14:textId="77777777" w:rsidR="00C31139" w:rsidRPr="00FF2450" w:rsidRDefault="00581773" w:rsidP="000F573D">
          <w:pPr>
            <w:pStyle w:val="Heading5GM"/>
          </w:pPr>
          <w:r w:rsidRPr="00FF2450">
            <w:t xml:space="preserve">GM1 ATCO.D.055(b)(5) </w:t>
          </w:r>
          <w:r w:rsidR="00C86CF9">
            <w:t xml:space="preserve"> </w:t>
          </w:r>
          <w:r w:rsidRPr="00FF2450">
            <w:t>Unit training plan</w:t>
          </w:r>
          <w:bookmarkEnd w:id="885"/>
          <w:bookmarkEnd w:id="884"/>
          <w:bookmarkEnd w:id="883"/>
          <w:bookmarkEnd w:id="882"/>
          <w:bookmarkEnd w:id="881"/>
          <w:bookmarkEnd w:id="880"/>
          <w:bookmarkEnd w:id="879"/>
          <w:bookmarkEnd w:id="878"/>
        </w:p>
        <w:p w14:paraId="75893E03" w14:textId="77777777" w:rsidR="000655FC" w:rsidRPr="00FF2450" w:rsidRDefault="00581773" w:rsidP="00FA770A">
          <w:pPr>
            <w:pStyle w:val="Heading6OrgManual"/>
          </w:pPr>
          <w:r w:rsidRPr="00FF2450">
            <w:t>TRAINING METHODS</w:t>
          </w:r>
        </w:p>
        <w:p w14:paraId="2D1CF852" w14:textId="77777777" w:rsidR="00C31139" w:rsidRPr="00FF2450" w:rsidRDefault="00581773" w:rsidP="000F573D">
          <w:r w:rsidRPr="00FF2450">
            <w:t xml:space="preserve">Training organisations should consider a variety of methods when conducting training leading to a unit endorsement. Although this list is not exhaustive, such methods could be: </w:t>
          </w:r>
        </w:p>
        <w:p w14:paraId="4B6F25C0" w14:textId="77777777" w:rsidR="006C2245" w:rsidRPr="00FF2450" w:rsidRDefault="00581773" w:rsidP="00B74D9A">
          <w:pPr>
            <w:pStyle w:val="bullet0"/>
          </w:pPr>
          <w:r w:rsidRPr="00FF2450">
            <w:t>on-the-job;</w:t>
          </w:r>
        </w:p>
        <w:p w14:paraId="020806ED" w14:textId="77777777" w:rsidR="006C2245" w:rsidRPr="00FF2450" w:rsidRDefault="00581773" w:rsidP="00B74D9A">
          <w:pPr>
            <w:pStyle w:val="bullet0"/>
          </w:pPr>
          <w:r w:rsidRPr="00FF2450">
            <w:t>lecture;</w:t>
          </w:r>
        </w:p>
        <w:p w14:paraId="08FE7337" w14:textId="77777777" w:rsidR="006C2245" w:rsidRPr="00FF2450" w:rsidRDefault="00581773" w:rsidP="00B74D9A">
          <w:pPr>
            <w:pStyle w:val="bullet0"/>
          </w:pPr>
          <w:r w:rsidRPr="00FF2450">
            <w:t>lesson/demonstration;</w:t>
          </w:r>
        </w:p>
        <w:p w14:paraId="2496B28B" w14:textId="77777777" w:rsidR="006C2245" w:rsidRPr="00FF2450" w:rsidRDefault="00581773" w:rsidP="00B74D9A">
          <w:pPr>
            <w:pStyle w:val="bullet0"/>
          </w:pPr>
          <w:r w:rsidRPr="00FF2450">
            <w:t>case study;</w:t>
          </w:r>
        </w:p>
        <w:p w14:paraId="444C3363" w14:textId="77777777" w:rsidR="006C2245" w:rsidRPr="00FF2450" w:rsidRDefault="00581773" w:rsidP="00B74D9A">
          <w:pPr>
            <w:pStyle w:val="bullet0"/>
          </w:pPr>
          <w:r w:rsidRPr="00FF2450">
            <w:t>computer-based practical exercise;</w:t>
          </w:r>
        </w:p>
        <w:p w14:paraId="3A5C30B3" w14:textId="77777777" w:rsidR="006C2245" w:rsidRPr="00FF2450" w:rsidRDefault="00581773" w:rsidP="00B74D9A">
          <w:pPr>
            <w:pStyle w:val="bullet0"/>
          </w:pPr>
          <w:r w:rsidRPr="00FF2450">
            <w:t>exercise;</w:t>
          </w:r>
        </w:p>
        <w:p w14:paraId="7DC50902" w14:textId="77777777" w:rsidR="006C2245" w:rsidRPr="00FF2450" w:rsidRDefault="00581773" w:rsidP="00B74D9A">
          <w:pPr>
            <w:pStyle w:val="bullet0"/>
          </w:pPr>
          <w:r w:rsidRPr="00FF2450">
            <w:lastRenderedPageBreak/>
            <w:t>facilitation;</w:t>
          </w:r>
        </w:p>
        <w:p w14:paraId="0AF78498" w14:textId="77777777" w:rsidR="006C2245" w:rsidRPr="00FF2450" w:rsidRDefault="00581773" w:rsidP="00B74D9A">
          <w:pPr>
            <w:pStyle w:val="bullet0"/>
          </w:pPr>
          <w:r w:rsidRPr="00FF2450">
            <w:t>group work;</w:t>
          </w:r>
        </w:p>
        <w:p w14:paraId="54A6803A" w14:textId="77777777" w:rsidR="006C2245" w:rsidRPr="00FF2450" w:rsidRDefault="00581773" w:rsidP="00B74D9A">
          <w:pPr>
            <w:pStyle w:val="bullet0"/>
          </w:pPr>
          <w:r w:rsidRPr="00FF2450">
            <w:t>hands-on;</w:t>
          </w:r>
        </w:p>
        <w:p w14:paraId="12921614" w14:textId="77777777" w:rsidR="006C2245" w:rsidRPr="00FF2450" w:rsidRDefault="00581773" w:rsidP="00B74D9A">
          <w:pPr>
            <w:pStyle w:val="bullet0"/>
          </w:pPr>
          <w:r w:rsidRPr="00FF2450">
            <w:t>interactive training;</w:t>
          </w:r>
        </w:p>
        <w:p w14:paraId="0965AB0D" w14:textId="77777777" w:rsidR="006C2245" w:rsidRPr="00FF2450" w:rsidRDefault="00581773" w:rsidP="00B74D9A">
          <w:pPr>
            <w:pStyle w:val="bullet0"/>
          </w:pPr>
          <w:r w:rsidRPr="00FF2450">
            <w:t>supervised practices;</w:t>
          </w:r>
        </w:p>
        <w:p w14:paraId="1C5FC487" w14:textId="77777777" w:rsidR="006C2245" w:rsidRPr="00FF2450" w:rsidRDefault="00581773" w:rsidP="00B74D9A">
          <w:pPr>
            <w:pStyle w:val="bullet0"/>
          </w:pPr>
          <w:r w:rsidRPr="00FF2450">
            <w:t>part-task practice;</w:t>
          </w:r>
        </w:p>
        <w:p w14:paraId="2103285E" w14:textId="77777777" w:rsidR="006C2245" w:rsidRPr="00FF2450" w:rsidRDefault="00581773" w:rsidP="00B74D9A">
          <w:pPr>
            <w:pStyle w:val="bullet0"/>
          </w:pPr>
          <w:r w:rsidRPr="00FF2450">
            <w:t>individual simulation;</w:t>
          </w:r>
        </w:p>
        <w:p w14:paraId="11304FE7" w14:textId="77777777" w:rsidR="006C2245" w:rsidRPr="00FF2450" w:rsidRDefault="00581773" w:rsidP="00B74D9A">
          <w:pPr>
            <w:pStyle w:val="bullet0"/>
          </w:pPr>
          <w:r w:rsidRPr="00FF2450">
            <w:t>team simulation;</w:t>
          </w:r>
        </w:p>
        <w:p w14:paraId="05761BC6" w14:textId="77777777" w:rsidR="006C2245" w:rsidRPr="00FF2450" w:rsidRDefault="00581773" w:rsidP="00B74D9A">
          <w:pPr>
            <w:pStyle w:val="bullet0"/>
          </w:pPr>
          <w:r w:rsidRPr="00FF2450">
            <w:t>group simulation;</w:t>
          </w:r>
        </w:p>
        <w:p w14:paraId="1F144004" w14:textId="77777777" w:rsidR="006C2245" w:rsidRPr="00FF2450" w:rsidRDefault="00581773" w:rsidP="00B74D9A">
          <w:pPr>
            <w:pStyle w:val="bullet0"/>
          </w:pPr>
          <w:r w:rsidRPr="00FF2450">
            <w:t>briefing/debriefing;</w:t>
          </w:r>
        </w:p>
        <w:p w14:paraId="66E89F0F" w14:textId="77777777" w:rsidR="006C2245" w:rsidRPr="00FF2450" w:rsidRDefault="00581773" w:rsidP="00B74D9A">
          <w:pPr>
            <w:pStyle w:val="bullet0"/>
          </w:pPr>
          <w:r w:rsidRPr="00FF2450">
            <w:t>structured briefing;</w:t>
          </w:r>
        </w:p>
        <w:p w14:paraId="052AF8D7" w14:textId="77777777" w:rsidR="006C2245" w:rsidRPr="00FF2450" w:rsidRDefault="00581773" w:rsidP="00B74D9A">
          <w:pPr>
            <w:pStyle w:val="bullet0"/>
          </w:pPr>
          <w:r w:rsidRPr="00FF2450">
            <w:t>structured debriefing;</w:t>
          </w:r>
        </w:p>
        <w:p w14:paraId="5C990348" w14:textId="77777777" w:rsidR="006C2245" w:rsidRPr="00FF2450" w:rsidRDefault="00581773" w:rsidP="00B74D9A">
          <w:pPr>
            <w:pStyle w:val="bullet0"/>
          </w:pPr>
          <w:r w:rsidRPr="00FF2450">
            <w:t>virtual classroom;</w:t>
          </w:r>
        </w:p>
        <w:p w14:paraId="751FBD51" w14:textId="77777777" w:rsidR="006C2245" w:rsidRPr="00FF2450" w:rsidRDefault="00581773" w:rsidP="00B74D9A">
          <w:pPr>
            <w:pStyle w:val="bullet0"/>
          </w:pPr>
          <w:r w:rsidRPr="00FF2450">
            <w:t>role play;</w:t>
          </w:r>
        </w:p>
        <w:p w14:paraId="5DAEB64C" w14:textId="77777777" w:rsidR="006C2245" w:rsidRPr="00FF2450" w:rsidRDefault="00581773" w:rsidP="00B74D9A">
          <w:pPr>
            <w:pStyle w:val="bullet0"/>
          </w:pPr>
          <w:r w:rsidRPr="00FF2450">
            <w:t>skill acquisition;</w:t>
          </w:r>
        </w:p>
        <w:p w14:paraId="129474C7" w14:textId="77777777" w:rsidR="006C2245" w:rsidRPr="00FF2450" w:rsidRDefault="00581773" w:rsidP="00B74D9A">
          <w:pPr>
            <w:pStyle w:val="bullet0"/>
          </w:pPr>
          <w:r w:rsidRPr="00FF2450">
            <w:t>self-study;</w:t>
          </w:r>
        </w:p>
        <w:p w14:paraId="6450B0BC" w14:textId="77777777" w:rsidR="006C2245" w:rsidRPr="00FF2450" w:rsidRDefault="00581773" w:rsidP="00B74D9A">
          <w:pPr>
            <w:pStyle w:val="bullet0"/>
          </w:pPr>
          <w:r w:rsidRPr="00FF2450">
            <w:t>self-test;</w:t>
          </w:r>
        </w:p>
        <w:p w14:paraId="06991037" w14:textId="77777777" w:rsidR="006C2245" w:rsidRPr="00FF2450" w:rsidRDefault="00581773" w:rsidP="00B74D9A">
          <w:pPr>
            <w:pStyle w:val="bullet0"/>
          </w:pPr>
          <w:r w:rsidRPr="00FF2450">
            <w:t>resilience training.</w:t>
          </w:r>
        </w:p>
      </w:sdtContent>
    </w:sdt>
    <w:bookmarkStart w:id="886" w:name="_DxCrossRefBm1379192473" w:displacedByCustomXml="next"/>
    <w:bookmarkStart w:id="887" w:name="_DxCrossRefBm9000126" w:displacedByCustomXml="next"/>
    <w:bookmarkStart w:id="888" w:name="_Toc427661442" w:displacedByCustomXml="next"/>
    <w:bookmarkStart w:id="889" w:name="_Toc413420315" w:displacedByCustomXml="next"/>
    <w:bookmarkStart w:id="890" w:name="_Toc411245276" w:displacedByCustomXml="next"/>
    <w:bookmarkStart w:id="891" w:name="_Toc411244005" w:displacedByCustomXml="next"/>
    <w:bookmarkStart w:id="892" w:name="_Toc409682817" w:displacedByCustomXml="next"/>
    <w:bookmarkStart w:id="893" w:name="_Toc405820089" w:displacedByCustomXml="next"/>
    <w:sdt>
      <w:sdtPr>
        <w:rPr>
          <w:b w:val="0"/>
          <w:color w:val="auto"/>
          <w:sz w:val="22"/>
          <w:lang w:val="en-US"/>
        </w:rPr>
        <w:alias w:val="topic"/>
        <w:tag w:val="topic"/>
        <w:id w:val="-1896479830"/>
      </w:sdtPr>
      <w:sdtContent>
        <w:p w14:paraId="390FC162" w14:textId="77777777" w:rsidR="00A769E4" w:rsidRPr="00FF2450" w:rsidRDefault="00581773" w:rsidP="000F573D">
          <w:pPr>
            <w:pStyle w:val="Heading5AMC"/>
          </w:pPr>
          <w:r w:rsidRPr="00FF2450">
            <w:t>AMC1 ATCO.D.055(b)(6) Unit training plan</w:t>
          </w:r>
          <w:bookmarkEnd w:id="893"/>
          <w:bookmarkEnd w:id="892"/>
          <w:bookmarkEnd w:id="891"/>
          <w:bookmarkEnd w:id="890"/>
          <w:bookmarkEnd w:id="889"/>
          <w:bookmarkEnd w:id="888"/>
          <w:bookmarkEnd w:id="887"/>
          <w:bookmarkEnd w:id="886"/>
        </w:p>
        <w:p w14:paraId="2C7A974E" w14:textId="77777777" w:rsidR="002B6CFB" w:rsidRPr="00951B07" w:rsidRDefault="00581773" w:rsidP="002B6CFB">
          <w:pPr>
            <w:pStyle w:val="Heading6OrgManual"/>
            <w:rPr>
              <w:rStyle w:val="GeneralAviation"/>
              <w:color w:val="auto"/>
            </w:rPr>
          </w:pPr>
          <w:r w:rsidRPr="00951B07">
            <w:rPr>
              <w:rStyle w:val="GeneralAviation"/>
              <w:color w:val="auto"/>
            </w:rPr>
            <w:t>DURATION OF UNIT ENDORSEMENT COURSES</w:t>
          </w:r>
        </w:p>
        <w:p w14:paraId="760B68D8" w14:textId="77777777" w:rsidR="002B6CFB" w:rsidRPr="00E4419A" w:rsidRDefault="00581773" w:rsidP="002B6CFB">
          <w:pPr>
            <w:pStyle w:val="ListLevel0"/>
            <w:rPr>
              <w:rStyle w:val="GeneralAviation"/>
              <w:color w:val="auto"/>
            </w:rPr>
          </w:pPr>
          <w:r w:rsidRPr="00E4419A">
            <w:rPr>
              <w:rStyle w:val="GeneralAviation"/>
              <w:color w:val="auto"/>
            </w:rPr>
            <w:t>(a)</w:t>
          </w:r>
          <w:r w:rsidRPr="00E4419A">
            <w:rPr>
              <w:rStyle w:val="GeneralAviation"/>
              <w:color w:val="auto"/>
            </w:rPr>
            <w:tab/>
            <w:t>The on-the-job training instruction as part of the unit endorsement course should be at least of the duration specified in Annex 1 to the Chicago Convention, Sections 4.5.2.2.1(b) and (c) and 4.5.2.2.3.</w:t>
          </w:r>
        </w:p>
        <w:p w14:paraId="2EC21AAF" w14:textId="77777777" w:rsidR="002B6CFB" w:rsidRPr="00E4419A" w:rsidRDefault="00581773" w:rsidP="002B6CFB">
          <w:pPr>
            <w:pStyle w:val="ListLevel0"/>
            <w:rPr>
              <w:rStyle w:val="GeneralAviation"/>
              <w:color w:val="auto"/>
            </w:rPr>
          </w:pPr>
          <w:r w:rsidRPr="00E4419A">
            <w:rPr>
              <w:rStyle w:val="GeneralAviation"/>
              <w:color w:val="auto"/>
            </w:rPr>
            <w:t>(b)</w:t>
          </w:r>
          <w:r w:rsidRPr="00E4419A">
            <w:rPr>
              <w:rStyle w:val="GeneralAviation"/>
              <w:color w:val="auto"/>
            </w:rPr>
            <w:tab/>
            <w:t xml:space="preserve">Notwithstanding point (a), the minimum duration of the on-the-job training instruction for the surveillance radar approach rating endorsement may be partly substituted by utilising a simulator, if approved by the </w:t>
          </w:r>
          <w:r w:rsidR="009A0959">
            <w:rPr>
              <w:rStyle w:val="GeneralAviation"/>
              <w:color w:val="auto"/>
            </w:rPr>
            <w:t>COMMITTEE</w:t>
          </w:r>
          <w:r w:rsidRPr="00E4419A">
            <w:rPr>
              <w:rStyle w:val="GeneralAviation"/>
              <w:color w:val="auto"/>
            </w:rPr>
            <w:t>.</w:t>
          </w:r>
        </w:p>
        <w:p w14:paraId="67867AEC" w14:textId="77777777" w:rsidR="002B6CFB" w:rsidRPr="00E4419A" w:rsidRDefault="00581773" w:rsidP="002B6CFB">
          <w:pPr>
            <w:pStyle w:val="ListLevel0"/>
            <w:rPr>
              <w:rStyle w:val="GeneralAviation"/>
              <w:color w:val="auto"/>
            </w:rPr>
          </w:pPr>
          <w:r w:rsidRPr="00E4419A">
            <w:rPr>
              <w:rStyle w:val="GeneralAviation"/>
              <w:color w:val="auto"/>
            </w:rPr>
            <w:t>(</w:t>
          </w:r>
          <w:r w:rsidR="002808D6" w:rsidRPr="00E4419A">
            <w:rPr>
              <w:rStyle w:val="GeneralAviation"/>
              <w:color w:val="auto"/>
            </w:rPr>
            <w:t>c</w:t>
          </w:r>
          <w:r w:rsidRPr="00E4419A">
            <w:rPr>
              <w:rStyle w:val="GeneralAviation"/>
              <w:color w:val="auto"/>
            </w:rPr>
            <w:t>)</w:t>
          </w:r>
          <w:r w:rsidRPr="00E4419A">
            <w:rPr>
              <w:rStyle w:val="GeneralAviation"/>
              <w:color w:val="auto"/>
            </w:rPr>
            <w:tab/>
            <w:t xml:space="preserve">The approach precision radar control rating in Annex 1 to the Chicago Convention, Section 4.5.2.2.1(b), should be read in the context of this Regulation as APS-PAR rating endorsement according to point </w:t>
          </w:r>
          <w:hyperlink w:anchor="_DxCrossRefBm1379192390" w:history="1">
            <w:r w:rsidRPr="002B6CFB">
              <w:rPr>
                <w:rStyle w:val="Hyperlink"/>
              </w:rPr>
              <w:t>ATCO.B.015</w:t>
            </w:r>
          </w:hyperlink>
          <w:r w:rsidRPr="00E4419A">
            <w:rPr>
              <w:rStyle w:val="GeneralAviation"/>
              <w:color w:val="auto"/>
            </w:rPr>
            <w:t>.</w:t>
          </w:r>
        </w:p>
        <w:p w14:paraId="2D269749" w14:textId="77777777" w:rsidR="002B6CFB" w:rsidRPr="002B6CFB" w:rsidRDefault="00581773" w:rsidP="002B6CFB">
          <w:pPr>
            <w:pStyle w:val="ListLevel0"/>
            <w:rPr>
              <w:rStyle w:val="GeneralAviation"/>
            </w:rPr>
          </w:pPr>
          <w:r w:rsidRPr="00E4419A">
            <w:rPr>
              <w:rStyle w:val="GeneralAviation"/>
              <w:color w:val="auto"/>
            </w:rPr>
            <w:t>(</w:t>
          </w:r>
          <w:r w:rsidR="002808D6" w:rsidRPr="00E4419A">
            <w:rPr>
              <w:rStyle w:val="GeneralAviation"/>
              <w:color w:val="auto"/>
            </w:rPr>
            <w:t>d</w:t>
          </w:r>
          <w:r w:rsidRPr="00E4419A">
            <w:rPr>
              <w:rStyle w:val="GeneralAviation"/>
              <w:color w:val="auto"/>
            </w:rPr>
            <w:t>)</w:t>
          </w:r>
          <w:r w:rsidRPr="00E4419A">
            <w:rPr>
              <w:rStyle w:val="GeneralAviation"/>
              <w:color w:val="auto"/>
            </w:rPr>
            <w:tab/>
            <w:t xml:space="preserve">The inclusion of surveillance radar approach duties in the privileges of the approach control surveillance rating in Annex 1 to the Chicago Convention, Section 4.5.2.2.1(c), should be read in the context of this Regulation as APS-SRA rating endorsement according to point </w:t>
          </w:r>
          <w:hyperlink w:anchor="_DxCrossRefBm1379192390" w:history="1">
            <w:r w:rsidRPr="002B6CFB">
              <w:rPr>
                <w:rStyle w:val="Hyperlink"/>
              </w:rPr>
              <w:t>ATCO.B.015</w:t>
            </w:r>
          </w:hyperlink>
          <w:r w:rsidR="00E4419A">
            <w:rPr>
              <w:rStyle w:val="Hyperlink"/>
            </w:rPr>
            <w:t>.</w:t>
          </w:r>
        </w:p>
        <w:p w14:paraId="3C86A668" w14:textId="77777777" w:rsidR="002B6CFB" w:rsidRPr="002B6CFB" w:rsidRDefault="00000000" w:rsidP="002B6CFB">
          <w:pPr>
            <w:rPr>
              <w:rStyle w:val="GeneralAviation"/>
              <w:i/>
              <w:iCs/>
            </w:rPr>
          </w:pPr>
        </w:p>
      </w:sdtContent>
    </w:sdt>
    <w:bookmarkStart w:id="894" w:name="_Toc413420313_2" w:displacedByCustomXml="next"/>
    <w:bookmarkEnd w:id="894" w:displacedByCustomXml="next"/>
    <w:bookmarkStart w:id="895" w:name="_Toc411245274_2" w:displacedByCustomXml="next"/>
    <w:bookmarkEnd w:id="895" w:displacedByCustomXml="next"/>
    <w:bookmarkStart w:id="896" w:name="_Toc411244003_2" w:displacedByCustomXml="next"/>
    <w:bookmarkEnd w:id="896" w:displacedByCustomXml="next"/>
    <w:bookmarkStart w:id="897" w:name="_Toc409682815_2" w:displacedByCustomXml="next"/>
    <w:bookmarkEnd w:id="897" w:displacedByCustomXml="next"/>
    <w:bookmarkStart w:id="898" w:name="_Toc405820087_2" w:displacedByCustomXml="next"/>
    <w:bookmarkEnd w:id="898" w:displacedByCustomXml="next"/>
    <w:bookmarkStart w:id="899" w:name="_Toc427661437_1" w:displacedByCustomXml="next"/>
    <w:bookmarkEnd w:id="899" w:displacedByCustomXml="next"/>
    <w:bookmarkStart w:id="900" w:name="_Hlk90301696_0" w:displacedByCustomXml="next"/>
    <w:bookmarkEnd w:id="900" w:displacedByCustomXml="next"/>
    <w:bookmarkStart w:id="901" w:name="_Hlk95923751" w:displacedByCustomXml="next"/>
    <w:bookmarkStart w:id="902" w:name="_DxCrossRefBm1379192528" w:displacedByCustomXml="next"/>
    <w:bookmarkStart w:id="903" w:name="_DxCrossRefBm134832654" w:displacedByCustomXml="next"/>
    <w:bookmarkStart w:id="904" w:name="_Toc144721362" w:displacedByCustomXml="next"/>
    <w:sdt>
      <w:sdtPr>
        <w:rPr>
          <w:b w:val="0"/>
          <w:color w:val="auto"/>
          <w:sz w:val="22"/>
          <w:lang w:val="en-US"/>
        </w:rPr>
        <w:alias w:val="topic"/>
        <w:tag w:val="topic"/>
        <w:id w:val="-1350745252"/>
      </w:sdtPr>
      <w:sdtContent>
        <w:p w14:paraId="14AACA49" w14:textId="77777777" w:rsidR="00F268DC" w:rsidRPr="00A80E8C" w:rsidRDefault="00581773" w:rsidP="00425DAB">
          <w:pPr>
            <w:pStyle w:val="Heading5GM"/>
          </w:pPr>
          <w:r w:rsidRPr="00A80E8C">
            <w:t>GM1 ATCO.D.055(b)(7) Unit training plan</w:t>
          </w:r>
          <w:bookmarkEnd w:id="904"/>
          <w:bookmarkEnd w:id="903"/>
          <w:bookmarkEnd w:id="902"/>
        </w:p>
        <w:p w14:paraId="771F1893" w14:textId="77777777" w:rsidR="00F268DC" w:rsidRPr="00951B07" w:rsidRDefault="00581773" w:rsidP="006776FB">
          <w:pPr>
            <w:pStyle w:val="Heading6OrgManual"/>
            <w:rPr>
              <w:rStyle w:val="GeneralAviation"/>
              <w:color w:val="auto"/>
            </w:rPr>
          </w:pPr>
          <w:bookmarkStart w:id="905" w:name="_Toc144721363"/>
          <w:r w:rsidRPr="00951B07">
            <w:rPr>
              <w:rStyle w:val="GeneralAviation"/>
              <w:color w:val="auto"/>
            </w:rPr>
            <w:t>ADAPTING THE UNIT ENDORSEMENT COURSE(S)</w:t>
          </w:r>
          <w:bookmarkEnd w:id="905"/>
        </w:p>
        <w:p w14:paraId="7EFEB93B" w14:textId="77777777" w:rsidR="00F268DC" w:rsidRPr="006776FB" w:rsidRDefault="00581773" w:rsidP="00C011E6">
          <w:pPr>
            <w:rPr>
              <w:rStyle w:val="GeneralAviation"/>
            </w:rPr>
          </w:pPr>
          <w:r w:rsidRPr="00951B07">
            <w:rPr>
              <w:rStyle w:val="GeneralAviation"/>
              <w:color w:val="auto"/>
            </w:rPr>
            <w:t>When an applicant already holds the same rating for another unit, the training organisation may determine whether the unit endorsement course can be reduced, and if so, to what extent</w:t>
          </w:r>
          <w:bookmarkEnd w:id="901"/>
          <w:r w:rsidR="00951B07">
            <w:rPr>
              <w:rStyle w:val="GeneralAviation"/>
              <w:color w:val="auto"/>
            </w:rPr>
            <w:t>.</w:t>
          </w:r>
        </w:p>
        <w:p w14:paraId="0D151A20" w14:textId="77777777" w:rsidR="00704F97" w:rsidRPr="00A80E8C" w:rsidRDefault="00000000" w:rsidP="008F33E6"/>
      </w:sdtContent>
    </w:sdt>
    <w:bookmarkStart w:id="906" w:name="_DxCrossRefBm1379192529" w:displacedByCustomXml="next"/>
    <w:bookmarkStart w:id="907" w:name="_DxCrossRefBm9000127" w:displacedByCustomXml="next"/>
    <w:bookmarkStart w:id="908" w:name="_Toc427661443" w:displacedByCustomXml="next"/>
    <w:bookmarkStart w:id="909" w:name="_Toc413420316" w:displacedByCustomXml="next"/>
    <w:bookmarkStart w:id="910" w:name="_Toc411245277" w:displacedByCustomXml="next"/>
    <w:bookmarkStart w:id="911" w:name="_Toc411244006" w:displacedByCustomXml="next"/>
    <w:bookmarkStart w:id="912" w:name="_Toc409682818" w:displacedByCustomXml="next"/>
    <w:bookmarkStart w:id="913" w:name="_Toc405820090" w:displacedByCustomXml="next"/>
    <w:sdt>
      <w:sdtPr>
        <w:rPr>
          <w:b w:val="0"/>
          <w:color w:val="auto"/>
          <w:sz w:val="22"/>
          <w:lang w:val="en-US"/>
        </w:rPr>
        <w:alias w:val="topic"/>
        <w:tag w:val="topic"/>
        <w:id w:val="-2114182247"/>
      </w:sdtPr>
      <w:sdtContent>
        <w:p w14:paraId="7D9803AE" w14:textId="77777777" w:rsidR="007C553E" w:rsidRPr="00FF2450" w:rsidRDefault="00581773" w:rsidP="000F573D">
          <w:pPr>
            <w:pStyle w:val="Heading5AMC"/>
          </w:pPr>
          <w:r w:rsidRPr="00FF2450">
            <w:t xml:space="preserve">AMC1 ATCO.D.055(b)(14) </w:t>
          </w:r>
          <w:r w:rsidR="003C649A">
            <w:t xml:space="preserve"> </w:t>
          </w:r>
          <w:r w:rsidRPr="00FF2450">
            <w:t>Unit training plan</w:t>
          </w:r>
          <w:bookmarkEnd w:id="913"/>
          <w:bookmarkEnd w:id="912"/>
          <w:bookmarkEnd w:id="911"/>
          <w:bookmarkEnd w:id="910"/>
          <w:bookmarkEnd w:id="909"/>
          <w:bookmarkEnd w:id="908"/>
          <w:bookmarkEnd w:id="907"/>
          <w:bookmarkEnd w:id="906"/>
        </w:p>
        <w:p w14:paraId="4BD2240B" w14:textId="77777777" w:rsidR="00933AB0" w:rsidRPr="00FF2450" w:rsidRDefault="00581773" w:rsidP="00D04BFB">
          <w:pPr>
            <w:pStyle w:val="Heading6OrgManual"/>
          </w:pPr>
          <w:r w:rsidRPr="00334725">
            <w:t>DESIRABLE BEHAVIOURS FOR ABNORMAL AND EMERGENCY SITUATIONS</w:t>
          </w:r>
        </w:p>
        <w:p w14:paraId="57BDA152" w14:textId="77777777" w:rsidR="003271BB" w:rsidRPr="00FF2450" w:rsidRDefault="00581773" w:rsidP="003B76DC">
          <w:pPr>
            <w:pStyle w:val="ListLevel0"/>
          </w:pPr>
          <w:r w:rsidRPr="00FF2450">
            <w:t>(a)</w:t>
          </w:r>
          <w:r w:rsidRPr="00FF2450">
            <w:tab/>
            <w:t>Training organisations should establish desirable behaviours for the identified abnormal and emergency situations and associate them with established procedures.</w:t>
          </w:r>
        </w:p>
        <w:p w14:paraId="20E2B323" w14:textId="77777777" w:rsidR="00DB5CE3" w:rsidRPr="00FF2450" w:rsidRDefault="00581773" w:rsidP="003B76DC">
          <w:pPr>
            <w:pStyle w:val="ListLevel0"/>
          </w:pPr>
          <w:r w:rsidRPr="00FF2450">
            <w:t>(b)</w:t>
          </w:r>
          <w:r w:rsidRPr="00FF2450">
            <w:tab/>
            <w:t>Desirable behaviours of the applicants in case of abnormal or emergency situations may be of technical or non-technical nature.</w:t>
          </w:r>
        </w:p>
      </w:sdtContent>
    </w:sdt>
    <w:bookmarkStart w:id="914" w:name="_DxCrossRefBm1379192401" w:displacedByCustomXml="next"/>
    <w:bookmarkStart w:id="915" w:name="_DxCrossRefBm9000128" w:displacedByCustomXml="next"/>
    <w:bookmarkStart w:id="916" w:name="_Toc427661444" w:displacedByCustomXml="next"/>
    <w:sdt>
      <w:sdtPr>
        <w:rPr>
          <w:b w:val="0"/>
          <w:color w:val="auto"/>
          <w:sz w:val="22"/>
          <w:szCs w:val="24"/>
          <w:lang w:val="en-US"/>
        </w:rPr>
        <w:alias w:val="topic"/>
        <w:tag w:val="topic"/>
        <w:id w:val="-542863841"/>
      </w:sdtPr>
      <w:sdtContent>
        <w:p w14:paraId="33FF1238" w14:textId="77777777" w:rsidR="00102034" w:rsidRPr="00FF2450" w:rsidRDefault="00581773" w:rsidP="000F573D">
          <w:pPr>
            <w:pStyle w:val="Heading4IR"/>
          </w:pPr>
          <w:r w:rsidRPr="00FF2450">
            <w:t>ATCO.D.060 Unit endorsement course</w:t>
          </w:r>
          <w:bookmarkEnd w:id="916"/>
          <w:bookmarkEnd w:id="915"/>
          <w:bookmarkEnd w:id="914"/>
        </w:p>
        <w:p w14:paraId="5B6AB347" w14:textId="77777777" w:rsidR="00102034" w:rsidRPr="00FF2450" w:rsidRDefault="00581773" w:rsidP="00BB0F37">
          <w:pPr>
            <w:pStyle w:val="ListLevel0"/>
          </w:pPr>
          <w:r w:rsidRPr="00FF2450">
            <w:t>(a)</w:t>
          </w:r>
          <w:r w:rsidRPr="00FF2450">
            <w:tab/>
            <w:t>A unit endorsement course shall be the combination of the relevant unit training phases for the issue or renewal of a unit endorsement in the licence. Each course shall contain:</w:t>
          </w:r>
        </w:p>
        <w:p w14:paraId="276C88D4" w14:textId="77777777" w:rsidR="00102034" w:rsidRPr="00FF2450" w:rsidRDefault="00581773" w:rsidP="00D11351">
          <w:pPr>
            <w:pStyle w:val="ListLevel1"/>
          </w:pPr>
          <w:r w:rsidRPr="00FF2450">
            <w:t>(1)</w:t>
          </w:r>
          <w:r w:rsidRPr="00FF2450">
            <w:tab/>
            <w:t>a transitional training phase;</w:t>
          </w:r>
        </w:p>
        <w:p w14:paraId="09CA0549" w14:textId="77777777" w:rsidR="00102034" w:rsidRPr="00FF2450" w:rsidRDefault="00581773" w:rsidP="00D11351">
          <w:pPr>
            <w:pStyle w:val="ListLevel1"/>
          </w:pPr>
          <w:r w:rsidRPr="00FF2450">
            <w:t>(2)</w:t>
          </w:r>
          <w:r w:rsidRPr="00FF2450">
            <w:tab/>
            <w:t>an on-the-job training phase.</w:t>
          </w:r>
        </w:p>
        <w:p w14:paraId="263973F3" w14:textId="77777777" w:rsidR="00102034" w:rsidRPr="00FF2450" w:rsidRDefault="00581773" w:rsidP="00D11351">
          <w:pPr>
            <w:pStyle w:val="Normal1"/>
          </w:pPr>
          <w:r w:rsidRPr="00FF2450">
            <w:t xml:space="preserve">A pre-on-the-job training phase shall be included, if required, according to </w:t>
          </w:r>
          <w:hyperlink w:anchor="_DxCrossRefBm1379192470" w:history="1">
            <w:r w:rsidR="00061BBD">
              <w:rPr>
                <w:rStyle w:val="Hyperlink"/>
              </w:rPr>
              <w:t>ATCO.D.005(a)(2)</w:t>
            </w:r>
          </w:hyperlink>
          <w:r>
            <w:t>.</w:t>
          </w:r>
        </w:p>
        <w:p w14:paraId="0521EE1F" w14:textId="77777777" w:rsidR="00102034" w:rsidRPr="00FF2450" w:rsidRDefault="00581773" w:rsidP="001F4939">
          <w:pPr>
            <w:pStyle w:val="ListLevel0"/>
          </w:pPr>
          <w:r w:rsidRPr="00FF2450">
            <w:t>(b)</w:t>
          </w:r>
          <w:r w:rsidRPr="00FF2450">
            <w:tab/>
            <w:t>The unit training phases referred to in paragraph (a) shall be provided separately or in an integrated manner.</w:t>
          </w:r>
        </w:p>
        <w:p w14:paraId="01B8E1A0" w14:textId="77777777" w:rsidR="00102034" w:rsidRPr="00FF2450" w:rsidRDefault="00581773" w:rsidP="001F4939">
          <w:pPr>
            <w:pStyle w:val="ListLevel0"/>
          </w:pPr>
          <w:r w:rsidRPr="00FF2450">
            <w:t>(c)</w:t>
          </w:r>
          <w:r w:rsidR="00141030">
            <w:tab/>
          </w:r>
          <w:r w:rsidRPr="00FF2450">
            <w:t xml:space="preserve">Unit endorsement courses shall define the syllabus and the performance objectives in accordance with </w:t>
          </w:r>
          <w:hyperlink w:anchor="_DxCrossRefBm1379192393" w:history="1">
            <w:r w:rsidR="00061BBD">
              <w:rPr>
                <w:rStyle w:val="Hyperlink"/>
              </w:rPr>
              <w:t>ATCO.D.045(c)</w:t>
            </w:r>
          </w:hyperlink>
          <w:r>
            <w:t xml:space="preserve"> and shall be conducted in accordance with the unit training plan.</w:t>
          </w:r>
        </w:p>
        <w:p w14:paraId="2CB459BE" w14:textId="77777777" w:rsidR="00102034" w:rsidRPr="00FF2450" w:rsidRDefault="00581773" w:rsidP="001F4939">
          <w:pPr>
            <w:pStyle w:val="ListLevel0"/>
          </w:pPr>
          <w:r w:rsidRPr="00FF2450">
            <w:t>(d)</w:t>
          </w:r>
          <w:r w:rsidR="00141030">
            <w:tab/>
          </w:r>
          <w:r w:rsidRPr="00FF2450">
            <w:t xml:space="preserve">Unit endorsement courses that include training for rating endorsement(s) according to </w:t>
          </w:r>
          <w:hyperlink w:anchor="_DxCrossRefBm1379192390" w:history="1">
            <w:r>
              <w:rPr>
                <w:rStyle w:val="Hyperlink"/>
              </w:rPr>
              <w:t>ATCO.B.015</w:t>
            </w:r>
          </w:hyperlink>
          <w:r>
            <w:t xml:space="preserve"> shall be supplemented with additional training that allows for the acquisition of the concerned rating endorsement skills.</w:t>
          </w:r>
        </w:p>
        <w:p w14:paraId="1DE3A4B8" w14:textId="77777777" w:rsidR="00F270C3" w:rsidRPr="00F158D3" w:rsidRDefault="00487675" w:rsidP="00F158D3">
          <w:pPr>
            <w:pStyle w:val="ListLevel0"/>
          </w:pPr>
          <w:r w:rsidRPr="005F6D94">
            <w:rPr>
              <w:rStyle w:val="GeneralAviation"/>
            </w:rPr>
            <w:t xml:space="preserve"> </w:t>
          </w:r>
          <w:r w:rsidR="00581773" w:rsidRPr="00E4419A">
            <w:rPr>
              <w:rStyle w:val="GeneralAviation"/>
              <w:color w:val="auto"/>
            </w:rPr>
            <w:t>(e)</w:t>
          </w:r>
          <w:r w:rsidR="00581773" w:rsidRPr="00E4419A">
            <w:rPr>
              <w:rStyle w:val="GeneralAviation"/>
              <w:color w:val="auto"/>
            </w:rPr>
            <w:tab/>
            <w:t>Training intended for a rating endorsement shall consist of subjects, topics and subtopics developed by the training organisation and approved as part of the training course</w:t>
          </w:r>
          <w:r w:rsidR="00E4419A">
            <w:rPr>
              <w:rStyle w:val="GeneralAviation"/>
              <w:color w:val="auto"/>
            </w:rPr>
            <w:t>.</w:t>
          </w:r>
        </w:p>
      </w:sdtContent>
    </w:sdt>
    <w:bookmarkStart w:id="917" w:name="_DxCrossRefBm1379192531" w:displacedByCustomXml="next"/>
    <w:bookmarkStart w:id="918" w:name="_DxCrossRefBm134832655" w:displacedByCustomXml="next"/>
    <w:sdt>
      <w:sdtPr>
        <w:rPr>
          <w:b w:val="0"/>
          <w:color w:val="auto"/>
          <w:sz w:val="22"/>
          <w:lang w:val="en-US"/>
        </w:rPr>
        <w:alias w:val="topic"/>
        <w:tag w:val="topic"/>
        <w:id w:val="-1119029082"/>
      </w:sdtPr>
      <w:sdtContent>
        <w:p w14:paraId="4132F764" w14:textId="77777777" w:rsidR="00F268DC" w:rsidRPr="00A80E8C" w:rsidRDefault="00581773" w:rsidP="0053620E">
          <w:pPr>
            <w:pStyle w:val="Heading5AMC"/>
          </w:pPr>
          <w:r w:rsidRPr="00A80E8C">
            <w:t>AMC1 ATCO.D.060(c) Unit endorsement course</w:t>
          </w:r>
          <w:bookmarkEnd w:id="918"/>
          <w:bookmarkEnd w:id="917"/>
        </w:p>
        <w:p w14:paraId="5B499B48" w14:textId="77777777" w:rsidR="00F268DC" w:rsidRPr="00E4419A" w:rsidRDefault="00581773" w:rsidP="00AA5971">
          <w:pPr>
            <w:pStyle w:val="Heading6OrgManual"/>
            <w:rPr>
              <w:rStyle w:val="GeneralAviation"/>
              <w:color w:val="auto"/>
            </w:rPr>
          </w:pPr>
          <w:bookmarkStart w:id="919" w:name="_Toc144721364"/>
          <w:r w:rsidRPr="00E4419A">
            <w:rPr>
              <w:rStyle w:val="GeneralAviation"/>
              <w:color w:val="auto"/>
            </w:rPr>
            <w:t>UNIT ENDORSEMENT COURSE IN UNITS THAT PROVIDE GROUND MOVEMENT SURVEILLANCE CONTROL</w:t>
          </w:r>
          <w:bookmarkEnd w:id="919"/>
          <w:r w:rsidRPr="00E4419A">
            <w:rPr>
              <w:rStyle w:val="GeneralAviation"/>
              <w:color w:val="auto"/>
            </w:rPr>
            <w:t xml:space="preserve"> </w:t>
          </w:r>
        </w:p>
        <w:p w14:paraId="31D6FED6" w14:textId="77777777" w:rsidR="00704F97" w:rsidRPr="00F158D3" w:rsidRDefault="00581773" w:rsidP="00C333ED">
          <w:pPr>
            <w:rPr>
              <w:color w:val="A25EAB"/>
            </w:rPr>
          </w:pPr>
          <w:bookmarkStart w:id="920" w:name="_Hlk94181241"/>
          <w:r w:rsidRPr="00E4419A">
            <w:rPr>
              <w:rStyle w:val="GeneralAviation"/>
              <w:color w:val="auto"/>
            </w:rPr>
            <w:t>The training for the provision of ground movement control with the support of aerodrome surface movement guidance systems should be included in the unit endorsement course</w:t>
          </w:r>
          <w:r w:rsidR="00E4419A">
            <w:rPr>
              <w:rStyle w:val="GeneralAviation"/>
              <w:color w:val="auto"/>
            </w:rPr>
            <w:t>.</w:t>
          </w:r>
          <w:r w:rsidRPr="00AA5971">
            <w:rPr>
              <w:rStyle w:val="GeneralAviation"/>
            </w:rPr>
            <w:t xml:space="preserve"> </w:t>
          </w:r>
        </w:p>
      </w:sdtContent>
    </w:sdt>
    <w:bookmarkEnd w:id="920" w:displacedByCustomXml="next"/>
    <w:bookmarkStart w:id="921" w:name="_DxCrossRefBm1379192532" w:displacedByCustomXml="next"/>
    <w:bookmarkStart w:id="922" w:name="_DxCrossRefBm134832656" w:displacedByCustomXml="next"/>
    <w:sdt>
      <w:sdtPr>
        <w:rPr>
          <w:b w:val="0"/>
          <w:color w:val="auto"/>
          <w:sz w:val="22"/>
          <w:lang w:val="en-US"/>
        </w:rPr>
        <w:alias w:val="topic"/>
        <w:tag w:val="topic"/>
        <w:id w:val="924666392"/>
      </w:sdtPr>
      <w:sdtContent>
        <w:p w14:paraId="1FFB1DE1" w14:textId="77777777" w:rsidR="00F268DC" w:rsidRPr="00A80E8C" w:rsidRDefault="00581773" w:rsidP="0053620E">
          <w:pPr>
            <w:pStyle w:val="Heading5AMC"/>
          </w:pPr>
          <w:r w:rsidRPr="00A80E8C">
            <w:t>AMC2 ATCO.D.060(c)</w:t>
          </w:r>
          <w:r w:rsidR="00C011E6" w:rsidRPr="00A80E8C">
            <w:t xml:space="preserve"> </w:t>
          </w:r>
          <w:r w:rsidRPr="00A80E8C">
            <w:t>Unit endorsement course</w:t>
          </w:r>
          <w:bookmarkEnd w:id="922"/>
          <w:bookmarkEnd w:id="921"/>
        </w:p>
        <w:p w14:paraId="7FB5F4CF" w14:textId="77777777" w:rsidR="00F268DC" w:rsidRPr="00E4419A" w:rsidRDefault="00581773" w:rsidP="006D2F1F">
          <w:pPr>
            <w:pStyle w:val="Heading6OrgManual"/>
            <w:rPr>
              <w:rStyle w:val="GeneralAviation"/>
              <w:color w:val="auto"/>
            </w:rPr>
          </w:pPr>
          <w:bookmarkStart w:id="923" w:name="_Toc144721365"/>
          <w:r w:rsidRPr="00E4419A">
            <w:rPr>
              <w:rStyle w:val="GeneralAviation"/>
              <w:color w:val="auto"/>
            </w:rPr>
            <w:t>UNIT ENDORSEMENT COURSE IN UNITS THAT PROVIDE TERMINAL CONTROL</w:t>
          </w:r>
          <w:bookmarkEnd w:id="923"/>
          <w:r w:rsidRPr="00E4419A">
            <w:rPr>
              <w:rStyle w:val="GeneralAviation"/>
              <w:color w:val="auto"/>
            </w:rPr>
            <w:t xml:space="preserve"> </w:t>
          </w:r>
        </w:p>
        <w:p w14:paraId="027DB29F" w14:textId="77777777" w:rsidR="00F268DC" w:rsidRPr="006D2F1F" w:rsidRDefault="00581773" w:rsidP="00F268DC">
          <w:pPr>
            <w:rPr>
              <w:rStyle w:val="GeneralAviation"/>
            </w:rPr>
          </w:pPr>
          <w:r w:rsidRPr="00E4419A">
            <w:rPr>
              <w:rStyle w:val="GeneralAviation"/>
              <w:color w:val="auto"/>
            </w:rPr>
            <w:t>The training for the provision of air traffic control (ATC) services with the use of any surveillance equipment to aircraft that operate in a specified terminal area and/or adjacent sectors should be included in the unit endorsement course. For area control surveillance (ACS) rating holders, the training should include objectives of initial training for the approach control surveillance (APS) rating related to terminal control</w:t>
          </w:r>
          <w:r w:rsidR="00E4419A">
            <w:rPr>
              <w:rStyle w:val="GeneralAviation"/>
              <w:color w:val="auto"/>
            </w:rPr>
            <w:t>.</w:t>
          </w:r>
          <w:r w:rsidRPr="006D2F1F">
            <w:rPr>
              <w:rStyle w:val="GeneralAviation"/>
            </w:rPr>
            <w:t xml:space="preserve"> </w:t>
          </w:r>
        </w:p>
        <w:p w14:paraId="2B3A3656" w14:textId="77777777" w:rsidR="00704F97" w:rsidRPr="00A80E8C" w:rsidRDefault="00000000" w:rsidP="005557C3"/>
      </w:sdtContent>
    </w:sdt>
    <w:bookmarkStart w:id="924" w:name="_DxCrossRefBm1379192533" w:displacedByCustomXml="next"/>
    <w:bookmarkStart w:id="925" w:name="_DxCrossRefBm9000129" w:displacedByCustomXml="next"/>
    <w:bookmarkStart w:id="926" w:name="_Toc427661445" w:displacedByCustomXml="next"/>
    <w:bookmarkStart w:id="927" w:name="_Toc413420317" w:displacedByCustomXml="next"/>
    <w:bookmarkStart w:id="928" w:name="_Toc411245278" w:displacedByCustomXml="next"/>
    <w:bookmarkStart w:id="929" w:name="_Toc411244007" w:displacedByCustomXml="next"/>
    <w:sdt>
      <w:sdtPr>
        <w:rPr>
          <w:b w:val="0"/>
          <w:color w:val="auto"/>
          <w:sz w:val="22"/>
          <w:lang w:val="en-US"/>
        </w:rPr>
        <w:alias w:val="topic"/>
        <w:tag w:val="topic"/>
        <w:id w:val="378931814"/>
      </w:sdtPr>
      <w:sdtContent>
        <w:p w14:paraId="73433A0A" w14:textId="77777777" w:rsidR="00B6739B" w:rsidRPr="00FF2450" w:rsidRDefault="00581773" w:rsidP="000F573D">
          <w:pPr>
            <w:pStyle w:val="Heading5GM"/>
          </w:pPr>
          <w:r w:rsidRPr="00FF2450">
            <w:t xml:space="preserve">GM1 ATCO.D.060(c) </w:t>
          </w:r>
          <w:r w:rsidR="009D241C">
            <w:t xml:space="preserve"> </w:t>
          </w:r>
          <w:r w:rsidRPr="00FF2450">
            <w:t>Unit endorsement course</w:t>
          </w:r>
          <w:bookmarkEnd w:id="929"/>
          <w:bookmarkEnd w:id="928"/>
          <w:bookmarkEnd w:id="927"/>
          <w:bookmarkEnd w:id="926"/>
          <w:bookmarkEnd w:id="925"/>
          <w:bookmarkEnd w:id="924"/>
        </w:p>
        <w:p w14:paraId="75167655" w14:textId="77777777" w:rsidR="00B6739B" w:rsidRPr="00FF2450" w:rsidRDefault="00581773" w:rsidP="00A84024">
          <w:pPr>
            <w:pStyle w:val="Heading6OrgManual"/>
          </w:pPr>
          <w:r w:rsidRPr="001E4F63">
            <w:t>PERFORMANCE OBJECTIVES FOR AIR TRAFFIC CONTROLLERS PROVIDING SERVICES TO AIRCRAFT CARRYING OUT FLIGHT TESTS</w:t>
          </w:r>
        </w:p>
        <w:p w14:paraId="79C69FE0" w14:textId="77777777" w:rsidR="00B6739B" w:rsidRPr="00FF2450" w:rsidRDefault="00581773" w:rsidP="000F573D">
          <w:r w:rsidRPr="00FF2450">
            <w:t>The performance objectives for air traffic controllers providing air traffic control services to aircraft carrying out flight tests should ensure that applicants manage the workload and provide air traffic services and apply specific ATC procedures to aircraft carrying out flight tests within a defined aerodrome, approach control and/or area control area of responsibility.</w:t>
          </w:r>
        </w:p>
      </w:sdtContent>
    </w:sdt>
    <w:bookmarkStart w:id="930" w:name="_DxCrossRefBm1379192534" w:displacedByCustomXml="next"/>
    <w:bookmarkStart w:id="931" w:name="_DxCrossRefBm9000130" w:displacedByCustomXml="next"/>
    <w:bookmarkStart w:id="932" w:name="_Toc427661446" w:displacedByCustomXml="next"/>
    <w:bookmarkStart w:id="933" w:name="_Toc413420318" w:displacedByCustomXml="next"/>
    <w:bookmarkStart w:id="934" w:name="_Toc411245279" w:displacedByCustomXml="next"/>
    <w:bookmarkStart w:id="935" w:name="_Toc411244008" w:displacedByCustomXml="next"/>
    <w:sdt>
      <w:sdtPr>
        <w:rPr>
          <w:b w:val="0"/>
          <w:color w:val="auto"/>
          <w:sz w:val="22"/>
          <w:lang w:val="en-US"/>
        </w:rPr>
        <w:alias w:val="topic"/>
        <w:tag w:val="topic"/>
        <w:id w:val="1374253092"/>
      </w:sdtPr>
      <w:sdtContent>
        <w:p w14:paraId="53F03E19" w14:textId="77777777" w:rsidR="00B6739B" w:rsidRPr="00FF2450" w:rsidRDefault="00581773" w:rsidP="000F573D">
          <w:pPr>
            <w:pStyle w:val="Heading5GM"/>
          </w:pPr>
          <w:r w:rsidRPr="00FF2450">
            <w:t xml:space="preserve">GM2 ATCO.D.060(c) </w:t>
          </w:r>
          <w:r w:rsidR="004644C2">
            <w:t xml:space="preserve"> </w:t>
          </w:r>
          <w:r w:rsidRPr="00FF2450">
            <w:t>Unit endorsement course</w:t>
          </w:r>
          <w:bookmarkEnd w:id="935"/>
          <w:bookmarkEnd w:id="934"/>
          <w:bookmarkEnd w:id="933"/>
          <w:bookmarkEnd w:id="932"/>
          <w:bookmarkEnd w:id="931"/>
          <w:bookmarkEnd w:id="930"/>
        </w:p>
        <w:p w14:paraId="428B2A4F" w14:textId="77777777" w:rsidR="00B6739B" w:rsidRPr="00FF2450" w:rsidRDefault="00581773" w:rsidP="00742535">
          <w:pPr>
            <w:pStyle w:val="Heading6OrgManual"/>
          </w:pPr>
          <w:r w:rsidRPr="00C00247">
            <w:t>ADDITIONAL TRAINING FOR AIR TRAFFIC CONTROLLERS PROVIDING SERVICES TO AIRCRAFT CARRYING OUT FLIGHT TESTS</w:t>
          </w:r>
        </w:p>
        <w:p w14:paraId="6FE301BF" w14:textId="77777777" w:rsidR="004644C2" w:rsidRPr="00FF2450" w:rsidRDefault="00581773" w:rsidP="000F573D">
          <w:r w:rsidRPr="00FF2450">
            <w:t xml:space="preserve">In accordance with </w:t>
          </w:r>
          <w:hyperlink w:anchor="_DxCrossRefBm1379192344" w:history="1">
            <w:r>
              <w:rPr>
                <w:rStyle w:val="Hyperlink"/>
              </w:rPr>
              <w:t>ATCO.B.020(d)</w:t>
            </w:r>
          </w:hyperlink>
          <w:r>
            <w:t>, the unit endorsement course for air traffic controllers providing air traffic control services to aircraft carrying out flight tests may include the following subjects, subject objectives, topics and subtopics:</w:t>
          </w:r>
        </w:p>
        <w:p w14:paraId="72C6EF8C" w14:textId="77777777" w:rsidR="00B6739B" w:rsidRPr="004644C2" w:rsidRDefault="00581773" w:rsidP="004644C2">
          <w:pPr>
            <w:pStyle w:val="Normal0"/>
            <w:rPr>
              <w:rStyle w:val="Bold"/>
            </w:rPr>
          </w:pPr>
          <w:r w:rsidRPr="004644C2">
            <w:rPr>
              <w:rStyle w:val="Bold"/>
            </w:rPr>
            <w:t>Subject 1: INTRODUCTION TO THE COURSE</w:t>
          </w:r>
        </w:p>
        <w:p w14:paraId="54E0D51B" w14:textId="77777777" w:rsidR="00B6739B" w:rsidRPr="00FF2450" w:rsidRDefault="00581773" w:rsidP="000F573D">
          <w:r w:rsidRPr="00FF2450">
            <w:t>The subject objective is:</w:t>
          </w:r>
        </w:p>
        <w:p w14:paraId="505C4167" w14:textId="77777777" w:rsidR="00B6739B" w:rsidRPr="00FF2450" w:rsidRDefault="00581773" w:rsidP="000F573D">
          <w:r w:rsidRPr="00FF2450">
            <w:t>Learners shall know and understand the training programme that they will follow and learn how to obtain the appropriate information.</w:t>
          </w:r>
        </w:p>
        <w:p w14:paraId="7E45E907" w14:textId="77777777" w:rsidR="00B6739B" w:rsidRPr="00FF2450" w:rsidRDefault="00581773" w:rsidP="004644C2">
          <w:pPr>
            <w:pStyle w:val="Heading6OrgManual"/>
          </w:pPr>
          <w:r w:rsidRPr="00FF2450">
            <w:t xml:space="preserve">TOPIC INTRO 1 — COURSE MANAGEMENT </w:t>
          </w:r>
        </w:p>
        <w:p w14:paraId="5B099EDD" w14:textId="77777777" w:rsidR="00B6739B" w:rsidRPr="00FF2450" w:rsidRDefault="00581773" w:rsidP="00541120">
          <w:r w:rsidRPr="00FF2450">
            <w:t xml:space="preserve">Subtopic INTRO 1.1 — Course introduction </w:t>
          </w:r>
        </w:p>
        <w:p w14:paraId="1B205EBA" w14:textId="77777777" w:rsidR="00B6739B" w:rsidRPr="00FF2450" w:rsidRDefault="00581773" w:rsidP="00541120">
          <w:r w:rsidRPr="00FF2450">
            <w:t xml:space="preserve">Subtopic INTRO 1.2 — Course administration </w:t>
          </w:r>
        </w:p>
        <w:p w14:paraId="43DEC243" w14:textId="77777777" w:rsidR="00B6739B" w:rsidRPr="00FF2450" w:rsidRDefault="00581773" w:rsidP="00541120">
          <w:r w:rsidRPr="00FF2450">
            <w:t xml:space="preserve">Subtopic INTRO 1.3 — Study material and training documentation </w:t>
          </w:r>
        </w:p>
        <w:p w14:paraId="53CF6320" w14:textId="77777777" w:rsidR="00B6739B" w:rsidRPr="00FF2450" w:rsidRDefault="00581773" w:rsidP="004644C2">
          <w:pPr>
            <w:pStyle w:val="Heading6OrgManual"/>
          </w:pPr>
          <w:r w:rsidRPr="00FF2450">
            <w:t>TOPIC INTRO 2 — INTRODUCTION TO THE ATC TRAINING COURSE</w:t>
          </w:r>
        </w:p>
        <w:p w14:paraId="561A93D9" w14:textId="77777777" w:rsidR="00B6739B" w:rsidRPr="00FF2450" w:rsidRDefault="00581773" w:rsidP="00541120">
          <w:r w:rsidRPr="00FF2450">
            <w:t xml:space="preserve">Subtopic INTR 2.1 — Course content and organisation </w:t>
          </w:r>
        </w:p>
        <w:p w14:paraId="54A6C1C6" w14:textId="77777777" w:rsidR="00B6739B" w:rsidRPr="00FF2450" w:rsidRDefault="00581773" w:rsidP="00541120">
          <w:r w:rsidRPr="00FF2450">
            <w:t xml:space="preserve">Subtopic INTR 2.2 — Training ethos </w:t>
          </w:r>
        </w:p>
        <w:p w14:paraId="1C64AFE2" w14:textId="77777777" w:rsidR="00B6739B" w:rsidRPr="00FF2450" w:rsidRDefault="00581773" w:rsidP="00541120">
          <w:r w:rsidRPr="00FF2450">
            <w:t>Subtopic INTR 2.3 — Assessment process</w:t>
          </w:r>
        </w:p>
        <w:p w14:paraId="5DBC3A9B" w14:textId="77777777" w:rsidR="00B6739B" w:rsidRPr="00FF2450" w:rsidRDefault="00581773" w:rsidP="00EF30F3">
          <w:r w:rsidRPr="00FF2450">
            <w:rPr>
              <w:b/>
            </w:rPr>
            <w:t>Subject 2: SCOPE OF FLIGHT TESTING</w:t>
          </w:r>
        </w:p>
        <w:p w14:paraId="19212D6B" w14:textId="77777777" w:rsidR="00B6739B" w:rsidRPr="00FF2450" w:rsidRDefault="00581773" w:rsidP="000F573D">
          <w:r w:rsidRPr="00FF2450">
            <w:t xml:space="preserve">The subject objective is: </w:t>
          </w:r>
        </w:p>
        <w:p w14:paraId="28D824EF" w14:textId="77777777" w:rsidR="00B6739B" w:rsidRPr="00FF2450" w:rsidRDefault="00581773" w:rsidP="000F573D">
          <w:r w:rsidRPr="00FF2450">
            <w:t>Learners shall understand the purpose of flight testing and integrate airworthiness issues in the provision of ATS to flight tests.</w:t>
          </w:r>
        </w:p>
        <w:p w14:paraId="070DAE1C" w14:textId="77777777" w:rsidR="00B6739B" w:rsidRPr="00FF2450" w:rsidRDefault="00581773" w:rsidP="004644C2">
          <w:pPr>
            <w:pStyle w:val="Heading6OrgManual"/>
          </w:pPr>
          <w:r w:rsidRPr="00FF2450">
            <w:t xml:space="preserve">TOPIC FT 1 — AIRWORTHINESS REQUIREMENTS </w:t>
          </w:r>
        </w:p>
        <w:p w14:paraId="32DD0E03" w14:textId="77777777" w:rsidR="00B6739B" w:rsidRPr="00FF2450" w:rsidRDefault="00581773" w:rsidP="00541120">
          <w:r w:rsidRPr="00FF2450">
            <w:t>Subtopic FT 1.1 — Airworthiness codes</w:t>
          </w:r>
        </w:p>
        <w:p w14:paraId="656F5883" w14:textId="77777777" w:rsidR="00B6739B" w:rsidRPr="00FF2450" w:rsidRDefault="00581773" w:rsidP="00541120">
          <w:r w:rsidRPr="00FF2450">
            <w:t>Subtopic FT 1.2 — Flight test guide for CS aircrafts</w:t>
          </w:r>
        </w:p>
        <w:p w14:paraId="7BA3881B" w14:textId="77777777" w:rsidR="00B6739B" w:rsidRPr="00FF2450" w:rsidRDefault="00581773" w:rsidP="00541120">
          <w:r w:rsidRPr="00FF2450">
            <w:t>Subtopic FT 1.3 — Prototypes and concept aircrafts</w:t>
          </w:r>
        </w:p>
        <w:p w14:paraId="4BA970F0" w14:textId="77777777" w:rsidR="00B6739B" w:rsidRPr="00FF2450" w:rsidRDefault="00581773" w:rsidP="004644C2">
          <w:pPr>
            <w:pStyle w:val="Heading6OrgManual"/>
          </w:pPr>
          <w:r w:rsidRPr="00FF2450">
            <w:t xml:space="preserve">TOPIC FT 2 TEST AND ACCEPTANCE TRAFFIC ASPECTS </w:t>
          </w:r>
        </w:p>
        <w:p w14:paraId="3E5E8E37" w14:textId="77777777" w:rsidR="00B6739B" w:rsidRPr="00FF2450" w:rsidRDefault="00581773" w:rsidP="00541120">
          <w:r w:rsidRPr="00FF2450">
            <w:t>Subtopic FT 2.1 — Performance flight testing methods</w:t>
          </w:r>
        </w:p>
        <w:p w14:paraId="4C82A474" w14:textId="77777777" w:rsidR="00B6739B" w:rsidRPr="00FF2450" w:rsidRDefault="00581773" w:rsidP="00541120">
          <w:r w:rsidRPr="00FF2450">
            <w:t xml:space="preserve">Subtopic FT 2.2 — Handling qualities testing methods </w:t>
          </w:r>
        </w:p>
        <w:p w14:paraId="4AEBD320" w14:textId="77777777" w:rsidR="00B6739B" w:rsidRPr="00FF2450" w:rsidRDefault="00581773" w:rsidP="00541120">
          <w:r w:rsidRPr="00FF2450">
            <w:t>Subtopic FT 2.3 — Systems, CNS and on-board safety systems testing methods</w:t>
          </w:r>
        </w:p>
        <w:p w14:paraId="540F5C6C" w14:textId="77777777" w:rsidR="00B6739B" w:rsidRPr="00FF2450" w:rsidRDefault="00581773" w:rsidP="00EF30F3">
          <w:r w:rsidRPr="00FF2450">
            <w:rPr>
              <w:b/>
            </w:rPr>
            <w:t>Subject 3: REGULATIONS AND EXEMPTIONS</w:t>
          </w:r>
        </w:p>
        <w:p w14:paraId="6C59875B" w14:textId="77777777" w:rsidR="00B6739B" w:rsidRPr="00FF2450" w:rsidRDefault="00581773" w:rsidP="000F573D">
          <w:r w:rsidRPr="00FF2450">
            <w:t>The subject objective is:</w:t>
          </w:r>
        </w:p>
        <w:p w14:paraId="41AA8C05" w14:textId="77777777" w:rsidR="00B6739B" w:rsidRPr="00FF2450" w:rsidRDefault="00581773" w:rsidP="000F573D">
          <w:r w:rsidRPr="00FF2450">
            <w:t xml:space="preserve">Learners shall know, understand and apply the rules of the air and ATM regulations, and the principles of exemptions regarding the needs of flight test, and also take into account licensing and competence principles. </w:t>
          </w:r>
        </w:p>
        <w:p w14:paraId="46CA6D43" w14:textId="77777777" w:rsidR="00B6739B" w:rsidRPr="00FF2450" w:rsidRDefault="00581773" w:rsidP="004644C2">
          <w:pPr>
            <w:pStyle w:val="Heading6OrgManual"/>
          </w:pPr>
          <w:r w:rsidRPr="00FF2450">
            <w:t>TOPIC REG 1 — ATC LICENSING/CERTIFICATE OF COMPETENCE</w:t>
          </w:r>
        </w:p>
        <w:p w14:paraId="5ECE8E30" w14:textId="77777777" w:rsidR="00B6739B" w:rsidRPr="00FF2450" w:rsidRDefault="00581773" w:rsidP="00541120">
          <w:r w:rsidRPr="00FF2450">
            <w:t>Subtopic REG 1.1 — Privileges and conditions</w:t>
          </w:r>
        </w:p>
        <w:p w14:paraId="3531A207" w14:textId="77777777" w:rsidR="00B6739B" w:rsidRPr="00FF2450" w:rsidRDefault="00581773" w:rsidP="004644C2">
          <w:pPr>
            <w:pStyle w:val="Heading6OrgManual"/>
          </w:pPr>
          <w:r w:rsidRPr="00FF2450">
            <w:t>TOPIC REG 2 — EXEMPTIONS REGARDING ATM REGULATIONS</w:t>
          </w:r>
        </w:p>
        <w:p w14:paraId="4C21B12C" w14:textId="77777777" w:rsidR="00B6739B" w:rsidRPr="00FF2450" w:rsidRDefault="00581773" w:rsidP="00541120">
          <w:r w:rsidRPr="00FF2450">
            <w:t>Subtopic REG 2.1 — ICAO annexes and rules of the air</w:t>
          </w:r>
        </w:p>
        <w:p w14:paraId="4396BB87" w14:textId="77777777" w:rsidR="00B6739B" w:rsidRPr="00FF2450" w:rsidRDefault="00581773" w:rsidP="00541120">
          <w:r w:rsidRPr="00FF2450">
            <w:lastRenderedPageBreak/>
            <w:t>Subtopic REG 2.2 — ATM regulations regarding airspace</w:t>
          </w:r>
        </w:p>
        <w:p w14:paraId="08A4FC05" w14:textId="77777777" w:rsidR="00B6739B" w:rsidRPr="00FF2450" w:rsidRDefault="00581773" w:rsidP="00541120">
          <w:r w:rsidRPr="00FF2450">
            <w:t xml:space="preserve">Subtopic REG 2.3 — Airworthiness </w:t>
          </w:r>
        </w:p>
        <w:p w14:paraId="3C64F45A" w14:textId="77777777" w:rsidR="00B6739B" w:rsidRPr="00FF2450" w:rsidRDefault="00581773" w:rsidP="00541120">
          <w:r w:rsidRPr="00FF2450">
            <w:t>Subtopic REG 2.4 — Flight test exemptions</w:t>
          </w:r>
        </w:p>
        <w:p w14:paraId="07FF04CE" w14:textId="77777777" w:rsidR="00B6739B" w:rsidRPr="00FF2450" w:rsidRDefault="00581773" w:rsidP="00B65984">
          <w:r w:rsidRPr="00FF2450">
            <w:rPr>
              <w:b/>
            </w:rPr>
            <w:t>Subject 4: AIRCRAFT ENVIRONMENT</w:t>
          </w:r>
        </w:p>
        <w:p w14:paraId="5D67F9B9" w14:textId="77777777" w:rsidR="00B6739B" w:rsidRPr="00FF2450" w:rsidRDefault="00581773" w:rsidP="000F573D">
          <w:r w:rsidRPr="00FF2450">
            <w:t xml:space="preserve">The subject objective is: </w:t>
          </w:r>
        </w:p>
        <w:p w14:paraId="78E41275" w14:textId="77777777" w:rsidR="00B6739B" w:rsidRPr="00FF2450" w:rsidRDefault="00581773" w:rsidP="000F573D">
          <w:r w:rsidRPr="00FF2450">
            <w:t>Learners shall know the theory of flight, aircraft subsystems and integrate aircraft performances, limitations and handling qualities in the provision of ATS to flight tests.</w:t>
          </w:r>
        </w:p>
        <w:p w14:paraId="60A5140E" w14:textId="77777777" w:rsidR="00B6739B" w:rsidRPr="00FF2450" w:rsidRDefault="00581773" w:rsidP="004644C2">
          <w:pPr>
            <w:pStyle w:val="Heading6OrgManual"/>
          </w:pPr>
          <w:r w:rsidRPr="00FF2450">
            <w:t>TOPIC ACFT 1 — AIRCRAFT FLIGHT DYNAMICS</w:t>
          </w:r>
        </w:p>
        <w:p w14:paraId="37FF392C" w14:textId="77777777" w:rsidR="00B6739B" w:rsidRPr="00FF2450" w:rsidRDefault="00581773" w:rsidP="00541120">
          <w:r w:rsidRPr="00FF2450">
            <w:t>Subtopic ACFT 1.1 — Aircraft control and movement</w:t>
          </w:r>
        </w:p>
        <w:p w14:paraId="55412FE4" w14:textId="77777777" w:rsidR="00B6739B" w:rsidRPr="00FF2450" w:rsidRDefault="00581773" w:rsidP="00541120">
          <w:r w:rsidRPr="00FF2450">
            <w:t>Subtopic ACFT 1.2 — Performance testing</w:t>
          </w:r>
        </w:p>
        <w:p w14:paraId="40D70EAD" w14:textId="77777777" w:rsidR="00B6739B" w:rsidRPr="00FF2450" w:rsidRDefault="00581773" w:rsidP="00541120">
          <w:r w:rsidRPr="00FF2450">
            <w:t>Subtopic ACFT 1.3 — Handling qualities</w:t>
          </w:r>
        </w:p>
        <w:p w14:paraId="155ADC51" w14:textId="77777777" w:rsidR="00B6739B" w:rsidRPr="00FF2450" w:rsidRDefault="00581773" w:rsidP="00541120">
          <w:r w:rsidRPr="00FF2450">
            <w:t>Subtopic ACFT 1.4 — Aero-elastic/Flutter stability</w:t>
          </w:r>
        </w:p>
        <w:p w14:paraId="59C2BE41" w14:textId="77777777" w:rsidR="00B6739B" w:rsidRPr="00FF2450" w:rsidRDefault="00581773" w:rsidP="00541120">
          <w:r w:rsidRPr="00FF2450">
            <w:t>Subtopic ACFT 1.5 — Flight envelope</w:t>
          </w:r>
        </w:p>
        <w:p w14:paraId="1F09B19C" w14:textId="77777777" w:rsidR="00B6739B" w:rsidRPr="00FF2450" w:rsidRDefault="00581773" w:rsidP="00541120">
          <w:r w:rsidRPr="00FF2450">
            <w:t>Subtopic ACFT 1.6 — Helicopter specific dynamics</w:t>
          </w:r>
        </w:p>
        <w:p w14:paraId="51EF7A06" w14:textId="77777777" w:rsidR="00B6739B" w:rsidRPr="00FF2450" w:rsidRDefault="00581773" w:rsidP="004644C2">
          <w:pPr>
            <w:pStyle w:val="Heading6OrgManual"/>
          </w:pPr>
          <w:r w:rsidRPr="00FF2450">
            <w:t>TOPIC ACFT 2 — AIRCRAFT ENGINES</w:t>
          </w:r>
        </w:p>
        <w:p w14:paraId="6B29158A" w14:textId="77777777" w:rsidR="00B6739B" w:rsidRPr="00FF2450" w:rsidRDefault="00581773" w:rsidP="00541120">
          <w:r w:rsidRPr="00FF2450">
            <w:t>Subtopic ACFT 2.1 — The piston engine</w:t>
          </w:r>
        </w:p>
        <w:p w14:paraId="222C3569" w14:textId="77777777" w:rsidR="00B6739B" w:rsidRPr="00FF2450" w:rsidRDefault="00581773" w:rsidP="00541120">
          <w:r w:rsidRPr="00FF2450">
            <w:t>Subtopic ACFT 2.2 — The turboshaft engine</w:t>
          </w:r>
        </w:p>
        <w:p w14:paraId="1509D4BD" w14:textId="77777777" w:rsidR="00B6739B" w:rsidRPr="00FF2450" w:rsidRDefault="00581773" w:rsidP="00541120">
          <w:r w:rsidRPr="00FF2450">
            <w:t>Subtopic ACFT 2.3 — Jet and turbofan</w:t>
          </w:r>
        </w:p>
        <w:p w14:paraId="35331719" w14:textId="77777777" w:rsidR="00B6739B" w:rsidRPr="00FF2450" w:rsidRDefault="00581773" w:rsidP="004644C2">
          <w:pPr>
            <w:pStyle w:val="Heading6OrgManual"/>
          </w:pPr>
          <w:r w:rsidRPr="00FF2450">
            <w:t>TOPIC ACFT 3 — AIRCRAFT SYSTEMS</w:t>
          </w:r>
        </w:p>
        <w:p w14:paraId="0409FC04" w14:textId="77777777" w:rsidR="00B6739B" w:rsidRPr="00FF2450" w:rsidRDefault="00581773" w:rsidP="00541120">
          <w:r w:rsidRPr="00FF2450">
            <w:t>Subtopic ACFT 3.1 — Flight control systems</w:t>
          </w:r>
        </w:p>
        <w:p w14:paraId="0E15E871" w14:textId="77777777" w:rsidR="00B6739B" w:rsidRPr="00FF2450" w:rsidRDefault="00581773" w:rsidP="00541120">
          <w:r w:rsidRPr="00FF2450">
            <w:t>Subtopic ACFT 3.2 — Safety systems</w:t>
          </w:r>
        </w:p>
        <w:p w14:paraId="7982F95C" w14:textId="77777777" w:rsidR="00B6739B" w:rsidRPr="00FF2450" w:rsidRDefault="00581773" w:rsidP="00541120">
          <w:r w:rsidRPr="00FF2450">
            <w:t>Subtopic ACFT 3.3 — Communication and navigation systems</w:t>
          </w:r>
        </w:p>
        <w:p w14:paraId="30A5351C" w14:textId="77777777" w:rsidR="00B6739B" w:rsidRPr="00FF2450" w:rsidRDefault="00581773" w:rsidP="00EF30F3">
          <w:r w:rsidRPr="00FF2450">
            <w:rPr>
              <w:b/>
            </w:rPr>
            <w:t>Subject 5: FLIGHT TESTING AIR TRAFFIC MANAGEMENT</w:t>
          </w:r>
        </w:p>
        <w:p w14:paraId="4CF34239" w14:textId="77777777" w:rsidR="00B6739B" w:rsidRPr="00FF2450" w:rsidRDefault="00581773" w:rsidP="000F573D">
          <w:r w:rsidRPr="00FF2450">
            <w:t xml:space="preserve">The subject objective is: </w:t>
          </w:r>
        </w:p>
        <w:p w14:paraId="2B405063" w14:textId="77777777" w:rsidR="00B6739B" w:rsidRPr="00FF2450" w:rsidRDefault="00581773" w:rsidP="000F573D">
          <w:r w:rsidRPr="00FF2450">
            <w:t>Learners shall manage air traffic in complete safety, with methods to ensure a satisfactory rate of success regarding flight testing.</w:t>
          </w:r>
        </w:p>
        <w:p w14:paraId="5D58AAF9" w14:textId="77777777" w:rsidR="00B6739B" w:rsidRPr="00FF2450" w:rsidRDefault="00581773" w:rsidP="004644C2">
          <w:pPr>
            <w:pStyle w:val="Heading6OrgManual"/>
          </w:pPr>
          <w:r w:rsidRPr="00FF2450">
            <w:t xml:space="preserve">TOPIC FTATM 1 — AIR TRAFFIC SERVICES AND AIRSPACE MANAGEMENT </w:t>
          </w:r>
        </w:p>
        <w:p w14:paraId="2DA3F776" w14:textId="77777777" w:rsidR="00B6739B" w:rsidRPr="00FF2450" w:rsidRDefault="00581773" w:rsidP="00541120">
          <w:r w:rsidRPr="00FF2450">
            <w:t>Subtopic FTATM 1.1 — Air traffic control (ATC) service</w:t>
          </w:r>
        </w:p>
        <w:p w14:paraId="06593E04" w14:textId="77777777" w:rsidR="00B6739B" w:rsidRPr="00FF2450" w:rsidRDefault="00581773" w:rsidP="00541120">
          <w:r w:rsidRPr="00FF2450">
            <w:t>Subtopic FTATM 1.2 — Flight information service (FIS)</w:t>
          </w:r>
        </w:p>
        <w:p w14:paraId="28ACD242" w14:textId="77777777" w:rsidR="00B6739B" w:rsidRPr="00FF2450" w:rsidRDefault="00581773" w:rsidP="00541120">
          <w:r w:rsidRPr="00FF2450">
            <w:t xml:space="preserve">Subtopic FTATM 1.3 — Alerting service </w:t>
          </w:r>
        </w:p>
        <w:p w14:paraId="090AE74D" w14:textId="77777777" w:rsidR="00B6739B" w:rsidRPr="00FF2450" w:rsidRDefault="00581773" w:rsidP="004644C2">
          <w:pPr>
            <w:pStyle w:val="Heading6OrgManual"/>
          </w:pPr>
          <w:r w:rsidRPr="00FF2450">
            <w:t xml:space="preserve">TOPIC FTATM 2 — EXEMPTIONS DUE TO TESTING DEMONSTRATIONS </w:t>
          </w:r>
        </w:p>
        <w:p w14:paraId="025826BB" w14:textId="77777777" w:rsidR="00B6739B" w:rsidRPr="00FF2450" w:rsidRDefault="00581773" w:rsidP="00541120">
          <w:r w:rsidRPr="00FF2450">
            <w:t>Subtopic FTATM 2.1 — Demonstration of compliance with airworthiness regulations</w:t>
          </w:r>
        </w:p>
        <w:p w14:paraId="0AD2786D" w14:textId="77777777" w:rsidR="00B6739B" w:rsidRPr="00FF2450" w:rsidRDefault="00581773" w:rsidP="00541120">
          <w:r w:rsidRPr="00FF2450">
            <w:t>Subtopic FTATM 2.2 — Flight test for evaluation of an aircraft</w:t>
          </w:r>
        </w:p>
        <w:p w14:paraId="4762B2AF" w14:textId="77777777" w:rsidR="00B6739B" w:rsidRPr="00FF2450" w:rsidRDefault="00581773" w:rsidP="00541120">
          <w:r w:rsidRPr="00FF2450">
            <w:t>Subtopic FTATM 2.3 — Flight test for evaluation of an aircraft subsystem</w:t>
          </w:r>
        </w:p>
        <w:p w14:paraId="306DC02D" w14:textId="77777777" w:rsidR="00B6739B" w:rsidRPr="00FF2450" w:rsidRDefault="00581773" w:rsidP="004644C2">
          <w:pPr>
            <w:pStyle w:val="Heading6OrgManual"/>
          </w:pPr>
          <w:r w:rsidRPr="00FF2450">
            <w:t>TOPIC FTATM 3 — FLIGHT TEST METHODS IN AERODROME CONTROL AREA</w:t>
          </w:r>
        </w:p>
        <w:p w14:paraId="7D725C61" w14:textId="77777777" w:rsidR="00B6739B" w:rsidRPr="00FF2450" w:rsidRDefault="00581773" w:rsidP="00541120">
          <w:r w:rsidRPr="00FF2450">
            <w:t>Subtopic FTATM 3.1 — Velocity of minimum control on ground</w:t>
          </w:r>
        </w:p>
        <w:p w14:paraId="274EF3DE" w14:textId="77777777" w:rsidR="00B6739B" w:rsidRPr="00FF2450" w:rsidRDefault="00581773" w:rsidP="00541120">
          <w:r w:rsidRPr="00FF2450">
            <w:lastRenderedPageBreak/>
            <w:t>Subtopic FTATM 3.2 — Velocity of minimum unstick</w:t>
          </w:r>
        </w:p>
        <w:p w14:paraId="1AEE6497" w14:textId="77777777" w:rsidR="00B6739B" w:rsidRPr="00FF2450" w:rsidRDefault="00581773" w:rsidP="00541120">
          <w:r w:rsidRPr="00FF2450">
            <w:t>Subtopic FTATM 3.3 — Lapse rate take-off</w:t>
          </w:r>
        </w:p>
        <w:p w14:paraId="4695BFA2" w14:textId="77777777" w:rsidR="00B6739B" w:rsidRPr="00FF2450" w:rsidRDefault="00581773" w:rsidP="00541120">
          <w:r w:rsidRPr="00FF2450">
            <w:t>Subtopic FTATM 3.4 — Rejected take-off</w:t>
          </w:r>
        </w:p>
        <w:p w14:paraId="79E58E54" w14:textId="77777777" w:rsidR="00B6739B" w:rsidRPr="00FF2450" w:rsidRDefault="00581773" w:rsidP="00541120">
          <w:r w:rsidRPr="00FF2450">
            <w:t>Subtopic FTATM 3.5 — Tower fly-by method</w:t>
          </w:r>
        </w:p>
        <w:p w14:paraId="76921C9B" w14:textId="77777777" w:rsidR="00B6739B" w:rsidRPr="00FF2450" w:rsidRDefault="00581773" w:rsidP="00541120">
          <w:r w:rsidRPr="00FF2450">
            <w:t>Subtopic FTATM 3.6 — Hover manoeuvre methods</w:t>
          </w:r>
        </w:p>
        <w:p w14:paraId="5E605C52" w14:textId="77777777" w:rsidR="00B6739B" w:rsidRPr="00FF2450" w:rsidRDefault="00581773" w:rsidP="00541120">
          <w:r w:rsidRPr="00FF2450">
            <w:t>Subtopic FTATM 3.7 — Landing performances testing methods</w:t>
          </w:r>
        </w:p>
        <w:p w14:paraId="31C292ED" w14:textId="77777777" w:rsidR="00B6739B" w:rsidRPr="00FF2450" w:rsidRDefault="00581773" w:rsidP="00541120">
          <w:r w:rsidRPr="00FF2450">
            <w:t>Subtopic FTATM 3.8 — Other flight testing manoeuvres</w:t>
          </w:r>
        </w:p>
        <w:p w14:paraId="108B5F79" w14:textId="77777777" w:rsidR="00B6739B" w:rsidRPr="00FF2450" w:rsidRDefault="00581773" w:rsidP="004644C2">
          <w:pPr>
            <w:pStyle w:val="Heading6OrgManual"/>
          </w:pPr>
          <w:r w:rsidRPr="00FF2450">
            <w:t>TOPIC FTATM 4 — FLIGHT TEST METHODS IN APPROACH CONTROL AREA AND IN AREA CONTROL</w:t>
          </w:r>
        </w:p>
        <w:p w14:paraId="4DDA6279" w14:textId="77777777" w:rsidR="00B6739B" w:rsidRPr="00FF2450" w:rsidRDefault="00581773" w:rsidP="00541120">
          <w:r w:rsidRPr="00FF2450">
            <w:t xml:space="preserve">Subtopic FTATM 4.1 — Velocity of minimum control in the air/Stalls </w:t>
          </w:r>
        </w:p>
        <w:p w14:paraId="4E009AAA" w14:textId="77777777" w:rsidR="00B6739B" w:rsidRPr="00FF2450" w:rsidRDefault="00581773" w:rsidP="00541120">
          <w:r w:rsidRPr="00FF2450">
            <w:t>Subtopic FTATM 4.2 — Tuning of flight controls protections</w:t>
          </w:r>
        </w:p>
        <w:p w14:paraId="083A5C61" w14:textId="77777777" w:rsidR="00B6739B" w:rsidRPr="00FF2450" w:rsidRDefault="00581773" w:rsidP="00541120">
          <w:r w:rsidRPr="00FF2450">
            <w:t xml:space="preserve">Subtopic FTATM 4.3 — Autopilot tuning </w:t>
          </w:r>
        </w:p>
        <w:p w14:paraId="41F6A8F0" w14:textId="77777777" w:rsidR="00B6739B" w:rsidRPr="00FF2450" w:rsidRDefault="00581773" w:rsidP="00541120">
          <w:r w:rsidRPr="00FF2450">
            <w:t>Subtopic FTATM 4.4 — Wind milling/RAM air turbine/Engine relights</w:t>
          </w:r>
        </w:p>
        <w:p w14:paraId="2EBBE5C4" w14:textId="77777777" w:rsidR="00B6739B" w:rsidRPr="00FF2450" w:rsidRDefault="00581773" w:rsidP="00541120">
          <w:r w:rsidRPr="00FF2450">
            <w:t>Subtopic FTATM 4.5 — Trailing pitot static method</w:t>
          </w:r>
        </w:p>
        <w:p w14:paraId="796A5D3A" w14:textId="77777777" w:rsidR="00B6739B" w:rsidRPr="00FF2450" w:rsidRDefault="00581773" w:rsidP="00541120">
          <w:r w:rsidRPr="00FF2450">
            <w:t>Subtopic FTATM 4.6 — Lateral and longitudinal stability flights</w:t>
          </w:r>
        </w:p>
        <w:p w14:paraId="00876FC9" w14:textId="77777777" w:rsidR="00B6739B" w:rsidRPr="00FF2450" w:rsidRDefault="00581773" w:rsidP="00541120">
          <w:r w:rsidRPr="00FF2450">
            <w:t>Subtopic FTATM 4.7 — Flight in specific meteorological conditions</w:t>
          </w:r>
        </w:p>
        <w:p w14:paraId="66D83348" w14:textId="77777777" w:rsidR="00B6739B" w:rsidRPr="00FF2450" w:rsidRDefault="00581773" w:rsidP="00541120">
          <w:r w:rsidRPr="00FF2450">
            <w:t>Subtopic FTATM 4.8 — Supersonic flights</w:t>
          </w:r>
        </w:p>
        <w:p w14:paraId="0F343304" w14:textId="77777777" w:rsidR="00B6739B" w:rsidRPr="00FF2450" w:rsidRDefault="00581773" w:rsidP="00541120">
          <w:r w:rsidRPr="00FF2450">
            <w:t>Subtopic FTATM 4.9 — Other flight testing various manoeuvres</w:t>
          </w:r>
        </w:p>
        <w:p w14:paraId="6095E7EF" w14:textId="77777777" w:rsidR="00B6739B" w:rsidRPr="00FF2450" w:rsidRDefault="00581773" w:rsidP="00EF30F3">
          <w:r w:rsidRPr="00FF2450">
            <w:rPr>
              <w:b/>
            </w:rPr>
            <w:t>Subject 6: HUMAN FACTORS</w:t>
          </w:r>
        </w:p>
        <w:p w14:paraId="71EFA09A" w14:textId="77777777" w:rsidR="00B6739B" w:rsidRPr="00FF2450" w:rsidRDefault="00581773" w:rsidP="000F573D">
          <w:r w:rsidRPr="00FF2450">
            <w:t xml:space="preserve">The subject objective is: </w:t>
          </w:r>
        </w:p>
        <w:p w14:paraId="10F1198D" w14:textId="77777777" w:rsidR="00B6739B" w:rsidRPr="00FF2450" w:rsidRDefault="00581773" w:rsidP="000F573D">
          <w:r w:rsidRPr="00FF2450">
            <w:t>Learners shall recognise the necessity to constantly consider the specific human factors influence on tests activity management.</w:t>
          </w:r>
        </w:p>
        <w:p w14:paraId="0C6DF564" w14:textId="77777777" w:rsidR="00B6739B" w:rsidRPr="00FF2450" w:rsidRDefault="00581773" w:rsidP="004644C2">
          <w:pPr>
            <w:pStyle w:val="Heading6OrgManual"/>
          </w:pPr>
          <w:r w:rsidRPr="00FF2450">
            <w:t xml:space="preserve">TOPIC HUM 1 — CUSTOMERS RELATIONS AND ORGANISATION </w:t>
          </w:r>
        </w:p>
        <w:p w14:paraId="716BB586" w14:textId="77777777" w:rsidR="00B6739B" w:rsidRPr="00FF2450" w:rsidRDefault="00581773" w:rsidP="00541120">
          <w:r w:rsidRPr="00FF2450">
            <w:t>Subtopic HUM 1.1 — Stress</w:t>
          </w:r>
        </w:p>
        <w:p w14:paraId="4C1FB85C" w14:textId="77777777" w:rsidR="00B6739B" w:rsidRPr="00FF2450" w:rsidRDefault="00581773" w:rsidP="00541120">
          <w:r w:rsidRPr="00FF2450">
            <w:t>Subtopic HUM 1.2 — Responsible behaviour</w:t>
          </w:r>
        </w:p>
        <w:p w14:paraId="77F083CD" w14:textId="77777777" w:rsidR="00B6739B" w:rsidRPr="00FF2450" w:rsidRDefault="00581773" w:rsidP="00541120">
          <w:r w:rsidRPr="00FF2450">
            <w:t>Subtopic HUM 1.3 — Violation of rules</w:t>
          </w:r>
        </w:p>
        <w:p w14:paraId="60FD3C44" w14:textId="77777777" w:rsidR="00B6739B" w:rsidRPr="00FF2450" w:rsidRDefault="00581773" w:rsidP="004644C2">
          <w:pPr>
            <w:pStyle w:val="Heading6OrgManual"/>
          </w:pPr>
          <w:r w:rsidRPr="00FF2450">
            <w:t xml:space="preserve">TOPIC HUM 2 — FLIGHT TEST WORKING METHODS </w:t>
          </w:r>
        </w:p>
        <w:p w14:paraId="6DFDF303" w14:textId="77777777" w:rsidR="00B6739B" w:rsidRPr="00FF2450" w:rsidRDefault="00581773" w:rsidP="00541120">
          <w:r w:rsidRPr="00FF2450">
            <w:t>Subtopic HUM 2.1 — Collaborative work within the same area of responsibility</w:t>
          </w:r>
        </w:p>
        <w:p w14:paraId="4260B306" w14:textId="77777777" w:rsidR="00B6739B" w:rsidRPr="00FF2450" w:rsidRDefault="00581773" w:rsidP="00541120">
          <w:r w:rsidRPr="00FF2450">
            <w:t xml:space="preserve">Subtopic HUM 2.2 — Collaborative work between different areas of responsibility </w:t>
          </w:r>
        </w:p>
        <w:p w14:paraId="12C0CD9E" w14:textId="77777777" w:rsidR="00B6739B" w:rsidRPr="00FF2450" w:rsidRDefault="00581773" w:rsidP="00541120">
          <w:r w:rsidRPr="00FF2450">
            <w:t>Subtopic HUM 2.3 — FT-ATCO/CREW cooperation</w:t>
          </w:r>
        </w:p>
        <w:p w14:paraId="099CD11C" w14:textId="77777777" w:rsidR="00B6739B" w:rsidRPr="00FF2450" w:rsidRDefault="00581773" w:rsidP="00541120">
          <w:r w:rsidRPr="00FF2450">
            <w:t xml:space="preserve">Subtopic HUM 2.4 — Communication </w:t>
          </w:r>
        </w:p>
        <w:p w14:paraId="600EE72D" w14:textId="77777777" w:rsidR="00B6739B" w:rsidRPr="00FF2450" w:rsidRDefault="00581773" w:rsidP="004644C2">
          <w:pPr>
            <w:pStyle w:val="Heading6OrgManual"/>
          </w:pPr>
          <w:r w:rsidRPr="00FF2450">
            <w:t xml:space="preserve">TOPIC HUM 3 — FLIGHT TEST SAFETY CONSOLIDATION </w:t>
          </w:r>
        </w:p>
        <w:p w14:paraId="36C7988B" w14:textId="77777777" w:rsidR="00B6739B" w:rsidRPr="00FF2450" w:rsidRDefault="00581773" w:rsidP="00541120">
          <w:r w:rsidRPr="00FF2450">
            <w:t xml:space="preserve">Subtopic HUM 3.1 — Safety risk assessment </w:t>
          </w:r>
        </w:p>
        <w:p w14:paraId="2233D541" w14:textId="77777777" w:rsidR="00B6739B" w:rsidRPr="00FF2450" w:rsidRDefault="00581773" w:rsidP="00541120">
          <w:r w:rsidRPr="00FF2450">
            <w:t xml:space="preserve">Subtopic HUM 3.2 — Experience feedback </w:t>
          </w:r>
        </w:p>
        <w:p w14:paraId="3988E067" w14:textId="77777777" w:rsidR="00B6739B" w:rsidRPr="00FF2450" w:rsidRDefault="00581773" w:rsidP="00541120">
          <w:r w:rsidRPr="00FF2450">
            <w:t>Subtopic HUM 3.3 — Unusual/Degraded/Emergency situations</w:t>
          </w:r>
        </w:p>
        <w:p w14:paraId="53159553" w14:textId="77777777" w:rsidR="00B6739B" w:rsidRPr="00FF2450" w:rsidRDefault="00581773" w:rsidP="00541120">
          <w:r w:rsidRPr="00FF2450">
            <w:t>Subtopic HUM 3.4 — Safety Investigation Branch</w:t>
          </w:r>
        </w:p>
        <w:p w14:paraId="7E0E7D0C" w14:textId="77777777" w:rsidR="00B6739B" w:rsidRPr="00FF2450" w:rsidRDefault="00581773" w:rsidP="00EF30F3">
          <w:r w:rsidRPr="00FF2450">
            <w:rPr>
              <w:b/>
            </w:rPr>
            <w:t>Subject 7: METEOROLOGY</w:t>
          </w:r>
        </w:p>
        <w:p w14:paraId="0CE024C8" w14:textId="77777777" w:rsidR="00B6739B" w:rsidRPr="00FF2450" w:rsidRDefault="00581773" w:rsidP="000F573D">
          <w:r w:rsidRPr="00FF2450">
            <w:lastRenderedPageBreak/>
            <w:t xml:space="preserve">The subject objective is: </w:t>
          </w:r>
        </w:p>
        <w:p w14:paraId="0DEFC408" w14:textId="77777777" w:rsidR="00B6739B" w:rsidRPr="00FF2450" w:rsidRDefault="00581773" w:rsidP="000F573D">
          <w:r w:rsidRPr="00FF2450">
            <w:t xml:space="preserve">Learners shall acquire, decode and make proper use of meteorological information relevant to the airworthiness issues and the safe provision of ATS to flight tests. </w:t>
          </w:r>
        </w:p>
        <w:p w14:paraId="4240234C" w14:textId="77777777" w:rsidR="00B6739B" w:rsidRPr="00FF2450" w:rsidRDefault="00581773" w:rsidP="004644C2">
          <w:pPr>
            <w:pStyle w:val="Heading6OrgManual"/>
          </w:pPr>
          <w:r w:rsidRPr="00FF2450">
            <w:t xml:space="preserve">TOPIC MTO 1 — METEOROLOGICAL AND AIRWORTHINESS CONCERNS </w:t>
          </w:r>
        </w:p>
        <w:p w14:paraId="319703E3" w14:textId="77777777" w:rsidR="00B6739B" w:rsidRPr="00FF2450" w:rsidRDefault="00581773" w:rsidP="00541120">
          <w:r w:rsidRPr="00FF2450">
            <w:t>Subtopic MTO 1.1 — Airworthiness meteorological requirements</w:t>
          </w:r>
        </w:p>
        <w:p w14:paraId="097CD6D0" w14:textId="77777777" w:rsidR="00B6739B" w:rsidRPr="00FF2450" w:rsidRDefault="00581773" w:rsidP="00541120">
          <w:r w:rsidRPr="00FF2450">
            <w:t>Subtopic MTO 1.2 — Demonstrator flights carrying specific test equipment</w:t>
          </w:r>
        </w:p>
        <w:p w14:paraId="154997A5" w14:textId="77777777" w:rsidR="00B6739B" w:rsidRPr="00FF2450" w:rsidRDefault="00581773" w:rsidP="00541120">
          <w:r w:rsidRPr="00FF2450">
            <w:t>Subtopic MTO 1.3 — Phases with specific weather conditions (icing, wind, volcano, etc.)</w:t>
          </w:r>
          <w:r w:rsidR="00624159">
            <w:t xml:space="preserve"> </w:t>
          </w:r>
        </w:p>
      </w:sdtContent>
    </w:sdt>
    <w:bookmarkStart w:id="936" w:name="_DxCrossRefBm1379192535" w:displacedByCustomXml="next"/>
    <w:bookmarkStart w:id="937" w:name="_DxCrossRefBm9000131" w:displacedByCustomXml="next"/>
    <w:bookmarkStart w:id="938" w:name="_Toc427661447" w:displacedByCustomXml="next"/>
    <w:sdt>
      <w:sdtPr>
        <w:rPr>
          <w:b w:val="0"/>
          <w:color w:val="auto"/>
          <w:sz w:val="22"/>
          <w:lang w:val="en-US"/>
        </w:rPr>
        <w:alias w:val="topic"/>
        <w:tag w:val="topic"/>
        <w:id w:val="-1599046445"/>
      </w:sdtPr>
      <w:sdtContent>
        <w:p w14:paraId="434B639E" w14:textId="77777777" w:rsidR="002923E5" w:rsidRPr="00FF2450" w:rsidRDefault="00581773" w:rsidP="000F573D">
          <w:pPr>
            <w:pStyle w:val="Heading5GM"/>
          </w:pPr>
          <w:r w:rsidRPr="00FF2450">
            <w:t xml:space="preserve">GM3 ATCO.D.060(c) </w:t>
          </w:r>
          <w:r w:rsidR="0041231B">
            <w:t xml:space="preserve"> </w:t>
          </w:r>
          <w:r w:rsidRPr="00FF2450">
            <w:t>Unit endorsement course</w:t>
          </w:r>
          <w:bookmarkEnd w:id="938"/>
          <w:bookmarkEnd w:id="937"/>
          <w:bookmarkEnd w:id="936"/>
        </w:p>
        <w:p w14:paraId="3E397399" w14:textId="77777777" w:rsidR="002923E5" w:rsidRPr="00FF2450" w:rsidRDefault="00581773" w:rsidP="002934F9">
          <w:pPr>
            <w:pStyle w:val="Heading6OrgManual"/>
          </w:pPr>
          <w:r w:rsidRPr="0004467A">
            <w:t>TRAINING FOR AIR TRAFFIC CONTROLLERS PROVIDING REMOTE AERODROME AIR TRAFFIC SERVICES</w:t>
          </w:r>
        </w:p>
        <w:p w14:paraId="3D148E32" w14:textId="77777777" w:rsidR="002923E5" w:rsidRPr="00FF2450" w:rsidRDefault="00E4419A" w:rsidP="00E4419A">
          <w:pPr>
            <w:pStyle w:val="bullet1"/>
            <w:numPr>
              <w:ilvl w:val="0"/>
              <w:numId w:val="0"/>
            </w:numPr>
            <w:rPr>
              <w:lang w:eastAsia="en-US"/>
            </w:rPr>
          </w:pPr>
          <w:r>
            <w:rPr>
              <w:lang w:eastAsia="en-US"/>
            </w:rPr>
            <w:t>RESERVED</w:t>
          </w:r>
          <w:r w:rsidR="0041231B">
            <w:rPr>
              <w:lang w:eastAsia="en-US"/>
            </w:rPr>
            <w:t>.</w:t>
          </w:r>
        </w:p>
      </w:sdtContent>
    </w:sdt>
    <w:bookmarkStart w:id="939" w:name="_DxCrossRefBm1379192536" w:displacedByCustomXml="next"/>
    <w:bookmarkStart w:id="940" w:name="_DxCrossRefBm9000132" w:displacedByCustomXml="next"/>
    <w:bookmarkStart w:id="941" w:name="_Toc427661448" w:displacedByCustomXml="next"/>
    <w:sdt>
      <w:sdtPr>
        <w:rPr>
          <w:b w:val="0"/>
          <w:color w:val="auto"/>
          <w:sz w:val="22"/>
          <w:lang w:val="en-US"/>
        </w:rPr>
        <w:alias w:val="topic"/>
        <w:tag w:val="topic"/>
        <w:id w:val="798255964"/>
      </w:sdtPr>
      <w:sdtContent>
        <w:p w14:paraId="589FF74B" w14:textId="77777777" w:rsidR="002923E5" w:rsidRPr="00FF2450" w:rsidRDefault="00581773" w:rsidP="000F573D">
          <w:pPr>
            <w:pStyle w:val="Heading5GM"/>
          </w:pPr>
          <w:r w:rsidRPr="00FF2450">
            <w:t>GM4 ATCO.D.060(c)</w:t>
          </w:r>
          <w:r w:rsidR="00FF672E">
            <w:t xml:space="preserve"> </w:t>
          </w:r>
          <w:r w:rsidRPr="00FF2450">
            <w:t xml:space="preserve"> Unit endorsement course</w:t>
          </w:r>
          <w:bookmarkEnd w:id="941"/>
          <w:bookmarkEnd w:id="940"/>
          <w:bookmarkEnd w:id="939"/>
        </w:p>
        <w:p w14:paraId="0BDEDE01" w14:textId="77777777" w:rsidR="002923E5" w:rsidRPr="00FF2450" w:rsidRDefault="00581773" w:rsidP="0044560C">
          <w:pPr>
            <w:pStyle w:val="Heading6OrgManual"/>
          </w:pPr>
          <w:r w:rsidRPr="00CB16ED">
            <w:t>MULTIPLE MODE OF OPERATION</w:t>
          </w:r>
        </w:p>
        <w:p w14:paraId="7FF77319" w14:textId="77777777" w:rsidR="002923E5" w:rsidRPr="00FF2450" w:rsidRDefault="008265F7" w:rsidP="008265F7">
          <w:pPr>
            <w:pStyle w:val="bullet0"/>
            <w:numPr>
              <w:ilvl w:val="0"/>
              <w:numId w:val="0"/>
            </w:numPr>
            <w:ind w:left="567" w:hanging="567"/>
            <w:rPr>
              <w:lang w:eastAsia="en-US"/>
            </w:rPr>
          </w:pPr>
          <w:r>
            <w:rPr>
              <w:lang w:eastAsia="en-US"/>
            </w:rPr>
            <w:t>RESERVED</w:t>
          </w:r>
        </w:p>
      </w:sdtContent>
    </w:sdt>
    <w:bookmarkStart w:id="942" w:name="_DxCrossRefBm1379192537" w:displacedByCustomXml="next"/>
    <w:bookmarkStart w:id="943" w:name="_DxCrossRefBm9000133" w:displacedByCustomXml="next"/>
    <w:bookmarkStart w:id="944" w:name="_Toc427661449" w:displacedByCustomXml="next"/>
    <w:bookmarkStart w:id="945" w:name="_Toc413420319" w:displacedByCustomXml="next"/>
    <w:bookmarkStart w:id="946" w:name="_Toc411245280" w:displacedByCustomXml="next"/>
    <w:bookmarkStart w:id="947" w:name="_Toc411244009" w:displacedByCustomXml="next"/>
    <w:bookmarkStart w:id="948" w:name="_Toc409682819" w:displacedByCustomXml="next"/>
    <w:bookmarkStart w:id="949" w:name="_Toc405820091" w:displacedByCustomXml="next"/>
    <w:sdt>
      <w:sdtPr>
        <w:rPr>
          <w:b w:val="0"/>
          <w:color w:val="auto"/>
          <w:sz w:val="22"/>
          <w:lang w:val="en-US"/>
        </w:rPr>
        <w:alias w:val="topic"/>
        <w:tag w:val="topic"/>
        <w:id w:val="-603893280"/>
      </w:sdtPr>
      <w:sdtContent>
        <w:p w14:paraId="530782C3" w14:textId="77777777" w:rsidR="00802BBA" w:rsidRPr="00FF2450" w:rsidRDefault="00581773" w:rsidP="000F573D">
          <w:pPr>
            <w:pStyle w:val="Heading5GM"/>
          </w:pPr>
          <w:r w:rsidRPr="00FF2450">
            <w:t xml:space="preserve">GM1 ATCO.D.060(d);(e) </w:t>
          </w:r>
          <w:r w:rsidR="00CC6073">
            <w:t xml:space="preserve"> </w:t>
          </w:r>
          <w:r w:rsidRPr="00FF2450">
            <w:t>Unit endorsement course</w:t>
          </w:r>
          <w:bookmarkEnd w:id="949"/>
          <w:bookmarkEnd w:id="948"/>
          <w:bookmarkEnd w:id="947"/>
          <w:bookmarkEnd w:id="946"/>
          <w:bookmarkEnd w:id="945"/>
          <w:bookmarkEnd w:id="944"/>
          <w:bookmarkEnd w:id="943"/>
          <w:bookmarkEnd w:id="942"/>
        </w:p>
        <w:p w14:paraId="62305645" w14:textId="77777777" w:rsidR="00E01CAD" w:rsidRPr="00FF2450" w:rsidRDefault="00581773" w:rsidP="002F28CC">
          <w:pPr>
            <w:pStyle w:val="Heading6OrgManual"/>
          </w:pPr>
          <w:r w:rsidRPr="00FF2450">
            <w:t>TRAINING FOR RATING ENDORSEMENTS</w:t>
          </w:r>
        </w:p>
        <w:p w14:paraId="736A7054" w14:textId="77777777" w:rsidR="00802BBA" w:rsidRPr="00FF2450" w:rsidRDefault="00581773" w:rsidP="000F573D">
          <w:r w:rsidRPr="00FF2450">
            <w:t>Training for rating endorsement(s) as part of the unit endorsement course may be delegated to training organisations certified for initial training.</w:t>
          </w:r>
        </w:p>
      </w:sdtContent>
    </w:sdt>
    <w:bookmarkStart w:id="950" w:name="_DxCrossRefBm1379192523" w:displacedByCustomXml="next"/>
    <w:bookmarkStart w:id="951" w:name="_DxCrossRefBm9000134" w:displacedByCustomXml="next"/>
    <w:bookmarkStart w:id="952" w:name="_Toc427661450" w:displacedByCustomXml="next"/>
    <w:sdt>
      <w:sdtPr>
        <w:rPr>
          <w:b w:val="0"/>
          <w:color w:val="auto"/>
          <w:sz w:val="22"/>
          <w:szCs w:val="24"/>
          <w:lang w:val="en-US"/>
        </w:rPr>
        <w:alias w:val="topic"/>
        <w:tag w:val="topic"/>
        <w:id w:val="1015958381"/>
      </w:sdtPr>
      <w:sdtContent>
        <w:p w14:paraId="5564297F" w14:textId="77777777" w:rsidR="00B65984" w:rsidRPr="00FF2450" w:rsidRDefault="00581773" w:rsidP="000F573D">
          <w:pPr>
            <w:pStyle w:val="Heading4IR"/>
          </w:pPr>
          <w:r w:rsidRPr="00FF2450">
            <w:t xml:space="preserve">ATCO.D.065 </w:t>
          </w:r>
          <w:r w:rsidR="00A24FF4">
            <w:t xml:space="preserve"> </w:t>
          </w:r>
          <w:r w:rsidRPr="00FF2450">
            <w:t>Demonstration of theoretical knowledge and understanding</w:t>
          </w:r>
          <w:bookmarkEnd w:id="952"/>
          <w:bookmarkEnd w:id="951"/>
          <w:bookmarkEnd w:id="950"/>
        </w:p>
        <w:p w14:paraId="7E98C506" w14:textId="77777777" w:rsidR="00B65984" w:rsidRPr="00FF2450" w:rsidRDefault="00581773" w:rsidP="00D25EAD">
          <w:r w:rsidRPr="00FF2450">
            <w:t>Theoretical knowledge and understanding shall be demonstrated by examinations.</w:t>
          </w:r>
        </w:p>
      </w:sdtContent>
    </w:sdt>
    <w:bookmarkStart w:id="953" w:name="_DxCrossRefBm1379192539" w:displacedByCustomXml="next"/>
    <w:bookmarkStart w:id="954" w:name="_DxCrossRefBm9000135" w:displacedByCustomXml="next"/>
    <w:bookmarkStart w:id="955" w:name="_Toc427661451" w:displacedByCustomXml="next"/>
    <w:bookmarkStart w:id="956" w:name="_Toc413420320" w:displacedByCustomXml="next"/>
    <w:bookmarkStart w:id="957" w:name="_Toc411245281" w:displacedByCustomXml="next"/>
    <w:bookmarkStart w:id="958" w:name="_Toc411244010" w:displacedByCustomXml="next"/>
    <w:bookmarkStart w:id="959" w:name="_Toc409682820" w:displacedByCustomXml="next"/>
    <w:bookmarkStart w:id="960" w:name="_Toc405820092" w:displacedByCustomXml="next"/>
    <w:sdt>
      <w:sdtPr>
        <w:rPr>
          <w:b w:val="0"/>
          <w:color w:val="auto"/>
          <w:sz w:val="22"/>
          <w:lang w:val="en-US"/>
        </w:rPr>
        <w:alias w:val="topic"/>
        <w:tag w:val="topic"/>
        <w:id w:val="-215167906"/>
      </w:sdtPr>
      <w:sdtContent>
        <w:p w14:paraId="45CB79DB" w14:textId="77777777" w:rsidR="003D4C66" w:rsidRPr="00FF2450" w:rsidRDefault="00581773" w:rsidP="000F573D">
          <w:pPr>
            <w:pStyle w:val="Heading5GM"/>
          </w:pPr>
          <w:r w:rsidRPr="00FF2450">
            <w:t xml:space="preserve">GM1 ATCO.D.065 </w:t>
          </w:r>
          <w:r w:rsidR="00FB4110">
            <w:t xml:space="preserve"> </w:t>
          </w:r>
          <w:r w:rsidRPr="00FF2450">
            <w:t>Demonstration of theoretical knowledge and understanding</w:t>
          </w:r>
          <w:bookmarkEnd w:id="960"/>
          <w:bookmarkEnd w:id="959"/>
          <w:bookmarkEnd w:id="958"/>
          <w:bookmarkEnd w:id="957"/>
          <w:bookmarkEnd w:id="956"/>
          <w:bookmarkEnd w:id="955"/>
          <w:bookmarkEnd w:id="954"/>
          <w:bookmarkEnd w:id="953"/>
        </w:p>
        <w:p w14:paraId="2A0E9802" w14:textId="77777777" w:rsidR="00802BBA" w:rsidRPr="00FF2450" w:rsidRDefault="00581773" w:rsidP="000D05CB">
          <w:pPr>
            <w:pStyle w:val="Heading6OrgManual"/>
          </w:pPr>
          <w:r w:rsidRPr="00FF2450">
            <w:t>METHODS OF EXAMINATION</w:t>
          </w:r>
        </w:p>
        <w:p w14:paraId="0CEA4937" w14:textId="77777777" w:rsidR="00802BBA" w:rsidRPr="00FF2450" w:rsidRDefault="00581773" w:rsidP="00471621">
          <w:pPr>
            <w:pStyle w:val="ListLevel0"/>
          </w:pPr>
          <w:r w:rsidRPr="00FF2450">
            <w:t>(a)</w:t>
          </w:r>
          <w:r w:rsidRPr="00FF2450">
            <w:tab/>
            <w:t>Oral examinations and/or written/computer-based examinations should be used to demonstrate the controller’s knowledge and understanding.</w:t>
          </w:r>
        </w:p>
        <w:p w14:paraId="13077735" w14:textId="77777777" w:rsidR="00802BBA" w:rsidRPr="00FF2450" w:rsidRDefault="00581773" w:rsidP="00EC1CB3">
          <w:pPr>
            <w:pStyle w:val="ListLevel1"/>
          </w:pPr>
          <w:r w:rsidRPr="00FF2450">
            <w:t>(1)</w:t>
          </w:r>
          <w:r w:rsidRPr="00FF2450">
            <w:tab/>
            <w:t>Oral examinations</w:t>
          </w:r>
        </w:p>
        <w:p w14:paraId="2074F6E2" w14:textId="77777777" w:rsidR="00802BBA" w:rsidRPr="00FF2450" w:rsidRDefault="00581773" w:rsidP="00EC1CB3">
          <w:pPr>
            <w:pStyle w:val="Normal2"/>
          </w:pPr>
          <w:r w:rsidRPr="00FF2450">
            <w:t>The oral examination is used to test the understanding of applicable techniques and the rules governing them, particularly of unit and national air traffic control procedures. Scenario-type questioning allows examiners to gather additional evidence of how an applicant would react in circumstances that are not observable, but are nevertheless considered important to the overall operation at that ATC unit.</w:t>
          </w:r>
        </w:p>
        <w:p w14:paraId="423012A5" w14:textId="77777777" w:rsidR="00802BBA" w:rsidRDefault="00581773" w:rsidP="00EC1CB3">
          <w:pPr>
            <w:pStyle w:val="Normal2"/>
          </w:pPr>
          <w:r w:rsidRPr="00FF2450">
            <w:t>Oral examinations will give a clear indication that the persons undertaking training know not only what they should be doing, but why they should be doing it. The oral examination requires considerable skills and it should be undertaken in a way to ensure consistency among individual examiners.</w:t>
          </w:r>
        </w:p>
        <w:p w14:paraId="494815EA" w14:textId="77777777" w:rsidR="00E92014" w:rsidRDefault="00E92014" w:rsidP="00EC1CB3">
          <w:pPr>
            <w:pStyle w:val="Normal2"/>
          </w:pPr>
        </w:p>
        <w:p w14:paraId="6D7D80E8" w14:textId="77777777" w:rsidR="00E92014" w:rsidRPr="00FF2450" w:rsidRDefault="00E92014" w:rsidP="00EC1CB3">
          <w:pPr>
            <w:pStyle w:val="Normal2"/>
          </w:pPr>
        </w:p>
        <w:p w14:paraId="02C72864" w14:textId="77777777" w:rsidR="00802BBA" w:rsidRPr="00FF2450" w:rsidRDefault="00581773" w:rsidP="00EC1CB3">
          <w:pPr>
            <w:pStyle w:val="ListLevel1"/>
          </w:pPr>
          <w:r w:rsidRPr="00FF2450">
            <w:lastRenderedPageBreak/>
            <w:t>(2)</w:t>
          </w:r>
          <w:r w:rsidRPr="00FF2450">
            <w:tab/>
            <w:t>Written examinations</w:t>
          </w:r>
        </w:p>
        <w:p w14:paraId="2D652B38" w14:textId="77777777" w:rsidR="00802BBA" w:rsidRPr="00FF2450" w:rsidRDefault="00581773" w:rsidP="00EC1CB3">
          <w:pPr>
            <w:pStyle w:val="Normal2"/>
          </w:pPr>
          <w:r w:rsidRPr="00FF2450">
            <w:t>The written examination is used to test theoretical knowledge and to a lesser degree the understanding of applicable techniques and the rules governing them, particularly of unit and national air traffic control procedures. It is easier to administer and to ensure the consistency of written examinations particularly when using multiple-choice questioning. Although multiple-choice questioning can test knowledge, it is not appropriate for determining what a controller would do in a particular operational situation.</w:t>
          </w:r>
        </w:p>
        <w:p w14:paraId="1D37C13D" w14:textId="77777777" w:rsidR="00802BBA" w:rsidRPr="00FF2450" w:rsidRDefault="00581773" w:rsidP="00EC1CB3">
          <w:pPr>
            <w:pStyle w:val="Normal2"/>
          </w:pPr>
          <w:r w:rsidRPr="00FF2450">
            <w:t>Written examinations can also be computer-based.</w:t>
          </w:r>
        </w:p>
        <w:p w14:paraId="7EFD0CFC" w14:textId="77777777" w:rsidR="00802BBA" w:rsidRPr="00FF2450" w:rsidRDefault="00581773" w:rsidP="00EC1CB3">
          <w:pPr>
            <w:pStyle w:val="ListLevel0"/>
          </w:pPr>
          <w:r w:rsidRPr="00FF2450">
            <w:t>(b</w:t>
          </w:r>
          <w:r>
            <w:t>)</w:t>
          </w:r>
          <w:r w:rsidRPr="00FF2450">
            <w:tab/>
            <w:t>The most comprehensive method of testing the understanding of the person undertaking training, contrary to their possession of pure knowledge, would be a combination of written examinations that assess the knowledge of unit and national procedures, together with a separate oral examination which tests the understanding and reactions to operational situations.</w:t>
          </w:r>
        </w:p>
      </w:sdtContent>
    </w:sdt>
    <w:bookmarkStart w:id="961" w:name="_Toc405820093" w:displacedByCustomXml="next"/>
    <w:bookmarkStart w:id="962" w:name="_Toc409682821" w:displacedByCustomXml="next"/>
    <w:bookmarkStart w:id="963" w:name="_Toc411244011" w:displacedByCustomXml="next"/>
    <w:bookmarkStart w:id="964" w:name="_Toc411245282" w:displacedByCustomXml="next"/>
    <w:bookmarkStart w:id="965" w:name="_Toc413420321" w:displacedByCustomXml="next"/>
    <w:bookmarkStart w:id="966" w:name="_DxCrossRefBm1379192522" w:displacedByCustomXml="next"/>
    <w:bookmarkStart w:id="967" w:name="_DxCrossRefBm9000136" w:displacedByCustomXml="next"/>
    <w:bookmarkStart w:id="968" w:name="_Toc427661452" w:displacedByCustomXml="next"/>
    <w:sdt>
      <w:sdtPr>
        <w:rPr>
          <w:b w:val="0"/>
          <w:color w:val="auto"/>
          <w:sz w:val="22"/>
          <w:szCs w:val="24"/>
          <w:lang w:val="en-US"/>
        </w:rPr>
        <w:alias w:val="topic"/>
        <w:tag w:val="topic"/>
        <w:id w:val="-1816916975"/>
      </w:sdtPr>
      <w:sdtContent>
        <w:p w14:paraId="4CE818DB" w14:textId="77777777" w:rsidR="00B65984" w:rsidRPr="00FF2450" w:rsidRDefault="00581773" w:rsidP="000F573D">
          <w:pPr>
            <w:pStyle w:val="Heading4IR"/>
          </w:pPr>
          <w:r w:rsidRPr="00FF2450">
            <w:t xml:space="preserve">ATCO.D.070 </w:t>
          </w:r>
          <w:r w:rsidR="006114FF">
            <w:t xml:space="preserve"> </w:t>
          </w:r>
          <w:r w:rsidRPr="00FF2450">
            <w:t>Assessments during unit endorsement courses</w:t>
          </w:r>
          <w:bookmarkEnd w:id="968"/>
          <w:bookmarkEnd w:id="967"/>
          <w:bookmarkEnd w:id="966"/>
        </w:p>
        <w:p w14:paraId="7F0E6664" w14:textId="77777777" w:rsidR="00B65984" w:rsidRPr="00FF2450" w:rsidRDefault="00581773" w:rsidP="004B24A3">
          <w:pPr>
            <w:pStyle w:val="ListLevel0"/>
          </w:pPr>
          <w:r w:rsidRPr="00FF2450">
            <w:t>(a)</w:t>
          </w:r>
          <w:r w:rsidRPr="00FF2450">
            <w:tab/>
            <w:t>The applicant's assessment shall be conducted in the operational environment under normal operational conditions at least once at the end of the on-the-job training.</w:t>
          </w:r>
        </w:p>
        <w:p w14:paraId="667B0C8D" w14:textId="77777777" w:rsidR="00B65984" w:rsidRPr="00FF2450" w:rsidRDefault="00581773" w:rsidP="009B385A">
          <w:pPr>
            <w:pStyle w:val="ListLevel0"/>
          </w:pPr>
          <w:r w:rsidRPr="00FF2450">
            <w:t>(b)</w:t>
          </w:r>
          <w:r w:rsidRPr="00FF2450">
            <w:tab/>
            <w:t>When the unit endorsement course contains a pre-on-the-job training phase, the applicant's skills shall be assessed on a synthetic training device at least at the end of this phase.</w:t>
          </w:r>
        </w:p>
        <w:bookmarkEnd w:id="965"/>
        <w:bookmarkEnd w:id="964"/>
        <w:bookmarkEnd w:id="963"/>
        <w:bookmarkEnd w:id="962"/>
        <w:bookmarkEnd w:id="961"/>
        <w:p w14:paraId="199D71BD" w14:textId="77777777" w:rsidR="00B65984" w:rsidRPr="00FF2450" w:rsidRDefault="00581773" w:rsidP="009B385A">
          <w:pPr>
            <w:pStyle w:val="ListLevel0"/>
          </w:pPr>
          <w:r w:rsidRPr="00FF2450">
            <w:t>(c)</w:t>
          </w:r>
          <w:r w:rsidRPr="00FF2450">
            <w:tab/>
            <w:t>Notwithstanding point (a), a synthetic training device may be used during a unit endorsement assessment to demonstrate the application of trained procedures not encountered in the operational environment during the assessment.</w:t>
          </w:r>
        </w:p>
      </w:sdtContent>
    </w:sdt>
    <w:bookmarkStart w:id="969" w:name="_DxCrossRefBm1379192541" w:displacedByCustomXml="next"/>
    <w:bookmarkStart w:id="970" w:name="_DxCrossRefBm9000137" w:displacedByCustomXml="next"/>
    <w:bookmarkStart w:id="971" w:name="_Toc427661453" w:displacedByCustomXml="next"/>
    <w:bookmarkStart w:id="972" w:name="_Toc413420321_0" w:displacedByCustomXml="next"/>
    <w:bookmarkStart w:id="973" w:name="_Toc411245282_0" w:displacedByCustomXml="next"/>
    <w:bookmarkStart w:id="974" w:name="_Toc411244011_0" w:displacedByCustomXml="next"/>
    <w:bookmarkStart w:id="975" w:name="_Toc409682821_0" w:displacedByCustomXml="next"/>
    <w:bookmarkStart w:id="976" w:name="_Toc405820093_0" w:displacedByCustomXml="next"/>
    <w:sdt>
      <w:sdtPr>
        <w:rPr>
          <w:b w:val="0"/>
          <w:color w:val="auto"/>
          <w:sz w:val="22"/>
          <w:lang w:val="en-US"/>
        </w:rPr>
        <w:alias w:val="topic"/>
        <w:tag w:val="topic"/>
        <w:id w:val="-664754606"/>
      </w:sdtPr>
      <w:sdtContent>
        <w:p w14:paraId="48212472" w14:textId="77777777" w:rsidR="003D4C66" w:rsidRPr="00FF2450" w:rsidRDefault="00581773" w:rsidP="000F573D">
          <w:pPr>
            <w:pStyle w:val="Heading5GM"/>
          </w:pPr>
          <w:r w:rsidRPr="00FF2450">
            <w:t>GM1 ATCO.D.070</w:t>
          </w:r>
          <w:r w:rsidR="00CD5E42">
            <w:t xml:space="preserve"> </w:t>
          </w:r>
          <w:r w:rsidRPr="00FF2450">
            <w:t xml:space="preserve"> Assessments during unit endorsement courses</w:t>
          </w:r>
          <w:bookmarkEnd w:id="976"/>
          <w:bookmarkEnd w:id="975"/>
          <w:bookmarkEnd w:id="974"/>
          <w:bookmarkEnd w:id="973"/>
          <w:bookmarkEnd w:id="972"/>
          <w:bookmarkEnd w:id="971"/>
          <w:bookmarkEnd w:id="970"/>
          <w:bookmarkEnd w:id="969"/>
        </w:p>
        <w:p w14:paraId="3A7FF983" w14:textId="77777777" w:rsidR="00802BBA" w:rsidRPr="00FF2450" w:rsidRDefault="00581773" w:rsidP="00C74630">
          <w:pPr>
            <w:pStyle w:val="Heading6OrgManual"/>
          </w:pPr>
          <w:r w:rsidRPr="00FF2450">
            <w:t>(a)</w:t>
          </w:r>
          <w:r w:rsidRPr="00FF2450">
            <w:tab/>
            <w:t>DEDICATED ASSESSMENTS</w:t>
          </w:r>
        </w:p>
        <w:p w14:paraId="5A93F719" w14:textId="77777777" w:rsidR="00802BBA" w:rsidRPr="00FF2450" w:rsidRDefault="00581773" w:rsidP="00143594">
          <w:pPr>
            <w:pStyle w:val="ListLevel1"/>
          </w:pPr>
          <w:r w:rsidRPr="00FF2450">
            <w:t>(1)</w:t>
          </w:r>
          <w:r w:rsidRPr="00FF2450">
            <w:tab/>
            <w:t>A dedicated assessment should be carried out for the issue or renewal of a unit endorsement.</w:t>
          </w:r>
        </w:p>
        <w:p w14:paraId="797B521F" w14:textId="77777777" w:rsidR="00802BBA" w:rsidRPr="00FF2450" w:rsidRDefault="00581773" w:rsidP="00143594">
          <w:pPr>
            <w:pStyle w:val="ListLevel1"/>
          </w:pPr>
          <w:r w:rsidRPr="00FF2450">
            <w:t>(2)</w:t>
          </w:r>
          <w:r w:rsidRPr="00FF2450">
            <w:tab/>
            <w:t>A dedicated assessment may consist of a single assessment or a series of assessments, as detailed in the unit training plan.</w:t>
          </w:r>
        </w:p>
        <w:p w14:paraId="0B0A5983" w14:textId="77777777" w:rsidR="00802BBA" w:rsidRPr="00FF2450" w:rsidRDefault="00581773" w:rsidP="00143594">
          <w:pPr>
            <w:pStyle w:val="ListLevel1"/>
          </w:pPr>
          <w:r w:rsidRPr="00FF2450">
            <w:t>(3)</w:t>
          </w:r>
          <w:r w:rsidRPr="00FF2450">
            <w:tab/>
            <w:t>To conduct a dedicated assessment, the assessor(s) should sit with the applicant with the purpose of observing the quality and assessing the standard of work being carried out and, if also acting as OJTI at the same time, to maintain a safe, orderly and expeditious flow of air traffic.</w:t>
          </w:r>
        </w:p>
        <w:p w14:paraId="2718BFF2" w14:textId="77777777" w:rsidR="00802BBA" w:rsidRPr="00FF2450" w:rsidRDefault="00581773" w:rsidP="00143594">
          <w:pPr>
            <w:pStyle w:val="ListLevel1"/>
          </w:pPr>
          <w:r w:rsidRPr="00FF2450">
            <w:t>(4)</w:t>
          </w:r>
          <w:r w:rsidRPr="00FF2450">
            <w:tab/>
            <w:t>The applicant concerned should be briefed on the conduct of the assessment.</w:t>
          </w:r>
        </w:p>
        <w:p w14:paraId="7B887A15" w14:textId="77777777" w:rsidR="00802BBA" w:rsidRPr="00FF2450" w:rsidRDefault="00581773" w:rsidP="00143594">
          <w:pPr>
            <w:pStyle w:val="ListLevel1"/>
          </w:pPr>
          <w:r w:rsidRPr="00FF2450">
            <w:t>(5)</w:t>
          </w:r>
          <w:r w:rsidRPr="00FF2450">
            <w:tab/>
            <w:t>For those situations where an applicant’s performance cannot be observed at the time of the assessment (e.g. low visibility operations, snow clearing, military activity, etc.), the assessment may be supplemented by synthetic training device sessions and oral examination.</w:t>
          </w:r>
        </w:p>
        <w:p w14:paraId="3DC0694C" w14:textId="77777777" w:rsidR="00802BBA" w:rsidRDefault="00581773" w:rsidP="00143594">
          <w:pPr>
            <w:pStyle w:val="ListLevel1"/>
          </w:pPr>
          <w:r w:rsidRPr="00FF2450">
            <w:t>(6)</w:t>
          </w:r>
          <w:r w:rsidRPr="00FF2450">
            <w:tab/>
            <w:t>Dedicated assessments may also be conducted at any stage of training as detailed in the unit training plan, where a more definitive measure of the progress is required, for example after 50 hours of practical training.</w:t>
          </w:r>
        </w:p>
        <w:p w14:paraId="19945138" w14:textId="77777777" w:rsidR="00802BBA" w:rsidRPr="00FF2450" w:rsidRDefault="00581773" w:rsidP="00471621">
          <w:pPr>
            <w:pStyle w:val="ListLevel0"/>
          </w:pPr>
          <w:r w:rsidRPr="00FF2450">
            <w:t>(b</w:t>
          </w:r>
          <w:r>
            <w:t>)</w:t>
          </w:r>
          <w:r w:rsidRPr="00FF2450">
            <w:tab/>
            <w:t>CONTINUOUS ASSESSMENT</w:t>
          </w:r>
        </w:p>
        <w:p w14:paraId="69FC8531" w14:textId="77777777" w:rsidR="00802BBA" w:rsidRPr="00FF2450" w:rsidRDefault="00581773" w:rsidP="00143594">
          <w:pPr>
            <w:pStyle w:val="ListLevel1"/>
          </w:pPr>
          <w:r w:rsidRPr="00FF2450">
            <w:t>(1)</w:t>
          </w:r>
          <w:r w:rsidRPr="00FF2450">
            <w:tab/>
            <w:t>Continuous assessment may be performed by the assessor observing the standard of the air traffic control service provided by those whose competence he/she will certify as he/she works with them during unit training or normal operational duties.</w:t>
          </w:r>
        </w:p>
        <w:p w14:paraId="178E9D51" w14:textId="77777777" w:rsidR="00802BBA" w:rsidRPr="00FF2450" w:rsidRDefault="00581773" w:rsidP="00143594">
          <w:pPr>
            <w:pStyle w:val="ListLevel1"/>
          </w:pPr>
          <w:r w:rsidRPr="00FF2450">
            <w:t>(2)</w:t>
          </w:r>
          <w:r w:rsidRPr="00FF2450">
            <w:tab/>
            <w:t xml:space="preserve">In cases where the assessors have not had sufficient contact with the applicant to adequately assess his/her performance, they will not certify the applicant’s competence until they have conducted a </w:t>
          </w:r>
          <w:r w:rsidRPr="00FF2450">
            <w:lastRenderedPageBreak/>
            <w:t>dedicated practical assessment. The applicant concerned must be advised that a dedicated practical assessment is to be conducted.</w:t>
          </w:r>
        </w:p>
        <w:p w14:paraId="5535F136" w14:textId="77777777" w:rsidR="00802BBA" w:rsidRPr="00FF2450" w:rsidRDefault="00581773" w:rsidP="00471621">
          <w:pPr>
            <w:pStyle w:val="ListLevel0"/>
          </w:pPr>
          <w:r w:rsidRPr="00FF2450">
            <w:t>(c</w:t>
          </w:r>
          <w:r>
            <w:t>)</w:t>
          </w:r>
          <w:r w:rsidRPr="00FF2450">
            <w:tab/>
            <w:t>ORAL EXAMINATION</w:t>
          </w:r>
        </w:p>
        <w:p w14:paraId="117374B8" w14:textId="77777777" w:rsidR="00802BBA" w:rsidRPr="00FF2450" w:rsidRDefault="00581773" w:rsidP="00143594">
          <w:pPr>
            <w:pStyle w:val="ListLevel1"/>
          </w:pPr>
          <w:r w:rsidRPr="00FF2450">
            <w:t>(1)</w:t>
          </w:r>
          <w:r w:rsidRPr="00FF2450">
            <w:tab/>
            <w:t>The oral examination is used to test the understanding of applicable techniques and the rules governing them, particularly of unit and national air traffic control procedures. Scenario-type questioning allows the examiners to gather additional evidence of how an applicant would react in circumstances that are not observable, but are nevertheless considered important to the overall operation at that ATC unit.</w:t>
          </w:r>
        </w:p>
        <w:p w14:paraId="155170FE" w14:textId="77777777" w:rsidR="00710C60" w:rsidRPr="00FF2450" w:rsidRDefault="00581773" w:rsidP="00143594">
          <w:pPr>
            <w:pStyle w:val="ListLevel1"/>
          </w:pPr>
          <w:r w:rsidRPr="00FF2450">
            <w:t>(2)</w:t>
          </w:r>
          <w:r w:rsidRPr="00FF2450">
            <w:tab/>
            <w:t>The oral examination will give a clear indication that the applicant knows not only what he/she should be doing, but why he/she should be doing it. It requires considerable skills and it should be undertaken in a way to ensure consistency among individual examiners.</w:t>
          </w:r>
        </w:p>
      </w:sdtContent>
    </w:sdt>
    <w:bookmarkStart w:id="977" w:name="_Toc256000064" w:displacedByCustomXml="next"/>
    <w:sdt>
      <w:sdtPr>
        <w:alias w:val="heading"/>
        <w:tag w:val="heading"/>
        <w:id w:val="1262518299"/>
      </w:sdtPr>
      <w:sdtContent>
        <w:p w14:paraId="706871F3" w14:textId="77777777" w:rsidR="00090094" w:rsidRDefault="00581773">
          <w:pPr>
            <w:pStyle w:val="Heading3"/>
          </w:pPr>
          <w:r>
            <w:t>SECTION 4 – Continuation training requirements</w:t>
          </w:r>
        </w:p>
        <w:bookmarkEnd w:id="977" w:displacedByCustomXml="next"/>
      </w:sdtContent>
    </w:sdt>
    <w:bookmarkStart w:id="978" w:name="_Toc413420323" w:displacedByCustomXml="next"/>
    <w:bookmarkStart w:id="979" w:name="_Toc411245284" w:displacedByCustomXml="next"/>
    <w:bookmarkStart w:id="980" w:name="_Toc411244013" w:displacedByCustomXml="next"/>
    <w:bookmarkStart w:id="981" w:name="_Toc409682823" w:displacedByCustomXml="next"/>
    <w:bookmarkStart w:id="982" w:name="_Toc405820095" w:displacedByCustomXml="next"/>
    <w:bookmarkStart w:id="983" w:name="_DxCrossRefBm1379192542" w:displacedByCustomXml="next"/>
    <w:bookmarkStart w:id="984" w:name="_DxCrossRefBm9000138" w:displacedByCustomXml="next"/>
    <w:bookmarkStart w:id="985" w:name="_Toc427661455" w:displacedByCustomXml="next"/>
    <w:sdt>
      <w:sdtPr>
        <w:rPr>
          <w:b w:val="0"/>
          <w:color w:val="auto"/>
          <w:sz w:val="22"/>
          <w:szCs w:val="24"/>
          <w:lang w:val="en-US"/>
        </w:rPr>
        <w:alias w:val="topic"/>
        <w:tag w:val="topic"/>
        <w:id w:val="-1240919847"/>
      </w:sdtPr>
      <w:sdtContent>
        <w:p w14:paraId="71E86186" w14:textId="77777777" w:rsidR="00B65984" w:rsidRPr="00FF2450" w:rsidRDefault="00581773" w:rsidP="000F573D">
          <w:pPr>
            <w:pStyle w:val="Heading4IR"/>
          </w:pPr>
          <w:r w:rsidRPr="00FF2450">
            <w:t xml:space="preserve">ATCO.D.075 </w:t>
          </w:r>
          <w:r w:rsidR="009535FC">
            <w:t xml:space="preserve"> </w:t>
          </w:r>
          <w:r w:rsidRPr="00FF2450">
            <w:t>Continuation training</w:t>
          </w:r>
          <w:bookmarkEnd w:id="985"/>
          <w:bookmarkEnd w:id="984"/>
          <w:bookmarkEnd w:id="983"/>
        </w:p>
        <w:p w14:paraId="7AF24165" w14:textId="77777777" w:rsidR="00B65984" w:rsidRPr="00FF2450" w:rsidRDefault="00581773" w:rsidP="002A1821">
          <w:r w:rsidRPr="00FF2450">
            <w:t xml:space="preserve">Continuation training shall consist of refresher and conversion training courses and shall be provided according to the requirements contained in the unit competence scheme according to </w:t>
          </w:r>
          <w:hyperlink w:anchor="_DxCrossRefBm1379192374" w:history="1">
            <w:r>
              <w:rPr>
                <w:rStyle w:val="Hyperlink"/>
              </w:rPr>
              <w:t>ATCO.B.025</w:t>
            </w:r>
          </w:hyperlink>
          <w:r>
            <w:t>.</w:t>
          </w:r>
          <w:bookmarkEnd w:id="982"/>
          <w:bookmarkEnd w:id="981"/>
          <w:bookmarkEnd w:id="980"/>
          <w:bookmarkEnd w:id="979"/>
          <w:bookmarkEnd w:id="978"/>
          <w:r w:rsidR="000521C0">
            <w:t xml:space="preserve"> </w:t>
          </w:r>
        </w:p>
      </w:sdtContent>
    </w:sdt>
    <w:bookmarkStart w:id="986" w:name="_DxCrossRefBm1379192392" w:displacedByCustomXml="next"/>
    <w:bookmarkStart w:id="987" w:name="_DxCrossRefBm9000139" w:displacedByCustomXml="next"/>
    <w:bookmarkStart w:id="988" w:name="_Toc427661456" w:displacedByCustomXml="next"/>
    <w:sdt>
      <w:sdtPr>
        <w:rPr>
          <w:b w:val="0"/>
          <w:color w:val="auto"/>
          <w:sz w:val="22"/>
          <w:szCs w:val="24"/>
          <w:lang w:val="en-US"/>
        </w:rPr>
        <w:alias w:val="topic"/>
        <w:tag w:val="topic"/>
        <w:id w:val="-695185269"/>
      </w:sdtPr>
      <w:sdtContent>
        <w:p w14:paraId="3AC3B94D" w14:textId="77777777" w:rsidR="00B65984" w:rsidRPr="00FF2450" w:rsidRDefault="00581773" w:rsidP="000F573D">
          <w:pPr>
            <w:pStyle w:val="Heading4IR"/>
          </w:pPr>
          <w:r w:rsidRPr="00FF2450">
            <w:t>ATCO.D.080</w:t>
          </w:r>
          <w:r w:rsidR="002C23EE">
            <w:t xml:space="preserve"> </w:t>
          </w:r>
          <w:r w:rsidRPr="00FF2450">
            <w:t xml:space="preserve"> Refresher training</w:t>
          </w:r>
          <w:bookmarkEnd w:id="988"/>
          <w:bookmarkEnd w:id="987"/>
          <w:bookmarkEnd w:id="986"/>
        </w:p>
        <w:p w14:paraId="01A89153" w14:textId="77777777" w:rsidR="00B65984" w:rsidRPr="00FF2450" w:rsidRDefault="00581773" w:rsidP="00D95EA9">
          <w:pPr>
            <w:pStyle w:val="ListLevel0"/>
          </w:pPr>
          <w:r w:rsidRPr="00FF2450">
            <w:t>(a)</w:t>
          </w:r>
          <w:r w:rsidRPr="00FF2450">
            <w:tab/>
            <w:t xml:space="preserve">Refresher training course(s) shall be developed and provided by training organisations and approved by the </w:t>
          </w:r>
          <w:r w:rsidR="00E92014">
            <w:t>Committee</w:t>
          </w:r>
          <w:r w:rsidRPr="00FF2450">
            <w:t>.</w:t>
          </w:r>
        </w:p>
        <w:p w14:paraId="3ADBC22B" w14:textId="77777777" w:rsidR="00B65984" w:rsidRPr="00FF2450" w:rsidRDefault="00581773" w:rsidP="009B385A">
          <w:pPr>
            <w:pStyle w:val="ListLevel0"/>
          </w:pPr>
          <w:r w:rsidRPr="00FF2450">
            <w:t>(b)</w:t>
          </w:r>
          <w:r w:rsidRPr="00FF2450">
            <w:tab/>
            <w:t>Refresher training shall be designed to review, reinforce or enhance the existing knowledge and skills of air traffic controllers to provide a safe, orderly and expeditious flow of air traffic and shall contain at least:</w:t>
          </w:r>
        </w:p>
        <w:p w14:paraId="1BB4BB20" w14:textId="77777777" w:rsidR="00B65984" w:rsidRPr="00FF2450" w:rsidRDefault="00581773" w:rsidP="001E3CF5">
          <w:pPr>
            <w:pStyle w:val="ListLevel1"/>
          </w:pPr>
          <w:r w:rsidRPr="00FF2450">
            <w:t>(1)</w:t>
          </w:r>
          <w:r w:rsidRPr="00FF2450">
            <w:tab/>
            <w:t>standard practices and procedures training, using approved phraseology and effective communication;</w:t>
          </w:r>
        </w:p>
        <w:p w14:paraId="7F7B6ED9" w14:textId="77777777" w:rsidR="00B65984" w:rsidRPr="00FF2450" w:rsidRDefault="00581773" w:rsidP="001E3CF5">
          <w:pPr>
            <w:pStyle w:val="ListLevel1"/>
          </w:pPr>
          <w:r w:rsidRPr="00FF2450">
            <w:t>(2)</w:t>
          </w:r>
          <w:r w:rsidRPr="00FF2450">
            <w:tab/>
            <w:t>abnormal and emergency situations training, using approved phraseology and effective communication; and</w:t>
          </w:r>
        </w:p>
        <w:p w14:paraId="3D586BD3" w14:textId="77777777" w:rsidR="00B65984" w:rsidRPr="00FF2450" w:rsidRDefault="00581773" w:rsidP="001E3CF5">
          <w:pPr>
            <w:pStyle w:val="ListLevel1"/>
          </w:pPr>
          <w:r w:rsidRPr="00FF2450">
            <w:t>(3)</w:t>
          </w:r>
          <w:r w:rsidRPr="00FF2450">
            <w:tab/>
            <w:t>human factors training.</w:t>
          </w:r>
        </w:p>
        <w:p w14:paraId="042D5433" w14:textId="77777777" w:rsidR="00B65984" w:rsidRPr="00FF2450" w:rsidRDefault="00581773" w:rsidP="009B385A">
          <w:pPr>
            <w:pStyle w:val="ListLevel0"/>
          </w:pPr>
          <w:r w:rsidRPr="00FF2450">
            <w:t>(c)</w:t>
          </w:r>
          <w:r w:rsidRPr="00FF2450">
            <w:tab/>
            <w:t>A syllabus for the refresher training course shall be defined, and where a subject refreshes skills of air traffic controllers, performance objectives shall also be developed.</w:t>
          </w:r>
        </w:p>
      </w:sdtContent>
    </w:sdt>
    <w:bookmarkStart w:id="989" w:name="_DxCrossRefBm1379192544" w:displacedByCustomXml="next"/>
    <w:bookmarkStart w:id="990" w:name="_DxCrossRefBm9000140" w:displacedByCustomXml="next"/>
    <w:bookmarkStart w:id="991" w:name="_Toc427661457" w:displacedByCustomXml="next"/>
    <w:bookmarkStart w:id="992" w:name="_Toc413420323_0" w:displacedByCustomXml="next"/>
    <w:bookmarkStart w:id="993" w:name="_Toc411245284_0" w:displacedByCustomXml="next"/>
    <w:bookmarkStart w:id="994" w:name="_Toc411244013_0" w:displacedByCustomXml="next"/>
    <w:bookmarkStart w:id="995" w:name="_Toc409682823_0" w:displacedByCustomXml="next"/>
    <w:bookmarkStart w:id="996" w:name="_Toc405820095_0" w:displacedByCustomXml="next"/>
    <w:sdt>
      <w:sdtPr>
        <w:rPr>
          <w:b w:val="0"/>
          <w:color w:val="auto"/>
          <w:sz w:val="22"/>
          <w:lang w:val="en-US"/>
        </w:rPr>
        <w:alias w:val="topic"/>
        <w:tag w:val="topic"/>
        <w:id w:val="500822579"/>
      </w:sdtPr>
      <w:sdtContent>
        <w:p w14:paraId="5A03D422" w14:textId="77777777" w:rsidR="008058BF" w:rsidRPr="00FF2450" w:rsidRDefault="00581773" w:rsidP="000F573D">
          <w:pPr>
            <w:pStyle w:val="Heading5AMC"/>
          </w:pPr>
          <w:r w:rsidRPr="00FF2450">
            <w:t xml:space="preserve">AMC1 ATCO.D.080 </w:t>
          </w:r>
          <w:r w:rsidR="00455DB6">
            <w:t xml:space="preserve"> </w:t>
          </w:r>
          <w:r w:rsidRPr="00FF2450">
            <w:t>Refresher training</w:t>
          </w:r>
          <w:bookmarkEnd w:id="996"/>
          <w:bookmarkEnd w:id="995"/>
          <w:bookmarkEnd w:id="994"/>
          <w:bookmarkEnd w:id="993"/>
          <w:bookmarkEnd w:id="992"/>
          <w:bookmarkEnd w:id="991"/>
          <w:bookmarkEnd w:id="990"/>
          <w:bookmarkEnd w:id="989"/>
        </w:p>
        <w:p w14:paraId="5FEE119D" w14:textId="77777777" w:rsidR="00802BBA" w:rsidRPr="00FF2450" w:rsidRDefault="00581773" w:rsidP="00C34D0C">
          <w:pPr>
            <w:pStyle w:val="Heading6OrgManual"/>
          </w:pPr>
          <w:r w:rsidRPr="002A0AD0">
            <w:t>EXAMINATIONS AND ASSESSMENTS</w:t>
          </w:r>
        </w:p>
        <w:p w14:paraId="4B269824" w14:textId="77777777" w:rsidR="00EF0610" w:rsidRPr="00FF2450" w:rsidRDefault="00581773" w:rsidP="000F573D">
          <w:r w:rsidRPr="00FF2450">
            <w:t>Refresher topics should be examined or assessed using the processes described in the unit competence scheme.</w:t>
          </w:r>
        </w:p>
      </w:sdtContent>
    </w:sdt>
    <w:bookmarkStart w:id="997" w:name="_DxCrossRefBm1379192545" w:displacedByCustomXml="next"/>
    <w:bookmarkStart w:id="998" w:name="_DxCrossRefBm9000141" w:displacedByCustomXml="next"/>
    <w:bookmarkStart w:id="999" w:name="_Toc427661458" w:displacedByCustomXml="next"/>
    <w:bookmarkStart w:id="1000" w:name="_Toc413420324" w:displacedByCustomXml="next"/>
    <w:bookmarkStart w:id="1001" w:name="_Toc411245285" w:displacedByCustomXml="next"/>
    <w:bookmarkStart w:id="1002" w:name="_Toc411244014" w:displacedByCustomXml="next"/>
    <w:bookmarkStart w:id="1003" w:name="_Toc409682824" w:displacedByCustomXml="next"/>
    <w:bookmarkStart w:id="1004" w:name="_Toc405820096" w:displacedByCustomXml="next"/>
    <w:sdt>
      <w:sdtPr>
        <w:rPr>
          <w:b w:val="0"/>
          <w:color w:val="auto"/>
          <w:sz w:val="22"/>
          <w:lang w:val="en-US"/>
        </w:rPr>
        <w:alias w:val="topic"/>
        <w:tag w:val="topic"/>
        <w:id w:val="657831783"/>
      </w:sdtPr>
      <w:sdtContent>
        <w:p w14:paraId="22A76A55" w14:textId="77777777" w:rsidR="00802BBA" w:rsidRPr="00FF2450" w:rsidRDefault="00581773" w:rsidP="000F573D">
          <w:pPr>
            <w:pStyle w:val="Heading5GM"/>
          </w:pPr>
          <w:r w:rsidRPr="00FF2450">
            <w:t xml:space="preserve">GM1 ATCO.D.080 </w:t>
          </w:r>
          <w:r w:rsidR="005874E1">
            <w:t xml:space="preserve"> </w:t>
          </w:r>
          <w:r w:rsidRPr="00FF2450">
            <w:t>Refresher training</w:t>
          </w:r>
          <w:bookmarkEnd w:id="1004"/>
          <w:bookmarkEnd w:id="1003"/>
          <w:bookmarkEnd w:id="1002"/>
          <w:bookmarkEnd w:id="1001"/>
          <w:bookmarkEnd w:id="1000"/>
          <w:bookmarkEnd w:id="999"/>
          <w:bookmarkEnd w:id="998"/>
          <w:bookmarkEnd w:id="997"/>
        </w:p>
        <w:p w14:paraId="0BA6FCC6" w14:textId="77777777" w:rsidR="00D31C9C" w:rsidRPr="00FF2450" w:rsidRDefault="00581773" w:rsidP="00464F31">
          <w:pPr>
            <w:pStyle w:val="Heading6OrgManual"/>
          </w:pPr>
          <w:r w:rsidRPr="000762FB">
            <w:t>REFRESHER TRAINING SUBJECTS</w:t>
          </w:r>
        </w:p>
        <w:p w14:paraId="203BECC2" w14:textId="77777777" w:rsidR="00E92014" w:rsidRDefault="00581773" w:rsidP="000F573D">
          <w:r w:rsidRPr="00FF2450">
            <w:t>Topics for refresher training subjects may include rarely used procedures and practices, such as seasonally dependent procedures, trends and observations from occurrence reports and results of normal operations safety surveys.</w:t>
          </w:r>
        </w:p>
        <w:p w14:paraId="35F68420" w14:textId="77777777" w:rsidR="00802BBA" w:rsidRPr="00FF2450" w:rsidRDefault="00000000" w:rsidP="000F573D"/>
      </w:sdtContent>
    </w:sdt>
    <w:bookmarkStart w:id="1005" w:name="_DxCrossRefBm1379192546" w:displacedByCustomXml="next"/>
    <w:bookmarkStart w:id="1006" w:name="_DxCrossRefBm9000142" w:displacedByCustomXml="next"/>
    <w:bookmarkStart w:id="1007" w:name="_Toc427661459" w:displacedByCustomXml="next"/>
    <w:bookmarkStart w:id="1008" w:name="_Toc413420325" w:displacedByCustomXml="next"/>
    <w:bookmarkStart w:id="1009" w:name="_Toc411245286" w:displacedByCustomXml="next"/>
    <w:bookmarkStart w:id="1010" w:name="_Toc411244015" w:displacedByCustomXml="next"/>
    <w:bookmarkStart w:id="1011" w:name="_Toc409682825" w:displacedByCustomXml="next"/>
    <w:bookmarkStart w:id="1012" w:name="_Toc405820097" w:displacedByCustomXml="next"/>
    <w:sdt>
      <w:sdtPr>
        <w:rPr>
          <w:b w:val="0"/>
          <w:color w:val="auto"/>
          <w:sz w:val="22"/>
          <w:lang w:val="en-US"/>
        </w:rPr>
        <w:alias w:val="topic"/>
        <w:tag w:val="topic"/>
        <w:id w:val="112097205"/>
      </w:sdtPr>
      <w:sdtContent>
        <w:p w14:paraId="4D379B90" w14:textId="77777777" w:rsidR="00720D6A" w:rsidRPr="00FF2450" w:rsidRDefault="00581773" w:rsidP="000F573D">
          <w:pPr>
            <w:pStyle w:val="Heading5GM"/>
          </w:pPr>
          <w:r w:rsidRPr="00FF2450">
            <w:t xml:space="preserve">GM2 ATCO.D.080 </w:t>
          </w:r>
          <w:r w:rsidR="005452EA">
            <w:t xml:space="preserve"> </w:t>
          </w:r>
          <w:r w:rsidRPr="00FF2450">
            <w:t>Refresher training</w:t>
          </w:r>
          <w:bookmarkEnd w:id="1012"/>
          <w:bookmarkEnd w:id="1011"/>
          <w:bookmarkEnd w:id="1010"/>
          <w:bookmarkEnd w:id="1009"/>
          <w:bookmarkEnd w:id="1008"/>
          <w:bookmarkEnd w:id="1007"/>
          <w:bookmarkEnd w:id="1006"/>
          <w:bookmarkEnd w:id="1005"/>
        </w:p>
        <w:p w14:paraId="6957B847" w14:textId="77777777" w:rsidR="00720D6A" w:rsidRPr="00FF2450" w:rsidRDefault="00581773" w:rsidP="00350BF0">
          <w:pPr>
            <w:pStyle w:val="Heading6OrgManual"/>
          </w:pPr>
          <w:r w:rsidRPr="00FF2450">
            <w:t>REFRESHER TRAINING STRUCTURE</w:t>
          </w:r>
        </w:p>
        <w:p w14:paraId="65457B3E" w14:textId="77777777" w:rsidR="00720D6A" w:rsidRPr="00FF2450" w:rsidRDefault="00581773" w:rsidP="000F573D">
          <w:r w:rsidRPr="00FF2450">
            <w:t>Refresher training may be developed and structured in accordance with the established duration of the unit endorsement it refreshes. This may mean structuring the refresher training in modular fashion. For instance, training in standard practices and procedures, abnormal and emergency situations and human factors may be given separately or integrated into any other modules.</w:t>
          </w:r>
        </w:p>
      </w:sdtContent>
    </w:sdt>
    <w:bookmarkStart w:id="1013" w:name="_DxCrossRefBm1379192547" w:displacedByCustomXml="next"/>
    <w:bookmarkStart w:id="1014" w:name="_DxCrossRefBm9000143" w:displacedByCustomXml="next"/>
    <w:bookmarkStart w:id="1015" w:name="_Toc427661460" w:displacedByCustomXml="next"/>
    <w:bookmarkStart w:id="1016" w:name="_Toc413420326" w:displacedByCustomXml="next"/>
    <w:bookmarkStart w:id="1017" w:name="_Toc411245287" w:displacedByCustomXml="next"/>
    <w:bookmarkStart w:id="1018" w:name="_Toc411244016" w:displacedByCustomXml="next"/>
    <w:bookmarkStart w:id="1019" w:name="_Toc409682826" w:displacedByCustomXml="next"/>
    <w:bookmarkStart w:id="1020" w:name="_Toc405820098" w:displacedByCustomXml="next"/>
    <w:sdt>
      <w:sdtPr>
        <w:rPr>
          <w:b w:val="0"/>
          <w:color w:val="auto"/>
          <w:sz w:val="22"/>
          <w:lang w:val="en-US"/>
        </w:rPr>
        <w:alias w:val="topic"/>
        <w:tag w:val="topic"/>
        <w:id w:val="-1877946414"/>
      </w:sdtPr>
      <w:sdtContent>
        <w:p w14:paraId="3595F89A" w14:textId="77777777" w:rsidR="00A97AEA" w:rsidRPr="00FF2450" w:rsidRDefault="00581773" w:rsidP="000F573D">
          <w:pPr>
            <w:pStyle w:val="Heading5GM"/>
          </w:pPr>
          <w:r w:rsidRPr="00FF2450">
            <w:t xml:space="preserve">GM3 ATCO.D.080 </w:t>
          </w:r>
          <w:r w:rsidR="00D0321A">
            <w:t xml:space="preserve"> </w:t>
          </w:r>
          <w:r w:rsidRPr="00FF2450">
            <w:t>Refresher training</w:t>
          </w:r>
          <w:bookmarkEnd w:id="1020"/>
          <w:bookmarkEnd w:id="1019"/>
          <w:bookmarkEnd w:id="1018"/>
          <w:bookmarkEnd w:id="1017"/>
          <w:bookmarkEnd w:id="1016"/>
          <w:bookmarkEnd w:id="1015"/>
          <w:bookmarkEnd w:id="1014"/>
          <w:bookmarkEnd w:id="1013"/>
        </w:p>
        <w:p w14:paraId="556F082E" w14:textId="77777777" w:rsidR="00116DC4" w:rsidRPr="00FF2450" w:rsidRDefault="00581773" w:rsidP="004801A9">
          <w:pPr>
            <w:pStyle w:val="Heading6OrgManual"/>
          </w:pPr>
          <w:r w:rsidRPr="00FF2450">
            <w:t>GENERAL</w:t>
          </w:r>
        </w:p>
        <w:p w14:paraId="1F99BD8E" w14:textId="77777777" w:rsidR="00A97AEA" w:rsidRPr="00FF2450" w:rsidRDefault="00581773" w:rsidP="000F573D">
          <w:r w:rsidRPr="00FF2450">
            <w:t>Guidance for the development of refresher training courses can be found in EUROCONTROL’s document ‘ATC Refresher Training Manual’, Edition 1.0., dated 06.03.2015.</w:t>
          </w:r>
        </w:p>
      </w:sdtContent>
    </w:sdt>
    <w:bookmarkStart w:id="1021" w:name="_DxCrossRefBm1379192548" w:displacedByCustomXml="next"/>
    <w:bookmarkStart w:id="1022" w:name="_DxCrossRefBm9000144" w:displacedByCustomXml="next"/>
    <w:bookmarkStart w:id="1023" w:name="_Toc427661461" w:displacedByCustomXml="next"/>
    <w:sdt>
      <w:sdtPr>
        <w:rPr>
          <w:b w:val="0"/>
          <w:color w:val="auto"/>
          <w:sz w:val="22"/>
          <w:lang w:val="en-US"/>
        </w:rPr>
        <w:alias w:val="topic"/>
        <w:tag w:val="topic"/>
        <w:id w:val="306628005"/>
      </w:sdtPr>
      <w:sdtContent>
        <w:p w14:paraId="6809B930" w14:textId="77777777" w:rsidR="000E55DF" w:rsidRPr="00FF2450" w:rsidRDefault="00581773" w:rsidP="000F573D">
          <w:pPr>
            <w:pStyle w:val="Heading5GM"/>
          </w:pPr>
          <w:r w:rsidRPr="00FF2450">
            <w:t xml:space="preserve">GM1 ATCO.D.080(b) </w:t>
          </w:r>
          <w:r w:rsidR="003F15AF">
            <w:t xml:space="preserve"> </w:t>
          </w:r>
          <w:r w:rsidRPr="00FF2450">
            <w:t>Refresher training</w:t>
          </w:r>
          <w:bookmarkEnd w:id="1023"/>
          <w:bookmarkEnd w:id="1022"/>
          <w:bookmarkEnd w:id="1021"/>
        </w:p>
        <w:p w14:paraId="58126703" w14:textId="77777777" w:rsidR="000E55DF" w:rsidRPr="00FF2450" w:rsidRDefault="00581773" w:rsidP="002D2828">
          <w:pPr>
            <w:pStyle w:val="Heading6OrgManual"/>
          </w:pPr>
          <w:r w:rsidRPr="00401821">
            <w:t>REFRESHER TRAINING FOR AIR TRAFFIC CONTROLLERS PROVIDING REMOTE AERODROME AIR TRAFFIC SERVICES</w:t>
          </w:r>
        </w:p>
        <w:p w14:paraId="5506D29A" w14:textId="77777777" w:rsidR="000E55DF" w:rsidRPr="00FF2450" w:rsidRDefault="00BC2191" w:rsidP="00401821">
          <w:r>
            <w:t>RESERVED</w:t>
          </w:r>
        </w:p>
      </w:sdtContent>
    </w:sdt>
    <w:bookmarkStart w:id="1024" w:name="_DxCrossRefBm1379192549" w:displacedByCustomXml="next"/>
    <w:bookmarkStart w:id="1025" w:name="_DxCrossRefBm9000145" w:displacedByCustomXml="next"/>
    <w:bookmarkStart w:id="1026" w:name="_Toc427661462" w:displacedByCustomXml="next"/>
    <w:bookmarkStart w:id="1027" w:name="_Toc413420327" w:displacedByCustomXml="next"/>
    <w:bookmarkStart w:id="1028" w:name="_Toc411245288" w:displacedByCustomXml="next"/>
    <w:bookmarkStart w:id="1029" w:name="_Toc411244017" w:displacedByCustomXml="next"/>
    <w:bookmarkStart w:id="1030" w:name="_Toc409682827" w:displacedByCustomXml="next"/>
    <w:bookmarkStart w:id="1031" w:name="_Toc405820099" w:displacedByCustomXml="next"/>
    <w:sdt>
      <w:sdtPr>
        <w:rPr>
          <w:b w:val="0"/>
          <w:color w:val="auto"/>
          <w:sz w:val="22"/>
          <w:lang w:val="en-US"/>
        </w:rPr>
        <w:alias w:val="topic"/>
        <w:tag w:val="topic"/>
        <w:id w:val="-112265321"/>
      </w:sdtPr>
      <w:sdtContent>
        <w:p w14:paraId="01CA4919" w14:textId="77777777" w:rsidR="008C7759" w:rsidRPr="00FF2450" w:rsidRDefault="00581773" w:rsidP="000F573D">
          <w:pPr>
            <w:pStyle w:val="Heading5AMC"/>
          </w:pPr>
          <w:r w:rsidRPr="00FF2450">
            <w:t xml:space="preserve">AMC1 ATCO.D.080(b)(1);(2) </w:t>
          </w:r>
          <w:r w:rsidR="005B247D">
            <w:t xml:space="preserve"> </w:t>
          </w:r>
          <w:r w:rsidRPr="00FF2450">
            <w:t>Refresher training</w:t>
          </w:r>
          <w:bookmarkEnd w:id="1031"/>
          <w:bookmarkEnd w:id="1030"/>
          <w:bookmarkEnd w:id="1029"/>
          <w:bookmarkEnd w:id="1028"/>
          <w:bookmarkEnd w:id="1027"/>
          <w:bookmarkEnd w:id="1026"/>
          <w:bookmarkEnd w:id="1025"/>
          <w:bookmarkEnd w:id="1024"/>
        </w:p>
        <w:p w14:paraId="4862EDD1" w14:textId="77777777" w:rsidR="008C7759" w:rsidRPr="00FF2450" w:rsidRDefault="00581773" w:rsidP="003A699D">
          <w:pPr>
            <w:pStyle w:val="Heading6OrgManual"/>
          </w:pPr>
          <w:r w:rsidRPr="001D23C8">
            <w:t>PHRASEOLOGY TRAINING</w:t>
          </w:r>
        </w:p>
        <w:p w14:paraId="164A4B70" w14:textId="77777777" w:rsidR="008C7759" w:rsidRPr="00FF2450" w:rsidRDefault="00581773" w:rsidP="000F573D">
          <w:r w:rsidRPr="00FF2450">
            <w:t>Training organisations should develop objectives for phraseology.</w:t>
          </w:r>
        </w:p>
      </w:sdtContent>
    </w:sdt>
    <w:bookmarkStart w:id="1032" w:name="_DxCrossRefBm1379192550" w:displacedByCustomXml="next"/>
    <w:bookmarkStart w:id="1033" w:name="_DxCrossRefBm9000146" w:displacedByCustomXml="next"/>
    <w:bookmarkStart w:id="1034" w:name="_Toc427661463" w:displacedByCustomXml="next"/>
    <w:bookmarkStart w:id="1035" w:name="_Toc413420328" w:displacedByCustomXml="next"/>
    <w:bookmarkStart w:id="1036" w:name="_Toc411245289" w:displacedByCustomXml="next"/>
    <w:bookmarkStart w:id="1037" w:name="_Toc411244018" w:displacedByCustomXml="next"/>
    <w:bookmarkStart w:id="1038" w:name="_Toc409682828" w:displacedByCustomXml="next"/>
    <w:bookmarkStart w:id="1039" w:name="_Toc405820100" w:displacedByCustomXml="next"/>
    <w:sdt>
      <w:sdtPr>
        <w:rPr>
          <w:b w:val="0"/>
          <w:color w:val="auto"/>
          <w:sz w:val="22"/>
          <w:lang w:val="en-US"/>
        </w:rPr>
        <w:alias w:val="topic"/>
        <w:tag w:val="topic"/>
        <w:id w:val="-2065386281"/>
      </w:sdtPr>
      <w:sdtContent>
        <w:p w14:paraId="3B3CD05E" w14:textId="77777777" w:rsidR="00D31C9C" w:rsidRPr="00FF2450" w:rsidRDefault="00581773" w:rsidP="000F573D">
          <w:pPr>
            <w:pStyle w:val="Heading5AMC"/>
          </w:pPr>
          <w:r w:rsidRPr="00FF2450">
            <w:t xml:space="preserve">AMC2 ATCO.D.080(b)(2) </w:t>
          </w:r>
          <w:r w:rsidR="00904335">
            <w:t xml:space="preserve"> </w:t>
          </w:r>
          <w:r w:rsidRPr="00FF2450">
            <w:t>Refresher training</w:t>
          </w:r>
          <w:bookmarkEnd w:id="1039"/>
          <w:bookmarkEnd w:id="1038"/>
          <w:bookmarkEnd w:id="1037"/>
          <w:bookmarkEnd w:id="1036"/>
          <w:bookmarkEnd w:id="1035"/>
          <w:bookmarkEnd w:id="1034"/>
          <w:bookmarkEnd w:id="1033"/>
          <w:bookmarkEnd w:id="1032"/>
        </w:p>
        <w:p w14:paraId="27128755" w14:textId="77777777" w:rsidR="00802BBA" w:rsidRPr="00FF2450" w:rsidRDefault="00581773" w:rsidP="00E131B5">
          <w:pPr>
            <w:pStyle w:val="Heading6OrgManual"/>
          </w:pPr>
          <w:r w:rsidRPr="00830029">
            <w:t>ABNORMAL SITUATION AND EMERGENCY TRAINING</w:t>
          </w:r>
        </w:p>
        <w:p w14:paraId="0CDE91E9" w14:textId="77777777" w:rsidR="00802BBA" w:rsidRPr="00FF2450" w:rsidRDefault="00581773" w:rsidP="000F573D">
          <w:r w:rsidRPr="00FF2450">
            <w:t>Abnormal situation and emergency training should be designed to expose air traffic controllers to circumstances and situations which they do not habitually or commonly experience.</w:t>
          </w:r>
        </w:p>
        <w:p w14:paraId="51905CCD" w14:textId="77777777" w:rsidR="00BC2191" w:rsidRDefault="00581773" w:rsidP="000F573D">
          <w:r w:rsidRPr="00FF2450">
            <w:t>The essential difference from an emergency situation is that the element of danger or serious risk is not necessarily present in an abnormal situation.</w:t>
          </w:r>
        </w:p>
        <w:p w14:paraId="2A45176A" w14:textId="77777777" w:rsidR="00802BBA" w:rsidRPr="00FF2450" w:rsidRDefault="00000000" w:rsidP="000F573D"/>
      </w:sdtContent>
    </w:sdt>
    <w:bookmarkStart w:id="1040" w:name="_DxCrossRefBm1379192551" w:displacedByCustomXml="next"/>
    <w:bookmarkStart w:id="1041" w:name="_DxCrossRefBm9000147" w:displacedByCustomXml="next"/>
    <w:bookmarkStart w:id="1042" w:name="_Toc427661464" w:displacedByCustomXml="next"/>
    <w:bookmarkStart w:id="1043" w:name="_Toc413420329" w:displacedByCustomXml="next"/>
    <w:bookmarkStart w:id="1044" w:name="_Toc411245290" w:displacedByCustomXml="next"/>
    <w:bookmarkStart w:id="1045" w:name="_Toc411244019" w:displacedByCustomXml="next"/>
    <w:bookmarkStart w:id="1046" w:name="_Toc409682829" w:displacedByCustomXml="next"/>
    <w:bookmarkStart w:id="1047" w:name="_Toc405820101" w:displacedByCustomXml="next"/>
    <w:sdt>
      <w:sdtPr>
        <w:rPr>
          <w:b w:val="0"/>
          <w:color w:val="auto"/>
          <w:sz w:val="22"/>
          <w:lang w:val="en-US"/>
        </w:rPr>
        <w:alias w:val="topic"/>
        <w:tag w:val="topic"/>
        <w:id w:val="-1938807740"/>
      </w:sdtPr>
      <w:sdtContent>
        <w:p w14:paraId="37A00969" w14:textId="77777777" w:rsidR="00D31C9C" w:rsidRPr="00FF2450" w:rsidRDefault="00581773" w:rsidP="000F573D">
          <w:pPr>
            <w:pStyle w:val="Heading5GM"/>
          </w:pPr>
          <w:r w:rsidRPr="00FF2450">
            <w:t>GM1 ATCO.D.080(b)(1);(2)</w:t>
          </w:r>
          <w:r w:rsidR="00FA31AA">
            <w:t xml:space="preserve"> </w:t>
          </w:r>
          <w:r w:rsidRPr="00FF2450">
            <w:t xml:space="preserve"> Refresher training</w:t>
          </w:r>
          <w:bookmarkEnd w:id="1047"/>
          <w:bookmarkEnd w:id="1046"/>
          <w:bookmarkEnd w:id="1045"/>
          <w:bookmarkEnd w:id="1044"/>
          <w:bookmarkEnd w:id="1043"/>
          <w:bookmarkEnd w:id="1042"/>
          <w:bookmarkEnd w:id="1041"/>
          <w:bookmarkEnd w:id="1040"/>
        </w:p>
        <w:p w14:paraId="1195DB10" w14:textId="77777777" w:rsidR="00802BBA" w:rsidRPr="00FF2450" w:rsidRDefault="00581773" w:rsidP="005B0426">
          <w:pPr>
            <w:pStyle w:val="Heading6OrgManual"/>
          </w:pPr>
          <w:r w:rsidRPr="00CB5B84">
            <w:t>EFFECTIVE COMMUNICATION</w:t>
          </w:r>
        </w:p>
        <w:p w14:paraId="3D01A717" w14:textId="77777777" w:rsidR="00802BBA" w:rsidRPr="00FF2450" w:rsidRDefault="00581773" w:rsidP="000F573D">
          <w:r w:rsidRPr="00FF2450">
            <w:t>Communication misunderstanding is present in many air traffic occurrences and the consistent use of approved phraseology is designed to mitigate such occurrences.</w:t>
          </w:r>
        </w:p>
        <w:p w14:paraId="0373F2A1" w14:textId="77777777" w:rsidR="00D31C9C" w:rsidRPr="00FF2450" w:rsidRDefault="00581773" w:rsidP="000F573D">
          <w:r w:rsidRPr="00FF2450">
            <w:t>For the purpose of refresher training, emphasis is, therefore, put on effective communication, including the use of approved phraseology, both for the use of standard practices and procedures and for abnormal and emergency situations training.</w:t>
          </w:r>
        </w:p>
        <w:p w14:paraId="122FB2BA" w14:textId="77777777" w:rsidR="00D31C9C" w:rsidRPr="00FF2450" w:rsidRDefault="00581773" w:rsidP="000F573D">
          <w:r w:rsidRPr="00FF2450">
            <w:t>Effective communication should make use of a variety of communication modes, including the use of appropriate phraseology and radio communication.</w:t>
          </w:r>
        </w:p>
        <w:p w14:paraId="4AE851CD" w14:textId="77777777" w:rsidR="00802BBA" w:rsidRPr="00FF2450" w:rsidRDefault="00581773" w:rsidP="000F573D">
          <w:r w:rsidRPr="00FF2450">
            <w:t>Phraseology and radio communication training is part of the linguistic training according to ICAO; radio communication phraseology samples offer learning opportunities and foster harmonisation.</w:t>
          </w:r>
        </w:p>
      </w:sdtContent>
    </w:sdt>
    <w:bookmarkStart w:id="1048" w:name="_DxCrossRefBm1379192552" w:displacedByCustomXml="next"/>
    <w:bookmarkStart w:id="1049" w:name="_DxCrossRefBm9000148" w:displacedByCustomXml="next"/>
    <w:bookmarkStart w:id="1050" w:name="_Toc427661465" w:displacedByCustomXml="next"/>
    <w:bookmarkStart w:id="1051" w:name="_Toc413420330" w:displacedByCustomXml="next"/>
    <w:bookmarkStart w:id="1052" w:name="_Toc411245291" w:displacedByCustomXml="next"/>
    <w:bookmarkStart w:id="1053" w:name="_Toc411244020" w:displacedByCustomXml="next"/>
    <w:bookmarkStart w:id="1054" w:name="_Toc409682830" w:displacedByCustomXml="next"/>
    <w:bookmarkStart w:id="1055" w:name="_Toc405820102" w:displacedByCustomXml="next"/>
    <w:sdt>
      <w:sdtPr>
        <w:rPr>
          <w:b w:val="0"/>
          <w:color w:val="auto"/>
          <w:sz w:val="22"/>
          <w:lang w:val="en-US"/>
        </w:rPr>
        <w:alias w:val="topic"/>
        <w:tag w:val="topic"/>
        <w:id w:val="1744445050"/>
      </w:sdtPr>
      <w:sdtContent>
        <w:p w14:paraId="4D970335" w14:textId="77777777" w:rsidR="00A07C10" w:rsidRPr="00FF2450" w:rsidRDefault="00581773" w:rsidP="000F573D">
          <w:pPr>
            <w:pStyle w:val="Heading5AMC"/>
          </w:pPr>
          <w:r w:rsidRPr="00FF2450">
            <w:t xml:space="preserve">AMC1 ATCO.D.080(b)(3) </w:t>
          </w:r>
          <w:r w:rsidR="003A3D3D">
            <w:t xml:space="preserve"> </w:t>
          </w:r>
          <w:r w:rsidRPr="00FF2450">
            <w:t>Refresher training</w:t>
          </w:r>
          <w:bookmarkEnd w:id="1055"/>
          <w:bookmarkEnd w:id="1054"/>
          <w:bookmarkEnd w:id="1053"/>
          <w:bookmarkEnd w:id="1052"/>
          <w:bookmarkEnd w:id="1051"/>
          <w:bookmarkEnd w:id="1050"/>
          <w:bookmarkEnd w:id="1049"/>
          <w:bookmarkEnd w:id="1048"/>
        </w:p>
        <w:p w14:paraId="3562EB03" w14:textId="77777777" w:rsidR="005F479C" w:rsidRPr="00FF2450" w:rsidRDefault="00581773" w:rsidP="00100230">
          <w:pPr>
            <w:pStyle w:val="Heading6OrgManual"/>
          </w:pPr>
          <w:r w:rsidRPr="005A33B7">
            <w:t>HUMAN FACTORS</w:t>
          </w:r>
        </w:p>
        <w:p w14:paraId="2EDE9501" w14:textId="77777777" w:rsidR="005F479C" w:rsidRPr="00FF2450" w:rsidRDefault="00581773" w:rsidP="00471621">
          <w:pPr>
            <w:pStyle w:val="ListLevel0"/>
          </w:pPr>
          <w:r w:rsidRPr="00FF2450">
            <w:t>(a)</w:t>
          </w:r>
          <w:r w:rsidRPr="00FF2450">
            <w:tab/>
            <w:t>Training organisations should train air traffic controllers at least in team resource management, fatigue management and stress management.</w:t>
          </w:r>
        </w:p>
        <w:p w14:paraId="2C0702B5" w14:textId="77777777" w:rsidR="005F479C" w:rsidRPr="00FF2450" w:rsidRDefault="00581773" w:rsidP="00471621">
          <w:pPr>
            <w:pStyle w:val="ListLevel0"/>
          </w:pPr>
          <w:r w:rsidRPr="00FF2450">
            <w:t>(b)</w:t>
          </w:r>
          <w:r w:rsidRPr="00FF2450">
            <w:tab/>
            <w:t>The team resource management training may also make use of STD and/or occurrence case studies.</w:t>
          </w:r>
        </w:p>
      </w:sdtContent>
    </w:sdt>
    <w:bookmarkStart w:id="1056" w:name="_DxCrossRefBm1379192553" w:displacedByCustomXml="next"/>
    <w:bookmarkStart w:id="1057" w:name="_DxCrossRefBm134832657" w:displacedByCustomXml="next"/>
    <w:sdt>
      <w:sdtPr>
        <w:rPr>
          <w:b w:val="0"/>
          <w:color w:val="auto"/>
          <w:sz w:val="22"/>
          <w:lang w:val="en-US"/>
        </w:rPr>
        <w:alias w:val="topic"/>
        <w:tag w:val="topic"/>
        <w:id w:val="173126644"/>
      </w:sdtPr>
      <w:sdtContent>
        <w:p w14:paraId="23FFAE33" w14:textId="77777777" w:rsidR="00F268DC" w:rsidRPr="00A80E8C" w:rsidRDefault="00581773" w:rsidP="0053620E">
          <w:pPr>
            <w:pStyle w:val="Heading5GM"/>
          </w:pPr>
          <w:r w:rsidRPr="00A80E8C">
            <w:t xml:space="preserve">GM1 ATCO.D.080(b)(3) Refresher training </w:t>
          </w:r>
          <w:bookmarkEnd w:id="1057"/>
          <w:bookmarkEnd w:id="1056"/>
        </w:p>
        <w:p w14:paraId="22CAA934" w14:textId="77777777" w:rsidR="00F268DC" w:rsidRPr="00BC2191" w:rsidRDefault="00581773" w:rsidP="0053620E">
          <w:pPr>
            <w:rPr>
              <w:rStyle w:val="GeneralAviation"/>
              <w:color w:val="auto"/>
            </w:rPr>
          </w:pPr>
          <w:bookmarkStart w:id="1058" w:name="_Toc144721367"/>
          <w:r w:rsidRPr="00BC2191">
            <w:rPr>
              <w:rStyle w:val="GeneralAviation"/>
              <w:color w:val="auto"/>
            </w:rPr>
            <w:t>TRAINING IN TEAM RESOURCE MANAGEMENT (TRM)</w:t>
          </w:r>
          <w:bookmarkEnd w:id="1058"/>
        </w:p>
        <w:p w14:paraId="53C9FF17" w14:textId="77777777" w:rsidR="00A374B9" w:rsidRDefault="00581773" w:rsidP="00F268DC">
          <w:r w:rsidRPr="00BC2191">
            <w:rPr>
              <w:rStyle w:val="GeneralAviation"/>
              <w:color w:val="auto"/>
            </w:rPr>
            <w:t>Guidance on team resource management can be found in the Network Manager document</w:t>
          </w:r>
          <w:r w:rsidRPr="00BC2191">
            <w:t xml:space="preserve"> </w:t>
          </w:r>
          <w:r w:rsidRPr="00A80E8C">
            <w:t>‘</w:t>
          </w:r>
          <w:hyperlink r:id="rId23" w:history="1">
            <w:r w:rsidRPr="00A80E8C">
              <w:rPr>
                <w:rStyle w:val="Hyperlink"/>
              </w:rPr>
              <w:t>Team Resource Management — Guidelines for the Implementation and Enhancement of TRM</w:t>
            </w:r>
          </w:hyperlink>
          <w:r w:rsidRPr="00A80E8C">
            <w:t>’</w:t>
          </w:r>
          <w:r w:rsidRPr="00CD3FDE">
            <w:rPr>
              <w:rStyle w:val="GeneralAviation"/>
            </w:rPr>
            <w:t xml:space="preserve">, </w:t>
          </w:r>
          <w:r w:rsidRPr="00BC2191">
            <w:rPr>
              <w:rStyle w:val="GeneralAviation"/>
              <w:color w:val="auto"/>
            </w:rPr>
            <w:t>edition 1.0 of 26 April 2021, and associated</w:t>
          </w:r>
          <w:r w:rsidRPr="00A80E8C">
            <w:t xml:space="preserve"> </w:t>
          </w:r>
          <w:hyperlink r:id="rId24" w:history="1">
            <w:r w:rsidRPr="00A80E8C">
              <w:rPr>
                <w:rStyle w:val="Hyperlink"/>
              </w:rPr>
              <w:t>Annex A to TRM Guidance Material - TRM Modules | SKYbrary Aviation Safety</w:t>
            </w:r>
          </w:hyperlink>
          <w:r w:rsidRPr="00A80E8C">
            <w:t xml:space="preserve"> </w:t>
          </w:r>
          <w:r w:rsidRPr="00BC2191">
            <w:rPr>
              <w:rStyle w:val="GeneralAviation"/>
              <w:color w:val="auto"/>
            </w:rPr>
            <w:t>and</w:t>
          </w:r>
          <w:r w:rsidRPr="00A80E8C">
            <w:t xml:space="preserve"> </w:t>
          </w:r>
          <w:hyperlink r:id="rId25" w:history="1">
            <w:r w:rsidRPr="00A80E8C">
              <w:rPr>
                <w:rStyle w:val="Hyperlink"/>
              </w:rPr>
              <w:t>Annex B to TRM Guidance Material - Facilitator Competence and Training | SKYbrary Aviation Safety</w:t>
            </w:r>
          </w:hyperlink>
          <w:r w:rsidRPr="00A80E8C">
            <w:t>).</w:t>
          </w:r>
        </w:p>
        <w:p w14:paraId="074BEEF9" w14:textId="77777777" w:rsidR="00704F97" w:rsidRPr="00A80E8C" w:rsidRDefault="00000000" w:rsidP="00474DC1"/>
      </w:sdtContent>
    </w:sdt>
    <w:bookmarkStart w:id="1059" w:name="_Toc405820103" w:displacedByCustomXml="next"/>
    <w:bookmarkStart w:id="1060" w:name="_Toc409682831" w:displacedByCustomXml="next"/>
    <w:bookmarkStart w:id="1061" w:name="_Toc411244021" w:displacedByCustomXml="next"/>
    <w:bookmarkStart w:id="1062" w:name="_Toc411245292" w:displacedByCustomXml="next"/>
    <w:bookmarkStart w:id="1063" w:name="_Toc413420331" w:displacedByCustomXml="next"/>
    <w:bookmarkStart w:id="1064" w:name="_DxCrossRefBm1379192554" w:displacedByCustomXml="next"/>
    <w:bookmarkStart w:id="1065" w:name="_DxCrossRefBm9000149" w:displacedByCustomXml="next"/>
    <w:bookmarkStart w:id="1066" w:name="_Toc427661466" w:displacedByCustomXml="next"/>
    <w:sdt>
      <w:sdtPr>
        <w:rPr>
          <w:b w:val="0"/>
          <w:color w:val="auto"/>
          <w:sz w:val="22"/>
          <w:szCs w:val="24"/>
          <w:lang w:val="en-US"/>
        </w:rPr>
        <w:alias w:val="topic"/>
        <w:tag w:val="topic"/>
        <w:id w:val="749291885"/>
      </w:sdtPr>
      <w:sdtContent>
        <w:p w14:paraId="071B833A" w14:textId="77777777" w:rsidR="00B65984" w:rsidRPr="00FF2450" w:rsidRDefault="00581773" w:rsidP="000F573D">
          <w:pPr>
            <w:pStyle w:val="Heading4IR"/>
          </w:pPr>
          <w:r w:rsidRPr="00FF2450">
            <w:t xml:space="preserve">ATCO.D.085 </w:t>
          </w:r>
          <w:r w:rsidR="008E765E">
            <w:t xml:space="preserve"> </w:t>
          </w:r>
          <w:r w:rsidRPr="00FF2450">
            <w:t>Conversion training</w:t>
          </w:r>
          <w:bookmarkEnd w:id="1066"/>
          <w:bookmarkEnd w:id="1065"/>
          <w:bookmarkEnd w:id="1064"/>
        </w:p>
        <w:p w14:paraId="45860776" w14:textId="77777777" w:rsidR="00B65984" w:rsidRPr="00FF2450" w:rsidRDefault="00581773" w:rsidP="008151CC">
          <w:pPr>
            <w:pStyle w:val="ListLevel0"/>
          </w:pPr>
          <w:r w:rsidRPr="00FF2450">
            <w:t>(a)</w:t>
          </w:r>
          <w:r w:rsidRPr="00FF2450">
            <w:tab/>
            <w:t xml:space="preserve">Conversion training course(s) shall be developed and provided by training organisations and approved by the </w:t>
          </w:r>
          <w:r w:rsidR="00E92014">
            <w:t>Committee</w:t>
          </w:r>
          <w:r w:rsidRPr="00FF2450">
            <w:t>.</w:t>
          </w:r>
        </w:p>
        <w:p w14:paraId="41D906F8" w14:textId="77777777" w:rsidR="00B65984" w:rsidRPr="00FF2450" w:rsidRDefault="00581773" w:rsidP="009B385A">
          <w:pPr>
            <w:pStyle w:val="ListLevel0"/>
          </w:pPr>
          <w:r w:rsidRPr="00FF2450">
            <w:t>(b)</w:t>
          </w:r>
          <w:r w:rsidRPr="00FF2450">
            <w:tab/>
            <w:t>Conversion training shall be designed to provide knowledge and skills appropriate to a change in the operational environment and shall be provided by training organisations when the safety assessment of the change concludes the need for such training.</w:t>
          </w:r>
        </w:p>
        <w:p w14:paraId="3DED2E69" w14:textId="77777777" w:rsidR="00B65984" w:rsidRPr="00FF2450" w:rsidRDefault="00581773" w:rsidP="009B385A">
          <w:pPr>
            <w:pStyle w:val="ListLevel0"/>
          </w:pPr>
          <w:r w:rsidRPr="00FF2450">
            <w:t>(c)</w:t>
          </w:r>
          <w:r w:rsidRPr="00FF2450">
            <w:tab/>
            <w:t>Conversion training courses shall include the determination of:</w:t>
          </w:r>
        </w:p>
        <w:p w14:paraId="4F1A5593" w14:textId="77777777" w:rsidR="00B65984" w:rsidRPr="00FF2450" w:rsidRDefault="00581773" w:rsidP="006708EA">
          <w:pPr>
            <w:pStyle w:val="ListLevel1"/>
          </w:pPr>
          <w:r w:rsidRPr="00FF2450">
            <w:t>(1)</w:t>
          </w:r>
          <w:r w:rsidRPr="00FF2450">
            <w:tab/>
            <w:t>the appropriate training method for and duration of the course, taking into account the nature and extent of the change; and</w:t>
          </w:r>
        </w:p>
        <w:p w14:paraId="4051C3AA" w14:textId="77777777" w:rsidR="00B65984" w:rsidRPr="00FF2450" w:rsidRDefault="00581773" w:rsidP="006708EA">
          <w:pPr>
            <w:pStyle w:val="ListLevel1"/>
          </w:pPr>
          <w:r w:rsidRPr="00FF2450">
            <w:t>(2)</w:t>
          </w:r>
          <w:r w:rsidRPr="00FF2450">
            <w:tab/>
            <w:t>the examination and/or assessment methods for the conversion training.</w:t>
          </w:r>
        </w:p>
        <w:bookmarkEnd w:id="1063"/>
        <w:bookmarkEnd w:id="1062"/>
        <w:bookmarkEnd w:id="1061"/>
        <w:bookmarkEnd w:id="1060"/>
        <w:bookmarkEnd w:id="1059"/>
        <w:p w14:paraId="1BCC33BE" w14:textId="77777777" w:rsidR="00B65984" w:rsidRPr="00FF2450" w:rsidRDefault="00581773" w:rsidP="009B385A">
          <w:pPr>
            <w:pStyle w:val="ListLevel0"/>
          </w:pPr>
          <w:r w:rsidRPr="00FF2450">
            <w:t>(d)</w:t>
          </w:r>
          <w:r w:rsidRPr="00FF2450">
            <w:tab/>
            <w:t>Conversion training shall be provided before air traffic controllers exercise the privileges of their licence in the changed operational environment.</w:t>
          </w:r>
        </w:p>
      </w:sdtContent>
    </w:sdt>
    <w:bookmarkStart w:id="1067" w:name="_DxCrossRefBm1379192555" w:displacedByCustomXml="next"/>
    <w:bookmarkStart w:id="1068" w:name="_DxCrossRefBm9000150" w:displacedByCustomXml="next"/>
    <w:bookmarkStart w:id="1069" w:name="_Toc427661467" w:displacedByCustomXml="next"/>
    <w:sdt>
      <w:sdtPr>
        <w:rPr>
          <w:b w:val="0"/>
          <w:color w:val="auto"/>
          <w:sz w:val="22"/>
          <w:lang w:val="en-US"/>
        </w:rPr>
        <w:alias w:val="topic"/>
        <w:tag w:val="topic"/>
        <w:id w:val="-554929201"/>
      </w:sdtPr>
      <w:sdtContent>
        <w:p w14:paraId="03E9B17B" w14:textId="77777777" w:rsidR="00483ADC" w:rsidRPr="00FF2450" w:rsidRDefault="00581773" w:rsidP="000F573D">
          <w:pPr>
            <w:pStyle w:val="Heading5GM"/>
          </w:pPr>
          <w:r w:rsidRPr="00FF2450">
            <w:t>GM1 ATCO.D.085</w:t>
          </w:r>
          <w:r w:rsidR="005829DA">
            <w:t xml:space="preserve"> </w:t>
          </w:r>
          <w:r w:rsidRPr="00FF2450">
            <w:t xml:space="preserve"> Conversion training</w:t>
          </w:r>
          <w:bookmarkEnd w:id="1069"/>
          <w:bookmarkEnd w:id="1068"/>
          <w:bookmarkEnd w:id="1067"/>
        </w:p>
        <w:p w14:paraId="374A6AAA" w14:textId="77777777" w:rsidR="00483ADC" w:rsidRPr="00FF2450" w:rsidRDefault="00581773" w:rsidP="00A97569">
          <w:pPr>
            <w:pStyle w:val="Heading6OrgManual"/>
          </w:pPr>
          <w:r w:rsidRPr="0052138F">
            <w:t>CONVERSION TRAINING FOR AIR TRAFFIC CONTROLLERS PROVIDING REMOTE AERODROME AIR TRAFFIC SERVICES</w:t>
          </w:r>
        </w:p>
        <w:p w14:paraId="3CEAD154" w14:textId="77777777" w:rsidR="00483ADC" w:rsidRPr="00FF2450" w:rsidRDefault="00BC2191" w:rsidP="0052138F">
          <w:r>
            <w:t>RESERVED</w:t>
          </w:r>
        </w:p>
      </w:sdtContent>
    </w:sdt>
    <w:bookmarkStart w:id="1070" w:name="_Toc256000065" w:displacedByCustomXml="next"/>
    <w:sdt>
      <w:sdtPr>
        <w:alias w:val="heading"/>
        <w:tag w:val="heading"/>
        <w:id w:val="734378664"/>
      </w:sdtPr>
      <w:sdtContent>
        <w:p w14:paraId="176D47A1" w14:textId="77777777" w:rsidR="00090094" w:rsidRDefault="00581773">
          <w:pPr>
            <w:pStyle w:val="Heading3"/>
          </w:pPr>
          <w:r>
            <w:t>SECTION 5 – Training of instructors and assessors</w:t>
          </w:r>
        </w:p>
        <w:bookmarkEnd w:id="1070" w:displacedByCustomXml="next"/>
      </w:sdtContent>
    </w:sdt>
    <w:bookmarkStart w:id="1071" w:name="_Toc405820104" w:displacedByCustomXml="next"/>
    <w:bookmarkStart w:id="1072" w:name="_Toc409682832" w:displacedByCustomXml="next"/>
    <w:bookmarkStart w:id="1073" w:name="_Toc411244022" w:displacedByCustomXml="next"/>
    <w:bookmarkStart w:id="1074" w:name="_Toc411245293" w:displacedByCustomXml="next"/>
    <w:bookmarkStart w:id="1075" w:name="_Toc413420332" w:displacedByCustomXml="next"/>
    <w:bookmarkStart w:id="1076" w:name="_DxCrossRefBm1379192556" w:displacedByCustomXml="next"/>
    <w:bookmarkStart w:id="1077" w:name="_DxCrossRefBm9000151" w:displacedByCustomXml="next"/>
    <w:bookmarkStart w:id="1078" w:name="_Toc427661469" w:displacedByCustomXml="next"/>
    <w:sdt>
      <w:sdtPr>
        <w:rPr>
          <w:b w:val="0"/>
          <w:color w:val="auto"/>
          <w:sz w:val="22"/>
          <w:szCs w:val="24"/>
          <w:lang w:val="en-US"/>
        </w:rPr>
        <w:alias w:val="topic"/>
        <w:tag w:val="topic"/>
        <w:id w:val="1550250476"/>
      </w:sdtPr>
      <w:sdtContent>
        <w:p w14:paraId="5661A33C" w14:textId="77777777" w:rsidR="008D38C4" w:rsidRPr="00FF2450" w:rsidRDefault="00581773" w:rsidP="000F573D">
          <w:pPr>
            <w:pStyle w:val="Heading4IR"/>
          </w:pPr>
          <w:r w:rsidRPr="00FF2450">
            <w:t xml:space="preserve">ATCO.D.090 </w:t>
          </w:r>
          <w:r w:rsidR="001775AE">
            <w:t xml:space="preserve"> </w:t>
          </w:r>
          <w:r w:rsidRPr="00FF2450">
            <w:t>Training of practical instructors</w:t>
          </w:r>
          <w:bookmarkEnd w:id="1078"/>
          <w:bookmarkEnd w:id="1077"/>
          <w:bookmarkEnd w:id="1076"/>
        </w:p>
        <w:p w14:paraId="7AC01407" w14:textId="77777777" w:rsidR="008D38C4" w:rsidRPr="00FF2450" w:rsidRDefault="00581773" w:rsidP="00D439D7">
          <w:pPr>
            <w:pStyle w:val="ListLevel0"/>
          </w:pPr>
          <w:r w:rsidRPr="00FF2450">
            <w:t>(a)</w:t>
          </w:r>
          <w:r w:rsidRPr="00FF2450">
            <w:tab/>
            <w:t>Training of practical instructors shall be developed and provided by training organisations and shall consist of:</w:t>
          </w:r>
        </w:p>
        <w:p w14:paraId="35CD4B94" w14:textId="77777777" w:rsidR="008D38C4" w:rsidRPr="00FF2450" w:rsidRDefault="00581773" w:rsidP="004A07EA">
          <w:pPr>
            <w:pStyle w:val="ListLevel1"/>
          </w:pPr>
          <w:r w:rsidRPr="00FF2450">
            <w:t>(1)</w:t>
          </w:r>
          <w:r w:rsidRPr="00FF2450">
            <w:tab/>
            <w:t>a practical instructional techniques course for OJTI and/or STDI, including an assessment;</w:t>
          </w:r>
        </w:p>
        <w:p w14:paraId="1FD92A22" w14:textId="77777777" w:rsidR="008D38C4" w:rsidRPr="00FF2450" w:rsidRDefault="00581773" w:rsidP="004A07EA">
          <w:pPr>
            <w:pStyle w:val="ListLevel1"/>
          </w:pPr>
          <w:r w:rsidRPr="00FF2450">
            <w:t>(2)</w:t>
          </w:r>
          <w:r w:rsidRPr="00FF2450">
            <w:tab/>
            <w:t>a refresher training course on practical instructional skills;</w:t>
          </w:r>
        </w:p>
        <w:p w14:paraId="69322B1F" w14:textId="77777777" w:rsidR="008D38C4" w:rsidRPr="00FF2450" w:rsidRDefault="00581773" w:rsidP="004A07EA">
          <w:pPr>
            <w:pStyle w:val="ListLevel1"/>
          </w:pPr>
          <w:r w:rsidRPr="00FF2450">
            <w:t>(3)</w:t>
          </w:r>
          <w:r w:rsidRPr="00FF2450">
            <w:tab/>
            <w:t>a method(s) for assessing the competence of practical instructors.</w:t>
          </w:r>
        </w:p>
        <w:bookmarkEnd w:id="1075"/>
        <w:bookmarkEnd w:id="1074"/>
        <w:bookmarkEnd w:id="1073"/>
        <w:bookmarkEnd w:id="1072"/>
        <w:bookmarkEnd w:id="1071"/>
        <w:p w14:paraId="44AD3D1F" w14:textId="77777777" w:rsidR="008D38C4" w:rsidRPr="00FF2450" w:rsidRDefault="00581773" w:rsidP="00E92014">
          <w:pPr>
            <w:pStyle w:val="ListLevel0"/>
          </w:pPr>
          <w:r w:rsidRPr="00FF2450">
            <w:t>(b)</w:t>
          </w:r>
          <w:r w:rsidRPr="00FF2450">
            <w:tab/>
            <w:t xml:space="preserve">The training courses and assessment methods referred to in point (a) shall be approved by the </w:t>
          </w:r>
          <w:r w:rsidR="00E92014">
            <w:t>Committee</w:t>
          </w:r>
          <w:r w:rsidRPr="00FF2450">
            <w:t>.</w:t>
          </w:r>
        </w:p>
      </w:sdtContent>
    </w:sdt>
    <w:bookmarkStart w:id="1079" w:name="_DxCrossRefBm1379192557" w:displacedByCustomXml="next"/>
    <w:bookmarkStart w:id="1080" w:name="_DxCrossRefBm9000152" w:displacedByCustomXml="next"/>
    <w:bookmarkStart w:id="1081" w:name="_Toc427661470" w:displacedByCustomXml="next"/>
    <w:bookmarkStart w:id="1082" w:name="_Toc413420332_0" w:displacedByCustomXml="next"/>
    <w:bookmarkStart w:id="1083" w:name="_Toc411245293_0" w:displacedByCustomXml="next"/>
    <w:bookmarkStart w:id="1084" w:name="_Toc411244022_0" w:displacedByCustomXml="next"/>
    <w:bookmarkStart w:id="1085" w:name="_Toc409682832_0" w:displacedByCustomXml="next"/>
    <w:bookmarkStart w:id="1086" w:name="_Toc405820104_0" w:displacedByCustomXml="next"/>
    <w:sdt>
      <w:sdtPr>
        <w:rPr>
          <w:b w:val="0"/>
          <w:color w:val="auto"/>
          <w:sz w:val="22"/>
          <w:lang w:val="en-US"/>
        </w:rPr>
        <w:alias w:val="topic"/>
        <w:tag w:val="topic"/>
        <w:id w:val="-1355887792"/>
      </w:sdtPr>
      <w:sdtContent>
        <w:p w14:paraId="450EA794" w14:textId="77777777" w:rsidR="00FD4221" w:rsidRPr="00FF2450" w:rsidRDefault="00581773" w:rsidP="000F573D">
          <w:pPr>
            <w:pStyle w:val="Heading5AMC"/>
          </w:pPr>
          <w:r>
            <w:t xml:space="preserve"> AMC1 ATCO.D.090(a)(1) </w:t>
          </w:r>
          <w:r w:rsidR="001B4580" w:rsidRPr="00FF2450">
            <w:t xml:space="preserve"> Training of practical instructors</w:t>
          </w:r>
          <w:bookmarkEnd w:id="1086"/>
          <w:bookmarkEnd w:id="1085"/>
          <w:bookmarkEnd w:id="1084"/>
          <w:bookmarkEnd w:id="1083"/>
          <w:bookmarkEnd w:id="1082"/>
          <w:bookmarkEnd w:id="1081"/>
          <w:bookmarkEnd w:id="1080"/>
          <w:bookmarkEnd w:id="1079"/>
        </w:p>
        <w:p w14:paraId="5E3FA005" w14:textId="77777777" w:rsidR="001F5023" w:rsidRPr="00FF2450" w:rsidRDefault="00581773" w:rsidP="00DC1DC9">
          <w:pPr>
            <w:pStyle w:val="Heading6OrgManual"/>
          </w:pPr>
          <w:r w:rsidRPr="001B4580">
            <w:t>SYNTHETIC TRAINING DEVICES USED FOR OJTI TRAINING</w:t>
          </w:r>
        </w:p>
        <w:p w14:paraId="49EAD60E" w14:textId="77777777" w:rsidR="001F5023" w:rsidRPr="00FF2450" w:rsidRDefault="00581773" w:rsidP="000F573D">
          <w:r w:rsidRPr="00FF2450">
            <w:t>For the training of on-the-job training instructors, a part-task trainer or a simulator should be used.</w:t>
          </w:r>
        </w:p>
        <w:p w14:paraId="5122A2B0" w14:textId="77777777" w:rsidR="001F5023" w:rsidRPr="00FF2450" w:rsidRDefault="00581773" w:rsidP="000F573D">
          <w:r w:rsidRPr="00FF2450">
            <w:t>If the synthetic training environment does not correspond to the rating of the intended instructional environment, the applicant should practise the instructional skills in those procedures in which it is intended to provide instruction for at least one day before being assessed.</w:t>
          </w:r>
        </w:p>
      </w:sdtContent>
    </w:sdt>
    <w:bookmarkStart w:id="1087" w:name="_DxCrossRefBm1379192558" w:displacedByCustomXml="next"/>
    <w:bookmarkStart w:id="1088" w:name="_DxCrossRefBm9000153" w:displacedByCustomXml="next"/>
    <w:bookmarkStart w:id="1089" w:name="_Toc427661471" w:displacedByCustomXml="next"/>
    <w:bookmarkStart w:id="1090" w:name="_Toc413420333" w:displacedByCustomXml="next"/>
    <w:bookmarkStart w:id="1091" w:name="_Toc411245294" w:displacedByCustomXml="next"/>
    <w:bookmarkStart w:id="1092" w:name="_Toc411244023" w:displacedByCustomXml="next"/>
    <w:bookmarkStart w:id="1093" w:name="_Toc409682833" w:displacedByCustomXml="next"/>
    <w:bookmarkStart w:id="1094" w:name="_Toc405820105" w:displacedByCustomXml="next"/>
    <w:sdt>
      <w:sdtPr>
        <w:rPr>
          <w:b w:val="0"/>
          <w:color w:val="auto"/>
          <w:sz w:val="22"/>
          <w:lang w:val="en-US"/>
        </w:rPr>
        <w:alias w:val="topic"/>
        <w:tag w:val="topic"/>
        <w:id w:val="390997174"/>
      </w:sdtPr>
      <w:sdtContent>
        <w:p w14:paraId="38C81E58" w14:textId="77777777" w:rsidR="00E63391" w:rsidRPr="00FF2450" w:rsidRDefault="00581773" w:rsidP="000F573D">
          <w:pPr>
            <w:pStyle w:val="Heading5AMC"/>
          </w:pPr>
          <w:r w:rsidRPr="00FF2450">
            <w:t xml:space="preserve">AMC2 ATCO.D.090(a)(1) </w:t>
          </w:r>
          <w:r w:rsidR="00B31585">
            <w:t xml:space="preserve"> </w:t>
          </w:r>
          <w:r w:rsidRPr="00FF2450">
            <w:t>Training of practical instructors</w:t>
          </w:r>
          <w:bookmarkEnd w:id="1094"/>
          <w:bookmarkEnd w:id="1093"/>
          <w:bookmarkEnd w:id="1092"/>
          <w:bookmarkEnd w:id="1091"/>
          <w:bookmarkEnd w:id="1090"/>
          <w:bookmarkEnd w:id="1089"/>
          <w:bookmarkEnd w:id="1088"/>
          <w:bookmarkEnd w:id="1087"/>
        </w:p>
        <w:p w14:paraId="7040D8BA" w14:textId="77777777" w:rsidR="001F5023" w:rsidRPr="00FF2450" w:rsidRDefault="00581773" w:rsidP="00521691">
          <w:pPr>
            <w:pStyle w:val="Heading6OrgManual"/>
          </w:pPr>
          <w:r w:rsidRPr="00673C2B">
            <w:t>ASSESSMENT OF INSTRUCTIONAL TECHNIQUES FOR PRACTICAL INSTRUCTORS</w:t>
          </w:r>
        </w:p>
        <w:p w14:paraId="02C751B5" w14:textId="77777777" w:rsidR="001F5023" w:rsidRPr="00FF2450" w:rsidRDefault="00581773" w:rsidP="000F573D">
          <w:r w:rsidRPr="00FF2450">
            <w:t>A successful assessment of instructional techniques for practical instructors should establish competence at least in the following areas:</w:t>
          </w:r>
        </w:p>
        <w:p w14:paraId="3396433A" w14:textId="77777777" w:rsidR="001F5023" w:rsidRPr="00FF2450" w:rsidRDefault="00581773" w:rsidP="00743508">
          <w:pPr>
            <w:pStyle w:val="ListLevel0"/>
          </w:pPr>
          <w:r w:rsidRPr="00FF2450">
            <w:t>(a)</w:t>
          </w:r>
          <w:r w:rsidRPr="00FF2450">
            <w:tab/>
            <w:t>regulatory impact on air traffic controller training;</w:t>
          </w:r>
        </w:p>
        <w:p w14:paraId="269DE3F0" w14:textId="77777777" w:rsidR="001F5023" w:rsidRPr="00FF2450" w:rsidRDefault="00581773" w:rsidP="00743508">
          <w:pPr>
            <w:pStyle w:val="ListLevel0"/>
          </w:pPr>
          <w:r w:rsidRPr="00FF2450">
            <w:t>(b)</w:t>
          </w:r>
          <w:r w:rsidRPr="00FF2450">
            <w:tab/>
            <w:t>human factors impact on air traffic controller training;</w:t>
          </w:r>
        </w:p>
        <w:p w14:paraId="123E2CD5" w14:textId="77777777" w:rsidR="001F5023" w:rsidRPr="00FF2450" w:rsidRDefault="00581773" w:rsidP="00743508">
          <w:pPr>
            <w:pStyle w:val="ListLevel0"/>
          </w:pPr>
          <w:r w:rsidRPr="00FF2450">
            <w:t>(c)</w:t>
          </w:r>
          <w:r w:rsidRPr="00FF2450">
            <w:tab/>
            <w:t>determination of the background and experience of the person undertaking training;</w:t>
          </w:r>
        </w:p>
        <w:p w14:paraId="764A9528" w14:textId="77777777" w:rsidR="001F5023" w:rsidRPr="00FF2450" w:rsidRDefault="00581773" w:rsidP="00743508">
          <w:pPr>
            <w:pStyle w:val="ListLevel0"/>
          </w:pPr>
          <w:r w:rsidRPr="00FF2450">
            <w:t>(d)</w:t>
          </w:r>
          <w:r w:rsidRPr="00FF2450">
            <w:tab/>
            <w:t>determination of the current level of ability of the person undertaking training;</w:t>
          </w:r>
        </w:p>
        <w:p w14:paraId="26491F10" w14:textId="77777777" w:rsidR="001F5023" w:rsidRPr="00FF2450" w:rsidRDefault="00581773" w:rsidP="00743508">
          <w:pPr>
            <w:pStyle w:val="ListLevel0"/>
          </w:pPr>
          <w:r w:rsidRPr="00FF2450">
            <w:t>(e)</w:t>
          </w:r>
          <w:r w:rsidRPr="00FF2450">
            <w:tab/>
            <w:t>conduct of a pre-session briefing;</w:t>
          </w:r>
        </w:p>
        <w:p w14:paraId="5E396248" w14:textId="77777777" w:rsidR="001F5023" w:rsidRPr="00FF2450" w:rsidRDefault="00581773" w:rsidP="00743508">
          <w:pPr>
            <w:pStyle w:val="ListLevel0"/>
          </w:pPr>
          <w:r w:rsidRPr="00FF2450">
            <w:t>(f)</w:t>
          </w:r>
          <w:r w:rsidRPr="00FF2450">
            <w:tab/>
            <w:t>planning and conduct of the training session;</w:t>
          </w:r>
        </w:p>
        <w:p w14:paraId="5A7C4A35" w14:textId="77777777" w:rsidR="001F5023" w:rsidRPr="00FF2450" w:rsidRDefault="00581773" w:rsidP="00743508">
          <w:pPr>
            <w:pStyle w:val="ListLevel0"/>
          </w:pPr>
          <w:r w:rsidRPr="00FF2450">
            <w:t>(g)</w:t>
          </w:r>
          <w:r w:rsidRPr="00FF2450">
            <w:tab/>
            <w:t>demonstration and explanation of the tasks;</w:t>
          </w:r>
        </w:p>
        <w:p w14:paraId="6D37BC3A" w14:textId="77777777" w:rsidR="001F5023" w:rsidRPr="00FF2450" w:rsidRDefault="00581773" w:rsidP="00743508">
          <w:pPr>
            <w:pStyle w:val="ListLevel0"/>
          </w:pPr>
          <w:r w:rsidRPr="00FF2450">
            <w:t>(h)</w:t>
          </w:r>
          <w:r w:rsidRPr="00FF2450">
            <w:tab/>
            <w:t>monitoring of the training session;</w:t>
          </w:r>
        </w:p>
        <w:p w14:paraId="0E3CE945" w14:textId="77777777" w:rsidR="001F5023" w:rsidRPr="00FF2450" w:rsidRDefault="00581773" w:rsidP="00743508">
          <w:pPr>
            <w:pStyle w:val="ListLevel0"/>
          </w:pPr>
          <w:r w:rsidRPr="00FF2450">
            <w:t>(i)</w:t>
          </w:r>
          <w:r w:rsidRPr="00FF2450">
            <w:tab/>
            <w:t>management of interventions correctly, including error correction;</w:t>
          </w:r>
        </w:p>
        <w:p w14:paraId="51CDBAA1" w14:textId="77777777" w:rsidR="001F5023" w:rsidRPr="00FF2450" w:rsidRDefault="00581773" w:rsidP="00743508">
          <w:pPr>
            <w:pStyle w:val="ListLevel0"/>
          </w:pPr>
          <w:r w:rsidRPr="00FF2450">
            <w:t>(j)</w:t>
          </w:r>
          <w:r w:rsidRPr="00FF2450">
            <w:tab/>
            <w:t>evaluation of the performance of the person undertaking training;</w:t>
          </w:r>
        </w:p>
        <w:p w14:paraId="5C7DA607" w14:textId="77777777" w:rsidR="001F5023" w:rsidRPr="00FF2450" w:rsidRDefault="00581773" w:rsidP="00743508">
          <w:pPr>
            <w:pStyle w:val="ListLevel0"/>
          </w:pPr>
          <w:r w:rsidRPr="00FF2450">
            <w:t>(k)</w:t>
          </w:r>
          <w:r w:rsidRPr="00FF2450">
            <w:tab/>
            <w:t>debrief of the person undertaking training;</w:t>
          </w:r>
        </w:p>
        <w:p w14:paraId="5B5737D4" w14:textId="77777777" w:rsidR="001F5023" w:rsidRPr="00FF2450" w:rsidRDefault="00581773" w:rsidP="00743508">
          <w:pPr>
            <w:pStyle w:val="ListLevel0"/>
          </w:pPr>
          <w:r w:rsidRPr="00FF2450">
            <w:t>(l)</w:t>
          </w:r>
          <w:r w:rsidRPr="00FF2450">
            <w:tab/>
            <w:t>furnishing of written reports on the performance of the person undertaking training;</w:t>
          </w:r>
        </w:p>
        <w:p w14:paraId="3C059F53" w14:textId="77777777" w:rsidR="001F5023" w:rsidRPr="00FF2450" w:rsidRDefault="00581773" w:rsidP="00743508">
          <w:pPr>
            <w:pStyle w:val="ListLevel0"/>
          </w:pPr>
          <w:r w:rsidRPr="00FF2450">
            <w:t>(m)</w:t>
          </w:r>
          <w:r w:rsidRPr="00FF2450">
            <w:tab/>
            <w:t>taking appropriate follow-up action towards resolving training problems;</w:t>
          </w:r>
        </w:p>
        <w:p w14:paraId="3EBE0ECA" w14:textId="77777777" w:rsidR="00661BB7" w:rsidRPr="00FF2450" w:rsidRDefault="00581773" w:rsidP="00743508">
          <w:pPr>
            <w:pStyle w:val="ListLevel0"/>
          </w:pPr>
          <w:r w:rsidRPr="00FF2450">
            <w:t>(n)</w:t>
          </w:r>
          <w:r w:rsidRPr="00FF2450">
            <w:tab/>
            <w:t>techniques of pausing clocks; and</w:t>
          </w:r>
        </w:p>
        <w:p w14:paraId="1C4A3AD8" w14:textId="77777777" w:rsidR="00661BB7" w:rsidRPr="00FF2450" w:rsidRDefault="00581773" w:rsidP="00743508">
          <w:pPr>
            <w:pStyle w:val="ListLevel0"/>
          </w:pPr>
          <w:r w:rsidRPr="00FF2450">
            <w:t>(o)</w:t>
          </w:r>
          <w:r w:rsidRPr="00FF2450">
            <w:tab/>
            <w:t>knowledge of technical facilities/environment.</w:t>
          </w:r>
        </w:p>
      </w:sdtContent>
    </w:sdt>
    <w:bookmarkStart w:id="1095" w:name="_DxCrossRefBm1379192559" w:displacedByCustomXml="next"/>
    <w:bookmarkStart w:id="1096" w:name="_DxCrossRefBm9000154" w:displacedByCustomXml="next"/>
    <w:bookmarkStart w:id="1097" w:name="_Toc427661472" w:displacedByCustomXml="next"/>
    <w:bookmarkStart w:id="1098" w:name="_Toc413420334" w:displacedByCustomXml="next"/>
    <w:bookmarkStart w:id="1099" w:name="_Toc411245295" w:displacedByCustomXml="next"/>
    <w:bookmarkStart w:id="1100" w:name="_Toc411244024" w:displacedByCustomXml="next"/>
    <w:bookmarkStart w:id="1101" w:name="_Toc409682834" w:displacedByCustomXml="next"/>
    <w:bookmarkStart w:id="1102" w:name="_Toc405820106" w:displacedByCustomXml="next"/>
    <w:sdt>
      <w:sdtPr>
        <w:rPr>
          <w:b w:val="0"/>
          <w:color w:val="auto"/>
          <w:sz w:val="22"/>
          <w:lang w:val="en-US"/>
        </w:rPr>
        <w:alias w:val="topic"/>
        <w:tag w:val="topic"/>
        <w:id w:val="-967162418"/>
      </w:sdtPr>
      <w:sdtContent>
        <w:p w14:paraId="66C033AD" w14:textId="77777777" w:rsidR="00E63391" w:rsidRPr="00FF2450" w:rsidRDefault="00581773" w:rsidP="000F573D">
          <w:pPr>
            <w:pStyle w:val="Heading5AMC"/>
          </w:pPr>
          <w:r w:rsidRPr="00FF2450">
            <w:t xml:space="preserve">AMC1 ATCO.D.090(a)(2) </w:t>
          </w:r>
          <w:r w:rsidR="006411AB">
            <w:t xml:space="preserve"> </w:t>
          </w:r>
          <w:r w:rsidRPr="00FF2450">
            <w:t>Training of practical instructors</w:t>
          </w:r>
          <w:bookmarkEnd w:id="1102"/>
          <w:bookmarkEnd w:id="1101"/>
          <w:bookmarkEnd w:id="1100"/>
          <w:bookmarkEnd w:id="1099"/>
          <w:bookmarkEnd w:id="1098"/>
          <w:bookmarkEnd w:id="1097"/>
          <w:bookmarkEnd w:id="1096"/>
          <w:bookmarkEnd w:id="1095"/>
        </w:p>
        <w:p w14:paraId="768B716D" w14:textId="77777777" w:rsidR="00E068A9" w:rsidRPr="00FF2450" w:rsidRDefault="00581773" w:rsidP="00335B28">
          <w:pPr>
            <w:pStyle w:val="Heading6OrgManual"/>
          </w:pPr>
          <w:r w:rsidRPr="00162FE9">
            <w:t>REFRESHER TRAINING IN PRACTICAL INSTRUCTIONAL SKILLS</w:t>
          </w:r>
        </w:p>
        <w:p w14:paraId="5E8B4CEB" w14:textId="77777777" w:rsidR="00487675" w:rsidRDefault="00581773" w:rsidP="000F573D">
          <w:r w:rsidRPr="00FF2450">
            <w:t>Refresher training in practical instructional skills should prevent knowledge and skills erosion, and, for the training of STDIs, it should be designed to maintain awareness of the current operational practices.</w:t>
          </w:r>
        </w:p>
        <w:p w14:paraId="2112C9FC" w14:textId="77777777" w:rsidR="008D38C4" w:rsidRPr="00FF2450" w:rsidRDefault="00000000" w:rsidP="000F573D"/>
      </w:sdtContent>
    </w:sdt>
    <w:bookmarkStart w:id="1103" w:name="_DxCrossRefBm1379192560" w:displacedByCustomXml="next"/>
    <w:bookmarkStart w:id="1104" w:name="_DxCrossRefBm9000155" w:displacedByCustomXml="next"/>
    <w:bookmarkStart w:id="1105" w:name="_Toc427661473" w:displacedByCustomXml="next"/>
    <w:bookmarkStart w:id="1106" w:name="_Toc411245296" w:displacedByCustomXml="next"/>
    <w:bookmarkStart w:id="1107" w:name="_Toc411244025" w:displacedByCustomXml="next"/>
    <w:bookmarkStart w:id="1108" w:name="_Toc409682835" w:displacedByCustomXml="next"/>
    <w:bookmarkStart w:id="1109" w:name="_Toc405820107" w:displacedByCustomXml="next"/>
    <w:sdt>
      <w:sdtPr>
        <w:rPr>
          <w:b w:val="0"/>
          <w:color w:val="auto"/>
          <w:sz w:val="22"/>
          <w:lang w:val="en-US"/>
        </w:rPr>
        <w:alias w:val="topic"/>
        <w:tag w:val="topic"/>
        <w:id w:val="2271800"/>
      </w:sdtPr>
      <w:sdtContent>
        <w:p w14:paraId="68DB90A0" w14:textId="77777777" w:rsidR="00E63391" w:rsidRPr="00FF2450" w:rsidRDefault="00581773" w:rsidP="000F573D">
          <w:pPr>
            <w:pStyle w:val="Heading5AMC"/>
          </w:pPr>
          <w:r w:rsidRPr="00FF2450">
            <w:t xml:space="preserve">AMC1 ATCO.D.090(a)(3) </w:t>
          </w:r>
          <w:r w:rsidR="00084FE1">
            <w:t xml:space="preserve"> </w:t>
          </w:r>
          <w:r w:rsidRPr="00FF2450">
            <w:t>Training of practical instructors</w:t>
          </w:r>
          <w:bookmarkEnd w:id="1109"/>
          <w:bookmarkEnd w:id="1108"/>
          <w:bookmarkEnd w:id="1107"/>
          <w:bookmarkEnd w:id="1106"/>
          <w:bookmarkEnd w:id="1105"/>
          <w:bookmarkEnd w:id="1104"/>
          <w:bookmarkEnd w:id="1103"/>
        </w:p>
        <w:p w14:paraId="4A484049" w14:textId="77777777" w:rsidR="00661BB7" w:rsidRPr="00FF2450" w:rsidRDefault="00581773" w:rsidP="006822A9">
          <w:pPr>
            <w:pStyle w:val="Heading6OrgManual"/>
          </w:pPr>
          <w:r w:rsidRPr="00B01751">
            <w:t>PRACTICAL INSTRUCTOR COMPETENCE ASSESSMENT</w:t>
          </w:r>
        </w:p>
        <w:p w14:paraId="50D71B84" w14:textId="77777777" w:rsidR="00661BB7" w:rsidRPr="00FF2450" w:rsidRDefault="00581773" w:rsidP="000F573D">
          <w:r w:rsidRPr="00FF2450">
            <w:t>The practical instructor competence assessment for an OJTI may be undertaken either in live operations or on a synthetic training device.</w:t>
          </w:r>
        </w:p>
        <w:p w14:paraId="67477F7A" w14:textId="77777777" w:rsidR="00837DD1" w:rsidRPr="00FF2450" w:rsidRDefault="00581773" w:rsidP="000F573D">
          <w:r w:rsidRPr="00FF2450">
            <w:t>The practical instructor competence assessment for an STDI should be undertaken on a synthetic training device.</w:t>
          </w:r>
        </w:p>
      </w:sdtContent>
    </w:sdt>
    <w:bookmarkStart w:id="1110" w:name="_DxCrossRefBm1379192561" w:displacedByCustomXml="next"/>
    <w:bookmarkStart w:id="1111" w:name="_DxCrossRefBm9000156" w:displacedByCustomXml="next"/>
    <w:bookmarkStart w:id="1112" w:name="_Toc427661474" w:displacedByCustomXml="next"/>
    <w:bookmarkStart w:id="1113" w:name="_Toc413420335" w:displacedByCustomXml="next"/>
    <w:bookmarkStart w:id="1114" w:name="_Toc411245297" w:displacedByCustomXml="next"/>
    <w:bookmarkStart w:id="1115" w:name="_Toc411244026" w:displacedByCustomXml="next"/>
    <w:bookmarkStart w:id="1116" w:name="_Toc409682836" w:displacedByCustomXml="next"/>
    <w:bookmarkStart w:id="1117" w:name="_Toc405820108" w:displacedByCustomXml="next"/>
    <w:sdt>
      <w:sdtPr>
        <w:rPr>
          <w:b w:val="0"/>
          <w:color w:val="auto"/>
          <w:sz w:val="22"/>
          <w:lang w:val="en-US"/>
        </w:rPr>
        <w:alias w:val="topic"/>
        <w:tag w:val="topic"/>
        <w:id w:val="-1955392763"/>
      </w:sdtPr>
      <w:sdtContent>
        <w:p w14:paraId="3CF25412" w14:textId="77777777" w:rsidR="00E63391" w:rsidRPr="00FF2450" w:rsidRDefault="00581773" w:rsidP="000F573D">
          <w:pPr>
            <w:pStyle w:val="Heading5GM"/>
          </w:pPr>
          <w:r w:rsidRPr="00FF2450">
            <w:t xml:space="preserve">GM1 ATCO.D.090 </w:t>
          </w:r>
          <w:r w:rsidR="00D43751">
            <w:t xml:space="preserve"> </w:t>
          </w:r>
          <w:r w:rsidRPr="00FF2450">
            <w:t>Training of practical instructors</w:t>
          </w:r>
          <w:bookmarkEnd w:id="1117"/>
          <w:bookmarkEnd w:id="1116"/>
          <w:bookmarkEnd w:id="1115"/>
          <w:bookmarkEnd w:id="1114"/>
          <w:bookmarkEnd w:id="1113"/>
          <w:bookmarkEnd w:id="1112"/>
          <w:bookmarkEnd w:id="1111"/>
          <w:bookmarkEnd w:id="1110"/>
        </w:p>
        <w:p w14:paraId="37900DD5" w14:textId="77777777" w:rsidR="001F5023" w:rsidRPr="00FF2450" w:rsidRDefault="00581773" w:rsidP="00634257">
          <w:pPr>
            <w:pStyle w:val="Heading6OrgManual"/>
          </w:pPr>
          <w:r w:rsidRPr="00AA6377">
            <w:t>PRACTICAL INSTRUCTIONAL TECHNIQUES COURSE FOR OJTIS</w:t>
          </w:r>
        </w:p>
        <w:p w14:paraId="2C6F6F4F" w14:textId="77777777" w:rsidR="001F5023" w:rsidRPr="00FF2450" w:rsidRDefault="00581773" w:rsidP="000F573D">
          <w:r w:rsidRPr="00FF2450">
            <w:t>Further information regarding the practical instructional techniques course for OJTIs can be found in EUROCONTROL’s document ‘Guidelines for ATCO Development Training — OJTI Course Syllabus’, Edition 2.0, dated 27.08.2009.</w:t>
          </w:r>
        </w:p>
      </w:sdtContent>
    </w:sdt>
    <w:bookmarkStart w:id="1118" w:name="_DxCrossRefBm1379192562" w:displacedByCustomXml="next"/>
    <w:bookmarkStart w:id="1119" w:name="_DxCrossRefBm9000157" w:displacedByCustomXml="next"/>
    <w:bookmarkStart w:id="1120" w:name="_Toc427661475" w:displacedByCustomXml="next"/>
    <w:sdt>
      <w:sdtPr>
        <w:rPr>
          <w:b w:val="0"/>
          <w:color w:val="auto"/>
          <w:sz w:val="22"/>
          <w:szCs w:val="24"/>
          <w:lang w:val="en-US"/>
        </w:rPr>
        <w:alias w:val="topic"/>
        <w:tag w:val="topic"/>
        <w:id w:val="-384074357"/>
      </w:sdtPr>
      <w:sdtContent>
        <w:p w14:paraId="4A0DF5C0" w14:textId="77777777" w:rsidR="008D38C4" w:rsidRPr="00FF2450" w:rsidRDefault="00581773" w:rsidP="000F573D">
          <w:pPr>
            <w:pStyle w:val="Heading4IR"/>
          </w:pPr>
          <w:r w:rsidRPr="00FF2450">
            <w:t xml:space="preserve">ATCO.D.095 </w:t>
          </w:r>
          <w:r w:rsidR="00CC41B2">
            <w:t xml:space="preserve"> </w:t>
          </w:r>
          <w:r w:rsidRPr="00FF2450">
            <w:t>Training of assessors</w:t>
          </w:r>
          <w:bookmarkEnd w:id="1120"/>
          <w:bookmarkEnd w:id="1119"/>
          <w:bookmarkEnd w:id="1118"/>
        </w:p>
        <w:p w14:paraId="1499AE9B" w14:textId="77777777" w:rsidR="008D38C4" w:rsidRPr="00FF2450" w:rsidRDefault="00581773" w:rsidP="002F6B67">
          <w:pPr>
            <w:pStyle w:val="ListLevel0"/>
          </w:pPr>
          <w:r w:rsidRPr="00FF2450">
            <w:t>(a)</w:t>
          </w:r>
          <w:r w:rsidRPr="00FF2450">
            <w:tab/>
            <w:t>Training of assessors shall be developed and provided by training organisations and shall consist of:</w:t>
          </w:r>
        </w:p>
        <w:p w14:paraId="66CC1A57" w14:textId="77777777" w:rsidR="008D38C4" w:rsidRPr="00FF2450" w:rsidRDefault="00581773" w:rsidP="00570D86">
          <w:pPr>
            <w:pStyle w:val="ListLevel1"/>
          </w:pPr>
          <w:r w:rsidRPr="00FF2450">
            <w:t>(1)</w:t>
          </w:r>
          <w:r w:rsidRPr="00FF2450">
            <w:tab/>
            <w:t>an assessor training course, including an assessment;</w:t>
          </w:r>
        </w:p>
        <w:p w14:paraId="3F1B77FD" w14:textId="77777777" w:rsidR="008D38C4" w:rsidRPr="00FF2450" w:rsidRDefault="00581773" w:rsidP="00570D86">
          <w:pPr>
            <w:pStyle w:val="ListLevel1"/>
          </w:pPr>
          <w:r w:rsidRPr="00FF2450">
            <w:t>(2)</w:t>
          </w:r>
          <w:r w:rsidRPr="00FF2450">
            <w:tab/>
            <w:t>a refresher training course on assessment skills;</w:t>
          </w:r>
        </w:p>
        <w:p w14:paraId="1BD6EC78" w14:textId="77777777" w:rsidR="008D38C4" w:rsidRPr="00FF2450" w:rsidRDefault="00581773" w:rsidP="00570D86">
          <w:pPr>
            <w:pStyle w:val="ListLevel1"/>
          </w:pPr>
          <w:r w:rsidRPr="00FF2450">
            <w:t>(3)</w:t>
          </w:r>
          <w:r w:rsidRPr="00FF2450">
            <w:tab/>
            <w:t>a method(s) for assessing the competence of assessors.</w:t>
          </w:r>
        </w:p>
        <w:p w14:paraId="1F3A7CFB" w14:textId="77777777" w:rsidR="008D38C4" w:rsidRPr="00FF2450" w:rsidRDefault="00581773" w:rsidP="009B385A">
          <w:pPr>
            <w:pStyle w:val="ListLevel0"/>
          </w:pPr>
          <w:r w:rsidRPr="00FF2450">
            <w:t>(b)</w:t>
          </w:r>
          <w:r w:rsidRPr="00FF2450">
            <w:tab/>
            <w:t xml:space="preserve">The training courses and the assessment method referred to in point (a) shall be approved by the </w:t>
          </w:r>
          <w:r w:rsidR="00E92014">
            <w:t>Committee</w:t>
          </w:r>
          <w:r w:rsidRPr="00FF2450">
            <w:t>.</w:t>
          </w:r>
        </w:p>
      </w:sdtContent>
    </w:sdt>
    <w:bookmarkStart w:id="1121" w:name="_DxCrossRefBm1379192563" w:displacedByCustomXml="next"/>
    <w:bookmarkStart w:id="1122" w:name="_DxCrossRefBm9000158" w:displacedByCustomXml="next"/>
    <w:bookmarkStart w:id="1123" w:name="_Toc427661476" w:displacedByCustomXml="next"/>
    <w:bookmarkStart w:id="1124" w:name="_Toc413420336" w:displacedByCustomXml="next"/>
    <w:bookmarkStart w:id="1125" w:name="_Toc411245298" w:displacedByCustomXml="next"/>
    <w:bookmarkStart w:id="1126" w:name="_Toc411244027" w:displacedByCustomXml="next"/>
    <w:bookmarkStart w:id="1127" w:name="_Toc409682837" w:displacedByCustomXml="next"/>
    <w:bookmarkStart w:id="1128" w:name="_Toc405820109" w:displacedByCustomXml="next"/>
    <w:sdt>
      <w:sdtPr>
        <w:rPr>
          <w:b w:val="0"/>
          <w:color w:val="auto"/>
          <w:sz w:val="22"/>
          <w:lang w:val="en-US"/>
        </w:rPr>
        <w:alias w:val="topic"/>
        <w:tag w:val="topic"/>
        <w:id w:val="-1566667389"/>
      </w:sdtPr>
      <w:sdtContent>
        <w:p w14:paraId="21D9644E" w14:textId="77777777" w:rsidR="00E63391" w:rsidRPr="00FF2450" w:rsidRDefault="00581773" w:rsidP="000F573D">
          <w:pPr>
            <w:pStyle w:val="Heading5AMC"/>
          </w:pPr>
          <w:r w:rsidRPr="00FF2450">
            <w:t>AMC1 ATCO.D.095(a)(1)</w:t>
          </w:r>
          <w:r w:rsidR="00F315DB">
            <w:t xml:space="preserve"> </w:t>
          </w:r>
          <w:r w:rsidRPr="00FF2450">
            <w:t xml:space="preserve"> Training of assessors</w:t>
          </w:r>
          <w:bookmarkEnd w:id="1128"/>
          <w:bookmarkEnd w:id="1127"/>
          <w:bookmarkEnd w:id="1126"/>
          <w:bookmarkEnd w:id="1125"/>
          <w:bookmarkEnd w:id="1124"/>
          <w:bookmarkEnd w:id="1123"/>
          <w:bookmarkEnd w:id="1122"/>
          <w:bookmarkEnd w:id="1121"/>
        </w:p>
        <w:p w14:paraId="2BE9C3E0" w14:textId="77777777" w:rsidR="0018397B" w:rsidRPr="00FF2450" w:rsidRDefault="00581773" w:rsidP="002305EF">
          <w:pPr>
            <w:pStyle w:val="Heading6OrgManual"/>
          </w:pPr>
          <w:r w:rsidRPr="00AF5C7A">
            <w:t>ASSESSOR TRAINING COURSE</w:t>
          </w:r>
        </w:p>
        <w:p w14:paraId="420C436A" w14:textId="77777777" w:rsidR="0018397B" w:rsidRPr="00FF2450" w:rsidRDefault="00581773" w:rsidP="000F573D">
          <w:r w:rsidRPr="00FF2450">
            <w:t>A successful assessment for the purpose of the assessor training course should establish competence at least in the following areas of assessment knowledge and techniques:</w:t>
          </w:r>
        </w:p>
        <w:p w14:paraId="6B830795" w14:textId="77777777" w:rsidR="0018397B" w:rsidRPr="00FF2450" w:rsidRDefault="00581773" w:rsidP="00743508">
          <w:pPr>
            <w:pStyle w:val="ListLevel0"/>
          </w:pPr>
          <w:r w:rsidRPr="00FF2450">
            <w:t>(a)</w:t>
          </w:r>
          <w:r w:rsidRPr="00FF2450">
            <w:tab/>
            <w:t>regulatory environment and legal obligations;</w:t>
          </w:r>
        </w:p>
        <w:p w14:paraId="1CC6C34F" w14:textId="77777777" w:rsidR="0018397B" w:rsidRPr="00FF2450" w:rsidRDefault="00581773" w:rsidP="00743508">
          <w:pPr>
            <w:pStyle w:val="ListLevel0"/>
          </w:pPr>
          <w:r w:rsidRPr="00FF2450">
            <w:t>(b)</w:t>
          </w:r>
          <w:r w:rsidRPr="00FF2450">
            <w:tab/>
            <w:t>types of assessment and their application;</w:t>
          </w:r>
        </w:p>
        <w:p w14:paraId="103F81FF" w14:textId="77777777" w:rsidR="0018397B" w:rsidRPr="00FF2450" w:rsidRDefault="00581773" w:rsidP="00743508">
          <w:pPr>
            <w:pStyle w:val="ListLevel0"/>
          </w:pPr>
          <w:r w:rsidRPr="00FF2450">
            <w:t>(c)</w:t>
          </w:r>
          <w:r w:rsidRPr="00FF2450">
            <w:tab/>
            <w:t>performance objectives constituting air traffic controller competence;</w:t>
          </w:r>
        </w:p>
        <w:p w14:paraId="6F6AD45F" w14:textId="77777777" w:rsidR="0018397B" w:rsidRPr="00FF2450" w:rsidRDefault="00581773" w:rsidP="00743508">
          <w:pPr>
            <w:pStyle w:val="ListLevel0"/>
          </w:pPr>
          <w:r w:rsidRPr="00FF2450">
            <w:t>(d)</w:t>
          </w:r>
          <w:r w:rsidRPr="00FF2450">
            <w:tab/>
            <w:t>conditions of assessments to create reliable results;</w:t>
          </w:r>
        </w:p>
        <w:p w14:paraId="70623E50" w14:textId="77777777" w:rsidR="0018397B" w:rsidRPr="00FF2450" w:rsidRDefault="00581773" w:rsidP="00743508">
          <w:pPr>
            <w:pStyle w:val="ListLevel0"/>
          </w:pPr>
          <w:r w:rsidRPr="00FF2450">
            <w:t>(e)</w:t>
          </w:r>
          <w:r w:rsidRPr="00FF2450">
            <w:tab/>
            <w:t>processing of assessments and administrative procedures;</w:t>
          </w:r>
        </w:p>
        <w:p w14:paraId="03FD825F" w14:textId="77777777" w:rsidR="0018397B" w:rsidRPr="00FF2450" w:rsidRDefault="00581773" w:rsidP="00743508">
          <w:pPr>
            <w:pStyle w:val="ListLevel0"/>
          </w:pPr>
          <w:r w:rsidRPr="00FF2450">
            <w:t>(f)</w:t>
          </w:r>
          <w:r w:rsidRPr="00FF2450">
            <w:tab/>
            <w:t>giving verbal feedback and writing assessment reports;</w:t>
          </w:r>
        </w:p>
        <w:p w14:paraId="2F7F1B01" w14:textId="77777777" w:rsidR="0018397B" w:rsidRPr="00FF2450" w:rsidRDefault="00581773" w:rsidP="00743508">
          <w:pPr>
            <w:pStyle w:val="ListLevel0"/>
          </w:pPr>
          <w:r w:rsidRPr="00FF2450">
            <w:t>(g)</w:t>
          </w:r>
          <w:r w:rsidRPr="00FF2450">
            <w:tab/>
            <w:t>vested interests and code of conduct;</w:t>
          </w:r>
        </w:p>
        <w:p w14:paraId="3A3BBA73" w14:textId="77777777" w:rsidR="00662DCF" w:rsidRPr="00FF2450" w:rsidRDefault="00581773" w:rsidP="00743508">
          <w:pPr>
            <w:pStyle w:val="ListLevel0"/>
          </w:pPr>
          <w:r w:rsidRPr="00FF2450">
            <w:t>(h)</w:t>
          </w:r>
          <w:r w:rsidRPr="00FF2450">
            <w:tab/>
            <w:t>accurately assessing competence against the performance objectives;</w:t>
          </w:r>
        </w:p>
        <w:p w14:paraId="206C9363" w14:textId="77777777" w:rsidR="0018397B" w:rsidRPr="00FF2450" w:rsidRDefault="00581773" w:rsidP="00743508">
          <w:pPr>
            <w:pStyle w:val="ListLevel0"/>
          </w:pPr>
          <w:r w:rsidRPr="00FF2450">
            <w:t>(i)</w:t>
          </w:r>
          <w:r w:rsidRPr="00FF2450">
            <w:tab/>
            <w:t>developing a good questioning technique and designing questions appropriate to the assessment.</w:t>
          </w:r>
        </w:p>
      </w:sdtContent>
    </w:sdt>
    <w:bookmarkStart w:id="1129" w:name="_DxCrossRefBm1379192564" w:displacedByCustomXml="next"/>
    <w:bookmarkStart w:id="1130" w:name="_DxCrossRefBm9000159" w:displacedByCustomXml="next"/>
    <w:bookmarkStart w:id="1131" w:name="_Toc427661477" w:displacedByCustomXml="next"/>
    <w:bookmarkStart w:id="1132" w:name="_Toc413420337" w:displacedByCustomXml="next"/>
    <w:bookmarkStart w:id="1133" w:name="_Toc411245299" w:displacedByCustomXml="next"/>
    <w:bookmarkStart w:id="1134" w:name="_Toc411244028" w:displacedByCustomXml="next"/>
    <w:bookmarkStart w:id="1135" w:name="_Toc409682838" w:displacedByCustomXml="next"/>
    <w:bookmarkStart w:id="1136" w:name="_Toc405820110" w:displacedByCustomXml="next"/>
    <w:sdt>
      <w:sdtPr>
        <w:rPr>
          <w:b w:val="0"/>
          <w:color w:val="auto"/>
          <w:sz w:val="22"/>
          <w:lang w:val="en-US"/>
        </w:rPr>
        <w:alias w:val="topic"/>
        <w:tag w:val="topic"/>
        <w:id w:val="953148662"/>
      </w:sdtPr>
      <w:sdtContent>
        <w:p w14:paraId="005F0CFE" w14:textId="77777777" w:rsidR="00E63391" w:rsidRPr="00FF2450" w:rsidRDefault="00581773" w:rsidP="000F573D">
          <w:pPr>
            <w:pStyle w:val="Heading5AMC"/>
          </w:pPr>
          <w:r w:rsidRPr="00FF2450">
            <w:t xml:space="preserve">AMC2 ATCO.D.095(a)(1) </w:t>
          </w:r>
          <w:r w:rsidR="00AD2198">
            <w:t xml:space="preserve"> </w:t>
          </w:r>
          <w:r w:rsidRPr="00FF2450">
            <w:t>Training of assessors</w:t>
          </w:r>
          <w:bookmarkEnd w:id="1136"/>
          <w:bookmarkEnd w:id="1135"/>
          <w:bookmarkEnd w:id="1134"/>
          <w:bookmarkEnd w:id="1133"/>
          <w:bookmarkEnd w:id="1132"/>
          <w:bookmarkEnd w:id="1131"/>
          <w:r w:rsidRPr="00FF2450">
            <w:t xml:space="preserve"> </w:t>
          </w:r>
          <w:bookmarkEnd w:id="1130"/>
          <w:bookmarkEnd w:id="1129"/>
        </w:p>
        <w:p w14:paraId="59821F73" w14:textId="77777777" w:rsidR="00DB0D61" w:rsidRPr="00FF2450" w:rsidRDefault="00581773" w:rsidP="00755A82">
          <w:pPr>
            <w:pStyle w:val="Heading6OrgManual"/>
          </w:pPr>
          <w:r w:rsidRPr="00CC52CD">
            <w:t>ASSESSMENT OF ASSESSOR COMPETENCE</w:t>
          </w:r>
        </w:p>
        <w:p w14:paraId="6FFD5AF0" w14:textId="77777777" w:rsidR="00DB0D61" w:rsidRPr="00FF2450" w:rsidRDefault="00581773" w:rsidP="000F573D">
          <w:r w:rsidRPr="00FF2450">
            <w:t>The assessment of assessor competence should focus on the application of the skills of an assessor. The skills should represent at least a subset of the competences taught during the assessor training course.</w:t>
          </w:r>
        </w:p>
      </w:sdtContent>
    </w:sdt>
    <w:bookmarkStart w:id="1137" w:name="_DxCrossRefBm1379192565" w:displacedByCustomXml="next"/>
    <w:bookmarkStart w:id="1138" w:name="_DxCrossRefBm9000160" w:displacedByCustomXml="next"/>
    <w:bookmarkStart w:id="1139" w:name="_Toc427661478" w:displacedByCustomXml="next"/>
    <w:bookmarkStart w:id="1140" w:name="_Toc413420338" w:displacedByCustomXml="next"/>
    <w:bookmarkStart w:id="1141" w:name="_Toc411245300" w:displacedByCustomXml="next"/>
    <w:bookmarkStart w:id="1142" w:name="_Toc411244029" w:displacedByCustomXml="next"/>
    <w:bookmarkStart w:id="1143" w:name="_Toc409682839" w:displacedByCustomXml="next"/>
    <w:bookmarkStart w:id="1144" w:name="_Toc405820111" w:displacedByCustomXml="next"/>
    <w:sdt>
      <w:sdtPr>
        <w:rPr>
          <w:b w:val="0"/>
          <w:color w:val="auto"/>
          <w:sz w:val="22"/>
          <w:lang w:val="en-US"/>
        </w:rPr>
        <w:alias w:val="topic"/>
        <w:tag w:val="topic"/>
        <w:id w:val="2135741694"/>
      </w:sdtPr>
      <w:sdtContent>
        <w:p w14:paraId="6596A172" w14:textId="77777777" w:rsidR="00E63391" w:rsidRPr="00FF2450" w:rsidRDefault="00581773" w:rsidP="000F573D">
          <w:pPr>
            <w:pStyle w:val="Heading5AMC"/>
          </w:pPr>
          <w:r w:rsidRPr="00FF2450">
            <w:t xml:space="preserve">AMC1 ATCO.D.095(a)(2) </w:t>
          </w:r>
          <w:r w:rsidR="00AF25B8">
            <w:t xml:space="preserve"> </w:t>
          </w:r>
          <w:r w:rsidRPr="00FF2450">
            <w:t>Training of assessors</w:t>
          </w:r>
          <w:bookmarkEnd w:id="1144"/>
          <w:bookmarkEnd w:id="1143"/>
          <w:bookmarkEnd w:id="1142"/>
          <w:bookmarkEnd w:id="1141"/>
          <w:bookmarkEnd w:id="1140"/>
          <w:bookmarkEnd w:id="1139"/>
          <w:bookmarkEnd w:id="1138"/>
          <w:bookmarkEnd w:id="1137"/>
        </w:p>
        <w:p w14:paraId="5EBC80C8" w14:textId="77777777" w:rsidR="00DB0D61" w:rsidRPr="00FF2450" w:rsidRDefault="00581773" w:rsidP="005D7194">
          <w:pPr>
            <w:pStyle w:val="Heading6OrgManual"/>
          </w:pPr>
          <w:r w:rsidRPr="00F80941">
            <w:t>REFRESHER TRAINING IN ASSESSMENT SKILLS</w:t>
          </w:r>
        </w:p>
        <w:p w14:paraId="00A567DB" w14:textId="77777777" w:rsidR="00E92014" w:rsidRDefault="00581773" w:rsidP="000F573D">
          <w:r w:rsidRPr="00FF2450">
            <w:t>Refresher training in assessment skills should prevent knowledge and skills erosion and it should be designed to maintain skills in assessment techniques and awareness of the regulatory environment.</w:t>
          </w:r>
        </w:p>
        <w:p w14:paraId="648DDEF3" w14:textId="77777777" w:rsidR="008D38C4" w:rsidRPr="00FF2450" w:rsidRDefault="00000000" w:rsidP="000F573D"/>
      </w:sdtContent>
    </w:sdt>
    <w:bookmarkStart w:id="1145" w:name="_DxCrossRefBm1379192566" w:displacedByCustomXml="next"/>
    <w:bookmarkStart w:id="1146" w:name="_DxCrossRefBm9000161" w:displacedByCustomXml="next"/>
    <w:bookmarkStart w:id="1147" w:name="_Toc427661479" w:displacedByCustomXml="next"/>
    <w:bookmarkStart w:id="1148" w:name="_Toc411245301" w:displacedByCustomXml="next"/>
    <w:bookmarkStart w:id="1149" w:name="_Toc411244030" w:displacedByCustomXml="next"/>
    <w:bookmarkStart w:id="1150" w:name="_Toc409682840" w:displacedByCustomXml="next"/>
    <w:bookmarkStart w:id="1151" w:name="_Toc405820112" w:displacedByCustomXml="next"/>
    <w:sdt>
      <w:sdtPr>
        <w:rPr>
          <w:b w:val="0"/>
          <w:color w:val="auto"/>
          <w:sz w:val="22"/>
          <w:lang w:val="en-US"/>
        </w:rPr>
        <w:alias w:val="topic"/>
        <w:tag w:val="topic"/>
        <w:id w:val="-213051400"/>
      </w:sdtPr>
      <w:sdtContent>
        <w:p w14:paraId="31AEF86E" w14:textId="77777777" w:rsidR="00E63391" w:rsidRPr="00FF2450" w:rsidRDefault="00581773" w:rsidP="000F573D">
          <w:pPr>
            <w:pStyle w:val="Heading5GM"/>
          </w:pPr>
          <w:r w:rsidRPr="00FF2450">
            <w:t xml:space="preserve">GM1 ATCO.D.095(a)(3) </w:t>
          </w:r>
          <w:r w:rsidR="00BC13D0">
            <w:t xml:space="preserve"> </w:t>
          </w:r>
          <w:r w:rsidRPr="00FF2450">
            <w:t>Training of assessors</w:t>
          </w:r>
          <w:bookmarkEnd w:id="1151"/>
          <w:bookmarkEnd w:id="1150"/>
          <w:bookmarkEnd w:id="1149"/>
          <w:bookmarkEnd w:id="1148"/>
          <w:bookmarkEnd w:id="1147"/>
          <w:bookmarkEnd w:id="1146"/>
          <w:bookmarkEnd w:id="1145"/>
        </w:p>
        <w:p w14:paraId="207D6556" w14:textId="77777777" w:rsidR="00B37EBA" w:rsidRPr="00FF2450" w:rsidRDefault="00581773" w:rsidP="00424C04">
          <w:pPr>
            <w:pStyle w:val="Heading6OrgManual"/>
          </w:pPr>
          <w:r w:rsidRPr="003C6502">
            <w:t>ASSESSMENT OF ASSESSOR COMPETENCE</w:t>
          </w:r>
        </w:p>
        <w:p w14:paraId="05A551C3" w14:textId="77777777" w:rsidR="00B70B62" w:rsidRPr="00FF2450" w:rsidRDefault="00581773" w:rsidP="000F573D">
          <w:r w:rsidRPr="00FF2450">
            <w:t>The level of harmonisation on competence assessment is low as a result of the variety of methods. Any assessment of assessor competence should be realistic and it could take place during live traffic situations or during training.</w:t>
          </w:r>
        </w:p>
        <w:bookmarkStart w:id="1152" w:name="_Toc427661480" w:displacedByCustomXml="next"/>
        <w:bookmarkEnd w:id="1152" w:displacedByCustomXml="next"/>
        <w:bookmarkStart w:id="1153" w:name="_Toc427331995" w:displacedByCustomXml="next"/>
        <w:bookmarkEnd w:id="1153" w:displacedByCustomXml="next"/>
      </w:sdtContent>
    </w:sdt>
    <w:p w14:paraId="323E5E30" w14:textId="77777777" w:rsidR="00090094" w:rsidRDefault="00090094">
      <w:pPr>
        <w:pStyle w:val="Heading2"/>
      </w:pPr>
    </w:p>
    <w:p w14:paraId="1DB021B2" w14:textId="77777777" w:rsidR="00090094" w:rsidRDefault="00090094">
      <w:pPr>
        <w:sectPr w:rsidR="00090094" w:rsidSect="0034670D">
          <w:headerReference w:type="even" r:id="rId26"/>
          <w:headerReference w:type="default" r:id="rId27"/>
          <w:footerReference w:type="even" r:id="rId28"/>
          <w:footerReference w:type="default" r:id="rId29"/>
          <w:headerReference w:type="first" r:id="rId30"/>
          <w:footerReference w:type="first" r:id="rId31"/>
          <w:footnotePr>
            <w:numRestart w:val="eachPage"/>
          </w:footnotePr>
          <w:pgSz w:w="11906" w:h="16838" w:code="9"/>
          <w:pgMar w:top="426" w:right="851" w:bottom="568" w:left="851" w:header="720" w:footer="720" w:gutter="0"/>
          <w:pgNumType w:start="0"/>
          <w:cols w:space="720"/>
          <w:titlePg/>
          <w:docGrid w:linePitch="360"/>
        </w:sectPr>
      </w:pPr>
    </w:p>
    <w:bookmarkStart w:id="1154" w:name="_DxCrossRefBm1379192422" w:displacedByCustomXml="next"/>
    <w:bookmarkStart w:id="1155" w:name="_Toc256000067" w:displacedByCustomXml="next"/>
    <w:sdt>
      <w:sdtPr>
        <w:rPr>
          <w:b w:val="0"/>
          <w:color w:val="auto"/>
          <w:sz w:val="22"/>
          <w:szCs w:val="24"/>
          <w:lang w:val="en-US"/>
        </w:rPr>
        <w:alias w:val="topic"/>
        <w:tag w:val="topic"/>
        <w:id w:val="1978900603"/>
      </w:sdtPr>
      <w:sdtContent>
        <w:p w14:paraId="09095D5E" w14:textId="77777777" w:rsidR="001267B0" w:rsidRDefault="00581773" w:rsidP="00E93D04">
          <w:pPr>
            <w:pStyle w:val="Heading3IR"/>
          </w:pPr>
          <w:r w:rsidRPr="00E93D04">
            <w:t>A</w:t>
          </w:r>
          <w:r>
            <w:t xml:space="preserve">PPENDIX 1 OF ANNEX </w:t>
          </w:r>
          <w:r w:rsidR="00C22254">
            <w:t>I</w:t>
          </w:r>
          <w:bookmarkEnd w:id="1155"/>
          <w:bookmarkEnd w:id="1154"/>
        </w:p>
        <w:p w14:paraId="474F9F5D" w14:textId="77777777" w:rsidR="00E13380" w:rsidRPr="00FF2450" w:rsidRDefault="00581773" w:rsidP="00C22254">
          <w:pPr>
            <w:pStyle w:val="Heading4OrgManual"/>
          </w:pPr>
          <w:r w:rsidRPr="00C22254">
            <w:t>LANGUAGE PROFICIENCY RATING SCALE – REQUIREMENTS FOR PROFICIENCY IN LANGUAGES</w:t>
          </w:r>
        </w:p>
        <w:tbl>
          <w:tblPr>
            <w:tblStyle w:val="easaTable"/>
            <w:tblW w:w="5046" w:type="pct"/>
            <w:tblInd w:w="-65" w:type="dxa"/>
            <w:tblLook w:val="0020" w:firstRow="1" w:lastRow="0" w:firstColumn="0" w:lastColumn="0" w:noHBand="0" w:noVBand="0"/>
          </w:tblPr>
          <w:tblGrid>
            <w:gridCol w:w="1496"/>
            <w:gridCol w:w="1946"/>
            <w:gridCol w:w="2297"/>
            <w:gridCol w:w="2072"/>
            <w:gridCol w:w="2011"/>
            <w:gridCol w:w="2286"/>
            <w:gridCol w:w="1932"/>
          </w:tblGrid>
          <w:tr w:rsidR="00090094" w14:paraId="52B11DE9" w14:textId="77777777" w:rsidTr="00090094">
            <w:trPr>
              <w:cnfStyle w:val="100000000000" w:firstRow="1" w:lastRow="0" w:firstColumn="0" w:lastColumn="0" w:oddVBand="0" w:evenVBand="0" w:oddHBand="0" w:evenHBand="0" w:firstRowFirstColumn="0" w:firstRowLastColumn="0" w:lastRowFirstColumn="0" w:lastRowLastColumn="0"/>
            </w:trPr>
            <w:tc>
              <w:tcPr>
                <w:tcW w:w="5000" w:type="pct"/>
                <w:gridSpan w:val="7"/>
              </w:tcPr>
              <w:p w14:paraId="54A17FCF" w14:textId="77777777" w:rsidR="00C22254" w:rsidRPr="00C22254" w:rsidRDefault="00581773" w:rsidP="00C22254">
                <w:pPr>
                  <w:pStyle w:val="TableCentered"/>
                </w:pPr>
                <w:r w:rsidRPr="00FF2450">
                  <w:t xml:space="preserve">Language proficiency rating scale: expert, extended and </w:t>
                </w:r>
                <w:r w:rsidRPr="00C22254">
                  <w:t>operational levels</w:t>
                </w:r>
              </w:p>
            </w:tc>
          </w:tr>
          <w:tr w:rsidR="00090094" w14:paraId="5EAB8C50" w14:textId="77777777" w:rsidTr="00090094">
            <w:tc>
              <w:tcPr>
                <w:tcW w:w="533" w:type="pct"/>
              </w:tcPr>
              <w:p w14:paraId="6FD55B31" w14:textId="77777777" w:rsidR="00E13380" w:rsidRPr="00FF2450" w:rsidRDefault="00581773" w:rsidP="00C22254">
                <w:pPr>
                  <w:pStyle w:val="TableCentered"/>
                </w:pPr>
                <w:r w:rsidRPr="00FF2450">
                  <w:t>Level</w:t>
                </w:r>
              </w:p>
            </w:tc>
            <w:tc>
              <w:tcPr>
                <w:tcW w:w="693" w:type="pct"/>
              </w:tcPr>
              <w:p w14:paraId="6718680D" w14:textId="77777777" w:rsidR="00E13380" w:rsidRPr="00FF2450" w:rsidRDefault="00581773" w:rsidP="00C22254">
                <w:pPr>
                  <w:pStyle w:val="TableCentered"/>
                </w:pPr>
                <w:r w:rsidRPr="00FF2450">
                  <w:t>Pronunciation</w:t>
                </w:r>
              </w:p>
              <w:p w14:paraId="2E5CA14D" w14:textId="77777777" w:rsidR="00E13380" w:rsidRPr="00FF2450" w:rsidRDefault="00581773" w:rsidP="00C22254">
                <w:pPr>
                  <w:pStyle w:val="TableCentered"/>
                </w:pPr>
                <w:r w:rsidRPr="00FF2450">
                  <w:t>Uses a dialect and/or accent intelligible to the aeronautical community</w:t>
                </w:r>
              </w:p>
            </w:tc>
            <w:tc>
              <w:tcPr>
                <w:tcW w:w="818" w:type="pct"/>
              </w:tcPr>
              <w:p w14:paraId="32A4D400" w14:textId="77777777" w:rsidR="00E13380" w:rsidRPr="00FF2450" w:rsidRDefault="00581773" w:rsidP="00C22254">
                <w:pPr>
                  <w:pStyle w:val="TableCentered"/>
                </w:pPr>
                <w:r w:rsidRPr="00FF2450">
                  <w:t>Structure</w:t>
                </w:r>
              </w:p>
              <w:p w14:paraId="7865D359" w14:textId="77777777" w:rsidR="00E13380" w:rsidRPr="00FF2450" w:rsidRDefault="00581773" w:rsidP="00C22254">
                <w:pPr>
                  <w:pStyle w:val="TableCentered"/>
                </w:pPr>
                <w:r w:rsidRPr="00FF2450">
                  <w:t>Relevant grammatical structures and sentence patterns are determined by language functions appropriate to the task</w:t>
                </w:r>
              </w:p>
            </w:tc>
            <w:tc>
              <w:tcPr>
                <w:tcW w:w="738" w:type="pct"/>
              </w:tcPr>
              <w:p w14:paraId="7569E4E1" w14:textId="77777777" w:rsidR="00E13380" w:rsidRPr="00FF2450" w:rsidRDefault="00581773" w:rsidP="00C22254">
                <w:pPr>
                  <w:pStyle w:val="TableCentered"/>
                </w:pPr>
                <w:r w:rsidRPr="00FF2450">
                  <w:t>Vocabulary</w:t>
                </w:r>
              </w:p>
            </w:tc>
            <w:tc>
              <w:tcPr>
                <w:tcW w:w="716" w:type="pct"/>
              </w:tcPr>
              <w:p w14:paraId="7A7E8D23" w14:textId="77777777" w:rsidR="00E13380" w:rsidRPr="00FF2450" w:rsidRDefault="00581773" w:rsidP="00C22254">
                <w:pPr>
                  <w:pStyle w:val="TableCentered"/>
                </w:pPr>
                <w:r w:rsidRPr="00FF2450">
                  <w:t>Fluency</w:t>
                </w:r>
              </w:p>
            </w:tc>
            <w:tc>
              <w:tcPr>
                <w:tcW w:w="814" w:type="pct"/>
              </w:tcPr>
              <w:p w14:paraId="63F96C3A" w14:textId="77777777" w:rsidR="00E13380" w:rsidRPr="00FF2450" w:rsidRDefault="00581773" w:rsidP="00C22254">
                <w:pPr>
                  <w:pStyle w:val="TableCentered"/>
                </w:pPr>
                <w:r w:rsidRPr="00FF2450">
                  <w:t>Comprehension</w:t>
                </w:r>
              </w:p>
            </w:tc>
            <w:tc>
              <w:tcPr>
                <w:tcW w:w="688" w:type="pct"/>
              </w:tcPr>
              <w:p w14:paraId="72B9D84A" w14:textId="77777777" w:rsidR="00E13380" w:rsidRPr="00FF2450" w:rsidRDefault="00581773" w:rsidP="00C22254">
                <w:pPr>
                  <w:pStyle w:val="TableCentered"/>
                </w:pPr>
                <w:r w:rsidRPr="00FF2450">
                  <w:t>Interactions</w:t>
                </w:r>
              </w:p>
            </w:tc>
          </w:tr>
          <w:tr w:rsidR="00090094" w14:paraId="7F7B28B3" w14:textId="77777777" w:rsidTr="00090094">
            <w:tc>
              <w:tcPr>
                <w:tcW w:w="533" w:type="pct"/>
              </w:tcPr>
              <w:p w14:paraId="7632B599" w14:textId="77777777" w:rsidR="00E13380" w:rsidRPr="00FF2450" w:rsidRDefault="00581773" w:rsidP="00913844">
                <w:pPr>
                  <w:pStyle w:val="TableNormal0"/>
                </w:pPr>
                <w:r w:rsidRPr="00FF2450">
                  <w:t>Expert</w:t>
                </w:r>
              </w:p>
              <w:p w14:paraId="126D94F0" w14:textId="77777777" w:rsidR="00E13380" w:rsidRPr="00FF2450" w:rsidRDefault="00581773" w:rsidP="00913844">
                <w:pPr>
                  <w:pStyle w:val="TableNormal0"/>
                </w:pPr>
                <w:r w:rsidRPr="00FF2450">
                  <w:t>6</w:t>
                </w:r>
              </w:p>
            </w:tc>
            <w:tc>
              <w:tcPr>
                <w:tcW w:w="693" w:type="pct"/>
              </w:tcPr>
              <w:p w14:paraId="10F77376" w14:textId="77777777" w:rsidR="00E13380" w:rsidRPr="00FF2450" w:rsidRDefault="00581773" w:rsidP="00913844">
                <w:pPr>
                  <w:pStyle w:val="TableNormal0"/>
                </w:pPr>
                <w:r w:rsidRPr="00FF2450">
                  <w:t>Pronunciation, stress, rhythm and intonation, though possibly influenced by the first language or regional variation, almost never interfere with ease of understanding.</w:t>
                </w:r>
              </w:p>
            </w:tc>
            <w:tc>
              <w:tcPr>
                <w:tcW w:w="818" w:type="pct"/>
              </w:tcPr>
              <w:p w14:paraId="00153928" w14:textId="77777777" w:rsidR="00E13380" w:rsidRPr="00FF2450" w:rsidRDefault="00581773" w:rsidP="00913844">
                <w:pPr>
                  <w:pStyle w:val="TableNormal0"/>
                </w:pPr>
                <w:r w:rsidRPr="00FF2450">
                  <w:t>Both basic and complex grammatical structures and sentence patterns are consistently well controlled.</w:t>
                </w:r>
              </w:p>
            </w:tc>
            <w:tc>
              <w:tcPr>
                <w:tcW w:w="738" w:type="pct"/>
              </w:tcPr>
              <w:p w14:paraId="493E6B5A" w14:textId="77777777" w:rsidR="00E13380" w:rsidRPr="00FF2450" w:rsidRDefault="00581773" w:rsidP="00913844">
                <w:pPr>
                  <w:pStyle w:val="TableNormal0"/>
                </w:pPr>
                <w:r w:rsidRPr="00FF2450">
                  <w:t>Vocabulary range and accuracy are sufficient to communicate effectively on a wide variety of familiar and unfamiliar topics. Vocabulary is idiomatic, nuanced, and sensitive to register.</w:t>
                </w:r>
              </w:p>
            </w:tc>
            <w:tc>
              <w:tcPr>
                <w:tcW w:w="716" w:type="pct"/>
              </w:tcPr>
              <w:p w14:paraId="7AA941E5" w14:textId="77777777" w:rsidR="00E13380" w:rsidRPr="00FF2450" w:rsidRDefault="00581773" w:rsidP="00913844">
                <w:pPr>
                  <w:pStyle w:val="TableNormal0"/>
                </w:pPr>
                <w:r w:rsidRPr="00FF2450">
                  <w:t>Able to speak at length with a natural, effortless flow. Varies speech flow for stylistic effect, e.g. to emphasise a point. Uses appropriate discourse markers and connectors spontaneously</w:t>
                </w:r>
              </w:p>
            </w:tc>
            <w:tc>
              <w:tcPr>
                <w:tcW w:w="814" w:type="pct"/>
              </w:tcPr>
              <w:p w14:paraId="4A51F2BD" w14:textId="77777777" w:rsidR="00E13380" w:rsidRPr="00FF2450" w:rsidRDefault="00581773" w:rsidP="00913844">
                <w:pPr>
                  <w:pStyle w:val="TableNormal0"/>
                </w:pPr>
                <w:r w:rsidRPr="00FF2450">
                  <w:t>Comprehension is consistently accurate in nearly all contexts and includes comprehension of linguistic and cultural subtleties.</w:t>
                </w:r>
              </w:p>
            </w:tc>
            <w:tc>
              <w:tcPr>
                <w:tcW w:w="688" w:type="pct"/>
              </w:tcPr>
              <w:p w14:paraId="44DA22F0" w14:textId="77777777" w:rsidR="00E13380" w:rsidRPr="00FF2450" w:rsidRDefault="00581773" w:rsidP="00913844">
                <w:pPr>
                  <w:pStyle w:val="TableNormal0"/>
                </w:pPr>
                <w:r w:rsidRPr="00FF2450">
                  <w:t>Interacts with ease in nearly all situations. Is sensitive to verbal and non-verbal cues, and responds to them appropriately.</w:t>
                </w:r>
              </w:p>
            </w:tc>
          </w:tr>
          <w:tr w:rsidR="00090094" w14:paraId="39BA90DA" w14:textId="77777777" w:rsidTr="00090094">
            <w:tc>
              <w:tcPr>
                <w:tcW w:w="533" w:type="pct"/>
              </w:tcPr>
              <w:p w14:paraId="32D5613A" w14:textId="77777777" w:rsidR="00E13380" w:rsidRPr="00FF2450" w:rsidRDefault="00581773" w:rsidP="00913844">
                <w:pPr>
                  <w:pStyle w:val="TableNormal0"/>
                </w:pPr>
                <w:r w:rsidRPr="00FF2450">
                  <w:t>Extended</w:t>
                </w:r>
              </w:p>
              <w:p w14:paraId="3EFFADD6" w14:textId="77777777" w:rsidR="00E13380" w:rsidRPr="00FF2450" w:rsidRDefault="00581773" w:rsidP="00913844">
                <w:pPr>
                  <w:pStyle w:val="TableNormal0"/>
                </w:pPr>
                <w:r w:rsidRPr="00FF2450">
                  <w:t>5</w:t>
                </w:r>
              </w:p>
            </w:tc>
            <w:tc>
              <w:tcPr>
                <w:tcW w:w="693" w:type="pct"/>
              </w:tcPr>
              <w:p w14:paraId="71BCB452" w14:textId="77777777" w:rsidR="00E13380" w:rsidRPr="00FF2450" w:rsidRDefault="00581773" w:rsidP="00913844">
                <w:pPr>
                  <w:pStyle w:val="TableNormal0"/>
                </w:pPr>
                <w:r w:rsidRPr="00FF2450">
                  <w:t>Pronunciation, stress, rhythm and intonation, though influenced by the first language or regional variation, rarely interfere with ease of understanding.</w:t>
                </w:r>
              </w:p>
            </w:tc>
            <w:tc>
              <w:tcPr>
                <w:tcW w:w="818" w:type="pct"/>
              </w:tcPr>
              <w:p w14:paraId="6F5E95DD" w14:textId="77777777" w:rsidR="00E13380" w:rsidRPr="00FF2450" w:rsidRDefault="00581773" w:rsidP="00913844">
                <w:pPr>
                  <w:pStyle w:val="TableNormal0"/>
                </w:pPr>
                <w:r w:rsidRPr="00FF2450">
                  <w:t>Basic grammatical structures and sentence patterns are consistently well controlled. Complex structures are attempted but with errors which sometimes interfere with meaning.</w:t>
                </w:r>
              </w:p>
            </w:tc>
            <w:tc>
              <w:tcPr>
                <w:tcW w:w="738" w:type="pct"/>
              </w:tcPr>
              <w:p w14:paraId="1AA824AA" w14:textId="77777777" w:rsidR="00E13380" w:rsidRPr="00FF2450" w:rsidRDefault="00581773" w:rsidP="00913844">
                <w:pPr>
                  <w:pStyle w:val="TableNormal0"/>
                </w:pPr>
                <w:r w:rsidRPr="00FF2450">
                  <w:t>Vocabulary range and accuracy are sufficient to communicate effectively on common, concrete, and work-related topics. Paraphrases consistently and successfully. Vocabulary is sometimes idiomatic.</w:t>
                </w:r>
              </w:p>
            </w:tc>
            <w:tc>
              <w:tcPr>
                <w:tcW w:w="716" w:type="pct"/>
              </w:tcPr>
              <w:p w14:paraId="3F935E75" w14:textId="77777777" w:rsidR="00E13380" w:rsidRPr="00FF2450" w:rsidRDefault="00581773" w:rsidP="00913844">
                <w:pPr>
                  <w:pStyle w:val="TableNormal0"/>
                </w:pPr>
                <w:r w:rsidRPr="00FF2450">
                  <w:t>Able to speak at length with relative ease on familiar topics, but may not vary speech flow as a stylistic device. Can make use of appropriate discourse markers or connectors.</w:t>
                </w:r>
              </w:p>
            </w:tc>
            <w:tc>
              <w:tcPr>
                <w:tcW w:w="814" w:type="pct"/>
              </w:tcPr>
              <w:p w14:paraId="139B7A09" w14:textId="77777777" w:rsidR="00E13380" w:rsidRPr="00FF2450" w:rsidRDefault="00581773" w:rsidP="00913844">
                <w:pPr>
                  <w:pStyle w:val="TableNormal0"/>
                </w:pPr>
                <w:r w:rsidRPr="00FF2450">
                  <w:t xml:space="preserve">Comprehension is accurate on common, concrete, and work-related topics and mostly accurate when the speaker is confronted with a linguistic or situational complication or an unexpected turn of events. Is able to comprehend a range of speech varieties (dialect </w:t>
                </w:r>
                <w:r w:rsidRPr="00FF2450">
                  <w:lastRenderedPageBreak/>
                  <w:t>and/or accent) or registers.</w:t>
                </w:r>
              </w:p>
            </w:tc>
            <w:tc>
              <w:tcPr>
                <w:tcW w:w="688" w:type="pct"/>
              </w:tcPr>
              <w:p w14:paraId="4EA56257" w14:textId="77777777" w:rsidR="00E13380" w:rsidRPr="00FF2450" w:rsidRDefault="00581773" w:rsidP="00913844">
                <w:pPr>
                  <w:pStyle w:val="TableNormal0"/>
                </w:pPr>
                <w:r w:rsidRPr="00FF2450">
                  <w:lastRenderedPageBreak/>
                  <w:t>Responses are immediate, appropriate, and informative. Manages the speaker/listener relationship effectively.</w:t>
                </w:r>
              </w:p>
            </w:tc>
          </w:tr>
          <w:tr w:rsidR="00090094" w14:paraId="3B6F2479" w14:textId="77777777" w:rsidTr="00090094">
            <w:tc>
              <w:tcPr>
                <w:tcW w:w="533" w:type="pct"/>
              </w:tcPr>
              <w:p w14:paraId="4553CE97" w14:textId="77777777" w:rsidR="00E13380" w:rsidRPr="00FF2450" w:rsidRDefault="00581773" w:rsidP="00913844">
                <w:pPr>
                  <w:pStyle w:val="TableNormal0"/>
                </w:pPr>
                <w:r w:rsidRPr="00FF2450">
                  <w:t>Operational</w:t>
                </w:r>
              </w:p>
              <w:p w14:paraId="3B295710" w14:textId="77777777" w:rsidR="00E13380" w:rsidRPr="00FF2450" w:rsidRDefault="00581773" w:rsidP="00913844">
                <w:pPr>
                  <w:pStyle w:val="TableNormal0"/>
                </w:pPr>
                <w:r w:rsidRPr="00FF2450">
                  <w:t>4</w:t>
                </w:r>
              </w:p>
            </w:tc>
            <w:tc>
              <w:tcPr>
                <w:tcW w:w="693" w:type="pct"/>
              </w:tcPr>
              <w:p w14:paraId="3BFDE358" w14:textId="77777777" w:rsidR="00E13380" w:rsidRPr="00FF2450" w:rsidRDefault="00581773" w:rsidP="00913844">
                <w:pPr>
                  <w:pStyle w:val="TableNormal0"/>
                </w:pPr>
                <w:r w:rsidRPr="00FF2450">
                  <w:t>Pronunciation, stress, rhythm and intonation are influenced by the first language or regional variation but only sometimes interfere with ease of understanding.</w:t>
                </w:r>
              </w:p>
            </w:tc>
            <w:tc>
              <w:tcPr>
                <w:tcW w:w="818" w:type="pct"/>
              </w:tcPr>
              <w:p w14:paraId="16077B57" w14:textId="77777777" w:rsidR="00E13380" w:rsidRPr="00FF2450" w:rsidRDefault="00581773" w:rsidP="00913844">
                <w:pPr>
                  <w:pStyle w:val="TableNormal0"/>
                </w:pPr>
                <w:r w:rsidRPr="00FF2450">
                  <w:t>Basic grammatical structures and sentence patterns are used creatively and are usually well controlled. Errors may occur, particularly in unusual or unexpected circumstances, but rarely interfere with meaning.</w:t>
                </w:r>
              </w:p>
            </w:tc>
            <w:tc>
              <w:tcPr>
                <w:tcW w:w="738" w:type="pct"/>
              </w:tcPr>
              <w:p w14:paraId="38138050" w14:textId="77777777" w:rsidR="00E13380" w:rsidRPr="00FF2450" w:rsidRDefault="00581773" w:rsidP="00913844">
                <w:pPr>
                  <w:pStyle w:val="TableNormal0"/>
                </w:pPr>
                <w:r w:rsidRPr="00FF2450">
                  <w:t>Vocabulary range and accuracy are usually sufficient to communicate effectively on common, concrete, and work-related topics. Can often paraphrase successfully when lacking vocabulary in unusual or unexpected circumstances.</w:t>
                </w:r>
              </w:p>
            </w:tc>
            <w:tc>
              <w:tcPr>
                <w:tcW w:w="716" w:type="pct"/>
              </w:tcPr>
              <w:p w14:paraId="5F2E5062" w14:textId="77777777" w:rsidR="00E13380" w:rsidRPr="00FF2450" w:rsidRDefault="00581773" w:rsidP="00913844">
                <w:pPr>
                  <w:pStyle w:val="TableNormal0"/>
                </w:pPr>
                <w:r w:rsidRPr="00FF2450">
                  <w:t>Produces stretches of language at an appropriate tempo. There may be occasional loss of fluency on transition from rehearsed or formulaic speech to spontaneous interaction, but this does not prevent effective communication. Can make limited use of discourse markers or connectors. Fillers are not distracting.</w:t>
                </w:r>
              </w:p>
            </w:tc>
            <w:tc>
              <w:tcPr>
                <w:tcW w:w="814" w:type="pct"/>
              </w:tcPr>
              <w:p w14:paraId="0ECE98D8" w14:textId="77777777" w:rsidR="00E13380" w:rsidRPr="00FF2450" w:rsidRDefault="00581773" w:rsidP="00913844">
                <w:pPr>
                  <w:pStyle w:val="TableNormal0"/>
                </w:pPr>
                <w:r w:rsidRPr="00FF2450">
                  <w:t>Comprehension is mostly accurate on common, concrete, and work-related topics when the accent or variety used is sufficiently intelligible for an international community of users. When the speaker is confronted with a linguistic or situational complication or an unexpected turn of events, comprehension may be slower or require clarification strategies.</w:t>
                </w:r>
              </w:p>
            </w:tc>
            <w:tc>
              <w:tcPr>
                <w:tcW w:w="688" w:type="pct"/>
              </w:tcPr>
              <w:p w14:paraId="26CA56C2" w14:textId="77777777" w:rsidR="00E13380" w:rsidRPr="00FF2450" w:rsidRDefault="00581773" w:rsidP="00913844">
                <w:pPr>
                  <w:pStyle w:val="TableNormal0"/>
                </w:pPr>
                <w:r w:rsidRPr="00FF2450">
                  <w:t>Responses are usually immediate, appropriate, and informative. Initiates and maintains exchanges even when dealing with an unexpected turn of events. Deals adequately with apparent misunderstandings by checking, confirming, or clarifying.</w:t>
                </w:r>
              </w:p>
            </w:tc>
          </w:tr>
        </w:tbl>
        <w:p w14:paraId="31D70130" w14:textId="77777777" w:rsidR="004E5B3B" w:rsidRDefault="004E5B3B" w:rsidP="00B923ED"/>
        <w:tbl>
          <w:tblPr>
            <w:tblStyle w:val="easaTable"/>
            <w:tblW w:w="5041" w:type="pct"/>
            <w:tblInd w:w="-65" w:type="dxa"/>
            <w:tblLook w:val="0020" w:firstRow="1" w:lastRow="0" w:firstColumn="0" w:lastColumn="0" w:noHBand="0" w:noVBand="0"/>
          </w:tblPr>
          <w:tblGrid>
            <w:gridCol w:w="1498"/>
            <w:gridCol w:w="1877"/>
            <w:gridCol w:w="2295"/>
            <w:gridCol w:w="2014"/>
            <w:gridCol w:w="2129"/>
            <w:gridCol w:w="2154"/>
            <w:gridCol w:w="2059"/>
          </w:tblGrid>
          <w:tr w:rsidR="00090094" w14:paraId="03EAE75F" w14:textId="77777777" w:rsidTr="00090094">
            <w:trPr>
              <w:cnfStyle w:val="100000000000" w:firstRow="1" w:lastRow="0" w:firstColumn="0" w:lastColumn="0" w:oddVBand="0" w:evenVBand="0" w:oddHBand="0" w:evenHBand="0" w:firstRowFirstColumn="0" w:firstRowLastColumn="0" w:lastRowFirstColumn="0" w:lastRowLastColumn="0"/>
              <w:trHeight w:val="97"/>
            </w:trPr>
            <w:tc>
              <w:tcPr>
                <w:tcW w:w="5000" w:type="pct"/>
                <w:gridSpan w:val="7"/>
              </w:tcPr>
              <w:p w14:paraId="20555001" w14:textId="77777777" w:rsidR="00C22254" w:rsidRPr="00C22254" w:rsidRDefault="00581773" w:rsidP="00C22254">
                <w:pPr>
                  <w:pStyle w:val="TableCentered"/>
                </w:pPr>
                <w:r>
                  <w:br w:type="page"/>
                </w:r>
                <w:r w:rsidRPr="00C22254">
                  <w:t>Language proficiency rating scale: pre-operational, elementary and pre-elementary levels</w:t>
                </w:r>
              </w:p>
            </w:tc>
          </w:tr>
          <w:tr w:rsidR="00090094" w14:paraId="6EFDCFD1" w14:textId="77777777" w:rsidTr="00090094">
            <w:trPr>
              <w:trHeight w:val="522"/>
            </w:trPr>
            <w:tc>
              <w:tcPr>
                <w:tcW w:w="534" w:type="pct"/>
              </w:tcPr>
              <w:p w14:paraId="65BAD30B" w14:textId="77777777" w:rsidR="00E13380" w:rsidRPr="004E5B3B" w:rsidRDefault="00581773" w:rsidP="004E5B3B">
                <w:pPr>
                  <w:pStyle w:val="TableNormal0"/>
                </w:pPr>
                <w:r w:rsidRPr="004E5B3B">
                  <w:t>Level</w:t>
                </w:r>
              </w:p>
            </w:tc>
            <w:tc>
              <w:tcPr>
                <w:tcW w:w="669" w:type="pct"/>
              </w:tcPr>
              <w:p w14:paraId="4B3F3B4A" w14:textId="77777777" w:rsidR="00E13380" w:rsidRPr="004E5B3B" w:rsidRDefault="00581773" w:rsidP="004E5B3B">
                <w:pPr>
                  <w:pStyle w:val="TableNormal0"/>
                </w:pPr>
                <w:r w:rsidRPr="004E5B3B">
                  <w:t>Pronunciation</w:t>
                </w:r>
              </w:p>
              <w:p w14:paraId="53D26E1B" w14:textId="77777777" w:rsidR="00E13380" w:rsidRPr="004E5B3B" w:rsidRDefault="00581773" w:rsidP="004E5B3B">
                <w:pPr>
                  <w:pStyle w:val="TableNormal0"/>
                </w:pPr>
                <w:r w:rsidRPr="004E5B3B">
                  <w:t>Uses a dialect and/or accent intelligible to the aeronautical community</w:t>
                </w:r>
              </w:p>
            </w:tc>
            <w:tc>
              <w:tcPr>
                <w:tcW w:w="818" w:type="pct"/>
              </w:tcPr>
              <w:p w14:paraId="4AD6F50C" w14:textId="77777777" w:rsidR="00E13380" w:rsidRPr="004E5B3B" w:rsidRDefault="00581773" w:rsidP="004E5B3B">
                <w:pPr>
                  <w:pStyle w:val="TableNormal0"/>
                </w:pPr>
                <w:r w:rsidRPr="004E5B3B">
                  <w:t>Structure</w:t>
                </w:r>
              </w:p>
              <w:p w14:paraId="3383B523" w14:textId="77777777" w:rsidR="00E13380" w:rsidRPr="004E5B3B" w:rsidRDefault="00581773" w:rsidP="004E5B3B">
                <w:pPr>
                  <w:pStyle w:val="TableNormal0"/>
                </w:pPr>
                <w:r w:rsidRPr="004E5B3B">
                  <w:t>Relevant grammatical structures and sentence patterns are determined by language functions appropriate to the task</w:t>
                </w:r>
              </w:p>
            </w:tc>
            <w:tc>
              <w:tcPr>
                <w:tcW w:w="718" w:type="pct"/>
              </w:tcPr>
              <w:p w14:paraId="5EC8C925" w14:textId="77777777" w:rsidR="00E13380" w:rsidRPr="004E5B3B" w:rsidRDefault="00581773" w:rsidP="004E5B3B">
                <w:pPr>
                  <w:pStyle w:val="TableNormal0"/>
                </w:pPr>
                <w:r w:rsidRPr="004E5B3B">
                  <w:t>Vocabulary</w:t>
                </w:r>
              </w:p>
            </w:tc>
            <w:tc>
              <w:tcPr>
                <w:tcW w:w="759" w:type="pct"/>
              </w:tcPr>
              <w:p w14:paraId="57D96A94" w14:textId="77777777" w:rsidR="00E13380" w:rsidRPr="004E5B3B" w:rsidRDefault="00581773" w:rsidP="004E5B3B">
                <w:pPr>
                  <w:pStyle w:val="TableNormal0"/>
                </w:pPr>
                <w:r w:rsidRPr="004E5B3B">
                  <w:t>Fluency</w:t>
                </w:r>
              </w:p>
            </w:tc>
            <w:tc>
              <w:tcPr>
                <w:tcW w:w="768" w:type="pct"/>
              </w:tcPr>
              <w:p w14:paraId="4ADA9D4F" w14:textId="77777777" w:rsidR="00E13380" w:rsidRPr="004E5B3B" w:rsidRDefault="00581773" w:rsidP="004E5B3B">
                <w:pPr>
                  <w:pStyle w:val="TableNormal0"/>
                </w:pPr>
                <w:r w:rsidRPr="004E5B3B">
                  <w:t>Comprehension</w:t>
                </w:r>
              </w:p>
            </w:tc>
            <w:tc>
              <w:tcPr>
                <w:tcW w:w="734" w:type="pct"/>
              </w:tcPr>
              <w:p w14:paraId="3FD1CEF8" w14:textId="77777777" w:rsidR="00E13380" w:rsidRPr="004E5B3B" w:rsidRDefault="00581773" w:rsidP="004E5B3B">
                <w:pPr>
                  <w:pStyle w:val="TableNormal0"/>
                </w:pPr>
                <w:r w:rsidRPr="004E5B3B">
                  <w:t>Interactions</w:t>
                </w:r>
              </w:p>
            </w:tc>
          </w:tr>
          <w:tr w:rsidR="00090094" w14:paraId="795215AD" w14:textId="77777777" w:rsidTr="00090094">
            <w:tc>
              <w:tcPr>
                <w:tcW w:w="534" w:type="pct"/>
              </w:tcPr>
              <w:p w14:paraId="1A1A68F5" w14:textId="77777777" w:rsidR="00E13380" w:rsidRPr="004E5B3B" w:rsidRDefault="00581773" w:rsidP="004E5B3B">
                <w:pPr>
                  <w:pStyle w:val="TableNormal0"/>
                </w:pPr>
                <w:r w:rsidRPr="004E5B3B">
                  <w:t>Pre-operational</w:t>
                </w:r>
              </w:p>
              <w:p w14:paraId="0239455E" w14:textId="77777777" w:rsidR="00E13380" w:rsidRPr="004E5B3B" w:rsidRDefault="00581773" w:rsidP="004E5B3B">
                <w:pPr>
                  <w:pStyle w:val="TableNormal0"/>
                </w:pPr>
                <w:r w:rsidRPr="004E5B3B">
                  <w:t>3</w:t>
                </w:r>
              </w:p>
            </w:tc>
            <w:tc>
              <w:tcPr>
                <w:tcW w:w="669" w:type="pct"/>
              </w:tcPr>
              <w:p w14:paraId="6A26C9C3" w14:textId="77777777" w:rsidR="00E13380" w:rsidRPr="004E5B3B" w:rsidRDefault="00581773" w:rsidP="004E5B3B">
                <w:pPr>
                  <w:pStyle w:val="TableNormal0"/>
                </w:pPr>
                <w:r w:rsidRPr="004E5B3B">
                  <w:t xml:space="preserve">Pronunciation, stress, rhythm and intonation are influenced by the first language or </w:t>
                </w:r>
                <w:r w:rsidRPr="004E5B3B">
                  <w:lastRenderedPageBreak/>
                  <w:t>regional variation and frequently interfere with ease of understanding.</w:t>
                </w:r>
              </w:p>
            </w:tc>
            <w:tc>
              <w:tcPr>
                <w:tcW w:w="818" w:type="pct"/>
              </w:tcPr>
              <w:p w14:paraId="6D173AE5" w14:textId="77777777" w:rsidR="00E13380" w:rsidRPr="004E5B3B" w:rsidRDefault="00581773" w:rsidP="004E5B3B">
                <w:pPr>
                  <w:pStyle w:val="TableNormal0"/>
                </w:pPr>
                <w:r w:rsidRPr="004E5B3B">
                  <w:lastRenderedPageBreak/>
                  <w:t xml:space="preserve">Basic grammatical structures and sentence patterns associated with predictable situations are not always well </w:t>
                </w:r>
                <w:r w:rsidRPr="004E5B3B">
                  <w:lastRenderedPageBreak/>
                  <w:t>controlled. Errors frequently interfere with meaning.</w:t>
                </w:r>
              </w:p>
            </w:tc>
            <w:tc>
              <w:tcPr>
                <w:tcW w:w="718" w:type="pct"/>
              </w:tcPr>
              <w:p w14:paraId="2F3B5A1B" w14:textId="77777777" w:rsidR="00E13380" w:rsidRPr="004E5B3B" w:rsidRDefault="00581773" w:rsidP="004E5B3B">
                <w:pPr>
                  <w:pStyle w:val="TableNormal0"/>
                </w:pPr>
                <w:r w:rsidRPr="004E5B3B">
                  <w:lastRenderedPageBreak/>
                  <w:t xml:space="preserve">Vocabulary range and accuracy are often sufficient to communicate on common, concrete, </w:t>
                </w:r>
                <w:r w:rsidRPr="004E5B3B">
                  <w:lastRenderedPageBreak/>
                  <w:t>or work-related topics but range is limited and the word choice often inappropriate. Is often unable to paraphrase successfully when lacking vocabulary.</w:t>
                </w:r>
              </w:p>
            </w:tc>
            <w:tc>
              <w:tcPr>
                <w:tcW w:w="759" w:type="pct"/>
              </w:tcPr>
              <w:p w14:paraId="12FC7B7A" w14:textId="77777777" w:rsidR="00E13380" w:rsidRPr="004E5B3B" w:rsidRDefault="00581773" w:rsidP="004E5B3B">
                <w:pPr>
                  <w:pStyle w:val="TableNormal0"/>
                </w:pPr>
                <w:r w:rsidRPr="004E5B3B">
                  <w:lastRenderedPageBreak/>
                  <w:t xml:space="preserve">Produces stretches of language, but phrasing and pausing are often inappropriate. Hesitations or slowness </w:t>
                </w:r>
                <w:r w:rsidRPr="004E5B3B">
                  <w:lastRenderedPageBreak/>
                  <w:t>in language processing may prevent effective communication. Fillers are sometimes distracting.</w:t>
                </w:r>
              </w:p>
            </w:tc>
            <w:tc>
              <w:tcPr>
                <w:tcW w:w="768" w:type="pct"/>
              </w:tcPr>
              <w:p w14:paraId="7B19BD9A" w14:textId="77777777" w:rsidR="00E13380" w:rsidRPr="004E5B3B" w:rsidRDefault="00581773" w:rsidP="004E5B3B">
                <w:pPr>
                  <w:pStyle w:val="TableNormal0"/>
                </w:pPr>
                <w:r w:rsidRPr="004E5B3B">
                  <w:lastRenderedPageBreak/>
                  <w:t xml:space="preserve">Comprehension is often accurate on common, concrete, and work-related topics when the accent or </w:t>
                </w:r>
                <w:r w:rsidRPr="004E5B3B">
                  <w:lastRenderedPageBreak/>
                  <w:t>variety used is sufficiently intelligible for an international community of users. May fail to understand a linguistic or situational complication or an unexpected turn of events.</w:t>
                </w:r>
              </w:p>
            </w:tc>
            <w:tc>
              <w:tcPr>
                <w:tcW w:w="734" w:type="pct"/>
              </w:tcPr>
              <w:p w14:paraId="258BA553" w14:textId="77777777" w:rsidR="00E13380" w:rsidRPr="004E5B3B" w:rsidRDefault="00581773" w:rsidP="004E5B3B">
                <w:pPr>
                  <w:pStyle w:val="TableNormal0"/>
                </w:pPr>
                <w:r w:rsidRPr="004E5B3B">
                  <w:lastRenderedPageBreak/>
                  <w:t xml:space="preserve">Responses are sometimes immediate, appropriate, and informative. Can </w:t>
                </w:r>
                <w:r w:rsidRPr="004E5B3B">
                  <w:lastRenderedPageBreak/>
                  <w:t>initiate and maintain exchanges with reasonable ease on familiar topics and in predictable situations. Generally inadequate when dealing with an unexpected turn of events.</w:t>
                </w:r>
              </w:p>
            </w:tc>
          </w:tr>
          <w:tr w:rsidR="00090094" w14:paraId="5227EDAF" w14:textId="77777777" w:rsidTr="00090094">
            <w:trPr>
              <w:trHeight w:val="35"/>
            </w:trPr>
            <w:tc>
              <w:tcPr>
                <w:tcW w:w="534" w:type="pct"/>
              </w:tcPr>
              <w:p w14:paraId="5D167459" w14:textId="77777777" w:rsidR="00E13380" w:rsidRPr="004E5B3B" w:rsidRDefault="00581773" w:rsidP="004E5B3B">
                <w:pPr>
                  <w:pStyle w:val="TableNormal0"/>
                </w:pPr>
                <w:r w:rsidRPr="004E5B3B">
                  <w:lastRenderedPageBreak/>
                  <w:t>Elementary</w:t>
                </w:r>
              </w:p>
              <w:p w14:paraId="417A66C1" w14:textId="77777777" w:rsidR="00E13380" w:rsidRPr="004E5B3B" w:rsidRDefault="00581773" w:rsidP="004E5B3B">
                <w:pPr>
                  <w:pStyle w:val="TableNormal0"/>
                </w:pPr>
                <w:r w:rsidRPr="004E5B3B">
                  <w:t>2</w:t>
                </w:r>
              </w:p>
            </w:tc>
            <w:tc>
              <w:tcPr>
                <w:tcW w:w="669" w:type="pct"/>
              </w:tcPr>
              <w:p w14:paraId="0FC4CD96" w14:textId="77777777" w:rsidR="00E13380" w:rsidRPr="004E5B3B" w:rsidRDefault="00581773" w:rsidP="004E5B3B">
                <w:pPr>
                  <w:pStyle w:val="TableNormal0"/>
                </w:pPr>
                <w:r w:rsidRPr="004E5B3B">
                  <w:t>Pronunciation, stress, rhythm and intonation are heavily influenced by the first language or regional variation and usually interfere with ease of understanding.</w:t>
                </w:r>
              </w:p>
            </w:tc>
            <w:tc>
              <w:tcPr>
                <w:tcW w:w="818" w:type="pct"/>
              </w:tcPr>
              <w:p w14:paraId="0C0FB44F" w14:textId="77777777" w:rsidR="00E13380" w:rsidRPr="004E5B3B" w:rsidRDefault="00581773" w:rsidP="004E5B3B">
                <w:pPr>
                  <w:pStyle w:val="TableNormal0"/>
                </w:pPr>
                <w:r w:rsidRPr="004E5B3B">
                  <w:t>Shows only limited control of a few simple memorised grammatical structures and sentence patterns.</w:t>
                </w:r>
              </w:p>
            </w:tc>
            <w:tc>
              <w:tcPr>
                <w:tcW w:w="718" w:type="pct"/>
              </w:tcPr>
              <w:p w14:paraId="5184F2BF" w14:textId="77777777" w:rsidR="00E13380" w:rsidRPr="004E5B3B" w:rsidRDefault="00581773" w:rsidP="004E5B3B">
                <w:pPr>
                  <w:pStyle w:val="TableNormal0"/>
                </w:pPr>
                <w:r w:rsidRPr="004E5B3B">
                  <w:t>Limited vocabulary range consisting only of isolated words and memorised phrases.</w:t>
                </w:r>
              </w:p>
            </w:tc>
            <w:tc>
              <w:tcPr>
                <w:tcW w:w="759" w:type="pct"/>
              </w:tcPr>
              <w:p w14:paraId="74615E21" w14:textId="77777777" w:rsidR="00E13380" w:rsidRPr="004E5B3B" w:rsidRDefault="00581773" w:rsidP="004E5B3B">
                <w:pPr>
                  <w:pStyle w:val="TableNormal0"/>
                </w:pPr>
                <w:r w:rsidRPr="004E5B3B">
                  <w:t>Can produce very short, isolated, memorised utterances with frequent pausing and a distracting use of fillers to search for expressions and to articulate less familiar words.</w:t>
                </w:r>
              </w:p>
            </w:tc>
            <w:tc>
              <w:tcPr>
                <w:tcW w:w="768" w:type="pct"/>
              </w:tcPr>
              <w:p w14:paraId="56650289" w14:textId="77777777" w:rsidR="00E13380" w:rsidRPr="004E5B3B" w:rsidRDefault="00581773" w:rsidP="004E5B3B">
                <w:pPr>
                  <w:pStyle w:val="TableNormal0"/>
                </w:pPr>
                <w:r w:rsidRPr="004E5B3B">
                  <w:t>Comprehension is limited to isolated, memorised phrases when they are carefully and slowly articulated.</w:t>
                </w:r>
              </w:p>
            </w:tc>
            <w:tc>
              <w:tcPr>
                <w:tcW w:w="734" w:type="pct"/>
              </w:tcPr>
              <w:p w14:paraId="7C1F26FF" w14:textId="77777777" w:rsidR="00E13380" w:rsidRPr="004E5B3B" w:rsidRDefault="00581773" w:rsidP="004E5B3B">
                <w:pPr>
                  <w:pStyle w:val="TableNormal0"/>
                </w:pPr>
                <w:r w:rsidRPr="004E5B3B">
                  <w:t>Response time is slow, and often inappropriate. Interaction is limited to simple routine exchanges.</w:t>
                </w:r>
              </w:p>
            </w:tc>
          </w:tr>
          <w:tr w:rsidR="00090094" w14:paraId="6AE252C8" w14:textId="77777777" w:rsidTr="00090094">
            <w:tc>
              <w:tcPr>
                <w:tcW w:w="534" w:type="pct"/>
              </w:tcPr>
              <w:p w14:paraId="60D645E3" w14:textId="77777777" w:rsidR="00E13380" w:rsidRPr="004E5B3B" w:rsidRDefault="00581773" w:rsidP="004E5B3B">
                <w:pPr>
                  <w:pStyle w:val="TableNormal0"/>
                </w:pPr>
                <w:r w:rsidRPr="004E5B3B">
                  <w:t>Pre-elementary</w:t>
                </w:r>
              </w:p>
              <w:p w14:paraId="17440436" w14:textId="77777777" w:rsidR="00E13380" w:rsidRPr="004E5B3B" w:rsidRDefault="00581773" w:rsidP="004E5B3B">
                <w:pPr>
                  <w:pStyle w:val="TableNormal0"/>
                </w:pPr>
                <w:r w:rsidRPr="004E5B3B">
                  <w:t>1</w:t>
                </w:r>
              </w:p>
            </w:tc>
            <w:tc>
              <w:tcPr>
                <w:tcW w:w="669" w:type="pct"/>
              </w:tcPr>
              <w:p w14:paraId="276250ED" w14:textId="77777777" w:rsidR="00E13380" w:rsidRPr="004E5B3B" w:rsidRDefault="00581773" w:rsidP="004E5B3B">
                <w:pPr>
                  <w:pStyle w:val="TableNormal0"/>
                </w:pPr>
                <w:r w:rsidRPr="004E5B3B">
                  <w:t>Performs at a level below the Elementary level.</w:t>
                </w:r>
              </w:p>
            </w:tc>
            <w:tc>
              <w:tcPr>
                <w:tcW w:w="818" w:type="pct"/>
              </w:tcPr>
              <w:p w14:paraId="01C76E9D" w14:textId="77777777" w:rsidR="00E13380" w:rsidRPr="004E5B3B" w:rsidRDefault="00581773" w:rsidP="004E5B3B">
                <w:pPr>
                  <w:pStyle w:val="TableNormal0"/>
                </w:pPr>
                <w:r w:rsidRPr="004E5B3B">
                  <w:t>Performs at a level below the Elementary level.</w:t>
                </w:r>
              </w:p>
            </w:tc>
            <w:tc>
              <w:tcPr>
                <w:tcW w:w="718" w:type="pct"/>
              </w:tcPr>
              <w:p w14:paraId="5AEB40B2" w14:textId="77777777" w:rsidR="00E13380" w:rsidRPr="004E5B3B" w:rsidRDefault="00581773" w:rsidP="004E5B3B">
                <w:pPr>
                  <w:pStyle w:val="TableNormal0"/>
                </w:pPr>
                <w:r w:rsidRPr="004E5B3B">
                  <w:t>Performs at a level below the Elementary level.</w:t>
                </w:r>
              </w:p>
            </w:tc>
            <w:tc>
              <w:tcPr>
                <w:tcW w:w="759" w:type="pct"/>
              </w:tcPr>
              <w:p w14:paraId="0E1DC755" w14:textId="77777777" w:rsidR="00E13380" w:rsidRPr="004E5B3B" w:rsidRDefault="00581773" w:rsidP="004E5B3B">
                <w:pPr>
                  <w:pStyle w:val="TableNormal0"/>
                </w:pPr>
                <w:r w:rsidRPr="004E5B3B">
                  <w:t>Performs at a level below the Elementary level.</w:t>
                </w:r>
              </w:p>
            </w:tc>
            <w:tc>
              <w:tcPr>
                <w:tcW w:w="768" w:type="pct"/>
              </w:tcPr>
              <w:p w14:paraId="2774CA1E" w14:textId="77777777" w:rsidR="00E13380" w:rsidRPr="004E5B3B" w:rsidRDefault="00581773" w:rsidP="004E5B3B">
                <w:pPr>
                  <w:pStyle w:val="TableNormal0"/>
                </w:pPr>
                <w:r w:rsidRPr="004E5B3B">
                  <w:t>Performs at a level below the Elementary level.</w:t>
                </w:r>
              </w:p>
            </w:tc>
            <w:tc>
              <w:tcPr>
                <w:tcW w:w="734" w:type="pct"/>
              </w:tcPr>
              <w:p w14:paraId="467AAA41" w14:textId="77777777" w:rsidR="00E13380" w:rsidRPr="004E5B3B" w:rsidRDefault="00581773" w:rsidP="004E5B3B">
                <w:pPr>
                  <w:pStyle w:val="TableNormal0"/>
                </w:pPr>
                <w:r w:rsidRPr="004E5B3B">
                  <w:t>Performs at a level below the Elementary level.</w:t>
                </w:r>
              </w:p>
            </w:tc>
          </w:tr>
        </w:tbl>
        <w:p w14:paraId="078EB454" w14:textId="77777777" w:rsidR="00090094" w:rsidRDefault="00000000" w:rsidP="00CD70A2">
          <w:pPr>
            <w:tabs>
              <w:tab w:val="left" w:pos="5124"/>
            </w:tabs>
            <w:sectPr w:rsidR="00090094" w:rsidSect="00D422E0">
              <w:headerReference w:type="default" r:id="rId32"/>
              <w:footerReference w:type="default" r:id="rId33"/>
              <w:footnotePr>
                <w:numRestart w:val="eachPage"/>
              </w:footnotePr>
              <w:pgSz w:w="16838" w:h="11906" w:orient="landscape" w:code="9"/>
              <w:pgMar w:top="1440" w:right="1440" w:bottom="1440" w:left="1440" w:header="720" w:footer="720" w:gutter="0"/>
              <w:cols w:space="720"/>
              <w:docGrid w:linePitch="360"/>
            </w:sectPr>
          </w:pPr>
        </w:p>
        <w:bookmarkStart w:id="1156" w:name="_Toc413420339" w:displacedByCustomXml="next"/>
        <w:bookmarkEnd w:id="1156" w:displacedByCustomXml="next"/>
        <w:bookmarkStart w:id="1157" w:name="_Toc411245302" w:displacedByCustomXml="next"/>
        <w:bookmarkEnd w:id="1157" w:displacedByCustomXml="next"/>
        <w:bookmarkStart w:id="1158" w:name="_Toc413841933" w:displacedByCustomXml="next"/>
        <w:bookmarkEnd w:id="1158" w:displacedByCustomXml="next"/>
        <w:bookmarkStart w:id="1159" w:name="_Toc405820113" w:displacedByCustomXml="next"/>
        <w:bookmarkEnd w:id="1159" w:displacedByCustomXml="next"/>
        <w:bookmarkStart w:id="1160" w:name="_Toc427661481" w:displacedByCustomXml="next"/>
        <w:bookmarkEnd w:id="1160" w:displacedByCustomXml="next"/>
      </w:sdtContent>
    </w:sdt>
    <w:bookmarkStart w:id="1161" w:name="_DxCrossRefBm1379192480" w:displacedByCustomXml="next"/>
    <w:bookmarkStart w:id="1162" w:name="_DxCrossRefBm9000163" w:displacedByCustomXml="next"/>
    <w:bookmarkStart w:id="1163" w:name="_Toc427661481_0" w:displacedByCustomXml="next"/>
    <w:bookmarkStart w:id="1164" w:name="_Toc256000068" w:displacedByCustomXml="next"/>
    <w:sdt>
      <w:sdtPr>
        <w:rPr>
          <w:b w:val="0"/>
          <w:color w:val="auto"/>
          <w:sz w:val="22"/>
          <w:szCs w:val="24"/>
          <w:lang w:val="en-US"/>
        </w:rPr>
        <w:alias w:val="topic"/>
        <w:tag w:val="topic"/>
        <w:id w:val="1388721609"/>
      </w:sdtPr>
      <w:sdtContent>
        <w:bookmarkEnd w:id="1164" w:displacedByCustomXml="prev"/>
        <w:bookmarkEnd w:id="1163" w:displacedByCustomXml="prev"/>
        <w:bookmarkEnd w:id="1162" w:displacedByCustomXml="prev"/>
        <w:bookmarkEnd w:id="1161" w:displacedByCustomXml="prev"/>
        <w:bookmarkStart w:id="1165" w:name="_Toc256000069" w:displacedByCustomXml="prev"/>
        <w:p w14:paraId="08A89CC3" w14:textId="77777777" w:rsidR="003E3B11" w:rsidRPr="00FF2450" w:rsidRDefault="00581773" w:rsidP="003E3B11">
          <w:pPr>
            <w:pStyle w:val="Heading3IR"/>
          </w:pPr>
          <w:r w:rsidRPr="00FF2450">
            <w:t xml:space="preserve">APPENDIX 2 </w:t>
          </w:r>
          <w:r>
            <w:t>TO</w:t>
          </w:r>
          <w:r w:rsidRPr="00FF2450">
            <w:t xml:space="preserve"> ANNEX I</w:t>
          </w:r>
          <w:bookmarkEnd w:id="1165"/>
        </w:p>
        <w:p w14:paraId="479298B1" w14:textId="77777777" w:rsidR="000D086C" w:rsidRPr="00BC2191" w:rsidRDefault="00581773" w:rsidP="000D086C">
          <w:pPr>
            <w:rPr>
              <w:rStyle w:val="GeneralAviation"/>
              <w:b/>
              <w:bCs/>
              <w:color w:val="auto"/>
            </w:rPr>
          </w:pPr>
          <w:r w:rsidRPr="00BC2191">
            <w:rPr>
              <w:rStyle w:val="GeneralAviation"/>
              <w:b/>
              <w:bCs/>
              <w:color w:val="auto"/>
            </w:rPr>
            <w:t>BASIC TRAINING</w:t>
          </w:r>
        </w:p>
        <w:p w14:paraId="5DF88C73" w14:textId="77777777" w:rsidR="000D086C" w:rsidRPr="00BC2191" w:rsidRDefault="00581773" w:rsidP="000D086C">
          <w:pPr>
            <w:rPr>
              <w:rStyle w:val="GeneralAviation"/>
              <w:color w:val="auto"/>
            </w:rPr>
          </w:pPr>
          <w:r w:rsidRPr="00BC2191">
            <w:rPr>
              <w:rStyle w:val="GeneralAviation"/>
              <w:color w:val="auto"/>
            </w:rPr>
            <w:t xml:space="preserve">(Reference: Annex I (Part ATCO), Subpart D, Section 2, point </w:t>
          </w:r>
          <w:hyperlink w:anchor="_DxCrossRefBm1379192382" w:history="1">
            <w:r w:rsidRPr="000D086C">
              <w:rPr>
                <w:rStyle w:val="Hyperlink"/>
              </w:rPr>
              <w:t>ATCO.D.010</w:t>
            </w:r>
          </w:hyperlink>
          <w:r w:rsidRPr="00BC2191">
            <w:rPr>
              <w:rStyle w:val="GeneralAviation"/>
              <w:color w:val="auto"/>
            </w:rPr>
            <w:t>(a)(1))</w:t>
          </w:r>
        </w:p>
        <w:p w14:paraId="233102ED" w14:textId="77777777" w:rsidR="000D086C" w:rsidRPr="00BC2191" w:rsidRDefault="000D086C" w:rsidP="000D086C">
          <w:pPr>
            <w:rPr>
              <w:rStyle w:val="GeneralAviation"/>
              <w:color w:val="auto"/>
            </w:rPr>
          </w:pPr>
        </w:p>
        <w:p w14:paraId="2A4A0E33" w14:textId="77777777" w:rsidR="000D086C" w:rsidRPr="00BC2191" w:rsidRDefault="00581773" w:rsidP="00CF768E">
          <w:pPr>
            <w:pStyle w:val="TableCentered"/>
            <w:rPr>
              <w:rStyle w:val="GeneralAviation"/>
              <w:color w:val="auto"/>
            </w:rPr>
          </w:pPr>
          <w:r w:rsidRPr="00BC2191">
            <w:rPr>
              <w:rStyle w:val="GeneralAviation"/>
              <w:color w:val="auto"/>
            </w:rPr>
            <w:t>TABLE OF CONTENTS</w:t>
          </w:r>
        </w:p>
        <w:p w14:paraId="760F74AB" w14:textId="77777777" w:rsidR="000D086C" w:rsidRPr="00BC2191" w:rsidRDefault="000D086C" w:rsidP="000D086C">
          <w:pPr>
            <w:rPr>
              <w:rStyle w:val="GeneralAviation"/>
              <w:color w:val="auto"/>
            </w:rPr>
          </w:pPr>
        </w:p>
        <w:p w14:paraId="49FBC286" w14:textId="77777777" w:rsidR="000D086C" w:rsidRPr="00BC2191" w:rsidRDefault="00581773" w:rsidP="000D086C">
          <w:pPr>
            <w:rPr>
              <w:rStyle w:val="GeneralAviation"/>
              <w:color w:val="auto"/>
            </w:rPr>
          </w:pPr>
          <w:r w:rsidRPr="00BC2191">
            <w:rPr>
              <w:rStyle w:val="GeneralAviation"/>
              <w:color w:val="auto"/>
            </w:rPr>
            <w:t>SUBJECT 1: INTRODUCTION TO THE COURSE</w:t>
          </w:r>
        </w:p>
        <w:p w14:paraId="5A627900" w14:textId="77777777" w:rsidR="000D086C" w:rsidRPr="00791CA5" w:rsidRDefault="00581773" w:rsidP="000D086C">
          <w:pPr>
            <w:rPr>
              <w:rStyle w:val="GeneralAviation"/>
              <w:color w:val="auto"/>
            </w:rPr>
          </w:pPr>
          <w:r w:rsidRPr="00791CA5">
            <w:rPr>
              <w:rStyle w:val="GeneralAviation"/>
              <w:color w:val="auto"/>
            </w:rPr>
            <w:t>SUBJECT 2: AVIATION LAW</w:t>
          </w:r>
        </w:p>
        <w:p w14:paraId="0EC8EB8A" w14:textId="77777777" w:rsidR="000D086C" w:rsidRPr="00791CA5" w:rsidRDefault="00581773" w:rsidP="000D086C">
          <w:pPr>
            <w:rPr>
              <w:rStyle w:val="GeneralAviation"/>
              <w:color w:val="auto"/>
            </w:rPr>
          </w:pPr>
          <w:r w:rsidRPr="00791CA5">
            <w:rPr>
              <w:rStyle w:val="GeneralAviation"/>
              <w:color w:val="auto"/>
            </w:rPr>
            <w:t>SUBJECT 3: AIR TRAFFIC MANAGEMENT</w:t>
          </w:r>
        </w:p>
        <w:p w14:paraId="4D00CE3F" w14:textId="77777777" w:rsidR="000D086C" w:rsidRPr="00791CA5" w:rsidRDefault="00581773" w:rsidP="000D086C">
          <w:pPr>
            <w:rPr>
              <w:rStyle w:val="GeneralAviation"/>
              <w:color w:val="auto"/>
            </w:rPr>
          </w:pPr>
          <w:r w:rsidRPr="00791CA5">
            <w:rPr>
              <w:rStyle w:val="GeneralAviation"/>
              <w:color w:val="auto"/>
            </w:rPr>
            <w:t>SUBJECT 4: METEOROLOGY</w:t>
          </w:r>
        </w:p>
        <w:p w14:paraId="32F51ACF" w14:textId="77777777" w:rsidR="000D086C" w:rsidRPr="00791CA5" w:rsidRDefault="00581773" w:rsidP="000D086C">
          <w:pPr>
            <w:rPr>
              <w:rStyle w:val="GeneralAviation"/>
              <w:color w:val="auto"/>
            </w:rPr>
          </w:pPr>
          <w:r w:rsidRPr="00791CA5">
            <w:rPr>
              <w:rStyle w:val="GeneralAviation"/>
              <w:color w:val="auto"/>
            </w:rPr>
            <w:t>SUBJECT 5: NAVIGATION</w:t>
          </w:r>
        </w:p>
        <w:p w14:paraId="00123B77" w14:textId="77777777" w:rsidR="000D086C" w:rsidRPr="00791CA5" w:rsidRDefault="00581773" w:rsidP="000D086C">
          <w:pPr>
            <w:rPr>
              <w:rStyle w:val="GeneralAviation"/>
              <w:color w:val="auto"/>
            </w:rPr>
          </w:pPr>
          <w:r w:rsidRPr="00791CA5">
            <w:rPr>
              <w:rStyle w:val="GeneralAviation"/>
              <w:color w:val="auto"/>
            </w:rPr>
            <w:t>SUBJECT 6: AIRCRAFT</w:t>
          </w:r>
        </w:p>
        <w:p w14:paraId="567FE38D" w14:textId="77777777" w:rsidR="000D086C" w:rsidRPr="00791CA5" w:rsidRDefault="00581773" w:rsidP="000D086C">
          <w:pPr>
            <w:rPr>
              <w:rStyle w:val="GeneralAviation"/>
              <w:color w:val="auto"/>
            </w:rPr>
          </w:pPr>
          <w:r w:rsidRPr="00791CA5">
            <w:rPr>
              <w:rStyle w:val="GeneralAviation"/>
              <w:color w:val="auto"/>
            </w:rPr>
            <w:t>SUBJECT 7: HUMAN FACTORS</w:t>
          </w:r>
        </w:p>
        <w:p w14:paraId="03496F38" w14:textId="77777777" w:rsidR="000D086C" w:rsidRPr="00791CA5" w:rsidRDefault="00581773" w:rsidP="000D086C">
          <w:pPr>
            <w:rPr>
              <w:rStyle w:val="GeneralAviation"/>
              <w:color w:val="auto"/>
            </w:rPr>
          </w:pPr>
          <w:r w:rsidRPr="00791CA5">
            <w:rPr>
              <w:rStyle w:val="GeneralAviation"/>
              <w:color w:val="auto"/>
            </w:rPr>
            <w:t>SUBJECT 8: EQUIPMENT AND SYSTEMS</w:t>
          </w:r>
        </w:p>
        <w:p w14:paraId="333C7409" w14:textId="77777777" w:rsidR="000D086C" w:rsidRPr="00791CA5" w:rsidRDefault="00581773" w:rsidP="000D086C">
          <w:pPr>
            <w:rPr>
              <w:rStyle w:val="GeneralAviation"/>
              <w:color w:val="auto"/>
            </w:rPr>
          </w:pPr>
          <w:r w:rsidRPr="00791CA5">
            <w:rPr>
              <w:rStyle w:val="GeneralAviation"/>
              <w:color w:val="auto"/>
            </w:rPr>
            <w:t>SUBJECT 9: PROFESSIONAL ENVIRONMENT</w:t>
          </w:r>
        </w:p>
        <w:p w14:paraId="313C5C0F" w14:textId="77777777" w:rsidR="000D086C" w:rsidRPr="00791CA5" w:rsidRDefault="000D086C" w:rsidP="000D086C">
          <w:pPr>
            <w:rPr>
              <w:rStyle w:val="GeneralAviation"/>
              <w:color w:val="auto"/>
            </w:rPr>
          </w:pPr>
        </w:p>
        <w:p w14:paraId="73A46D4F" w14:textId="77777777" w:rsidR="000D086C" w:rsidRPr="00791CA5" w:rsidRDefault="00581773" w:rsidP="000D086C">
          <w:pPr>
            <w:rPr>
              <w:rStyle w:val="GeneralAviation"/>
              <w:b/>
              <w:bCs/>
              <w:color w:val="auto"/>
            </w:rPr>
          </w:pPr>
          <w:r w:rsidRPr="00791CA5">
            <w:rPr>
              <w:rStyle w:val="GeneralAviation"/>
              <w:b/>
              <w:bCs/>
              <w:color w:val="auto"/>
            </w:rPr>
            <w:t>SUBJECT 1: INTRODUCTION TO THE COURSE</w:t>
          </w:r>
        </w:p>
        <w:p w14:paraId="060262F1" w14:textId="77777777" w:rsidR="000D086C" w:rsidRPr="00791CA5" w:rsidRDefault="00581773" w:rsidP="000D086C">
          <w:pPr>
            <w:rPr>
              <w:rStyle w:val="GeneralAviation"/>
              <w:color w:val="auto"/>
            </w:rPr>
          </w:pPr>
          <w:r w:rsidRPr="00791CA5">
            <w:rPr>
              <w:rStyle w:val="GeneralAviation"/>
              <w:color w:val="auto"/>
            </w:rPr>
            <w:t xml:space="preserve">TOPIC INTRB 1 - </w:t>
          </w:r>
          <w:r w:rsidRPr="00791CA5">
            <w:rPr>
              <w:rStyle w:val="GeneralAviation"/>
              <w:color w:val="auto"/>
            </w:rPr>
            <w:tab/>
          </w:r>
          <w:r w:rsidR="00BE38A9" w:rsidRPr="00791CA5">
            <w:rPr>
              <w:rStyle w:val="GeneralAviation"/>
              <w:color w:val="auto"/>
            </w:rPr>
            <w:tab/>
          </w:r>
          <w:r w:rsidRPr="00791CA5">
            <w:rPr>
              <w:rStyle w:val="GeneralAviation"/>
              <w:color w:val="auto"/>
            </w:rPr>
            <w:t>COURSE MANAGEMENT</w:t>
          </w:r>
        </w:p>
        <w:p w14:paraId="249A791D" w14:textId="77777777" w:rsidR="000D086C" w:rsidRPr="00791CA5" w:rsidRDefault="00581773" w:rsidP="000D086C">
          <w:pPr>
            <w:rPr>
              <w:rStyle w:val="GeneralAviation"/>
              <w:color w:val="auto"/>
            </w:rPr>
          </w:pPr>
          <w:r w:rsidRPr="00791CA5">
            <w:rPr>
              <w:rStyle w:val="GeneralAviation"/>
              <w:color w:val="auto"/>
            </w:rPr>
            <w:t xml:space="preserve">Subtopic INTRB 1.1 - </w:t>
          </w:r>
          <w:r w:rsidR="00BE38A9" w:rsidRPr="00791CA5">
            <w:rPr>
              <w:rStyle w:val="GeneralAviation"/>
              <w:color w:val="auto"/>
            </w:rPr>
            <w:tab/>
          </w:r>
          <w:r w:rsidRPr="00791CA5">
            <w:rPr>
              <w:rStyle w:val="GeneralAviation"/>
              <w:color w:val="auto"/>
            </w:rPr>
            <w:t xml:space="preserve">Course introduction </w:t>
          </w:r>
        </w:p>
        <w:p w14:paraId="552524E7" w14:textId="77777777" w:rsidR="000D086C" w:rsidRPr="00791CA5" w:rsidRDefault="00581773" w:rsidP="000D086C">
          <w:pPr>
            <w:rPr>
              <w:rStyle w:val="GeneralAviation"/>
              <w:color w:val="auto"/>
            </w:rPr>
          </w:pPr>
          <w:r w:rsidRPr="00791CA5">
            <w:rPr>
              <w:rStyle w:val="GeneralAviation"/>
              <w:color w:val="auto"/>
            </w:rPr>
            <w:t xml:space="preserve">Subtopic INTRB 1.2 - </w:t>
          </w:r>
          <w:r w:rsidR="00BE38A9" w:rsidRPr="00791CA5">
            <w:rPr>
              <w:rStyle w:val="GeneralAviation"/>
              <w:color w:val="auto"/>
            </w:rPr>
            <w:tab/>
          </w:r>
          <w:r w:rsidRPr="00791CA5">
            <w:rPr>
              <w:rStyle w:val="GeneralAviation"/>
              <w:color w:val="auto"/>
            </w:rPr>
            <w:t xml:space="preserve">Course administration </w:t>
          </w:r>
        </w:p>
        <w:p w14:paraId="0D0583D1" w14:textId="77777777" w:rsidR="000D086C" w:rsidRPr="00791CA5" w:rsidRDefault="00581773" w:rsidP="000D086C">
          <w:pPr>
            <w:rPr>
              <w:rStyle w:val="GeneralAviation"/>
              <w:color w:val="auto"/>
            </w:rPr>
          </w:pPr>
          <w:r w:rsidRPr="00791CA5">
            <w:rPr>
              <w:rStyle w:val="GeneralAviation"/>
              <w:color w:val="auto"/>
            </w:rPr>
            <w:t xml:space="preserve">Subtopic INTRB 1.3 - </w:t>
          </w:r>
          <w:r w:rsidR="00BE38A9" w:rsidRPr="00791CA5">
            <w:rPr>
              <w:rStyle w:val="GeneralAviation"/>
              <w:color w:val="auto"/>
            </w:rPr>
            <w:tab/>
          </w:r>
          <w:r w:rsidRPr="00791CA5">
            <w:rPr>
              <w:rStyle w:val="GeneralAviation"/>
              <w:color w:val="auto"/>
            </w:rPr>
            <w:t xml:space="preserve">Study material and training documentation </w:t>
          </w:r>
        </w:p>
        <w:p w14:paraId="279EB0DC" w14:textId="77777777" w:rsidR="000D086C" w:rsidRPr="00791CA5" w:rsidRDefault="00581773" w:rsidP="000D086C">
          <w:pPr>
            <w:rPr>
              <w:rStyle w:val="GeneralAviation"/>
              <w:color w:val="auto"/>
            </w:rPr>
          </w:pPr>
          <w:r w:rsidRPr="00791CA5">
            <w:rPr>
              <w:rStyle w:val="GeneralAviation"/>
              <w:color w:val="auto"/>
            </w:rPr>
            <w:t xml:space="preserve">TOPIC INTRB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INTRODUCTION TO THE ATC TRAINING COURSE</w:t>
          </w:r>
        </w:p>
        <w:p w14:paraId="0DF3A9CA" w14:textId="77777777" w:rsidR="000D086C" w:rsidRPr="00791CA5" w:rsidRDefault="00581773" w:rsidP="000D086C">
          <w:pPr>
            <w:rPr>
              <w:rStyle w:val="GeneralAviation"/>
              <w:color w:val="auto"/>
            </w:rPr>
          </w:pPr>
          <w:r w:rsidRPr="00791CA5">
            <w:rPr>
              <w:rStyle w:val="GeneralAviation"/>
              <w:color w:val="auto"/>
            </w:rPr>
            <w:t xml:space="preserve">Subtopic INTRB 2.1 - </w:t>
          </w:r>
          <w:r w:rsidR="00BE38A9" w:rsidRPr="00791CA5">
            <w:rPr>
              <w:rStyle w:val="GeneralAviation"/>
              <w:color w:val="auto"/>
            </w:rPr>
            <w:tab/>
          </w:r>
          <w:r w:rsidRPr="00791CA5">
            <w:rPr>
              <w:rStyle w:val="GeneralAviation"/>
              <w:color w:val="auto"/>
            </w:rPr>
            <w:t xml:space="preserve">Course content, methodology and organisation </w:t>
          </w:r>
        </w:p>
        <w:p w14:paraId="57C550E5" w14:textId="77777777" w:rsidR="000D086C" w:rsidRPr="00791CA5" w:rsidRDefault="00581773" w:rsidP="000D086C">
          <w:pPr>
            <w:rPr>
              <w:rStyle w:val="GeneralAviation"/>
              <w:color w:val="auto"/>
            </w:rPr>
          </w:pPr>
          <w:r w:rsidRPr="00791CA5">
            <w:rPr>
              <w:rStyle w:val="GeneralAviation"/>
              <w:color w:val="auto"/>
            </w:rPr>
            <w:t xml:space="preserve">Subtopic INTRB 2.2 - </w:t>
          </w:r>
          <w:r w:rsidR="00BE38A9" w:rsidRPr="00791CA5">
            <w:rPr>
              <w:rStyle w:val="GeneralAviation"/>
              <w:color w:val="auto"/>
            </w:rPr>
            <w:tab/>
          </w:r>
          <w:r w:rsidRPr="00791CA5">
            <w:rPr>
              <w:rStyle w:val="GeneralAviation"/>
              <w:color w:val="auto"/>
            </w:rPr>
            <w:t>Training ethos</w:t>
          </w:r>
        </w:p>
        <w:p w14:paraId="47BD48F8" w14:textId="77777777" w:rsidR="000D086C" w:rsidRPr="00791CA5" w:rsidRDefault="00581773" w:rsidP="000D086C">
          <w:pPr>
            <w:rPr>
              <w:rStyle w:val="GeneralAviation"/>
              <w:color w:val="auto"/>
            </w:rPr>
          </w:pPr>
          <w:r w:rsidRPr="00791CA5">
            <w:rPr>
              <w:rStyle w:val="GeneralAviation"/>
              <w:color w:val="auto"/>
            </w:rPr>
            <w:t xml:space="preserve">Subtopic INTRB 2.3 - </w:t>
          </w:r>
          <w:r w:rsidR="00BE38A9" w:rsidRPr="00791CA5">
            <w:rPr>
              <w:rStyle w:val="GeneralAviation"/>
              <w:color w:val="auto"/>
            </w:rPr>
            <w:tab/>
          </w:r>
          <w:r w:rsidRPr="00791CA5">
            <w:rPr>
              <w:rStyle w:val="GeneralAviation"/>
              <w:color w:val="auto"/>
            </w:rPr>
            <w:t>Assessment process</w:t>
          </w:r>
        </w:p>
        <w:p w14:paraId="43A51B86" w14:textId="77777777" w:rsidR="000D086C" w:rsidRPr="00791CA5" w:rsidRDefault="00581773" w:rsidP="000D086C">
          <w:pPr>
            <w:rPr>
              <w:rStyle w:val="GeneralAviation"/>
              <w:color w:val="auto"/>
            </w:rPr>
          </w:pPr>
          <w:r w:rsidRPr="00791CA5">
            <w:rPr>
              <w:rStyle w:val="GeneralAviation"/>
              <w:color w:val="auto"/>
            </w:rPr>
            <w:t xml:space="preserve">TOPIC INTRB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INTRODUCTION TO THE ATCO’S FUTURE</w:t>
          </w:r>
        </w:p>
        <w:p w14:paraId="301DBDD2" w14:textId="77777777" w:rsidR="000D086C" w:rsidRPr="00791CA5" w:rsidRDefault="00581773" w:rsidP="000D086C">
          <w:pPr>
            <w:rPr>
              <w:rStyle w:val="GeneralAviation"/>
              <w:color w:val="auto"/>
            </w:rPr>
          </w:pPr>
          <w:r w:rsidRPr="00791CA5">
            <w:rPr>
              <w:rStyle w:val="GeneralAviation"/>
              <w:color w:val="auto"/>
            </w:rPr>
            <w:t xml:space="preserve">Subtopic INTRB 3.1 - </w:t>
          </w:r>
          <w:r w:rsidR="00BE38A9" w:rsidRPr="00791CA5">
            <w:rPr>
              <w:rStyle w:val="GeneralAviation"/>
              <w:color w:val="auto"/>
            </w:rPr>
            <w:tab/>
          </w:r>
          <w:r w:rsidRPr="00791CA5">
            <w:rPr>
              <w:rStyle w:val="GeneralAviation"/>
              <w:color w:val="auto"/>
            </w:rPr>
            <w:t>Job prospects</w:t>
          </w:r>
        </w:p>
        <w:p w14:paraId="0007E87A" w14:textId="77777777" w:rsidR="000D086C" w:rsidRPr="00791CA5" w:rsidRDefault="000D086C" w:rsidP="000D086C">
          <w:pPr>
            <w:rPr>
              <w:rStyle w:val="GeneralAviation"/>
              <w:color w:val="auto"/>
            </w:rPr>
          </w:pPr>
        </w:p>
        <w:p w14:paraId="4A6E32DD" w14:textId="77777777" w:rsidR="000D086C" w:rsidRPr="00791CA5" w:rsidRDefault="00581773" w:rsidP="000D086C">
          <w:pPr>
            <w:rPr>
              <w:rStyle w:val="GeneralAviation"/>
              <w:b/>
              <w:bCs/>
              <w:color w:val="auto"/>
            </w:rPr>
          </w:pPr>
          <w:r w:rsidRPr="00791CA5">
            <w:rPr>
              <w:rStyle w:val="GeneralAviation"/>
              <w:b/>
              <w:bCs/>
              <w:color w:val="auto"/>
            </w:rPr>
            <w:t>SUBJECT 2: AVIATION LAW</w:t>
          </w:r>
        </w:p>
        <w:p w14:paraId="00A21804" w14:textId="77777777" w:rsidR="000D086C" w:rsidRPr="00791CA5" w:rsidRDefault="00581773" w:rsidP="000D086C">
          <w:pPr>
            <w:rPr>
              <w:rStyle w:val="GeneralAviation"/>
              <w:color w:val="auto"/>
            </w:rPr>
          </w:pPr>
          <w:r w:rsidRPr="00791CA5">
            <w:rPr>
              <w:rStyle w:val="GeneralAviation"/>
              <w:color w:val="auto"/>
            </w:rPr>
            <w:t>TOPIC LAWB 1 -</w:t>
          </w:r>
          <w:r w:rsidRPr="00791CA5">
            <w:rPr>
              <w:rStyle w:val="GeneralAviation"/>
              <w:color w:val="auto"/>
            </w:rPr>
            <w:tab/>
          </w:r>
          <w:r w:rsidR="00BE38A9" w:rsidRPr="00791CA5">
            <w:rPr>
              <w:rStyle w:val="GeneralAviation"/>
              <w:color w:val="auto"/>
            </w:rPr>
            <w:tab/>
          </w:r>
          <w:r w:rsidRPr="00791CA5">
            <w:rPr>
              <w:rStyle w:val="GeneralAviation"/>
              <w:color w:val="auto"/>
            </w:rPr>
            <w:t>INTRODUCTION TO AVIATION LAW</w:t>
          </w:r>
        </w:p>
        <w:p w14:paraId="657FF664" w14:textId="77777777" w:rsidR="000D086C" w:rsidRPr="00791CA5" w:rsidRDefault="00581773" w:rsidP="000D086C">
          <w:pPr>
            <w:rPr>
              <w:rStyle w:val="GeneralAviation"/>
              <w:color w:val="auto"/>
            </w:rPr>
          </w:pPr>
          <w:r w:rsidRPr="00791CA5">
            <w:rPr>
              <w:rStyle w:val="GeneralAviation"/>
              <w:color w:val="auto"/>
            </w:rPr>
            <w:t xml:space="preserve">Subtopic LAWB 1.1 - </w:t>
          </w:r>
          <w:r w:rsidR="00BE38A9" w:rsidRPr="00791CA5">
            <w:rPr>
              <w:rStyle w:val="GeneralAviation"/>
              <w:color w:val="auto"/>
            </w:rPr>
            <w:tab/>
          </w:r>
          <w:r w:rsidRPr="00791CA5">
            <w:rPr>
              <w:rStyle w:val="GeneralAviation"/>
              <w:color w:val="auto"/>
            </w:rPr>
            <w:t>Relevance of aviation law</w:t>
          </w:r>
        </w:p>
        <w:p w14:paraId="791C4938" w14:textId="77777777" w:rsidR="000D086C" w:rsidRPr="00791CA5" w:rsidRDefault="00581773" w:rsidP="000D086C">
          <w:pPr>
            <w:rPr>
              <w:rStyle w:val="GeneralAviation"/>
              <w:color w:val="auto"/>
            </w:rPr>
          </w:pPr>
          <w:r w:rsidRPr="00791CA5">
            <w:rPr>
              <w:rStyle w:val="GeneralAviation"/>
              <w:color w:val="auto"/>
            </w:rPr>
            <w:t>TOPIC LAWB 2 -</w:t>
          </w:r>
          <w:r w:rsidRPr="00791CA5">
            <w:rPr>
              <w:rStyle w:val="GeneralAviation"/>
              <w:color w:val="auto"/>
            </w:rPr>
            <w:tab/>
          </w:r>
          <w:r w:rsidRPr="00791CA5">
            <w:rPr>
              <w:rStyle w:val="GeneralAviation"/>
              <w:color w:val="auto"/>
            </w:rPr>
            <w:tab/>
            <w:t>INTERNATIONAL ORGANISATIONS</w:t>
          </w:r>
        </w:p>
        <w:p w14:paraId="4D31EE6A" w14:textId="77777777" w:rsidR="000D086C" w:rsidRPr="00791CA5" w:rsidRDefault="00581773" w:rsidP="000D086C">
          <w:pPr>
            <w:rPr>
              <w:rStyle w:val="GeneralAviation"/>
              <w:color w:val="auto"/>
            </w:rPr>
          </w:pPr>
          <w:r w:rsidRPr="00791CA5">
            <w:rPr>
              <w:rStyle w:val="GeneralAviation"/>
              <w:color w:val="auto"/>
            </w:rPr>
            <w:t>Subtopic LAWB 2.1 -</w:t>
          </w:r>
          <w:r w:rsidRPr="00791CA5">
            <w:rPr>
              <w:rStyle w:val="GeneralAviation"/>
              <w:color w:val="auto"/>
            </w:rPr>
            <w:tab/>
            <w:t>ICAO</w:t>
          </w:r>
        </w:p>
        <w:p w14:paraId="0F944921" w14:textId="77777777" w:rsidR="000D086C" w:rsidRPr="00791CA5" w:rsidRDefault="00581773" w:rsidP="000D086C">
          <w:pPr>
            <w:rPr>
              <w:rStyle w:val="GeneralAviation"/>
              <w:color w:val="auto"/>
            </w:rPr>
          </w:pPr>
          <w:r w:rsidRPr="00791CA5">
            <w:rPr>
              <w:rStyle w:val="GeneralAviation"/>
              <w:color w:val="auto"/>
            </w:rPr>
            <w:t>Subtopic LAWB 2.2 -</w:t>
          </w:r>
          <w:r w:rsidRPr="00791CA5">
            <w:rPr>
              <w:rStyle w:val="GeneralAviation"/>
              <w:color w:val="auto"/>
            </w:rPr>
            <w:tab/>
            <w:t>European and other agencies</w:t>
          </w:r>
        </w:p>
        <w:p w14:paraId="46C62AB0" w14:textId="77777777" w:rsidR="000D086C" w:rsidRPr="00791CA5" w:rsidRDefault="00581773" w:rsidP="000D086C">
          <w:pPr>
            <w:rPr>
              <w:rStyle w:val="GeneralAviation"/>
              <w:color w:val="auto"/>
            </w:rPr>
          </w:pPr>
          <w:r w:rsidRPr="00791CA5">
            <w:rPr>
              <w:rStyle w:val="GeneralAviation"/>
              <w:color w:val="auto"/>
            </w:rPr>
            <w:lastRenderedPageBreak/>
            <w:t>Subtopic LAWB 2.3 -</w:t>
          </w:r>
          <w:r w:rsidRPr="00791CA5">
            <w:rPr>
              <w:rStyle w:val="GeneralAviation"/>
              <w:color w:val="auto"/>
            </w:rPr>
            <w:tab/>
            <w:t>Aviation associations</w:t>
          </w:r>
        </w:p>
        <w:p w14:paraId="3B608884" w14:textId="77777777" w:rsidR="000D086C" w:rsidRPr="00791CA5" w:rsidRDefault="00581773" w:rsidP="000D086C">
          <w:pPr>
            <w:rPr>
              <w:rStyle w:val="GeneralAviation"/>
              <w:color w:val="auto"/>
            </w:rPr>
          </w:pPr>
          <w:r w:rsidRPr="00791CA5">
            <w:rPr>
              <w:rStyle w:val="GeneralAviation"/>
              <w:color w:val="auto"/>
            </w:rPr>
            <w:t>TOPIC LAWB 3 -</w:t>
          </w:r>
          <w:r w:rsidRPr="00791CA5">
            <w:rPr>
              <w:rStyle w:val="GeneralAviation"/>
              <w:color w:val="auto"/>
            </w:rPr>
            <w:tab/>
          </w:r>
          <w:r w:rsidRPr="00791CA5">
            <w:rPr>
              <w:rStyle w:val="GeneralAviation"/>
              <w:color w:val="auto"/>
            </w:rPr>
            <w:tab/>
            <w:t>NATIONAL ORGANISATIONS</w:t>
          </w:r>
        </w:p>
        <w:p w14:paraId="0161FCFC" w14:textId="77777777" w:rsidR="000D086C" w:rsidRPr="00791CA5" w:rsidRDefault="00581773" w:rsidP="000D086C">
          <w:pPr>
            <w:rPr>
              <w:rStyle w:val="GeneralAviation"/>
              <w:color w:val="auto"/>
            </w:rPr>
          </w:pPr>
          <w:r w:rsidRPr="00791CA5">
            <w:rPr>
              <w:rStyle w:val="GeneralAviation"/>
              <w:color w:val="auto"/>
            </w:rPr>
            <w:t>Subtopic LAWB 3.1 -</w:t>
          </w:r>
          <w:r w:rsidRPr="00791CA5">
            <w:rPr>
              <w:rStyle w:val="GeneralAviation"/>
              <w:color w:val="auto"/>
            </w:rPr>
            <w:tab/>
            <w:t>National authorities</w:t>
          </w:r>
        </w:p>
        <w:p w14:paraId="2732F889" w14:textId="77777777" w:rsidR="000D086C" w:rsidRPr="00791CA5" w:rsidRDefault="00581773" w:rsidP="000D086C">
          <w:pPr>
            <w:rPr>
              <w:rStyle w:val="GeneralAviation"/>
              <w:color w:val="auto"/>
            </w:rPr>
          </w:pPr>
          <w:r w:rsidRPr="00791CA5">
            <w:rPr>
              <w:rStyle w:val="GeneralAviation"/>
              <w:color w:val="auto"/>
            </w:rPr>
            <w:t>Subtopic LAWB 3.2 -</w:t>
          </w:r>
          <w:r w:rsidRPr="00791CA5">
            <w:rPr>
              <w:rStyle w:val="GeneralAviation"/>
              <w:color w:val="auto"/>
            </w:rPr>
            <w:tab/>
            <w:t>National legislative procedures</w:t>
          </w:r>
        </w:p>
        <w:p w14:paraId="697560F5" w14:textId="77777777" w:rsidR="000D086C" w:rsidRPr="00791CA5" w:rsidRDefault="00581773" w:rsidP="000D086C">
          <w:pPr>
            <w:rPr>
              <w:rStyle w:val="GeneralAviation"/>
              <w:color w:val="auto"/>
            </w:rPr>
          </w:pPr>
          <w:r w:rsidRPr="00791CA5">
            <w:rPr>
              <w:rStyle w:val="GeneralAviation"/>
              <w:color w:val="auto"/>
            </w:rPr>
            <w:t>Subtopic LAWB 3.3 -</w:t>
          </w:r>
          <w:r w:rsidRPr="00791CA5">
            <w:rPr>
              <w:rStyle w:val="GeneralAviation"/>
              <w:color w:val="auto"/>
            </w:rPr>
            <w:tab/>
            <w:t>Competent authority</w:t>
          </w:r>
        </w:p>
        <w:p w14:paraId="57157D64" w14:textId="77777777" w:rsidR="000D086C" w:rsidRPr="00791CA5" w:rsidRDefault="00581773" w:rsidP="000D086C">
          <w:pPr>
            <w:rPr>
              <w:rStyle w:val="GeneralAviation"/>
              <w:color w:val="auto"/>
            </w:rPr>
          </w:pPr>
          <w:r w:rsidRPr="00791CA5">
            <w:rPr>
              <w:rStyle w:val="GeneralAviation"/>
              <w:color w:val="auto"/>
            </w:rPr>
            <w:t>Subtopic LAWB 3.4 -</w:t>
          </w:r>
          <w:r w:rsidRPr="00791CA5">
            <w:rPr>
              <w:rStyle w:val="GeneralAviation"/>
              <w:color w:val="auto"/>
            </w:rPr>
            <w:tab/>
            <w:t>National aviation associations</w:t>
          </w:r>
        </w:p>
        <w:p w14:paraId="6E785A83" w14:textId="77777777" w:rsidR="000D086C" w:rsidRPr="00791CA5" w:rsidRDefault="00581773" w:rsidP="000D086C">
          <w:pPr>
            <w:rPr>
              <w:rStyle w:val="GeneralAviation"/>
              <w:color w:val="auto"/>
            </w:rPr>
          </w:pPr>
          <w:r w:rsidRPr="00791CA5">
            <w:rPr>
              <w:rStyle w:val="GeneralAviation"/>
              <w:color w:val="auto"/>
            </w:rPr>
            <w:t>TOPIC LAWB 4 -</w:t>
          </w:r>
          <w:r w:rsidRPr="00791CA5">
            <w:rPr>
              <w:rStyle w:val="GeneralAviation"/>
              <w:color w:val="auto"/>
            </w:rPr>
            <w:tab/>
          </w:r>
          <w:r w:rsidRPr="00791CA5">
            <w:rPr>
              <w:rStyle w:val="GeneralAviation"/>
              <w:color w:val="auto"/>
            </w:rPr>
            <w:tab/>
            <w:t>ATS SAFETY MANAGEMENT</w:t>
          </w:r>
        </w:p>
        <w:p w14:paraId="1A355717" w14:textId="77777777" w:rsidR="000D086C" w:rsidRPr="00791CA5" w:rsidRDefault="00581773" w:rsidP="000D086C">
          <w:pPr>
            <w:rPr>
              <w:rStyle w:val="GeneralAviation"/>
              <w:color w:val="auto"/>
            </w:rPr>
          </w:pPr>
          <w:r w:rsidRPr="00791CA5">
            <w:rPr>
              <w:rStyle w:val="GeneralAviation"/>
              <w:color w:val="auto"/>
            </w:rPr>
            <w:t>Subtopic LAWB 4.1 -</w:t>
          </w:r>
          <w:r w:rsidRPr="00791CA5">
            <w:rPr>
              <w:rStyle w:val="GeneralAviation"/>
              <w:color w:val="auto"/>
            </w:rPr>
            <w:tab/>
            <w:t>Safety regulation</w:t>
          </w:r>
        </w:p>
        <w:p w14:paraId="0B5ADECE" w14:textId="77777777" w:rsidR="000D086C" w:rsidRPr="00791CA5" w:rsidRDefault="00581773" w:rsidP="000D086C">
          <w:pPr>
            <w:rPr>
              <w:rStyle w:val="GeneralAviation"/>
              <w:color w:val="auto"/>
            </w:rPr>
          </w:pPr>
          <w:r w:rsidRPr="00791CA5">
            <w:rPr>
              <w:rStyle w:val="GeneralAviation"/>
              <w:color w:val="auto"/>
            </w:rPr>
            <w:t>Subtopic LAWB 4.2 -</w:t>
          </w:r>
          <w:r w:rsidRPr="00791CA5">
            <w:rPr>
              <w:rStyle w:val="GeneralAviation"/>
              <w:color w:val="auto"/>
            </w:rPr>
            <w:tab/>
            <w:t>Safety management system</w:t>
          </w:r>
        </w:p>
        <w:p w14:paraId="38224952" w14:textId="77777777" w:rsidR="000D086C" w:rsidRPr="00791CA5" w:rsidRDefault="00581773" w:rsidP="000D086C">
          <w:pPr>
            <w:rPr>
              <w:rStyle w:val="GeneralAviation"/>
              <w:color w:val="auto"/>
            </w:rPr>
          </w:pPr>
          <w:r w:rsidRPr="00791CA5">
            <w:rPr>
              <w:rStyle w:val="GeneralAviation"/>
              <w:color w:val="auto"/>
            </w:rPr>
            <w:t>TOPIC LAWB 5 -</w:t>
          </w:r>
          <w:r w:rsidRPr="00791CA5">
            <w:rPr>
              <w:rStyle w:val="GeneralAviation"/>
              <w:color w:val="auto"/>
            </w:rPr>
            <w:tab/>
          </w:r>
          <w:r w:rsidRPr="00791CA5">
            <w:rPr>
              <w:rStyle w:val="GeneralAviation"/>
              <w:color w:val="auto"/>
            </w:rPr>
            <w:tab/>
            <w:t>RULES AND REGULATIONS</w:t>
          </w:r>
        </w:p>
        <w:p w14:paraId="1663A961" w14:textId="77777777" w:rsidR="000D086C" w:rsidRPr="00791CA5" w:rsidRDefault="00581773" w:rsidP="000D086C">
          <w:pPr>
            <w:rPr>
              <w:rStyle w:val="GeneralAviation"/>
              <w:color w:val="auto"/>
            </w:rPr>
          </w:pPr>
          <w:r w:rsidRPr="00791CA5">
            <w:rPr>
              <w:rStyle w:val="GeneralAviation"/>
              <w:color w:val="auto"/>
            </w:rPr>
            <w:t>Subtopic LAWB 5.1 -</w:t>
          </w:r>
          <w:r w:rsidRPr="00791CA5">
            <w:rPr>
              <w:rStyle w:val="GeneralAviation"/>
              <w:color w:val="auto"/>
            </w:rPr>
            <w:tab/>
            <w:t>Units of measurement</w:t>
          </w:r>
        </w:p>
        <w:p w14:paraId="0865B8DF" w14:textId="77777777" w:rsidR="000D086C" w:rsidRPr="00791CA5" w:rsidRDefault="00581773" w:rsidP="000D086C">
          <w:pPr>
            <w:rPr>
              <w:rStyle w:val="GeneralAviation"/>
              <w:color w:val="auto"/>
            </w:rPr>
          </w:pPr>
          <w:r w:rsidRPr="00791CA5">
            <w:rPr>
              <w:rStyle w:val="GeneralAviation"/>
              <w:color w:val="auto"/>
            </w:rPr>
            <w:t>Subtopic LAWB 5.2 -</w:t>
          </w:r>
          <w:r w:rsidRPr="00791CA5">
            <w:rPr>
              <w:rStyle w:val="GeneralAviation"/>
              <w:color w:val="auto"/>
            </w:rPr>
            <w:tab/>
            <w:t>ATCO licensing/certification</w:t>
          </w:r>
        </w:p>
        <w:p w14:paraId="4171F331" w14:textId="77777777" w:rsidR="000D086C" w:rsidRPr="00791CA5" w:rsidRDefault="00581773" w:rsidP="000D086C">
          <w:pPr>
            <w:rPr>
              <w:rStyle w:val="GeneralAviation"/>
              <w:color w:val="auto"/>
            </w:rPr>
          </w:pPr>
          <w:r w:rsidRPr="00791CA5">
            <w:rPr>
              <w:rStyle w:val="GeneralAviation"/>
              <w:color w:val="auto"/>
            </w:rPr>
            <w:t>Subtopic LAWB 5.3 -</w:t>
          </w:r>
          <w:r w:rsidRPr="00791CA5">
            <w:rPr>
              <w:rStyle w:val="GeneralAviation"/>
              <w:color w:val="auto"/>
            </w:rPr>
            <w:tab/>
            <w:t xml:space="preserve">Overview of ANS </w:t>
          </w:r>
        </w:p>
        <w:p w14:paraId="4B8B70C6" w14:textId="77777777" w:rsidR="000D086C" w:rsidRPr="00791CA5" w:rsidRDefault="00581773" w:rsidP="000D086C">
          <w:pPr>
            <w:rPr>
              <w:rStyle w:val="GeneralAviation"/>
              <w:color w:val="auto"/>
            </w:rPr>
          </w:pPr>
          <w:r w:rsidRPr="00791CA5">
            <w:rPr>
              <w:rStyle w:val="GeneralAviation"/>
              <w:color w:val="auto"/>
            </w:rPr>
            <w:t>Subtopic LAWB 5.4 -</w:t>
          </w:r>
          <w:r w:rsidRPr="00791CA5">
            <w:rPr>
              <w:rStyle w:val="GeneralAviation"/>
              <w:color w:val="auto"/>
            </w:rPr>
            <w:tab/>
            <w:t>Overview of ATS</w:t>
          </w:r>
        </w:p>
        <w:p w14:paraId="3F722AD4" w14:textId="77777777" w:rsidR="000D086C" w:rsidRPr="00791CA5" w:rsidRDefault="00581773" w:rsidP="000D086C">
          <w:pPr>
            <w:rPr>
              <w:rStyle w:val="GeneralAviation"/>
              <w:color w:val="auto"/>
            </w:rPr>
          </w:pPr>
          <w:r w:rsidRPr="00791CA5">
            <w:rPr>
              <w:rStyle w:val="GeneralAviation"/>
              <w:color w:val="auto"/>
            </w:rPr>
            <w:t>Subtopic LAWB 5.5 -</w:t>
          </w:r>
          <w:r w:rsidRPr="00791CA5">
            <w:rPr>
              <w:rStyle w:val="GeneralAviation"/>
              <w:color w:val="auto"/>
            </w:rPr>
            <w:tab/>
            <w:t>Overview of aeronautical information management (AIM)</w:t>
          </w:r>
        </w:p>
        <w:p w14:paraId="19E1EB1F" w14:textId="77777777" w:rsidR="000D086C" w:rsidRPr="00791CA5" w:rsidRDefault="00581773" w:rsidP="000D086C">
          <w:pPr>
            <w:rPr>
              <w:rStyle w:val="GeneralAviation"/>
              <w:color w:val="auto"/>
            </w:rPr>
          </w:pPr>
          <w:r w:rsidRPr="00791CA5">
            <w:rPr>
              <w:rStyle w:val="GeneralAviation"/>
              <w:color w:val="auto"/>
            </w:rPr>
            <w:t>Subtopic LAWB 5.6 -</w:t>
          </w:r>
          <w:r w:rsidRPr="00791CA5">
            <w:rPr>
              <w:rStyle w:val="GeneralAviation"/>
              <w:color w:val="auto"/>
            </w:rPr>
            <w:tab/>
            <w:t>Rules of the air</w:t>
          </w:r>
        </w:p>
        <w:p w14:paraId="0B05D184" w14:textId="77777777" w:rsidR="000D086C" w:rsidRPr="00791CA5" w:rsidRDefault="00581773" w:rsidP="000D086C">
          <w:pPr>
            <w:rPr>
              <w:rStyle w:val="GeneralAviation"/>
              <w:color w:val="auto"/>
            </w:rPr>
          </w:pPr>
          <w:r w:rsidRPr="00791CA5">
            <w:rPr>
              <w:rStyle w:val="GeneralAviation"/>
              <w:color w:val="auto"/>
            </w:rPr>
            <w:t>Subtopic LAWB 5.7 -</w:t>
          </w:r>
          <w:r w:rsidRPr="00791CA5">
            <w:rPr>
              <w:rStyle w:val="GeneralAviation"/>
              <w:color w:val="auto"/>
            </w:rPr>
            <w:tab/>
            <w:t>Airspace and ATS routes</w:t>
          </w:r>
        </w:p>
        <w:p w14:paraId="794372D7" w14:textId="77777777" w:rsidR="000D086C" w:rsidRPr="00791CA5" w:rsidRDefault="00581773" w:rsidP="000D086C">
          <w:pPr>
            <w:rPr>
              <w:rStyle w:val="GeneralAviation"/>
              <w:color w:val="auto"/>
            </w:rPr>
          </w:pPr>
          <w:r w:rsidRPr="00791CA5">
            <w:rPr>
              <w:rStyle w:val="GeneralAviation"/>
              <w:color w:val="auto"/>
            </w:rPr>
            <w:t>Subtopic LAWB 5.8 -</w:t>
          </w:r>
          <w:r w:rsidRPr="00791CA5">
            <w:rPr>
              <w:rStyle w:val="GeneralAviation"/>
              <w:color w:val="auto"/>
            </w:rPr>
            <w:tab/>
            <w:t>Flight plan</w:t>
          </w:r>
        </w:p>
        <w:p w14:paraId="2B99A3A8" w14:textId="77777777" w:rsidR="000D086C" w:rsidRPr="00791CA5" w:rsidRDefault="00581773" w:rsidP="000D086C">
          <w:pPr>
            <w:rPr>
              <w:rStyle w:val="GeneralAviation"/>
              <w:color w:val="auto"/>
            </w:rPr>
          </w:pPr>
          <w:r w:rsidRPr="00791CA5">
            <w:rPr>
              <w:rStyle w:val="GeneralAviation"/>
              <w:color w:val="auto"/>
            </w:rPr>
            <w:t>Subtopic LAWB 5.9 -</w:t>
          </w:r>
          <w:r w:rsidRPr="00791CA5">
            <w:rPr>
              <w:rStyle w:val="GeneralAviation"/>
              <w:color w:val="auto"/>
            </w:rPr>
            <w:tab/>
            <w:t>Aerodromes</w:t>
          </w:r>
        </w:p>
        <w:p w14:paraId="4028401E" w14:textId="77777777" w:rsidR="000D086C" w:rsidRPr="00791CA5" w:rsidRDefault="00581773" w:rsidP="000D086C">
          <w:pPr>
            <w:rPr>
              <w:rStyle w:val="GeneralAviation"/>
              <w:color w:val="auto"/>
            </w:rPr>
          </w:pPr>
          <w:r w:rsidRPr="00791CA5">
            <w:rPr>
              <w:rStyle w:val="GeneralAviation"/>
              <w:color w:val="auto"/>
            </w:rPr>
            <w:t xml:space="preserve">Subtopic LAWB 5.10 - </w:t>
          </w:r>
          <w:r w:rsidR="00BE38A9" w:rsidRPr="00791CA5">
            <w:rPr>
              <w:rStyle w:val="GeneralAviation"/>
              <w:color w:val="auto"/>
            </w:rPr>
            <w:tab/>
          </w:r>
          <w:r w:rsidRPr="00791CA5">
            <w:rPr>
              <w:rStyle w:val="GeneralAviation"/>
              <w:color w:val="auto"/>
            </w:rPr>
            <w:t>Holding procedures for IFR flights</w:t>
          </w:r>
        </w:p>
        <w:p w14:paraId="6330A1CD" w14:textId="77777777" w:rsidR="000D086C" w:rsidRPr="00791CA5" w:rsidRDefault="00581773" w:rsidP="000D086C">
          <w:pPr>
            <w:rPr>
              <w:rStyle w:val="GeneralAviation"/>
              <w:color w:val="auto"/>
            </w:rPr>
          </w:pPr>
          <w:r w:rsidRPr="00791CA5">
            <w:rPr>
              <w:rStyle w:val="GeneralAviation"/>
              <w:color w:val="auto"/>
            </w:rPr>
            <w:t xml:space="preserve">Subtopic LAWB 5.11 - </w:t>
          </w:r>
          <w:r w:rsidR="00BE38A9" w:rsidRPr="00791CA5">
            <w:rPr>
              <w:rStyle w:val="GeneralAviation"/>
              <w:color w:val="auto"/>
            </w:rPr>
            <w:tab/>
          </w:r>
          <w:r w:rsidRPr="00791CA5">
            <w:rPr>
              <w:rStyle w:val="GeneralAviation"/>
              <w:color w:val="auto"/>
            </w:rPr>
            <w:t>Holding procedures for VFR flights</w:t>
          </w:r>
        </w:p>
        <w:p w14:paraId="5BBC2CAF" w14:textId="77777777" w:rsidR="000D086C" w:rsidRPr="00791CA5" w:rsidRDefault="000D086C" w:rsidP="000D086C">
          <w:pPr>
            <w:rPr>
              <w:rStyle w:val="GeneralAviation"/>
              <w:color w:val="auto"/>
            </w:rPr>
          </w:pPr>
        </w:p>
        <w:p w14:paraId="5D0B0F0A" w14:textId="77777777" w:rsidR="000D086C" w:rsidRPr="00791CA5" w:rsidRDefault="00581773" w:rsidP="000D086C">
          <w:pPr>
            <w:rPr>
              <w:rStyle w:val="GeneralAviation"/>
              <w:b/>
              <w:bCs/>
              <w:color w:val="auto"/>
            </w:rPr>
          </w:pPr>
          <w:r w:rsidRPr="00791CA5">
            <w:rPr>
              <w:rStyle w:val="GeneralAviation"/>
              <w:b/>
              <w:bCs/>
              <w:color w:val="auto"/>
            </w:rPr>
            <w:t>SUBJECT 3: AIR TRAFFIC MANAGEMENT</w:t>
          </w:r>
        </w:p>
        <w:p w14:paraId="0C4CC7D4" w14:textId="77777777" w:rsidR="000D086C" w:rsidRPr="00791CA5" w:rsidRDefault="00581773" w:rsidP="000D086C">
          <w:pPr>
            <w:rPr>
              <w:rStyle w:val="GeneralAviation"/>
              <w:color w:val="auto"/>
            </w:rPr>
          </w:pPr>
          <w:r w:rsidRPr="00791CA5">
            <w:rPr>
              <w:rStyle w:val="GeneralAviation"/>
              <w:color w:val="auto"/>
            </w:rPr>
            <w:t>TOPIC ATMB 1 -</w:t>
          </w:r>
          <w:r w:rsidRPr="00791CA5">
            <w:rPr>
              <w:rStyle w:val="GeneralAviation"/>
              <w:color w:val="auto"/>
            </w:rPr>
            <w:tab/>
          </w:r>
          <w:r w:rsidR="00BE38A9" w:rsidRPr="00791CA5">
            <w:rPr>
              <w:rStyle w:val="GeneralAviation"/>
              <w:color w:val="auto"/>
            </w:rPr>
            <w:tab/>
          </w:r>
          <w:r w:rsidRPr="00791CA5">
            <w:rPr>
              <w:rStyle w:val="GeneralAviation"/>
              <w:color w:val="auto"/>
            </w:rPr>
            <w:t>AIR TRAFFIC MANAGEMENT</w:t>
          </w:r>
        </w:p>
        <w:p w14:paraId="789AD7A5" w14:textId="77777777" w:rsidR="000D086C" w:rsidRPr="00791CA5" w:rsidRDefault="00581773" w:rsidP="000D086C">
          <w:pPr>
            <w:rPr>
              <w:rStyle w:val="GeneralAviation"/>
              <w:color w:val="auto"/>
            </w:rPr>
          </w:pPr>
          <w:r w:rsidRPr="00791CA5">
            <w:rPr>
              <w:rStyle w:val="GeneralAviation"/>
              <w:color w:val="auto"/>
            </w:rPr>
            <w:t>Subtopic ATMB 1.1 -</w:t>
          </w:r>
          <w:r w:rsidRPr="00791CA5">
            <w:rPr>
              <w:rStyle w:val="GeneralAviation"/>
              <w:color w:val="auto"/>
            </w:rPr>
            <w:tab/>
            <w:t>Application of units of measurement</w:t>
          </w:r>
        </w:p>
        <w:p w14:paraId="674FC7A8" w14:textId="77777777" w:rsidR="000D086C" w:rsidRPr="00791CA5" w:rsidRDefault="00581773" w:rsidP="000D086C">
          <w:pPr>
            <w:rPr>
              <w:rStyle w:val="GeneralAviation"/>
              <w:color w:val="auto"/>
            </w:rPr>
          </w:pPr>
          <w:r w:rsidRPr="00791CA5">
            <w:rPr>
              <w:rStyle w:val="GeneralAviation"/>
              <w:color w:val="auto"/>
            </w:rPr>
            <w:t>Subtopic ATMB 1.2 -</w:t>
          </w:r>
          <w:r w:rsidRPr="00791CA5">
            <w:rPr>
              <w:rStyle w:val="GeneralAviation"/>
              <w:color w:val="auto"/>
            </w:rPr>
            <w:tab/>
            <w:t>Air traffic control (ATC) service</w:t>
          </w:r>
        </w:p>
        <w:p w14:paraId="7AAB5577" w14:textId="77777777" w:rsidR="000D086C" w:rsidRPr="00791CA5" w:rsidRDefault="00581773" w:rsidP="000D086C">
          <w:pPr>
            <w:rPr>
              <w:rStyle w:val="GeneralAviation"/>
              <w:color w:val="auto"/>
            </w:rPr>
          </w:pPr>
          <w:r w:rsidRPr="00791CA5">
            <w:rPr>
              <w:rStyle w:val="GeneralAviation"/>
              <w:color w:val="auto"/>
            </w:rPr>
            <w:t>Subtopic ATMB 1.3 -</w:t>
          </w:r>
          <w:r w:rsidRPr="00791CA5">
            <w:rPr>
              <w:rStyle w:val="GeneralAviation"/>
              <w:color w:val="auto"/>
            </w:rPr>
            <w:tab/>
            <w:t>Flight information service (FIS)</w:t>
          </w:r>
        </w:p>
        <w:p w14:paraId="19FAA37B" w14:textId="77777777" w:rsidR="000D086C" w:rsidRPr="00791CA5" w:rsidRDefault="00581773" w:rsidP="000D086C">
          <w:pPr>
            <w:rPr>
              <w:rStyle w:val="GeneralAviation"/>
              <w:color w:val="auto"/>
            </w:rPr>
          </w:pPr>
          <w:r w:rsidRPr="00791CA5">
            <w:rPr>
              <w:rStyle w:val="GeneralAviation"/>
              <w:color w:val="auto"/>
            </w:rPr>
            <w:t>Subtopic ATMB 1.4 -</w:t>
          </w:r>
          <w:r w:rsidRPr="00791CA5">
            <w:rPr>
              <w:rStyle w:val="GeneralAviation"/>
              <w:color w:val="auto"/>
            </w:rPr>
            <w:tab/>
            <w:t>Alerting service</w:t>
          </w:r>
        </w:p>
        <w:p w14:paraId="3F5E52DE" w14:textId="77777777" w:rsidR="000D086C" w:rsidRPr="00791CA5" w:rsidRDefault="00581773" w:rsidP="000D086C">
          <w:pPr>
            <w:rPr>
              <w:rStyle w:val="GeneralAviation"/>
              <w:color w:val="auto"/>
            </w:rPr>
          </w:pPr>
          <w:r w:rsidRPr="00791CA5">
            <w:rPr>
              <w:rStyle w:val="GeneralAviation"/>
              <w:color w:val="auto"/>
            </w:rPr>
            <w:t>Subtopic ATMB 1.5 -</w:t>
          </w:r>
          <w:r w:rsidRPr="00791CA5">
            <w:rPr>
              <w:rStyle w:val="GeneralAviation"/>
              <w:color w:val="auto"/>
            </w:rPr>
            <w:tab/>
            <w:t>Air traffic advisory service</w:t>
          </w:r>
        </w:p>
        <w:p w14:paraId="209DD66F" w14:textId="77777777" w:rsidR="000D086C" w:rsidRPr="00791CA5" w:rsidRDefault="00581773" w:rsidP="000D086C">
          <w:pPr>
            <w:rPr>
              <w:rStyle w:val="GeneralAviation"/>
              <w:color w:val="auto"/>
            </w:rPr>
          </w:pPr>
          <w:r w:rsidRPr="00791CA5">
            <w:rPr>
              <w:rStyle w:val="GeneralAviation"/>
              <w:color w:val="auto"/>
            </w:rPr>
            <w:t>Subtopic ATMB 1.6 -</w:t>
          </w:r>
          <w:r w:rsidRPr="00791CA5">
            <w:rPr>
              <w:rStyle w:val="GeneralAviation"/>
              <w:color w:val="auto"/>
            </w:rPr>
            <w:tab/>
            <w:t>ATS system capacity and air traffic flow management</w:t>
          </w:r>
        </w:p>
        <w:p w14:paraId="6238143F" w14:textId="77777777" w:rsidR="000D086C" w:rsidRPr="00791CA5" w:rsidRDefault="00581773" w:rsidP="000D086C">
          <w:pPr>
            <w:rPr>
              <w:rStyle w:val="GeneralAviation"/>
              <w:color w:val="auto"/>
            </w:rPr>
          </w:pPr>
          <w:r w:rsidRPr="00791CA5">
            <w:rPr>
              <w:rStyle w:val="GeneralAviation"/>
              <w:color w:val="auto"/>
            </w:rPr>
            <w:t>Subtopic ATMB 1.7 -</w:t>
          </w:r>
          <w:r w:rsidRPr="00791CA5">
            <w:rPr>
              <w:rStyle w:val="GeneralAviation"/>
              <w:color w:val="auto"/>
            </w:rPr>
            <w:tab/>
            <w:t>Airspace management (ASM)</w:t>
          </w:r>
        </w:p>
        <w:p w14:paraId="1C6DB05F" w14:textId="77777777" w:rsidR="000D086C" w:rsidRPr="00791CA5" w:rsidRDefault="00581773" w:rsidP="000D086C">
          <w:pPr>
            <w:rPr>
              <w:rStyle w:val="GeneralAviation"/>
              <w:color w:val="auto"/>
            </w:rPr>
          </w:pPr>
          <w:r w:rsidRPr="00791CA5">
            <w:rPr>
              <w:rStyle w:val="GeneralAviation"/>
              <w:color w:val="auto"/>
            </w:rPr>
            <w:t>TOPIC ATMB 2</w:t>
          </w:r>
          <w:r w:rsidR="00777923" w:rsidRPr="00791CA5">
            <w:rPr>
              <w:rStyle w:val="GeneralAviation"/>
              <w:color w:val="auto"/>
            </w:rPr>
            <w:t xml:space="preserve"> -</w:t>
          </w:r>
          <w:r w:rsidR="00777923" w:rsidRPr="00791CA5">
            <w:rPr>
              <w:rStyle w:val="GeneralAviation"/>
              <w:color w:val="auto"/>
            </w:rPr>
            <w:tab/>
          </w:r>
          <w:r w:rsidR="00777923" w:rsidRPr="00791CA5">
            <w:rPr>
              <w:rStyle w:val="GeneralAviation"/>
              <w:color w:val="auto"/>
            </w:rPr>
            <w:tab/>
          </w:r>
          <w:r w:rsidRPr="00791CA5">
            <w:rPr>
              <w:rStyle w:val="GeneralAviation"/>
              <w:color w:val="auto"/>
            </w:rPr>
            <w:t>ALTIMETRY AND LEVEL ALLOCATION</w:t>
          </w:r>
        </w:p>
        <w:p w14:paraId="3713ED2D" w14:textId="77777777" w:rsidR="000D086C" w:rsidRPr="00791CA5" w:rsidRDefault="00581773" w:rsidP="000D086C">
          <w:pPr>
            <w:rPr>
              <w:rStyle w:val="GeneralAviation"/>
              <w:color w:val="auto"/>
            </w:rPr>
          </w:pPr>
          <w:r w:rsidRPr="00791CA5">
            <w:rPr>
              <w:rStyle w:val="GeneralAviation"/>
              <w:color w:val="auto"/>
            </w:rPr>
            <w:t>Subtopic ATMB 2.1 -</w:t>
          </w:r>
          <w:r w:rsidRPr="00791CA5">
            <w:rPr>
              <w:rStyle w:val="GeneralAviation"/>
              <w:color w:val="auto"/>
            </w:rPr>
            <w:tab/>
            <w:t>Altimetry</w:t>
          </w:r>
        </w:p>
        <w:p w14:paraId="127EA7D3" w14:textId="77777777" w:rsidR="000D086C" w:rsidRPr="00791CA5" w:rsidRDefault="00581773" w:rsidP="000D086C">
          <w:pPr>
            <w:rPr>
              <w:rStyle w:val="GeneralAviation"/>
              <w:color w:val="auto"/>
            </w:rPr>
          </w:pPr>
          <w:r w:rsidRPr="00791CA5">
            <w:rPr>
              <w:rStyle w:val="GeneralAviation"/>
              <w:color w:val="auto"/>
            </w:rPr>
            <w:t>Subtopic ATMB 2.2 -</w:t>
          </w:r>
          <w:r w:rsidRPr="00791CA5">
            <w:rPr>
              <w:rStyle w:val="GeneralAviation"/>
              <w:color w:val="auto"/>
            </w:rPr>
            <w:tab/>
            <w:t>Transition level</w:t>
          </w:r>
        </w:p>
        <w:p w14:paraId="1FF90047" w14:textId="77777777" w:rsidR="000D086C" w:rsidRPr="00791CA5" w:rsidRDefault="00581773" w:rsidP="000D086C">
          <w:pPr>
            <w:rPr>
              <w:rStyle w:val="GeneralAviation"/>
              <w:color w:val="auto"/>
            </w:rPr>
          </w:pPr>
          <w:r w:rsidRPr="00791CA5">
            <w:rPr>
              <w:rStyle w:val="GeneralAviation"/>
              <w:color w:val="auto"/>
            </w:rPr>
            <w:lastRenderedPageBreak/>
            <w:t>Subtopic ATMB 2.3 -</w:t>
          </w:r>
          <w:r w:rsidRPr="00791CA5">
            <w:rPr>
              <w:rStyle w:val="GeneralAviation"/>
              <w:color w:val="auto"/>
            </w:rPr>
            <w:tab/>
            <w:t>Level allocation</w:t>
          </w:r>
        </w:p>
        <w:p w14:paraId="2E8C673B" w14:textId="77777777" w:rsidR="000D086C" w:rsidRPr="00791CA5" w:rsidRDefault="00581773" w:rsidP="000D086C">
          <w:pPr>
            <w:rPr>
              <w:rStyle w:val="GeneralAviation"/>
              <w:color w:val="auto"/>
            </w:rPr>
          </w:pPr>
          <w:r w:rsidRPr="00791CA5">
            <w:rPr>
              <w:rStyle w:val="GeneralAviation"/>
              <w:color w:val="auto"/>
            </w:rPr>
            <w:t>TOPIC ATMB 3 -</w:t>
          </w:r>
          <w:r w:rsidRPr="00791CA5">
            <w:rPr>
              <w:rStyle w:val="GeneralAviation"/>
              <w:color w:val="auto"/>
            </w:rPr>
            <w:tab/>
          </w:r>
          <w:r w:rsidR="00BE38A9" w:rsidRPr="00791CA5">
            <w:rPr>
              <w:rStyle w:val="GeneralAviation"/>
              <w:color w:val="auto"/>
            </w:rPr>
            <w:tab/>
          </w:r>
          <w:r w:rsidRPr="00791CA5">
            <w:rPr>
              <w:rStyle w:val="GeneralAviation"/>
              <w:color w:val="auto"/>
            </w:rPr>
            <w:t>RADIOTELEPHONY (RTF)</w:t>
          </w:r>
        </w:p>
        <w:p w14:paraId="5B610831" w14:textId="77777777" w:rsidR="000D086C" w:rsidRPr="00791CA5" w:rsidRDefault="00581773" w:rsidP="000D086C">
          <w:pPr>
            <w:rPr>
              <w:rStyle w:val="GeneralAviation"/>
              <w:color w:val="auto"/>
            </w:rPr>
          </w:pPr>
          <w:r w:rsidRPr="00791CA5">
            <w:rPr>
              <w:rStyle w:val="GeneralAviation"/>
              <w:color w:val="auto"/>
            </w:rPr>
            <w:t>Subtopic ATMB 3.1 -</w:t>
          </w:r>
          <w:r w:rsidRPr="00791CA5">
            <w:rPr>
              <w:rStyle w:val="GeneralAviation"/>
              <w:color w:val="auto"/>
            </w:rPr>
            <w:tab/>
            <w:t>RTF general operating procedures</w:t>
          </w:r>
        </w:p>
        <w:p w14:paraId="34841DC3" w14:textId="77777777" w:rsidR="000D086C" w:rsidRPr="00791CA5" w:rsidRDefault="00581773" w:rsidP="000D086C">
          <w:pPr>
            <w:rPr>
              <w:rStyle w:val="GeneralAviation"/>
              <w:color w:val="auto"/>
            </w:rPr>
          </w:pPr>
          <w:r w:rsidRPr="00791CA5">
            <w:rPr>
              <w:rStyle w:val="GeneralAviation"/>
              <w:color w:val="auto"/>
            </w:rPr>
            <w:t>TOPIC ATMB 4 -</w:t>
          </w:r>
          <w:r w:rsidRPr="00791CA5">
            <w:rPr>
              <w:rStyle w:val="GeneralAviation"/>
              <w:color w:val="auto"/>
            </w:rPr>
            <w:tab/>
          </w:r>
          <w:r w:rsidR="00BE38A9" w:rsidRPr="00791CA5">
            <w:rPr>
              <w:rStyle w:val="GeneralAviation"/>
              <w:color w:val="auto"/>
            </w:rPr>
            <w:tab/>
          </w:r>
          <w:r w:rsidRPr="00791CA5">
            <w:rPr>
              <w:rStyle w:val="GeneralAviation"/>
              <w:color w:val="auto"/>
            </w:rPr>
            <w:t>ATC CLEARANCES AND ATC INSTRUCTIONS</w:t>
          </w:r>
        </w:p>
        <w:p w14:paraId="4B769323" w14:textId="77777777" w:rsidR="000D086C" w:rsidRPr="00791CA5" w:rsidRDefault="00581773" w:rsidP="000D086C">
          <w:pPr>
            <w:rPr>
              <w:rStyle w:val="GeneralAviation"/>
              <w:color w:val="auto"/>
            </w:rPr>
          </w:pPr>
          <w:r w:rsidRPr="00791CA5">
            <w:rPr>
              <w:rStyle w:val="GeneralAviation"/>
              <w:color w:val="auto"/>
            </w:rPr>
            <w:t>Subtopic ATMB 4.1 -</w:t>
          </w:r>
          <w:r w:rsidRPr="00791CA5">
            <w:rPr>
              <w:rStyle w:val="GeneralAviation"/>
              <w:color w:val="auto"/>
            </w:rPr>
            <w:tab/>
            <w:t>Type and content of ATC clearances</w:t>
          </w:r>
        </w:p>
        <w:p w14:paraId="1EF782A1" w14:textId="77777777" w:rsidR="000D086C" w:rsidRPr="00791CA5" w:rsidRDefault="00581773" w:rsidP="000D086C">
          <w:pPr>
            <w:rPr>
              <w:rStyle w:val="GeneralAviation"/>
              <w:color w:val="auto"/>
            </w:rPr>
          </w:pPr>
          <w:r w:rsidRPr="00791CA5">
            <w:rPr>
              <w:rStyle w:val="GeneralAviation"/>
              <w:color w:val="auto"/>
            </w:rPr>
            <w:t>Subtopic ATMB 4.2 -</w:t>
          </w:r>
          <w:r w:rsidRPr="00791CA5">
            <w:rPr>
              <w:rStyle w:val="GeneralAviation"/>
              <w:color w:val="auto"/>
            </w:rPr>
            <w:tab/>
            <w:t>ATC instructions</w:t>
          </w:r>
        </w:p>
        <w:p w14:paraId="185B16F5" w14:textId="77777777" w:rsidR="000D086C" w:rsidRPr="00791CA5" w:rsidRDefault="00581773" w:rsidP="000D086C">
          <w:pPr>
            <w:rPr>
              <w:rStyle w:val="GeneralAviation"/>
              <w:color w:val="auto"/>
            </w:rPr>
          </w:pPr>
          <w:r w:rsidRPr="00791CA5">
            <w:rPr>
              <w:rStyle w:val="GeneralAviation"/>
              <w:color w:val="auto"/>
            </w:rPr>
            <w:t>TOPIC ATMB 5 -</w:t>
          </w:r>
          <w:r w:rsidRPr="00791CA5">
            <w:rPr>
              <w:rStyle w:val="GeneralAviation"/>
              <w:color w:val="auto"/>
            </w:rPr>
            <w:tab/>
          </w:r>
          <w:r w:rsidR="00BE38A9" w:rsidRPr="00791CA5">
            <w:rPr>
              <w:rStyle w:val="GeneralAviation"/>
              <w:color w:val="auto"/>
            </w:rPr>
            <w:tab/>
          </w:r>
          <w:r w:rsidRPr="00791CA5">
            <w:rPr>
              <w:rStyle w:val="GeneralAviation"/>
              <w:color w:val="auto"/>
            </w:rPr>
            <w:t>COORDINATION</w:t>
          </w:r>
        </w:p>
        <w:p w14:paraId="798C7EE1" w14:textId="77777777" w:rsidR="000D086C" w:rsidRPr="00791CA5" w:rsidRDefault="00581773" w:rsidP="000D086C">
          <w:pPr>
            <w:rPr>
              <w:rStyle w:val="GeneralAviation"/>
              <w:color w:val="auto"/>
            </w:rPr>
          </w:pPr>
          <w:r w:rsidRPr="00791CA5">
            <w:rPr>
              <w:rStyle w:val="GeneralAviation"/>
              <w:color w:val="auto"/>
            </w:rPr>
            <w:t>Subtopic ATMB 5.1 -</w:t>
          </w:r>
          <w:r w:rsidRPr="00791CA5">
            <w:rPr>
              <w:rStyle w:val="GeneralAviation"/>
              <w:color w:val="auto"/>
            </w:rPr>
            <w:tab/>
            <w:t>Principles, types and content of coordination</w:t>
          </w:r>
        </w:p>
        <w:p w14:paraId="1DEC81B0" w14:textId="77777777" w:rsidR="000D086C" w:rsidRPr="00791CA5" w:rsidRDefault="00581773" w:rsidP="000D086C">
          <w:pPr>
            <w:rPr>
              <w:rStyle w:val="GeneralAviation"/>
              <w:color w:val="auto"/>
            </w:rPr>
          </w:pPr>
          <w:r w:rsidRPr="00791CA5">
            <w:rPr>
              <w:rStyle w:val="GeneralAviation"/>
              <w:color w:val="auto"/>
            </w:rPr>
            <w:t>Subtopic ATMB 5.2 -</w:t>
          </w:r>
          <w:r w:rsidRPr="00791CA5">
            <w:rPr>
              <w:rStyle w:val="GeneralAviation"/>
              <w:color w:val="auto"/>
            </w:rPr>
            <w:tab/>
            <w:t>Necessity for coordination</w:t>
          </w:r>
        </w:p>
        <w:p w14:paraId="153811D6" w14:textId="77777777" w:rsidR="000D086C" w:rsidRPr="00791CA5" w:rsidRDefault="00581773" w:rsidP="000D086C">
          <w:pPr>
            <w:rPr>
              <w:rStyle w:val="GeneralAviation"/>
              <w:color w:val="auto"/>
            </w:rPr>
          </w:pPr>
          <w:r w:rsidRPr="00791CA5">
            <w:rPr>
              <w:rStyle w:val="GeneralAviation"/>
              <w:color w:val="auto"/>
            </w:rPr>
            <w:t>Subtopic ATMB 5.3 -</w:t>
          </w:r>
          <w:r w:rsidRPr="00791CA5">
            <w:rPr>
              <w:rStyle w:val="GeneralAviation"/>
              <w:color w:val="auto"/>
            </w:rPr>
            <w:tab/>
            <w:t>Means of coordination</w:t>
          </w:r>
        </w:p>
        <w:p w14:paraId="2310EA81" w14:textId="77777777" w:rsidR="000D086C" w:rsidRPr="00791CA5" w:rsidRDefault="00581773" w:rsidP="000D086C">
          <w:pPr>
            <w:rPr>
              <w:rStyle w:val="GeneralAviation"/>
              <w:color w:val="auto"/>
            </w:rPr>
          </w:pPr>
          <w:r w:rsidRPr="00791CA5">
            <w:rPr>
              <w:rStyle w:val="GeneralAviation"/>
              <w:color w:val="auto"/>
            </w:rPr>
            <w:t>TOPIC ATMB 6 -</w:t>
          </w:r>
          <w:r w:rsidRPr="00791CA5">
            <w:rPr>
              <w:rStyle w:val="GeneralAviation"/>
              <w:color w:val="auto"/>
            </w:rPr>
            <w:tab/>
          </w:r>
          <w:r w:rsidR="00BE38A9" w:rsidRPr="00791CA5">
            <w:rPr>
              <w:rStyle w:val="GeneralAviation"/>
              <w:color w:val="auto"/>
            </w:rPr>
            <w:tab/>
          </w:r>
          <w:r w:rsidRPr="00791CA5">
            <w:rPr>
              <w:rStyle w:val="GeneralAviation"/>
              <w:color w:val="auto"/>
            </w:rPr>
            <w:t>DATA DISPLAY</w:t>
          </w:r>
        </w:p>
        <w:p w14:paraId="5B010D56" w14:textId="77777777" w:rsidR="000D086C" w:rsidRPr="00791CA5" w:rsidRDefault="00581773" w:rsidP="000D086C">
          <w:pPr>
            <w:rPr>
              <w:rStyle w:val="GeneralAviation"/>
              <w:color w:val="auto"/>
            </w:rPr>
          </w:pPr>
          <w:r w:rsidRPr="00791CA5">
            <w:rPr>
              <w:rStyle w:val="GeneralAviation"/>
              <w:color w:val="auto"/>
            </w:rPr>
            <w:t>Subtopic ATMB 6.1 -</w:t>
          </w:r>
          <w:r w:rsidRPr="00791CA5">
            <w:rPr>
              <w:rStyle w:val="GeneralAviation"/>
              <w:color w:val="auto"/>
            </w:rPr>
            <w:tab/>
            <w:t>Data extraction</w:t>
          </w:r>
        </w:p>
        <w:p w14:paraId="5269781A" w14:textId="77777777" w:rsidR="000D086C" w:rsidRPr="00791CA5" w:rsidRDefault="00581773" w:rsidP="000D086C">
          <w:pPr>
            <w:rPr>
              <w:rStyle w:val="GeneralAviation"/>
              <w:color w:val="auto"/>
            </w:rPr>
          </w:pPr>
          <w:r w:rsidRPr="00791CA5">
            <w:rPr>
              <w:rStyle w:val="GeneralAviation"/>
              <w:color w:val="auto"/>
            </w:rPr>
            <w:t>Subtopic ATMB 6.2 -</w:t>
          </w:r>
          <w:r w:rsidRPr="00791CA5">
            <w:rPr>
              <w:rStyle w:val="GeneralAviation"/>
              <w:color w:val="auto"/>
            </w:rPr>
            <w:tab/>
            <w:t>Data management</w:t>
          </w:r>
        </w:p>
        <w:p w14:paraId="333171CF" w14:textId="77777777" w:rsidR="000D086C" w:rsidRPr="00791CA5" w:rsidRDefault="00581773" w:rsidP="000D086C">
          <w:pPr>
            <w:rPr>
              <w:rStyle w:val="GeneralAviation"/>
              <w:color w:val="auto"/>
            </w:rPr>
          </w:pPr>
          <w:r w:rsidRPr="00791CA5">
            <w:rPr>
              <w:rStyle w:val="GeneralAviation"/>
              <w:color w:val="auto"/>
            </w:rPr>
            <w:t>TOPIC ATMB 7 -</w:t>
          </w:r>
          <w:r w:rsidRPr="00791CA5">
            <w:rPr>
              <w:rStyle w:val="GeneralAviation"/>
              <w:color w:val="auto"/>
            </w:rPr>
            <w:tab/>
          </w:r>
          <w:r w:rsidR="00BE38A9" w:rsidRPr="00791CA5">
            <w:rPr>
              <w:rStyle w:val="GeneralAviation"/>
              <w:color w:val="auto"/>
            </w:rPr>
            <w:tab/>
          </w:r>
          <w:r w:rsidRPr="00791CA5">
            <w:rPr>
              <w:rStyle w:val="GeneralAviation"/>
              <w:color w:val="auto"/>
            </w:rPr>
            <w:t>SEPARATIONS</w:t>
          </w:r>
        </w:p>
        <w:p w14:paraId="0AE7EF6A" w14:textId="77777777" w:rsidR="000D086C" w:rsidRPr="00791CA5" w:rsidRDefault="00581773" w:rsidP="000D086C">
          <w:pPr>
            <w:rPr>
              <w:rStyle w:val="GeneralAviation"/>
              <w:color w:val="auto"/>
            </w:rPr>
          </w:pPr>
          <w:r w:rsidRPr="00791CA5">
            <w:rPr>
              <w:rStyle w:val="GeneralAviation"/>
              <w:color w:val="auto"/>
            </w:rPr>
            <w:t>Subtopic ATMB 7.1 -</w:t>
          </w:r>
          <w:r w:rsidRPr="00791CA5">
            <w:rPr>
              <w:rStyle w:val="GeneralAviation"/>
              <w:color w:val="auto"/>
            </w:rPr>
            <w:tab/>
            <w:t>Vertical separation and procedures</w:t>
          </w:r>
        </w:p>
        <w:p w14:paraId="7ED8677B" w14:textId="77777777" w:rsidR="000D086C" w:rsidRPr="00791CA5" w:rsidRDefault="00581773" w:rsidP="000D086C">
          <w:pPr>
            <w:rPr>
              <w:rStyle w:val="GeneralAviation"/>
              <w:color w:val="auto"/>
            </w:rPr>
          </w:pPr>
          <w:r w:rsidRPr="00791CA5">
            <w:rPr>
              <w:rStyle w:val="GeneralAviation"/>
              <w:color w:val="auto"/>
            </w:rPr>
            <w:t>Subtopic ATMB 7.2 -</w:t>
          </w:r>
          <w:r w:rsidRPr="00791CA5">
            <w:rPr>
              <w:rStyle w:val="GeneralAviation"/>
              <w:color w:val="auto"/>
            </w:rPr>
            <w:tab/>
            <w:t>Horizontal separation and procedures</w:t>
          </w:r>
        </w:p>
        <w:p w14:paraId="4F06DFCE" w14:textId="77777777" w:rsidR="000D086C" w:rsidRPr="00791CA5" w:rsidRDefault="00581773" w:rsidP="000D086C">
          <w:pPr>
            <w:rPr>
              <w:rStyle w:val="GeneralAviation"/>
              <w:color w:val="auto"/>
            </w:rPr>
          </w:pPr>
          <w:r w:rsidRPr="00791CA5">
            <w:rPr>
              <w:rStyle w:val="GeneralAviation"/>
              <w:color w:val="auto"/>
            </w:rPr>
            <w:t>Subtopic ATMB 7.3 -</w:t>
          </w:r>
          <w:r w:rsidRPr="00791CA5">
            <w:rPr>
              <w:rStyle w:val="GeneralAviation"/>
              <w:color w:val="auto"/>
            </w:rPr>
            <w:tab/>
            <w:t>Visual separation</w:t>
          </w:r>
        </w:p>
        <w:p w14:paraId="55C4C112" w14:textId="77777777" w:rsidR="000D086C" w:rsidRPr="00791CA5" w:rsidRDefault="00581773" w:rsidP="000D086C">
          <w:pPr>
            <w:rPr>
              <w:rStyle w:val="GeneralAviation"/>
              <w:color w:val="auto"/>
            </w:rPr>
          </w:pPr>
          <w:r w:rsidRPr="00791CA5">
            <w:rPr>
              <w:rStyle w:val="GeneralAviation"/>
              <w:color w:val="auto"/>
            </w:rPr>
            <w:t>Subtopic ATMB 7.4 -</w:t>
          </w:r>
          <w:r w:rsidRPr="00791CA5">
            <w:rPr>
              <w:rStyle w:val="GeneralAviation"/>
              <w:color w:val="auto"/>
            </w:rPr>
            <w:tab/>
            <w:t>Aerodrome separation and procedures</w:t>
          </w:r>
        </w:p>
        <w:p w14:paraId="782FA434" w14:textId="77777777" w:rsidR="000D086C" w:rsidRPr="00791CA5" w:rsidRDefault="00581773" w:rsidP="000D086C">
          <w:pPr>
            <w:rPr>
              <w:rStyle w:val="GeneralAviation"/>
              <w:color w:val="auto"/>
            </w:rPr>
          </w:pPr>
          <w:r w:rsidRPr="00791CA5">
            <w:rPr>
              <w:rStyle w:val="GeneralAviation"/>
              <w:color w:val="auto"/>
            </w:rPr>
            <w:t>Subtopic ATMB 7.5 -</w:t>
          </w:r>
          <w:r w:rsidRPr="00791CA5">
            <w:rPr>
              <w:rStyle w:val="GeneralAviation"/>
              <w:color w:val="auto"/>
            </w:rPr>
            <w:tab/>
            <w:t>Separation based on ATS surveillance systems</w:t>
          </w:r>
        </w:p>
        <w:p w14:paraId="56BB68D5" w14:textId="77777777" w:rsidR="000D086C" w:rsidRPr="00791CA5" w:rsidRDefault="00581773" w:rsidP="000D086C">
          <w:pPr>
            <w:rPr>
              <w:rStyle w:val="GeneralAviation"/>
              <w:color w:val="auto"/>
            </w:rPr>
          </w:pPr>
          <w:r w:rsidRPr="00791CA5">
            <w:rPr>
              <w:rStyle w:val="GeneralAviation"/>
              <w:color w:val="auto"/>
            </w:rPr>
            <w:t>Subtopic ATMB 7.6 -</w:t>
          </w:r>
          <w:r w:rsidRPr="00791CA5">
            <w:rPr>
              <w:rStyle w:val="GeneralAviation"/>
              <w:color w:val="auto"/>
            </w:rPr>
            <w:tab/>
            <w:t>Wake turbulence separation</w:t>
          </w:r>
        </w:p>
        <w:p w14:paraId="6EB19CA7" w14:textId="77777777" w:rsidR="000D086C" w:rsidRPr="00791CA5" w:rsidRDefault="00581773" w:rsidP="000D086C">
          <w:pPr>
            <w:rPr>
              <w:rStyle w:val="GeneralAviation"/>
              <w:color w:val="auto"/>
            </w:rPr>
          </w:pPr>
          <w:r w:rsidRPr="00791CA5">
            <w:rPr>
              <w:rStyle w:val="GeneralAviation"/>
              <w:color w:val="auto"/>
            </w:rPr>
            <w:t xml:space="preserve">TOPIC ATMB 8 - </w:t>
          </w:r>
          <w:r w:rsidR="00BE38A9" w:rsidRPr="00791CA5">
            <w:rPr>
              <w:rStyle w:val="GeneralAviation"/>
              <w:color w:val="auto"/>
            </w:rPr>
            <w:tab/>
          </w:r>
          <w:r w:rsidR="00BE38A9" w:rsidRPr="00791CA5">
            <w:rPr>
              <w:rStyle w:val="GeneralAviation"/>
              <w:color w:val="auto"/>
            </w:rPr>
            <w:tab/>
          </w:r>
          <w:r w:rsidRPr="00791CA5">
            <w:rPr>
              <w:rStyle w:val="GeneralAviation"/>
              <w:color w:val="auto"/>
            </w:rPr>
            <w:t>AIRBORNE AND GROUND-BASED SAFETY NETS</w:t>
          </w:r>
        </w:p>
        <w:p w14:paraId="2ED39460" w14:textId="77777777" w:rsidR="000D086C" w:rsidRPr="00791CA5" w:rsidRDefault="00581773" w:rsidP="000D086C">
          <w:pPr>
            <w:rPr>
              <w:rStyle w:val="GeneralAviation"/>
              <w:color w:val="auto"/>
            </w:rPr>
          </w:pPr>
          <w:r w:rsidRPr="00791CA5">
            <w:rPr>
              <w:rStyle w:val="GeneralAviation"/>
              <w:color w:val="auto"/>
            </w:rPr>
            <w:t xml:space="preserve">Subtopic ATMB 8.1 - </w:t>
          </w:r>
          <w:r w:rsidR="00BE38A9" w:rsidRPr="00791CA5">
            <w:rPr>
              <w:rStyle w:val="GeneralAviation"/>
              <w:color w:val="auto"/>
            </w:rPr>
            <w:tab/>
          </w:r>
          <w:r w:rsidRPr="00791CA5">
            <w:rPr>
              <w:rStyle w:val="GeneralAviation"/>
              <w:color w:val="auto"/>
            </w:rPr>
            <w:t>Airborne safety nets</w:t>
          </w:r>
        </w:p>
        <w:p w14:paraId="05EFFB53" w14:textId="77777777" w:rsidR="000D086C" w:rsidRPr="00791CA5" w:rsidRDefault="00581773" w:rsidP="000D086C">
          <w:pPr>
            <w:rPr>
              <w:rStyle w:val="GeneralAviation"/>
              <w:color w:val="auto"/>
            </w:rPr>
          </w:pPr>
          <w:r w:rsidRPr="00791CA5">
            <w:rPr>
              <w:rStyle w:val="GeneralAviation"/>
              <w:color w:val="auto"/>
            </w:rPr>
            <w:t xml:space="preserve">Subtopic ATMB 8.2 - </w:t>
          </w:r>
          <w:r w:rsidR="00BE38A9" w:rsidRPr="00791CA5">
            <w:rPr>
              <w:rStyle w:val="GeneralAviation"/>
              <w:color w:val="auto"/>
            </w:rPr>
            <w:tab/>
          </w:r>
          <w:r w:rsidRPr="00791CA5">
            <w:rPr>
              <w:rStyle w:val="GeneralAviation"/>
              <w:color w:val="auto"/>
            </w:rPr>
            <w:t>Ground-based safety nets</w:t>
          </w:r>
        </w:p>
        <w:p w14:paraId="62894776" w14:textId="77777777" w:rsidR="000D086C" w:rsidRPr="00791CA5" w:rsidRDefault="00581773" w:rsidP="000D086C">
          <w:pPr>
            <w:rPr>
              <w:rStyle w:val="GeneralAviation"/>
              <w:color w:val="auto"/>
            </w:rPr>
          </w:pPr>
          <w:r w:rsidRPr="00791CA5">
            <w:rPr>
              <w:rStyle w:val="GeneralAviation"/>
              <w:color w:val="auto"/>
            </w:rPr>
            <w:t xml:space="preserve">TOPIC ATMB 9 - </w:t>
          </w:r>
          <w:r w:rsidR="00BE38A9" w:rsidRPr="00791CA5">
            <w:rPr>
              <w:rStyle w:val="GeneralAviation"/>
              <w:color w:val="auto"/>
            </w:rPr>
            <w:tab/>
          </w:r>
          <w:r w:rsidR="00BE38A9" w:rsidRPr="00791CA5">
            <w:rPr>
              <w:rStyle w:val="GeneralAviation"/>
              <w:color w:val="auto"/>
            </w:rPr>
            <w:tab/>
          </w:r>
          <w:r w:rsidRPr="00791CA5">
            <w:rPr>
              <w:rStyle w:val="GeneralAviation"/>
              <w:color w:val="auto"/>
            </w:rPr>
            <w:t>BASIC PRACTICAL SKILLS</w:t>
          </w:r>
        </w:p>
        <w:p w14:paraId="47876F6E" w14:textId="77777777" w:rsidR="000D086C" w:rsidRPr="00791CA5" w:rsidRDefault="00581773" w:rsidP="000D086C">
          <w:pPr>
            <w:rPr>
              <w:rStyle w:val="GeneralAviation"/>
              <w:color w:val="auto"/>
            </w:rPr>
          </w:pPr>
          <w:r w:rsidRPr="00791CA5">
            <w:rPr>
              <w:rStyle w:val="GeneralAviation"/>
              <w:color w:val="auto"/>
            </w:rPr>
            <w:t>Subtopic ATMB 9.1 -</w:t>
          </w:r>
          <w:r w:rsidRPr="00791CA5">
            <w:rPr>
              <w:rStyle w:val="GeneralAviation"/>
              <w:color w:val="auto"/>
            </w:rPr>
            <w:tab/>
            <w:t>Traffic management process</w:t>
          </w:r>
        </w:p>
        <w:p w14:paraId="31CAA894" w14:textId="77777777" w:rsidR="000D086C" w:rsidRPr="00791CA5" w:rsidRDefault="00581773" w:rsidP="000D086C">
          <w:pPr>
            <w:rPr>
              <w:rStyle w:val="GeneralAviation"/>
              <w:color w:val="auto"/>
            </w:rPr>
          </w:pPr>
          <w:r w:rsidRPr="00791CA5">
            <w:rPr>
              <w:rStyle w:val="GeneralAviation"/>
              <w:color w:val="auto"/>
            </w:rPr>
            <w:t>Subtopic ATMB 9.2 -</w:t>
          </w:r>
          <w:r w:rsidRPr="00791CA5">
            <w:rPr>
              <w:rStyle w:val="GeneralAviation"/>
              <w:color w:val="auto"/>
            </w:rPr>
            <w:tab/>
            <w:t>Basic practical skills applicable to all ratings</w:t>
          </w:r>
        </w:p>
        <w:p w14:paraId="46B1F288" w14:textId="77777777" w:rsidR="000D086C" w:rsidRPr="00791CA5" w:rsidRDefault="00581773" w:rsidP="000D086C">
          <w:pPr>
            <w:rPr>
              <w:rStyle w:val="GeneralAviation"/>
              <w:color w:val="auto"/>
            </w:rPr>
          </w:pPr>
          <w:r w:rsidRPr="00791CA5">
            <w:rPr>
              <w:rStyle w:val="GeneralAviation"/>
              <w:color w:val="auto"/>
            </w:rPr>
            <w:t>Subtopic ATMB 9.3 -</w:t>
          </w:r>
          <w:r w:rsidRPr="00791CA5">
            <w:rPr>
              <w:rStyle w:val="GeneralAviation"/>
              <w:color w:val="auto"/>
            </w:rPr>
            <w:tab/>
            <w:t>Basic practical skills applicable to aerodrome</w:t>
          </w:r>
        </w:p>
        <w:p w14:paraId="33B23129" w14:textId="77777777" w:rsidR="000D086C" w:rsidRPr="00791CA5" w:rsidRDefault="00581773" w:rsidP="000D086C">
          <w:pPr>
            <w:rPr>
              <w:rStyle w:val="GeneralAviation"/>
              <w:color w:val="auto"/>
            </w:rPr>
          </w:pPr>
          <w:r w:rsidRPr="00791CA5">
            <w:rPr>
              <w:rStyle w:val="GeneralAviation"/>
              <w:color w:val="auto"/>
            </w:rPr>
            <w:t>Subtopic ATMB 9.4 -</w:t>
          </w:r>
          <w:r w:rsidRPr="00791CA5">
            <w:rPr>
              <w:rStyle w:val="GeneralAviation"/>
              <w:color w:val="auto"/>
            </w:rPr>
            <w:tab/>
            <w:t>Basic practical skills applicable to surveillance</w:t>
          </w:r>
        </w:p>
        <w:p w14:paraId="5614BEFF" w14:textId="77777777" w:rsidR="000D086C" w:rsidRPr="000D086C" w:rsidRDefault="000D086C" w:rsidP="000D086C">
          <w:pPr>
            <w:rPr>
              <w:rStyle w:val="GeneralAviation"/>
            </w:rPr>
          </w:pPr>
        </w:p>
        <w:p w14:paraId="74F012F4" w14:textId="77777777" w:rsidR="000D086C" w:rsidRPr="00791CA5" w:rsidRDefault="00581773" w:rsidP="000D086C">
          <w:pPr>
            <w:rPr>
              <w:rStyle w:val="GeneralAviation"/>
              <w:b/>
              <w:bCs/>
              <w:color w:val="auto"/>
            </w:rPr>
          </w:pPr>
          <w:r w:rsidRPr="00791CA5">
            <w:rPr>
              <w:rStyle w:val="GeneralAviation"/>
              <w:b/>
              <w:bCs/>
              <w:color w:val="auto"/>
            </w:rPr>
            <w:t>SUBJECT 4: METEOROLOGY</w:t>
          </w:r>
        </w:p>
        <w:p w14:paraId="3913FE12" w14:textId="77777777" w:rsidR="000D086C" w:rsidRPr="00791CA5" w:rsidRDefault="00581773" w:rsidP="000D086C">
          <w:pPr>
            <w:rPr>
              <w:rStyle w:val="GeneralAviation"/>
              <w:color w:val="auto"/>
            </w:rPr>
          </w:pPr>
          <w:r w:rsidRPr="00791CA5">
            <w:rPr>
              <w:rStyle w:val="GeneralAviation"/>
              <w:color w:val="auto"/>
            </w:rPr>
            <w:t xml:space="preserve">TOPIC METB 1 -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INTRODUCTION TO METEOROLOGY </w:t>
          </w:r>
        </w:p>
        <w:p w14:paraId="4F06D3E0" w14:textId="77777777" w:rsidR="000D086C" w:rsidRPr="00791CA5" w:rsidRDefault="00581773" w:rsidP="000D086C">
          <w:pPr>
            <w:rPr>
              <w:rStyle w:val="GeneralAviation"/>
              <w:color w:val="auto"/>
            </w:rPr>
          </w:pPr>
          <w:r w:rsidRPr="00791CA5">
            <w:rPr>
              <w:rStyle w:val="GeneralAviation"/>
              <w:color w:val="auto"/>
            </w:rPr>
            <w:t xml:space="preserve">Subtopic METB 1.1 - </w:t>
          </w:r>
          <w:r w:rsidR="00BE38A9" w:rsidRPr="00791CA5">
            <w:rPr>
              <w:rStyle w:val="GeneralAviation"/>
              <w:color w:val="auto"/>
            </w:rPr>
            <w:tab/>
          </w:r>
          <w:r w:rsidRPr="00791CA5">
            <w:rPr>
              <w:rStyle w:val="GeneralAviation"/>
              <w:color w:val="auto"/>
            </w:rPr>
            <w:t xml:space="preserve">Application of units of measurement </w:t>
          </w:r>
        </w:p>
        <w:p w14:paraId="53FB2253" w14:textId="77777777" w:rsidR="000D086C" w:rsidRPr="00791CA5" w:rsidRDefault="00581773" w:rsidP="000D086C">
          <w:pPr>
            <w:rPr>
              <w:rStyle w:val="GeneralAviation"/>
              <w:color w:val="auto"/>
            </w:rPr>
          </w:pPr>
          <w:r w:rsidRPr="00791CA5">
            <w:rPr>
              <w:rStyle w:val="GeneralAviation"/>
              <w:color w:val="auto"/>
            </w:rPr>
            <w:t xml:space="preserve">Subtopic METB 1.2 - </w:t>
          </w:r>
          <w:r w:rsidR="00BE38A9" w:rsidRPr="00791CA5">
            <w:rPr>
              <w:rStyle w:val="GeneralAviation"/>
              <w:color w:val="auto"/>
            </w:rPr>
            <w:tab/>
          </w:r>
          <w:r w:rsidRPr="00791CA5">
            <w:rPr>
              <w:rStyle w:val="GeneralAviation"/>
              <w:color w:val="auto"/>
            </w:rPr>
            <w:t xml:space="preserve">Aviation and meteorology </w:t>
          </w:r>
        </w:p>
        <w:p w14:paraId="64609DD8" w14:textId="77777777" w:rsidR="000D086C" w:rsidRPr="00791CA5" w:rsidRDefault="00581773" w:rsidP="000D086C">
          <w:pPr>
            <w:rPr>
              <w:rStyle w:val="GeneralAviation"/>
              <w:color w:val="auto"/>
            </w:rPr>
          </w:pPr>
          <w:r w:rsidRPr="00791CA5">
            <w:rPr>
              <w:rStyle w:val="GeneralAviation"/>
              <w:color w:val="auto"/>
            </w:rPr>
            <w:t xml:space="preserve">Subtopic METB 1.3 - </w:t>
          </w:r>
          <w:r w:rsidR="00BE38A9" w:rsidRPr="00791CA5">
            <w:rPr>
              <w:rStyle w:val="GeneralAviation"/>
              <w:color w:val="auto"/>
            </w:rPr>
            <w:tab/>
          </w:r>
          <w:r w:rsidRPr="00791CA5">
            <w:rPr>
              <w:rStyle w:val="GeneralAviation"/>
              <w:color w:val="auto"/>
            </w:rPr>
            <w:t xml:space="preserve">Organisation of meteorological service </w:t>
          </w:r>
        </w:p>
        <w:p w14:paraId="6994638C" w14:textId="77777777" w:rsidR="000D086C" w:rsidRPr="00791CA5" w:rsidRDefault="00581773" w:rsidP="000D086C">
          <w:pPr>
            <w:rPr>
              <w:rStyle w:val="GeneralAviation"/>
              <w:color w:val="auto"/>
            </w:rPr>
          </w:pPr>
          <w:r w:rsidRPr="00791CA5">
            <w:rPr>
              <w:rStyle w:val="GeneralAviation"/>
              <w:color w:val="auto"/>
            </w:rPr>
            <w:lastRenderedPageBreak/>
            <w:t xml:space="preserve">TOPIC METB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ATMOSPHERE </w:t>
          </w:r>
        </w:p>
        <w:p w14:paraId="7CBBEA44" w14:textId="77777777" w:rsidR="000D086C" w:rsidRPr="00791CA5" w:rsidRDefault="00581773" w:rsidP="000D086C">
          <w:pPr>
            <w:rPr>
              <w:rStyle w:val="GeneralAviation"/>
              <w:color w:val="auto"/>
            </w:rPr>
          </w:pPr>
          <w:r w:rsidRPr="00791CA5">
            <w:rPr>
              <w:rStyle w:val="GeneralAviation"/>
              <w:color w:val="auto"/>
            </w:rPr>
            <w:t xml:space="preserve">Subtopic METB 2.1 - </w:t>
          </w:r>
          <w:r w:rsidR="00BE38A9" w:rsidRPr="00791CA5">
            <w:rPr>
              <w:rStyle w:val="GeneralAviation"/>
              <w:color w:val="auto"/>
            </w:rPr>
            <w:tab/>
          </w:r>
          <w:r w:rsidRPr="00791CA5">
            <w:rPr>
              <w:rStyle w:val="GeneralAviation"/>
              <w:color w:val="auto"/>
            </w:rPr>
            <w:t xml:space="preserve">Composition and structure </w:t>
          </w:r>
        </w:p>
        <w:p w14:paraId="50172EEF" w14:textId="77777777" w:rsidR="000D086C" w:rsidRPr="00791CA5" w:rsidRDefault="00581773" w:rsidP="000D086C">
          <w:pPr>
            <w:rPr>
              <w:rStyle w:val="GeneralAviation"/>
              <w:color w:val="auto"/>
            </w:rPr>
          </w:pPr>
          <w:r w:rsidRPr="00791CA5">
            <w:rPr>
              <w:rStyle w:val="GeneralAviation"/>
              <w:color w:val="auto"/>
            </w:rPr>
            <w:t xml:space="preserve">Subtopic METB 2.2 - </w:t>
          </w:r>
          <w:r w:rsidR="00BE38A9" w:rsidRPr="00791CA5">
            <w:rPr>
              <w:rStyle w:val="GeneralAviation"/>
              <w:color w:val="auto"/>
            </w:rPr>
            <w:tab/>
          </w:r>
          <w:r w:rsidRPr="00791CA5">
            <w:rPr>
              <w:rStyle w:val="GeneralAviation"/>
              <w:color w:val="auto"/>
            </w:rPr>
            <w:t xml:space="preserve">Standard atmosphere </w:t>
          </w:r>
        </w:p>
        <w:p w14:paraId="247066F6" w14:textId="77777777" w:rsidR="000D086C" w:rsidRPr="00791CA5" w:rsidRDefault="00581773" w:rsidP="000D086C">
          <w:pPr>
            <w:rPr>
              <w:rStyle w:val="GeneralAviation"/>
              <w:color w:val="auto"/>
            </w:rPr>
          </w:pPr>
          <w:r w:rsidRPr="00791CA5">
            <w:rPr>
              <w:rStyle w:val="GeneralAviation"/>
              <w:color w:val="auto"/>
            </w:rPr>
            <w:t xml:space="preserve">Subtopic METB 2.3 - </w:t>
          </w:r>
          <w:r w:rsidR="00BE38A9" w:rsidRPr="00791CA5">
            <w:rPr>
              <w:rStyle w:val="GeneralAviation"/>
              <w:color w:val="auto"/>
            </w:rPr>
            <w:tab/>
          </w:r>
          <w:r w:rsidRPr="00791CA5">
            <w:rPr>
              <w:rStyle w:val="GeneralAviation"/>
              <w:color w:val="auto"/>
            </w:rPr>
            <w:t xml:space="preserve">Heat and temperature </w:t>
          </w:r>
        </w:p>
        <w:p w14:paraId="072AA092" w14:textId="77777777" w:rsidR="000D086C" w:rsidRPr="00791CA5" w:rsidRDefault="00581773" w:rsidP="000D086C">
          <w:pPr>
            <w:rPr>
              <w:rStyle w:val="GeneralAviation"/>
              <w:color w:val="auto"/>
            </w:rPr>
          </w:pPr>
          <w:r w:rsidRPr="00791CA5">
            <w:rPr>
              <w:rStyle w:val="GeneralAviation"/>
              <w:color w:val="auto"/>
            </w:rPr>
            <w:t xml:space="preserve">Subtopic METB 2.4 - </w:t>
          </w:r>
          <w:r w:rsidR="00BE38A9" w:rsidRPr="00791CA5">
            <w:rPr>
              <w:rStyle w:val="GeneralAviation"/>
              <w:color w:val="auto"/>
            </w:rPr>
            <w:tab/>
          </w:r>
          <w:r w:rsidRPr="00791CA5">
            <w:rPr>
              <w:rStyle w:val="GeneralAviation"/>
              <w:color w:val="auto"/>
            </w:rPr>
            <w:t xml:space="preserve">Water in the atmosphere </w:t>
          </w:r>
        </w:p>
        <w:p w14:paraId="095EB32B" w14:textId="77777777" w:rsidR="000D086C" w:rsidRPr="00791CA5" w:rsidRDefault="00581773" w:rsidP="000D086C">
          <w:pPr>
            <w:rPr>
              <w:rStyle w:val="GeneralAviation"/>
              <w:color w:val="auto"/>
            </w:rPr>
          </w:pPr>
          <w:r w:rsidRPr="00791CA5">
            <w:rPr>
              <w:rStyle w:val="GeneralAviation"/>
              <w:color w:val="auto"/>
            </w:rPr>
            <w:t xml:space="preserve">Subtopic METB 2.5 - </w:t>
          </w:r>
          <w:r w:rsidR="00BE38A9" w:rsidRPr="00791CA5">
            <w:rPr>
              <w:rStyle w:val="GeneralAviation"/>
              <w:color w:val="auto"/>
            </w:rPr>
            <w:tab/>
          </w:r>
          <w:r w:rsidRPr="00791CA5">
            <w:rPr>
              <w:rStyle w:val="GeneralAviation"/>
              <w:color w:val="auto"/>
            </w:rPr>
            <w:t xml:space="preserve">Air pressure </w:t>
          </w:r>
        </w:p>
        <w:p w14:paraId="110C3FF5" w14:textId="77777777" w:rsidR="000D086C" w:rsidRPr="00791CA5" w:rsidRDefault="00581773" w:rsidP="000D086C">
          <w:pPr>
            <w:rPr>
              <w:rStyle w:val="GeneralAviation"/>
              <w:color w:val="auto"/>
            </w:rPr>
          </w:pPr>
          <w:r w:rsidRPr="00791CA5">
            <w:rPr>
              <w:rStyle w:val="GeneralAviation"/>
              <w:color w:val="auto"/>
            </w:rPr>
            <w:t xml:space="preserve">TOPIC METB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ATMOSPHERIC CIRCULATION </w:t>
          </w:r>
        </w:p>
        <w:p w14:paraId="1DFE4A7C" w14:textId="77777777" w:rsidR="000D086C" w:rsidRPr="00791CA5" w:rsidRDefault="00581773" w:rsidP="000D086C">
          <w:pPr>
            <w:rPr>
              <w:rStyle w:val="GeneralAviation"/>
              <w:color w:val="auto"/>
            </w:rPr>
          </w:pPr>
          <w:r w:rsidRPr="00791CA5">
            <w:rPr>
              <w:rStyle w:val="GeneralAviation"/>
              <w:color w:val="auto"/>
            </w:rPr>
            <w:t xml:space="preserve">Subtopic METB 3.1 - </w:t>
          </w:r>
          <w:r w:rsidR="00BE38A9" w:rsidRPr="00791CA5">
            <w:rPr>
              <w:rStyle w:val="GeneralAviation"/>
              <w:color w:val="auto"/>
            </w:rPr>
            <w:tab/>
          </w:r>
          <w:r w:rsidRPr="00791CA5">
            <w:rPr>
              <w:rStyle w:val="GeneralAviation"/>
              <w:color w:val="auto"/>
            </w:rPr>
            <w:t xml:space="preserve">General air circulation </w:t>
          </w:r>
        </w:p>
        <w:p w14:paraId="3F7C3E87" w14:textId="77777777" w:rsidR="000D086C" w:rsidRPr="00791CA5" w:rsidRDefault="00581773" w:rsidP="000D086C">
          <w:pPr>
            <w:rPr>
              <w:rStyle w:val="GeneralAviation"/>
              <w:color w:val="auto"/>
            </w:rPr>
          </w:pPr>
          <w:r w:rsidRPr="00791CA5">
            <w:rPr>
              <w:rStyle w:val="GeneralAviation"/>
              <w:color w:val="auto"/>
            </w:rPr>
            <w:t xml:space="preserve">Subtopic METB 3.2 - </w:t>
          </w:r>
          <w:r w:rsidR="00BE38A9" w:rsidRPr="00791CA5">
            <w:rPr>
              <w:rStyle w:val="GeneralAviation"/>
              <w:color w:val="auto"/>
            </w:rPr>
            <w:tab/>
          </w:r>
          <w:r w:rsidRPr="00791CA5">
            <w:rPr>
              <w:rStyle w:val="GeneralAviation"/>
              <w:color w:val="auto"/>
            </w:rPr>
            <w:t xml:space="preserve">Air masses and frontal systems </w:t>
          </w:r>
        </w:p>
        <w:p w14:paraId="1C77A5D3" w14:textId="77777777" w:rsidR="000D086C" w:rsidRPr="00791CA5" w:rsidRDefault="00581773" w:rsidP="000D086C">
          <w:pPr>
            <w:rPr>
              <w:rStyle w:val="GeneralAviation"/>
              <w:color w:val="auto"/>
            </w:rPr>
          </w:pPr>
          <w:r w:rsidRPr="00791CA5">
            <w:rPr>
              <w:rStyle w:val="GeneralAviation"/>
              <w:color w:val="auto"/>
            </w:rPr>
            <w:t xml:space="preserve">Subtopic METB 3.3 - </w:t>
          </w:r>
          <w:r w:rsidR="00BE38A9" w:rsidRPr="00791CA5">
            <w:rPr>
              <w:rStyle w:val="GeneralAviation"/>
              <w:color w:val="auto"/>
            </w:rPr>
            <w:tab/>
          </w:r>
          <w:r w:rsidRPr="00791CA5">
            <w:rPr>
              <w:rStyle w:val="GeneralAviation"/>
              <w:color w:val="auto"/>
            </w:rPr>
            <w:t xml:space="preserve">Mesoscale systems </w:t>
          </w:r>
        </w:p>
        <w:p w14:paraId="35214EE5" w14:textId="77777777" w:rsidR="000D086C" w:rsidRPr="00791CA5" w:rsidRDefault="00581773" w:rsidP="000D086C">
          <w:pPr>
            <w:rPr>
              <w:rStyle w:val="GeneralAviation"/>
              <w:color w:val="auto"/>
            </w:rPr>
          </w:pPr>
          <w:r w:rsidRPr="00791CA5">
            <w:rPr>
              <w:rStyle w:val="GeneralAviation"/>
              <w:color w:val="auto"/>
            </w:rPr>
            <w:t xml:space="preserve">Subtopic METB 3.4 - </w:t>
          </w:r>
          <w:r w:rsidR="00BE38A9" w:rsidRPr="00791CA5">
            <w:rPr>
              <w:rStyle w:val="GeneralAviation"/>
              <w:color w:val="auto"/>
            </w:rPr>
            <w:tab/>
          </w:r>
          <w:r w:rsidRPr="00791CA5">
            <w:rPr>
              <w:rStyle w:val="GeneralAviation"/>
              <w:color w:val="auto"/>
            </w:rPr>
            <w:t xml:space="preserve">Wind </w:t>
          </w:r>
        </w:p>
        <w:p w14:paraId="59DC665B" w14:textId="77777777" w:rsidR="000D086C" w:rsidRPr="00791CA5" w:rsidRDefault="00581773" w:rsidP="000D086C">
          <w:pPr>
            <w:rPr>
              <w:rStyle w:val="GeneralAviation"/>
              <w:color w:val="auto"/>
            </w:rPr>
          </w:pPr>
          <w:r w:rsidRPr="00791CA5">
            <w:rPr>
              <w:rStyle w:val="GeneralAviation"/>
              <w:color w:val="auto"/>
            </w:rPr>
            <w:t xml:space="preserve">TOPIC METB 4 -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METEOROLOGICAL PHENOMENA </w:t>
          </w:r>
        </w:p>
        <w:p w14:paraId="774F8F9D" w14:textId="77777777" w:rsidR="000D086C" w:rsidRPr="00791CA5" w:rsidRDefault="00581773" w:rsidP="000D086C">
          <w:pPr>
            <w:rPr>
              <w:rStyle w:val="GeneralAviation"/>
              <w:color w:val="auto"/>
            </w:rPr>
          </w:pPr>
          <w:r w:rsidRPr="00791CA5">
            <w:rPr>
              <w:rStyle w:val="GeneralAviation"/>
              <w:color w:val="auto"/>
            </w:rPr>
            <w:t xml:space="preserve">Subtopic METB 4.1 - </w:t>
          </w:r>
          <w:r w:rsidR="00BE38A9" w:rsidRPr="00791CA5">
            <w:rPr>
              <w:rStyle w:val="GeneralAviation"/>
              <w:color w:val="auto"/>
            </w:rPr>
            <w:tab/>
          </w:r>
          <w:r w:rsidRPr="00791CA5">
            <w:rPr>
              <w:rStyle w:val="GeneralAviation"/>
              <w:color w:val="auto"/>
            </w:rPr>
            <w:t xml:space="preserve">Clouds </w:t>
          </w:r>
        </w:p>
        <w:p w14:paraId="42458314" w14:textId="77777777" w:rsidR="000D086C" w:rsidRPr="00791CA5" w:rsidRDefault="00581773" w:rsidP="000D086C">
          <w:pPr>
            <w:rPr>
              <w:rStyle w:val="GeneralAviation"/>
              <w:color w:val="auto"/>
            </w:rPr>
          </w:pPr>
          <w:r w:rsidRPr="00791CA5">
            <w:rPr>
              <w:rStyle w:val="GeneralAviation"/>
              <w:color w:val="auto"/>
            </w:rPr>
            <w:t xml:space="preserve">Subtopic METB 4.2 - </w:t>
          </w:r>
          <w:r w:rsidR="00BE38A9" w:rsidRPr="00791CA5">
            <w:rPr>
              <w:rStyle w:val="GeneralAviation"/>
              <w:color w:val="auto"/>
            </w:rPr>
            <w:tab/>
          </w:r>
          <w:r w:rsidRPr="00791CA5">
            <w:rPr>
              <w:rStyle w:val="GeneralAviation"/>
              <w:color w:val="auto"/>
            </w:rPr>
            <w:t xml:space="preserve">Types of precipitation </w:t>
          </w:r>
        </w:p>
        <w:p w14:paraId="7FC278A5" w14:textId="77777777" w:rsidR="000D086C" w:rsidRPr="00791CA5" w:rsidRDefault="00581773" w:rsidP="000D086C">
          <w:pPr>
            <w:rPr>
              <w:rStyle w:val="GeneralAviation"/>
              <w:color w:val="auto"/>
            </w:rPr>
          </w:pPr>
          <w:r w:rsidRPr="00791CA5">
            <w:rPr>
              <w:rStyle w:val="GeneralAviation"/>
              <w:color w:val="auto"/>
            </w:rPr>
            <w:t xml:space="preserve">Subtopic METB 4.3 - </w:t>
          </w:r>
          <w:r w:rsidR="00BE38A9" w:rsidRPr="00791CA5">
            <w:rPr>
              <w:rStyle w:val="GeneralAviation"/>
              <w:color w:val="auto"/>
            </w:rPr>
            <w:tab/>
          </w:r>
          <w:r w:rsidRPr="00791CA5">
            <w:rPr>
              <w:rStyle w:val="GeneralAviation"/>
              <w:color w:val="auto"/>
            </w:rPr>
            <w:t xml:space="preserve">Visibility </w:t>
          </w:r>
        </w:p>
        <w:p w14:paraId="629B3EBC" w14:textId="77777777" w:rsidR="000D086C" w:rsidRPr="00791CA5" w:rsidRDefault="00581773" w:rsidP="000D086C">
          <w:pPr>
            <w:rPr>
              <w:rStyle w:val="GeneralAviation"/>
              <w:color w:val="auto"/>
            </w:rPr>
          </w:pPr>
          <w:r w:rsidRPr="00791CA5">
            <w:rPr>
              <w:rStyle w:val="GeneralAviation"/>
              <w:color w:val="auto"/>
            </w:rPr>
            <w:t xml:space="preserve">Subtopic METB 4.4 - </w:t>
          </w:r>
          <w:r w:rsidR="00BE38A9" w:rsidRPr="00791CA5">
            <w:rPr>
              <w:rStyle w:val="GeneralAviation"/>
              <w:color w:val="auto"/>
            </w:rPr>
            <w:tab/>
          </w:r>
          <w:r w:rsidRPr="00791CA5">
            <w:rPr>
              <w:rStyle w:val="GeneralAviation"/>
              <w:color w:val="auto"/>
            </w:rPr>
            <w:t xml:space="preserve">Meteorological hazards </w:t>
          </w:r>
        </w:p>
        <w:p w14:paraId="78C2A89B" w14:textId="77777777" w:rsidR="000D086C" w:rsidRPr="00791CA5" w:rsidRDefault="00581773" w:rsidP="000D086C">
          <w:pPr>
            <w:rPr>
              <w:rStyle w:val="GeneralAviation"/>
              <w:color w:val="auto"/>
            </w:rPr>
          </w:pPr>
          <w:r w:rsidRPr="00791CA5">
            <w:rPr>
              <w:rStyle w:val="GeneralAviation"/>
              <w:color w:val="auto"/>
            </w:rPr>
            <w:t xml:space="preserve">TOPIC METB 5 - </w:t>
          </w:r>
          <w:r w:rsidR="00BE38A9" w:rsidRPr="00791CA5">
            <w:rPr>
              <w:rStyle w:val="GeneralAviation"/>
              <w:color w:val="auto"/>
            </w:rPr>
            <w:tab/>
          </w:r>
          <w:r w:rsidR="00BE38A9" w:rsidRPr="00791CA5">
            <w:rPr>
              <w:rStyle w:val="GeneralAviation"/>
              <w:color w:val="auto"/>
            </w:rPr>
            <w:tab/>
          </w:r>
          <w:r w:rsidRPr="00791CA5">
            <w:rPr>
              <w:rStyle w:val="GeneralAviation"/>
              <w:color w:val="auto"/>
            </w:rPr>
            <w:t>METEOROLOGICAL INFORMATION FOR AVIATION</w:t>
          </w:r>
        </w:p>
        <w:p w14:paraId="5ECB3B3E" w14:textId="77777777" w:rsidR="000D086C" w:rsidRPr="00791CA5" w:rsidRDefault="00581773" w:rsidP="000D086C">
          <w:pPr>
            <w:rPr>
              <w:rStyle w:val="GeneralAviation"/>
              <w:color w:val="auto"/>
            </w:rPr>
          </w:pPr>
          <w:r w:rsidRPr="00791CA5">
            <w:rPr>
              <w:rStyle w:val="GeneralAviation"/>
              <w:color w:val="auto"/>
            </w:rPr>
            <w:t xml:space="preserve">Subtopic METB 5.1 - </w:t>
          </w:r>
          <w:r w:rsidR="00BE38A9" w:rsidRPr="00791CA5">
            <w:rPr>
              <w:rStyle w:val="GeneralAviation"/>
              <w:color w:val="auto"/>
            </w:rPr>
            <w:tab/>
          </w:r>
          <w:r w:rsidRPr="00791CA5">
            <w:rPr>
              <w:rStyle w:val="GeneralAviation"/>
              <w:color w:val="auto"/>
            </w:rPr>
            <w:t>Messages and reports</w:t>
          </w:r>
        </w:p>
        <w:p w14:paraId="35AC99F5" w14:textId="77777777" w:rsidR="000D086C" w:rsidRPr="00791CA5" w:rsidRDefault="000D086C" w:rsidP="000D086C">
          <w:pPr>
            <w:rPr>
              <w:rStyle w:val="GeneralAviation"/>
              <w:color w:val="auto"/>
            </w:rPr>
          </w:pPr>
        </w:p>
        <w:p w14:paraId="399B1D14" w14:textId="77777777" w:rsidR="000D086C" w:rsidRPr="00791CA5" w:rsidRDefault="00581773" w:rsidP="000D086C">
          <w:pPr>
            <w:rPr>
              <w:rStyle w:val="GeneralAviation"/>
              <w:b/>
              <w:bCs/>
              <w:color w:val="auto"/>
            </w:rPr>
          </w:pPr>
          <w:r w:rsidRPr="00791CA5">
            <w:rPr>
              <w:rStyle w:val="GeneralAviation"/>
              <w:b/>
              <w:bCs/>
              <w:color w:val="auto"/>
            </w:rPr>
            <w:t>SUBJECT 5: NAVIGATION</w:t>
          </w:r>
        </w:p>
        <w:p w14:paraId="0EB75046" w14:textId="77777777" w:rsidR="000D086C" w:rsidRPr="00791CA5" w:rsidRDefault="00581773" w:rsidP="000D086C">
          <w:pPr>
            <w:rPr>
              <w:rStyle w:val="GeneralAviation"/>
              <w:color w:val="auto"/>
            </w:rPr>
          </w:pPr>
          <w:r w:rsidRPr="00791CA5">
            <w:rPr>
              <w:rStyle w:val="GeneralAviation"/>
              <w:color w:val="auto"/>
            </w:rPr>
            <w:t xml:space="preserve">TOPIC NAVB 1 -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INTRODUCTION TO NAVIGATION </w:t>
          </w:r>
        </w:p>
        <w:p w14:paraId="298F5643" w14:textId="77777777" w:rsidR="000D086C" w:rsidRPr="00791CA5" w:rsidRDefault="00581773" w:rsidP="000D086C">
          <w:pPr>
            <w:rPr>
              <w:rStyle w:val="GeneralAviation"/>
              <w:color w:val="auto"/>
            </w:rPr>
          </w:pPr>
          <w:r w:rsidRPr="00791CA5">
            <w:rPr>
              <w:rStyle w:val="GeneralAviation"/>
              <w:color w:val="auto"/>
            </w:rPr>
            <w:t xml:space="preserve">Subtopic NAVB 1.1 - </w:t>
          </w:r>
          <w:r w:rsidR="00BE38A9" w:rsidRPr="00791CA5">
            <w:rPr>
              <w:rStyle w:val="GeneralAviation"/>
              <w:color w:val="auto"/>
            </w:rPr>
            <w:tab/>
          </w:r>
          <w:r w:rsidRPr="00791CA5">
            <w:rPr>
              <w:rStyle w:val="GeneralAviation"/>
              <w:color w:val="auto"/>
            </w:rPr>
            <w:t xml:space="preserve">Application of units of measurement </w:t>
          </w:r>
        </w:p>
        <w:p w14:paraId="7AED1118" w14:textId="77777777" w:rsidR="000D086C" w:rsidRPr="00791CA5" w:rsidRDefault="00581773" w:rsidP="000D086C">
          <w:pPr>
            <w:rPr>
              <w:rStyle w:val="GeneralAviation"/>
              <w:color w:val="auto"/>
            </w:rPr>
          </w:pPr>
          <w:r w:rsidRPr="00791CA5">
            <w:rPr>
              <w:rStyle w:val="GeneralAviation"/>
              <w:color w:val="auto"/>
            </w:rPr>
            <w:t xml:space="preserve">Subtopic NAVB 1.2 - </w:t>
          </w:r>
          <w:r w:rsidR="00BE38A9" w:rsidRPr="00791CA5">
            <w:rPr>
              <w:rStyle w:val="GeneralAviation"/>
              <w:color w:val="auto"/>
            </w:rPr>
            <w:tab/>
          </w:r>
          <w:r w:rsidRPr="00791CA5">
            <w:rPr>
              <w:rStyle w:val="GeneralAviation"/>
              <w:color w:val="auto"/>
            </w:rPr>
            <w:t xml:space="preserve">Purpose and use of navigation </w:t>
          </w:r>
        </w:p>
        <w:p w14:paraId="73B5ADDE" w14:textId="77777777" w:rsidR="000D086C" w:rsidRPr="00791CA5" w:rsidRDefault="00581773" w:rsidP="000D086C">
          <w:pPr>
            <w:rPr>
              <w:rStyle w:val="GeneralAviation"/>
              <w:color w:val="auto"/>
            </w:rPr>
          </w:pPr>
          <w:r w:rsidRPr="00791CA5">
            <w:rPr>
              <w:rStyle w:val="GeneralAviation"/>
              <w:color w:val="auto"/>
            </w:rPr>
            <w:t xml:space="preserve">TOPIC NAVB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THE EARTH </w:t>
          </w:r>
        </w:p>
        <w:p w14:paraId="1BDC0A12" w14:textId="77777777" w:rsidR="000D086C" w:rsidRPr="00791CA5" w:rsidRDefault="00581773" w:rsidP="000D086C">
          <w:pPr>
            <w:rPr>
              <w:rStyle w:val="GeneralAviation"/>
              <w:color w:val="auto"/>
            </w:rPr>
          </w:pPr>
          <w:r w:rsidRPr="00791CA5">
            <w:rPr>
              <w:rStyle w:val="GeneralAviation"/>
              <w:color w:val="auto"/>
            </w:rPr>
            <w:t xml:space="preserve">Subtopic NAVB 2.1 - </w:t>
          </w:r>
          <w:r w:rsidR="00BE38A9" w:rsidRPr="00791CA5">
            <w:rPr>
              <w:rStyle w:val="GeneralAviation"/>
              <w:color w:val="auto"/>
            </w:rPr>
            <w:tab/>
          </w:r>
          <w:r w:rsidRPr="00791CA5">
            <w:rPr>
              <w:rStyle w:val="GeneralAviation"/>
              <w:color w:val="auto"/>
            </w:rPr>
            <w:t xml:space="preserve">Place and movement of the Earth </w:t>
          </w:r>
        </w:p>
        <w:p w14:paraId="637B2815" w14:textId="77777777" w:rsidR="000D086C" w:rsidRPr="00791CA5" w:rsidRDefault="00581773" w:rsidP="000D086C">
          <w:pPr>
            <w:rPr>
              <w:rStyle w:val="GeneralAviation"/>
              <w:color w:val="auto"/>
            </w:rPr>
          </w:pPr>
          <w:r w:rsidRPr="00791CA5">
            <w:rPr>
              <w:rStyle w:val="GeneralAviation"/>
              <w:color w:val="auto"/>
            </w:rPr>
            <w:t xml:space="preserve">Subtopic NAVB 2.2 - </w:t>
          </w:r>
          <w:r w:rsidR="00BE38A9" w:rsidRPr="00791CA5">
            <w:rPr>
              <w:rStyle w:val="GeneralAviation"/>
              <w:color w:val="auto"/>
            </w:rPr>
            <w:tab/>
          </w:r>
          <w:r w:rsidRPr="00791CA5">
            <w:rPr>
              <w:rStyle w:val="GeneralAviation"/>
              <w:color w:val="auto"/>
            </w:rPr>
            <w:t xml:space="preserve">System of coordinates, direction and distance </w:t>
          </w:r>
        </w:p>
        <w:p w14:paraId="06BD9BC7" w14:textId="77777777" w:rsidR="000D086C" w:rsidRPr="00791CA5" w:rsidRDefault="00581773" w:rsidP="000D086C">
          <w:pPr>
            <w:rPr>
              <w:rStyle w:val="GeneralAviation"/>
              <w:color w:val="auto"/>
            </w:rPr>
          </w:pPr>
          <w:r w:rsidRPr="00791CA5">
            <w:rPr>
              <w:rStyle w:val="GeneralAviation"/>
              <w:color w:val="auto"/>
            </w:rPr>
            <w:t xml:space="preserve">Subtopic NAVB 2.3 - </w:t>
          </w:r>
          <w:r w:rsidR="00BE38A9" w:rsidRPr="00791CA5">
            <w:rPr>
              <w:rStyle w:val="GeneralAviation"/>
              <w:color w:val="auto"/>
            </w:rPr>
            <w:tab/>
          </w:r>
          <w:r w:rsidRPr="00791CA5">
            <w:rPr>
              <w:rStyle w:val="GeneralAviation"/>
              <w:color w:val="auto"/>
            </w:rPr>
            <w:t xml:space="preserve">Magnetism </w:t>
          </w:r>
        </w:p>
        <w:p w14:paraId="330DD538" w14:textId="77777777" w:rsidR="000D086C" w:rsidRPr="00791CA5" w:rsidRDefault="00581773" w:rsidP="000D086C">
          <w:pPr>
            <w:rPr>
              <w:rStyle w:val="GeneralAviation"/>
              <w:color w:val="auto"/>
            </w:rPr>
          </w:pPr>
          <w:r w:rsidRPr="00791CA5">
            <w:rPr>
              <w:rStyle w:val="GeneralAviation"/>
              <w:color w:val="auto"/>
            </w:rPr>
            <w:t xml:space="preserve">TOPIC NAVB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MAPS AND AERONAUTICAL CHARTS </w:t>
          </w:r>
        </w:p>
        <w:p w14:paraId="34B99A77" w14:textId="77777777" w:rsidR="000D086C" w:rsidRPr="00791CA5" w:rsidRDefault="00581773" w:rsidP="000D086C">
          <w:pPr>
            <w:rPr>
              <w:rStyle w:val="GeneralAviation"/>
              <w:color w:val="auto"/>
            </w:rPr>
          </w:pPr>
          <w:r w:rsidRPr="00791CA5">
            <w:rPr>
              <w:rStyle w:val="GeneralAviation"/>
              <w:color w:val="auto"/>
            </w:rPr>
            <w:t xml:space="preserve">Subtopic NAVB 3.1 - </w:t>
          </w:r>
          <w:r w:rsidR="00BE38A9" w:rsidRPr="00791CA5">
            <w:rPr>
              <w:rStyle w:val="GeneralAviation"/>
              <w:color w:val="auto"/>
            </w:rPr>
            <w:tab/>
          </w:r>
          <w:r w:rsidRPr="00791CA5">
            <w:rPr>
              <w:rStyle w:val="GeneralAviation"/>
              <w:color w:val="auto"/>
            </w:rPr>
            <w:t xml:space="preserve">Maps and charts used in aviation </w:t>
          </w:r>
        </w:p>
        <w:p w14:paraId="4F6787E5" w14:textId="77777777" w:rsidR="000D086C" w:rsidRPr="00791CA5" w:rsidRDefault="00581773" w:rsidP="000D086C">
          <w:pPr>
            <w:rPr>
              <w:rStyle w:val="GeneralAviation"/>
              <w:color w:val="auto"/>
            </w:rPr>
          </w:pPr>
          <w:r w:rsidRPr="00791CA5">
            <w:rPr>
              <w:rStyle w:val="GeneralAviation"/>
              <w:color w:val="auto"/>
            </w:rPr>
            <w:t xml:space="preserve">TOPIC NAVB 4 -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NAVIGATIONAL BASICS </w:t>
          </w:r>
        </w:p>
        <w:p w14:paraId="51D52CAA" w14:textId="77777777" w:rsidR="000D086C" w:rsidRPr="00791CA5" w:rsidRDefault="00581773" w:rsidP="000D086C">
          <w:pPr>
            <w:rPr>
              <w:rStyle w:val="GeneralAviation"/>
              <w:color w:val="auto"/>
            </w:rPr>
          </w:pPr>
          <w:r w:rsidRPr="00791CA5">
            <w:rPr>
              <w:rStyle w:val="GeneralAviation"/>
              <w:color w:val="auto"/>
            </w:rPr>
            <w:t xml:space="preserve">Subtopic NAVB 4.1 - </w:t>
          </w:r>
          <w:r w:rsidR="00BE38A9" w:rsidRPr="00791CA5">
            <w:rPr>
              <w:rStyle w:val="GeneralAviation"/>
              <w:color w:val="auto"/>
            </w:rPr>
            <w:tab/>
          </w:r>
          <w:r w:rsidRPr="00791CA5">
            <w:rPr>
              <w:rStyle w:val="GeneralAviation"/>
              <w:color w:val="auto"/>
            </w:rPr>
            <w:t xml:space="preserve">Influence of wind </w:t>
          </w:r>
        </w:p>
        <w:p w14:paraId="7A1F52BE" w14:textId="77777777" w:rsidR="000D086C" w:rsidRPr="00791CA5" w:rsidRDefault="00581773" w:rsidP="000D086C">
          <w:pPr>
            <w:rPr>
              <w:rStyle w:val="GeneralAviation"/>
              <w:color w:val="auto"/>
            </w:rPr>
          </w:pPr>
          <w:r w:rsidRPr="00791CA5">
            <w:rPr>
              <w:rStyle w:val="GeneralAviation"/>
              <w:color w:val="auto"/>
            </w:rPr>
            <w:t xml:space="preserve">Subtopic NAVB 4.2 - </w:t>
          </w:r>
          <w:r w:rsidR="00BE38A9" w:rsidRPr="00791CA5">
            <w:rPr>
              <w:rStyle w:val="GeneralAviation"/>
              <w:color w:val="auto"/>
            </w:rPr>
            <w:tab/>
          </w:r>
          <w:r w:rsidRPr="00791CA5">
            <w:rPr>
              <w:rStyle w:val="GeneralAviation"/>
              <w:color w:val="auto"/>
            </w:rPr>
            <w:t xml:space="preserve">Speed </w:t>
          </w:r>
        </w:p>
        <w:p w14:paraId="1EB62CD3" w14:textId="77777777" w:rsidR="000D086C" w:rsidRPr="00791CA5" w:rsidRDefault="00581773" w:rsidP="000D086C">
          <w:pPr>
            <w:rPr>
              <w:rStyle w:val="GeneralAviation"/>
              <w:color w:val="auto"/>
            </w:rPr>
          </w:pPr>
          <w:r w:rsidRPr="00791CA5">
            <w:rPr>
              <w:rStyle w:val="GeneralAviation"/>
              <w:color w:val="auto"/>
            </w:rPr>
            <w:t xml:space="preserve">Subtopic NAVB 4.3 - </w:t>
          </w:r>
          <w:r w:rsidR="00BE38A9" w:rsidRPr="00791CA5">
            <w:rPr>
              <w:rStyle w:val="GeneralAviation"/>
              <w:color w:val="auto"/>
            </w:rPr>
            <w:tab/>
          </w:r>
          <w:r w:rsidRPr="00791CA5">
            <w:rPr>
              <w:rStyle w:val="GeneralAviation"/>
              <w:color w:val="auto"/>
            </w:rPr>
            <w:t xml:space="preserve">Visual navigation </w:t>
          </w:r>
        </w:p>
        <w:p w14:paraId="4DE26069" w14:textId="77777777" w:rsidR="000D086C" w:rsidRPr="00791CA5" w:rsidRDefault="00581773" w:rsidP="000D086C">
          <w:pPr>
            <w:rPr>
              <w:rStyle w:val="GeneralAviation"/>
              <w:color w:val="auto"/>
            </w:rPr>
          </w:pPr>
          <w:r w:rsidRPr="00791CA5">
            <w:rPr>
              <w:rStyle w:val="GeneralAviation"/>
              <w:color w:val="auto"/>
            </w:rPr>
            <w:t xml:space="preserve">Subtopic NAVB 4.4 - </w:t>
          </w:r>
          <w:r w:rsidR="00BE38A9" w:rsidRPr="00791CA5">
            <w:rPr>
              <w:rStyle w:val="GeneralAviation"/>
              <w:color w:val="auto"/>
            </w:rPr>
            <w:tab/>
          </w:r>
          <w:r w:rsidRPr="00791CA5">
            <w:rPr>
              <w:rStyle w:val="GeneralAviation"/>
              <w:color w:val="auto"/>
            </w:rPr>
            <w:t xml:space="preserve">Navigational aspects of flight planning </w:t>
          </w:r>
        </w:p>
        <w:p w14:paraId="00997A1C" w14:textId="77777777" w:rsidR="000D086C" w:rsidRPr="00791CA5" w:rsidRDefault="00581773" w:rsidP="000D086C">
          <w:pPr>
            <w:rPr>
              <w:rStyle w:val="GeneralAviation"/>
              <w:color w:val="auto"/>
            </w:rPr>
          </w:pPr>
          <w:r w:rsidRPr="00791CA5">
            <w:rPr>
              <w:rStyle w:val="GeneralAviation"/>
              <w:color w:val="auto"/>
            </w:rPr>
            <w:lastRenderedPageBreak/>
            <w:t xml:space="preserve">TOPIC NAVB 5 -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INSTRUMENT NAVIGATION </w:t>
          </w:r>
        </w:p>
        <w:p w14:paraId="1AEE2F1C" w14:textId="77777777" w:rsidR="000D086C" w:rsidRPr="00791CA5" w:rsidRDefault="00581773" w:rsidP="000D086C">
          <w:pPr>
            <w:rPr>
              <w:rStyle w:val="GeneralAviation"/>
              <w:color w:val="auto"/>
            </w:rPr>
          </w:pPr>
          <w:r w:rsidRPr="00791CA5">
            <w:rPr>
              <w:rStyle w:val="GeneralAviation"/>
              <w:color w:val="auto"/>
            </w:rPr>
            <w:t xml:space="preserve">Subtopic NAVB 5.1 - </w:t>
          </w:r>
          <w:r w:rsidR="00BE38A9" w:rsidRPr="00791CA5">
            <w:rPr>
              <w:rStyle w:val="GeneralAviation"/>
              <w:color w:val="auto"/>
            </w:rPr>
            <w:tab/>
          </w:r>
          <w:r w:rsidRPr="00791CA5">
            <w:rPr>
              <w:rStyle w:val="GeneralAviation"/>
              <w:color w:val="auto"/>
            </w:rPr>
            <w:t xml:space="preserve">Ground-based systems </w:t>
          </w:r>
        </w:p>
        <w:p w14:paraId="3E91FBB9" w14:textId="77777777" w:rsidR="000D086C" w:rsidRPr="00791CA5" w:rsidRDefault="00581773" w:rsidP="000D086C">
          <w:pPr>
            <w:rPr>
              <w:rStyle w:val="GeneralAviation"/>
              <w:color w:val="auto"/>
            </w:rPr>
          </w:pPr>
          <w:r w:rsidRPr="00791CA5">
            <w:rPr>
              <w:rStyle w:val="GeneralAviation"/>
              <w:color w:val="auto"/>
            </w:rPr>
            <w:t xml:space="preserve">Subtopic NAVB 5.2 - </w:t>
          </w:r>
          <w:r w:rsidR="00BE38A9" w:rsidRPr="00791CA5">
            <w:rPr>
              <w:rStyle w:val="GeneralAviation"/>
              <w:color w:val="auto"/>
            </w:rPr>
            <w:tab/>
          </w:r>
          <w:r w:rsidRPr="00791CA5">
            <w:rPr>
              <w:rStyle w:val="GeneralAviation"/>
              <w:color w:val="auto"/>
            </w:rPr>
            <w:t xml:space="preserve">Inertial navigation systems </w:t>
          </w:r>
        </w:p>
        <w:p w14:paraId="0172B02E" w14:textId="77777777" w:rsidR="000D086C" w:rsidRPr="00791CA5" w:rsidRDefault="00581773" w:rsidP="000D086C">
          <w:pPr>
            <w:rPr>
              <w:rStyle w:val="GeneralAviation"/>
              <w:color w:val="auto"/>
            </w:rPr>
          </w:pPr>
          <w:r w:rsidRPr="00791CA5">
            <w:rPr>
              <w:rStyle w:val="GeneralAviation"/>
              <w:color w:val="auto"/>
            </w:rPr>
            <w:t xml:space="preserve">Subtopic NAVB 5.3 - </w:t>
          </w:r>
          <w:r w:rsidR="00BE38A9" w:rsidRPr="00791CA5">
            <w:rPr>
              <w:rStyle w:val="GeneralAviation"/>
              <w:color w:val="auto"/>
            </w:rPr>
            <w:tab/>
          </w:r>
          <w:r w:rsidRPr="00791CA5">
            <w:rPr>
              <w:rStyle w:val="GeneralAviation"/>
              <w:color w:val="auto"/>
            </w:rPr>
            <w:t xml:space="preserve">Satellite-based systems </w:t>
          </w:r>
        </w:p>
        <w:p w14:paraId="27DD86EA" w14:textId="77777777" w:rsidR="000D086C" w:rsidRPr="00791CA5" w:rsidRDefault="00581773" w:rsidP="000D086C">
          <w:pPr>
            <w:rPr>
              <w:rStyle w:val="GeneralAviation"/>
              <w:color w:val="auto"/>
            </w:rPr>
          </w:pPr>
          <w:r w:rsidRPr="00791CA5">
            <w:rPr>
              <w:rStyle w:val="GeneralAviation"/>
              <w:color w:val="auto"/>
            </w:rPr>
            <w:t xml:space="preserve">Subtopic NAVB 5.4 - </w:t>
          </w:r>
          <w:r w:rsidR="00BE38A9" w:rsidRPr="00791CA5">
            <w:rPr>
              <w:rStyle w:val="GeneralAviation"/>
              <w:color w:val="auto"/>
            </w:rPr>
            <w:tab/>
          </w:r>
          <w:r w:rsidRPr="00791CA5">
            <w:rPr>
              <w:rStyle w:val="GeneralAviation"/>
              <w:color w:val="auto"/>
            </w:rPr>
            <w:t xml:space="preserve">Instrument approach procedures </w:t>
          </w:r>
        </w:p>
        <w:p w14:paraId="788D8D4E" w14:textId="77777777" w:rsidR="000D086C" w:rsidRPr="00791CA5" w:rsidRDefault="00581773" w:rsidP="000D086C">
          <w:pPr>
            <w:rPr>
              <w:rStyle w:val="GeneralAviation"/>
              <w:color w:val="auto"/>
            </w:rPr>
          </w:pPr>
          <w:r w:rsidRPr="00791CA5">
            <w:rPr>
              <w:rStyle w:val="GeneralAviation"/>
              <w:color w:val="auto"/>
            </w:rPr>
            <w:t xml:space="preserve">TOPIC NAVB 6 -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PERFORMANCE-BASED NAVIGATION </w:t>
          </w:r>
        </w:p>
        <w:p w14:paraId="6972EDEB" w14:textId="77777777" w:rsidR="000D086C" w:rsidRPr="00791CA5" w:rsidRDefault="00581773" w:rsidP="000D086C">
          <w:pPr>
            <w:rPr>
              <w:rStyle w:val="GeneralAviation"/>
              <w:color w:val="auto"/>
            </w:rPr>
          </w:pPr>
          <w:r w:rsidRPr="00791CA5">
            <w:rPr>
              <w:rStyle w:val="GeneralAviation"/>
              <w:color w:val="auto"/>
            </w:rPr>
            <w:t xml:space="preserve">Subtopic NAVB 6.1 - </w:t>
          </w:r>
          <w:r w:rsidR="00BE38A9" w:rsidRPr="00791CA5">
            <w:rPr>
              <w:rStyle w:val="GeneralAviation"/>
              <w:color w:val="auto"/>
            </w:rPr>
            <w:tab/>
          </w:r>
          <w:r w:rsidRPr="00791CA5">
            <w:rPr>
              <w:rStyle w:val="GeneralAviation"/>
              <w:color w:val="auto"/>
            </w:rPr>
            <w:t xml:space="preserve">Principles and benefits of area navigation </w:t>
          </w:r>
        </w:p>
        <w:p w14:paraId="791E4D46" w14:textId="77777777" w:rsidR="000D086C" w:rsidRPr="00791CA5" w:rsidRDefault="00581773" w:rsidP="000D086C">
          <w:pPr>
            <w:rPr>
              <w:rStyle w:val="GeneralAviation"/>
              <w:color w:val="auto"/>
            </w:rPr>
          </w:pPr>
          <w:r w:rsidRPr="00791CA5">
            <w:rPr>
              <w:rStyle w:val="GeneralAviation"/>
              <w:color w:val="auto"/>
            </w:rPr>
            <w:t xml:space="preserve">Subtopic NAVB 6.2 - </w:t>
          </w:r>
          <w:r w:rsidR="00BE38A9" w:rsidRPr="00791CA5">
            <w:rPr>
              <w:rStyle w:val="GeneralAviation"/>
              <w:color w:val="auto"/>
            </w:rPr>
            <w:tab/>
          </w:r>
          <w:r w:rsidRPr="00791CA5">
            <w:rPr>
              <w:rStyle w:val="GeneralAviation"/>
              <w:color w:val="auto"/>
            </w:rPr>
            <w:t xml:space="preserve">Introduction to PBN </w:t>
          </w:r>
        </w:p>
        <w:p w14:paraId="1A876EC4" w14:textId="77777777" w:rsidR="000D086C" w:rsidRPr="00791CA5" w:rsidRDefault="00581773" w:rsidP="000D086C">
          <w:pPr>
            <w:rPr>
              <w:rStyle w:val="GeneralAviation"/>
              <w:color w:val="auto"/>
            </w:rPr>
          </w:pPr>
          <w:r w:rsidRPr="00791CA5">
            <w:rPr>
              <w:rStyle w:val="GeneralAviation"/>
              <w:color w:val="auto"/>
            </w:rPr>
            <w:t xml:space="preserve">Subtopic NAVB 6.3 - </w:t>
          </w:r>
          <w:r w:rsidR="00BE38A9" w:rsidRPr="00791CA5">
            <w:rPr>
              <w:rStyle w:val="GeneralAviation"/>
              <w:color w:val="auto"/>
            </w:rPr>
            <w:tab/>
          </w:r>
          <w:r w:rsidRPr="00791CA5">
            <w:rPr>
              <w:rStyle w:val="GeneralAviation"/>
              <w:color w:val="auto"/>
            </w:rPr>
            <w:t xml:space="preserve">PBN applications </w:t>
          </w:r>
        </w:p>
        <w:p w14:paraId="58B12440" w14:textId="77777777" w:rsidR="000D086C" w:rsidRPr="00791CA5" w:rsidRDefault="00581773" w:rsidP="000D086C">
          <w:pPr>
            <w:rPr>
              <w:rStyle w:val="GeneralAviation"/>
              <w:color w:val="auto"/>
            </w:rPr>
          </w:pPr>
          <w:r w:rsidRPr="00791CA5">
            <w:rPr>
              <w:rStyle w:val="GeneralAviation"/>
              <w:color w:val="auto"/>
            </w:rPr>
            <w:t xml:space="preserve">TOPIC NAVB 7 -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DEVELOPMENTS IN NAVIGATION </w:t>
          </w:r>
        </w:p>
        <w:p w14:paraId="1EC89D4B" w14:textId="77777777" w:rsidR="000D086C" w:rsidRPr="00791CA5" w:rsidRDefault="00581773" w:rsidP="000D086C">
          <w:pPr>
            <w:rPr>
              <w:rStyle w:val="GeneralAviation"/>
              <w:color w:val="auto"/>
            </w:rPr>
          </w:pPr>
          <w:r w:rsidRPr="00791CA5">
            <w:rPr>
              <w:rStyle w:val="GeneralAviation"/>
              <w:color w:val="auto"/>
            </w:rPr>
            <w:t xml:space="preserve">Subtopic NAVB 7.1 - </w:t>
          </w:r>
          <w:r w:rsidR="00BE38A9" w:rsidRPr="00791CA5">
            <w:rPr>
              <w:rStyle w:val="GeneralAviation"/>
              <w:color w:val="auto"/>
            </w:rPr>
            <w:tab/>
          </w:r>
          <w:r w:rsidRPr="00791CA5">
            <w:rPr>
              <w:rStyle w:val="GeneralAviation"/>
              <w:color w:val="auto"/>
            </w:rPr>
            <w:t>Future developments</w:t>
          </w:r>
        </w:p>
        <w:p w14:paraId="11470B42" w14:textId="77777777" w:rsidR="000D086C" w:rsidRPr="00791CA5" w:rsidRDefault="000D086C" w:rsidP="000D086C">
          <w:pPr>
            <w:rPr>
              <w:rStyle w:val="GeneralAviation"/>
              <w:color w:val="auto"/>
            </w:rPr>
          </w:pPr>
        </w:p>
        <w:p w14:paraId="6D87A19D" w14:textId="77777777" w:rsidR="000D086C" w:rsidRPr="00791CA5" w:rsidRDefault="00581773" w:rsidP="000D086C">
          <w:pPr>
            <w:rPr>
              <w:rStyle w:val="GeneralAviation"/>
              <w:b/>
              <w:bCs/>
              <w:color w:val="auto"/>
            </w:rPr>
          </w:pPr>
          <w:r w:rsidRPr="00791CA5">
            <w:rPr>
              <w:rStyle w:val="GeneralAviation"/>
              <w:b/>
              <w:bCs/>
              <w:color w:val="auto"/>
            </w:rPr>
            <w:t>SUBJECT 6: AIRCRAFT</w:t>
          </w:r>
        </w:p>
        <w:p w14:paraId="074FFE8C" w14:textId="77777777" w:rsidR="000D086C" w:rsidRPr="00791CA5" w:rsidRDefault="00581773" w:rsidP="000D086C">
          <w:pPr>
            <w:rPr>
              <w:rStyle w:val="GeneralAviation"/>
              <w:color w:val="auto"/>
            </w:rPr>
          </w:pPr>
          <w:r w:rsidRPr="00791CA5">
            <w:rPr>
              <w:rStyle w:val="GeneralAviation"/>
              <w:color w:val="auto"/>
            </w:rPr>
            <w:t xml:space="preserve">TOPIC ACFTB 1 -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INTRODUCTION TO AIRCRAFT </w:t>
          </w:r>
        </w:p>
        <w:p w14:paraId="22E4F3BD" w14:textId="77777777" w:rsidR="000D086C" w:rsidRPr="00791CA5" w:rsidRDefault="00581773" w:rsidP="000D086C">
          <w:pPr>
            <w:rPr>
              <w:rStyle w:val="GeneralAviation"/>
              <w:color w:val="auto"/>
            </w:rPr>
          </w:pPr>
          <w:r w:rsidRPr="00791CA5">
            <w:rPr>
              <w:rStyle w:val="GeneralAviation"/>
              <w:color w:val="auto"/>
            </w:rPr>
            <w:t xml:space="preserve">Subtopic ACFTB 1.1 - </w:t>
          </w:r>
          <w:r w:rsidR="00BE38A9" w:rsidRPr="00791CA5">
            <w:rPr>
              <w:rStyle w:val="GeneralAviation"/>
              <w:color w:val="auto"/>
            </w:rPr>
            <w:tab/>
          </w:r>
          <w:r w:rsidRPr="00791CA5">
            <w:rPr>
              <w:rStyle w:val="GeneralAviation"/>
              <w:color w:val="auto"/>
            </w:rPr>
            <w:t xml:space="preserve">Application of units of measurement </w:t>
          </w:r>
        </w:p>
        <w:p w14:paraId="446759F3" w14:textId="77777777" w:rsidR="000D086C" w:rsidRPr="00791CA5" w:rsidRDefault="00581773" w:rsidP="000D086C">
          <w:pPr>
            <w:rPr>
              <w:rStyle w:val="GeneralAviation"/>
              <w:color w:val="auto"/>
            </w:rPr>
          </w:pPr>
          <w:r w:rsidRPr="00791CA5">
            <w:rPr>
              <w:rStyle w:val="GeneralAviation"/>
              <w:color w:val="auto"/>
            </w:rPr>
            <w:t xml:space="preserve">Subtopic ACFTB 1.2 - </w:t>
          </w:r>
          <w:r w:rsidR="00BE38A9" w:rsidRPr="00791CA5">
            <w:rPr>
              <w:rStyle w:val="GeneralAviation"/>
              <w:color w:val="auto"/>
            </w:rPr>
            <w:tab/>
          </w:r>
          <w:r w:rsidRPr="00791CA5">
            <w:rPr>
              <w:rStyle w:val="GeneralAviation"/>
              <w:color w:val="auto"/>
            </w:rPr>
            <w:t xml:space="preserve">Aviation and aircraft </w:t>
          </w:r>
        </w:p>
        <w:p w14:paraId="4BF29346" w14:textId="77777777" w:rsidR="000D086C" w:rsidRPr="00791CA5" w:rsidRDefault="00581773" w:rsidP="000D086C">
          <w:pPr>
            <w:rPr>
              <w:rStyle w:val="GeneralAviation"/>
              <w:color w:val="auto"/>
            </w:rPr>
          </w:pPr>
          <w:r w:rsidRPr="00791CA5">
            <w:rPr>
              <w:rStyle w:val="GeneralAviation"/>
              <w:color w:val="auto"/>
            </w:rPr>
            <w:t xml:space="preserve">TOPIC ACFTB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PRINCIPLES OF FLIGHT </w:t>
          </w:r>
        </w:p>
        <w:p w14:paraId="3408AFA9" w14:textId="77777777" w:rsidR="000D086C" w:rsidRPr="00791CA5" w:rsidRDefault="00581773" w:rsidP="000D086C">
          <w:pPr>
            <w:rPr>
              <w:rStyle w:val="GeneralAviation"/>
              <w:color w:val="auto"/>
            </w:rPr>
          </w:pPr>
          <w:r w:rsidRPr="00791CA5">
            <w:rPr>
              <w:rStyle w:val="GeneralAviation"/>
              <w:color w:val="auto"/>
            </w:rPr>
            <w:t xml:space="preserve">Subtopic ACFTB 2.1 - </w:t>
          </w:r>
          <w:r w:rsidR="00BE38A9" w:rsidRPr="00791CA5">
            <w:rPr>
              <w:rStyle w:val="GeneralAviation"/>
              <w:color w:val="auto"/>
            </w:rPr>
            <w:tab/>
          </w:r>
          <w:r w:rsidRPr="00791CA5">
            <w:rPr>
              <w:rStyle w:val="GeneralAviation"/>
              <w:color w:val="auto"/>
            </w:rPr>
            <w:t xml:space="preserve">Forces acting on aircraft </w:t>
          </w:r>
        </w:p>
        <w:p w14:paraId="4C47A7F5" w14:textId="77777777" w:rsidR="000D086C" w:rsidRPr="00791CA5" w:rsidRDefault="00581773" w:rsidP="000D086C">
          <w:pPr>
            <w:rPr>
              <w:rStyle w:val="GeneralAviation"/>
              <w:color w:val="auto"/>
            </w:rPr>
          </w:pPr>
          <w:r w:rsidRPr="00791CA5">
            <w:rPr>
              <w:rStyle w:val="GeneralAviation"/>
              <w:color w:val="auto"/>
            </w:rPr>
            <w:t xml:space="preserve">Subtopic ACFTB 2.2 - </w:t>
          </w:r>
          <w:r w:rsidR="00BE38A9" w:rsidRPr="00791CA5">
            <w:rPr>
              <w:rStyle w:val="GeneralAviation"/>
              <w:color w:val="auto"/>
            </w:rPr>
            <w:tab/>
          </w:r>
          <w:r w:rsidRPr="00791CA5">
            <w:rPr>
              <w:rStyle w:val="GeneralAviation"/>
              <w:color w:val="auto"/>
            </w:rPr>
            <w:t xml:space="preserve">Structural components and control of an aircraft </w:t>
          </w:r>
        </w:p>
        <w:p w14:paraId="7403395E" w14:textId="77777777" w:rsidR="000D086C" w:rsidRPr="00791CA5" w:rsidRDefault="00581773" w:rsidP="000D086C">
          <w:pPr>
            <w:rPr>
              <w:rStyle w:val="GeneralAviation"/>
              <w:color w:val="auto"/>
            </w:rPr>
          </w:pPr>
          <w:r w:rsidRPr="00791CA5">
            <w:rPr>
              <w:rStyle w:val="GeneralAviation"/>
              <w:color w:val="auto"/>
            </w:rPr>
            <w:t xml:space="preserve">Subtopic ACFTB 2.3 - </w:t>
          </w:r>
          <w:r w:rsidR="00BE38A9" w:rsidRPr="00791CA5">
            <w:rPr>
              <w:rStyle w:val="GeneralAviation"/>
              <w:color w:val="auto"/>
            </w:rPr>
            <w:tab/>
          </w:r>
          <w:r w:rsidRPr="00791CA5">
            <w:rPr>
              <w:rStyle w:val="GeneralAviation"/>
              <w:color w:val="auto"/>
            </w:rPr>
            <w:t xml:space="preserve">Flight envelope </w:t>
          </w:r>
        </w:p>
        <w:p w14:paraId="3ABCC369" w14:textId="77777777" w:rsidR="000D086C" w:rsidRPr="00791CA5" w:rsidRDefault="00581773" w:rsidP="000D086C">
          <w:pPr>
            <w:rPr>
              <w:rStyle w:val="GeneralAviation"/>
              <w:color w:val="auto"/>
            </w:rPr>
          </w:pPr>
          <w:r w:rsidRPr="00791CA5">
            <w:rPr>
              <w:rStyle w:val="GeneralAviation"/>
              <w:color w:val="auto"/>
            </w:rPr>
            <w:t xml:space="preserve">TOPIC ACFTB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AIRCRAFT CATEGORIES </w:t>
          </w:r>
        </w:p>
        <w:p w14:paraId="76A15B26" w14:textId="77777777" w:rsidR="000D086C" w:rsidRPr="00791CA5" w:rsidRDefault="00581773" w:rsidP="000D086C">
          <w:pPr>
            <w:rPr>
              <w:rStyle w:val="GeneralAviation"/>
              <w:color w:val="auto"/>
            </w:rPr>
          </w:pPr>
          <w:r w:rsidRPr="00791CA5">
            <w:rPr>
              <w:rStyle w:val="GeneralAviation"/>
              <w:color w:val="auto"/>
            </w:rPr>
            <w:t xml:space="preserve">Subtopic ACFTB 3.1 - </w:t>
          </w:r>
          <w:r w:rsidR="00BE38A9" w:rsidRPr="00791CA5">
            <w:rPr>
              <w:rStyle w:val="GeneralAviation"/>
              <w:color w:val="auto"/>
            </w:rPr>
            <w:tab/>
          </w:r>
          <w:r w:rsidRPr="00791CA5">
            <w:rPr>
              <w:rStyle w:val="GeneralAviation"/>
              <w:color w:val="auto"/>
            </w:rPr>
            <w:t xml:space="preserve">Aircraft categories </w:t>
          </w:r>
        </w:p>
        <w:p w14:paraId="2732B000" w14:textId="77777777" w:rsidR="000D086C" w:rsidRPr="00791CA5" w:rsidRDefault="00581773" w:rsidP="000D086C">
          <w:pPr>
            <w:rPr>
              <w:rStyle w:val="GeneralAviation"/>
              <w:color w:val="auto"/>
            </w:rPr>
          </w:pPr>
          <w:r w:rsidRPr="00791CA5">
            <w:rPr>
              <w:rStyle w:val="GeneralAviation"/>
              <w:color w:val="auto"/>
            </w:rPr>
            <w:t xml:space="preserve">Subtopic ACFTB 3.2 - </w:t>
          </w:r>
          <w:r w:rsidR="00BE38A9" w:rsidRPr="00791CA5">
            <w:rPr>
              <w:rStyle w:val="GeneralAviation"/>
              <w:color w:val="auto"/>
            </w:rPr>
            <w:tab/>
          </w:r>
          <w:r w:rsidRPr="00791CA5">
            <w:rPr>
              <w:rStyle w:val="GeneralAviation"/>
              <w:color w:val="auto"/>
            </w:rPr>
            <w:t xml:space="preserve">Wake turbulence categories </w:t>
          </w:r>
        </w:p>
        <w:p w14:paraId="5E96B8C1" w14:textId="77777777" w:rsidR="000D086C" w:rsidRPr="00791CA5" w:rsidRDefault="00581773" w:rsidP="000D086C">
          <w:pPr>
            <w:rPr>
              <w:rStyle w:val="GeneralAviation"/>
              <w:color w:val="auto"/>
            </w:rPr>
          </w:pPr>
          <w:r w:rsidRPr="00791CA5">
            <w:rPr>
              <w:rStyle w:val="GeneralAviation"/>
              <w:color w:val="auto"/>
            </w:rPr>
            <w:t xml:space="preserve">Subtopic ACFTB 3.3 - </w:t>
          </w:r>
          <w:r w:rsidR="00BE38A9" w:rsidRPr="00791CA5">
            <w:rPr>
              <w:rStyle w:val="GeneralAviation"/>
              <w:color w:val="auto"/>
            </w:rPr>
            <w:tab/>
          </w:r>
          <w:r w:rsidRPr="00791CA5">
            <w:rPr>
              <w:rStyle w:val="GeneralAviation"/>
              <w:color w:val="auto"/>
            </w:rPr>
            <w:t xml:space="preserve">ICAO approach categories </w:t>
          </w:r>
        </w:p>
        <w:p w14:paraId="573AAC43" w14:textId="77777777" w:rsidR="000D086C" w:rsidRPr="00791CA5" w:rsidRDefault="00581773" w:rsidP="000D086C">
          <w:pPr>
            <w:rPr>
              <w:rStyle w:val="GeneralAviation"/>
              <w:color w:val="auto"/>
            </w:rPr>
          </w:pPr>
          <w:r w:rsidRPr="00791CA5">
            <w:rPr>
              <w:rStyle w:val="GeneralAviation"/>
              <w:color w:val="auto"/>
            </w:rPr>
            <w:t xml:space="preserve">Subtopic ACFTB 3.4 - </w:t>
          </w:r>
          <w:r w:rsidR="00BE38A9" w:rsidRPr="00791CA5">
            <w:rPr>
              <w:rStyle w:val="GeneralAviation"/>
              <w:color w:val="auto"/>
            </w:rPr>
            <w:tab/>
          </w:r>
          <w:r w:rsidRPr="00791CA5">
            <w:rPr>
              <w:rStyle w:val="GeneralAviation"/>
              <w:color w:val="auto"/>
            </w:rPr>
            <w:t xml:space="preserve">Environmental categories </w:t>
          </w:r>
        </w:p>
        <w:p w14:paraId="00EF729E" w14:textId="77777777" w:rsidR="000D086C" w:rsidRPr="00791CA5" w:rsidRDefault="00581773" w:rsidP="000D086C">
          <w:pPr>
            <w:rPr>
              <w:rStyle w:val="GeneralAviation"/>
              <w:color w:val="auto"/>
            </w:rPr>
          </w:pPr>
          <w:r w:rsidRPr="00791CA5">
            <w:rPr>
              <w:rStyle w:val="GeneralAviation"/>
              <w:color w:val="auto"/>
            </w:rPr>
            <w:t xml:space="preserve">TOPIC ACFTB 4 -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AIRCRAFT DATA </w:t>
          </w:r>
        </w:p>
        <w:p w14:paraId="7D0CB691" w14:textId="77777777" w:rsidR="000D086C" w:rsidRPr="00791CA5" w:rsidRDefault="00581773" w:rsidP="000D086C">
          <w:pPr>
            <w:rPr>
              <w:rStyle w:val="GeneralAviation"/>
              <w:color w:val="auto"/>
            </w:rPr>
          </w:pPr>
          <w:r w:rsidRPr="00791CA5">
            <w:rPr>
              <w:rStyle w:val="GeneralAviation"/>
              <w:color w:val="auto"/>
            </w:rPr>
            <w:t xml:space="preserve">Subtopic ACFTB 4.1 - </w:t>
          </w:r>
          <w:r w:rsidR="00BE38A9" w:rsidRPr="00791CA5">
            <w:rPr>
              <w:rStyle w:val="GeneralAviation"/>
              <w:color w:val="auto"/>
            </w:rPr>
            <w:tab/>
          </w:r>
          <w:r w:rsidRPr="00791CA5">
            <w:rPr>
              <w:rStyle w:val="GeneralAviation"/>
              <w:color w:val="auto"/>
            </w:rPr>
            <w:t xml:space="preserve">Recognition </w:t>
          </w:r>
        </w:p>
        <w:p w14:paraId="6BC4C818" w14:textId="77777777" w:rsidR="000D086C" w:rsidRPr="00791CA5" w:rsidRDefault="00581773" w:rsidP="000D086C">
          <w:pPr>
            <w:rPr>
              <w:rStyle w:val="GeneralAviation"/>
              <w:color w:val="auto"/>
            </w:rPr>
          </w:pPr>
          <w:r w:rsidRPr="00791CA5">
            <w:rPr>
              <w:rStyle w:val="GeneralAviation"/>
              <w:color w:val="auto"/>
            </w:rPr>
            <w:t xml:space="preserve">Subtopic ACFTB 4.2 - </w:t>
          </w:r>
          <w:r w:rsidR="00BE38A9" w:rsidRPr="00791CA5">
            <w:rPr>
              <w:rStyle w:val="GeneralAviation"/>
              <w:color w:val="auto"/>
            </w:rPr>
            <w:tab/>
          </w:r>
          <w:r w:rsidRPr="00791CA5">
            <w:rPr>
              <w:rStyle w:val="GeneralAviation"/>
              <w:color w:val="auto"/>
            </w:rPr>
            <w:t xml:space="preserve">Performance data </w:t>
          </w:r>
        </w:p>
        <w:p w14:paraId="773D29FD" w14:textId="77777777" w:rsidR="000D086C" w:rsidRPr="00791CA5" w:rsidRDefault="00581773" w:rsidP="000D086C">
          <w:pPr>
            <w:rPr>
              <w:rStyle w:val="GeneralAviation"/>
              <w:color w:val="auto"/>
            </w:rPr>
          </w:pPr>
          <w:r w:rsidRPr="00791CA5">
            <w:rPr>
              <w:rStyle w:val="GeneralAviation"/>
              <w:color w:val="auto"/>
            </w:rPr>
            <w:t xml:space="preserve">TOPIC ACFTB 5 -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AIRCRAFT ENGINES </w:t>
          </w:r>
        </w:p>
        <w:p w14:paraId="0080D70F" w14:textId="77777777" w:rsidR="000D086C" w:rsidRPr="00791CA5" w:rsidRDefault="00581773" w:rsidP="000D086C">
          <w:pPr>
            <w:rPr>
              <w:rStyle w:val="GeneralAviation"/>
              <w:color w:val="auto"/>
            </w:rPr>
          </w:pPr>
          <w:r w:rsidRPr="00791CA5">
            <w:rPr>
              <w:rStyle w:val="GeneralAviation"/>
              <w:color w:val="auto"/>
            </w:rPr>
            <w:t xml:space="preserve">Subtopic ACFTB 5.1 - </w:t>
          </w:r>
          <w:r w:rsidR="00BE38A9" w:rsidRPr="00791CA5">
            <w:rPr>
              <w:rStyle w:val="GeneralAviation"/>
              <w:color w:val="auto"/>
            </w:rPr>
            <w:tab/>
          </w:r>
          <w:r w:rsidRPr="00791CA5">
            <w:rPr>
              <w:rStyle w:val="GeneralAviation"/>
              <w:color w:val="auto"/>
            </w:rPr>
            <w:t xml:space="preserve">Piston engines </w:t>
          </w:r>
        </w:p>
        <w:p w14:paraId="69C70F92" w14:textId="77777777" w:rsidR="000D086C" w:rsidRPr="00791CA5" w:rsidRDefault="00581773" w:rsidP="000D086C">
          <w:pPr>
            <w:rPr>
              <w:rStyle w:val="GeneralAviation"/>
              <w:color w:val="auto"/>
            </w:rPr>
          </w:pPr>
          <w:r w:rsidRPr="00791CA5">
            <w:rPr>
              <w:rStyle w:val="GeneralAviation"/>
              <w:color w:val="auto"/>
            </w:rPr>
            <w:t xml:space="preserve">Subtopic ACFTB 5.2 - </w:t>
          </w:r>
          <w:r w:rsidR="00BE38A9" w:rsidRPr="00791CA5">
            <w:rPr>
              <w:rStyle w:val="GeneralAviation"/>
              <w:color w:val="auto"/>
            </w:rPr>
            <w:tab/>
          </w:r>
          <w:r w:rsidRPr="00791CA5">
            <w:rPr>
              <w:rStyle w:val="GeneralAviation"/>
              <w:color w:val="auto"/>
            </w:rPr>
            <w:t xml:space="preserve">Jet engines </w:t>
          </w:r>
        </w:p>
        <w:p w14:paraId="14AD4BEE" w14:textId="77777777" w:rsidR="000D086C" w:rsidRPr="00791CA5" w:rsidRDefault="00581773" w:rsidP="000D086C">
          <w:pPr>
            <w:rPr>
              <w:rStyle w:val="GeneralAviation"/>
              <w:color w:val="auto"/>
            </w:rPr>
          </w:pPr>
          <w:r w:rsidRPr="00791CA5">
            <w:rPr>
              <w:rStyle w:val="GeneralAviation"/>
              <w:color w:val="auto"/>
            </w:rPr>
            <w:t xml:space="preserve">Subtopic ACFTB 5.3 - </w:t>
          </w:r>
          <w:r w:rsidR="00BE38A9" w:rsidRPr="00791CA5">
            <w:rPr>
              <w:rStyle w:val="GeneralAviation"/>
              <w:color w:val="auto"/>
            </w:rPr>
            <w:tab/>
          </w:r>
          <w:r w:rsidRPr="00791CA5">
            <w:rPr>
              <w:rStyle w:val="GeneralAviation"/>
              <w:color w:val="auto"/>
            </w:rPr>
            <w:t xml:space="preserve">Turboprop engines </w:t>
          </w:r>
        </w:p>
        <w:p w14:paraId="57469A03" w14:textId="77777777" w:rsidR="000D086C" w:rsidRPr="00791CA5" w:rsidRDefault="00581773" w:rsidP="000D086C">
          <w:pPr>
            <w:rPr>
              <w:rStyle w:val="GeneralAviation"/>
              <w:color w:val="auto"/>
            </w:rPr>
          </w:pPr>
          <w:r w:rsidRPr="00791CA5">
            <w:rPr>
              <w:rStyle w:val="GeneralAviation"/>
              <w:color w:val="auto"/>
            </w:rPr>
            <w:t xml:space="preserve">Subtopic ACFTB 5.4 - </w:t>
          </w:r>
          <w:r w:rsidR="00BE38A9" w:rsidRPr="00791CA5">
            <w:rPr>
              <w:rStyle w:val="GeneralAviation"/>
              <w:color w:val="auto"/>
            </w:rPr>
            <w:tab/>
          </w:r>
          <w:r w:rsidRPr="00791CA5">
            <w:rPr>
              <w:rStyle w:val="GeneralAviation"/>
              <w:color w:val="auto"/>
            </w:rPr>
            <w:t xml:space="preserve">Electric engines </w:t>
          </w:r>
        </w:p>
        <w:p w14:paraId="4A8F59E7" w14:textId="77777777" w:rsidR="000D086C" w:rsidRPr="00791CA5" w:rsidRDefault="00581773" w:rsidP="000D086C">
          <w:pPr>
            <w:rPr>
              <w:rStyle w:val="GeneralAviation"/>
              <w:color w:val="auto"/>
            </w:rPr>
          </w:pPr>
          <w:r w:rsidRPr="00791CA5">
            <w:rPr>
              <w:rStyle w:val="GeneralAviation"/>
              <w:color w:val="auto"/>
            </w:rPr>
            <w:t xml:space="preserve">Subtopic ACFTB 5.5 - </w:t>
          </w:r>
          <w:r w:rsidR="00BE38A9" w:rsidRPr="00791CA5">
            <w:rPr>
              <w:rStyle w:val="GeneralAviation"/>
              <w:color w:val="auto"/>
            </w:rPr>
            <w:tab/>
          </w:r>
          <w:r w:rsidRPr="00791CA5">
            <w:rPr>
              <w:rStyle w:val="GeneralAviation"/>
              <w:color w:val="auto"/>
            </w:rPr>
            <w:t>Sources of energy used in aviation</w:t>
          </w:r>
        </w:p>
        <w:p w14:paraId="7878D393" w14:textId="77777777" w:rsidR="000D086C" w:rsidRPr="00791CA5" w:rsidRDefault="00581773" w:rsidP="000D086C">
          <w:pPr>
            <w:rPr>
              <w:rStyle w:val="GeneralAviation"/>
              <w:color w:val="auto"/>
            </w:rPr>
          </w:pPr>
          <w:r w:rsidRPr="00791CA5">
            <w:rPr>
              <w:rStyle w:val="GeneralAviation"/>
              <w:color w:val="auto"/>
            </w:rPr>
            <w:lastRenderedPageBreak/>
            <w:t xml:space="preserve">TOPIC ACFTB 6 </w:t>
          </w:r>
          <w:r w:rsidR="00BE38A9" w:rsidRPr="00791CA5">
            <w:rPr>
              <w:rStyle w:val="GeneralAviation"/>
              <w:color w:val="auto"/>
            </w:rPr>
            <w:t>–</w:t>
          </w:r>
          <w:r w:rsidRPr="00791CA5">
            <w:rPr>
              <w:rStyle w:val="GeneralAviation"/>
              <w:color w:val="auto"/>
            </w:rPr>
            <w:t xml:space="preserve">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AIRCRAFT SYSTEMS AND INSTRUMENTS </w:t>
          </w:r>
        </w:p>
        <w:p w14:paraId="4E599461" w14:textId="77777777" w:rsidR="000D086C" w:rsidRPr="00791CA5" w:rsidRDefault="00581773" w:rsidP="000D086C">
          <w:pPr>
            <w:rPr>
              <w:rStyle w:val="GeneralAviation"/>
              <w:color w:val="auto"/>
            </w:rPr>
          </w:pPr>
          <w:r w:rsidRPr="00791CA5">
            <w:rPr>
              <w:rStyle w:val="GeneralAviation"/>
              <w:color w:val="auto"/>
            </w:rPr>
            <w:t xml:space="preserve">Subtopic ACFTB 6.1 - </w:t>
          </w:r>
          <w:r w:rsidR="00BE38A9" w:rsidRPr="00791CA5">
            <w:rPr>
              <w:rStyle w:val="GeneralAviation"/>
              <w:color w:val="auto"/>
            </w:rPr>
            <w:tab/>
          </w:r>
          <w:r w:rsidRPr="00791CA5">
            <w:rPr>
              <w:rStyle w:val="GeneralAviation"/>
              <w:color w:val="auto"/>
            </w:rPr>
            <w:t xml:space="preserve">Flight instruments </w:t>
          </w:r>
        </w:p>
        <w:p w14:paraId="5D9E2F51" w14:textId="77777777" w:rsidR="000D086C" w:rsidRPr="00791CA5" w:rsidRDefault="00581773" w:rsidP="000D086C">
          <w:pPr>
            <w:rPr>
              <w:rStyle w:val="GeneralAviation"/>
              <w:color w:val="auto"/>
            </w:rPr>
          </w:pPr>
          <w:r w:rsidRPr="00791CA5">
            <w:rPr>
              <w:rStyle w:val="GeneralAviation"/>
              <w:color w:val="auto"/>
            </w:rPr>
            <w:t xml:space="preserve">Subtopic ACFTB 6.2 - </w:t>
          </w:r>
          <w:r w:rsidR="00BE38A9" w:rsidRPr="00791CA5">
            <w:rPr>
              <w:rStyle w:val="GeneralAviation"/>
              <w:color w:val="auto"/>
            </w:rPr>
            <w:tab/>
          </w:r>
          <w:r w:rsidRPr="00791CA5">
            <w:rPr>
              <w:rStyle w:val="GeneralAviation"/>
              <w:color w:val="auto"/>
            </w:rPr>
            <w:t xml:space="preserve">Navigational instruments </w:t>
          </w:r>
        </w:p>
        <w:p w14:paraId="188A2DB7" w14:textId="77777777" w:rsidR="000D086C" w:rsidRPr="00791CA5" w:rsidRDefault="00581773" w:rsidP="000D086C">
          <w:pPr>
            <w:rPr>
              <w:rStyle w:val="GeneralAviation"/>
              <w:color w:val="auto"/>
            </w:rPr>
          </w:pPr>
          <w:r w:rsidRPr="00791CA5">
            <w:rPr>
              <w:rStyle w:val="GeneralAviation"/>
              <w:color w:val="auto"/>
            </w:rPr>
            <w:t xml:space="preserve">Subtopic ACFTB 6.3 - </w:t>
          </w:r>
          <w:r w:rsidR="00BE38A9" w:rsidRPr="00791CA5">
            <w:rPr>
              <w:rStyle w:val="GeneralAviation"/>
              <w:color w:val="auto"/>
            </w:rPr>
            <w:tab/>
          </w:r>
          <w:r w:rsidRPr="00791CA5">
            <w:rPr>
              <w:rStyle w:val="GeneralAviation"/>
              <w:color w:val="auto"/>
            </w:rPr>
            <w:t xml:space="preserve">Engine instruments </w:t>
          </w:r>
        </w:p>
        <w:p w14:paraId="08087F8E" w14:textId="77777777" w:rsidR="000D086C" w:rsidRPr="00791CA5" w:rsidRDefault="00581773" w:rsidP="000D086C">
          <w:pPr>
            <w:rPr>
              <w:rStyle w:val="GeneralAviation"/>
              <w:color w:val="auto"/>
            </w:rPr>
          </w:pPr>
          <w:r w:rsidRPr="00791CA5">
            <w:rPr>
              <w:rStyle w:val="GeneralAviation"/>
              <w:color w:val="auto"/>
            </w:rPr>
            <w:t xml:space="preserve">Subtopic ACFTB 6.4 - </w:t>
          </w:r>
          <w:r w:rsidR="00BE38A9" w:rsidRPr="00791CA5">
            <w:rPr>
              <w:rStyle w:val="GeneralAviation"/>
              <w:color w:val="auto"/>
            </w:rPr>
            <w:tab/>
          </w:r>
          <w:r w:rsidRPr="00791CA5">
            <w:rPr>
              <w:rStyle w:val="GeneralAviation"/>
              <w:color w:val="auto"/>
            </w:rPr>
            <w:t xml:space="preserve">Aircraft elements and systems </w:t>
          </w:r>
        </w:p>
        <w:p w14:paraId="4912154B" w14:textId="77777777" w:rsidR="000D086C" w:rsidRPr="00791CA5" w:rsidRDefault="00581773" w:rsidP="000D086C">
          <w:pPr>
            <w:rPr>
              <w:rStyle w:val="GeneralAviation"/>
              <w:color w:val="auto"/>
            </w:rPr>
          </w:pPr>
          <w:r w:rsidRPr="00791CA5">
            <w:rPr>
              <w:rStyle w:val="GeneralAviation"/>
              <w:color w:val="auto"/>
            </w:rPr>
            <w:t xml:space="preserve">TOPIC ACFTB 7 -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FACTORS AFFECTING AIRCRAFT PERFORMANCE </w:t>
          </w:r>
        </w:p>
        <w:p w14:paraId="55C7CC9D" w14:textId="77777777" w:rsidR="000D086C" w:rsidRPr="00791CA5" w:rsidRDefault="00581773" w:rsidP="000D086C">
          <w:pPr>
            <w:rPr>
              <w:rStyle w:val="GeneralAviation"/>
              <w:color w:val="auto"/>
            </w:rPr>
          </w:pPr>
          <w:r w:rsidRPr="00791CA5">
            <w:rPr>
              <w:rStyle w:val="GeneralAviation"/>
              <w:color w:val="auto"/>
            </w:rPr>
            <w:t xml:space="preserve">Subtopic ACFTB 7.1 - </w:t>
          </w:r>
          <w:r w:rsidR="00BE38A9" w:rsidRPr="00791CA5">
            <w:rPr>
              <w:rStyle w:val="GeneralAviation"/>
              <w:color w:val="auto"/>
            </w:rPr>
            <w:tab/>
          </w:r>
          <w:r w:rsidRPr="00791CA5">
            <w:rPr>
              <w:rStyle w:val="GeneralAviation"/>
              <w:color w:val="auto"/>
            </w:rPr>
            <w:t xml:space="preserve">Take-off factors </w:t>
          </w:r>
        </w:p>
        <w:p w14:paraId="6D01923A" w14:textId="77777777" w:rsidR="000D086C" w:rsidRPr="00791CA5" w:rsidRDefault="00581773" w:rsidP="000D086C">
          <w:pPr>
            <w:rPr>
              <w:rStyle w:val="GeneralAviation"/>
              <w:color w:val="auto"/>
            </w:rPr>
          </w:pPr>
          <w:r w:rsidRPr="00791CA5">
            <w:rPr>
              <w:rStyle w:val="GeneralAviation"/>
              <w:color w:val="auto"/>
            </w:rPr>
            <w:t xml:space="preserve">Subtopic ACFTB 7.2 - </w:t>
          </w:r>
          <w:r w:rsidR="00BE38A9" w:rsidRPr="00791CA5">
            <w:rPr>
              <w:rStyle w:val="GeneralAviation"/>
              <w:color w:val="auto"/>
            </w:rPr>
            <w:tab/>
          </w:r>
          <w:r w:rsidRPr="00791CA5">
            <w:rPr>
              <w:rStyle w:val="GeneralAviation"/>
              <w:color w:val="auto"/>
            </w:rPr>
            <w:t xml:space="preserve">Climb factors </w:t>
          </w:r>
        </w:p>
        <w:p w14:paraId="7053AA30" w14:textId="77777777" w:rsidR="000D086C" w:rsidRPr="00791CA5" w:rsidRDefault="00581773" w:rsidP="000D086C">
          <w:pPr>
            <w:rPr>
              <w:rStyle w:val="GeneralAviation"/>
              <w:color w:val="auto"/>
            </w:rPr>
          </w:pPr>
          <w:r w:rsidRPr="00791CA5">
            <w:rPr>
              <w:rStyle w:val="GeneralAviation"/>
              <w:color w:val="auto"/>
            </w:rPr>
            <w:t xml:space="preserve">Subtopic ACFTB 7.3 - </w:t>
          </w:r>
          <w:r w:rsidR="00BE38A9" w:rsidRPr="00791CA5">
            <w:rPr>
              <w:rStyle w:val="GeneralAviation"/>
              <w:color w:val="auto"/>
            </w:rPr>
            <w:tab/>
          </w:r>
          <w:r w:rsidRPr="00791CA5">
            <w:rPr>
              <w:rStyle w:val="GeneralAviation"/>
              <w:color w:val="auto"/>
            </w:rPr>
            <w:t xml:space="preserve">Cruise factors </w:t>
          </w:r>
        </w:p>
        <w:p w14:paraId="54B4DBA9" w14:textId="77777777" w:rsidR="000D086C" w:rsidRPr="00791CA5" w:rsidRDefault="00581773" w:rsidP="000D086C">
          <w:pPr>
            <w:rPr>
              <w:rStyle w:val="GeneralAviation"/>
              <w:color w:val="auto"/>
            </w:rPr>
          </w:pPr>
          <w:r w:rsidRPr="00791CA5">
            <w:rPr>
              <w:rStyle w:val="GeneralAviation"/>
              <w:color w:val="auto"/>
            </w:rPr>
            <w:t xml:space="preserve">Subtopic ACFTB 7.4 - </w:t>
          </w:r>
          <w:r w:rsidR="00BE38A9" w:rsidRPr="00791CA5">
            <w:rPr>
              <w:rStyle w:val="GeneralAviation"/>
              <w:color w:val="auto"/>
            </w:rPr>
            <w:tab/>
          </w:r>
          <w:r w:rsidRPr="00791CA5">
            <w:rPr>
              <w:rStyle w:val="GeneralAviation"/>
              <w:color w:val="auto"/>
            </w:rPr>
            <w:t xml:space="preserve">Descent and initial approach factors </w:t>
          </w:r>
        </w:p>
        <w:p w14:paraId="395BD5B6" w14:textId="77777777" w:rsidR="000D086C" w:rsidRPr="00791CA5" w:rsidRDefault="00581773" w:rsidP="000D086C">
          <w:pPr>
            <w:rPr>
              <w:rStyle w:val="GeneralAviation"/>
              <w:color w:val="auto"/>
            </w:rPr>
          </w:pPr>
          <w:r w:rsidRPr="00791CA5">
            <w:rPr>
              <w:rStyle w:val="GeneralAviation"/>
              <w:color w:val="auto"/>
            </w:rPr>
            <w:t xml:space="preserve">Subtopic ACFTB 7.5 - </w:t>
          </w:r>
          <w:r w:rsidR="00BE38A9" w:rsidRPr="00791CA5">
            <w:rPr>
              <w:rStyle w:val="GeneralAviation"/>
              <w:color w:val="auto"/>
            </w:rPr>
            <w:tab/>
          </w:r>
          <w:r w:rsidRPr="00791CA5">
            <w:rPr>
              <w:rStyle w:val="GeneralAviation"/>
              <w:color w:val="auto"/>
            </w:rPr>
            <w:t xml:space="preserve">Final approach and landing factors </w:t>
          </w:r>
        </w:p>
        <w:p w14:paraId="13226F80" w14:textId="77777777" w:rsidR="000D086C" w:rsidRPr="00791CA5" w:rsidRDefault="00581773" w:rsidP="000D086C">
          <w:pPr>
            <w:rPr>
              <w:rStyle w:val="GeneralAviation"/>
              <w:color w:val="auto"/>
            </w:rPr>
          </w:pPr>
          <w:r w:rsidRPr="00791CA5">
            <w:rPr>
              <w:rStyle w:val="GeneralAviation"/>
              <w:color w:val="auto"/>
            </w:rPr>
            <w:t xml:space="preserve">Subtopic ACFTB 7.6 - </w:t>
          </w:r>
          <w:r w:rsidR="00BE38A9" w:rsidRPr="00791CA5">
            <w:rPr>
              <w:rStyle w:val="GeneralAviation"/>
              <w:color w:val="auto"/>
            </w:rPr>
            <w:tab/>
          </w:r>
          <w:r w:rsidRPr="00791CA5">
            <w:rPr>
              <w:rStyle w:val="GeneralAviation"/>
              <w:color w:val="auto"/>
            </w:rPr>
            <w:t xml:space="preserve">Economic factors </w:t>
          </w:r>
        </w:p>
        <w:p w14:paraId="2B1C46CF" w14:textId="77777777" w:rsidR="000D086C" w:rsidRPr="00791CA5" w:rsidRDefault="00581773" w:rsidP="000D086C">
          <w:pPr>
            <w:rPr>
              <w:rStyle w:val="GeneralAviation"/>
              <w:color w:val="auto"/>
            </w:rPr>
          </w:pPr>
          <w:r w:rsidRPr="00791CA5">
            <w:rPr>
              <w:rStyle w:val="GeneralAviation"/>
              <w:color w:val="auto"/>
            </w:rPr>
            <w:t xml:space="preserve">Subtopic ACFTB 7.7 - </w:t>
          </w:r>
          <w:r w:rsidR="00BE38A9" w:rsidRPr="00791CA5">
            <w:rPr>
              <w:rStyle w:val="GeneralAviation"/>
              <w:color w:val="auto"/>
            </w:rPr>
            <w:tab/>
          </w:r>
          <w:r w:rsidRPr="00791CA5">
            <w:rPr>
              <w:rStyle w:val="GeneralAviation"/>
              <w:color w:val="auto"/>
            </w:rPr>
            <w:t>Environmental factors</w:t>
          </w:r>
        </w:p>
        <w:p w14:paraId="76D54DB6" w14:textId="77777777" w:rsidR="000D086C" w:rsidRPr="00791CA5" w:rsidRDefault="000D086C" w:rsidP="000D086C">
          <w:pPr>
            <w:rPr>
              <w:rStyle w:val="GeneralAviation"/>
              <w:color w:val="auto"/>
            </w:rPr>
          </w:pPr>
        </w:p>
        <w:p w14:paraId="70132923" w14:textId="77777777" w:rsidR="000D086C" w:rsidRPr="00791CA5" w:rsidRDefault="00581773" w:rsidP="000D086C">
          <w:pPr>
            <w:rPr>
              <w:rStyle w:val="GeneralAviation"/>
              <w:b/>
              <w:bCs/>
              <w:color w:val="auto"/>
            </w:rPr>
          </w:pPr>
          <w:r w:rsidRPr="00791CA5">
            <w:rPr>
              <w:rStyle w:val="GeneralAviation"/>
              <w:b/>
              <w:bCs/>
              <w:color w:val="auto"/>
            </w:rPr>
            <w:t>SUBJECT 7: HUMAN FACTORS</w:t>
          </w:r>
        </w:p>
        <w:p w14:paraId="2A1E24D1" w14:textId="77777777" w:rsidR="000D086C" w:rsidRPr="00791CA5" w:rsidRDefault="00581773" w:rsidP="000D086C">
          <w:pPr>
            <w:rPr>
              <w:rStyle w:val="GeneralAviation"/>
              <w:color w:val="auto"/>
            </w:rPr>
          </w:pPr>
          <w:r w:rsidRPr="00791CA5">
            <w:rPr>
              <w:rStyle w:val="GeneralAviation"/>
              <w:color w:val="auto"/>
            </w:rPr>
            <w:t xml:space="preserve">TOPIC HUMB 1 - </w:t>
          </w:r>
          <w:r w:rsidR="00BE38A9" w:rsidRPr="00791CA5">
            <w:rPr>
              <w:rStyle w:val="GeneralAviation"/>
              <w:color w:val="auto"/>
            </w:rPr>
            <w:tab/>
          </w:r>
          <w:r w:rsidR="00BE38A9" w:rsidRPr="00791CA5">
            <w:rPr>
              <w:rStyle w:val="GeneralAviation"/>
              <w:color w:val="auto"/>
            </w:rPr>
            <w:tab/>
          </w:r>
          <w:r w:rsidRPr="00791CA5">
            <w:rPr>
              <w:rStyle w:val="GeneralAviation"/>
              <w:color w:val="auto"/>
            </w:rPr>
            <w:t>INTRODUCTION TO HUMAN PERFORMANCE</w:t>
          </w:r>
        </w:p>
        <w:p w14:paraId="61773E90" w14:textId="77777777" w:rsidR="000D086C" w:rsidRPr="00791CA5" w:rsidRDefault="00581773" w:rsidP="000D086C">
          <w:pPr>
            <w:rPr>
              <w:rStyle w:val="GeneralAviation"/>
              <w:color w:val="auto"/>
            </w:rPr>
          </w:pPr>
          <w:r w:rsidRPr="00791CA5">
            <w:rPr>
              <w:rStyle w:val="GeneralAviation"/>
              <w:color w:val="auto"/>
            </w:rPr>
            <w:t xml:space="preserve">Subtopic HUMB 1.1 - </w:t>
          </w:r>
          <w:r w:rsidR="00BE38A9" w:rsidRPr="00791CA5">
            <w:rPr>
              <w:rStyle w:val="GeneralAviation"/>
              <w:color w:val="auto"/>
            </w:rPr>
            <w:tab/>
          </w:r>
          <w:r w:rsidRPr="00791CA5">
            <w:rPr>
              <w:rStyle w:val="GeneralAviation"/>
              <w:color w:val="auto"/>
            </w:rPr>
            <w:t xml:space="preserve">Relevance of human factors for ATC </w:t>
          </w:r>
        </w:p>
        <w:p w14:paraId="36A815F2" w14:textId="77777777" w:rsidR="000D086C" w:rsidRPr="00791CA5" w:rsidRDefault="00581773" w:rsidP="000D086C">
          <w:pPr>
            <w:rPr>
              <w:rStyle w:val="GeneralAviation"/>
              <w:color w:val="auto"/>
            </w:rPr>
          </w:pPr>
          <w:r w:rsidRPr="00791CA5">
            <w:rPr>
              <w:rStyle w:val="GeneralAviation"/>
              <w:color w:val="auto"/>
            </w:rPr>
            <w:t xml:space="preserve">TOPIC HUMB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HEALTH AND WELL-BEING</w:t>
          </w:r>
        </w:p>
        <w:p w14:paraId="695EB383" w14:textId="77777777" w:rsidR="000D086C" w:rsidRPr="00791CA5" w:rsidRDefault="00581773" w:rsidP="000D086C">
          <w:pPr>
            <w:rPr>
              <w:rStyle w:val="GeneralAviation"/>
              <w:color w:val="auto"/>
            </w:rPr>
          </w:pPr>
          <w:r w:rsidRPr="00791CA5">
            <w:rPr>
              <w:rStyle w:val="GeneralAviation"/>
              <w:color w:val="auto"/>
            </w:rPr>
            <w:t xml:space="preserve">Subtopic HUMB 2.1 – </w:t>
          </w:r>
          <w:r w:rsidR="00BE38A9" w:rsidRPr="00791CA5">
            <w:rPr>
              <w:rStyle w:val="GeneralAviation"/>
              <w:color w:val="auto"/>
            </w:rPr>
            <w:tab/>
          </w:r>
          <w:r w:rsidRPr="00791CA5">
            <w:rPr>
              <w:rStyle w:val="GeneralAviation"/>
              <w:color w:val="auto"/>
            </w:rPr>
            <w:t>Fitness for duty</w:t>
          </w:r>
        </w:p>
        <w:p w14:paraId="7119972E" w14:textId="77777777" w:rsidR="000D086C" w:rsidRPr="00791CA5" w:rsidRDefault="00581773" w:rsidP="000D086C">
          <w:pPr>
            <w:rPr>
              <w:rStyle w:val="GeneralAviation"/>
              <w:color w:val="auto"/>
            </w:rPr>
          </w:pPr>
          <w:r w:rsidRPr="00791CA5">
            <w:rPr>
              <w:rStyle w:val="GeneralAviation"/>
              <w:color w:val="auto"/>
            </w:rPr>
            <w:t xml:space="preserve">Subtopic HUMB 2.2 – </w:t>
          </w:r>
          <w:r w:rsidR="00BE38A9" w:rsidRPr="00791CA5">
            <w:rPr>
              <w:rStyle w:val="GeneralAviation"/>
              <w:color w:val="auto"/>
            </w:rPr>
            <w:tab/>
          </w:r>
          <w:r w:rsidRPr="00791CA5">
            <w:rPr>
              <w:rStyle w:val="GeneralAviation"/>
              <w:color w:val="auto"/>
            </w:rPr>
            <w:t>Stress and fatigue</w:t>
          </w:r>
        </w:p>
        <w:p w14:paraId="7DC9C3CE" w14:textId="77777777" w:rsidR="000D086C" w:rsidRPr="00791CA5" w:rsidRDefault="00581773" w:rsidP="000D086C">
          <w:pPr>
            <w:rPr>
              <w:rStyle w:val="GeneralAviation"/>
              <w:color w:val="auto"/>
            </w:rPr>
          </w:pPr>
          <w:r w:rsidRPr="00791CA5">
            <w:rPr>
              <w:rStyle w:val="GeneralAviation"/>
              <w:color w:val="auto"/>
            </w:rPr>
            <w:t xml:space="preserve">Subtopic HUMB 2.3 – </w:t>
          </w:r>
          <w:r w:rsidR="00BE38A9" w:rsidRPr="00791CA5">
            <w:rPr>
              <w:rStyle w:val="GeneralAviation"/>
              <w:color w:val="auto"/>
            </w:rPr>
            <w:tab/>
          </w:r>
          <w:r w:rsidRPr="00791CA5">
            <w:rPr>
              <w:rStyle w:val="GeneralAviation"/>
              <w:color w:val="auto"/>
            </w:rPr>
            <w:t>Substance use and responsibility</w:t>
          </w:r>
        </w:p>
        <w:p w14:paraId="4069BF08" w14:textId="77777777" w:rsidR="000D086C" w:rsidRPr="00791CA5" w:rsidRDefault="00581773" w:rsidP="000D086C">
          <w:pPr>
            <w:rPr>
              <w:rStyle w:val="GeneralAviation"/>
              <w:color w:val="auto"/>
            </w:rPr>
          </w:pPr>
          <w:r w:rsidRPr="00791CA5">
            <w:rPr>
              <w:rStyle w:val="GeneralAviation"/>
              <w:color w:val="auto"/>
            </w:rPr>
            <w:t xml:space="preserve">TOPIC HUMB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HUMAN PERFORMANCE </w:t>
          </w:r>
        </w:p>
        <w:p w14:paraId="33D25FDD" w14:textId="77777777" w:rsidR="000D086C" w:rsidRPr="00791CA5" w:rsidRDefault="00581773" w:rsidP="000D086C">
          <w:pPr>
            <w:rPr>
              <w:rStyle w:val="GeneralAviation"/>
              <w:color w:val="auto"/>
            </w:rPr>
          </w:pPr>
          <w:r w:rsidRPr="00791CA5">
            <w:rPr>
              <w:rStyle w:val="GeneralAviation"/>
              <w:color w:val="auto"/>
            </w:rPr>
            <w:t xml:space="preserve">Subtopic HUMB 3.1 - </w:t>
          </w:r>
          <w:r w:rsidR="00BE38A9" w:rsidRPr="00791CA5">
            <w:rPr>
              <w:rStyle w:val="GeneralAviation"/>
              <w:color w:val="auto"/>
            </w:rPr>
            <w:tab/>
          </w:r>
          <w:r w:rsidRPr="00791CA5">
            <w:rPr>
              <w:rStyle w:val="GeneralAviation"/>
              <w:color w:val="auto"/>
            </w:rPr>
            <w:t xml:space="preserve">Individual behaviour </w:t>
          </w:r>
        </w:p>
        <w:p w14:paraId="28B45F7A" w14:textId="77777777" w:rsidR="000D086C" w:rsidRPr="00791CA5" w:rsidRDefault="00581773" w:rsidP="000D086C">
          <w:pPr>
            <w:rPr>
              <w:rStyle w:val="GeneralAviation"/>
              <w:color w:val="auto"/>
            </w:rPr>
          </w:pPr>
          <w:r w:rsidRPr="00791CA5">
            <w:rPr>
              <w:rStyle w:val="GeneralAviation"/>
              <w:color w:val="auto"/>
            </w:rPr>
            <w:t xml:space="preserve">Subtopic HUMB 3.2 - </w:t>
          </w:r>
          <w:r w:rsidR="00BE38A9" w:rsidRPr="00791CA5">
            <w:rPr>
              <w:rStyle w:val="GeneralAviation"/>
              <w:color w:val="auto"/>
            </w:rPr>
            <w:tab/>
          </w:r>
          <w:r w:rsidRPr="00791CA5">
            <w:rPr>
              <w:rStyle w:val="GeneralAviation"/>
              <w:color w:val="auto"/>
            </w:rPr>
            <w:t xml:space="preserve">Safety culture and professional conduct </w:t>
          </w:r>
        </w:p>
        <w:p w14:paraId="2ABF9C05" w14:textId="77777777" w:rsidR="000D086C" w:rsidRPr="00791CA5" w:rsidRDefault="00581773" w:rsidP="000D086C">
          <w:pPr>
            <w:rPr>
              <w:rStyle w:val="GeneralAviation"/>
              <w:color w:val="auto"/>
            </w:rPr>
          </w:pPr>
          <w:r w:rsidRPr="00791CA5">
            <w:rPr>
              <w:rStyle w:val="GeneralAviation"/>
              <w:color w:val="auto"/>
            </w:rPr>
            <w:t xml:space="preserve">TOPIC HUMB 4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HUMAN ERROR </w:t>
          </w:r>
        </w:p>
        <w:p w14:paraId="13D13759" w14:textId="77777777" w:rsidR="000D086C" w:rsidRPr="00791CA5" w:rsidRDefault="00581773" w:rsidP="000D086C">
          <w:pPr>
            <w:rPr>
              <w:rStyle w:val="GeneralAviation"/>
              <w:color w:val="auto"/>
            </w:rPr>
          </w:pPr>
          <w:r w:rsidRPr="00791CA5">
            <w:rPr>
              <w:rStyle w:val="GeneralAviation"/>
              <w:color w:val="auto"/>
            </w:rPr>
            <w:t xml:space="preserve">Subtopic HUMB 4.1 - </w:t>
          </w:r>
          <w:r w:rsidR="00BE38A9" w:rsidRPr="00791CA5">
            <w:rPr>
              <w:rStyle w:val="GeneralAviation"/>
              <w:color w:val="auto"/>
            </w:rPr>
            <w:tab/>
          </w:r>
          <w:r w:rsidRPr="00791CA5">
            <w:rPr>
              <w:rStyle w:val="GeneralAviation"/>
              <w:color w:val="auto"/>
            </w:rPr>
            <w:t xml:space="preserve">Definition of human error </w:t>
          </w:r>
        </w:p>
        <w:p w14:paraId="5C450867" w14:textId="77777777" w:rsidR="000D086C" w:rsidRPr="00791CA5" w:rsidRDefault="00581773" w:rsidP="000D086C">
          <w:pPr>
            <w:rPr>
              <w:rStyle w:val="GeneralAviation"/>
              <w:color w:val="auto"/>
            </w:rPr>
          </w:pPr>
          <w:r w:rsidRPr="00791CA5">
            <w:rPr>
              <w:rStyle w:val="GeneralAviation"/>
              <w:color w:val="auto"/>
            </w:rPr>
            <w:t xml:space="preserve">Subtopic HUMB 4.2 - </w:t>
          </w:r>
          <w:r w:rsidR="00BE38A9" w:rsidRPr="00791CA5">
            <w:rPr>
              <w:rStyle w:val="GeneralAviation"/>
              <w:color w:val="auto"/>
            </w:rPr>
            <w:tab/>
          </w:r>
          <w:r w:rsidRPr="00791CA5">
            <w:rPr>
              <w:rStyle w:val="GeneralAviation"/>
              <w:color w:val="auto"/>
            </w:rPr>
            <w:t xml:space="preserve">Classification of human error </w:t>
          </w:r>
        </w:p>
        <w:p w14:paraId="5F6044A9" w14:textId="77777777" w:rsidR="000D086C" w:rsidRPr="00791CA5" w:rsidRDefault="00581773" w:rsidP="000D086C">
          <w:pPr>
            <w:rPr>
              <w:rStyle w:val="GeneralAviation"/>
              <w:color w:val="auto"/>
            </w:rPr>
          </w:pPr>
          <w:r w:rsidRPr="00791CA5">
            <w:rPr>
              <w:rStyle w:val="GeneralAviation"/>
              <w:color w:val="auto"/>
            </w:rPr>
            <w:t xml:space="preserve">TOPIC HUMB 5 – </w:t>
          </w:r>
          <w:r w:rsidR="00BE38A9" w:rsidRPr="00791CA5">
            <w:rPr>
              <w:rStyle w:val="GeneralAviation"/>
              <w:color w:val="auto"/>
            </w:rPr>
            <w:tab/>
          </w:r>
          <w:r w:rsidR="00BE38A9" w:rsidRPr="00791CA5">
            <w:rPr>
              <w:rStyle w:val="GeneralAviation"/>
              <w:color w:val="auto"/>
            </w:rPr>
            <w:tab/>
          </w:r>
          <w:r w:rsidRPr="00791CA5">
            <w:rPr>
              <w:rStyle w:val="GeneralAviation"/>
              <w:color w:val="auto"/>
            </w:rPr>
            <w:t>TEAMWORK</w:t>
          </w:r>
        </w:p>
        <w:p w14:paraId="0B370128" w14:textId="77777777" w:rsidR="000D086C" w:rsidRPr="00791CA5" w:rsidRDefault="00581773" w:rsidP="000D086C">
          <w:pPr>
            <w:rPr>
              <w:rStyle w:val="GeneralAviation"/>
              <w:color w:val="auto"/>
            </w:rPr>
          </w:pPr>
          <w:r w:rsidRPr="00791CA5">
            <w:rPr>
              <w:rStyle w:val="GeneralAviation"/>
              <w:color w:val="auto"/>
            </w:rPr>
            <w:t xml:space="preserve">Subtopic HUMB 5.1 – </w:t>
          </w:r>
          <w:r w:rsidR="00BE38A9" w:rsidRPr="00791CA5">
            <w:rPr>
              <w:rStyle w:val="GeneralAviation"/>
              <w:color w:val="auto"/>
            </w:rPr>
            <w:tab/>
          </w:r>
          <w:r w:rsidRPr="00791CA5">
            <w:rPr>
              <w:rStyle w:val="GeneralAviation"/>
              <w:color w:val="auto"/>
            </w:rPr>
            <w:t>Teamwork and team roles</w:t>
          </w:r>
        </w:p>
        <w:p w14:paraId="58341560" w14:textId="77777777" w:rsidR="000D086C" w:rsidRPr="00791CA5" w:rsidRDefault="00581773" w:rsidP="000D086C">
          <w:pPr>
            <w:rPr>
              <w:rStyle w:val="GeneralAviation"/>
              <w:color w:val="auto"/>
            </w:rPr>
          </w:pPr>
          <w:r w:rsidRPr="00791CA5">
            <w:rPr>
              <w:rStyle w:val="GeneralAviation"/>
              <w:color w:val="auto"/>
            </w:rPr>
            <w:t xml:space="preserve">TOPIC HUMB 6 -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COMMUNICATION </w:t>
          </w:r>
        </w:p>
        <w:p w14:paraId="6124E667" w14:textId="77777777" w:rsidR="000D086C" w:rsidRPr="00791CA5" w:rsidRDefault="00581773" w:rsidP="000D086C">
          <w:pPr>
            <w:rPr>
              <w:rStyle w:val="GeneralAviation"/>
              <w:color w:val="auto"/>
            </w:rPr>
          </w:pPr>
          <w:r w:rsidRPr="00791CA5">
            <w:rPr>
              <w:rStyle w:val="GeneralAviation"/>
              <w:color w:val="auto"/>
            </w:rPr>
            <w:t xml:space="preserve">Subtopic HUMB 6.1 - </w:t>
          </w:r>
          <w:r w:rsidR="00BE38A9" w:rsidRPr="00791CA5">
            <w:rPr>
              <w:rStyle w:val="GeneralAviation"/>
              <w:color w:val="auto"/>
            </w:rPr>
            <w:tab/>
          </w:r>
          <w:r w:rsidRPr="00791CA5">
            <w:rPr>
              <w:rStyle w:val="GeneralAviation"/>
              <w:color w:val="auto"/>
            </w:rPr>
            <w:t xml:space="preserve">Communication in ATC </w:t>
          </w:r>
        </w:p>
        <w:p w14:paraId="5FA7F826" w14:textId="77777777" w:rsidR="000D086C" w:rsidRPr="00791CA5" w:rsidRDefault="00581773" w:rsidP="000D086C">
          <w:pPr>
            <w:rPr>
              <w:rStyle w:val="GeneralAviation"/>
              <w:color w:val="auto"/>
            </w:rPr>
          </w:pPr>
          <w:r w:rsidRPr="00791CA5">
            <w:rPr>
              <w:rStyle w:val="GeneralAviation"/>
              <w:color w:val="auto"/>
            </w:rPr>
            <w:t xml:space="preserve">Subtopic HUMB 6.2 - </w:t>
          </w:r>
          <w:r w:rsidR="00BE38A9" w:rsidRPr="00791CA5">
            <w:rPr>
              <w:rStyle w:val="GeneralAviation"/>
              <w:color w:val="auto"/>
            </w:rPr>
            <w:tab/>
          </w:r>
          <w:r w:rsidRPr="00791CA5">
            <w:rPr>
              <w:rStyle w:val="GeneralAviation"/>
              <w:color w:val="auto"/>
            </w:rPr>
            <w:t xml:space="preserve">Communication modes </w:t>
          </w:r>
        </w:p>
        <w:p w14:paraId="49E7B7E0" w14:textId="77777777" w:rsidR="000D086C" w:rsidRDefault="000D086C" w:rsidP="000D086C">
          <w:pPr>
            <w:rPr>
              <w:rStyle w:val="GeneralAviation"/>
              <w:color w:val="auto"/>
            </w:rPr>
          </w:pPr>
        </w:p>
        <w:p w14:paraId="5985DFB2" w14:textId="77777777" w:rsidR="00A54AFC" w:rsidRPr="00791CA5" w:rsidRDefault="00A54AFC" w:rsidP="000D086C">
          <w:pPr>
            <w:rPr>
              <w:rStyle w:val="GeneralAviation"/>
              <w:color w:val="auto"/>
            </w:rPr>
          </w:pPr>
        </w:p>
        <w:p w14:paraId="7FE388E6" w14:textId="77777777" w:rsidR="000D086C" w:rsidRPr="00791CA5" w:rsidRDefault="00581773" w:rsidP="000D086C">
          <w:pPr>
            <w:rPr>
              <w:rStyle w:val="GeneralAviation"/>
              <w:b/>
              <w:bCs/>
              <w:color w:val="auto"/>
            </w:rPr>
          </w:pPr>
          <w:r w:rsidRPr="00791CA5">
            <w:rPr>
              <w:rStyle w:val="GeneralAviation"/>
              <w:b/>
              <w:bCs/>
              <w:color w:val="auto"/>
            </w:rPr>
            <w:lastRenderedPageBreak/>
            <w:t>SUBJECT 8: EQUIPMENT AND SYSTEMS</w:t>
          </w:r>
        </w:p>
        <w:p w14:paraId="5707EC92" w14:textId="77777777" w:rsidR="000D086C" w:rsidRPr="00791CA5" w:rsidRDefault="00581773" w:rsidP="000D086C">
          <w:pPr>
            <w:rPr>
              <w:rStyle w:val="GeneralAviation"/>
              <w:color w:val="auto"/>
            </w:rPr>
          </w:pPr>
          <w:r w:rsidRPr="00791CA5">
            <w:rPr>
              <w:rStyle w:val="GeneralAviation"/>
              <w:color w:val="auto"/>
            </w:rPr>
            <w:t xml:space="preserve">TOPIC EQPSB 1 -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ATC EQUIPMENT </w:t>
          </w:r>
        </w:p>
        <w:p w14:paraId="660B712E" w14:textId="77777777" w:rsidR="000D086C" w:rsidRPr="00791CA5" w:rsidRDefault="00581773" w:rsidP="000D086C">
          <w:pPr>
            <w:rPr>
              <w:rStyle w:val="GeneralAviation"/>
              <w:color w:val="auto"/>
            </w:rPr>
          </w:pPr>
          <w:r w:rsidRPr="00791CA5">
            <w:rPr>
              <w:rStyle w:val="GeneralAviation"/>
              <w:color w:val="auto"/>
            </w:rPr>
            <w:t xml:space="preserve">Subtopic EQPSB 1.1 - </w:t>
          </w:r>
          <w:r w:rsidR="00BE38A9" w:rsidRPr="00791CA5">
            <w:rPr>
              <w:rStyle w:val="GeneralAviation"/>
              <w:color w:val="auto"/>
            </w:rPr>
            <w:tab/>
          </w:r>
          <w:r w:rsidRPr="00791CA5">
            <w:rPr>
              <w:rStyle w:val="GeneralAviation"/>
              <w:color w:val="auto"/>
            </w:rPr>
            <w:t xml:space="preserve">Main types of ATC equipment </w:t>
          </w:r>
        </w:p>
        <w:p w14:paraId="6001F13D" w14:textId="77777777" w:rsidR="000D086C" w:rsidRPr="00791CA5" w:rsidRDefault="00581773" w:rsidP="000D086C">
          <w:pPr>
            <w:rPr>
              <w:rStyle w:val="GeneralAviation"/>
              <w:color w:val="auto"/>
            </w:rPr>
          </w:pPr>
          <w:r w:rsidRPr="00791CA5">
            <w:rPr>
              <w:rStyle w:val="GeneralAviation"/>
              <w:color w:val="auto"/>
            </w:rPr>
            <w:t xml:space="preserve">TOPIC EQPSB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RADIO </w:t>
          </w:r>
        </w:p>
        <w:p w14:paraId="459090D8" w14:textId="77777777" w:rsidR="000D086C" w:rsidRPr="00791CA5" w:rsidRDefault="00581773" w:rsidP="000D086C">
          <w:pPr>
            <w:rPr>
              <w:rStyle w:val="GeneralAviation"/>
              <w:color w:val="auto"/>
            </w:rPr>
          </w:pPr>
          <w:r w:rsidRPr="00791CA5">
            <w:rPr>
              <w:rStyle w:val="GeneralAviation"/>
              <w:color w:val="auto"/>
            </w:rPr>
            <w:t xml:space="preserve">Subtopic EQPSB 2.1 - </w:t>
          </w:r>
          <w:r w:rsidR="00BE38A9" w:rsidRPr="00791CA5">
            <w:rPr>
              <w:rStyle w:val="GeneralAviation"/>
              <w:color w:val="auto"/>
            </w:rPr>
            <w:tab/>
          </w:r>
          <w:r w:rsidRPr="00791CA5">
            <w:rPr>
              <w:rStyle w:val="GeneralAviation"/>
              <w:color w:val="auto"/>
            </w:rPr>
            <w:t xml:space="preserve">Radio theory </w:t>
          </w:r>
        </w:p>
        <w:p w14:paraId="56118695" w14:textId="77777777" w:rsidR="000D086C" w:rsidRPr="00791CA5" w:rsidRDefault="00581773" w:rsidP="000D086C">
          <w:pPr>
            <w:rPr>
              <w:rStyle w:val="GeneralAviation"/>
              <w:color w:val="auto"/>
            </w:rPr>
          </w:pPr>
          <w:r w:rsidRPr="00791CA5">
            <w:rPr>
              <w:rStyle w:val="GeneralAviation"/>
              <w:color w:val="auto"/>
            </w:rPr>
            <w:t xml:space="preserve">Subtopic EQPSB 2.2 - </w:t>
          </w:r>
          <w:r w:rsidR="00BE38A9" w:rsidRPr="00791CA5">
            <w:rPr>
              <w:rStyle w:val="GeneralAviation"/>
              <w:color w:val="auto"/>
            </w:rPr>
            <w:tab/>
          </w:r>
          <w:r w:rsidRPr="00791CA5">
            <w:rPr>
              <w:rStyle w:val="GeneralAviation"/>
              <w:color w:val="auto"/>
            </w:rPr>
            <w:t xml:space="preserve">Direction finding </w:t>
          </w:r>
        </w:p>
        <w:p w14:paraId="7964F358" w14:textId="77777777" w:rsidR="000D086C" w:rsidRPr="00791CA5" w:rsidRDefault="00581773" w:rsidP="000D086C">
          <w:pPr>
            <w:rPr>
              <w:rStyle w:val="GeneralAviation"/>
              <w:color w:val="auto"/>
            </w:rPr>
          </w:pPr>
          <w:r w:rsidRPr="00791CA5">
            <w:rPr>
              <w:rStyle w:val="GeneralAviation"/>
              <w:color w:val="auto"/>
            </w:rPr>
            <w:t xml:space="preserve">TOPIC EQPSB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COMMUNICATION EQUIPMENT </w:t>
          </w:r>
        </w:p>
        <w:p w14:paraId="30D8626B" w14:textId="77777777" w:rsidR="000D086C" w:rsidRPr="00791CA5" w:rsidRDefault="00581773" w:rsidP="000D086C">
          <w:pPr>
            <w:rPr>
              <w:rStyle w:val="GeneralAviation"/>
              <w:color w:val="auto"/>
            </w:rPr>
          </w:pPr>
          <w:r w:rsidRPr="00791CA5">
            <w:rPr>
              <w:rStyle w:val="GeneralAviation"/>
              <w:color w:val="auto"/>
            </w:rPr>
            <w:t xml:space="preserve">Subtopic EQPSB 3.1 - </w:t>
          </w:r>
          <w:r w:rsidR="00BE38A9" w:rsidRPr="00791CA5">
            <w:rPr>
              <w:rStyle w:val="GeneralAviation"/>
              <w:color w:val="auto"/>
            </w:rPr>
            <w:tab/>
          </w:r>
          <w:r w:rsidRPr="00791CA5">
            <w:rPr>
              <w:rStyle w:val="GeneralAviation"/>
              <w:color w:val="auto"/>
            </w:rPr>
            <w:t xml:space="preserve">Radio communications </w:t>
          </w:r>
        </w:p>
        <w:p w14:paraId="784468A0" w14:textId="77777777" w:rsidR="000D086C" w:rsidRPr="00791CA5" w:rsidRDefault="00581773" w:rsidP="000D086C">
          <w:pPr>
            <w:rPr>
              <w:rStyle w:val="GeneralAviation"/>
              <w:color w:val="auto"/>
            </w:rPr>
          </w:pPr>
          <w:r w:rsidRPr="00791CA5">
            <w:rPr>
              <w:rStyle w:val="GeneralAviation"/>
              <w:color w:val="auto"/>
            </w:rPr>
            <w:t xml:space="preserve">Subtopic EQPSB 3.2 - </w:t>
          </w:r>
          <w:r w:rsidR="00BE38A9" w:rsidRPr="00791CA5">
            <w:rPr>
              <w:rStyle w:val="GeneralAviation"/>
              <w:color w:val="auto"/>
            </w:rPr>
            <w:tab/>
          </w:r>
          <w:r w:rsidRPr="00791CA5">
            <w:rPr>
              <w:rStyle w:val="GeneralAviation"/>
              <w:color w:val="auto"/>
            </w:rPr>
            <w:t>Voice communication between ATS units/positions and others</w:t>
          </w:r>
        </w:p>
        <w:p w14:paraId="736EC672" w14:textId="77777777" w:rsidR="000D086C" w:rsidRPr="00791CA5" w:rsidRDefault="00581773" w:rsidP="000D086C">
          <w:pPr>
            <w:rPr>
              <w:rStyle w:val="GeneralAviation"/>
              <w:color w:val="auto"/>
            </w:rPr>
          </w:pPr>
          <w:r w:rsidRPr="00791CA5">
            <w:rPr>
              <w:rStyle w:val="GeneralAviation"/>
              <w:color w:val="auto"/>
            </w:rPr>
            <w:t xml:space="preserve">Subtopic EQPSB 3.3 - </w:t>
          </w:r>
          <w:r w:rsidR="00BE38A9" w:rsidRPr="00791CA5">
            <w:rPr>
              <w:rStyle w:val="GeneralAviation"/>
              <w:color w:val="auto"/>
            </w:rPr>
            <w:tab/>
          </w:r>
          <w:r w:rsidRPr="00791CA5">
            <w:rPr>
              <w:rStyle w:val="GeneralAviation"/>
              <w:color w:val="auto"/>
            </w:rPr>
            <w:t xml:space="preserve">Data link communications </w:t>
          </w:r>
        </w:p>
        <w:p w14:paraId="7BBFFB39" w14:textId="77777777" w:rsidR="000D086C" w:rsidRPr="00791CA5" w:rsidRDefault="00581773" w:rsidP="000D086C">
          <w:pPr>
            <w:rPr>
              <w:rStyle w:val="GeneralAviation"/>
              <w:color w:val="auto"/>
            </w:rPr>
          </w:pPr>
          <w:r w:rsidRPr="00791CA5">
            <w:rPr>
              <w:rStyle w:val="GeneralAviation"/>
              <w:color w:val="auto"/>
            </w:rPr>
            <w:t xml:space="preserve">Subtopic EQPSB 3.4 - </w:t>
          </w:r>
          <w:r w:rsidR="00BE38A9" w:rsidRPr="00791CA5">
            <w:rPr>
              <w:rStyle w:val="GeneralAviation"/>
              <w:color w:val="auto"/>
            </w:rPr>
            <w:tab/>
          </w:r>
          <w:r w:rsidRPr="00791CA5">
            <w:rPr>
              <w:rStyle w:val="GeneralAviation"/>
              <w:color w:val="auto"/>
            </w:rPr>
            <w:t xml:space="preserve">Airline communications </w:t>
          </w:r>
        </w:p>
        <w:p w14:paraId="0F15A4A2" w14:textId="77777777" w:rsidR="000D086C" w:rsidRPr="00791CA5" w:rsidRDefault="00581773" w:rsidP="000D086C">
          <w:pPr>
            <w:rPr>
              <w:rStyle w:val="GeneralAviation"/>
              <w:color w:val="auto"/>
            </w:rPr>
          </w:pPr>
          <w:r w:rsidRPr="00791CA5">
            <w:rPr>
              <w:rStyle w:val="GeneralAviation"/>
              <w:color w:val="auto"/>
            </w:rPr>
            <w:t xml:space="preserve">TOPIC EQPSB 4 -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INTRODUCTION TO SURVEILLANCE </w:t>
          </w:r>
        </w:p>
        <w:p w14:paraId="4C59961F" w14:textId="77777777" w:rsidR="000D086C" w:rsidRPr="00791CA5" w:rsidRDefault="00581773" w:rsidP="000D086C">
          <w:pPr>
            <w:rPr>
              <w:rStyle w:val="GeneralAviation"/>
              <w:color w:val="auto"/>
            </w:rPr>
          </w:pPr>
          <w:r w:rsidRPr="00791CA5">
            <w:rPr>
              <w:rStyle w:val="GeneralAviation"/>
              <w:color w:val="auto"/>
            </w:rPr>
            <w:t xml:space="preserve">Subtopic EQPSB 4.1 - </w:t>
          </w:r>
          <w:r w:rsidR="00BE38A9" w:rsidRPr="00791CA5">
            <w:rPr>
              <w:rStyle w:val="GeneralAviation"/>
              <w:color w:val="auto"/>
            </w:rPr>
            <w:tab/>
          </w:r>
          <w:r w:rsidRPr="00791CA5">
            <w:rPr>
              <w:rStyle w:val="GeneralAviation"/>
              <w:color w:val="auto"/>
            </w:rPr>
            <w:t xml:space="preserve">Surveillance concept in ATS </w:t>
          </w:r>
        </w:p>
        <w:p w14:paraId="23E0F0BD" w14:textId="77777777" w:rsidR="000D086C" w:rsidRPr="00791CA5" w:rsidRDefault="00581773" w:rsidP="000D086C">
          <w:pPr>
            <w:rPr>
              <w:rStyle w:val="GeneralAviation"/>
              <w:color w:val="auto"/>
            </w:rPr>
          </w:pPr>
          <w:r w:rsidRPr="00791CA5">
            <w:rPr>
              <w:rStyle w:val="GeneralAviation"/>
              <w:color w:val="auto"/>
            </w:rPr>
            <w:t xml:space="preserve">TOPIC EQPSB 5 -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RADAR </w:t>
          </w:r>
        </w:p>
        <w:p w14:paraId="07805576" w14:textId="77777777" w:rsidR="000D086C" w:rsidRPr="00791CA5" w:rsidRDefault="00581773" w:rsidP="000D086C">
          <w:pPr>
            <w:rPr>
              <w:rStyle w:val="GeneralAviation"/>
              <w:color w:val="auto"/>
            </w:rPr>
          </w:pPr>
          <w:r w:rsidRPr="00791CA5">
            <w:rPr>
              <w:rStyle w:val="GeneralAviation"/>
              <w:color w:val="auto"/>
            </w:rPr>
            <w:t xml:space="preserve">Subtopic EQPSB 5.1 - </w:t>
          </w:r>
          <w:r w:rsidR="00BE38A9" w:rsidRPr="00791CA5">
            <w:rPr>
              <w:rStyle w:val="GeneralAviation"/>
              <w:color w:val="auto"/>
            </w:rPr>
            <w:tab/>
          </w:r>
          <w:r w:rsidRPr="00791CA5">
            <w:rPr>
              <w:rStyle w:val="GeneralAviation"/>
              <w:color w:val="auto"/>
            </w:rPr>
            <w:t xml:space="preserve">Principles of radar </w:t>
          </w:r>
        </w:p>
        <w:p w14:paraId="615B3854" w14:textId="77777777" w:rsidR="000D086C" w:rsidRPr="00791CA5" w:rsidRDefault="00581773" w:rsidP="000D086C">
          <w:pPr>
            <w:rPr>
              <w:rStyle w:val="GeneralAviation"/>
              <w:color w:val="auto"/>
            </w:rPr>
          </w:pPr>
          <w:r w:rsidRPr="00791CA5">
            <w:rPr>
              <w:rStyle w:val="GeneralAviation"/>
              <w:color w:val="auto"/>
            </w:rPr>
            <w:t xml:space="preserve">Subtopic EQPSB 5.2 - </w:t>
          </w:r>
          <w:r w:rsidR="00BE38A9" w:rsidRPr="00791CA5">
            <w:rPr>
              <w:rStyle w:val="GeneralAviation"/>
              <w:color w:val="auto"/>
            </w:rPr>
            <w:tab/>
          </w:r>
          <w:r w:rsidRPr="00791CA5">
            <w:rPr>
              <w:rStyle w:val="GeneralAviation"/>
              <w:color w:val="auto"/>
            </w:rPr>
            <w:t xml:space="preserve">Primary radar </w:t>
          </w:r>
        </w:p>
        <w:p w14:paraId="038CCBA8" w14:textId="77777777" w:rsidR="000D086C" w:rsidRPr="00791CA5" w:rsidRDefault="00581773" w:rsidP="000D086C">
          <w:pPr>
            <w:rPr>
              <w:rStyle w:val="GeneralAviation"/>
              <w:color w:val="auto"/>
            </w:rPr>
          </w:pPr>
          <w:r w:rsidRPr="00791CA5">
            <w:rPr>
              <w:rStyle w:val="GeneralAviation"/>
              <w:color w:val="auto"/>
            </w:rPr>
            <w:t xml:space="preserve">Subtopic EQPSB 5.3 - </w:t>
          </w:r>
          <w:r w:rsidR="00BE38A9" w:rsidRPr="00791CA5">
            <w:rPr>
              <w:rStyle w:val="GeneralAviation"/>
              <w:color w:val="auto"/>
            </w:rPr>
            <w:tab/>
          </w:r>
          <w:r w:rsidRPr="00791CA5">
            <w:rPr>
              <w:rStyle w:val="GeneralAviation"/>
              <w:color w:val="auto"/>
            </w:rPr>
            <w:t xml:space="preserve">Secondary radar </w:t>
          </w:r>
        </w:p>
        <w:p w14:paraId="4B6D970A" w14:textId="77777777" w:rsidR="000D086C" w:rsidRPr="00791CA5" w:rsidRDefault="00581773" w:rsidP="000D086C">
          <w:pPr>
            <w:rPr>
              <w:rStyle w:val="GeneralAviation"/>
              <w:color w:val="auto"/>
            </w:rPr>
          </w:pPr>
          <w:r w:rsidRPr="00791CA5">
            <w:rPr>
              <w:rStyle w:val="GeneralAviation"/>
              <w:color w:val="auto"/>
            </w:rPr>
            <w:t xml:space="preserve">Subtopic EQPSB 5.4 - </w:t>
          </w:r>
          <w:r w:rsidR="00BE38A9" w:rsidRPr="00791CA5">
            <w:rPr>
              <w:rStyle w:val="GeneralAviation"/>
              <w:color w:val="auto"/>
            </w:rPr>
            <w:tab/>
          </w:r>
          <w:r w:rsidRPr="00791CA5">
            <w:rPr>
              <w:rStyle w:val="GeneralAviation"/>
              <w:color w:val="auto"/>
            </w:rPr>
            <w:t xml:space="preserve">Use of radars </w:t>
          </w:r>
        </w:p>
        <w:p w14:paraId="46483E83" w14:textId="77777777" w:rsidR="000D086C" w:rsidRPr="00791CA5" w:rsidRDefault="00581773" w:rsidP="000D086C">
          <w:pPr>
            <w:rPr>
              <w:rStyle w:val="GeneralAviation"/>
              <w:color w:val="auto"/>
            </w:rPr>
          </w:pPr>
          <w:r w:rsidRPr="00791CA5">
            <w:rPr>
              <w:rStyle w:val="GeneralAviation"/>
              <w:color w:val="auto"/>
            </w:rPr>
            <w:t xml:space="preserve">TOPIC EQPSB 6 -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AUTOMATIC DEPENDENT SURVEILLANCE </w:t>
          </w:r>
        </w:p>
        <w:p w14:paraId="5C93064C" w14:textId="77777777" w:rsidR="000D086C" w:rsidRPr="00791CA5" w:rsidRDefault="00581773" w:rsidP="000D086C">
          <w:pPr>
            <w:rPr>
              <w:rStyle w:val="GeneralAviation"/>
              <w:color w:val="auto"/>
            </w:rPr>
          </w:pPr>
          <w:r w:rsidRPr="00791CA5">
            <w:rPr>
              <w:rStyle w:val="GeneralAviation"/>
              <w:color w:val="auto"/>
            </w:rPr>
            <w:t xml:space="preserve">Subtopic EQPSB 6.1 - </w:t>
          </w:r>
          <w:r w:rsidR="00BE38A9" w:rsidRPr="00791CA5">
            <w:rPr>
              <w:rStyle w:val="GeneralAviation"/>
              <w:color w:val="auto"/>
            </w:rPr>
            <w:tab/>
          </w:r>
          <w:r w:rsidRPr="00791CA5">
            <w:rPr>
              <w:rStyle w:val="GeneralAviation"/>
              <w:color w:val="auto"/>
            </w:rPr>
            <w:t xml:space="preserve">Principles of automatic dependent surveillance </w:t>
          </w:r>
        </w:p>
        <w:p w14:paraId="0F65823B" w14:textId="77777777" w:rsidR="000D086C" w:rsidRPr="00791CA5" w:rsidRDefault="00581773" w:rsidP="000D086C">
          <w:pPr>
            <w:rPr>
              <w:rStyle w:val="GeneralAviation"/>
              <w:color w:val="auto"/>
            </w:rPr>
          </w:pPr>
          <w:r w:rsidRPr="00791CA5">
            <w:rPr>
              <w:rStyle w:val="GeneralAviation"/>
              <w:color w:val="auto"/>
            </w:rPr>
            <w:t xml:space="preserve">Subtopic EQPSB 6.2 - </w:t>
          </w:r>
          <w:r w:rsidR="00BE38A9" w:rsidRPr="00791CA5">
            <w:rPr>
              <w:rStyle w:val="GeneralAviation"/>
              <w:color w:val="auto"/>
            </w:rPr>
            <w:tab/>
          </w:r>
          <w:r w:rsidRPr="00791CA5">
            <w:rPr>
              <w:rStyle w:val="GeneralAviation"/>
              <w:color w:val="auto"/>
            </w:rPr>
            <w:t xml:space="preserve">Use of automatic dependent surveillance </w:t>
          </w:r>
        </w:p>
        <w:p w14:paraId="4441C522" w14:textId="77777777" w:rsidR="000D086C" w:rsidRPr="00791CA5" w:rsidRDefault="00581773" w:rsidP="000D086C">
          <w:pPr>
            <w:rPr>
              <w:rStyle w:val="GeneralAviation"/>
              <w:color w:val="auto"/>
            </w:rPr>
          </w:pPr>
          <w:r w:rsidRPr="00791CA5">
            <w:rPr>
              <w:rStyle w:val="GeneralAviation"/>
              <w:color w:val="auto"/>
            </w:rPr>
            <w:t xml:space="preserve">TOPIC EQPSB 7 -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MULTILATERATION </w:t>
          </w:r>
        </w:p>
        <w:p w14:paraId="2A348FEE" w14:textId="77777777" w:rsidR="000D086C" w:rsidRPr="00791CA5" w:rsidRDefault="00581773" w:rsidP="000D086C">
          <w:pPr>
            <w:rPr>
              <w:rStyle w:val="GeneralAviation"/>
              <w:color w:val="auto"/>
            </w:rPr>
          </w:pPr>
          <w:r w:rsidRPr="00791CA5">
            <w:rPr>
              <w:rStyle w:val="GeneralAviation"/>
              <w:color w:val="auto"/>
            </w:rPr>
            <w:t xml:space="preserve">Subtopic EQPSB 7.1 - </w:t>
          </w:r>
          <w:r w:rsidR="00BE38A9" w:rsidRPr="00791CA5">
            <w:rPr>
              <w:rStyle w:val="GeneralAviation"/>
              <w:color w:val="auto"/>
            </w:rPr>
            <w:tab/>
          </w:r>
          <w:r w:rsidRPr="00791CA5">
            <w:rPr>
              <w:rStyle w:val="GeneralAviation"/>
              <w:color w:val="auto"/>
            </w:rPr>
            <w:t xml:space="preserve">Principles of multilateration </w:t>
          </w:r>
        </w:p>
        <w:p w14:paraId="3D826A7D" w14:textId="77777777" w:rsidR="000D086C" w:rsidRPr="00791CA5" w:rsidRDefault="00581773" w:rsidP="000D086C">
          <w:pPr>
            <w:rPr>
              <w:rStyle w:val="GeneralAviation"/>
              <w:color w:val="auto"/>
            </w:rPr>
          </w:pPr>
          <w:r w:rsidRPr="00791CA5">
            <w:rPr>
              <w:rStyle w:val="GeneralAviation"/>
              <w:color w:val="auto"/>
            </w:rPr>
            <w:t xml:space="preserve">Subtopic EQPSB 7.2 - </w:t>
          </w:r>
          <w:r w:rsidR="00BE38A9" w:rsidRPr="00791CA5">
            <w:rPr>
              <w:rStyle w:val="GeneralAviation"/>
              <w:color w:val="auto"/>
            </w:rPr>
            <w:tab/>
          </w:r>
          <w:r w:rsidRPr="00791CA5">
            <w:rPr>
              <w:rStyle w:val="GeneralAviation"/>
              <w:color w:val="auto"/>
            </w:rPr>
            <w:t xml:space="preserve">Use of multilateration </w:t>
          </w:r>
        </w:p>
        <w:p w14:paraId="4F3C0CC2" w14:textId="77777777" w:rsidR="000D086C" w:rsidRPr="00791CA5" w:rsidRDefault="00581773" w:rsidP="000D086C">
          <w:pPr>
            <w:rPr>
              <w:rStyle w:val="GeneralAviation"/>
              <w:color w:val="auto"/>
            </w:rPr>
          </w:pPr>
          <w:r w:rsidRPr="00791CA5">
            <w:rPr>
              <w:rStyle w:val="GeneralAviation"/>
              <w:color w:val="auto"/>
            </w:rPr>
            <w:t xml:space="preserve">TOPIC EQPSB 8 -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DATA PROCESSING </w:t>
          </w:r>
        </w:p>
        <w:p w14:paraId="4DC25607" w14:textId="77777777" w:rsidR="000D086C" w:rsidRPr="00791CA5" w:rsidRDefault="00581773" w:rsidP="000D086C">
          <w:pPr>
            <w:rPr>
              <w:rStyle w:val="GeneralAviation"/>
              <w:color w:val="auto"/>
            </w:rPr>
          </w:pPr>
          <w:r w:rsidRPr="00791CA5">
            <w:rPr>
              <w:rStyle w:val="GeneralAviation"/>
              <w:color w:val="auto"/>
            </w:rPr>
            <w:t xml:space="preserve">Subtopic EQPSB 8.1 - </w:t>
          </w:r>
          <w:r w:rsidR="00BE38A9" w:rsidRPr="00791CA5">
            <w:rPr>
              <w:rStyle w:val="GeneralAviation"/>
              <w:color w:val="auto"/>
            </w:rPr>
            <w:tab/>
          </w:r>
          <w:r w:rsidRPr="00791CA5">
            <w:rPr>
              <w:rStyle w:val="GeneralAviation"/>
              <w:color w:val="auto"/>
            </w:rPr>
            <w:t xml:space="preserve">Surveillance data networking </w:t>
          </w:r>
        </w:p>
        <w:p w14:paraId="336B256F" w14:textId="77777777" w:rsidR="000D086C" w:rsidRPr="00791CA5" w:rsidRDefault="00581773" w:rsidP="000D086C">
          <w:pPr>
            <w:rPr>
              <w:rStyle w:val="GeneralAviation"/>
              <w:color w:val="auto"/>
            </w:rPr>
          </w:pPr>
          <w:r w:rsidRPr="00791CA5">
            <w:rPr>
              <w:rStyle w:val="GeneralAviation"/>
              <w:color w:val="auto"/>
            </w:rPr>
            <w:t xml:space="preserve">Subtopic EQPSB 8.2 - </w:t>
          </w:r>
          <w:r w:rsidR="00BE38A9" w:rsidRPr="00791CA5">
            <w:rPr>
              <w:rStyle w:val="GeneralAviation"/>
              <w:color w:val="auto"/>
            </w:rPr>
            <w:tab/>
          </w:r>
          <w:r w:rsidRPr="00791CA5">
            <w:rPr>
              <w:rStyle w:val="GeneralAviation"/>
              <w:color w:val="auto"/>
            </w:rPr>
            <w:t xml:space="preserve">Working principles of surveillance data networking </w:t>
          </w:r>
        </w:p>
        <w:p w14:paraId="3087D377" w14:textId="77777777" w:rsidR="000D086C" w:rsidRPr="00791CA5" w:rsidRDefault="00581773" w:rsidP="000D086C">
          <w:pPr>
            <w:rPr>
              <w:rStyle w:val="GeneralAviation"/>
              <w:color w:val="auto"/>
            </w:rPr>
          </w:pPr>
          <w:r w:rsidRPr="00791CA5">
            <w:rPr>
              <w:rStyle w:val="GeneralAviation"/>
              <w:color w:val="auto"/>
            </w:rPr>
            <w:t xml:space="preserve">Subtopic EQPSB 8.3 – </w:t>
          </w:r>
          <w:r w:rsidR="00BE38A9" w:rsidRPr="00791CA5">
            <w:rPr>
              <w:rStyle w:val="GeneralAviation"/>
              <w:color w:val="auto"/>
            </w:rPr>
            <w:tab/>
          </w:r>
          <w:r w:rsidRPr="00791CA5">
            <w:rPr>
              <w:rStyle w:val="GeneralAviation"/>
              <w:color w:val="auto"/>
            </w:rPr>
            <w:t>Flight data processing</w:t>
          </w:r>
        </w:p>
        <w:p w14:paraId="65C84249" w14:textId="77777777" w:rsidR="000D086C" w:rsidRPr="00791CA5" w:rsidRDefault="00581773" w:rsidP="000D086C">
          <w:pPr>
            <w:rPr>
              <w:rStyle w:val="GeneralAviation"/>
              <w:color w:val="auto"/>
            </w:rPr>
          </w:pPr>
          <w:r w:rsidRPr="00791CA5">
            <w:rPr>
              <w:rStyle w:val="GeneralAviation"/>
              <w:color w:val="auto"/>
            </w:rPr>
            <w:t xml:space="preserve">TOPIC EQPSB 9 -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FUTURE EQUIPMENT </w:t>
          </w:r>
        </w:p>
        <w:p w14:paraId="4EA3E45A" w14:textId="77777777" w:rsidR="000D086C" w:rsidRPr="00791CA5" w:rsidRDefault="00581773" w:rsidP="000D086C">
          <w:pPr>
            <w:rPr>
              <w:rStyle w:val="GeneralAviation"/>
              <w:color w:val="auto"/>
            </w:rPr>
          </w:pPr>
          <w:r w:rsidRPr="00791CA5">
            <w:rPr>
              <w:rStyle w:val="GeneralAviation"/>
              <w:color w:val="auto"/>
            </w:rPr>
            <w:t xml:space="preserve">Subtopic EQPSB 9.1 - </w:t>
          </w:r>
          <w:r w:rsidR="00BE38A9" w:rsidRPr="00791CA5">
            <w:rPr>
              <w:rStyle w:val="GeneralAviation"/>
              <w:color w:val="auto"/>
            </w:rPr>
            <w:tab/>
          </w:r>
          <w:r w:rsidRPr="00791CA5">
            <w:rPr>
              <w:rStyle w:val="GeneralAviation"/>
              <w:color w:val="auto"/>
            </w:rPr>
            <w:t xml:space="preserve">New developments </w:t>
          </w:r>
        </w:p>
        <w:p w14:paraId="007C37E0" w14:textId="77777777" w:rsidR="000D086C" w:rsidRPr="00791CA5" w:rsidRDefault="00581773" w:rsidP="000D086C">
          <w:pPr>
            <w:rPr>
              <w:rStyle w:val="GeneralAviation"/>
              <w:color w:val="auto"/>
            </w:rPr>
          </w:pPr>
          <w:r w:rsidRPr="00791CA5">
            <w:rPr>
              <w:rStyle w:val="GeneralAviation"/>
              <w:color w:val="auto"/>
            </w:rPr>
            <w:t xml:space="preserve">TOPIC EQPSB 10 -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AUTOMATION IN ATS </w:t>
          </w:r>
        </w:p>
        <w:p w14:paraId="3878446C" w14:textId="77777777" w:rsidR="000D086C" w:rsidRPr="00791CA5" w:rsidRDefault="00581773" w:rsidP="000D086C">
          <w:pPr>
            <w:rPr>
              <w:rStyle w:val="GeneralAviation"/>
              <w:color w:val="auto"/>
            </w:rPr>
          </w:pPr>
          <w:r w:rsidRPr="00791CA5">
            <w:rPr>
              <w:rStyle w:val="GeneralAviation"/>
              <w:color w:val="auto"/>
            </w:rPr>
            <w:t xml:space="preserve">Subtopic EQPSB 10.1 - </w:t>
          </w:r>
          <w:r w:rsidR="00BE38A9" w:rsidRPr="00791CA5">
            <w:rPr>
              <w:rStyle w:val="GeneralAviation"/>
              <w:color w:val="auto"/>
            </w:rPr>
            <w:tab/>
          </w:r>
          <w:r w:rsidRPr="00791CA5">
            <w:rPr>
              <w:rStyle w:val="GeneralAviation"/>
              <w:color w:val="auto"/>
            </w:rPr>
            <w:t xml:space="preserve">Principles of automation </w:t>
          </w:r>
        </w:p>
        <w:p w14:paraId="78E5B7FA" w14:textId="77777777" w:rsidR="000D086C" w:rsidRPr="00791CA5" w:rsidRDefault="00581773" w:rsidP="000D086C">
          <w:pPr>
            <w:rPr>
              <w:rStyle w:val="GeneralAviation"/>
              <w:color w:val="auto"/>
            </w:rPr>
          </w:pPr>
          <w:r w:rsidRPr="00791CA5">
            <w:rPr>
              <w:rStyle w:val="GeneralAviation"/>
              <w:color w:val="auto"/>
            </w:rPr>
            <w:t xml:space="preserve">Subtopic EQPSB 10.2 - </w:t>
          </w:r>
          <w:r w:rsidR="00BE38A9" w:rsidRPr="00791CA5">
            <w:rPr>
              <w:rStyle w:val="GeneralAviation"/>
              <w:color w:val="auto"/>
            </w:rPr>
            <w:tab/>
          </w:r>
          <w:r w:rsidRPr="00791CA5">
            <w:rPr>
              <w:rStyle w:val="GeneralAviation"/>
              <w:color w:val="auto"/>
            </w:rPr>
            <w:t>Aeronautical fixed telecommunication network (AFTN)</w:t>
          </w:r>
        </w:p>
        <w:p w14:paraId="1FCFE7D6" w14:textId="77777777" w:rsidR="000D086C" w:rsidRPr="00791CA5" w:rsidRDefault="00581773" w:rsidP="000D086C">
          <w:pPr>
            <w:rPr>
              <w:rStyle w:val="GeneralAviation"/>
              <w:color w:val="auto"/>
            </w:rPr>
          </w:pPr>
          <w:r w:rsidRPr="00791CA5">
            <w:rPr>
              <w:rStyle w:val="GeneralAviation"/>
              <w:color w:val="auto"/>
            </w:rPr>
            <w:t xml:space="preserve">Subtopic EQPSB 10.3 - </w:t>
          </w:r>
          <w:r w:rsidR="00BE38A9" w:rsidRPr="00791CA5">
            <w:rPr>
              <w:rStyle w:val="GeneralAviation"/>
              <w:color w:val="auto"/>
            </w:rPr>
            <w:tab/>
          </w:r>
          <w:r w:rsidRPr="00791CA5">
            <w:rPr>
              <w:rStyle w:val="GeneralAviation"/>
              <w:color w:val="auto"/>
            </w:rPr>
            <w:t xml:space="preserve">Online data interchange </w:t>
          </w:r>
        </w:p>
        <w:p w14:paraId="05FDB385" w14:textId="77777777" w:rsidR="000D086C" w:rsidRPr="00791CA5" w:rsidRDefault="00581773" w:rsidP="000D086C">
          <w:pPr>
            <w:rPr>
              <w:rStyle w:val="GeneralAviation"/>
              <w:color w:val="auto"/>
            </w:rPr>
          </w:pPr>
          <w:r w:rsidRPr="00791CA5">
            <w:rPr>
              <w:rStyle w:val="GeneralAviation"/>
              <w:color w:val="auto"/>
            </w:rPr>
            <w:lastRenderedPageBreak/>
            <w:t xml:space="preserve">Subtopic EQPSB 10.4 - </w:t>
          </w:r>
          <w:r w:rsidR="00BE38A9" w:rsidRPr="00791CA5">
            <w:rPr>
              <w:rStyle w:val="GeneralAviation"/>
              <w:color w:val="auto"/>
            </w:rPr>
            <w:tab/>
          </w:r>
          <w:r w:rsidRPr="00791CA5">
            <w:rPr>
              <w:rStyle w:val="GeneralAviation"/>
              <w:color w:val="auto"/>
            </w:rPr>
            <w:t xml:space="preserve">Systems used for the automatic dissemination of information </w:t>
          </w:r>
        </w:p>
        <w:p w14:paraId="70DCA053" w14:textId="77777777" w:rsidR="000D086C" w:rsidRPr="00791CA5" w:rsidRDefault="00581773" w:rsidP="000D086C">
          <w:pPr>
            <w:rPr>
              <w:rStyle w:val="GeneralAviation"/>
              <w:color w:val="auto"/>
            </w:rPr>
          </w:pPr>
          <w:r w:rsidRPr="00791CA5">
            <w:rPr>
              <w:rStyle w:val="GeneralAviation"/>
              <w:color w:val="auto"/>
            </w:rPr>
            <w:t xml:space="preserve">TOPIC EQPSB 11 -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WORKING POSITIONS </w:t>
          </w:r>
        </w:p>
        <w:p w14:paraId="5AFF7408" w14:textId="77777777" w:rsidR="000D086C" w:rsidRPr="00791CA5" w:rsidRDefault="00581773" w:rsidP="000D086C">
          <w:pPr>
            <w:rPr>
              <w:rStyle w:val="GeneralAviation"/>
              <w:color w:val="auto"/>
            </w:rPr>
          </w:pPr>
          <w:r w:rsidRPr="00791CA5">
            <w:rPr>
              <w:rStyle w:val="GeneralAviation"/>
              <w:color w:val="auto"/>
            </w:rPr>
            <w:t xml:space="preserve">Subtopic EQPSB 11.1 - </w:t>
          </w:r>
          <w:r w:rsidR="00BE38A9" w:rsidRPr="00791CA5">
            <w:rPr>
              <w:rStyle w:val="GeneralAviation"/>
              <w:color w:val="auto"/>
            </w:rPr>
            <w:tab/>
          </w:r>
          <w:r w:rsidRPr="00791CA5">
            <w:rPr>
              <w:rStyle w:val="GeneralAviation"/>
              <w:color w:val="auto"/>
            </w:rPr>
            <w:t xml:space="preserve">Working position equipment </w:t>
          </w:r>
        </w:p>
        <w:p w14:paraId="151335B2" w14:textId="77777777" w:rsidR="000D086C" w:rsidRPr="00791CA5" w:rsidRDefault="00581773" w:rsidP="000D086C">
          <w:pPr>
            <w:rPr>
              <w:rStyle w:val="GeneralAviation"/>
              <w:color w:val="auto"/>
            </w:rPr>
          </w:pPr>
          <w:r w:rsidRPr="00791CA5">
            <w:rPr>
              <w:rStyle w:val="GeneralAviation"/>
              <w:color w:val="auto"/>
            </w:rPr>
            <w:t xml:space="preserve">Subtopic EQPSB 11.2 - </w:t>
          </w:r>
          <w:r w:rsidR="00BE38A9" w:rsidRPr="00791CA5">
            <w:rPr>
              <w:rStyle w:val="GeneralAviation"/>
              <w:color w:val="auto"/>
            </w:rPr>
            <w:tab/>
          </w:r>
          <w:r w:rsidRPr="00791CA5">
            <w:rPr>
              <w:rStyle w:val="GeneralAviation"/>
              <w:color w:val="auto"/>
            </w:rPr>
            <w:t xml:space="preserve">Aerodrome control </w:t>
          </w:r>
        </w:p>
        <w:p w14:paraId="1CFF9887" w14:textId="77777777" w:rsidR="000D086C" w:rsidRPr="00791CA5" w:rsidRDefault="00581773" w:rsidP="000D086C">
          <w:pPr>
            <w:rPr>
              <w:rStyle w:val="GeneralAviation"/>
              <w:color w:val="auto"/>
            </w:rPr>
          </w:pPr>
          <w:r w:rsidRPr="00791CA5">
            <w:rPr>
              <w:rStyle w:val="GeneralAviation"/>
              <w:color w:val="auto"/>
            </w:rPr>
            <w:t xml:space="preserve">Subtopic EQPSB 11.3 - </w:t>
          </w:r>
          <w:r w:rsidR="00BE38A9" w:rsidRPr="00791CA5">
            <w:rPr>
              <w:rStyle w:val="GeneralAviation"/>
              <w:color w:val="auto"/>
            </w:rPr>
            <w:tab/>
          </w:r>
          <w:r w:rsidRPr="00791CA5">
            <w:rPr>
              <w:rStyle w:val="GeneralAviation"/>
              <w:color w:val="auto"/>
            </w:rPr>
            <w:t xml:space="preserve">Approach control </w:t>
          </w:r>
        </w:p>
        <w:p w14:paraId="148B22A0" w14:textId="77777777" w:rsidR="000D086C" w:rsidRPr="00791CA5" w:rsidRDefault="00581773" w:rsidP="000D086C">
          <w:pPr>
            <w:rPr>
              <w:rStyle w:val="GeneralAviation"/>
              <w:color w:val="auto"/>
            </w:rPr>
          </w:pPr>
          <w:r w:rsidRPr="00791CA5">
            <w:rPr>
              <w:rStyle w:val="GeneralAviation"/>
              <w:color w:val="auto"/>
            </w:rPr>
            <w:t xml:space="preserve">Subtopic EQPSB 11.4 - </w:t>
          </w:r>
          <w:r w:rsidR="00BE38A9" w:rsidRPr="00791CA5">
            <w:rPr>
              <w:rStyle w:val="GeneralAviation"/>
              <w:color w:val="auto"/>
            </w:rPr>
            <w:tab/>
          </w:r>
          <w:r w:rsidRPr="00791CA5">
            <w:rPr>
              <w:rStyle w:val="GeneralAviation"/>
              <w:color w:val="auto"/>
            </w:rPr>
            <w:t>Area control</w:t>
          </w:r>
        </w:p>
        <w:p w14:paraId="38BC14B7" w14:textId="77777777" w:rsidR="000D086C" w:rsidRDefault="000D086C" w:rsidP="000D086C">
          <w:pPr>
            <w:rPr>
              <w:rStyle w:val="GeneralAviation"/>
              <w:color w:val="auto"/>
            </w:rPr>
          </w:pPr>
        </w:p>
        <w:p w14:paraId="227379FD" w14:textId="77777777" w:rsidR="00791CA5" w:rsidRPr="00791CA5" w:rsidRDefault="00791CA5" w:rsidP="000D086C">
          <w:pPr>
            <w:rPr>
              <w:rStyle w:val="GeneralAviation"/>
              <w:color w:val="auto"/>
            </w:rPr>
          </w:pPr>
        </w:p>
        <w:p w14:paraId="431B99A7" w14:textId="77777777" w:rsidR="000D086C" w:rsidRPr="00791CA5" w:rsidRDefault="00581773" w:rsidP="000D086C">
          <w:pPr>
            <w:rPr>
              <w:rStyle w:val="GeneralAviation"/>
              <w:b/>
              <w:bCs/>
              <w:color w:val="auto"/>
            </w:rPr>
          </w:pPr>
          <w:r w:rsidRPr="00791CA5">
            <w:rPr>
              <w:rStyle w:val="GeneralAviation"/>
              <w:b/>
              <w:bCs/>
              <w:color w:val="auto"/>
            </w:rPr>
            <w:t>SUBJECT 9: PROFESSIONAL ENVIRONMENT</w:t>
          </w:r>
        </w:p>
        <w:p w14:paraId="14E28518" w14:textId="77777777" w:rsidR="000D086C" w:rsidRPr="00791CA5" w:rsidRDefault="00581773" w:rsidP="000D086C">
          <w:pPr>
            <w:rPr>
              <w:rStyle w:val="GeneralAviation"/>
              <w:color w:val="auto"/>
            </w:rPr>
          </w:pPr>
          <w:r w:rsidRPr="00791CA5">
            <w:rPr>
              <w:rStyle w:val="GeneralAviation"/>
              <w:color w:val="auto"/>
            </w:rPr>
            <w:t xml:space="preserve">TOPIC PENB 1 -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FAMILIARISATION </w:t>
          </w:r>
        </w:p>
        <w:p w14:paraId="5118B2FF" w14:textId="77777777" w:rsidR="000D086C" w:rsidRPr="00791CA5" w:rsidRDefault="00581773" w:rsidP="000D086C">
          <w:pPr>
            <w:rPr>
              <w:rStyle w:val="GeneralAviation"/>
              <w:color w:val="auto"/>
            </w:rPr>
          </w:pPr>
          <w:r w:rsidRPr="00791CA5">
            <w:rPr>
              <w:rStyle w:val="GeneralAviation"/>
              <w:color w:val="auto"/>
            </w:rPr>
            <w:t xml:space="preserve">Subtopic PENB 1.1 - </w:t>
          </w:r>
          <w:r w:rsidR="00BE38A9" w:rsidRPr="00791CA5">
            <w:rPr>
              <w:rStyle w:val="GeneralAviation"/>
              <w:color w:val="auto"/>
            </w:rPr>
            <w:tab/>
          </w:r>
          <w:r w:rsidRPr="00791CA5">
            <w:rPr>
              <w:rStyle w:val="GeneralAviation"/>
              <w:color w:val="auto"/>
            </w:rPr>
            <w:t xml:space="preserve">ATS and aerodrome facilities </w:t>
          </w:r>
        </w:p>
        <w:p w14:paraId="3B97D334" w14:textId="77777777" w:rsidR="000D086C" w:rsidRPr="00791CA5" w:rsidRDefault="00581773" w:rsidP="000D086C">
          <w:pPr>
            <w:rPr>
              <w:rStyle w:val="GeneralAviation"/>
              <w:color w:val="auto"/>
            </w:rPr>
          </w:pPr>
          <w:r w:rsidRPr="00791CA5">
            <w:rPr>
              <w:rStyle w:val="GeneralAviation"/>
              <w:color w:val="auto"/>
            </w:rPr>
            <w:t xml:space="preserve">TOPIC PENB 2 -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AIRSPACE USERS </w:t>
          </w:r>
        </w:p>
        <w:p w14:paraId="4A8E4150" w14:textId="77777777" w:rsidR="000D086C" w:rsidRPr="00791CA5" w:rsidRDefault="00581773" w:rsidP="000D086C">
          <w:pPr>
            <w:rPr>
              <w:rStyle w:val="GeneralAviation"/>
              <w:color w:val="auto"/>
            </w:rPr>
          </w:pPr>
          <w:r w:rsidRPr="00791CA5">
            <w:rPr>
              <w:rStyle w:val="GeneralAviation"/>
              <w:color w:val="auto"/>
            </w:rPr>
            <w:t xml:space="preserve">Subtopic PENB 2.1 - </w:t>
          </w:r>
          <w:r w:rsidR="00BE38A9" w:rsidRPr="00791CA5">
            <w:rPr>
              <w:rStyle w:val="GeneralAviation"/>
              <w:color w:val="auto"/>
            </w:rPr>
            <w:tab/>
          </w:r>
          <w:r w:rsidRPr="00791CA5">
            <w:rPr>
              <w:rStyle w:val="GeneralAviation"/>
              <w:color w:val="auto"/>
            </w:rPr>
            <w:t xml:space="preserve">Civil aviation </w:t>
          </w:r>
        </w:p>
        <w:p w14:paraId="4E6C8895" w14:textId="77777777" w:rsidR="000D086C" w:rsidRPr="00791CA5" w:rsidRDefault="00581773" w:rsidP="000D086C">
          <w:pPr>
            <w:rPr>
              <w:rStyle w:val="GeneralAviation"/>
              <w:color w:val="auto"/>
            </w:rPr>
          </w:pPr>
          <w:r w:rsidRPr="00791CA5">
            <w:rPr>
              <w:rStyle w:val="GeneralAviation"/>
              <w:color w:val="auto"/>
            </w:rPr>
            <w:t xml:space="preserve">Subtopic PENB 2.2 - </w:t>
          </w:r>
          <w:r w:rsidR="00BE38A9" w:rsidRPr="00791CA5">
            <w:rPr>
              <w:rStyle w:val="GeneralAviation"/>
              <w:color w:val="auto"/>
            </w:rPr>
            <w:tab/>
          </w:r>
          <w:r w:rsidRPr="00791CA5">
            <w:rPr>
              <w:rStyle w:val="GeneralAviation"/>
              <w:color w:val="auto"/>
            </w:rPr>
            <w:t>Military aviation</w:t>
          </w:r>
        </w:p>
        <w:p w14:paraId="34C092E6" w14:textId="77777777" w:rsidR="000D086C" w:rsidRPr="00791CA5" w:rsidRDefault="00581773" w:rsidP="000D086C">
          <w:pPr>
            <w:rPr>
              <w:rStyle w:val="GeneralAviation"/>
              <w:color w:val="auto"/>
            </w:rPr>
          </w:pPr>
          <w:r w:rsidRPr="00791CA5">
            <w:rPr>
              <w:rStyle w:val="GeneralAviation"/>
              <w:color w:val="auto"/>
            </w:rPr>
            <w:t xml:space="preserve">Subtopic PENB 2.3 - </w:t>
          </w:r>
          <w:r w:rsidR="00BE38A9" w:rsidRPr="00791CA5">
            <w:rPr>
              <w:rStyle w:val="GeneralAviation"/>
              <w:color w:val="auto"/>
            </w:rPr>
            <w:tab/>
          </w:r>
          <w:r w:rsidRPr="00791CA5">
            <w:rPr>
              <w:rStyle w:val="GeneralAviation"/>
              <w:color w:val="auto"/>
            </w:rPr>
            <w:t xml:space="preserve">Expectations and requirements of pilots </w:t>
          </w:r>
        </w:p>
        <w:p w14:paraId="5AD04211" w14:textId="77777777" w:rsidR="000D086C" w:rsidRPr="00791CA5" w:rsidRDefault="00581773" w:rsidP="000D086C">
          <w:pPr>
            <w:rPr>
              <w:rStyle w:val="GeneralAviation"/>
              <w:color w:val="auto"/>
            </w:rPr>
          </w:pPr>
          <w:r w:rsidRPr="00791CA5">
            <w:rPr>
              <w:rStyle w:val="GeneralAviation"/>
              <w:color w:val="auto"/>
            </w:rPr>
            <w:t xml:space="preserve">TOPIC PENB 3 -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CUSTOMER RELATIONS </w:t>
          </w:r>
        </w:p>
        <w:p w14:paraId="02836F14" w14:textId="77777777" w:rsidR="000D086C" w:rsidRPr="00791CA5" w:rsidRDefault="00581773" w:rsidP="000D086C">
          <w:pPr>
            <w:rPr>
              <w:rStyle w:val="GeneralAviation"/>
              <w:color w:val="auto"/>
            </w:rPr>
          </w:pPr>
          <w:r w:rsidRPr="00791CA5">
            <w:rPr>
              <w:rStyle w:val="GeneralAviation"/>
              <w:color w:val="auto"/>
            </w:rPr>
            <w:t xml:space="preserve">Subtopic PENB 3.1 - </w:t>
          </w:r>
          <w:r w:rsidR="00BE38A9" w:rsidRPr="00791CA5">
            <w:rPr>
              <w:rStyle w:val="GeneralAviation"/>
              <w:color w:val="auto"/>
            </w:rPr>
            <w:tab/>
          </w:r>
          <w:r w:rsidRPr="00791CA5">
            <w:rPr>
              <w:rStyle w:val="GeneralAviation"/>
              <w:color w:val="auto"/>
            </w:rPr>
            <w:t>ATS as a service provider</w:t>
          </w:r>
        </w:p>
        <w:p w14:paraId="07491122" w14:textId="77777777" w:rsidR="000D086C" w:rsidRPr="00791CA5" w:rsidRDefault="00581773" w:rsidP="000D086C">
          <w:pPr>
            <w:rPr>
              <w:rStyle w:val="GeneralAviation"/>
              <w:color w:val="auto"/>
            </w:rPr>
          </w:pPr>
          <w:r w:rsidRPr="00791CA5">
            <w:rPr>
              <w:rStyle w:val="GeneralAviation"/>
              <w:color w:val="auto"/>
            </w:rPr>
            <w:t xml:space="preserve">TOPIC PENB 4 - </w:t>
          </w:r>
          <w:r w:rsidR="00BE38A9" w:rsidRPr="00791CA5">
            <w:rPr>
              <w:rStyle w:val="GeneralAviation"/>
              <w:color w:val="auto"/>
            </w:rPr>
            <w:tab/>
          </w:r>
          <w:r w:rsidR="00BE38A9" w:rsidRPr="00791CA5">
            <w:rPr>
              <w:rStyle w:val="GeneralAviation"/>
              <w:color w:val="auto"/>
            </w:rPr>
            <w:tab/>
          </w:r>
          <w:r w:rsidRPr="00791CA5">
            <w:rPr>
              <w:rStyle w:val="GeneralAviation"/>
              <w:color w:val="auto"/>
            </w:rPr>
            <w:t xml:space="preserve">ENVIRONMENTAL PROTECTION </w:t>
          </w:r>
        </w:p>
        <w:p w14:paraId="1923080B" w14:textId="77777777" w:rsidR="000D086C" w:rsidRPr="00791CA5" w:rsidRDefault="00581773" w:rsidP="000D086C">
          <w:pPr>
            <w:rPr>
              <w:rStyle w:val="GeneralAviation"/>
              <w:color w:val="auto"/>
            </w:rPr>
          </w:pPr>
          <w:r w:rsidRPr="00791CA5">
            <w:rPr>
              <w:rStyle w:val="GeneralAviation"/>
              <w:color w:val="auto"/>
            </w:rPr>
            <w:t xml:space="preserve">Subtopic PENB 4.1 - </w:t>
          </w:r>
          <w:r w:rsidR="00BE38A9" w:rsidRPr="00791CA5">
            <w:rPr>
              <w:rStyle w:val="GeneralAviation"/>
              <w:color w:val="auto"/>
            </w:rPr>
            <w:tab/>
          </w:r>
          <w:r w:rsidRPr="00791CA5">
            <w:rPr>
              <w:rStyle w:val="GeneralAviation"/>
              <w:color w:val="auto"/>
            </w:rPr>
            <w:t>Environmental protection</w:t>
          </w:r>
        </w:p>
        <w:p w14:paraId="6FF84B6D" w14:textId="77777777" w:rsidR="000D086C" w:rsidRPr="000D086C" w:rsidRDefault="00000000" w:rsidP="000F573D">
          <w:pPr>
            <w:rPr>
              <w:i/>
              <w:iCs/>
            </w:rPr>
          </w:pPr>
        </w:p>
      </w:sdtContent>
    </w:sdt>
    <w:p w14:paraId="23728375" w14:textId="77777777" w:rsidR="005F7FD9" w:rsidRPr="005F7FD9" w:rsidRDefault="005F7FD9" w:rsidP="000F573D">
      <w:pPr>
        <w:rPr>
          <w:i/>
        </w:rPr>
      </w:pPr>
    </w:p>
    <w:bookmarkStart w:id="1166" w:name="_DxCrossRefBm1379192478" w:displacedByCustomXml="next"/>
    <w:bookmarkStart w:id="1167" w:name="_DxCrossRefBm9000165" w:displacedByCustomXml="next"/>
    <w:bookmarkStart w:id="1168" w:name="_Toc427661483" w:displacedByCustomXml="next"/>
    <w:bookmarkStart w:id="1169" w:name="_Toc256000071" w:displacedByCustomXml="next"/>
    <w:sdt>
      <w:sdtPr>
        <w:rPr>
          <w:b w:val="0"/>
          <w:color w:val="auto"/>
          <w:sz w:val="22"/>
          <w:szCs w:val="24"/>
          <w:lang w:val="en-US"/>
        </w:rPr>
        <w:alias w:val="topic"/>
        <w:tag w:val="topic"/>
        <w:id w:val="-192114827"/>
      </w:sdtPr>
      <w:sdtContent>
        <w:bookmarkEnd w:id="1169" w:displacedByCustomXml="prev"/>
        <w:bookmarkEnd w:id="1168" w:displacedByCustomXml="prev"/>
        <w:bookmarkEnd w:id="1167" w:displacedByCustomXml="prev"/>
        <w:bookmarkEnd w:id="1166" w:displacedByCustomXml="prev"/>
        <w:bookmarkStart w:id="1170" w:name="_Toc256000072" w:displacedByCustomXml="prev"/>
        <w:p w14:paraId="7B29DC1E" w14:textId="77777777" w:rsidR="00B154F8" w:rsidRPr="00A54AFC" w:rsidRDefault="00581773" w:rsidP="00B154F8">
          <w:pPr>
            <w:pStyle w:val="Heading3IR"/>
          </w:pPr>
          <w:r w:rsidRPr="00A54AFC">
            <w:t>APPENDIX 3 TO ANNEX I</w:t>
          </w:r>
          <w:bookmarkEnd w:id="1170"/>
        </w:p>
        <w:p w14:paraId="0FEE6915" w14:textId="77777777" w:rsidR="00B154F8" w:rsidRPr="00791CA5" w:rsidRDefault="00B154F8" w:rsidP="000F573D"/>
        <w:p w14:paraId="4841F99C" w14:textId="77777777" w:rsidR="00B154F8" w:rsidRPr="00791CA5" w:rsidRDefault="00581773" w:rsidP="00B154F8">
          <w:pPr>
            <w:rPr>
              <w:rStyle w:val="GeneralAviation"/>
              <w:b/>
              <w:bCs/>
              <w:color w:val="auto"/>
            </w:rPr>
          </w:pPr>
          <w:r w:rsidRPr="00791CA5">
            <w:rPr>
              <w:rStyle w:val="GeneralAviation"/>
              <w:b/>
              <w:bCs/>
              <w:color w:val="auto"/>
            </w:rPr>
            <w:t>AERODROME CONTROL RATING (ADC)</w:t>
          </w:r>
        </w:p>
        <w:p w14:paraId="2611AB3E" w14:textId="77777777" w:rsidR="00B154F8" w:rsidRPr="00791CA5" w:rsidRDefault="00581773" w:rsidP="00B154F8">
          <w:pPr>
            <w:rPr>
              <w:rStyle w:val="GeneralAviation"/>
              <w:color w:val="auto"/>
            </w:rPr>
          </w:pPr>
          <w:r w:rsidRPr="00791CA5">
            <w:rPr>
              <w:rStyle w:val="GeneralAviation"/>
              <w:color w:val="auto"/>
            </w:rPr>
            <w:t xml:space="preserve">(Reference: Annex I (PART ATCO), Subpart D, Section 2, point </w:t>
          </w:r>
          <w:hyperlink w:anchor="_DxCrossRefBm1379192382" w:history="1">
            <w:r w:rsidRPr="00791CA5">
              <w:rPr>
                <w:rStyle w:val="Hyperlink"/>
                <w:color w:val="auto"/>
              </w:rPr>
              <w:t>ATCO.D.010</w:t>
            </w:r>
          </w:hyperlink>
          <w:r w:rsidRPr="00791CA5">
            <w:rPr>
              <w:rStyle w:val="GeneralAviation"/>
              <w:color w:val="auto"/>
            </w:rPr>
            <w:t>(a)(2)(i))</w:t>
          </w:r>
        </w:p>
        <w:p w14:paraId="0EE32DA3" w14:textId="77777777" w:rsidR="00B154F8" w:rsidRPr="00791CA5" w:rsidRDefault="00B154F8" w:rsidP="00B154F8">
          <w:pPr>
            <w:rPr>
              <w:rStyle w:val="GeneralAviation"/>
              <w:color w:val="auto"/>
            </w:rPr>
          </w:pPr>
        </w:p>
        <w:p w14:paraId="3C5A7DF6" w14:textId="77777777" w:rsidR="00B154F8" w:rsidRPr="00791CA5" w:rsidRDefault="00581773" w:rsidP="00B154F8">
          <w:pPr>
            <w:pStyle w:val="TableCentered"/>
            <w:rPr>
              <w:rStyle w:val="GeneralAviation"/>
              <w:color w:val="auto"/>
            </w:rPr>
          </w:pPr>
          <w:r w:rsidRPr="00791CA5">
            <w:rPr>
              <w:rStyle w:val="GeneralAviation"/>
              <w:color w:val="auto"/>
            </w:rPr>
            <w:t>TABLE OF CONTENTS</w:t>
          </w:r>
        </w:p>
        <w:p w14:paraId="769F2599" w14:textId="77777777" w:rsidR="00B154F8" w:rsidRPr="00791CA5" w:rsidRDefault="00B154F8" w:rsidP="00B154F8">
          <w:pPr>
            <w:rPr>
              <w:rStyle w:val="GeneralAviation"/>
              <w:color w:val="auto"/>
            </w:rPr>
          </w:pPr>
        </w:p>
        <w:p w14:paraId="5272599D" w14:textId="77777777" w:rsidR="00B154F8" w:rsidRPr="00791CA5" w:rsidRDefault="00581773" w:rsidP="00B154F8">
          <w:pPr>
            <w:rPr>
              <w:rStyle w:val="GeneralAviation"/>
              <w:color w:val="auto"/>
            </w:rPr>
          </w:pPr>
          <w:r w:rsidRPr="00791CA5">
            <w:rPr>
              <w:rStyle w:val="GeneralAviation"/>
              <w:color w:val="auto"/>
            </w:rPr>
            <w:t>SUBJECT 1: INTRODUCTION TO THE COURSE</w:t>
          </w:r>
        </w:p>
        <w:p w14:paraId="07E4BFC5" w14:textId="77777777" w:rsidR="00B154F8" w:rsidRPr="00791CA5" w:rsidRDefault="00581773" w:rsidP="00B154F8">
          <w:pPr>
            <w:rPr>
              <w:rStyle w:val="GeneralAviation"/>
              <w:color w:val="auto"/>
            </w:rPr>
          </w:pPr>
          <w:r w:rsidRPr="00791CA5">
            <w:rPr>
              <w:rStyle w:val="GeneralAviation"/>
              <w:color w:val="auto"/>
            </w:rPr>
            <w:t xml:space="preserve">SUBJECT 2: AVIATION LAW </w:t>
          </w:r>
        </w:p>
        <w:p w14:paraId="6D9D92F9" w14:textId="77777777" w:rsidR="00B154F8" w:rsidRPr="00791CA5" w:rsidRDefault="00581773" w:rsidP="00B154F8">
          <w:pPr>
            <w:rPr>
              <w:rStyle w:val="GeneralAviation"/>
              <w:color w:val="auto"/>
            </w:rPr>
          </w:pPr>
          <w:r w:rsidRPr="00791CA5">
            <w:rPr>
              <w:rStyle w:val="GeneralAviation"/>
              <w:color w:val="auto"/>
            </w:rPr>
            <w:t>SUBJECT 3: AIR TRAFFIC MANAGEMENT</w:t>
          </w:r>
        </w:p>
        <w:p w14:paraId="511C5351" w14:textId="77777777" w:rsidR="00B154F8" w:rsidRPr="00791CA5" w:rsidRDefault="00581773" w:rsidP="00B154F8">
          <w:pPr>
            <w:rPr>
              <w:rStyle w:val="GeneralAviation"/>
              <w:color w:val="auto"/>
            </w:rPr>
          </w:pPr>
          <w:r w:rsidRPr="00791CA5">
            <w:rPr>
              <w:rStyle w:val="GeneralAviation"/>
              <w:color w:val="auto"/>
            </w:rPr>
            <w:t>SUBJECT 4: METEOROLOGY</w:t>
          </w:r>
        </w:p>
        <w:p w14:paraId="46B523D1" w14:textId="77777777" w:rsidR="00B154F8" w:rsidRPr="00791CA5" w:rsidRDefault="00581773" w:rsidP="00B154F8">
          <w:pPr>
            <w:rPr>
              <w:rStyle w:val="GeneralAviation"/>
              <w:color w:val="auto"/>
            </w:rPr>
          </w:pPr>
          <w:r w:rsidRPr="00791CA5">
            <w:rPr>
              <w:rStyle w:val="GeneralAviation"/>
              <w:color w:val="auto"/>
            </w:rPr>
            <w:t xml:space="preserve">SUBJECT 5: NAVIGATION </w:t>
          </w:r>
        </w:p>
        <w:p w14:paraId="2E2BD727" w14:textId="77777777" w:rsidR="00B154F8" w:rsidRPr="00791CA5" w:rsidRDefault="00581773" w:rsidP="00B154F8">
          <w:pPr>
            <w:rPr>
              <w:rStyle w:val="GeneralAviation"/>
              <w:color w:val="auto"/>
            </w:rPr>
          </w:pPr>
          <w:r w:rsidRPr="00791CA5">
            <w:rPr>
              <w:rStyle w:val="GeneralAviation"/>
              <w:color w:val="auto"/>
            </w:rPr>
            <w:t xml:space="preserve">SUBJECT 6: AIRCRAFT </w:t>
          </w:r>
        </w:p>
        <w:p w14:paraId="62E9BEEB" w14:textId="77777777" w:rsidR="00B154F8" w:rsidRPr="00791CA5" w:rsidRDefault="00581773" w:rsidP="00B154F8">
          <w:pPr>
            <w:rPr>
              <w:rStyle w:val="GeneralAviation"/>
              <w:color w:val="auto"/>
            </w:rPr>
          </w:pPr>
          <w:r w:rsidRPr="00791CA5">
            <w:rPr>
              <w:rStyle w:val="GeneralAviation"/>
              <w:color w:val="auto"/>
            </w:rPr>
            <w:lastRenderedPageBreak/>
            <w:t xml:space="preserve">SUBJECT 7: HUMAN FACTORS </w:t>
          </w:r>
        </w:p>
        <w:p w14:paraId="3C4E2FB6" w14:textId="77777777" w:rsidR="00B154F8" w:rsidRPr="00791CA5" w:rsidRDefault="00581773" w:rsidP="00B154F8">
          <w:pPr>
            <w:rPr>
              <w:rStyle w:val="GeneralAviation"/>
              <w:color w:val="auto"/>
            </w:rPr>
          </w:pPr>
          <w:r w:rsidRPr="00791CA5">
            <w:rPr>
              <w:rStyle w:val="GeneralAviation"/>
              <w:color w:val="auto"/>
            </w:rPr>
            <w:t xml:space="preserve">SUBJECT 8: EQUIPMENT AND SYSTEMS </w:t>
          </w:r>
        </w:p>
        <w:p w14:paraId="1E893A00" w14:textId="77777777" w:rsidR="00B154F8" w:rsidRPr="00791CA5" w:rsidRDefault="00581773" w:rsidP="00B154F8">
          <w:pPr>
            <w:rPr>
              <w:rStyle w:val="GeneralAviation"/>
              <w:color w:val="auto"/>
            </w:rPr>
          </w:pPr>
          <w:r w:rsidRPr="00791CA5">
            <w:rPr>
              <w:rStyle w:val="GeneralAviation"/>
              <w:color w:val="auto"/>
            </w:rPr>
            <w:t xml:space="preserve">SUBJECT 9: PROFESSIONAL ENVIRONMENT </w:t>
          </w:r>
        </w:p>
        <w:p w14:paraId="1182E686" w14:textId="77777777" w:rsidR="00B154F8" w:rsidRPr="00791CA5" w:rsidRDefault="00581773" w:rsidP="00B154F8">
          <w:pPr>
            <w:rPr>
              <w:rStyle w:val="GeneralAviation"/>
              <w:color w:val="auto"/>
            </w:rPr>
          </w:pPr>
          <w:r w:rsidRPr="00791CA5">
            <w:rPr>
              <w:rStyle w:val="GeneralAviation"/>
              <w:color w:val="auto"/>
            </w:rPr>
            <w:t xml:space="preserve">SUBJECT 10: ABNORMAL AND EMERGENCY SITUATIONS </w:t>
          </w:r>
        </w:p>
        <w:p w14:paraId="65D251F5" w14:textId="77777777" w:rsidR="00B154F8" w:rsidRPr="00791CA5" w:rsidRDefault="00581773" w:rsidP="00B154F8">
          <w:pPr>
            <w:rPr>
              <w:rStyle w:val="GeneralAviation"/>
              <w:color w:val="auto"/>
            </w:rPr>
          </w:pPr>
          <w:r w:rsidRPr="00791CA5">
            <w:rPr>
              <w:rStyle w:val="GeneralAviation"/>
              <w:color w:val="auto"/>
            </w:rPr>
            <w:t>SUBJECT 11: AERODROMES</w:t>
          </w:r>
        </w:p>
        <w:p w14:paraId="509F1572" w14:textId="77777777" w:rsidR="00B154F8" w:rsidRPr="00791CA5" w:rsidRDefault="00B154F8" w:rsidP="00B154F8">
          <w:pPr>
            <w:rPr>
              <w:rStyle w:val="GeneralAviation"/>
              <w:color w:val="auto"/>
            </w:rPr>
          </w:pPr>
        </w:p>
        <w:p w14:paraId="02069068" w14:textId="77777777" w:rsidR="00B154F8" w:rsidRPr="00791CA5" w:rsidRDefault="00581773" w:rsidP="00B154F8">
          <w:pPr>
            <w:rPr>
              <w:rStyle w:val="GeneralAviation"/>
              <w:b/>
              <w:bCs/>
              <w:color w:val="auto"/>
            </w:rPr>
          </w:pPr>
          <w:r w:rsidRPr="00791CA5">
            <w:rPr>
              <w:rStyle w:val="GeneralAviation"/>
              <w:b/>
              <w:bCs/>
              <w:color w:val="auto"/>
            </w:rPr>
            <w:t>SUBJECT 1: INTRODUCTION TO THE COURSE</w:t>
          </w:r>
        </w:p>
        <w:p w14:paraId="50DE9F07" w14:textId="77777777" w:rsidR="00B154F8" w:rsidRPr="00791CA5" w:rsidRDefault="00581773" w:rsidP="00B154F8">
          <w:pPr>
            <w:rPr>
              <w:rStyle w:val="GeneralAviation"/>
              <w:color w:val="auto"/>
            </w:rPr>
          </w:pPr>
          <w:r w:rsidRPr="00791CA5">
            <w:rPr>
              <w:rStyle w:val="GeneralAviation"/>
              <w:color w:val="auto"/>
            </w:rPr>
            <w:t xml:space="preserve">TOPIC INTR 1 - </w:t>
          </w:r>
          <w:r w:rsidRPr="00791CA5">
            <w:rPr>
              <w:rStyle w:val="GeneralAviation"/>
              <w:color w:val="auto"/>
            </w:rPr>
            <w:tab/>
          </w:r>
          <w:r w:rsidRPr="00791CA5">
            <w:rPr>
              <w:rStyle w:val="GeneralAviation"/>
              <w:color w:val="auto"/>
            </w:rPr>
            <w:tab/>
            <w:t>COURSE MANAGEMENT</w:t>
          </w:r>
        </w:p>
        <w:p w14:paraId="0787A0B2" w14:textId="77777777" w:rsidR="00B154F8" w:rsidRPr="00791CA5" w:rsidRDefault="00581773" w:rsidP="00B154F8">
          <w:pPr>
            <w:rPr>
              <w:rStyle w:val="GeneralAviation"/>
              <w:color w:val="auto"/>
            </w:rPr>
          </w:pPr>
          <w:r w:rsidRPr="00791CA5">
            <w:rPr>
              <w:rStyle w:val="GeneralAviation"/>
              <w:color w:val="auto"/>
            </w:rPr>
            <w:t xml:space="preserve">Subtopic INTR 1.1 - </w:t>
          </w:r>
          <w:r w:rsidRPr="00791CA5">
            <w:rPr>
              <w:rStyle w:val="GeneralAviation"/>
              <w:color w:val="auto"/>
            </w:rPr>
            <w:tab/>
            <w:t>Course introduction</w:t>
          </w:r>
        </w:p>
        <w:p w14:paraId="792C8C46" w14:textId="77777777" w:rsidR="00B154F8" w:rsidRPr="00791CA5" w:rsidRDefault="00581773" w:rsidP="00B154F8">
          <w:pPr>
            <w:rPr>
              <w:rStyle w:val="GeneralAviation"/>
              <w:color w:val="auto"/>
            </w:rPr>
          </w:pPr>
          <w:r w:rsidRPr="00791CA5">
            <w:rPr>
              <w:rStyle w:val="GeneralAviation"/>
              <w:color w:val="auto"/>
            </w:rPr>
            <w:t xml:space="preserve">Subtopic INTR 1.2 - </w:t>
          </w:r>
          <w:r w:rsidRPr="00791CA5">
            <w:rPr>
              <w:rStyle w:val="GeneralAviation"/>
              <w:color w:val="auto"/>
            </w:rPr>
            <w:tab/>
            <w:t>Course administration</w:t>
          </w:r>
        </w:p>
        <w:p w14:paraId="3D0E61CD" w14:textId="77777777" w:rsidR="00B154F8" w:rsidRPr="00791CA5" w:rsidRDefault="00581773" w:rsidP="00B154F8">
          <w:pPr>
            <w:rPr>
              <w:rStyle w:val="GeneralAviation"/>
              <w:color w:val="auto"/>
            </w:rPr>
          </w:pPr>
          <w:r w:rsidRPr="00791CA5">
            <w:rPr>
              <w:rStyle w:val="GeneralAviation"/>
              <w:color w:val="auto"/>
            </w:rPr>
            <w:t xml:space="preserve">Subtopic INTR 1.3 - </w:t>
          </w:r>
          <w:r w:rsidRPr="00791CA5">
            <w:rPr>
              <w:rStyle w:val="GeneralAviation"/>
              <w:color w:val="auto"/>
            </w:rPr>
            <w:tab/>
            <w:t>Study material and training documentation</w:t>
          </w:r>
        </w:p>
        <w:p w14:paraId="6BCABF6D" w14:textId="77777777" w:rsidR="00B154F8" w:rsidRPr="00791CA5" w:rsidRDefault="00581773" w:rsidP="00B154F8">
          <w:pPr>
            <w:rPr>
              <w:rStyle w:val="GeneralAviation"/>
              <w:color w:val="auto"/>
            </w:rPr>
          </w:pPr>
          <w:r w:rsidRPr="00791CA5">
            <w:rPr>
              <w:rStyle w:val="GeneralAviation"/>
              <w:color w:val="auto"/>
            </w:rPr>
            <w:t xml:space="preserve">TOPIC INTR 2 - </w:t>
          </w:r>
          <w:r w:rsidRPr="00791CA5">
            <w:rPr>
              <w:rStyle w:val="GeneralAviation"/>
              <w:color w:val="auto"/>
            </w:rPr>
            <w:tab/>
          </w:r>
          <w:r w:rsidRPr="00791CA5">
            <w:rPr>
              <w:rStyle w:val="GeneralAviation"/>
              <w:color w:val="auto"/>
            </w:rPr>
            <w:tab/>
            <w:t>INTRODUCTION TO THE ATC TRAINING COURSE</w:t>
          </w:r>
        </w:p>
        <w:p w14:paraId="5C1E9D26" w14:textId="77777777" w:rsidR="00B154F8" w:rsidRPr="00791CA5" w:rsidRDefault="00581773" w:rsidP="00B154F8">
          <w:pPr>
            <w:rPr>
              <w:rStyle w:val="GeneralAviation"/>
              <w:color w:val="auto"/>
            </w:rPr>
          </w:pPr>
          <w:r w:rsidRPr="00791CA5">
            <w:rPr>
              <w:rStyle w:val="GeneralAviation"/>
              <w:color w:val="auto"/>
            </w:rPr>
            <w:t xml:space="preserve">Subtopic INTR 2.1 - </w:t>
          </w:r>
          <w:r w:rsidRPr="00791CA5">
            <w:rPr>
              <w:rStyle w:val="GeneralAviation"/>
              <w:color w:val="auto"/>
            </w:rPr>
            <w:tab/>
            <w:t>Course content and organisation</w:t>
          </w:r>
        </w:p>
        <w:p w14:paraId="1D7FB205" w14:textId="77777777" w:rsidR="00B154F8" w:rsidRPr="00791CA5" w:rsidRDefault="00581773" w:rsidP="00B154F8">
          <w:pPr>
            <w:rPr>
              <w:rStyle w:val="GeneralAviation"/>
              <w:color w:val="auto"/>
            </w:rPr>
          </w:pPr>
          <w:r w:rsidRPr="00791CA5">
            <w:rPr>
              <w:rStyle w:val="GeneralAviation"/>
              <w:color w:val="auto"/>
            </w:rPr>
            <w:t xml:space="preserve">Subtopic INTR 2.2 - </w:t>
          </w:r>
          <w:r w:rsidRPr="00791CA5">
            <w:rPr>
              <w:rStyle w:val="GeneralAviation"/>
              <w:color w:val="auto"/>
            </w:rPr>
            <w:tab/>
            <w:t>Training ethos</w:t>
          </w:r>
        </w:p>
        <w:p w14:paraId="46DD1CEB" w14:textId="77777777" w:rsidR="00B154F8" w:rsidRPr="00791CA5" w:rsidRDefault="00581773" w:rsidP="00B154F8">
          <w:pPr>
            <w:rPr>
              <w:rStyle w:val="GeneralAviation"/>
              <w:color w:val="auto"/>
            </w:rPr>
          </w:pPr>
          <w:r w:rsidRPr="00791CA5">
            <w:rPr>
              <w:rStyle w:val="GeneralAviation"/>
              <w:color w:val="auto"/>
            </w:rPr>
            <w:t xml:space="preserve">Subtopic INTR 2.3 - </w:t>
          </w:r>
          <w:r w:rsidRPr="00791CA5">
            <w:rPr>
              <w:rStyle w:val="GeneralAviation"/>
              <w:color w:val="auto"/>
            </w:rPr>
            <w:tab/>
            <w:t>Assessment process</w:t>
          </w:r>
        </w:p>
        <w:p w14:paraId="2BAB3891" w14:textId="77777777" w:rsidR="00B154F8" w:rsidRPr="00791CA5" w:rsidRDefault="00B154F8" w:rsidP="00B154F8">
          <w:pPr>
            <w:rPr>
              <w:rStyle w:val="GeneralAviation"/>
              <w:color w:val="auto"/>
            </w:rPr>
          </w:pPr>
        </w:p>
        <w:p w14:paraId="62A5DA4E" w14:textId="77777777" w:rsidR="00B154F8" w:rsidRPr="00791CA5" w:rsidRDefault="00581773" w:rsidP="00B154F8">
          <w:pPr>
            <w:rPr>
              <w:rStyle w:val="GeneralAviation"/>
              <w:b/>
              <w:bCs/>
              <w:color w:val="auto"/>
            </w:rPr>
          </w:pPr>
          <w:r w:rsidRPr="00791CA5">
            <w:rPr>
              <w:rStyle w:val="GeneralAviation"/>
              <w:b/>
              <w:bCs/>
              <w:color w:val="auto"/>
            </w:rPr>
            <w:t>SUBJECT 2: AVIATION LAW</w:t>
          </w:r>
        </w:p>
        <w:p w14:paraId="0FB4D50E" w14:textId="77777777" w:rsidR="00B154F8" w:rsidRPr="00791CA5" w:rsidRDefault="00581773" w:rsidP="00B154F8">
          <w:pPr>
            <w:rPr>
              <w:rStyle w:val="GeneralAviation"/>
              <w:color w:val="auto"/>
            </w:rPr>
          </w:pPr>
          <w:r w:rsidRPr="00791CA5">
            <w:rPr>
              <w:rStyle w:val="GeneralAviation"/>
              <w:color w:val="auto"/>
            </w:rPr>
            <w:t xml:space="preserve">TOPIC LAW 1 - </w:t>
          </w:r>
          <w:r w:rsidRPr="00791CA5">
            <w:rPr>
              <w:rStyle w:val="GeneralAviation"/>
              <w:color w:val="auto"/>
            </w:rPr>
            <w:tab/>
          </w:r>
          <w:r w:rsidRPr="00791CA5">
            <w:rPr>
              <w:rStyle w:val="GeneralAviation"/>
              <w:color w:val="auto"/>
            </w:rPr>
            <w:tab/>
            <w:t>ATCO LICENSING/CERTIFICATE OF COMPETENCE</w:t>
          </w:r>
        </w:p>
        <w:p w14:paraId="275E3116" w14:textId="77777777" w:rsidR="00B154F8" w:rsidRPr="00791CA5" w:rsidRDefault="00581773" w:rsidP="00B154F8">
          <w:pPr>
            <w:rPr>
              <w:rStyle w:val="GeneralAviation"/>
              <w:color w:val="auto"/>
            </w:rPr>
          </w:pPr>
          <w:r w:rsidRPr="00791CA5">
            <w:rPr>
              <w:rStyle w:val="GeneralAviation"/>
              <w:color w:val="auto"/>
            </w:rPr>
            <w:t xml:space="preserve">Subtopic LAW 1.1 - </w:t>
          </w:r>
          <w:r w:rsidRPr="00791CA5">
            <w:rPr>
              <w:rStyle w:val="GeneralAviation"/>
              <w:color w:val="auto"/>
            </w:rPr>
            <w:tab/>
            <w:t>Privileges and conditions</w:t>
          </w:r>
        </w:p>
        <w:p w14:paraId="638DD8E7" w14:textId="77777777" w:rsidR="00B154F8" w:rsidRPr="00791CA5" w:rsidRDefault="00581773" w:rsidP="00B154F8">
          <w:pPr>
            <w:rPr>
              <w:rStyle w:val="GeneralAviation"/>
              <w:color w:val="auto"/>
            </w:rPr>
          </w:pPr>
          <w:r w:rsidRPr="00791CA5">
            <w:rPr>
              <w:rStyle w:val="GeneralAviation"/>
              <w:color w:val="auto"/>
            </w:rPr>
            <w:t xml:space="preserve">TOPIC LAW 2 - </w:t>
          </w:r>
          <w:r w:rsidRPr="00791CA5">
            <w:rPr>
              <w:rStyle w:val="GeneralAviation"/>
              <w:color w:val="auto"/>
            </w:rPr>
            <w:tab/>
          </w:r>
          <w:r w:rsidRPr="00791CA5">
            <w:rPr>
              <w:rStyle w:val="GeneralAviation"/>
              <w:color w:val="auto"/>
            </w:rPr>
            <w:tab/>
            <w:t>RULES AND REGULATIONS</w:t>
          </w:r>
        </w:p>
        <w:p w14:paraId="53C713CC" w14:textId="77777777" w:rsidR="00B154F8" w:rsidRPr="00791CA5" w:rsidRDefault="00581773" w:rsidP="00B154F8">
          <w:pPr>
            <w:rPr>
              <w:rStyle w:val="GeneralAviation"/>
              <w:color w:val="auto"/>
            </w:rPr>
          </w:pPr>
          <w:r w:rsidRPr="00791CA5">
            <w:rPr>
              <w:rStyle w:val="GeneralAviation"/>
              <w:color w:val="auto"/>
            </w:rPr>
            <w:t xml:space="preserve">Subtopic LAW 2.1 - </w:t>
          </w:r>
          <w:r w:rsidRPr="00791CA5">
            <w:rPr>
              <w:rStyle w:val="GeneralAviation"/>
              <w:color w:val="auto"/>
            </w:rPr>
            <w:tab/>
            <w:t>Reports</w:t>
          </w:r>
        </w:p>
        <w:p w14:paraId="174F58F2" w14:textId="77777777" w:rsidR="00B154F8" w:rsidRPr="00791CA5" w:rsidRDefault="00581773" w:rsidP="00B154F8">
          <w:pPr>
            <w:rPr>
              <w:rStyle w:val="GeneralAviation"/>
              <w:color w:val="auto"/>
            </w:rPr>
          </w:pPr>
          <w:r w:rsidRPr="00791CA5">
            <w:rPr>
              <w:rStyle w:val="GeneralAviation"/>
              <w:color w:val="auto"/>
            </w:rPr>
            <w:t xml:space="preserve">Subtopic LAW 2.2 - </w:t>
          </w:r>
          <w:r w:rsidRPr="00791CA5">
            <w:rPr>
              <w:rStyle w:val="GeneralAviation"/>
              <w:color w:val="auto"/>
            </w:rPr>
            <w:tab/>
            <w:t>Airspace</w:t>
          </w:r>
        </w:p>
        <w:p w14:paraId="5A13FB9A" w14:textId="77777777" w:rsidR="00B154F8" w:rsidRPr="00791CA5" w:rsidRDefault="00581773" w:rsidP="00B154F8">
          <w:pPr>
            <w:rPr>
              <w:rStyle w:val="GeneralAviation"/>
              <w:color w:val="auto"/>
            </w:rPr>
          </w:pPr>
          <w:r w:rsidRPr="00791CA5">
            <w:rPr>
              <w:rStyle w:val="GeneralAviation"/>
              <w:color w:val="auto"/>
            </w:rPr>
            <w:t xml:space="preserve">TOPIC LAW 3 - </w:t>
          </w:r>
          <w:r w:rsidRPr="00791CA5">
            <w:rPr>
              <w:rStyle w:val="GeneralAviation"/>
              <w:color w:val="auto"/>
            </w:rPr>
            <w:tab/>
          </w:r>
          <w:r w:rsidRPr="00791CA5">
            <w:rPr>
              <w:rStyle w:val="GeneralAviation"/>
              <w:color w:val="auto"/>
            </w:rPr>
            <w:tab/>
            <w:t>ATS SAFETY MANAGEMENT</w:t>
          </w:r>
        </w:p>
        <w:p w14:paraId="4BA82BEB" w14:textId="77777777" w:rsidR="00B154F8" w:rsidRPr="00791CA5" w:rsidRDefault="00581773" w:rsidP="00B154F8">
          <w:pPr>
            <w:rPr>
              <w:rStyle w:val="GeneralAviation"/>
              <w:color w:val="auto"/>
            </w:rPr>
          </w:pPr>
          <w:r w:rsidRPr="00791CA5">
            <w:rPr>
              <w:rStyle w:val="GeneralAviation"/>
              <w:color w:val="auto"/>
            </w:rPr>
            <w:t xml:space="preserve">Subtopic LAW 3.1 - </w:t>
          </w:r>
          <w:r w:rsidRPr="00791CA5">
            <w:rPr>
              <w:rStyle w:val="GeneralAviation"/>
              <w:color w:val="auto"/>
            </w:rPr>
            <w:tab/>
            <w:t>Feedback process</w:t>
          </w:r>
        </w:p>
        <w:p w14:paraId="0DA9C292" w14:textId="77777777" w:rsidR="00B154F8" w:rsidRPr="00791CA5" w:rsidRDefault="00581773" w:rsidP="00B154F8">
          <w:pPr>
            <w:rPr>
              <w:rStyle w:val="GeneralAviation"/>
              <w:color w:val="auto"/>
            </w:rPr>
          </w:pPr>
          <w:r w:rsidRPr="00791CA5">
            <w:rPr>
              <w:rStyle w:val="GeneralAviation"/>
              <w:color w:val="auto"/>
            </w:rPr>
            <w:t xml:space="preserve">Subtopic LAW 3.2 - </w:t>
          </w:r>
          <w:r w:rsidRPr="00791CA5">
            <w:rPr>
              <w:rStyle w:val="GeneralAviation"/>
              <w:color w:val="auto"/>
            </w:rPr>
            <w:tab/>
            <w:t>Safety investigation</w:t>
          </w:r>
        </w:p>
        <w:p w14:paraId="449A199B" w14:textId="77777777" w:rsidR="00B154F8" w:rsidRPr="00791CA5" w:rsidRDefault="00B154F8" w:rsidP="00B154F8">
          <w:pPr>
            <w:rPr>
              <w:rStyle w:val="GeneralAviation"/>
              <w:color w:val="auto"/>
            </w:rPr>
          </w:pPr>
        </w:p>
        <w:p w14:paraId="66D51C7C" w14:textId="77777777" w:rsidR="00B154F8" w:rsidRPr="00791CA5" w:rsidRDefault="00581773" w:rsidP="00B154F8">
          <w:pPr>
            <w:rPr>
              <w:rStyle w:val="GeneralAviation"/>
              <w:b/>
              <w:bCs/>
              <w:color w:val="auto"/>
            </w:rPr>
          </w:pPr>
          <w:r w:rsidRPr="00791CA5">
            <w:rPr>
              <w:rStyle w:val="GeneralAviation"/>
              <w:b/>
              <w:bCs/>
              <w:color w:val="auto"/>
            </w:rPr>
            <w:t>SUBJECT 3: AIR TRAFFIC MANAGEMENT</w:t>
          </w:r>
        </w:p>
        <w:p w14:paraId="18B29E56" w14:textId="77777777" w:rsidR="00B154F8" w:rsidRPr="00791CA5" w:rsidRDefault="00581773" w:rsidP="00B154F8">
          <w:pPr>
            <w:rPr>
              <w:rStyle w:val="GeneralAviation"/>
              <w:color w:val="auto"/>
            </w:rPr>
          </w:pPr>
          <w:r w:rsidRPr="00791CA5">
            <w:rPr>
              <w:rStyle w:val="GeneralAviation"/>
              <w:color w:val="auto"/>
            </w:rPr>
            <w:t xml:space="preserve">TOPIC ATM 1 - </w:t>
          </w:r>
          <w:r w:rsidRPr="00791CA5">
            <w:rPr>
              <w:rStyle w:val="GeneralAviation"/>
              <w:color w:val="auto"/>
            </w:rPr>
            <w:tab/>
          </w:r>
          <w:r w:rsidRPr="00791CA5">
            <w:rPr>
              <w:rStyle w:val="GeneralAviation"/>
              <w:color w:val="auto"/>
            </w:rPr>
            <w:tab/>
            <w:t>PROVISION OF SERVICES</w:t>
          </w:r>
        </w:p>
        <w:p w14:paraId="17710231" w14:textId="77777777" w:rsidR="00B154F8" w:rsidRPr="00791CA5" w:rsidRDefault="00581773" w:rsidP="00B154F8">
          <w:pPr>
            <w:rPr>
              <w:rStyle w:val="GeneralAviation"/>
              <w:color w:val="auto"/>
            </w:rPr>
          </w:pPr>
          <w:r w:rsidRPr="00791CA5">
            <w:rPr>
              <w:rStyle w:val="GeneralAviation"/>
              <w:color w:val="auto"/>
            </w:rPr>
            <w:t xml:space="preserve">Subtopic ATM 1.1 - </w:t>
          </w:r>
          <w:r w:rsidRPr="00791CA5">
            <w:rPr>
              <w:rStyle w:val="GeneralAviation"/>
              <w:color w:val="auto"/>
            </w:rPr>
            <w:tab/>
            <w:t>Aerodrome control service</w:t>
          </w:r>
        </w:p>
        <w:p w14:paraId="656DC713" w14:textId="77777777" w:rsidR="00B154F8" w:rsidRPr="00791CA5" w:rsidRDefault="00581773" w:rsidP="00B154F8">
          <w:pPr>
            <w:rPr>
              <w:rStyle w:val="GeneralAviation"/>
              <w:color w:val="auto"/>
            </w:rPr>
          </w:pPr>
          <w:r w:rsidRPr="00791CA5">
            <w:rPr>
              <w:rStyle w:val="GeneralAviation"/>
              <w:color w:val="auto"/>
            </w:rPr>
            <w:t xml:space="preserve">Subtopic ATM 1.2 - </w:t>
          </w:r>
          <w:r w:rsidRPr="00791CA5">
            <w:rPr>
              <w:rStyle w:val="GeneralAviation"/>
              <w:color w:val="auto"/>
            </w:rPr>
            <w:tab/>
            <w:t>Flight information service (FIS)</w:t>
          </w:r>
        </w:p>
        <w:p w14:paraId="3F7B035D" w14:textId="77777777" w:rsidR="00B154F8" w:rsidRPr="00791CA5" w:rsidRDefault="00581773" w:rsidP="00B154F8">
          <w:pPr>
            <w:rPr>
              <w:rStyle w:val="GeneralAviation"/>
              <w:color w:val="auto"/>
            </w:rPr>
          </w:pPr>
          <w:r w:rsidRPr="00791CA5">
            <w:rPr>
              <w:rStyle w:val="GeneralAviation"/>
              <w:color w:val="auto"/>
            </w:rPr>
            <w:t>Subtopic ATM 1.3 -</w:t>
          </w:r>
          <w:r w:rsidRPr="00791CA5">
            <w:rPr>
              <w:rStyle w:val="GeneralAviation"/>
              <w:color w:val="auto"/>
            </w:rPr>
            <w:tab/>
            <w:t xml:space="preserve"> </w:t>
          </w:r>
          <w:r w:rsidRPr="00791CA5">
            <w:rPr>
              <w:rStyle w:val="GeneralAviation"/>
              <w:color w:val="auto"/>
            </w:rPr>
            <w:tab/>
            <w:t>Alerting service (ALRS)</w:t>
          </w:r>
        </w:p>
        <w:p w14:paraId="6D3CC9FE" w14:textId="77777777" w:rsidR="00B154F8" w:rsidRPr="00791CA5" w:rsidRDefault="00581773" w:rsidP="00B154F8">
          <w:pPr>
            <w:rPr>
              <w:rStyle w:val="GeneralAviation"/>
              <w:color w:val="auto"/>
            </w:rPr>
          </w:pPr>
          <w:r w:rsidRPr="00791CA5">
            <w:rPr>
              <w:rStyle w:val="GeneralAviation"/>
              <w:color w:val="auto"/>
            </w:rPr>
            <w:t xml:space="preserve">Subtopic ATM 1.4 - </w:t>
          </w:r>
          <w:r w:rsidRPr="00791CA5">
            <w:rPr>
              <w:rStyle w:val="GeneralAviation"/>
              <w:color w:val="auto"/>
            </w:rPr>
            <w:tab/>
            <w:t>ATS system capacity and air traffic flow management</w:t>
          </w:r>
        </w:p>
        <w:p w14:paraId="501E12DA" w14:textId="77777777" w:rsidR="00B154F8" w:rsidRPr="00791CA5" w:rsidRDefault="00581773" w:rsidP="00B154F8">
          <w:pPr>
            <w:rPr>
              <w:rStyle w:val="GeneralAviation"/>
              <w:color w:val="auto"/>
            </w:rPr>
          </w:pPr>
          <w:r w:rsidRPr="00791CA5">
            <w:rPr>
              <w:rStyle w:val="GeneralAviation"/>
              <w:color w:val="auto"/>
            </w:rPr>
            <w:t xml:space="preserve">TOPIC ATM 2 - </w:t>
          </w:r>
          <w:r w:rsidRPr="00791CA5">
            <w:rPr>
              <w:rStyle w:val="GeneralAviation"/>
              <w:color w:val="auto"/>
            </w:rPr>
            <w:tab/>
          </w:r>
          <w:r w:rsidRPr="00791CA5">
            <w:rPr>
              <w:rStyle w:val="GeneralAviation"/>
              <w:color w:val="auto"/>
            </w:rPr>
            <w:tab/>
            <w:t>COMMUNICATION</w:t>
          </w:r>
        </w:p>
        <w:p w14:paraId="2CC61F85" w14:textId="77777777" w:rsidR="00B154F8" w:rsidRPr="00791CA5" w:rsidRDefault="00581773" w:rsidP="00B154F8">
          <w:pPr>
            <w:rPr>
              <w:rStyle w:val="GeneralAviation"/>
              <w:color w:val="auto"/>
            </w:rPr>
          </w:pPr>
          <w:r w:rsidRPr="00791CA5">
            <w:rPr>
              <w:rStyle w:val="GeneralAviation"/>
              <w:color w:val="auto"/>
            </w:rPr>
            <w:t xml:space="preserve">Subtopic ATM 2.1 - </w:t>
          </w:r>
          <w:r w:rsidRPr="00791CA5">
            <w:rPr>
              <w:rStyle w:val="GeneralAviation"/>
              <w:color w:val="auto"/>
            </w:rPr>
            <w:tab/>
            <w:t>Effective communication</w:t>
          </w:r>
        </w:p>
        <w:p w14:paraId="47B4017D" w14:textId="77777777" w:rsidR="00B154F8" w:rsidRPr="00791CA5" w:rsidRDefault="00581773" w:rsidP="00B154F8">
          <w:pPr>
            <w:rPr>
              <w:rStyle w:val="GeneralAviation"/>
              <w:color w:val="auto"/>
            </w:rPr>
          </w:pPr>
          <w:r w:rsidRPr="00791CA5">
            <w:rPr>
              <w:rStyle w:val="GeneralAviation"/>
              <w:color w:val="auto"/>
            </w:rPr>
            <w:lastRenderedPageBreak/>
            <w:t>TOPIC ATM 3 -</w:t>
          </w:r>
          <w:r w:rsidRPr="00791CA5">
            <w:rPr>
              <w:rStyle w:val="GeneralAviation"/>
              <w:color w:val="auto"/>
            </w:rPr>
            <w:tab/>
          </w:r>
          <w:r w:rsidRPr="00791CA5">
            <w:rPr>
              <w:rStyle w:val="GeneralAviation"/>
              <w:color w:val="auto"/>
            </w:rPr>
            <w:tab/>
            <w:t>ATC CLEARANCES AND ATC INSTRUCTIONS</w:t>
          </w:r>
        </w:p>
        <w:p w14:paraId="5FA9FFE2" w14:textId="77777777" w:rsidR="00B154F8" w:rsidRPr="00791CA5" w:rsidRDefault="00581773" w:rsidP="00B154F8">
          <w:pPr>
            <w:rPr>
              <w:rStyle w:val="GeneralAviation"/>
              <w:color w:val="auto"/>
            </w:rPr>
          </w:pPr>
          <w:r w:rsidRPr="00791CA5">
            <w:rPr>
              <w:rStyle w:val="GeneralAviation"/>
              <w:color w:val="auto"/>
            </w:rPr>
            <w:t xml:space="preserve">Subtopic ATM 3.1 - </w:t>
          </w:r>
          <w:r w:rsidRPr="00791CA5">
            <w:rPr>
              <w:rStyle w:val="GeneralAviation"/>
              <w:color w:val="auto"/>
            </w:rPr>
            <w:tab/>
            <w:t>ATC clearances</w:t>
          </w:r>
        </w:p>
        <w:p w14:paraId="17CA7B63" w14:textId="77777777" w:rsidR="00B154F8" w:rsidRPr="00791CA5" w:rsidRDefault="00581773" w:rsidP="00B154F8">
          <w:pPr>
            <w:rPr>
              <w:rStyle w:val="GeneralAviation"/>
              <w:color w:val="auto"/>
            </w:rPr>
          </w:pPr>
          <w:r w:rsidRPr="00791CA5">
            <w:rPr>
              <w:rStyle w:val="GeneralAviation"/>
              <w:color w:val="auto"/>
            </w:rPr>
            <w:t xml:space="preserve">Subtopic ATM 3.2 - </w:t>
          </w:r>
          <w:r w:rsidRPr="00791CA5">
            <w:rPr>
              <w:rStyle w:val="GeneralAviation"/>
              <w:color w:val="auto"/>
            </w:rPr>
            <w:tab/>
            <w:t>ATC instructions</w:t>
          </w:r>
        </w:p>
        <w:p w14:paraId="4DEC4939" w14:textId="77777777" w:rsidR="00B154F8" w:rsidRPr="00791CA5" w:rsidRDefault="00581773" w:rsidP="00B154F8">
          <w:pPr>
            <w:rPr>
              <w:rStyle w:val="GeneralAviation"/>
              <w:color w:val="auto"/>
            </w:rPr>
          </w:pPr>
          <w:r w:rsidRPr="00791CA5">
            <w:rPr>
              <w:rStyle w:val="GeneralAviation"/>
              <w:color w:val="auto"/>
            </w:rPr>
            <w:t xml:space="preserve">TOPIC ATM 4 - </w:t>
          </w:r>
          <w:r w:rsidRPr="00791CA5">
            <w:rPr>
              <w:rStyle w:val="GeneralAviation"/>
              <w:color w:val="auto"/>
            </w:rPr>
            <w:tab/>
          </w:r>
          <w:r w:rsidRPr="00791CA5">
            <w:rPr>
              <w:rStyle w:val="GeneralAviation"/>
              <w:color w:val="auto"/>
            </w:rPr>
            <w:tab/>
            <w:t>COORDINATION</w:t>
          </w:r>
        </w:p>
        <w:p w14:paraId="7CC1FBC0" w14:textId="77777777" w:rsidR="00B154F8" w:rsidRPr="00791CA5" w:rsidRDefault="00581773" w:rsidP="00B154F8">
          <w:pPr>
            <w:rPr>
              <w:rStyle w:val="GeneralAviation"/>
              <w:color w:val="auto"/>
            </w:rPr>
          </w:pPr>
          <w:r w:rsidRPr="00791CA5">
            <w:rPr>
              <w:rStyle w:val="GeneralAviation"/>
              <w:color w:val="auto"/>
            </w:rPr>
            <w:t xml:space="preserve">Subtopic ATM 4.1 - </w:t>
          </w:r>
          <w:r w:rsidRPr="00791CA5">
            <w:rPr>
              <w:rStyle w:val="GeneralAviation"/>
              <w:color w:val="auto"/>
            </w:rPr>
            <w:tab/>
            <w:t>Necessity for coordination</w:t>
          </w:r>
        </w:p>
        <w:p w14:paraId="38E3F21B" w14:textId="77777777" w:rsidR="00B154F8" w:rsidRPr="00791CA5" w:rsidRDefault="00581773" w:rsidP="00B154F8">
          <w:pPr>
            <w:rPr>
              <w:rStyle w:val="GeneralAviation"/>
              <w:color w:val="auto"/>
            </w:rPr>
          </w:pPr>
          <w:r w:rsidRPr="00791CA5">
            <w:rPr>
              <w:rStyle w:val="GeneralAviation"/>
              <w:color w:val="auto"/>
            </w:rPr>
            <w:t xml:space="preserve">Subtopic ATM 4.2 - </w:t>
          </w:r>
          <w:r w:rsidRPr="00791CA5">
            <w:rPr>
              <w:rStyle w:val="GeneralAviation"/>
              <w:color w:val="auto"/>
            </w:rPr>
            <w:tab/>
            <w:t>Tools and methods for coordination</w:t>
          </w:r>
        </w:p>
        <w:p w14:paraId="1BCBCB4E" w14:textId="77777777" w:rsidR="00B154F8" w:rsidRPr="00791CA5" w:rsidRDefault="00581773" w:rsidP="00B154F8">
          <w:pPr>
            <w:rPr>
              <w:rStyle w:val="GeneralAviation"/>
              <w:color w:val="auto"/>
            </w:rPr>
          </w:pPr>
          <w:r w:rsidRPr="00791CA5">
            <w:rPr>
              <w:rStyle w:val="GeneralAviation"/>
              <w:color w:val="auto"/>
            </w:rPr>
            <w:t xml:space="preserve">Subtopic ATM 4.3 - </w:t>
          </w:r>
          <w:r w:rsidRPr="00791CA5">
            <w:rPr>
              <w:rStyle w:val="GeneralAviation"/>
              <w:color w:val="auto"/>
            </w:rPr>
            <w:tab/>
            <w:t>Coordination procedures</w:t>
          </w:r>
        </w:p>
        <w:p w14:paraId="74432C79" w14:textId="77777777" w:rsidR="00B154F8" w:rsidRPr="00791CA5" w:rsidRDefault="00581773" w:rsidP="00B154F8">
          <w:pPr>
            <w:rPr>
              <w:rStyle w:val="GeneralAviation"/>
              <w:color w:val="auto"/>
            </w:rPr>
          </w:pPr>
          <w:r w:rsidRPr="00791CA5">
            <w:rPr>
              <w:rStyle w:val="GeneralAviation"/>
              <w:color w:val="auto"/>
            </w:rPr>
            <w:t xml:space="preserve">TOPIC ATM 5 - </w:t>
          </w:r>
          <w:r w:rsidRPr="00791CA5">
            <w:rPr>
              <w:rStyle w:val="GeneralAviation"/>
              <w:color w:val="auto"/>
            </w:rPr>
            <w:tab/>
          </w:r>
          <w:r w:rsidRPr="00791CA5">
            <w:rPr>
              <w:rStyle w:val="GeneralAviation"/>
              <w:color w:val="auto"/>
            </w:rPr>
            <w:tab/>
            <w:t>ALTIMETRY AND LEVEL ALLOCATION</w:t>
          </w:r>
        </w:p>
        <w:p w14:paraId="500E268D" w14:textId="77777777" w:rsidR="00B154F8" w:rsidRPr="00791CA5" w:rsidRDefault="00581773" w:rsidP="00B154F8">
          <w:pPr>
            <w:rPr>
              <w:rStyle w:val="GeneralAviation"/>
              <w:color w:val="auto"/>
            </w:rPr>
          </w:pPr>
          <w:r w:rsidRPr="00791CA5">
            <w:rPr>
              <w:rStyle w:val="GeneralAviation"/>
              <w:color w:val="auto"/>
            </w:rPr>
            <w:t xml:space="preserve">Subtopic ATM 5.1 - </w:t>
          </w:r>
          <w:r w:rsidRPr="00791CA5">
            <w:rPr>
              <w:rStyle w:val="GeneralAviation"/>
              <w:color w:val="auto"/>
            </w:rPr>
            <w:tab/>
            <w:t>Altimetry</w:t>
          </w:r>
        </w:p>
        <w:p w14:paraId="49E9CE28" w14:textId="77777777" w:rsidR="00B154F8" w:rsidRPr="00791CA5" w:rsidRDefault="00581773" w:rsidP="00B154F8">
          <w:pPr>
            <w:rPr>
              <w:rStyle w:val="GeneralAviation"/>
              <w:color w:val="auto"/>
            </w:rPr>
          </w:pPr>
          <w:r w:rsidRPr="00791CA5">
            <w:rPr>
              <w:rStyle w:val="GeneralAviation"/>
              <w:color w:val="auto"/>
            </w:rPr>
            <w:t xml:space="preserve">Subtopic ATM 5.2 - </w:t>
          </w:r>
          <w:r w:rsidRPr="00791CA5">
            <w:rPr>
              <w:rStyle w:val="GeneralAviation"/>
              <w:color w:val="auto"/>
            </w:rPr>
            <w:tab/>
            <w:t>Terrain clearance</w:t>
          </w:r>
        </w:p>
        <w:p w14:paraId="2996B3B1" w14:textId="77777777" w:rsidR="00B154F8" w:rsidRPr="00791CA5" w:rsidRDefault="00581773" w:rsidP="00B154F8">
          <w:pPr>
            <w:rPr>
              <w:rStyle w:val="GeneralAviation"/>
              <w:color w:val="auto"/>
            </w:rPr>
          </w:pPr>
          <w:r w:rsidRPr="00791CA5">
            <w:rPr>
              <w:rStyle w:val="GeneralAviation"/>
              <w:color w:val="auto"/>
            </w:rPr>
            <w:t xml:space="preserve">TOPIC ATM 6 - </w:t>
          </w:r>
          <w:r w:rsidRPr="00791CA5">
            <w:rPr>
              <w:rStyle w:val="GeneralAviation"/>
              <w:color w:val="auto"/>
            </w:rPr>
            <w:tab/>
          </w:r>
          <w:r w:rsidRPr="00791CA5">
            <w:rPr>
              <w:rStyle w:val="GeneralAviation"/>
              <w:color w:val="auto"/>
            </w:rPr>
            <w:tab/>
            <w:t>SEPARATIONS</w:t>
          </w:r>
        </w:p>
        <w:p w14:paraId="15785B01" w14:textId="77777777" w:rsidR="00B154F8" w:rsidRPr="00791CA5" w:rsidRDefault="00581773" w:rsidP="00B154F8">
          <w:pPr>
            <w:rPr>
              <w:rStyle w:val="GeneralAviation"/>
              <w:color w:val="auto"/>
            </w:rPr>
          </w:pPr>
          <w:r w:rsidRPr="00791CA5">
            <w:rPr>
              <w:rStyle w:val="GeneralAviation"/>
              <w:color w:val="auto"/>
            </w:rPr>
            <w:t xml:space="preserve">Subtopic ATM 6.1 - </w:t>
          </w:r>
          <w:r w:rsidRPr="00791CA5">
            <w:rPr>
              <w:rStyle w:val="GeneralAviation"/>
              <w:color w:val="auto"/>
            </w:rPr>
            <w:tab/>
            <w:t>Separation between departing aircraft</w:t>
          </w:r>
        </w:p>
        <w:p w14:paraId="4547F6B3" w14:textId="77777777" w:rsidR="00B154F8" w:rsidRPr="00791CA5" w:rsidRDefault="00581773" w:rsidP="00B154F8">
          <w:pPr>
            <w:rPr>
              <w:rStyle w:val="GeneralAviation"/>
              <w:color w:val="auto"/>
            </w:rPr>
          </w:pPr>
          <w:r w:rsidRPr="00791CA5">
            <w:rPr>
              <w:rStyle w:val="GeneralAviation"/>
              <w:color w:val="auto"/>
            </w:rPr>
            <w:t xml:space="preserve">Subtopic ATM 6.2 - </w:t>
          </w:r>
          <w:r w:rsidRPr="00791CA5">
            <w:rPr>
              <w:rStyle w:val="GeneralAviation"/>
              <w:color w:val="auto"/>
            </w:rPr>
            <w:tab/>
            <w:t>Separation of departing aircraft from arriving aircraft</w:t>
          </w:r>
        </w:p>
        <w:p w14:paraId="74D019D9" w14:textId="77777777" w:rsidR="00B154F8" w:rsidRPr="00791CA5" w:rsidRDefault="00581773" w:rsidP="00B154F8">
          <w:pPr>
            <w:rPr>
              <w:rStyle w:val="GeneralAviation"/>
              <w:color w:val="auto"/>
            </w:rPr>
          </w:pPr>
          <w:r w:rsidRPr="00791CA5">
            <w:rPr>
              <w:rStyle w:val="GeneralAviation"/>
              <w:color w:val="auto"/>
            </w:rPr>
            <w:t xml:space="preserve">Subtopic ATM 6.3 - </w:t>
          </w:r>
          <w:r w:rsidRPr="00791CA5">
            <w:rPr>
              <w:rStyle w:val="GeneralAviation"/>
              <w:color w:val="auto"/>
            </w:rPr>
            <w:tab/>
            <w:t>Separation of landing aircraft and preceding landing or departing aircraft</w:t>
          </w:r>
        </w:p>
        <w:p w14:paraId="6E7C9E74" w14:textId="77777777" w:rsidR="00B154F8" w:rsidRPr="00791CA5" w:rsidRDefault="00581773" w:rsidP="00B154F8">
          <w:pPr>
            <w:rPr>
              <w:rStyle w:val="GeneralAviation"/>
              <w:color w:val="auto"/>
            </w:rPr>
          </w:pPr>
          <w:r w:rsidRPr="00791CA5">
            <w:rPr>
              <w:rStyle w:val="GeneralAviation"/>
              <w:color w:val="auto"/>
            </w:rPr>
            <w:t xml:space="preserve">Subtopic ATM 6.4 - </w:t>
          </w:r>
          <w:r w:rsidRPr="00791CA5">
            <w:rPr>
              <w:rStyle w:val="GeneralAviation"/>
              <w:color w:val="auto"/>
            </w:rPr>
            <w:tab/>
            <w:t>Time-based wake turbulence longitudinal separation</w:t>
          </w:r>
        </w:p>
        <w:p w14:paraId="3DD7B576" w14:textId="77777777" w:rsidR="00B154F8" w:rsidRPr="00791CA5" w:rsidRDefault="00581773" w:rsidP="00B154F8">
          <w:pPr>
            <w:rPr>
              <w:rStyle w:val="GeneralAviation"/>
              <w:color w:val="auto"/>
            </w:rPr>
          </w:pPr>
          <w:r w:rsidRPr="00791CA5">
            <w:rPr>
              <w:rStyle w:val="GeneralAviation"/>
              <w:color w:val="auto"/>
            </w:rPr>
            <w:t xml:space="preserve">Subtopic ATM 6.5 - </w:t>
          </w:r>
          <w:r w:rsidRPr="00791CA5">
            <w:rPr>
              <w:rStyle w:val="GeneralAviation"/>
              <w:color w:val="auto"/>
            </w:rPr>
            <w:tab/>
            <w:t>Reduced separation minima</w:t>
          </w:r>
        </w:p>
        <w:p w14:paraId="17594A4F" w14:textId="77777777" w:rsidR="00B154F8" w:rsidRPr="00791CA5" w:rsidRDefault="00581773" w:rsidP="00B154F8">
          <w:pPr>
            <w:rPr>
              <w:rStyle w:val="GeneralAviation"/>
              <w:color w:val="auto"/>
            </w:rPr>
          </w:pPr>
          <w:r w:rsidRPr="00791CA5">
            <w:rPr>
              <w:rStyle w:val="GeneralAviation"/>
              <w:color w:val="auto"/>
            </w:rPr>
            <w:t xml:space="preserve">TOPIC ATM 7 - </w:t>
          </w:r>
          <w:r w:rsidRPr="00791CA5">
            <w:rPr>
              <w:rStyle w:val="GeneralAviation"/>
              <w:color w:val="auto"/>
            </w:rPr>
            <w:tab/>
          </w:r>
          <w:r w:rsidRPr="00791CA5">
            <w:rPr>
              <w:rStyle w:val="GeneralAviation"/>
              <w:color w:val="auto"/>
            </w:rPr>
            <w:tab/>
            <w:t>AIRBORNE AND GROUND-BASED SAFETY NETS</w:t>
          </w:r>
        </w:p>
        <w:p w14:paraId="57847564" w14:textId="77777777" w:rsidR="00B154F8" w:rsidRPr="00791CA5" w:rsidRDefault="00581773" w:rsidP="00B154F8">
          <w:pPr>
            <w:rPr>
              <w:rStyle w:val="GeneralAviation"/>
              <w:color w:val="auto"/>
            </w:rPr>
          </w:pPr>
          <w:r w:rsidRPr="00791CA5">
            <w:rPr>
              <w:rStyle w:val="GeneralAviation"/>
              <w:color w:val="auto"/>
            </w:rPr>
            <w:t xml:space="preserve">Subtopic ATM 7.1 - </w:t>
          </w:r>
          <w:r w:rsidRPr="00791CA5">
            <w:rPr>
              <w:rStyle w:val="GeneralAviation"/>
              <w:color w:val="auto"/>
            </w:rPr>
            <w:tab/>
            <w:t xml:space="preserve">Airborne safety nets </w:t>
          </w:r>
        </w:p>
        <w:p w14:paraId="0F985C1E" w14:textId="77777777" w:rsidR="00B154F8" w:rsidRPr="00791CA5" w:rsidRDefault="00581773" w:rsidP="00B154F8">
          <w:pPr>
            <w:rPr>
              <w:rStyle w:val="GeneralAviation"/>
              <w:color w:val="auto"/>
            </w:rPr>
          </w:pPr>
          <w:r w:rsidRPr="00791CA5">
            <w:rPr>
              <w:rStyle w:val="GeneralAviation"/>
              <w:color w:val="auto"/>
            </w:rPr>
            <w:t xml:space="preserve">Subtopic ATM 7.2 - </w:t>
          </w:r>
          <w:r w:rsidRPr="00791CA5">
            <w:rPr>
              <w:rStyle w:val="GeneralAviation"/>
              <w:color w:val="auto"/>
            </w:rPr>
            <w:tab/>
            <w:t>Ground-based safety nets</w:t>
          </w:r>
        </w:p>
        <w:p w14:paraId="631295C1" w14:textId="77777777" w:rsidR="00B154F8" w:rsidRPr="00791CA5" w:rsidRDefault="00581773" w:rsidP="00B154F8">
          <w:pPr>
            <w:rPr>
              <w:rStyle w:val="GeneralAviation"/>
              <w:color w:val="auto"/>
            </w:rPr>
          </w:pPr>
          <w:r w:rsidRPr="00791CA5">
            <w:rPr>
              <w:rStyle w:val="GeneralAviation"/>
              <w:color w:val="auto"/>
            </w:rPr>
            <w:t xml:space="preserve">TOPIC ATM 8 - </w:t>
          </w:r>
          <w:r w:rsidRPr="00791CA5">
            <w:rPr>
              <w:rStyle w:val="GeneralAviation"/>
              <w:color w:val="auto"/>
            </w:rPr>
            <w:tab/>
          </w:r>
          <w:r w:rsidRPr="00791CA5">
            <w:rPr>
              <w:rStyle w:val="GeneralAviation"/>
              <w:color w:val="auto"/>
            </w:rPr>
            <w:tab/>
            <w:t>DATA DISPLAY</w:t>
          </w:r>
        </w:p>
        <w:p w14:paraId="5B08096B" w14:textId="77777777" w:rsidR="00B154F8" w:rsidRPr="00791CA5" w:rsidRDefault="00581773" w:rsidP="00B154F8">
          <w:pPr>
            <w:rPr>
              <w:rStyle w:val="GeneralAviation"/>
              <w:color w:val="auto"/>
            </w:rPr>
          </w:pPr>
          <w:r w:rsidRPr="00791CA5">
            <w:rPr>
              <w:rStyle w:val="GeneralAviation"/>
              <w:color w:val="auto"/>
            </w:rPr>
            <w:t xml:space="preserve">Subtopic ATM 8.1 - </w:t>
          </w:r>
          <w:r w:rsidRPr="00791CA5">
            <w:rPr>
              <w:rStyle w:val="GeneralAviation"/>
              <w:color w:val="auto"/>
            </w:rPr>
            <w:tab/>
            <w:t>Data management</w:t>
          </w:r>
        </w:p>
        <w:p w14:paraId="5E5E34D2" w14:textId="77777777" w:rsidR="00B154F8" w:rsidRPr="00791CA5" w:rsidRDefault="00581773" w:rsidP="00B154F8">
          <w:pPr>
            <w:rPr>
              <w:rStyle w:val="GeneralAviation"/>
              <w:color w:val="auto"/>
            </w:rPr>
          </w:pPr>
          <w:r w:rsidRPr="00791CA5">
            <w:rPr>
              <w:rStyle w:val="GeneralAviation"/>
              <w:color w:val="auto"/>
            </w:rPr>
            <w:t xml:space="preserve">TOPIC ATM 9 - </w:t>
          </w:r>
          <w:r w:rsidRPr="00791CA5">
            <w:rPr>
              <w:rStyle w:val="GeneralAviation"/>
              <w:color w:val="auto"/>
            </w:rPr>
            <w:tab/>
          </w:r>
          <w:r w:rsidRPr="00791CA5">
            <w:rPr>
              <w:rStyle w:val="GeneralAviation"/>
              <w:color w:val="auto"/>
            </w:rPr>
            <w:tab/>
            <w:t>OPERATIONAL ENVIRONMENT (SIMULATED)</w:t>
          </w:r>
        </w:p>
        <w:p w14:paraId="5F1D4C28" w14:textId="77777777" w:rsidR="00B154F8" w:rsidRPr="00791CA5" w:rsidRDefault="00581773" w:rsidP="00B154F8">
          <w:pPr>
            <w:rPr>
              <w:rStyle w:val="GeneralAviation"/>
              <w:color w:val="auto"/>
            </w:rPr>
          </w:pPr>
          <w:r w:rsidRPr="00791CA5">
            <w:rPr>
              <w:rStyle w:val="GeneralAviation"/>
              <w:color w:val="auto"/>
            </w:rPr>
            <w:t>Subtopic ATM 9.1 -</w:t>
          </w:r>
          <w:r w:rsidRPr="00791CA5">
            <w:rPr>
              <w:rStyle w:val="GeneralAviation"/>
              <w:color w:val="auto"/>
            </w:rPr>
            <w:tab/>
            <w:t xml:space="preserve"> </w:t>
          </w:r>
          <w:r w:rsidRPr="00791CA5">
            <w:rPr>
              <w:rStyle w:val="GeneralAviation"/>
              <w:color w:val="auto"/>
            </w:rPr>
            <w:tab/>
            <w:t>Integrity of the operational environment</w:t>
          </w:r>
        </w:p>
        <w:p w14:paraId="01FF7BA4" w14:textId="77777777" w:rsidR="00B154F8" w:rsidRPr="00791CA5" w:rsidRDefault="00581773" w:rsidP="00B154F8">
          <w:pPr>
            <w:rPr>
              <w:rStyle w:val="GeneralAviation"/>
              <w:color w:val="auto"/>
            </w:rPr>
          </w:pPr>
          <w:r w:rsidRPr="00791CA5">
            <w:rPr>
              <w:rStyle w:val="GeneralAviation"/>
              <w:color w:val="auto"/>
            </w:rPr>
            <w:t xml:space="preserve">Subtopic ATM 9.2 - </w:t>
          </w:r>
          <w:r w:rsidRPr="00791CA5">
            <w:rPr>
              <w:rStyle w:val="GeneralAviation"/>
              <w:color w:val="auto"/>
            </w:rPr>
            <w:tab/>
            <w:t>Verification of the currency of operational procedures</w:t>
          </w:r>
        </w:p>
        <w:p w14:paraId="413705A4" w14:textId="77777777" w:rsidR="00B154F8" w:rsidRPr="00791CA5" w:rsidRDefault="00581773" w:rsidP="00B154F8">
          <w:pPr>
            <w:rPr>
              <w:rStyle w:val="GeneralAviation"/>
              <w:color w:val="auto"/>
            </w:rPr>
          </w:pPr>
          <w:r w:rsidRPr="00791CA5">
            <w:rPr>
              <w:rStyle w:val="GeneralAviation"/>
              <w:color w:val="auto"/>
            </w:rPr>
            <w:t xml:space="preserve">Subtopic ATM 9.3 - </w:t>
          </w:r>
          <w:r w:rsidRPr="00791CA5">
            <w:rPr>
              <w:rStyle w:val="GeneralAviation"/>
              <w:color w:val="auto"/>
            </w:rPr>
            <w:tab/>
            <w:t>Handover-takeover</w:t>
          </w:r>
        </w:p>
        <w:p w14:paraId="76E02DDB" w14:textId="77777777" w:rsidR="00B154F8" w:rsidRPr="00791CA5" w:rsidRDefault="00581773" w:rsidP="00B154F8">
          <w:pPr>
            <w:rPr>
              <w:rStyle w:val="GeneralAviation"/>
              <w:color w:val="auto"/>
            </w:rPr>
          </w:pPr>
          <w:r w:rsidRPr="00791CA5">
            <w:rPr>
              <w:rStyle w:val="GeneralAviation"/>
              <w:color w:val="auto"/>
            </w:rPr>
            <w:t xml:space="preserve">TOPIC ATM 10 - </w:t>
          </w:r>
          <w:r w:rsidRPr="00791CA5">
            <w:rPr>
              <w:rStyle w:val="GeneralAviation"/>
              <w:color w:val="auto"/>
            </w:rPr>
            <w:tab/>
          </w:r>
          <w:r w:rsidRPr="00791CA5">
            <w:rPr>
              <w:rStyle w:val="GeneralAviation"/>
              <w:color w:val="auto"/>
            </w:rPr>
            <w:tab/>
            <w:t>PROVISION OF AN AERODROME CONTROL SERVICE</w:t>
          </w:r>
        </w:p>
        <w:p w14:paraId="114C3421" w14:textId="77777777" w:rsidR="00B154F8" w:rsidRPr="00791CA5" w:rsidRDefault="00581773" w:rsidP="00B154F8">
          <w:pPr>
            <w:rPr>
              <w:rStyle w:val="GeneralAviation"/>
              <w:color w:val="auto"/>
            </w:rPr>
          </w:pPr>
          <w:r w:rsidRPr="00791CA5">
            <w:rPr>
              <w:rStyle w:val="GeneralAviation"/>
              <w:color w:val="auto"/>
            </w:rPr>
            <w:t xml:space="preserve">Subtopic ATM 10.1 - </w:t>
          </w:r>
          <w:r w:rsidRPr="00791CA5">
            <w:rPr>
              <w:rStyle w:val="GeneralAviation"/>
              <w:color w:val="auto"/>
            </w:rPr>
            <w:tab/>
            <w:t>Responsibility for the provision</w:t>
          </w:r>
        </w:p>
        <w:p w14:paraId="33789C59" w14:textId="77777777" w:rsidR="00B154F8" w:rsidRPr="00791CA5" w:rsidRDefault="00581773" w:rsidP="00B154F8">
          <w:pPr>
            <w:rPr>
              <w:rStyle w:val="GeneralAviation"/>
              <w:color w:val="auto"/>
            </w:rPr>
          </w:pPr>
          <w:r w:rsidRPr="00791CA5">
            <w:rPr>
              <w:rStyle w:val="GeneralAviation"/>
              <w:color w:val="auto"/>
            </w:rPr>
            <w:t xml:space="preserve">Subtopic ATM 10.2 - </w:t>
          </w:r>
          <w:r w:rsidRPr="00791CA5">
            <w:rPr>
              <w:rStyle w:val="GeneralAviation"/>
              <w:color w:val="auto"/>
            </w:rPr>
            <w:tab/>
            <w:t>Traffic management process</w:t>
          </w:r>
        </w:p>
        <w:p w14:paraId="3512CB50" w14:textId="77777777" w:rsidR="00B154F8" w:rsidRPr="00791CA5" w:rsidRDefault="00581773" w:rsidP="00B154F8">
          <w:pPr>
            <w:rPr>
              <w:rStyle w:val="GeneralAviation"/>
              <w:color w:val="auto"/>
            </w:rPr>
          </w:pPr>
          <w:r w:rsidRPr="00791CA5">
            <w:rPr>
              <w:rStyle w:val="GeneralAviation"/>
              <w:color w:val="auto"/>
            </w:rPr>
            <w:t xml:space="preserve">Subtopic ATM 10.3 - </w:t>
          </w:r>
          <w:r w:rsidRPr="00791CA5">
            <w:rPr>
              <w:rStyle w:val="GeneralAviation"/>
              <w:color w:val="auto"/>
            </w:rPr>
            <w:tab/>
            <w:t>Aeronautical ground lights</w:t>
          </w:r>
        </w:p>
        <w:p w14:paraId="2D0E92C2" w14:textId="77777777" w:rsidR="00B154F8" w:rsidRPr="00791CA5" w:rsidRDefault="00581773" w:rsidP="00B154F8">
          <w:pPr>
            <w:rPr>
              <w:rStyle w:val="GeneralAviation"/>
              <w:color w:val="auto"/>
            </w:rPr>
          </w:pPr>
          <w:r w:rsidRPr="00791CA5">
            <w:rPr>
              <w:rStyle w:val="GeneralAviation"/>
              <w:color w:val="auto"/>
            </w:rPr>
            <w:t xml:space="preserve">Subtopic ATM 10.4 - </w:t>
          </w:r>
          <w:r w:rsidRPr="00791CA5">
            <w:rPr>
              <w:rStyle w:val="GeneralAviation"/>
              <w:color w:val="auto"/>
            </w:rPr>
            <w:tab/>
            <w:t>Information to aircraft by the aerodrome control tower</w:t>
          </w:r>
        </w:p>
        <w:p w14:paraId="2320D606" w14:textId="77777777" w:rsidR="00B154F8" w:rsidRPr="00791CA5" w:rsidRDefault="00581773" w:rsidP="00B154F8">
          <w:pPr>
            <w:rPr>
              <w:rStyle w:val="GeneralAviation"/>
              <w:color w:val="auto"/>
            </w:rPr>
          </w:pPr>
          <w:r w:rsidRPr="00791CA5">
            <w:rPr>
              <w:rStyle w:val="GeneralAviation"/>
              <w:color w:val="auto"/>
            </w:rPr>
            <w:t xml:space="preserve">Subtopic ATM 10.5 - </w:t>
          </w:r>
          <w:r w:rsidRPr="00791CA5">
            <w:rPr>
              <w:rStyle w:val="GeneralAviation"/>
              <w:color w:val="auto"/>
            </w:rPr>
            <w:tab/>
            <w:t>Control of aerodrome traffic</w:t>
          </w:r>
        </w:p>
        <w:p w14:paraId="3DBF6AD6" w14:textId="77777777" w:rsidR="00B154F8" w:rsidRPr="00791CA5" w:rsidRDefault="00581773" w:rsidP="00B154F8">
          <w:pPr>
            <w:rPr>
              <w:rStyle w:val="GeneralAviation"/>
              <w:color w:val="auto"/>
            </w:rPr>
          </w:pPr>
          <w:r w:rsidRPr="00791CA5">
            <w:rPr>
              <w:rStyle w:val="GeneralAviation"/>
              <w:color w:val="auto"/>
            </w:rPr>
            <w:t xml:space="preserve">Subtopic ATM 10.6 - </w:t>
          </w:r>
          <w:r w:rsidRPr="00791CA5">
            <w:rPr>
              <w:rStyle w:val="GeneralAviation"/>
              <w:color w:val="auto"/>
            </w:rPr>
            <w:tab/>
            <w:t xml:space="preserve">Control of airborne traffic </w:t>
          </w:r>
        </w:p>
        <w:p w14:paraId="73727898" w14:textId="77777777" w:rsidR="00B154F8" w:rsidRPr="00791CA5" w:rsidRDefault="00581773" w:rsidP="00B154F8">
          <w:pPr>
            <w:rPr>
              <w:rStyle w:val="GeneralAviation"/>
              <w:color w:val="auto"/>
            </w:rPr>
          </w:pPr>
          <w:r w:rsidRPr="00791CA5">
            <w:rPr>
              <w:rStyle w:val="GeneralAviation"/>
              <w:color w:val="auto"/>
            </w:rPr>
            <w:t xml:space="preserve">Subtopic ATM 10.7 - </w:t>
          </w:r>
          <w:r w:rsidRPr="00791CA5">
            <w:rPr>
              <w:rStyle w:val="GeneralAviation"/>
              <w:color w:val="auto"/>
            </w:rPr>
            <w:tab/>
            <w:t>Runway in use</w:t>
          </w:r>
        </w:p>
        <w:p w14:paraId="09894BCB" w14:textId="77777777" w:rsidR="00B154F8" w:rsidRPr="00791CA5" w:rsidRDefault="00581773" w:rsidP="00B154F8">
          <w:pPr>
            <w:rPr>
              <w:rStyle w:val="GeneralAviation"/>
              <w:color w:val="auto"/>
            </w:rPr>
          </w:pPr>
          <w:r w:rsidRPr="00791CA5">
            <w:rPr>
              <w:rStyle w:val="GeneralAviation"/>
              <w:color w:val="auto"/>
            </w:rPr>
            <w:t xml:space="preserve">Subtopic ATM 10.8 - </w:t>
          </w:r>
          <w:r w:rsidRPr="00791CA5">
            <w:rPr>
              <w:rStyle w:val="GeneralAviation"/>
              <w:color w:val="auto"/>
            </w:rPr>
            <w:tab/>
            <w:t>Departing traffic</w:t>
          </w:r>
        </w:p>
        <w:p w14:paraId="732D65DD" w14:textId="77777777" w:rsidR="00B154F8" w:rsidRPr="00791CA5" w:rsidRDefault="00581773" w:rsidP="00B154F8">
          <w:pPr>
            <w:rPr>
              <w:rStyle w:val="GeneralAviation"/>
              <w:color w:val="auto"/>
            </w:rPr>
          </w:pPr>
          <w:r w:rsidRPr="00791CA5">
            <w:rPr>
              <w:rStyle w:val="GeneralAviation"/>
              <w:color w:val="auto"/>
            </w:rPr>
            <w:lastRenderedPageBreak/>
            <w:t xml:space="preserve">Subtopic ATM 10.9 - </w:t>
          </w:r>
          <w:r w:rsidRPr="00791CA5">
            <w:rPr>
              <w:rStyle w:val="GeneralAviation"/>
              <w:color w:val="auto"/>
            </w:rPr>
            <w:tab/>
            <w:t>Arriving traffic</w:t>
          </w:r>
        </w:p>
        <w:p w14:paraId="2FA9B530" w14:textId="77777777" w:rsidR="00B154F8" w:rsidRPr="00791CA5" w:rsidRDefault="00581773" w:rsidP="00B154F8">
          <w:pPr>
            <w:rPr>
              <w:rStyle w:val="GeneralAviation"/>
              <w:color w:val="auto"/>
            </w:rPr>
          </w:pPr>
          <w:r w:rsidRPr="00791CA5">
            <w:rPr>
              <w:rStyle w:val="GeneralAviation"/>
              <w:color w:val="auto"/>
            </w:rPr>
            <w:t xml:space="preserve">Subtopic ATM 10.10 - </w:t>
          </w:r>
          <w:r w:rsidRPr="00791CA5">
            <w:rPr>
              <w:rStyle w:val="GeneralAviation"/>
              <w:color w:val="auto"/>
            </w:rPr>
            <w:tab/>
            <w:t>Special VFR operations</w:t>
          </w:r>
        </w:p>
        <w:p w14:paraId="1C98CD7A" w14:textId="77777777" w:rsidR="00B154F8" w:rsidRPr="00791CA5" w:rsidRDefault="00581773" w:rsidP="00B154F8">
          <w:pPr>
            <w:rPr>
              <w:rStyle w:val="GeneralAviation"/>
              <w:color w:val="auto"/>
            </w:rPr>
          </w:pPr>
          <w:r w:rsidRPr="00791CA5">
            <w:rPr>
              <w:rStyle w:val="GeneralAviation"/>
              <w:color w:val="auto"/>
            </w:rPr>
            <w:t xml:space="preserve">Subtopic ATM 10.11 - </w:t>
          </w:r>
          <w:r w:rsidRPr="00791CA5">
            <w:rPr>
              <w:rStyle w:val="GeneralAviation"/>
              <w:color w:val="auto"/>
            </w:rPr>
            <w:tab/>
            <w:t xml:space="preserve">Low-visibility operations </w:t>
          </w:r>
        </w:p>
        <w:p w14:paraId="2D0F8F66" w14:textId="77777777" w:rsidR="00B154F8" w:rsidRPr="00791CA5" w:rsidRDefault="00581773" w:rsidP="00B154F8">
          <w:pPr>
            <w:rPr>
              <w:rStyle w:val="GeneralAviation"/>
              <w:color w:val="auto"/>
            </w:rPr>
          </w:pPr>
          <w:r w:rsidRPr="00791CA5">
            <w:rPr>
              <w:rStyle w:val="GeneralAviation"/>
              <w:color w:val="auto"/>
            </w:rPr>
            <w:t xml:space="preserve">Subtopic ATM 10.12 - </w:t>
          </w:r>
          <w:r w:rsidRPr="00791CA5">
            <w:rPr>
              <w:rStyle w:val="GeneralAviation"/>
              <w:color w:val="auto"/>
            </w:rPr>
            <w:tab/>
            <w:t>Aerodrome control service with advanced system support</w:t>
          </w:r>
        </w:p>
        <w:p w14:paraId="48FCF9DF" w14:textId="77777777" w:rsidR="00B154F8" w:rsidRPr="00791CA5" w:rsidRDefault="00B154F8" w:rsidP="00B154F8">
          <w:pPr>
            <w:rPr>
              <w:rStyle w:val="GeneralAviation"/>
              <w:color w:val="auto"/>
            </w:rPr>
          </w:pPr>
        </w:p>
        <w:p w14:paraId="2C0AB43C" w14:textId="77777777" w:rsidR="00B154F8" w:rsidRPr="00791CA5" w:rsidRDefault="00581773" w:rsidP="00B154F8">
          <w:pPr>
            <w:rPr>
              <w:rStyle w:val="GeneralAviation"/>
              <w:b/>
              <w:bCs/>
              <w:color w:val="auto"/>
            </w:rPr>
          </w:pPr>
          <w:r w:rsidRPr="00791CA5">
            <w:rPr>
              <w:rStyle w:val="GeneralAviation"/>
              <w:b/>
              <w:bCs/>
              <w:color w:val="auto"/>
            </w:rPr>
            <w:t>SUBJECT 4: METEOROLOGY</w:t>
          </w:r>
        </w:p>
        <w:p w14:paraId="31B11B91" w14:textId="77777777" w:rsidR="00B154F8" w:rsidRPr="00791CA5" w:rsidRDefault="00581773" w:rsidP="00B154F8">
          <w:pPr>
            <w:rPr>
              <w:rStyle w:val="GeneralAviation"/>
              <w:color w:val="auto"/>
            </w:rPr>
          </w:pPr>
          <w:r w:rsidRPr="00791CA5">
            <w:rPr>
              <w:rStyle w:val="GeneralAviation"/>
              <w:color w:val="auto"/>
            </w:rPr>
            <w:t xml:space="preserve">TOPIC MET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METEOROLOGICAL PHENOMENA</w:t>
          </w:r>
        </w:p>
        <w:p w14:paraId="727B653C" w14:textId="77777777" w:rsidR="00B154F8" w:rsidRPr="00791CA5" w:rsidRDefault="00581773" w:rsidP="00B154F8">
          <w:pPr>
            <w:rPr>
              <w:rStyle w:val="GeneralAviation"/>
              <w:color w:val="auto"/>
            </w:rPr>
          </w:pPr>
          <w:r w:rsidRPr="00791CA5">
            <w:rPr>
              <w:rStyle w:val="GeneralAviation"/>
              <w:color w:val="auto"/>
            </w:rPr>
            <w:t xml:space="preserve">Subtopic MET 1.1 - </w:t>
          </w:r>
          <w:r w:rsidR="00631454" w:rsidRPr="00791CA5">
            <w:rPr>
              <w:rStyle w:val="GeneralAviation"/>
              <w:color w:val="auto"/>
            </w:rPr>
            <w:tab/>
          </w:r>
          <w:r w:rsidRPr="00791CA5">
            <w:rPr>
              <w:rStyle w:val="GeneralAviation"/>
              <w:color w:val="auto"/>
            </w:rPr>
            <w:t>Meteorological phenomena</w:t>
          </w:r>
        </w:p>
        <w:p w14:paraId="02E7ADA8" w14:textId="77777777" w:rsidR="00B154F8" w:rsidRPr="00791CA5" w:rsidRDefault="00581773" w:rsidP="00B154F8">
          <w:pPr>
            <w:rPr>
              <w:rStyle w:val="GeneralAviation"/>
              <w:color w:val="auto"/>
            </w:rPr>
          </w:pPr>
          <w:r w:rsidRPr="00791CA5">
            <w:rPr>
              <w:rStyle w:val="GeneralAviation"/>
              <w:color w:val="auto"/>
            </w:rPr>
            <w:t xml:space="preserve">TOPIC MET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SOURCES OF METEOROLOGICAL DATA</w:t>
          </w:r>
        </w:p>
        <w:p w14:paraId="0CFDA714" w14:textId="77777777" w:rsidR="00B154F8" w:rsidRPr="00791CA5" w:rsidRDefault="00581773" w:rsidP="00B154F8">
          <w:pPr>
            <w:rPr>
              <w:rStyle w:val="GeneralAviation"/>
              <w:color w:val="auto"/>
            </w:rPr>
          </w:pPr>
          <w:r w:rsidRPr="00791CA5">
            <w:rPr>
              <w:rStyle w:val="GeneralAviation"/>
              <w:color w:val="auto"/>
            </w:rPr>
            <w:t xml:space="preserve">Subtopic MET 2.1 - </w:t>
          </w:r>
          <w:r w:rsidR="00631454" w:rsidRPr="00791CA5">
            <w:rPr>
              <w:rStyle w:val="GeneralAviation"/>
              <w:color w:val="auto"/>
            </w:rPr>
            <w:tab/>
          </w:r>
          <w:r w:rsidRPr="00791CA5">
            <w:rPr>
              <w:rStyle w:val="GeneralAviation"/>
              <w:color w:val="auto"/>
            </w:rPr>
            <w:t>Meteorological instruments</w:t>
          </w:r>
        </w:p>
        <w:p w14:paraId="79FF61B6" w14:textId="77777777" w:rsidR="00B154F8" w:rsidRPr="00791CA5" w:rsidRDefault="00581773" w:rsidP="00B154F8">
          <w:pPr>
            <w:rPr>
              <w:rStyle w:val="GeneralAviation"/>
              <w:color w:val="auto"/>
            </w:rPr>
          </w:pPr>
          <w:r w:rsidRPr="00791CA5">
            <w:rPr>
              <w:rStyle w:val="GeneralAviation"/>
              <w:color w:val="auto"/>
            </w:rPr>
            <w:t xml:space="preserve">Subtopic MET 2.2 - </w:t>
          </w:r>
          <w:r w:rsidR="00631454" w:rsidRPr="00791CA5">
            <w:rPr>
              <w:rStyle w:val="GeneralAviation"/>
              <w:color w:val="auto"/>
            </w:rPr>
            <w:tab/>
          </w:r>
          <w:r w:rsidRPr="00791CA5">
            <w:rPr>
              <w:rStyle w:val="GeneralAviation"/>
              <w:color w:val="auto"/>
            </w:rPr>
            <w:t>Other sources of meteorological data</w:t>
          </w:r>
        </w:p>
        <w:p w14:paraId="555483D5" w14:textId="77777777" w:rsidR="00B154F8" w:rsidRPr="00791CA5" w:rsidRDefault="00581773" w:rsidP="00B154F8">
          <w:pPr>
            <w:rPr>
              <w:rStyle w:val="GeneralAviation"/>
              <w:b/>
              <w:bCs/>
              <w:color w:val="auto"/>
            </w:rPr>
          </w:pPr>
          <w:r w:rsidRPr="00791CA5">
            <w:rPr>
              <w:rStyle w:val="GeneralAviation"/>
              <w:b/>
              <w:bCs/>
              <w:color w:val="auto"/>
            </w:rPr>
            <w:t>SUBJECT 5: NAVIGATION</w:t>
          </w:r>
        </w:p>
        <w:p w14:paraId="265275B2" w14:textId="77777777" w:rsidR="00B154F8" w:rsidRPr="00791CA5" w:rsidRDefault="00581773" w:rsidP="00B154F8">
          <w:pPr>
            <w:rPr>
              <w:rStyle w:val="GeneralAviation"/>
              <w:color w:val="auto"/>
            </w:rPr>
          </w:pPr>
          <w:r w:rsidRPr="00791CA5">
            <w:rPr>
              <w:rStyle w:val="GeneralAviation"/>
              <w:color w:val="auto"/>
            </w:rPr>
            <w:t xml:space="preserve">TOPIC NAV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MAPS AND AERONAUTICAL CHARTS</w:t>
          </w:r>
        </w:p>
        <w:p w14:paraId="4479F60B" w14:textId="77777777" w:rsidR="00B154F8" w:rsidRPr="00791CA5" w:rsidRDefault="00581773" w:rsidP="00B154F8">
          <w:pPr>
            <w:rPr>
              <w:rStyle w:val="GeneralAviation"/>
              <w:color w:val="auto"/>
            </w:rPr>
          </w:pPr>
          <w:r w:rsidRPr="00791CA5">
            <w:rPr>
              <w:rStyle w:val="GeneralAviation"/>
              <w:color w:val="auto"/>
            </w:rPr>
            <w:t xml:space="preserve">Subtopic NAV 1.1 - </w:t>
          </w:r>
          <w:r w:rsidR="00631454" w:rsidRPr="00791CA5">
            <w:rPr>
              <w:rStyle w:val="GeneralAviation"/>
              <w:color w:val="auto"/>
            </w:rPr>
            <w:tab/>
          </w:r>
          <w:r w:rsidRPr="00791CA5">
            <w:rPr>
              <w:rStyle w:val="GeneralAviation"/>
              <w:color w:val="auto"/>
            </w:rPr>
            <w:t>Maps and charts</w:t>
          </w:r>
        </w:p>
        <w:p w14:paraId="15E0EFAC" w14:textId="77777777" w:rsidR="00B154F8" w:rsidRPr="00791CA5" w:rsidRDefault="00581773" w:rsidP="00B154F8">
          <w:pPr>
            <w:rPr>
              <w:rStyle w:val="GeneralAviation"/>
              <w:color w:val="auto"/>
            </w:rPr>
          </w:pPr>
          <w:r w:rsidRPr="00791CA5">
            <w:rPr>
              <w:rStyle w:val="GeneralAviation"/>
              <w:color w:val="auto"/>
            </w:rPr>
            <w:t xml:space="preserve">TOPIC NAV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INSTRUMENT NAVIGATION</w:t>
          </w:r>
        </w:p>
        <w:p w14:paraId="71574DA2" w14:textId="77777777" w:rsidR="00B154F8" w:rsidRPr="00791CA5" w:rsidRDefault="00581773" w:rsidP="00B154F8">
          <w:pPr>
            <w:rPr>
              <w:rStyle w:val="GeneralAviation"/>
              <w:color w:val="auto"/>
            </w:rPr>
          </w:pPr>
          <w:r w:rsidRPr="00791CA5">
            <w:rPr>
              <w:rStyle w:val="GeneralAviation"/>
              <w:color w:val="auto"/>
            </w:rPr>
            <w:t xml:space="preserve">Subtopic NAV 2.1 - </w:t>
          </w:r>
          <w:r w:rsidR="00631454" w:rsidRPr="00791CA5">
            <w:rPr>
              <w:rStyle w:val="GeneralAviation"/>
              <w:color w:val="auto"/>
            </w:rPr>
            <w:tab/>
          </w:r>
          <w:r w:rsidRPr="00791CA5">
            <w:rPr>
              <w:rStyle w:val="GeneralAviation"/>
              <w:color w:val="auto"/>
            </w:rPr>
            <w:t>Navigational systems</w:t>
          </w:r>
        </w:p>
        <w:p w14:paraId="3D4A29E0" w14:textId="77777777" w:rsidR="00B154F8" w:rsidRPr="00791CA5" w:rsidRDefault="00581773" w:rsidP="00B154F8">
          <w:pPr>
            <w:rPr>
              <w:rStyle w:val="GeneralAviation"/>
              <w:color w:val="auto"/>
            </w:rPr>
          </w:pPr>
          <w:r w:rsidRPr="00791CA5">
            <w:rPr>
              <w:rStyle w:val="GeneralAviation"/>
              <w:color w:val="auto"/>
            </w:rPr>
            <w:t xml:space="preserve">Subtopic NAV 2.2 - </w:t>
          </w:r>
          <w:r w:rsidR="00631454" w:rsidRPr="00791CA5">
            <w:rPr>
              <w:rStyle w:val="GeneralAviation"/>
              <w:color w:val="auto"/>
            </w:rPr>
            <w:tab/>
          </w:r>
          <w:r w:rsidRPr="00791CA5">
            <w:rPr>
              <w:rStyle w:val="GeneralAviation"/>
              <w:color w:val="auto"/>
            </w:rPr>
            <w:t>Stabilised approach</w:t>
          </w:r>
        </w:p>
        <w:p w14:paraId="6135511D" w14:textId="77777777" w:rsidR="00B154F8" w:rsidRPr="00791CA5" w:rsidRDefault="00581773" w:rsidP="00B154F8">
          <w:pPr>
            <w:rPr>
              <w:rStyle w:val="GeneralAviation"/>
              <w:color w:val="auto"/>
            </w:rPr>
          </w:pPr>
          <w:r w:rsidRPr="00791CA5">
            <w:rPr>
              <w:rStyle w:val="GeneralAviation"/>
              <w:color w:val="auto"/>
            </w:rPr>
            <w:t xml:space="preserve">Subtopic NAV 2.3 - </w:t>
          </w:r>
          <w:r w:rsidR="00631454" w:rsidRPr="00791CA5">
            <w:rPr>
              <w:rStyle w:val="GeneralAviation"/>
              <w:color w:val="auto"/>
            </w:rPr>
            <w:tab/>
          </w:r>
          <w:r w:rsidRPr="00791CA5">
            <w:rPr>
              <w:rStyle w:val="GeneralAviation"/>
              <w:color w:val="auto"/>
            </w:rPr>
            <w:t>Instrument departures and arrivals</w:t>
          </w:r>
        </w:p>
        <w:p w14:paraId="55759E19" w14:textId="77777777" w:rsidR="00B154F8" w:rsidRPr="00791CA5" w:rsidRDefault="00581773" w:rsidP="00B154F8">
          <w:pPr>
            <w:rPr>
              <w:rStyle w:val="GeneralAviation"/>
              <w:color w:val="auto"/>
            </w:rPr>
          </w:pPr>
          <w:r w:rsidRPr="00791CA5">
            <w:rPr>
              <w:rStyle w:val="GeneralAviation"/>
              <w:color w:val="auto"/>
            </w:rPr>
            <w:t xml:space="preserve">Subtopic NAV 2.4 - </w:t>
          </w:r>
          <w:r w:rsidR="00631454" w:rsidRPr="00791CA5">
            <w:rPr>
              <w:rStyle w:val="GeneralAviation"/>
              <w:color w:val="auto"/>
            </w:rPr>
            <w:tab/>
          </w:r>
          <w:r w:rsidRPr="00791CA5">
            <w:rPr>
              <w:rStyle w:val="GeneralAviation"/>
              <w:color w:val="auto"/>
            </w:rPr>
            <w:t>Satellite-based systems</w:t>
          </w:r>
        </w:p>
        <w:p w14:paraId="1C3F19BF" w14:textId="77777777" w:rsidR="00B154F8" w:rsidRPr="00791CA5" w:rsidRDefault="00581773" w:rsidP="00B154F8">
          <w:pPr>
            <w:rPr>
              <w:rStyle w:val="GeneralAviation"/>
              <w:color w:val="auto"/>
            </w:rPr>
          </w:pPr>
          <w:r w:rsidRPr="00791CA5">
            <w:rPr>
              <w:rStyle w:val="GeneralAviation"/>
              <w:color w:val="auto"/>
            </w:rPr>
            <w:t xml:space="preserve">Subtopic NAV 2.5 - </w:t>
          </w:r>
          <w:r w:rsidR="00631454" w:rsidRPr="00791CA5">
            <w:rPr>
              <w:rStyle w:val="GeneralAviation"/>
              <w:color w:val="auto"/>
            </w:rPr>
            <w:tab/>
          </w:r>
          <w:r w:rsidRPr="00791CA5">
            <w:rPr>
              <w:rStyle w:val="GeneralAviation"/>
              <w:color w:val="auto"/>
            </w:rPr>
            <w:t>PBN applications</w:t>
          </w:r>
        </w:p>
        <w:p w14:paraId="3BCB871C" w14:textId="77777777" w:rsidR="00B154F8" w:rsidRPr="00791CA5" w:rsidRDefault="00B154F8" w:rsidP="00B154F8">
          <w:pPr>
            <w:rPr>
              <w:rStyle w:val="GeneralAviation"/>
              <w:color w:val="auto"/>
            </w:rPr>
          </w:pPr>
        </w:p>
        <w:p w14:paraId="0A0B0508" w14:textId="77777777" w:rsidR="00B154F8" w:rsidRPr="00791CA5" w:rsidRDefault="00581773" w:rsidP="00B154F8">
          <w:pPr>
            <w:rPr>
              <w:rStyle w:val="GeneralAviation"/>
              <w:b/>
              <w:bCs/>
              <w:color w:val="auto"/>
            </w:rPr>
          </w:pPr>
          <w:r w:rsidRPr="00791CA5">
            <w:rPr>
              <w:rStyle w:val="GeneralAviation"/>
              <w:b/>
              <w:bCs/>
              <w:color w:val="auto"/>
            </w:rPr>
            <w:t>SUBJECT 6: AIRCRAFT</w:t>
          </w:r>
        </w:p>
        <w:p w14:paraId="63CCBECC" w14:textId="77777777" w:rsidR="00B154F8" w:rsidRPr="00791CA5" w:rsidRDefault="00581773" w:rsidP="00B154F8">
          <w:pPr>
            <w:rPr>
              <w:rStyle w:val="GeneralAviation"/>
              <w:color w:val="auto"/>
            </w:rPr>
          </w:pPr>
          <w:r w:rsidRPr="00791CA5">
            <w:rPr>
              <w:rStyle w:val="GeneralAviation"/>
              <w:color w:val="auto"/>
            </w:rPr>
            <w:t xml:space="preserve">TOPIC ACFT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AIRCRAFT INSTRUMENTS</w:t>
          </w:r>
        </w:p>
        <w:p w14:paraId="40C08F78" w14:textId="77777777" w:rsidR="00B154F8" w:rsidRPr="00791CA5" w:rsidRDefault="00581773" w:rsidP="00B154F8">
          <w:pPr>
            <w:rPr>
              <w:rStyle w:val="GeneralAviation"/>
              <w:color w:val="auto"/>
            </w:rPr>
          </w:pPr>
          <w:r w:rsidRPr="00791CA5">
            <w:rPr>
              <w:rStyle w:val="GeneralAviation"/>
              <w:color w:val="auto"/>
            </w:rPr>
            <w:t xml:space="preserve">Subtopic ACFT 1.1 - </w:t>
          </w:r>
          <w:r w:rsidR="00631454" w:rsidRPr="00791CA5">
            <w:rPr>
              <w:rStyle w:val="GeneralAviation"/>
              <w:color w:val="auto"/>
            </w:rPr>
            <w:tab/>
          </w:r>
          <w:r w:rsidRPr="00791CA5">
            <w:rPr>
              <w:rStyle w:val="GeneralAviation"/>
              <w:color w:val="auto"/>
            </w:rPr>
            <w:t>Aircraft instruments</w:t>
          </w:r>
        </w:p>
        <w:p w14:paraId="364CD5FF" w14:textId="77777777" w:rsidR="00B154F8" w:rsidRPr="00791CA5" w:rsidRDefault="00581773" w:rsidP="00B154F8">
          <w:pPr>
            <w:rPr>
              <w:rStyle w:val="GeneralAviation"/>
              <w:color w:val="auto"/>
            </w:rPr>
          </w:pPr>
          <w:r w:rsidRPr="00791CA5">
            <w:rPr>
              <w:rStyle w:val="GeneralAviation"/>
              <w:color w:val="auto"/>
            </w:rPr>
            <w:t xml:space="preserve">TOPIC ACFT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AIRCRAFT CATEGORIES</w:t>
          </w:r>
        </w:p>
        <w:p w14:paraId="3CBA6497" w14:textId="77777777" w:rsidR="00B154F8" w:rsidRPr="00791CA5" w:rsidRDefault="00581773" w:rsidP="00B154F8">
          <w:pPr>
            <w:rPr>
              <w:rStyle w:val="GeneralAviation"/>
              <w:color w:val="auto"/>
            </w:rPr>
          </w:pPr>
          <w:r w:rsidRPr="00791CA5">
            <w:rPr>
              <w:rStyle w:val="GeneralAviation"/>
              <w:color w:val="auto"/>
            </w:rPr>
            <w:t xml:space="preserve">Subtopic ACFT 2.1 - </w:t>
          </w:r>
          <w:r w:rsidR="00631454" w:rsidRPr="00791CA5">
            <w:rPr>
              <w:rStyle w:val="GeneralAviation"/>
              <w:color w:val="auto"/>
            </w:rPr>
            <w:tab/>
          </w:r>
          <w:r w:rsidRPr="00791CA5">
            <w:rPr>
              <w:rStyle w:val="GeneralAviation"/>
              <w:color w:val="auto"/>
            </w:rPr>
            <w:t>Wake turbulence</w:t>
          </w:r>
        </w:p>
        <w:p w14:paraId="55B1BD3C" w14:textId="77777777" w:rsidR="00B154F8" w:rsidRPr="00791CA5" w:rsidRDefault="00581773" w:rsidP="00B154F8">
          <w:pPr>
            <w:rPr>
              <w:rStyle w:val="GeneralAviation"/>
              <w:color w:val="auto"/>
            </w:rPr>
          </w:pPr>
          <w:r w:rsidRPr="00791CA5">
            <w:rPr>
              <w:rStyle w:val="GeneralAviation"/>
              <w:color w:val="auto"/>
            </w:rPr>
            <w:t xml:space="preserve">Subtopic ACFT 2.2 - </w:t>
          </w:r>
          <w:r w:rsidR="00631454" w:rsidRPr="00791CA5">
            <w:rPr>
              <w:rStyle w:val="GeneralAviation"/>
              <w:color w:val="auto"/>
            </w:rPr>
            <w:tab/>
          </w:r>
          <w:r w:rsidRPr="00791CA5">
            <w:rPr>
              <w:rStyle w:val="GeneralAviation"/>
              <w:color w:val="auto"/>
            </w:rPr>
            <w:t>Application of ICAO approach categories</w:t>
          </w:r>
        </w:p>
        <w:p w14:paraId="1EB59279" w14:textId="77777777" w:rsidR="00B154F8" w:rsidRPr="00791CA5" w:rsidRDefault="00581773" w:rsidP="00B154F8">
          <w:pPr>
            <w:rPr>
              <w:rStyle w:val="GeneralAviation"/>
              <w:color w:val="auto"/>
            </w:rPr>
          </w:pPr>
          <w:r w:rsidRPr="00791CA5">
            <w:rPr>
              <w:rStyle w:val="GeneralAviation"/>
              <w:color w:val="auto"/>
            </w:rPr>
            <w:t xml:space="preserve">TOPIC ACFT 3 - </w:t>
          </w:r>
          <w:r w:rsidR="00631454" w:rsidRPr="00791CA5">
            <w:rPr>
              <w:rStyle w:val="GeneralAviation"/>
              <w:color w:val="auto"/>
            </w:rPr>
            <w:tab/>
          </w:r>
          <w:r w:rsidR="00631454" w:rsidRPr="00791CA5">
            <w:rPr>
              <w:rStyle w:val="GeneralAviation"/>
              <w:color w:val="auto"/>
            </w:rPr>
            <w:tab/>
          </w:r>
          <w:r w:rsidRPr="00791CA5">
            <w:rPr>
              <w:rStyle w:val="GeneralAviation"/>
              <w:color w:val="auto"/>
            </w:rPr>
            <w:t>FACTORS AFFECTING AIRCRAFT PERFORMANCE</w:t>
          </w:r>
        </w:p>
        <w:p w14:paraId="36C0E01C" w14:textId="77777777" w:rsidR="00B154F8" w:rsidRPr="00791CA5" w:rsidRDefault="00581773" w:rsidP="00B154F8">
          <w:pPr>
            <w:rPr>
              <w:rStyle w:val="GeneralAviation"/>
              <w:color w:val="auto"/>
            </w:rPr>
          </w:pPr>
          <w:r w:rsidRPr="00791CA5">
            <w:rPr>
              <w:rStyle w:val="GeneralAviation"/>
              <w:color w:val="auto"/>
            </w:rPr>
            <w:t xml:space="preserve">Subtopic ACFT 3.1 - </w:t>
          </w:r>
          <w:r w:rsidR="00631454" w:rsidRPr="00791CA5">
            <w:rPr>
              <w:rStyle w:val="GeneralAviation"/>
              <w:color w:val="auto"/>
            </w:rPr>
            <w:tab/>
          </w:r>
          <w:r w:rsidRPr="00791CA5">
            <w:rPr>
              <w:rStyle w:val="GeneralAviation"/>
              <w:color w:val="auto"/>
            </w:rPr>
            <w:t>Take-off factors</w:t>
          </w:r>
        </w:p>
        <w:p w14:paraId="206255D6" w14:textId="77777777" w:rsidR="00B154F8" w:rsidRPr="00791CA5" w:rsidRDefault="00581773" w:rsidP="00B154F8">
          <w:pPr>
            <w:rPr>
              <w:rStyle w:val="GeneralAviation"/>
              <w:color w:val="auto"/>
            </w:rPr>
          </w:pPr>
          <w:r w:rsidRPr="00791CA5">
            <w:rPr>
              <w:rStyle w:val="GeneralAviation"/>
              <w:color w:val="auto"/>
            </w:rPr>
            <w:t xml:space="preserve">Subtopic ACFT 3.2 - </w:t>
          </w:r>
          <w:r w:rsidR="00631454" w:rsidRPr="00791CA5">
            <w:rPr>
              <w:rStyle w:val="GeneralAviation"/>
              <w:color w:val="auto"/>
            </w:rPr>
            <w:tab/>
          </w:r>
          <w:r w:rsidRPr="00791CA5">
            <w:rPr>
              <w:rStyle w:val="GeneralAviation"/>
              <w:color w:val="auto"/>
            </w:rPr>
            <w:t>Climb factors</w:t>
          </w:r>
        </w:p>
        <w:p w14:paraId="7783A70A" w14:textId="77777777" w:rsidR="00B154F8" w:rsidRPr="00791CA5" w:rsidRDefault="00581773" w:rsidP="00B154F8">
          <w:pPr>
            <w:rPr>
              <w:rStyle w:val="GeneralAviation"/>
              <w:color w:val="auto"/>
            </w:rPr>
          </w:pPr>
          <w:r w:rsidRPr="00791CA5">
            <w:rPr>
              <w:rStyle w:val="GeneralAviation"/>
              <w:color w:val="auto"/>
            </w:rPr>
            <w:t xml:space="preserve">Subtopic ACFT 3.3 - </w:t>
          </w:r>
          <w:r w:rsidR="00631454" w:rsidRPr="00791CA5">
            <w:rPr>
              <w:rStyle w:val="GeneralAviation"/>
              <w:color w:val="auto"/>
            </w:rPr>
            <w:tab/>
          </w:r>
          <w:r w:rsidRPr="00791CA5">
            <w:rPr>
              <w:rStyle w:val="GeneralAviation"/>
              <w:color w:val="auto"/>
            </w:rPr>
            <w:t>Final approach and landing factors</w:t>
          </w:r>
        </w:p>
        <w:p w14:paraId="10AC2299" w14:textId="77777777" w:rsidR="00B154F8" w:rsidRPr="00791CA5" w:rsidRDefault="00581773" w:rsidP="00B154F8">
          <w:pPr>
            <w:rPr>
              <w:rStyle w:val="GeneralAviation"/>
              <w:color w:val="auto"/>
            </w:rPr>
          </w:pPr>
          <w:r w:rsidRPr="00791CA5">
            <w:rPr>
              <w:rStyle w:val="GeneralAviation"/>
              <w:color w:val="auto"/>
            </w:rPr>
            <w:t xml:space="preserve">Subtopic ACFT 3.4 - </w:t>
          </w:r>
          <w:r w:rsidR="00631454" w:rsidRPr="00791CA5">
            <w:rPr>
              <w:rStyle w:val="GeneralAviation"/>
              <w:color w:val="auto"/>
            </w:rPr>
            <w:tab/>
          </w:r>
          <w:r w:rsidRPr="00791CA5">
            <w:rPr>
              <w:rStyle w:val="GeneralAviation"/>
              <w:color w:val="auto"/>
            </w:rPr>
            <w:t>Economic factors</w:t>
          </w:r>
        </w:p>
        <w:p w14:paraId="36B7F3B7" w14:textId="77777777" w:rsidR="00B154F8" w:rsidRPr="00791CA5" w:rsidRDefault="00581773" w:rsidP="00B154F8">
          <w:pPr>
            <w:rPr>
              <w:rStyle w:val="GeneralAviation"/>
              <w:color w:val="auto"/>
            </w:rPr>
          </w:pPr>
          <w:r w:rsidRPr="00791CA5">
            <w:rPr>
              <w:rStyle w:val="GeneralAviation"/>
              <w:color w:val="auto"/>
            </w:rPr>
            <w:t xml:space="preserve">Subtopic ACFT 3.5 - </w:t>
          </w:r>
          <w:r w:rsidR="00631454" w:rsidRPr="00791CA5">
            <w:rPr>
              <w:rStyle w:val="GeneralAviation"/>
              <w:color w:val="auto"/>
            </w:rPr>
            <w:tab/>
          </w:r>
          <w:r w:rsidRPr="00791CA5">
            <w:rPr>
              <w:rStyle w:val="GeneralAviation"/>
              <w:color w:val="auto"/>
            </w:rPr>
            <w:t>Environmental factors</w:t>
          </w:r>
        </w:p>
        <w:p w14:paraId="4A0D8CCB" w14:textId="77777777" w:rsidR="00B154F8" w:rsidRPr="00791CA5" w:rsidRDefault="00581773" w:rsidP="00B154F8">
          <w:pPr>
            <w:rPr>
              <w:rStyle w:val="GeneralAviation"/>
              <w:color w:val="auto"/>
            </w:rPr>
          </w:pPr>
          <w:r w:rsidRPr="00791CA5">
            <w:rPr>
              <w:rStyle w:val="GeneralAviation"/>
              <w:color w:val="auto"/>
            </w:rPr>
            <w:t xml:space="preserve">TOPIC ACFT 4 - </w:t>
          </w:r>
          <w:r w:rsidR="00631454" w:rsidRPr="00791CA5">
            <w:rPr>
              <w:rStyle w:val="GeneralAviation"/>
              <w:color w:val="auto"/>
            </w:rPr>
            <w:tab/>
          </w:r>
          <w:r w:rsidR="00631454" w:rsidRPr="00791CA5">
            <w:rPr>
              <w:rStyle w:val="GeneralAviation"/>
              <w:color w:val="auto"/>
            </w:rPr>
            <w:tab/>
          </w:r>
          <w:r w:rsidRPr="00791CA5">
            <w:rPr>
              <w:rStyle w:val="GeneralAviation"/>
              <w:color w:val="auto"/>
            </w:rPr>
            <w:t>AIRCRAFT DATA</w:t>
          </w:r>
        </w:p>
        <w:p w14:paraId="04DF355F" w14:textId="77777777" w:rsidR="00B154F8" w:rsidRPr="00791CA5" w:rsidRDefault="00581773" w:rsidP="00B154F8">
          <w:pPr>
            <w:rPr>
              <w:rStyle w:val="GeneralAviation"/>
              <w:color w:val="auto"/>
            </w:rPr>
          </w:pPr>
          <w:r w:rsidRPr="00791CA5">
            <w:rPr>
              <w:rStyle w:val="GeneralAviation"/>
              <w:color w:val="auto"/>
            </w:rPr>
            <w:lastRenderedPageBreak/>
            <w:t xml:space="preserve">Subtopic ACFT 4.1 - </w:t>
          </w:r>
          <w:r w:rsidR="00631454" w:rsidRPr="00791CA5">
            <w:rPr>
              <w:rStyle w:val="GeneralAviation"/>
              <w:color w:val="auto"/>
            </w:rPr>
            <w:tab/>
          </w:r>
          <w:r w:rsidRPr="00791CA5">
            <w:rPr>
              <w:rStyle w:val="GeneralAviation"/>
              <w:color w:val="auto"/>
            </w:rPr>
            <w:t>Recognition of aircraft types</w:t>
          </w:r>
        </w:p>
        <w:p w14:paraId="020F2707" w14:textId="77777777" w:rsidR="00B154F8" w:rsidRPr="00791CA5" w:rsidRDefault="00581773" w:rsidP="00B154F8">
          <w:pPr>
            <w:rPr>
              <w:rStyle w:val="GeneralAviation"/>
              <w:color w:val="auto"/>
            </w:rPr>
          </w:pPr>
          <w:r w:rsidRPr="00791CA5">
            <w:rPr>
              <w:rStyle w:val="GeneralAviation"/>
              <w:color w:val="auto"/>
            </w:rPr>
            <w:t xml:space="preserve">Subtopic ACFT 4.2 - </w:t>
          </w:r>
          <w:r w:rsidR="00631454" w:rsidRPr="00791CA5">
            <w:rPr>
              <w:rStyle w:val="GeneralAviation"/>
              <w:color w:val="auto"/>
            </w:rPr>
            <w:tab/>
          </w:r>
          <w:r w:rsidRPr="00791CA5">
            <w:rPr>
              <w:rStyle w:val="GeneralAviation"/>
              <w:color w:val="auto"/>
            </w:rPr>
            <w:t>Performance data</w:t>
          </w:r>
        </w:p>
        <w:p w14:paraId="1A58DCC9" w14:textId="77777777" w:rsidR="00B154F8" w:rsidRPr="00791CA5" w:rsidRDefault="00B154F8" w:rsidP="00B154F8">
          <w:pPr>
            <w:rPr>
              <w:rStyle w:val="GeneralAviation"/>
              <w:color w:val="auto"/>
            </w:rPr>
          </w:pPr>
        </w:p>
        <w:p w14:paraId="5E1AC910" w14:textId="77777777" w:rsidR="00B154F8" w:rsidRPr="00791CA5" w:rsidRDefault="00581773" w:rsidP="00B154F8">
          <w:pPr>
            <w:rPr>
              <w:rStyle w:val="GeneralAviation"/>
              <w:b/>
              <w:bCs/>
              <w:color w:val="auto"/>
            </w:rPr>
          </w:pPr>
          <w:r w:rsidRPr="00791CA5">
            <w:rPr>
              <w:rStyle w:val="GeneralAviation"/>
              <w:b/>
              <w:bCs/>
              <w:color w:val="auto"/>
            </w:rPr>
            <w:t>SUBJECT 7: HUMAN FACTORS</w:t>
          </w:r>
        </w:p>
        <w:p w14:paraId="44A04494" w14:textId="77777777" w:rsidR="00B154F8" w:rsidRPr="00791CA5" w:rsidRDefault="00581773" w:rsidP="00B154F8">
          <w:pPr>
            <w:rPr>
              <w:rStyle w:val="GeneralAviation"/>
              <w:color w:val="auto"/>
            </w:rPr>
          </w:pPr>
          <w:r w:rsidRPr="00791CA5">
            <w:rPr>
              <w:rStyle w:val="GeneralAviation"/>
              <w:color w:val="auto"/>
            </w:rPr>
            <w:t xml:space="preserve">TOPIC HUM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 xml:space="preserve">INFORMATION PROCESSING </w:t>
          </w:r>
        </w:p>
        <w:p w14:paraId="5373AC78" w14:textId="77777777" w:rsidR="00B154F8" w:rsidRPr="00791CA5" w:rsidRDefault="00581773" w:rsidP="00B154F8">
          <w:pPr>
            <w:rPr>
              <w:rStyle w:val="GeneralAviation"/>
              <w:color w:val="auto"/>
            </w:rPr>
          </w:pPr>
          <w:r w:rsidRPr="00791CA5">
            <w:rPr>
              <w:rStyle w:val="GeneralAviation"/>
              <w:color w:val="auto"/>
            </w:rPr>
            <w:t xml:space="preserve">Subtopic HUM 1.1 – </w:t>
          </w:r>
          <w:r w:rsidR="00631454" w:rsidRPr="00791CA5">
            <w:rPr>
              <w:rStyle w:val="GeneralAviation"/>
              <w:color w:val="auto"/>
            </w:rPr>
            <w:tab/>
          </w:r>
          <w:r w:rsidRPr="00791CA5">
            <w:rPr>
              <w:rStyle w:val="GeneralAviation"/>
              <w:color w:val="auto"/>
            </w:rPr>
            <w:t>Cognition and factors influencing it</w:t>
          </w:r>
        </w:p>
        <w:p w14:paraId="17AC551B" w14:textId="77777777" w:rsidR="00B154F8" w:rsidRPr="00791CA5" w:rsidRDefault="00581773" w:rsidP="00B154F8">
          <w:pPr>
            <w:rPr>
              <w:rStyle w:val="GeneralAviation"/>
              <w:color w:val="auto"/>
            </w:rPr>
          </w:pPr>
          <w:r w:rsidRPr="00791CA5">
            <w:rPr>
              <w:rStyle w:val="GeneralAviation"/>
              <w:color w:val="auto"/>
            </w:rPr>
            <w:t xml:space="preserve">Subtopic HUM 1.2 – </w:t>
          </w:r>
          <w:r w:rsidR="00631454" w:rsidRPr="00791CA5">
            <w:rPr>
              <w:rStyle w:val="GeneralAviation"/>
              <w:color w:val="auto"/>
            </w:rPr>
            <w:tab/>
          </w:r>
          <w:r w:rsidRPr="00791CA5">
            <w:rPr>
              <w:rStyle w:val="GeneralAviation"/>
              <w:color w:val="auto"/>
            </w:rPr>
            <w:t>Situational awareness</w:t>
          </w:r>
        </w:p>
        <w:p w14:paraId="4949BAA9" w14:textId="77777777" w:rsidR="00B154F8" w:rsidRPr="00791CA5" w:rsidRDefault="00581773" w:rsidP="00B154F8">
          <w:pPr>
            <w:rPr>
              <w:rStyle w:val="GeneralAviation"/>
              <w:color w:val="auto"/>
            </w:rPr>
          </w:pPr>
          <w:r w:rsidRPr="00791CA5">
            <w:rPr>
              <w:rStyle w:val="GeneralAviation"/>
              <w:color w:val="auto"/>
            </w:rPr>
            <w:t xml:space="preserve">Subtopic HUM 1.3 – </w:t>
          </w:r>
          <w:r w:rsidR="00631454" w:rsidRPr="00791CA5">
            <w:rPr>
              <w:rStyle w:val="GeneralAviation"/>
              <w:color w:val="auto"/>
            </w:rPr>
            <w:tab/>
          </w:r>
          <w:r w:rsidRPr="00791CA5">
            <w:rPr>
              <w:rStyle w:val="GeneralAviation"/>
              <w:color w:val="auto"/>
            </w:rPr>
            <w:t>Decision-making</w:t>
          </w:r>
        </w:p>
        <w:p w14:paraId="2C8AB4AC" w14:textId="77777777" w:rsidR="00B154F8" w:rsidRPr="00791CA5" w:rsidRDefault="00581773" w:rsidP="00B154F8">
          <w:pPr>
            <w:rPr>
              <w:rStyle w:val="GeneralAviation"/>
              <w:color w:val="auto"/>
            </w:rPr>
          </w:pPr>
          <w:r w:rsidRPr="00791CA5">
            <w:rPr>
              <w:rStyle w:val="GeneralAviation"/>
              <w:color w:val="auto"/>
            </w:rPr>
            <w:t xml:space="preserve">TOPIC HUM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FACTORS AFFECTING HEALTH AND WELL-BEING</w:t>
          </w:r>
        </w:p>
        <w:p w14:paraId="6041E4B4" w14:textId="77777777" w:rsidR="00B154F8" w:rsidRPr="00791CA5" w:rsidRDefault="00581773" w:rsidP="00B154F8">
          <w:pPr>
            <w:rPr>
              <w:rStyle w:val="GeneralAviation"/>
              <w:color w:val="auto"/>
            </w:rPr>
          </w:pPr>
          <w:r w:rsidRPr="00791CA5">
            <w:rPr>
              <w:rStyle w:val="GeneralAviation"/>
              <w:color w:val="auto"/>
            </w:rPr>
            <w:t xml:space="preserve">Subtopic HUM 2.1 - </w:t>
          </w:r>
          <w:r w:rsidR="00631454" w:rsidRPr="00791CA5">
            <w:rPr>
              <w:rStyle w:val="GeneralAviation"/>
              <w:color w:val="auto"/>
            </w:rPr>
            <w:tab/>
          </w:r>
          <w:r w:rsidRPr="00791CA5">
            <w:rPr>
              <w:rStyle w:val="GeneralAviation"/>
              <w:color w:val="auto"/>
            </w:rPr>
            <w:t>Fatigue</w:t>
          </w:r>
        </w:p>
        <w:p w14:paraId="5AEFAC66" w14:textId="77777777" w:rsidR="00B154F8" w:rsidRPr="00791CA5" w:rsidRDefault="00581773" w:rsidP="00B154F8">
          <w:pPr>
            <w:rPr>
              <w:rStyle w:val="GeneralAviation"/>
              <w:color w:val="auto"/>
            </w:rPr>
          </w:pPr>
          <w:r w:rsidRPr="00791CA5">
            <w:rPr>
              <w:rStyle w:val="GeneralAviation"/>
              <w:color w:val="auto"/>
            </w:rPr>
            <w:t xml:space="preserve">Subtopic HUM 2.2 – </w:t>
          </w:r>
          <w:r w:rsidR="00631454" w:rsidRPr="00791CA5">
            <w:rPr>
              <w:rStyle w:val="GeneralAviation"/>
              <w:color w:val="auto"/>
            </w:rPr>
            <w:tab/>
          </w:r>
          <w:r w:rsidRPr="00791CA5">
            <w:rPr>
              <w:rStyle w:val="GeneralAviation"/>
              <w:color w:val="auto"/>
            </w:rPr>
            <w:t>Stress</w:t>
          </w:r>
        </w:p>
        <w:p w14:paraId="37B5AB2F" w14:textId="77777777" w:rsidR="00B154F8" w:rsidRPr="00791CA5" w:rsidRDefault="00581773" w:rsidP="00B154F8">
          <w:pPr>
            <w:rPr>
              <w:rStyle w:val="GeneralAviation"/>
              <w:color w:val="auto"/>
            </w:rPr>
          </w:pPr>
          <w:r w:rsidRPr="00791CA5">
            <w:rPr>
              <w:rStyle w:val="GeneralAviation"/>
              <w:color w:val="auto"/>
            </w:rPr>
            <w:t xml:space="preserve">TOPIC HUM 3 – </w:t>
          </w:r>
          <w:r w:rsidR="00631454" w:rsidRPr="00791CA5">
            <w:rPr>
              <w:rStyle w:val="GeneralAviation"/>
              <w:color w:val="auto"/>
            </w:rPr>
            <w:tab/>
          </w:r>
          <w:r w:rsidR="00631454" w:rsidRPr="00791CA5">
            <w:rPr>
              <w:rStyle w:val="GeneralAviation"/>
              <w:color w:val="auto"/>
            </w:rPr>
            <w:tab/>
          </w:r>
          <w:r w:rsidRPr="00791CA5">
            <w:rPr>
              <w:rStyle w:val="GeneralAviation"/>
              <w:color w:val="auto"/>
            </w:rPr>
            <w:t>THREAT AND ERROR MANAGEMENT</w:t>
          </w:r>
        </w:p>
        <w:p w14:paraId="4F74F3A7" w14:textId="77777777" w:rsidR="00B154F8" w:rsidRPr="00791CA5" w:rsidRDefault="00581773" w:rsidP="00B154F8">
          <w:pPr>
            <w:rPr>
              <w:rStyle w:val="GeneralAviation"/>
              <w:color w:val="auto"/>
            </w:rPr>
          </w:pPr>
          <w:r w:rsidRPr="00791CA5">
            <w:rPr>
              <w:rStyle w:val="GeneralAviation"/>
              <w:color w:val="auto"/>
            </w:rPr>
            <w:t xml:space="preserve">Subtopic HUM 3.1 – </w:t>
          </w:r>
          <w:r w:rsidR="00631454" w:rsidRPr="00791CA5">
            <w:rPr>
              <w:rStyle w:val="GeneralAviation"/>
              <w:color w:val="auto"/>
            </w:rPr>
            <w:tab/>
          </w:r>
          <w:r w:rsidRPr="00791CA5">
            <w:rPr>
              <w:rStyle w:val="GeneralAviation"/>
              <w:color w:val="auto"/>
            </w:rPr>
            <w:t>Threat and error management framework</w:t>
          </w:r>
        </w:p>
        <w:p w14:paraId="54B435BE" w14:textId="77777777" w:rsidR="00B154F8" w:rsidRPr="00791CA5" w:rsidRDefault="00581773" w:rsidP="00B154F8">
          <w:pPr>
            <w:rPr>
              <w:rStyle w:val="GeneralAviation"/>
              <w:color w:val="auto"/>
            </w:rPr>
          </w:pPr>
          <w:r w:rsidRPr="00791CA5">
            <w:rPr>
              <w:rStyle w:val="GeneralAviation"/>
              <w:color w:val="auto"/>
            </w:rPr>
            <w:t xml:space="preserve">Subtopic HUM 3.2 – </w:t>
          </w:r>
          <w:r w:rsidR="00631454" w:rsidRPr="00791CA5">
            <w:rPr>
              <w:rStyle w:val="GeneralAviation"/>
              <w:color w:val="auto"/>
            </w:rPr>
            <w:tab/>
          </w:r>
          <w:r w:rsidRPr="00791CA5">
            <w:rPr>
              <w:rStyle w:val="GeneralAviation"/>
              <w:color w:val="auto"/>
            </w:rPr>
            <w:t>Applied threat and error management</w:t>
          </w:r>
        </w:p>
        <w:p w14:paraId="207E9F54" w14:textId="77777777" w:rsidR="00B154F8" w:rsidRPr="00791CA5" w:rsidRDefault="00581773" w:rsidP="00B154F8">
          <w:pPr>
            <w:rPr>
              <w:rStyle w:val="GeneralAviation"/>
              <w:color w:val="auto"/>
            </w:rPr>
          </w:pPr>
          <w:r w:rsidRPr="00791CA5">
            <w:rPr>
              <w:rStyle w:val="GeneralAviation"/>
              <w:color w:val="auto"/>
            </w:rPr>
            <w:t xml:space="preserve">TOPIC HUM 4 – </w:t>
          </w:r>
          <w:r w:rsidR="00631454" w:rsidRPr="00791CA5">
            <w:rPr>
              <w:rStyle w:val="GeneralAviation"/>
              <w:color w:val="auto"/>
            </w:rPr>
            <w:tab/>
          </w:r>
          <w:r w:rsidR="00631454" w:rsidRPr="00791CA5">
            <w:rPr>
              <w:rStyle w:val="GeneralAviation"/>
              <w:color w:val="auto"/>
            </w:rPr>
            <w:tab/>
          </w:r>
          <w:r w:rsidRPr="00791CA5">
            <w:rPr>
              <w:rStyle w:val="GeneralAviation"/>
              <w:color w:val="auto"/>
            </w:rPr>
            <w:t>TEAMWORK</w:t>
          </w:r>
        </w:p>
        <w:p w14:paraId="34B3232C" w14:textId="77777777" w:rsidR="00B154F8" w:rsidRPr="00791CA5" w:rsidRDefault="00581773" w:rsidP="00B154F8">
          <w:pPr>
            <w:rPr>
              <w:rStyle w:val="GeneralAviation"/>
              <w:color w:val="auto"/>
            </w:rPr>
          </w:pPr>
          <w:r w:rsidRPr="00791CA5">
            <w:rPr>
              <w:rStyle w:val="GeneralAviation"/>
              <w:color w:val="auto"/>
            </w:rPr>
            <w:t xml:space="preserve">Subtopic HUM 4.1 – </w:t>
          </w:r>
          <w:r w:rsidR="00631454" w:rsidRPr="00791CA5">
            <w:rPr>
              <w:rStyle w:val="GeneralAviation"/>
              <w:color w:val="auto"/>
            </w:rPr>
            <w:tab/>
          </w:r>
          <w:r w:rsidRPr="00791CA5">
            <w:rPr>
              <w:rStyle w:val="GeneralAviation"/>
              <w:color w:val="auto"/>
            </w:rPr>
            <w:t>Benefits of teamwork</w:t>
          </w:r>
        </w:p>
        <w:p w14:paraId="575917AA" w14:textId="77777777" w:rsidR="00B154F8" w:rsidRPr="00791CA5" w:rsidRDefault="00581773" w:rsidP="00B154F8">
          <w:pPr>
            <w:rPr>
              <w:rStyle w:val="GeneralAviation"/>
              <w:color w:val="auto"/>
            </w:rPr>
          </w:pPr>
          <w:r w:rsidRPr="00791CA5">
            <w:rPr>
              <w:rStyle w:val="GeneralAviation"/>
              <w:color w:val="auto"/>
            </w:rPr>
            <w:t xml:space="preserve">Subtopic HUM 4.2 – </w:t>
          </w:r>
          <w:r w:rsidR="00631454" w:rsidRPr="00791CA5">
            <w:rPr>
              <w:rStyle w:val="GeneralAviation"/>
              <w:color w:val="auto"/>
            </w:rPr>
            <w:tab/>
          </w:r>
          <w:r w:rsidRPr="00791CA5">
            <w:rPr>
              <w:rStyle w:val="GeneralAviation"/>
              <w:color w:val="auto"/>
            </w:rPr>
            <w:t>Conflict management</w:t>
          </w:r>
        </w:p>
        <w:p w14:paraId="0FEDB5F1" w14:textId="77777777" w:rsidR="00B154F8" w:rsidRPr="00791CA5" w:rsidRDefault="00581773" w:rsidP="00B154F8">
          <w:pPr>
            <w:rPr>
              <w:rStyle w:val="GeneralAviation"/>
              <w:color w:val="auto"/>
            </w:rPr>
          </w:pPr>
          <w:r w:rsidRPr="00791CA5">
            <w:rPr>
              <w:rStyle w:val="GeneralAviation"/>
              <w:color w:val="auto"/>
            </w:rPr>
            <w:t xml:space="preserve">TOPIC HUM 5 – </w:t>
          </w:r>
          <w:r w:rsidR="00631454" w:rsidRPr="00791CA5">
            <w:rPr>
              <w:rStyle w:val="GeneralAviation"/>
              <w:color w:val="auto"/>
            </w:rPr>
            <w:tab/>
          </w:r>
          <w:r w:rsidR="00631454" w:rsidRPr="00791CA5">
            <w:rPr>
              <w:rStyle w:val="GeneralAviation"/>
              <w:color w:val="auto"/>
            </w:rPr>
            <w:tab/>
          </w:r>
          <w:r w:rsidRPr="00791CA5">
            <w:rPr>
              <w:rStyle w:val="GeneralAviation"/>
              <w:color w:val="auto"/>
            </w:rPr>
            <w:t>SYSTEM</w:t>
          </w:r>
        </w:p>
        <w:p w14:paraId="2D69A895" w14:textId="77777777" w:rsidR="00B154F8" w:rsidRPr="00791CA5" w:rsidRDefault="00581773" w:rsidP="00B154F8">
          <w:pPr>
            <w:rPr>
              <w:rStyle w:val="GeneralAviation"/>
              <w:color w:val="auto"/>
            </w:rPr>
          </w:pPr>
          <w:r w:rsidRPr="00791CA5">
            <w:rPr>
              <w:rStyle w:val="GeneralAviation"/>
              <w:color w:val="auto"/>
            </w:rPr>
            <w:t xml:space="preserve">Subtopic HUM 5.1 – </w:t>
          </w:r>
          <w:r w:rsidR="00631454" w:rsidRPr="00791CA5">
            <w:rPr>
              <w:rStyle w:val="GeneralAviation"/>
              <w:color w:val="auto"/>
            </w:rPr>
            <w:tab/>
          </w:r>
          <w:r w:rsidRPr="00791CA5">
            <w:rPr>
              <w:rStyle w:val="GeneralAviation"/>
              <w:color w:val="auto"/>
            </w:rPr>
            <w:t>Concept of systems in ATM/ANS</w:t>
          </w:r>
        </w:p>
        <w:p w14:paraId="4975214A" w14:textId="77777777" w:rsidR="00B154F8" w:rsidRPr="00791CA5" w:rsidRDefault="00581773" w:rsidP="00B154F8">
          <w:pPr>
            <w:rPr>
              <w:rStyle w:val="GeneralAviation"/>
              <w:color w:val="auto"/>
            </w:rPr>
          </w:pPr>
          <w:r w:rsidRPr="00791CA5">
            <w:rPr>
              <w:rStyle w:val="GeneralAviation"/>
              <w:color w:val="auto"/>
            </w:rPr>
            <w:t xml:space="preserve">TOPIC HUM 6 – </w:t>
          </w:r>
          <w:r w:rsidR="00631454" w:rsidRPr="00791CA5">
            <w:rPr>
              <w:rStyle w:val="GeneralAviation"/>
              <w:color w:val="auto"/>
            </w:rPr>
            <w:tab/>
          </w:r>
          <w:r w:rsidR="00631454" w:rsidRPr="00791CA5">
            <w:rPr>
              <w:rStyle w:val="GeneralAviation"/>
              <w:color w:val="auto"/>
            </w:rPr>
            <w:tab/>
          </w:r>
          <w:r w:rsidRPr="00791CA5">
            <w:rPr>
              <w:rStyle w:val="GeneralAviation"/>
              <w:color w:val="auto"/>
            </w:rPr>
            <w:t>COMMUNICATION</w:t>
          </w:r>
        </w:p>
        <w:p w14:paraId="2D8AE076" w14:textId="77777777" w:rsidR="00B154F8" w:rsidRPr="00791CA5" w:rsidRDefault="00581773" w:rsidP="00B154F8">
          <w:pPr>
            <w:rPr>
              <w:rStyle w:val="GeneralAviation"/>
              <w:color w:val="auto"/>
            </w:rPr>
          </w:pPr>
          <w:r w:rsidRPr="00791CA5">
            <w:rPr>
              <w:rStyle w:val="GeneralAviation"/>
              <w:color w:val="auto"/>
            </w:rPr>
            <w:t xml:space="preserve">Subtopic HUM 6.1 – </w:t>
          </w:r>
          <w:r w:rsidR="00631454" w:rsidRPr="00791CA5">
            <w:rPr>
              <w:rStyle w:val="GeneralAviation"/>
              <w:color w:val="auto"/>
            </w:rPr>
            <w:tab/>
          </w:r>
          <w:r w:rsidRPr="00791CA5">
            <w:rPr>
              <w:rStyle w:val="GeneralAviation"/>
              <w:color w:val="auto"/>
            </w:rPr>
            <w:t>Effective communication</w:t>
          </w:r>
        </w:p>
        <w:p w14:paraId="43D1DAC5" w14:textId="77777777" w:rsidR="00B154F8" w:rsidRPr="00791CA5" w:rsidRDefault="00581773" w:rsidP="00B154F8">
          <w:pPr>
            <w:rPr>
              <w:rStyle w:val="GeneralAviation"/>
              <w:color w:val="auto"/>
            </w:rPr>
          </w:pPr>
          <w:r w:rsidRPr="00791CA5">
            <w:rPr>
              <w:rStyle w:val="GeneralAviation"/>
              <w:color w:val="auto"/>
            </w:rPr>
            <w:t xml:space="preserve">Subtopic HUM 6.2 – </w:t>
          </w:r>
          <w:r w:rsidR="00631454" w:rsidRPr="00791CA5">
            <w:rPr>
              <w:rStyle w:val="GeneralAviation"/>
              <w:color w:val="auto"/>
            </w:rPr>
            <w:tab/>
          </w:r>
          <w:r w:rsidRPr="00791CA5">
            <w:rPr>
              <w:rStyle w:val="GeneralAviation"/>
              <w:color w:val="auto"/>
            </w:rPr>
            <w:t>Effective feedback</w:t>
          </w:r>
        </w:p>
        <w:p w14:paraId="64C2917A" w14:textId="77777777" w:rsidR="00B154F8" w:rsidRPr="00791CA5" w:rsidRDefault="00B154F8" w:rsidP="00B154F8">
          <w:pPr>
            <w:rPr>
              <w:rStyle w:val="GeneralAviation"/>
              <w:color w:val="auto"/>
            </w:rPr>
          </w:pPr>
        </w:p>
        <w:p w14:paraId="1753F454" w14:textId="77777777" w:rsidR="00B154F8" w:rsidRPr="00791CA5" w:rsidRDefault="00581773" w:rsidP="00B154F8">
          <w:pPr>
            <w:rPr>
              <w:rStyle w:val="GeneralAviation"/>
              <w:b/>
              <w:bCs/>
              <w:color w:val="auto"/>
            </w:rPr>
          </w:pPr>
          <w:r w:rsidRPr="00791CA5">
            <w:rPr>
              <w:rStyle w:val="GeneralAviation"/>
              <w:b/>
              <w:bCs/>
              <w:color w:val="auto"/>
            </w:rPr>
            <w:t>SUBJECT 8: EQUIPMENT AND SYSTEMS</w:t>
          </w:r>
        </w:p>
        <w:p w14:paraId="0AD0E96D" w14:textId="77777777" w:rsidR="00B154F8" w:rsidRPr="00791CA5" w:rsidRDefault="00581773" w:rsidP="00B154F8">
          <w:pPr>
            <w:rPr>
              <w:rStyle w:val="GeneralAviation"/>
              <w:color w:val="auto"/>
            </w:rPr>
          </w:pPr>
          <w:r w:rsidRPr="00791CA5">
            <w:rPr>
              <w:rStyle w:val="GeneralAviation"/>
              <w:color w:val="auto"/>
            </w:rPr>
            <w:t xml:space="preserve">TOPIC EQPS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VOICE COMMUNICATIONS</w:t>
          </w:r>
        </w:p>
        <w:p w14:paraId="0B97A2D6" w14:textId="77777777" w:rsidR="00B154F8" w:rsidRPr="00791CA5" w:rsidRDefault="00581773" w:rsidP="00B154F8">
          <w:pPr>
            <w:rPr>
              <w:rStyle w:val="GeneralAviation"/>
              <w:color w:val="auto"/>
            </w:rPr>
          </w:pPr>
          <w:r w:rsidRPr="00791CA5">
            <w:rPr>
              <w:rStyle w:val="GeneralAviation"/>
              <w:color w:val="auto"/>
            </w:rPr>
            <w:t xml:space="preserve">Subtopic EQPS 1.1 - </w:t>
          </w:r>
          <w:r w:rsidR="00631454" w:rsidRPr="00791CA5">
            <w:rPr>
              <w:rStyle w:val="GeneralAviation"/>
              <w:color w:val="auto"/>
            </w:rPr>
            <w:tab/>
          </w:r>
          <w:r w:rsidRPr="00791CA5">
            <w:rPr>
              <w:rStyle w:val="GeneralAviation"/>
              <w:color w:val="auto"/>
            </w:rPr>
            <w:t>Radio communications</w:t>
          </w:r>
        </w:p>
        <w:p w14:paraId="534EB3F9" w14:textId="77777777" w:rsidR="00B154F8" w:rsidRPr="00791CA5" w:rsidRDefault="00581773" w:rsidP="00B154F8">
          <w:pPr>
            <w:rPr>
              <w:rStyle w:val="GeneralAviation"/>
              <w:color w:val="auto"/>
            </w:rPr>
          </w:pPr>
          <w:r w:rsidRPr="00791CA5">
            <w:rPr>
              <w:rStyle w:val="GeneralAviation"/>
              <w:color w:val="auto"/>
            </w:rPr>
            <w:t xml:space="preserve">Subtopic EQPS 1.2 - </w:t>
          </w:r>
          <w:r w:rsidR="00631454" w:rsidRPr="00791CA5">
            <w:rPr>
              <w:rStyle w:val="GeneralAviation"/>
              <w:color w:val="auto"/>
            </w:rPr>
            <w:tab/>
          </w:r>
          <w:r w:rsidRPr="00791CA5">
            <w:rPr>
              <w:rStyle w:val="GeneralAviation"/>
              <w:color w:val="auto"/>
            </w:rPr>
            <w:t>Other voice communications</w:t>
          </w:r>
        </w:p>
        <w:p w14:paraId="0D5B3532" w14:textId="77777777" w:rsidR="00B154F8" w:rsidRPr="00791CA5" w:rsidRDefault="00581773" w:rsidP="00B154F8">
          <w:pPr>
            <w:rPr>
              <w:rStyle w:val="GeneralAviation"/>
              <w:color w:val="auto"/>
            </w:rPr>
          </w:pPr>
          <w:r w:rsidRPr="00791CA5">
            <w:rPr>
              <w:rStyle w:val="GeneralAviation"/>
              <w:color w:val="auto"/>
            </w:rPr>
            <w:t xml:space="preserve">TOPIC EQPS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AUTOMATION IN ATS</w:t>
          </w:r>
        </w:p>
        <w:p w14:paraId="7F147B8E" w14:textId="77777777" w:rsidR="00B154F8" w:rsidRPr="00791CA5" w:rsidRDefault="00581773" w:rsidP="00B154F8">
          <w:pPr>
            <w:rPr>
              <w:rStyle w:val="GeneralAviation"/>
              <w:color w:val="auto"/>
            </w:rPr>
          </w:pPr>
          <w:r w:rsidRPr="00791CA5">
            <w:rPr>
              <w:rStyle w:val="GeneralAviation"/>
              <w:color w:val="auto"/>
            </w:rPr>
            <w:t xml:space="preserve">Subtopic EQPS 2.1 - </w:t>
          </w:r>
          <w:r w:rsidR="00631454" w:rsidRPr="00791CA5">
            <w:rPr>
              <w:rStyle w:val="GeneralAviation"/>
              <w:color w:val="auto"/>
            </w:rPr>
            <w:tab/>
          </w:r>
          <w:r w:rsidRPr="00791CA5">
            <w:rPr>
              <w:rStyle w:val="GeneralAviation"/>
              <w:color w:val="auto"/>
            </w:rPr>
            <w:t>Aeronautical fixed telecommunication network (AFTN)</w:t>
          </w:r>
        </w:p>
        <w:p w14:paraId="4FD4DFDC" w14:textId="77777777" w:rsidR="00B154F8" w:rsidRPr="00791CA5" w:rsidRDefault="00581773" w:rsidP="00B154F8">
          <w:pPr>
            <w:rPr>
              <w:rStyle w:val="GeneralAviation"/>
              <w:color w:val="auto"/>
            </w:rPr>
          </w:pPr>
          <w:r w:rsidRPr="00791CA5">
            <w:rPr>
              <w:rStyle w:val="GeneralAviation"/>
              <w:color w:val="auto"/>
            </w:rPr>
            <w:t xml:space="preserve">Subtopic EQPS 2.2 - </w:t>
          </w:r>
          <w:r w:rsidR="00631454" w:rsidRPr="00791CA5">
            <w:rPr>
              <w:rStyle w:val="GeneralAviation"/>
              <w:color w:val="auto"/>
            </w:rPr>
            <w:tab/>
          </w:r>
          <w:r w:rsidRPr="00791CA5">
            <w:rPr>
              <w:rStyle w:val="GeneralAviation"/>
              <w:color w:val="auto"/>
            </w:rPr>
            <w:t>Automatic data interchange</w:t>
          </w:r>
        </w:p>
        <w:p w14:paraId="349CDCB4" w14:textId="77777777" w:rsidR="00B154F8" w:rsidRPr="00791CA5" w:rsidRDefault="00581773" w:rsidP="00B154F8">
          <w:pPr>
            <w:rPr>
              <w:rStyle w:val="GeneralAviation"/>
              <w:color w:val="auto"/>
            </w:rPr>
          </w:pPr>
          <w:r w:rsidRPr="00791CA5">
            <w:rPr>
              <w:rStyle w:val="GeneralAviation"/>
              <w:color w:val="auto"/>
            </w:rPr>
            <w:t xml:space="preserve">TOPIC EQPS 3 - </w:t>
          </w:r>
          <w:r w:rsidR="00631454" w:rsidRPr="00791CA5">
            <w:rPr>
              <w:rStyle w:val="GeneralAviation"/>
              <w:color w:val="auto"/>
            </w:rPr>
            <w:tab/>
          </w:r>
          <w:r w:rsidR="00631454" w:rsidRPr="00791CA5">
            <w:rPr>
              <w:rStyle w:val="GeneralAviation"/>
              <w:color w:val="auto"/>
            </w:rPr>
            <w:tab/>
          </w:r>
          <w:r w:rsidRPr="00791CA5">
            <w:rPr>
              <w:rStyle w:val="GeneralAviation"/>
              <w:color w:val="auto"/>
            </w:rPr>
            <w:t>CONTROLLER WORKING POSITION</w:t>
          </w:r>
        </w:p>
        <w:p w14:paraId="00CBC0CF" w14:textId="77777777" w:rsidR="00B154F8" w:rsidRPr="00791CA5" w:rsidRDefault="00581773" w:rsidP="00B154F8">
          <w:pPr>
            <w:rPr>
              <w:rStyle w:val="GeneralAviation"/>
              <w:color w:val="auto"/>
            </w:rPr>
          </w:pPr>
          <w:r w:rsidRPr="00791CA5">
            <w:rPr>
              <w:rStyle w:val="GeneralAviation"/>
              <w:color w:val="auto"/>
            </w:rPr>
            <w:t xml:space="preserve">Subtopic EQPS 3.1 - </w:t>
          </w:r>
          <w:r w:rsidR="00631454" w:rsidRPr="00791CA5">
            <w:rPr>
              <w:rStyle w:val="GeneralAviation"/>
              <w:color w:val="auto"/>
            </w:rPr>
            <w:tab/>
          </w:r>
          <w:r w:rsidRPr="00791CA5">
            <w:rPr>
              <w:rStyle w:val="GeneralAviation"/>
              <w:color w:val="auto"/>
            </w:rPr>
            <w:t>Operation and monitoring of equipment</w:t>
          </w:r>
        </w:p>
        <w:p w14:paraId="23B06964" w14:textId="77777777" w:rsidR="00B154F8" w:rsidRPr="00791CA5" w:rsidRDefault="00581773" w:rsidP="00B154F8">
          <w:pPr>
            <w:rPr>
              <w:rStyle w:val="GeneralAviation"/>
              <w:color w:val="auto"/>
            </w:rPr>
          </w:pPr>
          <w:r w:rsidRPr="00791CA5">
            <w:rPr>
              <w:rStyle w:val="GeneralAviation"/>
              <w:color w:val="auto"/>
            </w:rPr>
            <w:t xml:space="preserve">Subtopic EQPS 3.2 - </w:t>
          </w:r>
          <w:r w:rsidR="00631454" w:rsidRPr="00791CA5">
            <w:rPr>
              <w:rStyle w:val="GeneralAviation"/>
              <w:color w:val="auto"/>
            </w:rPr>
            <w:tab/>
          </w:r>
          <w:r w:rsidRPr="00791CA5">
            <w:rPr>
              <w:rStyle w:val="GeneralAviation"/>
              <w:color w:val="auto"/>
            </w:rPr>
            <w:t>Situation displays and information systems</w:t>
          </w:r>
        </w:p>
        <w:p w14:paraId="41C7F0E7" w14:textId="77777777" w:rsidR="00B154F8" w:rsidRPr="00791CA5" w:rsidRDefault="00581773" w:rsidP="00B154F8">
          <w:pPr>
            <w:rPr>
              <w:rStyle w:val="GeneralAviation"/>
              <w:color w:val="auto"/>
            </w:rPr>
          </w:pPr>
          <w:r w:rsidRPr="00791CA5">
            <w:rPr>
              <w:rStyle w:val="GeneralAviation"/>
              <w:color w:val="auto"/>
            </w:rPr>
            <w:t xml:space="preserve">Subtopic EQPS 3.3 - </w:t>
          </w:r>
          <w:r w:rsidR="00631454" w:rsidRPr="00791CA5">
            <w:rPr>
              <w:rStyle w:val="GeneralAviation"/>
              <w:color w:val="auto"/>
            </w:rPr>
            <w:tab/>
          </w:r>
          <w:r w:rsidRPr="00791CA5">
            <w:rPr>
              <w:rStyle w:val="GeneralAviation"/>
              <w:color w:val="auto"/>
            </w:rPr>
            <w:t>Flight data systems</w:t>
          </w:r>
        </w:p>
        <w:p w14:paraId="2E71AF83" w14:textId="77777777" w:rsidR="00B154F8" w:rsidRPr="00791CA5" w:rsidRDefault="00581773" w:rsidP="00B154F8">
          <w:pPr>
            <w:rPr>
              <w:rStyle w:val="GeneralAviation"/>
              <w:color w:val="auto"/>
            </w:rPr>
          </w:pPr>
          <w:r w:rsidRPr="00791CA5">
            <w:rPr>
              <w:rStyle w:val="GeneralAviation"/>
              <w:color w:val="auto"/>
            </w:rPr>
            <w:lastRenderedPageBreak/>
            <w:t xml:space="preserve">TOPIC EQPS 4 - </w:t>
          </w:r>
          <w:r w:rsidR="00631454" w:rsidRPr="00791CA5">
            <w:rPr>
              <w:rStyle w:val="GeneralAviation"/>
              <w:color w:val="auto"/>
            </w:rPr>
            <w:tab/>
          </w:r>
          <w:r w:rsidR="00631454" w:rsidRPr="00791CA5">
            <w:rPr>
              <w:rStyle w:val="GeneralAviation"/>
              <w:color w:val="auto"/>
            </w:rPr>
            <w:tab/>
          </w:r>
          <w:r w:rsidRPr="00791CA5">
            <w:rPr>
              <w:rStyle w:val="GeneralAviation"/>
              <w:color w:val="auto"/>
            </w:rPr>
            <w:t>FUTURE EQUIPMENT</w:t>
          </w:r>
        </w:p>
        <w:p w14:paraId="5A6711CD" w14:textId="77777777" w:rsidR="00B154F8" w:rsidRPr="00791CA5" w:rsidRDefault="00581773" w:rsidP="00B154F8">
          <w:pPr>
            <w:rPr>
              <w:rStyle w:val="GeneralAviation"/>
              <w:color w:val="auto"/>
            </w:rPr>
          </w:pPr>
          <w:r w:rsidRPr="00791CA5">
            <w:rPr>
              <w:rStyle w:val="GeneralAviation"/>
              <w:color w:val="auto"/>
            </w:rPr>
            <w:t xml:space="preserve">Subtopic EQPS 4.1 - </w:t>
          </w:r>
          <w:r w:rsidR="00631454" w:rsidRPr="00791CA5">
            <w:rPr>
              <w:rStyle w:val="GeneralAviation"/>
              <w:color w:val="auto"/>
            </w:rPr>
            <w:tab/>
          </w:r>
          <w:r w:rsidRPr="00791CA5">
            <w:rPr>
              <w:rStyle w:val="GeneralAviation"/>
              <w:color w:val="auto"/>
            </w:rPr>
            <w:t>New developments</w:t>
          </w:r>
        </w:p>
        <w:p w14:paraId="3F22BDD0" w14:textId="77777777" w:rsidR="00B154F8" w:rsidRPr="00791CA5" w:rsidRDefault="00581773" w:rsidP="00B154F8">
          <w:pPr>
            <w:rPr>
              <w:rStyle w:val="GeneralAviation"/>
              <w:color w:val="auto"/>
            </w:rPr>
          </w:pPr>
          <w:r w:rsidRPr="00791CA5">
            <w:rPr>
              <w:rStyle w:val="GeneralAviation"/>
              <w:color w:val="auto"/>
            </w:rPr>
            <w:t xml:space="preserve">TOPIC EQPS 5 - </w:t>
          </w:r>
          <w:r w:rsidR="00631454" w:rsidRPr="00791CA5">
            <w:rPr>
              <w:rStyle w:val="GeneralAviation"/>
              <w:color w:val="auto"/>
            </w:rPr>
            <w:tab/>
          </w:r>
          <w:r w:rsidR="00631454" w:rsidRPr="00791CA5">
            <w:rPr>
              <w:rStyle w:val="GeneralAviation"/>
              <w:color w:val="auto"/>
            </w:rPr>
            <w:tab/>
          </w:r>
          <w:r w:rsidRPr="00791CA5">
            <w:rPr>
              <w:rStyle w:val="GeneralAviation"/>
              <w:color w:val="auto"/>
            </w:rPr>
            <w:t>EQUIPMENT AND SYSTEMS’ LIMITATIONS AND DEGRADATION</w:t>
          </w:r>
        </w:p>
        <w:p w14:paraId="32D8B452" w14:textId="77777777" w:rsidR="00B154F8" w:rsidRPr="00791CA5" w:rsidRDefault="00581773" w:rsidP="00B154F8">
          <w:pPr>
            <w:rPr>
              <w:rStyle w:val="GeneralAviation"/>
              <w:color w:val="auto"/>
            </w:rPr>
          </w:pPr>
          <w:r w:rsidRPr="00791CA5">
            <w:rPr>
              <w:rStyle w:val="GeneralAviation"/>
              <w:color w:val="auto"/>
            </w:rPr>
            <w:t xml:space="preserve">Subtopic EQPS 5.1 - </w:t>
          </w:r>
          <w:r w:rsidR="00631454" w:rsidRPr="00791CA5">
            <w:rPr>
              <w:rStyle w:val="GeneralAviation"/>
              <w:color w:val="auto"/>
            </w:rPr>
            <w:tab/>
          </w:r>
          <w:r w:rsidRPr="00791CA5">
            <w:rPr>
              <w:rStyle w:val="GeneralAviation"/>
              <w:color w:val="auto"/>
            </w:rPr>
            <w:t>Reaction to limitations</w:t>
          </w:r>
        </w:p>
        <w:p w14:paraId="3E8A8CE0" w14:textId="77777777" w:rsidR="00B154F8" w:rsidRPr="00791CA5" w:rsidRDefault="00581773" w:rsidP="00B154F8">
          <w:pPr>
            <w:rPr>
              <w:rStyle w:val="GeneralAviation"/>
              <w:color w:val="auto"/>
            </w:rPr>
          </w:pPr>
          <w:r w:rsidRPr="00791CA5">
            <w:rPr>
              <w:rStyle w:val="GeneralAviation"/>
              <w:color w:val="auto"/>
            </w:rPr>
            <w:t xml:space="preserve">Subtopic EQPS 5.2 - </w:t>
          </w:r>
          <w:r w:rsidR="00631454" w:rsidRPr="00791CA5">
            <w:rPr>
              <w:rStyle w:val="GeneralAviation"/>
              <w:color w:val="auto"/>
            </w:rPr>
            <w:tab/>
          </w:r>
          <w:r w:rsidRPr="00791CA5">
            <w:rPr>
              <w:rStyle w:val="GeneralAviation"/>
              <w:color w:val="auto"/>
            </w:rPr>
            <w:t>Communication equipment degradation</w:t>
          </w:r>
        </w:p>
        <w:p w14:paraId="644B341B" w14:textId="77777777" w:rsidR="00B154F8" w:rsidRPr="00791CA5" w:rsidRDefault="00581773" w:rsidP="00B154F8">
          <w:pPr>
            <w:rPr>
              <w:rStyle w:val="GeneralAviation"/>
              <w:color w:val="auto"/>
            </w:rPr>
          </w:pPr>
          <w:r w:rsidRPr="00791CA5">
            <w:rPr>
              <w:rStyle w:val="GeneralAviation"/>
              <w:color w:val="auto"/>
            </w:rPr>
            <w:t xml:space="preserve">Subtopic EQPS 5.3 - </w:t>
          </w:r>
          <w:r w:rsidR="00631454" w:rsidRPr="00791CA5">
            <w:rPr>
              <w:rStyle w:val="GeneralAviation"/>
              <w:color w:val="auto"/>
            </w:rPr>
            <w:tab/>
          </w:r>
          <w:r w:rsidRPr="00791CA5">
            <w:rPr>
              <w:rStyle w:val="GeneralAviation"/>
              <w:color w:val="auto"/>
            </w:rPr>
            <w:t>Navigational equipment degradation</w:t>
          </w:r>
        </w:p>
        <w:p w14:paraId="341ADBA2" w14:textId="77777777" w:rsidR="00B154F8" w:rsidRPr="00791CA5" w:rsidRDefault="00B154F8" w:rsidP="00B154F8">
          <w:pPr>
            <w:rPr>
              <w:rStyle w:val="GeneralAviation"/>
              <w:color w:val="auto"/>
            </w:rPr>
          </w:pPr>
        </w:p>
        <w:p w14:paraId="056897F1" w14:textId="77777777" w:rsidR="00B154F8" w:rsidRPr="00791CA5" w:rsidRDefault="00581773" w:rsidP="00B154F8">
          <w:pPr>
            <w:rPr>
              <w:rStyle w:val="GeneralAviation"/>
              <w:b/>
              <w:bCs/>
              <w:color w:val="auto"/>
            </w:rPr>
          </w:pPr>
          <w:r w:rsidRPr="00791CA5">
            <w:rPr>
              <w:rStyle w:val="GeneralAviation"/>
              <w:b/>
              <w:bCs/>
              <w:color w:val="auto"/>
            </w:rPr>
            <w:t>SUBJECT 9: PROFESSIONAL ENVIRONMENT</w:t>
          </w:r>
        </w:p>
        <w:p w14:paraId="1899B3F9" w14:textId="77777777" w:rsidR="00B154F8" w:rsidRPr="00791CA5" w:rsidRDefault="00581773" w:rsidP="00B154F8">
          <w:pPr>
            <w:rPr>
              <w:rStyle w:val="GeneralAviation"/>
              <w:color w:val="auto"/>
            </w:rPr>
          </w:pPr>
          <w:r w:rsidRPr="00791CA5">
            <w:rPr>
              <w:rStyle w:val="GeneralAviation"/>
              <w:color w:val="auto"/>
            </w:rPr>
            <w:t xml:space="preserve">TOPIC PEN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FAMILIARISATION</w:t>
          </w:r>
        </w:p>
        <w:p w14:paraId="5B9A0C81" w14:textId="77777777" w:rsidR="00B154F8" w:rsidRPr="00791CA5" w:rsidRDefault="00581773" w:rsidP="00B154F8">
          <w:pPr>
            <w:rPr>
              <w:rStyle w:val="GeneralAviation"/>
              <w:color w:val="auto"/>
            </w:rPr>
          </w:pPr>
          <w:r w:rsidRPr="00791CA5">
            <w:rPr>
              <w:rStyle w:val="GeneralAviation"/>
              <w:color w:val="auto"/>
            </w:rPr>
            <w:t xml:space="preserve">Subtopic PEN 1.1 - </w:t>
          </w:r>
          <w:r w:rsidR="00631454" w:rsidRPr="00791CA5">
            <w:rPr>
              <w:rStyle w:val="GeneralAviation"/>
              <w:color w:val="auto"/>
            </w:rPr>
            <w:tab/>
          </w:r>
          <w:r w:rsidR="00631454" w:rsidRPr="00791CA5">
            <w:rPr>
              <w:rStyle w:val="GeneralAviation"/>
              <w:color w:val="auto"/>
            </w:rPr>
            <w:tab/>
          </w:r>
          <w:r w:rsidRPr="00791CA5">
            <w:rPr>
              <w:rStyle w:val="GeneralAviation"/>
              <w:color w:val="auto"/>
            </w:rPr>
            <w:t>Study visit to an aerodrome</w:t>
          </w:r>
        </w:p>
        <w:p w14:paraId="3FDEA1C8" w14:textId="77777777" w:rsidR="00B154F8" w:rsidRPr="00791CA5" w:rsidRDefault="00581773" w:rsidP="00B154F8">
          <w:pPr>
            <w:rPr>
              <w:rStyle w:val="GeneralAviation"/>
              <w:color w:val="auto"/>
            </w:rPr>
          </w:pPr>
          <w:r w:rsidRPr="00791CA5">
            <w:rPr>
              <w:rStyle w:val="GeneralAviation"/>
              <w:color w:val="auto"/>
            </w:rPr>
            <w:t xml:space="preserve">TOPIC PEN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AIRSPACE USERS</w:t>
          </w:r>
        </w:p>
        <w:p w14:paraId="5AF1453B" w14:textId="77777777" w:rsidR="00B154F8" w:rsidRPr="00791CA5" w:rsidRDefault="00581773" w:rsidP="00B154F8">
          <w:pPr>
            <w:rPr>
              <w:rStyle w:val="GeneralAviation"/>
              <w:color w:val="auto"/>
            </w:rPr>
          </w:pPr>
          <w:r w:rsidRPr="00791CA5">
            <w:rPr>
              <w:rStyle w:val="GeneralAviation"/>
              <w:color w:val="auto"/>
            </w:rPr>
            <w:t xml:space="preserve">Subtopic PEN 2.1 - </w:t>
          </w:r>
          <w:r w:rsidR="00631454" w:rsidRPr="00791CA5">
            <w:rPr>
              <w:rStyle w:val="GeneralAviation"/>
              <w:color w:val="auto"/>
            </w:rPr>
            <w:tab/>
          </w:r>
          <w:r w:rsidR="00631454" w:rsidRPr="00791CA5">
            <w:rPr>
              <w:rStyle w:val="GeneralAviation"/>
              <w:color w:val="auto"/>
            </w:rPr>
            <w:tab/>
          </w:r>
          <w:r w:rsidRPr="00791CA5">
            <w:rPr>
              <w:rStyle w:val="GeneralAviation"/>
              <w:color w:val="auto"/>
            </w:rPr>
            <w:t>Contributors to civil ATS operations</w:t>
          </w:r>
        </w:p>
        <w:p w14:paraId="74F9BE86" w14:textId="77777777" w:rsidR="00B154F8" w:rsidRPr="00791CA5" w:rsidRDefault="00581773" w:rsidP="00B154F8">
          <w:pPr>
            <w:rPr>
              <w:rStyle w:val="GeneralAviation"/>
              <w:color w:val="auto"/>
            </w:rPr>
          </w:pPr>
          <w:r w:rsidRPr="00791CA5">
            <w:rPr>
              <w:rStyle w:val="GeneralAviation"/>
              <w:color w:val="auto"/>
            </w:rPr>
            <w:t xml:space="preserve">Subtopic PEN 2.2 - </w:t>
          </w:r>
          <w:r w:rsidR="00631454" w:rsidRPr="00791CA5">
            <w:rPr>
              <w:rStyle w:val="GeneralAviation"/>
              <w:color w:val="auto"/>
            </w:rPr>
            <w:tab/>
          </w:r>
          <w:r w:rsidR="00631454" w:rsidRPr="00791CA5">
            <w:rPr>
              <w:rStyle w:val="GeneralAviation"/>
              <w:color w:val="auto"/>
            </w:rPr>
            <w:tab/>
          </w:r>
          <w:r w:rsidRPr="00791CA5">
            <w:rPr>
              <w:rStyle w:val="GeneralAviation"/>
              <w:color w:val="auto"/>
            </w:rPr>
            <w:t>Contributors to military ATS operations</w:t>
          </w:r>
        </w:p>
        <w:p w14:paraId="2C0F0F92" w14:textId="77777777" w:rsidR="00B154F8" w:rsidRPr="00791CA5" w:rsidRDefault="00581773" w:rsidP="00B154F8">
          <w:pPr>
            <w:rPr>
              <w:rStyle w:val="GeneralAviation"/>
              <w:color w:val="auto"/>
            </w:rPr>
          </w:pPr>
          <w:r w:rsidRPr="00791CA5">
            <w:rPr>
              <w:rStyle w:val="GeneralAviation"/>
              <w:color w:val="auto"/>
            </w:rPr>
            <w:t xml:space="preserve">TOPIC PEN 3 - </w:t>
          </w:r>
          <w:r w:rsidR="00631454" w:rsidRPr="00791CA5">
            <w:rPr>
              <w:rStyle w:val="GeneralAviation"/>
              <w:color w:val="auto"/>
            </w:rPr>
            <w:tab/>
          </w:r>
          <w:r w:rsidR="00631454" w:rsidRPr="00791CA5">
            <w:rPr>
              <w:rStyle w:val="GeneralAviation"/>
              <w:color w:val="auto"/>
            </w:rPr>
            <w:tab/>
          </w:r>
          <w:r w:rsidRPr="00791CA5">
            <w:rPr>
              <w:rStyle w:val="GeneralAviation"/>
              <w:color w:val="auto"/>
            </w:rPr>
            <w:t>CUSTOMER RELATIONS</w:t>
          </w:r>
        </w:p>
        <w:p w14:paraId="58D5154D" w14:textId="77777777" w:rsidR="00B154F8" w:rsidRPr="00791CA5" w:rsidRDefault="00581773" w:rsidP="00B154F8">
          <w:pPr>
            <w:rPr>
              <w:rStyle w:val="GeneralAviation"/>
              <w:color w:val="auto"/>
            </w:rPr>
          </w:pPr>
          <w:r w:rsidRPr="00791CA5">
            <w:rPr>
              <w:rStyle w:val="GeneralAviation"/>
              <w:color w:val="auto"/>
            </w:rPr>
            <w:t xml:space="preserve">Subtopic PEN 3.1 - </w:t>
          </w:r>
          <w:r w:rsidR="00631454" w:rsidRPr="00791CA5">
            <w:rPr>
              <w:rStyle w:val="GeneralAviation"/>
              <w:color w:val="auto"/>
            </w:rPr>
            <w:tab/>
          </w:r>
          <w:r w:rsidR="00631454" w:rsidRPr="00791CA5">
            <w:rPr>
              <w:rStyle w:val="GeneralAviation"/>
              <w:color w:val="auto"/>
            </w:rPr>
            <w:tab/>
          </w:r>
          <w:r w:rsidRPr="00791CA5">
            <w:rPr>
              <w:rStyle w:val="GeneralAviation"/>
              <w:color w:val="auto"/>
            </w:rPr>
            <w:t>Provision of services and user requirements</w:t>
          </w:r>
        </w:p>
        <w:p w14:paraId="019F0CD5" w14:textId="77777777" w:rsidR="00B154F8" w:rsidRPr="00791CA5" w:rsidRDefault="00581773" w:rsidP="00B154F8">
          <w:pPr>
            <w:rPr>
              <w:rStyle w:val="GeneralAviation"/>
              <w:color w:val="auto"/>
            </w:rPr>
          </w:pPr>
          <w:r w:rsidRPr="00791CA5">
            <w:rPr>
              <w:rStyle w:val="GeneralAviation"/>
              <w:color w:val="auto"/>
            </w:rPr>
            <w:t xml:space="preserve">TOPIC PEN 4 - </w:t>
          </w:r>
          <w:r w:rsidR="00631454" w:rsidRPr="00791CA5">
            <w:rPr>
              <w:rStyle w:val="GeneralAviation"/>
              <w:color w:val="auto"/>
            </w:rPr>
            <w:tab/>
          </w:r>
          <w:r w:rsidR="00631454" w:rsidRPr="00791CA5">
            <w:rPr>
              <w:rStyle w:val="GeneralAviation"/>
              <w:color w:val="auto"/>
            </w:rPr>
            <w:tab/>
          </w:r>
          <w:r w:rsidRPr="00791CA5">
            <w:rPr>
              <w:rStyle w:val="GeneralAviation"/>
              <w:color w:val="auto"/>
            </w:rPr>
            <w:t>ENVIRONMENTAL PROTECTION</w:t>
          </w:r>
        </w:p>
        <w:p w14:paraId="4DBC0365" w14:textId="77777777" w:rsidR="00B154F8" w:rsidRPr="00791CA5" w:rsidRDefault="00581773" w:rsidP="00B154F8">
          <w:pPr>
            <w:rPr>
              <w:rStyle w:val="GeneralAviation"/>
              <w:color w:val="auto"/>
            </w:rPr>
          </w:pPr>
          <w:r w:rsidRPr="00791CA5">
            <w:rPr>
              <w:rStyle w:val="GeneralAviation"/>
              <w:color w:val="auto"/>
            </w:rPr>
            <w:t xml:space="preserve">Subtopic PEN 4.1 - </w:t>
          </w:r>
          <w:r w:rsidR="00631454" w:rsidRPr="00791CA5">
            <w:rPr>
              <w:rStyle w:val="GeneralAviation"/>
              <w:color w:val="auto"/>
            </w:rPr>
            <w:tab/>
          </w:r>
          <w:r w:rsidR="00631454" w:rsidRPr="00791CA5">
            <w:rPr>
              <w:rStyle w:val="GeneralAviation"/>
              <w:color w:val="auto"/>
            </w:rPr>
            <w:tab/>
          </w:r>
          <w:r w:rsidRPr="00791CA5">
            <w:rPr>
              <w:rStyle w:val="GeneralAviation"/>
              <w:color w:val="auto"/>
            </w:rPr>
            <w:t>Environmental protection</w:t>
          </w:r>
        </w:p>
        <w:p w14:paraId="40DB267D" w14:textId="77777777" w:rsidR="00B154F8" w:rsidRPr="00791CA5" w:rsidRDefault="00B154F8" w:rsidP="00B154F8">
          <w:pPr>
            <w:rPr>
              <w:rStyle w:val="GeneralAviation"/>
              <w:color w:val="auto"/>
            </w:rPr>
          </w:pPr>
        </w:p>
        <w:p w14:paraId="326064D3" w14:textId="77777777" w:rsidR="00B154F8" w:rsidRPr="00791CA5" w:rsidRDefault="00581773" w:rsidP="00B154F8">
          <w:pPr>
            <w:rPr>
              <w:rStyle w:val="GeneralAviation"/>
              <w:b/>
              <w:bCs/>
              <w:color w:val="auto"/>
            </w:rPr>
          </w:pPr>
          <w:r w:rsidRPr="00791CA5">
            <w:rPr>
              <w:rStyle w:val="GeneralAviation"/>
              <w:b/>
              <w:bCs/>
              <w:color w:val="auto"/>
            </w:rPr>
            <w:t>SUBJECT 10: ABNORMAL AND EMERGENCY SITUATIONS</w:t>
          </w:r>
        </w:p>
        <w:p w14:paraId="3708BD35" w14:textId="77777777" w:rsidR="00B154F8" w:rsidRPr="00791CA5" w:rsidRDefault="00581773" w:rsidP="00B154F8">
          <w:pPr>
            <w:rPr>
              <w:rStyle w:val="GeneralAviation"/>
              <w:color w:val="auto"/>
            </w:rPr>
          </w:pPr>
          <w:r w:rsidRPr="00791CA5">
            <w:rPr>
              <w:rStyle w:val="GeneralAviation"/>
              <w:color w:val="auto"/>
            </w:rPr>
            <w:t xml:space="preserve">TOPIC ABES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ABNORMAL AND EMERGENCY SITUATIONS (ABES)</w:t>
          </w:r>
        </w:p>
        <w:p w14:paraId="654F69D3" w14:textId="77777777" w:rsidR="00B154F8" w:rsidRPr="00791CA5" w:rsidRDefault="00581773" w:rsidP="00B154F8">
          <w:pPr>
            <w:rPr>
              <w:rStyle w:val="GeneralAviation"/>
              <w:color w:val="auto"/>
            </w:rPr>
          </w:pPr>
          <w:r w:rsidRPr="00791CA5">
            <w:rPr>
              <w:rStyle w:val="GeneralAviation"/>
              <w:color w:val="auto"/>
            </w:rPr>
            <w:t xml:space="preserve">Subtopic ABES 1.1 - </w:t>
          </w:r>
          <w:r w:rsidR="00631454" w:rsidRPr="00791CA5">
            <w:rPr>
              <w:rStyle w:val="GeneralAviation"/>
              <w:color w:val="auto"/>
            </w:rPr>
            <w:tab/>
          </w:r>
          <w:r w:rsidRPr="00791CA5">
            <w:rPr>
              <w:rStyle w:val="GeneralAviation"/>
              <w:color w:val="auto"/>
            </w:rPr>
            <w:t>Overview of ABES</w:t>
          </w:r>
        </w:p>
        <w:p w14:paraId="329BC01C" w14:textId="77777777" w:rsidR="00B154F8" w:rsidRPr="00791CA5" w:rsidRDefault="00581773" w:rsidP="00B154F8">
          <w:pPr>
            <w:rPr>
              <w:rStyle w:val="GeneralAviation"/>
              <w:color w:val="auto"/>
            </w:rPr>
          </w:pPr>
          <w:r w:rsidRPr="00791CA5">
            <w:rPr>
              <w:rStyle w:val="GeneralAviation"/>
              <w:color w:val="auto"/>
            </w:rPr>
            <w:t xml:space="preserve">TOPIC ABES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SKILLS IMPROVEMENT</w:t>
          </w:r>
        </w:p>
        <w:p w14:paraId="1C25C0B3" w14:textId="77777777" w:rsidR="00B154F8" w:rsidRPr="00791CA5" w:rsidRDefault="00581773" w:rsidP="00B154F8">
          <w:pPr>
            <w:rPr>
              <w:rStyle w:val="GeneralAviation"/>
              <w:color w:val="auto"/>
            </w:rPr>
          </w:pPr>
          <w:r w:rsidRPr="00791CA5">
            <w:rPr>
              <w:rStyle w:val="GeneralAviation"/>
              <w:color w:val="auto"/>
            </w:rPr>
            <w:t xml:space="preserve">Subtopic ABES 2.1 - </w:t>
          </w:r>
          <w:r w:rsidR="00631454" w:rsidRPr="00791CA5">
            <w:rPr>
              <w:rStyle w:val="GeneralAviation"/>
              <w:color w:val="auto"/>
            </w:rPr>
            <w:tab/>
          </w:r>
          <w:r w:rsidRPr="00791CA5">
            <w:rPr>
              <w:rStyle w:val="GeneralAviation"/>
              <w:color w:val="auto"/>
            </w:rPr>
            <w:t>Communication effectiveness</w:t>
          </w:r>
        </w:p>
        <w:p w14:paraId="6F5E544A" w14:textId="77777777" w:rsidR="00B154F8" w:rsidRPr="00791CA5" w:rsidRDefault="00581773" w:rsidP="00B154F8">
          <w:pPr>
            <w:rPr>
              <w:rStyle w:val="GeneralAviation"/>
              <w:color w:val="auto"/>
            </w:rPr>
          </w:pPr>
          <w:r w:rsidRPr="00791CA5">
            <w:rPr>
              <w:rStyle w:val="GeneralAviation"/>
              <w:color w:val="auto"/>
            </w:rPr>
            <w:t xml:space="preserve">Subtopic ABES 2.2 - </w:t>
          </w:r>
          <w:r w:rsidR="00631454" w:rsidRPr="00791CA5">
            <w:rPr>
              <w:rStyle w:val="GeneralAviation"/>
              <w:color w:val="auto"/>
            </w:rPr>
            <w:tab/>
          </w:r>
          <w:r w:rsidRPr="00791CA5">
            <w:rPr>
              <w:rStyle w:val="GeneralAviation"/>
              <w:color w:val="auto"/>
            </w:rPr>
            <w:t>Avoidance of mental overload</w:t>
          </w:r>
        </w:p>
        <w:p w14:paraId="10D47CBE" w14:textId="77777777" w:rsidR="00B154F8" w:rsidRPr="00791CA5" w:rsidRDefault="00581773" w:rsidP="00B154F8">
          <w:pPr>
            <w:rPr>
              <w:rStyle w:val="GeneralAviation"/>
              <w:color w:val="auto"/>
            </w:rPr>
          </w:pPr>
          <w:r w:rsidRPr="00791CA5">
            <w:rPr>
              <w:rStyle w:val="GeneralAviation"/>
              <w:color w:val="auto"/>
            </w:rPr>
            <w:t xml:space="preserve">Subtopic ABES 2.3 - </w:t>
          </w:r>
          <w:r w:rsidR="00631454" w:rsidRPr="00791CA5">
            <w:rPr>
              <w:rStyle w:val="GeneralAviation"/>
              <w:color w:val="auto"/>
            </w:rPr>
            <w:tab/>
          </w:r>
          <w:r w:rsidRPr="00791CA5">
            <w:rPr>
              <w:rStyle w:val="GeneralAviation"/>
              <w:color w:val="auto"/>
            </w:rPr>
            <w:t>Air-ground cooperation</w:t>
          </w:r>
        </w:p>
        <w:p w14:paraId="42C24131" w14:textId="77777777" w:rsidR="00B154F8" w:rsidRPr="00791CA5" w:rsidRDefault="00581773" w:rsidP="00B154F8">
          <w:pPr>
            <w:rPr>
              <w:rStyle w:val="GeneralAviation"/>
              <w:color w:val="auto"/>
            </w:rPr>
          </w:pPr>
          <w:r w:rsidRPr="00791CA5">
            <w:rPr>
              <w:rStyle w:val="GeneralAviation"/>
              <w:color w:val="auto"/>
            </w:rPr>
            <w:t xml:space="preserve">TOPIC ABES 3 - </w:t>
          </w:r>
          <w:r w:rsidR="00631454" w:rsidRPr="00791CA5">
            <w:rPr>
              <w:rStyle w:val="GeneralAviation"/>
              <w:color w:val="auto"/>
            </w:rPr>
            <w:tab/>
          </w:r>
          <w:r w:rsidR="00631454" w:rsidRPr="00791CA5">
            <w:rPr>
              <w:rStyle w:val="GeneralAviation"/>
              <w:color w:val="auto"/>
            </w:rPr>
            <w:tab/>
          </w:r>
          <w:r w:rsidRPr="00791CA5">
            <w:rPr>
              <w:rStyle w:val="GeneralAviation"/>
              <w:color w:val="auto"/>
            </w:rPr>
            <w:t xml:space="preserve">PROCEDURES FOR ABNORMAL AND EMERGENCY SITUATIONS </w:t>
          </w:r>
        </w:p>
        <w:p w14:paraId="314BC92C" w14:textId="77777777" w:rsidR="00B154F8" w:rsidRPr="00791CA5" w:rsidRDefault="00581773" w:rsidP="00B154F8">
          <w:pPr>
            <w:rPr>
              <w:rStyle w:val="GeneralAviation"/>
              <w:color w:val="auto"/>
            </w:rPr>
          </w:pPr>
          <w:r w:rsidRPr="00791CA5">
            <w:rPr>
              <w:rStyle w:val="GeneralAviation"/>
              <w:color w:val="auto"/>
            </w:rPr>
            <w:t xml:space="preserve">Subtopic ABES 3.1 - </w:t>
          </w:r>
          <w:r w:rsidR="00631454" w:rsidRPr="00791CA5">
            <w:rPr>
              <w:rStyle w:val="GeneralAviation"/>
              <w:color w:val="auto"/>
            </w:rPr>
            <w:tab/>
          </w:r>
          <w:r w:rsidRPr="00791CA5">
            <w:rPr>
              <w:rStyle w:val="GeneralAviation"/>
              <w:color w:val="auto"/>
            </w:rPr>
            <w:t>Application of procedures for ABES</w:t>
          </w:r>
        </w:p>
        <w:p w14:paraId="437164B1" w14:textId="77777777" w:rsidR="00B154F8" w:rsidRPr="00791CA5" w:rsidRDefault="00581773" w:rsidP="00B154F8">
          <w:pPr>
            <w:rPr>
              <w:rStyle w:val="GeneralAviation"/>
              <w:color w:val="auto"/>
            </w:rPr>
          </w:pPr>
          <w:r w:rsidRPr="00791CA5">
            <w:rPr>
              <w:rStyle w:val="GeneralAviation"/>
              <w:color w:val="auto"/>
            </w:rPr>
            <w:t xml:space="preserve">Subtopic ABES 3.2 - </w:t>
          </w:r>
          <w:r w:rsidR="00631454" w:rsidRPr="00791CA5">
            <w:rPr>
              <w:rStyle w:val="GeneralAviation"/>
              <w:color w:val="auto"/>
            </w:rPr>
            <w:tab/>
          </w:r>
          <w:r w:rsidRPr="00791CA5">
            <w:rPr>
              <w:rStyle w:val="GeneralAviation"/>
              <w:color w:val="auto"/>
            </w:rPr>
            <w:t>Radio failure</w:t>
          </w:r>
        </w:p>
        <w:p w14:paraId="7030AD9E" w14:textId="77777777" w:rsidR="00B154F8" w:rsidRPr="00791CA5" w:rsidRDefault="00581773" w:rsidP="00B154F8">
          <w:pPr>
            <w:rPr>
              <w:rStyle w:val="GeneralAviation"/>
              <w:color w:val="auto"/>
            </w:rPr>
          </w:pPr>
          <w:r w:rsidRPr="00791CA5">
            <w:rPr>
              <w:rStyle w:val="GeneralAviation"/>
              <w:color w:val="auto"/>
            </w:rPr>
            <w:t xml:space="preserve">Subtopic ABES 3.3 - </w:t>
          </w:r>
          <w:r w:rsidR="00631454" w:rsidRPr="00791CA5">
            <w:rPr>
              <w:rStyle w:val="GeneralAviation"/>
              <w:color w:val="auto"/>
            </w:rPr>
            <w:tab/>
          </w:r>
          <w:r w:rsidRPr="00791CA5">
            <w:rPr>
              <w:rStyle w:val="GeneralAviation"/>
              <w:color w:val="auto"/>
            </w:rPr>
            <w:t>Unlawful interference and aircraft bomb threat</w:t>
          </w:r>
        </w:p>
        <w:p w14:paraId="16818601" w14:textId="77777777" w:rsidR="00B154F8" w:rsidRPr="00791CA5" w:rsidRDefault="00581773" w:rsidP="00B154F8">
          <w:pPr>
            <w:rPr>
              <w:rStyle w:val="GeneralAviation"/>
              <w:color w:val="auto"/>
            </w:rPr>
          </w:pPr>
          <w:r w:rsidRPr="00791CA5">
            <w:rPr>
              <w:rStyle w:val="GeneralAviation"/>
              <w:color w:val="auto"/>
            </w:rPr>
            <w:t xml:space="preserve">Subtopic ABES 3.4 - </w:t>
          </w:r>
          <w:r w:rsidR="00631454" w:rsidRPr="00791CA5">
            <w:rPr>
              <w:rStyle w:val="GeneralAviation"/>
              <w:color w:val="auto"/>
            </w:rPr>
            <w:tab/>
          </w:r>
          <w:r w:rsidRPr="00791CA5">
            <w:rPr>
              <w:rStyle w:val="GeneralAviation"/>
              <w:color w:val="auto"/>
            </w:rPr>
            <w:t>Strayed or unidentified aircraft</w:t>
          </w:r>
        </w:p>
        <w:p w14:paraId="01FE94BB" w14:textId="77777777" w:rsidR="00B154F8" w:rsidRPr="00791CA5" w:rsidRDefault="00581773" w:rsidP="00B154F8">
          <w:pPr>
            <w:rPr>
              <w:rStyle w:val="GeneralAviation"/>
              <w:color w:val="auto"/>
            </w:rPr>
          </w:pPr>
          <w:r w:rsidRPr="00791CA5">
            <w:rPr>
              <w:rStyle w:val="GeneralAviation"/>
              <w:color w:val="auto"/>
            </w:rPr>
            <w:t>Subtopic ABES 3.5 -</w:t>
          </w:r>
          <w:r w:rsidR="00631454" w:rsidRPr="00791CA5">
            <w:rPr>
              <w:rStyle w:val="GeneralAviation"/>
              <w:color w:val="auto"/>
            </w:rPr>
            <w:tab/>
          </w:r>
          <w:r w:rsidRPr="00791CA5">
            <w:rPr>
              <w:rStyle w:val="GeneralAviation"/>
              <w:color w:val="auto"/>
            </w:rPr>
            <w:t>Runway incursion</w:t>
          </w:r>
        </w:p>
        <w:p w14:paraId="1E9C7E89" w14:textId="77777777" w:rsidR="00B154F8" w:rsidRDefault="00581773" w:rsidP="00B154F8">
          <w:pPr>
            <w:rPr>
              <w:rStyle w:val="GeneralAviation"/>
              <w:color w:val="auto"/>
            </w:rPr>
          </w:pPr>
          <w:r w:rsidRPr="00791CA5">
            <w:rPr>
              <w:rStyle w:val="GeneralAviation"/>
              <w:color w:val="auto"/>
            </w:rPr>
            <w:t xml:space="preserve">Subtopic ABES 3.6 - </w:t>
          </w:r>
          <w:r w:rsidR="00631454" w:rsidRPr="00791CA5">
            <w:rPr>
              <w:rStyle w:val="GeneralAviation"/>
              <w:color w:val="auto"/>
            </w:rPr>
            <w:tab/>
          </w:r>
          <w:r w:rsidRPr="00791CA5">
            <w:rPr>
              <w:rStyle w:val="GeneralAviation"/>
              <w:color w:val="auto"/>
            </w:rPr>
            <w:t>Interception of civil aircraft</w:t>
          </w:r>
        </w:p>
        <w:p w14:paraId="74AF14E0" w14:textId="77777777" w:rsidR="003E7EC5" w:rsidRPr="00791CA5" w:rsidRDefault="003E7EC5" w:rsidP="00B154F8">
          <w:pPr>
            <w:rPr>
              <w:rStyle w:val="GeneralAviation"/>
              <w:color w:val="auto"/>
            </w:rPr>
          </w:pPr>
        </w:p>
        <w:p w14:paraId="7BC0D4AD" w14:textId="77777777" w:rsidR="00B154F8" w:rsidRPr="00791CA5" w:rsidRDefault="00B154F8" w:rsidP="00B154F8">
          <w:pPr>
            <w:rPr>
              <w:rStyle w:val="GeneralAviation"/>
              <w:color w:val="auto"/>
            </w:rPr>
          </w:pPr>
        </w:p>
        <w:p w14:paraId="2FABE211" w14:textId="77777777" w:rsidR="00B154F8" w:rsidRPr="00791CA5" w:rsidRDefault="00581773" w:rsidP="00B154F8">
          <w:pPr>
            <w:rPr>
              <w:rStyle w:val="GeneralAviation"/>
              <w:b/>
              <w:bCs/>
              <w:color w:val="auto"/>
            </w:rPr>
          </w:pPr>
          <w:r w:rsidRPr="00791CA5">
            <w:rPr>
              <w:rStyle w:val="GeneralAviation"/>
              <w:b/>
              <w:bCs/>
              <w:color w:val="auto"/>
            </w:rPr>
            <w:lastRenderedPageBreak/>
            <w:t>SUBJECT 11: AERODROMES</w:t>
          </w:r>
        </w:p>
        <w:p w14:paraId="700C6B55" w14:textId="77777777" w:rsidR="00B154F8" w:rsidRPr="00791CA5" w:rsidRDefault="00581773" w:rsidP="00B154F8">
          <w:pPr>
            <w:rPr>
              <w:rStyle w:val="GeneralAviation"/>
              <w:color w:val="auto"/>
            </w:rPr>
          </w:pPr>
          <w:r w:rsidRPr="00791CA5">
            <w:rPr>
              <w:rStyle w:val="GeneralAviation"/>
              <w:color w:val="auto"/>
            </w:rPr>
            <w:t xml:space="preserve">TOPIC AGA 1 - </w:t>
          </w:r>
          <w:r w:rsidR="00631454" w:rsidRPr="00791CA5">
            <w:rPr>
              <w:rStyle w:val="GeneralAviation"/>
              <w:color w:val="auto"/>
            </w:rPr>
            <w:tab/>
          </w:r>
          <w:r w:rsidR="00631454" w:rsidRPr="00791CA5">
            <w:rPr>
              <w:rStyle w:val="GeneralAviation"/>
              <w:color w:val="auto"/>
            </w:rPr>
            <w:tab/>
          </w:r>
          <w:r w:rsidRPr="00791CA5">
            <w:rPr>
              <w:rStyle w:val="GeneralAviation"/>
              <w:color w:val="auto"/>
            </w:rPr>
            <w:t>AERODROME DATA, LAYOUT AND COORDINATION</w:t>
          </w:r>
        </w:p>
        <w:p w14:paraId="277E8ED2" w14:textId="77777777" w:rsidR="00B154F8" w:rsidRPr="00791CA5" w:rsidRDefault="00581773" w:rsidP="00B154F8">
          <w:pPr>
            <w:rPr>
              <w:rStyle w:val="GeneralAviation"/>
              <w:color w:val="auto"/>
            </w:rPr>
          </w:pPr>
          <w:r w:rsidRPr="00791CA5">
            <w:rPr>
              <w:rStyle w:val="GeneralAviation"/>
              <w:color w:val="auto"/>
            </w:rPr>
            <w:t xml:space="preserve">Subtopic AGA 1.1 - </w:t>
          </w:r>
          <w:r w:rsidR="00631454" w:rsidRPr="00791CA5">
            <w:rPr>
              <w:rStyle w:val="GeneralAviation"/>
              <w:color w:val="auto"/>
            </w:rPr>
            <w:tab/>
          </w:r>
          <w:r w:rsidRPr="00791CA5">
            <w:rPr>
              <w:rStyle w:val="GeneralAviation"/>
              <w:color w:val="auto"/>
            </w:rPr>
            <w:t>Definitions</w:t>
          </w:r>
        </w:p>
        <w:p w14:paraId="3D39DA57" w14:textId="77777777" w:rsidR="00B154F8" w:rsidRPr="00791CA5" w:rsidRDefault="00581773" w:rsidP="00B154F8">
          <w:pPr>
            <w:rPr>
              <w:rStyle w:val="GeneralAviation"/>
              <w:color w:val="auto"/>
            </w:rPr>
          </w:pPr>
          <w:r w:rsidRPr="00791CA5">
            <w:rPr>
              <w:rStyle w:val="GeneralAviation"/>
              <w:color w:val="auto"/>
            </w:rPr>
            <w:t xml:space="preserve">Subtopic AGA 1.2 - </w:t>
          </w:r>
          <w:r w:rsidR="00631454" w:rsidRPr="00791CA5">
            <w:rPr>
              <w:rStyle w:val="GeneralAviation"/>
              <w:color w:val="auto"/>
            </w:rPr>
            <w:tab/>
          </w:r>
          <w:r w:rsidRPr="00791CA5">
            <w:rPr>
              <w:rStyle w:val="GeneralAviation"/>
              <w:color w:val="auto"/>
            </w:rPr>
            <w:t>Coordination</w:t>
          </w:r>
        </w:p>
        <w:p w14:paraId="6F7A2374" w14:textId="77777777" w:rsidR="00B154F8" w:rsidRPr="00791CA5" w:rsidRDefault="00581773" w:rsidP="00B154F8">
          <w:pPr>
            <w:rPr>
              <w:rStyle w:val="GeneralAviation"/>
              <w:color w:val="auto"/>
            </w:rPr>
          </w:pPr>
          <w:r w:rsidRPr="00791CA5">
            <w:rPr>
              <w:rStyle w:val="GeneralAviation"/>
              <w:color w:val="auto"/>
            </w:rPr>
            <w:t xml:space="preserve">TOPIC AGA 2 - </w:t>
          </w:r>
          <w:r w:rsidR="00631454" w:rsidRPr="00791CA5">
            <w:rPr>
              <w:rStyle w:val="GeneralAviation"/>
              <w:color w:val="auto"/>
            </w:rPr>
            <w:tab/>
          </w:r>
          <w:r w:rsidR="00631454" w:rsidRPr="00791CA5">
            <w:rPr>
              <w:rStyle w:val="GeneralAviation"/>
              <w:color w:val="auto"/>
            </w:rPr>
            <w:tab/>
          </w:r>
          <w:r w:rsidRPr="00791CA5">
            <w:rPr>
              <w:rStyle w:val="GeneralAviation"/>
              <w:color w:val="auto"/>
            </w:rPr>
            <w:t>MOVEMENT AREA</w:t>
          </w:r>
        </w:p>
        <w:p w14:paraId="3BAF0FE7" w14:textId="77777777" w:rsidR="00B154F8" w:rsidRPr="00791CA5" w:rsidRDefault="00581773" w:rsidP="00B154F8">
          <w:pPr>
            <w:rPr>
              <w:rStyle w:val="GeneralAviation"/>
              <w:color w:val="auto"/>
            </w:rPr>
          </w:pPr>
          <w:r w:rsidRPr="00791CA5">
            <w:rPr>
              <w:rStyle w:val="GeneralAviation"/>
              <w:color w:val="auto"/>
            </w:rPr>
            <w:t xml:space="preserve">Subtopic AGA 2.1 - </w:t>
          </w:r>
          <w:r w:rsidR="00631454" w:rsidRPr="00791CA5">
            <w:rPr>
              <w:rStyle w:val="GeneralAviation"/>
              <w:color w:val="auto"/>
            </w:rPr>
            <w:tab/>
          </w:r>
          <w:r w:rsidRPr="00791CA5">
            <w:rPr>
              <w:rStyle w:val="GeneralAviation"/>
              <w:color w:val="auto"/>
            </w:rPr>
            <w:t>Movement area</w:t>
          </w:r>
        </w:p>
        <w:p w14:paraId="4601E703" w14:textId="77777777" w:rsidR="00B154F8" w:rsidRPr="00791CA5" w:rsidRDefault="00581773" w:rsidP="00B154F8">
          <w:pPr>
            <w:rPr>
              <w:rStyle w:val="GeneralAviation"/>
              <w:color w:val="auto"/>
            </w:rPr>
          </w:pPr>
          <w:r w:rsidRPr="00791CA5">
            <w:rPr>
              <w:rStyle w:val="GeneralAviation"/>
              <w:color w:val="auto"/>
            </w:rPr>
            <w:t xml:space="preserve">Subtopic AGA 2.2 - </w:t>
          </w:r>
          <w:r w:rsidR="00631454" w:rsidRPr="00791CA5">
            <w:rPr>
              <w:rStyle w:val="GeneralAviation"/>
              <w:color w:val="auto"/>
            </w:rPr>
            <w:tab/>
          </w:r>
          <w:r w:rsidRPr="00791CA5">
            <w:rPr>
              <w:rStyle w:val="GeneralAviation"/>
              <w:color w:val="auto"/>
            </w:rPr>
            <w:t>Manoeuvring area</w:t>
          </w:r>
        </w:p>
        <w:p w14:paraId="52082C9D" w14:textId="77777777" w:rsidR="00B154F8" w:rsidRPr="00791CA5" w:rsidRDefault="00581773" w:rsidP="00B154F8">
          <w:pPr>
            <w:rPr>
              <w:rStyle w:val="GeneralAviation"/>
              <w:color w:val="auto"/>
            </w:rPr>
          </w:pPr>
          <w:r w:rsidRPr="00791CA5">
            <w:rPr>
              <w:rStyle w:val="GeneralAviation"/>
              <w:color w:val="auto"/>
            </w:rPr>
            <w:t xml:space="preserve">Subtopic AGA 2.3 - </w:t>
          </w:r>
          <w:r w:rsidR="00631454" w:rsidRPr="00791CA5">
            <w:rPr>
              <w:rStyle w:val="GeneralAviation"/>
              <w:color w:val="auto"/>
            </w:rPr>
            <w:tab/>
          </w:r>
          <w:r w:rsidRPr="00791CA5">
            <w:rPr>
              <w:rStyle w:val="GeneralAviation"/>
              <w:color w:val="auto"/>
            </w:rPr>
            <w:t>Runways</w:t>
          </w:r>
        </w:p>
        <w:p w14:paraId="1EA46AAA" w14:textId="77777777" w:rsidR="00B154F8" w:rsidRPr="00791CA5" w:rsidRDefault="00581773" w:rsidP="00B154F8">
          <w:pPr>
            <w:rPr>
              <w:rStyle w:val="GeneralAviation"/>
              <w:color w:val="auto"/>
            </w:rPr>
          </w:pPr>
          <w:r w:rsidRPr="00791CA5">
            <w:rPr>
              <w:rStyle w:val="GeneralAviation"/>
              <w:color w:val="auto"/>
            </w:rPr>
            <w:t xml:space="preserve">TOPIC AGA 3 - </w:t>
          </w:r>
          <w:r w:rsidR="00631454" w:rsidRPr="00791CA5">
            <w:rPr>
              <w:rStyle w:val="GeneralAviation"/>
              <w:color w:val="auto"/>
            </w:rPr>
            <w:tab/>
          </w:r>
          <w:r w:rsidR="00631454" w:rsidRPr="00791CA5">
            <w:rPr>
              <w:rStyle w:val="GeneralAviation"/>
              <w:color w:val="auto"/>
            </w:rPr>
            <w:tab/>
          </w:r>
          <w:r w:rsidRPr="00791CA5">
            <w:rPr>
              <w:rStyle w:val="GeneralAviation"/>
              <w:color w:val="auto"/>
            </w:rPr>
            <w:t>OBSTACLES</w:t>
          </w:r>
        </w:p>
        <w:p w14:paraId="249CB741" w14:textId="77777777" w:rsidR="00B154F8" w:rsidRPr="00791CA5" w:rsidRDefault="00581773" w:rsidP="00B154F8">
          <w:pPr>
            <w:rPr>
              <w:rStyle w:val="GeneralAviation"/>
              <w:color w:val="auto"/>
            </w:rPr>
          </w:pPr>
          <w:r w:rsidRPr="00791CA5">
            <w:rPr>
              <w:rStyle w:val="GeneralAviation"/>
              <w:color w:val="auto"/>
            </w:rPr>
            <w:t xml:space="preserve">Subtopic AGA 3.1 - </w:t>
          </w:r>
          <w:r w:rsidR="00631454" w:rsidRPr="00791CA5">
            <w:rPr>
              <w:rStyle w:val="GeneralAviation"/>
              <w:color w:val="auto"/>
            </w:rPr>
            <w:tab/>
          </w:r>
          <w:r w:rsidRPr="00791CA5">
            <w:rPr>
              <w:rStyle w:val="GeneralAviation"/>
              <w:color w:val="auto"/>
            </w:rPr>
            <w:t>Obstacle-free airspace around aerodromes</w:t>
          </w:r>
        </w:p>
        <w:p w14:paraId="2B2EF4A2" w14:textId="77777777" w:rsidR="00B154F8" w:rsidRPr="00791CA5" w:rsidRDefault="00581773" w:rsidP="00B154F8">
          <w:pPr>
            <w:rPr>
              <w:rStyle w:val="GeneralAviation"/>
              <w:color w:val="auto"/>
            </w:rPr>
          </w:pPr>
          <w:r w:rsidRPr="00791CA5">
            <w:rPr>
              <w:rStyle w:val="GeneralAviation"/>
              <w:color w:val="auto"/>
            </w:rPr>
            <w:t xml:space="preserve">TOPIC AGA 4 - </w:t>
          </w:r>
          <w:r w:rsidR="00631454" w:rsidRPr="00791CA5">
            <w:rPr>
              <w:rStyle w:val="GeneralAviation"/>
              <w:color w:val="auto"/>
            </w:rPr>
            <w:tab/>
          </w:r>
          <w:r w:rsidR="00631454" w:rsidRPr="00791CA5">
            <w:rPr>
              <w:rStyle w:val="GeneralAviation"/>
              <w:color w:val="auto"/>
            </w:rPr>
            <w:tab/>
          </w:r>
          <w:r w:rsidRPr="00791CA5">
            <w:rPr>
              <w:rStyle w:val="GeneralAviation"/>
              <w:color w:val="auto"/>
            </w:rPr>
            <w:t>MISCELLANEOUS EQUIPMENT</w:t>
          </w:r>
        </w:p>
        <w:p w14:paraId="436BB149" w14:textId="77777777" w:rsidR="00B154F8" w:rsidRPr="00791CA5" w:rsidRDefault="00581773" w:rsidP="00B154F8">
          <w:pPr>
            <w:rPr>
              <w:rStyle w:val="GeneralAviation"/>
              <w:color w:val="auto"/>
            </w:rPr>
          </w:pPr>
          <w:r w:rsidRPr="00791CA5">
            <w:rPr>
              <w:rStyle w:val="GeneralAviation"/>
              <w:color w:val="auto"/>
            </w:rPr>
            <w:t xml:space="preserve">Subtopic AGA 4.1 – </w:t>
          </w:r>
          <w:r w:rsidR="00631454" w:rsidRPr="00791CA5">
            <w:rPr>
              <w:rStyle w:val="GeneralAviation"/>
              <w:color w:val="auto"/>
            </w:rPr>
            <w:tab/>
          </w:r>
          <w:r w:rsidRPr="00791CA5">
            <w:rPr>
              <w:rStyle w:val="GeneralAviation"/>
              <w:color w:val="auto"/>
            </w:rPr>
            <w:t>Location</w:t>
          </w:r>
        </w:p>
        <w:p w14:paraId="157D0D79" w14:textId="77777777" w:rsidR="00597DA6" w:rsidRPr="00632F88" w:rsidRDefault="00000000" w:rsidP="000F573D">
          <w:pPr>
            <w:rPr>
              <w:i/>
              <w:iCs/>
            </w:rPr>
          </w:pPr>
        </w:p>
      </w:sdtContent>
    </w:sdt>
    <w:bookmarkStart w:id="1171" w:name="_Toc256000077" w:displacedByCustomXml="next"/>
    <w:bookmarkStart w:id="1172" w:name="_Toc427332001" w:displacedByCustomXml="next"/>
    <w:bookmarkStart w:id="1173" w:name="_Toc427661486" w:displacedByCustomXml="next"/>
    <w:bookmarkStart w:id="1174" w:name="_DxCrossRefBm9000168" w:displacedByCustomXml="next"/>
    <w:bookmarkStart w:id="1175" w:name="_DxCrossRefBm1379192475" w:displacedByCustomXml="next"/>
    <w:sdt>
      <w:sdtPr>
        <w:rPr>
          <w:b w:val="0"/>
          <w:color w:val="auto"/>
          <w:sz w:val="22"/>
          <w:szCs w:val="24"/>
          <w:lang w:val="en-US"/>
        </w:rPr>
        <w:alias w:val="topic"/>
        <w:tag w:val="topic"/>
        <w:id w:val="1016581258"/>
      </w:sdtPr>
      <w:sdtContent>
        <w:bookmarkEnd w:id="1175" w:displacedByCustomXml="prev"/>
        <w:bookmarkEnd w:id="1174" w:displacedByCustomXml="prev"/>
        <w:bookmarkEnd w:id="1173" w:displacedByCustomXml="prev"/>
        <w:bookmarkEnd w:id="1172" w:displacedByCustomXml="prev"/>
        <w:bookmarkEnd w:id="1171" w:displacedByCustomXml="prev"/>
        <w:bookmarkStart w:id="1176" w:name="_Toc256000078" w:displacedByCustomXml="prev"/>
        <w:bookmarkStart w:id="1177" w:name="_Hlk137673574_1" w:displacedByCustomXml="prev"/>
        <w:p w14:paraId="797A8729" w14:textId="77777777" w:rsidR="00AB3C94" w:rsidRPr="00F33C57" w:rsidRDefault="00632F88" w:rsidP="00AB3C94">
          <w:pPr>
            <w:pStyle w:val="Heading3IR"/>
          </w:pPr>
          <w:r>
            <w:t>APPENDIX 4</w:t>
          </w:r>
          <w:r w:rsidR="00581773" w:rsidRPr="00F33C57">
            <w:t xml:space="preserve"> TO ANNEX I</w:t>
          </w:r>
          <w:bookmarkEnd w:id="1176"/>
        </w:p>
        <w:p w14:paraId="6CA0368A" w14:textId="77777777" w:rsidR="00AB3C94" w:rsidRPr="00CF667B" w:rsidRDefault="00AB3C94" w:rsidP="00AB3C94"/>
        <w:p w14:paraId="595935B5" w14:textId="77777777" w:rsidR="00AB3C94" w:rsidRPr="00CF667B" w:rsidRDefault="00581773" w:rsidP="00AB3C94">
          <w:pPr>
            <w:rPr>
              <w:rStyle w:val="GeneralAviation"/>
              <w:b/>
              <w:bCs/>
              <w:color w:val="auto"/>
            </w:rPr>
          </w:pPr>
          <w:r w:rsidRPr="00CF667B">
            <w:rPr>
              <w:rStyle w:val="GeneralAviation"/>
              <w:b/>
              <w:bCs/>
              <w:color w:val="auto"/>
            </w:rPr>
            <w:t>APPROACH CONTROL SURVEILLANCE RATING (APS)</w:t>
          </w:r>
        </w:p>
        <w:p w14:paraId="4E6E380B" w14:textId="77777777" w:rsidR="00AB3C94" w:rsidRPr="00CF667B" w:rsidRDefault="00581773" w:rsidP="00AB3C94">
          <w:pPr>
            <w:rPr>
              <w:rStyle w:val="GeneralAviation"/>
              <w:color w:val="auto"/>
            </w:rPr>
          </w:pPr>
          <w:r w:rsidRPr="00CF667B">
            <w:rPr>
              <w:rStyle w:val="GeneralAviation"/>
              <w:color w:val="auto"/>
            </w:rPr>
            <w:t xml:space="preserve">(Reference: Annex I (PART ATCO), Subpart D, Section 2, point </w:t>
          </w:r>
          <w:hyperlink w:anchor="_DxCrossRefBm1379192382" w:history="1">
            <w:r w:rsidRPr="008A72AE">
              <w:rPr>
                <w:rStyle w:val="Hyperlink"/>
                <w:color w:val="0070C0"/>
              </w:rPr>
              <w:t>ATCO.D.010</w:t>
            </w:r>
          </w:hyperlink>
          <w:r w:rsidRPr="008A72AE">
            <w:rPr>
              <w:rStyle w:val="GeneralAviation"/>
              <w:color w:val="0070C0"/>
            </w:rPr>
            <w:t>(a)(2)(iv)</w:t>
          </w:r>
          <w:r w:rsidRPr="00CF667B">
            <w:rPr>
              <w:rStyle w:val="GeneralAviation"/>
              <w:color w:val="auto"/>
            </w:rPr>
            <w:t>)</w:t>
          </w:r>
        </w:p>
        <w:p w14:paraId="7568EF49" w14:textId="77777777" w:rsidR="00AB3C94" w:rsidRPr="00CF667B" w:rsidRDefault="00AB3C94" w:rsidP="00AB3C94">
          <w:pPr>
            <w:rPr>
              <w:rStyle w:val="GeneralAviation"/>
              <w:color w:val="auto"/>
            </w:rPr>
          </w:pPr>
        </w:p>
        <w:p w14:paraId="55B0B5EF" w14:textId="77777777" w:rsidR="00AB3C94" w:rsidRPr="00CF667B" w:rsidRDefault="00581773" w:rsidP="00AB3C94">
          <w:pPr>
            <w:pStyle w:val="TableCentered"/>
            <w:rPr>
              <w:rStyle w:val="GeneralAviation"/>
              <w:color w:val="auto"/>
            </w:rPr>
          </w:pPr>
          <w:r w:rsidRPr="00CF667B">
            <w:rPr>
              <w:rStyle w:val="GeneralAviation"/>
              <w:color w:val="auto"/>
            </w:rPr>
            <w:t>TABLE OF CONTENTS</w:t>
          </w:r>
        </w:p>
        <w:p w14:paraId="774079BF" w14:textId="77777777" w:rsidR="00AB3C94" w:rsidRPr="00CF667B" w:rsidRDefault="00AB3C94" w:rsidP="00AB3C94">
          <w:pPr>
            <w:rPr>
              <w:rStyle w:val="GeneralAviation"/>
              <w:color w:val="auto"/>
            </w:rPr>
          </w:pPr>
        </w:p>
        <w:p w14:paraId="7F8B921D" w14:textId="77777777" w:rsidR="00AB3C94" w:rsidRPr="00CF667B" w:rsidRDefault="00581773" w:rsidP="00AB3C94">
          <w:pPr>
            <w:rPr>
              <w:rStyle w:val="GeneralAviation"/>
              <w:color w:val="auto"/>
            </w:rPr>
          </w:pPr>
          <w:r w:rsidRPr="00CF667B">
            <w:rPr>
              <w:rStyle w:val="GeneralAviation"/>
              <w:color w:val="auto"/>
            </w:rPr>
            <w:t>SUBJECT 1: INTRODUCTION TO THE COURSE</w:t>
          </w:r>
        </w:p>
        <w:p w14:paraId="28715AF2" w14:textId="77777777" w:rsidR="00AB3C94" w:rsidRPr="00CF667B" w:rsidRDefault="00581773" w:rsidP="00AB3C94">
          <w:pPr>
            <w:rPr>
              <w:rStyle w:val="GeneralAviation"/>
              <w:color w:val="auto"/>
            </w:rPr>
          </w:pPr>
          <w:r w:rsidRPr="00CF667B">
            <w:rPr>
              <w:rStyle w:val="GeneralAviation"/>
              <w:color w:val="auto"/>
            </w:rPr>
            <w:t>SUBJECT 2: AVIATION LAW</w:t>
          </w:r>
        </w:p>
        <w:p w14:paraId="1FBACBDC" w14:textId="77777777" w:rsidR="00AB3C94" w:rsidRPr="00CF667B" w:rsidRDefault="00581773" w:rsidP="00AB3C94">
          <w:pPr>
            <w:rPr>
              <w:rStyle w:val="GeneralAviation"/>
              <w:color w:val="auto"/>
            </w:rPr>
          </w:pPr>
          <w:r w:rsidRPr="00CF667B">
            <w:rPr>
              <w:rStyle w:val="GeneralAviation"/>
              <w:color w:val="auto"/>
            </w:rPr>
            <w:t>SUBJECT 3: AIR TRAFFIC MANAGEMENT</w:t>
          </w:r>
        </w:p>
        <w:p w14:paraId="5C2B7782" w14:textId="77777777" w:rsidR="00AB3C94" w:rsidRPr="00CF667B" w:rsidRDefault="00581773" w:rsidP="00AB3C94">
          <w:pPr>
            <w:rPr>
              <w:rStyle w:val="GeneralAviation"/>
              <w:color w:val="auto"/>
            </w:rPr>
          </w:pPr>
          <w:r w:rsidRPr="00CF667B">
            <w:rPr>
              <w:rStyle w:val="GeneralAviation"/>
              <w:color w:val="auto"/>
            </w:rPr>
            <w:t>SUBJECT 4: METEOROLOGY</w:t>
          </w:r>
        </w:p>
        <w:p w14:paraId="0A94A619" w14:textId="77777777" w:rsidR="00AB3C94" w:rsidRPr="00CF667B" w:rsidRDefault="00581773" w:rsidP="00AB3C94">
          <w:pPr>
            <w:rPr>
              <w:rStyle w:val="GeneralAviation"/>
              <w:color w:val="auto"/>
            </w:rPr>
          </w:pPr>
          <w:r w:rsidRPr="00CF667B">
            <w:rPr>
              <w:rStyle w:val="GeneralAviation"/>
              <w:color w:val="auto"/>
            </w:rPr>
            <w:t>SUBJECT 5: NAVIGATION</w:t>
          </w:r>
        </w:p>
        <w:p w14:paraId="03B4C7D4" w14:textId="77777777" w:rsidR="00AB3C94" w:rsidRPr="00CF667B" w:rsidRDefault="00581773" w:rsidP="00AB3C94">
          <w:pPr>
            <w:rPr>
              <w:rStyle w:val="GeneralAviation"/>
              <w:color w:val="auto"/>
            </w:rPr>
          </w:pPr>
          <w:r w:rsidRPr="00CF667B">
            <w:rPr>
              <w:rStyle w:val="GeneralAviation"/>
              <w:color w:val="auto"/>
            </w:rPr>
            <w:t>SUBJECT 6: AIRCRAFT</w:t>
          </w:r>
        </w:p>
        <w:p w14:paraId="4962D314" w14:textId="77777777" w:rsidR="00AB3C94" w:rsidRPr="00CF667B" w:rsidRDefault="00581773" w:rsidP="00AB3C94">
          <w:pPr>
            <w:rPr>
              <w:rStyle w:val="GeneralAviation"/>
              <w:color w:val="auto"/>
            </w:rPr>
          </w:pPr>
          <w:r w:rsidRPr="00CF667B">
            <w:rPr>
              <w:rStyle w:val="GeneralAviation"/>
              <w:color w:val="auto"/>
            </w:rPr>
            <w:t xml:space="preserve">SUBJECT 7: HUMAN FACTORS </w:t>
          </w:r>
        </w:p>
        <w:p w14:paraId="6F486F8B" w14:textId="77777777" w:rsidR="00AB3C94" w:rsidRPr="00CF667B" w:rsidRDefault="00581773" w:rsidP="00AB3C94">
          <w:pPr>
            <w:rPr>
              <w:rStyle w:val="GeneralAviation"/>
              <w:color w:val="auto"/>
            </w:rPr>
          </w:pPr>
          <w:r w:rsidRPr="00CF667B">
            <w:rPr>
              <w:rStyle w:val="GeneralAviation"/>
              <w:color w:val="auto"/>
            </w:rPr>
            <w:t>SUBJECT 8: EQUIPMENT AND SYSTEMS</w:t>
          </w:r>
        </w:p>
        <w:p w14:paraId="48EC1A10" w14:textId="77777777" w:rsidR="00AB3C94" w:rsidRPr="00CF667B" w:rsidRDefault="00581773" w:rsidP="00AB3C94">
          <w:pPr>
            <w:rPr>
              <w:rStyle w:val="GeneralAviation"/>
              <w:color w:val="auto"/>
            </w:rPr>
          </w:pPr>
          <w:r w:rsidRPr="00CF667B">
            <w:rPr>
              <w:rStyle w:val="GeneralAviation"/>
              <w:color w:val="auto"/>
            </w:rPr>
            <w:t>SUBJECT 9: PROFESSIONAL ENVIRONMENT</w:t>
          </w:r>
        </w:p>
        <w:p w14:paraId="24B0A750" w14:textId="77777777" w:rsidR="00AB3C94" w:rsidRPr="00CF667B" w:rsidRDefault="00581773" w:rsidP="00AB3C94">
          <w:pPr>
            <w:rPr>
              <w:rStyle w:val="GeneralAviation"/>
              <w:color w:val="auto"/>
            </w:rPr>
          </w:pPr>
          <w:r w:rsidRPr="00CF667B">
            <w:rPr>
              <w:rStyle w:val="GeneralAviation"/>
              <w:color w:val="auto"/>
            </w:rPr>
            <w:t>SUBJECT 10: ABNORMAL AND EMERGENCY SITUATIONS</w:t>
          </w:r>
        </w:p>
        <w:p w14:paraId="280F7730" w14:textId="77777777" w:rsidR="00AB3C94" w:rsidRPr="00CF667B" w:rsidRDefault="00581773" w:rsidP="00AB3C94">
          <w:pPr>
            <w:rPr>
              <w:rStyle w:val="GeneralAviation"/>
              <w:color w:val="auto"/>
            </w:rPr>
          </w:pPr>
          <w:r w:rsidRPr="00CF667B">
            <w:rPr>
              <w:rStyle w:val="GeneralAviation"/>
              <w:color w:val="auto"/>
            </w:rPr>
            <w:t>SUBJECT 11: AERODROMES</w:t>
          </w:r>
        </w:p>
        <w:p w14:paraId="745C3F15" w14:textId="77777777" w:rsidR="00AB3C94" w:rsidRPr="00CF667B" w:rsidRDefault="00AB3C94" w:rsidP="00AB3C94">
          <w:pPr>
            <w:rPr>
              <w:rStyle w:val="GeneralAviation"/>
              <w:color w:val="auto"/>
            </w:rPr>
          </w:pPr>
        </w:p>
        <w:p w14:paraId="11ECEFE2" w14:textId="77777777" w:rsidR="00AB3C94" w:rsidRPr="00CF667B" w:rsidRDefault="00581773" w:rsidP="00AB3C94">
          <w:pPr>
            <w:rPr>
              <w:rStyle w:val="GeneralAviation"/>
              <w:b/>
              <w:bCs/>
              <w:color w:val="auto"/>
            </w:rPr>
          </w:pPr>
          <w:r w:rsidRPr="00CF667B">
            <w:rPr>
              <w:rStyle w:val="GeneralAviation"/>
              <w:b/>
              <w:bCs/>
              <w:color w:val="auto"/>
            </w:rPr>
            <w:t>SUBJECT 1: INTRODUCTION TO THE COURSE</w:t>
          </w:r>
        </w:p>
        <w:p w14:paraId="49BB7044" w14:textId="77777777" w:rsidR="00AB3C94" w:rsidRPr="00CF667B" w:rsidRDefault="00581773" w:rsidP="00AB3C94">
          <w:pPr>
            <w:rPr>
              <w:rStyle w:val="GeneralAviation"/>
              <w:color w:val="auto"/>
            </w:rPr>
          </w:pPr>
          <w:r w:rsidRPr="00CF667B">
            <w:rPr>
              <w:rStyle w:val="GeneralAviation"/>
              <w:color w:val="auto"/>
            </w:rPr>
            <w:t xml:space="preserve">TOPIC INTR 1 - </w:t>
          </w:r>
          <w:r w:rsidRPr="00CF667B">
            <w:rPr>
              <w:rStyle w:val="GeneralAviation"/>
              <w:color w:val="auto"/>
            </w:rPr>
            <w:tab/>
          </w:r>
          <w:r w:rsidRPr="00CF667B">
            <w:rPr>
              <w:rStyle w:val="GeneralAviation"/>
              <w:color w:val="auto"/>
            </w:rPr>
            <w:tab/>
            <w:t>COURSE MANAGEMENT</w:t>
          </w:r>
        </w:p>
        <w:p w14:paraId="36CEBF43" w14:textId="77777777" w:rsidR="00AB3C94" w:rsidRPr="00CF667B" w:rsidRDefault="00581773" w:rsidP="00AB3C94">
          <w:pPr>
            <w:rPr>
              <w:rStyle w:val="GeneralAviation"/>
              <w:color w:val="auto"/>
            </w:rPr>
          </w:pPr>
          <w:r w:rsidRPr="00CF667B">
            <w:rPr>
              <w:rStyle w:val="GeneralAviation"/>
              <w:color w:val="auto"/>
            </w:rPr>
            <w:lastRenderedPageBreak/>
            <w:t xml:space="preserve">Subtopic INTR 1.1 - </w:t>
          </w:r>
          <w:r w:rsidRPr="00CF667B">
            <w:rPr>
              <w:rStyle w:val="GeneralAviation"/>
              <w:color w:val="auto"/>
            </w:rPr>
            <w:tab/>
            <w:t>Course introduction</w:t>
          </w:r>
        </w:p>
        <w:p w14:paraId="348C5005" w14:textId="77777777" w:rsidR="00AB3C94" w:rsidRPr="00CF667B" w:rsidRDefault="00581773" w:rsidP="00AB3C94">
          <w:pPr>
            <w:rPr>
              <w:rStyle w:val="GeneralAviation"/>
              <w:color w:val="auto"/>
            </w:rPr>
          </w:pPr>
          <w:r w:rsidRPr="00CF667B">
            <w:rPr>
              <w:rStyle w:val="GeneralAviation"/>
              <w:color w:val="auto"/>
            </w:rPr>
            <w:t xml:space="preserve">Subtopic INTR 1.2 - </w:t>
          </w:r>
          <w:r w:rsidRPr="00CF667B">
            <w:rPr>
              <w:rStyle w:val="GeneralAviation"/>
              <w:color w:val="auto"/>
            </w:rPr>
            <w:tab/>
            <w:t>Course administration</w:t>
          </w:r>
        </w:p>
        <w:p w14:paraId="05E6B220" w14:textId="77777777" w:rsidR="00AB3C94" w:rsidRPr="00CF667B" w:rsidRDefault="00581773" w:rsidP="00AB3C94">
          <w:pPr>
            <w:rPr>
              <w:rStyle w:val="GeneralAviation"/>
              <w:color w:val="auto"/>
            </w:rPr>
          </w:pPr>
          <w:r w:rsidRPr="00CF667B">
            <w:rPr>
              <w:rStyle w:val="GeneralAviation"/>
              <w:color w:val="auto"/>
            </w:rPr>
            <w:t xml:space="preserve">Subtopic INTR 1.3 - </w:t>
          </w:r>
          <w:r w:rsidRPr="00CF667B">
            <w:rPr>
              <w:rStyle w:val="GeneralAviation"/>
              <w:color w:val="auto"/>
            </w:rPr>
            <w:tab/>
            <w:t>Study material and training documentation</w:t>
          </w:r>
        </w:p>
        <w:p w14:paraId="7E4C3516" w14:textId="77777777" w:rsidR="00AB3C94" w:rsidRPr="00CF667B" w:rsidRDefault="00581773" w:rsidP="00AB3C94">
          <w:pPr>
            <w:rPr>
              <w:rStyle w:val="GeneralAviation"/>
              <w:color w:val="auto"/>
            </w:rPr>
          </w:pPr>
          <w:r w:rsidRPr="00CF667B">
            <w:rPr>
              <w:rStyle w:val="GeneralAviation"/>
              <w:color w:val="auto"/>
            </w:rPr>
            <w:t xml:space="preserve">TOPIC INTR 2 - </w:t>
          </w:r>
          <w:r w:rsidRPr="00CF667B">
            <w:rPr>
              <w:rStyle w:val="GeneralAviation"/>
              <w:color w:val="auto"/>
            </w:rPr>
            <w:tab/>
          </w:r>
          <w:r w:rsidRPr="00CF667B">
            <w:rPr>
              <w:rStyle w:val="GeneralAviation"/>
              <w:color w:val="auto"/>
            </w:rPr>
            <w:tab/>
            <w:t>INTRODUCTION TO THE ATC TRAINING COURSE</w:t>
          </w:r>
        </w:p>
        <w:p w14:paraId="4C9D876D" w14:textId="77777777" w:rsidR="00AB3C94" w:rsidRPr="00CF667B" w:rsidRDefault="00581773" w:rsidP="00AB3C94">
          <w:pPr>
            <w:rPr>
              <w:rStyle w:val="GeneralAviation"/>
              <w:color w:val="auto"/>
            </w:rPr>
          </w:pPr>
          <w:r w:rsidRPr="00CF667B">
            <w:rPr>
              <w:rStyle w:val="GeneralAviation"/>
              <w:color w:val="auto"/>
            </w:rPr>
            <w:t xml:space="preserve">Subtopic INTR 2.1 - </w:t>
          </w:r>
          <w:r w:rsidRPr="00CF667B">
            <w:rPr>
              <w:rStyle w:val="GeneralAviation"/>
              <w:color w:val="auto"/>
            </w:rPr>
            <w:tab/>
            <w:t>Course content and organisation</w:t>
          </w:r>
        </w:p>
        <w:p w14:paraId="526132F1" w14:textId="77777777" w:rsidR="00AB3C94" w:rsidRPr="00CF667B" w:rsidRDefault="00581773" w:rsidP="00AB3C94">
          <w:pPr>
            <w:rPr>
              <w:rStyle w:val="GeneralAviation"/>
              <w:color w:val="auto"/>
            </w:rPr>
          </w:pPr>
          <w:r w:rsidRPr="00CF667B">
            <w:rPr>
              <w:rStyle w:val="GeneralAviation"/>
              <w:color w:val="auto"/>
            </w:rPr>
            <w:t xml:space="preserve">Subtopic INTR 2.2 - </w:t>
          </w:r>
          <w:r w:rsidRPr="00CF667B">
            <w:rPr>
              <w:rStyle w:val="GeneralAviation"/>
              <w:color w:val="auto"/>
            </w:rPr>
            <w:tab/>
            <w:t>Training ethos</w:t>
          </w:r>
        </w:p>
        <w:p w14:paraId="75EC394A" w14:textId="77777777" w:rsidR="00AB3C94" w:rsidRPr="00CF667B" w:rsidRDefault="00581773" w:rsidP="00AB3C94">
          <w:pPr>
            <w:rPr>
              <w:rStyle w:val="GeneralAviation"/>
              <w:color w:val="auto"/>
            </w:rPr>
          </w:pPr>
          <w:r w:rsidRPr="00CF667B">
            <w:rPr>
              <w:rStyle w:val="GeneralAviation"/>
              <w:color w:val="auto"/>
            </w:rPr>
            <w:t xml:space="preserve">Subtopic INTR 2.3 - </w:t>
          </w:r>
          <w:r w:rsidRPr="00CF667B">
            <w:rPr>
              <w:rStyle w:val="GeneralAviation"/>
              <w:color w:val="auto"/>
            </w:rPr>
            <w:tab/>
            <w:t>Assessment process</w:t>
          </w:r>
        </w:p>
        <w:p w14:paraId="025EC1C0" w14:textId="77777777" w:rsidR="00AB3C94" w:rsidRPr="00CF667B" w:rsidRDefault="00AB3C94" w:rsidP="00AB3C94">
          <w:pPr>
            <w:rPr>
              <w:rStyle w:val="GeneralAviation"/>
              <w:color w:val="auto"/>
            </w:rPr>
          </w:pPr>
        </w:p>
        <w:p w14:paraId="083B8B97" w14:textId="77777777" w:rsidR="00AB3C94" w:rsidRPr="00CF667B" w:rsidRDefault="00581773" w:rsidP="00AB3C94">
          <w:pPr>
            <w:rPr>
              <w:rStyle w:val="GeneralAviation"/>
              <w:b/>
              <w:bCs/>
              <w:color w:val="auto"/>
            </w:rPr>
          </w:pPr>
          <w:r w:rsidRPr="00CF667B">
            <w:rPr>
              <w:rStyle w:val="GeneralAviation"/>
              <w:b/>
              <w:bCs/>
              <w:color w:val="auto"/>
            </w:rPr>
            <w:t>SUBJECT 2: AVIATION LAW</w:t>
          </w:r>
        </w:p>
        <w:p w14:paraId="6F66D31B" w14:textId="77777777" w:rsidR="00AB3C94" w:rsidRPr="00CF667B" w:rsidRDefault="00581773" w:rsidP="00AB3C94">
          <w:pPr>
            <w:rPr>
              <w:rStyle w:val="GeneralAviation"/>
              <w:color w:val="auto"/>
            </w:rPr>
          </w:pPr>
          <w:r w:rsidRPr="00CF667B">
            <w:rPr>
              <w:rStyle w:val="GeneralAviation"/>
              <w:color w:val="auto"/>
            </w:rPr>
            <w:t xml:space="preserve">TOPIC LAW 1 – </w:t>
          </w:r>
          <w:r w:rsidRPr="00CF667B">
            <w:rPr>
              <w:rStyle w:val="GeneralAviation"/>
              <w:color w:val="auto"/>
            </w:rPr>
            <w:tab/>
          </w:r>
          <w:r w:rsidRPr="00CF667B">
            <w:rPr>
              <w:rStyle w:val="GeneralAviation"/>
              <w:color w:val="auto"/>
            </w:rPr>
            <w:tab/>
            <w:t>ATCO LICENSING/CERTIFICATE OF COMPETENCE</w:t>
          </w:r>
        </w:p>
        <w:p w14:paraId="56BDACEE" w14:textId="77777777" w:rsidR="00AB3C94" w:rsidRPr="00CF667B" w:rsidRDefault="00581773" w:rsidP="00AB3C94">
          <w:pPr>
            <w:rPr>
              <w:rStyle w:val="GeneralAviation"/>
              <w:color w:val="auto"/>
            </w:rPr>
          </w:pPr>
          <w:r w:rsidRPr="00CF667B">
            <w:rPr>
              <w:rStyle w:val="GeneralAviation"/>
              <w:color w:val="auto"/>
            </w:rPr>
            <w:t xml:space="preserve">Subtopic LAW 1.1 - </w:t>
          </w:r>
          <w:r w:rsidRPr="00CF667B">
            <w:rPr>
              <w:rStyle w:val="GeneralAviation"/>
              <w:color w:val="auto"/>
            </w:rPr>
            <w:tab/>
            <w:t>Privileges and conditions</w:t>
          </w:r>
        </w:p>
        <w:p w14:paraId="45A01A60" w14:textId="77777777" w:rsidR="00AB3C94" w:rsidRPr="00CF667B" w:rsidRDefault="00581773" w:rsidP="00AB3C94">
          <w:pPr>
            <w:rPr>
              <w:rStyle w:val="GeneralAviation"/>
              <w:color w:val="auto"/>
            </w:rPr>
          </w:pPr>
          <w:r w:rsidRPr="00CF667B">
            <w:rPr>
              <w:rStyle w:val="GeneralAviation"/>
              <w:color w:val="auto"/>
            </w:rPr>
            <w:t xml:space="preserve">TOPIC LAW 2 - </w:t>
          </w:r>
          <w:r w:rsidRPr="00CF667B">
            <w:rPr>
              <w:rStyle w:val="GeneralAviation"/>
              <w:color w:val="auto"/>
            </w:rPr>
            <w:tab/>
          </w:r>
          <w:r w:rsidRPr="00CF667B">
            <w:rPr>
              <w:rStyle w:val="GeneralAviation"/>
              <w:color w:val="auto"/>
            </w:rPr>
            <w:tab/>
            <w:t>RULES AND REGULATIONS</w:t>
          </w:r>
        </w:p>
        <w:p w14:paraId="2A20AEA4" w14:textId="77777777" w:rsidR="00AB3C94" w:rsidRPr="00CF667B" w:rsidRDefault="00581773" w:rsidP="00AB3C94">
          <w:pPr>
            <w:rPr>
              <w:rStyle w:val="GeneralAviation"/>
              <w:color w:val="auto"/>
            </w:rPr>
          </w:pPr>
          <w:r w:rsidRPr="00CF667B">
            <w:rPr>
              <w:rStyle w:val="GeneralAviation"/>
              <w:color w:val="auto"/>
            </w:rPr>
            <w:t xml:space="preserve">Subtopic LAW 2.1 - </w:t>
          </w:r>
          <w:r w:rsidRPr="00CF667B">
            <w:rPr>
              <w:rStyle w:val="GeneralAviation"/>
              <w:color w:val="auto"/>
            </w:rPr>
            <w:tab/>
            <w:t>Reports</w:t>
          </w:r>
        </w:p>
        <w:p w14:paraId="42D89448" w14:textId="77777777" w:rsidR="00AB3C94" w:rsidRPr="00CF667B" w:rsidRDefault="00581773" w:rsidP="00AB3C94">
          <w:pPr>
            <w:rPr>
              <w:rStyle w:val="GeneralAviation"/>
              <w:color w:val="auto"/>
            </w:rPr>
          </w:pPr>
          <w:r w:rsidRPr="00CF667B">
            <w:rPr>
              <w:rStyle w:val="GeneralAviation"/>
              <w:color w:val="auto"/>
            </w:rPr>
            <w:t xml:space="preserve">Subtopic LAW 2.2 - </w:t>
          </w:r>
          <w:r w:rsidRPr="00CF667B">
            <w:rPr>
              <w:rStyle w:val="GeneralAviation"/>
              <w:color w:val="auto"/>
            </w:rPr>
            <w:tab/>
            <w:t>Airspace</w:t>
          </w:r>
        </w:p>
        <w:p w14:paraId="09BD6BAC" w14:textId="77777777" w:rsidR="00AB3C94" w:rsidRPr="00CF667B" w:rsidRDefault="00581773" w:rsidP="00AB3C94">
          <w:pPr>
            <w:rPr>
              <w:rStyle w:val="GeneralAviation"/>
              <w:color w:val="auto"/>
            </w:rPr>
          </w:pPr>
          <w:r w:rsidRPr="00CF667B">
            <w:rPr>
              <w:rStyle w:val="GeneralAviation"/>
              <w:color w:val="auto"/>
            </w:rPr>
            <w:t xml:space="preserve">TOPIC LAW 3 - </w:t>
          </w:r>
          <w:r w:rsidRPr="00CF667B">
            <w:rPr>
              <w:rStyle w:val="GeneralAviation"/>
              <w:color w:val="auto"/>
            </w:rPr>
            <w:tab/>
          </w:r>
          <w:r w:rsidRPr="00CF667B">
            <w:rPr>
              <w:rStyle w:val="GeneralAviation"/>
              <w:color w:val="auto"/>
            </w:rPr>
            <w:tab/>
            <w:t>ATS SAFETY MANAGEMENT</w:t>
          </w:r>
        </w:p>
        <w:p w14:paraId="42D84CF9" w14:textId="77777777" w:rsidR="00AB3C94" w:rsidRPr="00CF667B" w:rsidRDefault="00581773" w:rsidP="00AB3C94">
          <w:pPr>
            <w:rPr>
              <w:rStyle w:val="GeneralAviation"/>
              <w:color w:val="auto"/>
            </w:rPr>
          </w:pPr>
          <w:r w:rsidRPr="00CF667B">
            <w:rPr>
              <w:rStyle w:val="GeneralAviation"/>
              <w:color w:val="auto"/>
            </w:rPr>
            <w:t xml:space="preserve">Subtopic LAW 3.1 - </w:t>
          </w:r>
          <w:r w:rsidRPr="00CF667B">
            <w:rPr>
              <w:rStyle w:val="GeneralAviation"/>
              <w:color w:val="auto"/>
            </w:rPr>
            <w:tab/>
            <w:t>Feedback process</w:t>
          </w:r>
        </w:p>
        <w:p w14:paraId="7F0DBBBA" w14:textId="77777777" w:rsidR="00AB3C94" w:rsidRPr="00CF667B" w:rsidRDefault="00581773" w:rsidP="00AB3C94">
          <w:pPr>
            <w:rPr>
              <w:rStyle w:val="GeneralAviation"/>
              <w:color w:val="auto"/>
            </w:rPr>
          </w:pPr>
          <w:r w:rsidRPr="00CF667B">
            <w:rPr>
              <w:rStyle w:val="GeneralAviation"/>
              <w:color w:val="auto"/>
            </w:rPr>
            <w:t xml:space="preserve">Subtopic LAW 3.2 - </w:t>
          </w:r>
          <w:r w:rsidRPr="00CF667B">
            <w:rPr>
              <w:rStyle w:val="GeneralAviation"/>
              <w:color w:val="auto"/>
            </w:rPr>
            <w:tab/>
            <w:t>Safety investigation</w:t>
          </w:r>
        </w:p>
        <w:p w14:paraId="4CE7D584" w14:textId="77777777" w:rsidR="00AB3C94" w:rsidRPr="00CF667B" w:rsidRDefault="00AB3C94" w:rsidP="00AB3C94">
          <w:pPr>
            <w:rPr>
              <w:rStyle w:val="GeneralAviation"/>
              <w:color w:val="auto"/>
            </w:rPr>
          </w:pPr>
        </w:p>
        <w:p w14:paraId="74F70809" w14:textId="77777777" w:rsidR="00AB3C94" w:rsidRPr="00CF667B" w:rsidRDefault="00581773" w:rsidP="00AB3C94">
          <w:pPr>
            <w:rPr>
              <w:rStyle w:val="GeneralAviation"/>
              <w:b/>
              <w:bCs/>
              <w:color w:val="auto"/>
            </w:rPr>
          </w:pPr>
          <w:r w:rsidRPr="00CF667B">
            <w:rPr>
              <w:rStyle w:val="GeneralAviation"/>
              <w:b/>
              <w:bCs/>
              <w:color w:val="auto"/>
            </w:rPr>
            <w:t>SUBJECT 3: AIR TRAFFIC MANAGEMENT</w:t>
          </w:r>
        </w:p>
        <w:p w14:paraId="43FC2E5D" w14:textId="77777777" w:rsidR="00AB3C94" w:rsidRPr="00CF667B" w:rsidRDefault="00581773" w:rsidP="00AB3C94">
          <w:pPr>
            <w:rPr>
              <w:rStyle w:val="GeneralAviation"/>
              <w:color w:val="auto"/>
            </w:rPr>
          </w:pPr>
          <w:r w:rsidRPr="00CF667B">
            <w:rPr>
              <w:rStyle w:val="GeneralAviation"/>
              <w:color w:val="auto"/>
            </w:rPr>
            <w:t xml:space="preserve">TOPIC ATM 1 - </w:t>
          </w:r>
          <w:r w:rsidRPr="00CF667B">
            <w:rPr>
              <w:rStyle w:val="GeneralAviation"/>
              <w:color w:val="auto"/>
            </w:rPr>
            <w:tab/>
          </w:r>
          <w:r w:rsidRPr="00CF667B">
            <w:rPr>
              <w:rStyle w:val="GeneralAviation"/>
              <w:color w:val="auto"/>
            </w:rPr>
            <w:tab/>
            <w:t>PROVISION OF SERVICES</w:t>
          </w:r>
        </w:p>
        <w:p w14:paraId="3C8B919C" w14:textId="77777777" w:rsidR="00AB3C94" w:rsidRPr="00CF667B" w:rsidRDefault="00581773" w:rsidP="00AB3C94">
          <w:pPr>
            <w:rPr>
              <w:rStyle w:val="GeneralAviation"/>
              <w:color w:val="auto"/>
            </w:rPr>
          </w:pPr>
          <w:r w:rsidRPr="00CF667B">
            <w:rPr>
              <w:rStyle w:val="GeneralAviation"/>
              <w:color w:val="auto"/>
            </w:rPr>
            <w:t xml:space="preserve">Subtopic ATM 1.1 - </w:t>
          </w:r>
          <w:r w:rsidRPr="00CF667B">
            <w:rPr>
              <w:rStyle w:val="GeneralAviation"/>
              <w:color w:val="auto"/>
            </w:rPr>
            <w:tab/>
            <w:t>Air traffic control (ATC) service</w:t>
          </w:r>
        </w:p>
        <w:p w14:paraId="515DCFC2" w14:textId="77777777" w:rsidR="00AB3C94" w:rsidRPr="00CF667B" w:rsidRDefault="00581773" w:rsidP="00AB3C94">
          <w:pPr>
            <w:rPr>
              <w:rStyle w:val="GeneralAviation"/>
              <w:color w:val="auto"/>
            </w:rPr>
          </w:pPr>
          <w:r w:rsidRPr="00CF667B">
            <w:rPr>
              <w:rStyle w:val="GeneralAviation"/>
              <w:color w:val="auto"/>
            </w:rPr>
            <w:t xml:space="preserve">Subtopic ATM 1.2 - </w:t>
          </w:r>
          <w:r w:rsidRPr="00CF667B">
            <w:rPr>
              <w:rStyle w:val="GeneralAviation"/>
              <w:color w:val="auto"/>
            </w:rPr>
            <w:tab/>
            <w:t>Flight information service (FIS)</w:t>
          </w:r>
        </w:p>
        <w:p w14:paraId="16F82743" w14:textId="77777777" w:rsidR="00AB3C94" w:rsidRPr="00CF667B" w:rsidRDefault="00581773" w:rsidP="00AB3C94">
          <w:pPr>
            <w:rPr>
              <w:rStyle w:val="GeneralAviation"/>
              <w:color w:val="auto"/>
            </w:rPr>
          </w:pPr>
          <w:r w:rsidRPr="00CF667B">
            <w:rPr>
              <w:rStyle w:val="GeneralAviation"/>
              <w:color w:val="auto"/>
            </w:rPr>
            <w:t xml:space="preserve">Subtopic ATM 1.3 - </w:t>
          </w:r>
          <w:r w:rsidRPr="00CF667B">
            <w:rPr>
              <w:rStyle w:val="GeneralAviation"/>
              <w:color w:val="auto"/>
            </w:rPr>
            <w:tab/>
            <w:t>Alerting service (ALRS)</w:t>
          </w:r>
        </w:p>
        <w:p w14:paraId="4906EA64" w14:textId="77777777" w:rsidR="00AB3C94" w:rsidRPr="00CF667B" w:rsidRDefault="00581773" w:rsidP="00AB3C94">
          <w:pPr>
            <w:rPr>
              <w:rStyle w:val="GeneralAviation"/>
              <w:color w:val="auto"/>
            </w:rPr>
          </w:pPr>
          <w:r w:rsidRPr="00CF667B">
            <w:rPr>
              <w:rStyle w:val="GeneralAviation"/>
              <w:color w:val="auto"/>
            </w:rPr>
            <w:t xml:space="preserve">Subtopic ATM 1.4 - </w:t>
          </w:r>
          <w:r w:rsidRPr="00CF667B">
            <w:rPr>
              <w:rStyle w:val="GeneralAviation"/>
              <w:color w:val="auto"/>
            </w:rPr>
            <w:tab/>
            <w:t>ATS system capacity and air traffic flow management</w:t>
          </w:r>
        </w:p>
        <w:p w14:paraId="295AC8E2" w14:textId="77777777" w:rsidR="00AB3C94" w:rsidRPr="00CF667B" w:rsidRDefault="00581773" w:rsidP="00AB3C94">
          <w:pPr>
            <w:rPr>
              <w:rStyle w:val="GeneralAviation"/>
              <w:color w:val="auto"/>
            </w:rPr>
          </w:pPr>
          <w:r w:rsidRPr="00CF667B">
            <w:rPr>
              <w:rStyle w:val="GeneralAviation"/>
              <w:color w:val="auto"/>
            </w:rPr>
            <w:t xml:space="preserve">Subtopic ATM 1.5 - </w:t>
          </w:r>
          <w:r w:rsidRPr="00CF667B">
            <w:rPr>
              <w:rStyle w:val="GeneralAviation"/>
              <w:color w:val="auto"/>
            </w:rPr>
            <w:tab/>
            <w:t>Airspace management (ASM)</w:t>
          </w:r>
        </w:p>
        <w:p w14:paraId="1AD955AE" w14:textId="77777777" w:rsidR="00AB3C94" w:rsidRPr="00CF667B" w:rsidRDefault="00581773" w:rsidP="00AB3C94">
          <w:pPr>
            <w:rPr>
              <w:rStyle w:val="GeneralAviation"/>
              <w:color w:val="auto"/>
            </w:rPr>
          </w:pPr>
          <w:r w:rsidRPr="00CF667B">
            <w:rPr>
              <w:rStyle w:val="GeneralAviation"/>
              <w:color w:val="auto"/>
            </w:rPr>
            <w:t xml:space="preserve">TOPIC ATM 2 - </w:t>
          </w:r>
          <w:r w:rsidRPr="00CF667B">
            <w:rPr>
              <w:rStyle w:val="GeneralAviation"/>
              <w:color w:val="auto"/>
            </w:rPr>
            <w:tab/>
          </w:r>
          <w:r w:rsidRPr="00CF667B">
            <w:rPr>
              <w:rStyle w:val="GeneralAviation"/>
              <w:color w:val="auto"/>
            </w:rPr>
            <w:tab/>
            <w:t>COMMUNICATION</w:t>
          </w:r>
        </w:p>
        <w:p w14:paraId="1EB8A3F1" w14:textId="77777777" w:rsidR="00AB3C94" w:rsidRPr="00CF667B" w:rsidRDefault="00581773" w:rsidP="00AB3C94">
          <w:pPr>
            <w:rPr>
              <w:rStyle w:val="GeneralAviation"/>
              <w:color w:val="auto"/>
            </w:rPr>
          </w:pPr>
          <w:r w:rsidRPr="00CF667B">
            <w:rPr>
              <w:rStyle w:val="GeneralAviation"/>
              <w:color w:val="auto"/>
            </w:rPr>
            <w:t xml:space="preserve">Subtopic ATM 2.1 - </w:t>
          </w:r>
          <w:r w:rsidRPr="00CF667B">
            <w:rPr>
              <w:rStyle w:val="GeneralAviation"/>
              <w:color w:val="auto"/>
            </w:rPr>
            <w:tab/>
            <w:t>Effective communication</w:t>
          </w:r>
        </w:p>
        <w:p w14:paraId="2C762314" w14:textId="77777777" w:rsidR="00AB3C94" w:rsidRPr="00CF667B" w:rsidRDefault="00581773" w:rsidP="00AB3C94">
          <w:pPr>
            <w:rPr>
              <w:rStyle w:val="GeneralAviation"/>
              <w:color w:val="auto"/>
            </w:rPr>
          </w:pPr>
          <w:r w:rsidRPr="00CF667B">
            <w:rPr>
              <w:rStyle w:val="GeneralAviation"/>
              <w:color w:val="auto"/>
            </w:rPr>
            <w:t xml:space="preserve">TOPIC ATM 3 - </w:t>
          </w:r>
          <w:r w:rsidRPr="00CF667B">
            <w:rPr>
              <w:rStyle w:val="GeneralAviation"/>
              <w:color w:val="auto"/>
            </w:rPr>
            <w:tab/>
          </w:r>
          <w:r w:rsidRPr="00CF667B">
            <w:rPr>
              <w:rStyle w:val="GeneralAviation"/>
              <w:color w:val="auto"/>
            </w:rPr>
            <w:tab/>
            <w:t>ATC CLEARANCES AND ATC INSTRUCTIONS</w:t>
          </w:r>
        </w:p>
        <w:p w14:paraId="4B2C7787" w14:textId="77777777" w:rsidR="00AB3C94" w:rsidRPr="00CF667B" w:rsidRDefault="00581773" w:rsidP="00AB3C94">
          <w:pPr>
            <w:rPr>
              <w:rStyle w:val="GeneralAviation"/>
              <w:color w:val="auto"/>
            </w:rPr>
          </w:pPr>
          <w:r w:rsidRPr="00CF667B">
            <w:rPr>
              <w:rStyle w:val="GeneralAviation"/>
              <w:color w:val="auto"/>
            </w:rPr>
            <w:t xml:space="preserve">Subtopic ATM 3.1 - </w:t>
          </w:r>
          <w:r w:rsidRPr="00CF667B">
            <w:rPr>
              <w:rStyle w:val="GeneralAviation"/>
              <w:color w:val="auto"/>
            </w:rPr>
            <w:tab/>
            <w:t>ATC clearances</w:t>
          </w:r>
        </w:p>
        <w:p w14:paraId="03F257E7" w14:textId="77777777" w:rsidR="00AB3C94" w:rsidRPr="00CF667B" w:rsidRDefault="00581773" w:rsidP="00AB3C94">
          <w:pPr>
            <w:rPr>
              <w:rStyle w:val="GeneralAviation"/>
              <w:color w:val="auto"/>
            </w:rPr>
          </w:pPr>
          <w:r w:rsidRPr="00CF667B">
            <w:rPr>
              <w:rStyle w:val="GeneralAviation"/>
              <w:color w:val="auto"/>
            </w:rPr>
            <w:t xml:space="preserve">Subtopic ATM 3.2 - </w:t>
          </w:r>
          <w:r w:rsidRPr="00CF667B">
            <w:rPr>
              <w:rStyle w:val="GeneralAviation"/>
              <w:color w:val="auto"/>
            </w:rPr>
            <w:tab/>
            <w:t>ATC instructions</w:t>
          </w:r>
        </w:p>
        <w:p w14:paraId="0322F4F1" w14:textId="77777777" w:rsidR="00AB3C94" w:rsidRPr="00CF667B" w:rsidRDefault="00581773" w:rsidP="00AB3C94">
          <w:pPr>
            <w:rPr>
              <w:rStyle w:val="GeneralAviation"/>
              <w:color w:val="auto"/>
            </w:rPr>
          </w:pPr>
          <w:r w:rsidRPr="00CF667B">
            <w:rPr>
              <w:rStyle w:val="GeneralAviation"/>
              <w:color w:val="auto"/>
            </w:rPr>
            <w:t xml:space="preserve">TOPIC ATM 4 - </w:t>
          </w:r>
          <w:r w:rsidRPr="00CF667B">
            <w:rPr>
              <w:rStyle w:val="GeneralAviation"/>
              <w:color w:val="auto"/>
            </w:rPr>
            <w:tab/>
          </w:r>
          <w:r w:rsidRPr="00CF667B">
            <w:rPr>
              <w:rStyle w:val="GeneralAviation"/>
              <w:color w:val="auto"/>
            </w:rPr>
            <w:tab/>
            <w:t>COORDINATION</w:t>
          </w:r>
        </w:p>
        <w:p w14:paraId="6F1B619E" w14:textId="77777777" w:rsidR="00AB3C94" w:rsidRPr="00CF667B" w:rsidRDefault="00581773" w:rsidP="00AB3C94">
          <w:pPr>
            <w:rPr>
              <w:rStyle w:val="GeneralAviation"/>
              <w:color w:val="auto"/>
            </w:rPr>
          </w:pPr>
          <w:r w:rsidRPr="00CF667B">
            <w:rPr>
              <w:rStyle w:val="GeneralAviation"/>
              <w:color w:val="auto"/>
            </w:rPr>
            <w:t xml:space="preserve">Subtopic ATM 4.1 - </w:t>
          </w:r>
          <w:r w:rsidRPr="00CF667B">
            <w:rPr>
              <w:rStyle w:val="GeneralAviation"/>
              <w:color w:val="auto"/>
            </w:rPr>
            <w:tab/>
            <w:t>Necessity for coordination</w:t>
          </w:r>
        </w:p>
        <w:p w14:paraId="087CE0B7" w14:textId="77777777" w:rsidR="00AB3C94" w:rsidRPr="00CF667B" w:rsidRDefault="00581773" w:rsidP="00AB3C94">
          <w:pPr>
            <w:rPr>
              <w:rStyle w:val="GeneralAviation"/>
              <w:color w:val="auto"/>
            </w:rPr>
          </w:pPr>
          <w:r w:rsidRPr="00CF667B">
            <w:rPr>
              <w:rStyle w:val="GeneralAviation"/>
              <w:color w:val="auto"/>
            </w:rPr>
            <w:t xml:space="preserve">Subtopic ATM 4.2 - </w:t>
          </w:r>
          <w:r w:rsidRPr="00CF667B">
            <w:rPr>
              <w:rStyle w:val="GeneralAviation"/>
              <w:color w:val="auto"/>
            </w:rPr>
            <w:tab/>
            <w:t>Tools and methods for coordination</w:t>
          </w:r>
        </w:p>
        <w:p w14:paraId="39C58FB1" w14:textId="77777777" w:rsidR="00AB3C94" w:rsidRPr="00CF667B" w:rsidRDefault="00581773" w:rsidP="00AB3C94">
          <w:pPr>
            <w:rPr>
              <w:rStyle w:val="GeneralAviation"/>
              <w:color w:val="auto"/>
            </w:rPr>
          </w:pPr>
          <w:r w:rsidRPr="00CF667B">
            <w:rPr>
              <w:rStyle w:val="GeneralAviation"/>
              <w:color w:val="auto"/>
            </w:rPr>
            <w:t xml:space="preserve">Subtopic ATM 4.3 - </w:t>
          </w:r>
          <w:r w:rsidRPr="00CF667B">
            <w:rPr>
              <w:rStyle w:val="GeneralAviation"/>
              <w:color w:val="auto"/>
            </w:rPr>
            <w:tab/>
            <w:t>Coordination procedures</w:t>
          </w:r>
        </w:p>
        <w:p w14:paraId="6B265084" w14:textId="77777777" w:rsidR="00AB3C94" w:rsidRPr="00CF667B" w:rsidRDefault="00581773" w:rsidP="00AB3C94">
          <w:pPr>
            <w:rPr>
              <w:rStyle w:val="GeneralAviation"/>
              <w:color w:val="auto"/>
            </w:rPr>
          </w:pPr>
          <w:r w:rsidRPr="00CF667B">
            <w:rPr>
              <w:rStyle w:val="GeneralAviation"/>
              <w:color w:val="auto"/>
            </w:rPr>
            <w:lastRenderedPageBreak/>
            <w:t xml:space="preserve">TOPIC ATM 5 - </w:t>
          </w:r>
          <w:r w:rsidRPr="00CF667B">
            <w:rPr>
              <w:rStyle w:val="GeneralAviation"/>
              <w:color w:val="auto"/>
            </w:rPr>
            <w:tab/>
          </w:r>
          <w:r w:rsidRPr="00CF667B">
            <w:rPr>
              <w:rStyle w:val="GeneralAviation"/>
              <w:color w:val="auto"/>
            </w:rPr>
            <w:tab/>
            <w:t>ALTIMETRY AND LEVEL ALLOCATION</w:t>
          </w:r>
        </w:p>
        <w:p w14:paraId="37EBC247" w14:textId="77777777" w:rsidR="00AB3C94" w:rsidRPr="00CF667B" w:rsidRDefault="00581773" w:rsidP="00AB3C94">
          <w:pPr>
            <w:rPr>
              <w:rStyle w:val="GeneralAviation"/>
              <w:color w:val="auto"/>
            </w:rPr>
          </w:pPr>
          <w:r w:rsidRPr="00CF667B">
            <w:rPr>
              <w:rStyle w:val="GeneralAviation"/>
              <w:color w:val="auto"/>
            </w:rPr>
            <w:t xml:space="preserve">Subtopic ATM 5.1 - </w:t>
          </w:r>
          <w:r w:rsidRPr="00CF667B">
            <w:rPr>
              <w:rStyle w:val="GeneralAviation"/>
              <w:color w:val="auto"/>
            </w:rPr>
            <w:tab/>
            <w:t>Altimetry</w:t>
          </w:r>
        </w:p>
        <w:p w14:paraId="6A88EE0A" w14:textId="77777777" w:rsidR="00AB3C94" w:rsidRPr="00CF667B" w:rsidRDefault="00581773" w:rsidP="00AB3C94">
          <w:pPr>
            <w:rPr>
              <w:rStyle w:val="GeneralAviation"/>
              <w:color w:val="auto"/>
            </w:rPr>
          </w:pPr>
          <w:r w:rsidRPr="00CF667B">
            <w:rPr>
              <w:rStyle w:val="GeneralAviation"/>
              <w:color w:val="auto"/>
            </w:rPr>
            <w:t xml:space="preserve">Subtopic ATM 5.2 - </w:t>
          </w:r>
          <w:r w:rsidRPr="00CF667B">
            <w:rPr>
              <w:rStyle w:val="GeneralAviation"/>
              <w:color w:val="auto"/>
            </w:rPr>
            <w:tab/>
            <w:t>Terrain clearance</w:t>
          </w:r>
        </w:p>
        <w:p w14:paraId="2220E414" w14:textId="77777777" w:rsidR="00AB3C94" w:rsidRPr="00CF667B" w:rsidRDefault="00581773" w:rsidP="00AB3C94">
          <w:pPr>
            <w:rPr>
              <w:rStyle w:val="GeneralAviation"/>
              <w:color w:val="auto"/>
            </w:rPr>
          </w:pPr>
          <w:r w:rsidRPr="00CF667B">
            <w:rPr>
              <w:rStyle w:val="GeneralAviation"/>
              <w:color w:val="auto"/>
            </w:rPr>
            <w:t xml:space="preserve">TOPIC ATM 6 - </w:t>
          </w:r>
          <w:r w:rsidRPr="00CF667B">
            <w:rPr>
              <w:rStyle w:val="GeneralAviation"/>
              <w:color w:val="auto"/>
            </w:rPr>
            <w:tab/>
          </w:r>
          <w:r w:rsidRPr="00CF667B">
            <w:rPr>
              <w:rStyle w:val="GeneralAviation"/>
              <w:color w:val="auto"/>
            </w:rPr>
            <w:tab/>
            <w:t>SEPARATIONS</w:t>
          </w:r>
        </w:p>
        <w:p w14:paraId="62DAA310" w14:textId="77777777" w:rsidR="00AB3C94" w:rsidRPr="00CF667B" w:rsidRDefault="00581773" w:rsidP="00AB3C94">
          <w:pPr>
            <w:rPr>
              <w:rStyle w:val="GeneralAviation"/>
              <w:color w:val="auto"/>
            </w:rPr>
          </w:pPr>
          <w:r w:rsidRPr="00CF667B">
            <w:rPr>
              <w:rStyle w:val="GeneralAviation"/>
              <w:color w:val="auto"/>
            </w:rPr>
            <w:t xml:space="preserve">Subtopic ATM 6.1 - </w:t>
          </w:r>
          <w:r w:rsidRPr="00CF667B">
            <w:rPr>
              <w:rStyle w:val="GeneralAviation"/>
              <w:color w:val="auto"/>
            </w:rPr>
            <w:tab/>
            <w:t>Vertical separation</w:t>
          </w:r>
        </w:p>
        <w:p w14:paraId="78AE87CF" w14:textId="77777777" w:rsidR="00AB3C94" w:rsidRPr="00CF667B" w:rsidRDefault="00581773" w:rsidP="00AB3C94">
          <w:pPr>
            <w:rPr>
              <w:rStyle w:val="GeneralAviation"/>
              <w:color w:val="auto"/>
            </w:rPr>
          </w:pPr>
          <w:r w:rsidRPr="00CF667B">
            <w:rPr>
              <w:rStyle w:val="GeneralAviation"/>
              <w:color w:val="auto"/>
            </w:rPr>
            <w:t xml:space="preserve">Subtopic ATM 6.2 - </w:t>
          </w:r>
          <w:r w:rsidRPr="00CF667B">
            <w:rPr>
              <w:rStyle w:val="GeneralAviation"/>
              <w:color w:val="auto"/>
            </w:rPr>
            <w:tab/>
            <w:t>Longitudinal separation in a surveillance environment</w:t>
          </w:r>
        </w:p>
        <w:p w14:paraId="5A9CF8B9" w14:textId="77777777" w:rsidR="00AB3C94" w:rsidRPr="00CF667B" w:rsidRDefault="00581773" w:rsidP="00AB3C94">
          <w:pPr>
            <w:rPr>
              <w:rStyle w:val="GeneralAviation"/>
              <w:color w:val="auto"/>
            </w:rPr>
          </w:pPr>
          <w:r w:rsidRPr="00CF667B">
            <w:rPr>
              <w:rStyle w:val="GeneralAviation"/>
              <w:color w:val="auto"/>
            </w:rPr>
            <w:t xml:space="preserve">Subtopic ATM 6.3 - </w:t>
          </w:r>
          <w:r w:rsidRPr="00CF667B">
            <w:rPr>
              <w:rStyle w:val="GeneralAviation"/>
              <w:color w:val="auto"/>
            </w:rPr>
            <w:tab/>
            <w:t>Delegation of separation</w:t>
          </w:r>
        </w:p>
        <w:p w14:paraId="52FEBA08" w14:textId="77777777" w:rsidR="00AB3C94" w:rsidRPr="00CF667B" w:rsidRDefault="00581773" w:rsidP="00AB3C94">
          <w:pPr>
            <w:rPr>
              <w:rStyle w:val="GeneralAviation"/>
              <w:color w:val="auto"/>
            </w:rPr>
          </w:pPr>
          <w:r w:rsidRPr="00CF667B">
            <w:rPr>
              <w:rStyle w:val="GeneralAviation"/>
              <w:color w:val="auto"/>
            </w:rPr>
            <w:t xml:space="preserve">Subtopic ATM 6.4 - </w:t>
          </w:r>
          <w:r w:rsidRPr="00CF667B">
            <w:rPr>
              <w:rStyle w:val="GeneralAviation"/>
              <w:color w:val="auto"/>
            </w:rPr>
            <w:tab/>
            <w:t>Wake turbulence distance-based separation</w:t>
          </w:r>
        </w:p>
        <w:p w14:paraId="1133A32B" w14:textId="77777777" w:rsidR="00AB3C94" w:rsidRPr="00CF667B" w:rsidRDefault="00581773" w:rsidP="00AB3C94">
          <w:pPr>
            <w:rPr>
              <w:rStyle w:val="GeneralAviation"/>
              <w:color w:val="auto"/>
            </w:rPr>
          </w:pPr>
          <w:r w:rsidRPr="00CF667B">
            <w:rPr>
              <w:rStyle w:val="GeneralAviation"/>
              <w:color w:val="auto"/>
            </w:rPr>
            <w:t xml:space="preserve">Subtopic ATM 6.5 - </w:t>
          </w:r>
          <w:r w:rsidRPr="00CF667B">
            <w:rPr>
              <w:rStyle w:val="GeneralAviation"/>
              <w:color w:val="auto"/>
            </w:rPr>
            <w:tab/>
            <w:t>Separation based on ATS surveillance systems</w:t>
          </w:r>
        </w:p>
        <w:p w14:paraId="05076F6F" w14:textId="77777777" w:rsidR="00AB3C94" w:rsidRPr="00CF667B" w:rsidRDefault="00581773" w:rsidP="00AB3C94">
          <w:pPr>
            <w:rPr>
              <w:rStyle w:val="GeneralAviation"/>
              <w:color w:val="auto"/>
            </w:rPr>
          </w:pPr>
          <w:r w:rsidRPr="00CF667B">
            <w:rPr>
              <w:rStyle w:val="GeneralAviation"/>
              <w:color w:val="auto"/>
            </w:rPr>
            <w:t xml:space="preserve">TOPIC ATM 7 - </w:t>
          </w:r>
          <w:r w:rsidRPr="00CF667B">
            <w:rPr>
              <w:rStyle w:val="GeneralAviation"/>
              <w:color w:val="auto"/>
            </w:rPr>
            <w:tab/>
          </w:r>
          <w:r w:rsidRPr="00CF667B">
            <w:rPr>
              <w:rStyle w:val="GeneralAviation"/>
              <w:color w:val="auto"/>
            </w:rPr>
            <w:tab/>
            <w:t>AIRBORNE AND GROUND-BASED SAFETY NETS</w:t>
          </w:r>
        </w:p>
        <w:p w14:paraId="094A9B64" w14:textId="77777777" w:rsidR="00AB3C94" w:rsidRPr="00CF667B" w:rsidRDefault="00581773" w:rsidP="00AB3C94">
          <w:pPr>
            <w:rPr>
              <w:rStyle w:val="GeneralAviation"/>
              <w:color w:val="auto"/>
            </w:rPr>
          </w:pPr>
          <w:r w:rsidRPr="00CF667B">
            <w:rPr>
              <w:rStyle w:val="GeneralAviation"/>
              <w:color w:val="auto"/>
            </w:rPr>
            <w:t xml:space="preserve">Subtopic ATM 7.1 - </w:t>
          </w:r>
          <w:r w:rsidRPr="00CF667B">
            <w:rPr>
              <w:rStyle w:val="GeneralAviation"/>
              <w:color w:val="auto"/>
            </w:rPr>
            <w:tab/>
            <w:t xml:space="preserve">Airborne safety nets </w:t>
          </w:r>
        </w:p>
        <w:p w14:paraId="0E38094C" w14:textId="77777777" w:rsidR="00AB3C94" w:rsidRPr="00CF667B" w:rsidRDefault="00581773" w:rsidP="00AB3C94">
          <w:pPr>
            <w:rPr>
              <w:rStyle w:val="GeneralAviation"/>
              <w:color w:val="auto"/>
            </w:rPr>
          </w:pPr>
          <w:r w:rsidRPr="00CF667B">
            <w:rPr>
              <w:rStyle w:val="GeneralAviation"/>
              <w:color w:val="auto"/>
            </w:rPr>
            <w:t xml:space="preserve">Subtopic ATM 7.2 - </w:t>
          </w:r>
          <w:r w:rsidRPr="00CF667B">
            <w:rPr>
              <w:rStyle w:val="GeneralAviation"/>
              <w:color w:val="auto"/>
            </w:rPr>
            <w:tab/>
            <w:t>Ground-based safety nets</w:t>
          </w:r>
        </w:p>
        <w:p w14:paraId="16C96468" w14:textId="77777777" w:rsidR="00AB3C94" w:rsidRPr="00CF667B" w:rsidRDefault="00581773" w:rsidP="00AB3C94">
          <w:pPr>
            <w:rPr>
              <w:rStyle w:val="GeneralAviation"/>
              <w:color w:val="auto"/>
            </w:rPr>
          </w:pPr>
          <w:r w:rsidRPr="00CF667B">
            <w:rPr>
              <w:rStyle w:val="GeneralAviation"/>
              <w:color w:val="auto"/>
            </w:rPr>
            <w:t xml:space="preserve">TOPIC ATM 8 - </w:t>
          </w:r>
          <w:r w:rsidRPr="00CF667B">
            <w:rPr>
              <w:rStyle w:val="GeneralAviation"/>
              <w:color w:val="auto"/>
            </w:rPr>
            <w:tab/>
          </w:r>
          <w:r w:rsidRPr="00CF667B">
            <w:rPr>
              <w:rStyle w:val="GeneralAviation"/>
              <w:color w:val="auto"/>
            </w:rPr>
            <w:tab/>
            <w:t>DATA DISPLAY</w:t>
          </w:r>
        </w:p>
        <w:p w14:paraId="471D9B4F" w14:textId="77777777" w:rsidR="00AB3C94" w:rsidRPr="00CF667B" w:rsidRDefault="00581773" w:rsidP="00AB3C94">
          <w:pPr>
            <w:rPr>
              <w:rStyle w:val="GeneralAviation"/>
              <w:color w:val="auto"/>
            </w:rPr>
          </w:pPr>
          <w:r w:rsidRPr="00CF667B">
            <w:rPr>
              <w:rStyle w:val="GeneralAviation"/>
              <w:color w:val="auto"/>
            </w:rPr>
            <w:t xml:space="preserve">Subtopic ATM 8.1 - </w:t>
          </w:r>
          <w:r w:rsidRPr="00CF667B">
            <w:rPr>
              <w:rStyle w:val="GeneralAviation"/>
              <w:color w:val="auto"/>
            </w:rPr>
            <w:tab/>
            <w:t>Data management</w:t>
          </w:r>
        </w:p>
        <w:p w14:paraId="55DC0203" w14:textId="77777777" w:rsidR="00AB3C94" w:rsidRPr="00CF667B" w:rsidRDefault="00581773" w:rsidP="00AB3C94">
          <w:pPr>
            <w:rPr>
              <w:rStyle w:val="GeneralAviation"/>
              <w:color w:val="auto"/>
            </w:rPr>
          </w:pPr>
          <w:r w:rsidRPr="00CF667B">
            <w:rPr>
              <w:rStyle w:val="GeneralAviation"/>
              <w:color w:val="auto"/>
            </w:rPr>
            <w:t xml:space="preserve">TOPIC ATM 9 - </w:t>
          </w:r>
          <w:r w:rsidRPr="00CF667B">
            <w:rPr>
              <w:rStyle w:val="GeneralAviation"/>
              <w:color w:val="auto"/>
            </w:rPr>
            <w:tab/>
          </w:r>
          <w:r w:rsidRPr="00CF667B">
            <w:rPr>
              <w:rStyle w:val="GeneralAviation"/>
              <w:color w:val="auto"/>
            </w:rPr>
            <w:tab/>
            <w:t>OPERATIONAL ENVIRONMENT (SIMULATED)</w:t>
          </w:r>
        </w:p>
        <w:p w14:paraId="7445FE89" w14:textId="77777777" w:rsidR="00AB3C94" w:rsidRPr="00CF667B" w:rsidRDefault="00581773" w:rsidP="00AB3C94">
          <w:pPr>
            <w:rPr>
              <w:rStyle w:val="GeneralAviation"/>
              <w:color w:val="auto"/>
            </w:rPr>
          </w:pPr>
          <w:r w:rsidRPr="00CF667B">
            <w:rPr>
              <w:rStyle w:val="GeneralAviation"/>
              <w:color w:val="auto"/>
            </w:rPr>
            <w:t xml:space="preserve">Subtopic ATM 9.1 - </w:t>
          </w:r>
          <w:r w:rsidRPr="00CF667B">
            <w:rPr>
              <w:rStyle w:val="GeneralAviation"/>
              <w:color w:val="auto"/>
            </w:rPr>
            <w:tab/>
            <w:t>Integrity of the operational environment</w:t>
          </w:r>
        </w:p>
        <w:p w14:paraId="3C42B89E" w14:textId="77777777" w:rsidR="00AB3C94" w:rsidRPr="00CF667B" w:rsidRDefault="00581773" w:rsidP="00AB3C94">
          <w:pPr>
            <w:rPr>
              <w:rStyle w:val="GeneralAviation"/>
              <w:color w:val="auto"/>
            </w:rPr>
          </w:pPr>
          <w:r w:rsidRPr="00CF667B">
            <w:rPr>
              <w:rStyle w:val="GeneralAviation"/>
              <w:color w:val="auto"/>
            </w:rPr>
            <w:t xml:space="preserve">Subtopic ATM 9.2 - </w:t>
          </w:r>
          <w:r w:rsidRPr="00CF667B">
            <w:rPr>
              <w:rStyle w:val="GeneralAviation"/>
              <w:color w:val="auto"/>
            </w:rPr>
            <w:tab/>
            <w:t>Verification of the currency of operational procedures</w:t>
          </w:r>
        </w:p>
        <w:p w14:paraId="66B16022" w14:textId="77777777" w:rsidR="00AB3C94" w:rsidRPr="00CF667B" w:rsidRDefault="00581773" w:rsidP="00AB3C94">
          <w:pPr>
            <w:rPr>
              <w:rStyle w:val="GeneralAviation"/>
              <w:color w:val="auto"/>
            </w:rPr>
          </w:pPr>
          <w:r w:rsidRPr="00CF667B">
            <w:rPr>
              <w:rStyle w:val="GeneralAviation"/>
              <w:color w:val="auto"/>
            </w:rPr>
            <w:t xml:space="preserve">Subtopic ATM 9.3 - </w:t>
          </w:r>
          <w:r w:rsidRPr="00CF667B">
            <w:rPr>
              <w:rStyle w:val="GeneralAviation"/>
              <w:color w:val="auto"/>
            </w:rPr>
            <w:tab/>
            <w:t>Handover-takeover</w:t>
          </w:r>
        </w:p>
        <w:p w14:paraId="3DC1F748" w14:textId="77777777" w:rsidR="00AB3C94" w:rsidRPr="00CF667B" w:rsidRDefault="00581773" w:rsidP="00AB3C94">
          <w:pPr>
            <w:rPr>
              <w:rStyle w:val="GeneralAviation"/>
              <w:color w:val="auto"/>
            </w:rPr>
          </w:pPr>
          <w:r w:rsidRPr="00CF667B">
            <w:rPr>
              <w:rStyle w:val="GeneralAviation"/>
              <w:color w:val="auto"/>
            </w:rPr>
            <w:t xml:space="preserve">TOPIC ATM 10 - </w:t>
          </w:r>
          <w:r w:rsidRPr="00CF667B">
            <w:rPr>
              <w:rStyle w:val="GeneralAviation"/>
              <w:color w:val="auto"/>
            </w:rPr>
            <w:tab/>
          </w:r>
          <w:r w:rsidRPr="00CF667B">
            <w:rPr>
              <w:rStyle w:val="GeneralAviation"/>
              <w:color w:val="auto"/>
            </w:rPr>
            <w:tab/>
            <w:t>PROVISION OF CONTROL SERVICE</w:t>
          </w:r>
        </w:p>
        <w:p w14:paraId="55385375" w14:textId="77777777" w:rsidR="00AB3C94" w:rsidRPr="00CF667B" w:rsidRDefault="00581773" w:rsidP="00AB3C94">
          <w:pPr>
            <w:rPr>
              <w:rStyle w:val="GeneralAviation"/>
              <w:color w:val="auto"/>
            </w:rPr>
          </w:pPr>
          <w:r w:rsidRPr="00CF667B">
            <w:rPr>
              <w:rStyle w:val="GeneralAviation"/>
              <w:color w:val="auto"/>
            </w:rPr>
            <w:t xml:space="preserve">Subtopic ATM 10.1 - </w:t>
          </w:r>
          <w:r w:rsidRPr="00CF667B">
            <w:rPr>
              <w:rStyle w:val="GeneralAviation"/>
              <w:color w:val="auto"/>
            </w:rPr>
            <w:tab/>
            <w:t>Responsibility and processing of information</w:t>
          </w:r>
        </w:p>
        <w:p w14:paraId="6CE68239" w14:textId="77777777" w:rsidR="00AB3C94" w:rsidRPr="00CF667B" w:rsidRDefault="00581773" w:rsidP="00AB3C94">
          <w:pPr>
            <w:rPr>
              <w:rStyle w:val="GeneralAviation"/>
              <w:color w:val="auto"/>
            </w:rPr>
          </w:pPr>
          <w:r w:rsidRPr="00CF667B">
            <w:rPr>
              <w:rStyle w:val="GeneralAviation"/>
              <w:color w:val="auto"/>
            </w:rPr>
            <w:t xml:space="preserve">Subtopic ATM 10.2 - </w:t>
          </w:r>
          <w:r w:rsidRPr="00CF667B">
            <w:rPr>
              <w:rStyle w:val="GeneralAviation"/>
              <w:color w:val="auto"/>
            </w:rPr>
            <w:tab/>
            <w:t>ATS surveillance service</w:t>
          </w:r>
        </w:p>
        <w:p w14:paraId="621EB2ED" w14:textId="77777777" w:rsidR="00AB3C94" w:rsidRPr="00CF667B" w:rsidRDefault="00581773" w:rsidP="00AB3C94">
          <w:pPr>
            <w:rPr>
              <w:rStyle w:val="GeneralAviation"/>
              <w:color w:val="auto"/>
            </w:rPr>
          </w:pPr>
          <w:r w:rsidRPr="00CF667B">
            <w:rPr>
              <w:rStyle w:val="GeneralAviation"/>
              <w:color w:val="auto"/>
            </w:rPr>
            <w:t xml:space="preserve">Subtopic ATM 10.3 - </w:t>
          </w:r>
          <w:r w:rsidRPr="00CF667B">
            <w:rPr>
              <w:rStyle w:val="GeneralAviation"/>
              <w:color w:val="auto"/>
            </w:rPr>
            <w:tab/>
            <w:t>Traffic management process</w:t>
          </w:r>
        </w:p>
        <w:p w14:paraId="4EC30F6E" w14:textId="77777777" w:rsidR="00AB3C94" w:rsidRPr="00CF667B" w:rsidRDefault="00581773" w:rsidP="00AB3C94">
          <w:pPr>
            <w:rPr>
              <w:rStyle w:val="GeneralAviation"/>
              <w:color w:val="auto"/>
            </w:rPr>
          </w:pPr>
          <w:r w:rsidRPr="00CF667B">
            <w:rPr>
              <w:rStyle w:val="GeneralAviation"/>
              <w:color w:val="auto"/>
            </w:rPr>
            <w:t xml:space="preserve">Subtopic ATM 10.4 - </w:t>
          </w:r>
          <w:r w:rsidRPr="00CF667B">
            <w:rPr>
              <w:rStyle w:val="GeneralAviation"/>
              <w:color w:val="auto"/>
            </w:rPr>
            <w:tab/>
            <w:t>Handling traffic</w:t>
          </w:r>
        </w:p>
        <w:p w14:paraId="2C33C6EE" w14:textId="77777777" w:rsidR="00AB3C94" w:rsidRPr="00CF667B" w:rsidRDefault="00581773" w:rsidP="00AB3C94">
          <w:pPr>
            <w:rPr>
              <w:rStyle w:val="GeneralAviation"/>
              <w:color w:val="auto"/>
            </w:rPr>
          </w:pPr>
          <w:r w:rsidRPr="00CF667B">
            <w:rPr>
              <w:rStyle w:val="GeneralAviation"/>
              <w:color w:val="auto"/>
            </w:rPr>
            <w:t xml:space="preserve">Subtopic ATM 10.5 - </w:t>
          </w:r>
          <w:r w:rsidRPr="00CF667B">
            <w:rPr>
              <w:rStyle w:val="GeneralAviation"/>
              <w:color w:val="auto"/>
            </w:rPr>
            <w:tab/>
            <w:t>Control service with advanced system support</w:t>
          </w:r>
        </w:p>
        <w:p w14:paraId="59635560" w14:textId="77777777" w:rsidR="00AB3C94" w:rsidRPr="00CF667B" w:rsidRDefault="00581773" w:rsidP="00AB3C94">
          <w:pPr>
            <w:rPr>
              <w:rStyle w:val="GeneralAviation"/>
              <w:color w:val="auto"/>
            </w:rPr>
          </w:pPr>
          <w:r w:rsidRPr="00CF667B">
            <w:rPr>
              <w:rStyle w:val="GeneralAviation"/>
              <w:color w:val="auto"/>
            </w:rPr>
            <w:t xml:space="preserve">TOPIC ATM 11 - </w:t>
          </w:r>
          <w:r w:rsidRPr="00CF667B">
            <w:rPr>
              <w:rStyle w:val="GeneralAviation"/>
              <w:color w:val="auto"/>
            </w:rPr>
            <w:tab/>
          </w:r>
          <w:r w:rsidRPr="00CF667B">
            <w:rPr>
              <w:rStyle w:val="GeneralAviation"/>
              <w:color w:val="auto"/>
            </w:rPr>
            <w:tab/>
            <w:t>HOLDING</w:t>
          </w:r>
        </w:p>
        <w:p w14:paraId="52CF3790" w14:textId="77777777" w:rsidR="00AB3C94" w:rsidRPr="00CF667B" w:rsidRDefault="00581773" w:rsidP="00AB3C94">
          <w:pPr>
            <w:rPr>
              <w:rStyle w:val="GeneralAviation"/>
              <w:color w:val="auto"/>
            </w:rPr>
          </w:pPr>
          <w:r w:rsidRPr="00CF667B">
            <w:rPr>
              <w:rStyle w:val="GeneralAviation"/>
              <w:color w:val="auto"/>
            </w:rPr>
            <w:t xml:space="preserve">Subtopic ATM 11.1 - </w:t>
          </w:r>
          <w:r w:rsidRPr="00CF667B">
            <w:rPr>
              <w:rStyle w:val="GeneralAviation"/>
              <w:color w:val="auto"/>
            </w:rPr>
            <w:tab/>
            <w:t>General holding procedures</w:t>
          </w:r>
        </w:p>
        <w:p w14:paraId="72937A88" w14:textId="77777777" w:rsidR="00AB3C94" w:rsidRPr="00CF667B" w:rsidRDefault="00581773" w:rsidP="00AB3C94">
          <w:pPr>
            <w:rPr>
              <w:rStyle w:val="GeneralAviation"/>
              <w:color w:val="auto"/>
            </w:rPr>
          </w:pPr>
          <w:r w:rsidRPr="00CF667B">
            <w:rPr>
              <w:rStyle w:val="GeneralAviation"/>
              <w:color w:val="auto"/>
            </w:rPr>
            <w:t xml:space="preserve">Subtopic ATM 11.2 - </w:t>
          </w:r>
          <w:r w:rsidRPr="00CF667B">
            <w:rPr>
              <w:rStyle w:val="GeneralAviation"/>
              <w:color w:val="auto"/>
            </w:rPr>
            <w:tab/>
            <w:t>Approaching aircraft</w:t>
          </w:r>
        </w:p>
        <w:p w14:paraId="1ED0B0D7" w14:textId="77777777" w:rsidR="00AB3C94" w:rsidRPr="00CF667B" w:rsidRDefault="00581773" w:rsidP="00AB3C94">
          <w:pPr>
            <w:rPr>
              <w:rStyle w:val="GeneralAviation"/>
              <w:color w:val="auto"/>
            </w:rPr>
          </w:pPr>
          <w:r w:rsidRPr="00CF667B">
            <w:rPr>
              <w:rStyle w:val="GeneralAviation"/>
              <w:color w:val="auto"/>
            </w:rPr>
            <w:t xml:space="preserve">Subtopic ATM 11.3 - </w:t>
          </w:r>
          <w:r w:rsidRPr="00CF667B">
            <w:rPr>
              <w:rStyle w:val="GeneralAviation"/>
              <w:color w:val="auto"/>
            </w:rPr>
            <w:tab/>
            <w:t>Holding in a surveillance environment</w:t>
          </w:r>
        </w:p>
        <w:p w14:paraId="471CDE47" w14:textId="77777777" w:rsidR="00AB3C94" w:rsidRPr="00CF667B" w:rsidRDefault="00581773" w:rsidP="00AB3C94">
          <w:pPr>
            <w:rPr>
              <w:rStyle w:val="GeneralAviation"/>
              <w:color w:val="auto"/>
            </w:rPr>
          </w:pPr>
          <w:r w:rsidRPr="00CF667B">
            <w:rPr>
              <w:rStyle w:val="GeneralAviation"/>
              <w:color w:val="auto"/>
            </w:rPr>
            <w:t xml:space="preserve">TOPIC ATM 12 - </w:t>
          </w:r>
          <w:r w:rsidRPr="00CF667B">
            <w:rPr>
              <w:rStyle w:val="GeneralAviation"/>
              <w:color w:val="auto"/>
            </w:rPr>
            <w:tab/>
          </w:r>
          <w:r w:rsidRPr="00CF667B">
            <w:rPr>
              <w:rStyle w:val="GeneralAviation"/>
              <w:color w:val="auto"/>
            </w:rPr>
            <w:tab/>
            <w:t>IDENTIFICATION</w:t>
          </w:r>
        </w:p>
        <w:p w14:paraId="39883025" w14:textId="77777777" w:rsidR="00AB3C94" w:rsidRPr="00CF667B" w:rsidRDefault="00581773" w:rsidP="00AB3C94">
          <w:pPr>
            <w:rPr>
              <w:rStyle w:val="GeneralAviation"/>
              <w:color w:val="auto"/>
            </w:rPr>
          </w:pPr>
          <w:r w:rsidRPr="00CF667B">
            <w:rPr>
              <w:rStyle w:val="GeneralAviation"/>
              <w:color w:val="auto"/>
            </w:rPr>
            <w:t xml:space="preserve">Subtopic ATM 12.1 - </w:t>
          </w:r>
          <w:r w:rsidRPr="00CF667B">
            <w:rPr>
              <w:rStyle w:val="GeneralAviation"/>
              <w:color w:val="auto"/>
            </w:rPr>
            <w:tab/>
            <w:t>Establishment of identification</w:t>
          </w:r>
        </w:p>
        <w:p w14:paraId="38ABD9ED" w14:textId="77777777" w:rsidR="00AB3C94" w:rsidRPr="00CF667B" w:rsidRDefault="00581773" w:rsidP="00AB3C94">
          <w:pPr>
            <w:rPr>
              <w:rStyle w:val="GeneralAviation"/>
              <w:color w:val="auto"/>
            </w:rPr>
          </w:pPr>
          <w:r w:rsidRPr="00CF667B">
            <w:rPr>
              <w:rStyle w:val="GeneralAviation"/>
              <w:color w:val="auto"/>
            </w:rPr>
            <w:t xml:space="preserve">Subtopic ATM 12.2 - </w:t>
          </w:r>
          <w:r w:rsidRPr="00CF667B">
            <w:rPr>
              <w:rStyle w:val="GeneralAviation"/>
              <w:color w:val="auto"/>
            </w:rPr>
            <w:tab/>
            <w:t>Maintenance of identification</w:t>
          </w:r>
        </w:p>
        <w:p w14:paraId="33D434D0" w14:textId="77777777" w:rsidR="00AB3C94" w:rsidRPr="00CF667B" w:rsidRDefault="00581773" w:rsidP="00AB3C94">
          <w:pPr>
            <w:rPr>
              <w:rStyle w:val="GeneralAviation"/>
              <w:color w:val="auto"/>
            </w:rPr>
          </w:pPr>
          <w:r w:rsidRPr="00CF667B">
            <w:rPr>
              <w:rStyle w:val="GeneralAviation"/>
              <w:color w:val="auto"/>
            </w:rPr>
            <w:t xml:space="preserve">Subtopic ATM 12.3 - </w:t>
          </w:r>
          <w:r w:rsidRPr="00CF667B">
            <w:rPr>
              <w:rStyle w:val="GeneralAviation"/>
              <w:color w:val="auto"/>
            </w:rPr>
            <w:tab/>
            <w:t>Loss of identity</w:t>
          </w:r>
        </w:p>
        <w:p w14:paraId="6EFACFA0" w14:textId="77777777" w:rsidR="00AB3C94" w:rsidRPr="00CF667B" w:rsidRDefault="00581773" w:rsidP="00AB3C94">
          <w:pPr>
            <w:rPr>
              <w:rStyle w:val="GeneralAviation"/>
              <w:color w:val="auto"/>
            </w:rPr>
          </w:pPr>
          <w:r w:rsidRPr="00CF667B">
            <w:rPr>
              <w:rStyle w:val="GeneralAviation"/>
              <w:color w:val="auto"/>
            </w:rPr>
            <w:t xml:space="preserve">Subtopic ATM 12.4 - </w:t>
          </w:r>
          <w:r w:rsidRPr="00CF667B">
            <w:rPr>
              <w:rStyle w:val="GeneralAviation"/>
              <w:color w:val="auto"/>
            </w:rPr>
            <w:tab/>
            <w:t>Position information</w:t>
          </w:r>
        </w:p>
        <w:p w14:paraId="26FC1294" w14:textId="77777777" w:rsidR="00AB3C94" w:rsidRPr="00CF667B" w:rsidRDefault="00581773" w:rsidP="00AB3C94">
          <w:pPr>
            <w:rPr>
              <w:rStyle w:val="GeneralAviation"/>
              <w:color w:val="auto"/>
            </w:rPr>
          </w:pPr>
          <w:r w:rsidRPr="00CF667B">
            <w:rPr>
              <w:rStyle w:val="GeneralAviation"/>
              <w:color w:val="auto"/>
            </w:rPr>
            <w:t xml:space="preserve">Subtopic ATM 12.5 - </w:t>
          </w:r>
          <w:r w:rsidRPr="00CF667B">
            <w:rPr>
              <w:rStyle w:val="GeneralAviation"/>
              <w:color w:val="auto"/>
            </w:rPr>
            <w:tab/>
            <w:t>Transfer of identity</w:t>
          </w:r>
        </w:p>
        <w:p w14:paraId="2F618F82" w14:textId="77777777" w:rsidR="00AB3C94" w:rsidRPr="00CF667B" w:rsidRDefault="00AB3C94" w:rsidP="00AB3C94">
          <w:pPr>
            <w:rPr>
              <w:rStyle w:val="GeneralAviation"/>
              <w:color w:val="auto"/>
            </w:rPr>
          </w:pPr>
        </w:p>
        <w:p w14:paraId="4CCB3C9A" w14:textId="77777777" w:rsidR="00AB3C94" w:rsidRPr="00CF667B" w:rsidRDefault="00581773" w:rsidP="00AB3C94">
          <w:pPr>
            <w:rPr>
              <w:rStyle w:val="GeneralAviation"/>
              <w:b/>
              <w:bCs/>
              <w:color w:val="auto"/>
            </w:rPr>
          </w:pPr>
          <w:r w:rsidRPr="00CF667B">
            <w:rPr>
              <w:rStyle w:val="GeneralAviation"/>
              <w:b/>
              <w:bCs/>
              <w:color w:val="auto"/>
            </w:rPr>
            <w:t>SUBJECT 4: METEOROLOGY</w:t>
          </w:r>
        </w:p>
        <w:p w14:paraId="2BE0B9A3" w14:textId="77777777" w:rsidR="00AB3C94" w:rsidRPr="00CF667B" w:rsidRDefault="00581773" w:rsidP="00AB3C94">
          <w:pPr>
            <w:rPr>
              <w:rStyle w:val="GeneralAviation"/>
              <w:color w:val="auto"/>
            </w:rPr>
          </w:pPr>
          <w:r w:rsidRPr="00CF667B">
            <w:rPr>
              <w:rStyle w:val="GeneralAviation"/>
              <w:color w:val="auto"/>
            </w:rPr>
            <w:t xml:space="preserve">TOPIC MET 1 - </w:t>
          </w:r>
          <w:r w:rsidRPr="00CF667B">
            <w:rPr>
              <w:rStyle w:val="GeneralAviation"/>
              <w:color w:val="auto"/>
            </w:rPr>
            <w:tab/>
          </w:r>
          <w:r w:rsidRPr="00CF667B">
            <w:rPr>
              <w:rStyle w:val="GeneralAviation"/>
              <w:color w:val="auto"/>
            </w:rPr>
            <w:tab/>
            <w:t>METEOROLOGICAL PHENOMENA</w:t>
          </w:r>
        </w:p>
        <w:p w14:paraId="673E65F3" w14:textId="77777777" w:rsidR="00AB3C94" w:rsidRPr="00CF667B" w:rsidRDefault="00581773" w:rsidP="00AB3C94">
          <w:pPr>
            <w:rPr>
              <w:rStyle w:val="GeneralAviation"/>
              <w:color w:val="auto"/>
            </w:rPr>
          </w:pPr>
          <w:r w:rsidRPr="00CF667B">
            <w:rPr>
              <w:rStyle w:val="GeneralAviation"/>
              <w:color w:val="auto"/>
            </w:rPr>
            <w:t xml:space="preserve">Subtopic MET 1.1 - </w:t>
          </w:r>
          <w:r w:rsidRPr="00CF667B">
            <w:rPr>
              <w:rStyle w:val="GeneralAviation"/>
              <w:color w:val="auto"/>
            </w:rPr>
            <w:tab/>
            <w:t>Meteorological phenomena</w:t>
          </w:r>
        </w:p>
        <w:p w14:paraId="5FD9FCE8" w14:textId="77777777" w:rsidR="00AB3C94" w:rsidRPr="00CF667B" w:rsidRDefault="00581773" w:rsidP="00AB3C94">
          <w:pPr>
            <w:rPr>
              <w:rStyle w:val="GeneralAviation"/>
              <w:color w:val="auto"/>
            </w:rPr>
          </w:pPr>
          <w:r w:rsidRPr="00CF667B">
            <w:rPr>
              <w:rStyle w:val="GeneralAviation"/>
              <w:color w:val="auto"/>
            </w:rPr>
            <w:t xml:space="preserve">TOPIC MET 2 - </w:t>
          </w:r>
          <w:r w:rsidRPr="00CF667B">
            <w:rPr>
              <w:rStyle w:val="GeneralAviation"/>
              <w:color w:val="auto"/>
            </w:rPr>
            <w:tab/>
          </w:r>
          <w:r w:rsidRPr="00CF667B">
            <w:rPr>
              <w:rStyle w:val="GeneralAviation"/>
              <w:color w:val="auto"/>
            </w:rPr>
            <w:tab/>
            <w:t>SOURCES OF METEOROLOGICAL DATA</w:t>
          </w:r>
        </w:p>
        <w:p w14:paraId="48C8441F" w14:textId="77777777" w:rsidR="00AB3C94" w:rsidRPr="00CF667B" w:rsidRDefault="00581773" w:rsidP="00AB3C94">
          <w:pPr>
            <w:rPr>
              <w:rStyle w:val="GeneralAviation"/>
              <w:color w:val="auto"/>
            </w:rPr>
          </w:pPr>
          <w:r w:rsidRPr="00CF667B">
            <w:rPr>
              <w:rStyle w:val="GeneralAviation"/>
              <w:color w:val="auto"/>
            </w:rPr>
            <w:t xml:space="preserve">Subtopic MET 2.1 - </w:t>
          </w:r>
          <w:r w:rsidRPr="00CF667B">
            <w:rPr>
              <w:rStyle w:val="GeneralAviation"/>
              <w:color w:val="auto"/>
            </w:rPr>
            <w:tab/>
            <w:t>Sources of meteorological information</w:t>
          </w:r>
        </w:p>
        <w:p w14:paraId="45EA2C0F" w14:textId="77777777" w:rsidR="00AB3C94" w:rsidRPr="00CF667B" w:rsidRDefault="00AB3C94" w:rsidP="00AB3C94">
          <w:pPr>
            <w:rPr>
              <w:rStyle w:val="GeneralAviation"/>
              <w:color w:val="auto"/>
            </w:rPr>
          </w:pPr>
        </w:p>
        <w:p w14:paraId="43A90A46" w14:textId="77777777" w:rsidR="00AB3C94" w:rsidRPr="00CF667B" w:rsidRDefault="00581773" w:rsidP="00AB3C94">
          <w:pPr>
            <w:rPr>
              <w:rStyle w:val="GeneralAviation"/>
              <w:b/>
              <w:bCs/>
              <w:color w:val="auto"/>
            </w:rPr>
          </w:pPr>
          <w:r w:rsidRPr="00CF667B">
            <w:rPr>
              <w:rStyle w:val="GeneralAviation"/>
              <w:b/>
              <w:bCs/>
              <w:color w:val="auto"/>
            </w:rPr>
            <w:t>SUBJECT 5: NAVIGATION</w:t>
          </w:r>
        </w:p>
        <w:p w14:paraId="46FBFC91" w14:textId="77777777" w:rsidR="00AB3C94" w:rsidRPr="00CF667B" w:rsidRDefault="00581773" w:rsidP="00AB3C94">
          <w:pPr>
            <w:rPr>
              <w:rStyle w:val="GeneralAviation"/>
              <w:color w:val="auto"/>
            </w:rPr>
          </w:pPr>
          <w:r w:rsidRPr="00CF667B">
            <w:rPr>
              <w:rStyle w:val="GeneralAviation"/>
              <w:color w:val="auto"/>
            </w:rPr>
            <w:t xml:space="preserve">TOPIC NAV 1 - </w:t>
          </w:r>
          <w:r w:rsidRPr="00CF667B">
            <w:rPr>
              <w:rStyle w:val="GeneralAviation"/>
              <w:color w:val="auto"/>
            </w:rPr>
            <w:tab/>
          </w:r>
          <w:r w:rsidRPr="00CF667B">
            <w:rPr>
              <w:rStyle w:val="GeneralAviation"/>
              <w:color w:val="auto"/>
            </w:rPr>
            <w:tab/>
            <w:t>MAPS AND AERONAUTICAL CHARTS</w:t>
          </w:r>
        </w:p>
        <w:p w14:paraId="4C15180C" w14:textId="77777777" w:rsidR="00AB3C94" w:rsidRPr="00CF667B" w:rsidRDefault="00581773" w:rsidP="00AB3C94">
          <w:pPr>
            <w:rPr>
              <w:rStyle w:val="GeneralAviation"/>
              <w:color w:val="auto"/>
            </w:rPr>
          </w:pPr>
          <w:r w:rsidRPr="00CF667B">
            <w:rPr>
              <w:rStyle w:val="GeneralAviation"/>
              <w:color w:val="auto"/>
            </w:rPr>
            <w:t xml:space="preserve">Subtopic NAV 1.1 - </w:t>
          </w:r>
          <w:r w:rsidRPr="00CF667B">
            <w:rPr>
              <w:rStyle w:val="GeneralAviation"/>
              <w:color w:val="auto"/>
            </w:rPr>
            <w:tab/>
            <w:t>Maps and charts</w:t>
          </w:r>
        </w:p>
        <w:p w14:paraId="6048683D" w14:textId="77777777" w:rsidR="00AB3C94" w:rsidRPr="00CF667B" w:rsidRDefault="00581773" w:rsidP="00AB3C94">
          <w:pPr>
            <w:rPr>
              <w:rStyle w:val="GeneralAviation"/>
              <w:color w:val="auto"/>
            </w:rPr>
          </w:pPr>
          <w:r w:rsidRPr="00CF667B">
            <w:rPr>
              <w:rStyle w:val="GeneralAviation"/>
              <w:color w:val="auto"/>
            </w:rPr>
            <w:t xml:space="preserve">TOPIC NAV 2 - </w:t>
          </w:r>
          <w:r w:rsidRPr="00CF667B">
            <w:rPr>
              <w:rStyle w:val="GeneralAviation"/>
              <w:color w:val="auto"/>
            </w:rPr>
            <w:tab/>
          </w:r>
          <w:r w:rsidRPr="00CF667B">
            <w:rPr>
              <w:rStyle w:val="GeneralAviation"/>
              <w:color w:val="auto"/>
            </w:rPr>
            <w:tab/>
            <w:t>INSTRUMENT NAVIGATION</w:t>
          </w:r>
        </w:p>
        <w:p w14:paraId="54D3CADE" w14:textId="77777777" w:rsidR="00AB3C94" w:rsidRPr="00CF667B" w:rsidRDefault="00581773" w:rsidP="00AB3C94">
          <w:pPr>
            <w:rPr>
              <w:rStyle w:val="GeneralAviation"/>
              <w:color w:val="auto"/>
            </w:rPr>
          </w:pPr>
          <w:r w:rsidRPr="00CF667B">
            <w:rPr>
              <w:rStyle w:val="GeneralAviation"/>
              <w:color w:val="auto"/>
            </w:rPr>
            <w:t xml:space="preserve">Subtopic NAV 2.1 - </w:t>
          </w:r>
          <w:r w:rsidRPr="00CF667B">
            <w:rPr>
              <w:rStyle w:val="GeneralAviation"/>
              <w:color w:val="auto"/>
            </w:rPr>
            <w:tab/>
            <w:t>Navigational systems</w:t>
          </w:r>
        </w:p>
        <w:p w14:paraId="5C1A9744" w14:textId="77777777" w:rsidR="00AB3C94" w:rsidRPr="00CF667B" w:rsidRDefault="00581773" w:rsidP="00AB3C94">
          <w:pPr>
            <w:rPr>
              <w:rStyle w:val="GeneralAviation"/>
              <w:color w:val="auto"/>
            </w:rPr>
          </w:pPr>
          <w:r w:rsidRPr="00CF667B">
            <w:rPr>
              <w:rStyle w:val="GeneralAviation"/>
              <w:color w:val="auto"/>
            </w:rPr>
            <w:t xml:space="preserve">Subtopic NAV 2.2 - </w:t>
          </w:r>
          <w:r w:rsidRPr="00CF667B">
            <w:rPr>
              <w:rStyle w:val="GeneralAviation"/>
              <w:color w:val="auto"/>
            </w:rPr>
            <w:tab/>
            <w:t>Stabilised approach</w:t>
          </w:r>
        </w:p>
        <w:p w14:paraId="0329E5C5" w14:textId="77777777" w:rsidR="00AB3C94" w:rsidRPr="00CF667B" w:rsidRDefault="00581773" w:rsidP="00AB3C94">
          <w:pPr>
            <w:rPr>
              <w:rStyle w:val="GeneralAviation"/>
              <w:color w:val="auto"/>
            </w:rPr>
          </w:pPr>
          <w:r w:rsidRPr="00CF667B">
            <w:rPr>
              <w:rStyle w:val="GeneralAviation"/>
              <w:color w:val="auto"/>
            </w:rPr>
            <w:t xml:space="preserve">Subtopic NAV 2.3 - </w:t>
          </w:r>
          <w:r w:rsidRPr="00CF667B">
            <w:rPr>
              <w:rStyle w:val="GeneralAviation"/>
              <w:color w:val="auto"/>
            </w:rPr>
            <w:tab/>
            <w:t>Instrument departures and arrivals</w:t>
          </w:r>
        </w:p>
        <w:p w14:paraId="796076C7" w14:textId="77777777" w:rsidR="00AB3C94" w:rsidRPr="00CF667B" w:rsidRDefault="00581773" w:rsidP="00AB3C94">
          <w:pPr>
            <w:rPr>
              <w:rStyle w:val="GeneralAviation"/>
              <w:color w:val="auto"/>
            </w:rPr>
          </w:pPr>
          <w:r w:rsidRPr="00CF667B">
            <w:rPr>
              <w:rStyle w:val="GeneralAviation"/>
              <w:color w:val="auto"/>
            </w:rPr>
            <w:t xml:space="preserve">Subtopic NAV 2.4 - </w:t>
          </w:r>
          <w:r w:rsidRPr="00CF667B">
            <w:rPr>
              <w:rStyle w:val="GeneralAviation"/>
              <w:color w:val="auto"/>
            </w:rPr>
            <w:tab/>
            <w:t>Navigational assistance</w:t>
          </w:r>
        </w:p>
        <w:p w14:paraId="04B9A3B0" w14:textId="77777777" w:rsidR="00AB3C94" w:rsidRPr="00CF667B" w:rsidRDefault="00581773" w:rsidP="00AB3C94">
          <w:pPr>
            <w:rPr>
              <w:rStyle w:val="GeneralAviation"/>
              <w:color w:val="auto"/>
            </w:rPr>
          </w:pPr>
          <w:r w:rsidRPr="00CF667B">
            <w:rPr>
              <w:rStyle w:val="GeneralAviation"/>
              <w:color w:val="auto"/>
            </w:rPr>
            <w:t xml:space="preserve">Subtopic NAV 2.5 - </w:t>
          </w:r>
          <w:r w:rsidRPr="00CF667B">
            <w:rPr>
              <w:rStyle w:val="GeneralAviation"/>
              <w:color w:val="auto"/>
            </w:rPr>
            <w:tab/>
            <w:t>Satellite-based systems</w:t>
          </w:r>
        </w:p>
        <w:p w14:paraId="60C95700" w14:textId="77777777" w:rsidR="00AB3C94" w:rsidRPr="00CF667B" w:rsidRDefault="00581773" w:rsidP="00AB3C94">
          <w:pPr>
            <w:rPr>
              <w:rStyle w:val="GeneralAviation"/>
              <w:color w:val="auto"/>
            </w:rPr>
          </w:pPr>
          <w:r w:rsidRPr="00CF667B">
            <w:rPr>
              <w:rStyle w:val="GeneralAviation"/>
              <w:color w:val="auto"/>
            </w:rPr>
            <w:t xml:space="preserve">Subtopic NAV 2.6 - </w:t>
          </w:r>
          <w:r w:rsidRPr="00CF667B">
            <w:rPr>
              <w:rStyle w:val="GeneralAviation"/>
              <w:color w:val="auto"/>
            </w:rPr>
            <w:tab/>
            <w:t>PBN applications</w:t>
          </w:r>
        </w:p>
        <w:p w14:paraId="271B8074" w14:textId="77777777" w:rsidR="00AB3C94" w:rsidRPr="00CF667B" w:rsidRDefault="00AB3C94" w:rsidP="00AB3C94">
          <w:pPr>
            <w:rPr>
              <w:rStyle w:val="GeneralAviation"/>
              <w:color w:val="auto"/>
            </w:rPr>
          </w:pPr>
        </w:p>
        <w:p w14:paraId="651BB9BB" w14:textId="77777777" w:rsidR="00AB3C94" w:rsidRPr="00CF667B" w:rsidRDefault="00581773" w:rsidP="00AB3C94">
          <w:pPr>
            <w:rPr>
              <w:rStyle w:val="GeneralAviation"/>
              <w:b/>
              <w:bCs/>
              <w:color w:val="auto"/>
            </w:rPr>
          </w:pPr>
          <w:r w:rsidRPr="00CF667B">
            <w:rPr>
              <w:rStyle w:val="GeneralAviation"/>
              <w:b/>
              <w:bCs/>
              <w:color w:val="auto"/>
            </w:rPr>
            <w:t>SUBJECT 6: AIRCRAFT</w:t>
          </w:r>
        </w:p>
        <w:p w14:paraId="73B121BB" w14:textId="77777777" w:rsidR="00AB3C94" w:rsidRPr="00CF667B" w:rsidRDefault="00581773" w:rsidP="00AB3C94">
          <w:pPr>
            <w:rPr>
              <w:rStyle w:val="GeneralAviation"/>
              <w:color w:val="auto"/>
            </w:rPr>
          </w:pPr>
          <w:r w:rsidRPr="00CF667B">
            <w:rPr>
              <w:rStyle w:val="GeneralAviation"/>
              <w:color w:val="auto"/>
            </w:rPr>
            <w:t xml:space="preserve">TOPIC ACFT 1 - </w:t>
          </w:r>
          <w:r w:rsidRPr="00CF667B">
            <w:rPr>
              <w:rStyle w:val="GeneralAviation"/>
              <w:color w:val="auto"/>
            </w:rPr>
            <w:tab/>
          </w:r>
          <w:r w:rsidRPr="00CF667B">
            <w:rPr>
              <w:rStyle w:val="GeneralAviation"/>
              <w:color w:val="auto"/>
            </w:rPr>
            <w:tab/>
            <w:t>AIRCRAFT INSTRUMENTS</w:t>
          </w:r>
        </w:p>
        <w:p w14:paraId="6D680B3A" w14:textId="77777777" w:rsidR="00AB3C94" w:rsidRPr="00CF667B" w:rsidRDefault="00581773" w:rsidP="00AB3C94">
          <w:pPr>
            <w:rPr>
              <w:rStyle w:val="GeneralAviation"/>
              <w:color w:val="auto"/>
            </w:rPr>
          </w:pPr>
          <w:r w:rsidRPr="00CF667B">
            <w:rPr>
              <w:rStyle w:val="GeneralAviation"/>
              <w:color w:val="auto"/>
            </w:rPr>
            <w:t xml:space="preserve">Subtopic ACFT 1.1 - </w:t>
          </w:r>
          <w:r w:rsidRPr="00CF667B">
            <w:rPr>
              <w:rStyle w:val="GeneralAviation"/>
              <w:color w:val="auto"/>
            </w:rPr>
            <w:tab/>
            <w:t>Aircraft instruments</w:t>
          </w:r>
        </w:p>
        <w:p w14:paraId="4B83997E" w14:textId="77777777" w:rsidR="00AB3C94" w:rsidRPr="00CF667B" w:rsidRDefault="00581773" w:rsidP="00AB3C94">
          <w:pPr>
            <w:rPr>
              <w:rStyle w:val="GeneralAviation"/>
              <w:color w:val="auto"/>
            </w:rPr>
          </w:pPr>
          <w:r w:rsidRPr="00CF667B">
            <w:rPr>
              <w:rStyle w:val="GeneralAviation"/>
              <w:color w:val="auto"/>
            </w:rPr>
            <w:t xml:space="preserve">TOPIC ACFT 2 - </w:t>
          </w:r>
          <w:r w:rsidRPr="00CF667B">
            <w:rPr>
              <w:rStyle w:val="GeneralAviation"/>
              <w:color w:val="auto"/>
            </w:rPr>
            <w:tab/>
          </w:r>
          <w:r w:rsidRPr="00CF667B">
            <w:rPr>
              <w:rStyle w:val="GeneralAviation"/>
              <w:color w:val="auto"/>
            </w:rPr>
            <w:tab/>
            <w:t>AIRCRAFT CATEGORIES</w:t>
          </w:r>
        </w:p>
        <w:p w14:paraId="12A4667F" w14:textId="77777777" w:rsidR="00AB3C94" w:rsidRPr="00CF667B" w:rsidRDefault="00581773" w:rsidP="00AB3C94">
          <w:pPr>
            <w:rPr>
              <w:rStyle w:val="GeneralAviation"/>
              <w:color w:val="auto"/>
            </w:rPr>
          </w:pPr>
          <w:r w:rsidRPr="00CF667B">
            <w:rPr>
              <w:rStyle w:val="GeneralAviation"/>
              <w:color w:val="auto"/>
            </w:rPr>
            <w:t xml:space="preserve">Subtopic ACFT 2.1 - </w:t>
          </w:r>
          <w:r w:rsidRPr="00CF667B">
            <w:rPr>
              <w:rStyle w:val="GeneralAviation"/>
              <w:color w:val="auto"/>
            </w:rPr>
            <w:tab/>
            <w:t>Wake turbulence</w:t>
          </w:r>
        </w:p>
        <w:p w14:paraId="47FCC2F2" w14:textId="77777777" w:rsidR="00AB3C94" w:rsidRPr="00CF667B" w:rsidRDefault="00581773" w:rsidP="00AB3C94">
          <w:pPr>
            <w:rPr>
              <w:rStyle w:val="GeneralAviation"/>
              <w:color w:val="auto"/>
            </w:rPr>
          </w:pPr>
          <w:r w:rsidRPr="00CF667B">
            <w:rPr>
              <w:rStyle w:val="GeneralAviation"/>
              <w:color w:val="auto"/>
            </w:rPr>
            <w:t xml:space="preserve">Subtopic ACFT 2.2 - </w:t>
          </w:r>
          <w:r w:rsidRPr="00CF667B">
            <w:rPr>
              <w:rStyle w:val="GeneralAviation"/>
              <w:color w:val="auto"/>
            </w:rPr>
            <w:tab/>
            <w:t>Application of ICAO approach categories</w:t>
          </w:r>
        </w:p>
        <w:p w14:paraId="46CF8938" w14:textId="77777777" w:rsidR="00AB3C94" w:rsidRPr="00CF667B" w:rsidRDefault="00581773" w:rsidP="00AB3C94">
          <w:pPr>
            <w:rPr>
              <w:rStyle w:val="GeneralAviation"/>
              <w:color w:val="auto"/>
            </w:rPr>
          </w:pPr>
          <w:r w:rsidRPr="00CF667B">
            <w:rPr>
              <w:rStyle w:val="GeneralAviation"/>
              <w:color w:val="auto"/>
            </w:rPr>
            <w:t xml:space="preserve">TOPIC ACFT 3 - </w:t>
          </w:r>
          <w:r w:rsidRPr="00CF667B">
            <w:rPr>
              <w:rStyle w:val="GeneralAviation"/>
              <w:color w:val="auto"/>
            </w:rPr>
            <w:tab/>
          </w:r>
          <w:r w:rsidRPr="00CF667B">
            <w:rPr>
              <w:rStyle w:val="GeneralAviation"/>
              <w:color w:val="auto"/>
            </w:rPr>
            <w:tab/>
            <w:t>FACTORS AFFECTING AIRCRAFT PERFORMANCE</w:t>
          </w:r>
        </w:p>
        <w:p w14:paraId="22CFF1E0" w14:textId="77777777" w:rsidR="00AB3C94" w:rsidRPr="00CF667B" w:rsidRDefault="00581773" w:rsidP="00AB3C94">
          <w:pPr>
            <w:rPr>
              <w:rStyle w:val="GeneralAviation"/>
              <w:color w:val="auto"/>
            </w:rPr>
          </w:pPr>
          <w:r w:rsidRPr="00CF667B">
            <w:rPr>
              <w:rStyle w:val="GeneralAviation"/>
              <w:color w:val="auto"/>
            </w:rPr>
            <w:t xml:space="preserve">Subtopic ACFT 3.1 - </w:t>
          </w:r>
          <w:r w:rsidRPr="00CF667B">
            <w:rPr>
              <w:rStyle w:val="GeneralAviation"/>
              <w:color w:val="auto"/>
            </w:rPr>
            <w:tab/>
            <w:t>Climb factors</w:t>
          </w:r>
        </w:p>
        <w:p w14:paraId="1E7EF19F" w14:textId="77777777" w:rsidR="00AB3C94" w:rsidRPr="00CF667B" w:rsidRDefault="00581773" w:rsidP="00AB3C94">
          <w:pPr>
            <w:rPr>
              <w:rStyle w:val="GeneralAviation"/>
              <w:color w:val="auto"/>
            </w:rPr>
          </w:pPr>
          <w:r w:rsidRPr="00CF667B">
            <w:rPr>
              <w:rStyle w:val="GeneralAviation"/>
              <w:color w:val="auto"/>
            </w:rPr>
            <w:t xml:space="preserve">Subtopic ACFT 3.2 - </w:t>
          </w:r>
          <w:r w:rsidRPr="00CF667B">
            <w:rPr>
              <w:rStyle w:val="GeneralAviation"/>
              <w:color w:val="auto"/>
            </w:rPr>
            <w:tab/>
            <w:t>Cruise factors</w:t>
          </w:r>
        </w:p>
        <w:p w14:paraId="07083309" w14:textId="77777777" w:rsidR="00AB3C94" w:rsidRPr="00CF667B" w:rsidRDefault="00581773" w:rsidP="00AB3C94">
          <w:pPr>
            <w:rPr>
              <w:rStyle w:val="GeneralAviation"/>
              <w:color w:val="auto"/>
            </w:rPr>
          </w:pPr>
          <w:r w:rsidRPr="00CF667B">
            <w:rPr>
              <w:rStyle w:val="GeneralAviation"/>
              <w:color w:val="auto"/>
            </w:rPr>
            <w:t xml:space="preserve">Subtopic ACFT 3.3 - </w:t>
          </w:r>
          <w:r w:rsidRPr="00CF667B">
            <w:rPr>
              <w:rStyle w:val="GeneralAviation"/>
              <w:color w:val="auto"/>
            </w:rPr>
            <w:tab/>
            <w:t>Descent and initial approach factors</w:t>
          </w:r>
        </w:p>
        <w:p w14:paraId="609AA4AD" w14:textId="77777777" w:rsidR="00AB3C94" w:rsidRPr="00CF667B" w:rsidRDefault="00581773" w:rsidP="00AB3C94">
          <w:pPr>
            <w:rPr>
              <w:rStyle w:val="GeneralAviation"/>
              <w:color w:val="auto"/>
            </w:rPr>
          </w:pPr>
          <w:r w:rsidRPr="00CF667B">
            <w:rPr>
              <w:rStyle w:val="GeneralAviation"/>
              <w:color w:val="auto"/>
            </w:rPr>
            <w:t xml:space="preserve">Subtopic ACFT 3.4 - </w:t>
          </w:r>
          <w:r w:rsidRPr="00CF667B">
            <w:rPr>
              <w:rStyle w:val="GeneralAviation"/>
              <w:color w:val="auto"/>
            </w:rPr>
            <w:tab/>
            <w:t>Final approach and landing factors</w:t>
          </w:r>
        </w:p>
        <w:p w14:paraId="27AC7AD5" w14:textId="77777777" w:rsidR="00AB3C94" w:rsidRPr="00CF667B" w:rsidRDefault="00581773" w:rsidP="00AB3C94">
          <w:pPr>
            <w:rPr>
              <w:rStyle w:val="GeneralAviation"/>
              <w:color w:val="auto"/>
            </w:rPr>
          </w:pPr>
          <w:r w:rsidRPr="00CF667B">
            <w:rPr>
              <w:rStyle w:val="GeneralAviation"/>
              <w:color w:val="auto"/>
            </w:rPr>
            <w:t xml:space="preserve">Subtopic ACFT 3.5 - </w:t>
          </w:r>
          <w:r w:rsidRPr="00CF667B">
            <w:rPr>
              <w:rStyle w:val="GeneralAviation"/>
              <w:color w:val="auto"/>
            </w:rPr>
            <w:tab/>
            <w:t>Economic factors</w:t>
          </w:r>
        </w:p>
        <w:p w14:paraId="1EF10C22" w14:textId="77777777" w:rsidR="00AB3C94" w:rsidRPr="00CF667B" w:rsidRDefault="00581773" w:rsidP="00AB3C94">
          <w:pPr>
            <w:rPr>
              <w:rStyle w:val="GeneralAviation"/>
              <w:color w:val="auto"/>
            </w:rPr>
          </w:pPr>
          <w:r w:rsidRPr="00CF667B">
            <w:rPr>
              <w:rStyle w:val="GeneralAviation"/>
              <w:color w:val="auto"/>
            </w:rPr>
            <w:t xml:space="preserve">Subtopic ACFT 3.6 - </w:t>
          </w:r>
          <w:r w:rsidRPr="00CF667B">
            <w:rPr>
              <w:rStyle w:val="GeneralAviation"/>
              <w:color w:val="auto"/>
            </w:rPr>
            <w:tab/>
            <w:t>Environmental factors</w:t>
          </w:r>
        </w:p>
        <w:p w14:paraId="206B2428" w14:textId="77777777" w:rsidR="00AB3C94" w:rsidRPr="00CF667B" w:rsidRDefault="00581773" w:rsidP="00AB3C94">
          <w:pPr>
            <w:rPr>
              <w:rStyle w:val="GeneralAviation"/>
              <w:color w:val="auto"/>
            </w:rPr>
          </w:pPr>
          <w:r w:rsidRPr="00CF667B">
            <w:rPr>
              <w:rStyle w:val="GeneralAviation"/>
              <w:color w:val="auto"/>
            </w:rPr>
            <w:t xml:space="preserve">TOPIC ACFT 4 - </w:t>
          </w:r>
          <w:r w:rsidRPr="00CF667B">
            <w:rPr>
              <w:rStyle w:val="GeneralAviation"/>
              <w:color w:val="auto"/>
            </w:rPr>
            <w:tab/>
          </w:r>
          <w:r w:rsidRPr="00CF667B">
            <w:rPr>
              <w:rStyle w:val="GeneralAviation"/>
              <w:color w:val="auto"/>
            </w:rPr>
            <w:tab/>
            <w:t>AIRCRAFT DATA</w:t>
          </w:r>
        </w:p>
        <w:p w14:paraId="4956E806" w14:textId="77777777" w:rsidR="00AB3C94" w:rsidRPr="00CF667B" w:rsidRDefault="00581773" w:rsidP="00AB3C94">
          <w:pPr>
            <w:rPr>
              <w:rStyle w:val="GeneralAviation"/>
              <w:color w:val="auto"/>
            </w:rPr>
          </w:pPr>
          <w:r w:rsidRPr="00CF667B">
            <w:rPr>
              <w:rStyle w:val="GeneralAviation"/>
              <w:color w:val="auto"/>
            </w:rPr>
            <w:t xml:space="preserve">Subtopic ACFT 4.1 - </w:t>
          </w:r>
          <w:r w:rsidRPr="00CF667B">
            <w:rPr>
              <w:rStyle w:val="GeneralAviation"/>
              <w:color w:val="auto"/>
            </w:rPr>
            <w:tab/>
            <w:t>Performance data</w:t>
          </w:r>
        </w:p>
        <w:p w14:paraId="261011B0" w14:textId="77777777" w:rsidR="00AB3C94" w:rsidRPr="00CF667B" w:rsidRDefault="00AB3C94" w:rsidP="00AB3C94">
          <w:pPr>
            <w:rPr>
              <w:rStyle w:val="GeneralAviation"/>
              <w:color w:val="auto"/>
            </w:rPr>
          </w:pPr>
        </w:p>
        <w:p w14:paraId="518348CE" w14:textId="77777777" w:rsidR="00AB3C94" w:rsidRPr="00CF667B" w:rsidRDefault="00581773" w:rsidP="00AB3C94">
          <w:pPr>
            <w:rPr>
              <w:rStyle w:val="GeneralAviation"/>
              <w:b/>
              <w:bCs/>
              <w:color w:val="auto"/>
            </w:rPr>
          </w:pPr>
          <w:r w:rsidRPr="00CF667B">
            <w:rPr>
              <w:rStyle w:val="GeneralAviation"/>
              <w:b/>
              <w:bCs/>
              <w:color w:val="auto"/>
            </w:rPr>
            <w:lastRenderedPageBreak/>
            <w:t>SUBJECT 7: HUMAN FACTORS</w:t>
          </w:r>
        </w:p>
        <w:p w14:paraId="348CE5B2" w14:textId="77777777" w:rsidR="00AB3C94" w:rsidRPr="00CF667B" w:rsidRDefault="00581773" w:rsidP="00AB3C94">
          <w:pPr>
            <w:rPr>
              <w:rStyle w:val="GeneralAviation"/>
              <w:color w:val="auto"/>
            </w:rPr>
          </w:pPr>
          <w:r w:rsidRPr="00CF667B">
            <w:rPr>
              <w:rStyle w:val="GeneralAviation"/>
              <w:color w:val="auto"/>
            </w:rPr>
            <w:t xml:space="preserve">TOPIC HUM 1 – </w:t>
          </w:r>
          <w:r w:rsidRPr="00CF667B">
            <w:rPr>
              <w:rStyle w:val="GeneralAviation"/>
              <w:color w:val="auto"/>
            </w:rPr>
            <w:tab/>
          </w:r>
          <w:r w:rsidRPr="00CF667B">
            <w:rPr>
              <w:rStyle w:val="GeneralAviation"/>
              <w:color w:val="auto"/>
            </w:rPr>
            <w:tab/>
            <w:t xml:space="preserve">INFORMATION PROCESSING </w:t>
          </w:r>
        </w:p>
        <w:p w14:paraId="1C54B5DB" w14:textId="77777777" w:rsidR="00AB3C94" w:rsidRPr="00CF667B" w:rsidRDefault="00581773" w:rsidP="00AB3C94">
          <w:pPr>
            <w:rPr>
              <w:rStyle w:val="GeneralAviation"/>
              <w:color w:val="auto"/>
            </w:rPr>
          </w:pPr>
          <w:r w:rsidRPr="00CF667B">
            <w:rPr>
              <w:rStyle w:val="GeneralAviation"/>
              <w:color w:val="auto"/>
            </w:rPr>
            <w:t xml:space="preserve">Subtopic HUM 1.1 – </w:t>
          </w:r>
          <w:r w:rsidRPr="00CF667B">
            <w:rPr>
              <w:rStyle w:val="GeneralAviation"/>
              <w:color w:val="auto"/>
            </w:rPr>
            <w:tab/>
            <w:t>Cognition and factors influencing it</w:t>
          </w:r>
        </w:p>
        <w:p w14:paraId="78D16461" w14:textId="77777777" w:rsidR="00AB3C94" w:rsidRPr="00CF667B" w:rsidRDefault="00581773" w:rsidP="00AB3C94">
          <w:pPr>
            <w:rPr>
              <w:rStyle w:val="GeneralAviation"/>
              <w:color w:val="auto"/>
            </w:rPr>
          </w:pPr>
          <w:r w:rsidRPr="00CF667B">
            <w:rPr>
              <w:rStyle w:val="GeneralAviation"/>
              <w:color w:val="auto"/>
            </w:rPr>
            <w:t xml:space="preserve">Subtopic HUM 1.2 – </w:t>
          </w:r>
          <w:r w:rsidRPr="00CF667B">
            <w:rPr>
              <w:rStyle w:val="GeneralAviation"/>
              <w:color w:val="auto"/>
            </w:rPr>
            <w:tab/>
            <w:t>Situational awareness</w:t>
          </w:r>
        </w:p>
        <w:p w14:paraId="1404C491" w14:textId="77777777" w:rsidR="00AB3C94" w:rsidRPr="00CF667B" w:rsidRDefault="00581773" w:rsidP="00AB3C94">
          <w:pPr>
            <w:rPr>
              <w:rStyle w:val="GeneralAviation"/>
              <w:color w:val="auto"/>
            </w:rPr>
          </w:pPr>
          <w:r w:rsidRPr="00CF667B">
            <w:rPr>
              <w:rStyle w:val="GeneralAviation"/>
              <w:color w:val="auto"/>
            </w:rPr>
            <w:t xml:space="preserve">Subtopic HUM 1.3 – </w:t>
          </w:r>
          <w:r w:rsidRPr="00CF667B">
            <w:rPr>
              <w:rStyle w:val="GeneralAviation"/>
              <w:color w:val="auto"/>
            </w:rPr>
            <w:tab/>
            <w:t>Decision-making</w:t>
          </w:r>
        </w:p>
        <w:p w14:paraId="15F5B4BD" w14:textId="77777777" w:rsidR="00AB3C94" w:rsidRPr="00CF667B" w:rsidRDefault="00581773" w:rsidP="00AB3C94">
          <w:pPr>
            <w:rPr>
              <w:rStyle w:val="GeneralAviation"/>
              <w:color w:val="auto"/>
            </w:rPr>
          </w:pPr>
          <w:r w:rsidRPr="00CF667B">
            <w:rPr>
              <w:rStyle w:val="GeneralAviation"/>
              <w:color w:val="auto"/>
            </w:rPr>
            <w:t xml:space="preserve">TOPIC HUM 2 - </w:t>
          </w:r>
          <w:r w:rsidRPr="00CF667B">
            <w:rPr>
              <w:rStyle w:val="GeneralAviation"/>
              <w:color w:val="auto"/>
            </w:rPr>
            <w:tab/>
          </w:r>
          <w:r w:rsidRPr="00CF667B">
            <w:rPr>
              <w:rStyle w:val="GeneralAviation"/>
              <w:color w:val="auto"/>
            </w:rPr>
            <w:tab/>
            <w:t>FACTORS AFFECTING HEALTH AND WELL-BEING</w:t>
          </w:r>
        </w:p>
        <w:p w14:paraId="0E2363C5" w14:textId="77777777" w:rsidR="00AB3C94" w:rsidRPr="00CF667B" w:rsidRDefault="00581773" w:rsidP="00AB3C94">
          <w:pPr>
            <w:rPr>
              <w:rStyle w:val="GeneralAviation"/>
              <w:color w:val="auto"/>
            </w:rPr>
          </w:pPr>
          <w:r w:rsidRPr="00CF667B">
            <w:rPr>
              <w:rStyle w:val="GeneralAviation"/>
              <w:color w:val="auto"/>
            </w:rPr>
            <w:t xml:space="preserve">Subtopic HUM 2.1 - </w:t>
          </w:r>
          <w:r w:rsidRPr="00CF667B">
            <w:rPr>
              <w:rStyle w:val="GeneralAviation"/>
              <w:color w:val="auto"/>
            </w:rPr>
            <w:tab/>
            <w:t>Fatigue</w:t>
          </w:r>
        </w:p>
        <w:p w14:paraId="7EB73D60" w14:textId="77777777" w:rsidR="00AB3C94" w:rsidRPr="00CF667B" w:rsidRDefault="00581773" w:rsidP="00AB3C94">
          <w:pPr>
            <w:rPr>
              <w:rStyle w:val="GeneralAviation"/>
              <w:color w:val="auto"/>
            </w:rPr>
          </w:pPr>
          <w:r w:rsidRPr="00CF667B">
            <w:rPr>
              <w:rStyle w:val="GeneralAviation"/>
              <w:color w:val="auto"/>
            </w:rPr>
            <w:t xml:space="preserve">Subtopic HUM 2.2 – </w:t>
          </w:r>
          <w:r w:rsidRPr="00CF667B">
            <w:rPr>
              <w:rStyle w:val="GeneralAviation"/>
              <w:color w:val="auto"/>
            </w:rPr>
            <w:tab/>
            <w:t>Stress</w:t>
          </w:r>
        </w:p>
        <w:p w14:paraId="56BA90A6" w14:textId="77777777" w:rsidR="00AB3C94" w:rsidRPr="00CF667B" w:rsidRDefault="00581773" w:rsidP="00AB3C94">
          <w:pPr>
            <w:rPr>
              <w:rStyle w:val="GeneralAviation"/>
              <w:color w:val="auto"/>
            </w:rPr>
          </w:pPr>
          <w:r w:rsidRPr="00CF667B">
            <w:rPr>
              <w:rStyle w:val="GeneralAviation"/>
              <w:color w:val="auto"/>
            </w:rPr>
            <w:t xml:space="preserve">TOPIC HUM 3 – </w:t>
          </w:r>
          <w:r w:rsidRPr="00CF667B">
            <w:rPr>
              <w:rStyle w:val="GeneralAviation"/>
              <w:color w:val="auto"/>
            </w:rPr>
            <w:tab/>
          </w:r>
          <w:r w:rsidRPr="00CF667B">
            <w:rPr>
              <w:rStyle w:val="GeneralAviation"/>
              <w:color w:val="auto"/>
            </w:rPr>
            <w:tab/>
            <w:t>THREAT AND ERROR MANAGEMENT</w:t>
          </w:r>
        </w:p>
        <w:p w14:paraId="4E4C050C" w14:textId="77777777" w:rsidR="00AB3C94" w:rsidRPr="00CF667B" w:rsidRDefault="00581773" w:rsidP="00AB3C94">
          <w:pPr>
            <w:rPr>
              <w:rStyle w:val="GeneralAviation"/>
              <w:color w:val="auto"/>
            </w:rPr>
          </w:pPr>
          <w:r w:rsidRPr="00CF667B">
            <w:rPr>
              <w:rStyle w:val="GeneralAviation"/>
              <w:color w:val="auto"/>
            </w:rPr>
            <w:t xml:space="preserve">Subtopic HUM 3.1 – </w:t>
          </w:r>
          <w:r w:rsidRPr="00CF667B">
            <w:rPr>
              <w:rStyle w:val="GeneralAviation"/>
              <w:color w:val="auto"/>
            </w:rPr>
            <w:tab/>
            <w:t>Threat and error management framework</w:t>
          </w:r>
        </w:p>
        <w:p w14:paraId="556A87E8" w14:textId="77777777" w:rsidR="00AB3C94" w:rsidRPr="00CF667B" w:rsidRDefault="00581773" w:rsidP="00AB3C94">
          <w:pPr>
            <w:rPr>
              <w:rStyle w:val="GeneralAviation"/>
              <w:color w:val="auto"/>
            </w:rPr>
          </w:pPr>
          <w:r w:rsidRPr="00CF667B">
            <w:rPr>
              <w:rStyle w:val="GeneralAviation"/>
              <w:color w:val="auto"/>
            </w:rPr>
            <w:t xml:space="preserve">Subtopic HUM 3.2 – </w:t>
          </w:r>
          <w:r w:rsidRPr="00CF667B">
            <w:rPr>
              <w:rStyle w:val="GeneralAviation"/>
              <w:color w:val="auto"/>
            </w:rPr>
            <w:tab/>
            <w:t>Applied threat and error management</w:t>
          </w:r>
        </w:p>
        <w:p w14:paraId="72ECB45B" w14:textId="77777777" w:rsidR="00AB3C94" w:rsidRPr="00CF667B" w:rsidRDefault="00581773" w:rsidP="00AB3C94">
          <w:pPr>
            <w:rPr>
              <w:rStyle w:val="GeneralAviation"/>
              <w:color w:val="auto"/>
            </w:rPr>
          </w:pPr>
          <w:r w:rsidRPr="00CF667B">
            <w:rPr>
              <w:rStyle w:val="GeneralAviation"/>
              <w:color w:val="auto"/>
            </w:rPr>
            <w:t xml:space="preserve">TOPIC HUM 4 – </w:t>
          </w:r>
          <w:r w:rsidRPr="00CF667B">
            <w:rPr>
              <w:rStyle w:val="GeneralAviation"/>
              <w:color w:val="auto"/>
            </w:rPr>
            <w:tab/>
          </w:r>
          <w:r w:rsidRPr="00CF667B">
            <w:rPr>
              <w:rStyle w:val="GeneralAviation"/>
              <w:color w:val="auto"/>
            </w:rPr>
            <w:tab/>
            <w:t>TEAMWORK</w:t>
          </w:r>
        </w:p>
        <w:p w14:paraId="7DD00888" w14:textId="77777777" w:rsidR="00AB3C94" w:rsidRPr="00CF667B" w:rsidRDefault="00581773" w:rsidP="00AB3C94">
          <w:pPr>
            <w:rPr>
              <w:rStyle w:val="GeneralAviation"/>
              <w:color w:val="auto"/>
            </w:rPr>
          </w:pPr>
          <w:r w:rsidRPr="00CF667B">
            <w:rPr>
              <w:rStyle w:val="GeneralAviation"/>
              <w:color w:val="auto"/>
            </w:rPr>
            <w:t xml:space="preserve">Subtopic HUM 4.1 – </w:t>
          </w:r>
          <w:r w:rsidRPr="00CF667B">
            <w:rPr>
              <w:rStyle w:val="GeneralAviation"/>
              <w:color w:val="auto"/>
            </w:rPr>
            <w:tab/>
            <w:t>Benefits of teamwork</w:t>
          </w:r>
        </w:p>
        <w:p w14:paraId="30E444D0" w14:textId="77777777" w:rsidR="00AB3C94" w:rsidRPr="00CF667B" w:rsidRDefault="00581773" w:rsidP="00AB3C94">
          <w:pPr>
            <w:rPr>
              <w:rStyle w:val="GeneralAviation"/>
              <w:color w:val="auto"/>
            </w:rPr>
          </w:pPr>
          <w:r w:rsidRPr="00CF667B">
            <w:rPr>
              <w:rStyle w:val="GeneralAviation"/>
              <w:color w:val="auto"/>
            </w:rPr>
            <w:t xml:space="preserve">Subtopic HUM 4.2 - </w:t>
          </w:r>
          <w:r w:rsidRPr="00CF667B">
            <w:rPr>
              <w:rStyle w:val="GeneralAviation"/>
              <w:color w:val="auto"/>
            </w:rPr>
            <w:tab/>
            <w:t>Conflict management</w:t>
          </w:r>
        </w:p>
        <w:p w14:paraId="4030BFB2" w14:textId="77777777" w:rsidR="00AB3C94" w:rsidRPr="00CF667B" w:rsidRDefault="00581773" w:rsidP="00AB3C94">
          <w:pPr>
            <w:rPr>
              <w:rStyle w:val="GeneralAviation"/>
              <w:color w:val="auto"/>
            </w:rPr>
          </w:pPr>
          <w:r w:rsidRPr="00CF667B">
            <w:rPr>
              <w:rStyle w:val="GeneralAviation"/>
              <w:color w:val="auto"/>
            </w:rPr>
            <w:t xml:space="preserve">TOPIC HUM 5 - </w:t>
          </w:r>
          <w:r w:rsidRPr="00CF667B">
            <w:rPr>
              <w:rStyle w:val="GeneralAviation"/>
              <w:color w:val="auto"/>
            </w:rPr>
            <w:tab/>
          </w:r>
          <w:r w:rsidRPr="00CF667B">
            <w:rPr>
              <w:rStyle w:val="GeneralAviation"/>
              <w:color w:val="auto"/>
            </w:rPr>
            <w:tab/>
            <w:t>SYSTEM</w:t>
          </w:r>
        </w:p>
        <w:p w14:paraId="2936EB3A" w14:textId="77777777" w:rsidR="00AB3C94" w:rsidRPr="00CF667B" w:rsidRDefault="00581773" w:rsidP="00AB3C94">
          <w:pPr>
            <w:rPr>
              <w:rStyle w:val="GeneralAviation"/>
              <w:color w:val="auto"/>
            </w:rPr>
          </w:pPr>
          <w:r w:rsidRPr="00CF667B">
            <w:rPr>
              <w:rStyle w:val="GeneralAviation"/>
              <w:color w:val="auto"/>
            </w:rPr>
            <w:t xml:space="preserve">Subtopic HUM 5.1 – </w:t>
          </w:r>
          <w:r w:rsidRPr="00CF667B">
            <w:rPr>
              <w:rStyle w:val="GeneralAviation"/>
              <w:color w:val="auto"/>
            </w:rPr>
            <w:tab/>
            <w:t>Concept of systems in ATM/ANS</w:t>
          </w:r>
        </w:p>
        <w:p w14:paraId="3AEAE890" w14:textId="77777777" w:rsidR="00AB3C94" w:rsidRPr="00CF667B" w:rsidRDefault="00581773" w:rsidP="00AB3C94">
          <w:pPr>
            <w:rPr>
              <w:rStyle w:val="GeneralAviation"/>
              <w:color w:val="auto"/>
            </w:rPr>
          </w:pPr>
          <w:r w:rsidRPr="00CF667B">
            <w:rPr>
              <w:rStyle w:val="GeneralAviation"/>
              <w:color w:val="auto"/>
            </w:rPr>
            <w:t xml:space="preserve">TOPIC HUM 6 - </w:t>
          </w:r>
          <w:r w:rsidRPr="00CF667B">
            <w:rPr>
              <w:rStyle w:val="GeneralAviation"/>
              <w:color w:val="auto"/>
            </w:rPr>
            <w:tab/>
          </w:r>
          <w:r w:rsidRPr="00CF667B">
            <w:rPr>
              <w:rStyle w:val="GeneralAviation"/>
              <w:color w:val="auto"/>
            </w:rPr>
            <w:tab/>
            <w:t>COMMUNICATION</w:t>
          </w:r>
        </w:p>
        <w:p w14:paraId="60E8A3A4" w14:textId="77777777" w:rsidR="00AB3C94" w:rsidRPr="00CF667B" w:rsidRDefault="00581773" w:rsidP="00AB3C94">
          <w:pPr>
            <w:rPr>
              <w:rStyle w:val="GeneralAviation"/>
              <w:color w:val="auto"/>
            </w:rPr>
          </w:pPr>
          <w:r w:rsidRPr="00CF667B">
            <w:rPr>
              <w:rStyle w:val="GeneralAviation"/>
              <w:color w:val="auto"/>
            </w:rPr>
            <w:t xml:space="preserve">Subtopic HUM 6.1 – </w:t>
          </w:r>
          <w:r w:rsidRPr="00CF667B">
            <w:rPr>
              <w:rStyle w:val="GeneralAviation"/>
              <w:color w:val="auto"/>
            </w:rPr>
            <w:tab/>
            <w:t>Effective communication</w:t>
          </w:r>
        </w:p>
        <w:p w14:paraId="57DAC7C8" w14:textId="77777777" w:rsidR="00AB3C94" w:rsidRPr="00CF667B" w:rsidRDefault="00581773" w:rsidP="00AB3C94">
          <w:pPr>
            <w:rPr>
              <w:rStyle w:val="GeneralAviation"/>
              <w:color w:val="auto"/>
            </w:rPr>
          </w:pPr>
          <w:r w:rsidRPr="00CF667B">
            <w:rPr>
              <w:rStyle w:val="GeneralAviation"/>
              <w:color w:val="auto"/>
            </w:rPr>
            <w:t xml:space="preserve">Subtopic HUM 6.2 – </w:t>
          </w:r>
          <w:r w:rsidRPr="00CF667B">
            <w:rPr>
              <w:rStyle w:val="GeneralAviation"/>
              <w:color w:val="auto"/>
            </w:rPr>
            <w:tab/>
            <w:t>Effective feedback</w:t>
          </w:r>
        </w:p>
        <w:p w14:paraId="7F2F317F" w14:textId="77777777" w:rsidR="00AB3C94" w:rsidRPr="00CF667B" w:rsidRDefault="00AB3C94" w:rsidP="00AB3C94">
          <w:pPr>
            <w:rPr>
              <w:rStyle w:val="GeneralAviation"/>
              <w:color w:val="auto"/>
            </w:rPr>
          </w:pPr>
        </w:p>
        <w:p w14:paraId="508AE047" w14:textId="77777777" w:rsidR="00AB3C94" w:rsidRPr="00CF667B" w:rsidRDefault="00581773" w:rsidP="00AB3C94">
          <w:pPr>
            <w:rPr>
              <w:rStyle w:val="GeneralAviation"/>
              <w:b/>
              <w:bCs/>
              <w:color w:val="auto"/>
            </w:rPr>
          </w:pPr>
          <w:r w:rsidRPr="00CF667B">
            <w:rPr>
              <w:rStyle w:val="GeneralAviation"/>
              <w:b/>
              <w:bCs/>
              <w:color w:val="auto"/>
            </w:rPr>
            <w:t>SUBJECT 8: EQUIPMENT AND SYSTEMS</w:t>
          </w:r>
        </w:p>
        <w:p w14:paraId="7ACAE978" w14:textId="77777777" w:rsidR="00AB3C94" w:rsidRPr="00CF667B" w:rsidRDefault="00581773" w:rsidP="00AB3C94">
          <w:pPr>
            <w:rPr>
              <w:rStyle w:val="GeneralAviation"/>
              <w:color w:val="auto"/>
            </w:rPr>
          </w:pPr>
          <w:r w:rsidRPr="00CF667B">
            <w:rPr>
              <w:rStyle w:val="GeneralAviation"/>
              <w:color w:val="auto"/>
            </w:rPr>
            <w:t xml:space="preserve">TOPIC EQPS 1 - </w:t>
          </w:r>
          <w:r w:rsidRPr="00CF667B">
            <w:rPr>
              <w:rStyle w:val="GeneralAviation"/>
              <w:color w:val="auto"/>
            </w:rPr>
            <w:tab/>
          </w:r>
          <w:r w:rsidRPr="00CF667B">
            <w:rPr>
              <w:rStyle w:val="GeneralAviation"/>
              <w:color w:val="auto"/>
            </w:rPr>
            <w:tab/>
            <w:t>VOICE COMMUNICATIONS</w:t>
          </w:r>
        </w:p>
        <w:p w14:paraId="556B8D17" w14:textId="77777777" w:rsidR="00AB3C94" w:rsidRPr="00CF667B" w:rsidRDefault="00581773" w:rsidP="00AB3C94">
          <w:pPr>
            <w:rPr>
              <w:rStyle w:val="GeneralAviation"/>
              <w:color w:val="auto"/>
            </w:rPr>
          </w:pPr>
          <w:r w:rsidRPr="00CF667B">
            <w:rPr>
              <w:rStyle w:val="GeneralAviation"/>
              <w:color w:val="auto"/>
            </w:rPr>
            <w:t xml:space="preserve">Subtopic EQPS 1.1 - </w:t>
          </w:r>
          <w:r w:rsidRPr="00CF667B">
            <w:rPr>
              <w:rStyle w:val="GeneralAviation"/>
              <w:color w:val="auto"/>
            </w:rPr>
            <w:tab/>
            <w:t>Radio communications</w:t>
          </w:r>
        </w:p>
        <w:p w14:paraId="1A1085CC" w14:textId="77777777" w:rsidR="00AB3C94" w:rsidRPr="00CF667B" w:rsidRDefault="00581773" w:rsidP="00AB3C94">
          <w:pPr>
            <w:rPr>
              <w:rStyle w:val="GeneralAviation"/>
              <w:color w:val="auto"/>
            </w:rPr>
          </w:pPr>
          <w:r w:rsidRPr="00CF667B">
            <w:rPr>
              <w:rStyle w:val="GeneralAviation"/>
              <w:color w:val="auto"/>
            </w:rPr>
            <w:t xml:space="preserve">Subtopic EQPS 1.2 - </w:t>
          </w:r>
          <w:r w:rsidRPr="00CF667B">
            <w:rPr>
              <w:rStyle w:val="GeneralAviation"/>
              <w:color w:val="auto"/>
            </w:rPr>
            <w:tab/>
            <w:t>Other voice communications</w:t>
          </w:r>
        </w:p>
        <w:p w14:paraId="06E99FCE" w14:textId="77777777" w:rsidR="00AB3C94" w:rsidRPr="00CF667B" w:rsidRDefault="00581773" w:rsidP="00AB3C94">
          <w:pPr>
            <w:rPr>
              <w:rStyle w:val="GeneralAviation"/>
              <w:color w:val="auto"/>
            </w:rPr>
          </w:pPr>
          <w:r w:rsidRPr="00CF667B">
            <w:rPr>
              <w:rStyle w:val="GeneralAviation"/>
              <w:color w:val="auto"/>
            </w:rPr>
            <w:t xml:space="preserve">TOPIC EQPS 2 - </w:t>
          </w:r>
          <w:r w:rsidRPr="00CF667B">
            <w:rPr>
              <w:rStyle w:val="GeneralAviation"/>
              <w:color w:val="auto"/>
            </w:rPr>
            <w:tab/>
          </w:r>
          <w:r w:rsidRPr="00CF667B">
            <w:rPr>
              <w:rStyle w:val="GeneralAviation"/>
              <w:color w:val="auto"/>
            </w:rPr>
            <w:tab/>
            <w:t>AUTOMATION IN ATS</w:t>
          </w:r>
        </w:p>
        <w:p w14:paraId="4BA45A42" w14:textId="77777777" w:rsidR="00AB3C94" w:rsidRPr="00CF667B" w:rsidRDefault="00581773" w:rsidP="00AB3C94">
          <w:pPr>
            <w:rPr>
              <w:rStyle w:val="GeneralAviation"/>
              <w:color w:val="auto"/>
            </w:rPr>
          </w:pPr>
          <w:r w:rsidRPr="00CF667B">
            <w:rPr>
              <w:rStyle w:val="GeneralAviation"/>
              <w:color w:val="auto"/>
            </w:rPr>
            <w:t xml:space="preserve">Subtopic EQPS 2.1 - </w:t>
          </w:r>
          <w:r w:rsidRPr="00CF667B">
            <w:rPr>
              <w:rStyle w:val="GeneralAviation"/>
              <w:color w:val="auto"/>
            </w:rPr>
            <w:tab/>
            <w:t>Aeronautical fixed telecommunication network (AFTN)</w:t>
          </w:r>
        </w:p>
        <w:p w14:paraId="7B276732" w14:textId="77777777" w:rsidR="00AB3C94" w:rsidRPr="00CF667B" w:rsidRDefault="00581773" w:rsidP="00AB3C94">
          <w:pPr>
            <w:rPr>
              <w:rStyle w:val="GeneralAviation"/>
              <w:color w:val="auto"/>
            </w:rPr>
          </w:pPr>
          <w:r w:rsidRPr="00CF667B">
            <w:rPr>
              <w:rStyle w:val="GeneralAviation"/>
              <w:color w:val="auto"/>
            </w:rPr>
            <w:t xml:space="preserve">Subtopic EQPS 2.2 - </w:t>
          </w:r>
          <w:r w:rsidRPr="00CF667B">
            <w:rPr>
              <w:rStyle w:val="GeneralAviation"/>
              <w:color w:val="auto"/>
            </w:rPr>
            <w:tab/>
            <w:t>Automatic data interchange</w:t>
          </w:r>
        </w:p>
        <w:p w14:paraId="31AEE579" w14:textId="77777777" w:rsidR="00AB3C94" w:rsidRPr="00CF667B" w:rsidRDefault="00581773" w:rsidP="00AB3C94">
          <w:pPr>
            <w:rPr>
              <w:rStyle w:val="GeneralAviation"/>
              <w:color w:val="auto"/>
            </w:rPr>
          </w:pPr>
          <w:r w:rsidRPr="00CF667B">
            <w:rPr>
              <w:rStyle w:val="GeneralAviation"/>
              <w:color w:val="auto"/>
            </w:rPr>
            <w:t xml:space="preserve">TOPIC EQPS 3 - </w:t>
          </w:r>
          <w:r w:rsidRPr="00CF667B">
            <w:rPr>
              <w:rStyle w:val="GeneralAviation"/>
              <w:color w:val="auto"/>
            </w:rPr>
            <w:tab/>
          </w:r>
          <w:r w:rsidRPr="00CF667B">
            <w:rPr>
              <w:rStyle w:val="GeneralAviation"/>
              <w:color w:val="auto"/>
            </w:rPr>
            <w:tab/>
            <w:t>CONTROLLER WORKING POSITION</w:t>
          </w:r>
        </w:p>
        <w:p w14:paraId="1DA6139F" w14:textId="77777777" w:rsidR="00AB3C94" w:rsidRPr="00CF667B" w:rsidRDefault="00581773" w:rsidP="00AB3C94">
          <w:pPr>
            <w:rPr>
              <w:rStyle w:val="GeneralAviation"/>
              <w:color w:val="auto"/>
            </w:rPr>
          </w:pPr>
          <w:r w:rsidRPr="00CF667B">
            <w:rPr>
              <w:rStyle w:val="GeneralAviation"/>
              <w:color w:val="auto"/>
            </w:rPr>
            <w:t xml:space="preserve">Subtopic EQPS 3.1 - </w:t>
          </w:r>
          <w:r w:rsidRPr="00CF667B">
            <w:rPr>
              <w:rStyle w:val="GeneralAviation"/>
              <w:color w:val="auto"/>
            </w:rPr>
            <w:tab/>
            <w:t>Operation and monitoring of equipment</w:t>
          </w:r>
        </w:p>
        <w:p w14:paraId="074B8B3D" w14:textId="77777777" w:rsidR="00AB3C94" w:rsidRPr="00CF667B" w:rsidRDefault="00581773" w:rsidP="00AB3C94">
          <w:pPr>
            <w:rPr>
              <w:rStyle w:val="GeneralAviation"/>
              <w:color w:val="auto"/>
            </w:rPr>
          </w:pPr>
          <w:r w:rsidRPr="00CF667B">
            <w:rPr>
              <w:rStyle w:val="GeneralAviation"/>
              <w:color w:val="auto"/>
            </w:rPr>
            <w:t xml:space="preserve">Subtopic EQPS 3.2 - </w:t>
          </w:r>
          <w:r w:rsidRPr="00CF667B">
            <w:rPr>
              <w:rStyle w:val="GeneralAviation"/>
              <w:color w:val="auto"/>
            </w:rPr>
            <w:tab/>
            <w:t>Situation displays and information systems</w:t>
          </w:r>
        </w:p>
        <w:p w14:paraId="782959C8" w14:textId="77777777" w:rsidR="00AB3C94" w:rsidRPr="00CF667B" w:rsidRDefault="00581773" w:rsidP="00AB3C94">
          <w:pPr>
            <w:rPr>
              <w:rStyle w:val="GeneralAviation"/>
              <w:color w:val="auto"/>
            </w:rPr>
          </w:pPr>
          <w:r w:rsidRPr="00CF667B">
            <w:rPr>
              <w:rStyle w:val="GeneralAviation"/>
              <w:color w:val="auto"/>
            </w:rPr>
            <w:t xml:space="preserve">Subtopic EQPS 3.3 - </w:t>
          </w:r>
          <w:r w:rsidRPr="00CF667B">
            <w:rPr>
              <w:rStyle w:val="GeneralAviation"/>
              <w:color w:val="auto"/>
            </w:rPr>
            <w:tab/>
            <w:t>Flight data systems</w:t>
          </w:r>
        </w:p>
        <w:p w14:paraId="65663774" w14:textId="77777777" w:rsidR="00AB3C94" w:rsidRPr="00CF667B" w:rsidRDefault="00581773" w:rsidP="00AB3C94">
          <w:pPr>
            <w:rPr>
              <w:rStyle w:val="GeneralAviation"/>
              <w:color w:val="auto"/>
            </w:rPr>
          </w:pPr>
          <w:r w:rsidRPr="00CF667B">
            <w:rPr>
              <w:rStyle w:val="GeneralAviation"/>
              <w:color w:val="auto"/>
            </w:rPr>
            <w:t xml:space="preserve">Subtopic EQPS 3.4 - </w:t>
          </w:r>
          <w:r w:rsidRPr="00CF667B">
            <w:rPr>
              <w:rStyle w:val="GeneralAviation"/>
              <w:color w:val="auto"/>
            </w:rPr>
            <w:tab/>
            <w:t>Use of ATS surveillance system</w:t>
          </w:r>
        </w:p>
        <w:p w14:paraId="1D6A4944" w14:textId="77777777" w:rsidR="00AB3C94" w:rsidRPr="00CF667B" w:rsidRDefault="00581773" w:rsidP="00AB3C94">
          <w:pPr>
            <w:rPr>
              <w:rStyle w:val="GeneralAviation"/>
              <w:color w:val="auto"/>
            </w:rPr>
          </w:pPr>
          <w:r w:rsidRPr="00CF667B">
            <w:rPr>
              <w:rStyle w:val="GeneralAviation"/>
              <w:color w:val="auto"/>
            </w:rPr>
            <w:t xml:space="preserve">Subtopic EQPS 3.5 - </w:t>
          </w:r>
          <w:r w:rsidRPr="00CF667B">
            <w:rPr>
              <w:rStyle w:val="GeneralAviation"/>
              <w:color w:val="auto"/>
            </w:rPr>
            <w:tab/>
            <w:t>Advanced systems</w:t>
          </w:r>
        </w:p>
        <w:p w14:paraId="11896D4E" w14:textId="77777777" w:rsidR="00AB3C94" w:rsidRPr="00CF667B" w:rsidRDefault="00581773" w:rsidP="00AB3C94">
          <w:pPr>
            <w:rPr>
              <w:rStyle w:val="GeneralAviation"/>
              <w:color w:val="auto"/>
            </w:rPr>
          </w:pPr>
          <w:r w:rsidRPr="00CF667B">
            <w:rPr>
              <w:rStyle w:val="GeneralAviation"/>
              <w:color w:val="auto"/>
            </w:rPr>
            <w:t xml:space="preserve">TOPIC EQPS 4 - </w:t>
          </w:r>
          <w:r w:rsidRPr="00CF667B">
            <w:rPr>
              <w:rStyle w:val="GeneralAviation"/>
              <w:color w:val="auto"/>
            </w:rPr>
            <w:tab/>
          </w:r>
          <w:r w:rsidRPr="00CF667B">
            <w:rPr>
              <w:rStyle w:val="GeneralAviation"/>
              <w:color w:val="auto"/>
            </w:rPr>
            <w:tab/>
            <w:t>FUTURE EQUIPMENT</w:t>
          </w:r>
        </w:p>
        <w:p w14:paraId="6032F445" w14:textId="77777777" w:rsidR="00AB3C94" w:rsidRPr="00CF667B" w:rsidRDefault="00581773" w:rsidP="00AB3C94">
          <w:pPr>
            <w:rPr>
              <w:rStyle w:val="GeneralAviation"/>
              <w:color w:val="auto"/>
            </w:rPr>
          </w:pPr>
          <w:r w:rsidRPr="00CF667B">
            <w:rPr>
              <w:rStyle w:val="GeneralAviation"/>
              <w:color w:val="auto"/>
            </w:rPr>
            <w:lastRenderedPageBreak/>
            <w:t xml:space="preserve">Subtopic EQPS 4.1 - </w:t>
          </w:r>
          <w:r w:rsidRPr="00CF667B">
            <w:rPr>
              <w:rStyle w:val="GeneralAviation"/>
              <w:color w:val="auto"/>
            </w:rPr>
            <w:tab/>
            <w:t>New developments</w:t>
          </w:r>
        </w:p>
        <w:p w14:paraId="1DD1D7FB" w14:textId="77777777" w:rsidR="00AB3C94" w:rsidRPr="00CF667B" w:rsidRDefault="00581773" w:rsidP="00AB3C94">
          <w:pPr>
            <w:rPr>
              <w:rStyle w:val="GeneralAviation"/>
              <w:color w:val="auto"/>
            </w:rPr>
          </w:pPr>
          <w:r w:rsidRPr="00CF667B">
            <w:rPr>
              <w:rStyle w:val="GeneralAviation"/>
              <w:color w:val="auto"/>
            </w:rPr>
            <w:t xml:space="preserve">TOPIC EQPS 5 - </w:t>
          </w:r>
          <w:r w:rsidRPr="00CF667B">
            <w:rPr>
              <w:rStyle w:val="GeneralAviation"/>
              <w:color w:val="auto"/>
            </w:rPr>
            <w:tab/>
          </w:r>
          <w:r w:rsidRPr="00CF667B">
            <w:rPr>
              <w:rStyle w:val="GeneralAviation"/>
              <w:color w:val="auto"/>
            </w:rPr>
            <w:tab/>
            <w:t>EQUIPMENT AND SYSTEMS’ LIMITATIONS AND DEGRADATION</w:t>
          </w:r>
        </w:p>
        <w:p w14:paraId="165774A7" w14:textId="77777777" w:rsidR="00AB3C94" w:rsidRPr="00CF667B" w:rsidRDefault="00581773" w:rsidP="00AB3C94">
          <w:pPr>
            <w:rPr>
              <w:rStyle w:val="GeneralAviation"/>
              <w:color w:val="auto"/>
            </w:rPr>
          </w:pPr>
          <w:r w:rsidRPr="00CF667B">
            <w:rPr>
              <w:rStyle w:val="GeneralAviation"/>
              <w:color w:val="auto"/>
            </w:rPr>
            <w:t xml:space="preserve">Subtopic EQPS 5.1 - </w:t>
          </w:r>
          <w:r w:rsidRPr="00CF667B">
            <w:rPr>
              <w:rStyle w:val="GeneralAviation"/>
              <w:color w:val="auto"/>
            </w:rPr>
            <w:tab/>
            <w:t>Reaction to limitations</w:t>
          </w:r>
        </w:p>
        <w:p w14:paraId="3422F48C" w14:textId="77777777" w:rsidR="00AB3C94" w:rsidRPr="00CF667B" w:rsidRDefault="00581773" w:rsidP="00AB3C94">
          <w:pPr>
            <w:rPr>
              <w:rStyle w:val="GeneralAviation"/>
              <w:color w:val="auto"/>
            </w:rPr>
          </w:pPr>
          <w:r w:rsidRPr="00CF667B">
            <w:rPr>
              <w:rStyle w:val="GeneralAviation"/>
              <w:color w:val="auto"/>
            </w:rPr>
            <w:t xml:space="preserve">Subtopic EQPS 5.2 - </w:t>
          </w:r>
          <w:r w:rsidRPr="00CF667B">
            <w:rPr>
              <w:rStyle w:val="GeneralAviation"/>
              <w:color w:val="auto"/>
            </w:rPr>
            <w:tab/>
            <w:t>Communication equipment degradation</w:t>
          </w:r>
        </w:p>
        <w:p w14:paraId="3C0C7C72" w14:textId="77777777" w:rsidR="00AB3C94" w:rsidRPr="00CF667B" w:rsidRDefault="00581773" w:rsidP="00AB3C94">
          <w:pPr>
            <w:rPr>
              <w:rStyle w:val="GeneralAviation"/>
              <w:color w:val="auto"/>
            </w:rPr>
          </w:pPr>
          <w:r w:rsidRPr="00CF667B">
            <w:rPr>
              <w:rStyle w:val="GeneralAviation"/>
              <w:color w:val="auto"/>
            </w:rPr>
            <w:t xml:space="preserve">Subtopic EQPS 5.3 - </w:t>
          </w:r>
          <w:r w:rsidRPr="00CF667B">
            <w:rPr>
              <w:rStyle w:val="GeneralAviation"/>
              <w:color w:val="auto"/>
            </w:rPr>
            <w:tab/>
            <w:t>Navigational equipment degradation</w:t>
          </w:r>
        </w:p>
        <w:p w14:paraId="460EF63C" w14:textId="77777777" w:rsidR="00AB3C94" w:rsidRPr="00CF667B" w:rsidRDefault="00581773" w:rsidP="00AB3C94">
          <w:pPr>
            <w:rPr>
              <w:rStyle w:val="GeneralAviation"/>
              <w:color w:val="auto"/>
            </w:rPr>
          </w:pPr>
          <w:r w:rsidRPr="00CF667B">
            <w:rPr>
              <w:rStyle w:val="GeneralAviation"/>
              <w:color w:val="auto"/>
            </w:rPr>
            <w:t xml:space="preserve">Subtopic EQPS 5.4 - </w:t>
          </w:r>
          <w:r w:rsidRPr="00CF667B">
            <w:rPr>
              <w:rStyle w:val="GeneralAviation"/>
              <w:color w:val="auto"/>
            </w:rPr>
            <w:tab/>
            <w:t>Surveillance equipment degradation</w:t>
          </w:r>
        </w:p>
        <w:p w14:paraId="470926F3" w14:textId="77777777" w:rsidR="00AB3C94" w:rsidRPr="00CF667B" w:rsidRDefault="00581773" w:rsidP="00AB3C94">
          <w:pPr>
            <w:rPr>
              <w:rStyle w:val="GeneralAviation"/>
              <w:color w:val="auto"/>
            </w:rPr>
          </w:pPr>
          <w:r w:rsidRPr="00CF667B">
            <w:rPr>
              <w:rStyle w:val="GeneralAviation"/>
              <w:color w:val="auto"/>
            </w:rPr>
            <w:t xml:space="preserve">Subtopic EQPS 5.5 - </w:t>
          </w:r>
          <w:r w:rsidRPr="00CF667B">
            <w:rPr>
              <w:rStyle w:val="GeneralAviation"/>
              <w:color w:val="auto"/>
            </w:rPr>
            <w:tab/>
            <w:t>ATC processing system degradation</w:t>
          </w:r>
        </w:p>
        <w:p w14:paraId="4528193C" w14:textId="77777777" w:rsidR="00AB3C94" w:rsidRPr="00CF667B" w:rsidRDefault="00AB3C94" w:rsidP="00AB3C94">
          <w:pPr>
            <w:rPr>
              <w:rStyle w:val="GeneralAviation"/>
              <w:color w:val="auto"/>
            </w:rPr>
          </w:pPr>
        </w:p>
        <w:p w14:paraId="2E5CEE49" w14:textId="77777777" w:rsidR="00AB3C94" w:rsidRPr="00CF667B" w:rsidRDefault="00581773" w:rsidP="00AB3C94">
          <w:pPr>
            <w:rPr>
              <w:rStyle w:val="GeneralAviation"/>
              <w:b/>
              <w:bCs/>
              <w:color w:val="auto"/>
            </w:rPr>
          </w:pPr>
          <w:r w:rsidRPr="00CF667B">
            <w:rPr>
              <w:rStyle w:val="GeneralAviation"/>
              <w:b/>
              <w:bCs/>
              <w:color w:val="auto"/>
            </w:rPr>
            <w:t>SUBJECT 9 : PROFESSIONAL ENVIRONMENT</w:t>
          </w:r>
        </w:p>
        <w:p w14:paraId="3E2E380B" w14:textId="77777777" w:rsidR="00AB3C94" w:rsidRPr="00CF667B" w:rsidRDefault="00581773" w:rsidP="00AB3C94">
          <w:pPr>
            <w:rPr>
              <w:rStyle w:val="GeneralAviation"/>
              <w:color w:val="auto"/>
            </w:rPr>
          </w:pPr>
          <w:r w:rsidRPr="00CF667B">
            <w:rPr>
              <w:rStyle w:val="GeneralAviation"/>
              <w:color w:val="auto"/>
            </w:rPr>
            <w:t xml:space="preserve">TOPIC PEN 1 - </w:t>
          </w:r>
          <w:r w:rsidRPr="00CF667B">
            <w:rPr>
              <w:rStyle w:val="GeneralAviation"/>
              <w:color w:val="auto"/>
            </w:rPr>
            <w:tab/>
          </w:r>
          <w:r w:rsidRPr="00CF667B">
            <w:rPr>
              <w:rStyle w:val="GeneralAviation"/>
              <w:color w:val="auto"/>
            </w:rPr>
            <w:tab/>
            <w:t>FAMILIARISATION</w:t>
          </w:r>
        </w:p>
        <w:p w14:paraId="0E28C974" w14:textId="77777777" w:rsidR="00AB3C94" w:rsidRPr="00CF667B" w:rsidRDefault="00581773" w:rsidP="00AB3C94">
          <w:pPr>
            <w:rPr>
              <w:rStyle w:val="GeneralAviation"/>
              <w:color w:val="auto"/>
            </w:rPr>
          </w:pPr>
          <w:r w:rsidRPr="00CF667B">
            <w:rPr>
              <w:rStyle w:val="GeneralAviation"/>
              <w:color w:val="auto"/>
            </w:rPr>
            <w:t xml:space="preserve">Subtopic PEN 1.1 - </w:t>
          </w:r>
          <w:r w:rsidRPr="00CF667B">
            <w:rPr>
              <w:rStyle w:val="GeneralAviation"/>
              <w:color w:val="auto"/>
            </w:rPr>
            <w:tab/>
          </w:r>
          <w:r w:rsidRPr="00CF667B">
            <w:rPr>
              <w:rStyle w:val="GeneralAviation"/>
              <w:color w:val="auto"/>
            </w:rPr>
            <w:tab/>
            <w:t>Study visit to an approach control unit</w:t>
          </w:r>
        </w:p>
        <w:p w14:paraId="4DC5173E" w14:textId="77777777" w:rsidR="00AB3C94" w:rsidRPr="00CF667B" w:rsidRDefault="00581773" w:rsidP="00AB3C94">
          <w:pPr>
            <w:rPr>
              <w:rStyle w:val="GeneralAviation"/>
              <w:color w:val="auto"/>
            </w:rPr>
          </w:pPr>
          <w:r w:rsidRPr="00CF667B">
            <w:rPr>
              <w:rStyle w:val="GeneralAviation"/>
              <w:color w:val="auto"/>
            </w:rPr>
            <w:t xml:space="preserve">TOPIC PEN 2 - </w:t>
          </w:r>
          <w:r w:rsidRPr="00CF667B">
            <w:rPr>
              <w:rStyle w:val="GeneralAviation"/>
              <w:color w:val="auto"/>
            </w:rPr>
            <w:tab/>
          </w:r>
          <w:r w:rsidRPr="00CF667B">
            <w:rPr>
              <w:rStyle w:val="GeneralAviation"/>
              <w:color w:val="auto"/>
            </w:rPr>
            <w:tab/>
            <w:t>AIRSPACE USERS</w:t>
          </w:r>
        </w:p>
        <w:p w14:paraId="1D1996E4" w14:textId="77777777" w:rsidR="00AB3C94" w:rsidRPr="00CF667B" w:rsidRDefault="00581773" w:rsidP="00AB3C94">
          <w:pPr>
            <w:rPr>
              <w:rStyle w:val="GeneralAviation"/>
              <w:color w:val="auto"/>
            </w:rPr>
          </w:pPr>
          <w:r w:rsidRPr="00CF667B">
            <w:rPr>
              <w:rStyle w:val="GeneralAviation"/>
              <w:color w:val="auto"/>
            </w:rPr>
            <w:t xml:space="preserve">Subtopic PEN 2.1 - </w:t>
          </w:r>
          <w:r w:rsidRPr="00CF667B">
            <w:rPr>
              <w:rStyle w:val="GeneralAviation"/>
              <w:color w:val="auto"/>
            </w:rPr>
            <w:tab/>
          </w:r>
          <w:r w:rsidRPr="00CF667B">
            <w:rPr>
              <w:rStyle w:val="GeneralAviation"/>
              <w:color w:val="auto"/>
            </w:rPr>
            <w:tab/>
            <w:t>Contributors to civil ATS operations</w:t>
          </w:r>
        </w:p>
        <w:p w14:paraId="79BE7BD8" w14:textId="77777777" w:rsidR="00AB3C94" w:rsidRPr="00CF667B" w:rsidRDefault="00581773" w:rsidP="00AB3C94">
          <w:pPr>
            <w:rPr>
              <w:rStyle w:val="GeneralAviation"/>
              <w:color w:val="auto"/>
            </w:rPr>
          </w:pPr>
          <w:r w:rsidRPr="00CF667B">
            <w:rPr>
              <w:rStyle w:val="GeneralAviation"/>
              <w:color w:val="auto"/>
            </w:rPr>
            <w:t xml:space="preserve">Subtopic PEN 2.2 - </w:t>
          </w:r>
          <w:r w:rsidRPr="00CF667B">
            <w:rPr>
              <w:rStyle w:val="GeneralAviation"/>
              <w:color w:val="auto"/>
            </w:rPr>
            <w:tab/>
          </w:r>
          <w:r w:rsidRPr="00CF667B">
            <w:rPr>
              <w:rStyle w:val="GeneralAviation"/>
              <w:color w:val="auto"/>
            </w:rPr>
            <w:tab/>
            <w:t>Contributors to military ATS operations</w:t>
          </w:r>
        </w:p>
        <w:p w14:paraId="1BA21790" w14:textId="77777777" w:rsidR="00AB3C94" w:rsidRPr="00CF667B" w:rsidRDefault="00581773" w:rsidP="00AB3C94">
          <w:pPr>
            <w:rPr>
              <w:rStyle w:val="GeneralAviation"/>
              <w:color w:val="auto"/>
            </w:rPr>
          </w:pPr>
          <w:r w:rsidRPr="00CF667B">
            <w:rPr>
              <w:rStyle w:val="GeneralAviation"/>
              <w:color w:val="auto"/>
            </w:rPr>
            <w:t xml:space="preserve">TOPIC PEN 3 - </w:t>
          </w:r>
          <w:r w:rsidRPr="00CF667B">
            <w:rPr>
              <w:rStyle w:val="GeneralAviation"/>
              <w:color w:val="auto"/>
            </w:rPr>
            <w:tab/>
          </w:r>
          <w:r w:rsidRPr="00CF667B">
            <w:rPr>
              <w:rStyle w:val="GeneralAviation"/>
              <w:color w:val="auto"/>
            </w:rPr>
            <w:tab/>
            <w:t>CUSTOMER RELATIONS</w:t>
          </w:r>
        </w:p>
        <w:p w14:paraId="346EC029" w14:textId="77777777" w:rsidR="00AB3C94" w:rsidRPr="00CF667B" w:rsidRDefault="00581773" w:rsidP="00AB3C94">
          <w:pPr>
            <w:rPr>
              <w:rStyle w:val="GeneralAviation"/>
              <w:color w:val="auto"/>
            </w:rPr>
          </w:pPr>
          <w:r w:rsidRPr="00CF667B">
            <w:rPr>
              <w:rStyle w:val="GeneralAviation"/>
              <w:color w:val="auto"/>
            </w:rPr>
            <w:t xml:space="preserve">Subtopic PEN 3.1 - </w:t>
          </w:r>
          <w:r w:rsidRPr="00CF667B">
            <w:rPr>
              <w:rStyle w:val="GeneralAviation"/>
              <w:color w:val="auto"/>
            </w:rPr>
            <w:tab/>
          </w:r>
          <w:r w:rsidRPr="00CF667B">
            <w:rPr>
              <w:rStyle w:val="GeneralAviation"/>
              <w:color w:val="auto"/>
            </w:rPr>
            <w:tab/>
            <w:t>Provision of services and user requirements</w:t>
          </w:r>
        </w:p>
        <w:p w14:paraId="17CEBE5D" w14:textId="77777777" w:rsidR="00AB3C94" w:rsidRPr="00CF667B" w:rsidRDefault="00581773" w:rsidP="00AB3C94">
          <w:pPr>
            <w:rPr>
              <w:rStyle w:val="GeneralAviation"/>
              <w:color w:val="auto"/>
            </w:rPr>
          </w:pPr>
          <w:r w:rsidRPr="00CF667B">
            <w:rPr>
              <w:rStyle w:val="GeneralAviation"/>
              <w:color w:val="auto"/>
            </w:rPr>
            <w:t>TOPIC PEN 4 -</w:t>
          </w:r>
          <w:r w:rsidRPr="00CF667B">
            <w:rPr>
              <w:rStyle w:val="GeneralAviation"/>
              <w:color w:val="auto"/>
            </w:rPr>
            <w:tab/>
            <w:t xml:space="preserve"> </w:t>
          </w:r>
          <w:r w:rsidRPr="00CF667B">
            <w:rPr>
              <w:rStyle w:val="GeneralAviation"/>
              <w:color w:val="auto"/>
            </w:rPr>
            <w:tab/>
            <w:t>ENVIRONMENTAL PROTECTION</w:t>
          </w:r>
        </w:p>
        <w:p w14:paraId="7169A49D" w14:textId="77777777" w:rsidR="00AB3C94" w:rsidRPr="00CF667B" w:rsidRDefault="00581773" w:rsidP="00AB3C94">
          <w:pPr>
            <w:rPr>
              <w:rStyle w:val="GeneralAviation"/>
              <w:color w:val="auto"/>
            </w:rPr>
          </w:pPr>
          <w:r w:rsidRPr="00CF667B">
            <w:rPr>
              <w:rStyle w:val="GeneralAviation"/>
              <w:color w:val="auto"/>
            </w:rPr>
            <w:t xml:space="preserve">Subtopic PEN 4.1 - </w:t>
          </w:r>
          <w:r w:rsidRPr="00CF667B">
            <w:rPr>
              <w:rStyle w:val="GeneralAviation"/>
              <w:color w:val="auto"/>
            </w:rPr>
            <w:tab/>
          </w:r>
          <w:r w:rsidRPr="00CF667B">
            <w:rPr>
              <w:rStyle w:val="GeneralAviation"/>
              <w:color w:val="auto"/>
            </w:rPr>
            <w:tab/>
            <w:t>Environmental protection</w:t>
          </w:r>
        </w:p>
        <w:p w14:paraId="7CDD0907" w14:textId="77777777" w:rsidR="00AB3C94" w:rsidRPr="00CF667B" w:rsidRDefault="00AB3C94" w:rsidP="00AB3C94">
          <w:pPr>
            <w:rPr>
              <w:rStyle w:val="GeneralAviation"/>
              <w:color w:val="auto"/>
            </w:rPr>
          </w:pPr>
        </w:p>
        <w:p w14:paraId="46B04442" w14:textId="77777777" w:rsidR="00AB3C94" w:rsidRPr="00CF667B" w:rsidRDefault="00581773" w:rsidP="00AB3C94">
          <w:pPr>
            <w:rPr>
              <w:rStyle w:val="GeneralAviation"/>
              <w:b/>
              <w:bCs/>
              <w:color w:val="auto"/>
            </w:rPr>
          </w:pPr>
          <w:r w:rsidRPr="00CF667B">
            <w:rPr>
              <w:rStyle w:val="GeneralAviation"/>
              <w:b/>
              <w:bCs/>
              <w:color w:val="auto"/>
            </w:rPr>
            <w:t>SUBJECT 10: ABNORMAL AND EMERGENCY SITUATIONS</w:t>
          </w:r>
        </w:p>
        <w:p w14:paraId="73377569" w14:textId="77777777" w:rsidR="00AB3C94" w:rsidRPr="00CF667B" w:rsidRDefault="00581773" w:rsidP="00AB3C94">
          <w:pPr>
            <w:rPr>
              <w:rStyle w:val="GeneralAviation"/>
              <w:color w:val="auto"/>
            </w:rPr>
          </w:pPr>
          <w:r w:rsidRPr="00CF667B">
            <w:rPr>
              <w:rStyle w:val="GeneralAviation"/>
              <w:color w:val="auto"/>
            </w:rPr>
            <w:t xml:space="preserve">TOPIC ABES 1 - </w:t>
          </w:r>
          <w:r w:rsidRPr="00CF667B">
            <w:rPr>
              <w:rStyle w:val="GeneralAviation"/>
              <w:color w:val="auto"/>
            </w:rPr>
            <w:tab/>
          </w:r>
          <w:r w:rsidRPr="00CF667B">
            <w:rPr>
              <w:rStyle w:val="GeneralAviation"/>
              <w:color w:val="auto"/>
            </w:rPr>
            <w:tab/>
            <w:t>ABNORMAL AND EMERGENCY SITUATIONS (ABES)</w:t>
          </w:r>
        </w:p>
        <w:p w14:paraId="31A02A64" w14:textId="77777777" w:rsidR="00AB3C94" w:rsidRPr="00CF667B" w:rsidRDefault="00581773" w:rsidP="00AB3C94">
          <w:pPr>
            <w:rPr>
              <w:rStyle w:val="GeneralAviation"/>
              <w:color w:val="auto"/>
            </w:rPr>
          </w:pPr>
          <w:r w:rsidRPr="00CF667B">
            <w:rPr>
              <w:rStyle w:val="GeneralAviation"/>
              <w:color w:val="auto"/>
            </w:rPr>
            <w:t xml:space="preserve">Subtopic ABES 1.1 - </w:t>
          </w:r>
          <w:r w:rsidRPr="00CF667B">
            <w:rPr>
              <w:rStyle w:val="GeneralAviation"/>
              <w:color w:val="auto"/>
            </w:rPr>
            <w:tab/>
            <w:t>Overview of ABES</w:t>
          </w:r>
        </w:p>
        <w:p w14:paraId="688711DF" w14:textId="77777777" w:rsidR="00AB3C94" w:rsidRPr="00CF667B" w:rsidRDefault="00581773" w:rsidP="00AB3C94">
          <w:pPr>
            <w:rPr>
              <w:rStyle w:val="GeneralAviation"/>
              <w:color w:val="auto"/>
            </w:rPr>
          </w:pPr>
          <w:r w:rsidRPr="00CF667B">
            <w:rPr>
              <w:rStyle w:val="GeneralAviation"/>
              <w:color w:val="auto"/>
            </w:rPr>
            <w:t xml:space="preserve">TOPIC ABES 2 - </w:t>
          </w:r>
          <w:r w:rsidRPr="00CF667B">
            <w:rPr>
              <w:rStyle w:val="GeneralAviation"/>
              <w:color w:val="auto"/>
            </w:rPr>
            <w:tab/>
          </w:r>
          <w:r w:rsidRPr="00CF667B">
            <w:rPr>
              <w:rStyle w:val="GeneralAviation"/>
              <w:color w:val="auto"/>
            </w:rPr>
            <w:tab/>
            <w:t>SKILLS IMPROVEMENT</w:t>
          </w:r>
        </w:p>
        <w:p w14:paraId="20C58629" w14:textId="77777777" w:rsidR="00AB3C94" w:rsidRPr="00CF667B" w:rsidRDefault="00581773" w:rsidP="00AB3C94">
          <w:pPr>
            <w:rPr>
              <w:rStyle w:val="GeneralAviation"/>
              <w:color w:val="auto"/>
            </w:rPr>
          </w:pPr>
          <w:r w:rsidRPr="00CF667B">
            <w:rPr>
              <w:rStyle w:val="GeneralAviation"/>
              <w:color w:val="auto"/>
            </w:rPr>
            <w:t xml:space="preserve">Subtopic ABES 2.1 - </w:t>
          </w:r>
          <w:r w:rsidRPr="00CF667B">
            <w:rPr>
              <w:rStyle w:val="GeneralAviation"/>
              <w:color w:val="auto"/>
            </w:rPr>
            <w:tab/>
            <w:t>Communication effectiveness</w:t>
          </w:r>
        </w:p>
        <w:p w14:paraId="54B886D2" w14:textId="77777777" w:rsidR="00AB3C94" w:rsidRPr="00CF667B" w:rsidRDefault="00581773" w:rsidP="00AB3C94">
          <w:pPr>
            <w:rPr>
              <w:rStyle w:val="GeneralAviation"/>
              <w:color w:val="auto"/>
            </w:rPr>
          </w:pPr>
          <w:r w:rsidRPr="00CF667B">
            <w:rPr>
              <w:rStyle w:val="GeneralAviation"/>
              <w:color w:val="auto"/>
            </w:rPr>
            <w:t xml:space="preserve">Subtopic ABES 2.2 - </w:t>
          </w:r>
          <w:r w:rsidRPr="00CF667B">
            <w:rPr>
              <w:rStyle w:val="GeneralAviation"/>
              <w:color w:val="auto"/>
            </w:rPr>
            <w:tab/>
            <w:t>Avoidance of mental overload</w:t>
          </w:r>
        </w:p>
        <w:p w14:paraId="4618FB68" w14:textId="77777777" w:rsidR="00AB3C94" w:rsidRPr="00CF667B" w:rsidRDefault="00581773" w:rsidP="00AB3C94">
          <w:pPr>
            <w:rPr>
              <w:rStyle w:val="GeneralAviation"/>
              <w:color w:val="auto"/>
            </w:rPr>
          </w:pPr>
          <w:r w:rsidRPr="00CF667B">
            <w:rPr>
              <w:rStyle w:val="GeneralAviation"/>
              <w:color w:val="auto"/>
            </w:rPr>
            <w:t xml:space="preserve">Subtopic ABES 2.3 – </w:t>
          </w:r>
          <w:r w:rsidRPr="00CF667B">
            <w:rPr>
              <w:rStyle w:val="GeneralAviation"/>
              <w:color w:val="auto"/>
            </w:rPr>
            <w:tab/>
            <w:t>Air-ground cooperation</w:t>
          </w:r>
        </w:p>
        <w:p w14:paraId="4771ABCF" w14:textId="77777777" w:rsidR="00AB3C94" w:rsidRPr="00CF667B" w:rsidRDefault="00581773" w:rsidP="00AB3C94">
          <w:pPr>
            <w:rPr>
              <w:rStyle w:val="GeneralAviation"/>
              <w:color w:val="auto"/>
            </w:rPr>
          </w:pPr>
          <w:r w:rsidRPr="00CF667B">
            <w:rPr>
              <w:rStyle w:val="GeneralAviation"/>
              <w:color w:val="auto"/>
            </w:rPr>
            <w:t xml:space="preserve">TOPIC ABES 3 - </w:t>
          </w:r>
          <w:r w:rsidRPr="00CF667B">
            <w:rPr>
              <w:rStyle w:val="GeneralAviation"/>
              <w:color w:val="auto"/>
            </w:rPr>
            <w:tab/>
          </w:r>
          <w:r w:rsidRPr="00CF667B">
            <w:rPr>
              <w:rStyle w:val="GeneralAviation"/>
              <w:color w:val="auto"/>
            </w:rPr>
            <w:tab/>
            <w:t xml:space="preserve">PROCEDURES FOR ABNORMAL AND EMERGENCY SITUATIONS </w:t>
          </w:r>
        </w:p>
        <w:p w14:paraId="6ED8F4AB" w14:textId="77777777" w:rsidR="00AB3C94" w:rsidRPr="00CF667B" w:rsidRDefault="00581773" w:rsidP="00AB3C94">
          <w:pPr>
            <w:rPr>
              <w:rStyle w:val="GeneralAviation"/>
              <w:color w:val="auto"/>
            </w:rPr>
          </w:pPr>
          <w:r w:rsidRPr="00CF667B">
            <w:rPr>
              <w:rStyle w:val="GeneralAviation"/>
              <w:color w:val="auto"/>
            </w:rPr>
            <w:t xml:space="preserve">Subtopic ABES 3.1 - </w:t>
          </w:r>
          <w:r w:rsidRPr="00CF667B">
            <w:rPr>
              <w:rStyle w:val="GeneralAviation"/>
              <w:color w:val="auto"/>
            </w:rPr>
            <w:tab/>
            <w:t>Application of procedures for ABES</w:t>
          </w:r>
        </w:p>
        <w:p w14:paraId="142F4779" w14:textId="77777777" w:rsidR="00AB3C94" w:rsidRPr="00CF667B" w:rsidRDefault="00581773" w:rsidP="00AB3C94">
          <w:pPr>
            <w:rPr>
              <w:rStyle w:val="GeneralAviation"/>
              <w:color w:val="auto"/>
            </w:rPr>
          </w:pPr>
          <w:r w:rsidRPr="00CF667B">
            <w:rPr>
              <w:rStyle w:val="GeneralAviation"/>
              <w:color w:val="auto"/>
            </w:rPr>
            <w:t xml:space="preserve">Subtopic ABES 3.2 - </w:t>
          </w:r>
          <w:r w:rsidRPr="00CF667B">
            <w:rPr>
              <w:rStyle w:val="GeneralAviation"/>
              <w:color w:val="auto"/>
            </w:rPr>
            <w:tab/>
            <w:t>Radio failure</w:t>
          </w:r>
        </w:p>
        <w:p w14:paraId="74D5B077" w14:textId="77777777" w:rsidR="00AB3C94" w:rsidRPr="00CF667B" w:rsidRDefault="00581773" w:rsidP="00AB3C94">
          <w:pPr>
            <w:rPr>
              <w:rStyle w:val="GeneralAviation"/>
              <w:color w:val="auto"/>
            </w:rPr>
          </w:pPr>
          <w:r w:rsidRPr="00CF667B">
            <w:rPr>
              <w:rStyle w:val="GeneralAviation"/>
              <w:color w:val="auto"/>
            </w:rPr>
            <w:t xml:space="preserve">Subtopic ABES 3.3 - </w:t>
          </w:r>
          <w:r w:rsidRPr="00CF667B">
            <w:rPr>
              <w:rStyle w:val="GeneralAviation"/>
              <w:color w:val="auto"/>
            </w:rPr>
            <w:tab/>
            <w:t>Unlawful interference and aircraft bomb threat</w:t>
          </w:r>
        </w:p>
        <w:p w14:paraId="44DFB852" w14:textId="77777777" w:rsidR="00AB3C94" w:rsidRPr="00CF667B" w:rsidRDefault="00581773" w:rsidP="00AB3C94">
          <w:pPr>
            <w:rPr>
              <w:rStyle w:val="GeneralAviation"/>
              <w:color w:val="auto"/>
            </w:rPr>
          </w:pPr>
          <w:r w:rsidRPr="00CF667B">
            <w:rPr>
              <w:rStyle w:val="GeneralAviation"/>
              <w:color w:val="auto"/>
            </w:rPr>
            <w:t xml:space="preserve">Subtopic ABES 3.4 - </w:t>
          </w:r>
          <w:r w:rsidRPr="00CF667B">
            <w:rPr>
              <w:rStyle w:val="GeneralAviation"/>
              <w:color w:val="auto"/>
            </w:rPr>
            <w:tab/>
            <w:t>Strayed or unidentified aircraft</w:t>
          </w:r>
        </w:p>
        <w:p w14:paraId="55AEFBA1" w14:textId="77777777" w:rsidR="00AB3C94" w:rsidRPr="00CF667B" w:rsidRDefault="00581773" w:rsidP="00AB3C94">
          <w:pPr>
            <w:rPr>
              <w:rStyle w:val="GeneralAviation"/>
              <w:color w:val="auto"/>
            </w:rPr>
          </w:pPr>
          <w:r w:rsidRPr="00CF667B">
            <w:rPr>
              <w:rStyle w:val="GeneralAviation"/>
              <w:color w:val="auto"/>
            </w:rPr>
            <w:t xml:space="preserve">Subtopic ABES 3.5 - </w:t>
          </w:r>
          <w:r w:rsidRPr="00CF667B">
            <w:rPr>
              <w:rStyle w:val="GeneralAviation"/>
              <w:color w:val="auto"/>
            </w:rPr>
            <w:tab/>
            <w:t>Diversions</w:t>
          </w:r>
        </w:p>
        <w:p w14:paraId="34F82129" w14:textId="77777777" w:rsidR="00AB3C94" w:rsidRPr="00CF667B" w:rsidRDefault="00581773" w:rsidP="00AB3C94">
          <w:pPr>
            <w:rPr>
              <w:rStyle w:val="GeneralAviation"/>
              <w:color w:val="auto"/>
            </w:rPr>
          </w:pPr>
          <w:r w:rsidRPr="00CF667B">
            <w:rPr>
              <w:rStyle w:val="GeneralAviation"/>
              <w:color w:val="auto"/>
            </w:rPr>
            <w:t xml:space="preserve">Subtopic ABES 3.6 - </w:t>
          </w:r>
          <w:r w:rsidRPr="00CF667B">
            <w:rPr>
              <w:rStyle w:val="GeneralAviation"/>
              <w:color w:val="auto"/>
            </w:rPr>
            <w:tab/>
            <w:t>Transponder failure</w:t>
          </w:r>
        </w:p>
        <w:p w14:paraId="2E1CFB49" w14:textId="77777777" w:rsidR="00AB3C94" w:rsidRPr="00CF667B" w:rsidRDefault="00581773" w:rsidP="00AB3C94">
          <w:pPr>
            <w:rPr>
              <w:rStyle w:val="GeneralAviation"/>
              <w:color w:val="auto"/>
            </w:rPr>
          </w:pPr>
          <w:r w:rsidRPr="00CF667B">
            <w:rPr>
              <w:rStyle w:val="GeneralAviation"/>
              <w:color w:val="auto"/>
            </w:rPr>
            <w:t xml:space="preserve">Subtopic ABES 3.7 – </w:t>
          </w:r>
          <w:r w:rsidRPr="00CF667B">
            <w:rPr>
              <w:rStyle w:val="GeneralAviation"/>
              <w:color w:val="auto"/>
            </w:rPr>
            <w:tab/>
            <w:t>Interception of civil aircraft</w:t>
          </w:r>
        </w:p>
        <w:p w14:paraId="28E0EDBF" w14:textId="77777777" w:rsidR="00AB3C94" w:rsidRPr="00CF667B" w:rsidRDefault="00AB3C94" w:rsidP="00AB3C94">
          <w:pPr>
            <w:rPr>
              <w:rStyle w:val="GeneralAviation"/>
              <w:color w:val="auto"/>
            </w:rPr>
          </w:pPr>
        </w:p>
        <w:p w14:paraId="580D8423" w14:textId="77777777" w:rsidR="00AB3C94" w:rsidRPr="00CF667B" w:rsidRDefault="00581773" w:rsidP="00AB3C94">
          <w:pPr>
            <w:rPr>
              <w:rStyle w:val="GeneralAviation"/>
              <w:b/>
              <w:bCs/>
              <w:color w:val="auto"/>
            </w:rPr>
          </w:pPr>
          <w:r w:rsidRPr="00CF667B">
            <w:rPr>
              <w:rStyle w:val="GeneralAviation"/>
              <w:b/>
              <w:bCs/>
              <w:color w:val="auto"/>
            </w:rPr>
            <w:t>SUBJECT 11: AERODROMES</w:t>
          </w:r>
        </w:p>
        <w:p w14:paraId="1993250F" w14:textId="77777777" w:rsidR="00AB3C94" w:rsidRPr="00CF667B" w:rsidRDefault="00581773" w:rsidP="00AB3C94">
          <w:pPr>
            <w:rPr>
              <w:rStyle w:val="GeneralAviation"/>
              <w:color w:val="auto"/>
            </w:rPr>
          </w:pPr>
          <w:r w:rsidRPr="00CF667B">
            <w:rPr>
              <w:rStyle w:val="GeneralAviation"/>
              <w:color w:val="auto"/>
            </w:rPr>
            <w:t xml:space="preserve">TOPIC AGA 1 - </w:t>
          </w:r>
          <w:r w:rsidRPr="00CF667B">
            <w:rPr>
              <w:rStyle w:val="GeneralAviation"/>
              <w:color w:val="auto"/>
            </w:rPr>
            <w:tab/>
          </w:r>
          <w:r w:rsidRPr="00CF667B">
            <w:rPr>
              <w:rStyle w:val="GeneralAviation"/>
              <w:color w:val="auto"/>
            </w:rPr>
            <w:tab/>
            <w:t>AERODROME DATA, LAYOUT AND COORDINATION</w:t>
          </w:r>
        </w:p>
        <w:p w14:paraId="3D016AF8" w14:textId="77777777" w:rsidR="00AB3C94" w:rsidRPr="00CF667B" w:rsidRDefault="00581773" w:rsidP="00AB3C94">
          <w:pPr>
            <w:rPr>
              <w:rStyle w:val="GeneralAviation"/>
              <w:color w:val="auto"/>
            </w:rPr>
          </w:pPr>
          <w:r w:rsidRPr="00CF667B">
            <w:rPr>
              <w:rStyle w:val="GeneralAviation"/>
              <w:color w:val="auto"/>
            </w:rPr>
            <w:t xml:space="preserve">Subtopic AGA 1.1 - </w:t>
          </w:r>
          <w:r w:rsidRPr="00CF667B">
            <w:rPr>
              <w:rStyle w:val="GeneralAviation"/>
              <w:color w:val="auto"/>
            </w:rPr>
            <w:tab/>
            <w:t>Definitions</w:t>
          </w:r>
        </w:p>
        <w:p w14:paraId="7A71809C" w14:textId="77777777" w:rsidR="00AB3C94" w:rsidRPr="00CF667B" w:rsidRDefault="00581773" w:rsidP="00AB3C94">
          <w:pPr>
            <w:rPr>
              <w:rStyle w:val="GeneralAviation"/>
              <w:color w:val="auto"/>
            </w:rPr>
          </w:pPr>
          <w:r w:rsidRPr="00CF667B">
            <w:rPr>
              <w:rStyle w:val="GeneralAviation"/>
              <w:color w:val="auto"/>
            </w:rPr>
            <w:t xml:space="preserve">Subtopic AGA 1.2 - </w:t>
          </w:r>
          <w:r w:rsidRPr="00CF667B">
            <w:rPr>
              <w:rStyle w:val="GeneralAviation"/>
              <w:color w:val="auto"/>
            </w:rPr>
            <w:tab/>
            <w:t>Coordination</w:t>
          </w:r>
        </w:p>
        <w:p w14:paraId="6F5FDCAD" w14:textId="77777777" w:rsidR="00AB3C94" w:rsidRPr="00CF667B" w:rsidRDefault="00581773" w:rsidP="00AB3C94">
          <w:pPr>
            <w:rPr>
              <w:rStyle w:val="GeneralAviation"/>
              <w:color w:val="auto"/>
            </w:rPr>
          </w:pPr>
          <w:r w:rsidRPr="00CF667B">
            <w:rPr>
              <w:rStyle w:val="GeneralAviation"/>
              <w:color w:val="auto"/>
            </w:rPr>
            <w:t xml:space="preserve">TOPIC AGA 2 - </w:t>
          </w:r>
          <w:r w:rsidRPr="00CF667B">
            <w:rPr>
              <w:rStyle w:val="GeneralAviation"/>
              <w:color w:val="auto"/>
            </w:rPr>
            <w:tab/>
          </w:r>
          <w:r w:rsidRPr="00CF667B">
            <w:rPr>
              <w:rStyle w:val="GeneralAviation"/>
              <w:color w:val="auto"/>
            </w:rPr>
            <w:tab/>
            <w:t>MOVEMENT AREA</w:t>
          </w:r>
        </w:p>
        <w:p w14:paraId="4BA1CA5D" w14:textId="77777777" w:rsidR="00AB3C94" w:rsidRPr="00CF667B" w:rsidRDefault="00581773" w:rsidP="00AB3C94">
          <w:pPr>
            <w:rPr>
              <w:rStyle w:val="GeneralAviation"/>
              <w:color w:val="auto"/>
            </w:rPr>
          </w:pPr>
          <w:r w:rsidRPr="00CF667B">
            <w:rPr>
              <w:rStyle w:val="GeneralAviation"/>
              <w:color w:val="auto"/>
            </w:rPr>
            <w:t xml:space="preserve">Subtopic AGA 2.1 - </w:t>
          </w:r>
          <w:r w:rsidRPr="00CF667B">
            <w:rPr>
              <w:rStyle w:val="GeneralAviation"/>
              <w:color w:val="auto"/>
            </w:rPr>
            <w:tab/>
            <w:t>Movement area</w:t>
          </w:r>
        </w:p>
        <w:p w14:paraId="18DD32D2" w14:textId="77777777" w:rsidR="00AB3C94" w:rsidRPr="00CF667B" w:rsidRDefault="00581773" w:rsidP="00AB3C94">
          <w:pPr>
            <w:rPr>
              <w:rStyle w:val="GeneralAviation"/>
              <w:color w:val="auto"/>
            </w:rPr>
          </w:pPr>
          <w:r w:rsidRPr="00CF667B">
            <w:rPr>
              <w:rStyle w:val="GeneralAviation"/>
              <w:color w:val="auto"/>
            </w:rPr>
            <w:t xml:space="preserve">Subtopic AGA 2.2 - </w:t>
          </w:r>
          <w:r w:rsidRPr="00CF667B">
            <w:rPr>
              <w:rStyle w:val="GeneralAviation"/>
              <w:color w:val="auto"/>
            </w:rPr>
            <w:tab/>
            <w:t>Manoeuvring area</w:t>
          </w:r>
        </w:p>
        <w:p w14:paraId="78F35E61" w14:textId="77777777" w:rsidR="00AB3C94" w:rsidRPr="00CF667B" w:rsidRDefault="00581773" w:rsidP="00AB3C94">
          <w:pPr>
            <w:rPr>
              <w:rStyle w:val="GeneralAviation"/>
              <w:color w:val="auto"/>
            </w:rPr>
          </w:pPr>
          <w:r w:rsidRPr="00CF667B">
            <w:rPr>
              <w:rStyle w:val="GeneralAviation"/>
              <w:color w:val="auto"/>
            </w:rPr>
            <w:t xml:space="preserve">Subtopic AGA 2.3 - </w:t>
          </w:r>
          <w:r w:rsidRPr="00CF667B">
            <w:rPr>
              <w:rStyle w:val="GeneralAviation"/>
              <w:color w:val="auto"/>
            </w:rPr>
            <w:tab/>
            <w:t>Runways</w:t>
          </w:r>
        </w:p>
        <w:p w14:paraId="2B78A301" w14:textId="77777777" w:rsidR="00AB3C94" w:rsidRPr="00CF667B" w:rsidRDefault="00581773" w:rsidP="00AB3C94">
          <w:pPr>
            <w:rPr>
              <w:rStyle w:val="GeneralAviation"/>
              <w:color w:val="auto"/>
            </w:rPr>
          </w:pPr>
          <w:r w:rsidRPr="00CF667B">
            <w:rPr>
              <w:rStyle w:val="GeneralAviation"/>
              <w:color w:val="auto"/>
            </w:rPr>
            <w:t xml:space="preserve">TOPIC AGA 3 - </w:t>
          </w:r>
          <w:r w:rsidRPr="00CF667B">
            <w:rPr>
              <w:rStyle w:val="GeneralAviation"/>
              <w:color w:val="auto"/>
            </w:rPr>
            <w:tab/>
          </w:r>
          <w:r w:rsidRPr="00CF667B">
            <w:rPr>
              <w:rStyle w:val="GeneralAviation"/>
              <w:color w:val="auto"/>
            </w:rPr>
            <w:tab/>
            <w:t>OBSTACLES</w:t>
          </w:r>
        </w:p>
        <w:p w14:paraId="4E122944" w14:textId="77777777" w:rsidR="00AB3C94" w:rsidRPr="00CF667B" w:rsidRDefault="00581773" w:rsidP="00AB3C94">
          <w:pPr>
            <w:rPr>
              <w:rStyle w:val="GeneralAviation"/>
              <w:color w:val="auto"/>
            </w:rPr>
          </w:pPr>
          <w:r w:rsidRPr="00CF667B">
            <w:rPr>
              <w:rStyle w:val="GeneralAviation"/>
              <w:color w:val="auto"/>
            </w:rPr>
            <w:t xml:space="preserve">Subtopic AGA 3.1 - </w:t>
          </w:r>
          <w:r w:rsidRPr="00CF667B">
            <w:rPr>
              <w:rStyle w:val="GeneralAviation"/>
              <w:color w:val="auto"/>
            </w:rPr>
            <w:tab/>
            <w:t>Obstacle-free airspace around aerodromes</w:t>
          </w:r>
        </w:p>
        <w:p w14:paraId="29C5EF9E" w14:textId="77777777" w:rsidR="00AB3C94" w:rsidRPr="00CF667B" w:rsidRDefault="00581773" w:rsidP="00AB3C94">
          <w:pPr>
            <w:rPr>
              <w:rStyle w:val="GeneralAviation"/>
              <w:color w:val="auto"/>
            </w:rPr>
          </w:pPr>
          <w:r w:rsidRPr="00CF667B">
            <w:rPr>
              <w:rStyle w:val="GeneralAviation"/>
              <w:color w:val="auto"/>
            </w:rPr>
            <w:t xml:space="preserve">TOPIC AGA 4 - </w:t>
          </w:r>
          <w:r w:rsidRPr="00CF667B">
            <w:rPr>
              <w:rStyle w:val="GeneralAviation"/>
              <w:color w:val="auto"/>
            </w:rPr>
            <w:tab/>
          </w:r>
          <w:r w:rsidRPr="00CF667B">
            <w:rPr>
              <w:rStyle w:val="GeneralAviation"/>
              <w:color w:val="auto"/>
            </w:rPr>
            <w:tab/>
            <w:t>MISCELLANEOUS EQUIPMENT</w:t>
          </w:r>
        </w:p>
        <w:p w14:paraId="2986590A" w14:textId="77777777" w:rsidR="00AB3C94" w:rsidRPr="00CF667B" w:rsidRDefault="00581773" w:rsidP="000F573D">
          <w:r w:rsidRPr="00CF667B">
            <w:rPr>
              <w:rStyle w:val="GeneralAviation"/>
              <w:color w:val="auto"/>
            </w:rPr>
            <w:t xml:space="preserve">Subtopic AGA 4.1 – </w:t>
          </w:r>
          <w:r w:rsidRPr="00CF667B">
            <w:rPr>
              <w:rStyle w:val="GeneralAviation"/>
              <w:color w:val="auto"/>
            </w:rPr>
            <w:tab/>
            <w:t>Location</w:t>
          </w:r>
        </w:p>
        <w:bookmarkEnd w:id="1177" w:displacedByCustomXml="next"/>
      </w:sdtContent>
    </w:sdt>
    <w:bookmarkStart w:id="1178" w:name="_Toc256000079" w:displacedByCustomXml="next"/>
    <w:bookmarkStart w:id="1179" w:name="_Toc427332002" w:displacedByCustomXml="next"/>
    <w:bookmarkStart w:id="1180" w:name="_Toc427661487" w:displacedByCustomXml="next"/>
    <w:bookmarkStart w:id="1181" w:name="_DxCrossRefBm9000169" w:displacedByCustomXml="next"/>
    <w:bookmarkStart w:id="1182" w:name="_DxCrossRefBm1379192481" w:displacedByCustomXml="next"/>
    <w:sdt>
      <w:sdtPr>
        <w:rPr>
          <w:b w:val="0"/>
          <w:color w:val="auto"/>
          <w:sz w:val="22"/>
          <w:szCs w:val="24"/>
          <w:lang w:val="en-US"/>
        </w:rPr>
        <w:alias w:val="topic"/>
        <w:tag w:val="topic"/>
        <w:id w:val="-1578564636"/>
      </w:sdtPr>
      <w:sdtContent>
        <w:bookmarkEnd w:id="1182" w:displacedByCustomXml="prev"/>
        <w:bookmarkEnd w:id="1181" w:displacedByCustomXml="prev"/>
        <w:bookmarkEnd w:id="1180" w:displacedByCustomXml="prev"/>
        <w:bookmarkEnd w:id="1179" w:displacedByCustomXml="prev"/>
        <w:bookmarkEnd w:id="1178" w:displacedByCustomXml="prev"/>
        <w:bookmarkStart w:id="1183" w:name="_Toc256000080" w:displacedByCustomXml="prev"/>
        <w:bookmarkStart w:id="1184" w:name="_Hlk137673574_2" w:displacedByCustomXml="prev"/>
        <w:p w14:paraId="2212A9E7" w14:textId="77777777" w:rsidR="00DE6AC0" w:rsidRPr="00F33C57" w:rsidRDefault="00632F88" w:rsidP="00DE6AC0">
          <w:pPr>
            <w:pStyle w:val="Heading3IR"/>
          </w:pPr>
          <w:r>
            <w:t>APPENDIX 5</w:t>
          </w:r>
          <w:r w:rsidR="00581773" w:rsidRPr="00F33C57">
            <w:t xml:space="preserve"> TO ANNEX I</w:t>
          </w:r>
          <w:bookmarkEnd w:id="1183"/>
        </w:p>
        <w:p w14:paraId="410CD185" w14:textId="77777777" w:rsidR="00DE6AC0" w:rsidRPr="00CF667B" w:rsidRDefault="00DE6AC0" w:rsidP="00DE6AC0"/>
        <w:p w14:paraId="23CEA38D" w14:textId="77777777" w:rsidR="00DE6AC0" w:rsidRPr="00CF667B" w:rsidRDefault="00581773" w:rsidP="00DE6AC0">
          <w:pPr>
            <w:rPr>
              <w:rStyle w:val="GeneralAviation"/>
              <w:b/>
              <w:bCs/>
              <w:color w:val="auto"/>
            </w:rPr>
          </w:pPr>
          <w:r w:rsidRPr="00CF667B">
            <w:rPr>
              <w:rStyle w:val="GeneralAviation"/>
              <w:b/>
              <w:bCs/>
              <w:color w:val="auto"/>
            </w:rPr>
            <w:t>AREA CONTROL SURVEILLANCE RATING (ACS)</w:t>
          </w:r>
        </w:p>
        <w:p w14:paraId="49650F98" w14:textId="77777777" w:rsidR="00DE6AC0" w:rsidRPr="00CF667B" w:rsidRDefault="00581773" w:rsidP="00DE6AC0">
          <w:pPr>
            <w:rPr>
              <w:rStyle w:val="GeneralAviation"/>
              <w:color w:val="auto"/>
            </w:rPr>
          </w:pPr>
          <w:r w:rsidRPr="00CF667B">
            <w:rPr>
              <w:rStyle w:val="GeneralAviation"/>
              <w:color w:val="auto"/>
            </w:rPr>
            <w:t xml:space="preserve">(Reference: Annex I (PART ATCO), Subpart D, Section 2, point </w:t>
          </w:r>
          <w:hyperlink w:anchor="_DxCrossRefBm1379192382" w:history="1">
            <w:r w:rsidRPr="008A72AE">
              <w:rPr>
                <w:rStyle w:val="Hyperlink"/>
                <w:color w:val="0070C0"/>
              </w:rPr>
              <w:t>ATCO.D.010</w:t>
            </w:r>
          </w:hyperlink>
          <w:r w:rsidRPr="008A72AE">
            <w:rPr>
              <w:rStyle w:val="GeneralAviation"/>
              <w:color w:val="0070C0"/>
            </w:rPr>
            <w:t>(a)(2)(v)</w:t>
          </w:r>
          <w:r w:rsidRPr="00CF667B">
            <w:rPr>
              <w:rStyle w:val="GeneralAviation"/>
              <w:color w:val="auto"/>
            </w:rPr>
            <w:t>)</w:t>
          </w:r>
        </w:p>
        <w:p w14:paraId="45141CF9" w14:textId="77777777" w:rsidR="00DE6AC0" w:rsidRPr="00CF667B" w:rsidRDefault="00DE6AC0" w:rsidP="00DE6AC0">
          <w:pPr>
            <w:rPr>
              <w:rStyle w:val="GeneralAviation"/>
              <w:color w:val="auto"/>
            </w:rPr>
          </w:pPr>
        </w:p>
        <w:p w14:paraId="2FA865BC" w14:textId="77777777" w:rsidR="00DE6AC0" w:rsidRPr="00CF667B" w:rsidRDefault="00581773" w:rsidP="00DE6AC0">
          <w:pPr>
            <w:pStyle w:val="TableCentered"/>
            <w:rPr>
              <w:rStyle w:val="GeneralAviation"/>
              <w:color w:val="auto"/>
            </w:rPr>
          </w:pPr>
          <w:r w:rsidRPr="00CF667B">
            <w:rPr>
              <w:rStyle w:val="GeneralAviation"/>
              <w:color w:val="auto"/>
            </w:rPr>
            <w:t>TABLE OF CONTENTS</w:t>
          </w:r>
        </w:p>
        <w:p w14:paraId="6A5398A3" w14:textId="77777777" w:rsidR="00DE6AC0" w:rsidRPr="00CF667B" w:rsidRDefault="00DE6AC0" w:rsidP="00DE6AC0">
          <w:pPr>
            <w:rPr>
              <w:rStyle w:val="GeneralAviation"/>
              <w:color w:val="auto"/>
            </w:rPr>
          </w:pPr>
        </w:p>
        <w:p w14:paraId="2413A006" w14:textId="77777777" w:rsidR="00DE6AC0" w:rsidRPr="00CF667B" w:rsidRDefault="00581773" w:rsidP="00DE6AC0">
          <w:pPr>
            <w:rPr>
              <w:rStyle w:val="GeneralAviation"/>
              <w:color w:val="auto"/>
            </w:rPr>
          </w:pPr>
          <w:r w:rsidRPr="00CF667B">
            <w:rPr>
              <w:rStyle w:val="GeneralAviation"/>
              <w:color w:val="auto"/>
            </w:rPr>
            <w:t>SUBJECT 1: INTRODUCTION TO THE COURSE</w:t>
          </w:r>
        </w:p>
        <w:p w14:paraId="1FEED4DB" w14:textId="77777777" w:rsidR="00DE6AC0" w:rsidRPr="00CF667B" w:rsidRDefault="00581773" w:rsidP="00DE6AC0">
          <w:pPr>
            <w:rPr>
              <w:rStyle w:val="GeneralAviation"/>
              <w:color w:val="auto"/>
            </w:rPr>
          </w:pPr>
          <w:r w:rsidRPr="00CF667B">
            <w:rPr>
              <w:rStyle w:val="GeneralAviation"/>
              <w:color w:val="auto"/>
            </w:rPr>
            <w:t>SUBJECT 2: AVIATION LAW</w:t>
          </w:r>
        </w:p>
        <w:p w14:paraId="2868A4C2" w14:textId="77777777" w:rsidR="00DE6AC0" w:rsidRPr="00CF667B" w:rsidRDefault="00581773" w:rsidP="00DE6AC0">
          <w:pPr>
            <w:rPr>
              <w:rStyle w:val="GeneralAviation"/>
              <w:color w:val="auto"/>
            </w:rPr>
          </w:pPr>
          <w:r w:rsidRPr="00CF667B">
            <w:rPr>
              <w:rStyle w:val="GeneralAviation"/>
              <w:color w:val="auto"/>
            </w:rPr>
            <w:t xml:space="preserve">SUBJECT 3: AIR TRAFFIC MANAGEMENT </w:t>
          </w:r>
        </w:p>
        <w:p w14:paraId="51858017" w14:textId="77777777" w:rsidR="00DE6AC0" w:rsidRPr="00CF667B" w:rsidRDefault="00581773" w:rsidP="00DE6AC0">
          <w:pPr>
            <w:rPr>
              <w:rStyle w:val="GeneralAviation"/>
              <w:color w:val="auto"/>
            </w:rPr>
          </w:pPr>
          <w:r w:rsidRPr="00CF667B">
            <w:rPr>
              <w:rStyle w:val="GeneralAviation"/>
              <w:color w:val="auto"/>
            </w:rPr>
            <w:t>SUBJECT 4: METEOROLOGY</w:t>
          </w:r>
        </w:p>
        <w:p w14:paraId="098FD57D" w14:textId="77777777" w:rsidR="00DE6AC0" w:rsidRPr="00CF667B" w:rsidRDefault="00581773" w:rsidP="00DE6AC0">
          <w:pPr>
            <w:rPr>
              <w:rStyle w:val="GeneralAviation"/>
              <w:color w:val="auto"/>
            </w:rPr>
          </w:pPr>
          <w:r w:rsidRPr="00CF667B">
            <w:rPr>
              <w:rStyle w:val="GeneralAviation"/>
              <w:color w:val="auto"/>
            </w:rPr>
            <w:t xml:space="preserve">SUBJECT 5: NAVIGATION </w:t>
          </w:r>
        </w:p>
        <w:p w14:paraId="6DFDDBCC" w14:textId="77777777" w:rsidR="00DE6AC0" w:rsidRPr="00CF667B" w:rsidRDefault="00581773" w:rsidP="00DE6AC0">
          <w:pPr>
            <w:rPr>
              <w:rStyle w:val="GeneralAviation"/>
              <w:color w:val="auto"/>
            </w:rPr>
          </w:pPr>
          <w:r w:rsidRPr="00CF667B">
            <w:rPr>
              <w:rStyle w:val="GeneralAviation"/>
              <w:color w:val="auto"/>
            </w:rPr>
            <w:t>SUBJECT 6: AIRCRAFT</w:t>
          </w:r>
        </w:p>
        <w:p w14:paraId="3EE61493" w14:textId="77777777" w:rsidR="00DE6AC0" w:rsidRPr="00CF667B" w:rsidRDefault="00581773" w:rsidP="00DE6AC0">
          <w:pPr>
            <w:rPr>
              <w:rStyle w:val="GeneralAviation"/>
              <w:color w:val="auto"/>
            </w:rPr>
          </w:pPr>
          <w:r w:rsidRPr="00CF667B">
            <w:rPr>
              <w:rStyle w:val="GeneralAviation"/>
              <w:color w:val="auto"/>
            </w:rPr>
            <w:t>SUBJECT 7: HUMAN FACTORS</w:t>
          </w:r>
        </w:p>
        <w:p w14:paraId="1BB021CC" w14:textId="77777777" w:rsidR="00DE6AC0" w:rsidRPr="00CF667B" w:rsidRDefault="00581773" w:rsidP="00DE6AC0">
          <w:pPr>
            <w:rPr>
              <w:rStyle w:val="GeneralAviation"/>
              <w:color w:val="auto"/>
            </w:rPr>
          </w:pPr>
          <w:r w:rsidRPr="00CF667B">
            <w:rPr>
              <w:rStyle w:val="GeneralAviation"/>
              <w:color w:val="auto"/>
            </w:rPr>
            <w:t>SUBJECT 8: EQUIPMENT AND SYSTEMS</w:t>
          </w:r>
        </w:p>
        <w:p w14:paraId="4F0D5325" w14:textId="77777777" w:rsidR="00DE6AC0" w:rsidRPr="00CF667B" w:rsidRDefault="00581773" w:rsidP="00DE6AC0">
          <w:pPr>
            <w:rPr>
              <w:rStyle w:val="GeneralAviation"/>
              <w:color w:val="auto"/>
            </w:rPr>
          </w:pPr>
          <w:r w:rsidRPr="00CF667B">
            <w:rPr>
              <w:rStyle w:val="GeneralAviation"/>
              <w:color w:val="auto"/>
            </w:rPr>
            <w:t>SUBJECT 9: PROFESSIONAL ENVIRONMENT</w:t>
          </w:r>
        </w:p>
        <w:p w14:paraId="4D3B8995" w14:textId="77777777" w:rsidR="00DE6AC0" w:rsidRPr="00CF667B" w:rsidRDefault="00581773" w:rsidP="00DE6AC0">
          <w:pPr>
            <w:rPr>
              <w:rStyle w:val="GeneralAviation"/>
              <w:color w:val="auto"/>
            </w:rPr>
          </w:pPr>
          <w:r w:rsidRPr="00CF667B">
            <w:rPr>
              <w:rStyle w:val="GeneralAviation"/>
              <w:color w:val="auto"/>
            </w:rPr>
            <w:t>SUBJECT 10: ABNORMAL AND EMERGENCY SITUATIONS</w:t>
          </w:r>
        </w:p>
        <w:p w14:paraId="0019FC7D" w14:textId="77777777" w:rsidR="00DE6AC0" w:rsidRPr="00CF667B" w:rsidRDefault="00DE6AC0" w:rsidP="00DE6AC0">
          <w:pPr>
            <w:rPr>
              <w:rStyle w:val="GeneralAviation"/>
              <w:color w:val="auto"/>
            </w:rPr>
          </w:pPr>
        </w:p>
        <w:p w14:paraId="7FF7F556" w14:textId="77777777" w:rsidR="00DE6AC0" w:rsidRPr="00CF667B" w:rsidRDefault="00581773" w:rsidP="00DE6AC0">
          <w:pPr>
            <w:rPr>
              <w:rStyle w:val="GeneralAviation"/>
              <w:b/>
              <w:bCs/>
              <w:color w:val="auto"/>
            </w:rPr>
          </w:pPr>
          <w:r w:rsidRPr="00CF667B">
            <w:rPr>
              <w:rStyle w:val="GeneralAviation"/>
              <w:b/>
              <w:bCs/>
              <w:color w:val="auto"/>
            </w:rPr>
            <w:t>SUBJECT 1: INTRODUCTION TO THE COURSE</w:t>
          </w:r>
        </w:p>
        <w:p w14:paraId="668BF1B5" w14:textId="77777777" w:rsidR="00DE6AC0" w:rsidRPr="00CF667B" w:rsidRDefault="00581773" w:rsidP="00DE6AC0">
          <w:pPr>
            <w:rPr>
              <w:rStyle w:val="GeneralAviation"/>
              <w:color w:val="auto"/>
            </w:rPr>
          </w:pPr>
          <w:r w:rsidRPr="00CF667B">
            <w:rPr>
              <w:rStyle w:val="GeneralAviation"/>
              <w:color w:val="auto"/>
            </w:rPr>
            <w:t xml:space="preserve">TOPIC INTR 1 - </w:t>
          </w:r>
          <w:r w:rsidRPr="00CF667B">
            <w:rPr>
              <w:rStyle w:val="GeneralAviation"/>
              <w:color w:val="auto"/>
            </w:rPr>
            <w:tab/>
          </w:r>
          <w:r w:rsidRPr="00CF667B">
            <w:rPr>
              <w:rStyle w:val="GeneralAviation"/>
              <w:color w:val="auto"/>
            </w:rPr>
            <w:tab/>
            <w:t>COURSE MANAGEMENT</w:t>
          </w:r>
        </w:p>
        <w:p w14:paraId="21C491FC" w14:textId="77777777" w:rsidR="00DE6AC0" w:rsidRPr="00CF667B" w:rsidRDefault="00581773" w:rsidP="00DE6AC0">
          <w:pPr>
            <w:rPr>
              <w:rStyle w:val="GeneralAviation"/>
              <w:color w:val="auto"/>
            </w:rPr>
          </w:pPr>
          <w:r w:rsidRPr="00CF667B">
            <w:rPr>
              <w:rStyle w:val="GeneralAviation"/>
              <w:color w:val="auto"/>
            </w:rPr>
            <w:t xml:space="preserve">Subtopic INTR 1.1 - </w:t>
          </w:r>
          <w:r w:rsidRPr="00CF667B">
            <w:rPr>
              <w:rStyle w:val="GeneralAviation"/>
              <w:color w:val="auto"/>
            </w:rPr>
            <w:tab/>
            <w:t>Course introduction</w:t>
          </w:r>
        </w:p>
        <w:p w14:paraId="0D21333D" w14:textId="77777777" w:rsidR="00DE6AC0" w:rsidRPr="00CF667B" w:rsidRDefault="00581773" w:rsidP="00DE6AC0">
          <w:pPr>
            <w:rPr>
              <w:rStyle w:val="GeneralAviation"/>
              <w:color w:val="auto"/>
            </w:rPr>
          </w:pPr>
          <w:r w:rsidRPr="00CF667B">
            <w:rPr>
              <w:rStyle w:val="GeneralAviation"/>
              <w:color w:val="auto"/>
            </w:rPr>
            <w:lastRenderedPageBreak/>
            <w:t xml:space="preserve">Subtopic INTR 1.2 - </w:t>
          </w:r>
          <w:r w:rsidRPr="00CF667B">
            <w:rPr>
              <w:rStyle w:val="GeneralAviation"/>
              <w:color w:val="auto"/>
            </w:rPr>
            <w:tab/>
            <w:t>Course administration</w:t>
          </w:r>
        </w:p>
        <w:p w14:paraId="4DB75199" w14:textId="77777777" w:rsidR="00DE6AC0" w:rsidRPr="00CF667B" w:rsidRDefault="00581773" w:rsidP="00DE6AC0">
          <w:pPr>
            <w:rPr>
              <w:rStyle w:val="GeneralAviation"/>
              <w:color w:val="auto"/>
            </w:rPr>
          </w:pPr>
          <w:r w:rsidRPr="00CF667B">
            <w:rPr>
              <w:rStyle w:val="GeneralAviation"/>
              <w:color w:val="auto"/>
            </w:rPr>
            <w:t xml:space="preserve">Subtopic INTR 1.3 - </w:t>
          </w:r>
          <w:r w:rsidRPr="00CF667B">
            <w:rPr>
              <w:rStyle w:val="GeneralAviation"/>
              <w:color w:val="auto"/>
            </w:rPr>
            <w:tab/>
            <w:t>Study material and training documentation</w:t>
          </w:r>
        </w:p>
        <w:p w14:paraId="0CC23B65" w14:textId="77777777" w:rsidR="00DE6AC0" w:rsidRPr="00CF667B" w:rsidRDefault="00581773" w:rsidP="00DE6AC0">
          <w:pPr>
            <w:rPr>
              <w:rStyle w:val="GeneralAviation"/>
              <w:color w:val="auto"/>
            </w:rPr>
          </w:pPr>
          <w:r w:rsidRPr="00CF667B">
            <w:rPr>
              <w:rStyle w:val="GeneralAviation"/>
              <w:color w:val="auto"/>
            </w:rPr>
            <w:t xml:space="preserve">TOPIC INTR 2 - </w:t>
          </w:r>
          <w:r w:rsidRPr="00CF667B">
            <w:rPr>
              <w:rStyle w:val="GeneralAviation"/>
              <w:color w:val="auto"/>
            </w:rPr>
            <w:tab/>
          </w:r>
          <w:r w:rsidRPr="00CF667B">
            <w:rPr>
              <w:rStyle w:val="GeneralAviation"/>
              <w:color w:val="auto"/>
            </w:rPr>
            <w:tab/>
            <w:t>INTRODUCTION TO THE ATC TRAINING COURSE</w:t>
          </w:r>
        </w:p>
        <w:p w14:paraId="126D38E2" w14:textId="77777777" w:rsidR="00DE6AC0" w:rsidRPr="00CF667B" w:rsidRDefault="00581773" w:rsidP="00DE6AC0">
          <w:pPr>
            <w:rPr>
              <w:rStyle w:val="GeneralAviation"/>
              <w:color w:val="auto"/>
            </w:rPr>
          </w:pPr>
          <w:r w:rsidRPr="00CF667B">
            <w:rPr>
              <w:rStyle w:val="GeneralAviation"/>
              <w:color w:val="auto"/>
            </w:rPr>
            <w:t xml:space="preserve">Subtopic INTR 2.1 - </w:t>
          </w:r>
          <w:r w:rsidRPr="00CF667B">
            <w:rPr>
              <w:rStyle w:val="GeneralAviation"/>
              <w:color w:val="auto"/>
            </w:rPr>
            <w:tab/>
            <w:t>Course content and organisation</w:t>
          </w:r>
        </w:p>
        <w:p w14:paraId="032BE982" w14:textId="77777777" w:rsidR="00DE6AC0" w:rsidRPr="00CF667B" w:rsidRDefault="00581773" w:rsidP="00DE6AC0">
          <w:pPr>
            <w:rPr>
              <w:rStyle w:val="GeneralAviation"/>
              <w:color w:val="auto"/>
            </w:rPr>
          </w:pPr>
          <w:r w:rsidRPr="00CF667B">
            <w:rPr>
              <w:rStyle w:val="GeneralAviation"/>
              <w:color w:val="auto"/>
            </w:rPr>
            <w:t xml:space="preserve">Subtopic INTR 2.2 - </w:t>
          </w:r>
          <w:r w:rsidRPr="00CF667B">
            <w:rPr>
              <w:rStyle w:val="GeneralAviation"/>
              <w:color w:val="auto"/>
            </w:rPr>
            <w:tab/>
            <w:t>Training ethos</w:t>
          </w:r>
        </w:p>
        <w:p w14:paraId="46A9C491" w14:textId="77777777" w:rsidR="00DE6AC0" w:rsidRPr="00CF667B" w:rsidRDefault="00581773" w:rsidP="00DE6AC0">
          <w:pPr>
            <w:rPr>
              <w:rStyle w:val="GeneralAviation"/>
              <w:color w:val="auto"/>
            </w:rPr>
          </w:pPr>
          <w:r w:rsidRPr="00CF667B">
            <w:rPr>
              <w:rStyle w:val="GeneralAviation"/>
              <w:color w:val="auto"/>
            </w:rPr>
            <w:t xml:space="preserve">Subtopic INTR 2.3 - </w:t>
          </w:r>
          <w:r w:rsidRPr="00CF667B">
            <w:rPr>
              <w:rStyle w:val="GeneralAviation"/>
              <w:color w:val="auto"/>
            </w:rPr>
            <w:tab/>
            <w:t>Assessment process</w:t>
          </w:r>
        </w:p>
        <w:p w14:paraId="79E6CC2F" w14:textId="77777777" w:rsidR="00DE6AC0" w:rsidRPr="00CF667B" w:rsidRDefault="00DE6AC0" w:rsidP="00DE6AC0">
          <w:pPr>
            <w:rPr>
              <w:rStyle w:val="GeneralAviation"/>
              <w:color w:val="auto"/>
            </w:rPr>
          </w:pPr>
        </w:p>
        <w:p w14:paraId="2634324B" w14:textId="77777777" w:rsidR="00DE6AC0" w:rsidRPr="00CF667B" w:rsidRDefault="00581773" w:rsidP="00DE6AC0">
          <w:pPr>
            <w:rPr>
              <w:rStyle w:val="GeneralAviation"/>
              <w:b/>
              <w:bCs/>
              <w:color w:val="auto"/>
            </w:rPr>
          </w:pPr>
          <w:r w:rsidRPr="00CF667B">
            <w:rPr>
              <w:rStyle w:val="GeneralAviation"/>
              <w:b/>
              <w:bCs/>
              <w:color w:val="auto"/>
            </w:rPr>
            <w:t>SUBJECT 2: AVIATION LAW</w:t>
          </w:r>
        </w:p>
        <w:p w14:paraId="3B7A2D9B" w14:textId="77777777" w:rsidR="00DE6AC0" w:rsidRPr="00CF667B" w:rsidRDefault="00581773" w:rsidP="00DE6AC0">
          <w:pPr>
            <w:rPr>
              <w:rStyle w:val="GeneralAviation"/>
              <w:color w:val="auto"/>
            </w:rPr>
          </w:pPr>
          <w:r w:rsidRPr="00CF667B">
            <w:rPr>
              <w:rStyle w:val="GeneralAviation"/>
              <w:color w:val="auto"/>
            </w:rPr>
            <w:t xml:space="preserve">TOPIC LAW 1 - </w:t>
          </w:r>
          <w:r w:rsidRPr="00CF667B">
            <w:rPr>
              <w:rStyle w:val="GeneralAviation"/>
              <w:color w:val="auto"/>
            </w:rPr>
            <w:tab/>
          </w:r>
          <w:r w:rsidRPr="00CF667B">
            <w:rPr>
              <w:rStyle w:val="GeneralAviation"/>
              <w:color w:val="auto"/>
            </w:rPr>
            <w:tab/>
            <w:t>ATCO LICENSING/CERTIFICATE OF COMPETENCE</w:t>
          </w:r>
        </w:p>
        <w:p w14:paraId="59345C4A" w14:textId="77777777" w:rsidR="00DE6AC0" w:rsidRPr="00CF667B" w:rsidRDefault="00581773" w:rsidP="00DE6AC0">
          <w:pPr>
            <w:rPr>
              <w:rStyle w:val="GeneralAviation"/>
              <w:color w:val="auto"/>
            </w:rPr>
          </w:pPr>
          <w:r w:rsidRPr="00CF667B">
            <w:rPr>
              <w:rStyle w:val="GeneralAviation"/>
              <w:color w:val="auto"/>
            </w:rPr>
            <w:t xml:space="preserve">Subtopic LAW 1.1 - </w:t>
          </w:r>
          <w:r w:rsidRPr="00CF667B">
            <w:rPr>
              <w:rStyle w:val="GeneralAviation"/>
              <w:color w:val="auto"/>
            </w:rPr>
            <w:tab/>
            <w:t>Privileges and conditions</w:t>
          </w:r>
        </w:p>
        <w:p w14:paraId="48C55993" w14:textId="77777777" w:rsidR="00DE6AC0" w:rsidRPr="00CF667B" w:rsidRDefault="00581773" w:rsidP="00DE6AC0">
          <w:pPr>
            <w:rPr>
              <w:rStyle w:val="GeneralAviation"/>
              <w:color w:val="auto"/>
            </w:rPr>
          </w:pPr>
          <w:r w:rsidRPr="00CF667B">
            <w:rPr>
              <w:rStyle w:val="GeneralAviation"/>
              <w:color w:val="auto"/>
            </w:rPr>
            <w:t xml:space="preserve">TOPIC LAW 2 - </w:t>
          </w:r>
          <w:r w:rsidRPr="00CF667B">
            <w:rPr>
              <w:rStyle w:val="GeneralAviation"/>
              <w:color w:val="auto"/>
            </w:rPr>
            <w:tab/>
          </w:r>
          <w:r w:rsidRPr="00CF667B">
            <w:rPr>
              <w:rStyle w:val="GeneralAviation"/>
              <w:color w:val="auto"/>
            </w:rPr>
            <w:tab/>
            <w:t>RULES AND REGULATIONS</w:t>
          </w:r>
        </w:p>
        <w:p w14:paraId="560A3C4F" w14:textId="77777777" w:rsidR="00DE6AC0" w:rsidRPr="00CF667B" w:rsidRDefault="00581773" w:rsidP="00DE6AC0">
          <w:pPr>
            <w:rPr>
              <w:rStyle w:val="GeneralAviation"/>
              <w:color w:val="auto"/>
            </w:rPr>
          </w:pPr>
          <w:r w:rsidRPr="00CF667B">
            <w:rPr>
              <w:rStyle w:val="GeneralAviation"/>
              <w:color w:val="auto"/>
            </w:rPr>
            <w:t xml:space="preserve">Subtopic LAW 2.1 - </w:t>
          </w:r>
          <w:r w:rsidRPr="00CF667B">
            <w:rPr>
              <w:rStyle w:val="GeneralAviation"/>
              <w:color w:val="auto"/>
            </w:rPr>
            <w:tab/>
            <w:t>Reports</w:t>
          </w:r>
        </w:p>
        <w:p w14:paraId="61B88FB8" w14:textId="77777777" w:rsidR="00DE6AC0" w:rsidRPr="00CF667B" w:rsidRDefault="00581773" w:rsidP="00DE6AC0">
          <w:pPr>
            <w:rPr>
              <w:rStyle w:val="GeneralAviation"/>
              <w:color w:val="auto"/>
            </w:rPr>
          </w:pPr>
          <w:r w:rsidRPr="00CF667B">
            <w:rPr>
              <w:rStyle w:val="GeneralAviation"/>
              <w:color w:val="auto"/>
            </w:rPr>
            <w:t xml:space="preserve">Subtopic LAW 2.2 - </w:t>
          </w:r>
          <w:r w:rsidRPr="00CF667B">
            <w:rPr>
              <w:rStyle w:val="GeneralAviation"/>
              <w:color w:val="auto"/>
            </w:rPr>
            <w:tab/>
            <w:t>Airspace</w:t>
          </w:r>
        </w:p>
        <w:p w14:paraId="006E6AB4" w14:textId="77777777" w:rsidR="00DE6AC0" w:rsidRPr="00CF667B" w:rsidRDefault="00581773" w:rsidP="00DE6AC0">
          <w:pPr>
            <w:rPr>
              <w:rStyle w:val="GeneralAviation"/>
              <w:color w:val="auto"/>
            </w:rPr>
          </w:pPr>
          <w:r w:rsidRPr="00CF667B">
            <w:rPr>
              <w:rStyle w:val="GeneralAviation"/>
              <w:color w:val="auto"/>
            </w:rPr>
            <w:t xml:space="preserve">TOPIC LAW 3 - </w:t>
          </w:r>
          <w:r w:rsidRPr="00CF667B">
            <w:rPr>
              <w:rStyle w:val="GeneralAviation"/>
              <w:color w:val="auto"/>
            </w:rPr>
            <w:tab/>
          </w:r>
          <w:r w:rsidRPr="00CF667B">
            <w:rPr>
              <w:rStyle w:val="GeneralAviation"/>
              <w:color w:val="auto"/>
            </w:rPr>
            <w:tab/>
            <w:t>ATS SAFETY MANAGEMENT</w:t>
          </w:r>
        </w:p>
        <w:p w14:paraId="27001B3D" w14:textId="77777777" w:rsidR="00DE6AC0" w:rsidRPr="00CF667B" w:rsidRDefault="00581773" w:rsidP="00DE6AC0">
          <w:pPr>
            <w:rPr>
              <w:rStyle w:val="GeneralAviation"/>
              <w:color w:val="auto"/>
            </w:rPr>
          </w:pPr>
          <w:r w:rsidRPr="00CF667B">
            <w:rPr>
              <w:rStyle w:val="GeneralAviation"/>
              <w:color w:val="auto"/>
            </w:rPr>
            <w:t xml:space="preserve">Subtopic LAW 3.1 - </w:t>
          </w:r>
          <w:r w:rsidRPr="00CF667B">
            <w:rPr>
              <w:rStyle w:val="GeneralAviation"/>
              <w:color w:val="auto"/>
            </w:rPr>
            <w:tab/>
            <w:t>Feedback process</w:t>
          </w:r>
        </w:p>
        <w:p w14:paraId="4A21AE34" w14:textId="77777777" w:rsidR="00DE6AC0" w:rsidRPr="00CF667B" w:rsidRDefault="00581773" w:rsidP="00DE6AC0">
          <w:pPr>
            <w:rPr>
              <w:rStyle w:val="GeneralAviation"/>
              <w:color w:val="auto"/>
            </w:rPr>
          </w:pPr>
          <w:r w:rsidRPr="00CF667B">
            <w:rPr>
              <w:rStyle w:val="GeneralAviation"/>
              <w:color w:val="auto"/>
            </w:rPr>
            <w:t xml:space="preserve">Subtopic LAW 3.2 - </w:t>
          </w:r>
          <w:r w:rsidRPr="00CF667B">
            <w:rPr>
              <w:rStyle w:val="GeneralAviation"/>
              <w:color w:val="auto"/>
            </w:rPr>
            <w:tab/>
            <w:t>Safety investigation</w:t>
          </w:r>
        </w:p>
        <w:p w14:paraId="0924EB54" w14:textId="77777777" w:rsidR="00DE6AC0" w:rsidRPr="00CF667B" w:rsidRDefault="00DE6AC0" w:rsidP="00DE6AC0">
          <w:pPr>
            <w:rPr>
              <w:rStyle w:val="GeneralAviation"/>
              <w:color w:val="auto"/>
            </w:rPr>
          </w:pPr>
        </w:p>
        <w:p w14:paraId="6864BCFF" w14:textId="77777777" w:rsidR="00DE6AC0" w:rsidRPr="00CF667B" w:rsidRDefault="00581773" w:rsidP="00DE6AC0">
          <w:pPr>
            <w:rPr>
              <w:rStyle w:val="GeneralAviation"/>
              <w:b/>
              <w:bCs/>
              <w:color w:val="auto"/>
            </w:rPr>
          </w:pPr>
          <w:r w:rsidRPr="00CF667B">
            <w:rPr>
              <w:rStyle w:val="GeneralAviation"/>
              <w:b/>
              <w:bCs/>
              <w:color w:val="auto"/>
            </w:rPr>
            <w:t>SUBJECT 3: AIR TRAFFIC MANAGEMENT</w:t>
          </w:r>
        </w:p>
        <w:p w14:paraId="7BB36769" w14:textId="77777777" w:rsidR="00DE6AC0" w:rsidRPr="00CF667B" w:rsidRDefault="00581773" w:rsidP="00DE6AC0">
          <w:pPr>
            <w:rPr>
              <w:rStyle w:val="GeneralAviation"/>
              <w:color w:val="auto"/>
            </w:rPr>
          </w:pPr>
          <w:r w:rsidRPr="00CF667B">
            <w:rPr>
              <w:rStyle w:val="GeneralAviation"/>
              <w:color w:val="auto"/>
            </w:rPr>
            <w:t xml:space="preserve">TOPIC ATM 1 - </w:t>
          </w:r>
          <w:r w:rsidRPr="00CF667B">
            <w:rPr>
              <w:rStyle w:val="GeneralAviation"/>
              <w:color w:val="auto"/>
            </w:rPr>
            <w:tab/>
          </w:r>
          <w:r w:rsidRPr="00CF667B">
            <w:rPr>
              <w:rStyle w:val="GeneralAviation"/>
              <w:color w:val="auto"/>
            </w:rPr>
            <w:tab/>
            <w:t>PROVISION OF SERVICES</w:t>
          </w:r>
        </w:p>
        <w:p w14:paraId="2C93331D" w14:textId="77777777" w:rsidR="00DE6AC0" w:rsidRPr="00CF667B" w:rsidRDefault="00581773" w:rsidP="00DE6AC0">
          <w:pPr>
            <w:rPr>
              <w:rStyle w:val="GeneralAviation"/>
              <w:color w:val="auto"/>
            </w:rPr>
          </w:pPr>
          <w:r w:rsidRPr="00CF667B">
            <w:rPr>
              <w:rStyle w:val="GeneralAviation"/>
              <w:color w:val="auto"/>
            </w:rPr>
            <w:t xml:space="preserve">Subtopic ATM 1.1 - </w:t>
          </w:r>
          <w:r w:rsidRPr="00CF667B">
            <w:rPr>
              <w:rStyle w:val="GeneralAviation"/>
              <w:color w:val="auto"/>
            </w:rPr>
            <w:tab/>
            <w:t>Air traffic control (ATC) service</w:t>
          </w:r>
        </w:p>
        <w:p w14:paraId="261C9EB4" w14:textId="77777777" w:rsidR="00DE6AC0" w:rsidRPr="00CF667B" w:rsidRDefault="00581773" w:rsidP="00DE6AC0">
          <w:pPr>
            <w:rPr>
              <w:rStyle w:val="GeneralAviation"/>
              <w:color w:val="auto"/>
            </w:rPr>
          </w:pPr>
          <w:r w:rsidRPr="00CF667B">
            <w:rPr>
              <w:rStyle w:val="GeneralAviation"/>
              <w:color w:val="auto"/>
            </w:rPr>
            <w:t xml:space="preserve">Subtopic ATM 1.2 - </w:t>
          </w:r>
          <w:r w:rsidRPr="00CF667B">
            <w:rPr>
              <w:rStyle w:val="GeneralAviation"/>
              <w:color w:val="auto"/>
            </w:rPr>
            <w:tab/>
            <w:t>Flight information service (FIS)</w:t>
          </w:r>
        </w:p>
        <w:p w14:paraId="33011797" w14:textId="77777777" w:rsidR="00DE6AC0" w:rsidRPr="00CF667B" w:rsidRDefault="00581773" w:rsidP="00DE6AC0">
          <w:pPr>
            <w:rPr>
              <w:rStyle w:val="GeneralAviation"/>
              <w:color w:val="auto"/>
            </w:rPr>
          </w:pPr>
          <w:r w:rsidRPr="00CF667B">
            <w:rPr>
              <w:rStyle w:val="GeneralAviation"/>
              <w:color w:val="auto"/>
            </w:rPr>
            <w:t xml:space="preserve">Subtopic ATM 1.3 - </w:t>
          </w:r>
          <w:r w:rsidRPr="00CF667B">
            <w:rPr>
              <w:rStyle w:val="GeneralAviation"/>
              <w:color w:val="auto"/>
            </w:rPr>
            <w:tab/>
            <w:t>Alerting service (ALRS)</w:t>
          </w:r>
        </w:p>
        <w:p w14:paraId="4BF2B82C" w14:textId="77777777" w:rsidR="00DE6AC0" w:rsidRPr="00CF667B" w:rsidRDefault="00581773" w:rsidP="00DE6AC0">
          <w:pPr>
            <w:rPr>
              <w:rStyle w:val="GeneralAviation"/>
              <w:color w:val="auto"/>
            </w:rPr>
          </w:pPr>
          <w:r w:rsidRPr="00CF667B">
            <w:rPr>
              <w:rStyle w:val="GeneralAviation"/>
              <w:color w:val="auto"/>
            </w:rPr>
            <w:t xml:space="preserve">Subtopic ATM 1.4 - </w:t>
          </w:r>
          <w:r w:rsidRPr="00CF667B">
            <w:rPr>
              <w:rStyle w:val="GeneralAviation"/>
              <w:color w:val="auto"/>
            </w:rPr>
            <w:tab/>
            <w:t>ATS system capacity and air traffic flow management</w:t>
          </w:r>
        </w:p>
        <w:p w14:paraId="3990524A" w14:textId="77777777" w:rsidR="00DE6AC0" w:rsidRPr="00CF667B" w:rsidRDefault="00581773" w:rsidP="00DE6AC0">
          <w:pPr>
            <w:rPr>
              <w:rStyle w:val="GeneralAviation"/>
              <w:color w:val="auto"/>
            </w:rPr>
          </w:pPr>
          <w:r w:rsidRPr="00CF667B">
            <w:rPr>
              <w:rStyle w:val="GeneralAviation"/>
              <w:color w:val="auto"/>
            </w:rPr>
            <w:t xml:space="preserve">Subtopic ATM 1.5 - </w:t>
          </w:r>
          <w:r w:rsidRPr="00CF667B">
            <w:rPr>
              <w:rStyle w:val="GeneralAviation"/>
              <w:color w:val="auto"/>
            </w:rPr>
            <w:tab/>
            <w:t>Airspace management (ASM)</w:t>
          </w:r>
        </w:p>
        <w:p w14:paraId="70B1C6B5" w14:textId="77777777" w:rsidR="00DE6AC0" w:rsidRPr="00CF667B" w:rsidRDefault="00581773" w:rsidP="00DE6AC0">
          <w:pPr>
            <w:rPr>
              <w:rStyle w:val="GeneralAviation"/>
              <w:color w:val="auto"/>
            </w:rPr>
          </w:pPr>
          <w:r w:rsidRPr="00CF667B">
            <w:rPr>
              <w:rStyle w:val="GeneralAviation"/>
              <w:color w:val="auto"/>
            </w:rPr>
            <w:t xml:space="preserve">TOPIC ATM 2 - </w:t>
          </w:r>
          <w:r w:rsidRPr="00CF667B">
            <w:rPr>
              <w:rStyle w:val="GeneralAviation"/>
              <w:color w:val="auto"/>
            </w:rPr>
            <w:tab/>
          </w:r>
          <w:r w:rsidRPr="00CF667B">
            <w:rPr>
              <w:rStyle w:val="GeneralAviation"/>
              <w:color w:val="auto"/>
            </w:rPr>
            <w:tab/>
            <w:t>COMMUNICATION</w:t>
          </w:r>
        </w:p>
        <w:p w14:paraId="6F21082F" w14:textId="77777777" w:rsidR="00DE6AC0" w:rsidRPr="00CF667B" w:rsidRDefault="00581773" w:rsidP="00DE6AC0">
          <w:pPr>
            <w:rPr>
              <w:rStyle w:val="GeneralAviation"/>
              <w:color w:val="auto"/>
            </w:rPr>
          </w:pPr>
          <w:r w:rsidRPr="00CF667B">
            <w:rPr>
              <w:rStyle w:val="GeneralAviation"/>
              <w:color w:val="auto"/>
            </w:rPr>
            <w:t xml:space="preserve">Subtopic ATM 2.1 - </w:t>
          </w:r>
          <w:r w:rsidRPr="00CF667B">
            <w:rPr>
              <w:rStyle w:val="GeneralAviation"/>
              <w:color w:val="auto"/>
            </w:rPr>
            <w:tab/>
            <w:t>Effective communication</w:t>
          </w:r>
        </w:p>
        <w:p w14:paraId="6143EBC8" w14:textId="77777777" w:rsidR="00DE6AC0" w:rsidRPr="00CF667B" w:rsidRDefault="00581773" w:rsidP="00DE6AC0">
          <w:pPr>
            <w:rPr>
              <w:rStyle w:val="GeneralAviation"/>
              <w:color w:val="auto"/>
            </w:rPr>
          </w:pPr>
          <w:r w:rsidRPr="00CF667B">
            <w:rPr>
              <w:rStyle w:val="GeneralAviation"/>
              <w:color w:val="auto"/>
            </w:rPr>
            <w:t xml:space="preserve">TOPIC ATM 3 - </w:t>
          </w:r>
          <w:r w:rsidRPr="00CF667B">
            <w:rPr>
              <w:rStyle w:val="GeneralAviation"/>
              <w:color w:val="auto"/>
            </w:rPr>
            <w:tab/>
          </w:r>
          <w:r w:rsidRPr="00CF667B">
            <w:rPr>
              <w:rStyle w:val="GeneralAviation"/>
              <w:color w:val="auto"/>
            </w:rPr>
            <w:tab/>
            <w:t>ATC CLEARANCES AND ATC INSTRUCTIONS</w:t>
          </w:r>
        </w:p>
        <w:p w14:paraId="05B9497A" w14:textId="77777777" w:rsidR="00DE6AC0" w:rsidRPr="00CF667B" w:rsidRDefault="00581773" w:rsidP="00DE6AC0">
          <w:pPr>
            <w:rPr>
              <w:rStyle w:val="GeneralAviation"/>
              <w:color w:val="auto"/>
            </w:rPr>
          </w:pPr>
          <w:r w:rsidRPr="00CF667B">
            <w:rPr>
              <w:rStyle w:val="GeneralAviation"/>
              <w:color w:val="auto"/>
            </w:rPr>
            <w:t xml:space="preserve">Subtopic ATM 3.1 - </w:t>
          </w:r>
          <w:r w:rsidRPr="00CF667B">
            <w:rPr>
              <w:rStyle w:val="GeneralAviation"/>
              <w:color w:val="auto"/>
            </w:rPr>
            <w:tab/>
            <w:t>ATC clearances</w:t>
          </w:r>
        </w:p>
        <w:p w14:paraId="30447D6D" w14:textId="77777777" w:rsidR="00DE6AC0" w:rsidRPr="00CF667B" w:rsidRDefault="00581773" w:rsidP="00DE6AC0">
          <w:pPr>
            <w:rPr>
              <w:rStyle w:val="GeneralAviation"/>
              <w:color w:val="auto"/>
            </w:rPr>
          </w:pPr>
          <w:r w:rsidRPr="00CF667B">
            <w:rPr>
              <w:rStyle w:val="GeneralAviation"/>
              <w:color w:val="auto"/>
            </w:rPr>
            <w:t xml:space="preserve">Subtopic ATM 3.2 - </w:t>
          </w:r>
          <w:r w:rsidRPr="00CF667B">
            <w:rPr>
              <w:rStyle w:val="GeneralAviation"/>
              <w:color w:val="auto"/>
            </w:rPr>
            <w:tab/>
            <w:t>ATC instructions</w:t>
          </w:r>
        </w:p>
        <w:p w14:paraId="4E8C899A" w14:textId="77777777" w:rsidR="00DE6AC0" w:rsidRPr="00CF667B" w:rsidRDefault="00581773" w:rsidP="00DE6AC0">
          <w:pPr>
            <w:rPr>
              <w:rStyle w:val="GeneralAviation"/>
              <w:color w:val="auto"/>
            </w:rPr>
          </w:pPr>
          <w:r w:rsidRPr="00CF667B">
            <w:rPr>
              <w:rStyle w:val="GeneralAviation"/>
              <w:color w:val="auto"/>
            </w:rPr>
            <w:t xml:space="preserve">TOPIC ATM 4 - </w:t>
          </w:r>
          <w:r w:rsidRPr="00CF667B">
            <w:rPr>
              <w:rStyle w:val="GeneralAviation"/>
              <w:color w:val="auto"/>
            </w:rPr>
            <w:tab/>
          </w:r>
          <w:r w:rsidRPr="00CF667B">
            <w:rPr>
              <w:rStyle w:val="GeneralAviation"/>
              <w:color w:val="auto"/>
            </w:rPr>
            <w:tab/>
            <w:t>COORDINATION</w:t>
          </w:r>
        </w:p>
        <w:p w14:paraId="0087ABF8" w14:textId="77777777" w:rsidR="00DE6AC0" w:rsidRPr="00CF667B" w:rsidRDefault="00581773" w:rsidP="00DE6AC0">
          <w:pPr>
            <w:rPr>
              <w:rStyle w:val="GeneralAviation"/>
              <w:color w:val="auto"/>
            </w:rPr>
          </w:pPr>
          <w:r w:rsidRPr="00CF667B">
            <w:rPr>
              <w:rStyle w:val="GeneralAviation"/>
              <w:color w:val="auto"/>
            </w:rPr>
            <w:t xml:space="preserve">Subtopic ATM 4.1 - </w:t>
          </w:r>
          <w:r w:rsidRPr="00CF667B">
            <w:rPr>
              <w:rStyle w:val="GeneralAviation"/>
              <w:color w:val="auto"/>
            </w:rPr>
            <w:tab/>
            <w:t>Necessity for coordination</w:t>
          </w:r>
        </w:p>
        <w:p w14:paraId="6FDD0675" w14:textId="77777777" w:rsidR="00DE6AC0" w:rsidRPr="00CF667B" w:rsidRDefault="00581773" w:rsidP="00DE6AC0">
          <w:pPr>
            <w:rPr>
              <w:rStyle w:val="GeneralAviation"/>
              <w:color w:val="auto"/>
            </w:rPr>
          </w:pPr>
          <w:r w:rsidRPr="00CF667B">
            <w:rPr>
              <w:rStyle w:val="GeneralAviation"/>
              <w:color w:val="auto"/>
            </w:rPr>
            <w:t xml:space="preserve">Subtopic ATM 4.2 - </w:t>
          </w:r>
          <w:r w:rsidRPr="00CF667B">
            <w:rPr>
              <w:rStyle w:val="GeneralAviation"/>
              <w:color w:val="auto"/>
            </w:rPr>
            <w:tab/>
            <w:t>Tools and methods for coordination</w:t>
          </w:r>
        </w:p>
        <w:p w14:paraId="0D4DADA5" w14:textId="77777777" w:rsidR="00DE6AC0" w:rsidRPr="00CF667B" w:rsidRDefault="00581773" w:rsidP="00DE6AC0">
          <w:pPr>
            <w:rPr>
              <w:rStyle w:val="GeneralAviation"/>
              <w:color w:val="auto"/>
            </w:rPr>
          </w:pPr>
          <w:r w:rsidRPr="00CF667B">
            <w:rPr>
              <w:rStyle w:val="GeneralAviation"/>
              <w:color w:val="auto"/>
            </w:rPr>
            <w:t xml:space="preserve">Subtopic ATM 4.3 - </w:t>
          </w:r>
          <w:r w:rsidRPr="00CF667B">
            <w:rPr>
              <w:rStyle w:val="GeneralAviation"/>
              <w:color w:val="auto"/>
            </w:rPr>
            <w:tab/>
            <w:t>Coordination procedures</w:t>
          </w:r>
        </w:p>
        <w:p w14:paraId="780B4A9C" w14:textId="77777777" w:rsidR="00DE6AC0" w:rsidRPr="00CF667B" w:rsidRDefault="00581773" w:rsidP="00DE6AC0">
          <w:pPr>
            <w:rPr>
              <w:rStyle w:val="GeneralAviation"/>
              <w:color w:val="auto"/>
            </w:rPr>
          </w:pPr>
          <w:r w:rsidRPr="00CF667B">
            <w:rPr>
              <w:rStyle w:val="GeneralAviation"/>
              <w:color w:val="auto"/>
            </w:rPr>
            <w:t xml:space="preserve">TOPIC ATM 5 - </w:t>
          </w:r>
          <w:r w:rsidRPr="00CF667B">
            <w:rPr>
              <w:rStyle w:val="GeneralAviation"/>
              <w:color w:val="auto"/>
            </w:rPr>
            <w:tab/>
          </w:r>
          <w:r w:rsidRPr="00CF667B">
            <w:rPr>
              <w:rStyle w:val="GeneralAviation"/>
              <w:color w:val="auto"/>
            </w:rPr>
            <w:tab/>
            <w:t>ALTIMETRY AND LEVEL ALLOCATION</w:t>
          </w:r>
        </w:p>
        <w:p w14:paraId="643A414C" w14:textId="77777777" w:rsidR="00DE6AC0" w:rsidRPr="00CF667B" w:rsidRDefault="00581773" w:rsidP="00DE6AC0">
          <w:pPr>
            <w:rPr>
              <w:rStyle w:val="GeneralAviation"/>
              <w:color w:val="auto"/>
            </w:rPr>
          </w:pPr>
          <w:r w:rsidRPr="00CF667B">
            <w:rPr>
              <w:rStyle w:val="GeneralAviation"/>
              <w:color w:val="auto"/>
            </w:rPr>
            <w:lastRenderedPageBreak/>
            <w:t xml:space="preserve">Subtopic ATM 5.1 - </w:t>
          </w:r>
          <w:r w:rsidRPr="00CF667B">
            <w:rPr>
              <w:rStyle w:val="GeneralAviation"/>
              <w:color w:val="auto"/>
            </w:rPr>
            <w:tab/>
            <w:t>Altimetry</w:t>
          </w:r>
        </w:p>
        <w:p w14:paraId="29E7FFEA" w14:textId="77777777" w:rsidR="00DE6AC0" w:rsidRPr="00CF667B" w:rsidRDefault="00581773" w:rsidP="00DE6AC0">
          <w:pPr>
            <w:rPr>
              <w:rStyle w:val="GeneralAviation"/>
              <w:color w:val="auto"/>
            </w:rPr>
          </w:pPr>
          <w:r w:rsidRPr="00CF667B">
            <w:rPr>
              <w:rStyle w:val="GeneralAviation"/>
              <w:color w:val="auto"/>
            </w:rPr>
            <w:t xml:space="preserve">Subtopic ATM 5.2 - </w:t>
          </w:r>
          <w:r w:rsidRPr="00CF667B">
            <w:rPr>
              <w:rStyle w:val="GeneralAviation"/>
              <w:color w:val="auto"/>
            </w:rPr>
            <w:tab/>
            <w:t>Terrain clearance</w:t>
          </w:r>
        </w:p>
        <w:p w14:paraId="44517EC9" w14:textId="77777777" w:rsidR="00DE6AC0" w:rsidRPr="00CF667B" w:rsidRDefault="00581773" w:rsidP="00DE6AC0">
          <w:pPr>
            <w:rPr>
              <w:rStyle w:val="GeneralAviation"/>
              <w:color w:val="auto"/>
            </w:rPr>
          </w:pPr>
          <w:r w:rsidRPr="00CF667B">
            <w:rPr>
              <w:rStyle w:val="GeneralAviation"/>
              <w:color w:val="auto"/>
            </w:rPr>
            <w:t xml:space="preserve">TOPIC ATM 6 - </w:t>
          </w:r>
          <w:r w:rsidRPr="00CF667B">
            <w:rPr>
              <w:rStyle w:val="GeneralAviation"/>
              <w:color w:val="auto"/>
            </w:rPr>
            <w:tab/>
          </w:r>
          <w:r w:rsidRPr="00CF667B">
            <w:rPr>
              <w:rStyle w:val="GeneralAviation"/>
              <w:color w:val="auto"/>
            </w:rPr>
            <w:tab/>
            <w:t>SEPARATIONS</w:t>
          </w:r>
        </w:p>
        <w:p w14:paraId="0579C981" w14:textId="77777777" w:rsidR="00DE6AC0" w:rsidRPr="00CF667B" w:rsidRDefault="00581773" w:rsidP="00DE6AC0">
          <w:pPr>
            <w:rPr>
              <w:rStyle w:val="GeneralAviation"/>
              <w:color w:val="auto"/>
            </w:rPr>
          </w:pPr>
          <w:r w:rsidRPr="00CF667B">
            <w:rPr>
              <w:rStyle w:val="GeneralAviation"/>
              <w:color w:val="auto"/>
            </w:rPr>
            <w:t xml:space="preserve">Subtopic ATM 6.1 - </w:t>
          </w:r>
          <w:r w:rsidRPr="00CF667B">
            <w:rPr>
              <w:rStyle w:val="GeneralAviation"/>
              <w:color w:val="auto"/>
            </w:rPr>
            <w:tab/>
            <w:t>Vertical separation</w:t>
          </w:r>
        </w:p>
        <w:p w14:paraId="2C33FD3B" w14:textId="77777777" w:rsidR="00DE6AC0" w:rsidRPr="00CF667B" w:rsidRDefault="00581773" w:rsidP="00DE6AC0">
          <w:pPr>
            <w:rPr>
              <w:rStyle w:val="GeneralAviation"/>
              <w:color w:val="auto"/>
            </w:rPr>
          </w:pPr>
          <w:r w:rsidRPr="00CF667B">
            <w:rPr>
              <w:rStyle w:val="GeneralAviation"/>
              <w:color w:val="auto"/>
            </w:rPr>
            <w:t xml:space="preserve">Subtopic ATM 6.2 - </w:t>
          </w:r>
          <w:r w:rsidRPr="00CF667B">
            <w:rPr>
              <w:rStyle w:val="GeneralAviation"/>
              <w:color w:val="auto"/>
            </w:rPr>
            <w:tab/>
            <w:t>Longitudinal separation in a surveillance environment</w:t>
          </w:r>
        </w:p>
        <w:p w14:paraId="61869015" w14:textId="77777777" w:rsidR="00DE6AC0" w:rsidRPr="00CF667B" w:rsidRDefault="00581773" w:rsidP="00DE6AC0">
          <w:pPr>
            <w:rPr>
              <w:rStyle w:val="GeneralAviation"/>
              <w:color w:val="auto"/>
            </w:rPr>
          </w:pPr>
          <w:r w:rsidRPr="00CF667B">
            <w:rPr>
              <w:rStyle w:val="GeneralAviation"/>
              <w:color w:val="auto"/>
            </w:rPr>
            <w:t xml:space="preserve">Subtopic ATM 6.3 - </w:t>
          </w:r>
          <w:r w:rsidRPr="00CF667B">
            <w:rPr>
              <w:rStyle w:val="GeneralAviation"/>
              <w:color w:val="auto"/>
            </w:rPr>
            <w:tab/>
            <w:t>Wake turbulence distance-based separation</w:t>
          </w:r>
        </w:p>
        <w:p w14:paraId="025252B2" w14:textId="77777777" w:rsidR="00DE6AC0" w:rsidRPr="00CF667B" w:rsidRDefault="00581773" w:rsidP="00DE6AC0">
          <w:pPr>
            <w:rPr>
              <w:rStyle w:val="GeneralAviation"/>
              <w:color w:val="auto"/>
            </w:rPr>
          </w:pPr>
          <w:r w:rsidRPr="00CF667B">
            <w:rPr>
              <w:rStyle w:val="GeneralAviation"/>
              <w:color w:val="auto"/>
            </w:rPr>
            <w:t xml:space="preserve">Subtopic ATM 6.4 - </w:t>
          </w:r>
          <w:r w:rsidRPr="00CF667B">
            <w:rPr>
              <w:rStyle w:val="GeneralAviation"/>
              <w:color w:val="auto"/>
            </w:rPr>
            <w:tab/>
            <w:t>Separation based on ATS surveillance systems</w:t>
          </w:r>
        </w:p>
        <w:p w14:paraId="2B3B1AB5" w14:textId="77777777" w:rsidR="00DE6AC0" w:rsidRPr="00CF667B" w:rsidRDefault="00581773" w:rsidP="00DE6AC0">
          <w:pPr>
            <w:rPr>
              <w:rStyle w:val="GeneralAviation"/>
              <w:color w:val="auto"/>
            </w:rPr>
          </w:pPr>
          <w:r w:rsidRPr="00CF667B">
            <w:rPr>
              <w:rStyle w:val="GeneralAviation"/>
              <w:color w:val="auto"/>
            </w:rPr>
            <w:t xml:space="preserve">TOPIC ATM 7 - </w:t>
          </w:r>
          <w:r w:rsidRPr="00CF667B">
            <w:rPr>
              <w:rStyle w:val="GeneralAviation"/>
              <w:color w:val="auto"/>
            </w:rPr>
            <w:tab/>
          </w:r>
          <w:r w:rsidRPr="00CF667B">
            <w:rPr>
              <w:rStyle w:val="GeneralAviation"/>
              <w:color w:val="auto"/>
            </w:rPr>
            <w:tab/>
            <w:t>AIRBORNE AND GROUND-BASED SAFETY NETS</w:t>
          </w:r>
        </w:p>
        <w:p w14:paraId="157C5365" w14:textId="77777777" w:rsidR="00DE6AC0" w:rsidRPr="00CF667B" w:rsidRDefault="00581773" w:rsidP="00DE6AC0">
          <w:pPr>
            <w:rPr>
              <w:rStyle w:val="GeneralAviation"/>
              <w:color w:val="auto"/>
            </w:rPr>
          </w:pPr>
          <w:r w:rsidRPr="00CF667B">
            <w:rPr>
              <w:rStyle w:val="GeneralAviation"/>
              <w:color w:val="auto"/>
            </w:rPr>
            <w:t xml:space="preserve">Subtopic ATM 7.1 - </w:t>
          </w:r>
          <w:r w:rsidRPr="00CF667B">
            <w:rPr>
              <w:rStyle w:val="GeneralAviation"/>
              <w:color w:val="auto"/>
            </w:rPr>
            <w:tab/>
            <w:t xml:space="preserve">Airborne safety nets </w:t>
          </w:r>
        </w:p>
        <w:p w14:paraId="5D9818AA" w14:textId="77777777" w:rsidR="00DE6AC0" w:rsidRPr="00CF667B" w:rsidRDefault="00581773" w:rsidP="00DE6AC0">
          <w:pPr>
            <w:rPr>
              <w:rStyle w:val="GeneralAviation"/>
              <w:color w:val="auto"/>
            </w:rPr>
          </w:pPr>
          <w:r w:rsidRPr="00CF667B">
            <w:rPr>
              <w:rStyle w:val="GeneralAviation"/>
              <w:color w:val="auto"/>
            </w:rPr>
            <w:t xml:space="preserve">Subtopic ATM 7.2 - </w:t>
          </w:r>
          <w:r w:rsidRPr="00CF667B">
            <w:rPr>
              <w:rStyle w:val="GeneralAviation"/>
              <w:color w:val="auto"/>
            </w:rPr>
            <w:tab/>
            <w:t>Ground-based safety nets</w:t>
          </w:r>
        </w:p>
        <w:p w14:paraId="2EF71CD5" w14:textId="77777777" w:rsidR="00DE6AC0" w:rsidRPr="00CF667B" w:rsidRDefault="00581773" w:rsidP="00DE6AC0">
          <w:pPr>
            <w:rPr>
              <w:rStyle w:val="GeneralAviation"/>
              <w:color w:val="auto"/>
            </w:rPr>
          </w:pPr>
          <w:r w:rsidRPr="00CF667B">
            <w:rPr>
              <w:rStyle w:val="GeneralAviation"/>
              <w:color w:val="auto"/>
            </w:rPr>
            <w:t xml:space="preserve">TOPIC ATM 8 - </w:t>
          </w:r>
          <w:r w:rsidRPr="00CF667B">
            <w:rPr>
              <w:rStyle w:val="GeneralAviation"/>
              <w:color w:val="auto"/>
            </w:rPr>
            <w:tab/>
          </w:r>
          <w:r w:rsidRPr="00CF667B">
            <w:rPr>
              <w:rStyle w:val="GeneralAviation"/>
              <w:color w:val="auto"/>
            </w:rPr>
            <w:tab/>
            <w:t>DATA DISPLAY</w:t>
          </w:r>
        </w:p>
        <w:p w14:paraId="5919E082" w14:textId="77777777" w:rsidR="00DE6AC0" w:rsidRPr="00CF667B" w:rsidRDefault="00581773" w:rsidP="00DE6AC0">
          <w:pPr>
            <w:rPr>
              <w:rStyle w:val="GeneralAviation"/>
              <w:color w:val="auto"/>
            </w:rPr>
          </w:pPr>
          <w:r w:rsidRPr="00CF667B">
            <w:rPr>
              <w:rStyle w:val="GeneralAviation"/>
              <w:color w:val="auto"/>
            </w:rPr>
            <w:t xml:space="preserve">Subtopic ATM 8.1 - </w:t>
          </w:r>
          <w:r w:rsidRPr="00CF667B">
            <w:rPr>
              <w:rStyle w:val="GeneralAviation"/>
              <w:color w:val="auto"/>
            </w:rPr>
            <w:tab/>
            <w:t>Data management</w:t>
          </w:r>
        </w:p>
        <w:p w14:paraId="50C6BFDB" w14:textId="77777777" w:rsidR="00DE6AC0" w:rsidRPr="00CF667B" w:rsidRDefault="00581773" w:rsidP="00DE6AC0">
          <w:pPr>
            <w:rPr>
              <w:rStyle w:val="GeneralAviation"/>
              <w:color w:val="auto"/>
            </w:rPr>
          </w:pPr>
          <w:r w:rsidRPr="00CF667B">
            <w:rPr>
              <w:rStyle w:val="GeneralAviation"/>
              <w:color w:val="auto"/>
            </w:rPr>
            <w:t xml:space="preserve">TOPIC ATM 9 - </w:t>
          </w:r>
          <w:r w:rsidRPr="00CF667B">
            <w:rPr>
              <w:rStyle w:val="GeneralAviation"/>
              <w:color w:val="auto"/>
            </w:rPr>
            <w:tab/>
          </w:r>
          <w:r w:rsidRPr="00CF667B">
            <w:rPr>
              <w:rStyle w:val="GeneralAviation"/>
              <w:color w:val="auto"/>
            </w:rPr>
            <w:tab/>
            <w:t>OPERATIONAL ENVIRONMENT (SIMULATED)</w:t>
          </w:r>
        </w:p>
        <w:p w14:paraId="73BB0C39" w14:textId="77777777" w:rsidR="00DE6AC0" w:rsidRPr="00CF667B" w:rsidRDefault="00581773" w:rsidP="00DE6AC0">
          <w:pPr>
            <w:rPr>
              <w:rStyle w:val="GeneralAviation"/>
              <w:color w:val="auto"/>
            </w:rPr>
          </w:pPr>
          <w:r w:rsidRPr="00CF667B">
            <w:rPr>
              <w:rStyle w:val="GeneralAviation"/>
              <w:color w:val="auto"/>
            </w:rPr>
            <w:t xml:space="preserve">Subtopic ATM 9.1 - </w:t>
          </w:r>
          <w:r w:rsidRPr="00CF667B">
            <w:rPr>
              <w:rStyle w:val="GeneralAviation"/>
              <w:color w:val="auto"/>
            </w:rPr>
            <w:tab/>
            <w:t>Integrity of the operational environment</w:t>
          </w:r>
        </w:p>
        <w:p w14:paraId="69D0D47A" w14:textId="77777777" w:rsidR="00DE6AC0" w:rsidRPr="00CF667B" w:rsidRDefault="00581773" w:rsidP="00DE6AC0">
          <w:pPr>
            <w:rPr>
              <w:rStyle w:val="GeneralAviation"/>
              <w:color w:val="auto"/>
            </w:rPr>
          </w:pPr>
          <w:r w:rsidRPr="00CF667B">
            <w:rPr>
              <w:rStyle w:val="GeneralAviation"/>
              <w:color w:val="auto"/>
            </w:rPr>
            <w:t xml:space="preserve">Subtopic ATM 9.2 - </w:t>
          </w:r>
          <w:r w:rsidRPr="00CF667B">
            <w:rPr>
              <w:rStyle w:val="GeneralAviation"/>
              <w:color w:val="auto"/>
            </w:rPr>
            <w:tab/>
            <w:t>Verification of the currency of operational procedures</w:t>
          </w:r>
        </w:p>
        <w:p w14:paraId="0B742A36" w14:textId="77777777" w:rsidR="00DE6AC0" w:rsidRPr="00CF667B" w:rsidRDefault="00581773" w:rsidP="00DE6AC0">
          <w:pPr>
            <w:rPr>
              <w:rStyle w:val="GeneralAviation"/>
              <w:color w:val="auto"/>
            </w:rPr>
          </w:pPr>
          <w:r w:rsidRPr="00CF667B">
            <w:rPr>
              <w:rStyle w:val="GeneralAviation"/>
              <w:color w:val="auto"/>
            </w:rPr>
            <w:t xml:space="preserve">Subtopic ATM 9.3 - </w:t>
          </w:r>
          <w:r w:rsidRPr="00CF667B">
            <w:rPr>
              <w:rStyle w:val="GeneralAviation"/>
              <w:color w:val="auto"/>
            </w:rPr>
            <w:tab/>
            <w:t>Handover-takeover</w:t>
          </w:r>
        </w:p>
        <w:p w14:paraId="0283FD96" w14:textId="77777777" w:rsidR="00DE6AC0" w:rsidRPr="00CF667B" w:rsidRDefault="00581773" w:rsidP="00DE6AC0">
          <w:pPr>
            <w:rPr>
              <w:rStyle w:val="GeneralAviation"/>
              <w:color w:val="auto"/>
            </w:rPr>
          </w:pPr>
          <w:r w:rsidRPr="00CF667B">
            <w:rPr>
              <w:rStyle w:val="GeneralAviation"/>
              <w:color w:val="auto"/>
            </w:rPr>
            <w:t xml:space="preserve">TOPIC ATM 10 - </w:t>
          </w:r>
          <w:r w:rsidRPr="00CF667B">
            <w:rPr>
              <w:rStyle w:val="GeneralAviation"/>
              <w:color w:val="auto"/>
            </w:rPr>
            <w:tab/>
          </w:r>
          <w:r w:rsidRPr="00CF667B">
            <w:rPr>
              <w:rStyle w:val="GeneralAviation"/>
              <w:color w:val="auto"/>
            </w:rPr>
            <w:tab/>
            <w:t>PROVISION OF CONTROL SERVICE</w:t>
          </w:r>
        </w:p>
        <w:p w14:paraId="1CA41E2A" w14:textId="77777777" w:rsidR="00DE6AC0" w:rsidRPr="00CF667B" w:rsidRDefault="00581773" w:rsidP="00DE6AC0">
          <w:pPr>
            <w:rPr>
              <w:rStyle w:val="GeneralAviation"/>
              <w:color w:val="auto"/>
            </w:rPr>
          </w:pPr>
          <w:r w:rsidRPr="00CF667B">
            <w:rPr>
              <w:rStyle w:val="GeneralAviation"/>
              <w:color w:val="auto"/>
            </w:rPr>
            <w:t xml:space="preserve">Subtopic ATM 10.1 - </w:t>
          </w:r>
          <w:r w:rsidRPr="00CF667B">
            <w:rPr>
              <w:rStyle w:val="GeneralAviation"/>
              <w:color w:val="auto"/>
            </w:rPr>
            <w:tab/>
            <w:t>Responsibility and processing of information</w:t>
          </w:r>
        </w:p>
        <w:p w14:paraId="5F25ED5A" w14:textId="77777777" w:rsidR="00DE6AC0" w:rsidRPr="00CF667B" w:rsidRDefault="00581773" w:rsidP="00DE6AC0">
          <w:pPr>
            <w:rPr>
              <w:rStyle w:val="GeneralAviation"/>
              <w:color w:val="auto"/>
            </w:rPr>
          </w:pPr>
          <w:r w:rsidRPr="00CF667B">
            <w:rPr>
              <w:rStyle w:val="GeneralAviation"/>
              <w:color w:val="auto"/>
            </w:rPr>
            <w:t xml:space="preserve">Subtopic ATM 10.2 - </w:t>
          </w:r>
          <w:r w:rsidRPr="00CF667B">
            <w:rPr>
              <w:rStyle w:val="GeneralAviation"/>
              <w:color w:val="auto"/>
            </w:rPr>
            <w:tab/>
            <w:t>ATS surveillance service</w:t>
          </w:r>
        </w:p>
        <w:p w14:paraId="4D0F7A19" w14:textId="77777777" w:rsidR="00DE6AC0" w:rsidRPr="00CF667B" w:rsidRDefault="00581773" w:rsidP="00DE6AC0">
          <w:pPr>
            <w:rPr>
              <w:rStyle w:val="GeneralAviation"/>
              <w:color w:val="auto"/>
            </w:rPr>
          </w:pPr>
          <w:r w:rsidRPr="00CF667B">
            <w:rPr>
              <w:rStyle w:val="GeneralAviation"/>
              <w:color w:val="auto"/>
            </w:rPr>
            <w:t xml:space="preserve">Subtopic ATM 10.3 - </w:t>
          </w:r>
          <w:r w:rsidRPr="00CF667B">
            <w:rPr>
              <w:rStyle w:val="GeneralAviation"/>
              <w:color w:val="auto"/>
            </w:rPr>
            <w:tab/>
            <w:t>Traffic management process</w:t>
          </w:r>
        </w:p>
        <w:p w14:paraId="65CBFA34" w14:textId="77777777" w:rsidR="00DE6AC0" w:rsidRPr="00CF667B" w:rsidRDefault="00581773" w:rsidP="00DE6AC0">
          <w:pPr>
            <w:rPr>
              <w:rStyle w:val="GeneralAviation"/>
              <w:color w:val="auto"/>
            </w:rPr>
          </w:pPr>
          <w:r w:rsidRPr="00CF667B">
            <w:rPr>
              <w:rStyle w:val="GeneralAviation"/>
              <w:color w:val="auto"/>
            </w:rPr>
            <w:t xml:space="preserve">Subtopic ATM 10.4 - </w:t>
          </w:r>
          <w:r w:rsidRPr="00CF667B">
            <w:rPr>
              <w:rStyle w:val="GeneralAviation"/>
              <w:color w:val="auto"/>
            </w:rPr>
            <w:tab/>
            <w:t>Handling traffic</w:t>
          </w:r>
        </w:p>
        <w:p w14:paraId="5D4A9706" w14:textId="77777777" w:rsidR="00DE6AC0" w:rsidRPr="00CF667B" w:rsidRDefault="00581773" w:rsidP="00DE6AC0">
          <w:pPr>
            <w:rPr>
              <w:rStyle w:val="GeneralAviation"/>
              <w:color w:val="auto"/>
            </w:rPr>
          </w:pPr>
          <w:r w:rsidRPr="00CF667B">
            <w:rPr>
              <w:rStyle w:val="GeneralAviation"/>
              <w:color w:val="auto"/>
            </w:rPr>
            <w:t xml:space="preserve">Subtopic ATM 10.5 - </w:t>
          </w:r>
          <w:r w:rsidRPr="00CF667B">
            <w:rPr>
              <w:rStyle w:val="GeneralAviation"/>
              <w:color w:val="auto"/>
            </w:rPr>
            <w:tab/>
            <w:t>Control service with advanced system support</w:t>
          </w:r>
        </w:p>
        <w:p w14:paraId="11909DDF" w14:textId="77777777" w:rsidR="00DE6AC0" w:rsidRPr="00CF667B" w:rsidRDefault="00581773" w:rsidP="00DE6AC0">
          <w:pPr>
            <w:rPr>
              <w:rStyle w:val="GeneralAviation"/>
              <w:color w:val="auto"/>
            </w:rPr>
          </w:pPr>
          <w:r w:rsidRPr="00CF667B">
            <w:rPr>
              <w:rStyle w:val="GeneralAviation"/>
              <w:color w:val="auto"/>
            </w:rPr>
            <w:t xml:space="preserve">TOPIC ATM 11 - </w:t>
          </w:r>
          <w:r w:rsidRPr="00CF667B">
            <w:rPr>
              <w:rStyle w:val="GeneralAviation"/>
              <w:color w:val="auto"/>
            </w:rPr>
            <w:tab/>
          </w:r>
          <w:r w:rsidRPr="00CF667B">
            <w:rPr>
              <w:rStyle w:val="GeneralAviation"/>
              <w:color w:val="auto"/>
            </w:rPr>
            <w:tab/>
            <w:t>HOLDING</w:t>
          </w:r>
        </w:p>
        <w:p w14:paraId="74051B92" w14:textId="77777777" w:rsidR="00DE6AC0" w:rsidRPr="00CF667B" w:rsidRDefault="00581773" w:rsidP="00DE6AC0">
          <w:pPr>
            <w:rPr>
              <w:rStyle w:val="GeneralAviation"/>
              <w:color w:val="auto"/>
            </w:rPr>
          </w:pPr>
          <w:r w:rsidRPr="00CF667B">
            <w:rPr>
              <w:rStyle w:val="GeneralAviation"/>
              <w:color w:val="auto"/>
            </w:rPr>
            <w:t xml:space="preserve">Subtopic ATM 11.1 - </w:t>
          </w:r>
          <w:r w:rsidRPr="00CF667B">
            <w:rPr>
              <w:rStyle w:val="GeneralAviation"/>
              <w:color w:val="auto"/>
            </w:rPr>
            <w:tab/>
            <w:t>General holding procedures</w:t>
          </w:r>
        </w:p>
        <w:p w14:paraId="02FFACA6" w14:textId="77777777" w:rsidR="00DE6AC0" w:rsidRPr="00CF667B" w:rsidRDefault="00581773" w:rsidP="00DE6AC0">
          <w:pPr>
            <w:rPr>
              <w:rStyle w:val="GeneralAviation"/>
              <w:color w:val="auto"/>
            </w:rPr>
          </w:pPr>
          <w:r w:rsidRPr="00CF667B">
            <w:rPr>
              <w:rStyle w:val="GeneralAviation"/>
              <w:color w:val="auto"/>
            </w:rPr>
            <w:t xml:space="preserve">Subtopic ATM 11.2 - </w:t>
          </w:r>
          <w:r w:rsidRPr="00CF667B">
            <w:rPr>
              <w:rStyle w:val="GeneralAviation"/>
              <w:color w:val="auto"/>
            </w:rPr>
            <w:tab/>
            <w:t>Holding aircraft</w:t>
          </w:r>
        </w:p>
        <w:p w14:paraId="258F127B" w14:textId="77777777" w:rsidR="00DE6AC0" w:rsidRPr="00CF667B" w:rsidRDefault="00581773" w:rsidP="00DE6AC0">
          <w:pPr>
            <w:rPr>
              <w:rStyle w:val="GeneralAviation"/>
              <w:color w:val="auto"/>
            </w:rPr>
          </w:pPr>
          <w:r w:rsidRPr="00CF667B">
            <w:rPr>
              <w:rStyle w:val="GeneralAviation"/>
              <w:color w:val="auto"/>
            </w:rPr>
            <w:t xml:space="preserve">Subtopic ATM 11.3 - </w:t>
          </w:r>
          <w:r w:rsidRPr="00CF667B">
            <w:rPr>
              <w:rStyle w:val="GeneralAviation"/>
              <w:color w:val="auto"/>
            </w:rPr>
            <w:tab/>
            <w:t>Holding in a surveillance environment</w:t>
          </w:r>
        </w:p>
        <w:p w14:paraId="7CC4B8AC" w14:textId="77777777" w:rsidR="00DE6AC0" w:rsidRPr="00CF667B" w:rsidRDefault="00581773" w:rsidP="00DE6AC0">
          <w:pPr>
            <w:rPr>
              <w:rStyle w:val="GeneralAviation"/>
              <w:color w:val="auto"/>
            </w:rPr>
          </w:pPr>
          <w:r w:rsidRPr="00CF667B">
            <w:rPr>
              <w:rStyle w:val="GeneralAviation"/>
              <w:color w:val="auto"/>
            </w:rPr>
            <w:t xml:space="preserve">TOPIC ATM 12 - </w:t>
          </w:r>
          <w:r w:rsidRPr="00CF667B">
            <w:rPr>
              <w:rStyle w:val="GeneralAviation"/>
              <w:color w:val="auto"/>
            </w:rPr>
            <w:tab/>
          </w:r>
          <w:r w:rsidRPr="00CF667B">
            <w:rPr>
              <w:rStyle w:val="GeneralAviation"/>
              <w:color w:val="auto"/>
            </w:rPr>
            <w:tab/>
            <w:t>IDENTIFICATION</w:t>
          </w:r>
        </w:p>
        <w:p w14:paraId="21ED93F9" w14:textId="77777777" w:rsidR="00DE6AC0" w:rsidRPr="00CF667B" w:rsidRDefault="00581773" w:rsidP="00DE6AC0">
          <w:pPr>
            <w:rPr>
              <w:rStyle w:val="GeneralAviation"/>
              <w:color w:val="auto"/>
            </w:rPr>
          </w:pPr>
          <w:r w:rsidRPr="00CF667B">
            <w:rPr>
              <w:rStyle w:val="GeneralAviation"/>
              <w:color w:val="auto"/>
            </w:rPr>
            <w:t xml:space="preserve">Subtopic ATM 12.1 - </w:t>
          </w:r>
          <w:r w:rsidRPr="00CF667B">
            <w:rPr>
              <w:rStyle w:val="GeneralAviation"/>
              <w:color w:val="auto"/>
            </w:rPr>
            <w:tab/>
            <w:t>Establishment of identification</w:t>
          </w:r>
        </w:p>
        <w:p w14:paraId="32528A1B" w14:textId="77777777" w:rsidR="00DE6AC0" w:rsidRPr="00CF667B" w:rsidRDefault="00581773" w:rsidP="00DE6AC0">
          <w:pPr>
            <w:rPr>
              <w:rStyle w:val="GeneralAviation"/>
              <w:color w:val="auto"/>
            </w:rPr>
          </w:pPr>
          <w:r w:rsidRPr="00CF667B">
            <w:rPr>
              <w:rStyle w:val="GeneralAviation"/>
              <w:color w:val="auto"/>
            </w:rPr>
            <w:t xml:space="preserve">Subtopic ATM 12.2 - </w:t>
          </w:r>
          <w:r w:rsidRPr="00CF667B">
            <w:rPr>
              <w:rStyle w:val="GeneralAviation"/>
              <w:color w:val="auto"/>
            </w:rPr>
            <w:tab/>
            <w:t>Maintenance of identification</w:t>
          </w:r>
        </w:p>
        <w:p w14:paraId="2388EEB3" w14:textId="77777777" w:rsidR="00DE6AC0" w:rsidRPr="00CF667B" w:rsidRDefault="00581773" w:rsidP="00DE6AC0">
          <w:pPr>
            <w:rPr>
              <w:rStyle w:val="GeneralAviation"/>
              <w:color w:val="auto"/>
            </w:rPr>
          </w:pPr>
          <w:r w:rsidRPr="00CF667B">
            <w:rPr>
              <w:rStyle w:val="GeneralAviation"/>
              <w:color w:val="auto"/>
            </w:rPr>
            <w:t xml:space="preserve">Subtopic ATM 12.3 - </w:t>
          </w:r>
          <w:r w:rsidRPr="00CF667B">
            <w:rPr>
              <w:rStyle w:val="GeneralAviation"/>
              <w:color w:val="auto"/>
            </w:rPr>
            <w:tab/>
            <w:t>Loss of identity</w:t>
          </w:r>
        </w:p>
        <w:p w14:paraId="573A080A" w14:textId="77777777" w:rsidR="00DE6AC0" w:rsidRPr="00CF667B" w:rsidRDefault="00581773" w:rsidP="00DE6AC0">
          <w:pPr>
            <w:rPr>
              <w:rStyle w:val="GeneralAviation"/>
              <w:color w:val="auto"/>
            </w:rPr>
          </w:pPr>
          <w:r w:rsidRPr="00CF667B">
            <w:rPr>
              <w:rStyle w:val="GeneralAviation"/>
              <w:color w:val="auto"/>
            </w:rPr>
            <w:t xml:space="preserve">Subtopic ATM 12.4 - </w:t>
          </w:r>
          <w:r w:rsidRPr="00CF667B">
            <w:rPr>
              <w:rStyle w:val="GeneralAviation"/>
              <w:color w:val="auto"/>
            </w:rPr>
            <w:tab/>
            <w:t>Position information</w:t>
          </w:r>
        </w:p>
        <w:p w14:paraId="68535E9E" w14:textId="77777777" w:rsidR="00DE6AC0" w:rsidRPr="00CF667B" w:rsidRDefault="00581773" w:rsidP="00DE6AC0">
          <w:pPr>
            <w:rPr>
              <w:rStyle w:val="GeneralAviation"/>
              <w:color w:val="auto"/>
            </w:rPr>
          </w:pPr>
          <w:r w:rsidRPr="00CF667B">
            <w:rPr>
              <w:rStyle w:val="GeneralAviation"/>
              <w:color w:val="auto"/>
            </w:rPr>
            <w:t xml:space="preserve">Subtopic ATM 12.5 - </w:t>
          </w:r>
          <w:r w:rsidRPr="00CF667B">
            <w:rPr>
              <w:rStyle w:val="GeneralAviation"/>
              <w:color w:val="auto"/>
            </w:rPr>
            <w:tab/>
            <w:t>Transfer of identity</w:t>
          </w:r>
        </w:p>
        <w:p w14:paraId="6161BE52" w14:textId="77777777" w:rsidR="00DE6AC0" w:rsidRDefault="00DE6AC0" w:rsidP="00DE6AC0">
          <w:pPr>
            <w:rPr>
              <w:rStyle w:val="GeneralAviation"/>
              <w:color w:val="auto"/>
            </w:rPr>
          </w:pPr>
        </w:p>
        <w:p w14:paraId="7DCF3158" w14:textId="77777777" w:rsidR="00E92014" w:rsidRPr="00CF667B" w:rsidRDefault="00E92014" w:rsidP="00DE6AC0">
          <w:pPr>
            <w:rPr>
              <w:rStyle w:val="GeneralAviation"/>
              <w:color w:val="auto"/>
            </w:rPr>
          </w:pPr>
        </w:p>
        <w:p w14:paraId="10A4E9D8" w14:textId="77777777" w:rsidR="00DE6AC0" w:rsidRPr="00CF667B" w:rsidRDefault="00581773" w:rsidP="00DE6AC0">
          <w:pPr>
            <w:rPr>
              <w:rStyle w:val="GeneralAviation"/>
              <w:b/>
              <w:bCs/>
              <w:color w:val="auto"/>
            </w:rPr>
          </w:pPr>
          <w:r w:rsidRPr="00CF667B">
            <w:rPr>
              <w:rStyle w:val="GeneralAviation"/>
              <w:b/>
              <w:bCs/>
              <w:color w:val="auto"/>
            </w:rPr>
            <w:lastRenderedPageBreak/>
            <w:t>SUBJECT 4: METEOROLOGY</w:t>
          </w:r>
        </w:p>
        <w:p w14:paraId="21ABB419" w14:textId="77777777" w:rsidR="00DE6AC0" w:rsidRPr="00CF667B" w:rsidRDefault="00581773" w:rsidP="00DE6AC0">
          <w:pPr>
            <w:rPr>
              <w:rStyle w:val="GeneralAviation"/>
              <w:color w:val="auto"/>
            </w:rPr>
          </w:pPr>
          <w:r w:rsidRPr="00CF667B">
            <w:rPr>
              <w:rStyle w:val="GeneralAviation"/>
              <w:color w:val="auto"/>
            </w:rPr>
            <w:t xml:space="preserve">TOPIC MET 1 - </w:t>
          </w:r>
          <w:r w:rsidRPr="00CF667B">
            <w:rPr>
              <w:rStyle w:val="GeneralAviation"/>
              <w:color w:val="auto"/>
            </w:rPr>
            <w:tab/>
          </w:r>
          <w:r w:rsidRPr="00CF667B">
            <w:rPr>
              <w:rStyle w:val="GeneralAviation"/>
              <w:color w:val="auto"/>
            </w:rPr>
            <w:tab/>
            <w:t>METEOROLOGICAL PHENOMENA</w:t>
          </w:r>
        </w:p>
        <w:p w14:paraId="5328F880" w14:textId="77777777" w:rsidR="00DE6AC0" w:rsidRPr="00CF667B" w:rsidRDefault="00581773" w:rsidP="00DE6AC0">
          <w:pPr>
            <w:rPr>
              <w:rStyle w:val="GeneralAviation"/>
              <w:color w:val="auto"/>
            </w:rPr>
          </w:pPr>
          <w:r w:rsidRPr="00CF667B">
            <w:rPr>
              <w:rStyle w:val="GeneralAviation"/>
              <w:color w:val="auto"/>
            </w:rPr>
            <w:t xml:space="preserve">Subtopic MET 1.1 - </w:t>
          </w:r>
          <w:r w:rsidRPr="00CF667B">
            <w:rPr>
              <w:rStyle w:val="GeneralAviation"/>
              <w:color w:val="auto"/>
            </w:rPr>
            <w:tab/>
            <w:t>Meteorological phenomena</w:t>
          </w:r>
        </w:p>
        <w:p w14:paraId="65D22309" w14:textId="77777777" w:rsidR="00DE6AC0" w:rsidRPr="00CF667B" w:rsidRDefault="00581773" w:rsidP="00DE6AC0">
          <w:pPr>
            <w:rPr>
              <w:rStyle w:val="GeneralAviation"/>
              <w:color w:val="auto"/>
            </w:rPr>
          </w:pPr>
          <w:r w:rsidRPr="00CF667B">
            <w:rPr>
              <w:rStyle w:val="GeneralAviation"/>
              <w:color w:val="auto"/>
            </w:rPr>
            <w:t xml:space="preserve">TOPIC MET 2 - </w:t>
          </w:r>
          <w:r w:rsidRPr="00CF667B">
            <w:rPr>
              <w:rStyle w:val="GeneralAviation"/>
              <w:color w:val="auto"/>
            </w:rPr>
            <w:tab/>
          </w:r>
          <w:r w:rsidRPr="00CF667B">
            <w:rPr>
              <w:rStyle w:val="GeneralAviation"/>
              <w:color w:val="auto"/>
            </w:rPr>
            <w:tab/>
            <w:t>SOURCES OF METEOROLOGICAL DATA</w:t>
          </w:r>
        </w:p>
        <w:p w14:paraId="4996F69F" w14:textId="77777777" w:rsidR="00DE6AC0" w:rsidRPr="00CF667B" w:rsidRDefault="00581773" w:rsidP="00DE6AC0">
          <w:pPr>
            <w:rPr>
              <w:rStyle w:val="GeneralAviation"/>
              <w:color w:val="auto"/>
            </w:rPr>
          </w:pPr>
          <w:r w:rsidRPr="00CF667B">
            <w:rPr>
              <w:rStyle w:val="GeneralAviation"/>
              <w:color w:val="auto"/>
            </w:rPr>
            <w:t xml:space="preserve">Subtopic MET 2.1 - </w:t>
          </w:r>
          <w:r w:rsidRPr="00CF667B">
            <w:rPr>
              <w:rStyle w:val="GeneralAviation"/>
              <w:color w:val="auto"/>
            </w:rPr>
            <w:tab/>
            <w:t>Sources of meteorological information</w:t>
          </w:r>
        </w:p>
        <w:p w14:paraId="3F80103F" w14:textId="77777777" w:rsidR="00DE6AC0" w:rsidRPr="00CF667B" w:rsidRDefault="00DE6AC0" w:rsidP="00DE6AC0">
          <w:pPr>
            <w:rPr>
              <w:rStyle w:val="GeneralAviation"/>
              <w:color w:val="auto"/>
            </w:rPr>
          </w:pPr>
        </w:p>
        <w:p w14:paraId="2EFC1C9A" w14:textId="77777777" w:rsidR="00DE6AC0" w:rsidRPr="00CF667B" w:rsidRDefault="00581773" w:rsidP="00DE6AC0">
          <w:pPr>
            <w:rPr>
              <w:rStyle w:val="GeneralAviation"/>
              <w:b/>
              <w:bCs/>
              <w:color w:val="auto"/>
            </w:rPr>
          </w:pPr>
          <w:r w:rsidRPr="00CF667B">
            <w:rPr>
              <w:rStyle w:val="GeneralAviation"/>
              <w:b/>
              <w:bCs/>
              <w:color w:val="auto"/>
            </w:rPr>
            <w:t>SUBJECT 5: NAVIGATION</w:t>
          </w:r>
        </w:p>
        <w:p w14:paraId="18E20003" w14:textId="77777777" w:rsidR="00DE6AC0" w:rsidRPr="00CF667B" w:rsidRDefault="00581773" w:rsidP="00DE6AC0">
          <w:pPr>
            <w:rPr>
              <w:rStyle w:val="GeneralAviation"/>
              <w:color w:val="auto"/>
            </w:rPr>
          </w:pPr>
          <w:r w:rsidRPr="00CF667B">
            <w:rPr>
              <w:rStyle w:val="GeneralAviation"/>
              <w:color w:val="auto"/>
            </w:rPr>
            <w:t xml:space="preserve">TOPIC NAV 1 - </w:t>
          </w:r>
          <w:r w:rsidRPr="00CF667B">
            <w:rPr>
              <w:rStyle w:val="GeneralAviation"/>
              <w:color w:val="auto"/>
            </w:rPr>
            <w:tab/>
          </w:r>
          <w:r w:rsidRPr="00CF667B">
            <w:rPr>
              <w:rStyle w:val="GeneralAviation"/>
              <w:color w:val="auto"/>
            </w:rPr>
            <w:tab/>
            <w:t>MAPS AND AERONAUTICAL CHARTS</w:t>
          </w:r>
        </w:p>
        <w:p w14:paraId="3127322E" w14:textId="77777777" w:rsidR="00DE6AC0" w:rsidRPr="00CF667B" w:rsidRDefault="00581773" w:rsidP="00DE6AC0">
          <w:pPr>
            <w:rPr>
              <w:rStyle w:val="GeneralAviation"/>
              <w:color w:val="auto"/>
            </w:rPr>
          </w:pPr>
          <w:r w:rsidRPr="00CF667B">
            <w:rPr>
              <w:rStyle w:val="GeneralAviation"/>
              <w:color w:val="auto"/>
            </w:rPr>
            <w:t xml:space="preserve">Subtopic NAV 1.1 - </w:t>
          </w:r>
          <w:r w:rsidRPr="00CF667B">
            <w:rPr>
              <w:rStyle w:val="GeneralAviation"/>
              <w:color w:val="auto"/>
            </w:rPr>
            <w:tab/>
            <w:t>Maps and charts</w:t>
          </w:r>
        </w:p>
        <w:p w14:paraId="47BCE64D" w14:textId="77777777" w:rsidR="00DE6AC0" w:rsidRPr="00CF667B" w:rsidRDefault="00581773" w:rsidP="00DE6AC0">
          <w:pPr>
            <w:rPr>
              <w:rStyle w:val="GeneralAviation"/>
              <w:color w:val="auto"/>
            </w:rPr>
          </w:pPr>
          <w:r w:rsidRPr="00CF667B">
            <w:rPr>
              <w:rStyle w:val="GeneralAviation"/>
              <w:color w:val="auto"/>
            </w:rPr>
            <w:t xml:space="preserve">TOPIC NAV 2 - </w:t>
          </w:r>
          <w:r w:rsidRPr="00CF667B">
            <w:rPr>
              <w:rStyle w:val="GeneralAviation"/>
              <w:color w:val="auto"/>
            </w:rPr>
            <w:tab/>
          </w:r>
          <w:r w:rsidRPr="00CF667B">
            <w:rPr>
              <w:rStyle w:val="GeneralAviation"/>
              <w:color w:val="auto"/>
            </w:rPr>
            <w:tab/>
            <w:t>INSTRUMENT NAVIGATION</w:t>
          </w:r>
        </w:p>
        <w:p w14:paraId="34DBFEC6" w14:textId="77777777" w:rsidR="00DE6AC0" w:rsidRPr="00CF667B" w:rsidRDefault="00581773" w:rsidP="00DE6AC0">
          <w:pPr>
            <w:rPr>
              <w:rStyle w:val="GeneralAviation"/>
              <w:color w:val="auto"/>
            </w:rPr>
          </w:pPr>
          <w:r w:rsidRPr="00CF667B">
            <w:rPr>
              <w:rStyle w:val="GeneralAviation"/>
              <w:color w:val="auto"/>
            </w:rPr>
            <w:t xml:space="preserve">Subtopic NAV 2.1 - </w:t>
          </w:r>
          <w:r w:rsidRPr="00CF667B">
            <w:rPr>
              <w:rStyle w:val="GeneralAviation"/>
              <w:color w:val="auto"/>
            </w:rPr>
            <w:tab/>
            <w:t>Navigational systems</w:t>
          </w:r>
        </w:p>
        <w:p w14:paraId="76C9D3DC" w14:textId="77777777" w:rsidR="00DE6AC0" w:rsidRPr="00CF667B" w:rsidRDefault="00581773" w:rsidP="00DE6AC0">
          <w:pPr>
            <w:rPr>
              <w:rStyle w:val="GeneralAviation"/>
              <w:color w:val="auto"/>
            </w:rPr>
          </w:pPr>
          <w:r w:rsidRPr="00CF667B">
            <w:rPr>
              <w:rStyle w:val="GeneralAviation"/>
              <w:color w:val="auto"/>
            </w:rPr>
            <w:t xml:space="preserve">Subtopic NAV 2.2 - </w:t>
          </w:r>
          <w:r w:rsidRPr="00CF667B">
            <w:rPr>
              <w:rStyle w:val="GeneralAviation"/>
              <w:color w:val="auto"/>
            </w:rPr>
            <w:tab/>
            <w:t>Navigational assistance</w:t>
          </w:r>
        </w:p>
        <w:p w14:paraId="37D18846" w14:textId="77777777" w:rsidR="00DE6AC0" w:rsidRDefault="00581773" w:rsidP="00DE6AC0">
          <w:pPr>
            <w:rPr>
              <w:rStyle w:val="GeneralAviation"/>
              <w:color w:val="auto"/>
            </w:rPr>
          </w:pPr>
          <w:r w:rsidRPr="00CF667B">
            <w:rPr>
              <w:rStyle w:val="GeneralAviation"/>
              <w:color w:val="auto"/>
            </w:rPr>
            <w:t xml:space="preserve">Subtopic NAV 2.3 - </w:t>
          </w:r>
          <w:r w:rsidRPr="00CF667B">
            <w:rPr>
              <w:rStyle w:val="GeneralAviation"/>
              <w:color w:val="auto"/>
            </w:rPr>
            <w:tab/>
            <w:t>PBN applications</w:t>
          </w:r>
        </w:p>
        <w:p w14:paraId="7C65A7E3" w14:textId="77777777" w:rsidR="003C5641" w:rsidRPr="00CF667B" w:rsidRDefault="003C5641" w:rsidP="00DE6AC0">
          <w:pPr>
            <w:rPr>
              <w:rStyle w:val="GeneralAviation"/>
              <w:color w:val="auto"/>
            </w:rPr>
          </w:pPr>
        </w:p>
        <w:p w14:paraId="62E6B416" w14:textId="77777777" w:rsidR="00DE6AC0" w:rsidRPr="00CF667B" w:rsidRDefault="00581773" w:rsidP="00DE6AC0">
          <w:pPr>
            <w:rPr>
              <w:rStyle w:val="GeneralAviation"/>
              <w:b/>
              <w:bCs/>
              <w:color w:val="auto"/>
            </w:rPr>
          </w:pPr>
          <w:r w:rsidRPr="00CF667B">
            <w:rPr>
              <w:rStyle w:val="GeneralAviation"/>
              <w:b/>
              <w:bCs/>
              <w:color w:val="auto"/>
            </w:rPr>
            <w:t>SUBJECT 6: AIRCRAFT</w:t>
          </w:r>
        </w:p>
        <w:p w14:paraId="47979D50" w14:textId="77777777" w:rsidR="00DE6AC0" w:rsidRPr="00CF667B" w:rsidRDefault="00581773" w:rsidP="00DE6AC0">
          <w:pPr>
            <w:rPr>
              <w:rStyle w:val="GeneralAviation"/>
              <w:color w:val="auto"/>
            </w:rPr>
          </w:pPr>
          <w:r w:rsidRPr="00CF667B">
            <w:rPr>
              <w:rStyle w:val="GeneralAviation"/>
              <w:color w:val="auto"/>
            </w:rPr>
            <w:t xml:space="preserve">TOPIC ACFT 1 - </w:t>
          </w:r>
          <w:r w:rsidRPr="00CF667B">
            <w:rPr>
              <w:rStyle w:val="GeneralAviation"/>
              <w:color w:val="auto"/>
            </w:rPr>
            <w:tab/>
          </w:r>
          <w:r w:rsidRPr="00CF667B">
            <w:rPr>
              <w:rStyle w:val="GeneralAviation"/>
              <w:color w:val="auto"/>
            </w:rPr>
            <w:tab/>
            <w:t>AIRCRAFT INSTRUMENTS</w:t>
          </w:r>
        </w:p>
        <w:p w14:paraId="1E7AE06E" w14:textId="77777777" w:rsidR="00DE6AC0" w:rsidRPr="00CF667B" w:rsidRDefault="00581773" w:rsidP="00DE6AC0">
          <w:pPr>
            <w:rPr>
              <w:rStyle w:val="GeneralAviation"/>
              <w:color w:val="auto"/>
            </w:rPr>
          </w:pPr>
          <w:r w:rsidRPr="00CF667B">
            <w:rPr>
              <w:rStyle w:val="GeneralAviation"/>
              <w:color w:val="auto"/>
            </w:rPr>
            <w:t xml:space="preserve">Subtopic ACFT 1.1 - </w:t>
          </w:r>
          <w:r w:rsidRPr="00CF667B">
            <w:rPr>
              <w:rStyle w:val="GeneralAviation"/>
              <w:color w:val="auto"/>
            </w:rPr>
            <w:tab/>
            <w:t>Aircraft instruments</w:t>
          </w:r>
        </w:p>
        <w:p w14:paraId="6B0091AF" w14:textId="77777777" w:rsidR="00DE6AC0" w:rsidRPr="00CF667B" w:rsidRDefault="00581773" w:rsidP="00DE6AC0">
          <w:pPr>
            <w:rPr>
              <w:rStyle w:val="GeneralAviation"/>
              <w:color w:val="auto"/>
            </w:rPr>
          </w:pPr>
          <w:r w:rsidRPr="00CF667B">
            <w:rPr>
              <w:rStyle w:val="GeneralAviation"/>
              <w:color w:val="auto"/>
            </w:rPr>
            <w:t xml:space="preserve">TOPIC ACFT 2 - </w:t>
          </w:r>
          <w:r w:rsidRPr="00CF667B">
            <w:rPr>
              <w:rStyle w:val="GeneralAviation"/>
              <w:color w:val="auto"/>
            </w:rPr>
            <w:tab/>
          </w:r>
          <w:r w:rsidRPr="00CF667B">
            <w:rPr>
              <w:rStyle w:val="GeneralAviation"/>
              <w:color w:val="auto"/>
            </w:rPr>
            <w:tab/>
            <w:t>AIRCRAFT CATEGORIES</w:t>
          </w:r>
        </w:p>
        <w:p w14:paraId="0FE1C97C" w14:textId="77777777" w:rsidR="00DE6AC0" w:rsidRPr="00CF667B" w:rsidRDefault="00581773" w:rsidP="00DE6AC0">
          <w:pPr>
            <w:rPr>
              <w:rStyle w:val="GeneralAviation"/>
              <w:color w:val="auto"/>
            </w:rPr>
          </w:pPr>
          <w:r w:rsidRPr="00CF667B">
            <w:rPr>
              <w:rStyle w:val="GeneralAviation"/>
              <w:color w:val="auto"/>
            </w:rPr>
            <w:t xml:space="preserve">Subtopic ACFT 2.1 - </w:t>
          </w:r>
          <w:r w:rsidRPr="00CF667B">
            <w:rPr>
              <w:rStyle w:val="GeneralAviation"/>
              <w:color w:val="auto"/>
            </w:rPr>
            <w:tab/>
            <w:t>Wake turbulence</w:t>
          </w:r>
        </w:p>
        <w:p w14:paraId="63FB4488" w14:textId="77777777" w:rsidR="00DE6AC0" w:rsidRPr="00CF667B" w:rsidRDefault="00581773" w:rsidP="00DE6AC0">
          <w:pPr>
            <w:rPr>
              <w:rStyle w:val="GeneralAviation"/>
              <w:color w:val="auto"/>
            </w:rPr>
          </w:pPr>
          <w:r w:rsidRPr="00CF667B">
            <w:rPr>
              <w:rStyle w:val="GeneralAviation"/>
              <w:color w:val="auto"/>
            </w:rPr>
            <w:t xml:space="preserve">TOPIC ACFT 3 - </w:t>
          </w:r>
          <w:r w:rsidRPr="00CF667B">
            <w:rPr>
              <w:rStyle w:val="GeneralAviation"/>
              <w:color w:val="auto"/>
            </w:rPr>
            <w:tab/>
          </w:r>
          <w:r w:rsidRPr="00CF667B">
            <w:rPr>
              <w:rStyle w:val="GeneralAviation"/>
              <w:color w:val="auto"/>
            </w:rPr>
            <w:tab/>
            <w:t>FACTORS AFFECTING AIRCRAFT PERFORMANCE</w:t>
          </w:r>
        </w:p>
        <w:p w14:paraId="3980EEDF" w14:textId="77777777" w:rsidR="00DE6AC0" w:rsidRPr="00CF667B" w:rsidRDefault="00581773" w:rsidP="00DE6AC0">
          <w:pPr>
            <w:rPr>
              <w:rStyle w:val="GeneralAviation"/>
              <w:color w:val="auto"/>
            </w:rPr>
          </w:pPr>
          <w:r w:rsidRPr="00CF667B">
            <w:rPr>
              <w:rStyle w:val="GeneralAviation"/>
              <w:color w:val="auto"/>
            </w:rPr>
            <w:t xml:space="preserve">Subtopic ACFT 3.1 - </w:t>
          </w:r>
          <w:r w:rsidRPr="00CF667B">
            <w:rPr>
              <w:rStyle w:val="GeneralAviation"/>
              <w:color w:val="auto"/>
            </w:rPr>
            <w:tab/>
            <w:t>Climb factors</w:t>
          </w:r>
        </w:p>
        <w:p w14:paraId="2258B635" w14:textId="77777777" w:rsidR="00DE6AC0" w:rsidRPr="00CF667B" w:rsidRDefault="00581773" w:rsidP="00DE6AC0">
          <w:pPr>
            <w:rPr>
              <w:rStyle w:val="GeneralAviation"/>
              <w:color w:val="auto"/>
            </w:rPr>
          </w:pPr>
          <w:r w:rsidRPr="00CF667B">
            <w:rPr>
              <w:rStyle w:val="GeneralAviation"/>
              <w:color w:val="auto"/>
            </w:rPr>
            <w:t xml:space="preserve">Subtopic ACFT 3.2 - </w:t>
          </w:r>
          <w:r w:rsidRPr="00CF667B">
            <w:rPr>
              <w:rStyle w:val="GeneralAviation"/>
              <w:color w:val="auto"/>
            </w:rPr>
            <w:tab/>
            <w:t>Cruise factors</w:t>
          </w:r>
        </w:p>
        <w:p w14:paraId="4052D6E3" w14:textId="77777777" w:rsidR="00DE6AC0" w:rsidRPr="00CF667B" w:rsidRDefault="00581773" w:rsidP="00DE6AC0">
          <w:pPr>
            <w:rPr>
              <w:rStyle w:val="GeneralAviation"/>
              <w:color w:val="auto"/>
            </w:rPr>
          </w:pPr>
          <w:r w:rsidRPr="00CF667B">
            <w:rPr>
              <w:rStyle w:val="GeneralAviation"/>
              <w:color w:val="auto"/>
            </w:rPr>
            <w:t xml:space="preserve">Subtopic ACFT 3.3 - </w:t>
          </w:r>
          <w:r w:rsidRPr="00CF667B">
            <w:rPr>
              <w:rStyle w:val="GeneralAviation"/>
              <w:color w:val="auto"/>
            </w:rPr>
            <w:tab/>
            <w:t>Descent factors</w:t>
          </w:r>
        </w:p>
        <w:p w14:paraId="450A8ED1" w14:textId="77777777" w:rsidR="00DE6AC0" w:rsidRPr="00CF667B" w:rsidRDefault="00581773" w:rsidP="00DE6AC0">
          <w:pPr>
            <w:rPr>
              <w:rStyle w:val="GeneralAviation"/>
              <w:color w:val="auto"/>
            </w:rPr>
          </w:pPr>
          <w:r w:rsidRPr="00CF667B">
            <w:rPr>
              <w:rStyle w:val="GeneralAviation"/>
              <w:color w:val="auto"/>
            </w:rPr>
            <w:t xml:space="preserve">Subtopic ACFT 3.4 - </w:t>
          </w:r>
          <w:r w:rsidRPr="00CF667B">
            <w:rPr>
              <w:rStyle w:val="GeneralAviation"/>
              <w:color w:val="auto"/>
            </w:rPr>
            <w:tab/>
            <w:t>Economic factors</w:t>
          </w:r>
        </w:p>
        <w:p w14:paraId="4115C549" w14:textId="77777777" w:rsidR="00DE6AC0" w:rsidRPr="00CF667B" w:rsidRDefault="00581773" w:rsidP="00DE6AC0">
          <w:pPr>
            <w:rPr>
              <w:rStyle w:val="GeneralAviation"/>
              <w:color w:val="auto"/>
            </w:rPr>
          </w:pPr>
          <w:r w:rsidRPr="00CF667B">
            <w:rPr>
              <w:rStyle w:val="GeneralAviation"/>
              <w:color w:val="auto"/>
            </w:rPr>
            <w:t xml:space="preserve">Subtopic ACFT 3.5 - </w:t>
          </w:r>
          <w:r w:rsidRPr="00CF667B">
            <w:rPr>
              <w:rStyle w:val="GeneralAviation"/>
              <w:color w:val="auto"/>
            </w:rPr>
            <w:tab/>
            <w:t>Environmental factors</w:t>
          </w:r>
        </w:p>
        <w:p w14:paraId="7B3E67CB" w14:textId="77777777" w:rsidR="00DE6AC0" w:rsidRPr="00CF667B" w:rsidRDefault="00581773" w:rsidP="00DE6AC0">
          <w:pPr>
            <w:rPr>
              <w:rStyle w:val="GeneralAviation"/>
              <w:color w:val="auto"/>
            </w:rPr>
          </w:pPr>
          <w:r w:rsidRPr="00CF667B">
            <w:rPr>
              <w:rStyle w:val="GeneralAviation"/>
              <w:color w:val="auto"/>
            </w:rPr>
            <w:t xml:space="preserve">TOPIC ACFT 4 - </w:t>
          </w:r>
          <w:r w:rsidRPr="00CF667B">
            <w:rPr>
              <w:rStyle w:val="GeneralAviation"/>
              <w:color w:val="auto"/>
            </w:rPr>
            <w:tab/>
          </w:r>
          <w:r w:rsidRPr="00CF667B">
            <w:rPr>
              <w:rStyle w:val="GeneralAviation"/>
              <w:color w:val="auto"/>
            </w:rPr>
            <w:tab/>
            <w:t>AIRCRAFT DATA</w:t>
          </w:r>
        </w:p>
        <w:p w14:paraId="2420D4A1" w14:textId="77777777" w:rsidR="00DE6AC0" w:rsidRPr="00CF667B" w:rsidRDefault="00581773" w:rsidP="00DE6AC0">
          <w:pPr>
            <w:rPr>
              <w:rStyle w:val="GeneralAviation"/>
              <w:color w:val="auto"/>
            </w:rPr>
          </w:pPr>
          <w:r w:rsidRPr="00CF667B">
            <w:rPr>
              <w:rStyle w:val="GeneralAviation"/>
              <w:color w:val="auto"/>
            </w:rPr>
            <w:t xml:space="preserve">Subtopic ACFT 4.1 - </w:t>
          </w:r>
          <w:r w:rsidRPr="00CF667B">
            <w:rPr>
              <w:rStyle w:val="GeneralAviation"/>
              <w:color w:val="auto"/>
            </w:rPr>
            <w:tab/>
            <w:t>Performance data</w:t>
          </w:r>
        </w:p>
        <w:p w14:paraId="1A89DDF6" w14:textId="77777777" w:rsidR="00DE6AC0" w:rsidRPr="00CF667B" w:rsidRDefault="00DE6AC0" w:rsidP="00DE6AC0">
          <w:pPr>
            <w:rPr>
              <w:rStyle w:val="GeneralAviation"/>
              <w:color w:val="auto"/>
            </w:rPr>
          </w:pPr>
        </w:p>
        <w:p w14:paraId="3614E60F" w14:textId="77777777" w:rsidR="00DE6AC0" w:rsidRPr="00CF667B" w:rsidRDefault="00581773" w:rsidP="00DE6AC0">
          <w:pPr>
            <w:rPr>
              <w:rStyle w:val="GeneralAviation"/>
              <w:b/>
              <w:bCs/>
              <w:color w:val="auto"/>
            </w:rPr>
          </w:pPr>
          <w:r w:rsidRPr="00CF667B">
            <w:rPr>
              <w:rStyle w:val="GeneralAviation"/>
              <w:b/>
              <w:bCs/>
              <w:color w:val="auto"/>
            </w:rPr>
            <w:t>SUBJECT 7: HUMAN FACTORS</w:t>
          </w:r>
        </w:p>
        <w:p w14:paraId="5ACA900F" w14:textId="77777777" w:rsidR="00DE6AC0" w:rsidRPr="00CF667B" w:rsidRDefault="00581773" w:rsidP="00DE6AC0">
          <w:pPr>
            <w:rPr>
              <w:rStyle w:val="GeneralAviation"/>
              <w:color w:val="auto"/>
            </w:rPr>
          </w:pPr>
          <w:r w:rsidRPr="00CF667B">
            <w:rPr>
              <w:rStyle w:val="GeneralAviation"/>
              <w:color w:val="auto"/>
            </w:rPr>
            <w:t xml:space="preserve">TOPIC HUM 1 – </w:t>
          </w:r>
          <w:r w:rsidRPr="00CF667B">
            <w:rPr>
              <w:rStyle w:val="GeneralAviation"/>
              <w:color w:val="auto"/>
            </w:rPr>
            <w:tab/>
          </w:r>
          <w:r w:rsidRPr="00CF667B">
            <w:rPr>
              <w:rStyle w:val="GeneralAviation"/>
              <w:color w:val="auto"/>
            </w:rPr>
            <w:tab/>
            <w:t xml:space="preserve">INFORMATION PROCESSING </w:t>
          </w:r>
        </w:p>
        <w:p w14:paraId="28057BA6" w14:textId="77777777" w:rsidR="00DE6AC0" w:rsidRPr="00CF667B" w:rsidRDefault="00581773" w:rsidP="00DE6AC0">
          <w:pPr>
            <w:rPr>
              <w:rStyle w:val="GeneralAviation"/>
              <w:color w:val="auto"/>
            </w:rPr>
          </w:pPr>
          <w:r w:rsidRPr="00CF667B">
            <w:rPr>
              <w:rStyle w:val="GeneralAviation"/>
              <w:color w:val="auto"/>
            </w:rPr>
            <w:t xml:space="preserve">Subtopic HUM 1.1 – </w:t>
          </w:r>
          <w:r w:rsidRPr="00CF667B">
            <w:rPr>
              <w:rStyle w:val="GeneralAviation"/>
              <w:color w:val="auto"/>
            </w:rPr>
            <w:tab/>
            <w:t>Cognition and factors influencing it</w:t>
          </w:r>
        </w:p>
        <w:p w14:paraId="75654DDE" w14:textId="77777777" w:rsidR="00DE6AC0" w:rsidRPr="00CF667B" w:rsidRDefault="00581773" w:rsidP="00DE6AC0">
          <w:pPr>
            <w:rPr>
              <w:rStyle w:val="GeneralAviation"/>
              <w:color w:val="auto"/>
            </w:rPr>
          </w:pPr>
          <w:r w:rsidRPr="00CF667B">
            <w:rPr>
              <w:rStyle w:val="GeneralAviation"/>
              <w:color w:val="auto"/>
            </w:rPr>
            <w:t xml:space="preserve">Subtopic HUM 1.2 – </w:t>
          </w:r>
          <w:r w:rsidRPr="00CF667B">
            <w:rPr>
              <w:rStyle w:val="GeneralAviation"/>
              <w:color w:val="auto"/>
            </w:rPr>
            <w:tab/>
            <w:t>Situational awareness</w:t>
          </w:r>
        </w:p>
        <w:p w14:paraId="4A693130" w14:textId="77777777" w:rsidR="00DE6AC0" w:rsidRPr="00CF667B" w:rsidRDefault="00581773" w:rsidP="00DE6AC0">
          <w:pPr>
            <w:rPr>
              <w:rStyle w:val="GeneralAviation"/>
              <w:color w:val="auto"/>
            </w:rPr>
          </w:pPr>
          <w:r w:rsidRPr="00CF667B">
            <w:rPr>
              <w:rStyle w:val="GeneralAviation"/>
              <w:color w:val="auto"/>
            </w:rPr>
            <w:t xml:space="preserve">Subtopic HUM 1.3 – </w:t>
          </w:r>
          <w:r w:rsidRPr="00CF667B">
            <w:rPr>
              <w:rStyle w:val="GeneralAviation"/>
              <w:color w:val="auto"/>
            </w:rPr>
            <w:tab/>
            <w:t>Decision-making</w:t>
          </w:r>
        </w:p>
        <w:p w14:paraId="4090DBE0" w14:textId="77777777" w:rsidR="00DE6AC0" w:rsidRPr="00CF667B" w:rsidRDefault="00581773" w:rsidP="00DE6AC0">
          <w:pPr>
            <w:rPr>
              <w:rStyle w:val="GeneralAviation"/>
              <w:color w:val="auto"/>
            </w:rPr>
          </w:pPr>
          <w:r w:rsidRPr="00CF667B">
            <w:rPr>
              <w:rStyle w:val="GeneralAviation"/>
              <w:color w:val="auto"/>
            </w:rPr>
            <w:t xml:space="preserve">TOPIC HUM 2 - </w:t>
          </w:r>
          <w:r w:rsidRPr="00CF667B">
            <w:rPr>
              <w:rStyle w:val="GeneralAviation"/>
              <w:color w:val="auto"/>
            </w:rPr>
            <w:tab/>
          </w:r>
          <w:r w:rsidRPr="00CF667B">
            <w:rPr>
              <w:rStyle w:val="GeneralAviation"/>
              <w:color w:val="auto"/>
            </w:rPr>
            <w:tab/>
            <w:t>FACTORS AFFECTING HEALTH AND WELL-BEING</w:t>
          </w:r>
        </w:p>
        <w:p w14:paraId="104FE743" w14:textId="77777777" w:rsidR="00DE6AC0" w:rsidRPr="00CF667B" w:rsidRDefault="00581773" w:rsidP="00DE6AC0">
          <w:pPr>
            <w:rPr>
              <w:rStyle w:val="GeneralAviation"/>
              <w:color w:val="auto"/>
            </w:rPr>
          </w:pPr>
          <w:r w:rsidRPr="00CF667B">
            <w:rPr>
              <w:rStyle w:val="GeneralAviation"/>
              <w:color w:val="auto"/>
            </w:rPr>
            <w:lastRenderedPageBreak/>
            <w:t xml:space="preserve">Subtopic HUM 2.1 - </w:t>
          </w:r>
          <w:r w:rsidRPr="00CF667B">
            <w:rPr>
              <w:rStyle w:val="GeneralAviation"/>
              <w:color w:val="auto"/>
            </w:rPr>
            <w:tab/>
            <w:t>Fatigue</w:t>
          </w:r>
        </w:p>
        <w:p w14:paraId="6467A25F" w14:textId="77777777" w:rsidR="00DE6AC0" w:rsidRPr="00CF667B" w:rsidRDefault="00581773" w:rsidP="00DE6AC0">
          <w:pPr>
            <w:rPr>
              <w:rStyle w:val="GeneralAviation"/>
              <w:color w:val="auto"/>
            </w:rPr>
          </w:pPr>
          <w:r w:rsidRPr="00CF667B">
            <w:rPr>
              <w:rStyle w:val="GeneralAviation"/>
              <w:color w:val="auto"/>
            </w:rPr>
            <w:t xml:space="preserve">Subtopic HUM 2.2 – </w:t>
          </w:r>
          <w:r w:rsidRPr="00CF667B">
            <w:rPr>
              <w:rStyle w:val="GeneralAviation"/>
              <w:color w:val="auto"/>
            </w:rPr>
            <w:tab/>
            <w:t>Stress</w:t>
          </w:r>
        </w:p>
        <w:p w14:paraId="76CCF6B7" w14:textId="77777777" w:rsidR="00DE6AC0" w:rsidRPr="00CF667B" w:rsidRDefault="00581773" w:rsidP="00DE6AC0">
          <w:pPr>
            <w:rPr>
              <w:rStyle w:val="GeneralAviation"/>
              <w:color w:val="auto"/>
            </w:rPr>
          </w:pPr>
          <w:r w:rsidRPr="00CF667B">
            <w:rPr>
              <w:rStyle w:val="GeneralAviation"/>
              <w:color w:val="auto"/>
            </w:rPr>
            <w:t xml:space="preserve">TOPIC HUM 3 – </w:t>
          </w:r>
          <w:r w:rsidRPr="00CF667B">
            <w:rPr>
              <w:rStyle w:val="GeneralAviation"/>
              <w:color w:val="auto"/>
            </w:rPr>
            <w:tab/>
          </w:r>
          <w:r w:rsidRPr="00CF667B">
            <w:rPr>
              <w:rStyle w:val="GeneralAviation"/>
              <w:color w:val="auto"/>
            </w:rPr>
            <w:tab/>
            <w:t>THREAT AND ERROR MANAGEMENT</w:t>
          </w:r>
        </w:p>
        <w:p w14:paraId="3021D360" w14:textId="77777777" w:rsidR="00DE6AC0" w:rsidRPr="00CF667B" w:rsidRDefault="00581773" w:rsidP="00DE6AC0">
          <w:pPr>
            <w:rPr>
              <w:rStyle w:val="GeneralAviation"/>
              <w:color w:val="auto"/>
            </w:rPr>
          </w:pPr>
          <w:r w:rsidRPr="00CF667B">
            <w:rPr>
              <w:rStyle w:val="GeneralAviation"/>
              <w:color w:val="auto"/>
            </w:rPr>
            <w:t xml:space="preserve">Subtopic HUM 3.1 – </w:t>
          </w:r>
          <w:r w:rsidRPr="00CF667B">
            <w:rPr>
              <w:rStyle w:val="GeneralAviation"/>
              <w:color w:val="auto"/>
            </w:rPr>
            <w:tab/>
            <w:t>Threat and error management framework</w:t>
          </w:r>
        </w:p>
        <w:p w14:paraId="1CB6DE52" w14:textId="77777777" w:rsidR="00DE6AC0" w:rsidRPr="00CF667B" w:rsidRDefault="00581773" w:rsidP="00DE6AC0">
          <w:pPr>
            <w:rPr>
              <w:rStyle w:val="GeneralAviation"/>
              <w:color w:val="auto"/>
            </w:rPr>
          </w:pPr>
          <w:r w:rsidRPr="00CF667B">
            <w:rPr>
              <w:rStyle w:val="GeneralAviation"/>
              <w:color w:val="auto"/>
            </w:rPr>
            <w:t xml:space="preserve">Subtopic HUM 3.2 – </w:t>
          </w:r>
          <w:r w:rsidRPr="00CF667B">
            <w:rPr>
              <w:rStyle w:val="GeneralAviation"/>
              <w:color w:val="auto"/>
            </w:rPr>
            <w:tab/>
            <w:t>Applied threat and error management</w:t>
          </w:r>
        </w:p>
        <w:p w14:paraId="2E7BBE77" w14:textId="77777777" w:rsidR="00DE6AC0" w:rsidRPr="00CF667B" w:rsidRDefault="00581773" w:rsidP="00DE6AC0">
          <w:pPr>
            <w:rPr>
              <w:rStyle w:val="GeneralAviation"/>
              <w:color w:val="auto"/>
            </w:rPr>
          </w:pPr>
          <w:r w:rsidRPr="00CF667B">
            <w:rPr>
              <w:rStyle w:val="GeneralAviation"/>
              <w:color w:val="auto"/>
            </w:rPr>
            <w:t xml:space="preserve">TOPIC HUM 4 – </w:t>
          </w:r>
          <w:r w:rsidRPr="00CF667B">
            <w:rPr>
              <w:rStyle w:val="GeneralAviation"/>
              <w:color w:val="auto"/>
            </w:rPr>
            <w:tab/>
          </w:r>
          <w:r w:rsidRPr="00CF667B">
            <w:rPr>
              <w:rStyle w:val="GeneralAviation"/>
              <w:color w:val="auto"/>
            </w:rPr>
            <w:tab/>
            <w:t>TEAMWORK</w:t>
          </w:r>
        </w:p>
        <w:p w14:paraId="5C46AA6E" w14:textId="77777777" w:rsidR="00DE6AC0" w:rsidRPr="00CF667B" w:rsidRDefault="00581773" w:rsidP="00DE6AC0">
          <w:pPr>
            <w:rPr>
              <w:rStyle w:val="GeneralAviation"/>
              <w:color w:val="auto"/>
            </w:rPr>
          </w:pPr>
          <w:r w:rsidRPr="00CF667B">
            <w:rPr>
              <w:rStyle w:val="GeneralAviation"/>
              <w:color w:val="auto"/>
            </w:rPr>
            <w:t xml:space="preserve">Subtopic HUM 4.1 – </w:t>
          </w:r>
          <w:r w:rsidRPr="00CF667B">
            <w:rPr>
              <w:rStyle w:val="GeneralAviation"/>
              <w:color w:val="auto"/>
            </w:rPr>
            <w:tab/>
            <w:t>Benefits of teamwork</w:t>
          </w:r>
        </w:p>
        <w:p w14:paraId="1E051794" w14:textId="77777777" w:rsidR="00DE6AC0" w:rsidRPr="00CF667B" w:rsidRDefault="00581773" w:rsidP="00DE6AC0">
          <w:pPr>
            <w:rPr>
              <w:rStyle w:val="GeneralAviation"/>
              <w:color w:val="auto"/>
            </w:rPr>
          </w:pPr>
          <w:r w:rsidRPr="00CF667B">
            <w:rPr>
              <w:rStyle w:val="GeneralAviation"/>
              <w:color w:val="auto"/>
            </w:rPr>
            <w:t xml:space="preserve">Subtopic HUM 4.2 – </w:t>
          </w:r>
          <w:r w:rsidRPr="00CF667B">
            <w:rPr>
              <w:rStyle w:val="GeneralAviation"/>
              <w:color w:val="auto"/>
            </w:rPr>
            <w:tab/>
            <w:t>Conflict management</w:t>
          </w:r>
        </w:p>
        <w:p w14:paraId="44664588" w14:textId="77777777" w:rsidR="00DE6AC0" w:rsidRPr="00CF667B" w:rsidRDefault="00581773" w:rsidP="00DE6AC0">
          <w:pPr>
            <w:rPr>
              <w:rStyle w:val="GeneralAviation"/>
              <w:color w:val="auto"/>
            </w:rPr>
          </w:pPr>
          <w:r w:rsidRPr="00CF667B">
            <w:rPr>
              <w:rStyle w:val="GeneralAviation"/>
              <w:color w:val="auto"/>
            </w:rPr>
            <w:t xml:space="preserve">TOPIC HUM 5 – </w:t>
          </w:r>
          <w:r w:rsidRPr="00CF667B">
            <w:rPr>
              <w:rStyle w:val="GeneralAviation"/>
              <w:color w:val="auto"/>
            </w:rPr>
            <w:tab/>
          </w:r>
          <w:r w:rsidRPr="00CF667B">
            <w:rPr>
              <w:rStyle w:val="GeneralAviation"/>
              <w:color w:val="auto"/>
            </w:rPr>
            <w:tab/>
            <w:t>SYSTEM</w:t>
          </w:r>
        </w:p>
        <w:p w14:paraId="22865829" w14:textId="77777777" w:rsidR="00DE6AC0" w:rsidRPr="00CF667B" w:rsidRDefault="00581773" w:rsidP="00DE6AC0">
          <w:pPr>
            <w:rPr>
              <w:rStyle w:val="GeneralAviation"/>
              <w:color w:val="auto"/>
            </w:rPr>
          </w:pPr>
          <w:r w:rsidRPr="00CF667B">
            <w:rPr>
              <w:rStyle w:val="GeneralAviation"/>
              <w:color w:val="auto"/>
            </w:rPr>
            <w:t xml:space="preserve">Subtopic HUM 5.1 – </w:t>
          </w:r>
          <w:r w:rsidRPr="00CF667B">
            <w:rPr>
              <w:rStyle w:val="GeneralAviation"/>
              <w:color w:val="auto"/>
            </w:rPr>
            <w:tab/>
            <w:t>Concept of systems in ATM/ANS</w:t>
          </w:r>
        </w:p>
        <w:p w14:paraId="16F0EA00" w14:textId="77777777" w:rsidR="00DE6AC0" w:rsidRPr="00CF667B" w:rsidRDefault="00581773" w:rsidP="00DE6AC0">
          <w:pPr>
            <w:rPr>
              <w:rStyle w:val="GeneralAviation"/>
              <w:color w:val="auto"/>
            </w:rPr>
          </w:pPr>
          <w:r w:rsidRPr="00CF667B">
            <w:rPr>
              <w:rStyle w:val="GeneralAviation"/>
              <w:color w:val="auto"/>
            </w:rPr>
            <w:t>TOPIC HUM 6 –</w:t>
          </w:r>
          <w:r w:rsidRPr="00CF667B">
            <w:rPr>
              <w:rStyle w:val="GeneralAviation"/>
              <w:color w:val="auto"/>
            </w:rPr>
            <w:tab/>
          </w:r>
          <w:r w:rsidRPr="00CF667B">
            <w:rPr>
              <w:rStyle w:val="GeneralAviation"/>
              <w:color w:val="auto"/>
            </w:rPr>
            <w:tab/>
            <w:t>COMMUNICATION</w:t>
          </w:r>
        </w:p>
        <w:p w14:paraId="334DB1F5" w14:textId="77777777" w:rsidR="00DE6AC0" w:rsidRPr="00CF667B" w:rsidRDefault="00581773" w:rsidP="00DE6AC0">
          <w:pPr>
            <w:rPr>
              <w:rStyle w:val="GeneralAviation"/>
              <w:color w:val="auto"/>
            </w:rPr>
          </w:pPr>
          <w:r w:rsidRPr="00CF667B">
            <w:rPr>
              <w:rStyle w:val="GeneralAviation"/>
              <w:color w:val="auto"/>
            </w:rPr>
            <w:t>Subtopic HUM 6.1 –</w:t>
          </w:r>
          <w:r w:rsidRPr="00CF667B">
            <w:rPr>
              <w:rStyle w:val="GeneralAviation"/>
              <w:color w:val="auto"/>
            </w:rPr>
            <w:tab/>
            <w:t>Effective communication</w:t>
          </w:r>
        </w:p>
        <w:p w14:paraId="46B0C112" w14:textId="77777777" w:rsidR="003E7EC5" w:rsidRPr="00CF667B" w:rsidRDefault="00581773" w:rsidP="00DE6AC0">
          <w:pPr>
            <w:rPr>
              <w:rStyle w:val="GeneralAviation"/>
              <w:color w:val="auto"/>
            </w:rPr>
          </w:pPr>
          <w:r w:rsidRPr="00CF667B">
            <w:rPr>
              <w:rStyle w:val="GeneralAviation"/>
              <w:color w:val="auto"/>
            </w:rPr>
            <w:t>Subtopic HUM 6.2 –</w:t>
          </w:r>
          <w:r w:rsidRPr="00CF667B">
            <w:rPr>
              <w:rStyle w:val="GeneralAviation"/>
              <w:color w:val="auto"/>
            </w:rPr>
            <w:tab/>
            <w:t>Effective feedback</w:t>
          </w:r>
        </w:p>
        <w:p w14:paraId="05EBAACE" w14:textId="77777777" w:rsidR="00DE6AC0" w:rsidRPr="00CF667B" w:rsidRDefault="00581773" w:rsidP="00DE6AC0">
          <w:pPr>
            <w:rPr>
              <w:rStyle w:val="GeneralAviation"/>
              <w:b/>
              <w:bCs/>
              <w:color w:val="auto"/>
            </w:rPr>
          </w:pPr>
          <w:r w:rsidRPr="00CF667B">
            <w:rPr>
              <w:rStyle w:val="GeneralAviation"/>
              <w:b/>
              <w:bCs/>
              <w:color w:val="auto"/>
            </w:rPr>
            <w:t>SUBJECT 8: EQUIPMENT AND SYSTEMS</w:t>
          </w:r>
        </w:p>
        <w:p w14:paraId="3D045D74" w14:textId="77777777" w:rsidR="00DE6AC0" w:rsidRPr="00CF667B" w:rsidRDefault="00581773" w:rsidP="00DE6AC0">
          <w:pPr>
            <w:rPr>
              <w:rStyle w:val="GeneralAviation"/>
              <w:color w:val="auto"/>
            </w:rPr>
          </w:pPr>
          <w:r w:rsidRPr="00CF667B">
            <w:rPr>
              <w:rStyle w:val="GeneralAviation"/>
              <w:color w:val="auto"/>
            </w:rPr>
            <w:t xml:space="preserve">TOPIC EQPS 1 - </w:t>
          </w:r>
          <w:r w:rsidRPr="00CF667B">
            <w:rPr>
              <w:rStyle w:val="GeneralAviation"/>
              <w:color w:val="auto"/>
            </w:rPr>
            <w:tab/>
          </w:r>
          <w:r w:rsidRPr="00CF667B">
            <w:rPr>
              <w:rStyle w:val="GeneralAviation"/>
              <w:color w:val="auto"/>
            </w:rPr>
            <w:tab/>
            <w:t>VOICE COMMUNICATIONS</w:t>
          </w:r>
        </w:p>
        <w:p w14:paraId="6B8202F4" w14:textId="77777777" w:rsidR="00DE6AC0" w:rsidRPr="00CF667B" w:rsidRDefault="00581773" w:rsidP="00DE6AC0">
          <w:pPr>
            <w:rPr>
              <w:rStyle w:val="GeneralAviation"/>
              <w:color w:val="auto"/>
            </w:rPr>
          </w:pPr>
          <w:r w:rsidRPr="00CF667B">
            <w:rPr>
              <w:rStyle w:val="GeneralAviation"/>
              <w:color w:val="auto"/>
            </w:rPr>
            <w:t xml:space="preserve">Subtopic EQPS 1.1 - </w:t>
          </w:r>
          <w:r w:rsidRPr="00CF667B">
            <w:rPr>
              <w:rStyle w:val="GeneralAviation"/>
              <w:color w:val="auto"/>
            </w:rPr>
            <w:tab/>
            <w:t>Radio communications</w:t>
          </w:r>
        </w:p>
        <w:p w14:paraId="75B84658" w14:textId="77777777" w:rsidR="00DE6AC0" w:rsidRPr="00CF667B" w:rsidRDefault="00581773" w:rsidP="00DE6AC0">
          <w:pPr>
            <w:rPr>
              <w:rStyle w:val="GeneralAviation"/>
              <w:color w:val="auto"/>
            </w:rPr>
          </w:pPr>
          <w:r w:rsidRPr="00CF667B">
            <w:rPr>
              <w:rStyle w:val="GeneralAviation"/>
              <w:color w:val="auto"/>
            </w:rPr>
            <w:t xml:space="preserve">Subtopic EQPS 1.2 - </w:t>
          </w:r>
          <w:r w:rsidRPr="00CF667B">
            <w:rPr>
              <w:rStyle w:val="GeneralAviation"/>
              <w:color w:val="auto"/>
            </w:rPr>
            <w:tab/>
            <w:t>Other voice communications</w:t>
          </w:r>
        </w:p>
        <w:p w14:paraId="396F99FA" w14:textId="77777777" w:rsidR="00DE6AC0" w:rsidRPr="00CF667B" w:rsidRDefault="00581773" w:rsidP="00DE6AC0">
          <w:pPr>
            <w:rPr>
              <w:rStyle w:val="GeneralAviation"/>
              <w:color w:val="auto"/>
            </w:rPr>
          </w:pPr>
          <w:r w:rsidRPr="00CF667B">
            <w:rPr>
              <w:rStyle w:val="GeneralAviation"/>
              <w:color w:val="auto"/>
            </w:rPr>
            <w:t xml:space="preserve">TOPIC EQPS 2 - </w:t>
          </w:r>
          <w:r w:rsidRPr="00CF667B">
            <w:rPr>
              <w:rStyle w:val="GeneralAviation"/>
              <w:color w:val="auto"/>
            </w:rPr>
            <w:tab/>
          </w:r>
          <w:r w:rsidRPr="00CF667B">
            <w:rPr>
              <w:rStyle w:val="GeneralAviation"/>
              <w:color w:val="auto"/>
            </w:rPr>
            <w:tab/>
            <w:t>AUTOMATION IN ATS</w:t>
          </w:r>
        </w:p>
        <w:p w14:paraId="0972D6FA" w14:textId="77777777" w:rsidR="00DE6AC0" w:rsidRPr="00CF667B" w:rsidRDefault="00581773" w:rsidP="00DE6AC0">
          <w:pPr>
            <w:rPr>
              <w:rStyle w:val="GeneralAviation"/>
              <w:color w:val="auto"/>
            </w:rPr>
          </w:pPr>
          <w:r w:rsidRPr="00CF667B">
            <w:rPr>
              <w:rStyle w:val="GeneralAviation"/>
              <w:color w:val="auto"/>
            </w:rPr>
            <w:t xml:space="preserve">Subtopic EQPS 2.1 - </w:t>
          </w:r>
          <w:r w:rsidRPr="00CF667B">
            <w:rPr>
              <w:rStyle w:val="GeneralAviation"/>
              <w:color w:val="auto"/>
            </w:rPr>
            <w:tab/>
            <w:t>Aeronautical fixed telecommunication network (AFTN)</w:t>
          </w:r>
        </w:p>
        <w:p w14:paraId="15ADEF6B" w14:textId="77777777" w:rsidR="00DE6AC0" w:rsidRPr="00CF667B" w:rsidRDefault="00581773" w:rsidP="00DE6AC0">
          <w:pPr>
            <w:rPr>
              <w:rStyle w:val="GeneralAviation"/>
              <w:color w:val="auto"/>
            </w:rPr>
          </w:pPr>
          <w:r w:rsidRPr="00CF667B">
            <w:rPr>
              <w:rStyle w:val="GeneralAviation"/>
              <w:color w:val="auto"/>
            </w:rPr>
            <w:t xml:space="preserve">Subtopic EQPS 2.2 - </w:t>
          </w:r>
          <w:r w:rsidRPr="00CF667B">
            <w:rPr>
              <w:rStyle w:val="GeneralAviation"/>
              <w:color w:val="auto"/>
            </w:rPr>
            <w:tab/>
            <w:t>Automatic data interchange</w:t>
          </w:r>
        </w:p>
        <w:p w14:paraId="4CC690FF" w14:textId="77777777" w:rsidR="00DE6AC0" w:rsidRPr="00CF667B" w:rsidRDefault="00581773" w:rsidP="00DE6AC0">
          <w:pPr>
            <w:rPr>
              <w:rStyle w:val="GeneralAviation"/>
              <w:color w:val="auto"/>
            </w:rPr>
          </w:pPr>
          <w:r w:rsidRPr="00CF667B">
            <w:rPr>
              <w:rStyle w:val="GeneralAviation"/>
              <w:color w:val="auto"/>
            </w:rPr>
            <w:t xml:space="preserve">TOPIC EQPS 3 - </w:t>
          </w:r>
          <w:r w:rsidRPr="00CF667B">
            <w:rPr>
              <w:rStyle w:val="GeneralAviation"/>
              <w:color w:val="auto"/>
            </w:rPr>
            <w:tab/>
          </w:r>
          <w:r w:rsidRPr="00CF667B">
            <w:rPr>
              <w:rStyle w:val="GeneralAviation"/>
              <w:color w:val="auto"/>
            </w:rPr>
            <w:tab/>
            <w:t>CONTROLLER WORKING POSITION</w:t>
          </w:r>
        </w:p>
        <w:p w14:paraId="78B55828" w14:textId="77777777" w:rsidR="00DE6AC0" w:rsidRPr="00CF667B" w:rsidRDefault="00581773" w:rsidP="00DE6AC0">
          <w:pPr>
            <w:rPr>
              <w:rStyle w:val="GeneralAviation"/>
              <w:color w:val="auto"/>
            </w:rPr>
          </w:pPr>
          <w:r w:rsidRPr="00CF667B">
            <w:rPr>
              <w:rStyle w:val="GeneralAviation"/>
              <w:color w:val="auto"/>
            </w:rPr>
            <w:t xml:space="preserve">Subtopic EQPS 3.1 - </w:t>
          </w:r>
          <w:r w:rsidRPr="00CF667B">
            <w:rPr>
              <w:rStyle w:val="GeneralAviation"/>
              <w:color w:val="auto"/>
            </w:rPr>
            <w:tab/>
            <w:t>Operation and monitoring of equipment</w:t>
          </w:r>
        </w:p>
        <w:p w14:paraId="6003E858" w14:textId="77777777" w:rsidR="00DE6AC0" w:rsidRPr="00CF667B" w:rsidRDefault="00581773" w:rsidP="00DE6AC0">
          <w:pPr>
            <w:rPr>
              <w:rStyle w:val="GeneralAviation"/>
              <w:color w:val="auto"/>
            </w:rPr>
          </w:pPr>
          <w:r w:rsidRPr="00CF667B">
            <w:rPr>
              <w:rStyle w:val="GeneralAviation"/>
              <w:color w:val="auto"/>
            </w:rPr>
            <w:t xml:space="preserve">Subtopic EQPS 3.2 - </w:t>
          </w:r>
          <w:r w:rsidRPr="00CF667B">
            <w:rPr>
              <w:rStyle w:val="GeneralAviation"/>
              <w:color w:val="auto"/>
            </w:rPr>
            <w:tab/>
            <w:t>Situation displays and information systems</w:t>
          </w:r>
        </w:p>
        <w:p w14:paraId="10F574E1" w14:textId="77777777" w:rsidR="00DE6AC0" w:rsidRPr="00CF667B" w:rsidRDefault="00581773" w:rsidP="00DE6AC0">
          <w:pPr>
            <w:rPr>
              <w:rStyle w:val="GeneralAviation"/>
              <w:color w:val="auto"/>
            </w:rPr>
          </w:pPr>
          <w:r w:rsidRPr="00CF667B">
            <w:rPr>
              <w:rStyle w:val="GeneralAviation"/>
              <w:color w:val="auto"/>
            </w:rPr>
            <w:t xml:space="preserve">Subtopic EQPS 3.3 - </w:t>
          </w:r>
          <w:r w:rsidRPr="00CF667B">
            <w:rPr>
              <w:rStyle w:val="GeneralAviation"/>
              <w:color w:val="auto"/>
            </w:rPr>
            <w:tab/>
            <w:t>Flight data systems</w:t>
          </w:r>
        </w:p>
        <w:p w14:paraId="33918759" w14:textId="77777777" w:rsidR="00DE6AC0" w:rsidRPr="00CF667B" w:rsidRDefault="00581773" w:rsidP="00DE6AC0">
          <w:pPr>
            <w:rPr>
              <w:rStyle w:val="GeneralAviation"/>
              <w:color w:val="auto"/>
            </w:rPr>
          </w:pPr>
          <w:r w:rsidRPr="00CF667B">
            <w:rPr>
              <w:rStyle w:val="GeneralAviation"/>
              <w:color w:val="auto"/>
            </w:rPr>
            <w:t xml:space="preserve">Subtopic EQPS 3.4 - </w:t>
          </w:r>
          <w:r w:rsidRPr="00CF667B">
            <w:rPr>
              <w:rStyle w:val="GeneralAviation"/>
              <w:color w:val="auto"/>
            </w:rPr>
            <w:tab/>
            <w:t>Use of ATS surveillance system</w:t>
          </w:r>
        </w:p>
        <w:p w14:paraId="7102303B" w14:textId="77777777" w:rsidR="00DE6AC0" w:rsidRPr="00CF667B" w:rsidRDefault="00581773" w:rsidP="00DE6AC0">
          <w:pPr>
            <w:rPr>
              <w:rStyle w:val="GeneralAviation"/>
              <w:color w:val="auto"/>
            </w:rPr>
          </w:pPr>
          <w:r w:rsidRPr="00CF667B">
            <w:rPr>
              <w:rStyle w:val="GeneralAviation"/>
              <w:color w:val="auto"/>
            </w:rPr>
            <w:t xml:space="preserve">Subtopic EQPS 3.5 - </w:t>
          </w:r>
          <w:r w:rsidRPr="00CF667B">
            <w:rPr>
              <w:rStyle w:val="GeneralAviation"/>
              <w:color w:val="auto"/>
            </w:rPr>
            <w:tab/>
            <w:t>Advanced systems</w:t>
          </w:r>
        </w:p>
        <w:p w14:paraId="7C012B89" w14:textId="77777777" w:rsidR="00DE6AC0" w:rsidRPr="00CF667B" w:rsidRDefault="00581773" w:rsidP="00DE6AC0">
          <w:pPr>
            <w:rPr>
              <w:rStyle w:val="GeneralAviation"/>
              <w:color w:val="auto"/>
            </w:rPr>
          </w:pPr>
          <w:r w:rsidRPr="00CF667B">
            <w:rPr>
              <w:rStyle w:val="GeneralAviation"/>
              <w:color w:val="auto"/>
            </w:rPr>
            <w:t xml:space="preserve">TOPIC EQPS 4 - </w:t>
          </w:r>
          <w:r w:rsidRPr="00CF667B">
            <w:rPr>
              <w:rStyle w:val="GeneralAviation"/>
              <w:color w:val="auto"/>
            </w:rPr>
            <w:tab/>
          </w:r>
          <w:r w:rsidRPr="00CF667B">
            <w:rPr>
              <w:rStyle w:val="GeneralAviation"/>
              <w:color w:val="auto"/>
            </w:rPr>
            <w:tab/>
            <w:t>FUTURE EQUIPMENT</w:t>
          </w:r>
        </w:p>
        <w:p w14:paraId="53F01A62" w14:textId="77777777" w:rsidR="00DE6AC0" w:rsidRPr="00CF667B" w:rsidRDefault="00581773" w:rsidP="00DE6AC0">
          <w:pPr>
            <w:rPr>
              <w:rStyle w:val="GeneralAviation"/>
              <w:color w:val="auto"/>
            </w:rPr>
          </w:pPr>
          <w:r w:rsidRPr="00CF667B">
            <w:rPr>
              <w:rStyle w:val="GeneralAviation"/>
              <w:color w:val="auto"/>
            </w:rPr>
            <w:t xml:space="preserve">Subtopic EQPS 4.1 - </w:t>
          </w:r>
          <w:r w:rsidRPr="00CF667B">
            <w:rPr>
              <w:rStyle w:val="GeneralAviation"/>
              <w:color w:val="auto"/>
            </w:rPr>
            <w:tab/>
            <w:t>New developments</w:t>
          </w:r>
        </w:p>
        <w:p w14:paraId="3D3105EE" w14:textId="77777777" w:rsidR="00DE6AC0" w:rsidRPr="00CF667B" w:rsidRDefault="00581773" w:rsidP="00DE6AC0">
          <w:pPr>
            <w:rPr>
              <w:rStyle w:val="GeneralAviation"/>
              <w:color w:val="auto"/>
            </w:rPr>
          </w:pPr>
          <w:r w:rsidRPr="00CF667B">
            <w:rPr>
              <w:rStyle w:val="GeneralAviation"/>
              <w:color w:val="auto"/>
            </w:rPr>
            <w:t xml:space="preserve">TOPIC EQPS 5 - </w:t>
          </w:r>
          <w:r w:rsidRPr="00CF667B">
            <w:rPr>
              <w:rStyle w:val="GeneralAviation"/>
              <w:color w:val="auto"/>
            </w:rPr>
            <w:tab/>
          </w:r>
          <w:r w:rsidRPr="00CF667B">
            <w:rPr>
              <w:rStyle w:val="GeneralAviation"/>
              <w:color w:val="auto"/>
            </w:rPr>
            <w:tab/>
            <w:t>EQUIPMENT AND SYSTEMS’ LIMITATIONS AND DEGRADATION</w:t>
          </w:r>
        </w:p>
        <w:p w14:paraId="1CBD5D9F" w14:textId="77777777" w:rsidR="00DE6AC0" w:rsidRPr="00CF667B" w:rsidRDefault="00581773" w:rsidP="00DE6AC0">
          <w:pPr>
            <w:rPr>
              <w:rStyle w:val="GeneralAviation"/>
              <w:color w:val="auto"/>
            </w:rPr>
          </w:pPr>
          <w:r w:rsidRPr="00CF667B">
            <w:rPr>
              <w:rStyle w:val="GeneralAviation"/>
              <w:color w:val="auto"/>
            </w:rPr>
            <w:t xml:space="preserve">Subtopic EQPS 5.1 - </w:t>
          </w:r>
          <w:r w:rsidRPr="00CF667B">
            <w:rPr>
              <w:rStyle w:val="GeneralAviation"/>
              <w:color w:val="auto"/>
            </w:rPr>
            <w:tab/>
            <w:t>Reaction to limitations</w:t>
          </w:r>
        </w:p>
        <w:p w14:paraId="27BD4E4B" w14:textId="77777777" w:rsidR="00DE6AC0" w:rsidRPr="00CF667B" w:rsidRDefault="00581773" w:rsidP="00DE6AC0">
          <w:pPr>
            <w:rPr>
              <w:rStyle w:val="GeneralAviation"/>
              <w:color w:val="auto"/>
            </w:rPr>
          </w:pPr>
          <w:r w:rsidRPr="00CF667B">
            <w:rPr>
              <w:rStyle w:val="GeneralAviation"/>
              <w:color w:val="auto"/>
            </w:rPr>
            <w:t xml:space="preserve">Subtopic EQPS 5.2 - </w:t>
          </w:r>
          <w:r w:rsidRPr="00CF667B">
            <w:rPr>
              <w:rStyle w:val="GeneralAviation"/>
              <w:color w:val="auto"/>
            </w:rPr>
            <w:tab/>
            <w:t>Communication equipment degradation</w:t>
          </w:r>
        </w:p>
        <w:p w14:paraId="24714932" w14:textId="77777777" w:rsidR="00DE6AC0" w:rsidRPr="00CF667B" w:rsidRDefault="00581773" w:rsidP="00DE6AC0">
          <w:pPr>
            <w:rPr>
              <w:rStyle w:val="GeneralAviation"/>
              <w:color w:val="auto"/>
            </w:rPr>
          </w:pPr>
          <w:r w:rsidRPr="00CF667B">
            <w:rPr>
              <w:rStyle w:val="GeneralAviation"/>
              <w:color w:val="auto"/>
            </w:rPr>
            <w:t xml:space="preserve">Subtopic EQPS 5.3 - </w:t>
          </w:r>
          <w:r w:rsidRPr="00CF667B">
            <w:rPr>
              <w:rStyle w:val="GeneralAviation"/>
              <w:color w:val="auto"/>
            </w:rPr>
            <w:tab/>
            <w:t>Navigational equipment degradation</w:t>
          </w:r>
        </w:p>
        <w:p w14:paraId="2911D49D" w14:textId="77777777" w:rsidR="00DE6AC0" w:rsidRPr="00CF667B" w:rsidRDefault="00581773" w:rsidP="00DE6AC0">
          <w:pPr>
            <w:rPr>
              <w:rStyle w:val="GeneralAviation"/>
              <w:color w:val="auto"/>
            </w:rPr>
          </w:pPr>
          <w:r w:rsidRPr="00CF667B">
            <w:rPr>
              <w:rStyle w:val="GeneralAviation"/>
              <w:color w:val="auto"/>
            </w:rPr>
            <w:t xml:space="preserve">Subtopic EQPS 5.4 - </w:t>
          </w:r>
          <w:r w:rsidRPr="00CF667B">
            <w:rPr>
              <w:rStyle w:val="GeneralAviation"/>
              <w:color w:val="auto"/>
            </w:rPr>
            <w:tab/>
            <w:t>Surveillance equipment degradation</w:t>
          </w:r>
        </w:p>
        <w:p w14:paraId="2C164F85" w14:textId="77777777" w:rsidR="00DE6AC0" w:rsidRPr="00CF667B" w:rsidRDefault="00581773" w:rsidP="00DE6AC0">
          <w:pPr>
            <w:rPr>
              <w:rStyle w:val="GeneralAviation"/>
              <w:color w:val="auto"/>
            </w:rPr>
          </w:pPr>
          <w:r w:rsidRPr="00CF667B">
            <w:rPr>
              <w:rStyle w:val="GeneralAviation"/>
              <w:color w:val="auto"/>
            </w:rPr>
            <w:t xml:space="preserve">Subtopic EQPS 5.5 - </w:t>
          </w:r>
          <w:r w:rsidRPr="00CF667B">
            <w:rPr>
              <w:rStyle w:val="GeneralAviation"/>
              <w:color w:val="auto"/>
            </w:rPr>
            <w:tab/>
            <w:t>ATC processing system degradation</w:t>
          </w:r>
        </w:p>
        <w:p w14:paraId="6EF57BE7" w14:textId="77777777" w:rsidR="00DE6AC0" w:rsidRPr="00CF667B" w:rsidRDefault="00DE6AC0" w:rsidP="00DE6AC0">
          <w:pPr>
            <w:rPr>
              <w:rStyle w:val="GeneralAviation"/>
              <w:color w:val="auto"/>
            </w:rPr>
          </w:pPr>
        </w:p>
        <w:p w14:paraId="5A9F3DE9" w14:textId="77777777" w:rsidR="00DE6AC0" w:rsidRPr="00CF667B" w:rsidRDefault="00581773" w:rsidP="00DE6AC0">
          <w:pPr>
            <w:rPr>
              <w:rStyle w:val="GeneralAviation"/>
              <w:b/>
              <w:bCs/>
              <w:color w:val="auto"/>
            </w:rPr>
          </w:pPr>
          <w:r w:rsidRPr="00CF667B">
            <w:rPr>
              <w:rStyle w:val="GeneralAviation"/>
              <w:b/>
              <w:bCs/>
              <w:color w:val="auto"/>
            </w:rPr>
            <w:t>SUBJECT 9: PROFESSIONAL ENVIRONMENT</w:t>
          </w:r>
        </w:p>
        <w:p w14:paraId="2A16EA30" w14:textId="77777777" w:rsidR="00DE6AC0" w:rsidRPr="00CF667B" w:rsidRDefault="00581773" w:rsidP="00DE6AC0">
          <w:pPr>
            <w:rPr>
              <w:rStyle w:val="GeneralAviation"/>
              <w:color w:val="auto"/>
            </w:rPr>
          </w:pPr>
          <w:r w:rsidRPr="00CF667B">
            <w:rPr>
              <w:rStyle w:val="GeneralAviation"/>
              <w:color w:val="auto"/>
            </w:rPr>
            <w:t xml:space="preserve">TOPIC PEN 1 - </w:t>
          </w:r>
          <w:r w:rsidRPr="00CF667B">
            <w:rPr>
              <w:rStyle w:val="GeneralAviation"/>
              <w:color w:val="auto"/>
            </w:rPr>
            <w:tab/>
          </w:r>
          <w:r w:rsidRPr="00CF667B">
            <w:rPr>
              <w:rStyle w:val="GeneralAviation"/>
              <w:color w:val="auto"/>
            </w:rPr>
            <w:tab/>
            <w:t>FAMILIARISATION</w:t>
          </w:r>
        </w:p>
        <w:p w14:paraId="4C230569" w14:textId="77777777" w:rsidR="00DE6AC0" w:rsidRPr="00CF667B" w:rsidRDefault="00581773" w:rsidP="00DE6AC0">
          <w:pPr>
            <w:rPr>
              <w:rStyle w:val="GeneralAviation"/>
              <w:color w:val="auto"/>
            </w:rPr>
          </w:pPr>
          <w:r w:rsidRPr="00CF667B">
            <w:rPr>
              <w:rStyle w:val="GeneralAviation"/>
              <w:color w:val="auto"/>
            </w:rPr>
            <w:t xml:space="preserve">Subtopic PEN 1.1 - </w:t>
          </w:r>
          <w:r w:rsidRPr="00CF667B">
            <w:rPr>
              <w:rStyle w:val="GeneralAviation"/>
              <w:color w:val="auto"/>
            </w:rPr>
            <w:tab/>
          </w:r>
          <w:r w:rsidRPr="00CF667B">
            <w:rPr>
              <w:rStyle w:val="GeneralAviation"/>
              <w:color w:val="auto"/>
            </w:rPr>
            <w:tab/>
            <w:t>Study visit to an area control centre</w:t>
          </w:r>
        </w:p>
        <w:p w14:paraId="76935C0B" w14:textId="77777777" w:rsidR="00DE6AC0" w:rsidRPr="00CF667B" w:rsidRDefault="00581773" w:rsidP="00DE6AC0">
          <w:pPr>
            <w:rPr>
              <w:rStyle w:val="GeneralAviation"/>
              <w:color w:val="auto"/>
            </w:rPr>
          </w:pPr>
          <w:r w:rsidRPr="00CF667B">
            <w:rPr>
              <w:rStyle w:val="GeneralAviation"/>
              <w:color w:val="auto"/>
            </w:rPr>
            <w:t xml:space="preserve">TOPIC PEN 2 - </w:t>
          </w:r>
          <w:r w:rsidRPr="00CF667B">
            <w:rPr>
              <w:rStyle w:val="GeneralAviation"/>
              <w:color w:val="auto"/>
            </w:rPr>
            <w:tab/>
          </w:r>
          <w:r w:rsidRPr="00CF667B">
            <w:rPr>
              <w:rStyle w:val="GeneralAviation"/>
              <w:color w:val="auto"/>
            </w:rPr>
            <w:tab/>
            <w:t>AIRSPACE USERS</w:t>
          </w:r>
        </w:p>
        <w:p w14:paraId="0E3EF61B" w14:textId="77777777" w:rsidR="00DE6AC0" w:rsidRPr="00CF667B" w:rsidRDefault="00581773" w:rsidP="00DE6AC0">
          <w:pPr>
            <w:rPr>
              <w:rStyle w:val="GeneralAviation"/>
              <w:color w:val="auto"/>
            </w:rPr>
          </w:pPr>
          <w:r w:rsidRPr="00CF667B">
            <w:rPr>
              <w:rStyle w:val="GeneralAviation"/>
              <w:color w:val="auto"/>
            </w:rPr>
            <w:t xml:space="preserve">Subtopic PEN 2.1 - </w:t>
          </w:r>
          <w:r w:rsidRPr="00CF667B">
            <w:rPr>
              <w:rStyle w:val="GeneralAviation"/>
              <w:color w:val="auto"/>
            </w:rPr>
            <w:tab/>
          </w:r>
          <w:r w:rsidRPr="00CF667B">
            <w:rPr>
              <w:rStyle w:val="GeneralAviation"/>
              <w:color w:val="auto"/>
            </w:rPr>
            <w:tab/>
            <w:t>Contributors to civil ATS operations</w:t>
          </w:r>
        </w:p>
        <w:p w14:paraId="207410B3" w14:textId="77777777" w:rsidR="00DE6AC0" w:rsidRPr="00CF667B" w:rsidRDefault="00581773" w:rsidP="00DE6AC0">
          <w:pPr>
            <w:rPr>
              <w:rStyle w:val="GeneralAviation"/>
              <w:color w:val="auto"/>
            </w:rPr>
          </w:pPr>
          <w:r w:rsidRPr="00CF667B">
            <w:rPr>
              <w:rStyle w:val="GeneralAviation"/>
              <w:color w:val="auto"/>
            </w:rPr>
            <w:t xml:space="preserve">Subtopic PEN 2.2 - </w:t>
          </w:r>
          <w:r w:rsidRPr="00CF667B">
            <w:rPr>
              <w:rStyle w:val="GeneralAviation"/>
              <w:color w:val="auto"/>
            </w:rPr>
            <w:tab/>
          </w:r>
          <w:r w:rsidRPr="00CF667B">
            <w:rPr>
              <w:rStyle w:val="GeneralAviation"/>
              <w:color w:val="auto"/>
            </w:rPr>
            <w:tab/>
            <w:t>Contributors to military ATS operations</w:t>
          </w:r>
        </w:p>
        <w:p w14:paraId="1FB160EC" w14:textId="77777777" w:rsidR="00DE6AC0" w:rsidRPr="00CF667B" w:rsidRDefault="00581773" w:rsidP="00DE6AC0">
          <w:pPr>
            <w:rPr>
              <w:rStyle w:val="GeneralAviation"/>
              <w:color w:val="auto"/>
            </w:rPr>
          </w:pPr>
          <w:r w:rsidRPr="00CF667B">
            <w:rPr>
              <w:rStyle w:val="GeneralAviation"/>
              <w:color w:val="auto"/>
            </w:rPr>
            <w:t xml:space="preserve">TOPIC PEN 3 - </w:t>
          </w:r>
          <w:r w:rsidRPr="00CF667B">
            <w:rPr>
              <w:rStyle w:val="GeneralAviation"/>
              <w:color w:val="auto"/>
            </w:rPr>
            <w:tab/>
          </w:r>
          <w:r w:rsidRPr="00CF667B">
            <w:rPr>
              <w:rStyle w:val="GeneralAviation"/>
              <w:color w:val="auto"/>
            </w:rPr>
            <w:tab/>
            <w:t>CUSTOMER RELATIONS</w:t>
          </w:r>
        </w:p>
        <w:p w14:paraId="72DFF28E" w14:textId="77777777" w:rsidR="00DE6AC0" w:rsidRPr="00CF667B" w:rsidRDefault="00581773" w:rsidP="00DE6AC0">
          <w:pPr>
            <w:rPr>
              <w:rStyle w:val="GeneralAviation"/>
              <w:color w:val="auto"/>
            </w:rPr>
          </w:pPr>
          <w:r w:rsidRPr="00CF667B">
            <w:rPr>
              <w:rStyle w:val="GeneralAviation"/>
              <w:color w:val="auto"/>
            </w:rPr>
            <w:t xml:space="preserve">Subtopic PEN 3.1 - </w:t>
          </w:r>
          <w:r w:rsidRPr="00CF667B">
            <w:rPr>
              <w:rStyle w:val="GeneralAviation"/>
              <w:color w:val="auto"/>
            </w:rPr>
            <w:tab/>
          </w:r>
          <w:r w:rsidRPr="00CF667B">
            <w:rPr>
              <w:rStyle w:val="GeneralAviation"/>
              <w:color w:val="auto"/>
            </w:rPr>
            <w:tab/>
            <w:t>Provision of services and user requirements</w:t>
          </w:r>
        </w:p>
        <w:p w14:paraId="146933F7" w14:textId="77777777" w:rsidR="00DE6AC0" w:rsidRPr="00CF667B" w:rsidRDefault="00581773" w:rsidP="00DE6AC0">
          <w:pPr>
            <w:rPr>
              <w:rStyle w:val="GeneralAviation"/>
              <w:color w:val="auto"/>
            </w:rPr>
          </w:pPr>
          <w:r w:rsidRPr="00CF667B">
            <w:rPr>
              <w:rStyle w:val="GeneralAviation"/>
              <w:color w:val="auto"/>
            </w:rPr>
            <w:t xml:space="preserve">TOPIC PEN 4 - </w:t>
          </w:r>
          <w:r w:rsidRPr="00CF667B">
            <w:rPr>
              <w:rStyle w:val="GeneralAviation"/>
              <w:color w:val="auto"/>
            </w:rPr>
            <w:tab/>
          </w:r>
          <w:r w:rsidRPr="00CF667B">
            <w:rPr>
              <w:rStyle w:val="GeneralAviation"/>
              <w:color w:val="auto"/>
            </w:rPr>
            <w:tab/>
            <w:t>ENVIRONMENTAL PROTECTION</w:t>
          </w:r>
        </w:p>
        <w:p w14:paraId="22FB404E" w14:textId="77777777" w:rsidR="003C5641" w:rsidRPr="00CF667B" w:rsidRDefault="00581773" w:rsidP="00DE6AC0">
          <w:pPr>
            <w:rPr>
              <w:rStyle w:val="GeneralAviation"/>
              <w:color w:val="auto"/>
            </w:rPr>
          </w:pPr>
          <w:r w:rsidRPr="00CF667B">
            <w:rPr>
              <w:rStyle w:val="GeneralAviation"/>
              <w:color w:val="auto"/>
            </w:rPr>
            <w:t xml:space="preserve">Subtopic PEN 4.1 - </w:t>
          </w:r>
          <w:r w:rsidRPr="00CF667B">
            <w:rPr>
              <w:rStyle w:val="GeneralAviation"/>
              <w:color w:val="auto"/>
            </w:rPr>
            <w:tab/>
          </w:r>
          <w:r w:rsidRPr="00CF667B">
            <w:rPr>
              <w:rStyle w:val="GeneralAviation"/>
              <w:color w:val="auto"/>
            </w:rPr>
            <w:tab/>
            <w:t>Environmental protection</w:t>
          </w:r>
        </w:p>
        <w:p w14:paraId="1BDEC54F" w14:textId="77777777" w:rsidR="00DE6AC0" w:rsidRPr="00CF667B" w:rsidRDefault="00581773" w:rsidP="00DE6AC0">
          <w:pPr>
            <w:rPr>
              <w:rStyle w:val="GeneralAviation"/>
              <w:b/>
              <w:bCs/>
              <w:color w:val="auto"/>
            </w:rPr>
          </w:pPr>
          <w:r w:rsidRPr="00CF667B">
            <w:rPr>
              <w:rStyle w:val="GeneralAviation"/>
              <w:b/>
              <w:bCs/>
              <w:color w:val="auto"/>
            </w:rPr>
            <w:t>SUBJECT 10: ABNORMAL AND EMERGENCY SITUATIONS</w:t>
          </w:r>
        </w:p>
        <w:p w14:paraId="4C441A6D" w14:textId="77777777" w:rsidR="00DE6AC0" w:rsidRPr="00CF667B" w:rsidRDefault="00581773" w:rsidP="00DE6AC0">
          <w:pPr>
            <w:rPr>
              <w:rStyle w:val="GeneralAviation"/>
              <w:color w:val="auto"/>
            </w:rPr>
          </w:pPr>
          <w:r w:rsidRPr="00CF667B">
            <w:rPr>
              <w:rStyle w:val="GeneralAviation"/>
              <w:color w:val="auto"/>
            </w:rPr>
            <w:t xml:space="preserve">TOPIC ABES 1 - </w:t>
          </w:r>
          <w:r w:rsidRPr="00CF667B">
            <w:rPr>
              <w:rStyle w:val="GeneralAviation"/>
              <w:color w:val="auto"/>
            </w:rPr>
            <w:tab/>
          </w:r>
          <w:r w:rsidRPr="00CF667B">
            <w:rPr>
              <w:rStyle w:val="GeneralAviation"/>
              <w:color w:val="auto"/>
            </w:rPr>
            <w:tab/>
            <w:t>ABNORMAL AND EMERGENCY SITUATIONS (ABES)</w:t>
          </w:r>
        </w:p>
        <w:p w14:paraId="6BB6A04F" w14:textId="77777777" w:rsidR="00DE6AC0" w:rsidRPr="00CF667B" w:rsidRDefault="00581773" w:rsidP="00DE6AC0">
          <w:pPr>
            <w:rPr>
              <w:rStyle w:val="GeneralAviation"/>
              <w:color w:val="auto"/>
            </w:rPr>
          </w:pPr>
          <w:r w:rsidRPr="00CF667B">
            <w:rPr>
              <w:rStyle w:val="GeneralAviation"/>
              <w:color w:val="auto"/>
            </w:rPr>
            <w:t xml:space="preserve">Subtopic ABES 1.1 - </w:t>
          </w:r>
          <w:r w:rsidRPr="00CF667B">
            <w:rPr>
              <w:rStyle w:val="GeneralAviation"/>
              <w:color w:val="auto"/>
            </w:rPr>
            <w:tab/>
            <w:t>Overview of ABES</w:t>
          </w:r>
        </w:p>
        <w:p w14:paraId="5830F94C" w14:textId="77777777" w:rsidR="00DE6AC0" w:rsidRPr="00CF667B" w:rsidRDefault="00581773" w:rsidP="00DE6AC0">
          <w:pPr>
            <w:rPr>
              <w:rStyle w:val="GeneralAviation"/>
              <w:color w:val="auto"/>
            </w:rPr>
          </w:pPr>
          <w:r w:rsidRPr="00CF667B">
            <w:rPr>
              <w:rStyle w:val="GeneralAviation"/>
              <w:color w:val="auto"/>
            </w:rPr>
            <w:t xml:space="preserve">TOPIC ABES 2 - </w:t>
          </w:r>
          <w:r w:rsidRPr="00CF667B">
            <w:rPr>
              <w:rStyle w:val="GeneralAviation"/>
              <w:color w:val="auto"/>
            </w:rPr>
            <w:tab/>
          </w:r>
          <w:r w:rsidRPr="00CF667B">
            <w:rPr>
              <w:rStyle w:val="GeneralAviation"/>
              <w:color w:val="auto"/>
            </w:rPr>
            <w:tab/>
            <w:t>SKILLS IMPROVEMENT</w:t>
          </w:r>
        </w:p>
        <w:p w14:paraId="69D8C986" w14:textId="77777777" w:rsidR="00DE6AC0" w:rsidRPr="00CF667B" w:rsidRDefault="00581773" w:rsidP="00DE6AC0">
          <w:pPr>
            <w:rPr>
              <w:rStyle w:val="GeneralAviation"/>
              <w:color w:val="auto"/>
            </w:rPr>
          </w:pPr>
          <w:r w:rsidRPr="00CF667B">
            <w:rPr>
              <w:rStyle w:val="GeneralAviation"/>
              <w:color w:val="auto"/>
            </w:rPr>
            <w:t xml:space="preserve">Subtopic ABES 2.1 - </w:t>
          </w:r>
          <w:r w:rsidRPr="00CF667B">
            <w:rPr>
              <w:rStyle w:val="GeneralAviation"/>
              <w:color w:val="auto"/>
            </w:rPr>
            <w:tab/>
            <w:t>Communication effectiveness</w:t>
          </w:r>
        </w:p>
        <w:p w14:paraId="3CB80F9E" w14:textId="77777777" w:rsidR="00DE6AC0" w:rsidRPr="00CF667B" w:rsidRDefault="00581773" w:rsidP="00DE6AC0">
          <w:pPr>
            <w:rPr>
              <w:rStyle w:val="GeneralAviation"/>
              <w:color w:val="auto"/>
            </w:rPr>
          </w:pPr>
          <w:r w:rsidRPr="00CF667B">
            <w:rPr>
              <w:rStyle w:val="GeneralAviation"/>
              <w:color w:val="auto"/>
            </w:rPr>
            <w:t xml:space="preserve">Subtopic ABES 2.2 - </w:t>
          </w:r>
          <w:r w:rsidRPr="00CF667B">
            <w:rPr>
              <w:rStyle w:val="GeneralAviation"/>
              <w:color w:val="auto"/>
            </w:rPr>
            <w:tab/>
            <w:t>Avoidance of mental overload</w:t>
          </w:r>
        </w:p>
        <w:p w14:paraId="7C3BF67D" w14:textId="77777777" w:rsidR="00DE6AC0" w:rsidRPr="00CF667B" w:rsidRDefault="00581773" w:rsidP="00DE6AC0">
          <w:pPr>
            <w:rPr>
              <w:rStyle w:val="GeneralAviation"/>
              <w:color w:val="auto"/>
            </w:rPr>
          </w:pPr>
          <w:r w:rsidRPr="00CF667B">
            <w:rPr>
              <w:rStyle w:val="GeneralAviation"/>
              <w:color w:val="auto"/>
            </w:rPr>
            <w:t xml:space="preserve">Subtopic ABES 2.3 – </w:t>
          </w:r>
          <w:r w:rsidRPr="00CF667B">
            <w:rPr>
              <w:rStyle w:val="GeneralAviation"/>
              <w:color w:val="auto"/>
            </w:rPr>
            <w:tab/>
            <w:t>Air-ground cooperation</w:t>
          </w:r>
        </w:p>
        <w:p w14:paraId="236C0E4D" w14:textId="77777777" w:rsidR="00DE6AC0" w:rsidRPr="00CF667B" w:rsidRDefault="00581773" w:rsidP="00DE6AC0">
          <w:pPr>
            <w:rPr>
              <w:rStyle w:val="GeneralAviation"/>
              <w:color w:val="auto"/>
            </w:rPr>
          </w:pPr>
          <w:r w:rsidRPr="00CF667B">
            <w:rPr>
              <w:rStyle w:val="GeneralAviation"/>
              <w:color w:val="auto"/>
            </w:rPr>
            <w:t xml:space="preserve">TOPIC ABES 3 - </w:t>
          </w:r>
          <w:r w:rsidRPr="00CF667B">
            <w:rPr>
              <w:rStyle w:val="GeneralAviation"/>
              <w:color w:val="auto"/>
            </w:rPr>
            <w:tab/>
          </w:r>
          <w:r w:rsidRPr="00CF667B">
            <w:rPr>
              <w:rStyle w:val="GeneralAviation"/>
              <w:color w:val="auto"/>
            </w:rPr>
            <w:tab/>
            <w:t xml:space="preserve">PROCEDURES FOR ABNORMAL AND EMERGENCY SITUATIONS </w:t>
          </w:r>
        </w:p>
        <w:p w14:paraId="036D613D" w14:textId="77777777" w:rsidR="00DE6AC0" w:rsidRPr="00CF667B" w:rsidRDefault="00581773" w:rsidP="00DE6AC0">
          <w:pPr>
            <w:rPr>
              <w:rStyle w:val="GeneralAviation"/>
              <w:color w:val="auto"/>
            </w:rPr>
          </w:pPr>
          <w:r w:rsidRPr="00CF667B">
            <w:rPr>
              <w:rStyle w:val="GeneralAviation"/>
              <w:color w:val="auto"/>
            </w:rPr>
            <w:t xml:space="preserve">Subtopic ABES 3.1 - </w:t>
          </w:r>
          <w:r w:rsidRPr="00CF667B">
            <w:rPr>
              <w:rStyle w:val="GeneralAviation"/>
              <w:color w:val="auto"/>
            </w:rPr>
            <w:tab/>
            <w:t>Application of procedures for ABES</w:t>
          </w:r>
        </w:p>
        <w:p w14:paraId="16381CA8" w14:textId="77777777" w:rsidR="00DE6AC0" w:rsidRPr="00CF667B" w:rsidRDefault="00581773" w:rsidP="00DE6AC0">
          <w:pPr>
            <w:rPr>
              <w:rStyle w:val="GeneralAviation"/>
              <w:color w:val="auto"/>
            </w:rPr>
          </w:pPr>
          <w:r w:rsidRPr="00CF667B">
            <w:rPr>
              <w:rStyle w:val="GeneralAviation"/>
              <w:color w:val="auto"/>
            </w:rPr>
            <w:t xml:space="preserve">Subtopic ABES 3.2 - </w:t>
          </w:r>
          <w:r w:rsidRPr="00CF667B">
            <w:rPr>
              <w:rStyle w:val="GeneralAviation"/>
              <w:color w:val="auto"/>
            </w:rPr>
            <w:tab/>
            <w:t>Radio failure</w:t>
          </w:r>
        </w:p>
        <w:p w14:paraId="01B0150E" w14:textId="77777777" w:rsidR="00DE6AC0" w:rsidRPr="00CF667B" w:rsidRDefault="00581773" w:rsidP="00DE6AC0">
          <w:pPr>
            <w:rPr>
              <w:rStyle w:val="GeneralAviation"/>
              <w:color w:val="auto"/>
            </w:rPr>
          </w:pPr>
          <w:r w:rsidRPr="00CF667B">
            <w:rPr>
              <w:rStyle w:val="GeneralAviation"/>
              <w:color w:val="auto"/>
            </w:rPr>
            <w:t xml:space="preserve">Subtopic ABES 3.3 - </w:t>
          </w:r>
          <w:r w:rsidRPr="00CF667B">
            <w:rPr>
              <w:rStyle w:val="GeneralAviation"/>
              <w:color w:val="auto"/>
            </w:rPr>
            <w:tab/>
            <w:t>Unlawful interference and aircraft bomb threat</w:t>
          </w:r>
        </w:p>
        <w:p w14:paraId="5B245A27" w14:textId="77777777" w:rsidR="00DE6AC0" w:rsidRPr="00CF667B" w:rsidRDefault="00581773" w:rsidP="00DE6AC0">
          <w:pPr>
            <w:rPr>
              <w:rStyle w:val="GeneralAviation"/>
              <w:color w:val="auto"/>
            </w:rPr>
          </w:pPr>
          <w:r w:rsidRPr="00CF667B">
            <w:rPr>
              <w:rStyle w:val="GeneralAviation"/>
              <w:color w:val="auto"/>
            </w:rPr>
            <w:t xml:space="preserve">Subtopic ABES 3.4 - </w:t>
          </w:r>
          <w:r w:rsidRPr="00CF667B">
            <w:rPr>
              <w:rStyle w:val="GeneralAviation"/>
              <w:color w:val="auto"/>
            </w:rPr>
            <w:tab/>
            <w:t>Strayed or unidentified aircraft</w:t>
          </w:r>
        </w:p>
        <w:p w14:paraId="1CA3807C" w14:textId="77777777" w:rsidR="00DE6AC0" w:rsidRPr="00CF667B" w:rsidRDefault="00581773" w:rsidP="00DE6AC0">
          <w:pPr>
            <w:rPr>
              <w:rStyle w:val="GeneralAviation"/>
              <w:color w:val="auto"/>
            </w:rPr>
          </w:pPr>
          <w:r w:rsidRPr="00CF667B">
            <w:rPr>
              <w:rStyle w:val="GeneralAviation"/>
              <w:color w:val="auto"/>
            </w:rPr>
            <w:t xml:space="preserve">Subtopic ABES 3.5 - </w:t>
          </w:r>
          <w:r w:rsidRPr="00CF667B">
            <w:rPr>
              <w:rStyle w:val="GeneralAviation"/>
              <w:color w:val="auto"/>
            </w:rPr>
            <w:tab/>
            <w:t>Diversions</w:t>
          </w:r>
        </w:p>
        <w:p w14:paraId="4784D842" w14:textId="77777777" w:rsidR="00DE6AC0" w:rsidRPr="00CF667B" w:rsidRDefault="00581773" w:rsidP="00DE6AC0">
          <w:pPr>
            <w:rPr>
              <w:rStyle w:val="GeneralAviation"/>
              <w:color w:val="auto"/>
            </w:rPr>
          </w:pPr>
          <w:r w:rsidRPr="00CF667B">
            <w:rPr>
              <w:rStyle w:val="GeneralAviation"/>
              <w:color w:val="auto"/>
            </w:rPr>
            <w:t xml:space="preserve">Subtopic ABES 3.6 - </w:t>
          </w:r>
          <w:r w:rsidRPr="00CF667B">
            <w:rPr>
              <w:rStyle w:val="GeneralAviation"/>
              <w:color w:val="auto"/>
            </w:rPr>
            <w:tab/>
            <w:t>Transponder failure</w:t>
          </w:r>
        </w:p>
        <w:p w14:paraId="4E693331" w14:textId="77777777" w:rsidR="00DE6AC0" w:rsidRPr="00CF667B" w:rsidRDefault="00581773" w:rsidP="000F573D">
          <w:r w:rsidRPr="00CF667B">
            <w:rPr>
              <w:rStyle w:val="GeneralAviation"/>
              <w:color w:val="auto"/>
            </w:rPr>
            <w:t xml:space="preserve">Subtopic ABES 3.7 – </w:t>
          </w:r>
          <w:r w:rsidRPr="00CF667B">
            <w:rPr>
              <w:rStyle w:val="GeneralAviation"/>
              <w:color w:val="auto"/>
            </w:rPr>
            <w:tab/>
            <w:t>Interception of civil aircraft</w:t>
          </w:r>
        </w:p>
        <w:bookmarkEnd w:id="1184" w:displacedByCustomXml="next"/>
      </w:sdtContent>
    </w:sdt>
    <w:bookmarkStart w:id="1185" w:name="_Toc256000081" w:displacedByCustomXml="next"/>
    <w:sdt>
      <w:sdtPr>
        <w:alias w:val="heading"/>
        <w:tag w:val="heading"/>
        <w:id w:val="928127501"/>
      </w:sdtPr>
      <w:sdtContent>
        <w:p w14:paraId="34DDC920" w14:textId="77777777" w:rsidR="00090094" w:rsidRDefault="00581773">
          <w:pPr>
            <w:pStyle w:val="Heading1"/>
          </w:pPr>
          <w:r>
            <w:t xml:space="preserve">ANNEX II – PART ATCO.AR – REQUIREMENTS FOR </w:t>
          </w:r>
          <w:r w:rsidR="00976B74">
            <w:t xml:space="preserve"> </w:t>
          </w:r>
          <w:r>
            <w:t>C</w:t>
          </w:r>
          <w:bookmarkEnd w:id="1185"/>
          <w:r w:rsidR="00976B74">
            <w:t>IVIL AVIATION COMMITTEE</w:t>
          </w:r>
        </w:p>
      </w:sdtContent>
    </w:sdt>
    <w:bookmarkStart w:id="1186" w:name="_Toc256000082" w:displacedByCustomXml="next"/>
    <w:sdt>
      <w:sdtPr>
        <w:alias w:val="heading"/>
        <w:tag w:val="heading"/>
        <w:id w:val="-354057694"/>
      </w:sdtPr>
      <w:sdtContent>
        <w:p w14:paraId="3B79A0CD" w14:textId="77777777" w:rsidR="00090094" w:rsidRDefault="00581773">
          <w:pPr>
            <w:pStyle w:val="Heading2"/>
          </w:pPr>
          <w:r>
            <w:t>SUBPART A – GENERAL REQUIREMENTS</w:t>
          </w:r>
        </w:p>
        <w:bookmarkEnd w:id="1186" w:displacedByCustomXml="next"/>
      </w:sdtContent>
    </w:sdt>
    <w:bookmarkStart w:id="1187" w:name="_DxCrossRefBm1379192575" w:displacedByCustomXml="next"/>
    <w:bookmarkStart w:id="1188" w:name="_DxCrossRefBm9000170" w:displacedByCustomXml="next"/>
    <w:bookmarkStart w:id="1189" w:name="_Toc427661491" w:displacedByCustomXml="next"/>
    <w:bookmarkStart w:id="1190" w:name="_Toc256000083" w:displacedByCustomXml="next"/>
    <w:sdt>
      <w:sdtPr>
        <w:rPr>
          <w:b w:val="0"/>
          <w:color w:val="auto"/>
          <w:sz w:val="22"/>
          <w:szCs w:val="24"/>
          <w:lang w:val="en-US"/>
        </w:rPr>
        <w:alias w:val="topic"/>
        <w:tag w:val="topic"/>
        <w:id w:val="1196930192"/>
      </w:sdtPr>
      <w:sdtContent>
        <w:p w14:paraId="441A9996" w14:textId="77777777" w:rsidR="004819B9" w:rsidRPr="00FF2450" w:rsidRDefault="00581773" w:rsidP="000F573D">
          <w:pPr>
            <w:pStyle w:val="Heading3IR"/>
          </w:pPr>
          <w:r w:rsidRPr="00FF2450">
            <w:t xml:space="preserve">ATCO.AR.A.001 </w:t>
          </w:r>
          <w:r w:rsidR="00674685">
            <w:t xml:space="preserve"> </w:t>
          </w:r>
          <w:r w:rsidRPr="00FF2450">
            <w:t>Scope</w:t>
          </w:r>
          <w:bookmarkEnd w:id="1190"/>
          <w:bookmarkEnd w:id="1189"/>
          <w:bookmarkEnd w:id="1188"/>
          <w:bookmarkEnd w:id="1187"/>
        </w:p>
        <w:p w14:paraId="4B82E369" w14:textId="77777777" w:rsidR="004819B9" w:rsidRPr="00FF2450" w:rsidRDefault="00581773" w:rsidP="00CA2963">
          <w:r w:rsidRPr="00FF2450">
            <w:t xml:space="preserve">This Part, set out in this Annex, establishes the administrative requirements applicable to the </w:t>
          </w:r>
          <w:r w:rsidR="00E92014">
            <w:t>Committee</w:t>
          </w:r>
          <w:r w:rsidR="00E92014" w:rsidRPr="00FF2450">
            <w:t xml:space="preserve"> </w:t>
          </w:r>
          <w:r w:rsidRPr="00FF2450">
            <w:t>with responsibility for the issue, maintenance, suspension or revocation of licences, ratings, endorsements and medical certificates for air traffic controllers and certification and oversight of training organisations and aero-medical centres.</w:t>
          </w:r>
        </w:p>
      </w:sdtContent>
    </w:sdt>
    <w:bookmarkStart w:id="1191" w:name="_DxCrossRefBm1379192339" w:displacedByCustomXml="next"/>
    <w:bookmarkStart w:id="1192" w:name="_DxCrossRefBm9000171" w:displacedByCustomXml="next"/>
    <w:bookmarkStart w:id="1193" w:name="_Toc427661492" w:displacedByCustomXml="next"/>
    <w:bookmarkStart w:id="1194" w:name="_Toc256000084" w:displacedByCustomXml="next"/>
    <w:sdt>
      <w:sdtPr>
        <w:rPr>
          <w:b w:val="0"/>
          <w:color w:val="auto"/>
          <w:sz w:val="22"/>
          <w:szCs w:val="24"/>
          <w:lang w:val="en-US"/>
        </w:rPr>
        <w:alias w:val="topic"/>
        <w:tag w:val="topic"/>
        <w:id w:val="-1840879582"/>
      </w:sdtPr>
      <w:sdtContent>
        <w:p w14:paraId="775B1DC4" w14:textId="77777777" w:rsidR="007B064F" w:rsidRPr="00FF2450" w:rsidRDefault="00581773" w:rsidP="000F573D">
          <w:pPr>
            <w:pStyle w:val="Heading3IR"/>
          </w:pPr>
          <w:r w:rsidRPr="00FF2450">
            <w:t>ATCO.AR.A.005 Personnel</w:t>
          </w:r>
          <w:bookmarkEnd w:id="1194"/>
          <w:bookmarkEnd w:id="1193"/>
          <w:bookmarkEnd w:id="1192"/>
          <w:bookmarkEnd w:id="1191"/>
        </w:p>
        <w:p w14:paraId="7D91D43F" w14:textId="77777777" w:rsidR="00FE7EFC" w:rsidRPr="00CF667B" w:rsidRDefault="002A30FE" w:rsidP="00FE7EFC">
          <w:pPr>
            <w:pStyle w:val="ListLevel0"/>
            <w:rPr>
              <w:rStyle w:val="GeneralAviation"/>
              <w:color w:val="auto"/>
            </w:rPr>
          </w:pPr>
          <w:r w:rsidRPr="00CF667B">
            <w:rPr>
              <w:rStyle w:val="GeneralAviation"/>
              <w:color w:val="auto"/>
            </w:rPr>
            <w:t xml:space="preserve"> </w:t>
          </w:r>
          <w:r w:rsidR="00581773" w:rsidRPr="00CF667B">
            <w:rPr>
              <w:rStyle w:val="GeneralAviation"/>
              <w:color w:val="auto"/>
            </w:rPr>
            <w:t>(a)</w:t>
          </w:r>
          <w:r w:rsidR="00581773" w:rsidRPr="00CF667B">
            <w:rPr>
              <w:rStyle w:val="GeneralAviation"/>
              <w:color w:val="auto"/>
            </w:rPr>
            <w:tab/>
          </w:r>
          <w:r w:rsidR="00976B74">
            <w:t>Committee</w:t>
          </w:r>
          <w:r w:rsidR="00976B74">
            <w:rPr>
              <w:rStyle w:val="GeneralAviation"/>
              <w:color w:val="auto"/>
            </w:rPr>
            <w:t xml:space="preserve"> </w:t>
          </w:r>
          <w:r w:rsidR="00CF6FF1">
            <w:rPr>
              <w:rStyle w:val="GeneralAviation"/>
              <w:color w:val="auto"/>
            </w:rPr>
            <w:t>shall produce and update every 1 year</w:t>
          </w:r>
          <w:r w:rsidR="00581773" w:rsidRPr="00CF667B">
            <w:rPr>
              <w:rStyle w:val="GeneralAviation"/>
              <w:color w:val="auto"/>
            </w:rPr>
            <w:t xml:space="preserve"> an assessment of the human resources needed to perform their oversight functions, based on the analysis of the processes required by this Regulation.</w:t>
          </w:r>
        </w:p>
        <w:p w14:paraId="5E887264" w14:textId="77777777" w:rsidR="00FE7EFC" w:rsidRPr="00CF667B" w:rsidRDefault="00581773" w:rsidP="00FE7EFC">
          <w:pPr>
            <w:pStyle w:val="ListLevel0"/>
            <w:rPr>
              <w:rStyle w:val="GeneralAviation"/>
              <w:color w:val="auto"/>
            </w:rPr>
          </w:pPr>
          <w:r w:rsidRPr="00CF667B">
            <w:rPr>
              <w:rStyle w:val="GeneralAviation"/>
              <w:color w:val="auto"/>
            </w:rPr>
            <w:t>(b)</w:t>
          </w:r>
          <w:r w:rsidRPr="00CF667B">
            <w:rPr>
              <w:rStyle w:val="GeneralAviation"/>
              <w:color w:val="auto"/>
            </w:rPr>
            <w:tab/>
            <w:t xml:space="preserve">Personnel authorised by the </w:t>
          </w:r>
          <w:r w:rsidR="00976B74">
            <w:t>Committee</w:t>
          </w:r>
          <w:r w:rsidR="00976B74" w:rsidRPr="00CF667B">
            <w:rPr>
              <w:rStyle w:val="GeneralAviation"/>
              <w:color w:val="auto"/>
            </w:rPr>
            <w:t xml:space="preserve"> </w:t>
          </w:r>
          <w:r w:rsidRPr="00CF667B">
            <w:rPr>
              <w:rStyle w:val="GeneralAviation"/>
              <w:color w:val="auto"/>
            </w:rPr>
            <w:t>to carry out certification or oversight tasks, or both, shall be empowered to perform as a minimum the following tasks:</w:t>
          </w:r>
        </w:p>
        <w:p w14:paraId="339949C2" w14:textId="77777777" w:rsidR="00FE7EFC" w:rsidRPr="00CF667B" w:rsidRDefault="00581773" w:rsidP="00FE7EFC">
          <w:pPr>
            <w:pStyle w:val="ListLevel1"/>
            <w:rPr>
              <w:rStyle w:val="GeneralAviation"/>
              <w:color w:val="auto"/>
            </w:rPr>
          </w:pPr>
          <w:r w:rsidRPr="00CF667B">
            <w:rPr>
              <w:rStyle w:val="GeneralAviation"/>
              <w:color w:val="auto"/>
            </w:rPr>
            <w:t>(1)</w:t>
          </w:r>
          <w:r w:rsidRPr="00CF667B">
            <w:rPr>
              <w:rStyle w:val="GeneralAviation"/>
              <w:color w:val="auto"/>
            </w:rPr>
            <w:tab/>
            <w:t>examine documents, including licences, certificates, records, data, procedures and any other material relevant to the execution of the required task;</w:t>
          </w:r>
        </w:p>
        <w:p w14:paraId="1AAF72BE" w14:textId="77777777" w:rsidR="00FE7EFC" w:rsidRPr="00CF667B" w:rsidRDefault="00581773" w:rsidP="00FE7EFC">
          <w:pPr>
            <w:pStyle w:val="ListLevel1"/>
            <w:rPr>
              <w:rStyle w:val="GeneralAviation"/>
              <w:color w:val="auto"/>
            </w:rPr>
          </w:pPr>
          <w:r w:rsidRPr="00CF667B">
            <w:rPr>
              <w:rStyle w:val="GeneralAviation"/>
              <w:color w:val="auto"/>
            </w:rPr>
            <w:t>(2)</w:t>
          </w:r>
          <w:r w:rsidRPr="00CF667B">
            <w:rPr>
              <w:rStyle w:val="GeneralAviation"/>
              <w:color w:val="auto"/>
            </w:rPr>
            <w:tab/>
            <w:t>take copies of or extracts from such records, data, procedures and other material;</w:t>
          </w:r>
        </w:p>
        <w:p w14:paraId="57D19FA4" w14:textId="77777777" w:rsidR="00FE7EFC" w:rsidRPr="00CF667B" w:rsidRDefault="00581773" w:rsidP="00FE7EFC">
          <w:pPr>
            <w:pStyle w:val="ListLevel1"/>
            <w:rPr>
              <w:rStyle w:val="GeneralAviation"/>
              <w:color w:val="auto"/>
            </w:rPr>
          </w:pPr>
          <w:r w:rsidRPr="00CF667B">
            <w:rPr>
              <w:rStyle w:val="GeneralAviation"/>
              <w:color w:val="auto"/>
            </w:rPr>
            <w:t>(3)</w:t>
          </w:r>
          <w:r w:rsidRPr="00CF667B">
            <w:rPr>
              <w:rStyle w:val="GeneralAviation"/>
              <w:color w:val="auto"/>
            </w:rPr>
            <w:tab/>
            <w:t>ask for an explanation;</w:t>
          </w:r>
        </w:p>
        <w:p w14:paraId="1FE62E65" w14:textId="77777777" w:rsidR="00FE7EFC" w:rsidRPr="00CF667B" w:rsidRDefault="00581773" w:rsidP="00FE7EFC">
          <w:pPr>
            <w:pStyle w:val="ListLevel1"/>
            <w:rPr>
              <w:rStyle w:val="GeneralAviation"/>
              <w:color w:val="auto"/>
            </w:rPr>
          </w:pPr>
          <w:r w:rsidRPr="00CF667B">
            <w:rPr>
              <w:rStyle w:val="GeneralAviation"/>
              <w:color w:val="auto"/>
            </w:rPr>
            <w:t>(4)</w:t>
          </w:r>
          <w:r w:rsidRPr="00CF667B">
            <w:rPr>
              <w:rStyle w:val="GeneralAviation"/>
              <w:color w:val="auto"/>
            </w:rPr>
            <w:tab/>
            <w:t>enter relevant premises and operating sites;</w:t>
          </w:r>
        </w:p>
        <w:p w14:paraId="5C8EAE09" w14:textId="77777777" w:rsidR="00FE7EFC" w:rsidRPr="00CF667B" w:rsidRDefault="00581773" w:rsidP="00FE7EFC">
          <w:pPr>
            <w:pStyle w:val="ListLevel1"/>
            <w:rPr>
              <w:rStyle w:val="GeneralAviation"/>
              <w:color w:val="auto"/>
            </w:rPr>
          </w:pPr>
          <w:r w:rsidRPr="00CF667B">
            <w:rPr>
              <w:rStyle w:val="GeneralAviation"/>
              <w:color w:val="auto"/>
            </w:rPr>
            <w:t>(5)</w:t>
          </w:r>
          <w:r w:rsidRPr="00CF667B">
            <w:rPr>
              <w:rStyle w:val="GeneralAviation"/>
              <w:color w:val="auto"/>
            </w:rPr>
            <w:tab/>
            <w:t>perform audits and inspections, including unannounced inspections;</w:t>
          </w:r>
        </w:p>
        <w:p w14:paraId="68B764D6" w14:textId="77777777" w:rsidR="00FE7EFC" w:rsidRPr="002A30FE" w:rsidRDefault="00581773" w:rsidP="002A30FE">
          <w:pPr>
            <w:pStyle w:val="ListLevel1"/>
            <w:rPr>
              <w:color w:val="A25EAB"/>
            </w:rPr>
          </w:pPr>
          <w:r w:rsidRPr="00CF667B">
            <w:rPr>
              <w:rStyle w:val="GeneralAviation"/>
              <w:color w:val="auto"/>
            </w:rPr>
            <w:t>(6)</w:t>
          </w:r>
          <w:r w:rsidRPr="00CF667B">
            <w:rPr>
              <w:rStyle w:val="GeneralAviation"/>
              <w:color w:val="auto"/>
            </w:rPr>
            <w:tab/>
            <w:t>take or initiate enforcement measures as appropriate</w:t>
          </w:r>
          <w:r w:rsidR="00CF667B">
            <w:rPr>
              <w:rStyle w:val="GeneralAviation"/>
              <w:color w:val="auto"/>
            </w:rPr>
            <w:t>.</w:t>
          </w:r>
        </w:p>
      </w:sdtContent>
    </w:sdt>
    <w:p w14:paraId="5EA45037" w14:textId="77777777" w:rsidR="00AD3816" w:rsidRPr="00AD3816" w:rsidRDefault="00AD3816" w:rsidP="000F573D">
      <w:pPr>
        <w:rPr>
          <w:rStyle w:val="Italic"/>
        </w:rPr>
      </w:pPr>
    </w:p>
    <w:bookmarkStart w:id="1195" w:name="_DxCrossRefBm1379192426" w:displacedByCustomXml="next"/>
    <w:bookmarkStart w:id="1196" w:name="_DxCrossRefBm9000173" w:displacedByCustomXml="next"/>
    <w:bookmarkStart w:id="1197" w:name="_Toc427661494" w:displacedByCustomXml="next"/>
    <w:bookmarkStart w:id="1198" w:name="_Toc256000085" w:displacedByCustomXml="next"/>
    <w:sdt>
      <w:sdtPr>
        <w:rPr>
          <w:b w:val="0"/>
          <w:i/>
          <w:color w:val="auto"/>
          <w:sz w:val="22"/>
          <w:szCs w:val="24"/>
          <w:lang w:val="en-US"/>
        </w:rPr>
        <w:alias w:val="topic"/>
        <w:tag w:val="topic"/>
        <w:id w:val="494354523"/>
      </w:sdtPr>
      <w:sdtContent>
        <w:p w14:paraId="60A62C17" w14:textId="77777777" w:rsidR="007D44A2" w:rsidRPr="00FF2450" w:rsidRDefault="00581773" w:rsidP="000F573D">
          <w:pPr>
            <w:pStyle w:val="Heading3IR"/>
          </w:pPr>
          <w:r w:rsidRPr="00FF2450">
            <w:t>ATCO.AR.A.010</w:t>
          </w:r>
          <w:r w:rsidR="00F71472">
            <w:t xml:space="preserve"> </w:t>
          </w:r>
          <w:r w:rsidRPr="00FF2450">
            <w:t xml:space="preserve">Tasks of the </w:t>
          </w:r>
          <w:bookmarkEnd w:id="1198"/>
          <w:bookmarkEnd w:id="1197"/>
          <w:bookmarkEnd w:id="1196"/>
          <w:bookmarkEnd w:id="1195"/>
          <w:r w:rsidR="006E7E15">
            <w:t>Committee</w:t>
          </w:r>
        </w:p>
        <w:p w14:paraId="61F64D96" w14:textId="77777777" w:rsidR="00686061" w:rsidRPr="006E7E15" w:rsidRDefault="00581773" w:rsidP="00686061">
          <w:pPr>
            <w:rPr>
              <w:rStyle w:val="GeneralAviation"/>
              <w:color w:val="auto"/>
            </w:rPr>
          </w:pPr>
          <w:r w:rsidRPr="006E7E15">
            <w:rPr>
              <w:rStyle w:val="GeneralAviation"/>
              <w:color w:val="auto"/>
            </w:rPr>
            <w:t xml:space="preserve">The tasks of the </w:t>
          </w:r>
          <w:r w:rsidR="006E7E15" w:rsidRPr="006E7E15">
            <w:t>Committee</w:t>
          </w:r>
          <w:r w:rsidRPr="006E7E15">
            <w:rPr>
              <w:rStyle w:val="GeneralAviation"/>
              <w:color w:val="auto"/>
            </w:rPr>
            <w:t>:</w:t>
          </w:r>
        </w:p>
        <w:p w14:paraId="410B6E86" w14:textId="77777777" w:rsidR="00686061" w:rsidRPr="006E7E15" w:rsidRDefault="00581773" w:rsidP="00686061">
          <w:pPr>
            <w:pStyle w:val="ListLevel0"/>
            <w:rPr>
              <w:rStyle w:val="GeneralAviation"/>
              <w:color w:val="auto"/>
            </w:rPr>
          </w:pPr>
          <w:r w:rsidRPr="006E7E15">
            <w:rPr>
              <w:rStyle w:val="GeneralAviation"/>
              <w:color w:val="auto"/>
            </w:rPr>
            <w:t>(a)</w:t>
          </w:r>
          <w:r w:rsidRPr="006E7E15">
            <w:rPr>
              <w:rStyle w:val="GeneralAviation"/>
              <w:color w:val="auto"/>
            </w:rPr>
            <w:tab/>
            <w:t>the issue, suspension and revocation of licences, ratings, endorsements and of medical certificates;</w:t>
          </w:r>
        </w:p>
        <w:p w14:paraId="6E9BEE42" w14:textId="77777777" w:rsidR="00686061" w:rsidRPr="006E7E15" w:rsidRDefault="00581773" w:rsidP="00686061">
          <w:pPr>
            <w:pStyle w:val="ListLevel0"/>
            <w:rPr>
              <w:rStyle w:val="GeneralAviation"/>
              <w:color w:val="auto"/>
            </w:rPr>
          </w:pPr>
          <w:r w:rsidRPr="006E7E15">
            <w:rPr>
              <w:rStyle w:val="GeneralAviation"/>
              <w:color w:val="auto"/>
            </w:rPr>
            <w:t>(b)</w:t>
          </w:r>
          <w:r w:rsidRPr="006E7E15">
            <w:rPr>
              <w:rStyle w:val="GeneralAviation"/>
              <w:color w:val="auto"/>
            </w:rPr>
            <w:tab/>
            <w:t xml:space="preserve">the issue of temporary OJTI authorisations according to point </w:t>
          </w:r>
          <w:hyperlink w:anchor="_DxCrossRefBm1379192448" w:history="1">
            <w:r>
              <w:rPr>
                <w:rStyle w:val="Hyperlink"/>
              </w:rPr>
              <w:t>ATCO.C.025</w:t>
            </w:r>
          </w:hyperlink>
          <w:r w:rsidRPr="006E7E15">
            <w:rPr>
              <w:rStyle w:val="GeneralAviation"/>
              <w:color w:val="auto"/>
            </w:rPr>
            <w:t>;</w:t>
          </w:r>
        </w:p>
        <w:p w14:paraId="6F10432C" w14:textId="77777777" w:rsidR="00686061" w:rsidRPr="00686061" w:rsidRDefault="00581773" w:rsidP="00686061">
          <w:pPr>
            <w:pStyle w:val="ListLevel0"/>
            <w:rPr>
              <w:rStyle w:val="GeneralAviation"/>
            </w:rPr>
          </w:pPr>
          <w:r w:rsidRPr="006E7E15">
            <w:rPr>
              <w:rStyle w:val="GeneralAviation"/>
              <w:color w:val="auto"/>
            </w:rPr>
            <w:t>(c)</w:t>
          </w:r>
          <w:r w:rsidRPr="006E7E15">
            <w:rPr>
              <w:rStyle w:val="GeneralAviation"/>
              <w:color w:val="auto"/>
            </w:rPr>
            <w:tab/>
            <w:t>the issue of temporary assessor authorisations according to point</w:t>
          </w:r>
          <w:r w:rsidRPr="00686061">
            <w:rPr>
              <w:rStyle w:val="GeneralAviation"/>
            </w:rPr>
            <w:t xml:space="preserve"> </w:t>
          </w:r>
          <w:hyperlink w:anchor="_DxCrossRefBm1379192465" w:history="1">
            <w:r>
              <w:rPr>
                <w:rStyle w:val="Hyperlink"/>
              </w:rPr>
              <w:t>ATCO.C.065</w:t>
            </w:r>
          </w:hyperlink>
          <w:r w:rsidRPr="00686061">
            <w:rPr>
              <w:rStyle w:val="GeneralAviation"/>
            </w:rPr>
            <w:t>;</w:t>
          </w:r>
        </w:p>
        <w:p w14:paraId="5DEDF016" w14:textId="77777777" w:rsidR="00686061" w:rsidRPr="006E7E15" w:rsidRDefault="00581773" w:rsidP="00686061">
          <w:pPr>
            <w:pStyle w:val="ListLevel0"/>
            <w:rPr>
              <w:rStyle w:val="GeneralAviation"/>
              <w:color w:val="auto"/>
            </w:rPr>
          </w:pPr>
          <w:r w:rsidRPr="006E7E15">
            <w:rPr>
              <w:rStyle w:val="GeneralAviation"/>
              <w:color w:val="auto"/>
            </w:rPr>
            <w:t>(d)</w:t>
          </w:r>
          <w:r w:rsidRPr="006E7E15">
            <w:rPr>
              <w:rStyle w:val="GeneralAviation"/>
              <w:color w:val="auto"/>
            </w:rPr>
            <w:tab/>
            <w:t>the revalidation and renewal of endorsements;</w:t>
          </w:r>
        </w:p>
        <w:p w14:paraId="0C2054A3" w14:textId="77777777" w:rsidR="00686061" w:rsidRPr="006E7E15" w:rsidRDefault="00581773" w:rsidP="00686061">
          <w:pPr>
            <w:pStyle w:val="ListLevel0"/>
            <w:rPr>
              <w:rStyle w:val="GeneralAviation"/>
              <w:color w:val="auto"/>
            </w:rPr>
          </w:pPr>
          <w:r w:rsidRPr="006E7E15">
            <w:rPr>
              <w:rStyle w:val="GeneralAviation"/>
              <w:color w:val="auto"/>
            </w:rPr>
            <w:t>(e)</w:t>
          </w:r>
          <w:r w:rsidRPr="006E7E15">
            <w:rPr>
              <w:rStyle w:val="GeneralAviation"/>
              <w:color w:val="auto"/>
            </w:rPr>
            <w:tab/>
            <w:t>the revalidation, renewal and limitation of medical certificates following referral by the aero-medical examiner (AME) or aero-medical centre (AeMC);</w:t>
          </w:r>
        </w:p>
        <w:p w14:paraId="4F5BA01F" w14:textId="77777777" w:rsidR="00686061" w:rsidRPr="006E7E15" w:rsidRDefault="00581773" w:rsidP="00686061">
          <w:pPr>
            <w:pStyle w:val="ListLevel0"/>
            <w:rPr>
              <w:rStyle w:val="GeneralAviation"/>
              <w:color w:val="auto"/>
            </w:rPr>
          </w:pPr>
          <w:r w:rsidRPr="006E7E15">
            <w:rPr>
              <w:rStyle w:val="GeneralAviation"/>
              <w:color w:val="auto"/>
            </w:rPr>
            <w:t>(f)</w:t>
          </w:r>
          <w:r w:rsidRPr="006E7E15">
            <w:rPr>
              <w:rStyle w:val="GeneralAviation"/>
              <w:color w:val="auto"/>
            </w:rPr>
            <w:tab/>
            <w:t>the issue, revalidation, renewal, suspension, revocation, limitation and change of aero-medical examiner certificates;</w:t>
          </w:r>
        </w:p>
        <w:p w14:paraId="091A93DD" w14:textId="77777777" w:rsidR="00686061" w:rsidRPr="006E7E15" w:rsidRDefault="00581773" w:rsidP="00686061">
          <w:pPr>
            <w:pStyle w:val="ListLevel0"/>
            <w:rPr>
              <w:rStyle w:val="GeneralAviation"/>
              <w:lang w:val="hy-AM"/>
            </w:rPr>
          </w:pPr>
          <w:r w:rsidRPr="006E7E15">
            <w:rPr>
              <w:rStyle w:val="GeneralAviation"/>
              <w:color w:val="auto"/>
            </w:rPr>
            <w:t>(g)</w:t>
          </w:r>
          <w:r w:rsidRPr="006E7E15">
            <w:rPr>
              <w:rStyle w:val="GeneralAviation"/>
              <w:color w:val="auto"/>
            </w:rPr>
            <w:tab/>
            <w:t>the issue, suspension, revocation and limitation of training organisation certificates and of the certificates of aero-medical centres</w:t>
          </w:r>
          <w:r w:rsidR="006E7E15">
            <w:rPr>
              <w:rStyle w:val="GeneralAviation"/>
              <w:color w:val="auto"/>
              <w:lang w:val="hy-AM"/>
            </w:rPr>
            <w:t>;</w:t>
          </w:r>
        </w:p>
        <w:p w14:paraId="5BA74D84" w14:textId="77777777" w:rsidR="00686061" w:rsidRPr="006E7E15" w:rsidRDefault="00581773" w:rsidP="00686061">
          <w:pPr>
            <w:pStyle w:val="ListLevel0"/>
            <w:rPr>
              <w:rStyle w:val="GeneralAviation"/>
              <w:color w:val="auto"/>
            </w:rPr>
          </w:pPr>
          <w:r w:rsidRPr="006E7E15">
            <w:rPr>
              <w:rStyle w:val="GeneralAviation"/>
              <w:color w:val="auto"/>
            </w:rPr>
            <w:lastRenderedPageBreak/>
            <w:t>(h)</w:t>
          </w:r>
          <w:r w:rsidRPr="006E7E15">
            <w:rPr>
              <w:rStyle w:val="GeneralAviation"/>
              <w:color w:val="auto"/>
            </w:rPr>
            <w:tab/>
            <w:t>the approval of training courses, training plans and unit competence schemes, as well as assessment methods;</w:t>
          </w:r>
        </w:p>
        <w:p w14:paraId="3C559EB0" w14:textId="77777777" w:rsidR="00686061" w:rsidRPr="006E7E15" w:rsidRDefault="00581773" w:rsidP="00686061">
          <w:pPr>
            <w:pStyle w:val="ListLevel0"/>
            <w:rPr>
              <w:rStyle w:val="GeneralAviation"/>
              <w:color w:val="auto"/>
            </w:rPr>
          </w:pPr>
          <w:r w:rsidRPr="006E7E15">
            <w:rPr>
              <w:rStyle w:val="GeneralAviation"/>
              <w:color w:val="auto"/>
            </w:rPr>
            <w:t>(i)</w:t>
          </w:r>
          <w:r w:rsidRPr="006E7E15">
            <w:rPr>
              <w:rStyle w:val="GeneralAviation"/>
              <w:color w:val="auto"/>
            </w:rPr>
            <w:tab/>
            <w:t xml:space="preserve">the approval of the assessment method for the demonstration of language proficiency and the establishment of requirements applicable to language assessment bodies according to point </w:t>
          </w:r>
          <w:hyperlink w:anchor="_DxCrossRefBm1379192425" w:history="1">
            <w:r>
              <w:rPr>
                <w:rStyle w:val="Hyperlink"/>
              </w:rPr>
              <w:t>ATCO.B.040</w:t>
            </w:r>
          </w:hyperlink>
          <w:r w:rsidRPr="006E7E15">
            <w:rPr>
              <w:rStyle w:val="GeneralAviation"/>
              <w:color w:val="auto"/>
            </w:rPr>
            <w:t>;</w:t>
          </w:r>
        </w:p>
        <w:p w14:paraId="3BB5A8B2" w14:textId="77777777" w:rsidR="00686061" w:rsidRPr="006E7E15" w:rsidRDefault="00581773" w:rsidP="00686061">
          <w:pPr>
            <w:pStyle w:val="ListLevel0"/>
            <w:rPr>
              <w:rStyle w:val="GeneralAviation"/>
              <w:color w:val="auto"/>
            </w:rPr>
          </w:pPr>
          <w:r w:rsidRPr="006E7E15">
            <w:rPr>
              <w:rStyle w:val="GeneralAviation"/>
              <w:color w:val="auto"/>
            </w:rPr>
            <w:t>(j)</w:t>
          </w:r>
          <w:r w:rsidRPr="006E7E15">
            <w:rPr>
              <w:rStyle w:val="GeneralAviation"/>
              <w:color w:val="auto"/>
            </w:rPr>
            <w:tab/>
            <w:t>the approval of the need for the extended level (level five) language proficiency in accordance with point</w:t>
          </w:r>
          <w:r w:rsidRPr="00686061">
            <w:rPr>
              <w:rStyle w:val="GeneralAviation"/>
            </w:rPr>
            <w:t xml:space="preserve"> </w:t>
          </w:r>
          <w:hyperlink w:anchor="_DxCrossRefBm1379192365" w:history="1">
            <w:r w:rsidRPr="00686061">
              <w:rPr>
                <w:rStyle w:val="Hyperlink"/>
              </w:rPr>
              <w:t>ATCO.B.030</w:t>
            </w:r>
          </w:hyperlink>
          <w:r w:rsidRPr="006E7E15">
            <w:rPr>
              <w:rStyle w:val="GeneralAviation"/>
              <w:color w:val="auto"/>
            </w:rPr>
            <w:t>(d);</w:t>
          </w:r>
        </w:p>
        <w:p w14:paraId="43157793" w14:textId="77777777" w:rsidR="00686061" w:rsidRPr="006E7E15" w:rsidRDefault="00581773" w:rsidP="00686061">
          <w:pPr>
            <w:pStyle w:val="ListLevel0"/>
            <w:rPr>
              <w:rStyle w:val="GeneralAviation"/>
              <w:color w:val="auto"/>
            </w:rPr>
          </w:pPr>
          <w:r w:rsidRPr="006E7E15">
            <w:rPr>
              <w:rStyle w:val="GeneralAviation"/>
              <w:color w:val="auto"/>
            </w:rPr>
            <w:t>(k)</w:t>
          </w:r>
          <w:r w:rsidRPr="006E7E15">
            <w:rPr>
              <w:rStyle w:val="GeneralAviation"/>
              <w:color w:val="auto"/>
            </w:rPr>
            <w:tab/>
            <w:t>the oversight of training organisations, including their training courses and plans;</w:t>
          </w:r>
        </w:p>
        <w:p w14:paraId="2999241C" w14:textId="77777777" w:rsidR="00686061" w:rsidRPr="006E7E15" w:rsidRDefault="00581773" w:rsidP="00686061">
          <w:pPr>
            <w:pStyle w:val="ListLevel0"/>
            <w:rPr>
              <w:rStyle w:val="GeneralAviation"/>
              <w:color w:val="auto"/>
            </w:rPr>
          </w:pPr>
          <w:r w:rsidRPr="006E7E15">
            <w:rPr>
              <w:rStyle w:val="GeneralAviation"/>
              <w:color w:val="auto"/>
            </w:rPr>
            <w:t>(l)</w:t>
          </w:r>
          <w:r w:rsidRPr="006E7E15">
            <w:rPr>
              <w:rStyle w:val="GeneralAviation"/>
              <w:color w:val="auto"/>
            </w:rPr>
            <w:tab/>
            <w:t>the approval and  oversight of the unit competence schemes;</w:t>
          </w:r>
        </w:p>
        <w:p w14:paraId="730B1A9D" w14:textId="77777777" w:rsidR="00686061" w:rsidRPr="006E7E15" w:rsidRDefault="00581773" w:rsidP="00507FD4">
          <w:pPr>
            <w:pStyle w:val="ListLevel0"/>
            <w:rPr>
              <w:rStyle w:val="GeneralAviation"/>
              <w:color w:val="auto"/>
            </w:rPr>
          </w:pPr>
          <w:r w:rsidRPr="006E7E15">
            <w:rPr>
              <w:rStyle w:val="GeneralAviation"/>
              <w:color w:val="auto"/>
            </w:rPr>
            <w:t>(m)</w:t>
          </w:r>
          <w:r w:rsidRPr="006E7E15">
            <w:rPr>
              <w:rStyle w:val="GeneralAviation"/>
              <w:color w:val="auto"/>
            </w:rPr>
            <w:tab/>
            <w:t>the establishment of appropriate appeal procedures and notification mechanisms;</w:t>
          </w:r>
        </w:p>
        <w:p w14:paraId="0C08EE14" w14:textId="77777777" w:rsidR="00686061" w:rsidRPr="002A30FE" w:rsidRDefault="00507FD4" w:rsidP="002A30FE">
          <w:pPr>
            <w:pStyle w:val="ListLevel0"/>
            <w:rPr>
              <w:color w:val="A25EAB"/>
            </w:rPr>
          </w:pPr>
          <w:r>
            <w:rPr>
              <w:rStyle w:val="GeneralAviation"/>
              <w:color w:val="auto"/>
            </w:rPr>
            <w:t>(n</w:t>
          </w:r>
          <w:r w:rsidR="00581773" w:rsidRPr="006E7E15">
            <w:rPr>
              <w:rStyle w:val="GeneralAviation"/>
              <w:color w:val="auto"/>
            </w:rPr>
            <w:t>)</w:t>
          </w:r>
          <w:r w:rsidR="00581773" w:rsidRPr="006E7E15">
            <w:rPr>
              <w:rStyle w:val="GeneralAviation"/>
              <w:color w:val="auto"/>
            </w:rPr>
            <w:tab/>
            <w:t>facilitating the recognition of training organisation certificates and course approvals, as well as the approval of the assessment method for the demonstration of language proficiency</w:t>
          </w:r>
          <w:r w:rsidR="006E7E15">
            <w:rPr>
              <w:rStyle w:val="GeneralAviation"/>
              <w:color w:val="auto"/>
              <w:lang w:val="hy-AM"/>
            </w:rPr>
            <w:t>․</w:t>
          </w:r>
        </w:p>
      </w:sdtContent>
    </w:sdt>
    <w:bookmarkStart w:id="1199" w:name="_DxCrossRefBm1379192579" w:displacedByCustomXml="next"/>
    <w:bookmarkStart w:id="1200" w:name="_DxCrossRefBm9000174" w:displacedByCustomXml="next"/>
    <w:bookmarkStart w:id="1201" w:name="_Toc427661495" w:displacedByCustomXml="next"/>
    <w:bookmarkStart w:id="1202" w:name="_Toc256000086" w:displacedByCustomXml="next"/>
    <w:sdt>
      <w:sdtPr>
        <w:rPr>
          <w:b w:val="0"/>
          <w:color w:val="auto"/>
          <w:sz w:val="22"/>
          <w:szCs w:val="24"/>
          <w:lang w:val="en-US"/>
        </w:rPr>
        <w:alias w:val="topic"/>
        <w:tag w:val="topic"/>
        <w:id w:val="112720082"/>
      </w:sdtPr>
      <w:sdtContent>
        <w:p w14:paraId="4DA21E40" w14:textId="77777777" w:rsidR="00B15AD7" w:rsidRPr="00FF2450" w:rsidRDefault="00581773" w:rsidP="000F573D">
          <w:pPr>
            <w:pStyle w:val="Heading3IR"/>
          </w:pPr>
          <w:r w:rsidRPr="00FF2450">
            <w:t>ATCO.AR.A.015 Means of compliance</w:t>
          </w:r>
          <w:bookmarkEnd w:id="1202"/>
          <w:bookmarkEnd w:id="1201"/>
          <w:bookmarkEnd w:id="1200"/>
          <w:bookmarkEnd w:id="1199"/>
        </w:p>
        <w:p w14:paraId="5F6F64CD" w14:textId="77777777" w:rsidR="00AF5F1A" w:rsidRDefault="00AF5F1A" w:rsidP="00AF5F1A">
          <w:pPr>
            <w:pStyle w:val="Dxshortdesc"/>
          </w:pPr>
        </w:p>
        <w:p w14:paraId="4F7AE75C" w14:textId="77777777" w:rsidR="00FA4EA3" w:rsidRPr="00627808" w:rsidRDefault="002A30FE" w:rsidP="00FA4EA3">
          <w:pPr>
            <w:pStyle w:val="ListLevel0"/>
            <w:rPr>
              <w:rStyle w:val="GeneralAviation"/>
              <w:color w:val="auto"/>
            </w:rPr>
          </w:pPr>
          <w:r w:rsidRPr="00FA4EA3">
            <w:rPr>
              <w:rStyle w:val="GeneralAviation"/>
            </w:rPr>
            <w:t xml:space="preserve"> </w:t>
          </w:r>
          <w:r w:rsidR="006E7E15" w:rsidRPr="00627808">
            <w:rPr>
              <w:rStyle w:val="GeneralAviation"/>
              <w:color w:val="auto"/>
            </w:rPr>
            <w:t>(a)</w:t>
          </w:r>
          <w:r w:rsidR="006E7E15" w:rsidRPr="00627808">
            <w:rPr>
              <w:rStyle w:val="GeneralAviation"/>
              <w:color w:val="auto"/>
            </w:rPr>
            <w:tab/>
          </w:r>
          <w:r w:rsidR="00976B74" w:rsidRPr="00976B74">
            <w:rPr>
              <w:rStyle w:val="GeneralAviation"/>
              <w:color w:val="auto"/>
            </w:rPr>
            <w:t>The Committee shall develop and implement Acceptable Means of Compliance (AMC) that may be used to establish compliance with the Law on Aviation of the Republic of Armenia and delegated and implementing acts adopted on the basis thereof.</w:t>
          </w:r>
          <w:r w:rsidR="00581773" w:rsidRPr="00627808">
            <w:rPr>
              <w:rStyle w:val="GeneralAviation"/>
              <w:color w:val="auto"/>
            </w:rPr>
            <w:t>.</w:t>
          </w:r>
        </w:p>
        <w:p w14:paraId="390A9AED" w14:textId="77777777" w:rsidR="00FA4EA3" w:rsidRPr="00976B74" w:rsidRDefault="00581773" w:rsidP="00976B74">
          <w:pPr>
            <w:pStyle w:val="ListLevel0"/>
          </w:pPr>
          <w:r w:rsidRPr="00627808">
            <w:rPr>
              <w:rStyle w:val="GeneralAviation"/>
              <w:color w:val="auto"/>
            </w:rPr>
            <w:t>(b)</w:t>
          </w:r>
          <w:r w:rsidRPr="00627808">
            <w:rPr>
              <w:rStyle w:val="GeneralAviation"/>
              <w:color w:val="auto"/>
            </w:rPr>
            <w:tab/>
            <w:t>Alternative means of compliance may be used to establish compliance with the delegated and implementing acts.</w:t>
          </w:r>
        </w:p>
      </w:sdtContent>
    </w:sdt>
    <w:bookmarkStart w:id="1203" w:name="_DxCrossRefBm1379192581" w:displacedByCustomXml="next"/>
    <w:bookmarkStart w:id="1204" w:name="_DxCrossRefBm9000175" w:displacedByCustomXml="next"/>
    <w:bookmarkStart w:id="1205" w:name="_Toc427661496" w:displacedByCustomXml="next"/>
    <w:bookmarkStart w:id="1206" w:name="_Toc413841936" w:displacedByCustomXml="next"/>
    <w:bookmarkStart w:id="1207" w:name="_Toc405820116" w:displacedByCustomXml="next"/>
    <w:sdt>
      <w:sdtPr>
        <w:rPr>
          <w:b w:val="0"/>
          <w:color w:val="auto"/>
          <w:sz w:val="22"/>
          <w:lang w:val="en-US"/>
        </w:rPr>
        <w:alias w:val="topic"/>
        <w:tag w:val="topic"/>
        <w:id w:val="-1295313117"/>
      </w:sdtPr>
      <w:sdtContent>
        <w:p w14:paraId="66E63C27" w14:textId="77777777" w:rsidR="0042257D" w:rsidRPr="00FF2450" w:rsidRDefault="00581773" w:rsidP="000F573D">
          <w:pPr>
            <w:pStyle w:val="Heading4AMC"/>
          </w:pPr>
          <w:r w:rsidRPr="00FF2450">
            <w:t xml:space="preserve">AMC1 ATCO.AR.A.015(d)(3) </w:t>
          </w:r>
          <w:r w:rsidR="00240819">
            <w:t xml:space="preserve"> </w:t>
          </w:r>
          <w:r w:rsidRPr="00FF2450">
            <w:t>Means of compliance</w:t>
          </w:r>
          <w:bookmarkEnd w:id="1207"/>
          <w:bookmarkEnd w:id="1206"/>
          <w:bookmarkEnd w:id="1205"/>
          <w:r w:rsidRPr="00FF2450">
            <w:t xml:space="preserve"> </w:t>
          </w:r>
          <w:bookmarkEnd w:id="1204"/>
          <w:bookmarkEnd w:id="1203"/>
        </w:p>
        <w:p w14:paraId="299E9E01" w14:textId="77777777" w:rsidR="0042257D" w:rsidRPr="00FF2450" w:rsidRDefault="00581773" w:rsidP="00981D25">
          <w:pPr>
            <w:pStyle w:val="Heading5OrgManual"/>
          </w:pPr>
          <w:r w:rsidRPr="00FF2450">
            <w:t>GENERAL</w:t>
          </w:r>
        </w:p>
        <w:p w14:paraId="45204D2D" w14:textId="77777777" w:rsidR="0042257D" w:rsidRPr="00FF2450" w:rsidRDefault="00581773" w:rsidP="000F573D">
          <w:r w:rsidRPr="00FF2450">
            <w:t xml:space="preserve">The information to be provided to </w:t>
          </w:r>
          <w:r w:rsidR="00627808">
            <w:t>MTAI</w:t>
          </w:r>
          <w:r w:rsidRPr="00FF2450">
            <w:t xml:space="preserve"> following approval of an alternative means of compliance should contain a reference to the Acceptable Means of Compliance (AMC) to which such means of compliance provides an alternative, as well as a reference to the corresponding Implementing Rule of </w:t>
          </w:r>
          <w:r w:rsidR="00627808">
            <w:t>Low on Aviation</w:t>
          </w:r>
          <w:r w:rsidRPr="00FF2450">
            <w:t xml:space="preserve"> indicating as applicable the subparagraph(s) covered by the alternative means of compliance.</w:t>
          </w:r>
        </w:p>
      </w:sdtContent>
    </w:sdt>
    <w:p w14:paraId="033D95C3" w14:textId="77777777" w:rsidR="00645EE4" w:rsidRPr="00645EE4" w:rsidRDefault="00645EE4" w:rsidP="000F573D">
      <w:pPr>
        <w:rPr>
          <w:rStyle w:val="Italic"/>
        </w:rPr>
      </w:pPr>
    </w:p>
    <w:bookmarkStart w:id="1208" w:name="_DxCrossRefBm1379192583" w:displacedByCustomXml="next"/>
    <w:bookmarkStart w:id="1209" w:name="_DxCrossRefBm134832658" w:displacedByCustomXml="next"/>
    <w:bookmarkStart w:id="1210" w:name="_Toc144217654" w:displacedByCustomXml="next"/>
    <w:sdt>
      <w:sdtPr>
        <w:rPr>
          <w:b w:val="0"/>
          <w:i/>
          <w:color w:val="auto"/>
          <w:sz w:val="22"/>
          <w:lang w:val="en-US"/>
        </w:rPr>
        <w:alias w:val="topic"/>
        <w:tag w:val="topic"/>
        <w:id w:val="367944095"/>
      </w:sdtPr>
      <w:sdtContent>
        <w:p w14:paraId="6CA70838" w14:textId="77777777" w:rsidR="002207E5" w:rsidRPr="00A80E8C" w:rsidRDefault="00581773" w:rsidP="00425DAB">
          <w:pPr>
            <w:pStyle w:val="Heading4GM"/>
          </w:pPr>
          <w:r w:rsidRPr="00A80E8C">
            <w:t>GM1 ATCO.AR.A.015(b) Means of compliance</w:t>
          </w:r>
          <w:bookmarkEnd w:id="1210"/>
          <w:bookmarkEnd w:id="1209"/>
          <w:bookmarkEnd w:id="1208"/>
        </w:p>
        <w:p w14:paraId="5EF336E4" w14:textId="77777777" w:rsidR="002207E5" w:rsidRPr="008E6F7C" w:rsidRDefault="00581773" w:rsidP="009B15D7">
          <w:pPr>
            <w:pStyle w:val="Heading5OrgManual"/>
            <w:rPr>
              <w:rStyle w:val="GeneralAviation"/>
              <w:color w:val="auto"/>
            </w:rPr>
          </w:pPr>
          <w:r w:rsidRPr="008E6F7C">
            <w:rPr>
              <w:rStyle w:val="GeneralAviation"/>
              <w:color w:val="auto"/>
            </w:rPr>
            <w:t xml:space="preserve">ALTERNATIVE MEANS OF COMPLIANCE — GENERAL </w:t>
          </w:r>
        </w:p>
        <w:p w14:paraId="338DC4FC" w14:textId="77777777" w:rsidR="002207E5" w:rsidRPr="008E6F7C" w:rsidRDefault="00581773" w:rsidP="00A80E8C">
          <w:pPr>
            <w:pStyle w:val="ListLevel0"/>
            <w:rPr>
              <w:rStyle w:val="GeneralAviation"/>
              <w:color w:val="auto"/>
            </w:rPr>
          </w:pPr>
          <w:r w:rsidRPr="008E6F7C">
            <w:rPr>
              <w:rStyle w:val="GeneralAviation"/>
              <w:color w:val="auto"/>
            </w:rPr>
            <w:t>(a)</w:t>
          </w:r>
          <w:r w:rsidRPr="008E6F7C">
            <w:rPr>
              <w:rStyle w:val="GeneralAviation"/>
              <w:color w:val="auto"/>
            </w:rPr>
            <w:tab/>
            <w:t xml:space="preserve">A </w:t>
          </w:r>
          <w:r w:rsidR="00976B74">
            <w:t xml:space="preserve">Committee </w:t>
          </w:r>
          <w:r w:rsidRPr="008E6F7C">
            <w:rPr>
              <w:rStyle w:val="GeneralAviation"/>
              <w:color w:val="auto"/>
            </w:rPr>
            <w:t xml:space="preserve">may establish means to comply with </w:t>
          </w:r>
          <w:r w:rsidR="00627808" w:rsidRPr="008E6F7C">
            <w:rPr>
              <w:rStyle w:val="GeneralAviation"/>
              <w:color w:val="auto"/>
            </w:rPr>
            <w:t>this</w:t>
          </w:r>
          <w:r w:rsidRPr="008E6F7C">
            <w:rPr>
              <w:rStyle w:val="GeneralAviation"/>
              <w:color w:val="auto"/>
            </w:rPr>
            <w:t xml:space="preserve"> Regulation which are different from the acceptable means of compliance (AMC) established </w:t>
          </w:r>
          <w:r w:rsidR="004F30DD" w:rsidRPr="008E6F7C">
            <w:t xml:space="preserve">by </w:t>
          </w:r>
          <w:r w:rsidR="008E6F7C" w:rsidRPr="008E6F7C">
            <w:t>ICAO.</w:t>
          </w:r>
        </w:p>
        <w:p w14:paraId="60CAD08F" w14:textId="77777777" w:rsidR="002207E5" w:rsidRPr="009B15D7" w:rsidRDefault="00581773" w:rsidP="00A80E8C">
          <w:pPr>
            <w:pStyle w:val="ListLevel0"/>
            <w:rPr>
              <w:rStyle w:val="GeneralAviation"/>
            </w:rPr>
          </w:pPr>
          <w:r w:rsidRPr="008E6F7C">
            <w:rPr>
              <w:rStyle w:val="GeneralAviation"/>
              <w:color w:val="auto"/>
            </w:rPr>
            <w:t>(b)</w:t>
          </w:r>
          <w:r w:rsidRPr="008E6F7C">
            <w:rPr>
              <w:rStyle w:val="GeneralAviation"/>
              <w:color w:val="auto"/>
            </w:rPr>
            <w:tab/>
            <w:t xml:space="preserve">In that case, the </w:t>
          </w:r>
          <w:r w:rsidR="00976B74">
            <w:t>Committee</w:t>
          </w:r>
          <w:r w:rsidR="00891B47">
            <w:t xml:space="preserve"> </w:t>
          </w:r>
          <w:r w:rsidRPr="008E6F7C">
            <w:rPr>
              <w:rStyle w:val="GeneralAviation"/>
              <w:color w:val="auto"/>
            </w:rPr>
            <w:t xml:space="preserve">is responsible for demonstrating how those alternative means of compliance (AltMoC) assist it to establish compliance with </w:t>
          </w:r>
          <w:r w:rsidR="004F30DD" w:rsidRPr="008E6F7C">
            <w:rPr>
              <w:rStyle w:val="GeneralAviation"/>
              <w:color w:val="auto"/>
            </w:rPr>
            <w:t>this</w:t>
          </w:r>
          <w:r w:rsidRPr="008E6F7C">
            <w:rPr>
              <w:rStyle w:val="GeneralAviation"/>
              <w:color w:val="auto"/>
            </w:rPr>
            <w:t xml:space="preserve"> Regulation</w:t>
          </w:r>
        </w:p>
        <w:p w14:paraId="5FAFF60F" w14:textId="77777777" w:rsidR="002207E5" w:rsidRPr="000B091B" w:rsidRDefault="00581773" w:rsidP="00A80E8C">
          <w:pPr>
            <w:pStyle w:val="ListLevel0"/>
            <w:rPr>
              <w:rStyle w:val="GeneralAviation"/>
              <w:color w:val="0070C0"/>
            </w:rPr>
          </w:pPr>
          <w:r w:rsidRPr="008E6F7C">
            <w:rPr>
              <w:rStyle w:val="GeneralAviation"/>
              <w:color w:val="auto"/>
            </w:rPr>
            <w:t>(c)</w:t>
          </w:r>
          <w:r w:rsidRPr="009B15D7">
            <w:rPr>
              <w:rStyle w:val="GeneralAviation"/>
            </w:rPr>
            <w:tab/>
          </w:r>
          <w:r w:rsidRPr="008E6F7C">
            <w:rPr>
              <w:rStyle w:val="GeneralAviation"/>
              <w:color w:val="000000" w:themeColor="text1"/>
            </w:rPr>
            <w:t xml:space="preserve">AltMoC that are used by a </w:t>
          </w:r>
          <w:r w:rsidR="00891B47">
            <w:t>Committee</w:t>
          </w:r>
          <w:r w:rsidRPr="008E6F7C">
            <w:rPr>
              <w:rStyle w:val="GeneralAviation"/>
              <w:color w:val="000000" w:themeColor="text1"/>
            </w:rPr>
            <w:t xml:space="preserve">, or by an organisation under its oversight, may be used by other organisations, only if they are processed by those authorities in accordance with point </w:t>
          </w:r>
          <w:hyperlink w:anchor="_DxCrossRefBm1379192579" w:history="1">
            <w:r w:rsidRPr="007E3C5A">
              <w:rPr>
                <w:rStyle w:val="Hyperlink"/>
              </w:rPr>
              <w:t>ATCO.AR.A.015</w:t>
            </w:r>
          </w:hyperlink>
          <w:r w:rsidRPr="009B15D7">
            <w:rPr>
              <w:rStyle w:val="GeneralAviation"/>
            </w:rPr>
            <w:t xml:space="preserve">, </w:t>
          </w:r>
          <w:r w:rsidRPr="008E6F7C">
            <w:rPr>
              <w:rStyle w:val="GeneralAviation"/>
              <w:color w:val="000000" w:themeColor="text1"/>
            </w:rPr>
            <w:t xml:space="preserve">and by those organisations in accordance with point </w:t>
          </w:r>
          <w:hyperlink w:anchor="_DxCrossRefBm1379192580" w:history="1">
            <w:r w:rsidRPr="000B091B">
              <w:rPr>
                <w:rStyle w:val="Hyperlink"/>
                <w:color w:val="0070C0"/>
              </w:rPr>
              <w:t>ATCO.OR.B.005</w:t>
            </w:r>
          </w:hyperlink>
          <w:r w:rsidR="008E6F7C" w:rsidRPr="000B091B">
            <w:rPr>
              <w:rStyle w:val="Hyperlink"/>
              <w:color w:val="0070C0"/>
            </w:rPr>
            <w:t>.</w:t>
          </w:r>
        </w:p>
        <w:p w14:paraId="7C7F7DCE" w14:textId="77777777" w:rsidR="002207E5" w:rsidRPr="008E6F7C" w:rsidRDefault="00581773" w:rsidP="00A80E8C">
          <w:pPr>
            <w:pStyle w:val="ListLevel0"/>
            <w:rPr>
              <w:rStyle w:val="GeneralAviation"/>
              <w:color w:val="auto"/>
            </w:rPr>
          </w:pPr>
          <w:r w:rsidRPr="008E6F7C">
            <w:rPr>
              <w:rStyle w:val="GeneralAviation"/>
              <w:color w:val="auto"/>
            </w:rPr>
            <w:t>(d)</w:t>
          </w:r>
          <w:r w:rsidRPr="008E6F7C">
            <w:rPr>
              <w:rStyle w:val="GeneralAviation"/>
              <w:color w:val="auto"/>
            </w:rPr>
            <w:tab/>
            <w:t xml:space="preserve">AltMoC that are issued by the </w:t>
          </w:r>
          <w:r w:rsidR="00891B47">
            <w:t>Committee</w:t>
          </w:r>
          <w:r w:rsidR="00891B47" w:rsidRPr="008E6F7C">
            <w:rPr>
              <w:rStyle w:val="GeneralAviation"/>
              <w:color w:val="auto"/>
            </w:rPr>
            <w:t xml:space="preserve"> </w:t>
          </w:r>
          <w:r w:rsidRPr="008E6F7C">
            <w:rPr>
              <w:rStyle w:val="GeneralAviation"/>
              <w:color w:val="auto"/>
            </w:rPr>
            <w:t xml:space="preserve">may cover the following cases: </w:t>
          </w:r>
        </w:p>
        <w:p w14:paraId="420A384E" w14:textId="77777777" w:rsidR="002207E5" w:rsidRPr="008E6F7C" w:rsidRDefault="00581773" w:rsidP="009B15D7">
          <w:pPr>
            <w:pStyle w:val="ListLevel1"/>
            <w:rPr>
              <w:rStyle w:val="GeneralAviation"/>
              <w:color w:val="auto"/>
            </w:rPr>
          </w:pPr>
          <w:r w:rsidRPr="008E6F7C">
            <w:rPr>
              <w:rStyle w:val="GeneralAviation"/>
              <w:color w:val="auto"/>
            </w:rPr>
            <w:lastRenderedPageBreak/>
            <w:t>(1)</w:t>
          </w:r>
          <w:r w:rsidRPr="008E6F7C">
            <w:rPr>
              <w:rStyle w:val="GeneralAviation"/>
              <w:color w:val="auto"/>
            </w:rPr>
            <w:tab/>
            <w:t xml:space="preserve">AltMoC to be used by organisations under the oversight of the </w:t>
          </w:r>
          <w:r w:rsidR="00891B47">
            <w:t>Committee</w:t>
          </w:r>
          <w:r w:rsidRPr="008E6F7C">
            <w:rPr>
              <w:rStyle w:val="GeneralAviation"/>
              <w:color w:val="auto"/>
            </w:rPr>
            <w:t>, and which are made available to those organisations; and</w:t>
          </w:r>
        </w:p>
        <w:p w14:paraId="1D1ED48A" w14:textId="77777777" w:rsidR="00704F97" w:rsidRPr="002A30FE" w:rsidRDefault="00581773" w:rsidP="002A30FE">
          <w:pPr>
            <w:pStyle w:val="ListLevel1"/>
            <w:rPr>
              <w:color w:val="A25EAB"/>
            </w:rPr>
          </w:pPr>
          <w:r w:rsidRPr="008E6F7C">
            <w:rPr>
              <w:rStyle w:val="GeneralAviation"/>
              <w:color w:val="auto"/>
            </w:rPr>
            <w:t>(2)</w:t>
          </w:r>
          <w:r w:rsidRPr="008E6F7C">
            <w:rPr>
              <w:rStyle w:val="GeneralAviation"/>
              <w:color w:val="auto"/>
            </w:rPr>
            <w:tab/>
            <w:t xml:space="preserve">AltMoC to be used by the </w:t>
          </w:r>
          <w:r w:rsidR="00891B47">
            <w:t>Committee</w:t>
          </w:r>
          <w:r w:rsidR="00891B47" w:rsidRPr="008E6F7C">
            <w:rPr>
              <w:rStyle w:val="GeneralAviation"/>
              <w:color w:val="auto"/>
            </w:rPr>
            <w:t xml:space="preserve"> </w:t>
          </w:r>
          <w:r w:rsidRPr="008E6F7C">
            <w:rPr>
              <w:rStyle w:val="GeneralAviation"/>
              <w:color w:val="auto"/>
            </w:rPr>
            <w:t>itself to discharge its responsibilities</w:t>
          </w:r>
          <w:r w:rsidRPr="009B15D7">
            <w:rPr>
              <w:rStyle w:val="GeneralAviation"/>
            </w:rPr>
            <w:t>.</w:t>
          </w:r>
        </w:p>
      </w:sdtContent>
    </w:sdt>
    <w:bookmarkStart w:id="1211" w:name="_Hlk142481249" w:displacedByCustomXml="next"/>
    <w:bookmarkStart w:id="1212" w:name="_DxCrossRefBm1379192584" w:displacedByCustomXml="next"/>
    <w:bookmarkStart w:id="1213" w:name="_DxCrossRefBm134832659" w:displacedByCustomXml="next"/>
    <w:bookmarkStart w:id="1214" w:name="_Toc144217656" w:displacedByCustomXml="next"/>
    <w:sdt>
      <w:sdtPr>
        <w:rPr>
          <w:b w:val="0"/>
          <w:color w:val="auto"/>
          <w:sz w:val="22"/>
          <w:lang w:val="en-US"/>
        </w:rPr>
        <w:alias w:val="topic"/>
        <w:tag w:val="topic"/>
        <w:id w:val="-944109339"/>
      </w:sdtPr>
      <w:sdtContent>
        <w:p w14:paraId="42CC818F" w14:textId="77777777" w:rsidR="002207E5" w:rsidRPr="00A80E8C" w:rsidRDefault="00581773" w:rsidP="0053620E">
          <w:pPr>
            <w:pStyle w:val="Heading4AMC"/>
          </w:pPr>
          <w:r w:rsidRPr="00A80E8C">
            <w:t>AMC1 ATCO.AR.A.015(b);(c) Means of compliance</w:t>
          </w:r>
          <w:bookmarkEnd w:id="1214"/>
          <w:bookmarkEnd w:id="1213"/>
          <w:bookmarkEnd w:id="1212"/>
        </w:p>
        <w:p w14:paraId="3A93131B" w14:textId="77777777" w:rsidR="002207E5" w:rsidRPr="007B304E" w:rsidRDefault="00581773" w:rsidP="0015219A">
          <w:pPr>
            <w:pStyle w:val="Heading5OrgManual"/>
            <w:rPr>
              <w:rStyle w:val="GeneralAviation"/>
              <w:color w:val="auto"/>
            </w:rPr>
          </w:pPr>
          <w:r w:rsidRPr="007B304E">
            <w:rPr>
              <w:rStyle w:val="GeneralAviation"/>
              <w:color w:val="auto"/>
            </w:rPr>
            <w:t xml:space="preserve">PROCESSING OF ALTERNATIVE MEANS OF COMPLIANCE (AltMoC) </w:t>
          </w:r>
        </w:p>
        <w:bookmarkEnd w:id="1211"/>
        <w:p w14:paraId="3750C994" w14:textId="77777777" w:rsidR="002207E5" w:rsidRPr="0015219A" w:rsidRDefault="00581773" w:rsidP="002207E5">
          <w:pPr>
            <w:rPr>
              <w:rStyle w:val="GeneralAviation"/>
            </w:rPr>
          </w:pPr>
          <w:r w:rsidRPr="007B304E">
            <w:rPr>
              <w:rStyle w:val="GeneralAviation"/>
              <w:color w:val="auto"/>
            </w:rPr>
            <w:t xml:space="preserve">To meet the objectives of points (b) and (c) of point </w:t>
          </w:r>
          <w:hyperlink w:anchor="_DxCrossRefBm1379192579" w:history="1">
            <w:r w:rsidRPr="00BE6744">
              <w:rPr>
                <w:rStyle w:val="Hyperlink"/>
              </w:rPr>
              <w:t>ATCO.AR.A.015</w:t>
            </w:r>
          </w:hyperlink>
          <w:r w:rsidRPr="0015219A">
            <w:rPr>
              <w:rStyle w:val="GeneralAviation"/>
            </w:rPr>
            <w:t xml:space="preserve">: </w:t>
          </w:r>
        </w:p>
        <w:p w14:paraId="3151F348" w14:textId="77777777" w:rsidR="002207E5" w:rsidRPr="007B304E" w:rsidRDefault="00581773" w:rsidP="00A80E8C">
          <w:pPr>
            <w:pStyle w:val="ListLevel0"/>
            <w:rPr>
              <w:rStyle w:val="GeneralAviation"/>
              <w:color w:val="auto"/>
            </w:rPr>
          </w:pPr>
          <w:r w:rsidRPr="007B304E">
            <w:rPr>
              <w:rStyle w:val="GeneralAviation"/>
              <w:color w:val="auto"/>
            </w:rPr>
            <w:t>(a)</w:t>
          </w:r>
          <w:r w:rsidRPr="007B304E">
            <w:rPr>
              <w:rStyle w:val="GeneralAviation"/>
              <w:color w:val="auto"/>
            </w:rPr>
            <w:tab/>
            <w:t xml:space="preserve">the </w:t>
          </w:r>
          <w:r w:rsidR="00050FDA">
            <w:t>Committee</w:t>
          </w:r>
          <w:r w:rsidR="00050FDA" w:rsidRPr="007B304E">
            <w:rPr>
              <w:rStyle w:val="GeneralAviation"/>
              <w:color w:val="auto"/>
            </w:rPr>
            <w:t xml:space="preserve"> </w:t>
          </w:r>
          <w:r w:rsidRPr="007B304E">
            <w:rPr>
              <w:rStyle w:val="GeneralAviation"/>
              <w:color w:val="auto"/>
            </w:rPr>
            <w:t xml:space="preserve">should establish the means to consistently evaluate over time that all the AltMoC that are used by itself or by organisations under its oversight allow for the establishment of compliance with </w:t>
          </w:r>
          <w:r w:rsidR="004F30DD" w:rsidRPr="007B304E">
            <w:rPr>
              <w:rStyle w:val="GeneralAviation"/>
              <w:color w:val="auto"/>
            </w:rPr>
            <w:t>this</w:t>
          </w:r>
          <w:r w:rsidRPr="007B304E">
            <w:rPr>
              <w:rStyle w:val="GeneralAviation"/>
              <w:color w:val="auto"/>
            </w:rPr>
            <w:t xml:space="preserve"> Regulation; </w:t>
          </w:r>
        </w:p>
        <w:p w14:paraId="2FEED3B2" w14:textId="77777777" w:rsidR="002207E5" w:rsidRPr="007B304E" w:rsidRDefault="00581773" w:rsidP="00A80E8C">
          <w:pPr>
            <w:pStyle w:val="ListLevel0"/>
            <w:rPr>
              <w:rStyle w:val="GeneralAviation"/>
              <w:color w:val="auto"/>
            </w:rPr>
          </w:pPr>
          <w:r w:rsidRPr="007B304E">
            <w:rPr>
              <w:rStyle w:val="GeneralAviation"/>
              <w:color w:val="auto"/>
            </w:rPr>
            <w:t>(b)</w:t>
          </w:r>
          <w:r w:rsidRPr="007B304E">
            <w:rPr>
              <w:rStyle w:val="GeneralAviation"/>
              <w:color w:val="auto"/>
            </w:rPr>
            <w:tab/>
            <w:t xml:space="preserve">if the </w:t>
          </w:r>
          <w:r w:rsidR="00050FDA">
            <w:t>Committee</w:t>
          </w:r>
          <w:r w:rsidR="00050FDA" w:rsidRPr="007B304E">
            <w:rPr>
              <w:rStyle w:val="GeneralAviation"/>
              <w:color w:val="auto"/>
            </w:rPr>
            <w:t xml:space="preserve"> </w:t>
          </w:r>
          <w:r w:rsidRPr="007B304E">
            <w:rPr>
              <w:rStyle w:val="GeneralAviation"/>
              <w:color w:val="auto"/>
            </w:rPr>
            <w:t>issues AltMoC for itself or for the organisations under its oversight, it should:</w:t>
          </w:r>
        </w:p>
        <w:p w14:paraId="783C1287" w14:textId="77777777" w:rsidR="002207E5" w:rsidRPr="007B304E" w:rsidRDefault="00581773" w:rsidP="0015219A">
          <w:pPr>
            <w:pStyle w:val="ListLevel1"/>
            <w:rPr>
              <w:rStyle w:val="GeneralAviation"/>
              <w:color w:val="auto"/>
            </w:rPr>
          </w:pPr>
          <w:r w:rsidRPr="007B304E">
            <w:rPr>
              <w:rStyle w:val="GeneralAviation"/>
              <w:color w:val="auto"/>
            </w:rPr>
            <w:t>(1)</w:t>
          </w:r>
          <w:r w:rsidRPr="007B304E">
            <w:rPr>
              <w:rStyle w:val="GeneralAviation"/>
              <w:color w:val="auto"/>
            </w:rPr>
            <w:tab/>
            <w:t xml:space="preserve">make them available to all relevant organisations; and </w:t>
          </w:r>
        </w:p>
        <w:p w14:paraId="339FAE18" w14:textId="77777777" w:rsidR="002207E5" w:rsidRPr="007B304E" w:rsidRDefault="00581773" w:rsidP="0015219A">
          <w:pPr>
            <w:pStyle w:val="ListLevel1"/>
            <w:rPr>
              <w:rStyle w:val="GeneralAviation"/>
              <w:color w:val="auto"/>
            </w:rPr>
          </w:pPr>
          <w:r w:rsidRPr="007B304E">
            <w:rPr>
              <w:rStyle w:val="GeneralAviation"/>
              <w:color w:val="auto"/>
            </w:rPr>
            <w:t>(2)</w:t>
          </w:r>
          <w:r w:rsidRPr="007B304E">
            <w:rPr>
              <w:rStyle w:val="GeneralAviation"/>
              <w:color w:val="auto"/>
            </w:rPr>
            <w:tab/>
            <w:t xml:space="preserve">notify </w:t>
          </w:r>
          <w:r w:rsidR="007B304E" w:rsidRPr="007B304E">
            <w:rPr>
              <w:rStyle w:val="GeneralAviation"/>
              <w:color w:val="auto"/>
            </w:rPr>
            <w:t>MTAI</w:t>
          </w:r>
          <w:r w:rsidRPr="007B304E">
            <w:rPr>
              <w:rStyle w:val="GeneralAviation"/>
              <w:color w:val="auto"/>
            </w:rPr>
            <w:t xml:space="preserve"> of the AltMoC as soon as it is / they are issued, including the information that is described in point (d); </w:t>
          </w:r>
        </w:p>
        <w:p w14:paraId="0FE69BAC" w14:textId="77777777" w:rsidR="002207E5" w:rsidRPr="007B304E" w:rsidRDefault="00581773" w:rsidP="00A80E8C">
          <w:pPr>
            <w:pStyle w:val="ListLevel0"/>
            <w:rPr>
              <w:rStyle w:val="GeneralAviation"/>
              <w:color w:val="auto"/>
            </w:rPr>
          </w:pPr>
          <w:r w:rsidRPr="007B304E">
            <w:rPr>
              <w:rStyle w:val="GeneralAviation"/>
              <w:color w:val="auto"/>
            </w:rPr>
            <w:t>(c)</w:t>
          </w:r>
          <w:r w:rsidRPr="007B304E">
            <w:rPr>
              <w:rStyle w:val="GeneralAviation"/>
              <w:color w:val="auto"/>
            </w:rPr>
            <w:tab/>
            <w:t xml:space="preserve">the </w:t>
          </w:r>
          <w:r w:rsidR="00050FDA">
            <w:t>Committee</w:t>
          </w:r>
          <w:r w:rsidR="00050FDA" w:rsidRPr="007B304E">
            <w:rPr>
              <w:rStyle w:val="GeneralAviation"/>
              <w:color w:val="auto"/>
            </w:rPr>
            <w:t xml:space="preserve"> </w:t>
          </w:r>
          <w:r w:rsidRPr="007B304E">
            <w:rPr>
              <w:rStyle w:val="GeneralAviation"/>
              <w:color w:val="auto"/>
            </w:rPr>
            <w:t xml:space="preserve">should evaluate the AltMoC that is/are proposed by an organisation by analysing the documentation provided and, if considered necessary, by inspecting the organisation; when the </w:t>
          </w:r>
          <w:r w:rsidR="00050FDA">
            <w:t>Committee</w:t>
          </w:r>
          <w:r w:rsidR="00050FDA" w:rsidRPr="007B304E">
            <w:rPr>
              <w:rStyle w:val="GeneralAviation"/>
              <w:color w:val="auto"/>
            </w:rPr>
            <w:t xml:space="preserve"> </w:t>
          </w:r>
          <w:r w:rsidRPr="007B304E">
            <w:rPr>
              <w:rStyle w:val="GeneralAviation"/>
              <w:color w:val="auto"/>
            </w:rPr>
            <w:t xml:space="preserve">finds that the AltMoC is/are in accordance with </w:t>
          </w:r>
          <w:r w:rsidR="007B304E" w:rsidRPr="007B304E">
            <w:rPr>
              <w:rStyle w:val="GeneralAviation"/>
              <w:color w:val="auto"/>
            </w:rPr>
            <w:t>this</w:t>
          </w:r>
          <w:r w:rsidRPr="007B304E">
            <w:rPr>
              <w:rStyle w:val="GeneralAviation"/>
              <w:color w:val="auto"/>
            </w:rPr>
            <w:t xml:space="preserve"> Regulation, it should: </w:t>
          </w:r>
        </w:p>
        <w:p w14:paraId="1CEEDDDE" w14:textId="77777777" w:rsidR="002207E5" w:rsidRPr="007B304E" w:rsidRDefault="00581773" w:rsidP="0015219A">
          <w:pPr>
            <w:pStyle w:val="ListLevel1"/>
            <w:rPr>
              <w:rStyle w:val="GeneralAviation"/>
              <w:color w:val="auto"/>
            </w:rPr>
          </w:pPr>
          <w:r w:rsidRPr="007B304E">
            <w:rPr>
              <w:rStyle w:val="GeneralAviation"/>
              <w:color w:val="auto"/>
            </w:rPr>
            <w:t>(1)</w:t>
          </w:r>
          <w:r w:rsidRPr="007B304E">
            <w:rPr>
              <w:rStyle w:val="GeneralAviation"/>
              <w:color w:val="auto"/>
            </w:rPr>
            <w:tab/>
            <w:t xml:space="preserve">notify the applicant that the AltMoC is/are approved; </w:t>
          </w:r>
        </w:p>
        <w:p w14:paraId="12C252F6" w14:textId="77777777" w:rsidR="002207E5" w:rsidRPr="007B304E" w:rsidRDefault="00581773" w:rsidP="0015219A">
          <w:pPr>
            <w:pStyle w:val="ListLevel1"/>
            <w:rPr>
              <w:rStyle w:val="GeneralAviation"/>
              <w:color w:val="auto"/>
            </w:rPr>
          </w:pPr>
          <w:r w:rsidRPr="007B304E">
            <w:rPr>
              <w:rStyle w:val="GeneralAviation"/>
              <w:color w:val="auto"/>
            </w:rPr>
            <w:t>(2)</w:t>
          </w:r>
          <w:r w:rsidRPr="007B304E">
            <w:rPr>
              <w:rStyle w:val="GeneralAviation"/>
              <w:color w:val="auto"/>
            </w:rPr>
            <w:tab/>
            <w:t xml:space="preserve">indicate that this/those AltMoC may be implemented, and agree when the organisation documents are to be amended accordingly; and </w:t>
          </w:r>
        </w:p>
        <w:p w14:paraId="43F55B84" w14:textId="77777777" w:rsidR="00704F97" w:rsidRPr="00AD050A" w:rsidRDefault="00050FDA" w:rsidP="00AD050A">
          <w:pPr>
            <w:pStyle w:val="ListLevel0"/>
            <w:rPr>
              <w:u w:val="single"/>
            </w:rPr>
          </w:pPr>
          <w:r w:rsidRPr="007B304E">
            <w:rPr>
              <w:rStyle w:val="GeneralAviation"/>
              <w:color w:val="auto"/>
            </w:rPr>
            <w:t xml:space="preserve"> </w:t>
          </w:r>
          <w:r>
            <w:rPr>
              <w:rStyle w:val="GeneralAviation"/>
              <w:color w:val="auto"/>
            </w:rPr>
            <w:t>(d</w:t>
          </w:r>
          <w:r w:rsidR="00581773" w:rsidRPr="007B304E">
            <w:rPr>
              <w:rStyle w:val="GeneralAviation"/>
              <w:color w:val="auto"/>
            </w:rPr>
            <w:t>)</w:t>
          </w:r>
          <w:r w:rsidR="00581773" w:rsidRPr="007B304E">
            <w:rPr>
              <w:rStyle w:val="GeneralAviation"/>
              <w:color w:val="auto"/>
            </w:rPr>
            <w:tab/>
            <w:t xml:space="preserve">All these elements that describe the AltMoC are an integral part of the records to be kept, which are managed in accordance with point </w:t>
          </w:r>
          <w:hyperlink w:anchor="_DxCrossRefBm1379192579" w:history="1">
            <w:r w:rsidR="00BE6744" w:rsidRPr="00BE6744">
              <w:rPr>
                <w:rStyle w:val="Hyperlink"/>
              </w:rPr>
              <w:t>ATCO.AR.A.015</w:t>
            </w:r>
          </w:hyperlink>
          <w:r w:rsidR="007B304E" w:rsidRPr="007B304E">
            <w:rPr>
              <w:rStyle w:val="Hyperlink"/>
              <w:color w:val="auto"/>
            </w:rPr>
            <w:t>.</w:t>
          </w:r>
        </w:p>
      </w:sdtContent>
    </w:sdt>
    <w:bookmarkStart w:id="1215" w:name="_Hlk142481306" w:displacedByCustomXml="next"/>
    <w:bookmarkStart w:id="1216" w:name="_DxCrossRefBm1379192585" w:displacedByCustomXml="next"/>
    <w:bookmarkStart w:id="1217" w:name="_DxCrossRefBm134832660" w:displacedByCustomXml="next"/>
    <w:bookmarkStart w:id="1218" w:name="_Toc144217657" w:displacedByCustomXml="next"/>
    <w:sdt>
      <w:sdtPr>
        <w:rPr>
          <w:b w:val="0"/>
          <w:color w:val="auto"/>
          <w:sz w:val="22"/>
          <w:u w:val="single"/>
          <w:lang w:val="en-US"/>
        </w:rPr>
        <w:alias w:val="topic"/>
        <w:tag w:val="topic"/>
        <w:id w:val="-1520274580"/>
      </w:sdtPr>
      <w:sdtContent>
        <w:p w14:paraId="36C4C0FA" w14:textId="77777777" w:rsidR="002207E5" w:rsidRPr="00A80E8C" w:rsidRDefault="00581773" w:rsidP="00425DAB">
          <w:pPr>
            <w:pStyle w:val="Heading4GM"/>
          </w:pPr>
          <w:r w:rsidRPr="00A80E8C">
            <w:t>GM1 ATCO.AR.A.015(b);(c) Means of compliance</w:t>
          </w:r>
          <w:bookmarkEnd w:id="1218"/>
          <w:bookmarkEnd w:id="1217"/>
          <w:bookmarkEnd w:id="1216"/>
        </w:p>
        <w:p w14:paraId="352C117C" w14:textId="77777777" w:rsidR="002207E5" w:rsidRPr="007B304E" w:rsidRDefault="00581773" w:rsidP="00AD5C19">
          <w:pPr>
            <w:pStyle w:val="Heading5OrgManual"/>
            <w:rPr>
              <w:rStyle w:val="GeneralAviation"/>
              <w:color w:val="auto"/>
            </w:rPr>
          </w:pPr>
          <w:r w:rsidRPr="007B304E">
            <w:rPr>
              <w:rStyle w:val="GeneralAviation"/>
              <w:color w:val="auto"/>
            </w:rPr>
            <w:t xml:space="preserve">CASES FOR WHICH THERE IS NO CORRESPONDING </w:t>
          </w:r>
          <w:r w:rsidR="007B304E" w:rsidRPr="007B304E">
            <w:t>INTERNATIONAL AVIATION REGULATORY ORGANIZATIONS</w:t>
          </w:r>
          <w:r w:rsidR="007B304E" w:rsidRPr="007B304E">
            <w:rPr>
              <w:rStyle w:val="GeneralAviation"/>
              <w:color w:val="auto"/>
            </w:rPr>
            <w:t xml:space="preserve"> </w:t>
          </w:r>
          <w:r w:rsidRPr="007B304E">
            <w:rPr>
              <w:rStyle w:val="GeneralAviation"/>
              <w:color w:val="auto"/>
            </w:rPr>
            <w:t>AMC</w:t>
          </w:r>
        </w:p>
        <w:bookmarkEnd w:id="1215"/>
        <w:p w14:paraId="76A793A4" w14:textId="77777777" w:rsidR="00704F97" w:rsidRPr="002A30FE" w:rsidRDefault="00581773" w:rsidP="005449DC">
          <w:pPr>
            <w:rPr>
              <w:color w:val="A25EAB"/>
            </w:rPr>
          </w:pPr>
          <w:r w:rsidRPr="007B304E">
            <w:rPr>
              <w:rStyle w:val="GeneralAviation"/>
              <w:color w:val="auto"/>
            </w:rPr>
            <w:t xml:space="preserve">When there is no </w:t>
          </w:r>
          <w:r w:rsidR="007B304E" w:rsidRPr="007B304E">
            <w:t>international aviation regulatory organizations</w:t>
          </w:r>
          <w:r w:rsidRPr="007B304E">
            <w:rPr>
              <w:rStyle w:val="GeneralAviation"/>
              <w:color w:val="auto"/>
            </w:rPr>
            <w:t xml:space="preserve"> AMC to a certain requirement in </w:t>
          </w:r>
          <w:r w:rsidR="007B304E" w:rsidRPr="007B304E">
            <w:rPr>
              <w:rStyle w:val="GeneralAviation"/>
              <w:color w:val="auto"/>
            </w:rPr>
            <w:t>this</w:t>
          </w:r>
          <w:r w:rsidRPr="007B304E">
            <w:rPr>
              <w:rStyle w:val="GeneralAviation"/>
              <w:color w:val="auto"/>
            </w:rPr>
            <w:t xml:space="preserve"> Regulation, the </w:t>
          </w:r>
          <w:r w:rsidR="00050FDA">
            <w:t>Committee</w:t>
          </w:r>
          <w:r w:rsidR="00050FDA" w:rsidRPr="007B304E">
            <w:rPr>
              <w:rStyle w:val="GeneralAviation"/>
              <w:color w:val="auto"/>
            </w:rPr>
            <w:t xml:space="preserve"> </w:t>
          </w:r>
          <w:r w:rsidRPr="007B304E">
            <w:rPr>
              <w:rStyle w:val="GeneralAviation"/>
              <w:color w:val="auto"/>
            </w:rPr>
            <w:t>may choose to develop national guides or other types of documents to assist the organisations under its oversight to demonstrate compliance.</w:t>
          </w:r>
        </w:p>
      </w:sdtContent>
    </w:sdt>
    <w:bookmarkStart w:id="1219" w:name="_Hlk159934963" w:displacedByCustomXml="next"/>
    <w:bookmarkStart w:id="1220" w:name="_DxCrossRefBm1379192586" w:displacedByCustomXml="next"/>
    <w:bookmarkStart w:id="1221" w:name="_DxCrossRefBm9000177" w:displacedByCustomXml="next"/>
    <w:bookmarkStart w:id="1222" w:name="_Toc427661498" w:displacedByCustomXml="next"/>
    <w:bookmarkStart w:id="1223" w:name="_Toc256000087" w:displacedByCustomXml="next"/>
    <w:sdt>
      <w:sdtPr>
        <w:rPr>
          <w:b w:val="0"/>
          <w:color w:val="auto"/>
          <w:sz w:val="22"/>
          <w:szCs w:val="24"/>
          <w:lang w:val="en-US"/>
        </w:rPr>
        <w:alias w:val="topic"/>
        <w:tag w:val="topic"/>
        <w:id w:val="1325911890"/>
      </w:sdtPr>
      <w:sdtContent>
        <w:p w14:paraId="15D7F35E" w14:textId="77777777" w:rsidR="00050FDA" w:rsidRDefault="00581773" w:rsidP="00050FDA">
          <w:pPr>
            <w:pStyle w:val="Heading3IR"/>
            <w:spacing w:before="0"/>
          </w:pPr>
          <w:r w:rsidRPr="00FF2450">
            <w:t xml:space="preserve">ATCO.AR.A.020 Information to the </w:t>
          </w:r>
          <w:bookmarkEnd w:id="1223"/>
          <w:bookmarkEnd w:id="1222"/>
          <w:bookmarkEnd w:id="1221"/>
          <w:bookmarkEnd w:id="1220"/>
          <w:r w:rsidR="00050FDA">
            <w:t xml:space="preserve">Ministy of Territorial  </w:t>
          </w:r>
        </w:p>
        <w:p w14:paraId="18A00922" w14:textId="77777777" w:rsidR="00006EB1" w:rsidRDefault="00050FDA" w:rsidP="00050FDA">
          <w:pPr>
            <w:pStyle w:val="Heading3IR"/>
            <w:spacing w:before="0"/>
          </w:pPr>
          <w:r>
            <w:t xml:space="preserve">                              Administation and Infrastructure</w:t>
          </w:r>
        </w:p>
        <w:bookmarkEnd w:id="1219"/>
        <w:p w14:paraId="4E8B28BB" w14:textId="77777777" w:rsidR="0020568D" w:rsidRDefault="0020568D" w:rsidP="00050FDA">
          <w:pPr>
            <w:pStyle w:val="Dxshortdesc"/>
            <w:jc w:val="both"/>
          </w:pPr>
        </w:p>
        <w:p w14:paraId="4BA65D6F" w14:textId="77777777" w:rsidR="00C352E7" w:rsidRPr="00881554" w:rsidRDefault="002A30FE" w:rsidP="00C352E7">
          <w:pPr>
            <w:pStyle w:val="ListLevel0"/>
            <w:rPr>
              <w:rStyle w:val="GeneralAviation"/>
              <w:color w:val="auto"/>
            </w:rPr>
          </w:pPr>
          <w:r w:rsidRPr="00881554">
            <w:rPr>
              <w:rStyle w:val="GeneralAviation"/>
              <w:color w:val="auto"/>
            </w:rPr>
            <w:t xml:space="preserve"> </w:t>
          </w:r>
          <w:r w:rsidR="00581773" w:rsidRPr="00881554">
            <w:rPr>
              <w:rStyle w:val="GeneralAviation"/>
              <w:color w:val="auto"/>
            </w:rPr>
            <w:t>(a)</w:t>
          </w:r>
          <w:r w:rsidR="00581773" w:rsidRPr="00881554">
            <w:rPr>
              <w:rStyle w:val="GeneralAviation"/>
              <w:color w:val="auto"/>
            </w:rPr>
            <w:tab/>
            <w:t xml:space="preserve">The </w:t>
          </w:r>
          <w:r w:rsidR="000D4E4B">
            <w:t>Committee</w:t>
          </w:r>
          <w:r w:rsidR="000D4E4B" w:rsidRPr="00881554">
            <w:rPr>
              <w:rStyle w:val="GeneralAviation"/>
              <w:color w:val="auto"/>
            </w:rPr>
            <w:t xml:space="preserve"> </w:t>
          </w:r>
          <w:r w:rsidR="00581773" w:rsidRPr="00881554">
            <w:rPr>
              <w:rStyle w:val="GeneralAviation"/>
              <w:color w:val="auto"/>
            </w:rPr>
            <w:t xml:space="preserve">shall notify the </w:t>
          </w:r>
          <w:r w:rsidR="007B304E" w:rsidRPr="00881554">
            <w:rPr>
              <w:rStyle w:val="GeneralAviation"/>
              <w:color w:val="auto"/>
            </w:rPr>
            <w:t>MTAI</w:t>
          </w:r>
          <w:r w:rsidR="00581773" w:rsidRPr="00881554">
            <w:rPr>
              <w:rStyle w:val="GeneralAviation"/>
              <w:color w:val="auto"/>
            </w:rPr>
            <w:t xml:space="preserve"> in case of any significant problems with the implementation of </w:t>
          </w:r>
          <w:r w:rsidR="002C7572" w:rsidRPr="00881554">
            <w:rPr>
              <w:rStyle w:val="GeneralAviation"/>
              <w:color w:val="auto"/>
            </w:rPr>
            <w:t>Low on Aviation</w:t>
          </w:r>
          <w:r w:rsidR="00581773" w:rsidRPr="00881554">
            <w:rPr>
              <w:rStyle w:val="GeneralAviation"/>
              <w:color w:val="auto"/>
            </w:rPr>
            <w:t xml:space="preserve"> and its delegated and implementing acts within 30 days from the time the competent authority has become aware of the problems.</w:t>
          </w:r>
        </w:p>
        <w:p w14:paraId="485B3A73" w14:textId="77777777" w:rsidR="00A441ED" w:rsidRPr="00881554" w:rsidRDefault="00581773" w:rsidP="00687BA8">
          <w:pPr>
            <w:pStyle w:val="ListLevel0"/>
            <w:rPr>
              <w:rStyle w:val="GeneralAviation"/>
              <w:color w:val="auto"/>
            </w:rPr>
          </w:pPr>
          <w:r w:rsidRPr="00881554">
            <w:rPr>
              <w:rStyle w:val="GeneralAviation"/>
              <w:color w:val="auto"/>
            </w:rPr>
            <w:t>(b)</w:t>
          </w:r>
          <w:r w:rsidRPr="00881554">
            <w:rPr>
              <w:rStyle w:val="GeneralAviation"/>
              <w:color w:val="auto"/>
            </w:rPr>
            <w:tab/>
          </w:r>
          <w:r w:rsidR="000D4E4B" w:rsidRPr="000D4E4B">
            <w:t>Without prejudice to the "Regulation on Reporting, Analysis and Follow-up of Occurrences in Civil Aviation" in force in the Republic of Armenia and its delegated and implementing acts, the Committee shall provide MTAI with safety-significant information stemming from occurrence reports as soon as possible.</w:t>
          </w:r>
        </w:p>
      </w:sdtContent>
    </w:sdt>
    <w:bookmarkStart w:id="1224" w:name="_Hlk73019618" w:displacedByCustomXml="next"/>
    <w:bookmarkStart w:id="1225" w:name="_DxCrossRefBm1379192587" w:displacedByCustomXml="next"/>
    <w:bookmarkStart w:id="1226" w:name="_DxCrossRefBm134832661" w:displacedByCustomXml="next"/>
    <w:bookmarkStart w:id="1227" w:name="_Toc144217658" w:displacedByCustomXml="next"/>
    <w:bookmarkStart w:id="1228" w:name="_Toc75421874" w:displacedByCustomXml="next"/>
    <w:bookmarkStart w:id="1229" w:name="_Toc71901481" w:displacedByCustomXml="next"/>
    <w:sdt>
      <w:sdtPr>
        <w:rPr>
          <w:b w:val="0"/>
          <w:color w:val="auto"/>
          <w:sz w:val="22"/>
          <w:lang w:val="en-US"/>
        </w:rPr>
        <w:alias w:val="topic"/>
        <w:tag w:val="topic"/>
        <w:id w:val="-1199333352"/>
      </w:sdtPr>
      <w:sdtContent>
        <w:p w14:paraId="6EDE206C" w14:textId="77777777" w:rsidR="002207E5" w:rsidRPr="00A80E8C" w:rsidRDefault="00581773" w:rsidP="0053620E">
          <w:pPr>
            <w:pStyle w:val="Heading4AMC"/>
          </w:pPr>
          <w:r w:rsidRPr="00A80E8C">
            <w:t xml:space="preserve">AMC1 ATCO.AR.A.020(b) Information to the </w:t>
          </w:r>
          <w:bookmarkEnd w:id="1229"/>
          <w:bookmarkEnd w:id="1228"/>
          <w:bookmarkEnd w:id="1227"/>
          <w:bookmarkEnd w:id="1226"/>
          <w:bookmarkEnd w:id="1225"/>
          <w:r w:rsidR="00881554">
            <w:t>MTAI</w:t>
          </w:r>
        </w:p>
        <w:p w14:paraId="5A8EB67C" w14:textId="77777777" w:rsidR="002207E5" w:rsidRPr="006A075C" w:rsidRDefault="00581773" w:rsidP="00D04375">
          <w:pPr>
            <w:pStyle w:val="Heading5OrgManual"/>
            <w:rPr>
              <w:rStyle w:val="GeneralAviation"/>
              <w:color w:val="auto"/>
            </w:rPr>
          </w:pPr>
          <w:bookmarkStart w:id="1230" w:name="_Toc435607450"/>
          <w:r w:rsidRPr="006A075C">
            <w:rPr>
              <w:rStyle w:val="GeneralAviation"/>
              <w:color w:val="auto"/>
            </w:rPr>
            <w:t xml:space="preserve">PROVISION OF SAFETY-SIGNIFICANT INFORMATION TO THE </w:t>
          </w:r>
          <w:bookmarkEnd w:id="1230"/>
          <w:r w:rsidR="00687BA8">
            <w:rPr>
              <w:rStyle w:val="GeneralAviation"/>
              <w:color w:val="auto"/>
            </w:rPr>
            <w:t>MTAI</w:t>
          </w:r>
        </w:p>
        <w:p w14:paraId="2FFB9893" w14:textId="77777777" w:rsidR="00704F97" w:rsidRPr="002A30FE" w:rsidRDefault="00881554" w:rsidP="003378F2">
          <w:pPr>
            <w:rPr>
              <w:color w:val="A25EAB"/>
            </w:rPr>
          </w:pPr>
          <w:r w:rsidRPr="006A075C">
            <w:rPr>
              <w:rStyle w:val="GeneralAviation"/>
              <w:color w:val="auto"/>
            </w:rPr>
            <w:t xml:space="preserve">The </w:t>
          </w:r>
          <w:r w:rsidR="000D4E4B">
            <w:t>Committee</w:t>
          </w:r>
          <w:r w:rsidR="000D4E4B" w:rsidRPr="006A075C">
            <w:rPr>
              <w:rStyle w:val="GeneralAviation"/>
              <w:color w:val="auto"/>
            </w:rPr>
            <w:t xml:space="preserve"> </w:t>
          </w:r>
          <w:r w:rsidR="00581773" w:rsidRPr="006A075C">
            <w:rPr>
              <w:rStyle w:val="GeneralAviation"/>
              <w:color w:val="auto"/>
            </w:rPr>
            <w:t>should appoint a coordinator to act as the point of contact for the provision of safety-signi</w:t>
          </w:r>
          <w:r w:rsidRPr="006A075C">
            <w:rPr>
              <w:rStyle w:val="GeneralAviation"/>
              <w:color w:val="auto"/>
            </w:rPr>
            <w:t>ficant information to the MTAI</w:t>
          </w:r>
          <w:bookmarkEnd w:id="1224"/>
          <w:r w:rsidR="006A075C">
            <w:rPr>
              <w:rStyle w:val="GeneralAviation"/>
              <w:color w:val="auto"/>
            </w:rPr>
            <w:t>.</w:t>
          </w:r>
        </w:p>
      </w:sdtContent>
    </w:sdt>
    <w:bookmarkStart w:id="1231" w:name="_DxCrossRefBm1379192588" w:displacedByCustomXml="next"/>
    <w:bookmarkStart w:id="1232" w:name="_DxCrossRefBm9000178" w:displacedByCustomXml="next"/>
    <w:bookmarkStart w:id="1233" w:name="_Toc427661499" w:displacedByCustomXml="next"/>
    <w:bookmarkStart w:id="1234" w:name="_Toc413841938" w:displacedByCustomXml="next"/>
    <w:bookmarkStart w:id="1235" w:name="_Toc405820118" w:displacedByCustomXml="next"/>
    <w:sdt>
      <w:sdtPr>
        <w:rPr>
          <w:b w:val="0"/>
          <w:color w:val="auto"/>
          <w:sz w:val="22"/>
          <w:lang w:val="en-US"/>
        </w:rPr>
        <w:alias w:val="topic"/>
        <w:tag w:val="topic"/>
        <w:id w:val="1004970662"/>
      </w:sdtPr>
      <w:sdtContent>
        <w:p w14:paraId="62191DF6" w14:textId="77777777" w:rsidR="002F0110" w:rsidRPr="00FF2450" w:rsidRDefault="00581773" w:rsidP="000F573D">
          <w:pPr>
            <w:pStyle w:val="Heading4GM"/>
          </w:pPr>
          <w:r w:rsidRPr="00FF2450">
            <w:t>GM1 ATCO.AR.A.020(b)</w:t>
          </w:r>
          <w:r w:rsidR="009A69FA">
            <w:t xml:space="preserve"> </w:t>
          </w:r>
          <w:r w:rsidRPr="00FF2450">
            <w:t xml:space="preserve">Information to the </w:t>
          </w:r>
          <w:bookmarkEnd w:id="1235"/>
          <w:bookmarkEnd w:id="1234"/>
          <w:bookmarkEnd w:id="1233"/>
          <w:bookmarkEnd w:id="1232"/>
          <w:bookmarkEnd w:id="1231"/>
          <w:r w:rsidR="00881554">
            <w:t>MTAI</w:t>
          </w:r>
        </w:p>
        <w:p w14:paraId="789F490B" w14:textId="77777777" w:rsidR="00BB4D40" w:rsidRPr="00881554" w:rsidRDefault="00581773" w:rsidP="00BB4D40">
          <w:pPr>
            <w:pStyle w:val="Heading5OrgManual"/>
            <w:rPr>
              <w:rStyle w:val="GeneralAviation"/>
              <w:color w:val="auto"/>
            </w:rPr>
          </w:pPr>
          <w:r w:rsidRPr="00881554">
            <w:rPr>
              <w:rStyle w:val="GeneralAviation"/>
              <w:color w:val="auto"/>
            </w:rPr>
            <w:t>MEANING OF SAFETY-SIGNIFICANT INFORMATION STEMMING FROM OCCURRENCE REPORTS</w:t>
          </w:r>
        </w:p>
        <w:p w14:paraId="11C233AB" w14:textId="77777777" w:rsidR="00BB4D40" w:rsidRPr="002A30FE" w:rsidRDefault="00581773" w:rsidP="00BB4D40">
          <w:pPr>
            <w:rPr>
              <w:rStyle w:val="GeneralAviation"/>
            </w:rPr>
          </w:pPr>
          <w:r w:rsidRPr="00881554">
            <w:rPr>
              <w:rStyle w:val="GeneralAviation"/>
              <w:color w:val="auto"/>
            </w:rPr>
            <w:t>Safety-significant information stemming from occurrence reports means a conclusive safety analysis that summarises individual occurrence data and provides an in-depth analysis of a safety issue, whic</w:t>
          </w:r>
          <w:r w:rsidR="00881554" w:rsidRPr="00881554">
            <w:rPr>
              <w:rStyle w:val="GeneralAviation"/>
              <w:color w:val="auto"/>
            </w:rPr>
            <w:t xml:space="preserve">h may be relevant for the </w:t>
          </w:r>
          <w:r w:rsidR="00881554" w:rsidRPr="00881554">
            <w:t>MTAI</w:t>
          </w:r>
          <w:r w:rsidRPr="00881554">
            <w:rPr>
              <w:rStyle w:val="GeneralAviation"/>
              <w:color w:val="auto"/>
            </w:rPr>
            <w:t>’s safety action planning</w:t>
          </w:r>
          <w:r w:rsidR="00881554">
            <w:rPr>
              <w:rStyle w:val="GeneralAviation"/>
              <w:color w:val="auto"/>
            </w:rPr>
            <w:t>.</w:t>
          </w:r>
        </w:p>
      </w:sdtContent>
    </w:sdt>
    <w:bookmarkStart w:id="1236" w:name="_Hlk73019618_0" w:displacedByCustomXml="next"/>
    <w:bookmarkEnd w:id="1236" w:displacedByCustomXml="next"/>
    <w:bookmarkStart w:id="1237" w:name="_DxCrossRefBm1379192589" w:displacedByCustomXml="next"/>
    <w:bookmarkStart w:id="1238" w:name="_DxCrossRefBm134832662" w:displacedByCustomXml="next"/>
    <w:bookmarkStart w:id="1239" w:name="_Toc27668014" w:displacedByCustomXml="next"/>
    <w:bookmarkStart w:id="1240" w:name="_DxCrossRefBm9000066_0" w:displacedByCustomXml="next"/>
    <w:bookmarkStart w:id="1241" w:name="_Toc474140369" w:displacedByCustomXml="next"/>
    <w:bookmarkStart w:id="1242" w:name="_Toc404177157" w:displacedByCustomXml="next"/>
    <w:bookmarkStart w:id="1243" w:name="_Toc403140587" w:displacedByCustomXml="next"/>
    <w:bookmarkStart w:id="1244" w:name="_Toc403139839" w:displacedByCustomXml="next"/>
    <w:bookmarkStart w:id="1245" w:name="_Toc389730585" w:displacedByCustomXml="next"/>
    <w:bookmarkStart w:id="1246" w:name="_Toc389651132" w:displacedByCustomXml="next"/>
    <w:sdt>
      <w:sdtPr>
        <w:rPr>
          <w:b w:val="0"/>
          <w:color w:val="auto"/>
          <w:sz w:val="22"/>
          <w:lang w:val="en-US"/>
        </w:rPr>
        <w:alias w:val="topic"/>
        <w:tag w:val="topic"/>
        <w:id w:val="204180184"/>
      </w:sdtPr>
      <w:sdtContent>
        <w:p w14:paraId="6244E695" w14:textId="77777777" w:rsidR="002207E5" w:rsidRPr="00A80E8C" w:rsidRDefault="00581773" w:rsidP="00425DAB">
          <w:pPr>
            <w:pStyle w:val="Heading4GM"/>
          </w:pPr>
          <w:r w:rsidRPr="00A80E8C">
            <w:t xml:space="preserve">GM2 ATCO.AR.A.020(b) Information to the </w:t>
          </w:r>
          <w:bookmarkEnd w:id="1246"/>
          <w:bookmarkEnd w:id="1245"/>
          <w:bookmarkEnd w:id="1244"/>
          <w:bookmarkEnd w:id="1243"/>
          <w:bookmarkEnd w:id="1242"/>
          <w:bookmarkEnd w:id="1241"/>
          <w:bookmarkEnd w:id="1240"/>
          <w:bookmarkEnd w:id="1239"/>
          <w:bookmarkEnd w:id="1238"/>
          <w:bookmarkEnd w:id="1237"/>
          <w:r w:rsidR="00881554">
            <w:t>MTAI</w:t>
          </w:r>
        </w:p>
        <w:p w14:paraId="084EDC91" w14:textId="77777777" w:rsidR="002207E5" w:rsidRPr="00881554" w:rsidRDefault="00581773" w:rsidP="00601889">
          <w:pPr>
            <w:pStyle w:val="Heading5OrgManual"/>
            <w:rPr>
              <w:rStyle w:val="GeneralAviation"/>
              <w:color w:val="auto"/>
            </w:rPr>
          </w:pPr>
          <w:r w:rsidRPr="00881554">
            <w:rPr>
              <w:rStyle w:val="GeneralAviation"/>
              <w:color w:val="auto"/>
            </w:rPr>
            <w:t>SAFETY-SIGNIFICANT INFORMATION STEMMING FROM OCCURRENCE REPORTS</w:t>
          </w:r>
        </w:p>
        <w:p w14:paraId="54705282" w14:textId="77777777" w:rsidR="002207E5" w:rsidRPr="00881554" w:rsidRDefault="00581773" w:rsidP="002207E5">
          <w:pPr>
            <w:rPr>
              <w:rStyle w:val="GeneralAviation"/>
              <w:color w:val="auto"/>
            </w:rPr>
          </w:pPr>
          <w:r w:rsidRPr="00881554">
            <w:rPr>
              <w:rStyle w:val="GeneralAviation"/>
              <w:color w:val="auto"/>
            </w:rPr>
            <w:t>The conclusive safety analysis based on occurrence reports should contain the following:</w:t>
          </w:r>
        </w:p>
        <w:p w14:paraId="741A2907" w14:textId="77777777" w:rsidR="002207E5" w:rsidRPr="00881554" w:rsidRDefault="00581773" w:rsidP="002207E5">
          <w:pPr>
            <w:pStyle w:val="ListLevel0"/>
            <w:rPr>
              <w:rStyle w:val="GeneralAviation"/>
              <w:color w:val="auto"/>
            </w:rPr>
          </w:pPr>
          <w:r w:rsidRPr="00881554">
            <w:rPr>
              <w:rStyle w:val="GeneralAviation"/>
              <w:color w:val="auto"/>
            </w:rPr>
            <w:t>(a)</w:t>
          </w:r>
          <w:r w:rsidRPr="00881554">
            <w:rPr>
              <w:rStyle w:val="GeneralAviation"/>
              <w:color w:val="auto"/>
            </w:rPr>
            <w:tab/>
            <w:t>a detailed description of the safety issue, including the scenario in which the safety issue takes place; and</w:t>
          </w:r>
        </w:p>
        <w:p w14:paraId="2AA4EFA6" w14:textId="77777777" w:rsidR="002207E5" w:rsidRPr="00881554" w:rsidRDefault="00581773" w:rsidP="002207E5">
          <w:pPr>
            <w:pStyle w:val="ListLevel0"/>
            <w:rPr>
              <w:rStyle w:val="GeneralAviation"/>
              <w:color w:val="auto"/>
            </w:rPr>
          </w:pPr>
          <w:r w:rsidRPr="00881554">
            <w:rPr>
              <w:rStyle w:val="GeneralAviation"/>
              <w:color w:val="auto"/>
            </w:rPr>
            <w:t>(b)</w:t>
          </w:r>
          <w:r w:rsidRPr="00881554">
            <w:rPr>
              <w:rStyle w:val="GeneralAviation"/>
              <w:color w:val="auto"/>
            </w:rPr>
            <w:tab/>
            <w:t>an indication of the stakeholders affected by the safety issue, including types of operations and organisations;</w:t>
          </w:r>
        </w:p>
        <w:p w14:paraId="148A81C2" w14:textId="77777777" w:rsidR="002207E5" w:rsidRPr="00881554" w:rsidRDefault="00581773" w:rsidP="002207E5">
          <w:pPr>
            <w:rPr>
              <w:rStyle w:val="GeneralAviation"/>
              <w:color w:val="auto"/>
            </w:rPr>
          </w:pPr>
          <w:r w:rsidRPr="00881554">
            <w:rPr>
              <w:rStyle w:val="GeneralAviation"/>
              <w:color w:val="auto"/>
            </w:rPr>
            <w:t>and, as appropriate:</w:t>
          </w:r>
        </w:p>
        <w:p w14:paraId="20A0A9C6" w14:textId="77777777" w:rsidR="002207E5" w:rsidRPr="00881554" w:rsidRDefault="00581773" w:rsidP="002207E5">
          <w:pPr>
            <w:pStyle w:val="ListLevel0"/>
            <w:rPr>
              <w:rStyle w:val="GeneralAviation"/>
              <w:color w:val="auto"/>
            </w:rPr>
          </w:pPr>
          <w:r w:rsidRPr="00881554">
            <w:rPr>
              <w:rStyle w:val="GeneralAviation"/>
              <w:color w:val="auto"/>
            </w:rPr>
            <w:t>(c)</w:t>
          </w:r>
          <w:r w:rsidRPr="00881554">
            <w:rPr>
              <w:rStyle w:val="GeneralAviation"/>
              <w:color w:val="auto"/>
            </w:rPr>
            <w:tab/>
            <w:t>a risk assessment establishing the severity and probability of all the possible consequences of the safety issue;</w:t>
          </w:r>
        </w:p>
        <w:p w14:paraId="4E9DD08B" w14:textId="77777777" w:rsidR="002207E5" w:rsidRPr="00881554" w:rsidRDefault="00581773" w:rsidP="002207E5">
          <w:pPr>
            <w:pStyle w:val="ListLevel0"/>
            <w:rPr>
              <w:rStyle w:val="GeneralAviation"/>
              <w:color w:val="auto"/>
            </w:rPr>
          </w:pPr>
          <w:r w:rsidRPr="00881554">
            <w:rPr>
              <w:rStyle w:val="GeneralAviation"/>
              <w:color w:val="auto"/>
            </w:rPr>
            <w:t>(d)</w:t>
          </w:r>
          <w:r w:rsidRPr="00881554">
            <w:rPr>
              <w:rStyle w:val="GeneralAviation"/>
              <w:color w:val="auto"/>
            </w:rPr>
            <w:tab/>
            <w:t>information about the existing safety barriers that the aviation system has in place to prevent the likely safety-issue-related consequences from occurring;</w:t>
          </w:r>
        </w:p>
        <w:p w14:paraId="17564681" w14:textId="77777777" w:rsidR="002207E5" w:rsidRPr="00881554" w:rsidRDefault="00581773" w:rsidP="002207E5">
          <w:pPr>
            <w:pStyle w:val="ListLevel0"/>
            <w:rPr>
              <w:rStyle w:val="GeneralAviation"/>
              <w:color w:val="auto"/>
            </w:rPr>
          </w:pPr>
          <w:r w:rsidRPr="00881554">
            <w:rPr>
              <w:rStyle w:val="GeneralAviation"/>
              <w:color w:val="auto"/>
            </w:rPr>
            <w:t>(e)</w:t>
          </w:r>
          <w:r w:rsidRPr="00881554">
            <w:rPr>
              <w:rStyle w:val="GeneralAviation"/>
              <w:color w:val="auto"/>
            </w:rPr>
            <w:tab/>
            <w:t>any mitigating actions already in place or developed to address the safety issue;</w:t>
          </w:r>
        </w:p>
        <w:p w14:paraId="63DB8CD1" w14:textId="77777777" w:rsidR="002207E5" w:rsidRPr="00881554" w:rsidRDefault="00581773" w:rsidP="002207E5">
          <w:pPr>
            <w:pStyle w:val="ListLevel0"/>
            <w:rPr>
              <w:rStyle w:val="GeneralAviation"/>
              <w:color w:val="auto"/>
            </w:rPr>
          </w:pPr>
          <w:r w:rsidRPr="00881554">
            <w:rPr>
              <w:rStyle w:val="GeneralAviation"/>
              <w:color w:val="auto"/>
            </w:rPr>
            <w:t>(f)</w:t>
          </w:r>
          <w:r w:rsidRPr="00881554">
            <w:rPr>
              <w:rStyle w:val="GeneralAviation"/>
              <w:color w:val="auto"/>
            </w:rPr>
            <w:tab/>
            <w:t>recommendations for future actions to control the risk; and</w:t>
          </w:r>
        </w:p>
        <w:p w14:paraId="78B6127A" w14:textId="77777777" w:rsidR="00704F97" w:rsidRPr="002A30FE" w:rsidRDefault="00581773" w:rsidP="002A30FE">
          <w:pPr>
            <w:pStyle w:val="ListLevel0"/>
            <w:rPr>
              <w:color w:val="A25EAB"/>
            </w:rPr>
          </w:pPr>
          <w:r w:rsidRPr="00881554">
            <w:rPr>
              <w:rStyle w:val="GeneralAviation"/>
              <w:color w:val="auto"/>
            </w:rPr>
            <w:t>(g)</w:t>
          </w:r>
          <w:r w:rsidRPr="00881554">
            <w:rPr>
              <w:rStyle w:val="GeneralAviation"/>
              <w:color w:val="auto"/>
            </w:rPr>
            <w:tab/>
            <w:t xml:space="preserve">any other element(s) the </w:t>
          </w:r>
          <w:r w:rsidR="000D4E4B">
            <w:t>Committee</w:t>
          </w:r>
          <w:r w:rsidR="000D4E4B" w:rsidRPr="00881554">
            <w:rPr>
              <w:rStyle w:val="GeneralAviation"/>
              <w:color w:val="auto"/>
            </w:rPr>
            <w:t xml:space="preserve"> </w:t>
          </w:r>
          <w:r w:rsidRPr="00881554">
            <w:rPr>
              <w:rStyle w:val="GeneralAviation"/>
              <w:color w:val="auto"/>
            </w:rPr>
            <w:t xml:space="preserve">considers essential for the </w:t>
          </w:r>
          <w:r w:rsidR="00687BA8">
            <w:rPr>
              <w:rStyle w:val="GeneralAviation"/>
              <w:color w:val="auto"/>
            </w:rPr>
            <w:t>MTAI</w:t>
          </w:r>
          <w:r w:rsidRPr="00881554">
            <w:rPr>
              <w:rStyle w:val="GeneralAviation"/>
              <w:color w:val="auto"/>
            </w:rPr>
            <w:t xml:space="preserve"> to properly assess the safety issue</w:t>
          </w:r>
          <w:r w:rsidR="00881554">
            <w:rPr>
              <w:rStyle w:val="GeneralAviation"/>
              <w:color w:val="auto"/>
            </w:rPr>
            <w:t>.</w:t>
          </w:r>
        </w:p>
      </w:sdtContent>
    </w:sdt>
    <w:bookmarkStart w:id="1247" w:name="_DxCrossRefBm1379192590" w:displacedByCustomXml="next"/>
    <w:bookmarkStart w:id="1248" w:name="_DxCrossRefBm9000179" w:displacedByCustomXml="next"/>
    <w:bookmarkStart w:id="1249" w:name="_Toc427661500" w:displacedByCustomXml="next"/>
    <w:bookmarkStart w:id="1250" w:name="_Toc256000088" w:displacedByCustomXml="next"/>
    <w:sdt>
      <w:sdtPr>
        <w:rPr>
          <w:b w:val="0"/>
          <w:color w:val="auto"/>
          <w:sz w:val="22"/>
          <w:szCs w:val="24"/>
          <w:lang w:val="en-US"/>
        </w:rPr>
        <w:alias w:val="topic"/>
        <w:tag w:val="topic"/>
        <w:id w:val="1805929253"/>
      </w:sdtPr>
      <w:sdtContent>
        <w:p w14:paraId="7BEFC961" w14:textId="77777777" w:rsidR="00942C25" w:rsidRPr="00FF2450" w:rsidRDefault="00581773" w:rsidP="000F573D">
          <w:pPr>
            <w:pStyle w:val="Heading3IR"/>
          </w:pPr>
          <w:r w:rsidRPr="00FF2450">
            <w:t>ATCO.AR.A.025</w:t>
          </w:r>
          <w:r w:rsidR="00222CD1">
            <w:t xml:space="preserve"> </w:t>
          </w:r>
          <w:r w:rsidRPr="00FF2450">
            <w:t>Immediate reaction to a safety problem</w:t>
          </w:r>
          <w:bookmarkEnd w:id="1250"/>
          <w:bookmarkEnd w:id="1249"/>
          <w:bookmarkEnd w:id="1248"/>
          <w:bookmarkEnd w:id="1247"/>
        </w:p>
        <w:p w14:paraId="390D8034" w14:textId="77777777" w:rsidR="002C43EE" w:rsidRPr="006A075C" w:rsidRDefault="00581773" w:rsidP="002C43EE">
          <w:pPr>
            <w:pStyle w:val="ListLevel0"/>
            <w:rPr>
              <w:rStyle w:val="GeneralAviation"/>
              <w:color w:val="auto"/>
            </w:rPr>
          </w:pPr>
          <w:r w:rsidRPr="006A075C">
            <w:rPr>
              <w:rStyle w:val="GeneralAviation"/>
              <w:color w:val="auto"/>
            </w:rPr>
            <w:t>(a)</w:t>
          </w:r>
          <w:r w:rsidRPr="006A075C">
            <w:rPr>
              <w:rStyle w:val="GeneralAviation"/>
              <w:color w:val="auto"/>
            </w:rPr>
            <w:tab/>
          </w:r>
          <w:r w:rsidR="000D4E4B" w:rsidRPr="000D4E4B">
            <w:rPr>
              <w:rStyle w:val="GeneralAviation"/>
              <w:color w:val="auto"/>
            </w:rPr>
            <w:t>Without prejudice to the "Regulation on Reporting, Analysis and Follow-up of Occurrences in Civil Aviation" in force in the Republic of Armenia and its delegated and implementing acts, the Committee shall implement a system for effectively collecting, analyzing and disseminating safety information.</w:t>
          </w:r>
        </w:p>
        <w:p w14:paraId="55FC2F5E" w14:textId="77777777" w:rsidR="002C43EE" w:rsidRPr="006A075C" w:rsidRDefault="00687BA8" w:rsidP="002C43EE">
          <w:pPr>
            <w:pStyle w:val="ListLevel0"/>
            <w:rPr>
              <w:rStyle w:val="GeneralAviation"/>
              <w:color w:val="auto"/>
            </w:rPr>
          </w:pPr>
          <w:r>
            <w:rPr>
              <w:rStyle w:val="GeneralAviation"/>
              <w:color w:val="auto"/>
            </w:rPr>
            <w:t>(b</w:t>
          </w:r>
          <w:r w:rsidR="00581773" w:rsidRPr="006A075C">
            <w:rPr>
              <w:rStyle w:val="GeneralAviation"/>
              <w:color w:val="auto"/>
            </w:rPr>
            <w:t>)</w:t>
          </w:r>
          <w:r w:rsidR="00581773" w:rsidRPr="006A075C">
            <w:rPr>
              <w:rStyle w:val="GeneralAviation"/>
              <w:color w:val="auto"/>
            </w:rPr>
            <w:tab/>
          </w:r>
          <w:r w:rsidR="000D4E4B" w:rsidRPr="000D4E4B">
            <w:rPr>
              <w:rStyle w:val="GeneralAviation"/>
              <w:color w:val="auto"/>
            </w:rPr>
            <w:t>MTAI shall implement a system to appropriately analyze the safety information received and provide without undue delay to relevant authorities any information, including recommendations or corrective actions to be taken, necessary for them to react in a timely manner to a safety problem involving products, parts, appliances, persons or organisations.</w:t>
          </w:r>
        </w:p>
        <w:p w14:paraId="46B2193E" w14:textId="77777777" w:rsidR="00336760" w:rsidRDefault="00687BA8" w:rsidP="00C85AAE">
          <w:pPr>
            <w:pStyle w:val="ListLevel0"/>
            <w:rPr>
              <w:rStyle w:val="GeneralAviation"/>
              <w:color w:val="auto"/>
            </w:rPr>
          </w:pPr>
          <w:r>
            <w:rPr>
              <w:rStyle w:val="GeneralAviation"/>
              <w:color w:val="auto"/>
            </w:rPr>
            <w:t>(c</w:t>
          </w:r>
          <w:r w:rsidR="00581773" w:rsidRPr="006A075C">
            <w:rPr>
              <w:rStyle w:val="GeneralAviation"/>
              <w:color w:val="auto"/>
            </w:rPr>
            <w:t>)</w:t>
          </w:r>
          <w:r w:rsidR="00581773" w:rsidRPr="006A075C">
            <w:rPr>
              <w:rStyle w:val="GeneralAviation"/>
              <w:color w:val="auto"/>
            </w:rPr>
            <w:tab/>
          </w:r>
          <w:r w:rsidR="00336760" w:rsidRPr="00336760">
            <w:rPr>
              <w:rStyle w:val="GeneralAviation"/>
              <w:color w:val="auto"/>
            </w:rPr>
            <w:t>Upon receiving the information referred to in points (a) and (b), the Committee shall take appropriate measures to address the safety issue.</w:t>
          </w:r>
        </w:p>
        <w:p w14:paraId="397F2F2C" w14:textId="77777777" w:rsidR="002C43EE" w:rsidRPr="00C85AAE" w:rsidRDefault="00336760" w:rsidP="00C85AAE">
          <w:pPr>
            <w:pStyle w:val="ListLevel0"/>
            <w:rPr>
              <w:color w:val="A25EAB"/>
            </w:rPr>
          </w:pPr>
          <w:r w:rsidRPr="00336760">
            <w:t xml:space="preserve">(d) </w:t>
          </w:r>
          <w:r>
            <w:rPr>
              <w:lang w:val="hy-AM"/>
            </w:rPr>
            <w:t xml:space="preserve">     </w:t>
          </w:r>
          <w:r w:rsidRPr="00336760">
            <w:t>The measures taken in accordance with point (c) shall be immediately notified to all persons or organisations that need to comply with them</w:t>
          </w:r>
          <w:r>
            <w:rPr>
              <w:color w:val="A25EAB"/>
            </w:rPr>
            <w:t>․</w:t>
          </w:r>
        </w:p>
      </w:sdtContent>
    </w:sdt>
    <w:bookmarkStart w:id="1251" w:name="_DxCrossRefBm1379192591" w:displacedByCustomXml="next"/>
    <w:bookmarkStart w:id="1252" w:name="_DxCrossRefBm42027983" w:displacedByCustomXml="next"/>
    <w:bookmarkStart w:id="1253" w:name="_Toc256000089" w:displacedByCustomXml="next"/>
    <w:sdt>
      <w:sdtPr>
        <w:rPr>
          <w:b w:val="0"/>
          <w:color w:val="auto"/>
          <w:sz w:val="22"/>
          <w:szCs w:val="24"/>
          <w:lang w:val="en-US"/>
        </w:rPr>
        <w:alias w:val="topic"/>
        <w:tag w:val="topic"/>
        <w:id w:val="234610847"/>
      </w:sdtPr>
      <w:sdtContent>
        <w:p w14:paraId="5F41880B" w14:textId="77777777" w:rsidR="00402062" w:rsidRPr="00B457FA" w:rsidRDefault="00581773" w:rsidP="00A07658">
          <w:pPr>
            <w:pStyle w:val="Heading3IR"/>
          </w:pPr>
          <w:r w:rsidRPr="00B457FA">
            <w:t>ATCO.AR.A.025A</w:t>
          </w:r>
          <w:r w:rsidR="002D3D2B">
            <w:t xml:space="preserve"> </w:t>
          </w:r>
          <w:r w:rsidRPr="00B457FA">
            <w:t>Immediate reaction to an information security incident or vulnerability with an impact on aviation safety</w:t>
          </w:r>
          <w:bookmarkEnd w:id="1253"/>
          <w:r w:rsidRPr="00B457FA">
            <w:t xml:space="preserve"> </w:t>
          </w:r>
          <w:bookmarkEnd w:id="1252"/>
          <w:bookmarkEnd w:id="1251"/>
        </w:p>
        <w:p w14:paraId="700CFEC3" w14:textId="77777777" w:rsidR="00402062" w:rsidRPr="00C84C19" w:rsidRDefault="00581773" w:rsidP="00254EB0">
          <w:pPr>
            <w:pStyle w:val="ListLevel0"/>
            <w:rPr>
              <w:rStyle w:val="GeneralAviation"/>
              <w:color w:val="auto"/>
            </w:rPr>
          </w:pPr>
          <w:r w:rsidRPr="00C84C19">
            <w:rPr>
              <w:rStyle w:val="GeneralAviation"/>
              <w:color w:val="auto"/>
            </w:rPr>
            <w:t>(a)</w:t>
          </w:r>
          <w:r w:rsidRPr="00C84C19">
            <w:rPr>
              <w:rStyle w:val="GeneralAviation"/>
              <w:color w:val="auto"/>
            </w:rPr>
            <w:tab/>
          </w:r>
          <w:r w:rsidR="00D7257F" w:rsidRPr="00C84C19">
            <w:rPr>
              <w:rStyle w:val="GeneralAviation"/>
              <w:color w:val="auto"/>
            </w:rPr>
            <w:t xml:space="preserve">The </w:t>
          </w:r>
          <w:r w:rsidR="00336760" w:rsidRPr="000D4E4B">
            <w:rPr>
              <w:rStyle w:val="GeneralAviation"/>
              <w:color w:val="auto"/>
            </w:rPr>
            <w:t>Committee</w:t>
          </w:r>
          <w:r w:rsidR="00336760" w:rsidRPr="00C84C19">
            <w:rPr>
              <w:rStyle w:val="GeneralAviation"/>
              <w:color w:val="auto"/>
            </w:rPr>
            <w:t xml:space="preserve"> </w:t>
          </w:r>
          <w:r w:rsidR="00D7257F" w:rsidRPr="00C84C19">
            <w:rPr>
              <w:rStyle w:val="GeneralAviation"/>
              <w:color w:val="auto"/>
            </w:rPr>
            <w:t xml:space="preserve">shall implement a system to appropriately collect, analyse, and disseminate information related to information security incidents and vulnerabilities with a potential impact on aviation safety that are reported by organisations. This shall be done in coordination with any other relevant authorities responsible for information security or cybersecurity within the </w:t>
          </w:r>
          <w:r w:rsidR="006A075C" w:rsidRPr="00C84C19">
            <w:rPr>
              <w:rStyle w:val="GeneralAviation"/>
              <w:color w:val="auto"/>
            </w:rPr>
            <w:t>other</w:t>
          </w:r>
          <w:r w:rsidR="00D7257F" w:rsidRPr="00C84C19">
            <w:rPr>
              <w:rStyle w:val="GeneralAviation"/>
              <w:color w:val="auto"/>
            </w:rPr>
            <w:t xml:space="preserve"> State</w:t>
          </w:r>
          <w:r w:rsidR="00C84C19" w:rsidRPr="00C84C19">
            <w:rPr>
              <w:rStyle w:val="GeneralAviation"/>
              <w:color w:val="auto"/>
            </w:rPr>
            <w:t>s</w:t>
          </w:r>
          <w:r w:rsidR="00D7257F" w:rsidRPr="00C84C19">
            <w:rPr>
              <w:rStyle w:val="GeneralAviation"/>
              <w:color w:val="auto"/>
            </w:rPr>
            <w:t xml:space="preserve"> to increase the coordination and compatibility of reporting schemes. </w:t>
          </w:r>
        </w:p>
        <w:p w14:paraId="3D9666D7" w14:textId="77777777" w:rsidR="00402062" w:rsidRPr="00C84C19" w:rsidRDefault="00581773" w:rsidP="00254EB0">
          <w:pPr>
            <w:pStyle w:val="ListLevel0"/>
            <w:rPr>
              <w:rStyle w:val="GeneralAviation"/>
              <w:color w:val="auto"/>
            </w:rPr>
          </w:pPr>
          <w:r w:rsidRPr="00C84C19">
            <w:rPr>
              <w:rStyle w:val="GeneralAviation"/>
              <w:color w:val="auto"/>
            </w:rPr>
            <w:t>(b)</w:t>
          </w:r>
          <w:r w:rsidRPr="00C84C19">
            <w:rPr>
              <w:rStyle w:val="GeneralAviation"/>
              <w:color w:val="auto"/>
            </w:rPr>
            <w:tab/>
          </w:r>
          <w:r w:rsidR="00D7257F" w:rsidRPr="00C84C19">
            <w:rPr>
              <w:rStyle w:val="GeneralAviation"/>
              <w:color w:val="auto"/>
            </w:rPr>
            <w:t xml:space="preserve">The </w:t>
          </w:r>
          <w:r w:rsidR="00C84C19" w:rsidRPr="00C84C19">
            <w:rPr>
              <w:rStyle w:val="GeneralAviation"/>
              <w:color w:val="auto"/>
            </w:rPr>
            <w:t>MTAI</w:t>
          </w:r>
          <w:r w:rsidR="00D7257F" w:rsidRPr="00C84C19">
            <w:rPr>
              <w:rStyle w:val="GeneralAviation"/>
              <w:color w:val="auto"/>
            </w:rPr>
            <w:t xml:space="preserve"> shall implement a system to appropriately analyse any relevant safety-significant information received in accordance with point </w:t>
          </w:r>
          <w:hyperlink w:anchor="_DxCrossRefBm1379192586" w:history="1">
            <w:r w:rsidR="00FB6833">
              <w:rPr>
                <w:rStyle w:val="Hyperlink"/>
              </w:rPr>
              <w:t>ATCO.AR.A.020</w:t>
            </w:r>
          </w:hyperlink>
          <w:r w:rsidR="00D7257F" w:rsidRPr="00C84C19">
            <w:rPr>
              <w:rStyle w:val="GeneralAviation"/>
              <w:color w:val="auto"/>
            </w:rPr>
            <w:t>,</w:t>
          </w:r>
          <w:r w:rsidR="00D7257F" w:rsidRPr="00FB6833">
            <w:rPr>
              <w:rStyle w:val="GeneralAviation"/>
            </w:rPr>
            <w:t xml:space="preserve"> </w:t>
          </w:r>
          <w:r w:rsidR="00D7257F" w:rsidRPr="00C84C19">
            <w:rPr>
              <w:rStyle w:val="GeneralAviation"/>
              <w:color w:val="auto"/>
            </w:rPr>
            <w:t xml:space="preserve">and without undue delay provide the </w:t>
          </w:r>
          <w:r w:rsidR="00336760" w:rsidRPr="000D4E4B">
            <w:rPr>
              <w:rStyle w:val="GeneralAviation"/>
              <w:color w:val="auto"/>
            </w:rPr>
            <w:t>Committee</w:t>
          </w:r>
          <w:r w:rsidR="00D7257F" w:rsidRPr="00C84C19">
            <w:rPr>
              <w:rStyle w:val="GeneralAviation"/>
              <w:color w:val="auto"/>
            </w:rPr>
            <w:t xml:space="preserve">, including recommendations or corrective actions to be taken, necessary for them to react in a timely manner to an information security incident or vulnerability with a potential impact on aviation safety involving products, parts, non-installed equipment, persons or organisations subject to </w:t>
          </w:r>
          <w:r w:rsidR="00C84C19" w:rsidRPr="00C84C19">
            <w:t>Low on Aviation</w:t>
          </w:r>
          <w:r w:rsidR="00D7257F" w:rsidRPr="00C84C19">
            <w:rPr>
              <w:rStyle w:val="GeneralAviation"/>
              <w:color w:val="auto"/>
            </w:rPr>
            <w:t xml:space="preserve"> and its delegated and implementing acts. </w:t>
          </w:r>
        </w:p>
        <w:p w14:paraId="4DF42471" w14:textId="77777777" w:rsidR="00402062" w:rsidRPr="00C84C19" w:rsidRDefault="00581773" w:rsidP="00254EB0">
          <w:pPr>
            <w:pStyle w:val="ListLevel0"/>
            <w:rPr>
              <w:rStyle w:val="GeneralAviation"/>
              <w:color w:val="auto"/>
            </w:rPr>
          </w:pPr>
          <w:r w:rsidRPr="00C84C19">
            <w:rPr>
              <w:rStyle w:val="GeneralAviation"/>
              <w:color w:val="auto"/>
            </w:rPr>
            <w:t>(c)</w:t>
          </w:r>
          <w:r w:rsidRPr="00C84C19">
            <w:rPr>
              <w:rStyle w:val="GeneralAviation"/>
              <w:color w:val="auto"/>
            </w:rPr>
            <w:tab/>
          </w:r>
          <w:r w:rsidR="00D7257F" w:rsidRPr="00C84C19">
            <w:rPr>
              <w:rStyle w:val="GeneralAviation"/>
              <w:color w:val="auto"/>
            </w:rPr>
            <w:t xml:space="preserve">Upon receiving the information referred to in points (a) and (b), the </w:t>
          </w:r>
          <w:r w:rsidR="00336760" w:rsidRPr="000D4E4B">
            <w:rPr>
              <w:rStyle w:val="GeneralAviation"/>
              <w:color w:val="auto"/>
            </w:rPr>
            <w:t>Committee</w:t>
          </w:r>
          <w:r w:rsidR="00336760" w:rsidRPr="00C84C19">
            <w:rPr>
              <w:rStyle w:val="GeneralAviation"/>
              <w:color w:val="auto"/>
            </w:rPr>
            <w:t xml:space="preserve"> </w:t>
          </w:r>
          <w:r w:rsidR="00D7257F" w:rsidRPr="00C84C19">
            <w:rPr>
              <w:rStyle w:val="GeneralAviation"/>
              <w:color w:val="auto"/>
            </w:rPr>
            <w:t xml:space="preserve">shall take adequate measures to address the potential impact on aviation safety of the information security incident or vulnerability. </w:t>
          </w:r>
        </w:p>
        <w:p w14:paraId="2A26D0D4" w14:textId="77777777" w:rsidR="0019119E" w:rsidRPr="00C85AAE" w:rsidRDefault="00581773" w:rsidP="00C85AAE">
          <w:pPr>
            <w:pStyle w:val="ListLevel0"/>
            <w:rPr>
              <w:rStyle w:val="GeneralAviation"/>
            </w:rPr>
          </w:pPr>
          <w:r w:rsidRPr="00C84C19">
            <w:rPr>
              <w:rStyle w:val="GeneralAviation"/>
              <w:color w:val="auto"/>
            </w:rPr>
            <w:t>(d)</w:t>
          </w:r>
          <w:r w:rsidRPr="00C84C19">
            <w:rPr>
              <w:rStyle w:val="GeneralAviation"/>
              <w:color w:val="auto"/>
            </w:rPr>
            <w:tab/>
          </w:r>
          <w:r w:rsidR="00D7257F" w:rsidRPr="00C84C19">
            <w:rPr>
              <w:rStyle w:val="GeneralAviation"/>
              <w:color w:val="auto"/>
            </w:rPr>
            <w:t xml:space="preserve">Measures taken in accordance with point (c) shall immediately be notified to all persons or organisations that shall comply with them under </w:t>
          </w:r>
          <w:r w:rsidR="00C84C19" w:rsidRPr="00C84C19">
            <w:t>Low on Aviation</w:t>
          </w:r>
          <w:r w:rsidR="00C84C19">
            <w:t>.</w:t>
          </w:r>
          <w:r w:rsidR="00D7257F" w:rsidRPr="00FB6833">
            <w:rPr>
              <w:rStyle w:val="GeneralAviation"/>
            </w:rPr>
            <w:t xml:space="preserve"> </w:t>
          </w:r>
          <w:r w:rsidRPr="00FB6833">
            <w:rPr>
              <w:rStyle w:val="GeneralAviation"/>
            </w:rPr>
            <w:t xml:space="preserve"> </w:t>
          </w:r>
        </w:p>
      </w:sdtContent>
    </w:sdt>
    <w:bookmarkStart w:id="1254" w:name="_DxCrossRefBm1379192592" w:displacedByCustomXml="next"/>
    <w:sdt>
      <w:sdtPr>
        <w:rPr>
          <w:b w:val="0"/>
          <w:color w:val="auto"/>
          <w:sz w:val="22"/>
          <w:lang w:val="en-US"/>
        </w:rPr>
        <w:alias w:val="topic"/>
        <w:tag w:val="topic"/>
        <w:id w:val="810776088"/>
      </w:sdtPr>
      <w:sdtContent>
        <w:p w14:paraId="2E261D53" w14:textId="77777777" w:rsidR="00EC0B70" w:rsidRPr="00FF1014" w:rsidRDefault="00581773" w:rsidP="004E2388">
          <w:pPr>
            <w:pStyle w:val="Heading4AMC"/>
          </w:pPr>
          <w:r w:rsidRPr="004E2388">
            <w:t>AMC1 ATCO.AR.A.025A Immediate reaction to an information security incident or vulnerability with an impact on aviation safety</w:t>
          </w:r>
          <w:bookmarkEnd w:id="1254"/>
        </w:p>
        <w:p w14:paraId="073FB77F" w14:textId="77777777" w:rsidR="004E2388" w:rsidRPr="00C84C19" w:rsidRDefault="00581773" w:rsidP="004E2388">
          <w:pPr>
            <w:pStyle w:val="ListLevel0"/>
            <w:rPr>
              <w:rStyle w:val="GeneralAviation"/>
              <w:color w:val="auto"/>
              <w:lang w:val="en-GB"/>
            </w:rPr>
          </w:pPr>
          <w:r w:rsidRPr="00C84C19">
            <w:rPr>
              <w:rStyle w:val="GeneralAviation"/>
              <w:color w:val="auto"/>
              <w:lang w:val="en-GB"/>
            </w:rPr>
            <w:t>(a)</w:t>
          </w:r>
          <w:r w:rsidRPr="00C84C19">
            <w:rPr>
              <w:rStyle w:val="GeneralAviation"/>
              <w:color w:val="auto"/>
              <w:lang w:val="en-GB"/>
            </w:rPr>
            <w:tab/>
            <w:t xml:space="preserve">To appropriately collect and analyse information related to information security incidents and vulnerabilities with a potential impact on aviation safety, the </w:t>
          </w:r>
          <w:r w:rsidR="00336760" w:rsidRPr="000D4E4B">
            <w:rPr>
              <w:rStyle w:val="GeneralAviation"/>
              <w:color w:val="auto"/>
            </w:rPr>
            <w:t>Committee</w:t>
          </w:r>
          <w:r w:rsidR="00336760" w:rsidRPr="00C84C19">
            <w:rPr>
              <w:rStyle w:val="GeneralAviation"/>
              <w:color w:val="auto"/>
              <w:lang w:val="en-GB"/>
            </w:rPr>
            <w:t xml:space="preserve"> </w:t>
          </w:r>
          <w:r w:rsidRPr="00C84C19">
            <w:rPr>
              <w:rStyle w:val="GeneralAviation"/>
              <w:color w:val="auto"/>
              <w:lang w:val="en-GB"/>
            </w:rPr>
            <w:t>should implement means that ensure the necessary confidentiality.</w:t>
          </w:r>
        </w:p>
        <w:p w14:paraId="326F3B69" w14:textId="77777777" w:rsidR="004E2388" w:rsidRPr="00C85AAE" w:rsidRDefault="00581773" w:rsidP="00C85AAE">
          <w:pPr>
            <w:pStyle w:val="ListLevel0"/>
            <w:rPr>
              <w:rStyle w:val="GeneralAviation"/>
              <w:lang w:val="en-GB"/>
            </w:rPr>
          </w:pPr>
          <w:r w:rsidRPr="00C84C19">
            <w:rPr>
              <w:rStyle w:val="GeneralAviation"/>
              <w:color w:val="auto"/>
              <w:lang w:val="en-GB"/>
            </w:rPr>
            <w:t>(b)</w:t>
          </w:r>
          <w:r w:rsidRPr="00C84C19">
            <w:rPr>
              <w:rStyle w:val="GeneralAviation"/>
              <w:color w:val="auto"/>
              <w:lang w:val="en-GB"/>
            </w:rPr>
            <w:tab/>
            <w:t xml:space="preserve">When disseminating information related to information security incidents and vulnerabilities with a potential impact on aviation safety, the </w:t>
          </w:r>
          <w:r w:rsidR="00336760" w:rsidRPr="000D4E4B">
            <w:rPr>
              <w:rStyle w:val="GeneralAviation"/>
              <w:color w:val="auto"/>
            </w:rPr>
            <w:t>Committee</w:t>
          </w:r>
          <w:r w:rsidR="00336760" w:rsidRPr="00C84C19">
            <w:rPr>
              <w:rStyle w:val="GeneralAviation"/>
              <w:color w:val="auto"/>
              <w:lang w:val="en-GB"/>
            </w:rPr>
            <w:t xml:space="preserve"> </w:t>
          </w:r>
          <w:r w:rsidRPr="00C84C19">
            <w:rPr>
              <w:rStyle w:val="GeneralAviation"/>
              <w:color w:val="auto"/>
              <w:lang w:val="en-GB"/>
            </w:rPr>
            <w:t>should properly select the appropriate recipient(s) to prevent the content of a report from being exploited to the detriment of aviation safety, by revealing, for instance, uncorrected vulnerabilities</w:t>
          </w:r>
          <w:r w:rsidR="00C84C19">
            <w:rPr>
              <w:rStyle w:val="GeneralAviation"/>
              <w:color w:val="auto"/>
              <w:lang w:val="en-GB"/>
            </w:rPr>
            <w:t>.</w:t>
          </w:r>
        </w:p>
      </w:sdtContent>
    </w:sdt>
    <w:bookmarkStart w:id="1255" w:name="_DxCrossRefBm1379192593" w:displacedByCustomXml="next"/>
    <w:sdt>
      <w:sdtPr>
        <w:rPr>
          <w:b w:val="0"/>
          <w:color w:val="auto"/>
          <w:sz w:val="22"/>
          <w:lang w:val="en-US"/>
        </w:rPr>
        <w:alias w:val="topic"/>
        <w:tag w:val="topic"/>
        <w:id w:val="1222841192"/>
      </w:sdtPr>
      <w:sdtContent>
        <w:p w14:paraId="7046EE6D" w14:textId="77777777" w:rsidR="00EC0B70" w:rsidRPr="00FF1014" w:rsidRDefault="00581773" w:rsidP="00935C56">
          <w:pPr>
            <w:pStyle w:val="Heading4GM"/>
          </w:pPr>
          <w:r w:rsidRPr="00935C56">
            <w:t>GM1 ATCO.AR.A.025A Immediate reaction to an information security incident or vulnerability with an impact on aviation safety</w:t>
          </w:r>
          <w:bookmarkEnd w:id="1255"/>
        </w:p>
        <w:p w14:paraId="6C35D025" w14:textId="77777777" w:rsidR="00935C56" w:rsidRPr="00C84C19" w:rsidRDefault="00581773" w:rsidP="00935C56">
          <w:pPr>
            <w:pStyle w:val="Normal0"/>
            <w:rPr>
              <w:rStyle w:val="GeneralAviation"/>
              <w:color w:val="auto"/>
            </w:rPr>
          </w:pPr>
          <w:r w:rsidRPr="00C84C19">
            <w:rPr>
              <w:rStyle w:val="GeneralAviation"/>
              <w:color w:val="auto"/>
            </w:rPr>
            <w:t xml:space="preserve">When deemed necessary, a two-step mechanism could be used: a report alerting about the information security event or incident and the availability of additional data that would require controlled and confidential distribution. This report should only alert recipients of the urgency and the necessity for organisations and </w:t>
          </w:r>
          <w:r w:rsidR="00336760" w:rsidRPr="000D4E4B">
            <w:rPr>
              <w:rStyle w:val="GeneralAviation"/>
              <w:color w:val="auto"/>
            </w:rPr>
            <w:t>Committee</w:t>
          </w:r>
          <w:r w:rsidR="00336760" w:rsidRPr="00C84C19">
            <w:rPr>
              <w:rStyle w:val="GeneralAviation"/>
              <w:color w:val="auto"/>
            </w:rPr>
            <w:t xml:space="preserve"> </w:t>
          </w:r>
          <w:r w:rsidRPr="00C84C19">
            <w:rPr>
              <w:rStyle w:val="GeneralAviation"/>
              <w:color w:val="auto"/>
            </w:rPr>
            <w:t>to establish further communication through secure means.</w:t>
          </w:r>
        </w:p>
        <w:p w14:paraId="677F01B7" w14:textId="77777777" w:rsidR="00C85AAE" w:rsidRDefault="00581773" w:rsidP="00935C56">
          <w:pPr>
            <w:pStyle w:val="Normal0"/>
            <w:rPr>
              <w:rStyle w:val="GeneralAviation"/>
            </w:rPr>
          </w:pPr>
          <w:r w:rsidRPr="00C84C19">
            <w:rPr>
              <w:rStyle w:val="GeneralAviation"/>
              <w:color w:val="auto"/>
            </w:rPr>
            <w:t>Therefore, the report should consist of two parts: one limited to mostly public information and one containing the sensitive data that should be restricted to the recipients who need to know. Wherever possible, reports should be based on an agreed taxonomy</w:t>
          </w:r>
          <w:r w:rsidR="00C84C19">
            <w:rPr>
              <w:rStyle w:val="GeneralAviation"/>
              <w:color w:val="auto"/>
            </w:rPr>
            <w:t>.</w:t>
          </w:r>
        </w:p>
        <w:p w14:paraId="0E71C770" w14:textId="77777777" w:rsidR="00935C56" w:rsidRPr="00935C56" w:rsidRDefault="00000000" w:rsidP="00935C56">
          <w:pPr>
            <w:pStyle w:val="Normal0"/>
            <w:rPr>
              <w:rStyle w:val="GeneralAviation"/>
            </w:rPr>
          </w:pPr>
        </w:p>
      </w:sdtContent>
    </w:sdt>
    <w:bookmarkStart w:id="1256" w:name="_Toc256000090" w:displacedByCustomXml="next"/>
    <w:sdt>
      <w:sdtPr>
        <w:rPr>
          <w:color w:val="A25EAB"/>
        </w:rPr>
        <w:alias w:val="heading"/>
        <w:tag w:val="heading"/>
        <w:id w:val="-1928535744"/>
      </w:sdtPr>
      <w:sdtEndPr>
        <w:rPr>
          <w:color w:val="007FC2"/>
        </w:rPr>
      </w:sdtEndPr>
      <w:sdtContent>
        <w:p w14:paraId="3DFCD420" w14:textId="77777777" w:rsidR="00090094" w:rsidRDefault="00581773">
          <w:pPr>
            <w:pStyle w:val="Heading2"/>
          </w:pPr>
          <w:r>
            <w:t>SUBPART B – MANAGEMENT</w:t>
          </w:r>
        </w:p>
        <w:bookmarkEnd w:id="1256" w:displacedByCustomXml="next"/>
      </w:sdtContent>
    </w:sdt>
    <w:bookmarkStart w:id="1257" w:name="_Toc405820120" w:displacedByCustomXml="next"/>
    <w:bookmarkStart w:id="1258" w:name="_Toc413841940" w:displacedByCustomXml="next"/>
    <w:bookmarkStart w:id="1259" w:name="_DxCrossRefBm1379192367" w:displacedByCustomXml="next"/>
    <w:bookmarkStart w:id="1260" w:name="_DxCrossRefBm9000180" w:displacedByCustomXml="next"/>
    <w:bookmarkStart w:id="1261" w:name="_Toc427661502" w:displacedByCustomXml="next"/>
    <w:bookmarkStart w:id="1262" w:name="_Toc256000091" w:displacedByCustomXml="next"/>
    <w:sdt>
      <w:sdtPr>
        <w:rPr>
          <w:b w:val="0"/>
          <w:color w:val="auto"/>
          <w:sz w:val="22"/>
          <w:szCs w:val="24"/>
          <w:lang w:val="en-US"/>
        </w:rPr>
        <w:alias w:val="topic"/>
        <w:tag w:val="topic"/>
        <w:id w:val="-70678826"/>
      </w:sdtPr>
      <w:sdtContent>
        <w:p w14:paraId="2762B18F" w14:textId="77777777" w:rsidR="001162DF" w:rsidRPr="00FF2450" w:rsidRDefault="00581773" w:rsidP="000F573D">
          <w:pPr>
            <w:pStyle w:val="Heading3IR"/>
          </w:pPr>
          <w:r w:rsidRPr="00FF2450">
            <w:t>ATCO.AR.B.001 Management system</w:t>
          </w:r>
          <w:bookmarkEnd w:id="1262"/>
          <w:bookmarkEnd w:id="1261"/>
          <w:bookmarkEnd w:id="1260"/>
          <w:bookmarkEnd w:id="1259"/>
        </w:p>
        <w:bookmarkEnd w:id="1258"/>
        <w:bookmarkEnd w:id="1257"/>
        <w:p w14:paraId="10427DF0" w14:textId="77777777" w:rsidR="00F529D7" w:rsidRPr="00FC6593" w:rsidRDefault="00C85AAE" w:rsidP="00F529D7">
          <w:pPr>
            <w:pStyle w:val="ListLevel0"/>
            <w:rPr>
              <w:rStyle w:val="GeneralAviation"/>
              <w:color w:val="auto"/>
            </w:rPr>
          </w:pPr>
          <w:r w:rsidRPr="00FC6593">
            <w:rPr>
              <w:rStyle w:val="GeneralAviation"/>
              <w:color w:val="auto"/>
            </w:rPr>
            <w:t xml:space="preserve"> </w:t>
          </w:r>
          <w:r w:rsidR="00581773" w:rsidRPr="00FC6593">
            <w:rPr>
              <w:rStyle w:val="GeneralAviation"/>
              <w:color w:val="auto"/>
            </w:rPr>
            <w:t>(a)</w:t>
          </w:r>
          <w:r w:rsidR="00581773" w:rsidRPr="00FC6593">
            <w:rPr>
              <w:rStyle w:val="GeneralAviation"/>
              <w:color w:val="auto"/>
            </w:rPr>
            <w:tab/>
            <w:t xml:space="preserve">The </w:t>
          </w:r>
          <w:r w:rsidR="00336760" w:rsidRPr="000D4E4B">
            <w:rPr>
              <w:rStyle w:val="GeneralAviation"/>
              <w:color w:val="auto"/>
            </w:rPr>
            <w:t>Committee</w:t>
          </w:r>
          <w:r w:rsidR="00336760" w:rsidRPr="00FC6593">
            <w:rPr>
              <w:rStyle w:val="GeneralAviation"/>
              <w:color w:val="auto"/>
            </w:rPr>
            <w:t xml:space="preserve"> </w:t>
          </w:r>
          <w:r w:rsidR="00581773" w:rsidRPr="00FC6593">
            <w:rPr>
              <w:rStyle w:val="GeneralAviation"/>
              <w:color w:val="auto"/>
            </w:rPr>
            <w:t>shall establish and maintain a management system, including as a minimum:</w:t>
          </w:r>
        </w:p>
        <w:p w14:paraId="61E6227F" w14:textId="77777777" w:rsidR="00F529D7" w:rsidRPr="00FC6593" w:rsidRDefault="00581773" w:rsidP="00F529D7">
          <w:pPr>
            <w:pStyle w:val="ListLevel1"/>
            <w:rPr>
              <w:rStyle w:val="GeneralAviation"/>
              <w:color w:val="auto"/>
            </w:rPr>
          </w:pPr>
          <w:r w:rsidRPr="00FC6593">
            <w:rPr>
              <w:rStyle w:val="GeneralAviation"/>
              <w:color w:val="auto"/>
            </w:rPr>
            <w:t>(1)</w:t>
          </w:r>
          <w:r w:rsidRPr="00FC6593">
            <w:rPr>
              <w:rStyle w:val="GeneralAviation"/>
              <w:color w:val="auto"/>
            </w:rPr>
            <w:tab/>
            <w:t xml:space="preserve">documented policies and procedures to describe its organisation, means and methods to achieve compliance with </w:t>
          </w:r>
          <w:r w:rsidR="00336760" w:rsidRPr="00336760">
            <w:rPr>
              <w:rStyle w:val="GeneralAviation"/>
              <w:color w:val="auto"/>
            </w:rPr>
            <w:t xml:space="preserve">Law on Aviation of the Republic of Armenia </w:t>
          </w:r>
          <w:r w:rsidRPr="00FC6593">
            <w:rPr>
              <w:rStyle w:val="GeneralAviation"/>
              <w:color w:val="auto"/>
            </w:rPr>
            <w:t xml:space="preserve">and its delegated and implementing acts. The procedures shall be kept up to date and serve as the basic working documents within that </w:t>
          </w:r>
          <w:r w:rsidR="0088520F" w:rsidRPr="000D4E4B">
            <w:rPr>
              <w:rStyle w:val="GeneralAviation"/>
              <w:color w:val="auto"/>
            </w:rPr>
            <w:t>Committee</w:t>
          </w:r>
          <w:r w:rsidR="0088520F" w:rsidRPr="00FC6593">
            <w:rPr>
              <w:rStyle w:val="GeneralAviation"/>
              <w:color w:val="auto"/>
            </w:rPr>
            <w:t xml:space="preserve"> </w:t>
          </w:r>
          <w:r w:rsidRPr="00FC6593">
            <w:rPr>
              <w:rStyle w:val="GeneralAviation"/>
              <w:color w:val="auto"/>
            </w:rPr>
            <w:t>for all related tasks;</w:t>
          </w:r>
        </w:p>
        <w:p w14:paraId="54C658D2" w14:textId="77777777" w:rsidR="00F529D7" w:rsidRPr="00FC6593" w:rsidRDefault="00581773" w:rsidP="00F529D7">
          <w:pPr>
            <w:pStyle w:val="ListLevel1"/>
            <w:rPr>
              <w:rStyle w:val="GeneralAviation"/>
              <w:color w:val="auto"/>
            </w:rPr>
          </w:pPr>
          <w:r w:rsidRPr="00FC6593">
            <w:rPr>
              <w:rStyle w:val="GeneralAviation"/>
              <w:color w:val="auto"/>
            </w:rPr>
            <w:t>(2)</w:t>
          </w:r>
          <w:r w:rsidRPr="00FC6593">
            <w:rPr>
              <w:rStyle w:val="GeneralAviation"/>
              <w:color w:val="auto"/>
            </w:rPr>
            <w:tab/>
            <w:t>a sufficient number of licensing and certification inspectors, to perform its tasks and discharge its responsibilities. Such personnel shall be qualified to perform their allocated tasks and have the necessary knowledge, experience, initial, on-the-job and recurrent training to ensure continuing competence. A system shall be in place to plan the availability of personnel in order to ensure the proper completion of all related tasks;</w:t>
          </w:r>
        </w:p>
        <w:p w14:paraId="584A65B3" w14:textId="77777777" w:rsidR="00F529D7" w:rsidRPr="00FC6593" w:rsidRDefault="00581773" w:rsidP="00F529D7">
          <w:pPr>
            <w:pStyle w:val="ListLevel1"/>
            <w:rPr>
              <w:rStyle w:val="GeneralAviation"/>
              <w:color w:val="auto"/>
            </w:rPr>
          </w:pPr>
          <w:r w:rsidRPr="00FC6593">
            <w:rPr>
              <w:rStyle w:val="GeneralAviation"/>
              <w:color w:val="auto"/>
            </w:rPr>
            <w:t>(3)</w:t>
          </w:r>
          <w:r w:rsidRPr="00FC6593">
            <w:rPr>
              <w:rStyle w:val="GeneralAviation"/>
              <w:color w:val="auto"/>
            </w:rPr>
            <w:tab/>
            <w:t>adequate facilities and office accommodation to perform the allocated tasks;</w:t>
          </w:r>
        </w:p>
        <w:p w14:paraId="392C7612" w14:textId="77777777" w:rsidR="00F529D7" w:rsidRPr="00FC6593" w:rsidRDefault="00581773" w:rsidP="00F529D7">
          <w:pPr>
            <w:pStyle w:val="ListLevel1"/>
            <w:rPr>
              <w:rStyle w:val="GeneralAviation"/>
              <w:color w:val="auto"/>
            </w:rPr>
          </w:pPr>
          <w:r w:rsidRPr="00FC6593">
            <w:rPr>
              <w:rStyle w:val="GeneralAviation"/>
              <w:color w:val="auto"/>
            </w:rPr>
            <w:t>(4)</w:t>
          </w:r>
          <w:r w:rsidRPr="00FC6593">
            <w:rPr>
              <w:rStyle w:val="GeneralAviation"/>
              <w:color w:val="auto"/>
            </w:rPr>
            <w:tab/>
            <w:t xml:space="preserve">a function to monitor compliance of the management system with the relevant requirements and adequacy of the procedures, including the establishment of an internal audit process and a safety risk management process. Compliance monitoring shall include a feedback system of audit findings to the senior management of the </w:t>
          </w:r>
          <w:r w:rsidR="0088520F" w:rsidRPr="000D4E4B">
            <w:rPr>
              <w:rStyle w:val="GeneralAviation"/>
              <w:color w:val="auto"/>
            </w:rPr>
            <w:t>Committee</w:t>
          </w:r>
          <w:r w:rsidR="0088520F" w:rsidRPr="00FC6593">
            <w:rPr>
              <w:rStyle w:val="GeneralAviation"/>
              <w:color w:val="auto"/>
            </w:rPr>
            <w:t xml:space="preserve"> </w:t>
          </w:r>
          <w:r w:rsidRPr="00FC6593">
            <w:rPr>
              <w:rStyle w:val="GeneralAviation"/>
              <w:color w:val="auto"/>
            </w:rPr>
            <w:t>to ensure implementation of corrective actions as necessary; and</w:t>
          </w:r>
        </w:p>
        <w:p w14:paraId="79BA558B" w14:textId="77777777" w:rsidR="00F529D7" w:rsidRPr="00FC6593" w:rsidRDefault="00581773" w:rsidP="00F529D7">
          <w:pPr>
            <w:pStyle w:val="ListLevel1"/>
            <w:rPr>
              <w:rStyle w:val="GeneralAviation"/>
              <w:color w:val="auto"/>
            </w:rPr>
          </w:pPr>
          <w:r w:rsidRPr="00FC6593">
            <w:rPr>
              <w:rStyle w:val="GeneralAviation"/>
              <w:color w:val="auto"/>
            </w:rPr>
            <w:t>(5)</w:t>
          </w:r>
          <w:r w:rsidRPr="00FC6593">
            <w:rPr>
              <w:rStyle w:val="GeneralAviation"/>
              <w:color w:val="auto"/>
            </w:rPr>
            <w:tab/>
            <w:t xml:space="preserve">a person or group of persons ultimately responsible to the senior management of the </w:t>
          </w:r>
          <w:r w:rsidR="0088520F" w:rsidRPr="000D4E4B">
            <w:rPr>
              <w:rStyle w:val="GeneralAviation"/>
              <w:color w:val="auto"/>
            </w:rPr>
            <w:t>Committee</w:t>
          </w:r>
          <w:r w:rsidR="0088520F" w:rsidRPr="00FC6593">
            <w:rPr>
              <w:rStyle w:val="GeneralAviation"/>
              <w:color w:val="auto"/>
            </w:rPr>
            <w:t xml:space="preserve"> </w:t>
          </w:r>
          <w:r w:rsidRPr="00FC6593">
            <w:rPr>
              <w:rStyle w:val="GeneralAviation"/>
              <w:color w:val="auto"/>
            </w:rPr>
            <w:t>for the compliance monitoring function.</w:t>
          </w:r>
        </w:p>
        <w:p w14:paraId="7C70C0DC" w14:textId="77777777" w:rsidR="00AB66F8" w:rsidRPr="0088520F" w:rsidRDefault="00581773" w:rsidP="0088520F">
          <w:pPr>
            <w:pStyle w:val="ListLevel0"/>
            <w:rPr>
              <w:rStyle w:val="GeneralAviation"/>
              <w:color w:val="auto"/>
            </w:rPr>
          </w:pPr>
          <w:r w:rsidRPr="00FC6593">
            <w:rPr>
              <w:rStyle w:val="GeneralAviation"/>
              <w:color w:val="auto"/>
            </w:rPr>
            <w:t>(b)</w:t>
          </w:r>
          <w:r w:rsidRPr="00FC6593">
            <w:rPr>
              <w:rStyle w:val="GeneralAviation"/>
              <w:color w:val="auto"/>
            </w:rPr>
            <w:tab/>
            <w:t xml:space="preserve">The </w:t>
          </w:r>
          <w:r w:rsidR="0088520F" w:rsidRPr="000D4E4B">
            <w:rPr>
              <w:rStyle w:val="GeneralAviation"/>
              <w:color w:val="auto"/>
            </w:rPr>
            <w:t>Committee</w:t>
          </w:r>
          <w:r w:rsidR="0088520F" w:rsidRPr="00FC6593">
            <w:rPr>
              <w:rStyle w:val="GeneralAviation"/>
              <w:color w:val="auto"/>
            </w:rPr>
            <w:t xml:space="preserve"> </w:t>
          </w:r>
          <w:r w:rsidRPr="00FC6593">
            <w:rPr>
              <w:rStyle w:val="GeneralAviation"/>
              <w:color w:val="auto"/>
            </w:rPr>
            <w:t>shall, for each field of activity included in the management system, appoint one or more persons with the overall responsibility for the management of the relevant task(s).</w:t>
          </w:r>
        </w:p>
        <w:bookmarkStart w:id="1263" w:name="_Hlk159934725" w:displacedByCustomXml="next"/>
      </w:sdtContent>
    </w:sdt>
    <w:bookmarkEnd w:id="1263" w:displacedByCustomXml="next"/>
    <w:bookmarkStart w:id="1264" w:name="_DxCrossRefBm1379192596" w:displacedByCustomXml="next"/>
    <w:bookmarkStart w:id="1265" w:name="_DxCrossRefBm9000181" w:displacedByCustomXml="next"/>
    <w:bookmarkStart w:id="1266" w:name="_Toc427661503" w:displacedByCustomXml="next"/>
    <w:bookmarkStart w:id="1267" w:name="_Toc413841940_0" w:displacedByCustomXml="next"/>
    <w:bookmarkStart w:id="1268" w:name="_Toc405820120_0" w:displacedByCustomXml="next"/>
    <w:sdt>
      <w:sdtPr>
        <w:rPr>
          <w:b w:val="0"/>
          <w:color w:val="auto"/>
          <w:sz w:val="22"/>
          <w:lang w:val="en-US"/>
        </w:rPr>
        <w:alias w:val="topic"/>
        <w:tag w:val="topic"/>
        <w:id w:val="-295472176"/>
      </w:sdtPr>
      <w:sdtContent>
        <w:p w14:paraId="0CA3B26F" w14:textId="77777777" w:rsidR="00EE606A" w:rsidRPr="00FF2450" w:rsidRDefault="00581773" w:rsidP="000F573D">
          <w:pPr>
            <w:pStyle w:val="Heading4AMC"/>
          </w:pPr>
          <w:r w:rsidRPr="00FF2450">
            <w:t>AMC1 ATCO.AR.B.001(a)(2) Management system</w:t>
          </w:r>
          <w:bookmarkEnd w:id="1268"/>
          <w:bookmarkEnd w:id="1267"/>
          <w:bookmarkEnd w:id="1266"/>
          <w:bookmarkEnd w:id="1265"/>
          <w:bookmarkEnd w:id="1264"/>
        </w:p>
        <w:p w14:paraId="7F00FF32" w14:textId="77777777" w:rsidR="00EE606A" w:rsidRPr="00FF2450" w:rsidRDefault="00581773" w:rsidP="00751760">
          <w:pPr>
            <w:pStyle w:val="Heading5OrgManual"/>
          </w:pPr>
          <w:r w:rsidRPr="00FF2450">
            <w:t>TRAINING PROGRAMME AND RECURRENT TRAINING</w:t>
          </w:r>
        </w:p>
        <w:p w14:paraId="644B2E2D" w14:textId="77777777" w:rsidR="00EE606A" w:rsidRPr="00FF2450" w:rsidRDefault="00581773" w:rsidP="00743508">
          <w:pPr>
            <w:pStyle w:val="ListLevel0"/>
          </w:pPr>
          <w:r w:rsidRPr="00FF2450">
            <w:t>(a)</w:t>
          </w:r>
          <w:r w:rsidRPr="00FF2450">
            <w:tab/>
            <w:t xml:space="preserve">The </w:t>
          </w:r>
          <w:r w:rsidR="0088520F" w:rsidRPr="000D4E4B">
            <w:rPr>
              <w:rStyle w:val="GeneralAviation"/>
              <w:color w:val="auto"/>
            </w:rPr>
            <w:t>Committee</w:t>
          </w:r>
          <w:r w:rsidR="0088520F" w:rsidRPr="00FF2450">
            <w:t xml:space="preserve"> </w:t>
          </w:r>
          <w:r w:rsidRPr="00FF2450">
            <w:t>should establish a training programme for its personnel and a plan for its implementation. The training programme should include, as appropriate to the role, current knowledge, experience and skills of the personnel, at least the following:</w:t>
          </w:r>
        </w:p>
        <w:p w14:paraId="33376EDB" w14:textId="77777777" w:rsidR="00EE606A" w:rsidRPr="00FF2450" w:rsidRDefault="00581773" w:rsidP="00A44599">
          <w:pPr>
            <w:pStyle w:val="ListLevel1"/>
          </w:pPr>
          <w:r w:rsidRPr="00FF2450">
            <w:t>(1)</w:t>
          </w:r>
          <w:r w:rsidRPr="00FF2450">
            <w:tab/>
            <w:t>organisation and structure of the aviation legislation;</w:t>
          </w:r>
        </w:p>
        <w:p w14:paraId="70A4A0B8" w14:textId="77777777" w:rsidR="00A51644" w:rsidRPr="00FC6593" w:rsidRDefault="00C85AAE" w:rsidP="00A51644">
          <w:pPr>
            <w:pStyle w:val="ListLevel1"/>
            <w:rPr>
              <w:rStyle w:val="GeneralAviation"/>
              <w:color w:val="auto"/>
            </w:rPr>
          </w:pPr>
          <w:r w:rsidRPr="00A51644">
            <w:rPr>
              <w:rStyle w:val="GeneralAviation"/>
            </w:rPr>
            <w:t xml:space="preserve"> </w:t>
          </w:r>
          <w:r w:rsidR="00581773" w:rsidRPr="00A51644">
            <w:rPr>
              <w:rStyle w:val="GeneralAviation"/>
            </w:rPr>
            <w:t>(</w:t>
          </w:r>
          <w:r w:rsidR="00581773" w:rsidRPr="00FC6593">
            <w:rPr>
              <w:rStyle w:val="GeneralAviation"/>
              <w:color w:val="auto"/>
            </w:rPr>
            <w:t>2)</w:t>
          </w:r>
          <w:r w:rsidR="00581773" w:rsidRPr="00FC6593">
            <w:rPr>
              <w:rStyle w:val="GeneralAviation"/>
              <w:color w:val="auto"/>
            </w:rPr>
            <w:tab/>
            <w:t xml:space="preserve">the Chicago Convention, its relevant annexes and documents, the applicable requirements of </w:t>
          </w:r>
          <w:r w:rsidR="0088520F" w:rsidRPr="0088520F">
            <w:rPr>
              <w:rStyle w:val="GeneralAviation"/>
              <w:color w:val="auto"/>
            </w:rPr>
            <w:t>Law on Aviation of the Republic of Armenia</w:t>
          </w:r>
          <w:r w:rsidR="00581773" w:rsidRPr="00FC6593">
            <w:rPr>
              <w:rStyle w:val="GeneralAviation"/>
              <w:color w:val="auto"/>
            </w:rPr>
            <w:t>, its delegated and implementing acts and related Acceptable Means of Compliance, Certification Specifications and Guidance Material, as well as an assessment methodology of the alternative means of compliance and the applicable national legislation;</w:t>
          </w:r>
        </w:p>
        <w:p w14:paraId="76B6B8E3" w14:textId="77777777" w:rsidR="00EE606A" w:rsidRPr="00FF2450" w:rsidRDefault="00C85AAE" w:rsidP="00A44599">
          <w:pPr>
            <w:pStyle w:val="ListLevel1"/>
          </w:pPr>
          <w:r w:rsidRPr="00FF2450">
            <w:t xml:space="preserve"> </w:t>
          </w:r>
          <w:r w:rsidR="00581773" w:rsidRPr="00FF2450">
            <w:t>(3)</w:t>
          </w:r>
          <w:r w:rsidR="00581773" w:rsidRPr="00FF2450">
            <w:tab/>
            <w:t>the applicable requirements and procedures; and</w:t>
          </w:r>
        </w:p>
        <w:p w14:paraId="5ADFDB04" w14:textId="77777777" w:rsidR="00EE606A" w:rsidRPr="00FF2450" w:rsidRDefault="00581773" w:rsidP="00A44599">
          <w:pPr>
            <w:pStyle w:val="ListLevel1"/>
          </w:pPr>
          <w:r w:rsidRPr="00FF2450">
            <w:t>(4)</w:t>
          </w:r>
          <w:r w:rsidRPr="00FF2450">
            <w:tab/>
            <w:t>areas of particular interest.</w:t>
          </w:r>
        </w:p>
        <w:p w14:paraId="58E220B6" w14:textId="77777777" w:rsidR="00EE606A" w:rsidRPr="00FF2450" w:rsidRDefault="00581773" w:rsidP="00743508">
          <w:pPr>
            <w:pStyle w:val="ListLevel0"/>
          </w:pPr>
          <w:r w:rsidRPr="00FF2450">
            <w:t>(b)</w:t>
          </w:r>
          <w:r w:rsidRPr="00FF2450">
            <w:tab/>
            <w:t xml:space="preserve">The training programme and plan should be updated, as needed, to reflect, at least, changes in aviation legislation and industry. The training programme should also cover the specific needs of the personnel and the </w:t>
          </w:r>
          <w:r w:rsidR="0088520F" w:rsidRPr="000D4E4B">
            <w:rPr>
              <w:rStyle w:val="GeneralAviation"/>
              <w:color w:val="auto"/>
            </w:rPr>
            <w:t>Committee</w:t>
          </w:r>
          <w:r w:rsidRPr="00FF2450">
            <w:t>.</w:t>
          </w:r>
        </w:p>
        <w:p w14:paraId="760DD469" w14:textId="77777777" w:rsidR="00A51644" w:rsidRPr="00C85AAE" w:rsidRDefault="00C85AAE" w:rsidP="00C85AAE">
          <w:pPr>
            <w:pStyle w:val="ListLevel0"/>
            <w:rPr>
              <w:color w:val="A25EAB"/>
            </w:rPr>
          </w:pPr>
          <w:r w:rsidRPr="00A51644">
            <w:rPr>
              <w:rStyle w:val="GeneralAviation"/>
            </w:rPr>
            <w:lastRenderedPageBreak/>
            <w:t xml:space="preserve"> </w:t>
          </w:r>
          <w:r w:rsidR="00581773" w:rsidRPr="00FC6593">
            <w:rPr>
              <w:rStyle w:val="GeneralAviation"/>
              <w:color w:val="auto"/>
            </w:rPr>
            <w:t>(c)</w:t>
          </w:r>
          <w:r w:rsidR="00581773" w:rsidRPr="00FC6593">
            <w:rPr>
              <w:rStyle w:val="GeneralAviation"/>
              <w:color w:val="auto"/>
            </w:rPr>
            <w:tab/>
            <w:t xml:space="preserve">The </w:t>
          </w:r>
          <w:r w:rsidR="0088520F" w:rsidRPr="000D4E4B">
            <w:rPr>
              <w:rStyle w:val="GeneralAviation"/>
              <w:color w:val="auto"/>
            </w:rPr>
            <w:t>Committee</w:t>
          </w:r>
          <w:r w:rsidR="0088520F" w:rsidRPr="00FC6593">
            <w:rPr>
              <w:rStyle w:val="GeneralAviation"/>
              <w:color w:val="auto"/>
            </w:rPr>
            <w:t xml:space="preserve"> </w:t>
          </w:r>
          <w:r w:rsidR="00581773" w:rsidRPr="00FC6593">
            <w:rPr>
              <w:rStyle w:val="GeneralAviation"/>
              <w:color w:val="auto"/>
            </w:rPr>
            <w:t xml:space="preserve">should ensure that its personnel, including its ATM/ANS inspectors, receive recurrent training at regular intervals as defined by the </w:t>
          </w:r>
          <w:r w:rsidR="0088520F" w:rsidRPr="000D4E4B">
            <w:rPr>
              <w:rStyle w:val="GeneralAviation"/>
              <w:color w:val="auto"/>
            </w:rPr>
            <w:t>Committee</w:t>
          </w:r>
          <w:r w:rsidR="0088520F" w:rsidRPr="00FC6593">
            <w:rPr>
              <w:rStyle w:val="GeneralAviation"/>
              <w:color w:val="auto"/>
            </w:rPr>
            <w:t xml:space="preserve"> </w:t>
          </w:r>
          <w:r w:rsidR="00581773" w:rsidRPr="00FC6593">
            <w:rPr>
              <w:rStyle w:val="GeneralAviation"/>
              <w:color w:val="auto"/>
            </w:rPr>
            <w:t>or whenever deemed necessary, in order to be kept up to date</w:t>
          </w:r>
          <w:r w:rsidR="00FC6593">
            <w:rPr>
              <w:rStyle w:val="GeneralAviation"/>
              <w:color w:val="auto"/>
            </w:rPr>
            <w:t>.</w:t>
          </w:r>
        </w:p>
      </w:sdtContent>
    </w:sdt>
    <w:p w14:paraId="0B9AA860" w14:textId="77777777" w:rsidR="00704F97" w:rsidRPr="00C85AAE" w:rsidRDefault="00704F97" w:rsidP="009C59B6">
      <w:pPr>
        <w:rPr>
          <w:color w:val="A25EAB"/>
        </w:rPr>
      </w:pPr>
    </w:p>
    <w:bookmarkStart w:id="1269" w:name="_DxCrossRefBm1379192598" w:displacedByCustomXml="next"/>
    <w:bookmarkStart w:id="1270" w:name="_DxCrossRefBm9000182" w:displacedByCustomXml="next"/>
    <w:bookmarkStart w:id="1271" w:name="_Toc427661504" w:displacedByCustomXml="next"/>
    <w:bookmarkStart w:id="1272" w:name="_Toc413841941" w:displacedByCustomXml="next"/>
    <w:bookmarkStart w:id="1273" w:name="_Toc405820121" w:displacedByCustomXml="next"/>
    <w:sdt>
      <w:sdtPr>
        <w:rPr>
          <w:b w:val="0"/>
          <w:color w:val="auto"/>
          <w:sz w:val="22"/>
          <w:lang w:val="en-US"/>
        </w:rPr>
        <w:alias w:val="topic"/>
        <w:tag w:val="topic"/>
        <w:id w:val="-2054230449"/>
      </w:sdtPr>
      <w:sdtContent>
        <w:p w14:paraId="473A1177" w14:textId="77777777" w:rsidR="0042257D" w:rsidRPr="00FF2450" w:rsidRDefault="00581773" w:rsidP="000F573D">
          <w:pPr>
            <w:pStyle w:val="Heading4AMC"/>
          </w:pPr>
          <w:r w:rsidRPr="00FF2450">
            <w:t xml:space="preserve">AMC1 ATCO.AR.B.001(d) </w:t>
          </w:r>
          <w:r w:rsidR="009563D5">
            <w:t xml:space="preserve"> </w:t>
          </w:r>
          <w:r w:rsidRPr="00FF2450">
            <w:t>Management system</w:t>
          </w:r>
          <w:bookmarkEnd w:id="1273"/>
          <w:bookmarkEnd w:id="1272"/>
          <w:bookmarkEnd w:id="1271"/>
          <w:bookmarkEnd w:id="1270"/>
          <w:bookmarkEnd w:id="1269"/>
        </w:p>
        <w:p w14:paraId="19BCCA9D" w14:textId="77777777" w:rsidR="0042257D" w:rsidRPr="00FF2450" w:rsidRDefault="00581773" w:rsidP="00AC5BDA">
          <w:pPr>
            <w:pStyle w:val="Heading5OrgManual"/>
          </w:pPr>
          <w:r w:rsidRPr="00FF2450">
            <w:t xml:space="preserve">PROCEDURES AVAILABLE TO THE </w:t>
          </w:r>
          <w:r w:rsidR="00981687">
            <w:t>MTAI</w:t>
          </w:r>
        </w:p>
        <w:p w14:paraId="7AB5AE57" w14:textId="77777777" w:rsidR="0042257D" w:rsidRPr="00FF2450" w:rsidRDefault="00581773" w:rsidP="003C1682">
          <w:pPr>
            <w:pStyle w:val="ListLevel0"/>
          </w:pPr>
          <w:r w:rsidRPr="00FF2450">
            <w:t>(a)</w:t>
          </w:r>
          <w:r w:rsidRPr="00FF2450">
            <w:tab/>
            <w:t xml:space="preserve">Copies of the procedures related to the </w:t>
          </w:r>
          <w:r w:rsidR="0088520F" w:rsidRPr="000D4E4B">
            <w:rPr>
              <w:rStyle w:val="GeneralAviation"/>
              <w:color w:val="auto"/>
            </w:rPr>
            <w:t>Committee</w:t>
          </w:r>
          <w:r w:rsidR="0088520F" w:rsidRPr="00FF2450">
            <w:t xml:space="preserve"> </w:t>
          </w:r>
          <w:r w:rsidRPr="00FF2450">
            <w:t xml:space="preserve">management system and their amendments to be made available to the </w:t>
          </w:r>
          <w:r w:rsidR="00981687">
            <w:t>MTAI</w:t>
          </w:r>
          <w:r w:rsidRPr="00FF2450">
            <w:t xml:space="preserve"> for the purpose of standardisation should provide at least the following information:</w:t>
          </w:r>
        </w:p>
        <w:p w14:paraId="26EE407C" w14:textId="77777777" w:rsidR="0042257D" w:rsidRPr="00FF2450" w:rsidRDefault="00581773" w:rsidP="007D0883">
          <w:pPr>
            <w:pStyle w:val="ListLevel1"/>
          </w:pPr>
          <w:r w:rsidRPr="00FF2450">
            <w:t>(1)</w:t>
          </w:r>
          <w:r w:rsidRPr="00FF2450">
            <w:tab/>
            <w:t xml:space="preserve">Regarding oversight functions undertaken by the </w:t>
          </w:r>
          <w:r w:rsidR="0088520F" w:rsidRPr="000D4E4B">
            <w:rPr>
              <w:rStyle w:val="GeneralAviation"/>
              <w:color w:val="auto"/>
            </w:rPr>
            <w:t>Committee</w:t>
          </w:r>
          <w:r w:rsidRPr="00FF2450">
            <w:t xml:space="preserve">, the </w:t>
          </w:r>
          <w:r w:rsidR="0088520F" w:rsidRPr="000D4E4B">
            <w:rPr>
              <w:rStyle w:val="GeneralAviation"/>
              <w:color w:val="auto"/>
            </w:rPr>
            <w:t>Committee</w:t>
          </w:r>
          <w:r w:rsidR="00BA0069" w:rsidRPr="00FF2450">
            <w:t>’s</w:t>
          </w:r>
          <w:r w:rsidR="001A1AD7">
            <w:t xml:space="preserve"> </w:t>
          </w:r>
          <w:r w:rsidRPr="00FF2450">
            <w:t xml:space="preserve">organisational structure with description of the main processes. This information should demonstrate the allocation of responsibilities within the </w:t>
          </w:r>
          <w:r w:rsidR="0088520F" w:rsidRPr="000D4E4B">
            <w:rPr>
              <w:rStyle w:val="GeneralAviation"/>
              <w:color w:val="auto"/>
            </w:rPr>
            <w:t>Committee</w:t>
          </w:r>
          <w:r w:rsidRPr="00FF2450">
            <w:t xml:space="preserve">, and that the </w:t>
          </w:r>
          <w:r w:rsidR="0088520F" w:rsidRPr="000D4E4B">
            <w:rPr>
              <w:rStyle w:val="GeneralAviation"/>
              <w:color w:val="auto"/>
            </w:rPr>
            <w:t>Committee</w:t>
          </w:r>
          <w:r w:rsidR="0088520F" w:rsidRPr="00FF2450">
            <w:t xml:space="preserve"> </w:t>
          </w:r>
          <w:r w:rsidRPr="00FF2450">
            <w:t xml:space="preserve">is capable of carrying out the full range of tasks regarding the size and complexity of the aviation industry. It should also consider the overall proficiency and authorisation scope of the </w:t>
          </w:r>
          <w:r w:rsidR="0088520F" w:rsidRPr="000D4E4B">
            <w:rPr>
              <w:rStyle w:val="GeneralAviation"/>
              <w:color w:val="auto"/>
            </w:rPr>
            <w:t>Committee</w:t>
          </w:r>
          <w:r w:rsidR="0099026F" w:rsidRPr="00FF2450">
            <w:t>’s</w:t>
          </w:r>
          <w:r w:rsidR="001A1AD7">
            <w:t xml:space="preserve"> </w:t>
          </w:r>
          <w:r w:rsidRPr="00FF2450">
            <w:t>personnel.</w:t>
          </w:r>
        </w:p>
        <w:p w14:paraId="1D2C98B6" w14:textId="77777777" w:rsidR="0042257D" w:rsidRPr="00FF2450" w:rsidRDefault="00581773" w:rsidP="007D0883">
          <w:pPr>
            <w:pStyle w:val="ListLevel1"/>
          </w:pPr>
          <w:r w:rsidRPr="00FF2450">
            <w:t>(2)</w:t>
          </w:r>
          <w:r w:rsidRPr="00FF2450">
            <w:tab/>
            <w:t>For personnel involved in oversight activities, the minimum professional qualification requirements as well as experience and procedures leading to appointment (e.g. assessment).</w:t>
          </w:r>
        </w:p>
        <w:p w14:paraId="52EB326B" w14:textId="77777777" w:rsidR="0042257D" w:rsidRPr="00FF2450" w:rsidRDefault="00581773" w:rsidP="007D0883">
          <w:pPr>
            <w:pStyle w:val="ListLevel1"/>
          </w:pPr>
          <w:r w:rsidRPr="00FF2450">
            <w:t>(3)</w:t>
          </w:r>
          <w:r w:rsidRPr="00FF2450">
            <w:tab/>
            <w:t xml:space="preserve">How the following are carried out: assessing applications and evaluating compliance, issuing of certificates, performance of oversight, follow-up of findings, enforcement measures and resolution of safety concerns. </w:t>
          </w:r>
        </w:p>
        <w:p w14:paraId="23FA0478" w14:textId="77777777" w:rsidR="0042257D" w:rsidRPr="00FF2450" w:rsidRDefault="00581773" w:rsidP="007D0883">
          <w:pPr>
            <w:pStyle w:val="ListLevel1"/>
          </w:pPr>
          <w:r w:rsidRPr="00FF2450">
            <w:t>(4)</w:t>
          </w:r>
          <w:r w:rsidRPr="00FF2450">
            <w:tab/>
            <w:t>Principles of managing exemptions and derogations.</w:t>
          </w:r>
        </w:p>
        <w:p w14:paraId="498A4204" w14:textId="77777777" w:rsidR="0042257D" w:rsidRPr="00FF2450" w:rsidRDefault="00581773" w:rsidP="007D0883">
          <w:pPr>
            <w:pStyle w:val="ListLevel1"/>
          </w:pPr>
          <w:r w:rsidRPr="00FF2450">
            <w:t>(5)</w:t>
          </w:r>
          <w:r w:rsidRPr="00FF2450">
            <w:tab/>
            <w:t>Systems used to disseminate applicable safety information for timely reaction to a safety problem.</w:t>
          </w:r>
        </w:p>
        <w:p w14:paraId="581365CC" w14:textId="77777777" w:rsidR="0042257D" w:rsidRPr="00FF2450" w:rsidRDefault="00581773" w:rsidP="007D0883">
          <w:pPr>
            <w:pStyle w:val="ListLevel1"/>
          </w:pPr>
          <w:r w:rsidRPr="00FF2450">
            <w:t>(6)</w:t>
          </w:r>
          <w:r w:rsidRPr="00FF2450">
            <w:tab/>
            <w:t>Criteria for planning oversight (oversight programme).</w:t>
          </w:r>
        </w:p>
        <w:p w14:paraId="7B3534D9" w14:textId="77777777" w:rsidR="0042257D" w:rsidRPr="00FF2450" w:rsidRDefault="00581773" w:rsidP="007D0883">
          <w:pPr>
            <w:pStyle w:val="ListLevel1"/>
          </w:pPr>
          <w:r w:rsidRPr="00FF2450">
            <w:t>(7)</w:t>
          </w:r>
          <w:r w:rsidRPr="00FF2450">
            <w:tab/>
            <w:t>Outline of the initial training of newly recruited oversight personnel (taking future activities into account), and the basic framework for continuation training of oversight personnel.</w:t>
          </w:r>
        </w:p>
        <w:p w14:paraId="43395EB2" w14:textId="77777777" w:rsidR="0042257D" w:rsidRPr="00FF2450" w:rsidRDefault="00581773" w:rsidP="00387F4C">
          <w:pPr>
            <w:pStyle w:val="ListLevel0"/>
          </w:pPr>
          <w:r w:rsidRPr="00FF2450">
            <w:t>(b)</w:t>
          </w:r>
          <w:r w:rsidRPr="00FF2450">
            <w:tab/>
            <w:t xml:space="preserve">As part of the continuous monitoring of a </w:t>
          </w:r>
          <w:r w:rsidR="0088520F" w:rsidRPr="000D4E4B">
            <w:rPr>
              <w:rStyle w:val="GeneralAviation"/>
              <w:color w:val="auto"/>
            </w:rPr>
            <w:t>Committee</w:t>
          </w:r>
          <w:r w:rsidRPr="00FF2450">
            <w:t xml:space="preserve">, the </w:t>
          </w:r>
          <w:r w:rsidR="009B2C35">
            <w:t>MTAI</w:t>
          </w:r>
          <w:r w:rsidRPr="00FF2450">
            <w:t xml:space="preserve"> may request details of the working methods used, in addition to the copy of the procedures of the </w:t>
          </w:r>
          <w:r w:rsidR="0088520F" w:rsidRPr="000D4E4B">
            <w:rPr>
              <w:rStyle w:val="GeneralAviation"/>
              <w:color w:val="auto"/>
            </w:rPr>
            <w:t>Committee</w:t>
          </w:r>
          <w:r w:rsidR="0099026F" w:rsidRPr="00FF2450">
            <w:t>’s</w:t>
          </w:r>
          <w:r w:rsidR="001A1AD7">
            <w:t xml:space="preserve"> </w:t>
          </w:r>
          <w:r w:rsidRPr="00FF2450">
            <w:t xml:space="preserve">management system (and amendments thereto). These additional details are the procedures and related guidance material describing working methods for </w:t>
          </w:r>
          <w:r w:rsidR="0088520F" w:rsidRPr="000D4E4B">
            <w:rPr>
              <w:rStyle w:val="GeneralAviation"/>
              <w:color w:val="auto"/>
            </w:rPr>
            <w:t>Committee</w:t>
          </w:r>
          <w:r w:rsidR="0088520F" w:rsidRPr="00FF2450">
            <w:t xml:space="preserve"> </w:t>
          </w:r>
          <w:r w:rsidRPr="00FF2450">
            <w:t>personnel conducting oversight.</w:t>
          </w:r>
        </w:p>
        <w:p w14:paraId="0AF2A1DE" w14:textId="77777777" w:rsidR="0042257D" w:rsidRPr="00FF2450" w:rsidRDefault="00581773" w:rsidP="00387F4C">
          <w:pPr>
            <w:pStyle w:val="ListLevel0"/>
          </w:pPr>
          <w:r w:rsidRPr="00FF2450">
            <w:t>(c)</w:t>
          </w:r>
          <w:r w:rsidRPr="00FF2450">
            <w:tab/>
            <w:t xml:space="preserve">Information related to the </w:t>
          </w:r>
          <w:r w:rsidR="0088520F" w:rsidRPr="000D4E4B">
            <w:rPr>
              <w:rStyle w:val="GeneralAviation"/>
              <w:color w:val="auto"/>
            </w:rPr>
            <w:t>Committee</w:t>
          </w:r>
          <w:r w:rsidR="0099026F" w:rsidRPr="00FF2450">
            <w:t>’s</w:t>
          </w:r>
          <w:r w:rsidR="001A1AD7">
            <w:t xml:space="preserve"> </w:t>
          </w:r>
          <w:r w:rsidRPr="00FF2450">
            <w:t>management system may be submitted in electronic format.</w:t>
          </w:r>
        </w:p>
      </w:sdtContent>
    </w:sdt>
    <w:bookmarkStart w:id="1274" w:name="_Hlk159940196" w:displacedByCustomXml="next"/>
    <w:bookmarkStart w:id="1275" w:name="_DxCrossRefBm1379192599" w:displacedByCustomXml="next"/>
    <w:bookmarkStart w:id="1276" w:name="_DxCrossRefBm9000183" w:displacedByCustomXml="next"/>
    <w:bookmarkStart w:id="1277" w:name="_Toc427661505_0" w:displacedByCustomXml="next"/>
    <w:bookmarkStart w:id="1278" w:name="_Toc256000092" w:displacedByCustomXml="next"/>
    <w:bookmarkStart w:id="1279" w:name="_Toc405820122" w:displacedByCustomXml="next"/>
    <w:bookmarkStart w:id="1280" w:name="_Toc413841942" w:displacedByCustomXml="next"/>
    <w:sdt>
      <w:sdtPr>
        <w:rPr>
          <w:b w:val="0"/>
          <w:color w:val="auto"/>
          <w:sz w:val="22"/>
          <w:szCs w:val="24"/>
          <w:lang w:val="en-US"/>
        </w:rPr>
        <w:alias w:val="topic"/>
        <w:tag w:val="topic"/>
        <w:id w:val="295640286"/>
      </w:sdtPr>
      <w:sdtContent>
        <w:bookmarkEnd w:id="1278" w:displacedByCustomXml="prev"/>
        <w:bookmarkEnd w:id="1277" w:displacedByCustomXml="prev"/>
        <w:bookmarkEnd w:id="1276" w:displacedByCustomXml="prev"/>
        <w:bookmarkEnd w:id="1275" w:displacedByCustomXml="prev"/>
        <w:bookmarkEnd w:id="1274" w:displacedByCustomXml="prev"/>
        <w:bookmarkStart w:id="1281" w:name="_Toc256000093" w:displacedByCustomXml="prev"/>
        <w:p w14:paraId="193874E7" w14:textId="77777777" w:rsidR="00CE2AA3" w:rsidRPr="00FF2450" w:rsidRDefault="00581773" w:rsidP="0088520F">
          <w:pPr>
            <w:pStyle w:val="Heading3IR"/>
          </w:pPr>
          <w:r w:rsidRPr="00FF2450">
            <w:t>ATCO.AR.B.005 Allocation of tasks</w:t>
          </w:r>
          <w:bookmarkEnd w:id="1281"/>
        </w:p>
        <w:bookmarkEnd w:id="1280"/>
        <w:bookmarkEnd w:id="1279"/>
        <w:p w14:paraId="25E97EB0" w14:textId="77777777" w:rsidR="005F1FE9" w:rsidRPr="00E44C87" w:rsidRDefault="00694F8D" w:rsidP="00E44C87">
          <w:pPr>
            <w:pStyle w:val="ListLevel0"/>
            <w:rPr>
              <w:rStyle w:val="GeneralAviation"/>
              <w:color w:val="auto"/>
            </w:rPr>
          </w:pPr>
          <w:r>
            <w:rPr>
              <w:rStyle w:val="GeneralAviation"/>
              <w:color w:val="auto"/>
            </w:rPr>
            <w:t>RESERVED</w:t>
          </w:r>
        </w:p>
      </w:sdtContent>
    </w:sdt>
    <w:bookmarkStart w:id="1282" w:name="_Hlk160018644" w:displacedByCustomXml="next"/>
    <w:bookmarkStart w:id="1283" w:name="_DxCrossRefBm1379192601" w:displacedByCustomXml="next"/>
    <w:bookmarkStart w:id="1284" w:name="_Hlk160018630" w:displacedByCustomXml="next"/>
    <w:sdt>
      <w:sdtPr>
        <w:rPr>
          <w:b w:val="0"/>
          <w:color w:val="auto"/>
          <w:sz w:val="22"/>
          <w:lang w:val="en-US"/>
        </w:rPr>
        <w:alias w:val="topic"/>
        <w:tag w:val="topic"/>
        <w:id w:val="-939589676"/>
      </w:sdtPr>
      <w:sdtContent>
        <w:bookmarkEnd w:id="1284" w:displacedByCustomXml="prev"/>
        <w:bookmarkEnd w:id="1283" w:displacedByCustomXml="prev"/>
        <w:bookmarkEnd w:id="1282" w:displacedByCustomXml="prev"/>
        <w:bookmarkStart w:id="1285" w:name="_DxCrossRefBm9000184" w:displacedByCustomXml="prev"/>
        <w:bookmarkStart w:id="1286" w:name="_Toc427661506" w:displacedByCustomXml="prev"/>
        <w:bookmarkStart w:id="1287" w:name="_Toc413841942_0" w:displacedByCustomXml="prev"/>
        <w:bookmarkStart w:id="1288" w:name="_Toc405820122_0" w:displacedByCustomXml="prev"/>
        <w:p w14:paraId="09ADE555" w14:textId="77777777" w:rsidR="004B79D4" w:rsidRPr="00FF2450" w:rsidRDefault="00581773" w:rsidP="004B79D4">
          <w:pPr>
            <w:pStyle w:val="Heading4GM"/>
          </w:pPr>
          <w:r w:rsidRPr="00FF2450">
            <w:t>GM1 ATCO.AR.B.005</w:t>
          </w:r>
          <w:r>
            <w:t xml:space="preserve"> </w:t>
          </w:r>
          <w:r w:rsidRPr="00FF2450">
            <w:t>Allocation of tasks</w:t>
          </w:r>
          <w:bookmarkEnd w:id="1288"/>
          <w:bookmarkEnd w:id="1287"/>
          <w:bookmarkEnd w:id="1286"/>
          <w:bookmarkEnd w:id="1285"/>
        </w:p>
        <w:p w14:paraId="6F43949D" w14:textId="77777777" w:rsidR="00DB78E6" w:rsidRPr="00694F8D" w:rsidRDefault="00694F8D" w:rsidP="00694F8D">
          <w:pPr>
            <w:pStyle w:val="ListLevel0"/>
            <w:rPr>
              <w:rStyle w:val="GeneralAviation"/>
              <w:color w:val="auto"/>
            </w:rPr>
          </w:pPr>
          <w:r>
            <w:rPr>
              <w:rStyle w:val="GeneralAviation"/>
              <w:color w:val="auto"/>
            </w:rPr>
            <w:t>RESERVED</w:t>
          </w:r>
        </w:p>
      </w:sdtContent>
    </w:sdt>
    <w:bookmarkStart w:id="1289" w:name="_DxCrossRefBm1379192602" w:displacedByCustomXml="next"/>
    <w:bookmarkStart w:id="1290" w:name="_DxCrossRefBm9000185" w:displacedByCustomXml="next"/>
    <w:bookmarkStart w:id="1291" w:name="_Toc427661507" w:displacedByCustomXml="next"/>
    <w:bookmarkStart w:id="1292" w:name="_Toc256000094" w:displacedByCustomXml="next"/>
    <w:sdt>
      <w:sdtPr>
        <w:rPr>
          <w:b w:val="0"/>
          <w:color w:val="auto"/>
          <w:sz w:val="22"/>
          <w:szCs w:val="24"/>
          <w:lang w:val="en-US"/>
        </w:rPr>
        <w:alias w:val="topic"/>
        <w:tag w:val="topic"/>
        <w:id w:val="-1515754917"/>
      </w:sdtPr>
      <w:sdtContent>
        <w:p w14:paraId="0EA947B8" w14:textId="77777777" w:rsidR="00224C89" w:rsidRPr="00FF2450" w:rsidRDefault="00581773" w:rsidP="000F573D">
          <w:pPr>
            <w:pStyle w:val="Heading3IR"/>
          </w:pPr>
          <w:r w:rsidRPr="00FF2450">
            <w:t>ATCO.AR.B.010</w:t>
          </w:r>
          <w:r w:rsidR="0016509B">
            <w:t xml:space="preserve"> </w:t>
          </w:r>
          <w:r w:rsidRPr="00FF2450">
            <w:t>Changes to the management system</w:t>
          </w:r>
          <w:bookmarkEnd w:id="1292"/>
          <w:bookmarkEnd w:id="1291"/>
          <w:bookmarkEnd w:id="1290"/>
          <w:bookmarkEnd w:id="1289"/>
        </w:p>
        <w:p w14:paraId="0F311AEA" w14:textId="77777777" w:rsidR="00A311F3" w:rsidRPr="006977D6" w:rsidRDefault="00C85AAE" w:rsidP="00A311F3">
          <w:pPr>
            <w:pStyle w:val="ListLevel0"/>
            <w:rPr>
              <w:rStyle w:val="GeneralAviation"/>
              <w:color w:val="auto"/>
            </w:rPr>
          </w:pPr>
          <w:r w:rsidRPr="00A311F3">
            <w:rPr>
              <w:rStyle w:val="GeneralAviation"/>
            </w:rPr>
            <w:t xml:space="preserve"> </w:t>
          </w:r>
          <w:r w:rsidR="00581773" w:rsidRPr="006977D6">
            <w:rPr>
              <w:rStyle w:val="GeneralAviation"/>
              <w:color w:val="auto"/>
            </w:rPr>
            <w:t>(a)</w:t>
          </w:r>
          <w:r w:rsidR="00581773" w:rsidRPr="006977D6">
            <w:rPr>
              <w:rStyle w:val="GeneralAviation"/>
              <w:color w:val="auto"/>
            </w:rPr>
            <w:tab/>
            <w:t xml:space="preserve">The </w:t>
          </w:r>
          <w:r w:rsidR="0088520F" w:rsidRPr="000D4E4B">
            <w:rPr>
              <w:rStyle w:val="GeneralAviation"/>
              <w:color w:val="auto"/>
            </w:rPr>
            <w:t>Committee</w:t>
          </w:r>
          <w:r w:rsidR="0088520F" w:rsidRPr="006977D6">
            <w:rPr>
              <w:rStyle w:val="GeneralAviation"/>
              <w:color w:val="auto"/>
            </w:rPr>
            <w:t xml:space="preserve"> </w:t>
          </w:r>
          <w:r w:rsidR="00581773" w:rsidRPr="006977D6">
            <w:rPr>
              <w:rStyle w:val="GeneralAviation"/>
              <w:color w:val="auto"/>
            </w:rPr>
            <w:t xml:space="preserve">shall have a system in place to identify changes that affect its capability to perform its tasks and discharge its responsibilities as defined in </w:t>
          </w:r>
          <w:r w:rsidR="00E44C87" w:rsidRPr="00E44C87">
            <w:rPr>
              <w:rStyle w:val="GeneralAviation"/>
              <w:color w:val="auto"/>
            </w:rPr>
            <w:t xml:space="preserve">Law on Aviation of the Republic of Armenia </w:t>
          </w:r>
          <w:r w:rsidR="00581773" w:rsidRPr="006977D6">
            <w:rPr>
              <w:rStyle w:val="GeneralAviation"/>
              <w:color w:val="auto"/>
            </w:rPr>
            <w:t>and its delegated and implementing acts. It shall enable it to take action, as appropriate, to ensure that the management system remains adequate and effective.</w:t>
          </w:r>
        </w:p>
        <w:p w14:paraId="69E237E8" w14:textId="77777777" w:rsidR="00A311F3" w:rsidRPr="006977D6" w:rsidRDefault="00581773" w:rsidP="00A311F3">
          <w:pPr>
            <w:pStyle w:val="ListLevel0"/>
            <w:rPr>
              <w:rStyle w:val="GeneralAviation"/>
              <w:color w:val="auto"/>
            </w:rPr>
          </w:pPr>
          <w:r w:rsidRPr="006977D6">
            <w:rPr>
              <w:rStyle w:val="GeneralAviation"/>
              <w:color w:val="auto"/>
            </w:rPr>
            <w:t>(b)</w:t>
          </w:r>
          <w:r w:rsidRPr="006977D6">
            <w:rPr>
              <w:rStyle w:val="GeneralAviation"/>
              <w:color w:val="auto"/>
            </w:rPr>
            <w:tab/>
            <w:t xml:space="preserve">The </w:t>
          </w:r>
          <w:r w:rsidR="00E44C87" w:rsidRPr="000D4E4B">
            <w:rPr>
              <w:rStyle w:val="GeneralAviation"/>
              <w:color w:val="auto"/>
            </w:rPr>
            <w:t>Committee</w:t>
          </w:r>
          <w:r w:rsidR="00E44C87" w:rsidRPr="006977D6">
            <w:rPr>
              <w:rStyle w:val="GeneralAviation"/>
              <w:color w:val="auto"/>
            </w:rPr>
            <w:t xml:space="preserve"> </w:t>
          </w:r>
          <w:r w:rsidRPr="006977D6">
            <w:rPr>
              <w:rStyle w:val="GeneralAviation"/>
              <w:color w:val="auto"/>
            </w:rPr>
            <w:t xml:space="preserve">shall update its management system to reflect any change to </w:t>
          </w:r>
          <w:r w:rsidR="00E44C87" w:rsidRPr="00E44C87">
            <w:rPr>
              <w:rStyle w:val="GeneralAviation"/>
              <w:color w:val="auto"/>
            </w:rPr>
            <w:t xml:space="preserve">Law on Aviation of the Republic of Armenia </w:t>
          </w:r>
          <w:r w:rsidRPr="006977D6">
            <w:rPr>
              <w:rStyle w:val="GeneralAviation"/>
              <w:color w:val="auto"/>
            </w:rPr>
            <w:t>and its delegated and implementing acts in a timely manner, so as to ensure effective implementation of its management system.</w:t>
          </w:r>
        </w:p>
        <w:p w14:paraId="2687A243" w14:textId="77777777" w:rsidR="00A311F3" w:rsidRPr="00C85AAE" w:rsidRDefault="00581773" w:rsidP="00C85AAE">
          <w:pPr>
            <w:pStyle w:val="ListLevel0"/>
            <w:rPr>
              <w:color w:val="A25EAB"/>
            </w:rPr>
          </w:pPr>
          <w:r w:rsidRPr="006977D6">
            <w:rPr>
              <w:rStyle w:val="GeneralAviation"/>
              <w:color w:val="auto"/>
            </w:rPr>
            <w:t>(c)</w:t>
          </w:r>
          <w:r w:rsidRPr="006977D6">
            <w:rPr>
              <w:rStyle w:val="GeneralAviation"/>
              <w:color w:val="auto"/>
            </w:rPr>
            <w:tab/>
            <w:t xml:space="preserve">The </w:t>
          </w:r>
          <w:r w:rsidR="00E44C87" w:rsidRPr="000D4E4B">
            <w:rPr>
              <w:rStyle w:val="GeneralAviation"/>
              <w:color w:val="auto"/>
            </w:rPr>
            <w:t>Committee</w:t>
          </w:r>
          <w:r w:rsidR="00E44C87" w:rsidRPr="006977D6">
            <w:rPr>
              <w:rStyle w:val="GeneralAviation"/>
              <w:color w:val="auto"/>
            </w:rPr>
            <w:t xml:space="preserve"> </w:t>
          </w:r>
          <w:r w:rsidRPr="006977D6">
            <w:rPr>
              <w:rStyle w:val="GeneralAviation"/>
              <w:color w:val="auto"/>
            </w:rPr>
            <w:t xml:space="preserve">shall notify the </w:t>
          </w:r>
          <w:r w:rsidR="006977D6" w:rsidRPr="006977D6">
            <w:rPr>
              <w:rStyle w:val="GeneralAviation"/>
              <w:color w:val="auto"/>
            </w:rPr>
            <w:t>MTAI</w:t>
          </w:r>
          <w:r w:rsidRPr="006977D6">
            <w:rPr>
              <w:rStyle w:val="GeneralAviation"/>
              <w:color w:val="auto"/>
            </w:rPr>
            <w:t xml:space="preserve"> of changes affecting its capability to perform its tasks and discharge its responsibilities as defined in </w:t>
          </w:r>
          <w:r w:rsidR="00E44C87" w:rsidRPr="00E44C87">
            <w:rPr>
              <w:rStyle w:val="GeneralAviation"/>
              <w:color w:val="auto"/>
            </w:rPr>
            <w:t xml:space="preserve">Law on Aviation of the Republic of Armenia </w:t>
          </w:r>
          <w:r w:rsidRPr="006977D6">
            <w:rPr>
              <w:rStyle w:val="GeneralAviation"/>
              <w:color w:val="auto"/>
            </w:rPr>
            <w:t>and its delegated and implementing acts</w:t>
          </w:r>
          <w:r w:rsidR="006977D6">
            <w:rPr>
              <w:rStyle w:val="GeneralAviation"/>
              <w:color w:val="auto"/>
            </w:rPr>
            <w:t>.</w:t>
          </w:r>
        </w:p>
      </w:sdtContent>
    </w:sdt>
    <w:bookmarkStart w:id="1293" w:name="_DxCrossRefBm1379192413" w:displacedByCustomXml="next"/>
    <w:bookmarkStart w:id="1294" w:name="_DxCrossRefBm9000186" w:displacedByCustomXml="next"/>
    <w:bookmarkStart w:id="1295" w:name="_Toc427661508" w:displacedByCustomXml="next"/>
    <w:bookmarkStart w:id="1296" w:name="_Toc256000095" w:displacedByCustomXml="next"/>
    <w:sdt>
      <w:sdtPr>
        <w:rPr>
          <w:b w:val="0"/>
          <w:color w:val="auto"/>
          <w:sz w:val="22"/>
          <w:szCs w:val="24"/>
          <w:lang w:val="en-US"/>
        </w:rPr>
        <w:alias w:val="topic"/>
        <w:tag w:val="topic"/>
        <w:id w:val="-1201904622"/>
      </w:sdtPr>
      <w:sdtContent>
        <w:p w14:paraId="3C68BC28" w14:textId="77777777" w:rsidR="00DF5ECA" w:rsidRPr="00FF2450" w:rsidRDefault="00581773" w:rsidP="000F573D">
          <w:pPr>
            <w:pStyle w:val="Heading3IR"/>
          </w:pPr>
          <w:r w:rsidRPr="00FF2450">
            <w:t>ATCO.AR.B.015 Record keeping</w:t>
          </w:r>
          <w:bookmarkEnd w:id="1296"/>
          <w:bookmarkEnd w:id="1295"/>
          <w:bookmarkEnd w:id="1294"/>
          <w:bookmarkEnd w:id="1293"/>
        </w:p>
        <w:p w14:paraId="19071FE1" w14:textId="77777777" w:rsidR="00EB541F" w:rsidRPr="006977D6" w:rsidRDefault="00C85AAE" w:rsidP="00EB541F">
          <w:pPr>
            <w:pStyle w:val="ListLevel0"/>
            <w:rPr>
              <w:rStyle w:val="GeneralAviation"/>
              <w:color w:val="auto"/>
            </w:rPr>
          </w:pPr>
          <w:r w:rsidRPr="00EB541F">
            <w:rPr>
              <w:rStyle w:val="GeneralAviation"/>
            </w:rPr>
            <w:t xml:space="preserve"> </w:t>
          </w:r>
          <w:r w:rsidR="00581773" w:rsidRPr="006977D6">
            <w:rPr>
              <w:rStyle w:val="GeneralAviation"/>
              <w:color w:val="auto"/>
            </w:rPr>
            <w:t>(a)</w:t>
          </w:r>
          <w:r w:rsidR="00581773" w:rsidRPr="006977D6">
            <w:rPr>
              <w:rStyle w:val="GeneralAviation"/>
              <w:color w:val="auto"/>
            </w:rPr>
            <w:tab/>
          </w:r>
          <w:r w:rsidR="006D4885" w:rsidRPr="000D4E4B">
            <w:rPr>
              <w:rStyle w:val="GeneralAviation"/>
              <w:color w:val="auto"/>
            </w:rPr>
            <w:t>Committee</w:t>
          </w:r>
          <w:r w:rsidR="006D4885" w:rsidRPr="006977D6">
            <w:rPr>
              <w:rStyle w:val="GeneralAviation"/>
              <w:color w:val="auto"/>
            </w:rPr>
            <w:t xml:space="preserve"> </w:t>
          </w:r>
          <w:r w:rsidR="00581773" w:rsidRPr="006977D6">
            <w:rPr>
              <w:rStyle w:val="GeneralAviation"/>
              <w:color w:val="auto"/>
            </w:rPr>
            <w:t>shall maintain a list of all organisation certificates and personnel licences and certificates they issue.</w:t>
          </w:r>
        </w:p>
        <w:p w14:paraId="415EA9F1" w14:textId="77777777" w:rsidR="00EB541F" w:rsidRPr="006977D6" w:rsidRDefault="00581773" w:rsidP="00EB541F">
          <w:pPr>
            <w:pStyle w:val="ListLevel0"/>
            <w:rPr>
              <w:rStyle w:val="GeneralAviation"/>
              <w:color w:val="auto"/>
            </w:rPr>
          </w:pPr>
          <w:r w:rsidRPr="006977D6">
            <w:rPr>
              <w:rStyle w:val="GeneralAviation"/>
              <w:color w:val="auto"/>
            </w:rPr>
            <w:t>(b)</w:t>
          </w:r>
          <w:r w:rsidRPr="006977D6">
            <w:rPr>
              <w:rStyle w:val="GeneralAviation"/>
              <w:color w:val="auto"/>
            </w:rPr>
            <w:tab/>
            <w:t xml:space="preserve">The </w:t>
          </w:r>
          <w:r w:rsidR="006D4885" w:rsidRPr="000D4E4B">
            <w:rPr>
              <w:rStyle w:val="GeneralAviation"/>
              <w:color w:val="auto"/>
            </w:rPr>
            <w:t>Committee</w:t>
          </w:r>
          <w:r w:rsidR="006D4885" w:rsidRPr="006977D6">
            <w:rPr>
              <w:rStyle w:val="GeneralAviation"/>
              <w:color w:val="auto"/>
            </w:rPr>
            <w:t xml:space="preserve"> </w:t>
          </w:r>
          <w:r w:rsidRPr="006977D6">
            <w:rPr>
              <w:rStyle w:val="GeneralAviation"/>
              <w:color w:val="auto"/>
            </w:rPr>
            <w:t>shall establish a system of record-keeping providing for adequate storage, accessibility and reliable traceability of:</w:t>
          </w:r>
        </w:p>
        <w:p w14:paraId="67AA6D06" w14:textId="77777777" w:rsidR="00EB541F" w:rsidRPr="006977D6" w:rsidRDefault="00581773" w:rsidP="00EB541F">
          <w:pPr>
            <w:pStyle w:val="ListLevel1"/>
            <w:rPr>
              <w:rStyle w:val="GeneralAviation"/>
              <w:color w:val="auto"/>
            </w:rPr>
          </w:pPr>
          <w:r w:rsidRPr="006977D6">
            <w:rPr>
              <w:rStyle w:val="GeneralAviation"/>
              <w:color w:val="auto"/>
            </w:rPr>
            <w:t>(1)</w:t>
          </w:r>
          <w:r w:rsidRPr="006977D6">
            <w:rPr>
              <w:rStyle w:val="GeneralAviation"/>
              <w:color w:val="auto"/>
            </w:rPr>
            <w:tab/>
            <w:t>the management system’s documented policies and procedures;</w:t>
          </w:r>
        </w:p>
        <w:p w14:paraId="10255D4B" w14:textId="77777777" w:rsidR="00EB541F" w:rsidRPr="006977D6" w:rsidRDefault="00581773" w:rsidP="00EB541F">
          <w:pPr>
            <w:pStyle w:val="ListLevel1"/>
            <w:rPr>
              <w:rStyle w:val="GeneralAviation"/>
              <w:color w:val="auto"/>
            </w:rPr>
          </w:pPr>
          <w:r w:rsidRPr="006977D6">
            <w:rPr>
              <w:rStyle w:val="GeneralAviation"/>
              <w:color w:val="auto"/>
            </w:rPr>
            <w:t>(2)</w:t>
          </w:r>
          <w:r w:rsidRPr="006977D6">
            <w:rPr>
              <w:rStyle w:val="GeneralAviation"/>
              <w:color w:val="auto"/>
            </w:rPr>
            <w:tab/>
            <w:t>training, qualification and authorisation of its personnel;</w:t>
          </w:r>
        </w:p>
        <w:p w14:paraId="0478BF1F" w14:textId="77777777" w:rsidR="00EB541F" w:rsidRPr="006977D6" w:rsidRDefault="00694F8D" w:rsidP="00EB541F">
          <w:pPr>
            <w:pStyle w:val="ListLevel1"/>
            <w:rPr>
              <w:rStyle w:val="GeneralAviation"/>
              <w:color w:val="auto"/>
            </w:rPr>
          </w:pPr>
          <w:r w:rsidRPr="006977D6">
            <w:rPr>
              <w:rStyle w:val="GeneralAviation"/>
              <w:color w:val="auto"/>
            </w:rPr>
            <w:t xml:space="preserve"> </w:t>
          </w:r>
          <w:r w:rsidR="00581773" w:rsidRPr="006977D6">
            <w:rPr>
              <w:rStyle w:val="GeneralAviation"/>
              <w:color w:val="auto"/>
            </w:rPr>
            <w:t>(</w:t>
          </w:r>
          <w:r>
            <w:rPr>
              <w:rStyle w:val="GeneralAviation"/>
              <w:color w:val="auto"/>
            </w:rPr>
            <w:t>3</w:t>
          </w:r>
          <w:r w:rsidR="00581773" w:rsidRPr="006977D6">
            <w:rPr>
              <w:rStyle w:val="GeneralAviation"/>
              <w:color w:val="auto"/>
            </w:rPr>
            <w:t>)</w:t>
          </w:r>
          <w:r w:rsidR="00581773" w:rsidRPr="006977D6">
            <w:rPr>
              <w:rStyle w:val="GeneralAviation"/>
              <w:color w:val="auto"/>
            </w:rPr>
            <w:tab/>
            <w:t>certification processes and continuing oversight of certified organisations;</w:t>
          </w:r>
        </w:p>
        <w:p w14:paraId="2748B692" w14:textId="77777777" w:rsidR="00EB541F" w:rsidRPr="006977D6" w:rsidRDefault="00581773" w:rsidP="00EB541F">
          <w:pPr>
            <w:pStyle w:val="ListLevel1"/>
            <w:rPr>
              <w:rStyle w:val="GeneralAviation"/>
              <w:color w:val="auto"/>
            </w:rPr>
          </w:pPr>
          <w:r w:rsidRPr="006977D6">
            <w:rPr>
              <w:rStyle w:val="GeneralAviation"/>
              <w:color w:val="auto"/>
            </w:rPr>
            <w:t>(</w:t>
          </w:r>
          <w:r w:rsidR="00694F8D">
            <w:rPr>
              <w:rStyle w:val="GeneralAviation"/>
              <w:color w:val="auto"/>
            </w:rPr>
            <w:t>4</w:t>
          </w:r>
          <w:r w:rsidRPr="006977D6">
            <w:rPr>
              <w:rStyle w:val="GeneralAviation"/>
              <w:color w:val="auto"/>
            </w:rPr>
            <w:t>)</w:t>
          </w:r>
          <w:r w:rsidRPr="006977D6">
            <w:rPr>
              <w:rStyle w:val="GeneralAviation"/>
              <w:color w:val="auto"/>
            </w:rPr>
            <w:tab/>
            <w:t>details of courses provided by training organisations;</w:t>
          </w:r>
        </w:p>
        <w:p w14:paraId="2B90BC42" w14:textId="77777777" w:rsidR="00EB541F" w:rsidRPr="006977D6" w:rsidRDefault="00581773" w:rsidP="00EB541F">
          <w:pPr>
            <w:pStyle w:val="ListLevel1"/>
            <w:rPr>
              <w:rStyle w:val="GeneralAviation"/>
              <w:color w:val="auto"/>
            </w:rPr>
          </w:pPr>
          <w:r w:rsidRPr="006977D6">
            <w:rPr>
              <w:rStyle w:val="GeneralAviation"/>
              <w:color w:val="auto"/>
            </w:rPr>
            <w:t>(</w:t>
          </w:r>
          <w:r w:rsidR="00694F8D">
            <w:rPr>
              <w:rStyle w:val="GeneralAviation"/>
              <w:color w:val="auto"/>
            </w:rPr>
            <w:t>5</w:t>
          </w:r>
          <w:r w:rsidRPr="006977D6">
            <w:rPr>
              <w:rStyle w:val="GeneralAviation"/>
              <w:color w:val="auto"/>
            </w:rPr>
            <w:t>)</w:t>
          </w:r>
          <w:r w:rsidRPr="006977D6">
            <w:rPr>
              <w:rStyle w:val="GeneralAviation"/>
              <w:color w:val="auto"/>
            </w:rPr>
            <w:tab/>
            <w:t>processes for the issue of licences, ratings, endorsements and certificates, and for the continuing oversight of the holders of those licences, ratings, endorsements and certificates;</w:t>
          </w:r>
        </w:p>
        <w:p w14:paraId="6A92F2CF" w14:textId="77777777" w:rsidR="00EB541F" w:rsidRPr="006977D6" w:rsidRDefault="00694F8D" w:rsidP="00EB541F">
          <w:pPr>
            <w:pStyle w:val="ListLevel1"/>
            <w:rPr>
              <w:rStyle w:val="GeneralAviation"/>
              <w:color w:val="auto"/>
            </w:rPr>
          </w:pPr>
          <w:r>
            <w:rPr>
              <w:rStyle w:val="GeneralAviation"/>
              <w:color w:val="auto"/>
            </w:rPr>
            <w:t>(6</w:t>
          </w:r>
          <w:r w:rsidR="00581773" w:rsidRPr="006977D6">
            <w:rPr>
              <w:rStyle w:val="GeneralAviation"/>
              <w:color w:val="auto"/>
            </w:rPr>
            <w:t>)</w:t>
          </w:r>
          <w:r w:rsidR="00581773" w:rsidRPr="006977D6">
            <w:rPr>
              <w:rStyle w:val="GeneralAviation"/>
              <w:color w:val="auto"/>
            </w:rPr>
            <w:tab/>
          </w:r>
          <w:r w:rsidR="006D4885" w:rsidRPr="006D4885">
            <w:rPr>
              <w:rStyle w:val="GeneralAviation"/>
              <w:color w:val="auto"/>
            </w:rPr>
            <w:t>continuous oversight of persons and organizations certified by the Committee operating in the territory of other states in accordance with the procedure a</w:t>
          </w:r>
          <w:r w:rsidR="006D4885">
            <w:rPr>
              <w:rStyle w:val="GeneralAviation"/>
              <w:color w:val="auto"/>
            </w:rPr>
            <w:t>greed between those authorities</w:t>
          </w:r>
          <w:r w:rsidR="00581773" w:rsidRPr="006977D6">
            <w:rPr>
              <w:rStyle w:val="GeneralAviation"/>
              <w:color w:val="auto"/>
            </w:rPr>
            <w:t>;</w:t>
          </w:r>
        </w:p>
        <w:p w14:paraId="2279F04E" w14:textId="77777777" w:rsidR="00EB541F" w:rsidRPr="006977D6" w:rsidRDefault="00694F8D" w:rsidP="00EB541F">
          <w:pPr>
            <w:pStyle w:val="ListLevel1"/>
            <w:rPr>
              <w:rStyle w:val="GeneralAviation"/>
              <w:color w:val="auto"/>
            </w:rPr>
          </w:pPr>
          <w:r>
            <w:rPr>
              <w:rStyle w:val="GeneralAviation"/>
              <w:color w:val="auto"/>
            </w:rPr>
            <w:t>(7</w:t>
          </w:r>
          <w:r w:rsidR="00581773" w:rsidRPr="006977D6">
            <w:rPr>
              <w:rStyle w:val="GeneralAviation"/>
              <w:color w:val="auto"/>
            </w:rPr>
            <w:t>)</w:t>
          </w:r>
          <w:r w:rsidR="00581773" w:rsidRPr="006977D6">
            <w:rPr>
              <w:rStyle w:val="GeneralAviation"/>
              <w:color w:val="auto"/>
            </w:rPr>
            <w:tab/>
            <w:t>findings, corrective actions and date of action closure;</w:t>
          </w:r>
        </w:p>
        <w:p w14:paraId="3B04928A" w14:textId="77777777" w:rsidR="00EB541F" w:rsidRPr="006977D6" w:rsidRDefault="00694F8D" w:rsidP="00EB541F">
          <w:pPr>
            <w:pStyle w:val="ListLevel1"/>
            <w:rPr>
              <w:rStyle w:val="GeneralAviation"/>
              <w:color w:val="auto"/>
            </w:rPr>
          </w:pPr>
          <w:r>
            <w:rPr>
              <w:rStyle w:val="GeneralAviation"/>
              <w:color w:val="auto"/>
            </w:rPr>
            <w:t>(8</w:t>
          </w:r>
          <w:r w:rsidR="00581773" w:rsidRPr="006977D6">
            <w:rPr>
              <w:rStyle w:val="GeneralAviation"/>
              <w:color w:val="auto"/>
            </w:rPr>
            <w:t>)</w:t>
          </w:r>
          <w:r w:rsidR="00581773" w:rsidRPr="006977D6">
            <w:rPr>
              <w:rStyle w:val="GeneralAviation"/>
              <w:color w:val="auto"/>
            </w:rPr>
            <w:tab/>
            <w:t>enforcement measures taken;</w:t>
          </w:r>
        </w:p>
        <w:p w14:paraId="3976866F" w14:textId="77777777" w:rsidR="00EB541F" w:rsidRPr="006977D6" w:rsidRDefault="00694F8D" w:rsidP="00EB541F">
          <w:pPr>
            <w:pStyle w:val="ListLevel1"/>
            <w:rPr>
              <w:rStyle w:val="GeneralAviation"/>
              <w:color w:val="auto"/>
            </w:rPr>
          </w:pPr>
          <w:r>
            <w:rPr>
              <w:rStyle w:val="GeneralAviation"/>
              <w:color w:val="auto"/>
            </w:rPr>
            <w:t>(9</w:t>
          </w:r>
          <w:r w:rsidR="00581773" w:rsidRPr="006977D6">
            <w:rPr>
              <w:rStyle w:val="GeneralAviation"/>
              <w:color w:val="auto"/>
            </w:rPr>
            <w:t>)</w:t>
          </w:r>
          <w:r w:rsidR="00581773" w:rsidRPr="006977D6">
            <w:rPr>
              <w:rStyle w:val="GeneralAviation"/>
              <w:color w:val="auto"/>
            </w:rPr>
            <w:tab/>
            <w:t>safety information and follow-up measures;</w:t>
          </w:r>
        </w:p>
        <w:p w14:paraId="1310230C" w14:textId="77777777" w:rsidR="00EB541F" w:rsidRPr="006977D6" w:rsidRDefault="00694F8D" w:rsidP="00EB541F">
          <w:pPr>
            <w:pStyle w:val="ListLevel1"/>
            <w:rPr>
              <w:rStyle w:val="GeneralAviation"/>
              <w:color w:val="auto"/>
            </w:rPr>
          </w:pPr>
          <w:r>
            <w:rPr>
              <w:rStyle w:val="GeneralAviation"/>
              <w:color w:val="auto"/>
            </w:rPr>
            <w:t>(10</w:t>
          </w:r>
          <w:r w:rsidR="00581773" w:rsidRPr="006977D6">
            <w:rPr>
              <w:rStyle w:val="GeneralAviation"/>
              <w:color w:val="auto"/>
            </w:rPr>
            <w:t>)</w:t>
          </w:r>
          <w:r w:rsidR="00581773" w:rsidRPr="006977D6">
            <w:rPr>
              <w:rStyle w:val="GeneralAviation"/>
              <w:color w:val="auto"/>
            </w:rPr>
            <w:tab/>
            <w:t xml:space="preserve">the use of flexibility provisions in accordance with </w:t>
          </w:r>
          <w:r w:rsidR="006977D6" w:rsidRPr="006977D6">
            <w:rPr>
              <w:rStyle w:val="GeneralAviation"/>
              <w:color w:val="auto"/>
            </w:rPr>
            <w:t>Low on Aviation</w:t>
          </w:r>
          <w:r w:rsidR="00581773" w:rsidRPr="006977D6">
            <w:rPr>
              <w:rStyle w:val="GeneralAviation"/>
              <w:color w:val="auto"/>
            </w:rPr>
            <w:t>; and</w:t>
          </w:r>
        </w:p>
        <w:p w14:paraId="6D1D4B37" w14:textId="77777777" w:rsidR="00EB541F" w:rsidRPr="006977D6" w:rsidRDefault="00694F8D" w:rsidP="00EB541F">
          <w:pPr>
            <w:pStyle w:val="ListLevel1"/>
            <w:rPr>
              <w:rStyle w:val="GeneralAviation"/>
              <w:color w:val="auto"/>
            </w:rPr>
          </w:pPr>
          <w:r>
            <w:rPr>
              <w:rStyle w:val="GeneralAviation"/>
              <w:color w:val="auto"/>
            </w:rPr>
            <w:t>(11</w:t>
          </w:r>
          <w:r w:rsidR="00581773" w:rsidRPr="006977D6">
            <w:rPr>
              <w:rStyle w:val="GeneralAviation"/>
              <w:color w:val="auto"/>
            </w:rPr>
            <w:t>)</w:t>
          </w:r>
          <w:r w:rsidR="00581773" w:rsidRPr="006977D6">
            <w:rPr>
              <w:rStyle w:val="GeneralAviation"/>
              <w:color w:val="auto"/>
            </w:rPr>
            <w:tab/>
            <w:t xml:space="preserve">the evaluation and notification to the </w:t>
          </w:r>
          <w:r w:rsidR="006977D6" w:rsidRPr="006977D6">
            <w:rPr>
              <w:rStyle w:val="GeneralAviation"/>
              <w:color w:val="auto"/>
            </w:rPr>
            <w:t>MTAI</w:t>
          </w:r>
          <w:r w:rsidR="00581773" w:rsidRPr="006977D6">
            <w:rPr>
              <w:rStyle w:val="GeneralAviation"/>
              <w:color w:val="auto"/>
            </w:rPr>
            <w:t xml:space="preserve"> of alternative means of compliance proposed by organisations and the assessment of alternative means of compliance used by the </w:t>
          </w:r>
          <w:r w:rsidR="006D4885" w:rsidRPr="000D4E4B">
            <w:rPr>
              <w:rStyle w:val="GeneralAviation"/>
              <w:color w:val="auto"/>
            </w:rPr>
            <w:t>Committee</w:t>
          </w:r>
          <w:r w:rsidR="006D4885" w:rsidRPr="006977D6">
            <w:rPr>
              <w:rStyle w:val="GeneralAviation"/>
              <w:color w:val="auto"/>
            </w:rPr>
            <w:t xml:space="preserve"> </w:t>
          </w:r>
          <w:r w:rsidR="00581773" w:rsidRPr="006977D6">
            <w:rPr>
              <w:rStyle w:val="GeneralAviation"/>
              <w:color w:val="auto"/>
            </w:rPr>
            <w:t>itself.</w:t>
          </w:r>
        </w:p>
        <w:p w14:paraId="17DB5E3D" w14:textId="77777777" w:rsidR="00EB541F" w:rsidRPr="00C85AAE" w:rsidRDefault="00581773" w:rsidP="00C85AAE">
          <w:pPr>
            <w:pStyle w:val="ListLevel0"/>
            <w:rPr>
              <w:color w:val="A25EAB"/>
            </w:rPr>
          </w:pPr>
          <w:r w:rsidRPr="006977D6">
            <w:rPr>
              <w:rStyle w:val="GeneralAviation"/>
              <w:color w:val="auto"/>
            </w:rPr>
            <w:t>(c)</w:t>
          </w:r>
          <w:r w:rsidRPr="006977D6">
            <w:rPr>
              <w:rStyle w:val="GeneralAviation"/>
              <w:color w:val="auto"/>
            </w:rPr>
            <w:tab/>
            <w:t>Records shall be kept for a minimum period of 5 years and with regard to personnel licences for a minimum period of 10 years after the expiry of the last endorsement on the licence, subject to applicable data protection law</w:t>
          </w:r>
          <w:r w:rsidR="006977D6">
            <w:rPr>
              <w:rStyle w:val="GeneralAviation"/>
              <w:color w:val="auto"/>
            </w:rPr>
            <w:t>.</w:t>
          </w:r>
        </w:p>
      </w:sdtContent>
    </w:sdt>
    <w:bookmarkStart w:id="1297" w:name="_DxCrossRefBm1379192604" w:displacedByCustomXml="next"/>
    <w:bookmarkStart w:id="1298" w:name="_DxCrossRefBm9000187" w:displacedByCustomXml="next"/>
    <w:bookmarkStart w:id="1299" w:name="_Toc427661509" w:displacedByCustomXml="next"/>
    <w:bookmarkStart w:id="1300" w:name="_Toc413841943_0" w:displacedByCustomXml="next"/>
    <w:bookmarkStart w:id="1301" w:name="_Toc405820123_0" w:displacedByCustomXml="next"/>
    <w:sdt>
      <w:sdtPr>
        <w:rPr>
          <w:b w:val="0"/>
          <w:color w:val="auto"/>
          <w:sz w:val="22"/>
          <w:lang w:val="en-US"/>
        </w:rPr>
        <w:alias w:val="topic"/>
        <w:tag w:val="topic"/>
        <w:id w:val="-820270181"/>
      </w:sdtPr>
      <w:sdtContent>
        <w:p w14:paraId="55BB1B4E" w14:textId="77777777" w:rsidR="0042257D" w:rsidRPr="00FF2450" w:rsidRDefault="00581773" w:rsidP="000F573D">
          <w:pPr>
            <w:pStyle w:val="Heading4GM"/>
          </w:pPr>
          <w:r w:rsidRPr="00FF2450">
            <w:t>GM1 ATCO.AR.B.015</w:t>
          </w:r>
          <w:r w:rsidR="00444479">
            <w:t xml:space="preserve"> </w:t>
          </w:r>
          <w:r w:rsidRPr="00FF2450">
            <w:t xml:space="preserve"> Record keeping</w:t>
          </w:r>
          <w:bookmarkEnd w:id="1301"/>
          <w:bookmarkEnd w:id="1300"/>
          <w:bookmarkEnd w:id="1299"/>
          <w:bookmarkEnd w:id="1298"/>
          <w:bookmarkEnd w:id="1297"/>
        </w:p>
        <w:p w14:paraId="061374AD" w14:textId="77777777" w:rsidR="0042257D" w:rsidRPr="00FF2450" w:rsidRDefault="00581773" w:rsidP="00B44562">
          <w:pPr>
            <w:pStyle w:val="Heading5OrgManual"/>
          </w:pPr>
          <w:r w:rsidRPr="00FF2450">
            <w:t>STORAGE</w:t>
          </w:r>
        </w:p>
        <w:p w14:paraId="336FD58F" w14:textId="77777777" w:rsidR="0042257D" w:rsidRPr="00FF2450" w:rsidRDefault="00581773" w:rsidP="000F573D">
          <w:r w:rsidRPr="00FF2450">
            <w:t>Records may be stored electronically.</w:t>
          </w:r>
          <w:r w:rsidR="001B59D6">
            <w:t xml:space="preserve"> </w:t>
          </w:r>
        </w:p>
      </w:sdtContent>
    </w:sdt>
    <w:bookmarkStart w:id="1302" w:name="_DxCrossRefBm1379192605" w:displacedByCustomXml="next"/>
    <w:bookmarkStart w:id="1303" w:name="_DxCrossRefBm9000188" w:displacedByCustomXml="next"/>
    <w:bookmarkStart w:id="1304" w:name="_Toc427661510" w:displacedByCustomXml="next"/>
    <w:bookmarkStart w:id="1305" w:name="_Toc413841944" w:displacedByCustomXml="next"/>
    <w:bookmarkStart w:id="1306" w:name="_Toc405820124" w:displacedByCustomXml="next"/>
    <w:sdt>
      <w:sdtPr>
        <w:rPr>
          <w:b w:val="0"/>
          <w:color w:val="auto"/>
          <w:sz w:val="22"/>
          <w:lang w:val="en-US"/>
        </w:rPr>
        <w:alias w:val="topic"/>
        <w:tag w:val="topic"/>
        <w:id w:val="625907491"/>
      </w:sdtPr>
      <w:sdtContent>
        <w:p w14:paraId="64609814" w14:textId="77777777" w:rsidR="0042257D" w:rsidRPr="00FF2450" w:rsidRDefault="00581773" w:rsidP="000F573D">
          <w:pPr>
            <w:pStyle w:val="Heading4GM"/>
          </w:pPr>
          <w:r w:rsidRPr="00FF2450">
            <w:t xml:space="preserve">GM1 ATCO.AR.B.015(b)(5) </w:t>
          </w:r>
          <w:r w:rsidR="00875AE9">
            <w:t xml:space="preserve"> </w:t>
          </w:r>
          <w:r w:rsidRPr="00FF2450">
            <w:t>Record keeping</w:t>
          </w:r>
          <w:bookmarkEnd w:id="1306"/>
          <w:bookmarkEnd w:id="1305"/>
          <w:bookmarkEnd w:id="1304"/>
          <w:bookmarkEnd w:id="1303"/>
          <w:bookmarkEnd w:id="1302"/>
        </w:p>
        <w:p w14:paraId="68B71BE4" w14:textId="77777777" w:rsidR="0042257D" w:rsidRPr="00FF2450" w:rsidRDefault="00581773" w:rsidP="0056503B">
          <w:pPr>
            <w:pStyle w:val="Heading5OrgManual"/>
          </w:pPr>
          <w:r w:rsidRPr="00FF2450">
            <w:t>DETAILS OF COURSES</w:t>
          </w:r>
        </w:p>
        <w:p w14:paraId="53B5F7DB" w14:textId="77777777" w:rsidR="006977D6" w:rsidRDefault="00581773" w:rsidP="000F573D">
          <w:r w:rsidRPr="00FF2450">
            <w:t>Details of courses provided by training organisations may consist of subjects, subject objectives, topics and subtopics, where applicable.</w:t>
          </w:r>
        </w:p>
        <w:p w14:paraId="06F27A55" w14:textId="77777777" w:rsidR="0042257D" w:rsidRPr="00FF2450" w:rsidRDefault="00000000" w:rsidP="000F573D"/>
      </w:sdtContent>
    </w:sdt>
    <w:bookmarkStart w:id="1307" w:name="_Toc256000096" w:displacedByCustomXml="next"/>
    <w:sdt>
      <w:sdtPr>
        <w:alias w:val="heading"/>
        <w:tag w:val="heading"/>
        <w:id w:val="-1183477328"/>
      </w:sdtPr>
      <w:sdtContent>
        <w:p w14:paraId="1F4BC654" w14:textId="77777777" w:rsidR="00090094" w:rsidRDefault="00581773">
          <w:pPr>
            <w:pStyle w:val="Heading2"/>
          </w:pPr>
          <w:r>
            <w:t>SUBPART C – OVERSIGHT AND ENFORCEMENT</w:t>
          </w:r>
        </w:p>
        <w:bookmarkEnd w:id="1307" w:displacedByCustomXml="next"/>
      </w:sdtContent>
    </w:sdt>
    <w:bookmarkStart w:id="1308" w:name="_Toc405820126" w:displacedByCustomXml="next"/>
    <w:bookmarkStart w:id="1309" w:name="_Toc413841946" w:displacedByCustomXml="next"/>
    <w:bookmarkStart w:id="1310" w:name="_DxCrossRefBm1379192606" w:displacedByCustomXml="next"/>
    <w:bookmarkStart w:id="1311" w:name="_DxCrossRefBm9000189" w:displacedByCustomXml="next"/>
    <w:bookmarkStart w:id="1312" w:name="_Toc427661512" w:displacedByCustomXml="next"/>
    <w:bookmarkStart w:id="1313" w:name="_Toc256000097" w:displacedByCustomXml="next"/>
    <w:sdt>
      <w:sdtPr>
        <w:rPr>
          <w:b w:val="0"/>
          <w:color w:val="auto"/>
          <w:sz w:val="22"/>
          <w:szCs w:val="24"/>
          <w:lang w:val="en-US"/>
        </w:rPr>
        <w:alias w:val="topic"/>
        <w:tag w:val="topic"/>
        <w:id w:val="-80172916"/>
      </w:sdtPr>
      <w:sdtContent>
        <w:p w14:paraId="390447E0" w14:textId="77777777" w:rsidR="00D856D5" w:rsidRPr="00FF2450" w:rsidRDefault="00581773" w:rsidP="000F573D">
          <w:pPr>
            <w:pStyle w:val="Heading3IR"/>
          </w:pPr>
          <w:r w:rsidRPr="00FF2450">
            <w:t>ATCO.AR.C.001 Oversight</w:t>
          </w:r>
          <w:bookmarkEnd w:id="1313"/>
          <w:bookmarkEnd w:id="1312"/>
          <w:bookmarkEnd w:id="1311"/>
          <w:bookmarkEnd w:id="1310"/>
        </w:p>
        <w:p w14:paraId="74464186" w14:textId="77777777" w:rsidR="007C1265" w:rsidRPr="00B808EA" w:rsidRDefault="00C85AAE" w:rsidP="00C80A01">
          <w:pPr>
            <w:pStyle w:val="ListLevel0"/>
            <w:rPr>
              <w:rStyle w:val="GeneralAviation"/>
              <w:color w:val="auto"/>
            </w:rPr>
          </w:pPr>
          <w:r w:rsidRPr="00C80A01">
            <w:rPr>
              <w:rStyle w:val="GeneralAviation"/>
            </w:rPr>
            <w:t xml:space="preserve"> </w:t>
          </w:r>
          <w:r w:rsidR="00581773" w:rsidRPr="00B808EA">
            <w:rPr>
              <w:rStyle w:val="GeneralAviation"/>
              <w:color w:val="auto"/>
            </w:rPr>
            <w:t>(a)</w:t>
          </w:r>
          <w:r w:rsidR="00581773" w:rsidRPr="00B808EA">
            <w:rPr>
              <w:rStyle w:val="GeneralAviation"/>
              <w:color w:val="auto"/>
            </w:rPr>
            <w:tab/>
            <w:t xml:space="preserve">The </w:t>
          </w:r>
          <w:r w:rsidR="006D4885" w:rsidRPr="000D4E4B">
            <w:rPr>
              <w:rStyle w:val="GeneralAviation"/>
              <w:color w:val="auto"/>
            </w:rPr>
            <w:t>Committee</w:t>
          </w:r>
          <w:r w:rsidR="006D4885" w:rsidRPr="00B808EA">
            <w:rPr>
              <w:rStyle w:val="GeneralAviation"/>
              <w:color w:val="auto"/>
            </w:rPr>
            <w:t xml:space="preserve"> </w:t>
          </w:r>
          <w:r w:rsidR="00581773" w:rsidRPr="00B808EA">
            <w:rPr>
              <w:rStyle w:val="GeneralAviation"/>
              <w:color w:val="auto"/>
            </w:rPr>
            <w:t>shall verify:</w:t>
          </w:r>
        </w:p>
        <w:p w14:paraId="464CBA20" w14:textId="77777777" w:rsidR="007C1265" w:rsidRPr="00B808EA" w:rsidRDefault="00581773" w:rsidP="007C1265">
          <w:pPr>
            <w:pStyle w:val="ListLevel1"/>
            <w:rPr>
              <w:rStyle w:val="GeneralAviation"/>
              <w:color w:val="auto"/>
            </w:rPr>
          </w:pPr>
          <w:r w:rsidRPr="00B808EA">
            <w:rPr>
              <w:rStyle w:val="GeneralAviation"/>
              <w:color w:val="auto"/>
            </w:rPr>
            <w:t>(1)</w:t>
          </w:r>
          <w:r w:rsidRPr="00B808EA">
            <w:rPr>
              <w:rStyle w:val="GeneralAviation"/>
              <w:color w:val="auto"/>
            </w:rPr>
            <w:tab/>
            <w:t>compliance with requirements applicable to organisations or persons prior to the issue of an organisation certificate or personnel licence, certificate, rating or endorsement, as applicable;</w:t>
          </w:r>
        </w:p>
        <w:p w14:paraId="088D2EA0" w14:textId="77777777" w:rsidR="007C1265" w:rsidRPr="00B808EA" w:rsidRDefault="00581773" w:rsidP="007C1265">
          <w:pPr>
            <w:pStyle w:val="ListLevel1"/>
            <w:rPr>
              <w:rStyle w:val="GeneralAviation"/>
              <w:color w:val="auto"/>
            </w:rPr>
          </w:pPr>
          <w:r w:rsidRPr="00B808EA">
            <w:rPr>
              <w:rStyle w:val="GeneralAviation"/>
              <w:color w:val="auto"/>
            </w:rPr>
            <w:t>(2)</w:t>
          </w:r>
          <w:r w:rsidRPr="00B808EA">
            <w:rPr>
              <w:rStyle w:val="GeneralAviation"/>
              <w:color w:val="auto"/>
            </w:rPr>
            <w:tab/>
            <w:t>the continued compliance with the applicable requirements and the conditions attached to the training organisation’s certificate, as well as the applicable requirements for training courses, training plans and unit competence schemes it has approved, and requirements applicable to personnel;</w:t>
          </w:r>
        </w:p>
        <w:p w14:paraId="2B42712A" w14:textId="77777777" w:rsidR="007C1265" w:rsidRPr="007C1265" w:rsidRDefault="00581773" w:rsidP="007C1265">
          <w:pPr>
            <w:pStyle w:val="ListLevel1"/>
            <w:rPr>
              <w:rStyle w:val="GeneralAviation"/>
            </w:rPr>
          </w:pPr>
          <w:r w:rsidRPr="00B808EA">
            <w:rPr>
              <w:rStyle w:val="GeneralAviation"/>
              <w:color w:val="auto"/>
            </w:rPr>
            <w:t>(3)</w:t>
          </w:r>
          <w:r w:rsidRPr="00B808EA">
            <w:rPr>
              <w:rStyle w:val="GeneralAviation"/>
              <w:color w:val="auto"/>
            </w:rPr>
            <w:tab/>
            <w:t xml:space="preserve">implementation of appropriate safety measures mandated by the </w:t>
          </w:r>
          <w:r w:rsidR="006D4885" w:rsidRPr="000D4E4B">
            <w:rPr>
              <w:rStyle w:val="GeneralAviation"/>
              <w:color w:val="auto"/>
            </w:rPr>
            <w:t>Committee</w:t>
          </w:r>
          <w:r w:rsidR="006D4885" w:rsidRPr="00B808EA">
            <w:rPr>
              <w:rStyle w:val="GeneralAviation"/>
              <w:color w:val="auto"/>
            </w:rPr>
            <w:t xml:space="preserve"> </w:t>
          </w:r>
          <w:r w:rsidRPr="00B808EA">
            <w:rPr>
              <w:rStyle w:val="GeneralAviation"/>
              <w:color w:val="auto"/>
            </w:rPr>
            <w:t xml:space="preserve">as defined in point </w:t>
          </w:r>
          <w:hyperlink w:anchor="_DxCrossRefBm1379192590" w:history="1">
            <w:r w:rsidRPr="007C1265">
              <w:rPr>
                <w:rStyle w:val="Hyperlink"/>
              </w:rPr>
              <w:t>ATCO.AR.A.025</w:t>
            </w:r>
          </w:hyperlink>
          <w:r w:rsidRPr="007C1265">
            <w:rPr>
              <w:rStyle w:val="GeneralAviation"/>
            </w:rPr>
            <w:t xml:space="preserve"> </w:t>
          </w:r>
          <w:r w:rsidRPr="00B808EA">
            <w:rPr>
              <w:rStyle w:val="GeneralAviation"/>
              <w:color w:val="auto"/>
            </w:rPr>
            <w:t>(c) and (d).</w:t>
          </w:r>
        </w:p>
        <w:p w14:paraId="2EFC2536" w14:textId="77777777" w:rsidR="00D856D5" w:rsidRPr="00FF2450" w:rsidRDefault="00C85AAE" w:rsidP="004D5457">
          <w:pPr>
            <w:pStyle w:val="ListLevel0"/>
          </w:pPr>
          <w:r w:rsidRPr="00FF2450">
            <w:t xml:space="preserve"> </w:t>
          </w:r>
          <w:r w:rsidR="00581773" w:rsidRPr="00FF2450">
            <w:t>(b)</w:t>
          </w:r>
          <w:r w:rsidR="00581773" w:rsidRPr="00FF2450">
            <w:tab/>
            <w:t>This verification shall:</w:t>
          </w:r>
        </w:p>
        <w:p w14:paraId="1A2C5100" w14:textId="77777777" w:rsidR="00D856D5" w:rsidRPr="00FF2450" w:rsidRDefault="00581773" w:rsidP="00D708CE">
          <w:pPr>
            <w:pStyle w:val="ListLevel1"/>
          </w:pPr>
          <w:r w:rsidRPr="00FF2450">
            <w:t>(1)</w:t>
          </w:r>
          <w:r w:rsidRPr="00FF2450">
            <w:tab/>
            <w:t>be supported by documentation specifically intended to provide guidance to the personnel responsible for safety oversight in order to perform their functions;</w:t>
          </w:r>
        </w:p>
        <w:p w14:paraId="312C324F" w14:textId="77777777" w:rsidR="00D856D5" w:rsidRPr="00FF2450" w:rsidRDefault="00581773" w:rsidP="00D708CE">
          <w:pPr>
            <w:pStyle w:val="ListLevel1"/>
          </w:pPr>
          <w:r w:rsidRPr="00FF2450">
            <w:t>(2)</w:t>
          </w:r>
          <w:r w:rsidRPr="00FF2450">
            <w:tab/>
            <w:t>provide persons and organisations concerned with the results of the safety oversight activity;</w:t>
          </w:r>
        </w:p>
        <w:p w14:paraId="0792DB37" w14:textId="77777777" w:rsidR="00D856D5" w:rsidRPr="00FF2450" w:rsidRDefault="00581773" w:rsidP="00D708CE">
          <w:pPr>
            <w:pStyle w:val="ListLevel1"/>
          </w:pPr>
          <w:r w:rsidRPr="00FF2450">
            <w:t>(3)</w:t>
          </w:r>
          <w:r w:rsidRPr="00FF2450">
            <w:tab/>
            <w:t>be based on audits and inspections including, as appropriate, unannounced inspections; and</w:t>
          </w:r>
        </w:p>
        <w:p w14:paraId="27F090A4" w14:textId="77777777" w:rsidR="00D856D5" w:rsidRPr="00FF2450" w:rsidRDefault="00581773" w:rsidP="00D708CE">
          <w:pPr>
            <w:pStyle w:val="ListLevel1"/>
          </w:pPr>
          <w:r w:rsidRPr="00FF2450">
            <w:t>(4)</w:t>
          </w:r>
          <w:r w:rsidR="001D3EF6">
            <w:tab/>
          </w:r>
          <w:r w:rsidRPr="00FF2450">
            <w:t xml:space="preserve">provide the </w:t>
          </w:r>
          <w:r w:rsidR="006D4885" w:rsidRPr="000D4E4B">
            <w:rPr>
              <w:rStyle w:val="GeneralAviation"/>
              <w:color w:val="auto"/>
            </w:rPr>
            <w:t>Committee</w:t>
          </w:r>
          <w:r w:rsidR="006D4885" w:rsidRPr="00FF2450">
            <w:t xml:space="preserve"> </w:t>
          </w:r>
          <w:r w:rsidRPr="00FF2450">
            <w:t xml:space="preserve">with the evidence needed in case further action is required, including the measures foreseen in </w:t>
          </w:r>
          <w:hyperlink w:anchor="_DxCrossRefBm1379192608" w:history="1">
            <w:r>
              <w:rPr>
                <w:rStyle w:val="Hyperlink"/>
              </w:rPr>
              <w:t>ATCO.AR.C.010</w:t>
            </w:r>
          </w:hyperlink>
          <w:r>
            <w:t xml:space="preserve"> and </w:t>
          </w:r>
          <w:hyperlink w:anchor="_DxCrossRefBm1379192607" w:history="1">
            <w:r>
              <w:rPr>
                <w:rStyle w:val="Hyperlink"/>
              </w:rPr>
              <w:t>ATCO.AR.E.015</w:t>
            </w:r>
          </w:hyperlink>
          <w:r>
            <w:t>.</w:t>
          </w:r>
        </w:p>
        <w:p w14:paraId="52E9BE3E" w14:textId="77777777" w:rsidR="00D856D5" w:rsidRPr="00FF2450" w:rsidRDefault="00581773" w:rsidP="004D5457">
          <w:pPr>
            <w:pStyle w:val="ListLevel0"/>
          </w:pPr>
          <w:r w:rsidRPr="00FF2450">
            <w:t>(c)</w:t>
          </w:r>
          <w:r w:rsidRPr="00FF2450">
            <w:tab/>
            <w:t>The scope of oversight shall be determined on the basis of the scope and results of past oversight activities and safety priorities.</w:t>
          </w:r>
        </w:p>
        <w:bookmarkEnd w:id="1309"/>
        <w:bookmarkEnd w:id="1308"/>
        <w:p w14:paraId="6C34221E" w14:textId="77777777" w:rsidR="00D856D5" w:rsidRDefault="00B808EA" w:rsidP="004D5457">
          <w:pPr>
            <w:pStyle w:val="ListLevel0"/>
          </w:pPr>
          <w:r w:rsidRPr="00FF2450">
            <w:t xml:space="preserve"> </w:t>
          </w:r>
          <w:r w:rsidR="001779AE" w:rsidRPr="001779AE">
            <w:t xml:space="preserve">(d) </w:t>
          </w:r>
          <w:r w:rsidR="001779AE">
            <w:rPr>
              <w:lang w:val="hy-AM"/>
            </w:rPr>
            <w:t xml:space="preserve">     </w:t>
          </w:r>
          <w:r w:rsidR="001779AE" w:rsidRPr="001779AE">
            <w:t>Where the activity of a person or organisation involves more than one State, in accordance with points (a), the Committee may agree with that competent authority on specific alternative oversight arrangements. Any person or organisation subject to such agreement shall be informed</w:t>
          </w:r>
          <w:r w:rsidR="001779AE">
            <w:t xml:space="preserve"> of its existence and its scope</w:t>
          </w:r>
          <w:r w:rsidR="00581773" w:rsidRPr="00FF2450">
            <w:t>.</w:t>
          </w:r>
        </w:p>
        <w:p w14:paraId="270DD1AF" w14:textId="77777777" w:rsidR="00EA15CE" w:rsidRPr="00C85AAE" w:rsidRDefault="00B808EA" w:rsidP="00C85AAE">
          <w:pPr>
            <w:pStyle w:val="ListLevel0"/>
            <w:rPr>
              <w:rStyle w:val="GeneralAviation"/>
            </w:rPr>
          </w:pPr>
          <w:r w:rsidRPr="00A673E3">
            <w:rPr>
              <w:rStyle w:val="GeneralAviation"/>
              <w:color w:val="auto"/>
            </w:rPr>
            <w:t>(e</w:t>
          </w:r>
          <w:r w:rsidR="00581773" w:rsidRPr="00A673E3">
            <w:rPr>
              <w:rStyle w:val="GeneralAviation"/>
              <w:color w:val="auto"/>
            </w:rPr>
            <w:t>)</w:t>
          </w:r>
          <w:r w:rsidR="00581773" w:rsidRPr="00A673E3">
            <w:rPr>
              <w:rStyle w:val="GeneralAviation"/>
              <w:color w:val="auto"/>
            </w:rPr>
            <w:tab/>
            <w:t xml:space="preserve">With regard to the certification and oversight of the organisation’s compliance with point </w:t>
          </w:r>
          <w:hyperlink w:anchor="_DxCrossRefBm1379192600" w:history="1">
            <w:r w:rsidR="00E10079">
              <w:rPr>
                <w:rStyle w:val="Hyperlink"/>
              </w:rPr>
              <w:t>ATCO.OR.C.001A</w:t>
            </w:r>
          </w:hyperlink>
          <w:r w:rsidR="00581773" w:rsidRPr="00A673E3">
            <w:rPr>
              <w:rStyle w:val="GeneralAviation"/>
              <w:color w:val="auto"/>
            </w:rPr>
            <w:t xml:space="preserve">, in addition to complying with points (a), the </w:t>
          </w:r>
          <w:r w:rsidR="006D4885" w:rsidRPr="000D4E4B">
            <w:rPr>
              <w:rStyle w:val="GeneralAviation"/>
              <w:color w:val="auto"/>
            </w:rPr>
            <w:t>Committee</w:t>
          </w:r>
          <w:r w:rsidR="006D4885" w:rsidRPr="00A673E3">
            <w:rPr>
              <w:rStyle w:val="GeneralAviation"/>
              <w:color w:val="auto"/>
            </w:rPr>
            <w:t xml:space="preserve"> </w:t>
          </w:r>
          <w:r w:rsidR="00581773" w:rsidRPr="00A673E3">
            <w:rPr>
              <w:rStyle w:val="GeneralAviation"/>
              <w:color w:val="auto"/>
            </w:rPr>
            <w:t xml:space="preserve">shall review any approval following the applicable oversight audit cycle and whenever changes are implemented in the scope of work of the </w:t>
          </w:r>
          <w:r w:rsidR="00A673E3">
            <w:rPr>
              <w:rStyle w:val="GeneralAviation"/>
              <w:color w:val="auto"/>
            </w:rPr>
            <w:t>organization</w:t>
          </w:r>
          <w:bookmarkStart w:id="1314" w:name="_Hlk159934725_1"/>
          <w:r w:rsidR="00A673E3">
            <w:rPr>
              <w:rStyle w:val="GeneralAviation"/>
              <w:color w:val="auto"/>
            </w:rPr>
            <w:t>.</w:t>
          </w:r>
        </w:p>
      </w:sdtContent>
    </w:sdt>
    <w:bookmarkEnd w:id="1314" w:displacedByCustomXml="next"/>
    <w:bookmarkStart w:id="1315" w:name="_DxCrossRefBm1379192609" w:displacedByCustomXml="next"/>
    <w:bookmarkStart w:id="1316" w:name="_DxCrossRefBm9000190" w:displacedByCustomXml="next"/>
    <w:bookmarkStart w:id="1317" w:name="_Toc427661513" w:displacedByCustomXml="next"/>
    <w:bookmarkStart w:id="1318" w:name="_Toc256000098" w:displacedByCustomXml="next"/>
    <w:sdt>
      <w:sdtPr>
        <w:rPr>
          <w:b w:val="0"/>
          <w:color w:val="auto"/>
          <w:sz w:val="22"/>
          <w:szCs w:val="24"/>
          <w:lang w:val="en-US"/>
        </w:rPr>
        <w:alias w:val="topic"/>
        <w:tag w:val="topic"/>
        <w:id w:val="656338154"/>
      </w:sdtPr>
      <w:sdtContent>
        <w:p w14:paraId="5831F8EB" w14:textId="77777777" w:rsidR="00F6002C" w:rsidRPr="00FF2450" w:rsidRDefault="00581773" w:rsidP="000F573D">
          <w:pPr>
            <w:pStyle w:val="Heading3IR"/>
          </w:pPr>
          <w:r w:rsidRPr="00FF2450">
            <w:t xml:space="preserve">ATCO.AR.C.005 </w:t>
          </w:r>
          <w:r w:rsidR="003C28C8">
            <w:t xml:space="preserve"> </w:t>
          </w:r>
          <w:r w:rsidRPr="00FF2450">
            <w:t>Oversight programme</w:t>
          </w:r>
          <w:bookmarkEnd w:id="1318"/>
          <w:bookmarkEnd w:id="1317"/>
          <w:bookmarkEnd w:id="1316"/>
          <w:bookmarkEnd w:id="1315"/>
        </w:p>
        <w:p w14:paraId="1027411E" w14:textId="77777777" w:rsidR="00F6002C" w:rsidRPr="00FF2450" w:rsidRDefault="00581773" w:rsidP="00BF45D6">
          <w:pPr>
            <w:pStyle w:val="ListLevel0"/>
          </w:pPr>
          <w:r w:rsidRPr="00FF2450">
            <w:t>(a)</w:t>
          </w:r>
          <w:r w:rsidR="001B0433">
            <w:tab/>
          </w:r>
          <w:r w:rsidRPr="00FF2450">
            <w:t xml:space="preserve">The </w:t>
          </w:r>
          <w:r w:rsidR="001779AE" w:rsidRPr="001779AE">
            <w:t>Committee</w:t>
          </w:r>
          <w:r w:rsidR="001779AE" w:rsidRPr="00FF2450">
            <w:t xml:space="preserve"> </w:t>
          </w:r>
          <w:r w:rsidRPr="00FF2450">
            <w:t xml:space="preserve">shall establish and maintain an oversight programme covering the oversight activities required by </w:t>
          </w:r>
          <w:hyperlink w:anchor="_DxCrossRefBm1379192606" w:history="1">
            <w:r>
              <w:rPr>
                <w:rStyle w:val="Hyperlink"/>
              </w:rPr>
              <w:t>ATCO.AR.C.001</w:t>
            </w:r>
          </w:hyperlink>
          <w:r>
            <w:t>.</w:t>
          </w:r>
        </w:p>
        <w:p w14:paraId="4CF9C509" w14:textId="77777777" w:rsidR="00F6002C" w:rsidRPr="00FF2450" w:rsidRDefault="00581773" w:rsidP="004D5457">
          <w:pPr>
            <w:pStyle w:val="ListLevel0"/>
          </w:pPr>
          <w:r w:rsidRPr="00FF2450">
            <w:lastRenderedPageBreak/>
            <w:t>(b)</w:t>
          </w:r>
          <w:r w:rsidRPr="00FF2450">
            <w:tab/>
            <w:t xml:space="preserve">For organisations certified by the </w:t>
          </w:r>
          <w:r w:rsidR="001779AE" w:rsidRPr="001779AE">
            <w:t>Committee</w:t>
          </w:r>
          <w:r w:rsidR="001779AE" w:rsidRPr="00FF2450">
            <w:t xml:space="preserve"> </w:t>
          </w:r>
          <w:r w:rsidRPr="00FF2450">
            <w:t>the oversight programme shall be developed taking into account the specific nature of the organisation, the complexity of its activities and past certification and/or oversight activities. It shall include within each oversight planning cycle:</w:t>
          </w:r>
        </w:p>
        <w:p w14:paraId="2508B965" w14:textId="77777777" w:rsidR="00F6002C" w:rsidRPr="00FF2450" w:rsidRDefault="00581773" w:rsidP="00D42B1F">
          <w:pPr>
            <w:pStyle w:val="ListLevel1"/>
          </w:pPr>
          <w:r w:rsidRPr="00FF2450">
            <w:t>(1)</w:t>
          </w:r>
          <w:r w:rsidRPr="00FF2450">
            <w:tab/>
            <w:t>audits and inspections, if needed, including unannounced inspections as appropriate; and</w:t>
          </w:r>
        </w:p>
        <w:p w14:paraId="5ABD2A56" w14:textId="77777777" w:rsidR="00F6002C" w:rsidRPr="00FF2450" w:rsidRDefault="00581773" w:rsidP="00D42B1F">
          <w:pPr>
            <w:pStyle w:val="ListLevel1"/>
          </w:pPr>
          <w:r w:rsidRPr="00FF2450">
            <w:t>(2)</w:t>
          </w:r>
          <w:r w:rsidRPr="00FF2450">
            <w:tab/>
            <w:t xml:space="preserve">meetings convened between the management of the training organisation and the </w:t>
          </w:r>
          <w:r w:rsidR="009A0959">
            <w:t>COMMITTEE</w:t>
          </w:r>
          <w:r w:rsidRPr="00FF2450">
            <w:t xml:space="preserve"> to ensure that both remain informed of significant issues.</w:t>
          </w:r>
        </w:p>
        <w:p w14:paraId="260E0C7F" w14:textId="77777777" w:rsidR="00F6002C" w:rsidRPr="00FF2450" w:rsidRDefault="00581773" w:rsidP="004D5457">
          <w:pPr>
            <w:pStyle w:val="ListLevel0"/>
          </w:pPr>
          <w:r w:rsidRPr="00FF2450">
            <w:t>(c)</w:t>
          </w:r>
          <w:r w:rsidRPr="00FF2450">
            <w:tab/>
            <w:t xml:space="preserve">For organisations certified by the </w:t>
          </w:r>
          <w:r w:rsidR="001A1AD7">
            <w:t>C</w:t>
          </w:r>
          <w:r w:rsidR="001779AE" w:rsidRPr="001779AE">
            <w:t xml:space="preserve"> Committee</w:t>
          </w:r>
          <w:r w:rsidR="001779AE" w:rsidRPr="00FF2450">
            <w:t xml:space="preserve"> </w:t>
          </w:r>
          <w:r w:rsidRPr="00FF2450">
            <w:t>an oversight planning cycle not exceeding 24 months shall be applied.</w:t>
          </w:r>
        </w:p>
        <w:p w14:paraId="04022328" w14:textId="77777777" w:rsidR="00F6002C" w:rsidRPr="00FF2450" w:rsidRDefault="00581773" w:rsidP="00D42B1F">
          <w:pPr>
            <w:pStyle w:val="Normal1"/>
          </w:pPr>
          <w:r w:rsidRPr="00FF2450">
            <w:t>The oversight planning cycle may be reduced if there is evidence that the safety performance of the organisation has decreased.</w:t>
          </w:r>
        </w:p>
        <w:p w14:paraId="610B5FCA" w14:textId="77777777" w:rsidR="00F6002C" w:rsidRPr="00FF2450" w:rsidRDefault="00581773" w:rsidP="00D42B1F">
          <w:pPr>
            <w:pStyle w:val="Normal1"/>
          </w:pPr>
          <w:r w:rsidRPr="00FF2450">
            <w:t xml:space="preserve">The oversight planning cycle may be extended to a maximum of 36 months if the </w:t>
          </w:r>
          <w:r w:rsidR="001779AE" w:rsidRPr="001779AE">
            <w:t>Committee</w:t>
          </w:r>
          <w:r w:rsidR="001779AE" w:rsidRPr="00FF2450">
            <w:t xml:space="preserve"> </w:t>
          </w:r>
          <w:r w:rsidRPr="00FF2450">
            <w:t>has established that during the previous 24 months:</w:t>
          </w:r>
        </w:p>
        <w:p w14:paraId="0C66B34F" w14:textId="77777777" w:rsidR="00F6002C" w:rsidRPr="00FF2450" w:rsidRDefault="00581773" w:rsidP="00D42B1F">
          <w:pPr>
            <w:pStyle w:val="ListLevel1"/>
          </w:pPr>
          <w:r w:rsidRPr="00FF2450">
            <w:t>(1)</w:t>
          </w:r>
          <w:r w:rsidRPr="00FF2450">
            <w:tab/>
            <w:t>the organisation has demonstrated an effective identification of aviation safety hazards and management of associated risks; and</w:t>
          </w:r>
        </w:p>
        <w:p w14:paraId="5AF998E4" w14:textId="77777777" w:rsidR="00F6002C" w:rsidRPr="00FF2450" w:rsidRDefault="00581773" w:rsidP="00D42B1F">
          <w:pPr>
            <w:pStyle w:val="ListLevel1"/>
          </w:pPr>
          <w:r w:rsidRPr="00FF2450">
            <w:t>(2)</w:t>
          </w:r>
          <w:r w:rsidR="001B0433">
            <w:tab/>
          </w:r>
          <w:r w:rsidRPr="00FF2450">
            <w:t xml:space="preserve">the organisation has continuously demonstrated under </w:t>
          </w:r>
          <w:hyperlink w:anchor="_DxCrossRefBm1379192610" w:history="1">
            <w:r>
              <w:rPr>
                <w:rStyle w:val="Hyperlink"/>
              </w:rPr>
              <w:t>ATCO.OR.B.015</w:t>
            </w:r>
          </w:hyperlink>
          <w:r>
            <w:t xml:space="preserve"> that it has full control over all changes; and</w:t>
          </w:r>
        </w:p>
        <w:p w14:paraId="346B4FB3" w14:textId="77777777" w:rsidR="00F6002C" w:rsidRPr="00FF2450" w:rsidRDefault="00581773" w:rsidP="00D42B1F">
          <w:pPr>
            <w:pStyle w:val="ListLevel1"/>
          </w:pPr>
          <w:r w:rsidRPr="00FF2450">
            <w:t>(3)</w:t>
          </w:r>
          <w:r w:rsidRPr="00FF2450">
            <w:tab/>
            <w:t>no level 1 findings have been issued; and</w:t>
          </w:r>
        </w:p>
        <w:p w14:paraId="13DD5CF2" w14:textId="77777777" w:rsidR="00F6002C" w:rsidRPr="00FF2450" w:rsidRDefault="00581773" w:rsidP="00D42B1F">
          <w:pPr>
            <w:pStyle w:val="ListLevel1"/>
          </w:pPr>
          <w:r w:rsidRPr="00FF2450">
            <w:t>(4)</w:t>
          </w:r>
          <w:r w:rsidR="008B7AD4">
            <w:tab/>
          </w:r>
          <w:r w:rsidRPr="00FF2450">
            <w:t xml:space="preserve">all corrective actions have been implemented within the time period accepted or extended by the </w:t>
          </w:r>
          <w:r w:rsidR="001779AE" w:rsidRPr="001779AE">
            <w:t>Committee</w:t>
          </w:r>
          <w:r w:rsidR="001779AE" w:rsidRPr="00FF2450">
            <w:t xml:space="preserve"> </w:t>
          </w:r>
          <w:r w:rsidRPr="00FF2450">
            <w:t xml:space="preserve">as defined in </w:t>
          </w:r>
          <w:hyperlink w:anchor="_DxCrossRefBm1379192607" w:history="1">
            <w:r>
              <w:rPr>
                <w:rStyle w:val="Hyperlink"/>
              </w:rPr>
              <w:t>ATCO.AR.E.015</w:t>
            </w:r>
          </w:hyperlink>
          <w:r>
            <w:t>.</w:t>
          </w:r>
        </w:p>
        <w:p w14:paraId="2E437E5E" w14:textId="77777777" w:rsidR="00F6002C" w:rsidRPr="00FF2450" w:rsidRDefault="00581773" w:rsidP="00D42B1F">
          <w:pPr>
            <w:pStyle w:val="Normal1"/>
          </w:pPr>
          <w:r w:rsidRPr="00FF2450">
            <w:t xml:space="preserve">The oversight planning cycle may be further extended to a maximum of 48 months if, in addition to the above, the organisation has established, and the </w:t>
          </w:r>
          <w:r w:rsidR="001779AE" w:rsidRPr="001779AE">
            <w:t>Committee</w:t>
          </w:r>
          <w:r w:rsidR="001779AE" w:rsidRPr="00FF2450">
            <w:t xml:space="preserve"> </w:t>
          </w:r>
          <w:r w:rsidRPr="00FF2450">
            <w:t xml:space="preserve">has approved, an effective continuous reporting system to the </w:t>
          </w:r>
          <w:r w:rsidR="001779AE" w:rsidRPr="001779AE">
            <w:t>Committee</w:t>
          </w:r>
          <w:r w:rsidR="001779AE" w:rsidRPr="00FF2450">
            <w:t xml:space="preserve"> </w:t>
          </w:r>
          <w:r w:rsidRPr="00FF2450">
            <w:t>on the safety performance and regulatory compliance of the organisation itself.</w:t>
          </w:r>
        </w:p>
        <w:p w14:paraId="6E539671" w14:textId="77777777" w:rsidR="00F6002C" w:rsidRPr="00FF2450" w:rsidRDefault="00581773" w:rsidP="004D5457">
          <w:pPr>
            <w:pStyle w:val="ListLevel0"/>
          </w:pPr>
          <w:r w:rsidRPr="00FF2450">
            <w:t>(d)</w:t>
          </w:r>
          <w:r w:rsidRPr="00FF2450">
            <w:tab/>
            <w:t>The oversight programme for training organisations shall include the monitoring of training standards including the sampling of training delivery if appropriate.</w:t>
          </w:r>
        </w:p>
        <w:p w14:paraId="17BF5308" w14:textId="77777777" w:rsidR="00F6002C" w:rsidRPr="00FF2450" w:rsidRDefault="00581773" w:rsidP="00A54AFC">
          <w:pPr>
            <w:pStyle w:val="ListLevel0"/>
          </w:pPr>
          <w:r w:rsidRPr="00FF2450">
            <w:t>(e)</w:t>
          </w:r>
          <w:r w:rsidRPr="00FF2450">
            <w:tab/>
            <w:t xml:space="preserve">For persons holding a licence, rating or endorsement issued by the </w:t>
          </w:r>
          <w:r w:rsidR="001779AE" w:rsidRPr="001779AE">
            <w:t>Committee</w:t>
          </w:r>
          <w:r w:rsidR="001779AE" w:rsidRPr="00FF2450">
            <w:t xml:space="preserve"> </w:t>
          </w:r>
          <w:r w:rsidRPr="00FF2450">
            <w:t>the oversight programme shall include inspections, including unannounced inspections, if appropriate.</w:t>
          </w:r>
        </w:p>
      </w:sdtContent>
    </w:sdt>
    <w:bookmarkStart w:id="1319" w:name="_DxCrossRefBm1379192611" w:displacedByCustomXml="next"/>
    <w:bookmarkStart w:id="1320" w:name="_DxCrossRefBm9000191" w:displacedByCustomXml="next"/>
    <w:bookmarkStart w:id="1321" w:name="_Toc427661514" w:displacedByCustomXml="next"/>
    <w:bookmarkStart w:id="1322" w:name="_Toc413841946_0" w:displacedByCustomXml="next"/>
    <w:bookmarkStart w:id="1323" w:name="_Toc405820126_0" w:displacedByCustomXml="next"/>
    <w:sdt>
      <w:sdtPr>
        <w:rPr>
          <w:b w:val="0"/>
          <w:color w:val="auto"/>
          <w:sz w:val="22"/>
          <w:lang w:val="en-US"/>
        </w:rPr>
        <w:alias w:val="topic"/>
        <w:tag w:val="topic"/>
        <w:id w:val="-110603579"/>
      </w:sdtPr>
      <w:sdtContent>
        <w:p w14:paraId="21E115A0" w14:textId="77777777" w:rsidR="000D7937" w:rsidRPr="00FF2450" w:rsidRDefault="00581773" w:rsidP="000F573D">
          <w:pPr>
            <w:pStyle w:val="Heading4AMC"/>
          </w:pPr>
          <w:r w:rsidRPr="00FF2450">
            <w:t>AMC1 ATCO.AR.C.005 Oversight programme</w:t>
          </w:r>
          <w:bookmarkEnd w:id="1323"/>
          <w:bookmarkEnd w:id="1322"/>
          <w:bookmarkEnd w:id="1321"/>
          <w:bookmarkEnd w:id="1320"/>
          <w:bookmarkEnd w:id="1319"/>
        </w:p>
        <w:p w14:paraId="53076C0C" w14:textId="77777777" w:rsidR="000D7937" w:rsidRPr="00FF2450" w:rsidRDefault="00581773" w:rsidP="00224825">
          <w:pPr>
            <w:pStyle w:val="Heading5OrgManual"/>
          </w:pPr>
          <w:r w:rsidRPr="00ED5B28">
            <w:t>AUDIT AND INSPECTION</w:t>
          </w:r>
        </w:p>
        <w:p w14:paraId="5EC8E8CA" w14:textId="77777777" w:rsidR="000D7937" w:rsidRPr="00FF2450" w:rsidRDefault="00581773" w:rsidP="00743508">
          <w:pPr>
            <w:pStyle w:val="ListLevel0"/>
          </w:pPr>
          <w:r w:rsidRPr="00FF2450">
            <w:t>(a)</w:t>
          </w:r>
          <w:r w:rsidRPr="00FF2450">
            <w:tab/>
            <w:t>The audit and inspection of a certified training organisation should be conducted through checking of the facility for compliance, interviewing personnel and sampling relevant training courses to assess their conduct and standard.</w:t>
          </w:r>
        </w:p>
        <w:p w14:paraId="5C9784D1" w14:textId="77777777" w:rsidR="00BB106B" w:rsidRPr="00A673E3" w:rsidRDefault="006A1D06" w:rsidP="00BB106B">
          <w:pPr>
            <w:pStyle w:val="ListLevel0"/>
            <w:rPr>
              <w:rStyle w:val="GeneralAviation"/>
              <w:color w:val="auto"/>
            </w:rPr>
          </w:pPr>
          <w:r w:rsidRPr="00BB106B">
            <w:rPr>
              <w:rStyle w:val="GeneralAviation"/>
            </w:rPr>
            <w:t xml:space="preserve"> </w:t>
          </w:r>
          <w:r w:rsidR="00581773" w:rsidRPr="00A673E3">
            <w:rPr>
              <w:rStyle w:val="GeneralAviation"/>
              <w:color w:val="auto"/>
            </w:rPr>
            <w:t>(b)</w:t>
          </w:r>
          <w:r w:rsidR="00581773" w:rsidRPr="00A673E3">
            <w:rPr>
              <w:rStyle w:val="GeneralAviation"/>
              <w:color w:val="auto"/>
            </w:rPr>
            <w:tab/>
            <w:t xml:space="preserve">Such audit and inspection should focus in addition to the items of </w:t>
          </w:r>
          <w:hyperlink w:anchor="_DxCrossRefBm1379192612" w:history="1">
            <w:r w:rsidR="00581773" w:rsidRPr="00BB106B">
              <w:rPr>
                <w:rStyle w:val="Hyperlink"/>
              </w:rPr>
              <w:t>AMC1 ATCO.AR.E.001(a)</w:t>
            </w:r>
          </w:hyperlink>
          <w:r w:rsidR="00581773" w:rsidRPr="00BB106B">
            <w:rPr>
              <w:rStyle w:val="GeneralAviation"/>
            </w:rPr>
            <w:t xml:space="preserve"> </w:t>
          </w:r>
          <w:r w:rsidR="00581773" w:rsidRPr="00A673E3">
            <w:rPr>
              <w:rStyle w:val="GeneralAviation"/>
              <w:color w:val="auto"/>
            </w:rPr>
            <w:t>on:</w:t>
          </w:r>
        </w:p>
        <w:p w14:paraId="3BCF344C" w14:textId="77777777" w:rsidR="00BB106B" w:rsidRPr="00A673E3" w:rsidRDefault="00581773" w:rsidP="00BB106B">
          <w:pPr>
            <w:pStyle w:val="ListLevel1"/>
            <w:rPr>
              <w:rStyle w:val="GeneralAviation"/>
              <w:color w:val="auto"/>
            </w:rPr>
          </w:pPr>
          <w:r w:rsidRPr="00A673E3">
            <w:rPr>
              <w:rStyle w:val="GeneralAviation"/>
              <w:color w:val="auto"/>
            </w:rPr>
            <w:t>(1)</w:t>
          </w:r>
          <w:r w:rsidRPr="00A673E3">
            <w:rPr>
              <w:rStyle w:val="GeneralAviation"/>
              <w:color w:val="auto"/>
            </w:rPr>
            <w:tab/>
            <w:t>information on the competence of instructors and assessors;</w:t>
          </w:r>
        </w:p>
        <w:p w14:paraId="17161071" w14:textId="77777777" w:rsidR="00BB106B" w:rsidRPr="00A673E3" w:rsidRDefault="00581773" w:rsidP="00BB106B">
          <w:pPr>
            <w:pStyle w:val="ListLevel1"/>
            <w:rPr>
              <w:rStyle w:val="GeneralAviation"/>
              <w:color w:val="auto"/>
            </w:rPr>
          </w:pPr>
          <w:r w:rsidRPr="00A673E3">
            <w:rPr>
              <w:rStyle w:val="GeneralAviation"/>
              <w:color w:val="auto"/>
            </w:rPr>
            <w:t>(2)</w:t>
          </w:r>
          <w:r w:rsidRPr="00A673E3">
            <w:rPr>
              <w:rStyle w:val="GeneralAviation"/>
              <w:color w:val="auto"/>
            </w:rPr>
            <w:tab/>
            <w:t>evidence of sufficient funding;</w:t>
          </w:r>
        </w:p>
        <w:p w14:paraId="448187CE" w14:textId="77777777" w:rsidR="00BB106B" w:rsidRPr="00A673E3" w:rsidRDefault="00581773" w:rsidP="00BB106B">
          <w:pPr>
            <w:pStyle w:val="ListLevel1"/>
            <w:rPr>
              <w:rStyle w:val="GeneralAviation"/>
              <w:color w:val="auto"/>
            </w:rPr>
          </w:pPr>
          <w:r w:rsidRPr="00A673E3">
            <w:rPr>
              <w:rStyle w:val="GeneralAviation"/>
              <w:color w:val="auto"/>
            </w:rPr>
            <w:t>(3)</w:t>
          </w:r>
          <w:r w:rsidRPr="00A673E3">
            <w:rPr>
              <w:rStyle w:val="GeneralAviation"/>
              <w:color w:val="auto"/>
            </w:rPr>
            <w:tab/>
            <w:t xml:space="preserve">adequacy of the facilities to the courses being conducted and to the number of persons undertaking training; </w:t>
          </w:r>
        </w:p>
        <w:p w14:paraId="3843D1FD" w14:textId="77777777" w:rsidR="00BB106B" w:rsidRPr="00A673E3" w:rsidRDefault="00581773" w:rsidP="00BB106B">
          <w:pPr>
            <w:pStyle w:val="ListLevel1"/>
            <w:rPr>
              <w:rStyle w:val="GeneralAviation"/>
              <w:color w:val="auto"/>
            </w:rPr>
          </w:pPr>
          <w:r w:rsidRPr="00A673E3">
            <w:rPr>
              <w:rStyle w:val="GeneralAviation"/>
              <w:color w:val="auto"/>
            </w:rPr>
            <w:t>(4)</w:t>
          </w:r>
          <w:r w:rsidRPr="00A673E3">
            <w:rPr>
              <w:rStyle w:val="GeneralAviation"/>
              <w:color w:val="auto"/>
            </w:rPr>
            <w:tab/>
            <w:t>synthetic training devices;</w:t>
          </w:r>
        </w:p>
        <w:p w14:paraId="1CDB9CD2" w14:textId="77777777" w:rsidR="00BB106B" w:rsidRPr="00A673E3" w:rsidRDefault="00581773" w:rsidP="00BB106B">
          <w:pPr>
            <w:pStyle w:val="ListLevel1"/>
            <w:rPr>
              <w:rStyle w:val="GeneralAviation"/>
              <w:color w:val="auto"/>
            </w:rPr>
          </w:pPr>
          <w:r w:rsidRPr="00A673E3">
            <w:rPr>
              <w:rStyle w:val="GeneralAviation"/>
              <w:color w:val="auto"/>
            </w:rPr>
            <w:lastRenderedPageBreak/>
            <w:t>(5)</w:t>
          </w:r>
          <w:r w:rsidRPr="00A673E3">
            <w:rPr>
              <w:rStyle w:val="GeneralAviation"/>
              <w:color w:val="auto"/>
            </w:rPr>
            <w:tab/>
            <w:t>documentation, in particular documents related to courses, information on the updating system, training and operations manual;</w:t>
          </w:r>
        </w:p>
        <w:p w14:paraId="301BE9D3" w14:textId="77777777" w:rsidR="00BB106B" w:rsidRPr="006A1D06" w:rsidRDefault="00581773" w:rsidP="006A1D06">
          <w:pPr>
            <w:pStyle w:val="ListLevel1"/>
            <w:rPr>
              <w:rStyle w:val="GeneralAviation"/>
            </w:rPr>
          </w:pPr>
          <w:r w:rsidRPr="00A673E3">
            <w:rPr>
              <w:rStyle w:val="GeneralAviation"/>
              <w:color w:val="auto"/>
            </w:rPr>
            <w:t>(6)</w:t>
          </w:r>
          <w:r w:rsidRPr="00A673E3">
            <w:rPr>
              <w:rStyle w:val="GeneralAviation"/>
              <w:color w:val="auto"/>
            </w:rPr>
            <w:tab/>
            <w:t>training records and forms</w:t>
          </w:r>
          <w:r w:rsidR="00A673E3">
            <w:rPr>
              <w:rStyle w:val="GeneralAviation"/>
              <w:color w:val="auto"/>
            </w:rPr>
            <w:t>.</w:t>
          </w:r>
        </w:p>
      </w:sdtContent>
    </w:sdt>
    <w:bookmarkStart w:id="1324" w:name="_DxCrossRefBm1379192608" w:displacedByCustomXml="next"/>
    <w:bookmarkStart w:id="1325" w:name="_DxCrossRefBm9000192" w:displacedByCustomXml="next"/>
    <w:bookmarkStart w:id="1326" w:name="_Toc427661515" w:displacedByCustomXml="next"/>
    <w:bookmarkStart w:id="1327" w:name="_Toc256000099" w:displacedByCustomXml="next"/>
    <w:sdt>
      <w:sdtPr>
        <w:rPr>
          <w:b w:val="0"/>
          <w:color w:val="auto"/>
          <w:sz w:val="22"/>
          <w:szCs w:val="24"/>
          <w:lang w:val="en-US"/>
        </w:rPr>
        <w:alias w:val="topic"/>
        <w:tag w:val="topic"/>
        <w:id w:val="499497063"/>
      </w:sdtPr>
      <w:sdtContent>
        <w:p w14:paraId="39E60CB5" w14:textId="77777777" w:rsidR="00F6002C" w:rsidRPr="00FF2450" w:rsidRDefault="00581773" w:rsidP="000F573D">
          <w:pPr>
            <w:pStyle w:val="Heading3IR"/>
          </w:pPr>
          <w:r w:rsidRPr="00FF2450">
            <w:t xml:space="preserve">ATCO.AR.C.010 </w:t>
          </w:r>
          <w:r w:rsidR="003E5728">
            <w:t xml:space="preserve"> </w:t>
          </w:r>
          <w:r w:rsidRPr="00FF2450">
            <w:t>Findings and enforcement measures for personnel</w:t>
          </w:r>
          <w:bookmarkEnd w:id="1327"/>
          <w:bookmarkEnd w:id="1326"/>
          <w:bookmarkEnd w:id="1325"/>
          <w:bookmarkEnd w:id="1324"/>
        </w:p>
        <w:p w14:paraId="4982596A" w14:textId="77777777" w:rsidR="00F6002C" w:rsidRPr="00FF2450" w:rsidRDefault="00581773" w:rsidP="002E6E82">
          <w:pPr>
            <w:pStyle w:val="ListLevel0"/>
          </w:pPr>
          <w:r w:rsidRPr="00FF2450">
            <w:t>(a)</w:t>
          </w:r>
          <w:r w:rsidR="00E5568C">
            <w:tab/>
          </w:r>
          <w:r w:rsidRPr="00FF2450">
            <w:t xml:space="preserve">If during oversight or by any other means evidence is found by the </w:t>
          </w:r>
          <w:r w:rsidR="001779AE" w:rsidRPr="001779AE">
            <w:t>Committee</w:t>
          </w:r>
          <w:r w:rsidR="001779AE" w:rsidRPr="00FF2450">
            <w:t xml:space="preserve"> </w:t>
          </w:r>
          <w:r w:rsidRPr="00FF2450">
            <w:t xml:space="preserve">in accordance with </w:t>
          </w:r>
          <w:hyperlink w:anchor="_DxCrossRefBm1379192606" w:history="1">
            <w:r>
              <w:rPr>
                <w:rStyle w:val="Hyperlink"/>
              </w:rPr>
              <w:t>ATCO.AR.C.001</w:t>
            </w:r>
          </w:hyperlink>
          <w:r>
            <w:t xml:space="preserve"> that shows non-compliance with the applicable requirements by a person holding a licence issued in accordance with this Regulation, the </w:t>
          </w:r>
          <w:r w:rsidR="001779AE" w:rsidRPr="001779AE">
            <w:t>Committee</w:t>
          </w:r>
          <w:r w:rsidR="001779AE">
            <w:t xml:space="preserve"> </w:t>
          </w:r>
          <w:r>
            <w:t>shall raise a finding, record it and communicate it in writing to the licence holder, as well as communicate the finding to the employing organisation, if applicable.</w:t>
          </w:r>
        </w:p>
        <w:p w14:paraId="28AD134C" w14:textId="77777777" w:rsidR="00F6002C" w:rsidRPr="00FF2450" w:rsidRDefault="00581773" w:rsidP="00743508">
          <w:pPr>
            <w:pStyle w:val="ListLevel0"/>
          </w:pPr>
          <w:r w:rsidRPr="00FF2450">
            <w:t>(b)</w:t>
          </w:r>
          <w:r w:rsidRPr="00FF2450">
            <w:tab/>
          </w:r>
          <w:r w:rsidR="00E86BCA">
            <w:t xml:space="preserve">When the </w:t>
          </w:r>
          <w:r w:rsidR="00E86BCA" w:rsidRPr="001779AE">
            <w:t>Committee</w:t>
          </w:r>
          <w:r w:rsidR="00E86BCA">
            <w:t xml:space="preserve"> has raised a finding</w:t>
          </w:r>
          <w:r w:rsidRPr="00FF2450">
            <w:t>:</w:t>
          </w:r>
        </w:p>
        <w:p w14:paraId="12CA11A5" w14:textId="77777777" w:rsidR="00F6002C" w:rsidRPr="00FF2450" w:rsidRDefault="00581773" w:rsidP="00C3054D">
          <w:pPr>
            <w:pStyle w:val="ListLevel1"/>
          </w:pPr>
          <w:r w:rsidRPr="00FF2450">
            <w:t>(1)</w:t>
          </w:r>
          <w:r w:rsidRPr="00FF2450">
            <w:tab/>
            <w:t>it may suspend or revoke the licence, rating or endorsement, as applicable, when a safety issue has been identified; and</w:t>
          </w:r>
        </w:p>
        <w:p w14:paraId="6D13A1E8" w14:textId="77777777" w:rsidR="00F6002C" w:rsidRPr="00FF2450" w:rsidRDefault="00581773" w:rsidP="00E86BCA">
          <w:pPr>
            <w:pStyle w:val="ListLevel1"/>
          </w:pPr>
          <w:r w:rsidRPr="00FF2450">
            <w:t>(2)</w:t>
          </w:r>
          <w:r w:rsidRPr="00FF2450">
            <w:tab/>
            <w:t>it shall take any further enforcement measures necessary to prevent the continuation of the non-compliance.</w:t>
          </w:r>
        </w:p>
      </w:sdtContent>
    </w:sdt>
    <w:bookmarkStart w:id="1328" w:name="_Toc256000100" w:displacedByCustomXml="next"/>
    <w:sdt>
      <w:sdtPr>
        <w:alias w:val="heading"/>
        <w:tag w:val="heading"/>
        <w:id w:val="-1842471013"/>
      </w:sdtPr>
      <w:sdtContent>
        <w:p w14:paraId="25373F9D" w14:textId="77777777" w:rsidR="00090094" w:rsidRDefault="00581773">
          <w:pPr>
            <w:pStyle w:val="Heading2"/>
          </w:pPr>
          <w:r>
            <w:t>SUBPART D – ISSUE, REVALIDATION, RENEWAL, SUSPENSION AND REVOCATION OF LICENCES, RATINGS,ENDORSEMENTS AND AUTHORISATIONS</w:t>
          </w:r>
        </w:p>
        <w:bookmarkEnd w:id="1328" w:displacedByCustomXml="next"/>
      </w:sdtContent>
    </w:sdt>
    <w:bookmarkStart w:id="1329" w:name="_Toc405820128" w:displacedByCustomXml="next"/>
    <w:bookmarkStart w:id="1330" w:name="_Toc413841948" w:displacedByCustomXml="next"/>
    <w:bookmarkStart w:id="1331" w:name="_DxCrossRefBm1379192615" w:displacedByCustomXml="next"/>
    <w:bookmarkStart w:id="1332" w:name="_DxCrossRefBm9000193" w:displacedByCustomXml="next"/>
    <w:bookmarkStart w:id="1333" w:name="_Toc427661517" w:displacedByCustomXml="next"/>
    <w:bookmarkStart w:id="1334" w:name="_Toc256000101" w:displacedByCustomXml="next"/>
    <w:sdt>
      <w:sdtPr>
        <w:rPr>
          <w:b w:val="0"/>
          <w:color w:val="auto"/>
          <w:sz w:val="22"/>
          <w:szCs w:val="24"/>
          <w:lang w:val="en-US"/>
        </w:rPr>
        <w:alias w:val="topic"/>
        <w:tag w:val="topic"/>
        <w:id w:val="-1143446453"/>
      </w:sdtPr>
      <w:sdtContent>
        <w:p w14:paraId="5390271A" w14:textId="77777777" w:rsidR="00F6002C" w:rsidRPr="00FF2450" w:rsidRDefault="00581773" w:rsidP="000F573D">
          <w:pPr>
            <w:pStyle w:val="Heading3IR"/>
          </w:pPr>
          <w:r w:rsidRPr="00FF2450">
            <w:t xml:space="preserve">ATCO.AR.D.001 </w:t>
          </w:r>
          <w:r w:rsidR="0081303C">
            <w:t xml:space="preserve"> </w:t>
          </w:r>
          <w:r w:rsidRPr="00FF2450">
            <w:t>Procedure for the issue, revalidation and renewal of licences, ratings, endorsements and authorisations</w:t>
          </w:r>
          <w:bookmarkEnd w:id="1334"/>
          <w:bookmarkEnd w:id="1333"/>
          <w:bookmarkEnd w:id="1332"/>
          <w:bookmarkEnd w:id="1331"/>
        </w:p>
        <w:p w14:paraId="5C38EBB5" w14:textId="77777777" w:rsidR="00F6002C" w:rsidRPr="00FF2450" w:rsidRDefault="00581773" w:rsidP="00AC796C">
          <w:pPr>
            <w:pStyle w:val="ListLevel0"/>
          </w:pPr>
          <w:r w:rsidRPr="00FF2450">
            <w:t>(a)</w:t>
          </w:r>
          <w:r w:rsidRPr="00FF2450">
            <w:tab/>
            <w:t xml:space="preserve">The </w:t>
          </w:r>
          <w:r w:rsidR="00E86BCA" w:rsidRPr="001779AE">
            <w:t>Committee</w:t>
          </w:r>
          <w:r w:rsidR="00E86BCA" w:rsidRPr="00FF2450">
            <w:t xml:space="preserve"> </w:t>
          </w:r>
          <w:r w:rsidRPr="00FF2450">
            <w:t>shall establish procedures for the application, issue and exchange of licences, issue of ratings and endorsements, as well as the revalidation and renewal of endorsements. These procedures may include:</w:t>
          </w:r>
        </w:p>
        <w:p w14:paraId="0EB761BD" w14:textId="77777777" w:rsidR="00F6002C" w:rsidRPr="00FF2450" w:rsidRDefault="00581773" w:rsidP="008578EB">
          <w:pPr>
            <w:pStyle w:val="ListLevel1"/>
          </w:pPr>
          <w:r w:rsidRPr="00FF2450">
            <w:t>(1)</w:t>
          </w:r>
          <w:r w:rsidRPr="00FF2450">
            <w:tab/>
            <w:t>the issue of temporary OJTI authorisation and temporary assessor authorisation; and</w:t>
          </w:r>
        </w:p>
        <w:p w14:paraId="2C2D411D" w14:textId="77777777" w:rsidR="00F6002C" w:rsidRPr="00FF2450" w:rsidRDefault="00581773" w:rsidP="008578EB">
          <w:pPr>
            <w:pStyle w:val="ListLevel1"/>
          </w:pPr>
          <w:r w:rsidRPr="00FF2450">
            <w:t>(2)</w:t>
          </w:r>
          <w:r w:rsidRPr="00FF2450">
            <w:tab/>
            <w:t xml:space="preserve">if applicable, the authorisation for assessors to revalidate and renew unit endorsements in which case assessors shall submit all records, reports and any other information to the </w:t>
          </w:r>
          <w:r w:rsidR="00E86BCA" w:rsidRPr="001779AE">
            <w:t>Committee</w:t>
          </w:r>
          <w:r w:rsidR="00E86BCA" w:rsidRPr="00FF2450">
            <w:t xml:space="preserve"> </w:t>
          </w:r>
          <w:r w:rsidRPr="00FF2450">
            <w:t>as defined in such procedures.</w:t>
          </w:r>
        </w:p>
        <w:p w14:paraId="5F27CAE0" w14:textId="77777777" w:rsidR="00F6002C" w:rsidRPr="00FF2450" w:rsidRDefault="00581773" w:rsidP="002004F8">
          <w:pPr>
            <w:pStyle w:val="ListLevel0"/>
          </w:pPr>
          <w:r w:rsidRPr="00FF2450">
            <w:t>(b)</w:t>
          </w:r>
          <w:r w:rsidRPr="00FF2450">
            <w:tab/>
            <w:t xml:space="preserve">Upon receiving an application and, if relevant, any supporting documentation, the </w:t>
          </w:r>
          <w:r w:rsidR="00E86BCA" w:rsidRPr="001779AE">
            <w:t>Committee</w:t>
          </w:r>
          <w:r w:rsidR="00E86BCA" w:rsidRPr="00FF2450">
            <w:t xml:space="preserve"> </w:t>
          </w:r>
          <w:r w:rsidRPr="00FF2450">
            <w:t>shall verify the application completeness and whether the applicant meets the requirements set out in Annex I.</w:t>
          </w:r>
        </w:p>
        <w:p w14:paraId="149EEF4F" w14:textId="77777777" w:rsidR="00F6002C" w:rsidRPr="00FF2450" w:rsidRDefault="00581773" w:rsidP="002004F8">
          <w:pPr>
            <w:pStyle w:val="ListLevel0"/>
          </w:pPr>
          <w:r w:rsidRPr="00FF2450">
            <w:t>(c)</w:t>
          </w:r>
          <w:r w:rsidR="002E584B">
            <w:tab/>
          </w:r>
          <w:r w:rsidRPr="00FF2450">
            <w:t xml:space="preserve">If the applicant meets the applicable requirements, the </w:t>
          </w:r>
          <w:r w:rsidR="00E86BCA" w:rsidRPr="001779AE">
            <w:t>Committee</w:t>
          </w:r>
          <w:r w:rsidR="00E86BCA" w:rsidRPr="00FF2450">
            <w:t xml:space="preserve"> </w:t>
          </w:r>
          <w:r w:rsidRPr="00FF2450">
            <w:t xml:space="preserve">shall issue, revalidate or renew, when appropriate, the relevant licence, rating(s) and endorsement(s) using the format for licences established in Appendix 1 of Annex II. The temporary OJTI authorisation referred to in </w:t>
          </w:r>
          <w:hyperlink w:anchor="_DxCrossRefBm1379192448" w:history="1">
            <w:r>
              <w:rPr>
                <w:rStyle w:val="Hyperlink"/>
              </w:rPr>
              <w:t>ATCO.C.025</w:t>
            </w:r>
          </w:hyperlink>
          <w:r>
            <w:t xml:space="preserve"> and the temporary assessor authorisation referred to in </w:t>
          </w:r>
          <w:hyperlink w:anchor="_DxCrossRefBm1379192465" w:history="1">
            <w:r>
              <w:rPr>
                <w:rStyle w:val="Hyperlink"/>
              </w:rPr>
              <w:t>ATCO.C.065</w:t>
            </w:r>
          </w:hyperlink>
          <w:r>
            <w:t xml:space="preserve"> shall be issued as a separate document wherein the privileges of the holder as well as the validity of the authorisation shall be specified.</w:t>
          </w:r>
        </w:p>
        <w:p w14:paraId="304F6DCF" w14:textId="77777777" w:rsidR="00F6002C" w:rsidRPr="00FF2450" w:rsidRDefault="00581773" w:rsidP="002004F8">
          <w:pPr>
            <w:pStyle w:val="ListLevel0"/>
          </w:pPr>
          <w:r w:rsidRPr="00FF2450">
            <w:t>(d)</w:t>
          </w:r>
          <w:r w:rsidRPr="00FF2450">
            <w:tab/>
            <w:t xml:space="preserve">For the purpose of reducing unnecessary administrative burden, the </w:t>
          </w:r>
          <w:r w:rsidR="00E86BCA" w:rsidRPr="001779AE">
            <w:t>Committee</w:t>
          </w:r>
          <w:r w:rsidR="00E86BCA" w:rsidRPr="00FF2450">
            <w:t xml:space="preserve"> </w:t>
          </w:r>
          <w:r w:rsidRPr="00FF2450">
            <w:t>may establish procedures for establishing a unique date of validity for several endorsements. In any case, the validity periods of the endorsements concerned shall not be extended.</w:t>
          </w:r>
        </w:p>
        <w:bookmarkEnd w:id="1330"/>
        <w:bookmarkEnd w:id="1329"/>
        <w:p w14:paraId="72347C4E" w14:textId="77777777" w:rsidR="00F6002C" w:rsidRPr="00FF2450" w:rsidRDefault="00581773" w:rsidP="002004F8">
          <w:pPr>
            <w:pStyle w:val="ListLevel0"/>
          </w:pPr>
          <w:r w:rsidRPr="00FF2450">
            <w:lastRenderedPageBreak/>
            <w:t>(e)</w:t>
          </w:r>
          <w:r w:rsidRPr="00FF2450">
            <w:tab/>
            <w:t xml:space="preserve">The </w:t>
          </w:r>
          <w:r w:rsidR="00E86BCA" w:rsidRPr="001779AE">
            <w:t>Committee</w:t>
          </w:r>
          <w:r w:rsidR="00E86BCA" w:rsidRPr="00FF2450">
            <w:t xml:space="preserve"> </w:t>
          </w:r>
          <w:r w:rsidRPr="00FF2450">
            <w:t>shall replace the air traffic controller licence if necessary for administrative reasons and when point (XIIa) of the licence is completed and no further space remains. The date of the first issue of the ratings and rating endorsements shall be transferred to the new licence.</w:t>
          </w:r>
        </w:p>
      </w:sdtContent>
    </w:sdt>
    <w:bookmarkStart w:id="1335" w:name="_DxCrossRefBm1379192616" w:displacedByCustomXml="next"/>
    <w:bookmarkStart w:id="1336" w:name="_DxCrossRefBm9000194" w:displacedByCustomXml="next"/>
    <w:bookmarkStart w:id="1337" w:name="_Toc427661518" w:displacedByCustomXml="next"/>
    <w:bookmarkStart w:id="1338" w:name="_Toc413841948_0" w:displacedByCustomXml="next"/>
    <w:bookmarkStart w:id="1339" w:name="_Toc405820128_0" w:displacedByCustomXml="next"/>
    <w:sdt>
      <w:sdtPr>
        <w:rPr>
          <w:b w:val="0"/>
          <w:color w:val="auto"/>
          <w:sz w:val="22"/>
          <w:lang w:val="en-US"/>
        </w:rPr>
        <w:alias w:val="topic"/>
        <w:tag w:val="topic"/>
        <w:id w:val="-1719611694"/>
      </w:sdtPr>
      <w:sdtContent>
        <w:p w14:paraId="6291C1EE" w14:textId="77777777" w:rsidR="0042257D" w:rsidRPr="00FF2450" w:rsidRDefault="00581773" w:rsidP="000F573D">
          <w:pPr>
            <w:pStyle w:val="Heading4AMC"/>
          </w:pPr>
          <w:r w:rsidRPr="00FF2450">
            <w:t>AMC1 ATCO.AR.D.001(a)</w:t>
          </w:r>
          <w:r w:rsidR="00E073AF">
            <w:t xml:space="preserve"> </w:t>
          </w:r>
          <w:r w:rsidRPr="00FF2450">
            <w:t xml:space="preserve"> Procedure for the issue, revalidation and renewal of licences, ratings, endorsements and authorisations</w:t>
          </w:r>
          <w:bookmarkEnd w:id="1339"/>
          <w:bookmarkEnd w:id="1338"/>
          <w:bookmarkEnd w:id="1337"/>
          <w:bookmarkEnd w:id="1336"/>
          <w:bookmarkEnd w:id="1335"/>
        </w:p>
        <w:p w14:paraId="0CC9C292" w14:textId="77777777" w:rsidR="0042257D" w:rsidRPr="00FF2450" w:rsidRDefault="00581773" w:rsidP="00C133F7">
          <w:pPr>
            <w:pStyle w:val="Heading5OrgManual"/>
          </w:pPr>
          <w:r w:rsidRPr="00FF2450">
            <w:t>PROCEDURES</w:t>
          </w:r>
        </w:p>
        <w:p w14:paraId="333A1F3A" w14:textId="77777777" w:rsidR="0042257D" w:rsidRPr="00FF2450" w:rsidRDefault="00581773" w:rsidP="000F573D">
          <w:r w:rsidRPr="00FF2450">
            <w:t xml:space="preserve">The </w:t>
          </w:r>
          <w:r w:rsidR="00E86BCA" w:rsidRPr="001779AE">
            <w:t>Committee</w:t>
          </w:r>
          <w:r w:rsidR="00E86BCA" w:rsidRPr="00FF2450">
            <w:t xml:space="preserve"> </w:t>
          </w:r>
          <w:r w:rsidRPr="00FF2450">
            <w:t>may develop procedures to allow privileges to be exercised by the licence holder for a maximum period of eight weeks after successful completion of the applicable examination(s) and assessment(s), pending the issue of the licence, rating or endorsement.</w:t>
          </w:r>
        </w:p>
        <w:p w14:paraId="57CCB2C9" w14:textId="77777777" w:rsidR="00EC65ED" w:rsidRPr="00FF2450" w:rsidRDefault="00581773" w:rsidP="000F573D">
          <w:r w:rsidRPr="00FF2450">
            <w:t>Such procedures may cover licences, ratings and endorsements, but not the temporary authorisations.</w:t>
          </w:r>
        </w:p>
      </w:sdtContent>
    </w:sdt>
    <w:bookmarkStart w:id="1340" w:name="_DxCrossRefBm1379192617" w:displacedByCustomXml="next"/>
    <w:bookmarkStart w:id="1341" w:name="_DxCrossRefBm9000195" w:displacedByCustomXml="next"/>
    <w:bookmarkStart w:id="1342" w:name="_Toc427661519" w:displacedByCustomXml="next"/>
    <w:bookmarkStart w:id="1343" w:name="_Toc413841949" w:displacedByCustomXml="next"/>
    <w:bookmarkStart w:id="1344" w:name="_Toc405820129" w:displacedByCustomXml="next"/>
    <w:sdt>
      <w:sdtPr>
        <w:rPr>
          <w:b w:val="0"/>
          <w:color w:val="auto"/>
          <w:sz w:val="22"/>
          <w:lang w:val="en-US"/>
        </w:rPr>
        <w:alias w:val="topic"/>
        <w:tag w:val="topic"/>
        <w:id w:val="2131844908"/>
      </w:sdtPr>
      <w:sdtContent>
        <w:p w14:paraId="62F3A421" w14:textId="77777777" w:rsidR="006C034F" w:rsidRPr="006C034F" w:rsidRDefault="00581773" w:rsidP="00A54AFC">
          <w:pPr>
            <w:pStyle w:val="Heading4GM"/>
          </w:pPr>
          <w:r w:rsidRPr="00FF2450">
            <w:t>GM1 ATCO.AR.D.001(a) Procedure for the issue, revalidation and renewal of licences, ratings, endorsements and authorisations</w:t>
          </w:r>
          <w:bookmarkEnd w:id="1344"/>
          <w:bookmarkEnd w:id="1343"/>
          <w:bookmarkEnd w:id="1342"/>
          <w:bookmarkEnd w:id="1341"/>
          <w:bookmarkEnd w:id="1340"/>
        </w:p>
        <w:p w14:paraId="37EC8165" w14:textId="77777777" w:rsidR="00AF16F6" w:rsidRPr="00A54AFC" w:rsidRDefault="00581773" w:rsidP="00A54AFC">
          <w:pPr>
            <w:pStyle w:val="Heading5OrgManual"/>
            <w:rPr>
              <w:rStyle w:val="GeneralAviation"/>
              <w:color w:val="auto"/>
            </w:rPr>
          </w:pPr>
          <w:r w:rsidRPr="00A54AFC">
            <w:rPr>
              <w:rStyle w:val="GeneralAviation"/>
              <w:color w:val="auto"/>
            </w:rPr>
            <w:t>APPLICATION FORM FOR THE ISSUE, REVALIDATION AND RENEWAL OF LICENCES, RATINGS AND ENDORSEMENTS</w:t>
          </w:r>
        </w:p>
        <w:tbl>
          <w:tblPr>
            <w:tblW w:w="5118"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120" w:type="dxa"/>
              <w:right w:w="120" w:type="dxa"/>
            </w:tblCellMar>
            <w:tblLook w:val="0000" w:firstRow="0" w:lastRow="0" w:firstColumn="0" w:lastColumn="0" w:noHBand="0" w:noVBand="0"/>
          </w:tblPr>
          <w:tblGrid>
            <w:gridCol w:w="909"/>
            <w:gridCol w:w="245"/>
            <w:gridCol w:w="688"/>
            <w:gridCol w:w="279"/>
            <w:gridCol w:w="1051"/>
            <w:gridCol w:w="518"/>
            <w:gridCol w:w="234"/>
            <w:gridCol w:w="1079"/>
            <w:gridCol w:w="184"/>
            <w:gridCol w:w="865"/>
            <w:gridCol w:w="280"/>
            <w:gridCol w:w="17"/>
            <w:gridCol w:w="730"/>
            <w:gridCol w:w="544"/>
            <w:gridCol w:w="480"/>
            <w:gridCol w:w="948"/>
            <w:gridCol w:w="172"/>
          </w:tblGrid>
          <w:tr w:rsidR="00090094" w14:paraId="49F11594" w14:textId="77777777" w:rsidTr="00E86BCA">
            <w:trPr>
              <w:gridAfter w:val="1"/>
              <w:wAfter w:w="94" w:type="pct"/>
              <w:trHeight w:val="543"/>
            </w:trPr>
            <w:tc>
              <w:tcPr>
                <w:tcW w:w="4906" w:type="pct"/>
                <w:gridSpan w:val="16"/>
                <w:tcBorders>
                  <w:top w:val="single" w:sz="6" w:space="0" w:color="auto"/>
                  <w:left w:val="single" w:sz="6" w:space="0" w:color="auto"/>
                  <w:bottom w:val="single" w:sz="6" w:space="0" w:color="auto"/>
                  <w:right w:val="single" w:sz="6" w:space="0" w:color="auto"/>
                </w:tcBorders>
                <w:shd w:val="clear" w:color="auto" w:fill="00B0F0"/>
                <w:vAlign w:val="center"/>
              </w:tcPr>
              <w:p w14:paraId="072CDFC1" w14:textId="77777777" w:rsidR="00544799" w:rsidRPr="00A54AFC" w:rsidRDefault="00A66483" w:rsidP="00A66483">
                <w:pPr>
                  <w:pStyle w:val="TableCentered"/>
                  <w:ind w:left="-227" w:right="-57"/>
                  <w:rPr>
                    <w:rStyle w:val="GeneralAviation"/>
                    <w:b/>
                    <w:color w:val="auto"/>
                  </w:rPr>
                </w:pPr>
                <w:r w:rsidRPr="002A1FCC">
                  <w:rPr>
                    <w:noProof/>
                    <w:lang w:val="ru-RU" w:eastAsia="ru-RU"/>
                  </w:rPr>
                  <w:drawing>
                    <wp:inline distT="0" distB="0" distL="0" distR="0" wp14:anchorId="51EDF461" wp14:editId="30C51936">
                      <wp:extent cx="1224369" cy="314325"/>
                      <wp:effectExtent l="0" t="0" r="0" b="0"/>
                      <wp:docPr id="7" name="Рисунок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1501618" cy="385502"/>
                              </a:xfrm>
                              <a:prstGeom prst="rect">
                                <a:avLst/>
                              </a:prstGeom>
                            </pic:spPr>
                          </pic:pic>
                        </a:graphicData>
                      </a:graphic>
                    </wp:inline>
                  </w:drawing>
                </w:r>
                <w:r w:rsidR="00581773" w:rsidRPr="00A54AFC">
                  <w:rPr>
                    <w:rStyle w:val="GeneralAviation"/>
                    <w:b/>
                    <w:color w:val="auto"/>
                  </w:rPr>
                  <w:t>APPLICATION FOR THE ISSUE/REVALIDATION/RENEWAL OF (STUDENT)</w:t>
                </w:r>
                <w:r w:rsidRPr="00A54AFC">
                  <w:rPr>
                    <w:rStyle w:val="ag"/>
                    <w:b/>
                  </w:rPr>
                  <w:t xml:space="preserve"> </w:t>
                </w:r>
                <w:r w:rsidRPr="00A54AFC">
                  <w:rPr>
                    <w:rStyle w:val="GeneralAviation"/>
                    <w:b/>
                    <w:color w:val="auto"/>
                  </w:rPr>
                  <w:t>AIR TRAFFIC</w:t>
                </w:r>
              </w:p>
              <w:p w14:paraId="5F909D58" w14:textId="77777777" w:rsidR="00AF16F6" w:rsidRPr="00A22FC8" w:rsidRDefault="00A66483" w:rsidP="00A66483">
                <w:pPr>
                  <w:pStyle w:val="TableCentered"/>
                  <w:rPr>
                    <w:rStyle w:val="GeneralAviation"/>
                  </w:rPr>
                </w:pPr>
                <w:r>
                  <w:rPr>
                    <w:rStyle w:val="GeneralAviation"/>
                    <w:b/>
                    <w:color w:val="auto"/>
                  </w:rPr>
                  <w:t xml:space="preserve">                                          </w:t>
                </w:r>
                <w:r w:rsidR="00581773" w:rsidRPr="00A54AFC">
                  <w:rPr>
                    <w:rStyle w:val="GeneralAviation"/>
                    <w:b/>
                    <w:color w:val="auto"/>
                  </w:rPr>
                  <w:t>CONTROLLER (ATCO) LICENCES, RATINGS AND ENDORSEMENTS</w:t>
                </w:r>
              </w:p>
            </w:tc>
          </w:tr>
          <w:tr w:rsidR="00090094" w14:paraId="629D725B"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C2D69B" w:themeFill="accent3" w:themeFillTint="99"/>
              </w:tcPr>
              <w:p w14:paraId="40D5BC16" w14:textId="77777777" w:rsidR="00AF16F6" w:rsidRPr="00A54AFC" w:rsidRDefault="00581773" w:rsidP="00AF16F6">
                <w:pPr>
                  <w:pStyle w:val="TableHead"/>
                  <w:rPr>
                    <w:rStyle w:val="GeneralAviation"/>
                    <w:color w:val="auto"/>
                  </w:rPr>
                </w:pPr>
                <w:r w:rsidRPr="00A54AFC">
                  <w:rPr>
                    <w:rStyle w:val="GeneralAviation"/>
                    <w:color w:val="auto"/>
                  </w:rPr>
                  <w:t>Part A: APPLICANT’S DETAILS</w:t>
                </w:r>
              </w:p>
            </w:tc>
          </w:tr>
          <w:tr w:rsidR="00090094" w14:paraId="76EA7720"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4D38E925" w14:textId="77777777" w:rsidR="00AF16F6" w:rsidRPr="00A54AFC" w:rsidRDefault="00581773" w:rsidP="00AF16F6">
                <w:pPr>
                  <w:pStyle w:val="TableNormal0"/>
                  <w:rPr>
                    <w:rStyle w:val="GeneralAviation"/>
                    <w:color w:val="auto"/>
                  </w:rPr>
                </w:pPr>
                <w:r w:rsidRPr="00A54AFC">
                  <w:rPr>
                    <w:rStyle w:val="GeneralAviation"/>
                    <w:color w:val="auto"/>
                  </w:rPr>
                  <w:t>Name:</w:t>
                </w:r>
                <w:r w:rsidRPr="00A54AFC">
                  <w:rPr>
                    <w:rStyle w:val="GeneralAviation"/>
                    <w:color w:val="auto"/>
                  </w:rPr>
                  <w:tab/>
                </w:r>
                <w:r w:rsidR="00693E93" w:rsidRPr="00A54AFC">
                  <w:rPr>
                    <w:rStyle w:val="GeneralAviation"/>
                    <w:color w:val="auto"/>
                  </w:rPr>
                  <w:t>………………………………………………………………………………</w:t>
                </w:r>
              </w:p>
              <w:p w14:paraId="1B551359" w14:textId="77777777" w:rsidR="00AF16F6" w:rsidRPr="00A54AFC" w:rsidRDefault="00581773" w:rsidP="00AF16F6">
                <w:pPr>
                  <w:pStyle w:val="TableNormal0"/>
                  <w:rPr>
                    <w:rStyle w:val="GeneralAviation"/>
                    <w:color w:val="auto"/>
                  </w:rPr>
                </w:pPr>
                <w:r w:rsidRPr="00A54AFC">
                  <w:rPr>
                    <w:rStyle w:val="GeneralAviation"/>
                    <w:color w:val="auto"/>
                  </w:rPr>
                  <w:t>Permanent address:…………………………………………………………………………………………………………………</w:t>
                </w:r>
              </w:p>
              <w:p w14:paraId="29D40E2E" w14:textId="77777777" w:rsidR="00AF16F6" w:rsidRPr="00A54AFC" w:rsidRDefault="00581773" w:rsidP="00AF16F6">
                <w:pPr>
                  <w:pStyle w:val="TableNormal0"/>
                  <w:rPr>
                    <w:rStyle w:val="GeneralAviation"/>
                    <w:color w:val="auto"/>
                  </w:rPr>
                </w:pPr>
                <w:r w:rsidRPr="00A54AFC">
                  <w:rPr>
                    <w:rStyle w:val="GeneralAviation"/>
                    <w:color w:val="auto"/>
                  </w:rPr>
                  <w:t>Tel.:……………………………………… Mobile:………………… E-mail address:…………………………………………</w:t>
                </w:r>
              </w:p>
              <w:p w14:paraId="4730D42D" w14:textId="77777777" w:rsidR="00AF16F6" w:rsidRPr="00A54AFC" w:rsidRDefault="00581773" w:rsidP="00AF16F6">
                <w:pPr>
                  <w:pStyle w:val="TableNormal0"/>
                  <w:rPr>
                    <w:rStyle w:val="GeneralAviation"/>
                    <w:color w:val="auto"/>
                  </w:rPr>
                </w:pPr>
                <w:r w:rsidRPr="00A54AFC">
                  <w:rPr>
                    <w:rStyle w:val="GeneralAviation"/>
                    <w:color w:val="auto"/>
                  </w:rPr>
                  <w:t xml:space="preserve">Nationality: ……………… </w:t>
                </w:r>
              </w:p>
              <w:p w14:paraId="3748978B" w14:textId="77777777" w:rsidR="00AF16F6" w:rsidRPr="00A54AFC" w:rsidRDefault="00581773" w:rsidP="00AF16F6">
                <w:pPr>
                  <w:pStyle w:val="TableNormal0"/>
                  <w:rPr>
                    <w:rStyle w:val="GeneralAviation"/>
                    <w:color w:val="auto"/>
                  </w:rPr>
                </w:pPr>
                <w:r w:rsidRPr="00A54AFC">
                  <w:rPr>
                    <w:rStyle w:val="GeneralAviation"/>
                    <w:color w:val="auto"/>
                  </w:rPr>
                  <w:t>Date (dd/mm/yyyy) and place of birth:…………………………………………………………………………….</w:t>
                </w:r>
              </w:p>
            </w:tc>
          </w:tr>
          <w:tr w:rsidR="00090094" w14:paraId="7C81D8E0"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1BE8F958" w14:textId="77777777" w:rsidR="00AF16F6" w:rsidRPr="00A54AFC" w:rsidRDefault="00581773" w:rsidP="00AF16F6">
                <w:pPr>
                  <w:pStyle w:val="TableNormal0"/>
                  <w:rPr>
                    <w:rStyle w:val="GeneralAviation"/>
                    <w:color w:val="auto"/>
                  </w:rPr>
                </w:pPr>
                <w:r w:rsidRPr="00A54AFC">
                  <w:rPr>
                    <w:rStyle w:val="GeneralAviation"/>
                    <w:color w:val="auto"/>
                  </w:rPr>
                  <w:t>(STUDENT) ATCO LICENCE DETAILS (if applicable):</w:t>
                </w:r>
              </w:p>
              <w:p w14:paraId="53B25C0A" w14:textId="77777777" w:rsidR="00AF16F6" w:rsidRPr="00A54AFC" w:rsidRDefault="00581773" w:rsidP="00AF16F6">
                <w:pPr>
                  <w:pStyle w:val="TableNormal0"/>
                  <w:rPr>
                    <w:rStyle w:val="GeneralAviation"/>
                    <w:color w:val="auto"/>
                  </w:rPr>
                </w:pPr>
                <w:r w:rsidRPr="00A54AFC">
                  <w:rPr>
                    <w:rStyle w:val="GeneralAviation"/>
                    <w:color w:val="auto"/>
                  </w:rPr>
                  <w:t xml:space="preserve">Licence serial number:…………………………………… </w:t>
                </w:r>
                <w:r w:rsidRPr="00A54AFC">
                  <w:rPr>
                    <w:rStyle w:val="GeneralAviation"/>
                    <w:color w:val="auto"/>
                  </w:rPr>
                  <w:br/>
                  <w:t xml:space="preserve">Date of issue (dd/mm/yyyy): ……………………………… </w:t>
                </w:r>
              </w:p>
            </w:tc>
          </w:tr>
          <w:tr w:rsidR="00090094" w14:paraId="6BEFA359"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1C6A0323" w14:textId="77777777" w:rsidR="00AF16F6" w:rsidRPr="00A54AFC" w:rsidRDefault="00581773" w:rsidP="00AF16F6">
                <w:pPr>
                  <w:pStyle w:val="TableNormal0"/>
                  <w:rPr>
                    <w:rStyle w:val="GeneralAviation"/>
                    <w:color w:val="auto"/>
                  </w:rPr>
                </w:pPr>
                <w:r w:rsidRPr="00A54AFC">
                  <w:rPr>
                    <w:rStyle w:val="GeneralAviation"/>
                    <w:color w:val="auto"/>
                  </w:rPr>
                  <w:t>EMPLOYER’S DETAILS (if applicable):</w:t>
                </w:r>
              </w:p>
              <w:p w14:paraId="2A070FA3" w14:textId="77777777" w:rsidR="00AF16F6" w:rsidRPr="00A54AFC" w:rsidRDefault="00581773" w:rsidP="00AF16F6">
                <w:pPr>
                  <w:pStyle w:val="TableNormal0"/>
                  <w:rPr>
                    <w:rStyle w:val="GeneralAviation"/>
                    <w:color w:val="auto"/>
                  </w:rPr>
                </w:pPr>
                <w:r w:rsidRPr="00A54AFC">
                  <w:rPr>
                    <w:rStyle w:val="GeneralAviation"/>
                    <w:color w:val="auto"/>
                  </w:rPr>
                  <w:t>Name:</w:t>
                </w:r>
                <w:r w:rsidRPr="00A54AFC">
                  <w:rPr>
                    <w:rStyle w:val="GeneralAviation"/>
                    <w:color w:val="auto"/>
                  </w:rPr>
                  <w:tab/>
                  <w:t xml:space="preserve"> </w:t>
                </w:r>
              </w:p>
            </w:tc>
          </w:tr>
          <w:tr w:rsidR="00090094" w14:paraId="2284A312"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C2D69B" w:themeFill="accent3" w:themeFillTint="99"/>
              </w:tcPr>
              <w:p w14:paraId="635A83F1" w14:textId="77777777" w:rsidR="00AF16F6" w:rsidRPr="00A54AFC" w:rsidRDefault="00581773" w:rsidP="00AF16F6">
                <w:pPr>
                  <w:pStyle w:val="TableHead"/>
                  <w:rPr>
                    <w:rStyle w:val="GeneralAviation"/>
                    <w:color w:val="auto"/>
                  </w:rPr>
                </w:pPr>
                <w:r w:rsidRPr="00A54AFC">
                  <w:rPr>
                    <w:rStyle w:val="GeneralAviation"/>
                    <w:color w:val="auto"/>
                  </w:rPr>
                  <w:t>Part B: APPLICATION FOR (Tick the relevant boxes)</w:t>
                </w:r>
              </w:p>
            </w:tc>
          </w:tr>
          <w:tr w:rsidR="00090094" w14:paraId="618E5736"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5570C04E" w14:textId="77777777" w:rsidR="00AF16F6" w:rsidRPr="00A54AFC" w:rsidRDefault="00581773" w:rsidP="00AF16F6">
                <w:pPr>
                  <w:pStyle w:val="TableNormal0"/>
                  <w:rPr>
                    <w:rStyle w:val="GeneralAviation"/>
                    <w:color w:val="auto"/>
                  </w:rPr>
                </w:pP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xml:space="preserve"> Issue of Student ATCO licence, rating(s) and rating endorsement(s) (Part C, E and F of this form)</w:t>
                </w:r>
              </w:p>
            </w:tc>
          </w:tr>
          <w:tr w:rsidR="00090094" w14:paraId="27BEFC2F"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2CB49B85" w14:textId="77777777" w:rsidR="00AF16F6" w:rsidRPr="00A54AFC" w:rsidRDefault="00581773" w:rsidP="00AF16F6">
                <w:pPr>
                  <w:pStyle w:val="TableNormal0"/>
                  <w:rPr>
                    <w:rStyle w:val="GeneralAviation"/>
                    <w:color w:val="auto"/>
                  </w:rPr>
                </w:pPr>
                <w:r w:rsidRPr="00A54AFC">
                  <w:rPr>
                    <w:rStyle w:val="GeneralAviation"/>
                    <w:color w:val="auto"/>
                  </w:rPr>
                  <w:fldChar w:fldCharType="begin">
                    <w:ffData>
                      <w:name w:val="Check3"/>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xml:space="preserve"> Language proficiency endorsement(s) (Part C, E and F of this form)</w:t>
                </w:r>
              </w:p>
            </w:tc>
          </w:tr>
          <w:tr w:rsidR="00090094" w14:paraId="1AC95AA5"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64DD59C2" w14:textId="77777777" w:rsidR="00AF16F6" w:rsidRPr="00A54AFC" w:rsidRDefault="00581773" w:rsidP="00AF16F6">
                <w:pPr>
                  <w:pStyle w:val="TableNormal0"/>
                  <w:rPr>
                    <w:rStyle w:val="GeneralAviation"/>
                    <w:color w:val="auto"/>
                  </w:rPr>
                </w:pP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xml:space="preserve"> Issue of ATCO licence, rating(s) and rating endorsement(s) (Part C, E and F of this form)</w:t>
                </w:r>
              </w:p>
            </w:tc>
          </w:tr>
          <w:tr w:rsidR="00090094" w14:paraId="5C787184"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39A72663" w14:textId="77777777" w:rsidR="00AF16F6" w:rsidRPr="00A54AFC" w:rsidRDefault="00581773" w:rsidP="00AF16F6">
                <w:pPr>
                  <w:pStyle w:val="TableNormal0"/>
                  <w:rPr>
                    <w:rStyle w:val="GeneralAviation"/>
                    <w:color w:val="auto"/>
                  </w:rPr>
                </w:pPr>
                <w:r w:rsidRPr="00A54AFC">
                  <w:rPr>
                    <w:rStyle w:val="GeneralAviation"/>
                    <w:color w:val="auto"/>
                  </w:rPr>
                  <w:fldChar w:fldCharType="begin">
                    <w:ffData>
                      <w:name w:val="Check3"/>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xml:space="preserve"> Revalidation of ATCO licence rating(s)</w:t>
                </w:r>
                <w:r w:rsidR="00E916C2" w:rsidRPr="00A54AFC">
                  <w:rPr>
                    <w:rStyle w:val="GeneralAviation"/>
                    <w:color w:val="auto"/>
                  </w:rPr>
                  <w:t xml:space="preserve"> </w:t>
                </w:r>
                <w:r w:rsidRPr="00A54AFC">
                  <w:rPr>
                    <w:rStyle w:val="GeneralAviation"/>
                    <w:color w:val="auto"/>
                  </w:rPr>
                  <w:t>and rating endorsement(s) (Part C, D, E and F of this form)</w:t>
                </w:r>
              </w:p>
            </w:tc>
          </w:tr>
          <w:tr w:rsidR="00090094" w14:paraId="22E6938D" w14:textId="77777777" w:rsidTr="00E86BCA">
            <w:trPr>
              <w:gridAfter w:val="1"/>
              <w:wAfter w:w="94" w:type="pct"/>
            </w:trPr>
            <w:tc>
              <w:tcPr>
                <w:tcW w:w="4906" w:type="pct"/>
                <w:gridSpan w:val="16"/>
                <w:tcBorders>
                  <w:top w:val="single" w:sz="6" w:space="0" w:color="auto"/>
                  <w:left w:val="single" w:sz="6" w:space="0" w:color="auto"/>
                  <w:bottom w:val="single" w:sz="6" w:space="0" w:color="auto"/>
                  <w:right w:val="single" w:sz="6" w:space="0" w:color="auto"/>
                </w:tcBorders>
                <w:shd w:val="clear" w:color="auto" w:fill="auto"/>
              </w:tcPr>
              <w:p w14:paraId="13A7AEB8" w14:textId="77777777" w:rsidR="00AF16F6" w:rsidRPr="00A54AFC" w:rsidRDefault="00581773" w:rsidP="00AF16F6">
                <w:pPr>
                  <w:pStyle w:val="TableNormal0"/>
                  <w:rPr>
                    <w:rStyle w:val="GeneralAviation"/>
                    <w:color w:val="auto"/>
                  </w:rPr>
                </w:pPr>
                <w:r w:rsidRPr="00A54AFC">
                  <w:rPr>
                    <w:rStyle w:val="GeneralAviation"/>
                    <w:color w:val="auto"/>
                  </w:rPr>
                  <w:fldChar w:fldCharType="begin">
                    <w:ffData>
                      <w:name w:val="Check3"/>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xml:space="preserve"> Renewal of ATCO licence rating(s) and rating endorsement(s) (Part C, D, E and F of this form)</w:t>
                </w:r>
              </w:p>
            </w:tc>
          </w:tr>
          <w:tr w:rsidR="00090094" w14:paraId="4B06ED5D" w14:textId="77777777" w:rsidTr="00E86BCA">
            <w:trPr>
              <w:gridAfter w:val="1"/>
              <w:wAfter w:w="94" w:type="pct"/>
              <w:trHeight w:val="128"/>
            </w:trPr>
            <w:tc>
              <w:tcPr>
                <w:tcW w:w="4906" w:type="pct"/>
                <w:gridSpan w:val="16"/>
                <w:tcBorders>
                  <w:top w:val="single" w:sz="6" w:space="0" w:color="auto"/>
                  <w:left w:val="single" w:sz="6" w:space="0" w:color="auto"/>
                  <w:bottom w:val="single" w:sz="6" w:space="0" w:color="auto"/>
                  <w:right w:val="single" w:sz="6" w:space="0" w:color="auto"/>
                </w:tcBorders>
                <w:shd w:val="clear" w:color="auto" w:fill="C2D69B" w:themeFill="accent3" w:themeFillTint="99"/>
              </w:tcPr>
              <w:p w14:paraId="02B73F60" w14:textId="77777777" w:rsidR="00AF16F6" w:rsidRPr="00A54AFC" w:rsidRDefault="00581773" w:rsidP="00AF16F6">
                <w:pPr>
                  <w:pStyle w:val="TableHead"/>
                  <w:rPr>
                    <w:rStyle w:val="GeneralAviation"/>
                    <w:color w:val="auto"/>
                  </w:rPr>
                </w:pPr>
                <w:r w:rsidRPr="00A54AFC">
                  <w:rPr>
                    <w:rStyle w:val="GeneralAviation"/>
                    <w:color w:val="auto"/>
                  </w:rPr>
                  <w:t>Part C: RATING/RATING ENDORSEMENT/ATC UNIT/Sector</w:t>
                </w:r>
              </w:p>
            </w:tc>
          </w:tr>
          <w:tr w:rsidR="00090094" w14:paraId="7C8CB603" w14:textId="77777777" w:rsidTr="00E86BCA">
            <w:trPr>
              <w:gridAfter w:val="1"/>
              <w:wAfter w:w="94" w:type="pct"/>
              <w:trHeight w:val="270"/>
            </w:trPr>
            <w:tc>
              <w:tcPr>
                <w:tcW w:w="625" w:type="pct"/>
                <w:gridSpan w:val="2"/>
                <w:tcBorders>
                  <w:top w:val="single" w:sz="4" w:space="0" w:color="auto"/>
                  <w:bottom w:val="single" w:sz="4" w:space="0" w:color="auto"/>
                  <w:right w:val="single" w:sz="4" w:space="0" w:color="auto"/>
                </w:tcBorders>
                <w:shd w:val="clear" w:color="auto" w:fill="auto"/>
              </w:tcPr>
              <w:p w14:paraId="63CCD80F" w14:textId="77777777" w:rsidR="00AF16F6" w:rsidRPr="00A54AFC" w:rsidRDefault="00581773" w:rsidP="00AF16F6">
                <w:pPr>
                  <w:pStyle w:val="TableNormal0"/>
                  <w:rPr>
                    <w:rStyle w:val="GeneralAviation"/>
                    <w:color w:val="auto"/>
                  </w:rPr>
                </w:pPr>
                <w:r w:rsidRPr="00A54AFC">
                  <w:rPr>
                    <w:rStyle w:val="GeneralAviation"/>
                    <w:color w:val="auto"/>
                  </w:rPr>
                  <w:t>ADC</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1502" w:type="pct"/>
                <w:gridSpan w:val="5"/>
                <w:tcBorders>
                  <w:top w:val="single" w:sz="4" w:space="0" w:color="auto"/>
                  <w:left w:val="single" w:sz="4" w:space="0" w:color="auto"/>
                  <w:bottom w:val="single" w:sz="4" w:space="0" w:color="auto"/>
                  <w:right w:val="single" w:sz="4" w:space="0" w:color="auto"/>
                </w:tcBorders>
                <w:shd w:val="clear" w:color="auto" w:fill="auto"/>
              </w:tcPr>
              <w:p w14:paraId="4489AF09" w14:textId="77777777" w:rsidR="00AF16F6" w:rsidRPr="00A54AFC" w:rsidRDefault="00581773" w:rsidP="00AF16F6">
                <w:pPr>
                  <w:pStyle w:val="TableNormal0"/>
                  <w:rPr>
                    <w:rStyle w:val="GeneralAviation"/>
                    <w:color w:val="auto"/>
                  </w:rPr>
                </w:pPr>
                <w:r w:rsidRPr="00A54AFC">
                  <w:rPr>
                    <w:rStyle w:val="GeneralAviation"/>
                    <w:color w:val="auto"/>
                  </w:rPr>
                  <w:t>(Unit, sector, working position)</w:t>
                </w:r>
              </w:p>
            </w:tc>
            <w:tc>
              <w:tcPr>
                <w:tcW w:w="585" w:type="pct"/>
                <w:tcBorders>
                  <w:top w:val="single" w:sz="4" w:space="0" w:color="auto"/>
                  <w:left w:val="single" w:sz="4" w:space="0" w:color="auto"/>
                  <w:bottom w:val="single" w:sz="4" w:space="0" w:color="auto"/>
                  <w:right w:val="single" w:sz="4" w:space="0" w:color="auto"/>
                </w:tcBorders>
                <w:shd w:val="clear" w:color="auto" w:fill="auto"/>
              </w:tcPr>
              <w:p w14:paraId="710CC236" w14:textId="77777777" w:rsidR="00AF16F6" w:rsidRPr="00A54AFC" w:rsidRDefault="00AF16F6" w:rsidP="00AF16F6">
                <w:pPr>
                  <w:pStyle w:val="TableNormal0"/>
                  <w:rPr>
                    <w:rStyle w:val="GeneralAviation"/>
                    <w:color w:val="auto"/>
                  </w:rPr>
                </w:pPr>
              </w:p>
            </w:tc>
            <w:tc>
              <w:tcPr>
                <w:tcW w:w="569" w:type="pct"/>
                <w:gridSpan w:val="2"/>
                <w:tcBorders>
                  <w:top w:val="single" w:sz="4" w:space="0" w:color="auto"/>
                  <w:left w:val="single" w:sz="4" w:space="0" w:color="auto"/>
                  <w:bottom w:val="single" w:sz="4" w:space="0" w:color="auto"/>
                  <w:right w:val="single" w:sz="4" w:space="0" w:color="auto"/>
                </w:tcBorders>
                <w:shd w:val="clear" w:color="auto" w:fill="auto"/>
              </w:tcPr>
              <w:p w14:paraId="11837892" w14:textId="77777777" w:rsidR="00AF16F6" w:rsidRPr="00A54AFC" w:rsidRDefault="00AF16F6" w:rsidP="00AF16F6">
                <w:pPr>
                  <w:pStyle w:val="TableNormal0"/>
                  <w:rPr>
                    <w:rStyle w:val="GeneralAviation"/>
                    <w:color w:val="auto"/>
                  </w:rPr>
                </w:pPr>
              </w:p>
            </w:tc>
            <w:tc>
              <w:tcPr>
                <w:tcW w:w="557" w:type="pct"/>
                <w:gridSpan w:val="3"/>
                <w:tcBorders>
                  <w:top w:val="single" w:sz="4" w:space="0" w:color="auto"/>
                  <w:left w:val="single" w:sz="4" w:space="0" w:color="auto"/>
                  <w:bottom w:val="single" w:sz="4" w:space="0" w:color="auto"/>
                  <w:right w:val="single" w:sz="4" w:space="0" w:color="auto"/>
                </w:tcBorders>
                <w:shd w:val="clear" w:color="auto" w:fill="auto"/>
              </w:tcPr>
              <w:p w14:paraId="7BB542B1" w14:textId="77777777" w:rsidR="00AF16F6" w:rsidRPr="00A54AFC" w:rsidRDefault="00AF16F6" w:rsidP="00AF16F6">
                <w:pPr>
                  <w:pStyle w:val="TableNormal0"/>
                  <w:rPr>
                    <w:rStyle w:val="GeneralAviation"/>
                    <w:color w:val="auto"/>
                  </w:rPr>
                </w:pPr>
              </w:p>
            </w:tc>
            <w:tc>
              <w:tcPr>
                <w:tcW w:w="555" w:type="pct"/>
                <w:gridSpan w:val="2"/>
                <w:tcBorders>
                  <w:top w:val="single" w:sz="4" w:space="0" w:color="auto"/>
                  <w:left w:val="single" w:sz="4" w:space="0" w:color="auto"/>
                  <w:bottom w:val="single" w:sz="4" w:space="0" w:color="auto"/>
                  <w:right w:val="single" w:sz="4" w:space="0" w:color="auto"/>
                </w:tcBorders>
                <w:shd w:val="clear" w:color="auto" w:fill="auto"/>
              </w:tcPr>
              <w:p w14:paraId="73CC6F57" w14:textId="77777777" w:rsidR="00AF16F6" w:rsidRPr="00A54AFC" w:rsidRDefault="00AF16F6" w:rsidP="00AF16F6">
                <w:pPr>
                  <w:pStyle w:val="TableNormal0"/>
                  <w:rPr>
                    <w:rStyle w:val="GeneralAviation"/>
                    <w:color w:val="auto"/>
                  </w:rPr>
                </w:pPr>
              </w:p>
            </w:tc>
            <w:tc>
              <w:tcPr>
                <w:tcW w:w="514" w:type="pct"/>
                <w:tcBorders>
                  <w:top w:val="single" w:sz="4" w:space="0" w:color="auto"/>
                  <w:left w:val="single" w:sz="4" w:space="0" w:color="auto"/>
                  <w:bottom w:val="single" w:sz="4" w:space="0" w:color="auto"/>
                </w:tcBorders>
                <w:shd w:val="clear" w:color="auto" w:fill="auto"/>
              </w:tcPr>
              <w:p w14:paraId="04D8644E" w14:textId="77777777" w:rsidR="00AF16F6" w:rsidRPr="00A54AFC" w:rsidRDefault="00581773" w:rsidP="00AF16F6">
                <w:pPr>
                  <w:pStyle w:val="TableNormal0"/>
                  <w:rPr>
                    <w:rStyle w:val="GeneralAviation"/>
                    <w:color w:val="auto"/>
                  </w:rPr>
                </w:pPr>
                <w:r w:rsidRPr="00A54AFC">
                  <w:rPr>
                    <w:rStyle w:val="GeneralAviation"/>
                    <w:color w:val="auto"/>
                  </w:rPr>
                  <w:t xml:space="preserve">SUR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r>
          <w:tr w:rsidR="00090094" w14:paraId="3D88C134" w14:textId="77777777" w:rsidTr="00E86BCA">
            <w:trPr>
              <w:gridAfter w:val="1"/>
              <w:wAfter w:w="94" w:type="pct"/>
              <w:trHeight w:val="270"/>
            </w:trPr>
            <w:tc>
              <w:tcPr>
                <w:tcW w:w="625" w:type="pct"/>
                <w:gridSpan w:val="2"/>
                <w:tcBorders>
                  <w:top w:val="single" w:sz="4" w:space="0" w:color="auto"/>
                  <w:bottom w:val="single" w:sz="4" w:space="0" w:color="auto"/>
                  <w:right w:val="single" w:sz="4" w:space="0" w:color="auto"/>
                </w:tcBorders>
                <w:shd w:val="clear" w:color="auto" w:fill="auto"/>
              </w:tcPr>
              <w:p w14:paraId="3D2F7B57" w14:textId="77777777" w:rsidR="00AF16F6" w:rsidRPr="00A54AFC" w:rsidRDefault="00581773" w:rsidP="00AF16F6">
                <w:pPr>
                  <w:pStyle w:val="TableNormal0"/>
                  <w:rPr>
                    <w:rStyle w:val="GeneralAviation"/>
                    <w:color w:val="auto"/>
                  </w:rPr>
                </w:pPr>
                <w:r w:rsidRPr="00A54AFC">
                  <w:rPr>
                    <w:rStyle w:val="GeneralAviation"/>
                    <w:color w:val="auto"/>
                  </w:rPr>
                  <w:t>APS</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1502" w:type="pct"/>
                <w:gridSpan w:val="5"/>
                <w:tcBorders>
                  <w:top w:val="single" w:sz="4" w:space="0" w:color="auto"/>
                  <w:left w:val="single" w:sz="4" w:space="0" w:color="auto"/>
                  <w:bottom w:val="single" w:sz="4" w:space="0" w:color="auto"/>
                  <w:right w:val="single" w:sz="4" w:space="0" w:color="auto"/>
                </w:tcBorders>
                <w:shd w:val="clear" w:color="auto" w:fill="auto"/>
              </w:tcPr>
              <w:p w14:paraId="619B81F5" w14:textId="77777777" w:rsidR="00AF16F6" w:rsidRPr="00A54AFC" w:rsidRDefault="00581773" w:rsidP="00AF16F6">
                <w:pPr>
                  <w:pStyle w:val="TableNormal0"/>
                  <w:rPr>
                    <w:rStyle w:val="GeneralAviation"/>
                    <w:color w:val="auto"/>
                  </w:rPr>
                </w:pPr>
                <w:r w:rsidRPr="00A54AFC">
                  <w:rPr>
                    <w:rStyle w:val="GeneralAviation"/>
                    <w:color w:val="auto"/>
                  </w:rPr>
                  <w:t>(Unit, sector, working position)</w:t>
                </w:r>
              </w:p>
            </w:tc>
            <w:tc>
              <w:tcPr>
                <w:tcW w:w="585" w:type="pct"/>
                <w:tcBorders>
                  <w:top w:val="single" w:sz="4" w:space="0" w:color="auto"/>
                  <w:left w:val="single" w:sz="4" w:space="0" w:color="auto"/>
                  <w:bottom w:val="single" w:sz="4" w:space="0" w:color="auto"/>
                  <w:right w:val="single" w:sz="4" w:space="0" w:color="auto"/>
                </w:tcBorders>
                <w:shd w:val="clear" w:color="auto" w:fill="auto"/>
              </w:tcPr>
              <w:p w14:paraId="25D58D8A" w14:textId="77777777" w:rsidR="00AF16F6" w:rsidRPr="00A54AFC" w:rsidRDefault="00581773" w:rsidP="00AF16F6">
                <w:pPr>
                  <w:pStyle w:val="TableNormal0"/>
                  <w:rPr>
                    <w:rStyle w:val="GeneralAviation"/>
                    <w:color w:val="auto"/>
                  </w:rPr>
                </w:pPr>
                <w:r w:rsidRPr="00A54AFC">
                  <w:rPr>
                    <w:rStyle w:val="GeneralAviation"/>
                    <w:color w:val="auto"/>
                  </w:rPr>
                  <w:t xml:space="preserve">PAR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569" w:type="pct"/>
                <w:gridSpan w:val="2"/>
                <w:tcBorders>
                  <w:top w:val="single" w:sz="4" w:space="0" w:color="auto"/>
                  <w:left w:val="single" w:sz="4" w:space="0" w:color="auto"/>
                  <w:bottom w:val="single" w:sz="4" w:space="0" w:color="auto"/>
                  <w:right w:val="single" w:sz="4" w:space="0" w:color="auto"/>
                </w:tcBorders>
                <w:shd w:val="clear" w:color="auto" w:fill="auto"/>
              </w:tcPr>
              <w:p w14:paraId="0CA3B270" w14:textId="77777777" w:rsidR="00AF16F6" w:rsidRPr="00A54AFC" w:rsidRDefault="00581773" w:rsidP="00AF16F6">
                <w:pPr>
                  <w:pStyle w:val="TableNormal0"/>
                  <w:rPr>
                    <w:rStyle w:val="GeneralAviation"/>
                    <w:color w:val="auto"/>
                  </w:rPr>
                </w:pPr>
                <w:r w:rsidRPr="00A54AFC">
                  <w:rPr>
                    <w:rStyle w:val="GeneralAviation"/>
                    <w:color w:val="auto"/>
                  </w:rPr>
                  <w:t xml:space="preserve">SRA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557" w:type="pct"/>
                <w:gridSpan w:val="3"/>
                <w:tcBorders>
                  <w:top w:val="single" w:sz="4" w:space="0" w:color="auto"/>
                  <w:left w:val="single" w:sz="4" w:space="0" w:color="auto"/>
                  <w:bottom w:val="single" w:sz="4" w:space="0" w:color="auto"/>
                  <w:right w:val="single" w:sz="4" w:space="0" w:color="auto"/>
                </w:tcBorders>
                <w:shd w:val="clear" w:color="auto" w:fill="auto"/>
              </w:tcPr>
              <w:p w14:paraId="7F013B37" w14:textId="77777777" w:rsidR="00AF16F6" w:rsidRPr="00A54AFC" w:rsidRDefault="00AF16F6" w:rsidP="00AF16F6">
                <w:pPr>
                  <w:pStyle w:val="TableNormal0"/>
                  <w:rPr>
                    <w:rStyle w:val="GeneralAviation"/>
                    <w:color w:val="auto"/>
                  </w:rPr>
                </w:pPr>
              </w:p>
            </w:tc>
            <w:tc>
              <w:tcPr>
                <w:tcW w:w="1069" w:type="pct"/>
                <w:gridSpan w:val="3"/>
                <w:tcBorders>
                  <w:top w:val="single" w:sz="4" w:space="0" w:color="auto"/>
                  <w:left w:val="single" w:sz="4" w:space="0" w:color="auto"/>
                  <w:bottom w:val="single" w:sz="4" w:space="0" w:color="auto"/>
                </w:tcBorders>
                <w:shd w:val="clear" w:color="auto" w:fill="auto"/>
              </w:tcPr>
              <w:p w14:paraId="6D49A696" w14:textId="77777777" w:rsidR="00AF16F6" w:rsidRPr="00A54AFC" w:rsidRDefault="00AF16F6" w:rsidP="00AF16F6">
                <w:pPr>
                  <w:pStyle w:val="TableNormal0"/>
                  <w:rPr>
                    <w:rStyle w:val="GeneralAviation"/>
                    <w:color w:val="auto"/>
                  </w:rPr>
                </w:pPr>
              </w:p>
            </w:tc>
          </w:tr>
          <w:tr w:rsidR="00090094" w14:paraId="200FA5B9" w14:textId="77777777" w:rsidTr="00E86BCA">
            <w:trPr>
              <w:gridAfter w:val="1"/>
              <w:wAfter w:w="94" w:type="pct"/>
              <w:trHeight w:val="270"/>
            </w:trPr>
            <w:tc>
              <w:tcPr>
                <w:tcW w:w="625" w:type="pct"/>
                <w:gridSpan w:val="2"/>
                <w:tcBorders>
                  <w:top w:val="single" w:sz="4" w:space="0" w:color="auto"/>
                  <w:bottom w:val="single" w:sz="4" w:space="0" w:color="auto"/>
                  <w:right w:val="single" w:sz="4" w:space="0" w:color="auto"/>
                </w:tcBorders>
                <w:shd w:val="clear" w:color="auto" w:fill="auto"/>
              </w:tcPr>
              <w:p w14:paraId="4268B358" w14:textId="77777777" w:rsidR="00AF16F6" w:rsidRPr="00A54AFC" w:rsidRDefault="00581773" w:rsidP="00AF16F6">
                <w:pPr>
                  <w:pStyle w:val="TableNormal0"/>
                  <w:rPr>
                    <w:rStyle w:val="GeneralAviation"/>
                    <w:color w:val="auto"/>
                  </w:rPr>
                </w:pPr>
                <w:r w:rsidRPr="00A54AFC">
                  <w:rPr>
                    <w:rStyle w:val="GeneralAviation"/>
                    <w:color w:val="auto"/>
                  </w:rPr>
                  <w:t>ACS</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1502" w:type="pct"/>
                <w:gridSpan w:val="5"/>
                <w:tcBorders>
                  <w:top w:val="single" w:sz="4" w:space="0" w:color="auto"/>
                  <w:left w:val="single" w:sz="4" w:space="0" w:color="auto"/>
                  <w:bottom w:val="single" w:sz="4" w:space="0" w:color="auto"/>
                  <w:right w:val="single" w:sz="4" w:space="0" w:color="auto"/>
                </w:tcBorders>
                <w:shd w:val="clear" w:color="auto" w:fill="auto"/>
              </w:tcPr>
              <w:p w14:paraId="45B50D70" w14:textId="77777777" w:rsidR="00AF16F6" w:rsidRPr="00A54AFC" w:rsidRDefault="00581773" w:rsidP="00AF16F6">
                <w:pPr>
                  <w:pStyle w:val="TableNormal0"/>
                  <w:rPr>
                    <w:rStyle w:val="GeneralAviation"/>
                    <w:color w:val="auto"/>
                  </w:rPr>
                </w:pPr>
                <w:r w:rsidRPr="00A54AFC">
                  <w:rPr>
                    <w:rStyle w:val="GeneralAviation"/>
                    <w:color w:val="auto"/>
                  </w:rPr>
                  <w:t>(Unit, sector, working position)</w:t>
                </w:r>
              </w:p>
            </w:tc>
            <w:tc>
              <w:tcPr>
                <w:tcW w:w="585" w:type="pct"/>
                <w:tcBorders>
                  <w:top w:val="single" w:sz="4" w:space="0" w:color="auto"/>
                  <w:left w:val="single" w:sz="4" w:space="0" w:color="auto"/>
                  <w:bottom w:val="single" w:sz="4" w:space="0" w:color="auto"/>
                  <w:right w:val="single" w:sz="4" w:space="0" w:color="auto"/>
                </w:tcBorders>
                <w:shd w:val="clear" w:color="auto" w:fill="auto"/>
              </w:tcPr>
              <w:p w14:paraId="4DD14CB1" w14:textId="77777777" w:rsidR="00AF16F6" w:rsidRPr="00A54AFC" w:rsidRDefault="00AF16F6" w:rsidP="00AF16F6">
                <w:pPr>
                  <w:pStyle w:val="TableNormal0"/>
                  <w:rPr>
                    <w:rStyle w:val="GeneralAviation"/>
                    <w:color w:val="auto"/>
                  </w:rPr>
                </w:pPr>
              </w:p>
            </w:tc>
            <w:tc>
              <w:tcPr>
                <w:tcW w:w="569" w:type="pct"/>
                <w:gridSpan w:val="2"/>
                <w:tcBorders>
                  <w:top w:val="single" w:sz="4" w:space="0" w:color="auto"/>
                  <w:left w:val="single" w:sz="4" w:space="0" w:color="auto"/>
                  <w:bottom w:val="single" w:sz="4" w:space="0" w:color="auto"/>
                  <w:right w:val="single" w:sz="4" w:space="0" w:color="auto"/>
                </w:tcBorders>
                <w:shd w:val="clear" w:color="auto" w:fill="auto"/>
              </w:tcPr>
              <w:p w14:paraId="7177F552" w14:textId="77777777" w:rsidR="00AF16F6" w:rsidRPr="00A54AFC" w:rsidRDefault="00AF16F6" w:rsidP="00AF16F6">
                <w:pPr>
                  <w:pStyle w:val="TableNormal0"/>
                  <w:rPr>
                    <w:rStyle w:val="GeneralAviation"/>
                    <w:color w:val="auto"/>
                  </w:rPr>
                </w:pPr>
              </w:p>
            </w:tc>
            <w:tc>
              <w:tcPr>
                <w:tcW w:w="557" w:type="pct"/>
                <w:gridSpan w:val="3"/>
                <w:tcBorders>
                  <w:top w:val="single" w:sz="4" w:space="0" w:color="auto"/>
                  <w:left w:val="single" w:sz="4" w:space="0" w:color="auto"/>
                  <w:bottom w:val="single" w:sz="4" w:space="0" w:color="auto"/>
                  <w:right w:val="single" w:sz="4" w:space="0" w:color="auto"/>
                </w:tcBorders>
                <w:shd w:val="clear" w:color="auto" w:fill="auto"/>
              </w:tcPr>
              <w:p w14:paraId="220B2E85" w14:textId="77777777" w:rsidR="00AF16F6" w:rsidRPr="00A54AFC" w:rsidRDefault="00AF16F6" w:rsidP="00AF16F6">
                <w:pPr>
                  <w:pStyle w:val="TableNormal0"/>
                  <w:rPr>
                    <w:rStyle w:val="GeneralAviation"/>
                    <w:color w:val="auto"/>
                  </w:rPr>
                </w:pPr>
              </w:p>
            </w:tc>
            <w:tc>
              <w:tcPr>
                <w:tcW w:w="1069" w:type="pct"/>
                <w:gridSpan w:val="3"/>
                <w:tcBorders>
                  <w:top w:val="single" w:sz="4" w:space="0" w:color="auto"/>
                  <w:left w:val="single" w:sz="4" w:space="0" w:color="auto"/>
                  <w:bottom w:val="single" w:sz="4" w:space="0" w:color="auto"/>
                </w:tcBorders>
                <w:shd w:val="clear" w:color="auto" w:fill="auto"/>
              </w:tcPr>
              <w:p w14:paraId="2204752B" w14:textId="77777777" w:rsidR="00AF16F6" w:rsidRPr="00A54AFC" w:rsidRDefault="00AF16F6" w:rsidP="00AF16F6">
                <w:pPr>
                  <w:pStyle w:val="TableNormal0"/>
                  <w:rPr>
                    <w:rStyle w:val="GeneralAviation"/>
                    <w:color w:val="auto"/>
                  </w:rPr>
                </w:pPr>
              </w:p>
            </w:tc>
          </w:tr>
          <w:tr w:rsidR="00090094" w14:paraId="17E7D529" w14:textId="77777777" w:rsidTr="00E86BCA">
            <w:trPr>
              <w:gridAfter w:val="1"/>
              <w:wAfter w:w="94" w:type="pct"/>
              <w:trHeight w:val="270"/>
            </w:trPr>
            <w:tc>
              <w:tcPr>
                <w:tcW w:w="625" w:type="pct"/>
                <w:gridSpan w:val="2"/>
                <w:tcBorders>
                  <w:top w:val="single" w:sz="4" w:space="0" w:color="auto"/>
                  <w:bottom w:val="single" w:sz="4" w:space="0" w:color="auto"/>
                  <w:right w:val="single" w:sz="4" w:space="0" w:color="auto"/>
                </w:tcBorders>
                <w:shd w:val="clear" w:color="auto" w:fill="auto"/>
              </w:tcPr>
              <w:p w14:paraId="13557F67" w14:textId="77777777" w:rsidR="00AF16F6" w:rsidRPr="00A54AFC" w:rsidRDefault="00581773" w:rsidP="00AF16F6">
                <w:pPr>
                  <w:pStyle w:val="TableNormal0"/>
                  <w:rPr>
                    <w:rStyle w:val="GeneralAviation"/>
                    <w:color w:val="auto"/>
                  </w:rPr>
                </w:pPr>
                <w:r w:rsidRPr="00A54AFC">
                  <w:rPr>
                    <w:rStyle w:val="GeneralAviation"/>
                    <w:color w:val="auto"/>
                  </w:rPr>
                  <w:t>ACP</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w:t>
                </w:r>
              </w:p>
            </w:tc>
            <w:tc>
              <w:tcPr>
                <w:tcW w:w="1502" w:type="pct"/>
                <w:gridSpan w:val="5"/>
                <w:tcBorders>
                  <w:top w:val="single" w:sz="4" w:space="0" w:color="auto"/>
                  <w:left w:val="single" w:sz="4" w:space="0" w:color="auto"/>
                  <w:bottom w:val="single" w:sz="4" w:space="0" w:color="auto"/>
                  <w:right w:val="single" w:sz="4" w:space="0" w:color="auto"/>
                </w:tcBorders>
                <w:shd w:val="clear" w:color="auto" w:fill="auto"/>
              </w:tcPr>
              <w:p w14:paraId="52055A0C" w14:textId="77777777" w:rsidR="00AF16F6" w:rsidRPr="00A54AFC" w:rsidRDefault="00581773" w:rsidP="00AF16F6">
                <w:pPr>
                  <w:pStyle w:val="TableNormal0"/>
                  <w:rPr>
                    <w:rStyle w:val="GeneralAviation"/>
                    <w:color w:val="auto"/>
                  </w:rPr>
                </w:pPr>
                <w:r w:rsidRPr="00A54AFC">
                  <w:rPr>
                    <w:rStyle w:val="GeneralAviation"/>
                    <w:color w:val="auto"/>
                  </w:rPr>
                  <w:t>(Unit, sector, working position)</w:t>
                </w:r>
              </w:p>
            </w:tc>
            <w:tc>
              <w:tcPr>
                <w:tcW w:w="585" w:type="pct"/>
                <w:tcBorders>
                  <w:top w:val="single" w:sz="4" w:space="0" w:color="auto"/>
                  <w:left w:val="single" w:sz="4" w:space="0" w:color="auto"/>
                  <w:bottom w:val="single" w:sz="4" w:space="0" w:color="auto"/>
                  <w:right w:val="single" w:sz="4" w:space="0" w:color="auto"/>
                </w:tcBorders>
                <w:shd w:val="clear" w:color="auto" w:fill="auto"/>
              </w:tcPr>
              <w:p w14:paraId="325C7113" w14:textId="77777777" w:rsidR="00AF16F6" w:rsidRPr="00A54AFC" w:rsidRDefault="00AF16F6" w:rsidP="00AF16F6">
                <w:pPr>
                  <w:pStyle w:val="TableNormal0"/>
                  <w:rPr>
                    <w:rStyle w:val="GeneralAviation"/>
                    <w:color w:val="auto"/>
                  </w:rPr>
                </w:pPr>
              </w:p>
            </w:tc>
            <w:tc>
              <w:tcPr>
                <w:tcW w:w="569" w:type="pct"/>
                <w:gridSpan w:val="2"/>
                <w:tcBorders>
                  <w:top w:val="single" w:sz="4" w:space="0" w:color="auto"/>
                  <w:left w:val="single" w:sz="4" w:space="0" w:color="auto"/>
                  <w:bottom w:val="single" w:sz="4" w:space="0" w:color="auto"/>
                  <w:right w:val="single" w:sz="4" w:space="0" w:color="auto"/>
                </w:tcBorders>
                <w:shd w:val="clear" w:color="auto" w:fill="auto"/>
              </w:tcPr>
              <w:p w14:paraId="1F6AC344" w14:textId="77777777" w:rsidR="00AF16F6" w:rsidRPr="00A54AFC" w:rsidRDefault="00AF16F6" w:rsidP="00AF16F6">
                <w:pPr>
                  <w:pStyle w:val="TableNormal0"/>
                  <w:rPr>
                    <w:rStyle w:val="GeneralAviation"/>
                    <w:color w:val="auto"/>
                  </w:rPr>
                </w:pPr>
              </w:p>
            </w:tc>
            <w:tc>
              <w:tcPr>
                <w:tcW w:w="557" w:type="pct"/>
                <w:gridSpan w:val="3"/>
                <w:tcBorders>
                  <w:top w:val="single" w:sz="4" w:space="0" w:color="auto"/>
                  <w:left w:val="single" w:sz="4" w:space="0" w:color="auto"/>
                  <w:bottom w:val="single" w:sz="4" w:space="0" w:color="auto"/>
                  <w:right w:val="single" w:sz="4" w:space="0" w:color="auto"/>
                </w:tcBorders>
                <w:shd w:val="clear" w:color="auto" w:fill="auto"/>
              </w:tcPr>
              <w:p w14:paraId="5DD1C79E" w14:textId="77777777" w:rsidR="00AF16F6" w:rsidRPr="00A54AFC" w:rsidRDefault="00AF16F6" w:rsidP="00AF16F6">
                <w:pPr>
                  <w:pStyle w:val="TableNormal0"/>
                  <w:rPr>
                    <w:rStyle w:val="GeneralAviation"/>
                    <w:color w:val="auto"/>
                  </w:rPr>
                </w:pPr>
              </w:p>
            </w:tc>
            <w:tc>
              <w:tcPr>
                <w:tcW w:w="555" w:type="pct"/>
                <w:gridSpan w:val="2"/>
                <w:tcBorders>
                  <w:top w:val="single" w:sz="4" w:space="0" w:color="auto"/>
                  <w:left w:val="single" w:sz="4" w:space="0" w:color="auto"/>
                  <w:bottom w:val="single" w:sz="4" w:space="0" w:color="auto"/>
                  <w:right w:val="single" w:sz="4" w:space="0" w:color="auto"/>
                </w:tcBorders>
                <w:shd w:val="clear" w:color="auto" w:fill="auto"/>
              </w:tcPr>
              <w:p w14:paraId="53E3CFEA" w14:textId="77777777" w:rsidR="00AF16F6" w:rsidRPr="00A54AFC" w:rsidRDefault="00AF16F6" w:rsidP="00AF16F6">
                <w:pPr>
                  <w:pStyle w:val="TableNormal0"/>
                  <w:rPr>
                    <w:rStyle w:val="GeneralAviation"/>
                    <w:color w:val="auto"/>
                  </w:rPr>
                </w:pPr>
              </w:p>
            </w:tc>
            <w:tc>
              <w:tcPr>
                <w:tcW w:w="514" w:type="pct"/>
                <w:tcBorders>
                  <w:top w:val="single" w:sz="4" w:space="0" w:color="auto"/>
                  <w:left w:val="single" w:sz="4" w:space="0" w:color="auto"/>
                  <w:bottom w:val="single" w:sz="4" w:space="0" w:color="auto"/>
                </w:tcBorders>
                <w:shd w:val="clear" w:color="auto" w:fill="auto"/>
              </w:tcPr>
              <w:p w14:paraId="65AC23D7" w14:textId="77777777" w:rsidR="00AF16F6" w:rsidRPr="00A54AFC" w:rsidRDefault="00AF16F6" w:rsidP="00AF16F6">
                <w:pPr>
                  <w:pStyle w:val="TableNormal0"/>
                  <w:rPr>
                    <w:rStyle w:val="GeneralAviation"/>
                    <w:color w:val="auto"/>
                  </w:rPr>
                </w:pPr>
              </w:p>
            </w:tc>
          </w:tr>
          <w:tr w:rsidR="00090094" w14:paraId="3C3D4626" w14:textId="77777777" w:rsidTr="00E86BCA">
            <w:trPr>
              <w:gridAfter w:val="1"/>
              <w:wAfter w:w="94" w:type="pct"/>
              <w:trHeight w:val="270"/>
            </w:trPr>
            <w:tc>
              <w:tcPr>
                <w:tcW w:w="625" w:type="pct"/>
                <w:gridSpan w:val="2"/>
                <w:tcBorders>
                  <w:top w:val="single" w:sz="4" w:space="0" w:color="auto"/>
                  <w:bottom w:val="single" w:sz="4" w:space="0" w:color="auto"/>
                  <w:right w:val="single" w:sz="4" w:space="0" w:color="auto"/>
                </w:tcBorders>
                <w:shd w:val="clear" w:color="auto" w:fill="auto"/>
              </w:tcPr>
              <w:p w14:paraId="33E94882" w14:textId="77777777" w:rsidR="00AF16F6" w:rsidRPr="00A54AFC" w:rsidRDefault="00581773" w:rsidP="00AF16F6">
                <w:pPr>
                  <w:pStyle w:val="TableNormal0"/>
                  <w:rPr>
                    <w:rStyle w:val="GeneralAviation"/>
                    <w:color w:val="auto"/>
                  </w:rPr>
                </w:pPr>
                <w:r w:rsidRPr="00A54AFC">
                  <w:rPr>
                    <w:rStyle w:val="GeneralAviation"/>
                    <w:color w:val="auto"/>
                  </w:rPr>
                  <w:t>ADV</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w:t>
                </w:r>
              </w:p>
            </w:tc>
            <w:tc>
              <w:tcPr>
                <w:tcW w:w="1502" w:type="pct"/>
                <w:gridSpan w:val="5"/>
                <w:tcBorders>
                  <w:top w:val="single" w:sz="4" w:space="0" w:color="auto"/>
                  <w:left w:val="single" w:sz="4" w:space="0" w:color="auto"/>
                  <w:bottom w:val="single" w:sz="4" w:space="0" w:color="auto"/>
                  <w:right w:val="single" w:sz="4" w:space="0" w:color="auto"/>
                </w:tcBorders>
                <w:shd w:val="clear" w:color="auto" w:fill="auto"/>
              </w:tcPr>
              <w:p w14:paraId="178F6910" w14:textId="77777777" w:rsidR="00AF16F6" w:rsidRPr="00A54AFC" w:rsidRDefault="00581773" w:rsidP="00AF16F6">
                <w:pPr>
                  <w:pStyle w:val="TableNormal0"/>
                  <w:rPr>
                    <w:rStyle w:val="GeneralAviation"/>
                    <w:color w:val="auto"/>
                  </w:rPr>
                </w:pPr>
                <w:r w:rsidRPr="00A54AFC">
                  <w:rPr>
                    <w:rStyle w:val="GeneralAviation"/>
                    <w:color w:val="auto"/>
                  </w:rPr>
                  <w:t>(Unit, sector, working position)</w:t>
                </w:r>
              </w:p>
            </w:tc>
            <w:tc>
              <w:tcPr>
                <w:tcW w:w="585" w:type="pct"/>
                <w:tcBorders>
                  <w:top w:val="single" w:sz="4" w:space="0" w:color="auto"/>
                  <w:left w:val="single" w:sz="4" w:space="0" w:color="auto"/>
                  <w:bottom w:val="single" w:sz="4" w:space="0" w:color="auto"/>
                  <w:right w:val="single" w:sz="4" w:space="0" w:color="auto"/>
                </w:tcBorders>
                <w:shd w:val="clear" w:color="auto" w:fill="auto"/>
              </w:tcPr>
              <w:p w14:paraId="73BE4960" w14:textId="77777777" w:rsidR="00AF16F6" w:rsidRPr="00A54AFC" w:rsidRDefault="00AF16F6" w:rsidP="00AF16F6">
                <w:pPr>
                  <w:pStyle w:val="TableNormal0"/>
                  <w:rPr>
                    <w:rStyle w:val="GeneralAviation"/>
                    <w:color w:val="auto"/>
                  </w:rPr>
                </w:pPr>
              </w:p>
            </w:tc>
            <w:tc>
              <w:tcPr>
                <w:tcW w:w="569" w:type="pct"/>
                <w:gridSpan w:val="2"/>
                <w:tcBorders>
                  <w:top w:val="single" w:sz="4" w:space="0" w:color="auto"/>
                  <w:left w:val="single" w:sz="4" w:space="0" w:color="auto"/>
                  <w:bottom w:val="single" w:sz="4" w:space="0" w:color="auto"/>
                  <w:right w:val="single" w:sz="4" w:space="0" w:color="auto"/>
                </w:tcBorders>
                <w:shd w:val="clear" w:color="auto" w:fill="auto"/>
              </w:tcPr>
              <w:p w14:paraId="6611DB6A" w14:textId="77777777" w:rsidR="00AF16F6" w:rsidRPr="00A54AFC" w:rsidRDefault="00AF16F6" w:rsidP="00AF16F6">
                <w:pPr>
                  <w:pStyle w:val="TableNormal0"/>
                  <w:rPr>
                    <w:rStyle w:val="GeneralAviation"/>
                    <w:color w:val="auto"/>
                  </w:rPr>
                </w:pPr>
              </w:p>
            </w:tc>
            <w:tc>
              <w:tcPr>
                <w:tcW w:w="557" w:type="pct"/>
                <w:gridSpan w:val="3"/>
                <w:tcBorders>
                  <w:top w:val="single" w:sz="4" w:space="0" w:color="auto"/>
                  <w:left w:val="single" w:sz="4" w:space="0" w:color="auto"/>
                  <w:bottom w:val="single" w:sz="4" w:space="0" w:color="auto"/>
                  <w:right w:val="single" w:sz="4" w:space="0" w:color="auto"/>
                </w:tcBorders>
                <w:shd w:val="clear" w:color="auto" w:fill="auto"/>
              </w:tcPr>
              <w:p w14:paraId="561B4EF1" w14:textId="77777777" w:rsidR="00AF16F6" w:rsidRPr="00A54AFC" w:rsidRDefault="00AF16F6" w:rsidP="00AF16F6">
                <w:pPr>
                  <w:pStyle w:val="TableNormal0"/>
                  <w:rPr>
                    <w:rStyle w:val="GeneralAviation"/>
                    <w:color w:val="auto"/>
                  </w:rPr>
                </w:pPr>
              </w:p>
            </w:tc>
            <w:tc>
              <w:tcPr>
                <w:tcW w:w="555" w:type="pct"/>
                <w:gridSpan w:val="2"/>
                <w:tcBorders>
                  <w:top w:val="single" w:sz="4" w:space="0" w:color="auto"/>
                  <w:left w:val="single" w:sz="4" w:space="0" w:color="auto"/>
                  <w:bottom w:val="single" w:sz="4" w:space="0" w:color="auto"/>
                  <w:right w:val="single" w:sz="4" w:space="0" w:color="auto"/>
                </w:tcBorders>
                <w:shd w:val="clear" w:color="auto" w:fill="auto"/>
              </w:tcPr>
              <w:p w14:paraId="70B060CB" w14:textId="77777777" w:rsidR="00AF16F6" w:rsidRPr="00A54AFC" w:rsidRDefault="00AF16F6" w:rsidP="00AF16F6">
                <w:pPr>
                  <w:pStyle w:val="TableNormal0"/>
                  <w:rPr>
                    <w:rStyle w:val="GeneralAviation"/>
                    <w:color w:val="auto"/>
                  </w:rPr>
                </w:pPr>
              </w:p>
            </w:tc>
            <w:tc>
              <w:tcPr>
                <w:tcW w:w="514" w:type="pct"/>
                <w:tcBorders>
                  <w:top w:val="single" w:sz="4" w:space="0" w:color="auto"/>
                  <w:left w:val="single" w:sz="4" w:space="0" w:color="auto"/>
                  <w:bottom w:val="single" w:sz="4" w:space="0" w:color="auto"/>
                </w:tcBorders>
                <w:shd w:val="clear" w:color="auto" w:fill="auto"/>
              </w:tcPr>
              <w:p w14:paraId="397E4581" w14:textId="77777777" w:rsidR="00AF16F6" w:rsidRPr="00A54AFC" w:rsidRDefault="00AF16F6" w:rsidP="00AF16F6">
                <w:pPr>
                  <w:pStyle w:val="TableNormal0"/>
                  <w:rPr>
                    <w:rStyle w:val="GeneralAviation"/>
                    <w:color w:val="auto"/>
                  </w:rPr>
                </w:pPr>
              </w:p>
            </w:tc>
          </w:tr>
          <w:tr w:rsidR="00090094" w14:paraId="2C5D75DA" w14:textId="77777777" w:rsidTr="00E86BCA">
            <w:trPr>
              <w:gridAfter w:val="1"/>
              <w:wAfter w:w="94" w:type="pct"/>
              <w:trHeight w:val="270"/>
            </w:trPr>
            <w:tc>
              <w:tcPr>
                <w:tcW w:w="625" w:type="pct"/>
                <w:gridSpan w:val="2"/>
                <w:tcBorders>
                  <w:top w:val="single" w:sz="4" w:space="0" w:color="auto"/>
                  <w:bottom w:val="single" w:sz="4" w:space="0" w:color="auto"/>
                  <w:right w:val="single" w:sz="4" w:space="0" w:color="auto"/>
                </w:tcBorders>
                <w:shd w:val="clear" w:color="auto" w:fill="auto"/>
              </w:tcPr>
              <w:p w14:paraId="15B8E2F1" w14:textId="77777777" w:rsidR="00AF16F6" w:rsidRPr="00A54AFC" w:rsidRDefault="00581773" w:rsidP="00AF16F6">
                <w:pPr>
                  <w:pStyle w:val="TableNormal0"/>
                  <w:rPr>
                    <w:rStyle w:val="GeneralAviation"/>
                    <w:color w:val="auto"/>
                  </w:rPr>
                </w:pPr>
                <w:r w:rsidRPr="00A54AFC">
                  <w:rPr>
                    <w:rStyle w:val="GeneralAviation"/>
                    <w:color w:val="auto"/>
                  </w:rPr>
                  <w:t>APP</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r w:rsidRPr="00A54AFC">
                  <w:rPr>
                    <w:rStyle w:val="GeneralAviation"/>
                    <w:color w:val="auto"/>
                  </w:rPr>
                  <w:t> </w:t>
                </w:r>
              </w:p>
            </w:tc>
            <w:tc>
              <w:tcPr>
                <w:tcW w:w="1502" w:type="pct"/>
                <w:gridSpan w:val="5"/>
                <w:tcBorders>
                  <w:top w:val="single" w:sz="4" w:space="0" w:color="auto"/>
                  <w:left w:val="single" w:sz="4" w:space="0" w:color="auto"/>
                  <w:bottom w:val="single" w:sz="4" w:space="0" w:color="auto"/>
                  <w:right w:val="single" w:sz="4" w:space="0" w:color="auto"/>
                </w:tcBorders>
                <w:shd w:val="clear" w:color="auto" w:fill="auto"/>
              </w:tcPr>
              <w:p w14:paraId="70E707CC" w14:textId="77777777" w:rsidR="00AF16F6" w:rsidRPr="00A54AFC" w:rsidRDefault="00581773" w:rsidP="00AF16F6">
                <w:pPr>
                  <w:pStyle w:val="TableNormal0"/>
                  <w:rPr>
                    <w:rStyle w:val="GeneralAviation"/>
                    <w:color w:val="auto"/>
                  </w:rPr>
                </w:pPr>
                <w:r w:rsidRPr="00A54AFC">
                  <w:rPr>
                    <w:rStyle w:val="GeneralAviation"/>
                    <w:color w:val="auto"/>
                  </w:rPr>
                  <w:t>(Unit, sector, working position)</w:t>
                </w:r>
              </w:p>
            </w:tc>
            <w:tc>
              <w:tcPr>
                <w:tcW w:w="585" w:type="pct"/>
                <w:tcBorders>
                  <w:top w:val="single" w:sz="4" w:space="0" w:color="auto"/>
                  <w:left w:val="single" w:sz="4" w:space="0" w:color="auto"/>
                  <w:bottom w:val="single" w:sz="4" w:space="0" w:color="auto"/>
                  <w:right w:val="single" w:sz="4" w:space="0" w:color="auto"/>
                </w:tcBorders>
                <w:shd w:val="clear" w:color="auto" w:fill="auto"/>
              </w:tcPr>
              <w:p w14:paraId="6A230B8D" w14:textId="77777777" w:rsidR="00AF16F6" w:rsidRPr="00A54AFC" w:rsidRDefault="00AF16F6" w:rsidP="00AF16F6">
                <w:pPr>
                  <w:pStyle w:val="TableNormal0"/>
                  <w:rPr>
                    <w:rStyle w:val="GeneralAviation"/>
                    <w:color w:val="auto"/>
                  </w:rPr>
                </w:pPr>
              </w:p>
            </w:tc>
            <w:tc>
              <w:tcPr>
                <w:tcW w:w="569" w:type="pct"/>
                <w:gridSpan w:val="2"/>
                <w:tcBorders>
                  <w:top w:val="single" w:sz="4" w:space="0" w:color="auto"/>
                  <w:left w:val="single" w:sz="4" w:space="0" w:color="auto"/>
                  <w:bottom w:val="single" w:sz="4" w:space="0" w:color="auto"/>
                  <w:right w:val="single" w:sz="4" w:space="0" w:color="auto"/>
                </w:tcBorders>
                <w:shd w:val="clear" w:color="auto" w:fill="auto"/>
              </w:tcPr>
              <w:p w14:paraId="5D7F1688" w14:textId="77777777" w:rsidR="00AF16F6" w:rsidRPr="00A54AFC" w:rsidRDefault="00AF16F6" w:rsidP="00AF16F6">
                <w:pPr>
                  <w:pStyle w:val="TableNormal0"/>
                  <w:rPr>
                    <w:rStyle w:val="GeneralAviation"/>
                    <w:color w:val="auto"/>
                  </w:rPr>
                </w:pPr>
              </w:p>
            </w:tc>
            <w:tc>
              <w:tcPr>
                <w:tcW w:w="557" w:type="pct"/>
                <w:gridSpan w:val="3"/>
                <w:tcBorders>
                  <w:top w:val="single" w:sz="4" w:space="0" w:color="auto"/>
                  <w:left w:val="single" w:sz="4" w:space="0" w:color="auto"/>
                  <w:bottom w:val="single" w:sz="4" w:space="0" w:color="auto"/>
                  <w:right w:val="single" w:sz="4" w:space="0" w:color="auto"/>
                </w:tcBorders>
                <w:shd w:val="clear" w:color="auto" w:fill="auto"/>
              </w:tcPr>
              <w:p w14:paraId="6F905857" w14:textId="77777777" w:rsidR="00AF16F6" w:rsidRPr="00A54AFC" w:rsidRDefault="00AF16F6" w:rsidP="00AF16F6">
                <w:pPr>
                  <w:pStyle w:val="TableNormal0"/>
                  <w:rPr>
                    <w:rStyle w:val="GeneralAviation"/>
                    <w:color w:val="auto"/>
                  </w:rPr>
                </w:pPr>
              </w:p>
            </w:tc>
            <w:tc>
              <w:tcPr>
                <w:tcW w:w="555" w:type="pct"/>
                <w:gridSpan w:val="2"/>
                <w:tcBorders>
                  <w:top w:val="single" w:sz="4" w:space="0" w:color="auto"/>
                  <w:left w:val="single" w:sz="4" w:space="0" w:color="auto"/>
                  <w:bottom w:val="single" w:sz="4" w:space="0" w:color="auto"/>
                  <w:right w:val="single" w:sz="4" w:space="0" w:color="auto"/>
                </w:tcBorders>
                <w:shd w:val="clear" w:color="auto" w:fill="auto"/>
              </w:tcPr>
              <w:p w14:paraId="0F99E1E4" w14:textId="77777777" w:rsidR="00AF16F6" w:rsidRPr="00A54AFC" w:rsidRDefault="00AF16F6" w:rsidP="00AF16F6">
                <w:pPr>
                  <w:pStyle w:val="TableNormal0"/>
                  <w:rPr>
                    <w:rStyle w:val="GeneralAviation"/>
                    <w:color w:val="auto"/>
                  </w:rPr>
                </w:pPr>
              </w:p>
            </w:tc>
            <w:tc>
              <w:tcPr>
                <w:tcW w:w="514" w:type="pct"/>
                <w:tcBorders>
                  <w:top w:val="single" w:sz="4" w:space="0" w:color="auto"/>
                  <w:left w:val="single" w:sz="4" w:space="0" w:color="auto"/>
                  <w:bottom w:val="single" w:sz="4" w:space="0" w:color="auto"/>
                </w:tcBorders>
                <w:shd w:val="clear" w:color="auto" w:fill="auto"/>
              </w:tcPr>
              <w:p w14:paraId="1D7BAB0B" w14:textId="77777777" w:rsidR="00AF16F6" w:rsidRPr="00A54AFC" w:rsidRDefault="00AF16F6" w:rsidP="00AF16F6">
                <w:pPr>
                  <w:pStyle w:val="TableNormal0"/>
                  <w:rPr>
                    <w:rStyle w:val="GeneralAviation"/>
                    <w:color w:val="auto"/>
                  </w:rPr>
                </w:pPr>
              </w:p>
            </w:tc>
          </w:tr>
          <w:tr w:rsidR="00090094" w14:paraId="58CFFEB4" w14:textId="77777777" w:rsidTr="00E86BCA">
            <w:trPr>
              <w:gridAfter w:val="1"/>
              <w:wAfter w:w="94" w:type="pct"/>
              <w:trHeight w:val="270"/>
            </w:trPr>
            <w:tc>
              <w:tcPr>
                <w:tcW w:w="4906" w:type="pct"/>
                <w:gridSpan w:val="16"/>
                <w:tcBorders>
                  <w:top w:val="single" w:sz="4" w:space="0" w:color="auto"/>
                  <w:bottom w:val="single" w:sz="4" w:space="0" w:color="auto"/>
                </w:tcBorders>
                <w:shd w:val="clear" w:color="auto" w:fill="auto"/>
              </w:tcPr>
              <w:p w14:paraId="187EF028" w14:textId="77777777" w:rsidR="00AF16F6" w:rsidRPr="00A54AFC" w:rsidRDefault="00581773" w:rsidP="00AF16F6">
                <w:pPr>
                  <w:pStyle w:val="TableNormal0"/>
                  <w:rPr>
                    <w:rStyle w:val="GeneralAviation"/>
                    <w:color w:val="auto"/>
                  </w:rPr>
                </w:pPr>
                <w:r w:rsidRPr="00A54AFC">
                  <w:rPr>
                    <w:rStyle w:val="GeneralAviation"/>
                    <w:color w:val="auto"/>
                  </w:rPr>
                  <w:t>Licence endorsements</w:t>
                </w:r>
              </w:p>
            </w:tc>
          </w:tr>
          <w:tr w:rsidR="00090094" w14:paraId="3AAEF08E" w14:textId="77777777" w:rsidTr="00E86BCA">
            <w:trPr>
              <w:gridAfter w:val="1"/>
              <w:wAfter w:w="94" w:type="pct"/>
              <w:trHeight w:val="270"/>
            </w:trPr>
            <w:tc>
              <w:tcPr>
                <w:tcW w:w="492" w:type="pct"/>
                <w:tcBorders>
                  <w:top w:val="single" w:sz="4" w:space="0" w:color="auto"/>
                  <w:bottom w:val="single" w:sz="4" w:space="0" w:color="auto"/>
                  <w:right w:val="single" w:sz="4" w:space="0" w:color="auto"/>
                </w:tcBorders>
                <w:shd w:val="clear" w:color="auto" w:fill="auto"/>
              </w:tcPr>
              <w:p w14:paraId="3E6B26DE" w14:textId="77777777" w:rsidR="00AF16F6" w:rsidRPr="00A54AFC" w:rsidRDefault="00581773" w:rsidP="00AF16F6">
                <w:pPr>
                  <w:pStyle w:val="TableNormal0"/>
                  <w:rPr>
                    <w:rStyle w:val="GeneralAviation"/>
                    <w:color w:val="auto"/>
                  </w:rPr>
                </w:pPr>
                <w:r w:rsidRPr="00A54AFC">
                  <w:rPr>
                    <w:rStyle w:val="GeneralAviation"/>
                    <w:color w:val="auto"/>
                  </w:rPr>
                  <w:lastRenderedPageBreak/>
                  <w:t xml:space="preserve">OJTI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506" w:type="pct"/>
                <w:gridSpan w:val="2"/>
                <w:tcBorders>
                  <w:top w:val="single" w:sz="4" w:space="0" w:color="auto"/>
                  <w:left w:val="single" w:sz="4" w:space="0" w:color="auto"/>
                  <w:bottom w:val="single" w:sz="4" w:space="0" w:color="auto"/>
                  <w:right w:val="single" w:sz="4" w:space="0" w:color="auto"/>
                </w:tcBorders>
                <w:shd w:val="clear" w:color="auto" w:fill="auto"/>
              </w:tcPr>
              <w:p w14:paraId="2FBEE692" w14:textId="77777777" w:rsidR="00AF16F6" w:rsidRPr="00A54AFC" w:rsidRDefault="00581773" w:rsidP="00AF16F6">
                <w:pPr>
                  <w:pStyle w:val="TableNormal0"/>
                  <w:rPr>
                    <w:rStyle w:val="GeneralAviation"/>
                    <w:color w:val="auto"/>
                  </w:rPr>
                </w:pPr>
                <w:r w:rsidRPr="00A54AFC">
                  <w:rPr>
                    <w:rStyle w:val="GeneralAviation"/>
                    <w:color w:val="auto"/>
                  </w:rPr>
                  <w:t xml:space="preserve">STDI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721" w:type="pct"/>
                <w:gridSpan w:val="2"/>
                <w:tcBorders>
                  <w:top w:val="single" w:sz="4" w:space="0" w:color="auto"/>
                  <w:left w:val="single" w:sz="4" w:space="0" w:color="auto"/>
                  <w:bottom w:val="single" w:sz="4" w:space="0" w:color="auto"/>
                  <w:right w:val="single" w:sz="4" w:space="0" w:color="auto"/>
                </w:tcBorders>
                <w:shd w:val="clear" w:color="auto" w:fill="auto"/>
              </w:tcPr>
              <w:p w14:paraId="49A0334C" w14:textId="77777777" w:rsidR="00AF16F6" w:rsidRPr="00A54AFC" w:rsidRDefault="00581773" w:rsidP="00AF16F6">
                <w:pPr>
                  <w:pStyle w:val="TableNormal0"/>
                  <w:rPr>
                    <w:rStyle w:val="GeneralAviation"/>
                    <w:color w:val="auto"/>
                  </w:rPr>
                </w:pPr>
                <w:r w:rsidRPr="00A54AFC">
                  <w:rPr>
                    <w:rStyle w:val="GeneralAviation"/>
                    <w:color w:val="auto"/>
                  </w:rPr>
                  <w:t xml:space="preserve">Assessor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1714" w:type="pct"/>
                <w:gridSpan w:val="6"/>
                <w:tcBorders>
                  <w:top w:val="single" w:sz="4" w:space="0" w:color="auto"/>
                  <w:left w:val="single" w:sz="4" w:space="0" w:color="auto"/>
                  <w:bottom w:val="single" w:sz="4" w:space="0" w:color="auto"/>
                  <w:right w:val="single" w:sz="4" w:space="0" w:color="auto"/>
                </w:tcBorders>
                <w:shd w:val="clear" w:color="auto" w:fill="auto"/>
              </w:tcPr>
              <w:p w14:paraId="21DCD6A8" w14:textId="77777777" w:rsidR="00AF16F6" w:rsidRPr="00A54AFC" w:rsidRDefault="00581773" w:rsidP="00AF16F6">
                <w:pPr>
                  <w:pStyle w:val="TableNormal0"/>
                  <w:rPr>
                    <w:rStyle w:val="GeneralAviation"/>
                    <w:color w:val="auto"/>
                  </w:rPr>
                </w:pPr>
                <w:r w:rsidRPr="00A54AFC">
                  <w:rPr>
                    <w:rStyle w:val="GeneralAviation"/>
                    <w:color w:val="auto"/>
                  </w:rPr>
                  <w:t>Language proficiency endorsement</w:t>
                </w:r>
              </w:p>
              <w:p w14:paraId="3023C206" w14:textId="77777777" w:rsidR="00AF16F6" w:rsidRPr="00A54AFC" w:rsidRDefault="00581773" w:rsidP="00AF16F6">
                <w:pPr>
                  <w:pStyle w:val="TableCentered"/>
                  <w:rPr>
                    <w:rStyle w:val="GeneralAviation"/>
                    <w:color w:val="auto"/>
                  </w:rPr>
                </w:pPr>
                <w:r w:rsidRPr="00A54AFC">
                  <w:rPr>
                    <w:rStyle w:val="GeneralAviation"/>
                    <w:color w:val="auto"/>
                  </w:rPr>
                  <w:t xml:space="preserve">- level 4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6D73599" w14:textId="77777777" w:rsidR="00AF16F6" w:rsidRPr="00A54AFC" w:rsidRDefault="00581773" w:rsidP="00AF16F6">
                <w:pPr>
                  <w:pStyle w:val="TableCentered"/>
                  <w:rPr>
                    <w:rStyle w:val="GeneralAviation"/>
                    <w:color w:val="auto"/>
                  </w:rPr>
                </w:pPr>
                <w:r w:rsidRPr="00A54AFC">
                  <w:rPr>
                    <w:rStyle w:val="GeneralAviation"/>
                    <w:color w:val="auto"/>
                  </w:rPr>
                  <w:t xml:space="preserve">- level 5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9300B1E" w14:textId="77777777" w:rsidR="00AF16F6" w:rsidRPr="00A54AFC" w:rsidRDefault="00581773" w:rsidP="00AF16F6">
                <w:pPr>
                  <w:pStyle w:val="TableCentered"/>
                  <w:rPr>
                    <w:rStyle w:val="GeneralAviation"/>
                    <w:color w:val="auto"/>
                  </w:rPr>
                </w:pPr>
                <w:r w:rsidRPr="00A54AFC">
                  <w:rPr>
                    <w:rStyle w:val="GeneralAviation"/>
                    <w:color w:val="auto"/>
                  </w:rPr>
                  <w:t xml:space="preserve">- level 6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c>
              <w:tcPr>
                <w:tcW w:w="1473" w:type="pct"/>
                <w:gridSpan w:val="5"/>
                <w:tcBorders>
                  <w:top w:val="single" w:sz="4" w:space="0" w:color="auto"/>
                  <w:left w:val="single" w:sz="4" w:space="0" w:color="auto"/>
                  <w:bottom w:val="single" w:sz="4" w:space="0" w:color="auto"/>
                </w:tcBorders>
                <w:shd w:val="clear" w:color="auto" w:fill="auto"/>
              </w:tcPr>
              <w:p w14:paraId="7327643F" w14:textId="77777777" w:rsidR="00AF16F6" w:rsidRPr="00A54AFC" w:rsidRDefault="00581773" w:rsidP="00AF16F6">
                <w:pPr>
                  <w:pStyle w:val="TableNormal0"/>
                  <w:rPr>
                    <w:rStyle w:val="GeneralAviation"/>
                    <w:color w:val="auto"/>
                  </w:rPr>
                </w:pPr>
                <w:r w:rsidRPr="00A54AFC">
                  <w:rPr>
                    <w:rStyle w:val="GeneralAviation"/>
                    <w:color w:val="auto"/>
                  </w:rPr>
                  <w:t>Local (specify language): ___ language proficiency endorsement*</w:t>
                </w:r>
              </w:p>
              <w:p w14:paraId="493DC9BC" w14:textId="77777777" w:rsidR="00AF16F6" w:rsidRPr="00A54AFC" w:rsidRDefault="00581773" w:rsidP="00AF16F6">
                <w:pPr>
                  <w:pStyle w:val="TableCentered"/>
                  <w:rPr>
                    <w:rStyle w:val="GeneralAviation"/>
                    <w:color w:val="auto"/>
                  </w:rPr>
                </w:pPr>
                <w:r w:rsidRPr="00A54AFC">
                  <w:rPr>
                    <w:rStyle w:val="GeneralAviation"/>
                    <w:color w:val="auto"/>
                  </w:rPr>
                  <w:t xml:space="preserve">- level 4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2710D15" w14:textId="77777777" w:rsidR="00AF16F6" w:rsidRPr="00A54AFC" w:rsidRDefault="00581773" w:rsidP="00AF16F6">
                <w:pPr>
                  <w:pStyle w:val="TableCentered"/>
                  <w:rPr>
                    <w:rStyle w:val="GeneralAviation"/>
                    <w:color w:val="auto"/>
                  </w:rPr>
                </w:pPr>
                <w:r w:rsidRPr="00A54AFC">
                  <w:rPr>
                    <w:rStyle w:val="GeneralAviation"/>
                    <w:color w:val="auto"/>
                  </w:rPr>
                  <w:t xml:space="preserve">- level 5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260FCC07" w14:textId="77777777" w:rsidR="00AF16F6" w:rsidRPr="00A54AFC" w:rsidRDefault="00581773" w:rsidP="00AF16F6">
                <w:pPr>
                  <w:pStyle w:val="TableCentered"/>
                  <w:rPr>
                    <w:rStyle w:val="GeneralAviation"/>
                    <w:color w:val="auto"/>
                  </w:rPr>
                </w:pPr>
                <w:r w:rsidRPr="00A54AFC">
                  <w:rPr>
                    <w:rStyle w:val="GeneralAviation"/>
                    <w:color w:val="auto"/>
                  </w:rPr>
                  <w:t xml:space="preserve">- level 6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4712E383" w14:textId="77777777" w:rsidR="00AF16F6" w:rsidRPr="00A54AFC" w:rsidRDefault="00581773" w:rsidP="00E33A72">
                <w:pPr>
                  <w:pStyle w:val="TableNormal0"/>
                  <w:rPr>
                    <w:rStyle w:val="GeneralAviation"/>
                    <w:color w:val="auto"/>
                  </w:rPr>
                </w:pPr>
                <w:r w:rsidRPr="00A54AFC">
                  <w:rPr>
                    <w:rStyle w:val="GeneralAviation"/>
                    <w:color w:val="auto"/>
                  </w:rPr>
                  <w:t xml:space="preserve">* </w:t>
                </w:r>
                <w:r w:rsidR="00E33A72" w:rsidRPr="00A54AFC">
                  <w:rPr>
                    <w:rStyle w:val="GeneralAviation"/>
                    <w:color w:val="auto"/>
                  </w:rPr>
                  <w:t>A</w:t>
                </w:r>
                <w:r w:rsidRPr="00A54AFC">
                  <w:rPr>
                    <w:rStyle w:val="GeneralAviation"/>
                    <w:color w:val="auto"/>
                  </w:rPr>
                  <w:t>s published in the AIP.</w:t>
                </w:r>
              </w:p>
            </w:tc>
          </w:tr>
          <w:tr w:rsidR="00090094" w14:paraId="535DC3F9" w14:textId="77777777" w:rsidTr="00E86BCA">
            <w:trPr>
              <w:trHeight w:val="70"/>
            </w:trPr>
            <w:tc>
              <w:tcPr>
                <w:tcW w:w="5000" w:type="pct"/>
                <w:gridSpan w:val="17"/>
                <w:tcBorders>
                  <w:top w:val="single" w:sz="4" w:space="0" w:color="auto"/>
                  <w:bottom w:val="single" w:sz="4" w:space="0" w:color="auto"/>
                </w:tcBorders>
                <w:shd w:val="clear" w:color="auto" w:fill="C2D69B" w:themeFill="accent3" w:themeFillTint="99"/>
              </w:tcPr>
              <w:p w14:paraId="644F5ADD" w14:textId="77777777" w:rsidR="00AF16F6" w:rsidRPr="00A54AFC" w:rsidRDefault="00581773" w:rsidP="00AF16F6">
                <w:pPr>
                  <w:pStyle w:val="TableHead"/>
                  <w:rPr>
                    <w:rStyle w:val="GeneralAviation"/>
                    <w:color w:val="auto"/>
                  </w:rPr>
                </w:pPr>
                <w:r w:rsidRPr="00A54AFC">
                  <w:rPr>
                    <w:rStyle w:val="GeneralAviation"/>
                    <w:color w:val="auto"/>
                  </w:rPr>
                  <w:t>Part D: Unit endorsement revalidation/renewal</w:t>
                </w:r>
              </w:p>
            </w:tc>
          </w:tr>
          <w:tr w:rsidR="00090094" w14:paraId="4E22A42E" w14:textId="77777777" w:rsidTr="00E86BCA">
            <w:trPr>
              <w:trHeight w:val="270"/>
            </w:trPr>
            <w:tc>
              <w:tcPr>
                <w:tcW w:w="5000" w:type="pct"/>
                <w:gridSpan w:val="17"/>
                <w:tcBorders>
                  <w:top w:val="single" w:sz="4" w:space="0" w:color="auto"/>
                  <w:bottom w:val="single" w:sz="4" w:space="0" w:color="auto"/>
                </w:tcBorders>
                <w:shd w:val="clear" w:color="auto" w:fill="E0E0E0"/>
              </w:tcPr>
              <w:p w14:paraId="4F3412AE" w14:textId="77777777" w:rsidR="00AF16F6" w:rsidRPr="00A54AFC" w:rsidRDefault="00581773" w:rsidP="00AF16F6">
                <w:pPr>
                  <w:pStyle w:val="TableNormal0"/>
                  <w:rPr>
                    <w:rStyle w:val="GeneralAviation"/>
                    <w:color w:val="auto"/>
                  </w:rPr>
                </w:pPr>
                <w:r w:rsidRPr="00A54AFC">
                  <w:rPr>
                    <w:rStyle w:val="GeneralAviation"/>
                    <w:color w:val="auto"/>
                  </w:rPr>
                  <w:t xml:space="preserve">The applicant meets the requirements of Regulation </w:t>
                </w:r>
                <w:r w:rsidR="00544799" w:rsidRPr="00A54AFC">
                  <w:rPr>
                    <w:rStyle w:val="GeneralAviation"/>
                    <w:color w:val="auto"/>
                  </w:rPr>
                  <w:t>(MTAI</w:t>
                </w:r>
                <w:r w:rsidRPr="00A54AFC">
                  <w:rPr>
                    <w:rStyle w:val="GeneralAviation"/>
                    <w:color w:val="auto"/>
                  </w:rPr>
                  <w:t>) …</w:t>
                </w:r>
                <w:r w:rsidR="00544799" w:rsidRPr="00A54AFC">
                  <w:rPr>
                    <w:rStyle w:val="GeneralAviation"/>
                    <w:color w:val="auto"/>
                  </w:rPr>
                  <w:t>………..</w:t>
                </w:r>
                <w:r w:rsidRPr="00A54AFC">
                  <w:rPr>
                    <w:rStyle w:val="GeneralAviation"/>
                    <w:color w:val="auto"/>
                  </w:rPr>
                  <w:t>/…</w:t>
                </w:r>
                <w:r w:rsidR="00544799" w:rsidRPr="00A54AFC">
                  <w:rPr>
                    <w:rStyle w:val="GeneralAviation"/>
                    <w:color w:val="auto"/>
                  </w:rPr>
                  <w:t>……..</w:t>
                </w:r>
                <w:r w:rsidRPr="00A54AFC">
                  <w:rPr>
                    <w:rStyle w:val="GeneralAviation"/>
                    <w:color w:val="auto"/>
                  </w:rPr>
                  <w:t xml:space="preserve"> and of the ……</w:t>
                </w:r>
                <w:r w:rsidR="00544799" w:rsidRPr="00A54AFC">
                  <w:rPr>
                    <w:rStyle w:val="GeneralAviation"/>
                    <w:color w:val="auto"/>
                  </w:rPr>
                  <w:t xml:space="preserve">………   </w:t>
                </w:r>
                <w:r w:rsidRPr="00A54AFC">
                  <w:rPr>
                    <w:rStyle w:val="GeneralAviation"/>
                    <w:color w:val="auto"/>
                  </w:rPr>
                  <w:t>unit competence scheme</w:t>
                </w:r>
                <w:r w:rsidR="00E916C2" w:rsidRPr="00A54AFC">
                  <w:rPr>
                    <w:rStyle w:val="GeneralAviation"/>
                    <w:color w:val="auto"/>
                  </w:rPr>
                  <w:t>.</w:t>
                </w:r>
              </w:p>
              <w:p w14:paraId="1BBD7448" w14:textId="77777777" w:rsidR="00AF16F6" w:rsidRPr="00A54AFC" w:rsidRDefault="00581773" w:rsidP="00AF16F6">
                <w:pPr>
                  <w:pStyle w:val="TableNormal0"/>
                  <w:rPr>
                    <w:rStyle w:val="GeneralAviation"/>
                    <w:color w:val="auto"/>
                  </w:rPr>
                </w:pPr>
                <w:r w:rsidRPr="00A54AFC">
                  <w:rPr>
                    <w:rStyle w:val="GeneralAviation"/>
                    <w:color w:val="auto"/>
                  </w:rPr>
                  <w:t>The unit endorsements annotated below are revalidated/renewed (insert as appropriate).</w:t>
                </w:r>
              </w:p>
            </w:tc>
          </w:tr>
          <w:tr w:rsidR="00090094" w14:paraId="3DCF72CD" w14:textId="77777777" w:rsidTr="00E86BCA">
            <w:trPr>
              <w:trHeight w:val="270"/>
            </w:trPr>
            <w:tc>
              <w:tcPr>
                <w:tcW w:w="1149" w:type="pct"/>
                <w:gridSpan w:val="4"/>
                <w:tcBorders>
                  <w:top w:val="single" w:sz="4" w:space="0" w:color="auto"/>
                  <w:bottom w:val="single" w:sz="4" w:space="0" w:color="auto"/>
                  <w:right w:val="single" w:sz="4" w:space="0" w:color="auto"/>
                </w:tcBorders>
                <w:shd w:val="clear" w:color="auto" w:fill="auto"/>
              </w:tcPr>
              <w:p w14:paraId="22015121" w14:textId="77777777" w:rsidR="00AF16F6" w:rsidRPr="00A54AFC" w:rsidRDefault="00581773" w:rsidP="00AF16F6">
                <w:pPr>
                  <w:pStyle w:val="TableNormal0"/>
                  <w:rPr>
                    <w:rStyle w:val="GeneralAviation"/>
                    <w:color w:val="auto"/>
                  </w:rPr>
                </w:pPr>
                <w:r w:rsidRPr="00A54AFC">
                  <w:rPr>
                    <w:rStyle w:val="GeneralAviation"/>
                    <w:color w:val="auto"/>
                  </w:rPr>
                  <w:t>Unit endorsement:</w:t>
                </w:r>
              </w:p>
            </w:tc>
            <w:tc>
              <w:tcPr>
                <w:tcW w:w="2293" w:type="pct"/>
                <w:gridSpan w:val="8"/>
                <w:tcBorders>
                  <w:top w:val="single" w:sz="4" w:space="0" w:color="auto"/>
                  <w:left w:val="single" w:sz="4" w:space="0" w:color="auto"/>
                  <w:bottom w:val="single" w:sz="4" w:space="0" w:color="auto"/>
                  <w:right w:val="single" w:sz="4" w:space="0" w:color="auto"/>
                </w:tcBorders>
                <w:shd w:val="clear" w:color="auto" w:fill="auto"/>
              </w:tcPr>
              <w:p w14:paraId="27921F5A" w14:textId="77777777" w:rsidR="00AF16F6" w:rsidRPr="00A54AFC" w:rsidRDefault="00AF16F6" w:rsidP="00AF16F6">
                <w:pPr>
                  <w:pStyle w:val="TableNormal0"/>
                  <w:rPr>
                    <w:rStyle w:val="GeneralAviation"/>
                    <w:color w:val="auto"/>
                  </w:rPr>
                </w:pPr>
              </w:p>
            </w:tc>
            <w:tc>
              <w:tcPr>
                <w:tcW w:w="691" w:type="pct"/>
                <w:gridSpan w:val="2"/>
                <w:tcBorders>
                  <w:top w:val="single" w:sz="4" w:space="0" w:color="auto"/>
                  <w:left w:val="single" w:sz="4" w:space="0" w:color="auto"/>
                  <w:bottom w:val="single" w:sz="4" w:space="0" w:color="auto"/>
                  <w:right w:val="single" w:sz="4" w:space="0" w:color="auto"/>
                </w:tcBorders>
                <w:shd w:val="clear" w:color="auto" w:fill="auto"/>
              </w:tcPr>
              <w:p w14:paraId="2BC99AA9" w14:textId="77777777" w:rsidR="00AF16F6" w:rsidRPr="00A54AFC" w:rsidRDefault="00581773" w:rsidP="00AF16F6">
                <w:pPr>
                  <w:pStyle w:val="TableNormal0"/>
                  <w:rPr>
                    <w:rStyle w:val="GeneralAviation"/>
                    <w:color w:val="auto"/>
                  </w:rPr>
                </w:pPr>
                <w:r w:rsidRPr="00A54AFC">
                  <w:rPr>
                    <w:rStyle w:val="GeneralAviation"/>
                    <w:color w:val="auto"/>
                  </w:rPr>
                  <w:t>Valid until:</w:t>
                </w:r>
              </w:p>
            </w:tc>
            <w:tc>
              <w:tcPr>
                <w:tcW w:w="867" w:type="pct"/>
                <w:gridSpan w:val="3"/>
                <w:tcBorders>
                  <w:top w:val="single" w:sz="4" w:space="0" w:color="auto"/>
                  <w:left w:val="single" w:sz="4" w:space="0" w:color="auto"/>
                  <w:bottom w:val="single" w:sz="4" w:space="0" w:color="auto"/>
                </w:tcBorders>
                <w:shd w:val="clear" w:color="auto" w:fill="auto"/>
              </w:tcPr>
              <w:p w14:paraId="703F0C80" w14:textId="77777777" w:rsidR="00AF16F6" w:rsidRPr="00A54AFC" w:rsidRDefault="00AF16F6" w:rsidP="00AF16F6">
                <w:pPr>
                  <w:pStyle w:val="TableNormal0"/>
                  <w:rPr>
                    <w:rStyle w:val="GeneralAviation"/>
                    <w:color w:val="auto"/>
                  </w:rPr>
                </w:pPr>
              </w:p>
            </w:tc>
          </w:tr>
          <w:tr w:rsidR="00090094" w14:paraId="43462E7E" w14:textId="77777777" w:rsidTr="00E86BCA">
            <w:trPr>
              <w:trHeight w:val="270"/>
            </w:trPr>
            <w:tc>
              <w:tcPr>
                <w:tcW w:w="1149" w:type="pct"/>
                <w:gridSpan w:val="4"/>
                <w:tcBorders>
                  <w:top w:val="single" w:sz="4" w:space="0" w:color="auto"/>
                  <w:bottom w:val="single" w:sz="4" w:space="0" w:color="auto"/>
                  <w:right w:val="single" w:sz="4" w:space="0" w:color="auto"/>
                </w:tcBorders>
                <w:shd w:val="clear" w:color="auto" w:fill="auto"/>
              </w:tcPr>
              <w:p w14:paraId="5A73F651" w14:textId="77777777" w:rsidR="00AF16F6" w:rsidRPr="00A54AFC" w:rsidRDefault="00581773" w:rsidP="00AF16F6">
                <w:pPr>
                  <w:pStyle w:val="TableNormal0"/>
                  <w:rPr>
                    <w:rStyle w:val="GeneralAviation"/>
                    <w:color w:val="auto"/>
                  </w:rPr>
                </w:pPr>
                <w:r w:rsidRPr="00A54AFC">
                  <w:rPr>
                    <w:rStyle w:val="GeneralAviation"/>
                    <w:color w:val="auto"/>
                  </w:rPr>
                  <w:t>Unit endorsement:</w:t>
                </w:r>
              </w:p>
            </w:tc>
            <w:tc>
              <w:tcPr>
                <w:tcW w:w="2293" w:type="pct"/>
                <w:gridSpan w:val="8"/>
                <w:tcBorders>
                  <w:top w:val="single" w:sz="4" w:space="0" w:color="auto"/>
                  <w:left w:val="single" w:sz="4" w:space="0" w:color="auto"/>
                  <w:bottom w:val="single" w:sz="4" w:space="0" w:color="auto"/>
                  <w:right w:val="single" w:sz="4" w:space="0" w:color="auto"/>
                </w:tcBorders>
                <w:shd w:val="clear" w:color="auto" w:fill="auto"/>
              </w:tcPr>
              <w:p w14:paraId="2DBD6515" w14:textId="77777777" w:rsidR="00AF16F6" w:rsidRPr="00A54AFC" w:rsidRDefault="00AF16F6" w:rsidP="00AF16F6">
                <w:pPr>
                  <w:pStyle w:val="TableNormal0"/>
                  <w:rPr>
                    <w:rStyle w:val="GeneralAviation"/>
                    <w:color w:val="auto"/>
                  </w:rPr>
                </w:pPr>
              </w:p>
            </w:tc>
            <w:tc>
              <w:tcPr>
                <w:tcW w:w="691" w:type="pct"/>
                <w:gridSpan w:val="2"/>
                <w:tcBorders>
                  <w:top w:val="single" w:sz="4" w:space="0" w:color="auto"/>
                  <w:left w:val="single" w:sz="4" w:space="0" w:color="auto"/>
                  <w:bottom w:val="single" w:sz="4" w:space="0" w:color="auto"/>
                  <w:right w:val="single" w:sz="4" w:space="0" w:color="auto"/>
                </w:tcBorders>
                <w:shd w:val="clear" w:color="auto" w:fill="auto"/>
              </w:tcPr>
              <w:p w14:paraId="55DBA06F" w14:textId="77777777" w:rsidR="00AF16F6" w:rsidRPr="00A54AFC" w:rsidRDefault="00581773" w:rsidP="00AF16F6">
                <w:pPr>
                  <w:pStyle w:val="TableNormal0"/>
                  <w:rPr>
                    <w:rStyle w:val="GeneralAviation"/>
                    <w:color w:val="auto"/>
                  </w:rPr>
                </w:pPr>
                <w:r w:rsidRPr="00A54AFC">
                  <w:rPr>
                    <w:rStyle w:val="GeneralAviation"/>
                    <w:color w:val="auto"/>
                  </w:rPr>
                  <w:t>Valid until:</w:t>
                </w:r>
              </w:p>
            </w:tc>
            <w:tc>
              <w:tcPr>
                <w:tcW w:w="867" w:type="pct"/>
                <w:gridSpan w:val="3"/>
                <w:tcBorders>
                  <w:top w:val="single" w:sz="4" w:space="0" w:color="auto"/>
                  <w:left w:val="single" w:sz="4" w:space="0" w:color="auto"/>
                  <w:bottom w:val="single" w:sz="4" w:space="0" w:color="auto"/>
                </w:tcBorders>
                <w:shd w:val="clear" w:color="auto" w:fill="auto"/>
              </w:tcPr>
              <w:p w14:paraId="65A698F0" w14:textId="77777777" w:rsidR="00AF16F6" w:rsidRPr="00A54AFC" w:rsidRDefault="00AF16F6" w:rsidP="00AF16F6">
                <w:pPr>
                  <w:pStyle w:val="TableNormal0"/>
                  <w:rPr>
                    <w:rStyle w:val="GeneralAviation"/>
                    <w:color w:val="auto"/>
                  </w:rPr>
                </w:pPr>
              </w:p>
            </w:tc>
          </w:tr>
          <w:tr w:rsidR="00090094" w14:paraId="53968B98" w14:textId="77777777" w:rsidTr="00E86BCA">
            <w:trPr>
              <w:trHeight w:val="270"/>
            </w:trPr>
            <w:tc>
              <w:tcPr>
                <w:tcW w:w="1149" w:type="pct"/>
                <w:gridSpan w:val="4"/>
                <w:tcBorders>
                  <w:top w:val="single" w:sz="4" w:space="0" w:color="auto"/>
                  <w:bottom w:val="single" w:sz="4" w:space="0" w:color="auto"/>
                  <w:right w:val="single" w:sz="4" w:space="0" w:color="auto"/>
                </w:tcBorders>
                <w:shd w:val="clear" w:color="auto" w:fill="auto"/>
              </w:tcPr>
              <w:p w14:paraId="7672628D" w14:textId="77777777" w:rsidR="00AF16F6" w:rsidRPr="00A54AFC" w:rsidRDefault="00581773" w:rsidP="00AF16F6">
                <w:pPr>
                  <w:pStyle w:val="TableNormal0"/>
                  <w:rPr>
                    <w:rStyle w:val="GeneralAviation"/>
                    <w:color w:val="auto"/>
                  </w:rPr>
                </w:pPr>
                <w:r w:rsidRPr="00A54AFC">
                  <w:rPr>
                    <w:rStyle w:val="GeneralAviation"/>
                    <w:color w:val="auto"/>
                  </w:rPr>
                  <w:t>Unit endorsement:</w:t>
                </w:r>
              </w:p>
            </w:tc>
            <w:tc>
              <w:tcPr>
                <w:tcW w:w="2293" w:type="pct"/>
                <w:gridSpan w:val="8"/>
                <w:tcBorders>
                  <w:top w:val="single" w:sz="4" w:space="0" w:color="auto"/>
                  <w:left w:val="single" w:sz="4" w:space="0" w:color="auto"/>
                  <w:bottom w:val="single" w:sz="4" w:space="0" w:color="auto"/>
                  <w:right w:val="single" w:sz="4" w:space="0" w:color="auto"/>
                </w:tcBorders>
                <w:shd w:val="clear" w:color="auto" w:fill="auto"/>
              </w:tcPr>
              <w:p w14:paraId="1D3B9FB4" w14:textId="77777777" w:rsidR="00AF16F6" w:rsidRPr="00A54AFC" w:rsidRDefault="00AF16F6" w:rsidP="00AF16F6">
                <w:pPr>
                  <w:pStyle w:val="TableNormal0"/>
                  <w:rPr>
                    <w:rStyle w:val="GeneralAviation"/>
                    <w:color w:val="auto"/>
                  </w:rPr>
                </w:pPr>
              </w:p>
            </w:tc>
            <w:tc>
              <w:tcPr>
                <w:tcW w:w="691" w:type="pct"/>
                <w:gridSpan w:val="2"/>
                <w:tcBorders>
                  <w:top w:val="single" w:sz="4" w:space="0" w:color="auto"/>
                  <w:left w:val="single" w:sz="4" w:space="0" w:color="auto"/>
                  <w:bottom w:val="single" w:sz="4" w:space="0" w:color="auto"/>
                  <w:right w:val="single" w:sz="4" w:space="0" w:color="auto"/>
                </w:tcBorders>
                <w:shd w:val="clear" w:color="auto" w:fill="auto"/>
              </w:tcPr>
              <w:p w14:paraId="136A8633" w14:textId="77777777" w:rsidR="00AF16F6" w:rsidRPr="00A54AFC" w:rsidRDefault="00581773" w:rsidP="00AF16F6">
                <w:pPr>
                  <w:pStyle w:val="TableNormal0"/>
                  <w:rPr>
                    <w:rStyle w:val="GeneralAviation"/>
                    <w:color w:val="auto"/>
                  </w:rPr>
                </w:pPr>
                <w:r w:rsidRPr="00A54AFC">
                  <w:rPr>
                    <w:rStyle w:val="GeneralAviation"/>
                    <w:color w:val="auto"/>
                  </w:rPr>
                  <w:t>Valid until:</w:t>
                </w:r>
              </w:p>
            </w:tc>
            <w:tc>
              <w:tcPr>
                <w:tcW w:w="867" w:type="pct"/>
                <w:gridSpan w:val="3"/>
                <w:tcBorders>
                  <w:top w:val="single" w:sz="4" w:space="0" w:color="auto"/>
                  <w:left w:val="single" w:sz="4" w:space="0" w:color="auto"/>
                  <w:bottom w:val="single" w:sz="4" w:space="0" w:color="auto"/>
                </w:tcBorders>
                <w:shd w:val="clear" w:color="auto" w:fill="auto"/>
              </w:tcPr>
              <w:p w14:paraId="78AB02C7" w14:textId="77777777" w:rsidR="00AF16F6" w:rsidRPr="00A54AFC" w:rsidRDefault="00AF16F6" w:rsidP="00AF16F6">
                <w:pPr>
                  <w:pStyle w:val="TableNormal0"/>
                  <w:rPr>
                    <w:rStyle w:val="GeneralAviation"/>
                    <w:color w:val="auto"/>
                  </w:rPr>
                </w:pPr>
              </w:p>
            </w:tc>
          </w:tr>
          <w:tr w:rsidR="00090094" w14:paraId="2E10FF12" w14:textId="77777777" w:rsidTr="00E86BCA">
            <w:trPr>
              <w:trHeight w:val="270"/>
            </w:trPr>
            <w:tc>
              <w:tcPr>
                <w:tcW w:w="1149" w:type="pct"/>
                <w:gridSpan w:val="4"/>
                <w:tcBorders>
                  <w:top w:val="single" w:sz="4" w:space="0" w:color="auto"/>
                  <w:bottom w:val="single" w:sz="4" w:space="0" w:color="auto"/>
                  <w:right w:val="single" w:sz="4" w:space="0" w:color="auto"/>
                </w:tcBorders>
                <w:shd w:val="clear" w:color="auto" w:fill="auto"/>
              </w:tcPr>
              <w:p w14:paraId="5176376F" w14:textId="77777777" w:rsidR="00AF16F6" w:rsidRPr="00A54AFC" w:rsidRDefault="00581773" w:rsidP="00AF16F6">
                <w:pPr>
                  <w:pStyle w:val="TableNormal0"/>
                  <w:rPr>
                    <w:rStyle w:val="GeneralAviation"/>
                    <w:color w:val="auto"/>
                  </w:rPr>
                </w:pPr>
                <w:r w:rsidRPr="00A54AFC">
                  <w:rPr>
                    <w:rStyle w:val="GeneralAviation"/>
                    <w:color w:val="auto"/>
                  </w:rPr>
                  <w:t>Unit endorsement:</w:t>
                </w:r>
              </w:p>
            </w:tc>
            <w:tc>
              <w:tcPr>
                <w:tcW w:w="2293" w:type="pct"/>
                <w:gridSpan w:val="8"/>
                <w:tcBorders>
                  <w:top w:val="single" w:sz="4" w:space="0" w:color="auto"/>
                  <w:left w:val="single" w:sz="4" w:space="0" w:color="auto"/>
                  <w:bottom w:val="single" w:sz="4" w:space="0" w:color="auto"/>
                  <w:right w:val="single" w:sz="4" w:space="0" w:color="auto"/>
                </w:tcBorders>
                <w:shd w:val="clear" w:color="auto" w:fill="auto"/>
              </w:tcPr>
              <w:p w14:paraId="3F3988C6" w14:textId="77777777" w:rsidR="00AF16F6" w:rsidRPr="00A54AFC" w:rsidRDefault="00AF16F6" w:rsidP="00AF16F6">
                <w:pPr>
                  <w:pStyle w:val="TableNormal0"/>
                  <w:rPr>
                    <w:rStyle w:val="GeneralAviation"/>
                    <w:color w:val="auto"/>
                  </w:rPr>
                </w:pPr>
              </w:p>
            </w:tc>
            <w:tc>
              <w:tcPr>
                <w:tcW w:w="691" w:type="pct"/>
                <w:gridSpan w:val="2"/>
                <w:tcBorders>
                  <w:top w:val="single" w:sz="4" w:space="0" w:color="auto"/>
                  <w:left w:val="single" w:sz="4" w:space="0" w:color="auto"/>
                  <w:bottom w:val="single" w:sz="4" w:space="0" w:color="auto"/>
                  <w:right w:val="single" w:sz="4" w:space="0" w:color="auto"/>
                </w:tcBorders>
                <w:shd w:val="clear" w:color="auto" w:fill="auto"/>
              </w:tcPr>
              <w:p w14:paraId="1D40D98A" w14:textId="77777777" w:rsidR="00AF16F6" w:rsidRPr="00A54AFC" w:rsidRDefault="00581773" w:rsidP="00AF16F6">
                <w:pPr>
                  <w:pStyle w:val="TableNormal0"/>
                  <w:rPr>
                    <w:rStyle w:val="GeneralAviation"/>
                    <w:color w:val="auto"/>
                  </w:rPr>
                </w:pPr>
                <w:r w:rsidRPr="00A54AFC">
                  <w:rPr>
                    <w:rStyle w:val="GeneralAviation"/>
                    <w:color w:val="auto"/>
                  </w:rPr>
                  <w:t>Valid until:</w:t>
                </w:r>
              </w:p>
            </w:tc>
            <w:tc>
              <w:tcPr>
                <w:tcW w:w="867" w:type="pct"/>
                <w:gridSpan w:val="3"/>
                <w:tcBorders>
                  <w:top w:val="single" w:sz="4" w:space="0" w:color="auto"/>
                  <w:left w:val="single" w:sz="4" w:space="0" w:color="auto"/>
                  <w:bottom w:val="single" w:sz="4" w:space="0" w:color="auto"/>
                </w:tcBorders>
                <w:shd w:val="clear" w:color="auto" w:fill="auto"/>
              </w:tcPr>
              <w:p w14:paraId="5BE65328" w14:textId="77777777" w:rsidR="00AF16F6" w:rsidRPr="00A54AFC" w:rsidRDefault="00AF16F6" w:rsidP="00AF16F6">
                <w:pPr>
                  <w:pStyle w:val="TableNormal0"/>
                  <w:rPr>
                    <w:rStyle w:val="GeneralAviation"/>
                    <w:color w:val="auto"/>
                  </w:rPr>
                </w:pPr>
              </w:p>
            </w:tc>
          </w:tr>
          <w:tr w:rsidR="00090094" w14:paraId="0E9B1855" w14:textId="77777777" w:rsidTr="00E86BCA">
            <w:trPr>
              <w:trHeight w:val="270"/>
            </w:trPr>
            <w:tc>
              <w:tcPr>
                <w:tcW w:w="1149" w:type="pct"/>
                <w:gridSpan w:val="4"/>
                <w:tcBorders>
                  <w:top w:val="single" w:sz="4" w:space="0" w:color="auto"/>
                  <w:bottom w:val="single" w:sz="4" w:space="0" w:color="auto"/>
                  <w:right w:val="single" w:sz="4" w:space="0" w:color="auto"/>
                </w:tcBorders>
                <w:shd w:val="clear" w:color="auto" w:fill="auto"/>
              </w:tcPr>
              <w:p w14:paraId="5D1631B3" w14:textId="77777777" w:rsidR="00AF16F6" w:rsidRPr="00A54AFC" w:rsidRDefault="00581773" w:rsidP="00AF16F6">
                <w:pPr>
                  <w:pStyle w:val="TableNormal0"/>
                  <w:rPr>
                    <w:rStyle w:val="GeneralAviation"/>
                    <w:color w:val="auto"/>
                  </w:rPr>
                </w:pPr>
                <w:r w:rsidRPr="00A54AFC">
                  <w:rPr>
                    <w:rStyle w:val="GeneralAviation"/>
                    <w:color w:val="auto"/>
                  </w:rPr>
                  <w:t>Unit endorsement:</w:t>
                </w:r>
              </w:p>
            </w:tc>
            <w:tc>
              <w:tcPr>
                <w:tcW w:w="2293" w:type="pct"/>
                <w:gridSpan w:val="8"/>
                <w:tcBorders>
                  <w:top w:val="single" w:sz="4" w:space="0" w:color="auto"/>
                  <w:left w:val="single" w:sz="4" w:space="0" w:color="auto"/>
                  <w:bottom w:val="single" w:sz="4" w:space="0" w:color="auto"/>
                  <w:right w:val="single" w:sz="4" w:space="0" w:color="auto"/>
                </w:tcBorders>
                <w:shd w:val="clear" w:color="auto" w:fill="auto"/>
              </w:tcPr>
              <w:p w14:paraId="377D89E7" w14:textId="77777777" w:rsidR="00AF16F6" w:rsidRPr="00A54AFC" w:rsidRDefault="00AF16F6" w:rsidP="00AF16F6">
                <w:pPr>
                  <w:pStyle w:val="TableNormal0"/>
                  <w:rPr>
                    <w:rStyle w:val="GeneralAviation"/>
                    <w:color w:val="auto"/>
                  </w:rPr>
                </w:pPr>
              </w:p>
            </w:tc>
            <w:tc>
              <w:tcPr>
                <w:tcW w:w="691" w:type="pct"/>
                <w:gridSpan w:val="2"/>
                <w:tcBorders>
                  <w:top w:val="single" w:sz="4" w:space="0" w:color="auto"/>
                  <w:left w:val="single" w:sz="4" w:space="0" w:color="auto"/>
                  <w:bottom w:val="single" w:sz="4" w:space="0" w:color="auto"/>
                  <w:right w:val="single" w:sz="4" w:space="0" w:color="auto"/>
                </w:tcBorders>
                <w:shd w:val="clear" w:color="auto" w:fill="auto"/>
              </w:tcPr>
              <w:p w14:paraId="66202FA4" w14:textId="77777777" w:rsidR="00AF16F6" w:rsidRPr="00A54AFC" w:rsidRDefault="00581773" w:rsidP="00AF16F6">
                <w:pPr>
                  <w:pStyle w:val="TableNormal0"/>
                  <w:rPr>
                    <w:rStyle w:val="GeneralAviation"/>
                    <w:color w:val="auto"/>
                  </w:rPr>
                </w:pPr>
                <w:r w:rsidRPr="00A54AFC">
                  <w:rPr>
                    <w:rStyle w:val="GeneralAviation"/>
                    <w:color w:val="auto"/>
                  </w:rPr>
                  <w:t>Valid until:</w:t>
                </w:r>
              </w:p>
            </w:tc>
            <w:tc>
              <w:tcPr>
                <w:tcW w:w="867" w:type="pct"/>
                <w:gridSpan w:val="3"/>
                <w:tcBorders>
                  <w:top w:val="single" w:sz="4" w:space="0" w:color="auto"/>
                  <w:left w:val="single" w:sz="4" w:space="0" w:color="auto"/>
                  <w:bottom w:val="single" w:sz="4" w:space="0" w:color="auto"/>
                </w:tcBorders>
                <w:shd w:val="clear" w:color="auto" w:fill="auto"/>
              </w:tcPr>
              <w:p w14:paraId="7BD0A6C7" w14:textId="77777777" w:rsidR="00AF16F6" w:rsidRPr="00A54AFC" w:rsidRDefault="00AF16F6" w:rsidP="00AF16F6">
                <w:pPr>
                  <w:pStyle w:val="TableNormal0"/>
                  <w:rPr>
                    <w:rStyle w:val="GeneralAviation"/>
                    <w:color w:val="auto"/>
                  </w:rPr>
                </w:pPr>
              </w:p>
            </w:tc>
          </w:tr>
          <w:tr w:rsidR="00090094" w14:paraId="3A6C544D" w14:textId="77777777" w:rsidTr="00E86BCA">
            <w:trPr>
              <w:trHeight w:val="270"/>
            </w:trPr>
            <w:tc>
              <w:tcPr>
                <w:tcW w:w="1149" w:type="pct"/>
                <w:gridSpan w:val="4"/>
                <w:tcBorders>
                  <w:top w:val="single" w:sz="4" w:space="0" w:color="auto"/>
                  <w:bottom w:val="single" w:sz="4" w:space="0" w:color="auto"/>
                  <w:right w:val="single" w:sz="4" w:space="0" w:color="auto"/>
                </w:tcBorders>
                <w:shd w:val="clear" w:color="auto" w:fill="auto"/>
              </w:tcPr>
              <w:p w14:paraId="6F01280D" w14:textId="77777777" w:rsidR="00AF16F6" w:rsidRPr="00A54AFC" w:rsidRDefault="00581773" w:rsidP="00AF16F6">
                <w:pPr>
                  <w:pStyle w:val="TableNormal0"/>
                  <w:rPr>
                    <w:rStyle w:val="GeneralAviation"/>
                    <w:color w:val="auto"/>
                  </w:rPr>
                </w:pPr>
                <w:r w:rsidRPr="00A54AFC">
                  <w:rPr>
                    <w:rStyle w:val="GeneralAviation"/>
                    <w:color w:val="auto"/>
                  </w:rPr>
                  <w:t>Unit endorsement:</w:t>
                </w:r>
              </w:p>
            </w:tc>
            <w:tc>
              <w:tcPr>
                <w:tcW w:w="2293" w:type="pct"/>
                <w:gridSpan w:val="8"/>
                <w:tcBorders>
                  <w:top w:val="single" w:sz="4" w:space="0" w:color="auto"/>
                  <w:left w:val="single" w:sz="4" w:space="0" w:color="auto"/>
                  <w:bottom w:val="single" w:sz="4" w:space="0" w:color="auto"/>
                  <w:right w:val="single" w:sz="4" w:space="0" w:color="auto"/>
                </w:tcBorders>
                <w:shd w:val="clear" w:color="auto" w:fill="auto"/>
              </w:tcPr>
              <w:p w14:paraId="1A6A7D40" w14:textId="77777777" w:rsidR="00AF16F6" w:rsidRPr="00A54AFC" w:rsidRDefault="00AF16F6" w:rsidP="00AF16F6">
                <w:pPr>
                  <w:pStyle w:val="TableNormal0"/>
                  <w:rPr>
                    <w:rStyle w:val="GeneralAviation"/>
                    <w:color w:val="auto"/>
                  </w:rPr>
                </w:pPr>
              </w:p>
            </w:tc>
            <w:tc>
              <w:tcPr>
                <w:tcW w:w="691" w:type="pct"/>
                <w:gridSpan w:val="2"/>
                <w:tcBorders>
                  <w:top w:val="single" w:sz="4" w:space="0" w:color="auto"/>
                  <w:left w:val="single" w:sz="4" w:space="0" w:color="auto"/>
                  <w:bottom w:val="single" w:sz="4" w:space="0" w:color="auto"/>
                  <w:right w:val="single" w:sz="4" w:space="0" w:color="auto"/>
                </w:tcBorders>
                <w:shd w:val="clear" w:color="auto" w:fill="auto"/>
              </w:tcPr>
              <w:p w14:paraId="0253C3EA" w14:textId="77777777" w:rsidR="00AF16F6" w:rsidRPr="00A54AFC" w:rsidRDefault="00581773" w:rsidP="00AF16F6">
                <w:pPr>
                  <w:pStyle w:val="TableNormal0"/>
                  <w:rPr>
                    <w:rStyle w:val="GeneralAviation"/>
                    <w:color w:val="auto"/>
                  </w:rPr>
                </w:pPr>
                <w:r w:rsidRPr="00A54AFC">
                  <w:rPr>
                    <w:rStyle w:val="GeneralAviation"/>
                    <w:color w:val="auto"/>
                  </w:rPr>
                  <w:t>Valid until:</w:t>
                </w:r>
              </w:p>
            </w:tc>
            <w:tc>
              <w:tcPr>
                <w:tcW w:w="867" w:type="pct"/>
                <w:gridSpan w:val="3"/>
                <w:tcBorders>
                  <w:top w:val="single" w:sz="4" w:space="0" w:color="auto"/>
                  <w:left w:val="single" w:sz="4" w:space="0" w:color="auto"/>
                  <w:bottom w:val="single" w:sz="4" w:space="0" w:color="auto"/>
                </w:tcBorders>
                <w:shd w:val="clear" w:color="auto" w:fill="auto"/>
              </w:tcPr>
              <w:p w14:paraId="628F9C4E" w14:textId="77777777" w:rsidR="00AF16F6" w:rsidRPr="00A54AFC" w:rsidRDefault="00AF16F6" w:rsidP="00AF16F6">
                <w:pPr>
                  <w:pStyle w:val="TableNormal0"/>
                  <w:rPr>
                    <w:rStyle w:val="GeneralAviation"/>
                    <w:color w:val="auto"/>
                  </w:rPr>
                </w:pPr>
              </w:p>
            </w:tc>
          </w:tr>
          <w:tr w:rsidR="00090094" w14:paraId="6701DD02" w14:textId="77777777" w:rsidTr="00E86BCA">
            <w:trPr>
              <w:trHeight w:val="270"/>
            </w:trPr>
            <w:tc>
              <w:tcPr>
                <w:tcW w:w="2000" w:type="pct"/>
                <w:gridSpan w:val="6"/>
                <w:tcBorders>
                  <w:top w:val="single" w:sz="4" w:space="0" w:color="auto"/>
                  <w:bottom w:val="single" w:sz="4" w:space="0" w:color="auto"/>
                  <w:right w:val="single" w:sz="4" w:space="0" w:color="auto"/>
                </w:tcBorders>
                <w:shd w:val="clear" w:color="auto" w:fill="auto"/>
              </w:tcPr>
              <w:p w14:paraId="68EAD108" w14:textId="77777777" w:rsidR="00AF16F6" w:rsidRPr="00A54AFC" w:rsidRDefault="00581773" w:rsidP="00AF16F6">
                <w:pPr>
                  <w:pStyle w:val="TableNormal0"/>
                  <w:rPr>
                    <w:rStyle w:val="GeneralAviation"/>
                    <w:color w:val="auto"/>
                  </w:rPr>
                </w:pPr>
                <w:r w:rsidRPr="00A54AFC">
                  <w:rPr>
                    <w:rStyle w:val="GeneralAviation"/>
                    <w:color w:val="auto"/>
                  </w:rPr>
                  <w:t>I certify that the data is complete and true.</w:t>
                </w:r>
              </w:p>
              <w:p w14:paraId="13620F8D" w14:textId="77777777" w:rsidR="00AF16F6" w:rsidRPr="00A54AFC" w:rsidRDefault="00581773" w:rsidP="00AF16F6">
                <w:pPr>
                  <w:pStyle w:val="TableNormal0"/>
                  <w:rPr>
                    <w:rStyle w:val="GeneralAviation"/>
                    <w:color w:val="auto"/>
                  </w:rPr>
                </w:pPr>
                <w:r w:rsidRPr="00A54AFC">
                  <w:rPr>
                    <w:rStyle w:val="GeneralAviation"/>
                    <w:color w:val="auto"/>
                  </w:rPr>
                  <w:t xml:space="preserve">Authorised assessor:  </w:t>
                </w:r>
              </w:p>
            </w:tc>
            <w:tc>
              <w:tcPr>
                <w:tcW w:w="812" w:type="pct"/>
                <w:gridSpan w:val="3"/>
                <w:tcBorders>
                  <w:top w:val="single" w:sz="4" w:space="0" w:color="auto"/>
                  <w:left w:val="single" w:sz="4" w:space="0" w:color="auto"/>
                  <w:bottom w:val="single" w:sz="4" w:space="0" w:color="auto"/>
                  <w:right w:val="single" w:sz="4" w:space="0" w:color="auto"/>
                </w:tcBorders>
                <w:shd w:val="clear" w:color="auto" w:fill="auto"/>
              </w:tcPr>
              <w:p w14:paraId="33FB606D" w14:textId="77777777" w:rsidR="00AF16F6" w:rsidRPr="00A54AFC" w:rsidRDefault="00581773" w:rsidP="00AF16F6">
                <w:pPr>
                  <w:pStyle w:val="TableNormal0"/>
                  <w:rPr>
                    <w:rStyle w:val="GeneralAviation"/>
                    <w:color w:val="auto"/>
                  </w:rPr>
                </w:pPr>
                <w:r w:rsidRPr="00A54AFC">
                  <w:rPr>
                    <w:rStyle w:val="GeneralAviation"/>
                    <w:color w:val="auto"/>
                  </w:rPr>
                  <w:t xml:space="preserve">Name: </w:t>
                </w:r>
              </w:p>
            </w:tc>
            <w:tc>
              <w:tcPr>
                <w:tcW w:w="1321" w:type="pct"/>
                <w:gridSpan w:val="5"/>
                <w:tcBorders>
                  <w:top w:val="single" w:sz="4" w:space="0" w:color="auto"/>
                  <w:left w:val="single" w:sz="4" w:space="0" w:color="auto"/>
                  <w:bottom w:val="single" w:sz="4" w:space="0" w:color="auto"/>
                  <w:right w:val="single" w:sz="4" w:space="0" w:color="auto"/>
                </w:tcBorders>
                <w:shd w:val="clear" w:color="auto" w:fill="auto"/>
              </w:tcPr>
              <w:p w14:paraId="4DAF0505" w14:textId="77777777" w:rsidR="00AF16F6" w:rsidRPr="00A54AFC" w:rsidRDefault="00581773" w:rsidP="00AF16F6">
                <w:pPr>
                  <w:pStyle w:val="TableNormal0"/>
                  <w:rPr>
                    <w:rStyle w:val="GeneralAviation"/>
                    <w:color w:val="auto"/>
                  </w:rPr>
                </w:pPr>
                <w:r w:rsidRPr="00A54AFC">
                  <w:rPr>
                    <w:rStyle w:val="GeneralAviation"/>
                    <w:color w:val="auto"/>
                  </w:rPr>
                  <w:t>Assessor’s licence number:</w:t>
                </w:r>
              </w:p>
            </w:tc>
            <w:tc>
              <w:tcPr>
                <w:tcW w:w="867" w:type="pct"/>
                <w:gridSpan w:val="3"/>
                <w:tcBorders>
                  <w:top w:val="single" w:sz="4" w:space="0" w:color="auto"/>
                  <w:left w:val="single" w:sz="4" w:space="0" w:color="auto"/>
                  <w:bottom w:val="single" w:sz="4" w:space="0" w:color="auto"/>
                </w:tcBorders>
                <w:shd w:val="clear" w:color="auto" w:fill="auto"/>
              </w:tcPr>
              <w:p w14:paraId="4E607F56" w14:textId="77777777" w:rsidR="00AF16F6" w:rsidRPr="00A54AFC" w:rsidRDefault="00581773" w:rsidP="00AF16F6">
                <w:pPr>
                  <w:pStyle w:val="TableNormal0"/>
                  <w:rPr>
                    <w:rStyle w:val="GeneralAviation"/>
                    <w:color w:val="auto"/>
                  </w:rPr>
                </w:pPr>
                <w:r w:rsidRPr="00A54AFC">
                  <w:rPr>
                    <w:rStyle w:val="GeneralAviation"/>
                    <w:color w:val="auto"/>
                  </w:rPr>
                  <w:t>Signature:</w:t>
                </w:r>
              </w:p>
            </w:tc>
          </w:tr>
          <w:tr w:rsidR="00090094" w14:paraId="082108D9" w14:textId="77777777" w:rsidTr="00E86BCA">
            <w:trPr>
              <w:trHeight w:val="70"/>
            </w:trPr>
            <w:tc>
              <w:tcPr>
                <w:tcW w:w="5000" w:type="pct"/>
                <w:gridSpan w:val="17"/>
                <w:tcBorders>
                  <w:top w:val="single" w:sz="4" w:space="0" w:color="auto"/>
                  <w:bottom w:val="single" w:sz="4" w:space="0" w:color="auto"/>
                </w:tcBorders>
                <w:shd w:val="clear" w:color="auto" w:fill="C2D69B" w:themeFill="accent3" w:themeFillTint="99"/>
              </w:tcPr>
              <w:p w14:paraId="4D887C9A" w14:textId="77777777" w:rsidR="00AF16F6" w:rsidRPr="00A54AFC" w:rsidRDefault="00581773" w:rsidP="00AF16F6">
                <w:pPr>
                  <w:pStyle w:val="TableHead"/>
                  <w:rPr>
                    <w:rStyle w:val="GeneralAviation"/>
                    <w:color w:val="auto"/>
                  </w:rPr>
                </w:pPr>
                <w:r w:rsidRPr="00A54AFC">
                  <w:rPr>
                    <w:rStyle w:val="GeneralAviation"/>
                    <w:color w:val="auto"/>
                  </w:rPr>
                  <w:t>Part E: Declaration</w:t>
                </w:r>
              </w:p>
            </w:tc>
          </w:tr>
          <w:tr w:rsidR="00090094" w14:paraId="3D07E5C8" w14:textId="77777777" w:rsidTr="00E86BCA">
            <w:tc>
              <w:tcPr>
                <w:tcW w:w="5000" w:type="pct"/>
                <w:gridSpan w:val="17"/>
                <w:tcBorders>
                  <w:bottom w:val="single" w:sz="6" w:space="0" w:color="auto"/>
                </w:tcBorders>
                <w:shd w:val="clear" w:color="auto" w:fill="auto"/>
              </w:tcPr>
              <w:p w14:paraId="765D2BB2" w14:textId="77777777" w:rsidR="00AF16F6" w:rsidRPr="00A54AFC" w:rsidRDefault="00581773" w:rsidP="00AF16F6">
                <w:pPr>
                  <w:pStyle w:val="TableNormal0"/>
                  <w:rPr>
                    <w:rStyle w:val="GeneralAviation"/>
                    <w:color w:val="auto"/>
                  </w:rPr>
                </w:pPr>
                <w:r w:rsidRPr="00A54AFC">
                  <w:rPr>
                    <w:rStyle w:val="GeneralAviation"/>
                    <w:color w:val="auto"/>
                  </w:rPr>
                  <w:t>I hereby:</w:t>
                </w:r>
              </w:p>
              <w:p w14:paraId="6F6234B6" w14:textId="77777777" w:rsidR="00AF16F6" w:rsidRPr="00A54AFC" w:rsidRDefault="00581773" w:rsidP="00AF16F6">
                <w:pPr>
                  <w:pStyle w:val="TableNormal0"/>
                  <w:rPr>
                    <w:rStyle w:val="GeneralAviation"/>
                    <w:color w:val="auto"/>
                  </w:rPr>
                </w:pPr>
                <w:r w:rsidRPr="00A54AFC">
                  <w:rPr>
                    <w:rStyle w:val="GeneralAviation"/>
                    <w:color w:val="auto"/>
                  </w:rPr>
                  <w:t xml:space="preserve">1. apply for the issue/revalidation/renewal of (Student) ATCO </w:t>
                </w:r>
                <w:r w:rsidR="00A22FC8" w:rsidRPr="00A54AFC">
                  <w:rPr>
                    <w:rStyle w:val="GeneralAviation"/>
                    <w:color w:val="auto"/>
                  </w:rPr>
                  <w:t>l</w:t>
                </w:r>
                <w:r w:rsidRPr="00A54AFC">
                  <w:rPr>
                    <w:rStyle w:val="GeneralAviation"/>
                    <w:color w:val="auto"/>
                  </w:rPr>
                  <w:t>icence, ratings and/or endorsements</w:t>
                </w:r>
                <w:r w:rsidR="00A22FC8" w:rsidRPr="00A54AFC">
                  <w:rPr>
                    <w:rStyle w:val="GeneralAviation"/>
                    <w:color w:val="auto"/>
                  </w:rPr>
                  <w:t>,</w:t>
                </w:r>
                <w:r w:rsidRPr="00A54AFC">
                  <w:rPr>
                    <w:rStyle w:val="GeneralAviation"/>
                    <w:color w:val="auto"/>
                  </w:rPr>
                  <w:t xml:space="preserve"> as indicated;</w:t>
                </w:r>
              </w:p>
              <w:p w14:paraId="258D1D6F" w14:textId="77777777" w:rsidR="00AF16F6" w:rsidRPr="00A54AFC" w:rsidRDefault="00581773" w:rsidP="00AF16F6">
                <w:pPr>
                  <w:pStyle w:val="TableNormal0"/>
                  <w:rPr>
                    <w:rStyle w:val="GeneralAviation"/>
                    <w:color w:val="auto"/>
                  </w:rPr>
                </w:pPr>
                <w:r w:rsidRPr="00A54AFC">
                  <w:rPr>
                    <w:rStyle w:val="GeneralAviation"/>
                    <w:color w:val="auto"/>
                  </w:rPr>
                  <w:t>2. confirm that the information contained herein is correct at the time of the application;</w:t>
                </w:r>
              </w:p>
              <w:p w14:paraId="31AEF3C8" w14:textId="77777777" w:rsidR="00AF16F6" w:rsidRPr="00A54AFC" w:rsidRDefault="00581773" w:rsidP="00AF16F6">
                <w:pPr>
                  <w:pStyle w:val="TableNormal0"/>
                  <w:rPr>
                    <w:rStyle w:val="GeneralAviation"/>
                    <w:color w:val="auto"/>
                  </w:rPr>
                </w:pPr>
                <w:r w:rsidRPr="00A54AFC">
                  <w:rPr>
                    <w:rStyle w:val="GeneralAviation"/>
                    <w:color w:val="auto"/>
                  </w:rPr>
                  <w:t xml:space="preserve">3. confirm that I </w:t>
                </w:r>
                <w:r w:rsidR="00A22FC8" w:rsidRPr="00A54AFC">
                  <w:rPr>
                    <w:rStyle w:val="GeneralAviation"/>
                    <w:color w:val="auto"/>
                  </w:rPr>
                  <w:t>do</w:t>
                </w:r>
                <w:r w:rsidRPr="00A54AFC">
                  <w:rPr>
                    <w:rStyle w:val="GeneralAviation"/>
                    <w:color w:val="auto"/>
                  </w:rPr>
                  <w:t xml:space="preserve"> not hold any (Student) ATCO </w:t>
                </w:r>
                <w:r w:rsidR="00A22FC8" w:rsidRPr="00A54AFC">
                  <w:rPr>
                    <w:rStyle w:val="GeneralAviation"/>
                    <w:color w:val="auto"/>
                  </w:rPr>
                  <w:t>l</w:t>
                </w:r>
                <w:r w:rsidRPr="00A54AFC">
                  <w:rPr>
                    <w:rStyle w:val="GeneralAviation"/>
                    <w:color w:val="auto"/>
                  </w:rPr>
                  <w:t xml:space="preserve">icence issued in another State; </w:t>
                </w:r>
              </w:p>
              <w:p w14:paraId="1FCB0BEF" w14:textId="77777777" w:rsidR="00AF16F6" w:rsidRPr="00A54AFC" w:rsidRDefault="00581773" w:rsidP="00AF16F6">
                <w:pPr>
                  <w:pStyle w:val="TableNormal0"/>
                  <w:rPr>
                    <w:rStyle w:val="GeneralAviation"/>
                    <w:color w:val="auto"/>
                  </w:rPr>
                </w:pPr>
                <w:r w:rsidRPr="00A54AFC">
                  <w:rPr>
                    <w:rStyle w:val="GeneralAviation"/>
                    <w:color w:val="auto"/>
                  </w:rPr>
                  <w:t xml:space="preserve">4. confirm that I have not applied for any (Student) ATCO </w:t>
                </w:r>
                <w:r w:rsidR="00A22FC8" w:rsidRPr="00A54AFC">
                  <w:rPr>
                    <w:rStyle w:val="GeneralAviation"/>
                    <w:color w:val="auto"/>
                  </w:rPr>
                  <w:t>l</w:t>
                </w:r>
                <w:r w:rsidRPr="00A54AFC">
                  <w:rPr>
                    <w:rStyle w:val="GeneralAviation"/>
                    <w:color w:val="auto"/>
                  </w:rPr>
                  <w:t xml:space="preserve">icence in another State; and </w:t>
                </w:r>
              </w:p>
              <w:p w14:paraId="4B95A637" w14:textId="77777777" w:rsidR="00AF16F6" w:rsidRPr="00A54AFC" w:rsidRDefault="00581773" w:rsidP="00AF16F6">
                <w:pPr>
                  <w:pStyle w:val="TableNormal0"/>
                  <w:rPr>
                    <w:rStyle w:val="GeneralAviation"/>
                    <w:color w:val="auto"/>
                  </w:rPr>
                </w:pPr>
                <w:r w:rsidRPr="00A54AFC">
                  <w:rPr>
                    <w:rStyle w:val="GeneralAviation"/>
                    <w:color w:val="auto"/>
                  </w:rPr>
                  <w:t xml:space="preserve">5. confirm that I have never held a (Student) ATCO </w:t>
                </w:r>
                <w:r w:rsidR="00A22FC8" w:rsidRPr="00A54AFC">
                  <w:rPr>
                    <w:rStyle w:val="GeneralAviation"/>
                    <w:color w:val="auto"/>
                  </w:rPr>
                  <w:t>l</w:t>
                </w:r>
                <w:r w:rsidRPr="00A54AFC">
                  <w:rPr>
                    <w:rStyle w:val="GeneralAviation"/>
                    <w:color w:val="auto"/>
                  </w:rPr>
                  <w:t>icence issued in another  State which has been revoked or suspended in any other State.</w:t>
                </w:r>
              </w:p>
              <w:p w14:paraId="47167661" w14:textId="77777777" w:rsidR="00AF16F6" w:rsidRPr="00A54AFC" w:rsidRDefault="00581773" w:rsidP="00AF16F6">
                <w:pPr>
                  <w:pStyle w:val="TableNormal0"/>
                  <w:rPr>
                    <w:rStyle w:val="GeneralAviation"/>
                    <w:color w:val="auto"/>
                  </w:rPr>
                </w:pPr>
                <w:r w:rsidRPr="00A54AFC">
                  <w:rPr>
                    <w:rStyle w:val="GeneralAviation"/>
                    <w:color w:val="auto"/>
                  </w:rPr>
                  <w:t xml:space="preserve">I understand that any incorrect information provided herein could prohibit me from holding a (Student) ATCO </w:t>
                </w:r>
                <w:r w:rsidR="00A22FC8" w:rsidRPr="00A54AFC">
                  <w:rPr>
                    <w:rStyle w:val="GeneralAviation"/>
                    <w:color w:val="auto"/>
                  </w:rPr>
                  <w:t>l</w:t>
                </w:r>
                <w:r w:rsidRPr="00A54AFC">
                  <w:rPr>
                    <w:rStyle w:val="GeneralAviation"/>
                    <w:color w:val="auto"/>
                  </w:rPr>
                  <w:t>icence.</w:t>
                </w:r>
              </w:p>
              <w:p w14:paraId="43C83E61" w14:textId="77777777" w:rsidR="00AF16F6" w:rsidRPr="00A54AFC" w:rsidRDefault="00AF16F6" w:rsidP="00AF16F6">
                <w:pPr>
                  <w:pStyle w:val="TableNormal0"/>
                  <w:rPr>
                    <w:rStyle w:val="GeneralAviation"/>
                    <w:color w:val="auto"/>
                  </w:rPr>
                </w:pPr>
              </w:p>
              <w:p w14:paraId="740DF297" w14:textId="77777777" w:rsidR="00AF16F6" w:rsidRPr="00A54AFC" w:rsidRDefault="00581773" w:rsidP="00AF16F6">
                <w:pPr>
                  <w:pStyle w:val="TableNormal0"/>
                  <w:rPr>
                    <w:rStyle w:val="GeneralAviation"/>
                    <w:color w:val="auto"/>
                  </w:rPr>
                </w:pPr>
                <w:r w:rsidRPr="00A54AFC">
                  <w:rPr>
                    <w:rStyle w:val="GeneralAviation"/>
                    <w:color w:val="auto"/>
                  </w:rPr>
                  <w:t>Sign</w:t>
                </w:r>
                <w:r w:rsidR="00A22FC8" w:rsidRPr="00A54AFC">
                  <w:rPr>
                    <w:rStyle w:val="GeneralAviation"/>
                    <w:color w:val="auto"/>
                  </w:rPr>
                  <w:t>atur</w:t>
                </w:r>
                <w:r w:rsidRPr="00A54AFC">
                  <w:rPr>
                    <w:rStyle w:val="GeneralAviation"/>
                    <w:color w:val="auto"/>
                  </w:rPr>
                  <w:t xml:space="preserve">e: . . . . . . . . . . . . . . . . . . . . Name: . . . . . . . . . . . . . . . . . . . . . . . . . . . . . . . . . . </w:t>
                </w:r>
              </w:p>
              <w:p w14:paraId="56208583" w14:textId="77777777" w:rsidR="00AF16F6" w:rsidRPr="00A54AFC" w:rsidRDefault="00AF16F6" w:rsidP="00AF16F6">
                <w:pPr>
                  <w:pStyle w:val="TableNormal0"/>
                  <w:rPr>
                    <w:rStyle w:val="GeneralAviation"/>
                    <w:color w:val="auto"/>
                  </w:rPr>
                </w:pPr>
              </w:p>
              <w:p w14:paraId="38AED9C4" w14:textId="77777777" w:rsidR="00AF16F6" w:rsidRDefault="00581773" w:rsidP="00AF16F6">
                <w:pPr>
                  <w:pStyle w:val="TableNormal0"/>
                  <w:rPr>
                    <w:rStyle w:val="GeneralAviation"/>
                    <w:color w:val="auto"/>
                  </w:rPr>
                </w:pPr>
                <w:r w:rsidRPr="00A54AFC">
                  <w:rPr>
                    <w:rStyle w:val="GeneralAviation"/>
                    <w:color w:val="auto"/>
                  </w:rPr>
                  <w:t>Date (dd/mm/yyyy): . . . . . . . . . . . . . . . . . . . . . . . . . . . . . . . . . . . . . . . . . . . . . . . . . . . . . . .</w:t>
                </w:r>
              </w:p>
              <w:p w14:paraId="26E5129D" w14:textId="77777777" w:rsidR="00A54AFC" w:rsidRPr="00A54AFC" w:rsidRDefault="00A54AFC" w:rsidP="00AF16F6">
                <w:pPr>
                  <w:pStyle w:val="TableNormal0"/>
                  <w:rPr>
                    <w:rStyle w:val="GeneralAviation"/>
                    <w:color w:val="auto"/>
                  </w:rPr>
                </w:pPr>
              </w:p>
            </w:tc>
          </w:tr>
          <w:tr w:rsidR="00090094" w14:paraId="6BDF362E" w14:textId="77777777" w:rsidTr="00E86BCA">
            <w:tc>
              <w:tcPr>
                <w:tcW w:w="5000" w:type="pct"/>
                <w:gridSpan w:val="17"/>
                <w:tcBorders>
                  <w:bottom w:val="single" w:sz="6" w:space="0" w:color="auto"/>
                </w:tcBorders>
                <w:shd w:val="clear" w:color="auto" w:fill="C2D69B" w:themeFill="accent3" w:themeFillTint="99"/>
              </w:tcPr>
              <w:p w14:paraId="7306EDD7" w14:textId="77777777" w:rsidR="00AF16F6" w:rsidRPr="00A54AFC" w:rsidRDefault="00581773" w:rsidP="00AF16F6">
                <w:pPr>
                  <w:pStyle w:val="TableHead"/>
                  <w:rPr>
                    <w:rStyle w:val="GeneralAviation"/>
                    <w:color w:val="auto"/>
                  </w:rPr>
                </w:pPr>
                <w:r w:rsidRPr="00A54AFC">
                  <w:rPr>
                    <w:rStyle w:val="GeneralAviation"/>
                    <w:color w:val="auto"/>
                  </w:rPr>
                  <w:t>Part F: Certificates/Documents</w:t>
                </w:r>
              </w:p>
            </w:tc>
          </w:tr>
          <w:tr w:rsidR="00090094" w14:paraId="38EA4B2A" w14:textId="77777777" w:rsidTr="00E86BC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108" w:type="dxa"/>
                <w:right w:w="108" w:type="dxa"/>
              </w:tblCellMar>
            </w:tblPrEx>
            <w:tc>
              <w:tcPr>
                <w:tcW w:w="5000" w:type="pct"/>
                <w:gridSpan w:val="17"/>
                <w:tcBorders>
                  <w:top w:val="single" w:sz="6" w:space="0" w:color="auto"/>
                  <w:left w:val="single" w:sz="6" w:space="0" w:color="auto"/>
                  <w:bottom w:val="single" w:sz="6" w:space="0" w:color="auto"/>
                  <w:right w:val="single" w:sz="6" w:space="0" w:color="auto"/>
                </w:tcBorders>
                <w:shd w:val="clear" w:color="auto" w:fill="auto"/>
              </w:tcPr>
              <w:p w14:paraId="6D2E8442" w14:textId="77777777" w:rsidR="00AF16F6" w:rsidRPr="00A54AFC" w:rsidRDefault="00581773" w:rsidP="00AF16F6">
                <w:pPr>
                  <w:pStyle w:val="TableNormal0"/>
                  <w:rPr>
                    <w:rStyle w:val="GeneralAviation"/>
                    <w:color w:val="auto"/>
                  </w:rPr>
                </w:pPr>
                <w:r w:rsidRPr="00A54AFC">
                  <w:rPr>
                    <w:rStyle w:val="GeneralAviation"/>
                    <w:color w:val="auto"/>
                  </w:rPr>
                  <w:t>Please enclose all relevant certificates and/or documents:</w:t>
                </w:r>
              </w:p>
              <w:p w14:paraId="2C94DA6E" w14:textId="77777777" w:rsidR="00AF16F6" w:rsidRPr="00A54AFC" w:rsidRDefault="00581773" w:rsidP="00AF16F6">
                <w:pPr>
                  <w:pStyle w:val="TableNormal0"/>
                  <w:rPr>
                    <w:rStyle w:val="GeneralAviation"/>
                    <w:color w:val="auto"/>
                  </w:rPr>
                </w:pPr>
                <w:r w:rsidRPr="00A54AFC">
                  <w:rPr>
                    <w:rStyle w:val="GeneralAviation"/>
                    <w:color w:val="auto"/>
                  </w:rPr>
                  <w:t xml:space="preserve">1. Copy of Student ATCO </w:t>
                </w:r>
                <w:r w:rsidR="00A22FC8" w:rsidRPr="00A54AFC">
                  <w:rPr>
                    <w:rStyle w:val="GeneralAviation"/>
                    <w:color w:val="auto"/>
                  </w:rPr>
                  <w:t>l</w:t>
                </w:r>
                <w:r w:rsidRPr="00A54AFC">
                  <w:rPr>
                    <w:rStyle w:val="GeneralAviation"/>
                    <w:color w:val="auto"/>
                  </w:rPr>
                  <w:t xml:space="preserve">icence, if applicable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58C6A93" w14:textId="77777777" w:rsidR="00AF16F6" w:rsidRPr="00A54AFC" w:rsidRDefault="00581773" w:rsidP="00AF16F6">
                <w:pPr>
                  <w:pStyle w:val="TableNormal0"/>
                  <w:rPr>
                    <w:rStyle w:val="GeneralAviation"/>
                    <w:color w:val="auto"/>
                  </w:rPr>
                </w:pPr>
                <w:r w:rsidRPr="00A54AFC">
                  <w:rPr>
                    <w:rStyle w:val="GeneralAviation"/>
                    <w:color w:val="auto"/>
                  </w:rPr>
                  <w:t xml:space="preserve">2. Copy of passport or other national ID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56E18795" w14:textId="77777777" w:rsidR="00AF16F6" w:rsidRPr="00A54AFC" w:rsidRDefault="00581773" w:rsidP="00AF16F6">
                <w:pPr>
                  <w:pStyle w:val="TableNormal0"/>
                  <w:rPr>
                    <w:rStyle w:val="GeneralAviation"/>
                    <w:color w:val="auto"/>
                  </w:rPr>
                </w:pPr>
                <w:r w:rsidRPr="00A54AFC">
                  <w:rPr>
                    <w:rStyle w:val="GeneralAviation"/>
                    <w:color w:val="auto"/>
                  </w:rPr>
                  <w:t xml:space="preserve">3. Copy of medical certificate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251B3479" w14:textId="77777777" w:rsidR="00AF16F6" w:rsidRPr="00A54AFC" w:rsidRDefault="00581773" w:rsidP="00AF16F6">
                <w:pPr>
                  <w:pStyle w:val="TableNormal0"/>
                  <w:rPr>
                    <w:rStyle w:val="GeneralAviation"/>
                    <w:color w:val="auto"/>
                  </w:rPr>
                </w:pPr>
                <w:r w:rsidRPr="00A54AFC">
                  <w:rPr>
                    <w:rStyle w:val="GeneralAviation"/>
                    <w:color w:val="auto"/>
                  </w:rPr>
                  <w:t>4. Copy of relevant training certificate/documents proving the successful completion of:</w:t>
                </w:r>
              </w:p>
              <w:p w14:paraId="1FB8DB87" w14:textId="77777777" w:rsidR="00AF16F6" w:rsidRPr="00A54AFC" w:rsidRDefault="00581773" w:rsidP="00AF16F6">
                <w:pPr>
                  <w:pStyle w:val="TableNormal0"/>
                  <w:rPr>
                    <w:rStyle w:val="GeneralAviation"/>
                    <w:color w:val="auto"/>
                  </w:rPr>
                </w:pPr>
                <w:r w:rsidRPr="00A54AFC">
                  <w:rPr>
                    <w:rStyle w:val="GeneralAviation"/>
                    <w:color w:val="auto"/>
                  </w:rPr>
                  <w:t xml:space="preserve">(a) Initial training (integrated)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11CA8E28" w14:textId="77777777" w:rsidR="00AF16F6" w:rsidRPr="00A54AFC" w:rsidRDefault="00581773" w:rsidP="00AF16F6">
                <w:pPr>
                  <w:pStyle w:val="TableNormal0"/>
                  <w:rPr>
                    <w:rStyle w:val="GeneralAviation"/>
                    <w:color w:val="auto"/>
                  </w:rPr>
                </w:pPr>
                <w:r w:rsidRPr="00A54AFC">
                  <w:rPr>
                    <w:rStyle w:val="GeneralAviation"/>
                    <w:color w:val="auto"/>
                  </w:rPr>
                  <w:t xml:space="preserve">(b) Basic training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22BC4C48" w14:textId="77777777" w:rsidR="00AF16F6" w:rsidRPr="00A54AFC" w:rsidRDefault="00581773" w:rsidP="00AF16F6">
                <w:pPr>
                  <w:pStyle w:val="TableNormal0"/>
                  <w:rPr>
                    <w:rStyle w:val="GeneralAviation"/>
                    <w:color w:val="auto"/>
                  </w:rPr>
                </w:pPr>
                <w:r w:rsidRPr="00A54AFC">
                  <w:rPr>
                    <w:rStyle w:val="GeneralAviation"/>
                    <w:color w:val="auto"/>
                  </w:rPr>
                  <w:t xml:space="preserve">(c) Rating training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2CC71F07" w14:textId="77777777" w:rsidR="00AF16F6" w:rsidRPr="00A54AFC" w:rsidRDefault="00581773" w:rsidP="00AF16F6">
                <w:pPr>
                  <w:pStyle w:val="TableNormal0"/>
                  <w:rPr>
                    <w:rStyle w:val="GeneralAviation"/>
                    <w:color w:val="auto"/>
                  </w:rPr>
                </w:pPr>
                <w:r w:rsidRPr="00A54AFC">
                  <w:rPr>
                    <w:rStyle w:val="GeneralAviation"/>
                    <w:color w:val="auto"/>
                  </w:rPr>
                  <w:t xml:space="preserve">(d) Unit training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DFE2436" w14:textId="77777777" w:rsidR="00AF16F6" w:rsidRPr="00A54AFC" w:rsidRDefault="00581773" w:rsidP="00AF16F6">
                <w:pPr>
                  <w:pStyle w:val="TableNormal0"/>
                  <w:rPr>
                    <w:rStyle w:val="GeneralAviation"/>
                    <w:color w:val="auto"/>
                  </w:rPr>
                </w:pPr>
                <w:r w:rsidRPr="00A54AFC">
                  <w:rPr>
                    <w:rStyle w:val="GeneralAviation"/>
                    <w:color w:val="auto"/>
                  </w:rPr>
                  <w:t xml:space="preserve">(e) Practical instructor training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49C00F32" w14:textId="77777777" w:rsidR="00AF16F6" w:rsidRPr="00A54AFC" w:rsidRDefault="00581773" w:rsidP="00AF16F6">
                <w:pPr>
                  <w:pStyle w:val="TableNormal0"/>
                  <w:rPr>
                    <w:rStyle w:val="GeneralAviation"/>
                    <w:color w:val="auto"/>
                  </w:rPr>
                </w:pPr>
                <w:r w:rsidRPr="00A54AFC">
                  <w:rPr>
                    <w:rStyle w:val="GeneralAviation"/>
                    <w:color w:val="auto"/>
                  </w:rPr>
                  <w:t xml:space="preserve">(f) Assessor training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813DA70" w14:textId="77777777" w:rsidR="00AF16F6" w:rsidRPr="00A54AFC" w:rsidRDefault="00581773" w:rsidP="00AF16F6">
                <w:pPr>
                  <w:pStyle w:val="TableNormal0"/>
                  <w:rPr>
                    <w:rStyle w:val="GeneralAviation"/>
                    <w:color w:val="auto"/>
                  </w:rPr>
                </w:pPr>
                <w:r w:rsidRPr="00A54AFC">
                  <w:rPr>
                    <w:rStyle w:val="GeneralAviation"/>
                    <w:color w:val="auto"/>
                  </w:rPr>
                  <w:t xml:space="preserve">(g) Refresher training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5CAFDC64" w14:textId="77777777" w:rsidR="00AF16F6" w:rsidRPr="00A54AFC" w:rsidRDefault="00581773" w:rsidP="00AF16F6">
                <w:pPr>
                  <w:pStyle w:val="TableNormal0"/>
                  <w:rPr>
                    <w:rStyle w:val="GeneralAviation"/>
                    <w:color w:val="auto"/>
                  </w:rPr>
                </w:pPr>
                <w:r w:rsidRPr="00A54AFC">
                  <w:rPr>
                    <w:rStyle w:val="GeneralAviation"/>
                    <w:color w:val="auto"/>
                  </w:rPr>
                  <w:t xml:space="preserve">5. Copy of language proficiency certificate(s): language(s)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61A6E322" w14:textId="77777777" w:rsidR="00AF16F6" w:rsidRPr="00A54AFC" w:rsidRDefault="00581773" w:rsidP="00AF16F6">
                <w:pPr>
                  <w:pStyle w:val="TableNormal0"/>
                  <w:rPr>
                    <w:rStyle w:val="GeneralAviation"/>
                    <w:color w:val="auto"/>
                  </w:rPr>
                </w:pPr>
                <w:r w:rsidRPr="00A54AFC">
                  <w:rPr>
                    <w:rStyle w:val="GeneralAviation"/>
                    <w:color w:val="auto"/>
                  </w:rPr>
                  <w:t xml:space="preserve">6. Certificate by ATC provider </w:t>
                </w:r>
              </w:p>
              <w:p w14:paraId="5A648463" w14:textId="77777777" w:rsidR="00AF16F6" w:rsidRPr="00A54AFC" w:rsidRDefault="00581773" w:rsidP="00AF16F6">
                <w:pPr>
                  <w:pStyle w:val="TableNormal0"/>
                  <w:rPr>
                    <w:rStyle w:val="GeneralAviation"/>
                    <w:color w:val="auto"/>
                  </w:rPr>
                </w:pPr>
                <w:r w:rsidRPr="00A54AFC">
                  <w:rPr>
                    <w:rStyle w:val="GeneralAviation"/>
                    <w:color w:val="auto"/>
                  </w:rPr>
                  <w:t xml:space="preserve">proving that the licence holder has fulfilled the requirements in accordance with the approved unit competence scheme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5D37BF87" w14:textId="77777777" w:rsidR="00AF16F6" w:rsidRPr="00A54AFC" w:rsidRDefault="00581773" w:rsidP="00AF16F6">
                <w:pPr>
                  <w:pStyle w:val="TableNormal0"/>
                  <w:rPr>
                    <w:rStyle w:val="GeneralAviation"/>
                    <w:color w:val="auto"/>
                  </w:rPr>
                </w:pPr>
                <w:r w:rsidRPr="00A54AFC">
                  <w:rPr>
                    <w:rStyle w:val="GeneralAviation"/>
                    <w:color w:val="auto"/>
                  </w:rPr>
                  <w:lastRenderedPageBreak/>
                  <w:t xml:space="preserve">7. Copy of the competence assessment form                                                         </w:t>
                </w:r>
                <w:r w:rsidRPr="00A54AFC">
                  <w:rPr>
                    <w:rStyle w:val="GeneralAviation"/>
                    <w:color w:val="auto"/>
                  </w:rPr>
                  <w:tab/>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p w14:paraId="3EBB77A8" w14:textId="77777777" w:rsidR="00AF16F6" w:rsidRPr="00A54AFC" w:rsidRDefault="00581773" w:rsidP="00AF16F6">
                <w:pPr>
                  <w:pStyle w:val="TableNormal0"/>
                  <w:rPr>
                    <w:rStyle w:val="GeneralAviation"/>
                    <w:color w:val="auto"/>
                  </w:rPr>
                </w:pPr>
                <w:r w:rsidRPr="00A54AFC">
                  <w:rPr>
                    <w:rStyle w:val="GeneralAviation"/>
                    <w:color w:val="auto"/>
                  </w:rPr>
                  <w:t xml:space="preserve">8. </w:t>
                </w:r>
                <w:r w:rsidR="00A22FC8" w:rsidRPr="00A54AFC">
                  <w:rPr>
                    <w:rStyle w:val="GeneralAviation"/>
                    <w:color w:val="auto"/>
                  </w:rPr>
                  <w:t>Any other copy(ies), as necessary</w:t>
                </w:r>
                <w:r w:rsidRPr="00A54AFC">
                  <w:rPr>
                    <w:rStyle w:val="GeneralAviation"/>
                    <w:color w:val="auto"/>
                  </w:rPr>
                  <w:t xml:space="preserve">                                                                         </w:t>
                </w:r>
                <w:r w:rsidR="00E916C2" w:rsidRPr="00A54AFC">
                  <w:rPr>
                    <w:rStyle w:val="GeneralAviation"/>
                    <w:color w:val="auto"/>
                  </w:rPr>
                  <w:t xml:space="preserve"> </w:t>
                </w:r>
                <w:r w:rsidRPr="00A54AFC">
                  <w:rPr>
                    <w:rStyle w:val="GeneralAviation"/>
                    <w:color w:val="auto"/>
                  </w:rPr>
                  <w:fldChar w:fldCharType="begin">
                    <w:ffData>
                      <w:name w:val="Check1"/>
                      <w:enabled/>
                      <w:calcOnExit w:val="0"/>
                      <w:checkBox>
                        <w:sizeAuto/>
                        <w:default w:val="0"/>
                      </w:checkBox>
                    </w:ffData>
                  </w:fldChar>
                </w:r>
                <w:r w:rsidRPr="00A54AFC">
                  <w:rPr>
                    <w:rStyle w:val="GeneralAviation"/>
                    <w:color w:val="auto"/>
                  </w:rPr>
                  <w:instrText xml:space="preserve"> FORMCHECKBOX </w:instrText>
                </w:r>
                <w:r w:rsidRPr="00A54AFC">
                  <w:rPr>
                    <w:rStyle w:val="GeneralAviation"/>
                    <w:color w:val="auto"/>
                  </w:rPr>
                </w:r>
                <w:r w:rsidRPr="00A54AFC">
                  <w:rPr>
                    <w:rStyle w:val="GeneralAviation"/>
                    <w:color w:val="auto"/>
                  </w:rPr>
                  <w:fldChar w:fldCharType="separate"/>
                </w:r>
                <w:r w:rsidRPr="00A54AFC">
                  <w:rPr>
                    <w:rStyle w:val="GeneralAviation"/>
                    <w:color w:val="auto"/>
                  </w:rPr>
                  <w:fldChar w:fldCharType="end"/>
                </w:r>
              </w:p>
            </w:tc>
          </w:tr>
        </w:tbl>
        <w:p w14:paraId="0F5249A7" w14:textId="77777777" w:rsidR="00AF16F6" w:rsidRPr="00A22FC8" w:rsidRDefault="00000000" w:rsidP="0042257D">
          <w:pPr>
            <w:rPr>
              <w:i/>
              <w:iCs/>
            </w:rPr>
          </w:pPr>
        </w:p>
      </w:sdtContent>
    </w:sdt>
    <w:bookmarkStart w:id="1345" w:name="_DxCrossRefBm1379192618" w:displacedByCustomXml="next"/>
    <w:bookmarkStart w:id="1346" w:name="_DxCrossRefBm9000196" w:displacedByCustomXml="next"/>
    <w:bookmarkStart w:id="1347" w:name="_Toc427661520" w:displacedByCustomXml="next"/>
    <w:bookmarkStart w:id="1348" w:name="_Toc413841950" w:displacedByCustomXml="next"/>
    <w:bookmarkStart w:id="1349" w:name="_Toc405820130" w:displacedByCustomXml="next"/>
    <w:sdt>
      <w:sdtPr>
        <w:rPr>
          <w:b w:val="0"/>
          <w:color w:val="auto"/>
          <w:sz w:val="22"/>
          <w:lang w:val="en-US"/>
        </w:rPr>
        <w:alias w:val="topic"/>
        <w:tag w:val="topic"/>
        <w:id w:val="-1698507008"/>
      </w:sdtPr>
      <w:sdtContent>
        <w:p w14:paraId="62E03267" w14:textId="77777777" w:rsidR="0042257D" w:rsidRPr="00FF2450" w:rsidRDefault="00581773" w:rsidP="000F573D">
          <w:pPr>
            <w:pStyle w:val="Heading4GM"/>
          </w:pPr>
          <w:r w:rsidRPr="00FF2450">
            <w:t xml:space="preserve">GM2 ATCO.AR.D.001(a) </w:t>
          </w:r>
          <w:r w:rsidR="000544B7">
            <w:t xml:space="preserve"> </w:t>
          </w:r>
          <w:r w:rsidRPr="00FF2450">
            <w:t>Procedure for the issue, revalidation and renewal of licences, ratings, endorsements and authorisations</w:t>
          </w:r>
          <w:bookmarkEnd w:id="1349"/>
          <w:bookmarkEnd w:id="1348"/>
          <w:bookmarkEnd w:id="1347"/>
          <w:bookmarkEnd w:id="1346"/>
          <w:bookmarkEnd w:id="1345"/>
        </w:p>
        <w:p w14:paraId="4DFA9619" w14:textId="77777777" w:rsidR="0042257D" w:rsidRPr="00FF2450" w:rsidRDefault="00581773" w:rsidP="00D773C2">
          <w:pPr>
            <w:pStyle w:val="Heading5OrgManual"/>
          </w:pPr>
          <w:r w:rsidRPr="00FF2450">
            <w:t>APPLICATION FOR THE ISSUE, REVALIDATION AND RENEWAL OF LICENCES, RATINGS, ENDORSEMENTS AND AUTHORISATIONS</w:t>
          </w:r>
        </w:p>
        <w:p w14:paraId="215D2084" w14:textId="77777777" w:rsidR="0042257D" w:rsidRPr="00FF2450" w:rsidRDefault="00581773" w:rsidP="000F573D">
          <w:r w:rsidRPr="00FF2450">
            <w:t>Application for the issue, revalidation and renewal of licences, ratings, endorsements and authorisations together with all relevant certificates and/or documents supporting the application might be submitted by secure electronic means.</w:t>
          </w:r>
        </w:p>
      </w:sdtContent>
    </w:sdt>
    <w:bookmarkStart w:id="1350" w:name="_DxCrossRefBm1379192619" w:displacedByCustomXml="next"/>
    <w:bookmarkStart w:id="1351" w:name="_DxCrossRefBm9000197" w:displacedByCustomXml="next"/>
    <w:bookmarkStart w:id="1352" w:name="_Toc427661521" w:displacedByCustomXml="next"/>
    <w:bookmarkStart w:id="1353" w:name="_Toc413841951" w:displacedByCustomXml="next"/>
    <w:bookmarkStart w:id="1354" w:name="_Toc405820131" w:displacedByCustomXml="next"/>
    <w:sdt>
      <w:sdtPr>
        <w:rPr>
          <w:b w:val="0"/>
          <w:color w:val="auto"/>
          <w:sz w:val="22"/>
          <w:lang w:val="en-US"/>
        </w:rPr>
        <w:alias w:val="topic"/>
        <w:tag w:val="topic"/>
        <w:id w:val="-1316872567"/>
      </w:sdtPr>
      <w:sdtContent>
        <w:p w14:paraId="0CB51CDB" w14:textId="77777777" w:rsidR="0042257D" w:rsidRPr="00FF2450" w:rsidRDefault="00581773" w:rsidP="000F573D">
          <w:pPr>
            <w:pStyle w:val="Heading4GM"/>
          </w:pPr>
          <w:r w:rsidRPr="00FF2450">
            <w:t xml:space="preserve">GM1 ATCO.AR.D.001(b) </w:t>
          </w:r>
          <w:r w:rsidR="001D52D2">
            <w:t xml:space="preserve"> </w:t>
          </w:r>
          <w:r w:rsidRPr="00FF2450">
            <w:t>Procedure for the issue, revalidation and renewal of licences, ratings, endorsements and authorisations</w:t>
          </w:r>
          <w:bookmarkEnd w:id="1354"/>
          <w:bookmarkEnd w:id="1353"/>
          <w:bookmarkEnd w:id="1352"/>
          <w:bookmarkEnd w:id="1351"/>
          <w:bookmarkEnd w:id="1350"/>
        </w:p>
        <w:p w14:paraId="1B20BA2E" w14:textId="77777777" w:rsidR="0042257D" w:rsidRPr="00FF2450" w:rsidRDefault="00581773" w:rsidP="00405F98">
          <w:pPr>
            <w:pStyle w:val="Heading5OrgManual"/>
          </w:pPr>
          <w:r w:rsidRPr="00FF2450">
            <w:t>DATE OF SUCCESSFUL COMPLETION OF THE TRAINING</w:t>
          </w:r>
        </w:p>
        <w:p w14:paraId="5193282A" w14:textId="77777777" w:rsidR="0042257D" w:rsidRPr="00FF2450" w:rsidRDefault="00581773" w:rsidP="000F573D">
          <w:r w:rsidRPr="00FF2450">
            <w:t>The date of successful completion of the training relevant to the rating and/or rating endorsement to be included in the (Student) ATCO Licence should be the date indicated in the certificate of successful completion of the relevant training issued by the training organisation.</w:t>
          </w:r>
        </w:p>
      </w:sdtContent>
    </w:sdt>
    <w:bookmarkStart w:id="1355" w:name="_DxCrossRefBm1379192620" w:displacedByCustomXml="next"/>
    <w:bookmarkStart w:id="1356" w:name="_DxCrossRefBm9000198" w:displacedByCustomXml="next"/>
    <w:bookmarkStart w:id="1357" w:name="_Toc427661522" w:displacedByCustomXml="next"/>
    <w:bookmarkStart w:id="1358" w:name="_Toc413841952" w:displacedByCustomXml="next"/>
    <w:bookmarkStart w:id="1359" w:name="_Toc405820132" w:displacedByCustomXml="next"/>
    <w:sdt>
      <w:sdtPr>
        <w:rPr>
          <w:b w:val="0"/>
          <w:color w:val="auto"/>
          <w:sz w:val="22"/>
          <w:lang w:val="en-US"/>
        </w:rPr>
        <w:alias w:val="topic"/>
        <w:tag w:val="topic"/>
        <w:id w:val="351981949"/>
      </w:sdtPr>
      <w:sdtContent>
        <w:p w14:paraId="1578A89B" w14:textId="77777777" w:rsidR="0042257D" w:rsidRPr="00FF2450" w:rsidRDefault="00581773" w:rsidP="000F573D">
          <w:pPr>
            <w:pStyle w:val="Heading4GM"/>
          </w:pPr>
          <w:r w:rsidRPr="00FF2450">
            <w:t>GM1 ATCO.AR.D.001(c)</w:t>
          </w:r>
          <w:r w:rsidR="00042F8E">
            <w:t xml:space="preserve"> </w:t>
          </w:r>
          <w:r w:rsidRPr="00FF2450">
            <w:t xml:space="preserve"> Procedure for the issue, revalidation and renewal of licences, ratings, endorsements and authorisations</w:t>
          </w:r>
          <w:bookmarkEnd w:id="1359"/>
          <w:bookmarkEnd w:id="1358"/>
          <w:bookmarkEnd w:id="1357"/>
          <w:bookmarkEnd w:id="1356"/>
          <w:bookmarkEnd w:id="1355"/>
        </w:p>
        <w:p w14:paraId="50E8F183" w14:textId="77777777" w:rsidR="0042257D" w:rsidRPr="00FF2450" w:rsidRDefault="00581773" w:rsidP="008718DF">
          <w:pPr>
            <w:pStyle w:val="Heading5OrgManual"/>
          </w:pPr>
          <w:r w:rsidRPr="002A1F78">
            <w:t>FORMAT FOR LICENCES (APPENDIX I TO ANNEX II)</w:t>
          </w:r>
        </w:p>
        <w:p w14:paraId="13861911" w14:textId="77777777" w:rsidR="0042257D" w:rsidRPr="00FF2450" w:rsidRDefault="00581773" w:rsidP="000F573D">
          <w:r w:rsidRPr="00FF2450">
            <w:t xml:space="preserve">The </w:t>
          </w:r>
          <w:r w:rsidR="004E3DC7" w:rsidRPr="001779AE">
            <w:t>Committee</w:t>
          </w:r>
          <w:r w:rsidR="004E3DC7" w:rsidRPr="00FF2450">
            <w:t xml:space="preserve"> </w:t>
          </w:r>
          <w:r w:rsidRPr="00FF2450">
            <w:t>may enter into point (XIII) of the licence format all additional licensing information, such as national licence endorsements or holding a radio telephony (R/T) licence.</w:t>
          </w:r>
        </w:p>
      </w:sdtContent>
    </w:sdt>
    <w:bookmarkStart w:id="1360" w:name="_DxCrossRefBm1379192621" w:displacedByCustomXml="next"/>
    <w:bookmarkStart w:id="1361" w:name="_DxCrossRefBm9000199" w:displacedByCustomXml="next"/>
    <w:bookmarkStart w:id="1362" w:name="_Toc427661523" w:displacedByCustomXml="next"/>
    <w:bookmarkStart w:id="1363" w:name="_Toc413841953" w:displacedByCustomXml="next"/>
    <w:bookmarkStart w:id="1364" w:name="_Toc405820133" w:displacedByCustomXml="next"/>
    <w:sdt>
      <w:sdtPr>
        <w:rPr>
          <w:b w:val="0"/>
          <w:color w:val="auto"/>
          <w:sz w:val="22"/>
          <w:lang w:val="en-US"/>
        </w:rPr>
        <w:alias w:val="topic"/>
        <w:tag w:val="topic"/>
        <w:id w:val="-157619265"/>
      </w:sdtPr>
      <w:sdtContent>
        <w:p w14:paraId="1A7C58ED" w14:textId="77777777" w:rsidR="0042257D" w:rsidRPr="00FF2450" w:rsidRDefault="00581773" w:rsidP="000F573D">
          <w:pPr>
            <w:pStyle w:val="Heading4GM"/>
          </w:pPr>
          <w:r w:rsidRPr="00FF2450">
            <w:t xml:space="preserve">GM1 ATCO.AR.D.001(d) </w:t>
          </w:r>
          <w:r w:rsidR="00F219D7">
            <w:t xml:space="preserve"> </w:t>
          </w:r>
          <w:r w:rsidRPr="00FF2450">
            <w:t>Procedure for the issue, revalidation and renewal of licences, ratings, endorsements and authorisations</w:t>
          </w:r>
          <w:bookmarkEnd w:id="1364"/>
          <w:bookmarkEnd w:id="1363"/>
          <w:bookmarkEnd w:id="1362"/>
          <w:bookmarkEnd w:id="1361"/>
          <w:bookmarkEnd w:id="1360"/>
        </w:p>
        <w:p w14:paraId="2F6C34F8" w14:textId="77777777" w:rsidR="0042257D" w:rsidRPr="00FF2450" w:rsidRDefault="00581773" w:rsidP="001934FA">
          <w:pPr>
            <w:pStyle w:val="Heading5OrgManual"/>
          </w:pPr>
          <w:r w:rsidRPr="00FF2450">
            <w:t>UNIQUE DATE OF VALIDITY FOR ENDORSEMENTS</w:t>
          </w:r>
        </w:p>
        <w:p w14:paraId="6538E2C3" w14:textId="77777777" w:rsidR="0042257D" w:rsidRPr="00FF2450" w:rsidRDefault="00581773" w:rsidP="000F573D">
          <w:r w:rsidRPr="00FF2450">
            <w:t>The procedure for establishing a unique date of validity for several endorsements should be applied when requested by the air navigation service provider or the applicant.</w:t>
          </w:r>
        </w:p>
      </w:sdtContent>
    </w:sdt>
    <w:bookmarkStart w:id="1365" w:name="_DxCrossRefBm1379192622" w:displacedByCustomXml="next"/>
    <w:bookmarkStart w:id="1366" w:name="_DxCrossRefBm9000200" w:displacedByCustomXml="next"/>
    <w:bookmarkStart w:id="1367" w:name="_Toc427661524" w:displacedByCustomXml="next"/>
    <w:bookmarkStart w:id="1368" w:name="_Toc413841954" w:displacedByCustomXml="next"/>
    <w:bookmarkStart w:id="1369" w:name="_Toc405820134" w:displacedByCustomXml="next"/>
    <w:sdt>
      <w:sdtPr>
        <w:rPr>
          <w:b w:val="0"/>
          <w:color w:val="auto"/>
          <w:sz w:val="22"/>
          <w:lang w:val="en-US"/>
        </w:rPr>
        <w:alias w:val="topic"/>
        <w:tag w:val="topic"/>
        <w:id w:val="1691584185"/>
      </w:sdtPr>
      <w:sdtContent>
        <w:p w14:paraId="5260366B" w14:textId="77777777" w:rsidR="0042257D" w:rsidRPr="00FF2450" w:rsidRDefault="00581773" w:rsidP="000F573D">
          <w:pPr>
            <w:pStyle w:val="Heading4GM"/>
          </w:pPr>
          <w:r w:rsidRPr="00FF2450">
            <w:t>GM1 ATCO.AR.D.001(e)</w:t>
          </w:r>
          <w:r w:rsidR="00CF2EC8">
            <w:t xml:space="preserve"> </w:t>
          </w:r>
          <w:r w:rsidRPr="00FF2450">
            <w:t xml:space="preserve"> Procedure for the issue, revalidation and renewal of licences, ratings, endorsements and authorisations</w:t>
          </w:r>
          <w:bookmarkEnd w:id="1369"/>
          <w:bookmarkEnd w:id="1368"/>
          <w:bookmarkEnd w:id="1367"/>
          <w:bookmarkEnd w:id="1366"/>
          <w:bookmarkEnd w:id="1365"/>
        </w:p>
        <w:p w14:paraId="50149012" w14:textId="77777777" w:rsidR="0042257D" w:rsidRPr="00FF2450" w:rsidRDefault="00581773" w:rsidP="007A1878">
          <w:pPr>
            <w:pStyle w:val="Heading5OrgManual"/>
          </w:pPr>
          <w:r w:rsidRPr="00FF2450">
            <w:t>ADMINISTRATIVE REASONS</w:t>
          </w:r>
        </w:p>
        <w:p w14:paraId="3FE7DD47" w14:textId="77777777" w:rsidR="0042257D" w:rsidRPr="00FF2450" w:rsidRDefault="00581773" w:rsidP="000F573D">
          <w:r w:rsidRPr="00FF2450">
            <w:t>For the purpose of issuing a new licence, administrative reasons may be the following but are not limited to:</w:t>
          </w:r>
        </w:p>
        <w:p w14:paraId="3D20C55C" w14:textId="77777777" w:rsidR="0042257D" w:rsidRPr="00FF2450" w:rsidRDefault="00581773" w:rsidP="00D0690B">
          <w:pPr>
            <w:pStyle w:val="ListLevel0"/>
          </w:pPr>
          <w:r w:rsidRPr="00FF2450">
            <w:t>(a)</w:t>
          </w:r>
          <w:r w:rsidRPr="00FF2450">
            <w:tab/>
            <w:t>loss;</w:t>
          </w:r>
        </w:p>
        <w:p w14:paraId="2D4028B9" w14:textId="77777777" w:rsidR="0042257D" w:rsidRPr="00FF2450" w:rsidRDefault="00581773" w:rsidP="00D0690B">
          <w:pPr>
            <w:pStyle w:val="ListLevel0"/>
          </w:pPr>
          <w:r w:rsidRPr="00FF2450">
            <w:t>(b)</w:t>
          </w:r>
          <w:r w:rsidRPr="00FF2450">
            <w:tab/>
            <w:t>theft;</w:t>
          </w:r>
        </w:p>
        <w:p w14:paraId="116713EE" w14:textId="77777777" w:rsidR="0042257D" w:rsidRPr="00FF2450" w:rsidRDefault="00581773" w:rsidP="00D0690B">
          <w:pPr>
            <w:pStyle w:val="ListLevel0"/>
          </w:pPr>
          <w:r w:rsidRPr="00FF2450">
            <w:t>(c)</w:t>
          </w:r>
          <w:r w:rsidRPr="00FF2450">
            <w:tab/>
            <w:t>significant damage leading to illegibility.</w:t>
          </w:r>
        </w:p>
      </w:sdtContent>
    </w:sdt>
    <w:bookmarkStart w:id="1370" w:name="_DxCrossRefBm1379192366" w:displacedByCustomXml="next"/>
    <w:bookmarkStart w:id="1371" w:name="_Toc256000102" w:displacedByCustomXml="next"/>
    <w:sdt>
      <w:sdtPr>
        <w:rPr>
          <w:b w:val="0"/>
          <w:color w:val="auto"/>
          <w:sz w:val="22"/>
          <w:szCs w:val="24"/>
          <w:lang w:val="en-US"/>
        </w:rPr>
        <w:alias w:val="topic"/>
        <w:tag w:val="topic"/>
        <w:id w:val="-1916377538"/>
      </w:sdtPr>
      <w:sdtContent>
        <w:p w14:paraId="3A745951" w14:textId="77777777" w:rsidR="00EC0B70" w:rsidRPr="00FF1014" w:rsidRDefault="00581773" w:rsidP="00EC0B70">
          <w:pPr>
            <w:pStyle w:val="Heading3IR"/>
          </w:pPr>
          <w:r w:rsidRPr="00A9299C">
            <w:t>ATCO.AR.D.003 Change of competent authority</w:t>
          </w:r>
          <w:bookmarkEnd w:id="1371"/>
          <w:bookmarkEnd w:id="1370"/>
        </w:p>
        <w:p w14:paraId="1C9359AF" w14:textId="77777777" w:rsidR="00A9299C" w:rsidRPr="006A1D06" w:rsidRDefault="006A1D06" w:rsidP="00E349F7">
          <w:pPr>
            <w:pStyle w:val="ListLevel0"/>
            <w:rPr>
              <w:color w:val="A25EAB"/>
            </w:rPr>
          </w:pPr>
          <w:r w:rsidRPr="000232CC">
            <w:t>RESERVED</w:t>
          </w:r>
        </w:p>
      </w:sdtContent>
    </w:sdt>
    <w:bookmarkStart w:id="1372" w:name="_Toc427661505_1" w:displacedByCustomXml="next"/>
    <w:bookmarkEnd w:id="1372" w:displacedByCustomXml="next"/>
    <w:bookmarkStart w:id="1373" w:name="_Hlk138682685" w:displacedByCustomXml="next"/>
    <w:bookmarkStart w:id="1374" w:name="_DxCrossRefBm1379192626" w:displacedByCustomXml="next"/>
    <w:bookmarkStart w:id="1375" w:name="_DxCrossRefBm134832665" w:displacedByCustomXml="next"/>
    <w:bookmarkStart w:id="1376" w:name="_Toc144217669" w:displacedByCustomXml="next"/>
    <w:bookmarkStart w:id="1377" w:name="_Toc75421889" w:displacedByCustomXml="next"/>
    <w:bookmarkStart w:id="1378" w:name="_Toc71901496" w:displacedByCustomXml="next"/>
    <w:sdt>
      <w:sdtPr>
        <w:rPr>
          <w:b w:val="0"/>
          <w:color w:val="auto"/>
          <w:sz w:val="22"/>
          <w:lang w:val="en-US"/>
        </w:rPr>
        <w:alias w:val="topic"/>
        <w:tag w:val="topic"/>
        <w:id w:val="-1033621048"/>
      </w:sdtPr>
      <w:sdtContent>
        <w:p w14:paraId="5BE45F92" w14:textId="77777777" w:rsidR="002207E5" w:rsidRPr="00A80E8C" w:rsidRDefault="00581773" w:rsidP="0053620E">
          <w:pPr>
            <w:pStyle w:val="Heading4AMC"/>
          </w:pPr>
          <w:r w:rsidRPr="00A80E8C">
            <w:t>AMC1 ATCO.AR.D.003(a)(2) Change of competent authority</w:t>
          </w:r>
          <w:bookmarkEnd w:id="1378"/>
          <w:bookmarkEnd w:id="1377"/>
          <w:bookmarkEnd w:id="1376"/>
          <w:bookmarkEnd w:id="1375"/>
          <w:bookmarkEnd w:id="1374"/>
        </w:p>
        <w:p w14:paraId="63334B70" w14:textId="77777777" w:rsidR="00833624" w:rsidRDefault="00833624" w:rsidP="009525DF">
          <w:pPr>
            <w:pStyle w:val="Dxshortdesc"/>
          </w:pPr>
        </w:p>
        <w:bookmarkEnd w:id="1373"/>
        <w:p w14:paraId="41E1FB01" w14:textId="77777777" w:rsidR="007564E5" w:rsidRPr="004E3DC7" w:rsidRDefault="006A1D06" w:rsidP="004E3DC7">
          <w:pPr>
            <w:pStyle w:val="ListLevel0"/>
            <w:rPr>
              <w:color w:val="A25EAB"/>
            </w:rPr>
          </w:pPr>
          <w:r w:rsidRPr="000232CC">
            <w:t>RESERVED</w:t>
          </w:r>
        </w:p>
      </w:sdtContent>
    </w:sdt>
    <w:bookmarkStart w:id="1379" w:name="_Hlk138682685_0" w:displacedByCustomXml="prev"/>
    <w:bookmarkEnd w:id="1379" w:displacedByCustomXml="prev"/>
    <w:bookmarkStart w:id="1380" w:name="_Toc405820135_0" w:displacedByCustomXml="next"/>
    <w:bookmarkStart w:id="1381" w:name="_Toc413841955_0" w:displacedByCustomXml="next"/>
    <w:bookmarkStart w:id="1382" w:name="_DxCrossRefBm1379192380" w:displacedByCustomXml="next"/>
    <w:bookmarkStart w:id="1383" w:name="_DxCrossRefBm9000201" w:displacedByCustomXml="next"/>
    <w:bookmarkStart w:id="1384" w:name="_Toc427661525_0" w:displacedByCustomXml="next"/>
    <w:bookmarkStart w:id="1385" w:name="_Toc256000103" w:displacedByCustomXml="next"/>
    <w:sdt>
      <w:sdtPr>
        <w:rPr>
          <w:b w:val="0"/>
          <w:color w:val="auto"/>
          <w:sz w:val="22"/>
          <w:szCs w:val="24"/>
          <w:lang w:val="en-US"/>
        </w:rPr>
        <w:alias w:val="topic"/>
        <w:tag w:val="topic"/>
        <w:id w:val="1176448383"/>
      </w:sdtPr>
      <w:sdtContent>
        <w:p w14:paraId="15671DBF" w14:textId="77777777" w:rsidR="00B43FD7" w:rsidRPr="00FF2450" w:rsidRDefault="00581773" w:rsidP="000F573D">
          <w:pPr>
            <w:pStyle w:val="Heading3IR"/>
          </w:pPr>
          <w:r w:rsidRPr="00FF2450">
            <w:t>ATCO.AR.D.005</w:t>
          </w:r>
          <w:r w:rsidR="00092F5A">
            <w:t xml:space="preserve"> </w:t>
          </w:r>
          <w:r w:rsidRPr="00FF2450">
            <w:t>Revocation and suspension of licences, ratings and endorsements</w:t>
          </w:r>
          <w:bookmarkEnd w:id="1385"/>
          <w:bookmarkEnd w:id="1384"/>
          <w:bookmarkEnd w:id="1383"/>
          <w:bookmarkEnd w:id="1382"/>
        </w:p>
        <w:bookmarkEnd w:id="1381"/>
        <w:bookmarkEnd w:id="1380"/>
        <w:p w14:paraId="2FECEDB2" w14:textId="77777777" w:rsidR="00166926" w:rsidRPr="00C8227A" w:rsidRDefault="006A1D06" w:rsidP="00166926">
          <w:pPr>
            <w:pStyle w:val="ListLevel0"/>
            <w:rPr>
              <w:rStyle w:val="GeneralAviation"/>
              <w:color w:val="auto"/>
            </w:rPr>
          </w:pPr>
          <w:r w:rsidRPr="00C8227A">
            <w:rPr>
              <w:rStyle w:val="GeneralAviation"/>
              <w:color w:val="auto"/>
            </w:rPr>
            <w:t xml:space="preserve"> </w:t>
          </w:r>
          <w:r w:rsidR="00581773" w:rsidRPr="00C8227A">
            <w:rPr>
              <w:rStyle w:val="GeneralAviation"/>
              <w:color w:val="auto"/>
            </w:rPr>
            <w:t>(a)</w:t>
          </w:r>
          <w:r w:rsidR="00581773" w:rsidRPr="00C8227A">
            <w:rPr>
              <w:rStyle w:val="GeneralAviation"/>
              <w:color w:val="auto"/>
            </w:rPr>
            <w:tab/>
            <w:t xml:space="preserve">For the purpose of point </w:t>
          </w:r>
          <w:hyperlink w:anchor="_DxCrossRefBm1379192379" w:history="1">
            <w:r w:rsidR="00581773">
              <w:rPr>
                <w:rStyle w:val="Hyperlink"/>
              </w:rPr>
              <w:t>ATCO.A.020</w:t>
            </w:r>
          </w:hyperlink>
          <w:r w:rsidR="00581773" w:rsidRPr="00C8227A">
            <w:rPr>
              <w:rStyle w:val="GeneralAviation"/>
              <w:color w:val="auto"/>
            </w:rPr>
            <w:t xml:space="preserve">, the </w:t>
          </w:r>
          <w:r w:rsidR="004E3DC7" w:rsidRPr="001779AE">
            <w:t>Committee</w:t>
          </w:r>
          <w:r w:rsidR="004E3DC7" w:rsidRPr="00C8227A">
            <w:rPr>
              <w:rStyle w:val="GeneralAviation"/>
              <w:color w:val="auto"/>
            </w:rPr>
            <w:t xml:space="preserve"> </w:t>
          </w:r>
          <w:r w:rsidR="00581773" w:rsidRPr="00C8227A">
            <w:rPr>
              <w:rStyle w:val="GeneralAviation"/>
              <w:color w:val="auto"/>
            </w:rPr>
            <w:t>shall establish administrative procedures for the revocation and suspension of licences, ratings and endorsements.</w:t>
          </w:r>
        </w:p>
        <w:p w14:paraId="2F67A02E" w14:textId="77777777" w:rsidR="00166926" w:rsidRPr="00C8227A" w:rsidRDefault="00581773" w:rsidP="00166926">
          <w:pPr>
            <w:pStyle w:val="ListLevel0"/>
            <w:rPr>
              <w:rStyle w:val="GeneralAviation"/>
              <w:color w:val="auto"/>
            </w:rPr>
          </w:pPr>
          <w:r w:rsidRPr="00C8227A">
            <w:rPr>
              <w:rStyle w:val="GeneralAviation"/>
              <w:color w:val="auto"/>
            </w:rPr>
            <w:t>(b)</w:t>
          </w:r>
          <w:r w:rsidRPr="00C8227A">
            <w:rPr>
              <w:rStyle w:val="GeneralAviation"/>
              <w:color w:val="auto"/>
            </w:rPr>
            <w:tab/>
            <w:t xml:space="preserve">The </w:t>
          </w:r>
          <w:r w:rsidR="004E3DC7" w:rsidRPr="001779AE">
            <w:t>Committee</w:t>
          </w:r>
          <w:r w:rsidR="004E3DC7" w:rsidRPr="00C8227A">
            <w:rPr>
              <w:rStyle w:val="GeneralAviation"/>
              <w:color w:val="auto"/>
            </w:rPr>
            <w:t xml:space="preserve"> </w:t>
          </w:r>
          <w:r w:rsidRPr="00C8227A">
            <w:rPr>
              <w:rStyle w:val="GeneralAviation"/>
              <w:color w:val="auto"/>
            </w:rPr>
            <w:t xml:space="preserve">may suspend the licence in the case of provisional inability not being terminated according to the procedures referred to in point </w:t>
          </w:r>
          <w:hyperlink w:anchor="_DxCrossRefBm1379192373" w:history="1">
            <w:r w:rsidRPr="00166926">
              <w:rPr>
                <w:rStyle w:val="Hyperlink"/>
              </w:rPr>
              <w:t>ATCO.A.015</w:t>
            </w:r>
          </w:hyperlink>
          <w:r w:rsidRPr="00C8227A">
            <w:rPr>
              <w:rStyle w:val="GeneralAviation"/>
              <w:color w:val="auto"/>
            </w:rPr>
            <w:t>(e).</w:t>
          </w:r>
        </w:p>
        <w:p w14:paraId="3578C85F" w14:textId="77777777" w:rsidR="00166926" w:rsidRPr="00C8227A" w:rsidRDefault="00581773" w:rsidP="00166926">
          <w:pPr>
            <w:pStyle w:val="ListLevel0"/>
            <w:rPr>
              <w:rStyle w:val="GeneralAviation"/>
              <w:color w:val="auto"/>
            </w:rPr>
          </w:pPr>
          <w:r w:rsidRPr="00C8227A">
            <w:rPr>
              <w:rStyle w:val="GeneralAviation"/>
              <w:color w:val="auto"/>
            </w:rPr>
            <w:t>(c)</w:t>
          </w:r>
          <w:r w:rsidRPr="00C8227A">
            <w:rPr>
              <w:rStyle w:val="GeneralAviation"/>
              <w:color w:val="auto"/>
            </w:rPr>
            <w:tab/>
            <w:t xml:space="preserve">The </w:t>
          </w:r>
          <w:r w:rsidR="004E3DC7" w:rsidRPr="001779AE">
            <w:t>Committee</w:t>
          </w:r>
          <w:r w:rsidR="004E3DC7" w:rsidRPr="00C8227A">
            <w:rPr>
              <w:rStyle w:val="GeneralAviation"/>
              <w:color w:val="auto"/>
            </w:rPr>
            <w:t xml:space="preserve"> </w:t>
          </w:r>
          <w:r w:rsidRPr="00C8227A">
            <w:rPr>
              <w:rStyle w:val="GeneralAviation"/>
              <w:color w:val="auto"/>
            </w:rPr>
            <w:t xml:space="preserve">shall suspend or revoke a licence, rating or endorsement in accordance with point </w:t>
          </w:r>
          <w:hyperlink w:anchor="_DxCrossRefBm1379192608" w:history="1">
            <w:r>
              <w:rPr>
                <w:rStyle w:val="Hyperlink"/>
              </w:rPr>
              <w:t>ATCO.AR.C.010</w:t>
            </w:r>
          </w:hyperlink>
          <w:r w:rsidRPr="00166926">
            <w:rPr>
              <w:rStyle w:val="GeneralAviation"/>
            </w:rPr>
            <w:t xml:space="preserve"> </w:t>
          </w:r>
          <w:r w:rsidRPr="00C8227A">
            <w:rPr>
              <w:rStyle w:val="GeneralAviation"/>
              <w:color w:val="auto"/>
            </w:rPr>
            <w:t>in particular in the following circumstances:</w:t>
          </w:r>
        </w:p>
        <w:p w14:paraId="75ABBF2C" w14:textId="77777777" w:rsidR="00166926" w:rsidRPr="00C8227A" w:rsidRDefault="00581773" w:rsidP="00166926">
          <w:pPr>
            <w:pStyle w:val="ListLevel1"/>
            <w:rPr>
              <w:rStyle w:val="GeneralAviation"/>
              <w:color w:val="auto"/>
            </w:rPr>
          </w:pPr>
          <w:r w:rsidRPr="00C8227A">
            <w:rPr>
              <w:rStyle w:val="GeneralAviation"/>
              <w:color w:val="auto"/>
            </w:rPr>
            <w:t>(1)</w:t>
          </w:r>
          <w:r w:rsidRPr="00C8227A">
            <w:rPr>
              <w:rStyle w:val="GeneralAviation"/>
              <w:color w:val="auto"/>
            </w:rPr>
            <w:tab/>
            <w:t>exercising the privileges of the licence when the licence holder no longer complies with the applicable requirements of this Regulation;</w:t>
          </w:r>
        </w:p>
        <w:p w14:paraId="58D1F2F2" w14:textId="77777777" w:rsidR="00166926" w:rsidRPr="00C8227A" w:rsidRDefault="00581773" w:rsidP="00166926">
          <w:pPr>
            <w:pStyle w:val="ListLevel1"/>
            <w:rPr>
              <w:rStyle w:val="GeneralAviation"/>
              <w:color w:val="auto"/>
            </w:rPr>
          </w:pPr>
          <w:r w:rsidRPr="00C8227A">
            <w:rPr>
              <w:rStyle w:val="GeneralAviation"/>
              <w:color w:val="auto"/>
            </w:rPr>
            <w:t>(2)</w:t>
          </w:r>
          <w:r w:rsidRPr="00C8227A">
            <w:rPr>
              <w:rStyle w:val="GeneralAviation"/>
              <w:color w:val="auto"/>
            </w:rPr>
            <w:tab/>
            <w:t>obtaining a student air traffic controller or an air traffic controller licence, rating, endorsement or certificate by falsification of submitted documentary evidence;</w:t>
          </w:r>
        </w:p>
        <w:p w14:paraId="0962006A" w14:textId="77777777" w:rsidR="00166926" w:rsidRPr="00C8227A" w:rsidRDefault="00581773" w:rsidP="00166926">
          <w:pPr>
            <w:pStyle w:val="ListLevel1"/>
            <w:rPr>
              <w:rStyle w:val="GeneralAviation"/>
              <w:color w:val="auto"/>
            </w:rPr>
          </w:pPr>
          <w:r w:rsidRPr="00C8227A">
            <w:rPr>
              <w:rStyle w:val="GeneralAviation"/>
              <w:color w:val="auto"/>
            </w:rPr>
            <w:t>(3)</w:t>
          </w:r>
          <w:r w:rsidRPr="00C8227A">
            <w:rPr>
              <w:rStyle w:val="GeneralAviation"/>
              <w:color w:val="auto"/>
            </w:rPr>
            <w:tab/>
            <w:t>falsification of the licence or certificate records;</w:t>
          </w:r>
        </w:p>
        <w:p w14:paraId="0FB69576" w14:textId="77777777" w:rsidR="00166926" w:rsidRPr="00C8227A" w:rsidRDefault="00581773" w:rsidP="00166926">
          <w:pPr>
            <w:pStyle w:val="ListLevel1"/>
            <w:rPr>
              <w:rStyle w:val="GeneralAviation"/>
              <w:color w:val="auto"/>
            </w:rPr>
          </w:pPr>
          <w:r w:rsidRPr="00C8227A">
            <w:rPr>
              <w:rStyle w:val="GeneralAviation"/>
              <w:color w:val="auto"/>
            </w:rPr>
            <w:t>(4)</w:t>
          </w:r>
          <w:r w:rsidRPr="00C8227A">
            <w:rPr>
              <w:rStyle w:val="GeneralAviation"/>
              <w:color w:val="auto"/>
            </w:rPr>
            <w:tab/>
            <w:t>exercising the privileges of the licence, rating(s) or endorsement(s) under the influence of psychoactive substances.</w:t>
          </w:r>
        </w:p>
        <w:p w14:paraId="6A90971F" w14:textId="77777777" w:rsidR="00166926" w:rsidRPr="00C8227A" w:rsidRDefault="00581773" w:rsidP="00166926">
          <w:pPr>
            <w:pStyle w:val="ListLevel0"/>
            <w:rPr>
              <w:rStyle w:val="GeneralAviation"/>
              <w:color w:val="auto"/>
            </w:rPr>
          </w:pPr>
          <w:r w:rsidRPr="00C8227A">
            <w:rPr>
              <w:rStyle w:val="GeneralAviation"/>
              <w:color w:val="auto"/>
            </w:rPr>
            <w:t>(d)</w:t>
          </w:r>
          <w:r w:rsidRPr="00C8227A">
            <w:rPr>
              <w:rStyle w:val="GeneralAviation"/>
              <w:color w:val="auto"/>
            </w:rPr>
            <w:tab/>
            <w:t xml:space="preserve">In cases of suspension or revocation of licences, ratings and endorsements, the </w:t>
          </w:r>
          <w:r w:rsidR="004E3DC7" w:rsidRPr="001779AE">
            <w:t>Committee</w:t>
          </w:r>
          <w:r w:rsidR="004E3DC7" w:rsidRPr="00C8227A">
            <w:rPr>
              <w:rStyle w:val="GeneralAviation"/>
              <w:color w:val="auto"/>
            </w:rPr>
            <w:t xml:space="preserve"> </w:t>
          </w:r>
          <w:r w:rsidRPr="00C8227A">
            <w:rPr>
              <w:rStyle w:val="GeneralAviation"/>
              <w:color w:val="auto"/>
            </w:rPr>
            <w:t xml:space="preserve">shall notify in writing the licence holder and the relevant air navigation service provider of this decision, and inform the licence holder of his or her right of appeal in accordance with the procedures established in point </w:t>
          </w:r>
          <w:hyperlink w:anchor="_DxCrossRefBm1379192426" w:history="1">
            <w:r w:rsidRPr="00166926">
              <w:rPr>
                <w:rStyle w:val="Hyperlink"/>
              </w:rPr>
              <w:t>ATCO.AR.A.010</w:t>
            </w:r>
          </w:hyperlink>
          <w:r w:rsidRPr="00C8227A">
            <w:rPr>
              <w:rStyle w:val="GeneralAviation"/>
              <w:color w:val="auto"/>
            </w:rPr>
            <w:t xml:space="preserve">(m). </w:t>
          </w:r>
        </w:p>
        <w:p w14:paraId="48027680" w14:textId="77777777" w:rsidR="00166926" w:rsidRPr="006A1D06" w:rsidRDefault="00581773" w:rsidP="006A1D06">
          <w:pPr>
            <w:pStyle w:val="ListLevel0"/>
            <w:rPr>
              <w:color w:val="A25EAB"/>
            </w:rPr>
          </w:pPr>
          <w:r w:rsidRPr="00C8227A">
            <w:rPr>
              <w:rStyle w:val="GeneralAviation"/>
              <w:color w:val="auto"/>
            </w:rPr>
            <w:t>(e)</w:t>
          </w:r>
          <w:r w:rsidRPr="00C8227A">
            <w:rPr>
              <w:rStyle w:val="GeneralAviation"/>
              <w:color w:val="auto"/>
            </w:rPr>
            <w:tab/>
            <w:t xml:space="preserve">The </w:t>
          </w:r>
          <w:r w:rsidR="004E3DC7" w:rsidRPr="001779AE">
            <w:t>Committee</w:t>
          </w:r>
          <w:r w:rsidR="004E3DC7" w:rsidRPr="00C8227A">
            <w:rPr>
              <w:rStyle w:val="GeneralAviation"/>
              <w:color w:val="auto"/>
            </w:rPr>
            <w:t xml:space="preserve"> </w:t>
          </w:r>
          <w:r w:rsidRPr="00C8227A">
            <w:rPr>
              <w:rStyle w:val="GeneralAviation"/>
              <w:color w:val="auto"/>
            </w:rPr>
            <w:t>shall also suspend or revoke a licence, rating or endorsement upon written request of the licence holder</w:t>
          </w:r>
          <w:r w:rsidR="00C8227A">
            <w:rPr>
              <w:rStyle w:val="GeneralAviation"/>
              <w:color w:val="auto"/>
            </w:rPr>
            <w:t>.</w:t>
          </w:r>
        </w:p>
      </w:sdtContent>
    </w:sdt>
    <w:bookmarkStart w:id="1386" w:name="_DxCrossRefBm1379192630" w:displacedByCustomXml="next"/>
    <w:bookmarkStart w:id="1387" w:name="_DxCrossRefBm9000202" w:displacedByCustomXml="next"/>
    <w:bookmarkStart w:id="1388" w:name="_Toc427661526" w:displacedByCustomXml="next"/>
    <w:bookmarkStart w:id="1389" w:name="_Toc413841955_1" w:displacedByCustomXml="next"/>
    <w:bookmarkStart w:id="1390" w:name="_Toc405820135_1" w:displacedByCustomXml="next"/>
    <w:sdt>
      <w:sdtPr>
        <w:rPr>
          <w:b w:val="0"/>
          <w:color w:val="auto"/>
          <w:sz w:val="22"/>
          <w:lang w:val="en-US"/>
        </w:rPr>
        <w:alias w:val="topic"/>
        <w:tag w:val="topic"/>
        <w:id w:val="-1752613627"/>
      </w:sdtPr>
      <w:sdtContent>
        <w:p w14:paraId="2188D81B" w14:textId="77777777" w:rsidR="0042257D" w:rsidRPr="00FF2450" w:rsidRDefault="00581773" w:rsidP="000F573D">
          <w:pPr>
            <w:pStyle w:val="Heading4GM"/>
          </w:pPr>
          <w:r w:rsidRPr="00FF2450">
            <w:t xml:space="preserve">GM1 ATCO.AR.D.005 </w:t>
          </w:r>
          <w:r w:rsidR="008D2757">
            <w:t xml:space="preserve"> </w:t>
          </w:r>
          <w:r w:rsidRPr="00FF2450">
            <w:t>Revocation and suspension of licences, ratings and endorsements</w:t>
          </w:r>
          <w:bookmarkEnd w:id="1390"/>
          <w:bookmarkEnd w:id="1389"/>
          <w:bookmarkEnd w:id="1388"/>
          <w:bookmarkEnd w:id="1387"/>
          <w:bookmarkEnd w:id="1386"/>
        </w:p>
        <w:p w14:paraId="19D741DA" w14:textId="77777777" w:rsidR="0042257D" w:rsidRPr="00FF2450" w:rsidRDefault="00581773" w:rsidP="00201A2F">
          <w:pPr>
            <w:pStyle w:val="Heading5OrgManual"/>
          </w:pPr>
          <w:r w:rsidRPr="00FF2450">
            <w:t>EXAMINATIONS AND ASSESSMENTS</w:t>
          </w:r>
        </w:p>
        <w:p w14:paraId="72060AF4" w14:textId="77777777" w:rsidR="00C8227A" w:rsidRDefault="00581773" w:rsidP="000F573D">
          <w:r w:rsidRPr="00FF2450">
            <w:t>Examinations and assessments conducted by an assessor, during suspension or after the revocation of his/her assessor endorsement or by an OJTI or an STDI during suspension or after revocation of his/her OJTI or STDI endorsement respectively, should be invalid.</w:t>
          </w:r>
        </w:p>
        <w:p w14:paraId="6CDF2CC5" w14:textId="77777777" w:rsidR="00C8227A" w:rsidRDefault="00C8227A" w:rsidP="000F573D"/>
        <w:p w14:paraId="48C584C4" w14:textId="77777777" w:rsidR="00C8227A" w:rsidRDefault="00C8227A" w:rsidP="000F573D"/>
        <w:p w14:paraId="5C832F24" w14:textId="77777777" w:rsidR="00C8227A" w:rsidRDefault="00C8227A" w:rsidP="000F573D"/>
        <w:p w14:paraId="2FB44D0C" w14:textId="77777777" w:rsidR="00C8227A" w:rsidRDefault="00C8227A" w:rsidP="000F573D"/>
        <w:p w14:paraId="32FC9E73" w14:textId="77777777" w:rsidR="00C8227A" w:rsidRDefault="00C8227A" w:rsidP="000F573D"/>
        <w:p w14:paraId="20577A7F" w14:textId="77777777" w:rsidR="0042257D" w:rsidRPr="00FF2450" w:rsidRDefault="00000000" w:rsidP="000F573D"/>
      </w:sdtContent>
    </w:sdt>
    <w:bookmarkStart w:id="1391" w:name="_Toc256000104" w:displacedByCustomXml="next"/>
    <w:sdt>
      <w:sdtPr>
        <w:alias w:val="heading"/>
        <w:tag w:val="heading"/>
        <w:id w:val="-1070568748"/>
      </w:sdtPr>
      <w:sdtContent>
        <w:p w14:paraId="57031002" w14:textId="77777777" w:rsidR="00090094" w:rsidRDefault="00581773">
          <w:pPr>
            <w:pStyle w:val="Heading2"/>
          </w:pPr>
          <w:r>
            <w:t>SUBPART E – CERTIFICATION PROCEDURE FOR AIR TRAFFIC CONTROLLER TRAINING ORGANISATIONS</w:t>
          </w:r>
        </w:p>
        <w:bookmarkEnd w:id="1391" w:displacedByCustomXml="next"/>
      </w:sdtContent>
    </w:sdt>
    <w:bookmarkStart w:id="1392" w:name="_Toc256000105" w:displacedByCustomXml="next"/>
    <w:bookmarkStart w:id="1393" w:name="_Toc427661528" w:displacedByCustomXml="next"/>
    <w:bookmarkStart w:id="1394" w:name="_DxCrossRefBm9000203" w:displacedByCustomXml="next"/>
    <w:bookmarkStart w:id="1395" w:name="_DxCrossRefBm1379192631" w:displacedByCustomXml="next"/>
    <w:bookmarkStart w:id="1396" w:name="_Toc413841957" w:displacedByCustomXml="next"/>
    <w:bookmarkStart w:id="1397" w:name="_Toc405820137" w:displacedByCustomXml="next"/>
    <w:sdt>
      <w:sdtPr>
        <w:rPr>
          <w:b w:val="0"/>
          <w:color w:val="auto"/>
          <w:sz w:val="22"/>
          <w:szCs w:val="24"/>
          <w:lang w:val="en-US"/>
        </w:rPr>
        <w:alias w:val="topic"/>
        <w:tag w:val="topic"/>
        <w:id w:val="1626035083"/>
      </w:sdtPr>
      <w:sdtContent>
        <w:bookmarkEnd w:id="1397" w:displacedByCustomXml="prev"/>
        <w:bookmarkEnd w:id="1396" w:displacedByCustomXml="prev"/>
        <w:bookmarkEnd w:id="1395" w:displacedByCustomXml="prev"/>
        <w:bookmarkEnd w:id="1394" w:displacedByCustomXml="prev"/>
        <w:bookmarkEnd w:id="1393" w:displacedByCustomXml="prev"/>
        <w:bookmarkEnd w:id="1392" w:displacedByCustomXml="prev"/>
        <w:bookmarkStart w:id="1398" w:name="_Hlk136883412_18" w:displacedByCustomXml="prev"/>
        <w:bookmarkStart w:id="1399" w:name="_Toc256000106" w:displacedByCustomXml="prev"/>
        <w:p w14:paraId="2B8A0D92" w14:textId="77777777" w:rsidR="008B6876" w:rsidRPr="00FF2450" w:rsidRDefault="00581773" w:rsidP="008B6876">
          <w:pPr>
            <w:pStyle w:val="Heading3IR"/>
          </w:pPr>
          <w:r w:rsidRPr="00FF2450">
            <w:t xml:space="preserve">ATCO.AR.E.001 </w:t>
          </w:r>
          <w:r w:rsidRPr="008B6876">
            <w:t>Certification procedure for training organisations and issue of certificate</w:t>
          </w:r>
          <w:bookmarkEnd w:id="1399"/>
        </w:p>
        <w:bookmarkEnd w:id="1398"/>
        <w:p w14:paraId="6A3762A4" w14:textId="77777777" w:rsidR="00097C24" w:rsidRPr="00C8227A" w:rsidRDefault="00581773" w:rsidP="00097C24">
          <w:pPr>
            <w:pStyle w:val="ListLevel0"/>
            <w:rPr>
              <w:rStyle w:val="GeneralAviation"/>
              <w:color w:val="auto"/>
            </w:rPr>
          </w:pPr>
          <w:r w:rsidRPr="00C8227A">
            <w:rPr>
              <w:rStyle w:val="GeneralAviation"/>
              <w:color w:val="auto"/>
            </w:rPr>
            <w:t>(a)</w:t>
          </w:r>
          <w:r w:rsidRPr="00C8227A">
            <w:rPr>
              <w:rStyle w:val="GeneralAviation"/>
              <w:color w:val="auto"/>
            </w:rPr>
            <w:tab/>
            <w:t xml:space="preserve">Upon receiving an application for the issue of a training organisation certificate, the </w:t>
          </w:r>
          <w:r w:rsidR="004E3DC7" w:rsidRPr="001779AE">
            <w:t>Committee</w:t>
          </w:r>
          <w:r w:rsidR="004E3DC7" w:rsidRPr="00C8227A">
            <w:rPr>
              <w:rStyle w:val="GeneralAviation"/>
              <w:color w:val="auto"/>
            </w:rPr>
            <w:t xml:space="preserve"> </w:t>
          </w:r>
          <w:r w:rsidRPr="00C8227A">
            <w:rPr>
              <w:rStyle w:val="GeneralAviation"/>
              <w:color w:val="auto"/>
            </w:rPr>
            <w:t>shall verify the training organisation's compliance with the applicable requirements of this Regulation.</w:t>
          </w:r>
        </w:p>
        <w:p w14:paraId="69D02E27" w14:textId="77777777" w:rsidR="00097C24" w:rsidRPr="00C8227A" w:rsidRDefault="00581773" w:rsidP="00097C24">
          <w:pPr>
            <w:pStyle w:val="ListLevel0"/>
            <w:rPr>
              <w:rStyle w:val="GeneralAviation"/>
              <w:color w:val="auto"/>
            </w:rPr>
          </w:pPr>
          <w:r w:rsidRPr="00C8227A">
            <w:rPr>
              <w:rStyle w:val="GeneralAviation"/>
              <w:color w:val="auto"/>
            </w:rPr>
            <w:t>(b)</w:t>
          </w:r>
          <w:r w:rsidRPr="00C8227A">
            <w:rPr>
              <w:rStyle w:val="GeneralAviation"/>
              <w:color w:val="auto"/>
            </w:rPr>
            <w:tab/>
            <w:t xml:space="preserve">The </w:t>
          </w:r>
          <w:r w:rsidR="004E3DC7" w:rsidRPr="001779AE">
            <w:t>Committee</w:t>
          </w:r>
          <w:r w:rsidR="004E3DC7" w:rsidRPr="00C8227A">
            <w:rPr>
              <w:rStyle w:val="GeneralAviation"/>
              <w:color w:val="auto"/>
            </w:rPr>
            <w:t xml:space="preserve"> </w:t>
          </w:r>
          <w:r w:rsidRPr="00C8227A">
            <w:rPr>
              <w:rStyle w:val="GeneralAviation"/>
              <w:color w:val="auto"/>
            </w:rPr>
            <w:t xml:space="preserve">may require any audits, inspections or assessments of the training organisation it finds necessary before issuing the certificate. </w:t>
          </w:r>
        </w:p>
        <w:p w14:paraId="728782AE" w14:textId="77777777" w:rsidR="00097C24" w:rsidRPr="00C8227A" w:rsidRDefault="00581773" w:rsidP="00097C24">
          <w:pPr>
            <w:pStyle w:val="ListLevel0"/>
            <w:rPr>
              <w:rStyle w:val="GeneralAviation"/>
              <w:color w:val="auto"/>
            </w:rPr>
          </w:pPr>
          <w:r w:rsidRPr="00C8227A">
            <w:rPr>
              <w:rStyle w:val="GeneralAviation"/>
              <w:color w:val="auto"/>
            </w:rPr>
            <w:t>(c)</w:t>
          </w:r>
          <w:r w:rsidRPr="00C8227A">
            <w:rPr>
              <w:rStyle w:val="GeneralAviation"/>
              <w:color w:val="auto"/>
            </w:rPr>
            <w:tab/>
            <w:t xml:space="preserve">If the applicant training organisation fulfils the applicable requirements, the </w:t>
          </w:r>
          <w:r w:rsidR="004E3DC7" w:rsidRPr="001779AE">
            <w:t>Committee</w:t>
          </w:r>
          <w:r w:rsidR="004E3DC7" w:rsidRPr="00C8227A">
            <w:rPr>
              <w:rStyle w:val="GeneralAviation"/>
              <w:color w:val="auto"/>
            </w:rPr>
            <w:t xml:space="preserve"> </w:t>
          </w:r>
          <w:r w:rsidRPr="00C8227A">
            <w:rPr>
              <w:rStyle w:val="GeneralAviation"/>
              <w:color w:val="auto"/>
            </w:rPr>
            <w:t>shall issue a certificate using the format established in Appendix 2 to Annex II.</w:t>
          </w:r>
        </w:p>
        <w:p w14:paraId="53AD385C" w14:textId="77777777" w:rsidR="00097C24" w:rsidRPr="00C8227A" w:rsidRDefault="00581773" w:rsidP="00097C24">
          <w:pPr>
            <w:pStyle w:val="ListLevel0"/>
            <w:rPr>
              <w:rStyle w:val="GeneralAviation"/>
              <w:color w:val="auto"/>
            </w:rPr>
          </w:pPr>
          <w:r w:rsidRPr="00C8227A">
            <w:rPr>
              <w:rStyle w:val="GeneralAviation"/>
              <w:color w:val="auto"/>
            </w:rPr>
            <w:t>(d)</w:t>
          </w:r>
          <w:r w:rsidRPr="00C8227A">
            <w:rPr>
              <w:rStyle w:val="GeneralAviation"/>
              <w:color w:val="auto"/>
            </w:rPr>
            <w:tab/>
            <w:t xml:space="preserve">The certificate shall be issued for an unlimited duration. The activities that the training organisation is approved to conduct shall be specified in the attachment to the certificate. </w:t>
          </w:r>
        </w:p>
        <w:p w14:paraId="3757F1AC" w14:textId="77777777" w:rsidR="00097C24" w:rsidRPr="00C8227A" w:rsidRDefault="00581773" w:rsidP="00097C24">
          <w:pPr>
            <w:pStyle w:val="ListLevel0"/>
            <w:rPr>
              <w:rStyle w:val="GeneralAviation"/>
              <w:color w:val="auto"/>
            </w:rPr>
          </w:pPr>
          <w:r w:rsidRPr="00C8227A">
            <w:rPr>
              <w:rStyle w:val="GeneralAviation"/>
              <w:color w:val="auto"/>
            </w:rPr>
            <w:t>(e)</w:t>
          </w:r>
          <w:r w:rsidRPr="00C8227A">
            <w:rPr>
              <w:rStyle w:val="GeneralAviation"/>
              <w:color w:val="auto"/>
            </w:rPr>
            <w:tab/>
            <w:t xml:space="preserve">The certificate shall not be issued where a level 1 finding remains open. In exceptional circumstances, finding(s), other than level 1, shall be assessed and mitigated as necessary by the training organisation and a corrective action plan for closing the finding(s) shall be approved by the </w:t>
          </w:r>
          <w:r w:rsidR="004E3DC7" w:rsidRPr="001779AE">
            <w:t>Committee</w:t>
          </w:r>
          <w:r w:rsidR="004E3DC7" w:rsidRPr="00C8227A">
            <w:rPr>
              <w:rStyle w:val="GeneralAviation"/>
              <w:color w:val="auto"/>
            </w:rPr>
            <w:t xml:space="preserve"> </w:t>
          </w:r>
          <w:r w:rsidRPr="00C8227A">
            <w:rPr>
              <w:rStyle w:val="GeneralAviation"/>
              <w:color w:val="auto"/>
            </w:rPr>
            <w:t>prior to the certificate being issued.</w:t>
          </w:r>
        </w:p>
        <w:p w14:paraId="43DF1B91" w14:textId="77777777" w:rsidR="00097C24" w:rsidRPr="006A1D06" w:rsidRDefault="00581773" w:rsidP="006A1D06">
          <w:pPr>
            <w:pStyle w:val="ListLevel0"/>
          </w:pPr>
          <w:r w:rsidRPr="00C8227A">
            <w:rPr>
              <w:rStyle w:val="GeneralAviation"/>
              <w:color w:val="auto"/>
            </w:rPr>
            <w:t>(f)</w:t>
          </w:r>
          <w:r w:rsidRPr="00C8227A">
            <w:rPr>
              <w:rStyle w:val="GeneralAviation"/>
              <w:color w:val="auto"/>
            </w:rPr>
            <w:tab/>
            <w:t xml:space="preserve">To enable an organisation to implement changes without prior </w:t>
          </w:r>
          <w:r w:rsidR="004E3DC7" w:rsidRPr="001779AE">
            <w:t>Committee</w:t>
          </w:r>
          <w:r w:rsidR="00426255" w:rsidRPr="00C8227A">
            <w:rPr>
              <w:rStyle w:val="GeneralAviation"/>
              <w:color w:val="auto"/>
            </w:rPr>
            <w:t>’s</w:t>
          </w:r>
          <w:r w:rsidR="001A1AD7">
            <w:rPr>
              <w:rStyle w:val="GeneralAviation"/>
              <w:color w:val="auto"/>
            </w:rPr>
            <w:t xml:space="preserve"> </w:t>
          </w:r>
          <w:r w:rsidRPr="00C8227A">
            <w:rPr>
              <w:rStyle w:val="GeneralAviation"/>
              <w:color w:val="auto"/>
            </w:rPr>
            <w:t xml:space="preserve">approval in accordance with points </w:t>
          </w:r>
          <w:hyperlink w:anchor="_DxCrossRefBm1379192610" w:history="1">
            <w:r>
              <w:rPr>
                <w:rStyle w:val="Hyperlink"/>
              </w:rPr>
              <w:t>ATCO.OR.B.015</w:t>
            </w:r>
          </w:hyperlink>
          <w:r w:rsidRPr="00097C24">
            <w:rPr>
              <w:rStyle w:val="GeneralAviation"/>
            </w:rPr>
            <w:t xml:space="preserve"> </w:t>
          </w:r>
          <w:r w:rsidRPr="00C8227A">
            <w:rPr>
              <w:rStyle w:val="GeneralAviation"/>
              <w:color w:val="auto"/>
            </w:rPr>
            <w:t>and</w:t>
          </w:r>
          <w:r w:rsidRPr="00097C24">
            <w:rPr>
              <w:rStyle w:val="GeneralAviation"/>
            </w:rPr>
            <w:t xml:space="preserve"> </w:t>
          </w:r>
          <w:hyperlink w:anchor="_DxCrossRefBm1379192632" w:history="1">
            <w:r w:rsidRPr="00097C24">
              <w:rPr>
                <w:rStyle w:val="Hyperlink"/>
              </w:rPr>
              <w:t>ATCO.AR.E.010</w:t>
            </w:r>
          </w:hyperlink>
          <w:r w:rsidRPr="00C8227A">
            <w:rPr>
              <w:rStyle w:val="GeneralAviation"/>
              <w:color w:val="auto"/>
            </w:rPr>
            <w:t xml:space="preserve">(c), the </w:t>
          </w:r>
          <w:r w:rsidR="004E3DC7" w:rsidRPr="001779AE">
            <w:t>Committee</w:t>
          </w:r>
          <w:r w:rsidR="004E3DC7" w:rsidRPr="00C8227A">
            <w:rPr>
              <w:rStyle w:val="GeneralAviation"/>
              <w:color w:val="auto"/>
            </w:rPr>
            <w:t xml:space="preserve"> </w:t>
          </w:r>
          <w:r w:rsidRPr="00C8227A">
            <w:rPr>
              <w:rStyle w:val="GeneralAviation"/>
              <w:color w:val="auto"/>
            </w:rPr>
            <w:t>shall approve the procedure submitted by the training organisation defining the scope of such changes and describing how such changes will be managed and notified</w:t>
          </w:r>
          <w:r w:rsidR="00C8227A">
            <w:rPr>
              <w:rStyle w:val="GeneralAviation"/>
              <w:color w:val="auto"/>
            </w:rPr>
            <w:t>.</w:t>
          </w:r>
        </w:p>
      </w:sdtContent>
    </w:sdt>
    <w:bookmarkStart w:id="1400" w:name="_Toc405820137_0" w:displacedByCustomXml="next"/>
    <w:bookmarkStart w:id="1401" w:name="_Toc413841957_0" w:displacedByCustomXml="next"/>
    <w:bookmarkStart w:id="1402" w:name="_Toc427661529" w:displacedByCustomXml="next"/>
    <w:bookmarkStart w:id="1403" w:name="_DxCrossRefBm9000204" w:displacedByCustomXml="next"/>
    <w:bookmarkStart w:id="1404" w:name="_DxCrossRefBm1379192612" w:displacedByCustomXml="next"/>
    <w:sdt>
      <w:sdtPr>
        <w:rPr>
          <w:b w:val="0"/>
          <w:color w:val="auto"/>
          <w:sz w:val="22"/>
          <w:lang w:val="en-US"/>
        </w:rPr>
        <w:alias w:val="topic"/>
        <w:tag w:val="topic"/>
        <w:id w:val="54716677"/>
      </w:sdtPr>
      <w:sdtContent>
        <w:bookmarkEnd w:id="1404" w:displacedByCustomXml="prev"/>
        <w:bookmarkEnd w:id="1403" w:displacedByCustomXml="prev"/>
        <w:bookmarkEnd w:id="1402" w:displacedByCustomXml="prev"/>
        <w:bookmarkEnd w:id="1401" w:displacedByCustomXml="prev"/>
        <w:bookmarkEnd w:id="1400" w:displacedByCustomXml="prev"/>
        <w:p w14:paraId="61315979" w14:textId="77777777" w:rsidR="00895F2B" w:rsidRPr="00895F2B" w:rsidRDefault="00581773" w:rsidP="00895F2B">
          <w:pPr>
            <w:pStyle w:val="Heading4AMC"/>
          </w:pPr>
          <w:r w:rsidRPr="00895F2B">
            <w:t>AMC1 ATCO.AR.E.001(a)</w:t>
          </w:r>
          <w:r>
            <w:t>;(b)</w:t>
          </w:r>
          <w:r w:rsidRPr="00895F2B">
            <w:t xml:space="preserve"> </w:t>
          </w:r>
          <w:r>
            <w:t>C</w:t>
          </w:r>
          <w:r w:rsidRPr="00895F2B">
            <w:t>ertification procedure for training organisations</w:t>
          </w:r>
          <w:r>
            <w:t xml:space="preserve"> and issue of certificates</w:t>
          </w:r>
        </w:p>
        <w:p w14:paraId="3D4261F5" w14:textId="77777777" w:rsidR="00907830" w:rsidRPr="00FF2450" w:rsidRDefault="00581773" w:rsidP="00D44098">
          <w:pPr>
            <w:pStyle w:val="Heading5OrgManual"/>
          </w:pPr>
          <w:r w:rsidRPr="00FF2450">
            <w:t>VERIFICATION OF COMPLIANCE</w:t>
          </w:r>
        </w:p>
        <w:p w14:paraId="36B4B62B" w14:textId="77777777" w:rsidR="00907830" w:rsidRPr="00C8227A" w:rsidRDefault="00581773" w:rsidP="00D0690B">
          <w:pPr>
            <w:pStyle w:val="ListLevel0"/>
          </w:pPr>
          <w:r w:rsidRPr="00C8227A">
            <w:t>(a)</w:t>
          </w:r>
          <w:r w:rsidRPr="00C8227A">
            <w:tab/>
            <w:t xml:space="preserve">The </w:t>
          </w:r>
          <w:r w:rsidR="004E3DC7" w:rsidRPr="001779AE">
            <w:t>Committee</w:t>
          </w:r>
          <w:r w:rsidR="004E3DC7" w:rsidRPr="00C8227A">
            <w:t xml:space="preserve"> </w:t>
          </w:r>
          <w:r w:rsidRPr="00C8227A">
            <w:t>should verify the applicant’s compliance through an audit of the organisation, including interviews of personnel and inspections carried out at the organisation’s facilities.</w:t>
          </w:r>
        </w:p>
        <w:p w14:paraId="4DBD5202" w14:textId="77777777" w:rsidR="00907830" w:rsidRPr="00C8227A" w:rsidRDefault="00581773" w:rsidP="00D0690B">
          <w:pPr>
            <w:pStyle w:val="ListLevel0"/>
          </w:pPr>
          <w:r w:rsidRPr="00C8227A">
            <w:t>(b)</w:t>
          </w:r>
          <w:r w:rsidRPr="00C8227A">
            <w:tab/>
            <w:t xml:space="preserve">The </w:t>
          </w:r>
          <w:r w:rsidR="004E3DC7" w:rsidRPr="001779AE">
            <w:t>Committee</w:t>
          </w:r>
          <w:r w:rsidR="004E3DC7" w:rsidRPr="00C8227A">
            <w:t xml:space="preserve"> </w:t>
          </w:r>
          <w:r w:rsidRPr="00C8227A">
            <w:t>should only conduct such audit after being satisfied that the application for a certificate complies with the applicable requirements.</w:t>
          </w:r>
        </w:p>
        <w:p w14:paraId="72FFEE04" w14:textId="77777777" w:rsidR="00895F2B" w:rsidRPr="00C8227A" w:rsidRDefault="006A1D06" w:rsidP="00895F2B">
          <w:pPr>
            <w:pStyle w:val="ListLevel0"/>
            <w:rPr>
              <w:rStyle w:val="GeneralAviation"/>
              <w:color w:val="auto"/>
            </w:rPr>
          </w:pPr>
          <w:r w:rsidRPr="00C8227A">
            <w:rPr>
              <w:rStyle w:val="GeneralAviation"/>
              <w:color w:val="auto"/>
            </w:rPr>
            <w:t xml:space="preserve"> </w:t>
          </w:r>
          <w:r w:rsidR="00581773" w:rsidRPr="00C8227A">
            <w:rPr>
              <w:rStyle w:val="GeneralAviation"/>
              <w:color w:val="auto"/>
            </w:rPr>
            <w:t>(c)</w:t>
          </w:r>
          <w:r w:rsidR="00581773" w:rsidRPr="00C8227A">
            <w:rPr>
              <w:rStyle w:val="GeneralAviation"/>
              <w:color w:val="auto"/>
            </w:rPr>
            <w:tab/>
            <w:t>The audit should include but should not be limited to the following areas:</w:t>
          </w:r>
        </w:p>
        <w:p w14:paraId="5F5B00BE" w14:textId="77777777" w:rsidR="00895F2B" w:rsidRPr="00C8227A" w:rsidRDefault="00581773" w:rsidP="00895F2B">
          <w:pPr>
            <w:pStyle w:val="ListLevel1"/>
            <w:rPr>
              <w:rStyle w:val="GeneralAviation"/>
              <w:color w:val="auto"/>
            </w:rPr>
          </w:pPr>
          <w:r w:rsidRPr="00C8227A">
            <w:rPr>
              <w:rStyle w:val="GeneralAviation"/>
              <w:color w:val="auto"/>
            </w:rPr>
            <w:t>(1)</w:t>
          </w:r>
          <w:r w:rsidRPr="00C8227A">
            <w:rPr>
              <w:rStyle w:val="GeneralAviation"/>
              <w:color w:val="auto"/>
            </w:rPr>
            <w:tab/>
            <w:t xml:space="preserve">detailed management structure, including names and qualifications of personnel required by point </w:t>
          </w:r>
          <w:hyperlink w:anchor="_DxCrossRefBm1379192635" w:history="1">
            <w:r w:rsidR="00241686">
              <w:rPr>
                <w:rStyle w:val="Hyperlink"/>
              </w:rPr>
              <w:t>ATCO.OR.C.010</w:t>
            </w:r>
          </w:hyperlink>
          <w:r w:rsidRPr="00C8227A">
            <w:rPr>
              <w:rStyle w:val="GeneralAviation"/>
              <w:color w:val="auto"/>
            </w:rPr>
            <w:t>, adequacy of the organisation and management structure;</w:t>
          </w:r>
        </w:p>
        <w:p w14:paraId="41386B70" w14:textId="77777777" w:rsidR="00895F2B" w:rsidRPr="00C8227A" w:rsidRDefault="00581773" w:rsidP="00895F2B">
          <w:pPr>
            <w:pStyle w:val="ListLevel1"/>
            <w:rPr>
              <w:rStyle w:val="GeneralAviation"/>
              <w:color w:val="auto"/>
            </w:rPr>
          </w:pPr>
          <w:r w:rsidRPr="00C8227A">
            <w:rPr>
              <w:rStyle w:val="GeneralAviation"/>
              <w:color w:val="auto"/>
            </w:rPr>
            <w:t>(2)</w:t>
          </w:r>
          <w:r w:rsidRPr="00C8227A">
            <w:rPr>
              <w:rStyle w:val="GeneralAviation"/>
              <w:color w:val="auto"/>
            </w:rPr>
            <w:tab/>
            <w:t>adequacy of number and qualifications of personnel;</w:t>
          </w:r>
        </w:p>
        <w:p w14:paraId="2C7E8F8A" w14:textId="77777777" w:rsidR="00895F2B" w:rsidRPr="00C8227A" w:rsidRDefault="00581773" w:rsidP="00895F2B">
          <w:pPr>
            <w:pStyle w:val="ListLevel1"/>
            <w:rPr>
              <w:rStyle w:val="GeneralAviation"/>
              <w:color w:val="auto"/>
            </w:rPr>
          </w:pPr>
          <w:r w:rsidRPr="00C8227A">
            <w:rPr>
              <w:rStyle w:val="GeneralAviation"/>
              <w:color w:val="auto"/>
            </w:rPr>
            <w:t>(3)</w:t>
          </w:r>
          <w:r w:rsidRPr="00C8227A">
            <w:rPr>
              <w:rStyle w:val="GeneralAviation"/>
              <w:color w:val="auto"/>
            </w:rPr>
            <w:tab/>
            <w:t>safety management and compliance monitoring with applicable requirements;</w:t>
          </w:r>
        </w:p>
        <w:p w14:paraId="0E557189" w14:textId="77777777" w:rsidR="00895F2B" w:rsidRPr="00C8227A" w:rsidRDefault="00581773" w:rsidP="00895F2B">
          <w:pPr>
            <w:pStyle w:val="ListLevel1"/>
            <w:rPr>
              <w:rStyle w:val="GeneralAviation"/>
              <w:color w:val="auto"/>
            </w:rPr>
          </w:pPr>
          <w:r w:rsidRPr="00C8227A">
            <w:rPr>
              <w:rStyle w:val="GeneralAviation"/>
              <w:color w:val="auto"/>
            </w:rPr>
            <w:t>(4)</w:t>
          </w:r>
          <w:r w:rsidRPr="00C8227A">
            <w:rPr>
              <w:rStyle w:val="GeneralAviation"/>
              <w:color w:val="auto"/>
            </w:rPr>
            <w:tab/>
            <w:t>adequacy of the facilities with regard to the organisation’s scope of training;</w:t>
          </w:r>
        </w:p>
        <w:p w14:paraId="7EF1446C" w14:textId="77777777" w:rsidR="00895F2B" w:rsidRPr="00241686" w:rsidRDefault="00581773" w:rsidP="00895F2B">
          <w:pPr>
            <w:pStyle w:val="ListLevel1"/>
            <w:rPr>
              <w:rStyle w:val="GeneralAviation"/>
            </w:rPr>
          </w:pPr>
          <w:r w:rsidRPr="00C8227A">
            <w:rPr>
              <w:rStyle w:val="GeneralAviation"/>
              <w:color w:val="auto"/>
            </w:rPr>
            <w:lastRenderedPageBreak/>
            <w:t>(5)</w:t>
          </w:r>
          <w:r w:rsidRPr="00C8227A">
            <w:rPr>
              <w:rStyle w:val="GeneralAviation"/>
              <w:color w:val="auto"/>
            </w:rPr>
            <w:tab/>
            <w:t>documentation on the basis of which the certificate shall be granted (organisation documentation as required by Annex III (Part ATCO.OR), including manuals, training plans and course documentation).</w:t>
          </w:r>
        </w:p>
        <w:p w14:paraId="08DAD128" w14:textId="77777777" w:rsidR="00907830" w:rsidRPr="00FF2450" w:rsidRDefault="006A1D06" w:rsidP="00D0690B">
          <w:pPr>
            <w:pStyle w:val="ListLevel0"/>
          </w:pPr>
          <w:r w:rsidRPr="00FF2450">
            <w:t xml:space="preserve"> </w:t>
          </w:r>
          <w:r w:rsidR="00581773" w:rsidRPr="00FF2450">
            <w:t>(d</w:t>
          </w:r>
          <w:r w:rsidR="006378F8">
            <w:t>)</w:t>
          </w:r>
          <w:r w:rsidR="00581773" w:rsidRPr="00FF2450">
            <w:tab/>
            <w:t>In case of non-compliance, the applicant should be informed in writing of the corrections required.</w:t>
          </w:r>
        </w:p>
      </w:sdtContent>
    </w:sdt>
    <w:p w14:paraId="4D96B0FD" w14:textId="77777777" w:rsidR="00186413" w:rsidRPr="00186413" w:rsidRDefault="00186413" w:rsidP="00186413">
      <w:pPr>
        <w:rPr>
          <w:rStyle w:val="Italic"/>
        </w:rPr>
      </w:pPr>
    </w:p>
    <w:bookmarkStart w:id="1405" w:name="_Toc413841955_2" w:displacedByCustomXml="next"/>
    <w:bookmarkEnd w:id="1405" w:displacedByCustomXml="next"/>
    <w:bookmarkStart w:id="1406" w:name="_Toc405820135_2" w:displacedByCustomXml="next"/>
    <w:bookmarkEnd w:id="1406" w:displacedByCustomXml="next"/>
    <w:bookmarkStart w:id="1407" w:name="_Toc427661525_1" w:displacedByCustomXml="next"/>
    <w:bookmarkEnd w:id="1407" w:displacedByCustomXml="next"/>
    <w:bookmarkStart w:id="1408" w:name="_DxCrossRefBm1379192637" w:displacedByCustomXml="next"/>
    <w:bookmarkStart w:id="1409" w:name="_DxCrossRefBm134832667" w:displacedByCustomXml="next"/>
    <w:bookmarkStart w:id="1410" w:name="_Toc144217674" w:displacedByCustomXml="next"/>
    <w:sdt>
      <w:sdtPr>
        <w:rPr>
          <w:b w:val="0"/>
          <w:i/>
          <w:color w:val="auto"/>
          <w:sz w:val="22"/>
          <w:lang w:val="en-US"/>
        </w:rPr>
        <w:alias w:val="topic"/>
        <w:tag w:val="topic"/>
        <w:id w:val="436519231"/>
      </w:sdtPr>
      <w:sdtContent>
        <w:p w14:paraId="2910C25D" w14:textId="77777777" w:rsidR="002207E5" w:rsidRPr="00A80E8C" w:rsidRDefault="00581773" w:rsidP="00C738BF">
          <w:pPr>
            <w:pStyle w:val="Heading4GM"/>
          </w:pPr>
          <w:r w:rsidRPr="00A80E8C">
            <w:t>GM1 ATCO.AR.E.001(e) Certification procedure for training organisations and issue of certificates</w:t>
          </w:r>
          <w:bookmarkEnd w:id="1410"/>
          <w:bookmarkEnd w:id="1409"/>
          <w:bookmarkEnd w:id="1408"/>
        </w:p>
        <w:p w14:paraId="02FD2535" w14:textId="77777777" w:rsidR="002207E5" w:rsidRPr="00C8227A" w:rsidRDefault="00581773" w:rsidP="00EC50A4">
          <w:pPr>
            <w:pStyle w:val="Heading5OrgManual"/>
            <w:rPr>
              <w:rStyle w:val="GeneralAviation"/>
              <w:color w:val="auto"/>
            </w:rPr>
          </w:pPr>
          <w:bookmarkStart w:id="1411" w:name="_Toc144217675"/>
          <w:r w:rsidRPr="00C8227A">
            <w:rPr>
              <w:rStyle w:val="GeneralAviation"/>
              <w:color w:val="auto"/>
            </w:rPr>
            <w:t>REMARKS TO THE CERTIFICATE</w:t>
          </w:r>
          <w:bookmarkEnd w:id="1411"/>
        </w:p>
        <w:p w14:paraId="4489174E" w14:textId="77777777" w:rsidR="002207E5" w:rsidRPr="00C8227A" w:rsidRDefault="00581773" w:rsidP="002207E5">
          <w:pPr>
            <w:rPr>
              <w:rStyle w:val="GeneralAviation"/>
              <w:color w:val="auto"/>
            </w:rPr>
          </w:pPr>
          <w:r w:rsidRPr="00C8227A">
            <w:rPr>
              <w:rStyle w:val="GeneralAviation"/>
              <w:color w:val="auto"/>
            </w:rPr>
            <w:t>Remarks in the attachment to the ATCO training organisation certificates may, as appropriate, be related to:</w:t>
          </w:r>
        </w:p>
        <w:p w14:paraId="5A4FD5E4" w14:textId="77777777" w:rsidR="002207E5" w:rsidRPr="00C8227A" w:rsidRDefault="00581773" w:rsidP="00A80E8C">
          <w:pPr>
            <w:pStyle w:val="ListLevel0"/>
            <w:rPr>
              <w:rStyle w:val="GeneralAviation"/>
              <w:color w:val="auto"/>
            </w:rPr>
          </w:pPr>
          <w:r w:rsidRPr="00C8227A">
            <w:rPr>
              <w:rStyle w:val="GeneralAviation"/>
              <w:color w:val="auto"/>
            </w:rPr>
            <w:t>(a)</w:t>
          </w:r>
          <w:r w:rsidRPr="00C8227A">
            <w:rPr>
              <w:rStyle w:val="GeneralAviation"/>
              <w:color w:val="auto"/>
            </w:rPr>
            <w:tab/>
            <w:t>sites where the initial training is to be provided, if different from the principal place of the operation;</w:t>
          </w:r>
        </w:p>
        <w:p w14:paraId="43CD7268" w14:textId="77777777" w:rsidR="002207E5" w:rsidRPr="00C8227A" w:rsidRDefault="00581773" w:rsidP="00A80E8C">
          <w:pPr>
            <w:pStyle w:val="ListLevel0"/>
            <w:rPr>
              <w:rStyle w:val="GeneralAviation"/>
              <w:color w:val="auto"/>
            </w:rPr>
          </w:pPr>
          <w:r w:rsidRPr="00C8227A">
            <w:rPr>
              <w:rStyle w:val="GeneralAviation"/>
              <w:color w:val="auto"/>
            </w:rPr>
            <w:t>(b)</w:t>
          </w:r>
          <w:r w:rsidRPr="00C8227A">
            <w:rPr>
              <w:rStyle w:val="GeneralAviation"/>
              <w:color w:val="auto"/>
            </w:rPr>
            <w:tab/>
            <w:t>provision of information reasonably required for the verification of the continuous compliance with the applicable requirements;</w:t>
          </w:r>
        </w:p>
        <w:p w14:paraId="3BAACCCF" w14:textId="77777777" w:rsidR="002207E5" w:rsidRPr="00C8227A" w:rsidRDefault="00581773" w:rsidP="00A80E8C">
          <w:pPr>
            <w:pStyle w:val="ListLevel0"/>
            <w:rPr>
              <w:rStyle w:val="GeneralAviation"/>
              <w:color w:val="auto"/>
            </w:rPr>
          </w:pPr>
          <w:r w:rsidRPr="00C8227A">
            <w:rPr>
              <w:rStyle w:val="GeneralAviation"/>
              <w:color w:val="auto"/>
            </w:rPr>
            <w:t>(c)</w:t>
          </w:r>
          <w:r w:rsidRPr="00C8227A">
            <w:rPr>
              <w:rStyle w:val="GeneralAviation"/>
              <w:color w:val="auto"/>
            </w:rPr>
            <w:tab/>
            <w:t>contracts, agreements or other arrangements concluded between the training organisation and a third party, and which concern the training to be provided;</w:t>
          </w:r>
        </w:p>
        <w:p w14:paraId="227FF08D" w14:textId="77777777" w:rsidR="007564E5" w:rsidRPr="006A1D06" w:rsidRDefault="00581773" w:rsidP="006A1D06">
          <w:pPr>
            <w:pStyle w:val="ListLevel0"/>
            <w:rPr>
              <w:color w:val="A25EAB"/>
            </w:rPr>
          </w:pPr>
          <w:r w:rsidRPr="00C8227A">
            <w:rPr>
              <w:rStyle w:val="GeneralAviation"/>
              <w:color w:val="auto"/>
            </w:rPr>
            <w:t>(d)</w:t>
          </w:r>
          <w:r w:rsidRPr="00C8227A">
            <w:rPr>
              <w:rStyle w:val="GeneralAviation"/>
              <w:color w:val="auto"/>
            </w:rPr>
            <w:tab/>
          </w:r>
          <w:r w:rsidR="002207E5" w:rsidRPr="00C8227A">
            <w:rPr>
              <w:rStyle w:val="GeneralAviation"/>
              <w:color w:val="auto"/>
            </w:rPr>
            <w:t>any possible (legal) conditions, which are not specific to the training to be provided, etc</w:t>
          </w:r>
          <w:r w:rsidR="00C8227A">
            <w:rPr>
              <w:rStyle w:val="GeneralAviation"/>
              <w:color w:val="auto"/>
            </w:rPr>
            <w:t>.</w:t>
          </w:r>
        </w:p>
      </w:sdtContent>
    </w:sdt>
    <w:bookmarkStart w:id="1412" w:name="_DxCrossRefBm1379192638" w:displacedByCustomXml="next"/>
    <w:bookmarkStart w:id="1413" w:name="_DxCrossRefBm9000206" w:displacedByCustomXml="next"/>
    <w:bookmarkStart w:id="1414" w:name="_Toc427661531" w:displacedByCustomXml="next"/>
    <w:bookmarkStart w:id="1415" w:name="_Toc256000107" w:displacedByCustomXml="next"/>
    <w:bookmarkStart w:id="1416" w:name="_Toc405820138" w:displacedByCustomXml="next"/>
    <w:bookmarkStart w:id="1417" w:name="_Toc413841958" w:displacedByCustomXml="next"/>
    <w:sdt>
      <w:sdtPr>
        <w:rPr>
          <w:b w:val="0"/>
          <w:color w:val="auto"/>
          <w:sz w:val="22"/>
          <w:szCs w:val="24"/>
          <w:lang w:val="en-US"/>
        </w:rPr>
        <w:alias w:val="topic"/>
        <w:tag w:val="topic"/>
        <w:id w:val="661312581"/>
      </w:sdtPr>
      <w:sdtContent>
        <w:p w14:paraId="213C126A" w14:textId="77777777" w:rsidR="005132C1" w:rsidRPr="00FF2450" w:rsidRDefault="00581773" w:rsidP="000F573D">
          <w:pPr>
            <w:pStyle w:val="Heading3IR"/>
          </w:pPr>
          <w:r w:rsidRPr="00FF2450">
            <w:t>ATCO.AR.E.005 Approval of training courses and training plans</w:t>
          </w:r>
          <w:bookmarkEnd w:id="1415"/>
          <w:bookmarkEnd w:id="1414"/>
          <w:bookmarkEnd w:id="1413"/>
          <w:bookmarkEnd w:id="1412"/>
        </w:p>
        <w:p w14:paraId="189B2109" w14:textId="77777777" w:rsidR="00AD6E8A" w:rsidRPr="005875B0" w:rsidRDefault="00581773" w:rsidP="005875B0">
          <w:pPr>
            <w:pStyle w:val="ListLevel0"/>
          </w:pPr>
          <w:r w:rsidRPr="00FF2450">
            <w:t>(a)</w:t>
          </w:r>
          <w:r w:rsidRPr="00FF2450">
            <w:tab/>
            <w:t xml:space="preserve">The </w:t>
          </w:r>
          <w:r w:rsidR="004E3DC7" w:rsidRPr="001779AE">
            <w:t>Committee</w:t>
          </w:r>
          <w:r w:rsidR="004E3DC7" w:rsidRPr="00FF2450">
            <w:t xml:space="preserve"> </w:t>
          </w:r>
          <w:r w:rsidRPr="00FF2450">
            <w:t xml:space="preserve">shall approve training courses and training plans developed in accordance with the requirements laid down in </w:t>
          </w:r>
          <w:hyperlink w:anchor="_DxCrossRefBm1379192639" w:history="1">
            <w:r>
              <w:rPr>
                <w:rStyle w:val="Hyperlink"/>
              </w:rPr>
              <w:t>ATCO.OR.D.001</w:t>
            </w:r>
          </w:hyperlink>
          <w:r>
            <w:t>.</w:t>
          </w:r>
        </w:p>
        <w:bookmarkEnd w:id="1416" w:displacedByCustomXml="next"/>
        <w:bookmarkEnd w:id="1417" w:displacedByCustomXml="next"/>
      </w:sdtContent>
    </w:sdt>
    <w:bookmarkStart w:id="1418" w:name="_DxCrossRefBm1379192632" w:displacedByCustomXml="next"/>
    <w:bookmarkStart w:id="1419" w:name="_DxCrossRefBm9000207" w:displacedByCustomXml="next"/>
    <w:bookmarkStart w:id="1420" w:name="_Toc427661532" w:displacedByCustomXml="next"/>
    <w:bookmarkStart w:id="1421" w:name="_Toc256000108" w:displacedByCustomXml="next"/>
    <w:sdt>
      <w:sdtPr>
        <w:rPr>
          <w:b w:val="0"/>
          <w:color w:val="auto"/>
          <w:sz w:val="22"/>
          <w:szCs w:val="24"/>
          <w:lang w:val="en-US"/>
        </w:rPr>
        <w:alias w:val="topic"/>
        <w:tag w:val="topic"/>
        <w:id w:val="-2075789899"/>
      </w:sdtPr>
      <w:sdtContent>
        <w:p w14:paraId="124F1669" w14:textId="77777777" w:rsidR="00F6002C" w:rsidRPr="00FF2450" w:rsidRDefault="00581773" w:rsidP="000F573D">
          <w:pPr>
            <w:pStyle w:val="Heading3IR"/>
          </w:pPr>
          <w:r w:rsidRPr="00FF2450">
            <w:t xml:space="preserve">ATCO.AR.E.010 </w:t>
          </w:r>
          <w:r w:rsidR="009C3FDB">
            <w:t xml:space="preserve"> </w:t>
          </w:r>
          <w:r w:rsidRPr="00FF2450">
            <w:t>Changes to the training organisations</w:t>
          </w:r>
          <w:bookmarkEnd w:id="1421"/>
          <w:bookmarkEnd w:id="1420"/>
          <w:bookmarkEnd w:id="1419"/>
          <w:bookmarkEnd w:id="1418"/>
        </w:p>
        <w:p w14:paraId="7F1B8033" w14:textId="77777777" w:rsidR="00F6002C" w:rsidRPr="00FF2450" w:rsidRDefault="00581773" w:rsidP="00CC4CE8">
          <w:pPr>
            <w:pStyle w:val="ListLevel0"/>
          </w:pPr>
          <w:r w:rsidRPr="00FF2450">
            <w:t>(a)</w:t>
          </w:r>
          <w:r w:rsidR="003E6E57">
            <w:tab/>
          </w:r>
          <w:r w:rsidRPr="00FF2450">
            <w:t xml:space="preserve">Upon receiving an application for a change that requires prior approval in accordance with </w:t>
          </w:r>
          <w:hyperlink w:anchor="_DxCrossRefBm1379192610" w:history="1">
            <w:r>
              <w:rPr>
                <w:rStyle w:val="Hyperlink"/>
              </w:rPr>
              <w:t>ATCO.OR.B.015</w:t>
            </w:r>
          </w:hyperlink>
          <w:r>
            <w:t xml:space="preserve">, the </w:t>
          </w:r>
          <w:r w:rsidR="004E3DC7" w:rsidRPr="001779AE">
            <w:t>Committee</w:t>
          </w:r>
          <w:r w:rsidR="004E3DC7">
            <w:t xml:space="preserve"> </w:t>
          </w:r>
          <w:r>
            <w:t>shall verify the training organisation's compliance with the requirements set out in Annex III before the issue of the approval.</w:t>
          </w:r>
        </w:p>
        <w:p w14:paraId="5D121E5C" w14:textId="77777777" w:rsidR="00F6002C" w:rsidRPr="00FF2450" w:rsidRDefault="00581773" w:rsidP="00FA3985">
          <w:pPr>
            <w:pStyle w:val="Normal1"/>
          </w:pPr>
          <w:r w:rsidRPr="00FF2450">
            <w:t xml:space="preserve">The </w:t>
          </w:r>
          <w:r w:rsidR="004E3DC7" w:rsidRPr="001779AE">
            <w:t>Committee</w:t>
          </w:r>
          <w:r w:rsidR="004E3DC7" w:rsidRPr="00FF2450">
            <w:t xml:space="preserve"> </w:t>
          </w:r>
          <w:r w:rsidRPr="00FF2450">
            <w:t xml:space="preserve">shall approve the conditions under which the organisation may operate during the change, unless the </w:t>
          </w:r>
          <w:r w:rsidR="004E3DC7" w:rsidRPr="001779AE">
            <w:t>Committee</w:t>
          </w:r>
          <w:r w:rsidR="004E3DC7" w:rsidRPr="00FF2450">
            <w:t xml:space="preserve"> </w:t>
          </w:r>
          <w:r w:rsidRPr="00FF2450">
            <w:t>determines that the change cannot be implemented.</w:t>
          </w:r>
        </w:p>
        <w:p w14:paraId="1B2396C0" w14:textId="77777777" w:rsidR="00F6002C" w:rsidRPr="00FF2450" w:rsidRDefault="00581773" w:rsidP="00FA3985">
          <w:pPr>
            <w:pStyle w:val="Normal1"/>
          </w:pPr>
          <w:r w:rsidRPr="00FF2450">
            <w:t xml:space="preserve">After having verified that the training organisation complies with the applicable requirements, the </w:t>
          </w:r>
          <w:r w:rsidR="001A1AD7">
            <w:rPr>
              <w:rStyle w:val="GeneralAviation"/>
              <w:color w:val="auto"/>
            </w:rPr>
            <w:t>CA</w:t>
          </w:r>
          <w:r w:rsidR="004E3DC7" w:rsidRPr="004E3DC7">
            <w:t xml:space="preserve"> </w:t>
          </w:r>
          <w:r w:rsidR="004E3DC7" w:rsidRPr="001779AE">
            <w:t>Committee</w:t>
          </w:r>
          <w:r w:rsidR="004E3DC7" w:rsidRPr="00FF2450">
            <w:t xml:space="preserve"> </w:t>
          </w:r>
          <w:r w:rsidRPr="00FF2450">
            <w:t>shall approve the change.</w:t>
          </w:r>
        </w:p>
        <w:p w14:paraId="3F5B09BC" w14:textId="77777777" w:rsidR="00F6002C" w:rsidRPr="00FF2450" w:rsidRDefault="00581773" w:rsidP="00D33CEB">
          <w:pPr>
            <w:pStyle w:val="ListLevel0"/>
          </w:pPr>
          <w:r w:rsidRPr="00FF2450">
            <w:t>(b)</w:t>
          </w:r>
          <w:r w:rsidR="003E6E57">
            <w:tab/>
          </w:r>
          <w:r w:rsidRPr="00FF2450">
            <w:t xml:space="preserve">Without prejudice to any additional enforcement measures in accordance with </w:t>
          </w:r>
          <w:hyperlink w:anchor="_DxCrossRefBm1379192607" w:history="1">
            <w:r>
              <w:rPr>
                <w:rStyle w:val="Hyperlink"/>
              </w:rPr>
              <w:t>ATCO.AR.E.015</w:t>
            </w:r>
          </w:hyperlink>
          <w:r>
            <w:t xml:space="preserve">, when the organisation implements changes requiring prior approval without having received the </w:t>
          </w:r>
          <w:r w:rsidR="004E3DC7" w:rsidRPr="001779AE">
            <w:t>Committee</w:t>
          </w:r>
          <w:r w:rsidR="005875B0">
            <w:t>'s</w:t>
          </w:r>
          <w:r w:rsidR="004E3DC7">
            <w:rPr>
              <w:rStyle w:val="GeneralAviation"/>
              <w:lang w:val="hy-AM"/>
            </w:rPr>
            <w:t xml:space="preserve"> </w:t>
          </w:r>
          <w:r>
            <w:t xml:space="preserve"> approval as defined in point (a), the </w:t>
          </w:r>
          <w:r w:rsidR="004E3DC7" w:rsidRPr="001779AE">
            <w:t>Committee</w:t>
          </w:r>
          <w:r w:rsidR="004E3DC7">
            <w:t xml:space="preserve"> </w:t>
          </w:r>
          <w:r>
            <w:t>shall take immediate and adequate action.</w:t>
          </w:r>
        </w:p>
        <w:p w14:paraId="22913DCD" w14:textId="77777777" w:rsidR="005875B0" w:rsidRDefault="00581773" w:rsidP="00D33CEB">
          <w:pPr>
            <w:pStyle w:val="ListLevel0"/>
          </w:pPr>
          <w:r w:rsidRPr="00FF2450">
            <w:t>(c)</w:t>
          </w:r>
          <w:r w:rsidR="003E6E57">
            <w:tab/>
          </w:r>
          <w:r w:rsidRPr="00FF2450">
            <w:t xml:space="preserve">For changes not requiring prior approval, the </w:t>
          </w:r>
          <w:r w:rsidR="004E3DC7" w:rsidRPr="001779AE">
            <w:t>Committee</w:t>
          </w:r>
          <w:r w:rsidR="004E3DC7" w:rsidRPr="00FF2450">
            <w:t xml:space="preserve"> </w:t>
          </w:r>
          <w:r w:rsidRPr="00FF2450">
            <w:t xml:space="preserve">shall approve a procedure developed by the training organisation in accordance with </w:t>
          </w:r>
          <w:hyperlink w:anchor="_DxCrossRefBm1379192610" w:history="1">
            <w:r>
              <w:rPr>
                <w:rStyle w:val="Hyperlink"/>
              </w:rPr>
              <w:t>ATCO.OR.B.015</w:t>
            </w:r>
          </w:hyperlink>
          <w:r>
            <w:t xml:space="preserve"> defining the scope of such changes and its management and notification mechanism. In the continuous oversight process the </w:t>
          </w:r>
          <w:r w:rsidR="004E3DC7" w:rsidRPr="001779AE">
            <w:t>Committee</w:t>
          </w:r>
          <w:r w:rsidR="004E3DC7">
            <w:t xml:space="preserve"> </w:t>
          </w:r>
          <w:r>
            <w:t>shall assess the information provided in the notification to verify whether actions taken comply with the approved procedures and applicable requirements.</w:t>
          </w:r>
        </w:p>
        <w:p w14:paraId="38FCA668" w14:textId="77777777" w:rsidR="00F6002C" w:rsidRPr="00FF2450" w:rsidRDefault="00000000" w:rsidP="00D33CEB">
          <w:pPr>
            <w:pStyle w:val="ListLevel0"/>
          </w:pPr>
        </w:p>
      </w:sdtContent>
    </w:sdt>
    <w:bookmarkStart w:id="1422" w:name="_DxCrossRefBm1379192613" w:displacedByCustomXml="next"/>
    <w:bookmarkStart w:id="1423" w:name="_DxCrossRefBm9000208" w:displacedByCustomXml="next"/>
    <w:bookmarkStart w:id="1424" w:name="_Toc427661533" w:displacedByCustomXml="next"/>
    <w:bookmarkStart w:id="1425" w:name="_Toc413841958_0" w:displacedByCustomXml="next"/>
    <w:bookmarkStart w:id="1426" w:name="_Toc405820138_0" w:displacedByCustomXml="next"/>
    <w:sdt>
      <w:sdtPr>
        <w:rPr>
          <w:b w:val="0"/>
          <w:color w:val="auto"/>
          <w:sz w:val="22"/>
          <w:lang w:val="en-US"/>
        </w:rPr>
        <w:alias w:val="topic"/>
        <w:tag w:val="topic"/>
        <w:id w:val="-153099602"/>
      </w:sdtPr>
      <w:sdtContent>
        <w:p w14:paraId="4F88C1D1" w14:textId="77777777" w:rsidR="0042257D" w:rsidRPr="00FF2450" w:rsidRDefault="00581773" w:rsidP="000F573D">
          <w:pPr>
            <w:pStyle w:val="Heading4AMC"/>
          </w:pPr>
          <w:r w:rsidRPr="00FF2450">
            <w:t xml:space="preserve">AMC1 ATCO.AR.E.010 </w:t>
          </w:r>
          <w:r w:rsidR="002D64B1">
            <w:t xml:space="preserve"> </w:t>
          </w:r>
          <w:r w:rsidRPr="00FF2450">
            <w:t>Changes to the training organisations</w:t>
          </w:r>
          <w:bookmarkEnd w:id="1426"/>
          <w:bookmarkEnd w:id="1425"/>
          <w:bookmarkEnd w:id="1424"/>
          <w:bookmarkEnd w:id="1423"/>
          <w:bookmarkEnd w:id="1422"/>
        </w:p>
        <w:p w14:paraId="4C804731" w14:textId="77777777" w:rsidR="0042257D" w:rsidRPr="00FF2450" w:rsidRDefault="00581773" w:rsidP="003F14B4">
          <w:pPr>
            <w:pStyle w:val="Heading5OrgManual"/>
          </w:pPr>
          <w:r w:rsidRPr="00B1029D">
            <w:t>GENERAL</w:t>
          </w:r>
        </w:p>
        <w:p w14:paraId="7037FB97" w14:textId="77777777" w:rsidR="0042257D" w:rsidRPr="00FF2450" w:rsidRDefault="00581773" w:rsidP="00D0690B">
          <w:pPr>
            <w:pStyle w:val="ListLevel0"/>
          </w:pPr>
          <w:r w:rsidRPr="00FF2450">
            <w:t>(a)</w:t>
          </w:r>
          <w:r w:rsidRPr="00FF2450">
            <w:tab/>
            <w:t xml:space="preserve">The </w:t>
          </w:r>
          <w:r w:rsidR="004E3DC7" w:rsidRPr="001779AE">
            <w:t>Committee</w:t>
          </w:r>
          <w:r w:rsidR="004E3DC7" w:rsidRPr="00FF2450">
            <w:t xml:space="preserve"> </w:t>
          </w:r>
          <w:r w:rsidRPr="00FF2450">
            <w:t>should be informed of any changes to personnel specified in Annex III (Part ATCO.OR) that may affect the certificate or the training approval attached to it.</w:t>
          </w:r>
        </w:p>
        <w:p w14:paraId="2EBBB310" w14:textId="77777777" w:rsidR="0042257D" w:rsidRPr="00FF2450" w:rsidRDefault="00581773" w:rsidP="00D0690B">
          <w:pPr>
            <w:pStyle w:val="ListLevel0"/>
          </w:pPr>
          <w:r w:rsidRPr="00FF2450">
            <w:t>(b)</w:t>
          </w:r>
          <w:r w:rsidRPr="00FF2450">
            <w:tab/>
            <w:t xml:space="preserve">A simple management system documentation system status sheet should be maintained, which contains information on when an amendment was received by the </w:t>
          </w:r>
          <w:r w:rsidR="009A0959" w:rsidRPr="001779AE">
            <w:t>Committee</w:t>
          </w:r>
          <w:r w:rsidR="009A0959" w:rsidRPr="00FF2450">
            <w:t xml:space="preserve"> </w:t>
          </w:r>
          <w:r w:rsidRPr="00FF2450">
            <w:t>and when it was approved.</w:t>
          </w:r>
        </w:p>
        <w:p w14:paraId="71D1332B" w14:textId="77777777" w:rsidR="0042257D" w:rsidRPr="00FF2450" w:rsidRDefault="00581773" w:rsidP="00D0690B">
          <w:pPr>
            <w:pStyle w:val="ListLevel0"/>
          </w:pPr>
          <w:r w:rsidRPr="00FF2450">
            <w:t>(c)</w:t>
          </w:r>
          <w:r w:rsidRPr="00FF2450">
            <w:tab/>
            <w:t xml:space="preserve">The </w:t>
          </w:r>
          <w:r w:rsidR="009A0959" w:rsidRPr="001779AE">
            <w:t>Committee</w:t>
          </w:r>
          <w:r w:rsidR="009A0959" w:rsidRPr="00FF2450">
            <w:t xml:space="preserve"> </w:t>
          </w:r>
          <w:r w:rsidRPr="00FF2450">
            <w:t xml:space="preserve">should receive from the organisation each management system documentation amendment, including amendments that do not require prior approval by the </w:t>
          </w:r>
          <w:r w:rsidR="009A0959" w:rsidRPr="001779AE">
            <w:t>Committee</w:t>
          </w:r>
          <w:r w:rsidRPr="00FF2450">
            <w:t>.</w:t>
          </w:r>
        </w:p>
        <w:p w14:paraId="01A4E7F8" w14:textId="77777777" w:rsidR="0042257D" w:rsidRPr="00FF2450" w:rsidRDefault="00581773" w:rsidP="00B1029D">
          <w:pPr>
            <w:pStyle w:val="ListLevel1"/>
          </w:pPr>
          <w:r w:rsidRPr="00FF2450">
            <w:t>(1)</w:t>
          </w:r>
          <w:r w:rsidRPr="00FF2450">
            <w:tab/>
            <w:t xml:space="preserve">Where the amendment requires the </w:t>
          </w:r>
          <w:r w:rsidR="009A0959" w:rsidRPr="001779AE">
            <w:t>Committee</w:t>
          </w:r>
          <w:r w:rsidRPr="00FF2450">
            <w:t xml:space="preserve">’s approval, the </w:t>
          </w:r>
          <w:r w:rsidR="009A0959" w:rsidRPr="001779AE">
            <w:t>Committee</w:t>
          </w:r>
          <w:r w:rsidRPr="00FF2450">
            <w:t>, when satisfied, should approve in writing.</w:t>
          </w:r>
        </w:p>
        <w:p w14:paraId="2E63C593" w14:textId="77777777" w:rsidR="0042257D" w:rsidRPr="00FF2450" w:rsidRDefault="00581773" w:rsidP="00B1029D">
          <w:pPr>
            <w:pStyle w:val="ListLevel1"/>
          </w:pPr>
          <w:r w:rsidRPr="00FF2450">
            <w:t>(2)</w:t>
          </w:r>
          <w:r w:rsidRPr="00FF2450">
            <w:tab/>
            <w:t xml:space="preserve">Where the amendment does not require prior approval, the </w:t>
          </w:r>
          <w:r w:rsidR="009A0959" w:rsidRPr="001779AE">
            <w:t>Committee</w:t>
          </w:r>
          <w:r w:rsidR="009A0959" w:rsidRPr="00FF2450">
            <w:t xml:space="preserve"> </w:t>
          </w:r>
          <w:r w:rsidRPr="00FF2450">
            <w:t>should acknowledge receipt of the notification in writing within 10 working days from receipt.</w:t>
          </w:r>
        </w:p>
      </w:sdtContent>
    </w:sdt>
    <w:bookmarkStart w:id="1427" w:name="_DxCrossRefBm1379192642" w:displacedByCustomXml="next"/>
    <w:bookmarkStart w:id="1428" w:name="_DxCrossRefBm9000209" w:displacedByCustomXml="next"/>
    <w:bookmarkStart w:id="1429" w:name="_Toc427661534" w:displacedByCustomXml="next"/>
    <w:bookmarkStart w:id="1430" w:name="_Toc413841959" w:displacedByCustomXml="next"/>
    <w:bookmarkStart w:id="1431" w:name="_Toc405820139" w:displacedByCustomXml="next"/>
    <w:sdt>
      <w:sdtPr>
        <w:rPr>
          <w:b w:val="0"/>
          <w:color w:val="auto"/>
          <w:sz w:val="22"/>
          <w:lang w:val="en-US"/>
        </w:rPr>
        <w:alias w:val="topic"/>
        <w:tag w:val="topic"/>
        <w:id w:val="1148420877"/>
      </w:sdtPr>
      <w:sdtContent>
        <w:p w14:paraId="449F5FE3" w14:textId="77777777" w:rsidR="008449D9" w:rsidRPr="00FF2450" w:rsidRDefault="00581773" w:rsidP="000F573D">
          <w:pPr>
            <w:pStyle w:val="Heading4AMC"/>
          </w:pPr>
          <w:r w:rsidRPr="00FF2450">
            <w:t>AMC1 ATCO.AR.E.010(a) Changes to the training organisations</w:t>
          </w:r>
          <w:bookmarkEnd w:id="1431"/>
          <w:bookmarkEnd w:id="1430"/>
          <w:bookmarkEnd w:id="1429"/>
          <w:bookmarkEnd w:id="1428"/>
          <w:bookmarkEnd w:id="1427"/>
        </w:p>
        <w:p w14:paraId="312E5162" w14:textId="77777777" w:rsidR="008449D9" w:rsidRPr="00FF2450" w:rsidRDefault="00581773" w:rsidP="00DE0BC1">
          <w:pPr>
            <w:pStyle w:val="Heading5OrgManual"/>
          </w:pPr>
          <w:r w:rsidRPr="00FF2450">
            <w:t>CHANGES REQUIRING PRIOR APPROVAL</w:t>
          </w:r>
        </w:p>
        <w:p w14:paraId="58F4EA87" w14:textId="77777777" w:rsidR="0011132E" w:rsidRPr="003F6BF7" w:rsidRDefault="006A1D06" w:rsidP="0011132E">
          <w:pPr>
            <w:pStyle w:val="ListLevel0"/>
            <w:rPr>
              <w:rStyle w:val="GeneralAviation"/>
              <w:color w:val="auto"/>
            </w:rPr>
          </w:pPr>
          <w:r w:rsidRPr="0011132E">
            <w:rPr>
              <w:rStyle w:val="GeneralAviation"/>
            </w:rPr>
            <w:t xml:space="preserve"> </w:t>
          </w:r>
          <w:r w:rsidR="00581773" w:rsidRPr="003F6BF7">
            <w:rPr>
              <w:rStyle w:val="GeneralAviation"/>
              <w:color w:val="auto"/>
            </w:rPr>
            <w:t>(a)</w:t>
          </w:r>
          <w:r w:rsidR="00581773" w:rsidRPr="003F6BF7">
            <w:rPr>
              <w:rStyle w:val="GeneralAviation"/>
              <w:color w:val="auto"/>
            </w:rPr>
            <w:tab/>
            <w:t xml:space="preserve">Upon receipt of an application for a proposed change that requires prior approval, the </w:t>
          </w:r>
          <w:r w:rsidR="009A0959" w:rsidRPr="001779AE">
            <w:t>Committee</w:t>
          </w:r>
          <w:r w:rsidR="009A0959" w:rsidRPr="003F6BF7">
            <w:rPr>
              <w:rStyle w:val="GeneralAviation"/>
              <w:color w:val="auto"/>
            </w:rPr>
            <w:t xml:space="preserve"> </w:t>
          </w:r>
          <w:r w:rsidR="00581773" w:rsidRPr="003F6BF7">
            <w:rPr>
              <w:rStyle w:val="GeneralAviation"/>
              <w:color w:val="auto"/>
            </w:rPr>
            <w:t>should, in due time:</w:t>
          </w:r>
        </w:p>
        <w:p w14:paraId="46D61349" w14:textId="77777777" w:rsidR="0011132E" w:rsidRPr="003F6BF7" w:rsidRDefault="00581773" w:rsidP="0011132E">
          <w:pPr>
            <w:pStyle w:val="ListLevel1"/>
            <w:rPr>
              <w:rStyle w:val="GeneralAviation"/>
              <w:color w:val="auto"/>
            </w:rPr>
          </w:pPr>
          <w:r w:rsidRPr="003F6BF7">
            <w:rPr>
              <w:rStyle w:val="GeneralAviation"/>
              <w:color w:val="auto"/>
            </w:rPr>
            <w:t>(1)</w:t>
          </w:r>
          <w:r w:rsidRPr="003F6BF7">
            <w:rPr>
              <w:rStyle w:val="GeneralAviation"/>
              <w:color w:val="auto"/>
            </w:rPr>
            <w:tab/>
            <w:t>assess the proposed change in relation to the training organisation’s certificate or the training approval attached or the management system of it, and the applicable requirements of Part ATCO.OR, as well as any other applicable requirements;</w:t>
          </w:r>
        </w:p>
        <w:p w14:paraId="1DAEB3FC" w14:textId="77777777" w:rsidR="0011132E" w:rsidRPr="003F6BF7" w:rsidRDefault="00581773" w:rsidP="0011132E">
          <w:pPr>
            <w:pStyle w:val="ListLevel1"/>
            <w:rPr>
              <w:rStyle w:val="GeneralAviation"/>
              <w:color w:val="auto"/>
            </w:rPr>
          </w:pPr>
          <w:r w:rsidRPr="003F6BF7">
            <w:rPr>
              <w:rStyle w:val="GeneralAviation"/>
              <w:color w:val="auto"/>
            </w:rPr>
            <w:t>(2)</w:t>
          </w:r>
          <w:r w:rsidRPr="003F6BF7">
            <w:rPr>
              <w:rStyle w:val="GeneralAviation"/>
              <w:color w:val="auto"/>
            </w:rPr>
            <w:tab/>
            <w:t>assess the actions proposed by the training organisation in order to show compliance; and</w:t>
          </w:r>
        </w:p>
        <w:p w14:paraId="523B8391" w14:textId="77777777" w:rsidR="0011132E" w:rsidRPr="003F6BF7" w:rsidRDefault="00581773" w:rsidP="0011132E">
          <w:pPr>
            <w:pStyle w:val="ListLevel1"/>
            <w:rPr>
              <w:rStyle w:val="GeneralAviation"/>
              <w:color w:val="auto"/>
            </w:rPr>
          </w:pPr>
          <w:r w:rsidRPr="003F6BF7">
            <w:rPr>
              <w:rStyle w:val="GeneralAviation"/>
              <w:color w:val="auto"/>
            </w:rPr>
            <w:t>(3)</w:t>
          </w:r>
          <w:r w:rsidRPr="003F6BF7">
            <w:rPr>
              <w:rStyle w:val="GeneralAviation"/>
              <w:color w:val="auto"/>
            </w:rPr>
            <w:tab/>
            <w:t>notify the training organisation of its approval/rejection without delay.</w:t>
          </w:r>
        </w:p>
        <w:p w14:paraId="50333448" w14:textId="77777777" w:rsidR="008449D9" w:rsidRPr="003F6BF7" w:rsidRDefault="006A1D06" w:rsidP="00D0690B">
          <w:pPr>
            <w:pStyle w:val="ListLevel0"/>
          </w:pPr>
          <w:r w:rsidRPr="003F6BF7">
            <w:t xml:space="preserve"> </w:t>
          </w:r>
          <w:r w:rsidR="00581773" w:rsidRPr="003F6BF7">
            <w:t>(b</w:t>
          </w:r>
          <w:r w:rsidR="00A05AE8" w:rsidRPr="003F6BF7">
            <w:t>)</w:t>
          </w:r>
          <w:r w:rsidR="00581773" w:rsidRPr="003F6BF7">
            <w:tab/>
            <w:t xml:space="preserve">The </w:t>
          </w:r>
          <w:r w:rsidR="009A0959" w:rsidRPr="001779AE">
            <w:t>Committee</w:t>
          </w:r>
          <w:r w:rsidR="009A0959" w:rsidRPr="003F6BF7">
            <w:t xml:space="preserve"> </w:t>
          </w:r>
          <w:r w:rsidR="00581773" w:rsidRPr="003F6BF7">
            <w:t>should, in due time, verify the compliance of the training organisation and, depending on the change, examine the need for prescribing any condition for the operation of it during the change.</w:t>
          </w:r>
        </w:p>
        <w:p w14:paraId="5769897E" w14:textId="77777777" w:rsidR="008449D9" w:rsidRPr="003F6BF7" w:rsidRDefault="00581773" w:rsidP="00D0690B">
          <w:pPr>
            <w:pStyle w:val="ListLevel0"/>
          </w:pPr>
          <w:r w:rsidRPr="003F6BF7">
            <w:t>(c</w:t>
          </w:r>
          <w:r w:rsidR="00A05AE8" w:rsidRPr="003F6BF7">
            <w:t>)</w:t>
          </w:r>
          <w:r w:rsidRPr="003F6BF7">
            <w:tab/>
            <w:t xml:space="preserve">For changes requiring prior approval, the </w:t>
          </w:r>
          <w:r w:rsidR="009A0959" w:rsidRPr="001779AE">
            <w:t>Committee</w:t>
          </w:r>
          <w:r w:rsidR="009A0959" w:rsidRPr="003F6BF7">
            <w:t xml:space="preserve"> </w:t>
          </w:r>
          <w:r w:rsidRPr="003F6BF7">
            <w:t>may conduct an audit of the organisation in order to verify the training organisation’s compliance with the applicable requirements.</w:t>
          </w:r>
        </w:p>
        <w:p w14:paraId="06CC90BA" w14:textId="77777777" w:rsidR="0011132E" w:rsidRPr="006A1D06" w:rsidRDefault="006A1D06" w:rsidP="006A1D06">
          <w:pPr>
            <w:pStyle w:val="ListLevel0"/>
            <w:rPr>
              <w:color w:val="A25EAB"/>
            </w:rPr>
          </w:pPr>
          <w:r w:rsidRPr="003F6BF7">
            <w:rPr>
              <w:rStyle w:val="GeneralAviation"/>
              <w:color w:val="auto"/>
            </w:rPr>
            <w:t xml:space="preserve"> </w:t>
          </w:r>
          <w:r w:rsidR="00581773" w:rsidRPr="003F6BF7">
            <w:rPr>
              <w:rStyle w:val="GeneralAviation"/>
              <w:color w:val="auto"/>
            </w:rPr>
            <w:t>(d)</w:t>
          </w:r>
          <w:r w:rsidR="00581773" w:rsidRPr="003F6BF7">
            <w:rPr>
              <w:rStyle w:val="GeneralAviation"/>
              <w:color w:val="auto"/>
            </w:rPr>
            <w:tab/>
            <w:t xml:space="preserve">When notifying the training organisation, the </w:t>
          </w:r>
          <w:r w:rsidR="009A0959" w:rsidRPr="001779AE">
            <w:t>Committee</w:t>
          </w:r>
          <w:r w:rsidR="009A0959" w:rsidRPr="003F6BF7">
            <w:rPr>
              <w:rStyle w:val="GeneralAviation"/>
              <w:color w:val="auto"/>
            </w:rPr>
            <w:t xml:space="preserve"> </w:t>
          </w:r>
          <w:r w:rsidR="00581773" w:rsidRPr="003F6BF7">
            <w:rPr>
              <w:rStyle w:val="GeneralAviation"/>
              <w:color w:val="auto"/>
            </w:rPr>
            <w:t>should also inform the organisation of the right to appeal, as provided for under the applicable legislation</w:t>
          </w:r>
          <w:r w:rsidR="003F6BF7">
            <w:rPr>
              <w:rStyle w:val="GeneralAviation"/>
              <w:color w:val="auto"/>
            </w:rPr>
            <w:t>.</w:t>
          </w:r>
        </w:p>
      </w:sdtContent>
    </w:sdt>
    <w:bookmarkStart w:id="1432" w:name="_DxCrossRefBm1379192643" w:displacedByCustomXml="next"/>
    <w:bookmarkStart w:id="1433" w:name="_DxCrossRefBm9000210" w:displacedByCustomXml="next"/>
    <w:bookmarkStart w:id="1434" w:name="_Toc427661535" w:displacedByCustomXml="next"/>
    <w:bookmarkStart w:id="1435" w:name="_Toc413841960" w:displacedByCustomXml="next"/>
    <w:bookmarkStart w:id="1436" w:name="_Toc405820140" w:displacedByCustomXml="next"/>
    <w:sdt>
      <w:sdtPr>
        <w:rPr>
          <w:b w:val="0"/>
          <w:color w:val="auto"/>
          <w:sz w:val="22"/>
          <w:lang w:val="en-US"/>
        </w:rPr>
        <w:alias w:val="topic"/>
        <w:tag w:val="topic"/>
        <w:id w:val="1373214227"/>
      </w:sdtPr>
      <w:sdtContent>
        <w:p w14:paraId="70D8DCE6" w14:textId="77777777" w:rsidR="0042257D" w:rsidRPr="00FF2450" w:rsidRDefault="00581773" w:rsidP="000F573D">
          <w:pPr>
            <w:pStyle w:val="Heading4GM"/>
          </w:pPr>
          <w:r w:rsidRPr="00FF2450">
            <w:t>GM1 ATCO.AR.E.010</w:t>
          </w:r>
          <w:r w:rsidR="006A26AB">
            <w:t xml:space="preserve"> </w:t>
          </w:r>
          <w:r w:rsidRPr="00FF2450">
            <w:t xml:space="preserve"> Changes to the training organisations</w:t>
          </w:r>
          <w:bookmarkEnd w:id="1436"/>
          <w:bookmarkEnd w:id="1435"/>
          <w:bookmarkEnd w:id="1434"/>
          <w:bookmarkEnd w:id="1433"/>
          <w:bookmarkEnd w:id="1432"/>
        </w:p>
        <w:p w14:paraId="4A9F5FA3" w14:textId="77777777" w:rsidR="0042257D" w:rsidRPr="00FF2450" w:rsidRDefault="00581773" w:rsidP="00D94DDC">
          <w:pPr>
            <w:pStyle w:val="Heading5OrgManual"/>
          </w:pPr>
          <w:r w:rsidRPr="00FF2450">
            <w:t>CHANGE OF NAME OF THE TRAINING ORGANISATION</w:t>
          </w:r>
        </w:p>
        <w:p w14:paraId="5F24C242" w14:textId="77777777" w:rsidR="0042257D" w:rsidRPr="00FF2450" w:rsidRDefault="00581773" w:rsidP="00D0690B">
          <w:pPr>
            <w:pStyle w:val="ListLevel0"/>
          </w:pPr>
          <w:r w:rsidRPr="00FF2450">
            <w:t>(a)</w:t>
          </w:r>
          <w:r w:rsidRPr="00FF2450">
            <w:tab/>
            <w:t xml:space="preserve">Upon receipt of the application and the relevant parts of the organisation’s documentation as required by Annex III (Part ATCO.OR), the </w:t>
          </w:r>
          <w:r w:rsidR="009A0959" w:rsidRPr="001779AE">
            <w:t>Committee</w:t>
          </w:r>
          <w:r w:rsidR="009A0959" w:rsidRPr="00FF2450">
            <w:t xml:space="preserve"> </w:t>
          </w:r>
          <w:r w:rsidRPr="00FF2450">
            <w:t>should reissue the certificate.</w:t>
          </w:r>
        </w:p>
        <w:p w14:paraId="203D5A36" w14:textId="77777777" w:rsidR="003F6BF7" w:rsidRDefault="00581773" w:rsidP="00D0690B">
          <w:pPr>
            <w:pStyle w:val="ListLevel0"/>
          </w:pPr>
          <w:r w:rsidRPr="00FF2450">
            <w:t>(b)</w:t>
          </w:r>
          <w:r w:rsidRPr="00FF2450">
            <w:tab/>
            <w:t xml:space="preserve">A name change alone does not require the </w:t>
          </w:r>
          <w:r w:rsidR="009A0959" w:rsidRPr="001779AE">
            <w:t>Committee</w:t>
          </w:r>
          <w:r w:rsidR="009A0959" w:rsidRPr="00FF2450">
            <w:t xml:space="preserve"> </w:t>
          </w:r>
          <w:r w:rsidRPr="00FF2450">
            <w:t>to audit the organisation unless there is evidence that other aspects of the organisation have changed.</w:t>
          </w:r>
        </w:p>
        <w:p w14:paraId="6CBA833C" w14:textId="77777777" w:rsidR="0042257D" w:rsidRPr="00FF2450" w:rsidRDefault="00000000" w:rsidP="00D0690B">
          <w:pPr>
            <w:pStyle w:val="ListLevel0"/>
          </w:pPr>
        </w:p>
      </w:sdtContent>
    </w:sdt>
    <w:bookmarkStart w:id="1437" w:name="_DxCrossRefBm1379192644" w:displacedByCustomXml="next"/>
    <w:bookmarkStart w:id="1438" w:name="_DxCrossRefBm9000211" w:displacedByCustomXml="next"/>
    <w:bookmarkStart w:id="1439" w:name="_Toc427661536" w:displacedByCustomXml="next"/>
    <w:bookmarkStart w:id="1440" w:name="_Toc413841961" w:displacedByCustomXml="next"/>
    <w:bookmarkStart w:id="1441" w:name="_Toc405820141" w:displacedByCustomXml="next"/>
    <w:sdt>
      <w:sdtPr>
        <w:rPr>
          <w:b w:val="0"/>
          <w:color w:val="auto"/>
          <w:sz w:val="22"/>
          <w:lang w:val="en-US"/>
        </w:rPr>
        <w:alias w:val="topic"/>
        <w:tag w:val="topic"/>
        <w:id w:val="991579786"/>
      </w:sdtPr>
      <w:sdtContent>
        <w:p w14:paraId="4A4988C9" w14:textId="77777777" w:rsidR="0042257D" w:rsidRPr="00FF2450" w:rsidRDefault="00581773" w:rsidP="000F573D">
          <w:pPr>
            <w:pStyle w:val="Heading4GM"/>
          </w:pPr>
          <w:r w:rsidRPr="00FF2450">
            <w:t xml:space="preserve">GM1 ATCO.AR.E.010(b) </w:t>
          </w:r>
          <w:r w:rsidR="00157913">
            <w:t xml:space="preserve"> </w:t>
          </w:r>
          <w:r w:rsidRPr="00FF2450">
            <w:t>Changes to the training organisations</w:t>
          </w:r>
          <w:bookmarkEnd w:id="1441"/>
          <w:bookmarkEnd w:id="1440"/>
          <w:bookmarkEnd w:id="1439"/>
          <w:bookmarkEnd w:id="1438"/>
          <w:bookmarkEnd w:id="1437"/>
        </w:p>
        <w:p w14:paraId="021167C2" w14:textId="77777777" w:rsidR="0042257D" w:rsidRPr="00FF2450" w:rsidRDefault="00581773" w:rsidP="00D50ADD">
          <w:pPr>
            <w:pStyle w:val="Heading5OrgManual"/>
          </w:pPr>
          <w:r w:rsidRPr="007C278E">
            <w:t>ADEQUATE ACTION</w:t>
          </w:r>
        </w:p>
        <w:p w14:paraId="70C61DB1" w14:textId="77777777" w:rsidR="0042257D" w:rsidRPr="00FF2450" w:rsidRDefault="00581773" w:rsidP="000F573D">
          <w:r w:rsidRPr="00FF2450">
            <w:t xml:space="preserve">Adequate action by the </w:t>
          </w:r>
          <w:r w:rsidR="009A0959" w:rsidRPr="001779AE">
            <w:t>Committee</w:t>
          </w:r>
          <w:r w:rsidR="009A0959" w:rsidRPr="00FF2450">
            <w:t xml:space="preserve"> </w:t>
          </w:r>
          <w:r w:rsidRPr="00FF2450">
            <w:t>may include suspension, limitation or revocation of the training organisation’s certificate.</w:t>
          </w:r>
        </w:p>
      </w:sdtContent>
    </w:sdt>
    <w:bookmarkStart w:id="1442" w:name="_DxCrossRefBm1379192645" w:displacedByCustomXml="next"/>
    <w:bookmarkStart w:id="1443" w:name="_DxCrossRefBm42027984" w:displacedByCustomXml="next"/>
    <w:bookmarkStart w:id="1444" w:name="_Toc256000109" w:displacedByCustomXml="next"/>
    <w:sdt>
      <w:sdtPr>
        <w:rPr>
          <w:b w:val="0"/>
          <w:color w:val="auto"/>
          <w:sz w:val="22"/>
          <w:szCs w:val="24"/>
          <w:lang w:val="en-US"/>
        </w:rPr>
        <w:alias w:val="topic"/>
        <w:tag w:val="topic"/>
        <w:id w:val="677729491"/>
      </w:sdtPr>
      <w:sdtContent>
        <w:p w14:paraId="7B6E138C" w14:textId="77777777" w:rsidR="00402062" w:rsidRPr="00B457FA" w:rsidRDefault="00581773" w:rsidP="00A07658">
          <w:pPr>
            <w:pStyle w:val="Heading3IR"/>
          </w:pPr>
          <w:r w:rsidRPr="00B457FA">
            <w:t>ATCO.AR.E.010A Changes to the information security management system</w:t>
          </w:r>
          <w:bookmarkEnd w:id="1444"/>
          <w:bookmarkEnd w:id="1443"/>
          <w:bookmarkEnd w:id="1442"/>
        </w:p>
        <w:p w14:paraId="48F0E98E" w14:textId="77777777" w:rsidR="00402062" w:rsidRPr="00B91D7B" w:rsidRDefault="00581773" w:rsidP="00254EB0">
          <w:pPr>
            <w:pStyle w:val="ListLevel0"/>
            <w:rPr>
              <w:rStyle w:val="GeneralAviation"/>
            </w:rPr>
          </w:pPr>
          <w:r w:rsidRPr="002E5DBC">
            <w:rPr>
              <w:rStyle w:val="GeneralAviation"/>
              <w:color w:val="auto"/>
            </w:rPr>
            <w:t>(a)</w:t>
          </w:r>
          <w:r w:rsidRPr="002E5DBC">
            <w:rPr>
              <w:rStyle w:val="GeneralAviation"/>
              <w:color w:val="auto"/>
            </w:rPr>
            <w:tab/>
          </w:r>
          <w:r w:rsidR="00D7257F" w:rsidRPr="002E5DBC">
            <w:rPr>
              <w:rStyle w:val="GeneralAviation"/>
              <w:color w:val="auto"/>
            </w:rPr>
            <w:t xml:space="preserve">With regard to changes managed and notified to the </w:t>
          </w:r>
          <w:r w:rsidR="009A0959" w:rsidRPr="001779AE">
            <w:t>Committee</w:t>
          </w:r>
          <w:r w:rsidR="00D7257F" w:rsidRPr="002E5DBC">
            <w:rPr>
              <w:rStyle w:val="GeneralAviation"/>
              <w:color w:val="auto"/>
            </w:rPr>
            <w:t xml:space="preserve">, the </w:t>
          </w:r>
          <w:r w:rsidR="009A0959" w:rsidRPr="001779AE">
            <w:t>Committee</w:t>
          </w:r>
          <w:r w:rsidR="009A0959" w:rsidRPr="002E5DBC">
            <w:rPr>
              <w:rStyle w:val="GeneralAviation"/>
              <w:color w:val="auto"/>
            </w:rPr>
            <w:t xml:space="preserve"> </w:t>
          </w:r>
          <w:r w:rsidR="00D7257F" w:rsidRPr="002E5DBC">
            <w:rPr>
              <w:rStyle w:val="GeneralAviation"/>
              <w:color w:val="auto"/>
            </w:rPr>
            <w:t xml:space="preserve">shall include the review of such changes in its continuing oversight in accordance with the principles laid down in point ATCO.AR.C.001. If any non-compliance is found, the </w:t>
          </w:r>
          <w:r w:rsidR="009A0959" w:rsidRPr="001779AE">
            <w:t>Committee</w:t>
          </w:r>
          <w:r w:rsidR="009A0959" w:rsidRPr="002E5DBC">
            <w:rPr>
              <w:rStyle w:val="GeneralAviation"/>
              <w:color w:val="auto"/>
            </w:rPr>
            <w:t xml:space="preserve"> </w:t>
          </w:r>
          <w:r w:rsidR="00D7257F" w:rsidRPr="002E5DBC">
            <w:rPr>
              <w:rStyle w:val="GeneralAviation"/>
              <w:color w:val="auto"/>
            </w:rPr>
            <w:t xml:space="preserve">shall notify the organisation thereof, request further changes and act in accordance with point </w:t>
          </w:r>
          <w:hyperlink w:anchor="_DxCrossRefBm1379192608" w:history="1">
            <w:r w:rsidR="00B91D7B">
              <w:rPr>
                <w:rStyle w:val="Hyperlink"/>
              </w:rPr>
              <w:t>ATCO.AR.C.010</w:t>
            </w:r>
          </w:hyperlink>
          <w:r w:rsidR="00D7257F" w:rsidRPr="002E5DBC">
            <w:rPr>
              <w:rStyle w:val="GeneralAviation"/>
              <w:color w:val="auto"/>
            </w:rPr>
            <w:t>.</w:t>
          </w:r>
          <w:r w:rsidR="00D7257F" w:rsidRPr="00B91D7B">
            <w:rPr>
              <w:rStyle w:val="GeneralAviation"/>
            </w:rPr>
            <w:t xml:space="preserve"> </w:t>
          </w:r>
        </w:p>
        <w:p w14:paraId="5D3CC4A0" w14:textId="77777777" w:rsidR="00402062" w:rsidRPr="002E5DBC" w:rsidRDefault="00581773" w:rsidP="00254EB0">
          <w:pPr>
            <w:pStyle w:val="ListLevel0"/>
            <w:rPr>
              <w:rStyle w:val="GeneralAviation"/>
              <w:color w:val="auto"/>
            </w:rPr>
          </w:pPr>
          <w:r w:rsidRPr="002E5DBC">
            <w:rPr>
              <w:rStyle w:val="GeneralAviation"/>
              <w:color w:val="auto"/>
            </w:rPr>
            <w:t>(b)</w:t>
          </w:r>
          <w:r w:rsidRPr="002E5DBC">
            <w:rPr>
              <w:rStyle w:val="GeneralAviation"/>
              <w:color w:val="auto"/>
            </w:rPr>
            <w:tab/>
          </w:r>
          <w:r w:rsidR="00D7257F" w:rsidRPr="002E5DBC">
            <w:rPr>
              <w:rStyle w:val="GeneralAviation"/>
              <w:color w:val="auto"/>
            </w:rPr>
            <w:t xml:space="preserve">With regard to other changes requiring an application for approval: </w:t>
          </w:r>
        </w:p>
        <w:p w14:paraId="7F50185F" w14:textId="77777777" w:rsidR="00402062" w:rsidRPr="002E5DBC" w:rsidRDefault="00581773" w:rsidP="00C77901">
          <w:pPr>
            <w:pStyle w:val="ListLevel1"/>
            <w:rPr>
              <w:rStyle w:val="GeneralAviation"/>
              <w:color w:val="auto"/>
            </w:rPr>
          </w:pPr>
          <w:r w:rsidRPr="002E5DBC">
            <w:rPr>
              <w:rStyle w:val="GeneralAviation"/>
              <w:color w:val="auto"/>
            </w:rPr>
            <w:t>(1)</w:t>
          </w:r>
          <w:r w:rsidRPr="002E5DBC">
            <w:rPr>
              <w:rStyle w:val="GeneralAviation"/>
              <w:color w:val="auto"/>
            </w:rPr>
            <w:tab/>
          </w:r>
          <w:r w:rsidR="00D7257F" w:rsidRPr="002E5DBC">
            <w:rPr>
              <w:rStyle w:val="GeneralAviation"/>
              <w:color w:val="auto"/>
            </w:rPr>
            <w:t xml:space="preserve">upon receiving the application for the change, the </w:t>
          </w:r>
          <w:r w:rsidR="009A0959" w:rsidRPr="001779AE">
            <w:t>Committee</w:t>
          </w:r>
          <w:r w:rsidR="009A0959" w:rsidRPr="002E5DBC">
            <w:rPr>
              <w:rStyle w:val="GeneralAviation"/>
              <w:color w:val="auto"/>
            </w:rPr>
            <w:t xml:space="preserve"> </w:t>
          </w:r>
          <w:r w:rsidR="00D7257F" w:rsidRPr="002E5DBC">
            <w:rPr>
              <w:rStyle w:val="GeneralAviation"/>
              <w:color w:val="auto"/>
            </w:rPr>
            <w:t xml:space="preserve">shall check the organisation’s compliance with the applicable requirements before issuing the approval; </w:t>
          </w:r>
        </w:p>
        <w:p w14:paraId="3EC3E415" w14:textId="77777777" w:rsidR="00402062" w:rsidRPr="002E5DBC" w:rsidRDefault="00581773" w:rsidP="00C77901">
          <w:pPr>
            <w:pStyle w:val="ListLevel1"/>
            <w:rPr>
              <w:rStyle w:val="GeneralAviation"/>
              <w:color w:val="auto"/>
            </w:rPr>
          </w:pPr>
          <w:r w:rsidRPr="002E5DBC">
            <w:rPr>
              <w:rStyle w:val="GeneralAviation"/>
              <w:color w:val="auto"/>
            </w:rPr>
            <w:t>(2)</w:t>
          </w:r>
          <w:r w:rsidRPr="002E5DBC">
            <w:rPr>
              <w:rStyle w:val="GeneralAviation"/>
              <w:color w:val="auto"/>
            </w:rPr>
            <w:tab/>
          </w:r>
          <w:r w:rsidR="00D7257F" w:rsidRPr="002E5DBC">
            <w:rPr>
              <w:rStyle w:val="GeneralAviation"/>
              <w:color w:val="auto"/>
            </w:rPr>
            <w:t xml:space="preserve">the </w:t>
          </w:r>
          <w:r w:rsidR="009A0959" w:rsidRPr="001779AE">
            <w:t>Committee</w:t>
          </w:r>
          <w:r w:rsidR="009A0959" w:rsidRPr="002E5DBC">
            <w:rPr>
              <w:rStyle w:val="GeneralAviation"/>
              <w:color w:val="auto"/>
            </w:rPr>
            <w:t xml:space="preserve"> </w:t>
          </w:r>
          <w:r w:rsidR="00D7257F" w:rsidRPr="002E5DBC">
            <w:rPr>
              <w:rStyle w:val="GeneralAviation"/>
              <w:color w:val="auto"/>
            </w:rPr>
            <w:t xml:space="preserve">shall establish the conditions under which the organisation may operate during the implementation of the change; </w:t>
          </w:r>
        </w:p>
        <w:p w14:paraId="7C11BEEF" w14:textId="77777777" w:rsidR="00B91D7B" w:rsidRPr="00B457FA" w:rsidRDefault="00581773" w:rsidP="009A0959">
          <w:pPr>
            <w:pStyle w:val="ListLevel1"/>
          </w:pPr>
          <w:r w:rsidRPr="002E5DBC">
            <w:rPr>
              <w:rStyle w:val="GeneralAviation"/>
              <w:color w:val="auto"/>
            </w:rPr>
            <w:t>(3)</w:t>
          </w:r>
          <w:r w:rsidRPr="002E5DBC">
            <w:rPr>
              <w:rStyle w:val="GeneralAviation"/>
              <w:color w:val="auto"/>
            </w:rPr>
            <w:tab/>
          </w:r>
          <w:r w:rsidR="00D7257F" w:rsidRPr="002E5DBC">
            <w:rPr>
              <w:rStyle w:val="GeneralAviation"/>
              <w:color w:val="auto"/>
            </w:rPr>
            <w:t>if it is satisfied that the organisation complies with the applicable requirements, the</w:t>
          </w:r>
          <w:r w:rsidR="009A0959" w:rsidRPr="009A0959">
            <w:t xml:space="preserve"> </w:t>
          </w:r>
          <w:r w:rsidR="009A0959" w:rsidRPr="001779AE">
            <w:t>Committee</w:t>
          </w:r>
          <w:r w:rsidR="00D7257F" w:rsidRPr="002E5DBC">
            <w:rPr>
              <w:rStyle w:val="GeneralAviation"/>
              <w:color w:val="auto"/>
            </w:rPr>
            <w:t xml:space="preserve">. </w:t>
          </w:r>
        </w:p>
      </w:sdtContent>
    </w:sdt>
    <w:bookmarkStart w:id="1445" w:name="_Toc256000110" w:displacedByCustomXml="next"/>
    <w:bookmarkStart w:id="1446" w:name="_Toc427661537" w:displacedByCustomXml="next"/>
    <w:bookmarkStart w:id="1447" w:name="_DxCrossRefBm9000212" w:displacedByCustomXml="next"/>
    <w:bookmarkStart w:id="1448" w:name="_DxCrossRefBm1379192607" w:displacedByCustomXml="next"/>
    <w:bookmarkStart w:id="1449" w:name="_Toc413841962" w:displacedByCustomXml="next"/>
    <w:bookmarkStart w:id="1450" w:name="_Toc405820142" w:displacedByCustomXml="next"/>
    <w:sdt>
      <w:sdtPr>
        <w:rPr>
          <w:b w:val="0"/>
          <w:color w:val="auto"/>
          <w:sz w:val="22"/>
          <w:szCs w:val="24"/>
          <w:lang w:val="en-US"/>
        </w:rPr>
        <w:alias w:val="topic"/>
        <w:tag w:val="topic"/>
        <w:id w:val="-1134407127"/>
      </w:sdtPr>
      <w:sdtContent>
        <w:bookmarkEnd w:id="1450" w:displacedByCustomXml="prev"/>
        <w:bookmarkEnd w:id="1449" w:displacedByCustomXml="prev"/>
        <w:bookmarkEnd w:id="1448" w:displacedByCustomXml="prev"/>
        <w:bookmarkEnd w:id="1447" w:displacedByCustomXml="prev"/>
        <w:bookmarkEnd w:id="1446" w:displacedByCustomXml="prev"/>
        <w:bookmarkEnd w:id="1445" w:displacedByCustomXml="prev"/>
        <w:bookmarkStart w:id="1451" w:name="_Hlk136883412_20" w:displacedByCustomXml="prev"/>
        <w:bookmarkStart w:id="1452" w:name="_Toc256000111" w:displacedByCustomXml="prev"/>
        <w:p w14:paraId="4FD6D7B3" w14:textId="77777777" w:rsidR="009F7877" w:rsidRPr="00FF2450" w:rsidRDefault="00581773" w:rsidP="009F7877">
          <w:pPr>
            <w:pStyle w:val="Heading3IR"/>
          </w:pPr>
          <w:r w:rsidRPr="00FF2450">
            <w:t>ATCO.AR.E.015</w:t>
          </w:r>
          <w:r>
            <w:t xml:space="preserve"> </w:t>
          </w:r>
          <w:r w:rsidRPr="00FF2450">
            <w:t>Findings</w:t>
          </w:r>
          <w:r>
            <w:t xml:space="preserve">, </w:t>
          </w:r>
          <w:r w:rsidRPr="00FF2450">
            <w:t>corrective actions</w:t>
          </w:r>
          <w:r>
            <w:t xml:space="preserve"> and enforcement measures</w:t>
          </w:r>
          <w:bookmarkEnd w:id="1452"/>
        </w:p>
        <w:bookmarkEnd w:id="1451"/>
        <w:p w14:paraId="001DD80E" w14:textId="77777777" w:rsidR="00CF2C31" w:rsidRPr="002E5DBC" w:rsidRDefault="00581773" w:rsidP="00CF2C31">
          <w:pPr>
            <w:pStyle w:val="ListLevel0"/>
            <w:rPr>
              <w:rStyle w:val="GeneralAviation"/>
              <w:color w:val="auto"/>
            </w:rPr>
          </w:pPr>
          <w:r w:rsidRPr="002E5DBC">
            <w:rPr>
              <w:rStyle w:val="GeneralAviation"/>
              <w:color w:val="auto"/>
            </w:rPr>
            <w:t>(a)</w:t>
          </w:r>
          <w:r w:rsidRPr="002E5DBC">
            <w:rPr>
              <w:rStyle w:val="GeneralAviation"/>
              <w:color w:val="auto"/>
            </w:rPr>
            <w:tab/>
            <w:t xml:space="preserve">The </w:t>
          </w:r>
          <w:r w:rsidR="009A0959" w:rsidRPr="001779AE">
            <w:t>Committee</w:t>
          </w:r>
          <w:r w:rsidR="009A0959" w:rsidRPr="002E5DBC">
            <w:rPr>
              <w:rStyle w:val="GeneralAviation"/>
              <w:color w:val="auto"/>
            </w:rPr>
            <w:t xml:space="preserve"> </w:t>
          </w:r>
          <w:r w:rsidRPr="002E5DBC">
            <w:rPr>
              <w:rStyle w:val="GeneralAviation"/>
              <w:color w:val="auto"/>
            </w:rPr>
            <w:t>shall have a system to analyse findings for their safety significance and decide on enforcement measures on the basis of the risk posed by the training organisation’s non-compliance.</w:t>
          </w:r>
        </w:p>
        <w:p w14:paraId="13F64564" w14:textId="77777777" w:rsidR="00CF2C31" w:rsidRPr="002E5DBC" w:rsidRDefault="00581773" w:rsidP="00CF2C31">
          <w:pPr>
            <w:pStyle w:val="ListLevel0"/>
            <w:rPr>
              <w:rStyle w:val="GeneralAviation"/>
              <w:color w:val="auto"/>
            </w:rPr>
          </w:pPr>
          <w:r w:rsidRPr="002E5DBC">
            <w:rPr>
              <w:rStyle w:val="GeneralAviation"/>
              <w:color w:val="auto"/>
            </w:rPr>
            <w:t>(b)</w:t>
          </w:r>
          <w:r w:rsidRPr="002E5DBC">
            <w:rPr>
              <w:rStyle w:val="GeneralAviation"/>
              <w:color w:val="auto"/>
            </w:rPr>
            <w:tab/>
            <w:t xml:space="preserve">A level 1 finding shall be issued by the </w:t>
          </w:r>
          <w:r w:rsidR="009A0959" w:rsidRPr="001779AE">
            <w:t>Committee</w:t>
          </w:r>
          <w:r w:rsidR="009A0959" w:rsidRPr="002E5DBC">
            <w:rPr>
              <w:rStyle w:val="GeneralAviation"/>
              <w:color w:val="auto"/>
            </w:rPr>
            <w:t xml:space="preserve"> </w:t>
          </w:r>
          <w:r w:rsidRPr="002E5DBC">
            <w:rPr>
              <w:rStyle w:val="GeneralAviation"/>
              <w:color w:val="auto"/>
            </w:rPr>
            <w:t>when any significant non-compliance is detected with the applicable requirements of this Regulation, with the certificate and/or its terms of approval and privileges, which poses a significant risk to flight safety and/or otherwise calls into question the training organisation’s capability to continue the training provision.</w:t>
          </w:r>
        </w:p>
        <w:p w14:paraId="69D0B890" w14:textId="77777777" w:rsidR="00CF2C31" w:rsidRPr="002E5DBC" w:rsidRDefault="00581773" w:rsidP="00CF2C31">
          <w:pPr>
            <w:pStyle w:val="Normal1"/>
            <w:rPr>
              <w:rStyle w:val="GeneralAviation"/>
              <w:color w:val="auto"/>
            </w:rPr>
          </w:pPr>
          <w:r w:rsidRPr="002E5DBC">
            <w:rPr>
              <w:rStyle w:val="GeneralAviation"/>
              <w:color w:val="auto"/>
            </w:rPr>
            <w:t>A level 1 finding shall include, but shall not be limited to:</w:t>
          </w:r>
        </w:p>
        <w:p w14:paraId="07454D1B" w14:textId="77777777" w:rsidR="00CF2C31" w:rsidRPr="002E5DBC" w:rsidRDefault="00581773" w:rsidP="00CF2C31">
          <w:pPr>
            <w:pStyle w:val="ListLevel1"/>
            <w:rPr>
              <w:rStyle w:val="GeneralAviation"/>
              <w:color w:val="auto"/>
            </w:rPr>
          </w:pPr>
          <w:r w:rsidRPr="002E5DBC">
            <w:rPr>
              <w:rStyle w:val="GeneralAviation"/>
              <w:color w:val="auto"/>
            </w:rPr>
            <w:t>(1)</w:t>
          </w:r>
          <w:r w:rsidRPr="002E5DBC">
            <w:rPr>
              <w:rStyle w:val="GeneralAviation"/>
              <w:color w:val="auto"/>
            </w:rPr>
            <w:tab/>
            <w:t>providing training in a way which introduces a significant risk to flight safety;</w:t>
          </w:r>
        </w:p>
        <w:p w14:paraId="08ABB3DE" w14:textId="77777777" w:rsidR="00CF2C31" w:rsidRPr="002E5DBC" w:rsidRDefault="00581773" w:rsidP="00CF2C31">
          <w:pPr>
            <w:pStyle w:val="ListLevel1"/>
            <w:rPr>
              <w:rStyle w:val="GeneralAviation"/>
              <w:color w:val="auto"/>
            </w:rPr>
          </w:pPr>
          <w:r w:rsidRPr="002E5DBC">
            <w:rPr>
              <w:rStyle w:val="GeneralAviation"/>
              <w:color w:val="auto"/>
            </w:rPr>
            <w:t>(2)</w:t>
          </w:r>
          <w:r w:rsidRPr="002E5DBC">
            <w:rPr>
              <w:rStyle w:val="GeneralAviation"/>
              <w:color w:val="auto"/>
            </w:rPr>
            <w:tab/>
            <w:t xml:space="preserve">failure to give the </w:t>
          </w:r>
          <w:r w:rsidR="009A0959" w:rsidRPr="001779AE">
            <w:t>Committee</w:t>
          </w:r>
          <w:r w:rsidR="009A0959" w:rsidRPr="002E5DBC">
            <w:rPr>
              <w:rStyle w:val="GeneralAviation"/>
              <w:color w:val="auto"/>
            </w:rPr>
            <w:t xml:space="preserve"> </w:t>
          </w:r>
          <w:r w:rsidRPr="002E5DBC">
            <w:rPr>
              <w:rStyle w:val="GeneralAviation"/>
              <w:color w:val="auto"/>
            </w:rPr>
            <w:t xml:space="preserve">access to the training organisation’s facilities as defined in point </w:t>
          </w:r>
          <w:hyperlink w:anchor="_DxCrossRefBm1379192647" w:history="1">
            <w:r>
              <w:rPr>
                <w:rStyle w:val="Hyperlink"/>
              </w:rPr>
              <w:t>ATCO.OR.B.025</w:t>
            </w:r>
          </w:hyperlink>
          <w:r w:rsidRPr="00CF2C31">
            <w:rPr>
              <w:rStyle w:val="GeneralAviation"/>
            </w:rPr>
            <w:t xml:space="preserve"> </w:t>
          </w:r>
          <w:r w:rsidRPr="002E5DBC">
            <w:rPr>
              <w:rStyle w:val="GeneralAviation"/>
              <w:color w:val="auto"/>
            </w:rPr>
            <w:t>during normal operating hours and after two written requests;</w:t>
          </w:r>
        </w:p>
        <w:p w14:paraId="3E2001D2" w14:textId="77777777" w:rsidR="00CF2C31" w:rsidRPr="002E5DBC" w:rsidRDefault="00581773" w:rsidP="00CF2C31">
          <w:pPr>
            <w:pStyle w:val="ListLevel1"/>
            <w:rPr>
              <w:rStyle w:val="GeneralAviation"/>
              <w:color w:val="auto"/>
            </w:rPr>
          </w:pPr>
          <w:r w:rsidRPr="002E5DBC">
            <w:rPr>
              <w:rStyle w:val="GeneralAviation"/>
              <w:color w:val="auto"/>
            </w:rPr>
            <w:t>(3)</w:t>
          </w:r>
          <w:r w:rsidRPr="002E5DBC">
            <w:rPr>
              <w:rStyle w:val="GeneralAviation"/>
              <w:color w:val="auto"/>
            </w:rPr>
            <w:tab/>
            <w:t>obtaining or maintaining the validity of the training organisation certificate by falsification of submitted documentary evidence;</w:t>
          </w:r>
        </w:p>
        <w:p w14:paraId="6CF2BBA4" w14:textId="77777777" w:rsidR="00CF2C31" w:rsidRPr="002E5DBC" w:rsidRDefault="00581773" w:rsidP="00CF2C31">
          <w:pPr>
            <w:pStyle w:val="ListLevel1"/>
            <w:rPr>
              <w:rStyle w:val="GeneralAviation"/>
              <w:color w:val="auto"/>
            </w:rPr>
          </w:pPr>
          <w:r w:rsidRPr="002E5DBC">
            <w:rPr>
              <w:rStyle w:val="GeneralAviation"/>
              <w:color w:val="auto"/>
            </w:rPr>
            <w:t>(4)</w:t>
          </w:r>
          <w:r w:rsidRPr="002E5DBC">
            <w:rPr>
              <w:rStyle w:val="GeneralAviation"/>
              <w:color w:val="auto"/>
            </w:rPr>
            <w:tab/>
            <w:t>evidence of malpractice or fraudulent use of the training organisation certificate; and</w:t>
          </w:r>
        </w:p>
        <w:p w14:paraId="37156110" w14:textId="77777777" w:rsidR="00CF2C31" w:rsidRPr="002E5DBC" w:rsidRDefault="00581773" w:rsidP="00CF2C31">
          <w:pPr>
            <w:pStyle w:val="ListLevel1"/>
            <w:rPr>
              <w:rStyle w:val="GeneralAviation"/>
              <w:color w:val="auto"/>
            </w:rPr>
          </w:pPr>
          <w:r w:rsidRPr="002E5DBC">
            <w:rPr>
              <w:rStyle w:val="GeneralAviation"/>
              <w:color w:val="auto"/>
            </w:rPr>
            <w:t>(5)</w:t>
          </w:r>
          <w:r w:rsidRPr="002E5DBC">
            <w:rPr>
              <w:rStyle w:val="GeneralAviation"/>
              <w:color w:val="auto"/>
            </w:rPr>
            <w:tab/>
            <w:t>the lack of an accountable manager.</w:t>
          </w:r>
        </w:p>
        <w:p w14:paraId="4A397E99" w14:textId="77777777" w:rsidR="00CF2C31" w:rsidRPr="002E5DBC" w:rsidRDefault="00581773" w:rsidP="00CF2C31">
          <w:pPr>
            <w:pStyle w:val="ListLevel0"/>
            <w:rPr>
              <w:rStyle w:val="GeneralAviation"/>
              <w:color w:val="auto"/>
            </w:rPr>
          </w:pPr>
          <w:r w:rsidRPr="002E5DBC">
            <w:rPr>
              <w:rStyle w:val="GeneralAviation"/>
              <w:color w:val="auto"/>
            </w:rPr>
            <w:t>(c)</w:t>
          </w:r>
          <w:r w:rsidRPr="002E5DBC">
            <w:rPr>
              <w:rStyle w:val="GeneralAviation"/>
              <w:color w:val="auto"/>
            </w:rPr>
            <w:tab/>
            <w:t xml:space="preserve">A level 2 finding shall be issued by the </w:t>
          </w:r>
          <w:r w:rsidR="009A0959" w:rsidRPr="001779AE">
            <w:t>Committee</w:t>
          </w:r>
          <w:r w:rsidR="009A0959" w:rsidRPr="002E5DBC">
            <w:rPr>
              <w:rStyle w:val="GeneralAviation"/>
              <w:color w:val="auto"/>
            </w:rPr>
            <w:t xml:space="preserve"> </w:t>
          </w:r>
          <w:r w:rsidRPr="002E5DBC">
            <w:rPr>
              <w:rStyle w:val="GeneralAviation"/>
              <w:color w:val="auto"/>
            </w:rPr>
            <w:t>when any other non-compliance is detected with the applicable requirements of this Regulation, with the training organisation’s procedures and manuals or with the type(s) of training provided or certificate(s).</w:t>
          </w:r>
        </w:p>
        <w:p w14:paraId="1ABAA0FB" w14:textId="77777777" w:rsidR="00CF2C31" w:rsidRPr="002E5DBC" w:rsidRDefault="00581773" w:rsidP="00CF2C31">
          <w:pPr>
            <w:pStyle w:val="ListLevel0"/>
            <w:rPr>
              <w:rStyle w:val="GeneralAviation"/>
              <w:color w:val="auto"/>
            </w:rPr>
          </w:pPr>
          <w:r w:rsidRPr="002E5DBC">
            <w:rPr>
              <w:rStyle w:val="GeneralAviation"/>
              <w:color w:val="auto"/>
            </w:rPr>
            <w:t>(d)</w:t>
          </w:r>
          <w:r w:rsidRPr="002E5DBC">
            <w:rPr>
              <w:rStyle w:val="GeneralAviation"/>
              <w:color w:val="auto"/>
            </w:rPr>
            <w:tab/>
            <w:t xml:space="preserve">When a finding is detected during oversight or by any other means, the </w:t>
          </w:r>
          <w:r w:rsidR="009A0959" w:rsidRPr="001779AE">
            <w:t>Committee</w:t>
          </w:r>
          <w:r w:rsidR="009A0959" w:rsidRPr="002E5DBC">
            <w:rPr>
              <w:rStyle w:val="GeneralAviation"/>
              <w:color w:val="auto"/>
            </w:rPr>
            <w:t xml:space="preserve"> </w:t>
          </w:r>
          <w:r w:rsidRPr="002E5DBC">
            <w:rPr>
              <w:rStyle w:val="GeneralAviation"/>
              <w:color w:val="auto"/>
            </w:rPr>
            <w:t xml:space="preserve">shall, without prejudice to any additional action required by this Regulation, communicate the finding </w:t>
          </w:r>
          <w:r w:rsidRPr="002E5DBC">
            <w:rPr>
              <w:rStyle w:val="GeneralAviation"/>
              <w:color w:val="auto"/>
            </w:rPr>
            <w:lastRenderedPageBreak/>
            <w:t xml:space="preserve">to the training organisation in writing and request corrective action to address the non-compliance(s) identified. </w:t>
          </w:r>
        </w:p>
        <w:p w14:paraId="04BE7828" w14:textId="77777777" w:rsidR="00CF2C31" w:rsidRPr="002E5DBC" w:rsidRDefault="00581773" w:rsidP="00CF2C31">
          <w:pPr>
            <w:pStyle w:val="ListLevel1"/>
            <w:rPr>
              <w:rStyle w:val="GeneralAviation"/>
              <w:color w:val="auto"/>
            </w:rPr>
          </w:pPr>
          <w:r w:rsidRPr="002E5DBC">
            <w:rPr>
              <w:rStyle w:val="GeneralAviation"/>
              <w:color w:val="auto"/>
            </w:rPr>
            <w:t>(1)</w:t>
          </w:r>
          <w:r w:rsidRPr="002E5DBC">
            <w:rPr>
              <w:rStyle w:val="GeneralAviation"/>
              <w:color w:val="auto"/>
            </w:rPr>
            <w:tab/>
            <w:t xml:space="preserve">In the case of level 1 findings, the </w:t>
          </w:r>
          <w:r w:rsidR="009A0959" w:rsidRPr="001779AE">
            <w:t>Committee</w:t>
          </w:r>
          <w:r w:rsidR="009A0959" w:rsidRPr="002E5DBC">
            <w:rPr>
              <w:rStyle w:val="GeneralAviation"/>
              <w:color w:val="auto"/>
            </w:rPr>
            <w:t xml:space="preserve"> </w:t>
          </w:r>
          <w:r w:rsidRPr="002E5DBC">
            <w:rPr>
              <w:rStyle w:val="GeneralAviation"/>
              <w:color w:val="auto"/>
            </w:rPr>
            <w:t>shall take immediate and appropriate action to prohibit or limit activities, and if appropriate, it shall take action to revoke the certificate or to limit or suspend it in whole or in part, depending upon the extent of the finding, until successful corrective action has been taken by the training organisation.</w:t>
          </w:r>
        </w:p>
        <w:p w14:paraId="1A144823" w14:textId="77777777" w:rsidR="00CF2C31" w:rsidRPr="002E5DBC" w:rsidRDefault="00581773" w:rsidP="00CF2C31">
          <w:pPr>
            <w:pStyle w:val="ListLevel1"/>
            <w:rPr>
              <w:rStyle w:val="GeneralAviation"/>
              <w:color w:val="auto"/>
            </w:rPr>
          </w:pPr>
          <w:r w:rsidRPr="002E5DBC">
            <w:rPr>
              <w:rStyle w:val="GeneralAviation"/>
              <w:color w:val="auto"/>
            </w:rPr>
            <w:t>(2)</w:t>
          </w:r>
          <w:r w:rsidRPr="002E5DBC">
            <w:rPr>
              <w:rStyle w:val="GeneralAviation"/>
              <w:color w:val="auto"/>
            </w:rPr>
            <w:tab/>
            <w:t xml:space="preserve">In the case of level 2 findings, the </w:t>
          </w:r>
          <w:r w:rsidR="009A0959" w:rsidRPr="001779AE">
            <w:t>Committee</w:t>
          </w:r>
          <w:r w:rsidR="009A0959" w:rsidRPr="002E5DBC">
            <w:rPr>
              <w:rStyle w:val="GeneralAviation"/>
              <w:color w:val="auto"/>
            </w:rPr>
            <w:t xml:space="preserve"> </w:t>
          </w:r>
          <w:r w:rsidRPr="002E5DBC">
            <w:rPr>
              <w:rStyle w:val="GeneralAviation"/>
              <w:color w:val="auto"/>
            </w:rPr>
            <w:t>shall:</w:t>
          </w:r>
        </w:p>
        <w:p w14:paraId="172023A2" w14:textId="77777777" w:rsidR="00CF2C31" w:rsidRPr="002E5DBC" w:rsidRDefault="00581773" w:rsidP="00CF2C31">
          <w:pPr>
            <w:pStyle w:val="ListLevel2"/>
            <w:rPr>
              <w:rStyle w:val="GeneralAviation"/>
              <w:color w:val="auto"/>
            </w:rPr>
          </w:pPr>
          <w:r w:rsidRPr="002E5DBC">
            <w:rPr>
              <w:rStyle w:val="GeneralAviation"/>
              <w:color w:val="auto"/>
            </w:rPr>
            <w:t>(i)</w:t>
          </w:r>
          <w:r w:rsidRPr="002E5DBC">
            <w:rPr>
              <w:rStyle w:val="GeneralAviation"/>
              <w:color w:val="auto"/>
            </w:rPr>
            <w:tab/>
            <w:t>grant the training organisation a corrective action implementation period included in an action plan appropriate to the nature of the finding; and</w:t>
          </w:r>
        </w:p>
        <w:p w14:paraId="4703CB2D" w14:textId="77777777" w:rsidR="00CF2C31" w:rsidRPr="002E5DBC" w:rsidRDefault="00581773" w:rsidP="00CF2C31">
          <w:pPr>
            <w:pStyle w:val="ListLevel2"/>
            <w:rPr>
              <w:rStyle w:val="GeneralAviation"/>
              <w:color w:val="auto"/>
            </w:rPr>
          </w:pPr>
          <w:r w:rsidRPr="002E5DBC">
            <w:rPr>
              <w:rStyle w:val="GeneralAviation"/>
              <w:color w:val="auto"/>
            </w:rPr>
            <w:t>(ii)</w:t>
          </w:r>
          <w:r w:rsidRPr="002E5DBC">
            <w:rPr>
              <w:rStyle w:val="GeneralAviation"/>
              <w:color w:val="auto"/>
            </w:rPr>
            <w:tab/>
            <w:t>assess the corrective action and implementation plan proposed by the training organisation and, if the assessment concludes that they are sufficient to address the non-compliance(s), accept these.</w:t>
          </w:r>
        </w:p>
        <w:p w14:paraId="77966891" w14:textId="77777777" w:rsidR="00CF2C31" w:rsidRPr="002E5DBC" w:rsidRDefault="00581773" w:rsidP="00CF2C31">
          <w:pPr>
            <w:pStyle w:val="ListLevel1"/>
            <w:rPr>
              <w:rStyle w:val="GeneralAviation"/>
              <w:color w:val="auto"/>
            </w:rPr>
          </w:pPr>
          <w:r w:rsidRPr="002E5DBC">
            <w:rPr>
              <w:rStyle w:val="GeneralAviation"/>
              <w:color w:val="auto"/>
            </w:rPr>
            <w:t>(3)</w:t>
          </w:r>
          <w:r w:rsidRPr="002E5DBC">
            <w:rPr>
              <w:rStyle w:val="GeneralAviation"/>
              <w:color w:val="auto"/>
            </w:rPr>
            <w:tab/>
            <w:t xml:space="preserve">Where a training organisation fails to submit an acceptable corrective action plan, or to perform the corrective action within the time period accepted or extended by the </w:t>
          </w:r>
          <w:r w:rsidR="009A0959">
            <w:rPr>
              <w:rStyle w:val="GeneralAviation"/>
              <w:color w:val="auto"/>
            </w:rPr>
            <w:t>COMMITTEE</w:t>
          </w:r>
          <w:r w:rsidRPr="002E5DBC">
            <w:rPr>
              <w:rStyle w:val="GeneralAviation"/>
              <w:color w:val="auto"/>
            </w:rPr>
            <w:t>, the finding shall be raised to a level 1 finding, and action shall be taken as laid down in point (d)(1).</w:t>
          </w:r>
        </w:p>
        <w:p w14:paraId="6036801B" w14:textId="77777777" w:rsidR="00CF2C31" w:rsidRPr="002E5DBC" w:rsidRDefault="00581773" w:rsidP="00CF2C31">
          <w:pPr>
            <w:pStyle w:val="ListLevel0"/>
            <w:rPr>
              <w:rStyle w:val="GeneralAviation"/>
              <w:color w:val="auto"/>
            </w:rPr>
          </w:pPr>
          <w:r w:rsidRPr="002E5DBC">
            <w:rPr>
              <w:rStyle w:val="GeneralAviation"/>
              <w:color w:val="auto"/>
            </w:rPr>
            <w:t>(e)</w:t>
          </w:r>
          <w:r w:rsidRPr="002E5DBC">
            <w:rPr>
              <w:rStyle w:val="GeneralAviation"/>
              <w:color w:val="auto"/>
            </w:rPr>
            <w:tab/>
            <w:t xml:space="preserve">The </w:t>
          </w:r>
          <w:r w:rsidR="009A0959" w:rsidRPr="001779AE">
            <w:t>Committee</w:t>
          </w:r>
          <w:r w:rsidR="009A0959" w:rsidRPr="002E5DBC">
            <w:rPr>
              <w:rStyle w:val="GeneralAviation"/>
              <w:color w:val="auto"/>
            </w:rPr>
            <w:t xml:space="preserve"> </w:t>
          </w:r>
          <w:r w:rsidRPr="002E5DBC">
            <w:rPr>
              <w:rStyle w:val="GeneralAviation"/>
              <w:color w:val="auto"/>
            </w:rPr>
            <w:t>shall record all findings it has raised and, where applicable, the enforcement measures it has applied, as well as all corrective actions and the date of action closure for findings.</w:t>
          </w:r>
        </w:p>
        <w:p w14:paraId="25DD6859" w14:textId="77777777" w:rsidR="00DD019D" w:rsidRPr="009A0959" w:rsidRDefault="00581773" w:rsidP="009A0959">
          <w:pPr>
            <w:pStyle w:val="ListLevel0"/>
            <w:rPr>
              <w:rStyle w:val="Italic"/>
              <w:i w:val="0"/>
              <w:color w:val="A25EAB"/>
            </w:rPr>
          </w:pPr>
          <w:r w:rsidRPr="002E5DBC">
            <w:rPr>
              <w:rStyle w:val="GeneralAviation"/>
              <w:color w:val="auto"/>
            </w:rPr>
            <w:t>(f)</w:t>
          </w:r>
          <w:r w:rsidRPr="002E5DBC">
            <w:rPr>
              <w:rStyle w:val="GeneralAviation"/>
              <w:color w:val="auto"/>
            </w:rPr>
            <w:tab/>
            <w:t xml:space="preserve">For cases not requiring the issue of level 1 and 2 findings, the </w:t>
          </w:r>
          <w:r w:rsidR="009A0959" w:rsidRPr="001779AE">
            <w:t>Committee</w:t>
          </w:r>
          <w:r w:rsidR="009A0959" w:rsidRPr="002E5DBC">
            <w:rPr>
              <w:rStyle w:val="GeneralAviation"/>
              <w:color w:val="auto"/>
            </w:rPr>
            <w:t xml:space="preserve"> </w:t>
          </w:r>
          <w:r w:rsidRPr="002E5DBC">
            <w:rPr>
              <w:rStyle w:val="GeneralAviation"/>
              <w:color w:val="auto"/>
            </w:rPr>
            <w:t>may issue observations</w:t>
          </w:r>
          <w:r w:rsidR="002E5DBC">
            <w:rPr>
              <w:rStyle w:val="GeneralAviation"/>
              <w:color w:val="auto"/>
            </w:rPr>
            <w:t>.</w:t>
          </w:r>
        </w:p>
      </w:sdtContent>
    </w:sdt>
    <w:bookmarkStart w:id="1453" w:name="_DxCrossRefBm1379192649" w:displacedByCustomXml="next"/>
    <w:bookmarkStart w:id="1454" w:name="_DxCrossRefBm9000214" w:displacedByCustomXml="next"/>
    <w:bookmarkStart w:id="1455" w:name="_Toc427661539" w:displacedByCustomXml="next"/>
    <w:bookmarkStart w:id="1456" w:name="_Toc413841963" w:displacedByCustomXml="next"/>
    <w:bookmarkStart w:id="1457" w:name="_Toc405820143" w:displacedByCustomXml="next"/>
    <w:sdt>
      <w:sdtPr>
        <w:rPr>
          <w:b w:val="0"/>
          <w:i/>
          <w:color w:val="auto"/>
          <w:sz w:val="22"/>
          <w:lang w:val="en-US"/>
        </w:rPr>
        <w:alias w:val="topic"/>
        <w:tag w:val="topic"/>
        <w:id w:val="139253959"/>
      </w:sdtPr>
      <w:sdtContent>
        <w:p w14:paraId="39F8DE52" w14:textId="77777777" w:rsidR="0042257D" w:rsidRPr="00FF2450" w:rsidRDefault="00581773" w:rsidP="000F573D">
          <w:pPr>
            <w:pStyle w:val="Heading4GM"/>
          </w:pPr>
          <w:r w:rsidRPr="00FF2450">
            <w:t xml:space="preserve">GM1 ATCO.AR.E.015 </w:t>
          </w:r>
          <w:r w:rsidR="005B3EF9">
            <w:t xml:space="preserve"> </w:t>
          </w:r>
          <w:r w:rsidRPr="00FF2450">
            <w:t>Findings and corrective actions</w:t>
          </w:r>
          <w:bookmarkEnd w:id="1457"/>
          <w:bookmarkEnd w:id="1456"/>
          <w:bookmarkEnd w:id="1455"/>
          <w:bookmarkEnd w:id="1454"/>
          <w:bookmarkEnd w:id="1453"/>
        </w:p>
        <w:p w14:paraId="1B75CE47" w14:textId="77777777" w:rsidR="0042257D" w:rsidRPr="00FF2450" w:rsidRDefault="00581773" w:rsidP="0007435B">
          <w:pPr>
            <w:pStyle w:val="Heading5OrgManual"/>
          </w:pPr>
          <w:r w:rsidRPr="0061460F">
            <w:t>LEVEL 1</w:t>
          </w:r>
        </w:p>
        <w:p w14:paraId="11772F25" w14:textId="77777777" w:rsidR="0042257D" w:rsidRPr="00FF2450" w:rsidRDefault="00581773" w:rsidP="000F573D">
          <w:r w:rsidRPr="00FF2450">
            <w:t xml:space="preserve">For a level 1 finding, it may be necessary for the </w:t>
          </w:r>
          <w:r w:rsidR="009A0959" w:rsidRPr="001779AE">
            <w:t>Committee</w:t>
          </w:r>
          <w:r w:rsidR="009A0959" w:rsidRPr="00FF2450">
            <w:t xml:space="preserve"> </w:t>
          </w:r>
          <w:r w:rsidRPr="00FF2450">
            <w:t xml:space="preserve">to ensure that further training by the organisation is carried out and audited by the </w:t>
          </w:r>
          <w:r w:rsidR="009A0959">
            <w:rPr>
              <w:rStyle w:val="GeneralAviation"/>
              <w:color w:val="auto"/>
            </w:rPr>
            <w:t>COMMITTEE</w:t>
          </w:r>
          <w:r w:rsidR="002E5DBC" w:rsidRPr="00C8227A">
            <w:t xml:space="preserve"> </w:t>
          </w:r>
          <w:r w:rsidRPr="00FF2450">
            <w:t>before the activity is resumed, dependent upon the nature of the finding.</w:t>
          </w:r>
        </w:p>
        <w:p w14:paraId="24585E82" w14:textId="77777777" w:rsidR="0042257D" w:rsidRPr="00FF2450" w:rsidRDefault="00581773" w:rsidP="000F573D">
          <w:r w:rsidRPr="00FF2450">
            <w:t xml:space="preserve">Only the </w:t>
          </w:r>
          <w:r w:rsidR="009A0959" w:rsidRPr="001779AE">
            <w:t>Committee</w:t>
          </w:r>
          <w:r w:rsidR="009A0959" w:rsidRPr="00FF2450">
            <w:t xml:space="preserve"> </w:t>
          </w:r>
          <w:r w:rsidRPr="00FF2450">
            <w:t>may take action on the certificate.</w:t>
          </w:r>
        </w:p>
      </w:sdtContent>
    </w:sdt>
    <w:p w14:paraId="6D2E6050" w14:textId="77777777" w:rsidR="0053651E" w:rsidRPr="0053651E" w:rsidRDefault="0053651E" w:rsidP="000F573D">
      <w:pPr>
        <w:rPr>
          <w:rStyle w:val="Italic"/>
        </w:rPr>
      </w:pPr>
    </w:p>
    <w:bookmarkStart w:id="1458" w:name="_Toc256000112" w:displacedByCustomXml="next"/>
    <w:sdt>
      <w:sdtPr>
        <w:rPr>
          <w:i/>
        </w:rPr>
        <w:alias w:val="heading"/>
        <w:tag w:val="heading"/>
        <w:id w:val="1969667925"/>
      </w:sdtPr>
      <w:sdtEndPr>
        <w:rPr>
          <w:i w:val="0"/>
        </w:rPr>
      </w:sdtEndPr>
      <w:sdtContent>
        <w:p w14:paraId="2731DB05" w14:textId="77777777" w:rsidR="00090094" w:rsidRDefault="00581773">
          <w:pPr>
            <w:pStyle w:val="Heading2"/>
          </w:pPr>
          <w:r>
            <w:t>SUBPART F – SPECIFIC REQUIREMENTS RELATING TO AERO-MEDICAL CERTIFICATION</w:t>
          </w:r>
        </w:p>
        <w:bookmarkEnd w:id="1458" w:displacedByCustomXml="next"/>
      </w:sdtContent>
    </w:sdt>
    <w:bookmarkStart w:id="1459" w:name="_Toc256000113" w:displacedByCustomXml="next"/>
    <w:sdt>
      <w:sdtPr>
        <w:alias w:val="heading"/>
        <w:tag w:val="heading"/>
        <w:id w:val="144653355"/>
      </w:sdtPr>
      <w:sdtContent>
        <w:p w14:paraId="3EAC0F54" w14:textId="77777777" w:rsidR="00090094" w:rsidRDefault="00581773">
          <w:pPr>
            <w:pStyle w:val="Heading3"/>
          </w:pPr>
          <w:r>
            <w:t>SECTION 1 – General requirements</w:t>
          </w:r>
        </w:p>
        <w:bookmarkEnd w:id="1459" w:displacedByCustomXml="next"/>
      </w:sdtContent>
    </w:sdt>
    <w:bookmarkStart w:id="1460" w:name="_DxCrossRefBm1379192651" w:displacedByCustomXml="next"/>
    <w:bookmarkStart w:id="1461" w:name="_DxCrossRefBm9000216" w:displacedByCustomXml="next"/>
    <w:bookmarkStart w:id="1462" w:name="_Toc427661543" w:displacedByCustomXml="next"/>
    <w:sdt>
      <w:sdtPr>
        <w:rPr>
          <w:b w:val="0"/>
          <w:color w:val="auto"/>
          <w:sz w:val="22"/>
          <w:szCs w:val="24"/>
          <w:lang w:val="en-US"/>
        </w:rPr>
        <w:alias w:val="topic"/>
        <w:tag w:val="topic"/>
        <w:id w:val="-1778524627"/>
      </w:sdtPr>
      <w:sdtContent>
        <w:p w14:paraId="69D4F26A" w14:textId="77777777" w:rsidR="00B11C51" w:rsidRPr="006F6256" w:rsidRDefault="00581773" w:rsidP="000F573D">
          <w:pPr>
            <w:pStyle w:val="Heading4IR"/>
          </w:pPr>
          <w:r w:rsidRPr="006F6256">
            <w:t>ATCO.AR.F.001 Aero-medical centres and aero-medical certification</w:t>
          </w:r>
          <w:bookmarkEnd w:id="1462"/>
          <w:bookmarkEnd w:id="1461"/>
          <w:bookmarkEnd w:id="1460"/>
        </w:p>
        <w:p w14:paraId="2964B1BD" w14:textId="77777777" w:rsidR="00B11C51" w:rsidRPr="006F6256" w:rsidRDefault="00581773" w:rsidP="00812A2E">
          <w:pPr>
            <w:rPr>
              <w:lang w:val="en-GB"/>
            </w:rPr>
          </w:pPr>
          <w:r w:rsidRPr="006F6256">
            <w:rPr>
              <w:lang w:val="en-GB"/>
            </w:rPr>
            <w:t xml:space="preserve">By way of derogation from Subparts A, B and C, with regard to aero-medical centres (AeMCs) and aero-medical certification, the </w:t>
          </w:r>
          <w:r w:rsidR="009A0959" w:rsidRPr="001779AE">
            <w:t>Committee</w:t>
          </w:r>
          <w:r w:rsidR="009A0959" w:rsidRPr="006F6256">
            <w:rPr>
              <w:lang w:val="en-GB"/>
            </w:rPr>
            <w:t xml:space="preserve"> </w:t>
          </w:r>
          <w:r w:rsidRPr="006F6256">
            <w:rPr>
              <w:lang w:val="en-GB"/>
            </w:rPr>
            <w:t xml:space="preserve">shall apply the following provisions of Annex VI to </w:t>
          </w:r>
          <w:r w:rsidR="00CB7124">
            <w:t>Order N 3-N of February 2, 2022 of the Minister of Territorial Administration and Infrastructure of the Republic of Armenia</w:t>
          </w:r>
          <w:r w:rsidRPr="006F6256">
            <w:rPr>
              <w:lang w:val="en-GB"/>
            </w:rPr>
            <w:t xml:space="preserve"> (the Aircrew Regulation), with the exclusion of all references to general medical practitioners (GMPs):</w:t>
          </w:r>
        </w:p>
        <w:p w14:paraId="17036259" w14:textId="77777777" w:rsidR="009B2B46" w:rsidRPr="006F6256" w:rsidRDefault="00581773" w:rsidP="005C22F2">
          <w:pPr>
            <w:pStyle w:val="bullet0"/>
            <w:rPr>
              <w:lang w:val="en-GB"/>
            </w:rPr>
          </w:pPr>
          <w:r w:rsidRPr="006F6256">
            <w:rPr>
              <w:lang w:val="en-GB"/>
            </w:rPr>
            <w:t>Subpart ARA.GEN,</w:t>
          </w:r>
        </w:p>
        <w:p w14:paraId="77E0BD21" w14:textId="77777777" w:rsidR="009B2B46" w:rsidRPr="006F6256" w:rsidRDefault="00581773" w:rsidP="005C22F2">
          <w:pPr>
            <w:pStyle w:val="bullet0"/>
            <w:rPr>
              <w:lang w:val="en-GB"/>
            </w:rPr>
          </w:pPr>
          <w:r w:rsidRPr="006F6256">
            <w:rPr>
              <w:lang w:val="en-GB"/>
            </w:rPr>
            <w:lastRenderedPageBreak/>
            <w:t>Subpart ARA.AeMC,</w:t>
          </w:r>
        </w:p>
        <w:p w14:paraId="03C4A22A" w14:textId="77777777" w:rsidR="009B2B46" w:rsidRPr="006F6256" w:rsidRDefault="00581773" w:rsidP="005C22F2">
          <w:pPr>
            <w:pStyle w:val="bullet0"/>
            <w:rPr>
              <w:lang w:val="en-GB"/>
            </w:rPr>
          </w:pPr>
          <w:r w:rsidRPr="006F6256">
            <w:rPr>
              <w:lang w:val="en-GB"/>
            </w:rPr>
            <w:t>ARA.MED.120 Medical assessors,</w:t>
          </w:r>
        </w:p>
        <w:p w14:paraId="298DCC72" w14:textId="77777777" w:rsidR="009B2B46" w:rsidRPr="006F6256" w:rsidRDefault="00581773" w:rsidP="005C22F2">
          <w:pPr>
            <w:pStyle w:val="bullet0"/>
            <w:rPr>
              <w:lang w:val="en-GB"/>
            </w:rPr>
          </w:pPr>
          <w:r w:rsidRPr="006F6256">
            <w:rPr>
              <w:lang w:val="en-GB"/>
            </w:rPr>
            <w:t>ARA.MED.125 Referral to the licensing authority,</w:t>
          </w:r>
        </w:p>
        <w:p w14:paraId="3FE90B2E" w14:textId="77777777" w:rsidR="009B2B46" w:rsidRPr="006F6256" w:rsidRDefault="00581773" w:rsidP="005C22F2">
          <w:pPr>
            <w:pStyle w:val="bullet0"/>
            <w:rPr>
              <w:lang w:val="en-GB"/>
            </w:rPr>
          </w:pPr>
          <w:r w:rsidRPr="006F6256">
            <w:rPr>
              <w:lang w:val="en-GB"/>
            </w:rPr>
            <w:t>ARA.MED.150 Record keeping,</w:t>
          </w:r>
        </w:p>
        <w:p w14:paraId="6A5EAE6A" w14:textId="77777777" w:rsidR="009B2B46" w:rsidRPr="006F6256" w:rsidRDefault="00581773" w:rsidP="005C22F2">
          <w:pPr>
            <w:pStyle w:val="bullet0"/>
            <w:rPr>
              <w:lang w:val="en-GB"/>
            </w:rPr>
          </w:pPr>
          <w:r w:rsidRPr="006F6256">
            <w:rPr>
              <w:lang w:val="en-GB"/>
            </w:rPr>
            <w:t>ARA.MED.200 Procedure for the issue, revalidation, renewal or change of an AME certificate,</w:t>
          </w:r>
        </w:p>
        <w:p w14:paraId="4D55F605" w14:textId="77777777" w:rsidR="009B2B46" w:rsidRPr="006F6256" w:rsidRDefault="00581773" w:rsidP="005C22F2">
          <w:pPr>
            <w:pStyle w:val="bullet0"/>
            <w:rPr>
              <w:lang w:val="en-GB"/>
            </w:rPr>
          </w:pPr>
          <w:r w:rsidRPr="006F6256">
            <w:rPr>
              <w:lang w:val="en-GB"/>
            </w:rPr>
            <w:t>ARA.MED.245 Continuing oversight,</w:t>
          </w:r>
        </w:p>
        <w:p w14:paraId="75CBEBAA" w14:textId="77777777" w:rsidR="009B2B46" w:rsidRPr="006F6256" w:rsidRDefault="00581773" w:rsidP="005C22F2">
          <w:pPr>
            <w:pStyle w:val="bullet0"/>
            <w:rPr>
              <w:lang w:val="en-GB"/>
            </w:rPr>
          </w:pPr>
          <w:r w:rsidRPr="006F6256">
            <w:rPr>
              <w:lang w:val="en-GB"/>
            </w:rPr>
            <w:t>ARA.MED.250 Limitation, suspension or revocation of an AME certificate,</w:t>
          </w:r>
        </w:p>
        <w:p w14:paraId="2B1CCE66" w14:textId="77777777" w:rsidR="009B2B46" w:rsidRPr="006F6256" w:rsidRDefault="00581773" w:rsidP="005C22F2">
          <w:pPr>
            <w:pStyle w:val="bullet0"/>
            <w:rPr>
              <w:lang w:val="en-GB"/>
            </w:rPr>
          </w:pPr>
          <w:r w:rsidRPr="006F6256">
            <w:rPr>
              <w:lang w:val="en-GB"/>
            </w:rPr>
            <w:t>ARA.MED.255 Enforcement measures,</w:t>
          </w:r>
        </w:p>
        <w:p w14:paraId="0B26D96D" w14:textId="77777777" w:rsidR="009B2B46" w:rsidRPr="006F6256" w:rsidRDefault="00581773" w:rsidP="005C22F2">
          <w:pPr>
            <w:pStyle w:val="bullet0"/>
            <w:rPr>
              <w:lang w:val="en-GB"/>
            </w:rPr>
          </w:pPr>
          <w:r w:rsidRPr="006F6256">
            <w:rPr>
              <w:lang w:val="en-GB"/>
            </w:rPr>
            <w:t>ARA.MED.315 Review of examination reports, and</w:t>
          </w:r>
        </w:p>
        <w:p w14:paraId="6C6FF12D" w14:textId="77777777" w:rsidR="002712DD" w:rsidRPr="006F6256" w:rsidRDefault="00581773" w:rsidP="005C22F2">
          <w:pPr>
            <w:pStyle w:val="bullet0"/>
            <w:rPr>
              <w:lang w:val="en-GB"/>
            </w:rPr>
          </w:pPr>
          <w:r w:rsidRPr="006F6256">
            <w:rPr>
              <w:lang w:val="en-GB"/>
            </w:rPr>
            <w:t>ARA.MED.325 Review procedure.</w:t>
          </w:r>
        </w:p>
      </w:sdtContent>
    </w:sdt>
    <w:bookmarkStart w:id="1463" w:name="_Toc256000114" w:displacedByCustomXml="next"/>
    <w:sdt>
      <w:sdtPr>
        <w:alias w:val="heading"/>
        <w:tag w:val="heading"/>
        <w:id w:val="357378278"/>
      </w:sdtPr>
      <w:sdtContent>
        <w:p w14:paraId="1D844F99" w14:textId="77777777" w:rsidR="00090094" w:rsidRDefault="00581773">
          <w:pPr>
            <w:pStyle w:val="Heading3"/>
          </w:pPr>
          <w:r>
            <w:t>SECTION 2 – Documentation</w:t>
          </w:r>
        </w:p>
        <w:bookmarkEnd w:id="1463" w:displacedByCustomXml="next"/>
      </w:sdtContent>
    </w:sdt>
    <w:bookmarkStart w:id="1464" w:name="_DxCrossRefBm1379192652" w:displacedByCustomXml="next"/>
    <w:bookmarkStart w:id="1465" w:name="_DxCrossRefBm9000217" w:displacedByCustomXml="next"/>
    <w:bookmarkStart w:id="1466" w:name="_Toc427661545" w:displacedByCustomXml="next"/>
    <w:sdt>
      <w:sdtPr>
        <w:rPr>
          <w:b w:val="0"/>
          <w:color w:val="auto"/>
          <w:sz w:val="22"/>
          <w:szCs w:val="24"/>
          <w:lang w:val="en-US"/>
        </w:rPr>
        <w:alias w:val="topic"/>
        <w:tag w:val="topic"/>
        <w:id w:val="2003317974"/>
      </w:sdtPr>
      <w:sdtContent>
        <w:p w14:paraId="77EE6AFC" w14:textId="77777777" w:rsidR="00B11C51" w:rsidRPr="00FF2450" w:rsidRDefault="00581773" w:rsidP="000F573D">
          <w:pPr>
            <w:pStyle w:val="Heading4IR"/>
          </w:pPr>
          <w:r w:rsidRPr="00FF2450">
            <w:t>ATCO.AR.F.005</w:t>
          </w:r>
          <w:r w:rsidR="00E43C41">
            <w:t xml:space="preserve"> </w:t>
          </w:r>
          <w:r w:rsidRPr="00FF2450">
            <w:t xml:space="preserve"> Medical certificate</w:t>
          </w:r>
          <w:bookmarkEnd w:id="1466"/>
          <w:bookmarkEnd w:id="1465"/>
          <w:bookmarkEnd w:id="1464"/>
        </w:p>
        <w:p w14:paraId="108B2D8D" w14:textId="77777777" w:rsidR="00B11C51" w:rsidRPr="00FF2450" w:rsidRDefault="00581773" w:rsidP="00292D90">
          <w:r w:rsidRPr="00FF2450">
            <w:t>The medical certificate shall conform to the following specifications:</w:t>
          </w:r>
        </w:p>
        <w:p w14:paraId="465F3232" w14:textId="77777777" w:rsidR="00B11C51" w:rsidRPr="00FF2450" w:rsidRDefault="00581773" w:rsidP="00437102">
          <w:pPr>
            <w:pStyle w:val="ListLevel0"/>
          </w:pPr>
          <w:r w:rsidRPr="00FF2450">
            <w:t>(a)</w:t>
          </w:r>
          <w:r w:rsidRPr="00FF2450">
            <w:tab/>
            <w:t>Content:</w:t>
          </w:r>
        </w:p>
        <w:p w14:paraId="4D1575F0" w14:textId="77777777" w:rsidR="00B11C51" w:rsidRPr="00FF2450" w:rsidRDefault="00581773" w:rsidP="00B3564F">
          <w:pPr>
            <w:pStyle w:val="ListLevel1"/>
          </w:pPr>
          <w:r w:rsidRPr="00FF2450">
            <w:t>(1)</w:t>
          </w:r>
          <w:r w:rsidRPr="00FF2450">
            <w:tab/>
            <w:t>State in which the ATCO licence has been issued or applied for (I);</w:t>
          </w:r>
        </w:p>
        <w:p w14:paraId="4B5A66DB" w14:textId="77777777" w:rsidR="00B11C51" w:rsidRPr="00FF2450" w:rsidRDefault="00581773" w:rsidP="00B3564F">
          <w:pPr>
            <w:pStyle w:val="ListLevel1"/>
          </w:pPr>
          <w:r w:rsidRPr="00FF2450">
            <w:t>(2)</w:t>
          </w:r>
          <w:r w:rsidRPr="00FF2450">
            <w:tab/>
            <w:t>Class of medical certificate (II);</w:t>
          </w:r>
        </w:p>
        <w:p w14:paraId="6628C443" w14:textId="77777777" w:rsidR="00B11C51" w:rsidRPr="00FF2450" w:rsidRDefault="00581773" w:rsidP="00B3564F">
          <w:pPr>
            <w:pStyle w:val="ListLevel1"/>
          </w:pPr>
          <w:r w:rsidRPr="00FF2450">
            <w:t>(3)</w:t>
          </w:r>
          <w:r w:rsidRPr="00FF2450">
            <w:tab/>
            <w:t>Certificate number commencing with the UN country code of the state in which the ATCO licence has been issued or applied for and followed by a code of numbers and/or letters in Arabic numerals and Latin script (III);</w:t>
          </w:r>
        </w:p>
        <w:p w14:paraId="44FE1CF9" w14:textId="77777777" w:rsidR="00B11C51" w:rsidRPr="00FF2450" w:rsidRDefault="00581773" w:rsidP="00B3564F">
          <w:pPr>
            <w:pStyle w:val="ListLevel1"/>
          </w:pPr>
          <w:r w:rsidRPr="00FF2450">
            <w:t>(4)</w:t>
          </w:r>
          <w:r w:rsidRPr="00FF2450">
            <w:tab/>
            <w:t>Name of the holder (IV);</w:t>
          </w:r>
        </w:p>
        <w:p w14:paraId="63AA661B" w14:textId="77777777" w:rsidR="00B11C51" w:rsidRPr="00FF2450" w:rsidRDefault="00581773" w:rsidP="00B3564F">
          <w:pPr>
            <w:pStyle w:val="ListLevel1"/>
          </w:pPr>
          <w:r w:rsidRPr="00FF2450">
            <w:t>(5)</w:t>
          </w:r>
          <w:r w:rsidRPr="00FF2450">
            <w:tab/>
            <w:t>Nationality of the holder (VI);</w:t>
          </w:r>
        </w:p>
        <w:p w14:paraId="1B1BF7FF" w14:textId="77777777" w:rsidR="00B11C51" w:rsidRPr="00FF2450" w:rsidRDefault="00581773" w:rsidP="00B3564F">
          <w:pPr>
            <w:pStyle w:val="ListLevel1"/>
          </w:pPr>
          <w:r w:rsidRPr="00FF2450">
            <w:t>(6)</w:t>
          </w:r>
          <w:r w:rsidRPr="00FF2450">
            <w:tab/>
            <w:t>Date of birth of the holder (XIV);</w:t>
          </w:r>
        </w:p>
        <w:p w14:paraId="1B05B17A" w14:textId="77777777" w:rsidR="00B11C51" w:rsidRPr="00FF2450" w:rsidRDefault="00581773" w:rsidP="00B3564F">
          <w:pPr>
            <w:pStyle w:val="ListLevel1"/>
          </w:pPr>
          <w:r w:rsidRPr="00FF2450">
            <w:t>(7)</w:t>
          </w:r>
          <w:r w:rsidRPr="00FF2450">
            <w:tab/>
            <w:t>Signature of the holder (VII);</w:t>
          </w:r>
        </w:p>
        <w:p w14:paraId="447665DE" w14:textId="77777777" w:rsidR="00B11C51" w:rsidRPr="00FF2450" w:rsidRDefault="00581773" w:rsidP="00B3564F">
          <w:pPr>
            <w:pStyle w:val="ListLevel1"/>
          </w:pPr>
          <w:r w:rsidRPr="00FF2450">
            <w:t>(8)</w:t>
          </w:r>
          <w:r w:rsidRPr="00FF2450">
            <w:tab/>
            <w:t>Limitation(s) (XIII);</w:t>
          </w:r>
        </w:p>
        <w:p w14:paraId="0D2ED99B" w14:textId="77777777" w:rsidR="00B11C51" w:rsidRPr="00FF2450" w:rsidRDefault="00581773" w:rsidP="00B3564F">
          <w:pPr>
            <w:pStyle w:val="ListLevel1"/>
          </w:pPr>
          <w:r w:rsidRPr="00FF2450">
            <w:t>(9)</w:t>
          </w:r>
          <w:r w:rsidRPr="00FF2450">
            <w:tab/>
            <w:t>Expiry date of the class 3 medical certificate (IX);</w:t>
          </w:r>
        </w:p>
        <w:p w14:paraId="595ECE9F" w14:textId="77777777" w:rsidR="00B11C51" w:rsidRPr="00FF2450" w:rsidRDefault="00581773" w:rsidP="00B3564F">
          <w:pPr>
            <w:pStyle w:val="ListLevel1"/>
          </w:pPr>
          <w:r w:rsidRPr="00FF2450">
            <w:t>(10)</w:t>
          </w:r>
          <w:r w:rsidRPr="00FF2450">
            <w:tab/>
            <w:t>Date of examination;</w:t>
          </w:r>
        </w:p>
        <w:p w14:paraId="25299643" w14:textId="77777777" w:rsidR="00B11C51" w:rsidRPr="00FF2450" w:rsidRDefault="00581773" w:rsidP="00B3564F">
          <w:pPr>
            <w:pStyle w:val="ListLevel1"/>
          </w:pPr>
          <w:r w:rsidRPr="00FF2450">
            <w:t>(11)</w:t>
          </w:r>
          <w:r w:rsidRPr="00FF2450">
            <w:tab/>
            <w:t>Date of last electrocardiogram;</w:t>
          </w:r>
        </w:p>
        <w:p w14:paraId="47763C6A" w14:textId="77777777" w:rsidR="00B11C51" w:rsidRPr="00FF2450" w:rsidRDefault="00581773" w:rsidP="00B3564F">
          <w:pPr>
            <w:pStyle w:val="ListLevel1"/>
          </w:pPr>
          <w:r w:rsidRPr="00FF2450">
            <w:t>(12)</w:t>
          </w:r>
          <w:r w:rsidRPr="00FF2450">
            <w:tab/>
            <w:t>Date of last audiogram;</w:t>
          </w:r>
        </w:p>
        <w:p w14:paraId="1DF89191" w14:textId="77777777" w:rsidR="00B11C51" w:rsidRPr="00FF2450" w:rsidRDefault="00581773" w:rsidP="00B3564F">
          <w:pPr>
            <w:pStyle w:val="ListLevel1"/>
          </w:pPr>
          <w:r w:rsidRPr="00FF2450">
            <w:t>(13)</w:t>
          </w:r>
          <w:r w:rsidRPr="00FF2450">
            <w:tab/>
            <w:t>Date of issue and signature of AME or medical assessor that issued the medical certificate (X);</w:t>
          </w:r>
        </w:p>
        <w:p w14:paraId="63F52018" w14:textId="77777777" w:rsidR="00B11C51" w:rsidRPr="00FF2450" w:rsidRDefault="00581773" w:rsidP="00B3564F">
          <w:pPr>
            <w:pStyle w:val="ListLevel1"/>
          </w:pPr>
          <w:r w:rsidRPr="00FF2450">
            <w:t>(14)</w:t>
          </w:r>
          <w:r w:rsidRPr="00FF2450">
            <w:tab/>
            <w:t>Seal or stamp.</w:t>
          </w:r>
        </w:p>
        <w:p w14:paraId="4DDD304E" w14:textId="77777777" w:rsidR="00B11C51" w:rsidRPr="00FF2450" w:rsidRDefault="00581773" w:rsidP="001170C4">
          <w:pPr>
            <w:pStyle w:val="ListLevel0"/>
          </w:pPr>
          <w:r w:rsidRPr="00FF2450">
            <w:t>(b)</w:t>
          </w:r>
          <w:r w:rsidRPr="00FF2450">
            <w:tab/>
            <w:t>Material: The paper or other material used shall prevent or readily show any alterations or erasures. Any entries or deletions to the form shall be clearly authorised by the competent authority.</w:t>
          </w:r>
        </w:p>
        <w:p w14:paraId="3992F648" w14:textId="77777777" w:rsidR="00B11C51" w:rsidRPr="00FF2450" w:rsidRDefault="00581773" w:rsidP="001170C4">
          <w:pPr>
            <w:pStyle w:val="ListLevel0"/>
          </w:pPr>
          <w:r w:rsidRPr="00FF2450">
            <w:lastRenderedPageBreak/>
            <w:t>(c)</w:t>
          </w:r>
          <w:r w:rsidRPr="00FF2450">
            <w:tab/>
            <w:t xml:space="preserve">Language: Medical certificates shall be written in the </w:t>
          </w:r>
          <w:r w:rsidR="003F3BB9">
            <w:t>Armenian</w:t>
          </w:r>
          <w:r w:rsidRPr="00FF2450">
            <w:t xml:space="preserve"> language</w:t>
          </w:r>
          <w:r w:rsidR="003F3BB9">
            <w:t xml:space="preserve"> </w:t>
          </w:r>
          <w:r w:rsidRPr="00FF2450">
            <w:t>and in English</w:t>
          </w:r>
          <w:r w:rsidR="003F3BB9">
            <w:t>.</w:t>
          </w:r>
        </w:p>
        <w:p w14:paraId="55FEE8BE" w14:textId="77777777" w:rsidR="00B11C51" w:rsidRPr="00FF2450" w:rsidRDefault="00581773" w:rsidP="00CD70A2">
          <w:pPr>
            <w:pStyle w:val="ListLevel0"/>
          </w:pPr>
          <w:r w:rsidRPr="00FF2450">
            <w:t>(d)</w:t>
          </w:r>
          <w:r w:rsidRPr="00FF2450">
            <w:tab/>
            <w:t>All dates on the medical certificate shall be written in a dd/mm/yyyy format.</w:t>
          </w:r>
        </w:p>
      </w:sdtContent>
    </w:sdt>
    <w:bookmarkStart w:id="1467" w:name="_DxCrossRefBm1379192653" w:displacedByCustomXml="next"/>
    <w:bookmarkStart w:id="1468" w:name="_DxCrossRefBm9000218" w:displacedByCustomXml="next"/>
    <w:bookmarkStart w:id="1469" w:name="_Toc427661546" w:displacedByCustomXml="next"/>
    <w:bookmarkStart w:id="1470" w:name="_Toc413841966" w:displacedByCustomXml="next"/>
    <w:bookmarkStart w:id="1471" w:name="_Toc405820146" w:displacedByCustomXml="next"/>
    <w:sdt>
      <w:sdtPr>
        <w:rPr>
          <w:b w:val="0"/>
          <w:color w:val="auto"/>
          <w:sz w:val="22"/>
          <w:lang w:val="en-US"/>
        </w:rPr>
        <w:alias w:val="topic"/>
        <w:tag w:val="topic"/>
        <w:id w:val="-1621683536"/>
      </w:sdtPr>
      <w:sdtContent>
        <w:p w14:paraId="2F33B0E5" w14:textId="77777777" w:rsidR="0042257D" w:rsidRPr="00FF2450" w:rsidRDefault="00581773" w:rsidP="000F573D">
          <w:pPr>
            <w:pStyle w:val="Heading5AMC"/>
          </w:pPr>
          <w:r w:rsidRPr="00FF2450">
            <w:t>AMC1 ATCO.AR.F.005 Medical certificate</w:t>
          </w:r>
          <w:bookmarkEnd w:id="1471"/>
          <w:bookmarkEnd w:id="1470"/>
          <w:bookmarkEnd w:id="1469"/>
          <w:bookmarkEnd w:id="1468"/>
          <w:bookmarkEnd w:id="1467"/>
        </w:p>
        <w:p w14:paraId="6D15FBEF" w14:textId="77777777" w:rsidR="00322EB3" w:rsidRPr="00322EB3" w:rsidRDefault="00322EB3" w:rsidP="00750615">
          <w:pPr>
            <w:pStyle w:val="Dxshortdesc"/>
            <w:jc w:val="center"/>
          </w:pPr>
        </w:p>
        <w:p w14:paraId="7F6EE93F" w14:textId="77777777" w:rsidR="0042257D" w:rsidRPr="00FF2450" w:rsidRDefault="00581773" w:rsidP="00322EB3">
          <w:pPr>
            <w:pStyle w:val="Heading6OrgManual"/>
          </w:pPr>
          <w:r w:rsidRPr="005148C5">
            <w:t>STANDARD MEDICAL CERTIFICATE FORMAT</w:t>
          </w:r>
        </w:p>
        <w:p w14:paraId="5CF7059A" w14:textId="77777777" w:rsidR="0042257D" w:rsidRPr="00FF2450" w:rsidRDefault="0042257D" w:rsidP="0042257D"/>
        <w:tbl>
          <w:tblPr>
            <w:tblW w:w="9064"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4532"/>
            <w:gridCol w:w="4532"/>
          </w:tblGrid>
          <w:tr w:rsidR="00090094" w14:paraId="75FFC21B" w14:textId="77777777" w:rsidTr="00E26A2F">
            <w:tc>
              <w:tcPr>
                <w:tcW w:w="4532" w:type="dxa"/>
                <w:shd w:val="clear" w:color="auto" w:fill="auto"/>
              </w:tcPr>
              <w:p w14:paraId="0B9EDE8F" w14:textId="77777777" w:rsidR="003F01C7" w:rsidRDefault="00CB7124" w:rsidP="00322EB3">
                <w:pPr>
                  <w:pStyle w:val="TableCentered"/>
                  <w:rPr>
                    <w:lang w:val="hy-AM"/>
                  </w:rPr>
                </w:pPr>
                <w:r>
                  <w:rPr>
                    <w:lang w:val="hy-AM"/>
                  </w:rPr>
                  <w:t>ՀԱՅԱՍՏԱՆԻ ՀԱՆՐԱՊԵՏՈՒԹՅԱՆ</w:t>
                </w:r>
              </w:p>
              <w:p w14:paraId="68CCBFDB" w14:textId="77777777" w:rsidR="00CB7124" w:rsidRDefault="00CB7124" w:rsidP="00322EB3">
                <w:pPr>
                  <w:pStyle w:val="TableCentered"/>
                  <w:rPr>
                    <w:lang w:val="hy-AM"/>
                  </w:rPr>
                </w:pPr>
                <w:r>
                  <w:rPr>
                    <w:lang w:val="hy-AM"/>
                  </w:rPr>
                  <w:t xml:space="preserve">ՔԱՂԱՔԱՑԻԱԿԱՆ ԱՎԻԱՑԻԱՅԻ </w:t>
                </w:r>
              </w:p>
              <w:p w14:paraId="11E91F56" w14:textId="77777777" w:rsidR="00CB7124" w:rsidRPr="00CB7124" w:rsidRDefault="00CB7124" w:rsidP="00322EB3">
                <w:pPr>
                  <w:pStyle w:val="TableCentered"/>
                  <w:rPr>
                    <w:lang w:val="hy-AM"/>
                  </w:rPr>
                </w:pPr>
                <w:r>
                  <w:rPr>
                    <w:lang w:val="hy-AM"/>
                  </w:rPr>
                  <w:t>ԿՈՄԻՏԵ</w:t>
                </w:r>
              </w:p>
              <w:p w14:paraId="3763D380" w14:textId="77777777" w:rsidR="003F01C7" w:rsidRPr="003F01C7" w:rsidRDefault="00CB7124" w:rsidP="00322EB3">
                <w:pPr>
                  <w:pStyle w:val="TableCentered"/>
                </w:pPr>
                <w:r>
                  <w:t>CIVIL AVIATION COMMITTEE OF THE REPUBLIC OF ARMENIA</w:t>
                </w:r>
              </w:p>
              <w:p w14:paraId="0BB5A441" w14:textId="77777777" w:rsidR="003F01C7" w:rsidRPr="003F01C7" w:rsidRDefault="003F01C7" w:rsidP="00322EB3">
                <w:pPr>
                  <w:pStyle w:val="TableCentered"/>
                </w:pPr>
              </w:p>
              <w:p w14:paraId="526B016B" w14:textId="77777777" w:rsidR="003F01C7" w:rsidRPr="00CB7124" w:rsidRDefault="00CB7124" w:rsidP="00322EB3">
                <w:pPr>
                  <w:pStyle w:val="TableCentered"/>
                  <w:rPr>
                    <w:b/>
                    <w:lang w:val="hy-AM"/>
                  </w:rPr>
                </w:pPr>
                <w:r w:rsidRPr="00CB7124">
                  <w:rPr>
                    <w:b/>
                    <w:lang w:val="hy-AM"/>
                  </w:rPr>
                  <w:t>ԴԱՍ 3</w:t>
                </w:r>
              </w:p>
              <w:p w14:paraId="6E223B5D" w14:textId="77777777" w:rsidR="00CB7124" w:rsidRPr="00CB7124" w:rsidRDefault="00CB7124" w:rsidP="00322EB3">
                <w:pPr>
                  <w:pStyle w:val="TableCentered"/>
                  <w:rPr>
                    <w:b/>
                    <w:lang w:val="hy-AM"/>
                  </w:rPr>
                </w:pPr>
                <w:r w:rsidRPr="00CB7124">
                  <w:rPr>
                    <w:b/>
                    <w:lang w:val="hy-AM"/>
                  </w:rPr>
                  <w:t>ԲԺՇԿԱԿԱՆ ՎԿԱՅԱԿԱՆ</w:t>
                </w:r>
              </w:p>
              <w:p w14:paraId="324C424B" w14:textId="77777777" w:rsidR="003F01C7" w:rsidRPr="00CB7124" w:rsidRDefault="00581773" w:rsidP="00322EB3">
                <w:pPr>
                  <w:pStyle w:val="TableCentered"/>
                  <w:rPr>
                    <w:b/>
                  </w:rPr>
                </w:pPr>
                <w:r w:rsidRPr="00CB7124">
                  <w:rPr>
                    <w:b/>
                  </w:rPr>
                  <w:t>Class 3</w:t>
                </w:r>
              </w:p>
              <w:p w14:paraId="3297F31D" w14:textId="77777777" w:rsidR="003F01C7" w:rsidRDefault="00581773" w:rsidP="00322EB3">
                <w:pPr>
                  <w:pStyle w:val="TableCentered"/>
                  <w:rPr>
                    <w:b/>
                  </w:rPr>
                </w:pPr>
                <w:r w:rsidRPr="00CB7124">
                  <w:rPr>
                    <w:b/>
                  </w:rPr>
                  <w:t>MEDICAL CERTIFICATE</w:t>
                </w:r>
              </w:p>
              <w:p w14:paraId="0A567E66" w14:textId="77777777" w:rsidR="00CB7124" w:rsidRDefault="00CB7124" w:rsidP="00322EB3">
                <w:pPr>
                  <w:pStyle w:val="TableCentered"/>
                  <w:rPr>
                    <w:b/>
                  </w:rPr>
                </w:pPr>
              </w:p>
              <w:p w14:paraId="333BC0E2" w14:textId="77777777" w:rsidR="00751CF7" w:rsidRDefault="00CB7124" w:rsidP="00322EB3">
                <w:pPr>
                  <w:pStyle w:val="TableCentered"/>
                </w:pPr>
                <w:r>
                  <w:t xml:space="preserve">Վերաբերում է </w:t>
                </w:r>
                <w:r w:rsidR="00751CF7">
                  <w:rPr>
                    <w:lang w:val="hy-AM"/>
                  </w:rPr>
                  <w:t>ՕԵԿ Կարգավարի վկայականին</w:t>
                </w:r>
                <w:r>
                  <w:t xml:space="preserve"> </w:t>
                </w:r>
              </w:p>
              <w:p w14:paraId="16636FED" w14:textId="77777777" w:rsidR="00CB7124" w:rsidRPr="00CB7124" w:rsidRDefault="00CB7124" w:rsidP="00322EB3">
                <w:pPr>
                  <w:pStyle w:val="TableCentered"/>
                  <w:rPr>
                    <w:b/>
                  </w:rPr>
                </w:pPr>
                <w:r>
                  <w:t>Տրված է համաձայն ATCO.MED մասի</w:t>
                </w:r>
              </w:p>
              <w:p w14:paraId="7FC9980F" w14:textId="77777777" w:rsidR="003F01C7" w:rsidRPr="003F01C7" w:rsidRDefault="00581773" w:rsidP="00322EB3">
                <w:pPr>
                  <w:pStyle w:val="TableCentered"/>
                </w:pPr>
                <w:r w:rsidRPr="003F01C7">
                  <w:t>Pertaining to a Part ATCO licence</w:t>
                </w:r>
              </w:p>
              <w:p w14:paraId="73DB63CB" w14:textId="77777777" w:rsidR="003F01C7" w:rsidRPr="003F01C7" w:rsidRDefault="00581773" w:rsidP="00322EB3">
                <w:pPr>
                  <w:pStyle w:val="TableCentered"/>
                </w:pPr>
                <w:r w:rsidRPr="003F01C7">
                  <w:t>Issued in accordance with Part ATCO.MED</w:t>
                </w:r>
              </w:p>
              <w:p w14:paraId="429055C3" w14:textId="77777777" w:rsidR="003F01C7" w:rsidRDefault="003F01C7" w:rsidP="00322EB3">
                <w:pPr>
                  <w:pStyle w:val="TableCentered"/>
                </w:pPr>
              </w:p>
              <w:p w14:paraId="3636ECC9" w14:textId="77777777" w:rsidR="00CB7124" w:rsidRPr="003F01C7" w:rsidRDefault="00751CF7" w:rsidP="00322EB3">
                <w:pPr>
                  <w:pStyle w:val="TableCentered"/>
                </w:pPr>
                <w:r>
                  <w:rPr>
                    <w:lang w:val="hy-AM"/>
                  </w:rPr>
                  <w:t>Սույն</w:t>
                </w:r>
                <w:r>
                  <w:t xml:space="preserve"> բժշկական վկայականը համապատասխանում է ԻԿԱՕ-ի ստանդարտներին</w:t>
                </w:r>
              </w:p>
              <w:p w14:paraId="7426B7C7" w14:textId="77777777" w:rsidR="00CB7124" w:rsidRPr="003F01C7" w:rsidRDefault="00581773" w:rsidP="00751CF7">
                <w:pPr>
                  <w:pStyle w:val="TableCentered"/>
                </w:pPr>
                <w:r w:rsidRPr="003F01C7">
                  <w:t>This medical certificate complies with the ICAO Standards</w:t>
                </w:r>
              </w:p>
              <w:p w14:paraId="0C65488E" w14:textId="77777777" w:rsidR="003F01C7" w:rsidRPr="003F01C7" w:rsidRDefault="003F01C7" w:rsidP="003F01C7"/>
            </w:tc>
            <w:tc>
              <w:tcPr>
                <w:tcW w:w="4532" w:type="dxa"/>
                <w:shd w:val="clear" w:color="auto" w:fill="auto"/>
              </w:tcPr>
              <w:p w14:paraId="249D1B6C" w14:textId="77777777" w:rsidR="003F01C7" w:rsidRPr="003F01C7" w:rsidRDefault="00581773" w:rsidP="00322EB3">
                <w:pPr>
                  <w:pStyle w:val="TableNormal0"/>
                </w:pPr>
                <w:r w:rsidRPr="003F01C7">
                  <w:t>Requirements:</w:t>
                </w:r>
              </w:p>
              <w:p w14:paraId="3A31BBAD" w14:textId="77777777" w:rsidR="003F01C7" w:rsidRPr="003F01C7" w:rsidRDefault="003F01C7" w:rsidP="00322EB3">
                <w:pPr>
                  <w:pStyle w:val="TableNormal0"/>
                </w:pPr>
              </w:p>
              <w:p w14:paraId="20F9B397" w14:textId="77777777" w:rsidR="003F01C7" w:rsidRPr="003F01C7" w:rsidRDefault="003F01C7" w:rsidP="00322EB3">
                <w:pPr>
                  <w:pStyle w:val="TableNormal0"/>
                </w:pPr>
              </w:p>
              <w:p w14:paraId="266B763B" w14:textId="77777777" w:rsidR="003F01C7" w:rsidRPr="003F01C7" w:rsidRDefault="003F01C7" w:rsidP="00322EB3">
                <w:pPr>
                  <w:pStyle w:val="TableNormal0"/>
                </w:pPr>
              </w:p>
              <w:p w14:paraId="03A38F20" w14:textId="77777777" w:rsidR="003F01C7" w:rsidRPr="003F01C7" w:rsidRDefault="003F01C7" w:rsidP="00322EB3">
                <w:pPr>
                  <w:pStyle w:val="TableNormal0"/>
                </w:pPr>
              </w:p>
              <w:p w14:paraId="34B6825C" w14:textId="77777777" w:rsidR="003F01C7" w:rsidRPr="003F01C7" w:rsidRDefault="00581773" w:rsidP="00322EB3">
                <w:pPr>
                  <w:pStyle w:val="TableNormal0"/>
                </w:pPr>
                <w:r w:rsidRPr="003F01C7">
                  <w:t>The size of each page should be one eighth A4.</w:t>
                </w:r>
              </w:p>
              <w:p w14:paraId="58B3E50D" w14:textId="77777777" w:rsidR="003F01C7" w:rsidRPr="003F01C7" w:rsidRDefault="003F01C7" w:rsidP="00322EB3">
                <w:pPr>
                  <w:pStyle w:val="TableNormal0"/>
                </w:pPr>
              </w:p>
              <w:p w14:paraId="08671791" w14:textId="77777777" w:rsidR="003F01C7" w:rsidRPr="003F01C7" w:rsidRDefault="00581773" w:rsidP="003F3BB9">
                <w:pPr>
                  <w:pStyle w:val="TableNormal0"/>
                </w:pPr>
                <w:r w:rsidRPr="003F01C7">
                  <w:t xml:space="preserve">English and any language(s) determined by the </w:t>
                </w:r>
                <w:r w:rsidR="009A0959">
                  <w:t>COMMITTEE</w:t>
                </w:r>
                <w:r w:rsidRPr="003F01C7">
                  <w:t xml:space="preserve">. </w:t>
                </w:r>
              </w:p>
            </w:tc>
          </w:tr>
        </w:tbl>
        <w:p w14:paraId="6FC67AFE" w14:textId="77777777" w:rsidR="0042257D" w:rsidRPr="00FF2450" w:rsidRDefault="0042257D" w:rsidP="0042257D"/>
        <w:tbl>
          <w:tblPr>
            <w:tblpPr w:leftFromText="180" w:rightFromText="180" w:vertAnchor="text" w:horzAnchor="margin" w:tblpY="81"/>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4533"/>
            <w:gridCol w:w="4534"/>
          </w:tblGrid>
          <w:tr w:rsidR="00090094" w14:paraId="2EE51C57" w14:textId="77777777" w:rsidTr="00E26A2F">
            <w:trPr>
              <w:trHeight w:val="5246"/>
            </w:trPr>
            <w:tc>
              <w:tcPr>
                <w:tcW w:w="4533" w:type="dxa"/>
              </w:tcPr>
              <w:p w14:paraId="2C6965C6" w14:textId="77777777" w:rsidR="008262EF" w:rsidRPr="008262EF" w:rsidRDefault="008262EF" w:rsidP="00322EB3">
                <w:pPr>
                  <w:pStyle w:val="TableNormal0"/>
                </w:pPr>
              </w:p>
              <w:p w14:paraId="62722E60" w14:textId="77777777" w:rsidR="008262EF" w:rsidRPr="008262EF" w:rsidRDefault="009C139A" w:rsidP="00322EB3">
                <w:pPr>
                  <w:pStyle w:val="TableNormal0"/>
                </w:pPr>
                <w:r>
                  <w:t>I</w:t>
                </w:r>
                <w:r w:rsidR="00581773" w:rsidRPr="008262EF">
                  <w:t>Authority that issued or is to issue the ATCO licence:</w:t>
                </w:r>
              </w:p>
              <w:p w14:paraId="516A03B9" w14:textId="77777777" w:rsidR="008262EF" w:rsidRPr="008262EF" w:rsidRDefault="008262EF" w:rsidP="00322EB3">
                <w:pPr>
                  <w:pStyle w:val="TableNormal0"/>
                </w:pPr>
              </w:p>
              <w:p w14:paraId="6B1DAACB" w14:textId="77777777" w:rsidR="008262EF" w:rsidRPr="008262EF" w:rsidRDefault="00581773" w:rsidP="00322EB3">
                <w:pPr>
                  <w:pStyle w:val="TableNormal0"/>
                </w:pPr>
                <w:r w:rsidRPr="008262EF">
                  <w:t>III</w:t>
                </w:r>
                <w:r w:rsidRPr="008262EF">
                  <w:tab/>
                  <w:t>Certificate number:</w:t>
                </w:r>
              </w:p>
              <w:p w14:paraId="6C2E1EBC" w14:textId="77777777" w:rsidR="008262EF" w:rsidRPr="008262EF" w:rsidRDefault="008262EF" w:rsidP="00322EB3">
                <w:pPr>
                  <w:pStyle w:val="TableNormal0"/>
                </w:pPr>
              </w:p>
              <w:p w14:paraId="405E0F34" w14:textId="77777777" w:rsidR="008262EF" w:rsidRPr="008262EF" w:rsidRDefault="00581773" w:rsidP="00322EB3">
                <w:pPr>
                  <w:pStyle w:val="TableNormal0"/>
                </w:pPr>
                <w:r w:rsidRPr="008262EF">
                  <w:t>IV</w:t>
                </w:r>
                <w:r w:rsidRPr="008262EF">
                  <w:tab/>
                  <w:t>Last and first name of holder:</w:t>
                </w:r>
              </w:p>
              <w:p w14:paraId="737A0FEF" w14:textId="77777777" w:rsidR="008262EF" w:rsidRPr="008262EF" w:rsidRDefault="008262EF" w:rsidP="00322EB3">
                <w:pPr>
                  <w:pStyle w:val="TableNormal0"/>
                </w:pPr>
              </w:p>
              <w:p w14:paraId="2CC2400F" w14:textId="77777777" w:rsidR="008262EF" w:rsidRPr="008262EF" w:rsidRDefault="00581773" w:rsidP="00322EB3">
                <w:pPr>
                  <w:pStyle w:val="TableNormal0"/>
                </w:pPr>
                <w:r w:rsidRPr="008262EF">
                  <w:t>XIV</w:t>
                </w:r>
                <w:r w:rsidRPr="008262EF">
                  <w:tab/>
                  <w:t>Date of birth: (dd/mm/yyyy)</w:t>
                </w:r>
              </w:p>
              <w:p w14:paraId="33203938" w14:textId="77777777" w:rsidR="008262EF" w:rsidRPr="008262EF" w:rsidRDefault="008262EF" w:rsidP="00322EB3">
                <w:pPr>
                  <w:pStyle w:val="TableNormal0"/>
                </w:pPr>
              </w:p>
              <w:p w14:paraId="763FF4E7" w14:textId="77777777" w:rsidR="008262EF" w:rsidRPr="008262EF" w:rsidRDefault="00581773" w:rsidP="00322EB3">
                <w:pPr>
                  <w:pStyle w:val="TableNormal0"/>
                </w:pPr>
                <w:r w:rsidRPr="008262EF">
                  <w:t>VI</w:t>
                </w:r>
                <w:r w:rsidRPr="008262EF">
                  <w:tab/>
                  <w:t>Nationality:</w:t>
                </w:r>
              </w:p>
              <w:p w14:paraId="0EA340C6" w14:textId="77777777" w:rsidR="008262EF" w:rsidRPr="008262EF" w:rsidRDefault="008262EF" w:rsidP="00322EB3">
                <w:pPr>
                  <w:pStyle w:val="TableNormal0"/>
                </w:pPr>
              </w:p>
              <w:p w14:paraId="27F8B357" w14:textId="77777777" w:rsidR="008262EF" w:rsidRPr="008262EF" w:rsidRDefault="00581773" w:rsidP="00322EB3">
                <w:pPr>
                  <w:pStyle w:val="TableNormal0"/>
                </w:pPr>
                <w:r w:rsidRPr="008262EF">
                  <w:t>VII</w:t>
                </w:r>
                <w:r w:rsidRPr="008262EF">
                  <w:tab/>
                  <w:t>Signature of holder:</w:t>
                </w:r>
              </w:p>
            </w:tc>
            <w:tc>
              <w:tcPr>
                <w:tcW w:w="4534" w:type="dxa"/>
              </w:tcPr>
              <w:p w14:paraId="0B04C80E" w14:textId="77777777" w:rsidR="008262EF" w:rsidRPr="008262EF" w:rsidRDefault="008262EF" w:rsidP="00322EB3">
                <w:pPr>
                  <w:pStyle w:val="TableNormal0"/>
                </w:pPr>
              </w:p>
              <w:p w14:paraId="517B8472" w14:textId="77777777" w:rsidR="008262EF" w:rsidRPr="008262EF" w:rsidRDefault="00581773" w:rsidP="00322EB3">
                <w:pPr>
                  <w:pStyle w:val="TableNormal0"/>
                </w:pPr>
                <w:r w:rsidRPr="008262EF">
                  <w:t>XIII</w:t>
                </w:r>
                <w:r w:rsidRPr="008262EF">
                  <w:tab/>
                  <w:t>Limitations:</w:t>
                </w:r>
              </w:p>
              <w:p w14:paraId="0A94EE92" w14:textId="77777777" w:rsidR="008262EF" w:rsidRPr="008262EF" w:rsidRDefault="00581773" w:rsidP="00322EB3">
                <w:pPr>
                  <w:pStyle w:val="TableNormal0"/>
                </w:pPr>
                <w:r w:rsidRPr="008262EF">
                  <w:tab/>
                  <w:t>Code:</w:t>
                </w:r>
              </w:p>
              <w:p w14:paraId="0E9112C3" w14:textId="77777777" w:rsidR="008262EF" w:rsidRPr="008262EF" w:rsidRDefault="00581773" w:rsidP="00322EB3">
                <w:pPr>
                  <w:pStyle w:val="TableNormal0"/>
                </w:pPr>
                <w:r w:rsidRPr="008262EF">
                  <w:tab/>
                  <w:t>Description:</w:t>
                </w:r>
              </w:p>
              <w:p w14:paraId="6E896D66" w14:textId="77777777" w:rsidR="008262EF" w:rsidRPr="008262EF" w:rsidRDefault="008262EF" w:rsidP="00322EB3">
                <w:pPr>
                  <w:pStyle w:val="TableNormal0"/>
                </w:pPr>
              </w:p>
              <w:p w14:paraId="2936C27D" w14:textId="77777777" w:rsidR="008262EF" w:rsidRPr="008262EF" w:rsidRDefault="00581773" w:rsidP="00322EB3">
                <w:pPr>
                  <w:pStyle w:val="TableNormal0"/>
                </w:pPr>
                <w:r w:rsidRPr="008262EF">
                  <w:t>X</w:t>
                </w:r>
                <w:r w:rsidRPr="008262EF">
                  <w:tab/>
                  <w:t>Date of issue*:</w:t>
                </w:r>
              </w:p>
              <w:p w14:paraId="34D0068F" w14:textId="77777777" w:rsidR="008262EF" w:rsidRPr="008262EF" w:rsidRDefault="008262EF" w:rsidP="00322EB3">
                <w:pPr>
                  <w:pStyle w:val="TableNormal0"/>
                </w:pPr>
              </w:p>
              <w:p w14:paraId="2B986AED" w14:textId="77777777" w:rsidR="008262EF" w:rsidRPr="008262EF" w:rsidRDefault="008262EF" w:rsidP="00322EB3">
                <w:pPr>
                  <w:pStyle w:val="TableNormal0"/>
                </w:pPr>
              </w:p>
              <w:p w14:paraId="114ACACF" w14:textId="77777777" w:rsidR="008262EF" w:rsidRPr="008262EF" w:rsidRDefault="00581773" w:rsidP="00322EB3">
                <w:pPr>
                  <w:pStyle w:val="TableNormal0"/>
                </w:pPr>
                <w:r w:rsidRPr="008262EF">
                  <w:tab/>
                  <w:t>Signature of issuing AME/medical assessor:</w:t>
                </w:r>
              </w:p>
              <w:p w14:paraId="7D533053" w14:textId="77777777" w:rsidR="008262EF" w:rsidRPr="008262EF" w:rsidRDefault="008262EF" w:rsidP="00322EB3">
                <w:pPr>
                  <w:pStyle w:val="TableNormal0"/>
                </w:pPr>
              </w:p>
              <w:p w14:paraId="7B71EB24" w14:textId="77777777" w:rsidR="008262EF" w:rsidRPr="008262EF" w:rsidRDefault="008262EF" w:rsidP="00322EB3">
                <w:pPr>
                  <w:pStyle w:val="TableNormal0"/>
                </w:pPr>
              </w:p>
              <w:p w14:paraId="5C56C22E" w14:textId="77777777" w:rsidR="008262EF" w:rsidRPr="008262EF" w:rsidRDefault="00581773" w:rsidP="00322EB3">
                <w:pPr>
                  <w:pStyle w:val="TableNormal0"/>
                </w:pPr>
                <w:r w:rsidRPr="008262EF">
                  <w:t>XI</w:t>
                </w:r>
                <w:r w:rsidRPr="008262EF">
                  <w:tab/>
                  <w:t>Stamp:</w:t>
                </w:r>
              </w:p>
              <w:p w14:paraId="07645387" w14:textId="77777777" w:rsidR="008262EF" w:rsidRPr="008262EF" w:rsidRDefault="008262EF" w:rsidP="00322EB3">
                <w:pPr>
                  <w:pStyle w:val="TableNormal0"/>
                </w:pPr>
              </w:p>
            </w:tc>
          </w:tr>
          <w:tr w:rsidR="00090094" w14:paraId="5E3611A6" w14:textId="77777777" w:rsidTr="00E26A2F">
            <w:trPr>
              <w:trHeight w:val="548"/>
            </w:trPr>
            <w:tc>
              <w:tcPr>
                <w:tcW w:w="4533" w:type="dxa"/>
                <w:vAlign w:val="center"/>
              </w:tcPr>
              <w:p w14:paraId="267CF539" w14:textId="77777777" w:rsidR="008262EF" w:rsidRPr="008262EF" w:rsidRDefault="00581773" w:rsidP="00322EB3">
                <w:pPr>
                  <w:pStyle w:val="TableCentered"/>
                </w:pPr>
                <w:r w:rsidRPr="008262EF">
                  <w:t>2</w:t>
                </w:r>
              </w:p>
            </w:tc>
            <w:tc>
              <w:tcPr>
                <w:tcW w:w="4534" w:type="dxa"/>
                <w:vAlign w:val="center"/>
              </w:tcPr>
              <w:p w14:paraId="22D8475A" w14:textId="77777777" w:rsidR="008262EF" w:rsidRPr="008262EF" w:rsidRDefault="00581773" w:rsidP="00322EB3">
                <w:pPr>
                  <w:pStyle w:val="TableCentered"/>
                </w:pPr>
                <w:r w:rsidRPr="008262EF">
                  <w:t>3</w:t>
                </w:r>
              </w:p>
            </w:tc>
          </w:tr>
        </w:tbl>
        <w:p w14:paraId="5B4FF1DB" w14:textId="77777777" w:rsidR="00B11C51" w:rsidRDefault="00B11C51" w:rsidP="00B11C5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2140"/>
            <w:gridCol w:w="803"/>
            <w:gridCol w:w="1560"/>
          </w:tblGrid>
          <w:tr w:rsidR="00090094" w14:paraId="22717452" w14:textId="77777777" w:rsidTr="00E26A2F">
            <w:trPr>
              <w:trHeight w:val="1415"/>
            </w:trPr>
            <w:tc>
              <w:tcPr>
                <w:tcW w:w="2943" w:type="dxa"/>
                <w:gridSpan w:val="2"/>
              </w:tcPr>
              <w:p w14:paraId="24FE559F" w14:textId="77777777" w:rsidR="007E5B38" w:rsidRPr="007E5B38" w:rsidRDefault="00581773" w:rsidP="00322EB3">
                <w:pPr>
                  <w:pStyle w:val="TableNormal0"/>
                </w:pPr>
                <w:r w:rsidRPr="007E5B38">
                  <w:t>IX    Expiry date of this certificate:</w:t>
                </w:r>
              </w:p>
            </w:tc>
            <w:tc>
              <w:tcPr>
                <w:tcW w:w="1560" w:type="dxa"/>
              </w:tcPr>
              <w:p w14:paraId="4C27804A" w14:textId="77777777" w:rsidR="007E5B38" w:rsidRPr="007E5B38" w:rsidRDefault="00581773" w:rsidP="00322EB3">
                <w:pPr>
                  <w:pStyle w:val="TableNormal0"/>
                </w:pPr>
                <w:r w:rsidRPr="007E5B38">
                  <w:t>dd/mm/yyyy</w:t>
                </w:r>
              </w:p>
            </w:tc>
          </w:tr>
          <w:tr w:rsidR="00090094" w14:paraId="553F0105" w14:textId="77777777" w:rsidTr="00E26A2F">
            <w:trPr>
              <w:cantSplit/>
              <w:trHeight w:val="1291"/>
            </w:trPr>
            <w:tc>
              <w:tcPr>
                <w:tcW w:w="4503" w:type="dxa"/>
                <w:gridSpan w:val="3"/>
              </w:tcPr>
              <w:p w14:paraId="758834AB" w14:textId="77777777" w:rsidR="007E5B38" w:rsidRPr="007E5B38" w:rsidRDefault="00581773" w:rsidP="00322EB3">
                <w:pPr>
                  <w:pStyle w:val="TableNormal0"/>
                </w:pPr>
                <w:r w:rsidRPr="007E5B38">
                  <w:t>Examination date: (dd/mm/yyyy)</w:t>
                </w:r>
              </w:p>
              <w:p w14:paraId="05597DE2" w14:textId="77777777" w:rsidR="007E5B38" w:rsidRPr="007E5B38" w:rsidRDefault="007E5B38" w:rsidP="007E5B38"/>
            </w:tc>
          </w:tr>
          <w:tr w:rsidR="00090094" w14:paraId="47CAB201" w14:textId="77777777" w:rsidTr="00E26A2F">
            <w:trPr>
              <w:cantSplit/>
              <w:trHeight w:val="421"/>
            </w:trPr>
            <w:tc>
              <w:tcPr>
                <w:tcW w:w="2140" w:type="dxa"/>
              </w:tcPr>
              <w:p w14:paraId="6D170650" w14:textId="77777777" w:rsidR="007E5B38" w:rsidRPr="007E5B38" w:rsidRDefault="007E5B38" w:rsidP="007E5B38"/>
            </w:tc>
            <w:tc>
              <w:tcPr>
                <w:tcW w:w="2363" w:type="dxa"/>
                <w:gridSpan w:val="2"/>
              </w:tcPr>
              <w:p w14:paraId="275A21AD" w14:textId="77777777" w:rsidR="007E5B38" w:rsidRPr="007E5B38" w:rsidRDefault="007E5B38" w:rsidP="007E5B38"/>
            </w:tc>
          </w:tr>
          <w:tr w:rsidR="00090094" w14:paraId="25BA9E30" w14:textId="77777777" w:rsidTr="00E26A2F">
            <w:trPr>
              <w:cantSplit/>
              <w:trHeight w:val="421"/>
            </w:trPr>
            <w:tc>
              <w:tcPr>
                <w:tcW w:w="2140" w:type="dxa"/>
              </w:tcPr>
              <w:p w14:paraId="461BA721" w14:textId="77777777" w:rsidR="007E5B38" w:rsidRPr="007E5B38" w:rsidRDefault="007E5B38" w:rsidP="007E5B38"/>
            </w:tc>
            <w:tc>
              <w:tcPr>
                <w:tcW w:w="2363" w:type="dxa"/>
                <w:gridSpan w:val="2"/>
              </w:tcPr>
              <w:p w14:paraId="2DE783DE" w14:textId="77777777" w:rsidR="007E5B38" w:rsidRPr="007E5B38" w:rsidRDefault="007E5B38" w:rsidP="007E5B38"/>
            </w:tc>
          </w:tr>
          <w:tr w:rsidR="00090094" w14:paraId="60EDFFFB" w14:textId="77777777" w:rsidTr="00E26A2F">
            <w:trPr>
              <w:cantSplit/>
              <w:trHeight w:val="421"/>
            </w:trPr>
            <w:tc>
              <w:tcPr>
                <w:tcW w:w="2140" w:type="dxa"/>
              </w:tcPr>
              <w:p w14:paraId="0353564E" w14:textId="77777777" w:rsidR="007E5B38" w:rsidRPr="007E5B38" w:rsidRDefault="007E5B38" w:rsidP="007E5B38"/>
            </w:tc>
            <w:tc>
              <w:tcPr>
                <w:tcW w:w="2363" w:type="dxa"/>
                <w:gridSpan w:val="2"/>
              </w:tcPr>
              <w:p w14:paraId="2F22B106" w14:textId="77777777" w:rsidR="007E5B38" w:rsidRPr="007E5B38" w:rsidRDefault="007E5B38" w:rsidP="007E5B38"/>
            </w:tc>
          </w:tr>
          <w:tr w:rsidR="00090094" w14:paraId="0FAAF620" w14:textId="77777777" w:rsidTr="00E26A2F">
            <w:trPr>
              <w:trHeight w:val="1035"/>
            </w:trPr>
            <w:tc>
              <w:tcPr>
                <w:tcW w:w="4503" w:type="dxa"/>
                <w:gridSpan w:val="3"/>
                <w:vAlign w:val="center"/>
              </w:tcPr>
              <w:p w14:paraId="258237FF" w14:textId="77777777" w:rsidR="007E5B38" w:rsidRPr="007E5B38" w:rsidRDefault="007E5B38" w:rsidP="007E5B38"/>
            </w:tc>
          </w:tr>
          <w:tr w:rsidR="00090094" w14:paraId="183BBED4" w14:textId="77777777" w:rsidTr="00E26A2F">
            <w:trPr>
              <w:cantSplit/>
              <w:trHeight w:val="337"/>
            </w:trPr>
            <w:tc>
              <w:tcPr>
                <w:tcW w:w="4503" w:type="dxa"/>
                <w:gridSpan w:val="3"/>
                <w:vAlign w:val="center"/>
              </w:tcPr>
              <w:p w14:paraId="2CB0DDDA" w14:textId="77777777" w:rsidR="007E5B38" w:rsidRPr="007E5B38" w:rsidRDefault="00581773" w:rsidP="00322EB3">
                <w:pPr>
                  <w:pStyle w:val="TableCentered"/>
                </w:pPr>
                <w:r w:rsidRPr="007E5B38">
                  <w:t>4</w:t>
                </w:r>
              </w:p>
            </w:tc>
          </w:tr>
        </w:tbl>
        <w:p w14:paraId="47147B32" w14:textId="77777777" w:rsidR="00DD0905" w:rsidRDefault="00DD0905" w:rsidP="00B11C51"/>
        <w:p w14:paraId="77C6FF22" w14:textId="77777777" w:rsidR="008262EF" w:rsidRPr="00FF2450" w:rsidRDefault="00581773" w:rsidP="00B11C51">
          <w:r w:rsidRPr="00DD0905">
            <w:t xml:space="preserve">* </w:t>
          </w:r>
          <w:r w:rsidRPr="00DD0905">
            <w:tab/>
            <w:t>Date of issue is the date when the certificate is issued and signed.</w:t>
          </w:r>
        </w:p>
      </w:sdtContent>
    </w:sdt>
    <w:bookmarkStart w:id="1472" w:name="_DxCrossRefBm1379192654" w:displacedByCustomXml="next"/>
    <w:bookmarkStart w:id="1473" w:name="_DxCrossRefBm9000219" w:displacedByCustomXml="next"/>
    <w:bookmarkStart w:id="1474" w:name="_Toc427661547" w:displacedByCustomXml="next"/>
    <w:sdt>
      <w:sdtPr>
        <w:rPr>
          <w:b w:val="0"/>
          <w:color w:val="auto"/>
          <w:sz w:val="22"/>
          <w:szCs w:val="24"/>
          <w:lang w:val="en-US"/>
        </w:rPr>
        <w:alias w:val="topic"/>
        <w:tag w:val="topic"/>
        <w:id w:val="118149273"/>
      </w:sdtPr>
      <w:sdtContent>
        <w:p w14:paraId="2836B09E" w14:textId="77777777" w:rsidR="00B11C51" w:rsidRPr="00FF2450" w:rsidRDefault="00581773" w:rsidP="000F573D">
          <w:pPr>
            <w:pStyle w:val="Heading4IR"/>
          </w:pPr>
          <w:r w:rsidRPr="00FF2450">
            <w:t xml:space="preserve">ATCO.AR.F.010 </w:t>
          </w:r>
          <w:r w:rsidR="00246D24">
            <w:t xml:space="preserve"> </w:t>
          </w:r>
          <w:r w:rsidRPr="00FF2450">
            <w:t>AME certificate</w:t>
          </w:r>
          <w:bookmarkEnd w:id="1474"/>
          <w:bookmarkEnd w:id="1473"/>
          <w:bookmarkEnd w:id="1472"/>
        </w:p>
        <w:p w14:paraId="55225B37" w14:textId="77777777" w:rsidR="00B11C51" w:rsidRPr="00FF2450" w:rsidRDefault="00581773" w:rsidP="00187534">
          <w:r w:rsidRPr="00FF2450">
            <w:t xml:space="preserve">After having verified that the AME is in compliance with the applicable requirements, the </w:t>
          </w:r>
          <w:r w:rsidR="009A0959">
            <w:t>C</w:t>
          </w:r>
          <w:r w:rsidR="000647B6">
            <w:t>ommittee</w:t>
          </w:r>
          <w:r w:rsidRPr="00FF2450">
            <w:t xml:space="preserve"> shall issue, revalidate, renew or change the AME certificate using the form established in </w:t>
          </w:r>
          <w:hyperlink w:anchor="_DxCrossRefBm1379192655" w:history="1">
            <w:r w:rsidRPr="00874F14">
              <w:rPr>
                <w:rStyle w:val="Hyperlink"/>
              </w:rPr>
              <w:t>Appendix 3 of Annex II</w:t>
            </w:r>
          </w:hyperlink>
          <w:r w:rsidRPr="00FF2450">
            <w:t>.</w:t>
          </w:r>
        </w:p>
      </w:sdtContent>
    </w:sdt>
    <w:bookmarkStart w:id="1475" w:name="_DxCrossRefBm1379192656" w:displacedByCustomXml="next"/>
    <w:bookmarkStart w:id="1476" w:name="_DxCrossRefBm9000220" w:displacedByCustomXml="next"/>
    <w:bookmarkStart w:id="1477" w:name="_Toc427661548" w:displacedByCustomXml="next"/>
    <w:sdt>
      <w:sdtPr>
        <w:rPr>
          <w:b w:val="0"/>
          <w:color w:val="auto"/>
          <w:sz w:val="22"/>
          <w:szCs w:val="24"/>
          <w:lang w:val="en-US"/>
        </w:rPr>
        <w:alias w:val="topic"/>
        <w:tag w:val="topic"/>
        <w:id w:val="-2071270236"/>
      </w:sdtPr>
      <w:sdtContent>
        <w:p w14:paraId="22122134" w14:textId="77777777" w:rsidR="00B11C51" w:rsidRPr="00FF2450" w:rsidRDefault="00581773" w:rsidP="000F573D">
          <w:pPr>
            <w:pStyle w:val="Heading4IR"/>
          </w:pPr>
          <w:r w:rsidRPr="00FF2450">
            <w:t xml:space="preserve">ATCO.AR.F.015 </w:t>
          </w:r>
          <w:r w:rsidR="0074449E">
            <w:t xml:space="preserve"> </w:t>
          </w:r>
          <w:r w:rsidRPr="00FF2450">
            <w:t>AeMC certificate</w:t>
          </w:r>
          <w:bookmarkEnd w:id="1477"/>
          <w:bookmarkEnd w:id="1476"/>
          <w:bookmarkEnd w:id="1475"/>
        </w:p>
        <w:p w14:paraId="2C9081A9" w14:textId="77777777" w:rsidR="00B11C51" w:rsidRPr="00FF2450" w:rsidRDefault="00581773" w:rsidP="00A54698">
          <w:r w:rsidRPr="00FF2450">
            <w:t xml:space="preserve">After having verified that the AeMC is in compliance with the applicable requirements, the </w:t>
          </w:r>
          <w:r w:rsidR="000647B6">
            <w:t>Committee</w:t>
          </w:r>
          <w:r w:rsidR="00751CF7" w:rsidRPr="00FF2450">
            <w:t xml:space="preserve"> </w:t>
          </w:r>
          <w:r w:rsidRPr="00FF2450">
            <w:t xml:space="preserve">shall issue or change the AeMC certificate, using the form established in </w:t>
          </w:r>
          <w:hyperlink w:anchor="_DxCrossRefBm1379192657" w:history="1">
            <w:r w:rsidR="00F26317">
              <w:rPr>
                <w:rStyle w:val="Hyperlink"/>
              </w:rPr>
              <w:t>Appendix 4 of Annex </w:t>
            </w:r>
            <w:r w:rsidRPr="00B1614C">
              <w:rPr>
                <w:rStyle w:val="Hyperlink"/>
              </w:rPr>
              <w:t>II</w:t>
            </w:r>
          </w:hyperlink>
          <w:r w:rsidRPr="00FF2450">
            <w:t>.</w:t>
          </w:r>
        </w:p>
      </w:sdtContent>
    </w:sdt>
    <w:bookmarkStart w:id="1478" w:name="_DxCrossRefBm1379192658" w:displacedByCustomXml="next"/>
    <w:bookmarkStart w:id="1479" w:name="_DxCrossRefBm9000221" w:displacedByCustomXml="next"/>
    <w:bookmarkStart w:id="1480" w:name="_Toc427661549" w:displacedByCustomXml="next"/>
    <w:sdt>
      <w:sdtPr>
        <w:rPr>
          <w:b w:val="0"/>
          <w:color w:val="auto"/>
          <w:sz w:val="22"/>
          <w:szCs w:val="24"/>
          <w:lang w:val="en-US"/>
        </w:rPr>
        <w:alias w:val="topic"/>
        <w:tag w:val="topic"/>
        <w:id w:val="-1338263904"/>
      </w:sdtPr>
      <w:sdtContent>
        <w:p w14:paraId="3ECB0BF5" w14:textId="77777777" w:rsidR="00B11C51" w:rsidRPr="00FF2450" w:rsidRDefault="00581773" w:rsidP="000F573D">
          <w:pPr>
            <w:pStyle w:val="Heading4IR"/>
          </w:pPr>
          <w:r w:rsidRPr="00FF2450">
            <w:t xml:space="preserve">ATCO.AR.F.020 </w:t>
          </w:r>
          <w:r w:rsidR="00154B6C">
            <w:t xml:space="preserve"> </w:t>
          </w:r>
          <w:r w:rsidRPr="00FF2450">
            <w:t>Aero-medical forms</w:t>
          </w:r>
          <w:bookmarkEnd w:id="1480"/>
          <w:bookmarkEnd w:id="1479"/>
          <w:bookmarkEnd w:id="1478"/>
        </w:p>
        <w:p w14:paraId="0E968E7F" w14:textId="77777777" w:rsidR="00B11C51" w:rsidRPr="00FF2450" w:rsidRDefault="00581773" w:rsidP="008655EF">
          <w:r w:rsidRPr="00FF2450">
            <w:t xml:space="preserve">The </w:t>
          </w:r>
          <w:r w:rsidR="000647B6">
            <w:t>Committee</w:t>
          </w:r>
          <w:r w:rsidR="00751CF7" w:rsidRPr="00FF2450">
            <w:t xml:space="preserve"> </w:t>
          </w:r>
          <w:r w:rsidRPr="00FF2450">
            <w:t>shall provide AMEs and AeMCs with the forms to be used for:</w:t>
          </w:r>
        </w:p>
        <w:p w14:paraId="40E56578" w14:textId="77777777" w:rsidR="00B11C51" w:rsidRPr="00FF2450" w:rsidRDefault="00581773" w:rsidP="001170C4">
          <w:pPr>
            <w:pStyle w:val="ListLevel0"/>
          </w:pPr>
          <w:r w:rsidRPr="00FF2450">
            <w:t>(a)</w:t>
          </w:r>
          <w:r w:rsidRPr="00FF2450">
            <w:tab/>
            <w:t>the application form for a medical certificate; and</w:t>
          </w:r>
        </w:p>
        <w:p w14:paraId="3B728370" w14:textId="77777777" w:rsidR="00B11C51" w:rsidRPr="00FF2450" w:rsidRDefault="00581773" w:rsidP="000647B6">
          <w:pPr>
            <w:pStyle w:val="ListLevel0"/>
          </w:pPr>
          <w:r w:rsidRPr="00FF2450">
            <w:t>(b)</w:t>
          </w:r>
          <w:r w:rsidRPr="00FF2450">
            <w:tab/>
            <w:t>the examination report form for class 3 applicants.</w:t>
          </w:r>
        </w:p>
      </w:sdtContent>
    </w:sdt>
    <w:bookmarkStart w:id="1481" w:name="_DxCrossRefBm1379192659" w:displacedByCustomXml="next"/>
    <w:bookmarkStart w:id="1482" w:name="_DxCrossRefBm9000222" w:displacedByCustomXml="next"/>
    <w:bookmarkStart w:id="1483" w:name="_Toc427661550" w:displacedByCustomXml="next"/>
    <w:bookmarkStart w:id="1484" w:name="_Toc413841967" w:displacedByCustomXml="next"/>
    <w:bookmarkStart w:id="1485" w:name="_Toc405820147" w:displacedByCustomXml="next"/>
    <w:sdt>
      <w:sdtPr>
        <w:rPr>
          <w:b w:val="0"/>
          <w:color w:val="auto"/>
          <w:sz w:val="22"/>
          <w:lang w:val="en-US"/>
        </w:rPr>
        <w:alias w:val="topic"/>
        <w:tag w:val="topic"/>
        <w:id w:val="195595622"/>
      </w:sdtPr>
      <w:sdtContent>
        <w:p w14:paraId="3329272C" w14:textId="77777777" w:rsidR="0035550D" w:rsidRPr="00FF2450" w:rsidRDefault="00581773" w:rsidP="0035550D">
          <w:pPr>
            <w:pStyle w:val="Heading5AMC"/>
          </w:pPr>
          <w:r w:rsidRPr="00FF2450">
            <w:t xml:space="preserve">AMC1 ATCO.AR.F.020 </w:t>
          </w:r>
          <w:r w:rsidR="00BA5256">
            <w:t xml:space="preserve"> </w:t>
          </w:r>
          <w:r w:rsidRPr="00FF2450">
            <w:t>Aero-medical forms</w:t>
          </w:r>
          <w:bookmarkEnd w:id="1485"/>
          <w:bookmarkEnd w:id="1484"/>
          <w:bookmarkEnd w:id="1483"/>
          <w:bookmarkEnd w:id="1482"/>
          <w:bookmarkEnd w:id="1481"/>
        </w:p>
        <w:p w14:paraId="4CD08166" w14:textId="77777777" w:rsidR="0035550D" w:rsidRPr="00FF2450" w:rsidRDefault="00581773" w:rsidP="0035550D">
          <w:pPr>
            <w:pStyle w:val="Heading6OrgManual"/>
          </w:pPr>
          <w:r w:rsidRPr="00FF2450">
            <w:t>AERO-MEDICAL FORMS</w:t>
          </w:r>
        </w:p>
        <w:p w14:paraId="76010BA8" w14:textId="77777777" w:rsidR="0035550D" w:rsidRPr="00FF2450" w:rsidRDefault="00581773" w:rsidP="0035550D">
          <w:r w:rsidRPr="00FF2450">
            <w:t xml:space="preserve">The forms referred to in </w:t>
          </w:r>
          <w:hyperlink w:anchor="_DxCrossRefBm1379192658" w:history="1">
            <w:r>
              <w:rPr>
                <w:rStyle w:val="Hyperlink"/>
              </w:rPr>
              <w:t>ATCO.AR.F.020</w:t>
            </w:r>
          </w:hyperlink>
          <w:r>
            <w:t xml:space="preserve"> should reflect the information indicated in the following forms and corresponding instructions for completion.</w:t>
          </w:r>
          <w:r w:rsidR="00007698">
            <w:t xml:space="preserve"> </w:t>
          </w:r>
        </w:p>
        <w:p w14:paraId="21291190" w14:textId="77777777" w:rsidR="00751CF7" w:rsidRDefault="00751CF7" w:rsidP="0035550D">
          <w:pPr>
            <w:rPr>
              <w:b/>
            </w:rPr>
          </w:pPr>
          <w:r>
            <w:t>CIVIL AVIATION COMMITTEE OF THE REPUBLIC OF ARMENIA</w:t>
          </w:r>
          <w:r w:rsidRPr="00FF2450">
            <w:rPr>
              <w:b/>
            </w:rPr>
            <w:t xml:space="preserve"> </w:t>
          </w:r>
        </w:p>
        <w:p w14:paraId="3F937996" w14:textId="77777777" w:rsidR="00835C30" w:rsidRDefault="00581773" w:rsidP="0035550D">
          <w:r w:rsidRPr="00FF2450">
            <w:rPr>
              <w:b/>
            </w:rPr>
            <w:t>APPLICATION FORM FOR A MEDICAL CERTIFICATE</w:t>
          </w:r>
        </w:p>
        <w:p w14:paraId="17AC32C8" w14:textId="77777777" w:rsidR="0035550D" w:rsidRPr="00FF2450" w:rsidRDefault="00581773" w:rsidP="00751CF7">
          <w:pPr>
            <w:pStyle w:val="TableNormal0"/>
            <w:jc w:val="center"/>
          </w:pPr>
          <w:r w:rsidRPr="00FF2450">
            <w:t>MEDICAL IN CONFIDENCE</w:t>
          </w:r>
        </w:p>
        <w:p w14:paraId="4424DA7A" w14:textId="77777777" w:rsidR="0035550D" w:rsidRPr="00FF2450" w:rsidRDefault="00581773" w:rsidP="0035550D">
          <w:r w:rsidRPr="00FF2450">
            <w:t>Complete this page fully and in block capitals — Refer to instructions for completion.</w:t>
          </w:r>
        </w:p>
        <w:tbl>
          <w:tblPr>
            <w:tblStyle w:val="easaForm"/>
            <w:tblpPr w:leftFromText="180" w:rightFromText="180" w:vertAnchor="text" w:horzAnchor="margin" w:tblpXSpec="center" w:tblpY="225"/>
            <w:tblW w:w="9014" w:type="dxa"/>
            <w:tblLayout w:type="fixed"/>
            <w:tblLook w:val="0000" w:firstRow="0" w:lastRow="0" w:firstColumn="0" w:lastColumn="0" w:noHBand="0" w:noVBand="0"/>
          </w:tblPr>
          <w:tblGrid>
            <w:gridCol w:w="2968"/>
            <w:gridCol w:w="697"/>
            <w:gridCol w:w="866"/>
            <w:gridCol w:w="1276"/>
            <w:gridCol w:w="139"/>
            <w:gridCol w:w="3068"/>
          </w:tblGrid>
          <w:tr w:rsidR="00090094" w14:paraId="1A3F9A03" w14:textId="77777777" w:rsidTr="00C468BF">
            <w:trPr>
              <w:trHeight w:val="64"/>
            </w:trPr>
            <w:tc>
              <w:tcPr>
                <w:tcW w:w="2968" w:type="dxa"/>
              </w:tcPr>
              <w:p w14:paraId="54DE6086" w14:textId="77777777" w:rsidR="008F3E4B" w:rsidRPr="008F3E4B" w:rsidRDefault="00581773" w:rsidP="0035550D">
                <w:pPr>
                  <w:pStyle w:val="TableNormal0"/>
                </w:pPr>
                <w:r w:rsidRPr="008F3E4B">
                  <w:t>(1) State of licence issue:</w:t>
                </w:r>
              </w:p>
            </w:tc>
            <w:tc>
              <w:tcPr>
                <w:tcW w:w="6046" w:type="dxa"/>
                <w:gridSpan w:val="5"/>
              </w:tcPr>
              <w:p w14:paraId="7229C53A" w14:textId="77777777" w:rsidR="008F3E4B" w:rsidRPr="008F3E4B" w:rsidRDefault="00581773" w:rsidP="0035550D">
                <w:pPr>
                  <w:pStyle w:val="TableNormal0"/>
                </w:pPr>
                <w:r w:rsidRPr="008F3E4B">
                  <w:t>(2) Medical certificate applied for:</w:t>
                </w:r>
                <w:r w:rsidRPr="008F3E4B">
                  <w:tab/>
                </w:r>
              </w:p>
              <w:p w14:paraId="47802606" w14:textId="77777777" w:rsidR="008F3E4B" w:rsidRPr="008F3E4B" w:rsidRDefault="00581773" w:rsidP="0035550D">
                <w:pPr>
                  <w:pStyle w:val="TableNormal0"/>
                </w:pPr>
                <w:r w:rsidRPr="008F3E4B">
                  <w:t>Class 1</w:t>
                </w:r>
                <w:r w:rsidR="0035550D">
                  <w:t xml:space="preserve"> </w:t>
                </w:r>
                <w:r w:rsidRPr="008F3E4B">
                  <w:tab/>
                </w:r>
                <w:r w:rsidRPr="008F3E4B">
                  <w:rPr>
                    <w:rFonts w:ascii="Wingdings" w:hAnsi="Wingdings"/>
                  </w:rPr>
                  <w:sym w:font="Wingdings" w:char="F06F"/>
                </w:r>
                <w:r w:rsidRPr="008F3E4B">
                  <w:tab/>
                  <w:t>Class 2</w:t>
                </w:r>
                <w:r w:rsidR="0035550D">
                  <w:t xml:space="preserve"> </w:t>
                </w:r>
                <w:r w:rsidRPr="008F3E4B">
                  <w:tab/>
                </w:r>
                <w:r w:rsidRPr="008F3E4B">
                  <w:rPr>
                    <w:rFonts w:ascii="Wingdings" w:hAnsi="Wingdings"/>
                  </w:rPr>
                  <w:sym w:font="Wingdings" w:char="F06F"/>
                </w:r>
                <w:r w:rsidRPr="008F3E4B">
                  <w:tab/>
                  <w:t>Class 3</w:t>
                </w:r>
                <w:r w:rsidRPr="008F3E4B">
                  <w:tab/>
                </w:r>
                <w:r w:rsidR="0035550D">
                  <w:t xml:space="preserve">              </w:t>
                </w:r>
                <w:r w:rsidRPr="008F3E4B">
                  <w:rPr>
                    <w:rFonts w:ascii="Wingdings" w:hAnsi="Wingdings"/>
                  </w:rPr>
                  <w:sym w:font="Wingdings" w:char="F06F"/>
                </w:r>
              </w:p>
            </w:tc>
          </w:tr>
          <w:tr w:rsidR="00090094" w14:paraId="62CDECAA" w14:textId="77777777" w:rsidTr="00C468BF">
            <w:trPr>
              <w:trHeight w:val="624"/>
            </w:trPr>
            <w:tc>
              <w:tcPr>
                <w:tcW w:w="2968" w:type="dxa"/>
              </w:tcPr>
              <w:p w14:paraId="150412CD" w14:textId="77777777" w:rsidR="008F3E4B" w:rsidRPr="008F3E4B" w:rsidRDefault="00581773" w:rsidP="0035550D">
                <w:pPr>
                  <w:pStyle w:val="TableNormal0"/>
                </w:pPr>
                <w:r w:rsidRPr="008F3E4B">
                  <w:t>(3) Surname:</w:t>
                </w:r>
              </w:p>
            </w:tc>
            <w:tc>
              <w:tcPr>
                <w:tcW w:w="2839" w:type="dxa"/>
                <w:gridSpan w:val="3"/>
              </w:tcPr>
              <w:p w14:paraId="5851EE4E" w14:textId="77777777" w:rsidR="008F3E4B" w:rsidRPr="008F3E4B" w:rsidRDefault="00581773" w:rsidP="0035550D">
                <w:pPr>
                  <w:pStyle w:val="TableNormal0"/>
                </w:pPr>
                <w:r w:rsidRPr="008F3E4B">
                  <w:t>(4) Previous surname(s):</w:t>
                </w:r>
              </w:p>
            </w:tc>
            <w:tc>
              <w:tcPr>
                <w:tcW w:w="3207" w:type="dxa"/>
                <w:gridSpan w:val="2"/>
              </w:tcPr>
              <w:p w14:paraId="5A300A24" w14:textId="77777777" w:rsidR="008F3E4B" w:rsidRPr="008F3E4B" w:rsidRDefault="00581773" w:rsidP="0035550D">
                <w:pPr>
                  <w:pStyle w:val="TableNormal0"/>
                </w:pPr>
                <w:r w:rsidRPr="008F3E4B">
                  <w:t>(12) Application:</w:t>
                </w:r>
              </w:p>
              <w:p w14:paraId="0001DED3" w14:textId="77777777" w:rsidR="008F3E4B" w:rsidRPr="008F3E4B" w:rsidRDefault="00581773" w:rsidP="0035550D">
                <w:pPr>
                  <w:pStyle w:val="TableNormal0"/>
                </w:pPr>
                <w:r w:rsidRPr="008F3E4B">
                  <w:t>Initial</w:t>
                </w:r>
                <w:r w:rsidRPr="008F3E4B">
                  <w:tab/>
                </w:r>
                <w:r w:rsidRPr="008F3E4B">
                  <w:rPr>
                    <w:rFonts w:ascii="Wingdings" w:hAnsi="Wingdings"/>
                  </w:rPr>
                  <w:sym w:font="Wingdings" w:char="F06F"/>
                </w:r>
                <w:r w:rsidRPr="008F3E4B">
                  <w:br/>
                  <w:t>Revalidation/Renewal</w:t>
                </w:r>
                <w:r w:rsidRPr="008F3E4B">
                  <w:tab/>
                </w:r>
                <w:r w:rsidRPr="008F3E4B">
                  <w:rPr>
                    <w:rFonts w:ascii="Wingdings" w:hAnsi="Wingdings"/>
                  </w:rPr>
                  <w:sym w:font="Wingdings" w:char="F06F"/>
                </w:r>
              </w:p>
            </w:tc>
          </w:tr>
          <w:tr w:rsidR="00090094" w14:paraId="536FB792" w14:textId="77777777" w:rsidTr="00C468BF">
            <w:trPr>
              <w:trHeight w:val="673"/>
            </w:trPr>
            <w:tc>
              <w:tcPr>
                <w:tcW w:w="2968" w:type="dxa"/>
              </w:tcPr>
              <w:p w14:paraId="10FD0F74" w14:textId="77777777" w:rsidR="008F3E4B" w:rsidRPr="008F3E4B" w:rsidRDefault="00581773" w:rsidP="0035550D">
                <w:pPr>
                  <w:pStyle w:val="TableNormal0"/>
                </w:pPr>
                <w:r w:rsidRPr="008F3E4B">
                  <w:t>(5) Forename(s):</w:t>
                </w:r>
              </w:p>
            </w:tc>
            <w:tc>
              <w:tcPr>
                <w:tcW w:w="1563" w:type="dxa"/>
                <w:gridSpan w:val="2"/>
              </w:tcPr>
              <w:p w14:paraId="57468060" w14:textId="77777777" w:rsidR="008F3E4B" w:rsidRPr="008F3E4B" w:rsidRDefault="00581773" w:rsidP="0035550D">
                <w:pPr>
                  <w:pStyle w:val="TableNormal0"/>
                </w:pPr>
                <w:r w:rsidRPr="008F3E4B">
                  <w:t>(6) Date of birth (dd/mm/yyyy):</w:t>
                </w:r>
              </w:p>
              <w:p w14:paraId="46B7B54C" w14:textId="77777777" w:rsidR="008F3E4B" w:rsidRPr="008F3E4B" w:rsidRDefault="008F3E4B" w:rsidP="0035550D">
                <w:pPr>
                  <w:pStyle w:val="TableNormal0"/>
                </w:pPr>
              </w:p>
            </w:tc>
            <w:tc>
              <w:tcPr>
                <w:tcW w:w="1276" w:type="dxa"/>
              </w:tcPr>
              <w:p w14:paraId="10B2F6F5" w14:textId="77777777" w:rsidR="008F3E4B" w:rsidRPr="008F3E4B" w:rsidRDefault="00581773" w:rsidP="0035550D">
                <w:pPr>
                  <w:pStyle w:val="TableNormal0"/>
                </w:pPr>
                <w:r w:rsidRPr="008F3E4B">
                  <w:t>(7) Sex:</w:t>
                </w:r>
              </w:p>
              <w:p w14:paraId="3CB8E062" w14:textId="77777777" w:rsidR="008F3E4B" w:rsidRPr="008F3E4B" w:rsidRDefault="00581773" w:rsidP="0035550D">
                <w:pPr>
                  <w:pStyle w:val="TableNormal0"/>
                </w:pPr>
                <w:r w:rsidRPr="008F3E4B">
                  <w:t>Male</w:t>
                </w:r>
                <w:r w:rsidRPr="008F3E4B">
                  <w:tab/>
                </w:r>
                <w:r w:rsidR="0035550D">
                  <w:t xml:space="preserve">  </w:t>
                </w:r>
                <w:r w:rsidRPr="008F3E4B">
                  <w:rPr>
                    <w:rFonts w:ascii="Wingdings" w:hAnsi="Wingdings"/>
                  </w:rPr>
                  <w:sym w:font="Wingdings" w:char="F06F"/>
                </w:r>
                <w:r w:rsidRPr="008F3E4B">
                  <w:br/>
                  <w:t>Female</w:t>
                </w:r>
                <w:r w:rsidR="0035550D">
                  <w:t xml:space="preserve">  </w:t>
                </w:r>
                <w:r w:rsidRPr="008F3E4B">
                  <w:rPr>
                    <w:rFonts w:ascii="Wingdings" w:hAnsi="Wingdings"/>
                  </w:rPr>
                  <w:sym w:font="Wingdings" w:char="F06F"/>
                </w:r>
              </w:p>
            </w:tc>
            <w:tc>
              <w:tcPr>
                <w:tcW w:w="3207" w:type="dxa"/>
                <w:gridSpan w:val="2"/>
              </w:tcPr>
              <w:p w14:paraId="1B84DF1A" w14:textId="77777777" w:rsidR="008F3E4B" w:rsidRPr="008F3E4B" w:rsidRDefault="00581773" w:rsidP="0035550D">
                <w:pPr>
                  <w:pStyle w:val="TableNormal0"/>
                </w:pPr>
                <w:r w:rsidRPr="008F3E4B">
                  <w:t>(13) Reference number:</w:t>
                </w:r>
              </w:p>
            </w:tc>
          </w:tr>
          <w:tr w:rsidR="00090094" w14:paraId="478ABD45" w14:textId="77777777" w:rsidTr="00C468BF">
            <w:trPr>
              <w:trHeight w:val="64"/>
            </w:trPr>
            <w:tc>
              <w:tcPr>
                <w:tcW w:w="2968" w:type="dxa"/>
              </w:tcPr>
              <w:p w14:paraId="7FE22EAE" w14:textId="77777777" w:rsidR="00835C30" w:rsidRPr="008F3E4B" w:rsidRDefault="00581773" w:rsidP="0035550D">
                <w:pPr>
                  <w:pStyle w:val="TableNormal0"/>
                </w:pPr>
                <w:r w:rsidRPr="008F3E4B">
                  <w:t>(8) Place and country of birth:</w:t>
                </w:r>
              </w:p>
            </w:tc>
            <w:tc>
              <w:tcPr>
                <w:tcW w:w="2839" w:type="dxa"/>
                <w:gridSpan w:val="3"/>
              </w:tcPr>
              <w:p w14:paraId="2325D6D4" w14:textId="77777777" w:rsidR="00835C30" w:rsidRPr="008F3E4B" w:rsidRDefault="00581773" w:rsidP="0035550D">
                <w:pPr>
                  <w:pStyle w:val="TableNormal0"/>
                </w:pPr>
                <w:r w:rsidRPr="008F3E4B">
                  <w:t>(9) Nationality:</w:t>
                </w:r>
              </w:p>
            </w:tc>
            <w:tc>
              <w:tcPr>
                <w:tcW w:w="3207" w:type="dxa"/>
                <w:gridSpan w:val="2"/>
                <w:vMerge w:val="restart"/>
              </w:tcPr>
              <w:p w14:paraId="7DAF422D" w14:textId="77777777" w:rsidR="00835C30" w:rsidRPr="008F3E4B" w:rsidRDefault="00581773" w:rsidP="0035550D">
                <w:pPr>
                  <w:pStyle w:val="TableNormal0"/>
                </w:pPr>
                <w:r w:rsidRPr="008F3E4B">
                  <w:t>(14) Type of licence applied for:</w:t>
                </w:r>
              </w:p>
            </w:tc>
          </w:tr>
          <w:tr w:rsidR="00090094" w14:paraId="46A402C4" w14:textId="77777777" w:rsidTr="00C468BF">
            <w:trPr>
              <w:trHeight w:val="244"/>
            </w:trPr>
            <w:tc>
              <w:tcPr>
                <w:tcW w:w="2968" w:type="dxa"/>
                <w:vMerge w:val="restart"/>
              </w:tcPr>
              <w:p w14:paraId="308BE2E6" w14:textId="77777777" w:rsidR="00C468BF" w:rsidRDefault="00581773" w:rsidP="0035550D">
                <w:pPr>
                  <w:pStyle w:val="TableNormal0"/>
                </w:pPr>
                <w:r w:rsidRPr="008F3E4B">
                  <w:t>(10) Permanent address:</w:t>
                </w:r>
              </w:p>
              <w:p w14:paraId="018C5B70" w14:textId="77777777" w:rsidR="00C468BF" w:rsidRDefault="00C468BF" w:rsidP="0035550D">
                <w:pPr>
                  <w:pStyle w:val="TableNormal0"/>
                </w:pPr>
              </w:p>
              <w:p w14:paraId="009C8EEA" w14:textId="77777777" w:rsidR="00C468BF" w:rsidRPr="008F3E4B" w:rsidRDefault="00C468BF" w:rsidP="0035550D">
                <w:pPr>
                  <w:pStyle w:val="TableNormal0"/>
                </w:pPr>
              </w:p>
              <w:p w14:paraId="11235578" w14:textId="77777777" w:rsidR="00C468BF" w:rsidRPr="008F3E4B" w:rsidRDefault="00581773" w:rsidP="0035550D">
                <w:pPr>
                  <w:pStyle w:val="TableNormal0"/>
                  <w:rPr>
                    <w:lang w:eastAsia="zh-CN"/>
                  </w:rPr>
                </w:pPr>
                <w:r w:rsidRPr="008F3E4B">
                  <w:rPr>
                    <w:lang w:eastAsia="zh-CN"/>
                  </w:rPr>
                  <w:t>Country:</w:t>
                </w:r>
              </w:p>
              <w:p w14:paraId="13928CE3" w14:textId="77777777" w:rsidR="00C468BF" w:rsidRPr="008F3E4B" w:rsidRDefault="00581773" w:rsidP="0035550D">
                <w:pPr>
                  <w:pStyle w:val="TableNormal0"/>
                </w:pPr>
                <w:r w:rsidRPr="008F3E4B">
                  <w:t>Telephone No:</w:t>
                </w:r>
              </w:p>
              <w:p w14:paraId="783392B3" w14:textId="77777777" w:rsidR="00C468BF" w:rsidRPr="008F3E4B" w:rsidRDefault="00581773" w:rsidP="0035550D">
                <w:pPr>
                  <w:pStyle w:val="TableNormal0"/>
                </w:pPr>
                <w:r w:rsidRPr="008F3E4B">
                  <w:t>Mobile No:</w:t>
                </w:r>
              </w:p>
              <w:p w14:paraId="6D8FE85B" w14:textId="77777777" w:rsidR="00C468BF" w:rsidRPr="008F3E4B" w:rsidRDefault="00581773" w:rsidP="00EE06E3">
                <w:pPr>
                  <w:pStyle w:val="TableNormal0"/>
                </w:pPr>
                <w:r w:rsidRPr="008F3E4B">
                  <w:t>E-mail:</w:t>
                </w:r>
              </w:p>
            </w:tc>
            <w:tc>
              <w:tcPr>
                <w:tcW w:w="2839" w:type="dxa"/>
                <w:gridSpan w:val="3"/>
                <w:vMerge w:val="restart"/>
              </w:tcPr>
              <w:p w14:paraId="44D1CEF0" w14:textId="77777777" w:rsidR="00C468BF" w:rsidRDefault="00581773" w:rsidP="0035550D">
                <w:pPr>
                  <w:pStyle w:val="TableNormal0"/>
                </w:pPr>
                <w:r w:rsidRPr="008F3E4B">
                  <w:t>(11) Postal address (if different):</w:t>
                </w:r>
              </w:p>
              <w:p w14:paraId="3FFCABF9" w14:textId="77777777" w:rsidR="00C468BF" w:rsidRPr="008F3E4B" w:rsidRDefault="00C468BF" w:rsidP="0035550D">
                <w:pPr>
                  <w:pStyle w:val="TableNormal0"/>
                </w:pPr>
              </w:p>
              <w:p w14:paraId="5B5E40AE" w14:textId="77777777" w:rsidR="00C468BF" w:rsidRPr="008F3E4B" w:rsidRDefault="00581773" w:rsidP="0035550D">
                <w:pPr>
                  <w:pStyle w:val="TableNormal0"/>
                </w:pPr>
                <w:r w:rsidRPr="008F3E4B">
                  <w:t>Country:</w:t>
                </w:r>
              </w:p>
              <w:p w14:paraId="49E42927" w14:textId="77777777" w:rsidR="00C468BF" w:rsidRPr="008F3E4B" w:rsidRDefault="00581773" w:rsidP="003C0F2D">
                <w:pPr>
                  <w:pStyle w:val="TableNormal0"/>
                </w:pPr>
                <w:r w:rsidRPr="008F3E4B">
                  <w:t>Telephone No:</w:t>
                </w:r>
              </w:p>
            </w:tc>
            <w:tc>
              <w:tcPr>
                <w:tcW w:w="3207" w:type="dxa"/>
                <w:gridSpan w:val="2"/>
                <w:vMerge/>
              </w:tcPr>
              <w:p w14:paraId="510BA41E" w14:textId="77777777" w:rsidR="00C468BF" w:rsidRPr="008F3E4B" w:rsidRDefault="00C468BF" w:rsidP="0035550D">
                <w:pPr>
                  <w:pStyle w:val="TableNormal0"/>
                </w:pPr>
              </w:p>
            </w:tc>
          </w:tr>
          <w:tr w:rsidR="00090094" w14:paraId="0B3FF67D" w14:textId="77777777" w:rsidTr="00C468BF">
            <w:trPr>
              <w:trHeight w:val="212"/>
            </w:trPr>
            <w:tc>
              <w:tcPr>
                <w:tcW w:w="2968" w:type="dxa"/>
                <w:vMerge/>
              </w:tcPr>
              <w:p w14:paraId="1D0AFA50" w14:textId="77777777" w:rsidR="00C468BF" w:rsidRPr="008F3E4B" w:rsidRDefault="00C468BF" w:rsidP="00EE06E3">
                <w:pPr>
                  <w:pStyle w:val="TableNormal0"/>
                </w:pPr>
              </w:p>
            </w:tc>
            <w:tc>
              <w:tcPr>
                <w:tcW w:w="2839" w:type="dxa"/>
                <w:gridSpan w:val="3"/>
                <w:vMerge/>
              </w:tcPr>
              <w:p w14:paraId="49319220" w14:textId="77777777" w:rsidR="00C468BF" w:rsidRPr="008F3E4B" w:rsidRDefault="00C468BF" w:rsidP="003C0F2D">
                <w:pPr>
                  <w:pStyle w:val="TableNormal0"/>
                </w:pPr>
              </w:p>
            </w:tc>
            <w:tc>
              <w:tcPr>
                <w:tcW w:w="3207" w:type="dxa"/>
                <w:gridSpan w:val="2"/>
              </w:tcPr>
              <w:p w14:paraId="0DBF9EE9" w14:textId="77777777" w:rsidR="00C468BF" w:rsidRPr="008F3E4B" w:rsidRDefault="00581773" w:rsidP="0035550D">
                <w:pPr>
                  <w:pStyle w:val="TableNormal0"/>
                </w:pPr>
                <w:r w:rsidRPr="008F3E4B">
                  <w:t>(15) Occupation (principal):</w:t>
                </w:r>
              </w:p>
            </w:tc>
          </w:tr>
          <w:tr w:rsidR="00090094" w14:paraId="564707D9" w14:textId="77777777" w:rsidTr="00C468BF">
            <w:trPr>
              <w:trHeight w:val="64"/>
            </w:trPr>
            <w:tc>
              <w:tcPr>
                <w:tcW w:w="2968" w:type="dxa"/>
                <w:vMerge/>
              </w:tcPr>
              <w:p w14:paraId="2FDFC279" w14:textId="77777777" w:rsidR="00C468BF" w:rsidRPr="008F3E4B" w:rsidRDefault="00C468BF" w:rsidP="0035550D">
                <w:pPr>
                  <w:pStyle w:val="TableNormal0"/>
                </w:pPr>
              </w:p>
            </w:tc>
            <w:tc>
              <w:tcPr>
                <w:tcW w:w="2839" w:type="dxa"/>
                <w:gridSpan w:val="3"/>
                <w:vMerge/>
              </w:tcPr>
              <w:p w14:paraId="3634641D" w14:textId="77777777" w:rsidR="00C468BF" w:rsidRPr="008F3E4B" w:rsidRDefault="00C468BF" w:rsidP="0035550D">
                <w:pPr>
                  <w:pStyle w:val="TableNormal0"/>
                </w:pPr>
              </w:p>
            </w:tc>
            <w:tc>
              <w:tcPr>
                <w:tcW w:w="3207" w:type="dxa"/>
                <w:gridSpan w:val="2"/>
              </w:tcPr>
              <w:p w14:paraId="12F1834E" w14:textId="77777777" w:rsidR="00C468BF" w:rsidRPr="008F3E4B" w:rsidRDefault="00581773" w:rsidP="0035550D">
                <w:pPr>
                  <w:pStyle w:val="TableNormal0"/>
                </w:pPr>
                <w:r w:rsidRPr="008F3E4B">
                  <w:t>(16) Employer:</w:t>
                </w:r>
              </w:p>
            </w:tc>
          </w:tr>
          <w:tr w:rsidR="00090094" w14:paraId="7E0171A2" w14:textId="77777777" w:rsidTr="00C468BF">
            <w:trPr>
              <w:trHeight w:val="550"/>
            </w:trPr>
            <w:tc>
              <w:tcPr>
                <w:tcW w:w="2968" w:type="dxa"/>
                <w:vMerge/>
              </w:tcPr>
              <w:p w14:paraId="7E04F8BA" w14:textId="77777777" w:rsidR="00C468BF" w:rsidRPr="008F3E4B" w:rsidRDefault="00C468BF" w:rsidP="0035550D">
                <w:pPr>
                  <w:pStyle w:val="TableNormal0"/>
                  <w:rPr>
                    <w:lang w:eastAsia="zh-CN"/>
                  </w:rPr>
                </w:pPr>
              </w:p>
            </w:tc>
            <w:tc>
              <w:tcPr>
                <w:tcW w:w="2839" w:type="dxa"/>
                <w:gridSpan w:val="3"/>
                <w:vMerge/>
              </w:tcPr>
              <w:p w14:paraId="1FC7032A" w14:textId="77777777" w:rsidR="00C468BF" w:rsidRPr="008F3E4B" w:rsidRDefault="00C468BF" w:rsidP="0035550D">
                <w:pPr>
                  <w:pStyle w:val="TableNormal0"/>
                </w:pPr>
              </w:p>
            </w:tc>
            <w:tc>
              <w:tcPr>
                <w:tcW w:w="3207" w:type="dxa"/>
                <w:gridSpan w:val="2"/>
              </w:tcPr>
              <w:p w14:paraId="30D12505" w14:textId="77777777" w:rsidR="00C468BF" w:rsidRPr="008F3E4B" w:rsidRDefault="00581773" w:rsidP="00C468BF">
                <w:pPr>
                  <w:pStyle w:val="TableNormal0"/>
                </w:pPr>
                <w:r w:rsidRPr="008F3E4B">
                  <w:t>(17) Last aero-medical examination:</w:t>
                </w:r>
              </w:p>
              <w:p w14:paraId="62860496" w14:textId="77777777" w:rsidR="00C468BF" w:rsidRPr="008F3E4B" w:rsidRDefault="00581773" w:rsidP="00C468BF">
                <w:pPr>
                  <w:pStyle w:val="TableNormal0"/>
                </w:pPr>
                <w:r w:rsidRPr="008F3E4B">
                  <w:t>Date:</w:t>
                </w:r>
              </w:p>
              <w:p w14:paraId="4A6ACB2E" w14:textId="77777777" w:rsidR="00C468BF" w:rsidRPr="008F3E4B" w:rsidRDefault="00581773" w:rsidP="00C468BF">
                <w:pPr>
                  <w:pStyle w:val="TableNormal0"/>
                </w:pPr>
                <w:r w:rsidRPr="008F3E4B">
                  <w:t>Place:</w:t>
                </w:r>
              </w:p>
            </w:tc>
          </w:tr>
          <w:tr w:rsidR="00090094" w14:paraId="2CB1154B" w14:textId="77777777" w:rsidTr="007D7090">
            <w:trPr>
              <w:trHeight w:val="646"/>
            </w:trPr>
            <w:tc>
              <w:tcPr>
                <w:tcW w:w="3665" w:type="dxa"/>
                <w:gridSpan w:val="2"/>
              </w:tcPr>
              <w:p w14:paraId="18715076" w14:textId="77777777" w:rsidR="008F3E4B" w:rsidRPr="008F3E4B" w:rsidRDefault="00581773" w:rsidP="0035550D">
                <w:pPr>
                  <w:pStyle w:val="TableNormal0"/>
                </w:pPr>
                <w:r w:rsidRPr="008F3E4B">
                  <w:rPr>
                    <w:noProof/>
                    <w:lang w:val="ru-RU" w:eastAsia="ru-RU"/>
                  </w:rPr>
                  <mc:AlternateContent>
                    <mc:Choice Requires="wps">
                      <w:drawing>
                        <wp:anchor distT="0" distB="0" distL="114300" distR="114300" simplePos="0" relativeHeight="251659264" behindDoc="0" locked="0" layoutInCell="0" allowOverlap="1" wp14:anchorId="1464FCA5" wp14:editId="013CF91F">
                          <wp:simplePos x="0" y="0"/>
                          <wp:positionH relativeFrom="column">
                            <wp:posOffset>5501640</wp:posOffset>
                          </wp:positionH>
                          <wp:positionV relativeFrom="paragraph">
                            <wp:posOffset>288290</wp:posOffset>
                          </wp:positionV>
                          <wp:extent cx="635" cy="635"/>
                          <wp:effectExtent l="5715" t="12065" r="12700" b="6350"/>
                          <wp:wrapNone/>
                          <wp:docPr id="30"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35" cy="63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bodyPr rot="0" vert="horz" wrap="square" anchor="t" anchorCtr="0" upright="1"/>
                              </wps:wsp>
                            </a:graphicData>
                          </a:graphic>
                          <wp14:sizeRelH relativeFrom="page">
                            <wp14:pctWidth>0</wp14:pctWidth>
                          </wp14:sizeRelH>
                          <wp14:sizeRelV relativeFrom="page">
                            <wp14:pctHeight>0</wp14:pctHeight>
                          </wp14:sizeRelV>
                        </wp:anchor>
                      </w:drawing>
                    </mc:Choice>
                    <mc:Fallback>
                      <w:pict>
                        <v:rect id="Rectangle 8" o:spid="_x0000_s1025" style="width:0.05pt;height:0.05pt;margin-top:22.7pt;margin-left:433.2pt;mso-height-percent:0;mso-height-relative:page;mso-width-percent:0;mso-width-relative:page;mso-wrap-distance-bottom:0;mso-wrap-distance-left:9pt;mso-wrap-distance-right:9pt;mso-wrap-distance-top:0;position:absolute;v-text-anchor:top;z-index:251658240" o:allowincell="f" filled="f" fillcolor="this" stroked="t" strokecolor="black" strokeweight="0.75pt"/>
                      </w:pict>
                    </mc:Fallback>
                  </mc:AlternateContent>
                </w:r>
                <w:r w:rsidRPr="008F3E4B">
                  <w:t>(18) Licence(s) held (type):</w:t>
                </w:r>
              </w:p>
              <w:p w14:paraId="4E28750A" w14:textId="77777777" w:rsidR="008F3E4B" w:rsidRPr="008F3E4B" w:rsidRDefault="00581773" w:rsidP="0035550D">
                <w:pPr>
                  <w:pStyle w:val="TableNormal0"/>
                </w:pPr>
                <w:r w:rsidRPr="008F3E4B">
                  <w:t>Licence(s) number(s):</w:t>
                </w:r>
              </w:p>
              <w:p w14:paraId="011EE6FD" w14:textId="77777777" w:rsidR="008F3E4B" w:rsidRPr="008F3E4B" w:rsidRDefault="008F3E4B" w:rsidP="0035550D">
                <w:pPr>
                  <w:pStyle w:val="TableNormal0"/>
                </w:pPr>
              </w:p>
            </w:tc>
            <w:tc>
              <w:tcPr>
                <w:tcW w:w="5349" w:type="dxa"/>
                <w:gridSpan w:val="4"/>
              </w:tcPr>
              <w:p w14:paraId="19903009" w14:textId="77777777" w:rsidR="008F3E4B" w:rsidRPr="008F3E4B" w:rsidRDefault="00581773" w:rsidP="0035550D">
                <w:pPr>
                  <w:pStyle w:val="TableNormal0"/>
                </w:pPr>
                <w:r w:rsidRPr="008F3E4B">
                  <w:t>(19) Any limitations on licence(s)/medical certificate held:</w:t>
                </w:r>
              </w:p>
              <w:p w14:paraId="4B8F7E9F" w14:textId="77777777" w:rsidR="008F3E4B" w:rsidRPr="008F3E4B" w:rsidRDefault="00581773" w:rsidP="0035550D">
                <w:pPr>
                  <w:pStyle w:val="TableNormal0"/>
                </w:pPr>
                <w:r w:rsidRPr="008F3E4B">
                  <w:t>No</w:t>
                </w:r>
                <w:r w:rsidRPr="008F3E4B">
                  <w:tab/>
                </w:r>
                <w:r w:rsidRPr="008F3E4B">
                  <w:rPr>
                    <w:rFonts w:ascii="Wingdings" w:hAnsi="Wingdings"/>
                  </w:rPr>
                  <w:sym w:font="Wingdings" w:char="F06F"/>
                </w:r>
              </w:p>
              <w:p w14:paraId="5AF96553" w14:textId="77777777" w:rsidR="008F3E4B" w:rsidRPr="008F3E4B" w:rsidRDefault="00581773" w:rsidP="0035550D">
                <w:pPr>
                  <w:pStyle w:val="TableNormal0"/>
                </w:pPr>
                <w:r w:rsidRPr="008F3E4B">
                  <w:t>Yes</w:t>
                </w:r>
                <w:r w:rsidRPr="008F3E4B">
                  <w:tab/>
                </w:r>
                <w:r w:rsidRPr="008F3E4B">
                  <w:rPr>
                    <w:rFonts w:ascii="Wingdings" w:hAnsi="Wingdings"/>
                  </w:rPr>
                  <w:sym w:font="Wingdings" w:char="F06F"/>
                </w:r>
                <w:r w:rsidRPr="008F3E4B">
                  <w:tab/>
                  <w:t>Details:</w:t>
                </w:r>
              </w:p>
            </w:tc>
          </w:tr>
          <w:tr w:rsidR="00090094" w14:paraId="3D502F74" w14:textId="77777777" w:rsidTr="007D7090">
            <w:trPr>
              <w:trHeight w:val="624"/>
            </w:trPr>
            <w:tc>
              <w:tcPr>
                <w:tcW w:w="3665" w:type="dxa"/>
                <w:gridSpan w:val="2"/>
                <w:vMerge w:val="restart"/>
              </w:tcPr>
              <w:p w14:paraId="208AA68E" w14:textId="77777777" w:rsidR="00835C30" w:rsidRPr="008F3E4B" w:rsidRDefault="00581773" w:rsidP="0035550D">
                <w:pPr>
                  <w:pStyle w:val="TableNormal0"/>
                </w:pPr>
                <w:r w:rsidRPr="008F3E4B">
                  <w:t>(20) Have you ever had a medical certificate denied, suspended or revoked?</w:t>
                </w:r>
              </w:p>
              <w:p w14:paraId="022453EE" w14:textId="77777777" w:rsidR="00835C30" w:rsidRPr="008F3E4B" w:rsidRDefault="00581773" w:rsidP="0035550D">
                <w:pPr>
                  <w:pStyle w:val="TableNormal0"/>
                </w:pPr>
                <w:r w:rsidRPr="008F3E4B">
                  <w:t>No</w:t>
                </w:r>
                <w:r w:rsidRPr="008F3E4B">
                  <w:tab/>
                </w:r>
                <w:r w:rsidRPr="008F3E4B">
                  <w:rPr>
                    <w:rFonts w:ascii="Wingdings" w:hAnsi="Wingdings"/>
                  </w:rPr>
                  <w:sym w:font="Wingdings" w:char="F06F"/>
                </w:r>
              </w:p>
              <w:p w14:paraId="46B489BB" w14:textId="77777777" w:rsidR="00835C30" w:rsidRPr="008F3E4B" w:rsidRDefault="00581773" w:rsidP="0035550D">
                <w:pPr>
                  <w:pStyle w:val="TableNormal0"/>
                </w:pPr>
                <w:r w:rsidRPr="008F3E4B">
                  <w:lastRenderedPageBreak/>
                  <w:t>Yes</w:t>
                </w:r>
                <w:r w:rsidRPr="008F3E4B">
                  <w:tab/>
                </w:r>
                <w:r w:rsidRPr="008F3E4B">
                  <w:rPr>
                    <w:rFonts w:ascii="Wingdings" w:hAnsi="Wingdings"/>
                  </w:rPr>
                  <w:sym w:font="Wingdings" w:char="F06F"/>
                </w:r>
                <w:r w:rsidRPr="008F3E4B">
                  <w:tab/>
                  <w:t>Date:</w:t>
                </w:r>
                <w:r w:rsidRPr="008F3E4B">
                  <w:tab/>
                </w:r>
                <w:r w:rsidRPr="008F3E4B">
                  <w:tab/>
                  <w:t>Country:</w:t>
                </w:r>
              </w:p>
              <w:p w14:paraId="1714B496" w14:textId="77777777" w:rsidR="00835C30" w:rsidRPr="008F3E4B" w:rsidRDefault="00581773" w:rsidP="0035550D">
                <w:pPr>
                  <w:pStyle w:val="TableNormal0"/>
                </w:pPr>
                <w:r w:rsidRPr="008F3E4B">
                  <w:t>Details:</w:t>
                </w:r>
              </w:p>
            </w:tc>
            <w:tc>
              <w:tcPr>
                <w:tcW w:w="2281" w:type="dxa"/>
                <w:gridSpan w:val="3"/>
              </w:tcPr>
              <w:p w14:paraId="1060AD52" w14:textId="77777777" w:rsidR="00566407" w:rsidRDefault="00581773" w:rsidP="0035550D">
                <w:pPr>
                  <w:pStyle w:val="TableNormal0"/>
                </w:pPr>
                <w:r>
                  <w:lastRenderedPageBreak/>
                  <w:t>(21) Flight time total:</w:t>
                </w:r>
              </w:p>
              <w:p w14:paraId="67E5D98F" w14:textId="77777777" w:rsidR="00835C30" w:rsidRPr="008F3E4B" w:rsidRDefault="00581773" w:rsidP="0035550D">
                <w:pPr>
                  <w:pStyle w:val="TableNormal0"/>
                </w:pPr>
                <w:r w:rsidRPr="008F3E4B">
                  <w:br/>
                  <w:t>Hrs</w:t>
                </w:r>
                <w:r w:rsidRPr="008F3E4B">
                  <w:tab/>
                </w:r>
                <w:r w:rsidR="00566407">
                  <w:t xml:space="preserve">             </w:t>
                </w:r>
                <w:r>
                  <w:t xml:space="preserve"> </w:t>
                </w:r>
                <w:r w:rsidRPr="008F3E4B">
                  <w:t>n/a</w:t>
                </w:r>
                <w:r w:rsidRPr="008F3E4B">
                  <w:tab/>
                </w:r>
                <w:r w:rsidRPr="008F3E4B">
                  <w:rPr>
                    <w:rFonts w:ascii="Wingdings" w:hAnsi="Wingdings"/>
                  </w:rPr>
                  <w:sym w:font="Wingdings" w:char="F06F"/>
                </w:r>
              </w:p>
            </w:tc>
            <w:tc>
              <w:tcPr>
                <w:tcW w:w="3068" w:type="dxa"/>
              </w:tcPr>
              <w:p w14:paraId="77D83AAE" w14:textId="77777777" w:rsidR="00835C30" w:rsidRPr="008F3E4B" w:rsidRDefault="00581773" w:rsidP="0035550D">
                <w:pPr>
                  <w:pStyle w:val="TableNormal0"/>
                </w:pPr>
                <w:r w:rsidRPr="008F3E4B">
                  <w:t>(22) Flight time since last aero-medical examination:</w:t>
                </w:r>
                <w:r w:rsidRPr="008F3E4B">
                  <w:br/>
                  <w:t>Hrs</w:t>
                </w:r>
                <w:r w:rsidRPr="008F3E4B">
                  <w:tab/>
                </w:r>
                <w:r>
                  <w:t xml:space="preserve">              n/a      </w:t>
                </w:r>
                <w:r w:rsidRPr="008F3E4B">
                  <w:rPr>
                    <w:rFonts w:ascii="Wingdings" w:hAnsi="Wingdings"/>
                  </w:rPr>
                  <w:sym w:font="Wingdings" w:char="F06F"/>
                </w:r>
              </w:p>
            </w:tc>
          </w:tr>
          <w:tr w:rsidR="00090094" w14:paraId="1C8F2BBC" w14:textId="77777777" w:rsidTr="00566407">
            <w:trPr>
              <w:trHeight w:val="583"/>
            </w:trPr>
            <w:tc>
              <w:tcPr>
                <w:tcW w:w="3665" w:type="dxa"/>
                <w:gridSpan w:val="2"/>
                <w:vMerge/>
              </w:tcPr>
              <w:p w14:paraId="483953ED" w14:textId="77777777" w:rsidR="00835C30" w:rsidRPr="008F3E4B" w:rsidRDefault="00835C30" w:rsidP="0035550D">
                <w:pPr>
                  <w:pStyle w:val="TableNormal0"/>
                </w:pPr>
              </w:p>
            </w:tc>
            <w:tc>
              <w:tcPr>
                <w:tcW w:w="5349" w:type="dxa"/>
                <w:gridSpan w:val="4"/>
              </w:tcPr>
              <w:p w14:paraId="5A557C52" w14:textId="77777777" w:rsidR="00835C30" w:rsidRPr="008F3E4B" w:rsidRDefault="00581773" w:rsidP="0035550D">
                <w:pPr>
                  <w:pStyle w:val="TableNormal0"/>
                </w:pPr>
                <w:r w:rsidRPr="008F3E4B">
                  <w:t xml:space="preserve">(23) Aircraft </w:t>
                </w:r>
                <w:r>
                  <w:t xml:space="preserve">class/type(s) currently flown:                </w:t>
                </w:r>
                <w:r w:rsidRPr="008F3E4B">
                  <w:t>n/a</w:t>
                </w:r>
                <w:r w:rsidRPr="008F3E4B">
                  <w:tab/>
                </w:r>
                <w:r w:rsidRPr="008F3E4B">
                  <w:rPr>
                    <w:rFonts w:ascii="Wingdings" w:hAnsi="Wingdings"/>
                  </w:rPr>
                  <w:sym w:font="Wingdings" w:char="F06F"/>
                </w:r>
              </w:p>
            </w:tc>
          </w:tr>
          <w:tr w:rsidR="00090094" w14:paraId="56EF76EF" w14:textId="77777777" w:rsidTr="007D7090">
            <w:trPr>
              <w:trHeight w:val="532"/>
            </w:trPr>
            <w:tc>
              <w:tcPr>
                <w:tcW w:w="3665" w:type="dxa"/>
                <w:gridSpan w:val="2"/>
                <w:vMerge w:val="restart"/>
              </w:tcPr>
              <w:p w14:paraId="3B8D8BE3" w14:textId="77777777" w:rsidR="00566407" w:rsidRPr="008F3E4B" w:rsidRDefault="00581773" w:rsidP="0035550D">
                <w:pPr>
                  <w:pStyle w:val="TableNormal0"/>
                </w:pPr>
                <w:r w:rsidRPr="008F3E4B">
                  <w:t>(24) Any aviation accident or reported incident since last aero-medical examination?</w:t>
                </w:r>
              </w:p>
              <w:p w14:paraId="403C4CF8" w14:textId="77777777" w:rsidR="00566407" w:rsidRPr="008F3E4B" w:rsidRDefault="00581773" w:rsidP="0035550D">
                <w:pPr>
                  <w:pStyle w:val="TableNormal0"/>
                </w:pPr>
                <w:r w:rsidRPr="008F3E4B">
                  <w:t>No</w:t>
                </w:r>
                <w:r w:rsidRPr="008F3E4B">
                  <w:tab/>
                </w:r>
                <w:r w:rsidRPr="008F3E4B">
                  <w:rPr>
                    <w:rFonts w:ascii="Wingdings" w:hAnsi="Wingdings"/>
                  </w:rPr>
                  <w:sym w:font="Wingdings" w:char="F06F"/>
                </w:r>
                <w:r w:rsidRPr="008F3E4B">
                  <w:tab/>
                  <w:t>n/a</w:t>
                </w:r>
                <w:r w:rsidRPr="008F3E4B">
                  <w:tab/>
                </w:r>
                <w:r w:rsidRPr="008F3E4B">
                  <w:rPr>
                    <w:rFonts w:ascii="Wingdings" w:hAnsi="Wingdings"/>
                  </w:rPr>
                  <w:sym w:font="Wingdings" w:char="F06F"/>
                </w:r>
              </w:p>
              <w:p w14:paraId="6461A733" w14:textId="77777777" w:rsidR="00566407" w:rsidRPr="008F3E4B" w:rsidRDefault="00581773" w:rsidP="0035550D">
                <w:pPr>
                  <w:pStyle w:val="TableNormal0"/>
                </w:pPr>
                <w:r w:rsidRPr="008F3E4B">
                  <w:t>Yes</w:t>
                </w:r>
                <w:r w:rsidRPr="008F3E4B">
                  <w:tab/>
                </w:r>
                <w:r w:rsidRPr="008F3E4B">
                  <w:rPr>
                    <w:rFonts w:ascii="Wingdings" w:hAnsi="Wingdings"/>
                  </w:rPr>
                  <w:sym w:font="Wingdings" w:char="F06F"/>
                </w:r>
                <w:r w:rsidRPr="008F3E4B">
                  <w:tab/>
                  <w:t>Date:</w:t>
                </w:r>
                <w:r w:rsidRPr="008F3E4B">
                  <w:tab/>
                </w:r>
                <w:r w:rsidRPr="008F3E4B">
                  <w:tab/>
                  <w:t>Place:</w:t>
                </w:r>
              </w:p>
              <w:p w14:paraId="115838F4" w14:textId="77777777" w:rsidR="00566407" w:rsidRPr="008F3E4B" w:rsidRDefault="00581773" w:rsidP="00847635">
                <w:pPr>
                  <w:pStyle w:val="TableNormal0"/>
                </w:pPr>
                <w:r w:rsidRPr="008F3E4B">
                  <w:t>Details:</w:t>
                </w:r>
              </w:p>
            </w:tc>
            <w:tc>
              <w:tcPr>
                <w:tcW w:w="5349" w:type="dxa"/>
                <w:gridSpan w:val="4"/>
              </w:tcPr>
              <w:p w14:paraId="008DB1ED" w14:textId="77777777" w:rsidR="00566407" w:rsidRPr="008F3E4B" w:rsidRDefault="00581773" w:rsidP="0035550D">
                <w:pPr>
                  <w:pStyle w:val="TableNormal0"/>
                </w:pPr>
                <w:r>
                  <w:t xml:space="preserve">(25) Type of flying intended:                                        n/a </w:t>
                </w:r>
                <w:r>
                  <w:tab/>
                </w:r>
                <w:r w:rsidRPr="008F3E4B">
                  <w:rPr>
                    <w:rFonts w:ascii="Wingdings" w:hAnsi="Wingdings"/>
                  </w:rPr>
                  <w:sym w:font="Wingdings" w:char="F06F"/>
                </w:r>
              </w:p>
            </w:tc>
          </w:tr>
          <w:tr w:rsidR="00090094" w14:paraId="4DD2DBD3" w14:textId="77777777" w:rsidTr="00CB2082">
            <w:trPr>
              <w:trHeight w:val="990"/>
            </w:trPr>
            <w:tc>
              <w:tcPr>
                <w:tcW w:w="3665" w:type="dxa"/>
                <w:gridSpan w:val="2"/>
                <w:vMerge/>
              </w:tcPr>
              <w:p w14:paraId="3BB2A49D" w14:textId="77777777" w:rsidR="00566407" w:rsidRPr="008F3E4B" w:rsidRDefault="00566407" w:rsidP="0035550D">
                <w:pPr>
                  <w:pStyle w:val="TableNormal0"/>
                </w:pPr>
              </w:p>
            </w:tc>
            <w:tc>
              <w:tcPr>
                <w:tcW w:w="5349" w:type="dxa"/>
                <w:gridSpan w:val="4"/>
              </w:tcPr>
              <w:p w14:paraId="4F61EEA8" w14:textId="77777777" w:rsidR="00566407" w:rsidRPr="008F3E4B" w:rsidRDefault="00581773" w:rsidP="0035550D">
                <w:pPr>
                  <w:pStyle w:val="TableNormal0"/>
                </w:pPr>
                <w:r w:rsidRPr="008F3E4B">
                  <w:t>(26) Current p</w:t>
                </w:r>
                <w:r>
                  <w:t>ilot activity:</w:t>
                </w:r>
                <w:r>
                  <w:tab/>
                  <w:t xml:space="preserve">Single pilot  </w:t>
                </w:r>
                <w:r w:rsidRPr="008F3E4B">
                  <w:rPr>
                    <w:rFonts w:ascii="Wingdings" w:hAnsi="Wingdings"/>
                  </w:rPr>
                  <w:sym w:font="Wingdings" w:char="F06F"/>
                </w:r>
                <w:r>
                  <w:tab/>
                  <w:t xml:space="preserve">Multi-pilot  </w:t>
                </w:r>
                <w:r w:rsidRPr="008F3E4B">
                  <w:rPr>
                    <w:rFonts w:ascii="Wingdings" w:hAnsi="Wingdings"/>
                  </w:rPr>
                  <w:sym w:font="Wingdings" w:char="F06F"/>
                </w:r>
              </w:p>
              <w:p w14:paraId="7B0D71C7" w14:textId="77777777" w:rsidR="00566407" w:rsidRPr="008F3E4B" w:rsidRDefault="00581773" w:rsidP="00CB2082">
                <w:pPr>
                  <w:pStyle w:val="TableNormal0"/>
                </w:pPr>
                <w:r>
                  <w:t>Current ATCO activity:</w:t>
                </w:r>
                <w:r>
                  <w:tab/>
                  <w:t xml:space="preserve">ADI  </w:t>
                </w:r>
                <w:r w:rsidRPr="008F3E4B">
                  <w:rPr>
                    <w:rFonts w:ascii="Wingdings" w:hAnsi="Wingdings"/>
                  </w:rPr>
                  <w:sym w:font="Wingdings" w:char="F06F"/>
                </w:r>
                <w:r w:rsidRPr="008F3E4B">
                  <w:tab/>
                </w:r>
                <w:r>
                  <w:t xml:space="preserve">      APS  </w:t>
                </w:r>
                <w:r w:rsidRPr="008F3E4B">
                  <w:rPr>
                    <w:rFonts w:ascii="Wingdings" w:hAnsi="Wingdings"/>
                  </w:rPr>
                  <w:sym w:font="Wingdings" w:char="F06F"/>
                </w:r>
                <w:r>
                  <w:tab/>
                  <w:t xml:space="preserve">ACS  </w:t>
                </w:r>
                <w:r w:rsidRPr="008F3E4B">
                  <w:rPr>
                    <w:rFonts w:ascii="Wingdings" w:hAnsi="Wingdings"/>
                  </w:rPr>
                  <w:sym w:font="Wingdings" w:char="F06F"/>
                </w:r>
              </w:p>
            </w:tc>
          </w:tr>
          <w:tr w:rsidR="00090094" w14:paraId="6DD0C9E4" w14:textId="77777777" w:rsidTr="007D7090">
            <w:trPr>
              <w:trHeight w:val="454"/>
            </w:trPr>
            <w:tc>
              <w:tcPr>
                <w:tcW w:w="3665" w:type="dxa"/>
                <w:gridSpan w:val="2"/>
              </w:tcPr>
              <w:p w14:paraId="2D48034C" w14:textId="77777777" w:rsidR="00566407" w:rsidRPr="008F3E4B" w:rsidRDefault="00581773" w:rsidP="0035550D">
                <w:pPr>
                  <w:pStyle w:val="TableNormal0"/>
                </w:pPr>
                <w:r w:rsidRPr="008F3E4B">
                  <w:t>(27) Do you drink alcohol?</w:t>
                </w:r>
              </w:p>
              <w:p w14:paraId="3EB345B0" w14:textId="77777777" w:rsidR="00566407" w:rsidRPr="008F3E4B" w:rsidRDefault="00581773" w:rsidP="0035550D">
                <w:pPr>
                  <w:pStyle w:val="TableNormal0"/>
                </w:pPr>
                <w:r w:rsidRPr="008F3E4B">
                  <w:t>No</w:t>
                </w:r>
                <w:r w:rsidRPr="008F3E4B">
                  <w:tab/>
                </w:r>
                <w:r w:rsidRPr="008F3E4B">
                  <w:rPr>
                    <w:rFonts w:ascii="Wingdings" w:hAnsi="Wingdings"/>
                  </w:rPr>
                  <w:sym w:font="Wingdings" w:char="F06F"/>
                </w:r>
                <w:r w:rsidRPr="008F3E4B">
                  <w:tab/>
                  <w:t>Yes</w:t>
                </w:r>
                <w:r w:rsidRPr="008F3E4B">
                  <w:tab/>
                </w:r>
                <w:r w:rsidRPr="008F3E4B">
                  <w:rPr>
                    <w:rFonts w:ascii="Wingdings" w:hAnsi="Wingdings"/>
                  </w:rPr>
                  <w:sym w:font="Wingdings" w:char="F06F"/>
                </w:r>
                <w:r w:rsidRPr="008F3E4B">
                  <w:t xml:space="preserve"> If yes, amount</w:t>
                </w:r>
              </w:p>
            </w:tc>
            <w:tc>
              <w:tcPr>
                <w:tcW w:w="5349" w:type="dxa"/>
                <w:gridSpan w:val="4"/>
                <w:vMerge w:val="restart"/>
              </w:tcPr>
              <w:p w14:paraId="7E854AEC" w14:textId="77777777" w:rsidR="00566407" w:rsidRPr="008F3E4B" w:rsidRDefault="00581773" w:rsidP="0035550D">
                <w:pPr>
                  <w:pStyle w:val="TableNormal0"/>
                </w:pPr>
                <w:r w:rsidRPr="008F3E4B">
                  <w:t>(28) Do you currently use any medication?</w:t>
                </w:r>
              </w:p>
              <w:p w14:paraId="5A9845B4" w14:textId="77777777" w:rsidR="00566407" w:rsidRPr="008F3E4B" w:rsidRDefault="00581773" w:rsidP="0035550D">
                <w:pPr>
                  <w:pStyle w:val="TableNormal0"/>
                </w:pPr>
                <w:r w:rsidRPr="008F3E4B">
                  <w:t>No</w:t>
                </w:r>
                <w:r w:rsidRPr="008F3E4B">
                  <w:tab/>
                </w:r>
                <w:r w:rsidRPr="008F3E4B">
                  <w:rPr>
                    <w:rFonts w:ascii="Wingdings" w:hAnsi="Wingdings"/>
                  </w:rPr>
                  <w:sym w:font="Wingdings" w:char="F06F"/>
                </w:r>
                <w:r w:rsidRPr="008F3E4B">
                  <w:tab/>
                </w:r>
              </w:p>
              <w:p w14:paraId="1EB701E7" w14:textId="77777777" w:rsidR="00566407" w:rsidRPr="008F3E4B" w:rsidRDefault="00581773" w:rsidP="0035550D">
                <w:pPr>
                  <w:pStyle w:val="TableNormal0"/>
                </w:pPr>
                <w:r w:rsidRPr="008F3E4B">
                  <w:t>Yes</w:t>
                </w:r>
                <w:r w:rsidRPr="008F3E4B">
                  <w:tab/>
                </w:r>
                <w:r w:rsidRPr="008F3E4B">
                  <w:rPr>
                    <w:rFonts w:ascii="Wingdings" w:hAnsi="Wingdings"/>
                  </w:rPr>
                  <w:sym w:font="Wingdings" w:char="F06F"/>
                </w:r>
                <w:r w:rsidRPr="008F3E4B">
                  <w:tab/>
                  <w:t>state medication, dose, date started and why:</w:t>
                </w:r>
              </w:p>
            </w:tc>
          </w:tr>
          <w:tr w:rsidR="00090094" w14:paraId="060BC05F" w14:textId="77777777" w:rsidTr="007D7090">
            <w:trPr>
              <w:trHeight w:val="359"/>
            </w:trPr>
            <w:tc>
              <w:tcPr>
                <w:tcW w:w="3665" w:type="dxa"/>
                <w:gridSpan w:val="2"/>
              </w:tcPr>
              <w:p w14:paraId="7DDE1AE6" w14:textId="77777777" w:rsidR="00566407" w:rsidRDefault="00581773" w:rsidP="0035550D">
                <w:pPr>
                  <w:pStyle w:val="TableNormal0"/>
                </w:pPr>
                <w:r>
                  <w:t>(29) Do you smoke tobacco?</w:t>
                </w:r>
              </w:p>
              <w:p w14:paraId="4CBAD91F" w14:textId="77777777" w:rsidR="00566407" w:rsidRPr="008F3E4B" w:rsidRDefault="00581773" w:rsidP="0035550D">
                <w:pPr>
                  <w:pStyle w:val="TableNormal0"/>
                </w:pPr>
                <w:r w:rsidRPr="008F3E4B">
                  <w:t>No, never</w:t>
                </w:r>
                <w:r w:rsidRPr="008F3E4B">
                  <w:tab/>
                </w:r>
                <w:r w:rsidRPr="008F3E4B">
                  <w:rPr>
                    <w:rFonts w:ascii="Wingdings" w:hAnsi="Wingdings"/>
                  </w:rPr>
                  <w:sym w:font="Wingdings" w:char="F06F"/>
                </w:r>
              </w:p>
              <w:p w14:paraId="372865EF" w14:textId="77777777" w:rsidR="00566407" w:rsidRPr="008F3E4B" w:rsidRDefault="00581773" w:rsidP="0035550D">
                <w:pPr>
                  <w:pStyle w:val="TableNormal0"/>
                </w:pPr>
                <w:r w:rsidRPr="008F3E4B">
                  <w:t>No, stopped</w:t>
                </w:r>
                <w:r w:rsidRPr="008F3E4B">
                  <w:tab/>
                </w:r>
                <w:r w:rsidRPr="008F3E4B">
                  <w:rPr>
                    <w:rFonts w:ascii="Wingdings" w:hAnsi="Wingdings"/>
                  </w:rPr>
                  <w:sym w:font="Wingdings" w:char="F06F"/>
                </w:r>
                <w:r w:rsidRPr="008F3E4B">
                  <w:t xml:space="preserve"> state date:</w:t>
                </w:r>
              </w:p>
              <w:p w14:paraId="23DB5C57" w14:textId="77777777" w:rsidR="00566407" w:rsidRPr="008F3E4B" w:rsidRDefault="00581773" w:rsidP="00566407">
                <w:pPr>
                  <w:pStyle w:val="TableNormal0"/>
                </w:pPr>
                <w:r w:rsidRPr="008F3E4B">
                  <w:t>Yes</w:t>
                </w:r>
                <w:r w:rsidRPr="008F3E4B">
                  <w:tab/>
                </w:r>
                <w:r>
                  <w:tab/>
                </w:r>
                <w:r w:rsidRPr="008F3E4B">
                  <w:rPr>
                    <w:rFonts w:ascii="Wingdings" w:hAnsi="Wingdings"/>
                  </w:rPr>
                  <w:sym w:font="Wingdings" w:char="F06F"/>
                </w:r>
                <w:r w:rsidRPr="008F3E4B">
                  <w:t xml:space="preserve"> state type and amount:</w:t>
                </w:r>
              </w:p>
            </w:tc>
            <w:tc>
              <w:tcPr>
                <w:tcW w:w="5349" w:type="dxa"/>
                <w:gridSpan w:val="4"/>
                <w:vMerge/>
              </w:tcPr>
              <w:p w14:paraId="31723944" w14:textId="77777777" w:rsidR="00566407" w:rsidRPr="008F3E4B" w:rsidRDefault="00566407" w:rsidP="0035550D">
                <w:pPr>
                  <w:pStyle w:val="TableNormal0"/>
                </w:pPr>
              </w:p>
            </w:tc>
          </w:tr>
        </w:tbl>
        <w:p w14:paraId="0BDFA7C0" w14:textId="77777777" w:rsidR="00803B47" w:rsidRDefault="00803B47" w:rsidP="0035550D">
          <w:pPr>
            <w:rPr>
              <w:b/>
            </w:rPr>
          </w:pPr>
        </w:p>
        <w:p w14:paraId="1E331CCF" w14:textId="77777777" w:rsidR="0035550D" w:rsidRPr="00FF2450" w:rsidRDefault="00581773" w:rsidP="0035550D">
          <w:r w:rsidRPr="00FF2450">
            <w:rPr>
              <w:b/>
            </w:rPr>
            <w:t>General and medical history: Do you have, or have you ever had, any of the following? (Please tick). If yes, give details in the remarks section (30).</w:t>
          </w:r>
        </w:p>
        <w:p w14:paraId="29E5038C" w14:textId="77777777" w:rsidR="0035550D" w:rsidRPr="00BA5256" w:rsidRDefault="00581773" w:rsidP="0035550D">
          <w:pPr>
            <w:rPr>
              <w:rStyle w:val="TableChar"/>
            </w:rPr>
          </w:pPr>
          <w:r w:rsidRPr="00BA5256">
            <w:rPr>
              <w:rStyle w:val="TableChar"/>
            </w:rPr>
            <w:tab/>
          </w:r>
          <w:r w:rsidRPr="00BA5256">
            <w:rPr>
              <w:rStyle w:val="TableChar"/>
            </w:rPr>
            <w:tab/>
            <w:t xml:space="preserve"> </w:t>
          </w:r>
          <w:r>
            <w:rPr>
              <w:rStyle w:val="TableChar"/>
            </w:rPr>
            <w:t xml:space="preserve">        </w:t>
          </w:r>
          <w:r w:rsidRPr="00BA5256">
            <w:rPr>
              <w:rStyle w:val="TableChar"/>
            </w:rPr>
            <w:t>Yes  No</w:t>
          </w:r>
          <w:r w:rsidRPr="00BA5256">
            <w:rPr>
              <w:rStyle w:val="TableChar"/>
            </w:rPr>
            <w:tab/>
          </w:r>
          <w:r w:rsidRPr="00BA5256">
            <w:rPr>
              <w:rStyle w:val="TableChar"/>
            </w:rPr>
            <w:tab/>
          </w:r>
          <w:r w:rsidRPr="00BA5256">
            <w:rPr>
              <w:rStyle w:val="TableChar"/>
            </w:rPr>
            <w:tab/>
            <w:t xml:space="preserve">      </w:t>
          </w:r>
          <w:r>
            <w:rPr>
              <w:rStyle w:val="TableChar"/>
            </w:rPr>
            <w:t xml:space="preserve"> </w:t>
          </w:r>
          <w:r w:rsidR="007D7090">
            <w:rPr>
              <w:rStyle w:val="TableChar"/>
            </w:rPr>
            <w:t xml:space="preserve"> </w:t>
          </w:r>
          <w:r w:rsidRPr="00BA5256">
            <w:rPr>
              <w:rStyle w:val="TableChar"/>
            </w:rPr>
            <w:t xml:space="preserve">  </w:t>
          </w:r>
          <w:r w:rsidR="00BB4E06" w:rsidRPr="00BA5256">
            <w:rPr>
              <w:rStyle w:val="TableChar"/>
            </w:rPr>
            <w:t xml:space="preserve">Yes </w:t>
          </w:r>
          <w:r w:rsidR="007D7090">
            <w:rPr>
              <w:rStyle w:val="TableChar"/>
            </w:rPr>
            <w:t xml:space="preserve"> </w:t>
          </w:r>
          <w:r w:rsidR="00BB4E06" w:rsidRPr="00BA5256">
            <w:rPr>
              <w:rStyle w:val="TableChar"/>
            </w:rPr>
            <w:t>No</w:t>
          </w:r>
          <w:r w:rsidR="00BB4E06" w:rsidRPr="00BA5256">
            <w:rPr>
              <w:rStyle w:val="TableChar"/>
            </w:rPr>
            <w:tab/>
            <w:t xml:space="preserve"> </w:t>
          </w:r>
          <w:r w:rsidR="00BB4E06" w:rsidRPr="00BA5256">
            <w:rPr>
              <w:rStyle w:val="TableChar"/>
            </w:rPr>
            <w:tab/>
          </w:r>
          <w:r w:rsidR="00BB4E06" w:rsidRPr="00BA5256">
            <w:rPr>
              <w:rStyle w:val="TableChar"/>
            </w:rPr>
            <w:tab/>
          </w:r>
          <w:r>
            <w:rPr>
              <w:rStyle w:val="TableChar"/>
            </w:rPr>
            <w:t xml:space="preserve">         </w:t>
          </w:r>
          <w:r w:rsidRPr="00BA5256">
            <w:rPr>
              <w:rStyle w:val="TableChar"/>
            </w:rPr>
            <w:t xml:space="preserve">   </w:t>
          </w:r>
          <w:r w:rsidR="00BB4E06" w:rsidRPr="00BA5256">
            <w:rPr>
              <w:rStyle w:val="TableChar"/>
            </w:rPr>
            <w:t xml:space="preserve">Yes  No   </w:t>
          </w:r>
          <w:r w:rsidRPr="00BA5256">
            <w:rPr>
              <w:rStyle w:val="TableChar"/>
            </w:rPr>
            <w:t xml:space="preserve"> </w:t>
          </w:r>
          <w:r w:rsidR="007D7090">
            <w:rPr>
              <w:rStyle w:val="TableChar"/>
            </w:rPr>
            <w:t xml:space="preserve"> </w:t>
          </w:r>
          <w:r w:rsidRPr="00BA5256">
            <w:rPr>
              <w:rStyle w:val="TableChar"/>
            </w:rPr>
            <w:t>Family history of:</w:t>
          </w:r>
          <w:r w:rsidR="007D7090">
            <w:rPr>
              <w:rStyle w:val="TableChar"/>
            </w:rPr>
            <w:t xml:space="preserve"> </w:t>
          </w:r>
          <w:r w:rsidR="00BB4E06" w:rsidRPr="00BA5256">
            <w:rPr>
              <w:rStyle w:val="TableChar"/>
            </w:rPr>
            <w:t xml:space="preserve"> Yes </w:t>
          </w:r>
          <w:r w:rsidR="007D7090">
            <w:rPr>
              <w:rStyle w:val="TableChar"/>
            </w:rPr>
            <w:t xml:space="preserve"> </w:t>
          </w:r>
          <w:r w:rsidR="00BB4E06" w:rsidRPr="00BA5256">
            <w:rPr>
              <w:rStyle w:val="TableChar"/>
            </w:rPr>
            <w:t>No</w:t>
          </w:r>
        </w:p>
        <w:tbl>
          <w:tblPr>
            <w:tblW w:w="913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680"/>
            <w:gridCol w:w="205"/>
            <w:gridCol w:w="210"/>
            <w:gridCol w:w="1890"/>
            <w:gridCol w:w="224"/>
            <w:gridCol w:w="224"/>
            <w:gridCol w:w="1945"/>
            <w:gridCol w:w="238"/>
            <w:gridCol w:w="224"/>
            <w:gridCol w:w="1792"/>
            <w:gridCol w:w="238"/>
            <w:gridCol w:w="266"/>
          </w:tblGrid>
          <w:tr w:rsidR="00090094" w14:paraId="6062C091" w14:textId="77777777" w:rsidTr="007D7090">
            <w:trPr>
              <w:jc w:val="center"/>
            </w:trPr>
            <w:tc>
              <w:tcPr>
                <w:tcW w:w="1680" w:type="dxa"/>
                <w:vAlign w:val="center"/>
              </w:tcPr>
              <w:p w14:paraId="51C5DD3D" w14:textId="77777777" w:rsidR="00CC6305" w:rsidRPr="00CC6305" w:rsidRDefault="00581773" w:rsidP="0035550D">
                <w:pPr>
                  <w:pStyle w:val="TableNormal0"/>
                </w:pPr>
                <w:r w:rsidRPr="00CC6305">
                  <w:t>101 Eye trouble/eye operation</w:t>
                </w:r>
              </w:p>
            </w:tc>
            <w:tc>
              <w:tcPr>
                <w:tcW w:w="205" w:type="dxa"/>
                <w:vAlign w:val="center"/>
              </w:tcPr>
              <w:p w14:paraId="2EC53CA9" w14:textId="77777777" w:rsidR="00CC6305" w:rsidRPr="00CC6305" w:rsidRDefault="00CC6305" w:rsidP="0035550D">
                <w:pPr>
                  <w:pStyle w:val="TableNormal0"/>
                </w:pPr>
              </w:p>
            </w:tc>
            <w:tc>
              <w:tcPr>
                <w:tcW w:w="210" w:type="dxa"/>
                <w:vAlign w:val="center"/>
              </w:tcPr>
              <w:p w14:paraId="5FB4EE84" w14:textId="77777777" w:rsidR="00CC6305" w:rsidRPr="00CC6305" w:rsidRDefault="00CC6305" w:rsidP="0035550D">
                <w:pPr>
                  <w:pStyle w:val="TableNormal0"/>
                </w:pPr>
              </w:p>
            </w:tc>
            <w:tc>
              <w:tcPr>
                <w:tcW w:w="1890" w:type="dxa"/>
                <w:vAlign w:val="center"/>
              </w:tcPr>
              <w:p w14:paraId="3B2F36F7" w14:textId="77777777" w:rsidR="00CC6305" w:rsidRPr="00CC6305" w:rsidRDefault="00581773" w:rsidP="0035550D">
                <w:pPr>
                  <w:pStyle w:val="TableNormal0"/>
                </w:pPr>
                <w:r w:rsidRPr="00CC6305">
                  <w:t>112 Nose, throat or speech disorder</w:t>
                </w:r>
              </w:p>
            </w:tc>
            <w:tc>
              <w:tcPr>
                <w:tcW w:w="224" w:type="dxa"/>
                <w:vAlign w:val="center"/>
              </w:tcPr>
              <w:p w14:paraId="1D5C629F" w14:textId="77777777" w:rsidR="00CC6305" w:rsidRPr="00CC6305" w:rsidRDefault="00CC6305" w:rsidP="0035550D">
                <w:pPr>
                  <w:pStyle w:val="TableNormal0"/>
                </w:pPr>
              </w:p>
            </w:tc>
            <w:tc>
              <w:tcPr>
                <w:tcW w:w="224" w:type="dxa"/>
                <w:vAlign w:val="center"/>
              </w:tcPr>
              <w:p w14:paraId="7C402CC6" w14:textId="77777777" w:rsidR="00CC6305" w:rsidRPr="00CC6305" w:rsidRDefault="00CC6305" w:rsidP="0035550D">
                <w:pPr>
                  <w:pStyle w:val="TableNormal0"/>
                </w:pPr>
              </w:p>
            </w:tc>
            <w:tc>
              <w:tcPr>
                <w:tcW w:w="1945" w:type="dxa"/>
                <w:vAlign w:val="center"/>
              </w:tcPr>
              <w:p w14:paraId="45029EEA" w14:textId="77777777" w:rsidR="00CC6305" w:rsidRPr="00CC6305" w:rsidRDefault="00581773" w:rsidP="0035550D">
                <w:pPr>
                  <w:pStyle w:val="TableNormal0"/>
                </w:pPr>
                <w:r w:rsidRPr="00CC6305">
                  <w:t>123 Malaria or other tropical disease</w:t>
                </w:r>
              </w:p>
            </w:tc>
            <w:tc>
              <w:tcPr>
                <w:tcW w:w="238" w:type="dxa"/>
                <w:vAlign w:val="center"/>
              </w:tcPr>
              <w:p w14:paraId="109761EF" w14:textId="77777777" w:rsidR="00CC6305" w:rsidRPr="00CC6305" w:rsidRDefault="00CC6305" w:rsidP="0035550D">
                <w:pPr>
                  <w:pStyle w:val="TableNormal0"/>
                </w:pPr>
              </w:p>
            </w:tc>
            <w:tc>
              <w:tcPr>
                <w:tcW w:w="224" w:type="dxa"/>
                <w:vAlign w:val="center"/>
              </w:tcPr>
              <w:p w14:paraId="1A94C905" w14:textId="77777777" w:rsidR="00CC6305" w:rsidRPr="00CC6305" w:rsidRDefault="00CC6305" w:rsidP="0035550D">
                <w:pPr>
                  <w:pStyle w:val="TableNormal0"/>
                </w:pPr>
              </w:p>
            </w:tc>
            <w:tc>
              <w:tcPr>
                <w:tcW w:w="1792" w:type="dxa"/>
                <w:vAlign w:val="center"/>
              </w:tcPr>
              <w:p w14:paraId="58F08B53" w14:textId="77777777" w:rsidR="00CC6305" w:rsidRPr="00CC6305" w:rsidRDefault="00581773" w:rsidP="0035550D">
                <w:pPr>
                  <w:pStyle w:val="TableNormal0"/>
                </w:pPr>
                <w:r w:rsidRPr="00CC6305">
                  <w:t>170 Heart disease</w:t>
                </w:r>
              </w:p>
            </w:tc>
            <w:tc>
              <w:tcPr>
                <w:tcW w:w="238" w:type="dxa"/>
              </w:tcPr>
              <w:p w14:paraId="1F1DC612" w14:textId="77777777" w:rsidR="00CC6305" w:rsidRPr="00CC6305" w:rsidRDefault="00CC6305" w:rsidP="0035550D">
                <w:pPr>
                  <w:pStyle w:val="TableNormal0"/>
                </w:pPr>
              </w:p>
            </w:tc>
            <w:tc>
              <w:tcPr>
                <w:tcW w:w="266" w:type="dxa"/>
              </w:tcPr>
              <w:p w14:paraId="54446EFD" w14:textId="77777777" w:rsidR="00CC6305" w:rsidRPr="00CC6305" w:rsidRDefault="00CC6305" w:rsidP="0035550D">
                <w:pPr>
                  <w:pStyle w:val="TableNormal0"/>
                </w:pPr>
              </w:p>
            </w:tc>
          </w:tr>
          <w:tr w:rsidR="00090094" w14:paraId="58AE019E" w14:textId="77777777" w:rsidTr="007D7090">
            <w:trPr>
              <w:jc w:val="center"/>
            </w:trPr>
            <w:tc>
              <w:tcPr>
                <w:tcW w:w="1680" w:type="dxa"/>
                <w:vMerge w:val="restart"/>
                <w:vAlign w:val="center"/>
              </w:tcPr>
              <w:p w14:paraId="478260A7" w14:textId="77777777" w:rsidR="00CC6305" w:rsidRPr="00CC6305" w:rsidRDefault="00581773" w:rsidP="0035550D">
                <w:pPr>
                  <w:pStyle w:val="TableNormal0"/>
                </w:pPr>
                <w:r w:rsidRPr="00CC6305">
                  <w:t>102 Spectacles and/or contact lenses ever worn</w:t>
                </w:r>
              </w:p>
            </w:tc>
            <w:tc>
              <w:tcPr>
                <w:tcW w:w="205" w:type="dxa"/>
                <w:vMerge w:val="restart"/>
                <w:vAlign w:val="center"/>
              </w:tcPr>
              <w:p w14:paraId="6FC2C8AC" w14:textId="77777777" w:rsidR="00CC6305" w:rsidRPr="00CC6305" w:rsidRDefault="00CC6305" w:rsidP="0035550D">
                <w:pPr>
                  <w:pStyle w:val="TableNormal0"/>
                </w:pPr>
              </w:p>
            </w:tc>
            <w:tc>
              <w:tcPr>
                <w:tcW w:w="210" w:type="dxa"/>
                <w:vMerge w:val="restart"/>
                <w:vAlign w:val="center"/>
              </w:tcPr>
              <w:p w14:paraId="1E995ECE" w14:textId="77777777" w:rsidR="00CC6305" w:rsidRPr="00CC6305" w:rsidRDefault="00CC6305" w:rsidP="0035550D">
                <w:pPr>
                  <w:pStyle w:val="TableNormal0"/>
                </w:pPr>
              </w:p>
            </w:tc>
            <w:tc>
              <w:tcPr>
                <w:tcW w:w="1890" w:type="dxa"/>
                <w:vAlign w:val="center"/>
              </w:tcPr>
              <w:p w14:paraId="7CD6C319" w14:textId="77777777" w:rsidR="00CC6305" w:rsidRPr="00CC6305" w:rsidRDefault="00581773" w:rsidP="0035550D">
                <w:pPr>
                  <w:pStyle w:val="TableNormal0"/>
                </w:pPr>
                <w:r w:rsidRPr="00CC6305">
                  <w:t>113 Head injury or concussion</w:t>
                </w:r>
              </w:p>
            </w:tc>
            <w:tc>
              <w:tcPr>
                <w:tcW w:w="224" w:type="dxa"/>
                <w:vAlign w:val="center"/>
              </w:tcPr>
              <w:p w14:paraId="5607941C" w14:textId="77777777" w:rsidR="00CC6305" w:rsidRPr="00CC6305" w:rsidRDefault="00CC6305" w:rsidP="0035550D">
                <w:pPr>
                  <w:pStyle w:val="TableNormal0"/>
                </w:pPr>
              </w:p>
            </w:tc>
            <w:tc>
              <w:tcPr>
                <w:tcW w:w="224" w:type="dxa"/>
                <w:vAlign w:val="center"/>
              </w:tcPr>
              <w:p w14:paraId="7BC9E417" w14:textId="77777777" w:rsidR="00CC6305" w:rsidRPr="00CC6305" w:rsidRDefault="00CC6305" w:rsidP="0035550D">
                <w:pPr>
                  <w:pStyle w:val="TableNormal0"/>
                </w:pPr>
              </w:p>
            </w:tc>
            <w:tc>
              <w:tcPr>
                <w:tcW w:w="1945" w:type="dxa"/>
                <w:vAlign w:val="center"/>
              </w:tcPr>
              <w:p w14:paraId="0B40321B" w14:textId="77777777" w:rsidR="00CC6305" w:rsidRPr="00CC6305" w:rsidRDefault="00581773" w:rsidP="0035550D">
                <w:pPr>
                  <w:pStyle w:val="TableNormal0"/>
                </w:pPr>
                <w:r w:rsidRPr="00CC6305">
                  <w:t>124 A positive HIV test</w:t>
                </w:r>
              </w:p>
            </w:tc>
            <w:tc>
              <w:tcPr>
                <w:tcW w:w="238" w:type="dxa"/>
                <w:vAlign w:val="center"/>
              </w:tcPr>
              <w:p w14:paraId="38CEF114" w14:textId="77777777" w:rsidR="00CC6305" w:rsidRPr="00CC6305" w:rsidRDefault="00CC6305" w:rsidP="0035550D">
                <w:pPr>
                  <w:pStyle w:val="TableNormal0"/>
                </w:pPr>
              </w:p>
            </w:tc>
            <w:tc>
              <w:tcPr>
                <w:tcW w:w="224" w:type="dxa"/>
                <w:vAlign w:val="center"/>
              </w:tcPr>
              <w:p w14:paraId="760359BD" w14:textId="77777777" w:rsidR="00CC6305" w:rsidRPr="00CC6305" w:rsidRDefault="00CC6305" w:rsidP="0035550D">
                <w:pPr>
                  <w:pStyle w:val="TableNormal0"/>
                </w:pPr>
              </w:p>
            </w:tc>
            <w:tc>
              <w:tcPr>
                <w:tcW w:w="1792" w:type="dxa"/>
                <w:vAlign w:val="center"/>
              </w:tcPr>
              <w:p w14:paraId="7996A0D1" w14:textId="77777777" w:rsidR="00CC6305" w:rsidRPr="00CC6305" w:rsidRDefault="00581773" w:rsidP="0035550D">
                <w:pPr>
                  <w:pStyle w:val="TableNormal0"/>
                </w:pPr>
                <w:r w:rsidRPr="00CC6305">
                  <w:t>171 High blood pressure</w:t>
                </w:r>
              </w:p>
            </w:tc>
            <w:tc>
              <w:tcPr>
                <w:tcW w:w="238" w:type="dxa"/>
              </w:tcPr>
              <w:p w14:paraId="22A46731" w14:textId="77777777" w:rsidR="00CC6305" w:rsidRPr="00CC6305" w:rsidRDefault="00CC6305" w:rsidP="0035550D">
                <w:pPr>
                  <w:pStyle w:val="TableNormal0"/>
                </w:pPr>
              </w:p>
            </w:tc>
            <w:tc>
              <w:tcPr>
                <w:tcW w:w="266" w:type="dxa"/>
              </w:tcPr>
              <w:p w14:paraId="1817809F" w14:textId="77777777" w:rsidR="00CC6305" w:rsidRPr="00CC6305" w:rsidRDefault="00CC6305" w:rsidP="0035550D">
                <w:pPr>
                  <w:pStyle w:val="TableNormal0"/>
                </w:pPr>
              </w:p>
            </w:tc>
          </w:tr>
          <w:tr w:rsidR="00090094" w14:paraId="0FD4F911" w14:textId="77777777" w:rsidTr="007D7090">
            <w:trPr>
              <w:jc w:val="center"/>
            </w:trPr>
            <w:tc>
              <w:tcPr>
                <w:tcW w:w="1680" w:type="dxa"/>
                <w:vMerge/>
                <w:vAlign w:val="center"/>
              </w:tcPr>
              <w:p w14:paraId="2680EA89" w14:textId="77777777" w:rsidR="00CC6305" w:rsidRPr="00CC6305" w:rsidRDefault="00CC6305" w:rsidP="0035550D">
                <w:pPr>
                  <w:pStyle w:val="TableNormal0"/>
                </w:pPr>
              </w:p>
            </w:tc>
            <w:tc>
              <w:tcPr>
                <w:tcW w:w="205" w:type="dxa"/>
                <w:vMerge/>
                <w:vAlign w:val="center"/>
              </w:tcPr>
              <w:p w14:paraId="3AB23EF8" w14:textId="77777777" w:rsidR="00CC6305" w:rsidRPr="00CC6305" w:rsidRDefault="00CC6305" w:rsidP="0035550D">
                <w:pPr>
                  <w:pStyle w:val="TableNormal0"/>
                </w:pPr>
              </w:p>
            </w:tc>
            <w:tc>
              <w:tcPr>
                <w:tcW w:w="210" w:type="dxa"/>
                <w:vMerge/>
                <w:vAlign w:val="center"/>
              </w:tcPr>
              <w:p w14:paraId="63268895" w14:textId="77777777" w:rsidR="00CC6305" w:rsidRPr="00CC6305" w:rsidRDefault="00CC6305" w:rsidP="0035550D">
                <w:pPr>
                  <w:pStyle w:val="TableNormal0"/>
                </w:pPr>
              </w:p>
            </w:tc>
            <w:tc>
              <w:tcPr>
                <w:tcW w:w="1890" w:type="dxa"/>
                <w:vAlign w:val="center"/>
              </w:tcPr>
              <w:p w14:paraId="5852A9D3" w14:textId="77777777" w:rsidR="00CC6305" w:rsidRPr="00CC6305" w:rsidRDefault="00581773" w:rsidP="0035550D">
                <w:pPr>
                  <w:pStyle w:val="TableNormal0"/>
                </w:pPr>
                <w:r w:rsidRPr="00CC6305">
                  <w:t>114 Frequent or severe headaches</w:t>
                </w:r>
              </w:p>
            </w:tc>
            <w:tc>
              <w:tcPr>
                <w:tcW w:w="224" w:type="dxa"/>
                <w:vAlign w:val="center"/>
              </w:tcPr>
              <w:p w14:paraId="7649DA7E" w14:textId="77777777" w:rsidR="00CC6305" w:rsidRPr="00CC6305" w:rsidRDefault="00CC6305" w:rsidP="0035550D">
                <w:pPr>
                  <w:pStyle w:val="TableNormal0"/>
                </w:pPr>
              </w:p>
            </w:tc>
            <w:tc>
              <w:tcPr>
                <w:tcW w:w="224" w:type="dxa"/>
                <w:vAlign w:val="center"/>
              </w:tcPr>
              <w:p w14:paraId="0A50019F" w14:textId="77777777" w:rsidR="00CC6305" w:rsidRPr="00CC6305" w:rsidRDefault="00CC6305" w:rsidP="0035550D">
                <w:pPr>
                  <w:pStyle w:val="TableNormal0"/>
                </w:pPr>
              </w:p>
            </w:tc>
            <w:tc>
              <w:tcPr>
                <w:tcW w:w="1945" w:type="dxa"/>
                <w:vAlign w:val="center"/>
              </w:tcPr>
              <w:p w14:paraId="3A5AEF54" w14:textId="77777777" w:rsidR="00CC6305" w:rsidRPr="00CC6305" w:rsidRDefault="00581773" w:rsidP="0035550D">
                <w:pPr>
                  <w:pStyle w:val="TableNormal0"/>
                </w:pPr>
                <w:r w:rsidRPr="00CC6305">
                  <w:t>125 Sexually transmitted disease</w:t>
                </w:r>
              </w:p>
            </w:tc>
            <w:tc>
              <w:tcPr>
                <w:tcW w:w="238" w:type="dxa"/>
                <w:vAlign w:val="center"/>
              </w:tcPr>
              <w:p w14:paraId="4D9C36B1" w14:textId="77777777" w:rsidR="00CC6305" w:rsidRPr="00CC6305" w:rsidRDefault="00CC6305" w:rsidP="0035550D">
                <w:pPr>
                  <w:pStyle w:val="TableNormal0"/>
                </w:pPr>
              </w:p>
            </w:tc>
            <w:tc>
              <w:tcPr>
                <w:tcW w:w="224" w:type="dxa"/>
                <w:vAlign w:val="center"/>
              </w:tcPr>
              <w:p w14:paraId="7CEB0195" w14:textId="77777777" w:rsidR="00CC6305" w:rsidRPr="00CC6305" w:rsidRDefault="00CC6305" w:rsidP="0035550D">
                <w:pPr>
                  <w:pStyle w:val="TableNormal0"/>
                </w:pPr>
              </w:p>
            </w:tc>
            <w:tc>
              <w:tcPr>
                <w:tcW w:w="1792" w:type="dxa"/>
                <w:vAlign w:val="center"/>
              </w:tcPr>
              <w:p w14:paraId="5EA8B6CD" w14:textId="77777777" w:rsidR="00CC6305" w:rsidRPr="00CC6305" w:rsidRDefault="00581773" w:rsidP="0035550D">
                <w:pPr>
                  <w:pStyle w:val="TableNormal0"/>
                </w:pPr>
                <w:r w:rsidRPr="00CC6305">
                  <w:t>172 High cholesterol level</w:t>
                </w:r>
              </w:p>
            </w:tc>
            <w:tc>
              <w:tcPr>
                <w:tcW w:w="238" w:type="dxa"/>
              </w:tcPr>
              <w:p w14:paraId="0979B21D" w14:textId="77777777" w:rsidR="00CC6305" w:rsidRPr="00CC6305" w:rsidRDefault="00CC6305" w:rsidP="0035550D">
                <w:pPr>
                  <w:pStyle w:val="TableNormal0"/>
                </w:pPr>
              </w:p>
            </w:tc>
            <w:tc>
              <w:tcPr>
                <w:tcW w:w="266" w:type="dxa"/>
              </w:tcPr>
              <w:p w14:paraId="1CB2BBA2" w14:textId="77777777" w:rsidR="00CC6305" w:rsidRPr="00CC6305" w:rsidRDefault="00CC6305" w:rsidP="0035550D">
                <w:pPr>
                  <w:pStyle w:val="TableNormal0"/>
                </w:pPr>
              </w:p>
            </w:tc>
          </w:tr>
          <w:tr w:rsidR="00090094" w14:paraId="2FDCB1B3" w14:textId="77777777" w:rsidTr="007D7090">
            <w:trPr>
              <w:jc w:val="center"/>
            </w:trPr>
            <w:tc>
              <w:tcPr>
                <w:tcW w:w="1680" w:type="dxa"/>
                <w:vMerge w:val="restart"/>
                <w:vAlign w:val="center"/>
              </w:tcPr>
              <w:p w14:paraId="7863B207" w14:textId="77777777" w:rsidR="00CC6305" w:rsidRPr="00CC6305" w:rsidRDefault="00581773" w:rsidP="0035550D">
                <w:pPr>
                  <w:pStyle w:val="TableNormal0"/>
                </w:pPr>
                <w:r w:rsidRPr="00CC6305">
                  <w:t>103 Spectacle/contact lens prescriptions change since last medical exam.</w:t>
                </w:r>
              </w:p>
            </w:tc>
            <w:tc>
              <w:tcPr>
                <w:tcW w:w="205" w:type="dxa"/>
                <w:vMerge w:val="restart"/>
                <w:vAlign w:val="center"/>
              </w:tcPr>
              <w:p w14:paraId="23B1A0DE" w14:textId="77777777" w:rsidR="00CC6305" w:rsidRPr="00CC6305" w:rsidRDefault="00CC6305" w:rsidP="0035550D">
                <w:pPr>
                  <w:pStyle w:val="TableNormal0"/>
                </w:pPr>
              </w:p>
            </w:tc>
            <w:tc>
              <w:tcPr>
                <w:tcW w:w="210" w:type="dxa"/>
                <w:vMerge w:val="restart"/>
                <w:vAlign w:val="center"/>
              </w:tcPr>
              <w:p w14:paraId="707534E5" w14:textId="77777777" w:rsidR="00CC6305" w:rsidRPr="00CC6305" w:rsidRDefault="00CC6305" w:rsidP="0035550D">
                <w:pPr>
                  <w:pStyle w:val="TableNormal0"/>
                </w:pPr>
              </w:p>
            </w:tc>
            <w:tc>
              <w:tcPr>
                <w:tcW w:w="1890" w:type="dxa"/>
                <w:vAlign w:val="center"/>
              </w:tcPr>
              <w:p w14:paraId="5B7B23A2" w14:textId="77777777" w:rsidR="00CC6305" w:rsidRPr="00CC6305" w:rsidRDefault="00581773" w:rsidP="0035550D">
                <w:pPr>
                  <w:pStyle w:val="TableNormal0"/>
                </w:pPr>
                <w:r w:rsidRPr="00CC6305">
                  <w:t>115 Dizziness or fainting spells</w:t>
                </w:r>
              </w:p>
            </w:tc>
            <w:tc>
              <w:tcPr>
                <w:tcW w:w="224" w:type="dxa"/>
                <w:vAlign w:val="center"/>
              </w:tcPr>
              <w:p w14:paraId="1E12F42A" w14:textId="77777777" w:rsidR="00CC6305" w:rsidRPr="00CC6305" w:rsidRDefault="00CC6305" w:rsidP="0035550D">
                <w:pPr>
                  <w:pStyle w:val="TableNormal0"/>
                </w:pPr>
              </w:p>
            </w:tc>
            <w:tc>
              <w:tcPr>
                <w:tcW w:w="224" w:type="dxa"/>
                <w:vAlign w:val="center"/>
              </w:tcPr>
              <w:p w14:paraId="582DC1D4" w14:textId="77777777" w:rsidR="00CC6305" w:rsidRPr="00CC6305" w:rsidRDefault="00CC6305" w:rsidP="0035550D">
                <w:pPr>
                  <w:pStyle w:val="TableNormal0"/>
                </w:pPr>
              </w:p>
            </w:tc>
            <w:tc>
              <w:tcPr>
                <w:tcW w:w="1945" w:type="dxa"/>
                <w:vAlign w:val="center"/>
              </w:tcPr>
              <w:p w14:paraId="6E71C24C" w14:textId="77777777" w:rsidR="00CC6305" w:rsidRPr="00CC6305" w:rsidRDefault="00581773" w:rsidP="0035550D">
                <w:pPr>
                  <w:pStyle w:val="TableNormal0"/>
                </w:pPr>
                <w:r w:rsidRPr="00CC6305">
                  <w:t>126 Sleep disorder/apnoea syndrome</w:t>
                </w:r>
              </w:p>
            </w:tc>
            <w:tc>
              <w:tcPr>
                <w:tcW w:w="238" w:type="dxa"/>
                <w:vAlign w:val="center"/>
              </w:tcPr>
              <w:p w14:paraId="1D37C71C" w14:textId="77777777" w:rsidR="00CC6305" w:rsidRPr="00CC6305" w:rsidRDefault="00CC6305" w:rsidP="0035550D">
                <w:pPr>
                  <w:pStyle w:val="TableNormal0"/>
                </w:pPr>
              </w:p>
            </w:tc>
            <w:tc>
              <w:tcPr>
                <w:tcW w:w="224" w:type="dxa"/>
                <w:vAlign w:val="center"/>
              </w:tcPr>
              <w:p w14:paraId="7FDE4D6B" w14:textId="77777777" w:rsidR="00CC6305" w:rsidRPr="00CC6305" w:rsidRDefault="00CC6305" w:rsidP="0035550D">
                <w:pPr>
                  <w:pStyle w:val="TableNormal0"/>
                </w:pPr>
              </w:p>
            </w:tc>
            <w:tc>
              <w:tcPr>
                <w:tcW w:w="1792" w:type="dxa"/>
                <w:vAlign w:val="center"/>
              </w:tcPr>
              <w:p w14:paraId="0E4CF052" w14:textId="77777777" w:rsidR="00CC6305" w:rsidRPr="00CC6305" w:rsidRDefault="00581773" w:rsidP="0035550D">
                <w:pPr>
                  <w:pStyle w:val="TableNormal0"/>
                </w:pPr>
                <w:r w:rsidRPr="00CC6305">
                  <w:t>173 Epilepsy</w:t>
                </w:r>
              </w:p>
            </w:tc>
            <w:tc>
              <w:tcPr>
                <w:tcW w:w="238" w:type="dxa"/>
              </w:tcPr>
              <w:p w14:paraId="38AC2360" w14:textId="77777777" w:rsidR="00CC6305" w:rsidRPr="00CC6305" w:rsidRDefault="00CC6305" w:rsidP="0035550D">
                <w:pPr>
                  <w:pStyle w:val="TableNormal0"/>
                </w:pPr>
              </w:p>
            </w:tc>
            <w:tc>
              <w:tcPr>
                <w:tcW w:w="266" w:type="dxa"/>
              </w:tcPr>
              <w:p w14:paraId="3ED5EC72" w14:textId="77777777" w:rsidR="00CC6305" w:rsidRPr="00CC6305" w:rsidRDefault="00CC6305" w:rsidP="0035550D">
                <w:pPr>
                  <w:pStyle w:val="TableNormal0"/>
                </w:pPr>
              </w:p>
            </w:tc>
          </w:tr>
          <w:tr w:rsidR="00090094" w14:paraId="1937EB27" w14:textId="77777777" w:rsidTr="007D7090">
            <w:trPr>
              <w:jc w:val="center"/>
            </w:trPr>
            <w:tc>
              <w:tcPr>
                <w:tcW w:w="1680" w:type="dxa"/>
                <w:vMerge/>
                <w:vAlign w:val="center"/>
              </w:tcPr>
              <w:p w14:paraId="4099E32A" w14:textId="77777777" w:rsidR="00CC6305" w:rsidRPr="00CC6305" w:rsidRDefault="00CC6305" w:rsidP="0035550D">
                <w:pPr>
                  <w:pStyle w:val="TableNormal0"/>
                </w:pPr>
              </w:p>
            </w:tc>
            <w:tc>
              <w:tcPr>
                <w:tcW w:w="205" w:type="dxa"/>
                <w:vMerge/>
                <w:vAlign w:val="center"/>
              </w:tcPr>
              <w:p w14:paraId="6AAC9281" w14:textId="77777777" w:rsidR="00CC6305" w:rsidRPr="00CC6305" w:rsidRDefault="00CC6305" w:rsidP="0035550D">
                <w:pPr>
                  <w:pStyle w:val="TableNormal0"/>
                </w:pPr>
              </w:p>
            </w:tc>
            <w:tc>
              <w:tcPr>
                <w:tcW w:w="210" w:type="dxa"/>
                <w:vMerge/>
                <w:vAlign w:val="center"/>
              </w:tcPr>
              <w:p w14:paraId="797D4D4E" w14:textId="77777777" w:rsidR="00CC6305" w:rsidRPr="00CC6305" w:rsidRDefault="00CC6305" w:rsidP="0035550D">
                <w:pPr>
                  <w:pStyle w:val="TableNormal0"/>
                </w:pPr>
              </w:p>
            </w:tc>
            <w:tc>
              <w:tcPr>
                <w:tcW w:w="1890" w:type="dxa"/>
                <w:vAlign w:val="center"/>
              </w:tcPr>
              <w:p w14:paraId="570B9F7F" w14:textId="77777777" w:rsidR="00CC6305" w:rsidRPr="00CC6305" w:rsidRDefault="00581773" w:rsidP="0035550D">
                <w:pPr>
                  <w:pStyle w:val="TableNormal0"/>
                </w:pPr>
                <w:r w:rsidRPr="00CC6305">
                  <w:t>116 Unconsciousness for any reason</w:t>
                </w:r>
              </w:p>
            </w:tc>
            <w:tc>
              <w:tcPr>
                <w:tcW w:w="224" w:type="dxa"/>
                <w:vAlign w:val="center"/>
              </w:tcPr>
              <w:p w14:paraId="73F2B635" w14:textId="77777777" w:rsidR="00CC6305" w:rsidRPr="00CC6305" w:rsidRDefault="00CC6305" w:rsidP="0035550D">
                <w:pPr>
                  <w:pStyle w:val="TableNormal0"/>
                </w:pPr>
              </w:p>
            </w:tc>
            <w:tc>
              <w:tcPr>
                <w:tcW w:w="224" w:type="dxa"/>
                <w:vAlign w:val="center"/>
              </w:tcPr>
              <w:p w14:paraId="4144FEBF" w14:textId="77777777" w:rsidR="00CC6305" w:rsidRPr="00CC6305" w:rsidRDefault="00CC6305" w:rsidP="0035550D">
                <w:pPr>
                  <w:pStyle w:val="TableNormal0"/>
                </w:pPr>
              </w:p>
            </w:tc>
            <w:tc>
              <w:tcPr>
                <w:tcW w:w="1945" w:type="dxa"/>
                <w:vAlign w:val="center"/>
              </w:tcPr>
              <w:p w14:paraId="0EEDCA05" w14:textId="77777777" w:rsidR="00CC6305" w:rsidRPr="00CC6305" w:rsidRDefault="00581773" w:rsidP="0035550D">
                <w:pPr>
                  <w:pStyle w:val="TableNormal0"/>
                </w:pPr>
                <w:r w:rsidRPr="00CC6305">
                  <w:t>127 Musculoskeletal illness/impairment</w:t>
                </w:r>
              </w:p>
            </w:tc>
            <w:tc>
              <w:tcPr>
                <w:tcW w:w="238" w:type="dxa"/>
                <w:vAlign w:val="center"/>
              </w:tcPr>
              <w:p w14:paraId="536BD31E" w14:textId="77777777" w:rsidR="00CC6305" w:rsidRPr="00CC6305" w:rsidRDefault="00CC6305" w:rsidP="0035550D">
                <w:pPr>
                  <w:pStyle w:val="TableNormal0"/>
                </w:pPr>
              </w:p>
            </w:tc>
            <w:tc>
              <w:tcPr>
                <w:tcW w:w="224" w:type="dxa"/>
                <w:vAlign w:val="center"/>
              </w:tcPr>
              <w:p w14:paraId="6A8F13AB" w14:textId="77777777" w:rsidR="00CC6305" w:rsidRPr="00CC6305" w:rsidRDefault="00CC6305" w:rsidP="0035550D">
                <w:pPr>
                  <w:pStyle w:val="TableNormal0"/>
                </w:pPr>
              </w:p>
            </w:tc>
            <w:tc>
              <w:tcPr>
                <w:tcW w:w="1792" w:type="dxa"/>
                <w:vAlign w:val="center"/>
              </w:tcPr>
              <w:p w14:paraId="0DF264EF" w14:textId="77777777" w:rsidR="00CC6305" w:rsidRPr="00CC6305" w:rsidRDefault="00581773" w:rsidP="0035550D">
                <w:pPr>
                  <w:pStyle w:val="TableNormal0"/>
                </w:pPr>
                <w:r w:rsidRPr="00CC6305">
                  <w:t>174 Mental illness</w:t>
                </w:r>
              </w:p>
            </w:tc>
            <w:tc>
              <w:tcPr>
                <w:tcW w:w="238" w:type="dxa"/>
              </w:tcPr>
              <w:p w14:paraId="2716E830" w14:textId="77777777" w:rsidR="00CC6305" w:rsidRPr="00CC6305" w:rsidRDefault="00CC6305" w:rsidP="0035550D">
                <w:pPr>
                  <w:pStyle w:val="TableNormal0"/>
                </w:pPr>
              </w:p>
            </w:tc>
            <w:tc>
              <w:tcPr>
                <w:tcW w:w="266" w:type="dxa"/>
              </w:tcPr>
              <w:p w14:paraId="34D6383A" w14:textId="77777777" w:rsidR="00CC6305" w:rsidRPr="00CC6305" w:rsidRDefault="00CC6305" w:rsidP="0035550D">
                <w:pPr>
                  <w:pStyle w:val="TableNormal0"/>
                </w:pPr>
              </w:p>
            </w:tc>
          </w:tr>
          <w:tr w:rsidR="00090094" w14:paraId="5BFD6E4F" w14:textId="77777777" w:rsidTr="007D7090">
            <w:trPr>
              <w:jc w:val="center"/>
            </w:trPr>
            <w:tc>
              <w:tcPr>
                <w:tcW w:w="1680" w:type="dxa"/>
                <w:vAlign w:val="center"/>
              </w:tcPr>
              <w:p w14:paraId="11450818" w14:textId="77777777" w:rsidR="00CC6305" w:rsidRPr="00CC6305" w:rsidRDefault="00581773" w:rsidP="0035550D">
                <w:pPr>
                  <w:pStyle w:val="TableNormal0"/>
                </w:pPr>
                <w:r w:rsidRPr="00CC6305">
                  <w:t>104 Hay fever, other allergy</w:t>
                </w:r>
              </w:p>
            </w:tc>
            <w:tc>
              <w:tcPr>
                <w:tcW w:w="205" w:type="dxa"/>
                <w:vAlign w:val="center"/>
              </w:tcPr>
              <w:p w14:paraId="20543ACA" w14:textId="77777777" w:rsidR="00CC6305" w:rsidRPr="00CC6305" w:rsidRDefault="00CC6305" w:rsidP="0035550D">
                <w:pPr>
                  <w:pStyle w:val="TableNormal0"/>
                </w:pPr>
              </w:p>
            </w:tc>
            <w:tc>
              <w:tcPr>
                <w:tcW w:w="210" w:type="dxa"/>
                <w:vAlign w:val="center"/>
              </w:tcPr>
              <w:p w14:paraId="5A602874" w14:textId="77777777" w:rsidR="00CC6305" w:rsidRPr="00CC6305" w:rsidRDefault="00CC6305" w:rsidP="0035550D">
                <w:pPr>
                  <w:pStyle w:val="TableNormal0"/>
                </w:pPr>
              </w:p>
            </w:tc>
            <w:tc>
              <w:tcPr>
                <w:tcW w:w="1890" w:type="dxa"/>
                <w:vMerge w:val="restart"/>
                <w:vAlign w:val="center"/>
              </w:tcPr>
              <w:p w14:paraId="35FCD883" w14:textId="77777777" w:rsidR="00CC6305" w:rsidRPr="00CC6305" w:rsidRDefault="00581773" w:rsidP="0035550D">
                <w:pPr>
                  <w:pStyle w:val="TableNormal0"/>
                </w:pPr>
                <w:r w:rsidRPr="00CC6305">
                  <w:t>117 Neurological disorders: stroke, epilepsy, seizure, paralysis, etc.</w:t>
                </w:r>
              </w:p>
            </w:tc>
            <w:tc>
              <w:tcPr>
                <w:tcW w:w="224" w:type="dxa"/>
                <w:vMerge w:val="restart"/>
                <w:vAlign w:val="center"/>
              </w:tcPr>
              <w:p w14:paraId="400AE26C" w14:textId="77777777" w:rsidR="00CC6305" w:rsidRPr="00CC6305" w:rsidRDefault="00CC6305" w:rsidP="0035550D">
                <w:pPr>
                  <w:pStyle w:val="TableNormal0"/>
                </w:pPr>
              </w:p>
            </w:tc>
            <w:tc>
              <w:tcPr>
                <w:tcW w:w="224" w:type="dxa"/>
                <w:vMerge w:val="restart"/>
                <w:vAlign w:val="center"/>
              </w:tcPr>
              <w:p w14:paraId="7C9D11FD" w14:textId="77777777" w:rsidR="00CC6305" w:rsidRPr="00CC6305" w:rsidRDefault="00CC6305" w:rsidP="0035550D">
                <w:pPr>
                  <w:pStyle w:val="TableNormal0"/>
                </w:pPr>
              </w:p>
            </w:tc>
            <w:tc>
              <w:tcPr>
                <w:tcW w:w="1945" w:type="dxa"/>
                <w:vAlign w:val="center"/>
              </w:tcPr>
              <w:p w14:paraId="30C7FF10" w14:textId="77777777" w:rsidR="00CC6305" w:rsidRPr="00CC6305" w:rsidRDefault="00581773" w:rsidP="0035550D">
                <w:pPr>
                  <w:pStyle w:val="TableNormal0"/>
                </w:pPr>
                <w:r w:rsidRPr="00CC6305">
                  <w:t>128 Any other illness or injury</w:t>
                </w:r>
              </w:p>
            </w:tc>
            <w:tc>
              <w:tcPr>
                <w:tcW w:w="238" w:type="dxa"/>
                <w:vAlign w:val="center"/>
              </w:tcPr>
              <w:p w14:paraId="0390CEE0" w14:textId="77777777" w:rsidR="00CC6305" w:rsidRPr="00CC6305" w:rsidRDefault="00CC6305" w:rsidP="0035550D">
                <w:pPr>
                  <w:pStyle w:val="TableNormal0"/>
                </w:pPr>
              </w:p>
            </w:tc>
            <w:tc>
              <w:tcPr>
                <w:tcW w:w="224" w:type="dxa"/>
                <w:vAlign w:val="center"/>
              </w:tcPr>
              <w:p w14:paraId="655D147B" w14:textId="77777777" w:rsidR="00CC6305" w:rsidRPr="00CC6305" w:rsidRDefault="00CC6305" w:rsidP="0035550D">
                <w:pPr>
                  <w:pStyle w:val="TableNormal0"/>
                </w:pPr>
              </w:p>
            </w:tc>
            <w:tc>
              <w:tcPr>
                <w:tcW w:w="1792" w:type="dxa"/>
                <w:vAlign w:val="center"/>
              </w:tcPr>
              <w:p w14:paraId="3EE799DC" w14:textId="77777777" w:rsidR="00CC6305" w:rsidRPr="00CC6305" w:rsidRDefault="00581773" w:rsidP="0035550D">
                <w:pPr>
                  <w:pStyle w:val="TableNormal0"/>
                </w:pPr>
                <w:r w:rsidRPr="00CC6305">
                  <w:t>175 Diabetes</w:t>
                </w:r>
              </w:p>
            </w:tc>
            <w:tc>
              <w:tcPr>
                <w:tcW w:w="238" w:type="dxa"/>
              </w:tcPr>
              <w:p w14:paraId="56066B55" w14:textId="77777777" w:rsidR="00CC6305" w:rsidRPr="00CC6305" w:rsidRDefault="00CC6305" w:rsidP="0035550D">
                <w:pPr>
                  <w:pStyle w:val="TableNormal0"/>
                </w:pPr>
              </w:p>
            </w:tc>
            <w:tc>
              <w:tcPr>
                <w:tcW w:w="266" w:type="dxa"/>
              </w:tcPr>
              <w:p w14:paraId="4F50709F" w14:textId="77777777" w:rsidR="00CC6305" w:rsidRPr="00CC6305" w:rsidRDefault="00CC6305" w:rsidP="0035550D">
                <w:pPr>
                  <w:pStyle w:val="TableNormal0"/>
                </w:pPr>
              </w:p>
            </w:tc>
          </w:tr>
          <w:tr w:rsidR="00090094" w14:paraId="0B0FE0AD" w14:textId="77777777" w:rsidTr="007D7090">
            <w:trPr>
              <w:jc w:val="center"/>
            </w:trPr>
            <w:tc>
              <w:tcPr>
                <w:tcW w:w="1680" w:type="dxa"/>
                <w:vAlign w:val="center"/>
              </w:tcPr>
              <w:p w14:paraId="247DB1C8" w14:textId="77777777" w:rsidR="00CC6305" w:rsidRPr="00CC6305" w:rsidRDefault="00581773" w:rsidP="0035550D">
                <w:pPr>
                  <w:pStyle w:val="TableNormal0"/>
                </w:pPr>
                <w:r w:rsidRPr="00CC6305">
                  <w:t>105 Asthma, lung disease</w:t>
                </w:r>
              </w:p>
            </w:tc>
            <w:tc>
              <w:tcPr>
                <w:tcW w:w="205" w:type="dxa"/>
                <w:vAlign w:val="center"/>
              </w:tcPr>
              <w:p w14:paraId="0519FA69" w14:textId="77777777" w:rsidR="00CC6305" w:rsidRPr="00CC6305" w:rsidRDefault="00CC6305" w:rsidP="0035550D">
                <w:pPr>
                  <w:pStyle w:val="TableNormal0"/>
                </w:pPr>
              </w:p>
            </w:tc>
            <w:tc>
              <w:tcPr>
                <w:tcW w:w="210" w:type="dxa"/>
                <w:vAlign w:val="center"/>
              </w:tcPr>
              <w:p w14:paraId="50A83CD3" w14:textId="77777777" w:rsidR="00CC6305" w:rsidRPr="00CC6305" w:rsidRDefault="00CC6305" w:rsidP="0035550D">
                <w:pPr>
                  <w:pStyle w:val="TableNormal0"/>
                </w:pPr>
              </w:p>
            </w:tc>
            <w:tc>
              <w:tcPr>
                <w:tcW w:w="1890" w:type="dxa"/>
                <w:vMerge/>
                <w:vAlign w:val="center"/>
              </w:tcPr>
              <w:p w14:paraId="61324AB5" w14:textId="77777777" w:rsidR="00CC6305" w:rsidRPr="00CC6305" w:rsidRDefault="00CC6305" w:rsidP="0035550D">
                <w:pPr>
                  <w:pStyle w:val="TableNormal0"/>
                </w:pPr>
              </w:p>
            </w:tc>
            <w:tc>
              <w:tcPr>
                <w:tcW w:w="224" w:type="dxa"/>
                <w:vMerge/>
                <w:vAlign w:val="center"/>
              </w:tcPr>
              <w:p w14:paraId="6168FCB6" w14:textId="77777777" w:rsidR="00CC6305" w:rsidRPr="00CC6305" w:rsidRDefault="00CC6305" w:rsidP="0035550D">
                <w:pPr>
                  <w:pStyle w:val="TableNormal0"/>
                </w:pPr>
              </w:p>
            </w:tc>
            <w:tc>
              <w:tcPr>
                <w:tcW w:w="224" w:type="dxa"/>
                <w:vMerge/>
                <w:vAlign w:val="center"/>
              </w:tcPr>
              <w:p w14:paraId="13B3AEBB" w14:textId="77777777" w:rsidR="00CC6305" w:rsidRPr="00CC6305" w:rsidRDefault="00CC6305" w:rsidP="0035550D">
                <w:pPr>
                  <w:pStyle w:val="TableNormal0"/>
                </w:pPr>
              </w:p>
            </w:tc>
            <w:tc>
              <w:tcPr>
                <w:tcW w:w="1945" w:type="dxa"/>
                <w:vAlign w:val="center"/>
              </w:tcPr>
              <w:p w14:paraId="6F4302E3" w14:textId="77777777" w:rsidR="00CC6305" w:rsidRPr="00CC6305" w:rsidRDefault="00581773" w:rsidP="0035550D">
                <w:pPr>
                  <w:pStyle w:val="TableNormal0"/>
                </w:pPr>
                <w:r w:rsidRPr="00CC6305">
                  <w:t>129 Admission to hospital</w:t>
                </w:r>
              </w:p>
            </w:tc>
            <w:tc>
              <w:tcPr>
                <w:tcW w:w="238" w:type="dxa"/>
                <w:vAlign w:val="center"/>
              </w:tcPr>
              <w:p w14:paraId="78D2BF30" w14:textId="77777777" w:rsidR="00CC6305" w:rsidRPr="00CC6305" w:rsidRDefault="00CC6305" w:rsidP="0035550D">
                <w:pPr>
                  <w:pStyle w:val="TableNormal0"/>
                </w:pPr>
              </w:p>
            </w:tc>
            <w:tc>
              <w:tcPr>
                <w:tcW w:w="224" w:type="dxa"/>
                <w:vAlign w:val="center"/>
              </w:tcPr>
              <w:p w14:paraId="47FD970A" w14:textId="77777777" w:rsidR="00CC6305" w:rsidRPr="00CC6305" w:rsidRDefault="00CC6305" w:rsidP="0035550D">
                <w:pPr>
                  <w:pStyle w:val="TableNormal0"/>
                </w:pPr>
              </w:p>
            </w:tc>
            <w:tc>
              <w:tcPr>
                <w:tcW w:w="1792" w:type="dxa"/>
                <w:vAlign w:val="center"/>
              </w:tcPr>
              <w:p w14:paraId="6698252F" w14:textId="77777777" w:rsidR="00CC6305" w:rsidRPr="00CC6305" w:rsidRDefault="00581773" w:rsidP="0035550D">
                <w:pPr>
                  <w:pStyle w:val="TableNormal0"/>
                </w:pPr>
                <w:r w:rsidRPr="00CC6305">
                  <w:t>176 Tuberculosis</w:t>
                </w:r>
              </w:p>
            </w:tc>
            <w:tc>
              <w:tcPr>
                <w:tcW w:w="238" w:type="dxa"/>
              </w:tcPr>
              <w:p w14:paraId="75D77202" w14:textId="77777777" w:rsidR="00CC6305" w:rsidRPr="00CC6305" w:rsidRDefault="00CC6305" w:rsidP="0035550D">
                <w:pPr>
                  <w:pStyle w:val="TableNormal0"/>
                </w:pPr>
              </w:p>
            </w:tc>
            <w:tc>
              <w:tcPr>
                <w:tcW w:w="266" w:type="dxa"/>
              </w:tcPr>
              <w:p w14:paraId="653DB32E" w14:textId="77777777" w:rsidR="00CC6305" w:rsidRPr="00CC6305" w:rsidRDefault="00CC6305" w:rsidP="0035550D">
                <w:pPr>
                  <w:pStyle w:val="TableNormal0"/>
                </w:pPr>
              </w:p>
            </w:tc>
          </w:tr>
          <w:tr w:rsidR="00090094" w14:paraId="63D7A19A" w14:textId="77777777" w:rsidTr="007D7090">
            <w:trPr>
              <w:trHeight w:val="467"/>
              <w:jc w:val="center"/>
            </w:trPr>
            <w:tc>
              <w:tcPr>
                <w:tcW w:w="1680" w:type="dxa"/>
                <w:vAlign w:val="center"/>
              </w:tcPr>
              <w:p w14:paraId="7B2B1513" w14:textId="77777777" w:rsidR="00CC6305" w:rsidRPr="00CC6305" w:rsidRDefault="00581773" w:rsidP="0035550D">
                <w:pPr>
                  <w:pStyle w:val="TableNormal0"/>
                </w:pPr>
                <w:r w:rsidRPr="00CC6305">
                  <w:t>106 Heart or vascular trouble</w:t>
                </w:r>
              </w:p>
            </w:tc>
            <w:tc>
              <w:tcPr>
                <w:tcW w:w="205" w:type="dxa"/>
                <w:vAlign w:val="center"/>
              </w:tcPr>
              <w:p w14:paraId="3ED47E00" w14:textId="77777777" w:rsidR="00CC6305" w:rsidRPr="00CC6305" w:rsidRDefault="00CC6305" w:rsidP="0035550D">
                <w:pPr>
                  <w:pStyle w:val="TableNormal0"/>
                </w:pPr>
              </w:p>
            </w:tc>
            <w:tc>
              <w:tcPr>
                <w:tcW w:w="210" w:type="dxa"/>
                <w:vAlign w:val="center"/>
              </w:tcPr>
              <w:p w14:paraId="78F2A8D4" w14:textId="77777777" w:rsidR="00CC6305" w:rsidRPr="00CC6305" w:rsidRDefault="00CC6305" w:rsidP="0035550D">
                <w:pPr>
                  <w:pStyle w:val="TableNormal0"/>
                </w:pPr>
              </w:p>
            </w:tc>
            <w:tc>
              <w:tcPr>
                <w:tcW w:w="1890" w:type="dxa"/>
                <w:vMerge w:val="restart"/>
                <w:vAlign w:val="center"/>
              </w:tcPr>
              <w:p w14:paraId="1043BD43" w14:textId="77777777" w:rsidR="00CC6305" w:rsidRPr="00CC6305" w:rsidRDefault="00581773" w:rsidP="0035550D">
                <w:pPr>
                  <w:pStyle w:val="TableNormal0"/>
                </w:pPr>
                <w:r w:rsidRPr="00CC6305">
                  <w:t>118 Psychological/</w:t>
                </w:r>
                <w:r w:rsidR="007D7090">
                  <w:t xml:space="preserve"> </w:t>
                </w:r>
                <w:r w:rsidRPr="00CC6305">
                  <w:t>psychiatric trouble of any sort</w:t>
                </w:r>
              </w:p>
            </w:tc>
            <w:tc>
              <w:tcPr>
                <w:tcW w:w="224" w:type="dxa"/>
                <w:vMerge w:val="restart"/>
                <w:vAlign w:val="center"/>
              </w:tcPr>
              <w:p w14:paraId="11C06AB7" w14:textId="77777777" w:rsidR="00CC6305" w:rsidRPr="00CC6305" w:rsidRDefault="00CC6305" w:rsidP="0035550D">
                <w:pPr>
                  <w:pStyle w:val="TableNormal0"/>
                </w:pPr>
              </w:p>
            </w:tc>
            <w:tc>
              <w:tcPr>
                <w:tcW w:w="224" w:type="dxa"/>
                <w:vMerge w:val="restart"/>
                <w:vAlign w:val="center"/>
              </w:tcPr>
              <w:p w14:paraId="1DCAAAE0" w14:textId="77777777" w:rsidR="00CC6305" w:rsidRPr="00CC6305" w:rsidRDefault="00CC6305" w:rsidP="0035550D">
                <w:pPr>
                  <w:pStyle w:val="TableNormal0"/>
                </w:pPr>
              </w:p>
            </w:tc>
            <w:tc>
              <w:tcPr>
                <w:tcW w:w="1945" w:type="dxa"/>
                <w:vMerge w:val="restart"/>
                <w:vAlign w:val="center"/>
              </w:tcPr>
              <w:p w14:paraId="030A164A" w14:textId="77777777" w:rsidR="00CC6305" w:rsidRPr="00CC6305" w:rsidRDefault="00581773" w:rsidP="0035550D">
                <w:pPr>
                  <w:pStyle w:val="TableNormal0"/>
                </w:pPr>
                <w:r w:rsidRPr="00CC6305">
                  <w:t>130 Visit to medical practitioner since last aero-medical examination</w:t>
                </w:r>
              </w:p>
            </w:tc>
            <w:tc>
              <w:tcPr>
                <w:tcW w:w="238" w:type="dxa"/>
                <w:vMerge w:val="restart"/>
                <w:vAlign w:val="center"/>
              </w:tcPr>
              <w:p w14:paraId="3505D03A" w14:textId="77777777" w:rsidR="00CC6305" w:rsidRPr="00CC6305" w:rsidRDefault="00CC6305" w:rsidP="0035550D">
                <w:pPr>
                  <w:pStyle w:val="TableNormal0"/>
                </w:pPr>
              </w:p>
            </w:tc>
            <w:tc>
              <w:tcPr>
                <w:tcW w:w="224" w:type="dxa"/>
                <w:vMerge w:val="restart"/>
                <w:vAlign w:val="center"/>
              </w:tcPr>
              <w:p w14:paraId="3B121584" w14:textId="77777777" w:rsidR="00CC6305" w:rsidRPr="00CC6305" w:rsidRDefault="00CC6305" w:rsidP="0035550D">
                <w:pPr>
                  <w:pStyle w:val="TableNormal0"/>
                </w:pPr>
              </w:p>
            </w:tc>
            <w:tc>
              <w:tcPr>
                <w:tcW w:w="1792" w:type="dxa"/>
                <w:vAlign w:val="center"/>
              </w:tcPr>
              <w:p w14:paraId="3FD04EA2" w14:textId="77777777" w:rsidR="00CC6305" w:rsidRPr="00CC6305" w:rsidRDefault="00581773" w:rsidP="0035550D">
                <w:pPr>
                  <w:pStyle w:val="TableNormal0"/>
                </w:pPr>
                <w:r w:rsidRPr="00CC6305">
                  <w:t>177 Allergy/</w:t>
                </w:r>
                <w:r w:rsidR="007D7090">
                  <w:t xml:space="preserve"> </w:t>
                </w:r>
                <w:r w:rsidRPr="00CC6305">
                  <w:t>asthma/eczema</w:t>
                </w:r>
              </w:p>
            </w:tc>
            <w:tc>
              <w:tcPr>
                <w:tcW w:w="238" w:type="dxa"/>
              </w:tcPr>
              <w:p w14:paraId="356562FC" w14:textId="77777777" w:rsidR="00CC6305" w:rsidRPr="00CC6305" w:rsidRDefault="00CC6305" w:rsidP="0035550D">
                <w:pPr>
                  <w:pStyle w:val="TableNormal0"/>
                </w:pPr>
              </w:p>
            </w:tc>
            <w:tc>
              <w:tcPr>
                <w:tcW w:w="266" w:type="dxa"/>
              </w:tcPr>
              <w:p w14:paraId="0D9337FD" w14:textId="77777777" w:rsidR="00CC6305" w:rsidRPr="00CC6305" w:rsidRDefault="00CC6305" w:rsidP="0035550D">
                <w:pPr>
                  <w:pStyle w:val="TableNormal0"/>
                </w:pPr>
              </w:p>
            </w:tc>
          </w:tr>
          <w:tr w:rsidR="00090094" w14:paraId="5D07FCDA" w14:textId="77777777" w:rsidTr="007D7090">
            <w:trPr>
              <w:trHeight w:val="233"/>
              <w:jc w:val="center"/>
            </w:trPr>
            <w:tc>
              <w:tcPr>
                <w:tcW w:w="1680" w:type="dxa"/>
                <w:vAlign w:val="center"/>
              </w:tcPr>
              <w:p w14:paraId="625F6FBA" w14:textId="77777777" w:rsidR="00CC6305" w:rsidRPr="00CC6305" w:rsidRDefault="00581773" w:rsidP="0035550D">
                <w:pPr>
                  <w:pStyle w:val="TableNormal0"/>
                </w:pPr>
                <w:r w:rsidRPr="00CC6305">
                  <w:t>107 High or low blood pressure</w:t>
                </w:r>
              </w:p>
            </w:tc>
            <w:tc>
              <w:tcPr>
                <w:tcW w:w="205" w:type="dxa"/>
                <w:vAlign w:val="center"/>
              </w:tcPr>
              <w:p w14:paraId="024E2A29" w14:textId="77777777" w:rsidR="00CC6305" w:rsidRPr="00CC6305" w:rsidRDefault="00CC6305" w:rsidP="0035550D">
                <w:pPr>
                  <w:pStyle w:val="TableNormal0"/>
                </w:pPr>
              </w:p>
            </w:tc>
            <w:tc>
              <w:tcPr>
                <w:tcW w:w="210" w:type="dxa"/>
                <w:vAlign w:val="center"/>
              </w:tcPr>
              <w:p w14:paraId="0BB4167A" w14:textId="77777777" w:rsidR="00CC6305" w:rsidRPr="00CC6305" w:rsidRDefault="00CC6305" w:rsidP="0035550D">
                <w:pPr>
                  <w:pStyle w:val="TableNormal0"/>
                </w:pPr>
              </w:p>
            </w:tc>
            <w:tc>
              <w:tcPr>
                <w:tcW w:w="1890" w:type="dxa"/>
                <w:vMerge/>
                <w:vAlign w:val="center"/>
              </w:tcPr>
              <w:p w14:paraId="16CF06EA" w14:textId="77777777" w:rsidR="00CC6305" w:rsidRPr="00CC6305" w:rsidRDefault="00CC6305" w:rsidP="0035550D">
                <w:pPr>
                  <w:pStyle w:val="TableNormal0"/>
                </w:pPr>
              </w:p>
            </w:tc>
            <w:tc>
              <w:tcPr>
                <w:tcW w:w="224" w:type="dxa"/>
                <w:vMerge/>
                <w:vAlign w:val="center"/>
              </w:tcPr>
              <w:p w14:paraId="1F48F925" w14:textId="77777777" w:rsidR="00CC6305" w:rsidRPr="00CC6305" w:rsidRDefault="00CC6305" w:rsidP="0035550D">
                <w:pPr>
                  <w:pStyle w:val="TableNormal0"/>
                </w:pPr>
              </w:p>
            </w:tc>
            <w:tc>
              <w:tcPr>
                <w:tcW w:w="224" w:type="dxa"/>
                <w:vMerge/>
                <w:vAlign w:val="center"/>
              </w:tcPr>
              <w:p w14:paraId="4D8AC93C" w14:textId="77777777" w:rsidR="00CC6305" w:rsidRPr="00CC6305" w:rsidRDefault="00CC6305" w:rsidP="0035550D">
                <w:pPr>
                  <w:pStyle w:val="TableNormal0"/>
                </w:pPr>
              </w:p>
            </w:tc>
            <w:tc>
              <w:tcPr>
                <w:tcW w:w="1945" w:type="dxa"/>
                <w:vMerge/>
                <w:vAlign w:val="center"/>
              </w:tcPr>
              <w:p w14:paraId="6056DB40" w14:textId="77777777" w:rsidR="00CC6305" w:rsidRPr="00CC6305" w:rsidRDefault="00CC6305" w:rsidP="0035550D">
                <w:pPr>
                  <w:pStyle w:val="TableNormal0"/>
                </w:pPr>
              </w:p>
            </w:tc>
            <w:tc>
              <w:tcPr>
                <w:tcW w:w="238" w:type="dxa"/>
                <w:vMerge/>
                <w:vAlign w:val="center"/>
              </w:tcPr>
              <w:p w14:paraId="7F25FD50" w14:textId="77777777" w:rsidR="00CC6305" w:rsidRPr="00CC6305" w:rsidRDefault="00CC6305" w:rsidP="0035550D">
                <w:pPr>
                  <w:pStyle w:val="TableNormal0"/>
                </w:pPr>
              </w:p>
            </w:tc>
            <w:tc>
              <w:tcPr>
                <w:tcW w:w="224" w:type="dxa"/>
                <w:vMerge/>
                <w:vAlign w:val="center"/>
              </w:tcPr>
              <w:p w14:paraId="6F73E8CF" w14:textId="77777777" w:rsidR="00CC6305" w:rsidRPr="00CC6305" w:rsidRDefault="00CC6305" w:rsidP="0035550D">
                <w:pPr>
                  <w:pStyle w:val="TableNormal0"/>
                </w:pPr>
              </w:p>
            </w:tc>
            <w:tc>
              <w:tcPr>
                <w:tcW w:w="1792" w:type="dxa"/>
                <w:vAlign w:val="center"/>
              </w:tcPr>
              <w:p w14:paraId="4CB74C0D" w14:textId="77777777" w:rsidR="00CC6305" w:rsidRPr="00CC6305" w:rsidRDefault="00581773" w:rsidP="0035550D">
                <w:pPr>
                  <w:pStyle w:val="TableNormal0"/>
                </w:pPr>
                <w:r w:rsidRPr="00CC6305">
                  <w:t>178 Inherited disorders</w:t>
                </w:r>
              </w:p>
            </w:tc>
            <w:tc>
              <w:tcPr>
                <w:tcW w:w="238" w:type="dxa"/>
              </w:tcPr>
              <w:p w14:paraId="2EED7C7E" w14:textId="77777777" w:rsidR="00CC6305" w:rsidRPr="00CC6305" w:rsidRDefault="00CC6305" w:rsidP="0035550D">
                <w:pPr>
                  <w:pStyle w:val="TableNormal0"/>
                </w:pPr>
              </w:p>
            </w:tc>
            <w:tc>
              <w:tcPr>
                <w:tcW w:w="266" w:type="dxa"/>
              </w:tcPr>
              <w:p w14:paraId="67CDCB95" w14:textId="77777777" w:rsidR="00CC6305" w:rsidRPr="00CC6305" w:rsidRDefault="00CC6305" w:rsidP="0035550D">
                <w:pPr>
                  <w:pStyle w:val="TableNormal0"/>
                </w:pPr>
              </w:p>
            </w:tc>
          </w:tr>
          <w:tr w:rsidR="00090094" w14:paraId="55211A9C" w14:textId="77777777" w:rsidTr="007D7090">
            <w:trPr>
              <w:jc w:val="center"/>
            </w:trPr>
            <w:tc>
              <w:tcPr>
                <w:tcW w:w="1680" w:type="dxa"/>
                <w:vAlign w:val="center"/>
              </w:tcPr>
              <w:p w14:paraId="167C1C5A" w14:textId="77777777" w:rsidR="00CC6305" w:rsidRPr="00CC6305" w:rsidRDefault="00581773" w:rsidP="0035550D">
                <w:pPr>
                  <w:pStyle w:val="TableNormal0"/>
                </w:pPr>
                <w:r w:rsidRPr="00CC6305">
                  <w:t>108 Kidney stone or blood in urine</w:t>
                </w:r>
              </w:p>
            </w:tc>
            <w:tc>
              <w:tcPr>
                <w:tcW w:w="205" w:type="dxa"/>
                <w:vAlign w:val="center"/>
              </w:tcPr>
              <w:p w14:paraId="3258646A" w14:textId="77777777" w:rsidR="00CC6305" w:rsidRPr="00CC6305" w:rsidRDefault="00CC6305" w:rsidP="0035550D">
                <w:pPr>
                  <w:pStyle w:val="TableNormal0"/>
                </w:pPr>
              </w:p>
            </w:tc>
            <w:tc>
              <w:tcPr>
                <w:tcW w:w="210" w:type="dxa"/>
                <w:vAlign w:val="center"/>
              </w:tcPr>
              <w:p w14:paraId="0411076F" w14:textId="77777777" w:rsidR="00CC6305" w:rsidRPr="00CC6305" w:rsidRDefault="00CC6305" w:rsidP="0035550D">
                <w:pPr>
                  <w:pStyle w:val="TableNormal0"/>
                </w:pPr>
              </w:p>
            </w:tc>
            <w:tc>
              <w:tcPr>
                <w:tcW w:w="1890" w:type="dxa"/>
                <w:vAlign w:val="center"/>
              </w:tcPr>
              <w:p w14:paraId="1C56E765" w14:textId="77777777" w:rsidR="00CC6305" w:rsidRPr="00CC6305" w:rsidRDefault="00581773" w:rsidP="0035550D">
                <w:pPr>
                  <w:pStyle w:val="TableNormal0"/>
                </w:pPr>
                <w:r w:rsidRPr="00CC6305">
                  <w:t>119 Alcohol/drug/</w:t>
                </w:r>
                <w:r w:rsidR="007D7090">
                  <w:t xml:space="preserve"> </w:t>
                </w:r>
                <w:r w:rsidRPr="00CC6305">
                  <w:t>substance abuse</w:t>
                </w:r>
              </w:p>
            </w:tc>
            <w:tc>
              <w:tcPr>
                <w:tcW w:w="224" w:type="dxa"/>
                <w:vAlign w:val="center"/>
              </w:tcPr>
              <w:p w14:paraId="4CF7DEC3" w14:textId="77777777" w:rsidR="00CC6305" w:rsidRPr="00CC6305" w:rsidRDefault="00CC6305" w:rsidP="0035550D">
                <w:pPr>
                  <w:pStyle w:val="TableNormal0"/>
                </w:pPr>
              </w:p>
            </w:tc>
            <w:tc>
              <w:tcPr>
                <w:tcW w:w="224" w:type="dxa"/>
                <w:vAlign w:val="center"/>
              </w:tcPr>
              <w:p w14:paraId="5C29CD35" w14:textId="77777777" w:rsidR="00CC6305" w:rsidRPr="00CC6305" w:rsidRDefault="00CC6305" w:rsidP="0035550D">
                <w:pPr>
                  <w:pStyle w:val="TableNormal0"/>
                </w:pPr>
              </w:p>
            </w:tc>
            <w:tc>
              <w:tcPr>
                <w:tcW w:w="1945" w:type="dxa"/>
                <w:vAlign w:val="center"/>
              </w:tcPr>
              <w:p w14:paraId="4AB25972" w14:textId="77777777" w:rsidR="00CC6305" w:rsidRPr="00CC6305" w:rsidRDefault="00581773" w:rsidP="0035550D">
                <w:pPr>
                  <w:pStyle w:val="TableNormal0"/>
                </w:pPr>
                <w:r w:rsidRPr="00CC6305">
                  <w:t>131 Refusal of life insurance</w:t>
                </w:r>
              </w:p>
            </w:tc>
            <w:tc>
              <w:tcPr>
                <w:tcW w:w="238" w:type="dxa"/>
                <w:vAlign w:val="center"/>
              </w:tcPr>
              <w:p w14:paraId="371E5989" w14:textId="77777777" w:rsidR="00CC6305" w:rsidRPr="00CC6305" w:rsidRDefault="00CC6305" w:rsidP="0035550D">
                <w:pPr>
                  <w:pStyle w:val="TableNormal0"/>
                </w:pPr>
              </w:p>
            </w:tc>
            <w:tc>
              <w:tcPr>
                <w:tcW w:w="224" w:type="dxa"/>
                <w:vAlign w:val="center"/>
              </w:tcPr>
              <w:p w14:paraId="225D9E8F" w14:textId="77777777" w:rsidR="00CC6305" w:rsidRPr="00CC6305" w:rsidRDefault="00CC6305" w:rsidP="0035550D">
                <w:pPr>
                  <w:pStyle w:val="TableNormal0"/>
                </w:pPr>
              </w:p>
            </w:tc>
            <w:tc>
              <w:tcPr>
                <w:tcW w:w="1792" w:type="dxa"/>
                <w:vAlign w:val="center"/>
              </w:tcPr>
              <w:p w14:paraId="7C9899DB" w14:textId="77777777" w:rsidR="00CC6305" w:rsidRPr="00CC6305" w:rsidRDefault="00581773" w:rsidP="0035550D">
                <w:pPr>
                  <w:pStyle w:val="TableNormal0"/>
                </w:pPr>
                <w:r w:rsidRPr="00CC6305">
                  <w:t>179 Glaucoma</w:t>
                </w:r>
              </w:p>
            </w:tc>
            <w:tc>
              <w:tcPr>
                <w:tcW w:w="238" w:type="dxa"/>
              </w:tcPr>
              <w:p w14:paraId="05535276" w14:textId="77777777" w:rsidR="00CC6305" w:rsidRPr="00CC6305" w:rsidRDefault="00CC6305" w:rsidP="0035550D">
                <w:pPr>
                  <w:pStyle w:val="TableNormal0"/>
                </w:pPr>
              </w:p>
            </w:tc>
            <w:tc>
              <w:tcPr>
                <w:tcW w:w="266" w:type="dxa"/>
              </w:tcPr>
              <w:p w14:paraId="688F1B8F" w14:textId="77777777" w:rsidR="00CC6305" w:rsidRPr="00CC6305" w:rsidRDefault="00CC6305" w:rsidP="0035550D">
                <w:pPr>
                  <w:pStyle w:val="TableNormal0"/>
                </w:pPr>
              </w:p>
            </w:tc>
          </w:tr>
          <w:tr w:rsidR="00090094" w14:paraId="4D85B2A2" w14:textId="77777777" w:rsidTr="007D7090">
            <w:trPr>
              <w:jc w:val="center"/>
            </w:trPr>
            <w:tc>
              <w:tcPr>
                <w:tcW w:w="1680" w:type="dxa"/>
                <w:vAlign w:val="center"/>
              </w:tcPr>
              <w:p w14:paraId="7206AE75" w14:textId="77777777" w:rsidR="00CC6305" w:rsidRPr="00CC6305" w:rsidRDefault="00581773" w:rsidP="0035550D">
                <w:pPr>
                  <w:pStyle w:val="TableNormal0"/>
                </w:pPr>
                <w:r w:rsidRPr="00CC6305">
                  <w:t>109 Diabetes, hormone disorder</w:t>
                </w:r>
              </w:p>
            </w:tc>
            <w:tc>
              <w:tcPr>
                <w:tcW w:w="205" w:type="dxa"/>
                <w:vAlign w:val="center"/>
              </w:tcPr>
              <w:p w14:paraId="055FABE7" w14:textId="77777777" w:rsidR="00CC6305" w:rsidRPr="00CC6305" w:rsidRDefault="00CC6305" w:rsidP="0035550D">
                <w:pPr>
                  <w:pStyle w:val="TableNormal0"/>
                </w:pPr>
              </w:p>
            </w:tc>
            <w:tc>
              <w:tcPr>
                <w:tcW w:w="210" w:type="dxa"/>
                <w:vAlign w:val="center"/>
              </w:tcPr>
              <w:p w14:paraId="425277E3" w14:textId="77777777" w:rsidR="00CC6305" w:rsidRPr="00CC6305" w:rsidRDefault="00CC6305" w:rsidP="0035550D">
                <w:pPr>
                  <w:pStyle w:val="TableNormal0"/>
                </w:pPr>
              </w:p>
            </w:tc>
            <w:tc>
              <w:tcPr>
                <w:tcW w:w="1890" w:type="dxa"/>
                <w:vAlign w:val="center"/>
              </w:tcPr>
              <w:p w14:paraId="70CE176E" w14:textId="77777777" w:rsidR="00CC6305" w:rsidRPr="00CC6305" w:rsidRDefault="00581773" w:rsidP="0035550D">
                <w:pPr>
                  <w:pStyle w:val="TableNormal0"/>
                </w:pPr>
                <w:r w:rsidRPr="00CC6305">
                  <w:t>120 Attempted suicide</w:t>
                </w:r>
              </w:p>
            </w:tc>
            <w:tc>
              <w:tcPr>
                <w:tcW w:w="224" w:type="dxa"/>
                <w:vAlign w:val="center"/>
              </w:tcPr>
              <w:p w14:paraId="2D65BA3E" w14:textId="77777777" w:rsidR="00CC6305" w:rsidRPr="00CC6305" w:rsidRDefault="00CC6305" w:rsidP="0035550D">
                <w:pPr>
                  <w:pStyle w:val="TableNormal0"/>
                </w:pPr>
              </w:p>
            </w:tc>
            <w:tc>
              <w:tcPr>
                <w:tcW w:w="224" w:type="dxa"/>
                <w:vAlign w:val="center"/>
              </w:tcPr>
              <w:p w14:paraId="32A6A9ED" w14:textId="77777777" w:rsidR="00CC6305" w:rsidRPr="00CC6305" w:rsidRDefault="00CC6305" w:rsidP="0035550D">
                <w:pPr>
                  <w:pStyle w:val="TableNormal0"/>
                </w:pPr>
              </w:p>
            </w:tc>
            <w:tc>
              <w:tcPr>
                <w:tcW w:w="1945" w:type="dxa"/>
                <w:vAlign w:val="center"/>
              </w:tcPr>
              <w:p w14:paraId="3ED1B4ED" w14:textId="77777777" w:rsidR="00CC6305" w:rsidRPr="00CC6305" w:rsidRDefault="00581773" w:rsidP="0035550D">
                <w:pPr>
                  <w:pStyle w:val="TableNormal0"/>
                </w:pPr>
                <w:r w:rsidRPr="00CC6305">
                  <w:t>132 Refusal of pilot/ATCO licence</w:t>
                </w:r>
              </w:p>
            </w:tc>
            <w:tc>
              <w:tcPr>
                <w:tcW w:w="238" w:type="dxa"/>
                <w:vAlign w:val="center"/>
              </w:tcPr>
              <w:p w14:paraId="0E16BB0C" w14:textId="77777777" w:rsidR="00CC6305" w:rsidRPr="00CC6305" w:rsidRDefault="00CC6305" w:rsidP="0035550D">
                <w:pPr>
                  <w:pStyle w:val="TableNormal0"/>
                </w:pPr>
              </w:p>
            </w:tc>
            <w:tc>
              <w:tcPr>
                <w:tcW w:w="224" w:type="dxa"/>
                <w:vAlign w:val="center"/>
              </w:tcPr>
              <w:p w14:paraId="191271C3" w14:textId="77777777" w:rsidR="00CC6305" w:rsidRPr="00CC6305" w:rsidRDefault="00CC6305" w:rsidP="0035550D">
                <w:pPr>
                  <w:pStyle w:val="TableNormal0"/>
                </w:pPr>
              </w:p>
            </w:tc>
            <w:tc>
              <w:tcPr>
                <w:tcW w:w="2296" w:type="dxa"/>
                <w:gridSpan w:val="3"/>
                <w:vMerge w:val="restart"/>
                <w:vAlign w:val="bottom"/>
              </w:tcPr>
              <w:p w14:paraId="73A2F45E" w14:textId="77777777" w:rsidR="00CC6305" w:rsidRPr="00CC6305" w:rsidRDefault="00581773" w:rsidP="0035550D">
                <w:pPr>
                  <w:pStyle w:val="TableNormal0"/>
                </w:pPr>
                <w:r w:rsidRPr="00CC6305">
                  <w:t>Females only:</w:t>
                </w:r>
              </w:p>
            </w:tc>
          </w:tr>
          <w:tr w:rsidR="00090094" w14:paraId="1ED29B97" w14:textId="77777777" w:rsidTr="007D7090">
            <w:trPr>
              <w:trHeight w:val="244"/>
              <w:jc w:val="center"/>
            </w:trPr>
            <w:tc>
              <w:tcPr>
                <w:tcW w:w="1680" w:type="dxa"/>
                <w:vMerge w:val="restart"/>
                <w:vAlign w:val="center"/>
              </w:tcPr>
              <w:p w14:paraId="1D22CDB1" w14:textId="77777777" w:rsidR="00CC6305" w:rsidRPr="00CC6305" w:rsidRDefault="00581773" w:rsidP="0035550D">
                <w:pPr>
                  <w:pStyle w:val="TableNormal0"/>
                </w:pPr>
                <w:r w:rsidRPr="00CC6305">
                  <w:t>110 Stomach, liver or intestinal trouble</w:t>
                </w:r>
              </w:p>
            </w:tc>
            <w:tc>
              <w:tcPr>
                <w:tcW w:w="205" w:type="dxa"/>
                <w:vMerge w:val="restart"/>
                <w:vAlign w:val="center"/>
              </w:tcPr>
              <w:p w14:paraId="5B39B4CC" w14:textId="77777777" w:rsidR="00CC6305" w:rsidRPr="00CC6305" w:rsidRDefault="00CC6305" w:rsidP="0035550D">
                <w:pPr>
                  <w:pStyle w:val="TableNormal0"/>
                </w:pPr>
              </w:p>
            </w:tc>
            <w:tc>
              <w:tcPr>
                <w:tcW w:w="210" w:type="dxa"/>
                <w:vMerge w:val="restart"/>
                <w:vAlign w:val="center"/>
              </w:tcPr>
              <w:p w14:paraId="4FD9EA79" w14:textId="77777777" w:rsidR="00CC6305" w:rsidRPr="00CC6305" w:rsidRDefault="00CC6305" w:rsidP="0035550D">
                <w:pPr>
                  <w:pStyle w:val="TableNormal0"/>
                </w:pPr>
              </w:p>
            </w:tc>
            <w:tc>
              <w:tcPr>
                <w:tcW w:w="1890" w:type="dxa"/>
                <w:vMerge w:val="restart"/>
                <w:vAlign w:val="center"/>
              </w:tcPr>
              <w:p w14:paraId="7605012A" w14:textId="77777777" w:rsidR="00CC6305" w:rsidRPr="00CC6305" w:rsidRDefault="00581773" w:rsidP="0035550D">
                <w:pPr>
                  <w:pStyle w:val="TableNormal0"/>
                </w:pPr>
                <w:r w:rsidRPr="00CC6305">
                  <w:t>121 Motion sickness requiring medication</w:t>
                </w:r>
              </w:p>
            </w:tc>
            <w:tc>
              <w:tcPr>
                <w:tcW w:w="224" w:type="dxa"/>
                <w:vMerge w:val="restart"/>
                <w:vAlign w:val="center"/>
              </w:tcPr>
              <w:p w14:paraId="390AA6F6" w14:textId="77777777" w:rsidR="00CC6305" w:rsidRPr="00CC6305" w:rsidRDefault="00CC6305" w:rsidP="0035550D">
                <w:pPr>
                  <w:pStyle w:val="TableNormal0"/>
                </w:pPr>
              </w:p>
            </w:tc>
            <w:tc>
              <w:tcPr>
                <w:tcW w:w="224" w:type="dxa"/>
                <w:vMerge w:val="restart"/>
                <w:vAlign w:val="center"/>
              </w:tcPr>
              <w:p w14:paraId="68B40B33" w14:textId="77777777" w:rsidR="00CC6305" w:rsidRPr="00CC6305" w:rsidRDefault="00CC6305" w:rsidP="0035550D">
                <w:pPr>
                  <w:pStyle w:val="TableNormal0"/>
                </w:pPr>
              </w:p>
            </w:tc>
            <w:tc>
              <w:tcPr>
                <w:tcW w:w="1945" w:type="dxa"/>
                <w:vMerge w:val="restart"/>
                <w:vAlign w:val="center"/>
              </w:tcPr>
              <w:p w14:paraId="5E1E8994" w14:textId="77777777" w:rsidR="00CC6305" w:rsidRPr="00CC6305" w:rsidRDefault="00581773" w:rsidP="0035550D">
                <w:pPr>
                  <w:pStyle w:val="TableNormal0"/>
                </w:pPr>
                <w:r w:rsidRPr="00CC6305">
                  <w:t>133 Medical rejection from or for military service</w:t>
                </w:r>
              </w:p>
            </w:tc>
            <w:tc>
              <w:tcPr>
                <w:tcW w:w="238" w:type="dxa"/>
                <w:vMerge w:val="restart"/>
                <w:vAlign w:val="center"/>
              </w:tcPr>
              <w:p w14:paraId="5490DBBD" w14:textId="77777777" w:rsidR="00CC6305" w:rsidRPr="00CC6305" w:rsidRDefault="00CC6305" w:rsidP="0035550D">
                <w:pPr>
                  <w:pStyle w:val="TableNormal0"/>
                </w:pPr>
              </w:p>
            </w:tc>
            <w:tc>
              <w:tcPr>
                <w:tcW w:w="224" w:type="dxa"/>
                <w:vMerge w:val="restart"/>
                <w:vAlign w:val="center"/>
              </w:tcPr>
              <w:p w14:paraId="544ACDDB" w14:textId="77777777" w:rsidR="00CC6305" w:rsidRPr="00CC6305" w:rsidRDefault="00CC6305" w:rsidP="0035550D">
                <w:pPr>
                  <w:pStyle w:val="TableNormal0"/>
                </w:pPr>
              </w:p>
            </w:tc>
            <w:tc>
              <w:tcPr>
                <w:tcW w:w="2296" w:type="dxa"/>
                <w:gridSpan w:val="3"/>
                <w:vMerge/>
                <w:vAlign w:val="bottom"/>
              </w:tcPr>
              <w:p w14:paraId="54C82F7C" w14:textId="77777777" w:rsidR="00CC6305" w:rsidRPr="00CC6305" w:rsidRDefault="00CC6305" w:rsidP="0035550D">
                <w:pPr>
                  <w:pStyle w:val="TableNormal0"/>
                </w:pPr>
              </w:p>
            </w:tc>
          </w:tr>
          <w:tr w:rsidR="00090094" w14:paraId="3BBA561D" w14:textId="77777777" w:rsidTr="007D7090">
            <w:trPr>
              <w:trHeight w:val="131"/>
              <w:jc w:val="center"/>
            </w:trPr>
            <w:tc>
              <w:tcPr>
                <w:tcW w:w="1680" w:type="dxa"/>
                <w:vMerge/>
                <w:vAlign w:val="center"/>
              </w:tcPr>
              <w:p w14:paraId="10A7A6C8" w14:textId="77777777" w:rsidR="00CC6305" w:rsidRPr="00CC6305" w:rsidRDefault="00CC6305" w:rsidP="0035550D">
                <w:pPr>
                  <w:pStyle w:val="TableNormal0"/>
                </w:pPr>
              </w:p>
            </w:tc>
            <w:tc>
              <w:tcPr>
                <w:tcW w:w="205" w:type="dxa"/>
                <w:vMerge/>
                <w:vAlign w:val="center"/>
              </w:tcPr>
              <w:p w14:paraId="0AB5FF9B" w14:textId="77777777" w:rsidR="00CC6305" w:rsidRPr="00CC6305" w:rsidRDefault="00CC6305" w:rsidP="0035550D">
                <w:pPr>
                  <w:pStyle w:val="TableNormal0"/>
                </w:pPr>
              </w:p>
            </w:tc>
            <w:tc>
              <w:tcPr>
                <w:tcW w:w="210" w:type="dxa"/>
                <w:vMerge/>
                <w:vAlign w:val="center"/>
              </w:tcPr>
              <w:p w14:paraId="031B9296" w14:textId="77777777" w:rsidR="00CC6305" w:rsidRPr="00CC6305" w:rsidRDefault="00CC6305" w:rsidP="0035550D">
                <w:pPr>
                  <w:pStyle w:val="TableNormal0"/>
                </w:pPr>
              </w:p>
            </w:tc>
            <w:tc>
              <w:tcPr>
                <w:tcW w:w="1890" w:type="dxa"/>
                <w:vMerge/>
                <w:vAlign w:val="center"/>
              </w:tcPr>
              <w:p w14:paraId="53D33D96" w14:textId="77777777" w:rsidR="00CC6305" w:rsidRPr="00CC6305" w:rsidRDefault="00CC6305" w:rsidP="0035550D">
                <w:pPr>
                  <w:pStyle w:val="TableNormal0"/>
                </w:pPr>
              </w:p>
            </w:tc>
            <w:tc>
              <w:tcPr>
                <w:tcW w:w="224" w:type="dxa"/>
                <w:vMerge/>
                <w:vAlign w:val="center"/>
              </w:tcPr>
              <w:p w14:paraId="69EE8D11" w14:textId="77777777" w:rsidR="00CC6305" w:rsidRPr="00CC6305" w:rsidRDefault="00CC6305" w:rsidP="0035550D">
                <w:pPr>
                  <w:pStyle w:val="TableNormal0"/>
                </w:pPr>
              </w:p>
            </w:tc>
            <w:tc>
              <w:tcPr>
                <w:tcW w:w="224" w:type="dxa"/>
                <w:vMerge/>
                <w:vAlign w:val="center"/>
              </w:tcPr>
              <w:p w14:paraId="7FA6B364" w14:textId="77777777" w:rsidR="00CC6305" w:rsidRPr="00CC6305" w:rsidRDefault="00CC6305" w:rsidP="0035550D">
                <w:pPr>
                  <w:pStyle w:val="TableNormal0"/>
                </w:pPr>
              </w:p>
            </w:tc>
            <w:tc>
              <w:tcPr>
                <w:tcW w:w="1945" w:type="dxa"/>
                <w:vMerge/>
                <w:vAlign w:val="center"/>
              </w:tcPr>
              <w:p w14:paraId="393D0AF3" w14:textId="77777777" w:rsidR="00CC6305" w:rsidRPr="00CC6305" w:rsidRDefault="00CC6305" w:rsidP="0035550D">
                <w:pPr>
                  <w:pStyle w:val="TableNormal0"/>
                </w:pPr>
              </w:p>
            </w:tc>
            <w:tc>
              <w:tcPr>
                <w:tcW w:w="238" w:type="dxa"/>
                <w:vMerge/>
                <w:vAlign w:val="center"/>
              </w:tcPr>
              <w:p w14:paraId="75D9DD6C" w14:textId="77777777" w:rsidR="00CC6305" w:rsidRPr="00CC6305" w:rsidRDefault="00CC6305" w:rsidP="0035550D">
                <w:pPr>
                  <w:pStyle w:val="TableNormal0"/>
                </w:pPr>
              </w:p>
            </w:tc>
            <w:tc>
              <w:tcPr>
                <w:tcW w:w="224" w:type="dxa"/>
                <w:vMerge/>
                <w:vAlign w:val="center"/>
              </w:tcPr>
              <w:p w14:paraId="42106D93" w14:textId="77777777" w:rsidR="00CC6305" w:rsidRPr="00CC6305" w:rsidRDefault="00CC6305" w:rsidP="0035550D">
                <w:pPr>
                  <w:pStyle w:val="TableNormal0"/>
                </w:pPr>
              </w:p>
            </w:tc>
            <w:tc>
              <w:tcPr>
                <w:tcW w:w="1792" w:type="dxa"/>
                <w:vAlign w:val="bottom"/>
              </w:tcPr>
              <w:p w14:paraId="0B486544" w14:textId="77777777" w:rsidR="00CC6305" w:rsidRPr="00CC6305" w:rsidRDefault="00581773" w:rsidP="0035550D">
                <w:pPr>
                  <w:pStyle w:val="TableNormal0"/>
                </w:pPr>
                <w:r w:rsidRPr="00CC6305">
                  <w:t>150 Gynaecological, menstrual problems</w:t>
                </w:r>
              </w:p>
            </w:tc>
            <w:tc>
              <w:tcPr>
                <w:tcW w:w="238" w:type="dxa"/>
                <w:vAlign w:val="bottom"/>
              </w:tcPr>
              <w:p w14:paraId="73619267" w14:textId="77777777" w:rsidR="00CC6305" w:rsidRPr="00CC6305" w:rsidRDefault="00CC6305" w:rsidP="0035550D">
                <w:pPr>
                  <w:pStyle w:val="TableNormal0"/>
                </w:pPr>
              </w:p>
            </w:tc>
            <w:tc>
              <w:tcPr>
                <w:tcW w:w="266" w:type="dxa"/>
                <w:vAlign w:val="bottom"/>
              </w:tcPr>
              <w:p w14:paraId="013A7C2C" w14:textId="77777777" w:rsidR="00CC6305" w:rsidRPr="00CC6305" w:rsidRDefault="00CC6305" w:rsidP="0035550D">
                <w:pPr>
                  <w:pStyle w:val="TableNormal0"/>
                </w:pPr>
              </w:p>
            </w:tc>
          </w:tr>
          <w:tr w:rsidR="00090094" w14:paraId="5AD27C14" w14:textId="77777777" w:rsidTr="007D7090">
            <w:trPr>
              <w:trHeight w:val="366"/>
              <w:jc w:val="center"/>
            </w:trPr>
            <w:tc>
              <w:tcPr>
                <w:tcW w:w="1680" w:type="dxa"/>
                <w:vAlign w:val="center"/>
              </w:tcPr>
              <w:p w14:paraId="76865DDD" w14:textId="77777777" w:rsidR="00CC6305" w:rsidRPr="00CC6305" w:rsidRDefault="00581773" w:rsidP="0035550D">
                <w:pPr>
                  <w:pStyle w:val="TableNormal0"/>
                </w:pPr>
                <w:r w:rsidRPr="00CC6305">
                  <w:t>111 Deafness, ear disorder</w:t>
                </w:r>
              </w:p>
            </w:tc>
            <w:tc>
              <w:tcPr>
                <w:tcW w:w="205" w:type="dxa"/>
                <w:vAlign w:val="center"/>
              </w:tcPr>
              <w:p w14:paraId="1BCBEFF5" w14:textId="77777777" w:rsidR="00CC6305" w:rsidRPr="00CC6305" w:rsidRDefault="00CC6305" w:rsidP="0035550D">
                <w:pPr>
                  <w:pStyle w:val="TableNormal0"/>
                </w:pPr>
              </w:p>
            </w:tc>
            <w:tc>
              <w:tcPr>
                <w:tcW w:w="210" w:type="dxa"/>
                <w:vAlign w:val="center"/>
              </w:tcPr>
              <w:p w14:paraId="79C14977" w14:textId="77777777" w:rsidR="00CC6305" w:rsidRPr="00CC6305" w:rsidRDefault="00CC6305" w:rsidP="0035550D">
                <w:pPr>
                  <w:pStyle w:val="TableNormal0"/>
                </w:pPr>
              </w:p>
            </w:tc>
            <w:tc>
              <w:tcPr>
                <w:tcW w:w="1890" w:type="dxa"/>
                <w:vAlign w:val="center"/>
              </w:tcPr>
              <w:p w14:paraId="072C54AB" w14:textId="77777777" w:rsidR="00CC6305" w:rsidRPr="00CC6305" w:rsidRDefault="00581773" w:rsidP="0035550D">
                <w:pPr>
                  <w:pStyle w:val="TableNormal0"/>
                </w:pPr>
                <w:r w:rsidRPr="00CC6305">
                  <w:t>122 Anaemia/sickle cell trait/other blood disorders</w:t>
                </w:r>
              </w:p>
            </w:tc>
            <w:tc>
              <w:tcPr>
                <w:tcW w:w="224" w:type="dxa"/>
                <w:vAlign w:val="center"/>
              </w:tcPr>
              <w:p w14:paraId="4AB8D01B" w14:textId="77777777" w:rsidR="00CC6305" w:rsidRPr="00CC6305" w:rsidRDefault="00CC6305" w:rsidP="0035550D">
                <w:pPr>
                  <w:pStyle w:val="TableNormal0"/>
                </w:pPr>
              </w:p>
            </w:tc>
            <w:tc>
              <w:tcPr>
                <w:tcW w:w="224" w:type="dxa"/>
                <w:vAlign w:val="center"/>
              </w:tcPr>
              <w:p w14:paraId="2F146730" w14:textId="77777777" w:rsidR="00CC6305" w:rsidRPr="00CC6305" w:rsidRDefault="00CC6305" w:rsidP="0035550D">
                <w:pPr>
                  <w:pStyle w:val="TableNormal0"/>
                </w:pPr>
              </w:p>
            </w:tc>
            <w:tc>
              <w:tcPr>
                <w:tcW w:w="1945" w:type="dxa"/>
                <w:vAlign w:val="center"/>
              </w:tcPr>
              <w:p w14:paraId="3CC76BF0" w14:textId="77777777" w:rsidR="00CC6305" w:rsidRPr="00CC6305" w:rsidRDefault="00581773" w:rsidP="0035550D">
                <w:pPr>
                  <w:pStyle w:val="TableNormal0"/>
                </w:pPr>
                <w:r w:rsidRPr="00CC6305">
                  <w:t>134 Award of pension or compensation for injury or illness</w:t>
                </w:r>
              </w:p>
            </w:tc>
            <w:tc>
              <w:tcPr>
                <w:tcW w:w="238" w:type="dxa"/>
                <w:vAlign w:val="center"/>
              </w:tcPr>
              <w:p w14:paraId="4984A550" w14:textId="77777777" w:rsidR="00CC6305" w:rsidRPr="00CC6305" w:rsidRDefault="00CC6305" w:rsidP="0035550D">
                <w:pPr>
                  <w:pStyle w:val="TableNormal0"/>
                </w:pPr>
              </w:p>
            </w:tc>
            <w:tc>
              <w:tcPr>
                <w:tcW w:w="224" w:type="dxa"/>
                <w:vAlign w:val="center"/>
              </w:tcPr>
              <w:p w14:paraId="00C6C0B6" w14:textId="77777777" w:rsidR="00CC6305" w:rsidRPr="00CC6305" w:rsidRDefault="00CC6305" w:rsidP="0035550D">
                <w:pPr>
                  <w:pStyle w:val="TableNormal0"/>
                </w:pPr>
              </w:p>
            </w:tc>
            <w:tc>
              <w:tcPr>
                <w:tcW w:w="1792" w:type="dxa"/>
                <w:vAlign w:val="center"/>
              </w:tcPr>
              <w:p w14:paraId="63DBC701" w14:textId="77777777" w:rsidR="00CC6305" w:rsidRPr="00CC6305" w:rsidRDefault="00581773" w:rsidP="0035550D">
                <w:pPr>
                  <w:pStyle w:val="TableNormal0"/>
                </w:pPr>
                <w:r w:rsidRPr="00CC6305">
                  <w:t>151 Are you pregnant?</w:t>
                </w:r>
              </w:p>
            </w:tc>
            <w:tc>
              <w:tcPr>
                <w:tcW w:w="238" w:type="dxa"/>
                <w:vAlign w:val="bottom"/>
              </w:tcPr>
              <w:p w14:paraId="016E56BF" w14:textId="77777777" w:rsidR="00CC6305" w:rsidRPr="00CC6305" w:rsidRDefault="00CC6305" w:rsidP="0035550D">
                <w:pPr>
                  <w:pStyle w:val="TableNormal0"/>
                </w:pPr>
              </w:p>
            </w:tc>
            <w:tc>
              <w:tcPr>
                <w:tcW w:w="266" w:type="dxa"/>
                <w:vAlign w:val="bottom"/>
              </w:tcPr>
              <w:p w14:paraId="0102931D" w14:textId="77777777" w:rsidR="00CC6305" w:rsidRPr="00CC6305" w:rsidRDefault="00CC6305" w:rsidP="0035550D">
                <w:pPr>
                  <w:pStyle w:val="TableNormal0"/>
                </w:pPr>
              </w:p>
            </w:tc>
          </w:tr>
          <w:tr w:rsidR="00090094" w14:paraId="03384330" w14:textId="77777777" w:rsidTr="007D7090">
            <w:trPr>
              <w:trHeight w:val="478"/>
              <w:jc w:val="center"/>
            </w:trPr>
            <w:tc>
              <w:tcPr>
                <w:tcW w:w="9136" w:type="dxa"/>
                <w:gridSpan w:val="12"/>
              </w:tcPr>
              <w:p w14:paraId="57EEE79C" w14:textId="77777777" w:rsidR="00CC6305" w:rsidRPr="00CC6305" w:rsidRDefault="00581773" w:rsidP="0035550D">
                <w:pPr>
                  <w:pStyle w:val="TableNormal0"/>
                </w:pPr>
                <w:r w:rsidRPr="00CC6305">
                  <w:t>(30) Remarks: If previously reported and no change since, so state.</w:t>
                </w:r>
              </w:p>
            </w:tc>
          </w:tr>
          <w:tr w:rsidR="00090094" w14:paraId="42BED737" w14:textId="77777777" w:rsidTr="00BA5256">
            <w:trPr>
              <w:jc w:val="center"/>
            </w:trPr>
            <w:tc>
              <w:tcPr>
                <w:tcW w:w="9136" w:type="dxa"/>
                <w:gridSpan w:val="12"/>
                <w:tcMar>
                  <w:bottom w:w="57" w:type="dxa"/>
                </w:tcMar>
              </w:tcPr>
              <w:p w14:paraId="2076310D" w14:textId="77777777" w:rsidR="00CC6305" w:rsidRPr="00CC6305" w:rsidRDefault="00581773" w:rsidP="0035550D">
                <w:pPr>
                  <w:pStyle w:val="TableNormal0"/>
                </w:pPr>
                <w:r w:rsidRPr="00CC6305">
                  <w:lastRenderedPageBreak/>
                  <w:t xml:space="preserve">(31) Declaration: I hereby declare that I have carefully considered the statements made above and to the best of my belief they are complete and correct and that I have not withheld any relevant information or made any misleading statements. I understand that if I have made any false or misleading statements in connection with this application, or fail to release the supporting medical information, the licensing authority may refuse to grant me a medical certificate or may withdraw any medical certificate granted, without prejudice to any other action applicable under national law. </w:t>
                </w:r>
              </w:p>
              <w:p w14:paraId="7144846E" w14:textId="77777777" w:rsidR="00CC6305" w:rsidRPr="00CC6305" w:rsidRDefault="00581773" w:rsidP="0035550D">
                <w:pPr>
                  <w:pStyle w:val="TableNormal0"/>
                </w:pPr>
                <w:r w:rsidRPr="00CC6305">
                  <w:t>CONSENT TO RELEASE OF MEDICAL INFORMATION: I hereby authorise the release of all information contained in this report and any or all attachments to the AME and, where necessary, to the medical assessor of the licensing authority, recognising that these documents or electronically stored data are to be used for completion of a medical assessment and will become and remain the property of the licensing authority, providing that I or my physician may have access to them according to national law. Medical confidentiality will be respected at all times.</w:t>
                </w:r>
              </w:p>
              <w:p w14:paraId="6C997674" w14:textId="77777777" w:rsidR="00CC6305" w:rsidRPr="00CC6305" w:rsidRDefault="00581773" w:rsidP="0035550D">
                <w:pPr>
                  <w:pStyle w:val="TableNormal0"/>
                </w:pPr>
                <w:r>
                  <w:t xml:space="preserve">         </w:t>
                </w:r>
              </w:p>
              <w:p w14:paraId="56624224" w14:textId="77777777" w:rsidR="00CC6305" w:rsidRPr="00CC6305" w:rsidRDefault="00581773" w:rsidP="0035550D">
                <w:pPr>
                  <w:pStyle w:val="TableNormal0"/>
                </w:pPr>
                <w:r w:rsidRPr="00CC6305">
                  <w:t>-------</w:t>
                </w:r>
                <w:r w:rsidR="007D7090">
                  <w:t xml:space="preserve">-----------------------------          </w:t>
                </w:r>
                <w:r w:rsidRPr="00CC6305">
                  <w:t>-----------------------------</w:t>
                </w:r>
                <w:r w:rsidR="007D7090">
                  <w:t>---------------              ----------</w:t>
                </w:r>
                <w:r w:rsidRPr="00CC6305">
                  <w:t>-------------------------------</w:t>
                </w:r>
                <w:r w:rsidR="007D7090">
                  <w:t>---</w:t>
                </w:r>
              </w:p>
              <w:p w14:paraId="12903E9D" w14:textId="77777777" w:rsidR="00CC6305" w:rsidRPr="00CC6305" w:rsidRDefault="00581773" w:rsidP="0035550D">
                <w:pPr>
                  <w:pStyle w:val="TableNormal0"/>
                </w:pPr>
                <w:r w:rsidRPr="00CC6305">
                  <w:tab/>
                </w:r>
                <w:r w:rsidR="007D7090">
                  <w:t xml:space="preserve">       </w:t>
                </w:r>
                <w:r w:rsidRPr="00CC6305">
                  <w:t>Date</w:t>
                </w:r>
                <w:r w:rsidRPr="00CC6305">
                  <w:tab/>
                </w:r>
                <w:r w:rsidR="007D7090">
                  <w:tab/>
                </w:r>
                <w:r w:rsidR="007D7090">
                  <w:tab/>
                  <w:t xml:space="preserve">        </w:t>
                </w:r>
                <w:r w:rsidRPr="00CC6305">
                  <w:t>Signature of applicant</w:t>
                </w:r>
                <w:r w:rsidRPr="00CC6305">
                  <w:tab/>
                </w:r>
                <w:r w:rsidR="007D7090">
                  <w:t xml:space="preserve">  </w:t>
                </w:r>
                <w:r w:rsidR="007D7090">
                  <w:tab/>
                  <w:t xml:space="preserve">    </w:t>
                </w:r>
                <w:r w:rsidRPr="00CC6305">
                  <w:t>Signature of AME/(medical assessor)</w:t>
                </w:r>
              </w:p>
            </w:tc>
          </w:tr>
        </w:tbl>
        <w:p w14:paraId="2E532C14" w14:textId="77777777" w:rsidR="0035550D" w:rsidRPr="00FF2450" w:rsidRDefault="0035550D" w:rsidP="0035550D"/>
        <w:p w14:paraId="47CEBF9A" w14:textId="77777777" w:rsidR="0019007B" w:rsidRPr="0019007B" w:rsidRDefault="00581773" w:rsidP="007D7090">
          <w:pPr>
            <w:keepNext/>
            <w:rPr>
              <w:rStyle w:val="Bold"/>
            </w:rPr>
          </w:pPr>
          <w:r w:rsidRPr="0019007B">
            <w:rPr>
              <w:rStyle w:val="Bold"/>
            </w:rPr>
            <w:t>INSTRUCTIONS FOR COMPLETION OF THE APPLICATION FORM FOR A MEDICAL CERTIFICATE</w:t>
          </w:r>
        </w:p>
        <w:p w14:paraId="61994398" w14:textId="77777777" w:rsidR="0019007B" w:rsidRPr="0019007B" w:rsidRDefault="00581773" w:rsidP="0019007B">
          <w:r w:rsidRPr="0019007B">
            <w:t>This application form and all attached report forms will be transmitted to the licensing authority. Medical confidentiality shall be respected at all times.</w:t>
          </w:r>
        </w:p>
        <w:p w14:paraId="4FC31774" w14:textId="77777777" w:rsidR="0019007B" w:rsidRPr="0019007B" w:rsidRDefault="00581773" w:rsidP="0019007B">
          <w:r w:rsidRPr="0019007B">
            <w:t>The applicant should personally complete, in full, all questions (sections) on the application form. Writing should be legible and in block capitals, using a ball-point pen. Completion of this form by typing/printing is also acceptable. If more space is required to answer any questions, a plain sheet of paper should be used, bearing the applicant’s name and signature, and the date of signing. The following numbered instructions apply to the numbered headings on the application form for a medical certificate.</w:t>
          </w:r>
        </w:p>
        <w:p w14:paraId="0A6792F0" w14:textId="77777777" w:rsidR="0035550D" w:rsidRDefault="00581773" w:rsidP="0019007B">
          <w:r w:rsidRPr="0019007B">
            <w:t>Failure to complete the application form in full, or to write legibly, may result in non-acceptance of the application form. The making of false or misleading statements or the withholding of relevant information in respect of this application may result in criminal prosecution, denial of this application and/or withdrawal of any medical certificate(s) granted</w:t>
          </w:r>
        </w:p>
        <w:tbl>
          <w:tblPr>
            <w:tblStyle w:val="easaForm"/>
            <w:tblW w:w="9066" w:type="dxa"/>
            <w:tblLayout w:type="fixed"/>
            <w:tblLook w:val="0000" w:firstRow="0" w:lastRow="0" w:firstColumn="0" w:lastColumn="0" w:noHBand="0" w:noVBand="0"/>
          </w:tblPr>
          <w:tblGrid>
            <w:gridCol w:w="3964"/>
            <w:gridCol w:w="5102"/>
          </w:tblGrid>
          <w:tr w:rsidR="00090094" w14:paraId="262AF281" w14:textId="77777777" w:rsidTr="00513B0C">
            <w:tc>
              <w:tcPr>
                <w:tcW w:w="3964" w:type="dxa"/>
              </w:tcPr>
              <w:p w14:paraId="427CB3D7" w14:textId="77777777" w:rsidR="00513B0C" w:rsidRDefault="00581773" w:rsidP="00513B0C">
                <w:pPr>
                  <w:pStyle w:val="TableHead"/>
                </w:pPr>
                <w:r>
                  <w:t xml:space="preserve">1. </w:t>
                </w:r>
                <w:r>
                  <w:tab/>
                  <w:t>LICENSING AUTHORITY:</w:t>
                </w:r>
              </w:p>
              <w:p w14:paraId="450C10DA" w14:textId="77777777" w:rsidR="002472EE" w:rsidRPr="002472EE" w:rsidRDefault="00581773" w:rsidP="0035550D">
                <w:pPr>
                  <w:pStyle w:val="TableNormal0"/>
                </w:pPr>
                <w:r w:rsidRPr="002472EE">
                  <w:t>State name of country this application is to be forwarded to.</w:t>
                </w:r>
              </w:p>
            </w:tc>
            <w:tc>
              <w:tcPr>
                <w:tcW w:w="5102" w:type="dxa"/>
              </w:tcPr>
              <w:p w14:paraId="7AEF5B8D" w14:textId="77777777" w:rsidR="00513B0C" w:rsidRDefault="00581773" w:rsidP="00513B0C">
                <w:pPr>
                  <w:pStyle w:val="TableHead"/>
                </w:pPr>
                <w:r w:rsidRPr="002472EE">
                  <w:t>17.</w:t>
                </w:r>
                <w:r w:rsidRPr="002472EE">
                  <w:tab/>
                  <w:t>LAST APPLICATION FOR A MEDICAL CERTIFICATE:</w:t>
                </w:r>
              </w:p>
              <w:p w14:paraId="4B9820B1" w14:textId="77777777" w:rsidR="002472EE" w:rsidRPr="002472EE" w:rsidRDefault="00581773" w:rsidP="0035550D">
                <w:pPr>
                  <w:pStyle w:val="TableNormal0"/>
                </w:pPr>
                <w:r w:rsidRPr="002472EE">
                  <w:t>State date (day, month, year) and place (town, country).</w:t>
                </w:r>
                <w:r w:rsidRPr="002472EE">
                  <w:br/>
                  <w:t>Initial applicants state ‘NONE’.</w:t>
                </w:r>
              </w:p>
            </w:tc>
          </w:tr>
          <w:tr w:rsidR="00090094" w14:paraId="3E70BECB" w14:textId="77777777" w:rsidTr="00513B0C">
            <w:trPr>
              <w:trHeight w:val="1221"/>
            </w:trPr>
            <w:tc>
              <w:tcPr>
                <w:tcW w:w="3964" w:type="dxa"/>
              </w:tcPr>
              <w:p w14:paraId="58A60E49" w14:textId="77777777" w:rsidR="00513B0C" w:rsidRPr="002472EE" w:rsidRDefault="00581773" w:rsidP="00513B0C">
                <w:pPr>
                  <w:pStyle w:val="TableHead"/>
                </w:pPr>
                <w:r w:rsidRPr="002472EE">
                  <w:t xml:space="preserve">2. </w:t>
                </w:r>
                <w:r w:rsidRPr="002472EE">
                  <w:tab/>
                  <w:t>MEDICAL CERTIFICATE APPLIED FOR:</w:t>
                </w:r>
              </w:p>
              <w:p w14:paraId="757EF509" w14:textId="77777777" w:rsidR="00513B0C" w:rsidRPr="002472EE" w:rsidRDefault="00581773" w:rsidP="0035550D">
                <w:pPr>
                  <w:pStyle w:val="TableNormal0"/>
                </w:pPr>
                <w:r w:rsidRPr="002472EE">
                  <w:t>Tick appropriate box.</w:t>
                </w:r>
              </w:p>
              <w:p w14:paraId="228B5767" w14:textId="77777777" w:rsidR="00513B0C" w:rsidRPr="002472EE" w:rsidRDefault="00581773" w:rsidP="0035550D">
                <w:pPr>
                  <w:pStyle w:val="TableNormal0"/>
                </w:pPr>
                <w:r w:rsidRPr="002472EE">
                  <w:t>Class 1: Professional Pilot</w:t>
                </w:r>
              </w:p>
              <w:p w14:paraId="56A4CB14" w14:textId="77777777" w:rsidR="009F3CF7" w:rsidRDefault="00581773" w:rsidP="0035550D">
                <w:pPr>
                  <w:pStyle w:val="TableNormal0"/>
                </w:pPr>
                <w:r w:rsidRPr="002472EE">
                  <w:t xml:space="preserve">Class 2: Private Pilot </w:t>
                </w:r>
              </w:p>
              <w:p w14:paraId="0B0FB51B" w14:textId="77777777" w:rsidR="00513B0C" w:rsidRPr="002472EE" w:rsidRDefault="00581773" w:rsidP="0035550D">
                <w:pPr>
                  <w:pStyle w:val="TableNormal0"/>
                </w:pPr>
                <w:r w:rsidRPr="002472EE">
                  <w:t>Class 3: Air Traffic Controller</w:t>
                </w:r>
              </w:p>
            </w:tc>
            <w:tc>
              <w:tcPr>
                <w:tcW w:w="5102" w:type="dxa"/>
              </w:tcPr>
              <w:p w14:paraId="74A3836E" w14:textId="77777777" w:rsidR="00513B0C" w:rsidRPr="002472EE" w:rsidRDefault="00581773" w:rsidP="00513B0C">
                <w:pPr>
                  <w:pStyle w:val="TableHead"/>
                </w:pPr>
                <w:r w:rsidRPr="002472EE">
                  <w:t>18.</w:t>
                </w:r>
                <w:r w:rsidRPr="002472EE">
                  <w:tab/>
                  <w:t>LICENCE(S) HELD (TYPE):</w:t>
                </w:r>
              </w:p>
              <w:p w14:paraId="3FF5FCC3" w14:textId="77777777" w:rsidR="00513B0C" w:rsidRPr="002472EE" w:rsidRDefault="00581773" w:rsidP="0035550D">
                <w:pPr>
                  <w:pStyle w:val="TableNormal0"/>
                </w:pPr>
                <w:r w:rsidRPr="002472EE">
                  <w:t xml:space="preserve">State type of licence(s) held. </w:t>
                </w:r>
              </w:p>
              <w:p w14:paraId="5AEE8A99" w14:textId="77777777" w:rsidR="00513B0C" w:rsidRPr="002472EE" w:rsidRDefault="00581773" w:rsidP="0035550D">
                <w:pPr>
                  <w:pStyle w:val="TableNormal0"/>
                </w:pPr>
                <w:r w:rsidRPr="002472EE">
                  <w:t xml:space="preserve">Enter licence number and State of issue. </w:t>
                </w:r>
              </w:p>
              <w:p w14:paraId="0C47ED8C" w14:textId="77777777" w:rsidR="00513B0C" w:rsidRPr="002472EE" w:rsidRDefault="00581773" w:rsidP="0035550D">
                <w:pPr>
                  <w:pStyle w:val="TableNormal0"/>
                </w:pPr>
                <w:r w:rsidRPr="002472EE">
                  <w:t>If no licences are held, state ‘NONE’.</w:t>
                </w:r>
              </w:p>
            </w:tc>
          </w:tr>
          <w:tr w:rsidR="00090094" w14:paraId="13179C08" w14:textId="77777777" w:rsidTr="00513B0C">
            <w:trPr>
              <w:trHeight w:val="1231"/>
            </w:trPr>
            <w:tc>
              <w:tcPr>
                <w:tcW w:w="3964" w:type="dxa"/>
              </w:tcPr>
              <w:p w14:paraId="06544EA9" w14:textId="77777777" w:rsidR="00513B0C" w:rsidRPr="002472EE" w:rsidRDefault="00581773" w:rsidP="00513B0C">
                <w:pPr>
                  <w:pStyle w:val="TableHead"/>
                </w:pPr>
                <w:r w:rsidRPr="002472EE">
                  <w:t xml:space="preserve">3. </w:t>
                </w:r>
                <w:r w:rsidRPr="002472EE">
                  <w:tab/>
                  <w:t>SURNAME:</w:t>
                </w:r>
              </w:p>
              <w:p w14:paraId="6B5A65DC" w14:textId="77777777" w:rsidR="00513B0C" w:rsidRPr="002472EE" w:rsidRDefault="00581773" w:rsidP="0035550D">
                <w:pPr>
                  <w:pStyle w:val="TableNormal0"/>
                </w:pPr>
                <w:r w:rsidRPr="002472EE">
                  <w:t>State surname/family name.</w:t>
                </w:r>
              </w:p>
            </w:tc>
            <w:tc>
              <w:tcPr>
                <w:tcW w:w="5102" w:type="dxa"/>
              </w:tcPr>
              <w:p w14:paraId="0602992B" w14:textId="77777777" w:rsidR="00513B0C" w:rsidRPr="002472EE" w:rsidRDefault="00581773" w:rsidP="00513B0C">
                <w:pPr>
                  <w:pStyle w:val="TableHead"/>
                </w:pPr>
                <w:r w:rsidRPr="002472EE">
                  <w:t>19.</w:t>
                </w:r>
                <w:r w:rsidRPr="002472EE">
                  <w:tab/>
                  <w:t>ANY LIMITATIONS ON THE LICENCE(S)/MEDICAL CERTIFICATE:</w:t>
                </w:r>
              </w:p>
              <w:p w14:paraId="2CBABDFF" w14:textId="77777777" w:rsidR="00513B0C" w:rsidRPr="002472EE" w:rsidRDefault="00581773" w:rsidP="0035550D">
                <w:pPr>
                  <w:pStyle w:val="TableNormal0"/>
                </w:pPr>
                <w:r w:rsidRPr="002472EE">
                  <w:t>Tick appropriate box and give details of any limitations on your licence(s)/medical certificate, e.g. vision, colour vision, safety pilot, etc.</w:t>
                </w:r>
              </w:p>
            </w:tc>
          </w:tr>
          <w:tr w:rsidR="00090094" w14:paraId="715E4888" w14:textId="77777777" w:rsidTr="00513B0C">
            <w:trPr>
              <w:trHeight w:val="1465"/>
            </w:trPr>
            <w:tc>
              <w:tcPr>
                <w:tcW w:w="3964" w:type="dxa"/>
              </w:tcPr>
              <w:p w14:paraId="0BC9A1D2" w14:textId="77777777" w:rsidR="00513B0C" w:rsidRPr="002472EE" w:rsidRDefault="00581773" w:rsidP="00513B0C">
                <w:pPr>
                  <w:pStyle w:val="TableHead"/>
                </w:pPr>
                <w:r w:rsidRPr="002472EE">
                  <w:t xml:space="preserve">4. </w:t>
                </w:r>
                <w:r w:rsidRPr="002472EE">
                  <w:tab/>
                  <w:t>PREVIOUS SURNAME(S):</w:t>
                </w:r>
              </w:p>
              <w:p w14:paraId="5151B0A2" w14:textId="77777777" w:rsidR="00513B0C" w:rsidRPr="002472EE" w:rsidRDefault="00581773" w:rsidP="0035550D">
                <w:pPr>
                  <w:pStyle w:val="TableNormal0"/>
                </w:pPr>
                <w:r w:rsidRPr="002472EE">
                  <w:t>If your surname or family name has changed for any reason, state previous name(s).</w:t>
                </w:r>
              </w:p>
            </w:tc>
            <w:tc>
              <w:tcPr>
                <w:tcW w:w="5102" w:type="dxa"/>
              </w:tcPr>
              <w:p w14:paraId="45F20B4C" w14:textId="77777777" w:rsidR="00513B0C" w:rsidRPr="002472EE" w:rsidRDefault="00581773" w:rsidP="00513B0C">
                <w:pPr>
                  <w:pStyle w:val="TableHead"/>
                </w:pPr>
                <w:r w:rsidRPr="002472EE">
                  <w:t>20.</w:t>
                </w:r>
                <w:r w:rsidRPr="002472EE">
                  <w:tab/>
                  <w:t>MEDICAL CERTIFICATE DENIAL, SUSPENSION OR REVOCATION:</w:t>
                </w:r>
              </w:p>
              <w:p w14:paraId="71A83148" w14:textId="77777777" w:rsidR="00513B0C" w:rsidRPr="002472EE" w:rsidRDefault="00581773" w:rsidP="0035550D">
                <w:pPr>
                  <w:pStyle w:val="TableNormal0"/>
                </w:pPr>
                <w:r w:rsidRPr="002472EE">
                  <w:t>Tick ‘YES’ box if you have ever had a medical certificate denied, suspended or revoked, even if only temporary.</w:t>
                </w:r>
              </w:p>
              <w:p w14:paraId="5C778CB8" w14:textId="77777777" w:rsidR="00513B0C" w:rsidRPr="002472EE" w:rsidRDefault="00581773" w:rsidP="0035550D">
                <w:pPr>
                  <w:pStyle w:val="TableNormal0"/>
                </w:pPr>
                <w:r w:rsidRPr="002472EE">
                  <w:t>If ‘YES’, state date (dd/mm/yyyy) and country where it occurred.</w:t>
                </w:r>
              </w:p>
            </w:tc>
          </w:tr>
          <w:tr w:rsidR="00090094" w14:paraId="542B3D34" w14:textId="77777777" w:rsidTr="00513B0C">
            <w:trPr>
              <w:trHeight w:val="742"/>
            </w:trPr>
            <w:tc>
              <w:tcPr>
                <w:tcW w:w="3964" w:type="dxa"/>
              </w:tcPr>
              <w:p w14:paraId="49117381" w14:textId="77777777" w:rsidR="00513B0C" w:rsidRPr="002472EE" w:rsidRDefault="00581773" w:rsidP="00513B0C">
                <w:pPr>
                  <w:pStyle w:val="TableHead"/>
                </w:pPr>
                <w:r w:rsidRPr="002472EE">
                  <w:lastRenderedPageBreak/>
                  <w:t xml:space="preserve">5. </w:t>
                </w:r>
                <w:r w:rsidRPr="002472EE">
                  <w:tab/>
                  <w:t>FORENAME(S):</w:t>
                </w:r>
              </w:p>
              <w:p w14:paraId="3D88FD7F" w14:textId="77777777" w:rsidR="00513B0C" w:rsidRPr="002472EE" w:rsidRDefault="00581773" w:rsidP="0035550D">
                <w:pPr>
                  <w:pStyle w:val="TableNormal0"/>
                </w:pPr>
                <w:r w:rsidRPr="002472EE">
                  <w:t>State first and middle names (maximum three).</w:t>
                </w:r>
              </w:p>
            </w:tc>
            <w:tc>
              <w:tcPr>
                <w:tcW w:w="5102" w:type="dxa"/>
              </w:tcPr>
              <w:p w14:paraId="4B71BE9D" w14:textId="77777777" w:rsidR="00513B0C" w:rsidRPr="002472EE" w:rsidRDefault="00581773" w:rsidP="00513B0C">
                <w:pPr>
                  <w:pStyle w:val="TableHead"/>
                </w:pPr>
                <w:r w:rsidRPr="002472EE">
                  <w:t>21.</w:t>
                </w:r>
                <w:r w:rsidRPr="002472EE">
                  <w:tab/>
                  <w:t>FLIGHT TIME TOTAL:</w:t>
                </w:r>
              </w:p>
              <w:p w14:paraId="65AA5FD4" w14:textId="77777777" w:rsidR="00513B0C" w:rsidRPr="002472EE" w:rsidRDefault="00581773" w:rsidP="0035550D">
                <w:pPr>
                  <w:pStyle w:val="TableNormal0"/>
                </w:pPr>
                <w:r w:rsidRPr="002472EE">
                  <w:t>State total number of hours flown or, for ATCO’s tick n/a box.</w:t>
                </w:r>
              </w:p>
            </w:tc>
          </w:tr>
          <w:tr w:rsidR="00090094" w14:paraId="4DCE859A" w14:textId="77777777" w:rsidTr="00513B0C">
            <w:trPr>
              <w:trHeight w:val="742"/>
            </w:trPr>
            <w:tc>
              <w:tcPr>
                <w:tcW w:w="3964" w:type="dxa"/>
              </w:tcPr>
              <w:p w14:paraId="19D7D107" w14:textId="77777777" w:rsidR="00513B0C" w:rsidRPr="002472EE" w:rsidRDefault="00581773" w:rsidP="00513B0C">
                <w:pPr>
                  <w:pStyle w:val="TableHead"/>
                </w:pPr>
                <w:r w:rsidRPr="002472EE">
                  <w:t xml:space="preserve">6. </w:t>
                </w:r>
                <w:r w:rsidRPr="002472EE">
                  <w:tab/>
                  <w:t xml:space="preserve">DATE OF BIRTH: </w:t>
                </w:r>
              </w:p>
              <w:p w14:paraId="077ACAEB" w14:textId="77777777" w:rsidR="00513B0C" w:rsidRPr="002472EE" w:rsidRDefault="00581773" w:rsidP="0035550D">
                <w:pPr>
                  <w:pStyle w:val="TableNormal0"/>
                </w:pPr>
                <w:r w:rsidRPr="002472EE">
                  <w:t>Specify in order dd/mm/yyyy.</w:t>
                </w:r>
              </w:p>
            </w:tc>
            <w:tc>
              <w:tcPr>
                <w:tcW w:w="5102" w:type="dxa"/>
              </w:tcPr>
              <w:p w14:paraId="0CC756E4" w14:textId="77777777" w:rsidR="00513B0C" w:rsidRPr="002472EE" w:rsidRDefault="00581773" w:rsidP="00513B0C">
                <w:pPr>
                  <w:pStyle w:val="TableHead"/>
                </w:pPr>
                <w:r w:rsidRPr="002472EE">
                  <w:t xml:space="preserve">22. </w:t>
                </w:r>
                <w:r w:rsidRPr="002472EE">
                  <w:tab/>
                  <w:t>FLIGHT TIME SINCE LAST MEDICAL:</w:t>
                </w:r>
              </w:p>
              <w:p w14:paraId="565D212C" w14:textId="77777777" w:rsidR="00513B0C" w:rsidRPr="002472EE" w:rsidRDefault="00581773" w:rsidP="0035550D">
                <w:pPr>
                  <w:pStyle w:val="TableNormal0"/>
                </w:pPr>
                <w:r w:rsidRPr="002472EE">
                  <w:t>State number of hours flown since your last aero-medical examination or, for ATCO’s tick n/a box.</w:t>
                </w:r>
              </w:p>
            </w:tc>
          </w:tr>
          <w:tr w:rsidR="00090094" w14:paraId="5EB4F5E7" w14:textId="77777777" w:rsidTr="00513B0C">
            <w:trPr>
              <w:trHeight w:val="742"/>
            </w:trPr>
            <w:tc>
              <w:tcPr>
                <w:tcW w:w="3964" w:type="dxa"/>
              </w:tcPr>
              <w:p w14:paraId="06E83F03" w14:textId="77777777" w:rsidR="00513B0C" w:rsidRPr="002472EE" w:rsidRDefault="00581773" w:rsidP="00513B0C">
                <w:pPr>
                  <w:pStyle w:val="TableHead"/>
                </w:pPr>
                <w:r w:rsidRPr="002472EE">
                  <w:t xml:space="preserve">7. </w:t>
                </w:r>
                <w:r w:rsidRPr="002472EE">
                  <w:tab/>
                  <w:t>SEX:</w:t>
                </w:r>
              </w:p>
              <w:p w14:paraId="16C6164E" w14:textId="77777777" w:rsidR="00513B0C" w:rsidRPr="002472EE" w:rsidRDefault="00581773" w:rsidP="0035550D">
                <w:pPr>
                  <w:pStyle w:val="TableNormal0"/>
                </w:pPr>
                <w:r w:rsidRPr="002472EE">
                  <w:t>Tick appropriate box.</w:t>
                </w:r>
              </w:p>
            </w:tc>
            <w:tc>
              <w:tcPr>
                <w:tcW w:w="5102" w:type="dxa"/>
              </w:tcPr>
              <w:p w14:paraId="48527B5D" w14:textId="77777777" w:rsidR="00513B0C" w:rsidRPr="002472EE" w:rsidRDefault="00581773" w:rsidP="00513B0C">
                <w:pPr>
                  <w:pStyle w:val="TableHead"/>
                </w:pPr>
                <w:r w:rsidRPr="002472EE">
                  <w:t>23.</w:t>
                </w:r>
                <w:r w:rsidRPr="002472EE">
                  <w:tab/>
                  <w:t>AIRCRAFT CLASS/TYPE(S) CURRENTLY FLOWN:</w:t>
                </w:r>
              </w:p>
              <w:p w14:paraId="1F536E23" w14:textId="77777777" w:rsidR="00513B0C" w:rsidRPr="002472EE" w:rsidRDefault="00581773" w:rsidP="0035550D">
                <w:pPr>
                  <w:pStyle w:val="TableNormal0"/>
                </w:pPr>
                <w:r w:rsidRPr="002472EE">
                  <w:t>State name of principal aircraft flown, e.g. Boeing 737, Cessna 150, etc. or, for ATCO’s tick n/a box.</w:t>
                </w:r>
              </w:p>
            </w:tc>
          </w:tr>
          <w:tr w:rsidR="00090094" w14:paraId="68C2BA3F" w14:textId="77777777" w:rsidTr="00513B0C">
            <w:trPr>
              <w:trHeight w:val="414"/>
            </w:trPr>
            <w:tc>
              <w:tcPr>
                <w:tcW w:w="3964" w:type="dxa"/>
              </w:tcPr>
              <w:p w14:paraId="5F4A79CE" w14:textId="77777777" w:rsidR="00513B0C" w:rsidRPr="002472EE" w:rsidRDefault="00581773" w:rsidP="00513B0C">
                <w:pPr>
                  <w:pStyle w:val="TableHead"/>
                </w:pPr>
                <w:r w:rsidRPr="002472EE">
                  <w:t xml:space="preserve">8. </w:t>
                </w:r>
                <w:r w:rsidRPr="002472EE">
                  <w:tab/>
                  <w:t>PLACE AND COUNTRY OF BIRTH:</w:t>
                </w:r>
              </w:p>
              <w:p w14:paraId="472FBA56" w14:textId="77777777" w:rsidR="00513B0C" w:rsidRPr="002472EE" w:rsidRDefault="00581773" w:rsidP="0035550D">
                <w:pPr>
                  <w:pStyle w:val="TableNormal0"/>
                </w:pPr>
                <w:r w:rsidRPr="002472EE">
                  <w:t>State town and country of birth.</w:t>
                </w:r>
              </w:p>
            </w:tc>
            <w:tc>
              <w:tcPr>
                <w:tcW w:w="5102" w:type="dxa"/>
              </w:tcPr>
              <w:p w14:paraId="0D0C61AB" w14:textId="77777777" w:rsidR="00513B0C" w:rsidRPr="002472EE" w:rsidRDefault="00581773" w:rsidP="00513B0C">
                <w:pPr>
                  <w:pStyle w:val="TableHead"/>
                </w:pPr>
                <w:r w:rsidRPr="002472EE">
                  <w:t>24.</w:t>
                </w:r>
                <w:r w:rsidRPr="002472EE">
                  <w:tab/>
                  <w:t>ANY AVIATION ACCIDENT OR REPORTED INCIDENT SINCE LAST AERO-MEDICAL EXAMINATION:</w:t>
                </w:r>
              </w:p>
              <w:p w14:paraId="2F0B8A3B" w14:textId="77777777" w:rsidR="00513B0C" w:rsidRPr="002472EE" w:rsidRDefault="00581773" w:rsidP="0035550D">
                <w:pPr>
                  <w:pStyle w:val="TableNormal0"/>
                </w:pPr>
                <w:r w:rsidRPr="002472EE">
                  <w:t>If ‘YES’ box ticked, state date (dd/mm/yyyy) and country of</w:t>
                </w:r>
                <w:r>
                  <w:t xml:space="preserve"> </w:t>
                </w:r>
                <w:r w:rsidRPr="002472EE">
                  <w:t>accident/incident.</w:t>
                </w:r>
              </w:p>
            </w:tc>
          </w:tr>
          <w:tr w:rsidR="00090094" w14:paraId="5709AA0F" w14:textId="77777777" w:rsidTr="00513B0C">
            <w:trPr>
              <w:trHeight w:val="977"/>
            </w:trPr>
            <w:tc>
              <w:tcPr>
                <w:tcW w:w="3964" w:type="dxa"/>
              </w:tcPr>
              <w:p w14:paraId="116FE14D" w14:textId="77777777" w:rsidR="00513B0C" w:rsidRPr="002472EE" w:rsidRDefault="00581773" w:rsidP="00513B0C">
                <w:pPr>
                  <w:pStyle w:val="TableHead"/>
                </w:pPr>
                <w:r w:rsidRPr="002472EE">
                  <w:t xml:space="preserve">9. </w:t>
                </w:r>
                <w:r w:rsidRPr="002472EE">
                  <w:tab/>
                  <w:t>NATIONALITY:</w:t>
                </w:r>
              </w:p>
              <w:p w14:paraId="0C22F55B" w14:textId="77777777" w:rsidR="00513B0C" w:rsidRPr="002472EE" w:rsidRDefault="00581773" w:rsidP="0035550D">
                <w:pPr>
                  <w:pStyle w:val="TableNormal0"/>
                </w:pPr>
                <w:r w:rsidRPr="002472EE">
                  <w:t>State name of country of citizenship.</w:t>
                </w:r>
              </w:p>
            </w:tc>
            <w:tc>
              <w:tcPr>
                <w:tcW w:w="5102" w:type="dxa"/>
              </w:tcPr>
              <w:p w14:paraId="342B683F" w14:textId="77777777" w:rsidR="00513B0C" w:rsidRPr="002472EE" w:rsidRDefault="00581773" w:rsidP="00513B0C">
                <w:pPr>
                  <w:pStyle w:val="TableHead"/>
                </w:pPr>
                <w:r w:rsidRPr="002472EE">
                  <w:t>25.</w:t>
                </w:r>
                <w:r w:rsidRPr="002472EE">
                  <w:tab/>
                  <w:t>TYPE OF FLYING INTENDED:</w:t>
                </w:r>
              </w:p>
              <w:p w14:paraId="004AF79B" w14:textId="77777777" w:rsidR="00513B0C" w:rsidRPr="002472EE" w:rsidRDefault="00581773" w:rsidP="0035550D">
                <w:pPr>
                  <w:pStyle w:val="TableNormal0"/>
                </w:pPr>
                <w:r w:rsidRPr="002472EE">
                  <w:t>State whether airline, charter, single pilot, commercial air transport, carrying passengers, agriculture, pleasure, etc., or, for ATCO’s tick n/a box.</w:t>
                </w:r>
              </w:p>
            </w:tc>
          </w:tr>
          <w:tr w:rsidR="00090094" w14:paraId="12E84B4D" w14:textId="77777777" w:rsidTr="00513B0C">
            <w:trPr>
              <w:trHeight w:val="987"/>
            </w:trPr>
            <w:tc>
              <w:tcPr>
                <w:tcW w:w="3964" w:type="dxa"/>
              </w:tcPr>
              <w:p w14:paraId="28CDD67F" w14:textId="77777777" w:rsidR="00513B0C" w:rsidRPr="002472EE" w:rsidRDefault="00581773" w:rsidP="00513B0C">
                <w:pPr>
                  <w:pStyle w:val="TableHead"/>
                </w:pPr>
                <w:r w:rsidRPr="002472EE">
                  <w:t>10.</w:t>
                </w:r>
                <w:r w:rsidRPr="002472EE">
                  <w:tab/>
                  <w:t>PERMANENT ADDRESS:</w:t>
                </w:r>
              </w:p>
              <w:p w14:paraId="7BAA8E37" w14:textId="77777777" w:rsidR="00513B0C" w:rsidRPr="002472EE" w:rsidRDefault="00581773" w:rsidP="0035550D">
                <w:pPr>
                  <w:pStyle w:val="TableNormal0"/>
                </w:pPr>
                <w:r w:rsidRPr="002472EE">
                  <w:t>State permanent postal address and country. Enter telephone area code as well as telephone number.</w:t>
                </w:r>
              </w:p>
            </w:tc>
            <w:tc>
              <w:tcPr>
                <w:tcW w:w="5102" w:type="dxa"/>
              </w:tcPr>
              <w:p w14:paraId="591ECA24" w14:textId="77777777" w:rsidR="00513B0C" w:rsidRPr="002472EE" w:rsidRDefault="00581773" w:rsidP="00513B0C">
                <w:pPr>
                  <w:pStyle w:val="TableHead"/>
                </w:pPr>
                <w:r w:rsidRPr="002472EE">
                  <w:t>26.</w:t>
                </w:r>
                <w:r w:rsidRPr="002472EE">
                  <w:tab/>
                  <w:t>CURRENT PILOT/ATCO ACTIVITY:</w:t>
                </w:r>
              </w:p>
              <w:p w14:paraId="0D3DB227" w14:textId="77777777" w:rsidR="00513B0C" w:rsidRPr="002472EE" w:rsidRDefault="00581773" w:rsidP="0035550D">
                <w:pPr>
                  <w:pStyle w:val="TableNormal0"/>
                </w:pPr>
                <w:r w:rsidRPr="002472EE">
                  <w:t xml:space="preserve">Tick appropriate box to indicate whether you fly as the SOLE pilot or not or, for ATCO’s whether you operate as tower, radar or other. </w:t>
                </w:r>
              </w:p>
            </w:tc>
          </w:tr>
          <w:tr w:rsidR="00090094" w14:paraId="58DF2680" w14:textId="77777777" w:rsidTr="00513B0C">
            <w:trPr>
              <w:trHeight w:val="1231"/>
            </w:trPr>
            <w:tc>
              <w:tcPr>
                <w:tcW w:w="3964" w:type="dxa"/>
              </w:tcPr>
              <w:p w14:paraId="749D873C" w14:textId="77777777" w:rsidR="00513B0C" w:rsidRPr="002472EE" w:rsidRDefault="00581773" w:rsidP="00513B0C">
                <w:pPr>
                  <w:pStyle w:val="TableHead"/>
                </w:pPr>
                <w:r w:rsidRPr="002472EE">
                  <w:t>11.</w:t>
                </w:r>
                <w:r w:rsidRPr="002472EE">
                  <w:tab/>
                  <w:t>POSTAL ADDRESS (IF DIFFERENT):</w:t>
                </w:r>
              </w:p>
              <w:p w14:paraId="5A5A06D3" w14:textId="77777777" w:rsidR="00513B0C" w:rsidRPr="002472EE" w:rsidRDefault="00581773" w:rsidP="0035550D">
                <w:pPr>
                  <w:pStyle w:val="TableNormal0"/>
                </w:pPr>
                <w:r w:rsidRPr="002472EE">
                  <w:t>If different from permanent address, state full current postal address including telephone number and area code. If the same, enter ‘SAME’.</w:t>
                </w:r>
              </w:p>
            </w:tc>
            <w:tc>
              <w:tcPr>
                <w:tcW w:w="5102" w:type="dxa"/>
              </w:tcPr>
              <w:p w14:paraId="4AC4BA92" w14:textId="77777777" w:rsidR="00513B0C" w:rsidRPr="002472EE" w:rsidRDefault="00581773" w:rsidP="00513B0C">
                <w:pPr>
                  <w:pStyle w:val="TableHead"/>
                </w:pPr>
                <w:r w:rsidRPr="002472EE">
                  <w:t>27.</w:t>
                </w:r>
                <w:r w:rsidRPr="002472EE">
                  <w:tab/>
                  <w:t>DO YOU DRINK ALCOHOL?</w:t>
                </w:r>
              </w:p>
              <w:p w14:paraId="78365EC8" w14:textId="77777777" w:rsidR="00513B0C" w:rsidRPr="002472EE" w:rsidRDefault="00581773" w:rsidP="0035550D">
                <w:pPr>
                  <w:pStyle w:val="TableNormal0"/>
                </w:pPr>
                <w:r w:rsidRPr="002472EE">
                  <w:t>Tick applicable box. If yes, state weekly alcohol consumption,</w:t>
                </w:r>
                <w:r w:rsidRPr="002472EE">
                  <w:br/>
                  <w:t>e.g. 2 litres beer.</w:t>
                </w:r>
              </w:p>
            </w:tc>
          </w:tr>
          <w:tr w:rsidR="00090094" w14:paraId="4DA69E64" w14:textId="77777777" w:rsidTr="00513B0C">
            <w:trPr>
              <w:trHeight w:val="997"/>
            </w:trPr>
            <w:tc>
              <w:tcPr>
                <w:tcW w:w="3964" w:type="dxa"/>
              </w:tcPr>
              <w:p w14:paraId="03D4E27B" w14:textId="77777777" w:rsidR="00513B0C" w:rsidRPr="002472EE" w:rsidRDefault="00581773" w:rsidP="00513B0C">
                <w:pPr>
                  <w:pStyle w:val="TableHead"/>
                </w:pPr>
                <w:r w:rsidRPr="002472EE">
                  <w:t>12.</w:t>
                </w:r>
                <w:r w:rsidRPr="002472EE">
                  <w:tab/>
                  <w:t>APPLICATION:</w:t>
                </w:r>
              </w:p>
              <w:p w14:paraId="19014454" w14:textId="77777777" w:rsidR="00513B0C" w:rsidRPr="002472EE" w:rsidRDefault="00581773" w:rsidP="0035550D">
                <w:pPr>
                  <w:pStyle w:val="TableNormal0"/>
                </w:pPr>
                <w:r w:rsidRPr="002472EE">
                  <w:t>Tick appropriate box.</w:t>
                </w:r>
              </w:p>
            </w:tc>
            <w:tc>
              <w:tcPr>
                <w:tcW w:w="5102" w:type="dxa"/>
              </w:tcPr>
              <w:p w14:paraId="60A71478" w14:textId="77777777" w:rsidR="00513B0C" w:rsidRPr="002472EE" w:rsidRDefault="00581773" w:rsidP="00513B0C">
                <w:pPr>
                  <w:pStyle w:val="TableHead"/>
                </w:pPr>
                <w:r w:rsidRPr="002472EE">
                  <w:t>28.</w:t>
                </w:r>
                <w:r w:rsidRPr="002472EE">
                  <w:tab/>
                  <w:t>DO YOU CURRENTLY USE ANY MEDICATION?</w:t>
                </w:r>
              </w:p>
              <w:p w14:paraId="04C92427" w14:textId="77777777" w:rsidR="00513B0C" w:rsidRPr="002472EE" w:rsidRDefault="00581773" w:rsidP="0035550D">
                <w:pPr>
                  <w:pStyle w:val="TableNormal0"/>
                </w:pPr>
                <w:r w:rsidRPr="002472EE">
                  <w:t xml:space="preserve">If ‘YES’, give full details — name, how much you take and when, etc. </w:t>
                </w:r>
              </w:p>
              <w:p w14:paraId="337C9681" w14:textId="77777777" w:rsidR="00513B0C" w:rsidRPr="002472EE" w:rsidRDefault="00581773" w:rsidP="0035550D">
                <w:pPr>
                  <w:pStyle w:val="TableNormal0"/>
                </w:pPr>
                <w:r w:rsidRPr="002472EE">
                  <w:t xml:space="preserve">Include any non-prescription medication. </w:t>
                </w:r>
              </w:p>
            </w:tc>
          </w:tr>
          <w:tr w:rsidR="00090094" w14:paraId="70BB3236" w14:textId="77777777" w:rsidTr="00513B0C">
            <w:trPr>
              <w:trHeight w:val="987"/>
            </w:trPr>
            <w:tc>
              <w:tcPr>
                <w:tcW w:w="3964" w:type="dxa"/>
              </w:tcPr>
              <w:p w14:paraId="0C173FC4" w14:textId="77777777" w:rsidR="00513B0C" w:rsidRPr="002472EE" w:rsidRDefault="00581773" w:rsidP="00513B0C">
                <w:pPr>
                  <w:pStyle w:val="TableHead"/>
                </w:pPr>
                <w:r w:rsidRPr="002472EE">
                  <w:t>13.</w:t>
                </w:r>
                <w:r w:rsidRPr="002472EE">
                  <w:tab/>
                  <w:t>REFERENCE NUMBER:</w:t>
                </w:r>
              </w:p>
              <w:p w14:paraId="72F60915" w14:textId="77777777" w:rsidR="00513B0C" w:rsidRPr="002472EE" w:rsidRDefault="00581773" w:rsidP="0035550D">
                <w:pPr>
                  <w:pStyle w:val="TableNormal0"/>
                </w:pPr>
                <w:r w:rsidRPr="002472EE">
                  <w:t>State reference number allocated to you by the licensing authority.</w:t>
                </w:r>
              </w:p>
              <w:p w14:paraId="63C76463" w14:textId="77777777" w:rsidR="00513B0C" w:rsidRPr="002472EE" w:rsidRDefault="00581773" w:rsidP="0035550D">
                <w:pPr>
                  <w:pStyle w:val="TableNormal0"/>
                </w:pPr>
                <w:r w:rsidRPr="002472EE">
                  <w:t>Initial applicants enter ‘NONE’.</w:t>
                </w:r>
              </w:p>
            </w:tc>
            <w:tc>
              <w:tcPr>
                <w:tcW w:w="5102" w:type="dxa"/>
              </w:tcPr>
              <w:p w14:paraId="73630A3F" w14:textId="77777777" w:rsidR="00513B0C" w:rsidRPr="002472EE" w:rsidRDefault="00581773" w:rsidP="00513B0C">
                <w:pPr>
                  <w:pStyle w:val="TableHead"/>
                </w:pPr>
                <w:r w:rsidRPr="002472EE">
                  <w:t>29.</w:t>
                </w:r>
                <w:r w:rsidRPr="002472EE">
                  <w:tab/>
                  <w:t>DO YOU SMOKE TOBACCO?</w:t>
                </w:r>
              </w:p>
              <w:p w14:paraId="398CFC63" w14:textId="77777777" w:rsidR="00513B0C" w:rsidRPr="002472EE" w:rsidRDefault="00581773" w:rsidP="0035550D">
                <w:pPr>
                  <w:pStyle w:val="TableNormal0"/>
                </w:pPr>
                <w:r w:rsidRPr="002472EE">
                  <w:t>Tick applicable box. Current smokers state type (cigarettes, cigars, pipe) and amount (e.g. 2 cigars daily; pipe — 1 oz. weekly).</w:t>
                </w:r>
              </w:p>
            </w:tc>
          </w:tr>
          <w:tr w:rsidR="00090094" w14:paraId="6B4B5AD5" w14:textId="77777777" w:rsidTr="00513B0C">
            <w:trPr>
              <w:trHeight w:val="3126"/>
            </w:trPr>
            <w:tc>
              <w:tcPr>
                <w:tcW w:w="3964" w:type="dxa"/>
                <w:vMerge w:val="restart"/>
              </w:tcPr>
              <w:p w14:paraId="5882300F" w14:textId="77777777" w:rsidR="00513B0C" w:rsidRPr="002472EE" w:rsidRDefault="00581773" w:rsidP="00513B0C">
                <w:pPr>
                  <w:pStyle w:val="TableHead"/>
                </w:pPr>
                <w:r w:rsidRPr="002472EE">
                  <w:t>14.</w:t>
                </w:r>
                <w:r w:rsidRPr="002472EE">
                  <w:tab/>
                  <w:t>TYPE OF LICENCE APPLIED FOR:</w:t>
                </w:r>
              </w:p>
              <w:p w14:paraId="157AA5C4" w14:textId="77777777" w:rsidR="00513B0C" w:rsidRPr="002472EE" w:rsidRDefault="00581773" w:rsidP="0035550D">
                <w:pPr>
                  <w:pStyle w:val="TableNormal0"/>
                </w:pPr>
                <w:r w:rsidRPr="002472EE">
                  <w:t>State type of licence applied for from the following list:</w:t>
                </w:r>
              </w:p>
              <w:p w14:paraId="1D35FC6A" w14:textId="77777777" w:rsidR="00513B0C" w:rsidRPr="00513B0C" w:rsidRDefault="00581773" w:rsidP="00513B0C">
                <w:pPr>
                  <w:pStyle w:val="bullet0"/>
                  <w:spacing w:after="0"/>
                  <w:jc w:val="left"/>
                  <w:rPr>
                    <w:rStyle w:val="TableChar"/>
                  </w:rPr>
                </w:pPr>
                <w:r w:rsidRPr="00513B0C">
                  <w:rPr>
                    <w:rStyle w:val="TableChar"/>
                  </w:rPr>
                  <w:t>Aeroplane Transport Pilot Licence</w:t>
                </w:r>
              </w:p>
              <w:p w14:paraId="3B21286E" w14:textId="77777777" w:rsidR="00513B0C" w:rsidRPr="00513B0C" w:rsidRDefault="00581773" w:rsidP="00513B0C">
                <w:pPr>
                  <w:pStyle w:val="bullet0"/>
                  <w:spacing w:after="0"/>
                  <w:jc w:val="left"/>
                  <w:rPr>
                    <w:rStyle w:val="TableChar"/>
                  </w:rPr>
                </w:pPr>
                <w:r w:rsidRPr="00513B0C">
                  <w:rPr>
                    <w:rStyle w:val="TableChar"/>
                  </w:rPr>
                  <w:t>Multi-Pilot Licence</w:t>
                </w:r>
              </w:p>
              <w:p w14:paraId="0218C71A" w14:textId="77777777" w:rsidR="00513B0C" w:rsidRPr="00513B0C" w:rsidRDefault="00581773" w:rsidP="00513B0C">
                <w:pPr>
                  <w:pStyle w:val="bullet0"/>
                  <w:spacing w:after="0"/>
                  <w:jc w:val="left"/>
                  <w:rPr>
                    <w:rStyle w:val="TableChar"/>
                  </w:rPr>
                </w:pPr>
                <w:r w:rsidRPr="00513B0C">
                  <w:rPr>
                    <w:rStyle w:val="TableChar"/>
                  </w:rPr>
                  <w:t>Commercial Pilot Licence/Instrument Rating</w:t>
                </w:r>
              </w:p>
              <w:p w14:paraId="0B9ADA55" w14:textId="77777777" w:rsidR="00513B0C" w:rsidRPr="00513B0C" w:rsidRDefault="00581773" w:rsidP="00513B0C">
                <w:pPr>
                  <w:pStyle w:val="bullet0"/>
                  <w:spacing w:after="0"/>
                  <w:jc w:val="left"/>
                  <w:rPr>
                    <w:rStyle w:val="TableChar"/>
                  </w:rPr>
                </w:pPr>
                <w:r w:rsidRPr="00513B0C">
                  <w:rPr>
                    <w:rStyle w:val="TableChar"/>
                  </w:rPr>
                  <w:t>Commercial Pilot Licence</w:t>
                </w:r>
              </w:p>
              <w:p w14:paraId="4EB6B6F6" w14:textId="77777777" w:rsidR="00513B0C" w:rsidRPr="00513B0C" w:rsidRDefault="00581773" w:rsidP="00513B0C">
                <w:pPr>
                  <w:pStyle w:val="bullet0"/>
                  <w:spacing w:after="0"/>
                  <w:jc w:val="left"/>
                  <w:rPr>
                    <w:rStyle w:val="TableChar"/>
                  </w:rPr>
                </w:pPr>
                <w:r w:rsidRPr="00513B0C">
                  <w:rPr>
                    <w:rStyle w:val="TableChar"/>
                  </w:rPr>
                  <w:t>Air Traffic Controller Licence</w:t>
                </w:r>
              </w:p>
              <w:p w14:paraId="5295E229" w14:textId="77777777" w:rsidR="00513B0C" w:rsidRPr="00513B0C" w:rsidRDefault="00581773" w:rsidP="00513B0C">
                <w:pPr>
                  <w:pStyle w:val="bullet0"/>
                  <w:spacing w:after="0"/>
                  <w:jc w:val="left"/>
                  <w:rPr>
                    <w:rStyle w:val="TableChar"/>
                  </w:rPr>
                </w:pPr>
                <w:r w:rsidRPr="00513B0C">
                  <w:rPr>
                    <w:rStyle w:val="TableChar"/>
                  </w:rPr>
                  <w:t>Private Pilot Licence/Instrument Rating</w:t>
                </w:r>
              </w:p>
              <w:p w14:paraId="5B12118A" w14:textId="77777777" w:rsidR="00513B0C" w:rsidRPr="00513B0C" w:rsidRDefault="00581773" w:rsidP="00513B0C">
                <w:pPr>
                  <w:pStyle w:val="bullet0"/>
                  <w:spacing w:after="0"/>
                  <w:jc w:val="left"/>
                  <w:rPr>
                    <w:rStyle w:val="TableChar"/>
                  </w:rPr>
                </w:pPr>
                <w:r w:rsidRPr="00513B0C">
                  <w:rPr>
                    <w:rStyle w:val="TableChar"/>
                  </w:rPr>
                  <w:t>Private Pilot Licence</w:t>
                </w:r>
              </w:p>
              <w:p w14:paraId="5F37C262" w14:textId="77777777" w:rsidR="00513B0C" w:rsidRPr="00513B0C" w:rsidRDefault="00581773" w:rsidP="00513B0C">
                <w:pPr>
                  <w:pStyle w:val="bullet0"/>
                  <w:spacing w:after="0"/>
                  <w:jc w:val="left"/>
                  <w:rPr>
                    <w:rStyle w:val="TableChar"/>
                  </w:rPr>
                </w:pPr>
                <w:r w:rsidRPr="00513B0C">
                  <w:rPr>
                    <w:rStyle w:val="TableChar"/>
                  </w:rPr>
                  <w:t>Sailplane Pilot Licence</w:t>
                </w:r>
              </w:p>
              <w:p w14:paraId="79290EFA" w14:textId="77777777" w:rsidR="00513B0C" w:rsidRPr="00513B0C" w:rsidRDefault="00581773" w:rsidP="00513B0C">
                <w:pPr>
                  <w:pStyle w:val="bullet0"/>
                  <w:spacing w:after="0"/>
                  <w:jc w:val="left"/>
                  <w:rPr>
                    <w:rStyle w:val="TableChar"/>
                  </w:rPr>
                </w:pPr>
                <w:r w:rsidRPr="00513B0C">
                  <w:rPr>
                    <w:rStyle w:val="TableChar"/>
                  </w:rPr>
                  <w:t>Balloon Pilot Licence</w:t>
                </w:r>
              </w:p>
              <w:p w14:paraId="373083CF" w14:textId="77777777" w:rsidR="00513B0C" w:rsidRPr="002472EE" w:rsidRDefault="00581773" w:rsidP="00513B0C">
                <w:pPr>
                  <w:pStyle w:val="bullet0"/>
                  <w:spacing w:after="0"/>
                  <w:jc w:val="left"/>
                </w:pPr>
                <w:r w:rsidRPr="00513B0C">
                  <w:rPr>
                    <w:rStyle w:val="TableChar"/>
                  </w:rPr>
                  <w:t>and whether Fixed Wing/Rotary Wing/Both</w:t>
                </w:r>
              </w:p>
            </w:tc>
            <w:tc>
              <w:tcPr>
                <w:tcW w:w="5102" w:type="dxa"/>
              </w:tcPr>
              <w:p w14:paraId="5B3D60C2" w14:textId="77777777" w:rsidR="00513B0C" w:rsidRPr="002472EE" w:rsidRDefault="00581773" w:rsidP="00513B0C">
                <w:pPr>
                  <w:pStyle w:val="TableHead"/>
                </w:pPr>
                <w:r w:rsidRPr="002472EE">
                  <w:t>GENERAL AND MEDICAL HISTORY</w:t>
                </w:r>
              </w:p>
              <w:p w14:paraId="5CB5D408" w14:textId="77777777" w:rsidR="00513B0C" w:rsidRPr="002472EE" w:rsidRDefault="00581773" w:rsidP="0035550D">
                <w:pPr>
                  <w:pStyle w:val="TableNormal0"/>
                </w:pPr>
                <w:r w:rsidRPr="002472EE">
                  <w:t>All items under this heading from number 101 to 179 inclusive should have the answer ‘YES’ or ‘NO’ ticked. You should tick ‘YES’ if you have ever had the condition in your life and describe the condition and approximate date in the (30) remarks section. All questions asked are medically important even though this may not be readily apparent.</w:t>
                </w:r>
              </w:p>
              <w:p w14:paraId="469423C7" w14:textId="77777777" w:rsidR="00513B0C" w:rsidRPr="002472EE" w:rsidRDefault="00581773" w:rsidP="0035550D">
                <w:pPr>
                  <w:pStyle w:val="TableNormal0"/>
                </w:pPr>
                <w:r w:rsidRPr="002472EE">
                  <w:t>Items numbered 170 to 179 relate to immediate family history, whereas items numbered 150 to 151 should be answered by female applicants only.</w:t>
                </w:r>
              </w:p>
              <w:p w14:paraId="3C2D6036" w14:textId="77777777" w:rsidR="00513B0C" w:rsidRPr="002472EE" w:rsidRDefault="00581773" w:rsidP="0035550D">
                <w:pPr>
                  <w:pStyle w:val="TableNormal0"/>
                </w:pPr>
                <w:r w:rsidRPr="002472EE">
                  <w:t>If information has been reported on a previous application form for a medical certificate and there has been no change in your condition, you may state ‘Previously reported; no change since’. However, you should still tick ‘YES’ to the condition.</w:t>
                </w:r>
              </w:p>
              <w:p w14:paraId="33D0C611" w14:textId="77777777" w:rsidR="00513B0C" w:rsidRPr="002472EE" w:rsidRDefault="00581773" w:rsidP="0035550D">
                <w:pPr>
                  <w:pStyle w:val="TableNormal0"/>
                </w:pPr>
                <w:r w:rsidRPr="002472EE">
                  <w:t>Do not report occasional common illnesses such as colds.</w:t>
                </w:r>
              </w:p>
            </w:tc>
          </w:tr>
          <w:tr w:rsidR="00090094" w14:paraId="33947A6F" w14:textId="77777777" w:rsidTr="00513B0C">
            <w:trPr>
              <w:trHeight w:val="244"/>
            </w:trPr>
            <w:tc>
              <w:tcPr>
                <w:tcW w:w="3964" w:type="dxa"/>
                <w:vMerge/>
              </w:tcPr>
              <w:p w14:paraId="44E8835B" w14:textId="77777777" w:rsidR="00513B0C" w:rsidRPr="002472EE" w:rsidRDefault="00513B0C" w:rsidP="0035550D">
                <w:pPr>
                  <w:pStyle w:val="TableNormal0"/>
                </w:pPr>
              </w:p>
            </w:tc>
            <w:tc>
              <w:tcPr>
                <w:tcW w:w="5102" w:type="dxa"/>
                <w:vMerge w:val="restart"/>
              </w:tcPr>
              <w:p w14:paraId="27041C24" w14:textId="77777777" w:rsidR="00513B0C" w:rsidRPr="002472EE" w:rsidRDefault="00581773" w:rsidP="00513B0C">
                <w:pPr>
                  <w:pStyle w:val="TableHead"/>
                </w:pPr>
                <w:r w:rsidRPr="002472EE">
                  <w:t>31.</w:t>
                </w:r>
                <w:r w:rsidRPr="002472EE">
                  <w:tab/>
                  <w:t>DECLARATION AND CONSENT TO OBTAINING AND RELEASING INFORMATION:</w:t>
                </w:r>
              </w:p>
              <w:p w14:paraId="63B86200" w14:textId="77777777" w:rsidR="00513B0C" w:rsidRPr="002472EE" w:rsidRDefault="00581773" w:rsidP="0035550D">
                <w:pPr>
                  <w:pStyle w:val="TableNormal0"/>
                </w:pPr>
                <w:r w:rsidRPr="002472EE">
                  <w:lastRenderedPageBreak/>
                  <w:t>Do not sign or date these declarations until indicated to do so by the AME who will act as witness and sign accordingly.</w:t>
                </w:r>
              </w:p>
            </w:tc>
          </w:tr>
          <w:tr w:rsidR="00090094" w14:paraId="4CCC6AB2" w14:textId="77777777" w:rsidTr="00513B0C">
            <w:trPr>
              <w:trHeight w:val="365"/>
            </w:trPr>
            <w:tc>
              <w:tcPr>
                <w:tcW w:w="3964" w:type="dxa"/>
              </w:tcPr>
              <w:p w14:paraId="6229C565" w14:textId="77777777" w:rsidR="002472EE" w:rsidRPr="002472EE" w:rsidRDefault="00581773" w:rsidP="00513B0C">
                <w:pPr>
                  <w:pStyle w:val="TableHead"/>
                </w:pPr>
                <w:r w:rsidRPr="002472EE">
                  <w:t>15.</w:t>
                </w:r>
                <w:r w:rsidRPr="002472EE">
                  <w:tab/>
                  <w:t>OCCUPATION (PRINCIPAL):</w:t>
                </w:r>
              </w:p>
              <w:p w14:paraId="7786A20F" w14:textId="77777777" w:rsidR="002472EE" w:rsidRPr="002472EE" w:rsidRDefault="00581773" w:rsidP="0035550D">
                <w:pPr>
                  <w:pStyle w:val="TableNormal0"/>
                </w:pPr>
                <w:r w:rsidRPr="002472EE">
                  <w:t>Indicate your principal employment.</w:t>
                </w:r>
              </w:p>
            </w:tc>
            <w:tc>
              <w:tcPr>
                <w:tcW w:w="5102" w:type="dxa"/>
                <w:vMerge/>
              </w:tcPr>
              <w:p w14:paraId="030408A6" w14:textId="77777777" w:rsidR="002472EE" w:rsidRPr="002472EE" w:rsidRDefault="002472EE" w:rsidP="0035550D">
                <w:pPr>
                  <w:pStyle w:val="TableNormal0"/>
                </w:pPr>
              </w:p>
            </w:tc>
          </w:tr>
          <w:tr w:rsidR="00090094" w14:paraId="0D440149" w14:textId="77777777" w:rsidTr="00513B0C">
            <w:trPr>
              <w:trHeight w:val="987"/>
            </w:trPr>
            <w:tc>
              <w:tcPr>
                <w:tcW w:w="3964" w:type="dxa"/>
              </w:tcPr>
              <w:p w14:paraId="592616D1" w14:textId="77777777" w:rsidR="00513B0C" w:rsidRPr="002472EE" w:rsidRDefault="00581773" w:rsidP="00513B0C">
                <w:pPr>
                  <w:pStyle w:val="TableHead"/>
                </w:pPr>
                <w:r w:rsidRPr="002472EE">
                  <w:lastRenderedPageBreak/>
                  <w:t>16.</w:t>
                </w:r>
                <w:r w:rsidRPr="002472EE">
                  <w:tab/>
                  <w:t>EMPLOYER:</w:t>
                </w:r>
              </w:p>
              <w:p w14:paraId="25462CD7" w14:textId="77777777" w:rsidR="00513B0C" w:rsidRPr="002472EE" w:rsidRDefault="00581773" w:rsidP="0035550D">
                <w:pPr>
                  <w:pStyle w:val="TableNormal0"/>
                </w:pPr>
                <w:r w:rsidRPr="002472EE">
                  <w:t>If principal occupation is pilot/ATCO, then state employer’s name or if self-employed as a pilot, state ‘self’.</w:t>
                </w:r>
              </w:p>
            </w:tc>
            <w:tc>
              <w:tcPr>
                <w:tcW w:w="5102" w:type="dxa"/>
                <w:vMerge/>
              </w:tcPr>
              <w:p w14:paraId="1032F093" w14:textId="77777777" w:rsidR="00513B0C" w:rsidRPr="002472EE" w:rsidRDefault="00513B0C" w:rsidP="0035550D">
                <w:pPr>
                  <w:pStyle w:val="TableNormal0"/>
                </w:pPr>
              </w:p>
            </w:tc>
          </w:tr>
        </w:tbl>
        <w:p w14:paraId="04F204BF" w14:textId="77777777" w:rsidR="0019007B" w:rsidRDefault="0019007B" w:rsidP="0019007B"/>
        <w:p w14:paraId="53ACC1D7" w14:textId="77777777" w:rsidR="002472EE" w:rsidRPr="00B3645D" w:rsidRDefault="00581773" w:rsidP="0019007B">
          <w:pPr>
            <w:rPr>
              <w:rStyle w:val="Bold"/>
            </w:rPr>
          </w:pPr>
          <w:r w:rsidRPr="00B3645D">
            <w:rPr>
              <w:rStyle w:val="Bold"/>
            </w:rPr>
            <w:t>AERO-MEDICAL EXAMINATION REPORT FORM FOR CLASS 1, CLASS 2 &amp; CLASS 3 APPLICANTS</w:t>
          </w:r>
        </w:p>
        <w:tbl>
          <w:tblPr>
            <w:tblpPr w:leftFromText="181" w:rightFromText="181" w:vertAnchor="text" w:horzAnchor="page" w:tblpX="1443" w:tblpY="34"/>
            <w:tblW w:w="9064" w:type="dxa"/>
            <w:tblLayout w:type="fixed"/>
            <w:tblCellMar>
              <w:left w:w="70" w:type="dxa"/>
              <w:right w:w="70" w:type="dxa"/>
            </w:tblCellMar>
            <w:tblLook w:val="0000" w:firstRow="0" w:lastRow="0" w:firstColumn="0" w:lastColumn="0" w:noHBand="0" w:noVBand="0"/>
          </w:tblPr>
          <w:tblGrid>
            <w:gridCol w:w="2686"/>
            <w:gridCol w:w="708"/>
            <w:gridCol w:w="770"/>
            <w:gridCol w:w="686"/>
            <w:gridCol w:w="686"/>
            <w:gridCol w:w="797"/>
            <w:gridCol w:w="882"/>
            <w:gridCol w:w="658"/>
            <w:gridCol w:w="1191"/>
          </w:tblGrid>
          <w:tr w:rsidR="00090094" w14:paraId="65FBA9F3" w14:textId="77777777" w:rsidTr="006B6D96">
            <w:trPr>
              <w:trHeight w:val="188"/>
            </w:trPr>
            <w:tc>
              <w:tcPr>
                <w:tcW w:w="2686" w:type="dxa"/>
                <w:vMerge w:val="restart"/>
                <w:tcBorders>
                  <w:top w:val="single" w:sz="6" w:space="0" w:color="auto"/>
                  <w:left w:val="single" w:sz="6" w:space="0" w:color="auto"/>
                  <w:right w:val="single" w:sz="6" w:space="0" w:color="auto"/>
                </w:tcBorders>
              </w:tcPr>
              <w:p w14:paraId="259546A0" w14:textId="77777777" w:rsidR="00ED458D" w:rsidRPr="0035550D" w:rsidRDefault="00581773" w:rsidP="006B6D96">
                <w:pPr>
                  <w:pStyle w:val="TableNormal0"/>
                </w:pPr>
                <w:r w:rsidRPr="0035550D">
                  <w:t xml:space="preserve">(201) Examination category  </w:t>
                </w:r>
              </w:p>
              <w:p w14:paraId="6AC322B7" w14:textId="77777777" w:rsidR="00ED458D" w:rsidRPr="0035550D" w:rsidRDefault="00581773" w:rsidP="006B6D96">
                <w:pPr>
                  <w:pStyle w:val="TableNormal0"/>
                </w:pPr>
                <w:r w:rsidRPr="0035550D">
                  <w:t>Initial</w:t>
                </w:r>
                <w:r w:rsidRPr="0035550D">
                  <w:tab/>
                </w:r>
                <w:r w:rsidRPr="0035550D">
                  <w:rPr>
                    <w:rFonts w:ascii="Wingdings" w:hAnsi="Wingdings"/>
                  </w:rPr>
                  <w:sym w:font="Wingdings" w:char="F06F"/>
                </w:r>
              </w:p>
              <w:p w14:paraId="5B17C854" w14:textId="77777777" w:rsidR="00ED458D" w:rsidRPr="0035550D" w:rsidRDefault="00581773" w:rsidP="006B6D96">
                <w:pPr>
                  <w:pStyle w:val="TableNormal0"/>
                </w:pPr>
                <w:r>
                  <w:t xml:space="preserve">Revalidation </w:t>
                </w:r>
                <w:r>
                  <w:tab/>
                </w:r>
                <w:r w:rsidRPr="0035550D">
                  <w:rPr>
                    <w:rFonts w:ascii="Wingdings" w:hAnsi="Wingdings"/>
                  </w:rPr>
                  <w:sym w:font="Wingdings" w:char="F06F"/>
                </w:r>
                <w:r>
                  <w:t xml:space="preserve">    </w:t>
                </w:r>
                <w:r w:rsidR="0035550D">
                  <w:t xml:space="preserve">Renewal  </w:t>
                </w:r>
                <w:r w:rsidRPr="0035550D">
                  <w:rPr>
                    <w:rFonts w:ascii="Wingdings" w:hAnsi="Wingdings"/>
                  </w:rPr>
                  <w:sym w:font="Wingdings" w:char="F06F"/>
                </w:r>
              </w:p>
            </w:tc>
            <w:tc>
              <w:tcPr>
                <w:tcW w:w="708" w:type="dxa"/>
                <w:vMerge w:val="restart"/>
                <w:tcBorders>
                  <w:top w:val="single" w:sz="6" w:space="0" w:color="auto"/>
                  <w:left w:val="nil"/>
                  <w:right w:val="single" w:sz="6" w:space="0" w:color="auto"/>
                </w:tcBorders>
              </w:tcPr>
              <w:p w14:paraId="3A6D3667" w14:textId="77777777" w:rsidR="00ED458D" w:rsidRPr="0035550D" w:rsidRDefault="00581773" w:rsidP="006B6D96">
                <w:pPr>
                  <w:pStyle w:val="TableNormal0"/>
                </w:pPr>
                <w:r w:rsidRPr="0035550D">
                  <w:t>(202) Height</w:t>
                </w:r>
              </w:p>
              <w:p w14:paraId="0ACCD8E0" w14:textId="77777777" w:rsidR="00ED458D" w:rsidRPr="0035550D" w:rsidRDefault="00581773" w:rsidP="006B6D96">
                <w:pPr>
                  <w:pStyle w:val="TableNormal0"/>
                </w:pPr>
                <w:r w:rsidRPr="0035550D">
                  <w:t>(cm)</w:t>
                </w:r>
              </w:p>
            </w:tc>
            <w:tc>
              <w:tcPr>
                <w:tcW w:w="770" w:type="dxa"/>
                <w:vMerge w:val="restart"/>
                <w:tcBorders>
                  <w:top w:val="single" w:sz="6" w:space="0" w:color="auto"/>
                  <w:left w:val="nil"/>
                  <w:right w:val="single" w:sz="6" w:space="0" w:color="auto"/>
                </w:tcBorders>
              </w:tcPr>
              <w:p w14:paraId="6FA8B97A" w14:textId="77777777" w:rsidR="00ED458D" w:rsidRPr="0035550D" w:rsidRDefault="00581773" w:rsidP="006B6D96">
                <w:pPr>
                  <w:pStyle w:val="TableNormal0"/>
                </w:pPr>
                <w:r w:rsidRPr="0035550D">
                  <w:t>(203) Weight</w:t>
                </w:r>
              </w:p>
              <w:p w14:paraId="36E06EB0" w14:textId="77777777" w:rsidR="00ED458D" w:rsidRPr="0035550D" w:rsidRDefault="00581773" w:rsidP="006B6D96">
                <w:pPr>
                  <w:pStyle w:val="TableNormal0"/>
                </w:pPr>
                <w:r w:rsidRPr="0035550D">
                  <w:t>(kg)</w:t>
                </w:r>
              </w:p>
            </w:tc>
            <w:tc>
              <w:tcPr>
                <w:tcW w:w="686" w:type="dxa"/>
                <w:vMerge w:val="restart"/>
                <w:tcBorders>
                  <w:top w:val="single" w:sz="6" w:space="0" w:color="auto"/>
                  <w:left w:val="nil"/>
                  <w:right w:val="single" w:sz="6" w:space="0" w:color="auto"/>
                </w:tcBorders>
              </w:tcPr>
              <w:p w14:paraId="5B032908" w14:textId="77777777" w:rsidR="00ED458D" w:rsidRPr="0035550D" w:rsidRDefault="00581773" w:rsidP="006B6D96">
                <w:pPr>
                  <w:pStyle w:val="TableNormal0"/>
                </w:pPr>
                <w:r w:rsidRPr="0035550D">
                  <w:t>(204) Colour eye</w:t>
                </w:r>
              </w:p>
            </w:tc>
            <w:tc>
              <w:tcPr>
                <w:tcW w:w="686" w:type="dxa"/>
                <w:vMerge w:val="restart"/>
                <w:tcBorders>
                  <w:top w:val="single" w:sz="6" w:space="0" w:color="auto"/>
                  <w:left w:val="nil"/>
                  <w:right w:val="single" w:sz="6" w:space="0" w:color="auto"/>
                </w:tcBorders>
              </w:tcPr>
              <w:p w14:paraId="234A029B" w14:textId="77777777" w:rsidR="00ED458D" w:rsidRPr="0035550D" w:rsidRDefault="00581773" w:rsidP="006B6D96">
                <w:pPr>
                  <w:pStyle w:val="TableNormal0"/>
                </w:pPr>
                <w:r w:rsidRPr="0035550D">
                  <w:t>(205) Colour hair</w:t>
                </w:r>
              </w:p>
            </w:tc>
            <w:tc>
              <w:tcPr>
                <w:tcW w:w="1679" w:type="dxa"/>
                <w:gridSpan w:val="2"/>
                <w:vMerge w:val="restart"/>
                <w:tcBorders>
                  <w:top w:val="single" w:sz="6" w:space="0" w:color="auto"/>
                  <w:left w:val="nil"/>
                  <w:right w:val="single" w:sz="6" w:space="0" w:color="auto"/>
                </w:tcBorders>
              </w:tcPr>
              <w:p w14:paraId="6952C0F5" w14:textId="77777777" w:rsidR="00ED458D" w:rsidRPr="0035550D" w:rsidRDefault="00581773" w:rsidP="006B6D96">
                <w:pPr>
                  <w:pStyle w:val="TableNormal0"/>
                </w:pPr>
                <w:r w:rsidRPr="0035550D">
                  <w:t>(206) Blood pressure — seated (mmHg)</w:t>
                </w:r>
              </w:p>
            </w:tc>
            <w:tc>
              <w:tcPr>
                <w:tcW w:w="1849" w:type="dxa"/>
                <w:gridSpan w:val="2"/>
                <w:tcBorders>
                  <w:top w:val="single" w:sz="6" w:space="0" w:color="auto"/>
                  <w:left w:val="nil"/>
                  <w:bottom w:val="single" w:sz="6" w:space="0" w:color="auto"/>
                  <w:right w:val="single" w:sz="6" w:space="0" w:color="auto"/>
                </w:tcBorders>
              </w:tcPr>
              <w:p w14:paraId="26C1703D" w14:textId="77777777" w:rsidR="00ED458D" w:rsidRPr="0035550D" w:rsidRDefault="00581773" w:rsidP="006B6D96">
                <w:pPr>
                  <w:pStyle w:val="TableNormal0"/>
                </w:pPr>
                <w:r w:rsidRPr="0035550D">
                  <w:t>(207) Pulse — resting</w:t>
                </w:r>
              </w:p>
            </w:tc>
          </w:tr>
          <w:tr w:rsidR="00090094" w14:paraId="631430AA" w14:textId="77777777" w:rsidTr="006B6D96">
            <w:trPr>
              <w:trHeight w:val="424"/>
            </w:trPr>
            <w:tc>
              <w:tcPr>
                <w:tcW w:w="2686" w:type="dxa"/>
                <w:vMerge/>
                <w:tcBorders>
                  <w:left w:val="single" w:sz="6" w:space="0" w:color="auto"/>
                  <w:bottom w:val="nil"/>
                  <w:right w:val="single" w:sz="6" w:space="0" w:color="auto"/>
                </w:tcBorders>
              </w:tcPr>
              <w:p w14:paraId="02B3CEA9" w14:textId="77777777" w:rsidR="00ED458D" w:rsidRPr="0035550D" w:rsidRDefault="00ED458D" w:rsidP="006B6D96">
                <w:pPr>
                  <w:pStyle w:val="TableNormal0"/>
                </w:pPr>
              </w:p>
            </w:tc>
            <w:tc>
              <w:tcPr>
                <w:tcW w:w="708" w:type="dxa"/>
                <w:vMerge/>
                <w:tcBorders>
                  <w:left w:val="nil"/>
                  <w:bottom w:val="nil"/>
                  <w:right w:val="single" w:sz="6" w:space="0" w:color="auto"/>
                </w:tcBorders>
              </w:tcPr>
              <w:p w14:paraId="470BD4C7" w14:textId="77777777" w:rsidR="00ED458D" w:rsidRPr="0035550D" w:rsidRDefault="00ED458D" w:rsidP="006B6D96">
                <w:pPr>
                  <w:pStyle w:val="TableNormal0"/>
                </w:pPr>
              </w:p>
            </w:tc>
            <w:tc>
              <w:tcPr>
                <w:tcW w:w="770" w:type="dxa"/>
                <w:vMerge/>
                <w:tcBorders>
                  <w:left w:val="nil"/>
                  <w:bottom w:val="nil"/>
                  <w:right w:val="single" w:sz="6" w:space="0" w:color="auto"/>
                </w:tcBorders>
              </w:tcPr>
              <w:p w14:paraId="2BEEB6A8" w14:textId="77777777" w:rsidR="00ED458D" w:rsidRPr="0035550D" w:rsidRDefault="00ED458D" w:rsidP="006B6D96">
                <w:pPr>
                  <w:pStyle w:val="TableNormal0"/>
                </w:pPr>
              </w:p>
            </w:tc>
            <w:tc>
              <w:tcPr>
                <w:tcW w:w="686" w:type="dxa"/>
                <w:vMerge/>
                <w:tcBorders>
                  <w:left w:val="nil"/>
                  <w:bottom w:val="nil"/>
                  <w:right w:val="single" w:sz="6" w:space="0" w:color="auto"/>
                </w:tcBorders>
              </w:tcPr>
              <w:p w14:paraId="7FE205C5" w14:textId="77777777" w:rsidR="00ED458D" w:rsidRPr="0035550D" w:rsidRDefault="00ED458D" w:rsidP="006B6D96">
                <w:pPr>
                  <w:pStyle w:val="TableNormal0"/>
                </w:pPr>
              </w:p>
            </w:tc>
            <w:tc>
              <w:tcPr>
                <w:tcW w:w="686" w:type="dxa"/>
                <w:vMerge/>
                <w:tcBorders>
                  <w:left w:val="nil"/>
                  <w:bottom w:val="nil"/>
                  <w:right w:val="single" w:sz="6" w:space="0" w:color="auto"/>
                </w:tcBorders>
              </w:tcPr>
              <w:p w14:paraId="1D04665B" w14:textId="77777777" w:rsidR="00ED458D" w:rsidRPr="0035550D" w:rsidRDefault="00ED458D" w:rsidP="006B6D96">
                <w:pPr>
                  <w:pStyle w:val="TableNormal0"/>
                </w:pPr>
              </w:p>
            </w:tc>
            <w:tc>
              <w:tcPr>
                <w:tcW w:w="1679" w:type="dxa"/>
                <w:gridSpan w:val="2"/>
                <w:vMerge/>
                <w:tcBorders>
                  <w:left w:val="nil"/>
                  <w:bottom w:val="single" w:sz="6" w:space="0" w:color="auto"/>
                  <w:right w:val="single" w:sz="6" w:space="0" w:color="auto"/>
                </w:tcBorders>
              </w:tcPr>
              <w:p w14:paraId="4CD77A6A" w14:textId="77777777" w:rsidR="00ED458D" w:rsidRPr="0035550D" w:rsidRDefault="00ED458D" w:rsidP="006B6D96">
                <w:pPr>
                  <w:pStyle w:val="TableNormal0"/>
                </w:pPr>
              </w:p>
            </w:tc>
            <w:tc>
              <w:tcPr>
                <w:tcW w:w="658" w:type="dxa"/>
                <w:vMerge w:val="restart"/>
                <w:tcBorders>
                  <w:top w:val="single" w:sz="6" w:space="0" w:color="auto"/>
                  <w:left w:val="nil"/>
                  <w:right w:val="single" w:sz="6" w:space="0" w:color="auto"/>
                </w:tcBorders>
              </w:tcPr>
              <w:p w14:paraId="018007AF" w14:textId="77777777" w:rsidR="00ED458D" w:rsidRPr="0035550D" w:rsidRDefault="00581773" w:rsidP="006B6D96">
                <w:pPr>
                  <w:pStyle w:val="TableNormal0"/>
                </w:pPr>
                <w:r w:rsidRPr="0035550D">
                  <w:t>Rate (bpm)</w:t>
                </w:r>
              </w:p>
            </w:tc>
            <w:tc>
              <w:tcPr>
                <w:tcW w:w="1191" w:type="dxa"/>
                <w:vMerge w:val="restart"/>
                <w:tcBorders>
                  <w:top w:val="single" w:sz="6" w:space="0" w:color="auto"/>
                  <w:left w:val="nil"/>
                  <w:right w:val="single" w:sz="6" w:space="0" w:color="auto"/>
                </w:tcBorders>
              </w:tcPr>
              <w:p w14:paraId="27B36984" w14:textId="77777777" w:rsidR="00ED458D" w:rsidRPr="0035550D" w:rsidRDefault="00581773" w:rsidP="006B6D96">
                <w:pPr>
                  <w:pStyle w:val="TableNormal0"/>
                </w:pPr>
                <w:r w:rsidRPr="0035550D">
                  <w:t>Rhythm:</w:t>
                </w:r>
              </w:p>
              <w:p w14:paraId="28E3B57D" w14:textId="77777777" w:rsidR="00ED458D" w:rsidRPr="0035550D" w:rsidRDefault="00581773" w:rsidP="006B6D96">
                <w:pPr>
                  <w:pStyle w:val="TableNormal0"/>
                </w:pPr>
                <w:r w:rsidRPr="0035550D">
                  <w:t xml:space="preserve">regular     </w:t>
                </w:r>
                <w:r w:rsidRPr="0035550D">
                  <w:rPr>
                    <w:rFonts w:ascii="Wingdings" w:hAnsi="Wingdings"/>
                  </w:rPr>
                  <w:sym w:font="Wingdings" w:char="F06F"/>
                </w:r>
              </w:p>
              <w:p w14:paraId="42B634CB" w14:textId="77777777" w:rsidR="00ED458D" w:rsidRPr="0035550D" w:rsidRDefault="00581773" w:rsidP="006B6D96">
                <w:pPr>
                  <w:pStyle w:val="TableNormal0"/>
                </w:pPr>
                <w:r w:rsidRPr="0035550D">
                  <w:t>irregular   </w:t>
                </w:r>
                <w:r w:rsidRPr="0035550D">
                  <w:rPr>
                    <w:rFonts w:ascii="Wingdings" w:hAnsi="Wingdings"/>
                  </w:rPr>
                  <w:sym w:font="Wingdings" w:char="F06F"/>
                </w:r>
              </w:p>
            </w:tc>
          </w:tr>
          <w:tr w:rsidR="00090094" w14:paraId="3844807B" w14:textId="77777777" w:rsidTr="006B6D96">
            <w:tc>
              <w:tcPr>
                <w:tcW w:w="2686" w:type="dxa"/>
                <w:tcBorders>
                  <w:top w:val="nil"/>
                  <w:left w:val="single" w:sz="6" w:space="0" w:color="auto"/>
                  <w:bottom w:val="single" w:sz="6" w:space="0" w:color="auto"/>
                  <w:right w:val="single" w:sz="6" w:space="0" w:color="auto"/>
                </w:tcBorders>
              </w:tcPr>
              <w:p w14:paraId="189BD4E8" w14:textId="77777777" w:rsidR="00ED458D" w:rsidRPr="0035550D" w:rsidRDefault="00581773" w:rsidP="006B6D96">
                <w:pPr>
                  <w:pStyle w:val="TableNormal0"/>
                </w:pPr>
                <w:r w:rsidRPr="0035550D">
                  <w:t>Referral</w:t>
                </w:r>
                <w:r w:rsidRPr="0035550D">
                  <w:tab/>
                </w:r>
                <w:r w:rsidRPr="0035550D">
                  <w:rPr>
                    <w:rFonts w:ascii="Wingdings" w:hAnsi="Wingdings"/>
                  </w:rPr>
                  <w:sym w:font="Wingdings" w:char="F06F"/>
                </w:r>
              </w:p>
            </w:tc>
            <w:tc>
              <w:tcPr>
                <w:tcW w:w="708" w:type="dxa"/>
                <w:tcBorders>
                  <w:top w:val="nil"/>
                  <w:left w:val="nil"/>
                  <w:bottom w:val="single" w:sz="6" w:space="0" w:color="auto"/>
                  <w:right w:val="single" w:sz="6" w:space="0" w:color="auto"/>
                </w:tcBorders>
              </w:tcPr>
              <w:p w14:paraId="2D439862" w14:textId="77777777" w:rsidR="00ED458D" w:rsidRPr="0035550D" w:rsidRDefault="00ED458D" w:rsidP="006B6D96">
                <w:pPr>
                  <w:pStyle w:val="TableNormal0"/>
                </w:pPr>
              </w:p>
            </w:tc>
            <w:tc>
              <w:tcPr>
                <w:tcW w:w="770" w:type="dxa"/>
                <w:tcBorders>
                  <w:top w:val="nil"/>
                  <w:left w:val="nil"/>
                  <w:bottom w:val="single" w:sz="6" w:space="0" w:color="auto"/>
                  <w:right w:val="single" w:sz="6" w:space="0" w:color="auto"/>
                </w:tcBorders>
              </w:tcPr>
              <w:p w14:paraId="1539A1C0" w14:textId="77777777" w:rsidR="00ED458D" w:rsidRPr="0035550D" w:rsidRDefault="00ED458D" w:rsidP="006B6D96">
                <w:pPr>
                  <w:pStyle w:val="TableNormal0"/>
                </w:pPr>
              </w:p>
            </w:tc>
            <w:tc>
              <w:tcPr>
                <w:tcW w:w="686" w:type="dxa"/>
                <w:tcBorders>
                  <w:top w:val="nil"/>
                  <w:left w:val="nil"/>
                  <w:bottom w:val="single" w:sz="6" w:space="0" w:color="auto"/>
                  <w:right w:val="single" w:sz="6" w:space="0" w:color="auto"/>
                </w:tcBorders>
              </w:tcPr>
              <w:p w14:paraId="5EFEF46D" w14:textId="77777777" w:rsidR="00ED458D" w:rsidRPr="0035550D" w:rsidRDefault="00ED458D" w:rsidP="006B6D96">
                <w:pPr>
                  <w:pStyle w:val="TableNormal0"/>
                </w:pPr>
              </w:p>
            </w:tc>
            <w:tc>
              <w:tcPr>
                <w:tcW w:w="686" w:type="dxa"/>
                <w:tcBorders>
                  <w:top w:val="nil"/>
                  <w:left w:val="nil"/>
                  <w:bottom w:val="single" w:sz="6" w:space="0" w:color="auto"/>
                  <w:right w:val="single" w:sz="6" w:space="0" w:color="auto"/>
                </w:tcBorders>
              </w:tcPr>
              <w:p w14:paraId="75F3E3D8" w14:textId="77777777" w:rsidR="00ED458D" w:rsidRPr="0035550D" w:rsidRDefault="00ED458D" w:rsidP="006B6D96">
                <w:pPr>
                  <w:pStyle w:val="TableNormal0"/>
                </w:pPr>
              </w:p>
            </w:tc>
            <w:tc>
              <w:tcPr>
                <w:tcW w:w="797" w:type="dxa"/>
                <w:tcBorders>
                  <w:top w:val="single" w:sz="6" w:space="0" w:color="auto"/>
                  <w:left w:val="nil"/>
                  <w:bottom w:val="single" w:sz="6" w:space="0" w:color="auto"/>
                  <w:right w:val="single" w:sz="6" w:space="0" w:color="auto"/>
                </w:tcBorders>
              </w:tcPr>
              <w:p w14:paraId="2878C50A" w14:textId="77777777" w:rsidR="00ED458D" w:rsidRPr="0035550D" w:rsidRDefault="00581773" w:rsidP="006B6D96">
                <w:pPr>
                  <w:pStyle w:val="TableNormal0"/>
                </w:pPr>
                <w:r w:rsidRPr="0035550D">
                  <w:t>Systolic</w:t>
                </w:r>
              </w:p>
            </w:tc>
            <w:tc>
              <w:tcPr>
                <w:tcW w:w="882" w:type="dxa"/>
                <w:tcBorders>
                  <w:top w:val="single" w:sz="6" w:space="0" w:color="auto"/>
                  <w:left w:val="single" w:sz="6" w:space="0" w:color="auto"/>
                  <w:bottom w:val="single" w:sz="6" w:space="0" w:color="auto"/>
                  <w:right w:val="single" w:sz="6" w:space="0" w:color="auto"/>
                </w:tcBorders>
              </w:tcPr>
              <w:p w14:paraId="3C2BD5F1" w14:textId="77777777" w:rsidR="00ED458D" w:rsidRPr="0035550D" w:rsidRDefault="00581773" w:rsidP="006B6D96">
                <w:pPr>
                  <w:pStyle w:val="TableNormal0"/>
                </w:pPr>
                <w:r w:rsidRPr="0035550D">
                  <w:t>Diastolic</w:t>
                </w:r>
              </w:p>
            </w:tc>
            <w:tc>
              <w:tcPr>
                <w:tcW w:w="658" w:type="dxa"/>
                <w:vMerge/>
                <w:tcBorders>
                  <w:left w:val="nil"/>
                  <w:bottom w:val="single" w:sz="6" w:space="0" w:color="auto"/>
                  <w:right w:val="single" w:sz="6" w:space="0" w:color="auto"/>
                </w:tcBorders>
              </w:tcPr>
              <w:p w14:paraId="78BB5910" w14:textId="77777777" w:rsidR="00ED458D" w:rsidRPr="0035550D" w:rsidRDefault="00ED458D" w:rsidP="006B6D96">
                <w:pPr>
                  <w:pStyle w:val="TableNormal0"/>
                </w:pPr>
              </w:p>
            </w:tc>
            <w:tc>
              <w:tcPr>
                <w:tcW w:w="1191" w:type="dxa"/>
                <w:vMerge/>
                <w:tcBorders>
                  <w:left w:val="single" w:sz="6" w:space="0" w:color="auto"/>
                  <w:bottom w:val="single" w:sz="6" w:space="0" w:color="auto"/>
                  <w:right w:val="single" w:sz="6" w:space="0" w:color="auto"/>
                </w:tcBorders>
              </w:tcPr>
              <w:p w14:paraId="4654A4D6" w14:textId="77777777" w:rsidR="00ED458D" w:rsidRPr="0035550D" w:rsidRDefault="00ED458D" w:rsidP="006B6D96">
                <w:pPr>
                  <w:pStyle w:val="TableNormal0"/>
                </w:pPr>
              </w:p>
            </w:tc>
          </w:tr>
        </w:tbl>
        <w:p w14:paraId="3701C740" w14:textId="77777777" w:rsidR="0035550D" w:rsidRDefault="0035550D" w:rsidP="0019007B">
          <w:pPr>
            <w:rPr>
              <w:rStyle w:val="Bold"/>
            </w:rPr>
          </w:pPr>
        </w:p>
        <w:p w14:paraId="5A45B08C" w14:textId="77777777" w:rsidR="00ED458D" w:rsidRDefault="00581773" w:rsidP="006B6D96">
          <w:pPr>
            <w:keepNext/>
          </w:pPr>
          <w:r w:rsidRPr="005F0448">
            <w:rPr>
              <w:rStyle w:val="Bold"/>
            </w:rPr>
            <w:t>Clinical exam</w:t>
          </w:r>
          <w:r w:rsidRPr="005F0448">
            <w:t>: Check each item</w:t>
          </w:r>
          <w:r w:rsidRPr="005F0448">
            <w:tab/>
          </w:r>
          <w:r w:rsidR="006B6D96">
            <w:t xml:space="preserve">          </w:t>
          </w:r>
          <w:r w:rsidR="006B6D96" w:rsidRPr="006B6D96">
            <w:rPr>
              <w:rStyle w:val="TableChar"/>
            </w:rPr>
            <w:t>Normal  Abnormal</w:t>
          </w:r>
          <w:r w:rsidR="006B6D96" w:rsidRPr="006B6D96">
            <w:rPr>
              <w:rStyle w:val="TableChar"/>
            </w:rPr>
            <w:tab/>
          </w:r>
          <w:r w:rsidR="006B6D96" w:rsidRPr="006B6D96">
            <w:rPr>
              <w:rStyle w:val="TableChar"/>
            </w:rPr>
            <w:tab/>
          </w:r>
          <w:r w:rsidR="006B6D96" w:rsidRPr="006B6D96">
            <w:rPr>
              <w:rStyle w:val="TableChar"/>
            </w:rPr>
            <w:tab/>
          </w:r>
          <w:r w:rsidR="006B6D96" w:rsidRPr="006B6D96">
            <w:rPr>
              <w:rStyle w:val="TableChar"/>
            </w:rPr>
            <w:tab/>
          </w:r>
          <w:r w:rsidR="006B6D96" w:rsidRPr="006B6D96">
            <w:rPr>
              <w:rStyle w:val="TableChar"/>
            </w:rPr>
            <w:tab/>
          </w:r>
          <w:r w:rsidR="006B6D96">
            <w:rPr>
              <w:rStyle w:val="TableChar"/>
            </w:rPr>
            <w:t xml:space="preserve">   </w:t>
          </w:r>
          <w:r w:rsidR="006B6D96" w:rsidRPr="006B6D96">
            <w:rPr>
              <w:rStyle w:val="TableChar"/>
            </w:rPr>
            <w:t xml:space="preserve">Normal  </w:t>
          </w:r>
          <w:r w:rsidRPr="006B6D96">
            <w:rPr>
              <w:rStyle w:val="TableChar"/>
            </w:rPr>
            <w:t>Abnormal</w:t>
          </w:r>
        </w:p>
        <w:tbl>
          <w:tblPr>
            <w:tblStyle w:val="easaForm"/>
            <w:tblW w:w="9067" w:type="dxa"/>
            <w:tblLayout w:type="fixed"/>
            <w:tblLook w:val="0000" w:firstRow="0" w:lastRow="0" w:firstColumn="0" w:lastColumn="0" w:noHBand="0" w:noVBand="0"/>
          </w:tblPr>
          <w:tblGrid>
            <w:gridCol w:w="3584"/>
            <w:gridCol w:w="417"/>
            <w:gridCol w:w="418"/>
            <w:gridCol w:w="3798"/>
            <w:gridCol w:w="425"/>
            <w:gridCol w:w="425"/>
          </w:tblGrid>
          <w:tr w:rsidR="00090094" w14:paraId="59C5AE22" w14:textId="77777777" w:rsidTr="00324064">
            <w:tc>
              <w:tcPr>
                <w:tcW w:w="3584" w:type="dxa"/>
              </w:tcPr>
              <w:p w14:paraId="3E92E3F2" w14:textId="77777777" w:rsidR="00F67DE8" w:rsidRPr="00F67DE8" w:rsidRDefault="00581773" w:rsidP="0035550D">
                <w:pPr>
                  <w:pStyle w:val="TableNormal0"/>
                </w:pPr>
                <w:r w:rsidRPr="00F67DE8">
                  <w:t>(208) Head, face, neck, scalp</w:t>
                </w:r>
              </w:p>
            </w:tc>
            <w:tc>
              <w:tcPr>
                <w:tcW w:w="417" w:type="dxa"/>
              </w:tcPr>
              <w:p w14:paraId="243F82C6" w14:textId="77777777" w:rsidR="00F67DE8" w:rsidRPr="00F67DE8" w:rsidRDefault="00F67DE8" w:rsidP="0035550D">
                <w:pPr>
                  <w:pStyle w:val="TableNormal0"/>
                </w:pPr>
              </w:p>
            </w:tc>
            <w:tc>
              <w:tcPr>
                <w:tcW w:w="418" w:type="dxa"/>
              </w:tcPr>
              <w:p w14:paraId="3388A0D3" w14:textId="77777777" w:rsidR="00F67DE8" w:rsidRPr="00F67DE8" w:rsidRDefault="00F67DE8" w:rsidP="0035550D">
                <w:pPr>
                  <w:pStyle w:val="TableNormal0"/>
                </w:pPr>
              </w:p>
            </w:tc>
            <w:tc>
              <w:tcPr>
                <w:tcW w:w="3798" w:type="dxa"/>
              </w:tcPr>
              <w:p w14:paraId="1B8E8FA7" w14:textId="77777777" w:rsidR="00F67DE8" w:rsidRPr="00F67DE8" w:rsidRDefault="00581773" w:rsidP="0035550D">
                <w:pPr>
                  <w:pStyle w:val="TableNormal0"/>
                </w:pPr>
                <w:r w:rsidRPr="00F67DE8">
                  <w:t>(218) Abdomen, hernia, liver, spleen</w:t>
                </w:r>
              </w:p>
            </w:tc>
            <w:tc>
              <w:tcPr>
                <w:tcW w:w="425" w:type="dxa"/>
              </w:tcPr>
              <w:p w14:paraId="4729BAB5" w14:textId="77777777" w:rsidR="00F67DE8" w:rsidRPr="00F67DE8" w:rsidRDefault="00F67DE8" w:rsidP="0035550D">
                <w:pPr>
                  <w:pStyle w:val="TableNormal0"/>
                </w:pPr>
              </w:p>
            </w:tc>
            <w:tc>
              <w:tcPr>
                <w:tcW w:w="425" w:type="dxa"/>
              </w:tcPr>
              <w:p w14:paraId="26EC7EB5" w14:textId="77777777" w:rsidR="00F67DE8" w:rsidRPr="00F67DE8" w:rsidRDefault="00F67DE8" w:rsidP="0035550D">
                <w:pPr>
                  <w:pStyle w:val="TableNormal0"/>
                </w:pPr>
              </w:p>
            </w:tc>
          </w:tr>
          <w:tr w:rsidR="00090094" w14:paraId="100749AA" w14:textId="77777777" w:rsidTr="00324064">
            <w:tc>
              <w:tcPr>
                <w:tcW w:w="3584" w:type="dxa"/>
              </w:tcPr>
              <w:p w14:paraId="0FB63A07" w14:textId="77777777" w:rsidR="00F67DE8" w:rsidRPr="00F67DE8" w:rsidRDefault="00581773" w:rsidP="0035550D">
                <w:pPr>
                  <w:pStyle w:val="TableNormal0"/>
                </w:pPr>
                <w:r w:rsidRPr="00F67DE8">
                  <w:t>(209) Mouth, throat, teeth, voice, speech</w:t>
                </w:r>
              </w:p>
            </w:tc>
            <w:tc>
              <w:tcPr>
                <w:tcW w:w="417" w:type="dxa"/>
              </w:tcPr>
              <w:p w14:paraId="5CDCD2B1" w14:textId="77777777" w:rsidR="00F67DE8" w:rsidRPr="00F67DE8" w:rsidRDefault="00F67DE8" w:rsidP="0035550D">
                <w:pPr>
                  <w:pStyle w:val="TableNormal0"/>
                </w:pPr>
              </w:p>
            </w:tc>
            <w:tc>
              <w:tcPr>
                <w:tcW w:w="418" w:type="dxa"/>
              </w:tcPr>
              <w:p w14:paraId="1E8BBA54" w14:textId="77777777" w:rsidR="00F67DE8" w:rsidRPr="00F67DE8" w:rsidRDefault="00F67DE8" w:rsidP="0035550D">
                <w:pPr>
                  <w:pStyle w:val="TableNormal0"/>
                </w:pPr>
              </w:p>
            </w:tc>
            <w:tc>
              <w:tcPr>
                <w:tcW w:w="3798" w:type="dxa"/>
              </w:tcPr>
              <w:p w14:paraId="7177DCD0" w14:textId="77777777" w:rsidR="00F67DE8" w:rsidRPr="00F67DE8" w:rsidRDefault="00581773" w:rsidP="0035550D">
                <w:pPr>
                  <w:pStyle w:val="TableNormal0"/>
                </w:pPr>
                <w:r w:rsidRPr="00F67DE8">
                  <w:t>(219) Anus, rectum</w:t>
                </w:r>
              </w:p>
            </w:tc>
            <w:tc>
              <w:tcPr>
                <w:tcW w:w="425" w:type="dxa"/>
              </w:tcPr>
              <w:p w14:paraId="1E5F0F86" w14:textId="77777777" w:rsidR="00F67DE8" w:rsidRPr="00F67DE8" w:rsidRDefault="00F67DE8" w:rsidP="0035550D">
                <w:pPr>
                  <w:pStyle w:val="TableNormal0"/>
                </w:pPr>
              </w:p>
            </w:tc>
            <w:tc>
              <w:tcPr>
                <w:tcW w:w="425" w:type="dxa"/>
              </w:tcPr>
              <w:p w14:paraId="3FE35A2D" w14:textId="77777777" w:rsidR="00F67DE8" w:rsidRPr="00F67DE8" w:rsidRDefault="00F67DE8" w:rsidP="0035550D">
                <w:pPr>
                  <w:pStyle w:val="TableNormal0"/>
                </w:pPr>
              </w:p>
            </w:tc>
          </w:tr>
          <w:tr w:rsidR="00090094" w14:paraId="19848722" w14:textId="77777777" w:rsidTr="00324064">
            <w:tc>
              <w:tcPr>
                <w:tcW w:w="3584" w:type="dxa"/>
              </w:tcPr>
              <w:p w14:paraId="02A1C605" w14:textId="77777777" w:rsidR="00F67DE8" w:rsidRPr="00F67DE8" w:rsidRDefault="00581773" w:rsidP="0035550D">
                <w:pPr>
                  <w:pStyle w:val="TableNormal0"/>
                </w:pPr>
                <w:r w:rsidRPr="00F67DE8">
                  <w:t>(210) Nose, sinuses</w:t>
                </w:r>
              </w:p>
            </w:tc>
            <w:tc>
              <w:tcPr>
                <w:tcW w:w="417" w:type="dxa"/>
              </w:tcPr>
              <w:p w14:paraId="13365754" w14:textId="77777777" w:rsidR="00F67DE8" w:rsidRPr="00F67DE8" w:rsidRDefault="00F67DE8" w:rsidP="0035550D">
                <w:pPr>
                  <w:pStyle w:val="TableNormal0"/>
                </w:pPr>
              </w:p>
            </w:tc>
            <w:tc>
              <w:tcPr>
                <w:tcW w:w="418" w:type="dxa"/>
              </w:tcPr>
              <w:p w14:paraId="26C0FD1F" w14:textId="77777777" w:rsidR="00F67DE8" w:rsidRPr="00F67DE8" w:rsidRDefault="00F67DE8" w:rsidP="0035550D">
                <w:pPr>
                  <w:pStyle w:val="TableNormal0"/>
                </w:pPr>
              </w:p>
            </w:tc>
            <w:tc>
              <w:tcPr>
                <w:tcW w:w="3798" w:type="dxa"/>
              </w:tcPr>
              <w:p w14:paraId="54BB634E" w14:textId="77777777" w:rsidR="00F67DE8" w:rsidRPr="00F67DE8" w:rsidRDefault="00581773" w:rsidP="0035550D">
                <w:pPr>
                  <w:pStyle w:val="TableNormal0"/>
                </w:pPr>
                <w:r w:rsidRPr="00F67DE8">
                  <w:t>(220) Genito-urinary system</w:t>
                </w:r>
              </w:p>
            </w:tc>
            <w:tc>
              <w:tcPr>
                <w:tcW w:w="425" w:type="dxa"/>
              </w:tcPr>
              <w:p w14:paraId="33DD8765" w14:textId="77777777" w:rsidR="00F67DE8" w:rsidRPr="00F67DE8" w:rsidRDefault="00F67DE8" w:rsidP="0035550D">
                <w:pPr>
                  <w:pStyle w:val="TableNormal0"/>
                </w:pPr>
              </w:p>
            </w:tc>
            <w:tc>
              <w:tcPr>
                <w:tcW w:w="425" w:type="dxa"/>
              </w:tcPr>
              <w:p w14:paraId="54A00249" w14:textId="77777777" w:rsidR="00F67DE8" w:rsidRPr="00F67DE8" w:rsidRDefault="00F67DE8" w:rsidP="0035550D">
                <w:pPr>
                  <w:pStyle w:val="TableNormal0"/>
                </w:pPr>
              </w:p>
            </w:tc>
          </w:tr>
          <w:tr w:rsidR="00090094" w14:paraId="19EB6B1C" w14:textId="77777777" w:rsidTr="00324064">
            <w:tc>
              <w:tcPr>
                <w:tcW w:w="3584" w:type="dxa"/>
              </w:tcPr>
              <w:p w14:paraId="0C40EA50" w14:textId="77777777" w:rsidR="00F67DE8" w:rsidRPr="00F67DE8" w:rsidRDefault="00581773" w:rsidP="0035550D">
                <w:pPr>
                  <w:pStyle w:val="TableNormal0"/>
                </w:pPr>
                <w:r w:rsidRPr="00F67DE8">
                  <w:t>(211) Ears, drums, eardrum motility</w:t>
                </w:r>
              </w:p>
            </w:tc>
            <w:tc>
              <w:tcPr>
                <w:tcW w:w="417" w:type="dxa"/>
              </w:tcPr>
              <w:p w14:paraId="3169B310" w14:textId="77777777" w:rsidR="00F67DE8" w:rsidRPr="00F67DE8" w:rsidRDefault="00F67DE8" w:rsidP="0035550D">
                <w:pPr>
                  <w:pStyle w:val="TableNormal0"/>
                </w:pPr>
              </w:p>
            </w:tc>
            <w:tc>
              <w:tcPr>
                <w:tcW w:w="418" w:type="dxa"/>
              </w:tcPr>
              <w:p w14:paraId="3F0748E6" w14:textId="77777777" w:rsidR="00F67DE8" w:rsidRPr="00F67DE8" w:rsidRDefault="00F67DE8" w:rsidP="0035550D">
                <w:pPr>
                  <w:pStyle w:val="TableNormal0"/>
                </w:pPr>
              </w:p>
            </w:tc>
            <w:tc>
              <w:tcPr>
                <w:tcW w:w="3798" w:type="dxa"/>
              </w:tcPr>
              <w:p w14:paraId="15848277" w14:textId="77777777" w:rsidR="00F67DE8" w:rsidRPr="00F67DE8" w:rsidRDefault="00581773" w:rsidP="0035550D">
                <w:pPr>
                  <w:pStyle w:val="TableNormal0"/>
                </w:pPr>
                <w:r w:rsidRPr="00F67DE8">
                  <w:t>(221) Endocrine system</w:t>
                </w:r>
              </w:p>
            </w:tc>
            <w:tc>
              <w:tcPr>
                <w:tcW w:w="425" w:type="dxa"/>
              </w:tcPr>
              <w:p w14:paraId="178DB9B8" w14:textId="77777777" w:rsidR="00F67DE8" w:rsidRPr="00F67DE8" w:rsidRDefault="00F67DE8" w:rsidP="0035550D">
                <w:pPr>
                  <w:pStyle w:val="TableNormal0"/>
                </w:pPr>
              </w:p>
            </w:tc>
            <w:tc>
              <w:tcPr>
                <w:tcW w:w="425" w:type="dxa"/>
              </w:tcPr>
              <w:p w14:paraId="331A7AF2" w14:textId="77777777" w:rsidR="00F67DE8" w:rsidRPr="00F67DE8" w:rsidRDefault="00F67DE8" w:rsidP="0035550D">
                <w:pPr>
                  <w:pStyle w:val="TableNormal0"/>
                </w:pPr>
              </w:p>
            </w:tc>
          </w:tr>
          <w:tr w:rsidR="00090094" w14:paraId="475E2D94" w14:textId="77777777" w:rsidTr="00324064">
            <w:tc>
              <w:tcPr>
                <w:tcW w:w="3584" w:type="dxa"/>
              </w:tcPr>
              <w:p w14:paraId="7778D8CD" w14:textId="77777777" w:rsidR="00F67DE8" w:rsidRPr="00F67DE8" w:rsidRDefault="00581773" w:rsidP="0035550D">
                <w:pPr>
                  <w:pStyle w:val="TableNormal0"/>
                </w:pPr>
                <w:r w:rsidRPr="00F67DE8">
                  <w:t>(212) Eyes — orbit &amp; adnexa; visual fields</w:t>
                </w:r>
              </w:p>
            </w:tc>
            <w:tc>
              <w:tcPr>
                <w:tcW w:w="417" w:type="dxa"/>
              </w:tcPr>
              <w:p w14:paraId="7222232F" w14:textId="77777777" w:rsidR="00F67DE8" w:rsidRPr="00F67DE8" w:rsidRDefault="00F67DE8" w:rsidP="0035550D">
                <w:pPr>
                  <w:pStyle w:val="TableNormal0"/>
                </w:pPr>
              </w:p>
            </w:tc>
            <w:tc>
              <w:tcPr>
                <w:tcW w:w="418" w:type="dxa"/>
              </w:tcPr>
              <w:p w14:paraId="22ACC5E0" w14:textId="77777777" w:rsidR="00F67DE8" w:rsidRPr="00F67DE8" w:rsidRDefault="00F67DE8" w:rsidP="0035550D">
                <w:pPr>
                  <w:pStyle w:val="TableNormal0"/>
                </w:pPr>
              </w:p>
            </w:tc>
            <w:tc>
              <w:tcPr>
                <w:tcW w:w="3798" w:type="dxa"/>
              </w:tcPr>
              <w:p w14:paraId="592FE955" w14:textId="77777777" w:rsidR="00F67DE8" w:rsidRPr="00F67DE8" w:rsidRDefault="00581773" w:rsidP="0035550D">
                <w:pPr>
                  <w:pStyle w:val="TableNormal0"/>
                </w:pPr>
                <w:r w:rsidRPr="00F67DE8">
                  <w:t>(222) Upper &amp; lower limbs, joints</w:t>
                </w:r>
              </w:p>
            </w:tc>
            <w:tc>
              <w:tcPr>
                <w:tcW w:w="425" w:type="dxa"/>
              </w:tcPr>
              <w:p w14:paraId="1E173C3F" w14:textId="77777777" w:rsidR="00F67DE8" w:rsidRPr="00F67DE8" w:rsidRDefault="00F67DE8" w:rsidP="0035550D">
                <w:pPr>
                  <w:pStyle w:val="TableNormal0"/>
                </w:pPr>
              </w:p>
            </w:tc>
            <w:tc>
              <w:tcPr>
                <w:tcW w:w="425" w:type="dxa"/>
              </w:tcPr>
              <w:p w14:paraId="7C6EF29B" w14:textId="77777777" w:rsidR="00F67DE8" w:rsidRPr="00F67DE8" w:rsidRDefault="00F67DE8" w:rsidP="0035550D">
                <w:pPr>
                  <w:pStyle w:val="TableNormal0"/>
                </w:pPr>
              </w:p>
            </w:tc>
          </w:tr>
          <w:tr w:rsidR="00090094" w14:paraId="6D5A8E8F" w14:textId="77777777" w:rsidTr="00324064">
            <w:tc>
              <w:tcPr>
                <w:tcW w:w="3584" w:type="dxa"/>
              </w:tcPr>
              <w:p w14:paraId="0307579E" w14:textId="77777777" w:rsidR="00F67DE8" w:rsidRPr="00F67DE8" w:rsidRDefault="00581773" w:rsidP="0035550D">
                <w:pPr>
                  <w:pStyle w:val="TableNormal0"/>
                </w:pPr>
                <w:r w:rsidRPr="00F67DE8">
                  <w:t>(213) Eyes — pupils and optic fundi</w:t>
                </w:r>
              </w:p>
            </w:tc>
            <w:tc>
              <w:tcPr>
                <w:tcW w:w="417" w:type="dxa"/>
              </w:tcPr>
              <w:p w14:paraId="4BB8FB80" w14:textId="77777777" w:rsidR="00F67DE8" w:rsidRPr="00F67DE8" w:rsidRDefault="00F67DE8" w:rsidP="0035550D">
                <w:pPr>
                  <w:pStyle w:val="TableNormal0"/>
                </w:pPr>
              </w:p>
            </w:tc>
            <w:tc>
              <w:tcPr>
                <w:tcW w:w="418" w:type="dxa"/>
              </w:tcPr>
              <w:p w14:paraId="129532B3" w14:textId="77777777" w:rsidR="00F67DE8" w:rsidRPr="00F67DE8" w:rsidRDefault="00F67DE8" w:rsidP="0035550D">
                <w:pPr>
                  <w:pStyle w:val="TableNormal0"/>
                </w:pPr>
              </w:p>
            </w:tc>
            <w:tc>
              <w:tcPr>
                <w:tcW w:w="3798" w:type="dxa"/>
              </w:tcPr>
              <w:p w14:paraId="00C6B54D" w14:textId="77777777" w:rsidR="00F67DE8" w:rsidRPr="00F67DE8" w:rsidRDefault="00581773" w:rsidP="0035550D">
                <w:pPr>
                  <w:pStyle w:val="TableNormal0"/>
                </w:pPr>
                <w:r w:rsidRPr="00F67DE8">
                  <w:t>(223) Spine, other musculoskeletal</w:t>
                </w:r>
              </w:p>
            </w:tc>
            <w:tc>
              <w:tcPr>
                <w:tcW w:w="425" w:type="dxa"/>
              </w:tcPr>
              <w:p w14:paraId="62260E42" w14:textId="77777777" w:rsidR="00F67DE8" w:rsidRPr="00F67DE8" w:rsidRDefault="00F67DE8" w:rsidP="0035550D">
                <w:pPr>
                  <w:pStyle w:val="TableNormal0"/>
                </w:pPr>
              </w:p>
            </w:tc>
            <w:tc>
              <w:tcPr>
                <w:tcW w:w="425" w:type="dxa"/>
              </w:tcPr>
              <w:p w14:paraId="68FDD829" w14:textId="77777777" w:rsidR="00F67DE8" w:rsidRPr="00F67DE8" w:rsidRDefault="00F67DE8" w:rsidP="0035550D">
                <w:pPr>
                  <w:pStyle w:val="TableNormal0"/>
                </w:pPr>
              </w:p>
            </w:tc>
          </w:tr>
          <w:tr w:rsidR="00090094" w14:paraId="62BF2643" w14:textId="77777777" w:rsidTr="00324064">
            <w:tc>
              <w:tcPr>
                <w:tcW w:w="3584" w:type="dxa"/>
              </w:tcPr>
              <w:p w14:paraId="461BF2D8" w14:textId="77777777" w:rsidR="00F67DE8" w:rsidRPr="00F67DE8" w:rsidRDefault="00581773" w:rsidP="0035550D">
                <w:pPr>
                  <w:pStyle w:val="TableNormal0"/>
                </w:pPr>
                <w:r w:rsidRPr="00F67DE8">
                  <w:t>(214) Eyes — ocular motility; nystagmus</w:t>
                </w:r>
              </w:p>
            </w:tc>
            <w:tc>
              <w:tcPr>
                <w:tcW w:w="417" w:type="dxa"/>
              </w:tcPr>
              <w:p w14:paraId="39401BB7" w14:textId="77777777" w:rsidR="00F67DE8" w:rsidRPr="00F67DE8" w:rsidRDefault="00F67DE8" w:rsidP="0035550D">
                <w:pPr>
                  <w:pStyle w:val="TableNormal0"/>
                </w:pPr>
              </w:p>
            </w:tc>
            <w:tc>
              <w:tcPr>
                <w:tcW w:w="418" w:type="dxa"/>
              </w:tcPr>
              <w:p w14:paraId="6B740DC0" w14:textId="77777777" w:rsidR="00F67DE8" w:rsidRPr="00F67DE8" w:rsidRDefault="00F67DE8" w:rsidP="0035550D">
                <w:pPr>
                  <w:pStyle w:val="TableNormal0"/>
                </w:pPr>
              </w:p>
            </w:tc>
            <w:tc>
              <w:tcPr>
                <w:tcW w:w="3798" w:type="dxa"/>
              </w:tcPr>
              <w:p w14:paraId="5E406985" w14:textId="77777777" w:rsidR="00F67DE8" w:rsidRPr="00F67DE8" w:rsidRDefault="00581773" w:rsidP="0035550D">
                <w:pPr>
                  <w:pStyle w:val="TableNormal0"/>
                </w:pPr>
                <w:r w:rsidRPr="00F67DE8">
                  <w:t>(224) Neurologic — reflexes, etc.</w:t>
                </w:r>
              </w:p>
            </w:tc>
            <w:tc>
              <w:tcPr>
                <w:tcW w:w="425" w:type="dxa"/>
              </w:tcPr>
              <w:p w14:paraId="681D0D5F" w14:textId="77777777" w:rsidR="00F67DE8" w:rsidRPr="00F67DE8" w:rsidRDefault="00F67DE8" w:rsidP="0035550D">
                <w:pPr>
                  <w:pStyle w:val="TableNormal0"/>
                </w:pPr>
              </w:p>
            </w:tc>
            <w:tc>
              <w:tcPr>
                <w:tcW w:w="425" w:type="dxa"/>
              </w:tcPr>
              <w:p w14:paraId="3D96F198" w14:textId="77777777" w:rsidR="00F67DE8" w:rsidRPr="00F67DE8" w:rsidRDefault="00F67DE8" w:rsidP="0035550D">
                <w:pPr>
                  <w:pStyle w:val="TableNormal0"/>
                </w:pPr>
              </w:p>
            </w:tc>
          </w:tr>
          <w:tr w:rsidR="00090094" w14:paraId="513DBF86" w14:textId="77777777" w:rsidTr="00324064">
            <w:tc>
              <w:tcPr>
                <w:tcW w:w="3584" w:type="dxa"/>
              </w:tcPr>
              <w:p w14:paraId="5A2BD492" w14:textId="77777777" w:rsidR="00F67DE8" w:rsidRPr="00F67DE8" w:rsidRDefault="00581773" w:rsidP="0035550D">
                <w:pPr>
                  <w:pStyle w:val="TableNormal0"/>
                </w:pPr>
                <w:r w:rsidRPr="00F67DE8">
                  <w:t>(215) Lungs, chest, breasts</w:t>
                </w:r>
              </w:p>
            </w:tc>
            <w:tc>
              <w:tcPr>
                <w:tcW w:w="417" w:type="dxa"/>
              </w:tcPr>
              <w:p w14:paraId="5E86C505" w14:textId="77777777" w:rsidR="00F67DE8" w:rsidRPr="00F67DE8" w:rsidRDefault="00F67DE8" w:rsidP="0035550D">
                <w:pPr>
                  <w:pStyle w:val="TableNormal0"/>
                </w:pPr>
              </w:p>
            </w:tc>
            <w:tc>
              <w:tcPr>
                <w:tcW w:w="418" w:type="dxa"/>
              </w:tcPr>
              <w:p w14:paraId="734144CD" w14:textId="77777777" w:rsidR="00F67DE8" w:rsidRPr="00F67DE8" w:rsidRDefault="00F67DE8" w:rsidP="0035550D">
                <w:pPr>
                  <w:pStyle w:val="TableNormal0"/>
                </w:pPr>
              </w:p>
            </w:tc>
            <w:tc>
              <w:tcPr>
                <w:tcW w:w="3798" w:type="dxa"/>
              </w:tcPr>
              <w:p w14:paraId="29F97392" w14:textId="77777777" w:rsidR="00F67DE8" w:rsidRPr="00F67DE8" w:rsidRDefault="00581773" w:rsidP="0035550D">
                <w:pPr>
                  <w:pStyle w:val="TableNormal0"/>
                </w:pPr>
                <w:r w:rsidRPr="00F67DE8">
                  <w:t>(225) Psychiatric</w:t>
                </w:r>
              </w:p>
            </w:tc>
            <w:tc>
              <w:tcPr>
                <w:tcW w:w="425" w:type="dxa"/>
              </w:tcPr>
              <w:p w14:paraId="61D36EB2" w14:textId="77777777" w:rsidR="00F67DE8" w:rsidRPr="00F67DE8" w:rsidRDefault="00F67DE8" w:rsidP="0035550D">
                <w:pPr>
                  <w:pStyle w:val="TableNormal0"/>
                </w:pPr>
              </w:p>
            </w:tc>
            <w:tc>
              <w:tcPr>
                <w:tcW w:w="425" w:type="dxa"/>
              </w:tcPr>
              <w:p w14:paraId="074A8785" w14:textId="77777777" w:rsidR="00F67DE8" w:rsidRPr="00F67DE8" w:rsidRDefault="00F67DE8" w:rsidP="0035550D">
                <w:pPr>
                  <w:pStyle w:val="TableNormal0"/>
                </w:pPr>
              </w:p>
            </w:tc>
          </w:tr>
          <w:tr w:rsidR="00090094" w14:paraId="4220DDD6" w14:textId="77777777" w:rsidTr="00324064">
            <w:tc>
              <w:tcPr>
                <w:tcW w:w="3584" w:type="dxa"/>
              </w:tcPr>
              <w:p w14:paraId="48E95916" w14:textId="77777777" w:rsidR="00F67DE8" w:rsidRPr="00F67DE8" w:rsidRDefault="00581773" w:rsidP="0035550D">
                <w:pPr>
                  <w:pStyle w:val="TableNormal0"/>
                </w:pPr>
                <w:r w:rsidRPr="00F67DE8">
                  <w:t>(216) Heart</w:t>
                </w:r>
              </w:p>
            </w:tc>
            <w:tc>
              <w:tcPr>
                <w:tcW w:w="417" w:type="dxa"/>
              </w:tcPr>
              <w:p w14:paraId="3B0B7FED" w14:textId="77777777" w:rsidR="00F67DE8" w:rsidRPr="00F67DE8" w:rsidRDefault="00F67DE8" w:rsidP="0035550D">
                <w:pPr>
                  <w:pStyle w:val="TableNormal0"/>
                </w:pPr>
              </w:p>
            </w:tc>
            <w:tc>
              <w:tcPr>
                <w:tcW w:w="418" w:type="dxa"/>
              </w:tcPr>
              <w:p w14:paraId="43378642" w14:textId="77777777" w:rsidR="00F67DE8" w:rsidRPr="00F67DE8" w:rsidRDefault="00F67DE8" w:rsidP="0035550D">
                <w:pPr>
                  <w:pStyle w:val="TableNormal0"/>
                </w:pPr>
              </w:p>
            </w:tc>
            <w:tc>
              <w:tcPr>
                <w:tcW w:w="3798" w:type="dxa"/>
              </w:tcPr>
              <w:p w14:paraId="44265FAD" w14:textId="77777777" w:rsidR="00F67DE8" w:rsidRPr="00F67DE8" w:rsidRDefault="00581773" w:rsidP="0035550D">
                <w:pPr>
                  <w:pStyle w:val="TableNormal0"/>
                </w:pPr>
                <w:r w:rsidRPr="00F67DE8">
                  <w:t>(226) Skin, identifying marks and lymphatics</w:t>
                </w:r>
              </w:p>
            </w:tc>
            <w:tc>
              <w:tcPr>
                <w:tcW w:w="425" w:type="dxa"/>
              </w:tcPr>
              <w:p w14:paraId="0F31578D" w14:textId="77777777" w:rsidR="00F67DE8" w:rsidRPr="00F67DE8" w:rsidRDefault="00F67DE8" w:rsidP="0035550D">
                <w:pPr>
                  <w:pStyle w:val="TableNormal0"/>
                </w:pPr>
              </w:p>
            </w:tc>
            <w:tc>
              <w:tcPr>
                <w:tcW w:w="425" w:type="dxa"/>
              </w:tcPr>
              <w:p w14:paraId="72F87EAE" w14:textId="77777777" w:rsidR="00F67DE8" w:rsidRPr="00F67DE8" w:rsidRDefault="00F67DE8" w:rsidP="0035550D">
                <w:pPr>
                  <w:pStyle w:val="TableNormal0"/>
                </w:pPr>
              </w:p>
            </w:tc>
          </w:tr>
          <w:tr w:rsidR="00090094" w14:paraId="5004421F" w14:textId="77777777" w:rsidTr="00324064">
            <w:tc>
              <w:tcPr>
                <w:tcW w:w="3584" w:type="dxa"/>
              </w:tcPr>
              <w:p w14:paraId="01EB21B4" w14:textId="77777777" w:rsidR="00F67DE8" w:rsidRPr="00F67DE8" w:rsidRDefault="00581773" w:rsidP="0035550D">
                <w:pPr>
                  <w:pStyle w:val="TableNormal0"/>
                </w:pPr>
                <w:r w:rsidRPr="00F67DE8">
                  <w:t>(217) Vascular system</w:t>
                </w:r>
              </w:p>
            </w:tc>
            <w:tc>
              <w:tcPr>
                <w:tcW w:w="417" w:type="dxa"/>
              </w:tcPr>
              <w:p w14:paraId="3478AA64" w14:textId="77777777" w:rsidR="00F67DE8" w:rsidRPr="00F67DE8" w:rsidRDefault="00F67DE8" w:rsidP="0035550D">
                <w:pPr>
                  <w:pStyle w:val="TableNormal0"/>
                </w:pPr>
              </w:p>
            </w:tc>
            <w:tc>
              <w:tcPr>
                <w:tcW w:w="418" w:type="dxa"/>
              </w:tcPr>
              <w:p w14:paraId="142D9A6C" w14:textId="77777777" w:rsidR="00F67DE8" w:rsidRPr="00F67DE8" w:rsidRDefault="00F67DE8" w:rsidP="0035550D">
                <w:pPr>
                  <w:pStyle w:val="TableNormal0"/>
                </w:pPr>
              </w:p>
            </w:tc>
            <w:tc>
              <w:tcPr>
                <w:tcW w:w="3798" w:type="dxa"/>
              </w:tcPr>
              <w:p w14:paraId="3489CE6B" w14:textId="77777777" w:rsidR="00F67DE8" w:rsidRPr="00F67DE8" w:rsidRDefault="00581773" w:rsidP="0035550D">
                <w:pPr>
                  <w:pStyle w:val="TableNormal0"/>
                </w:pPr>
                <w:r w:rsidRPr="00F67DE8">
                  <w:t>(227) General systemic</w:t>
                </w:r>
              </w:p>
            </w:tc>
            <w:tc>
              <w:tcPr>
                <w:tcW w:w="425" w:type="dxa"/>
              </w:tcPr>
              <w:p w14:paraId="25C0A6A8" w14:textId="77777777" w:rsidR="00F67DE8" w:rsidRPr="00F67DE8" w:rsidRDefault="00F67DE8" w:rsidP="0035550D">
                <w:pPr>
                  <w:pStyle w:val="TableNormal0"/>
                </w:pPr>
              </w:p>
            </w:tc>
            <w:tc>
              <w:tcPr>
                <w:tcW w:w="425" w:type="dxa"/>
              </w:tcPr>
              <w:p w14:paraId="6AC62EF4" w14:textId="77777777" w:rsidR="00F67DE8" w:rsidRPr="00F67DE8" w:rsidRDefault="00F67DE8" w:rsidP="0035550D">
                <w:pPr>
                  <w:pStyle w:val="TableNormal0"/>
                </w:pPr>
              </w:p>
            </w:tc>
          </w:tr>
          <w:tr w:rsidR="00090094" w14:paraId="4151955B" w14:textId="77777777" w:rsidTr="006B6D96">
            <w:trPr>
              <w:trHeight w:val="470"/>
            </w:trPr>
            <w:tc>
              <w:tcPr>
                <w:tcW w:w="9067" w:type="dxa"/>
                <w:gridSpan w:val="6"/>
              </w:tcPr>
              <w:p w14:paraId="4E69864A" w14:textId="77777777" w:rsidR="00F67DE8" w:rsidRPr="00F67DE8" w:rsidRDefault="00581773" w:rsidP="0035550D">
                <w:pPr>
                  <w:pStyle w:val="TableNormal0"/>
                </w:pPr>
                <w:r w:rsidRPr="00F67DE8">
                  <w:t>(228) Notes: Describe every abnormal finding. Enter applicable item number before each comment.</w:t>
                </w:r>
              </w:p>
            </w:tc>
          </w:tr>
        </w:tbl>
        <w:p w14:paraId="71DBA10B" w14:textId="77777777" w:rsidR="00F67DE8" w:rsidRDefault="00F67DE8" w:rsidP="0019007B"/>
        <w:p w14:paraId="11BE0CCC" w14:textId="77777777" w:rsidR="00FE49D7" w:rsidRPr="00FE49D7" w:rsidRDefault="00581773" w:rsidP="00FE49D7">
          <w:pPr>
            <w:rPr>
              <w:rStyle w:val="Bold"/>
            </w:rPr>
          </w:pPr>
          <w:r w:rsidRPr="00FE49D7">
            <w:rPr>
              <w:rStyle w:val="Bold"/>
            </w:rPr>
            <w:t>Visual acuity</w:t>
          </w:r>
        </w:p>
        <w:p w14:paraId="42FDB3DE" w14:textId="77777777" w:rsidR="00FE49D7" w:rsidRDefault="00581773" w:rsidP="00FE49D7">
          <w:r w:rsidRPr="00FE49D7">
            <w:rPr>
              <w:rStyle w:val="Italic"/>
            </w:rPr>
            <w:t>(229) Distant vision</w:t>
          </w:r>
          <w:r w:rsidRPr="00FE49D7">
            <w:tab/>
          </w:r>
          <w:r w:rsidR="00A93C5E">
            <w:tab/>
          </w:r>
          <w:r w:rsidR="00A93C5E">
            <w:tab/>
          </w:r>
          <w:r w:rsidR="006B6D96">
            <w:tab/>
          </w:r>
          <w:r w:rsidR="006B6D96">
            <w:tab/>
          </w:r>
          <w:r w:rsidRPr="00FE49D7">
            <w:t xml:space="preserve">(236) </w:t>
          </w:r>
          <w:r w:rsidRPr="00D66F62">
            <w:rPr>
              <w:rStyle w:val="Bold"/>
            </w:rPr>
            <w:t>Pulmonary function</w:t>
          </w:r>
          <w:r w:rsidR="006B6D96">
            <w:t xml:space="preserve">         </w:t>
          </w:r>
          <w:r w:rsidRPr="00FE49D7">
            <w:t>(237)</w:t>
          </w:r>
          <w:r w:rsidR="006B6D96">
            <w:t xml:space="preserve"> </w:t>
          </w:r>
          <w:r w:rsidRPr="00D66F62">
            <w:rPr>
              <w:rStyle w:val="Bold"/>
            </w:rPr>
            <w:t>Haemoglobin</w:t>
          </w:r>
        </w:p>
        <w:tbl>
          <w:tblPr>
            <w:tblW w:w="9072" w:type="dxa"/>
            <w:tblLayout w:type="fixed"/>
            <w:tblCellMar>
              <w:left w:w="70" w:type="dxa"/>
              <w:right w:w="70" w:type="dxa"/>
            </w:tblCellMar>
            <w:tblLook w:val="0000" w:firstRow="0" w:lastRow="0" w:firstColumn="0" w:lastColumn="0" w:noHBand="0" w:noVBand="0"/>
          </w:tblPr>
          <w:tblGrid>
            <w:gridCol w:w="755"/>
            <w:gridCol w:w="155"/>
            <w:gridCol w:w="508"/>
            <w:gridCol w:w="195"/>
            <w:gridCol w:w="263"/>
            <w:gridCol w:w="180"/>
            <w:gridCol w:w="47"/>
            <w:gridCol w:w="100"/>
            <w:gridCol w:w="207"/>
            <w:gridCol w:w="80"/>
            <w:gridCol w:w="204"/>
            <w:gridCol w:w="94"/>
            <w:gridCol w:w="558"/>
            <w:gridCol w:w="23"/>
            <w:gridCol w:w="57"/>
            <w:gridCol w:w="47"/>
            <w:gridCol w:w="27"/>
            <w:gridCol w:w="658"/>
            <w:gridCol w:w="237"/>
            <w:gridCol w:w="1236"/>
            <w:gridCol w:w="626"/>
            <w:gridCol w:w="521"/>
            <w:gridCol w:w="515"/>
            <w:gridCol w:w="11"/>
            <w:gridCol w:w="621"/>
            <w:gridCol w:w="124"/>
            <w:gridCol w:w="1023"/>
          </w:tblGrid>
          <w:tr w:rsidR="00090094" w14:paraId="36C8DB56" w14:textId="77777777" w:rsidTr="00767508">
            <w:trPr>
              <w:cantSplit/>
            </w:trPr>
            <w:tc>
              <w:tcPr>
                <w:tcW w:w="910" w:type="dxa"/>
                <w:gridSpan w:val="2"/>
                <w:tcBorders>
                  <w:bottom w:val="single" w:sz="4" w:space="0" w:color="auto"/>
                  <w:right w:val="single" w:sz="4" w:space="0" w:color="auto"/>
                </w:tcBorders>
              </w:tcPr>
              <w:p w14:paraId="19EA299C" w14:textId="77777777" w:rsidR="00C041C1" w:rsidRPr="00C041C1" w:rsidRDefault="00C041C1" w:rsidP="006B6D96">
                <w:pPr>
                  <w:pStyle w:val="FinePrint"/>
                </w:pPr>
              </w:p>
            </w:tc>
            <w:tc>
              <w:tcPr>
                <w:tcW w:w="966" w:type="dxa"/>
                <w:gridSpan w:val="3"/>
                <w:tcBorders>
                  <w:top w:val="single" w:sz="6" w:space="0" w:color="auto"/>
                  <w:left w:val="single" w:sz="4" w:space="0" w:color="auto"/>
                  <w:bottom w:val="single" w:sz="6" w:space="0" w:color="auto"/>
                  <w:right w:val="single" w:sz="4" w:space="0" w:color="auto"/>
                </w:tcBorders>
              </w:tcPr>
              <w:p w14:paraId="474B16F8" w14:textId="77777777" w:rsidR="00C041C1" w:rsidRPr="00C041C1" w:rsidRDefault="00581773" w:rsidP="006B6D96">
                <w:pPr>
                  <w:pStyle w:val="FinePrint"/>
                </w:pPr>
                <w:r w:rsidRPr="00C041C1">
                  <w:t>Uncorrected</w:t>
                </w:r>
              </w:p>
            </w:tc>
            <w:tc>
              <w:tcPr>
                <w:tcW w:w="818" w:type="dxa"/>
                <w:gridSpan w:val="6"/>
                <w:tcBorders>
                  <w:left w:val="single" w:sz="4" w:space="0" w:color="auto"/>
                  <w:bottom w:val="single" w:sz="4" w:space="0" w:color="auto"/>
                  <w:right w:val="single" w:sz="6" w:space="0" w:color="auto"/>
                </w:tcBorders>
              </w:tcPr>
              <w:p w14:paraId="26BD0502" w14:textId="77777777" w:rsidR="00C041C1" w:rsidRPr="00C041C1" w:rsidRDefault="00C041C1" w:rsidP="006B6D96">
                <w:pPr>
                  <w:pStyle w:val="FinePrint"/>
                </w:pPr>
              </w:p>
            </w:tc>
            <w:tc>
              <w:tcPr>
                <w:tcW w:w="806" w:type="dxa"/>
                <w:gridSpan w:val="6"/>
                <w:tcBorders>
                  <w:top w:val="single" w:sz="6" w:space="0" w:color="auto"/>
                  <w:left w:val="single" w:sz="6" w:space="0" w:color="auto"/>
                  <w:bottom w:val="single" w:sz="6" w:space="0" w:color="auto"/>
                  <w:right w:val="single" w:sz="6" w:space="0" w:color="auto"/>
                </w:tcBorders>
                <w:vAlign w:val="center"/>
              </w:tcPr>
              <w:p w14:paraId="3C75DA32" w14:textId="77777777" w:rsidR="00C041C1" w:rsidRPr="00C041C1" w:rsidRDefault="00581773" w:rsidP="006B6D96">
                <w:pPr>
                  <w:pStyle w:val="FinePrint"/>
                </w:pPr>
                <w:r w:rsidRPr="00C041C1">
                  <w:t>Spectacles</w:t>
                </w:r>
              </w:p>
            </w:tc>
            <w:tc>
              <w:tcPr>
                <w:tcW w:w="658" w:type="dxa"/>
                <w:tcBorders>
                  <w:top w:val="single" w:sz="6" w:space="0" w:color="auto"/>
                  <w:left w:val="single" w:sz="6" w:space="0" w:color="auto"/>
                  <w:bottom w:val="single" w:sz="6" w:space="0" w:color="auto"/>
                  <w:right w:val="single" w:sz="6" w:space="0" w:color="auto"/>
                </w:tcBorders>
                <w:vAlign w:val="center"/>
              </w:tcPr>
              <w:p w14:paraId="10407A0C" w14:textId="77777777" w:rsidR="00C041C1" w:rsidRPr="00C041C1" w:rsidRDefault="00581773" w:rsidP="006B6D96">
                <w:pPr>
                  <w:pStyle w:val="FinePrint"/>
                </w:pPr>
                <w:r w:rsidRPr="00C041C1">
                  <w:t>Contact lenses</w:t>
                </w:r>
              </w:p>
            </w:tc>
            <w:tc>
              <w:tcPr>
                <w:tcW w:w="237" w:type="dxa"/>
                <w:tcBorders>
                  <w:top w:val="nil"/>
                  <w:left w:val="single" w:sz="6" w:space="0" w:color="auto"/>
                  <w:bottom w:val="nil"/>
                  <w:right w:val="nil"/>
                </w:tcBorders>
              </w:tcPr>
              <w:p w14:paraId="1496D596" w14:textId="77777777" w:rsidR="00C041C1" w:rsidRPr="00C041C1" w:rsidRDefault="00C041C1" w:rsidP="00C041C1">
                <w:pPr>
                  <w:pStyle w:val="TableNormal0"/>
                </w:pPr>
              </w:p>
            </w:tc>
            <w:tc>
              <w:tcPr>
                <w:tcW w:w="2909" w:type="dxa"/>
                <w:gridSpan w:val="5"/>
                <w:tcBorders>
                  <w:top w:val="single" w:sz="4" w:space="0" w:color="auto"/>
                  <w:left w:val="single" w:sz="6" w:space="0" w:color="auto"/>
                  <w:bottom w:val="nil"/>
                  <w:right w:val="single" w:sz="6" w:space="0" w:color="auto"/>
                </w:tcBorders>
              </w:tcPr>
              <w:p w14:paraId="798C89F2" w14:textId="77777777" w:rsidR="00C041C1" w:rsidRPr="00C041C1" w:rsidRDefault="00C041C1" w:rsidP="00C041C1">
                <w:pPr>
                  <w:pStyle w:val="TableNormal0"/>
                </w:pPr>
              </w:p>
              <w:p w14:paraId="1F94FA6F" w14:textId="77777777" w:rsidR="00C041C1" w:rsidRPr="00C041C1" w:rsidRDefault="00581773" w:rsidP="00C041C1">
                <w:pPr>
                  <w:pStyle w:val="TableNormal0"/>
                </w:pPr>
                <w:r w:rsidRPr="00C041C1">
                  <w:t>FEV1/FVC   __________    %</w:t>
                </w:r>
              </w:p>
            </w:tc>
            <w:tc>
              <w:tcPr>
                <w:tcW w:w="1768" w:type="dxa"/>
                <w:gridSpan w:val="3"/>
                <w:tcBorders>
                  <w:top w:val="single" w:sz="6" w:space="0" w:color="auto"/>
                  <w:left w:val="nil"/>
                  <w:bottom w:val="nil"/>
                  <w:right w:val="single" w:sz="6" w:space="0" w:color="auto"/>
                </w:tcBorders>
              </w:tcPr>
              <w:p w14:paraId="31582EFF" w14:textId="77777777" w:rsidR="00C041C1" w:rsidRPr="00C041C1" w:rsidRDefault="00C041C1" w:rsidP="00C041C1">
                <w:pPr>
                  <w:pStyle w:val="TableNormal0"/>
                </w:pPr>
              </w:p>
              <w:p w14:paraId="1F0FA8BB" w14:textId="77777777" w:rsidR="00C041C1" w:rsidRPr="00C041C1" w:rsidRDefault="00581773" w:rsidP="00C041C1">
                <w:pPr>
                  <w:pStyle w:val="TableNormal0"/>
                </w:pPr>
                <w:r w:rsidRPr="00C041C1">
                  <w:t>   ____________        ______  (unit)</w:t>
                </w:r>
              </w:p>
            </w:tc>
          </w:tr>
          <w:tr w:rsidR="00090094" w14:paraId="5663749B" w14:textId="77777777" w:rsidTr="00767508">
            <w:trPr>
              <w:cantSplit/>
            </w:trPr>
            <w:tc>
              <w:tcPr>
                <w:tcW w:w="910" w:type="dxa"/>
                <w:gridSpan w:val="2"/>
                <w:tcBorders>
                  <w:top w:val="single" w:sz="4" w:space="0" w:color="auto"/>
                  <w:left w:val="single" w:sz="6" w:space="0" w:color="auto"/>
                  <w:bottom w:val="single" w:sz="6" w:space="0" w:color="auto"/>
                  <w:right w:val="single" w:sz="6" w:space="0" w:color="auto"/>
                </w:tcBorders>
              </w:tcPr>
              <w:p w14:paraId="52933E12" w14:textId="77777777" w:rsidR="00C041C1" w:rsidRPr="00C041C1" w:rsidRDefault="00581773" w:rsidP="00C041C1">
                <w:pPr>
                  <w:pStyle w:val="TableNormal0"/>
                </w:pPr>
                <w:r w:rsidRPr="00C041C1">
                  <w:t>Right eye</w:t>
                </w:r>
              </w:p>
            </w:tc>
            <w:tc>
              <w:tcPr>
                <w:tcW w:w="966" w:type="dxa"/>
                <w:gridSpan w:val="3"/>
                <w:tcBorders>
                  <w:top w:val="single" w:sz="6" w:space="0" w:color="auto"/>
                  <w:left w:val="single" w:sz="6" w:space="0" w:color="auto"/>
                  <w:bottom w:val="single" w:sz="6" w:space="0" w:color="auto"/>
                  <w:right w:val="single" w:sz="6" w:space="0" w:color="auto"/>
                </w:tcBorders>
              </w:tcPr>
              <w:p w14:paraId="75C10B7B" w14:textId="77777777" w:rsidR="00C041C1" w:rsidRPr="00C041C1" w:rsidRDefault="00C041C1" w:rsidP="00C041C1">
                <w:pPr>
                  <w:pStyle w:val="TableNormal0"/>
                </w:pPr>
              </w:p>
            </w:tc>
            <w:tc>
              <w:tcPr>
                <w:tcW w:w="818" w:type="dxa"/>
                <w:gridSpan w:val="6"/>
                <w:tcBorders>
                  <w:top w:val="single" w:sz="4" w:space="0" w:color="auto"/>
                  <w:left w:val="single" w:sz="6" w:space="0" w:color="auto"/>
                  <w:bottom w:val="single" w:sz="4" w:space="0" w:color="auto"/>
                  <w:right w:val="single" w:sz="6" w:space="0" w:color="auto"/>
                </w:tcBorders>
              </w:tcPr>
              <w:p w14:paraId="09E270D0" w14:textId="77777777" w:rsidR="00C041C1" w:rsidRPr="00C041C1" w:rsidRDefault="00581773" w:rsidP="00C041C1">
                <w:pPr>
                  <w:pStyle w:val="TableNormal0"/>
                </w:pPr>
                <w:r w:rsidRPr="00C041C1">
                  <w:t>Corr. to</w:t>
                </w:r>
              </w:p>
            </w:tc>
            <w:tc>
              <w:tcPr>
                <w:tcW w:w="806" w:type="dxa"/>
                <w:gridSpan w:val="6"/>
                <w:tcBorders>
                  <w:top w:val="single" w:sz="6" w:space="0" w:color="auto"/>
                  <w:left w:val="single" w:sz="6" w:space="0" w:color="auto"/>
                  <w:bottom w:val="single" w:sz="4" w:space="0" w:color="auto"/>
                  <w:right w:val="single" w:sz="6" w:space="0" w:color="auto"/>
                </w:tcBorders>
              </w:tcPr>
              <w:p w14:paraId="4F0E8A3E" w14:textId="77777777" w:rsidR="00C041C1" w:rsidRPr="00C041C1" w:rsidRDefault="00C041C1" w:rsidP="00C041C1">
                <w:pPr>
                  <w:pStyle w:val="TableNormal0"/>
                </w:pPr>
              </w:p>
            </w:tc>
            <w:tc>
              <w:tcPr>
                <w:tcW w:w="658" w:type="dxa"/>
                <w:tcBorders>
                  <w:top w:val="single" w:sz="6" w:space="0" w:color="auto"/>
                  <w:left w:val="single" w:sz="6" w:space="0" w:color="auto"/>
                  <w:bottom w:val="single" w:sz="4" w:space="0" w:color="auto"/>
                  <w:right w:val="single" w:sz="6" w:space="0" w:color="auto"/>
                </w:tcBorders>
              </w:tcPr>
              <w:p w14:paraId="7BDA4C94" w14:textId="77777777" w:rsidR="00C041C1" w:rsidRPr="00C041C1" w:rsidRDefault="00C041C1" w:rsidP="00C041C1">
                <w:pPr>
                  <w:pStyle w:val="TableNormal0"/>
                </w:pPr>
              </w:p>
            </w:tc>
            <w:tc>
              <w:tcPr>
                <w:tcW w:w="237" w:type="dxa"/>
                <w:tcBorders>
                  <w:top w:val="nil"/>
                  <w:left w:val="nil"/>
                  <w:bottom w:val="nil"/>
                  <w:right w:val="nil"/>
                </w:tcBorders>
              </w:tcPr>
              <w:p w14:paraId="00B8C4BA" w14:textId="77777777" w:rsidR="00C041C1" w:rsidRPr="00C041C1" w:rsidRDefault="00C041C1" w:rsidP="00C041C1">
                <w:pPr>
                  <w:pStyle w:val="TableNormal0"/>
                </w:pPr>
              </w:p>
            </w:tc>
            <w:tc>
              <w:tcPr>
                <w:tcW w:w="2909" w:type="dxa"/>
                <w:gridSpan w:val="5"/>
                <w:tcBorders>
                  <w:top w:val="nil"/>
                  <w:left w:val="single" w:sz="6" w:space="0" w:color="auto"/>
                  <w:right w:val="single" w:sz="6" w:space="0" w:color="auto"/>
                </w:tcBorders>
              </w:tcPr>
              <w:p w14:paraId="4B5FC9E5" w14:textId="77777777" w:rsidR="00C041C1" w:rsidRPr="00C041C1" w:rsidRDefault="00C041C1" w:rsidP="00C041C1">
                <w:pPr>
                  <w:pStyle w:val="TableNormal0"/>
                </w:pPr>
              </w:p>
            </w:tc>
            <w:tc>
              <w:tcPr>
                <w:tcW w:w="1768" w:type="dxa"/>
                <w:gridSpan w:val="3"/>
                <w:tcBorders>
                  <w:top w:val="nil"/>
                  <w:left w:val="nil"/>
                  <w:bottom w:val="nil"/>
                  <w:right w:val="single" w:sz="6" w:space="0" w:color="auto"/>
                </w:tcBorders>
              </w:tcPr>
              <w:p w14:paraId="34D1241E" w14:textId="77777777" w:rsidR="00C041C1" w:rsidRPr="00C041C1" w:rsidRDefault="00C041C1" w:rsidP="00C041C1">
                <w:pPr>
                  <w:pStyle w:val="TableNormal0"/>
                </w:pPr>
              </w:p>
            </w:tc>
          </w:tr>
          <w:tr w:rsidR="00090094" w14:paraId="45D03688" w14:textId="77777777" w:rsidTr="00767508">
            <w:trPr>
              <w:cantSplit/>
              <w:trHeight w:val="90"/>
            </w:trPr>
            <w:tc>
              <w:tcPr>
                <w:tcW w:w="910" w:type="dxa"/>
                <w:gridSpan w:val="2"/>
                <w:tcBorders>
                  <w:top w:val="single" w:sz="6" w:space="0" w:color="auto"/>
                  <w:left w:val="single" w:sz="6" w:space="0" w:color="auto"/>
                  <w:bottom w:val="single" w:sz="6" w:space="0" w:color="auto"/>
                  <w:right w:val="single" w:sz="6" w:space="0" w:color="auto"/>
                </w:tcBorders>
              </w:tcPr>
              <w:p w14:paraId="407D32C1" w14:textId="77777777" w:rsidR="00C041C1" w:rsidRPr="00C041C1" w:rsidRDefault="00581773" w:rsidP="00C041C1">
                <w:pPr>
                  <w:pStyle w:val="TableNormal0"/>
                </w:pPr>
                <w:r w:rsidRPr="00C041C1">
                  <w:t>Left eye</w:t>
                </w:r>
              </w:p>
            </w:tc>
            <w:tc>
              <w:tcPr>
                <w:tcW w:w="966" w:type="dxa"/>
                <w:gridSpan w:val="3"/>
                <w:tcBorders>
                  <w:top w:val="single" w:sz="6" w:space="0" w:color="auto"/>
                  <w:left w:val="single" w:sz="6" w:space="0" w:color="auto"/>
                  <w:bottom w:val="single" w:sz="6" w:space="0" w:color="auto"/>
                  <w:right w:val="single" w:sz="4" w:space="0" w:color="auto"/>
                </w:tcBorders>
              </w:tcPr>
              <w:p w14:paraId="1E10E4CA" w14:textId="77777777" w:rsidR="00C041C1" w:rsidRPr="00C041C1" w:rsidRDefault="00C041C1" w:rsidP="00C041C1">
                <w:pPr>
                  <w:pStyle w:val="TableNormal0"/>
                </w:pPr>
              </w:p>
            </w:tc>
            <w:tc>
              <w:tcPr>
                <w:tcW w:w="818" w:type="dxa"/>
                <w:gridSpan w:val="6"/>
                <w:tcBorders>
                  <w:top w:val="single" w:sz="4" w:space="0" w:color="auto"/>
                  <w:left w:val="single" w:sz="4" w:space="0" w:color="auto"/>
                  <w:bottom w:val="single" w:sz="4" w:space="0" w:color="auto"/>
                  <w:right w:val="single" w:sz="4" w:space="0" w:color="auto"/>
                </w:tcBorders>
              </w:tcPr>
              <w:p w14:paraId="0925E896" w14:textId="77777777" w:rsidR="00C041C1" w:rsidRPr="00C041C1" w:rsidRDefault="00581773" w:rsidP="00C041C1">
                <w:pPr>
                  <w:pStyle w:val="TableNormal0"/>
                </w:pPr>
                <w:r w:rsidRPr="00C041C1">
                  <w:t xml:space="preserve">Corr. to </w:t>
                </w:r>
              </w:p>
            </w:tc>
            <w:tc>
              <w:tcPr>
                <w:tcW w:w="806" w:type="dxa"/>
                <w:gridSpan w:val="6"/>
                <w:tcBorders>
                  <w:top w:val="single" w:sz="4" w:space="0" w:color="auto"/>
                  <w:left w:val="single" w:sz="4" w:space="0" w:color="auto"/>
                  <w:bottom w:val="single" w:sz="4" w:space="0" w:color="auto"/>
                  <w:right w:val="single" w:sz="4" w:space="0" w:color="auto"/>
                </w:tcBorders>
              </w:tcPr>
              <w:p w14:paraId="0E5875BF" w14:textId="77777777" w:rsidR="00C041C1" w:rsidRPr="00C041C1" w:rsidRDefault="00C041C1" w:rsidP="00C041C1">
                <w:pPr>
                  <w:pStyle w:val="TableNormal0"/>
                </w:pPr>
              </w:p>
            </w:tc>
            <w:tc>
              <w:tcPr>
                <w:tcW w:w="658" w:type="dxa"/>
                <w:tcBorders>
                  <w:top w:val="single" w:sz="4" w:space="0" w:color="auto"/>
                  <w:left w:val="single" w:sz="4" w:space="0" w:color="auto"/>
                  <w:bottom w:val="single" w:sz="4" w:space="0" w:color="auto"/>
                  <w:right w:val="single" w:sz="4" w:space="0" w:color="auto"/>
                </w:tcBorders>
              </w:tcPr>
              <w:p w14:paraId="72A9DD27" w14:textId="77777777" w:rsidR="00C041C1" w:rsidRPr="00C041C1" w:rsidRDefault="00C041C1" w:rsidP="00C041C1">
                <w:pPr>
                  <w:pStyle w:val="TableNormal0"/>
                </w:pPr>
              </w:p>
            </w:tc>
            <w:tc>
              <w:tcPr>
                <w:tcW w:w="237" w:type="dxa"/>
                <w:vMerge w:val="restart"/>
                <w:tcBorders>
                  <w:top w:val="nil"/>
                  <w:left w:val="single" w:sz="4" w:space="0" w:color="auto"/>
                  <w:right w:val="nil"/>
                </w:tcBorders>
              </w:tcPr>
              <w:p w14:paraId="799606EB" w14:textId="77777777" w:rsidR="00C041C1" w:rsidRPr="00C041C1" w:rsidRDefault="00C041C1" w:rsidP="00C041C1">
                <w:pPr>
                  <w:pStyle w:val="TableNormal0"/>
                </w:pPr>
              </w:p>
            </w:tc>
            <w:tc>
              <w:tcPr>
                <w:tcW w:w="2909" w:type="dxa"/>
                <w:gridSpan w:val="5"/>
                <w:vMerge w:val="restart"/>
                <w:tcBorders>
                  <w:left w:val="single" w:sz="6" w:space="0" w:color="auto"/>
                  <w:bottom w:val="single" w:sz="6" w:space="0" w:color="auto"/>
                  <w:right w:val="single" w:sz="6" w:space="0" w:color="auto"/>
                </w:tcBorders>
              </w:tcPr>
              <w:p w14:paraId="0B9458FD" w14:textId="77777777" w:rsidR="00C041C1" w:rsidRPr="00C041C1" w:rsidRDefault="00581773" w:rsidP="00C041C1">
                <w:pPr>
                  <w:pStyle w:val="TableNormal0"/>
                </w:pPr>
                <w:r w:rsidRPr="00C041C1">
                  <w:t xml:space="preserve">Normal     </w:t>
                </w:r>
                <w:r w:rsidRPr="00C041C1">
                  <w:rPr>
                    <w:rFonts w:ascii="Wingdings" w:hAnsi="Wingdings"/>
                  </w:rPr>
                  <w:sym w:font="Wingdings" w:char="F06F"/>
                </w:r>
                <w:r w:rsidRPr="00C041C1">
                  <w:t>          Abnormal   </w:t>
                </w:r>
                <w:r w:rsidRPr="00C041C1">
                  <w:rPr>
                    <w:rFonts w:ascii="Wingdings" w:hAnsi="Wingdings"/>
                  </w:rPr>
                  <w:sym w:font="Wingdings" w:char="F06F"/>
                </w:r>
              </w:p>
            </w:tc>
            <w:tc>
              <w:tcPr>
                <w:tcW w:w="1768" w:type="dxa"/>
                <w:gridSpan w:val="3"/>
                <w:vMerge w:val="restart"/>
                <w:tcBorders>
                  <w:top w:val="nil"/>
                  <w:left w:val="nil"/>
                  <w:right w:val="single" w:sz="6" w:space="0" w:color="auto"/>
                </w:tcBorders>
              </w:tcPr>
              <w:p w14:paraId="55269FE0" w14:textId="77777777" w:rsidR="00C041C1" w:rsidRPr="00C041C1" w:rsidRDefault="00581773" w:rsidP="00C041C1">
                <w:pPr>
                  <w:pStyle w:val="TableNormal0"/>
                </w:pPr>
                <w:r w:rsidRPr="00C041C1">
                  <w:t>Normal      </w:t>
                </w:r>
                <w:r w:rsidRPr="00C041C1">
                  <w:rPr>
                    <w:rFonts w:ascii="Wingdings" w:hAnsi="Wingdings"/>
                  </w:rPr>
                  <w:sym w:font="Wingdings" w:char="F06F"/>
                </w:r>
                <w:r w:rsidRPr="00C041C1">
                  <w:t>             Abnormal   </w:t>
                </w:r>
                <w:r w:rsidRPr="00C041C1">
                  <w:rPr>
                    <w:rFonts w:ascii="Wingdings" w:hAnsi="Wingdings"/>
                  </w:rPr>
                  <w:sym w:font="Wingdings" w:char="F06F"/>
                </w:r>
              </w:p>
            </w:tc>
          </w:tr>
          <w:tr w:rsidR="00090094" w14:paraId="5E61E50A" w14:textId="77777777" w:rsidTr="00767508">
            <w:trPr>
              <w:cantSplit/>
              <w:trHeight w:val="90"/>
            </w:trPr>
            <w:tc>
              <w:tcPr>
                <w:tcW w:w="910" w:type="dxa"/>
                <w:gridSpan w:val="2"/>
                <w:tcBorders>
                  <w:top w:val="single" w:sz="6" w:space="0" w:color="auto"/>
                  <w:left w:val="single" w:sz="6" w:space="0" w:color="auto"/>
                  <w:bottom w:val="single" w:sz="6" w:space="0" w:color="auto"/>
                  <w:right w:val="single" w:sz="6" w:space="0" w:color="auto"/>
                </w:tcBorders>
              </w:tcPr>
              <w:p w14:paraId="5FC8D74C" w14:textId="77777777" w:rsidR="00C041C1" w:rsidRPr="00C041C1" w:rsidRDefault="00581773" w:rsidP="00C041C1">
                <w:pPr>
                  <w:pStyle w:val="TableNormal0"/>
                </w:pPr>
                <w:r w:rsidRPr="00C041C1">
                  <w:t>Both eyes</w:t>
                </w:r>
              </w:p>
            </w:tc>
            <w:tc>
              <w:tcPr>
                <w:tcW w:w="966" w:type="dxa"/>
                <w:gridSpan w:val="3"/>
                <w:tcBorders>
                  <w:top w:val="single" w:sz="6" w:space="0" w:color="auto"/>
                  <w:left w:val="single" w:sz="6" w:space="0" w:color="auto"/>
                  <w:bottom w:val="single" w:sz="6" w:space="0" w:color="auto"/>
                  <w:right w:val="single" w:sz="4" w:space="0" w:color="auto"/>
                </w:tcBorders>
              </w:tcPr>
              <w:p w14:paraId="36F85AEC" w14:textId="77777777" w:rsidR="00C041C1" w:rsidRPr="00C041C1" w:rsidRDefault="00C041C1" w:rsidP="00C041C1">
                <w:pPr>
                  <w:pStyle w:val="TableNormal0"/>
                </w:pPr>
              </w:p>
            </w:tc>
            <w:tc>
              <w:tcPr>
                <w:tcW w:w="818" w:type="dxa"/>
                <w:gridSpan w:val="6"/>
                <w:tcBorders>
                  <w:top w:val="single" w:sz="4" w:space="0" w:color="auto"/>
                  <w:left w:val="single" w:sz="4" w:space="0" w:color="auto"/>
                  <w:bottom w:val="single" w:sz="4" w:space="0" w:color="auto"/>
                  <w:right w:val="single" w:sz="4" w:space="0" w:color="auto"/>
                </w:tcBorders>
              </w:tcPr>
              <w:p w14:paraId="70C4E12E" w14:textId="77777777" w:rsidR="00C041C1" w:rsidRPr="00C041C1" w:rsidRDefault="00581773" w:rsidP="00C041C1">
                <w:pPr>
                  <w:pStyle w:val="TableNormal0"/>
                </w:pPr>
                <w:r w:rsidRPr="00C041C1">
                  <w:t>Corr. to</w:t>
                </w:r>
              </w:p>
            </w:tc>
            <w:tc>
              <w:tcPr>
                <w:tcW w:w="806" w:type="dxa"/>
                <w:gridSpan w:val="6"/>
                <w:tcBorders>
                  <w:top w:val="single" w:sz="4" w:space="0" w:color="auto"/>
                  <w:left w:val="single" w:sz="4" w:space="0" w:color="auto"/>
                  <w:bottom w:val="single" w:sz="4" w:space="0" w:color="auto"/>
                  <w:right w:val="single" w:sz="4" w:space="0" w:color="auto"/>
                </w:tcBorders>
              </w:tcPr>
              <w:p w14:paraId="4BFF8C8F" w14:textId="77777777" w:rsidR="00C041C1" w:rsidRPr="00C041C1" w:rsidRDefault="00C041C1" w:rsidP="00C041C1">
                <w:pPr>
                  <w:pStyle w:val="TableNormal0"/>
                </w:pPr>
              </w:p>
            </w:tc>
            <w:tc>
              <w:tcPr>
                <w:tcW w:w="658" w:type="dxa"/>
                <w:tcBorders>
                  <w:top w:val="single" w:sz="4" w:space="0" w:color="auto"/>
                  <w:left w:val="single" w:sz="4" w:space="0" w:color="auto"/>
                  <w:bottom w:val="single" w:sz="4" w:space="0" w:color="auto"/>
                  <w:right w:val="single" w:sz="4" w:space="0" w:color="auto"/>
                </w:tcBorders>
              </w:tcPr>
              <w:p w14:paraId="25C024B0" w14:textId="77777777" w:rsidR="00C041C1" w:rsidRPr="00C041C1" w:rsidRDefault="00C041C1" w:rsidP="00C041C1">
                <w:pPr>
                  <w:pStyle w:val="TableNormal0"/>
                </w:pPr>
              </w:p>
            </w:tc>
            <w:tc>
              <w:tcPr>
                <w:tcW w:w="237" w:type="dxa"/>
                <w:vMerge/>
                <w:tcBorders>
                  <w:left w:val="single" w:sz="4" w:space="0" w:color="auto"/>
                  <w:bottom w:val="nil"/>
                  <w:right w:val="nil"/>
                </w:tcBorders>
              </w:tcPr>
              <w:p w14:paraId="574C4C80" w14:textId="77777777" w:rsidR="00C041C1" w:rsidRPr="00C041C1" w:rsidRDefault="00C041C1" w:rsidP="00C041C1">
                <w:pPr>
                  <w:pStyle w:val="TableNormal0"/>
                </w:pPr>
              </w:p>
            </w:tc>
            <w:tc>
              <w:tcPr>
                <w:tcW w:w="2909" w:type="dxa"/>
                <w:gridSpan w:val="5"/>
                <w:vMerge/>
                <w:tcBorders>
                  <w:left w:val="single" w:sz="6" w:space="0" w:color="auto"/>
                  <w:bottom w:val="single" w:sz="4" w:space="0" w:color="auto"/>
                  <w:right w:val="single" w:sz="6" w:space="0" w:color="auto"/>
                </w:tcBorders>
              </w:tcPr>
              <w:p w14:paraId="251FBF2A" w14:textId="77777777" w:rsidR="00C041C1" w:rsidRPr="00C041C1" w:rsidRDefault="00C041C1" w:rsidP="00C041C1">
                <w:pPr>
                  <w:pStyle w:val="TableNormal0"/>
                </w:pPr>
              </w:p>
            </w:tc>
            <w:tc>
              <w:tcPr>
                <w:tcW w:w="1768" w:type="dxa"/>
                <w:gridSpan w:val="3"/>
                <w:vMerge/>
                <w:tcBorders>
                  <w:left w:val="nil"/>
                  <w:bottom w:val="single" w:sz="4" w:space="0" w:color="auto"/>
                  <w:right w:val="single" w:sz="6" w:space="0" w:color="auto"/>
                </w:tcBorders>
              </w:tcPr>
              <w:p w14:paraId="4DF580FA" w14:textId="77777777" w:rsidR="00C041C1" w:rsidRPr="00C041C1" w:rsidRDefault="00C041C1" w:rsidP="00C041C1">
                <w:pPr>
                  <w:pStyle w:val="TableNormal0"/>
                </w:pPr>
              </w:p>
            </w:tc>
          </w:tr>
          <w:tr w:rsidR="00090094" w14:paraId="29F1BDE8" w14:textId="77777777" w:rsidTr="00767508">
            <w:tc>
              <w:tcPr>
                <w:tcW w:w="2694" w:type="dxa"/>
                <w:gridSpan w:val="11"/>
                <w:tcBorders>
                  <w:top w:val="nil"/>
                  <w:left w:val="nil"/>
                  <w:bottom w:val="nil"/>
                  <w:right w:val="nil"/>
                </w:tcBorders>
              </w:tcPr>
              <w:p w14:paraId="6C9C91E3" w14:textId="77777777" w:rsidR="00C041C1" w:rsidRPr="00C041C1" w:rsidRDefault="00C041C1" w:rsidP="00C041C1">
                <w:pPr>
                  <w:pStyle w:val="TableNormal0"/>
                </w:pPr>
              </w:p>
            </w:tc>
            <w:tc>
              <w:tcPr>
                <w:tcW w:w="1464" w:type="dxa"/>
                <w:gridSpan w:val="7"/>
                <w:tcBorders>
                  <w:top w:val="nil"/>
                  <w:left w:val="nil"/>
                  <w:bottom w:val="nil"/>
                  <w:right w:val="nil"/>
                </w:tcBorders>
              </w:tcPr>
              <w:p w14:paraId="4D95A8D3" w14:textId="77777777" w:rsidR="00C041C1" w:rsidRPr="00C041C1" w:rsidRDefault="00C041C1" w:rsidP="00C041C1">
                <w:pPr>
                  <w:pStyle w:val="TableNormal0"/>
                </w:pPr>
              </w:p>
            </w:tc>
            <w:tc>
              <w:tcPr>
                <w:tcW w:w="237" w:type="dxa"/>
                <w:tcBorders>
                  <w:top w:val="nil"/>
                  <w:left w:val="nil"/>
                  <w:bottom w:val="nil"/>
                  <w:right w:val="nil"/>
                </w:tcBorders>
              </w:tcPr>
              <w:p w14:paraId="017A8E22" w14:textId="77777777" w:rsidR="00C041C1" w:rsidRPr="00C041C1" w:rsidRDefault="00C041C1" w:rsidP="00C041C1">
                <w:pPr>
                  <w:pStyle w:val="TableNormal0"/>
                </w:pPr>
              </w:p>
            </w:tc>
            <w:tc>
              <w:tcPr>
                <w:tcW w:w="4677" w:type="dxa"/>
                <w:gridSpan w:val="8"/>
                <w:tcBorders>
                  <w:top w:val="single" w:sz="4" w:space="0" w:color="auto"/>
                  <w:left w:val="nil"/>
                  <w:bottom w:val="single" w:sz="4" w:space="0" w:color="auto"/>
                </w:tcBorders>
              </w:tcPr>
              <w:p w14:paraId="55AB5BE8" w14:textId="77777777" w:rsidR="00C041C1" w:rsidRPr="00C041C1" w:rsidRDefault="00581773" w:rsidP="00C041C1">
                <w:pPr>
                  <w:pStyle w:val="TableNormal0"/>
                </w:pPr>
                <w:r w:rsidRPr="00C041C1">
                  <w:t xml:space="preserve">(235) </w:t>
                </w:r>
                <w:r w:rsidRPr="00D66F62">
                  <w:rPr>
                    <w:rStyle w:val="Bold"/>
                  </w:rPr>
                  <w:t>Urinalysis</w:t>
                </w:r>
                <w:r w:rsidRPr="00C041C1">
                  <w:t>        Normal   </w:t>
                </w:r>
                <w:r w:rsidRPr="00C041C1">
                  <w:rPr>
                    <w:rFonts w:ascii="Wingdings" w:hAnsi="Wingdings"/>
                  </w:rPr>
                  <w:sym w:font="Wingdings" w:char="F06F"/>
                </w:r>
                <w:r w:rsidRPr="00C041C1">
                  <w:t xml:space="preserve">           Abnormal  </w:t>
                </w:r>
                <w:r w:rsidRPr="00C041C1">
                  <w:rPr>
                    <w:rFonts w:ascii="Wingdings" w:hAnsi="Wingdings"/>
                  </w:rPr>
                  <w:sym w:font="Wingdings" w:char="F06F"/>
                </w:r>
              </w:p>
            </w:tc>
          </w:tr>
          <w:tr w:rsidR="00090094" w14:paraId="0EBDC948" w14:textId="77777777" w:rsidTr="00324064">
            <w:tc>
              <w:tcPr>
                <w:tcW w:w="1418" w:type="dxa"/>
                <w:gridSpan w:val="3"/>
                <w:tcBorders>
                  <w:top w:val="nil"/>
                  <w:left w:val="nil"/>
                  <w:bottom w:val="nil"/>
                  <w:right w:val="single" w:sz="4" w:space="0" w:color="auto"/>
                </w:tcBorders>
              </w:tcPr>
              <w:p w14:paraId="3A0F3E6E" w14:textId="77777777" w:rsidR="00C041C1" w:rsidRPr="00C041C1" w:rsidRDefault="00581773" w:rsidP="00C041C1">
                <w:pPr>
                  <w:pStyle w:val="TableNormal0"/>
                </w:pPr>
                <w:r w:rsidRPr="00C041C1">
                  <w:t xml:space="preserve">(230) </w:t>
                </w:r>
                <w:r w:rsidRPr="00D66F62">
                  <w:rPr>
                    <w:rStyle w:val="Italic"/>
                  </w:rPr>
                  <w:t>Intermediate vision</w:t>
                </w:r>
              </w:p>
            </w:tc>
            <w:tc>
              <w:tcPr>
                <w:tcW w:w="1276" w:type="dxa"/>
                <w:gridSpan w:val="8"/>
                <w:tcBorders>
                  <w:top w:val="single" w:sz="4" w:space="0" w:color="auto"/>
                  <w:left w:val="single" w:sz="4" w:space="0" w:color="auto"/>
                  <w:bottom w:val="single" w:sz="4" w:space="0" w:color="auto"/>
                  <w:right w:val="single" w:sz="4" w:space="0" w:color="auto"/>
                </w:tcBorders>
                <w:vAlign w:val="center"/>
              </w:tcPr>
              <w:p w14:paraId="75DAD0EF" w14:textId="77777777" w:rsidR="00C041C1" w:rsidRPr="00C041C1" w:rsidRDefault="00581773" w:rsidP="00C041C1">
                <w:pPr>
                  <w:pStyle w:val="TableNormal0"/>
                </w:pPr>
                <w:r w:rsidRPr="00C041C1">
                  <w:t>Uncorrected</w:t>
                </w:r>
              </w:p>
            </w:tc>
            <w:tc>
              <w:tcPr>
                <w:tcW w:w="1464" w:type="dxa"/>
                <w:gridSpan w:val="7"/>
                <w:tcBorders>
                  <w:top w:val="single" w:sz="4" w:space="0" w:color="auto"/>
                  <w:left w:val="single" w:sz="4" w:space="0" w:color="auto"/>
                  <w:bottom w:val="single" w:sz="4" w:space="0" w:color="auto"/>
                  <w:right w:val="single" w:sz="4" w:space="0" w:color="auto"/>
                </w:tcBorders>
                <w:vAlign w:val="center"/>
              </w:tcPr>
              <w:p w14:paraId="668E4BE5" w14:textId="77777777" w:rsidR="00C041C1" w:rsidRPr="00C041C1" w:rsidRDefault="00581773" w:rsidP="00C041C1">
                <w:pPr>
                  <w:pStyle w:val="TableNormal0"/>
                </w:pPr>
                <w:r w:rsidRPr="00C041C1">
                  <w:t>Corrected</w:t>
                </w:r>
              </w:p>
            </w:tc>
            <w:tc>
              <w:tcPr>
                <w:tcW w:w="237" w:type="dxa"/>
                <w:tcBorders>
                  <w:top w:val="nil"/>
                  <w:left w:val="single" w:sz="4" w:space="0" w:color="auto"/>
                  <w:bottom w:val="nil"/>
                  <w:right w:val="single" w:sz="4" w:space="0" w:color="auto"/>
                </w:tcBorders>
              </w:tcPr>
              <w:p w14:paraId="7C027FC2" w14:textId="77777777" w:rsidR="00C041C1" w:rsidRPr="00C041C1" w:rsidRDefault="00C041C1" w:rsidP="00C041C1">
                <w:pPr>
                  <w:pStyle w:val="TableNormal0"/>
                </w:pPr>
              </w:p>
            </w:tc>
            <w:tc>
              <w:tcPr>
                <w:tcW w:w="1236" w:type="dxa"/>
                <w:tcBorders>
                  <w:top w:val="single" w:sz="4" w:space="0" w:color="auto"/>
                  <w:left w:val="single" w:sz="4" w:space="0" w:color="auto"/>
                  <w:right w:val="single" w:sz="6" w:space="0" w:color="auto"/>
                </w:tcBorders>
              </w:tcPr>
              <w:p w14:paraId="06EC2114" w14:textId="77777777" w:rsidR="00C041C1" w:rsidRPr="00C041C1" w:rsidRDefault="00581773" w:rsidP="00C041C1">
                <w:pPr>
                  <w:pStyle w:val="TableNormal0"/>
                </w:pPr>
                <w:r w:rsidRPr="00C041C1">
                  <w:t>Glucose</w:t>
                </w:r>
              </w:p>
            </w:tc>
            <w:tc>
              <w:tcPr>
                <w:tcW w:w="1147" w:type="dxa"/>
                <w:gridSpan w:val="2"/>
                <w:tcBorders>
                  <w:top w:val="single" w:sz="4" w:space="0" w:color="auto"/>
                  <w:left w:val="nil"/>
                  <w:right w:val="single" w:sz="6" w:space="0" w:color="auto"/>
                </w:tcBorders>
              </w:tcPr>
              <w:p w14:paraId="2BBDA973" w14:textId="77777777" w:rsidR="00C041C1" w:rsidRPr="00C041C1" w:rsidRDefault="00581773" w:rsidP="00C041C1">
                <w:pPr>
                  <w:pStyle w:val="TableNormal0"/>
                </w:pPr>
                <w:r w:rsidRPr="00C041C1">
                  <w:t>Protein</w:t>
                </w:r>
              </w:p>
            </w:tc>
            <w:tc>
              <w:tcPr>
                <w:tcW w:w="1147" w:type="dxa"/>
                <w:gridSpan w:val="3"/>
                <w:tcBorders>
                  <w:left w:val="single" w:sz="4" w:space="0" w:color="auto"/>
                  <w:right w:val="single" w:sz="6" w:space="0" w:color="auto"/>
                </w:tcBorders>
              </w:tcPr>
              <w:p w14:paraId="261A6890" w14:textId="77777777" w:rsidR="00C041C1" w:rsidRPr="00C041C1" w:rsidRDefault="00581773" w:rsidP="00C041C1">
                <w:pPr>
                  <w:pStyle w:val="TableNormal0"/>
                </w:pPr>
                <w:r w:rsidRPr="00C041C1">
                  <w:t>Blood</w:t>
                </w:r>
              </w:p>
            </w:tc>
            <w:tc>
              <w:tcPr>
                <w:tcW w:w="1147" w:type="dxa"/>
                <w:gridSpan w:val="2"/>
                <w:tcBorders>
                  <w:top w:val="single" w:sz="4" w:space="0" w:color="auto"/>
                  <w:left w:val="nil"/>
                  <w:right w:val="single" w:sz="4" w:space="0" w:color="auto"/>
                </w:tcBorders>
              </w:tcPr>
              <w:p w14:paraId="5E2A103C" w14:textId="77777777" w:rsidR="00C041C1" w:rsidRPr="00C041C1" w:rsidRDefault="00581773" w:rsidP="00C041C1">
                <w:pPr>
                  <w:pStyle w:val="TableNormal0"/>
                </w:pPr>
                <w:r w:rsidRPr="00C041C1">
                  <w:t>Other</w:t>
                </w:r>
              </w:p>
            </w:tc>
          </w:tr>
          <w:tr w:rsidR="00090094" w14:paraId="3BCFB63C" w14:textId="77777777" w:rsidTr="00324064">
            <w:tc>
              <w:tcPr>
                <w:tcW w:w="1418" w:type="dxa"/>
                <w:gridSpan w:val="3"/>
                <w:tcBorders>
                  <w:top w:val="nil"/>
                  <w:left w:val="nil"/>
                  <w:bottom w:val="single" w:sz="4" w:space="0" w:color="auto"/>
                  <w:right w:val="single" w:sz="4" w:space="0" w:color="auto"/>
                </w:tcBorders>
              </w:tcPr>
              <w:p w14:paraId="21DF8FD2" w14:textId="77777777" w:rsidR="00C041C1" w:rsidRPr="00C041C1" w:rsidRDefault="00C041C1" w:rsidP="00C041C1">
                <w:pPr>
                  <w:pStyle w:val="TableNormal0"/>
                </w:pPr>
              </w:p>
            </w:tc>
            <w:tc>
              <w:tcPr>
                <w:tcW w:w="638" w:type="dxa"/>
                <w:gridSpan w:val="3"/>
                <w:tcBorders>
                  <w:top w:val="single" w:sz="4" w:space="0" w:color="auto"/>
                  <w:left w:val="single" w:sz="4" w:space="0" w:color="auto"/>
                  <w:bottom w:val="single" w:sz="4" w:space="0" w:color="auto"/>
                  <w:right w:val="single" w:sz="4" w:space="0" w:color="auto"/>
                </w:tcBorders>
              </w:tcPr>
              <w:p w14:paraId="189D3BC4" w14:textId="77777777" w:rsidR="00C041C1" w:rsidRPr="00C041C1" w:rsidRDefault="00581773" w:rsidP="00C041C1">
                <w:pPr>
                  <w:pStyle w:val="TableNormal0"/>
                </w:pPr>
                <w:r w:rsidRPr="00C041C1">
                  <w:t>Yes</w:t>
                </w:r>
              </w:p>
            </w:tc>
            <w:tc>
              <w:tcPr>
                <w:tcW w:w="638" w:type="dxa"/>
                <w:gridSpan w:val="5"/>
                <w:tcBorders>
                  <w:top w:val="single" w:sz="4" w:space="0" w:color="auto"/>
                  <w:left w:val="single" w:sz="4" w:space="0" w:color="auto"/>
                  <w:bottom w:val="single" w:sz="4" w:space="0" w:color="auto"/>
                  <w:right w:val="single" w:sz="4" w:space="0" w:color="auto"/>
                </w:tcBorders>
              </w:tcPr>
              <w:p w14:paraId="630A84D3" w14:textId="77777777" w:rsidR="00C041C1" w:rsidRPr="00C041C1" w:rsidRDefault="00581773" w:rsidP="00C041C1">
                <w:pPr>
                  <w:pStyle w:val="TableNormal0"/>
                </w:pPr>
                <w:r w:rsidRPr="00C041C1">
                  <w:t>No</w:t>
                </w:r>
              </w:p>
            </w:tc>
            <w:tc>
              <w:tcPr>
                <w:tcW w:w="732" w:type="dxa"/>
                <w:gridSpan w:val="4"/>
                <w:tcBorders>
                  <w:top w:val="single" w:sz="4" w:space="0" w:color="auto"/>
                  <w:left w:val="single" w:sz="4" w:space="0" w:color="auto"/>
                  <w:bottom w:val="single" w:sz="4" w:space="0" w:color="auto"/>
                  <w:right w:val="single" w:sz="4" w:space="0" w:color="auto"/>
                </w:tcBorders>
              </w:tcPr>
              <w:p w14:paraId="25967C74" w14:textId="77777777" w:rsidR="00C041C1" w:rsidRPr="00C041C1" w:rsidRDefault="00581773" w:rsidP="00C041C1">
                <w:pPr>
                  <w:pStyle w:val="TableNormal0"/>
                </w:pPr>
                <w:r w:rsidRPr="00C041C1">
                  <w:t>Yes</w:t>
                </w:r>
              </w:p>
            </w:tc>
            <w:tc>
              <w:tcPr>
                <w:tcW w:w="732" w:type="dxa"/>
                <w:gridSpan w:val="3"/>
                <w:tcBorders>
                  <w:top w:val="single" w:sz="4" w:space="0" w:color="auto"/>
                  <w:left w:val="single" w:sz="4" w:space="0" w:color="auto"/>
                  <w:bottom w:val="single" w:sz="4" w:space="0" w:color="auto"/>
                  <w:right w:val="single" w:sz="4" w:space="0" w:color="auto"/>
                </w:tcBorders>
              </w:tcPr>
              <w:p w14:paraId="193133E7" w14:textId="77777777" w:rsidR="00C041C1" w:rsidRPr="00C041C1" w:rsidRDefault="00581773" w:rsidP="00C041C1">
                <w:pPr>
                  <w:pStyle w:val="TableNormal0"/>
                </w:pPr>
                <w:r w:rsidRPr="00C041C1">
                  <w:t>No</w:t>
                </w:r>
              </w:p>
            </w:tc>
            <w:tc>
              <w:tcPr>
                <w:tcW w:w="237" w:type="dxa"/>
                <w:tcBorders>
                  <w:top w:val="nil"/>
                  <w:left w:val="single" w:sz="4" w:space="0" w:color="auto"/>
                  <w:bottom w:val="nil"/>
                  <w:right w:val="single" w:sz="4" w:space="0" w:color="auto"/>
                </w:tcBorders>
              </w:tcPr>
              <w:p w14:paraId="0FA0DC85" w14:textId="77777777" w:rsidR="00C041C1" w:rsidRPr="00C041C1" w:rsidRDefault="00C041C1" w:rsidP="00C041C1">
                <w:pPr>
                  <w:pStyle w:val="TableNormal0"/>
                </w:pPr>
              </w:p>
            </w:tc>
            <w:tc>
              <w:tcPr>
                <w:tcW w:w="1236" w:type="dxa"/>
                <w:tcBorders>
                  <w:left w:val="single" w:sz="4" w:space="0" w:color="auto"/>
                  <w:bottom w:val="single" w:sz="4" w:space="0" w:color="auto"/>
                  <w:right w:val="single" w:sz="4" w:space="0" w:color="auto"/>
                </w:tcBorders>
              </w:tcPr>
              <w:p w14:paraId="29388541" w14:textId="77777777" w:rsidR="00C041C1" w:rsidRPr="00C041C1" w:rsidRDefault="00C041C1" w:rsidP="00C041C1">
                <w:pPr>
                  <w:pStyle w:val="TableNormal0"/>
                </w:pPr>
              </w:p>
            </w:tc>
            <w:tc>
              <w:tcPr>
                <w:tcW w:w="1147" w:type="dxa"/>
                <w:gridSpan w:val="2"/>
                <w:tcBorders>
                  <w:left w:val="nil"/>
                  <w:bottom w:val="single" w:sz="4" w:space="0" w:color="auto"/>
                  <w:right w:val="single" w:sz="6" w:space="0" w:color="auto"/>
                </w:tcBorders>
              </w:tcPr>
              <w:p w14:paraId="785CC528" w14:textId="77777777" w:rsidR="00C041C1" w:rsidRPr="00C041C1" w:rsidRDefault="00C041C1" w:rsidP="00C041C1">
                <w:pPr>
                  <w:pStyle w:val="TableNormal0"/>
                </w:pPr>
              </w:p>
            </w:tc>
            <w:tc>
              <w:tcPr>
                <w:tcW w:w="1147" w:type="dxa"/>
                <w:gridSpan w:val="3"/>
                <w:tcBorders>
                  <w:left w:val="nil"/>
                  <w:bottom w:val="single" w:sz="4" w:space="0" w:color="auto"/>
                  <w:right w:val="single" w:sz="6" w:space="0" w:color="auto"/>
                </w:tcBorders>
              </w:tcPr>
              <w:p w14:paraId="1A0498BA" w14:textId="77777777" w:rsidR="00C041C1" w:rsidRPr="00C041C1" w:rsidRDefault="00C041C1" w:rsidP="00C041C1">
                <w:pPr>
                  <w:pStyle w:val="TableNormal0"/>
                </w:pPr>
              </w:p>
            </w:tc>
            <w:tc>
              <w:tcPr>
                <w:tcW w:w="1147" w:type="dxa"/>
                <w:gridSpan w:val="2"/>
                <w:tcBorders>
                  <w:left w:val="nil"/>
                  <w:bottom w:val="single" w:sz="4" w:space="0" w:color="auto"/>
                  <w:right w:val="single" w:sz="4" w:space="0" w:color="auto"/>
                </w:tcBorders>
              </w:tcPr>
              <w:p w14:paraId="3D63E186" w14:textId="77777777" w:rsidR="00C041C1" w:rsidRPr="00C041C1" w:rsidRDefault="00C041C1" w:rsidP="00C041C1">
                <w:pPr>
                  <w:pStyle w:val="TableNormal0"/>
                </w:pPr>
              </w:p>
            </w:tc>
          </w:tr>
          <w:tr w:rsidR="00090094" w14:paraId="1C7F3829" w14:textId="77777777" w:rsidTr="00324064">
            <w:tc>
              <w:tcPr>
                <w:tcW w:w="1418" w:type="dxa"/>
                <w:gridSpan w:val="3"/>
                <w:tcBorders>
                  <w:top w:val="single" w:sz="4" w:space="0" w:color="auto"/>
                  <w:left w:val="single" w:sz="4" w:space="0" w:color="auto"/>
                  <w:bottom w:val="single" w:sz="4" w:space="0" w:color="auto"/>
                  <w:right w:val="single" w:sz="4" w:space="0" w:color="auto"/>
                </w:tcBorders>
              </w:tcPr>
              <w:p w14:paraId="2A8EEC7F" w14:textId="77777777" w:rsidR="00C041C1" w:rsidRPr="00C041C1" w:rsidRDefault="00581773" w:rsidP="00C041C1">
                <w:pPr>
                  <w:pStyle w:val="TableNormal0"/>
                </w:pPr>
                <w:r w:rsidRPr="00C041C1">
                  <w:t>Right eye</w:t>
                </w:r>
              </w:p>
            </w:tc>
            <w:tc>
              <w:tcPr>
                <w:tcW w:w="638" w:type="dxa"/>
                <w:gridSpan w:val="3"/>
                <w:tcBorders>
                  <w:top w:val="single" w:sz="4" w:space="0" w:color="auto"/>
                  <w:left w:val="single" w:sz="4" w:space="0" w:color="auto"/>
                  <w:bottom w:val="single" w:sz="4" w:space="0" w:color="auto"/>
                  <w:right w:val="single" w:sz="4" w:space="0" w:color="auto"/>
                </w:tcBorders>
              </w:tcPr>
              <w:p w14:paraId="48138FAA" w14:textId="77777777" w:rsidR="00C041C1" w:rsidRPr="00C041C1" w:rsidRDefault="00C041C1" w:rsidP="00C041C1">
                <w:pPr>
                  <w:pStyle w:val="TableNormal0"/>
                </w:pPr>
              </w:p>
            </w:tc>
            <w:tc>
              <w:tcPr>
                <w:tcW w:w="638" w:type="dxa"/>
                <w:gridSpan w:val="5"/>
                <w:tcBorders>
                  <w:top w:val="single" w:sz="4" w:space="0" w:color="auto"/>
                  <w:left w:val="single" w:sz="4" w:space="0" w:color="auto"/>
                  <w:bottom w:val="single" w:sz="4" w:space="0" w:color="auto"/>
                  <w:right w:val="single" w:sz="4" w:space="0" w:color="auto"/>
                </w:tcBorders>
              </w:tcPr>
              <w:p w14:paraId="317B4A32" w14:textId="77777777" w:rsidR="00C041C1" w:rsidRPr="00C041C1" w:rsidRDefault="00C041C1" w:rsidP="00C041C1">
                <w:pPr>
                  <w:pStyle w:val="TableNormal0"/>
                </w:pPr>
              </w:p>
            </w:tc>
            <w:tc>
              <w:tcPr>
                <w:tcW w:w="732" w:type="dxa"/>
                <w:gridSpan w:val="4"/>
                <w:tcBorders>
                  <w:top w:val="single" w:sz="4" w:space="0" w:color="auto"/>
                  <w:left w:val="single" w:sz="4" w:space="0" w:color="auto"/>
                  <w:bottom w:val="single" w:sz="4" w:space="0" w:color="auto"/>
                  <w:right w:val="single" w:sz="4" w:space="0" w:color="auto"/>
                </w:tcBorders>
              </w:tcPr>
              <w:p w14:paraId="61DA270B" w14:textId="77777777" w:rsidR="00C041C1" w:rsidRPr="00C041C1" w:rsidRDefault="00C041C1" w:rsidP="00C041C1">
                <w:pPr>
                  <w:pStyle w:val="TableNormal0"/>
                </w:pPr>
              </w:p>
            </w:tc>
            <w:tc>
              <w:tcPr>
                <w:tcW w:w="732" w:type="dxa"/>
                <w:gridSpan w:val="3"/>
                <w:tcBorders>
                  <w:top w:val="single" w:sz="4" w:space="0" w:color="auto"/>
                  <w:left w:val="single" w:sz="4" w:space="0" w:color="auto"/>
                  <w:bottom w:val="single" w:sz="4" w:space="0" w:color="auto"/>
                  <w:right w:val="single" w:sz="4" w:space="0" w:color="auto"/>
                </w:tcBorders>
              </w:tcPr>
              <w:p w14:paraId="0918CAC2" w14:textId="77777777" w:rsidR="00C041C1" w:rsidRPr="00C041C1" w:rsidRDefault="00C041C1" w:rsidP="00C041C1">
                <w:pPr>
                  <w:pStyle w:val="TableNormal0"/>
                </w:pPr>
              </w:p>
            </w:tc>
            <w:tc>
              <w:tcPr>
                <w:tcW w:w="237" w:type="dxa"/>
                <w:tcBorders>
                  <w:top w:val="nil"/>
                  <w:left w:val="single" w:sz="4" w:space="0" w:color="auto"/>
                  <w:bottom w:val="nil"/>
                </w:tcBorders>
              </w:tcPr>
              <w:p w14:paraId="17272E53" w14:textId="77777777" w:rsidR="00C041C1" w:rsidRPr="00C041C1" w:rsidRDefault="00C041C1" w:rsidP="00C041C1">
                <w:pPr>
                  <w:pStyle w:val="TableNormal0"/>
                </w:pPr>
              </w:p>
            </w:tc>
            <w:tc>
              <w:tcPr>
                <w:tcW w:w="4677" w:type="dxa"/>
                <w:gridSpan w:val="8"/>
                <w:tcBorders>
                  <w:top w:val="single" w:sz="4" w:space="0" w:color="auto"/>
                  <w:bottom w:val="single" w:sz="4" w:space="0" w:color="auto"/>
                </w:tcBorders>
              </w:tcPr>
              <w:p w14:paraId="5528E252" w14:textId="77777777" w:rsidR="00C041C1" w:rsidRPr="00D66F62" w:rsidRDefault="00581773" w:rsidP="00C041C1">
                <w:pPr>
                  <w:pStyle w:val="TableNormal0"/>
                  <w:rPr>
                    <w:rStyle w:val="Bold"/>
                  </w:rPr>
                </w:pPr>
                <w:r w:rsidRPr="00D66F62">
                  <w:rPr>
                    <w:rStyle w:val="Bold"/>
                  </w:rPr>
                  <w:t>Accompanying reports</w:t>
                </w:r>
              </w:p>
            </w:tc>
          </w:tr>
          <w:tr w:rsidR="00090094" w14:paraId="205B2E76" w14:textId="77777777" w:rsidTr="00324064">
            <w:tc>
              <w:tcPr>
                <w:tcW w:w="1418" w:type="dxa"/>
                <w:gridSpan w:val="3"/>
                <w:tcBorders>
                  <w:top w:val="single" w:sz="4" w:space="0" w:color="auto"/>
                  <w:left w:val="single" w:sz="4" w:space="0" w:color="auto"/>
                  <w:bottom w:val="single" w:sz="4" w:space="0" w:color="auto"/>
                  <w:right w:val="single" w:sz="4" w:space="0" w:color="auto"/>
                </w:tcBorders>
              </w:tcPr>
              <w:p w14:paraId="579A449A" w14:textId="77777777" w:rsidR="00C041C1" w:rsidRPr="00C041C1" w:rsidRDefault="00581773" w:rsidP="00C041C1">
                <w:pPr>
                  <w:pStyle w:val="TableNormal0"/>
                </w:pPr>
                <w:r w:rsidRPr="00C041C1">
                  <w:t>Left eye</w:t>
                </w:r>
              </w:p>
            </w:tc>
            <w:tc>
              <w:tcPr>
                <w:tcW w:w="638" w:type="dxa"/>
                <w:gridSpan w:val="3"/>
                <w:tcBorders>
                  <w:top w:val="single" w:sz="4" w:space="0" w:color="auto"/>
                  <w:left w:val="single" w:sz="4" w:space="0" w:color="auto"/>
                  <w:bottom w:val="single" w:sz="4" w:space="0" w:color="auto"/>
                  <w:right w:val="single" w:sz="4" w:space="0" w:color="auto"/>
                </w:tcBorders>
              </w:tcPr>
              <w:p w14:paraId="54469B44" w14:textId="77777777" w:rsidR="00C041C1" w:rsidRPr="00C041C1" w:rsidRDefault="00C041C1" w:rsidP="00C041C1">
                <w:pPr>
                  <w:pStyle w:val="TableNormal0"/>
                </w:pPr>
              </w:p>
            </w:tc>
            <w:tc>
              <w:tcPr>
                <w:tcW w:w="638" w:type="dxa"/>
                <w:gridSpan w:val="5"/>
                <w:tcBorders>
                  <w:top w:val="single" w:sz="4" w:space="0" w:color="auto"/>
                  <w:left w:val="single" w:sz="4" w:space="0" w:color="auto"/>
                  <w:bottom w:val="single" w:sz="4" w:space="0" w:color="auto"/>
                  <w:right w:val="single" w:sz="4" w:space="0" w:color="auto"/>
                </w:tcBorders>
              </w:tcPr>
              <w:p w14:paraId="33BF58F2" w14:textId="77777777" w:rsidR="00C041C1" w:rsidRPr="00C041C1" w:rsidRDefault="00C041C1" w:rsidP="00C041C1">
                <w:pPr>
                  <w:pStyle w:val="TableNormal0"/>
                </w:pPr>
              </w:p>
            </w:tc>
            <w:tc>
              <w:tcPr>
                <w:tcW w:w="732" w:type="dxa"/>
                <w:gridSpan w:val="4"/>
                <w:tcBorders>
                  <w:top w:val="single" w:sz="4" w:space="0" w:color="auto"/>
                  <w:left w:val="single" w:sz="4" w:space="0" w:color="auto"/>
                  <w:bottom w:val="single" w:sz="4" w:space="0" w:color="auto"/>
                  <w:right w:val="single" w:sz="4" w:space="0" w:color="auto"/>
                </w:tcBorders>
              </w:tcPr>
              <w:p w14:paraId="4EC3FC34" w14:textId="77777777" w:rsidR="00C041C1" w:rsidRPr="00C041C1" w:rsidRDefault="00C041C1" w:rsidP="00C041C1">
                <w:pPr>
                  <w:pStyle w:val="TableNormal0"/>
                </w:pPr>
              </w:p>
            </w:tc>
            <w:tc>
              <w:tcPr>
                <w:tcW w:w="732" w:type="dxa"/>
                <w:gridSpan w:val="3"/>
                <w:tcBorders>
                  <w:top w:val="single" w:sz="4" w:space="0" w:color="auto"/>
                  <w:left w:val="single" w:sz="4" w:space="0" w:color="auto"/>
                  <w:bottom w:val="single" w:sz="4" w:space="0" w:color="auto"/>
                  <w:right w:val="single" w:sz="4" w:space="0" w:color="auto"/>
                </w:tcBorders>
              </w:tcPr>
              <w:p w14:paraId="4FAF2AE2" w14:textId="77777777" w:rsidR="00C041C1" w:rsidRPr="00C041C1" w:rsidRDefault="00C041C1" w:rsidP="00C041C1">
                <w:pPr>
                  <w:pStyle w:val="TableNormal0"/>
                </w:pPr>
              </w:p>
            </w:tc>
            <w:tc>
              <w:tcPr>
                <w:tcW w:w="237" w:type="dxa"/>
                <w:tcBorders>
                  <w:top w:val="nil"/>
                  <w:left w:val="single" w:sz="4" w:space="0" w:color="auto"/>
                  <w:bottom w:val="nil"/>
                  <w:right w:val="single" w:sz="4" w:space="0" w:color="auto"/>
                </w:tcBorders>
              </w:tcPr>
              <w:p w14:paraId="0E0D11B2" w14:textId="77777777" w:rsidR="00C041C1" w:rsidRPr="00C041C1" w:rsidRDefault="00C041C1" w:rsidP="00C041C1">
                <w:pPr>
                  <w:pStyle w:val="TableNormal0"/>
                </w:pPr>
              </w:p>
            </w:tc>
            <w:tc>
              <w:tcPr>
                <w:tcW w:w="1862" w:type="dxa"/>
                <w:gridSpan w:val="2"/>
                <w:tcBorders>
                  <w:left w:val="single" w:sz="4" w:space="0" w:color="auto"/>
                  <w:bottom w:val="single" w:sz="4" w:space="0" w:color="auto"/>
                  <w:right w:val="single" w:sz="4" w:space="0" w:color="auto"/>
                </w:tcBorders>
              </w:tcPr>
              <w:p w14:paraId="266C9B3A" w14:textId="77777777" w:rsidR="00C041C1" w:rsidRPr="00C041C1" w:rsidRDefault="00C041C1" w:rsidP="00C041C1">
                <w:pPr>
                  <w:pStyle w:val="TableNormal0"/>
                </w:pPr>
              </w:p>
            </w:tc>
            <w:tc>
              <w:tcPr>
                <w:tcW w:w="1036" w:type="dxa"/>
                <w:gridSpan w:val="2"/>
                <w:tcBorders>
                  <w:top w:val="single" w:sz="4" w:space="0" w:color="auto"/>
                  <w:left w:val="single" w:sz="4" w:space="0" w:color="auto"/>
                  <w:bottom w:val="single" w:sz="4" w:space="0" w:color="auto"/>
                  <w:right w:val="single" w:sz="4" w:space="0" w:color="auto"/>
                </w:tcBorders>
                <w:vAlign w:val="center"/>
              </w:tcPr>
              <w:p w14:paraId="2F8BD770" w14:textId="77777777" w:rsidR="00C041C1" w:rsidRPr="00C041C1" w:rsidRDefault="00581773" w:rsidP="00C041C1">
                <w:pPr>
                  <w:pStyle w:val="TableNormal0"/>
                </w:pPr>
                <w:r w:rsidRPr="00C041C1">
                  <w:t>Not performed</w:t>
                </w:r>
              </w:p>
            </w:tc>
            <w:tc>
              <w:tcPr>
                <w:tcW w:w="756" w:type="dxa"/>
                <w:gridSpan w:val="3"/>
                <w:tcBorders>
                  <w:top w:val="single" w:sz="4" w:space="0" w:color="auto"/>
                  <w:left w:val="single" w:sz="4" w:space="0" w:color="auto"/>
                  <w:bottom w:val="single" w:sz="4" w:space="0" w:color="auto"/>
                  <w:right w:val="single" w:sz="4" w:space="0" w:color="auto"/>
                </w:tcBorders>
                <w:vAlign w:val="center"/>
              </w:tcPr>
              <w:p w14:paraId="22D4B596" w14:textId="77777777" w:rsidR="00C041C1" w:rsidRPr="00C041C1" w:rsidRDefault="00581773" w:rsidP="00C041C1">
                <w:pPr>
                  <w:pStyle w:val="TableNormal0"/>
                </w:pPr>
                <w:r w:rsidRPr="00C041C1">
                  <w:t>Normal</w:t>
                </w:r>
              </w:p>
            </w:tc>
            <w:tc>
              <w:tcPr>
                <w:tcW w:w="1023" w:type="dxa"/>
                <w:tcBorders>
                  <w:top w:val="single" w:sz="4" w:space="0" w:color="auto"/>
                  <w:left w:val="single" w:sz="4" w:space="0" w:color="auto"/>
                  <w:bottom w:val="single" w:sz="4" w:space="0" w:color="auto"/>
                  <w:right w:val="single" w:sz="4" w:space="0" w:color="auto"/>
                </w:tcBorders>
                <w:vAlign w:val="center"/>
              </w:tcPr>
              <w:p w14:paraId="5547036C" w14:textId="77777777" w:rsidR="00C041C1" w:rsidRPr="00C041C1" w:rsidRDefault="00581773" w:rsidP="00C041C1">
                <w:pPr>
                  <w:pStyle w:val="TableNormal0"/>
                </w:pPr>
                <w:r w:rsidRPr="00C041C1">
                  <w:t>Abnormal/Comment</w:t>
                </w:r>
              </w:p>
            </w:tc>
          </w:tr>
          <w:tr w:rsidR="00090094" w14:paraId="6B287180" w14:textId="77777777" w:rsidTr="00324064">
            <w:tc>
              <w:tcPr>
                <w:tcW w:w="1418" w:type="dxa"/>
                <w:gridSpan w:val="3"/>
                <w:tcBorders>
                  <w:top w:val="single" w:sz="4" w:space="0" w:color="auto"/>
                  <w:left w:val="single" w:sz="4" w:space="0" w:color="auto"/>
                  <w:bottom w:val="single" w:sz="4" w:space="0" w:color="auto"/>
                  <w:right w:val="single" w:sz="4" w:space="0" w:color="auto"/>
                </w:tcBorders>
              </w:tcPr>
              <w:p w14:paraId="651231BE" w14:textId="77777777" w:rsidR="00C041C1" w:rsidRPr="00C041C1" w:rsidRDefault="00581773" w:rsidP="00C041C1">
                <w:pPr>
                  <w:pStyle w:val="TableNormal0"/>
                </w:pPr>
                <w:r w:rsidRPr="00C041C1">
                  <w:t>Both eyes</w:t>
                </w:r>
              </w:p>
            </w:tc>
            <w:tc>
              <w:tcPr>
                <w:tcW w:w="638" w:type="dxa"/>
                <w:gridSpan w:val="3"/>
                <w:tcBorders>
                  <w:top w:val="single" w:sz="4" w:space="0" w:color="auto"/>
                  <w:left w:val="single" w:sz="4" w:space="0" w:color="auto"/>
                  <w:bottom w:val="single" w:sz="4" w:space="0" w:color="auto"/>
                  <w:right w:val="single" w:sz="4" w:space="0" w:color="auto"/>
                </w:tcBorders>
              </w:tcPr>
              <w:p w14:paraId="060B2DCE" w14:textId="77777777" w:rsidR="00C041C1" w:rsidRPr="00C041C1" w:rsidRDefault="00C041C1" w:rsidP="00C041C1">
                <w:pPr>
                  <w:pStyle w:val="TableNormal0"/>
                </w:pPr>
              </w:p>
            </w:tc>
            <w:tc>
              <w:tcPr>
                <w:tcW w:w="638" w:type="dxa"/>
                <w:gridSpan w:val="5"/>
                <w:tcBorders>
                  <w:top w:val="single" w:sz="4" w:space="0" w:color="auto"/>
                  <w:left w:val="single" w:sz="4" w:space="0" w:color="auto"/>
                  <w:bottom w:val="single" w:sz="4" w:space="0" w:color="auto"/>
                  <w:right w:val="single" w:sz="4" w:space="0" w:color="auto"/>
                </w:tcBorders>
              </w:tcPr>
              <w:p w14:paraId="75E8DAE6" w14:textId="77777777" w:rsidR="00C041C1" w:rsidRPr="00C041C1" w:rsidRDefault="00C041C1" w:rsidP="00C041C1">
                <w:pPr>
                  <w:pStyle w:val="TableNormal0"/>
                </w:pPr>
              </w:p>
            </w:tc>
            <w:tc>
              <w:tcPr>
                <w:tcW w:w="732" w:type="dxa"/>
                <w:gridSpan w:val="4"/>
                <w:tcBorders>
                  <w:top w:val="single" w:sz="4" w:space="0" w:color="auto"/>
                  <w:left w:val="single" w:sz="4" w:space="0" w:color="auto"/>
                  <w:bottom w:val="single" w:sz="4" w:space="0" w:color="auto"/>
                  <w:right w:val="single" w:sz="4" w:space="0" w:color="auto"/>
                </w:tcBorders>
              </w:tcPr>
              <w:p w14:paraId="0122AA10" w14:textId="77777777" w:rsidR="00C041C1" w:rsidRPr="00C041C1" w:rsidRDefault="00C041C1" w:rsidP="00C041C1">
                <w:pPr>
                  <w:pStyle w:val="TableNormal0"/>
                </w:pPr>
              </w:p>
            </w:tc>
            <w:tc>
              <w:tcPr>
                <w:tcW w:w="732" w:type="dxa"/>
                <w:gridSpan w:val="3"/>
                <w:tcBorders>
                  <w:top w:val="single" w:sz="4" w:space="0" w:color="auto"/>
                  <w:left w:val="single" w:sz="4" w:space="0" w:color="auto"/>
                  <w:bottom w:val="single" w:sz="4" w:space="0" w:color="auto"/>
                  <w:right w:val="single" w:sz="4" w:space="0" w:color="auto"/>
                </w:tcBorders>
              </w:tcPr>
              <w:p w14:paraId="29E2C8B5" w14:textId="77777777" w:rsidR="00C041C1" w:rsidRPr="00C041C1" w:rsidRDefault="00C041C1" w:rsidP="00C041C1">
                <w:pPr>
                  <w:pStyle w:val="TableNormal0"/>
                </w:pPr>
              </w:p>
            </w:tc>
            <w:tc>
              <w:tcPr>
                <w:tcW w:w="237" w:type="dxa"/>
                <w:tcBorders>
                  <w:top w:val="nil"/>
                  <w:left w:val="single" w:sz="4" w:space="0" w:color="auto"/>
                  <w:bottom w:val="nil"/>
                  <w:right w:val="single" w:sz="4" w:space="0" w:color="auto"/>
                </w:tcBorders>
              </w:tcPr>
              <w:p w14:paraId="7C3A97A0" w14:textId="77777777" w:rsidR="00C041C1" w:rsidRPr="00C041C1" w:rsidRDefault="00C041C1" w:rsidP="00C041C1">
                <w:pPr>
                  <w:pStyle w:val="TableNormal0"/>
                </w:pPr>
              </w:p>
            </w:tc>
            <w:tc>
              <w:tcPr>
                <w:tcW w:w="1862" w:type="dxa"/>
                <w:gridSpan w:val="2"/>
                <w:tcBorders>
                  <w:top w:val="single" w:sz="4" w:space="0" w:color="auto"/>
                  <w:left w:val="single" w:sz="4" w:space="0" w:color="auto"/>
                  <w:bottom w:val="single" w:sz="4" w:space="0" w:color="auto"/>
                  <w:right w:val="single" w:sz="4" w:space="0" w:color="auto"/>
                </w:tcBorders>
              </w:tcPr>
              <w:p w14:paraId="6ED7D297" w14:textId="77777777" w:rsidR="00C041C1" w:rsidRPr="00C041C1" w:rsidRDefault="00581773" w:rsidP="00C041C1">
                <w:pPr>
                  <w:pStyle w:val="TableNormal0"/>
                </w:pPr>
                <w:r w:rsidRPr="00C041C1">
                  <w:t>(238) ECG</w:t>
                </w:r>
              </w:p>
            </w:tc>
            <w:tc>
              <w:tcPr>
                <w:tcW w:w="1036" w:type="dxa"/>
                <w:gridSpan w:val="2"/>
                <w:tcBorders>
                  <w:top w:val="single" w:sz="4" w:space="0" w:color="auto"/>
                  <w:left w:val="single" w:sz="4" w:space="0" w:color="auto"/>
                  <w:bottom w:val="single" w:sz="4" w:space="0" w:color="auto"/>
                  <w:right w:val="single" w:sz="4" w:space="0" w:color="auto"/>
                </w:tcBorders>
              </w:tcPr>
              <w:p w14:paraId="68B6DE05" w14:textId="77777777" w:rsidR="00C041C1" w:rsidRPr="00C041C1" w:rsidRDefault="00C041C1" w:rsidP="00C041C1">
                <w:pPr>
                  <w:pStyle w:val="TableNormal0"/>
                </w:pPr>
              </w:p>
            </w:tc>
            <w:tc>
              <w:tcPr>
                <w:tcW w:w="756" w:type="dxa"/>
                <w:gridSpan w:val="3"/>
                <w:tcBorders>
                  <w:top w:val="single" w:sz="4" w:space="0" w:color="auto"/>
                  <w:left w:val="single" w:sz="4" w:space="0" w:color="auto"/>
                  <w:bottom w:val="single" w:sz="4" w:space="0" w:color="auto"/>
                  <w:right w:val="single" w:sz="4" w:space="0" w:color="auto"/>
                </w:tcBorders>
              </w:tcPr>
              <w:p w14:paraId="4A7046B3" w14:textId="77777777" w:rsidR="00C041C1" w:rsidRPr="00C041C1" w:rsidRDefault="00C041C1" w:rsidP="00C041C1">
                <w:pPr>
                  <w:pStyle w:val="TableNormal0"/>
                </w:pPr>
              </w:p>
            </w:tc>
            <w:tc>
              <w:tcPr>
                <w:tcW w:w="1023" w:type="dxa"/>
                <w:tcBorders>
                  <w:top w:val="single" w:sz="4" w:space="0" w:color="auto"/>
                  <w:left w:val="single" w:sz="4" w:space="0" w:color="auto"/>
                  <w:bottom w:val="single" w:sz="4" w:space="0" w:color="auto"/>
                  <w:right w:val="single" w:sz="4" w:space="0" w:color="auto"/>
                </w:tcBorders>
              </w:tcPr>
              <w:p w14:paraId="5055158C" w14:textId="77777777" w:rsidR="00C041C1" w:rsidRPr="00C041C1" w:rsidRDefault="00C041C1" w:rsidP="00C041C1">
                <w:pPr>
                  <w:pStyle w:val="TableNormal0"/>
                </w:pPr>
              </w:p>
            </w:tc>
          </w:tr>
          <w:tr w:rsidR="00090094" w14:paraId="6306FE10" w14:textId="77777777" w:rsidTr="00767508">
            <w:tc>
              <w:tcPr>
                <w:tcW w:w="1418" w:type="dxa"/>
                <w:gridSpan w:val="3"/>
                <w:tcBorders>
                  <w:top w:val="single" w:sz="4" w:space="0" w:color="auto"/>
                </w:tcBorders>
              </w:tcPr>
              <w:p w14:paraId="09972CF2" w14:textId="77777777" w:rsidR="00C041C1" w:rsidRPr="00C041C1" w:rsidRDefault="00C041C1" w:rsidP="00C041C1">
                <w:pPr>
                  <w:pStyle w:val="TableNormal0"/>
                </w:pPr>
              </w:p>
            </w:tc>
            <w:tc>
              <w:tcPr>
                <w:tcW w:w="1276" w:type="dxa"/>
                <w:gridSpan w:val="8"/>
                <w:tcBorders>
                  <w:top w:val="single" w:sz="4" w:space="0" w:color="auto"/>
                  <w:bottom w:val="single" w:sz="4" w:space="0" w:color="auto"/>
                </w:tcBorders>
              </w:tcPr>
              <w:p w14:paraId="07A3F3B1" w14:textId="77777777" w:rsidR="00C041C1" w:rsidRPr="00C041C1" w:rsidRDefault="00C041C1" w:rsidP="00C041C1">
                <w:pPr>
                  <w:pStyle w:val="TableNormal0"/>
                </w:pPr>
              </w:p>
            </w:tc>
            <w:tc>
              <w:tcPr>
                <w:tcW w:w="1464" w:type="dxa"/>
                <w:gridSpan w:val="7"/>
                <w:tcBorders>
                  <w:top w:val="single" w:sz="4" w:space="0" w:color="auto"/>
                  <w:bottom w:val="single" w:sz="4" w:space="0" w:color="auto"/>
                </w:tcBorders>
              </w:tcPr>
              <w:p w14:paraId="37C8947C"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24F521F4" w14:textId="77777777" w:rsidR="00C041C1" w:rsidRPr="00C041C1" w:rsidRDefault="00C041C1" w:rsidP="00C041C1">
                <w:pPr>
                  <w:pStyle w:val="TableNormal0"/>
                </w:pPr>
              </w:p>
            </w:tc>
            <w:tc>
              <w:tcPr>
                <w:tcW w:w="1862" w:type="dxa"/>
                <w:gridSpan w:val="2"/>
                <w:tcBorders>
                  <w:top w:val="single" w:sz="4" w:space="0" w:color="auto"/>
                  <w:left w:val="single" w:sz="4" w:space="0" w:color="auto"/>
                  <w:bottom w:val="single" w:sz="4" w:space="0" w:color="auto"/>
                  <w:right w:val="single" w:sz="4" w:space="0" w:color="auto"/>
                </w:tcBorders>
              </w:tcPr>
              <w:p w14:paraId="6B245D5D" w14:textId="77777777" w:rsidR="00C041C1" w:rsidRPr="00C041C1" w:rsidRDefault="00581773" w:rsidP="00C041C1">
                <w:pPr>
                  <w:pStyle w:val="TableNormal0"/>
                </w:pPr>
                <w:r w:rsidRPr="00C041C1">
                  <w:t>(239) Audiogram</w:t>
                </w:r>
              </w:p>
            </w:tc>
            <w:tc>
              <w:tcPr>
                <w:tcW w:w="1036" w:type="dxa"/>
                <w:gridSpan w:val="2"/>
                <w:tcBorders>
                  <w:top w:val="single" w:sz="4" w:space="0" w:color="auto"/>
                  <w:left w:val="single" w:sz="4" w:space="0" w:color="auto"/>
                  <w:bottom w:val="single" w:sz="4" w:space="0" w:color="auto"/>
                  <w:right w:val="single" w:sz="4" w:space="0" w:color="auto"/>
                </w:tcBorders>
              </w:tcPr>
              <w:p w14:paraId="6D1E9CD0" w14:textId="77777777" w:rsidR="00C041C1" w:rsidRPr="00C041C1" w:rsidRDefault="00C041C1" w:rsidP="00C041C1">
                <w:pPr>
                  <w:pStyle w:val="TableNormal0"/>
                </w:pPr>
              </w:p>
            </w:tc>
            <w:tc>
              <w:tcPr>
                <w:tcW w:w="756" w:type="dxa"/>
                <w:gridSpan w:val="3"/>
                <w:tcBorders>
                  <w:top w:val="single" w:sz="4" w:space="0" w:color="auto"/>
                  <w:left w:val="single" w:sz="4" w:space="0" w:color="auto"/>
                  <w:bottom w:val="single" w:sz="4" w:space="0" w:color="auto"/>
                  <w:right w:val="single" w:sz="4" w:space="0" w:color="auto"/>
                </w:tcBorders>
              </w:tcPr>
              <w:p w14:paraId="4A72C448" w14:textId="77777777" w:rsidR="00C041C1" w:rsidRPr="00C041C1" w:rsidRDefault="00C041C1" w:rsidP="00C041C1">
                <w:pPr>
                  <w:pStyle w:val="TableNormal0"/>
                </w:pPr>
              </w:p>
            </w:tc>
            <w:tc>
              <w:tcPr>
                <w:tcW w:w="1023" w:type="dxa"/>
                <w:tcBorders>
                  <w:top w:val="single" w:sz="4" w:space="0" w:color="auto"/>
                  <w:left w:val="single" w:sz="4" w:space="0" w:color="auto"/>
                  <w:bottom w:val="single" w:sz="4" w:space="0" w:color="auto"/>
                  <w:right w:val="single" w:sz="4" w:space="0" w:color="auto"/>
                </w:tcBorders>
              </w:tcPr>
              <w:p w14:paraId="2FE0ED93" w14:textId="77777777" w:rsidR="00C041C1" w:rsidRPr="00C041C1" w:rsidRDefault="00C041C1" w:rsidP="00C041C1">
                <w:pPr>
                  <w:pStyle w:val="TableNormal0"/>
                </w:pPr>
              </w:p>
            </w:tc>
          </w:tr>
          <w:tr w:rsidR="00090094" w14:paraId="0F11F112" w14:textId="77777777" w:rsidTr="00767508">
            <w:trPr>
              <w:trHeight w:val="329"/>
            </w:trPr>
            <w:tc>
              <w:tcPr>
                <w:tcW w:w="1418" w:type="dxa"/>
                <w:gridSpan w:val="3"/>
                <w:tcBorders>
                  <w:right w:val="single" w:sz="4" w:space="0" w:color="auto"/>
                </w:tcBorders>
              </w:tcPr>
              <w:p w14:paraId="1E4D879A" w14:textId="77777777" w:rsidR="00C041C1" w:rsidRPr="00C041C1" w:rsidRDefault="00581773" w:rsidP="00C041C1">
                <w:pPr>
                  <w:pStyle w:val="TableNormal0"/>
                </w:pPr>
                <w:r w:rsidRPr="00C041C1">
                  <w:t xml:space="preserve">(231) </w:t>
                </w:r>
                <w:r w:rsidRPr="00D66F62">
                  <w:rPr>
                    <w:rStyle w:val="Italic"/>
                  </w:rPr>
                  <w:t>Near vision</w:t>
                </w:r>
              </w:p>
            </w:tc>
            <w:tc>
              <w:tcPr>
                <w:tcW w:w="1276" w:type="dxa"/>
                <w:gridSpan w:val="8"/>
                <w:tcBorders>
                  <w:top w:val="single" w:sz="4" w:space="0" w:color="auto"/>
                  <w:left w:val="single" w:sz="4" w:space="0" w:color="auto"/>
                  <w:bottom w:val="single" w:sz="4" w:space="0" w:color="auto"/>
                  <w:right w:val="single" w:sz="4" w:space="0" w:color="auto"/>
                </w:tcBorders>
                <w:vAlign w:val="center"/>
              </w:tcPr>
              <w:p w14:paraId="1F57E5FB" w14:textId="77777777" w:rsidR="00C041C1" w:rsidRPr="00C041C1" w:rsidRDefault="00581773" w:rsidP="00C041C1">
                <w:pPr>
                  <w:pStyle w:val="TableNormal0"/>
                </w:pPr>
                <w:r w:rsidRPr="00C041C1">
                  <w:t>Uncorrected</w:t>
                </w:r>
              </w:p>
            </w:tc>
            <w:tc>
              <w:tcPr>
                <w:tcW w:w="1464" w:type="dxa"/>
                <w:gridSpan w:val="7"/>
                <w:tcBorders>
                  <w:top w:val="single" w:sz="4" w:space="0" w:color="auto"/>
                  <w:left w:val="single" w:sz="4" w:space="0" w:color="auto"/>
                  <w:bottom w:val="single" w:sz="4" w:space="0" w:color="auto"/>
                  <w:right w:val="single" w:sz="4" w:space="0" w:color="auto"/>
                </w:tcBorders>
                <w:vAlign w:val="center"/>
              </w:tcPr>
              <w:p w14:paraId="0A1E8928" w14:textId="77777777" w:rsidR="00C041C1" w:rsidRPr="00C041C1" w:rsidRDefault="00581773" w:rsidP="00C041C1">
                <w:pPr>
                  <w:pStyle w:val="TableNormal0"/>
                </w:pPr>
                <w:r w:rsidRPr="00C041C1">
                  <w:t>Corrected</w:t>
                </w:r>
              </w:p>
            </w:tc>
            <w:tc>
              <w:tcPr>
                <w:tcW w:w="237" w:type="dxa"/>
                <w:tcBorders>
                  <w:top w:val="nil"/>
                  <w:left w:val="single" w:sz="4" w:space="0" w:color="auto"/>
                  <w:bottom w:val="nil"/>
                  <w:right w:val="single" w:sz="4" w:space="0" w:color="auto"/>
                </w:tcBorders>
              </w:tcPr>
              <w:p w14:paraId="50807522" w14:textId="77777777" w:rsidR="00C041C1" w:rsidRPr="00C041C1" w:rsidRDefault="00C041C1" w:rsidP="00C041C1">
                <w:pPr>
                  <w:pStyle w:val="TableNormal0"/>
                </w:pPr>
              </w:p>
            </w:tc>
            <w:tc>
              <w:tcPr>
                <w:tcW w:w="1862" w:type="dxa"/>
                <w:gridSpan w:val="2"/>
                <w:tcBorders>
                  <w:top w:val="single" w:sz="4" w:space="0" w:color="auto"/>
                  <w:left w:val="single" w:sz="4" w:space="0" w:color="auto"/>
                  <w:bottom w:val="single" w:sz="4" w:space="0" w:color="auto"/>
                  <w:right w:val="single" w:sz="4" w:space="0" w:color="auto"/>
                </w:tcBorders>
              </w:tcPr>
              <w:p w14:paraId="6B1A7CA1" w14:textId="77777777" w:rsidR="00C041C1" w:rsidRPr="00C041C1" w:rsidRDefault="00581773" w:rsidP="00C041C1">
                <w:pPr>
                  <w:pStyle w:val="TableNormal0"/>
                </w:pPr>
                <w:r w:rsidRPr="00C041C1">
                  <w:t>(240) Ophthalmology</w:t>
                </w:r>
              </w:p>
            </w:tc>
            <w:tc>
              <w:tcPr>
                <w:tcW w:w="1036" w:type="dxa"/>
                <w:gridSpan w:val="2"/>
                <w:tcBorders>
                  <w:top w:val="single" w:sz="4" w:space="0" w:color="auto"/>
                  <w:left w:val="single" w:sz="4" w:space="0" w:color="auto"/>
                  <w:bottom w:val="single" w:sz="4" w:space="0" w:color="auto"/>
                  <w:right w:val="single" w:sz="4" w:space="0" w:color="auto"/>
                </w:tcBorders>
              </w:tcPr>
              <w:p w14:paraId="722C202D" w14:textId="77777777" w:rsidR="00C041C1" w:rsidRPr="00C041C1" w:rsidRDefault="00C041C1" w:rsidP="00C041C1">
                <w:pPr>
                  <w:pStyle w:val="TableNormal0"/>
                </w:pPr>
              </w:p>
            </w:tc>
            <w:tc>
              <w:tcPr>
                <w:tcW w:w="756" w:type="dxa"/>
                <w:gridSpan w:val="3"/>
                <w:tcBorders>
                  <w:top w:val="single" w:sz="4" w:space="0" w:color="auto"/>
                  <w:left w:val="single" w:sz="4" w:space="0" w:color="auto"/>
                  <w:bottom w:val="single" w:sz="4" w:space="0" w:color="auto"/>
                  <w:right w:val="single" w:sz="4" w:space="0" w:color="auto"/>
                </w:tcBorders>
              </w:tcPr>
              <w:p w14:paraId="21DB4992" w14:textId="77777777" w:rsidR="00C041C1" w:rsidRPr="00C041C1" w:rsidRDefault="00C041C1" w:rsidP="00C041C1">
                <w:pPr>
                  <w:pStyle w:val="TableNormal0"/>
                </w:pPr>
              </w:p>
            </w:tc>
            <w:tc>
              <w:tcPr>
                <w:tcW w:w="1023" w:type="dxa"/>
                <w:tcBorders>
                  <w:top w:val="single" w:sz="4" w:space="0" w:color="auto"/>
                  <w:left w:val="single" w:sz="4" w:space="0" w:color="auto"/>
                  <w:bottom w:val="single" w:sz="4" w:space="0" w:color="auto"/>
                  <w:right w:val="single" w:sz="4" w:space="0" w:color="auto"/>
                </w:tcBorders>
              </w:tcPr>
              <w:p w14:paraId="74A23D2E" w14:textId="77777777" w:rsidR="00C041C1" w:rsidRPr="00C041C1" w:rsidRDefault="00C041C1" w:rsidP="00C041C1">
                <w:pPr>
                  <w:pStyle w:val="TableNormal0"/>
                </w:pPr>
              </w:p>
            </w:tc>
          </w:tr>
          <w:tr w:rsidR="00090094" w14:paraId="74700B3C" w14:textId="77777777" w:rsidTr="00767508">
            <w:tc>
              <w:tcPr>
                <w:tcW w:w="1418" w:type="dxa"/>
                <w:gridSpan w:val="3"/>
                <w:tcBorders>
                  <w:bottom w:val="single" w:sz="4" w:space="0" w:color="auto"/>
                  <w:right w:val="single" w:sz="4" w:space="0" w:color="auto"/>
                </w:tcBorders>
              </w:tcPr>
              <w:p w14:paraId="3E59ED9F" w14:textId="77777777" w:rsidR="00C041C1" w:rsidRPr="00C041C1" w:rsidRDefault="00C041C1" w:rsidP="00C041C1">
                <w:pPr>
                  <w:pStyle w:val="TableNormal0"/>
                </w:pPr>
              </w:p>
            </w:tc>
            <w:tc>
              <w:tcPr>
                <w:tcW w:w="638" w:type="dxa"/>
                <w:gridSpan w:val="3"/>
                <w:tcBorders>
                  <w:top w:val="single" w:sz="4" w:space="0" w:color="auto"/>
                  <w:left w:val="single" w:sz="4" w:space="0" w:color="auto"/>
                  <w:bottom w:val="single" w:sz="4" w:space="0" w:color="auto"/>
                  <w:right w:val="single" w:sz="4" w:space="0" w:color="auto"/>
                </w:tcBorders>
                <w:vAlign w:val="center"/>
              </w:tcPr>
              <w:p w14:paraId="1AFDBB70" w14:textId="77777777" w:rsidR="00C041C1" w:rsidRPr="00C041C1" w:rsidRDefault="00581773" w:rsidP="00C041C1">
                <w:pPr>
                  <w:pStyle w:val="TableNormal0"/>
                </w:pPr>
                <w:r w:rsidRPr="00C041C1">
                  <w:t>Yes</w:t>
                </w:r>
              </w:p>
            </w:tc>
            <w:tc>
              <w:tcPr>
                <w:tcW w:w="638" w:type="dxa"/>
                <w:gridSpan w:val="5"/>
                <w:tcBorders>
                  <w:top w:val="single" w:sz="6" w:space="0" w:color="auto"/>
                  <w:left w:val="single" w:sz="4" w:space="0" w:color="auto"/>
                  <w:bottom w:val="single" w:sz="6" w:space="0" w:color="auto"/>
                  <w:right w:val="single" w:sz="6" w:space="0" w:color="auto"/>
                </w:tcBorders>
                <w:vAlign w:val="center"/>
              </w:tcPr>
              <w:p w14:paraId="130C86E4" w14:textId="77777777" w:rsidR="00C041C1" w:rsidRPr="00C041C1" w:rsidRDefault="00581773" w:rsidP="00C041C1">
                <w:pPr>
                  <w:pStyle w:val="TableNormal0"/>
                </w:pPr>
                <w:r w:rsidRPr="00C041C1">
                  <w:t>No</w:t>
                </w:r>
              </w:p>
            </w:tc>
            <w:tc>
              <w:tcPr>
                <w:tcW w:w="732" w:type="dxa"/>
                <w:gridSpan w:val="4"/>
                <w:tcBorders>
                  <w:top w:val="single" w:sz="6" w:space="0" w:color="auto"/>
                  <w:left w:val="single" w:sz="6" w:space="0" w:color="auto"/>
                  <w:bottom w:val="single" w:sz="6" w:space="0" w:color="auto"/>
                  <w:right w:val="single" w:sz="6" w:space="0" w:color="auto"/>
                </w:tcBorders>
                <w:vAlign w:val="center"/>
              </w:tcPr>
              <w:p w14:paraId="629F8C14" w14:textId="77777777" w:rsidR="00C041C1" w:rsidRPr="00C041C1" w:rsidRDefault="00581773" w:rsidP="00C041C1">
                <w:pPr>
                  <w:pStyle w:val="TableNormal0"/>
                </w:pPr>
                <w:r w:rsidRPr="00C041C1">
                  <w:t>Yes</w:t>
                </w:r>
              </w:p>
            </w:tc>
            <w:tc>
              <w:tcPr>
                <w:tcW w:w="732" w:type="dxa"/>
                <w:gridSpan w:val="3"/>
                <w:tcBorders>
                  <w:top w:val="single" w:sz="6" w:space="0" w:color="auto"/>
                  <w:left w:val="single" w:sz="6" w:space="0" w:color="auto"/>
                  <w:bottom w:val="single" w:sz="6" w:space="0" w:color="auto"/>
                  <w:right w:val="single" w:sz="6" w:space="0" w:color="auto"/>
                </w:tcBorders>
                <w:vAlign w:val="center"/>
              </w:tcPr>
              <w:p w14:paraId="1DCDBE66" w14:textId="77777777" w:rsidR="00C041C1" w:rsidRPr="00C041C1" w:rsidRDefault="00581773" w:rsidP="00C041C1">
                <w:pPr>
                  <w:pStyle w:val="TableNormal0"/>
                </w:pPr>
                <w:r w:rsidRPr="00C041C1">
                  <w:t>No</w:t>
                </w:r>
              </w:p>
            </w:tc>
            <w:tc>
              <w:tcPr>
                <w:tcW w:w="237" w:type="dxa"/>
                <w:tcBorders>
                  <w:top w:val="nil"/>
                  <w:left w:val="nil"/>
                  <w:bottom w:val="nil"/>
                  <w:right w:val="single" w:sz="4" w:space="0" w:color="auto"/>
                </w:tcBorders>
              </w:tcPr>
              <w:p w14:paraId="790E0E71" w14:textId="77777777" w:rsidR="00C041C1" w:rsidRPr="00C041C1" w:rsidRDefault="00C041C1" w:rsidP="00C041C1">
                <w:pPr>
                  <w:pStyle w:val="TableNormal0"/>
                </w:pPr>
              </w:p>
            </w:tc>
            <w:tc>
              <w:tcPr>
                <w:tcW w:w="1862" w:type="dxa"/>
                <w:gridSpan w:val="2"/>
                <w:tcBorders>
                  <w:top w:val="single" w:sz="4" w:space="0" w:color="auto"/>
                  <w:left w:val="single" w:sz="4" w:space="0" w:color="auto"/>
                  <w:bottom w:val="single" w:sz="4" w:space="0" w:color="auto"/>
                  <w:right w:val="single" w:sz="4" w:space="0" w:color="auto"/>
                </w:tcBorders>
              </w:tcPr>
              <w:p w14:paraId="2B4CF884" w14:textId="77777777" w:rsidR="00C041C1" w:rsidRPr="00C041C1" w:rsidRDefault="00581773" w:rsidP="00C041C1">
                <w:pPr>
                  <w:pStyle w:val="TableNormal0"/>
                </w:pPr>
                <w:r w:rsidRPr="00C041C1">
                  <w:t>(241) ORL (ENT)</w:t>
                </w:r>
              </w:p>
            </w:tc>
            <w:tc>
              <w:tcPr>
                <w:tcW w:w="1036" w:type="dxa"/>
                <w:gridSpan w:val="2"/>
                <w:tcBorders>
                  <w:top w:val="single" w:sz="4" w:space="0" w:color="auto"/>
                  <w:left w:val="single" w:sz="4" w:space="0" w:color="auto"/>
                  <w:bottom w:val="single" w:sz="4" w:space="0" w:color="auto"/>
                  <w:right w:val="single" w:sz="4" w:space="0" w:color="auto"/>
                </w:tcBorders>
              </w:tcPr>
              <w:p w14:paraId="42E6B658" w14:textId="77777777" w:rsidR="00C041C1" w:rsidRPr="00C041C1" w:rsidRDefault="00C041C1" w:rsidP="00C041C1">
                <w:pPr>
                  <w:pStyle w:val="TableNormal0"/>
                </w:pPr>
              </w:p>
            </w:tc>
            <w:tc>
              <w:tcPr>
                <w:tcW w:w="756" w:type="dxa"/>
                <w:gridSpan w:val="3"/>
                <w:tcBorders>
                  <w:top w:val="single" w:sz="4" w:space="0" w:color="auto"/>
                  <w:left w:val="single" w:sz="4" w:space="0" w:color="auto"/>
                  <w:bottom w:val="single" w:sz="4" w:space="0" w:color="auto"/>
                  <w:right w:val="single" w:sz="4" w:space="0" w:color="auto"/>
                </w:tcBorders>
              </w:tcPr>
              <w:p w14:paraId="27EE385E" w14:textId="77777777" w:rsidR="00C041C1" w:rsidRPr="00C041C1" w:rsidRDefault="00C041C1" w:rsidP="00C041C1">
                <w:pPr>
                  <w:pStyle w:val="TableNormal0"/>
                </w:pPr>
              </w:p>
            </w:tc>
            <w:tc>
              <w:tcPr>
                <w:tcW w:w="1023" w:type="dxa"/>
                <w:tcBorders>
                  <w:top w:val="single" w:sz="4" w:space="0" w:color="auto"/>
                  <w:left w:val="single" w:sz="4" w:space="0" w:color="auto"/>
                  <w:bottom w:val="single" w:sz="4" w:space="0" w:color="auto"/>
                  <w:right w:val="single" w:sz="4" w:space="0" w:color="auto"/>
                </w:tcBorders>
              </w:tcPr>
              <w:p w14:paraId="78F54549" w14:textId="77777777" w:rsidR="00C041C1" w:rsidRPr="00C041C1" w:rsidRDefault="00C041C1" w:rsidP="00C041C1">
                <w:pPr>
                  <w:pStyle w:val="TableNormal0"/>
                </w:pPr>
              </w:p>
            </w:tc>
          </w:tr>
          <w:tr w:rsidR="00090094" w14:paraId="7EC63DC2" w14:textId="77777777" w:rsidTr="00767508">
            <w:tc>
              <w:tcPr>
                <w:tcW w:w="1418" w:type="dxa"/>
                <w:gridSpan w:val="3"/>
                <w:tcBorders>
                  <w:top w:val="single" w:sz="4" w:space="0" w:color="auto"/>
                  <w:left w:val="single" w:sz="4" w:space="0" w:color="auto"/>
                  <w:bottom w:val="single" w:sz="4" w:space="0" w:color="auto"/>
                  <w:right w:val="single" w:sz="4" w:space="0" w:color="auto"/>
                </w:tcBorders>
              </w:tcPr>
              <w:p w14:paraId="096BF79C" w14:textId="77777777" w:rsidR="00C041C1" w:rsidRPr="00C041C1" w:rsidRDefault="00581773" w:rsidP="00C041C1">
                <w:pPr>
                  <w:pStyle w:val="TableNormal0"/>
                </w:pPr>
                <w:r w:rsidRPr="00C041C1">
                  <w:t>Right eye</w:t>
                </w:r>
              </w:p>
            </w:tc>
            <w:tc>
              <w:tcPr>
                <w:tcW w:w="638" w:type="dxa"/>
                <w:gridSpan w:val="3"/>
                <w:tcBorders>
                  <w:top w:val="single" w:sz="4" w:space="0" w:color="auto"/>
                  <w:left w:val="single" w:sz="4" w:space="0" w:color="auto"/>
                  <w:bottom w:val="single" w:sz="6" w:space="0" w:color="auto"/>
                  <w:right w:val="single" w:sz="6" w:space="0" w:color="auto"/>
                </w:tcBorders>
              </w:tcPr>
              <w:p w14:paraId="0E06C410" w14:textId="77777777" w:rsidR="00C041C1" w:rsidRPr="00C041C1" w:rsidRDefault="00C041C1" w:rsidP="00C041C1">
                <w:pPr>
                  <w:pStyle w:val="TableNormal0"/>
                </w:pPr>
              </w:p>
            </w:tc>
            <w:tc>
              <w:tcPr>
                <w:tcW w:w="638" w:type="dxa"/>
                <w:gridSpan w:val="5"/>
                <w:tcBorders>
                  <w:top w:val="single" w:sz="6" w:space="0" w:color="auto"/>
                  <w:left w:val="single" w:sz="6" w:space="0" w:color="auto"/>
                  <w:bottom w:val="single" w:sz="6" w:space="0" w:color="auto"/>
                  <w:right w:val="single" w:sz="6" w:space="0" w:color="auto"/>
                </w:tcBorders>
              </w:tcPr>
              <w:p w14:paraId="349C499E" w14:textId="77777777" w:rsidR="00C041C1" w:rsidRPr="00C041C1" w:rsidRDefault="00C041C1" w:rsidP="00C041C1">
                <w:pPr>
                  <w:pStyle w:val="TableNormal0"/>
                </w:pPr>
              </w:p>
            </w:tc>
            <w:tc>
              <w:tcPr>
                <w:tcW w:w="732" w:type="dxa"/>
                <w:gridSpan w:val="4"/>
                <w:tcBorders>
                  <w:top w:val="single" w:sz="6" w:space="0" w:color="auto"/>
                  <w:left w:val="single" w:sz="6" w:space="0" w:color="auto"/>
                  <w:bottom w:val="single" w:sz="6" w:space="0" w:color="auto"/>
                  <w:right w:val="single" w:sz="6" w:space="0" w:color="auto"/>
                </w:tcBorders>
              </w:tcPr>
              <w:p w14:paraId="6AC107E4" w14:textId="77777777" w:rsidR="00C041C1" w:rsidRPr="00C041C1" w:rsidRDefault="00C041C1" w:rsidP="00C041C1">
                <w:pPr>
                  <w:pStyle w:val="TableNormal0"/>
                </w:pPr>
              </w:p>
            </w:tc>
            <w:tc>
              <w:tcPr>
                <w:tcW w:w="732" w:type="dxa"/>
                <w:gridSpan w:val="3"/>
                <w:tcBorders>
                  <w:top w:val="single" w:sz="6" w:space="0" w:color="auto"/>
                  <w:left w:val="single" w:sz="6" w:space="0" w:color="auto"/>
                  <w:bottom w:val="single" w:sz="6" w:space="0" w:color="auto"/>
                  <w:right w:val="single" w:sz="6" w:space="0" w:color="auto"/>
                </w:tcBorders>
              </w:tcPr>
              <w:p w14:paraId="0A589956"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03FF341D" w14:textId="77777777" w:rsidR="00C041C1" w:rsidRPr="00C041C1" w:rsidRDefault="00C041C1" w:rsidP="00C041C1">
                <w:pPr>
                  <w:pStyle w:val="TableNormal0"/>
                </w:pPr>
              </w:p>
            </w:tc>
            <w:tc>
              <w:tcPr>
                <w:tcW w:w="1862" w:type="dxa"/>
                <w:gridSpan w:val="2"/>
                <w:tcBorders>
                  <w:top w:val="single" w:sz="4" w:space="0" w:color="auto"/>
                  <w:left w:val="single" w:sz="4" w:space="0" w:color="auto"/>
                  <w:bottom w:val="single" w:sz="4" w:space="0" w:color="auto"/>
                  <w:right w:val="single" w:sz="4" w:space="0" w:color="auto"/>
                </w:tcBorders>
              </w:tcPr>
              <w:p w14:paraId="707EF507" w14:textId="77777777" w:rsidR="00C041C1" w:rsidRPr="00C041C1" w:rsidRDefault="00581773" w:rsidP="00C041C1">
                <w:pPr>
                  <w:pStyle w:val="TableNormal0"/>
                </w:pPr>
                <w:r w:rsidRPr="00C041C1">
                  <w:t>(242) Blood lipids</w:t>
                </w:r>
              </w:p>
            </w:tc>
            <w:tc>
              <w:tcPr>
                <w:tcW w:w="1036" w:type="dxa"/>
                <w:gridSpan w:val="2"/>
                <w:tcBorders>
                  <w:top w:val="single" w:sz="4" w:space="0" w:color="auto"/>
                  <w:left w:val="single" w:sz="4" w:space="0" w:color="auto"/>
                  <w:bottom w:val="single" w:sz="4" w:space="0" w:color="auto"/>
                  <w:right w:val="single" w:sz="4" w:space="0" w:color="auto"/>
                </w:tcBorders>
              </w:tcPr>
              <w:p w14:paraId="518B0C19" w14:textId="77777777" w:rsidR="00C041C1" w:rsidRPr="00C041C1" w:rsidRDefault="00C041C1" w:rsidP="00C041C1">
                <w:pPr>
                  <w:pStyle w:val="TableNormal0"/>
                </w:pPr>
              </w:p>
            </w:tc>
            <w:tc>
              <w:tcPr>
                <w:tcW w:w="756" w:type="dxa"/>
                <w:gridSpan w:val="3"/>
                <w:tcBorders>
                  <w:top w:val="single" w:sz="4" w:space="0" w:color="auto"/>
                  <w:left w:val="single" w:sz="4" w:space="0" w:color="auto"/>
                  <w:bottom w:val="single" w:sz="4" w:space="0" w:color="auto"/>
                  <w:right w:val="single" w:sz="4" w:space="0" w:color="auto"/>
                </w:tcBorders>
              </w:tcPr>
              <w:p w14:paraId="5E5BECFA" w14:textId="77777777" w:rsidR="00C041C1" w:rsidRPr="00C041C1" w:rsidRDefault="00C041C1" w:rsidP="00C041C1">
                <w:pPr>
                  <w:pStyle w:val="TableNormal0"/>
                </w:pPr>
              </w:p>
            </w:tc>
            <w:tc>
              <w:tcPr>
                <w:tcW w:w="1023" w:type="dxa"/>
                <w:tcBorders>
                  <w:top w:val="single" w:sz="4" w:space="0" w:color="auto"/>
                  <w:left w:val="single" w:sz="4" w:space="0" w:color="auto"/>
                  <w:bottom w:val="single" w:sz="4" w:space="0" w:color="auto"/>
                  <w:right w:val="single" w:sz="4" w:space="0" w:color="auto"/>
                </w:tcBorders>
              </w:tcPr>
              <w:p w14:paraId="079F211E" w14:textId="77777777" w:rsidR="00C041C1" w:rsidRPr="00C041C1" w:rsidRDefault="00C041C1" w:rsidP="00C041C1">
                <w:pPr>
                  <w:pStyle w:val="TableNormal0"/>
                </w:pPr>
              </w:p>
            </w:tc>
          </w:tr>
          <w:tr w:rsidR="00090094" w14:paraId="43526218" w14:textId="77777777" w:rsidTr="00767508">
            <w:tc>
              <w:tcPr>
                <w:tcW w:w="1418" w:type="dxa"/>
                <w:gridSpan w:val="3"/>
                <w:tcBorders>
                  <w:top w:val="single" w:sz="4" w:space="0" w:color="auto"/>
                  <w:left w:val="single" w:sz="6" w:space="0" w:color="auto"/>
                  <w:bottom w:val="single" w:sz="6" w:space="0" w:color="auto"/>
                  <w:right w:val="nil"/>
                </w:tcBorders>
              </w:tcPr>
              <w:p w14:paraId="163C2EB8" w14:textId="77777777" w:rsidR="00C041C1" w:rsidRPr="00C041C1" w:rsidRDefault="00581773" w:rsidP="00C041C1">
                <w:pPr>
                  <w:pStyle w:val="TableNormal0"/>
                </w:pPr>
                <w:r w:rsidRPr="00C041C1">
                  <w:lastRenderedPageBreak/>
                  <w:t>Left eye</w:t>
                </w:r>
              </w:p>
            </w:tc>
            <w:tc>
              <w:tcPr>
                <w:tcW w:w="638" w:type="dxa"/>
                <w:gridSpan w:val="3"/>
                <w:tcBorders>
                  <w:top w:val="nil"/>
                  <w:left w:val="single" w:sz="6" w:space="0" w:color="auto"/>
                  <w:bottom w:val="single" w:sz="6" w:space="0" w:color="auto"/>
                  <w:right w:val="single" w:sz="6" w:space="0" w:color="auto"/>
                </w:tcBorders>
              </w:tcPr>
              <w:p w14:paraId="1DD90A69" w14:textId="77777777" w:rsidR="00C041C1" w:rsidRPr="00C041C1" w:rsidRDefault="00C041C1" w:rsidP="00C041C1">
                <w:pPr>
                  <w:pStyle w:val="TableNormal0"/>
                </w:pPr>
              </w:p>
            </w:tc>
            <w:tc>
              <w:tcPr>
                <w:tcW w:w="638" w:type="dxa"/>
                <w:gridSpan w:val="5"/>
                <w:tcBorders>
                  <w:top w:val="nil"/>
                  <w:left w:val="nil"/>
                  <w:bottom w:val="single" w:sz="6" w:space="0" w:color="auto"/>
                  <w:right w:val="single" w:sz="6" w:space="0" w:color="auto"/>
                </w:tcBorders>
              </w:tcPr>
              <w:p w14:paraId="2A710F26" w14:textId="77777777" w:rsidR="00C041C1" w:rsidRPr="00C041C1" w:rsidRDefault="00C041C1" w:rsidP="00C041C1">
                <w:pPr>
                  <w:pStyle w:val="TableNormal0"/>
                </w:pPr>
              </w:p>
            </w:tc>
            <w:tc>
              <w:tcPr>
                <w:tcW w:w="732" w:type="dxa"/>
                <w:gridSpan w:val="4"/>
                <w:tcBorders>
                  <w:top w:val="single" w:sz="6" w:space="0" w:color="auto"/>
                  <w:left w:val="nil"/>
                  <w:bottom w:val="single" w:sz="6" w:space="0" w:color="auto"/>
                  <w:right w:val="single" w:sz="6" w:space="0" w:color="auto"/>
                </w:tcBorders>
              </w:tcPr>
              <w:p w14:paraId="4E5EF6B3" w14:textId="77777777" w:rsidR="00C041C1" w:rsidRPr="00C041C1" w:rsidRDefault="00C041C1" w:rsidP="00C041C1">
                <w:pPr>
                  <w:pStyle w:val="TableNormal0"/>
                </w:pPr>
              </w:p>
            </w:tc>
            <w:tc>
              <w:tcPr>
                <w:tcW w:w="732" w:type="dxa"/>
                <w:gridSpan w:val="3"/>
                <w:tcBorders>
                  <w:top w:val="single" w:sz="6" w:space="0" w:color="auto"/>
                  <w:left w:val="nil"/>
                  <w:bottom w:val="single" w:sz="6" w:space="0" w:color="auto"/>
                  <w:right w:val="single" w:sz="6" w:space="0" w:color="auto"/>
                </w:tcBorders>
              </w:tcPr>
              <w:p w14:paraId="2C2B1F53"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0D5D7505" w14:textId="77777777" w:rsidR="00C041C1" w:rsidRPr="00C041C1" w:rsidRDefault="00C041C1" w:rsidP="00C041C1">
                <w:pPr>
                  <w:pStyle w:val="TableNormal0"/>
                </w:pPr>
              </w:p>
            </w:tc>
            <w:tc>
              <w:tcPr>
                <w:tcW w:w="1862" w:type="dxa"/>
                <w:gridSpan w:val="2"/>
                <w:tcBorders>
                  <w:top w:val="single" w:sz="4" w:space="0" w:color="auto"/>
                  <w:left w:val="single" w:sz="4" w:space="0" w:color="auto"/>
                  <w:bottom w:val="single" w:sz="4" w:space="0" w:color="auto"/>
                  <w:right w:val="single" w:sz="4" w:space="0" w:color="auto"/>
                </w:tcBorders>
              </w:tcPr>
              <w:p w14:paraId="555EE754" w14:textId="77777777" w:rsidR="00C041C1" w:rsidRPr="00C041C1" w:rsidRDefault="00581773" w:rsidP="00C041C1">
                <w:pPr>
                  <w:pStyle w:val="TableNormal0"/>
                </w:pPr>
                <w:r w:rsidRPr="00C041C1">
                  <w:t>(243) Pulmonary function</w:t>
                </w:r>
              </w:p>
            </w:tc>
            <w:tc>
              <w:tcPr>
                <w:tcW w:w="1036" w:type="dxa"/>
                <w:gridSpan w:val="2"/>
                <w:tcBorders>
                  <w:top w:val="single" w:sz="4" w:space="0" w:color="auto"/>
                  <w:left w:val="single" w:sz="4" w:space="0" w:color="auto"/>
                  <w:bottom w:val="single" w:sz="4" w:space="0" w:color="auto"/>
                  <w:right w:val="single" w:sz="4" w:space="0" w:color="auto"/>
                </w:tcBorders>
              </w:tcPr>
              <w:p w14:paraId="34DD694B" w14:textId="77777777" w:rsidR="00C041C1" w:rsidRPr="00C041C1" w:rsidRDefault="00C041C1" w:rsidP="00C041C1">
                <w:pPr>
                  <w:pStyle w:val="TableNormal0"/>
                </w:pPr>
              </w:p>
            </w:tc>
            <w:tc>
              <w:tcPr>
                <w:tcW w:w="756" w:type="dxa"/>
                <w:gridSpan w:val="3"/>
                <w:tcBorders>
                  <w:top w:val="single" w:sz="4" w:space="0" w:color="auto"/>
                  <w:left w:val="single" w:sz="4" w:space="0" w:color="auto"/>
                  <w:bottom w:val="single" w:sz="4" w:space="0" w:color="auto"/>
                  <w:right w:val="single" w:sz="4" w:space="0" w:color="auto"/>
                </w:tcBorders>
              </w:tcPr>
              <w:p w14:paraId="2D1D2BAD" w14:textId="77777777" w:rsidR="00C041C1" w:rsidRPr="00C041C1" w:rsidRDefault="00C041C1" w:rsidP="00C041C1">
                <w:pPr>
                  <w:pStyle w:val="TableNormal0"/>
                </w:pPr>
              </w:p>
            </w:tc>
            <w:tc>
              <w:tcPr>
                <w:tcW w:w="1023" w:type="dxa"/>
                <w:tcBorders>
                  <w:top w:val="single" w:sz="4" w:space="0" w:color="auto"/>
                  <w:left w:val="single" w:sz="4" w:space="0" w:color="auto"/>
                  <w:bottom w:val="single" w:sz="4" w:space="0" w:color="auto"/>
                  <w:right w:val="single" w:sz="4" w:space="0" w:color="auto"/>
                </w:tcBorders>
              </w:tcPr>
              <w:p w14:paraId="532165FC" w14:textId="77777777" w:rsidR="00C041C1" w:rsidRPr="00C041C1" w:rsidRDefault="00C041C1" w:rsidP="00C041C1">
                <w:pPr>
                  <w:pStyle w:val="TableNormal0"/>
                </w:pPr>
              </w:p>
            </w:tc>
          </w:tr>
          <w:tr w:rsidR="00090094" w14:paraId="68514ED3" w14:textId="77777777" w:rsidTr="00767508">
            <w:tc>
              <w:tcPr>
                <w:tcW w:w="1418" w:type="dxa"/>
                <w:gridSpan w:val="3"/>
                <w:tcBorders>
                  <w:top w:val="single" w:sz="6" w:space="0" w:color="auto"/>
                  <w:left w:val="single" w:sz="6" w:space="0" w:color="auto"/>
                  <w:bottom w:val="single" w:sz="6" w:space="0" w:color="auto"/>
                  <w:right w:val="nil"/>
                </w:tcBorders>
              </w:tcPr>
              <w:p w14:paraId="4A89FBA0" w14:textId="77777777" w:rsidR="00C041C1" w:rsidRPr="00C041C1" w:rsidRDefault="00581773" w:rsidP="00C041C1">
                <w:pPr>
                  <w:pStyle w:val="TableNormal0"/>
                </w:pPr>
                <w:r w:rsidRPr="00C041C1">
                  <w:t>Both eyes</w:t>
                </w:r>
              </w:p>
            </w:tc>
            <w:tc>
              <w:tcPr>
                <w:tcW w:w="638" w:type="dxa"/>
                <w:gridSpan w:val="3"/>
                <w:tcBorders>
                  <w:top w:val="nil"/>
                  <w:left w:val="single" w:sz="6" w:space="0" w:color="auto"/>
                  <w:bottom w:val="single" w:sz="6" w:space="0" w:color="auto"/>
                  <w:right w:val="single" w:sz="6" w:space="0" w:color="auto"/>
                </w:tcBorders>
              </w:tcPr>
              <w:p w14:paraId="2A86F8DA" w14:textId="77777777" w:rsidR="00C041C1" w:rsidRPr="00C041C1" w:rsidRDefault="00C041C1" w:rsidP="00C041C1">
                <w:pPr>
                  <w:pStyle w:val="TableNormal0"/>
                </w:pPr>
              </w:p>
            </w:tc>
            <w:tc>
              <w:tcPr>
                <w:tcW w:w="638" w:type="dxa"/>
                <w:gridSpan w:val="5"/>
                <w:tcBorders>
                  <w:top w:val="nil"/>
                  <w:left w:val="nil"/>
                  <w:bottom w:val="single" w:sz="6" w:space="0" w:color="auto"/>
                  <w:right w:val="single" w:sz="6" w:space="0" w:color="auto"/>
                </w:tcBorders>
              </w:tcPr>
              <w:p w14:paraId="170580DD" w14:textId="77777777" w:rsidR="00C041C1" w:rsidRPr="00C041C1" w:rsidRDefault="00C041C1" w:rsidP="00C041C1">
                <w:pPr>
                  <w:pStyle w:val="TableNormal0"/>
                </w:pPr>
              </w:p>
            </w:tc>
            <w:tc>
              <w:tcPr>
                <w:tcW w:w="732" w:type="dxa"/>
                <w:gridSpan w:val="4"/>
                <w:tcBorders>
                  <w:top w:val="single" w:sz="6" w:space="0" w:color="auto"/>
                  <w:left w:val="nil"/>
                  <w:bottom w:val="single" w:sz="6" w:space="0" w:color="auto"/>
                  <w:right w:val="single" w:sz="6" w:space="0" w:color="auto"/>
                </w:tcBorders>
              </w:tcPr>
              <w:p w14:paraId="492D6491" w14:textId="77777777" w:rsidR="00C041C1" w:rsidRPr="00C041C1" w:rsidRDefault="00C041C1" w:rsidP="00C041C1">
                <w:pPr>
                  <w:pStyle w:val="TableNormal0"/>
                </w:pPr>
              </w:p>
            </w:tc>
            <w:tc>
              <w:tcPr>
                <w:tcW w:w="732" w:type="dxa"/>
                <w:gridSpan w:val="3"/>
                <w:tcBorders>
                  <w:top w:val="single" w:sz="6" w:space="0" w:color="auto"/>
                  <w:left w:val="nil"/>
                  <w:bottom w:val="single" w:sz="6" w:space="0" w:color="auto"/>
                  <w:right w:val="single" w:sz="6" w:space="0" w:color="auto"/>
                </w:tcBorders>
              </w:tcPr>
              <w:p w14:paraId="6D77F70C"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2E4D888A" w14:textId="77777777" w:rsidR="00C041C1" w:rsidRPr="00C041C1" w:rsidRDefault="00C041C1" w:rsidP="00C041C1">
                <w:pPr>
                  <w:pStyle w:val="TableNormal0"/>
                </w:pPr>
              </w:p>
            </w:tc>
            <w:tc>
              <w:tcPr>
                <w:tcW w:w="1862" w:type="dxa"/>
                <w:gridSpan w:val="2"/>
                <w:vMerge w:val="restart"/>
                <w:tcBorders>
                  <w:top w:val="single" w:sz="4" w:space="0" w:color="auto"/>
                  <w:left w:val="single" w:sz="4" w:space="0" w:color="auto"/>
                  <w:right w:val="single" w:sz="4" w:space="0" w:color="auto"/>
                </w:tcBorders>
              </w:tcPr>
              <w:p w14:paraId="6F7BCF4D" w14:textId="77777777" w:rsidR="00C041C1" w:rsidRPr="00C041C1" w:rsidRDefault="00581773" w:rsidP="00C041C1">
                <w:pPr>
                  <w:pStyle w:val="TableNormal0"/>
                </w:pPr>
                <w:r w:rsidRPr="00C041C1">
                  <w:t>(244) Other (what?)</w:t>
                </w:r>
              </w:p>
            </w:tc>
            <w:tc>
              <w:tcPr>
                <w:tcW w:w="1036" w:type="dxa"/>
                <w:gridSpan w:val="2"/>
                <w:vMerge w:val="restart"/>
                <w:tcBorders>
                  <w:top w:val="single" w:sz="4" w:space="0" w:color="auto"/>
                  <w:left w:val="single" w:sz="4" w:space="0" w:color="auto"/>
                  <w:right w:val="single" w:sz="4" w:space="0" w:color="auto"/>
                </w:tcBorders>
              </w:tcPr>
              <w:p w14:paraId="7BCCAD83" w14:textId="77777777" w:rsidR="00C041C1" w:rsidRPr="00C041C1" w:rsidRDefault="00C041C1" w:rsidP="00C041C1">
                <w:pPr>
                  <w:pStyle w:val="TableNormal0"/>
                </w:pPr>
              </w:p>
            </w:tc>
            <w:tc>
              <w:tcPr>
                <w:tcW w:w="756" w:type="dxa"/>
                <w:gridSpan w:val="3"/>
                <w:vMerge w:val="restart"/>
                <w:tcBorders>
                  <w:top w:val="single" w:sz="4" w:space="0" w:color="auto"/>
                  <w:left w:val="single" w:sz="4" w:space="0" w:color="auto"/>
                  <w:right w:val="single" w:sz="4" w:space="0" w:color="auto"/>
                </w:tcBorders>
              </w:tcPr>
              <w:p w14:paraId="76297432" w14:textId="77777777" w:rsidR="00C041C1" w:rsidRPr="00C041C1" w:rsidRDefault="00C041C1" w:rsidP="00C041C1">
                <w:pPr>
                  <w:pStyle w:val="TableNormal0"/>
                </w:pPr>
              </w:p>
            </w:tc>
            <w:tc>
              <w:tcPr>
                <w:tcW w:w="1023" w:type="dxa"/>
                <w:vMerge w:val="restart"/>
                <w:tcBorders>
                  <w:top w:val="single" w:sz="4" w:space="0" w:color="auto"/>
                  <w:left w:val="single" w:sz="4" w:space="0" w:color="auto"/>
                  <w:right w:val="single" w:sz="4" w:space="0" w:color="auto"/>
                </w:tcBorders>
              </w:tcPr>
              <w:p w14:paraId="2F5B9AE0" w14:textId="77777777" w:rsidR="00C041C1" w:rsidRPr="00C041C1" w:rsidRDefault="00C041C1" w:rsidP="00C041C1">
                <w:pPr>
                  <w:pStyle w:val="TableNormal0"/>
                </w:pPr>
              </w:p>
            </w:tc>
          </w:tr>
          <w:tr w:rsidR="00090094" w14:paraId="57DC469C" w14:textId="77777777" w:rsidTr="00324064">
            <w:trPr>
              <w:trHeight w:val="109"/>
            </w:trPr>
            <w:tc>
              <w:tcPr>
                <w:tcW w:w="2203" w:type="dxa"/>
                <w:gridSpan w:val="8"/>
                <w:tcBorders>
                  <w:top w:val="nil"/>
                  <w:left w:val="nil"/>
                  <w:bottom w:val="single" w:sz="6" w:space="0" w:color="auto"/>
                </w:tcBorders>
              </w:tcPr>
              <w:p w14:paraId="1249F17C" w14:textId="77777777" w:rsidR="00C041C1" w:rsidRPr="00C041C1" w:rsidRDefault="00581773" w:rsidP="00C041C1">
                <w:pPr>
                  <w:pStyle w:val="TableNormal0"/>
                </w:pPr>
                <w:r w:rsidRPr="00C041C1">
                  <w:t>(232) Spectacles</w:t>
                </w:r>
              </w:p>
            </w:tc>
            <w:tc>
              <w:tcPr>
                <w:tcW w:w="1955" w:type="dxa"/>
                <w:gridSpan w:val="10"/>
                <w:tcBorders>
                  <w:top w:val="nil"/>
                  <w:bottom w:val="single" w:sz="6" w:space="0" w:color="auto"/>
                </w:tcBorders>
              </w:tcPr>
              <w:p w14:paraId="39C1ED0D" w14:textId="77777777" w:rsidR="00C041C1" w:rsidRPr="00C041C1" w:rsidRDefault="00581773" w:rsidP="00C041C1">
                <w:pPr>
                  <w:pStyle w:val="TableNormal0"/>
                </w:pPr>
                <w:r w:rsidRPr="00C041C1">
                  <w:t>(233) Contact lenses</w:t>
                </w:r>
              </w:p>
            </w:tc>
            <w:tc>
              <w:tcPr>
                <w:tcW w:w="237" w:type="dxa"/>
                <w:tcBorders>
                  <w:top w:val="nil"/>
                  <w:left w:val="nil"/>
                  <w:bottom w:val="nil"/>
                  <w:right w:val="single" w:sz="4" w:space="0" w:color="auto"/>
                </w:tcBorders>
              </w:tcPr>
              <w:p w14:paraId="5FAFDEBE" w14:textId="77777777" w:rsidR="00C041C1" w:rsidRPr="00C041C1" w:rsidRDefault="00C041C1" w:rsidP="00C041C1">
                <w:pPr>
                  <w:pStyle w:val="TableNormal0"/>
                </w:pPr>
              </w:p>
            </w:tc>
            <w:tc>
              <w:tcPr>
                <w:tcW w:w="1862" w:type="dxa"/>
                <w:gridSpan w:val="2"/>
                <w:vMerge/>
                <w:tcBorders>
                  <w:left w:val="single" w:sz="4" w:space="0" w:color="auto"/>
                  <w:bottom w:val="single" w:sz="4" w:space="0" w:color="auto"/>
                  <w:right w:val="single" w:sz="4" w:space="0" w:color="auto"/>
                </w:tcBorders>
              </w:tcPr>
              <w:p w14:paraId="790102C0" w14:textId="77777777" w:rsidR="00C041C1" w:rsidRPr="00C041C1" w:rsidRDefault="00C041C1" w:rsidP="00C041C1">
                <w:pPr>
                  <w:pStyle w:val="TableNormal0"/>
                </w:pPr>
              </w:p>
            </w:tc>
            <w:tc>
              <w:tcPr>
                <w:tcW w:w="1036" w:type="dxa"/>
                <w:gridSpan w:val="2"/>
                <w:vMerge/>
                <w:tcBorders>
                  <w:left w:val="single" w:sz="4" w:space="0" w:color="auto"/>
                  <w:bottom w:val="single" w:sz="4" w:space="0" w:color="auto"/>
                  <w:right w:val="single" w:sz="4" w:space="0" w:color="auto"/>
                </w:tcBorders>
              </w:tcPr>
              <w:p w14:paraId="36D376E3" w14:textId="77777777" w:rsidR="00C041C1" w:rsidRPr="00C041C1" w:rsidRDefault="00C041C1" w:rsidP="00C041C1">
                <w:pPr>
                  <w:pStyle w:val="TableNormal0"/>
                </w:pPr>
              </w:p>
            </w:tc>
            <w:tc>
              <w:tcPr>
                <w:tcW w:w="756" w:type="dxa"/>
                <w:gridSpan w:val="3"/>
                <w:vMerge/>
                <w:tcBorders>
                  <w:left w:val="single" w:sz="4" w:space="0" w:color="auto"/>
                  <w:bottom w:val="single" w:sz="4" w:space="0" w:color="auto"/>
                  <w:right w:val="single" w:sz="4" w:space="0" w:color="auto"/>
                </w:tcBorders>
              </w:tcPr>
              <w:p w14:paraId="6984B51C" w14:textId="77777777" w:rsidR="00C041C1" w:rsidRPr="00C041C1" w:rsidRDefault="00C041C1" w:rsidP="00C041C1">
                <w:pPr>
                  <w:pStyle w:val="TableNormal0"/>
                </w:pPr>
              </w:p>
            </w:tc>
            <w:tc>
              <w:tcPr>
                <w:tcW w:w="1023" w:type="dxa"/>
                <w:vMerge/>
                <w:tcBorders>
                  <w:left w:val="single" w:sz="4" w:space="0" w:color="auto"/>
                  <w:bottom w:val="single" w:sz="4" w:space="0" w:color="auto"/>
                  <w:right w:val="single" w:sz="4" w:space="0" w:color="auto"/>
                </w:tcBorders>
              </w:tcPr>
              <w:p w14:paraId="2324DA6D" w14:textId="77777777" w:rsidR="00C041C1" w:rsidRPr="00C041C1" w:rsidRDefault="00C041C1" w:rsidP="00C041C1">
                <w:pPr>
                  <w:pStyle w:val="TableNormal0"/>
                </w:pPr>
              </w:p>
            </w:tc>
          </w:tr>
          <w:tr w:rsidR="00090094" w14:paraId="770ED92F" w14:textId="77777777" w:rsidTr="00324064">
            <w:trPr>
              <w:trHeight w:val="230"/>
            </w:trPr>
            <w:tc>
              <w:tcPr>
                <w:tcW w:w="2203" w:type="dxa"/>
                <w:gridSpan w:val="8"/>
                <w:tcBorders>
                  <w:top w:val="single" w:sz="6" w:space="0" w:color="auto"/>
                  <w:left w:val="single" w:sz="6" w:space="0" w:color="auto"/>
                </w:tcBorders>
              </w:tcPr>
              <w:p w14:paraId="388DC5A9" w14:textId="77777777" w:rsidR="00C041C1" w:rsidRPr="00C041C1" w:rsidRDefault="00581773" w:rsidP="00C041C1">
                <w:pPr>
                  <w:pStyle w:val="TableNormal0"/>
                </w:pPr>
                <w:r w:rsidRPr="00C041C1">
                  <w:t>Yes   </w:t>
                </w:r>
                <w:r w:rsidRPr="00C041C1">
                  <w:rPr>
                    <w:rFonts w:ascii="Wingdings" w:hAnsi="Wingdings"/>
                  </w:rPr>
                  <w:sym w:font="Wingdings" w:char="F06F"/>
                </w:r>
                <w:r w:rsidRPr="00C041C1">
                  <w:t xml:space="preserve">             No  </w:t>
                </w:r>
                <w:r w:rsidRPr="00C041C1">
                  <w:rPr>
                    <w:rFonts w:ascii="Wingdings" w:hAnsi="Wingdings"/>
                  </w:rPr>
                  <w:sym w:font="Wingdings" w:char="F06F"/>
                </w:r>
              </w:p>
            </w:tc>
            <w:tc>
              <w:tcPr>
                <w:tcW w:w="1955" w:type="dxa"/>
                <w:gridSpan w:val="10"/>
                <w:tcBorders>
                  <w:top w:val="single" w:sz="6" w:space="0" w:color="auto"/>
                  <w:right w:val="single" w:sz="6" w:space="0" w:color="auto"/>
                </w:tcBorders>
              </w:tcPr>
              <w:p w14:paraId="31E4A8F5" w14:textId="77777777" w:rsidR="00C041C1" w:rsidRPr="00C041C1" w:rsidRDefault="00581773" w:rsidP="00C041C1">
                <w:pPr>
                  <w:pStyle w:val="TableNormal0"/>
                </w:pPr>
                <w:r w:rsidRPr="00C041C1">
                  <w:t xml:space="preserve">Yes  </w:t>
                </w:r>
                <w:r w:rsidRPr="00C041C1">
                  <w:rPr>
                    <w:rFonts w:ascii="Wingdings" w:hAnsi="Wingdings"/>
                  </w:rPr>
                  <w:sym w:font="Wingdings" w:char="F06F"/>
                </w:r>
                <w:r w:rsidRPr="00C041C1">
                  <w:t xml:space="preserve">          No  </w:t>
                </w:r>
                <w:r w:rsidRPr="00C041C1">
                  <w:rPr>
                    <w:rFonts w:ascii="Wingdings" w:hAnsi="Wingdings"/>
                  </w:rPr>
                  <w:sym w:font="Wingdings" w:char="F06F"/>
                </w:r>
              </w:p>
            </w:tc>
            <w:tc>
              <w:tcPr>
                <w:tcW w:w="237" w:type="dxa"/>
                <w:tcBorders>
                  <w:top w:val="nil"/>
                  <w:left w:val="nil"/>
                  <w:bottom w:val="nil"/>
                </w:tcBorders>
              </w:tcPr>
              <w:p w14:paraId="2C327A33" w14:textId="77777777" w:rsidR="00C041C1" w:rsidRPr="00C041C1" w:rsidRDefault="00C041C1" w:rsidP="00C041C1">
                <w:pPr>
                  <w:pStyle w:val="TableNormal0"/>
                </w:pPr>
              </w:p>
            </w:tc>
            <w:tc>
              <w:tcPr>
                <w:tcW w:w="4677" w:type="dxa"/>
                <w:gridSpan w:val="8"/>
              </w:tcPr>
              <w:p w14:paraId="2786BD09" w14:textId="77777777" w:rsidR="00C041C1" w:rsidRPr="00C041C1" w:rsidRDefault="00C041C1" w:rsidP="00C041C1">
                <w:pPr>
                  <w:pStyle w:val="TableNormal0"/>
                </w:pPr>
              </w:p>
            </w:tc>
          </w:tr>
          <w:tr w:rsidR="00090094" w14:paraId="328269DB" w14:textId="77777777" w:rsidTr="00324064">
            <w:trPr>
              <w:trHeight w:val="80"/>
            </w:trPr>
            <w:tc>
              <w:tcPr>
                <w:tcW w:w="2203" w:type="dxa"/>
                <w:gridSpan w:val="8"/>
                <w:tcBorders>
                  <w:left w:val="single" w:sz="6" w:space="0" w:color="auto"/>
                  <w:bottom w:val="single" w:sz="6" w:space="0" w:color="auto"/>
                </w:tcBorders>
              </w:tcPr>
              <w:p w14:paraId="0FAED4E4" w14:textId="77777777" w:rsidR="00324064" w:rsidRPr="00C041C1" w:rsidRDefault="00581773" w:rsidP="00C041C1">
                <w:pPr>
                  <w:pStyle w:val="TableNormal0"/>
                </w:pPr>
                <w:r w:rsidRPr="00C041C1">
                  <w:t>Type:</w:t>
                </w:r>
              </w:p>
            </w:tc>
            <w:tc>
              <w:tcPr>
                <w:tcW w:w="1955" w:type="dxa"/>
                <w:gridSpan w:val="10"/>
                <w:tcBorders>
                  <w:bottom w:val="single" w:sz="6" w:space="0" w:color="auto"/>
                  <w:right w:val="single" w:sz="6" w:space="0" w:color="auto"/>
                </w:tcBorders>
              </w:tcPr>
              <w:p w14:paraId="4129E933" w14:textId="77777777" w:rsidR="00324064" w:rsidRPr="00C041C1" w:rsidRDefault="00581773" w:rsidP="00C041C1">
                <w:pPr>
                  <w:pStyle w:val="TableNormal0"/>
                </w:pPr>
                <w:r w:rsidRPr="00C041C1">
                  <w:t>Type:</w:t>
                </w:r>
              </w:p>
            </w:tc>
            <w:tc>
              <w:tcPr>
                <w:tcW w:w="237" w:type="dxa"/>
                <w:tcBorders>
                  <w:top w:val="nil"/>
                  <w:left w:val="nil"/>
                  <w:bottom w:val="nil"/>
                </w:tcBorders>
              </w:tcPr>
              <w:p w14:paraId="7FE4101B" w14:textId="77777777" w:rsidR="00324064" w:rsidRPr="00C041C1" w:rsidRDefault="00324064" w:rsidP="00C041C1">
                <w:pPr>
                  <w:pStyle w:val="TableNormal0"/>
                </w:pPr>
              </w:p>
            </w:tc>
            <w:tc>
              <w:tcPr>
                <w:tcW w:w="4677" w:type="dxa"/>
                <w:gridSpan w:val="8"/>
                <w:tcBorders>
                  <w:bottom w:val="single" w:sz="4" w:space="0" w:color="auto"/>
                </w:tcBorders>
              </w:tcPr>
              <w:p w14:paraId="6B4AE00E" w14:textId="77777777" w:rsidR="00324064" w:rsidRPr="00C041C1" w:rsidRDefault="00581773" w:rsidP="00C041C1">
                <w:pPr>
                  <w:pStyle w:val="TableNormal0"/>
                </w:pPr>
                <w:r w:rsidRPr="00C041C1">
                  <w:t xml:space="preserve">(247) </w:t>
                </w:r>
                <w:r w:rsidRPr="00D66F62">
                  <w:rPr>
                    <w:rStyle w:val="Bold"/>
                  </w:rPr>
                  <w:t>AME recommendation</w:t>
                </w:r>
                <w:r w:rsidRPr="00C041C1">
                  <w:t>:</w:t>
                </w:r>
              </w:p>
            </w:tc>
          </w:tr>
          <w:tr w:rsidR="00090094" w14:paraId="1ED25C32" w14:textId="77777777" w:rsidTr="00767508">
            <w:trPr>
              <w:trHeight w:val="190"/>
            </w:trPr>
            <w:tc>
              <w:tcPr>
                <w:tcW w:w="1418" w:type="dxa"/>
                <w:gridSpan w:val="3"/>
                <w:tcBorders>
                  <w:top w:val="single" w:sz="6" w:space="0" w:color="auto"/>
                  <w:left w:val="single" w:sz="6" w:space="0" w:color="auto"/>
                  <w:bottom w:val="single" w:sz="6" w:space="0" w:color="auto"/>
                  <w:right w:val="single" w:sz="6" w:space="0" w:color="auto"/>
                </w:tcBorders>
                <w:vAlign w:val="center"/>
              </w:tcPr>
              <w:p w14:paraId="5023B845" w14:textId="77777777" w:rsidR="00C041C1" w:rsidRPr="00D66F62" w:rsidRDefault="00581773" w:rsidP="00C041C1">
                <w:pPr>
                  <w:pStyle w:val="TableNormal0"/>
                  <w:rPr>
                    <w:rStyle w:val="Bold"/>
                  </w:rPr>
                </w:pPr>
                <w:r w:rsidRPr="00D66F62">
                  <w:rPr>
                    <w:rStyle w:val="Bold"/>
                  </w:rPr>
                  <w:t>Refraction</w:t>
                </w:r>
              </w:p>
            </w:tc>
            <w:tc>
              <w:tcPr>
                <w:tcW w:w="685" w:type="dxa"/>
                <w:gridSpan w:val="4"/>
                <w:tcBorders>
                  <w:top w:val="nil"/>
                  <w:left w:val="nil"/>
                  <w:bottom w:val="single" w:sz="6" w:space="0" w:color="auto"/>
                  <w:right w:val="single" w:sz="6" w:space="0" w:color="auto"/>
                </w:tcBorders>
                <w:vAlign w:val="center"/>
              </w:tcPr>
              <w:p w14:paraId="05611460" w14:textId="77777777" w:rsidR="00C041C1" w:rsidRPr="00C041C1" w:rsidRDefault="00581773" w:rsidP="00C041C1">
                <w:pPr>
                  <w:pStyle w:val="TableNormal0"/>
                </w:pPr>
                <w:r w:rsidRPr="00C041C1">
                  <w:t>Sph</w:t>
                </w:r>
              </w:p>
            </w:tc>
            <w:tc>
              <w:tcPr>
                <w:tcW w:w="685" w:type="dxa"/>
                <w:gridSpan w:val="5"/>
                <w:tcBorders>
                  <w:top w:val="nil"/>
                  <w:left w:val="nil"/>
                  <w:bottom w:val="single" w:sz="6" w:space="0" w:color="auto"/>
                  <w:right w:val="single" w:sz="6" w:space="0" w:color="auto"/>
                </w:tcBorders>
                <w:vAlign w:val="center"/>
              </w:tcPr>
              <w:p w14:paraId="78574A2A" w14:textId="77777777" w:rsidR="00C041C1" w:rsidRPr="00C041C1" w:rsidRDefault="00581773" w:rsidP="00C041C1">
                <w:pPr>
                  <w:pStyle w:val="TableNormal0"/>
                </w:pPr>
                <w:r w:rsidRPr="00C041C1">
                  <w:t>Cyl</w:t>
                </w:r>
              </w:p>
            </w:tc>
            <w:tc>
              <w:tcPr>
                <w:tcW w:w="685" w:type="dxa"/>
                <w:gridSpan w:val="4"/>
                <w:tcBorders>
                  <w:top w:val="single" w:sz="6" w:space="0" w:color="auto"/>
                  <w:left w:val="nil"/>
                  <w:bottom w:val="single" w:sz="6" w:space="0" w:color="auto"/>
                  <w:right w:val="nil"/>
                </w:tcBorders>
                <w:vAlign w:val="center"/>
              </w:tcPr>
              <w:p w14:paraId="47C51C4D" w14:textId="77777777" w:rsidR="00C041C1" w:rsidRPr="00C041C1" w:rsidRDefault="00581773" w:rsidP="00C041C1">
                <w:pPr>
                  <w:pStyle w:val="TableNormal0"/>
                </w:pPr>
                <w:r w:rsidRPr="00C041C1">
                  <w:t>Axis</w:t>
                </w:r>
              </w:p>
            </w:tc>
            <w:tc>
              <w:tcPr>
                <w:tcW w:w="685" w:type="dxa"/>
                <w:gridSpan w:val="2"/>
                <w:tcBorders>
                  <w:top w:val="single" w:sz="6" w:space="0" w:color="auto"/>
                  <w:left w:val="single" w:sz="6" w:space="0" w:color="auto"/>
                  <w:bottom w:val="single" w:sz="6" w:space="0" w:color="auto"/>
                  <w:right w:val="single" w:sz="6" w:space="0" w:color="auto"/>
                </w:tcBorders>
                <w:vAlign w:val="center"/>
              </w:tcPr>
              <w:p w14:paraId="6FDB974D" w14:textId="77777777" w:rsidR="00C041C1" w:rsidRPr="00C041C1" w:rsidRDefault="00581773" w:rsidP="00C041C1">
                <w:pPr>
                  <w:pStyle w:val="TableNormal0"/>
                </w:pPr>
                <w:r w:rsidRPr="00C041C1">
                  <w:t>Add</w:t>
                </w:r>
              </w:p>
            </w:tc>
            <w:tc>
              <w:tcPr>
                <w:tcW w:w="237" w:type="dxa"/>
                <w:tcBorders>
                  <w:top w:val="nil"/>
                  <w:left w:val="nil"/>
                  <w:bottom w:val="nil"/>
                  <w:right w:val="single" w:sz="4" w:space="0" w:color="auto"/>
                </w:tcBorders>
              </w:tcPr>
              <w:p w14:paraId="5648634D" w14:textId="77777777" w:rsidR="00C041C1" w:rsidRPr="00C041C1" w:rsidRDefault="00C041C1" w:rsidP="00C041C1">
                <w:pPr>
                  <w:pStyle w:val="TableNormal0"/>
                </w:pPr>
              </w:p>
            </w:tc>
            <w:tc>
              <w:tcPr>
                <w:tcW w:w="4677" w:type="dxa"/>
                <w:gridSpan w:val="8"/>
                <w:tcBorders>
                  <w:left w:val="single" w:sz="4" w:space="0" w:color="auto"/>
                  <w:right w:val="single" w:sz="4" w:space="0" w:color="auto"/>
                </w:tcBorders>
              </w:tcPr>
              <w:p w14:paraId="32166467" w14:textId="77777777" w:rsidR="00C041C1" w:rsidRPr="00C041C1" w:rsidRDefault="00581773" w:rsidP="00C041C1">
                <w:pPr>
                  <w:pStyle w:val="TableNormal0"/>
                </w:pPr>
                <w:r w:rsidRPr="00324064">
                  <w:t>Na</w:t>
                </w:r>
                <w:r w:rsidR="00324064" w:rsidRPr="00324064">
                  <w:t xml:space="preserve">me of applicant:   Date of birth:   </w:t>
                </w:r>
                <w:r w:rsidRPr="00324064">
                  <w:t>Reference number</w:t>
                </w:r>
                <w:r w:rsidRPr="00C041C1">
                  <w:t xml:space="preserve">: </w:t>
                </w:r>
              </w:p>
              <w:p w14:paraId="20169EAF" w14:textId="77777777" w:rsidR="00C041C1" w:rsidRPr="00C041C1" w:rsidRDefault="00C041C1" w:rsidP="00C041C1">
                <w:pPr>
                  <w:pStyle w:val="TableNormal0"/>
                </w:pPr>
              </w:p>
            </w:tc>
          </w:tr>
          <w:tr w:rsidR="00090094" w14:paraId="552E7AEF" w14:textId="77777777" w:rsidTr="00767508">
            <w:tc>
              <w:tcPr>
                <w:tcW w:w="1418" w:type="dxa"/>
                <w:gridSpan w:val="3"/>
                <w:tcBorders>
                  <w:top w:val="single" w:sz="6" w:space="0" w:color="auto"/>
                  <w:left w:val="single" w:sz="6" w:space="0" w:color="auto"/>
                  <w:bottom w:val="single" w:sz="6" w:space="0" w:color="auto"/>
                  <w:right w:val="single" w:sz="6" w:space="0" w:color="auto"/>
                </w:tcBorders>
              </w:tcPr>
              <w:p w14:paraId="07279B9F" w14:textId="77777777" w:rsidR="00C041C1" w:rsidRPr="00C041C1" w:rsidRDefault="00581773" w:rsidP="00C041C1">
                <w:pPr>
                  <w:pStyle w:val="TableNormal0"/>
                </w:pPr>
                <w:r w:rsidRPr="00C041C1">
                  <w:t>Right eye</w:t>
                </w:r>
              </w:p>
            </w:tc>
            <w:tc>
              <w:tcPr>
                <w:tcW w:w="685" w:type="dxa"/>
                <w:gridSpan w:val="4"/>
                <w:tcBorders>
                  <w:top w:val="single" w:sz="6" w:space="0" w:color="auto"/>
                  <w:left w:val="nil"/>
                  <w:bottom w:val="single" w:sz="4" w:space="0" w:color="auto"/>
                  <w:right w:val="single" w:sz="6" w:space="0" w:color="auto"/>
                </w:tcBorders>
              </w:tcPr>
              <w:p w14:paraId="1589D1BF" w14:textId="77777777" w:rsidR="00C041C1" w:rsidRPr="00C041C1" w:rsidRDefault="00C041C1" w:rsidP="00C041C1">
                <w:pPr>
                  <w:pStyle w:val="TableNormal0"/>
                </w:pPr>
              </w:p>
            </w:tc>
            <w:tc>
              <w:tcPr>
                <w:tcW w:w="685" w:type="dxa"/>
                <w:gridSpan w:val="5"/>
                <w:tcBorders>
                  <w:top w:val="single" w:sz="6" w:space="0" w:color="auto"/>
                  <w:left w:val="nil"/>
                  <w:bottom w:val="single" w:sz="4" w:space="0" w:color="auto"/>
                  <w:right w:val="single" w:sz="6" w:space="0" w:color="auto"/>
                </w:tcBorders>
              </w:tcPr>
              <w:p w14:paraId="63403B97" w14:textId="77777777" w:rsidR="00C041C1" w:rsidRPr="00C041C1" w:rsidRDefault="00C041C1" w:rsidP="00C041C1">
                <w:pPr>
                  <w:pStyle w:val="TableNormal0"/>
                </w:pPr>
              </w:p>
            </w:tc>
            <w:tc>
              <w:tcPr>
                <w:tcW w:w="685" w:type="dxa"/>
                <w:gridSpan w:val="4"/>
                <w:tcBorders>
                  <w:top w:val="single" w:sz="6" w:space="0" w:color="auto"/>
                  <w:left w:val="nil"/>
                  <w:bottom w:val="single" w:sz="6" w:space="0" w:color="auto"/>
                  <w:right w:val="nil"/>
                </w:tcBorders>
              </w:tcPr>
              <w:p w14:paraId="323AFA54" w14:textId="77777777" w:rsidR="00C041C1" w:rsidRPr="00C041C1" w:rsidRDefault="00C041C1" w:rsidP="00C041C1">
                <w:pPr>
                  <w:pStyle w:val="TableNormal0"/>
                </w:pPr>
              </w:p>
            </w:tc>
            <w:tc>
              <w:tcPr>
                <w:tcW w:w="685" w:type="dxa"/>
                <w:gridSpan w:val="2"/>
                <w:tcBorders>
                  <w:top w:val="single" w:sz="6" w:space="0" w:color="auto"/>
                  <w:left w:val="single" w:sz="6" w:space="0" w:color="auto"/>
                  <w:bottom w:val="single" w:sz="6" w:space="0" w:color="auto"/>
                  <w:right w:val="single" w:sz="6" w:space="0" w:color="auto"/>
                </w:tcBorders>
              </w:tcPr>
              <w:p w14:paraId="1BA246A1"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3B7C475C" w14:textId="77777777" w:rsidR="00C041C1" w:rsidRPr="00C041C1" w:rsidRDefault="00C041C1" w:rsidP="00C041C1">
                <w:pPr>
                  <w:pStyle w:val="TableNormal0"/>
                </w:pPr>
              </w:p>
            </w:tc>
            <w:tc>
              <w:tcPr>
                <w:tcW w:w="4677" w:type="dxa"/>
                <w:gridSpan w:val="8"/>
                <w:tcBorders>
                  <w:left w:val="single" w:sz="4" w:space="0" w:color="auto"/>
                  <w:right w:val="single" w:sz="4" w:space="0" w:color="auto"/>
                </w:tcBorders>
              </w:tcPr>
              <w:p w14:paraId="29CA6918" w14:textId="77777777" w:rsidR="00C041C1" w:rsidRPr="00C041C1" w:rsidRDefault="00581773" w:rsidP="00C041C1">
                <w:pPr>
                  <w:pStyle w:val="TableNormal0"/>
                </w:pPr>
                <w:r>
                  <w:t>--------------------------</w:t>
                </w:r>
                <w:r w:rsidRPr="00C041C1">
                  <w:tab/>
                </w:r>
                <w:r>
                  <w:t>-----------------</w:t>
                </w:r>
                <w:r>
                  <w:tab/>
                </w:r>
                <w:r w:rsidRPr="00C041C1">
                  <w:t>--</w:t>
                </w:r>
                <w:r>
                  <w:t>-------------------------</w:t>
                </w:r>
              </w:p>
            </w:tc>
          </w:tr>
          <w:tr w:rsidR="00090094" w14:paraId="4657F0DD" w14:textId="77777777" w:rsidTr="00767508">
            <w:tc>
              <w:tcPr>
                <w:tcW w:w="1418" w:type="dxa"/>
                <w:gridSpan w:val="3"/>
                <w:tcBorders>
                  <w:top w:val="single" w:sz="6" w:space="0" w:color="auto"/>
                  <w:left w:val="single" w:sz="6" w:space="0" w:color="auto"/>
                  <w:bottom w:val="single" w:sz="4" w:space="0" w:color="auto"/>
                  <w:right w:val="single" w:sz="6" w:space="0" w:color="auto"/>
                </w:tcBorders>
              </w:tcPr>
              <w:p w14:paraId="732F0C05" w14:textId="77777777" w:rsidR="00C041C1" w:rsidRPr="00C041C1" w:rsidRDefault="00581773" w:rsidP="00C041C1">
                <w:pPr>
                  <w:pStyle w:val="TableNormal0"/>
                </w:pPr>
                <w:r w:rsidRPr="00C041C1">
                  <w:t>Left eye</w:t>
                </w:r>
              </w:p>
            </w:tc>
            <w:tc>
              <w:tcPr>
                <w:tcW w:w="685" w:type="dxa"/>
                <w:gridSpan w:val="4"/>
                <w:tcBorders>
                  <w:top w:val="single" w:sz="4" w:space="0" w:color="auto"/>
                  <w:left w:val="nil"/>
                  <w:bottom w:val="single" w:sz="4" w:space="0" w:color="auto"/>
                  <w:right w:val="single" w:sz="6" w:space="0" w:color="auto"/>
                </w:tcBorders>
              </w:tcPr>
              <w:p w14:paraId="6EED1CEA" w14:textId="77777777" w:rsidR="00C041C1" w:rsidRPr="00C041C1" w:rsidRDefault="00C041C1" w:rsidP="00C041C1">
                <w:pPr>
                  <w:pStyle w:val="TableNormal0"/>
                </w:pPr>
              </w:p>
            </w:tc>
            <w:tc>
              <w:tcPr>
                <w:tcW w:w="685" w:type="dxa"/>
                <w:gridSpan w:val="5"/>
                <w:tcBorders>
                  <w:top w:val="single" w:sz="4" w:space="0" w:color="auto"/>
                  <w:left w:val="nil"/>
                  <w:bottom w:val="single" w:sz="4" w:space="0" w:color="auto"/>
                  <w:right w:val="single" w:sz="6" w:space="0" w:color="auto"/>
                </w:tcBorders>
              </w:tcPr>
              <w:p w14:paraId="197B3C04" w14:textId="77777777" w:rsidR="00C041C1" w:rsidRPr="00C041C1" w:rsidRDefault="00C041C1" w:rsidP="00C041C1">
                <w:pPr>
                  <w:pStyle w:val="TableNormal0"/>
                </w:pPr>
              </w:p>
            </w:tc>
            <w:tc>
              <w:tcPr>
                <w:tcW w:w="685" w:type="dxa"/>
                <w:gridSpan w:val="4"/>
                <w:tcBorders>
                  <w:top w:val="single" w:sz="6" w:space="0" w:color="auto"/>
                  <w:left w:val="nil"/>
                  <w:bottom w:val="single" w:sz="4" w:space="0" w:color="auto"/>
                  <w:right w:val="nil"/>
                </w:tcBorders>
              </w:tcPr>
              <w:p w14:paraId="27BA146F" w14:textId="77777777" w:rsidR="00C041C1" w:rsidRPr="00C041C1" w:rsidRDefault="00C041C1" w:rsidP="00C041C1">
                <w:pPr>
                  <w:pStyle w:val="TableNormal0"/>
                </w:pPr>
              </w:p>
            </w:tc>
            <w:tc>
              <w:tcPr>
                <w:tcW w:w="685" w:type="dxa"/>
                <w:gridSpan w:val="2"/>
                <w:tcBorders>
                  <w:top w:val="single" w:sz="6" w:space="0" w:color="auto"/>
                  <w:left w:val="single" w:sz="6" w:space="0" w:color="auto"/>
                  <w:bottom w:val="single" w:sz="4" w:space="0" w:color="auto"/>
                  <w:right w:val="single" w:sz="6" w:space="0" w:color="auto"/>
                </w:tcBorders>
              </w:tcPr>
              <w:p w14:paraId="28AEBBE5"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526B044D" w14:textId="77777777" w:rsidR="00C041C1" w:rsidRPr="00C041C1" w:rsidRDefault="00C041C1" w:rsidP="00C041C1">
                <w:pPr>
                  <w:pStyle w:val="TableNormal0"/>
                </w:pPr>
              </w:p>
            </w:tc>
            <w:tc>
              <w:tcPr>
                <w:tcW w:w="4677" w:type="dxa"/>
                <w:gridSpan w:val="8"/>
                <w:tcBorders>
                  <w:left w:val="single" w:sz="4" w:space="0" w:color="auto"/>
                  <w:right w:val="single" w:sz="4" w:space="0" w:color="auto"/>
                </w:tcBorders>
              </w:tcPr>
              <w:p w14:paraId="6E90DC14" w14:textId="77777777" w:rsidR="00C041C1" w:rsidRPr="00C041C1" w:rsidRDefault="00581773" w:rsidP="00C041C1">
                <w:pPr>
                  <w:pStyle w:val="TableNormal0"/>
                </w:pPr>
                <w:r w:rsidRPr="00C041C1">
                  <w:rPr>
                    <w:rFonts w:ascii="Wingdings" w:hAnsi="Wingdings"/>
                  </w:rPr>
                  <w:sym w:font="Wingdings" w:char="F06F"/>
                </w:r>
                <w:r w:rsidRPr="00C041C1">
                  <w:t>   Fit for class:</w:t>
                </w:r>
                <w:r w:rsidRPr="00C041C1">
                  <w:tab/>
                  <w:t>--------------------</w:t>
                </w:r>
              </w:p>
            </w:tc>
          </w:tr>
          <w:tr w:rsidR="00090094" w14:paraId="554ED4FE" w14:textId="77777777" w:rsidTr="00324064">
            <w:tc>
              <w:tcPr>
                <w:tcW w:w="2203" w:type="dxa"/>
                <w:gridSpan w:val="8"/>
                <w:tcBorders>
                  <w:top w:val="nil"/>
                  <w:left w:val="nil"/>
                  <w:bottom w:val="single" w:sz="6" w:space="0" w:color="auto"/>
                  <w:right w:val="nil"/>
                </w:tcBorders>
              </w:tcPr>
              <w:p w14:paraId="36C02308" w14:textId="77777777" w:rsidR="00C041C1" w:rsidRPr="00C041C1" w:rsidRDefault="00581773" w:rsidP="00C041C1">
                <w:pPr>
                  <w:pStyle w:val="TableNormal0"/>
                </w:pPr>
                <w:r w:rsidRPr="00C041C1">
                  <w:t xml:space="preserve">(313) </w:t>
                </w:r>
                <w:r w:rsidRPr="00D66F62">
                  <w:rPr>
                    <w:rStyle w:val="Bold"/>
                  </w:rPr>
                  <w:t>Colour vision</w:t>
                </w:r>
              </w:p>
            </w:tc>
            <w:tc>
              <w:tcPr>
                <w:tcW w:w="1955" w:type="dxa"/>
                <w:gridSpan w:val="10"/>
                <w:tcBorders>
                  <w:top w:val="nil"/>
                  <w:left w:val="nil"/>
                  <w:bottom w:val="single" w:sz="6" w:space="0" w:color="auto"/>
                  <w:right w:val="nil"/>
                </w:tcBorders>
              </w:tcPr>
              <w:p w14:paraId="040CAE18" w14:textId="77777777" w:rsidR="0035550D" w:rsidRDefault="00581773" w:rsidP="00C041C1">
                <w:pPr>
                  <w:pStyle w:val="TableNormal0"/>
                </w:pPr>
                <w:r w:rsidRPr="00C041C1">
                  <w:t xml:space="preserve">Normal  </w:t>
                </w:r>
                <w:r w:rsidRPr="00C041C1">
                  <w:rPr>
                    <w:rFonts w:ascii="Wingdings" w:hAnsi="Wingdings"/>
                  </w:rPr>
                  <w:sym w:font="Wingdings" w:char="F06F"/>
                </w:r>
                <w:r>
                  <w:t> </w:t>
                </w:r>
              </w:p>
              <w:p w14:paraId="757F8D6E" w14:textId="77777777" w:rsidR="00C041C1" w:rsidRPr="00C041C1" w:rsidRDefault="00581773" w:rsidP="00C041C1">
                <w:pPr>
                  <w:pStyle w:val="TableNormal0"/>
                </w:pPr>
                <w:r>
                  <w:t xml:space="preserve"> Abnormal </w:t>
                </w:r>
                <w:r w:rsidRPr="00C041C1">
                  <w:rPr>
                    <w:rFonts w:ascii="Wingdings" w:hAnsi="Wingdings"/>
                  </w:rPr>
                  <w:sym w:font="Wingdings" w:char="F06F"/>
                </w:r>
              </w:p>
            </w:tc>
            <w:tc>
              <w:tcPr>
                <w:tcW w:w="237" w:type="dxa"/>
                <w:tcBorders>
                  <w:top w:val="nil"/>
                  <w:left w:val="nil"/>
                  <w:bottom w:val="nil"/>
                  <w:right w:val="single" w:sz="4" w:space="0" w:color="auto"/>
                </w:tcBorders>
              </w:tcPr>
              <w:p w14:paraId="3961B670" w14:textId="77777777" w:rsidR="00C041C1" w:rsidRPr="00C041C1" w:rsidRDefault="00C041C1" w:rsidP="00C041C1">
                <w:pPr>
                  <w:pStyle w:val="TableNormal0"/>
                </w:pPr>
              </w:p>
            </w:tc>
            <w:tc>
              <w:tcPr>
                <w:tcW w:w="4677" w:type="dxa"/>
                <w:gridSpan w:val="8"/>
                <w:tcBorders>
                  <w:left w:val="single" w:sz="4" w:space="0" w:color="auto"/>
                  <w:bottom w:val="nil"/>
                  <w:right w:val="single" w:sz="4" w:space="0" w:color="auto"/>
                </w:tcBorders>
              </w:tcPr>
              <w:p w14:paraId="74A0BBBA" w14:textId="77777777" w:rsidR="00C041C1" w:rsidRPr="00C041C1" w:rsidRDefault="00581773" w:rsidP="00C041C1">
                <w:pPr>
                  <w:pStyle w:val="TableNormal0"/>
                </w:pPr>
                <w:r w:rsidRPr="00C041C1">
                  <w:rPr>
                    <w:rFonts w:ascii="Wingdings" w:hAnsi="Wingdings"/>
                  </w:rPr>
                  <w:sym w:font="Wingdings" w:char="F06F"/>
                </w:r>
                <w:r w:rsidR="0035550D">
                  <w:t xml:space="preserve">   </w:t>
                </w:r>
                <w:r w:rsidRPr="00C041C1">
                  <w:t>Medical certificate issued by undersigned (copy attached) for class:</w:t>
                </w:r>
                <w:r w:rsidRPr="00C041C1">
                  <w:tab/>
                  <w:t>-------------------------------</w:t>
                </w:r>
              </w:p>
            </w:tc>
          </w:tr>
          <w:tr w:rsidR="00090094" w14:paraId="0E282A49" w14:textId="77777777" w:rsidTr="00767508">
            <w:trPr>
              <w:cantSplit/>
            </w:trPr>
            <w:tc>
              <w:tcPr>
                <w:tcW w:w="2694" w:type="dxa"/>
                <w:gridSpan w:val="11"/>
                <w:tcBorders>
                  <w:top w:val="single" w:sz="6" w:space="0" w:color="auto"/>
                  <w:left w:val="single" w:sz="6" w:space="0" w:color="auto"/>
                </w:tcBorders>
              </w:tcPr>
              <w:p w14:paraId="4C4DE904" w14:textId="77777777" w:rsidR="00C041C1" w:rsidRPr="00C041C1" w:rsidRDefault="00581773" w:rsidP="00C041C1">
                <w:pPr>
                  <w:pStyle w:val="TableNormal0"/>
                </w:pPr>
                <w:r w:rsidRPr="00C041C1">
                  <w:t>Colour vision testing method/s:</w:t>
                </w:r>
              </w:p>
            </w:tc>
            <w:tc>
              <w:tcPr>
                <w:tcW w:w="1464" w:type="dxa"/>
                <w:gridSpan w:val="7"/>
                <w:tcBorders>
                  <w:top w:val="single" w:sz="6" w:space="0" w:color="auto"/>
                  <w:right w:val="single" w:sz="6" w:space="0" w:color="auto"/>
                </w:tcBorders>
              </w:tcPr>
              <w:p w14:paraId="63F12900" w14:textId="77777777" w:rsidR="00C041C1" w:rsidRPr="00C041C1" w:rsidRDefault="00C041C1" w:rsidP="00C041C1">
                <w:pPr>
                  <w:pStyle w:val="TableNormal0"/>
                </w:pPr>
              </w:p>
            </w:tc>
            <w:tc>
              <w:tcPr>
                <w:tcW w:w="237" w:type="dxa"/>
                <w:tcBorders>
                  <w:top w:val="nil"/>
                  <w:left w:val="nil"/>
                  <w:bottom w:val="nil"/>
                  <w:right w:val="single" w:sz="4" w:space="0" w:color="auto"/>
                </w:tcBorders>
              </w:tcPr>
              <w:p w14:paraId="35BECA14" w14:textId="77777777" w:rsidR="00C041C1" w:rsidRPr="00C041C1" w:rsidRDefault="00C041C1" w:rsidP="00C041C1">
                <w:pPr>
                  <w:pStyle w:val="TableNormal0"/>
                </w:pPr>
              </w:p>
            </w:tc>
            <w:tc>
              <w:tcPr>
                <w:tcW w:w="4677" w:type="dxa"/>
                <w:gridSpan w:val="8"/>
                <w:tcBorders>
                  <w:left w:val="single" w:sz="4" w:space="0" w:color="auto"/>
                  <w:bottom w:val="nil"/>
                  <w:right w:val="single" w:sz="4" w:space="0" w:color="auto"/>
                </w:tcBorders>
              </w:tcPr>
              <w:p w14:paraId="735B3C60" w14:textId="77777777" w:rsidR="00C041C1" w:rsidRPr="00C041C1" w:rsidRDefault="00581773" w:rsidP="00C041C1">
                <w:pPr>
                  <w:pStyle w:val="TableNormal0"/>
                </w:pPr>
                <w:r w:rsidRPr="00C041C1">
                  <w:rPr>
                    <w:rFonts w:ascii="Wingdings" w:hAnsi="Wingdings"/>
                  </w:rPr>
                  <w:sym w:font="Wingdings" w:char="F06F"/>
                </w:r>
                <w:r w:rsidRPr="00C041C1">
                  <w:t>   Unfit for class:</w:t>
                </w:r>
                <w:r w:rsidRPr="00C041C1">
                  <w:tab/>
                  <w:t>--------------------</w:t>
                </w:r>
              </w:p>
            </w:tc>
          </w:tr>
          <w:tr w:rsidR="00090094" w14:paraId="7BCA57E0" w14:textId="77777777" w:rsidTr="00767508">
            <w:trPr>
              <w:cantSplit/>
            </w:trPr>
            <w:tc>
              <w:tcPr>
                <w:tcW w:w="2694" w:type="dxa"/>
                <w:gridSpan w:val="11"/>
                <w:tcBorders>
                  <w:left w:val="single" w:sz="6" w:space="0" w:color="auto"/>
                  <w:bottom w:val="single" w:sz="6" w:space="0" w:color="auto"/>
                </w:tcBorders>
              </w:tcPr>
              <w:p w14:paraId="35EAEC4A" w14:textId="77777777" w:rsidR="00C041C1" w:rsidRPr="00C041C1" w:rsidRDefault="00581773" w:rsidP="00C041C1">
                <w:pPr>
                  <w:pStyle w:val="TableNormal0"/>
                </w:pPr>
                <w:r w:rsidRPr="00C041C1">
                  <w:t>Results:</w:t>
                </w:r>
              </w:p>
            </w:tc>
            <w:tc>
              <w:tcPr>
                <w:tcW w:w="1464" w:type="dxa"/>
                <w:gridSpan w:val="7"/>
                <w:tcBorders>
                  <w:bottom w:val="single" w:sz="6" w:space="0" w:color="auto"/>
                  <w:right w:val="single" w:sz="6" w:space="0" w:color="auto"/>
                </w:tcBorders>
              </w:tcPr>
              <w:p w14:paraId="1077AE73" w14:textId="77777777" w:rsidR="00C041C1" w:rsidRPr="00C041C1" w:rsidRDefault="00C041C1" w:rsidP="00C041C1">
                <w:pPr>
                  <w:pStyle w:val="TableNormal0"/>
                </w:pPr>
              </w:p>
            </w:tc>
            <w:tc>
              <w:tcPr>
                <w:tcW w:w="237" w:type="dxa"/>
                <w:tcBorders>
                  <w:top w:val="nil"/>
                  <w:left w:val="single" w:sz="6" w:space="0" w:color="auto"/>
                  <w:bottom w:val="nil"/>
                  <w:right w:val="single" w:sz="4" w:space="0" w:color="auto"/>
                </w:tcBorders>
              </w:tcPr>
              <w:p w14:paraId="5A6C23E7" w14:textId="77777777" w:rsidR="00C041C1" w:rsidRPr="00C041C1" w:rsidRDefault="00C041C1" w:rsidP="00C041C1">
                <w:pPr>
                  <w:pStyle w:val="TableNormal0"/>
                </w:pPr>
              </w:p>
            </w:tc>
            <w:tc>
              <w:tcPr>
                <w:tcW w:w="4677" w:type="dxa"/>
                <w:gridSpan w:val="8"/>
                <w:tcBorders>
                  <w:top w:val="nil"/>
                  <w:left w:val="single" w:sz="4" w:space="0" w:color="auto"/>
                  <w:bottom w:val="nil"/>
                  <w:right w:val="single" w:sz="4" w:space="0" w:color="auto"/>
                </w:tcBorders>
              </w:tcPr>
              <w:p w14:paraId="01AA429E" w14:textId="77777777" w:rsidR="00C041C1" w:rsidRPr="00C041C1" w:rsidRDefault="00581773" w:rsidP="00C041C1">
                <w:pPr>
                  <w:pStyle w:val="TableNormal0"/>
                </w:pPr>
                <w:r w:rsidRPr="00C041C1">
                  <w:rPr>
                    <w:rFonts w:ascii="Wingdings" w:hAnsi="Wingdings"/>
                  </w:rPr>
                  <w:sym w:font="Wingdings" w:char="F06F"/>
                </w:r>
                <w:r w:rsidRPr="00C041C1">
                  <w:t>   Deferred for further evaluation. If yes, why and to whom?</w:t>
                </w:r>
              </w:p>
            </w:tc>
          </w:tr>
          <w:tr w:rsidR="00090094" w14:paraId="16A5FC74" w14:textId="77777777" w:rsidTr="00767508">
            <w:trPr>
              <w:trHeight w:val="325"/>
            </w:trPr>
            <w:tc>
              <w:tcPr>
                <w:tcW w:w="2410" w:type="dxa"/>
                <w:gridSpan w:val="9"/>
                <w:tcBorders>
                  <w:top w:val="nil"/>
                  <w:left w:val="nil"/>
                  <w:bottom w:val="single" w:sz="6" w:space="0" w:color="auto"/>
                </w:tcBorders>
              </w:tcPr>
              <w:p w14:paraId="1C9A1A39" w14:textId="77777777" w:rsidR="00C041C1" w:rsidRPr="00C041C1" w:rsidRDefault="00581773" w:rsidP="00C041C1">
                <w:pPr>
                  <w:pStyle w:val="TableNormal0"/>
                </w:pPr>
                <w:r w:rsidRPr="00C041C1">
                  <w:t xml:space="preserve">(234) </w:t>
                </w:r>
                <w:r w:rsidRPr="00D66F62">
                  <w:rPr>
                    <w:rStyle w:val="Bold"/>
                  </w:rPr>
                  <w:t>Hearing</w:t>
                </w:r>
              </w:p>
              <w:p w14:paraId="5EECC6A9" w14:textId="77777777" w:rsidR="00C041C1" w:rsidRPr="00C041C1" w:rsidRDefault="00581773" w:rsidP="00C041C1">
                <w:pPr>
                  <w:pStyle w:val="TableNormal0"/>
                </w:pPr>
                <w:r w:rsidRPr="00C041C1">
                  <w:t>(when 239/241 not performed)</w:t>
                </w:r>
              </w:p>
            </w:tc>
            <w:tc>
              <w:tcPr>
                <w:tcW w:w="936" w:type="dxa"/>
                <w:gridSpan w:val="4"/>
                <w:tcBorders>
                  <w:top w:val="single" w:sz="6" w:space="0" w:color="auto"/>
                  <w:bottom w:val="single" w:sz="6" w:space="0" w:color="auto"/>
                </w:tcBorders>
                <w:vAlign w:val="bottom"/>
              </w:tcPr>
              <w:p w14:paraId="3C8E25F3" w14:textId="77777777" w:rsidR="00C041C1" w:rsidRPr="00C041C1" w:rsidRDefault="00581773" w:rsidP="00767508">
                <w:pPr>
                  <w:pStyle w:val="TableNormal0"/>
                </w:pPr>
                <w:r w:rsidRPr="00C041C1">
                  <w:t>Right ear</w:t>
                </w:r>
              </w:p>
            </w:tc>
            <w:tc>
              <w:tcPr>
                <w:tcW w:w="812" w:type="dxa"/>
                <w:gridSpan w:val="5"/>
                <w:tcBorders>
                  <w:top w:val="single" w:sz="6" w:space="0" w:color="auto"/>
                  <w:bottom w:val="single" w:sz="6" w:space="0" w:color="auto"/>
                </w:tcBorders>
                <w:vAlign w:val="bottom"/>
              </w:tcPr>
              <w:p w14:paraId="3452ABFA" w14:textId="77777777" w:rsidR="00C041C1" w:rsidRPr="00C041C1" w:rsidRDefault="00581773" w:rsidP="00767508">
                <w:pPr>
                  <w:pStyle w:val="TableNormal0"/>
                </w:pPr>
                <w:r w:rsidRPr="00C041C1">
                  <w:t>Left ear</w:t>
                </w:r>
              </w:p>
            </w:tc>
            <w:tc>
              <w:tcPr>
                <w:tcW w:w="237" w:type="dxa"/>
                <w:tcBorders>
                  <w:top w:val="nil"/>
                  <w:left w:val="nil"/>
                  <w:bottom w:val="nil"/>
                  <w:right w:val="single" w:sz="4" w:space="0" w:color="auto"/>
                </w:tcBorders>
              </w:tcPr>
              <w:p w14:paraId="629C6159" w14:textId="77777777" w:rsidR="00C041C1" w:rsidRPr="00C041C1" w:rsidRDefault="00C041C1" w:rsidP="00C041C1">
                <w:pPr>
                  <w:pStyle w:val="TableNormal0"/>
                </w:pPr>
              </w:p>
            </w:tc>
            <w:tc>
              <w:tcPr>
                <w:tcW w:w="4677" w:type="dxa"/>
                <w:gridSpan w:val="8"/>
                <w:tcBorders>
                  <w:top w:val="nil"/>
                  <w:left w:val="nil"/>
                  <w:bottom w:val="nil"/>
                  <w:right w:val="single" w:sz="4" w:space="0" w:color="auto"/>
                </w:tcBorders>
              </w:tcPr>
              <w:p w14:paraId="244F70C5" w14:textId="77777777" w:rsidR="00C041C1" w:rsidRPr="00C041C1" w:rsidRDefault="00581773" w:rsidP="00C041C1">
                <w:pPr>
                  <w:pStyle w:val="TableNormal0"/>
                </w:pPr>
                <w:r w:rsidRPr="00C041C1">
                  <w:t xml:space="preserve">(248) </w:t>
                </w:r>
                <w:r w:rsidRPr="00D66F62">
                  <w:rPr>
                    <w:rStyle w:val="Bold"/>
                  </w:rPr>
                  <w:t>Comments, limitations</w:t>
                </w:r>
              </w:p>
            </w:tc>
          </w:tr>
          <w:tr w:rsidR="00090094" w14:paraId="28D319FB" w14:textId="77777777" w:rsidTr="00E26A2F">
            <w:tc>
              <w:tcPr>
                <w:tcW w:w="2410" w:type="dxa"/>
                <w:gridSpan w:val="9"/>
                <w:vMerge w:val="restart"/>
                <w:tcBorders>
                  <w:top w:val="single" w:sz="6" w:space="0" w:color="auto"/>
                  <w:left w:val="single" w:sz="6" w:space="0" w:color="auto"/>
                  <w:right w:val="single" w:sz="6" w:space="0" w:color="auto"/>
                </w:tcBorders>
              </w:tcPr>
              <w:p w14:paraId="78D29B2B" w14:textId="77777777" w:rsidR="00767508" w:rsidRPr="00C041C1" w:rsidRDefault="00581773" w:rsidP="00C041C1">
                <w:pPr>
                  <w:pStyle w:val="TableNormal0"/>
                </w:pPr>
                <w:r w:rsidRPr="00C041C1">
                  <w:t>Conversational voice test (2m) with back turned to examiner</w:t>
                </w:r>
              </w:p>
            </w:tc>
            <w:tc>
              <w:tcPr>
                <w:tcW w:w="936" w:type="dxa"/>
                <w:gridSpan w:val="4"/>
                <w:tcBorders>
                  <w:top w:val="single" w:sz="6" w:space="0" w:color="auto"/>
                  <w:left w:val="nil"/>
                  <w:bottom w:val="nil"/>
                  <w:right w:val="single" w:sz="6" w:space="0" w:color="auto"/>
                </w:tcBorders>
              </w:tcPr>
              <w:p w14:paraId="4297C731" w14:textId="77777777" w:rsidR="00767508" w:rsidRPr="00C041C1" w:rsidRDefault="00581773" w:rsidP="00C041C1">
                <w:pPr>
                  <w:pStyle w:val="TableNormal0"/>
                </w:pPr>
                <w:r w:rsidRPr="00C041C1">
                  <w:t>Yes   </w:t>
                </w:r>
                <w:r w:rsidRPr="00C041C1">
                  <w:rPr>
                    <w:rFonts w:ascii="Wingdings" w:hAnsi="Wingdings"/>
                  </w:rPr>
                  <w:sym w:font="Wingdings" w:char="F06F"/>
                </w:r>
              </w:p>
              <w:p w14:paraId="53C18555" w14:textId="77777777" w:rsidR="00767508" w:rsidRPr="00C041C1" w:rsidRDefault="00581773" w:rsidP="00C041C1">
                <w:pPr>
                  <w:pStyle w:val="TableNormal0"/>
                </w:pPr>
                <w:r w:rsidRPr="00C041C1">
                  <w:t xml:space="preserve">No    </w:t>
                </w:r>
                <w:r w:rsidRPr="00C041C1">
                  <w:rPr>
                    <w:rFonts w:ascii="Wingdings" w:hAnsi="Wingdings"/>
                  </w:rPr>
                  <w:sym w:font="Wingdings" w:char="F06F"/>
                </w:r>
              </w:p>
            </w:tc>
            <w:tc>
              <w:tcPr>
                <w:tcW w:w="812" w:type="dxa"/>
                <w:gridSpan w:val="5"/>
                <w:tcBorders>
                  <w:top w:val="single" w:sz="6" w:space="0" w:color="auto"/>
                  <w:left w:val="nil"/>
                  <w:bottom w:val="nil"/>
                  <w:right w:val="single" w:sz="6" w:space="0" w:color="auto"/>
                </w:tcBorders>
              </w:tcPr>
              <w:p w14:paraId="4224E240" w14:textId="77777777" w:rsidR="00767508" w:rsidRPr="00C041C1" w:rsidRDefault="00581773" w:rsidP="00C041C1">
                <w:pPr>
                  <w:pStyle w:val="TableNormal0"/>
                </w:pPr>
                <w:r w:rsidRPr="00C041C1">
                  <w:t>Yes   </w:t>
                </w:r>
                <w:r w:rsidRPr="00C041C1">
                  <w:rPr>
                    <w:rFonts w:ascii="Wingdings" w:hAnsi="Wingdings"/>
                  </w:rPr>
                  <w:sym w:font="Wingdings" w:char="F06F"/>
                </w:r>
              </w:p>
              <w:p w14:paraId="1C0878F5" w14:textId="77777777" w:rsidR="00767508" w:rsidRPr="00C041C1" w:rsidRDefault="00581773" w:rsidP="00C041C1">
                <w:pPr>
                  <w:pStyle w:val="TableNormal0"/>
                </w:pPr>
                <w:r w:rsidRPr="00C041C1">
                  <w:t xml:space="preserve">No    </w:t>
                </w:r>
                <w:r w:rsidRPr="00C041C1">
                  <w:rPr>
                    <w:rFonts w:ascii="Wingdings" w:hAnsi="Wingdings"/>
                  </w:rPr>
                  <w:sym w:font="Wingdings" w:char="F06F"/>
                </w:r>
              </w:p>
            </w:tc>
            <w:tc>
              <w:tcPr>
                <w:tcW w:w="237" w:type="dxa"/>
                <w:tcBorders>
                  <w:top w:val="nil"/>
                  <w:left w:val="single" w:sz="6" w:space="0" w:color="auto"/>
                  <w:bottom w:val="nil"/>
                  <w:right w:val="single" w:sz="4" w:space="0" w:color="auto"/>
                </w:tcBorders>
              </w:tcPr>
              <w:p w14:paraId="0C152254" w14:textId="77777777" w:rsidR="00767508" w:rsidRPr="00C041C1" w:rsidRDefault="00767508" w:rsidP="00C041C1">
                <w:pPr>
                  <w:pStyle w:val="TableNormal0"/>
                </w:pPr>
              </w:p>
            </w:tc>
            <w:tc>
              <w:tcPr>
                <w:tcW w:w="4677" w:type="dxa"/>
                <w:gridSpan w:val="8"/>
                <w:tcBorders>
                  <w:top w:val="nil"/>
                  <w:left w:val="single" w:sz="4" w:space="0" w:color="auto"/>
                  <w:right w:val="single" w:sz="4" w:space="0" w:color="auto"/>
                </w:tcBorders>
              </w:tcPr>
              <w:p w14:paraId="21D2A365" w14:textId="77777777" w:rsidR="00767508" w:rsidRPr="00C041C1" w:rsidRDefault="00767508" w:rsidP="00C041C1">
                <w:pPr>
                  <w:pStyle w:val="TableNormal0"/>
                </w:pPr>
              </w:p>
            </w:tc>
          </w:tr>
          <w:tr w:rsidR="00090094" w14:paraId="75559BDB" w14:textId="77777777" w:rsidTr="00E26A2F">
            <w:trPr>
              <w:trHeight w:val="60"/>
            </w:trPr>
            <w:tc>
              <w:tcPr>
                <w:tcW w:w="2410" w:type="dxa"/>
                <w:gridSpan w:val="9"/>
                <w:vMerge/>
                <w:tcBorders>
                  <w:left w:val="single" w:sz="6" w:space="0" w:color="auto"/>
                  <w:bottom w:val="single" w:sz="6" w:space="0" w:color="auto"/>
                  <w:right w:val="single" w:sz="6" w:space="0" w:color="auto"/>
                </w:tcBorders>
              </w:tcPr>
              <w:p w14:paraId="4598862E" w14:textId="77777777" w:rsidR="00767508" w:rsidRPr="00C041C1" w:rsidRDefault="00767508" w:rsidP="00C041C1">
                <w:pPr>
                  <w:pStyle w:val="TableNormal0"/>
                </w:pPr>
              </w:p>
            </w:tc>
            <w:tc>
              <w:tcPr>
                <w:tcW w:w="936" w:type="dxa"/>
                <w:gridSpan w:val="4"/>
                <w:tcBorders>
                  <w:top w:val="nil"/>
                  <w:left w:val="nil"/>
                  <w:bottom w:val="single" w:sz="6" w:space="0" w:color="auto"/>
                  <w:right w:val="single" w:sz="6" w:space="0" w:color="auto"/>
                </w:tcBorders>
              </w:tcPr>
              <w:p w14:paraId="07605DF1" w14:textId="77777777" w:rsidR="00767508" w:rsidRPr="00C041C1" w:rsidRDefault="00767508" w:rsidP="00C041C1">
                <w:pPr>
                  <w:pStyle w:val="TableNormal0"/>
                </w:pPr>
              </w:p>
            </w:tc>
            <w:tc>
              <w:tcPr>
                <w:tcW w:w="812" w:type="dxa"/>
                <w:gridSpan w:val="5"/>
                <w:tcBorders>
                  <w:top w:val="nil"/>
                  <w:left w:val="nil"/>
                  <w:bottom w:val="single" w:sz="6" w:space="0" w:color="auto"/>
                  <w:right w:val="single" w:sz="6" w:space="0" w:color="auto"/>
                </w:tcBorders>
              </w:tcPr>
              <w:p w14:paraId="1700A81E" w14:textId="77777777" w:rsidR="00767508" w:rsidRPr="00C041C1" w:rsidRDefault="00767508" w:rsidP="00C041C1">
                <w:pPr>
                  <w:pStyle w:val="TableNormal0"/>
                </w:pPr>
              </w:p>
            </w:tc>
            <w:tc>
              <w:tcPr>
                <w:tcW w:w="237" w:type="dxa"/>
                <w:tcBorders>
                  <w:top w:val="nil"/>
                  <w:left w:val="single" w:sz="6" w:space="0" w:color="auto"/>
                  <w:bottom w:val="nil"/>
                  <w:right w:val="single" w:sz="4" w:space="0" w:color="auto"/>
                </w:tcBorders>
              </w:tcPr>
              <w:p w14:paraId="0F3E37E8" w14:textId="77777777" w:rsidR="00767508" w:rsidRPr="00C041C1" w:rsidRDefault="00767508" w:rsidP="00C041C1">
                <w:pPr>
                  <w:pStyle w:val="TableNormal0"/>
                </w:pPr>
              </w:p>
            </w:tc>
            <w:tc>
              <w:tcPr>
                <w:tcW w:w="4677" w:type="dxa"/>
                <w:gridSpan w:val="8"/>
                <w:tcBorders>
                  <w:top w:val="nil"/>
                  <w:left w:val="single" w:sz="4" w:space="0" w:color="auto"/>
                  <w:bottom w:val="single" w:sz="4" w:space="0" w:color="auto"/>
                  <w:right w:val="single" w:sz="4" w:space="0" w:color="auto"/>
                </w:tcBorders>
              </w:tcPr>
              <w:p w14:paraId="60F36AD0" w14:textId="77777777" w:rsidR="00767508" w:rsidRPr="00C041C1" w:rsidRDefault="00767508" w:rsidP="00C041C1">
                <w:pPr>
                  <w:pStyle w:val="TableNormal0"/>
                </w:pPr>
              </w:p>
            </w:tc>
          </w:tr>
          <w:tr w:rsidR="00090094" w14:paraId="3CE2D3F9" w14:textId="77777777" w:rsidTr="00324064">
            <w:trPr>
              <w:gridAfter w:val="9"/>
              <w:wAfter w:w="4914" w:type="dxa"/>
            </w:trPr>
            <w:tc>
              <w:tcPr>
                <w:tcW w:w="4158" w:type="dxa"/>
                <w:gridSpan w:val="18"/>
                <w:tcBorders>
                  <w:top w:val="single" w:sz="6" w:space="0" w:color="auto"/>
                  <w:left w:val="single" w:sz="6" w:space="0" w:color="auto"/>
                  <w:bottom w:val="single" w:sz="6" w:space="0" w:color="auto"/>
                  <w:right w:val="single" w:sz="4" w:space="0" w:color="auto"/>
                </w:tcBorders>
              </w:tcPr>
              <w:p w14:paraId="704908C8" w14:textId="77777777" w:rsidR="00C041C1" w:rsidRPr="00C041C1" w:rsidRDefault="00581773" w:rsidP="00C041C1">
                <w:pPr>
                  <w:pStyle w:val="TableNormal0"/>
                </w:pPr>
                <w:r w:rsidRPr="00C041C1">
                  <w:t>Audiometry</w:t>
                </w:r>
              </w:p>
            </w:tc>
          </w:tr>
          <w:tr w:rsidR="00090094" w14:paraId="2D6EE612" w14:textId="77777777" w:rsidTr="00324064">
            <w:trPr>
              <w:gridAfter w:val="9"/>
              <w:wAfter w:w="4914" w:type="dxa"/>
              <w:cantSplit/>
            </w:trPr>
            <w:tc>
              <w:tcPr>
                <w:tcW w:w="755" w:type="dxa"/>
                <w:tcBorders>
                  <w:top w:val="single" w:sz="6" w:space="0" w:color="auto"/>
                  <w:left w:val="single" w:sz="6" w:space="0" w:color="auto"/>
                  <w:bottom w:val="single" w:sz="6" w:space="0" w:color="auto"/>
                  <w:right w:val="single" w:sz="6" w:space="0" w:color="auto"/>
                </w:tcBorders>
              </w:tcPr>
              <w:p w14:paraId="64EABFE9" w14:textId="77777777" w:rsidR="00C041C1" w:rsidRPr="00C041C1" w:rsidRDefault="00581773" w:rsidP="00C041C1">
                <w:pPr>
                  <w:pStyle w:val="TableNormal0"/>
                </w:pPr>
                <w:r w:rsidRPr="00C041C1">
                  <w:t>Hz</w:t>
                </w:r>
              </w:p>
            </w:tc>
            <w:tc>
              <w:tcPr>
                <w:tcW w:w="858" w:type="dxa"/>
                <w:gridSpan w:val="3"/>
                <w:tcBorders>
                  <w:top w:val="single" w:sz="6" w:space="0" w:color="auto"/>
                  <w:left w:val="single" w:sz="6" w:space="0" w:color="auto"/>
                  <w:bottom w:val="single" w:sz="6" w:space="0" w:color="auto"/>
                  <w:right w:val="single" w:sz="6" w:space="0" w:color="auto"/>
                </w:tcBorders>
                <w:vAlign w:val="center"/>
              </w:tcPr>
              <w:p w14:paraId="1CD1404A" w14:textId="77777777" w:rsidR="00C041C1" w:rsidRPr="00C041C1" w:rsidRDefault="00581773" w:rsidP="00C041C1">
                <w:pPr>
                  <w:pStyle w:val="TableNormal0"/>
                </w:pPr>
                <w:r w:rsidRPr="00C041C1">
                  <w:t>500</w:t>
                </w:r>
              </w:p>
            </w:tc>
            <w:tc>
              <w:tcPr>
                <w:tcW w:w="877" w:type="dxa"/>
                <w:gridSpan w:val="6"/>
                <w:tcBorders>
                  <w:top w:val="single" w:sz="6" w:space="0" w:color="auto"/>
                  <w:left w:val="single" w:sz="6" w:space="0" w:color="auto"/>
                  <w:bottom w:val="single" w:sz="6" w:space="0" w:color="auto"/>
                  <w:right w:val="single" w:sz="6" w:space="0" w:color="auto"/>
                </w:tcBorders>
                <w:vAlign w:val="center"/>
              </w:tcPr>
              <w:p w14:paraId="229C06EA" w14:textId="77777777" w:rsidR="00C041C1" w:rsidRPr="00C041C1" w:rsidRDefault="00581773" w:rsidP="00C041C1">
                <w:pPr>
                  <w:pStyle w:val="TableNormal0"/>
                </w:pPr>
                <w:r w:rsidRPr="00C041C1">
                  <w:t>1000</w:t>
                </w:r>
              </w:p>
            </w:tc>
            <w:tc>
              <w:tcPr>
                <w:tcW w:w="879" w:type="dxa"/>
                <w:gridSpan w:val="4"/>
                <w:tcBorders>
                  <w:top w:val="single" w:sz="6" w:space="0" w:color="auto"/>
                  <w:left w:val="single" w:sz="6" w:space="0" w:color="auto"/>
                  <w:bottom w:val="single" w:sz="6" w:space="0" w:color="auto"/>
                  <w:right w:val="single" w:sz="6" w:space="0" w:color="auto"/>
                </w:tcBorders>
                <w:vAlign w:val="center"/>
              </w:tcPr>
              <w:p w14:paraId="56C2030B" w14:textId="77777777" w:rsidR="00C041C1" w:rsidRPr="00C041C1" w:rsidRDefault="00581773" w:rsidP="00C041C1">
                <w:pPr>
                  <w:pStyle w:val="TableNormal0"/>
                </w:pPr>
                <w:r w:rsidRPr="00C041C1">
                  <w:t>2000</w:t>
                </w:r>
              </w:p>
            </w:tc>
            <w:tc>
              <w:tcPr>
                <w:tcW w:w="789" w:type="dxa"/>
                <w:gridSpan w:val="4"/>
                <w:tcBorders>
                  <w:top w:val="single" w:sz="6" w:space="0" w:color="auto"/>
                  <w:left w:val="single" w:sz="6" w:space="0" w:color="auto"/>
                  <w:bottom w:val="single" w:sz="6" w:space="0" w:color="auto"/>
                  <w:right w:val="single" w:sz="6" w:space="0" w:color="auto"/>
                </w:tcBorders>
                <w:vAlign w:val="center"/>
              </w:tcPr>
              <w:p w14:paraId="6BFB9423" w14:textId="77777777" w:rsidR="00C041C1" w:rsidRPr="00C041C1" w:rsidRDefault="00581773" w:rsidP="00C041C1">
                <w:pPr>
                  <w:pStyle w:val="TableNormal0"/>
                </w:pPr>
                <w:r w:rsidRPr="00C041C1">
                  <w:t>3000</w:t>
                </w:r>
              </w:p>
            </w:tc>
          </w:tr>
          <w:tr w:rsidR="00090094" w14:paraId="0CB7CB8C" w14:textId="77777777" w:rsidTr="00324064">
            <w:trPr>
              <w:gridAfter w:val="9"/>
              <w:wAfter w:w="4914" w:type="dxa"/>
              <w:cantSplit/>
            </w:trPr>
            <w:tc>
              <w:tcPr>
                <w:tcW w:w="755" w:type="dxa"/>
                <w:tcBorders>
                  <w:top w:val="single" w:sz="6" w:space="0" w:color="auto"/>
                  <w:left w:val="single" w:sz="6" w:space="0" w:color="auto"/>
                  <w:bottom w:val="single" w:sz="6" w:space="0" w:color="auto"/>
                  <w:right w:val="single" w:sz="6" w:space="0" w:color="auto"/>
                </w:tcBorders>
              </w:tcPr>
              <w:p w14:paraId="127D14FD" w14:textId="77777777" w:rsidR="00C041C1" w:rsidRPr="00C041C1" w:rsidRDefault="00581773" w:rsidP="00C041C1">
                <w:pPr>
                  <w:pStyle w:val="TableNormal0"/>
                </w:pPr>
                <w:r w:rsidRPr="00C041C1">
                  <w:t>Right</w:t>
                </w:r>
              </w:p>
            </w:tc>
            <w:tc>
              <w:tcPr>
                <w:tcW w:w="858" w:type="dxa"/>
                <w:gridSpan w:val="3"/>
                <w:tcBorders>
                  <w:top w:val="single" w:sz="6" w:space="0" w:color="auto"/>
                  <w:left w:val="single" w:sz="6" w:space="0" w:color="auto"/>
                  <w:bottom w:val="single" w:sz="6" w:space="0" w:color="auto"/>
                  <w:right w:val="single" w:sz="6" w:space="0" w:color="auto"/>
                </w:tcBorders>
              </w:tcPr>
              <w:p w14:paraId="639AD638" w14:textId="77777777" w:rsidR="00C041C1" w:rsidRPr="00C041C1" w:rsidRDefault="00C041C1" w:rsidP="00C041C1">
                <w:pPr>
                  <w:pStyle w:val="TableNormal0"/>
                </w:pPr>
              </w:p>
            </w:tc>
            <w:tc>
              <w:tcPr>
                <w:tcW w:w="877" w:type="dxa"/>
                <w:gridSpan w:val="6"/>
                <w:tcBorders>
                  <w:top w:val="single" w:sz="6" w:space="0" w:color="auto"/>
                  <w:left w:val="single" w:sz="6" w:space="0" w:color="auto"/>
                  <w:bottom w:val="single" w:sz="6" w:space="0" w:color="auto"/>
                  <w:right w:val="single" w:sz="6" w:space="0" w:color="auto"/>
                </w:tcBorders>
              </w:tcPr>
              <w:p w14:paraId="461917E8" w14:textId="77777777" w:rsidR="00C041C1" w:rsidRPr="00C041C1" w:rsidRDefault="00C041C1" w:rsidP="00C041C1">
                <w:pPr>
                  <w:pStyle w:val="TableNormal0"/>
                </w:pPr>
              </w:p>
            </w:tc>
            <w:tc>
              <w:tcPr>
                <w:tcW w:w="879" w:type="dxa"/>
                <w:gridSpan w:val="4"/>
                <w:tcBorders>
                  <w:top w:val="single" w:sz="6" w:space="0" w:color="auto"/>
                  <w:left w:val="single" w:sz="6" w:space="0" w:color="auto"/>
                  <w:bottom w:val="single" w:sz="6" w:space="0" w:color="auto"/>
                  <w:right w:val="single" w:sz="6" w:space="0" w:color="auto"/>
                </w:tcBorders>
              </w:tcPr>
              <w:p w14:paraId="4BB6F8E5" w14:textId="77777777" w:rsidR="00C041C1" w:rsidRPr="00C041C1" w:rsidRDefault="00C041C1" w:rsidP="00C041C1">
                <w:pPr>
                  <w:pStyle w:val="TableNormal0"/>
                </w:pPr>
              </w:p>
            </w:tc>
            <w:tc>
              <w:tcPr>
                <w:tcW w:w="789" w:type="dxa"/>
                <w:gridSpan w:val="4"/>
                <w:tcBorders>
                  <w:top w:val="single" w:sz="6" w:space="0" w:color="auto"/>
                  <w:left w:val="single" w:sz="6" w:space="0" w:color="auto"/>
                  <w:bottom w:val="single" w:sz="6" w:space="0" w:color="auto"/>
                  <w:right w:val="single" w:sz="6" w:space="0" w:color="auto"/>
                </w:tcBorders>
              </w:tcPr>
              <w:p w14:paraId="45774C52" w14:textId="77777777" w:rsidR="00C041C1" w:rsidRPr="00C041C1" w:rsidRDefault="00C041C1" w:rsidP="00C041C1">
                <w:pPr>
                  <w:pStyle w:val="TableNormal0"/>
                </w:pPr>
              </w:p>
            </w:tc>
          </w:tr>
          <w:tr w:rsidR="00090094" w14:paraId="4070E3F6" w14:textId="77777777" w:rsidTr="00324064">
            <w:trPr>
              <w:gridAfter w:val="9"/>
              <w:wAfter w:w="4914" w:type="dxa"/>
              <w:cantSplit/>
            </w:trPr>
            <w:tc>
              <w:tcPr>
                <w:tcW w:w="755" w:type="dxa"/>
                <w:tcBorders>
                  <w:top w:val="single" w:sz="6" w:space="0" w:color="auto"/>
                  <w:left w:val="single" w:sz="6" w:space="0" w:color="auto"/>
                  <w:bottom w:val="single" w:sz="4" w:space="0" w:color="auto"/>
                  <w:right w:val="single" w:sz="6" w:space="0" w:color="auto"/>
                </w:tcBorders>
              </w:tcPr>
              <w:p w14:paraId="0208609A" w14:textId="77777777" w:rsidR="00C041C1" w:rsidRPr="00C041C1" w:rsidRDefault="00581773" w:rsidP="00C041C1">
                <w:pPr>
                  <w:pStyle w:val="TableNormal0"/>
                </w:pPr>
                <w:r w:rsidRPr="00C041C1">
                  <w:t>Left</w:t>
                </w:r>
              </w:p>
            </w:tc>
            <w:tc>
              <w:tcPr>
                <w:tcW w:w="858" w:type="dxa"/>
                <w:gridSpan w:val="3"/>
                <w:tcBorders>
                  <w:top w:val="single" w:sz="6" w:space="0" w:color="auto"/>
                  <w:left w:val="single" w:sz="6" w:space="0" w:color="auto"/>
                  <w:bottom w:val="single" w:sz="4" w:space="0" w:color="auto"/>
                  <w:right w:val="single" w:sz="6" w:space="0" w:color="auto"/>
                </w:tcBorders>
              </w:tcPr>
              <w:p w14:paraId="166EA3E7" w14:textId="77777777" w:rsidR="00C041C1" w:rsidRPr="00C041C1" w:rsidRDefault="00C041C1" w:rsidP="00C041C1">
                <w:pPr>
                  <w:pStyle w:val="TableNormal0"/>
                </w:pPr>
              </w:p>
            </w:tc>
            <w:tc>
              <w:tcPr>
                <w:tcW w:w="877" w:type="dxa"/>
                <w:gridSpan w:val="6"/>
                <w:tcBorders>
                  <w:top w:val="single" w:sz="6" w:space="0" w:color="auto"/>
                  <w:left w:val="single" w:sz="6" w:space="0" w:color="auto"/>
                  <w:bottom w:val="single" w:sz="4" w:space="0" w:color="auto"/>
                  <w:right w:val="single" w:sz="6" w:space="0" w:color="auto"/>
                </w:tcBorders>
              </w:tcPr>
              <w:p w14:paraId="2D9291FD" w14:textId="77777777" w:rsidR="00C041C1" w:rsidRPr="00C041C1" w:rsidRDefault="00C041C1" w:rsidP="00C041C1">
                <w:pPr>
                  <w:pStyle w:val="TableNormal0"/>
                </w:pPr>
              </w:p>
            </w:tc>
            <w:tc>
              <w:tcPr>
                <w:tcW w:w="879" w:type="dxa"/>
                <w:gridSpan w:val="4"/>
                <w:tcBorders>
                  <w:top w:val="single" w:sz="6" w:space="0" w:color="auto"/>
                  <w:left w:val="single" w:sz="6" w:space="0" w:color="auto"/>
                  <w:bottom w:val="single" w:sz="4" w:space="0" w:color="auto"/>
                  <w:right w:val="single" w:sz="6" w:space="0" w:color="auto"/>
                </w:tcBorders>
              </w:tcPr>
              <w:p w14:paraId="6AF762CF" w14:textId="77777777" w:rsidR="00C041C1" w:rsidRPr="00C041C1" w:rsidRDefault="00C041C1" w:rsidP="00C041C1">
                <w:pPr>
                  <w:pStyle w:val="TableNormal0"/>
                </w:pPr>
              </w:p>
            </w:tc>
            <w:tc>
              <w:tcPr>
                <w:tcW w:w="789" w:type="dxa"/>
                <w:gridSpan w:val="4"/>
                <w:tcBorders>
                  <w:top w:val="single" w:sz="6" w:space="0" w:color="auto"/>
                  <w:left w:val="single" w:sz="6" w:space="0" w:color="auto"/>
                  <w:bottom w:val="single" w:sz="4" w:space="0" w:color="auto"/>
                  <w:right w:val="single" w:sz="6" w:space="0" w:color="auto"/>
                </w:tcBorders>
              </w:tcPr>
              <w:p w14:paraId="2F969F7A" w14:textId="77777777" w:rsidR="00C041C1" w:rsidRPr="00C041C1" w:rsidRDefault="00C041C1" w:rsidP="00C041C1">
                <w:pPr>
                  <w:pStyle w:val="TableNormal0"/>
                </w:pPr>
              </w:p>
            </w:tc>
          </w:tr>
        </w:tbl>
        <w:p w14:paraId="45E629A3" w14:textId="77777777" w:rsidR="00C041C1" w:rsidRDefault="00C041C1" w:rsidP="00FE49D7"/>
        <w:p w14:paraId="29D820D1" w14:textId="77777777" w:rsidR="00C041C1" w:rsidRDefault="00581773" w:rsidP="00FE49D7">
          <w:r w:rsidRPr="00D66F62">
            <w:t xml:space="preserve">(249) </w:t>
          </w:r>
          <w:r w:rsidRPr="00D66F62">
            <w:rPr>
              <w:rStyle w:val="Bold"/>
            </w:rPr>
            <w:t>AME declaration</w:t>
          </w:r>
          <w:r w:rsidRPr="00D66F62">
            <w:t>:</w:t>
          </w:r>
        </w:p>
        <w:tbl>
          <w:tblPr>
            <w:tblW w:w="9072" w:type="dxa"/>
            <w:tblInd w:w="-8" w:type="dxa"/>
            <w:tblLayout w:type="fixed"/>
            <w:tblCellMar>
              <w:left w:w="70" w:type="dxa"/>
              <w:right w:w="70" w:type="dxa"/>
            </w:tblCellMar>
            <w:tblLook w:val="0000" w:firstRow="0" w:lastRow="0" w:firstColumn="0" w:lastColumn="0" w:noHBand="0" w:noVBand="0"/>
          </w:tblPr>
          <w:tblGrid>
            <w:gridCol w:w="2977"/>
            <w:gridCol w:w="3827"/>
            <w:gridCol w:w="2268"/>
          </w:tblGrid>
          <w:tr w:rsidR="00090094" w14:paraId="50456E44" w14:textId="77777777" w:rsidTr="00767508">
            <w:tc>
              <w:tcPr>
                <w:tcW w:w="9072" w:type="dxa"/>
                <w:gridSpan w:val="3"/>
                <w:tcBorders>
                  <w:top w:val="single" w:sz="6" w:space="0" w:color="auto"/>
                  <w:left w:val="single" w:sz="6" w:space="0" w:color="auto"/>
                  <w:bottom w:val="nil"/>
                  <w:right w:val="single" w:sz="6" w:space="0" w:color="auto"/>
                </w:tcBorders>
              </w:tcPr>
              <w:p w14:paraId="636FBA28" w14:textId="77777777" w:rsidR="00D57BE7" w:rsidRPr="00D57BE7" w:rsidRDefault="00581773" w:rsidP="00D57BE7">
                <w:pPr>
                  <w:pStyle w:val="TableNormal0"/>
                </w:pPr>
                <w:r w:rsidRPr="00D57BE7">
                  <w:t>I hereby certify that I/my AME group have personally examined the applicant named on this aero-medical examination report and that this report with any attachment embodies my findings completely and correctly.</w:t>
                </w:r>
              </w:p>
            </w:tc>
          </w:tr>
          <w:tr w:rsidR="00090094" w14:paraId="4814CA2A" w14:textId="77777777" w:rsidTr="00767508">
            <w:tc>
              <w:tcPr>
                <w:tcW w:w="2977" w:type="dxa"/>
                <w:tcBorders>
                  <w:top w:val="single" w:sz="6" w:space="0" w:color="auto"/>
                  <w:left w:val="single" w:sz="6" w:space="0" w:color="auto"/>
                  <w:bottom w:val="single" w:sz="6" w:space="0" w:color="auto"/>
                  <w:right w:val="single" w:sz="6" w:space="0" w:color="auto"/>
                </w:tcBorders>
              </w:tcPr>
              <w:p w14:paraId="12A40976" w14:textId="77777777" w:rsidR="00D57BE7" w:rsidRPr="00D57BE7" w:rsidRDefault="00581773" w:rsidP="00D57BE7">
                <w:pPr>
                  <w:pStyle w:val="TableNormal0"/>
                </w:pPr>
                <w:r w:rsidRPr="00D57BE7">
                  <w:t>(250) Place and date:</w:t>
                </w:r>
              </w:p>
              <w:p w14:paraId="3A0BB6C7" w14:textId="77777777" w:rsidR="00D57BE7" w:rsidRPr="00D57BE7" w:rsidRDefault="00D57BE7" w:rsidP="00D57BE7">
                <w:pPr>
                  <w:pStyle w:val="TableNormal0"/>
                </w:pPr>
              </w:p>
            </w:tc>
            <w:tc>
              <w:tcPr>
                <w:tcW w:w="3827" w:type="dxa"/>
                <w:tcBorders>
                  <w:top w:val="single" w:sz="6" w:space="0" w:color="auto"/>
                  <w:left w:val="nil"/>
                  <w:bottom w:val="nil"/>
                  <w:right w:val="single" w:sz="6" w:space="0" w:color="auto"/>
                </w:tcBorders>
              </w:tcPr>
              <w:p w14:paraId="6E6FD1FF" w14:textId="77777777" w:rsidR="00D57BE7" w:rsidRPr="00D57BE7" w:rsidRDefault="00581773" w:rsidP="00D57BE7">
                <w:pPr>
                  <w:pStyle w:val="TableNormal0"/>
                </w:pPr>
                <w:r w:rsidRPr="00D57BE7">
                  <w:t>AME name and address:</w:t>
                </w:r>
              </w:p>
            </w:tc>
            <w:tc>
              <w:tcPr>
                <w:tcW w:w="2268" w:type="dxa"/>
                <w:tcBorders>
                  <w:top w:val="single" w:sz="6" w:space="0" w:color="auto"/>
                  <w:left w:val="nil"/>
                  <w:bottom w:val="nil"/>
                  <w:right w:val="single" w:sz="6" w:space="0" w:color="auto"/>
                </w:tcBorders>
              </w:tcPr>
              <w:p w14:paraId="52D81E72" w14:textId="77777777" w:rsidR="00D57BE7" w:rsidRPr="00D57BE7" w:rsidRDefault="00581773" w:rsidP="00D57BE7">
                <w:pPr>
                  <w:pStyle w:val="TableNormal0"/>
                </w:pPr>
                <w:r w:rsidRPr="00D57BE7">
                  <w:t xml:space="preserve">AME certificate No: </w:t>
                </w:r>
              </w:p>
            </w:tc>
          </w:tr>
          <w:tr w:rsidR="00090094" w14:paraId="66C70D27" w14:textId="77777777" w:rsidTr="00767508">
            <w:tc>
              <w:tcPr>
                <w:tcW w:w="2977" w:type="dxa"/>
                <w:tcBorders>
                  <w:top w:val="nil"/>
                  <w:left w:val="single" w:sz="6" w:space="0" w:color="auto"/>
                  <w:bottom w:val="nil"/>
                  <w:right w:val="single" w:sz="6" w:space="0" w:color="auto"/>
                </w:tcBorders>
              </w:tcPr>
              <w:p w14:paraId="609C836C" w14:textId="77777777" w:rsidR="00D57BE7" w:rsidRPr="00D57BE7" w:rsidRDefault="00581773" w:rsidP="00D57BE7">
                <w:pPr>
                  <w:pStyle w:val="TableNormal0"/>
                </w:pPr>
                <w:r w:rsidRPr="00D57BE7">
                  <w:t>AME signature:</w:t>
                </w:r>
              </w:p>
            </w:tc>
            <w:tc>
              <w:tcPr>
                <w:tcW w:w="3827" w:type="dxa"/>
                <w:tcBorders>
                  <w:top w:val="nil"/>
                  <w:left w:val="nil"/>
                  <w:bottom w:val="nil"/>
                  <w:right w:val="single" w:sz="6" w:space="0" w:color="auto"/>
                </w:tcBorders>
              </w:tcPr>
              <w:p w14:paraId="6F6AC217" w14:textId="77777777" w:rsidR="00D57BE7" w:rsidRPr="00D57BE7" w:rsidRDefault="00581773" w:rsidP="00D57BE7">
                <w:pPr>
                  <w:pStyle w:val="TableNormal0"/>
                </w:pPr>
                <w:r w:rsidRPr="00D57BE7">
                  <w:t>E-mail:</w:t>
                </w:r>
              </w:p>
            </w:tc>
            <w:tc>
              <w:tcPr>
                <w:tcW w:w="2268" w:type="dxa"/>
                <w:tcBorders>
                  <w:top w:val="nil"/>
                  <w:left w:val="nil"/>
                  <w:bottom w:val="nil"/>
                  <w:right w:val="single" w:sz="6" w:space="0" w:color="auto"/>
                </w:tcBorders>
              </w:tcPr>
              <w:p w14:paraId="6DA4CFDC" w14:textId="77777777" w:rsidR="00D57BE7" w:rsidRPr="00D57BE7" w:rsidRDefault="00D57BE7" w:rsidP="00D57BE7">
                <w:pPr>
                  <w:pStyle w:val="TableNormal0"/>
                </w:pPr>
              </w:p>
            </w:tc>
          </w:tr>
          <w:tr w:rsidR="00090094" w14:paraId="6E82E3E6" w14:textId="77777777" w:rsidTr="00767508">
            <w:tc>
              <w:tcPr>
                <w:tcW w:w="2977" w:type="dxa"/>
                <w:tcBorders>
                  <w:top w:val="nil"/>
                  <w:left w:val="single" w:sz="6" w:space="0" w:color="auto"/>
                  <w:bottom w:val="single" w:sz="6" w:space="0" w:color="auto"/>
                  <w:right w:val="single" w:sz="6" w:space="0" w:color="auto"/>
                </w:tcBorders>
              </w:tcPr>
              <w:p w14:paraId="7D507019" w14:textId="77777777" w:rsidR="00D57BE7" w:rsidRDefault="00D57BE7" w:rsidP="00D57BE7">
                <w:pPr>
                  <w:pStyle w:val="TableNormal0"/>
                </w:pPr>
              </w:p>
              <w:p w14:paraId="11E9749B" w14:textId="77777777" w:rsidR="00767508" w:rsidRPr="00D57BE7" w:rsidRDefault="00767508" w:rsidP="00D57BE7">
                <w:pPr>
                  <w:pStyle w:val="TableNormal0"/>
                </w:pPr>
              </w:p>
            </w:tc>
            <w:tc>
              <w:tcPr>
                <w:tcW w:w="3827" w:type="dxa"/>
                <w:tcBorders>
                  <w:top w:val="nil"/>
                  <w:left w:val="nil"/>
                  <w:bottom w:val="single" w:sz="6" w:space="0" w:color="auto"/>
                  <w:right w:val="nil"/>
                </w:tcBorders>
              </w:tcPr>
              <w:p w14:paraId="442B2C29" w14:textId="77777777" w:rsidR="00767508" w:rsidRDefault="00581773" w:rsidP="00767508">
                <w:pPr>
                  <w:pStyle w:val="TableNormal0"/>
                </w:pPr>
                <w:r w:rsidRPr="00D57BE7">
                  <w:t>Telephone No:</w:t>
                </w:r>
              </w:p>
              <w:p w14:paraId="4749F02B" w14:textId="77777777" w:rsidR="00D57BE7" w:rsidRPr="00D57BE7" w:rsidRDefault="00581773" w:rsidP="00767508">
                <w:pPr>
                  <w:pStyle w:val="TableNormal0"/>
                </w:pPr>
                <w:r w:rsidRPr="00D57BE7">
                  <w:t>Telefax No:</w:t>
                </w:r>
              </w:p>
            </w:tc>
            <w:tc>
              <w:tcPr>
                <w:tcW w:w="2268" w:type="dxa"/>
                <w:tcBorders>
                  <w:top w:val="nil"/>
                  <w:left w:val="single" w:sz="6" w:space="0" w:color="auto"/>
                  <w:bottom w:val="single" w:sz="6" w:space="0" w:color="auto"/>
                  <w:right w:val="single" w:sz="6" w:space="0" w:color="auto"/>
                </w:tcBorders>
              </w:tcPr>
              <w:p w14:paraId="7A8F8233" w14:textId="77777777" w:rsidR="00D57BE7" w:rsidRPr="00D57BE7" w:rsidRDefault="00D57BE7" w:rsidP="00D57BE7">
                <w:pPr>
                  <w:pStyle w:val="TableNormal0"/>
                </w:pPr>
              </w:p>
            </w:tc>
          </w:tr>
        </w:tbl>
        <w:p w14:paraId="2E6DD4AF" w14:textId="77777777" w:rsidR="00D57BE7" w:rsidRDefault="00D57BE7" w:rsidP="00FE49D7"/>
        <w:p w14:paraId="4685073B" w14:textId="77777777" w:rsidR="00CD70A2" w:rsidRDefault="00CD70A2" w:rsidP="00FE49D7"/>
        <w:p w14:paraId="78732B1C" w14:textId="77777777" w:rsidR="00EE5EFC" w:rsidRPr="00E554C4" w:rsidRDefault="00581773" w:rsidP="00EE5EFC">
          <w:pPr>
            <w:rPr>
              <w:rStyle w:val="Bold"/>
            </w:rPr>
          </w:pPr>
          <w:r w:rsidRPr="00E554C4">
            <w:rPr>
              <w:rStyle w:val="Bold"/>
            </w:rPr>
            <w:t>INSTRUCTIONS FOR COMPLETION OF THE AERO-MEDICAL EXAMINATION REPORT FORMS</w:t>
          </w:r>
        </w:p>
        <w:p w14:paraId="7549D8B7" w14:textId="77777777" w:rsidR="00EE5EFC" w:rsidRPr="00767508" w:rsidRDefault="00581773" w:rsidP="00EE5EFC">
          <w:pPr>
            <w:rPr>
              <w:rStyle w:val="TableChar"/>
            </w:rPr>
          </w:pPr>
          <w:r w:rsidRPr="00767508">
            <w:rPr>
              <w:rStyle w:val="TableChar"/>
            </w:rPr>
            <w:t>The AME performing the aero-medical examination should verify the identity of the applicant.</w:t>
          </w:r>
        </w:p>
        <w:p w14:paraId="2D0BD4F3" w14:textId="77777777" w:rsidR="00EE5EFC" w:rsidRPr="00767508" w:rsidRDefault="00581773" w:rsidP="00EE5EFC">
          <w:pPr>
            <w:rPr>
              <w:rStyle w:val="TableChar"/>
            </w:rPr>
          </w:pPr>
          <w:r w:rsidRPr="00767508">
            <w:rPr>
              <w:rStyle w:val="TableChar"/>
            </w:rPr>
            <w:t>All questions (sections) on the aero-medical examination report form should be completed in full. If an otorhinolaryngology examination report form is attached, then questions 209, 210, 211, and 234 may be omitted. If an ophthalmology examination report form is attached, then questions 212, 213, 214, 229, 230, 231, 232, and 233 may be omitted.</w:t>
          </w:r>
        </w:p>
        <w:p w14:paraId="39F53A7B" w14:textId="77777777" w:rsidR="00EE5EFC" w:rsidRPr="00767508" w:rsidRDefault="00581773" w:rsidP="00EE5EFC">
          <w:pPr>
            <w:rPr>
              <w:rStyle w:val="TableChar"/>
            </w:rPr>
          </w:pPr>
          <w:r w:rsidRPr="00767508">
            <w:rPr>
              <w:rStyle w:val="TableChar"/>
            </w:rPr>
            <w:t>Writing should be legible and in block capitals using a ball-point pen. Completion of this form by typing/printing is also acceptable. If more space is required to answer any question, a plain sheet of paper should be used, bearing the applicant’s name, the AME’s name and signature, and the date of signing. The following numbered instructions apply to the numbered headings on the aero-medical examination report form.</w:t>
          </w:r>
        </w:p>
        <w:p w14:paraId="0FD1501C" w14:textId="77777777" w:rsidR="00EE5EFC" w:rsidRPr="00767508" w:rsidRDefault="00581773" w:rsidP="00EE5EFC">
          <w:pPr>
            <w:rPr>
              <w:rStyle w:val="TableChar"/>
            </w:rPr>
          </w:pPr>
          <w:r w:rsidRPr="00767508">
            <w:rPr>
              <w:rStyle w:val="TableChar"/>
            </w:rPr>
            <w:t xml:space="preserve">Failure to complete the aero-medical examination report form in full, as required, or to write legibly, may result in non-acceptance of the application in total and may lead to withdrawal of any medical certificate issued. The </w:t>
          </w:r>
          <w:r w:rsidRPr="00767508">
            <w:rPr>
              <w:rStyle w:val="TableChar"/>
            </w:rPr>
            <w:lastRenderedPageBreak/>
            <w:t>making of false or misleading statements or the withholding of relevant information by an AME may result in criminal prosecution, denial of an application or withdrawal of any medical certificate(s) granted.</w:t>
          </w:r>
        </w:p>
        <w:p w14:paraId="6BFB0A53" w14:textId="77777777" w:rsidR="00EE5EFC" w:rsidRDefault="00EE5EFC" w:rsidP="00767508">
          <w:pPr>
            <w:pStyle w:val="TableNormal0"/>
            <w:rPr>
              <w:rStyle w:val="TableChar"/>
            </w:rPr>
          </w:pPr>
        </w:p>
        <w:p w14:paraId="18C80F49" w14:textId="77777777" w:rsidR="00751CF7" w:rsidRDefault="00751CF7" w:rsidP="00767508">
          <w:pPr>
            <w:pStyle w:val="TableNormal0"/>
            <w:rPr>
              <w:rStyle w:val="TableChar"/>
            </w:rPr>
          </w:pPr>
        </w:p>
        <w:p w14:paraId="4DFF242F" w14:textId="77777777" w:rsidR="00751CF7" w:rsidRPr="00767508" w:rsidRDefault="00751CF7" w:rsidP="00767508">
          <w:pPr>
            <w:pStyle w:val="TableNormal0"/>
            <w:rPr>
              <w:rStyle w:val="TableChar"/>
            </w:rPr>
          </w:pPr>
        </w:p>
        <w:p w14:paraId="501BEF8C" w14:textId="77777777" w:rsidR="00EE5EFC" w:rsidRPr="00767508" w:rsidRDefault="00581773" w:rsidP="00EE5EFC">
          <w:pPr>
            <w:rPr>
              <w:rStyle w:val="TableChar"/>
            </w:rPr>
          </w:pPr>
          <w:r w:rsidRPr="00767508">
            <w:rPr>
              <w:rStyle w:val="TableChar"/>
            </w:rPr>
            <w:t>201</w:t>
          </w:r>
          <w:r w:rsidRPr="00767508">
            <w:rPr>
              <w:rStyle w:val="TableChar"/>
            </w:rPr>
            <w:tab/>
            <w:t>EXAMINATION CATEGORY — Tick appropriate box.</w:t>
          </w:r>
        </w:p>
        <w:p w14:paraId="5AC1AAD8" w14:textId="77777777" w:rsidR="00EE5EFC" w:rsidRPr="00767508" w:rsidRDefault="00581773" w:rsidP="00E554C4">
          <w:pPr>
            <w:pStyle w:val="Normal1"/>
            <w:rPr>
              <w:rStyle w:val="TableChar"/>
            </w:rPr>
          </w:pPr>
          <w:r w:rsidRPr="00767508">
            <w:rPr>
              <w:rStyle w:val="TableChar"/>
            </w:rPr>
            <w:t>Initial — Initial examination for either class 1, 2 or 3; also initial examination for upgrading from class 2 to 1 (notate ‘upgrading’ in box 248).</w:t>
          </w:r>
        </w:p>
        <w:p w14:paraId="52C40A44" w14:textId="77777777" w:rsidR="00EE5EFC" w:rsidRPr="00767508" w:rsidRDefault="00581773" w:rsidP="00E554C4">
          <w:pPr>
            <w:pStyle w:val="Normal1"/>
            <w:rPr>
              <w:rStyle w:val="TableChar"/>
            </w:rPr>
          </w:pPr>
          <w:r w:rsidRPr="00767508">
            <w:rPr>
              <w:rStyle w:val="TableChar"/>
            </w:rPr>
            <w:t>Renewal/Revalidation —Subsequent ROUTINE examinations.</w:t>
          </w:r>
        </w:p>
        <w:p w14:paraId="45CABED3" w14:textId="77777777" w:rsidR="00EE5EFC" w:rsidRPr="00767508" w:rsidRDefault="00581773" w:rsidP="00CA50D9">
          <w:pPr>
            <w:pStyle w:val="ListLevel0"/>
            <w:rPr>
              <w:rStyle w:val="TableChar"/>
            </w:rPr>
          </w:pPr>
          <w:r w:rsidRPr="00767508">
            <w:rPr>
              <w:rStyle w:val="TableChar"/>
            </w:rPr>
            <w:t>202</w:t>
          </w:r>
          <w:r w:rsidRPr="00767508">
            <w:rPr>
              <w:rStyle w:val="TableChar"/>
            </w:rPr>
            <w:tab/>
            <w:t>HEIGHT — Measure height, without shoes, in centimetres to nearest cm.</w:t>
          </w:r>
        </w:p>
        <w:p w14:paraId="0E07829E" w14:textId="77777777" w:rsidR="00EE5EFC" w:rsidRPr="00767508" w:rsidRDefault="00581773" w:rsidP="00CA50D9">
          <w:pPr>
            <w:pStyle w:val="ListLevel0"/>
            <w:rPr>
              <w:rStyle w:val="TableChar"/>
            </w:rPr>
          </w:pPr>
          <w:r w:rsidRPr="00767508">
            <w:rPr>
              <w:rStyle w:val="TableChar"/>
            </w:rPr>
            <w:t>203</w:t>
          </w:r>
          <w:r w:rsidRPr="00767508">
            <w:rPr>
              <w:rStyle w:val="TableChar"/>
            </w:rPr>
            <w:tab/>
            <w:t>WEIGHT — Measure weight, in indoor clothes, in kilograms to nearest kg.</w:t>
          </w:r>
        </w:p>
        <w:p w14:paraId="512A9255" w14:textId="77777777" w:rsidR="00EE5EFC" w:rsidRPr="00767508" w:rsidRDefault="00581773" w:rsidP="00CA50D9">
          <w:pPr>
            <w:pStyle w:val="ListLevel0"/>
            <w:rPr>
              <w:rStyle w:val="TableChar"/>
            </w:rPr>
          </w:pPr>
          <w:r w:rsidRPr="00767508">
            <w:rPr>
              <w:rStyle w:val="TableChar"/>
            </w:rPr>
            <w:t>204</w:t>
          </w:r>
          <w:r w:rsidRPr="00767508">
            <w:rPr>
              <w:rStyle w:val="TableChar"/>
            </w:rPr>
            <w:tab/>
            <w:t>COLOUR EYE — State colour of applicant’s eyes from the following list: brown, blue, green, hazel, grey, multi.</w:t>
          </w:r>
        </w:p>
        <w:p w14:paraId="693CA3CA" w14:textId="77777777" w:rsidR="00EE5EFC" w:rsidRPr="00767508" w:rsidRDefault="00581773" w:rsidP="00CA50D9">
          <w:pPr>
            <w:pStyle w:val="ListLevel0"/>
            <w:rPr>
              <w:rStyle w:val="TableChar"/>
            </w:rPr>
          </w:pPr>
          <w:r w:rsidRPr="00767508">
            <w:rPr>
              <w:rStyle w:val="TableChar"/>
            </w:rPr>
            <w:t>205</w:t>
          </w:r>
          <w:r w:rsidRPr="00767508">
            <w:rPr>
              <w:rStyle w:val="TableChar"/>
            </w:rPr>
            <w:tab/>
            <w:t>COLOUR HAIR — State colour of applicant’s hair from the following list: brown, black, red, fair, bald.</w:t>
          </w:r>
        </w:p>
        <w:p w14:paraId="56645F36" w14:textId="77777777" w:rsidR="00EE5EFC" w:rsidRPr="00767508" w:rsidRDefault="00581773" w:rsidP="00CA50D9">
          <w:pPr>
            <w:pStyle w:val="ListLevel0"/>
            <w:rPr>
              <w:rStyle w:val="TableChar"/>
            </w:rPr>
          </w:pPr>
          <w:r w:rsidRPr="00767508">
            <w:rPr>
              <w:rStyle w:val="TableChar"/>
            </w:rPr>
            <w:t>206</w:t>
          </w:r>
          <w:r w:rsidRPr="00767508">
            <w:rPr>
              <w:rStyle w:val="TableChar"/>
            </w:rPr>
            <w:tab/>
            <w:t>BLOOD PRESSURE — Blood pressure readings should be recorded as Phase 1 for systolic pressure and Phase 5 for diastolic pres</w:t>
          </w:r>
          <w:r w:rsidR="00767508">
            <w:rPr>
              <w:rStyle w:val="TableChar"/>
            </w:rPr>
            <w:t xml:space="preserve">sure. The applicant </w:t>
          </w:r>
          <w:r w:rsidRPr="00767508">
            <w:rPr>
              <w:rStyle w:val="TableChar"/>
            </w:rPr>
            <w:t>should be seated and rested. Recordings in mm Hg.</w:t>
          </w:r>
        </w:p>
        <w:p w14:paraId="63A58ADC" w14:textId="77777777" w:rsidR="00EE5EFC" w:rsidRPr="00767508" w:rsidRDefault="00581773" w:rsidP="00CA50D9">
          <w:pPr>
            <w:pStyle w:val="ListLevel0"/>
            <w:rPr>
              <w:rStyle w:val="TableChar"/>
            </w:rPr>
          </w:pPr>
          <w:r w:rsidRPr="00767508">
            <w:rPr>
              <w:rStyle w:val="TableChar"/>
            </w:rPr>
            <w:t>207</w:t>
          </w:r>
          <w:r w:rsidRPr="00767508">
            <w:rPr>
              <w:rStyle w:val="TableChar"/>
            </w:rPr>
            <w:tab/>
            <w:t>PULSE (RESTING) — The pulse rate should be recorded in beats per minute and the rhythm should be recorded as regular or irregular. Further comments if necessary may be written in section 228, 248 or separately.</w:t>
          </w:r>
        </w:p>
        <w:p w14:paraId="60CCF781" w14:textId="77777777" w:rsidR="00EE5EFC" w:rsidRPr="00767508" w:rsidRDefault="00581773" w:rsidP="00CA50D9">
          <w:pPr>
            <w:pStyle w:val="ListLevel0"/>
            <w:rPr>
              <w:rStyle w:val="TableChar"/>
            </w:rPr>
          </w:pPr>
          <w:r w:rsidRPr="00767508">
            <w:rPr>
              <w:rStyle w:val="TableChar"/>
            </w:rPr>
            <w:t>208 to 227 inclusive constitute the general clinical examination, and each of the boxes should be marked (with a tick) as normal or abnormal.</w:t>
          </w:r>
        </w:p>
        <w:p w14:paraId="32400B0C" w14:textId="77777777" w:rsidR="00EE5EFC" w:rsidRPr="00767508" w:rsidRDefault="00581773" w:rsidP="00CA50D9">
          <w:pPr>
            <w:pStyle w:val="ListLevel0"/>
            <w:rPr>
              <w:rStyle w:val="TableChar"/>
            </w:rPr>
          </w:pPr>
          <w:r w:rsidRPr="00767508">
            <w:rPr>
              <w:rStyle w:val="TableChar"/>
            </w:rPr>
            <w:t>208</w:t>
          </w:r>
          <w:r w:rsidRPr="00767508">
            <w:rPr>
              <w:rStyle w:val="TableChar"/>
            </w:rPr>
            <w:tab/>
            <w:t>HEAD, FACE, NECK, SCALP — To include appearance, range of neck and facial movements, symmetry, etc.</w:t>
          </w:r>
        </w:p>
        <w:p w14:paraId="5DF49683" w14:textId="77777777" w:rsidR="00EE5EFC" w:rsidRPr="00767508" w:rsidRDefault="00581773" w:rsidP="00CA50D9">
          <w:pPr>
            <w:pStyle w:val="ListLevel0"/>
            <w:rPr>
              <w:rStyle w:val="TableChar"/>
            </w:rPr>
          </w:pPr>
          <w:r w:rsidRPr="00767508">
            <w:rPr>
              <w:rStyle w:val="TableChar"/>
            </w:rPr>
            <w:t>209</w:t>
          </w:r>
          <w:r w:rsidRPr="00767508">
            <w:rPr>
              <w:rStyle w:val="TableChar"/>
            </w:rPr>
            <w:tab/>
            <w:t>MOUTH, THROAT, TEETH, VOICE, SPEECH — To include voice and speech quality and appearance of buccal cavity, palate motility, tonsillar area, pharynx and also gums, teeth and tongue.</w:t>
          </w:r>
        </w:p>
        <w:p w14:paraId="0B3F008D" w14:textId="77777777" w:rsidR="00EE5EFC" w:rsidRPr="00767508" w:rsidRDefault="00581773" w:rsidP="00CA50D9">
          <w:pPr>
            <w:pStyle w:val="ListLevel0"/>
            <w:rPr>
              <w:rStyle w:val="TableChar"/>
            </w:rPr>
          </w:pPr>
          <w:r w:rsidRPr="00767508">
            <w:rPr>
              <w:rStyle w:val="TableChar"/>
            </w:rPr>
            <w:t>210</w:t>
          </w:r>
          <w:r w:rsidRPr="00767508">
            <w:rPr>
              <w:rStyle w:val="TableChar"/>
            </w:rPr>
            <w:tab/>
            <w:t>NOSE, SINUSES — To include appearance and any evidence of nasal obstruction or sinus tenderness on palpation.</w:t>
          </w:r>
        </w:p>
        <w:p w14:paraId="0B04D65A" w14:textId="77777777" w:rsidR="00EE5EFC" w:rsidRPr="00767508" w:rsidRDefault="00581773" w:rsidP="00CA50D9">
          <w:pPr>
            <w:pStyle w:val="ListLevel0"/>
            <w:rPr>
              <w:rStyle w:val="TableChar"/>
            </w:rPr>
          </w:pPr>
          <w:r w:rsidRPr="00767508">
            <w:rPr>
              <w:rStyle w:val="TableChar"/>
            </w:rPr>
            <w:t>211</w:t>
          </w:r>
          <w:r w:rsidRPr="00767508">
            <w:rPr>
              <w:rStyle w:val="TableChar"/>
            </w:rPr>
            <w:tab/>
            <w:t>EARS, DRUMS, EARDRUM MOTILITY — To include otoscopy of external ear, canal, tympanic membrane. Eardrum motility by valsalva manoeuvre or by pneumatic otoscopy.</w:t>
          </w:r>
        </w:p>
        <w:p w14:paraId="539FE5DA" w14:textId="77777777" w:rsidR="00EE5EFC" w:rsidRPr="00767508" w:rsidRDefault="00581773" w:rsidP="00CA50D9">
          <w:pPr>
            <w:pStyle w:val="ListLevel0"/>
            <w:rPr>
              <w:rStyle w:val="TableChar"/>
            </w:rPr>
          </w:pPr>
          <w:r w:rsidRPr="00767508">
            <w:rPr>
              <w:rStyle w:val="TableChar"/>
            </w:rPr>
            <w:t>212</w:t>
          </w:r>
          <w:r w:rsidRPr="00767508">
            <w:rPr>
              <w:rStyle w:val="TableChar"/>
            </w:rPr>
            <w:tab/>
            <w:t>EYES — ORBIT AND ADNEXA; VISUAL FIELDS — To include appearance, position and movement of eyes and their surrounding structures in general, including eyelids and conjunctiva. Visual fields check by campimetry, perimetry or confrontation.</w:t>
          </w:r>
        </w:p>
        <w:p w14:paraId="3841CE03" w14:textId="77777777" w:rsidR="00EE5EFC" w:rsidRPr="00767508" w:rsidRDefault="00581773" w:rsidP="00CA50D9">
          <w:pPr>
            <w:pStyle w:val="ListLevel0"/>
            <w:rPr>
              <w:rStyle w:val="TableChar"/>
            </w:rPr>
          </w:pPr>
          <w:r w:rsidRPr="00767508">
            <w:rPr>
              <w:rStyle w:val="TableChar"/>
            </w:rPr>
            <w:t>213</w:t>
          </w:r>
          <w:r w:rsidRPr="00767508">
            <w:rPr>
              <w:rStyle w:val="TableChar"/>
            </w:rPr>
            <w:tab/>
            <w:t>EYES — PUPILS AND OPTIC FUNDI — To include appearance, size, reflexes, red reflex and fundoscopy. Special note of corneal scars.</w:t>
          </w:r>
        </w:p>
        <w:p w14:paraId="4F891F8E" w14:textId="77777777" w:rsidR="00EE5EFC" w:rsidRPr="00767508" w:rsidRDefault="00581773" w:rsidP="00CA50D9">
          <w:pPr>
            <w:pStyle w:val="ListLevel0"/>
            <w:rPr>
              <w:rStyle w:val="TableChar"/>
            </w:rPr>
          </w:pPr>
          <w:r w:rsidRPr="00767508">
            <w:rPr>
              <w:rStyle w:val="TableChar"/>
            </w:rPr>
            <w:t>214</w:t>
          </w:r>
          <w:r w:rsidRPr="00767508">
            <w:rPr>
              <w:rStyle w:val="TableChar"/>
            </w:rPr>
            <w:tab/>
            <w:t>EYES — OCULAR MOTILITY, NYSTAGMUS — To include range of movement of eyes in all directions; symmetry of movement of both eyes; ocular muscle balance; convergence; accommodation; signs of nystagmus.</w:t>
          </w:r>
        </w:p>
        <w:p w14:paraId="5A8C7BF3" w14:textId="77777777" w:rsidR="00EE5EFC" w:rsidRPr="00767508" w:rsidRDefault="00581773" w:rsidP="00CA50D9">
          <w:pPr>
            <w:pStyle w:val="ListLevel0"/>
            <w:rPr>
              <w:rStyle w:val="TableChar"/>
            </w:rPr>
          </w:pPr>
          <w:r w:rsidRPr="00767508">
            <w:rPr>
              <w:rStyle w:val="TableChar"/>
            </w:rPr>
            <w:t>215</w:t>
          </w:r>
          <w:r w:rsidRPr="00767508">
            <w:rPr>
              <w:rStyle w:val="TableChar"/>
            </w:rPr>
            <w:tab/>
            <w:t>LUNGS, CHEST, BREASTS — To include inspection of chest for deformities, operation scars, abnormality of respiratory movement, auscultation of breath sounds. Physical examination of female applicant’s breasts should only be performed with informed consent.</w:t>
          </w:r>
        </w:p>
        <w:p w14:paraId="5A7C12A9" w14:textId="77777777" w:rsidR="00EE5EFC" w:rsidRPr="00767508" w:rsidRDefault="00581773" w:rsidP="00CA50D9">
          <w:pPr>
            <w:pStyle w:val="ListLevel0"/>
            <w:rPr>
              <w:rStyle w:val="TableChar"/>
            </w:rPr>
          </w:pPr>
          <w:r w:rsidRPr="00767508">
            <w:rPr>
              <w:rStyle w:val="TableChar"/>
            </w:rPr>
            <w:t>216</w:t>
          </w:r>
          <w:r w:rsidRPr="00767508">
            <w:rPr>
              <w:rStyle w:val="TableChar"/>
            </w:rPr>
            <w:tab/>
            <w:t>HEART — To include apical heartbeat, position, auscultation for murmurs, carotid bruits, palpation for trills.</w:t>
          </w:r>
        </w:p>
        <w:p w14:paraId="64E4C11F" w14:textId="77777777" w:rsidR="00EE5EFC" w:rsidRPr="00767508" w:rsidRDefault="00581773" w:rsidP="00CA50D9">
          <w:pPr>
            <w:pStyle w:val="ListLevel0"/>
            <w:rPr>
              <w:rStyle w:val="TableChar"/>
            </w:rPr>
          </w:pPr>
          <w:r w:rsidRPr="00767508">
            <w:rPr>
              <w:rStyle w:val="TableChar"/>
            </w:rPr>
            <w:t>217</w:t>
          </w:r>
          <w:r w:rsidRPr="00767508">
            <w:rPr>
              <w:rStyle w:val="TableChar"/>
            </w:rPr>
            <w:tab/>
            <w:t>VASCULAR SYSTEM — To include examination for varicose veins, character and feel of pulse, peripheral pulses, evidence of peripheral circulatory disease.</w:t>
          </w:r>
        </w:p>
        <w:p w14:paraId="36D1B966" w14:textId="77777777" w:rsidR="00EE5EFC" w:rsidRPr="00767508" w:rsidRDefault="00581773" w:rsidP="00CA50D9">
          <w:pPr>
            <w:pStyle w:val="ListLevel0"/>
            <w:rPr>
              <w:rStyle w:val="TableChar"/>
            </w:rPr>
          </w:pPr>
          <w:r w:rsidRPr="00767508">
            <w:rPr>
              <w:rStyle w:val="TableChar"/>
            </w:rPr>
            <w:lastRenderedPageBreak/>
            <w:t>218</w:t>
          </w:r>
          <w:r w:rsidRPr="00767508">
            <w:rPr>
              <w:rStyle w:val="TableChar"/>
            </w:rPr>
            <w:tab/>
            <w:t>ABDOMEN, HERNIA, LIVER, SPLEEN — To include inspection of abdomen; palpation of internal organs; check for inquinal hernias in particular.</w:t>
          </w:r>
        </w:p>
        <w:p w14:paraId="26C2508D" w14:textId="77777777" w:rsidR="00EE5EFC" w:rsidRPr="00767508" w:rsidRDefault="00581773" w:rsidP="00CA50D9">
          <w:pPr>
            <w:pStyle w:val="ListLevel0"/>
            <w:rPr>
              <w:rStyle w:val="TableChar"/>
            </w:rPr>
          </w:pPr>
          <w:r w:rsidRPr="00767508">
            <w:rPr>
              <w:rStyle w:val="TableChar"/>
            </w:rPr>
            <w:t>219</w:t>
          </w:r>
          <w:r w:rsidRPr="00767508">
            <w:rPr>
              <w:rStyle w:val="TableChar"/>
            </w:rPr>
            <w:tab/>
            <w:t>ANUS, RECTUM — Examination only with informed consent.</w:t>
          </w:r>
        </w:p>
        <w:p w14:paraId="07990A8A" w14:textId="77777777" w:rsidR="00EE5EFC" w:rsidRPr="00767508" w:rsidRDefault="00581773" w:rsidP="00CA50D9">
          <w:pPr>
            <w:pStyle w:val="ListLevel0"/>
            <w:rPr>
              <w:rStyle w:val="TableChar"/>
            </w:rPr>
          </w:pPr>
          <w:r w:rsidRPr="00767508">
            <w:rPr>
              <w:rStyle w:val="TableChar"/>
            </w:rPr>
            <w:t>220</w:t>
          </w:r>
          <w:r w:rsidRPr="00767508">
            <w:rPr>
              <w:rStyle w:val="TableChar"/>
            </w:rPr>
            <w:tab/>
            <w:t>GENITO-URINARY SYSTEM — To include renal palpation; inspection palpation male/female reproductive organs only with informed consent.</w:t>
          </w:r>
        </w:p>
        <w:p w14:paraId="15361764" w14:textId="77777777" w:rsidR="00EE5EFC" w:rsidRPr="00767508" w:rsidRDefault="00581773" w:rsidP="00CA50D9">
          <w:pPr>
            <w:pStyle w:val="ListLevel0"/>
            <w:rPr>
              <w:rStyle w:val="TableChar"/>
            </w:rPr>
          </w:pPr>
          <w:r w:rsidRPr="00767508">
            <w:rPr>
              <w:rStyle w:val="TableChar"/>
            </w:rPr>
            <w:t>221</w:t>
          </w:r>
          <w:r w:rsidRPr="00767508">
            <w:rPr>
              <w:rStyle w:val="TableChar"/>
            </w:rPr>
            <w:tab/>
            <w:t>ENDOCRINE SYSTEM — To include inspection, palpation for evidence of hormonal abnormalities/imbalance; thyroid gland.</w:t>
          </w:r>
        </w:p>
        <w:p w14:paraId="572C2733" w14:textId="77777777" w:rsidR="00EE5EFC" w:rsidRPr="00767508" w:rsidRDefault="00581773" w:rsidP="00CA50D9">
          <w:pPr>
            <w:pStyle w:val="ListLevel0"/>
            <w:rPr>
              <w:rStyle w:val="TableChar"/>
            </w:rPr>
          </w:pPr>
          <w:r w:rsidRPr="00767508">
            <w:rPr>
              <w:rStyle w:val="TableChar"/>
            </w:rPr>
            <w:t>222</w:t>
          </w:r>
          <w:r w:rsidRPr="00767508">
            <w:rPr>
              <w:rStyle w:val="TableChar"/>
            </w:rPr>
            <w:tab/>
            <w:t>UPPER AND LOWER LIMBS, JOINTS — To include full range of movements of joints and limbs, any deformities, weakness or loss. Evidence of arthritis.</w:t>
          </w:r>
        </w:p>
        <w:p w14:paraId="53E8C17E" w14:textId="77777777" w:rsidR="00EE5EFC" w:rsidRPr="00767508" w:rsidRDefault="00581773" w:rsidP="00CA50D9">
          <w:pPr>
            <w:pStyle w:val="ListLevel0"/>
            <w:rPr>
              <w:rStyle w:val="TableChar"/>
            </w:rPr>
          </w:pPr>
          <w:r w:rsidRPr="00767508">
            <w:rPr>
              <w:rStyle w:val="TableChar"/>
            </w:rPr>
            <w:t>223</w:t>
          </w:r>
          <w:r w:rsidRPr="00767508">
            <w:rPr>
              <w:rStyle w:val="TableChar"/>
            </w:rPr>
            <w:tab/>
            <w:t>SPINE, OTHER MUSCULOSKELETAL — To include range of movements, abnormalities of joints.</w:t>
          </w:r>
        </w:p>
        <w:p w14:paraId="2353E32E" w14:textId="77777777" w:rsidR="00EE5EFC" w:rsidRPr="00767508" w:rsidRDefault="00581773" w:rsidP="00CA50D9">
          <w:pPr>
            <w:pStyle w:val="ListLevel0"/>
            <w:rPr>
              <w:rStyle w:val="TableChar"/>
            </w:rPr>
          </w:pPr>
          <w:r w:rsidRPr="00767508">
            <w:rPr>
              <w:rStyle w:val="TableChar"/>
            </w:rPr>
            <w:t>224</w:t>
          </w:r>
          <w:r w:rsidRPr="00767508">
            <w:rPr>
              <w:rStyle w:val="TableChar"/>
            </w:rPr>
            <w:tab/>
            <w:t>NEUROLOGIC — REFLEXES, ETC. To include reflexes, sensation, power, vestibular system — balance, romberg test, etc.</w:t>
          </w:r>
        </w:p>
        <w:p w14:paraId="643F1E78" w14:textId="77777777" w:rsidR="00EE5EFC" w:rsidRPr="00767508" w:rsidRDefault="00581773" w:rsidP="00CA50D9">
          <w:pPr>
            <w:pStyle w:val="ListLevel0"/>
            <w:rPr>
              <w:rStyle w:val="TableChar"/>
            </w:rPr>
          </w:pPr>
          <w:r w:rsidRPr="00767508">
            <w:rPr>
              <w:rStyle w:val="TableChar"/>
            </w:rPr>
            <w:t>225</w:t>
          </w:r>
          <w:r w:rsidRPr="00767508">
            <w:rPr>
              <w:rStyle w:val="TableChar"/>
            </w:rPr>
            <w:tab/>
            <w:t>PSYCHIATRIC — To include appearance, appropriate mood/thought, unusual behaviour.</w:t>
          </w:r>
        </w:p>
        <w:p w14:paraId="6480DBBA" w14:textId="77777777" w:rsidR="00EE5EFC" w:rsidRPr="00767508" w:rsidRDefault="00581773" w:rsidP="00CA50D9">
          <w:pPr>
            <w:pStyle w:val="ListLevel0"/>
            <w:rPr>
              <w:rStyle w:val="TableChar"/>
            </w:rPr>
          </w:pPr>
          <w:r w:rsidRPr="00767508">
            <w:rPr>
              <w:rStyle w:val="TableChar"/>
            </w:rPr>
            <w:t>226</w:t>
          </w:r>
          <w:r w:rsidRPr="00767508">
            <w:rPr>
              <w:rStyle w:val="TableChar"/>
            </w:rPr>
            <w:tab/>
            <w:t>SKIN, IDENTIFYING MARKS AND LYMPHATICS — To include inspection of skin; inspection, palpation for lymphadenopathy, etc. Briefly describe scars, tattoos, birthmarks, etc., which could be used for identification purposes.</w:t>
          </w:r>
        </w:p>
        <w:p w14:paraId="3E7A4B42" w14:textId="77777777" w:rsidR="00EE5EFC" w:rsidRPr="00767508" w:rsidRDefault="00581773" w:rsidP="00CA50D9">
          <w:pPr>
            <w:pStyle w:val="ListLevel0"/>
            <w:rPr>
              <w:rStyle w:val="TableChar"/>
            </w:rPr>
          </w:pPr>
          <w:r w:rsidRPr="00767508">
            <w:rPr>
              <w:rStyle w:val="TableChar"/>
            </w:rPr>
            <w:t>227</w:t>
          </w:r>
          <w:r w:rsidRPr="00767508">
            <w:rPr>
              <w:rStyle w:val="TableChar"/>
            </w:rPr>
            <w:tab/>
            <w:t>GENERAL SYSTEMIC — All other areas, systems and nutritional status.</w:t>
          </w:r>
        </w:p>
        <w:p w14:paraId="74A5F0E6" w14:textId="77777777" w:rsidR="00EE5EFC" w:rsidRPr="00767508" w:rsidRDefault="00581773" w:rsidP="00CA50D9">
          <w:pPr>
            <w:pStyle w:val="ListLevel0"/>
            <w:rPr>
              <w:rStyle w:val="TableChar"/>
            </w:rPr>
          </w:pPr>
          <w:r w:rsidRPr="00767508">
            <w:rPr>
              <w:rStyle w:val="TableChar"/>
            </w:rPr>
            <w:t>228</w:t>
          </w:r>
          <w:r w:rsidRPr="00767508">
            <w:rPr>
              <w:rStyle w:val="TableChar"/>
            </w:rPr>
            <w:tab/>
            <w:t>NOTES — Any notes, comments or abnormalities to be described — extra notes if required on separate sheet of paper, signed and dated.</w:t>
          </w:r>
        </w:p>
        <w:p w14:paraId="1D17A42A" w14:textId="77777777" w:rsidR="00EE5EFC" w:rsidRPr="00767508" w:rsidRDefault="00581773" w:rsidP="00CA50D9">
          <w:pPr>
            <w:pStyle w:val="ListLevel0"/>
            <w:rPr>
              <w:rStyle w:val="TableChar"/>
            </w:rPr>
          </w:pPr>
          <w:r w:rsidRPr="00767508">
            <w:rPr>
              <w:rStyle w:val="TableChar"/>
            </w:rPr>
            <w:t>229</w:t>
          </w:r>
          <w:r w:rsidRPr="00767508">
            <w:rPr>
              <w:rStyle w:val="TableChar"/>
            </w:rPr>
            <w:tab/>
            <w:t>DISTANT VISION — Each eye to be examined separately and then both together. First without correction, then with spectacles (if used) and lastly with contact lenses, if used. Record visual acuity in appropriate boxes. Visual acuity to be tested with the appropriate chart for the distance.</w:t>
          </w:r>
        </w:p>
        <w:p w14:paraId="2F01956F" w14:textId="77777777" w:rsidR="00EE5EFC" w:rsidRPr="00767508" w:rsidRDefault="00581773" w:rsidP="00CA50D9">
          <w:pPr>
            <w:pStyle w:val="ListLevel0"/>
            <w:rPr>
              <w:rStyle w:val="TableChar"/>
            </w:rPr>
          </w:pPr>
          <w:r w:rsidRPr="00767508">
            <w:rPr>
              <w:rStyle w:val="TableChar"/>
            </w:rPr>
            <w:t>230</w:t>
          </w:r>
          <w:r w:rsidRPr="00767508">
            <w:rPr>
              <w:rStyle w:val="TableChar"/>
            </w:rPr>
            <w:tab/>
            <w:t>INTERMEDIATE VISION — Each eye to be examined separately and then both together. First without correction, then with spectacles, if used, and lastly with contact lenses, if used. Record visual acuity in appropriate boxes (Yes/No).</w:t>
          </w:r>
        </w:p>
        <w:p w14:paraId="6ACE8350" w14:textId="77777777" w:rsidR="00EE5EFC" w:rsidRPr="00767508" w:rsidRDefault="00581773" w:rsidP="00CA50D9">
          <w:pPr>
            <w:pStyle w:val="ListLevel0"/>
            <w:rPr>
              <w:rStyle w:val="TableChar"/>
            </w:rPr>
          </w:pPr>
          <w:r w:rsidRPr="00767508">
            <w:rPr>
              <w:rStyle w:val="TableChar"/>
            </w:rPr>
            <w:t>231</w:t>
          </w:r>
          <w:r w:rsidRPr="00767508">
            <w:rPr>
              <w:rStyle w:val="TableChar"/>
            </w:rPr>
            <w:tab/>
            <w:t>NEAR VISION — Each eye to be examined separately and then both together. First without correction, then with spectacles if used and lastly with contact lenses, if used. Record visual acuity in appropriate boxes (Yes/No).</w:t>
          </w:r>
        </w:p>
        <w:p w14:paraId="0F90728D" w14:textId="77777777" w:rsidR="00EE5EFC" w:rsidRPr="00767508" w:rsidRDefault="00581773" w:rsidP="00CA50D9">
          <w:pPr>
            <w:pStyle w:val="ListLevel0"/>
            <w:rPr>
              <w:rStyle w:val="TableChar"/>
            </w:rPr>
          </w:pPr>
          <w:r w:rsidRPr="00767508">
            <w:rPr>
              <w:rStyle w:val="TableChar"/>
            </w:rPr>
            <w:t>Note: Bifocal contact lenses and contact lenses correcting for near vision only are not acceptable.</w:t>
          </w:r>
        </w:p>
        <w:p w14:paraId="338740A6" w14:textId="77777777" w:rsidR="00EE5EFC" w:rsidRPr="00767508" w:rsidRDefault="00581773" w:rsidP="00CA50D9">
          <w:pPr>
            <w:pStyle w:val="ListLevel0"/>
            <w:rPr>
              <w:rStyle w:val="TableChar"/>
            </w:rPr>
          </w:pPr>
          <w:r w:rsidRPr="00767508">
            <w:rPr>
              <w:rStyle w:val="TableChar"/>
            </w:rPr>
            <w:t>232</w:t>
          </w:r>
          <w:r w:rsidRPr="00767508">
            <w:rPr>
              <w:rStyle w:val="TableChar"/>
            </w:rPr>
            <w:tab/>
            <w:t>SPECTACLES — Tick appropriate box signifying if spectacles are or are not worn by applicant. If used, state type of lens and frame and use-distance.</w:t>
          </w:r>
        </w:p>
        <w:p w14:paraId="66C7E756" w14:textId="77777777" w:rsidR="00EE5EFC" w:rsidRPr="00767508" w:rsidRDefault="00581773" w:rsidP="00CA50D9">
          <w:pPr>
            <w:pStyle w:val="ListLevel0"/>
            <w:rPr>
              <w:rStyle w:val="TableChar"/>
            </w:rPr>
          </w:pPr>
          <w:r w:rsidRPr="00767508">
            <w:rPr>
              <w:rStyle w:val="TableChar"/>
            </w:rPr>
            <w:t>233</w:t>
          </w:r>
          <w:r w:rsidRPr="00767508">
            <w:rPr>
              <w:rStyle w:val="TableChar"/>
            </w:rPr>
            <w:tab/>
            <w:t>CONTACT LENSES — Tick appropriate box signifying if contact lenses are or are not worn. If worn, state type from the following list; hard, soft, gas-permeable or disposable.</w:t>
          </w:r>
        </w:p>
        <w:p w14:paraId="1E02AF94" w14:textId="77777777" w:rsidR="00EE5EFC" w:rsidRPr="00767508" w:rsidRDefault="00581773" w:rsidP="00CA50D9">
          <w:pPr>
            <w:pStyle w:val="ListLevel0"/>
            <w:rPr>
              <w:rStyle w:val="TableChar"/>
            </w:rPr>
          </w:pPr>
          <w:r w:rsidRPr="00767508">
            <w:rPr>
              <w:rStyle w:val="TableChar"/>
            </w:rPr>
            <w:t>313</w:t>
          </w:r>
          <w:r w:rsidRPr="00767508">
            <w:rPr>
              <w:rStyle w:val="TableChar"/>
            </w:rPr>
            <w:tab/>
            <w:t>COLOUR VISION — Tick appropriate box signifying if applicant is a normal trichromat or not. Indicate the colour vision testing methodology used and provide the results.</w:t>
          </w:r>
        </w:p>
        <w:p w14:paraId="6816725E" w14:textId="77777777" w:rsidR="00EE5EFC" w:rsidRPr="00767508" w:rsidRDefault="00581773" w:rsidP="00CA50D9">
          <w:pPr>
            <w:pStyle w:val="ListLevel0"/>
            <w:rPr>
              <w:rStyle w:val="TableChar"/>
            </w:rPr>
          </w:pPr>
          <w:r w:rsidRPr="00767508">
            <w:rPr>
              <w:rStyle w:val="TableChar"/>
            </w:rPr>
            <w:t>234</w:t>
          </w:r>
          <w:r w:rsidRPr="00767508">
            <w:rPr>
              <w:rStyle w:val="TableChar"/>
            </w:rPr>
            <w:tab/>
            <w:t>HEARING — Tick appropriate box to indicate hearing level ability as tested separately in each ear at 2 m.</w:t>
          </w:r>
        </w:p>
        <w:p w14:paraId="402E636E" w14:textId="77777777" w:rsidR="00EE5EFC" w:rsidRPr="00767508" w:rsidRDefault="00581773" w:rsidP="00CA50D9">
          <w:pPr>
            <w:pStyle w:val="ListLevel0"/>
            <w:rPr>
              <w:rStyle w:val="TableChar"/>
            </w:rPr>
          </w:pPr>
          <w:r w:rsidRPr="00767508">
            <w:rPr>
              <w:rStyle w:val="TableChar"/>
            </w:rPr>
            <w:t>235</w:t>
          </w:r>
          <w:r w:rsidRPr="00767508">
            <w:rPr>
              <w:rStyle w:val="TableChar"/>
            </w:rPr>
            <w:tab/>
            <w:t>URINALYSIS — State whether result of urinalysis is normal or not by ticking appropriate box. If no abnormal constituents, state NIL in each appropriate box.</w:t>
          </w:r>
        </w:p>
        <w:p w14:paraId="4EA94049" w14:textId="77777777" w:rsidR="00EE5EFC" w:rsidRPr="00767508" w:rsidRDefault="00581773" w:rsidP="00CA50D9">
          <w:pPr>
            <w:pStyle w:val="ListLevel0"/>
            <w:rPr>
              <w:rStyle w:val="TableChar"/>
            </w:rPr>
          </w:pPr>
          <w:r w:rsidRPr="00767508">
            <w:rPr>
              <w:rStyle w:val="TableChar"/>
            </w:rPr>
            <w:t>236</w:t>
          </w:r>
          <w:r w:rsidRPr="00767508">
            <w:rPr>
              <w:rStyle w:val="TableChar"/>
            </w:rPr>
            <w:tab/>
            <w:t>PULMONARY FUNCTION — When required or on indication, state actual FEV1/FVC value obtained in % and state if normal or not with reference to height, age, sex and race.</w:t>
          </w:r>
        </w:p>
        <w:p w14:paraId="4E141BBE" w14:textId="77777777" w:rsidR="00EE5EFC" w:rsidRPr="00767508" w:rsidRDefault="00581773" w:rsidP="00CA50D9">
          <w:pPr>
            <w:pStyle w:val="ListLevel0"/>
            <w:rPr>
              <w:rStyle w:val="TableChar"/>
            </w:rPr>
          </w:pPr>
          <w:r w:rsidRPr="00767508">
            <w:rPr>
              <w:rStyle w:val="TableChar"/>
            </w:rPr>
            <w:t>237</w:t>
          </w:r>
          <w:r w:rsidRPr="00767508">
            <w:rPr>
              <w:rStyle w:val="TableChar"/>
            </w:rPr>
            <w:tab/>
            <w:t>HAEMOGLOBIN — Enter actual haemoglobin test result and state units used. Then state whether normal value or not, by ticking appropriate box.</w:t>
          </w:r>
        </w:p>
        <w:p w14:paraId="74791F16" w14:textId="77777777" w:rsidR="00EE5EFC" w:rsidRPr="00767508" w:rsidRDefault="00581773" w:rsidP="00CA50D9">
          <w:pPr>
            <w:pStyle w:val="ListLevel0"/>
            <w:rPr>
              <w:rStyle w:val="TableChar"/>
            </w:rPr>
          </w:pPr>
          <w:r w:rsidRPr="00767508">
            <w:rPr>
              <w:rStyle w:val="TableChar"/>
            </w:rPr>
            <w:t xml:space="preserve">238 to 244 inclusive: ACCOMPANYING REPORTS — One box opposite each of these sections must be ticked. If the test is not required and has not been performed, then tick the NOT PERFORMED box. If the test has </w:t>
          </w:r>
          <w:r w:rsidRPr="00767508">
            <w:rPr>
              <w:rStyle w:val="TableChar"/>
            </w:rPr>
            <w:lastRenderedPageBreak/>
            <w:t>been performed (whether required or on indication) complete the normal or abnormal box as appropriate. In the case of question 244, the number of other accompanying reports must be stated.</w:t>
          </w:r>
        </w:p>
        <w:p w14:paraId="65AA91BD" w14:textId="77777777" w:rsidR="00EE5EFC" w:rsidRPr="00767508" w:rsidRDefault="00581773" w:rsidP="00CA50D9">
          <w:pPr>
            <w:pStyle w:val="ListLevel0"/>
            <w:rPr>
              <w:rStyle w:val="TableChar"/>
            </w:rPr>
          </w:pPr>
          <w:r w:rsidRPr="00767508">
            <w:rPr>
              <w:rStyle w:val="TableChar"/>
            </w:rPr>
            <w:t>247</w:t>
          </w:r>
          <w:r w:rsidRPr="00767508">
            <w:rPr>
              <w:rStyle w:val="TableChar"/>
            </w:rPr>
            <w:tab/>
            <w:t>AME RECOMMENDATION — The applicant’s name, date of birth and reference number, should be entered here in block capitals. The applicable class of medical certificate should be indicated by a tick in the appropriate box. If a fit assessment is recommended and a medical certificate has been issued, this should be indicated in the appropriate box. An applicant may be recommended as fit for a lower class of medical certificate (e.g. class 2), but also be deferred or recommended as unfit for a higher class of medical certificate (e.g. class 1). If an unfit recommendation is made, applicable Part MED/Part ATCO.MED paragraph references should be entered. If an applicant is deferred for further evaluation, the reason and the specialist or licensing authority to whom the applicant is referred should be indicated.</w:t>
          </w:r>
        </w:p>
        <w:p w14:paraId="5BA5FE83" w14:textId="77777777" w:rsidR="00EE5EFC" w:rsidRPr="00767508" w:rsidRDefault="00581773" w:rsidP="00CA50D9">
          <w:pPr>
            <w:pStyle w:val="ListLevel0"/>
            <w:rPr>
              <w:rStyle w:val="TableChar"/>
            </w:rPr>
          </w:pPr>
          <w:r w:rsidRPr="00767508">
            <w:rPr>
              <w:rStyle w:val="TableChar"/>
            </w:rPr>
            <w:t>248</w:t>
          </w:r>
          <w:r w:rsidRPr="00767508">
            <w:rPr>
              <w:rStyle w:val="TableChar"/>
            </w:rPr>
            <w:tab/>
            <w:t>COMMENTS, LIMITATIONS, ETC. — The AME’s findings and assessment of any abnormality in the history or examination, should be entered here. The AME should also state any limitation required.</w:t>
          </w:r>
        </w:p>
        <w:p w14:paraId="0A21D54A" w14:textId="77777777" w:rsidR="00EE5EFC" w:rsidRPr="00767508" w:rsidRDefault="00581773" w:rsidP="00CA50D9">
          <w:pPr>
            <w:pStyle w:val="ListLevel0"/>
            <w:rPr>
              <w:rStyle w:val="TableChar"/>
            </w:rPr>
          </w:pPr>
          <w:r w:rsidRPr="00767508">
            <w:rPr>
              <w:rStyle w:val="TableChar"/>
            </w:rPr>
            <w:t>249</w:t>
          </w:r>
          <w:r w:rsidRPr="00767508">
            <w:rPr>
              <w:rStyle w:val="TableChar"/>
            </w:rPr>
            <w:tab/>
            <w:t>AME DETAILS — The AME should sign the declaration, complete his/her name and address in block capitals, contact details and lastly stamp the relevant section with his/her designated AME stamp incorporating his/her AME number.</w:t>
          </w:r>
        </w:p>
        <w:p w14:paraId="4F00285C" w14:textId="77777777" w:rsidR="00D57BE7" w:rsidRPr="00767508" w:rsidRDefault="00581773" w:rsidP="00CA50D9">
          <w:pPr>
            <w:pStyle w:val="ListLevel0"/>
            <w:rPr>
              <w:rStyle w:val="TableChar"/>
            </w:rPr>
          </w:pPr>
          <w:r w:rsidRPr="00767508">
            <w:rPr>
              <w:rStyle w:val="TableChar"/>
            </w:rPr>
            <w:t>250</w:t>
          </w:r>
          <w:r w:rsidRPr="00767508">
            <w:rPr>
              <w:rStyle w:val="TableChar"/>
            </w:rPr>
            <w:tab/>
            <w:t>PLACE AND DATE — The place (town or city) and the date of the aero-medical examination should be entered here. The date of examination is the date of the general examination and not the date of finalisation of the form. If the aero-medical examination report is finalised on a different date, the date of finalisation should be entered in section 248 as ‘Report finalised on ...’.</w:t>
          </w:r>
        </w:p>
        <w:p w14:paraId="54193F44" w14:textId="77777777" w:rsidR="000C038F" w:rsidRDefault="000C038F" w:rsidP="00CA50D9">
          <w:pPr>
            <w:pStyle w:val="ListLevel0"/>
          </w:pPr>
        </w:p>
        <w:p w14:paraId="679CF87B" w14:textId="77777777" w:rsidR="000C038F" w:rsidRPr="000C038F" w:rsidRDefault="00581773" w:rsidP="00DD22BD">
          <w:pPr>
            <w:pStyle w:val="ListLevel0"/>
            <w:keepNext/>
            <w:rPr>
              <w:rStyle w:val="Bold"/>
            </w:rPr>
          </w:pPr>
          <w:r w:rsidRPr="000C038F">
            <w:rPr>
              <w:rStyle w:val="Bold"/>
            </w:rPr>
            <w:t>OPHTHALMOLOGY EXAMINATION REPORT FORM</w:t>
          </w:r>
        </w:p>
        <w:p w14:paraId="0BF56C4A" w14:textId="77777777" w:rsidR="00767508" w:rsidRDefault="00581773" w:rsidP="00DD22BD">
          <w:pPr>
            <w:pStyle w:val="ListLevel0"/>
            <w:keepNext/>
          </w:pPr>
          <w:r w:rsidRPr="000C038F">
            <w:t>Complete this page fully and in block capitals — Refer to instructions for completion.</w:t>
          </w:r>
        </w:p>
        <w:p w14:paraId="6148120C" w14:textId="77777777" w:rsidR="000C038F" w:rsidRPr="00DD22BD" w:rsidRDefault="00581773" w:rsidP="000647B6">
          <w:pPr>
            <w:pStyle w:val="AlignRight"/>
            <w:rPr>
              <w:rStyle w:val="TableChar"/>
            </w:rPr>
          </w:pPr>
          <w:r w:rsidRPr="00DD22BD">
            <w:rPr>
              <w:rStyle w:val="TableChar"/>
            </w:rPr>
            <w:t>MEDICAL IN CONFIDENCE</w:t>
          </w:r>
        </w:p>
        <w:p w14:paraId="24E934EC" w14:textId="77777777" w:rsidR="000C038F" w:rsidRDefault="00581773" w:rsidP="00DD22BD">
          <w:pPr>
            <w:pStyle w:val="TableNormal0"/>
          </w:pPr>
          <w:r w:rsidRPr="000C038F">
            <w:t>Applicant’s details</w:t>
          </w:r>
        </w:p>
        <w:tbl>
          <w:tblPr>
            <w:tblW w:w="9072" w:type="dxa"/>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835"/>
            <w:gridCol w:w="2268"/>
            <w:gridCol w:w="1276"/>
            <w:gridCol w:w="2693"/>
          </w:tblGrid>
          <w:tr w:rsidR="00090094" w14:paraId="2A33C15F" w14:textId="77777777" w:rsidTr="00D347F0">
            <w:tc>
              <w:tcPr>
                <w:tcW w:w="2835" w:type="dxa"/>
              </w:tcPr>
              <w:p w14:paraId="219FFE0E" w14:textId="77777777" w:rsidR="00217672" w:rsidRPr="00217672" w:rsidRDefault="00581773" w:rsidP="00217672">
                <w:pPr>
                  <w:pStyle w:val="TableNormal0"/>
                </w:pPr>
                <w:r w:rsidRPr="00217672">
                  <w:t>(1) Licensing authority:</w:t>
                </w:r>
              </w:p>
            </w:tc>
            <w:tc>
              <w:tcPr>
                <w:tcW w:w="6237" w:type="dxa"/>
                <w:gridSpan w:val="3"/>
              </w:tcPr>
              <w:p w14:paraId="11E21B08" w14:textId="77777777" w:rsidR="00217672" w:rsidRPr="00217672" w:rsidRDefault="00581773" w:rsidP="00217672">
                <w:pPr>
                  <w:pStyle w:val="TableNormal0"/>
                </w:pPr>
                <w:r w:rsidRPr="00217672">
                  <w:t>(2) M</w:t>
                </w:r>
                <w:r w:rsidR="00D347F0">
                  <w:t>edical certificate applied for:</w:t>
                </w:r>
                <w:r w:rsidR="00767508">
                  <w:tab/>
                  <w:t xml:space="preserve">Class 1  </w:t>
                </w:r>
                <w:r w:rsidRPr="00217672">
                  <w:rPr>
                    <w:rFonts w:ascii="Wingdings" w:hAnsi="Wingdings"/>
                  </w:rPr>
                  <w:sym w:font="Wingdings" w:char="F06F"/>
                </w:r>
                <w:r w:rsidR="00767508">
                  <w:tab/>
                </w:r>
                <w:r w:rsidR="0035550D">
                  <w:t>Class 2</w:t>
                </w:r>
                <w:r w:rsidR="00767508">
                  <w:t xml:space="preserve"> </w:t>
                </w:r>
                <w:r w:rsidR="0035550D">
                  <w:t xml:space="preserve"> </w:t>
                </w:r>
                <w:r w:rsidRPr="00217672">
                  <w:rPr>
                    <w:rFonts w:ascii="Wingdings" w:hAnsi="Wingdings"/>
                  </w:rPr>
                  <w:sym w:font="Wingdings" w:char="F06F"/>
                </w:r>
                <w:r w:rsidR="00767508">
                  <w:tab/>
                  <w:t xml:space="preserve">Class 3  </w:t>
                </w:r>
                <w:r w:rsidRPr="00217672">
                  <w:rPr>
                    <w:rFonts w:ascii="Wingdings" w:hAnsi="Wingdings"/>
                  </w:rPr>
                  <w:sym w:font="Wingdings" w:char="F06F"/>
                </w:r>
              </w:p>
            </w:tc>
          </w:tr>
          <w:tr w:rsidR="00090094" w14:paraId="52F4A9C3" w14:textId="77777777" w:rsidTr="00D347F0">
            <w:tc>
              <w:tcPr>
                <w:tcW w:w="2835" w:type="dxa"/>
              </w:tcPr>
              <w:p w14:paraId="1E8E2D95" w14:textId="77777777" w:rsidR="00217672" w:rsidRPr="00217672" w:rsidRDefault="00581773" w:rsidP="00217672">
                <w:pPr>
                  <w:pStyle w:val="TableNormal0"/>
                </w:pPr>
                <w:r w:rsidRPr="00217672">
                  <w:t>(3) Surname:</w:t>
                </w:r>
              </w:p>
            </w:tc>
            <w:tc>
              <w:tcPr>
                <w:tcW w:w="3544" w:type="dxa"/>
                <w:gridSpan w:val="2"/>
              </w:tcPr>
              <w:p w14:paraId="4F777F53" w14:textId="77777777" w:rsidR="00217672" w:rsidRPr="00217672" w:rsidRDefault="00581773" w:rsidP="00217672">
                <w:pPr>
                  <w:pStyle w:val="TableNormal0"/>
                </w:pPr>
                <w:r w:rsidRPr="00217672">
                  <w:t>(4) Previous surname(s):</w:t>
                </w:r>
              </w:p>
            </w:tc>
            <w:tc>
              <w:tcPr>
                <w:tcW w:w="2693" w:type="dxa"/>
              </w:tcPr>
              <w:p w14:paraId="365C76F5" w14:textId="77777777" w:rsidR="00217672" w:rsidRPr="00217672" w:rsidRDefault="00581773" w:rsidP="00217672">
                <w:pPr>
                  <w:pStyle w:val="TableNormal0"/>
                </w:pPr>
                <w:r w:rsidRPr="00217672">
                  <w:t>(12) Application:</w:t>
                </w:r>
                <w:r w:rsidRPr="00217672">
                  <w:tab/>
                  <w:t>Initial</w:t>
                </w:r>
                <w:r w:rsidRPr="00217672">
                  <w:tab/>
                </w:r>
                <w:r w:rsidRPr="00217672">
                  <w:rPr>
                    <w:rFonts w:ascii="Wingdings" w:hAnsi="Wingdings"/>
                  </w:rPr>
                  <w:sym w:font="Wingdings" w:char="F06F"/>
                </w:r>
              </w:p>
              <w:p w14:paraId="144C6CBF" w14:textId="77777777" w:rsidR="00217672" w:rsidRPr="00217672" w:rsidRDefault="00581773" w:rsidP="0035550D">
                <w:pPr>
                  <w:pStyle w:val="TableNormal0"/>
                </w:pPr>
                <w:r>
                  <w:t xml:space="preserve">Revalidation/Renewal  </w:t>
                </w:r>
                <w:r w:rsidRPr="00217672">
                  <w:rPr>
                    <w:rFonts w:ascii="Wingdings" w:hAnsi="Wingdings"/>
                  </w:rPr>
                  <w:sym w:font="Wingdings" w:char="F06F"/>
                </w:r>
              </w:p>
            </w:tc>
          </w:tr>
          <w:tr w:rsidR="00090094" w14:paraId="369197EE" w14:textId="77777777" w:rsidTr="00D347F0">
            <w:tc>
              <w:tcPr>
                <w:tcW w:w="2835" w:type="dxa"/>
              </w:tcPr>
              <w:p w14:paraId="0F217788" w14:textId="77777777" w:rsidR="00217672" w:rsidRPr="00217672" w:rsidRDefault="00581773" w:rsidP="00217672">
                <w:pPr>
                  <w:pStyle w:val="TableNormal0"/>
                </w:pPr>
                <w:r w:rsidRPr="00217672">
                  <w:t>(5) Forename(s):</w:t>
                </w:r>
              </w:p>
            </w:tc>
            <w:tc>
              <w:tcPr>
                <w:tcW w:w="2268" w:type="dxa"/>
              </w:tcPr>
              <w:p w14:paraId="11F36025" w14:textId="77777777" w:rsidR="00217672" w:rsidRPr="00217672" w:rsidRDefault="00581773" w:rsidP="00217672">
                <w:pPr>
                  <w:pStyle w:val="TableNormal0"/>
                </w:pPr>
                <w:r w:rsidRPr="00217672">
                  <w:t>(6) Date of birth:</w:t>
                </w:r>
              </w:p>
            </w:tc>
            <w:tc>
              <w:tcPr>
                <w:tcW w:w="1276" w:type="dxa"/>
              </w:tcPr>
              <w:p w14:paraId="40BC26B6" w14:textId="77777777" w:rsidR="00767508" w:rsidRDefault="00581773" w:rsidP="00217672">
                <w:pPr>
                  <w:pStyle w:val="TableNormal0"/>
                </w:pPr>
                <w:r>
                  <w:t>(7) Sex:</w:t>
                </w:r>
              </w:p>
              <w:p w14:paraId="0D25E199" w14:textId="77777777" w:rsidR="00217672" w:rsidRPr="00217672" w:rsidRDefault="00581773" w:rsidP="00217672">
                <w:pPr>
                  <w:pStyle w:val="TableNormal0"/>
                </w:pPr>
                <w:r w:rsidRPr="00217672">
                  <w:t>Male</w:t>
                </w:r>
                <w:r w:rsidRPr="00217672">
                  <w:tab/>
                </w:r>
                <w:r w:rsidRPr="00217672">
                  <w:rPr>
                    <w:rFonts w:ascii="Wingdings" w:hAnsi="Wingdings"/>
                  </w:rPr>
                  <w:sym w:font="Wingdings" w:char="F06F"/>
                </w:r>
              </w:p>
              <w:p w14:paraId="014C5705" w14:textId="77777777" w:rsidR="00217672" w:rsidRPr="00217672" w:rsidRDefault="00581773" w:rsidP="00217672">
                <w:pPr>
                  <w:pStyle w:val="TableNormal0"/>
                </w:pPr>
                <w:r>
                  <w:t xml:space="preserve">Female </w:t>
                </w:r>
                <w:r w:rsidRPr="00217672">
                  <w:rPr>
                    <w:rFonts w:ascii="Wingdings" w:hAnsi="Wingdings"/>
                  </w:rPr>
                  <w:sym w:font="Wingdings" w:char="F06F"/>
                </w:r>
              </w:p>
            </w:tc>
            <w:tc>
              <w:tcPr>
                <w:tcW w:w="2693" w:type="dxa"/>
              </w:tcPr>
              <w:p w14:paraId="68B30347" w14:textId="77777777" w:rsidR="00217672" w:rsidRPr="00217672" w:rsidRDefault="00581773" w:rsidP="00217672">
                <w:pPr>
                  <w:pStyle w:val="TableNormal0"/>
                </w:pPr>
                <w:r w:rsidRPr="00217672">
                  <w:t>(13) Reference number:</w:t>
                </w:r>
              </w:p>
            </w:tc>
          </w:tr>
          <w:tr w:rsidR="00090094" w14:paraId="5B19BE52" w14:textId="77777777" w:rsidTr="00D347F0">
            <w:tc>
              <w:tcPr>
                <w:tcW w:w="9072" w:type="dxa"/>
                <w:gridSpan w:val="4"/>
              </w:tcPr>
              <w:p w14:paraId="0A7E624D" w14:textId="77777777" w:rsidR="00217672" w:rsidRPr="00217672" w:rsidRDefault="00581773" w:rsidP="00217672">
                <w:pPr>
                  <w:pStyle w:val="TableNormal0"/>
                </w:pPr>
                <w:r w:rsidRPr="00217672">
                  <w:rPr>
                    <w:noProof/>
                    <w:lang w:val="ru-RU" w:eastAsia="ru-RU"/>
                  </w:rPr>
                  <mc:AlternateContent>
                    <mc:Choice Requires="wps">
                      <w:drawing>
                        <wp:anchor distT="0" distB="0" distL="114300" distR="114300" simplePos="0" relativeHeight="251661312" behindDoc="0" locked="0" layoutInCell="0" allowOverlap="1" wp14:anchorId="1B2DD010" wp14:editId="4793B953">
                          <wp:simplePos x="0" y="0"/>
                          <wp:positionH relativeFrom="margin">
                            <wp:posOffset>-9836150</wp:posOffset>
                          </wp:positionH>
                          <wp:positionV relativeFrom="margin">
                            <wp:posOffset>1351280</wp:posOffset>
                          </wp:positionV>
                          <wp:extent cx="88265" cy="88265"/>
                          <wp:effectExtent l="12700" t="8255" r="13335" b="8255"/>
                          <wp:wrapNone/>
                          <wp:docPr id="28" name="Rectangle 1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88265" cy="88265"/>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wps:spPr>
                                <wps:bodyPr rot="0" vert="horz" wrap="square" anchor="t" anchorCtr="0" upright="1"/>
                              </wps:wsp>
                            </a:graphicData>
                          </a:graphic>
                          <wp14:sizeRelH relativeFrom="page">
                            <wp14:pctWidth>0</wp14:pctWidth>
                          </wp14:sizeRelH>
                          <wp14:sizeRelV relativeFrom="page">
                            <wp14:pctHeight>0</wp14:pctHeight>
                          </wp14:sizeRelV>
                        </wp:anchor>
                      </w:drawing>
                    </mc:Choice>
                    <mc:Fallback>
                      <w:pict>
                        <v:rect id="Rectangle 19" o:spid="_x0000_s1026" style="width:6.95pt;height:6.95pt;margin-top:106.4pt;margin-left:-774.5pt;mso-height-percent:0;mso-height-relative:page;mso-position-horizontal-relative:margin;mso-position-vertical-relative:margin;mso-width-percent:0;mso-width-relative:page;mso-wrap-distance-bottom:0;mso-wrap-distance-left:9pt;mso-wrap-distance-right:9pt;mso-wrap-distance-top:0;position:absolute;v-text-anchor:top;z-index:251660288" o:allowincell="f" filled="f" fillcolor="this" stroked="t" strokecolor="black" strokeweight="0.5pt">
                          <w10:wrap anchorx="margin" anchory="margin"/>
                        </v:rect>
                      </w:pict>
                    </mc:Fallback>
                  </mc:AlternateContent>
                </w:r>
                <w:r w:rsidRPr="00217672">
                  <w:rPr>
                    <w:noProof/>
                    <w:lang w:val="ru-RU" w:eastAsia="ru-RU"/>
                  </w:rPr>
                  <mc:AlternateContent>
                    <mc:Choice Requires="wps">
                      <w:drawing>
                        <wp:anchor distT="0" distB="0" distL="114300" distR="114300" simplePos="0" relativeHeight="251663360" behindDoc="0" locked="0" layoutInCell="0" allowOverlap="1" wp14:anchorId="09397D62" wp14:editId="7D8BDAAF">
                          <wp:simplePos x="0" y="0"/>
                          <wp:positionH relativeFrom="margin">
                            <wp:posOffset>-5122545</wp:posOffset>
                          </wp:positionH>
                          <wp:positionV relativeFrom="margin">
                            <wp:posOffset>1579880</wp:posOffset>
                          </wp:positionV>
                          <wp:extent cx="88265" cy="88265"/>
                          <wp:effectExtent l="11430" t="8255" r="5080" b="8255"/>
                          <wp:wrapNone/>
                          <wp:docPr id="27" name="Rectangle 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88265" cy="88265"/>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wps:spPr>
                                <wps:bodyPr rot="0" vert="horz" wrap="square" anchor="t" anchorCtr="0" upright="1"/>
                              </wps:wsp>
                            </a:graphicData>
                          </a:graphic>
                          <wp14:sizeRelH relativeFrom="page">
                            <wp14:pctWidth>0</wp14:pctWidth>
                          </wp14:sizeRelH>
                          <wp14:sizeRelV relativeFrom="page">
                            <wp14:pctHeight>0</wp14:pctHeight>
                          </wp14:sizeRelV>
                        </wp:anchor>
                      </w:drawing>
                    </mc:Choice>
                    <mc:Fallback>
                      <w:pict>
                        <v:rect id="Rectangle 18" o:spid="_x0000_s1027" style="width:6.95pt;height:6.95pt;margin-top:124.4pt;margin-left:-403.35pt;mso-height-percent:0;mso-height-relative:page;mso-position-horizontal-relative:margin;mso-position-vertical-relative:margin;mso-width-percent:0;mso-width-relative:page;mso-wrap-distance-bottom:0;mso-wrap-distance-left:9pt;mso-wrap-distance-right:9pt;mso-wrap-distance-top:0;position:absolute;v-text-anchor:top;z-index:251662336" o:allowincell="f" filled="f" fillcolor="this" stroked="t" strokecolor="black" strokeweight="0.5pt">
                          <w10:wrap anchorx="margin" anchory="margin"/>
                        </v:rect>
                      </w:pict>
                    </mc:Fallback>
                  </mc:AlternateContent>
                </w:r>
                <w:r w:rsidRPr="00217672">
                  <w:t>(301) Consent to release of medical information: I hereby authorise the release of all information contained in this report and any or all attachments to the AME and, where necessary, to the medical assessor of the licensing authority, recognising that these documents or electronically stored data, are to be used for completion of a medical assessment and will become and remain the property of the licensing authority, providing that I or my physician may have access to them according to national law. Medical confidentiality will be respected at all times.</w:t>
                </w:r>
              </w:p>
              <w:p w14:paraId="2D8DD979" w14:textId="77777777" w:rsidR="00217672" w:rsidRPr="00217672" w:rsidRDefault="00217672" w:rsidP="00217672">
                <w:pPr>
                  <w:pStyle w:val="TableNormal0"/>
                </w:pPr>
              </w:p>
              <w:p w14:paraId="35DCC4F5" w14:textId="77777777" w:rsidR="00217672" w:rsidRPr="00217672" w:rsidRDefault="00581773" w:rsidP="00217672">
                <w:pPr>
                  <w:pStyle w:val="TableNormal0"/>
                </w:pPr>
                <w:r w:rsidRPr="00217672">
                  <w:t>---------------------------------------</w:t>
                </w:r>
                <w:r w:rsidRPr="00217672">
                  <w:tab/>
                  <w:t>-----------------------------</w:t>
                </w:r>
                <w:r w:rsidR="00767508">
                  <w:t>--------------------</w:t>
                </w:r>
                <w:r w:rsidRPr="00217672">
                  <w:t>-</w:t>
                </w:r>
                <w:r w:rsidRPr="00217672">
                  <w:tab/>
                  <w:t>------------------------------</w:t>
                </w:r>
                <w:r w:rsidR="00767508">
                  <w:t>---------------------</w:t>
                </w:r>
              </w:p>
              <w:p w14:paraId="717CC836" w14:textId="77777777" w:rsidR="00217672" w:rsidRPr="00217672" w:rsidRDefault="00581773" w:rsidP="00217672">
                <w:pPr>
                  <w:pStyle w:val="TableNormal0"/>
                </w:pPr>
                <w:r w:rsidRPr="00217672">
                  <w:tab/>
                </w:r>
                <w:r w:rsidR="00767508">
                  <w:t xml:space="preserve">        </w:t>
                </w:r>
                <w:r w:rsidRPr="00217672">
                  <w:t>Date</w:t>
                </w:r>
                <w:r w:rsidRPr="00217672">
                  <w:tab/>
                </w:r>
                <w:r w:rsidR="00767508">
                  <w:tab/>
                </w:r>
                <w:r w:rsidR="00767508">
                  <w:tab/>
                </w:r>
                <w:r w:rsidR="00767508">
                  <w:tab/>
                  <w:t xml:space="preserve">  </w:t>
                </w:r>
                <w:r w:rsidRPr="00217672">
                  <w:t>Signature of applicant</w:t>
                </w:r>
                <w:r w:rsidRPr="00217672">
                  <w:tab/>
                </w:r>
                <w:r w:rsidR="00767508">
                  <w:tab/>
                </w:r>
                <w:r w:rsidR="00767508">
                  <w:tab/>
                  <w:t xml:space="preserve">    </w:t>
                </w:r>
                <w:r w:rsidRPr="00217672">
                  <w:t>Signature of AME</w:t>
                </w:r>
              </w:p>
            </w:tc>
          </w:tr>
        </w:tbl>
        <w:p w14:paraId="05A72FA0" w14:textId="77777777" w:rsidR="000C038F" w:rsidRDefault="000C038F" w:rsidP="000C038F">
          <w:pPr>
            <w:pStyle w:val="ListLevel0"/>
          </w:pPr>
        </w:p>
        <w:tbl>
          <w:tblPr>
            <w:tblW w:w="9072" w:type="dxa"/>
            <w:tblInd w:w="-8" w:type="dxa"/>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3119"/>
            <w:gridCol w:w="5953"/>
          </w:tblGrid>
          <w:tr w:rsidR="00090094" w14:paraId="6E82E40A" w14:textId="77777777" w:rsidTr="00D347F0">
            <w:tc>
              <w:tcPr>
                <w:tcW w:w="3119" w:type="dxa"/>
                <w:tcBorders>
                  <w:top w:val="single" w:sz="6" w:space="0" w:color="auto"/>
                </w:tcBorders>
              </w:tcPr>
              <w:p w14:paraId="79DACCD0" w14:textId="77777777" w:rsidR="001C067A" w:rsidRPr="001C067A" w:rsidRDefault="00581773" w:rsidP="001C067A">
                <w:pPr>
                  <w:pStyle w:val="TableNormal0"/>
                </w:pPr>
                <w:r w:rsidRPr="001C067A">
                  <w:t>(302) Examination category:</w:t>
                </w:r>
              </w:p>
            </w:tc>
            <w:tc>
              <w:tcPr>
                <w:tcW w:w="5953" w:type="dxa"/>
                <w:tcBorders>
                  <w:top w:val="single" w:sz="6" w:space="0" w:color="auto"/>
                </w:tcBorders>
              </w:tcPr>
              <w:p w14:paraId="59F03089" w14:textId="77777777" w:rsidR="001C067A" w:rsidRPr="001C067A" w:rsidRDefault="00581773" w:rsidP="001C067A">
                <w:pPr>
                  <w:pStyle w:val="TableNormal0"/>
                </w:pPr>
                <w:r w:rsidRPr="001C067A">
                  <w:t xml:space="preserve"> (303) Ophthalmological history:</w:t>
                </w:r>
              </w:p>
            </w:tc>
          </w:tr>
          <w:tr w:rsidR="00090094" w14:paraId="71664586" w14:textId="77777777" w:rsidTr="00D347F0">
            <w:tc>
              <w:tcPr>
                <w:tcW w:w="3119" w:type="dxa"/>
              </w:tcPr>
              <w:p w14:paraId="2E733F88" w14:textId="77777777" w:rsidR="001C067A" w:rsidRPr="001C067A" w:rsidRDefault="00581773" w:rsidP="001C067A">
                <w:pPr>
                  <w:pStyle w:val="TableNormal0"/>
                </w:pPr>
                <w:r w:rsidRPr="001C067A">
                  <w:tab/>
                  <w:t>Initial</w:t>
                </w:r>
                <w:r w:rsidRPr="001C067A">
                  <w:tab/>
                </w:r>
                <w:r w:rsidR="0035550D">
                  <w:t xml:space="preserve">            </w:t>
                </w:r>
                <w:r w:rsidRPr="001C067A">
                  <w:rPr>
                    <w:rFonts w:ascii="Wingdings" w:hAnsi="Wingdings"/>
                  </w:rPr>
                  <w:sym w:font="Wingdings" w:char="F06F"/>
                </w:r>
              </w:p>
            </w:tc>
            <w:tc>
              <w:tcPr>
                <w:tcW w:w="5953" w:type="dxa"/>
              </w:tcPr>
              <w:p w14:paraId="16590D77" w14:textId="77777777" w:rsidR="001C067A" w:rsidRPr="001C067A" w:rsidRDefault="001C067A" w:rsidP="001C067A">
                <w:pPr>
                  <w:pStyle w:val="TableNormal0"/>
                </w:pPr>
              </w:p>
            </w:tc>
          </w:tr>
          <w:tr w:rsidR="00090094" w14:paraId="3CE7C66C" w14:textId="77777777" w:rsidTr="00D347F0">
            <w:tc>
              <w:tcPr>
                <w:tcW w:w="3119" w:type="dxa"/>
              </w:tcPr>
              <w:p w14:paraId="7B8627D4" w14:textId="77777777" w:rsidR="001C067A" w:rsidRPr="001C067A" w:rsidRDefault="00581773" w:rsidP="001C067A">
                <w:pPr>
                  <w:pStyle w:val="TableNormal0"/>
                </w:pPr>
                <w:r w:rsidRPr="001C067A">
                  <w:tab/>
                  <w:t>Revalidation</w:t>
                </w:r>
                <w:r w:rsidRPr="001C067A">
                  <w:tab/>
                </w:r>
                <w:r w:rsidRPr="001C067A">
                  <w:rPr>
                    <w:rFonts w:ascii="Wingdings" w:hAnsi="Wingdings"/>
                  </w:rPr>
                  <w:sym w:font="Wingdings" w:char="F06F"/>
                </w:r>
              </w:p>
            </w:tc>
            <w:tc>
              <w:tcPr>
                <w:tcW w:w="5953" w:type="dxa"/>
              </w:tcPr>
              <w:p w14:paraId="64B2DD7C" w14:textId="77777777" w:rsidR="001C067A" w:rsidRPr="001C067A" w:rsidRDefault="001C067A" w:rsidP="001C067A">
                <w:pPr>
                  <w:pStyle w:val="TableNormal0"/>
                </w:pPr>
              </w:p>
            </w:tc>
          </w:tr>
          <w:tr w:rsidR="00090094" w14:paraId="424AF25F" w14:textId="77777777" w:rsidTr="00D347F0">
            <w:tc>
              <w:tcPr>
                <w:tcW w:w="3119" w:type="dxa"/>
              </w:tcPr>
              <w:p w14:paraId="22B3F80D" w14:textId="77777777" w:rsidR="001C067A" w:rsidRPr="001C067A" w:rsidRDefault="00581773" w:rsidP="001C067A">
                <w:pPr>
                  <w:pStyle w:val="TableNormal0"/>
                </w:pPr>
                <w:r w:rsidRPr="001C067A">
                  <w:tab/>
                  <w:t>Renewal</w:t>
                </w:r>
                <w:r w:rsidRPr="001C067A">
                  <w:tab/>
                </w:r>
                <w:r w:rsidRPr="001C067A">
                  <w:rPr>
                    <w:rFonts w:ascii="Wingdings" w:hAnsi="Wingdings"/>
                  </w:rPr>
                  <w:sym w:font="Wingdings" w:char="F06F"/>
                </w:r>
              </w:p>
            </w:tc>
            <w:tc>
              <w:tcPr>
                <w:tcW w:w="5953" w:type="dxa"/>
              </w:tcPr>
              <w:p w14:paraId="6D3FC3E4" w14:textId="77777777" w:rsidR="001C067A" w:rsidRPr="001C067A" w:rsidRDefault="001C067A" w:rsidP="001C067A">
                <w:pPr>
                  <w:pStyle w:val="TableNormal0"/>
                </w:pPr>
              </w:p>
            </w:tc>
          </w:tr>
          <w:tr w:rsidR="00090094" w14:paraId="7311DF28" w14:textId="77777777" w:rsidTr="00D347F0">
            <w:tc>
              <w:tcPr>
                <w:tcW w:w="3119" w:type="dxa"/>
                <w:tcBorders>
                  <w:bottom w:val="single" w:sz="6" w:space="0" w:color="auto"/>
                </w:tcBorders>
              </w:tcPr>
              <w:p w14:paraId="5040F9C2" w14:textId="77777777" w:rsidR="001C067A" w:rsidRPr="001C067A" w:rsidRDefault="00581773" w:rsidP="001C067A">
                <w:pPr>
                  <w:pStyle w:val="TableNormal0"/>
                </w:pPr>
                <w:r w:rsidRPr="001C067A">
                  <w:tab/>
                  <w:t>Referral</w:t>
                </w:r>
                <w:r w:rsidRPr="001C067A">
                  <w:tab/>
                </w:r>
                <w:r w:rsidRPr="001C067A">
                  <w:rPr>
                    <w:rFonts w:ascii="Wingdings" w:hAnsi="Wingdings"/>
                  </w:rPr>
                  <w:sym w:font="Wingdings" w:char="F06F"/>
                </w:r>
              </w:p>
            </w:tc>
            <w:tc>
              <w:tcPr>
                <w:tcW w:w="5953" w:type="dxa"/>
                <w:tcBorders>
                  <w:bottom w:val="single" w:sz="6" w:space="0" w:color="auto"/>
                </w:tcBorders>
              </w:tcPr>
              <w:p w14:paraId="67BA59BF" w14:textId="77777777" w:rsidR="001C067A" w:rsidRPr="001C067A" w:rsidRDefault="001C067A" w:rsidP="001C067A">
                <w:pPr>
                  <w:pStyle w:val="TableNormal0"/>
                </w:pPr>
              </w:p>
            </w:tc>
          </w:tr>
        </w:tbl>
        <w:p w14:paraId="0FAAFB85" w14:textId="77777777" w:rsidR="00217672" w:rsidRDefault="00217672" w:rsidP="000C038F">
          <w:pPr>
            <w:pStyle w:val="ListLevel0"/>
          </w:pPr>
        </w:p>
        <w:p w14:paraId="2D7FC5B4" w14:textId="77777777" w:rsidR="001C067A" w:rsidRDefault="00581773" w:rsidP="000C038F">
          <w:pPr>
            <w:pStyle w:val="ListLevel0"/>
            <w:rPr>
              <w:rStyle w:val="Bold"/>
            </w:rPr>
          </w:pPr>
          <w:r w:rsidRPr="003C0A73">
            <w:rPr>
              <w:rStyle w:val="Bold"/>
            </w:rPr>
            <w:t>Clinical examination</w:t>
          </w:r>
          <w:r w:rsidRPr="003C0A73">
            <w:rPr>
              <w:rStyle w:val="Bold"/>
            </w:rPr>
            <w:tab/>
          </w:r>
          <w:r w:rsidRPr="003C0A73">
            <w:rPr>
              <w:rStyle w:val="Bold"/>
            </w:rPr>
            <w:tab/>
          </w:r>
          <w:r>
            <w:rPr>
              <w:rStyle w:val="Bold"/>
            </w:rPr>
            <w:tab/>
          </w:r>
          <w:r>
            <w:rPr>
              <w:rStyle w:val="Bold"/>
            </w:rPr>
            <w:tab/>
          </w:r>
          <w:r>
            <w:rPr>
              <w:rStyle w:val="Bold"/>
            </w:rPr>
            <w:tab/>
          </w:r>
          <w:r w:rsidR="00113E2D">
            <w:rPr>
              <w:rStyle w:val="Bold"/>
            </w:rPr>
            <w:tab/>
          </w:r>
          <w:r w:rsidR="00D347F0">
            <w:rPr>
              <w:rStyle w:val="Bold"/>
            </w:rPr>
            <w:t xml:space="preserve"> </w:t>
          </w:r>
          <w:r w:rsidRPr="003C0A73">
            <w:rPr>
              <w:rStyle w:val="Bold"/>
            </w:rPr>
            <w:t>Visual acuity</w:t>
          </w:r>
        </w:p>
        <w:tbl>
          <w:tblPr>
            <w:tblW w:w="9085"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092"/>
            <w:gridCol w:w="409"/>
            <w:gridCol w:w="158"/>
            <w:gridCol w:w="176"/>
            <w:gridCol w:w="707"/>
            <w:gridCol w:w="868"/>
            <w:gridCol w:w="238"/>
            <w:gridCol w:w="1021"/>
            <w:gridCol w:w="630"/>
            <w:gridCol w:w="546"/>
            <w:gridCol w:w="534"/>
            <w:gridCol w:w="166"/>
            <w:gridCol w:w="210"/>
            <w:gridCol w:w="560"/>
            <w:gridCol w:w="126"/>
            <w:gridCol w:w="644"/>
          </w:tblGrid>
          <w:tr w:rsidR="00090094" w14:paraId="48657A77" w14:textId="77777777" w:rsidTr="00DD22BD">
            <w:tc>
              <w:tcPr>
                <w:tcW w:w="2835" w:type="dxa"/>
                <w:gridSpan w:val="4"/>
                <w:tcBorders>
                  <w:top w:val="nil"/>
                  <w:left w:val="nil"/>
                </w:tcBorders>
              </w:tcPr>
              <w:p w14:paraId="19D06090" w14:textId="77777777" w:rsidR="00A50A81" w:rsidRPr="00A50A81" w:rsidRDefault="00581773" w:rsidP="00A50A81">
                <w:pPr>
                  <w:pStyle w:val="TableNormal0"/>
                </w:pPr>
                <w:r w:rsidRPr="00A50A81">
                  <w:lastRenderedPageBreak/>
                  <w:t>Check each item</w:t>
                </w:r>
              </w:p>
            </w:tc>
            <w:tc>
              <w:tcPr>
                <w:tcW w:w="707" w:type="dxa"/>
                <w:vAlign w:val="center"/>
              </w:tcPr>
              <w:p w14:paraId="6A152371" w14:textId="77777777" w:rsidR="00A50A81" w:rsidRPr="00A50A81" w:rsidRDefault="00581773" w:rsidP="00D347F0">
                <w:pPr>
                  <w:pStyle w:val="FinePrint"/>
                </w:pPr>
                <w:r w:rsidRPr="00A50A81">
                  <w:t>Normal</w:t>
                </w:r>
              </w:p>
            </w:tc>
            <w:tc>
              <w:tcPr>
                <w:tcW w:w="868" w:type="dxa"/>
                <w:vAlign w:val="center"/>
              </w:tcPr>
              <w:p w14:paraId="47FD898E" w14:textId="77777777" w:rsidR="00A50A81" w:rsidRPr="00A50A81" w:rsidRDefault="00581773" w:rsidP="00D347F0">
                <w:pPr>
                  <w:pStyle w:val="FinePrint"/>
                </w:pPr>
                <w:r w:rsidRPr="00A50A81">
                  <w:t>Abnormal</w:t>
                </w:r>
              </w:p>
            </w:tc>
            <w:tc>
              <w:tcPr>
                <w:tcW w:w="238" w:type="dxa"/>
                <w:tcBorders>
                  <w:top w:val="nil"/>
                  <w:bottom w:val="nil"/>
                  <w:right w:val="nil"/>
                </w:tcBorders>
              </w:tcPr>
              <w:p w14:paraId="6492EED1" w14:textId="77777777" w:rsidR="00A50A81" w:rsidRPr="00A50A81" w:rsidRDefault="00A50A81" w:rsidP="00A50A81">
                <w:pPr>
                  <w:pStyle w:val="TableNormal0"/>
                </w:pPr>
              </w:p>
            </w:tc>
            <w:tc>
              <w:tcPr>
                <w:tcW w:w="2897" w:type="dxa"/>
                <w:gridSpan w:val="5"/>
                <w:tcBorders>
                  <w:top w:val="nil"/>
                  <w:left w:val="nil"/>
                  <w:right w:val="nil"/>
                </w:tcBorders>
                <w:vAlign w:val="bottom"/>
              </w:tcPr>
              <w:p w14:paraId="73E0A6C8" w14:textId="77777777" w:rsidR="00A50A81" w:rsidRDefault="00581773" w:rsidP="00767508">
                <w:pPr>
                  <w:pStyle w:val="TableNormal0"/>
                </w:pPr>
                <w:r>
                  <w:t>(314) Distant vision</w:t>
                </w:r>
              </w:p>
              <w:p w14:paraId="0C6B4537" w14:textId="77777777" w:rsidR="00767508" w:rsidRPr="00A50A81" w:rsidRDefault="00767508" w:rsidP="00767508">
                <w:pPr>
                  <w:pStyle w:val="TableNormal0"/>
                </w:pPr>
              </w:p>
              <w:p w14:paraId="0A4AFA84" w14:textId="77777777" w:rsidR="00A50A81" w:rsidRPr="00A50A81" w:rsidRDefault="00581773" w:rsidP="00767508">
                <w:pPr>
                  <w:pStyle w:val="TableNormal0"/>
                </w:pPr>
                <w:r w:rsidRPr="00A50A81">
                  <w:tab/>
                  <w:t>Uncorrected</w:t>
                </w:r>
              </w:p>
            </w:tc>
            <w:tc>
              <w:tcPr>
                <w:tcW w:w="1540" w:type="dxa"/>
                <w:gridSpan w:val="4"/>
                <w:tcBorders>
                  <w:top w:val="nil"/>
                  <w:left w:val="nil"/>
                  <w:right w:val="nil"/>
                </w:tcBorders>
              </w:tcPr>
              <w:p w14:paraId="797961E2" w14:textId="77777777" w:rsidR="00767508" w:rsidRDefault="00581773" w:rsidP="00A50A81">
                <w:pPr>
                  <w:pStyle w:val="TableNormal0"/>
                </w:pPr>
                <w:r w:rsidRPr="00A50A81">
                  <w:t>Spectacles</w:t>
                </w:r>
              </w:p>
              <w:p w14:paraId="40AD0354" w14:textId="77777777" w:rsidR="00A50A81" w:rsidRPr="00A50A81" w:rsidRDefault="00581773" w:rsidP="00767508">
                <w:pPr>
                  <w:pStyle w:val="TableNormal0"/>
                  <w:jc w:val="right"/>
                </w:pPr>
                <w:r w:rsidRPr="00A50A81">
                  <w:t>Contact</w:t>
                </w:r>
                <w:r w:rsidR="00767508">
                  <w:br/>
                </w:r>
                <w:r w:rsidRPr="00A50A81">
                  <w:t>lenses</w:t>
                </w:r>
              </w:p>
            </w:tc>
          </w:tr>
          <w:tr w:rsidR="00090094" w14:paraId="4D5B1007" w14:textId="77777777" w:rsidTr="00DD22BD">
            <w:tc>
              <w:tcPr>
                <w:tcW w:w="2835" w:type="dxa"/>
                <w:gridSpan w:val="4"/>
              </w:tcPr>
              <w:p w14:paraId="781815F9" w14:textId="77777777" w:rsidR="00A50A81" w:rsidRPr="00A50A81" w:rsidRDefault="00581773" w:rsidP="00A50A81">
                <w:pPr>
                  <w:pStyle w:val="TableNormal0"/>
                </w:pPr>
                <w:r w:rsidRPr="00A50A81">
                  <w:t>(304) Eyes, external &amp; eyelids</w:t>
                </w:r>
              </w:p>
            </w:tc>
            <w:tc>
              <w:tcPr>
                <w:tcW w:w="707" w:type="dxa"/>
              </w:tcPr>
              <w:p w14:paraId="4F0FDD21" w14:textId="77777777" w:rsidR="00A50A81" w:rsidRPr="00A50A81" w:rsidRDefault="00A50A81" w:rsidP="00A50A81">
                <w:pPr>
                  <w:pStyle w:val="TableNormal0"/>
                </w:pPr>
              </w:p>
            </w:tc>
            <w:tc>
              <w:tcPr>
                <w:tcW w:w="868" w:type="dxa"/>
              </w:tcPr>
              <w:p w14:paraId="2EA31594" w14:textId="77777777" w:rsidR="00A50A81" w:rsidRPr="00A50A81" w:rsidRDefault="00A50A81" w:rsidP="00A50A81">
                <w:pPr>
                  <w:pStyle w:val="TableNormal0"/>
                </w:pPr>
              </w:p>
            </w:tc>
            <w:tc>
              <w:tcPr>
                <w:tcW w:w="238" w:type="dxa"/>
                <w:tcBorders>
                  <w:top w:val="nil"/>
                  <w:bottom w:val="nil"/>
                </w:tcBorders>
              </w:tcPr>
              <w:p w14:paraId="417F9965" w14:textId="77777777" w:rsidR="00A50A81" w:rsidRPr="00A50A81" w:rsidRDefault="00A50A81" w:rsidP="00A50A81">
                <w:pPr>
                  <w:pStyle w:val="TableNormal0"/>
                </w:pPr>
              </w:p>
            </w:tc>
            <w:tc>
              <w:tcPr>
                <w:tcW w:w="1021" w:type="dxa"/>
              </w:tcPr>
              <w:p w14:paraId="572C8E3C" w14:textId="77777777" w:rsidR="00A50A81" w:rsidRPr="00A50A81" w:rsidRDefault="00581773" w:rsidP="00A50A81">
                <w:pPr>
                  <w:pStyle w:val="TableNormal0"/>
                </w:pPr>
                <w:r w:rsidRPr="00A50A81">
                  <w:t>Right eye</w:t>
                </w:r>
              </w:p>
            </w:tc>
            <w:tc>
              <w:tcPr>
                <w:tcW w:w="630" w:type="dxa"/>
              </w:tcPr>
              <w:p w14:paraId="635965C4" w14:textId="77777777" w:rsidR="00A50A81" w:rsidRPr="00A50A81" w:rsidRDefault="00A50A81" w:rsidP="00A50A81">
                <w:pPr>
                  <w:pStyle w:val="TableNormal0"/>
                </w:pPr>
              </w:p>
            </w:tc>
            <w:tc>
              <w:tcPr>
                <w:tcW w:w="1246" w:type="dxa"/>
                <w:gridSpan w:val="3"/>
              </w:tcPr>
              <w:p w14:paraId="77A20576" w14:textId="77777777" w:rsidR="00A50A81" w:rsidRPr="00A50A81" w:rsidRDefault="00581773" w:rsidP="00A50A81">
                <w:pPr>
                  <w:pStyle w:val="TableNormal0"/>
                </w:pPr>
                <w:r w:rsidRPr="00A50A81">
                  <w:t>Corrected to</w:t>
                </w:r>
              </w:p>
            </w:tc>
            <w:tc>
              <w:tcPr>
                <w:tcW w:w="770" w:type="dxa"/>
                <w:gridSpan w:val="2"/>
              </w:tcPr>
              <w:p w14:paraId="1DB88A56" w14:textId="77777777" w:rsidR="00A50A81" w:rsidRPr="00A50A81" w:rsidRDefault="00A50A81" w:rsidP="00A50A81">
                <w:pPr>
                  <w:pStyle w:val="TableNormal0"/>
                </w:pPr>
              </w:p>
            </w:tc>
            <w:tc>
              <w:tcPr>
                <w:tcW w:w="770" w:type="dxa"/>
                <w:gridSpan w:val="2"/>
              </w:tcPr>
              <w:p w14:paraId="4B9FD27E" w14:textId="77777777" w:rsidR="00A50A81" w:rsidRPr="00A50A81" w:rsidRDefault="00A50A81" w:rsidP="00A50A81">
                <w:pPr>
                  <w:pStyle w:val="TableNormal0"/>
                </w:pPr>
              </w:p>
            </w:tc>
          </w:tr>
          <w:tr w:rsidR="00090094" w14:paraId="7CB834EC" w14:textId="77777777" w:rsidTr="00DD22BD">
            <w:tc>
              <w:tcPr>
                <w:tcW w:w="2835" w:type="dxa"/>
                <w:gridSpan w:val="4"/>
                <w:vMerge w:val="restart"/>
              </w:tcPr>
              <w:p w14:paraId="3982B7BB" w14:textId="77777777" w:rsidR="00767508" w:rsidRPr="00A50A81" w:rsidRDefault="00581773" w:rsidP="00A50A81">
                <w:pPr>
                  <w:pStyle w:val="TableNormal0"/>
                </w:pPr>
                <w:r w:rsidRPr="00A50A81">
                  <w:t>(305) Eyes, Exterior</w:t>
                </w:r>
              </w:p>
              <w:p w14:paraId="66CF5CF2" w14:textId="77777777" w:rsidR="00767508" w:rsidRPr="00A50A81" w:rsidRDefault="00581773" w:rsidP="00A50A81">
                <w:pPr>
                  <w:pStyle w:val="TableNormal0"/>
                </w:pPr>
                <w:r w:rsidRPr="00A50A81">
                  <w:t>(slit lamp, ophth.)</w:t>
                </w:r>
              </w:p>
            </w:tc>
            <w:tc>
              <w:tcPr>
                <w:tcW w:w="707" w:type="dxa"/>
                <w:vMerge w:val="restart"/>
              </w:tcPr>
              <w:p w14:paraId="3C2D8BDA" w14:textId="77777777" w:rsidR="00767508" w:rsidRPr="00A50A81" w:rsidRDefault="00767508" w:rsidP="00A50A81">
                <w:pPr>
                  <w:pStyle w:val="TableNormal0"/>
                </w:pPr>
              </w:p>
            </w:tc>
            <w:tc>
              <w:tcPr>
                <w:tcW w:w="868" w:type="dxa"/>
                <w:vMerge w:val="restart"/>
              </w:tcPr>
              <w:p w14:paraId="3A5AFF2A" w14:textId="77777777" w:rsidR="00767508" w:rsidRPr="00A50A81" w:rsidRDefault="00767508" w:rsidP="00A50A81">
                <w:pPr>
                  <w:pStyle w:val="TableNormal0"/>
                </w:pPr>
              </w:p>
            </w:tc>
            <w:tc>
              <w:tcPr>
                <w:tcW w:w="238" w:type="dxa"/>
                <w:tcBorders>
                  <w:top w:val="nil"/>
                  <w:bottom w:val="nil"/>
                </w:tcBorders>
              </w:tcPr>
              <w:p w14:paraId="4FFBC759" w14:textId="77777777" w:rsidR="00767508" w:rsidRPr="00A50A81" w:rsidRDefault="00767508" w:rsidP="00A50A81">
                <w:pPr>
                  <w:pStyle w:val="TableNormal0"/>
                </w:pPr>
              </w:p>
            </w:tc>
            <w:tc>
              <w:tcPr>
                <w:tcW w:w="1021" w:type="dxa"/>
              </w:tcPr>
              <w:p w14:paraId="091B7A0D" w14:textId="77777777" w:rsidR="00767508" w:rsidRPr="00A50A81" w:rsidRDefault="00581773" w:rsidP="00A50A81">
                <w:pPr>
                  <w:pStyle w:val="TableNormal0"/>
                </w:pPr>
                <w:r w:rsidRPr="00A50A81">
                  <w:t>Left eye</w:t>
                </w:r>
              </w:p>
            </w:tc>
            <w:tc>
              <w:tcPr>
                <w:tcW w:w="630" w:type="dxa"/>
              </w:tcPr>
              <w:p w14:paraId="7E25FA98" w14:textId="77777777" w:rsidR="00767508" w:rsidRPr="00A50A81" w:rsidRDefault="00767508" w:rsidP="00A50A81">
                <w:pPr>
                  <w:pStyle w:val="TableNormal0"/>
                </w:pPr>
              </w:p>
            </w:tc>
            <w:tc>
              <w:tcPr>
                <w:tcW w:w="1246" w:type="dxa"/>
                <w:gridSpan w:val="3"/>
              </w:tcPr>
              <w:p w14:paraId="120B8A10" w14:textId="77777777" w:rsidR="00767508" w:rsidRPr="00A50A81" w:rsidRDefault="00581773" w:rsidP="00A50A81">
                <w:pPr>
                  <w:pStyle w:val="TableNormal0"/>
                </w:pPr>
                <w:r w:rsidRPr="00A50A81">
                  <w:t>Corrected to</w:t>
                </w:r>
              </w:p>
            </w:tc>
            <w:tc>
              <w:tcPr>
                <w:tcW w:w="770" w:type="dxa"/>
                <w:gridSpan w:val="2"/>
              </w:tcPr>
              <w:p w14:paraId="5FBC5091" w14:textId="77777777" w:rsidR="00767508" w:rsidRPr="00A50A81" w:rsidRDefault="00767508" w:rsidP="00A50A81">
                <w:pPr>
                  <w:pStyle w:val="TableNormal0"/>
                </w:pPr>
              </w:p>
            </w:tc>
            <w:tc>
              <w:tcPr>
                <w:tcW w:w="770" w:type="dxa"/>
                <w:gridSpan w:val="2"/>
              </w:tcPr>
              <w:p w14:paraId="566BB2D3" w14:textId="77777777" w:rsidR="00767508" w:rsidRPr="00A50A81" w:rsidRDefault="00767508" w:rsidP="00A50A81">
                <w:pPr>
                  <w:pStyle w:val="TableNormal0"/>
                </w:pPr>
              </w:p>
            </w:tc>
          </w:tr>
          <w:tr w:rsidR="00090094" w14:paraId="051171E7" w14:textId="77777777" w:rsidTr="00DD22BD">
            <w:tc>
              <w:tcPr>
                <w:tcW w:w="2835" w:type="dxa"/>
                <w:gridSpan w:val="4"/>
                <w:vMerge/>
              </w:tcPr>
              <w:p w14:paraId="41D32DA2" w14:textId="77777777" w:rsidR="00767508" w:rsidRPr="00A50A81" w:rsidRDefault="00767508" w:rsidP="00A50A81">
                <w:pPr>
                  <w:pStyle w:val="TableNormal0"/>
                </w:pPr>
              </w:p>
            </w:tc>
            <w:tc>
              <w:tcPr>
                <w:tcW w:w="707" w:type="dxa"/>
                <w:vMerge/>
              </w:tcPr>
              <w:p w14:paraId="5D8A68E8" w14:textId="77777777" w:rsidR="00767508" w:rsidRPr="00A50A81" w:rsidRDefault="00767508" w:rsidP="00A50A81">
                <w:pPr>
                  <w:pStyle w:val="TableNormal0"/>
                </w:pPr>
              </w:p>
            </w:tc>
            <w:tc>
              <w:tcPr>
                <w:tcW w:w="868" w:type="dxa"/>
                <w:vMerge/>
              </w:tcPr>
              <w:p w14:paraId="21E769F2" w14:textId="77777777" w:rsidR="00767508" w:rsidRPr="00A50A81" w:rsidRDefault="00767508" w:rsidP="00A50A81">
                <w:pPr>
                  <w:pStyle w:val="TableNormal0"/>
                </w:pPr>
              </w:p>
            </w:tc>
            <w:tc>
              <w:tcPr>
                <w:tcW w:w="238" w:type="dxa"/>
                <w:tcBorders>
                  <w:top w:val="nil"/>
                  <w:bottom w:val="nil"/>
                </w:tcBorders>
              </w:tcPr>
              <w:p w14:paraId="45D81E57" w14:textId="77777777" w:rsidR="00767508" w:rsidRPr="00A50A81" w:rsidRDefault="00767508" w:rsidP="00A50A81">
                <w:pPr>
                  <w:pStyle w:val="TableNormal0"/>
                </w:pPr>
              </w:p>
            </w:tc>
            <w:tc>
              <w:tcPr>
                <w:tcW w:w="1021" w:type="dxa"/>
              </w:tcPr>
              <w:p w14:paraId="0F10B6A4" w14:textId="77777777" w:rsidR="00767508" w:rsidRPr="00A50A81" w:rsidRDefault="00581773" w:rsidP="00A50A81">
                <w:pPr>
                  <w:pStyle w:val="TableNormal0"/>
                </w:pPr>
                <w:r w:rsidRPr="00A50A81">
                  <w:t>Both eyes</w:t>
                </w:r>
              </w:p>
            </w:tc>
            <w:tc>
              <w:tcPr>
                <w:tcW w:w="630" w:type="dxa"/>
              </w:tcPr>
              <w:p w14:paraId="0F3B6C8D" w14:textId="77777777" w:rsidR="00767508" w:rsidRPr="00A50A81" w:rsidRDefault="00767508" w:rsidP="00A50A81">
                <w:pPr>
                  <w:pStyle w:val="TableNormal0"/>
                </w:pPr>
              </w:p>
            </w:tc>
            <w:tc>
              <w:tcPr>
                <w:tcW w:w="1246" w:type="dxa"/>
                <w:gridSpan w:val="3"/>
              </w:tcPr>
              <w:p w14:paraId="75C00ED2" w14:textId="77777777" w:rsidR="00767508" w:rsidRPr="00A50A81" w:rsidRDefault="00581773" w:rsidP="00A50A81">
                <w:pPr>
                  <w:pStyle w:val="TableNormal0"/>
                </w:pPr>
                <w:r w:rsidRPr="00A50A81">
                  <w:t>Corrected to</w:t>
                </w:r>
              </w:p>
            </w:tc>
            <w:tc>
              <w:tcPr>
                <w:tcW w:w="770" w:type="dxa"/>
                <w:gridSpan w:val="2"/>
              </w:tcPr>
              <w:p w14:paraId="640597EE" w14:textId="77777777" w:rsidR="00767508" w:rsidRPr="00A50A81" w:rsidRDefault="00767508" w:rsidP="00A50A81">
                <w:pPr>
                  <w:pStyle w:val="TableNormal0"/>
                </w:pPr>
              </w:p>
            </w:tc>
            <w:tc>
              <w:tcPr>
                <w:tcW w:w="770" w:type="dxa"/>
                <w:gridSpan w:val="2"/>
              </w:tcPr>
              <w:p w14:paraId="45A2793A" w14:textId="77777777" w:rsidR="00767508" w:rsidRPr="00A50A81" w:rsidRDefault="00767508" w:rsidP="00A50A81">
                <w:pPr>
                  <w:pStyle w:val="TableNormal0"/>
                </w:pPr>
              </w:p>
            </w:tc>
          </w:tr>
          <w:tr w:rsidR="00090094" w14:paraId="6C10E841" w14:textId="77777777" w:rsidTr="00DD22BD">
            <w:trPr>
              <w:trHeight w:val="601"/>
            </w:trPr>
            <w:tc>
              <w:tcPr>
                <w:tcW w:w="2835" w:type="dxa"/>
                <w:gridSpan w:val="4"/>
              </w:tcPr>
              <w:p w14:paraId="094B5781" w14:textId="77777777" w:rsidR="00A50A81" w:rsidRPr="00A50A81" w:rsidRDefault="00581773" w:rsidP="00A50A81">
                <w:pPr>
                  <w:pStyle w:val="TableNormal0"/>
                </w:pPr>
                <w:r w:rsidRPr="00A50A81">
                  <w:t>(306) Eye position and motility</w:t>
                </w:r>
              </w:p>
            </w:tc>
            <w:tc>
              <w:tcPr>
                <w:tcW w:w="707" w:type="dxa"/>
              </w:tcPr>
              <w:p w14:paraId="2A68A643" w14:textId="77777777" w:rsidR="00A50A81" w:rsidRPr="00A50A81" w:rsidRDefault="00A50A81" w:rsidP="00A50A81">
                <w:pPr>
                  <w:pStyle w:val="TableNormal0"/>
                </w:pPr>
              </w:p>
            </w:tc>
            <w:tc>
              <w:tcPr>
                <w:tcW w:w="868" w:type="dxa"/>
              </w:tcPr>
              <w:p w14:paraId="0BBF2D3D" w14:textId="77777777" w:rsidR="00A50A81" w:rsidRPr="00A50A81" w:rsidRDefault="00A50A81" w:rsidP="00A50A81">
                <w:pPr>
                  <w:pStyle w:val="TableNormal0"/>
                </w:pPr>
              </w:p>
            </w:tc>
            <w:tc>
              <w:tcPr>
                <w:tcW w:w="238" w:type="dxa"/>
                <w:tcBorders>
                  <w:top w:val="nil"/>
                  <w:bottom w:val="nil"/>
                  <w:right w:val="nil"/>
                </w:tcBorders>
              </w:tcPr>
              <w:p w14:paraId="403728EB" w14:textId="77777777" w:rsidR="00A50A81" w:rsidRPr="00A50A81" w:rsidRDefault="00A50A81" w:rsidP="00A50A81">
                <w:pPr>
                  <w:pStyle w:val="TableNormal0"/>
                </w:pPr>
              </w:p>
            </w:tc>
            <w:tc>
              <w:tcPr>
                <w:tcW w:w="2897" w:type="dxa"/>
                <w:gridSpan w:val="5"/>
                <w:tcBorders>
                  <w:left w:val="nil"/>
                  <w:right w:val="nil"/>
                </w:tcBorders>
              </w:tcPr>
              <w:p w14:paraId="1F299C36" w14:textId="77777777" w:rsidR="00A50A81" w:rsidRDefault="00581773" w:rsidP="00A50A81">
                <w:pPr>
                  <w:pStyle w:val="TableNormal0"/>
                </w:pPr>
                <w:r w:rsidRPr="00A50A81">
                  <w:t xml:space="preserve">(315) </w:t>
                </w:r>
                <w:r w:rsidRPr="005450A1">
                  <w:rPr>
                    <w:rStyle w:val="Italic"/>
                  </w:rPr>
                  <w:t>Intermediate vision</w:t>
                </w:r>
              </w:p>
              <w:p w14:paraId="1A5A791E" w14:textId="77777777" w:rsidR="00D347F0" w:rsidRPr="00A50A81" w:rsidRDefault="00D347F0" w:rsidP="00A50A81">
                <w:pPr>
                  <w:pStyle w:val="TableNormal0"/>
                </w:pPr>
              </w:p>
              <w:p w14:paraId="1BE541E7" w14:textId="77777777" w:rsidR="00A50A81" w:rsidRPr="00A50A81" w:rsidRDefault="00581773" w:rsidP="00A50A81">
                <w:pPr>
                  <w:pStyle w:val="TableNormal0"/>
                </w:pPr>
                <w:r w:rsidRPr="00A50A81">
                  <w:tab/>
                  <w:t>Uncorrected</w:t>
                </w:r>
              </w:p>
            </w:tc>
            <w:tc>
              <w:tcPr>
                <w:tcW w:w="1540" w:type="dxa"/>
                <w:gridSpan w:val="4"/>
                <w:tcBorders>
                  <w:left w:val="nil"/>
                  <w:right w:val="nil"/>
                </w:tcBorders>
              </w:tcPr>
              <w:p w14:paraId="451DF1C4" w14:textId="77777777" w:rsidR="00D347F0" w:rsidRPr="00D347F0" w:rsidRDefault="00581773" w:rsidP="00A50A81">
                <w:pPr>
                  <w:pStyle w:val="TableNormal0"/>
                  <w:rPr>
                    <w:rStyle w:val="TableChar"/>
                  </w:rPr>
                </w:pPr>
                <w:r w:rsidRPr="00D347F0">
                  <w:rPr>
                    <w:rStyle w:val="TableChar"/>
                  </w:rPr>
                  <w:t>Spectacles</w:t>
                </w:r>
              </w:p>
              <w:p w14:paraId="28D0C48C" w14:textId="77777777" w:rsidR="00A50A81" w:rsidRPr="00D347F0" w:rsidRDefault="00581773" w:rsidP="00D347F0">
                <w:pPr>
                  <w:pStyle w:val="TableNormal0"/>
                  <w:jc w:val="right"/>
                  <w:rPr>
                    <w:rStyle w:val="TableChar"/>
                  </w:rPr>
                </w:pPr>
                <w:r w:rsidRPr="00D347F0">
                  <w:rPr>
                    <w:rStyle w:val="TableChar"/>
                  </w:rPr>
                  <w:t>Contact</w:t>
                </w:r>
                <w:r w:rsidR="00D347F0" w:rsidRPr="00D347F0">
                  <w:rPr>
                    <w:rStyle w:val="TableChar"/>
                  </w:rPr>
                  <w:br/>
                </w:r>
                <w:r w:rsidRPr="00D347F0">
                  <w:rPr>
                    <w:rStyle w:val="TableChar"/>
                  </w:rPr>
                  <w:t>lenses</w:t>
                </w:r>
              </w:p>
            </w:tc>
          </w:tr>
          <w:tr w:rsidR="00090094" w14:paraId="44AD1F65" w14:textId="77777777" w:rsidTr="00DD22BD">
            <w:tc>
              <w:tcPr>
                <w:tcW w:w="2835" w:type="dxa"/>
                <w:gridSpan w:val="4"/>
              </w:tcPr>
              <w:p w14:paraId="5FAAE4B2" w14:textId="77777777" w:rsidR="00A50A81" w:rsidRPr="00A50A81" w:rsidRDefault="00581773" w:rsidP="00A50A81">
                <w:pPr>
                  <w:pStyle w:val="TableNormal0"/>
                </w:pPr>
                <w:r w:rsidRPr="00A50A81">
                  <w:t>(307) Visual fields</w:t>
                </w:r>
              </w:p>
            </w:tc>
            <w:tc>
              <w:tcPr>
                <w:tcW w:w="707" w:type="dxa"/>
              </w:tcPr>
              <w:p w14:paraId="3A146DD6" w14:textId="77777777" w:rsidR="00A50A81" w:rsidRPr="00A50A81" w:rsidRDefault="00A50A81" w:rsidP="00A50A81">
                <w:pPr>
                  <w:pStyle w:val="TableNormal0"/>
                </w:pPr>
              </w:p>
            </w:tc>
            <w:tc>
              <w:tcPr>
                <w:tcW w:w="868" w:type="dxa"/>
              </w:tcPr>
              <w:p w14:paraId="3CC6772B" w14:textId="77777777" w:rsidR="00A50A81" w:rsidRPr="00A50A81" w:rsidRDefault="00A50A81" w:rsidP="00A50A81">
                <w:pPr>
                  <w:pStyle w:val="TableNormal0"/>
                </w:pPr>
              </w:p>
            </w:tc>
            <w:tc>
              <w:tcPr>
                <w:tcW w:w="238" w:type="dxa"/>
                <w:tcBorders>
                  <w:top w:val="nil"/>
                  <w:bottom w:val="nil"/>
                </w:tcBorders>
              </w:tcPr>
              <w:p w14:paraId="24D690F4" w14:textId="77777777" w:rsidR="00A50A81" w:rsidRPr="00A50A81" w:rsidRDefault="00A50A81" w:rsidP="00A50A81">
                <w:pPr>
                  <w:pStyle w:val="TableNormal0"/>
                </w:pPr>
              </w:p>
            </w:tc>
            <w:tc>
              <w:tcPr>
                <w:tcW w:w="1021" w:type="dxa"/>
              </w:tcPr>
              <w:p w14:paraId="56839C6F" w14:textId="77777777" w:rsidR="00A50A81" w:rsidRPr="00A50A81" w:rsidRDefault="00581773" w:rsidP="00A50A81">
                <w:pPr>
                  <w:pStyle w:val="TableNormal0"/>
                </w:pPr>
                <w:r w:rsidRPr="00A50A81">
                  <w:t>Right eye</w:t>
                </w:r>
              </w:p>
            </w:tc>
            <w:tc>
              <w:tcPr>
                <w:tcW w:w="630" w:type="dxa"/>
              </w:tcPr>
              <w:p w14:paraId="12152638" w14:textId="77777777" w:rsidR="00A50A81" w:rsidRPr="00A50A81" w:rsidRDefault="00A50A81" w:rsidP="00A50A81">
                <w:pPr>
                  <w:pStyle w:val="TableNormal0"/>
                </w:pPr>
              </w:p>
            </w:tc>
            <w:tc>
              <w:tcPr>
                <w:tcW w:w="1246" w:type="dxa"/>
                <w:gridSpan w:val="3"/>
              </w:tcPr>
              <w:p w14:paraId="5067E84B" w14:textId="77777777" w:rsidR="00A50A81" w:rsidRPr="00A50A81" w:rsidRDefault="00581773" w:rsidP="00A50A81">
                <w:pPr>
                  <w:pStyle w:val="TableNormal0"/>
                </w:pPr>
                <w:r w:rsidRPr="00A50A81">
                  <w:t>Corrected to</w:t>
                </w:r>
              </w:p>
            </w:tc>
            <w:tc>
              <w:tcPr>
                <w:tcW w:w="770" w:type="dxa"/>
                <w:gridSpan w:val="2"/>
              </w:tcPr>
              <w:p w14:paraId="3D4756B2" w14:textId="77777777" w:rsidR="00A50A81" w:rsidRPr="00A50A81" w:rsidRDefault="00A50A81" w:rsidP="00A50A81">
                <w:pPr>
                  <w:pStyle w:val="TableNormal0"/>
                </w:pPr>
              </w:p>
            </w:tc>
            <w:tc>
              <w:tcPr>
                <w:tcW w:w="770" w:type="dxa"/>
                <w:gridSpan w:val="2"/>
              </w:tcPr>
              <w:p w14:paraId="74D5AF25" w14:textId="77777777" w:rsidR="00A50A81" w:rsidRPr="00A50A81" w:rsidRDefault="00A50A81" w:rsidP="00A50A81">
                <w:pPr>
                  <w:pStyle w:val="TableNormal0"/>
                </w:pPr>
              </w:p>
            </w:tc>
          </w:tr>
          <w:tr w:rsidR="00090094" w14:paraId="5E522F00" w14:textId="77777777" w:rsidTr="00DD22BD">
            <w:tc>
              <w:tcPr>
                <w:tcW w:w="2835" w:type="dxa"/>
                <w:gridSpan w:val="4"/>
              </w:tcPr>
              <w:p w14:paraId="409A3065" w14:textId="77777777" w:rsidR="00A50A81" w:rsidRPr="00A50A81" w:rsidRDefault="00581773" w:rsidP="00A50A81">
                <w:pPr>
                  <w:pStyle w:val="TableNormal0"/>
                </w:pPr>
                <w:r w:rsidRPr="00A50A81">
                  <w:t>(308) Pupillary reflexes</w:t>
                </w:r>
              </w:p>
            </w:tc>
            <w:tc>
              <w:tcPr>
                <w:tcW w:w="707" w:type="dxa"/>
              </w:tcPr>
              <w:p w14:paraId="763F7033" w14:textId="77777777" w:rsidR="00A50A81" w:rsidRPr="00A50A81" w:rsidRDefault="00A50A81" w:rsidP="00A50A81">
                <w:pPr>
                  <w:pStyle w:val="TableNormal0"/>
                </w:pPr>
              </w:p>
            </w:tc>
            <w:tc>
              <w:tcPr>
                <w:tcW w:w="868" w:type="dxa"/>
              </w:tcPr>
              <w:p w14:paraId="7AC048BD" w14:textId="77777777" w:rsidR="00A50A81" w:rsidRPr="00A50A81" w:rsidRDefault="00A50A81" w:rsidP="00A50A81">
                <w:pPr>
                  <w:pStyle w:val="TableNormal0"/>
                </w:pPr>
              </w:p>
            </w:tc>
            <w:tc>
              <w:tcPr>
                <w:tcW w:w="238" w:type="dxa"/>
                <w:tcBorders>
                  <w:top w:val="nil"/>
                  <w:bottom w:val="nil"/>
                </w:tcBorders>
              </w:tcPr>
              <w:p w14:paraId="3DB3705F" w14:textId="77777777" w:rsidR="00A50A81" w:rsidRPr="00A50A81" w:rsidRDefault="00A50A81" w:rsidP="00A50A81">
                <w:pPr>
                  <w:pStyle w:val="TableNormal0"/>
                </w:pPr>
              </w:p>
            </w:tc>
            <w:tc>
              <w:tcPr>
                <w:tcW w:w="1021" w:type="dxa"/>
              </w:tcPr>
              <w:p w14:paraId="27EAD424" w14:textId="77777777" w:rsidR="00A50A81" w:rsidRPr="00A50A81" w:rsidRDefault="00581773" w:rsidP="00A50A81">
                <w:pPr>
                  <w:pStyle w:val="TableNormal0"/>
                </w:pPr>
                <w:r w:rsidRPr="00A50A81">
                  <w:t>Left eye</w:t>
                </w:r>
              </w:p>
            </w:tc>
            <w:tc>
              <w:tcPr>
                <w:tcW w:w="630" w:type="dxa"/>
              </w:tcPr>
              <w:p w14:paraId="76D92491" w14:textId="77777777" w:rsidR="00A50A81" w:rsidRPr="00A50A81" w:rsidRDefault="00A50A81" w:rsidP="00A50A81">
                <w:pPr>
                  <w:pStyle w:val="TableNormal0"/>
                </w:pPr>
              </w:p>
            </w:tc>
            <w:tc>
              <w:tcPr>
                <w:tcW w:w="1246" w:type="dxa"/>
                <w:gridSpan w:val="3"/>
              </w:tcPr>
              <w:p w14:paraId="035CD76D" w14:textId="77777777" w:rsidR="00A50A81" w:rsidRPr="00A50A81" w:rsidRDefault="00581773" w:rsidP="00A50A81">
                <w:pPr>
                  <w:pStyle w:val="TableNormal0"/>
                </w:pPr>
                <w:r w:rsidRPr="00A50A81">
                  <w:t>Corrected to</w:t>
                </w:r>
              </w:p>
            </w:tc>
            <w:tc>
              <w:tcPr>
                <w:tcW w:w="770" w:type="dxa"/>
                <w:gridSpan w:val="2"/>
              </w:tcPr>
              <w:p w14:paraId="1BC110BF" w14:textId="77777777" w:rsidR="00A50A81" w:rsidRPr="00A50A81" w:rsidRDefault="00A50A81" w:rsidP="00A50A81">
                <w:pPr>
                  <w:pStyle w:val="TableNormal0"/>
                </w:pPr>
              </w:p>
            </w:tc>
            <w:tc>
              <w:tcPr>
                <w:tcW w:w="770" w:type="dxa"/>
                <w:gridSpan w:val="2"/>
              </w:tcPr>
              <w:p w14:paraId="58AC1FF0" w14:textId="77777777" w:rsidR="00A50A81" w:rsidRPr="00A50A81" w:rsidRDefault="00A50A81" w:rsidP="00A50A81">
                <w:pPr>
                  <w:pStyle w:val="TableNormal0"/>
                </w:pPr>
              </w:p>
            </w:tc>
          </w:tr>
          <w:tr w:rsidR="00090094" w14:paraId="7AAD50EA" w14:textId="77777777" w:rsidTr="00DD22BD">
            <w:tc>
              <w:tcPr>
                <w:tcW w:w="2835" w:type="dxa"/>
                <w:gridSpan w:val="4"/>
              </w:tcPr>
              <w:p w14:paraId="11E1F3A9" w14:textId="77777777" w:rsidR="00A50A81" w:rsidRPr="00A50A81" w:rsidRDefault="00581773" w:rsidP="00A50A81">
                <w:pPr>
                  <w:pStyle w:val="TableNormal0"/>
                </w:pPr>
                <w:r w:rsidRPr="00A50A81">
                  <w:t>(309) Fundi (Ophthalmoscopy)</w:t>
                </w:r>
              </w:p>
            </w:tc>
            <w:tc>
              <w:tcPr>
                <w:tcW w:w="707" w:type="dxa"/>
              </w:tcPr>
              <w:p w14:paraId="244D5A03" w14:textId="77777777" w:rsidR="00A50A81" w:rsidRPr="00A50A81" w:rsidRDefault="00A50A81" w:rsidP="00A50A81">
                <w:pPr>
                  <w:pStyle w:val="TableNormal0"/>
                </w:pPr>
              </w:p>
            </w:tc>
            <w:tc>
              <w:tcPr>
                <w:tcW w:w="868" w:type="dxa"/>
              </w:tcPr>
              <w:p w14:paraId="4682E0BC" w14:textId="77777777" w:rsidR="00A50A81" w:rsidRPr="00A50A81" w:rsidRDefault="00A50A81" w:rsidP="00A50A81">
                <w:pPr>
                  <w:pStyle w:val="TableNormal0"/>
                </w:pPr>
              </w:p>
            </w:tc>
            <w:tc>
              <w:tcPr>
                <w:tcW w:w="238" w:type="dxa"/>
                <w:tcBorders>
                  <w:top w:val="nil"/>
                  <w:bottom w:val="nil"/>
                </w:tcBorders>
              </w:tcPr>
              <w:p w14:paraId="25F45641" w14:textId="77777777" w:rsidR="00A50A81" w:rsidRPr="00A50A81" w:rsidRDefault="00A50A81" w:rsidP="00A50A81">
                <w:pPr>
                  <w:pStyle w:val="TableNormal0"/>
                </w:pPr>
              </w:p>
            </w:tc>
            <w:tc>
              <w:tcPr>
                <w:tcW w:w="1021" w:type="dxa"/>
              </w:tcPr>
              <w:p w14:paraId="299DB9CE" w14:textId="77777777" w:rsidR="00A50A81" w:rsidRPr="00A50A81" w:rsidRDefault="00581773" w:rsidP="00A50A81">
                <w:pPr>
                  <w:pStyle w:val="TableNormal0"/>
                </w:pPr>
                <w:r w:rsidRPr="00A50A81">
                  <w:t>Both eyes</w:t>
                </w:r>
              </w:p>
            </w:tc>
            <w:tc>
              <w:tcPr>
                <w:tcW w:w="630" w:type="dxa"/>
              </w:tcPr>
              <w:p w14:paraId="22EDE489" w14:textId="77777777" w:rsidR="00A50A81" w:rsidRPr="00A50A81" w:rsidRDefault="00A50A81" w:rsidP="00A50A81">
                <w:pPr>
                  <w:pStyle w:val="TableNormal0"/>
                </w:pPr>
              </w:p>
            </w:tc>
            <w:tc>
              <w:tcPr>
                <w:tcW w:w="1246" w:type="dxa"/>
                <w:gridSpan w:val="3"/>
              </w:tcPr>
              <w:p w14:paraId="1B65274D" w14:textId="77777777" w:rsidR="00A50A81" w:rsidRPr="00A50A81" w:rsidRDefault="00581773" w:rsidP="00A50A81">
                <w:pPr>
                  <w:pStyle w:val="TableNormal0"/>
                </w:pPr>
                <w:r w:rsidRPr="00A50A81">
                  <w:t>Corrected to</w:t>
                </w:r>
              </w:p>
            </w:tc>
            <w:tc>
              <w:tcPr>
                <w:tcW w:w="770" w:type="dxa"/>
                <w:gridSpan w:val="2"/>
              </w:tcPr>
              <w:p w14:paraId="12A16C0C" w14:textId="77777777" w:rsidR="00A50A81" w:rsidRPr="00A50A81" w:rsidRDefault="00A50A81" w:rsidP="00A50A81">
                <w:pPr>
                  <w:pStyle w:val="TableNormal0"/>
                </w:pPr>
              </w:p>
            </w:tc>
            <w:tc>
              <w:tcPr>
                <w:tcW w:w="770" w:type="dxa"/>
                <w:gridSpan w:val="2"/>
              </w:tcPr>
              <w:p w14:paraId="55BACF3E" w14:textId="77777777" w:rsidR="00A50A81" w:rsidRPr="00A50A81" w:rsidRDefault="00A50A81" w:rsidP="00A50A81">
                <w:pPr>
                  <w:pStyle w:val="TableNormal0"/>
                </w:pPr>
              </w:p>
            </w:tc>
          </w:tr>
          <w:tr w:rsidR="00090094" w14:paraId="5CC9B995" w14:textId="77777777" w:rsidTr="00DD22BD">
            <w:tc>
              <w:tcPr>
                <w:tcW w:w="2092" w:type="dxa"/>
              </w:tcPr>
              <w:p w14:paraId="66062794" w14:textId="77777777" w:rsidR="00A50A81" w:rsidRPr="00A50A81" w:rsidRDefault="00581773" w:rsidP="00A50A81">
                <w:pPr>
                  <w:pStyle w:val="TableNormal0"/>
                </w:pPr>
                <w:r w:rsidRPr="00A50A81">
                  <w:t>(310) Convergence</w:t>
                </w:r>
              </w:p>
            </w:tc>
            <w:tc>
              <w:tcPr>
                <w:tcW w:w="743" w:type="dxa"/>
                <w:gridSpan w:val="3"/>
              </w:tcPr>
              <w:p w14:paraId="15293B4D" w14:textId="77777777" w:rsidR="00A50A81" w:rsidRPr="00A50A81" w:rsidRDefault="00581773" w:rsidP="00A50A81">
                <w:pPr>
                  <w:pStyle w:val="TableNormal0"/>
                </w:pPr>
                <w:r w:rsidRPr="00A50A81">
                  <w:t>cm</w:t>
                </w:r>
              </w:p>
            </w:tc>
            <w:tc>
              <w:tcPr>
                <w:tcW w:w="707" w:type="dxa"/>
              </w:tcPr>
              <w:p w14:paraId="69D4A6FA" w14:textId="77777777" w:rsidR="00A50A81" w:rsidRPr="00A50A81" w:rsidRDefault="00A50A81" w:rsidP="00A50A81">
                <w:pPr>
                  <w:pStyle w:val="TableNormal0"/>
                </w:pPr>
              </w:p>
            </w:tc>
            <w:tc>
              <w:tcPr>
                <w:tcW w:w="868" w:type="dxa"/>
              </w:tcPr>
              <w:p w14:paraId="1E16B2E4" w14:textId="77777777" w:rsidR="00A50A81" w:rsidRPr="00A50A81" w:rsidRDefault="00A50A81" w:rsidP="00A50A81">
                <w:pPr>
                  <w:pStyle w:val="TableNormal0"/>
                </w:pPr>
              </w:p>
            </w:tc>
            <w:tc>
              <w:tcPr>
                <w:tcW w:w="238" w:type="dxa"/>
                <w:tcBorders>
                  <w:top w:val="nil"/>
                  <w:bottom w:val="nil"/>
                  <w:right w:val="nil"/>
                </w:tcBorders>
              </w:tcPr>
              <w:p w14:paraId="67D9A825" w14:textId="77777777" w:rsidR="00A50A81" w:rsidRPr="00A50A81" w:rsidRDefault="00A50A81" w:rsidP="00A50A81">
                <w:pPr>
                  <w:pStyle w:val="TableNormal0"/>
                </w:pPr>
              </w:p>
            </w:tc>
            <w:tc>
              <w:tcPr>
                <w:tcW w:w="2897" w:type="dxa"/>
                <w:gridSpan w:val="5"/>
                <w:tcBorders>
                  <w:left w:val="nil"/>
                  <w:right w:val="nil"/>
                </w:tcBorders>
              </w:tcPr>
              <w:p w14:paraId="2414930C" w14:textId="77777777" w:rsidR="00A50A81" w:rsidRDefault="00581773" w:rsidP="00A50A81">
                <w:pPr>
                  <w:pStyle w:val="TableNormal0"/>
                </w:pPr>
                <w:r w:rsidRPr="00A50A81">
                  <w:t xml:space="preserve">(316) </w:t>
                </w:r>
                <w:r w:rsidRPr="005450A1">
                  <w:rPr>
                    <w:rStyle w:val="Italic"/>
                  </w:rPr>
                  <w:t>Near vision</w:t>
                </w:r>
              </w:p>
              <w:p w14:paraId="4459F3A6" w14:textId="77777777" w:rsidR="00D347F0" w:rsidRPr="00A50A81" w:rsidRDefault="00D347F0" w:rsidP="00A50A81">
                <w:pPr>
                  <w:pStyle w:val="TableNormal0"/>
                </w:pPr>
              </w:p>
              <w:p w14:paraId="49E4FB4D" w14:textId="77777777" w:rsidR="00A50A81" w:rsidRPr="00A50A81" w:rsidRDefault="00581773" w:rsidP="00A50A81">
                <w:pPr>
                  <w:pStyle w:val="TableNormal0"/>
                </w:pPr>
                <w:r w:rsidRPr="00A50A81">
                  <w:tab/>
                  <w:t>Uncorrected</w:t>
                </w:r>
              </w:p>
            </w:tc>
            <w:tc>
              <w:tcPr>
                <w:tcW w:w="1540" w:type="dxa"/>
                <w:gridSpan w:val="4"/>
                <w:tcBorders>
                  <w:left w:val="nil"/>
                  <w:right w:val="nil"/>
                </w:tcBorders>
              </w:tcPr>
              <w:p w14:paraId="70898433" w14:textId="77777777" w:rsidR="00D347F0" w:rsidRDefault="00581773" w:rsidP="00A50A81">
                <w:pPr>
                  <w:pStyle w:val="TableNormal0"/>
                </w:pPr>
                <w:r>
                  <w:t>Spectacle</w:t>
                </w:r>
              </w:p>
              <w:p w14:paraId="66A18073" w14:textId="77777777" w:rsidR="00A50A81" w:rsidRPr="00A50A81" w:rsidRDefault="00581773" w:rsidP="00D347F0">
                <w:pPr>
                  <w:pStyle w:val="TableNormal0"/>
                  <w:jc w:val="right"/>
                </w:pPr>
                <w:r w:rsidRPr="00A50A81">
                  <w:t>Contact</w:t>
                </w:r>
                <w:r w:rsidR="00D347F0">
                  <w:br/>
                </w:r>
                <w:r w:rsidRPr="00A50A81">
                  <w:t>lenses</w:t>
                </w:r>
              </w:p>
            </w:tc>
          </w:tr>
          <w:tr w:rsidR="00090094" w14:paraId="60AAC579" w14:textId="77777777" w:rsidTr="00DD22BD">
            <w:tc>
              <w:tcPr>
                <w:tcW w:w="2092" w:type="dxa"/>
              </w:tcPr>
              <w:p w14:paraId="41E161FE" w14:textId="77777777" w:rsidR="00A50A81" w:rsidRPr="00A50A81" w:rsidRDefault="00581773" w:rsidP="00A50A81">
                <w:pPr>
                  <w:pStyle w:val="TableNormal0"/>
                </w:pPr>
                <w:r w:rsidRPr="00A50A81">
                  <w:t>(311) Accommodation</w:t>
                </w:r>
              </w:p>
            </w:tc>
            <w:tc>
              <w:tcPr>
                <w:tcW w:w="743" w:type="dxa"/>
                <w:gridSpan w:val="3"/>
              </w:tcPr>
              <w:p w14:paraId="7E793771" w14:textId="77777777" w:rsidR="00A50A81" w:rsidRPr="00A50A81" w:rsidRDefault="00581773" w:rsidP="00A50A81">
                <w:pPr>
                  <w:pStyle w:val="TableNormal0"/>
                </w:pPr>
                <w:r w:rsidRPr="00A50A81">
                  <w:t>D</w:t>
                </w:r>
              </w:p>
            </w:tc>
            <w:tc>
              <w:tcPr>
                <w:tcW w:w="707" w:type="dxa"/>
              </w:tcPr>
              <w:p w14:paraId="0B50F904" w14:textId="77777777" w:rsidR="00A50A81" w:rsidRPr="00A50A81" w:rsidRDefault="00A50A81" w:rsidP="00A50A81">
                <w:pPr>
                  <w:pStyle w:val="TableNormal0"/>
                </w:pPr>
              </w:p>
            </w:tc>
            <w:tc>
              <w:tcPr>
                <w:tcW w:w="868" w:type="dxa"/>
              </w:tcPr>
              <w:p w14:paraId="3C6DD7CF" w14:textId="77777777" w:rsidR="00A50A81" w:rsidRPr="00A50A81" w:rsidRDefault="00A50A81" w:rsidP="00A50A81">
                <w:pPr>
                  <w:pStyle w:val="TableNormal0"/>
                </w:pPr>
              </w:p>
            </w:tc>
            <w:tc>
              <w:tcPr>
                <w:tcW w:w="238" w:type="dxa"/>
                <w:tcBorders>
                  <w:top w:val="nil"/>
                  <w:bottom w:val="nil"/>
                </w:tcBorders>
              </w:tcPr>
              <w:p w14:paraId="5CFCF35E" w14:textId="77777777" w:rsidR="00A50A81" w:rsidRPr="00A50A81" w:rsidRDefault="00A50A81" w:rsidP="00A50A81">
                <w:pPr>
                  <w:pStyle w:val="TableNormal0"/>
                </w:pPr>
              </w:p>
            </w:tc>
            <w:tc>
              <w:tcPr>
                <w:tcW w:w="1021" w:type="dxa"/>
              </w:tcPr>
              <w:p w14:paraId="6F114ED0" w14:textId="77777777" w:rsidR="00A50A81" w:rsidRPr="00A50A81" w:rsidRDefault="00581773" w:rsidP="00A50A81">
                <w:pPr>
                  <w:pStyle w:val="TableNormal0"/>
                </w:pPr>
                <w:r w:rsidRPr="00A50A81">
                  <w:t>Right eye</w:t>
                </w:r>
              </w:p>
            </w:tc>
            <w:tc>
              <w:tcPr>
                <w:tcW w:w="630" w:type="dxa"/>
              </w:tcPr>
              <w:p w14:paraId="06097076" w14:textId="77777777" w:rsidR="00A50A81" w:rsidRPr="00A50A81" w:rsidRDefault="00A50A81" w:rsidP="00A50A81">
                <w:pPr>
                  <w:pStyle w:val="TableNormal0"/>
                </w:pPr>
              </w:p>
            </w:tc>
            <w:tc>
              <w:tcPr>
                <w:tcW w:w="1246" w:type="dxa"/>
                <w:gridSpan w:val="3"/>
              </w:tcPr>
              <w:p w14:paraId="332C0BC0" w14:textId="77777777" w:rsidR="00A50A81" w:rsidRPr="00A50A81" w:rsidRDefault="00581773" w:rsidP="00A50A81">
                <w:pPr>
                  <w:pStyle w:val="TableNormal0"/>
                </w:pPr>
                <w:r w:rsidRPr="00A50A81">
                  <w:t>Corrected to</w:t>
                </w:r>
              </w:p>
            </w:tc>
            <w:tc>
              <w:tcPr>
                <w:tcW w:w="770" w:type="dxa"/>
                <w:gridSpan w:val="2"/>
              </w:tcPr>
              <w:p w14:paraId="3BCB9706" w14:textId="77777777" w:rsidR="00A50A81" w:rsidRPr="00A50A81" w:rsidRDefault="00A50A81" w:rsidP="00A50A81">
                <w:pPr>
                  <w:pStyle w:val="TableNormal0"/>
                </w:pPr>
              </w:p>
            </w:tc>
            <w:tc>
              <w:tcPr>
                <w:tcW w:w="770" w:type="dxa"/>
                <w:gridSpan w:val="2"/>
              </w:tcPr>
              <w:p w14:paraId="0C6D8598" w14:textId="77777777" w:rsidR="00A50A81" w:rsidRPr="00A50A81" w:rsidRDefault="00A50A81" w:rsidP="00A50A81">
                <w:pPr>
                  <w:pStyle w:val="TableNormal0"/>
                </w:pPr>
              </w:p>
            </w:tc>
          </w:tr>
          <w:tr w:rsidR="00090094" w14:paraId="22ADA8BF" w14:textId="77777777" w:rsidTr="00DD22BD">
            <w:tc>
              <w:tcPr>
                <w:tcW w:w="2835" w:type="dxa"/>
                <w:gridSpan w:val="4"/>
                <w:tcBorders>
                  <w:left w:val="nil"/>
                  <w:bottom w:val="nil"/>
                  <w:right w:val="nil"/>
                </w:tcBorders>
              </w:tcPr>
              <w:p w14:paraId="1266A813" w14:textId="77777777" w:rsidR="00A50A81" w:rsidRPr="00A50A81" w:rsidRDefault="00A50A81" w:rsidP="00A50A81">
                <w:pPr>
                  <w:pStyle w:val="TableNormal0"/>
                </w:pPr>
              </w:p>
            </w:tc>
            <w:tc>
              <w:tcPr>
                <w:tcW w:w="707" w:type="dxa"/>
                <w:tcBorders>
                  <w:left w:val="nil"/>
                  <w:bottom w:val="nil"/>
                  <w:right w:val="nil"/>
                </w:tcBorders>
              </w:tcPr>
              <w:p w14:paraId="074A90B6" w14:textId="77777777" w:rsidR="00A50A81" w:rsidRPr="00A50A81" w:rsidRDefault="00A50A81" w:rsidP="00A50A81">
                <w:pPr>
                  <w:pStyle w:val="TableNormal0"/>
                </w:pPr>
              </w:p>
            </w:tc>
            <w:tc>
              <w:tcPr>
                <w:tcW w:w="868" w:type="dxa"/>
                <w:tcBorders>
                  <w:left w:val="nil"/>
                  <w:bottom w:val="nil"/>
                  <w:right w:val="nil"/>
                </w:tcBorders>
              </w:tcPr>
              <w:p w14:paraId="529E453F" w14:textId="77777777" w:rsidR="00A50A81" w:rsidRPr="00A50A81" w:rsidRDefault="00A50A81" w:rsidP="00A50A81">
                <w:pPr>
                  <w:pStyle w:val="TableNormal0"/>
                </w:pPr>
              </w:p>
            </w:tc>
            <w:tc>
              <w:tcPr>
                <w:tcW w:w="238" w:type="dxa"/>
                <w:tcBorders>
                  <w:top w:val="nil"/>
                  <w:left w:val="nil"/>
                  <w:bottom w:val="nil"/>
                </w:tcBorders>
              </w:tcPr>
              <w:p w14:paraId="1CD36565" w14:textId="77777777" w:rsidR="00A50A81" w:rsidRPr="00A50A81" w:rsidRDefault="00A50A81" w:rsidP="00A50A81">
                <w:pPr>
                  <w:pStyle w:val="TableNormal0"/>
                </w:pPr>
              </w:p>
            </w:tc>
            <w:tc>
              <w:tcPr>
                <w:tcW w:w="1021" w:type="dxa"/>
              </w:tcPr>
              <w:p w14:paraId="74E58F8E" w14:textId="77777777" w:rsidR="00A50A81" w:rsidRPr="00A50A81" w:rsidRDefault="00581773" w:rsidP="00A50A81">
                <w:pPr>
                  <w:pStyle w:val="TableNormal0"/>
                </w:pPr>
                <w:r w:rsidRPr="00A50A81">
                  <w:t>Left eye</w:t>
                </w:r>
              </w:p>
            </w:tc>
            <w:tc>
              <w:tcPr>
                <w:tcW w:w="630" w:type="dxa"/>
              </w:tcPr>
              <w:p w14:paraId="25C13FCF" w14:textId="77777777" w:rsidR="00A50A81" w:rsidRPr="00A50A81" w:rsidRDefault="00A50A81" w:rsidP="00A50A81">
                <w:pPr>
                  <w:pStyle w:val="TableNormal0"/>
                </w:pPr>
              </w:p>
            </w:tc>
            <w:tc>
              <w:tcPr>
                <w:tcW w:w="1246" w:type="dxa"/>
                <w:gridSpan w:val="3"/>
              </w:tcPr>
              <w:p w14:paraId="01B9C08B" w14:textId="77777777" w:rsidR="00A50A81" w:rsidRPr="00A50A81" w:rsidRDefault="00581773" w:rsidP="00A50A81">
                <w:pPr>
                  <w:pStyle w:val="TableNormal0"/>
                </w:pPr>
                <w:r w:rsidRPr="00A50A81">
                  <w:t>Corrected to</w:t>
                </w:r>
              </w:p>
            </w:tc>
            <w:tc>
              <w:tcPr>
                <w:tcW w:w="770" w:type="dxa"/>
                <w:gridSpan w:val="2"/>
              </w:tcPr>
              <w:p w14:paraId="4E1C4DE4" w14:textId="77777777" w:rsidR="00A50A81" w:rsidRPr="00A50A81" w:rsidRDefault="00A50A81" w:rsidP="00A50A81">
                <w:pPr>
                  <w:pStyle w:val="TableNormal0"/>
                </w:pPr>
              </w:p>
            </w:tc>
            <w:tc>
              <w:tcPr>
                <w:tcW w:w="770" w:type="dxa"/>
                <w:gridSpan w:val="2"/>
              </w:tcPr>
              <w:p w14:paraId="2EE502EA" w14:textId="77777777" w:rsidR="00A50A81" w:rsidRPr="00A50A81" w:rsidRDefault="00A50A81" w:rsidP="00A50A81">
                <w:pPr>
                  <w:pStyle w:val="TableNormal0"/>
                </w:pPr>
              </w:p>
            </w:tc>
          </w:tr>
          <w:tr w:rsidR="00090094" w14:paraId="120C794B" w14:textId="77777777" w:rsidTr="00E26A2F">
            <w:tc>
              <w:tcPr>
                <w:tcW w:w="4410" w:type="dxa"/>
                <w:gridSpan w:val="6"/>
                <w:tcBorders>
                  <w:top w:val="nil"/>
                  <w:left w:val="nil"/>
                  <w:right w:val="nil"/>
                </w:tcBorders>
              </w:tcPr>
              <w:p w14:paraId="7B2F63C7" w14:textId="77777777" w:rsidR="00DD22BD" w:rsidRPr="00A50A81" w:rsidRDefault="00581773" w:rsidP="00A50A81">
                <w:pPr>
                  <w:pStyle w:val="TableNormal0"/>
                </w:pPr>
                <w:r w:rsidRPr="00A50A81">
                  <w:t xml:space="preserve">(312) </w:t>
                </w:r>
                <w:r>
                  <w:rPr>
                    <w:rStyle w:val="Italic"/>
                  </w:rPr>
                  <w:t xml:space="preserve">Ocular muscle balance </w:t>
                </w:r>
                <w:r w:rsidRPr="00113E2D">
                  <w:rPr>
                    <w:rStyle w:val="Italic"/>
                  </w:rPr>
                  <w:t>(in prisme dioptres)</w:t>
                </w:r>
                <w:r w:rsidRPr="00A50A81">
                  <w:t xml:space="preserve"> </w:t>
                </w:r>
              </w:p>
            </w:tc>
            <w:tc>
              <w:tcPr>
                <w:tcW w:w="238" w:type="dxa"/>
                <w:tcBorders>
                  <w:top w:val="nil"/>
                  <w:left w:val="nil"/>
                  <w:bottom w:val="nil"/>
                </w:tcBorders>
              </w:tcPr>
              <w:p w14:paraId="6413B291" w14:textId="77777777" w:rsidR="00DD22BD" w:rsidRPr="00A50A81" w:rsidRDefault="00DD22BD" w:rsidP="00A50A81">
                <w:pPr>
                  <w:pStyle w:val="TableNormal0"/>
                </w:pPr>
              </w:p>
            </w:tc>
            <w:tc>
              <w:tcPr>
                <w:tcW w:w="1021" w:type="dxa"/>
              </w:tcPr>
              <w:p w14:paraId="62B64675" w14:textId="77777777" w:rsidR="00DD22BD" w:rsidRPr="00A50A81" w:rsidRDefault="00581773" w:rsidP="00A50A81">
                <w:pPr>
                  <w:pStyle w:val="TableNormal0"/>
                </w:pPr>
                <w:r w:rsidRPr="00A50A81">
                  <w:t>Both eyes</w:t>
                </w:r>
              </w:p>
            </w:tc>
            <w:tc>
              <w:tcPr>
                <w:tcW w:w="630" w:type="dxa"/>
              </w:tcPr>
              <w:p w14:paraId="05B9D1EC" w14:textId="77777777" w:rsidR="00DD22BD" w:rsidRPr="00A50A81" w:rsidRDefault="00DD22BD" w:rsidP="00A50A81">
                <w:pPr>
                  <w:pStyle w:val="TableNormal0"/>
                </w:pPr>
              </w:p>
            </w:tc>
            <w:tc>
              <w:tcPr>
                <w:tcW w:w="1246" w:type="dxa"/>
                <w:gridSpan w:val="3"/>
              </w:tcPr>
              <w:p w14:paraId="44B6EEED" w14:textId="77777777" w:rsidR="00DD22BD" w:rsidRPr="00A50A81" w:rsidRDefault="00581773" w:rsidP="00A50A81">
                <w:pPr>
                  <w:pStyle w:val="TableNormal0"/>
                </w:pPr>
                <w:r w:rsidRPr="00A50A81">
                  <w:t>Corrected to</w:t>
                </w:r>
              </w:p>
            </w:tc>
            <w:tc>
              <w:tcPr>
                <w:tcW w:w="770" w:type="dxa"/>
                <w:gridSpan w:val="2"/>
              </w:tcPr>
              <w:p w14:paraId="38F8C9AC" w14:textId="77777777" w:rsidR="00DD22BD" w:rsidRPr="00A50A81" w:rsidRDefault="00DD22BD" w:rsidP="00A50A81">
                <w:pPr>
                  <w:pStyle w:val="TableNormal0"/>
                </w:pPr>
              </w:p>
            </w:tc>
            <w:tc>
              <w:tcPr>
                <w:tcW w:w="770" w:type="dxa"/>
                <w:gridSpan w:val="2"/>
              </w:tcPr>
              <w:p w14:paraId="3B5DA194" w14:textId="77777777" w:rsidR="00DD22BD" w:rsidRPr="00A50A81" w:rsidRDefault="00DD22BD" w:rsidP="00A50A81">
                <w:pPr>
                  <w:pStyle w:val="TableNormal0"/>
                </w:pPr>
              </w:p>
            </w:tc>
          </w:tr>
          <w:tr w:rsidR="00090094" w14:paraId="57E4666E" w14:textId="77777777" w:rsidTr="00DD22BD">
            <w:tc>
              <w:tcPr>
                <w:tcW w:w="2501" w:type="dxa"/>
                <w:gridSpan w:val="2"/>
              </w:tcPr>
              <w:p w14:paraId="0395F383" w14:textId="77777777" w:rsidR="00A50A81" w:rsidRPr="00A50A81" w:rsidRDefault="00581773" w:rsidP="00A50A81">
                <w:pPr>
                  <w:pStyle w:val="TableNormal0"/>
                </w:pPr>
                <w:r w:rsidRPr="00A50A81">
                  <w:t>Distant at 5m/6m</w:t>
                </w:r>
              </w:p>
            </w:tc>
            <w:tc>
              <w:tcPr>
                <w:tcW w:w="1909" w:type="dxa"/>
                <w:gridSpan w:val="4"/>
              </w:tcPr>
              <w:p w14:paraId="2AABA416" w14:textId="77777777" w:rsidR="00A50A81" w:rsidRPr="00A50A81" w:rsidRDefault="00581773" w:rsidP="00A50A81">
                <w:pPr>
                  <w:pStyle w:val="TableNormal0"/>
                </w:pPr>
                <w:r w:rsidRPr="00A50A81">
                  <w:t>Near at 30–50 cm</w:t>
                </w:r>
              </w:p>
            </w:tc>
            <w:tc>
              <w:tcPr>
                <w:tcW w:w="238" w:type="dxa"/>
                <w:tcBorders>
                  <w:top w:val="nil"/>
                  <w:bottom w:val="nil"/>
                  <w:right w:val="nil"/>
                </w:tcBorders>
              </w:tcPr>
              <w:p w14:paraId="15C29C03" w14:textId="77777777" w:rsidR="00A50A81" w:rsidRPr="00A50A81" w:rsidRDefault="00A50A81" w:rsidP="00A50A81">
                <w:pPr>
                  <w:pStyle w:val="TableNormal0"/>
                </w:pPr>
              </w:p>
            </w:tc>
            <w:tc>
              <w:tcPr>
                <w:tcW w:w="1651" w:type="dxa"/>
                <w:gridSpan w:val="2"/>
                <w:tcBorders>
                  <w:left w:val="nil"/>
                  <w:bottom w:val="nil"/>
                  <w:right w:val="nil"/>
                </w:tcBorders>
              </w:tcPr>
              <w:p w14:paraId="65E7E585" w14:textId="77777777" w:rsidR="00A50A81" w:rsidRPr="00A50A81" w:rsidRDefault="00A50A81" w:rsidP="00A50A81">
                <w:pPr>
                  <w:pStyle w:val="TableNormal0"/>
                </w:pPr>
              </w:p>
            </w:tc>
            <w:tc>
              <w:tcPr>
                <w:tcW w:w="1246" w:type="dxa"/>
                <w:gridSpan w:val="3"/>
                <w:tcBorders>
                  <w:left w:val="nil"/>
                  <w:right w:val="nil"/>
                </w:tcBorders>
              </w:tcPr>
              <w:p w14:paraId="0C5D15A2" w14:textId="77777777" w:rsidR="00A50A81" w:rsidRPr="00A50A81" w:rsidRDefault="00A50A81" w:rsidP="00A50A81">
                <w:pPr>
                  <w:pStyle w:val="TableNormal0"/>
                </w:pPr>
              </w:p>
            </w:tc>
            <w:tc>
              <w:tcPr>
                <w:tcW w:w="770" w:type="dxa"/>
                <w:gridSpan w:val="2"/>
                <w:tcBorders>
                  <w:left w:val="nil"/>
                  <w:right w:val="nil"/>
                </w:tcBorders>
              </w:tcPr>
              <w:p w14:paraId="6A13940F" w14:textId="77777777" w:rsidR="00A50A81" w:rsidRPr="00A50A81" w:rsidRDefault="00A50A81" w:rsidP="00A50A81">
                <w:pPr>
                  <w:pStyle w:val="TableNormal0"/>
                </w:pPr>
              </w:p>
            </w:tc>
            <w:tc>
              <w:tcPr>
                <w:tcW w:w="770" w:type="dxa"/>
                <w:gridSpan w:val="2"/>
                <w:tcBorders>
                  <w:left w:val="nil"/>
                  <w:right w:val="nil"/>
                </w:tcBorders>
              </w:tcPr>
              <w:p w14:paraId="0C23E3BC" w14:textId="77777777" w:rsidR="00A50A81" w:rsidRPr="00A50A81" w:rsidRDefault="00A50A81" w:rsidP="00A50A81">
                <w:pPr>
                  <w:pStyle w:val="TableNormal0"/>
                </w:pPr>
              </w:p>
            </w:tc>
          </w:tr>
          <w:tr w:rsidR="00090094" w14:paraId="5E4DB1F7" w14:textId="77777777" w:rsidTr="00DD22BD">
            <w:trPr>
              <w:trHeight w:val="61"/>
            </w:trPr>
            <w:tc>
              <w:tcPr>
                <w:tcW w:w="2501" w:type="dxa"/>
                <w:gridSpan w:val="2"/>
              </w:tcPr>
              <w:p w14:paraId="703A8092" w14:textId="77777777" w:rsidR="00A50A81" w:rsidRPr="00A50A81" w:rsidRDefault="00581773" w:rsidP="00A50A81">
                <w:pPr>
                  <w:pStyle w:val="TableNormal0"/>
                </w:pPr>
                <w:r w:rsidRPr="00A50A81">
                  <w:t>Ortho</w:t>
                </w:r>
              </w:p>
            </w:tc>
            <w:tc>
              <w:tcPr>
                <w:tcW w:w="1909" w:type="dxa"/>
                <w:gridSpan w:val="4"/>
              </w:tcPr>
              <w:p w14:paraId="0F634F7D" w14:textId="77777777" w:rsidR="00A50A81" w:rsidRPr="00A50A81" w:rsidRDefault="00581773" w:rsidP="00A50A81">
                <w:pPr>
                  <w:pStyle w:val="TableNormal0"/>
                </w:pPr>
                <w:r w:rsidRPr="00A50A81">
                  <w:t>Ortho</w:t>
                </w:r>
              </w:p>
            </w:tc>
            <w:tc>
              <w:tcPr>
                <w:tcW w:w="238" w:type="dxa"/>
                <w:tcBorders>
                  <w:top w:val="nil"/>
                  <w:bottom w:val="nil"/>
                  <w:right w:val="nil"/>
                </w:tcBorders>
              </w:tcPr>
              <w:p w14:paraId="6FED17FE" w14:textId="77777777" w:rsidR="00A50A81" w:rsidRPr="00A50A81" w:rsidRDefault="00A50A81" w:rsidP="00A50A81">
                <w:pPr>
                  <w:pStyle w:val="TableNormal0"/>
                </w:pPr>
              </w:p>
            </w:tc>
            <w:tc>
              <w:tcPr>
                <w:tcW w:w="1651" w:type="dxa"/>
                <w:gridSpan w:val="2"/>
                <w:tcBorders>
                  <w:top w:val="nil"/>
                  <w:left w:val="nil"/>
                </w:tcBorders>
              </w:tcPr>
              <w:p w14:paraId="75BE6434" w14:textId="77777777" w:rsidR="00A50A81" w:rsidRPr="00A50A81" w:rsidRDefault="00581773" w:rsidP="00A50A81">
                <w:pPr>
                  <w:pStyle w:val="TableNormal0"/>
                </w:pPr>
                <w:r w:rsidRPr="00A50A81">
                  <w:t xml:space="preserve">(317) </w:t>
                </w:r>
                <w:r w:rsidRPr="005450A1">
                  <w:rPr>
                    <w:rStyle w:val="Italic"/>
                  </w:rPr>
                  <w:t>Refraction</w:t>
                </w:r>
              </w:p>
            </w:tc>
            <w:tc>
              <w:tcPr>
                <w:tcW w:w="546" w:type="dxa"/>
              </w:tcPr>
              <w:p w14:paraId="241725B0" w14:textId="77777777" w:rsidR="00A50A81" w:rsidRPr="00A50A81" w:rsidRDefault="00581773" w:rsidP="00A50A81">
                <w:pPr>
                  <w:pStyle w:val="TableNormal0"/>
                </w:pPr>
                <w:r w:rsidRPr="00A50A81">
                  <w:t>Sph</w:t>
                </w:r>
              </w:p>
            </w:tc>
            <w:tc>
              <w:tcPr>
                <w:tcW w:w="910" w:type="dxa"/>
                <w:gridSpan w:val="3"/>
              </w:tcPr>
              <w:p w14:paraId="270DA216" w14:textId="77777777" w:rsidR="00A50A81" w:rsidRPr="00A50A81" w:rsidRDefault="00581773" w:rsidP="00A50A81">
                <w:pPr>
                  <w:pStyle w:val="TableNormal0"/>
                </w:pPr>
                <w:r w:rsidRPr="00A50A81">
                  <w:t>Cylinder</w:t>
                </w:r>
              </w:p>
            </w:tc>
            <w:tc>
              <w:tcPr>
                <w:tcW w:w="686" w:type="dxa"/>
                <w:gridSpan w:val="2"/>
              </w:tcPr>
              <w:p w14:paraId="510FF4F7" w14:textId="77777777" w:rsidR="00A50A81" w:rsidRPr="00A50A81" w:rsidRDefault="00581773" w:rsidP="00A50A81">
                <w:pPr>
                  <w:pStyle w:val="TableNormal0"/>
                </w:pPr>
                <w:r w:rsidRPr="00A50A81">
                  <w:t>Axis</w:t>
                </w:r>
              </w:p>
            </w:tc>
            <w:tc>
              <w:tcPr>
                <w:tcW w:w="644" w:type="dxa"/>
              </w:tcPr>
              <w:p w14:paraId="6C3592CD" w14:textId="77777777" w:rsidR="00A50A81" w:rsidRPr="00A50A81" w:rsidRDefault="00581773" w:rsidP="00A50A81">
                <w:pPr>
                  <w:pStyle w:val="TableNormal0"/>
                </w:pPr>
                <w:r w:rsidRPr="00A50A81">
                  <w:t>Near (add)</w:t>
                </w:r>
              </w:p>
            </w:tc>
          </w:tr>
          <w:tr w:rsidR="00090094" w14:paraId="4172BE0D" w14:textId="77777777" w:rsidTr="00DD22BD">
            <w:tc>
              <w:tcPr>
                <w:tcW w:w="2501" w:type="dxa"/>
                <w:gridSpan w:val="2"/>
              </w:tcPr>
              <w:p w14:paraId="65B1355B" w14:textId="77777777" w:rsidR="00A50A81" w:rsidRPr="00A50A81" w:rsidRDefault="00581773" w:rsidP="00A50A81">
                <w:pPr>
                  <w:pStyle w:val="TableNormal0"/>
                </w:pPr>
                <w:r w:rsidRPr="00A50A81">
                  <w:t>Eso</w:t>
                </w:r>
              </w:p>
            </w:tc>
            <w:tc>
              <w:tcPr>
                <w:tcW w:w="1909" w:type="dxa"/>
                <w:gridSpan w:val="4"/>
              </w:tcPr>
              <w:p w14:paraId="5A58E216" w14:textId="77777777" w:rsidR="00A50A81" w:rsidRPr="00A50A81" w:rsidRDefault="00581773" w:rsidP="00A50A81">
                <w:pPr>
                  <w:pStyle w:val="TableNormal0"/>
                </w:pPr>
                <w:r w:rsidRPr="00A50A81">
                  <w:t>Eso</w:t>
                </w:r>
              </w:p>
            </w:tc>
            <w:tc>
              <w:tcPr>
                <w:tcW w:w="238" w:type="dxa"/>
                <w:tcBorders>
                  <w:top w:val="nil"/>
                  <w:bottom w:val="nil"/>
                </w:tcBorders>
              </w:tcPr>
              <w:p w14:paraId="1EE653C4" w14:textId="77777777" w:rsidR="00A50A81" w:rsidRPr="00A50A81" w:rsidRDefault="00A50A81" w:rsidP="00A50A81">
                <w:pPr>
                  <w:pStyle w:val="TableNormal0"/>
                </w:pPr>
              </w:p>
            </w:tc>
            <w:tc>
              <w:tcPr>
                <w:tcW w:w="1651" w:type="dxa"/>
                <w:gridSpan w:val="2"/>
              </w:tcPr>
              <w:p w14:paraId="05283DA7" w14:textId="77777777" w:rsidR="00A50A81" w:rsidRPr="00A50A81" w:rsidRDefault="00581773" w:rsidP="00A50A81">
                <w:pPr>
                  <w:pStyle w:val="TableNormal0"/>
                </w:pPr>
                <w:r w:rsidRPr="00A50A81">
                  <w:t>Right eye</w:t>
                </w:r>
              </w:p>
            </w:tc>
            <w:tc>
              <w:tcPr>
                <w:tcW w:w="1456" w:type="dxa"/>
                <w:gridSpan w:val="4"/>
              </w:tcPr>
              <w:p w14:paraId="73D1F307" w14:textId="77777777" w:rsidR="00A50A81" w:rsidRPr="00A50A81" w:rsidRDefault="00A50A81" w:rsidP="00A50A81">
                <w:pPr>
                  <w:pStyle w:val="TableNormal0"/>
                </w:pPr>
              </w:p>
            </w:tc>
            <w:tc>
              <w:tcPr>
                <w:tcW w:w="686" w:type="dxa"/>
                <w:gridSpan w:val="2"/>
              </w:tcPr>
              <w:p w14:paraId="586538B2" w14:textId="77777777" w:rsidR="00A50A81" w:rsidRPr="00A50A81" w:rsidRDefault="00A50A81" w:rsidP="00A50A81">
                <w:pPr>
                  <w:pStyle w:val="TableNormal0"/>
                </w:pPr>
              </w:p>
            </w:tc>
            <w:tc>
              <w:tcPr>
                <w:tcW w:w="644" w:type="dxa"/>
              </w:tcPr>
              <w:p w14:paraId="3E3CE6E5" w14:textId="77777777" w:rsidR="00A50A81" w:rsidRPr="00A50A81" w:rsidRDefault="00A50A81" w:rsidP="00A50A81">
                <w:pPr>
                  <w:pStyle w:val="TableNormal0"/>
                </w:pPr>
              </w:p>
            </w:tc>
          </w:tr>
          <w:tr w:rsidR="00090094" w14:paraId="195AEE4D" w14:textId="77777777" w:rsidTr="00DD22BD">
            <w:tc>
              <w:tcPr>
                <w:tcW w:w="2501" w:type="dxa"/>
                <w:gridSpan w:val="2"/>
              </w:tcPr>
              <w:p w14:paraId="69F1D0E9" w14:textId="77777777" w:rsidR="00A50A81" w:rsidRPr="00A50A81" w:rsidRDefault="00581773" w:rsidP="00A50A81">
                <w:pPr>
                  <w:pStyle w:val="TableNormal0"/>
                </w:pPr>
                <w:r w:rsidRPr="00A50A81">
                  <w:t>Exo</w:t>
                </w:r>
              </w:p>
            </w:tc>
            <w:tc>
              <w:tcPr>
                <w:tcW w:w="1909" w:type="dxa"/>
                <w:gridSpan w:val="4"/>
              </w:tcPr>
              <w:p w14:paraId="7CE872D3" w14:textId="77777777" w:rsidR="00A50A81" w:rsidRPr="00A50A81" w:rsidRDefault="00581773" w:rsidP="00A50A81">
                <w:pPr>
                  <w:pStyle w:val="TableNormal0"/>
                </w:pPr>
                <w:r w:rsidRPr="00A50A81">
                  <w:t>Exo</w:t>
                </w:r>
              </w:p>
            </w:tc>
            <w:tc>
              <w:tcPr>
                <w:tcW w:w="238" w:type="dxa"/>
                <w:tcBorders>
                  <w:top w:val="nil"/>
                  <w:bottom w:val="nil"/>
                </w:tcBorders>
              </w:tcPr>
              <w:p w14:paraId="7C8A1657" w14:textId="77777777" w:rsidR="00A50A81" w:rsidRPr="00A50A81" w:rsidRDefault="00A50A81" w:rsidP="00A50A81">
                <w:pPr>
                  <w:pStyle w:val="TableNormal0"/>
                </w:pPr>
              </w:p>
            </w:tc>
            <w:tc>
              <w:tcPr>
                <w:tcW w:w="1651" w:type="dxa"/>
                <w:gridSpan w:val="2"/>
              </w:tcPr>
              <w:p w14:paraId="5887F407" w14:textId="77777777" w:rsidR="00A50A81" w:rsidRPr="00A50A81" w:rsidRDefault="00581773" w:rsidP="00A50A81">
                <w:pPr>
                  <w:pStyle w:val="TableNormal0"/>
                </w:pPr>
                <w:r w:rsidRPr="00A50A81">
                  <w:t>Left eye</w:t>
                </w:r>
              </w:p>
            </w:tc>
            <w:tc>
              <w:tcPr>
                <w:tcW w:w="1456" w:type="dxa"/>
                <w:gridSpan w:val="4"/>
              </w:tcPr>
              <w:p w14:paraId="72A98416" w14:textId="77777777" w:rsidR="00A50A81" w:rsidRPr="00A50A81" w:rsidRDefault="00A50A81" w:rsidP="00A50A81">
                <w:pPr>
                  <w:pStyle w:val="TableNormal0"/>
                </w:pPr>
              </w:p>
            </w:tc>
            <w:tc>
              <w:tcPr>
                <w:tcW w:w="686" w:type="dxa"/>
                <w:gridSpan w:val="2"/>
              </w:tcPr>
              <w:p w14:paraId="6C3D2E22" w14:textId="77777777" w:rsidR="00A50A81" w:rsidRPr="00A50A81" w:rsidRDefault="00A50A81" w:rsidP="00A50A81">
                <w:pPr>
                  <w:pStyle w:val="TableNormal0"/>
                </w:pPr>
              </w:p>
            </w:tc>
            <w:tc>
              <w:tcPr>
                <w:tcW w:w="644" w:type="dxa"/>
              </w:tcPr>
              <w:p w14:paraId="021FCF28" w14:textId="77777777" w:rsidR="00A50A81" w:rsidRPr="00A50A81" w:rsidRDefault="00A50A81" w:rsidP="00A50A81">
                <w:pPr>
                  <w:pStyle w:val="TableNormal0"/>
                </w:pPr>
              </w:p>
            </w:tc>
          </w:tr>
          <w:tr w:rsidR="00090094" w14:paraId="22BE5EE1" w14:textId="77777777" w:rsidTr="00DD22BD">
            <w:tc>
              <w:tcPr>
                <w:tcW w:w="2501" w:type="dxa"/>
                <w:gridSpan w:val="2"/>
              </w:tcPr>
              <w:p w14:paraId="5074BF5D" w14:textId="77777777" w:rsidR="00A50A81" w:rsidRPr="00A50A81" w:rsidRDefault="00581773" w:rsidP="00A50A81">
                <w:pPr>
                  <w:pStyle w:val="TableNormal0"/>
                </w:pPr>
                <w:r w:rsidRPr="00A50A81">
                  <w:t>Hyper</w:t>
                </w:r>
              </w:p>
            </w:tc>
            <w:tc>
              <w:tcPr>
                <w:tcW w:w="1909" w:type="dxa"/>
                <w:gridSpan w:val="4"/>
              </w:tcPr>
              <w:p w14:paraId="29DE36E4" w14:textId="77777777" w:rsidR="00A50A81" w:rsidRPr="00A50A81" w:rsidRDefault="00581773" w:rsidP="00A50A81">
                <w:pPr>
                  <w:pStyle w:val="TableNormal0"/>
                </w:pPr>
                <w:r w:rsidRPr="00A50A81">
                  <w:t>Hyper</w:t>
                </w:r>
              </w:p>
            </w:tc>
            <w:tc>
              <w:tcPr>
                <w:tcW w:w="238" w:type="dxa"/>
                <w:tcBorders>
                  <w:top w:val="nil"/>
                  <w:bottom w:val="nil"/>
                </w:tcBorders>
              </w:tcPr>
              <w:p w14:paraId="4CEC9614" w14:textId="77777777" w:rsidR="00A50A81" w:rsidRPr="00A50A81" w:rsidRDefault="00A50A81" w:rsidP="00A50A81">
                <w:pPr>
                  <w:pStyle w:val="TableNormal0"/>
                </w:pPr>
              </w:p>
            </w:tc>
            <w:tc>
              <w:tcPr>
                <w:tcW w:w="4437" w:type="dxa"/>
                <w:gridSpan w:val="9"/>
                <w:tcBorders>
                  <w:bottom w:val="nil"/>
                </w:tcBorders>
              </w:tcPr>
              <w:p w14:paraId="2B466185" w14:textId="77777777" w:rsidR="00DD22BD" w:rsidRDefault="00581773" w:rsidP="00A50A81">
                <w:pPr>
                  <w:pStyle w:val="TableNormal0"/>
                </w:pPr>
                <w:r>
                  <w:t>Actual refraction examined</w:t>
                </w:r>
              </w:p>
              <w:p w14:paraId="46180681" w14:textId="77777777" w:rsidR="00A50A81" w:rsidRPr="00A50A81" w:rsidRDefault="00581773" w:rsidP="00A50A81">
                <w:pPr>
                  <w:pStyle w:val="TableNormal0"/>
                </w:pPr>
                <w:r>
                  <w:t>Spectacles prescription based</w:t>
                </w:r>
              </w:p>
            </w:tc>
          </w:tr>
          <w:tr w:rsidR="00090094" w14:paraId="467A1FFC" w14:textId="77777777" w:rsidTr="00DD22BD">
            <w:tc>
              <w:tcPr>
                <w:tcW w:w="2501" w:type="dxa"/>
                <w:gridSpan w:val="2"/>
              </w:tcPr>
              <w:p w14:paraId="7C4A934F" w14:textId="77777777" w:rsidR="00A50A81" w:rsidRPr="00A50A81" w:rsidRDefault="00581773" w:rsidP="00A50A81">
                <w:pPr>
                  <w:pStyle w:val="TableNormal0"/>
                </w:pPr>
                <w:r w:rsidRPr="00A50A81">
                  <w:t>Cyclo</w:t>
                </w:r>
              </w:p>
            </w:tc>
            <w:tc>
              <w:tcPr>
                <w:tcW w:w="1909" w:type="dxa"/>
                <w:gridSpan w:val="4"/>
              </w:tcPr>
              <w:p w14:paraId="54023908" w14:textId="77777777" w:rsidR="00A50A81" w:rsidRPr="00A50A81" w:rsidRDefault="00581773" w:rsidP="00A50A81">
                <w:pPr>
                  <w:pStyle w:val="TableNormal0"/>
                </w:pPr>
                <w:r w:rsidRPr="00A50A81">
                  <w:t>Cyclo</w:t>
                </w:r>
              </w:p>
            </w:tc>
            <w:tc>
              <w:tcPr>
                <w:tcW w:w="238" w:type="dxa"/>
                <w:tcBorders>
                  <w:top w:val="nil"/>
                  <w:bottom w:val="nil"/>
                </w:tcBorders>
              </w:tcPr>
              <w:p w14:paraId="7452C125" w14:textId="77777777" w:rsidR="00A50A81" w:rsidRPr="00A50A81" w:rsidRDefault="00A50A81" w:rsidP="00A50A81">
                <w:pPr>
                  <w:pStyle w:val="TableNormal0"/>
                </w:pPr>
              </w:p>
            </w:tc>
            <w:tc>
              <w:tcPr>
                <w:tcW w:w="1651" w:type="dxa"/>
                <w:gridSpan w:val="2"/>
                <w:tcBorders>
                  <w:top w:val="nil"/>
                  <w:right w:val="nil"/>
                </w:tcBorders>
              </w:tcPr>
              <w:p w14:paraId="25C88F18" w14:textId="77777777" w:rsidR="00A50A81" w:rsidRPr="00A50A81" w:rsidRDefault="00A50A81" w:rsidP="00A50A81">
                <w:pPr>
                  <w:pStyle w:val="TableNormal0"/>
                </w:pPr>
              </w:p>
            </w:tc>
            <w:tc>
              <w:tcPr>
                <w:tcW w:w="1246" w:type="dxa"/>
                <w:gridSpan w:val="3"/>
                <w:tcBorders>
                  <w:top w:val="nil"/>
                  <w:left w:val="nil"/>
                  <w:right w:val="nil"/>
                </w:tcBorders>
              </w:tcPr>
              <w:p w14:paraId="1A265FDE" w14:textId="77777777" w:rsidR="00A50A81" w:rsidRPr="00A50A81" w:rsidRDefault="00A50A81" w:rsidP="00A50A81">
                <w:pPr>
                  <w:pStyle w:val="TableNormal0"/>
                </w:pPr>
              </w:p>
            </w:tc>
            <w:tc>
              <w:tcPr>
                <w:tcW w:w="770" w:type="dxa"/>
                <w:gridSpan w:val="2"/>
                <w:tcBorders>
                  <w:top w:val="nil"/>
                  <w:left w:val="nil"/>
                  <w:right w:val="nil"/>
                </w:tcBorders>
              </w:tcPr>
              <w:p w14:paraId="4D387A73" w14:textId="77777777" w:rsidR="00A50A81" w:rsidRPr="00A50A81" w:rsidRDefault="00A50A81" w:rsidP="00A50A81">
                <w:pPr>
                  <w:pStyle w:val="TableNormal0"/>
                </w:pPr>
              </w:p>
            </w:tc>
            <w:tc>
              <w:tcPr>
                <w:tcW w:w="770" w:type="dxa"/>
                <w:gridSpan w:val="2"/>
                <w:tcBorders>
                  <w:top w:val="nil"/>
                  <w:left w:val="nil"/>
                </w:tcBorders>
              </w:tcPr>
              <w:p w14:paraId="0ABE6D77" w14:textId="77777777" w:rsidR="00A50A81" w:rsidRPr="00A50A81" w:rsidRDefault="00A50A81" w:rsidP="00A50A81">
                <w:pPr>
                  <w:pStyle w:val="TableNormal0"/>
                </w:pPr>
              </w:p>
            </w:tc>
          </w:tr>
          <w:tr w:rsidR="00090094" w14:paraId="2A0412B9" w14:textId="77777777" w:rsidTr="00DD22BD">
            <w:tc>
              <w:tcPr>
                <w:tcW w:w="4410" w:type="dxa"/>
                <w:gridSpan w:val="6"/>
              </w:tcPr>
              <w:p w14:paraId="5629D166" w14:textId="77777777" w:rsidR="00A50A81" w:rsidRPr="00A50A81" w:rsidRDefault="00581773" w:rsidP="00D347F0">
                <w:pPr>
                  <w:pStyle w:val="TableNormal0"/>
                  <w:keepNext/>
                </w:pPr>
                <w:r w:rsidRPr="00A50A81">
                  <w:t xml:space="preserve">Tropia    Yes    No </w:t>
                </w:r>
                <w:r w:rsidRPr="00A50A81">
                  <w:tab/>
                  <w:t xml:space="preserve">Phoria         Yes        No </w:t>
                </w:r>
              </w:p>
            </w:tc>
            <w:tc>
              <w:tcPr>
                <w:tcW w:w="238" w:type="dxa"/>
                <w:tcBorders>
                  <w:top w:val="nil"/>
                  <w:bottom w:val="nil"/>
                  <w:right w:val="nil"/>
                </w:tcBorders>
              </w:tcPr>
              <w:p w14:paraId="1D532181" w14:textId="77777777" w:rsidR="00A50A81" w:rsidRPr="00A50A81" w:rsidRDefault="00A50A81" w:rsidP="00A50A81">
                <w:pPr>
                  <w:pStyle w:val="TableNormal0"/>
                </w:pPr>
              </w:p>
            </w:tc>
            <w:tc>
              <w:tcPr>
                <w:tcW w:w="2731" w:type="dxa"/>
                <w:gridSpan w:val="4"/>
                <w:tcBorders>
                  <w:left w:val="nil"/>
                  <w:right w:val="nil"/>
                </w:tcBorders>
              </w:tcPr>
              <w:p w14:paraId="19391779" w14:textId="77777777" w:rsidR="00A50A81" w:rsidRPr="00A50A81" w:rsidRDefault="00581773" w:rsidP="00A50A81">
                <w:pPr>
                  <w:pStyle w:val="TableNormal0"/>
                </w:pPr>
                <w:r w:rsidRPr="00A50A81">
                  <w:t xml:space="preserve">(318) </w:t>
                </w:r>
                <w:r w:rsidRPr="00A926AD">
                  <w:rPr>
                    <w:rStyle w:val="Italic"/>
                  </w:rPr>
                  <w:t>Spectacles</w:t>
                </w:r>
                <w:r w:rsidRPr="00A50A81">
                  <w:t>  </w:t>
                </w:r>
              </w:p>
            </w:tc>
            <w:tc>
              <w:tcPr>
                <w:tcW w:w="1706" w:type="dxa"/>
                <w:gridSpan w:val="5"/>
                <w:tcBorders>
                  <w:left w:val="nil"/>
                  <w:right w:val="nil"/>
                </w:tcBorders>
              </w:tcPr>
              <w:p w14:paraId="3E464CFB" w14:textId="77777777" w:rsidR="00A50A81" w:rsidRPr="00A50A81" w:rsidRDefault="00581773" w:rsidP="00A50A81">
                <w:pPr>
                  <w:pStyle w:val="TableNormal0"/>
                </w:pPr>
                <w:r w:rsidRPr="00A50A81">
                  <w:t>(319) Contact lenses</w:t>
                </w:r>
              </w:p>
            </w:tc>
          </w:tr>
          <w:tr w:rsidR="00090094" w14:paraId="450B7D4F" w14:textId="77777777" w:rsidTr="00DD22BD">
            <w:tc>
              <w:tcPr>
                <w:tcW w:w="4410" w:type="dxa"/>
                <w:gridSpan w:val="6"/>
              </w:tcPr>
              <w:p w14:paraId="794F1F5E" w14:textId="77777777" w:rsidR="00D347F0" w:rsidRDefault="00581773" w:rsidP="00D347F0">
                <w:pPr>
                  <w:pStyle w:val="TableNormal0"/>
                </w:pPr>
                <w:r>
                  <w:t>Fusional reserve testing</w:t>
                </w:r>
              </w:p>
              <w:p w14:paraId="6B734305" w14:textId="77777777" w:rsidR="00A50A81" w:rsidRPr="00A50A81" w:rsidRDefault="00581773" w:rsidP="00D347F0">
                <w:pPr>
                  <w:pStyle w:val="TableNormal0"/>
                </w:pPr>
                <w:r w:rsidRPr="00A50A81">
                  <w:t>Not performed </w:t>
                </w:r>
                <w:r w:rsidR="00D347F0">
                  <w:t xml:space="preserve">       Normal        </w:t>
                </w:r>
                <w:r w:rsidRPr="00A50A81">
                  <w:t>Abn</w:t>
                </w:r>
                <w:r w:rsidR="00D347F0">
                  <w:t>ormal</w:t>
                </w:r>
              </w:p>
            </w:tc>
            <w:tc>
              <w:tcPr>
                <w:tcW w:w="238" w:type="dxa"/>
                <w:tcBorders>
                  <w:top w:val="nil"/>
                  <w:bottom w:val="nil"/>
                </w:tcBorders>
              </w:tcPr>
              <w:p w14:paraId="3FDF09FB" w14:textId="77777777" w:rsidR="00A50A81" w:rsidRPr="00A50A81" w:rsidRDefault="00A50A81" w:rsidP="00A50A81">
                <w:pPr>
                  <w:pStyle w:val="TableNormal0"/>
                </w:pPr>
              </w:p>
            </w:tc>
            <w:tc>
              <w:tcPr>
                <w:tcW w:w="2731" w:type="dxa"/>
                <w:gridSpan w:val="4"/>
                <w:tcBorders>
                  <w:bottom w:val="nil"/>
                </w:tcBorders>
              </w:tcPr>
              <w:p w14:paraId="6A8EC310" w14:textId="77777777" w:rsidR="00A50A81" w:rsidRPr="00A50A81" w:rsidRDefault="00581773" w:rsidP="00A50A81">
                <w:pPr>
                  <w:pStyle w:val="TableNormal0"/>
                </w:pPr>
                <w:r w:rsidRPr="00A50A81">
                  <w:t xml:space="preserve">Yes  </w:t>
                </w:r>
                <w:r w:rsidRPr="00A50A81">
                  <w:rPr>
                    <w:rFonts w:ascii="Wingdings" w:hAnsi="Wingdings"/>
                  </w:rPr>
                  <w:sym w:font="Wingdings" w:char="F06F"/>
                </w:r>
                <w:r w:rsidRPr="00A50A81">
                  <w:t xml:space="preserve">      No  </w:t>
                </w:r>
                <w:r w:rsidRPr="00A50A81">
                  <w:rPr>
                    <w:rFonts w:ascii="Wingdings" w:hAnsi="Wingdings"/>
                  </w:rPr>
                  <w:sym w:font="Wingdings" w:char="F06F"/>
                </w:r>
              </w:p>
            </w:tc>
            <w:tc>
              <w:tcPr>
                <w:tcW w:w="1706" w:type="dxa"/>
                <w:gridSpan w:val="5"/>
                <w:tcBorders>
                  <w:bottom w:val="nil"/>
                </w:tcBorders>
              </w:tcPr>
              <w:p w14:paraId="01DE37B3" w14:textId="77777777" w:rsidR="00A50A81" w:rsidRPr="00A50A81" w:rsidRDefault="00581773" w:rsidP="00A50A81">
                <w:pPr>
                  <w:pStyle w:val="TableNormal0"/>
                </w:pPr>
                <w:r w:rsidRPr="00A50A81">
                  <w:t xml:space="preserve">Yes  </w:t>
                </w:r>
                <w:r w:rsidRPr="00A50A81">
                  <w:rPr>
                    <w:rFonts w:ascii="Wingdings" w:hAnsi="Wingdings"/>
                  </w:rPr>
                  <w:sym w:font="Wingdings" w:char="F06F"/>
                </w:r>
                <w:r w:rsidRPr="00A50A81">
                  <w:t xml:space="preserve">No  </w:t>
                </w:r>
                <w:r w:rsidRPr="00A50A81">
                  <w:rPr>
                    <w:rFonts w:ascii="Wingdings" w:hAnsi="Wingdings"/>
                  </w:rPr>
                  <w:sym w:font="Wingdings" w:char="F06F"/>
                </w:r>
              </w:p>
            </w:tc>
          </w:tr>
          <w:tr w:rsidR="00090094" w14:paraId="20F120EC" w14:textId="77777777" w:rsidTr="00DD22BD">
            <w:tc>
              <w:tcPr>
                <w:tcW w:w="4410" w:type="dxa"/>
                <w:gridSpan w:val="6"/>
                <w:tcBorders>
                  <w:left w:val="nil"/>
                  <w:right w:val="nil"/>
                </w:tcBorders>
              </w:tcPr>
              <w:p w14:paraId="64D30AC7" w14:textId="77777777" w:rsidR="00A50A81" w:rsidRPr="00A50A81" w:rsidRDefault="00581773" w:rsidP="00A50A81">
                <w:pPr>
                  <w:pStyle w:val="TableNormal0"/>
                </w:pPr>
                <w:r w:rsidRPr="00A50A81">
                  <w:t>(313) Colour vision</w:t>
                </w:r>
              </w:p>
            </w:tc>
            <w:tc>
              <w:tcPr>
                <w:tcW w:w="238" w:type="dxa"/>
                <w:tcBorders>
                  <w:top w:val="nil"/>
                  <w:left w:val="nil"/>
                  <w:bottom w:val="nil"/>
                </w:tcBorders>
              </w:tcPr>
              <w:p w14:paraId="0F51654A" w14:textId="77777777" w:rsidR="00A50A81" w:rsidRPr="00A50A81" w:rsidRDefault="00A50A81" w:rsidP="00A50A81">
                <w:pPr>
                  <w:pStyle w:val="TableNormal0"/>
                </w:pPr>
              </w:p>
            </w:tc>
            <w:tc>
              <w:tcPr>
                <w:tcW w:w="2731" w:type="dxa"/>
                <w:gridSpan w:val="4"/>
                <w:tcBorders>
                  <w:top w:val="nil"/>
                  <w:bottom w:val="nil"/>
                </w:tcBorders>
              </w:tcPr>
              <w:p w14:paraId="40A77810" w14:textId="77777777" w:rsidR="00A50A81" w:rsidRPr="00A50A81" w:rsidRDefault="00581773" w:rsidP="00A50A81">
                <w:pPr>
                  <w:pStyle w:val="TableNormal0"/>
                </w:pPr>
                <w:r w:rsidRPr="00A50A81">
                  <w:t>Type:</w:t>
                </w:r>
              </w:p>
            </w:tc>
            <w:tc>
              <w:tcPr>
                <w:tcW w:w="1706" w:type="dxa"/>
                <w:gridSpan w:val="5"/>
                <w:tcBorders>
                  <w:top w:val="nil"/>
                  <w:bottom w:val="nil"/>
                </w:tcBorders>
              </w:tcPr>
              <w:p w14:paraId="73B5CFC8" w14:textId="77777777" w:rsidR="00A50A81" w:rsidRPr="00A50A81" w:rsidRDefault="00581773" w:rsidP="00A50A81">
                <w:pPr>
                  <w:pStyle w:val="TableNormal0"/>
                </w:pPr>
                <w:r w:rsidRPr="00A50A81">
                  <w:t>Type:</w:t>
                </w:r>
              </w:p>
            </w:tc>
          </w:tr>
          <w:tr w:rsidR="00090094" w14:paraId="06DFBD17" w14:textId="77777777" w:rsidTr="00DD22BD">
            <w:tc>
              <w:tcPr>
                <w:tcW w:w="2659" w:type="dxa"/>
                <w:gridSpan w:val="3"/>
                <w:tcBorders>
                  <w:bottom w:val="single" w:sz="6" w:space="0" w:color="auto"/>
                  <w:right w:val="nil"/>
                </w:tcBorders>
              </w:tcPr>
              <w:p w14:paraId="5D88BB8C" w14:textId="77777777" w:rsidR="00A50A81" w:rsidRPr="00A50A81" w:rsidRDefault="00581773" w:rsidP="00A50A81">
                <w:pPr>
                  <w:pStyle w:val="TableNormal0"/>
                </w:pPr>
                <w:r w:rsidRPr="00A50A81">
                  <w:t>Colour vision testing method/s:</w:t>
                </w:r>
              </w:p>
            </w:tc>
            <w:tc>
              <w:tcPr>
                <w:tcW w:w="1751" w:type="dxa"/>
                <w:gridSpan w:val="3"/>
                <w:tcBorders>
                  <w:left w:val="nil"/>
                  <w:bottom w:val="single" w:sz="6" w:space="0" w:color="auto"/>
                </w:tcBorders>
              </w:tcPr>
              <w:p w14:paraId="618FE471" w14:textId="77777777" w:rsidR="00A50A81" w:rsidRPr="00A50A81" w:rsidRDefault="00A50A81" w:rsidP="00A50A81">
                <w:pPr>
                  <w:pStyle w:val="TableNormal0"/>
                </w:pPr>
              </w:p>
            </w:tc>
            <w:tc>
              <w:tcPr>
                <w:tcW w:w="238" w:type="dxa"/>
                <w:tcBorders>
                  <w:top w:val="nil"/>
                  <w:bottom w:val="nil"/>
                </w:tcBorders>
              </w:tcPr>
              <w:p w14:paraId="683BA32F" w14:textId="77777777" w:rsidR="00A50A81" w:rsidRPr="00A50A81" w:rsidRDefault="00A50A81" w:rsidP="00A50A81">
                <w:pPr>
                  <w:pStyle w:val="TableNormal0"/>
                </w:pPr>
              </w:p>
            </w:tc>
            <w:tc>
              <w:tcPr>
                <w:tcW w:w="2731" w:type="dxa"/>
                <w:gridSpan w:val="4"/>
                <w:tcBorders>
                  <w:top w:val="nil"/>
                </w:tcBorders>
              </w:tcPr>
              <w:p w14:paraId="52F01DA3" w14:textId="77777777" w:rsidR="00A50A81" w:rsidRPr="00A50A81" w:rsidRDefault="00A50A81" w:rsidP="00A50A81">
                <w:pPr>
                  <w:pStyle w:val="TableNormal0"/>
                </w:pPr>
              </w:p>
            </w:tc>
            <w:tc>
              <w:tcPr>
                <w:tcW w:w="1706" w:type="dxa"/>
                <w:gridSpan w:val="5"/>
                <w:tcBorders>
                  <w:top w:val="nil"/>
                </w:tcBorders>
              </w:tcPr>
              <w:p w14:paraId="60ADCEB4" w14:textId="77777777" w:rsidR="00A50A81" w:rsidRPr="00A50A81" w:rsidRDefault="00A50A81" w:rsidP="00A50A81">
                <w:pPr>
                  <w:pStyle w:val="TableNormal0"/>
                </w:pPr>
              </w:p>
            </w:tc>
          </w:tr>
          <w:tr w:rsidR="00090094" w14:paraId="5792D1D4" w14:textId="77777777" w:rsidTr="00DD22BD">
            <w:tc>
              <w:tcPr>
                <w:tcW w:w="2659" w:type="dxa"/>
                <w:gridSpan w:val="3"/>
                <w:tcBorders>
                  <w:bottom w:val="nil"/>
                  <w:right w:val="nil"/>
                </w:tcBorders>
              </w:tcPr>
              <w:p w14:paraId="5065CBD5" w14:textId="77777777" w:rsidR="00A50A81" w:rsidRPr="00A50A81" w:rsidRDefault="00581773" w:rsidP="00A50A81">
                <w:pPr>
                  <w:pStyle w:val="TableNormal0"/>
                </w:pPr>
                <w:r w:rsidRPr="00A50A81">
                  <w:t>Results:</w:t>
                </w:r>
              </w:p>
            </w:tc>
            <w:tc>
              <w:tcPr>
                <w:tcW w:w="883" w:type="dxa"/>
                <w:gridSpan w:val="2"/>
                <w:tcBorders>
                  <w:left w:val="nil"/>
                  <w:bottom w:val="nil"/>
                  <w:right w:val="nil"/>
                </w:tcBorders>
              </w:tcPr>
              <w:p w14:paraId="6C499839" w14:textId="77777777" w:rsidR="00A50A81" w:rsidRPr="00A50A81" w:rsidRDefault="00A50A81" w:rsidP="00A50A81">
                <w:pPr>
                  <w:pStyle w:val="TableNormal0"/>
                </w:pPr>
              </w:p>
            </w:tc>
            <w:tc>
              <w:tcPr>
                <w:tcW w:w="868" w:type="dxa"/>
                <w:tcBorders>
                  <w:left w:val="nil"/>
                  <w:bottom w:val="nil"/>
                </w:tcBorders>
              </w:tcPr>
              <w:p w14:paraId="5E61A77C" w14:textId="77777777" w:rsidR="00A50A81" w:rsidRPr="00A50A81" w:rsidRDefault="00A50A81" w:rsidP="00A50A81">
                <w:pPr>
                  <w:pStyle w:val="TableNormal0"/>
                </w:pPr>
              </w:p>
            </w:tc>
            <w:tc>
              <w:tcPr>
                <w:tcW w:w="238" w:type="dxa"/>
                <w:tcBorders>
                  <w:top w:val="nil"/>
                  <w:bottom w:val="nil"/>
                  <w:right w:val="nil"/>
                </w:tcBorders>
              </w:tcPr>
              <w:p w14:paraId="636325B9" w14:textId="77777777" w:rsidR="00A50A81" w:rsidRPr="00A50A81" w:rsidRDefault="00A50A81" w:rsidP="00A50A81">
                <w:pPr>
                  <w:pStyle w:val="TableNormal0"/>
                </w:pPr>
              </w:p>
            </w:tc>
            <w:tc>
              <w:tcPr>
                <w:tcW w:w="4437" w:type="dxa"/>
                <w:gridSpan w:val="9"/>
                <w:tcBorders>
                  <w:left w:val="nil"/>
                </w:tcBorders>
              </w:tcPr>
              <w:p w14:paraId="6DAB16B3" w14:textId="77777777" w:rsidR="00A50A81" w:rsidRPr="00A50A81" w:rsidRDefault="00581773" w:rsidP="00A50A81">
                <w:pPr>
                  <w:pStyle w:val="TableNormal0"/>
                </w:pPr>
                <w:r w:rsidRPr="00A50A81">
                  <w:t xml:space="preserve">(320) </w:t>
                </w:r>
                <w:r w:rsidRPr="00A926AD">
                  <w:rPr>
                    <w:rStyle w:val="Italic"/>
                  </w:rPr>
                  <w:t>Intra-ocular pressure</w:t>
                </w:r>
              </w:p>
            </w:tc>
          </w:tr>
          <w:tr w:rsidR="00090094" w14:paraId="3CDBEB3F" w14:textId="77777777" w:rsidTr="00DD22BD">
            <w:tc>
              <w:tcPr>
                <w:tcW w:w="4410" w:type="dxa"/>
                <w:gridSpan w:val="6"/>
                <w:tcBorders>
                  <w:top w:val="nil"/>
                  <w:bottom w:val="nil"/>
                </w:tcBorders>
              </w:tcPr>
              <w:p w14:paraId="36889526" w14:textId="77777777" w:rsidR="00A50A81" w:rsidRPr="00A50A81" w:rsidRDefault="00581773" w:rsidP="00A50A81">
                <w:pPr>
                  <w:pStyle w:val="TableNormal0"/>
                </w:pPr>
                <w:r w:rsidRPr="00A50A81">
                  <w:t>Normal trichromat</w:t>
                </w:r>
                <w:r w:rsidRPr="00A50A81">
                  <w:tab/>
                  <w:t xml:space="preserve">Yes   </w:t>
                </w:r>
                <w:r w:rsidRPr="00A50A81">
                  <w:rPr>
                    <w:rFonts w:ascii="Wingdings" w:hAnsi="Wingdings"/>
                  </w:rPr>
                  <w:sym w:font="Wingdings" w:char="F06F"/>
                </w:r>
                <w:r w:rsidRPr="00A50A81">
                  <w:tab/>
                  <w:t xml:space="preserve">     No   </w:t>
                </w:r>
                <w:r w:rsidRPr="00A50A81">
                  <w:rPr>
                    <w:rFonts w:ascii="Wingdings" w:hAnsi="Wingdings"/>
                  </w:rPr>
                  <w:sym w:font="Wingdings" w:char="F06F"/>
                </w:r>
              </w:p>
            </w:tc>
            <w:tc>
              <w:tcPr>
                <w:tcW w:w="238" w:type="dxa"/>
                <w:tcBorders>
                  <w:top w:val="nil"/>
                  <w:bottom w:val="nil"/>
                </w:tcBorders>
              </w:tcPr>
              <w:p w14:paraId="30CE9232" w14:textId="77777777" w:rsidR="00A50A81" w:rsidRPr="00A50A81" w:rsidRDefault="00A50A81" w:rsidP="00A50A81">
                <w:pPr>
                  <w:pStyle w:val="TableNormal0"/>
                </w:pPr>
              </w:p>
            </w:tc>
            <w:tc>
              <w:tcPr>
                <w:tcW w:w="2731" w:type="dxa"/>
                <w:gridSpan w:val="4"/>
                <w:tcBorders>
                  <w:bottom w:val="nil"/>
                </w:tcBorders>
              </w:tcPr>
              <w:p w14:paraId="7FCB5543" w14:textId="77777777" w:rsidR="00A50A81" w:rsidRPr="00A50A81" w:rsidRDefault="00581773" w:rsidP="00A50A81">
                <w:pPr>
                  <w:pStyle w:val="TableNormal0"/>
                </w:pPr>
                <w:r w:rsidRPr="00A50A81">
                  <w:t>Right (mmHg)</w:t>
                </w:r>
              </w:p>
            </w:tc>
            <w:tc>
              <w:tcPr>
                <w:tcW w:w="1706" w:type="dxa"/>
                <w:gridSpan w:val="5"/>
                <w:tcBorders>
                  <w:bottom w:val="nil"/>
                </w:tcBorders>
              </w:tcPr>
              <w:p w14:paraId="3692E805" w14:textId="77777777" w:rsidR="00A50A81" w:rsidRPr="00A50A81" w:rsidRDefault="00581773" w:rsidP="00A50A81">
                <w:pPr>
                  <w:pStyle w:val="TableNormal0"/>
                </w:pPr>
                <w:r w:rsidRPr="00A50A81">
                  <w:t>Left (mmHg)</w:t>
                </w:r>
              </w:p>
            </w:tc>
          </w:tr>
          <w:tr w:rsidR="00090094" w14:paraId="69F4B18F" w14:textId="77777777" w:rsidTr="00DD22BD">
            <w:tc>
              <w:tcPr>
                <w:tcW w:w="4410" w:type="dxa"/>
                <w:gridSpan w:val="6"/>
                <w:tcBorders>
                  <w:top w:val="nil"/>
                  <w:bottom w:val="nil"/>
                </w:tcBorders>
              </w:tcPr>
              <w:p w14:paraId="5BDCAB26" w14:textId="77777777" w:rsidR="00A50A81" w:rsidRPr="00A50A81" w:rsidRDefault="00A50A81" w:rsidP="00A50A81">
                <w:pPr>
                  <w:pStyle w:val="TableNormal0"/>
                </w:pPr>
              </w:p>
            </w:tc>
            <w:tc>
              <w:tcPr>
                <w:tcW w:w="238" w:type="dxa"/>
                <w:tcBorders>
                  <w:top w:val="nil"/>
                  <w:bottom w:val="nil"/>
                </w:tcBorders>
              </w:tcPr>
              <w:p w14:paraId="3B9EB3C9" w14:textId="77777777" w:rsidR="00A50A81" w:rsidRPr="00A50A81" w:rsidRDefault="00A50A81" w:rsidP="00A50A81">
                <w:pPr>
                  <w:pStyle w:val="TableNormal0"/>
                </w:pPr>
              </w:p>
            </w:tc>
            <w:tc>
              <w:tcPr>
                <w:tcW w:w="2731" w:type="dxa"/>
                <w:gridSpan w:val="4"/>
                <w:tcBorders>
                  <w:top w:val="nil"/>
                  <w:bottom w:val="nil"/>
                </w:tcBorders>
              </w:tcPr>
              <w:p w14:paraId="5263FDD6" w14:textId="77777777" w:rsidR="00A50A81" w:rsidRPr="00A50A81" w:rsidRDefault="00A50A81" w:rsidP="00A50A81">
                <w:pPr>
                  <w:pStyle w:val="TableNormal0"/>
                </w:pPr>
              </w:p>
            </w:tc>
            <w:tc>
              <w:tcPr>
                <w:tcW w:w="1706" w:type="dxa"/>
                <w:gridSpan w:val="5"/>
                <w:tcBorders>
                  <w:top w:val="nil"/>
                  <w:bottom w:val="nil"/>
                </w:tcBorders>
              </w:tcPr>
              <w:p w14:paraId="610DD015" w14:textId="77777777" w:rsidR="00A50A81" w:rsidRPr="00A50A81" w:rsidRDefault="00A50A81" w:rsidP="00A50A81">
                <w:pPr>
                  <w:pStyle w:val="TableNormal0"/>
                </w:pPr>
              </w:p>
            </w:tc>
          </w:tr>
          <w:tr w:rsidR="00090094" w14:paraId="3774B167" w14:textId="77777777" w:rsidTr="00DD22BD">
            <w:tc>
              <w:tcPr>
                <w:tcW w:w="4410" w:type="dxa"/>
                <w:gridSpan w:val="6"/>
                <w:tcBorders>
                  <w:top w:val="nil"/>
                  <w:bottom w:val="single" w:sz="4" w:space="0" w:color="auto"/>
                </w:tcBorders>
              </w:tcPr>
              <w:p w14:paraId="6B4CA56C" w14:textId="77777777" w:rsidR="00A50A81" w:rsidRPr="00A50A81" w:rsidRDefault="00A50A81" w:rsidP="00A50A81">
                <w:pPr>
                  <w:pStyle w:val="TableNormal0"/>
                </w:pPr>
              </w:p>
            </w:tc>
            <w:tc>
              <w:tcPr>
                <w:tcW w:w="238" w:type="dxa"/>
                <w:tcBorders>
                  <w:top w:val="nil"/>
                  <w:bottom w:val="single" w:sz="4" w:space="0" w:color="auto"/>
                </w:tcBorders>
              </w:tcPr>
              <w:p w14:paraId="7672FE57" w14:textId="77777777" w:rsidR="00A50A81" w:rsidRPr="00A50A81" w:rsidRDefault="00A50A81" w:rsidP="00A50A81">
                <w:pPr>
                  <w:pStyle w:val="TableNormal0"/>
                </w:pPr>
              </w:p>
            </w:tc>
            <w:tc>
              <w:tcPr>
                <w:tcW w:w="2731" w:type="dxa"/>
                <w:gridSpan w:val="4"/>
                <w:tcBorders>
                  <w:bottom w:val="single" w:sz="4" w:space="0" w:color="auto"/>
                  <w:right w:val="nil"/>
                </w:tcBorders>
              </w:tcPr>
              <w:p w14:paraId="34945534" w14:textId="77777777" w:rsidR="00A50A81" w:rsidRPr="00A50A81" w:rsidRDefault="00581773" w:rsidP="00A50A81">
                <w:pPr>
                  <w:pStyle w:val="TableNormal0"/>
                </w:pPr>
                <w:r w:rsidRPr="00A50A81">
                  <w:t>Method</w:t>
                </w:r>
              </w:p>
            </w:tc>
            <w:tc>
              <w:tcPr>
                <w:tcW w:w="1706" w:type="dxa"/>
                <w:gridSpan w:val="5"/>
                <w:tcBorders>
                  <w:left w:val="nil"/>
                  <w:bottom w:val="single" w:sz="4" w:space="0" w:color="auto"/>
                </w:tcBorders>
              </w:tcPr>
              <w:p w14:paraId="399580A3" w14:textId="77777777" w:rsidR="00A50A81" w:rsidRPr="00A50A81" w:rsidRDefault="00581773" w:rsidP="00A50A81">
                <w:pPr>
                  <w:pStyle w:val="TableNormal0"/>
                </w:pPr>
                <w:r w:rsidRPr="00A50A81">
                  <w:t xml:space="preserve">Normal  </w:t>
                </w:r>
                <w:r w:rsidRPr="00A50A81">
                  <w:rPr>
                    <w:rFonts w:ascii="Wingdings" w:hAnsi="Wingdings"/>
                  </w:rPr>
                  <w:sym w:font="Wingdings" w:char="F06F"/>
                </w:r>
                <w:r w:rsidRPr="00A50A81">
                  <w:t xml:space="preserve">  Abnormal  </w:t>
                </w:r>
                <w:r w:rsidRPr="00A50A81">
                  <w:rPr>
                    <w:rFonts w:ascii="Wingdings" w:hAnsi="Wingdings"/>
                  </w:rPr>
                  <w:sym w:font="Wingdings" w:char="F06F"/>
                </w:r>
              </w:p>
            </w:tc>
          </w:tr>
        </w:tbl>
        <w:p w14:paraId="12C67B23" w14:textId="77777777" w:rsidR="00A50A81" w:rsidRDefault="00A50A81" w:rsidP="000C038F">
          <w:pPr>
            <w:pStyle w:val="ListLevel0"/>
            <w:rPr>
              <w:rStyle w:val="Bold"/>
            </w:rPr>
          </w:pPr>
        </w:p>
        <w:p w14:paraId="636EA276" w14:textId="77777777" w:rsidR="00CD70A2" w:rsidRDefault="00CD70A2" w:rsidP="000C038F">
          <w:pPr>
            <w:pStyle w:val="ListLevel0"/>
            <w:rPr>
              <w:rStyle w:val="Bold"/>
            </w:rPr>
          </w:pPr>
        </w:p>
        <w:p w14:paraId="265B8447" w14:textId="77777777" w:rsidR="00CD70A2" w:rsidRDefault="00CD70A2" w:rsidP="000C038F">
          <w:pPr>
            <w:pStyle w:val="ListLevel0"/>
            <w:rPr>
              <w:rStyle w:val="Bold"/>
            </w:rPr>
          </w:pPr>
        </w:p>
        <w:p w14:paraId="1FEE517D" w14:textId="77777777" w:rsidR="00A50A81" w:rsidRDefault="00581773" w:rsidP="003C3958">
          <w:pPr>
            <w:rPr>
              <w:rStyle w:val="Bold"/>
            </w:rPr>
          </w:pPr>
          <w:r w:rsidRPr="003C3958">
            <w:t>(321)</w:t>
          </w:r>
          <w:r w:rsidRPr="003C3958">
            <w:rPr>
              <w:rStyle w:val="Bold"/>
            </w:rPr>
            <w:t xml:space="preserve"> Ophthalmological remarks and recommendation:</w:t>
          </w:r>
        </w:p>
        <w:tbl>
          <w:tblPr>
            <w:tblW w:w="9072" w:type="dxa"/>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686"/>
            <w:gridCol w:w="2299"/>
            <w:gridCol w:w="1087"/>
          </w:tblGrid>
          <w:tr w:rsidR="00090094" w14:paraId="3B6E58A8" w14:textId="77777777" w:rsidTr="00DD22BD">
            <w:tc>
              <w:tcPr>
                <w:tcW w:w="5686" w:type="dxa"/>
                <w:tcBorders>
                  <w:bottom w:val="nil"/>
                  <w:right w:val="nil"/>
                </w:tcBorders>
              </w:tcPr>
              <w:p w14:paraId="14B8FD02" w14:textId="77777777" w:rsidR="00B61DF4" w:rsidRPr="00B61DF4" w:rsidRDefault="00B61DF4" w:rsidP="00B61DF4">
                <w:pPr>
                  <w:pStyle w:val="TableNormal0"/>
                </w:pPr>
              </w:p>
            </w:tc>
            <w:tc>
              <w:tcPr>
                <w:tcW w:w="2299" w:type="dxa"/>
                <w:tcBorders>
                  <w:left w:val="nil"/>
                  <w:bottom w:val="nil"/>
                  <w:right w:val="nil"/>
                </w:tcBorders>
              </w:tcPr>
              <w:p w14:paraId="17CEEBFA" w14:textId="77777777" w:rsidR="00B61DF4" w:rsidRPr="00B61DF4" w:rsidRDefault="00B61DF4" w:rsidP="00B61DF4">
                <w:pPr>
                  <w:pStyle w:val="TableNormal0"/>
                </w:pPr>
              </w:p>
            </w:tc>
            <w:tc>
              <w:tcPr>
                <w:tcW w:w="1087" w:type="dxa"/>
                <w:tcBorders>
                  <w:left w:val="nil"/>
                  <w:bottom w:val="nil"/>
                </w:tcBorders>
              </w:tcPr>
              <w:p w14:paraId="783F9CC6" w14:textId="77777777" w:rsidR="00B61DF4" w:rsidRPr="00B61DF4" w:rsidRDefault="00B61DF4" w:rsidP="00B61DF4">
                <w:pPr>
                  <w:pStyle w:val="TableNormal0"/>
                </w:pPr>
              </w:p>
            </w:tc>
          </w:tr>
          <w:tr w:rsidR="00090094" w14:paraId="65D97E8B" w14:textId="77777777" w:rsidTr="00DD22BD">
            <w:tc>
              <w:tcPr>
                <w:tcW w:w="9072" w:type="dxa"/>
                <w:gridSpan w:val="3"/>
                <w:tcBorders>
                  <w:top w:val="nil"/>
                  <w:bottom w:val="nil"/>
                </w:tcBorders>
              </w:tcPr>
              <w:p w14:paraId="134C0145" w14:textId="77777777" w:rsidR="00B61DF4" w:rsidRPr="00B61DF4" w:rsidRDefault="00B61DF4" w:rsidP="00B61DF4">
                <w:pPr>
                  <w:pStyle w:val="TableNormal0"/>
                </w:pPr>
              </w:p>
            </w:tc>
          </w:tr>
          <w:tr w:rsidR="00090094" w14:paraId="051E7473" w14:textId="77777777" w:rsidTr="00DD22BD">
            <w:tc>
              <w:tcPr>
                <w:tcW w:w="9072" w:type="dxa"/>
                <w:gridSpan w:val="3"/>
                <w:tcBorders>
                  <w:top w:val="nil"/>
                  <w:bottom w:val="single" w:sz="4" w:space="0" w:color="auto"/>
                </w:tcBorders>
              </w:tcPr>
              <w:p w14:paraId="63D88977" w14:textId="77777777" w:rsidR="00B61DF4" w:rsidRPr="00B61DF4" w:rsidRDefault="00B61DF4" w:rsidP="00B61DF4">
                <w:pPr>
                  <w:pStyle w:val="TableNormal0"/>
                </w:pPr>
              </w:p>
            </w:tc>
          </w:tr>
        </w:tbl>
        <w:p w14:paraId="7C660790" w14:textId="77777777" w:rsidR="00B61DF4" w:rsidRDefault="00581773" w:rsidP="00E175DF">
          <w:pPr>
            <w:rPr>
              <w:rStyle w:val="Bold"/>
            </w:rPr>
          </w:pPr>
          <w:r w:rsidRPr="00E175DF">
            <w:t>(322)</w:t>
          </w:r>
          <w:r w:rsidRPr="00E175DF">
            <w:rPr>
              <w:rStyle w:val="Bold"/>
            </w:rPr>
            <w:t xml:space="preserve"> Examiner’s declaration:</w:t>
          </w:r>
        </w:p>
        <w:tbl>
          <w:tblPr>
            <w:tblW w:w="9072" w:type="dxa"/>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977"/>
            <w:gridCol w:w="3554"/>
            <w:gridCol w:w="2541"/>
          </w:tblGrid>
          <w:tr w:rsidR="00090094" w14:paraId="4DC7211D" w14:textId="77777777" w:rsidTr="00D347F0">
            <w:tc>
              <w:tcPr>
                <w:tcW w:w="9072" w:type="dxa"/>
                <w:gridSpan w:val="3"/>
              </w:tcPr>
              <w:p w14:paraId="713D0A75" w14:textId="77777777" w:rsidR="00B635C8" w:rsidRPr="00B635C8" w:rsidRDefault="00581773" w:rsidP="00B635C8">
                <w:pPr>
                  <w:pStyle w:val="TableNormal0"/>
                </w:pPr>
                <w:r w:rsidRPr="00B635C8">
                  <w:t>I hereby certify that I/my AME group have personally examined the applicant named on this medical examination report and that this report with any attachment embodies my findings completely and correctly.</w:t>
                </w:r>
              </w:p>
            </w:tc>
          </w:tr>
          <w:tr w:rsidR="00090094" w14:paraId="1E23602F" w14:textId="77777777" w:rsidTr="00DD22BD">
            <w:tc>
              <w:tcPr>
                <w:tcW w:w="2977" w:type="dxa"/>
                <w:tcBorders>
                  <w:bottom w:val="nil"/>
                </w:tcBorders>
              </w:tcPr>
              <w:p w14:paraId="6B4E440D" w14:textId="77777777" w:rsidR="00B635C8" w:rsidRPr="00B635C8" w:rsidRDefault="00581773" w:rsidP="00B635C8">
                <w:pPr>
                  <w:pStyle w:val="TableNormal0"/>
                </w:pPr>
                <w:r w:rsidRPr="00B635C8">
                  <w:lastRenderedPageBreak/>
                  <w:t>(323) Place and date:</w:t>
                </w:r>
              </w:p>
            </w:tc>
            <w:tc>
              <w:tcPr>
                <w:tcW w:w="3554" w:type="dxa"/>
                <w:tcBorders>
                  <w:bottom w:val="nil"/>
                </w:tcBorders>
              </w:tcPr>
              <w:p w14:paraId="3495A3DB" w14:textId="77777777" w:rsidR="00B635C8" w:rsidRPr="00B635C8" w:rsidRDefault="00581773" w:rsidP="00B635C8">
                <w:pPr>
                  <w:pStyle w:val="TableNormal0"/>
                </w:pPr>
                <w:r w:rsidRPr="00B635C8">
                  <w:t>Ophth. examiner’s name and address: (block capitals)</w:t>
                </w:r>
              </w:p>
            </w:tc>
            <w:tc>
              <w:tcPr>
                <w:tcW w:w="2541" w:type="dxa"/>
                <w:tcBorders>
                  <w:bottom w:val="nil"/>
                </w:tcBorders>
              </w:tcPr>
              <w:p w14:paraId="6BBBC938" w14:textId="77777777" w:rsidR="00B635C8" w:rsidRPr="00B635C8" w:rsidRDefault="00581773" w:rsidP="00B635C8">
                <w:pPr>
                  <w:pStyle w:val="TableNormal0"/>
                </w:pPr>
                <w:r w:rsidRPr="00B635C8">
                  <w:t>AME or specialist stamp with No:</w:t>
                </w:r>
              </w:p>
            </w:tc>
          </w:tr>
          <w:tr w:rsidR="00090094" w14:paraId="41EC1AD0" w14:textId="77777777" w:rsidTr="00DD22BD">
            <w:tc>
              <w:tcPr>
                <w:tcW w:w="2977" w:type="dxa"/>
              </w:tcPr>
              <w:p w14:paraId="4E2DA1D9" w14:textId="77777777" w:rsidR="00B635C8" w:rsidRPr="00B635C8" w:rsidRDefault="00581773" w:rsidP="00B635C8">
                <w:pPr>
                  <w:pStyle w:val="TableNormal0"/>
                </w:pPr>
                <w:r w:rsidRPr="00B635C8">
                  <w:t>AME or specialist signature:</w:t>
                </w:r>
              </w:p>
            </w:tc>
            <w:tc>
              <w:tcPr>
                <w:tcW w:w="3554" w:type="dxa"/>
                <w:tcBorders>
                  <w:top w:val="nil"/>
                </w:tcBorders>
              </w:tcPr>
              <w:p w14:paraId="47A6D334" w14:textId="77777777" w:rsidR="00B635C8" w:rsidRPr="00B635C8" w:rsidRDefault="00B635C8" w:rsidP="00B635C8">
                <w:pPr>
                  <w:pStyle w:val="TableNormal0"/>
                </w:pPr>
              </w:p>
              <w:p w14:paraId="660155C5" w14:textId="77777777" w:rsidR="00B635C8" w:rsidRPr="00B635C8" w:rsidRDefault="00581773" w:rsidP="00B635C8">
                <w:pPr>
                  <w:pStyle w:val="TableNormal0"/>
                </w:pPr>
                <w:r w:rsidRPr="00B635C8">
                  <w:t>E-mail:</w:t>
                </w:r>
              </w:p>
              <w:p w14:paraId="5C444546" w14:textId="77777777" w:rsidR="00B635C8" w:rsidRPr="00B635C8" w:rsidRDefault="00581773" w:rsidP="00B635C8">
                <w:pPr>
                  <w:pStyle w:val="TableNormal0"/>
                </w:pPr>
                <w:r w:rsidRPr="00B635C8">
                  <w:t>Telephone No:</w:t>
                </w:r>
              </w:p>
              <w:p w14:paraId="42227F0C" w14:textId="77777777" w:rsidR="00B635C8" w:rsidRPr="00B635C8" w:rsidRDefault="00581773" w:rsidP="00B635C8">
                <w:pPr>
                  <w:pStyle w:val="TableNormal0"/>
                </w:pPr>
                <w:r w:rsidRPr="00B635C8">
                  <w:t>Telefax No:</w:t>
                </w:r>
              </w:p>
            </w:tc>
            <w:tc>
              <w:tcPr>
                <w:tcW w:w="2541" w:type="dxa"/>
                <w:tcBorders>
                  <w:top w:val="nil"/>
                </w:tcBorders>
              </w:tcPr>
              <w:p w14:paraId="4070C96C" w14:textId="77777777" w:rsidR="00B635C8" w:rsidRPr="00B635C8" w:rsidRDefault="00B635C8" w:rsidP="00B635C8">
                <w:pPr>
                  <w:pStyle w:val="TableNormal0"/>
                </w:pPr>
              </w:p>
            </w:tc>
          </w:tr>
        </w:tbl>
        <w:p w14:paraId="19CD6A97" w14:textId="77777777" w:rsidR="00DD22BD" w:rsidRDefault="00DD22BD" w:rsidP="00DD22BD">
          <w:pPr>
            <w:pStyle w:val="TableNormal0"/>
            <w:rPr>
              <w:rStyle w:val="Bold"/>
            </w:rPr>
          </w:pPr>
        </w:p>
        <w:p w14:paraId="787EF234" w14:textId="77777777" w:rsidR="00301E34" w:rsidRPr="0015380E" w:rsidRDefault="00581773" w:rsidP="00301E34">
          <w:pPr>
            <w:rPr>
              <w:rStyle w:val="Bold"/>
            </w:rPr>
          </w:pPr>
          <w:r w:rsidRPr="0015380E">
            <w:rPr>
              <w:rStyle w:val="Bold"/>
            </w:rPr>
            <w:t>INSTRUCTIONS FOR COMPLETION OF THE OPHTHALMOLOGY EXAMINATION REPORT FORM</w:t>
          </w:r>
        </w:p>
        <w:p w14:paraId="391E9C71" w14:textId="77777777" w:rsidR="00301E34" w:rsidRPr="00DD22BD" w:rsidRDefault="00581773" w:rsidP="00301E34">
          <w:pPr>
            <w:rPr>
              <w:rStyle w:val="TableChar"/>
            </w:rPr>
          </w:pPr>
          <w:r w:rsidRPr="00DD22BD">
            <w:rPr>
              <w:rStyle w:val="TableChar"/>
            </w:rPr>
            <w:t xml:space="preserve">Writing should be legible and in block capitals using a ball-point pen. Completion of this form by typing or printing is also acceptable. If more space is required to answer any question, a plain sheet of paper should be used, bearing the applicant’s name, the name and signature of the AME or ophthalmology specialist performing the examination and the date of signing. The following numbered instructions apply to the numbered headings on the ophthalmology examination report form. </w:t>
          </w:r>
        </w:p>
        <w:p w14:paraId="66647616" w14:textId="77777777" w:rsidR="00301E34" w:rsidRPr="00DD22BD" w:rsidRDefault="00581773" w:rsidP="00301E34">
          <w:pPr>
            <w:rPr>
              <w:rStyle w:val="TableChar"/>
            </w:rPr>
          </w:pPr>
          <w:r w:rsidRPr="00DD22BD">
            <w:rPr>
              <w:rStyle w:val="TableChar"/>
            </w:rPr>
            <w:t>Failure to complete the medical examination report form in full, as required, or to write legibly may result in non-acceptance of the application in total and may lead to withdrawal of any medical certificate issued. The making of false or misleading statements or the withholding of relevant information by an examiner may result in criminal prosecution, denial of an application or withdrawal of any medical certificate granted.</w:t>
          </w:r>
        </w:p>
        <w:p w14:paraId="37131E6E" w14:textId="77777777" w:rsidR="00301E34" w:rsidRPr="00DD22BD" w:rsidRDefault="00581773" w:rsidP="00301E34">
          <w:pPr>
            <w:rPr>
              <w:rStyle w:val="TableChar"/>
            </w:rPr>
          </w:pPr>
          <w:r w:rsidRPr="00DD22BD">
            <w:rPr>
              <w:rStyle w:val="TableChar"/>
            </w:rPr>
            <w:t>The AME or ophthalmology specialist performing the examination should verify the identity of the applicant. The applicant should then be requested to complete the sections 1, 2, 3, 4, 5, 6, 7, 12 and 13 on the form and then sign and date the consent to release of medical information (section 301) with the examiner countersigning as witness.</w:t>
          </w:r>
        </w:p>
        <w:p w14:paraId="73834623" w14:textId="77777777" w:rsidR="00301E34" w:rsidRPr="00DD22BD" w:rsidRDefault="00581773" w:rsidP="00301E34">
          <w:pPr>
            <w:rPr>
              <w:rStyle w:val="TableChar"/>
            </w:rPr>
          </w:pPr>
          <w:r w:rsidRPr="00DD22BD">
            <w:rPr>
              <w:rStyle w:val="TableChar"/>
            </w:rPr>
            <w:t>302</w:t>
          </w:r>
          <w:r w:rsidRPr="00DD22BD">
            <w:rPr>
              <w:rStyle w:val="TableChar"/>
            </w:rPr>
            <w:tab/>
            <w:t>EXAMINATION CATEGORY — Tick appropriate box.</w:t>
          </w:r>
        </w:p>
        <w:p w14:paraId="0E26A74D" w14:textId="77777777" w:rsidR="00301E34" w:rsidRPr="00DD22BD" w:rsidRDefault="00581773" w:rsidP="00745D1E">
          <w:pPr>
            <w:pStyle w:val="Normal1"/>
            <w:rPr>
              <w:rStyle w:val="TableChar"/>
            </w:rPr>
          </w:pPr>
          <w:r w:rsidRPr="00DD22BD">
            <w:rPr>
              <w:rStyle w:val="TableChar"/>
            </w:rPr>
            <w:t>Initial — Initial examination for either class 1 or 2 or 3; also initial examination for upgrading from class 2 to 1 (notate ‘upgrading’ in section 303).</w:t>
          </w:r>
        </w:p>
        <w:p w14:paraId="7BECEEBD" w14:textId="77777777" w:rsidR="00301E34" w:rsidRPr="00DD22BD" w:rsidRDefault="00581773" w:rsidP="00745D1E">
          <w:pPr>
            <w:pStyle w:val="Normal1"/>
            <w:rPr>
              <w:rStyle w:val="TableChar"/>
            </w:rPr>
          </w:pPr>
          <w:r w:rsidRPr="00DD22BD">
            <w:rPr>
              <w:rStyle w:val="TableChar"/>
            </w:rPr>
            <w:t>Renewal/Revalidation — Subsequent comprehensive ophthalmological examinations (due to refractive error).</w:t>
          </w:r>
        </w:p>
        <w:p w14:paraId="4B8FCA96" w14:textId="77777777" w:rsidR="00301E34" w:rsidRPr="00DD22BD" w:rsidRDefault="00581773" w:rsidP="00745D1E">
          <w:pPr>
            <w:pStyle w:val="Normal1"/>
            <w:rPr>
              <w:rStyle w:val="TableChar"/>
            </w:rPr>
          </w:pPr>
          <w:r w:rsidRPr="00DD22BD">
            <w:rPr>
              <w:rStyle w:val="TableChar"/>
            </w:rPr>
            <w:t>Special referral — NON-ROUTINE examination for assessment of an ophthalmological symptom or finding.</w:t>
          </w:r>
        </w:p>
        <w:p w14:paraId="665BB521" w14:textId="77777777" w:rsidR="00301E34" w:rsidRPr="00DD22BD" w:rsidRDefault="00581773" w:rsidP="00301E34">
          <w:pPr>
            <w:pStyle w:val="ListLevel0"/>
            <w:rPr>
              <w:rStyle w:val="TableChar"/>
            </w:rPr>
          </w:pPr>
          <w:r w:rsidRPr="00DD22BD">
            <w:rPr>
              <w:rStyle w:val="TableChar"/>
            </w:rPr>
            <w:t>303</w:t>
          </w:r>
          <w:r w:rsidRPr="00DD22BD">
            <w:rPr>
              <w:rStyle w:val="TableChar"/>
            </w:rPr>
            <w:tab/>
            <w:t>OPHTHALMOLOGICAL HISTORY — Detail here any history of note or reasons for special referral.</w:t>
          </w:r>
        </w:p>
        <w:p w14:paraId="6740AE9E" w14:textId="77777777" w:rsidR="00301E34" w:rsidRPr="00DD22BD" w:rsidRDefault="00581773" w:rsidP="00301E34">
          <w:pPr>
            <w:pStyle w:val="ListLevel0"/>
            <w:rPr>
              <w:rStyle w:val="TableChar"/>
            </w:rPr>
          </w:pPr>
          <w:r w:rsidRPr="00DD22BD">
            <w:rPr>
              <w:rStyle w:val="TableChar"/>
            </w:rPr>
            <w:t>304 to 309 inclusive: CLINICAL EXAMINATION — These sections together cover the general clinical examination and each of the sections should be marked (with a tick) as normal or abnormal. Any abnormal findings or comments on findings should be entered in section 321.</w:t>
          </w:r>
        </w:p>
        <w:p w14:paraId="3777D85D" w14:textId="77777777" w:rsidR="00301E34" w:rsidRPr="00DD22BD" w:rsidRDefault="00581773" w:rsidP="00301E34">
          <w:pPr>
            <w:pStyle w:val="ListLevel0"/>
            <w:rPr>
              <w:rStyle w:val="TableChar"/>
            </w:rPr>
          </w:pPr>
          <w:r w:rsidRPr="00DD22BD">
            <w:rPr>
              <w:rStyle w:val="TableChar"/>
            </w:rPr>
            <w:t>310</w:t>
          </w:r>
          <w:r w:rsidRPr="00DD22BD">
            <w:rPr>
              <w:rStyle w:val="TableChar"/>
            </w:rPr>
            <w:tab/>
            <w:t>CONVERGENCE — Enter near point of convergence in cm, as measured using RAF near point rule or equivalent. Tick whether normal or abnormal. Any abnormal findings or comments on findings should be entered in section 321.</w:t>
          </w:r>
        </w:p>
        <w:p w14:paraId="0BB43005" w14:textId="77777777" w:rsidR="00301E34" w:rsidRPr="00DD22BD" w:rsidRDefault="00581773" w:rsidP="00301E34">
          <w:pPr>
            <w:pStyle w:val="ListLevel0"/>
            <w:rPr>
              <w:rStyle w:val="TableChar"/>
            </w:rPr>
          </w:pPr>
          <w:r w:rsidRPr="00DD22BD">
            <w:rPr>
              <w:rStyle w:val="TableChar"/>
            </w:rPr>
            <w:t>311</w:t>
          </w:r>
          <w:r w:rsidRPr="00DD22BD">
            <w:rPr>
              <w:rStyle w:val="TableChar"/>
            </w:rPr>
            <w:tab/>
            <w:t>ACCOMMODATION — Enter measurement recorded in dioptres using RAF near point rule or equivalent. Tick whether normal or abnormal. Any abnormal findings or comments on findings should be entered in section 321.</w:t>
          </w:r>
        </w:p>
        <w:p w14:paraId="1AA2E731" w14:textId="77777777" w:rsidR="00301E34" w:rsidRPr="00DD22BD" w:rsidRDefault="00581773" w:rsidP="00301E34">
          <w:pPr>
            <w:pStyle w:val="ListLevel0"/>
            <w:rPr>
              <w:rStyle w:val="TableChar"/>
            </w:rPr>
          </w:pPr>
          <w:r w:rsidRPr="00DD22BD">
            <w:rPr>
              <w:rStyle w:val="TableChar"/>
            </w:rPr>
            <w:t>312</w:t>
          </w:r>
          <w:r w:rsidRPr="00DD22BD">
            <w:rPr>
              <w:rStyle w:val="TableChar"/>
            </w:rPr>
            <w:tab/>
            <w:t>OCULAR MUSCLE BALANCE — Ocular muscle balance is tested at distant 5 or 6 m and near at 30–50 cm and results recorded. Presence of tropia or phoria must be entered accordingly and also whether fusional reserve testing was NOT performed and if performed whether normal or not.</w:t>
          </w:r>
        </w:p>
        <w:p w14:paraId="768BFF31" w14:textId="77777777" w:rsidR="00301E34" w:rsidRPr="00DD22BD" w:rsidRDefault="00581773" w:rsidP="00301E34">
          <w:pPr>
            <w:pStyle w:val="ListLevel0"/>
            <w:rPr>
              <w:rStyle w:val="TableChar"/>
            </w:rPr>
          </w:pPr>
          <w:r w:rsidRPr="00DD22BD">
            <w:rPr>
              <w:rStyle w:val="TableChar"/>
            </w:rPr>
            <w:t>313</w:t>
          </w:r>
          <w:r w:rsidRPr="00DD22BD">
            <w:rPr>
              <w:rStyle w:val="TableChar"/>
            </w:rPr>
            <w:tab/>
            <w:t>COLOUR VISION —Tick appropriate box signifying if applicant is a normal trichromat or not. Indicate the colour vision testing methodology used and provide results.</w:t>
          </w:r>
        </w:p>
        <w:p w14:paraId="73C9E412" w14:textId="77777777" w:rsidR="00301E34" w:rsidRPr="00DD22BD" w:rsidRDefault="00581773" w:rsidP="00301E34">
          <w:pPr>
            <w:pStyle w:val="ListLevel0"/>
            <w:rPr>
              <w:rStyle w:val="TableChar"/>
            </w:rPr>
          </w:pPr>
          <w:r w:rsidRPr="00DD22BD">
            <w:rPr>
              <w:rStyle w:val="TableChar"/>
            </w:rPr>
            <w:t>314–316 VISUAL ACUITY TESTING AT 5 m/6m, 1m and 30–50cm — Record actual visual acuity obtained in appropriate boxes. If correction not worn nor required, put line through corrected vision boxes. Distant visual acuity to be tested at either 5 m or 6 m with the appropriate chart for that distance.</w:t>
          </w:r>
        </w:p>
        <w:p w14:paraId="233F8EB0" w14:textId="77777777" w:rsidR="00301E34" w:rsidRPr="00DD22BD" w:rsidRDefault="00581773" w:rsidP="00301E34">
          <w:pPr>
            <w:pStyle w:val="ListLevel0"/>
            <w:rPr>
              <w:rStyle w:val="TableChar"/>
            </w:rPr>
          </w:pPr>
          <w:r w:rsidRPr="00DD22BD">
            <w:rPr>
              <w:rStyle w:val="TableChar"/>
            </w:rPr>
            <w:lastRenderedPageBreak/>
            <w:t>317</w:t>
          </w:r>
          <w:r w:rsidRPr="00DD22BD">
            <w:rPr>
              <w:rStyle w:val="TableChar"/>
            </w:rPr>
            <w:tab/>
            <w:t>REFRACTION — Record results of refraction. Indicate also whether for class 2 applicants, refraction details are based upon spectacle prescription.</w:t>
          </w:r>
        </w:p>
        <w:p w14:paraId="5851AB0F" w14:textId="77777777" w:rsidR="00301E34" w:rsidRPr="00DD22BD" w:rsidRDefault="00581773" w:rsidP="00301E34">
          <w:pPr>
            <w:pStyle w:val="ListLevel0"/>
            <w:rPr>
              <w:rStyle w:val="TableChar"/>
            </w:rPr>
          </w:pPr>
          <w:r w:rsidRPr="00DD22BD">
            <w:rPr>
              <w:rStyle w:val="TableChar"/>
            </w:rPr>
            <w:t>318</w:t>
          </w:r>
          <w:r w:rsidRPr="00DD22BD">
            <w:rPr>
              <w:rStyle w:val="TableChar"/>
            </w:rPr>
            <w:tab/>
            <w:t>SPECTACLES — Tick appropriate box signifying if spectacles are or are not worn by applicant. If used, state whether unifocal, bifocal, varifocal or look-over.</w:t>
          </w:r>
        </w:p>
        <w:p w14:paraId="501C5655" w14:textId="77777777" w:rsidR="00301E34" w:rsidRPr="00DD22BD" w:rsidRDefault="00581773" w:rsidP="00301E34">
          <w:pPr>
            <w:pStyle w:val="ListLevel0"/>
            <w:rPr>
              <w:rStyle w:val="TableChar"/>
            </w:rPr>
          </w:pPr>
          <w:r w:rsidRPr="00DD22BD">
            <w:rPr>
              <w:rStyle w:val="TableChar"/>
            </w:rPr>
            <w:t>319</w:t>
          </w:r>
          <w:r w:rsidRPr="00DD22BD">
            <w:rPr>
              <w:rStyle w:val="TableChar"/>
            </w:rPr>
            <w:tab/>
            <w:t>CONTACT LENSES — Tick appropriate box signifying if contact lenses are or are not worn. If worn, state type from the following list; hard, soft, gas-permeable, disposable.</w:t>
          </w:r>
        </w:p>
        <w:p w14:paraId="6A28ECB1" w14:textId="77777777" w:rsidR="00301E34" w:rsidRPr="00DD22BD" w:rsidRDefault="00581773" w:rsidP="00301E34">
          <w:pPr>
            <w:pStyle w:val="ListLevel0"/>
            <w:rPr>
              <w:rStyle w:val="TableChar"/>
            </w:rPr>
          </w:pPr>
          <w:r w:rsidRPr="00DD22BD">
            <w:rPr>
              <w:rStyle w:val="TableChar"/>
            </w:rPr>
            <w:t>320</w:t>
          </w:r>
          <w:r w:rsidRPr="00DD22BD">
            <w:rPr>
              <w:rStyle w:val="TableChar"/>
            </w:rPr>
            <w:tab/>
            <w:t>INTRA-OCULAR PRESSURE — Enter intra-ocular pressure recorded for right and left eyes and indicate whether normal or not. Also indicate method used —applanation, air, etc.</w:t>
          </w:r>
        </w:p>
        <w:p w14:paraId="3F0D3F22" w14:textId="77777777" w:rsidR="00301E34" w:rsidRPr="00DD22BD" w:rsidRDefault="00581773" w:rsidP="00301E34">
          <w:pPr>
            <w:pStyle w:val="ListLevel0"/>
            <w:rPr>
              <w:rStyle w:val="TableChar"/>
            </w:rPr>
          </w:pPr>
          <w:r w:rsidRPr="00DD22BD">
            <w:rPr>
              <w:rStyle w:val="TableChar"/>
            </w:rPr>
            <w:t>321</w:t>
          </w:r>
          <w:r w:rsidRPr="00DD22BD">
            <w:rPr>
              <w:rStyle w:val="TableChar"/>
            </w:rPr>
            <w:tab/>
            <w:t>OPHTHALMOLOGICAL REMARKS AND RECOMMENDATION — Enter here all remarks, abnormal findings and assessment results. Also enter any limitations recommended. If there is any doubt about findings or recommendations, the examiner may contact the medical assessor for advice before finalising the report form.</w:t>
          </w:r>
        </w:p>
        <w:p w14:paraId="7A3BC65A" w14:textId="77777777" w:rsidR="00301E34" w:rsidRPr="00DD22BD" w:rsidRDefault="00581773" w:rsidP="00301E34">
          <w:pPr>
            <w:pStyle w:val="ListLevel0"/>
            <w:rPr>
              <w:rStyle w:val="TableChar"/>
            </w:rPr>
          </w:pPr>
          <w:r w:rsidRPr="00DD22BD">
            <w:rPr>
              <w:rStyle w:val="TableChar"/>
            </w:rPr>
            <w:t>322</w:t>
          </w:r>
          <w:r w:rsidRPr="00DD22BD">
            <w:rPr>
              <w:rStyle w:val="TableChar"/>
            </w:rPr>
            <w:tab/>
            <w:t>OPHTHALMOLOGY EXAMINER’S DETAILS — The ophthalmology examiner must sign the declaration, complete his/her name and address in block capitals, contact details and lastly stamp the report with his/her designated stamp incorporating his/her AME or specialist number.</w:t>
          </w:r>
        </w:p>
        <w:p w14:paraId="62356414" w14:textId="77777777" w:rsidR="00B635C8" w:rsidRPr="00DD22BD" w:rsidRDefault="00581773" w:rsidP="00301E34">
          <w:pPr>
            <w:pStyle w:val="ListLevel0"/>
            <w:rPr>
              <w:rStyle w:val="TableChar"/>
            </w:rPr>
          </w:pPr>
          <w:r w:rsidRPr="00DD22BD">
            <w:rPr>
              <w:rStyle w:val="TableChar"/>
            </w:rPr>
            <w:t>323</w:t>
          </w:r>
          <w:r w:rsidRPr="00DD22BD">
            <w:rPr>
              <w:rStyle w:val="TableChar"/>
            </w:rPr>
            <w:tab/>
            <w:t>PLACE AND DATE — Enter the place (town or city) and the date of examination. The date of examination is the date of the clinical examination and not the date of finalisation of form. If the ophthalmology examination report is finalised on a different date, enter date of finalisation on section 321 as ‘Report finalised on...’.</w:t>
          </w:r>
        </w:p>
        <w:p w14:paraId="354D36FF" w14:textId="77777777" w:rsidR="002E6C57" w:rsidRDefault="002E6C57" w:rsidP="00301E34">
          <w:pPr>
            <w:pStyle w:val="ListLevel0"/>
          </w:pPr>
        </w:p>
        <w:p w14:paraId="6E43A568" w14:textId="77777777" w:rsidR="002E6C57" w:rsidRPr="002E6C57" w:rsidRDefault="00581773" w:rsidP="002E6C57">
          <w:pPr>
            <w:rPr>
              <w:rStyle w:val="Bold"/>
            </w:rPr>
          </w:pPr>
          <w:r w:rsidRPr="002E6C57">
            <w:rPr>
              <w:rStyle w:val="Bold"/>
            </w:rPr>
            <w:t>OTORHINOLARYNGOLOGY EXAMINATION REPORT FORM</w:t>
          </w:r>
        </w:p>
        <w:p w14:paraId="342D7FA4" w14:textId="77777777" w:rsidR="00DD22BD" w:rsidRDefault="00581773" w:rsidP="002E6C57">
          <w:r w:rsidRPr="002E6C57">
            <w:t>Complete this page fully and in block capitals — Refer to instructions for completion.</w:t>
          </w:r>
        </w:p>
        <w:p w14:paraId="50868FF8" w14:textId="77777777" w:rsidR="002E6C57" w:rsidRPr="00DD22BD" w:rsidRDefault="00581773" w:rsidP="00DD22BD">
          <w:pPr>
            <w:pStyle w:val="AlignRight"/>
            <w:rPr>
              <w:rStyle w:val="TableChar"/>
            </w:rPr>
          </w:pPr>
          <w:r w:rsidRPr="00DD22BD">
            <w:rPr>
              <w:rStyle w:val="TableChar"/>
            </w:rPr>
            <w:t>MEDICAL IN CONFIDENCE</w:t>
          </w:r>
        </w:p>
        <w:p w14:paraId="554DEB51" w14:textId="77777777" w:rsidR="002E6C57" w:rsidRPr="002E6C57" w:rsidRDefault="00581773" w:rsidP="00DD22BD">
          <w:pPr>
            <w:pStyle w:val="TableNormal0"/>
          </w:pPr>
          <w:r w:rsidRPr="002E6C57">
            <w:t>Applicant’s details</w:t>
          </w:r>
        </w:p>
        <w:tbl>
          <w:tblPr>
            <w:tblW w:w="9072" w:type="dxa"/>
            <w:tblInd w:w="-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694"/>
            <w:gridCol w:w="2268"/>
            <w:gridCol w:w="1417"/>
            <w:gridCol w:w="2693"/>
          </w:tblGrid>
          <w:tr w:rsidR="00090094" w14:paraId="256636D7" w14:textId="77777777" w:rsidTr="00DD22BD">
            <w:tc>
              <w:tcPr>
                <w:tcW w:w="2694" w:type="dxa"/>
              </w:tcPr>
              <w:p w14:paraId="2949748B" w14:textId="77777777" w:rsidR="00962EA6" w:rsidRPr="00962EA6" w:rsidRDefault="00581773" w:rsidP="00962EA6">
                <w:pPr>
                  <w:pStyle w:val="TableNormal0"/>
                </w:pPr>
                <w:r w:rsidRPr="00962EA6">
                  <w:t>(1) Licensing authority:</w:t>
                </w:r>
              </w:p>
            </w:tc>
            <w:tc>
              <w:tcPr>
                <w:tcW w:w="6378" w:type="dxa"/>
                <w:gridSpan w:val="3"/>
              </w:tcPr>
              <w:p w14:paraId="0208C47A" w14:textId="77777777" w:rsidR="00962EA6" w:rsidRPr="00962EA6" w:rsidRDefault="00581773" w:rsidP="00962EA6">
                <w:pPr>
                  <w:pStyle w:val="TableNormal0"/>
                </w:pPr>
                <w:r w:rsidRPr="00962EA6">
                  <w:t>(2) Medical c</w:t>
                </w:r>
                <w:r w:rsidR="00DD22BD">
                  <w:t>ertificate applied for:</w:t>
                </w:r>
                <w:r w:rsidR="00DD22BD">
                  <w:tab/>
                  <w:t xml:space="preserve">class 1  </w:t>
                </w:r>
                <w:r w:rsidRPr="00962EA6">
                  <w:rPr>
                    <w:rFonts w:ascii="Wingdings" w:hAnsi="Wingdings"/>
                  </w:rPr>
                  <w:sym w:font="Wingdings" w:char="F06F"/>
                </w:r>
                <w:r w:rsidR="00DD22BD">
                  <w:tab/>
                </w:r>
                <w:r w:rsidR="0035550D">
                  <w:t xml:space="preserve">class 2 </w:t>
                </w:r>
                <w:r w:rsidR="00DD22BD">
                  <w:t xml:space="preserve"> </w:t>
                </w:r>
                <w:r w:rsidRPr="00962EA6">
                  <w:rPr>
                    <w:rFonts w:ascii="Wingdings" w:hAnsi="Wingdings"/>
                  </w:rPr>
                  <w:sym w:font="Wingdings" w:char="F06F"/>
                </w:r>
                <w:r w:rsidR="00DD22BD">
                  <w:tab/>
                </w:r>
                <w:r w:rsidR="0035550D">
                  <w:t xml:space="preserve">class 3 </w:t>
                </w:r>
                <w:r w:rsidR="00DD22BD">
                  <w:t xml:space="preserve"> </w:t>
                </w:r>
                <w:r w:rsidRPr="00962EA6">
                  <w:rPr>
                    <w:rFonts w:ascii="Wingdings" w:hAnsi="Wingdings"/>
                  </w:rPr>
                  <w:sym w:font="Wingdings" w:char="F06F"/>
                </w:r>
              </w:p>
            </w:tc>
          </w:tr>
          <w:tr w:rsidR="00090094" w14:paraId="5AC8C451" w14:textId="77777777" w:rsidTr="00DD22BD">
            <w:tc>
              <w:tcPr>
                <w:tcW w:w="2694" w:type="dxa"/>
              </w:tcPr>
              <w:p w14:paraId="5D52AAA0" w14:textId="77777777" w:rsidR="00962EA6" w:rsidRPr="00962EA6" w:rsidRDefault="00581773" w:rsidP="00962EA6">
                <w:pPr>
                  <w:pStyle w:val="TableNormal0"/>
                </w:pPr>
                <w:r w:rsidRPr="00962EA6">
                  <w:t>(3) Surname:</w:t>
                </w:r>
              </w:p>
            </w:tc>
            <w:tc>
              <w:tcPr>
                <w:tcW w:w="3685" w:type="dxa"/>
                <w:gridSpan w:val="2"/>
              </w:tcPr>
              <w:p w14:paraId="4768A8C5" w14:textId="77777777" w:rsidR="00962EA6" w:rsidRPr="00962EA6" w:rsidRDefault="00581773" w:rsidP="00962EA6">
                <w:pPr>
                  <w:pStyle w:val="TableNormal0"/>
                </w:pPr>
                <w:r w:rsidRPr="00962EA6">
                  <w:t>(4) Previous surname(s):</w:t>
                </w:r>
              </w:p>
            </w:tc>
            <w:tc>
              <w:tcPr>
                <w:tcW w:w="2693" w:type="dxa"/>
              </w:tcPr>
              <w:p w14:paraId="151F75F2" w14:textId="77777777" w:rsidR="00962EA6" w:rsidRPr="00962EA6" w:rsidRDefault="00581773" w:rsidP="00962EA6">
                <w:pPr>
                  <w:pStyle w:val="TableNormal0"/>
                </w:pPr>
                <w:r>
                  <w:t>(12) Application:</w:t>
                </w:r>
                <w:r>
                  <w:tab/>
                  <w:t xml:space="preserve">Initial  </w:t>
                </w:r>
                <w:r w:rsidRPr="00962EA6">
                  <w:rPr>
                    <w:rFonts w:ascii="Wingdings" w:hAnsi="Wingdings"/>
                  </w:rPr>
                  <w:sym w:font="Wingdings" w:char="F06F"/>
                </w:r>
              </w:p>
              <w:p w14:paraId="72FC795C" w14:textId="77777777" w:rsidR="00962EA6" w:rsidRPr="00962EA6" w:rsidRDefault="00581773" w:rsidP="00962EA6">
                <w:pPr>
                  <w:pStyle w:val="TableNormal0"/>
                </w:pPr>
                <w:r>
                  <w:t xml:space="preserve">Revalidation/Renewal </w:t>
                </w:r>
                <w:r w:rsidRPr="00962EA6">
                  <w:rPr>
                    <w:rFonts w:ascii="Wingdings" w:hAnsi="Wingdings"/>
                  </w:rPr>
                  <w:sym w:font="Wingdings" w:char="F06F"/>
                </w:r>
              </w:p>
            </w:tc>
          </w:tr>
          <w:tr w:rsidR="00090094" w14:paraId="72F746D7" w14:textId="77777777" w:rsidTr="00DD22BD">
            <w:tc>
              <w:tcPr>
                <w:tcW w:w="2694" w:type="dxa"/>
              </w:tcPr>
              <w:p w14:paraId="6320480B" w14:textId="77777777" w:rsidR="00962EA6" w:rsidRPr="00962EA6" w:rsidRDefault="00581773" w:rsidP="00962EA6">
                <w:pPr>
                  <w:pStyle w:val="TableNormal0"/>
                </w:pPr>
                <w:r w:rsidRPr="00962EA6">
                  <w:t>(5) Forename(s):</w:t>
                </w:r>
              </w:p>
            </w:tc>
            <w:tc>
              <w:tcPr>
                <w:tcW w:w="2268" w:type="dxa"/>
              </w:tcPr>
              <w:p w14:paraId="6878A80F" w14:textId="77777777" w:rsidR="00962EA6" w:rsidRPr="00962EA6" w:rsidRDefault="00581773" w:rsidP="00962EA6">
                <w:pPr>
                  <w:pStyle w:val="TableNormal0"/>
                </w:pPr>
                <w:r w:rsidRPr="00962EA6">
                  <w:t>(6) Date of birth:</w:t>
                </w:r>
              </w:p>
            </w:tc>
            <w:tc>
              <w:tcPr>
                <w:tcW w:w="1417" w:type="dxa"/>
              </w:tcPr>
              <w:p w14:paraId="77D42E06" w14:textId="77777777" w:rsidR="00962EA6" w:rsidRPr="00962EA6" w:rsidRDefault="00581773" w:rsidP="00962EA6">
                <w:pPr>
                  <w:pStyle w:val="TableNormal0"/>
                </w:pPr>
                <w:r w:rsidRPr="00962EA6">
                  <w:t>(7) Sex:</w:t>
                </w:r>
              </w:p>
              <w:p w14:paraId="21F68F92" w14:textId="77777777" w:rsidR="00962EA6" w:rsidRPr="00962EA6" w:rsidRDefault="00581773" w:rsidP="00962EA6">
                <w:pPr>
                  <w:pStyle w:val="TableNormal0"/>
                </w:pPr>
                <w:r w:rsidRPr="00962EA6">
                  <w:t>Male</w:t>
                </w:r>
                <w:r w:rsidRPr="00962EA6">
                  <w:tab/>
                </w:r>
                <w:r w:rsidRPr="00962EA6">
                  <w:rPr>
                    <w:rFonts w:ascii="Wingdings" w:hAnsi="Wingdings"/>
                  </w:rPr>
                  <w:sym w:font="Wingdings" w:char="F06F"/>
                </w:r>
              </w:p>
              <w:p w14:paraId="0AEEA364" w14:textId="77777777" w:rsidR="00962EA6" w:rsidRPr="00962EA6" w:rsidRDefault="00581773" w:rsidP="00962EA6">
                <w:pPr>
                  <w:pStyle w:val="TableNormal0"/>
                </w:pPr>
                <w:r>
                  <w:t xml:space="preserve">Female </w:t>
                </w:r>
                <w:r w:rsidRPr="00962EA6">
                  <w:rPr>
                    <w:rFonts w:ascii="Wingdings" w:hAnsi="Wingdings"/>
                  </w:rPr>
                  <w:sym w:font="Wingdings" w:char="F06F"/>
                </w:r>
              </w:p>
            </w:tc>
            <w:tc>
              <w:tcPr>
                <w:tcW w:w="2693" w:type="dxa"/>
              </w:tcPr>
              <w:p w14:paraId="7FFEF483" w14:textId="77777777" w:rsidR="00962EA6" w:rsidRPr="00962EA6" w:rsidRDefault="00581773" w:rsidP="00962EA6">
                <w:pPr>
                  <w:pStyle w:val="TableNormal0"/>
                </w:pPr>
                <w:r w:rsidRPr="00962EA6">
                  <w:t>(13) Reference number:</w:t>
                </w:r>
              </w:p>
            </w:tc>
          </w:tr>
          <w:tr w:rsidR="00090094" w14:paraId="5E077633" w14:textId="77777777" w:rsidTr="00DD22BD">
            <w:tc>
              <w:tcPr>
                <w:tcW w:w="9072" w:type="dxa"/>
                <w:gridSpan w:val="4"/>
              </w:tcPr>
              <w:p w14:paraId="13658CAF" w14:textId="77777777" w:rsidR="00962EA6" w:rsidRPr="00962EA6" w:rsidRDefault="00581773" w:rsidP="00962EA6">
                <w:pPr>
                  <w:pStyle w:val="TableNormal0"/>
                </w:pPr>
                <w:r w:rsidRPr="00962EA6">
                  <w:t xml:space="preserve">(401) </w:t>
                </w:r>
                <w:r w:rsidRPr="00EA03DB">
                  <w:rPr>
                    <w:rStyle w:val="Bold"/>
                  </w:rPr>
                  <w:t>Consent to release of medical information</w:t>
                </w:r>
                <w:r w:rsidRPr="00962EA6">
                  <w:t>: I hereby authorise the release of all information contained in this report and any or all attachments to the AME and, where necessary, to the medical assessor of the licensing authority, recognising that these documents, or any electronically stored data, are to be used for completion of a medical assessment and will become and remain the property of the licensing authority, providing that I or my physician may have access to them according to national law. Medical confidentiality will be respected at all times.</w:t>
                </w:r>
              </w:p>
              <w:p w14:paraId="39D2E2AD" w14:textId="77777777" w:rsidR="00962EA6" w:rsidRPr="00962EA6" w:rsidRDefault="00962EA6" w:rsidP="00962EA6">
                <w:pPr>
                  <w:pStyle w:val="TableNormal0"/>
                </w:pPr>
              </w:p>
              <w:p w14:paraId="6A4EDD2A" w14:textId="77777777" w:rsidR="00962EA6" w:rsidRPr="00962EA6" w:rsidRDefault="00581773" w:rsidP="00962EA6">
                <w:pPr>
                  <w:pStyle w:val="TableNormal0"/>
                </w:pPr>
                <w:r w:rsidRPr="00962EA6">
                  <w:t>-------</w:t>
                </w:r>
                <w:r w:rsidR="00DD22BD">
                  <w:t>-----------------------------</w:t>
                </w:r>
                <w:r w:rsidRPr="00962EA6">
                  <w:tab/>
                </w:r>
                <w:r w:rsidR="00DD22BD">
                  <w:t xml:space="preserve"> </w:t>
                </w:r>
                <w:r w:rsidRPr="00962EA6">
                  <w:t>-----------------------------</w:t>
                </w:r>
                <w:r w:rsidR="00DD22BD">
                  <w:t>-----------------------</w:t>
                </w:r>
                <w:r w:rsidRPr="00962EA6">
                  <w:t>-</w:t>
                </w:r>
                <w:r w:rsidRPr="00962EA6">
                  <w:tab/>
                  <w:t>------------------------------</w:t>
                </w:r>
                <w:r w:rsidR="00DD22BD">
                  <w:t>--------------------</w:t>
                </w:r>
              </w:p>
              <w:p w14:paraId="6E8777AF" w14:textId="77777777" w:rsidR="00962EA6" w:rsidRPr="00962EA6" w:rsidRDefault="00581773" w:rsidP="00962EA6">
                <w:pPr>
                  <w:pStyle w:val="TableNormal0"/>
                </w:pPr>
                <w:r w:rsidRPr="00962EA6">
                  <w:tab/>
                </w:r>
                <w:r w:rsidR="00DD22BD">
                  <w:t xml:space="preserve">       </w:t>
                </w:r>
                <w:r w:rsidRPr="00962EA6">
                  <w:t>Date</w:t>
                </w:r>
                <w:r w:rsidRPr="00962EA6">
                  <w:tab/>
                </w:r>
                <w:r w:rsidR="00DD22BD">
                  <w:tab/>
                </w:r>
                <w:r w:rsidR="00DD22BD">
                  <w:tab/>
                  <w:t xml:space="preserve">     </w:t>
                </w:r>
                <w:r w:rsidRPr="00962EA6">
                  <w:t>Signature of applicant</w:t>
                </w:r>
                <w:r w:rsidRPr="00962EA6">
                  <w:tab/>
                </w:r>
                <w:r w:rsidR="00DD22BD">
                  <w:tab/>
                </w:r>
                <w:r w:rsidR="00DD22BD">
                  <w:tab/>
                  <w:t xml:space="preserve">     </w:t>
                </w:r>
                <w:r w:rsidRPr="00962EA6">
                  <w:t>Signature of AME</w:t>
                </w:r>
              </w:p>
            </w:tc>
          </w:tr>
        </w:tbl>
        <w:p w14:paraId="5F4E65A8" w14:textId="77777777" w:rsidR="002E6C57" w:rsidRDefault="002E6C57" w:rsidP="00301E34">
          <w:pPr>
            <w:pStyle w:val="ListLevel0"/>
          </w:pPr>
        </w:p>
        <w:tbl>
          <w:tblPr>
            <w:tblW w:w="9072" w:type="dxa"/>
            <w:tblInd w:w="-8" w:type="dxa"/>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3544"/>
            <w:gridCol w:w="5528"/>
          </w:tblGrid>
          <w:tr w:rsidR="00090094" w14:paraId="0D4F5295" w14:textId="77777777" w:rsidTr="00DD22BD">
            <w:tc>
              <w:tcPr>
                <w:tcW w:w="3544" w:type="dxa"/>
                <w:tcBorders>
                  <w:top w:val="single" w:sz="6" w:space="0" w:color="auto"/>
                </w:tcBorders>
              </w:tcPr>
              <w:p w14:paraId="5D9EC3C8" w14:textId="77777777" w:rsidR="00304EE4" w:rsidRPr="00304EE4" w:rsidRDefault="00581773" w:rsidP="00304EE4">
                <w:pPr>
                  <w:pStyle w:val="TableNormal0"/>
                </w:pPr>
                <w:r w:rsidRPr="00304EE4">
                  <w:t>(402) Examination category:</w:t>
                </w:r>
              </w:p>
            </w:tc>
            <w:tc>
              <w:tcPr>
                <w:tcW w:w="5528" w:type="dxa"/>
                <w:tcBorders>
                  <w:top w:val="single" w:sz="6" w:space="0" w:color="auto"/>
                </w:tcBorders>
              </w:tcPr>
              <w:p w14:paraId="2EC9C31F" w14:textId="77777777" w:rsidR="00304EE4" w:rsidRPr="00304EE4" w:rsidRDefault="00581773" w:rsidP="00304EE4">
                <w:pPr>
                  <w:pStyle w:val="TableNormal0"/>
                </w:pPr>
                <w:r w:rsidRPr="00304EE4">
                  <w:t>(403) Otorhinolaryngological history:</w:t>
                </w:r>
              </w:p>
            </w:tc>
          </w:tr>
          <w:tr w:rsidR="00090094" w14:paraId="28698094" w14:textId="77777777" w:rsidTr="00DD22BD">
            <w:tc>
              <w:tcPr>
                <w:tcW w:w="3544" w:type="dxa"/>
              </w:tcPr>
              <w:p w14:paraId="371FDB32" w14:textId="77777777" w:rsidR="00304EE4" w:rsidRPr="00304EE4" w:rsidRDefault="00304EE4" w:rsidP="00304EE4">
                <w:pPr>
                  <w:pStyle w:val="TableNormal0"/>
                </w:pPr>
              </w:p>
            </w:tc>
            <w:tc>
              <w:tcPr>
                <w:tcW w:w="5528" w:type="dxa"/>
              </w:tcPr>
              <w:p w14:paraId="5C28E86D" w14:textId="77777777" w:rsidR="00304EE4" w:rsidRPr="00304EE4" w:rsidRDefault="00304EE4" w:rsidP="00304EE4">
                <w:pPr>
                  <w:pStyle w:val="TableNormal0"/>
                </w:pPr>
              </w:p>
            </w:tc>
          </w:tr>
          <w:tr w:rsidR="00090094" w14:paraId="5C266406" w14:textId="77777777" w:rsidTr="00DD22BD">
            <w:tc>
              <w:tcPr>
                <w:tcW w:w="3544" w:type="dxa"/>
              </w:tcPr>
              <w:p w14:paraId="72768594" w14:textId="77777777" w:rsidR="00304EE4" w:rsidRPr="00304EE4" w:rsidRDefault="00581773" w:rsidP="00304EE4">
                <w:pPr>
                  <w:pStyle w:val="TableNormal0"/>
                </w:pPr>
                <w:r w:rsidRPr="00304EE4">
                  <w:tab/>
                  <w:t>Initial</w:t>
                </w:r>
                <w:r w:rsidRPr="00304EE4">
                  <w:tab/>
                </w:r>
                <w:r w:rsidR="0035550D">
                  <w:t xml:space="preserve"> </w:t>
                </w:r>
                <w:r w:rsidR="00DD22BD">
                  <w:tab/>
                  <w:t xml:space="preserve">  </w:t>
                </w:r>
                <w:r w:rsidR="00DD22BD">
                  <w:tab/>
                </w:r>
                <w:r w:rsidR="00DD22BD">
                  <w:tab/>
                </w:r>
                <w:r w:rsidRPr="00304EE4">
                  <w:rPr>
                    <w:rFonts w:ascii="Wingdings" w:hAnsi="Wingdings"/>
                  </w:rPr>
                  <w:sym w:font="Wingdings" w:char="F06F"/>
                </w:r>
              </w:p>
              <w:p w14:paraId="47EF7A79" w14:textId="77777777" w:rsidR="00304EE4" w:rsidRPr="00304EE4" w:rsidRDefault="00581773" w:rsidP="00304EE4">
                <w:pPr>
                  <w:pStyle w:val="TableNormal0"/>
                </w:pPr>
                <w:r>
                  <w:tab/>
                  <w:t>Revalidation/renewal</w:t>
                </w:r>
                <w:r>
                  <w:tab/>
                </w:r>
                <w:r w:rsidRPr="00304EE4">
                  <w:rPr>
                    <w:rFonts w:ascii="Wingdings" w:hAnsi="Wingdings"/>
                  </w:rPr>
                  <w:sym w:font="Wingdings" w:char="F06F"/>
                </w:r>
              </w:p>
            </w:tc>
            <w:tc>
              <w:tcPr>
                <w:tcW w:w="5528" w:type="dxa"/>
              </w:tcPr>
              <w:p w14:paraId="493A499A" w14:textId="77777777" w:rsidR="00304EE4" w:rsidRPr="00304EE4" w:rsidRDefault="00304EE4" w:rsidP="00304EE4">
                <w:pPr>
                  <w:pStyle w:val="TableNormal0"/>
                </w:pPr>
              </w:p>
            </w:tc>
          </w:tr>
          <w:tr w:rsidR="00090094" w14:paraId="2A8BC995" w14:textId="77777777" w:rsidTr="00DD22BD">
            <w:tc>
              <w:tcPr>
                <w:tcW w:w="3544" w:type="dxa"/>
              </w:tcPr>
              <w:p w14:paraId="47D8142B" w14:textId="77777777" w:rsidR="00304EE4" w:rsidRPr="00304EE4" w:rsidRDefault="00581773" w:rsidP="00304EE4">
                <w:pPr>
                  <w:pStyle w:val="TableNormal0"/>
                </w:pPr>
                <w:r w:rsidRPr="00304EE4">
                  <w:tab/>
                  <w:t>Referral</w:t>
                </w:r>
                <w:r w:rsidRPr="00304EE4">
                  <w:tab/>
                </w:r>
                <w:r w:rsidR="00DD22BD">
                  <w:t xml:space="preserve">                   </w:t>
                </w:r>
                <w:r w:rsidR="00DD22BD">
                  <w:tab/>
                </w:r>
                <w:r w:rsidRPr="00304EE4">
                  <w:rPr>
                    <w:rFonts w:ascii="Wingdings" w:hAnsi="Wingdings"/>
                  </w:rPr>
                  <w:sym w:font="Wingdings" w:char="F06F"/>
                </w:r>
              </w:p>
            </w:tc>
            <w:tc>
              <w:tcPr>
                <w:tcW w:w="5528" w:type="dxa"/>
              </w:tcPr>
              <w:p w14:paraId="478A953B" w14:textId="77777777" w:rsidR="00304EE4" w:rsidRPr="00304EE4" w:rsidRDefault="00304EE4" w:rsidP="00304EE4">
                <w:pPr>
                  <w:pStyle w:val="TableNormal0"/>
                </w:pPr>
              </w:p>
            </w:tc>
          </w:tr>
        </w:tbl>
        <w:p w14:paraId="4FC1281A" w14:textId="77777777" w:rsidR="00962EA6" w:rsidRDefault="00962EA6" w:rsidP="00301E34">
          <w:pPr>
            <w:pStyle w:val="ListLevel0"/>
          </w:pPr>
        </w:p>
        <w:p w14:paraId="402C5885" w14:textId="77777777" w:rsidR="009C139A" w:rsidRDefault="009C139A" w:rsidP="00301E34">
          <w:pPr>
            <w:pStyle w:val="ListLevel0"/>
          </w:pPr>
        </w:p>
        <w:p w14:paraId="004CAF73" w14:textId="77777777" w:rsidR="00304EE4" w:rsidRPr="0090566F" w:rsidRDefault="00581773" w:rsidP="00301E34">
          <w:pPr>
            <w:pStyle w:val="ListLevel0"/>
            <w:rPr>
              <w:rStyle w:val="Bold"/>
            </w:rPr>
          </w:pPr>
          <w:r w:rsidRPr="0090566F">
            <w:rPr>
              <w:rStyle w:val="Bold"/>
            </w:rPr>
            <w:lastRenderedPageBreak/>
            <w:t>Clinical examination</w:t>
          </w:r>
        </w:p>
        <w:tbl>
          <w:tblPr>
            <w:tblW w:w="9072"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770"/>
            <w:gridCol w:w="349"/>
            <w:gridCol w:w="575"/>
            <w:gridCol w:w="325"/>
            <w:gridCol w:w="389"/>
            <w:gridCol w:w="882"/>
            <w:gridCol w:w="236"/>
            <w:gridCol w:w="631"/>
            <w:gridCol w:w="364"/>
            <w:gridCol w:w="140"/>
            <w:gridCol w:w="224"/>
            <w:gridCol w:w="364"/>
            <w:gridCol w:w="262"/>
            <w:gridCol w:w="102"/>
            <w:gridCol w:w="364"/>
            <w:gridCol w:w="364"/>
            <w:gridCol w:w="364"/>
            <w:gridCol w:w="367"/>
          </w:tblGrid>
          <w:tr w:rsidR="00090094" w14:paraId="01219711" w14:textId="77777777" w:rsidTr="00EC257E">
            <w:tc>
              <w:tcPr>
                <w:tcW w:w="3694" w:type="dxa"/>
                <w:gridSpan w:val="3"/>
                <w:tcBorders>
                  <w:top w:val="nil"/>
                  <w:left w:val="nil"/>
                </w:tcBorders>
              </w:tcPr>
              <w:p w14:paraId="18F38D0C" w14:textId="77777777" w:rsidR="003F242F" w:rsidRPr="003F242F" w:rsidRDefault="00581773" w:rsidP="003F242F">
                <w:pPr>
                  <w:pStyle w:val="TableNormal0"/>
                </w:pPr>
                <w:r w:rsidRPr="003F242F">
                  <w:t>Check each item</w:t>
                </w:r>
              </w:p>
            </w:tc>
            <w:tc>
              <w:tcPr>
                <w:tcW w:w="714" w:type="dxa"/>
                <w:gridSpan w:val="2"/>
              </w:tcPr>
              <w:p w14:paraId="5276B6AA" w14:textId="77777777" w:rsidR="003F242F" w:rsidRPr="003F242F" w:rsidRDefault="00581773" w:rsidP="00DD22BD">
                <w:pPr>
                  <w:pStyle w:val="FinePrint"/>
                </w:pPr>
                <w:r w:rsidRPr="003F242F">
                  <w:t>Normal</w:t>
                </w:r>
              </w:p>
            </w:tc>
            <w:tc>
              <w:tcPr>
                <w:tcW w:w="882" w:type="dxa"/>
              </w:tcPr>
              <w:p w14:paraId="2F4A6D89" w14:textId="77777777" w:rsidR="003F242F" w:rsidRPr="003F242F" w:rsidRDefault="00581773" w:rsidP="00DD22BD">
                <w:pPr>
                  <w:pStyle w:val="FinePrint"/>
                </w:pPr>
                <w:r w:rsidRPr="003F242F">
                  <w:t>Abnormal</w:t>
                </w:r>
              </w:p>
            </w:tc>
            <w:tc>
              <w:tcPr>
                <w:tcW w:w="236" w:type="dxa"/>
                <w:tcBorders>
                  <w:top w:val="nil"/>
                  <w:bottom w:val="nil"/>
                  <w:right w:val="nil"/>
                </w:tcBorders>
              </w:tcPr>
              <w:p w14:paraId="5558DB4A" w14:textId="77777777" w:rsidR="003F242F" w:rsidRPr="003F242F" w:rsidRDefault="003F242F" w:rsidP="003F242F">
                <w:pPr>
                  <w:pStyle w:val="TableNormal0"/>
                </w:pPr>
              </w:p>
            </w:tc>
            <w:tc>
              <w:tcPr>
                <w:tcW w:w="3546" w:type="dxa"/>
                <w:gridSpan w:val="11"/>
                <w:tcBorders>
                  <w:top w:val="nil"/>
                  <w:left w:val="nil"/>
                  <w:bottom w:val="nil"/>
                  <w:right w:val="nil"/>
                </w:tcBorders>
              </w:tcPr>
              <w:p w14:paraId="4CE17A67" w14:textId="77777777" w:rsidR="003F242F" w:rsidRPr="003F242F" w:rsidRDefault="00581773" w:rsidP="003F242F">
                <w:pPr>
                  <w:pStyle w:val="TableNormal0"/>
                </w:pPr>
                <w:r w:rsidRPr="003F242F">
                  <w:t>(419) Pure tone audiometry</w:t>
                </w:r>
              </w:p>
            </w:tc>
          </w:tr>
          <w:tr w:rsidR="00090094" w14:paraId="749D34DA" w14:textId="77777777" w:rsidTr="00EC257E">
            <w:tc>
              <w:tcPr>
                <w:tcW w:w="3694" w:type="dxa"/>
                <w:gridSpan w:val="3"/>
              </w:tcPr>
              <w:p w14:paraId="00AD0BE5" w14:textId="77777777" w:rsidR="003F242F" w:rsidRPr="003F242F" w:rsidRDefault="00581773" w:rsidP="003F242F">
                <w:pPr>
                  <w:pStyle w:val="TableNormal0"/>
                </w:pPr>
                <w:r w:rsidRPr="003F242F">
                  <w:t>(404) Head, face, neck, scalp</w:t>
                </w:r>
              </w:p>
            </w:tc>
            <w:tc>
              <w:tcPr>
                <w:tcW w:w="714" w:type="dxa"/>
                <w:gridSpan w:val="2"/>
              </w:tcPr>
              <w:p w14:paraId="09AE03D2" w14:textId="77777777" w:rsidR="003F242F" w:rsidRPr="003F242F" w:rsidRDefault="003F242F" w:rsidP="003F242F">
                <w:pPr>
                  <w:pStyle w:val="TableNormal0"/>
                </w:pPr>
              </w:p>
            </w:tc>
            <w:tc>
              <w:tcPr>
                <w:tcW w:w="882" w:type="dxa"/>
              </w:tcPr>
              <w:p w14:paraId="73D55408" w14:textId="77777777" w:rsidR="003F242F" w:rsidRPr="003F242F" w:rsidRDefault="003F242F" w:rsidP="003F242F">
                <w:pPr>
                  <w:pStyle w:val="TableNormal0"/>
                </w:pPr>
              </w:p>
            </w:tc>
            <w:tc>
              <w:tcPr>
                <w:tcW w:w="236" w:type="dxa"/>
                <w:tcBorders>
                  <w:top w:val="nil"/>
                  <w:bottom w:val="nil"/>
                  <w:right w:val="nil"/>
                </w:tcBorders>
              </w:tcPr>
              <w:p w14:paraId="5A05A612" w14:textId="77777777" w:rsidR="003F242F" w:rsidRPr="003F242F" w:rsidRDefault="003F242F" w:rsidP="003F242F">
                <w:pPr>
                  <w:pStyle w:val="TableNormal0"/>
                </w:pPr>
              </w:p>
            </w:tc>
            <w:tc>
              <w:tcPr>
                <w:tcW w:w="3546" w:type="dxa"/>
                <w:gridSpan w:val="11"/>
                <w:tcBorders>
                  <w:top w:val="nil"/>
                  <w:left w:val="nil"/>
                  <w:right w:val="nil"/>
                </w:tcBorders>
              </w:tcPr>
              <w:p w14:paraId="25C0E851" w14:textId="77777777" w:rsidR="003F242F" w:rsidRPr="003F242F" w:rsidRDefault="00581773" w:rsidP="003F242F">
                <w:pPr>
                  <w:pStyle w:val="TableNormal0"/>
                </w:pPr>
                <w:r w:rsidRPr="003F242F">
                  <w:t>dB HL (hearing level)</w:t>
                </w:r>
              </w:p>
            </w:tc>
          </w:tr>
          <w:tr w:rsidR="00090094" w14:paraId="6EF12ED2" w14:textId="77777777" w:rsidTr="00EC257E">
            <w:tc>
              <w:tcPr>
                <w:tcW w:w="3694" w:type="dxa"/>
                <w:gridSpan w:val="3"/>
              </w:tcPr>
              <w:p w14:paraId="4E018FB2" w14:textId="77777777" w:rsidR="003F242F" w:rsidRPr="003F242F" w:rsidRDefault="00581773" w:rsidP="003F242F">
                <w:pPr>
                  <w:pStyle w:val="TableNormal0"/>
                </w:pPr>
                <w:r w:rsidRPr="003F242F">
                  <w:t>(405) Buccal cavity, teeth</w:t>
                </w:r>
              </w:p>
            </w:tc>
            <w:tc>
              <w:tcPr>
                <w:tcW w:w="714" w:type="dxa"/>
                <w:gridSpan w:val="2"/>
              </w:tcPr>
              <w:p w14:paraId="2CF28D49" w14:textId="77777777" w:rsidR="003F242F" w:rsidRPr="003F242F" w:rsidRDefault="003F242F" w:rsidP="003F242F">
                <w:pPr>
                  <w:pStyle w:val="TableNormal0"/>
                </w:pPr>
              </w:p>
            </w:tc>
            <w:tc>
              <w:tcPr>
                <w:tcW w:w="882" w:type="dxa"/>
              </w:tcPr>
              <w:p w14:paraId="7022F964" w14:textId="77777777" w:rsidR="003F242F" w:rsidRPr="003F242F" w:rsidRDefault="003F242F" w:rsidP="003F242F">
                <w:pPr>
                  <w:pStyle w:val="TableNormal0"/>
                </w:pPr>
              </w:p>
            </w:tc>
            <w:tc>
              <w:tcPr>
                <w:tcW w:w="236" w:type="dxa"/>
                <w:tcBorders>
                  <w:top w:val="nil"/>
                  <w:bottom w:val="nil"/>
                </w:tcBorders>
              </w:tcPr>
              <w:p w14:paraId="08C6634C" w14:textId="77777777" w:rsidR="003F242F" w:rsidRPr="003F242F" w:rsidRDefault="003F242F" w:rsidP="003F242F">
                <w:pPr>
                  <w:pStyle w:val="TableNormal0"/>
                </w:pPr>
              </w:p>
            </w:tc>
            <w:tc>
              <w:tcPr>
                <w:tcW w:w="631" w:type="dxa"/>
              </w:tcPr>
              <w:p w14:paraId="3DDC18BA" w14:textId="77777777" w:rsidR="003F242F" w:rsidRPr="003F242F" w:rsidRDefault="00581773" w:rsidP="003F242F">
                <w:pPr>
                  <w:pStyle w:val="TableNormal0"/>
                </w:pPr>
                <w:r w:rsidRPr="003F242F">
                  <w:t>Hz</w:t>
                </w:r>
              </w:p>
            </w:tc>
            <w:tc>
              <w:tcPr>
                <w:tcW w:w="1354" w:type="dxa"/>
                <w:gridSpan w:val="5"/>
                <w:tcBorders>
                  <w:top w:val="nil"/>
                </w:tcBorders>
              </w:tcPr>
              <w:p w14:paraId="3FAD614D" w14:textId="77777777" w:rsidR="003F242F" w:rsidRPr="003F242F" w:rsidRDefault="00581773" w:rsidP="003F242F">
                <w:pPr>
                  <w:pStyle w:val="TableNormal0"/>
                </w:pPr>
                <w:r w:rsidRPr="003F242F">
                  <w:t>Right ear</w:t>
                </w:r>
              </w:p>
            </w:tc>
            <w:tc>
              <w:tcPr>
                <w:tcW w:w="1561" w:type="dxa"/>
                <w:gridSpan w:val="5"/>
              </w:tcPr>
              <w:p w14:paraId="797A969E" w14:textId="77777777" w:rsidR="003F242F" w:rsidRPr="003F242F" w:rsidRDefault="00581773" w:rsidP="003F242F">
                <w:pPr>
                  <w:pStyle w:val="TableNormal0"/>
                </w:pPr>
                <w:r w:rsidRPr="003F242F">
                  <w:t>Left ear</w:t>
                </w:r>
              </w:p>
            </w:tc>
          </w:tr>
          <w:tr w:rsidR="00090094" w14:paraId="196C8DAE" w14:textId="77777777" w:rsidTr="00EC257E">
            <w:tc>
              <w:tcPr>
                <w:tcW w:w="3694" w:type="dxa"/>
                <w:gridSpan w:val="3"/>
                <w:tcBorders>
                  <w:bottom w:val="nil"/>
                </w:tcBorders>
              </w:tcPr>
              <w:p w14:paraId="359E1F35" w14:textId="77777777" w:rsidR="003F242F" w:rsidRPr="003F242F" w:rsidRDefault="00581773" w:rsidP="003F242F">
                <w:pPr>
                  <w:pStyle w:val="TableNormal0"/>
                </w:pPr>
                <w:r w:rsidRPr="003F242F">
                  <w:t>(406) Pharynx</w:t>
                </w:r>
              </w:p>
            </w:tc>
            <w:tc>
              <w:tcPr>
                <w:tcW w:w="714" w:type="dxa"/>
                <w:gridSpan w:val="2"/>
              </w:tcPr>
              <w:p w14:paraId="0E2003E8" w14:textId="77777777" w:rsidR="003F242F" w:rsidRPr="003F242F" w:rsidRDefault="003F242F" w:rsidP="003F242F">
                <w:pPr>
                  <w:pStyle w:val="TableNormal0"/>
                </w:pPr>
              </w:p>
            </w:tc>
            <w:tc>
              <w:tcPr>
                <w:tcW w:w="882" w:type="dxa"/>
              </w:tcPr>
              <w:p w14:paraId="7D4291FA" w14:textId="77777777" w:rsidR="003F242F" w:rsidRPr="003F242F" w:rsidRDefault="003F242F" w:rsidP="003F242F">
                <w:pPr>
                  <w:pStyle w:val="TableNormal0"/>
                </w:pPr>
              </w:p>
            </w:tc>
            <w:tc>
              <w:tcPr>
                <w:tcW w:w="236" w:type="dxa"/>
                <w:tcBorders>
                  <w:top w:val="nil"/>
                  <w:bottom w:val="nil"/>
                </w:tcBorders>
              </w:tcPr>
              <w:p w14:paraId="7DE71495" w14:textId="77777777" w:rsidR="003F242F" w:rsidRPr="003F242F" w:rsidRDefault="003F242F" w:rsidP="003F242F">
                <w:pPr>
                  <w:pStyle w:val="TableNormal0"/>
                </w:pPr>
              </w:p>
            </w:tc>
            <w:tc>
              <w:tcPr>
                <w:tcW w:w="631" w:type="dxa"/>
                <w:vAlign w:val="center"/>
              </w:tcPr>
              <w:p w14:paraId="250DA692" w14:textId="77777777" w:rsidR="003F242F" w:rsidRPr="003F242F" w:rsidRDefault="00581773" w:rsidP="003F242F">
                <w:pPr>
                  <w:pStyle w:val="TableNormal0"/>
                </w:pPr>
                <w:r w:rsidRPr="003F242F">
                  <w:t>250</w:t>
                </w:r>
              </w:p>
            </w:tc>
            <w:tc>
              <w:tcPr>
                <w:tcW w:w="1354" w:type="dxa"/>
                <w:gridSpan w:val="5"/>
              </w:tcPr>
              <w:p w14:paraId="17BBEE0E" w14:textId="77777777" w:rsidR="003F242F" w:rsidRPr="003F242F" w:rsidRDefault="003F242F" w:rsidP="003F242F">
                <w:pPr>
                  <w:pStyle w:val="TableNormal0"/>
                </w:pPr>
              </w:p>
            </w:tc>
            <w:tc>
              <w:tcPr>
                <w:tcW w:w="1561" w:type="dxa"/>
                <w:gridSpan w:val="5"/>
              </w:tcPr>
              <w:p w14:paraId="1FA85FB6" w14:textId="77777777" w:rsidR="003F242F" w:rsidRPr="003F242F" w:rsidRDefault="003F242F" w:rsidP="003F242F">
                <w:pPr>
                  <w:pStyle w:val="TableNormal0"/>
                </w:pPr>
              </w:p>
            </w:tc>
          </w:tr>
          <w:tr w:rsidR="00090094" w14:paraId="28604CD5" w14:textId="77777777" w:rsidTr="00EC257E">
            <w:tc>
              <w:tcPr>
                <w:tcW w:w="3694" w:type="dxa"/>
                <w:gridSpan w:val="3"/>
                <w:tcBorders>
                  <w:bottom w:val="nil"/>
                </w:tcBorders>
              </w:tcPr>
              <w:p w14:paraId="74840767" w14:textId="77777777" w:rsidR="003F242F" w:rsidRPr="003F242F" w:rsidRDefault="00581773" w:rsidP="003F242F">
                <w:pPr>
                  <w:pStyle w:val="TableNormal0"/>
                </w:pPr>
                <w:r w:rsidRPr="003F242F">
                  <w:t>(407) Nasal passages and naso-pharynx</w:t>
                </w:r>
              </w:p>
            </w:tc>
            <w:tc>
              <w:tcPr>
                <w:tcW w:w="714" w:type="dxa"/>
                <w:gridSpan w:val="2"/>
                <w:tcBorders>
                  <w:bottom w:val="nil"/>
                </w:tcBorders>
              </w:tcPr>
              <w:p w14:paraId="081CE74B" w14:textId="77777777" w:rsidR="003F242F" w:rsidRPr="003F242F" w:rsidRDefault="003F242F" w:rsidP="003F242F">
                <w:pPr>
                  <w:pStyle w:val="TableNormal0"/>
                </w:pPr>
              </w:p>
            </w:tc>
            <w:tc>
              <w:tcPr>
                <w:tcW w:w="882" w:type="dxa"/>
                <w:tcBorders>
                  <w:bottom w:val="nil"/>
                </w:tcBorders>
              </w:tcPr>
              <w:p w14:paraId="57E1D8E0" w14:textId="77777777" w:rsidR="003F242F" w:rsidRPr="003F242F" w:rsidRDefault="003F242F" w:rsidP="003F242F">
                <w:pPr>
                  <w:pStyle w:val="TableNormal0"/>
                </w:pPr>
              </w:p>
            </w:tc>
            <w:tc>
              <w:tcPr>
                <w:tcW w:w="236" w:type="dxa"/>
                <w:tcBorders>
                  <w:top w:val="nil"/>
                  <w:bottom w:val="nil"/>
                </w:tcBorders>
              </w:tcPr>
              <w:p w14:paraId="0E49DECC" w14:textId="77777777" w:rsidR="003F242F" w:rsidRPr="003F242F" w:rsidRDefault="003F242F" w:rsidP="003F242F">
                <w:pPr>
                  <w:pStyle w:val="TableNormal0"/>
                </w:pPr>
              </w:p>
            </w:tc>
            <w:tc>
              <w:tcPr>
                <w:tcW w:w="631" w:type="dxa"/>
                <w:vAlign w:val="center"/>
              </w:tcPr>
              <w:p w14:paraId="42F4EE48" w14:textId="77777777" w:rsidR="003F242F" w:rsidRPr="003F242F" w:rsidRDefault="00581773" w:rsidP="003F242F">
                <w:pPr>
                  <w:pStyle w:val="TableNormal0"/>
                </w:pPr>
                <w:r w:rsidRPr="003F242F">
                  <w:t>500</w:t>
                </w:r>
              </w:p>
            </w:tc>
            <w:tc>
              <w:tcPr>
                <w:tcW w:w="1354" w:type="dxa"/>
                <w:gridSpan w:val="5"/>
              </w:tcPr>
              <w:p w14:paraId="49662682" w14:textId="77777777" w:rsidR="003F242F" w:rsidRPr="003F242F" w:rsidRDefault="003F242F" w:rsidP="003F242F">
                <w:pPr>
                  <w:pStyle w:val="TableNormal0"/>
                </w:pPr>
              </w:p>
            </w:tc>
            <w:tc>
              <w:tcPr>
                <w:tcW w:w="1561" w:type="dxa"/>
                <w:gridSpan w:val="5"/>
              </w:tcPr>
              <w:p w14:paraId="6EE027B5" w14:textId="77777777" w:rsidR="003F242F" w:rsidRPr="003F242F" w:rsidRDefault="003F242F" w:rsidP="003F242F">
                <w:pPr>
                  <w:pStyle w:val="TableNormal0"/>
                </w:pPr>
              </w:p>
            </w:tc>
          </w:tr>
          <w:tr w:rsidR="00090094" w14:paraId="2D181174" w14:textId="77777777" w:rsidTr="00EC257E">
            <w:tc>
              <w:tcPr>
                <w:tcW w:w="3694" w:type="dxa"/>
                <w:gridSpan w:val="3"/>
                <w:tcBorders>
                  <w:top w:val="nil"/>
                </w:tcBorders>
              </w:tcPr>
              <w:p w14:paraId="11704772" w14:textId="77777777" w:rsidR="003F242F" w:rsidRPr="003F242F" w:rsidRDefault="00581773" w:rsidP="003F242F">
                <w:pPr>
                  <w:pStyle w:val="TableNormal0"/>
                </w:pPr>
                <w:r w:rsidRPr="003F242F">
                  <w:t>(incl. anterior rhinoscopy)</w:t>
                </w:r>
              </w:p>
            </w:tc>
            <w:tc>
              <w:tcPr>
                <w:tcW w:w="714" w:type="dxa"/>
                <w:gridSpan w:val="2"/>
                <w:tcBorders>
                  <w:top w:val="nil"/>
                </w:tcBorders>
              </w:tcPr>
              <w:p w14:paraId="1B719F82" w14:textId="77777777" w:rsidR="003F242F" w:rsidRPr="003F242F" w:rsidRDefault="003F242F" w:rsidP="003F242F">
                <w:pPr>
                  <w:pStyle w:val="TableNormal0"/>
                </w:pPr>
              </w:p>
            </w:tc>
            <w:tc>
              <w:tcPr>
                <w:tcW w:w="882" w:type="dxa"/>
                <w:tcBorders>
                  <w:top w:val="nil"/>
                </w:tcBorders>
              </w:tcPr>
              <w:p w14:paraId="7100EF74" w14:textId="77777777" w:rsidR="003F242F" w:rsidRPr="003F242F" w:rsidRDefault="003F242F" w:rsidP="003F242F">
                <w:pPr>
                  <w:pStyle w:val="TableNormal0"/>
                </w:pPr>
              </w:p>
            </w:tc>
            <w:tc>
              <w:tcPr>
                <w:tcW w:w="236" w:type="dxa"/>
                <w:tcBorders>
                  <w:top w:val="nil"/>
                  <w:bottom w:val="nil"/>
                </w:tcBorders>
              </w:tcPr>
              <w:p w14:paraId="4BEF1BF1" w14:textId="77777777" w:rsidR="003F242F" w:rsidRPr="003F242F" w:rsidRDefault="003F242F" w:rsidP="003F242F">
                <w:pPr>
                  <w:pStyle w:val="TableNormal0"/>
                </w:pPr>
              </w:p>
            </w:tc>
            <w:tc>
              <w:tcPr>
                <w:tcW w:w="631" w:type="dxa"/>
                <w:vAlign w:val="center"/>
              </w:tcPr>
              <w:p w14:paraId="2F0FCE7C" w14:textId="77777777" w:rsidR="003F242F" w:rsidRPr="003F242F" w:rsidRDefault="00581773" w:rsidP="003F242F">
                <w:pPr>
                  <w:pStyle w:val="TableNormal0"/>
                </w:pPr>
                <w:r w:rsidRPr="003F242F">
                  <w:t>1000</w:t>
                </w:r>
              </w:p>
            </w:tc>
            <w:tc>
              <w:tcPr>
                <w:tcW w:w="1354" w:type="dxa"/>
                <w:gridSpan w:val="5"/>
              </w:tcPr>
              <w:p w14:paraId="0C712E09" w14:textId="77777777" w:rsidR="003F242F" w:rsidRPr="003F242F" w:rsidRDefault="003F242F" w:rsidP="003F242F">
                <w:pPr>
                  <w:pStyle w:val="TableNormal0"/>
                </w:pPr>
              </w:p>
            </w:tc>
            <w:tc>
              <w:tcPr>
                <w:tcW w:w="1561" w:type="dxa"/>
                <w:gridSpan w:val="5"/>
              </w:tcPr>
              <w:p w14:paraId="6CFFD194" w14:textId="77777777" w:rsidR="003F242F" w:rsidRPr="003F242F" w:rsidRDefault="003F242F" w:rsidP="003F242F">
                <w:pPr>
                  <w:pStyle w:val="TableNormal0"/>
                </w:pPr>
              </w:p>
            </w:tc>
          </w:tr>
          <w:tr w:rsidR="00090094" w14:paraId="615D63F5" w14:textId="77777777" w:rsidTr="00EC257E">
            <w:tc>
              <w:tcPr>
                <w:tcW w:w="3694" w:type="dxa"/>
                <w:gridSpan w:val="3"/>
              </w:tcPr>
              <w:p w14:paraId="0F625E31" w14:textId="77777777" w:rsidR="003F242F" w:rsidRPr="003F242F" w:rsidRDefault="00581773" w:rsidP="003F242F">
                <w:pPr>
                  <w:pStyle w:val="TableNormal0"/>
                </w:pPr>
                <w:r w:rsidRPr="003F242F">
                  <w:t>(408) Vestibular system incl. Romberg test</w:t>
                </w:r>
              </w:p>
            </w:tc>
            <w:tc>
              <w:tcPr>
                <w:tcW w:w="714" w:type="dxa"/>
                <w:gridSpan w:val="2"/>
              </w:tcPr>
              <w:p w14:paraId="4BC4497A" w14:textId="77777777" w:rsidR="003F242F" w:rsidRPr="003F242F" w:rsidRDefault="003F242F" w:rsidP="003F242F">
                <w:pPr>
                  <w:pStyle w:val="TableNormal0"/>
                </w:pPr>
              </w:p>
            </w:tc>
            <w:tc>
              <w:tcPr>
                <w:tcW w:w="882" w:type="dxa"/>
              </w:tcPr>
              <w:p w14:paraId="4443B8B1" w14:textId="77777777" w:rsidR="003F242F" w:rsidRPr="003F242F" w:rsidRDefault="003F242F" w:rsidP="003F242F">
                <w:pPr>
                  <w:pStyle w:val="TableNormal0"/>
                </w:pPr>
              </w:p>
            </w:tc>
            <w:tc>
              <w:tcPr>
                <w:tcW w:w="236" w:type="dxa"/>
                <w:tcBorders>
                  <w:top w:val="nil"/>
                  <w:bottom w:val="nil"/>
                </w:tcBorders>
              </w:tcPr>
              <w:p w14:paraId="7511434D" w14:textId="77777777" w:rsidR="003F242F" w:rsidRPr="003F242F" w:rsidRDefault="003F242F" w:rsidP="003F242F">
                <w:pPr>
                  <w:pStyle w:val="TableNormal0"/>
                </w:pPr>
              </w:p>
            </w:tc>
            <w:tc>
              <w:tcPr>
                <w:tcW w:w="631" w:type="dxa"/>
                <w:vAlign w:val="center"/>
              </w:tcPr>
              <w:p w14:paraId="324FDB7B" w14:textId="77777777" w:rsidR="003F242F" w:rsidRPr="003F242F" w:rsidRDefault="00581773" w:rsidP="003F242F">
                <w:pPr>
                  <w:pStyle w:val="TableNormal0"/>
                </w:pPr>
                <w:r w:rsidRPr="003F242F">
                  <w:t>2000</w:t>
                </w:r>
              </w:p>
            </w:tc>
            <w:tc>
              <w:tcPr>
                <w:tcW w:w="1354" w:type="dxa"/>
                <w:gridSpan w:val="5"/>
              </w:tcPr>
              <w:p w14:paraId="3CA3D6EC" w14:textId="77777777" w:rsidR="003F242F" w:rsidRPr="003F242F" w:rsidRDefault="003F242F" w:rsidP="003F242F">
                <w:pPr>
                  <w:pStyle w:val="TableNormal0"/>
                </w:pPr>
              </w:p>
            </w:tc>
            <w:tc>
              <w:tcPr>
                <w:tcW w:w="1561" w:type="dxa"/>
                <w:gridSpan w:val="5"/>
              </w:tcPr>
              <w:p w14:paraId="74790262" w14:textId="77777777" w:rsidR="003F242F" w:rsidRPr="003F242F" w:rsidRDefault="003F242F" w:rsidP="003F242F">
                <w:pPr>
                  <w:pStyle w:val="TableNormal0"/>
                </w:pPr>
              </w:p>
            </w:tc>
          </w:tr>
          <w:tr w:rsidR="00090094" w14:paraId="33A6D61B" w14:textId="77777777" w:rsidTr="00EC257E">
            <w:tc>
              <w:tcPr>
                <w:tcW w:w="3694" w:type="dxa"/>
                <w:gridSpan w:val="3"/>
              </w:tcPr>
              <w:p w14:paraId="56D09FAB" w14:textId="77777777" w:rsidR="003F242F" w:rsidRPr="003F242F" w:rsidRDefault="00581773" w:rsidP="003F242F">
                <w:pPr>
                  <w:pStyle w:val="TableNormal0"/>
                </w:pPr>
                <w:r w:rsidRPr="003F242F">
                  <w:t>(409) Speech/voice</w:t>
                </w:r>
              </w:p>
            </w:tc>
            <w:tc>
              <w:tcPr>
                <w:tcW w:w="714" w:type="dxa"/>
                <w:gridSpan w:val="2"/>
              </w:tcPr>
              <w:p w14:paraId="1C8A5204" w14:textId="77777777" w:rsidR="003F242F" w:rsidRPr="003F242F" w:rsidRDefault="003F242F" w:rsidP="003F242F">
                <w:pPr>
                  <w:pStyle w:val="TableNormal0"/>
                </w:pPr>
              </w:p>
            </w:tc>
            <w:tc>
              <w:tcPr>
                <w:tcW w:w="882" w:type="dxa"/>
              </w:tcPr>
              <w:p w14:paraId="017936B4" w14:textId="77777777" w:rsidR="003F242F" w:rsidRPr="003F242F" w:rsidRDefault="003F242F" w:rsidP="003F242F">
                <w:pPr>
                  <w:pStyle w:val="TableNormal0"/>
                </w:pPr>
              </w:p>
            </w:tc>
            <w:tc>
              <w:tcPr>
                <w:tcW w:w="236" w:type="dxa"/>
                <w:tcBorders>
                  <w:top w:val="nil"/>
                  <w:bottom w:val="nil"/>
                </w:tcBorders>
              </w:tcPr>
              <w:p w14:paraId="2234434D" w14:textId="77777777" w:rsidR="003F242F" w:rsidRPr="003F242F" w:rsidRDefault="003F242F" w:rsidP="003F242F">
                <w:pPr>
                  <w:pStyle w:val="TableNormal0"/>
                </w:pPr>
              </w:p>
            </w:tc>
            <w:tc>
              <w:tcPr>
                <w:tcW w:w="631" w:type="dxa"/>
                <w:vAlign w:val="center"/>
              </w:tcPr>
              <w:p w14:paraId="4A06A562" w14:textId="77777777" w:rsidR="003F242F" w:rsidRPr="003F242F" w:rsidRDefault="00581773" w:rsidP="003F242F">
                <w:pPr>
                  <w:pStyle w:val="TableNormal0"/>
                </w:pPr>
                <w:r w:rsidRPr="003F242F">
                  <w:t>3000</w:t>
                </w:r>
              </w:p>
            </w:tc>
            <w:tc>
              <w:tcPr>
                <w:tcW w:w="1354" w:type="dxa"/>
                <w:gridSpan w:val="5"/>
              </w:tcPr>
              <w:p w14:paraId="7C037FB8" w14:textId="77777777" w:rsidR="003F242F" w:rsidRPr="003F242F" w:rsidRDefault="003F242F" w:rsidP="003F242F">
                <w:pPr>
                  <w:pStyle w:val="TableNormal0"/>
                </w:pPr>
              </w:p>
            </w:tc>
            <w:tc>
              <w:tcPr>
                <w:tcW w:w="1561" w:type="dxa"/>
                <w:gridSpan w:val="5"/>
              </w:tcPr>
              <w:p w14:paraId="2D47B992" w14:textId="77777777" w:rsidR="003F242F" w:rsidRPr="003F242F" w:rsidRDefault="003F242F" w:rsidP="003F242F">
                <w:pPr>
                  <w:pStyle w:val="TableNormal0"/>
                </w:pPr>
              </w:p>
            </w:tc>
          </w:tr>
          <w:tr w:rsidR="00090094" w14:paraId="2BD1AE7A" w14:textId="77777777" w:rsidTr="00EC257E">
            <w:tc>
              <w:tcPr>
                <w:tcW w:w="3694" w:type="dxa"/>
                <w:gridSpan w:val="3"/>
              </w:tcPr>
              <w:p w14:paraId="227088E6" w14:textId="77777777" w:rsidR="003F242F" w:rsidRPr="003F242F" w:rsidRDefault="00581773" w:rsidP="003F242F">
                <w:pPr>
                  <w:pStyle w:val="TableNormal0"/>
                </w:pPr>
                <w:r w:rsidRPr="003F242F">
                  <w:t>(410) Sinuses</w:t>
                </w:r>
              </w:p>
            </w:tc>
            <w:tc>
              <w:tcPr>
                <w:tcW w:w="714" w:type="dxa"/>
                <w:gridSpan w:val="2"/>
              </w:tcPr>
              <w:p w14:paraId="5240B725" w14:textId="77777777" w:rsidR="003F242F" w:rsidRPr="003F242F" w:rsidRDefault="003F242F" w:rsidP="003F242F">
                <w:pPr>
                  <w:pStyle w:val="TableNormal0"/>
                </w:pPr>
              </w:p>
            </w:tc>
            <w:tc>
              <w:tcPr>
                <w:tcW w:w="882" w:type="dxa"/>
              </w:tcPr>
              <w:p w14:paraId="17BEED3F" w14:textId="77777777" w:rsidR="003F242F" w:rsidRPr="003F242F" w:rsidRDefault="003F242F" w:rsidP="003F242F">
                <w:pPr>
                  <w:pStyle w:val="TableNormal0"/>
                </w:pPr>
              </w:p>
            </w:tc>
            <w:tc>
              <w:tcPr>
                <w:tcW w:w="236" w:type="dxa"/>
                <w:tcBorders>
                  <w:top w:val="nil"/>
                  <w:bottom w:val="nil"/>
                </w:tcBorders>
              </w:tcPr>
              <w:p w14:paraId="12A04575" w14:textId="77777777" w:rsidR="003F242F" w:rsidRPr="003F242F" w:rsidRDefault="003F242F" w:rsidP="003F242F">
                <w:pPr>
                  <w:pStyle w:val="TableNormal0"/>
                </w:pPr>
              </w:p>
            </w:tc>
            <w:tc>
              <w:tcPr>
                <w:tcW w:w="631" w:type="dxa"/>
                <w:vAlign w:val="center"/>
              </w:tcPr>
              <w:p w14:paraId="29955C7E" w14:textId="77777777" w:rsidR="003F242F" w:rsidRPr="003F242F" w:rsidRDefault="00581773" w:rsidP="003F242F">
                <w:pPr>
                  <w:pStyle w:val="TableNormal0"/>
                </w:pPr>
                <w:r w:rsidRPr="003F242F">
                  <w:t>4000</w:t>
                </w:r>
              </w:p>
            </w:tc>
            <w:tc>
              <w:tcPr>
                <w:tcW w:w="1354" w:type="dxa"/>
                <w:gridSpan w:val="5"/>
              </w:tcPr>
              <w:p w14:paraId="620A1015" w14:textId="77777777" w:rsidR="003F242F" w:rsidRPr="003F242F" w:rsidRDefault="003F242F" w:rsidP="003F242F">
                <w:pPr>
                  <w:pStyle w:val="TableNormal0"/>
                </w:pPr>
              </w:p>
            </w:tc>
            <w:tc>
              <w:tcPr>
                <w:tcW w:w="1561" w:type="dxa"/>
                <w:gridSpan w:val="5"/>
              </w:tcPr>
              <w:p w14:paraId="3717EC51" w14:textId="77777777" w:rsidR="003F242F" w:rsidRPr="003F242F" w:rsidRDefault="003F242F" w:rsidP="003F242F">
                <w:pPr>
                  <w:pStyle w:val="TableNormal0"/>
                </w:pPr>
              </w:p>
            </w:tc>
          </w:tr>
          <w:tr w:rsidR="00090094" w14:paraId="61A4654D" w14:textId="77777777" w:rsidTr="00EC257E">
            <w:tc>
              <w:tcPr>
                <w:tcW w:w="3694" w:type="dxa"/>
                <w:gridSpan w:val="3"/>
              </w:tcPr>
              <w:p w14:paraId="261F4A00" w14:textId="77777777" w:rsidR="003F242F" w:rsidRPr="003F242F" w:rsidRDefault="00581773" w:rsidP="003F242F">
                <w:pPr>
                  <w:pStyle w:val="TableNormal0"/>
                </w:pPr>
                <w:r w:rsidRPr="003F242F">
                  <w:t>(411) Ext. acoustic meati, tympanic membranes</w:t>
                </w:r>
              </w:p>
            </w:tc>
            <w:tc>
              <w:tcPr>
                <w:tcW w:w="714" w:type="dxa"/>
                <w:gridSpan w:val="2"/>
              </w:tcPr>
              <w:p w14:paraId="1966A703" w14:textId="77777777" w:rsidR="003F242F" w:rsidRPr="003F242F" w:rsidRDefault="003F242F" w:rsidP="003F242F">
                <w:pPr>
                  <w:pStyle w:val="TableNormal0"/>
                </w:pPr>
              </w:p>
            </w:tc>
            <w:tc>
              <w:tcPr>
                <w:tcW w:w="882" w:type="dxa"/>
              </w:tcPr>
              <w:p w14:paraId="1221DCBC" w14:textId="77777777" w:rsidR="003F242F" w:rsidRPr="003F242F" w:rsidRDefault="003F242F" w:rsidP="003F242F">
                <w:pPr>
                  <w:pStyle w:val="TableNormal0"/>
                </w:pPr>
              </w:p>
            </w:tc>
            <w:tc>
              <w:tcPr>
                <w:tcW w:w="236" w:type="dxa"/>
                <w:tcBorders>
                  <w:top w:val="nil"/>
                  <w:bottom w:val="nil"/>
                </w:tcBorders>
              </w:tcPr>
              <w:p w14:paraId="381DC614" w14:textId="77777777" w:rsidR="003F242F" w:rsidRPr="003F242F" w:rsidRDefault="003F242F" w:rsidP="003F242F">
                <w:pPr>
                  <w:pStyle w:val="TableNormal0"/>
                </w:pPr>
              </w:p>
            </w:tc>
            <w:tc>
              <w:tcPr>
                <w:tcW w:w="631" w:type="dxa"/>
                <w:vAlign w:val="center"/>
              </w:tcPr>
              <w:p w14:paraId="6944C66E" w14:textId="77777777" w:rsidR="003F242F" w:rsidRPr="003F242F" w:rsidRDefault="00581773" w:rsidP="003F242F">
                <w:pPr>
                  <w:pStyle w:val="TableNormal0"/>
                </w:pPr>
                <w:r w:rsidRPr="003F242F">
                  <w:t>6000</w:t>
                </w:r>
              </w:p>
            </w:tc>
            <w:tc>
              <w:tcPr>
                <w:tcW w:w="1354" w:type="dxa"/>
                <w:gridSpan w:val="5"/>
              </w:tcPr>
              <w:p w14:paraId="0E7D49A6" w14:textId="77777777" w:rsidR="003F242F" w:rsidRPr="003F242F" w:rsidRDefault="003F242F" w:rsidP="003F242F">
                <w:pPr>
                  <w:pStyle w:val="TableNormal0"/>
                </w:pPr>
              </w:p>
            </w:tc>
            <w:tc>
              <w:tcPr>
                <w:tcW w:w="1561" w:type="dxa"/>
                <w:gridSpan w:val="5"/>
              </w:tcPr>
              <w:p w14:paraId="777F170E" w14:textId="77777777" w:rsidR="003F242F" w:rsidRPr="003F242F" w:rsidRDefault="003F242F" w:rsidP="003F242F">
                <w:pPr>
                  <w:pStyle w:val="TableNormal0"/>
                </w:pPr>
              </w:p>
            </w:tc>
          </w:tr>
          <w:tr w:rsidR="00090094" w14:paraId="32C6AD49" w14:textId="77777777" w:rsidTr="00EC257E">
            <w:tc>
              <w:tcPr>
                <w:tcW w:w="3694" w:type="dxa"/>
                <w:gridSpan w:val="3"/>
                <w:tcBorders>
                  <w:bottom w:val="nil"/>
                </w:tcBorders>
              </w:tcPr>
              <w:p w14:paraId="7ACF267E" w14:textId="77777777" w:rsidR="003F242F" w:rsidRPr="003F242F" w:rsidRDefault="00581773" w:rsidP="003F242F">
                <w:pPr>
                  <w:pStyle w:val="TableNormal0"/>
                </w:pPr>
                <w:r w:rsidRPr="003F242F">
                  <w:t>(412) Pneumatic otoscopy</w:t>
                </w:r>
              </w:p>
            </w:tc>
            <w:tc>
              <w:tcPr>
                <w:tcW w:w="714" w:type="dxa"/>
                <w:gridSpan w:val="2"/>
                <w:tcBorders>
                  <w:bottom w:val="nil"/>
                </w:tcBorders>
              </w:tcPr>
              <w:p w14:paraId="7804A2B6" w14:textId="77777777" w:rsidR="003F242F" w:rsidRPr="003F242F" w:rsidRDefault="003F242F" w:rsidP="003F242F">
                <w:pPr>
                  <w:pStyle w:val="TableNormal0"/>
                </w:pPr>
              </w:p>
            </w:tc>
            <w:tc>
              <w:tcPr>
                <w:tcW w:w="882" w:type="dxa"/>
                <w:tcBorders>
                  <w:bottom w:val="nil"/>
                </w:tcBorders>
              </w:tcPr>
              <w:p w14:paraId="64E31288" w14:textId="77777777" w:rsidR="003F242F" w:rsidRPr="003F242F" w:rsidRDefault="003F242F" w:rsidP="003F242F">
                <w:pPr>
                  <w:pStyle w:val="TableNormal0"/>
                </w:pPr>
              </w:p>
            </w:tc>
            <w:tc>
              <w:tcPr>
                <w:tcW w:w="236" w:type="dxa"/>
                <w:tcBorders>
                  <w:top w:val="nil"/>
                  <w:bottom w:val="nil"/>
                </w:tcBorders>
              </w:tcPr>
              <w:p w14:paraId="764AD354" w14:textId="77777777" w:rsidR="003F242F" w:rsidRPr="003F242F" w:rsidRDefault="003F242F" w:rsidP="003F242F">
                <w:pPr>
                  <w:pStyle w:val="TableNormal0"/>
                </w:pPr>
              </w:p>
            </w:tc>
            <w:tc>
              <w:tcPr>
                <w:tcW w:w="631" w:type="dxa"/>
                <w:tcBorders>
                  <w:bottom w:val="nil"/>
                </w:tcBorders>
                <w:vAlign w:val="center"/>
              </w:tcPr>
              <w:p w14:paraId="2F9A3B3F" w14:textId="77777777" w:rsidR="003F242F" w:rsidRPr="003F242F" w:rsidRDefault="00581773" w:rsidP="003F242F">
                <w:pPr>
                  <w:pStyle w:val="TableNormal0"/>
                </w:pPr>
                <w:r w:rsidRPr="003F242F">
                  <w:t>8000</w:t>
                </w:r>
              </w:p>
            </w:tc>
            <w:tc>
              <w:tcPr>
                <w:tcW w:w="1354" w:type="dxa"/>
                <w:gridSpan w:val="5"/>
                <w:tcBorders>
                  <w:bottom w:val="nil"/>
                </w:tcBorders>
              </w:tcPr>
              <w:p w14:paraId="4ADFB1EF" w14:textId="77777777" w:rsidR="003F242F" w:rsidRPr="003F242F" w:rsidRDefault="003F242F" w:rsidP="003F242F">
                <w:pPr>
                  <w:pStyle w:val="TableNormal0"/>
                </w:pPr>
              </w:p>
            </w:tc>
            <w:tc>
              <w:tcPr>
                <w:tcW w:w="1561" w:type="dxa"/>
                <w:gridSpan w:val="5"/>
                <w:tcBorders>
                  <w:bottom w:val="nil"/>
                </w:tcBorders>
              </w:tcPr>
              <w:p w14:paraId="02B9F3B2" w14:textId="77777777" w:rsidR="003F242F" w:rsidRPr="003F242F" w:rsidRDefault="003F242F" w:rsidP="003F242F">
                <w:pPr>
                  <w:pStyle w:val="TableNormal0"/>
                </w:pPr>
              </w:p>
            </w:tc>
          </w:tr>
          <w:tr w:rsidR="00090094" w14:paraId="59284CFB" w14:textId="77777777" w:rsidTr="00EC257E">
            <w:tc>
              <w:tcPr>
                <w:tcW w:w="3694" w:type="dxa"/>
                <w:gridSpan w:val="3"/>
                <w:tcBorders>
                  <w:bottom w:val="nil"/>
                </w:tcBorders>
              </w:tcPr>
              <w:p w14:paraId="0AF29727" w14:textId="77777777" w:rsidR="003F242F" w:rsidRPr="003F242F" w:rsidRDefault="00581773" w:rsidP="003F242F">
                <w:pPr>
                  <w:pStyle w:val="TableNormal0"/>
                </w:pPr>
                <w:r w:rsidRPr="003F242F">
                  <w:t>(413) Impedance tympanometry including</w:t>
                </w:r>
              </w:p>
            </w:tc>
            <w:tc>
              <w:tcPr>
                <w:tcW w:w="714" w:type="dxa"/>
                <w:gridSpan w:val="2"/>
                <w:tcBorders>
                  <w:bottom w:val="nil"/>
                </w:tcBorders>
              </w:tcPr>
              <w:p w14:paraId="179D5E2E" w14:textId="77777777" w:rsidR="003F242F" w:rsidRPr="003F242F" w:rsidRDefault="003F242F" w:rsidP="003F242F">
                <w:pPr>
                  <w:pStyle w:val="TableNormal0"/>
                </w:pPr>
              </w:p>
            </w:tc>
            <w:tc>
              <w:tcPr>
                <w:tcW w:w="882" w:type="dxa"/>
                <w:tcBorders>
                  <w:bottom w:val="nil"/>
                </w:tcBorders>
              </w:tcPr>
              <w:p w14:paraId="0B32C83B" w14:textId="77777777" w:rsidR="003F242F" w:rsidRPr="003F242F" w:rsidRDefault="003F242F" w:rsidP="003F242F">
                <w:pPr>
                  <w:pStyle w:val="TableNormal0"/>
                </w:pPr>
              </w:p>
            </w:tc>
            <w:tc>
              <w:tcPr>
                <w:tcW w:w="236" w:type="dxa"/>
                <w:tcBorders>
                  <w:top w:val="nil"/>
                  <w:bottom w:val="nil"/>
                  <w:right w:val="nil"/>
                </w:tcBorders>
              </w:tcPr>
              <w:p w14:paraId="363837C8" w14:textId="77777777" w:rsidR="003F242F" w:rsidRPr="003F242F" w:rsidRDefault="003F242F" w:rsidP="003F242F">
                <w:pPr>
                  <w:pStyle w:val="TableNormal0"/>
                </w:pPr>
              </w:p>
            </w:tc>
            <w:tc>
              <w:tcPr>
                <w:tcW w:w="631" w:type="dxa"/>
                <w:tcBorders>
                  <w:left w:val="nil"/>
                  <w:bottom w:val="nil"/>
                  <w:right w:val="nil"/>
                </w:tcBorders>
              </w:tcPr>
              <w:p w14:paraId="25C0BDEA" w14:textId="77777777" w:rsidR="003F242F" w:rsidRPr="003F242F" w:rsidRDefault="003F242F" w:rsidP="003F242F">
                <w:pPr>
                  <w:pStyle w:val="TableNormal0"/>
                </w:pPr>
              </w:p>
            </w:tc>
            <w:tc>
              <w:tcPr>
                <w:tcW w:w="1354" w:type="dxa"/>
                <w:gridSpan w:val="5"/>
                <w:tcBorders>
                  <w:left w:val="nil"/>
                  <w:bottom w:val="nil"/>
                  <w:right w:val="nil"/>
                </w:tcBorders>
              </w:tcPr>
              <w:p w14:paraId="6E426DB5" w14:textId="77777777" w:rsidR="003F242F" w:rsidRPr="003F242F" w:rsidRDefault="003F242F" w:rsidP="003F242F">
                <w:pPr>
                  <w:pStyle w:val="TableNormal0"/>
                </w:pPr>
              </w:p>
            </w:tc>
            <w:tc>
              <w:tcPr>
                <w:tcW w:w="1561" w:type="dxa"/>
                <w:gridSpan w:val="5"/>
                <w:tcBorders>
                  <w:left w:val="nil"/>
                  <w:bottom w:val="nil"/>
                  <w:right w:val="nil"/>
                </w:tcBorders>
              </w:tcPr>
              <w:p w14:paraId="05779F56" w14:textId="77777777" w:rsidR="003F242F" w:rsidRPr="003F242F" w:rsidRDefault="003F242F" w:rsidP="003F242F">
                <w:pPr>
                  <w:pStyle w:val="TableNormal0"/>
                </w:pPr>
              </w:p>
            </w:tc>
          </w:tr>
          <w:tr w:rsidR="00090094" w14:paraId="1C0F4AEC" w14:textId="77777777" w:rsidTr="00EC257E">
            <w:tc>
              <w:tcPr>
                <w:tcW w:w="3694" w:type="dxa"/>
                <w:gridSpan w:val="3"/>
                <w:tcBorders>
                  <w:top w:val="nil"/>
                </w:tcBorders>
              </w:tcPr>
              <w:p w14:paraId="7A1E0F7F" w14:textId="77777777" w:rsidR="003F242F" w:rsidRPr="003F242F" w:rsidRDefault="00581773" w:rsidP="003F242F">
                <w:pPr>
                  <w:pStyle w:val="TableNormal0"/>
                </w:pPr>
                <w:r w:rsidRPr="003F242F">
                  <w:t>Valsalva manoeuvre (initial only)</w:t>
                </w:r>
              </w:p>
            </w:tc>
            <w:tc>
              <w:tcPr>
                <w:tcW w:w="714" w:type="dxa"/>
                <w:gridSpan w:val="2"/>
                <w:tcBorders>
                  <w:top w:val="nil"/>
                </w:tcBorders>
              </w:tcPr>
              <w:p w14:paraId="6E4584ED" w14:textId="77777777" w:rsidR="003F242F" w:rsidRPr="003F242F" w:rsidRDefault="003F242F" w:rsidP="003F242F">
                <w:pPr>
                  <w:pStyle w:val="TableNormal0"/>
                </w:pPr>
              </w:p>
            </w:tc>
            <w:tc>
              <w:tcPr>
                <w:tcW w:w="882" w:type="dxa"/>
                <w:tcBorders>
                  <w:top w:val="nil"/>
                </w:tcBorders>
              </w:tcPr>
              <w:p w14:paraId="7C0979CC" w14:textId="77777777" w:rsidR="003F242F" w:rsidRPr="003F242F" w:rsidRDefault="003F242F" w:rsidP="003F242F">
                <w:pPr>
                  <w:pStyle w:val="TableNormal0"/>
                </w:pPr>
              </w:p>
            </w:tc>
            <w:tc>
              <w:tcPr>
                <w:tcW w:w="236" w:type="dxa"/>
                <w:tcBorders>
                  <w:top w:val="nil"/>
                  <w:bottom w:val="nil"/>
                  <w:right w:val="nil"/>
                </w:tcBorders>
              </w:tcPr>
              <w:p w14:paraId="12927123" w14:textId="77777777" w:rsidR="003F242F" w:rsidRPr="003F242F" w:rsidRDefault="003F242F" w:rsidP="003F242F">
                <w:pPr>
                  <w:pStyle w:val="TableNormal0"/>
                </w:pPr>
              </w:p>
            </w:tc>
            <w:tc>
              <w:tcPr>
                <w:tcW w:w="3546" w:type="dxa"/>
                <w:gridSpan w:val="11"/>
                <w:tcBorders>
                  <w:top w:val="nil"/>
                  <w:left w:val="nil"/>
                  <w:bottom w:val="nil"/>
                  <w:right w:val="nil"/>
                </w:tcBorders>
              </w:tcPr>
              <w:p w14:paraId="170B0018" w14:textId="77777777" w:rsidR="003F242F" w:rsidRPr="003F242F" w:rsidRDefault="00581773" w:rsidP="003F242F">
                <w:pPr>
                  <w:pStyle w:val="TableNormal0"/>
                </w:pPr>
                <w:r w:rsidRPr="003F242F">
                  <w:t>(420) Audiogram</w:t>
                </w:r>
              </w:p>
            </w:tc>
          </w:tr>
          <w:tr w:rsidR="00090094" w14:paraId="22E1A529" w14:textId="77777777" w:rsidTr="00EC257E">
            <w:tc>
              <w:tcPr>
                <w:tcW w:w="3694" w:type="dxa"/>
                <w:gridSpan w:val="3"/>
                <w:tcBorders>
                  <w:left w:val="nil"/>
                  <w:bottom w:val="nil"/>
                  <w:right w:val="nil"/>
                </w:tcBorders>
              </w:tcPr>
              <w:p w14:paraId="11BA0E0A" w14:textId="77777777" w:rsidR="003F242F" w:rsidRPr="003F242F" w:rsidRDefault="003F242F" w:rsidP="003F242F">
                <w:pPr>
                  <w:pStyle w:val="TableNormal0"/>
                </w:pPr>
              </w:p>
            </w:tc>
            <w:tc>
              <w:tcPr>
                <w:tcW w:w="325" w:type="dxa"/>
                <w:tcBorders>
                  <w:left w:val="nil"/>
                  <w:bottom w:val="nil"/>
                  <w:right w:val="nil"/>
                </w:tcBorders>
              </w:tcPr>
              <w:p w14:paraId="29B941FE" w14:textId="77777777" w:rsidR="003F242F" w:rsidRPr="003F242F" w:rsidRDefault="003F242F" w:rsidP="003F242F">
                <w:pPr>
                  <w:pStyle w:val="TableNormal0"/>
                </w:pPr>
              </w:p>
            </w:tc>
            <w:tc>
              <w:tcPr>
                <w:tcW w:w="389" w:type="dxa"/>
                <w:tcBorders>
                  <w:left w:val="nil"/>
                  <w:bottom w:val="nil"/>
                  <w:right w:val="nil"/>
                </w:tcBorders>
              </w:tcPr>
              <w:p w14:paraId="43257521" w14:textId="77777777" w:rsidR="003F242F" w:rsidRPr="003F242F" w:rsidRDefault="003F242F" w:rsidP="003F242F">
                <w:pPr>
                  <w:pStyle w:val="TableNormal0"/>
                </w:pPr>
              </w:p>
            </w:tc>
            <w:tc>
              <w:tcPr>
                <w:tcW w:w="882" w:type="dxa"/>
                <w:tcBorders>
                  <w:left w:val="nil"/>
                  <w:bottom w:val="nil"/>
                  <w:right w:val="nil"/>
                </w:tcBorders>
              </w:tcPr>
              <w:p w14:paraId="0F0B5440" w14:textId="77777777" w:rsidR="003F242F" w:rsidRPr="003F242F" w:rsidRDefault="003F242F" w:rsidP="003F242F">
                <w:pPr>
                  <w:pStyle w:val="TableNormal0"/>
                </w:pPr>
              </w:p>
            </w:tc>
            <w:tc>
              <w:tcPr>
                <w:tcW w:w="236" w:type="dxa"/>
                <w:tcBorders>
                  <w:top w:val="nil"/>
                  <w:left w:val="nil"/>
                  <w:bottom w:val="nil"/>
                  <w:right w:val="nil"/>
                </w:tcBorders>
              </w:tcPr>
              <w:p w14:paraId="40ABC5E2" w14:textId="77777777" w:rsidR="003F242F" w:rsidRPr="003F242F" w:rsidRDefault="003F242F" w:rsidP="003F242F">
                <w:pPr>
                  <w:pStyle w:val="TableNormal0"/>
                </w:pPr>
              </w:p>
            </w:tc>
            <w:tc>
              <w:tcPr>
                <w:tcW w:w="631" w:type="dxa"/>
                <w:tcBorders>
                  <w:top w:val="nil"/>
                  <w:left w:val="nil"/>
                  <w:right w:val="nil"/>
                </w:tcBorders>
              </w:tcPr>
              <w:p w14:paraId="18D35681" w14:textId="77777777" w:rsidR="003F242F" w:rsidRPr="003F242F" w:rsidRDefault="003F242F" w:rsidP="003F242F">
                <w:pPr>
                  <w:pStyle w:val="TableNormal0"/>
                </w:pPr>
              </w:p>
            </w:tc>
            <w:tc>
              <w:tcPr>
                <w:tcW w:w="504" w:type="dxa"/>
                <w:gridSpan w:val="2"/>
                <w:tcBorders>
                  <w:right w:val="nil"/>
                </w:tcBorders>
              </w:tcPr>
              <w:p w14:paraId="7EAA5FD0" w14:textId="77777777" w:rsidR="003F242F" w:rsidRPr="003F242F" w:rsidRDefault="003F242F" w:rsidP="003F242F">
                <w:pPr>
                  <w:pStyle w:val="TableNormal0"/>
                </w:pPr>
              </w:p>
            </w:tc>
            <w:tc>
              <w:tcPr>
                <w:tcW w:w="2411" w:type="dxa"/>
                <w:gridSpan w:val="8"/>
                <w:tcBorders>
                  <w:left w:val="nil"/>
                </w:tcBorders>
              </w:tcPr>
              <w:p w14:paraId="692A9D4E" w14:textId="77777777" w:rsidR="003F242F" w:rsidRPr="003F242F" w:rsidRDefault="00581773" w:rsidP="003F242F">
                <w:pPr>
                  <w:pStyle w:val="TableNormal0"/>
                </w:pPr>
                <w:r>
                  <w:t>o = Right     </w:t>
                </w:r>
                <w:r w:rsidRPr="003F242F">
                  <w:t xml:space="preserve"> – –</w:t>
                </w:r>
                <w:r>
                  <w:t> –  = Air</w:t>
                </w:r>
                <w:r>
                  <w:br/>
                  <w:t>x = Left       </w:t>
                </w:r>
                <w:r w:rsidRPr="003F242F">
                  <w:t>.......... = Bone</w:t>
                </w:r>
              </w:p>
            </w:tc>
          </w:tr>
          <w:tr w:rsidR="00090094" w14:paraId="3D63F8DC" w14:textId="77777777" w:rsidTr="00EC257E">
            <w:tc>
              <w:tcPr>
                <w:tcW w:w="2770" w:type="dxa"/>
                <w:tcBorders>
                  <w:top w:val="nil"/>
                  <w:left w:val="nil"/>
                  <w:bottom w:val="nil"/>
                </w:tcBorders>
              </w:tcPr>
              <w:p w14:paraId="4589D7FB" w14:textId="77777777" w:rsidR="003F242F" w:rsidRPr="003F242F" w:rsidRDefault="003F242F" w:rsidP="003F242F">
                <w:pPr>
                  <w:pStyle w:val="TableNormal0"/>
                </w:pPr>
              </w:p>
            </w:tc>
            <w:tc>
              <w:tcPr>
                <w:tcW w:w="924" w:type="dxa"/>
                <w:gridSpan w:val="2"/>
                <w:tcBorders>
                  <w:bottom w:val="nil"/>
                </w:tcBorders>
              </w:tcPr>
              <w:p w14:paraId="542F99F7" w14:textId="77777777" w:rsidR="003F242F" w:rsidRPr="003F242F" w:rsidRDefault="003F242F" w:rsidP="003F242F">
                <w:pPr>
                  <w:pStyle w:val="TableNormal0"/>
                </w:pPr>
              </w:p>
            </w:tc>
            <w:tc>
              <w:tcPr>
                <w:tcW w:w="714" w:type="dxa"/>
                <w:gridSpan w:val="2"/>
                <w:tcBorders>
                  <w:bottom w:val="nil"/>
                </w:tcBorders>
              </w:tcPr>
              <w:p w14:paraId="41327425" w14:textId="77777777" w:rsidR="003F242F" w:rsidRPr="003F242F" w:rsidRDefault="003F242F" w:rsidP="003F242F">
                <w:pPr>
                  <w:pStyle w:val="TableNormal0"/>
                </w:pPr>
              </w:p>
            </w:tc>
            <w:tc>
              <w:tcPr>
                <w:tcW w:w="882" w:type="dxa"/>
                <w:tcBorders>
                  <w:bottom w:val="nil"/>
                </w:tcBorders>
              </w:tcPr>
              <w:p w14:paraId="479E79FF" w14:textId="77777777" w:rsidR="003F242F" w:rsidRPr="003F242F" w:rsidRDefault="003F242F" w:rsidP="003F242F">
                <w:pPr>
                  <w:pStyle w:val="TableNormal0"/>
                </w:pPr>
              </w:p>
            </w:tc>
            <w:tc>
              <w:tcPr>
                <w:tcW w:w="236" w:type="dxa"/>
                <w:tcBorders>
                  <w:top w:val="nil"/>
                  <w:bottom w:val="nil"/>
                </w:tcBorders>
              </w:tcPr>
              <w:p w14:paraId="25BAFB36" w14:textId="77777777" w:rsidR="003F242F" w:rsidRPr="003F242F" w:rsidRDefault="003F242F" w:rsidP="003F242F">
                <w:pPr>
                  <w:pStyle w:val="TableNormal0"/>
                </w:pPr>
              </w:p>
            </w:tc>
            <w:tc>
              <w:tcPr>
                <w:tcW w:w="631" w:type="dxa"/>
                <w:tcBorders>
                  <w:bottom w:val="nil"/>
                </w:tcBorders>
              </w:tcPr>
              <w:p w14:paraId="11441CB7" w14:textId="77777777" w:rsidR="003F242F" w:rsidRPr="003F242F" w:rsidRDefault="003F242F" w:rsidP="003F242F">
                <w:pPr>
                  <w:pStyle w:val="TableNormal0"/>
                </w:pPr>
              </w:p>
            </w:tc>
            <w:tc>
              <w:tcPr>
                <w:tcW w:w="364" w:type="dxa"/>
                <w:tcBorders>
                  <w:bottom w:val="nil"/>
                </w:tcBorders>
              </w:tcPr>
              <w:p w14:paraId="7D0E40A3" w14:textId="77777777" w:rsidR="003F242F" w:rsidRPr="003F242F" w:rsidRDefault="003F242F" w:rsidP="003F242F">
                <w:pPr>
                  <w:pStyle w:val="TableNormal0"/>
                </w:pPr>
              </w:p>
            </w:tc>
            <w:tc>
              <w:tcPr>
                <w:tcW w:w="364" w:type="dxa"/>
                <w:gridSpan w:val="2"/>
              </w:tcPr>
              <w:p w14:paraId="26D2BB35" w14:textId="77777777" w:rsidR="003F242F" w:rsidRPr="003F242F" w:rsidRDefault="003F242F" w:rsidP="003F242F">
                <w:pPr>
                  <w:pStyle w:val="TableNormal0"/>
                </w:pPr>
              </w:p>
            </w:tc>
            <w:tc>
              <w:tcPr>
                <w:tcW w:w="364" w:type="dxa"/>
              </w:tcPr>
              <w:p w14:paraId="7D649BD2" w14:textId="77777777" w:rsidR="003F242F" w:rsidRPr="003F242F" w:rsidRDefault="003F242F" w:rsidP="003F242F">
                <w:pPr>
                  <w:pStyle w:val="TableNormal0"/>
                </w:pPr>
              </w:p>
            </w:tc>
            <w:tc>
              <w:tcPr>
                <w:tcW w:w="364" w:type="dxa"/>
                <w:gridSpan w:val="2"/>
              </w:tcPr>
              <w:p w14:paraId="17BAB0A4" w14:textId="77777777" w:rsidR="003F242F" w:rsidRPr="003F242F" w:rsidRDefault="003F242F" w:rsidP="003F242F">
                <w:pPr>
                  <w:pStyle w:val="TableNormal0"/>
                </w:pPr>
              </w:p>
            </w:tc>
            <w:tc>
              <w:tcPr>
                <w:tcW w:w="364" w:type="dxa"/>
              </w:tcPr>
              <w:p w14:paraId="70174609" w14:textId="77777777" w:rsidR="003F242F" w:rsidRPr="003F242F" w:rsidRDefault="003F242F" w:rsidP="003F242F">
                <w:pPr>
                  <w:pStyle w:val="TableNormal0"/>
                </w:pPr>
              </w:p>
            </w:tc>
            <w:tc>
              <w:tcPr>
                <w:tcW w:w="364" w:type="dxa"/>
              </w:tcPr>
              <w:p w14:paraId="47E6CBE4" w14:textId="77777777" w:rsidR="003F242F" w:rsidRPr="003F242F" w:rsidRDefault="003F242F" w:rsidP="003F242F">
                <w:pPr>
                  <w:pStyle w:val="TableNormal0"/>
                </w:pPr>
              </w:p>
            </w:tc>
            <w:tc>
              <w:tcPr>
                <w:tcW w:w="364" w:type="dxa"/>
              </w:tcPr>
              <w:p w14:paraId="7C28D725" w14:textId="77777777" w:rsidR="003F242F" w:rsidRPr="003F242F" w:rsidRDefault="003F242F" w:rsidP="003F242F">
                <w:pPr>
                  <w:pStyle w:val="TableNormal0"/>
                </w:pPr>
              </w:p>
            </w:tc>
            <w:tc>
              <w:tcPr>
                <w:tcW w:w="367" w:type="dxa"/>
              </w:tcPr>
              <w:p w14:paraId="45D2A72B" w14:textId="77777777" w:rsidR="003F242F" w:rsidRPr="003F242F" w:rsidRDefault="003F242F" w:rsidP="003F242F">
                <w:pPr>
                  <w:pStyle w:val="TableNormal0"/>
                </w:pPr>
              </w:p>
            </w:tc>
          </w:tr>
          <w:tr w:rsidR="00090094" w14:paraId="7D7E48E3" w14:textId="77777777" w:rsidTr="00EC257E">
            <w:trPr>
              <w:trHeight w:val="304"/>
            </w:trPr>
            <w:tc>
              <w:tcPr>
                <w:tcW w:w="2770" w:type="dxa"/>
                <w:vMerge w:val="restart"/>
                <w:tcBorders>
                  <w:top w:val="nil"/>
                  <w:left w:val="nil"/>
                </w:tcBorders>
              </w:tcPr>
              <w:p w14:paraId="3F4EDA67" w14:textId="77777777" w:rsidR="00EC257E" w:rsidRDefault="00581773" w:rsidP="003F242F">
                <w:pPr>
                  <w:pStyle w:val="TableNormal0"/>
                </w:pPr>
                <w:r>
                  <w:t>Additional  testing</w:t>
                </w:r>
              </w:p>
              <w:p w14:paraId="4F1D6A06" w14:textId="77777777" w:rsidR="00EC257E" w:rsidRPr="003F242F" w:rsidRDefault="00581773" w:rsidP="003F242F">
                <w:pPr>
                  <w:pStyle w:val="TableNormal0"/>
                </w:pPr>
                <w:r w:rsidRPr="003F242F">
                  <w:t>(if indicated)</w:t>
                </w:r>
              </w:p>
            </w:tc>
            <w:tc>
              <w:tcPr>
                <w:tcW w:w="924" w:type="dxa"/>
                <w:gridSpan w:val="2"/>
                <w:vMerge w:val="restart"/>
                <w:tcBorders>
                  <w:top w:val="nil"/>
                </w:tcBorders>
                <w:vAlign w:val="bottom"/>
              </w:tcPr>
              <w:p w14:paraId="36794265" w14:textId="77777777" w:rsidR="00EC257E" w:rsidRPr="003F242F" w:rsidRDefault="00581773" w:rsidP="00EC257E">
                <w:pPr>
                  <w:pStyle w:val="FinePrint"/>
                  <w:spacing w:after="0"/>
                </w:pPr>
                <w:r w:rsidRPr="003F242F">
                  <w:t>Not</w:t>
                </w:r>
              </w:p>
              <w:p w14:paraId="64F4EAD7" w14:textId="77777777" w:rsidR="00EC257E" w:rsidRPr="003F242F" w:rsidRDefault="00581773" w:rsidP="00EC257E">
                <w:pPr>
                  <w:pStyle w:val="FinePrint"/>
                  <w:spacing w:after="0"/>
                </w:pPr>
                <w:r w:rsidRPr="003F242F">
                  <w:t>performed</w:t>
                </w:r>
              </w:p>
            </w:tc>
            <w:tc>
              <w:tcPr>
                <w:tcW w:w="714" w:type="dxa"/>
                <w:gridSpan w:val="2"/>
                <w:tcBorders>
                  <w:top w:val="nil"/>
                  <w:bottom w:val="nil"/>
                </w:tcBorders>
              </w:tcPr>
              <w:p w14:paraId="22E22541" w14:textId="77777777" w:rsidR="00EC257E" w:rsidRPr="003F242F" w:rsidRDefault="00581773" w:rsidP="00EC257E">
                <w:pPr>
                  <w:pStyle w:val="FinePrint"/>
                </w:pPr>
                <w:r w:rsidRPr="003F242F">
                  <w:t>Normal</w:t>
                </w:r>
              </w:p>
            </w:tc>
            <w:tc>
              <w:tcPr>
                <w:tcW w:w="882" w:type="dxa"/>
                <w:tcBorders>
                  <w:top w:val="nil"/>
                  <w:bottom w:val="nil"/>
                </w:tcBorders>
              </w:tcPr>
              <w:p w14:paraId="58BBFEB6" w14:textId="77777777" w:rsidR="00EC257E" w:rsidRPr="003F242F" w:rsidRDefault="00581773" w:rsidP="00EC257E">
                <w:pPr>
                  <w:pStyle w:val="FinePrint"/>
                </w:pPr>
                <w:r w:rsidRPr="003F242F">
                  <w:t>Abnormal</w:t>
                </w:r>
              </w:p>
            </w:tc>
            <w:tc>
              <w:tcPr>
                <w:tcW w:w="236" w:type="dxa"/>
                <w:tcBorders>
                  <w:top w:val="nil"/>
                  <w:bottom w:val="nil"/>
                </w:tcBorders>
              </w:tcPr>
              <w:p w14:paraId="3F276CA0" w14:textId="77777777" w:rsidR="00EC257E" w:rsidRPr="003F242F" w:rsidRDefault="00EC257E" w:rsidP="003F242F">
                <w:pPr>
                  <w:pStyle w:val="TableNormal0"/>
                </w:pPr>
              </w:p>
            </w:tc>
            <w:tc>
              <w:tcPr>
                <w:tcW w:w="631" w:type="dxa"/>
                <w:tcBorders>
                  <w:top w:val="nil"/>
                </w:tcBorders>
                <w:vAlign w:val="bottom"/>
              </w:tcPr>
              <w:p w14:paraId="667F0E2A" w14:textId="77777777" w:rsidR="00EC257E" w:rsidRPr="003F242F" w:rsidRDefault="00581773" w:rsidP="00EC257E">
                <w:pPr>
                  <w:pStyle w:val="FinePrint"/>
                  <w:spacing w:after="0"/>
                </w:pPr>
                <w:r w:rsidRPr="003F242F">
                  <w:t>dB/HL</w:t>
                </w:r>
              </w:p>
            </w:tc>
            <w:tc>
              <w:tcPr>
                <w:tcW w:w="364" w:type="dxa"/>
                <w:tcBorders>
                  <w:top w:val="nil"/>
                </w:tcBorders>
              </w:tcPr>
              <w:p w14:paraId="334F4B82" w14:textId="77777777" w:rsidR="00EC257E" w:rsidRPr="003F242F" w:rsidRDefault="00EC257E" w:rsidP="003F242F">
                <w:pPr>
                  <w:pStyle w:val="TableNormal0"/>
                </w:pPr>
              </w:p>
            </w:tc>
            <w:tc>
              <w:tcPr>
                <w:tcW w:w="364" w:type="dxa"/>
                <w:gridSpan w:val="2"/>
              </w:tcPr>
              <w:p w14:paraId="0410836F" w14:textId="77777777" w:rsidR="00EC257E" w:rsidRPr="003F242F" w:rsidRDefault="00EC257E" w:rsidP="003F242F">
                <w:pPr>
                  <w:pStyle w:val="TableNormal0"/>
                </w:pPr>
              </w:p>
            </w:tc>
            <w:tc>
              <w:tcPr>
                <w:tcW w:w="364" w:type="dxa"/>
              </w:tcPr>
              <w:p w14:paraId="088EFE90" w14:textId="77777777" w:rsidR="00EC257E" w:rsidRPr="003F242F" w:rsidRDefault="00EC257E" w:rsidP="003F242F">
                <w:pPr>
                  <w:pStyle w:val="TableNormal0"/>
                </w:pPr>
              </w:p>
            </w:tc>
            <w:tc>
              <w:tcPr>
                <w:tcW w:w="364" w:type="dxa"/>
                <w:gridSpan w:val="2"/>
              </w:tcPr>
              <w:p w14:paraId="70C8877E" w14:textId="77777777" w:rsidR="00EC257E" w:rsidRPr="003F242F" w:rsidRDefault="00EC257E" w:rsidP="003F242F">
                <w:pPr>
                  <w:pStyle w:val="TableNormal0"/>
                </w:pPr>
              </w:p>
            </w:tc>
            <w:tc>
              <w:tcPr>
                <w:tcW w:w="364" w:type="dxa"/>
              </w:tcPr>
              <w:p w14:paraId="5802DAEB" w14:textId="77777777" w:rsidR="00EC257E" w:rsidRPr="003F242F" w:rsidRDefault="00EC257E" w:rsidP="003F242F">
                <w:pPr>
                  <w:pStyle w:val="TableNormal0"/>
                </w:pPr>
              </w:p>
            </w:tc>
            <w:tc>
              <w:tcPr>
                <w:tcW w:w="364" w:type="dxa"/>
              </w:tcPr>
              <w:p w14:paraId="009543D0" w14:textId="77777777" w:rsidR="00EC257E" w:rsidRPr="003F242F" w:rsidRDefault="00EC257E" w:rsidP="003F242F">
                <w:pPr>
                  <w:pStyle w:val="TableNormal0"/>
                </w:pPr>
              </w:p>
            </w:tc>
            <w:tc>
              <w:tcPr>
                <w:tcW w:w="364" w:type="dxa"/>
              </w:tcPr>
              <w:p w14:paraId="79573F40" w14:textId="77777777" w:rsidR="00EC257E" w:rsidRPr="003F242F" w:rsidRDefault="00EC257E" w:rsidP="003F242F">
                <w:pPr>
                  <w:pStyle w:val="TableNormal0"/>
                </w:pPr>
              </w:p>
            </w:tc>
            <w:tc>
              <w:tcPr>
                <w:tcW w:w="367" w:type="dxa"/>
              </w:tcPr>
              <w:p w14:paraId="23227F67" w14:textId="77777777" w:rsidR="00EC257E" w:rsidRPr="003F242F" w:rsidRDefault="00EC257E" w:rsidP="003F242F">
                <w:pPr>
                  <w:pStyle w:val="TableNormal0"/>
                </w:pPr>
              </w:p>
            </w:tc>
          </w:tr>
          <w:tr w:rsidR="00090094" w14:paraId="7F6BB6F3" w14:textId="77777777" w:rsidTr="00EC257E">
            <w:trPr>
              <w:trHeight w:val="59"/>
            </w:trPr>
            <w:tc>
              <w:tcPr>
                <w:tcW w:w="2770" w:type="dxa"/>
                <w:vMerge/>
                <w:tcBorders>
                  <w:left w:val="nil"/>
                </w:tcBorders>
              </w:tcPr>
              <w:p w14:paraId="70BF2EB0" w14:textId="77777777" w:rsidR="00EC257E" w:rsidRPr="003F242F" w:rsidRDefault="00EC257E" w:rsidP="003F242F">
                <w:pPr>
                  <w:pStyle w:val="TableNormal0"/>
                </w:pPr>
              </w:p>
            </w:tc>
            <w:tc>
              <w:tcPr>
                <w:tcW w:w="924" w:type="dxa"/>
                <w:gridSpan w:val="2"/>
                <w:vMerge/>
              </w:tcPr>
              <w:p w14:paraId="716F0A73" w14:textId="77777777" w:rsidR="00EC257E" w:rsidRPr="003F242F" w:rsidRDefault="00EC257E" w:rsidP="003F242F">
                <w:pPr>
                  <w:pStyle w:val="TableNormal0"/>
                </w:pPr>
              </w:p>
            </w:tc>
            <w:tc>
              <w:tcPr>
                <w:tcW w:w="714" w:type="dxa"/>
                <w:gridSpan w:val="2"/>
                <w:tcBorders>
                  <w:top w:val="nil"/>
                </w:tcBorders>
              </w:tcPr>
              <w:p w14:paraId="4BF0C900" w14:textId="77777777" w:rsidR="00EC257E" w:rsidRPr="003F242F" w:rsidRDefault="00EC257E" w:rsidP="003F242F">
                <w:pPr>
                  <w:pStyle w:val="TableNormal0"/>
                </w:pPr>
              </w:p>
            </w:tc>
            <w:tc>
              <w:tcPr>
                <w:tcW w:w="882" w:type="dxa"/>
                <w:tcBorders>
                  <w:top w:val="nil"/>
                </w:tcBorders>
              </w:tcPr>
              <w:p w14:paraId="6F5BDC24" w14:textId="77777777" w:rsidR="00EC257E" w:rsidRPr="003F242F" w:rsidRDefault="00EC257E" w:rsidP="003F242F">
                <w:pPr>
                  <w:pStyle w:val="TableNormal0"/>
                </w:pPr>
              </w:p>
            </w:tc>
            <w:tc>
              <w:tcPr>
                <w:tcW w:w="236" w:type="dxa"/>
                <w:tcBorders>
                  <w:top w:val="nil"/>
                  <w:bottom w:val="nil"/>
                </w:tcBorders>
              </w:tcPr>
              <w:p w14:paraId="3219346F" w14:textId="77777777" w:rsidR="00EC257E" w:rsidRPr="003F242F" w:rsidRDefault="00EC257E" w:rsidP="003F242F">
                <w:pPr>
                  <w:pStyle w:val="TableNormal0"/>
                </w:pPr>
              </w:p>
            </w:tc>
            <w:tc>
              <w:tcPr>
                <w:tcW w:w="631" w:type="dxa"/>
                <w:vAlign w:val="center"/>
              </w:tcPr>
              <w:p w14:paraId="0BFD5AC6" w14:textId="77777777" w:rsidR="00EC257E" w:rsidRPr="003F242F" w:rsidRDefault="00581773" w:rsidP="003F242F">
                <w:pPr>
                  <w:pStyle w:val="TableNormal0"/>
                </w:pPr>
                <w:r w:rsidRPr="003F242F">
                  <w:t>–10</w:t>
                </w:r>
              </w:p>
            </w:tc>
            <w:tc>
              <w:tcPr>
                <w:tcW w:w="364" w:type="dxa"/>
              </w:tcPr>
              <w:p w14:paraId="1190063F" w14:textId="77777777" w:rsidR="00EC257E" w:rsidRPr="003F242F" w:rsidRDefault="00EC257E" w:rsidP="003F242F">
                <w:pPr>
                  <w:pStyle w:val="TableNormal0"/>
                </w:pPr>
              </w:p>
            </w:tc>
            <w:tc>
              <w:tcPr>
                <w:tcW w:w="364" w:type="dxa"/>
                <w:gridSpan w:val="2"/>
              </w:tcPr>
              <w:p w14:paraId="5D4C47B9" w14:textId="77777777" w:rsidR="00EC257E" w:rsidRPr="003F242F" w:rsidRDefault="00EC257E" w:rsidP="003F242F">
                <w:pPr>
                  <w:pStyle w:val="TableNormal0"/>
                </w:pPr>
              </w:p>
            </w:tc>
            <w:tc>
              <w:tcPr>
                <w:tcW w:w="364" w:type="dxa"/>
              </w:tcPr>
              <w:p w14:paraId="52685DD2" w14:textId="77777777" w:rsidR="00EC257E" w:rsidRPr="003F242F" w:rsidRDefault="00EC257E" w:rsidP="003F242F">
                <w:pPr>
                  <w:pStyle w:val="TableNormal0"/>
                </w:pPr>
              </w:p>
            </w:tc>
            <w:tc>
              <w:tcPr>
                <w:tcW w:w="364" w:type="dxa"/>
                <w:gridSpan w:val="2"/>
              </w:tcPr>
              <w:p w14:paraId="08E4246C" w14:textId="77777777" w:rsidR="00EC257E" w:rsidRPr="003F242F" w:rsidRDefault="00EC257E" w:rsidP="003F242F">
                <w:pPr>
                  <w:pStyle w:val="TableNormal0"/>
                </w:pPr>
              </w:p>
            </w:tc>
            <w:tc>
              <w:tcPr>
                <w:tcW w:w="364" w:type="dxa"/>
              </w:tcPr>
              <w:p w14:paraId="335602A0" w14:textId="77777777" w:rsidR="00EC257E" w:rsidRPr="003F242F" w:rsidRDefault="00EC257E" w:rsidP="003F242F">
                <w:pPr>
                  <w:pStyle w:val="TableNormal0"/>
                </w:pPr>
              </w:p>
            </w:tc>
            <w:tc>
              <w:tcPr>
                <w:tcW w:w="364" w:type="dxa"/>
              </w:tcPr>
              <w:p w14:paraId="05AF813B" w14:textId="77777777" w:rsidR="00EC257E" w:rsidRPr="003F242F" w:rsidRDefault="00EC257E" w:rsidP="003F242F">
                <w:pPr>
                  <w:pStyle w:val="TableNormal0"/>
                </w:pPr>
              </w:p>
            </w:tc>
            <w:tc>
              <w:tcPr>
                <w:tcW w:w="364" w:type="dxa"/>
              </w:tcPr>
              <w:p w14:paraId="38FD6463" w14:textId="77777777" w:rsidR="00EC257E" w:rsidRPr="003F242F" w:rsidRDefault="00EC257E" w:rsidP="003F242F">
                <w:pPr>
                  <w:pStyle w:val="TableNormal0"/>
                </w:pPr>
              </w:p>
            </w:tc>
            <w:tc>
              <w:tcPr>
                <w:tcW w:w="367" w:type="dxa"/>
              </w:tcPr>
              <w:p w14:paraId="6C010D64" w14:textId="77777777" w:rsidR="00EC257E" w:rsidRPr="003F242F" w:rsidRDefault="00EC257E" w:rsidP="003F242F">
                <w:pPr>
                  <w:pStyle w:val="TableNormal0"/>
                </w:pPr>
              </w:p>
            </w:tc>
          </w:tr>
          <w:tr w:rsidR="00090094" w14:paraId="7C65E206" w14:textId="77777777" w:rsidTr="00EC257E">
            <w:tc>
              <w:tcPr>
                <w:tcW w:w="2770" w:type="dxa"/>
              </w:tcPr>
              <w:p w14:paraId="625691C5" w14:textId="77777777" w:rsidR="003F242F" w:rsidRPr="003F242F" w:rsidRDefault="00581773" w:rsidP="003F242F">
                <w:pPr>
                  <w:pStyle w:val="TableNormal0"/>
                </w:pPr>
                <w:r w:rsidRPr="003F242F">
                  <w:t>(414) Speech audiometry</w:t>
                </w:r>
              </w:p>
            </w:tc>
            <w:tc>
              <w:tcPr>
                <w:tcW w:w="924" w:type="dxa"/>
                <w:gridSpan w:val="2"/>
              </w:tcPr>
              <w:p w14:paraId="2E231865" w14:textId="77777777" w:rsidR="003F242F" w:rsidRPr="003F242F" w:rsidRDefault="003F242F" w:rsidP="003F242F">
                <w:pPr>
                  <w:pStyle w:val="TableNormal0"/>
                </w:pPr>
              </w:p>
            </w:tc>
            <w:tc>
              <w:tcPr>
                <w:tcW w:w="714" w:type="dxa"/>
                <w:gridSpan w:val="2"/>
              </w:tcPr>
              <w:p w14:paraId="136BAEC4" w14:textId="77777777" w:rsidR="003F242F" w:rsidRPr="003F242F" w:rsidRDefault="003F242F" w:rsidP="003F242F">
                <w:pPr>
                  <w:pStyle w:val="TableNormal0"/>
                </w:pPr>
              </w:p>
            </w:tc>
            <w:tc>
              <w:tcPr>
                <w:tcW w:w="882" w:type="dxa"/>
              </w:tcPr>
              <w:p w14:paraId="251C410A" w14:textId="77777777" w:rsidR="003F242F" w:rsidRPr="003F242F" w:rsidRDefault="003F242F" w:rsidP="003F242F">
                <w:pPr>
                  <w:pStyle w:val="TableNormal0"/>
                </w:pPr>
              </w:p>
            </w:tc>
            <w:tc>
              <w:tcPr>
                <w:tcW w:w="236" w:type="dxa"/>
                <w:tcBorders>
                  <w:top w:val="nil"/>
                  <w:bottom w:val="nil"/>
                </w:tcBorders>
              </w:tcPr>
              <w:p w14:paraId="47F7DA13" w14:textId="77777777" w:rsidR="003F242F" w:rsidRPr="003F242F" w:rsidRDefault="003F242F" w:rsidP="003F242F">
                <w:pPr>
                  <w:pStyle w:val="TableNormal0"/>
                </w:pPr>
              </w:p>
            </w:tc>
            <w:tc>
              <w:tcPr>
                <w:tcW w:w="631" w:type="dxa"/>
                <w:vAlign w:val="center"/>
              </w:tcPr>
              <w:p w14:paraId="0A75E2A6" w14:textId="77777777" w:rsidR="003F242F" w:rsidRPr="003F242F" w:rsidRDefault="00581773" w:rsidP="003F242F">
                <w:pPr>
                  <w:pStyle w:val="TableNormal0"/>
                </w:pPr>
                <w:r w:rsidRPr="003F242F">
                  <w:t>    0</w:t>
                </w:r>
              </w:p>
            </w:tc>
            <w:tc>
              <w:tcPr>
                <w:tcW w:w="364" w:type="dxa"/>
              </w:tcPr>
              <w:p w14:paraId="6784A250" w14:textId="77777777" w:rsidR="003F242F" w:rsidRPr="003F242F" w:rsidRDefault="003F242F" w:rsidP="003F242F">
                <w:pPr>
                  <w:pStyle w:val="TableNormal0"/>
                </w:pPr>
              </w:p>
            </w:tc>
            <w:tc>
              <w:tcPr>
                <w:tcW w:w="364" w:type="dxa"/>
                <w:gridSpan w:val="2"/>
              </w:tcPr>
              <w:p w14:paraId="6653D71D" w14:textId="77777777" w:rsidR="003F242F" w:rsidRPr="003F242F" w:rsidRDefault="003F242F" w:rsidP="003F242F">
                <w:pPr>
                  <w:pStyle w:val="TableNormal0"/>
                </w:pPr>
              </w:p>
            </w:tc>
            <w:tc>
              <w:tcPr>
                <w:tcW w:w="364" w:type="dxa"/>
              </w:tcPr>
              <w:p w14:paraId="39705DA2" w14:textId="77777777" w:rsidR="003F242F" w:rsidRPr="003F242F" w:rsidRDefault="003F242F" w:rsidP="003F242F">
                <w:pPr>
                  <w:pStyle w:val="TableNormal0"/>
                </w:pPr>
              </w:p>
            </w:tc>
            <w:tc>
              <w:tcPr>
                <w:tcW w:w="364" w:type="dxa"/>
                <w:gridSpan w:val="2"/>
              </w:tcPr>
              <w:p w14:paraId="26C4F17C" w14:textId="77777777" w:rsidR="003F242F" w:rsidRPr="003F242F" w:rsidRDefault="003F242F" w:rsidP="003F242F">
                <w:pPr>
                  <w:pStyle w:val="TableNormal0"/>
                </w:pPr>
              </w:p>
            </w:tc>
            <w:tc>
              <w:tcPr>
                <w:tcW w:w="364" w:type="dxa"/>
              </w:tcPr>
              <w:p w14:paraId="6C70EF85" w14:textId="77777777" w:rsidR="003F242F" w:rsidRPr="003F242F" w:rsidRDefault="003F242F" w:rsidP="003F242F">
                <w:pPr>
                  <w:pStyle w:val="TableNormal0"/>
                </w:pPr>
              </w:p>
            </w:tc>
            <w:tc>
              <w:tcPr>
                <w:tcW w:w="364" w:type="dxa"/>
              </w:tcPr>
              <w:p w14:paraId="43A1BA7A" w14:textId="77777777" w:rsidR="003F242F" w:rsidRPr="003F242F" w:rsidRDefault="003F242F" w:rsidP="003F242F">
                <w:pPr>
                  <w:pStyle w:val="TableNormal0"/>
                </w:pPr>
              </w:p>
            </w:tc>
            <w:tc>
              <w:tcPr>
                <w:tcW w:w="364" w:type="dxa"/>
              </w:tcPr>
              <w:p w14:paraId="2E7BA939" w14:textId="77777777" w:rsidR="003F242F" w:rsidRPr="003F242F" w:rsidRDefault="003F242F" w:rsidP="003F242F">
                <w:pPr>
                  <w:pStyle w:val="TableNormal0"/>
                </w:pPr>
              </w:p>
            </w:tc>
            <w:tc>
              <w:tcPr>
                <w:tcW w:w="367" w:type="dxa"/>
              </w:tcPr>
              <w:p w14:paraId="5917AD72" w14:textId="77777777" w:rsidR="003F242F" w:rsidRPr="003F242F" w:rsidRDefault="003F242F" w:rsidP="003F242F">
                <w:pPr>
                  <w:pStyle w:val="TableNormal0"/>
                </w:pPr>
              </w:p>
            </w:tc>
          </w:tr>
          <w:tr w:rsidR="00090094" w14:paraId="4329333D" w14:textId="77777777" w:rsidTr="00EC257E">
            <w:tc>
              <w:tcPr>
                <w:tcW w:w="2770" w:type="dxa"/>
              </w:tcPr>
              <w:p w14:paraId="6B9D0ACB" w14:textId="77777777" w:rsidR="003F242F" w:rsidRPr="003F242F" w:rsidRDefault="00581773" w:rsidP="003F242F">
                <w:pPr>
                  <w:pStyle w:val="TableNormal0"/>
                </w:pPr>
                <w:r w:rsidRPr="003F242F">
                  <w:t>(415) Posterior rhinoscopy</w:t>
                </w:r>
              </w:p>
            </w:tc>
            <w:tc>
              <w:tcPr>
                <w:tcW w:w="924" w:type="dxa"/>
                <w:gridSpan w:val="2"/>
                <w:tcBorders>
                  <w:bottom w:val="nil"/>
                </w:tcBorders>
              </w:tcPr>
              <w:p w14:paraId="02B40F73" w14:textId="77777777" w:rsidR="003F242F" w:rsidRPr="003F242F" w:rsidRDefault="003F242F" w:rsidP="003F242F">
                <w:pPr>
                  <w:pStyle w:val="TableNormal0"/>
                </w:pPr>
              </w:p>
            </w:tc>
            <w:tc>
              <w:tcPr>
                <w:tcW w:w="714" w:type="dxa"/>
                <w:gridSpan w:val="2"/>
                <w:tcBorders>
                  <w:bottom w:val="nil"/>
                </w:tcBorders>
              </w:tcPr>
              <w:p w14:paraId="50C17270" w14:textId="77777777" w:rsidR="003F242F" w:rsidRPr="003F242F" w:rsidRDefault="003F242F" w:rsidP="003F242F">
                <w:pPr>
                  <w:pStyle w:val="TableNormal0"/>
                </w:pPr>
              </w:p>
            </w:tc>
            <w:tc>
              <w:tcPr>
                <w:tcW w:w="882" w:type="dxa"/>
                <w:tcBorders>
                  <w:bottom w:val="nil"/>
                </w:tcBorders>
              </w:tcPr>
              <w:p w14:paraId="28500D5B" w14:textId="77777777" w:rsidR="003F242F" w:rsidRPr="003F242F" w:rsidRDefault="003F242F" w:rsidP="003F242F">
                <w:pPr>
                  <w:pStyle w:val="TableNormal0"/>
                </w:pPr>
              </w:p>
            </w:tc>
            <w:tc>
              <w:tcPr>
                <w:tcW w:w="236" w:type="dxa"/>
                <w:tcBorders>
                  <w:top w:val="nil"/>
                  <w:bottom w:val="nil"/>
                </w:tcBorders>
              </w:tcPr>
              <w:p w14:paraId="221D1E4C" w14:textId="77777777" w:rsidR="003F242F" w:rsidRPr="003F242F" w:rsidRDefault="003F242F" w:rsidP="003F242F">
                <w:pPr>
                  <w:pStyle w:val="TableNormal0"/>
                </w:pPr>
              </w:p>
            </w:tc>
            <w:tc>
              <w:tcPr>
                <w:tcW w:w="631" w:type="dxa"/>
                <w:vAlign w:val="center"/>
              </w:tcPr>
              <w:p w14:paraId="522012F7" w14:textId="77777777" w:rsidR="003F242F" w:rsidRPr="003F242F" w:rsidRDefault="00581773" w:rsidP="003F242F">
                <w:pPr>
                  <w:pStyle w:val="TableNormal0"/>
                </w:pPr>
                <w:r w:rsidRPr="003F242F">
                  <w:t xml:space="preserve">  10</w:t>
                </w:r>
              </w:p>
            </w:tc>
            <w:tc>
              <w:tcPr>
                <w:tcW w:w="364" w:type="dxa"/>
              </w:tcPr>
              <w:p w14:paraId="338460E7" w14:textId="77777777" w:rsidR="003F242F" w:rsidRPr="003F242F" w:rsidRDefault="003F242F" w:rsidP="003F242F">
                <w:pPr>
                  <w:pStyle w:val="TableNormal0"/>
                </w:pPr>
              </w:p>
            </w:tc>
            <w:tc>
              <w:tcPr>
                <w:tcW w:w="364" w:type="dxa"/>
                <w:gridSpan w:val="2"/>
              </w:tcPr>
              <w:p w14:paraId="78864938" w14:textId="77777777" w:rsidR="003F242F" w:rsidRPr="003F242F" w:rsidRDefault="003F242F" w:rsidP="003F242F">
                <w:pPr>
                  <w:pStyle w:val="TableNormal0"/>
                </w:pPr>
              </w:p>
            </w:tc>
            <w:tc>
              <w:tcPr>
                <w:tcW w:w="364" w:type="dxa"/>
              </w:tcPr>
              <w:p w14:paraId="52B3D83D" w14:textId="77777777" w:rsidR="003F242F" w:rsidRPr="003F242F" w:rsidRDefault="003F242F" w:rsidP="003F242F">
                <w:pPr>
                  <w:pStyle w:val="TableNormal0"/>
                </w:pPr>
              </w:p>
            </w:tc>
            <w:tc>
              <w:tcPr>
                <w:tcW w:w="364" w:type="dxa"/>
                <w:gridSpan w:val="2"/>
              </w:tcPr>
              <w:p w14:paraId="587B6F68" w14:textId="77777777" w:rsidR="003F242F" w:rsidRPr="003F242F" w:rsidRDefault="003F242F" w:rsidP="003F242F">
                <w:pPr>
                  <w:pStyle w:val="TableNormal0"/>
                </w:pPr>
              </w:p>
            </w:tc>
            <w:tc>
              <w:tcPr>
                <w:tcW w:w="364" w:type="dxa"/>
              </w:tcPr>
              <w:p w14:paraId="126DBB0E" w14:textId="77777777" w:rsidR="003F242F" w:rsidRPr="003F242F" w:rsidRDefault="003F242F" w:rsidP="003F242F">
                <w:pPr>
                  <w:pStyle w:val="TableNormal0"/>
                </w:pPr>
              </w:p>
            </w:tc>
            <w:tc>
              <w:tcPr>
                <w:tcW w:w="364" w:type="dxa"/>
              </w:tcPr>
              <w:p w14:paraId="16ADCC80" w14:textId="77777777" w:rsidR="003F242F" w:rsidRPr="003F242F" w:rsidRDefault="003F242F" w:rsidP="003F242F">
                <w:pPr>
                  <w:pStyle w:val="TableNormal0"/>
                </w:pPr>
              </w:p>
            </w:tc>
            <w:tc>
              <w:tcPr>
                <w:tcW w:w="364" w:type="dxa"/>
              </w:tcPr>
              <w:p w14:paraId="248AF7C2" w14:textId="77777777" w:rsidR="003F242F" w:rsidRPr="003F242F" w:rsidRDefault="003F242F" w:rsidP="003F242F">
                <w:pPr>
                  <w:pStyle w:val="TableNormal0"/>
                </w:pPr>
              </w:p>
            </w:tc>
            <w:tc>
              <w:tcPr>
                <w:tcW w:w="367" w:type="dxa"/>
              </w:tcPr>
              <w:p w14:paraId="024F9C3B" w14:textId="77777777" w:rsidR="003F242F" w:rsidRPr="003F242F" w:rsidRDefault="003F242F" w:rsidP="003F242F">
                <w:pPr>
                  <w:pStyle w:val="TableNormal0"/>
                </w:pPr>
              </w:p>
            </w:tc>
          </w:tr>
          <w:tr w:rsidR="00090094" w14:paraId="60BCCA8B" w14:textId="77777777" w:rsidTr="00EC257E">
            <w:tc>
              <w:tcPr>
                <w:tcW w:w="2770" w:type="dxa"/>
                <w:vMerge w:val="restart"/>
              </w:tcPr>
              <w:p w14:paraId="1E9F80A8" w14:textId="77777777" w:rsidR="003F242F" w:rsidRPr="003F242F" w:rsidRDefault="00581773" w:rsidP="003F242F">
                <w:pPr>
                  <w:pStyle w:val="TableNormal0"/>
                </w:pPr>
                <w:r w:rsidRPr="003F242F">
                  <w:t>(416) EOG; spontaneous and</w:t>
                </w:r>
                <w:r w:rsidR="00EC257E">
                  <w:t xml:space="preserve"> </w:t>
                </w:r>
                <w:r w:rsidRPr="003F242F">
                  <w:t>positional nystagmus</w:t>
                </w:r>
              </w:p>
            </w:tc>
            <w:tc>
              <w:tcPr>
                <w:tcW w:w="2520" w:type="dxa"/>
                <w:gridSpan w:val="5"/>
                <w:vMerge w:val="restart"/>
              </w:tcPr>
              <w:p w14:paraId="6817812C" w14:textId="77777777" w:rsidR="003F242F" w:rsidRPr="003F242F" w:rsidRDefault="003F242F" w:rsidP="003F242F">
                <w:pPr>
                  <w:pStyle w:val="TableNormal0"/>
                </w:pPr>
              </w:p>
            </w:tc>
            <w:tc>
              <w:tcPr>
                <w:tcW w:w="236" w:type="dxa"/>
                <w:tcBorders>
                  <w:top w:val="nil"/>
                  <w:bottom w:val="nil"/>
                </w:tcBorders>
              </w:tcPr>
              <w:p w14:paraId="68C37483" w14:textId="77777777" w:rsidR="003F242F" w:rsidRPr="003F242F" w:rsidRDefault="003F242F" w:rsidP="003F242F">
                <w:pPr>
                  <w:pStyle w:val="TableNormal0"/>
                </w:pPr>
              </w:p>
            </w:tc>
            <w:tc>
              <w:tcPr>
                <w:tcW w:w="631" w:type="dxa"/>
                <w:vAlign w:val="center"/>
              </w:tcPr>
              <w:p w14:paraId="2D59A546" w14:textId="77777777" w:rsidR="003F242F" w:rsidRPr="003F242F" w:rsidRDefault="00581773" w:rsidP="003F242F">
                <w:pPr>
                  <w:pStyle w:val="TableNormal0"/>
                </w:pPr>
                <w:r w:rsidRPr="003F242F">
                  <w:t xml:space="preserve">  20</w:t>
                </w:r>
              </w:p>
            </w:tc>
            <w:tc>
              <w:tcPr>
                <w:tcW w:w="364" w:type="dxa"/>
              </w:tcPr>
              <w:p w14:paraId="6326468B" w14:textId="77777777" w:rsidR="003F242F" w:rsidRPr="003F242F" w:rsidRDefault="003F242F" w:rsidP="003F242F">
                <w:pPr>
                  <w:pStyle w:val="TableNormal0"/>
                </w:pPr>
              </w:p>
            </w:tc>
            <w:tc>
              <w:tcPr>
                <w:tcW w:w="364" w:type="dxa"/>
                <w:gridSpan w:val="2"/>
              </w:tcPr>
              <w:p w14:paraId="4E6D33B6" w14:textId="77777777" w:rsidR="003F242F" w:rsidRPr="003F242F" w:rsidRDefault="003F242F" w:rsidP="003F242F">
                <w:pPr>
                  <w:pStyle w:val="TableNormal0"/>
                </w:pPr>
              </w:p>
            </w:tc>
            <w:tc>
              <w:tcPr>
                <w:tcW w:w="364" w:type="dxa"/>
              </w:tcPr>
              <w:p w14:paraId="4E65B890" w14:textId="77777777" w:rsidR="003F242F" w:rsidRPr="003F242F" w:rsidRDefault="003F242F" w:rsidP="003F242F">
                <w:pPr>
                  <w:pStyle w:val="TableNormal0"/>
                </w:pPr>
              </w:p>
            </w:tc>
            <w:tc>
              <w:tcPr>
                <w:tcW w:w="364" w:type="dxa"/>
                <w:gridSpan w:val="2"/>
              </w:tcPr>
              <w:p w14:paraId="2F665849" w14:textId="77777777" w:rsidR="003F242F" w:rsidRPr="003F242F" w:rsidRDefault="003F242F" w:rsidP="003F242F">
                <w:pPr>
                  <w:pStyle w:val="TableNormal0"/>
                </w:pPr>
              </w:p>
            </w:tc>
            <w:tc>
              <w:tcPr>
                <w:tcW w:w="364" w:type="dxa"/>
              </w:tcPr>
              <w:p w14:paraId="0455B88C" w14:textId="77777777" w:rsidR="003F242F" w:rsidRPr="003F242F" w:rsidRDefault="003F242F" w:rsidP="003F242F">
                <w:pPr>
                  <w:pStyle w:val="TableNormal0"/>
                </w:pPr>
              </w:p>
            </w:tc>
            <w:tc>
              <w:tcPr>
                <w:tcW w:w="364" w:type="dxa"/>
              </w:tcPr>
              <w:p w14:paraId="67958609" w14:textId="77777777" w:rsidR="003F242F" w:rsidRPr="003F242F" w:rsidRDefault="003F242F" w:rsidP="003F242F">
                <w:pPr>
                  <w:pStyle w:val="TableNormal0"/>
                </w:pPr>
              </w:p>
            </w:tc>
            <w:tc>
              <w:tcPr>
                <w:tcW w:w="364" w:type="dxa"/>
              </w:tcPr>
              <w:p w14:paraId="6E43E36E" w14:textId="77777777" w:rsidR="003F242F" w:rsidRPr="003F242F" w:rsidRDefault="003F242F" w:rsidP="003F242F">
                <w:pPr>
                  <w:pStyle w:val="TableNormal0"/>
                </w:pPr>
              </w:p>
            </w:tc>
            <w:tc>
              <w:tcPr>
                <w:tcW w:w="367" w:type="dxa"/>
              </w:tcPr>
              <w:p w14:paraId="3D78DCD6" w14:textId="77777777" w:rsidR="003F242F" w:rsidRPr="003F242F" w:rsidRDefault="003F242F" w:rsidP="003F242F">
                <w:pPr>
                  <w:pStyle w:val="TableNormal0"/>
                </w:pPr>
              </w:p>
            </w:tc>
          </w:tr>
          <w:tr w:rsidR="00090094" w14:paraId="185305C7" w14:textId="77777777" w:rsidTr="00EC257E">
            <w:tc>
              <w:tcPr>
                <w:tcW w:w="2770" w:type="dxa"/>
                <w:vMerge/>
                <w:tcBorders>
                  <w:bottom w:val="nil"/>
                </w:tcBorders>
              </w:tcPr>
              <w:p w14:paraId="45B3174E" w14:textId="77777777" w:rsidR="003F242F" w:rsidRPr="003F242F" w:rsidRDefault="003F242F" w:rsidP="003F242F">
                <w:pPr>
                  <w:pStyle w:val="TableNormal0"/>
                </w:pPr>
              </w:p>
            </w:tc>
            <w:tc>
              <w:tcPr>
                <w:tcW w:w="2520" w:type="dxa"/>
                <w:gridSpan w:val="5"/>
                <w:vMerge/>
                <w:tcBorders>
                  <w:bottom w:val="single" w:sz="4" w:space="0" w:color="auto"/>
                </w:tcBorders>
              </w:tcPr>
              <w:p w14:paraId="0291D8E4" w14:textId="77777777" w:rsidR="003F242F" w:rsidRPr="003F242F" w:rsidRDefault="003F242F" w:rsidP="003F242F">
                <w:pPr>
                  <w:pStyle w:val="TableNormal0"/>
                </w:pPr>
              </w:p>
            </w:tc>
            <w:tc>
              <w:tcPr>
                <w:tcW w:w="236" w:type="dxa"/>
                <w:tcBorders>
                  <w:top w:val="nil"/>
                  <w:bottom w:val="nil"/>
                </w:tcBorders>
              </w:tcPr>
              <w:p w14:paraId="303A563B" w14:textId="77777777" w:rsidR="003F242F" w:rsidRPr="003F242F" w:rsidRDefault="003F242F" w:rsidP="003F242F">
                <w:pPr>
                  <w:pStyle w:val="TableNormal0"/>
                </w:pPr>
              </w:p>
            </w:tc>
            <w:tc>
              <w:tcPr>
                <w:tcW w:w="631" w:type="dxa"/>
                <w:vAlign w:val="center"/>
              </w:tcPr>
              <w:p w14:paraId="490AE024" w14:textId="77777777" w:rsidR="003F242F" w:rsidRPr="003F242F" w:rsidRDefault="00581773" w:rsidP="003F242F">
                <w:pPr>
                  <w:pStyle w:val="TableNormal0"/>
                </w:pPr>
                <w:r w:rsidRPr="003F242F">
                  <w:t xml:space="preserve">  30</w:t>
                </w:r>
              </w:p>
            </w:tc>
            <w:tc>
              <w:tcPr>
                <w:tcW w:w="364" w:type="dxa"/>
              </w:tcPr>
              <w:p w14:paraId="4145933B" w14:textId="77777777" w:rsidR="003F242F" w:rsidRPr="003F242F" w:rsidRDefault="003F242F" w:rsidP="003F242F">
                <w:pPr>
                  <w:pStyle w:val="TableNormal0"/>
                </w:pPr>
              </w:p>
            </w:tc>
            <w:tc>
              <w:tcPr>
                <w:tcW w:w="364" w:type="dxa"/>
                <w:gridSpan w:val="2"/>
              </w:tcPr>
              <w:p w14:paraId="252E0338" w14:textId="77777777" w:rsidR="003F242F" w:rsidRPr="003F242F" w:rsidRDefault="003F242F" w:rsidP="003F242F">
                <w:pPr>
                  <w:pStyle w:val="TableNormal0"/>
                </w:pPr>
              </w:p>
            </w:tc>
            <w:tc>
              <w:tcPr>
                <w:tcW w:w="364" w:type="dxa"/>
              </w:tcPr>
              <w:p w14:paraId="713E4B70" w14:textId="77777777" w:rsidR="003F242F" w:rsidRPr="003F242F" w:rsidRDefault="003F242F" w:rsidP="003F242F">
                <w:pPr>
                  <w:pStyle w:val="TableNormal0"/>
                </w:pPr>
              </w:p>
            </w:tc>
            <w:tc>
              <w:tcPr>
                <w:tcW w:w="364" w:type="dxa"/>
                <w:gridSpan w:val="2"/>
              </w:tcPr>
              <w:p w14:paraId="7DE10E8E" w14:textId="77777777" w:rsidR="003F242F" w:rsidRPr="003F242F" w:rsidRDefault="003F242F" w:rsidP="003F242F">
                <w:pPr>
                  <w:pStyle w:val="TableNormal0"/>
                </w:pPr>
              </w:p>
            </w:tc>
            <w:tc>
              <w:tcPr>
                <w:tcW w:w="364" w:type="dxa"/>
              </w:tcPr>
              <w:p w14:paraId="3DF85BFE" w14:textId="77777777" w:rsidR="003F242F" w:rsidRPr="003F242F" w:rsidRDefault="003F242F" w:rsidP="003F242F">
                <w:pPr>
                  <w:pStyle w:val="TableNormal0"/>
                </w:pPr>
              </w:p>
            </w:tc>
            <w:tc>
              <w:tcPr>
                <w:tcW w:w="364" w:type="dxa"/>
              </w:tcPr>
              <w:p w14:paraId="7BEDE33B" w14:textId="77777777" w:rsidR="003F242F" w:rsidRPr="003F242F" w:rsidRDefault="003F242F" w:rsidP="003F242F">
                <w:pPr>
                  <w:pStyle w:val="TableNormal0"/>
                </w:pPr>
              </w:p>
            </w:tc>
            <w:tc>
              <w:tcPr>
                <w:tcW w:w="364" w:type="dxa"/>
              </w:tcPr>
              <w:p w14:paraId="703344F8" w14:textId="77777777" w:rsidR="003F242F" w:rsidRPr="003F242F" w:rsidRDefault="003F242F" w:rsidP="003F242F">
                <w:pPr>
                  <w:pStyle w:val="TableNormal0"/>
                </w:pPr>
              </w:p>
            </w:tc>
            <w:tc>
              <w:tcPr>
                <w:tcW w:w="367" w:type="dxa"/>
              </w:tcPr>
              <w:p w14:paraId="79E9C5B7" w14:textId="77777777" w:rsidR="003F242F" w:rsidRPr="003F242F" w:rsidRDefault="003F242F" w:rsidP="003F242F">
                <w:pPr>
                  <w:pStyle w:val="TableNormal0"/>
                </w:pPr>
              </w:p>
            </w:tc>
          </w:tr>
          <w:tr w:rsidR="00090094" w14:paraId="73AF1F9F" w14:textId="77777777" w:rsidTr="00EC257E">
            <w:tc>
              <w:tcPr>
                <w:tcW w:w="2770" w:type="dxa"/>
                <w:tcBorders>
                  <w:bottom w:val="nil"/>
                </w:tcBorders>
              </w:tcPr>
              <w:p w14:paraId="4411665B" w14:textId="77777777" w:rsidR="003F242F" w:rsidRPr="003F242F" w:rsidRDefault="00581773" w:rsidP="003F242F">
                <w:pPr>
                  <w:pStyle w:val="TableNormal0"/>
                </w:pPr>
                <w:r w:rsidRPr="003F242F">
                  <w:t>(417) Differential caloric test or</w:t>
                </w:r>
              </w:p>
            </w:tc>
            <w:tc>
              <w:tcPr>
                <w:tcW w:w="2520" w:type="dxa"/>
                <w:gridSpan w:val="5"/>
                <w:vMerge w:val="restart"/>
                <w:tcBorders>
                  <w:top w:val="single" w:sz="4" w:space="0" w:color="auto"/>
                </w:tcBorders>
              </w:tcPr>
              <w:p w14:paraId="6A907A56" w14:textId="77777777" w:rsidR="003F242F" w:rsidRPr="003F242F" w:rsidRDefault="003F242F" w:rsidP="003F242F">
                <w:pPr>
                  <w:pStyle w:val="TableNormal0"/>
                </w:pPr>
              </w:p>
            </w:tc>
            <w:tc>
              <w:tcPr>
                <w:tcW w:w="236" w:type="dxa"/>
                <w:tcBorders>
                  <w:top w:val="nil"/>
                  <w:bottom w:val="nil"/>
                </w:tcBorders>
              </w:tcPr>
              <w:p w14:paraId="43B227CF" w14:textId="77777777" w:rsidR="003F242F" w:rsidRPr="003F242F" w:rsidRDefault="003F242F" w:rsidP="003F242F">
                <w:pPr>
                  <w:pStyle w:val="TableNormal0"/>
                </w:pPr>
              </w:p>
            </w:tc>
            <w:tc>
              <w:tcPr>
                <w:tcW w:w="631" w:type="dxa"/>
                <w:vAlign w:val="center"/>
              </w:tcPr>
              <w:p w14:paraId="24ADFFA0" w14:textId="77777777" w:rsidR="003F242F" w:rsidRPr="003F242F" w:rsidRDefault="00581773" w:rsidP="003F242F">
                <w:pPr>
                  <w:pStyle w:val="TableNormal0"/>
                </w:pPr>
                <w:r w:rsidRPr="003F242F">
                  <w:t xml:space="preserve">  40</w:t>
                </w:r>
              </w:p>
            </w:tc>
            <w:tc>
              <w:tcPr>
                <w:tcW w:w="364" w:type="dxa"/>
              </w:tcPr>
              <w:p w14:paraId="42346548" w14:textId="77777777" w:rsidR="003F242F" w:rsidRPr="003F242F" w:rsidRDefault="003F242F" w:rsidP="003F242F">
                <w:pPr>
                  <w:pStyle w:val="TableNormal0"/>
                </w:pPr>
              </w:p>
            </w:tc>
            <w:tc>
              <w:tcPr>
                <w:tcW w:w="364" w:type="dxa"/>
                <w:gridSpan w:val="2"/>
              </w:tcPr>
              <w:p w14:paraId="6F1E51EC" w14:textId="77777777" w:rsidR="003F242F" w:rsidRPr="003F242F" w:rsidRDefault="003F242F" w:rsidP="003F242F">
                <w:pPr>
                  <w:pStyle w:val="TableNormal0"/>
                </w:pPr>
              </w:p>
            </w:tc>
            <w:tc>
              <w:tcPr>
                <w:tcW w:w="364" w:type="dxa"/>
              </w:tcPr>
              <w:p w14:paraId="7939B19C" w14:textId="77777777" w:rsidR="003F242F" w:rsidRPr="003F242F" w:rsidRDefault="003F242F" w:rsidP="003F242F">
                <w:pPr>
                  <w:pStyle w:val="TableNormal0"/>
                </w:pPr>
              </w:p>
            </w:tc>
            <w:tc>
              <w:tcPr>
                <w:tcW w:w="364" w:type="dxa"/>
                <w:gridSpan w:val="2"/>
              </w:tcPr>
              <w:p w14:paraId="355F96A6" w14:textId="77777777" w:rsidR="003F242F" w:rsidRPr="003F242F" w:rsidRDefault="003F242F" w:rsidP="003F242F">
                <w:pPr>
                  <w:pStyle w:val="TableNormal0"/>
                </w:pPr>
              </w:p>
            </w:tc>
            <w:tc>
              <w:tcPr>
                <w:tcW w:w="364" w:type="dxa"/>
              </w:tcPr>
              <w:p w14:paraId="2F232437" w14:textId="77777777" w:rsidR="003F242F" w:rsidRPr="003F242F" w:rsidRDefault="003F242F" w:rsidP="003F242F">
                <w:pPr>
                  <w:pStyle w:val="TableNormal0"/>
                </w:pPr>
              </w:p>
            </w:tc>
            <w:tc>
              <w:tcPr>
                <w:tcW w:w="364" w:type="dxa"/>
              </w:tcPr>
              <w:p w14:paraId="72311783" w14:textId="77777777" w:rsidR="003F242F" w:rsidRPr="003F242F" w:rsidRDefault="003F242F" w:rsidP="003F242F">
                <w:pPr>
                  <w:pStyle w:val="TableNormal0"/>
                </w:pPr>
              </w:p>
            </w:tc>
            <w:tc>
              <w:tcPr>
                <w:tcW w:w="364" w:type="dxa"/>
              </w:tcPr>
              <w:p w14:paraId="605FEC02" w14:textId="77777777" w:rsidR="003F242F" w:rsidRPr="003F242F" w:rsidRDefault="003F242F" w:rsidP="003F242F">
                <w:pPr>
                  <w:pStyle w:val="TableNormal0"/>
                </w:pPr>
              </w:p>
            </w:tc>
            <w:tc>
              <w:tcPr>
                <w:tcW w:w="367" w:type="dxa"/>
              </w:tcPr>
              <w:p w14:paraId="5AEDE676" w14:textId="77777777" w:rsidR="003F242F" w:rsidRPr="003F242F" w:rsidRDefault="003F242F" w:rsidP="003F242F">
                <w:pPr>
                  <w:pStyle w:val="TableNormal0"/>
                </w:pPr>
              </w:p>
            </w:tc>
          </w:tr>
          <w:tr w:rsidR="00090094" w14:paraId="5B64B61A" w14:textId="77777777" w:rsidTr="00EC257E">
            <w:tc>
              <w:tcPr>
                <w:tcW w:w="2770" w:type="dxa"/>
                <w:tcBorders>
                  <w:top w:val="nil"/>
                </w:tcBorders>
              </w:tcPr>
              <w:p w14:paraId="205D000A" w14:textId="77777777" w:rsidR="003F242F" w:rsidRPr="003F242F" w:rsidRDefault="00581773" w:rsidP="003F242F">
                <w:pPr>
                  <w:pStyle w:val="TableNormal0"/>
                </w:pPr>
                <w:r w:rsidRPr="003F242F">
                  <w:t>vestibular autorotation test</w:t>
                </w:r>
              </w:p>
            </w:tc>
            <w:tc>
              <w:tcPr>
                <w:tcW w:w="2520" w:type="dxa"/>
                <w:gridSpan w:val="5"/>
                <w:vMerge/>
                <w:tcBorders>
                  <w:bottom w:val="single" w:sz="4" w:space="0" w:color="auto"/>
                </w:tcBorders>
              </w:tcPr>
              <w:p w14:paraId="2AD73B0D" w14:textId="77777777" w:rsidR="003F242F" w:rsidRPr="003F242F" w:rsidRDefault="003F242F" w:rsidP="003F242F">
                <w:pPr>
                  <w:pStyle w:val="TableNormal0"/>
                </w:pPr>
              </w:p>
            </w:tc>
            <w:tc>
              <w:tcPr>
                <w:tcW w:w="236" w:type="dxa"/>
                <w:tcBorders>
                  <w:top w:val="nil"/>
                  <w:bottom w:val="nil"/>
                </w:tcBorders>
              </w:tcPr>
              <w:p w14:paraId="1E013D23" w14:textId="77777777" w:rsidR="003F242F" w:rsidRPr="003F242F" w:rsidRDefault="003F242F" w:rsidP="003F242F">
                <w:pPr>
                  <w:pStyle w:val="TableNormal0"/>
                </w:pPr>
              </w:p>
            </w:tc>
            <w:tc>
              <w:tcPr>
                <w:tcW w:w="631" w:type="dxa"/>
                <w:vAlign w:val="center"/>
              </w:tcPr>
              <w:p w14:paraId="30933245" w14:textId="77777777" w:rsidR="003F242F" w:rsidRPr="003F242F" w:rsidRDefault="00581773" w:rsidP="003F242F">
                <w:pPr>
                  <w:pStyle w:val="TableNormal0"/>
                </w:pPr>
                <w:r w:rsidRPr="003F242F">
                  <w:t xml:space="preserve">  50</w:t>
                </w:r>
              </w:p>
            </w:tc>
            <w:tc>
              <w:tcPr>
                <w:tcW w:w="364" w:type="dxa"/>
              </w:tcPr>
              <w:p w14:paraId="19FC50A5" w14:textId="77777777" w:rsidR="003F242F" w:rsidRPr="003F242F" w:rsidRDefault="003F242F" w:rsidP="003F242F">
                <w:pPr>
                  <w:pStyle w:val="TableNormal0"/>
                </w:pPr>
              </w:p>
            </w:tc>
            <w:tc>
              <w:tcPr>
                <w:tcW w:w="364" w:type="dxa"/>
                <w:gridSpan w:val="2"/>
              </w:tcPr>
              <w:p w14:paraId="7FAE79AB" w14:textId="77777777" w:rsidR="003F242F" w:rsidRPr="003F242F" w:rsidRDefault="003F242F" w:rsidP="003F242F">
                <w:pPr>
                  <w:pStyle w:val="TableNormal0"/>
                </w:pPr>
              </w:p>
            </w:tc>
            <w:tc>
              <w:tcPr>
                <w:tcW w:w="364" w:type="dxa"/>
              </w:tcPr>
              <w:p w14:paraId="637E8A02" w14:textId="77777777" w:rsidR="003F242F" w:rsidRPr="003F242F" w:rsidRDefault="003F242F" w:rsidP="003F242F">
                <w:pPr>
                  <w:pStyle w:val="TableNormal0"/>
                </w:pPr>
              </w:p>
            </w:tc>
            <w:tc>
              <w:tcPr>
                <w:tcW w:w="364" w:type="dxa"/>
                <w:gridSpan w:val="2"/>
              </w:tcPr>
              <w:p w14:paraId="0881565B" w14:textId="77777777" w:rsidR="003F242F" w:rsidRPr="003F242F" w:rsidRDefault="003F242F" w:rsidP="003F242F">
                <w:pPr>
                  <w:pStyle w:val="TableNormal0"/>
                </w:pPr>
              </w:p>
            </w:tc>
            <w:tc>
              <w:tcPr>
                <w:tcW w:w="364" w:type="dxa"/>
              </w:tcPr>
              <w:p w14:paraId="64DA9C8D" w14:textId="77777777" w:rsidR="003F242F" w:rsidRPr="003F242F" w:rsidRDefault="003F242F" w:rsidP="003F242F">
                <w:pPr>
                  <w:pStyle w:val="TableNormal0"/>
                </w:pPr>
              </w:p>
            </w:tc>
            <w:tc>
              <w:tcPr>
                <w:tcW w:w="364" w:type="dxa"/>
              </w:tcPr>
              <w:p w14:paraId="31B4AF9B" w14:textId="77777777" w:rsidR="003F242F" w:rsidRPr="003F242F" w:rsidRDefault="003F242F" w:rsidP="003F242F">
                <w:pPr>
                  <w:pStyle w:val="TableNormal0"/>
                </w:pPr>
              </w:p>
            </w:tc>
            <w:tc>
              <w:tcPr>
                <w:tcW w:w="364" w:type="dxa"/>
              </w:tcPr>
              <w:p w14:paraId="7BC193BD" w14:textId="77777777" w:rsidR="003F242F" w:rsidRPr="003F242F" w:rsidRDefault="003F242F" w:rsidP="003F242F">
                <w:pPr>
                  <w:pStyle w:val="TableNormal0"/>
                </w:pPr>
              </w:p>
            </w:tc>
            <w:tc>
              <w:tcPr>
                <w:tcW w:w="367" w:type="dxa"/>
              </w:tcPr>
              <w:p w14:paraId="4C4DAFF9" w14:textId="77777777" w:rsidR="003F242F" w:rsidRPr="003F242F" w:rsidRDefault="003F242F" w:rsidP="003F242F">
                <w:pPr>
                  <w:pStyle w:val="TableNormal0"/>
                </w:pPr>
              </w:p>
            </w:tc>
          </w:tr>
          <w:tr w:rsidR="00090094" w14:paraId="64457BED" w14:textId="77777777" w:rsidTr="00EC257E">
            <w:tc>
              <w:tcPr>
                <w:tcW w:w="2770" w:type="dxa"/>
                <w:vMerge w:val="restart"/>
              </w:tcPr>
              <w:p w14:paraId="41AAEAB2" w14:textId="77777777" w:rsidR="00EC257E" w:rsidRPr="003F242F" w:rsidRDefault="00581773" w:rsidP="003F242F">
                <w:pPr>
                  <w:pStyle w:val="TableNormal0"/>
                </w:pPr>
                <w:r w:rsidRPr="003F242F">
                  <w:t>(418) Mirror or fibre laryngoscopy</w:t>
                </w:r>
              </w:p>
            </w:tc>
            <w:tc>
              <w:tcPr>
                <w:tcW w:w="2520" w:type="dxa"/>
                <w:gridSpan w:val="5"/>
                <w:vMerge w:val="restart"/>
                <w:tcBorders>
                  <w:top w:val="single" w:sz="4" w:space="0" w:color="auto"/>
                </w:tcBorders>
              </w:tcPr>
              <w:p w14:paraId="54FA940B" w14:textId="77777777" w:rsidR="00EC257E" w:rsidRPr="003F242F" w:rsidRDefault="00EC257E" w:rsidP="003F242F">
                <w:pPr>
                  <w:pStyle w:val="TableNormal0"/>
                </w:pPr>
              </w:p>
            </w:tc>
            <w:tc>
              <w:tcPr>
                <w:tcW w:w="236" w:type="dxa"/>
                <w:tcBorders>
                  <w:top w:val="nil"/>
                  <w:bottom w:val="nil"/>
                </w:tcBorders>
              </w:tcPr>
              <w:p w14:paraId="2C0E3A9F" w14:textId="77777777" w:rsidR="00EC257E" w:rsidRPr="003F242F" w:rsidRDefault="00EC257E" w:rsidP="003F242F">
                <w:pPr>
                  <w:pStyle w:val="TableNormal0"/>
                </w:pPr>
              </w:p>
            </w:tc>
            <w:tc>
              <w:tcPr>
                <w:tcW w:w="631" w:type="dxa"/>
                <w:vAlign w:val="center"/>
              </w:tcPr>
              <w:p w14:paraId="38EBAA52" w14:textId="77777777" w:rsidR="00EC257E" w:rsidRPr="003F242F" w:rsidRDefault="00581773" w:rsidP="003F242F">
                <w:pPr>
                  <w:pStyle w:val="TableNormal0"/>
                </w:pPr>
                <w:r w:rsidRPr="003F242F">
                  <w:t xml:space="preserve">  60</w:t>
                </w:r>
              </w:p>
            </w:tc>
            <w:tc>
              <w:tcPr>
                <w:tcW w:w="364" w:type="dxa"/>
              </w:tcPr>
              <w:p w14:paraId="43F1ED59" w14:textId="77777777" w:rsidR="00EC257E" w:rsidRPr="003F242F" w:rsidRDefault="00EC257E" w:rsidP="003F242F">
                <w:pPr>
                  <w:pStyle w:val="TableNormal0"/>
                </w:pPr>
              </w:p>
            </w:tc>
            <w:tc>
              <w:tcPr>
                <w:tcW w:w="364" w:type="dxa"/>
                <w:gridSpan w:val="2"/>
              </w:tcPr>
              <w:p w14:paraId="332B35D7" w14:textId="77777777" w:rsidR="00EC257E" w:rsidRPr="003F242F" w:rsidRDefault="00EC257E" w:rsidP="003F242F">
                <w:pPr>
                  <w:pStyle w:val="TableNormal0"/>
                </w:pPr>
              </w:p>
            </w:tc>
            <w:tc>
              <w:tcPr>
                <w:tcW w:w="364" w:type="dxa"/>
              </w:tcPr>
              <w:p w14:paraId="1BBD5006" w14:textId="77777777" w:rsidR="00EC257E" w:rsidRPr="003F242F" w:rsidRDefault="00EC257E" w:rsidP="003F242F">
                <w:pPr>
                  <w:pStyle w:val="TableNormal0"/>
                </w:pPr>
              </w:p>
            </w:tc>
            <w:tc>
              <w:tcPr>
                <w:tcW w:w="364" w:type="dxa"/>
                <w:gridSpan w:val="2"/>
              </w:tcPr>
              <w:p w14:paraId="48B3C4A1" w14:textId="77777777" w:rsidR="00EC257E" w:rsidRPr="003F242F" w:rsidRDefault="00EC257E" w:rsidP="003F242F">
                <w:pPr>
                  <w:pStyle w:val="TableNormal0"/>
                </w:pPr>
              </w:p>
            </w:tc>
            <w:tc>
              <w:tcPr>
                <w:tcW w:w="364" w:type="dxa"/>
              </w:tcPr>
              <w:p w14:paraId="338B3526" w14:textId="77777777" w:rsidR="00EC257E" w:rsidRPr="003F242F" w:rsidRDefault="00EC257E" w:rsidP="003F242F">
                <w:pPr>
                  <w:pStyle w:val="TableNormal0"/>
                </w:pPr>
              </w:p>
            </w:tc>
            <w:tc>
              <w:tcPr>
                <w:tcW w:w="364" w:type="dxa"/>
              </w:tcPr>
              <w:p w14:paraId="7E82B26A" w14:textId="77777777" w:rsidR="00EC257E" w:rsidRPr="003F242F" w:rsidRDefault="00EC257E" w:rsidP="003F242F">
                <w:pPr>
                  <w:pStyle w:val="TableNormal0"/>
                </w:pPr>
              </w:p>
            </w:tc>
            <w:tc>
              <w:tcPr>
                <w:tcW w:w="364" w:type="dxa"/>
              </w:tcPr>
              <w:p w14:paraId="770394E0" w14:textId="77777777" w:rsidR="00EC257E" w:rsidRPr="003F242F" w:rsidRDefault="00EC257E" w:rsidP="003F242F">
                <w:pPr>
                  <w:pStyle w:val="TableNormal0"/>
                </w:pPr>
              </w:p>
            </w:tc>
            <w:tc>
              <w:tcPr>
                <w:tcW w:w="367" w:type="dxa"/>
              </w:tcPr>
              <w:p w14:paraId="5F7345B1" w14:textId="77777777" w:rsidR="00EC257E" w:rsidRPr="003F242F" w:rsidRDefault="00EC257E" w:rsidP="003F242F">
                <w:pPr>
                  <w:pStyle w:val="TableNormal0"/>
                </w:pPr>
              </w:p>
            </w:tc>
          </w:tr>
          <w:tr w:rsidR="00090094" w14:paraId="3817D24D" w14:textId="77777777" w:rsidTr="00EC257E">
            <w:tc>
              <w:tcPr>
                <w:tcW w:w="2770" w:type="dxa"/>
                <w:vMerge/>
                <w:tcBorders>
                  <w:bottom w:val="nil"/>
                </w:tcBorders>
              </w:tcPr>
              <w:p w14:paraId="58B03120" w14:textId="77777777" w:rsidR="00EC257E" w:rsidRPr="003F242F" w:rsidRDefault="00EC257E" w:rsidP="003F242F">
                <w:pPr>
                  <w:pStyle w:val="TableNormal0"/>
                </w:pPr>
              </w:p>
            </w:tc>
            <w:tc>
              <w:tcPr>
                <w:tcW w:w="2520" w:type="dxa"/>
                <w:gridSpan w:val="5"/>
                <w:vMerge/>
                <w:tcBorders>
                  <w:bottom w:val="single" w:sz="4" w:space="0" w:color="auto"/>
                </w:tcBorders>
              </w:tcPr>
              <w:p w14:paraId="7A598664" w14:textId="77777777" w:rsidR="00EC257E" w:rsidRPr="003F242F" w:rsidRDefault="00EC257E" w:rsidP="003F242F">
                <w:pPr>
                  <w:pStyle w:val="TableNormal0"/>
                </w:pPr>
              </w:p>
            </w:tc>
            <w:tc>
              <w:tcPr>
                <w:tcW w:w="236" w:type="dxa"/>
                <w:tcBorders>
                  <w:top w:val="nil"/>
                  <w:bottom w:val="nil"/>
                </w:tcBorders>
              </w:tcPr>
              <w:p w14:paraId="5785AE80" w14:textId="77777777" w:rsidR="00EC257E" w:rsidRPr="003F242F" w:rsidRDefault="00EC257E" w:rsidP="003F242F">
                <w:pPr>
                  <w:pStyle w:val="TableNormal0"/>
                </w:pPr>
              </w:p>
            </w:tc>
            <w:tc>
              <w:tcPr>
                <w:tcW w:w="631" w:type="dxa"/>
                <w:tcBorders>
                  <w:bottom w:val="nil"/>
                </w:tcBorders>
                <w:vAlign w:val="center"/>
              </w:tcPr>
              <w:p w14:paraId="3E844E39" w14:textId="77777777" w:rsidR="00EC257E" w:rsidRPr="003F242F" w:rsidRDefault="00581773" w:rsidP="003F242F">
                <w:pPr>
                  <w:pStyle w:val="TableNormal0"/>
                </w:pPr>
                <w:r w:rsidRPr="003F242F">
                  <w:t xml:space="preserve">  70</w:t>
                </w:r>
              </w:p>
            </w:tc>
            <w:tc>
              <w:tcPr>
                <w:tcW w:w="364" w:type="dxa"/>
              </w:tcPr>
              <w:p w14:paraId="74B9C5DB" w14:textId="77777777" w:rsidR="00EC257E" w:rsidRPr="003F242F" w:rsidRDefault="00EC257E" w:rsidP="003F242F">
                <w:pPr>
                  <w:pStyle w:val="TableNormal0"/>
                </w:pPr>
              </w:p>
            </w:tc>
            <w:tc>
              <w:tcPr>
                <w:tcW w:w="364" w:type="dxa"/>
                <w:gridSpan w:val="2"/>
              </w:tcPr>
              <w:p w14:paraId="15E86B02" w14:textId="77777777" w:rsidR="00EC257E" w:rsidRPr="003F242F" w:rsidRDefault="00EC257E" w:rsidP="003F242F">
                <w:pPr>
                  <w:pStyle w:val="TableNormal0"/>
                </w:pPr>
              </w:p>
            </w:tc>
            <w:tc>
              <w:tcPr>
                <w:tcW w:w="364" w:type="dxa"/>
              </w:tcPr>
              <w:p w14:paraId="105DD65D" w14:textId="77777777" w:rsidR="00EC257E" w:rsidRPr="003F242F" w:rsidRDefault="00EC257E" w:rsidP="003F242F">
                <w:pPr>
                  <w:pStyle w:val="TableNormal0"/>
                </w:pPr>
              </w:p>
            </w:tc>
            <w:tc>
              <w:tcPr>
                <w:tcW w:w="364" w:type="dxa"/>
                <w:gridSpan w:val="2"/>
              </w:tcPr>
              <w:p w14:paraId="7AF56ED2" w14:textId="77777777" w:rsidR="00EC257E" w:rsidRPr="003F242F" w:rsidRDefault="00EC257E" w:rsidP="003F242F">
                <w:pPr>
                  <w:pStyle w:val="TableNormal0"/>
                </w:pPr>
              </w:p>
            </w:tc>
            <w:tc>
              <w:tcPr>
                <w:tcW w:w="364" w:type="dxa"/>
              </w:tcPr>
              <w:p w14:paraId="34A9619B" w14:textId="77777777" w:rsidR="00EC257E" w:rsidRPr="003F242F" w:rsidRDefault="00EC257E" w:rsidP="003F242F">
                <w:pPr>
                  <w:pStyle w:val="TableNormal0"/>
                </w:pPr>
              </w:p>
            </w:tc>
            <w:tc>
              <w:tcPr>
                <w:tcW w:w="364" w:type="dxa"/>
              </w:tcPr>
              <w:p w14:paraId="61123FC3" w14:textId="77777777" w:rsidR="00EC257E" w:rsidRPr="003F242F" w:rsidRDefault="00EC257E" w:rsidP="003F242F">
                <w:pPr>
                  <w:pStyle w:val="TableNormal0"/>
                </w:pPr>
              </w:p>
            </w:tc>
            <w:tc>
              <w:tcPr>
                <w:tcW w:w="364" w:type="dxa"/>
              </w:tcPr>
              <w:p w14:paraId="14250E7C" w14:textId="77777777" w:rsidR="00EC257E" w:rsidRPr="003F242F" w:rsidRDefault="00EC257E" w:rsidP="003F242F">
                <w:pPr>
                  <w:pStyle w:val="TableNormal0"/>
                </w:pPr>
              </w:p>
            </w:tc>
            <w:tc>
              <w:tcPr>
                <w:tcW w:w="367" w:type="dxa"/>
              </w:tcPr>
              <w:p w14:paraId="6CA95B13" w14:textId="77777777" w:rsidR="00EC257E" w:rsidRPr="003F242F" w:rsidRDefault="00EC257E" w:rsidP="003F242F">
                <w:pPr>
                  <w:pStyle w:val="TableNormal0"/>
                </w:pPr>
              </w:p>
            </w:tc>
          </w:tr>
          <w:tr w:rsidR="00090094" w14:paraId="375A3997" w14:textId="77777777" w:rsidTr="00EC257E">
            <w:tc>
              <w:tcPr>
                <w:tcW w:w="2770" w:type="dxa"/>
                <w:tcBorders>
                  <w:left w:val="nil"/>
                  <w:bottom w:val="nil"/>
                  <w:right w:val="nil"/>
                </w:tcBorders>
              </w:tcPr>
              <w:p w14:paraId="04EBAB1E" w14:textId="77777777" w:rsidR="003F242F" w:rsidRPr="003F242F" w:rsidRDefault="003F242F" w:rsidP="003F242F">
                <w:pPr>
                  <w:pStyle w:val="TableNormal0"/>
                </w:pPr>
              </w:p>
            </w:tc>
            <w:tc>
              <w:tcPr>
                <w:tcW w:w="924" w:type="dxa"/>
                <w:gridSpan w:val="2"/>
                <w:tcBorders>
                  <w:top w:val="single" w:sz="4" w:space="0" w:color="auto"/>
                  <w:left w:val="nil"/>
                  <w:bottom w:val="nil"/>
                  <w:right w:val="nil"/>
                </w:tcBorders>
              </w:tcPr>
              <w:p w14:paraId="60105AE3" w14:textId="77777777" w:rsidR="003F242F" w:rsidRPr="003F242F" w:rsidRDefault="003F242F" w:rsidP="003F242F">
                <w:pPr>
                  <w:pStyle w:val="TableNormal0"/>
                </w:pPr>
              </w:p>
            </w:tc>
            <w:tc>
              <w:tcPr>
                <w:tcW w:w="1596" w:type="dxa"/>
                <w:gridSpan w:val="3"/>
                <w:tcBorders>
                  <w:top w:val="single" w:sz="4" w:space="0" w:color="auto"/>
                  <w:left w:val="nil"/>
                  <w:bottom w:val="nil"/>
                  <w:right w:val="nil"/>
                </w:tcBorders>
                <w:vAlign w:val="center"/>
              </w:tcPr>
              <w:p w14:paraId="6E7BB11F" w14:textId="77777777" w:rsidR="003F242F" w:rsidRPr="003F242F" w:rsidRDefault="003F242F" w:rsidP="003F242F">
                <w:pPr>
                  <w:pStyle w:val="TableNormal0"/>
                </w:pPr>
              </w:p>
            </w:tc>
            <w:tc>
              <w:tcPr>
                <w:tcW w:w="236" w:type="dxa"/>
                <w:tcBorders>
                  <w:top w:val="nil"/>
                  <w:left w:val="nil"/>
                  <w:bottom w:val="nil"/>
                  <w:right w:val="nil"/>
                </w:tcBorders>
              </w:tcPr>
              <w:p w14:paraId="1A46D95E" w14:textId="77777777" w:rsidR="003F242F" w:rsidRPr="003F242F" w:rsidRDefault="003F242F" w:rsidP="003F242F">
                <w:pPr>
                  <w:pStyle w:val="TableNormal0"/>
                </w:pPr>
              </w:p>
            </w:tc>
            <w:tc>
              <w:tcPr>
                <w:tcW w:w="631" w:type="dxa"/>
                <w:vAlign w:val="center"/>
              </w:tcPr>
              <w:p w14:paraId="2B0D9C3A" w14:textId="77777777" w:rsidR="003F242F" w:rsidRPr="003F242F" w:rsidRDefault="00581773" w:rsidP="003F242F">
                <w:pPr>
                  <w:pStyle w:val="TableNormal0"/>
                </w:pPr>
                <w:r w:rsidRPr="003F242F">
                  <w:t xml:space="preserve">  80</w:t>
                </w:r>
              </w:p>
            </w:tc>
            <w:tc>
              <w:tcPr>
                <w:tcW w:w="364" w:type="dxa"/>
              </w:tcPr>
              <w:p w14:paraId="442F35EF" w14:textId="77777777" w:rsidR="003F242F" w:rsidRPr="003F242F" w:rsidRDefault="003F242F" w:rsidP="003F242F">
                <w:pPr>
                  <w:pStyle w:val="TableNormal0"/>
                </w:pPr>
              </w:p>
            </w:tc>
            <w:tc>
              <w:tcPr>
                <w:tcW w:w="364" w:type="dxa"/>
                <w:gridSpan w:val="2"/>
              </w:tcPr>
              <w:p w14:paraId="6234FBFF" w14:textId="77777777" w:rsidR="003F242F" w:rsidRPr="003F242F" w:rsidRDefault="003F242F" w:rsidP="003F242F">
                <w:pPr>
                  <w:pStyle w:val="TableNormal0"/>
                </w:pPr>
              </w:p>
            </w:tc>
            <w:tc>
              <w:tcPr>
                <w:tcW w:w="364" w:type="dxa"/>
              </w:tcPr>
              <w:p w14:paraId="25B44E3D" w14:textId="77777777" w:rsidR="003F242F" w:rsidRPr="003F242F" w:rsidRDefault="003F242F" w:rsidP="003F242F">
                <w:pPr>
                  <w:pStyle w:val="TableNormal0"/>
                </w:pPr>
              </w:p>
            </w:tc>
            <w:tc>
              <w:tcPr>
                <w:tcW w:w="364" w:type="dxa"/>
                <w:gridSpan w:val="2"/>
              </w:tcPr>
              <w:p w14:paraId="112A4385" w14:textId="77777777" w:rsidR="003F242F" w:rsidRPr="003F242F" w:rsidRDefault="003F242F" w:rsidP="003F242F">
                <w:pPr>
                  <w:pStyle w:val="TableNormal0"/>
                </w:pPr>
              </w:p>
            </w:tc>
            <w:tc>
              <w:tcPr>
                <w:tcW w:w="364" w:type="dxa"/>
              </w:tcPr>
              <w:p w14:paraId="1D6CF220" w14:textId="77777777" w:rsidR="003F242F" w:rsidRPr="003F242F" w:rsidRDefault="003F242F" w:rsidP="003F242F">
                <w:pPr>
                  <w:pStyle w:val="TableNormal0"/>
                </w:pPr>
              </w:p>
            </w:tc>
            <w:tc>
              <w:tcPr>
                <w:tcW w:w="364" w:type="dxa"/>
              </w:tcPr>
              <w:p w14:paraId="779180ED" w14:textId="77777777" w:rsidR="003F242F" w:rsidRPr="003F242F" w:rsidRDefault="003F242F" w:rsidP="003F242F">
                <w:pPr>
                  <w:pStyle w:val="TableNormal0"/>
                </w:pPr>
              </w:p>
            </w:tc>
            <w:tc>
              <w:tcPr>
                <w:tcW w:w="364" w:type="dxa"/>
              </w:tcPr>
              <w:p w14:paraId="240BF2FE" w14:textId="77777777" w:rsidR="003F242F" w:rsidRPr="003F242F" w:rsidRDefault="003F242F" w:rsidP="003F242F">
                <w:pPr>
                  <w:pStyle w:val="TableNormal0"/>
                </w:pPr>
              </w:p>
            </w:tc>
            <w:tc>
              <w:tcPr>
                <w:tcW w:w="367" w:type="dxa"/>
              </w:tcPr>
              <w:p w14:paraId="7975CD84" w14:textId="77777777" w:rsidR="003F242F" w:rsidRPr="003F242F" w:rsidRDefault="003F242F" w:rsidP="003F242F">
                <w:pPr>
                  <w:pStyle w:val="TableNormal0"/>
                </w:pPr>
              </w:p>
            </w:tc>
          </w:tr>
          <w:tr w:rsidR="00090094" w14:paraId="24E797FA" w14:textId="77777777" w:rsidTr="00EC257E">
            <w:tc>
              <w:tcPr>
                <w:tcW w:w="5290" w:type="dxa"/>
                <w:gridSpan w:val="6"/>
                <w:tcBorders>
                  <w:top w:val="nil"/>
                  <w:left w:val="nil"/>
                  <w:bottom w:val="single" w:sz="4" w:space="0" w:color="auto"/>
                  <w:right w:val="nil"/>
                </w:tcBorders>
              </w:tcPr>
              <w:p w14:paraId="1B601A6B" w14:textId="77777777" w:rsidR="003F242F" w:rsidRPr="003F242F" w:rsidRDefault="00581773" w:rsidP="003F242F">
                <w:pPr>
                  <w:pStyle w:val="TableNormal0"/>
                </w:pPr>
                <w:r w:rsidRPr="003F242F">
                  <w:t xml:space="preserve">(421) </w:t>
                </w:r>
                <w:r w:rsidRPr="000F1AE6">
                  <w:rPr>
                    <w:rStyle w:val="Bold"/>
                  </w:rPr>
                  <w:t>Otorhinolaryngology remarks and recommendation</w:t>
                </w:r>
                <w:r w:rsidRPr="003F242F">
                  <w:t>:</w:t>
                </w:r>
              </w:p>
            </w:tc>
            <w:tc>
              <w:tcPr>
                <w:tcW w:w="236" w:type="dxa"/>
                <w:tcBorders>
                  <w:top w:val="nil"/>
                  <w:left w:val="nil"/>
                  <w:bottom w:val="nil"/>
                </w:tcBorders>
              </w:tcPr>
              <w:p w14:paraId="50E23610" w14:textId="77777777" w:rsidR="003F242F" w:rsidRPr="003F242F" w:rsidRDefault="003F242F" w:rsidP="003F242F">
                <w:pPr>
                  <w:pStyle w:val="TableNormal0"/>
                </w:pPr>
              </w:p>
            </w:tc>
            <w:tc>
              <w:tcPr>
                <w:tcW w:w="631" w:type="dxa"/>
                <w:vAlign w:val="center"/>
              </w:tcPr>
              <w:p w14:paraId="1140F0B0" w14:textId="77777777" w:rsidR="003F242F" w:rsidRPr="003F242F" w:rsidRDefault="00581773" w:rsidP="003F242F">
                <w:pPr>
                  <w:pStyle w:val="TableNormal0"/>
                </w:pPr>
                <w:r w:rsidRPr="003F242F">
                  <w:t>90</w:t>
                </w:r>
              </w:p>
            </w:tc>
            <w:tc>
              <w:tcPr>
                <w:tcW w:w="364" w:type="dxa"/>
              </w:tcPr>
              <w:p w14:paraId="035E407F" w14:textId="77777777" w:rsidR="003F242F" w:rsidRPr="003F242F" w:rsidRDefault="003F242F" w:rsidP="003F242F">
                <w:pPr>
                  <w:pStyle w:val="TableNormal0"/>
                </w:pPr>
              </w:p>
            </w:tc>
            <w:tc>
              <w:tcPr>
                <w:tcW w:w="364" w:type="dxa"/>
                <w:gridSpan w:val="2"/>
              </w:tcPr>
              <w:p w14:paraId="51DCF039" w14:textId="77777777" w:rsidR="003F242F" w:rsidRPr="003F242F" w:rsidRDefault="003F242F" w:rsidP="003F242F">
                <w:pPr>
                  <w:pStyle w:val="TableNormal0"/>
                </w:pPr>
              </w:p>
            </w:tc>
            <w:tc>
              <w:tcPr>
                <w:tcW w:w="364" w:type="dxa"/>
              </w:tcPr>
              <w:p w14:paraId="23F89B5E" w14:textId="77777777" w:rsidR="003F242F" w:rsidRPr="003F242F" w:rsidRDefault="003F242F" w:rsidP="003F242F">
                <w:pPr>
                  <w:pStyle w:val="TableNormal0"/>
                </w:pPr>
              </w:p>
            </w:tc>
            <w:tc>
              <w:tcPr>
                <w:tcW w:w="364" w:type="dxa"/>
                <w:gridSpan w:val="2"/>
              </w:tcPr>
              <w:p w14:paraId="136D24C4" w14:textId="77777777" w:rsidR="003F242F" w:rsidRPr="003F242F" w:rsidRDefault="003F242F" w:rsidP="003F242F">
                <w:pPr>
                  <w:pStyle w:val="TableNormal0"/>
                </w:pPr>
              </w:p>
            </w:tc>
            <w:tc>
              <w:tcPr>
                <w:tcW w:w="364" w:type="dxa"/>
              </w:tcPr>
              <w:p w14:paraId="5D282ED8" w14:textId="77777777" w:rsidR="003F242F" w:rsidRPr="003F242F" w:rsidRDefault="003F242F" w:rsidP="003F242F">
                <w:pPr>
                  <w:pStyle w:val="TableNormal0"/>
                </w:pPr>
              </w:p>
            </w:tc>
            <w:tc>
              <w:tcPr>
                <w:tcW w:w="364" w:type="dxa"/>
              </w:tcPr>
              <w:p w14:paraId="699A04C9" w14:textId="77777777" w:rsidR="003F242F" w:rsidRPr="003F242F" w:rsidRDefault="003F242F" w:rsidP="003F242F">
                <w:pPr>
                  <w:pStyle w:val="TableNormal0"/>
                </w:pPr>
              </w:p>
            </w:tc>
            <w:tc>
              <w:tcPr>
                <w:tcW w:w="364" w:type="dxa"/>
              </w:tcPr>
              <w:p w14:paraId="54B67793" w14:textId="77777777" w:rsidR="003F242F" w:rsidRPr="003F242F" w:rsidRDefault="003F242F" w:rsidP="003F242F">
                <w:pPr>
                  <w:pStyle w:val="TableNormal0"/>
                </w:pPr>
              </w:p>
            </w:tc>
            <w:tc>
              <w:tcPr>
                <w:tcW w:w="367" w:type="dxa"/>
              </w:tcPr>
              <w:p w14:paraId="77161319" w14:textId="77777777" w:rsidR="003F242F" w:rsidRPr="003F242F" w:rsidRDefault="003F242F" w:rsidP="003F242F">
                <w:pPr>
                  <w:pStyle w:val="TableNormal0"/>
                </w:pPr>
              </w:p>
            </w:tc>
          </w:tr>
          <w:tr w:rsidR="00090094" w14:paraId="0464BA91" w14:textId="77777777" w:rsidTr="00EC257E">
            <w:tc>
              <w:tcPr>
                <w:tcW w:w="5290" w:type="dxa"/>
                <w:gridSpan w:val="6"/>
                <w:vMerge w:val="restart"/>
                <w:tcBorders>
                  <w:top w:val="single" w:sz="4" w:space="0" w:color="auto"/>
                  <w:bottom w:val="single" w:sz="4" w:space="0" w:color="auto"/>
                </w:tcBorders>
              </w:tcPr>
              <w:p w14:paraId="63BE08E4" w14:textId="77777777" w:rsidR="003F242F" w:rsidRPr="003F242F" w:rsidRDefault="003F242F" w:rsidP="003F242F">
                <w:pPr>
                  <w:pStyle w:val="TableNormal0"/>
                </w:pPr>
              </w:p>
            </w:tc>
            <w:tc>
              <w:tcPr>
                <w:tcW w:w="236" w:type="dxa"/>
                <w:tcBorders>
                  <w:top w:val="nil"/>
                  <w:bottom w:val="nil"/>
                </w:tcBorders>
              </w:tcPr>
              <w:p w14:paraId="0C680014" w14:textId="77777777" w:rsidR="003F242F" w:rsidRPr="003F242F" w:rsidRDefault="003F242F" w:rsidP="003F242F">
                <w:pPr>
                  <w:pStyle w:val="TableNormal0"/>
                </w:pPr>
              </w:p>
            </w:tc>
            <w:tc>
              <w:tcPr>
                <w:tcW w:w="631" w:type="dxa"/>
                <w:vAlign w:val="center"/>
              </w:tcPr>
              <w:p w14:paraId="0CD7AC4D" w14:textId="77777777" w:rsidR="003F242F" w:rsidRPr="003F242F" w:rsidRDefault="00581773" w:rsidP="003F242F">
                <w:pPr>
                  <w:pStyle w:val="TableNormal0"/>
                </w:pPr>
                <w:r w:rsidRPr="003F242F">
                  <w:t>100</w:t>
                </w:r>
              </w:p>
            </w:tc>
            <w:tc>
              <w:tcPr>
                <w:tcW w:w="364" w:type="dxa"/>
              </w:tcPr>
              <w:p w14:paraId="48F9BFD1" w14:textId="77777777" w:rsidR="003F242F" w:rsidRPr="003F242F" w:rsidRDefault="003F242F" w:rsidP="003F242F">
                <w:pPr>
                  <w:pStyle w:val="TableNormal0"/>
                </w:pPr>
              </w:p>
            </w:tc>
            <w:tc>
              <w:tcPr>
                <w:tcW w:w="364" w:type="dxa"/>
                <w:gridSpan w:val="2"/>
              </w:tcPr>
              <w:p w14:paraId="30409775" w14:textId="77777777" w:rsidR="003F242F" w:rsidRPr="003F242F" w:rsidRDefault="003F242F" w:rsidP="003F242F">
                <w:pPr>
                  <w:pStyle w:val="TableNormal0"/>
                </w:pPr>
              </w:p>
            </w:tc>
            <w:tc>
              <w:tcPr>
                <w:tcW w:w="364" w:type="dxa"/>
              </w:tcPr>
              <w:p w14:paraId="38FF37E0" w14:textId="77777777" w:rsidR="003F242F" w:rsidRPr="003F242F" w:rsidRDefault="003F242F" w:rsidP="003F242F">
                <w:pPr>
                  <w:pStyle w:val="TableNormal0"/>
                </w:pPr>
              </w:p>
            </w:tc>
            <w:tc>
              <w:tcPr>
                <w:tcW w:w="364" w:type="dxa"/>
                <w:gridSpan w:val="2"/>
              </w:tcPr>
              <w:p w14:paraId="320F5415" w14:textId="77777777" w:rsidR="003F242F" w:rsidRPr="003F242F" w:rsidRDefault="003F242F" w:rsidP="003F242F">
                <w:pPr>
                  <w:pStyle w:val="TableNormal0"/>
                </w:pPr>
              </w:p>
            </w:tc>
            <w:tc>
              <w:tcPr>
                <w:tcW w:w="364" w:type="dxa"/>
              </w:tcPr>
              <w:p w14:paraId="11197CF4" w14:textId="77777777" w:rsidR="003F242F" w:rsidRPr="003F242F" w:rsidRDefault="003F242F" w:rsidP="003F242F">
                <w:pPr>
                  <w:pStyle w:val="TableNormal0"/>
                </w:pPr>
              </w:p>
            </w:tc>
            <w:tc>
              <w:tcPr>
                <w:tcW w:w="364" w:type="dxa"/>
              </w:tcPr>
              <w:p w14:paraId="19DB4F85" w14:textId="77777777" w:rsidR="003F242F" w:rsidRPr="003F242F" w:rsidRDefault="003F242F" w:rsidP="003F242F">
                <w:pPr>
                  <w:pStyle w:val="TableNormal0"/>
                </w:pPr>
              </w:p>
            </w:tc>
            <w:tc>
              <w:tcPr>
                <w:tcW w:w="364" w:type="dxa"/>
              </w:tcPr>
              <w:p w14:paraId="0D86619C" w14:textId="77777777" w:rsidR="003F242F" w:rsidRPr="003F242F" w:rsidRDefault="003F242F" w:rsidP="003F242F">
                <w:pPr>
                  <w:pStyle w:val="TableNormal0"/>
                </w:pPr>
              </w:p>
            </w:tc>
            <w:tc>
              <w:tcPr>
                <w:tcW w:w="367" w:type="dxa"/>
              </w:tcPr>
              <w:p w14:paraId="775B4B4D" w14:textId="77777777" w:rsidR="003F242F" w:rsidRPr="003F242F" w:rsidRDefault="003F242F" w:rsidP="003F242F">
                <w:pPr>
                  <w:pStyle w:val="TableNormal0"/>
                </w:pPr>
              </w:p>
            </w:tc>
          </w:tr>
          <w:tr w:rsidR="00090094" w14:paraId="20232BDB" w14:textId="77777777" w:rsidTr="00EC257E">
            <w:tc>
              <w:tcPr>
                <w:tcW w:w="5290" w:type="dxa"/>
                <w:gridSpan w:val="6"/>
                <w:vMerge/>
                <w:tcBorders>
                  <w:bottom w:val="single" w:sz="4" w:space="0" w:color="auto"/>
                </w:tcBorders>
              </w:tcPr>
              <w:p w14:paraId="27560E3D" w14:textId="77777777" w:rsidR="003F242F" w:rsidRPr="003F242F" w:rsidRDefault="003F242F" w:rsidP="003F242F">
                <w:pPr>
                  <w:pStyle w:val="TableNormal0"/>
                </w:pPr>
              </w:p>
            </w:tc>
            <w:tc>
              <w:tcPr>
                <w:tcW w:w="236" w:type="dxa"/>
                <w:tcBorders>
                  <w:top w:val="nil"/>
                  <w:bottom w:val="nil"/>
                </w:tcBorders>
              </w:tcPr>
              <w:p w14:paraId="2B6D1187" w14:textId="77777777" w:rsidR="003F242F" w:rsidRPr="003F242F" w:rsidRDefault="003F242F" w:rsidP="003F242F">
                <w:pPr>
                  <w:pStyle w:val="TableNormal0"/>
                </w:pPr>
              </w:p>
            </w:tc>
            <w:tc>
              <w:tcPr>
                <w:tcW w:w="631" w:type="dxa"/>
                <w:vAlign w:val="center"/>
              </w:tcPr>
              <w:p w14:paraId="124639F1" w14:textId="77777777" w:rsidR="003F242F" w:rsidRPr="003F242F" w:rsidRDefault="00581773" w:rsidP="003F242F">
                <w:pPr>
                  <w:pStyle w:val="TableNormal0"/>
                </w:pPr>
                <w:r w:rsidRPr="003F242F">
                  <w:t>110</w:t>
                </w:r>
              </w:p>
            </w:tc>
            <w:tc>
              <w:tcPr>
                <w:tcW w:w="364" w:type="dxa"/>
              </w:tcPr>
              <w:p w14:paraId="2B299A7C" w14:textId="77777777" w:rsidR="003F242F" w:rsidRPr="003F242F" w:rsidRDefault="003F242F" w:rsidP="003F242F">
                <w:pPr>
                  <w:pStyle w:val="TableNormal0"/>
                </w:pPr>
              </w:p>
            </w:tc>
            <w:tc>
              <w:tcPr>
                <w:tcW w:w="364" w:type="dxa"/>
                <w:gridSpan w:val="2"/>
              </w:tcPr>
              <w:p w14:paraId="761848E8" w14:textId="77777777" w:rsidR="003F242F" w:rsidRPr="003F242F" w:rsidRDefault="003F242F" w:rsidP="003F242F">
                <w:pPr>
                  <w:pStyle w:val="TableNormal0"/>
                </w:pPr>
              </w:p>
            </w:tc>
            <w:tc>
              <w:tcPr>
                <w:tcW w:w="364" w:type="dxa"/>
              </w:tcPr>
              <w:p w14:paraId="1CB1DF86" w14:textId="77777777" w:rsidR="003F242F" w:rsidRPr="003F242F" w:rsidRDefault="003F242F" w:rsidP="003F242F">
                <w:pPr>
                  <w:pStyle w:val="TableNormal0"/>
                </w:pPr>
              </w:p>
            </w:tc>
            <w:tc>
              <w:tcPr>
                <w:tcW w:w="364" w:type="dxa"/>
                <w:gridSpan w:val="2"/>
              </w:tcPr>
              <w:p w14:paraId="6ED8D93D" w14:textId="77777777" w:rsidR="003F242F" w:rsidRPr="003F242F" w:rsidRDefault="003F242F" w:rsidP="003F242F">
                <w:pPr>
                  <w:pStyle w:val="TableNormal0"/>
                </w:pPr>
              </w:p>
            </w:tc>
            <w:tc>
              <w:tcPr>
                <w:tcW w:w="364" w:type="dxa"/>
              </w:tcPr>
              <w:p w14:paraId="1012F6E5" w14:textId="77777777" w:rsidR="003F242F" w:rsidRPr="003F242F" w:rsidRDefault="003F242F" w:rsidP="003F242F">
                <w:pPr>
                  <w:pStyle w:val="TableNormal0"/>
                </w:pPr>
              </w:p>
            </w:tc>
            <w:tc>
              <w:tcPr>
                <w:tcW w:w="364" w:type="dxa"/>
              </w:tcPr>
              <w:p w14:paraId="42965AE0" w14:textId="77777777" w:rsidR="003F242F" w:rsidRPr="003F242F" w:rsidRDefault="003F242F" w:rsidP="003F242F">
                <w:pPr>
                  <w:pStyle w:val="TableNormal0"/>
                </w:pPr>
              </w:p>
            </w:tc>
            <w:tc>
              <w:tcPr>
                <w:tcW w:w="364" w:type="dxa"/>
              </w:tcPr>
              <w:p w14:paraId="1D29193F" w14:textId="77777777" w:rsidR="003F242F" w:rsidRPr="003F242F" w:rsidRDefault="003F242F" w:rsidP="003F242F">
                <w:pPr>
                  <w:pStyle w:val="TableNormal0"/>
                </w:pPr>
              </w:p>
            </w:tc>
            <w:tc>
              <w:tcPr>
                <w:tcW w:w="367" w:type="dxa"/>
              </w:tcPr>
              <w:p w14:paraId="4CBA3F82" w14:textId="77777777" w:rsidR="003F242F" w:rsidRPr="003F242F" w:rsidRDefault="003F242F" w:rsidP="003F242F">
                <w:pPr>
                  <w:pStyle w:val="TableNormal0"/>
                </w:pPr>
              </w:p>
            </w:tc>
          </w:tr>
          <w:tr w:rsidR="00090094" w14:paraId="05CA1F33" w14:textId="77777777" w:rsidTr="00EC257E">
            <w:tc>
              <w:tcPr>
                <w:tcW w:w="5290" w:type="dxa"/>
                <w:gridSpan w:val="6"/>
                <w:vMerge/>
                <w:tcBorders>
                  <w:bottom w:val="single" w:sz="4" w:space="0" w:color="auto"/>
                </w:tcBorders>
              </w:tcPr>
              <w:p w14:paraId="00562AEF" w14:textId="77777777" w:rsidR="003F242F" w:rsidRPr="003F242F" w:rsidRDefault="003F242F" w:rsidP="003F242F">
                <w:pPr>
                  <w:pStyle w:val="TableNormal0"/>
                </w:pPr>
              </w:p>
            </w:tc>
            <w:tc>
              <w:tcPr>
                <w:tcW w:w="236" w:type="dxa"/>
                <w:tcBorders>
                  <w:top w:val="nil"/>
                  <w:bottom w:val="nil"/>
                </w:tcBorders>
              </w:tcPr>
              <w:p w14:paraId="04B9B30C" w14:textId="77777777" w:rsidR="003F242F" w:rsidRPr="003F242F" w:rsidRDefault="003F242F" w:rsidP="003F242F">
                <w:pPr>
                  <w:pStyle w:val="TableNormal0"/>
                </w:pPr>
              </w:p>
            </w:tc>
            <w:tc>
              <w:tcPr>
                <w:tcW w:w="631" w:type="dxa"/>
                <w:vAlign w:val="center"/>
              </w:tcPr>
              <w:p w14:paraId="63168AE2" w14:textId="77777777" w:rsidR="003F242F" w:rsidRPr="003F242F" w:rsidRDefault="00581773" w:rsidP="003F242F">
                <w:pPr>
                  <w:pStyle w:val="TableNormal0"/>
                </w:pPr>
                <w:r w:rsidRPr="003F242F">
                  <w:t>120</w:t>
                </w:r>
              </w:p>
            </w:tc>
            <w:tc>
              <w:tcPr>
                <w:tcW w:w="364" w:type="dxa"/>
              </w:tcPr>
              <w:p w14:paraId="72DAD8CD" w14:textId="77777777" w:rsidR="003F242F" w:rsidRPr="003F242F" w:rsidRDefault="003F242F" w:rsidP="003F242F">
                <w:pPr>
                  <w:pStyle w:val="TableNormal0"/>
                </w:pPr>
              </w:p>
            </w:tc>
            <w:tc>
              <w:tcPr>
                <w:tcW w:w="364" w:type="dxa"/>
                <w:gridSpan w:val="2"/>
              </w:tcPr>
              <w:p w14:paraId="50BC1C38" w14:textId="77777777" w:rsidR="003F242F" w:rsidRPr="003F242F" w:rsidRDefault="003F242F" w:rsidP="003F242F">
                <w:pPr>
                  <w:pStyle w:val="TableNormal0"/>
                </w:pPr>
              </w:p>
            </w:tc>
            <w:tc>
              <w:tcPr>
                <w:tcW w:w="364" w:type="dxa"/>
              </w:tcPr>
              <w:p w14:paraId="5B9371F9" w14:textId="77777777" w:rsidR="003F242F" w:rsidRPr="003F242F" w:rsidRDefault="003F242F" w:rsidP="003F242F">
                <w:pPr>
                  <w:pStyle w:val="TableNormal0"/>
                </w:pPr>
              </w:p>
            </w:tc>
            <w:tc>
              <w:tcPr>
                <w:tcW w:w="364" w:type="dxa"/>
                <w:gridSpan w:val="2"/>
              </w:tcPr>
              <w:p w14:paraId="4288514C" w14:textId="77777777" w:rsidR="003F242F" w:rsidRPr="003F242F" w:rsidRDefault="003F242F" w:rsidP="003F242F">
                <w:pPr>
                  <w:pStyle w:val="TableNormal0"/>
                </w:pPr>
              </w:p>
            </w:tc>
            <w:tc>
              <w:tcPr>
                <w:tcW w:w="364" w:type="dxa"/>
              </w:tcPr>
              <w:p w14:paraId="02A3A369" w14:textId="77777777" w:rsidR="003F242F" w:rsidRPr="003F242F" w:rsidRDefault="003F242F" w:rsidP="003F242F">
                <w:pPr>
                  <w:pStyle w:val="TableNormal0"/>
                </w:pPr>
              </w:p>
            </w:tc>
            <w:tc>
              <w:tcPr>
                <w:tcW w:w="364" w:type="dxa"/>
              </w:tcPr>
              <w:p w14:paraId="5AC09B9B" w14:textId="77777777" w:rsidR="003F242F" w:rsidRPr="003F242F" w:rsidRDefault="003F242F" w:rsidP="003F242F">
                <w:pPr>
                  <w:pStyle w:val="TableNormal0"/>
                </w:pPr>
              </w:p>
            </w:tc>
            <w:tc>
              <w:tcPr>
                <w:tcW w:w="364" w:type="dxa"/>
              </w:tcPr>
              <w:p w14:paraId="2A1E6673" w14:textId="77777777" w:rsidR="003F242F" w:rsidRPr="003F242F" w:rsidRDefault="003F242F" w:rsidP="003F242F">
                <w:pPr>
                  <w:pStyle w:val="TableNormal0"/>
                </w:pPr>
              </w:p>
            </w:tc>
            <w:tc>
              <w:tcPr>
                <w:tcW w:w="367" w:type="dxa"/>
              </w:tcPr>
              <w:p w14:paraId="6B4D0BC9" w14:textId="77777777" w:rsidR="003F242F" w:rsidRPr="003F242F" w:rsidRDefault="003F242F" w:rsidP="003F242F">
                <w:pPr>
                  <w:pStyle w:val="TableNormal0"/>
                </w:pPr>
              </w:p>
            </w:tc>
          </w:tr>
          <w:tr w:rsidR="00090094" w14:paraId="3E4ADA08" w14:textId="77777777" w:rsidTr="00EC257E">
            <w:trPr>
              <w:trHeight w:val="162"/>
            </w:trPr>
            <w:tc>
              <w:tcPr>
                <w:tcW w:w="5290" w:type="dxa"/>
                <w:gridSpan w:val="6"/>
                <w:vMerge/>
                <w:tcBorders>
                  <w:bottom w:val="single" w:sz="4" w:space="0" w:color="auto"/>
                </w:tcBorders>
              </w:tcPr>
              <w:p w14:paraId="361BA0B3" w14:textId="77777777" w:rsidR="003F242F" w:rsidRPr="003F242F" w:rsidRDefault="003F242F" w:rsidP="003F242F">
                <w:pPr>
                  <w:pStyle w:val="TableNormal0"/>
                </w:pPr>
              </w:p>
            </w:tc>
            <w:tc>
              <w:tcPr>
                <w:tcW w:w="236" w:type="dxa"/>
                <w:tcBorders>
                  <w:top w:val="nil"/>
                  <w:bottom w:val="nil"/>
                </w:tcBorders>
              </w:tcPr>
              <w:p w14:paraId="5CF0BD34" w14:textId="77777777" w:rsidR="003F242F" w:rsidRPr="003F242F" w:rsidRDefault="003F242F" w:rsidP="003F242F">
                <w:pPr>
                  <w:pStyle w:val="TableNormal0"/>
                </w:pPr>
              </w:p>
            </w:tc>
            <w:tc>
              <w:tcPr>
                <w:tcW w:w="3546" w:type="dxa"/>
                <w:gridSpan w:val="11"/>
              </w:tcPr>
              <w:p w14:paraId="1A976D5A" w14:textId="77777777" w:rsidR="003F242F" w:rsidRPr="003F242F" w:rsidRDefault="00581773" w:rsidP="00EC257E">
                <w:pPr>
                  <w:pStyle w:val="FinePrint"/>
                </w:pPr>
                <w:r>
                  <w:t>Hz      250  500  1000  2000  3000  4000</w:t>
                </w:r>
                <w:r w:rsidRPr="003F242F">
                  <w:t>  6000  8000</w:t>
                </w:r>
              </w:p>
            </w:tc>
          </w:tr>
          <w:tr w:rsidR="00090094" w14:paraId="54C90DD2" w14:textId="77777777" w:rsidTr="00EC25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072" w:type="dxa"/>
                <w:gridSpan w:val="18"/>
              </w:tcPr>
              <w:p w14:paraId="589B318F" w14:textId="77777777" w:rsidR="003F242F" w:rsidRPr="003F242F" w:rsidRDefault="00581773" w:rsidP="00835C30">
                <w:pPr>
                  <w:pStyle w:val="TableNormal0"/>
                  <w:keepNext/>
                </w:pPr>
                <w:r w:rsidRPr="003F242F">
                  <w:t xml:space="preserve">(422) </w:t>
                </w:r>
                <w:r w:rsidRPr="000F1AE6">
                  <w:rPr>
                    <w:rStyle w:val="Bold"/>
                  </w:rPr>
                  <w:t>Examiner’s declaration</w:t>
                </w:r>
                <w:r w:rsidRPr="003F242F">
                  <w:t>:</w:t>
                </w:r>
              </w:p>
            </w:tc>
          </w:tr>
          <w:tr w:rsidR="00090094" w14:paraId="413089A5" w14:textId="77777777" w:rsidTr="00EC25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072" w:type="dxa"/>
                <w:gridSpan w:val="18"/>
                <w:tcBorders>
                  <w:top w:val="single" w:sz="6" w:space="0" w:color="auto"/>
                  <w:left w:val="single" w:sz="6" w:space="0" w:color="auto"/>
                  <w:right w:val="single" w:sz="6" w:space="0" w:color="auto"/>
                </w:tcBorders>
              </w:tcPr>
              <w:p w14:paraId="40240715" w14:textId="77777777" w:rsidR="003F242F" w:rsidRPr="00835C30" w:rsidRDefault="00581773" w:rsidP="00835C30">
                <w:pPr>
                  <w:pStyle w:val="TableNormal0"/>
                  <w:jc w:val="both"/>
                  <w:rPr>
                    <w:rStyle w:val="TableChar"/>
                  </w:rPr>
                </w:pPr>
                <w:r w:rsidRPr="00835C30">
                  <w:rPr>
                    <w:rStyle w:val="TableChar"/>
                  </w:rPr>
                  <w:t>I hereby certify that I/my AME group have personally examined the applicant named on this medical examination report and that this report with any attachment embodies my findings completely and correctly.</w:t>
                </w:r>
              </w:p>
            </w:tc>
          </w:tr>
          <w:tr w:rsidR="00090094" w14:paraId="62C82159" w14:textId="77777777" w:rsidTr="00EC25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3119" w:type="dxa"/>
                <w:gridSpan w:val="2"/>
                <w:tcBorders>
                  <w:top w:val="single" w:sz="6" w:space="0" w:color="auto"/>
                  <w:left w:val="single" w:sz="6" w:space="0" w:color="auto"/>
                </w:tcBorders>
              </w:tcPr>
              <w:p w14:paraId="7E1D50AF" w14:textId="77777777" w:rsidR="003F242F" w:rsidRPr="003F242F" w:rsidRDefault="00581773" w:rsidP="003F242F">
                <w:pPr>
                  <w:pStyle w:val="TableNormal0"/>
                </w:pPr>
                <w:r w:rsidRPr="003F242F">
                  <w:t>(423) Place and date:</w:t>
                </w:r>
              </w:p>
            </w:tc>
            <w:tc>
              <w:tcPr>
                <w:tcW w:w="3402" w:type="dxa"/>
                <w:gridSpan w:val="7"/>
                <w:tcBorders>
                  <w:top w:val="single" w:sz="6" w:space="0" w:color="auto"/>
                  <w:left w:val="single" w:sz="6" w:space="0" w:color="auto"/>
                </w:tcBorders>
              </w:tcPr>
              <w:p w14:paraId="45AD504C" w14:textId="77777777" w:rsidR="003F242F" w:rsidRPr="003F242F" w:rsidRDefault="00581773" w:rsidP="003F242F">
                <w:pPr>
                  <w:pStyle w:val="TableNormal0"/>
                </w:pPr>
                <w:r w:rsidRPr="003F242F">
                  <w:t>ORL examiner’s name and address: (block capitals)</w:t>
                </w:r>
              </w:p>
            </w:tc>
            <w:tc>
              <w:tcPr>
                <w:tcW w:w="2551" w:type="dxa"/>
                <w:gridSpan w:val="9"/>
                <w:tcBorders>
                  <w:top w:val="single" w:sz="6" w:space="0" w:color="auto"/>
                  <w:left w:val="single" w:sz="6" w:space="0" w:color="auto"/>
                  <w:right w:val="single" w:sz="6" w:space="0" w:color="auto"/>
                </w:tcBorders>
              </w:tcPr>
              <w:p w14:paraId="24EE3DDE" w14:textId="77777777" w:rsidR="003F242F" w:rsidRPr="003F242F" w:rsidRDefault="00581773" w:rsidP="003F242F">
                <w:pPr>
                  <w:pStyle w:val="TableNormal0"/>
                </w:pPr>
                <w:r w:rsidRPr="003F242F">
                  <w:t xml:space="preserve">AME or specialist stamp with No: </w:t>
                </w:r>
              </w:p>
            </w:tc>
          </w:tr>
          <w:tr w:rsidR="00090094" w14:paraId="12EDBFEF" w14:textId="77777777" w:rsidTr="00EC25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3119" w:type="dxa"/>
                <w:gridSpan w:val="2"/>
                <w:tcBorders>
                  <w:left w:val="single" w:sz="6" w:space="0" w:color="auto"/>
                  <w:bottom w:val="single" w:sz="6" w:space="0" w:color="auto"/>
                </w:tcBorders>
              </w:tcPr>
              <w:p w14:paraId="32B439E9" w14:textId="77777777" w:rsidR="003F242F" w:rsidRPr="003F242F" w:rsidRDefault="003F242F" w:rsidP="003F242F">
                <w:pPr>
                  <w:pStyle w:val="TableNormal0"/>
                </w:pPr>
              </w:p>
            </w:tc>
            <w:tc>
              <w:tcPr>
                <w:tcW w:w="3402" w:type="dxa"/>
                <w:gridSpan w:val="7"/>
                <w:tcBorders>
                  <w:left w:val="single" w:sz="6" w:space="0" w:color="auto"/>
                </w:tcBorders>
              </w:tcPr>
              <w:p w14:paraId="471E6CAC" w14:textId="77777777" w:rsidR="003F242F" w:rsidRPr="003F242F" w:rsidRDefault="003F242F" w:rsidP="003F242F">
                <w:pPr>
                  <w:pStyle w:val="TableNormal0"/>
                </w:pPr>
              </w:p>
            </w:tc>
            <w:tc>
              <w:tcPr>
                <w:tcW w:w="2551" w:type="dxa"/>
                <w:gridSpan w:val="9"/>
                <w:tcBorders>
                  <w:left w:val="single" w:sz="6" w:space="0" w:color="auto"/>
                  <w:right w:val="single" w:sz="6" w:space="0" w:color="auto"/>
                </w:tcBorders>
              </w:tcPr>
              <w:p w14:paraId="753BD1D5" w14:textId="77777777" w:rsidR="003F242F" w:rsidRPr="003F242F" w:rsidRDefault="003F242F" w:rsidP="003F242F">
                <w:pPr>
                  <w:pStyle w:val="TableNormal0"/>
                </w:pPr>
              </w:p>
            </w:tc>
          </w:tr>
          <w:tr w:rsidR="00090094" w14:paraId="1DA9EB5A" w14:textId="77777777" w:rsidTr="00EC25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3119" w:type="dxa"/>
                <w:gridSpan w:val="2"/>
                <w:tcBorders>
                  <w:top w:val="single" w:sz="6" w:space="0" w:color="auto"/>
                  <w:left w:val="single" w:sz="6" w:space="0" w:color="auto"/>
                </w:tcBorders>
              </w:tcPr>
              <w:p w14:paraId="45E8E880" w14:textId="77777777" w:rsidR="003F242F" w:rsidRPr="003F242F" w:rsidRDefault="00581773" w:rsidP="003F242F">
                <w:pPr>
                  <w:pStyle w:val="TableNormal0"/>
                </w:pPr>
                <w:r w:rsidRPr="003F242F">
                  <w:t>AME or specialist signature:</w:t>
                </w:r>
              </w:p>
            </w:tc>
            <w:tc>
              <w:tcPr>
                <w:tcW w:w="3402" w:type="dxa"/>
                <w:gridSpan w:val="7"/>
                <w:tcBorders>
                  <w:left w:val="single" w:sz="6" w:space="0" w:color="auto"/>
                  <w:right w:val="single" w:sz="6" w:space="0" w:color="auto"/>
                </w:tcBorders>
              </w:tcPr>
              <w:p w14:paraId="132C4494" w14:textId="77777777" w:rsidR="003F242F" w:rsidRPr="003F242F" w:rsidRDefault="003F242F" w:rsidP="003F242F">
                <w:pPr>
                  <w:pStyle w:val="TableNormal0"/>
                </w:pPr>
              </w:p>
            </w:tc>
            <w:tc>
              <w:tcPr>
                <w:tcW w:w="2551" w:type="dxa"/>
                <w:gridSpan w:val="9"/>
                <w:tcBorders>
                  <w:right w:val="single" w:sz="6" w:space="0" w:color="auto"/>
                </w:tcBorders>
              </w:tcPr>
              <w:p w14:paraId="244F9F95" w14:textId="77777777" w:rsidR="003F242F" w:rsidRPr="003F242F" w:rsidRDefault="003F242F" w:rsidP="003F242F">
                <w:pPr>
                  <w:pStyle w:val="TableNormal0"/>
                </w:pPr>
              </w:p>
            </w:tc>
          </w:tr>
          <w:tr w:rsidR="00090094" w14:paraId="66F8C4E1" w14:textId="77777777" w:rsidTr="00EC25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3119" w:type="dxa"/>
                <w:gridSpan w:val="2"/>
                <w:tcBorders>
                  <w:left w:val="single" w:sz="6" w:space="0" w:color="auto"/>
                  <w:bottom w:val="single" w:sz="6" w:space="0" w:color="auto"/>
                  <w:right w:val="single" w:sz="6" w:space="0" w:color="auto"/>
                </w:tcBorders>
              </w:tcPr>
              <w:p w14:paraId="1AB69578" w14:textId="77777777" w:rsidR="003F242F" w:rsidRPr="003F242F" w:rsidRDefault="003F242F" w:rsidP="003F242F">
                <w:pPr>
                  <w:pStyle w:val="TableNormal0"/>
                </w:pPr>
              </w:p>
            </w:tc>
            <w:tc>
              <w:tcPr>
                <w:tcW w:w="3402" w:type="dxa"/>
                <w:gridSpan w:val="7"/>
                <w:tcBorders>
                  <w:left w:val="single" w:sz="6" w:space="0" w:color="auto"/>
                  <w:bottom w:val="single" w:sz="6" w:space="0" w:color="auto"/>
                  <w:right w:val="single" w:sz="6" w:space="0" w:color="auto"/>
                </w:tcBorders>
              </w:tcPr>
              <w:p w14:paraId="6990D1CA" w14:textId="77777777" w:rsidR="003F242F" w:rsidRPr="003F242F" w:rsidRDefault="00581773" w:rsidP="003F242F">
                <w:pPr>
                  <w:pStyle w:val="TableNormal0"/>
                </w:pPr>
                <w:r w:rsidRPr="003F242F">
                  <w:t>E-mail:</w:t>
                </w:r>
              </w:p>
              <w:p w14:paraId="73CD313C" w14:textId="77777777" w:rsidR="003F242F" w:rsidRPr="003F242F" w:rsidRDefault="00581773" w:rsidP="003F242F">
                <w:pPr>
                  <w:pStyle w:val="TableNormal0"/>
                </w:pPr>
                <w:r w:rsidRPr="003F242F">
                  <w:t>Telephone No:</w:t>
                </w:r>
              </w:p>
              <w:p w14:paraId="21E6B87E" w14:textId="77777777" w:rsidR="003F242F" w:rsidRPr="003F242F" w:rsidRDefault="00581773" w:rsidP="003F242F">
                <w:pPr>
                  <w:pStyle w:val="TableNormal0"/>
                </w:pPr>
                <w:r w:rsidRPr="003F242F">
                  <w:t>Telefax No:</w:t>
                </w:r>
              </w:p>
            </w:tc>
            <w:tc>
              <w:tcPr>
                <w:tcW w:w="2551" w:type="dxa"/>
                <w:gridSpan w:val="9"/>
                <w:tcBorders>
                  <w:bottom w:val="single" w:sz="6" w:space="0" w:color="auto"/>
                  <w:right w:val="single" w:sz="6" w:space="0" w:color="auto"/>
                </w:tcBorders>
              </w:tcPr>
              <w:p w14:paraId="2B40909E" w14:textId="77777777" w:rsidR="003F242F" w:rsidRPr="003F242F" w:rsidRDefault="003F242F" w:rsidP="003F242F">
                <w:pPr>
                  <w:pStyle w:val="TableNormal0"/>
                </w:pPr>
              </w:p>
            </w:tc>
          </w:tr>
        </w:tbl>
        <w:p w14:paraId="70A5D084" w14:textId="77777777" w:rsidR="0090566F" w:rsidRDefault="0090566F" w:rsidP="00301E34">
          <w:pPr>
            <w:pStyle w:val="ListLevel0"/>
          </w:pPr>
        </w:p>
        <w:p w14:paraId="243D3D8F" w14:textId="77777777" w:rsidR="0073340F" w:rsidRPr="006D60C2" w:rsidRDefault="00581773" w:rsidP="0073340F">
          <w:pPr>
            <w:pStyle w:val="ListLevel0"/>
            <w:rPr>
              <w:rStyle w:val="Bold"/>
            </w:rPr>
          </w:pPr>
          <w:r w:rsidRPr="006D60C2">
            <w:rPr>
              <w:rStyle w:val="Bold"/>
            </w:rPr>
            <w:t>INSTRUCTIONS FOR COMPLETION OF THE OTORHINOLARYNGOLOGY EXAMINATION REPORT FORM</w:t>
          </w:r>
        </w:p>
        <w:p w14:paraId="5C6F561D" w14:textId="77777777" w:rsidR="0073340F" w:rsidRPr="00EC257E" w:rsidRDefault="00581773" w:rsidP="006D60C2">
          <w:pPr>
            <w:rPr>
              <w:rStyle w:val="TableChar"/>
            </w:rPr>
          </w:pPr>
          <w:r w:rsidRPr="00EC257E">
            <w:rPr>
              <w:rStyle w:val="TableChar"/>
            </w:rPr>
            <w:t xml:space="preserve">Writing should be legible and in block capitals using a ball-point pen. Completion of this form by typing or printing is also acceptable. If more space is required to answer any question, a plain sheet of paper should be used, bearing the applicant’s name, the name and signature of the AME or otorhinolaryngology specialist </w:t>
          </w:r>
          <w:r w:rsidRPr="00EC257E">
            <w:rPr>
              <w:rStyle w:val="TableChar"/>
            </w:rPr>
            <w:lastRenderedPageBreak/>
            <w:t>performing the examination and the date of signing. The following numbered instructions apply to the numbered headings on the otorhinolaryngology examination report form.</w:t>
          </w:r>
        </w:p>
        <w:p w14:paraId="36477518" w14:textId="77777777" w:rsidR="0073340F" w:rsidRPr="00EC257E" w:rsidRDefault="00581773" w:rsidP="006D60C2">
          <w:pPr>
            <w:rPr>
              <w:rStyle w:val="TableChar"/>
            </w:rPr>
          </w:pPr>
          <w:r w:rsidRPr="00EC257E">
            <w:rPr>
              <w:rStyle w:val="TableChar"/>
            </w:rPr>
            <w:t>Failure to complete the medical examination report form in full, as required, or to write legibly may result in non-acceptance of the application in total and may lead to withdrawal of any medical certificate issued. The making of false or misleading statements or the withholding of relevant information by an examiner may result in criminal prosecution, denial of an application or withdrawal of any medical certificate granted.</w:t>
          </w:r>
        </w:p>
        <w:p w14:paraId="6E63FC66" w14:textId="77777777" w:rsidR="0073340F" w:rsidRPr="00EC257E" w:rsidRDefault="00581773" w:rsidP="006D60C2">
          <w:pPr>
            <w:rPr>
              <w:rStyle w:val="TableChar"/>
            </w:rPr>
          </w:pPr>
          <w:r w:rsidRPr="00EC257E">
            <w:rPr>
              <w:rStyle w:val="TableChar"/>
            </w:rPr>
            <w:t>The AME or otorhinolaryngology specialist performing the examination should verify the identity of the applicant. The applicant should then be requested to complete the sections 1, 2, 3, 4, 5, 6, 7, 12 and 13 on the form and then sign and date the consent to release of medical information (section 401) with the examiner countersigning as witness.</w:t>
          </w:r>
        </w:p>
        <w:p w14:paraId="0CD6B75D" w14:textId="77777777" w:rsidR="0073340F" w:rsidRPr="00EC257E" w:rsidRDefault="00581773" w:rsidP="0073340F">
          <w:pPr>
            <w:pStyle w:val="ListLevel0"/>
            <w:rPr>
              <w:rStyle w:val="TableChar"/>
            </w:rPr>
          </w:pPr>
          <w:r w:rsidRPr="00EC257E">
            <w:rPr>
              <w:rStyle w:val="TableChar"/>
            </w:rPr>
            <w:t>402</w:t>
          </w:r>
          <w:r w:rsidRPr="00EC257E">
            <w:rPr>
              <w:rStyle w:val="TableChar"/>
            </w:rPr>
            <w:tab/>
            <w:t>EXAMINATION CATEGORY — Tick appropriate box.</w:t>
          </w:r>
        </w:p>
        <w:p w14:paraId="24452A40" w14:textId="77777777" w:rsidR="0073340F" w:rsidRPr="00EC257E" w:rsidRDefault="00581773" w:rsidP="0073340F">
          <w:pPr>
            <w:pStyle w:val="Normal1"/>
            <w:rPr>
              <w:rStyle w:val="TableChar"/>
            </w:rPr>
          </w:pPr>
          <w:r w:rsidRPr="00EC257E">
            <w:rPr>
              <w:rStyle w:val="TableChar"/>
            </w:rPr>
            <w:t>Initial — Initial examination for class 1 or class 3; also initial examination for upgrading from class 2 to 1 or 3 (notate ‘upgrading’ in section 403).</w:t>
          </w:r>
        </w:p>
        <w:p w14:paraId="0C72AD53" w14:textId="77777777" w:rsidR="0073340F" w:rsidRPr="00EC257E" w:rsidRDefault="00581773" w:rsidP="0073340F">
          <w:pPr>
            <w:pStyle w:val="Normal1"/>
            <w:rPr>
              <w:rStyle w:val="TableChar"/>
            </w:rPr>
          </w:pPr>
          <w:r w:rsidRPr="00EC257E">
            <w:rPr>
              <w:rStyle w:val="TableChar"/>
            </w:rPr>
            <w:t>Referral — NON-ROUTINE examination for assessment of an ORL symptom or finding.</w:t>
          </w:r>
        </w:p>
        <w:p w14:paraId="266FF4FD" w14:textId="77777777" w:rsidR="0073340F" w:rsidRPr="00EC257E" w:rsidRDefault="00581773" w:rsidP="0073340F">
          <w:pPr>
            <w:pStyle w:val="ListLevel0"/>
            <w:rPr>
              <w:rStyle w:val="TableChar"/>
            </w:rPr>
          </w:pPr>
          <w:r w:rsidRPr="00EC257E">
            <w:rPr>
              <w:rStyle w:val="TableChar"/>
            </w:rPr>
            <w:t>403</w:t>
          </w:r>
          <w:r w:rsidRPr="00EC257E">
            <w:rPr>
              <w:rStyle w:val="TableChar"/>
            </w:rPr>
            <w:tab/>
            <w:t>OTORHINOLARYNGOLOGICAL HISTORY — Detail here any history of note or reasons for referral.</w:t>
          </w:r>
        </w:p>
        <w:p w14:paraId="30164B5A" w14:textId="77777777" w:rsidR="0073340F" w:rsidRPr="00EC257E" w:rsidRDefault="00581773" w:rsidP="0073340F">
          <w:pPr>
            <w:pStyle w:val="ListLevel0"/>
            <w:rPr>
              <w:rStyle w:val="TableChar"/>
            </w:rPr>
          </w:pPr>
          <w:r w:rsidRPr="00EC257E">
            <w:rPr>
              <w:rStyle w:val="TableChar"/>
            </w:rPr>
            <w:t>404–413 inclusive: CLINICAL EXAMINATION — These sections together cover the general clinical examination and each of the sections should be marked (with a tick) as normal or abnormal. Any abnormal findings or comments on findings should be entered in section 421.</w:t>
          </w:r>
        </w:p>
        <w:p w14:paraId="6255936F" w14:textId="77777777" w:rsidR="0073340F" w:rsidRPr="00EC257E" w:rsidRDefault="00581773" w:rsidP="0073340F">
          <w:pPr>
            <w:pStyle w:val="ListLevel0"/>
            <w:rPr>
              <w:rStyle w:val="TableChar"/>
            </w:rPr>
          </w:pPr>
          <w:r w:rsidRPr="00EC257E">
            <w:rPr>
              <w:rStyle w:val="TableChar"/>
            </w:rPr>
            <w:t>414–418 inclusive: ADDITIONAL TESTING — These tests are only required to be performed if indicated by history or clinical findings and are not routinely required. For each test one of the boxes must be completed — if the test is not performed then tick that box — if the test has been performed then tick the appropriate box for a normal or abnormal result. All remarks and abnormal findings should be entered in section 421.</w:t>
          </w:r>
        </w:p>
        <w:p w14:paraId="0805FE11" w14:textId="77777777" w:rsidR="0073340F" w:rsidRPr="00EC257E" w:rsidRDefault="00581773" w:rsidP="0073340F">
          <w:pPr>
            <w:pStyle w:val="ListLevel0"/>
            <w:rPr>
              <w:rStyle w:val="TableChar"/>
            </w:rPr>
          </w:pPr>
          <w:r w:rsidRPr="00EC257E">
            <w:rPr>
              <w:rStyle w:val="TableChar"/>
            </w:rPr>
            <w:t>419</w:t>
          </w:r>
          <w:r w:rsidRPr="00EC257E">
            <w:rPr>
              <w:rStyle w:val="TableChar"/>
            </w:rPr>
            <w:tab/>
            <w:t>PURE TONE AUDIOMETRY — Complete figures for dB HL (hearing level) in each ear at all listed frequencies.</w:t>
          </w:r>
        </w:p>
        <w:p w14:paraId="68F08580" w14:textId="77777777" w:rsidR="0073340F" w:rsidRPr="00EC257E" w:rsidRDefault="00581773" w:rsidP="0073340F">
          <w:pPr>
            <w:pStyle w:val="ListLevel0"/>
            <w:rPr>
              <w:rStyle w:val="TableChar"/>
            </w:rPr>
          </w:pPr>
          <w:r w:rsidRPr="00EC257E">
            <w:rPr>
              <w:rStyle w:val="TableChar"/>
            </w:rPr>
            <w:t>420</w:t>
          </w:r>
          <w:r w:rsidRPr="00EC257E">
            <w:rPr>
              <w:rStyle w:val="TableChar"/>
            </w:rPr>
            <w:tab/>
            <w:t>AUDIOGRAM — Complete audiogram from figures as listed in section 419.</w:t>
          </w:r>
        </w:p>
        <w:p w14:paraId="6E3E6999" w14:textId="77777777" w:rsidR="0073340F" w:rsidRPr="00EC257E" w:rsidRDefault="00581773" w:rsidP="0073340F">
          <w:pPr>
            <w:pStyle w:val="ListLevel0"/>
            <w:rPr>
              <w:rStyle w:val="TableChar"/>
            </w:rPr>
          </w:pPr>
          <w:r w:rsidRPr="00EC257E">
            <w:rPr>
              <w:rStyle w:val="TableChar"/>
            </w:rPr>
            <w:t>421</w:t>
          </w:r>
          <w:r w:rsidRPr="00EC257E">
            <w:rPr>
              <w:rStyle w:val="TableChar"/>
            </w:rPr>
            <w:tab/>
            <w:t>OTORHINOLARYNGOLOGY REMARKS AND RECOMMENDATION — Enter here all remarks, abnormal findings and assessment results. Also enter any limitations recommended. If there is any doubt about findings or recommendations the examiner may contact the medical assessor for advice before finalising the report form.</w:t>
          </w:r>
        </w:p>
        <w:p w14:paraId="6B65F436" w14:textId="77777777" w:rsidR="0073340F" w:rsidRPr="00EC257E" w:rsidRDefault="00581773" w:rsidP="0073340F">
          <w:pPr>
            <w:pStyle w:val="ListLevel0"/>
            <w:rPr>
              <w:rStyle w:val="TableChar"/>
            </w:rPr>
          </w:pPr>
          <w:r w:rsidRPr="00EC257E">
            <w:rPr>
              <w:rStyle w:val="TableChar"/>
            </w:rPr>
            <w:t>422</w:t>
          </w:r>
          <w:r w:rsidRPr="00EC257E">
            <w:rPr>
              <w:rStyle w:val="TableChar"/>
            </w:rPr>
            <w:tab/>
            <w:t>OTORHINOLARYNGOLOGY EXAMINER’S DETAILS — The otorhinolaryngology examiner must sign the declaration, complete his/her name and address in block capitals, contact details and lastly stamp the report with his/her designated stamp incorporating his/her AME or specialist number.</w:t>
          </w:r>
        </w:p>
        <w:p w14:paraId="4156AF88" w14:textId="77777777" w:rsidR="00750615" w:rsidRDefault="00581773" w:rsidP="0073340F">
          <w:pPr>
            <w:pStyle w:val="ListLevel0"/>
            <w:rPr>
              <w:rStyle w:val="TableChar"/>
            </w:rPr>
          </w:pPr>
          <w:r w:rsidRPr="00EC257E">
            <w:rPr>
              <w:rStyle w:val="TableChar"/>
            </w:rPr>
            <w:t>423</w:t>
          </w:r>
          <w:r w:rsidRPr="00EC257E">
            <w:rPr>
              <w:rStyle w:val="TableChar"/>
            </w:rPr>
            <w:tab/>
            <w:t>PLACE AND DATE — Enter the place (town or city) and the date of examination. The date of examination is the date of the clinical examination and not the date of finalisation of form. If the ORL examination report is finalised on a different date, enter date of finalisation in section 421 as ‘Report finalised on...’.</w:t>
          </w:r>
        </w:p>
        <w:p w14:paraId="3598CE3F" w14:textId="77777777" w:rsidR="00CD70A2" w:rsidRDefault="00CD70A2" w:rsidP="0073340F">
          <w:pPr>
            <w:pStyle w:val="ListLevel0"/>
            <w:rPr>
              <w:rStyle w:val="TableChar"/>
            </w:rPr>
          </w:pPr>
        </w:p>
        <w:p w14:paraId="422D188F" w14:textId="77777777" w:rsidR="00CD70A2" w:rsidRDefault="00CD70A2" w:rsidP="0073340F">
          <w:pPr>
            <w:pStyle w:val="ListLevel0"/>
            <w:rPr>
              <w:rStyle w:val="TableChar"/>
            </w:rPr>
          </w:pPr>
        </w:p>
        <w:p w14:paraId="5713FF56" w14:textId="77777777" w:rsidR="00B01AE3" w:rsidRDefault="00B01AE3" w:rsidP="0073340F">
          <w:pPr>
            <w:pStyle w:val="ListLevel0"/>
            <w:rPr>
              <w:rStyle w:val="TableChar"/>
            </w:rPr>
          </w:pPr>
        </w:p>
        <w:p w14:paraId="35377AD5" w14:textId="77777777" w:rsidR="00B01AE3" w:rsidRDefault="00B01AE3" w:rsidP="0073340F">
          <w:pPr>
            <w:pStyle w:val="ListLevel0"/>
            <w:rPr>
              <w:rStyle w:val="TableChar"/>
            </w:rPr>
          </w:pPr>
        </w:p>
        <w:p w14:paraId="2C700922" w14:textId="77777777" w:rsidR="00B01AE3" w:rsidRDefault="00B01AE3" w:rsidP="0073340F">
          <w:pPr>
            <w:pStyle w:val="ListLevel0"/>
            <w:rPr>
              <w:rStyle w:val="TableChar"/>
            </w:rPr>
          </w:pPr>
        </w:p>
        <w:p w14:paraId="611B2954" w14:textId="77777777" w:rsidR="00B01AE3" w:rsidRDefault="00B01AE3" w:rsidP="0073340F">
          <w:pPr>
            <w:pStyle w:val="ListLevel0"/>
            <w:rPr>
              <w:rStyle w:val="TableChar"/>
            </w:rPr>
          </w:pPr>
        </w:p>
        <w:p w14:paraId="6A0D5C65" w14:textId="77777777" w:rsidR="0073340F" w:rsidRPr="00EC257E" w:rsidRDefault="00000000" w:rsidP="0073340F">
          <w:pPr>
            <w:pStyle w:val="ListLevel0"/>
            <w:rPr>
              <w:rStyle w:val="TableChar"/>
            </w:rPr>
          </w:pPr>
        </w:p>
      </w:sdtContent>
    </w:sdt>
    <w:bookmarkStart w:id="1486" w:name="_Toc256000115" w:displacedByCustomXml="next"/>
    <w:sdt>
      <w:sdtPr>
        <w:rPr>
          <w:sz w:val="20"/>
        </w:rPr>
        <w:alias w:val="heading"/>
        <w:tag w:val="heading"/>
        <w:id w:val="-2134523197"/>
      </w:sdtPr>
      <w:sdtEndPr>
        <w:rPr>
          <w:sz w:val="36"/>
        </w:rPr>
      </w:sdtEndPr>
      <w:sdtContent>
        <w:p w14:paraId="1D9E8994" w14:textId="77777777" w:rsidR="00090094" w:rsidRDefault="00581773">
          <w:pPr>
            <w:pStyle w:val="Heading2"/>
          </w:pPr>
          <w:r>
            <w:t>APPENDICES TO ANNEX II</w:t>
          </w:r>
        </w:p>
        <w:bookmarkEnd w:id="1486" w:displacedByCustomXml="next"/>
      </w:sdtContent>
    </w:sdt>
    <w:bookmarkStart w:id="1487" w:name="_Toc427661551" w:displacedByCustomXml="next"/>
    <w:bookmarkStart w:id="1488" w:name="_Toc256000116" w:displacedByCustomXml="next"/>
    <w:bookmarkStart w:id="1489" w:name="_DxCrossRefBm9000223" w:displacedByCustomXml="next"/>
    <w:bookmarkStart w:id="1490" w:name="_DxCrossRefBm1379192347" w:displacedByCustomXml="next"/>
    <w:sdt>
      <w:sdtPr>
        <w:rPr>
          <w:b w:val="0"/>
          <w:color w:val="auto"/>
          <w:sz w:val="22"/>
          <w:szCs w:val="24"/>
          <w:lang w:val="en-US"/>
        </w:rPr>
        <w:alias w:val="topic"/>
        <w:tag w:val="topic"/>
        <w:id w:val="2029397087"/>
      </w:sdtPr>
      <w:sdtContent>
        <w:bookmarkEnd w:id="1490" w:displacedByCustomXml="prev"/>
        <w:bookmarkEnd w:id="1489" w:displacedByCustomXml="prev"/>
        <w:bookmarkEnd w:id="1488" w:displacedByCustomXml="prev"/>
        <w:bookmarkEnd w:id="1487" w:displacedByCustomXml="prev"/>
        <w:bookmarkStart w:id="1491" w:name="_Toc256000117" w:displacedByCustomXml="prev"/>
        <w:p w14:paraId="6610A20B" w14:textId="77777777" w:rsidR="00AF01B6" w:rsidRPr="00AF01B6" w:rsidRDefault="00581773" w:rsidP="00AF01B6">
          <w:pPr>
            <w:pStyle w:val="Heading3IR"/>
          </w:pPr>
          <w:r w:rsidRPr="00AF01B6">
            <w:t xml:space="preserve">APPENDIX 1 </w:t>
          </w:r>
          <w:r>
            <w:t>TO</w:t>
          </w:r>
          <w:r w:rsidRPr="00AF01B6">
            <w:t xml:space="preserve"> ANNEX II – Format for licence</w:t>
          </w:r>
          <w:bookmarkEnd w:id="1491"/>
        </w:p>
        <w:p w14:paraId="27257170" w14:textId="77777777" w:rsidR="00D23155" w:rsidRPr="00CD70A2" w:rsidRDefault="00750615" w:rsidP="00D23155">
          <w:pPr>
            <w:pStyle w:val="Heading4OrgManual"/>
            <w:rPr>
              <w:rStyle w:val="GeneralAviation"/>
              <w:color w:val="auto"/>
            </w:rPr>
          </w:pPr>
          <w:r w:rsidRPr="00827BDB">
            <w:rPr>
              <w:rStyle w:val="GeneralAviation"/>
            </w:rPr>
            <w:t xml:space="preserve"> </w:t>
          </w:r>
          <w:r w:rsidR="00581773" w:rsidRPr="00CD70A2">
            <w:rPr>
              <w:rStyle w:val="GeneralAviation"/>
              <w:color w:val="auto"/>
            </w:rPr>
            <w:t>(STUDENT) AIR TRAFFIC CONTROLLER LICENCE</w:t>
          </w:r>
        </w:p>
        <w:p w14:paraId="627DAFAD" w14:textId="77777777" w:rsidR="00D23155" w:rsidRPr="00CD70A2" w:rsidRDefault="00581773" w:rsidP="00D23155">
          <w:pPr>
            <w:rPr>
              <w:rStyle w:val="GeneralAviation"/>
              <w:color w:val="auto"/>
            </w:rPr>
          </w:pPr>
          <w:r w:rsidRPr="00CD70A2">
            <w:rPr>
              <w:rStyle w:val="GeneralAviation"/>
              <w:color w:val="auto"/>
            </w:rPr>
            <w:t>The (student) air traffic controller licence issued in accordance with this Regulation shall conform to the following specifications:</w:t>
          </w:r>
        </w:p>
        <w:p w14:paraId="0AC95F76" w14:textId="77777777" w:rsidR="00D23155" w:rsidRPr="00CD70A2" w:rsidRDefault="00581773" w:rsidP="00D23155">
          <w:pPr>
            <w:pStyle w:val="ListLevel0"/>
            <w:rPr>
              <w:rStyle w:val="GeneralAviation"/>
              <w:color w:val="auto"/>
            </w:rPr>
          </w:pPr>
          <w:r w:rsidRPr="00CD70A2">
            <w:rPr>
              <w:rStyle w:val="GeneralAviation"/>
              <w:color w:val="auto"/>
            </w:rPr>
            <w:t>(a)</w:t>
          </w:r>
          <w:r w:rsidRPr="00CD70A2">
            <w:rPr>
              <w:rStyle w:val="GeneralAviation"/>
              <w:color w:val="auto"/>
            </w:rPr>
            <w:tab/>
            <w:t>Content. The item number shall always be printed in association with the item heading. Items I to XI are the ‘permanent’ items, and items XII to XIV are the</w:t>
          </w:r>
          <w:r w:rsidR="00CD70A2" w:rsidRPr="00CD70A2">
            <w:rPr>
              <w:rStyle w:val="GeneralAviation"/>
              <w:color w:val="auto"/>
            </w:rPr>
            <w:t xml:space="preserve"> ‘variable’ items which may app</w:t>
          </w:r>
          <w:r w:rsidRPr="00CD70A2">
            <w:rPr>
              <w:rStyle w:val="GeneralAviation"/>
              <w:color w:val="auto"/>
            </w:rPr>
            <w:t>ear on a separate or detachable part of the main form as prescribed below. Any separate or detachable part shall be clearly identifiable as part of the licence.</w:t>
          </w:r>
        </w:p>
        <w:p w14:paraId="6A5FDCA6" w14:textId="77777777" w:rsidR="00D23155" w:rsidRPr="00CD70A2" w:rsidRDefault="00581773" w:rsidP="00D23155">
          <w:pPr>
            <w:pStyle w:val="ListLevel1"/>
            <w:rPr>
              <w:rStyle w:val="GeneralAviation"/>
              <w:color w:val="auto"/>
            </w:rPr>
          </w:pPr>
          <w:r w:rsidRPr="00CD70A2">
            <w:rPr>
              <w:rStyle w:val="GeneralAviation"/>
              <w:color w:val="auto"/>
            </w:rPr>
            <w:t>1.</w:t>
          </w:r>
          <w:r w:rsidRPr="00CD70A2">
            <w:rPr>
              <w:rStyle w:val="GeneralAviation"/>
              <w:color w:val="auto"/>
            </w:rPr>
            <w:tab/>
            <w:t>Permanent items:</w:t>
          </w:r>
        </w:p>
        <w:p w14:paraId="7AA0C1A4" w14:textId="77777777" w:rsidR="00D23155" w:rsidRPr="00CD70A2" w:rsidRDefault="00581773" w:rsidP="00D23155">
          <w:pPr>
            <w:pStyle w:val="ListLevel2"/>
            <w:rPr>
              <w:rStyle w:val="GeneralAviation"/>
              <w:color w:val="auto"/>
            </w:rPr>
          </w:pPr>
          <w:r w:rsidRPr="00CD70A2">
            <w:rPr>
              <w:rStyle w:val="GeneralAviation"/>
              <w:color w:val="auto"/>
            </w:rPr>
            <w:t>(I)</w:t>
          </w:r>
          <w:r w:rsidRPr="00CD70A2">
            <w:rPr>
              <w:rStyle w:val="GeneralAviation"/>
              <w:color w:val="auto"/>
            </w:rPr>
            <w:tab/>
            <w:t>State of licence issue;</w:t>
          </w:r>
        </w:p>
        <w:p w14:paraId="04319BA8" w14:textId="77777777" w:rsidR="00D23155" w:rsidRPr="00CD70A2" w:rsidRDefault="00581773" w:rsidP="00D23155">
          <w:pPr>
            <w:pStyle w:val="ListLevel2"/>
            <w:rPr>
              <w:rStyle w:val="GeneralAviation"/>
              <w:color w:val="auto"/>
            </w:rPr>
          </w:pPr>
          <w:r w:rsidRPr="00CD70A2">
            <w:rPr>
              <w:rStyle w:val="GeneralAviation"/>
              <w:color w:val="auto"/>
            </w:rPr>
            <w:t>(II)</w:t>
          </w:r>
          <w:r w:rsidRPr="00CD70A2">
            <w:rPr>
              <w:rStyle w:val="GeneralAviation"/>
              <w:color w:val="auto"/>
            </w:rPr>
            <w:tab/>
            <w:t>title of licence;</w:t>
          </w:r>
        </w:p>
        <w:p w14:paraId="7E2D1EDF" w14:textId="77777777" w:rsidR="00D23155" w:rsidRPr="00CD70A2" w:rsidRDefault="00581773" w:rsidP="00D23155">
          <w:pPr>
            <w:pStyle w:val="ListLevel2"/>
            <w:rPr>
              <w:rStyle w:val="GeneralAviation"/>
              <w:color w:val="auto"/>
            </w:rPr>
          </w:pPr>
          <w:r w:rsidRPr="00CD70A2">
            <w:rPr>
              <w:rStyle w:val="GeneralAviation"/>
              <w:color w:val="auto"/>
            </w:rPr>
            <w:t>(III)</w:t>
          </w:r>
          <w:r w:rsidRPr="00CD70A2">
            <w:rPr>
              <w:rStyle w:val="GeneralAviation"/>
              <w:color w:val="auto"/>
            </w:rPr>
            <w:tab/>
            <w:t>serial number of the licence with the United Nations (UN) country code of the State of licence issue and followed by ‘(Student) ATCO Licence’ and a code of numbers and/or letters in Arabic numerals and in Latin script;</w:t>
          </w:r>
        </w:p>
        <w:p w14:paraId="24063C9C" w14:textId="77777777" w:rsidR="00D23155" w:rsidRPr="002332A0" w:rsidRDefault="00581773" w:rsidP="00D23155">
          <w:pPr>
            <w:pStyle w:val="ListLevel2"/>
            <w:rPr>
              <w:rStyle w:val="GeneralAviation"/>
              <w:color w:val="auto"/>
            </w:rPr>
          </w:pPr>
          <w:r w:rsidRPr="002332A0">
            <w:rPr>
              <w:rStyle w:val="GeneralAviation"/>
              <w:color w:val="auto"/>
            </w:rPr>
            <w:t>(IV)</w:t>
          </w:r>
          <w:r w:rsidRPr="002332A0">
            <w:rPr>
              <w:rStyle w:val="GeneralAviation"/>
              <w:color w:val="auto"/>
            </w:rPr>
            <w:tab/>
            <w:t>name of holder in full (in Latin script, even if the script of the national language(s) is other than Latin);</w:t>
          </w:r>
        </w:p>
        <w:p w14:paraId="1E500038" w14:textId="77777777" w:rsidR="00D23155" w:rsidRPr="002332A0" w:rsidRDefault="00581773" w:rsidP="00D23155">
          <w:pPr>
            <w:pStyle w:val="ListLevel2"/>
            <w:rPr>
              <w:rStyle w:val="GeneralAviation"/>
              <w:color w:val="auto"/>
            </w:rPr>
          </w:pPr>
          <w:r w:rsidRPr="002332A0">
            <w:rPr>
              <w:rStyle w:val="GeneralAviation"/>
              <w:color w:val="auto"/>
            </w:rPr>
            <w:t>(IVa)</w:t>
          </w:r>
          <w:r w:rsidRPr="002332A0">
            <w:rPr>
              <w:rStyle w:val="GeneralAviation"/>
              <w:color w:val="auto"/>
            </w:rPr>
            <w:tab/>
            <w:t>date of birth;</w:t>
          </w:r>
        </w:p>
        <w:p w14:paraId="7E252C1F" w14:textId="77777777" w:rsidR="00D23155" w:rsidRPr="002332A0" w:rsidRDefault="00581773" w:rsidP="00D23155">
          <w:pPr>
            <w:pStyle w:val="ListLevel2"/>
            <w:rPr>
              <w:rStyle w:val="GeneralAviation"/>
              <w:color w:val="auto"/>
            </w:rPr>
          </w:pPr>
          <w:r w:rsidRPr="002332A0">
            <w:rPr>
              <w:rStyle w:val="GeneralAviation"/>
              <w:color w:val="auto"/>
            </w:rPr>
            <w:t>(V)</w:t>
          </w:r>
          <w:r w:rsidRPr="002332A0">
            <w:rPr>
              <w:rStyle w:val="GeneralAviation"/>
              <w:color w:val="auto"/>
            </w:rPr>
            <w:tab/>
            <w:t>holder’s address, if required by the competent authority;</w:t>
          </w:r>
        </w:p>
        <w:p w14:paraId="731AA1E9" w14:textId="77777777" w:rsidR="00D23155" w:rsidRPr="002332A0" w:rsidRDefault="00581773" w:rsidP="00D23155">
          <w:pPr>
            <w:pStyle w:val="ListLevel2"/>
            <w:rPr>
              <w:rStyle w:val="GeneralAviation"/>
              <w:color w:val="auto"/>
            </w:rPr>
          </w:pPr>
          <w:r w:rsidRPr="002332A0">
            <w:rPr>
              <w:rStyle w:val="GeneralAviation"/>
              <w:color w:val="auto"/>
            </w:rPr>
            <w:t>(VI)</w:t>
          </w:r>
          <w:r w:rsidRPr="002332A0">
            <w:rPr>
              <w:rStyle w:val="GeneralAviation"/>
              <w:color w:val="auto"/>
            </w:rPr>
            <w:tab/>
            <w:t>nationality of holder;</w:t>
          </w:r>
        </w:p>
        <w:p w14:paraId="5FC26333" w14:textId="77777777" w:rsidR="00D23155" w:rsidRPr="002332A0" w:rsidRDefault="00581773" w:rsidP="00D23155">
          <w:pPr>
            <w:pStyle w:val="ListLevel2"/>
            <w:rPr>
              <w:rStyle w:val="GeneralAviation"/>
              <w:color w:val="auto"/>
            </w:rPr>
          </w:pPr>
          <w:r w:rsidRPr="002332A0">
            <w:rPr>
              <w:rStyle w:val="GeneralAviation"/>
              <w:color w:val="auto"/>
            </w:rPr>
            <w:t>(VII)</w:t>
          </w:r>
          <w:r w:rsidRPr="002332A0">
            <w:rPr>
              <w:rStyle w:val="GeneralAviation"/>
              <w:color w:val="auto"/>
            </w:rPr>
            <w:tab/>
            <w:t>signature of holder;</w:t>
          </w:r>
        </w:p>
        <w:p w14:paraId="3F648999" w14:textId="77777777" w:rsidR="00D23155" w:rsidRPr="002332A0" w:rsidRDefault="00581773" w:rsidP="00D23155">
          <w:pPr>
            <w:pStyle w:val="ListLevel2"/>
            <w:rPr>
              <w:rStyle w:val="GeneralAviation"/>
              <w:color w:val="auto"/>
            </w:rPr>
          </w:pPr>
          <w:r w:rsidRPr="002332A0">
            <w:rPr>
              <w:rStyle w:val="GeneralAviation"/>
              <w:color w:val="auto"/>
            </w:rPr>
            <w:t>(VIII)</w:t>
          </w:r>
          <w:r w:rsidRPr="002332A0">
            <w:rPr>
              <w:rStyle w:val="GeneralAviation"/>
              <w:color w:val="auto"/>
            </w:rPr>
            <w:tab/>
            <w:t>competent authority;</w:t>
          </w:r>
        </w:p>
        <w:p w14:paraId="0EFF85E8" w14:textId="77777777" w:rsidR="00D23155" w:rsidRPr="002332A0" w:rsidRDefault="00581773" w:rsidP="00D23155">
          <w:pPr>
            <w:pStyle w:val="ListLevel2"/>
            <w:rPr>
              <w:rStyle w:val="GeneralAviation"/>
              <w:color w:val="auto"/>
            </w:rPr>
          </w:pPr>
          <w:r w:rsidRPr="002332A0">
            <w:rPr>
              <w:rStyle w:val="GeneralAviation"/>
              <w:color w:val="auto"/>
            </w:rPr>
            <w:t>(IX)</w:t>
          </w:r>
          <w:r w:rsidRPr="002332A0">
            <w:rPr>
              <w:rStyle w:val="GeneralAviation"/>
              <w:color w:val="auto"/>
            </w:rPr>
            <w:tab/>
            <w:t>certification of validity and authorisation for the privileges granted, including the dates when they were first issued;</w:t>
          </w:r>
        </w:p>
        <w:p w14:paraId="7BC0C827" w14:textId="77777777" w:rsidR="00D23155" w:rsidRPr="002332A0" w:rsidRDefault="00581773" w:rsidP="00D23155">
          <w:pPr>
            <w:pStyle w:val="ListLevel2"/>
            <w:rPr>
              <w:rStyle w:val="GeneralAviation"/>
              <w:color w:val="auto"/>
            </w:rPr>
          </w:pPr>
          <w:r w:rsidRPr="002332A0">
            <w:rPr>
              <w:rStyle w:val="GeneralAviation"/>
              <w:color w:val="auto"/>
            </w:rPr>
            <w:t>(X)</w:t>
          </w:r>
          <w:r w:rsidRPr="002332A0">
            <w:rPr>
              <w:rStyle w:val="GeneralAviation"/>
              <w:color w:val="auto"/>
            </w:rPr>
            <w:tab/>
            <w:t>signature of officer issuing the licence and the date of such issue;</w:t>
          </w:r>
        </w:p>
        <w:p w14:paraId="2DCB8D2F" w14:textId="77777777" w:rsidR="00D23155" w:rsidRPr="002332A0" w:rsidRDefault="00581773" w:rsidP="00D23155">
          <w:pPr>
            <w:pStyle w:val="ListLevel2"/>
            <w:rPr>
              <w:rStyle w:val="GeneralAviation"/>
              <w:color w:val="auto"/>
            </w:rPr>
          </w:pPr>
          <w:r w:rsidRPr="002332A0">
            <w:rPr>
              <w:rStyle w:val="GeneralAviation"/>
              <w:color w:val="auto"/>
            </w:rPr>
            <w:t>(XI)</w:t>
          </w:r>
          <w:r w:rsidRPr="002332A0">
            <w:rPr>
              <w:rStyle w:val="GeneralAviation"/>
              <w:color w:val="auto"/>
            </w:rPr>
            <w:tab/>
            <w:t>seal or stamp of the competent authority.</w:t>
          </w:r>
        </w:p>
        <w:p w14:paraId="74F41837" w14:textId="77777777" w:rsidR="00D23155" w:rsidRPr="002332A0" w:rsidRDefault="00581773" w:rsidP="00D23155">
          <w:pPr>
            <w:pStyle w:val="ListLevel1"/>
            <w:rPr>
              <w:rStyle w:val="GeneralAviation"/>
              <w:color w:val="auto"/>
            </w:rPr>
          </w:pPr>
          <w:r w:rsidRPr="002332A0">
            <w:rPr>
              <w:rStyle w:val="GeneralAviation"/>
              <w:color w:val="auto"/>
            </w:rPr>
            <w:t>2.</w:t>
          </w:r>
          <w:r w:rsidRPr="002332A0">
            <w:rPr>
              <w:rStyle w:val="GeneralAviation"/>
              <w:color w:val="auto"/>
            </w:rPr>
            <w:tab/>
            <w:t>Variable items:</w:t>
          </w:r>
        </w:p>
        <w:p w14:paraId="5351F582" w14:textId="77777777" w:rsidR="00D23155" w:rsidRPr="002332A0" w:rsidRDefault="00581773" w:rsidP="00D23155">
          <w:pPr>
            <w:pStyle w:val="ListLevel2"/>
            <w:rPr>
              <w:rStyle w:val="GeneralAviation"/>
              <w:color w:val="auto"/>
            </w:rPr>
          </w:pPr>
          <w:r w:rsidRPr="002332A0">
            <w:rPr>
              <w:rStyle w:val="GeneralAviation"/>
              <w:color w:val="auto"/>
            </w:rPr>
            <w:t>(XII)</w:t>
          </w:r>
          <w:r w:rsidRPr="002332A0">
            <w:rPr>
              <w:rStyle w:val="GeneralAviation"/>
              <w:color w:val="auto"/>
            </w:rPr>
            <w:tab/>
          </w:r>
          <w:r w:rsidRPr="002332A0">
            <w:rPr>
              <w:rStyle w:val="GeneralAviation"/>
              <w:color w:val="auto"/>
            </w:rPr>
            <w:tab/>
            <w:t>ratings and endorsements with expiry dates;</w:t>
          </w:r>
        </w:p>
        <w:p w14:paraId="0A445C10" w14:textId="77777777" w:rsidR="00D23155" w:rsidRPr="002332A0" w:rsidRDefault="00581773" w:rsidP="00D23155">
          <w:pPr>
            <w:pStyle w:val="ListLevel2"/>
            <w:rPr>
              <w:rStyle w:val="GeneralAviation"/>
              <w:color w:val="auto"/>
            </w:rPr>
          </w:pPr>
          <w:r w:rsidRPr="002332A0">
            <w:rPr>
              <w:rStyle w:val="GeneralAviation"/>
              <w:color w:val="auto"/>
            </w:rPr>
            <w:t>(XIII)</w:t>
          </w:r>
          <w:r w:rsidRPr="002332A0">
            <w:rPr>
              <w:rStyle w:val="GeneralAviation"/>
              <w:color w:val="auto"/>
            </w:rPr>
            <w:tab/>
            <w:t>remarks: language proficiency endorsements; and</w:t>
          </w:r>
        </w:p>
        <w:p w14:paraId="7B8C9180" w14:textId="77777777" w:rsidR="00D23155" w:rsidRPr="002332A0" w:rsidRDefault="00581773" w:rsidP="00D23155">
          <w:pPr>
            <w:pStyle w:val="ListLevel2"/>
            <w:rPr>
              <w:rStyle w:val="GeneralAviation"/>
              <w:color w:val="auto"/>
            </w:rPr>
          </w:pPr>
          <w:r w:rsidRPr="002332A0">
            <w:rPr>
              <w:rStyle w:val="GeneralAviation"/>
              <w:color w:val="auto"/>
            </w:rPr>
            <w:t>(XIV)</w:t>
          </w:r>
          <w:r w:rsidRPr="002332A0">
            <w:rPr>
              <w:rStyle w:val="GeneralAviation"/>
              <w:color w:val="auto"/>
            </w:rPr>
            <w:tab/>
            <w:t>any other details required by the competent authority.</w:t>
          </w:r>
        </w:p>
        <w:p w14:paraId="5AB6C479" w14:textId="77777777" w:rsidR="00D23155" w:rsidRPr="002332A0" w:rsidRDefault="00581773" w:rsidP="00D23155">
          <w:pPr>
            <w:pStyle w:val="ListLevel0"/>
            <w:rPr>
              <w:rStyle w:val="GeneralAviation"/>
              <w:color w:val="auto"/>
            </w:rPr>
          </w:pPr>
          <w:r w:rsidRPr="002332A0">
            <w:rPr>
              <w:rStyle w:val="GeneralAviation"/>
              <w:color w:val="auto"/>
            </w:rPr>
            <w:t>(b)</w:t>
          </w:r>
          <w:r w:rsidRPr="002332A0">
            <w:rPr>
              <w:rStyle w:val="GeneralAviation"/>
              <w:color w:val="auto"/>
            </w:rPr>
            <w:tab/>
            <w:t>The licence shall be accompanied by a valid medical certificate, except when instructor or assessor privileges are exercised in a synthetic training device environment.</w:t>
          </w:r>
        </w:p>
        <w:p w14:paraId="309C423B" w14:textId="77777777" w:rsidR="00D23155" w:rsidRPr="002332A0" w:rsidRDefault="00581773" w:rsidP="00D23155">
          <w:pPr>
            <w:pStyle w:val="ListLevel0"/>
            <w:rPr>
              <w:rStyle w:val="GeneralAviation"/>
              <w:color w:val="auto"/>
            </w:rPr>
          </w:pPr>
          <w:r w:rsidRPr="002332A0">
            <w:rPr>
              <w:rStyle w:val="GeneralAviation"/>
              <w:color w:val="auto"/>
            </w:rPr>
            <w:t>(c)</w:t>
          </w:r>
          <w:r w:rsidRPr="002332A0">
            <w:rPr>
              <w:rStyle w:val="GeneralAviation"/>
              <w:color w:val="auto"/>
            </w:rPr>
            <w:tab/>
            <w:t xml:space="preserve">Material. First-quality paper and/or other suitable material, including plastic cards, shall be used to prevent or readily show any alterations or erasures. Any entries or deletions in the form will be clearly authorised by the </w:t>
          </w:r>
          <w:r w:rsidR="009A0959">
            <w:rPr>
              <w:rStyle w:val="GeneralAviation"/>
              <w:color w:val="auto"/>
            </w:rPr>
            <w:t>C</w:t>
          </w:r>
          <w:r w:rsidR="000647B6">
            <w:rPr>
              <w:rStyle w:val="GeneralAviation"/>
              <w:color w:val="auto"/>
            </w:rPr>
            <w:t>ommittee</w:t>
          </w:r>
          <w:r w:rsidRPr="002332A0">
            <w:rPr>
              <w:rStyle w:val="GeneralAviation"/>
              <w:color w:val="auto"/>
            </w:rPr>
            <w:t>.</w:t>
          </w:r>
        </w:p>
        <w:p w14:paraId="75A596F7" w14:textId="77777777" w:rsidR="00D23155" w:rsidRPr="00827BDB" w:rsidRDefault="00581773" w:rsidP="00D23155">
          <w:pPr>
            <w:pStyle w:val="ListLevel0"/>
            <w:rPr>
              <w:rStyle w:val="GeneralAviation"/>
            </w:rPr>
          </w:pPr>
          <w:r w:rsidRPr="002332A0">
            <w:rPr>
              <w:rStyle w:val="GeneralAviation"/>
              <w:color w:val="auto"/>
            </w:rPr>
            <w:t>(d)</w:t>
          </w:r>
          <w:r w:rsidRPr="002332A0">
            <w:rPr>
              <w:rStyle w:val="GeneralAviation"/>
              <w:color w:val="auto"/>
            </w:rPr>
            <w:tab/>
            <w:t>Language. Licences shall be written in English and</w:t>
          </w:r>
          <w:r w:rsidR="009C139A">
            <w:rPr>
              <w:rStyle w:val="GeneralAviation"/>
              <w:color w:val="auto"/>
            </w:rPr>
            <w:t xml:space="preserve"> </w:t>
          </w:r>
          <w:r w:rsidRPr="002332A0">
            <w:rPr>
              <w:rStyle w:val="GeneralAviation"/>
              <w:color w:val="auto"/>
            </w:rPr>
            <w:t xml:space="preserve">in </w:t>
          </w:r>
          <w:r w:rsidR="009C139A">
            <w:rPr>
              <w:rStyle w:val="GeneralAviation"/>
              <w:color w:val="auto"/>
            </w:rPr>
            <w:t>Armenian languages</w:t>
          </w:r>
          <w:r w:rsidRPr="002332A0">
            <w:rPr>
              <w:rStyle w:val="GeneralAviation"/>
              <w:color w:val="auto"/>
            </w:rPr>
            <w:t xml:space="preserve"> languages</w:t>
          </w:r>
          <w:r w:rsidR="002332A0">
            <w:rPr>
              <w:rStyle w:val="GeneralAviation"/>
              <w:color w:val="auto"/>
            </w:rPr>
            <w:t>.</w:t>
          </w:r>
          <w:r w:rsidRPr="00827BDB">
            <w:rPr>
              <w:rStyle w:val="GeneralAviation"/>
            </w:rPr>
            <w:t xml:space="preserve"> </w:t>
          </w:r>
        </w:p>
        <w:tbl>
          <w:tblPr>
            <w:tblW w:w="5000" w:type="pct"/>
            <w:tblBorders>
              <w:top w:val="single" w:sz="8" w:space="0" w:color="000000"/>
              <w:left w:val="single" w:sz="8" w:space="0" w:color="000000"/>
              <w:bottom w:val="single" w:sz="8" w:space="0" w:color="000000"/>
              <w:right w:val="single" w:sz="8" w:space="0" w:color="000000"/>
            </w:tblBorders>
            <w:tblLook w:val="0000" w:firstRow="0" w:lastRow="0" w:firstColumn="0" w:lastColumn="0" w:noHBand="0" w:noVBand="0"/>
          </w:tblPr>
          <w:tblGrid>
            <w:gridCol w:w="4836"/>
            <w:gridCol w:w="4170"/>
          </w:tblGrid>
          <w:tr w:rsidR="00090094" w14:paraId="35F1AD08" w14:textId="77777777" w:rsidTr="00E26A2F">
            <w:trPr>
              <w:trHeight w:val="4478"/>
            </w:trPr>
            <w:tc>
              <w:tcPr>
                <w:tcW w:w="2685" w:type="pct"/>
                <w:tcBorders>
                  <w:top w:val="single" w:sz="8" w:space="0" w:color="000000"/>
                  <w:bottom w:val="single" w:sz="8" w:space="0" w:color="000000"/>
                  <w:right w:val="single" w:sz="8" w:space="0" w:color="000000"/>
                </w:tcBorders>
              </w:tcPr>
              <w:p w14:paraId="6C9D7125" w14:textId="77777777" w:rsidR="00D23155" w:rsidRPr="00751CF7" w:rsidRDefault="00581773" w:rsidP="002332A0">
                <w:pPr>
                  <w:pStyle w:val="TableCentered"/>
                  <w:rPr>
                    <w:rStyle w:val="GeneralAviation"/>
                    <w:rFonts w:ascii="GHEA Grapalat" w:hAnsi="GHEA Grapalat"/>
                    <w:color w:val="auto"/>
                    <w:lang w:val="hy-AM"/>
                  </w:rPr>
                </w:pPr>
                <w:r w:rsidRPr="00827BDB">
                  <w:rPr>
                    <w:rStyle w:val="GeneralAviation"/>
                  </w:rPr>
                  <w:lastRenderedPageBreak/>
                  <w:br w:type="page"/>
                </w:r>
                <w:r w:rsidR="002332A0" w:rsidRPr="00751CF7">
                  <w:rPr>
                    <w:rStyle w:val="GeneralAviation"/>
                    <w:rFonts w:ascii="GHEA Grapalat" w:hAnsi="GHEA Grapalat"/>
                    <w:color w:val="auto"/>
                    <w:lang w:val="hy-AM"/>
                  </w:rPr>
                  <w:t>ՀԱՅԱՍՏԱՆԻ  ՀԱՆՐԱՊԵՏՈՒԹՅՈՒՆ</w:t>
                </w:r>
              </w:p>
              <w:p w14:paraId="6F0A9C8A" w14:textId="77777777" w:rsidR="002332A0" w:rsidRPr="00751CF7" w:rsidRDefault="002332A0" w:rsidP="002332A0">
                <w:pPr>
                  <w:pStyle w:val="TableCentered"/>
                  <w:rPr>
                    <w:rStyle w:val="GeneralAviation"/>
                    <w:rFonts w:ascii="GHEA Grapalat" w:hAnsi="GHEA Grapalat"/>
                    <w:color w:val="auto"/>
                  </w:rPr>
                </w:pPr>
                <w:r w:rsidRPr="00751CF7">
                  <w:rPr>
                    <w:rStyle w:val="GeneralAviation"/>
                    <w:rFonts w:ascii="GHEA Grapalat" w:hAnsi="GHEA Grapalat"/>
                    <w:color w:val="auto"/>
                  </w:rPr>
                  <w:t>REPUBLIC  OF  ARMENIA</w:t>
                </w:r>
              </w:p>
              <w:p w14:paraId="05243CF8" w14:textId="77777777" w:rsidR="00D23155" w:rsidRPr="00827BDB" w:rsidRDefault="00D23155" w:rsidP="00D23155">
                <w:pPr>
                  <w:pStyle w:val="TableCentered"/>
                  <w:rPr>
                    <w:rStyle w:val="GeneralAviation"/>
                  </w:rPr>
                </w:pPr>
              </w:p>
              <w:p w14:paraId="5A4399AF" w14:textId="77777777" w:rsidR="00D23155" w:rsidRPr="00827BDB" w:rsidRDefault="00D23155" w:rsidP="00D23155">
                <w:pPr>
                  <w:pStyle w:val="TableCentered"/>
                  <w:rPr>
                    <w:rStyle w:val="GeneralAviation"/>
                  </w:rPr>
                </w:pPr>
              </w:p>
              <w:p w14:paraId="6E6BB320" w14:textId="77777777" w:rsidR="00D23155" w:rsidRPr="00827BDB" w:rsidRDefault="002332A0" w:rsidP="00D23155">
                <w:pPr>
                  <w:pStyle w:val="TableCentered"/>
                  <w:rPr>
                    <w:rStyle w:val="GeneralAviation"/>
                  </w:rPr>
                </w:pPr>
                <w:r w:rsidRPr="002332A0">
                  <w:rPr>
                    <w:rStyle w:val="GeneralAviation"/>
                    <w:noProof/>
                    <w:lang w:val="ru-RU" w:eastAsia="ru-RU"/>
                  </w:rPr>
                  <w:drawing>
                    <wp:inline distT="0" distB="0" distL="0" distR="0" wp14:anchorId="795173B7" wp14:editId="44D13555">
                      <wp:extent cx="701227" cy="640776"/>
                      <wp:effectExtent l="0" t="0" r="3810" b="6985"/>
                      <wp:docPr id="1"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757907" cy="692570"/>
                              </a:xfrm>
                              <a:prstGeom prst="rect">
                                <a:avLst/>
                              </a:prstGeom>
                              <a:noFill/>
                              <a:ln>
                                <a:noFill/>
                              </a:ln>
                            </pic:spPr>
                          </pic:pic>
                        </a:graphicData>
                      </a:graphic>
                    </wp:inline>
                  </w:drawing>
                </w:r>
                <w:r w:rsidRPr="002332A0">
                  <w:rPr>
                    <w:rStyle w:val="GeneralAviation"/>
                  </w:rPr>
                  <w:t xml:space="preserve"> </w:t>
                </w:r>
              </w:p>
              <w:p w14:paraId="34C3C9B0" w14:textId="77777777" w:rsidR="00D23155" w:rsidRDefault="00D23155" w:rsidP="00D23155">
                <w:pPr>
                  <w:pStyle w:val="TableCentered"/>
                  <w:rPr>
                    <w:rStyle w:val="GeneralAviation"/>
                  </w:rPr>
                </w:pPr>
              </w:p>
              <w:p w14:paraId="561D308A" w14:textId="77777777" w:rsidR="002332A0" w:rsidRPr="00751CF7" w:rsidRDefault="002332A0" w:rsidP="00D23155">
                <w:pPr>
                  <w:pStyle w:val="TableCentered"/>
                  <w:rPr>
                    <w:rStyle w:val="GeneralAviation"/>
                    <w:rFonts w:ascii="GHEA Grapalat" w:hAnsi="GHEA Grapalat"/>
                    <w:color w:val="auto"/>
                    <w:lang w:val="hy-AM"/>
                  </w:rPr>
                </w:pPr>
                <w:r w:rsidRPr="00751CF7">
                  <w:rPr>
                    <w:rStyle w:val="GeneralAviation"/>
                    <w:rFonts w:ascii="GHEA Grapalat" w:hAnsi="GHEA Grapalat"/>
                    <w:color w:val="auto"/>
                    <w:lang w:val="hy-AM"/>
                  </w:rPr>
                  <w:t xml:space="preserve">ՕԴԱՅԻՆ ԵՐԹԵՎԵԿՈՒԹՅԱՆ ԿԱՌԱՎԱՐՄԱՆ </w:t>
                </w:r>
                <w:r w:rsidRPr="00751CF7">
                  <w:rPr>
                    <w:rStyle w:val="GeneralAviation"/>
                    <w:rFonts w:ascii="GHEA Grapalat" w:hAnsi="GHEA Grapalat"/>
                    <w:color w:val="auto"/>
                  </w:rPr>
                  <w:t>(</w:t>
                </w:r>
                <w:r w:rsidRPr="00751CF7">
                  <w:rPr>
                    <w:rStyle w:val="GeneralAviation"/>
                    <w:rFonts w:ascii="GHEA Grapalat" w:hAnsi="GHEA Grapalat"/>
                    <w:color w:val="auto"/>
                    <w:lang w:val="hy-AM"/>
                  </w:rPr>
                  <w:t>ՈՒՍԱՆՈՂ</w:t>
                </w:r>
                <w:r w:rsidRPr="00751CF7">
                  <w:rPr>
                    <w:rStyle w:val="GeneralAviation"/>
                    <w:rFonts w:ascii="GHEA Grapalat" w:hAnsi="GHEA Grapalat"/>
                    <w:color w:val="auto"/>
                  </w:rPr>
                  <w:t>)</w:t>
                </w:r>
                <w:r w:rsidRPr="00751CF7">
                  <w:rPr>
                    <w:rStyle w:val="GeneralAviation"/>
                    <w:rFonts w:ascii="GHEA Grapalat" w:hAnsi="GHEA Grapalat"/>
                    <w:color w:val="auto"/>
                    <w:lang w:val="hy-AM"/>
                  </w:rPr>
                  <w:t xml:space="preserve"> ԿԱՐԳԱՎԱՐԻ ՎԿԱՅԱԿԱՆ</w:t>
                </w:r>
              </w:p>
              <w:p w14:paraId="38DC028A" w14:textId="77777777" w:rsidR="00D23155" w:rsidRPr="00751CF7" w:rsidRDefault="00581773" w:rsidP="00D23155">
                <w:pPr>
                  <w:pStyle w:val="TableCentered"/>
                  <w:rPr>
                    <w:rStyle w:val="GeneralAviation"/>
                    <w:rFonts w:ascii="GHEA Grapalat" w:hAnsi="GHEA Grapalat"/>
                    <w:color w:val="auto"/>
                  </w:rPr>
                </w:pPr>
                <w:r w:rsidRPr="00751CF7">
                  <w:rPr>
                    <w:rStyle w:val="GeneralAviation"/>
                    <w:rFonts w:ascii="GHEA Grapalat" w:hAnsi="GHEA Grapalat"/>
                    <w:color w:val="auto"/>
                  </w:rPr>
                  <w:t>(STUDENT) AIR TRAFFIC CONTROLLER LICENCE</w:t>
                </w:r>
              </w:p>
              <w:p w14:paraId="6B5A2AE4" w14:textId="77777777" w:rsidR="00D23155" w:rsidRPr="00751CF7" w:rsidRDefault="00D23155" w:rsidP="00D23155">
                <w:pPr>
                  <w:pStyle w:val="TableCentered"/>
                  <w:rPr>
                    <w:rStyle w:val="GeneralAviation"/>
                    <w:rFonts w:ascii="GHEA Grapalat" w:hAnsi="GHEA Grapalat"/>
                    <w:color w:val="auto"/>
                  </w:rPr>
                </w:pPr>
              </w:p>
              <w:p w14:paraId="7D2C66F5" w14:textId="77777777" w:rsidR="00D23155" w:rsidRPr="00751CF7" w:rsidRDefault="008F5011" w:rsidP="00D23155">
                <w:pPr>
                  <w:pStyle w:val="TableCentered"/>
                  <w:rPr>
                    <w:rStyle w:val="GeneralAviation"/>
                    <w:rFonts w:ascii="GHEA Grapalat" w:hAnsi="GHEA Grapalat"/>
                    <w:color w:val="auto"/>
                    <w:lang w:val="hy-AM"/>
                  </w:rPr>
                </w:pPr>
                <w:r w:rsidRPr="00751CF7">
                  <w:rPr>
                    <w:rStyle w:val="GeneralAviation"/>
                    <w:rFonts w:ascii="GHEA Grapalat" w:hAnsi="GHEA Grapalat"/>
                    <w:color w:val="auto"/>
                    <w:lang w:val="hy-AM"/>
                  </w:rPr>
                  <w:t>ՔԱՂԱՔԱՑԻԱԿԱՆ ԱՎԻԱՑԻԱՅԻ ԿՈՄԻՏԵ</w:t>
                </w:r>
              </w:p>
              <w:p w14:paraId="2B76C834" w14:textId="77777777" w:rsidR="008F5011" w:rsidRPr="00751CF7" w:rsidRDefault="008F5011" w:rsidP="00D23155">
                <w:pPr>
                  <w:pStyle w:val="TableCentered"/>
                  <w:rPr>
                    <w:rStyle w:val="GeneralAviation"/>
                    <w:rFonts w:ascii="GHEA Grapalat" w:hAnsi="GHEA Grapalat"/>
                    <w:color w:val="auto"/>
                    <w:lang w:val="hy-AM"/>
                  </w:rPr>
                </w:pPr>
                <w:r w:rsidRPr="00751CF7">
                  <w:rPr>
                    <w:rStyle w:val="GeneralAviation"/>
                    <w:rFonts w:ascii="GHEA Grapalat" w:hAnsi="GHEA Grapalat"/>
                    <w:color w:val="auto"/>
                    <w:lang w:val="hy-AM"/>
                  </w:rPr>
                  <w:t>CIVIL AVIATION COMMITTEE</w:t>
                </w:r>
              </w:p>
              <w:p w14:paraId="06EB4ED5" w14:textId="77777777" w:rsidR="008F5011" w:rsidRPr="00751CF7" w:rsidRDefault="00F419E3" w:rsidP="00D23155">
                <w:pPr>
                  <w:pStyle w:val="TableCentered"/>
                  <w:rPr>
                    <w:rStyle w:val="GeneralAviation"/>
                    <w:rFonts w:ascii="GHEA Grapalat" w:hAnsi="GHEA Grapalat"/>
                    <w:color w:val="auto"/>
                    <w:sz w:val="16"/>
                    <w:szCs w:val="16"/>
                    <w:lang w:val="hy-AM"/>
                  </w:rPr>
                </w:pPr>
                <w:r w:rsidRPr="00751CF7">
                  <w:rPr>
                    <w:rStyle w:val="GeneralAviation"/>
                    <w:rFonts w:ascii="GHEA Grapalat" w:hAnsi="GHEA Grapalat"/>
                    <w:color w:val="auto"/>
                    <w:sz w:val="16"/>
                    <w:szCs w:val="16"/>
                    <w:lang w:val="hy-AM"/>
                  </w:rPr>
                  <w:t>Տրված է ՕԵԿ Կարգավարների լիցենզավորման կարգի համաձայն</w:t>
                </w:r>
              </w:p>
              <w:p w14:paraId="0C3BEFFD" w14:textId="77777777" w:rsidR="00D23155" w:rsidRPr="00751CF7" w:rsidRDefault="00581773" w:rsidP="00D23155">
                <w:pPr>
                  <w:pStyle w:val="TableCentered"/>
                  <w:rPr>
                    <w:rStyle w:val="GeneralAviation"/>
                    <w:rFonts w:ascii="GHEA Grapalat" w:hAnsi="GHEA Grapalat"/>
                    <w:color w:val="auto"/>
                  </w:rPr>
                </w:pPr>
                <w:r w:rsidRPr="00751CF7">
                  <w:rPr>
                    <w:rStyle w:val="GeneralAviation"/>
                    <w:rFonts w:ascii="GHEA Grapalat" w:hAnsi="GHEA Grapalat"/>
                    <w:color w:val="auto"/>
                  </w:rPr>
                  <w:t xml:space="preserve">Issued in accordance with </w:t>
                </w:r>
                <w:r w:rsidR="00F419E3" w:rsidRPr="00751CF7">
                  <w:t>Air Traffic Controllers' Licensing</w:t>
                </w:r>
                <w:r w:rsidRPr="00751CF7">
                  <w:rPr>
                    <w:rStyle w:val="GeneralAviation"/>
                    <w:rFonts w:ascii="GHEA Grapalat" w:hAnsi="GHEA Grapalat"/>
                    <w:color w:val="auto"/>
                  </w:rPr>
                  <w:t xml:space="preserve"> Regulation </w:t>
                </w:r>
              </w:p>
              <w:p w14:paraId="72726FA2" w14:textId="77777777" w:rsidR="00F419E3" w:rsidRPr="00751CF7" w:rsidRDefault="00F419E3" w:rsidP="00D23155">
                <w:pPr>
                  <w:pStyle w:val="TableCentered"/>
                  <w:rPr>
                    <w:rStyle w:val="GeneralAviation"/>
                    <w:rFonts w:ascii="GHEA Grapalat" w:hAnsi="GHEA Grapalat"/>
                    <w:color w:val="auto"/>
                  </w:rPr>
                </w:pPr>
              </w:p>
              <w:p w14:paraId="2B3198EE" w14:textId="77777777" w:rsidR="00F419E3" w:rsidRPr="00751CF7" w:rsidRDefault="00F419E3" w:rsidP="00D23155">
                <w:pPr>
                  <w:pStyle w:val="TableCentered"/>
                  <w:rPr>
                    <w:rStyle w:val="GeneralAviation"/>
                    <w:rFonts w:ascii="GHEA Grapalat" w:hAnsi="GHEA Grapalat"/>
                    <w:color w:val="auto"/>
                    <w:sz w:val="18"/>
                    <w:szCs w:val="18"/>
                    <w:lang w:val="hy-AM"/>
                  </w:rPr>
                </w:pPr>
                <w:r w:rsidRPr="00751CF7">
                  <w:rPr>
                    <w:rStyle w:val="GeneralAviation"/>
                    <w:rFonts w:ascii="GHEA Grapalat" w:hAnsi="GHEA Grapalat"/>
                    <w:color w:val="auto"/>
                    <w:sz w:val="18"/>
                    <w:szCs w:val="18"/>
                    <w:lang w:val="hy-AM"/>
                  </w:rPr>
                  <w:t xml:space="preserve">Սույն վկայականը համապատասխանում է ԻԿԱՕ-ի </w:t>
                </w:r>
                <w:r w:rsidR="009B199F" w:rsidRPr="00751CF7">
                  <w:rPr>
                    <w:rStyle w:val="GeneralAviation"/>
                    <w:rFonts w:ascii="GHEA Grapalat" w:hAnsi="GHEA Grapalat"/>
                    <w:color w:val="auto"/>
                    <w:sz w:val="18"/>
                    <w:szCs w:val="18"/>
                    <w:lang w:val="hy-AM"/>
                  </w:rPr>
                  <w:t>ստսնդարտներին</w:t>
                </w:r>
              </w:p>
              <w:p w14:paraId="28C4BEB3" w14:textId="77777777" w:rsidR="00D23155" w:rsidRPr="00751CF7" w:rsidRDefault="00581773" w:rsidP="00D23155">
                <w:pPr>
                  <w:pStyle w:val="TableCentered"/>
                  <w:rPr>
                    <w:rStyle w:val="GeneralAviation"/>
                    <w:rFonts w:ascii="GHEA Grapalat" w:hAnsi="GHEA Grapalat"/>
                    <w:color w:val="auto"/>
                  </w:rPr>
                </w:pPr>
                <w:r w:rsidRPr="00751CF7">
                  <w:rPr>
                    <w:rStyle w:val="GeneralAviation"/>
                    <w:rFonts w:ascii="GHEA Grapalat" w:hAnsi="GHEA Grapalat"/>
                    <w:color w:val="auto"/>
                  </w:rPr>
                  <w:t xml:space="preserve">This licence complies with the ICAO Standards </w:t>
                </w:r>
              </w:p>
              <w:p w14:paraId="1ED4A382" w14:textId="77777777" w:rsidR="00D23155" w:rsidRPr="00751CF7" w:rsidRDefault="00D23155" w:rsidP="00D23155">
                <w:pPr>
                  <w:rPr>
                    <w:rStyle w:val="GeneralAviation"/>
                    <w:rFonts w:ascii="GHEA Grapalat" w:hAnsi="GHEA Grapalat"/>
                    <w:color w:val="auto"/>
                    <w:lang w:eastAsia="en-GB"/>
                  </w:rPr>
                </w:pPr>
              </w:p>
              <w:p w14:paraId="5E917AD5" w14:textId="77777777" w:rsidR="00D23155" w:rsidRPr="00D23155" w:rsidRDefault="00632F88" w:rsidP="009B199F">
                <w:pPr>
                  <w:rPr>
                    <w:rStyle w:val="GeneralAviation"/>
                    <w:lang w:eastAsia="en-GB"/>
                  </w:rPr>
                </w:pPr>
                <w:r>
                  <w:rPr>
                    <w:rStyle w:val="GeneralAviation"/>
                    <w:rFonts w:ascii="GHEA Grapalat" w:hAnsi="GHEA Grapalat"/>
                    <w:color w:val="auto"/>
                    <w:lang w:eastAsia="en-GB"/>
                  </w:rPr>
                  <w:t>AM.ATCO. XXXXX</w:t>
                </w:r>
                <w:r w:rsidR="00581773" w:rsidRPr="00751CF7">
                  <w:rPr>
                    <w:rStyle w:val="GeneralAviation"/>
                    <w:rFonts w:ascii="GHEA Grapalat" w:hAnsi="GHEA Grapalat"/>
                    <w:color w:val="auto"/>
                    <w:lang w:eastAsia="en-GB"/>
                  </w:rPr>
                  <w:t xml:space="preserve"> </w:t>
                </w:r>
              </w:p>
            </w:tc>
            <w:tc>
              <w:tcPr>
                <w:tcW w:w="2315" w:type="pct"/>
                <w:tcBorders>
                  <w:top w:val="single" w:sz="8" w:space="0" w:color="000000"/>
                  <w:left w:val="single" w:sz="8" w:space="0" w:color="000000"/>
                  <w:bottom w:val="single" w:sz="8" w:space="0" w:color="000000"/>
                </w:tcBorders>
              </w:tcPr>
              <w:p w14:paraId="0E221799" w14:textId="77777777" w:rsidR="00D23155" w:rsidRPr="00751CF7" w:rsidRDefault="00581773" w:rsidP="00D23155">
                <w:pPr>
                  <w:pStyle w:val="TableNormal0"/>
                  <w:rPr>
                    <w:rStyle w:val="GeneralAviation"/>
                    <w:color w:val="auto"/>
                  </w:rPr>
                </w:pPr>
                <w:r w:rsidRPr="00751CF7">
                  <w:rPr>
                    <w:rStyle w:val="GeneralAviation"/>
                    <w:color w:val="auto"/>
                  </w:rPr>
                  <w:t>Requirements</w:t>
                </w:r>
                <w:r w:rsidRPr="00751CF7">
                  <w:rPr>
                    <w:rStyle w:val="GeneralAviation"/>
                    <w:color w:val="auto"/>
                  </w:rPr>
                  <w:footnoteReference w:id="1"/>
                </w:r>
                <w:r w:rsidRPr="00751CF7">
                  <w:rPr>
                    <w:rStyle w:val="GeneralAviation"/>
                    <w:color w:val="auto"/>
                  </w:rPr>
                  <w:t xml:space="preserve"> </w:t>
                </w:r>
              </w:p>
              <w:p w14:paraId="4CEFF05E" w14:textId="77777777" w:rsidR="00D23155" w:rsidRPr="00751CF7" w:rsidRDefault="00D23155" w:rsidP="00D23155">
                <w:pPr>
                  <w:pStyle w:val="TableNormal0"/>
                  <w:rPr>
                    <w:rStyle w:val="GeneralAviation"/>
                    <w:color w:val="auto"/>
                  </w:rPr>
                </w:pPr>
              </w:p>
              <w:p w14:paraId="2BE5314C" w14:textId="77777777" w:rsidR="00D23155" w:rsidRPr="00751CF7" w:rsidRDefault="00D23155" w:rsidP="00D23155">
                <w:pPr>
                  <w:pStyle w:val="TableNormal0"/>
                  <w:rPr>
                    <w:rStyle w:val="GeneralAviation"/>
                    <w:color w:val="auto"/>
                  </w:rPr>
                </w:pPr>
              </w:p>
              <w:p w14:paraId="12A100B6" w14:textId="77777777" w:rsidR="00D23155" w:rsidRPr="00751CF7" w:rsidRDefault="00D23155" w:rsidP="00D23155">
                <w:pPr>
                  <w:pStyle w:val="TableNormal0"/>
                  <w:rPr>
                    <w:rStyle w:val="GeneralAviation"/>
                    <w:color w:val="auto"/>
                  </w:rPr>
                </w:pPr>
              </w:p>
              <w:p w14:paraId="45A50043" w14:textId="77777777" w:rsidR="00D23155" w:rsidRPr="00751CF7" w:rsidRDefault="00D23155" w:rsidP="00D23155">
                <w:pPr>
                  <w:pStyle w:val="TableNormal0"/>
                  <w:rPr>
                    <w:rStyle w:val="GeneralAviation"/>
                    <w:color w:val="auto"/>
                  </w:rPr>
                </w:pPr>
              </w:p>
              <w:p w14:paraId="6607E261" w14:textId="77777777" w:rsidR="00D23155" w:rsidRPr="00751CF7" w:rsidRDefault="00581773" w:rsidP="00D23155">
                <w:pPr>
                  <w:pStyle w:val="TableNormal0"/>
                  <w:rPr>
                    <w:rStyle w:val="GeneralAviation"/>
                    <w:color w:val="auto"/>
                  </w:rPr>
                </w:pPr>
                <w:r w:rsidRPr="00751CF7">
                  <w:rPr>
                    <w:rStyle w:val="GeneralAviation"/>
                    <w:color w:val="auto"/>
                  </w:rPr>
                  <w:t xml:space="preserve">. </w:t>
                </w:r>
              </w:p>
              <w:p w14:paraId="57848D7C" w14:textId="77777777" w:rsidR="00D23155" w:rsidRPr="00751CF7" w:rsidRDefault="00D23155" w:rsidP="00D23155">
                <w:pPr>
                  <w:pStyle w:val="TableNormal0"/>
                  <w:rPr>
                    <w:rStyle w:val="GeneralAviation"/>
                    <w:color w:val="auto"/>
                  </w:rPr>
                </w:pPr>
              </w:p>
              <w:p w14:paraId="1334BD9E" w14:textId="77777777" w:rsidR="00D23155" w:rsidRPr="00751CF7" w:rsidRDefault="00D23155" w:rsidP="00D23155">
                <w:pPr>
                  <w:pStyle w:val="TableNormal0"/>
                  <w:rPr>
                    <w:rStyle w:val="GeneralAviation"/>
                    <w:color w:val="auto"/>
                  </w:rPr>
                </w:pPr>
              </w:p>
              <w:p w14:paraId="695B1BA1" w14:textId="77777777" w:rsidR="00D23155" w:rsidRPr="00751CF7" w:rsidRDefault="00D23155" w:rsidP="00D23155">
                <w:pPr>
                  <w:pStyle w:val="TableNormal0"/>
                  <w:rPr>
                    <w:rStyle w:val="GeneralAviation"/>
                    <w:color w:val="auto"/>
                  </w:rPr>
                </w:pPr>
              </w:p>
              <w:p w14:paraId="673FE965" w14:textId="77777777" w:rsidR="00D23155" w:rsidRPr="00751CF7" w:rsidRDefault="00D23155" w:rsidP="00D23155">
                <w:pPr>
                  <w:pStyle w:val="TableNormal0"/>
                  <w:rPr>
                    <w:rStyle w:val="GeneralAviation"/>
                    <w:color w:val="auto"/>
                  </w:rPr>
                </w:pPr>
              </w:p>
              <w:p w14:paraId="19E9B5D7" w14:textId="77777777" w:rsidR="00D23155" w:rsidRPr="00827BDB" w:rsidRDefault="00581773" w:rsidP="00D23155">
                <w:pPr>
                  <w:pStyle w:val="TableNormal0"/>
                  <w:rPr>
                    <w:rStyle w:val="GeneralAviation"/>
                  </w:rPr>
                </w:pPr>
                <w:r w:rsidRPr="00751CF7">
                  <w:rPr>
                    <w:rStyle w:val="GeneralAviation"/>
                    <w:color w:val="auto"/>
                  </w:rPr>
                  <w:t xml:space="preserve">The size of each page shall be one-eighth A4. </w:t>
                </w:r>
              </w:p>
            </w:tc>
          </w:tr>
        </w:tbl>
        <w:p w14:paraId="1387E107" w14:textId="77777777" w:rsidR="00D23155" w:rsidRPr="00827BDB" w:rsidRDefault="00D23155" w:rsidP="00D23155">
          <w:pPr>
            <w:rPr>
              <w:rStyle w:val="GeneralAviation"/>
            </w:rPr>
          </w:pPr>
        </w:p>
        <w:tbl>
          <w:tblPr>
            <w:tblW w:w="472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86"/>
            <w:gridCol w:w="4231"/>
            <w:gridCol w:w="3601"/>
          </w:tblGrid>
          <w:tr w:rsidR="00090094" w14:paraId="1D81B863" w14:textId="77777777" w:rsidTr="00E26A2F">
            <w:trPr>
              <w:trHeight w:val="362"/>
            </w:trPr>
            <w:tc>
              <w:tcPr>
                <w:tcW w:w="402" w:type="pct"/>
              </w:tcPr>
              <w:p w14:paraId="5ED08A34" w14:textId="77777777" w:rsidR="00D23155" w:rsidRPr="00751CF7" w:rsidRDefault="00581773" w:rsidP="00D23155">
                <w:pPr>
                  <w:pStyle w:val="TableHead"/>
                  <w:rPr>
                    <w:rStyle w:val="GeneralAviation"/>
                    <w:color w:val="auto"/>
                  </w:rPr>
                </w:pPr>
                <w:r w:rsidRPr="00751CF7">
                  <w:rPr>
                    <w:rStyle w:val="GeneralAviation"/>
                    <w:color w:val="auto"/>
                  </w:rPr>
                  <w:t>I</w:t>
                </w:r>
              </w:p>
            </w:tc>
            <w:tc>
              <w:tcPr>
                <w:tcW w:w="2483" w:type="pct"/>
              </w:tcPr>
              <w:p w14:paraId="0152E3BB" w14:textId="77777777" w:rsidR="00D23155" w:rsidRPr="00751CF7" w:rsidRDefault="00581773" w:rsidP="00D23155">
                <w:pPr>
                  <w:pStyle w:val="TableHead"/>
                  <w:rPr>
                    <w:rStyle w:val="GeneralAviation"/>
                    <w:color w:val="auto"/>
                  </w:rPr>
                </w:pPr>
                <w:r w:rsidRPr="00751CF7">
                  <w:rPr>
                    <w:rStyle w:val="GeneralAviation"/>
                    <w:color w:val="auto"/>
                  </w:rPr>
                  <w:t>State of issue:</w:t>
                </w:r>
              </w:p>
            </w:tc>
            <w:tc>
              <w:tcPr>
                <w:tcW w:w="2114" w:type="pct"/>
              </w:tcPr>
              <w:p w14:paraId="63F7338E" w14:textId="77777777" w:rsidR="00D23155" w:rsidRPr="00751CF7" w:rsidRDefault="00581773" w:rsidP="00D23155">
                <w:pPr>
                  <w:pStyle w:val="TableHead"/>
                  <w:rPr>
                    <w:rStyle w:val="GeneralAviation"/>
                    <w:b w:val="0"/>
                    <w:color w:val="auto"/>
                  </w:rPr>
                </w:pPr>
                <w:r w:rsidRPr="00751CF7">
                  <w:rPr>
                    <w:rStyle w:val="GeneralAviation"/>
                    <w:b w:val="0"/>
                    <w:color w:val="auto"/>
                  </w:rPr>
                  <w:t>Requirements:</w:t>
                </w:r>
              </w:p>
            </w:tc>
          </w:tr>
          <w:tr w:rsidR="00090094" w14:paraId="5A81CB4E" w14:textId="77777777" w:rsidTr="00E26A2F">
            <w:trPr>
              <w:trHeight w:val="362"/>
            </w:trPr>
            <w:tc>
              <w:tcPr>
                <w:tcW w:w="402" w:type="pct"/>
              </w:tcPr>
              <w:p w14:paraId="148B7F31" w14:textId="77777777" w:rsidR="00D23155" w:rsidRPr="00751CF7" w:rsidRDefault="00581773" w:rsidP="00D23155">
                <w:pPr>
                  <w:pStyle w:val="TableNormal0"/>
                  <w:rPr>
                    <w:rStyle w:val="GeneralAviation"/>
                    <w:b/>
                    <w:bCs/>
                    <w:color w:val="auto"/>
                  </w:rPr>
                </w:pPr>
                <w:r w:rsidRPr="00751CF7">
                  <w:rPr>
                    <w:rStyle w:val="GeneralAviation"/>
                    <w:b/>
                    <w:bCs/>
                    <w:color w:val="auto"/>
                  </w:rPr>
                  <w:t>II</w:t>
                </w:r>
              </w:p>
            </w:tc>
            <w:tc>
              <w:tcPr>
                <w:tcW w:w="2483" w:type="pct"/>
              </w:tcPr>
              <w:p w14:paraId="469B2A61" w14:textId="77777777" w:rsidR="00D23155" w:rsidRPr="00751CF7" w:rsidRDefault="00581773" w:rsidP="00D23155">
                <w:pPr>
                  <w:pStyle w:val="TableNormal0"/>
                  <w:rPr>
                    <w:rStyle w:val="GeneralAviation"/>
                    <w:b/>
                    <w:bCs/>
                    <w:color w:val="auto"/>
                  </w:rPr>
                </w:pPr>
                <w:r w:rsidRPr="00751CF7">
                  <w:rPr>
                    <w:rStyle w:val="GeneralAviation"/>
                    <w:b/>
                    <w:bCs/>
                    <w:color w:val="auto"/>
                  </w:rPr>
                  <w:t>Title of licence:</w:t>
                </w:r>
              </w:p>
            </w:tc>
            <w:tc>
              <w:tcPr>
                <w:tcW w:w="2114" w:type="pct"/>
              </w:tcPr>
              <w:p w14:paraId="49B5B231" w14:textId="77777777" w:rsidR="00D23155" w:rsidRPr="00751CF7" w:rsidRDefault="00D23155" w:rsidP="00D23155">
                <w:pPr>
                  <w:pStyle w:val="TableNormal0"/>
                  <w:rPr>
                    <w:rStyle w:val="GeneralAviation"/>
                    <w:color w:val="auto"/>
                  </w:rPr>
                </w:pPr>
              </w:p>
            </w:tc>
          </w:tr>
          <w:tr w:rsidR="00090094" w14:paraId="4540354C" w14:textId="77777777" w:rsidTr="00E26A2F">
            <w:trPr>
              <w:trHeight w:val="467"/>
            </w:trPr>
            <w:tc>
              <w:tcPr>
                <w:tcW w:w="402" w:type="pct"/>
              </w:tcPr>
              <w:p w14:paraId="40615071" w14:textId="77777777" w:rsidR="00D23155" w:rsidRPr="00751CF7" w:rsidRDefault="00581773" w:rsidP="00D23155">
                <w:pPr>
                  <w:pStyle w:val="TableNormal0"/>
                  <w:rPr>
                    <w:rStyle w:val="GeneralAviation"/>
                    <w:b/>
                    <w:bCs/>
                    <w:color w:val="auto"/>
                  </w:rPr>
                </w:pPr>
                <w:r w:rsidRPr="00751CF7">
                  <w:rPr>
                    <w:rStyle w:val="GeneralAviation"/>
                    <w:b/>
                    <w:bCs/>
                    <w:color w:val="auto"/>
                  </w:rPr>
                  <w:t>III</w:t>
                </w:r>
              </w:p>
            </w:tc>
            <w:tc>
              <w:tcPr>
                <w:tcW w:w="2483" w:type="pct"/>
              </w:tcPr>
              <w:p w14:paraId="7057E879" w14:textId="77777777" w:rsidR="00D23155" w:rsidRPr="00751CF7" w:rsidRDefault="00581773" w:rsidP="00D23155">
                <w:pPr>
                  <w:pStyle w:val="TableNormal0"/>
                  <w:rPr>
                    <w:rStyle w:val="GeneralAviation"/>
                    <w:b/>
                    <w:bCs/>
                    <w:color w:val="auto"/>
                  </w:rPr>
                </w:pPr>
                <w:r w:rsidRPr="00751CF7">
                  <w:rPr>
                    <w:rStyle w:val="GeneralAviation"/>
                    <w:b/>
                    <w:bCs/>
                    <w:color w:val="auto"/>
                  </w:rPr>
                  <w:t>Serial number of the licence:</w:t>
                </w:r>
              </w:p>
            </w:tc>
            <w:tc>
              <w:tcPr>
                <w:tcW w:w="2114" w:type="pct"/>
              </w:tcPr>
              <w:p w14:paraId="777E5999" w14:textId="77777777" w:rsidR="00D23155" w:rsidRPr="00751CF7" w:rsidRDefault="00581773" w:rsidP="00D23155">
                <w:pPr>
                  <w:pStyle w:val="TableNormal0"/>
                  <w:rPr>
                    <w:rStyle w:val="GeneralAviation"/>
                    <w:color w:val="auto"/>
                  </w:rPr>
                </w:pPr>
                <w:r w:rsidRPr="00751CF7">
                  <w:rPr>
                    <w:rStyle w:val="GeneralAviation"/>
                    <w:color w:val="auto"/>
                  </w:rPr>
                  <w:t xml:space="preserve">The serial number of the licence will always start with the UN country code of the State of the licence issue followed by ‘(Student) ATCO Licence’. </w:t>
                </w:r>
              </w:p>
            </w:tc>
          </w:tr>
          <w:tr w:rsidR="00090094" w14:paraId="747E9593" w14:textId="77777777" w:rsidTr="00E26A2F">
            <w:trPr>
              <w:trHeight w:val="527"/>
            </w:trPr>
            <w:tc>
              <w:tcPr>
                <w:tcW w:w="402" w:type="pct"/>
              </w:tcPr>
              <w:p w14:paraId="4B49820B" w14:textId="77777777" w:rsidR="00D23155" w:rsidRPr="00751CF7" w:rsidRDefault="00581773" w:rsidP="00D23155">
                <w:pPr>
                  <w:pStyle w:val="TableNormal0"/>
                  <w:rPr>
                    <w:rStyle w:val="GeneralAviation"/>
                    <w:b/>
                    <w:bCs/>
                    <w:color w:val="auto"/>
                  </w:rPr>
                </w:pPr>
                <w:r w:rsidRPr="00751CF7">
                  <w:rPr>
                    <w:rStyle w:val="GeneralAviation"/>
                    <w:b/>
                    <w:bCs/>
                    <w:color w:val="auto"/>
                  </w:rPr>
                  <w:t>IV</w:t>
                </w:r>
              </w:p>
            </w:tc>
            <w:tc>
              <w:tcPr>
                <w:tcW w:w="2483" w:type="pct"/>
              </w:tcPr>
              <w:p w14:paraId="5E0ECD3D"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Name of the holder in full: </w:t>
                </w:r>
              </w:p>
            </w:tc>
            <w:tc>
              <w:tcPr>
                <w:tcW w:w="2114" w:type="pct"/>
              </w:tcPr>
              <w:p w14:paraId="78E496EA" w14:textId="77777777" w:rsidR="00D23155" w:rsidRPr="00751CF7" w:rsidRDefault="00D23155" w:rsidP="00D23155">
                <w:pPr>
                  <w:pStyle w:val="TableNormal0"/>
                  <w:rPr>
                    <w:rStyle w:val="GeneralAviation"/>
                    <w:color w:val="auto"/>
                  </w:rPr>
                </w:pPr>
              </w:p>
            </w:tc>
          </w:tr>
          <w:tr w:rsidR="00090094" w14:paraId="5AB3E00A" w14:textId="77777777" w:rsidTr="00E26A2F">
            <w:trPr>
              <w:trHeight w:val="527"/>
            </w:trPr>
            <w:tc>
              <w:tcPr>
                <w:tcW w:w="402" w:type="pct"/>
              </w:tcPr>
              <w:p w14:paraId="373D314C" w14:textId="77777777" w:rsidR="00D23155" w:rsidRPr="00751CF7" w:rsidRDefault="00581773" w:rsidP="00D23155">
                <w:pPr>
                  <w:pStyle w:val="TableNormal0"/>
                  <w:rPr>
                    <w:rStyle w:val="GeneralAviation"/>
                    <w:b/>
                    <w:bCs/>
                    <w:color w:val="auto"/>
                  </w:rPr>
                </w:pPr>
                <w:r w:rsidRPr="00751CF7">
                  <w:rPr>
                    <w:rStyle w:val="GeneralAviation"/>
                    <w:b/>
                    <w:bCs/>
                    <w:color w:val="auto"/>
                  </w:rPr>
                  <w:t>IVa</w:t>
                </w:r>
              </w:p>
            </w:tc>
            <w:tc>
              <w:tcPr>
                <w:tcW w:w="2483" w:type="pct"/>
              </w:tcPr>
              <w:p w14:paraId="4199050E"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Date of birth: </w:t>
                </w:r>
              </w:p>
            </w:tc>
            <w:tc>
              <w:tcPr>
                <w:tcW w:w="2114" w:type="pct"/>
              </w:tcPr>
              <w:p w14:paraId="2663B8C3" w14:textId="77777777" w:rsidR="00D23155" w:rsidRPr="00751CF7" w:rsidRDefault="00581773" w:rsidP="00D23155">
                <w:pPr>
                  <w:pStyle w:val="TableNormal0"/>
                  <w:rPr>
                    <w:rStyle w:val="GeneralAviation"/>
                    <w:color w:val="auto"/>
                  </w:rPr>
                </w:pPr>
                <w:r w:rsidRPr="00751CF7">
                  <w:rPr>
                    <w:rStyle w:val="GeneralAviation"/>
                    <w:color w:val="auto"/>
                  </w:rPr>
                  <w:t>Standard date format is to be used, i.e. day/month/year in full (e.g. 31.01.2010)</w:t>
                </w:r>
              </w:p>
            </w:tc>
          </w:tr>
          <w:tr w:rsidR="00090094" w14:paraId="7DCEE373" w14:textId="77777777" w:rsidTr="00E26A2F">
            <w:trPr>
              <w:trHeight w:val="375"/>
            </w:trPr>
            <w:tc>
              <w:tcPr>
                <w:tcW w:w="402" w:type="pct"/>
              </w:tcPr>
              <w:p w14:paraId="41A6B93F" w14:textId="77777777" w:rsidR="00D23155" w:rsidRPr="00751CF7" w:rsidRDefault="00581773" w:rsidP="00D23155">
                <w:pPr>
                  <w:pStyle w:val="TableNormal0"/>
                  <w:rPr>
                    <w:rStyle w:val="GeneralAviation"/>
                    <w:b/>
                    <w:bCs/>
                    <w:color w:val="auto"/>
                  </w:rPr>
                </w:pPr>
                <w:r w:rsidRPr="00751CF7">
                  <w:rPr>
                    <w:rStyle w:val="GeneralAviation"/>
                    <w:b/>
                    <w:bCs/>
                    <w:color w:val="auto"/>
                  </w:rPr>
                  <w:t>XIV</w:t>
                </w:r>
              </w:p>
            </w:tc>
            <w:tc>
              <w:tcPr>
                <w:tcW w:w="2483" w:type="pct"/>
              </w:tcPr>
              <w:p w14:paraId="341D8905"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Place of birth: </w:t>
                </w:r>
              </w:p>
              <w:p w14:paraId="6C1E4434" w14:textId="77777777" w:rsidR="00D23155" w:rsidRPr="00751CF7" w:rsidRDefault="00D23155" w:rsidP="00D23155">
                <w:pPr>
                  <w:pStyle w:val="TableNormal0"/>
                  <w:rPr>
                    <w:rStyle w:val="GeneralAviation"/>
                    <w:b/>
                    <w:bCs/>
                    <w:color w:val="auto"/>
                  </w:rPr>
                </w:pPr>
              </w:p>
            </w:tc>
            <w:tc>
              <w:tcPr>
                <w:tcW w:w="2114" w:type="pct"/>
              </w:tcPr>
              <w:p w14:paraId="602B725A" w14:textId="77777777" w:rsidR="00D23155" w:rsidRPr="00751CF7" w:rsidRDefault="00D23155" w:rsidP="00D23155">
                <w:pPr>
                  <w:pStyle w:val="TableNormal0"/>
                  <w:rPr>
                    <w:rStyle w:val="GeneralAviation"/>
                    <w:color w:val="auto"/>
                  </w:rPr>
                </w:pPr>
              </w:p>
            </w:tc>
          </w:tr>
          <w:tr w:rsidR="00090094" w14:paraId="1B6C9A51" w14:textId="77777777" w:rsidTr="00E26A2F">
            <w:trPr>
              <w:trHeight w:val="542"/>
            </w:trPr>
            <w:tc>
              <w:tcPr>
                <w:tcW w:w="402" w:type="pct"/>
              </w:tcPr>
              <w:p w14:paraId="04F89D2E"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V </w:t>
                </w:r>
              </w:p>
            </w:tc>
            <w:tc>
              <w:tcPr>
                <w:tcW w:w="2483" w:type="pct"/>
              </w:tcPr>
              <w:p w14:paraId="50B29E7D"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Holder’s address, if required by the competent authority: </w:t>
                </w:r>
              </w:p>
              <w:p w14:paraId="6F7704C3"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Street, town, area, postal code </w:t>
                </w:r>
              </w:p>
            </w:tc>
            <w:tc>
              <w:tcPr>
                <w:tcW w:w="2114" w:type="pct"/>
              </w:tcPr>
              <w:p w14:paraId="43FEA77F" w14:textId="77777777" w:rsidR="00D23155" w:rsidRPr="00751CF7" w:rsidRDefault="00D23155" w:rsidP="00D23155">
                <w:pPr>
                  <w:pStyle w:val="TableNormal0"/>
                  <w:rPr>
                    <w:rStyle w:val="GeneralAviation"/>
                    <w:color w:val="auto"/>
                  </w:rPr>
                </w:pPr>
              </w:p>
            </w:tc>
          </w:tr>
          <w:tr w:rsidR="00090094" w14:paraId="58C1BC7B" w14:textId="77777777" w:rsidTr="00E26A2F">
            <w:trPr>
              <w:trHeight w:val="527"/>
            </w:trPr>
            <w:tc>
              <w:tcPr>
                <w:tcW w:w="402" w:type="pct"/>
              </w:tcPr>
              <w:p w14:paraId="3068CD79" w14:textId="77777777" w:rsidR="00D23155" w:rsidRPr="00751CF7" w:rsidRDefault="00581773" w:rsidP="00D23155">
                <w:pPr>
                  <w:pStyle w:val="TableNormal0"/>
                  <w:rPr>
                    <w:rStyle w:val="GeneralAviation"/>
                    <w:b/>
                    <w:bCs/>
                    <w:color w:val="auto"/>
                  </w:rPr>
                </w:pPr>
                <w:r w:rsidRPr="00751CF7">
                  <w:rPr>
                    <w:rStyle w:val="GeneralAviation"/>
                    <w:b/>
                    <w:bCs/>
                    <w:color w:val="auto"/>
                  </w:rPr>
                  <w:t>VI</w:t>
                </w:r>
              </w:p>
            </w:tc>
            <w:tc>
              <w:tcPr>
                <w:tcW w:w="2483" w:type="pct"/>
              </w:tcPr>
              <w:p w14:paraId="3F9F6FB4"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Nationality of holder: </w:t>
                </w:r>
              </w:p>
            </w:tc>
            <w:tc>
              <w:tcPr>
                <w:tcW w:w="2114" w:type="pct"/>
              </w:tcPr>
              <w:p w14:paraId="628D1093" w14:textId="77777777" w:rsidR="00D23155" w:rsidRPr="00751CF7" w:rsidRDefault="00581773" w:rsidP="00D23155">
                <w:pPr>
                  <w:pStyle w:val="TableNormal0"/>
                  <w:rPr>
                    <w:rStyle w:val="GeneralAviation"/>
                    <w:color w:val="auto"/>
                  </w:rPr>
                </w:pPr>
                <w:r w:rsidRPr="00751CF7">
                  <w:rPr>
                    <w:rStyle w:val="GeneralAviation"/>
                    <w:color w:val="auto"/>
                  </w:rPr>
                  <w:t>Indicated by the UN country code of the State</w:t>
                </w:r>
              </w:p>
            </w:tc>
          </w:tr>
          <w:tr w:rsidR="00090094" w14:paraId="7DC425A9" w14:textId="77777777" w:rsidTr="00E26A2F">
            <w:trPr>
              <w:trHeight w:val="527"/>
            </w:trPr>
            <w:tc>
              <w:tcPr>
                <w:tcW w:w="402" w:type="pct"/>
              </w:tcPr>
              <w:p w14:paraId="1B6895CD" w14:textId="77777777" w:rsidR="00D23155" w:rsidRPr="00751CF7" w:rsidRDefault="00581773" w:rsidP="00D23155">
                <w:pPr>
                  <w:pStyle w:val="TableNormal0"/>
                  <w:rPr>
                    <w:rStyle w:val="GeneralAviation"/>
                    <w:b/>
                    <w:bCs/>
                    <w:color w:val="auto"/>
                  </w:rPr>
                </w:pPr>
                <w:r w:rsidRPr="00751CF7">
                  <w:rPr>
                    <w:rStyle w:val="GeneralAviation"/>
                    <w:b/>
                    <w:bCs/>
                    <w:color w:val="auto"/>
                  </w:rPr>
                  <w:t>VII</w:t>
                </w:r>
              </w:p>
            </w:tc>
            <w:tc>
              <w:tcPr>
                <w:tcW w:w="2483" w:type="pct"/>
              </w:tcPr>
              <w:p w14:paraId="16478828" w14:textId="77777777" w:rsidR="00D23155" w:rsidRPr="00751CF7" w:rsidRDefault="00581773" w:rsidP="00D23155">
                <w:pPr>
                  <w:pStyle w:val="TableNormal0"/>
                  <w:rPr>
                    <w:rStyle w:val="GeneralAviation"/>
                    <w:b/>
                    <w:bCs/>
                    <w:color w:val="auto"/>
                  </w:rPr>
                </w:pPr>
                <w:r w:rsidRPr="00751CF7">
                  <w:rPr>
                    <w:rStyle w:val="GeneralAviation"/>
                    <w:b/>
                    <w:bCs/>
                    <w:color w:val="auto"/>
                  </w:rPr>
                  <w:t xml:space="preserve">Signature of holder: </w:t>
                </w:r>
              </w:p>
            </w:tc>
            <w:tc>
              <w:tcPr>
                <w:tcW w:w="2114" w:type="pct"/>
              </w:tcPr>
              <w:p w14:paraId="513F203A" w14:textId="77777777" w:rsidR="00D23155" w:rsidRPr="00751CF7" w:rsidRDefault="00D23155" w:rsidP="00D23155">
                <w:pPr>
                  <w:pStyle w:val="TableNormal0"/>
                  <w:rPr>
                    <w:rStyle w:val="GeneralAviation"/>
                    <w:color w:val="auto"/>
                  </w:rPr>
                </w:pPr>
              </w:p>
            </w:tc>
          </w:tr>
          <w:tr w:rsidR="00090094" w14:paraId="14643218" w14:textId="77777777" w:rsidTr="00E26A2F">
            <w:trPr>
              <w:trHeight w:val="542"/>
            </w:trPr>
            <w:tc>
              <w:tcPr>
                <w:tcW w:w="402" w:type="pct"/>
              </w:tcPr>
              <w:p w14:paraId="68E5C75E" w14:textId="77777777" w:rsidR="00D23155" w:rsidRPr="00751CF7" w:rsidRDefault="00581773" w:rsidP="00D23155">
                <w:pPr>
                  <w:pStyle w:val="TableNormal0"/>
                  <w:rPr>
                    <w:rStyle w:val="GeneralAviation"/>
                    <w:b/>
                    <w:bCs/>
                    <w:color w:val="auto"/>
                  </w:rPr>
                </w:pPr>
                <w:r w:rsidRPr="00751CF7">
                  <w:rPr>
                    <w:rStyle w:val="GeneralAviation"/>
                    <w:b/>
                    <w:bCs/>
                    <w:color w:val="auto"/>
                  </w:rPr>
                  <w:t>VIII</w:t>
                </w:r>
              </w:p>
            </w:tc>
            <w:tc>
              <w:tcPr>
                <w:tcW w:w="2483" w:type="pct"/>
              </w:tcPr>
              <w:p w14:paraId="521E4E78" w14:textId="77777777" w:rsidR="00D23155" w:rsidRPr="00751CF7" w:rsidRDefault="00581773" w:rsidP="00D23155">
                <w:pPr>
                  <w:pStyle w:val="TableNormal0"/>
                  <w:rPr>
                    <w:rStyle w:val="GeneralAviation"/>
                    <w:b/>
                    <w:bCs/>
                    <w:color w:val="auto"/>
                  </w:rPr>
                </w:pPr>
                <w:r w:rsidRPr="00751CF7">
                  <w:rPr>
                    <w:rStyle w:val="GeneralAviation"/>
                    <w:b/>
                    <w:bCs/>
                    <w:color w:val="auto"/>
                  </w:rPr>
                  <w:t>Competent Authority:</w:t>
                </w:r>
              </w:p>
            </w:tc>
            <w:tc>
              <w:tcPr>
                <w:tcW w:w="2114" w:type="pct"/>
              </w:tcPr>
              <w:p w14:paraId="6FB52BF4" w14:textId="77777777" w:rsidR="00D23155" w:rsidRPr="00751CF7" w:rsidRDefault="00D23155" w:rsidP="00D23155">
                <w:pPr>
                  <w:pStyle w:val="TableNormal0"/>
                  <w:rPr>
                    <w:rStyle w:val="GeneralAviation"/>
                    <w:color w:val="auto"/>
                  </w:rPr>
                </w:pPr>
              </w:p>
            </w:tc>
          </w:tr>
          <w:tr w:rsidR="00090094" w14:paraId="0684D351" w14:textId="77777777" w:rsidTr="00E26A2F">
            <w:trPr>
              <w:trHeight w:val="542"/>
            </w:trPr>
            <w:tc>
              <w:tcPr>
                <w:tcW w:w="402" w:type="pct"/>
              </w:tcPr>
              <w:p w14:paraId="62E27F55" w14:textId="77777777" w:rsidR="00D23155" w:rsidRPr="00716132" w:rsidRDefault="00581773" w:rsidP="00D23155">
                <w:pPr>
                  <w:pStyle w:val="TableNormal0"/>
                  <w:rPr>
                    <w:rStyle w:val="GeneralAviation"/>
                    <w:bCs/>
                    <w:color w:val="auto"/>
                  </w:rPr>
                </w:pPr>
                <w:r w:rsidRPr="00716132">
                  <w:rPr>
                    <w:rStyle w:val="GeneralAviation"/>
                    <w:bCs/>
                    <w:color w:val="auto"/>
                  </w:rPr>
                  <w:lastRenderedPageBreak/>
                  <w:t>X</w:t>
                </w:r>
              </w:p>
            </w:tc>
            <w:tc>
              <w:tcPr>
                <w:tcW w:w="2483" w:type="pct"/>
              </w:tcPr>
              <w:p w14:paraId="263BDE0F" w14:textId="77777777" w:rsidR="00D23155" w:rsidRPr="00716132" w:rsidRDefault="00581773" w:rsidP="00D23155">
                <w:pPr>
                  <w:pStyle w:val="TableNormal0"/>
                  <w:rPr>
                    <w:rStyle w:val="GeneralAviation"/>
                    <w:bCs/>
                    <w:color w:val="auto"/>
                  </w:rPr>
                </w:pPr>
                <w:r w:rsidRPr="00716132">
                  <w:rPr>
                    <w:rStyle w:val="GeneralAviation"/>
                    <w:bCs/>
                    <w:color w:val="auto"/>
                  </w:rPr>
                  <w:t>Signature of officer issuing the licence and date of issue</w:t>
                </w:r>
              </w:p>
            </w:tc>
            <w:tc>
              <w:tcPr>
                <w:tcW w:w="2114" w:type="pct"/>
              </w:tcPr>
              <w:p w14:paraId="61C2BACA" w14:textId="77777777" w:rsidR="00D23155" w:rsidRPr="00827BDB" w:rsidRDefault="00D23155" w:rsidP="00D23155">
                <w:pPr>
                  <w:pStyle w:val="TableNormal0"/>
                  <w:rPr>
                    <w:rStyle w:val="GeneralAviation"/>
                  </w:rPr>
                </w:pPr>
              </w:p>
            </w:tc>
          </w:tr>
          <w:tr w:rsidR="00090094" w14:paraId="3975B620" w14:textId="77777777" w:rsidTr="00E26A2F">
            <w:trPr>
              <w:trHeight w:val="708"/>
            </w:trPr>
            <w:tc>
              <w:tcPr>
                <w:tcW w:w="402" w:type="pct"/>
              </w:tcPr>
              <w:p w14:paraId="30AB8E89" w14:textId="77777777" w:rsidR="00D23155" w:rsidRPr="00716132" w:rsidRDefault="00581773" w:rsidP="00D23155">
                <w:pPr>
                  <w:pStyle w:val="TableNormal0"/>
                  <w:rPr>
                    <w:rStyle w:val="GeneralAviation"/>
                    <w:bCs/>
                    <w:color w:val="auto"/>
                  </w:rPr>
                </w:pPr>
                <w:r w:rsidRPr="00716132">
                  <w:rPr>
                    <w:rStyle w:val="GeneralAviation"/>
                    <w:bCs/>
                    <w:color w:val="auto"/>
                  </w:rPr>
                  <w:t>XI</w:t>
                </w:r>
              </w:p>
            </w:tc>
            <w:tc>
              <w:tcPr>
                <w:tcW w:w="2483" w:type="pct"/>
              </w:tcPr>
              <w:p w14:paraId="4087FBE1" w14:textId="77777777" w:rsidR="00D23155" w:rsidRPr="00716132" w:rsidRDefault="00581773" w:rsidP="00D23155">
                <w:pPr>
                  <w:pStyle w:val="TableNormal0"/>
                  <w:rPr>
                    <w:rStyle w:val="GeneralAviation"/>
                    <w:bCs/>
                    <w:color w:val="auto"/>
                  </w:rPr>
                </w:pPr>
                <w:r w:rsidRPr="00716132">
                  <w:rPr>
                    <w:rStyle w:val="GeneralAviation"/>
                    <w:bCs/>
                    <w:color w:val="auto"/>
                  </w:rPr>
                  <w:t xml:space="preserve">Seal or stamp of issuing competent authority </w:t>
                </w:r>
              </w:p>
            </w:tc>
            <w:tc>
              <w:tcPr>
                <w:tcW w:w="2114" w:type="pct"/>
              </w:tcPr>
              <w:p w14:paraId="3BD6C5F9" w14:textId="77777777" w:rsidR="00D23155" w:rsidRPr="00827BDB" w:rsidRDefault="00D23155" w:rsidP="00D23155">
                <w:pPr>
                  <w:pStyle w:val="TableNormal0"/>
                  <w:rPr>
                    <w:rStyle w:val="GeneralAviation"/>
                  </w:rPr>
                </w:pPr>
              </w:p>
            </w:tc>
          </w:tr>
        </w:tbl>
        <w:p w14:paraId="73D8CD34" w14:textId="77777777" w:rsidR="00D23155" w:rsidRPr="00827BDB" w:rsidRDefault="00D23155" w:rsidP="00D23155">
          <w:pPr>
            <w:rPr>
              <w:rStyle w:val="GeneralAviatio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85"/>
            <w:gridCol w:w="4964"/>
            <w:gridCol w:w="3367"/>
          </w:tblGrid>
          <w:tr w:rsidR="00090094" w14:paraId="0D6B1A1E" w14:textId="77777777" w:rsidTr="00E26A2F">
            <w:trPr>
              <w:trHeight w:val="7054"/>
            </w:trPr>
            <w:tc>
              <w:tcPr>
                <w:tcW w:w="380" w:type="pct"/>
              </w:tcPr>
              <w:p w14:paraId="5F452D17" w14:textId="77777777" w:rsidR="00D23155" w:rsidRPr="00716132" w:rsidRDefault="00581773" w:rsidP="00D23155">
                <w:pPr>
                  <w:pStyle w:val="TableNormal0"/>
                  <w:rPr>
                    <w:rStyle w:val="GeneralAviation"/>
                    <w:b/>
                    <w:bCs/>
                    <w:color w:val="auto"/>
                  </w:rPr>
                </w:pPr>
                <w:r w:rsidRPr="00716132">
                  <w:rPr>
                    <w:rStyle w:val="GeneralAviation"/>
                    <w:b/>
                    <w:bCs/>
                    <w:color w:val="auto"/>
                  </w:rPr>
                  <w:t>IX</w:t>
                </w:r>
              </w:p>
            </w:tc>
            <w:tc>
              <w:tcPr>
                <w:tcW w:w="2753" w:type="pct"/>
              </w:tcPr>
              <w:p w14:paraId="7BDFA617" w14:textId="77777777" w:rsidR="00D23155" w:rsidRPr="00716132" w:rsidRDefault="00581773" w:rsidP="00D23155">
                <w:pPr>
                  <w:pStyle w:val="TableNormal0"/>
                  <w:rPr>
                    <w:rStyle w:val="GeneralAviation"/>
                    <w:b/>
                    <w:bCs/>
                    <w:color w:val="auto"/>
                  </w:rPr>
                </w:pPr>
                <w:r w:rsidRPr="00716132">
                  <w:rPr>
                    <w:rStyle w:val="GeneralAviation"/>
                    <w:b/>
                    <w:bCs/>
                    <w:color w:val="auto"/>
                  </w:rPr>
                  <w:t>Validity of privileges:</w:t>
                </w:r>
              </w:p>
              <w:p w14:paraId="4DF3BF49" w14:textId="77777777" w:rsidR="00D23155" w:rsidRPr="00716132" w:rsidRDefault="00581773" w:rsidP="00D23155">
                <w:pPr>
                  <w:pStyle w:val="TableNormal0"/>
                  <w:rPr>
                    <w:rStyle w:val="GeneralAviation"/>
                    <w:i/>
                    <w:iCs/>
                    <w:color w:val="auto"/>
                  </w:rPr>
                </w:pPr>
                <w:r w:rsidRPr="00716132">
                  <w:rPr>
                    <w:rStyle w:val="GeneralAviation"/>
                    <w:i/>
                    <w:iCs/>
                    <w:color w:val="auto"/>
                  </w:rPr>
                  <w:t>The holder is entitled to exercise the privileges of the following rating(s) and rating endorsement(s), when validated:</w:t>
                </w:r>
              </w:p>
              <w:p w14:paraId="1AFE21F9" w14:textId="77777777" w:rsidR="00D23155" w:rsidRPr="00716132" w:rsidRDefault="00D23155" w:rsidP="00D23155">
                <w:pPr>
                  <w:pStyle w:val="TableNormal0"/>
                  <w:rPr>
                    <w:rStyle w:val="GeneralAviation"/>
                    <w:color w:val="auto"/>
                  </w:rPr>
                </w:pPr>
              </w:p>
              <w:tbl>
                <w:tblPr>
                  <w:tblW w:w="3743" w:type="dxa"/>
                  <w:tblInd w:w="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42"/>
                  <w:gridCol w:w="1701"/>
                </w:tblGrid>
                <w:tr w:rsidR="00090094" w:rsidRPr="00716132" w14:paraId="37CBC966" w14:textId="77777777" w:rsidTr="00E26A2F">
                  <w:trPr>
                    <w:trHeight w:val="329"/>
                  </w:trPr>
                  <w:tc>
                    <w:tcPr>
                      <w:tcW w:w="2042" w:type="dxa"/>
                      <w:tcBorders>
                        <w:top w:val="single" w:sz="4" w:space="0" w:color="auto"/>
                        <w:left w:val="single" w:sz="4" w:space="0" w:color="auto"/>
                        <w:bottom w:val="single" w:sz="4" w:space="0" w:color="auto"/>
                        <w:right w:val="single" w:sz="4" w:space="0" w:color="auto"/>
                      </w:tcBorders>
                      <w:vAlign w:val="center"/>
                    </w:tcPr>
                    <w:p w14:paraId="226A07C1" w14:textId="77777777" w:rsidR="00D23155" w:rsidRPr="00716132" w:rsidRDefault="00D23155" w:rsidP="00FD6880">
                      <w:pPr>
                        <w:pStyle w:val="TableHead"/>
                        <w:rPr>
                          <w:rStyle w:val="GeneralAviation"/>
                          <w:color w:val="auto"/>
                        </w:rPr>
                      </w:pPr>
                    </w:p>
                    <w:p w14:paraId="58B836BA" w14:textId="77777777" w:rsidR="00D23155" w:rsidRPr="00716132" w:rsidRDefault="00581773" w:rsidP="00FD6880">
                      <w:pPr>
                        <w:pStyle w:val="TableHead"/>
                        <w:rPr>
                          <w:rStyle w:val="GeneralAviation"/>
                          <w:color w:val="auto"/>
                        </w:rPr>
                      </w:pPr>
                      <w:r w:rsidRPr="00716132">
                        <w:rPr>
                          <w:rStyle w:val="GeneralAviation"/>
                          <w:color w:val="auto"/>
                        </w:rPr>
                        <w:t>Rating(s)</w:t>
                      </w:r>
                    </w:p>
                  </w:tc>
                  <w:tc>
                    <w:tcPr>
                      <w:tcW w:w="1701" w:type="dxa"/>
                      <w:tcBorders>
                        <w:top w:val="single" w:sz="4" w:space="0" w:color="auto"/>
                        <w:left w:val="single" w:sz="4" w:space="0" w:color="auto"/>
                        <w:bottom w:val="single" w:sz="4" w:space="0" w:color="auto"/>
                        <w:right w:val="single" w:sz="4" w:space="0" w:color="auto"/>
                      </w:tcBorders>
                      <w:vAlign w:val="center"/>
                    </w:tcPr>
                    <w:p w14:paraId="2E185F94" w14:textId="77777777" w:rsidR="00D23155" w:rsidRPr="00716132" w:rsidRDefault="00D23155" w:rsidP="00FD6880">
                      <w:pPr>
                        <w:pStyle w:val="TableHead"/>
                        <w:rPr>
                          <w:rStyle w:val="GeneralAviation"/>
                          <w:color w:val="auto"/>
                        </w:rPr>
                      </w:pPr>
                    </w:p>
                    <w:p w14:paraId="78177AB7" w14:textId="77777777" w:rsidR="00D23155" w:rsidRPr="00716132" w:rsidRDefault="00581773" w:rsidP="00FD6880">
                      <w:pPr>
                        <w:pStyle w:val="TableHead"/>
                        <w:rPr>
                          <w:rStyle w:val="GeneralAviation"/>
                          <w:color w:val="auto"/>
                        </w:rPr>
                      </w:pPr>
                      <w:r w:rsidRPr="00716132">
                        <w:rPr>
                          <w:rStyle w:val="GeneralAviation"/>
                          <w:color w:val="auto"/>
                        </w:rPr>
                        <w:t>Date of first issue</w:t>
                      </w:r>
                    </w:p>
                  </w:tc>
                </w:tr>
                <w:tr w:rsidR="00090094" w:rsidRPr="00716132" w14:paraId="2C8B4DCC" w14:textId="77777777" w:rsidTr="00E26A2F">
                  <w:trPr>
                    <w:trHeight w:val="214"/>
                  </w:trPr>
                  <w:tc>
                    <w:tcPr>
                      <w:tcW w:w="2042" w:type="dxa"/>
                      <w:tcBorders>
                        <w:top w:val="single" w:sz="4" w:space="0" w:color="auto"/>
                        <w:left w:val="single" w:sz="4" w:space="0" w:color="auto"/>
                        <w:bottom w:val="single" w:sz="4" w:space="0" w:color="auto"/>
                        <w:right w:val="single" w:sz="4" w:space="0" w:color="auto"/>
                      </w:tcBorders>
                      <w:vAlign w:val="center"/>
                    </w:tcPr>
                    <w:p w14:paraId="1FFA1EE8" w14:textId="77777777" w:rsidR="00D23155" w:rsidRPr="00716132" w:rsidRDefault="00D23155" w:rsidP="00D23155">
                      <w:pPr>
                        <w:pStyle w:val="TableNormal0"/>
                        <w:rPr>
                          <w:rStyle w:val="GeneralAviation"/>
                          <w:color w:val="auto"/>
                        </w:rPr>
                      </w:pPr>
                    </w:p>
                  </w:tc>
                  <w:tc>
                    <w:tcPr>
                      <w:tcW w:w="1701" w:type="dxa"/>
                      <w:tcBorders>
                        <w:top w:val="single" w:sz="4" w:space="0" w:color="auto"/>
                        <w:left w:val="single" w:sz="4" w:space="0" w:color="auto"/>
                        <w:bottom w:val="single" w:sz="4" w:space="0" w:color="auto"/>
                        <w:right w:val="single" w:sz="4" w:space="0" w:color="auto"/>
                      </w:tcBorders>
                      <w:vAlign w:val="center"/>
                    </w:tcPr>
                    <w:p w14:paraId="59805D62" w14:textId="77777777" w:rsidR="00D23155" w:rsidRPr="00716132" w:rsidRDefault="00D23155" w:rsidP="00D23155">
                      <w:pPr>
                        <w:pStyle w:val="TableNormal0"/>
                        <w:rPr>
                          <w:rStyle w:val="GeneralAviation"/>
                          <w:color w:val="auto"/>
                        </w:rPr>
                      </w:pPr>
                    </w:p>
                  </w:tc>
                </w:tr>
                <w:tr w:rsidR="00090094" w:rsidRPr="00716132" w14:paraId="7FF5B34F" w14:textId="77777777" w:rsidTr="00E26A2F">
                  <w:trPr>
                    <w:trHeight w:val="214"/>
                  </w:trPr>
                  <w:tc>
                    <w:tcPr>
                      <w:tcW w:w="2042" w:type="dxa"/>
                      <w:tcBorders>
                        <w:top w:val="single" w:sz="4" w:space="0" w:color="auto"/>
                        <w:left w:val="single" w:sz="4" w:space="0" w:color="auto"/>
                        <w:bottom w:val="single" w:sz="4" w:space="0" w:color="auto"/>
                        <w:right w:val="single" w:sz="4" w:space="0" w:color="auto"/>
                      </w:tcBorders>
                      <w:vAlign w:val="center"/>
                    </w:tcPr>
                    <w:p w14:paraId="773452BD" w14:textId="77777777" w:rsidR="00D23155" w:rsidRPr="00716132" w:rsidRDefault="00D23155" w:rsidP="00D23155">
                      <w:pPr>
                        <w:pStyle w:val="TableNormal0"/>
                        <w:rPr>
                          <w:rStyle w:val="GeneralAviation"/>
                          <w:color w:val="auto"/>
                        </w:rPr>
                      </w:pPr>
                    </w:p>
                  </w:tc>
                  <w:tc>
                    <w:tcPr>
                      <w:tcW w:w="1701" w:type="dxa"/>
                      <w:tcBorders>
                        <w:top w:val="single" w:sz="4" w:space="0" w:color="auto"/>
                        <w:left w:val="single" w:sz="4" w:space="0" w:color="auto"/>
                        <w:bottom w:val="single" w:sz="4" w:space="0" w:color="auto"/>
                        <w:right w:val="single" w:sz="4" w:space="0" w:color="auto"/>
                      </w:tcBorders>
                      <w:vAlign w:val="center"/>
                    </w:tcPr>
                    <w:p w14:paraId="2D570F60" w14:textId="77777777" w:rsidR="00D23155" w:rsidRPr="00716132" w:rsidRDefault="00D23155" w:rsidP="00D23155">
                      <w:pPr>
                        <w:pStyle w:val="TableNormal0"/>
                        <w:rPr>
                          <w:rStyle w:val="GeneralAviation"/>
                          <w:color w:val="auto"/>
                        </w:rPr>
                      </w:pPr>
                    </w:p>
                  </w:tc>
                </w:tr>
                <w:tr w:rsidR="00090094" w:rsidRPr="00716132" w14:paraId="4D6A6BA6" w14:textId="77777777" w:rsidTr="00E26A2F">
                  <w:trPr>
                    <w:trHeight w:val="214"/>
                  </w:trPr>
                  <w:tc>
                    <w:tcPr>
                      <w:tcW w:w="2042" w:type="dxa"/>
                      <w:tcBorders>
                        <w:top w:val="single" w:sz="4" w:space="0" w:color="auto"/>
                        <w:left w:val="single" w:sz="4" w:space="0" w:color="auto"/>
                        <w:bottom w:val="single" w:sz="4" w:space="0" w:color="auto"/>
                        <w:right w:val="single" w:sz="4" w:space="0" w:color="auto"/>
                      </w:tcBorders>
                      <w:vAlign w:val="center"/>
                    </w:tcPr>
                    <w:p w14:paraId="0FECCAF3" w14:textId="77777777" w:rsidR="00D23155" w:rsidRPr="00716132" w:rsidRDefault="00D23155" w:rsidP="00D23155">
                      <w:pPr>
                        <w:pStyle w:val="TableNormal0"/>
                        <w:rPr>
                          <w:rStyle w:val="GeneralAviation"/>
                          <w:color w:val="auto"/>
                        </w:rPr>
                      </w:pPr>
                    </w:p>
                  </w:tc>
                  <w:tc>
                    <w:tcPr>
                      <w:tcW w:w="1701" w:type="dxa"/>
                      <w:tcBorders>
                        <w:top w:val="single" w:sz="4" w:space="0" w:color="auto"/>
                        <w:left w:val="single" w:sz="4" w:space="0" w:color="auto"/>
                        <w:bottom w:val="single" w:sz="4" w:space="0" w:color="auto"/>
                        <w:right w:val="single" w:sz="4" w:space="0" w:color="auto"/>
                      </w:tcBorders>
                      <w:vAlign w:val="center"/>
                    </w:tcPr>
                    <w:p w14:paraId="0A327976" w14:textId="77777777" w:rsidR="00D23155" w:rsidRPr="00716132" w:rsidRDefault="00D23155" w:rsidP="00D23155">
                      <w:pPr>
                        <w:pStyle w:val="TableNormal0"/>
                        <w:rPr>
                          <w:rStyle w:val="GeneralAviation"/>
                          <w:color w:val="auto"/>
                        </w:rPr>
                      </w:pPr>
                    </w:p>
                  </w:tc>
                </w:tr>
                <w:tr w:rsidR="00090094" w:rsidRPr="00716132" w14:paraId="08CE9746" w14:textId="77777777" w:rsidTr="00E26A2F">
                  <w:trPr>
                    <w:trHeight w:val="214"/>
                  </w:trPr>
                  <w:tc>
                    <w:tcPr>
                      <w:tcW w:w="2042" w:type="dxa"/>
                      <w:tcBorders>
                        <w:top w:val="single" w:sz="4" w:space="0" w:color="auto"/>
                        <w:left w:val="single" w:sz="4" w:space="0" w:color="auto"/>
                        <w:bottom w:val="single" w:sz="4" w:space="0" w:color="auto"/>
                        <w:right w:val="single" w:sz="4" w:space="0" w:color="auto"/>
                      </w:tcBorders>
                      <w:vAlign w:val="center"/>
                    </w:tcPr>
                    <w:p w14:paraId="06B09999" w14:textId="77777777" w:rsidR="00D23155" w:rsidRPr="00716132" w:rsidRDefault="00D23155" w:rsidP="00D23155">
                      <w:pPr>
                        <w:pStyle w:val="TableNormal0"/>
                        <w:rPr>
                          <w:rStyle w:val="GeneralAviation"/>
                          <w:color w:val="auto"/>
                        </w:rPr>
                      </w:pPr>
                    </w:p>
                  </w:tc>
                  <w:tc>
                    <w:tcPr>
                      <w:tcW w:w="1701" w:type="dxa"/>
                      <w:tcBorders>
                        <w:top w:val="single" w:sz="4" w:space="0" w:color="auto"/>
                        <w:left w:val="single" w:sz="4" w:space="0" w:color="auto"/>
                        <w:bottom w:val="single" w:sz="4" w:space="0" w:color="auto"/>
                        <w:right w:val="single" w:sz="4" w:space="0" w:color="auto"/>
                      </w:tcBorders>
                      <w:vAlign w:val="center"/>
                    </w:tcPr>
                    <w:p w14:paraId="40013156" w14:textId="77777777" w:rsidR="00D23155" w:rsidRPr="00716132" w:rsidRDefault="00D23155" w:rsidP="00D23155">
                      <w:pPr>
                        <w:pStyle w:val="TableNormal0"/>
                        <w:rPr>
                          <w:rStyle w:val="GeneralAviation"/>
                          <w:color w:val="auto"/>
                        </w:rPr>
                      </w:pPr>
                    </w:p>
                  </w:tc>
                </w:tr>
                <w:tr w:rsidR="00090094" w:rsidRPr="00716132" w14:paraId="6DDC79C5" w14:textId="77777777" w:rsidTr="00E26A2F">
                  <w:trPr>
                    <w:trHeight w:val="214"/>
                  </w:trPr>
                  <w:tc>
                    <w:tcPr>
                      <w:tcW w:w="2042" w:type="dxa"/>
                      <w:tcBorders>
                        <w:top w:val="single" w:sz="4" w:space="0" w:color="auto"/>
                        <w:left w:val="single" w:sz="4" w:space="0" w:color="auto"/>
                        <w:bottom w:val="single" w:sz="4" w:space="0" w:color="auto"/>
                        <w:right w:val="single" w:sz="4" w:space="0" w:color="auto"/>
                      </w:tcBorders>
                      <w:vAlign w:val="center"/>
                    </w:tcPr>
                    <w:p w14:paraId="788E0289" w14:textId="77777777" w:rsidR="00D23155" w:rsidRPr="00716132" w:rsidRDefault="00D23155" w:rsidP="00D23155">
                      <w:pPr>
                        <w:pStyle w:val="TableNormal0"/>
                        <w:rPr>
                          <w:rStyle w:val="GeneralAviation"/>
                          <w:color w:val="auto"/>
                        </w:rPr>
                      </w:pPr>
                    </w:p>
                  </w:tc>
                  <w:tc>
                    <w:tcPr>
                      <w:tcW w:w="1701" w:type="dxa"/>
                      <w:tcBorders>
                        <w:top w:val="single" w:sz="4" w:space="0" w:color="auto"/>
                        <w:left w:val="single" w:sz="4" w:space="0" w:color="auto"/>
                        <w:bottom w:val="single" w:sz="4" w:space="0" w:color="auto"/>
                        <w:right w:val="single" w:sz="4" w:space="0" w:color="auto"/>
                      </w:tcBorders>
                      <w:vAlign w:val="center"/>
                    </w:tcPr>
                    <w:p w14:paraId="7B04451E" w14:textId="77777777" w:rsidR="00D23155" w:rsidRPr="00716132" w:rsidRDefault="00D23155" w:rsidP="00D23155">
                      <w:pPr>
                        <w:pStyle w:val="TableNormal0"/>
                        <w:rPr>
                          <w:rStyle w:val="GeneralAviation"/>
                          <w:color w:val="auto"/>
                        </w:rPr>
                      </w:pPr>
                    </w:p>
                  </w:tc>
                </w:tr>
                <w:tr w:rsidR="00090094" w:rsidRPr="00716132" w14:paraId="60F24971" w14:textId="77777777" w:rsidTr="00E26A2F">
                  <w:trPr>
                    <w:trHeight w:val="214"/>
                  </w:trPr>
                  <w:tc>
                    <w:tcPr>
                      <w:tcW w:w="2042" w:type="dxa"/>
                      <w:tcBorders>
                        <w:top w:val="single" w:sz="4" w:space="0" w:color="auto"/>
                        <w:left w:val="single" w:sz="4" w:space="0" w:color="auto"/>
                        <w:bottom w:val="single" w:sz="4" w:space="0" w:color="auto"/>
                        <w:right w:val="single" w:sz="4" w:space="0" w:color="auto"/>
                      </w:tcBorders>
                    </w:tcPr>
                    <w:p w14:paraId="3E386DBB" w14:textId="77777777" w:rsidR="00D23155" w:rsidRPr="00716132" w:rsidRDefault="00D23155" w:rsidP="00D23155">
                      <w:pPr>
                        <w:pStyle w:val="TableNormal0"/>
                        <w:rPr>
                          <w:rStyle w:val="GeneralAviation"/>
                          <w:color w:val="auto"/>
                        </w:rPr>
                      </w:pPr>
                    </w:p>
                  </w:tc>
                  <w:tc>
                    <w:tcPr>
                      <w:tcW w:w="1701" w:type="dxa"/>
                      <w:tcBorders>
                        <w:top w:val="single" w:sz="4" w:space="0" w:color="auto"/>
                        <w:left w:val="single" w:sz="4" w:space="0" w:color="auto"/>
                        <w:bottom w:val="single" w:sz="4" w:space="0" w:color="auto"/>
                        <w:right w:val="single" w:sz="4" w:space="0" w:color="auto"/>
                      </w:tcBorders>
                    </w:tcPr>
                    <w:p w14:paraId="15D67FD2" w14:textId="77777777" w:rsidR="00D23155" w:rsidRPr="00716132" w:rsidRDefault="00D23155" w:rsidP="00D23155">
                      <w:pPr>
                        <w:pStyle w:val="TableNormal0"/>
                        <w:rPr>
                          <w:rStyle w:val="GeneralAviation"/>
                          <w:color w:val="auto"/>
                        </w:rPr>
                      </w:pPr>
                    </w:p>
                  </w:tc>
                </w:tr>
              </w:tbl>
              <w:p w14:paraId="49F8700F" w14:textId="77777777" w:rsidR="00D23155" w:rsidRPr="00716132" w:rsidRDefault="00D23155" w:rsidP="00D23155">
                <w:pPr>
                  <w:pStyle w:val="TableNormal0"/>
                  <w:rPr>
                    <w:rStyle w:val="GeneralAviation"/>
                    <w:color w:val="auto"/>
                  </w:rPr>
                </w:pPr>
              </w:p>
              <w:tbl>
                <w:tblPr>
                  <w:tblW w:w="3787" w:type="dxa"/>
                  <w:tblInd w:w="2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37"/>
                  <w:gridCol w:w="1750"/>
                </w:tblGrid>
                <w:tr w:rsidR="00090094" w:rsidRPr="00716132" w14:paraId="07BBBD85" w14:textId="77777777" w:rsidTr="00E26A2F">
                  <w:trPr>
                    <w:trHeight w:val="403"/>
                  </w:trPr>
                  <w:tc>
                    <w:tcPr>
                      <w:tcW w:w="2037" w:type="dxa"/>
                      <w:tcBorders>
                        <w:top w:val="single" w:sz="4" w:space="0" w:color="auto"/>
                        <w:left w:val="single" w:sz="4" w:space="0" w:color="auto"/>
                        <w:bottom w:val="single" w:sz="4" w:space="0" w:color="auto"/>
                        <w:right w:val="single" w:sz="4" w:space="0" w:color="auto"/>
                      </w:tcBorders>
                      <w:vAlign w:val="center"/>
                    </w:tcPr>
                    <w:p w14:paraId="5AEFBA87" w14:textId="77777777" w:rsidR="00D23155" w:rsidRPr="00716132" w:rsidRDefault="00581773" w:rsidP="00FD6880">
                      <w:pPr>
                        <w:pStyle w:val="TableHead"/>
                        <w:rPr>
                          <w:rStyle w:val="GeneralAviation"/>
                          <w:color w:val="auto"/>
                        </w:rPr>
                      </w:pPr>
                      <w:r w:rsidRPr="00716132">
                        <w:rPr>
                          <w:rStyle w:val="GeneralAviation"/>
                          <w:color w:val="auto"/>
                        </w:rPr>
                        <w:t xml:space="preserve">Rating endorsement(s) </w:t>
                      </w:r>
                    </w:p>
                  </w:tc>
                  <w:tc>
                    <w:tcPr>
                      <w:tcW w:w="1750" w:type="dxa"/>
                      <w:tcBorders>
                        <w:top w:val="single" w:sz="4" w:space="0" w:color="auto"/>
                        <w:left w:val="single" w:sz="4" w:space="0" w:color="auto"/>
                        <w:bottom w:val="single" w:sz="4" w:space="0" w:color="auto"/>
                        <w:right w:val="single" w:sz="4" w:space="0" w:color="auto"/>
                      </w:tcBorders>
                      <w:vAlign w:val="center"/>
                    </w:tcPr>
                    <w:p w14:paraId="39D3A708" w14:textId="77777777" w:rsidR="00D23155" w:rsidRPr="00716132" w:rsidRDefault="00581773" w:rsidP="00FD6880">
                      <w:pPr>
                        <w:pStyle w:val="TableHead"/>
                        <w:rPr>
                          <w:rStyle w:val="GeneralAviation"/>
                          <w:color w:val="auto"/>
                        </w:rPr>
                      </w:pPr>
                      <w:r w:rsidRPr="00716132">
                        <w:rPr>
                          <w:rStyle w:val="GeneralAviation"/>
                          <w:color w:val="auto"/>
                        </w:rPr>
                        <w:t>Date of first issue</w:t>
                      </w:r>
                    </w:p>
                  </w:tc>
                </w:tr>
                <w:tr w:rsidR="00090094" w:rsidRPr="00716132" w14:paraId="08C629F3"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4862421A"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7C8EAE6B" w14:textId="77777777" w:rsidR="00D23155" w:rsidRPr="00716132" w:rsidRDefault="00D23155" w:rsidP="00D23155">
                      <w:pPr>
                        <w:pStyle w:val="TableNormal0"/>
                        <w:rPr>
                          <w:rStyle w:val="GeneralAviation"/>
                          <w:color w:val="auto"/>
                        </w:rPr>
                      </w:pPr>
                    </w:p>
                  </w:tc>
                </w:tr>
                <w:tr w:rsidR="00090094" w:rsidRPr="00716132" w14:paraId="10325FAF"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3543F21F"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0AAC5480" w14:textId="77777777" w:rsidR="00D23155" w:rsidRPr="00716132" w:rsidRDefault="00D23155" w:rsidP="00D23155">
                      <w:pPr>
                        <w:pStyle w:val="TableNormal0"/>
                        <w:rPr>
                          <w:rStyle w:val="GeneralAviation"/>
                          <w:color w:val="auto"/>
                        </w:rPr>
                      </w:pPr>
                    </w:p>
                  </w:tc>
                </w:tr>
                <w:tr w:rsidR="00090094" w:rsidRPr="00716132" w14:paraId="36D83887"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778D845A"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0B1B715A" w14:textId="77777777" w:rsidR="00D23155" w:rsidRPr="00716132" w:rsidRDefault="00D23155" w:rsidP="00D23155">
                      <w:pPr>
                        <w:pStyle w:val="TableNormal0"/>
                        <w:rPr>
                          <w:rStyle w:val="GeneralAviation"/>
                          <w:color w:val="auto"/>
                        </w:rPr>
                      </w:pPr>
                    </w:p>
                  </w:tc>
                </w:tr>
                <w:tr w:rsidR="00090094" w:rsidRPr="00716132" w14:paraId="06F960E4"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1FFD5AAD"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558C6B33" w14:textId="77777777" w:rsidR="00D23155" w:rsidRPr="00716132" w:rsidRDefault="00D23155" w:rsidP="00D23155">
                      <w:pPr>
                        <w:pStyle w:val="TableNormal0"/>
                        <w:rPr>
                          <w:rStyle w:val="GeneralAviation"/>
                          <w:color w:val="auto"/>
                        </w:rPr>
                      </w:pPr>
                    </w:p>
                  </w:tc>
                </w:tr>
                <w:tr w:rsidR="00090094" w:rsidRPr="00716132" w14:paraId="417A37F7"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2806CABE"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279CB28B" w14:textId="77777777" w:rsidR="00D23155" w:rsidRPr="00716132" w:rsidRDefault="00D23155" w:rsidP="00D23155">
                      <w:pPr>
                        <w:pStyle w:val="TableNormal0"/>
                        <w:rPr>
                          <w:rStyle w:val="GeneralAviation"/>
                          <w:color w:val="auto"/>
                        </w:rPr>
                      </w:pPr>
                    </w:p>
                  </w:tc>
                </w:tr>
                <w:tr w:rsidR="00090094" w:rsidRPr="00716132" w14:paraId="78AECDAE"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08C1E4C9"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1172B5A2" w14:textId="77777777" w:rsidR="00D23155" w:rsidRPr="00716132" w:rsidRDefault="00D23155" w:rsidP="00D23155">
                      <w:pPr>
                        <w:pStyle w:val="TableNormal0"/>
                        <w:rPr>
                          <w:rStyle w:val="GeneralAviation"/>
                          <w:color w:val="auto"/>
                        </w:rPr>
                      </w:pPr>
                    </w:p>
                  </w:tc>
                </w:tr>
                <w:tr w:rsidR="00090094" w:rsidRPr="00716132" w14:paraId="323825CA"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65159780"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0861FD1E" w14:textId="77777777" w:rsidR="00D23155" w:rsidRPr="00716132" w:rsidRDefault="00D23155" w:rsidP="00D23155">
                      <w:pPr>
                        <w:pStyle w:val="TableNormal0"/>
                        <w:rPr>
                          <w:rStyle w:val="GeneralAviation"/>
                          <w:color w:val="auto"/>
                        </w:rPr>
                      </w:pPr>
                    </w:p>
                  </w:tc>
                </w:tr>
                <w:tr w:rsidR="00090094" w:rsidRPr="00716132" w14:paraId="013850AA"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vAlign w:val="center"/>
                    </w:tcPr>
                    <w:p w14:paraId="2F0E9192"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5CF36A0D" w14:textId="77777777" w:rsidR="00D23155" w:rsidRPr="00716132" w:rsidRDefault="00D23155" w:rsidP="00D23155">
                      <w:pPr>
                        <w:pStyle w:val="TableNormal0"/>
                        <w:rPr>
                          <w:rStyle w:val="GeneralAviation"/>
                          <w:color w:val="auto"/>
                        </w:rPr>
                      </w:pPr>
                    </w:p>
                  </w:tc>
                </w:tr>
                <w:tr w:rsidR="00090094" w:rsidRPr="00716132" w14:paraId="36B0158E" w14:textId="77777777" w:rsidTr="00E26A2F">
                  <w:trPr>
                    <w:trHeight w:val="230"/>
                  </w:trPr>
                  <w:tc>
                    <w:tcPr>
                      <w:tcW w:w="2037" w:type="dxa"/>
                      <w:tcBorders>
                        <w:top w:val="single" w:sz="4" w:space="0" w:color="auto"/>
                        <w:left w:val="single" w:sz="4" w:space="0" w:color="auto"/>
                        <w:bottom w:val="single" w:sz="4" w:space="0" w:color="auto"/>
                        <w:right w:val="single" w:sz="4" w:space="0" w:color="auto"/>
                      </w:tcBorders>
                    </w:tcPr>
                    <w:p w14:paraId="687B385C" w14:textId="77777777" w:rsidR="00D23155" w:rsidRPr="00716132" w:rsidRDefault="00D23155" w:rsidP="00D23155">
                      <w:pPr>
                        <w:pStyle w:val="TableNormal0"/>
                        <w:rPr>
                          <w:rStyle w:val="GeneralAviation"/>
                          <w:color w:val="auto"/>
                        </w:rPr>
                      </w:pPr>
                    </w:p>
                  </w:tc>
                  <w:tc>
                    <w:tcPr>
                      <w:tcW w:w="1750" w:type="dxa"/>
                      <w:tcBorders>
                        <w:top w:val="single" w:sz="4" w:space="0" w:color="auto"/>
                        <w:left w:val="single" w:sz="4" w:space="0" w:color="auto"/>
                        <w:bottom w:val="single" w:sz="4" w:space="0" w:color="auto"/>
                        <w:right w:val="single" w:sz="4" w:space="0" w:color="auto"/>
                      </w:tcBorders>
                      <w:vAlign w:val="center"/>
                    </w:tcPr>
                    <w:p w14:paraId="5A2E20E0" w14:textId="77777777" w:rsidR="00D23155" w:rsidRPr="00716132" w:rsidRDefault="00D23155" w:rsidP="00D23155">
                      <w:pPr>
                        <w:pStyle w:val="TableNormal0"/>
                        <w:rPr>
                          <w:rStyle w:val="GeneralAviation"/>
                          <w:color w:val="auto"/>
                        </w:rPr>
                      </w:pPr>
                    </w:p>
                  </w:tc>
                </w:tr>
              </w:tbl>
              <w:p w14:paraId="1C37BCCF" w14:textId="77777777" w:rsidR="00D23155" w:rsidRPr="00716132" w:rsidRDefault="00D23155" w:rsidP="00D23155">
                <w:pPr>
                  <w:pStyle w:val="TableNormal0"/>
                  <w:rPr>
                    <w:rStyle w:val="GeneralAviation"/>
                    <w:color w:val="auto"/>
                  </w:rPr>
                </w:pPr>
              </w:p>
              <w:p w14:paraId="21530AF9" w14:textId="77777777" w:rsidR="00D23155" w:rsidRPr="00716132" w:rsidRDefault="00D23155" w:rsidP="00D23155">
                <w:pPr>
                  <w:pStyle w:val="TableNormal0"/>
                  <w:rPr>
                    <w:rStyle w:val="GeneralAviation"/>
                    <w:color w:val="auto"/>
                  </w:rPr>
                </w:pPr>
              </w:p>
            </w:tc>
            <w:tc>
              <w:tcPr>
                <w:tcW w:w="1867" w:type="pct"/>
              </w:tcPr>
              <w:p w14:paraId="09D8A7A9" w14:textId="77777777" w:rsidR="00D23155" w:rsidRPr="00716132" w:rsidRDefault="00581773" w:rsidP="00D23155">
                <w:pPr>
                  <w:pStyle w:val="TableNormal0"/>
                  <w:rPr>
                    <w:rStyle w:val="GeneralAviation"/>
                    <w:color w:val="auto"/>
                  </w:rPr>
                </w:pPr>
                <w:r w:rsidRPr="00716132">
                  <w:rPr>
                    <w:rStyle w:val="GeneralAviation"/>
                    <w:color w:val="auto"/>
                  </w:rPr>
                  <w:t>Requirements:</w:t>
                </w:r>
              </w:p>
              <w:p w14:paraId="57A4B085" w14:textId="77777777" w:rsidR="00D23155" w:rsidRPr="00716132" w:rsidRDefault="00D23155" w:rsidP="00D23155">
                <w:pPr>
                  <w:pStyle w:val="TableNormal0"/>
                  <w:rPr>
                    <w:rStyle w:val="GeneralAviation"/>
                    <w:color w:val="auto"/>
                  </w:rPr>
                </w:pPr>
              </w:p>
              <w:p w14:paraId="6414CC02" w14:textId="77777777" w:rsidR="00D23155" w:rsidRPr="00716132" w:rsidRDefault="00581773" w:rsidP="00D23155">
                <w:pPr>
                  <w:pStyle w:val="TableNormal0"/>
                  <w:rPr>
                    <w:rStyle w:val="GeneralAviation"/>
                    <w:color w:val="auto"/>
                  </w:rPr>
                </w:pPr>
                <w:r w:rsidRPr="00716132">
                  <w:rPr>
                    <w:rStyle w:val="GeneralAviation"/>
                    <w:color w:val="auto"/>
                  </w:rPr>
                  <w:t xml:space="preserve">English and any language(s) determined by the </w:t>
                </w:r>
                <w:r w:rsidR="009A0959">
                  <w:rPr>
                    <w:rStyle w:val="GeneralAviation"/>
                    <w:color w:val="auto"/>
                  </w:rPr>
                  <w:t>COMMITTEE</w:t>
                </w:r>
                <w:r w:rsidRPr="00716132">
                  <w:rPr>
                    <w:rStyle w:val="GeneralAviation"/>
                    <w:color w:val="auto"/>
                  </w:rPr>
                  <w:t>.</w:t>
                </w:r>
              </w:p>
              <w:p w14:paraId="0CE365EF" w14:textId="77777777" w:rsidR="00D23155" w:rsidRPr="00716132" w:rsidRDefault="00D23155" w:rsidP="00D23155">
                <w:pPr>
                  <w:pStyle w:val="TableNormal0"/>
                  <w:rPr>
                    <w:rStyle w:val="GeneralAviation"/>
                    <w:color w:val="auto"/>
                  </w:rPr>
                </w:pPr>
              </w:p>
              <w:p w14:paraId="0ACA494F" w14:textId="77777777" w:rsidR="00D23155" w:rsidRPr="00716132" w:rsidRDefault="00581773" w:rsidP="00D23155">
                <w:pPr>
                  <w:pStyle w:val="TableNormal0"/>
                  <w:rPr>
                    <w:rStyle w:val="GeneralAviation"/>
                    <w:color w:val="auto"/>
                  </w:rPr>
                </w:pPr>
                <w:r w:rsidRPr="00716132">
                  <w:rPr>
                    <w:rStyle w:val="GeneralAviation"/>
                    <w:color w:val="auto"/>
                  </w:rPr>
                  <w:t>The date of first issue of a rating and/or rating endorsement shall be the date of successful completion of the training relevant to that rating and/or rating endorsement.</w:t>
                </w:r>
              </w:p>
            </w:tc>
          </w:tr>
        </w:tbl>
        <w:p w14:paraId="60D5B023" w14:textId="77777777" w:rsidR="00D23155" w:rsidRPr="00827BDB" w:rsidRDefault="00D23155" w:rsidP="00D23155">
          <w:pPr>
            <w:rPr>
              <w:rStyle w:val="GeneralAviation"/>
            </w:rPr>
          </w:pPr>
        </w:p>
        <w:p w14:paraId="00D3143F" w14:textId="77777777" w:rsidR="00827BDB" w:rsidRPr="00716132" w:rsidRDefault="00581773" w:rsidP="00827BDB">
          <w:pPr>
            <w:rPr>
              <w:rStyle w:val="GeneralAviation"/>
              <w:b/>
              <w:bCs/>
              <w:color w:val="auto"/>
            </w:rPr>
          </w:pPr>
          <w:r w:rsidRPr="00716132">
            <w:rPr>
              <w:rStyle w:val="GeneralAviation"/>
              <w:b/>
              <w:bCs/>
              <w:color w:val="auto"/>
            </w:rPr>
            <w:t>XIIa Ratings and endorsements with expiry dates</w:t>
          </w:r>
        </w:p>
        <w:p w14:paraId="3CBC6D15" w14:textId="77777777" w:rsidR="00827BDB" w:rsidRPr="00716132" w:rsidRDefault="00581773" w:rsidP="00827BDB">
          <w:pPr>
            <w:rPr>
              <w:rStyle w:val="GeneralAviation"/>
              <w:i/>
              <w:iCs/>
              <w:color w:val="auto"/>
            </w:rPr>
          </w:pPr>
          <w:r w:rsidRPr="00716132">
            <w:rPr>
              <w:rStyle w:val="GeneralAviation"/>
              <w:i/>
              <w:iCs/>
              <w:color w:val="auto"/>
            </w:rPr>
            <w:t>The holder is entitled to exercise the privileges of the following rating(s) and rating endorsement(s) at the air traffic service unit(s) for which current unit endorsement(s) is (are) held as detailed below, only if the holder has a valid medical certificate: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65"/>
            <w:gridCol w:w="1219"/>
            <w:gridCol w:w="1596"/>
            <w:gridCol w:w="894"/>
            <w:gridCol w:w="3942"/>
          </w:tblGrid>
          <w:tr w:rsidR="00090094" w:rsidRPr="00716132" w14:paraId="4B18BA9E" w14:textId="77777777" w:rsidTr="00E26A2F">
            <w:trPr>
              <w:trHeight w:val="1087"/>
            </w:trPr>
            <w:tc>
              <w:tcPr>
                <w:tcW w:w="757" w:type="pct"/>
                <w:vAlign w:val="center"/>
              </w:tcPr>
              <w:p w14:paraId="23B1A150" w14:textId="77777777" w:rsidR="00827BDB" w:rsidRPr="00716132" w:rsidRDefault="00581773" w:rsidP="00827BDB">
                <w:pPr>
                  <w:pStyle w:val="TableHead"/>
                  <w:rPr>
                    <w:rStyle w:val="GeneralAviation"/>
                    <w:color w:val="auto"/>
                  </w:rPr>
                </w:pPr>
                <w:r w:rsidRPr="00716132">
                  <w:rPr>
                    <w:rStyle w:val="GeneralAviation"/>
                    <w:color w:val="auto"/>
                  </w:rPr>
                  <w:t>Unit (ICAO indicator)(*)</w:t>
                </w:r>
              </w:p>
            </w:tc>
            <w:tc>
              <w:tcPr>
                <w:tcW w:w="676" w:type="pct"/>
                <w:vAlign w:val="center"/>
              </w:tcPr>
              <w:p w14:paraId="70864177" w14:textId="77777777" w:rsidR="00827BDB" w:rsidRPr="00716132" w:rsidRDefault="00581773" w:rsidP="00827BDB">
                <w:pPr>
                  <w:pStyle w:val="TableHead"/>
                  <w:rPr>
                    <w:rStyle w:val="GeneralAviation"/>
                    <w:color w:val="auto"/>
                  </w:rPr>
                </w:pPr>
                <w:r w:rsidRPr="00716132">
                  <w:rPr>
                    <w:rStyle w:val="GeneralAviation"/>
                    <w:color w:val="auto"/>
                  </w:rPr>
                  <w:t>Sector/ Position(*)</w:t>
                </w:r>
              </w:p>
            </w:tc>
            <w:tc>
              <w:tcPr>
                <w:tcW w:w="885" w:type="pct"/>
                <w:vAlign w:val="center"/>
              </w:tcPr>
              <w:p w14:paraId="698A7667" w14:textId="77777777" w:rsidR="00827BDB" w:rsidRPr="00716132" w:rsidRDefault="00581773" w:rsidP="00827BDB">
                <w:pPr>
                  <w:pStyle w:val="TableHead"/>
                  <w:rPr>
                    <w:rStyle w:val="GeneralAviation"/>
                    <w:color w:val="auto"/>
                  </w:rPr>
                </w:pPr>
                <w:r w:rsidRPr="00716132">
                  <w:rPr>
                    <w:rStyle w:val="GeneralAviation"/>
                    <w:color w:val="auto"/>
                  </w:rPr>
                  <w:t>Rating/ Endorsement</w:t>
                </w:r>
              </w:p>
              <w:p w14:paraId="7FED3723" w14:textId="77777777" w:rsidR="00827BDB" w:rsidRPr="00716132" w:rsidRDefault="00827BDB" w:rsidP="00827BDB">
                <w:pPr>
                  <w:pStyle w:val="TableHead"/>
                  <w:rPr>
                    <w:rStyle w:val="GeneralAviation"/>
                    <w:color w:val="auto"/>
                  </w:rPr>
                </w:pPr>
              </w:p>
            </w:tc>
            <w:tc>
              <w:tcPr>
                <w:tcW w:w="496" w:type="pct"/>
                <w:vAlign w:val="center"/>
              </w:tcPr>
              <w:p w14:paraId="4A69453B" w14:textId="77777777" w:rsidR="00827BDB" w:rsidRPr="00716132" w:rsidRDefault="00581773" w:rsidP="00827BDB">
                <w:pPr>
                  <w:pStyle w:val="TableHead"/>
                  <w:rPr>
                    <w:rStyle w:val="GeneralAviation"/>
                    <w:color w:val="auto"/>
                  </w:rPr>
                </w:pPr>
                <w:r w:rsidRPr="00716132">
                  <w:rPr>
                    <w:rStyle w:val="GeneralAviation"/>
                    <w:color w:val="auto"/>
                  </w:rPr>
                  <w:t>Expiry date(*)</w:t>
                </w:r>
              </w:p>
            </w:tc>
            <w:tc>
              <w:tcPr>
                <w:tcW w:w="2187" w:type="pct"/>
                <w:vAlign w:val="center"/>
              </w:tcPr>
              <w:p w14:paraId="4391CAAA" w14:textId="77777777" w:rsidR="00827BDB" w:rsidRPr="00716132" w:rsidRDefault="00581773" w:rsidP="009B199F">
                <w:pPr>
                  <w:pStyle w:val="TableHead"/>
                  <w:rPr>
                    <w:rStyle w:val="GeneralAviation"/>
                    <w:color w:val="auto"/>
                  </w:rPr>
                </w:pPr>
                <w:r w:rsidRPr="00716132">
                  <w:rPr>
                    <w:rStyle w:val="GeneralAviation"/>
                    <w:color w:val="auto"/>
                  </w:rPr>
                  <w:t xml:space="preserve">Signature/stamp of the authority or signature of the </w:t>
                </w:r>
                <w:r w:rsidR="009B199F" w:rsidRPr="00716132">
                  <w:rPr>
                    <w:rStyle w:val="GeneralAviation"/>
                    <w:color w:val="auto"/>
                  </w:rPr>
                  <w:t>inspector</w:t>
                </w:r>
              </w:p>
            </w:tc>
          </w:tr>
          <w:tr w:rsidR="00090094" w14:paraId="0FB45E9D" w14:textId="77777777" w:rsidTr="00E26A2F">
            <w:trPr>
              <w:trHeight w:val="270"/>
            </w:trPr>
            <w:tc>
              <w:tcPr>
                <w:tcW w:w="757" w:type="pct"/>
                <w:vAlign w:val="center"/>
              </w:tcPr>
              <w:p w14:paraId="0EBC1798" w14:textId="77777777" w:rsidR="00827BDB" w:rsidRPr="00827BDB" w:rsidRDefault="00827BDB" w:rsidP="00827BDB">
                <w:pPr>
                  <w:pStyle w:val="TableNormal0"/>
                  <w:rPr>
                    <w:rStyle w:val="GeneralAviation"/>
                  </w:rPr>
                </w:pPr>
              </w:p>
            </w:tc>
            <w:tc>
              <w:tcPr>
                <w:tcW w:w="676" w:type="pct"/>
              </w:tcPr>
              <w:p w14:paraId="60E1CDAD" w14:textId="77777777" w:rsidR="00827BDB" w:rsidRPr="00827BDB" w:rsidRDefault="00827BDB" w:rsidP="00827BDB">
                <w:pPr>
                  <w:pStyle w:val="TableNormal0"/>
                  <w:rPr>
                    <w:rStyle w:val="GeneralAviation"/>
                  </w:rPr>
                </w:pPr>
              </w:p>
            </w:tc>
            <w:tc>
              <w:tcPr>
                <w:tcW w:w="885" w:type="pct"/>
              </w:tcPr>
              <w:p w14:paraId="519C4D2C" w14:textId="77777777" w:rsidR="00827BDB" w:rsidRPr="00827BDB" w:rsidRDefault="00827BDB" w:rsidP="00827BDB">
                <w:pPr>
                  <w:pStyle w:val="TableNormal0"/>
                  <w:rPr>
                    <w:rStyle w:val="GeneralAviation"/>
                  </w:rPr>
                </w:pPr>
              </w:p>
            </w:tc>
            <w:tc>
              <w:tcPr>
                <w:tcW w:w="496" w:type="pct"/>
              </w:tcPr>
              <w:p w14:paraId="74497D54" w14:textId="77777777" w:rsidR="00827BDB" w:rsidRPr="00827BDB" w:rsidRDefault="00827BDB" w:rsidP="00827BDB">
                <w:pPr>
                  <w:pStyle w:val="TableNormal0"/>
                  <w:rPr>
                    <w:rStyle w:val="GeneralAviation"/>
                  </w:rPr>
                </w:pPr>
              </w:p>
            </w:tc>
            <w:tc>
              <w:tcPr>
                <w:tcW w:w="2187" w:type="pct"/>
              </w:tcPr>
              <w:p w14:paraId="4259F262" w14:textId="77777777" w:rsidR="00827BDB" w:rsidRPr="00827BDB" w:rsidRDefault="00827BDB" w:rsidP="00827BDB">
                <w:pPr>
                  <w:pStyle w:val="TableNormal0"/>
                  <w:rPr>
                    <w:rStyle w:val="GeneralAviation"/>
                  </w:rPr>
                </w:pPr>
              </w:p>
            </w:tc>
          </w:tr>
          <w:tr w:rsidR="00090094" w14:paraId="0BFA26FF" w14:textId="77777777" w:rsidTr="00E26A2F">
            <w:trPr>
              <w:trHeight w:val="270"/>
            </w:trPr>
            <w:tc>
              <w:tcPr>
                <w:tcW w:w="757" w:type="pct"/>
                <w:vAlign w:val="center"/>
              </w:tcPr>
              <w:p w14:paraId="159E6BAE" w14:textId="77777777" w:rsidR="00827BDB" w:rsidRPr="00827BDB" w:rsidRDefault="00827BDB" w:rsidP="00827BDB">
                <w:pPr>
                  <w:pStyle w:val="TableNormal0"/>
                  <w:rPr>
                    <w:rStyle w:val="GeneralAviation"/>
                  </w:rPr>
                </w:pPr>
              </w:p>
            </w:tc>
            <w:tc>
              <w:tcPr>
                <w:tcW w:w="676" w:type="pct"/>
              </w:tcPr>
              <w:p w14:paraId="79959FFD" w14:textId="77777777" w:rsidR="00827BDB" w:rsidRPr="00827BDB" w:rsidRDefault="00827BDB" w:rsidP="00827BDB">
                <w:pPr>
                  <w:pStyle w:val="TableNormal0"/>
                  <w:rPr>
                    <w:rStyle w:val="GeneralAviation"/>
                  </w:rPr>
                </w:pPr>
              </w:p>
            </w:tc>
            <w:tc>
              <w:tcPr>
                <w:tcW w:w="885" w:type="pct"/>
              </w:tcPr>
              <w:p w14:paraId="7C27AC6F" w14:textId="77777777" w:rsidR="00827BDB" w:rsidRPr="00827BDB" w:rsidRDefault="00827BDB" w:rsidP="00827BDB">
                <w:pPr>
                  <w:pStyle w:val="TableNormal0"/>
                  <w:rPr>
                    <w:rStyle w:val="GeneralAviation"/>
                  </w:rPr>
                </w:pPr>
              </w:p>
            </w:tc>
            <w:tc>
              <w:tcPr>
                <w:tcW w:w="496" w:type="pct"/>
              </w:tcPr>
              <w:p w14:paraId="190F2486" w14:textId="77777777" w:rsidR="00827BDB" w:rsidRPr="00827BDB" w:rsidRDefault="00827BDB" w:rsidP="00827BDB">
                <w:pPr>
                  <w:pStyle w:val="TableNormal0"/>
                  <w:rPr>
                    <w:rStyle w:val="GeneralAviation"/>
                  </w:rPr>
                </w:pPr>
              </w:p>
            </w:tc>
            <w:tc>
              <w:tcPr>
                <w:tcW w:w="2187" w:type="pct"/>
              </w:tcPr>
              <w:p w14:paraId="74F8E871" w14:textId="77777777" w:rsidR="00827BDB" w:rsidRPr="00827BDB" w:rsidRDefault="00827BDB" w:rsidP="00827BDB">
                <w:pPr>
                  <w:pStyle w:val="TableNormal0"/>
                  <w:rPr>
                    <w:rStyle w:val="GeneralAviation"/>
                  </w:rPr>
                </w:pPr>
              </w:p>
            </w:tc>
          </w:tr>
          <w:tr w:rsidR="00090094" w14:paraId="4F684BC7" w14:textId="77777777" w:rsidTr="00E26A2F">
            <w:trPr>
              <w:trHeight w:val="270"/>
            </w:trPr>
            <w:tc>
              <w:tcPr>
                <w:tcW w:w="757" w:type="pct"/>
                <w:vAlign w:val="center"/>
              </w:tcPr>
              <w:p w14:paraId="16B6C680" w14:textId="77777777" w:rsidR="00827BDB" w:rsidRPr="00827BDB" w:rsidRDefault="00827BDB" w:rsidP="00827BDB">
                <w:pPr>
                  <w:pStyle w:val="TableNormal0"/>
                  <w:rPr>
                    <w:rStyle w:val="GeneralAviation"/>
                  </w:rPr>
                </w:pPr>
              </w:p>
            </w:tc>
            <w:tc>
              <w:tcPr>
                <w:tcW w:w="676" w:type="pct"/>
              </w:tcPr>
              <w:p w14:paraId="7CE9E95F" w14:textId="77777777" w:rsidR="00827BDB" w:rsidRPr="00827BDB" w:rsidRDefault="00827BDB" w:rsidP="00827BDB">
                <w:pPr>
                  <w:pStyle w:val="TableNormal0"/>
                  <w:rPr>
                    <w:rStyle w:val="GeneralAviation"/>
                  </w:rPr>
                </w:pPr>
              </w:p>
            </w:tc>
            <w:tc>
              <w:tcPr>
                <w:tcW w:w="885" w:type="pct"/>
              </w:tcPr>
              <w:p w14:paraId="34AAEFA7" w14:textId="77777777" w:rsidR="00827BDB" w:rsidRPr="00827BDB" w:rsidRDefault="00827BDB" w:rsidP="00827BDB">
                <w:pPr>
                  <w:pStyle w:val="TableNormal0"/>
                  <w:rPr>
                    <w:rStyle w:val="GeneralAviation"/>
                  </w:rPr>
                </w:pPr>
              </w:p>
            </w:tc>
            <w:tc>
              <w:tcPr>
                <w:tcW w:w="496" w:type="pct"/>
              </w:tcPr>
              <w:p w14:paraId="1CB8A32D" w14:textId="77777777" w:rsidR="00827BDB" w:rsidRPr="00827BDB" w:rsidRDefault="00827BDB" w:rsidP="00827BDB">
                <w:pPr>
                  <w:pStyle w:val="TableNormal0"/>
                  <w:rPr>
                    <w:rStyle w:val="GeneralAviation"/>
                  </w:rPr>
                </w:pPr>
              </w:p>
            </w:tc>
            <w:tc>
              <w:tcPr>
                <w:tcW w:w="2187" w:type="pct"/>
              </w:tcPr>
              <w:p w14:paraId="7258B017" w14:textId="77777777" w:rsidR="00827BDB" w:rsidRPr="00827BDB" w:rsidRDefault="00827BDB" w:rsidP="00827BDB">
                <w:pPr>
                  <w:pStyle w:val="TableNormal0"/>
                  <w:rPr>
                    <w:rStyle w:val="GeneralAviation"/>
                  </w:rPr>
                </w:pPr>
              </w:p>
            </w:tc>
          </w:tr>
          <w:tr w:rsidR="00090094" w14:paraId="0BBE8C92" w14:textId="77777777" w:rsidTr="00E26A2F">
            <w:trPr>
              <w:trHeight w:val="270"/>
            </w:trPr>
            <w:tc>
              <w:tcPr>
                <w:tcW w:w="757" w:type="pct"/>
                <w:vAlign w:val="center"/>
              </w:tcPr>
              <w:p w14:paraId="6F300102" w14:textId="77777777" w:rsidR="00827BDB" w:rsidRPr="00827BDB" w:rsidRDefault="00827BDB" w:rsidP="00827BDB">
                <w:pPr>
                  <w:pStyle w:val="TableNormal0"/>
                  <w:rPr>
                    <w:rStyle w:val="GeneralAviation"/>
                  </w:rPr>
                </w:pPr>
              </w:p>
            </w:tc>
            <w:tc>
              <w:tcPr>
                <w:tcW w:w="676" w:type="pct"/>
              </w:tcPr>
              <w:p w14:paraId="1FA3A343" w14:textId="77777777" w:rsidR="00827BDB" w:rsidRPr="00827BDB" w:rsidRDefault="00827BDB" w:rsidP="00827BDB">
                <w:pPr>
                  <w:pStyle w:val="TableNormal0"/>
                  <w:rPr>
                    <w:rStyle w:val="GeneralAviation"/>
                  </w:rPr>
                </w:pPr>
              </w:p>
            </w:tc>
            <w:tc>
              <w:tcPr>
                <w:tcW w:w="885" w:type="pct"/>
              </w:tcPr>
              <w:p w14:paraId="63BB0CCA" w14:textId="77777777" w:rsidR="00827BDB" w:rsidRPr="00827BDB" w:rsidRDefault="00827BDB" w:rsidP="00827BDB">
                <w:pPr>
                  <w:pStyle w:val="TableNormal0"/>
                  <w:rPr>
                    <w:rStyle w:val="GeneralAviation"/>
                  </w:rPr>
                </w:pPr>
              </w:p>
            </w:tc>
            <w:tc>
              <w:tcPr>
                <w:tcW w:w="496" w:type="pct"/>
              </w:tcPr>
              <w:p w14:paraId="19E69E37" w14:textId="77777777" w:rsidR="00827BDB" w:rsidRPr="00827BDB" w:rsidRDefault="00827BDB" w:rsidP="00827BDB">
                <w:pPr>
                  <w:pStyle w:val="TableNormal0"/>
                  <w:rPr>
                    <w:rStyle w:val="GeneralAviation"/>
                  </w:rPr>
                </w:pPr>
              </w:p>
            </w:tc>
            <w:tc>
              <w:tcPr>
                <w:tcW w:w="2187" w:type="pct"/>
              </w:tcPr>
              <w:p w14:paraId="3F506EFC" w14:textId="77777777" w:rsidR="00827BDB" w:rsidRPr="00827BDB" w:rsidRDefault="00827BDB" w:rsidP="00827BDB">
                <w:pPr>
                  <w:pStyle w:val="TableNormal0"/>
                  <w:rPr>
                    <w:rStyle w:val="GeneralAviation"/>
                  </w:rPr>
                </w:pPr>
              </w:p>
            </w:tc>
          </w:tr>
          <w:tr w:rsidR="00090094" w14:paraId="4D84F8C0" w14:textId="77777777" w:rsidTr="00E26A2F">
            <w:trPr>
              <w:trHeight w:val="270"/>
            </w:trPr>
            <w:tc>
              <w:tcPr>
                <w:tcW w:w="757" w:type="pct"/>
                <w:vAlign w:val="center"/>
              </w:tcPr>
              <w:p w14:paraId="28237A68" w14:textId="77777777" w:rsidR="00827BDB" w:rsidRPr="00827BDB" w:rsidRDefault="00827BDB" w:rsidP="00827BDB">
                <w:pPr>
                  <w:pStyle w:val="TableNormal0"/>
                  <w:rPr>
                    <w:rStyle w:val="GeneralAviation"/>
                  </w:rPr>
                </w:pPr>
              </w:p>
            </w:tc>
            <w:tc>
              <w:tcPr>
                <w:tcW w:w="676" w:type="pct"/>
              </w:tcPr>
              <w:p w14:paraId="741BB88D" w14:textId="77777777" w:rsidR="00827BDB" w:rsidRPr="00827BDB" w:rsidRDefault="00827BDB" w:rsidP="00827BDB">
                <w:pPr>
                  <w:pStyle w:val="TableNormal0"/>
                  <w:rPr>
                    <w:rStyle w:val="GeneralAviation"/>
                  </w:rPr>
                </w:pPr>
              </w:p>
            </w:tc>
            <w:tc>
              <w:tcPr>
                <w:tcW w:w="885" w:type="pct"/>
              </w:tcPr>
              <w:p w14:paraId="6683F214" w14:textId="77777777" w:rsidR="00827BDB" w:rsidRPr="00827BDB" w:rsidRDefault="00827BDB" w:rsidP="00827BDB">
                <w:pPr>
                  <w:pStyle w:val="TableNormal0"/>
                  <w:rPr>
                    <w:rStyle w:val="GeneralAviation"/>
                  </w:rPr>
                </w:pPr>
              </w:p>
            </w:tc>
            <w:tc>
              <w:tcPr>
                <w:tcW w:w="496" w:type="pct"/>
              </w:tcPr>
              <w:p w14:paraId="6EEAE904" w14:textId="77777777" w:rsidR="00827BDB" w:rsidRPr="00827BDB" w:rsidRDefault="00827BDB" w:rsidP="00827BDB">
                <w:pPr>
                  <w:pStyle w:val="TableNormal0"/>
                  <w:rPr>
                    <w:rStyle w:val="GeneralAviation"/>
                  </w:rPr>
                </w:pPr>
              </w:p>
            </w:tc>
            <w:tc>
              <w:tcPr>
                <w:tcW w:w="2187" w:type="pct"/>
              </w:tcPr>
              <w:p w14:paraId="44FA330B" w14:textId="77777777" w:rsidR="00827BDB" w:rsidRPr="00827BDB" w:rsidRDefault="00827BDB" w:rsidP="00827BDB">
                <w:pPr>
                  <w:pStyle w:val="TableNormal0"/>
                  <w:rPr>
                    <w:rStyle w:val="GeneralAviation"/>
                  </w:rPr>
                </w:pPr>
              </w:p>
            </w:tc>
          </w:tr>
          <w:tr w:rsidR="00090094" w14:paraId="2487F44A" w14:textId="77777777" w:rsidTr="00E26A2F">
            <w:trPr>
              <w:trHeight w:val="270"/>
            </w:trPr>
            <w:tc>
              <w:tcPr>
                <w:tcW w:w="757" w:type="pct"/>
                <w:vAlign w:val="center"/>
              </w:tcPr>
              <w:p w14:paraId="0147A9BB" w14:textId="77777777" w:rsidR="00827BDB" w:rsidRPr="00827BDB" w:rsidRDefault="00827BDB" w:rsidP="00827BDB">
                <w:pPr>
                  <w:pStyle w:val="TableNormal0"/>
                  <w:rPr>
                    <w:rStyle w:val="GeneralAviation"/>
                  </w:rPr>
                </w:pPr>
              </w:p>
            </w:tc>
            <w:tc>
              <w:tcPr>
                <w:tcW w:w="676" w:type="pct"/>
              </w:tcPr>
              <w:p w14:paraId="35472574" w14:textId="77777777" w:rsidR="00827BDB" w:rsidRPr="00827BDB" w:rsidRDefault="00827BDB" w:rsidP="00827BDB">
                <w:pPr>
                  <w:pStyle w:val="TableNormal0"/>
                  <w:rPr>
                    <w:rStyle w:val="GeneralAviation"/>
                  </w:rPr>
                </w:pPr>
              </w:p>
            </w:tc>
            <w:tc>
              <w:tcPr>
                <w:tcW w:w="885" w:type="pct"/>
              </w:tcPr>
              <w:p w14:paraId="0574A7AA" w14:textId="77777777" w:rsidR="00827BDB" w:rsidRPr="00827BDB" w:rsidRDefault="00827BDB" w:rsidP="00827BDB">
                <w:pPr>
                  <w:pStyle w:val="TableNormal0"/>
                  <w:rPr>
                    <w:rStyle w:val="GeneralAviation"/>
                  </w:rPr>
                </w:pPr>
              </w:p>
            </w:tc>
            <w:tc>
              <w:tcPr>
                <w:tcW w:w="496" w:type="pct"/>
              </w:tcPr>
              <w:p w14:paraId="6750DF89" w14:textId="77777777" w:rsidR="00827BDB" w:rsidRPr="00827BDB" w:rsidRDefault="00827BDB" w:rsidP="00827BDB">
                <w:pPr>
                  <w:pStyle w:val="TableNormal0"/>
                  <w:rPr>
                    <w:rStyle w:val="GeneralAviation"/>
                  </w:rPr>
                </w:pPr>
              </w:p>
            </w:tc>
            <w:tc>
              <w:tcPr>
                <w:tcW w:w="2187" w:type="pct"/>
              </w:tcPr>
              <w:p w14:paraId="249C8ADD" w14:textId="77777777" w:rsidR="00827BDB" w:rsidRPr="00827BDB" w:rsidRDefault="00827BDB" w:rsidP="00827BDB">
                <w:pPr>
                  <w:pStyle w:val="TableNormal0"/>
                  <w:rPr>
                    <w:rStyle w:val="GeneralAviation"/>
                  </w:rPr>
                </w:pPr>
              </w:p>
            </w:tc>
          </w:tr>
          <w:tr w:rsidR="00090094" w14:paraId="19088773" w14:textId="77777777" w:rsidTr="00E26A2F">
            <w:trPr>
              <w:trHeight w:val="270"/>
            </w:trPr>
            <w:tc>
              <w:tcPr>
                <w:tcW w:w="757" w:type="pct"/>
                <w:vAlign w:val="center"/>
              </w:tcPr>
              <w:p w14:paraId="0EB3709C" w14:textId="77777777" w:rsidR="00827BDB" w:rsidRPr="00827BDB" w:rsidRDefault="00827BDB" w:rsidP="00827BDB">
                <w:pPr>
                  <w:pStyle w:val="TableNormal0"/>
                  <w:rPr>
                    <w:rStyle w:val="GeneralAviation"/>
                  </w:rPr>
                </w:pPr>
              </w:p>
            </w:tc>
            <w:tc>
              <w:tcPr>
                <w:tcW w:w="676" w:type="pct"/>
              </w:tcPr>
              <w:p w14:paraId="14F3CD38" w14:textId="77777777" w:rsidR="00827BDB" w:rsidRPr="00827BDB" w:rsidRDefault="00827BDB" w:rsidP="00827BDB">
                <w:pPr>
                  <w:pStyle w:val="TableNormal0"/>
                  <w:rPr>
                    <w:rStyle w:val="GeneralAviation"/>
                  </w:rPr>
                </w:pPr>
              </w:p>
            </w:tc>
            <w:tc>
              <w:tcPr>
                <w:tcW w:w="885" w:type="pct"/>
              </w:tcPr>
              <w:p w14:paraId="681487D3" w14:textId="77777777" w:rsidR="00827BDB" w:rsidRPr="00827BDB" w:rsidRDefault="00827BDB" w:rsidP="00827BDB">
                <w:pPr>
                  <w:pStyle w:val="TableNormal0"/>
                  <w:rPr>
                    <w:rStyle w:val="GeneralAviation"/>
                  </w:rPr>
                </w:pPr>
              </w:p>
            </w:tc>
            <w:tc>
              <w:tcPr>
                <w:tcW w:w="496" w:type="pct"/>
              </w:tcPr>
              <w:p w14:paraId="76ABA97A" w14:textId="77777777" w:rsidR="00827BDB" w:rsidRPr="00827BDB" w:rsidRDefault="00827BDB" w:rsidP="00827BDB">
                <w:pPr>
                  <w:pStyle w:val="TableNormal0"/>
                  <w:rPr>
                    <w:rStyle w:val="GeneralAviation"/>
                  </w:rPr>
                </w:pPr>
              </w:p>
            </w:tc>
            <w:tc>
              <w:tcPr>
                <w:tcW w:w="2187" w:type="pct"/>
              </w:tcPr>
              <w:p w14:paraId="3291A8E1" w14:textId="77777777" w:rsidR="00827BDB" w:rsidRPr="00827BDB" w:rsidRDefault="00827BDB" w:rsidP="00827BDB">
                <w:pPr>
                  <w:pStyle w:val="TableNormal0"/>
                  <w:rPr>
                    <w:rStyle w:val="GeneralAviation"/>
                  </w:rPr>
                </w:pPr>
              </w:p>
            </w:tc>
          </w:tr>
          <w:tr w:rsidR="00090094" w14:paraId="7E0AB243" w14:textId="77777777" w:rsidTr="00E26A2F">
            <w:trPr>
              <w:trHeight w:val="270"/>
            </w:trPr>
            <w:tc>
              <w:tcPr>
                <w:tcW w:w="757" w:type="pct"/>
                <w:vAlign w:val="center"/>
              </w:tcPr>
              <w:p w14:paraId="7740F3BB" w14:textId="77777777" w:rsidR="00827BDB" w:rsidRPr="00827BDB" w:rsidRDefault="00827BDB" w:rsidP="00827BDB">
                <w:pPr>
                  <w:pStyle w:val="TableNormal0"/>
                  <w:rPr>
                    <w:rStyle w:val="GeneralAviation"/>
                  </w:rPr>
                </w:pPr>
              </w:p>
            </w:tc>
            <w:tc>
              <w:tcPr>
                <w:tcW w:w="676" w:type="pct"/>
              </w:tcPr>
              <w:p w14:paraId="11D34C8A" w14:textId="77777777" w:rsidR="00827BDB" w:rsidRPr="00827BDB" w:rsidRDefault="00827BDB" w:rsidP="00827BDB">
                <w:pPr>
                  <w:pStyle w:val="TableNormal0"/>
                  <w:rPr>
                    <w:rStyle w:val="GeneralAviation"/>
                  </w:rPr>
                </w:pPr>
              </w:p>
            </w:tc>
            <w:tc>
              <w:tcPr>
                <w:tcW w:w="885" w:type="pct"/>
              </w:tcPr>
              <w:p w14:paraId="722C0A7E" w14:textId="77777777" w:rsidR="00827BDB" w:rsidRPr="00827BDB" w:rsidRDefault="00827BDB" w:rsidP="00827BDB">
                <w:pPr>
                  <w:pStyle w:val="TableNormal0"/>
                  <w:rPr>
                    <w:rStyle w:val="GeneralAviation"/>
                  </w:rPr>
                </w:pPr>
              </w:p>
            </w:tc>
            <w:tc>
              <w:tcPr>
                <w:tcW w:w="496" w:type="pct"/>
              </w:tcPr>
              <w:p w14:paraId="1E9B851A" w14:textId="77777777" w:rsidR="00827BDB" w:rsidRPr="00827BDB" w:rsidRDefault="00827BDB" w:rsidP="00827BDB">
                <w:pPr>
                  <w:pStyle w:val="TableNormal0"/>
                  <w:rPr>
                    <w:rStyle w:val="GeneralAviation"/>
                  </w:rPr>
                </w:pPr>
              </w:p>
            </w:tc>
            <w:tc>
              <w:tcPr>
                <w:tcW w:w="2187" w:type="pct"/>
              </w:tcPr>
              <w:p w14:paraId="4F4DFDB4" w14:textId="77777777" w:rsidR="00827BDB" w:rsidRPr="00827BDB" w:rsidRDefault="00827BDB" w:rsidP="00827BDB">
                <w:pPr>
                  <w:pStyle w:val="TableNormal0"/>
                  <w:rPr>
                    <w:rStyle w:val="GeneralAviation"/>
                  </w:rPr>
                </w:pPr>
              </w:p>
            </w:tc>
          </w:tr>
          <w:tr w:rsidR="00090094" w14:paraId="1A9BAD0B" w14:textId="77777777" w:rsidTr="00E26A2F">
            <w:trPr>
              <w:trHeight w:val="270"/>
            </w:trPr>
            <w:tc>
              <w:tcPr>
                <w:tcW w:w="757" w:type="pct"/>
                <w:vAlign w:val="center"/>
              </w:tcPr>
              <w:p w14:paraId="7B65A64D" w14:textId="77777777" w:rsidR="00827BDB" w:rsidRPr="00827BDB" w:rsidRDefault="00827BDB" w:rsidP="00827BDB">
                <w:pPr>
                  <w:pStyle w:val="TableNormal0"/>
                  <w:rPr>
                    <w:rStyle w:val="GeneralAviation"/>
                  </w:rPr>
                </w:pPr>
              </w:p>
            </w:tc>
            <w:tc>
              <w:tcPr>
                <w:tcW w:w="676" w:type="pct"/>
              </w:tcPr>
              <w:p w14:paraId="05A9E2D2" w14:textId="77777777" w:rsidR="00827BDB" w:rsidRPr="00827BDB" w:rsidRDefault="00827BDB" w:rsidP="00827BDB">
                <w:pPr>
                  <w:pStyle w:val="TableNormal0"/>
                  <w:rPr>
                    <w:rStyle w:val="GeneralAviation"/>
                  </w:rPr>
                </w:pPr>
              </w:p>
            </w:tc>
            <w:tc>
              <w:tcPr>
                <w:tcW w:w="885" w:type="pct"/>
              </w:tcPr>
              <w:p w14:paraId="616F35BA" w14:textId="77777777" w:rsidR="00827BDB" w:rsidRPr="00827BDB" w:rsidRDefault="00827BDB" w:rsidP="00827BDB">
                <w:pPr>
                  <w:pStyle w:val="TableNormal0"/>
                  <w:rPr>
                    <w:rStyle w:val="GeneralAviation"/>
                  </w:rPr>
                </w:pPr>
              </w:p>
            </w:tc>
            <w:tc>
              <w:tcPr>
                <w:tcW w:w="496" w:type="pct"/>
              </w:tcPr>
              <w:p w14:paraId="026D1D8E" w14:textId="77777777" w:rsidR="00827BDB" w:rsidRPr="00827BDB" w:rsidRDefault="00827BDB" w:rsidP="00827BDB">
                <w:pPr>
                  <w:pStyle w:val="TableNormal0"/>
                  <w:rPr>
                    <w:rStyle w:val="GeneralAviation"/>
                  </w:rPr>
                </w:pPr>
              </w:p>
            </w:tc>
            <w:tc>
              <w:tcPr>
                <w:tcW w:w="2187" w:type="pct"/>
              </w:tcPr>
              <w:p w14:paraId="2F13832A" w14:textId="77777777" w:rsidR="00827BDB" w:rsidRPr="00827BDB" w:rsidRDefault="00827BDB" w:rsidP="00827BDB">
                <w:pPr>
                  <w:pStyle w:val="TableNormal0"/>
                  <w:rPr>
                    <w:rStyle w:val="GeneralAviation"/>
                  </w:rPr>
                </w:pPr>
              </w:p>
            </w:tc>
          </w:tr>
          <w:tr w:rsidR="00090094" w14:paraId="7EBDE7B2" w14:textId="77777777" w:rsidTr="00E26A2F">
            <w:trPr>
              <w:trHeight w:val="270"/>
            </w:trPr>
            <w:tc>
              <w:tcPr>
                <w:tcW w:w="757" w:type="pct"/>
                <w:vAlign w:val="center"/>
              </w:tcPr>
              <w:p w14:paraId="614A2DC0" w14:textId="77777777" w:rsidR="00827BDB" w:rsidRPr="00827BDB" w:rsidRDefault="00827BDB" w:rsidP="00827BDB">
                <w:pPr>
                  <w:pStyle w:val="TableNormal0"/>
                  <w:rPr>
                    <w:rStyle w:val="GeneralAviation"/>
                  </w:rPr>
                </w:pPr>
              </w:p>
            </w:tc>
            <w:tc>
              <w:tcPr>
                <w:tcW w:w="676" w:type="pct"/>
              </w:tcPr>
              <w:p w14:paraId="75CA05C6" w14:textId="77777777" w:rsidR="00827BDB" w:rsidRPr="00827BDB" w:rsidRDefault="00827BDB" w:rsidP="00827BDB">
                <w:pPr>
                  <w:pStyle w:val="TableNormal0"/>
                  <w:rPr>
                    <w:rStyle w:val="GeneralAviation"/>
                  </w:rPr>
                </w:pPr>
              </w:p>
            </w:tc>
            <w:tc>
              <w:tcPr>
                <w:tcW w:w="885" w:type="pct"/>
              </w:tcPr>
              <w:p w14:paraId="624C73C4" w14:textId="77777777" w:rsidR="00827BDB" w:rsidRPr="00827BDB" w:rsidRDefault="00827BDB" w:rsidP="00827BDB">
                <w:pPr>
                  <w:pStyle w:val="TableNormal0"/>
                  <w:rPr>
                    <w:rStyle w:val="GeneralAviation"/>
                  </w:rPr>
                </w:pPr>
              </w:p>
            </w:tc>
            <w:tc>
              <w:tcPr>
                <w:tcW w:w="496" w:type="pct"/>
              </w:tcPr>
              <w:p w14:paraId="2A020357" w14:textId="77777777" w:rsidR="00827BDB" w:rsidRPr="00827BDB" w:rsidRDefault="00827BDB" w:rsidP="00827BDB">
                <w:pPr>
                  <w:pStyle w:val="TableNormal0"/>
                  <w:rPr>
                    <w:rStyle w:val="GeneralAviation"/>
                  </w:rPr>
                </w:pPr>
              </w:p>
            </w:tc>
            <w:tc>
              <w:tcPr>
                <w:tcW w:w="2187" w:type="pct"/>
              </w:tcPr>
              <w:p w14:paraId="2A46F1FB" w14:textId="77777777" w:rsidR="00827BDB" w:rsidRPr="00827BDB" w:rsidRDefault="00827BDB" w:rsidP="00827BDB">
                <w:pPr>
                  <w:pStyle w:val="TableNormal0"/>
                  <w:rPr>
                    <w:rStyle w:val="GeneralAviation"/>
                  </w:rPr>
                </w:pPr>
              </w:p>
            </w:tc>
          </w:tr>
          <w:tr w:rsidR="00090094" w14:paraId="6EB04619" w14:textId="77777777" w:rsidTr="00E26A2F">
            <w:trPr>
              <w:trHeight w:val="270"/>
            </w:trPr>
            <w:tc>
              <w:tcPr>
                <w:tcW w:w="757" w:type="pct"/>
                <w:vAlign w:val="center"/>
              </w:tcPr>
              <w:p w14:paraId="566E9CBC" w14:textId="77777777" w:rsidR="00827BDB" w:rsidRPr="00827BDB" w:rsidRDefault="00827BDB" w:rsidP="00827BDB">
                <w:pPr>
                  <w:pStyle w:val="TableNormal0"/>
                  <w:rPr>
                    <w:rStyle w:val="GeneralAviation"/>
                  </w:rPr>
                </w:pPr>
              </w:p>
            </w:tc>
            <w:tc>
              <w:tcPr>
                <w:tcW w:w="676" w:type="pct"/>
              </w:tcPr>
              <w:p w14:paraId="6C7FC8E9" w14:textId="77777777" w:rsidR="00827BDB" w:rsidRPr="00827BDB" w:rsidRDefault="00827BDB" w:rsidP="00827BDB">
                <w:pPr>
                  <w:pStyle w:val="TableNormal0"/>
                  <w:rPr>
                    <w:rStyle w:val="GeneralAviation"/>
                  </w:rPr>
                </w:pPr>
              </w:p>
            </w:tc>
            <w:tc>
              <w:tcPr>
                <w:tcW w:w="885" w:type="pct"/>
              </w:tcPr>
              <w:p w14:paraId="7D4B9311" w14:textId="77777777" w:rsidR="00827BDB" w:rsidRPr="00827BDB" w:rsidRDefault="00827BDB" w:rsidP="00827BDB">
                <w:pPr>
                  <w:pStyle w:val="TableNormal0"/>
                  <w:rPr>
                    <w:rStyle w:val="GeneralAviation"/>
                  </w:rPr>
                </w:pPr>
              </w:p>
            </w:tc>
            <w:tc>
              <w:tcPr>
                <w:tcW w:w="496" w:type="pct"/>
              </w:tcPr>
              <w:p w14:paraId="57560044" w14:textId="77777777" w:rsidR="00827BDB" w:rsidRPr="00827BDB" w:rsidRDefault="00827BDB" w:rsidP="00827BDB">
                <w:pPr>
                  <w:pStyle w:val="TableNormal0"/>
                  <w:rPr>
                    <w:rStyle w:val="GeneralAviation"/>
                  </w:rPr>
                </w:pPr>
              </w:p>
            </w:tc>
            <w:tc>
              <w:tcPr>
                <w:tcW w:w="2187" w:type="pct"/>
              </w:tcPr>
              <w:p w14:paraId="19550BBE" w14:textId="77777777" w:rsidR="00827BDB" w:rsidRPr="00827BDB" w:rsidRDefault="00827BDB" w:rsidP="00827BDB">
                <w:pPr>
                  <w:pStyle w:val="TableNormal0"/>
                  <w:rPr>
                    <w:rStyle w:val="GeneralAviation"/>
                  </w:rPr>
                </w:pPr>
              </w:p>
            </w:tc>
          </w:tr>
          <w:tr w:rsidR="00090094" w14:paraId="6F92E626" w14:textId="77777777" w:rsidTr="00E26A2F">
            <w:trPr>
              <w:trHeight w:val="270"/>
            </w:trPr>
            <w:tc>
              <w:tcPr>
                <w:tcW w:w="757" w:type="pct"/>
                <w:vAlign w:val="center"/>
              </w:tcPr>
              <w:p w14:paraId="7B7E1142" w14:textId="77777777" w:rsidR="00827BDB" w:rsidRPr="00827BDB" w:rsidRDefault="00827BDB" w:rsidP="00827BDB">
                <w:pPr>
                  <w:pStyle w:val="TableNormal0"/>
                  <w:rPr>
                    <w:rStyle w:val="GeneralAviation"/>
                  </w:rPr>
                </w:pPr>
              </w:p>
            </w:tc>
            <w:tc>
              <w:tcPr>
                <w:tcW w:w="676" w:type="pct"/>
              </w:tcPr>
              <w:p w14:paraId="2E690BA3" w14:textId="77777777" w:rsidR="00827BDB" w:rsidRPr="00827BDB" w:rsidRDefault="00827BDB" w:rsidP="00827BDB">
                <w:pPr>
                  <w:pStyle w:val="TableNormal0"/>
                  <w:rPr>
                    <w:rStyle w:val="GeneralAviation"/>
                  </w:rPr>
                </w:pPr>
              </w:p>
            </w:tc>
            <w:tc>
              <w:tcPr>
                <w:tcW w:w="885" w:type="pct"/>
              </w:tcPr>
              <w:p w14:paraId="0EF02D08" w14:textId="77777777" w:rsidR="00827BDB" w:rsidRPr="00827BDB" w:rsidRDefault="00827BDB" w:rsidP="00827BDB">
                <w:pPr>
                  <w:pStyle w:val="TableNormal0"/>
                  <w:rPr>
                    <w:rStyle w:val="GeneralAviation"/>
                  </w:rPr>
                </w:pPr>
              </w:p>
            </w:tc>
            <w:tc>
              <w:tcPr>
                <w:tcW w:w="496" w:type="pct"/>
              </w:tcPr>
              <w:p w14:paraId="2EFC43F4" w14:textId="77777777" w:rsidR="00827BDB" w:rsidRPr="00827BDB" w:rsidRDefault="00827BDB" w:rsidP="00827BDB">
                <w:pPr>
                  <w:pStyle w:val="TableNormal0"/>
                  <w:rPr>
                    <w:rStyle w:val="GeneralAviation"/>
                  </w:rPr>
                </w:pPr>
              </w:p>
            </w:tc>
            <w:tc>
              <w:tcPr>
                <w:tcW w:w="2187" w:type="pct"/>
              </w:tcPr>
              <w:p w14:paraId="1EC7BC63" w14:textId="77777777" w:rsidR="00827BDB" w:rsidRPr="00827BDB" w:rsidRDefault="00827BDB" w:rsidP="00827BDB">
                <w:pPr>
                  <w:pStyle w:val="TableNormal0"/>
                  <w:rPr>
                    <w:rStyle w:val="GeneralAviation"/>
                  </w:rPr>
                </w:pPr>
              </w:p>
            </w:tc>
          </w:tr>
          <w:tr w:rsidR="00090094" w14:paraId="5B57CD4A" w14:textId="77777777" w:rsidTr="00E26A2F">
            <w:trPr>
              <w:trHeight w:val="270"/>
            </w:trPr>
            <w:tc>
              <w:tcPr>
                <w:tcW w:w="5000" w:type="pct"/>
                <w:gridSpan w:val="5"/>
                <w:vAlign w:val="center"/>
              </w:tcPr>
              <w:p w14:paraId="719424E1" w14:textId="77777777" w:rsidR="00827BDB" w:rsidRPr="00827BDB" w:rsidRDefault="00581773" w:rsidP="00827BDB">
                <w:pPr>
                  <w:pStyle w:val="TableNormal0"/>
                  <w:rPr>
                    <w:rStyle w:val="GeneralAviation"/>
                  </w:rPr>
                </w:pPr>
                <w:r w:rsidRPr="00716132">
                  <w:rPr>
                    <w:rStyle w:val="GeneralAviation"/>
                    <w:color w:val="auto"/>
                  </w:rPr>
                  <w:t xml:space="preserve">* Not applicable for Student ATCO Licence </w:t>
                </w:r>
              </w:p>
            </w:tc>
          </w:tr>
        </w:tbl>
        <w:p w14:paraId="526B6BF8" w14:textId="77777777" w:rsidR="00827BDB" w:rsidRPr="00827BDB" w:rsidRDefault="00827BDB" w:rsidP="00827BDB">
          <w:pPr>
            <w:rPr>
              <w:rStyle w:val="GeneralAviation"/>
            </w:rPr>
          </w:pP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719"/>
            <w:gridCol w:w="4953"/>
            <w:gridCol w:w="3349"/>
          </w:tblGrid>
          <w:tr w:rsidR="00090094" w14:paraId="14615E83" w14:textId="77777777" w:rsidTr="00E26A2F">
            <w:trPr>
              <w:trHeight w:val="2571"/>
            </w:trPr>
            <w:tc>
              <w:tcPr>
                <w:tcW w:w="399" w:type="pct"/>
              </w:tcPr>
              <w:p w14:paraId="7E19EBFF" w14:textId="77777777" w:rsidR="00827BDB" w:rsidRPr="00716132" w:rsidRDefault="00581773" w:rsidP="00827BDB">
                <w:pPr>
                  <w:pStyle w:val="TableNormal0"/>
                  <w:rPr>
                    <w:rStyle w:val="GeneralAviation"/>
                    <w:b/>
                    <w:bCs/>
                    <w:color w:val="auto"/>
                  </w:rPr>
                </w:pPr>
                <w:r w:rsidRPr="00716132">
                  <w:rPr>
                    <w:rStyle w:val="GeneralAviation"/>
                    <w:b/>
                    <w:bCs/>
                    <w:color w:val="auto"/>
                  </w:rPr>
                  <w:t>XIIb</w:t>
                </w:r>
              </w:p>
            </w:tc>
            <w:tc>
              <w:tcPr>
                <w:tcW w:w="2745" w:type="pct"/>
              </w:tcPr>
              <w:p w14:paraId="437F8CD9" w14:textId="77777777" w:rsidR="00827BDB" w:rsidRPr="00716132" w:rsidRDefault="00581773" w:rsidP="00827BDB">
                <w:pPr>
                  <w:pStyle w:val="TableNormal0"/>
                  <w:rPr>
                    <w:rStyle w:val="GeneralAviation"/>
                    <w:b/>
                    <w:bCs/>
                    <w:color w:val="auto"/>
                  </w:rPr>
                </w:pPr>
                <w:r w:rsidRPr="00716132">
                  <w:rPr>
                    <w:rStyle w:val="GeneralAviation"/>
                    <w:b/>
                    <w:bCs/>
                    <w:color w:val="auto"/>
                  </w:rPr>
                  <w:t>Other endorsements:</w:t>
                </w:r>
              </w:p>
              <w:p w14:paraId="0F4B3A60" w14:textId="77777777" w:rsidR="00827BDB" w:rsidRPr="00716132" w:rsidRDefault="00581773" w:rsidP="00827BDB">
                <w:pPr>
                  <w:pStyle w:val="TableNormal0"/>
                  <w:rPr>
                    <w:rStyle w:val="GeneralAviation"/>
                    <w:i/>
                    <w:iCs/>
                    <w:color w:val="auto"/>
                  </w:rPr>
                </w:pPr>
                <w:r w:rsidRPr="00716132">
                  <w:rPr>
                    <w:rStyle w:val="GeneralAviation"/>
                    <w:i/>
                    <w:iCs/>
                    <w:color w:val="auto"/>
                  </w:rPr>
                  <w:t xml:space="preserve">The holder is entitled to exercise the privileges of the following endorsement(s) </w:t>
                </w:r>
              </w:p>
              <w:p w14:paraId="540B2AAC" w14:textId="77777777" w:rsidR="00827BDB" w:rsidRPr="00716132" w:rsidRDefault="00827BDB" w:rsidP="00827BDB">
                <w:pPr>
                  <w:pStyle w:val="TableNormal0"/>
                  <w:rPr>
                    <w:rStyle w:val="GeneralAviation"/>
                    <w:color w:val="auto"/>
                  </w:rPr>
                </w:pPr>
              </w:p>
              <w:tbl>
                <w:tblPr>
                  <w:tblW w:w="3827" w:type="dxa"/>
                  <w:tblInd w:w="2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7"/>
                  <w:gridCol w:w="1800"/>
                </w:tblGrid>
                <w:tr w:rsidR="00090094" w:rsidRPr="00716132" w14:paraId="12570BA6" w14:textId="77777777" w:rsidTr="00E26A2F">
                  <w:trPr>
                    <w:trHeight w:val="403"/>
                  </w:trPr>
                  <w:tc>
                    <w:tcPr>
                      <w:tcW w:w="2027" w:type="dxa"/>
                      <w:tcBorders>
                        <w:top w:val="single" w:sz="4" w:space="0" w:color="auto"/>
                        <w:left w:val="single" w:sz="4" w:space="0" w:color="auto"/>
                        <w:bottom w:val="single" w:sz="4" w:space="0" w:color="auto"/>
                        <w:right w:val="single" w:sz="4" w:space="0" w:color="auto"/>
                      </w:tcBorders>
                      <w:vAlign w:val="center"/>
                    </w:tcPr>
                    <w:p w14:paraId="4B70F25C" w14:textId="77777777" w:rsidR="00827BDB" w:rsidRPr="00716132" w:rsidRDefault="00581773" w:rsidP="00827BDB">
                      <w:pPr>
                        <w:pStyle w:val="TableHead"/>
                        <w:rPr>
                          <w:rStyle w:val="GeneralAviation"/>
                          <w:color w:val="auto"/>
                        </w:rPr>
                      </w:pPr>
                      <w:r w:rsidRPr="00716132">
                        <w:rPr>
                          <w:rStyle w:val="GeneralAviation"/>
                          <w:color w:val="auto"/>
                        </w:rPr>
                        <w:t xml:space="preserve">OJTI /STDI /Assessor endorsement </w:t>
                      </w:r>
                    </w:p>
                  </w:tc>
                  <w:tc>
                    <w:tcPr>
                      <w:tcW w:w="1800" w:type="dxa"/>
                      <w:tcBorders>
                        <w:top w:val="single" w:sz="4" w:space="0" w:color="auto"/>
                        <w:left w:val="single" w:sz="4" w:space="0" w:color="auto"/>
                        <w:bottom w:val="single" w:sz="4" w:space="0" w:color="auto"/>
                        <w:right w:val="single" w:sz="4" w:space="0" w:color="auto"/>
                      </w:tcBorders>
                      <w:vAlign w:val="center"/>
                    </w:tcPr>
                    <w:p w14:paraId="470E8026" w14:textId="77777777" w:rsidR="00827BDB" w:rsidRPr="00716132" w:rsidRDefault="00581773" w:rsidP="00827BDB">
                      <w:pPr>
                        <w:pStyle w:val="TableHead"/>
                        <w:rPr>
                          <w:rStyle w:val="GeneralAviation"/>
                          <w:color w:val="auto"/>
                        </w:rPr>
                      </w:pPr>
                      <w:r w:rsidRPr="00716132">
                        <w:rPr>
                          <w:rStyle w:val="GeneralAviation"/>
                          <w:color w:val="auto"/>
                        </w:rPr>
                        <w:t>Expiry date</w:t>
                      </w:r>
                    </w:p>
                  </w:tc>
                </w:tr>
                <w:tr w:rsidR="00090094" w:rsidRPr="00716132" w14:paraId="07F85DD4" w14:textId="77777777" w:rsidTr="00E26A2F">
                  <w:trPr>
                    <w:trHeight w:val="230"/>
                  </w:trPr>
                  <w:tc>
                    <w:tcPr>
                      <w:tcW w:w="2027" w:type="dxa"/>
                      <w:tcBorders>
                        <w:top w:val="single" w:sz="4" w:space="0" w:color="auto"/>
                        <w:left w:val="single" w:sz="4" w:space="0" w:color="auto"/>
                        <w:bottom w:val="single" w:sz="4" w:space="0" w:color="auto"/>
                        <w:right w:val="single" w:sz="4" w:space="0" w:color="auto"/>
                      </w:tcBorders>
                      <w:vAlign w:val="center"/>
                    </w:tcPr>
                    <w:p w14:paraId="30668A9D" w14:textId="77777777" w:rsidR="00827BDB" w:rsidRPr="00716132" w:rsidRDefault="00827BDB" w:rsidP="00827BDB">
                      <w:pPr>
                        <w:pStyle w:val="TableNormal0"/>
                        <w:rPr>
                          <w:rStyle w:val="GeneralAviation"/>
                          <w:color w:val="auto"/>
                        </w:rPr>
                      </w:pPr>
                    </w:p>
                  </w:tc>
                  <w:tc>
                    <w:tcPr>
                      <w:tcW w:w="1800" w:type="dxa"/>
                      <w:tcBorders>
                        <w:top w:val="single" w:sz="4" w:space="0" w:color="auto"/>
                        <w:left w:val="single" w:sz="4" w:space="0" w:color="auto"/>
                        <w:bottom w:val="single" w:sz="4" w:space="0" w:color="auto"/>
                        <w:right w:val="single" w:sz="4" w:space="0" w:color="auto"/>
                      </w:tcBorders>
                      <w:vAlign w:val="center"/>
                    </w:tcPr>
                    <w:p w14:paraId="68E0826C" w14:textId="77777777" w:rsidR="00827BDB" w:rsidRPr="00716132" w:rsidRDefault="00827BDB" w:rsidP="00827BDB">
                      <w:pPr>
                        <w:pStyle w:val="TableNormal0"/>
                        <w:rPr>
                          <w:rStyle w:val="GeneralAviation"/>
                          <w:color w:val="auto"/>
                        </w:rPr>
                      </w:pPr>
                    </w:p>
                  </w:tc>
                </w:tr>
                <w:tr w:rsidR="00090094" w:rsidRPr="00716132" w14:paraId="38823B5C" w14:textId="77777777" w:rsidTr="00E26A2F">
                  <w:trPr>
                    <w:trHeight w:val="230"/>
                  </w:trPr>
                  <w:tc>
                    <w:tcPr>
                      <w:tcW w:w="2027" w:type="dxa"/>
                      <w:tcBorders>
                        <w:top w:val="single" w:sz="4" w:space="0" w:color="auto"/>
                        <w:left w:val="single" w:sz="4" w:space="0" w:color="auto"/>
                        <w:bottom w:val="single" w:sz="4" w:space="0" w:color="auto"/>
                        <w:right w:val="single" w:sz="4" w:space="0" w:color="auto"/>
                      </w:tcBorders>
                      <w:vAlign w:val="center"/>
                    </w:tcPr>
                    <w:p w14:paraId="5E343367" w14:textId="77777777" w:rsidR="00827BDB" w:rsidRPr="00716132" w:rsidRDefault="00827BDB" w:rsidP="00827BDB">
                      <w:pPr>
                        <w:pStyle w:val="TableNormal0"/>
                        <w:rPr>
                          <w:rStyle w:val="GeneralAviation"/>
                          <w:color w:val="auto"/>
                        </w:rPr>
                      </w:pPr>
                    </w:p>
                  </w:tc>
                  <w:tc>
                    <w:tcPr>
                      <w:tcW w:w="1800" w:type="dxa"/>
                      <w:tcBorders>
                        <w:top w:val="single" w:sz="4" w:space="0" w:color="auto"/>
                        <w:left w:val="single" w:sz="4" w:space="0" w:color="auto"/>
                        <w:bottom w:val="single" w:sz="4" w:space="0" w:color="auto"/>
                        <w:right w:val="single" w:sz="4" w:space="0" w:color="auto"/>
                      </w:tcBorders>
                      <w:vAlign w:val="center"/>
                    </w:tcPr>
                    <w:p w14:paraId="13A4E8C3" w14:textId="77777777" w:rsidR="00827BDB" w:rsidRPr="00716132" w:rsidRDefault="00827BDB" w:rsidP="00827BDB">
                      <w:pPr>
                        <w:pStyle w:val="TableNormal0"/>
                        <w:rPr>
                          <w:rStyle w:val="GeneralAviation"/>
                          <w:color w:val="auto"/>
                        </w:rPr>
                      </w:pPr>
                    </w:p>
                  </w:tc>
                </w:tr>
                <w:tr w:rsidR="00090094" w:rsidRPr="00716132" w14:paraId="4A5FFC51" w14:textId="77777777" w:rsidTr="00E26A2F">
                  <w:trPr>
                    <w:trHeight w:val="230"/>
                  </w:trPr>
                  <w:tc>
                    <w:tcPr>
                      <w:tcW w:w="2027" w:type="dxa"/>
                      <w:tcBorders>
                        <w:top w:val="single" w:sz="4" w:space="0" w:color="auto"/>
                        <w:left w:val="single" w:sz="4" w:space="0" w:color="auto"/>
                        <w:bottom w:val="single" w:sz="4" w:space="0" w:color="auto"/>
                        <w:right w:val="single" w:sz="4" w:space="0" w:color="auto"/>
                      </w:tcBorders>
                    </w:tcPr>
                    <w:p w14:paraId="772C0CF0" w14:textId="77777777" w:rsidR="00827BDB" w:rsidRPr="00716132" w:rsidRDefault="00827BDB" w:rsidP="00827BDB">
                      <w:pPr>
                        <w:pStyle w:val="TableNormal0"/>
                        <w:rPr>
                          <w:rStyle w:val="GeneralAviation"/>
                          <w:color w:val="auto"/>
                        </w:rPr>
                      </w:pPr>
                    </w:p>
                  </w:tc>
                  <w:tc>
                    <w:tcPr>
                      <w:tcW w:w="1800" w:type="dxa"/>
                      <w:tcBorders>
                        <w:top w:val="single" w:sz="4" w:space="0" w:color="auto"/>
                        <w:left w:val="single" w:sz="4" w:space="0" w:color="auto"/>
                        <w:bottom w:val="single" w:sz="4" w:space="0" w:color="auto"/>
                        <w:right w:val="single" w:sz="4" w:space="0" w:color="auto"/>
                      </w:tcBorders>
                      <w:vAlign w:val="center"/>
                    </w:tcPr>
                    <w:p w14:paraId="6FF94F31" w14:textId="77777777" w:rsidR="00827BDB" w:rsidRPr="00716132" w:rsidRDefault="00827BDB" w:rsidP="00827BDB">
                      <w:pPr>
                        <w:pStyle w:val="TableNormal0"/>
                        <w:rPr>
                          <w:rStyle w:val="GeneralAviation"/>
                          <w:color w:val="auto"/>
                        </w:rPr>
                      </w:pPr>
                    </w:p>
                  </w:tc>
                </w:tr>
              </w:tbl>
              <w:p w14:paraId="5F5F9075" w14:textId="77777777" w:rsidR="00827BDB" w:rsidRPr="00716132" w:rsidRDefault="00827BDB" w:rsidP="00827BDB">
                <w:pPr>
                  <w:pStyle w:val="TableNormal0"/>
                  <w:rPr>
                    <w:rStyle w:val="GeneralAviation"/>
                    <w:color w:val="auto"/>
                  </w:rPr>
                </w:pPr>
              </w:p>
            </w:tc>
            <w:tc>
              <w:tcPr>
                <w:tcW w:w="1856" w:type="pct"/>
              </w:tcPr>
              <w:p w14:paraId="7035BAF5" w14:textId="77777777" w:rsidR="00827BDB" w:rsidRPr="00716132" w:rsidRDefault="00581773" w:rsidP="00827BDB">
                <w:pPr>
                  <w:pStyle w:val="TableNormal0"/>
                  <w:rPr>
                    <w:rStyle w:val="GeneralAviation"/>
                    <w:color w:val="auto"/>
                  </w:rPr>
                </w:pPr>
                <w:r w:rsidRPr="00716132">
                  <w:rPr>
                    <w:rStyle w:val="GeneralAviation"/>
                    <w:color w:val="auto"/>
                  </w:rPr>
                  <w:t>Requirements: N/A</w:t>
                </w:r>
              </w:p>
              <w:p w14:paraId="58523CC4" w14:textId="77777777" w:rsidR="00827BDB" w:rsidRPr="00716132" w:rsidRDefault="00827BDB" w:rsidP="00827BDB">
                <w:pPr>
                  <w:pStyle w:val="TableNormal0"/>
                  <w:rPr>
                    <w:rStyle w:val="GeneralAviation"/>
                    <w:color w:val="auto"/>
                  </w:rPr>
                </w:pPr>
              </w:p>
              <w:p w14:paraId="65F21D77" w14:textId="77777777" w:rsidR="00827BDB" w:rsidRPr="00716132" w:rsidRDefault="00827BDB" w:rsidP="00827BDB">
                <w:pPr>
                  <w:pStyle w:val="TableNormal0"/>
                  <w:rPr>
                    <w:rStyle w:val="GeneralAviation"/>
                    <w:color w:val="auto"/>
                  </w:rPr>
                </w:pPr>
              </w:p>
            </w:tc>
          </w:tr>
        </w:tbl>
        <w:p w14:paraId="767379DD" w14:textId="77777777" w:rsidR="00827BDB" w:rsidRPr="00827BDB" w:rsidRDefault="00827BDB" w:rsidP="00827BDB">
          <w:pPr>
            <w:rPr>
              <w:rStyle w:val="GeneralAviation"/>
            </w:rPr>
          </w:pPr>
        </w:p>
        <w:tbl>
          <w:tblPr>
            <w:tblW w:w="5031"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721"/>
            <w:gridCol w:w="4953"/>
            <w:gridCol w:w="3398"/>
          </w:tblGrid>
          <w:tr w:rsidR="00090094" w14:paraId="4D711637" w14:textId="77777777" w:rsidTr="00E26A2F">
            <w:trPr>
              <w:trHeight w:val="1121"/>
            </w:trPr>
            <w:tc>
              <w:tcPr>
                <w:tcW w:w="397" w:type="pct"/>
              </w:tcPr>
              <w:p w14:paraId="47170EEB" w14:textId="77777777" w:rsidR="00827BDB" w:rsidRPr="00716132" w:rsidRDefault="00581773" w:rsidP="00827BDB">
                <w:pPr>
                  <w:pStyle w:val="TableNormal0"/>
                  <w:rPr>
                    <w:rStyle w:val="GeneralAviation"/>
                    <w:b/>
                    <w:bCs/>
                    <w:color w:val="auto"/>
                  </w:rPr>
                </w:pPr>
                <w:r w:rsidRPr="00716132">
                  <w:rPr>
                    <w:rStyle w:val="GeneralAviation"/>
                    <w:b/>
                    <w:bCs/>
                    <w:color w:val="auto"/>
                  </w:rPr>
                  <w:t>XIII</w:t>
                </w:r>
              </w:p>
            </w:tc>
            <w:tc>
              <w:tcPr>
                <w:tcW w:w="2730" w:type="pct"/>
              </w:tcPr>
              <w:p w14:paraId="5AA41C1F" w14:textId="77777777" w:rsidR="00827BDB" w:rsidRPr="00716132" w:rsidRDefault="00581773" w:rsidP="00827BDB">
                <w:pPr>
                  <w:pStyle w:val="TableNormal0"/>
                  <w:rPr>
                    <w:rStyle w:val="GeneralAviation"/>
                    <w:b/>
                    <w:bCs/>
                    <w:color w:val="auto"/>
                  </w:rPr>
                </w:pPr>
                <w:r w:rsidRPr="00716132">
                  <w:rPr>
                    <w:rStyle w:val="GeneralAviation"/>
                    <w:b/>
                    <w:bCs/>
                    <w:color w:val="auto"/>
                  </w:rPr>
                  <w:t>Remarks:</w:t>
                </w:r>
              </w:p>
              <w:p w14:paraId="64D7A76D" w14:textId="77777777" w:rsidR="00827BDB" w:rsidRPr="00716132" w:rsidRDefault="00581773" w:rsidP="00827BDB">
                <w:pPr>
                  <w:pStyle w:val="TableNormal0"/>
                  <w:rPr>
                    <w:rStyle w:val="GeneralAviation"/>
                    <w:color w:val="auto"/>
                  </w:rPr>
                </w:pPr>
                <w:r w:rsidRPr="00716132">
                  <w:rPr>
                    <w:rStyle w:val="GeneralAviation"/>
                    <w:color w:val="auto"/>
                  </w:rPr>
                  <w:t xml:space="preserve">Language proficiency endorsement(s): </w:t>
                </w:r>
              </w:p>
              <w:p w14:paraId="403EFC74" w14:textId="77777777" w:rsidR="00827BDB" w:rsidRPr="00716132" w:rsidRDefault="00581773" w:rsidP="00827BDB">
                <w:pPr>
                  <w:pStyle w:val="TableNormal0"/>
                  <w:rPr>
                    <w:rStyle w:val="GeneralAviation"/>
                    <w:color w:val="auto"/>
                  </w:rPr>
                </w:pPr>
                <w:r w:rsidRPr="00716132">
                  <w:rPr>
                    <w:rStyle w:val="GeneralAviation"/>
                    <w:color w:val="auto"/>
                  </w:rPr>
                  <w:t>[language(s)/level/expiry date]</w:t>
                </w:r>
              </w:p>
            </w:tc>
            <w:tc>
              <w:tcPr>
                <w:tcW w:w="1873" w:type="pct"/>
              </w:tcPr>
              <w:p w14:paraId="4B67D1A5" w14:textId="77777777" w:rsidR="00827BDB" w:rsidRPr="00716132" w:rsidRDefault="00581773" w:rsidP="00827BDB">
                <w:pPr>
                  <w:pStyle w:val="TableNormal0"/>
                  <w:rPr>
                    <w:rStyle w:val="GeneralAviation"/>
                    <w:color w:val="auto"/>
                  </w:rPr>
                </w:pPr>
                <w:r w:rsidRPr="00716132">
                  <w:rPr>
                    <w:rStyle w:val="GeneralAviation"/>
                    <w:color w:val="auto"/>
                  </w:rPr>
                  <w:t>Language proficiency endorsement(s), level and expiry date shall be included.</w:t>
                </w:r>
              </w:p>
              <w:p w14:paraId="68E2892C" w14:textId="77777777" w:rsidR="00827BDB" w:rsidRPr="00716132" w:rsidRDefault="00827BDB" w:rsidP="00827BDB">
                <w:pPr>
                  <w:pStyle w:val="TableNormal0"/>
                  <w:rPr>
                    <w:rStyle w:val="GeneralAviation"/>
                    <w:color w:val="auto"/>
                  </w:rPr>
                </w:pPr>
              </w:p>
              <w:p w14:paraId="55B53BD8" w14:textId="77777777" w:rsidR="00827BDB" w:rsidRPr="00716132" w:rsidRDefault="00581773" w:rsidP="00827BDB">
                <w:pPr>
                  <w:pStyle w:val="TableNormal0"/>
                  <w:rPr>
                    <w:rStyle w:val="GeneralAviation"/>
                    <w:color w:val="auto"/>
                  </w:rPr>
                </w:pPr>
                <w:r w:rsidRPr="00716132">
                  <w:rPr>
                    <w:rStyle w:val="GeneralAviation"/>
                    <w:color w:val="auto"/>
                  </w:rPr>
                  <w:t xml:space="preserve">All additional licensing information to be entered here. </w:t>
                </w:r>
              </w:p>
              <w:p w14:paraId="24C5A5A9" w14:textId="77777777" w:rsidR="00827BDB" w:rsidRPr="00716132" w:rsidRDefault="00827BDB" w:rsidP="00827BDB">
                <w:pPr>
                  <w:pStyle w:val="TableNormal0"/>
                  <w:rPr>
                    <w:rStyle w:val="GeneralAviation"/>
                    <w:color w:val="auto"/>
                  </w:rPr>
                </w:pPr>
              </w:p>
            </w:tc>
          </w:tr>
        </w:tbl>
        <w:p w14:paraId="066E234F" w14:textId="77777777" w:rsidR="00827BDB" w:rsidRPr="00827BDB" w:rsidRDefault="00827BDB" w:rsidP="00827BDB">
          <w:pPr>
            <w:rPr>
              <w:rStyle w:val="GeneralAviation"/>
            </w:rPr>
          </w:pPr>
        </w:p>
        <w:p w14:paraId="4A4D53AF" w14:textId="77777777" w:rsidR="00827BDB" w:rsidRPr="00716132" w:rsidRDefault="00581773" w:rsidP="00827BDB">
          <w:pPr>
            <w:rPr>
              <w:rStyle w:val="GeneralAviation"/>
              <w:color w:val="auto"/>
            </w:rPr>
          </w:pPr>
          <w:r w:rsidRPr="00716132">
            <w:rPr>
              <w:rStyle w:val="GeneralAviation"/>
              <w:color w:val="auto"/>
            </w:rPr>
            <w:t>Abbreviations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11"/>
            <w:gridCol w:w="4736"/>
            <w:gridCol w:w="2869"/>
          </w:tblGrid>
          <w:tr w:rsidR="00090094" w:rsidRPr="00716132" w14:paraId="37EF6B94" w14:textId="77777777" w:rsidTr="00632F88">
            <w:trPr>
              <w:trHeight w:val="270"/>
            </w:trPr>
            <w:tc>
              <w:tcPr>
                <w:tcW w:w="3409" w:type="pct"/>
                <w:gridSpan w:val="2"/>
                <w:vAlign w:val="center"/>
              </w:tcPr>
              <w:p w14:paraId="13902D14" w14:textId="77777777" w:rsidR="00827BDB" w:rsidRPr="00716132" w:rsidRDefault="00581773" w:rsidP="00827BDB">
                <w:pPr>
                  <w:pStyle w:val="TableHead"/>
                  <w:rPr>
                    <w:rStyle w:val="GeneralAviation"/>
                    <w:color w:val="auto"/>
                  </w:rPr>
                </w:pPr>
                <w:r w:rsidRPr="00716132">
                  <w:rPr>
                    <w:rStyle w:val="GeneralAviation"/>
                    <w:color w:val="auto"/>
                  </w:rPr>
                  <w:t>Air traffic controller ratings</w:t>
                </w:r>
              </w:p>
            </w:tc>
            <w:tc>
              <w:tcPr>
                <w:tcW w:w="1591" w:type="pct"/>
                <w:vMerge w:val="restart"/>
              </w:tcPr>
              <w:p w14:paraId="1D1E1D34" w14:textId="77777777" w:rsidR="00827BDB" w:rsidRPr="00716132" w:rsidRDefault="00581773" w:rsidP="00827BDB">
                <w:pPr>
                  <w:pStyle w:val="TableHead"/>
                  <w:rPr>
                    <w:rStyle w:val="GeneralAviation"/>
                    <w:color w:val="auto"/>
                  </w:rPr>
                </w:pPr>
                <w:r w:rsidRPr="00716132">
                  <w:rPr>
                    <w:rStyle w:val="GeneralAviation"/>
                    <w:color w:val="auto"/>
                  </w:rPr>
                  <w:t xml:space="preserve">Requirements: N/A’. </w:t>
                </w:r>
              </w:p>
              <w:p w14:paraId="27530B90" w14:textId="77777777" w:rsidR="00827BDB" w:rsidRPr="00716132" w:rsidRDefault="00827BDB" w:rsidP="00827BDB">
                <w:pPr>
                  <w:pStyle w:val="TableHead"/>
                  <w:rPr>
                    <w:rStyle w:val="GeneralAviation"/>
                    <w:color w:val="auto"/>
                  </w:rPr>
                </w:pPr>
              </w:p>
            </w:tc>
          </w:tr>
          <w:tr w:rsidR="00090094" w:rsidRPr="00716132" w14:paraId="74E571C9" w14:textId="77777777" w:rsidTr="00632F88">
            <w:trPr>
              <w:trHeight w:val="270"/>
            </w:trPr>
            <w:tc>
              <w:tcPr>
                <w:tcW w:w="782" w:type="pct"/>
                <w:vAlign w:val="center"/>
              </w:tcPr>
              <w:p w14:paraId="76FEE58D" w14:textId="77777777" w:rsidR="00827BDB" w:rsidRPr="00716132" w:rsidRDefault="00581773" w:rsidP="00827BDB">
                <w:pPr>
                  <w:pStyle w:val="TableNormal0"/>
                  <w:rPr>
                    <w:rStyle w:val="GeneralAviation"/>
                    <w:b/>
                    <w:bCs/>
                    <w:color w:val="auto"/>
                  </w:rPr>
                </w:pPr>
                <w:r w:rsidRPr="00716132">
                  <w:rPr>
                    <w:rStyle w:val="GeneralAviation"/>
                    <w:b/>
                    <w:bCs/>
                    <w:color w:val="auto"/>
                  </w:rPr>
                  <w:t>ADV</w:t>
                </w:r>
              </w:p>
            </w:tc>
            <w:tc>
              <w:tcPr>
                <w:tcW w:w="2627" w:type="pct"/>
                <w:vAlign w:val="center"/>
              </w:tcPr>
              <w:p w14:paraId="2BB95BCB" w14:textId="77777777" w:rsidR="00827BDB" w:rsidRPr="00716132" w:rsidRDefault="00581773" w:rsidP="00827BDB">
                <w:pPr>
                  <w:pStyle w:val="TableNormal0"/>
                  <w:rPr>
                    <w:rStyle w:val="GeneralAviation"/>
                    <w:color w:val="auto"/>
                  </w:rPr>
                </w:pPr>
                <w:r w:rsidRPr="00716132">
                  <w:rPr>
                    <w:rStyle w:val="GeneralAviation"/>
                    <w:color w:val="auto"/>
                  </w:rPr>
                  <w:t>Aerodrome Control Visual</w:t>
                </w:r>
              </w:p>
            </w:tc>
            <w:tc>
              <w:tcPr>
                <w:tcW w:w="1591" w:type="pct"/>
                <w:vMerge/>
              </w:tcPr>
              <w:p w14:paraId="0103411C" w14:textId="77777777" w:rsidR="00827BDB" w:rsidRPr="00716132" w:rsidRDefault="00827BDB" w:rsidP="00827BDB">
                <w:pPr>
                  <w:pStyle w:val="TableNormal0"/>
                  <w:rPr>
                    <w:rStyle w:val="GeneralAviation"/>
                    <w:color w:val="auto"/>
                  </w:rPr>
                </w:pPr>
              </w:p>
            </w:tc>
          </w:tr>
          <w:tr w:rsidR="00090094" w:rsidRPr="00716132" w14:paraId="10499541" w14:textId="77777777" w:rsidTr="00632F88">
            <w:trPr>
              <w:trHeight w:val="270"/>
            </w:trPr>
            <w:tc>
              <w:tcPr>
                <w:tcW w:w="782" w:type="pct"/>
                <w:vAlign w:val="center"/>
              </w:tcPr>
              <w:p w14:paraId="214B2914" w14:textId="77777777" w:rsidR="00827BDB" w:rsidRPr="00716132" w:rsidRDefault="00581773" w:rsidP="00827BDB">
                <w:pPr>
                  <w:pStyle w:val="TableNormal0"/>
                  <w:rPr>
                    <w:rStyle w:val="GeneralAviation"/>
                    <w:b/>
                    <w:bCs/>
                    <w:color w:val="auto"/>
                  </w:rPr>
                </w:pPr>
                <w:r w:rsidRPr="00716132">
                  <w:rPr>
                    <w:rStyle w:val="GeneralAviation"/>
                    <w:b/>
                    <w:bCs/>
                    <w:color w:val="auto"/>
                  </w:rPr>
                  <w:t>ADC</w:t>
                </w:r>
              </w:p>
            </w:tc>
            <w:tc>
              <w:tcPr>
                <w:tcW w:w="2627" w:type="pct"/>
                <w:vAlign w:val="center"/>
              </w:tcPr>
              <w:p w14:paraId="5B73A96C" w14:textId="77777777" w:rsidR="00827BDB" w:rsidRPr="00716132" w:rsidRDefault="00581773" w:rsidP="00827BDB">
                <w:pPr>
                  <w:pStyle w:val="TableNormal0"/>
                  <w:rPr>
                    <w:rStyle w:val="GeneralAviation"/>
                    <w:color w:val="auto"/>
                  </w:rPr>
                </w:pPr>
                <w:r w:rsidRPr="00716132">
                  <w:rPr>
                    <w:rStyle w:val="GeneralAviation"/>
                    <w:color w:val="auto"/>
                  </w:rPr>
                  <w:t xml:space="preserve">Aerodrome Control </w:t>
                </w:r>
              </w:p>
            </w:tc>
            <w:tc>
              <w:tcPr>
                <w:tcW w:w="1591" w:type="pct"/>
                <w:vMerge/>
              </w:tcPr>
              <w:p w14:paraId="7F37872C" w14:textId="77777777" w:rsidR="00827BDB" w:rsidRPr="00716132" w:rsidRDefault="00827BDB" w:rsidP="00827BDB">
                <w:pPr>
                  <w:pStyle w:val="TableNormal0"/>
                  <w:rPr>
                    <w:rStyle w:val="GeneralAviation"/>
                    <w:color w:val="auto"/>
                  </w:rPr>
                </w:pPr>
              </w:p>
            </w:tc>
          </w:tr>
          <w:tr w:rsidR="00632F88" w:rsidRPr="00716132" w14:paraId="3D8AAE75" w14:textId="77777777" w:rsidTr="00632F88">
            <w:trPr>
              <w:trHeight w:val="270"/>
            </w:trPr>
            <w:tc>
              <w:tcPr>
                <w:tcW w:w="782" w:type="pct"/>
                <w:vAlign w:val="center"/>
              </w:tcPr>
              <w:p w14:paraId="71EF923C" w14:textId="77777777" w:rsidR="00632F88" w:rsidRPr="00716132" w:rsidRDefault="00632F88" w:rsidP="00827BDB">
                <w:pPr>
                  <w:pStyle w:val="TableNormal0"/>
                  <w:rPr>
                    <w:rStyle w:val="GeneralAviation"/>
                    <w:b/>
                    <w:bCs/>
                    <w:color w:val="auto"/>
                  </w:rPr>
                </w:pPr>
                <w:r w:rsidRPr="00716132">
                  <w:rPr>
                    <w:rStyle w:val="GeneralAviation"/>
                    <w:b/>
                    <w:bCs/>
                    <w:color w:val="auto"/>
                  </w:rPr>
                  <w:t>APS</w:t>
                </w:r>
              </w:p>
            </w:tc>
            <w:tc>
              <w:tcPr>
                <w:tcW w:w="2627" w:type="pct"/>
                <w:vAlign w:val="center"/>
              </w:tcPr>
              <w:p w14:paraId="0ECA0DC6" w14:textId="77777777" w:rsidR="00632F88" w:rsidRPr="00716132" w:rsidRDefault="00632F88" w:rsidP="00827BDB">
                <w:pPr>
                  <w:pStyle w:val="TableNormal0"/>
                  <w:rPr>
                    <w:rStyle w:val="GeneralAviation"/>
                    <w:color w:val="auto"/>
                  </w:rPr>
                </w:pPr>
                <w:r w:rsidRPr="00716132">
                  <w:rPr>
                    <w:rStyle w:val="GeneralAviation"/>
                    <w:color w:val="auto"/>
                  </w:rPr>
                  <w:t>Approach Control Surveillance</w:t>
                </w:r>
              </w:p>
            </w:tc>
            <w:tc>
              <w:tcPr>
                <w:tcW w:w="1591" w:type="pct"/>
                <w:vMerge/>
              </w:tcPr>
              <w:p w14:paraId="787F0FB6" w14:textId="77777777" w:rsidR="00632F88" w:rsidRPr="00716132" w:rsidRDefault="00632F88" w:rsidP="00827BDB">
                <w:pPr>
                  <w:pStyle w:val="TableNormal0"/>
                  <w:rPr>
                    <w:rStyle w:val="GeneralAviation"/>
                    <w:color w:val="auto"/>
                  </w:rPr>
                </w:pPr>
              </w:p>
            </w:tc>
          </w:tr>
          <w:tr w:rsidR="00632F88" w:rsidRPr="00716132" w14:paraId="77E43C9E" w14:textId="77777777" w:rsidTr="00632F88">
            <w:trPr>
              <w:trHeight w:val="270"/>
            </w:trPr>
            <w:tc>
              <w:tcPr>
                <w:tcW w:w="782" w:type="pct"/>
                <w:vAlign w:val="center"/>
              </w:tcPr>
              <w:p w14:paraId="0C53835E" w14:textId="77777777" w:rsidR="00632F88" w:rsidRPr="00716132" w:rsidRDefault="00632F88" w:rsidP="00827BDB">
                <w:pPr>
                  <w:pStyle w:val="TableNormal0"/>
                  <w:rPr>
                    <w:rStyle w:val="GeneralAviation"/>
                    <w:b/>
                    <w:bCs/>
                    <w:color w:val="auto"/>
                  </w:rPr>
                </w:pPr>
                <w:r w:rsidRPr="00716132">
                  <w:rPr>
                    <w:rStyle w:val="GeneralAviation"/>
                    <w:b/>
                    <w:bCs/>
                    <w:color w:val="auto"/>
                  </w:rPr>
                  <w:t>ACS</w:t>
                </w:r>
              </w:p>
            </w:tc>
            <w:tc>
              <w:tcPr>
                <w:tcW w:w="2627" w:type="pct"/>
                <w:vAlign w:val="center"/>
              </w:tcPr>
              <w:p w14:paraId="7AE35DD9" w14:textId="77777777" w:rsidR="00632F88" w:rsidRPr="00716132" w:rsidRDefault="00632F88" w:rsidP="00827BDB">
                <w:pPr>
                  <w:pStyle w:val="TableNormal0"/>
                  <w:rPr>
                    <w:rStyle w:val="GeneralAviation"/>
                    <w:color w:val="auto"/>
                  </w:rPr>
                </w:pPr>
                <w:r w:rsidRPr="00716132">
                  <w:rPr>
                    <w:rStyle w:val="GeneralAviation"/>
                    <w:color w:val="auto"/>
                  </w:rPr>
                  <w:t>Area Control Surveillance</w:t>
                </w:r>
              </w:p>
            </w:tc>
            <w:tc>
              <w:tcPr>
                <w:tcW w:w="1591" w:type="pct"/>
                <w:vMerge/>
              </w:tcPr>
              <w:p w14:paraId="7F945094" w14:textId="77777777" w:rsidR="00632F88" w:rsidRPr="00716132" w:rsidRDefault="00632F88" w:rsidP="00827BDB">
                <w:pPr>
                  <w:pStyle w:val="TableNormal0"/>
                  <w:rPr>
                    <w:rStyle w:val="GeneralAviation"/>
                    <w:color w:val="auto"/>
                  </w:rPr>
                </w:pPr>
              </w:p>
            </w:tc>
          </w:tr>
          <w:tr w:rsidR="00632F88" w:rsidRPr="00716132" w14:paraId="4BDD439E" w14:textId="77777777" w:rsidTr="00632F88">
            <w:trPr>
              <w:trHeight w:val="270"/>
            </w:trPr>
            <w:tc>
              <w:tcPr>
                <w:tcW w:w="782" w:type="pct"/>
                <w:vAlign w:val="center"/>
              </w:tcPr>
              <w:p w14:paraId="09F6672C" w14:textId="77777777" w:rsidR="00632F88" w:rsidRPr="00716132" w:rsidRDefault="00632F88" w:rsidP="00827BDB">
                <w:pPr>
                  <w:pStyle w:val="TableNormal0"/>
                  <w:rPr>
                    <w:rStyle w:val="GeneralAviation"/>
                    <w:b/>
                    <w:bCs/>
                    <w:color w:val="auto"/>
                  </w:rPr>
                </w:pPr>
                <w:r w:rsidRPr="00716132">
                  <w:rPr>
                    <w:rStyle w:val="GeneralAviation"/>
                    <w:b/>
                    <w:bCs/>
                    <w:color w:val="auto"/>
                  </w:rPr>
                  <w:t>Rating endorsements</w:t>
                </w:r>
              </w:p>
            </w:tc>
            <w:tc>
              <w:tcPr>
                <w:tcW w:w="2627" w:type="pct"/>
              </w:tcPr>
              <w:p w14:paraId="4CE0BA81" w14:textId="77777777" w:rsidR="00632F88" w:rsidRPr="00716132" w:rsidRDefault="00632F88" w:rsidP="00827BDB">
                <w:pPr>
                  <w:pStyle w:val="TableNormal0"/>
                  <w:rPr>
                    <w:rStyle w:val="GeneralAviation"/>
                    <w:color w:val="auto"/>
                  </w:rPr>
                </w:pPr>
                <w:r w:rsidRPr="00716132">
                  <w:rPr>
                    <w:rStyle w:val="GeneralAviation"/>
                    <w:color w:val="auto"/>
                  </w:rPr>
                  <w:t>Area Control Surveillance</w:t>
                </w:r>
              </w:p>
            </w:tc>
            <w:tc>
              <w:tcPr>
                <w:tcW w:w="1591" w:type="pct"/>
                <w:vMerge/>
              </w:tcPr>
              <w:p w14:paraId="645FD78E" w14:textId="77777777" w:rsidR="00632F88" w:rsidRPr="00716132" w:rsidRDefault="00632F88" w:rsidP="00827BDB">
                <w:pPr>
                  <w:pStyle w:val="TableNormal0"/>
                  <w:rPr>
                    <w:rStyle w:val="GeneralAviation"/>
                    <w:color w:val="auto"/>
                  </w:rPr>
                </w:pPr>
              </w:p>
            </w:tc>
          </w:tr>
          <w:tr w:rsidR="00632F88" w:rsidRPr="00716132" w14:paraId="4F29A532" w14:textId="77777777" w:rsidTr="00632F88">
            <w:trPr>
              <w:trHeight w:val="270"/>
            </w:trPr>
            <w:tc>
              <w:tcPr>
                <w:tcW w:w="3409" w:type="pct"/>
                <w:gridSpan w:val="2"/>
                <w:vAlign w:val="center"/>
              </w:tcPr>
              <w:p w14:paraId="0277E6DC" w14:textId="77777777" w:rsidR="00632F88" w:rsidRPr="00716132" w:rsidRDefault="00632F88" w:rsidP="00827BDB">
                <w:pPr>
                  <w:pStyle w:val="TableNormal0"/>
                  <w:rPr>
                    <w:rStyle w:val="GeneralAviation"/>
                    <w:b/>
                    <w:bCs/>
                    <w:color w:val="auto"/>
                  </w:rPr>
                </w:pPr>
                <w:r w:rsidRPr="00716132">
                  <w:rPr>
                    <w:rStyle w:val="GeneralAviation"/>
                    <w:b/>
                    <w:bCs/>
                    <w:color w:val="auto"/>
                  </w:rPr>
                  <w:t>SUR</w:t>
                </w:r>
              </w:p>
            </w:tc>
            <w:tc>
              <w:tcPr>
                <w:tcW w:w="1591" w:type="pct"/>
                <w:vMerge/>
                <w:vAlign w:val="center"/>
              </w:tcPr>
              <w:p w14:paraId="4CE02CF6" w14:textId="77777777" w:rsidR="00632F88" w:rsidRPr="00716132" w:rsidRDefault="00632F88" w:rsidP="00827BDB">
                <w:pPr>
                  <w:pStyle w:val="TableNormal0"/>
                  <w:rPr>
                    <w:rStyle w:val="GeneralAviation"/>
                    <w:color w:val="auto"/>
                  </w:rPr>
                </w:pPr>
              </w:p>
            </w:tc>
          </w:tr>
          <w:tr w:rsidR="00632F88" w:rsidRPr="00716132" w14:paraId="1EA0CC38" w14:textId="77777777" w:rsidTr="00632F88">
            <w:trPr>
              <w:trHeight w:val="270"/>
            </w:trPr>
            <w:tc>
              <w:tcPr>
                <w:tcW w:w="782" w:type="pct"/>
                <w:vAlign w:val="center"/>
              </w:tcPr>
              <w:p w14:paraId="0BB3591E" w14:textId="77777777" w:rsidR="00632F88" w:rsidRPr="00716132" w:rsidRDefault="00632F88" w:rsidP="00827BDB">
                <w:pPr>
                  <w:pStyle w:val="TableNormal0"/>
                  <w:rPr>
                    <w:rStyle w:val="GeneralAviation"/>
                    <w:b/>
                    <w:bCs/>
                    <w:color w:val="auto"/>
                  </w:rPr>
                </w:pPr>
                <w:r w:rsidRPr="00716132">
                  <w:rPr>
                    <w:rStyle w:val="GeneralAviation"/>
                    <w:b/>
                    <w:bCs/>
                    <w:color w:val="auto"/>
                  </w:rPr>
                  <w:t>PAR</w:t>
                </w:r>
              </w:p>
            </w:tc>
            <w:tc>
              <w:tcPr>
                <w:tcW w:w="2627" w:type="pct"/>
                <w:vAlign w:val="center"/>
              </w:tcPr>
              <w:p w14:paraId="7A6E813A" w14:textId="77777777" w:rsidR="00632F88" w:rsidRPr="00716132" w:rsidRDefault="00632F88" w:rsidP="00827BDB">
                <w:pPr>
                  <w:pStyle w:val="TableNormal0"/>
                  <w:rPr>
                    <w:rStyle w:val="GeneralAviation"/>
                    <w:color w:val="auto"/>
                  </w:rPr>
                </w:pPr>
                <w:r w:rsidRPr="00716132">
                  <w:rPr>
                    <w:rStyle w:val="GeneralAviation"/>
                    <w:color w:val="auto"/>
                  </w:rPr>
                  <w:t>Precision Approach Radar</w:t>
                </w:r>
              </w:p>
            </w:tc>
            <w:tc>
              <w:tcPr>
                <w:tcW w:w="1591" w:type="pct"/>
                <w:vMerge/>
              </w:tcPr>
              <w:p w14:paraId="7C608A26" w14:textId="77777777" w:rsidR="00632F88" w:rsidRPr="00716132" w:rsidRDefault="00632F88" w:rsidP="00827BDB">
                <w:pPr>
                  <w:pStyle w:val="TableNormal0"/>
                  <w:rPr>
                    <w:rStyle w:val="GeneralAviation"/>
                    <w:color w:val="auto"/>
                  </w:rPr>
                </w:pPr>
              </w:p>
            </w:tc>
          </w:tr>
          <w:tr w:rsidR="00632F88" w:rsidRPr="00716132" w14:paraId="5A230428" w14:textId="77777777" w:rsidTr="00632F88">
            <w:trPr>
              <w:trHeight w:val="270"/>
            </w:trPr>
            <w:tc>
              <w:tcPr>
                <w:tcW w:w="782" w:type="pct"/>
                <w:vAlign w:val="center"/>
              </w:tcPr>
              <w:p w14:paraId="19C72FED" w14:textId="77777777" w:rsidR="00632F88" w:rsidRPr="00716132" w:rsidRDefault="00632F88" w:rsidP="00827BDB">
                <w:pPr>
                  <w:pStyle w:val="TableNormal0"/>
                  <w:rPr>
                    <w:rStyle w:val="GeneralAviation"/>
                    <w:b/>
                    <w:bCs/>
                    <w:color w:val="auto"/>
                  </w:rPr>
                </w:pPr>
                <w:r w:rsidRPr="00716132">
                  <w:rPr>
                    <w:rStyle w:val="GeneralAviation"/>
                    <w:b/>
                    <w:bCs/>
                    <w:color w:val="auto"/>
                  </w:rPr>
                  <w:t>SRA</w:t>
                </w:r>
              </w:p>
            </w:tc>
            <w:tc>
              <w:tcPr>
                <w:tcW w:w="2627" w:type="pct"/>
                <w:vAlign w:val="center"/>
              </w:tcPr>
              <w:p w14:paraId="098657B1" w14:textId="77777777" w:rsidR="00632F88" w:rsidRPr="00716132" w:rsidRDefault="00632F88" w:rsidP="00827BDB">
                <w:pPr>
                  <w:pStyle w:val="TableNormal0"/>
                  <w:rPr>
                    <w:rStyle w:val="GeneralAviation"/>
                    <w:color w:val="auto"/>
                  </w:rPr>
                </w:pPr>
                <w:r w:rsidRPr="00716132">
                  <w:rPr>
                    <w:rStyle w:val="GeneralAviation"/>
                    <w:color w:val="auto"/>
                  </w:rPr>
                  <w:t>Surveillance Radar Approach</w:t>
                </w:r>
              </w:p>
            </w:tc>
            <w:tc>
              <w:tcPr>
                <w:tcW w:w="1591" w:type="pct"/>
                <w:vMerge/>
              </w:tcPr>
              <w:p w14:paraId="01DEC472" w14:textId="77777777" w:rsidR="00632F88" w:rsidRPr="00716132" w:rsidRDefault="00632F88" w:rsidP="00827BDB">
                <w:pPr>
                  <w:pStyle w:val="TableNormal0"/>
                  <w:rPr>
                    <w:rStyle w:val="GeneralAviation"/>
                    <w:color w:val="auto"/>
                  </w:rPr>
                </w:pPr>
              </w:p>
            </w:tc>
          </w:tr>
          <w:tr w:rsidR="00632F88" w:rsidRPr="00716132" w14:paraId="7A871810" w14:textId="77777777" w:rsidTr="00632F88">
            <w:trPr>
              <w:trHeight w:val="270"/>
            </w:trPr>
            <w:tc>
              <w:tcPr>
                <w:tcW w:w="782" w:type="pct"/>
                <w:vAlign w:val="center"/>
              </w:tcPr>
              <w:p w14:paraId="0C635BF6" w14:textId="77777777" w:rsidR="00632F88" w:rsidRPr="00716132" w:rsidRDefault="00632F88" w:rsidP="00827BDB">
                <w:pPr>
                  <w:pStyle w:val="TableNormal0"/>
                  <w:rPr>
                    <w:rStyle w:val="GeneralAviation"/>
                    <w:b/>
                    <w:bCs/>
                    <w:color w:val="auto"/>
                  </w:rPr>
                </w:pPr>
              </w:p>
            </w:tc>
            <w:tc>
              <w:tcPr>
                <w:tcW w:w="2627" w:type="pct"/>
                <w:vAlign w:val="center"/>
              </w:tcPr>
              <w:p w14:paraId="5ACBA649" w14:textId="77777777" w:rsidR="00632F88" w:rsidRPr="00716132" w:rsidRDefault="00632F88" w:rsidP="00827BDB">
                <w:pPr>
                  <w:pStyle w:val="TableNormal0"/>
                  <w:rPr>
                    <w:rStyle w:val="GeneralAviation"/>
                    <w:color w:val="auto"/>
                  </w:rPr>
                </w:pPr>
              </w:p>
            </w:tc>
            <w:tc>
              <w:tcPr>
                <w:tcW w:w="1591" w:type="pct"/>
                <w:vMerge/>
              </w:tcPr>
              <w:p w14:paraId="51B72805" w14:textId="77777777" w:rsidR="00632F88" w:rsidRPr="00716132" w:rsidRDefault="00632F88" w:rsidP="00827BDB">
                <w:pPr>
                  <w:pStyle w:val="TableNormal0"/>
                  <w:rPr>
                    <w:rStyle w:val="GeneralAviation"/>
                    <w:color w:val="auto"/>
                  </w:rPr>
                </w:pPr>
              </w:p>
            </w:tc>
          </w:tr>
          <w:tr w:rsidR="00632F88" w:rsidRPr="00716132" w14:paraId="5C528567" w14:textId="77777777" w:rsidTr="00632F88">
            <w:trPr>
              <w:trHeight w:val="270"/>
            </w:trPr>
            <w:tc>
              <w:tcPr>
                <w:tcW w:w="782" w:type="pct"/>
                <w:vAlign w:val="center"/>
              </w:tcPr>
              <w:p w14:paraId="2BB30C42" w14:textId="77777777" w:rsidR="00632F88" w:rsidRPr="00716132" w:rsidRDefault="00632F88" w:rsidP="00827BDB">
                <w:pPr>
                  <w:pStyle w:val="TableNormal0"/>
                  <w:rPr>
                    <w:rStyle w:val="GeneralAviation"/>
                    <w:b/>
                    <w:bCs/>
                    <w:color w:val="auto"/>
                  </w:rPr>
                </w:pPr>
                <w:r w:rsidRPr="00716132">
                  <w:rPr>
                    <w:rStyle w:val="GeneralAviation"/>
                    <w:b/>
                    <w:bCs/>
                    <w:color w:val="auto"/>
                  </w:rPr>
                  <w:t>Licence endorsements</w:t>
                </w:r>
              </w:p>
            </w:tc>
            <w:tc>
              <w:tcPr>
                <w:tcW w:w="2627" w:type="pct"/>
              </w:tcPr>
              <w:p w14:paraId="0EEA0FEE" w14:textId="77777777" w:rsidR="00632F88" w:rsidRPr="00716132" w:rsidRDefault="00632F88" w:rsidP="00827BDB">
                <w:pPr>
                  <w:pStyle w:val="TableNormal0"/>
                  <w:rPr>
                    <w:rStyle w:val="GeneralAviation"/>
                    <w:color w:val="auto"/>
                  </w:rPr>
                </w:pPr>
              </w:p>
            </w:tc>
            <w:tc>
              <w:tcPr>
                <w:tcW w:w="1591" w:type="pct"/>
                <w:vMerge/>
              </w:tcPr>
              <w:p w14:paraId="4471C9AB" w14:textId="77777777" w:rsidR="00632F88" w:rsidRPr="00716132" w:rsidRDefault="00632F88" w:rsidP="00827BDB">
                <w:pPr>
                  <w:pStyle w:val="TableNormal0"/>
                  <w:rPr>
                    <w:rStyle w:val="GeneralAviation"/>
                    <w:color w:val="auto"/>
                  </w:rPr>
                </w:pPr>
              </w:p>
            </w:tc>
          </w:tr>
          <w:tr w:rsidR="00632F88" w:rsidRPr="00716132" w14:paraId="5F5ED7D7" w14:textId="77777777" w:rsidTr="00632F88">
            <w:trPr>
              <w:trHeight w:val="270"/>
            </w:trPr>
            <w:tc>
              <w:tcPr>
                <w:tcW w:w="3409" w:type="pct"/>
                <w:gridSpan w:val="2"/>
                <w:vAlign w:val="center"/>
              </w:tcPr>
              <w:p w14:paraId="64D4A9EA" w14:textId="77777777" w:rsidR="00632F88" w:rsidRPr="00716132" w:rsidRDefault="00632F88" w:rsidP="00827BDB">
                <w:pPr>
                  <w:pStyle w:val="TableNormal0"/>
                  <w:rPr>
                    <w:rStyle w:val="GeneralAviation"/>
                    <w:b/>
                    <w:bCs/>
                    <w:color w:val="auto"/>
                  </w:rPr>
                </w:pPr>
                <w:r w:rsidRPr="00716132">
                  <w:rPr>
                    <w:rStyle w:val="GeneralAviation"/>
                    <w:b/>
                    <w:bCs/>
                    <w:color w:val="auto"/>
                  </w:rPr>
                  <w:t>OJTI</w:t>
                </w:r>
              </w:p>
            </w:tc>
            <w:tc>
              <w:tcPr>
                <w:tcW w:w="1591" w:type="pct"/>
                <w:vMerge/>
                <w:vAlign w:val="center"/>
              </w:tcPr>
              <w:p w14:paraId="4D876C9E" w14:textId="77777777" w:rsidR="00632F88" w:rsidRPr="00716132" w:rsidRDefault="00632F88" w:rsidP="00827BDB">
                <w:pPr>
                  <w:pStyle w:val="TableNormal0"/>
                  <w:rPr>
                    <w:rStyle w:val="GeneralAviation"/>
                    <w:color w:val="auto"/>
                  </w:rPr>
                </w:pPr>
              </w:p>
            </w:tc>
          </w:tr>
          <w:tr w:rsidR="00632F88" w:rsidRPr="00716132" w14:paraId="7A26990B" w14:textId="77777777" w:rsidTr="00632F88">
            <w:trPr>
              <w:trHeight w:val="270"/>
            </w:trPr>
            <w:tc>
              <w:tcPr>
                <w:tcW w:w="782" w:type="pct"/>
                <w:vAlign w:val="center"/>
              </w:tcPr>
              <w:p w14:paraId="548B4944" w14:textId="77777777" w:rsidR="00632F88" w:rsidRPr="00716132" w:rsidRDefault="00632F88" w:rsidP="00827BDB">
                <w:pPr>
                  <w:pStyle w:val="TableNormal0"/>
                  <w:rPr>
                    <w:rStyle w:val="GeneralAviation"/>
                    <w:b/>
                    <w:bCs/>
                    <w:color w:val="auto"/>
                  </w:rPr>
                </w:pPr>
                <w:r w:rsidRPr="00716132">
                  <w:rPr>
                    <w:rStyle w:val="GeneralAviation"/>
                    <w:b/>
                    <w:bCs/>
                    <w:color w:val="auto"/>
                  </w:rPr>
                  <w:t>STDI</w:t>
                </w:r>
              </w:p>
            </w:tc>
            <w:tc>
              <w:tcPr>
                <w:tcW w:w="2627" w:type="pct"/>
                <w:vAlign w:val="center"/>
              </w:tcPr>
              <w:p w14:paraId="7E86A0B2" w14:textId="77777777" w:rsidR="00632F88" w:rsidRPr="00716132" w:rsidRDefault="00632F88" w:rsidP="00827BDB">
                <w:pPr>
                  <w:pStyle w:val="TableNormal0"/>
                  <w:rPr>
                    <w:rStyle w:val="GeneralAviation"/>
                    <w:color w:val="auto"/>
                  </w:rPr>
                </w:pPr>
                <w:r w:rsidRPr="00716132">
                  <w:rPr>
                    <w:rStyle w:val="GeneralAviation"/>
                    <w:color w:val="auto"/>
                  </w:rPr>
                  <w:t>Synthetic training device instructor</w:t>
                </w:r>
              </w:p>
            </w:tc>
            <w:tc>
              <w:tcPr>
                <w:tcW w:w="1591" w:type="pct"/>
                <w:vMerge/>
              </w:tcPr>
              <w:p w14:paraId="0DCFDB8E" w14:textId="77777777" w:rsidR="00632F88" w:rsidRPr="00716132" w:rsidRDefault="00632F88" w:rsidP="00827BDB">
                <w:pPr>
                  <w:pStyle w:val="TableNormal0"/>
                  <w:rPr>
                    <w:rStyle w:val="GeneralAviation"/>
                    <w:color w:val="auto"/>
                  </w:rPr>
                </w:pPr>
              </w:p>
            </w:tc>
          </w:tr>
          <w:tr w:rsidR="00632F88" w:rsidRPr="00716132" w14:paraId="2F8C8B58" w14:textId="77777777" w:rsidTr="00632F88">
            <w:trPr>
              <w:trHeight w:val="270"/>
            </w:trPr>
            <w:tc>
              <w:tcPr>
                <w:tcW w:w="782" w:type="pct"/>
                <w:vAlign w:val="center"/>
              </w:tcPr>
              <w:p w14:paraId="35CA3F9F" w14:textId="77777777" w:rsidR="00632F88" w:rsidRPr="00716132" w:rsidRDefault="00632F88" w:rsidP="00827BDB">
                <w:pPr>
                  <w:pStyle w:val="TableNormal0"/>
                  <w:rPr>
                    <w:rStyle w:val="GeneralAviation"/>
                    <w:b/>
                    <w:bCs/>
                    <w:color w:val="auto"/>
                  </w:rPr>
                </w:pPr>
                <w:r w:rsidRPr="00716132">
                  <w:rPr>
                    <w:rStyle w:val="GeneralAviation"/>
                    <w:b/>
                    <w:bCs/>
                    <w:color w:val="auto"/>
                  </w:rPr>
                  <w:t>Assessor</w:t>
                </w:r>
              </w:p>
            </w:tc>
            <w:tc>
              <w:tcPr>
                <w:tcW w:w="2627" w:type="pct"/>
                <w:vAlign w:val="center"/>
              </w:tcPr>
              <w:p w14:paraId="2AF77DB8" w14:textId="77777777" w:rsidR="00632F88" w:rsidRPr="00716132" w:rsidRDefault="00632F88" w:rsidP="00827BDB">
                <w:pPr>
                  <w:pStyle w:val="TableNormal0"/>
                  <w:rPr>
                    <w:rStyle w:val="GeneralAviation"/>
                    <w:color w:val="auto"/>
                  </w:rPr>
                </w:pPr>
                <w:r w:rsidRPr="00716132">
                  <w:rPr>
                    <w:rStyle w:val="GeneralAviation"/>
                    <w:color w:val="auto"/>
                  </w:rPr>
                  <w:t>Assessor</w:t>
                </w:r>
              </w:p>
            </w:tc>
            <w:tc>
              <w:tcPr>
                <w:tcW w:w="1591" w:type="pct"/>
                <w:vMerge/>
              </w:tcPr>
              <w:p w14:paraId="739ED634" w14:textId="77777777" w:rsidR="00632F88" w:rsidRPr="00716132" w:rsidRDefault="00632F88" w:rsidP="00827BDB">
                <w:pPr>
                  <w:pStyle w:val="TableNormal0"/>
                  <w:rPr>
                    <w:rStyle w:val="GeneralAviation"/>
                    <w:color w:val="auto"/>
                  </w:rPr>
                </w:pPr>
              </w:p>
            </w:tc>
          </w:tr>
          <w:tr w:rsidR="00632F88" w:rsidRPr="00716132" w14:paraId="365E7091" w14:textId="77777777" w:rsidTr="00632F88">
            <w:trPr>
              <w:trHeight w:val="270"/>
            </w:trPr>
            <w:tc>
              <w:tcPr>
                <w:tcW w:w="782" w:type="pct"/>
                <w:vAlign w:val="center"/>
              </w:tcPr>
              <w:p w14:paraId="3DCA6B96" w14:textId="77777777" w:rsidR="00632F88" w:rsidRPr="00716132" w:rsidRDefault="00632F88" w:rsidP="00827BDB">
                <w:pPr>
                  <w:pStyle w:val="TableNormal0"/>
                  <w:rPr>
                    <w:rStyle w:val="GeneralAviation"/>
                    <w:b/>
                    <w:bCs/>
                    <w:color w:val="auto"/>
                  </w:rPr>
                </w:pPr>
              </w:p>
            </w:tc>
            <w:tc>
              <w:tcPr>
                <w:tcW w:w="2627" w:type="pct"/>
                <w:vAlign w:val="center"/>
              </w:tcPr>
              <w:p w14:paraId="198E3150" w14:textId="77777777" w:rsidR="00632F88" w:rsidRPr="00716132" w:rsidRDefault="00632F88" w:rsidP="00827BDB">
                <w:pPr>
                  <w:pStyle w:val="TableNormal0"/>
                  <w:rPr>
                    <w:rStyle w:val="GeneralAviation"/>
                    <w:color w:val="auto"/>
                  </w:rPr>
                </w:pPr>
              </w:p>
            </w:tc>
            <w:tc>
              <w:tcPr>
                <w:tcW w:w="1591" w:type="pct"/>
                <w:vMerge/>
              </w:tcPr>
              <w:p w14:paraId="7F06790A" w14:textId="77777777" w:rsidR="00632F88" w:rsidRPr="00716132" w:rsidRDefault="00632F88" w:rsidP="00827BDB">
                <w:pPr>
                  <w:pStyle w:val="TableNormal0"/>
                  <w:rPr>
                    <w:rStyle w:val="GeneralAviation"/>
                    <w:color w:val="auto"/>
                  </w:rPr>
                </w:pPr>
              </w:p>
            </w:tc>
          </w:tr>
        </w:tbl>
        <w:p w14:paraId="60112EEF" w14:textId="77777777" w:rsidR="009B199F" w:rsidRDefault="009B199F" w:rsidP="00D23155">
          <w:pPr>
            <w:rPr>
              <w:i/>
              <w:iCs/>
            </w:rPr>
          </w:pPr>
        </w:p>
        <w:p w14:paraId="0E4272E0" w14:textId="77777777" w:rsidR="009B199F" w:rsidRDefault="009B199F" w:rsidP="00D23155">
          <w:pPr>
            <w:rPr>
              <w:i/>
              <w:iCs/>
            </w:rPr>
          </w:pPr>
        </w:p>
        <w:p w14:paraId="263DAC01" w14:textId="77777777" w:rsidR="00D23155" w:rsidRPr="00D23155" w:rsidRDefault="00000000" w:rsidP="00D23155">
          <w:pPr>
            <w:rPr>
              <w:i/>
              <w:iCs/>
            </w:rPr>
          </w:pPr>
        </w:p>
      </w:sdtContent>
    </w:sdt>
    <w:bookmarkStart w:id="1492" w:name="_Hlk96695636" w:displacedByCustomXml="next"/>
    <w:bookmarkStart w:id="1493" w:name="_DxCrossRefBm1379192661" w:displacedByCustomXml="next"/>
    <w:bookmarkStart w:id="1494" w:name="_DxCrossRefBm134832668" w:displacedByCustomXml="next"/>
    <w:sdt>
      <w:sdtPr>
        <w:rPr>
          <w:b w:val="0"/>
          <w:color w:val="auto"/>
          <w:sz w:val="22"/>
          <w:lang w:val="en-US"/>
        </w:rPr>
        <w:alias w:val="topic"/>
        <w:tag w:val="topic"/>
        <w:id w:val="-1528275041"/>
      </w:sdtPr>
      <w:sdtContent>
        <w:p w14:paraId="26FC77C9" w14:textId="77777777" w:rsidR="002207E5" w:rsidRPr="00A80E8C" w:rsidRDefault="00581773" w:rsidP="008C1ECA">
          <w:pPr>
            <w:pStyle w:val="Heading4GM"/>
          </w:pPr>
          <w:r w:rsidRPr="00A80E8C">
            <w:t>GM1 APPENDIX 1 TO ANNEX II — Format for licence ((a)2(XII))</w:t>
          </w:r>
          <w:bookmarkEnd w:id="1494"/>
          <w:bookmarkEnd w:id="1493"/>
        </w:p>
        <w:p w14:paraId="3E8C1031" w14:textId="77777777" w:rsidR="002207E5" w:rsidRPr="009B199F" w:rsidRDefault="00581773" w:rsidP="00537C82">
          <w:pPr>
            <w:pStyle w:val="Heading5OrgManual"/>
            <w:rPr>
              <w:rStyle w:val="GeneralAviation"/>
              <w:color w:val="000000" w:themeColor="text1"/>
            </w:rPr>
          </w:pPr>
          <w:r w:rsidRPr="009B199F">
            <w:rPr>
              <w:rStyle w:val="GeneralAviation"/>
              <w:color w:val="000000" w:themeColor="text1"/>
            </w:rPr>
            <w:t>SIGNATURE/STAMP IN ITEM XIIa</w:t>
          </w:r>
        </w:p>
        <w:p w14:paraId="1E560E28" w14:textId="77777777" w:rsidR="002207E5" w:rsidRPr="00537C82" w:rsidRDefault="00581773" w:rsidP="002207E5">
          <w:pPr>
            <w:rPr>
              <w:rStyle w:val="GeneralAviation"/>
            </w:rPr>
          </w:pPr>
          <w:r w:rsidRPr="009B199F">
            <w:rPr>
              <w:rStyle w:val="GeneralAviation"/>
              <w:color w:val="000000" w:themeColor="text1"/>
            </w:rPr>
            <w:t xml:space="preserve">The signature/stamp of the authority or the signature of the </w:t>
          </w:r>
          <w:r w:rsidR="009B199F" w:rsidRPr="009B199F">
            <w:rPr>
              <w:rStyle w:val="GeneralAviation"/>
              <w:color w:val="000000" w:themeColor="text1"/>
            </w:rPr>
            <w:t>inspector</w:t>
          </w:r>
          <w:r w:rsidRPr="009B199F">
            <w:rPr>
              <w:rStyle w:val="GeneralAviation"/>
              <w:color w:val="000000" w:themeColor="text1"/>
            </w:rPr>
            <w:t xml:space="preserve"> are required in item XIIa of the licence when entries are made after the date the licence has been signed and sealed or stamped in items X and XI. Other case(s) where the signature/stamp of the authority or the signature of the </w:t>
          </w:r>
          <w:r w:rsidR="009B199F" w:rsidRPr="009B199F">
            <w:rPr>
              <w:rStyle w:val="GeneralAviation"/>
              <w:color w:val="000000" w:themeColor="text1"/>
            </w:rPr>
            <w:t>inspector</w:t>
          </w:r>
          <w:r w:rsidRPr="009B199F">
            <w:rPr>
              <w:rStyle w:val="GeneralAviation"/>
              <w:color w:val="000000" w:themeColor="text1"/>
            </w:rPr>
            <w:t xml:space="preserve"> is to be included in item XIIa may be detailed in the procedure referred to in point </w:t>
          </w:r>
          <w:hyperlink w:anchor="_DxCrossRefBm1379192615" w:history="1">
            <w:r w:rsidRPr="00D56227">
              <w:rPr>
                <w:rStyle w:val="Hyperlink"/>
              </w:rPr>
              <w:t>ATCO.AR.D.001</w:t>
            </w:r>
          </w:hyperlink>
          <w:r w:rsidRPr="009B199F">
            <w:rPr>
              <w:rStyle w:val="GeneralAviation"/>
              <w:color w:val="000000" w:themeColor="text1"/>
            </w:rPr>
            <w:t>(a)(2).</w:t>
          </w:r>
        </w:p>
        <w:bookmarkEnd w:id="1492"/>
        <w:p w14:paraId="6669CCA7" w14:textId="77777777" w:rsidR="00750615" w:rsidRDefault="00750615" w:rsidP="003E441C"/>
        <w:p w14:paraId="03DCFE62" w14:textId="77777777" w:rsidR="00750615" w:rsidRDefault="00750615" w:rsidP="003E441C"/>
        <w:p w14:paraId="5017B5AA" w14:textId="77777777" w:rsidR="00750615" w:rsidRDefault="00750615" w:rsidP="003E441C"/>
        <w:p w14:paraId="38A12036" w14:textId="77777777" w:rsidR="00750615" w:rsidRDefault="00750615" w:rsidP="003E441C"/>
        <w:p w14:paraId="185D8F36" w14:textId="77777777" w:rsidR="00750615" w:rsidRDefault="00750615" w:rsidP="003E441C"/>
        <w:p w14:paraId="584BCB0E" w14:textId="77777777" w:rsidR="00750615" w:rsidRDefault="00750615" w:rsidP="003E441C"/>
        <w:p w14:paraId="6EB9BA04" w14:textId="77777777" w:rsidR="00750615" w:rsidRDefault="00750615" w:rsidP="003E441C"/>
        <w:p w14:paraId="662214CD" w14:textId="77777777" w:rsidR="00750615" w:rsidRDefault="00750615" w:rsidP="003E441C"/>
        <w:p w14:paraId="4484E54C" w14:textId="77777777" w:rsidR="00750615" w:rsidRDefault="00750615" w:rsidP="003E441C"/>
        <w:p w14:paraId="395D72DF" w14:textId="77777777" w:rsidR="00750615" w:rsidRDefault="00750615" w:rsidP="003E441C"/>
        <w:p w14:paraId="510C9BD1" w14:textId="77777777" w:rsidR="00750615" w:rsidRDefault="00750615" w:rsidP="003E441C"/>
        <w:p w14:paraId="6BC293B7" w14:textId="77777777" w:rsidR="00750615" w:rsidRDefault="00750615" w:rsidP="003E441C"/>
        <w:p w14:paraId="22A9B7D0" w14:textId="77777777" w:rsidR="00750615" w:rsidRDefault="00750615" w:rsidP="003E441C"/>
        <w:p w14:paraId="63FD626E" w14:textId="77777777" w:rsidR="00750615" w:rsidRDefault="00750615" w:rsidP="003E441C"/>
        <w:p w14:paraId="0AB5F4D3" w14:textId="77777777" w:rsidR="00750615" w:rsidRDefault="00750615" w:rsidP="003E441C"/>
        <w:p w14:paraId="017DF47C" w14:textId="77777777" w:rsidR="00750615" w:rsidRDefault="00750615" w:rsidP="003E441C"/>
        <w:p w14:paraId="5818E481" w14:textId="77777777" w:rsidR="00750615" w:rsidRDefault="00750615" w:rsidP="003E441C"/>
        <w:p w14:paraId="4E031031" w14:textId="77777777" w:rsidR="00750615" w:rsidRDefault="00750615" w:rsidP="003E441C"/>
        <w:p w14:paraId="6690F93F" w14:textId="77777777" w:rsidR="00722C42" w:rsidRDefault="00722C42" w:rsidP="003E441C"/>
        <w:p w14:paraId="62B6D0BC" w14:textId="77777777" w:rsidR="00722C42" w:rsidRDefault="00722C42" w:rsidP="003E441C"/>
        <w:p w14:paraId="1A7296E3" w14:textId="77777777" w:rsidR="00722C42" w:rsidRDefault="00722C42" w:rsidP="003E441C"/>
        <w:p w14:paraId="39134D18" w14:textId="77777777" w:rsidR="00722C42" w:rsidRDefault="00722C42" w:rsidP="003E441C"/>
        <w:p w14:paraId="34816843" w14:textId="77777777" w:rsidR="00750615" w:rsidRDefault="00750615" w:rsidP="003E441C"/>
        <w:p w14:paraId="6389A44F" w14:textId="77777777" w:rsidR="00750615" w:rsidRDefault="00750615" w:rsidP="003E441C"/>
        <w:p w14:paraId="32715FF7" w14:textId="77777777" w:rsidR="007564E5" w:rsidRPr="00A80E8C" w:rsidRDefault="00000000" w:rsidP="003E441C"/>
      </w:sdtContent>
    </w:sdt>
    <w:bookmarkStart w:id="1495" w:name="_DxCrossRefBm1379192633" w:displacedByCustomXml="next"/>
    <w:bookmarkStart w:id="1496" w:name="_DxCrossRefBm9000224" w:displacedByCustomXml="next"/>
    <w:bookmarkStart w:id="1497" w:name="_Toc256000118" w:displacedByCustomXml="next"/>
    <w:bookmarkStart w:id="1498" w:name="_Toc427661552" w:displacedByCustomXml="next"/>
    <w:sdt>
      <w:sdtPr>
        <w:rPr>
          <w:b w:val="0"/>
          <w:color w:val="auto"/>
          <w:sz w:val="22"/>
          <w:szCs w:val="24"/>
          <w:lang w:val="en-US"/>
        </w:rPr>
        <w:alias w:val="topic"/>
        <w:tag w:val="topic"/>
        <w:id w:val="-795268709"/>
      </w:sdtPr>
      <w:sdtContent>
        <w:p w14:paraId="427B4479" w14:textId="77777777" w:rsidR="00E11647" w:rsidRDefault="00581773" w:rsidP="00CD5686">
          <w:pPr>
            <w:pStyle w:val="Heading3IR"/>
          </w:pPr>
          <w:r w:rsidRPr="00FF2450">
            <w:t>APPENDIX 2 OF ANNEX II</w:t>
          </w:r>
          <w:bookmarkEnd w:id="1498"/>
          <w:r w:rsidRPr="00FF2450">
            <w:rPr>
              <w:noProof/>
              <w:lang w:val="ru-RU" w:eastAsia="ru-RU"/>
            </w:rPr>
            <w:drawing>
              <wp:inline distT="0" distB="0" distL="0" distR="0" wp14:anchorId="28F7CF7A" wp14:editId="45DF4DBE">
                <wp:extent cx="8255" cy="8255"/>
                <wp:effectExtent l="0" t="0" r="0" b="0"/>
                <wp:docPr id="2050476597" name="Billede 1" descr="L_2015063EN.01009901.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717285" name="Picture 1" descr="L_2015063EN.01009901.tif"/>
                        <pic:cNvPicPr>
                          <a:picLocks noChangeAspect="1" noChangeArrowheads="1"/>
                        </pic:cNvPicPr>
                      </pic:nvPicPr>
                      <pic:blipFill>
                        <a:blip r:link="rId19">
                          <a:extLst>
                            <a:ext uri="{28A0092B-C50C-407E-A947-70E740481C1C}">
                              <a14:useLocalDpi xmlns:a14="http://schemas.microsoft.com/office/drawing/2010/main" val="0"/>
                            </a:ext>
                          </a:extLst>
                        </a:blip>
                        <a:stretch>
                          <a:fillRect/>
                        </a:stretch>
                      </pic:blipFill>
                      <pic:spPr bwMode="auto">
                        <a:xfrm>
                          <a:off x="0" y="0"/>
                          <a:ext cx="8255" cy="8255"/>
                        </a:xfrm>
                        <a:prstGeom prst="rect">
                          <a:avLst/>
                        </a:prstGeom>
                        <a:noFill/>
                        <a:ln>
                          <a:noFill/>
                        </a:ln>
                      </pic:spPr>
                    </pic:pic>
                  </a:graphicData>
                </a:graphic>
              </wp:inline>
            </w:drawing>
          </w:r>
          <w:bookmarkEnd w:id="1497"/>
          <w:bookmarkEnd w:id="1496"/>
          <w:bookmarkEnd w:id="1495"/>
        </w:p>
        <w:p w14:paraId="0DFEA336" w14:textId="77777777" w:rsidR="0003267D" w:rsidRDefault="0003267D" w:rsidP="00750615">
          <w:pPr>
            <w:pStyle w:val="Dxshortdesc"/>
            <w:jc w:val="both"/>
          </w:pPr>
        </w:p>
        <w:p w14:paraId="7CC80C81" w14:textId="77777777" w:rsidR="00722C42" w:rsidRDefault="00722C42" w:rsidP="00722C42">
          <w:pPr>
            <w:jc w:val="center"/>
          </w:pPr>
          <w:r>
            <w:rPr>
              <w:noProof/>
              <w:lang w:val="ru-RU" w:eastAsia="ru-RU"/>
            </w:rPr>
            <w:drawing>
              <wp:inline distT="0" distB="0" distL="0" distR="0" wp14:anchorId="22B6445F" wp14:editId="4569BBE4">
                <wp:extent cx="734060" cy="570839"/>
                <wp:effectExtent l="0" t="0" r="0" b="1270"/>
                <wp:docPr id="1080692505" name="Рисунок 1080692505" descr="ՀՀ զինանշա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Рисунок 2" descr="ՀՀ զինանշան"/>
                        <pic:cNvPicPr>
                          <a:picLocks noChangeAspect="1" noChangeArrowheads="1"/>
                        </pic:cNvPicPr>
                      </pic:nvPicPr>
                      <pic:blipFill>
                        <a:blip r:embed="rId16"/>
                        <a:stretch>
                          <a:fillRect/>
                        </a:stretch>
                      </pic:blipFill>
                      <pic:spPr bwMode="auto">
                        <a:xfrm>
                          <a:off x="0" y="0"/>
                          <a:ext cx="750110" cy="583320"/>
                        </a:xfrm>
                        <a:prstGeom prst="rect">
                          <a:avLst/>
                        </a:prstGeom>
                      </pic:spPr>
                    </pic:pic>
                  </a:graphicData>
                </a:graphic>
              </wp:inline>
            </w:drawing>
          </w:r>
        </w:p>
        <w:p w14:paraId="2194B26B" w14:textId="77777777" w:rsidR="00722C42" w:rsidRPr="001F36DB" w:rsidRDefault="00722C42" w:rsidP="00722C42">
          <w:pPr>
            <w:spacing w:after="0"/>
            <w:jc w:val="center"/>
            <w:rPr>
              <w:rFonts w:ascii="GHEA Grapalat" w:hAnsi="GHEA Grapalat"/>
              <w:lang w:val="hy-AM"/>
            </w:rPr>
          </w:pPr>
          <w:r w:rsidRPr="001F36DB">
            <w:rPr>
              <w:rFonts w:ascii="GHEA Grapalat" w:hAnsi="GHEA Grapalat"/>
              <w:lang w:val="hy-AM"/>
            </w:rPr>
            <w:t>ՀԱՅԱՍՏԱՆԻ ՀԱՆՐԱՊԵՏՈՒԹՅԱՆ ՔԱՂԱՔԱՑԻԱԿԱՆ ԱՎԻԱՑԻԱՅԻ ԿՈՄԻՏԵ</w:t>
          </w:r>
        </w:p>
        <w:p w14:paraId="608D6898" w14:textId="77777777" w:rsidR="00722C42" w:rsidRPr="001F36DB" w:rsidRDefault="00722C42" w:rsidP="00722C42">
          <w:pPr>
            <w:spacing w:after="0"/>
            <w:jc w:val="center"/>
            <w:rPr>
              <w:rFonts w:ascii="GHEA Grapalat" w:hAnsi="GHEA Grapalat"/>
              <w:lang w:val="hy-AM"/>
            </w:rPr>
          </w:pPr>
          <w:r w:rsidRPr="001F36DB">
            <w:rPr>
              <w:rFonts w:ascii="GHEA Grapalat" w:hAnsi="GHEA Grapalat"/>
              <w:lang w:val="hy-AM"/>
            </w:rPr>
            <w:t>CIVIL AVIATION COMMITTEE OF THE REPUBLIC OF ARMENIA</w:t>
          </w:r>
        </w:p>
        <w:p w14:paraId="2BF27220" w14:textId="77777777" w:rsidR="00722C42" w:rsidRPr="001F36DB" w:rsidRDefault="00722C42" w:rsidP="00722C42">
          <w:pPr>
            <w:spacing w:after="0"/>
            <w:jc w:val="center"/>
            <w:rPr>
              <w:rFonts w:ascii="GHEA Grapalat" w:hAnsi="GHEA Grapalat"/>
              <w:lang w:val="hy-AM"/>
            </w:rPr>
          </w:pPr>
        </w:p>
        <w:p w14:paraId="0F11067A" w14:textId="77777777" w:rsidR="00722C42" w:rsidRPr="001F36DB" w:rsidRDefault="00722C42" w:rsidP="00722C42">
          <w:pPr>
            <w:spacing w:after="0"/>
            <w:jc w:val="center"/>
            <w:rPr>
              <w:rFonts w:ascii="GHEA Grapalat" w:hAnsi="GHEA Grapalat"/>
              <w:sz w:val="20"/>
              <w:szCs w:val="20"/>
              <w:lang w:val="hy-AM"/>
            </w:rPr>
          </w:pPr>
          <w:r w:rsidRPr="001F36DB">
            <w:rPr>
              <w:rFonts w:ascii="GHEA Grapalat" w:hAnsi="GHEA Grapalat"/>
              <w:sz w:val="20"/>
              <w:szCs w:val="20"/>
              <w:lang w:val="hy-AM"/>
            </w:rPr>
            <w:t>ՕԴԱՅԻՆ ԵՐԹԵՎԵԿՈՒԹՅՆ ԿԱՐԳԱՎԱՐՆԵՐԻ ՈՒՍՈՒՄՆԱԿԱՆ ԿԵՆՏՐՈՆԻ ՎԿԱՅԱԿԱՆ</w:t>
          </w:r>
        </w:p>
        <w:p w14:paraId="1B32296D" w14:textId="77777777" w:rsidR="00722C42" w:rsidRPr="001F36DB" w:rsidRDefault="00722C42" w:rsidP="00722C42">
          <w:pPr>
            <w:spacing w:after="0"/>
            <w:jc w:val="center"/>
            <w:rPr>
              <w:rFonts w:ascii="GHEA Grapalat" w:hAnsi="GHEA Grapalat"/>
              <w:sz w:val="20"/>
              <w:szCs w:val="20"/>
              <w:lang w:val="hy-AM"/>
            </w:rPr>
          </w:pPr>
          <w:r w:rsidRPr="001F36DB">
            <w:rPr>
              <w:rFonts w:ascii="GHEA Grapalat" w:hAnsi="GHEA Grapalat"/>
              <w:sz w:val="20"/>
              <w:szCs w:val="20"/>
              <w:lang w:val="hy-AM"/>
            </w:rPr>
            <w:t>AIR TRAFFIC CONTROLLERS TRAINING CENTER CERTIFICATE</w:t>
          </w:r>
        </w:p>
        <w:p w14:paraId="6E6BE96D" w14:textId="77777777" w:rsidR="00722C42" w:rsidRDefault="00722C42" w:rsidP="00722C42">
          <w:pPr>
            <w:spacing w:after="0"/>
            <w:jc w:val="center"/>
            <w:rPr>
              <w:rFonts w:ascii="GHEA Grapalat" w:hAnsi="GHEA Grapalat"/>
              <w:sz w:val="24"/>
              <w:lang w:val="hy-AM"/>
            </w:rPr>
          </w:pPr>
        </w:p>
        <w:p w14:paraId="3CE6E898" w14:textId="77777777" w:rsidR="00722C42" w:rsidRPr="001F36DB" w:rsidRDefault="00722C42" w:rsidP="00722C42">
          <w:pPr>
            <w:spacing w:after="0"/>
            <w:rPr>
              <w:rFonts w:ascii="GHEA Grapalat" w:hAnsi="GHEA Grapalat"/>
              <w:sz w:val="20"/>
              <w:szCs w:val="20"/>
              <w:lang w:val="hy-AM"/>
            </w:rPr>
          </w:pPr>
          <w:r w:rsidRPr="002674C6">
            <w:rPr>
              <w:rFonts w:ascii="GHEA Grapalat" w:hAnsi="GHEA Grapalat"/>
              <w:sz w:val="24"/>
              <w:lang w:val="hy-AM"/>
            </w:rPr>
            <w:t xml:space="preserve">           </w:t>
          </w:r>
          <w:r w:rsidRPr="001F36DB">
            <w:rPr>
              <w:rFonts w:ascii="GHEA Grapalat" w:hAnsi="GHEA Grapalat"/>
              <w:sz w:val="20"/>
              <w:szCs w:val="20"/>
              <w:lang w:val="hy-AM"/>
            </w:rPr>
            <w:t>Համաձայն ՀՀ Տարածքային կառավարման և ենթակառուցվածքների նախարարի 20___թ</w:t>
          </w:r>
          <w:r w:rsidRPr="001F36DB">
            <w:rPr>
              <w:rFonts w:ascii="Cambria Math" w:hAnsi="Cambria Math" w:cs="Cambria Math"/>
              <w:sz w:val="20"/>
              <w:szCs w:val="20"/>
              <w:lang w:val="hy-AM"/>
            </w:rPr>
            <w:t>․</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հրամանի</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և</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ստորև</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նշված</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պայմանների</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ՀՀ</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Քաղաքացիական</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ավիացիայի</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կոմիտեն</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սույնով</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հավաստում</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է</w:t>
          </w:r>
        </w:p>
        <w:p w14:paraId="0175DB93" w14:textId="77777777" w:rsidR="00722C42" w:rsidRPr="001F36DB" w:rsidRDefault="00722C42" w:rsidP="00722C42">
          <w:pPr>
            <w:spacing w:after="0"/>
            <w:rPr>
              <w:rFonts w:ascii="GHEA Grapalat" w:hAnsi="GHEA Grapalat"/>
              <w:sz w:val="20"/>
              <w:szCs w:val="20"/>
              <w:lang w:val="hy-AM"/>
            </w:rPr>
          </w:pPr>
          <w:r w:rsidRPr="001F36DB">
            <w:rPr>
              <w:rFonts w:ascii="GHEA Grapalat" w:hAnsi="GHEA Grapalat"/>
              <w:sz w:val="20"/>
              <w:szCs w:val="20"/>
              <w:lang w:val="hy-AM"/>
            </w:rPr>
            <w:t xml:space="preserve">Pursuant to Order №  of the Minister of Territorial Administration and Infrastructure of the </w:t>
          </w:r>
          <w:r w:rsidRPr="001F36DB">
            <w:rPr>
              <w:rFonts w:ascii="GHEA Grapalat" w:hAnsi="GHEA Grapalat"/>
              <w:sz w:val="20"/>
              <w:szCs w:val="20"/>
            </w:rPr>
            <w:t>RA</w:t>
          </w:r>
          <w:r w:rsidRPr="001F36DB">
            <w:rPr>
              <w:rFonts w:ascii="GHEA Grapalat" w:hAnsi="GHEA Grapalat"/>
              <w:sz w:val="20"/>
              <w:szCs w:val="20"/>
              <w:lang w:val="hy-AM"/>
            </w:rPr>
            <w:t xml:space="preserve"> and subject to the conditions specified below, the </w:t>
          </w:r>
          <w:r w:rsidRPr="001F36DB">
            <w:rPr>
              <w:rFonts w:ascii="GHEA Grapalat" w:hAnsi="GHEA Grapalat"/>
              <w:sz w:val="20"/>
              <w:szCs w:val="20"/>
            </w:rPr>
            <w:t>C</w:t>
          </w:r>
          <w:r w:rsidRPr="001F36DB">
            <w:rPr>
              <w:rFonts w:ascii="GHEA Grapalat" w:hAnsi="GHEA Grapalat"/>
              <w:sz w:val="20"/>
              <w:szCs w:val="20"/>
              <w:lang w:val="hy-AM"/>
            </w:rPr>
            <w:t xml:space="preserve">ivil aviation committee of the </w:t>
          </w:r>
          <w:r w:rsidRPr="001F36DB">
            <w:rPr>
              <w:rFonts w:ascii="GHEA Grapalat" w:hAnsi="GHEA Grapalat"/>
              <w:sz w:val="20"/>
              <w:szCs w:val="20"/>
            </w:rPr>
            <w:t>RA</w:t>
          </w:r>
          <w:r w:rsidRPr="001F36DB">
            <w:rPr>
              <w:rFonts w:ascii="GHEA Grapalat" w:hAnsi="GHEA Grapalat"/>
              <w:sz w:val="20"/>
              <w:szCs w:val="20"/>
              <w:lang w:val="hy-AM"/>
            </w:rPr>
            <w:t xml:space="preserve"> hereby certifies</w:t>
          </w:r>
        </w:p>
        <w:p w14:paraId="21754D67" w14:textId="77777777" w:rsidR="00722C42" w:rsidRPr="0068024C" w:rsidRDefault="00722C42" w:rsidP="00722C42">
          <w:pPr>
            <w:spacing w:after="0"/>
            <w:jc w:val="center"/>
            <w:rPr>
              <w:rFonts w:ascii="GHEA Grapalat" w:hAnsi="GHEA Grapalat"/>
              <w:sz w:val="20"/>
              <w:szCs w:val="20"/>
              <w:lang w:val="hy-AM"/>
            </w:rPr>
          </w:pPr>
          <w:r w:rsidRPr="0068024C">
            <w:rPr>
              <w:rFonts w:ascii="GHEA Grapalat" w:hAnsi="GHEA Grapalat"/>
              <w:sz w:val="20"/>
              <w:szCs w:val="20"/>
            </w:rPr>
            <w:t>[</w:t>
          </w:r>
          <w:r w:rsidRPr="0068024C">
            <w:rPr>
              <w:rFonts w:ascii="GHEA Grapalat" w:hAnsi="GHEA Grapalat"/>
              <w:sz w:val="20"/>
              <w:szCs w:val="20"/>
              <w:lang w:val="hy-AM"/>
            </w:rPr>
            <w:t xml:space="preserve"> ՈՒսումնական կազմակերպության անունը ]</w:t>
          </w:r>
        </w:p>
        <w:p w14:paraId="2C272856" w14:textId="77777777" w:rsidR="00722C42" w:rsidRPr="0068024C" w:rsidRDefault="00722C42" w:rsidP="00722C42">
          <w:pPr>
            <w:spacing w:after="0"/>
            <w:jc w:val="center"/>
            <w:rPr>
              <w:rFonts w:ascii="GHEA Grapalat" w:hAnsi="GHEA Grapalat"/>
              <w:sz w:val="20"/>
              <w:szCs w:val="20"/>
              <w:lang w:val="hy-AM"/>
            </w:rPr>
          </w:pPr>
          <w:r w:rsidRPr="0068024C">
            <w:rPr>
              <w:rFonts w:ascii="GHEA Grapalat" w:hAnsi="GHEA Grapalat"/>
              <w:sz w:val="20"/>
              <w:szCs w:val="20"/>
            </w:rPr>
            <w:t>[</w:t>
          </w:r>
          <w:r w:rsidRPr="0068024C">
            <w:rPr>
              <w:rFonts w:ascii="GHEA Grapalat" w:hAnsi="GHEA Grapalat"/>
              <w:sz w:val="20"/>
              <w:szCs w:val="20"/>
              <w:lang w:val="hy-AM"/>
            </w:rPr>
            <w:t xml:space="preserve"> Name of Training Organization ]</w:t>
          </w:r>
        </w:p>
        <w:p w14:paraId="754327E5" w14:textId="77777777" w:rsidR="00722C42" w:rsidRPr="0068024C" w:rsidRDefault="00722C42" w:rsidP="00722C42">
          <w:pPr>
            <w:spacing w:after="0"/>
            <w:jc w:val="center"/>
            <w:rPr>
              <w:rFonts w:ascii="GHEA Grapalat" w:hAnsi="GHEA Grapalat"/>
              <w:sz w:val="20"/>
              <w:szCs w:val="20"/>
              <w:lang w:val="hy-AM"/>
            </w:rPr>
          </w:pPr>
          <w:r w:rsidRPr="0068024C">
            <w:rPr>
              <w:sz w:val="20"/>
              <w:szCs w:val="20"/>
              <w:lang w:val="hy-AM"/>
            </w:rPr>
            <w:t>[</w:t>
          </w:r>
          <w:r w:rsidRPr="0068024C">
            <w:rPr>
              <w:rFonts w:ascii="GHEA Grapalat" w:hAnsi="GHEA Grapalat"/>
              <w:sz w:val="20"/>
              <w:szCs w:val="20"/>
              <w:lang w:val="hy-AM"/>
            </w:rPr>
            <w:t>ՈՒՍՈՒՄՆԱԿԱՆ ԿԱԶՄԱԿԵՐՊՈՒԹՅԱՆ ՀԱՍՑԵՆ]</w:t>
          </w:r>
        </w:p>
        <w:p w14:paraId="2C5E6AAD" w14:textId="77777777" w:rsidR="00722C42" w:rsidRPr="0068024C" w:rsidRDefault="00722C42" w:rsidP="00722C42">
          <w:pPr>
            <w:spacing w:after="0"/>
            <w:jc w:val="center"/>
            <w:rPr>
              <w:rFonts w:ascii="GHEA Grapalat" w:hAnsi="GHEA Grapalat"/>
              <w:sz w:val="20"/>
              <w:szCs w:val="20"/>
              <w:lang w:val="hy-AM"/>
            </w:rPr>
          </w:pPr>
          <w:r w:rsidRPr="0068024C">
            <w:rPr>
              <w:rFonts w:ascii="GHEA Grapalat" w:hAnsi="GHEA Grapalat"/>
              <w:sz w:val="20"/>
              <w:szCs w:val="20"/>
              <w:lang w:val="hy-AM"/>
            </w:rPr>
            <w:t>[ADDRESS OF THE TRAINING ORGANISATION]</w:t>
          </w:r>
        </w:p>
        <w:p w14:paraId="3D2F2F10" w14:textId="77777777" w:rsidR="00722C42" w:rsidRPr="001F36DB" w:rsidRDefault="00722C42" w:rsidP="00722C42">
          <w:pPr>
            <w:spacing w:after="0"/>
            <w:rPr>
              <w:rFonts w:ascii="GHEA Grapalat" w:hAnsi="GHEA Grapalat"/>
              <w:sz w:val="20"/>
              <w:szCs w:val="20"/>
              <w:lang w:val="hy-AM"/>
            </w:rPr>
          </w:pPr>
          <w:r>
            <w:rPr>
              <w:rFonts w:ascii="GHEA Grapalat" w:hAnsi="GHEA Grapalat"/>
              <w:sz w:val="20"/>
              <w:szCs w:val="20"/>
              <w:lang w:val="hy-AM"/>
            </w:rPr>
            <w:t xml:space="preserve">         </w:t>
          </w:r>
          <w:r w:rsidRPr="001F36DB">
            <w:rPr>
              <w:rFonts w:ascii="GHEA Grapalat" w:hAnsi="GHEA Grapalat"/>
              <w:sz w:val="20"/>
              <w:szCs w:val="20"/>
              <w:lang w:val="hy-AM"/>
            </w:rPr>
            <w:t>Որպես Part ATCO.OR սերտիֆիկացված ուսումնական կազմակերպություն՝ կից հաստատված ցանկում նշված Part ATCO ուսուցում իրականացնելու իրավունքով։</w:t>
          </w:r>
        </w:p>
        <w:p w14:paraId="562D45D6" w14:textId="77777777" w:rsidR="00722C42" w:rsidRPr="001F36DB" w:rsidRDefault="00722C42" w:rsidP="00722C42">
          <w:pPr>
            <w:spacing w:after="0"/>
            <w:rPr>
              <w:rFonts w:ascii="GHEA Grapalat" w:hAnsi="GHEA Grapalat"/>
              <w:sz w:val="20"/>
              <w:szCs w:val="20"/>
            </w:rPr>
          </w:pPr>
          <w:r w:rsidRPr="001F36DB">
            <w:rPr>
              <w:rFonts w:ascii="GHEA Grapalat" w:hAnsi="GHEA Grapalat"/>
              <w:sz w:val="20"/>
              <w:szCs w:val="20"/>
            </w:rPr>
            <w:t>A</w:t>
          </w:r>
          <w:r w:rsidRPr="001F36DB">
            <w:rPr>
              <w:rFonts w:ascii="GHEA Grapalat" w:hAnsi="GHEA Grapalat"/>
              <w:sz w:val="20"/>
              <w:szCs w:val="20"/>
              <w:lang w:val="hy-AM"/>
            </w:rPr>
            <w:t>s a Part ATCO.OR certified training organisation with the privilege to provide Part ATCO training, as listed in the attached training approval</w:t>
          </w:r>
          <w:r w:rsidRPr="001F36DB">
            <w:rPr>
              <w:rFonts w:ascii="GHEA Grapalat" w:hAnsi="GHEA Grapalat"/>
              <w:sz w:val="20"/>
              <w:szCs w:val="20"/>
            </w:rPr>
            <w:t>.</w:t>
          </w:r>
        </w:p>
        <w:p w14:paraId="21DD1875" w14:textId="77777777" w:rsidR="00722C42" w:rsidRPr="00722C42" w:rsidRDefault="00722C42" w:rsidP="00722C42">
          <w:pPr>
            <w:spacing w:after="0"/>
            <w:jc w:val="center"/>
            <w:rPr>
              <w:rFonts w:ascii="GHEA Grapalat" w:hAnsi="GHEA Grapalat"/>
              <w:sz w:val="20"/>
              <w:szCs w:val="20"/>
              <w:lang w:val="hy-AM"/>
            </w:rPr>
          </w:pPr>
          <w:r w:rsidRPr="00722C42">
            <w:rPr>
              <w:rFonts w:ascii="GHEA Grapalat" w:hAnsi="GHEA Grapalat"/>
              <w:sz w:val="20"/>
              <w:szCs w:val="20"/>
              <w:lang w:val="hy-AM"/>
            </w:rPr>
            <w:t>Հաստատման պայմաններ և արտոնություններ՝</w:t>
          </w:r>
        </w:p>
        <w:p w14:paraId="3A0001B1" w14:textId="77777777" w:rsidR="00722C42" w:rsidRPr="00722C42" w:rsidRDefault="00722C42" w:rsidP="00722C42">
          <w:pPr>
            <w:spacing w:after="0"/>
            <w:jc w:val="center"/>
            <w:rPr>
              <w:rFonts w:ascii="GHEA Grapalat" w:hAnsi="GHEA Grapalat"/>
              <w:sz w:val="20"/>
              <w:szCs w:val="20"/>
              <w:lang w:val="hy-AM"/>
            </w:rPr>
          </w:pPr>
          <w:r w:rsidRPr="00722C42">
            <w:rPr>
              <w:rFonts w:ascii="GHEA Grapalat" w:hAnsi="GHEA Grapalat"/>
              <w:sz w:val="20"/>
              <w:szCs w:val="20"/>
              <w:lang w:val="hy-AM"/>
            </w:rPr>
            <w:t>Terms of approval and privileges:</w:t>
          </w:r>
        </w:p>
        <w:p w14:paraId="2D4DBE31" w14:textId="77777777" w:rsidR="00722C42" w:rsidRDefault="00722C42" w:rsidP="00722C42">
          <w:pPr>
            <w:spacing w:after="0"/>
            <w:rPr>
              <w:rFonts w:ascii="GHEA Grapalat" w:hAnsi="GHEA Grapalat"/>
              <w:sz w:val="20"/>
              <w:szCs w:val="20"/>
              <w:lang w:val="hy-AM"/>
            </w:rPr>
          </w:pPr>
          <w:r>
            <w:rPr>
              <w:rFonts w:ascii="GHEA Grapalat" w:hAnsi="GHEA Grapalat"/>
              <w:sz w:val="20"/>
              <w:szCs w:val="20"/>
              <w:lang w:val="hy-AM"/>
            </w:rPr>
            <w:t xml:space="preserve">     </w:t>
          </w:r>
          <w:r w:rsidRPr="001F36DB">
            <w:rPr>
              <w:rFonts w:ascii="GHEA Grapalat" w:hAnsi="GHEA Grapalat"/>
              <w:sz w:val="20"/>
              <w:szCs w:val="20"/>
              <w:lang w:val="hy-AM"/>
            </w:rPr>
            <w:t>Այս վկայականը սահմանափակվում է կից հաստատված ցանկում նշված ուսուցում տրամադրելու արտոնություններով և շրջանակով:</w:t>
          </w:r>
        </w:p>
        <w:p w14:paraId="1A861DF1" w14:textId="77777777" w:rsidR="00722C42" w:rsidRDefault="00722C42" w:rsidP="00722C42">
          <w:pPr>
            <w:spacing w:after="0"/>
            <w:rPr>
              <w:rFonts w:ascii="GHEA Grapalat" w:hAnsi="GHEA Grapalat"/>
              <w:sz w:val="20"/>
              <w:szCs w:val="20"/>
              <w:lang w:val="hy-AM"/>
            </w:rPr>
          </w:pPr>
          <w:r>
            <w:rPr>
              <w:lang w:val="hy-AM"/>
            </w:rPr>
            <w:t xml:space="preserve">      </w:t>
          </w:r>
          <w:r w:rsidRPr="001F36DB">
            <w:rPr>
              <w:rFonts w:ascii="GHEA Grapalat" w:hAnsi="GHEA Grapalat"/>
              <w:sz w:val="20"/>
              <w:szCs w:val="20"/>
              <w:lang w:val="hy-AM"/>
            </w:rPr>
            <w:t>This certificate is limited to the privileges and the scope of providing training as listed in the attached training approval.</w:t>
          </w:r>
        </w:p>
        <w:p w14:paraId="26376C9C" w14:textId="77777777" w:rsidR="00722C42" w:rsidRDefault="00722C42" w:rsidP="00722C42">
          <w:pPr>
            <w:spacing w:after="0"/>
            <w:rPr>
              <w:rFonts w:ascii="GHEA Grapalat" w:hAnsi="GHEA Grapalat"/>
              <w:sz w:val="20"/>
              <w:szCs w:val="20"/>
              <w:lang w:val="hy-AM"/>
            </w:rPr>
          </w:pPr>
          <w:r>
            <w:rPr>
              <w:rFonts w:ascii="GHEA Grapalat" w:hAnsi="GHEA Grapalat"/>
              <w:sz w:val="20"/>
              <w:szCs w:val="20"/>
              <w:lang w:val="hy-AM"/>
            </w:rPr>
            <w:t xml:space="preserve">    </w:t>
          </w:r>
          <w:r w:rsidRPr="001F36DB">
            <w:rPr>
              <w:rFonts w:ascii="GHEA Grapalat" w:hAnsi="GHEA Grapalat"/>
              <w:sz w:val="20"/>
              <w:szCs w:val="20"/>
              <w:lang w:val="hy-AM"/>
            </w:rPr>
            <w:t xml:space="preserve">Այս վկայականը վավեր է, քանի դեռ սերտիֆիկացված կազմակերպությունը պահպանում է համապատասխանությունը Part ATCO.OR-ին, Part ATCO-ին և այլ </w:t>
          </w:r>
          <w:r w:rsidR="00373176">
            <w:rPr>
              <w:rFonts w:ascii="GHEA Grapalat" w:hAnsi="GHEA Grapalat"/>
              <w:sz w:val="20"/>
              <w:szCs w:val="20"/>
              <w:lang w:val="hy-AM"/>
            </w:rPr>
            <w:t xml:space="preserve"> </w:t>
          </w:r>
          <w:r w:rsidRPr="001F36DB">
            <w:rPr>
              <w:rFonts w:ascii="GHEA Grapalat" w:hAnsi="GHEA Grapalat"/>
              <w:sz w:val="20"/>
              <w:szCs w:val="20"/>
              <w:lang w:val="hy-AM"/>
            </w:rPr>
            <w:t>կիրառելի կանոնակարգերին:</w:t>
          </w:r>
        </w:p>
        <w:p w14:paraId="374E7025" w14:textId="77777777" w:rsidR="00722C42" w:rsidRDefault="00722C42" w:rsidP="00722C42">
          <w:pPr>
            <w:spacing w:after="0"/>
            <w:rPr>
              <w:rFonts w:ascii="GHEA Grapalat" w:hAnsi="GHEA Grapalat"/>
              <w:sz w:val="20"/>
              <w:szCs w:val="20"/>
              <w:lang w:val="hy-AM"/>
            </w:rPr>
          </w:pPr>
          <w:r>
            <w:rPr>
              <w:rFonts w:ascii="GHEA Grapalat" w:hAnsi="GHEA Grapalat"/>
              <w:sz w:val="20"/>
              <w:szCs w:val="20"/>
              <w:lang w:val="hy-AM"/>
            </w:rPr>
            <w:t xml:space="preserve">   </w:t>
          </w:r>
          <w:r w:rsidRPr="001F36DB">
            <w:rPr>
              <w:rFonts w:ascii="GHEA Grapalat" w:hAnsi="GHEA Grapalat"/>
              <w:sz w:val="20"/>
              <w:szCs w:val="20"/>
              <w:lang w:val="hy-AM"/>
            </w:rPr>
            <w:t>This certificate is valid whilst the certified organisation remains in compliance with Part ATCO.OR, Part ATCO and other applicable regulations.</w:t>
          </w:r>
        </w:p>
        <w:p w14:paraId="5730FC41" w14:textId="77777777" w:rsidR="00722C42" w:rsidRDefault="00722C42" w:rsidP="00722C42">
          <w:pPr>
            <w:spacing w:after="0"/>
            <w:rPr>
              <w:rFonts w:ascii="GHEA Grapalat" w:hAnsi="GHEA Grapalat"/>
              <w:sz w:val="20"/>
              <w:szCs w:val="20"/>
              <w:lang w:val="hy-AM"/>
            </w:rPr>
          </w:pPr>
          <w:r w:rsidRPr="001F36DB">
            <w:rPr>
              <w:rFonts w:ascii="GHEA Grapalat" w:hAnsi="GHEA Grapalat"/>
              <w:sz w:val="20"/>
              <w:szCs w:val="20"/>
              <w:lang w:val="hy-AM"/>
            </w:rPr>
            <w:t>Պայմանով, որ պահպանվում է վերոնշյալ հաստատման պայմանների և արտոնությունների համապատասխանությունը, այս վկայականը մնում է վավեր, եթե այն չի հանձնվել, փոխարինվել, սահմանափակվել, կասեցվել կամ չեղյալ հայտարարվել:</w:t>
          </w:r>
        </w:p>
        <w:p w14:paraId="0D4A2807" w14:textId="77777777" w:rsidR="00722C42" w:rsidRDefault="00722C42" w:rsidP="00722C42">
          <w:pPr>
            <w:spacing w:after="0"/>
            <w:rPr>
              <w:rFonts w:ascii="GHEA Grapalat" w:hAnsi="GHEA Grapalat"/>
              <w:sz w:val="20"/>
              <w:szCs w:val="20"/>
              <w:lang w:val="hy-AM"/>
            </w:rPr>
          </w:pPr>
          <w:r w:rsidRPr="001F36DB">
            <w:rPr>
              <w:rFonts w:ascii="GHEA Grapalat" w:hAnsi="GHEA Grapalat"/>
              <w:sz w:val="20"/>
              <w:szCs w:val="20"/>
              <w:lang w:val="hy-AM"/>
            </w:rPr>
            <w:t>Subject to compliance with the foregoing terms of approval and privileges, this certificate shall remain valid unless the certificate has been surrendered, superseded, limited, suspended or revoked.</w:t>
          </w:r>
        </w:p>
        <w:p w14:paraId="70EE42EC" w14:textId="77777777" w:rsidR="00722C42" w:rsidRDefault="00722C42" w:rsidP="00722C42">
          <w:pPr>
            <w:spacing w:after="0"/>
            <w:rPr>
              <w:rFonts w:ascii="GHEA Grapalat" w:hAnsi="GHEA Grapalat"/>
              <w:sz w:val="20"/>
              <w:szCs w:val="20"/>
              <w:lang w:val="hy-AM"/>
            </w:rPr>
          </w:pPr>
        </w:p>
        <w:p w14:paraId="7F8A4247" w14:textId="77777777" w:rsidR="00722C42" w:rsidRDefault="00722C42" w:rsidP="00722C42">
          <w:pPr>
            <w:spacing w:after="0"/>
            <w:rPr>
              <w:rFonts w:ascii="GHEA Grapalat" w:hAnsi="GHEA Grapalat"/>
              <w:sz w:val="20"/>
              <w:szCs w:val="20"/>
              <w:lang w:val="hy-AM"/>
            </w:rPr>
          </w:pPr>
          <w:r>
            <w:rPr>
              <w:rFonts w:ascii="GHEA Grapalat" w:hAnsi="GHEA Grapalat"/>
              <w:sz w:val="20"/>
              <w:szCs w:val="20"/>
              <w:lang w:val="hy-AM"/>
            </w:rPr>
            <w:t>Տրման ամսաթիվը՝</w:t>
          </w:r>
        </w:p>
        <w:p w14:paraId="761DA962" w14:textId="77777777" w:rsidR="00722C42" w:rsidRDefault="00722C42" w:rsidP="00722C42">
          <w:pPr>
            <w:spacing w:after="0"/>
            <w:rPr>
              <w:rFonts w:ascii="GHEA Grapalat" w:hAnsi="GHEA Grapalat"/>
              <w:sz w:val="20"/>
              <w:szCs w:val="20"/>
              <w:lang w:val="hy-AM"/>
            </w:rPr>
          </w:pPr>
        </w:p>
        <w:p w14:paraId="6AF7FDB9" w14:textId="77777777" w:rsidR="00722C42" w:rsidRPr="001F36DB" w:rsidRDefault="00722C42" w:rsidP="00722C42">
          <w:pPr>
            <w:spacing w:after="0"/>
            <w:rPr>
              <w:rFonts w:ascii="GHEA Grapalat" w:hAnsi="GHEA Grapalat"/>
              <w:sz w:val="20"/>
              <w:szCs w:val="20"/>
              <w:lang w:val="hy-AM"/>
            </w:rPr>
          </w:pPr>
          <w:r>
            <w:rPr>
              <w:rFonts w:ascii="GHEA Grapalat" w:hAnsi="GHEA Grapalat"/>
              <w:sz w:val="20"/>
              <w:szCs w:val="20"/>
              <w:lang w:val="hy-AM"/>
            </w:rPr>
            <w:t xml:space="preserve">Ստորագրված՝ </w:t>
          </w:r>
        </w:p>
        <w:p w14:paraId="46CD9C6A" w14:textId="77777777" w:rsidR="00722C42" w:rsidRPr="00FA6B07" w:rsidRDefault="00722C42" w:rsidP="00722C42">
          <w:pPr>
            <w:rPr>
              <w:lang w:val="hy-AM"/>
            </w:rPr>
          </w:pPr>
        </w:p>
        <w:p w14:paraId="58F6723C" w14:textId="77777777" w:rsidR="00C729B6" w:rsidRPr="00FA6B07" w:rsidRDefault="00C729B6" w:rsidP="00E11647">
          <w:pPr>
            <w:rPr>
              <w:lang w:val="hy-AM"/>
            </w:rPr>
          </w:pPr>
        </w:p>
        <w:p w14:paraId="01895EF0" w14:textId="77777777" w:rsidR="004B469E" w:rsidRPr="00FA6B07" w:rsidRDefault="004B469E" w:rsidP="00E11647">
          <w:pPr>
            <w:rPr>
              <w:noProof/>
              <w:lang w:val="hy-AM" w:eastAsia="ru-RU"/>
            </w:rPr>
          </w:pPr>
        </w:p>
        <w:p w14:paraId="0E0BC953" w14:textId="77777777" w:rsidR="004B469E" w:rsidRPr="00FA6B07" w:rsidRDefault="004B469E" w:rsidP="00E11647">
          <w:pPr>
            <w:rPr>
              <w:noProof/>
              <w:lang w:val="hy-AM" w:eastAsia="ru-RU"/>
            </w:rPr>
          </w:pPr>
        </w:p>
        <w:p w14:paraId="7537281A" w14:textId="77777777" w:rsidR="004B469E" w:rsidRPr="00FA6B07" w:rsidRDefault="004B469E" w:rsidP="004B469E">
          <w:pPr>
            <w:spacing w:after="0"/>
            <w:jc w:val="center"/>
            <w:rPr>
              <w:rFonts w:ascii="GHEA Grapalat" w:hAnsi="GHEA Grapalat"/>
              <w:sz w:val="20"/>
              <w:szCs w:val="20"/>
              <w:lang w:val="hy-AM"/>
            </w:rPr>
          </w:pPr>
          <w:r w:rsidRPr="00FA6B07">
            <w:rPr>
              <w:rFonts w:ascii="GHEA Grapalat" w:hAnsi="GHEA Grapalat"/>
              <w:sz w:val="20"/>
              <w:szCs w:val="20"/>
              <w:lang w:val="hy-AM"/>
            </w:rPr>
            <w:t xml:space="preserve">ՕԴԱՅԻՆ ԵՐԹԵՎԵԿՈՒԹՅԱՆ ԿԱՌԱՎԱՐՄԱՆ </w:t>
          </w:r>
          <w:r w:rsidRPr="00BD3CAB">
            <w:rPr>
              <w:rFonts w:ascii="GHEA Grapalat" w:hAnsi="GHEA Grapalat"/>
              <w:sz w:val="20"/>
              <w:szCs w:val="20"/>
              <w:lang w:val="hy-AM"/>
            </w:rPr>
            <w:t>ԿԱՐԳԱՎԱՐՆԵՐԻ</w:t>
          </w:r>
          <w:r w:rsidRPr="00FA6B07">
            <w:rPr>
              <w:rFonts w:ascii="GHEA Grapalat" w:hAnsi="GHEA Grapalat"/>
              <w:sz w:val="20"/>
              <w:szCs w:val="20"/>
              <w:lang w:val="hy-AM"/>
            </w:rPr>
            <w:t xml:space="preserve"> ՊԱՏՐԱՍՏՄԱՆ</w:t>
          </w:r>
        </w:p>
        <w:p w14:paraId="600A6691" w14:textId="77777777" w:rsidR="004B469E" w:rsidRPr="00FA6B07" w:rsidRDefault="004B469E" w:rsidP="004B469E">
          <w:pPr>
            <w:spacing w:after="0"/>
            <w:jc w:val="center"/>
            <w:rPr>
              <w:rFonts w:ascii="GHEA Grapalat" w:hAnsi="GHEA Grapalat"/>
              <w:sz w:val="20"/>
              <w:szCs w:val="20"/>
            </w:rPr>
          </w:pPr>
          <w:r w:rsidRPr="00FA6B07">
            <w:rPr>
              <w:rFonts w:ascii="GHEA Grapalat" w:hAnsi="GHEA Grapalat"/>
              <w:sz w:val="20"/>
              <w:szCs w:val="20"/>
              <w:lang w:val="hy-AM"/>
            </w:rPr>
            <w:t xml:space="preserve"> </w:t>
          </w:r>
          <w:r w:rsidRPr="00BD3CAB">
            <w:rPr>
              <w:rFonts w:ascii="GHEA Grapalat" w:hAnsi="GHEA Grapalat"/>
              <w:sz w:val="20"/>
              <w:szCs w:val="20"/>
              <w:lang w:val="hy-AM"/>
            </w:rPr>
            <w:t xml:space="preserve">ՈՒՍՈՒՄՆԱԿԱԲ </w:t>
          </w:r>
          <w:r w:rsidRPr="00BD3CAB">
            <w:rPr>
              <w:rFonts w:ascii="GHEA Grapalat" w:hAnsi="GHEA Grapalat"/>
              <w:sz w:val="20"/>
              <w:szCs w:val="20"/>
            </w:rPr>
            <w:t>ԿԱԶՄԱԿԵՐՊՈՒԹՅԱՆ</w:t>
          </w:r>
          <w:r w:rsidRPr="00FA6B07">
            <w:rPr>
              <w:rFonts w:ascii="GHEA Grapalat" w:hAnsi="GHEA Grapalat"/>
              <w:sz w:val="20"/>
              <w:szCs w:val="20"/>
            </w:rPr>
            <w:t xml:space="preserve"> </w:t>
          </w:r>
          <w:r w:rsidRPr="00BD3CAB">
            <w:rPr>
              <w:rFonts w:ascii="GHEA Grapalat" w:hAnsi="GHEA Grapalat"/>
              <w:sz w:val="20"/>
              <w:szCs w:val="20"/>
            </w:rPr>
            <w:t>ՎԿԱՅԱԿԱՆ</w:t>
          </w:r>
        </w:p>
        <w:p w14:paraId="0A0DA750" w14:textId="77777777" w:rsidR="004B469E" w:rsidRPr="00BD3CAB" w:rsidRDefault="004B469E" w:rsidP="004B469E">
          <w:pPr>
            <w:spacing w:after="0"/>
            <w:jc w:val="center"/>
            <w:rPr>
              <w:rFonts w:ascii="GHEA Grapalat" w:hAnsi="GHEA Grapalat"/>
              <w:sz w:val="20"/>
              <w:szCs w:val="20"/>
            </w:rPr>
          </w:pPr>
          <w:r w:rsidRPr="00BD3CAB">
            <w:rPr>
              <w:rFonts w:ascii="GHEA Grapalat" w:hAnsi="GHEA Grapalat"/>
              <w:sz w:val="20"/>
              <w:szCs w:val="20"/>
            </w:rPr>
            <w:t>AIR TRAFFIC CONTROLLERS TRAINING ORGANIZATION CERTIFICATE</w:t>
          </w:r>
        </w:p>
        <w:p w14:paraId="48D86B59" w14:textId="77777777" w:rsidR="004B469E" w:rsidRPr="00BD3CAB" w:rsidRDefault="004B469E" w:rsidP="004B469E">
          <w:pPr>
            <w:spacing w:after="0"/>
            <w:jc w:val="center"/>
            <w:rPr>
              <w:rFonts w:ascii="GHEA Grapalat" w:hAnsi="GHEA Grapalat"/>
              <w:sz w:val="20"/>
              <w:szCs w:val="20"/>
            </w:rPr>
          </w:pPr>
          <w:r w:rsidRPr="00BD3CAB">
            <w:rPr>
              <w:rFonts w:ascii="GHEA Grapalat" w:hAnsi="GHEA Grapalat"/>
              <w:sz w:val="20"/>
              <w:szCs w:val="20"/>
            </w:rPr>
            <w:t>ՈՒՍՈՒՑՄԱՆ ՀԱՍՏԱՏՈՒՄ</w:t>
          </w:r>
        </w:p>
        <w:p w14:paraId="319B1385" w14:textId="77777777" w:rsidR="004B469E" w:rsidRPr="00BD3CAB" w:rsidRDefault="004B469E" w:rsidP="004B469E">
          <w:pPr>
            <w:spacing w:after="0"/>
            <w:jc w:val="center"/>
            <w:rPr>
              <w:rFonts w:ascii="GHEA Grapalat" w:hAnsi="GHEA Grapalat"/>
              <w:sz w:val="20"/>
              <w:szCs w:val="20"/>
            </w:rPr>
          </w:pPr>
          <w:r w:rsidRPr="00BD3CAB">
            <w:rPr>
              <w:rFonts w:ascii="GHEA Grapalat" w:hAnsi="GHEA Grapalat"/>
              <w:sz w:val="20"/>
              <w:szCs w:val="20"/>
            </w:rPr>
            <w:t>TRAINING APPROVAL</w:t>
          </w:r>
        </w:p>
        <w:p w14:paraId="25489528" w14:textId="77777777" w:rsidR="004B469E" w:rsidRPr="00E17696" w:rsidRDefault="004B469E" w:rsidP="004B469E">
          <w:pPr>
            <w:spacing w:after="0"/>
            <w:rPr>
              <w:lang w:val="hy-AM"/>
            </w:rPr>
          </w:pPr>
          <w:r>
            <w:rPr>
              <w:rFonts w:ascii="GHEA Grapalat" w:hAnsi="GHEA Grapalat"/>
              <w:lang w:val="hy-AM"/>
            </w:rPr>
            <w:t xml:space="preserve">              </w:t>
          </w:r>
          <w:r>
            <w:rPr>
              <w:rFonts w:ascii="GHEA Grapalat" w:hAnsi="GHEA Grapalat"/>
              <w:sz w:val="20"/>
              <w:szCs w:val="20"/>
              <w:lang w:val="hy-AM"/>
            </w:rPr>
            <w:t>Հավելում</w:t>
          </w:r>
          <w:r w:rsidRPr="00E17696">
            <w:rPr>
              <w:rFonts w:ascii="GHEA Grapalat" w:hAnsi="GHEA Grapalat"/>
              <w:sz w:val="20"/>
              <w:szCs w:val="20"/>
              <w:lang w:val="hy-AM"/>
            </w:rPr>
            <w:t xml:space="preserve"> </w:t>
          </w:r>
          <w:r>
            <w:rPr>
              <w:rFonts w:ascii="GHEA Grapalat" w:hAnsi="GHEA Grapalat"/>
              <w:sz w:val="20"/>
              <w:szCs w:val="20"/>
              <w:lang w:val="hy-AM"/>
            </w:rPr>
            <w:t>ՕԵԿԿ ՈՒԿ</w:t>
          </w:r>
          <w:r w:rsidRPr="00E17696">
            <w:rPr>
              <w:rFonts w:ascii="GHEA Grapalat" w:hAnsi="GHEA Grapalat"/>
              <w:sz w:val="20"/>
              <w:szCs w:val="20"/>
              <w:lang w:val="hy-AM"/>
            </w:rPr>
            <w:t xml:space="preserve"> վկայականի համար</w:t>
          </w:r>
          <w:r w:rsidRPr="00E17696">
            <w:rPr>
              <w:lang w:val="hy-AM"/>
            </w:rPr>
            <w:t>՝</w:t>
          </w:r>
        </w:p>
        <w:p w14:paraId="6C8EF014" w14:textId="77777777" w:rsidR="004B469E" w:rsidRDefault="004B469E" w:rsidP="004B469E">
          <w:pPr>
            <w:spacing w:after="0"/>
            <w:rPr>
              <w:rFonts w:ascii="GHEA Grapalat" w:hAnsi="GHEA Grapalat"/>
              <w:sz w:val="20"/>
              <w:szCs w:val="20"/>
              <w:lang w:val="hy-AM"/>
            </w:rPr>
          </w:pPr>
          <w:r>
            <w:rPr>
              <w:lang w:val="hy-AM"/>
            </w:rPr>
            <w:t xml:space="preserve">                   </w:t>
          </w:r>
          <w:r w:rsidRPr="00E17696">
            <w:rPr>
              <w:rFonts w:ascii="GHEA Grapalat" w:hAnsi="GHEA Grapalat"/>
              <w:sz w:val="20"/>
              <w:szCs w:val="20"/>
              <w:lang w:val="hy-AM"/>
            </w:rPr>
            <w:t>Attachment to ATCO TO certificate number:</w:t>
          </w:r>
        </w:p>
        <w:p w14:paraId="429D1338" w14:textId="77777777" w:rsidR="004B469E" w:rsidRPr="00E17696" w:rsidRDefault="004B469E" w:rsidP="004B469E">
          <w:pPr>
            <w:spacing w:after="0"/>
            <w:jc w:val="center"/>
            <w:rPr>
              <w:rFonts w:ascii="GHEA Grapalat" w:hAnsi="GHEA Grapalat"/>
              <w:sz w:val="20"/>
              <w:szCs w:val="20"/>
              <w:lang w:val="hy-AM"/>
            </w:rPr>
          </w:pPr>
          <w:r w:rsidRPr="00E17696">
            <w:rPr>
              <w:rFonts w:ascii="GHEA Grapalat" w:hAnsi="GHEA Grapalat"/>
              <w:sz w:val="20"/>
              <w:szCs w:val="20"/>
              <w:lang w:val="hy-AM"/>
            </w:rPr>
            <w:t xml:space="preserve">[ՎԿԱՅԱԿԱՆԻ ՀԱՄԱՐ/ՀՂՈՒՄ] </w:t>
          </w:r>
        </w:p>
        <w:p w14:paraId="1EF7312C" w14:textId="77777777" w:rsidR="004B469E" w:rsidRDefault="004B469E" w:rsidP="004B469E">
          <w:pPr>
            <w:spacing w:after="0"/>
            <w:jc w:val="center"/>
            <w:rPr>
              <w:rFonts w:ascii="GHEA Grapalat" w:hAnsi="GHEA Grapalat"/>
              <w:sz w:val="20"/>
              <w:szCs w:val="20"/>
              <w:lang w:val="hy-AM"/>
            </w:rPr>
          </w:pPr>
          <w:r w:rsidRPr="00E17696">
            <w:rPr>
              <w:rFonts w:ascii="GHEA Grapalat" w:hAnsi="GHEA Grapalat"/>
              <w:sz w:val="20"/>
              <w:szCs w:val="20"/>
              <w:lang w:val="hy-AM"/>
            </w:rPr>
            <w:t>[ՈՒՍՈՒՄՆԱԿԱՆ ԿԱԶՄԱԿԵՐՊՈՒԹՅԱՆ ԱՆՎԱՆՈՒՄ]</w:t>
          </w:r>
        </w:p>
        <w:p w14:paraId="0C26390F" w14:textId="77777777" w:rsidR="004B469E" w:rsidRPr="007B0E44" w:rsidRDefault="004B469E" w:rsidP="004B469E">
          <w:pPr>
            <w:spacing w:after="0"/>
            <w:jc w:val="center"/>
            <w:rPr>
              <w:rFonts w:ascii="GHEA Grapalat" w:hAnsi="GHEA Grapalat"/>
              <w:sz w:val="20"/>
              <w:szCs w:val="20"/>
              <w:lang w:val="hy-AM"/>
            </w:rPr>
          </w:pPr>
          <w:r w:rsidRPr="007B0E44">
            <w:rPr>
              <w:rFonts w:ascii="GHEA Grapalat" w:hAnsi="GHEA Grapalat"/>
              <w:sz w:val="20"/>
              <w:szCs w:val="20"/>
              <w:lang w:val="hy-AM"/>
            </w:rPr>
            <w:t xml:space="preserve">[CERTIFICATE NUMBER/REFERENCE] </w:t>
          </w:r>
        </w:p>
        <w:p w14:paraId="3167A049" w14:textId="77777777" w:rsidR="004B469E" w:rsidRDefault="004B469E" w:rsidP="004B469E">
          <w:pPr>
            <w:spacing w:after="0"/>
            <w:jc w:val="center"/>
            <w:rPr>
              <w:rFonts w:ascii="GHEA Grapalat" w:hAnsi="GHEA Grapalat"/>
              <w:sz w:val="20"/>
              <w:szCs w:val="20"/>
              <w:lang w:val="hy-AM"/>
            </w:rPr>
          </w:pPr>
          <w:r w:rsidRPr="007B0E44">
            <w:rPr>
              <w:rFonts w:ascii="GHEA Grapalat" w:hAnsi="GHEA Grapalat"/>
              <w:sz w:val="20"/>
              <w:szCs w:val="20"/>
              <w:lang w:val="hy-AM"/>
            </w:rPr>
            <w:t>[NAME OF THE TRAINING ORGANISATION]</w:t>
          </w:r>
        </w:p>
        <w:p w14:paraId="6F7CCDF5" w14:textId="77777777" w:rsidR="004B469E" w:rsidRDefault="004B469E" w:rsidP="004B469E">
          <w:pPr>
            <w:spacing w:after="0"/>
            <w:rPr>
              <w:rFonts w:ascii="GHEA Grapalat" w:hAnsi="GHEA Grapalat"/>
              <w:sz w:val="20"/>
              <w:szCs w:val="20"/>
              <w:lang w:val="hy-AM"/>
            </w:rPr>
          </w:pPr>
          <w:r>
            <w:rPr>
              <w:rFonts w:ascii="GHEA Grapalat" w:hAnsi="GHEA Grapalat"/>
              <w:sz w:val="20"/>
              <w:szCs w:val="20"/>
              <w:lang w:val="hy-AM"/>
            </w:rPr>
            <w:t xml:space="preserve">            Ս</w:t>
          </w:r>
          <w:r w:rsidRPr="007B0E44">
            <w:rPr>
              <w:rFonts w:ascii="GHEA Grapalat" w:hAnsi="GHEA Grapalat"/>
              <w:sz w:val="20"/>
              <w:szCs w:val="20"/>
              <w:lang w:val="hy-AM"/>
            </w:rPr>
            <w:t>տացել է հետևյալ ուսուցումն իրականացնելու արտոնություններ՝ համաձայն Part ATCO-ի:</w:t>
          </w:r>
        </w:p>
        <w:p w14:paraId="21F62E1C" w14:textId="77777777" w:rsidR="004B469E" w:rsidRDefault="004B469E" w:rsidP="004B469E">
          <w:pPr>
            <w:spacing w:after="0"/>
            <w:rPr>
              <w:rFonts w:ascii="GHEA Grapalat" w:hAnsi="GHEA Grapalat"/>
              <w:sz w:val="20"/>
              <w:szCs w:val="20"/>
              <w:lang w:val="hy-AM"/>
            </w:rPr>
          </w:pPr>
          <w:r>
            <w:rPr>
              <w:rFonts w:ascii="GHEA Grapalat" w:hAnsi="GHEA Grapalat"/>
              <w:sz w:val="20"/>
              <w:szCs w:val="20"/>
              <w:lang w:val="hy-AM"/>
            </w:rPr>
            <w:t xml:space="preserve">            </w:t>
          </w:r>
          <w:r>
            <w:rPr>
              <w:rFonts w:ascii="GHEA Grapalat" w:hAnsi="GHEA Grapalat"/>
              <w:sz w:val="20"/>
              <w:szCs w:val="20"/>
            </w:rPr>
            <w:t>H</w:t>
          </w:r>
          <w:r w:rsidRPr="007B0E44">
            <w:rPr>
              <w:rFonts w:ascii="GHEA Grapalat" w:hAnsi="GHEA Grapalat"/>
              <w:sz w:val="20"/>
              <w:szCs w:val="20"/>
              <w:lang w:val="hy-AM"/>
            </w:rPr>
            <w:t>as obtained the privileges to provide and conduct the following traini</w:t>
          </w:r>
          <w:r>
            <w:rPr>
              <w:rFonts w:ascii="GHEA Grapalat" w:hAnsi="GHEA Grapalat"/>
              <w:sz w:val="20"/>
              <w:szCs w:val="20"/>
              <w:lang w:val="hy-AM"/>
            </w:rPr>
            <w:t>ng in accordance with Part ATCO.</w:t>
          </w:r>
        </w:p>
        <w:tbl>
          <w:tblPr>
            <w:tblStyle w:val="TableGrid"/>
            <w:tblW w:w="0" w:type="auto"/>
            <w:tblLook w:val="04A0" w:firstRow="1" w:lastRow="0" w:firstColumn="1" w:lastColumn="0" w:noHBand="0" w:noVBand="1"/>
          </w:tblPr>
          <w:tblGrid>
            <w:gridCol w:w="2529"/>
            <w:gridCol w:w="2290"/>
            <w:gridCol w:w="2339"/>
            <w:gridCol w:w="1858"/>
          </w:tblGrid>
          <w:tr w:rsidR="004B469E" w14:paraId="3291D26C" w14:textId="77777777" w:rsidTr="00FA6B07">
            <w:tc>
              <w:tcPr>
                <w:tcW w:w="11096" w:type="dxa"/>
                <w:gridSpan w:val="4"/>
              </w:tcPr>
              <w:p w14:paraId="7C53B69E" w14:textId="77777777" w:rsidR="004B469E" w:rsidRPr="007B0E44" w:rsidRDefault="004B469E" w:rsidP="00FA6B07">
                <w:pPr>
                  <w:spacing w:after="0"/>
                  <w:jc w:val="center"/>
                  <w:rPr>
                    <w:rFonts w:ascii="GHEA Grapalat" w:hAnsi="GHEA Grapalat"/>
                    <w:sz w:val="20"/>
                    <w:szCs w:val="20"/>
                    <w:lang w:val="hy-AM"/>
                  </w:rPr>
                </w:pPr>
                <w:r>
                  <w:t>TYPE(S) OF TRAINING</w:t>
                </w:r>
              </w:p>
            </w:tc>
          </w:tr>
          <w:tr w:rsidR="004B469E" w14:paraId="062201CE" w14:textId="77777777" w:rsidTr="00FA6B07">
            <w:tc>
              <w:tcPr>
                <w:tcW w:w="3089" w:type="dxa"/>
              </w:tcPr>
              <w:p w14:paraId="1F423900" w14:textId="77777777" w:rsidR="004B469E" w:rsidRPr="007B0E44" w:rsidRDefault="004B469E" w:rsidP="00FA6B07">
                <w:pPr>
                  <w:spacing w:after="0"/>
                  <w:jc w:val="center"/>
                  <w:rPr>
                    <w:rFonts w:ascii="GHEA Grapalat" w:hAnsi="GHEA Grapalat"/>
                    <w:sz w:val="20"/>
                    <w:szCs w:val="20"/>
                    <w:lang w:val="hy-AM"/>
                  </w:rPr>
                </w:pPr>
                <w:r>
                  <w:t>Type of training</w:t>
                </w:r>
              </w:p>
            </w:tc>
            <w:tc>
              <w:tcPr>
                <w:tcW w:w="2813" w:type="dxa"/>
              </w:tcPr>
              <w:p w14:paraId="4A917E94" w14:textId="77777777" w:rsidR="004B469E" w:rsidRPr="007B0E44" w:rsidRDefault="004B469E" w:rsidP="00FA6B07">
                <w:pPr>
                  <w:spacing w:after="0"/>
                  <w:jc w:val="center"/>
                  <w:rPr>
                    <w:rFonts w:ascii="GHEA Grapalat" w:hAnsi="GHEA Grapalat"/>
                    <w:sz w:val="20"/>
                    <w:szCs w:val="20"/>
                    <w:lang w:val="hy-AM"/>
                  </w:rPr>
                </w:pPr>
                <w:r>
                  <w:t>Course</w:t>
                </w:r>
              </w:p>
            </w:tc>
            <w:tc>
              <w:tcPr>
                <w:tcW w:w="2912" w:type="dxa"/>
              </w:tcPr>
              <w:p w14:paraId="4AB1DBD7" w14:textId="77777777" w:rsidR="004B469E" w:rsidRPr="007B0E44" w:rsidRDefault="004B469E" w:rsidP="00FA6B07">
                <w:pPr>
                  <w:spacing w:after="0"/>
                  <w:ind w:left="-340" w:right="-340"/>
                  <w:jc w:val="center"/>
                  <w:rPr>
                    <w:rFonts w:ascii="GHEA Grapalat" w:hAnsi="GHEA Grapalat"/>
                    <w:sz w:val="20"/>
                    <w:szCs w:val="20"/>
                    <w:lang w:val="hy-AM"/>
                  </w:rPr>
                </w:pPr>
                <w:r>
                  <w:t>Rating endorsements</w:t>
                </w:r>
              </w:p>
            </w:tc>
            <w:tc>
              <w:tcPr>
                <w:tcW w:w="2282" w:type="dxa"/>
              </w:tcPr>
              <w:p w14:paraId="244BAC69" w14:textId="77777777" w:rsidR="004B469E" w:rsidRPr="007B0E44" w:rsidRDefault="004B469E" w:rsidP="00FA6B07">
                <w:pPr>
                  <w:spacing w:after="0"/>
                  <w:jc w:val="center"/>
                  <w:rPr>
                    <w:rFonts w:ascii="GHEA Grapalat" w:hAnsi="GHEA Grapalat"/>
                    <w:sz w:val="20"/>
                    <w:szCs w:val="20"/>
                    <w:lang w:val="hy-AM"/>
                  </w:rPr>
                </w:pPr>
                <w:r>
                  <w:t>Remarks</w:t>
                </w:r>
              </w:p>
            </w:tc>
          </w:tr>
          <w:tr w:rsidR="004B469E" w14:paraId="2F1B3796" w14:textId="77777777" w:rsidTr="00FA6B07">
            <w:tc>
              <w:tcPr>
                <w:tcW w:w="3089" w:type="dxa"/>
                <w:vMerge w:val="restart"/>
              </w:tcPr>
              <w:p w14:paraId="61ABDE27" w14:textId="77777777" w:rsidR="004B469E" w:rsidRPr="007B0E44" w:rsidRDefault="004B469E" w:rsidP="00FA6B07">
                <w:pPr>
                  <w:rPr>
                    <w:rFonts w:ascii="GHEA Grapalat" w:hAnsi="GHEA Grapalat"/>
                    <w:sz w:val="20"/>
                    <w:szCs w:val="20"/>
                    <w:lang w:val="hy-AM"/>
                  </w:rPr>
                </w:pPr>
                <w:r>
                  <w:t>□ ATCO Initial training</w:t>
                </w:r>
              </w:p>
            </w:tc>
            <w:tc>
              <w:tcPr>
                <w:tcW w:w="2813" w:type="dxa"/>
              </w:tcPr>
              <w:p w14:paraId="19765F5A" w14:textId="77777777" w:rsidR="004B469E" w:rsidRDefault="004B469E" w:rsidP="00FA6B07">
                <w:pPr>
                  <w:spacing w:after="0"/>
                  <w:rPr>
                    <w:rFonts w:ascii="GHEA Grapalat" w:hAnsi="GHEA Grapalat"/>
                    <w:sz w:val="20"/>
                    <w:szCs w:val="20"/>
                    <w:lang w:val="hy-AM"/>
                  </w:rPr>
                </w:pPr>
                <w:r>
                  <w:t>□ Basic training</w:t>
                </w:r>
              </w:p>
            </w:tc>
            <w:tc>
              <w:tcPr>
                <w:tcW w:w="2912" w:type="dxa"/>
              </w:tcPr>
              <w:p w14:paraId="6D34C9B9" w14:textId="77777777" w:rsidR="004B469E" w:rsidRDefault="004B469E" w:rsidP="00FA6B07">
                <w:pPr>
                  <w:spacing w:after="0"/>
                  <w:jc w:val="center"/>
                  <w:rPr>
                    <w:rFonts w:ascii="GHEA Grapalat" w:hAnsi="GHEA Grapalat"/>
                    <w:sz w:val="20"/>
                    <w:szCs w:val="20"/>
                    <w:lang w:val="hy-AM"/>
                  </w:rPr>
                </w:pPr>
                <w:r>
                  <w:t>n/a</w:t>
                </w:r>
              </w:p>
            </w:tc>
            <w:tc>
              <w:tcPr>
                <w:tcW w:w="2282" w:type="dxa"/>
              </w:tcPr>
              <w:p w14:paraId="1D2BA9BB" w14:textId="77777777" w:rsidR="004B469E" w:rsidRDefault="004B469E" w:rsidP="00FA6B07">
                <w:pPr>
                  <w:spacing w:after="0"/>
                  <w:rPr>
                    <w:rFonts w:ascii="GHEA Grapalat" w:hAnsi="GHEA Grapalat"/>
                    <w:sz w:val="20"/>
                    <w:szCs w:val="20"/>
                    <w:lang w:val="hy-AM"/>
                  </w:rPr>
                </w:pPr>
              </w:p>
            </w:tc>
          </w:tr>
          <w:tr w:rsidR="004B469E" w14:paraId="51F78465" w14:textId="77777777" w:rsidTr="00FA6B07">
            <w:tc>
              <w:tcPr>
                <w:tcW w:w="3089" w:type="dxa"/>
                <w:vMerge/>
              </w:tcPr>
              <w:p w14:paraId="4230485D" w14:textId="77777777" w:rsidR="004B469E" w:rsidRDefault="004B469E" w:rsidP="00FA6B07">
                <w:pPr>
                  <w:spacing w:after="0"/>
                  <w:rPr>
                    <w:rFonts w:ascii="GHEA Grapalat" w:hAnsi="GHEA Grapalat"/>
                    <w:sz w:val="20"/>
                    <w:szCs w:val="20"/>
                    <w:lang w:val="hy-AM"/>
                  </w:rPr>
                </w:pPr>
              </w:p>
            </w:tc>
            <w:tc>
              <w:tcPr>
                <w:tcW w:w="2813" w:type="dxa"/>
              </w:tcPr>
              <w:p w14:paraId="5154ED94" w14:textId="77777777" w:rsidR="004B469E" w:rsidRDefault="004B469E" w:rsidP="00FA6B07">
                <w:r>
                  <w:t>□ Rating training</w:t>
                </w:r>
              </w:p>
              <w:p w14:paraId="422B1FC8" w14:textId="77777777" w:rsidR="004B469E" w:rsidRPr="000D54C8" w:rsidRDefault="004B469E" w:rsidP="00FA6B07">
                <w:pPr>
                  <w:spacing w:after="0"/>
                  <w:jc w:val="left"/>
                  <w:rPr>
                    <w:szCs w:val="22"/>
                  </w:rPr>
                </w:pPr>
                <w:r>
                  <w:rPr>
                    <w:rFonts w:ascii="GHEA Grapalat" w:hAnsi="GHEA Grapalat"/>
                    <w:sz w:val="20"/>
                    <w:szCs w:val="20"/>
                    <w:lang w:val="hy-AM"/>
                  </w:rPr>
                  <w:t>————————————————————————----------</w:t>
                </w:r>
              </w:p>
            </w:tc>
            <w:tc>
              <w:tcPr>
                <w:tcW w:w="2912" w:type="dxa"/>
              </w:tcPr>
              <w:p w14:paraId="0B6F0D68" w14:textId="77777777" w:rsidR="004B469E" w:rsidRDefault="004B469E" w:rsidP="00FA6B07">
                <w:pPr>
                  <w:spacing w:after="0"/>
                  <w:rPr>
                    <w:rFonts w:ascii="GHEA Grapalat" w:hAnsi="GHEA Grapalat"/>
                    <w:sz w:val="20"/>
                    <w:szCs w:val="20"/>
                    <w:lang w:val="hy-AM"/>
                  </w:rPr>
                </w:pPr>
              </w:p>
            </w:tc>
            <w:tc>
              <w:tcPr>
                <w:tcW w:w="2282" w:type="dxa"/>
              </w:tcPr>
              <w:p w14:paraId="3E6208C7" w14:textId="77777777" w:rsidR="004B469E" w:rsidRDefault="004B469E" w:rsidP="00FA6B07">
                <w:pPr>
                  <w:spacing w:after="0"/>
                  <w:rPr>
                    <w:rFonts w:ascii="GHEA Grapalat" w:hAnsi="GHEA Grapalat"/>
                    <w:sz w:val="20"/>
                    <w:szCs w:val="20"/>
                    <w:lang w:val="hy-AM"/>
                  </w:rPr>
                </w:pPr>
              </w:p>
            </w:tc>
          </w:tr>
          <w:tr w:rsidR="004B469E" w14:paraId="6C007F21" w14:textId="77777777" w:rsidTr="00FA6B07">
            <w:tc>
              <w:tcPr>
                <w:tcW w:w="3089" w:type="dxa"/>
              </w:tcPr>
              <w:p w14:paraId="1F9F092F" w14:textId="77777777" w:rsidR="004B469E" w:rsidRDefault="004B469E" w:rsidP="00FA6B07">
                <w:pPr>
                  <w:spacing w:after="0"/>
                  <w:rPr>
                    <w:rFonts w:ascii="GHEA Grapalat" w:hAnsi="GHEA Grapalat"/>
                    <w:sz w:val="20"/>
                    <w:szCs w:val="20"/>
                    <w:lang w:val="hy-AM"/>
                  </w:rPr>
                </w:pPr>
                <w:r>
                  <w:t>□ ATCO Unit training</w:t>
                </w:r>
              </w:p>
            </w:tc>
            <w:tc>
              <w:tcPr>
                <w:tcW w:w="2813" w:type="dxa"/>
              </w:tcPr>
              <w:p w14:paraId="33301888" w14:textId="77777777" w:rsidR="004B469E" w:rsidRDefault="004B469E" w:rsidP="00FA6B07">
                <w:pPr>
                  <w:spacing w:after="0"/>
                  <w:rPr>
                    <w:rFonts w:ascii="GHEA Grapalat" w:hAnsi="GHEA Grapalat"/>
                    <w:sz w:val="20"/>
                    <w:szCs w:val="20"/>
                    <w:lang w:val="hy-AM"/>
                  </w:rPr>
                </w:pPr>
                <w:r>
                  <w:rPr>
                    <w:rFonts w:ascii="GHEA Grapalat" w:hAnsi="GHEA Grapalat"/>
                    <w:sz w:val="20"/>
                    <w:szCs w:val="20"/>
                    <w:lang w:val="hy-AM"/>
                  </w:rPr>
                  <w:t>-----------------------------</w:t>
                </w:r>
              </w:p>
              <w:p w14:paraId="5729E5AF" w14:textId="77777777" w:rsidR="004B469E" w:rsidRDefault="004B469E" w:rsidP="00FA6B07">
                <w:pPr>
                  <w:spacing w:after="0"/>
                  <w:rPr>
                    <w:rFonts w:ascii="GHEA Grapalat" w:hAnsi="GHEA Grapalat"/>
                    <w:sz w:val="20"/>
                    <w:szCs w:val="20"/>
                    <w:lang w:val="hy-AM"/>
                  </w:rPr>
                </w:pPr>
                <w:r>
                  <w:rPr>
                    <w:rFonts w:ascii="GHEA Grapalat" w:hAnsi="GHEA Grapalat"/>
                    <w:sz w:val="20"/>
                    <w:szCs w:val="20"/>
                    <w:lang w:val="hy-AM"/>
                  </w:rPr>
                  <w:t>------------------------------</w:t>
                </w:r>
              </w:p>
            </w:tc>
            <w:tc>
              <w:tcPr>
                <w:tcW w:w="2912" w:type="dxa"/>
              </w:tcPr>
              <w:p w14:paraId="7D5D40F7" w14:textId="77777777" w:rsidR="004B469E" w:rsidRDefault="004B469E" w:rsidP="00FA6B07">
                <w:pPr>
                  <w:spacing w:after="0"/>
                  <w:jc w:val="center"/>
                  <w:rPr>
                    <w:rFonts w:ascii="GHEA Grapalat" w:hAnsi="GHEA Grapalat"/>
                    <w:sz w:val="20"/>
                    <w:szCs w:val="20"/>
                    <w:lang w:val="hy-AM"/>
                  </w:rPr>
                </w:pPr>
              </w:p>
            </w:tc>
            <w:tc>
              <w:tcPr>
                <w:tcW w:w="2282" w:type="dxa"/>
              </w:tcPr>
              <w:p w14:paraId="7D922E20" w14:textId="77777777" w:rsidR="004B469E" w:rsidRDefault="004B469E" w:rsidP="00FA6B07">
                <w:pPr>
                  <w:spacing w:after="0"/>
                  <w:rPr>
                    <w:rFonts w:ascii="GHEA Grapalat" w:hAnsi="GHEA Grapalat"/>
                    <w:sz w:val="20"/>
                    <w:szCs w:val="20"/>
                    <w:lang w:val="hy-AM"/>
                  </w:rPr>
                </w:pPr>
              </w:p>
            </w:tc>
          </w:tr>
          <w:tr w:rsidR="004B469E" w14:paraId="26CFA0AD" w14:textId="77777777" w:rsidTr="00FA6B07">
            <w:tc>
              <w:tcPr>
                <w:tcW w:w="3089" w:type="dxa"/>
                <w:vMerge w:val="restart"/>
              </w:tcPr>
              <w:p w14:paraId="6A19F86A" w14:textId="77777777" w:rsidR="004B469E" w:rsidRDefault="004B469E" w:rsidP="00FA6B07">
                <w:pPr>
                  <w:spacing w:after="0"/>
                  <w:rPr>
                    <w:rFonts w:ascii="GHEA Grapalat" w:hAnsi="GHEA Grapalat"/>
                    <w:sz w:val="20"/>
                    <w:szCs w:val="20"/>
                    <w:lang w:val="hy-AM"/>
                  </w:rPr>
                </w:pPr>
                <w:r>
                  <w:t>□ ATCO Continuation</w:t>
                </w:r>
              </w:p>
            </w:tc>
            <w:tc>
              <w:tcPr>
                <w:tcW w:w="2813" w:type="dxa"/>
              </w:tcPr>
              <w:p w14:paraId="015BFC36" w14:textId="77777777" w:rsidR="004B469E" w:rsidRDefault="004B469E" w:rsidP="00FA6B07">
                <w:pPr>
                  <w:rPr>
                    <w:rFonts w:ascii="GHEA Grapalat" w:hAnsi="GHEA Grapalat"/>
                    <w:sz w:val="20"/>
                    <w:szCs w:val="20"/>
                    <w:lang w:val="hy-AM"/>
                  </w:rPr>
                </w:pPr>
                <w:r>
                  <w:t>□ ATCO Refresher</w:t>
                </w:r>
              </w:p>
            </w:tc>
            <w:tc>
              <w:tcPr>
                <w:tcW w:w="2912" w:type="dxa"/>
              </w:tcPr>
              <w:p w14:paraId="40E76734" w14:textId="77777777" w:rsidR="004B469E" w:rsidRDefault="004B469E" w:rsidP="00FA6B07">
                <w:pPr>
                  <w:spacing w:after="0"/>
                  <w:jc w:val="center"/>
                  <w:rPr>
                    <w:rFonts w:ascii="GHEA Grapalat" w:hAnsi="GHEA Grapalat"/>
                    <w:sz w:val="20"/>
                    <w:szCs w:val="20"/>
                    <w:lang w:val="hy-AM"/>
                  </w:rPr>
                </w:pPr>
                <w:r>
                  <w:t>n/a</w:t>
                </w:r>
              </w:p>
            </w:tc>
            <w:tc>
              <w:tcPr>
                <w:tcW w:w="2282" w:type="dxa"/>
              </w:tcPr>
              <w:p w14:paraId="086F0997" w14:textId="77777777" w:rsidR="004B469E" w:rsidRDefault="004B469E" w:rsidP="00FA6B07">
                <w:pPr>
                  <w:spacing w:after="0"/>
                  <w:rPr>
                    <w:rFonts w:ascii="GHEA Grapalat" w:hAnsi="GHEA Grapalat"/>
                    <w:sz w:val="20"/>
                    <w:szCs w:val="20"/>
                    <w:lang w:val="hy-AM"/>
                  </w:rPr>
                </w:pPr>
              </w:p>
            </w:tc>
          </w:tr>
          <w:tr w:rsidR="004B469E" w14:paraId="4412F187" w14:textId="77777777" w:rsidTr="00FA6B07">
            <w:tc>
              <w:tcPr>
                <w:tcW w:w="3089" w:type="dxa"/>
                <w:vMerge/>
              </w:tcPr>
              <w:p w14:paraId="0653D6E1" w14:textId="77777777" w:rsidR="004B469E" w:rsidRDefault="004B469E" w:rsidP="00FA6B07">
                <w:pPr>
                  <w:spacing w:after="0"/>
                  <w:rPr>
                    <w:rFonts w:ascii="GHEA Grapalat" w:hAnsi="GHEA Grapalat"/>
                    <w:sz w:val="20"/>
                    <w:szCs w:val="20"/>
                    <w:lang w:val="hy-AM"/>
                  </w:rPr>
                </w:pPr>
              </w:p>
            </w:tc>
            <w:tc>
              <w:tcPr>
                <w:tcW w:w="2813" w:type="dxa"/>
              </w:tcPr>
              <w:p w14:paraId="59673AE5" w14:textId="77777777" w:rsidR="004B469E" w:rsidRDefault="004B469E" w:rsidP="00FA6B07">
                <w:pPr>
                  <w:spacing w:after="0"/>
                  <w:rPr>
                    <w:rFonts w:ascii="GHEA Grapalat" w:hAnsi="GHEA Grapalat"/>
                    <w:sz w:val="20"/>
                    <w:szCs w:val="20"/>
                    <w:lang w:val="hy-AM"/>
                  </w:rPr>
                </w:pPr>
                <w:r>
                  <w:t>□ATCO Conversion training</w:t>
                </w:r>
              </w:p>
            </w:tc>
            <w:tc>
              <w:tcPr>
                <w:tcW w:w="2912" w:type="dxa"/>
              </w:tcPr>
              <w:p w14:paraId="684B5621" w14:textId="77777777" w:rsidR="004B469E" w:rsidRDefault="004B469E" w:rsidP="00FA6B07">
                <w:pPr>
                  <w:spacing w:after="0"/>
                  <w:jc w:val="center"/>
                  <w:rPr>
                    <w:rFonts w:ascii="GHEA Grapalat" w:hAnsi="GHEA Grapalat"/>
                    <w:sz w:val="20"/>
                    <w:szCs w:val="20"/>
                    <w:lang w:val="hy-AM"/>
                  </w:rPr>
                </w:pPr>
                <w:r>
                  <w:t>n/a</w:t>
                </w:r>
              </w:p>
            </w:tc>
            <w:tc>
              <w:tcPr>
                <w:tcW w:w="2282" w:type="dxa"/>
              </w:tcPr>
              <w:p w14:paraId="2D342241" w14:textId="77777777" w:rsidR="004B469E" w:rsidRDefault="004B469E" w:rsidP="00FA6B07">
                <w:pPr>
                  <w:spacing w:after="0"/>
                  <w:rPr>
                    <w:rFonts w:ascii="GHEA Grapalat" w:hAnsi="GHEA Grapalat"/>
                    <w:sz w:val="20"/>
                    <w:szCs w:val="20"/>
                    <w:lang w:val="hy-AM"/>
                  </w:rPr>
                </w:pPr>
              </w:p>
            </w:tc>
          </w:tr>
          <w:tr w:rsidR="004B469E" w14:paraId="2574F04E" w14:textId="77777777" w:rsidTr="00FA6B07">
            <w:tc>
              <w:tcPr>
                <w:tcW w:w="3089" w:type="dxa"/>
                <w:vMerge w:val="restart"/>
              </w:tcPr>
              <w:p w14:paraId="25C8A0AF" w14:textId="77777777" w:rsidR="004B469E" w:rsidRDefault="004B469E" w:rsidP="00FA6B07">
                <w:pPr>
                  <w:rPr>
                    <w:rFonts w:ascii="GHEA Grapalat" w:hAnsi="GHEA Grapalat"/>
                    <w:sz w:val="20"/>
                    <w:szCs w:val="20"/>
                    <w:lang w:val="hy-AM"/>
                  </w:rPr>
                </w:pPr>
                <w:r>
                  <w:t>□ Practical instructor  training</w:t>
                </w:r>
              </w:p>
            </w:tc>
            <w:tc>
              <w:tcPr>
                <w:tcW w:w="2813" w:type="dxa"/>
                <w:vMerge w:val="restart"/>
              </w:tcPr>
              <w:p w14:paraId="1CC92ED8" w14:textId="77777777" w:rsidR="004B469E" w:rsidRDefault="004B469E" w:rsidP="00FA6B07">
                <w:pPr>
                  <w:spacing w:after="0"/>
                  <w:rPr>
                    <w:rFonts w:ascii="GHEA Grapalat" w:hAnsi="GHEA Grapalat"/>
                    <w:sz w:val="20"/>
                    <w:szCs w:val="20"/>
                    <w:lang w:val="hy-AM"/>
                  </w:rPr>
                </w:pPr>
                <w:r>
                  <w:t>n/a</w:t>
                </w:r>
              </w:p>
            </w:tc>
            <w:tc>
              <w:tcPr>
                <w:tcW w:w="2912" w:type="dxa"/>
              </w:tcPr>
              <w:p w14:paraId="6D16E311" w14:textId="77777777" w:rsidR="004B469E" w:rsidRDefault="004B469E" w:rsidP="00FA6B07">
                <w:pPr>
                  <w:spacing w:after="0"/>
                  <w:jc w:val="center"/>
                  <w:rPr>
                    <w:rFonts w:ascii="GHEA Grapalat" w:hAnsi="GHEA Grapalat"/>
                    <w:sz w:val="20"/>
                    <w:szCs w:val="20"/>
                    <w:lang w:val="hy-AM"/>
                  </w:rPr>
                </w:pPr>
                <w:r>
                  <w:t>n/a</w:t>
                </w:r>
              </w:p>
            </w:tc>
            <w:tc>
              <w:tcPr>
                <w:tcW w:w="2282" w:type="dxa"/>
              </w:tcPr>
              <w:p w14:paraId="2211F1C6" w14:textId="77777777" w:rsidR="004B469E" w:rsidRDefault="004B469E" w:rsidP="00FA6B07">
                <w:pPr>
                  <w:spacing w:after="0"/>
                  <w:rPr>
                    <w:rFonts w:ascii="GHEA Grapalat" w:hAnsi="GHEA Grapalat"/>
                    <w:sz w:val="20"/>
                    <w:szCs w:val="20"/>
                    <w:lang w:val="hy-AM"/>
                  </w:rPr>
                </w:pPr>
              </w:p>
            </w:tc>
          </w:tr>
          <w:tr w:rsidR="004B469E" w14:paraId="33ACC86C" w14:textId="77777777" w:rsidTr="00FA6B07">
            <w:tc>
              <w:tcPr>
                <w:tcW w:w="3089" w:type="dxa"/>
                <w:vMerge/>
              </w:tcPr>
              <w:p w14:paraId="12339CBB" w14:textId="77777777" w:rsidR="004B469E" w:rsidRDefault="004B469E" w:rsidP="00FA6B07">
                <w:pPr>
                  <w:spacing w:after="0"/>
                  <w:rPr>
                    <w:rFonts w:ascii="GHEA Grapalat" w:hAnsi="GHEA Grapalat"/>
                    <w:sz w:val="20"/>
                    <w:szCs w:val="20"/>
                    <w:lang w:val="hy-AM"/>
                  </w:rPr>
                </w:pPr>
              </w:p>
            </w:tc>
            <w:tc>
              <w:tcPr>
                <w:tcW w:w="2813" w:type="dxa"/>
                <w:vMerge/>
              </w:tcPr>
              <w:p w14:paraId="611074D8" w14:textId="77777777" w:rsidR="004B469E" w:rsidRDefault="004B469E" w:rsidP="00FA6B07">
                <w:pPr>
                  <w:spacing w:after="0"/>
                  <w:rPr>
                    <w:rFonts w:ascii="GHEA Grapalat" w:hAnsi="GHEA Grapalat"/>
                    <w:sz w:val="20"/>
                    <w:szCs w:val="20"/>
                    <w:lang w:val="hy-AM"/>
                  </w:rPr>
                </w:pPr>
              </w:p>
            </w:tc>
            <w:tc>
              <w:tcPr>
                <w:tcW w:w="2912" w:type="dxa"/>
              </w:tcPr>
              <w:p w14:paraId="4F5F642D" w14:textId="77777777" w:rsidR="004B469E" w:rsidRDefault="004B469E" w:rsidP="00FA6B07">
                <w:pPr>
                  <w:spacing w:after="0"/>
                  <w:jc w:val="center"/>
                  <w:rPr>
                    <w:rFonts w:ascii="GHEA Grapalat" w:hAnsi="GHEA Grapalat"/>
                    <w:sz w:val="20"/>
                    <w:szCs w:val="20"/>
                    <w:lang w:val="hy-AM"/>
                  </w:rPr>
                </w:pPr>
                <w:r>
                  <w:t>n/a</w:t>
                </w:r>
              </w:p>
            </w:tc>
            <w:tc>
              <w:tcPr>
                <w:tcW w:w="2282" w:type="dxa"/>
              </w:tcPr>
              <w:p w14:paraId="1992E6CB" w14:textId="77777777" w:rsidR="004B469E" w:rsidRDefault="004B469E" w:rsidP="00FA6B07">
                <w:pPr>
                  <w:spacing w:after="0"/>
                  <w:rPr>
                    <w:rFonts w:ascii="GHEA Grapalat" w:hAnsi="GHEA Grapalat"/>
                    <w:sz w:val="20"/>
                    <w:szCs w:val="20"/>
                    <w:lang w:val="hy-AM"/>
                  </w:rPr>
                </w:pPr>
              </w:p>
            </w:tc>
          </w:tr>
          <w:tr w:rsidR="004B469E" w14:paraId="622D0DCF" w14:textId="77777777" w:rsidTr="00FA6B07">
            <w:tc>
              <w:tcPr>
                <w:tcW w:w="3089" w:type="dxa"/>
                <w:vMerge w:val="restart"/>
              </w:tcPr>
              <w:p w14:paraId="0691A670" w14:textId="77777777" w:rsidR="004B469E" w:rsidRDefault="004B469E" w:rsidP="00FA6B07">
                <w:pPr>
                  <w:spacing w:after="0"/>
                  <w:rPr>
                    <w:rFonts w:ascii="GHEA Grapalat" w:hAnsi="GHEA Grapalat"/>
                    <w:sz w:val="20"/>
                    <w:szCs w:val="20"/>
                    <w:lang w:val="hy-AM"/>
                  </w:rPr>
                </w:pPr>
                <w:r>
                  <w:t>□ Assessor training</w:t>
                </w:r>
              </w:p>
            </w:tc>
            <w:tc>
              <w:tcPr>
                <w:tcW w:w="2813" w:type="dxa"/>
                <w:vMerge w:val="restart"/>
              </w:tcPr>
              <w:p w14:paraId="1CAAC9F1" w14:textId="77777777" w:rsidR="004B469E" w:rsidRDefault="004B469E" w:rsidP="00FA6B07">
                <w:pPr>
                  <w:spacing w:after="0"/>
                  <w:rPr>
                    <w:rFonts w:ascii="GHEA Grapalat" w:hAnsi="GHEA Grapalat"/>
                    <w:sz w:val="20"/>
                    <w:szCs w:val="20"/>
                    <w:lang w:val="hy-AM"/>
                  </w:rPr>
                </w:pPr>
                <w:r>
                  <w:t>n/a</w:t>
                </w:r>
              </w:p>
            </w:tc>
            <w:tc>
              <w:tcPr>
                <w:tcW w:w="2912" w:type="dxa"/>
              </w:tcPr>
              <w:p w14:paraId="5F11DF51" w14:textId="77777777" w:rsidR="004B469E" w:rsidRDefault="004B469E" w:rsidP="00FA6B07">
                <w:pPr>
                  <w:spacing w:after="0"/>
                  <w:jc w:val="center"/>
                </w:pPr>
                <w:r>
                  <w:t>n/a</w:t>
                </w:r>
              </w:p>
            </w:tc>
            <w:tc>
              <w:tcPr>
                <w:tcW w:w="2282" w:type="dxa"/>
              </w:tcPr>
              <w:p w14:paraId="4BB10C2E" w14:textId="77777777" w:rsidR="004B469E" w:rsidRDefault="004B469E" w:rsidP="00FA6B07">
                <w:pPr>
                  <w:spacing w:after="0"/>
                  <w:rPr>
                    <w:rFonts w:ascii="GHEA Grapalat" w:hAnsi="GHEA Grapalat"/>
                    <w:sz w:val="20"/>
                    <w:szCs w:val="20"/>
                    <w:lang w:val="hy-AM"/>
                  </w:rPr>
                </w:pPr>
              </w:p>
            </w:tc>
          </w:tr>
          <w:tr w:rsidR="004B469E" w14:paraId="13D11157" w14:textId="77777777" w:rsidTr="00FA6B07">
            <w:tc>
              <w:tcPr>
                <w:tcW w:w="3089" w:type="dxa"/>
                <w:vMerge/>
              </w:tcPr>
              <w:p w14:paraId="7577BAE1" w14:textId="77777777" w:rsidR="004B469E" w:rsidRDefault="004B469E" w:rsidP="00FA6B07">
                <w:pPr>
                  <w:spacing w:after="0"/>
                  <w:rPr>
                    <w:rFonts w:ascii="GHEA Grapalat" w:hAnsi="GHEA Grapalat"/>
                    <w:sz w:val="20"/>
                    <w:szCs w:val="20"/>
                    <w:lang w:val="hy-AM"/>
                  </w:rPr>
                </w:pPr>
              </w:p>
            </w:tc>
            <w:tc>
              <w:tcPr>
                <w:tcW w:w="2813" w:type="dxa"/>
                <w:vMerge/>
              </w:tcPr>
              <w:p w14:paraId="0D492D2C" w14:textId="77777777" w:rsidR="004B469E" w:rsidRDefault="004B469E" w:rsidP="00FA6B07">
                <w:pPr>
                  <w:spacing w:after="0"/>
                  <w:rPr>
                    <w:rFonts w:ascii="GHEA Grapalat" w:hAnsi="GHEA Grapalat"/>
                    <w:sz w:val="20"/>
                    <w:szCs w:val="20"/>
                    <w:lang w:val="hy-AM"/>
                  </w:rPr>
                </w:pPr>
              </w:p>
            </w:tc>
            <w:tc>
              <w:tcPr>
                <w:tcW w:w="2912" w:type="dxa"/>
              </w:tcPr>
              <w:p w14:paraId="4B56A5F5" w14:textId="77777777" w:rsidR="004B469E" w:rsidRDefault="004B469E" w:rsidP="00FA6B07">
                <w:pPr>
                  <w:spacing w:after="0"/>
                  <w:jc w:val="center"/>
                </w:pPr>
                <w:r>
                  <w:t>n/a</w:t>
                </w:r>
              </w:p>
            </w:tc>
            <w:tc>
              <w:tcPr>
                <w:tcW w:w="2282" w:type="dxa"/>
              </w:tcPr>
              <w:p w14:paraId="562991F4" w14:textId="77777777" w:rsidR="004B469E" w:rsidRDefault="004B469E" w:rsidP="00FA6B07">
                <w:pPr>
                  <w:spacing w:after="0"/>
                  <w:rPr>
                    <w:rFonts w:ascii="GHEA Grapalat" w:hAnsi="GHEA Grapalat"/>
                    <w:sz w:val="20"/>
                    <w:szCs w:val="20"/>
                    <w:lang w:val="hy-AM"/>
                  </w:rPr>
                </w:pPr>
              </w:p>
            </w:tc>
          </w:tr>
        </w:tbl>
        <w:p w14:paraId="5692E5F6"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 xml:space="preserve">Այս ուսուցման հաստատումը վավեր է քանի դեռ՝ </w:t>
          </w:r>
        </w:p>
        <w:p w14:paraId="5C8CE06A"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 xml:space="preserve">(ա) </w:t>
          </w:r>
          <w:r>
            <w:rPr>
              <w:rFonts w:ascii="GHEA Grapalat" w:hAnsi="GHEA Grapalat"/>
              <w:sz w:val="20"/>
              <w:szCs w:val="20"/>
              <w:lang w:val="hy-AM"/>
            </w:rPr>
            <w:t>ՕԵԿԿ ՈՒԿ</w:t>
          </w:r>
          <w:r w:rsidRPr="000D54C8">
            <w:rPr>
              <w:rFonts w:ascii="GHEA Grapalat" w:hAnsi="GHEA Grapalat"/>
              <w:sz w:val="20"/>
              <w:szCs w:val="20"/>
              <w:lang w:val="hy-AM"/>
            </w:rPr>
            <w:t xml:space="preserve"> վկայականը չի հանձնվել, փոխարինվել, սահմանափակվել, կա</w:t>
          </w:r>
          <w:r>
            <w:rPr>
              <w:rFonts w:ascii="GHEA Grapalat" w:hAnsi="GHEA Grapalat"/>
              <w:sz w:val="20"/>
              <w:szCs w:val="20"/>
              <w:lang w:val="hy-AM"/>
            </w:rPr>
            <w:t xml:space="preserve">սեցվել կամ չեղյալ հայտարարվել, </w:t>
          </w:r>
          <w:r w:rsidRPr="000D54C8">
            <w:rPr>
              <w:rFonts w:ascii="GHEA Grapalat" w:hAnsi="GHEA Grapalat"/>
              <w:sz w:val="20"/>
              <w:szCs w:val="20"/>
              <w:lang w:val="hy-AM"/>
            </w:rPr>
            <w:t xml:space="preserve"> </w:t>
          </w:r>
        </w:p>
        <w:p w14:paraId="238A1861"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(բ) բոլոր գործողությունները իրականացվում են համաձայն Part ATCO.OR, Part ATCO, այլ կիրառելի կանոնակարգերի, և, երբ համապատասխան է, կազմակերպության փաստաթղթերում նշված ընթացակարգերի՝ ինչպես պահանջվում է Part ATCO.OR-ով:</w:t>
          </w:r>
        </w:p>
        <w:p w14:paraId="03D5FADD" w14:textId="77777777" w:rsidR="004B469E" w:rsidRDefault="004B469E" w:rsidP="004B469E">
          <w:pPr>
            <w:pStyle w:val="whitespace-pre-wrap"/>
            <w:spacing w:before="0" w:beforeAutospacing="0" w:after="0" w:afterAutospacing="0"/>
            <w:rPr>
              <w:rFonts w:ascii="GHEA Grapalat" w:hAnsi="GHEA Grapalat"/>
              <w:sz w:val="20"/>
              <w:szCs w:val="20"/>
              <w:lang w:val="en-US"/>
            </w:rPr>
          </w:pPr>
          <w:r w:rsidRPr="00BD3CAB">
            <w:rPr>
              <w:rFonts w:ascii="GHEA Grapalat" w:hAnsi="GHEA Grapalat"/>
              <w:sz w:val="20"/>
              <w:szCs w:val="20"/>
              <w:lang w:val="en-US"/>
            </w:rPr>
            <w:t xml:space="preserve">This training course approval is valid as long as: </w:t>
          </w:r>
        </w:p>
        <w:p w14:paraId="4305978C" w14:textId="77777777" w:rsidR="004B469E" w:rsidRDefault="004B469E" w:rsidP="004B469E">
          <w:pPr>
            <w:pStyle w:val="whitespace-pre-wrap"/>
            <w:spacing w:before="0" w:beforeAutospacing="0" w:after="0" w:afterAutospacing="0"/>
            <w:rPr>
              <w:rFonts w:ascii="GHEA Grapalat" w:hAnsi="GHEA Grapalat"/>
              <w:sz w:val="20"/>
              <w:szCs w:val="20"/>
              <w:lang w:val="en-US"/>
            </w:rPr>
          </w:pPr>
          <w:r w:rsidRPr="00BD3CAB">
            <w:rPr>
              <w:rFonts w:ascii="GHEA Grapalat" w:hAnsi="GHEA Grapalat"/>
              <w:sz w:val="20"/>
              <w:szCs w:val="20"/>
              <w:lang w:val="en-US"/>
            </w:rPr>
            <w:t xml:space="preserve">(a) the ATCO TO certificate has not been surrendered, superseded, limited, suspended or revoked; and </w:t>
          </w:r>
        </w:p>
        <w:p w14:paraId="4893B697" w14:textId="77777777" w:rsidR="004B469E" w:rsidRPr="00BD3CAB" w:rsidRDefault="004B469E" w:rsidP="004B469E">
          <w:pPr>
            <w:pStyle w:val="whitespace-pre-wrap"/>
            <w:spacing w:before="0" w:beforeAutospacing="0" w:after="0" w:afterAutospacing="0"/>
            <w:rPr>
              <w:rFonts w:ascii="GHEA Grapalat" w:hAnsi="GHEA Grapalat"/>
              <w:sz w:val="20"/>
              <w:szCs w:val="20"/>
              <w:lang w:val="en-US"/>
            </w:rPr>
          </w:pPr>
          <w:r w:rsidRPr="00BD3CAB">
            <w:rPr>
              <w:rFonts w:ascii="GHEA Grapalat" w:hAnsi="GHEA Grapalat"/>
              <w:sz w:val="20"/>
              <w:szCs w:val="20"/>
              <w:lang w:val="en-US"/>
            </w:rPr>
            <w:t>(b) all operations are conducted in compliance with Part ATCO.OR, Part ATCO, other applicable regulations, and, when relevant, with the procedures in the organisation's documentation as required by Part ATCO.OR.</w:t>
          </w:r>
        </w:p>
        <w:p w14:paraId="65D0ABCD" w14:textId="77777777" w:rsidR="004B469E" w:rsidRPr="000D54C8" w:rsidRDefault="004B469E" w:rsidP="004B469E">
          <w:pPr>
            <w:pStyle w:val="whitespace-pre-wrap"/>
            <w:spacing w:before="0" w:beforeAutospacing="0" w:after="0" w:afterAutospacing="0"/>
            <w:rPr>
              <w:rFonts w:ascii="GHEA Grapalat" w:hAnsi="GHEA Grapalat"/>
              <w:sz w:val="20"/>
              <w:szCs w:val="20"/>
              <w:lang w:val="hy-AM"/>
            </w:rPr>
          </w:pPr>
        </w:p>
        <w:p w14:paraId="115BB55C"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Տրման ամսաթիվ՝</w:t>
          </w:r>
          <w:r>
            <w:rPr>
              <w:rFonts w:ascii="GHEA Grapalat" w:hAnsi="GHEA Grapalat"/>
              <w:sz w:val="20"/>
              <w:szCs w:val="20"/>
              <w:lang w:val="hy-AM"/>
            </w:rPr>
            <w:t xml:space="preserve">                                                                </w:t>
          </w:r>
          <w:r w:rsidRPr="000D54C8">
            <w:rPr>
              <w:rFonts w:ascii="GHEA Grapalat" w:hAnsi="GHEA Grapalat"/>
              <w:sz w:val="20"/>
              <w:szCs w:val="20"/>
              <w:lang w:val="hy-AM"/>
            </w:rPr>
            <w:t xml:space="preserve">Ստորագրված՝ [Իրավասու մարմին] </w:t>
          </w:r>
        </w:p>
        <w:p w14:paraId="064954C1" w14:textId="77777777" w:rsidR="004B469E" w:rsidRPr="000D54C8" w:rsidRDefault="004B469E" w:rsidP="004B469E">
          <w:pPr>
            <w:pStyle w:val="whitespace-pre-wrap"/>
            <w:spacing w:before="0" w:beforeAutospacing="0" w:after="0" w:afterAutospacing="0"/>
            <w:rPr>
              <w:rFonts w:ascii="GHEA Grapalat" w:hAnsi="GHEA Grapalat"/>
              <w:sz w:val="20"/>
              <w:szCs w:val="20"/>
              <w:lang w:val="hy-AM"/>
            </w:rPr>
          </w:pPr>
        </w:p>
        <w:p w14:paraId="46452AC8"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 xml:space="preserve">Ծանոթագրություններ՝ </w:t>
          </w:r>
        </w:p>
        <w:p w14:paraId="66871D1C"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lastRenderedPageBreak/>
            <w:t>(¹) Իրավասու մարմինը պետք է նշի որակավորման հավելումները համաձայն ATCO.B.015-ի, որոնց համար տրամադրվում է ուսուցումը, եթե կիրառելի է:</w:t>
          </w:r>
        </w:p>
        <w:p w14:paraId="6874AEEF"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 xml:space="preserve">(²) Երբ անհրաժեշտ է: </w:t>
          </w:r>
        </w:p>
        <w:p w14:paraId="5F67F903"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 xml:space="preserve">(³) Իրավասու մարմինը պետք է նշի որակավորումները համաձայն ATCO.B.015-ի, որոնց համար տրամադրվում է ուսուցումը: </w:t>
          </w:r>
        </w:p>
        <w:p w14:paraId="32C8E166"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0D54C8">
            <w:rPr>
              <w:rFonts w:ascii="GHEA Grapalat" w:hAnsi="GHEA Grapalat"/>
              <w:sz w:val="20"/>
              <w:szCs w:val="20"/>
              <w:lang w:val="hy-AM"/>
            </w:rPr>
            <w:t>(⁴) Իրավասու մարմինը պետք է նշի ստորաբաժանման հավելում(ներ)ը, որոնց համար տրամադրվում է ուսուցումը:</w:t>
          </w:r>
        </w:p>
        <w:p w14:paraId="5F7BE2D0"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BD3CAB">
            <w:rPr>
              <w:rFonts w:ascii="GHEA Grapalat" w:hAnsi="GHEA Grapalat"/>
              <w:sz w:val="20"/>
              <w:szCs w:val="20"/>
              <w:lang w:val="hy-AM"/>
            </w:rPr>
            <w:t xml:space="preserve">Notes: </w:t>
          </w:r>
        </w:p>
        <w:p w14:paraId="2EB940D2"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BD3CAB">
            <w:rPr>
              <w:rFonts w:ascii="GHEA Grapalat" w:hAnsi="GHEA Grapalat"/>
              <w:sz w:val="20"/>
              <w:szCs w:val="20"/>
              <w:lang w:val="hy-AM"/>
            </w:rPr>
            <w:t xml:space="preserve">(¹) The competent authority shall specify the rating endorsements according to ATCO.B.015 for which the training is provided, if appropriate. </w:t>
          </w:r>
        </w:p>
        <w:p w14:paraId="13F88A6A"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BD3CAB">
            <w:rPr>
              <w:rFonts w:ascii="GHEA Grapalat" w:hAnsi="GHEA Grapalat"/>
              <w:sz w:val="20"/>
              <w:szCs w:val="20"/>
              <w:lang w:val="hy-AM"/>
            </w:rPr>
            <w:t xml:space="preserve">(²) When necessary. </w:t>
          </w:r>
        </w:p>
        <w:p w14:paraId="40E2BAFB" w14:textId="77777777" w:rsidR="004B469E" w:rsidRDefault="004B469E" w:rsidP="004B469E">
          <w:pPr>
            <w:pStyle w:val="whitespace-pre-wrap"/>
            <w:spacing w:before="0" w:beforeAutospacing="0" w:after="0" w:afterAutospacing="0"/>
            <w:rPr>
              <w:rFonts w:ascii="GHEA Grapalat" w:hAnsi="GHEA Grapalat"/>
              <w:sz w:val="20"/>
              <w:szCs w:val="20"/>
              <w:lang w:val="hy-AM"/>
            </w:rPr>
          </w:pPr>
          <w:r w:rsidRPr="00BD3CAB">
            <w:rPr>
              <w:rFonts w:ascii="GHEA Grapalat" w:hAnsi="GHEA Grapalat"/>
              <w:sz w:val="20"/>
              <w:szCs w:val="20"/>
              <w:lang w:val="hy-AM"/>
            </w:rPr>
            <w:t xml:space="preserve">(³) The competent authority shall specify the ratings according to ATCO.B.015 for which the training is provided. </w:t>
          </w:r>
        </w:p>
        <w:p w14:paraId="552C0B0B" w14:textId="77777777" w:rsidR="004B469E" w:rsidRPr="00BD3CAB" w:rsidRDefault="004B469E" w:rsidP="004B469E">
          <w:pPr>
            <w:pStyle w:val="whitespace-pre-wrap"/>
            <w:spacing w:before="0" w:beforeAutospacing="0" w:after="0" w:afterAutospacing="0"/>
            <w:rPr>
              <w:rFonts w:ascii="GHEA Grapalat" w:hAnsi="GHEA Grapalat"/>
              <w:sz w:val="20"/>
              <w:szCs w:val="20"/>
              <w:lang w:val="en-US"/>
            </w:rPr>
          </w:pPr>
          <w:r w:rsidRPr="00BD3CAB">
            <w:rPr>
              <w:rFonts w:ascii="GHEA Grapalat" w:hAnsi="GHEA Grapalat"/>
              <w:sz w:val="20"/>
              <w:szCs w:val="20"/>
              <w:lang w:val="hy-AM"/>
            </w:rPr>
            <w:t>(⁴) The competent authority shall specify the unit endorsement(s) for which the training is provided</w:t>
          </w:r>
          <w:r w:rsidRPr="00BD3CAB">
            <w:rPr>
              <w:lang w:val="en-US"/>
            </w:rPr>
            <w:t>.</w:t>
          </w:r>
        </w:p>
        <w:p w14:paraId="15B0995D" w14:textId="77777777" w:rsidR="006F4777" w:rsidRDefault="006F4777" w:rsidP="00E11647"/>
        <w:p w14:paraId="32F83BA2" w14:textId="77777777" w:rsidR="006F4777" w:rsidRDefault="006F4777" w:rsidP="00E11647"/>
        <w:p w14:paraId="78148E30" w14:textId="77777777" w:rsidR="006F4777" w:rsidRDefault="006F4777" w:rsidP="00E11647"/>
        <w:p w14:paraId="479FCD8F" w14:textId="77777777" w:rsidR="006F4777" w:rsidRDefault="006F4777" w:rsidP="00E11647"/>
        <w:p w14:paraId="589DC62F" w14:textId="77777777" w:rsidR="006F4777" w:rsidRDefault="006F4777" w:rsidP="00E11647"/>
        <w:p w14:paraId="37C8CDBE" w14:textId="77777777" w:rsidR="006F4777" w:rsidRDefault="006F4777" w:rsidP="00E11647"/>
        <w:p w14:paraId="2D89D59B" w14:textId="77777777" w:rsidR="006F4777" w:rsidRDefault="006F4777" w:rsidP="00E11647"/>
        <w:p w14:paraId="1BD45E26" w14:textId="77777777" w:rsidR="006F4777" w:rsidRDefault="006F4777" w:rsidP="00E11647"/>
        <w:p w14:paraId="3D2C8C2E" w14:textId="77777777" w:rsidR="006F4777" w:rsidRDefault="006F4777" w:rsidP="00E11647"/>
        <w:p w14:paraId="710A9946" w14:textId="77777777" w:rsidR="006F4777" w:rsidRDefault="006F4777" w:rsidP="00E11647"/>
        <w:p w14:paraId="3EA70718" w14:textId="77777777" w:rsidR="006F4777" w:rsidRDefault="006F4777" w:rsidP="00E11647"/>
        <w:p w14:paraId="28C7F684" w14:textId="77777777" w:rsidR="006F4777" w:rsidRDefault="006F4777" w:rsidP="00E11647"/>
        <w:p w14:paraId="1A48F4C8" w14:textId="77777777" w:rsidR="006F4777" w:rsidRDefault="006F4777" w:rsidP="00E11647"/>
        <w:p w14:paraId="7BE3536D" w14:textId="77777777" w:rsidR="006F4777" w:rsidRDefault="006F4777" w:rsidP="00E11647"/>
        <w:p w14:paraId="5B047455" w14:textId="77777777" w:rsidR="006F4777" w:rsidRDefault="006F4777" w:rsidP="00E11647"/>
        <w:p w14:paraId="54EFC4E8" w14:textId="77777777" w:rsidR="006F4777" w:rsidRDefault="006F4777" w:rsidP="00E11647"/>
        <w:p w14:paraId="0D61E4EE" w14:textId="77777777" w:rsidR="006F4777" w:rsidRDefault="006F4777" w:rsidP="00E11647"/>
        <w:p w14:paraId="7F984078" w14:textId="77777777" w:rsidR="006F4777" w:rsidRDefault="006F4777" w:rsidP="00E11647"/>
        <w:p w14:paraId="0EEE3CC6" w14:textId="77777777" w:rsidR="006F4777" w:rsidRDefault="006F4777" w:rsidP="00E11647"/>
        <w:p w14:paraId="649E3119" w14:textId="77777777" w:rsidR="006F4777" w:rsidRDefault="006F4777" w:rsidP="00E11647"/>
        <w:p w14:paraId="23CE7CA0" w14:textId="77777777" w:rsidR="006F4777" w:rsidRDefault="006F4777" w:rsidP="00E11647"/>
        <w:p w14:paraId="438FD938" w14:textId="77777777" w:rsidR="006F4777" w:rsidRDefault="006F4777" w:rsidP="00E11647"/>
        <w:p w14:paraId="008D240C" w14:textId="77777777" w:rsidR="00C729B6" w:rsidRPr="00FF2450" w:rsidRDefault="00000000" w:rsidP="00E11647"/>
      </w:sdtContent>
    </w:sdt>
    <w:bookmarkStart w:id="1499" w:name="_DxCrossRefBm1379192655" w:displacedByCustomXml="next"/>
    <w:bookmarkStart w:id="1500" w:name="_DxCrossRefBm9000225" w:displacedByCustomXml="next"/>
    <w:bookmarkStart w:id="1501" w:name="_Toc427661553" w:displacedByCustomXml="next"/>
    <w:bookmarkStart w:id="1502" w:name="_Toc256000119" w:displacedByCustomXml="next"/>
    <w:sdt>
      <w:sdtPr>
        <w:rPr>
          <w:b w:val="0"/>
          <w:color w:val="auto"/>
          <w:sz w:val="22"/>
          <w:szCs w:val="24"/>
          <w:lang w:val="en-US"/>
        </w:rPr>
        <w:alias w:val="topic"/>
        <w:tag w:val="topic"/>
        <w:id w:val="1858374130"/>
      </w:sdtPr>
      <w:sdtContent>
        <w:p w14:paraId="41AC86A6" w14:textId="77777777" w:rsidR="00165EE0" w:rsidRPr="00FF2450" w:rsidRDefault="00581773" w:rsidP="00165EE0">
          <w:pPr>
            <w:pStyle w:val="Heading3IR"/>
          </w:pPr>
          <w:r w:rsidRPr="00FF2450">
            <w:t>APPENDIX 3 OF ANNEX II</w:t>
          </w:r>
          <w:bookmarkEnd w:id="1502"/>
          <w:bookmarkEnd w:id="1501"/>
          <w:bookmarkEnd w:id="1500"/>
          <w:bookmarkEnd w:id="1499"/>
        </w:p>
        <w:p w14:paraId="12B6612E" w14:textId="77777777" w:rsidR="00356ACA" w:rsidRPr="00356ACA" w:rsidRDefault="00356ACA" w:rsidP="009C0B7E">
          <w:pPr>
            <w:pStyle w:val="Dxshortdesc"/>
            <w:jc w:val="center"/>
          </w:pPr>
        </w:p>
        <w:p w14:paraId="79BADC9A" w14:textId="77777777" w:rsidR="006F4777" w:rsidRDefault="00581773" w:rsidP="006F4777">
          <w:pPr>
            <w:jc w:val="center"/>
          </w:pPr>
          <w:r w:rsidRPr="00356ACA">
            <w:t xml:space="preserve"> </w:t>
          </w:r>
          <w:r w:rsidR="006F4777">
            <w:rPr>
              <w:noProof/>
              <w:lang w:val="ru-RU" w:eastAsia="ru-RU"/>
            </w:rPr>
            <w:drawing>
              <wp:inline distT="0" distB="0" distL="0" distR="0" wp14:anchorId="0459E955" wp14:editId="08590AA5">
                <wp:extent cx="658368" cy="563245"/>
                <wp:effectExtent l="0" t="0" r="8890" b="8255"/>
                <wp:docPr id="47" name="Рисунок 47" descr="ՀՀ զինանշա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Рисунок 2" descr="ՀՀ զինանշան"/>
                        <pic:cNvPicPr>
                          <a:picLocks noChangeAspect="1" noChangeArrowheads="1"/>
                        </pic:cNvPicPr>
                      </pic:nvPicPr>
                      <pic:blipFill>
                        <a:blip r:embed="rId16"/>
                        <a:stretch>
                          <a:fillRect/>
                        </a:stretch>
                      </pic:blipFill>
                      <pic:spPr bwMode="auto">
                        <a:xfrm>
                          <a:off x="0" y="0"/>
                          <a:ext cx="675136" cy="577590"/>
                        </a:xfrm>
                        <a:prstGeom prst="rect">
                          <a:avLst/>
                        </a:prstGeom>
                      </pic:spPr>
                    </pic:pic>
                  </a:graphicData>
                </a:graphic>
              </wp:inline>
            </w:drawing>
          </w:r>
        </w:p>
        <w:p w14:paraId="10ADF74F" w14:textId="77777777" w:rsidR="006F4777" w:rsidRPr="000A33FA" w:rsidRDefault="006F4777" w:rsidP="006F4777">
          <w:pPr>
            <w:spacing w:after="0"/>
            <w:jc w:val="center"/>
            <w:rPr>
              <w:rFonts w:ascii="GHEA Grapalat" w:hAnsi="GHEA Grapalat"/>
              <w:lang w:val="hy-AM"/>
            </w:rPr>
          </w:pPr>
          <w:r w:rsidRPr="000A33FA">
            <w:rPr>
              <w:rFonts w:ascii="GHEA Grapalat" w:hAnsi="GHEA Grapalat"/>
              <w:lang w:val="hy-AM"/>
            </w:rPr>
            <w:t>ՀԱՅԱՍՏԱՆԻ ՀԱՆՐԱՊԵՏՈՒԹՅԱՆ ՔԱՂԱՔԱՑԻԱԿԱՆ ԱՎԻԱՑԻԱՅԻ ԿՈՄԻՏԵ</w:t>
          </w:r>
        </w:p>
        <w:p w14:paraId="7CF552CF" w14:textId="77777777" w:rsidR="006F4777" w:rsidRPr="000A33FA" w:rsidRDefault="006F4777" w:rsidP="006F4777">
          <w:pPr>
            <w:spacing w:after="0"/>
            <w:jc w:val="center"/>
            <w:rPr>
              <w:rFonts w:ascii="GHEA Grapalat" w:hAnsi="GHEA Grapalat"/>
              <w:lang w:val="hy-AM"/>
            </w:rPr>
          </w:pPr>
          <w:r w:rsidRPr="000A33FA">
            <w:rPr>
              <w:rFonts w:ascii="GHEA Grapalat" w:hAnsi="GHEA Grapalat"/>
              <w:lang w:val="hy-AM"/>
            </w:rPr>
            <w:t>CIVIL AVIATION COMMITTEE OF THE REPUBLIC OF ARMENIA</w:t>
          </w:r>
        </w:p>
        <w:p w14:paraId="6A76C97B" w14:textId="77777777" w:rsidR="006F4777" w:rsidRPr="000A33FA" w:rsidRDefault="006F4777" w:rsidP="006F4777">
          <w:pPr>
            <w:spacing w:after="0"/>
            <w:jc w:val="center"/>
            <w:rPr>
              <w:rFonts w:ascii="GHEA Grapalat" w:hAnsi="GHEA Grapalat"/>
              <w:lang w:val="hy-AM"/>
            </w:rPr>
          </w:pPr>
        </w:p>
        <w:p w14:paraId="6A1C5E4E" w14:textId="77777777" w:rsidR="006F4777" w:rsidRDefault="006F4777" w:rsidP="006F4777">
          <w:pPr>
            <w:spacing w:after="0"/>
            <w:jc w:val="center"/>
            <w:rPr>
              <w:rFonts w:ascii="GHEA Grapalat" w:hAnsi="GHEA Grapalat"/>
              <w:lang w:val="hy-AM"/>
            </w:rPr>
          </w:pPr>
          <w:r w:rsidRPr="000A33FA">
            <w:rPr>
              <w:rFonts w:ascii="GHEA Grapalat" w:hAnsi="GHEA Grapalat"/>
              <w:lang w:val="hy-AM"/>
            </w:rPr>
            <w:t>ՀԱՎԱՍՏԱԳԻՐ ԱՎԻԱԲԺՇԿԱԿԱՆ ՓՈՐՁԱԳԵՏՆԵՐԻ ՀԱՄԱՐ (</w:t>
          </w:r>
          <w:r>
            <w:rPr>
              <w:rFonts w:ascii="GHEA Grapalat" w:hAnsi="GHEA Grapalat"/>
              <w:lang w:val="hy-AM"/>
            </w:rPr>
            <w:t>ԱԲՓ</w:t>
          </w:r>
          <w:r w:rsidRPr="000A33FA">
            <w:rPr>
              <w:rFonts w:ascii="GHEA Grapalat" w:hAnsi="GHEA Grapalat"/>
              <w:lang w:val="hy-AM"/>
            </w:rPr>
            <w:t>)</w:t>
          </w:r>
        </w:p>
        <w:p w14:paraId="5D5AC262" w14:textId="77777777" w:rsidR="006F4777" w:rsidRDefault="006F4777" w:rsidP="006F4777">
          <w:pPr>
            <w:spacing w:after="0"/>
            <w:jc w:val="center"/>
            <w:rPr>
              <w:rFonts w:ascii="GHEA Grapalat" w:hAnsi="GHEA Grapalat"/>
              <w:lang w:val="hy-AM"/>
            </w:rPr>
          </w:pPr>
          <w:r w:rsidRPr="000A33FA">
            <w:rPr>
              <w:rFonts w:ascii="GHEA Grapalat" w:hAnsi="GHEA Grapalat"/>
              <w:lang w:val="hy-AM"/>
            </w:rPr>
            <w:t>ՀԱՎԱՍՏԱԳԻՐ [ՀԱՄԱՐ/ՀՂՈՒՄ]</w:t>
          </w:r>
        </w:p>
        <w:p w14:paraId="7DE00097" w14:textId="77777777" w:rsidR="006F4777" w:rsidRPr="00163115" w:rsidRDefault="006F4777" w:rsidP="006F4777">
          <w:pPr>
            <w:spacing w:after="0"/>
            <w:jc w:val="center"/>
            <w:rPr>
              <w:rFonts w:ascii="GHEA Grapalat" w:hAnsi="GHEA Grapalat"/>
              <w:lang w:val="hy-AM"/>
            </w:rPr>
          </w:pPr>
          <w:r w:rsidRPr="00163115">
            <w:rPr>
              <w:rFonts w:ascii="GHEA Grapalat" w:hAnsi="GHEA Grapalat"/>
              <w:lang w:val="hy-AM"/>
            </w:rPr>
            <w:t xml:space="preserve">CERTIFICATE FOR AERO-MEDICAL EXAMINERS (AMEs) </w:t>
          </w:r>
        </w:p>
        <w:p w14:paraId="15839CA4" w14:textId="77777777" w:rsidR="006F4777" w:rsidRDefault="006F4777" w:rsidP="006F4777">
          <w:pPr>
            <w:spacing w:after="0"/>
            <w:jc w:val="center"/>
            <w:rPr>
              <w:rFonts w:ascii="GHEA Grapalat" w:hAnsi="GHEA Grapalat"/>
              <w:lang w:val="hy-AM"/>
            </w:rPr>
          </w:pPr>
          <w:r w:rsidRPr="00163115">
            <w:rPr>
              <w:rFonts w:ascii="GHEA Grapalat" w:hAnsi="GHEA Grapalat"/>
              <w:lang w:val="hy-AM"/>
            </w:rPr>
            <w:t>CERTIFICATE [NUMBER/REFERENCE]</w:t>
          </w:r>
        </w:p>
        <w:p w14:paraId="751CF5C0" w14:textId="77777777" w:rsidR="006F4777" w:rsidRDefault="006F4777" w:rsidP="006F4777">
          <w:pPr>
            <w:spacing w:after="0"/>
            <w:jc w:val="center"/>
            <w:rPr>
              <w:rFonts w:ascii="GHEA Grapalat" w:hAnsi="GHEA Grapalat"/>
              <w:lang w:val="hy-AM"/>
            </w:rPr>
          </w:pPr>
        </w:p>
        <w:p w14:paraId="730CAD19" w14:textId="77777777" w:rsidR="006F4777" w:rsidRPr="001F36DB" w:rsidRDefault="006F4777" w:rsidP="006F4777">
          <w:pPr>
            <w:spacing w:after="0"/>
            <w:rPr>
              <w:rFonts w:ascii="GHEA Grapalat" w:hAnsi="GHEA Grapalat"/>
              <w:sz w:val="20"/>
              <w:szCs w:val="20"/>
              <w:lang w:val="hy-AM"/>
            </w:rPr>
          </w:pPr>
          <w:r>
            <w:rPr>
              <w:rFonts w:ascii="GHEA Grapalat" w:hAnsi="GHEA Grapalat"/>
              <w:sz w:val="20"/>
              <w:szCs w:val="20"/>
              <w:lang w:val="hy-AM"/>
            </w:rPr>
            <w:t xml:space="preserve">          </w:t>
          </w:r>
          <w:r w:rsidRPr="001F36DB">
            <w:rPr>
              <w:rFonts w:ascii="GHEA Grapalat" w:hAnsi="GHEA Grapalat"/>
              <w:sz w:val="20"/>
              <w:szCs w:val="20"/>
              <w:lang w:val="hy-AM"/>
            </w:rPr>
            <w:t>Համաձայն ՀՀ Տարածքային կառավարման և ենթակառուցվածքների նախարարի 20___թ</w:t>
          </w:r>
          <w:r w:rsidRPr="001F36DB">
            <w:rPr>
              <w:rFonts w:ascii="Cambria Math" w:hAnsi="Cambria Math" w:cs="Cambria Math"/>
              <w:sz w:val="20"/>
              <w:szCs w:val="20"/>
              <w:lang w:val="hy-AM"/>
            </w:rPr>
            <w:t>․</w:t>
          </w:r>
          <w:r w:rsidRPr="001F36DB">
            <w:rPr>
              <w:rFonts w:ascii="GHEA Grapalat" w:hAnsi="GHEA Grapalat"/>
              <w:sz w:val="20"/>
              <w:szCs w:val="20"/>
              <w:lang w:val="hy-AM"/>
            </w:rPr>
            <w:t xml:space="preserve"> №  հրամանի և ստորև նշված պայմանների, ՀՀ Քաղաքացիական ավիացիայի կոմիտեն սույնով հավաստում է</w:t>
          </w:r>
        </w:p>
        <w:p w14:paraId="48599D14" w14:textId="77777777" w:rsidR="006F4777" w:rsidRDefault="006F4777" w:rsidP="006F4777">
          <w:pPr>
            <w:spacing w:after="0"/>
            <w:rPr>
              <w:rFonts w:ascii="GHEA Grapalat" w:hAnsi="GHEA Grapalat"/>
              <w:sz w:val="20"/>
              <w:szCs w:val="20"/>
              <w:lang w:val="hy-AM"/>
            </w:rPr>
          </w:pPr>
          <w:r w:rsidRPr="000A33FA">
            <w:rPr>
              <w:rFonts w:ascii="GHEA Grapalat" w:hAnsi="GHEA Grapalat"/>
              <w:sz w:val="20"/>
              <w:szCs w:val="20"/>
              <w:lang w:val="hy-AM"/>
            </w:rPr>
            <w:t xml:space="preserve">          </w:t>
          </w:r>
          <w:r w:rsidRPr="001F36DB">
            <w:rPr>
              <w:rFonts w:ascii="GHEA Grapalat" w:hAnsi="GHEA Grapalat"/>
              <w:sz w:val="20"/>
              <w:szCs w:val="20"/>
              <w:lang w:val="hy-AM"/>
            </w:rPr>
            <w:t xml:space="preserve">Pursuant to Order №  of the Minister of Territorial Administration and Infrastructure of the </w:t>
          </w:r>
          <w:r w:rsidRPr="001F36DB">
            <w:rPr>
              <w:rFonts w:ascii="GHEA Grapalat" w:hAnsi="GHEA Grapalat"/>
              <w:sz w:val="20"/>
              <w:szCs w:val="20"/>
            </w:rPr>
            <w:t>RA</w:t>
          </w:r>
          <w:r w:rsidRPr="001F36DB">
            <w:rPr>
              <w:rFonts w:ascii="GHEA Grapalat" w:hAnsi="GHEA Grapalat"/>
              <w:sz w:val="20"/>
              <w:szCs w:val="20"/>
              <w:lang w:val="hy-AM"/>
            </w:rPr>
            <w:t xml:space="preserve"> and subject to the conditions specified below, the </w:t>
          </w:r>
          <w:r w:rsidRPr="001F36DB">
            <w:rPr>
              <w:rFonts w:ascii="GHEA Grapalat" w:hAnsi="GHEA Grapalat"/>
              <w:sz w:val="20"/>
              <w:szCs w:val="20"/>
            </w:rPr>
            <w:t>C</w:t>
          </w:r>
          <w:r w:rsidRPr="001F36DB">
            <w:rPr>
              <w:rFonts w:ascii="GHEA Grapalat" w:hAnsi="GHEA Grapalat"/>
              <w:sz w:val="20"/>
              <w:szCs w:val="20"/>
              <w:lang w:val="hy-AM"/>
            </w:rPr>
            <w:t xml:space="preserve">ivil aviation committee of the </w:t>
          </w:r>
          <w:r w:rsidRPr="001F36DB">
            <w:rPr>
              <w:rFonts w:ascii="GHEA Grapalat" w:hAnsi="GHEA Grapalat"/>
              <w:sz w:val="20"/>
              <w:szCs w:val="20"/>
            </w:rPr>
            <w:t>RA</w:t>
          </w:r>
          <w:r w:rsidRPr="001F36DB">
            <w:rPr>
              <w:rFonts w:ascii="GHEA Grapalat" w:hAnsi="GHEA Grapalat"/>
              <w:sz w:val="20"/>
              <w:szCs w:val="20"/>
              <w:lang w:val="hy-AM"/>
            </w:rPr>
            <w:t xml:space="preserve"> hereby certifies</w:t>
          </w:r>
        </w:p>
        <w:p w14:paraId="30EBF1FE" w14:textId="77777777" w:rsidR="006F4777" w:rsidRDefault="006F4777" w:rsidP="006F4777">
          <w:pPr>
            <w:spacing w:after="0"/>
            <w:rPr>
              <w:rFonts w:ascii="GHEA Grapalat" w:hAnsi="GHEA Grapalat"/>
              <w:sz w:val="20"/>
              <w:szCs w:val="20"/>
              <w:lang w:val="hy-AM"/>
            </w:rPr>
          </w:pPr>
        </w:p>
        <w:p w14:paraId="66AF5C10" w14:textId="77777777" w:rsidR="006F4777"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[ԱՎԻԱԲԺՇԿԱԿԱՆ ՓՈՐՁԱԳԵՏԻ ԱՆՈՒՆ]</w:t>
          </w:r>
        </w:p>
        <w:p w14:paraId="706BB3E4" w14:textId="77777777" w:rsidR="006F4777" w:rsidRPr="000A33FA"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en-US" w:eastAsia="en-US"/>
            </w:rPr>
          </w:pPr>
          <w:r w:rsidRPr="000A33FA">
            <w:rPr>
              <w:rFonts w:ascii="GHEA Grapalat" w:eastAsiaTheme="minorHAnsi" w:hAnsi="GHEA Grapalat" w:cstheme="minorBidi"/>
              <w:sz w:val="20"/>
              <w:szCs w:val="20"/>
              <w:lang w:val="hy-AM" w:eastAsia="en-US"/>
            </w:rPr>
            <w:t>[NAME OF THE AERO-MEDICAL EXAMINER]</w:t>
          </w:r>
        </w:p>
        <w:p w14:paraId="6EE1291D" w14:textId="77777777" w:rsidR="006F4777"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[ԱՎԻԱԲԺՇԿԱԿԱՆ ՓՈՐՁԱԳԵՏԻ ՀԱՍՑԵ]</w:t>
          </w:r>
        </w:p>
        <w:p w14:paraId="4EF31DF8" w14:textId="77777777" w:rsidR="006F4777" w:rsidRPr="000A33FA"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[ADDRESS OF THE AERO-MEDICAL EXAMINER]</w:t>
          </w:r>
        </w:p>
        <w:p w14:paraId="5FD1843D" w14:textId="77777777" w:rsidR="006F4777"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ՈՐՊԵՍ ԱՎԻԱԲԺՇԿԱԿԱՆ ՓՈՐՁԱԳԵՏ</w:t>
          </w:r>
        </w:p>
        <w:p w14:paraId="03CB0D80" w14:textId="77777777" w:rsidR="006F4777"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hy-AM" w:eastAsia="en-US"/>
            </w:rPr>
          </w:pPr>
          <w:r w:rsidRPr="00163115">
            <w:rPr>
              <w:rFonts w:ascii="GHEA Grapalat" w:eastAsiaTheme="minorHAnsi" w:hAnsi="GHEA Grapalat" w:cstheme="minorBidi"/>
              <w:sz w:val="20"/>
              <w:szCs w:val="20"/>
              <w:lang w:val="hy-AM" w:eastAsia="en-US"/>
            </w:rPr>
            <w:t>AS AERO-MEDICAL EXAMINER</w:t>
          </w:r>
        </w:p>
        <w:p w14:paraId="1FD1AC36" w14:textId="77777777" w:rsidR="006F4777" w:rsidRDefault="006F4777" w:rsidP="006F4777">
          <w:pPr>
            <w:pStyle w:val="whitespace-pre-wrap"/>
            <w:spacing w:before="0" w:beforeAutospacing="0" w:after="0" w:afterAutospacing="0"/>
            <w:jc w:val="center"/>
            <w:rPr>
              <w:rFonts w:ascii="GHEA Grapalat" w:eastAsiaTheme="minorHAnsi" w:hAnsi="GHEA Grapalat" w:cstheme="minorBidi"/>
              <w:sz w:val="20"/>
              <w:szCs w:val="20"/>
              <w:lang w:val="hy-AM" w:eastAsia="en-US"/>
            </w:rPr>
          </w:pPr>
        </w:p>
        <w:p w14:paraId="49C85CBF" w14:textId="77777777" w:rsidR="006F4777" w:rsidRPr="000A33FA" w:rsidRDefault="006F4777" w:rsidP="006F4777">
          <w:pPr>
            <w:spacing w:after="0"/>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ՊԱՅՄԱՆՆԵՐ՝</w:t>
          </w:r>
        </w:p>
        <w:p w14:paraId="269AF004" w14:textId="77777777" w:rsidR="006F4777" w:rsidRPr="000A33FA" w:rsidRDefault="006F4777" w:rsidP="006F4777">
          <w:pPr>
            <w:numPr>
              <w:ilvl w:val="0"/>
              <w:numId w:val="21"/>
            </w:numPr>
            <w:spacing w:after="0"/>
            <w:jc w:val="left"/>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 xml:space="preserve">Այս հավաստագիրը սահմանափակվում է </w:t>
          </w:r>
          <w:r w:rsidRPr="00163115">
            <w:rPr>
              <w:rFonts w:ascii="GHEA Grapalat" w:eastAsiaTheme="minorHAnsi" w:hAnsi="GHEA Grapalat" w:cstheme="minorBidi"/>
              <w:sz w:val="20"/>
              <w:szCs w:val="20"/>
              <w:lang w:val="hy-AM" w:eastAsia="en-US"/>
            </w:rPr>
            <w:t>ԱԲՓ</w:t>
          </w:r>
          <w:r w:rsidRPr="000A33FA">
            <w:rPr>
              <w:rFonts w:ascii="GHEA Grapalat" w:eastAsiaTheme="minorHAnsi" w:hAnsi="GHEA Grapalat" w:cstheme="minorBidi"/>
              <w:sz w:val="20"/>
              <w:szCs w:val="20"/>
              <w:lang w:val="hy-AM" w:eastAsia="en-US"/>
            </w:rPr>
            <w:t xml:space="preserve"> հավաստագրի կցորդում նշված արտոնություններով;</w:t>
          </w:r>
        </w:p>
        <w:p w14:paraId="20F6A11F" w14:textId="77777777" w:rsidR="006F4777" w:rsidRPr="000A33FA" w:rsidRDefault="006F4777" w:rsidP="006F4777">
          <w:pPr>
            <w:numPr>
              <w:ilvl w:val="0"/>
              <w:numId w:val="21"/>
            </w:numPr>
            <w:spacing w:after="0"/>
            <w:jc w:val="left"/>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Այս հավաստագիրը պահանջում է համապատասխանություն Part MED և/կամ ATCO MED-ում նշված կիրառման կանոններին և ընթացակարգերին՝ ըստ անհրաժեշտության;</w:t>
          </w:r>
        </w:p>
        <w:p w14:paraId="308FE9AB" w14:textId="77777777" w:rsidR="006F4777" w:rsidRPr="00163115" w:rsidRDefault="006F4777" w:rsidP="006F4777">
          <w:pPr>
            <w:numPr>
              <w:ilvl w:val="0"/>
              <w:numId w:val="21"/>
            </w:numPr>
            <w:spacing w:after="0"/>
            <w:jc w:val="left"/>
            <w:rPr>
              <w:rFonts w:ascii="GHEA Grapalat" w:eastAsiaTheme="minorHAnsi" w:hAnsi="GHEA Grapalat" w:cstheme="minorBidi"/>
              <w:sz w:val="20"/>
              <w:szCs w:val="20"/>
              <w:lang w:val="hy-AM" w:eastAsia="en-US"/>
            </w:rPr>
          </w:pPr>
          <w:r w:rsidRPr="000A33FA">
            <w:rPr>
              <w:rFonts w:ascii="GHEA Grapalat" w:eastAsiaTheme="minorHAnsi" w:hAnsi="GHEA Grapalat" w:cstheme="minorBidi"/>
              <w:sz w:val="20"/>
              <w:szCs w:val="20"/>
              <w:lang w:val="hy-AM" w:eastAsia="en-US"/>
            </w:rPr>
            <w:t>Այս հավաստագիրը մնում է վավեր երեք տարի ժամկետով մինչև [օր/ամիս/տարի]՝ ենթակա Part MED և/կամ Part ATCO MED պահանջներին համապատասխանությանը՝ ըստ անհրաժեշտության, քանի դեռ այն չի հանձնվել, փոխարինվել, կասեցվել կամ չեղյալ հայտարարվել:</w:t>
          </w:r>
        </w:p>
        <w:p w14:paraId="1C0422EF" w14:textId="77777777" w:rsidR="006F4777" w:rsidRPr="00163115" w:rsidRDefault="006F4777" w:rsidP="006F4777">
          <w:pPr>
            <w:spacing w:after="0"/>
            <w:ind w:left="720"/>
            <w:rPr>
              <w:rFonts w:ascii="GHEA Grapalat" w:eastAsiaTheme="minorHAnsi" w:hAnsi="GHEA Grapalat" w:cstheme="minorBidi"/>
              <w:sz w:val="20"/>
              <w:szCs w:val="20"/>
              <w:lang w:val="hy-AM" w:eastAsia="en-US"/>
            </w:rPr>
          </w:pPr>
        </w:p>
        <w:p w14:paraId="65BCEE2F" w14:textId="77777777" w:rsidR="006F4777" w:rsidRPr="00163115" w:rsidRDefault="006F4777" w:rsidP="006F4777">
          <w:pPr>
            <w:spacing w:after="0"/>
            <w:rPr>
              <w:rFonts w:ascii="GHEA Grapalat" w:hAnsi="GHEA Grapalat"/>
              <w:sz w:val="20"/>
              <w:szCs w:val="20"/>
              <w:lang w:val="ru-RU" w:eastAsia="ru-RU"/>
            </w:rPr>
          </w:pPr>
          <w:r w:rsidRPr="00163115">
            <w:rPr>
              <w:rFonts w:ascii="GHEA Grapalat" w:hAnsi="GHEA Grapalat"/>
              <w:sz w:val="20"/>
              <w:szCs w:val="20"/>
              <w:lang w:val="ru-RU" w:eastAsia="ru-RU"/>
            </w:rPr>
            <w:t>CONDITIONS:</w:t>
          </w:r>
        </w:p>
        <w:p w14:paraId="1C0A663B" w14:textId="77777777" w:rsidR="006F4777" w:rsidRPr="00163115" w:rsidRDefault="006F4777" w:rsidP="006F4777">
          <w:pPr>
            <w:numPr>
              <w:ilvl w:val="0"/>
              <w:numId w:val="22"/>
            </w:numPr>
            <w:spacing w:after="0"/>
            <w:jc w:val="left"/>
            <w:rPr>
              <w:rFonts w:ascii="GHEA Grapalat" w:hAnsi="GHEA Grapalat"/>
              <w:sz w:val="20"/>
              <w:szCs w:val="20"/>
              <w:lang w:eastAsia="ru-RU"/>
            </w:rPr>
          </w:pPr>
          <w:r w:rsidRPr="00163115">
            <w:rPr>
              <w:rFonts w:ascii="GHEA Grapalat" w:hAnsi="GHEA Grapalat"/>
              <w:sz w:val="20"/>
              <w:szCs w:val="20"/>
              <w:lang w:eastAsia="ru-RU"/>
            </w:rPr>
            <w:t>This certificate is limited to the privileges specified in the attachment to this AME certificate;</w:t>
          </w:r>
        </w:p>
        <w:p w14:paraId="5600A127" w14:textId="77777777" w:rsidR="006F4777" w:rsidRPr="00163115" w:rsidRDefault="006F4777" w:rsidP="006F4777">
          <w:pPr>
            <w:numPr>
              <w:ilvl w:val="0"/>
              <w:numId w:val="22"/>
            </w:numPr>
            <w:spacing w:after="0"/>
            <w:jc w:val="left"/>
            <w:rPr>
              <w:rFonts w:ascii="GHEA Grapalat" w:hAnsi="GHEA Grapalat"/>
              <w:sz w:val="20"/>
              <w:szCs w:val="20"/>
              <w:lang w:eastAsia="ru-RU"/>
            </w:rPr>
          </w:pPr>
          <w:r w:rsidRPr="00163115">
            <w:rPr>
              <w:rFonts w:ascii="GHEA Grapalat" w:hAnsi="GHEA Grapalat"/>
              <w:sz w:val="20"/>
              <w:szCs w:val="20"/>
              <w:lang w:eastAsia="ru-RU"/>
            </w:rPr>
            <w:t>This certificate requires compliance with the implementing rules and procedures specified in Part MED and/or ATCO MED as appropriate;</w:t>
          </w:r>
        </w:p>
        <w:p w14:paraId="71332616" w14:textId="77777777" w:rsidR="006F4777" w:rsidRPr="00163115" w:rsidRDefault="006F4777" w:rsidP="006F4777">
          <w:pPr>
            <w:numPr>
              <w:ilvl w:val="0"/>
              <w:numId w:val="22"/>
            </w:numPr>
            <w:spacing w:after="0"/>
            <w:jc w:val="left"/>
            <w:rPr>
              <w:rFonts w:ascii="GHEA Grapalat" w:hAnsi="GHEA Grapalat"/>
              <w:sz w:val="20"/>
              <w:szCs w:val="20"/>
              <w:lang w:eastAsia="ru-RU"/>
            </w:rPr>
          </w:pPr>
          <w:r w:rsidRPr="00163115">
            <w:rPr>
              <w:rFonts w:ascii="GHEA Grapalat" w:hAnsi="GHEA Grapalat"/>
              <w:sz w:val="20"/>
              <w:szCs w:val="20"/>
              <w:lang w:eastAsia="ru-RU"/>
            </w:rPr>
            <w:t>This certificate shall remain valid for a period of three years until [dd/mm/yyyy] subject to compliance with the requirements of Part MED and/or Part ATCO MED as appropriate unless it has been surrendered, superseded, suspended or revoked.</w:t>
          </w:r>
        </w:p>
        <w:p w14:paraId="524920CA" w14:textId="77777777" w:rsidR="006F4777" w:rsidRPr="000A33FA" w:rsidRDefault="006F4777" w:rsidP="006F4777">
          <w:pPr>
            <w:spacing w:after="0"/>
            <w:rPr>
              <w:rFonts w:ascii="GHEA Grapalat" w:hAnsi="GHEA Grapalat"/>
              <w:sz w:val="20"/>
              <w:szCs w:val="20"/>
              <w:lang w:val="hy-AM" w:eastAsia="ru-RU"/>
            </w:rPr>
          </w:pPr>
          <w:r>
            <w:rPr>
              <w:rFonts w:ascii="GHEA Grapalat" w:hAnsi="GHEA Grapalat"/>
              <w:sz w:val="20"/>
              <w:szCs w:val="20"/>
              <w:lang w:val="hy-AM" w:eastAsia="ru-RU"/>
            </w:rPr>
            <w:t xml:space="preserve"> </w:t>
          </w:r>
        </w:p>
        <w:p w14:paraId="5A7BB687" w14:textId="77777777" w:rsidR="009C0B7E" w:rsidRPr="006F4777" w:rsidRDefault="006F4777" w:rsidP="006F4777">
          <w:pPr>
            <w:spacing w:after="0"/>
            <w:rPr>
              <w:rFonts w:ascii="Times New Roman" w:hAnsi="Times New Roman"/>
              <w:sz w:val="24"/>
              <w:lang w:val="hy-AM" w:eastAsia="ru-RU"/>
            </w:rPr>
          </w:pPr>
          <w:r w:rsidRPr="000A33FA">
            <w:rPr>
              <w:rFonts w:ascii="GHEA Grapalat" w:hAnsi="GHEA Grapalat"/>
              <w:sz w:val="20"/>
              <w:szCs w:val="20"/>
              <w:lang w:val="hy-AM" w:eastAsia="ru-RU"/>
            </w:rPr>
            <w:t xml:space="preserve">Տրման ամսաթիվ՝ </w:t>
          </w:r>
          <w:r>
            <w:rPr>
              <w:rFonts w:ascii="GHEA Grapalat" w:hAnsi="GHEA Grapalat"/>
              <w:sz w:val="20"/>
              <w:szCs w:val="20"/>
              <w:lang w:val="hy-AM" w:eastAsia="ru-RU"/>
            </w:rPr>
            <w:t xml:space="preserve">                                                         </w:t>
          </w:r>
          <w:r w:rsidRPr="000A33FA">
            <w:rPr>
              <w:rFonts w:ascii="GHEA Grapalat" w:hAnsi="GHEA Grapalat"/>
              <w:sz w:val="20"/>
              <w:szCs w:val="20"/>
              <w:lang w:val="hy-AM" w:eastAsia="ru-RU"/>
            </w:rPr>
            <w:t>Ստորագրություն՝ [Իրավասու մարմին]</w:t>
          </w:r>
        </w:p>
        <w:p w14:paraId="57164E61" w14:textId="77777777" w:rsidR="009C0B7E" w:rsidRPr="006F4777" w:rsidRDefault="009C0B7E" w:rsidP="003C6A38">
          <w:pPr>
            <w:rPr>
              <w:noProof/>
              <w:lang w:val="hy-AM" w:eastAsia="ru-RU"/>
            </w:rPr>
          </w:pPr>
        </w:p>
        <w:p w14:paraId="0DC9CA50" w14:textId="77777777" w:rsidR="009C0B7E" w:rsidRPr="006F4777" w:rsidRDefault="009C0B7E" w:rsidP="003C6A38">
          <w:pPr>
            <w:rPr>
              <w:noProof/>
              <w:lang w:val="hy-AM" w:eastAsia="ru-RU"/>
            </w:rPr>
          </w:pPr>
        </w:p>
        <w:p w14:paraId="11632832" w14:textId="77777777" w:rsidR="00A357A9" w:rsidRDefault="009C0B7E" w:rsidP="009C0B7E">
          <w:r w:rsidRPr="006F4777">
            <w:rPr>
              <w:noProof/>
              <w:lang w:val="hy-AM" w:eastAsia="ru-RU"/>
            </w:rPr>
            <w:lastRenderedPageBreak/>
            <w:t xml:space="preserve"> </w:t>
          </w:r>
          <w:r w:rsidR="00581773" w:rsidRPr="00FF2450">
            <w:rPr>
              <w:noProof/>
              <w:lang w:val="ru-RU" w:eastAsia="ru-RU"/>
            </w:rPr>
            <w:drawing>
              <wp:inline distT="0" distB="0" distL="0" distR="0" wp14:anchorId="5AFA0839" wp14:editId="451A59F5">
                <wp:extent cx="5730610" cy="3493827"/>
                <wp:effectExtent l="0" t="0" r="3810" b="0"/>
                <wp:docPr id="10721097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1689709" name="Picture 4"/>
                        <pic:cNvPicPr>
                          <a:picLocks noChangeAspect="1" noChangeArrowheads="1"/>
                        </pic:cNvPicPr>
                      </pic:nvPicPr>
                      <pic:blipFill>
                        <a:blip r:embed="rId36">
                          <a:extLst>
                            <a:ext uri="{28A0092B-C50C-407E-A947-70E740481C1C}">
                              <a14:useLocalDpi xmlns:a14="http://schemas.microsoft.com/office/drawing/2010/main" val="0"/>
                            </a:ext>
                          </a:extLst>
                        </a:blip>
                        <a:stretch>
                          <a:fillRect/>
                        </a:stretch>
                      </pic:blipFill>
                      <pic:spPr bwMode="auto">
                        <a:xfrm>
                          <a:off x="0" y="0"/>
                          <a:ext cx="5733415" cy="3495537"/>
                        </a:xfrm>
                        <a:prstGeom prst="rect">
                          <a:avLst/>
                        </a:prstGeom>
                        <a:noFill/>
                      </pic:spPr>
                    </pic:pic>
                  </a:graphicData>
                </a:graphic>
              </wp:inline>
            </w:drawing>
          </w:r>
        </w:p>
      </w:sdtContent>
    </w:sdt>
    <w:p w14:paraId="2409C46E" w14:textId="77777777" w:rsidR="00A357A9" w:rsidRPr="00A357A9" w:rsidRDefault="00A357A9" w:rsidP="00A357A9"/>
    <w:p w14:paraId="25C187A1" w14:textId="77777777" w:rsidR="00A357A9" w:rsidRPr="00A357A9" w:rsidRDefault="00A357A9" w:rsidP="00A357A9"/>
    <w:p w14:paraId="0C7CF2E6" w14:textId="77777777" w:rsidR="00A357A9" w:rsidRPr="00A357A9" w:rsidRDefault="00A357A9" w:rsidP="00A357A9"/>
    <w:p w14:paraId="307F1901" w14:textId="77777777" w:rsidR="00A357A9" w:rsidRPr="00A357A9" w:rsidRDefault="00A357A9" w:rsidP="00A357A9"/>
    <w:p w14:paraId="16EEFEBA" w14:textId="77777777" w:rsidR="00A357A9" w:rsidRPr="00A357A9" w:rsidRDefault="00A357A9" w:rsidP="00A357A9"/>
    <w:p w14:paraId="69AEE45C" w14:textId="77777777" w:rsidR="00A357A9" w:rsidRPr="00A357A9" w:rsidRDefault="00A357A9" w:rsidP="00A357A9"/>
    <w:p w14:paraId="757B7F80" w14:textId="77777777" w:rsidR="00A357A9" w:rsidRPr="00A357A9" w:rsidRDefault="00A357A9" w:rsidP="00A357A9"/>
    <w:p w14:paraId="1DD748CA" w14:textId="77777777" w:rsidR="00A357A9" w:rsidRPr="00A357A9" w:rsidRDefault="00A357A9" w:rsidP="00A357A9"/>
    <w:p w14:paraId="67102773" w14:textId="77777777" w:rsidR="00DF5B5D" w:rsidRDefault="00A357A9" w:rsidP="00A357A9">
      <w:pPr>
        <w:tabs>
          <w:tab w:val="left" w:pos="5299"/>
        </w:tabs>
      </w:pPr>
      <w:r>
        <w:tab/>
      </w:r>
    </w:p>
    <w:p w14:paraId="71C65E36" w14:textId="77777777" w:rsidR="00A357A9" w:rsidRDefault="00A357A9" w:rsidP="00A357A9">
      <w:pPr>
        <w:tabs>
          <w:tab w:val="left" w:pos="5299"/>
        </w:tabs>
      </w:pPr>
    </w:p>
    <w:p w14:paraId="62192BFC" w14:textId="77777777" w:rsidR="00A357A9" w:rsidRDefault="00A357A9" w:rsidP="00A357A9">
      <w:pPr>
        <w:tabs>
          <w:tab w:val="left" w:pos="5299"/>
        </w:tabs>
      </w:pPr>
    </w:p>
    <w:p w14:paraId="7AB951D0" w14:textId="77777777" w:rsidR="00A357A9" w:rsidRDefault="00A357A9" w:rsidP="00A357A9">
      <w:pPr>
        <w:tabs>
          <w:tab w:val="left" w:pos="5299"/>
        </w:tabs>
      </w:pPr>
    </w:p>
    <w:p w14:paraId="32848EA7" w14:textId="77777777" w:rsidR="00A357A9" w:rsidRDefault="00A357A9" w:rsidP="00A357A9">
      <w:pPr>
        <w:tabs>
          <w:tab w:val="left" w:pos="5299"/>
        </w:tabs>
      </w:pPr>
    </w:p>
    <w:p w14:paraId="22615A56" w14:textId="77777777" w:rsidR="00A357A9" w:rsidRDefault="00A357A9" w:rsidP="00A357A9">
      <w:pPr>
        <w:tabs>
          <w:tab w:val="left" w:pos="5299"/>
        </w:tabs>
      </w:pPr>
    </w:p>
    <w:p w14:paraId="0BD35B87" w14:textId="77777777" w:rsidR="00A357A9" w:rsidRDefault="00A357A9" w:rsidP="00A357A9">
      <w:pPr>
        <w:tabs>
          <w:tab w:val="left" w:pos="5299"/>
        </w:tabs>
      </w:pPr>
    </w:p>
    <w:bookmarkStart w:id="1503" w:name="_DxCrossRefBm1379192657" w:displacedByCustomXml="next"/>
    <w:bookmarkStart w:id="1504" w:name="_DxCrossRefBm9000226" w:displacedByCustomXml="next"/>
    <w:bookmarkStart w:id="1505" w:name="_Toc427661554" w:displacedByCustomXml="next"/>
    <w:bookmarkStart w:id="1506" w:name="_Toc256000120" w:displacedByCustomXml="next"/>
    <w:sdt>
      <w:sdtPr>
        <w:rPr>
          <w:b w:val="0"/>
          <w:color w:val="auto"/>
          <w:sz w:val="22"/>
          <w:szCs w:val="24"/>
          <w:lang w:val="en-US"/>
        </w:rPr>
        <w:alias w:val="topic"/>
        <w:tag w:val="topic"/>
        <w:id w:val="-1476739692"/>
      </w:sdtPr>
      <w:sdtContent>
        <w:p w14:paraId="466B0C0E" w14:textId="77777777" w:rsidR="00A357A9" w:rsidRPr="00FF2450" w:rsidRDefault="00A357A9" w:rsidP="00A357A9">
          <w:pPr>
            <w:pStyle w:val="Heading3IR"/>
          </w:pPr>
          <w:r w:rsidRPr="00FF2450">
            <w:rPr>
              <w:noProof/>
              <w:lang w:val="ru-RU" w:eastAsia="ru-RU"/>
            </w:rPr>
            <w:drawing>
              <wp:inline distT="0" distB="0" distL="0" distR="0" wp14:anchorId="1EF9F162" wp14:editId="75AE0D39">
                <wp:extent cx="8255" cy="8255"/>
                <wp:effectExtent l="0" t="0" r="0" b="0"/>
                <wp:docPr id="434367926" name="Billede 2" descr="L_2015063EN.01010202.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0663860" name="Picture 2" descr="L_2015063EN.01010202.tif"/>
                        <pic:cNvPicPr>
                          <a:picLocks noChangeAspect="1" noChangeArrowheads="1"/>
                        </pic:cNvPicPr>
                      </pic:nvPicPr>
                      <pic:blipFill>
                        <a:blip r:link="rId20">
                          <a:extLst>
                            <a:ext uri="{28A0092B-C50C-407E-A947-70E740481C1C}">
                              <a14:useLocalDpi xmlns:a14="http://schemas.microsoft.com/office/drawing/2010/main" val="0"/>
                            </a:ext>
                          </a:extLst>
                        </a:blip>
                        <a:stretch>
                          <a:fillRect/>
                        </a:stretch>
                      </pic:blipFill>
                      <pic:spPr bwMode="auto">
                        <a:xfrm>
                          <a:off x="0" y="0"/>
                          <a:ext cx="8255" cy="8255"/>
                        </a:xfrm>
                        <a:prstGeom prst="rect">
                          <a:avLst/>
                        </a:prstGeom>
                        <a:noFill/>
                        <a:ln>
                          <a:noFill/>
                        </a:ln>
                      </pic:spPr>
                    </pic:pic>
                  </a:graphicData>
                </a:graphic>
              </wp:inline>
            </w:drawing>
          </w:r>
          <w:r w:rsidRPr="00FF2450">
            <w:t>APPENDIX 4 OF ANNEX II</w:t>
          </w:r>
          <w:bookmarkEnd w:id="1506"/>
          <w:bookmarkEnd w:id="1505"/>
          <w:bookmarkEnd w:id="1504"/>
          <w:bookmarkEnd w:id="1503"/>
        </w:p>
        <w:p w14:paraId="13BA4FE7" w14:textId="77777777" w:rsidR="00A357A9" w:rsidRPr="004124D4" w:rsidRDefault="00A357A9" w:rsidP="00A357A9">
          <w:pPr>
            <w:pStyle w:val="Dxshortdesc"/>
            <w:jc w:val="center"/>
          </w:pPr>
        </w:p>
        <w:p w14:paraId="6D980A16" w14:textId="77777777" w:rsidR="00A357A9" w:rsidRDefault="00A357A9" w:rsidP="00A357A9">
          <w:pPr>
            <w:jc w:val="center"/>
          </w:pPr>
          <w:r w:rsidRPr="004124D4">
            <w:t xml:space="preserve"> </w:t>
          </w:r>
          <w:r>
            <w:rPr>
              <w:noProof/>
              <w:lang w:val="ru-RU" w:eastAsia="ru-RU"/>
            </w:rPr>
            <w:drawing>
              <wp:inline distT="0" distB="0" distL="0" distR="0" wp14:anchorId="313E2EA2" wp14:editId="398FB81F">
                <wp:extent cx="658368" cy="563245"/>
                <wp:effectExtent l="0" t="0" r="8890" b="8255"/>
                <wp:docPr id="5" name="Рисунок 5" descr="ՀՀ զինանշան"/>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Рисунок 2" descr="ՀՀ զինանշան"/>
                        <pic:cNvPicPr>
                          <a:picLocks noChangeAspect="1" noChangeArrowheads="1"/>
                        </pic:cNvPicPr>
                      </pic:nvPicPr>
                      <pic:blipFill>
                        <a:blip r:embed="rId16"/>
                        <a:stretch>
                          <a:fillRect/>
                        </a:stretch>
                      </pic:blipFill>
                      <pic:spPr bwMode="auto">
                        <a:xfrm>
                          <a:off x="0" y="0"/>
                          <a:ext cx="675136" cy="577590"/>
                        </a:xfrm>
                        <a:prstGeom prst="rect">
                          <a:avLst/>
                        </a:prstGeom>
                      </pic:spPr>
                    </pic:pic>
                  </a:graphicData>
                </a:graphic>
              </wp:inline>
            </w:drawing>
          </w:r>
        </w:p>
        <w:p w14:paraId="7CC7DE88" w14:textId="77777777" w:rsidR="00A357A9" w:rsidRPr="001F36DB" w:rsidRDefault="00A357A9" w:rsidP="00A357A9">
          <w:pPr>
            <w:spacing w:after="0"/>
            <w:jc w:val="center"/>
            <w:rPr>
              <w:rFonts w:ascii="GHEA Grapalat" w:hAnsi="GHEA Grapalat"/>
              <w:lang w:val="hy-AM"/>
            </w:rPr>
          </w:pPr>
          <w:r w:rsidRPr="001F36DB">
            <w:rPr>
              <w:rFonts w:ascii="GHEA Grapalat" w:hAnsi="GHEA Grapalat"/>
              <w:lang w:val="hy-AM"/>
            </w:rPr>
            <w:t>ՀԱՅԱՍՏԱՆԻ ՀԱՆՐԱՊԵՏՈՒԹՅԱՆ ՔԱՂԱՔԱՑԻԱԿԱՆ ԱՎԻԱՑԻԱՅԻ ԿՈՄԻՏԵ</w:t>
          </w:r>
        </w:p>
        <w:p w14:paraId="1AB10104" w14:textId="77777777" w:rsidR="00A357A9" w:rsidRPr="001F36DB" w:rsidRDefault="00A357A9" w:rsidP="00A357A9">
          <w:pPr>
            <w:spacing w:after="0"/>
            <w:jc w:val="center"/>
            <w:rPr>
              <w:rFonts w:ascii="GHEA Grapalat" w:hAnsi="GHEA Grapalat"/>
              <w:lang w:val="hy-AM"/>
            </w:rPr>
          </w:pPr>
          <w:r w:rsidRPr="001F36DB">
            <w:rPr>
              <w:rFonts w:ascii="GHEA Grapalat" w:hAnsi="GHEA Grapalat"/>
              <w:lang w:val="hy-AM"/>
            </w:rPr>
            <w:t>CIVIL AVIATION COMMITTEE OF THE REPUBLIC OF ARMENIA</w:t>
          </w:r>
        </w:p>
        <w:p w14:paraId="1380C8CD" w14:textId="77777777" w:rsidR="00A357A9" w:rsidRDefault="00A357A9" w:rsidP="00A357A9">
          <w:pPr>
            <w:jc w:val="center"/>
            <w:rPr>
              <w:lang w:val="hy-AM"/>
            </w:rPr>
          </w:pPr>
        </w:p>
        <w:p w14:paraId="4EA42BDA" w14:textId="77777777" w:rsidR="00A357A9" w:rsidRPr="00BE44FA" w:rsidRDefault="00A357A9" w:rsidP="00A357A9">
          <w:pPr>
            <w:spacing w:after="0"/>
            <w:jc w:val="center"/>
            <w:rPr>
              <w:rFonts w:ascii="GHEA Grapalat" w:hAnsi="GHEA Grapalat"/>
              <w:sz w:val="20"/>
              <w:szCs w:val="20"/>
              <w:lang w:val="hy-AM"/>
            </w:rPr>
          </w:pPr>
          <w:r>
            <w:rPr>
              <w:rFonts w:ascii="GHEA Grapalat" w:hAnsi="GHEA Grapalat"/>
              <w:sz w:val="20"/>
              <w:szCs w:val="20"/>
              <w:lang w:val="hy-AM"/>
            </w:rPr>
            <w:t>ԱՎԻԱՑԻՈՆ ԲԺՇԿԱԿԱՆ</w:t>
          </w:r>
          <w:r w:rsidRPr="001F36DB">
            <w:rPr>
              <w:rFonts w:ascii="GHEA Grapalat" w:hAnsi="GHEA Grapalat"/>
              <w:sz w:val="20"/>
              <w:szCs w:val="20"/>
              <w:lang w:val="hy-AM"/>
            </w:rPr>
            <w:t xml:space="preserve"> </w:t>
          </w:r>
          <w:r>
            <w:rPr>
              <w:rFonts w:ascii="GHEA Grapalat" w:hAnsi="GHEA Grapalat"/>
              <w:sz w:val="20"/>
              <w:szCs w:val="20"/>
              <w:lang w:val="hy-AM"/>
            </w:rPr>
            <w:t>ՀԱՍՏԱՏՈՒԹՅԱՆ</w:t>
          </w:r>
          <w:r w:rsidRPr="001F36DB">
            <w:rPr>
              <w:rFonts w:ascii="GHEA Grapalat" w:hAnsi="GHEA Grapalat"/>
              <w:sz w:val="20"/>
              <w:szCs w:val="20"/>
              <w:lang w:val="hy-AM"/>
            </w:rPr>
            <w:t xml:space="preserve"> ՎԿԱՅԱԿԱՆ</w:t>
          </w:r>
        </w:p>
        <w:p w14:paraId="0B3319B3" w14:textId="77777777" w:rsidR="00A357A9" w:rsidRPr="001F36DB" w:rsidRDefault="00A357A9" w:rsidP="00A357A9">
          <w:pPr>
            <w:spacing w:after="0"/>
            <w:jc w:val="center"/>
            <w:rPr>
              <w:rFonts w:ascii="GHEA Grapalat" w:hAnsi="GHEA Grapalat"/>
              <w:sz w:val="20"/>
              <w:szCs w:val="20"/>
              <w:lang w:val="hy-AM"/>
            </w:rPr>
          </w:pPr>
          <w:r>
            <w:rPr>
              <w:rFonts w:ascii="GHEA Grapalat" w:hAnsi="GHEA Grapalat"/>
              <w:sz w:val="20"/>
              <w:szCs w:val="20"/>
            </w:rPr>
            <w:t>AERO-MEDICAL</w:t>
          </w:r>
          <w:r w:rsidRPr="001F36DB">
            <w:rPr>
              <w:rFonts w:ascii="GHEA Grapalat" w:hAnsi="GHEA Grapalat"/>
              <w:sz w:val="20"/>
              <w:szCs w:val="20"/>
              <w:lang w:val="hy-AM"/>
            </w:rPr>
            <w:t xml:space="preserve"> CENTER CERTIFICATE</w:t>
          </w:r>
        </w:p>
        <w:p w14:paraId="426D90CA" w14:textId="77777777" w:rsidR="00A357A9" w:rsidRDefault="00A357A9" w:rsidP="00A357A9">
          <w:pPr>
            <w:jc w:val="center"/>
            <w:rPr>
              <w:lang w:val="hy-AM"/>
            </w:rPr>
          </w:pPr>
        </w:p>
        <w:p w14:paraId="00586808" w14:textId="77777777" w:rsidR="00A357A9" w:rsidRPr="001F36DB" w:rsidRDefault="00A357A9" w:rsidP="00A357A9">
          <w:pPr>
            <w:spacing w:after="0"/>
            <w:rPr>
              <w:rFonts w:ascii="GHEA Grapalat" w:hAnsi="GHEA Grapalat"/>
              <w:sz w:val="20"/>
              <w:szCs w:val="20"/>
              <w:lang w:val="hy-AM"/>
            </w:rPr>
          </w:pPr>
          <w:r w:rsidRPr="00BE44FA">
            <w:rPr>
              <w:rFonts w:ascii="GHEA Grapalat" w:hAnsi="GHEA Grapalat"/>
              <w:sz w:val="20"/>
              <w:szCs w:val="20"/>
              <w:lang w:val="hy-AM"/>
            </w:rPr>
            <w:t xml:space="preserve">          </w:t>
          </w:r>
          <w:r w:rsidRPr="001F36DB">
            <w:rPr>
              <w:rFonts w:ascii="GHEA Grapalat" w:hAnsi="GHEA Grapalat"/>
              <w:sz w:val="20"/>
              <w:szCs w:val="20"/>
              <w:lang w:val="hy-AM"/>
            </w:rPr>
            <w:t>Համաձայն ՀՀ Տարածքային կառավարման և ենթակառուցվածքների նախարարի 20___թ</w:t>
          </w:r>
          <w:r w:rsidRPr="001F36DB">
            <w:rPr>
              <w:rFonts w:ascii="Cambria Math" w:hAnsi="Cambria Math" w:cs="Cambria Math"/>
              <w:sz w:val="20"/>
              <w:szCs w:val="20"/>
              <w:lang w:val="hy-AM"/>
            </w:rPr>
            <w:t>․</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հրամանի</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և</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ստորև</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նշված</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պայմանների</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ՀՀ</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Քաղաքացիական</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ավիացիայի</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կոմիտեն</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սույնով</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հավաստում</w:t>
          </w:r>
          <w:r w:rsidRPr="001F36DB">
            <w:rPr>
              <w:rFonts w:ascii="GHEA Grapalat" w:hAnsi="GHEA Grapalat"/>
              <w:sz w:val="20"/>
              <w:szCs w:val="20"/>
              <w:lang w:val="hy-AM"/>
            </w:rPr>
            <w:t xml:space="preserve"> </w:t>
          </w:r>
          <w:r w:rsidRPr="001F36DB">
            <w:rPr>
              <w:rFonts w:ascii="GHEA Grapalat" w:hAnsi="GHEA Grapalat" w:cs="GHEA Grapalat"/>
              <w:sz w:val="20"/>
              <w:szCs w:val="20"/>
              <w:lang w:val="hy-AM"/>
            </w:rPr>
            <w:t>է</w:t>
          </w:r>
        </w:p>
        <w:p w14:paraId="5A9BBBCB" w14:textId="77777777" w:rsidR="00A357A9" w:rsidRDefault="00A357A9" w:rsidP="00A357A9">
          <w:pPr>
            <w:spacing w:after="0"/>
            <w:rPr>
              <w:rFonts w:ascii="GHEA Grapalat" w:hAnsi="GHEA Grapalat"/>
              <w:sz w:val="20"/>
              <w:szCs w:val="20"/>
              <w:lang w:val="hy-AM"/>
            </w:rPr>
          </w:pPr>
          <w:r w:rsidRPr="009C0B7E">
            <w:rPr>
              <w:rFonts w:ascii="GHEA Grapalat" w:hAnsi="GHEA Grapalat"/>
              <w:sz w:val="20"/>
              <w:szCs w:val="20"/>
              <w:lang w:val="hy-AM"/>
            </w:rPr>
            <w:t xml:space="preserve">          </w:t>
          </w:r>
          <w:r w:rsidRPr="001F36DB">
            <w:rPr>
              <w:rFonts w:ascii="GHEA Grapalat" w:hAnsi="GHEA Grapalat"/>
              <w:sz w:val="20"/>
              <w:szCs w:val="20"/>
              <w:lang w:val="hy-AM"/>
            </w:rPr>
            <w:t xml:space="preserve">Pursuant to Order №  of the Minister of Territorial Administration and Infrastructure of the </w:t>
          </w:r>
          <w:r w:rsidRPr="001F36DB">
            <w:rPr>
              <w:rFonts w:ascii="GHEA Grapalat" w:hAnsi="GHEA Grapalat"/>
              <w:sz w:val="20"/>
              <w:szCs w:val="20"/>
            </w:rPr>
            <w:t>RA</w:t>
          </w:r>
          <w:r w:rsidRPr="001F36DB">
            <w:rPr>
              <w:rFonts w:ascii="GHEA Grapalat" w:hAnsi="GHEA Grapalat"/>
              <w:sz w:val="20"/>
              <w:szCs w:val="20"/>
              <w:lang w:val="hy-AM"/>
            </w:rPr>
            <w:t xml:space="preserve"> and subject to the conditions specified below, the </w:t>
          </w:r>
          <w:r w:rsidRPr="001F36DB">
            <w:rPr>
              <w:rFonts w:ascii="GHEA Grapalat" w:hAnsi="GHEA Grapalat"/>
              <w:sz w:val="20"/>
              <w:szCs w:val="20"/>
            </w:rPr>
            <w:t>C</w:t>
          </w:r>
          <w:r w:rsidRPr="001F36DB">
            <w:rPr>
              <w:rFonts w:ascii="GHEA Grapalat" w:hAnsi="GHEA Grapalat"/>
              <w:sz w:val="20"/>
              <w:szCs w:val="20"/>
              <w:lang w:val="hy-AM"/>
            </w:rPr>
            <w:t xml:space="preserve">ivil aviation committee of the </w:t>
          </w:r>
          <w:r w:rsidRPr="001F36DB">
            <w:rPr>
              <w:rFonts w:ascii="GHEA Grapalat" w:hAnsi="GHEA Grapalat"/>
              <w:sz w:val="20"/>
              <w:szCs w:val="20"/>
            </w:rPr>
            <w:t>RA</w:t>
          </w:r>
          <w:r w:rsidRPr="001F36DB">
            <w:rPr>
              <w:rFonts w:ascii="GHEA Grapalat" w:hAnsi="GHEA Grapalat"/>
              <w:sz w:val="20"/>
              <w:szCs w:val="20"/>
              <w:lang w:val="hy-AM"/>
            </w:rPr>
            <w:t xml:space="preserve"> hereby certifies</w:t>
          </w:r>
        </w:p>
        <w:p w14:paraId="23804021" w14:textId="77777777" w:rsidR="00A357A9" w:rsidRDefault="00A357A9" w:rsidP="00A357A9">
          <w:pPr>
            <w:spacing w:after="0"/>
            <w:rPr>
              <w:rFonts w:ascii="GHEA Grapalat" w:hAnsi="GHEA Grapalat"/>
              <w:sz w:val="20"/>
              <w:szCs w:val="20"/>
              <w:lang w:val="hy-AM"/>
            </w:rPr>
          </w:pPr>
        </w:p>
        <w:p w14:paraId="0A28EAA3" w14:textId="77777777" w:rsidR="00A357A9" w:rsidRPr="0068024C" w:rsidRDefault="00A357A9" w:rsidP="00A357A9">
          <w:pPr>
            <w:spacing w:after="0"/>
            <w:jc w:val="center"/>
            <w:rPr>
              <w:rFonts w:ascii="GHEA Grapalat" w:hAnsi="GHEA Grapalat"/>
              <w:sz w:val="20"/>
              <w:szCs w:val="20"/>
              <w:lang w:val="hy-AM"/>
            </w:rPr>
          </w:pPr>
          <w:r w:rsidRPr="0068024C">
            <w:rPr>
              <w:rFonts w:ascii="GHEA Grapalat" w:hAnsi="GHEA Grapalat"/>
              <w:sz w:val="20"/>
              <w:szCs w:val="20"/>
            </w:rPr>
            <w:t>[</w:t>
          </w:r>
          <w:r w:rsidRPr="0068024C">
            <w:rPr>
              <w:rFonts w:ascii="GHEA Grapalat" w:hAnsi="GHEA Grapalat"/>
              <w:sz w:val="20"/>
              <w:szCs w:val="20"/>
              <w:lang w:val="hy-AM"/>
            </w:rPr>
            <w:t xml:space="preserve"> </w:t>
          </w:r>
          <w:r>
            <w:rPr>
              <w:rFonts w:ascii="GHEA Grapalat" w:hAnsi="GHEA Grapalat"/>
              <w:sz w:val="20"/>
              <w:szCs w:val="20"/>
              <w:lang w:val="hy-AM"/>
            </w:rPr>
            <w:t>Բժշկական հաստատության</w:t>
          </w:r>
          <w:r w:rsidRPr="0068024C">
            <w:rPr>
              <w:rFonts w:ascii="GHEA Grapalat" w:hAnsi="GHEA Grapalat"/>
              <w:sz w:val="20"/>
              <w:szCs w:val="20"/>
              <w:lang w:val="hy-AM"/>
            </w:rPr>
            <w:t xml:space="preserve"> անունը ]</w:t>
          </w:r>
        </w:p>
        <w:p w14:paraId="5EBE2EFA" w14:textId="77777777" w:rsidR="00A357A9" w:rsidRPr="0068024C" w:rsidRDefault="00A357A9" w:rsidP="00A357A9">
          <w:pPr>
            <w:spacing w:after="0"/>
            <w:jc w:val="center"/>
            <w:rPr>
              <w:rFonts w:ascii="GHEA Grapalat" w:hAnsi="GHEA Grapalat"/>
              <w:sz w:val="20"/>
              <w:szCs w:val="20"/>
              <w:lang w:val="hy-AM"/>
            </w:rPr>
          </w:pPr>
          <w:r w:rsidRPr="0068024C">
            <w:rPr>
              <w:rFonts w:ascii="GHEA Grapalat" w:hAnsi="GHEA Grapalat"/>
              <w:sz w:val="20"/>
              <w:szCs w:val="20"/>
            </w:rPr>
            <w:t>[</w:t>
          </w:r>
          <w:r w:rsidRPr="0068024C">
            <w:rPr>
              <w:rFonts w:ascii="GHEA Grapalat" w:hAnsi="GHEA Grapalat"/>
              <w:sz w:val="20"/>
              <w:szCs w:val="20"/>
              <w:lang w:val="hy-AM"/>
            </w:rPr>
            <w:t xml:space="preserve"> Name of </w:t>
          </w:r>
          <w:r>
            <w:rPr>
              <w:rFonts w:ascii="GHEA Grapalat" w:hAnsi="GHEA Grapalat"/>
              <w:sz w:val="20"/>
              <w:szCs w:val="20"/>
            </w:rPr>
            <w:t>Aero-medical center</w:t>
          </w:r>
          <w:r w:rsidRPr="0068024C">
            <w:rPr>
              <w:rFonts w:ascii="GHEA Grapalat" w:hAnsi="GHEA Grapalat"/>
              <w:sz w:val="20"/>
              <w:szCs w:val="20"/>
              <w:lang w:val="hy-AM"/>
            </w:rPr>
            <w:t>]</w:t>
          </w:r>
        </w:p>
        <w:p w14:paraId="411D1CC3" w14:textId="77777777" w:rsidR="00A357A9" w:rsidRPr="0068024C" w:rsidRDefault="00A357A9" w:rsidP="00A357A9">
          <w:pPr>
            <w:spacing w:after="0"/>
            <w:jc w:val="center"/>
            <w:rPr>
              <w:rFonts w:ascii="GHEA Grapalat" w:hAnsi="GHEA Grapalat"/>
              <w:sz w:val="20"/>
              <w:szCs w:val="20"/>
              <w:lang w:val="hy-AM"/>
            </w:rPr>
          </w:pPr>
          <w:r w:rsidRPr="0068024C">
            <w:rPr>
              <w:sz w:val="20"/>
              <w:szCs w:val="20"/>
              <w:lang w:val="hy-AM"/>
            </w:rPr>
            <w:t>[</w:t>
          </w:r>
          <w:r>
            <w:rPr>
              <w:rFonts w:ascii="GHEA Grapalat" w:hAnsi="GHEA Grapalat"/>
              <w:sz w:val="20"/>
              <w:szCs w:val="20"/>
              <w:lang w:val="hy-AM"/>
            </w:rPr>
            <w:t>Բժշկական հաստատության</w:t>
          </w:r>
          <w:r w:rsidRPr="0068024C">
            <w:rPr>
              <w:rFonts w:ascii="GHEA Grapalat" w:hAnsi="GHEA Grapalat"/>
              <w:sz w:val="20"/>
              <w:szCs w:val="20"/>
              <w:lang w:val="hy-AM"/>
            </w:rPr>
            <w:t xml:space="preserve"> հասցեն]</w:t>
          </w:r>
        </w:p>
        <w:p w14:paraId="14E54CEB" w14:textId="77777777" w:rsidR="00A357A9" w:rsidRDefault="00A357A9" w:rsidP="00A357A9">
          <w:pPr>
            <w:spacing w:after="0"/>
            <w:jc w:val="center"/>
            <w:rPr>
              <w:rFonts w:ascii="GHEA Grapalat" w:hAnsi="GHEA Grapalat"/>
              <w:sz w:val="20"/>
              <w:szCs w:val="20"/>
              <w:lang w:val="hy-AM"/>
            </w:rPr>
          </w:pPr>
          <w:r w:rsidRPr="0068024C">
            <w:rPr>
              <w:rFonts w:ascii="GHEA Grapalat" w:hAnsi="GHEA Grapalat"/>
              <w:sz w:val="20"/>
              <w:szCs w:val="20"/>
              <w:lang w:val="hy-AM"/>
            </w:rPr>
            <w:t>[</w:t>
          </w:r>
          <w:r>
            <w:rPr>
              <w:rFonts w:ascii="GHEA Grapalat" w:hAnsi="GHEA Grapalat"/>
              <w:sz w:val="20"/>
              <w:szCs w:val="20"/>
            </w:rPr>
            <w:t>A</w:t>
          </w:r>
          <w:r w:rsidRPr="0068024C">
            <w:rPr>
              <w:rFonts w:ascii="GHEA Grapalat" w:hAnsi="GHEA Grapalat"/>
              <w:sz w:val="20"/>
              <w:szCs w:val="20"/>
              <w:lang w:val="hy-AM"/>
            </w:rPr>
            <w:t xml:space="preserve">ddress of the </w:t>
          </w:r>
          <w:r>
            <w:rPr>
              <w:rFonts w:ascii="GHEA Grapalat" w:hAnsi="GHEA Grapalat"/>
              <w:sz w:val="20"/>
              <w:szCs w:val="20"/>
            </w:rPr>
            <w:t>Aero-medical center</w:t>
          </w:r>
          <w:r w:rsidRPr="0068024C">
            <w:rPr>
              <w:rFonts w:ascii="GHEA Grapalat" w:hAnsi="GHEA Grapalat"/>
              <w:sz w:val="20"/>
              <w:szCs w:val="20"/>
              <w:lang w:val="hy-AM"/>
            </w:rPr>
            <w:t>]</w:t>
          </w:r>
        </w:p>
        <w:p w14:paraId="3BC49250" w14:textId="77777777" w:rsidR="00A357A9" w:rsidRDefault="00A357A9" w:rsidP="00A357A9">
          <w:pPr>
            <w:spacing w:after="0"/>
            <w:jc w:val="center"/>
            <w:rPr>
              <w:rFonts w:ascii="GHEA Grapalat" w:hAnsi="GHEA Grapalat"/>
              <w:sz w:val="20"/>
              <w:szCs w:val="20"/>
              <w:lang w:val="hy-AM"/>
            </w:rPr>
          </w:pPr>
        </w:p>
        <w:p w14:paraId="7F2DD0B7" w14:textId="77777777" w:rsidR="00A357A9" w:rsidRDefault="00A357A9" w:rsidP="00A357A9">
          <w:pPr>
            <w:spacing w:after="0"/>
            <w:rPr>
              <w:rFonts w:ascii="GHEA Grapalat" w:hAnsi="GHEA Grapalat"/>
              <w:sz w:val="20"/>
              <w:szCs w:val="20"/>
              <w:lang w:val="hy-AM"/>
            </w:rPr>
          </w:pPr>
          <w:r>
            <w:rPr>
              <w:rFonts w:ascii="GHEA Grapalat" w:hAnsi="GHEA Grapalat"/>
              <w:sz w:val="20"/>
              <w:szCs w:val="20"/>
              <w:lang w:val="hy-AM"/>
            </w:rPr>
            <w:t xml:space="preserve">           Ո</w:t>
          </w:r>
          <w:r w:rsidRPr="00BE44FA">
            <w:rPr>
              <w:rFonts w:ascii="GHEA Grapalat" w:hAnsi="GHEA Grapalat"/>
              <w:sz w:val="20"/>
              <w:szCs w:val="20"/>
              <w:lang w:val="hy-AM"/>
            </w:rPr>
            <w:t xml:space="preserve">րպես </w:t>
          </w:r>
          <w:r>
            <w:rPr>
              <w:rFonts w:ascii="GHEA Grapalat" w:hAnsi="GHEA Grapalat"/>
              <w:sz w:val="20"/>
              <w:szCs w:val="20"/>
              <w:lang w:val="hy-AM"/>
            </w:rPr>
            <w:t>ՓԱՐԹ</w:t>
          </w:r>
          <w:r w:rsidRPr="00BE44FA">
            <w:rPr>
              <w:rFonts w:ascii="GHEA Grapalat" w:hAnsi="GHEA Grapalat"/>
              <w:sz w:val="20"/>
              <w:szCs w:val="20"/>
              <w:lang w:val="hy-AM"/>
            </w:rPr>
            <w:t xml:space="preserve"> </w:t>
          </w:r>
          <w:r>
            <w:rPr>
              <w:rFonts w:ascii="GHEA Grapalat" w:hAnsi="GHEA Grapalat"/>
              <w:sz w:val="20"/>
              <w:szCs w:val="20"/>
              <w:lang w:val="hy-AM"/>
            </w:rPr>
            <w:t>ՕՌԱ</w:t>
          </w:r>
          <w:r w:rsidRPr="00BE44FA">
            <w:rPr>
              <w:rFonts w:ascii="GHEA Grapalat" w:hAnsi="GHEA Grapalat"/>
              <w:sz w:val="20"/>
              <w:szCs w:val="20"/>
              <w:lang w:val="hy-AM"/>
            </w:rPr>
            <w:t xml:space="preserve">-ով հավաստագրված </w:t>
          </w:r>
          <w:r>
            <w:rPr>
              <w:rFonts w:ascii="GHEA Grapalat" w:hAnsi="GHEA Grapalat"/>
              <w:sz w:val="20"/>
              <w:szCs w:val="20"/>
              <w:lang w:val="hy-AM"/>
            </w:rPr>
            <w:t>ավիացիոն բժշկական հաստատություն</w:t>
          </w:r>
          <w:r w:rsidRPr="00BE44FA">
            <w:rPr>
              <w:rFonts w:ascii="GHEA Grapalat" w:hAnsi="GHEA Grapalat"/>
              <w:sz w:val="20"/>
              <w:szCs w:val="20"/>
              <w:lang w:val="hy-AM"/>
            </w:rPr>
            <w:t>՝ հաստատման պայմաններում նշված արտոնություններով և գործունեության շրջանակով:</w:t>
          </w:r>
        </w:p>
        <w:p w14:paraId="1BACEB87" w14:textId="77777777" w:rsidR="00A357A9" w:rsidRPr="00BE44FA" w:rsidRDefault="00A357A9" w:rsidP="00A357A9">
          <w:pPr>
            <w:spacing w:after="0"/>
            <w:rPr>
              <w:rFonts w:ascii="GHEA Grapalat" w:hAnsi="GHEA Grapalat"/>
              <w:sz w:val="20"/>
              <w:szCs w:val="20"/>
              <w:lang w:val="hy-AM"/>
            </w:rPr>
          </w:pPr>
          <w:r>
            <w:rPr>
              <w:rFonts w:ascii="GHEA Grapalat" w:hAnsi="GHEA Grapalat"/>
              <w:sz w:val="20"/>
              <w:szCs w:val="20"/>
              <w:lang w:val="hy-AM"/>
            </w:rPr>
            <w:t xml:space="preserve">           </w:t>
          </w:r>
          <w:r>
            <w:rPr>
              <w:rFonts w:ascii="GHEA Grapalat" w:hAnsi="GHEA Grapalat"/>
              <w:sz w:val="20"/>
              <w:szCs w:val="20"/>
            </w:rPr>
            <w:t>A</w:t>
          </w:r>
          <w:r w:rsidRPr="00BE44FA">
            <w:rPr>
              <w:rFonts w:ascii="GHEA Grapalat" w:hAnsi="GHEA Grapalat"/>
              <w:sz w:val="20"/>
              <w:szCs w:val="20"/>
              <w:lang w:val="hy-AM"/>
            </w:rPr>
            <w:t>s a Part ORA certified aero-medical centre with the privileges and the scope of activities as listed in the attached terms of approval.</w:t>
          </w:r>
        </w:p>
        <w:p w14:paraId="53D45503" w14:textId="77777777" w:rsidR="00A357A9" w:rsidRDefault="00A357A9" w:rsidP="00A357A9">
          <w:pPr>
            <w:spacing w:after="0"/>
            <w:rPr>
              <w:rFonts w:ascii="GHEA Grapalat" w:hAnsi="GHEA Grapalat"/>
              <w:sz w:val="20"/>
              <w:szCs w:val="20"/>
              <w:lang w:val="hy-AM"/>
            </w:rPr>
          </w:pPr>
        </w:p>
        <w:p w14:paraId="13CE2C0F" w14:textId="77777777" w:rsidR="00A357A9" w:rsidRDefault="00A357A9" w:rsidP="00A357A9">
          <w:pPr>
            <w:spacing w:after="0"/>
            <w:rPr>
              <w:rFonts w:ascii="GHEA Grapalat" w:hAnsi="GHEA Grapalat"/>
            </w:rPr>
          </w:pPr>
          <w:r w:rsidRPr="00CF0BA5">
            <w:rPr>
              <w:rFonts w:ascii="GHEA Grapalat" w:hAnsi="GHEA Grapalat"/>
              <w:sz w:val="20"/>
              <w:szCs w:val="20"/>
            </w:rPr>
            <w:t xml:space="preserve">       </w:t>
          </w:r>
          <w:r w:rsidRPr="00CF0BA5">
            <w:rPr>
              <w:rFonts w:ascii="GHEA Grapalat" w:hAnsi="GHEA Grapalat"/>
            </w:rPr>
            <w:t>ՊԱՅՄԱՆՆԵՐ՝</w:t>
          </w:r>
        </w:p>
        <w:p w14:paraId="677CF85D" w14:textId="77777777" w:rsidR="00A357A9" w:rsidRPr="00CF0BA5" w:rsidRDefault="00A357A9" w:rsidP="00A357A9">
          <w:pPr>
            <w:spacing w:after="0"/>
            <w:rPr>
              <w:rFonts w:ascii="GHEA Grapalat" w:hAnsi="GHEA Grapalat"/>
              <w:sz w:val="20"/>
              <w:szCs w:val="20"/>
              <w:lang w:val="hy-AM"/>
            </w:rPr>
          </w:pPr>
          <w:r>
            <w:rPr>
              <w:rFonts w:ascii="GHEA Grapalat" w:hAnsi="GHEA Grapalat"/>
            </w:rPr>
            <w:t xml:space="preserve">         </w:t>
          </w:r>
          <w:r>
            <w:t>(</w:t>
          </w:r>
          <w:r w:rsidRPr="00CF0BA5">
            <w:rPr>
              <w:rFonts w:ascii="GHEA Grapalat" w:hAnsi="GHEA Grapalat"/>
              <w:sz w:val="20"/>
              <w:szCs w:val="20"/>
              <w:lang w:val="hy-AM"/>
            </w:rPr>
            <w:t xml:space="preserve">1) Այս հավաստագիրը սահմանափակվում է հաստատված կազմակերպության ձեռնարկի հաստատման բաժնի շրջանակով; </w:t>
          </w:r>
        </w:p>
        <w:p w14:paraId="4050FB7A" w14:textId="77777777" w:rsidR="00A357A9" w:rsidRPr="00CF0BA5" w:rsidRDefault="00373176" w:rsidP="00A357A9">
          <w:pPr>
            <w:spacing w:after="0"/>
            <w:rPr>
              <w:rFonts w:ascii="GHEA Grapalat" w:hAnsi="GHEA Grapalat"/>
              <w:sz w:val="20"/>
              <w:szCs w:val="20"/>
              <w:lang w:val="hy-AM"/>
            </w:rPr>
          </w:pPr>
          <w:r>
            <w:rPr>
              <w:rFonts w:ascii="GHEA Grapalat" w:hAnsi="GHEA Grapalat"/>
              <w:sz w:val="20"/>
              <w:szCs w:val="20"/>
              <w:lang w:val="hy-AM"/>
            </w:rPr>
            <w:t xml:space="preserve">          </w:t>
          </w:r>
          <w:r w:rsidR="00A357A9" w:rsidRPr="00CF0BA5">
            <w:rPr>
              <w:rFonts w:ascii="GHEA Grapalat" w:hAnsi="GHEA Grapalat"/>
              <w:sz w:val="20"/>
              <w:szCs w:val="20"/>
              <w:lang w:val="hy-AM"/>
            </w:rPr>
            <w:t xml:space="preserve">(2) Այս հավաստագիրը պահանջում է համապատասխանություն կազմակերպության փաստաթղթերում նշված ընթացակարգերին, ինչպես պահանջվում է </w:t>
          </w:r>
          <w:r w:rsidR="00A357A9">
            <w:rPr>
              <w:rFonts w:ascii="GHEA Grapalat" w:hAnsi="GHEA Grapalat"/>
              <w:sz w:val="20"/>
              <w:szCs w:val="20"/>
              <w:lang w:val="hy-AM"/>
            </w:rPr>
            <w:t>ՓԱՐԹ</w:t>
          </w:r>
          <w:r w:rsidR="00A357A9" w:rsidRPr="00BE44FA">
            <w:rPr>
              <w:rFonts w:ascii="GHEA Grapalat" w:hAnsi="GHEA Grapalat"/>
              <w:sz w:val="20"/>
              <w:szCs w:val="20"/>
              <w:lang w:val="hy-AM"/>
            </w:rPr>
            <w:t xml:space="preserve"> </w:t>
          </w:r>
          <w:r w:rsidR="00A357A9">
            <w:rPr>
              <w:rFonts w:ascii="GHEA Grapalat" w:hAnsi="GHEA Grapalat"/>
              <w:sz w:val="20"/>
              <w:szCs w:val="20"/>
              <w:lang w:val="hy-AM"/>
            </w:rPr>
            <w:t>ՕՌԱ</w:t>
          </w:r>
          <w:r w:rsidR="00A357A9" w:rsidRPr="00CF0BA5">
            <w:rPr>
              <w:rFonts w:ascii="GHEA Grapalat" w:hAnsi="GHEA Grapalat"/>
              <w:sz w:val="20"/>
              <w:szCs w:val="20"/>
              <w:lang w:val="hy-AM"/>
            </w:rPr>
            <w:t>-ով;</w:t>
          </w:r>
        </w:p>
        <w:p w14:paraId="7DCC3C2D" w14:textId="77777777" w:rsidR="00A357A9" w:rsidRDefault="00373176" w:rsidP="00A357A9">
          <w:pPr>
            <w:spacing w:after="0"/>
            <w:rPr>
              <w:rFonts w:ascii="GHEA Grapalat" w:hAnsi="GHEA Grapalat"/>
              <w:sz w:val="20"/>
              <w:szCs w:val="20"/>
              <w:lang w:val="hy-AM"/>
            </w:rPr>
          </w:pPr>
          <w:r>
            <w:rPr>
              <w:rFonts w:ascii="GHEA Grapalat" w:hAnsi="GHEA Grapalat"/>
              <w:sz w:val="20"/>
              <w:szCs w:val="20"/>
              <w:lang w:val="hy-AM"/>
            </w:rPr>
            <w:t xml:space="preserve">          </w:t>
          </w:r>
          <w:r w:rsidR="00A357A9" w:rsidRPr="00CF0BA5">
            <w:rPr>
              <w:rFonts w:ascii="GHEA Grapalat" w:hAnsi="GHEA Grapalat"/>
              <w:sz w:val="20"/>
              <w:szCs w:val="20"/>
              <w:lang w:val="hy-AM"/>
            </w:rPr>
            <w:t xml:space="preserve">(3) Այս հավաստագիրը մնում է վավեր և ենթակա է </w:t>
          </w:r>
          <w:r w:rsidR="00A357A9">
            <w:rPr>
              <w:rFonts w:ascii="GHEA Grapalat" w:hAnsi="GHEA Grapalat"/>
              <w:sz w:val="20"/>
              <w:szCs w:val="20"/>
              <w:lang w:val="hy-AM"/>
            </w:rPr>
            <w:t>ՓԱՐԹ</w:t>
          </w:r>
          <w:r w:rsidR="00A357A9" w:rsidRPr="00BE44FA">
            <w:rPr>
              <w:rFonts w:ascii="GHEA Grapalat" w:hAnsi="GHEA Grapalat"/>
              <w:sz w:val="20"/>
              <w:szCs w:val="20"/>
              <w:lang w:val="hy-AM"/>
            </w:rPr>
            <w:t xml:space="preserve"> </w:t>
          </w:r>
          <w:r w:rsidR="00A357A9">
            <w:rPr>
              <w:rFonts w:ascii="GHEA Grapalat" w:hAnsi="GHEA Grapalat"/>
              <w:sz w:val="20"/>
              <w:szCs w:val="20"/>
              <w:lang w:val="hy-AM"/>
            </w:rPr>
            <w:t>ՕՌԱ</w:t>
          </w:r>
          <w:r w:rsidR="00A357A9" w:rsidRPr="00CF0BA5">
            <w:rPr>
              <w:rFonts w:ascii="GHEA Grapalat" w:hAnsi="GHEA Grapalat"/>
              <w:sz w:val="20"/>
              <w:szCs w:val="20"/>
              <w:lang w:val="hy-AM"/>
            </w:rPr>
            <w:t>-ի պահանջներին համապատասխանությանը, քանի դեռ այն չի հանձնվել, կասեցվել կամ չեղյալ հայտարարվել:</w:t>
          </w:r>
        </w:p>
        <w:p w14:paraId="1F2D87C8" w14:textId="77777777" w:rsidR="00A357A9" w:rsidRDefault="00A357A9" w:rsidP="00A357A9">
          <w:pPr>
            <w:spacing w:after="0"/>
            <w:rPr>
              <w:rFonts w:ascii="GHEA Grapalat" w:hAnsi="GHEA Grapalat"/>
              <w:sz w:val="20"/>
              <w:szCs w:val="20"/>
              <w:lang w:val="hy-AM"/>
            </w:rPr>
          </w:pPr>
        </w:p>
        <w:p w14:paraId="30BEB9D5" w14:textId="77777777" w:rsidR="00A357A9" w:rsidRPr="00CF0BA5" w:rsidRDefault="00A357A9" w:rsidP="00A357A9">
          <w:pPr>
            <w:spacing w:after="0"/>
            <w:rPr>
              <w:rFonts w:ascii="GHEA Grapalat" w:hAnsi="GHEA Grapalat"/>
              <w:sz w:val="20"/>
              <w:szCs w:val="20"/>
              <w:lang w:val="hy-AM"/>
            </w:rPr>
          </w:pPr>
          <w:r>
            <w:rPr>
              <w:rFonts w:ascii="GHEA Grapalat" w:hAnsi="GHEA Grapalat"/>
              <w:sz w:val="20"/>
              <w:szCs w:val="20"/>
              <w:lang w:val="hy-AM"/>
            </w:rPr>
            <w:t xml:space="preserve">        </w:t>
          </w:r>
          <w:r w:rsidRPr="00CF0BA5">
            <w:rPr>
              <w:rFonts w:ascii="GHEA Grapalat" w:hAnsi="GHEA Grapalat"/>
              <w:sz w:val="20"/>
              <w:szCs w:val="20"/>
              <w:lang w:val="hy-AM"/>
            </w:rPr>
            <w:t xml:space="preserve">CONDITIONS: </w:t>
          </w:r>
        </w:p>
        <w:p w14:paraId="1FEBE05F" w14:textId="77777777" w:rsidR="00A357A9" w:rsidRPr="00CF0BA5" w:rsidRDefault="00373176" w:rsidP="00A357A9">
          <w:pPr>
            <w:spacing w:after="0"/>
            <w:rPr>
              <w:rFonts w:ascii="GHEA Grapalat" w:hAnsi="GHEA Grapalat"/>
              <w:sz w:val="20"/>
              <w:szCs w:val="20"/>
              <w:lang w:val="hy-AM"/>
            </w:rPr>
          </w:pPr>
          <w:r>
            <w:rPr>
              <w:rFonts w:ascii="GHEA Grapalat" w:hAnsi="GHEA Grapalat"/>
              <w:sz w:val="20"/>
              <w:szCs w:val="20"/>
              <w:lang w:val="hy-AM"/>
            </w:rPr>
            <w:t xml:space="preserve">            </w:t>
          </w:r>
          <w:r w:rsidR="00A357A9" w:rsidRPr="00CF0BA5">
            <w:rPr>
              <w:rFonts w:ascii="GHEA Grapalat" w:hAnsi="GHEA Grapalat"/>
              <w:sz w:val="20"/>
              <w:szCs w:val="20"/>
              <w:lang w:val="hy-AM"/>
            </w:rPr>
            <w:t xml:space="preserve">(1) This certificate is limited to the scope of approval section of the approved organisation manual; </w:t>
          </w:r>
        </w:p>
        <w:p w14:paraId="370B54A2" w14:textId="77777777" w:rsidR="00A357A9" w:rsidRPr="00CF0BA5" w:rsidRDefault="00373176" w:rsidP="00A357A9">
          <w:pPr>
            <w:spacing w:after="0"/>
            <w:rPr>
              <w:rFonts w:ascii="GHEA Grapalat" w:hAnsi="GHEA Grapalat"/>
              <w:sz w:val="20"/>
              <w:szCs w:val="20"/>
              <w:lang w:val="hy-AM"/>
            </w:rPr>
          </w:pPr>
          <w:r>
            <w:rPr>
              <w:rFonts w:ascii="GHEA Grapalat" w:hAnsi="GHEA Grapalat"/>
              <w:sz w:val="20"/>
              <w:szCs w:val="20"/>
              <w:lang w:val="hy-AM"/>
            </w:rPr>
            <w:t xml:space="preserve">            </w:t>
          </w:r>
          <w:r w:rsidR="00A357A9" w:rsidRPr="00CF0BA5">
            <w:rPr>
              <w:rFonts w:ascii="GHEA Grapalat" w:hAnsi="GHEA Grapalat"/>
              <w:sz w:val="20"/>
              <w:szCs w:val="20"/>
              <w:lang w:val="hy-AM"/>
            </w:rPr>
            <w:t xml:space="preserve">(2) This certificate requires compliance with the procedures specified in the organisation documentation as required by Part ORA; </w:t>
          </w:r>
        </w:p>
        <w:p w14:paraId="48BAA690" w14:textId="77777777" w:rsidR="00A357A9" w:rsidRPr="00CF0BA5" w:rsidRDefault="00A357A9" w:rsidP="00A357A9">
          <w:pPr>
            <w:spacing w:after="0"/>
            <w:rPr>
              <w:rFonts w:ascii="GHEA Grapalat" w:hAnsi="GHEA Grapalat"/>
              <w:sz w:val="20"/>
              <w:szCs w:val="20"/>
              <w:lang w:val="hy-AM"/>
            </w:rPr>
          </w:pPr>
          <w:r w:rsidRPr="00CF0BA5">
            <w:rPr>
              <w:rFonts w:ascii="GHEA Grapalat" w:hAnsi="GHEA Grapalat"/>
              <w:sz w:val="20"/>
              <w:szCs w:val="20"/>
              <w:lang w:val="hy-AM"/>
            </w:rPr>
            <w:t xml:space="preserve">            (3) This certificate shall remain valid and subject to compliance with the requirements of Part ORA unless it has been surrendered, suspended or revoked.</w:t>
          </w:r>
        </w:p>
        <w:p w14:paraId="3B94C8BD" w14:textId="77777777" w:rsidR="00A357A9" w:rsidRDefault="00A357A9" w:rsidP="00A357A9">
          <w:pPr>
            <w:jc w:val="center"/>
            <w:rPr>
              <w:lang w:val="hy-AM"/>
            </w:rPr>
          </w:pPr>
        </w:p>
        <w:p w14:paraId="55E5E01D" w14:textId="77777777" w:rsidR="00A357A9" w:rsidRPr="00CF0BA5" w:rsidRDefault="00A357A9" w:rsidP="00A357A9">
          <w:pPr>
            <w:spacing w:after="0"/>
            <w:rPr>
              <w:rFonts w:ascii="GHEA Grapalat" w:hAnsi="GHEA Grapalat"/>
              <w:lang w:val="hy-AM"/>
            </w:rPr>
          </w:pPr>
          <w:r>
            <w:rPr>
              <w:lang w:val="hy-AM"/>
            </w:rPr>
            <w:t xml:space="preserve">      </w:t>
          </w:r>
          <w:r w:rsidRPr="00CF0BA5">
            <w:rPr>
              <w:rFonts w:ascii="GHEA Grapalat" w:hAnsi="GHEA Grapalat" w:cstheme="minorHAnsi"/>
              <w:lang w:val="hy-AM"/>
            </w:rPr>
            <w:t xml:space="preserve">«____»_________20 ___           </w:t>
          </w:r>
          <w:r>
            <w:rPr>
              <w:rFonts w:ascii="GHEA Grapalat" w:hAnsi="GHEA Grapalat" w:cstheme="minorHAnsi"/>
              <w:lang w:val="hy-AM"/>
            </w:rPr>
            <w:t xml:space="preserve">                     </w:t>
          </w:r>
          <w:r w:rsidRPr="00CF0BA5">
            <w:rPr>
              <w:rFonts w:ascii="GHEA Grapalat" w:hAnsi="GHEA Grapalat" w:cstheme="minorHAnsi"/>
              <w:lang w:val="hy-AM"/>
            </w:rPr>
            <w:t xml:space="preserve">                                                ____________________</w:t>
          </w:r>
        </w:p>
        <w:p w14:paraId="6ED39020" w14:textId="77777777" w:rsidR="00A357A9" w:rsidRPr="00373176" w:rsidRDefault="00A357A9" w:rsidP="00A357A9">
          <w:pPr>
            <w:rPr>
              <w:rFonts w:ascii="GHEA Grapalat" w:hAnsi="GHEA Grapalat" w:cstheme="minorHAnsi"/>
              <w:sz w:val="20"/>
              <w:szCs w:val="20"/>
              <w:lang w:val="hy-AM"/>
            </w:rPr>
          </w:pPr>
          <w:r w:rsidRPr="000A6193">
            <w:rPr>
              <w:rFonts w:ascii="GHEA Grapalat" w:hAnsi="GHEA Grapalat" w:cstheme="minorHAnsi"/>
              <w:sz w:val="20"/>
              <w:szCs w:val="20"/>
              <w:lang w:val="hy-AM"/>
            </w:rPr>
            <w:t xml:space="preserve">      </w:t>
          </w:r>
          <w:r w:rsidRPr="000A6193">
            <w:rPr>
              <w:rFonts w:ascii="GHEA Grapalat" w:hAnsi="GHEA Grapalat"/>
              <w:sz w:val="20"/>
              <w:szCs w:val="20"/>
              <w:lang w:val="hy-AM"/>
            </w:rPr>
            <w:t xml:space="preserve">Տրման ամսաթիվ            </w:t>
          </w:r>
          <w:r>
            <w:rPr>
              <w:rFonts w:ascii="GHEA Grapalat" w:hAnsi="GHEA Grapalat"/>
              <w:sz w:val="20"/>
              <w:szCs w:val="20"/>
              <w:lang w:val="hy-AM"/>
            </w:rPr>
            <w:t xml:space="preserve">             </w:t>
          </w:r>
          <w:r w:rsidRPr="000A6193">
            <w:rPr>
              <w:rFonts w:ascii="GHEA Grapalat" w:hAnsi="GHEA Grapalat"/>
              <w:sz w:val="20"/>
              <w:szCs w:val="20"/>
              <w:lang w:val="hy-AM"/>
            </w:rPr>
            <w:t xml:space="preserve">     </w:t>
          </w:r>
          <w:r w:rsidRPr="000A6193">
            <w:rPr>
              <w:rFonts w:ascii="GHEA Grapalat" w:hAnsi="GHEA Grapalat"/>
              <w:lang w:val="hy-AM"/>
            </w:rPr>
            <w:t xml:space="preserve">                      </w:t>
          </w:r>
          <w:r w:rsidRPr="00373176">
            <w:rPr>
              <w:rFonts w:ascii="GHEA Grapalat" w:hAnsi="GHEA Grapalat"/>
              <w:sz w:val="20"/>
              <w:szCs w:val="20"/>
              <w:lang w:val="hy-AM"/>
            </w:rPr>
            <w:t>Ստորագրություն՝ [Իրավասու մարմին]</w:t>
          </w:r>
        </w:p>
        <w:p w14:paraId="454D026D" w14:textId="77777777" w:rsidR="00A357A9" w:rsidRDefault="00000000" w:rsidP="00A357A9"/>
      </w:sdtContent>
    </w:sdt>
    <w:bookmarkStart w:id="1507" w:name="_Toc256000121" w:displacedByCustomXml="next"/>
    <w:sdt>
      <w:sdtPr>
        <w:alias w:val="heading"/>
        <w:tag w:val="heading"/>
        <w:id w:val="-803935155"/>
      </w:sdtPr>
      <w:sdtContent>
        <w:p w14:paraId="3662F188" w14:textId="77777777" w:rsidR="00090094" w:rsidRDefault="00581773">
          <w:pPr>
            <w:pStyle w:val="Heading1"/>
          </w:pPr>
          <w:r>
            <w:t>ANNEX III – PART ATCO.OR – REQUIREMENTS FOR AIR TRAFFIC CONTROLLER TRAINING ORGANISATIONS AND AERO-MEDICAL CENTRES</w:t>
          </w:r>
        </w:p>
        <w:bookmarkEnd w:id="1507" w:displacedByCustomXml="next"/>
      </w:sdtContent>
    </w:sdt>
    <w:bookmarkStart w:id="1508" w:name="_Toc256000122" w:displacedByCustomXml="next"/>
    <w:sdt>
      <w:sdtPr>
        <w:alias w:val="heading"/>
        <w:tag w:val="heading"/>
        <w:id w:val="2093222319"/>
      </w:sdtPr>
      <w:sdtContent>
        <w:p w14:paraId="0CD8B165" w14:textId="77777777" w:rsidR="00090094" w:rsidRDefault="00581773">
          <w:pPr>
            <w:pStyle w:val="Heading2"/>
          </w:pPr>
          <w:r>
            <w:t>SUBPART A – GENERAL REQUIREMENTS</w:t>
          </w:r>
        </w:p>
        <w:bookmarkEnd w:id="1508" w:displacedByCustomXml="next"/>
      </w:sdtContent>
    </w:sdt>
    <w:bookmarkStart w:id="1509" w:name="_DxCrossRefBm1379192355" w:displacedByCustomXml="next"/>
    <w:bookmarkStart w:id="1510" w:name="_DxCrossRefBm9000227" w:displacedByCustomXml="next"/>
    <w:bookmarkStart w:id="1511" w:name="_Toc427661558" w:displacedByCustomXml="next"/>
    <w:bookmarkStart w:id="1512" w:name="_Toc256000123" w:displacedByCustomXml="next"/>
    <w:sdt>
      <w:sdtPr>
        <w:rPr>
          <w:b w:val="0"/>
          <w:color w:val="auto"/>
          <w:sz w:val="22"/>
          <w:szCs w:val="24"/>
          <w:lang w:val="en-US"/>
        </w:rPr>
        <w:alias w:val="topic"/>
        <w:tag w:val="topic"/>
        <w:id w:val="1701533039"/>
      </w:sdtPr>
      <w:sdtContent>
        <w:p w14:paraId="701A3200" w14:textId="77777777" w:rsidR="00583E27" w:rsidRPr="00583E27" w:rsidRDefault="00581773" w:rsidP="00E30C4F">
          <w:pPr>
            <w:pStyle w:val="Heading3IR"/>
          </w:pPr>
          <w:r w:rsidRPr="00FF2450">
            <w:t>ATCO.OR.A.001 Scope</w:t>
          </w:r>
          <w:bookmarkEnd w:id="1512"/>
          <w:bookmarkEnd w:id="1511"/>
          <w:bookmarkEnd w:id="1510"/>
          <w:bookmarkEnd w:id="1509"/>
        </w:p>
        <w:p w14:paraId="37FD20B0" w14:textId="77777777" w:rsidR="00AD7BED" w:rsidRPr="00750615" w:rsidRDefault="00581773" w:rsidP="00583E27">
          <w:pPr>
            <w:rPr>
              <w:color w:val="A25EAB"/>
            </w:rPr>
          </w:pPr>
          <w:r w:rsidRPr="00F305BA">
            <w:rPr>
              <w:rStyle w:val="GeneralAviation"/>
              <w:color w:val="auto"/>
            </w:rPr>
            <w:t xml:space="preserve">This Part, set out in this Annex, establishes the requirements applicable to air traffic controller training organisations and aero-medical centres in order to obtain and maintain a certificate in accordance with </w:t>
          </w:r>
          <w:r w:rsidR="00F305BA" w:rsidRPr="00F305BA">
            <w:rPr>
              <w:rStyle w:val="GeneralAviation"/>
              <w:color w:val="auto"/>
            </w:rPr>
            <w:t>Low on Aviation RA</w:t>
          </w:r>
          <w:r w:rsidRPr="00F305BA">
            <w:rPr>
              <w:rStyle w:val="GeneralAviation"/>
              <w:color w:val="auto"/>
            </w:rPr>
            <w:t xml:space="preserve"> and this Regulation</w:t>
          </w:r>
          <w:r w:rsidR="00F305BA">
            <w:rPr>
              <w:rStyle w:val="GeneralAviation"/>
              <w:color w:val="auto"/>
            </w:rPr>
            <w:t>.</w:t>
          </w:r>
        </w:p>
      </w:sdtContent>
    </w:sdt>
    <w:bookmarkStart w:id="1513" w:name="_Toc256000124" w:displacedByCustomXml="next"/>
    <w:sdt>
      <w:sdtPr>
        <w:alias w:val="heading"/>
        <w:tag w:val="heading"/>
        <w:id w:val="493201786"/>
      </w:sdtPr>
      <w:sdtContent>
        <w:p w14:paraId="04DBCEFE" w14:textId="77777777" w:rsidR="00090094" w:rsidRDefault="00581773">
          <w:pPr>
            <w:pStyle w:val="Heading2"/>
          </w:pPr>
          <w:r>
            <w:t>SUBPART B – REQUIREMENTS FOR AIR TRAFFIC CONTROLLER TRAINING ORGANISATIONS</w:t>
          </w:r>
        </w:p>
        <w:bookmarkEnd w:id="1513" w:displacedByCustomXml="next"/>
      </w:sdtContent>
    </w:sdt>
    <w:bookmarkStart w:id="1514" w:name="_Toc405820150" w:displacedByCustomXml="next"/>
    <w:bookmarkStart w:id="1515" w:name="_Toc409168037" w:displacedByCustomXml="next"/>
    <w:bookmarkStart w:id="1516" w:name="_DxCrossRefBm1379192666" w:displacedByCustomXml="next"/>
    <w:bookmarkStart w:id="1517" w:name="_DxCrossRefBm9000228" w:displacedByCustomXml="next"/>
    <w:bookmarkStart w:id="1518" w:name="_Toc427661560" w:displacedByCustomXml="next"/>
    <w:bookmarkStart w:id="1519" w:name="_Toc256000125" w:displacedByCustomXml="next"/>
    <w:sdt>
      <w:sdtPr>
        <w:rPr>
          <w:b w:val="0"/>
          <w:color w:val="auto"/>
          <w:sz w:val="22"/>
          <w:szCs w:val="24"/>
          <w:lang w:val="en-US"/>
        </w:rPr>
        <w:alias w:val="topic"/>
        <w:tag w:val="topic"/>
        <w:id w:val="-1926326392"/>
      </w:sdtPr>
      <w:sdtContent>
        <w:p w14:paraId="7FA08B96" w14:textId="77777777" w:rsidR="00ED14AB" w:rsidRPr="00FF2450" w:rsidRDefault="00581773" w:rsidP="000F573D">
          <w:pPr>
            <w:pStyle w:val="Heading3IR"/>
          </w:pPr>
          <w:r w:rsidRPr="00FF2450">
            <w:t>ATCO.OR.B.001</w:t>
          </w:r>
          <w:r w:rsidR="00281C8E">
            <w:t xml:space="preserve"> </w:t>
          </w:r>
          <w:r w:rsidRPr="00FF2450">
            <w:t>Application for a training organisation certificate</w:t>
          </w:r>
          <w:bookmarkEnd w:id="1519"/>
          <w:bookmarkEnd w:id="1518"/>
          <w:bookmarkEnd w:id="1517"/>
          <w:bookmarkEnd w:id="1516"/>
        </w:p>
        <w:bookmarkEnd w:id="1515"/>
        <w:bookmarkEnd w:id="1514"/>
        <w:p w14:paraId="4D17E4DD" w14:textId="77777777" w:rsidR="005E5BE6" w:rsidRPr="00F305BA" w:rsidRDefault="00581773" w:rsidP="005E5BE6">
          <w:pPr>
            <w:pStyle w:val="ListLevel0"/>
            <w:rPr>
              <w:rStyle w:val="GeneralAviation"/>
              <w:color w:val="auto"/>
            </w:rPr>
          </w:pPr>
          <w:r w:rsidRPr="00F305BA">
            <w:rPr>
              <w:rStyle w:val="GeneralAviation"/>
              <w:color w:val="auto"/>
            </w:rPr>
            <w:t>(a)</w:t>
          </w:r>
          <w:r w:rsidRPr="00F305BA">
            <w:rPr>
              <w:rStyle w:val="GeneralAviation"/>
              <w:color w:val="auto"/>
            </w:rPr>
            <w:tab/>
            <w:t xml:space="preserve">Applications for a training organisation certificate shall be submitted to the </w:t>
          </w:r>
          <w:r w:rsidR="000647B6">
            <w:rPr>
              <w:rStyle w:val="GeneralAviation"/>
              <w:color w:val="auto"/>
            </w:rPr>
            <w:t>Committee</w:t>
          </w:r>
          <w:r w:rsidRPr="00F305BA">
            <w:rPr>
              <w:rStyle w:val="GeneralAviation"/>
              <w:color w:val="auto"/>
            </w:rPr>
            <w:t xml:space="preserve"> in due time to allow the </w:t>
          </w:r>
          <w:r w:rsidR="000647B6">
            <w:rPr>
              <w:rStyle w:val="GeneralAviation"/>
              <w:color w:val="auto"/>
            </w:rPr>
            <w:t>Committee</w:t>
          </w:r>
          <w:r w:rsidRPr="00F305BA">
            <w:rPr>
              <w:rStyle w:val="GeneralAviation"/>
              <w:color w:val="auto"/>
            </w:rPr>
            <w:t xml:space="preserve"> to evaluate the application. The application shall be submitted in accordance with the procedure established by </w:t>
          </w:r>
          <w:r w:rsidR="00F305BA" w:rsidRPr="00F305BA">
            <w:rPr>
              <w:rStyle w:val="GeneralAviation"/>
              <w:color w:val="auto"/>
            </w:rPr>
            <w:t xml:space="preserve">the </w:t>
          </w:r>
          <w:r w:rsidR="000647B6">
            <w:rPr>
              <w:rStyle w:val="GeneralAviation"/>
              <w:color w:val="auto"/>
            </w:rPr>
            <w:t>Committee</w:t>
          </w:r>
          <w:r w:rsidRPr="00F305BA">
            <w:rPr>
              <w:rStyle w:val="GeneralAviation"/>
              <w:color w:val="auto"/>
            </w:rPr>
            <w:t>.</w:t>
          </w:r>
        </w:p>
        <w:p w14:paraId="28B3D75D" w14:textId="77777777" w:rsidR="005E5BE6" w:rsidRPr="00F305BA" w:rsidRDefault="00581773" w:rsidP="005E5BE6">
          <w:pPr>
            <w:pStyle w:val="ListLevel0"/>
            <w:rPr>
              <w:rStyle w:val="GeneralAviation"/>
              <w:color w:val="auto"/>
            </w:rPr>
          </w:pPr>
          <w:r w:rsidRPr="00F305BA">
            <w:rPr>
              <w:rStyle w:val="GeneralAviation"/>
              <w:color w:val="auto"/>
            </w:rPr>
            <w:t>(b)</w:t>
          </w:r>
          <w:r w:rsidRPr="00F305BA">
            <w:rPr>
              <w:rStyle w:val="GeneralAviation"/>
              <w:color w:val="auto"/>
            </w:rPr>
            <w:tab/>
            <w:t xml:space="preserve">Applicants for an initial certificate shall demonstrate to the </w:t>
          </w:r>
          <w:r w:rsidR="000647B6">
            <w:rPr>
              <w:rStyle w:val="GeneralAviation"/>
              <w:color w:val="auto"/>
            </w:rPr>
            <w:t>Committee</w:t>
          </w:r>
          <w:r w:rsidRPr="00F305BA">
            <w:rPr>
              <w:rStyle w:val="GeneralAviation"/>
              <w:color w:val="auto"/>
            </w:rPr>
            <w:t xml:space="preserve"> how they will comply with the requirements established in this Regulation.</w:t>
          </w:r>
        </w:p>
        <w:p w14:paraId="1659E5E7" w14:textId="77777777" w:rsidR="005E5BE6" w:rsidRPr="00F305BA" w:rsidRDefault="00581773" w:rsidP="005E5BE6">
          <w:pPr>
            <w:pStyle w:val="ListLevel0"/>
            <w:rPr>
              <w:rStyle w:val="GeneralAviation"/>
              <w:color w:val="auto"/>
            </w:rPr>
          </w:pPr>
          <w:r w:rsidRPr="00F305BA">
            <w:rPr>
              <w:rStyle w:val="GeneralAviation"/>
              <w:color w:val="auto"/>
            </w:rPr>
            <w:t>(c)</w:t>
          </w:r>
          <w:r w:rsidRPr="00F305BA">
            <w:rPr>
              <w:rStyle w:val="GeneralAviation"/>
              <w:color w:val="auto"/>
            </w:rPr>
            <w:tab/>
            <w:t>An application for a training organisation certificate shall include the following:</w:t>
          </w:r>
        </w:p>
        <w:p w14:paraId="11D57D9A" w14:textId="77777777" w:rsidR="005E5BE6" w:rsidRPr="00F305BA" w:rsidRDefault="00581773" w:rsidP="005E5BE6">
          <w:pPr>
            <w:pStyle w:val="ListLevel1"/>
            <w:rPr>
              <w:rStyle w:val="GeneralAviation"/>
              <w:color w:val="auto"/>
            </w:rPr>
          </w:pPr>
          <w:r w:rsidRPr="00F305BA">
            <w:rPr>
              <w:rStyle w:val="GeneralAviation"/>
              <w:color w:val="auto"/>
            </w:rPr>
            <w:t>(1)</w:t>
          </w:r>
          <w:r w:rsidRPr="00F305BA">
            <w:rPr>
              <w:rStyle w:val="GeneralAviation"/>
              <w:color w:val="auto"/>
            </w:rPr>
            <w:tab/>
            <w:t>the applicant’s name and address;</w:t>
          </w:r>
        </w:p>
        <w:p w14:paraId="464036A4" w14:textId="77777777" w:rsidR="005E5BE6" w:rsidRPr="00F305BA" w:rsidRDefault="00581773" w:rsidP="005E5BE6">
          <w:pPr>
            <w:pStyle w:val="ListLevel1"/>
            <w:rPr>
              <w:rStyle w:val="GeneralAviation"/>
              <w:color w:val="auto"/>
            </w:rPr>
          </w:pPr>
          <w:r w:rsidRPr="00F305BA">
            <w:rPr>
              <w:rStyle w:val="GeneralAviation"/>
              <w:color w:val="auto"/>
            </w:rPr>
            <w:t>(2)</w:t>
          </w:r>
          <w:r w:rsidRPr="00F305BA">
            <w:rPr>
              <w:rStyle w:val="GeneralAviation"/>
              <w:color w:val="auto"/>
            </w:rPr>
            <w:tab/>
            <w:t>the address(es) of the place(s) of operation (including, where relevant, the list of ATC units) if different from the applicant’s address in point (1);</w:t>
          </w:r>
        </w:p>
        <w:p w14:paraId="287D062D" w14:textId="77777777" w:rsidR="005E5BE6" w:rsidRPr="00F305BA" w:rsidRDefault="00581773" w:rsidP="005E5BE6">
          <w:pPr>
            <w:pStyle w:val="ListLevel1"/>
            <w:rPr>
              <w:rStyle w:val="GeneralAviation"/>
              <w:color w:val="auto"/>
            </w:rPr>
          </w:pPr>
          <w:r w:rsidRPr="00F305BA">
            <w:rPr>
              <w:rStyle w:val="GeneralAviation"/>
              <w:color w:val="auto"/>
            </w:rPr>
            <w:t>(3)</w:t>
          </w:r>
          <w:r w:rsidRPr="00F305BA">
            <w:rPr>
              <w:rStyle w:val="GeneralAviation"/>
              <w:color w:val="auto"/>
            </w:rPr>
            <w:tab/>
            <w:t>the names and contact details of:</w:t>
          </w:r>
        </w:p>
        <w:p w14:paraId="5F62A298" w14:textId="77777777" w:rsidR="005E5BE6" w:rsidRPr="00F305BA" w:rsidRDefault="00581773" w:rsidP="005E5BE6">
          <w:pPr>
            <w:pStyle w:val="ListLevel2"/>
            <w:rPr>
              <w:rStyle w:val="GeneralAviation"/>
              <w:color w:val="auto"/>
            </w:rPr>
          </w:pPr>
          <w:r w:rsidRPr="00F305BA">
            <w:rPr>
              <w:rStyle w:val="GeneralAviation"/>
              <w:color w:val="auto"/>
            </w:rPr>
            <w:t>(i)</w:t>
          </w:r>
          <w:r w:rsidRPr="00F305BA">
            <w:rPr>
              <w:rStyle w:val="GeneralAviation"/>
              <w:color w:val="auto"/>
            </w:rPr>
            <w:tab/>
            <w:t>the accountable manager;</w:t>
          </w:r>
        </w:p>
        <w:p w14:paraId="66048E8A" w14:textId="77777777" w:rsidR="005E5BE6" w:rsidRPr="00F305BA" w:rsidRDefault="00581773" w:rsidP="005E5BE6">
          <w:pPr>
            <w:pStyle w:val="ListLevel2"/>
            <w:rPr>
              <w:rStyle w:val="GeneralAviation"/>
              <w:color w:val="auto"/>
            </w:rPr>
          </w:pPr>
          <w:r w:rsidRPr="00F305BA">
            <w:rPr>
              <w:rStyle w:val="GeneralAviation"/>
              <w:color w:val="auto"/>
            </w:rPr>
            <w:t>(ii)</w:t>
          </w:r>
          <w:r w:rsidRPr="00F305BA">
            <w:rPr>
              <w:rStyle w:val="GeneralAviation"/>
              <w:color w:val="auto"/>
            </w:rPr>
            <w:tab/>
            <w:t>the head of the training organisation, if different from point (i);</w:t>
          </w:r>
        </w:p>
        <w:p w14:paraId="57DD1E7F" w14:textId="77777777" w:rsidR="005E5BE6" w:rsidRPr="00F305BA" w:rsidRDefault="00581773" w:rsidP="005E5BE6">
          <w:pPr>
            <w:pStyle w:val="ListLevel2"/>
            <w:rPr>
              <w:rStyle w:val="GeneralAviation"/>
              <w:color w:val="auto"/>
            </w:rPr>
          </w:pPr>
          <w:r w:rsidRPr="00F305BA">
            <w:rPr>
              <w:rStyle w:val="GeneralAviation"/>
              <w:color w:val="auto"/>
            </w:rPr>
            <w:t>(iii)</w:t>
          </w:r>
          <w:r w:rsidRPr="00F305BA">
            <w:rPr>
              <w:rStyle w:val="GeneralAviation"/>
              <w:color w:val="auto"/>
            </w:rPr>
            <w:tab/>
            <w:t>the person(s) nominated by the training organisation as the focal point(s) for communication with the competent authority;</w:t>
          </w:r>
        </w:p>
        <w:p w14:paraId="58E7CA39" w14:textId="77777777" w:rsidR="005E5BE6" w:rsidRPr="00F305BA" w:rsidRDefault="00581773" w:rsidP="005E5BE6">
          <w:pPr>
            <w:pStyle w:val="ListLevel1"/>
            <w:rPr>
              <w:rStyle w:val="GeneralAviation"/>
              <w:color w:val="auto"/>
            </w:rPr>
          </w:pPr>
          <w:r w:rsidRPr="00F305BA">
            <w:rPr>
              <w:rStyle w:val="GeneralAviation"/>
              <w:color w:val="auto"/>
            </w:rPr>
            <w:t>(4)</w:t>
          </w:r>
          <w:r w:rsidRPr="00F305BA">
            <w:rPr>
              <w:rStyle w:val="GeneralAviation"/>
              <w:color w:val="auto"/>
            </w:rPr>
            <w:tab/>
            <w:t>the date of intended start of activity or change;</w:t>
          </w:r>
        </w:p>
        <w:p w14:paraId="4F45CF9D" w14:textId="77777777" w:rsidR="005E5BE6" w:rsidRPr="00F305BA" w:rsidRDefault="00581773" w:rsidP="005E5BE6">
          <w:pPr>
            <w:pStyle w:val="ListLevel1"/>
            <w:rPr>
              <w:rStyle w:val="GeneralAviation"/>
              <w:color w:val="auto"/>
            </w:rPr>
          </w:pPr>
          <w:r w:rsidRPr="00F305BA">
            <w:rPr>
              <w:rStyle w:val="GeneralAviation"/>
              <w:color w:val="auto"/>
            </w:rPr>
            <w:t>(5)</w:t>
          </w:r>
          <w:r w:rsidRPr="00F305BA">
            <w:rPr>
              <w:rStyle w:val="GeneralAviation"/>
              <w:color w:val="auto"/>
            </w:rPr>
            <w:tab/>
            <w:t>a list of types of training to be provided and at least one training course from each type of training that is intended to be provided;</w:t>
          </w:r>
        </w:p>
        <w:p w14:paraId="443A8AE2" w14:textId="77777777" w:rsidR="005E5BE6" w:rsidRPr="00F305BA" w:rsidRDefault="00581773" w:rsidP="005E5BE6">
          <w:pPr>
            <w:pStyle w:val="ListLevel1"/>
            <w:rPr>
              <w:rStyle w:val="GeneralAviation"/>
              <w:color w:val="auto"/>
            </w:rPr>
          </w:pPr>
          <w:r w:rsidRPr="00F305BA">
            <w:rPr>
              <w:rStyle w:val="GeneralAviation"/>
              <w:color w:val="auto"/>
            </w:rPr>
            <w:t>(6)</w:t>
          </w:r>
          <w:r w:rsidRPr="00F305BA">
            <w:rPr>
              <w:rStyle w:val="GeneralAviation"/>
              <w:color w:val="auto"/>
            </w:rPr>
            <w:tab/>
            <w:t>the declaration of compliance with the applicable requirements which shall be signed by the accountable manager, stating the training organisation’s compliance with the requirements at all times;</w:t>
          </w:r>
        </w:p>
        <w:p w14:paraId="14EED992" w14:textId="77777777" w:rsidR="005E5BE6" w:rsidRPr="00F305BA" w:rsidRDefault="00581773" w:rsidP="005E5BE6">
          <w:pPr>
            <w:pStyle w:val="ListLevel1"/>
            <w:rPr>
              <w:rStyle w:val="GeneralAviation"/>
              <w:color w:val="auto"/>
            </w:rPr>
          </w:pPr>
          <w:r w:rsidRPr="00F305BA">
            <w:rPr>
              <w:rStyle w:val="GeneralAviation"/>
              <w:color w:val="auto"/>
            </w:rPr>
            <w:t>(7)</w:t>
          </w:r>
          <w:r w:rsidRPr="00F305BA">
            <w:rPr>
              <w:rStyle w:val="GeneralAviation"/>
              <w:color w:val="auto"/>
            </w:rPr>
            <w:tab/>
            <w:t>the management system processes; and</w:t>
          </w:r>
        </w:p>
        <w:p w14:paraId="2A1D64DF" w14:textId="77777777" w:rsidR="005E5BE6" w:rsidRPr="00750615" w:rsidRDefault="00581773" w:rsidP="00750615">
          <w:pPr>
            <w:pStyle w:val="ListLevel1"/>
            <w:rPr>
              <w:color w:val="A25EAB"/>
            </w:rPr>
          </w:pPr>
          <w:r w:rsidRPr="00F305BA">
            <w:rPr>
              <w:rStyle w:val="GeneralAviation"/>
              <w:color w:val="auto"/>
            </w:rPr>
            <w:t>(8)</w:t>
          </w:r>
          <w:r w:rsidRPr="00F305BA">
            <w:rPr>
              <w:rStyle w:val="GeneralAviation"/>
              <w:color w:val="auto"/>
            </w:rPr>
            <w:tab/>
            <w:t>the date of application</w:t>
          </w:r>
          <w:r w:rsidR="00F305BA">
            <w:rPr>
              <w:rStyle w:val="GeneralAviation"/>
              <w:color w:val="auto"/>
            </w:rPr>
            <w:t>.</w:t>
          </w:r>
        </w:p>
      </w:sdtContent>
    </w:sdt>
    <w:bookmarkStart w:id="1520" w:name="_DxCrossRefBm1379192667" w:displacedByCustomXml="next"/>
    <w:bookmarkStart w:id="1521" w:name="_DxCrossRefBm9000229" w:displacedByCustomXml="next"/>
    <w:bookmarkStart w:id="1522" w:name="_Toc427661561" w:displacedByCustomXml="next"/>
    <w:bookmarkStart w:id="1523" w:name="_Toc409168037_0" w:displacedByCustomXml="next"/>
    <w:bookmarkStart w:id="1524" w:name="_Toc405820150_0" w:displacedByCustomXml="next"/>
    <w:sdt>
      <w:sdtPr>
        <w:rPr>
          <w:b w:val="0"/>
          <w:color w:val="auto"/>
          <w:sz w:val="22"/>
          <w:lang w:val="en-US"/>
        </w:rPr>
        <w:alias w:val="topic"/>
        <w:tag w:val="topic"/>
        <w:id w:val="-1125535914"/>
      </w:sdtPr>
      <w:sdtContent>
        <w:p w14:paraId="44B386A5" w14:textId="77777777" w:rsidR="004873BF" w:rsidRPr="00FF2450" w:rsidRDefault="00581773" w:rsidP="000F573D">
          <w:pPr>
            <w:pStyle w:val="Heading4GM"/>
          </w:pPr>
          <w:r w:rsidRPr="00FF2450">
            <w:t xml:space="preserve">GM1 ATCO.OR.B.001(c)(2) </w:t>
          </w:r>
          <w:r w:rsidR="002023ED">
            <w:t xml:space="preserve"> </w:t>
          </w:r>
          <w:r w:rsidRPr="00FF2450">
            <w:t>Application for a training organisation certificate</w:t>
          </w:r>
          <w:bookmarkEnd w:id="1524"/>
          <w:bookmarkEnd w:id="1523"/>
          <w:bookmarkEnd w:id="1522"/>
          <w:bookmarkEnd w:id="1521"/>
          <w:bookmarkEnd w:id="1520"/>
        </w:p>
        <w:p w14:paraId="3641344B" w14:textId="77777777" w:rsidR="004873BF" w:rsidRPr="00FF2450" w:rsidRDefault="00581773" w:rsidP="00404A56">
          <w:r w:rsidRPr="00FF2450">
            <w:t>The requirement to add the list of ATC units is not relevant in the case of training organisations which provide initial training only.</w:t>
          </w:r>
        </w:p>
      </w:sdtContent>
    </w:sdt>
    <w:bookmarkStart w:id="1525" w:name="_DxCrossRefBm1379192580" w:displacedByCustomXml="next"/>
    <w:bookmarkStart w:id="1526" w:name="_DxCrossRefBm9000230" w:displacedByCustomXml="next"/>
    <w:bookmarkStart w:id="1527" w:name="_Toc427661562" w:displacedByCustomXml="next"/>
    <w:bookmarkStart w:id="1528" w:name="_Toc256000126" w:displacedByCustomXml="next"/>
    <w:sdt>
      <w:sdtPr>
        <w:rPr>
          <w:b w:val="0"/>
          <w:color w:val="auto"/>
          <w:sz w:val="22"/>
          <w:szCs w:val="24"/>
          <w:lang w:val="en-US"/>
        </w:rPr>
        <w:alias w:val="topic"/>
        <w:tag w:val="topic"/>
        <w:id w:val="-1350329264"/>
      </w:sdtPr>
      <w:sdtContent>
        <w:p w14:paraId="7E7FFE9A" w14:textId="77777777" w:rsidR="005F03B3" w:rsidRPr="00FF2450" w:rsidRDefault="00581773" w:rsidP="000F573D">
          <w:pPr>
            <w:pStyle w:val="Heading3IR"/>
          </w:pPr>
          <w:r w:rsidRPr="00FF2450">
            <w:t>ATCO.OR.B.005 Means of compliance</w:t>
          </w:r>
          <w:bookmarkEnd w:id="1528"/>
          <w:bookmarkEnd w:id="1527"/>
          <w:bookmarkEnd w:id="1526"/>
          <w:bookmarkEnd w:id="1525"/>
        </w:p>
        <w:p w14:paraId="0F576697" w14:textId="77777777" w:rsidR="009C5D2B" w:rsidRPr="00F305BA" w:rsidRDefault="00905225" w:rsidP="009C5D2B">
          <w:pPr>
            <w:pStyle w:val="ListLevel0"/>
            <w:rPr>
              <w:rStyle w:val="GeneralAviation"/>
              <w:color w:val="auto"/>
            </w:rPr>
          </w:pPr>
          <w:r w:rsidRPr="009C5D2B">
            <w:rPr>
              <w:rStyle w:val="GeneralAviation"/>
            </w:rPr>
            <w:t xml:space="preserve"> </w:t>
          </w:r>
          <w:r w:rsidR="00581773" w:rsidRPr="00F305BA">
            <w:rPr>
              <w:rStyle w:val="GeneralAviation"/>
              <w:color w:val="auto"/>
            </w:rPr>
            <w:t>(a)</w:t>
          </w:r>
          <w:r w:rsidR="00581773" w:rsidRPr="00F305BA">
            <w:rPr>
              <w:rStyle w:val="GeneralAviation"/>
              <w:color w:val="auto"/>
            </w:rPr>
            <w:tab/>
            <w:t>An organisation may use any alternative means of compliance to establish compliance with this Regulation.</w:t>
          </w:r>
        </w:p>
        <w:p w14:paraId="27076016" w14:textId="77777777" w:rsidR="009C5D2B" w:rsidRPr="00F305BA" w:rsidRDefault="00581773" w:rsidP="009C5D2B">
          <w:pPr>
            <w:pStyle w:val="ListLevel0"/>
            <w:rPr>
              <w:rStyle w:val="GeneralAviation"/>
              <w:color w:val="auto"/>
            </w:rPr>
          </w:pPr>
          <w:r w:rsidRPr="00F305BA">
            <w:rPr>
              <w:rStyle w:val="GeneralAviation"/>
              <w:color w:val="auto"/>
            </w:rPr>
            <w:t>(b)</w:t>
          </w:r>
          <w:r w:rsidRPr="00F305BA">
            <w:rPr>
              <w:rStyle w:val="GeneralAviation"/>
              <w:color w:val="auto"/>
            </w:rPr>
            <w:tab/>
            <w:t xml:space="preserve">If an organisation wishes to use an alternative means of compliance, it shall, prior to using it, provide the </w:t>
          </w:r>
          <w:r w:rsidR="000647B6">
            <w:rPr>
              <w:rStyle w:val="GeneralAviation"/>
              <w:color w:val="auto"/>
            </w:rPr>
            <w:t>Committee</w:t>
          </w:r>
          <w:r w:rsidRPr="00F305BA">
            <w:rPr>
              <w:rStyle w:val="GeneralAviation"/>
              <w:color w:val="auto"/>
            </w:rPr>
            <w:t xml:space="preserve"> with a full description. The description shall include any revisions to manuals or procedures that may be relevant, as well as an explanation indicating how compliance with this Regulation is achieved.</w:t>
          </w:r>
        </w:p>
        <w:p w14:paraId="60FDEC6E" w14:textId="77777777" w:rsidR="009C5D2B" w:rsidRPr="00905225" w:rsidRDefault="00581773" w:rsidP="00905225">
          <w:pPr>
            <w:pStyle w:val="Normal1"/>
            <w:rPr>
              <w:color w:val="A25EAB"/>
            </w:rPr>
          </w:pPr>
          <w:r w:rsidRPr="00F305BA">
            <w:rPr>
              <w:rStyle w:val="GeneralAviation"/>
              <w:color w:val="auto"/>
            </w:rPr>
            <w:t xml:space="preserve">The organisation may use those alternative means of compliance subject to prior approval from the </w:t>
          </w:r>
          <w:r w:rsidR="000647B6">
            <w:rPr>
              <w:rStyle w:val="GeneralAviation"/>
              <w:color w:val="auto"/>
            </w:rPr>
            <w:t>Committee</w:t>
          </w:r>
          <w:r w:rsidR="00F305BA">
            <w:rPr>
              <w:rStyle w:val="GeneralAviation"/>
              <w:color w:val="auto"/>
            </w:rPr>
            <w:t>.</w:t>
          </w:r>
        </w:p>
      </w:sdtContent>
    </w:sdt>
    <w:bookmarkStart w:id="1529" w:name="_DxCrossRefBm1379192669" w:displacedByCustomXml="next"/>
    <w:bookmarkStart w:id="1530" w:name="_DxCrossRefBm9000231" w:displacedByCustomXml="next"/>
    <w:bookmarkStart w:id="1531" w:name="_Toc427661563" w:displacedByCustomXml="next"/>
    <w:bookmarkStart w:id="1532" w:name="_Toc409168038" w:displacedByCustomXml="next"/>
    <w:bookmarkStart w:id="1533" w:name="_Toc405820151" w:displacedByCustomXml="next"/>
    <w:sdt>
      <w:sdtPr>
        <w:rPr>
          <w:b w:val="0"/>
          <w:color w:val="auto"/>
          <w:sz w:val="22"/>
          <w:lang w:val="en-US"/>
        </w:rPr>
        <w:alias w:val="topic"/>
        <w:tag w:val="topic"/>
        <w:id w:val="1575122611"/>
      </w:sdtPr>
      <w:sdtContent>
        <w:p w14:paraId="086419E5" w14:textId="77777777" w:rsidR="004873BF" w:rsidRPr="00FF2450" w:rsidRDefault="00581773" w:rsidP="000F573D">
          <w:pPr>
            <w:pStyle w:val="Heading4AMC"/>
          </w:pPr>
          <w:r w:rsidRPr="00FF2450">
            <w:t xml:space="preserve">AMC1 ATCO.OR.B.005 </w:t>
          </w:r>
          <w:r w:rsidR="00AA0DB0">
            <w:t xml:space="preserve"> </w:t>
          </w:r>
          <w:r w:rsidRPr="00FF2450">
            <w:t>Means of compliance</w:t>
          </w:r>
          <w:bookmarkEnd w:id="1533"/>
          <w:bookmarkEnd w:id="1532"/>
          <w:bookmarkEnd w:id="1531"/>
          <w:bookmarkEnd w:id="1530"/>
          <w:bookmarkEnd w:id="1529"/>
        </w:p>
        <w:p w14:paraId="0342292E" w14:textId="77777777" w:rsidR="004873BF" w:rsidRPr="00FF2450" w:rsidRDefault="00581773" w:rsidP="00935869">
          <w:pPr>
            <w:pStyle w:val="Heading5OrgManual"/>
          </w:pPr>
          <w:bookmarkStart w:id="1534" w:name="_Toc328656340"/>
          <w:r w:rsidRPr="00FF2450">
            <w:t>DEMONSTRATION OF COMPLIANCE</w:t>
          </w:r>
          <w:bookmarkEnd w:id="1534"/>
        </w:p>
        <w:p w14:paraId="1C328C06" w14:textId="77777777" w:rsidR="004873BF" w:rsidRPr="00FF2450" w:rsidRDefault="00581773" w:rsidP="000F573D">
          <w:r w:rsidRPr="00FF2450">
            <w:t>In order to demonstrate that the Implementing Rules are complied with, a safety (risk) assessment should be completed and documented. The result of this safety (risk) assessment should demonstrate that an equivalent level of safety to that established by the Acceptable Means of Compli</w:t>
          </w:r>
          <w:r w:rsidR="00F305BA">
            <w:t>ance (AMC) adopted by the MTAI</w:t>
          </w:r>
          <w:r w:rsidRPr="00FF2450">
            <w:t xml:space="preserve"> is reached.</w:t>
          </w:r>
        </w:p>
      </w:sdtContent>
    </w:sdt>
    <w:bookmarkStart w:id="1535" w:name="_DxCrossRefBm1379192670" w:displacedByCustomXml="next"/>
    <w:bookmarkStart w:id="1536" w:name="_DxCrossRefBm9000232" w:displacedByCustomXml="next"/>
    <w:bookmarkStart w:id="1537" w:name="_Toc427661564" w:displacedByCustomXml="next"/>
    <w:bookmarkStart w:id="1538" w:name="_Toc256000127" w:displacedByCustomXml="next"/>
    <w:sdt>
      <w:sdtPr>
        <w:rPr>
          <w:b w:val="0"/>
          <w:color w:val="auto"/>
          <w:sz w:val="22"/>
          <w:szCs w:val="24"/>
          <w:lang w:val="en-US"/>
        </w:rPr>
        <w:alias w:val="topic"/>
        <w:tag w:val="topic"/>
        <w:id w:val="-1799915964"/>
      </w:sdtPr>
      <w:sdtContent>
        <w:p w14:paraId="5A329281" w14:textId="77777777" w:rsidR="007149BC" w:rsidRPr="00FF2450" w:rsidRDefault="00581773" w:rsidP="000F573D">
          <w:pPr>
            <w:pStyle w:val="Heading3IR"/>
          </w:pPr>
          <w:r w:rsidRPr="00FF2450">
            <w:t>ATCO.OR.B.010</w:t>
          </w:r>
          <w:r w:rsidR="001A7D59">
            <w:t xml:space="preserve"> </w:t>
          </w:r>
          <w:r w:rsidRPr="00FF2450">
            <w:t>Terms of approval and privileges of a training organisation certificate</w:t>
          </w:r>
          <w:bookmarkEnd w:id="1538"/>
          <w:bookmarkEnd w:id="1537"/>
          <w:bookmarkEnd w:id="1536"/>
          <w:bookmarkEnd w:id="1535"/>
        </w:p>
        <w:p w14:paraId="612B44EA" w14:textId="77777777" w:rsidR="007149BC" w:rsidRPr="00FF2450" w:rsidRDefault="00581773" w:rsidP="00800C73">
          <w:pPr>
            <w:pStyle w:val="ListLevel0"/>
          </w:pPr>
          <w:r w:rsidRPr="00FF2450">
            <w:t>(a)</w:t>
          </w:r>
          <w:r w:rsidRPr="00FF2450">
            <w:tab/>
            <w:t>Training organisations shall comply with the scope and privileges defined in the terms of approval attached to the organisation's certificate.</w:t>
          </w:r>
        </w:p>
        <w:p w14:paraId="53FFADFB" w14:textId="77777777" w:rsidR="00376C4B" w:rsidRPr="00F305BA" w:rsidRDefault="00905225" w:rsidP="00237D8E">
          <w:pPr>
            <w:pStyle w:val="ListLevel0"/>
            <w:rPr>
              <w:rStyle w:val="GeneralAviation"/>
              <w:color w:val="auto"/>
            </w:rPr>
          </w:pPr>
          <w:r>
            <w:rPr>
              <w:rStyle w:val="GeneralAviation"/>
            </w:rPr>
            <w:t xml:space="preserve"> </w:t>
          </w:r>
          <w:r w:rsidR="00581773" w:rsidRPr="00F305BA">
            <w:rPr>
              <w:rStyle w:val="GeneralAviation"/>
              <w:color w:val="auto"/>
            </w:rPr>
            <w:t>(b)</w:t>
          </w:r>
          <w:r w:rsidR="00581773" w:rsidRPr="00F305BA">
            <w:rPr>
              <w:rStyle w:val="GeneralAviation"/>
              <w:color w:val="auto"/>
            </w:rPr>
            <w:tab/>
            <w:t xml:space="preserve">In order to ensure that the applicable requirements in Subpart D of Annex I (Part ATCO) are fulfilled, the privilege to provide unit and/or continuation training shall only be granted to training organisations which: </w:t>
          </w:r>
        </w:p>
        <w:p w14:paraId="12C26262" w14:textId="77777777" w:rsidR="00376C4B" w:rsidRPr="00F305BA" w:rsidRDefault="00581773" w:rsidP="00376C4B">
          <w:pPr>
            <w:pStyle w:val="ListLevel1"/>
            <w:rPr>
              <w:rStyle w:val="GeneralAviation"/>
              <w:color w:val="auto"/>
            </w:rPr>
          </w:pPr>
          <w:r w:rsidRPr="00F305BA">
            <w:rPr>
              <w:rStyle w:val="GeneralAviation"/>
              <w:color w:val="auto"/>
            </w:rPr>
            <w:t>(1)</w:t>
          </w:r>
          <w:r w:rsidRPr="00F305BA">
            <w:rPr>
              <w:rStyle w:val="GeneralAviation"/>
              <w:color w:val="auto"/>
            </w:rPr>
            <w:tab/>
            <w:t xml:space="preserve">hold a certificate for the provision of the air traffic control service; or </w:t>
          </w:r>
        </w:p>
        <w:p w14:paraId="4645082B" w14:textId="77777777" w:rsidR="00376C4B" w:rsidRPr="00905225" w:rsidRDefault="00581773" w:rsidP="00905225">
          <w:pPr>
            <w:pStyle w:val="ListLevel1"/>
            <w:rPr>
              <w:color w:val="A25EAB"/>
            </w:rPr>
          </w:pPr>
          <w:r w:rsidRPr="00F305BA">
            <w:rPr>
              <w:rStyle w:val="GeneralAviation"/>
              <w:color w:val="auto"/>
            </w:rPr>
            <w:t>(2)</w:t>
          </w:r>
          <w:r w:rsidRPr="00F305BA">
            <w:rPr>
              <w:rStyle w:val="GeneralAviation"/>
              <w:color w:val="auto"/>
            </w:rPr>
            <w:tab/>
            <w:t>have concluded a specific agreement with the ATC provider</w:t>
          </w:r>
          <w:r w:rsidR="00F305BA">
            <w:rPr>
              <w:rStyle w:val="GeneralAviation"/>
              <w:color w:val="auto"/>
            </w:rPr>
            <w:t>.</w:t>
          </w:r>
        </w:p>
      </w:sdtContent>
    </w:sdt>
    <w:bookmarkStart w:id="1539" w:name="_DxCrossRefBm1379192671" w:displacedByCustomXml="next"/>
    <w:bookmarkStart w:id="1540" w:name="_DxCrossRefBm9000233" w:displacedByCustomXml="next"/>
    <w:bookmarkStart w:id="1541" w:name="_Toc427661565" w:displacedByCustomXml="next"/>
    <w:bookmarkStart w:id="1542" w:name="_Toc409168039" w:displacedByCustomXml="next"/>
    <w:bookmarkStart w:id="1543" w:name="_Toc405820152" w:displacedByCustomXml="next"/>
    <w:sdt>
      <w:sdtPr>
        <w:rPr>
          <w:b w:val="0"/>
          <w:color w:val="auto"/>
          <w:sz w:val="22"/>
          <w:lang w:val="en-US"/>
        </w:rPr>
        <w:alias w:val="topic"/>
        <w:tag w:val="topic"/>
        <w:id w:val="-999125486"/>
      </w:sdtPr>
      <w:sdtContent>
        <w:p w14:paraId="615726CC" w14:textId="77777777" w:rsidR="004873BF" w:rsidRPr="00FF2450" w:rsidRDefault="00581773" w:rsidP="000F573D">
          <w:pPr>
            <w:pStyle w:val="Heading4AMC"/>
          </w:pPr>
          <w:r w:rsidRPr="00FF2450">
            <w:t xml:space="preserve">AMC1 ATCO.OR.B.010(a) </w:t>
          </w:r>
          <w:r w:rsidR="00924D41">
            <w:t xml:space="preserve"> </w:t>
          </w:r>
          <w:r w:rsidRPr="00FF2450">
            <w:t>Terms of approval and privileges of a training organisation certificate</w:t>
          </w:r>
          <w:bookmarkEnd w:id="1543"/>
          <w:bookmarkEnd w:id="1542"/>
          <w:bookmarkEnd w:id="1541"/>
          <w:bookmarkEnd w:id="1540"/>
          <w:bookmarkEnd w:id="1539"/>
        </w:p>
        <w:p w14:paraId="67783D65" w14:textId="77777777" w:rsidR="00F305BA" w:rsidRDefault="00581773" w:rsidP="00280324">
          <w:r w:rsidRPr="00FF2450">
            <w:t>The management system documentation should contain the privileges and detailed scope of activities including the contracted ones for which the training organisation is certified, as relevant to this Regulation.</w:t>
          </w:r>
        </w:p>
        <w:p w14:paraId="0AD82B01" w14:textId="77777777" w:rsidR="004873BF" w:rsidRPr="00FF2450" w:rsidRDefault="00000000" w:rsidP="00280324"/>
      </w:sdtContent>
    </w:sdt>
    <w:bookmarkStart w:id="1544" w:name="_DxCrossRefBm1379192672" w:displacedByCustomXml="next"/>
    <w:bookmarkStart w:id="1545" w:name="_DxCrossRefBm9000234" w:displacedByCustomXml="next"/>
    <w:bookmarkStart w:id="1546" w:name="_Toc427661566" w:displacedByCustomXml="next"/>
    <w:bookmarkStart w:id="1547" w:name="_Toc409168040" w:displacedByCustomXml="next"/>
    <w:bookmarkStart w:id="1548" w:name="_Toc405820153" w:displacedByCustomXml="next"/>
    <w:bookmarkStart w:id="1549" w:name="_Toc392755353" w:displacedByCustomXml="next"/>
    <w:sdt>
      <w:sdtPr>
        <w:rPr>
          <w:b w:val="0"/>
          <w:color w:val="auto"/>
          <w:sz w:val="22"/>
          <w:lang w:val="en-US"/>
        </w:rPr>
        <w:alias w:val="topic"/>
        <w:tag w:val="topic"/>
        <w:id w:val="-1994446764"/>
      </w:sdtPr>
      <w:sdtContent>
        <w:p w14:paraId="21F67AA4" w14:textId="77777777" w:rsidR="004873BF" w:rsidRPr="00FF2450" w:rsidRDefault="00581773" w:rsidP="000F573D">
          <w:pPr>
            <w:pStyle w:val="Heading4GM"/>
          </w:pPr>
          <w:r w:rsidRPr="00FF2450">
            <w:t xml:space="preserve">GM1 ATCO.OR.B.010(b) </w:t>
          </w:r>
          <w:r w:rsidR="00FC53EC">
            <w:t xml:space="preserve"> </w:t>
          </w:r>
          <w:r w:rsidRPr="00FF2450">
            <w:t>Terms of approval and privileges of a training organisation certificate</w:t>
          </w:r>
          <w:bookmarkEnd w:id="1549"/>
          <w:bookmarkEnd w:id="1548"/>
          <w:bookmarkEnd w:id="1547"/>
          <w:bookmarkEnd w:id="1546"/>
          <w:bookmarkEnd w:id="1545"/>
          <w:bookmarkEnd w:id="1544"/>
        </w:p>
        <w:p w14:paraId="07CB9EAD" w14:textId="77777777" w:rsidR="004873BF" w:rsidRPr="00FF2450" w:rsidRDefault="00581773" w:rsidP="0089215A">
          <w:pPr>
            <w:pStyle w:val="Heading5OrgManual"/>
          </w:pPr>
          <w:r w:rsidRPr="000F5F01">
            <w:t>PROVIDING ON-THE-JOB TRAINING VIA AGREEMENT WITH THE ATC PROVIDER</w:t>
          </w:r>
        </w:p>
        <w:p w14:paraId="2993160F" w14:textId="77777777" w:rsidR="004873BF" w:rsidRPr="00FF2450" w:rsidRDefault="00581773" w:rsidP="000F573D">
          <w:r w:rsidRPr="00FF2450">
            <w:t xml:space="preserve">The specific agreement should detail the issues of liability and insurance for the provision of air traffic control service during on-the-job training and consider the relevant provisions of </w:t>
          </w:r>
          <w:hyperlink w:anchor="_DxCrossRefBm1379192674" w:history="1">
            <w:r>
              <w:rPr>
                <w:rStyle w:val="Hyperlink"/>
              </w:rPr>
              <w:t>ATCO.OR.C.005</w:t>
            </w:r>
          </w:hyperlink>
          <w:r>
            <w:t xml:space="preserve"> in order to ensure conformity of the contracted or purchased activity or part of activity to the applicable requirements as well as those of </w:t>
          </w:r>
          <w:hyperlink w:anchor="_DxCrossRefBm1379192595" w:history="1">
            <w:r>
              <w:rPr>
                <w:rStyle w:val="Hyperlink"/>
              </w:rPr>
              <w:t>ATCO.OR.B.040</w:t>
            </w:r>
          </w:hyperlink>
          <w:r>
            <w:t xml:space="preserve"> on occurrence reporting and </w:t>
          </w:r>
          <w:hyperlink w:anchor="_DxCrossRefBm1379192673" w:history="1">
            <w:r>
              <w:rPr>
                <w:rStyle w:val="Hyperlink"/>
              </w:rPr>
              <w:t>ATCO.OR.C.025</w:t>
            </w:r>
          </w:hyperlink>
          <w:r>
            <w:t xml:space="preserve"> on funding and insurances.</w:t>
          </w:r>
          <w:r w:rsidR="00BF15FC">
            <w:t xml:space="preserve"> </w:t>
          </w:r>
        </w:p>
      </w:sdtContent>
    </w:sdt>
    <w:bookmarkStart w:id="1550" w:name="_DxCrossRefBm1379192610" w:displacedByCustomXml="next"/>
    <w:bookmarkStart w:id="1551" w:name="_DxCrossRefBm9000235" w:displacedByCustomXml="next"/>
    <w:bookmarkStart w:id="1552" w:name="_Toc427661567" w:displacedByCustomXml="next"/>
    <w:bookmarkStart w:id="1553" w:name="_Toc256000128" w:displacedByCustomXml="next"/>
    <w:sdt>
      <w:sdtPr>
        <w:rPr>
          <w:b w:val="0"/>
          <w:color w:val="auto"/>
          <w:sz w:val="22"/>
          <w:szCs w:val="24"/>
          <w:lang w:val="en-US"/>
        </w:rPr>
        <w:alias w:val="topic"/>
        <w:tag w:val="topic"/>
        <w:id w:val="303640747"/>
      </w:sdtPr>
      <w:sdtContent>
        <w:p w14:paraId="0AC214AB" w14:textId="77777777" w:rsidR="00802A5A" w:rsidRPr="00FF2450" w:rsidRDefault="00581773" w:rsidP="000F573D">
          <w:pPr>
            <w:pStyle w:val="Heading3IR"/>
          </w:pPr>
          <w:r w:rsidRPr="00FF2450">
            <w:t>ATCO.OR.B.015</w:t>
          </w:r>
          <w:r w:rsidR="001C2489">
            <w:t xml:space="preserve"> </w:t>
          </w:r>
          <w:r w:rsidRPr="00FF2450">
            <w:t>Changes to the training organisation</w:t>
          </w:r>
          <w:bookmarkEnd w:id="1553"/>
          <w:bookmarkEnd w:id="1552"/>
          <w:bookmarkEnd w:id="1551"/>
          <w:bookmarkEnd w:id="1550"/>
        </w:p>
        <w:p w14:paraId="529FA815" w14:textId="77777777" w:rsidR="009B67E4" w:rsidRPr="00115346" w:rsidRDefault="00905225" w:rsidP="009B67E4">
          <w:pPr>
            <w:pStyle w:val="ListLevel0"/>
            <w:rPr>
              <w:rStyle w:val="GeneralAviation"/>
              <w:color w:val="auto"/>
            </w:rPr>
          </w:pPr>
          <w:r w:rsidRPr="00115346">
            <w:rPr>
              <w:rStyle w:val="GeneralAviation"/>
              <w:color w:val="auto"/>
            </w:rPr>
            <w:t xml:space="preserve"> </w:t>
          </w:r>
          <w:r w:rsidR="00581773" w:rsidRPr="00115346">
            <w:rPr>
              <w:rStyle w:val="GeneralAviation"/>
              <w:color w:val="auto"/>
            </w:rPr>
            <w:t>(a)</w:t>
          </w:r>
          <w:r w:rsidR="00581773" w:rsidRPr="00115346">
            <w:rPr>
              <w:rStyle w:val="GeneralAviation"/>
              <w:color w:val="auto"/>
            </w:rPr>
            <w:tab/>
            <w:t xml:space="preserve">The following change shall require prior approval before their implementation, unless such a change is notified and managed in accordance with a procedure approved by the </w:t>
          </w:r>
          <w:r w:rsidR="000647B6">
            <w:rPr>
              <w:rStyle w:val="GeneralAviation"/>
              <w:color w:val="auto"/>
            </w:rPr>
            <w:t>Committee</w:t>
          </w:r>
          <w:r w:rsidR="00581773" w:rsidRPr="00115346">
            <w:rPr>
              <w:rStyle w:val="GeneralAviation"/>
              <w:color w:val="auto"/>
            </w:rPr>
            <w:t xml:space="preserve"> as laid down in point </w:t>
          </w:r>
          <w:hyperlink w:anchor="_DxCrossRefBm1379192632" w:history="1">
            <w:r w:rsidR="00581773" w:rsidRPr="009B67E4">
              <w:rPr>
                <w:rStyle w:val="Hyperlink"/>
              </w:rPr>
              <w:t>ATCO.AR.E.010</w:t>
            </w:r>
          </w:hyperlink>
          <w:r w:rsidR="00581773" w:rsidRPr="00115346">
            <w:rPr>
              <w:rStyle w:val="GeneralAviation"/>
              <w:color w:val="auto"/>
            </w:rPr>
            <w:t xml:space="preserve">(c): </w:t>
          </w:r>
        </w:p>
        <w:p w14:paraId="51FFFDCD" w14:textId="77777777" w:rsidR="009B67E4" w:rsidRPr="00115346" w:rsidRDefault="00581773" w:rsidP="009B67E4">
          <w:pPr>
            <w:pStyle w:val="ListLevel1"/>
            <w:rPr>
              <w:rStyle w:val="GeneralAviation"/>
              <w:color w:val="auto"/>
            </w:rPr>
          </w:pPr>
          <w:r w:rsidRPr="00115346">
            <w:rPr>
              <w:rStyle w:val="GeneralAviation"/>
              <w:color w:val="auto"/>
            </w:rPr>
            <w:t>(1)</w:t>
          </w:r>
          <w:r w:rsidRPr="00115346">
            <w:rPr>
              <w:rStyle w:val="GeneralAviation"/>
              <w:color w:val="auto"/>
            </w:rPr>
            <w:tab/>
            <w:t>a change affecting the scope of the certificate or the terms of approval of the training organisation; or</w:t>
          </w:r>
        </w:p>
        <w:p w14:paraId="64B888F2" w14:textId="77777777" w:rsidR="009B67E4" w:rsidRPr="00115346" w:rsidRDefault="00581773" w:rsidP="009B67E4">
          <w:pPr>
            <w:pStyle w:val="ListLevel1"/>
            <w:rPr>
              <w:rStyle w:val="GeneralAviation"/>
              <w:color w:val="auto"/>
            </w:rPr>
          </w:pPr>
          <w:r w:rsidRPr="00115346">
            <w:rPr>
              <w:rStyle w:val="GeneralAviation"/>
              <w:color w:val="auto"/>
            </w:rPr>
            <w:t>(2)</w:t>
          </w:r>
          <w:r w:rsidRPr="00115346">
            <w:rPr>
              <w:rStyle w:val="GeneralAviation"/>
              <w:color w:val="auto"/>
            </w:rPr>
            <w:tab/>
            <w:t>a change affecting any relevant element of the training organisation’s management systems.</w:t>
          </w:r>
        </w:p>
        <w:p w14:paraId="166AA633" w14:textId="77777777" w:rsidR="009B67E4" w:rsidRPr="00115346" w:rsidRDefault="00581773" w:rsidP="009B67E4">
          <w:pPr>
            <w:pStyle w:val="ListLevel0"/>
            <w:rPr>
              <w:rStyle w:val="GeneralAviation"/>
              <w:color w:val="auto"/>
            </w:rPr>
          </w:pPr>
          <w:r w:rsidRPr="00115346">
            <w:rPr>
              <w:rStyle w:val="GeneralAviation"/>
              <w:color w:val="auto"/>
            </w:rPr>
            <w:t>(b)</w:t>
          </w:r>
          <w:r w:rsidRPr="00115346">
            <w:rPr>
              <w:rStyle w:val="GeneralAviation"/>
              <w:color w:val="auto"/>
            </w:rPr>
            <w:tab/>
            <w:t xml:space="preserve">For any changes requiring prior approval in accordance with point (a), the training organisation shall apply for and obtain an approval issued by the </w:t>
          </w:r>
          <w:r w:rsidR="000647B6">
            <w:rPr>
              <w:rStyle w:val="GeneralAviation"/>
              <w:color w:val="auto"/>
            </w:rPr>
            <w:t>Committee</w:t>
          </w:r>
          <w:r w:rsidRPr="00115346">
            <w:rPr>
              <w:rStyle w:val="GeneralAviation"/>
              <w:color w:val="auto"/>
            </w:rPr>
            <w:t xml:space="preserve">. The application shall be submitted before any such change takes place in order to enable the </w:t>
          </w:r>
          <w:r w:rsidR="004A4B23">
            <w:rPr>
              <w:rStyle w:val="GeneralAviation"/>
              <w:color w:val="auto"/>
            </w:rPr>
            <w:t>Committee</w:t>
          </w:r>
          <w:r w:rsidRPr="00115346">
            <w:rPr>
              <w:rStyle w:val="GeneralAviation"/>
              <w:color w:val="auto"/>
            </w:rPr>
            <w:t xml:space="preserve"> to determine continued compliance with this Regulation and to amend, if necessary, the training organisation certificate and related terms of approval attached to it.</w:t>
          </w:r>
        </w:p>
        <w:p w14:paraId="1476B6CA" w14:textId="77777777" w:rsidR="009B67E4" w:rsidRPr="00115346" w:rsidRDefault="00581773" w:rsidP="009B67E4">
          <w:pPr>
            <w:pStyle w:val="Normal1"/>
            <w:rPr>
              <w:rStyle w:val="GeneralAviation"/>
              <w:color w:val="auto"/>
            </w:rPr>
          </w:pPr>
          <w:r w:rsidRPr="00115346">
            <w:rPr>
              <w:rStyle w:val="GeneralAviation"/>
              <w:color w:val="auto"/>
            </w:rPr>
            <w:t xml:space="preserve">Training organisations shall provide the </w:t>
          </w:r>
          <w:r w:rsidR="004A4B23">
            <w:rPr>
              <w:rStyle w:val="GeneralAviation"/>
              <w:color w:val="auto"/>
            </w:rPr>
            <w:t>Committee</w:t>
          </w:r>
          <w:r w:rsidRPr="00115346">
            <w:rPr>
              <w:rStyle w:val="GeneralAviation"/>
              <w:color w:val="auto"/>
            </w:rPr>
            <w:t xml:space="preserve"> with all relevant documentation.</w:t>
          </w:r>
        </w:p>
        <w:p w14:paraId="294F2911" w14:textId="77777777" w:rsidR="009B67E4" w:rsidRPr="00115346" w:rsidRDefault="00581773" w:rsidP="009B67E4">
          <w:pPr>
            <w:pStyle w:val="Normal1"/>
            <w:rPr>
              <w:rStyle w:val="GeneralAviation"/>
              <w:color w:val="auto"/>
            </w:rPr>
          </w:pPr>
          <w:r w:rsidRPr="00115346">
            <w:rPr>
              <w:rStyle w:val="GeneralAviation"/>
              <w:color w:val="auto"/>
            </w:rPr>
            <w:t xml:space="preserve">The change shall only be implemented upon receipt of formal approval by the </w:t>
          </w:r>
          <w:r w:rsidR="004A4B23">
            <w:rPr>
              <w:rStyle w:val="GeneralAviation"/>
              <w:color w:val="auto"/>
            </w:rPr>
            <w:t>Committee</w:t>
          </w:r>
          <w:r w:rsidRPr="00115346">
            <w:rPr>
              <w:rStyle w:val="GeneralAviation"/>
              <w:color w:val="auto"/>
            </w:rPr>
            <w:t xml:space="preserve"> in accordance with point </w:t>
          </w:r>
          <w:hyperlink w:anchor="_DxCrossRefBm1379192632" w:history="1">
            <w:r w:rsidRPr="009B67E4">
              <w:rPr>
                <w:rStyle w:val="Hyperlink"/>
              </w:rPr>
              <w:t>ATCO.AR.E.010</w:t>
            </w:r>
          </w:hyperlink>
          <w:r w:rsidRPr="00115346">
            <w:rPr>
              <w:rStyle w:val="GeneralAviation"/>
              <w:color w:val="auto"/>
            </w:rPr>
            <w:t>.</w:t>
          </w:r>
        </w:p>
        <w:p w14:paraId="5CE7482B" w14:textId="77777777" w:rsidR="009B67E4" w:rsidRPr="00115346" w:rsidRDefault="00581773" w:rsidP="009B67E4">
          <w:pPr>
            <w:pStyle w:val="Normal1"/>
            <w:rPr>
              <w:rStyle w:val="GeneralAviation"/>
              <w:color w:val="auto"/>
            </w:rPr>
          </w:pPr>
          <w:r w:rsidRPr="00115346">
            <w:rPr>
              <w:rStyle w:val="GeneralAviation"/>
              <w:color w:val="auto"/>
            </w:rPr>
            <w:t xml:space="preserve">Training organisations shall operate under the conditions prescribed by the </w:t>
          </w:r>
          <w:r w:rsidR="004A4B23">
            <w:rPr>
              <w:rStyle w:val="GeneralAviation"/>
              <w:color w:val="auto"/>
            </w:rPr>
            <w:t>Committee</w:t>
          </w:r>
          <w:r w:rsidRPr="00115346">
            <w:rPr>
              <w:rStyle w:val="GeneralAviation"/>
              <w:color w:val="auto"/>
            </w:rPr>
            <w:t xml:space="preserve"> during such changes, as applicable.</w:t>
          </w:r>
        </w:p>
        <w:p w14:paraId="2FC86F0A" w14:textId="77777777" w:rsidR="009B67E4" w:rsidRPr="00115346" w:rsidRDefault="00581773" w:rsidP="009B67E4">
          <w:pPr>
            <w:pStyle w:val="ListLevel0"/>
            <w:rPr>
              <w:rStyle w:val="GeneralAviation"/>
              <w:color w:val="auto"/>
            </w:rPr>
          </w:pPr>
          <w:r w:rsidRPr="00115346">
            <w:rPr>
              <w:rStyle w:val="GeneralAviation"/>
              <w:color w:val="auto"/>
            </w:rPr>
            <w:t>(c)</w:t>
          </w:r>
          <w:r w:rsidRPr="00115346">
            <w:rPr>
              <w:rStyle w:val="GeneralAviation"/>
              <w:color w:val="auto"/>
            </w:rPr>
            <w:tab/>
            <w:t xml:space="preserve">Changes to the elements referred to in point (a) due to unforeseen circumstances shall be notified to the competent authority without delay in order to obtain approval as necessary. </w:t>
          </w:r>
        </w:p>
        <w:p w14:paraId="3758AF2C" w14:textId="77777777" w:rsidR="009B67E4" w:rsidRPr="00905225" w:rsidRDefault="00581773" w:rsidP="00905225">
          <w:pPr>
            <w:pStyle w:val="ListLevel0"/>
            <w:rPr>
              <w:color w:val="A25EAB"/>
            </w:rPr>
          </w:pPr>
          <w:r w:rsidRPr="00115346">
            <w:rPr>
              <w:rStyle w:val="GeneralAviation"/>
              <w:color w:val="auto"/>
            </w:rPr>
            <w:t>(d)</w:t>
          </w:r>
          <w:r w:rsidRPr="00115346">
            <w:rPr>
              <w:rStyle w:val="GeneralAviation"/>
              <w:color w:val="auto"/>
            </w:rPr>
            <w:tab/>
            <w:t>Training organisations shall notify the competent authority when they cease their activities</w:t>
          </w:r>
          <w:r w:rsidR="00115346">
            <w:rPr>
              <w:rStyle w:val="GeneralAviation"/>
              <w:color w:val="auto"/>
            </w:rPr>
            <w:t>.</w:t>
          </w:r>
        </w:p>
      </w:sdtContent>
    </w:sdt>
    <w:bookmarkStart w:id="1554" w:name="_DxCrossRefBm1379192676" w:displacedByCustomXml="next"/>
    <w:bookmarkStart w:id="1555" w:name="_DxCrossRefBm9000236" w:displacedByCustomXml="next"/>
    <w:bookmarkStart w:id="1556" w:name="_Toc427661568" w:displacedByCustomXml="next"/>
    <w:bookmarkStart w:id="1557" w:name="_Toc409168041" w:displacedByCustomXml="next"/>
    <w:bookmarkStart w:id="1558" w:name="_Toc405820154" w:displacedByCustomXml="next"/>
    <w:sdt>
      <w:sdtPr>
        <w:rPr>
          <w:b w:val="0"/>
          <w:color w:val="auto"/>
          <w:sz w:val="22"/>
          <w:lang w:val="en-US"/>
        </w:rPr>
        <w:alias w:val="topic"/>
        <w:tag w:val="topic"/>
        <w:id w:val="-109278063"/>
      </w:sdtPr>
      <w:sdtContent>
        <w:p w14:paraId="6044EAF9" w14:textId="77777777" w:rsidR="004873BF" w:rsidRPr="00FF2450" w:rsidRDefault="00581773" w:rsidP="000F573D">
          <w:pPr>
            <w:pStyle w:val="Heading4AMC"/>
          </w:pPr>
          <w:r w:rsidRPr="00FF2450">
            <w:t xml:space="preserve">AMC1 ATCO.OR.B.015 </w:t>
          </w:r>
          <w:r w:rsidR="00C53CA6">
            <w:t xml:space="preserve"> </w:t>
          </w:r>
          <w:r w:rsidRPr="00FF2450">
            <w:t>Changes to the training organisation</w:t>
          </w:r>
          <w:bookmarkEnd w:id="1558"/>
          <w:bookmarkEnd w:id="1557"/>
          <w:bookmarkEnd w:id="1556"/>
          <w:bookmarkEnd w:id="1555"/>
          <w:bookmarkEnd w:id="1554"/>
        </w:p>
        <w:p w14:paraId="4EF730F1" w14:textId="77777777" w:rsidR="004873BF" w:rsidRPr="00FF2450" w:rsidRDefault="00581773" w:rsidP="00BB12EB">
          <w:pPr>
            <w:pStyle w:val="Heading5OrgManual"/>
          </w:pPr>
          <w:r w:rsidRPr="00FF2450">
            <w:t xml:space="preserve">GENERAL </w:t>
          </w:r>
        </w:p>
        <w:p w14:paraId="7C1D6942" w14:textId="77777777" w:rsidR="004873BF" w:rsidRPr="00FF2450" w:rsidRDefault="00581773" w:rsidP="00D0690B">
          <w:pPr>
            <w:pStyle w:val="ListLevel0"/>
          </w:pPr>
          <w:r w:rsidRPr="00FF2450">
            <w:t>(a)</w:t>
          </w:r>
          <w:r w:rsidRPr="00FF2450">
            <w:tab/>
            <w:t xml:space="preserve">Training organisations should inform the </w:t>
          </w:r>
          <w:r w:rsidR="004A4B23">
            <w:rPr>
              <w:rStyle w:val="GeneralAviation"/>
              <w:color w:val="auto"/>
            </w:rPr>
            <w:t>Committee</w:t>
          </w:r>
          <w:r w:rsidRPr="00FF2450">
            <w:t xml:space="preserve"> of any changes to personnel specified in Annex III (Part ATCO.OR) that may affect the certificate or the training approval attached to it.</w:t>
          </w:r>
        </w:p>
        <w:p w14:paraId="0F5C15C5" w14:textId="77777777" w:rsidR="00115346" w:rsidRDefault="00581773" w:rsidP="00D0690B">
          <w:pPr>
            <w:pStyle w:val="ListLevel0"/>
          </w:pPr>
          <w:r w:rsidRPr="00FF2450">
            <w:t>(b)</w:t>
          </w:r>
          <w:r w:rsidRPr="00FF2450">
            <w:tab/>
            <w:t xml:space="preserve">Training organisations should send to the </w:t>
          </w:r>
          <w:r w:rsidR="004A4B23">
            <w:rPr>
              <w:rStyle w:val="GeneralAviation"/>
              <w:color w:val="auto"/>
            </w:rPr>
            <w:t>Committee</w:t>
          </w:r>
          <w:r w:rsidRPr="00FF2450">
            <w:t xml:space="preserve"> each management system documentation amendment. Where the amendment requires the </w:t>
          </w:r>
          <w:r w:rsidR="004A4B23">
            <w:rPr>
              <w:rStyle w:val="GeneralAviation"/>
              <w:color w:val="auto"/>
            </w:rPr>
            <w:t>Committee</w:t>
          </w:r>
          <w:r w:rsidRPr="00FF2450">
            <w:t>’s approval, the training organisation should receive it in writing.</w:t>
          </w:r>
        </w:p>
        <w:p w14:paraId="5ABBE5BB" w14:textId="77777777" w:rsidR="00115346" w:rsidRDefault="00115346" w:rsidP="00D0690B">
          <w:pPr>
            <w:pStyle w:val="ListLevel0"/>
          </w:pPr>
        </w:p>
        <w:p w14:paraId="7569157D" w14:textId="77777777" w:rsidR="004873BF" w:rsidRPr="00FF2450" w:rsidRDefault="00000000" w:rsidP="00D0690B">
          <w:pPr>
            <w:pStyle w:val="ListLevel0"/>
          </w:pPr>
        </w:p>
      </w:sdtContent>
    </w:sdt>
    <w:bookmarkStart w:id="1559" w:name="_DxCrossRefBm1379192677" w:displacedByCustomXml="next"/>
    <w:bookmarkStart w:id="1560" w:name="_DxCrossRefBm9000237" w:displacedByCustomXml="next"/>
    <w:bookmarkStart w:id="1561" w:name="_Toc427661569" w:displacedByCustomXml="next"/>
    <w:bookmarkStart w:id="1562" w:name="_Toc409168042" w:displacedByCustomXml="next"/>
    <w:bookmarkStart w:id="1563" w:name="_Toc405820155" w:displacedByCustomXml="next"/>
    <w:sdt>
      <w:sdtPr>
        <w:rPr>
          <w:b w:val="0"/>
          <w:color w:val="auto"/>
          <w:sz w:val="22"/>
          <w:lang w:val="en-US"/>
        </w:rPr>
        <w:alias w:val="topic"/>
        <w:tag w:val="topic"/>
        <w:id w:val="753227447"/>
      </w:sdtPr>
      <w:sdtContent>
        <w:p w14:paraId="5B6A6574" w14:textId="77777777" w:rsidR="009F171A" w:rsidRPr="00FF2450" w:rsidRDefault="00581773" w:rsidP="000F573D">
          <w:pPr>
            <w:pStyle w:val="Heading4GM"/>
          </w:pPr>
          <w:r w:rsidRPr="00FF2450">
            <w:t>GM1 ATCO.OR.B.015 Changes to the training organisation</w:t>
          </w:r>
          <w:bookmarkEnd w:id="1563"/>
          <w:bookmarkEnd w:id="1562"/>
          <w:bookmarkEnd w:id="1561"/>
          <w:bookmarkEnd w:id="1560"/>
          <w:bookmarkEnd w:id="1559"/>
        </w:p>
        <w:p w14:paraId="1BC2F586" w14:textId="77777777" w:rsidR="009F171A" w:rsidRPr="00FF2450" w:rsidRDefault="00581773" w:rsidP="00E10BA8">
          <w:pPr>
            <w:pStyle w:val="Heading5OrgManual"/>
          </w:pPr>
          <w:r w:rsidRPr="00FF2450">
            <w:t xml:space="preserve">GENERAL </w:t>
          </w:r>
        </w:p>
        <w:p w14:paraId="2151DC1D" w14:textId="77777777" w:rsidR="009F171A" w:rsidRPr="00FF2450" w:rsidRDefault="00581773" w:rsidP="00D0690B">
          <w:pPr>
            <w:pStyle w:val="ListLevel0"/>
          </w:pPr>
          <w:r w:rsidRPr="00FF2450">
            <w:t>(a)</w:t>
          </w:r>
          <w:r w:rsidRPr="00FF2450">
            <w:tab/>
            <w:t>Examples of changes that may affect the certificate or the terms of approval of the training organisation or the training organisation’s management system are listed below:</w:t>
          </w:r>
        </w:p>
        <w:p w14:paraId="5C76147B" w14:textId="77777777" w:rsidR="009F171A" w:rsidRPr="00FF2450" w:rsidRDefault="00581773" w:rsidP="006E69C3">
          <w:pPr>
            <w:pStyle w:val="ListLevel1"/>
          </w:pPr>
          <w:r w:rsidRPr="00FF2450">
            <w:t>(1)</w:t>
          </w:r>
          <w:r w:rsidRPr="00FF2450">
            <w:tab/>
            <w:t>the name of the training organisation;</w:t>
          </w:r>
        </w:p>
        <w:p w14:paraId="38FCAB9E" w14:textId="77777777" w:rsidR="009F171A" w:rsidRPr="00FF2450" w:rsidRDefault="00581773" w:rsidP="006E69C3">
          <w:pPr>
            <w:pStyle w:val="ListLevel1"/>
          </w:pPr>
          <w:r w:rsidRPr="00FF2450">
            <w:t>(2)</w:t>
          </w:r>
          <w:r w:rsidRPr="00FF2450">
            <w:tab/>
            <w:t>change of legal entity;</w:t>
          </w:r>
        </w:p>
        <w:p w14:paraId="5050ACAE" w14:textId="77777777" w:rsidR="009F171A" w:rsidRPr="00FF2450" w:rsidRDefault="00581773" w:rsidP="006E69C3">
          <w:pPr>
            <w:pStyle w:val="ListLevel1"/>
          </w:pPr>
          <w:r w:rsidRPr="00FF2450">
            <w:t>(3)</w:t>
          </w:r>
          <w:r w:rsidRPr="00FF2450">
            <w:tab/>
            <w:t>the training organisation’s principal place of operation;</w:t>
          </w:r>
        </w:p>
        <w:p w14:paraId="41FD78B6" w14:textId="77777777" w:rsidR="009F171A" w:rsidRPr="00FF2450" w:rsidRDefault="00581773" w:rsidP="006E69C3">
          <w:pPr>
            <w:pStyle w:val="ListLevel1"/>
          </w:pPr>
          <w:r w:rsidRPr="00FF2450">
            <w:t>(4)</w:t>
          </w:r>
          <w:r w:rsidRPr="00FF2450">
            <w:tab/>
            <w:t>the training organisation’s type(s) of training;</w:t>
          </w:r>
        </w:p>
        <w:p w14:paraId="340CAE5E" w14:textId="77777777" w:rsidR="009F171A" w:rsidRPr="00FF2450" w:rsidRDefault="00581773" w:rsidP="006E69C3">
          <w:pPr>
            <w:pStyle w:val="ListLevel1"/>
          </w:pPr>
          <w:r w:rsidRPr="00FF2450">
            <w:t>(5)</w:t>
          </w:r>
          <w:r w:rsidRPr="00FF2450">
            <w:tab/>
            <w:t>additional locations of the training organisation;</w:t>
          </w:r>
        </w:p>
        <w:p w14:paraId="658A143A" w14:textId="77777777" w:rsidR="009F171A" w:rsidRPr="00FF2450" w:rsidRDefault="00581773" w:rsidP="006E69C3">
          <w:pPr>
            <w:pStyle w:val="ListLevel1"/>
          </w:pPr>
          <w:r w:rsidRPr="00FF2450">
            <w:t>(6)</w:t>
          </w:r>
          <w:r w:rsidRPr="00FF2450">
            <w:tab/>
            <w:t>the accountable manager;</w:t>
          </w:r>
        </w:p>
        <w:p w14:paraId="7D36EB3B" w14:textId="77777777" w:rsidR="009F171A" w:rsidRPr="00FF2450" w:rsidRDefault="00581773" w:rsidP="006E69C3">
          <w:pPr>
            <w:pStyle w:val="ListLevel1"/>
          </w:pPr>
          <w:r w:rsidRPr="00FF2450">
            <w:t>(7)</w:t>
          </w:r>
          <w:r w:rsidRPr="00FF2450">
            <w:tab/>
            <w:t>any of the persons referred to in Part ATCO.OR;</w:t>
          </w:r>
        </w:p>
        <w:p w14:paraId="3EEB216E" w14:textId="77777777" w:rsidR="00A06082" w:rsidRPr="00A06082" w:rsidRDefault="00905225" w:rsidP="00A06082">
          <w:pPr>
            <w:pStyle w:val="ListLevel1"/>
            <w:rPr>
              <w:rStyle w:val="GeneralAviation"/>
            </w:rPr>
          </w:pPr>
          <w:r w:rsidRPr="00A06082">
            <w:rPr>
              <w:rStyle w:val="GeneralAviation"/>
            </w:rPr>
            <w:t xml:space="preserve"> </w:t>
          </w:r>
          <w:r w:rsidR="00581773" w:rsidRPr="00115346">
            <w:rPr>
              <w:rStyle w:val="GeneralAviation"/>
              <w:color w:val="auto"/>
            </w:rPr>
            <w:t>(8)</w:t>
          </w:r>
          <w:r w:rsidR="00581773" w:rsidRPr="00115346">
            <w:rPr>
              <w:rStyle w:val="GeneralAviation"/>
              <w:color w:val="auto"/>
            </w:rPr>
            <w:tab/>
            <w:t>the training organisation’s documentation as required by Subpart ATCO.OR.C on safety policy and procedures;</w:t>
          </w:r>
        </w:p>
        <w:p w14:paraId="5D6E617C" w14:textId="77777777" w:rsidR="009F171A" w:rsidRPr="00FF2450" w:rsidRDefault="00905225" w:rsidP="006E69C3">
          <w:pPr>
            <w:pStyle w:val="ListLevel1"/>
          </w:pPr>
          <w:r w:rsidRPr="00FF2450">
            <w:t xml:space="preserve"> </w:t>
          </w:r>
          <w:r w:rsidR="00581773" w:rsidRPr="00FF2450">
            <w:t>(9)</w:t>
          </w:r>
          <w:r w:rsidR="00581773" w:rsidRPr="00FF2450">
            <w:tab/>
            <w:t>the facilities.</w:t>
          </w:r>
        </w:p>
        <w:p w14:paraId="6E9EBACB" w14:textId="77777777" w:rsidR="009F171A" w:rsidRPr="00FF2450" w:rsidRDefault="00581773" w:rsidP="00D0690B">
          <w:pPr>
            <w:pStyle w:val="ListLevel0"/>
          </w:pPr>
          <w:r w:rsidRPr="00FF2450">
            <w:t>(b</w:t>
          </w:r>
          <w:r>
            <w:t>)</w:t>
          </w:r>
          <w:r w:rsidRPr="00FF2450">
            <w:tab/>
            <w:t xml:space="preserve">Prior approval by the </w:t>
          </w:r>
          <w:r w:rsidR="004A4B23">
            <w:rPr>
              <w:rStyle w:val="GeneralAviation"/>
              <w:color w:val="auto"/>
            </w:rPr>
            <w:t>Committee</w:t>
          </w:r>
          <w:r w:rsidRPr="00FF2450">
            <w:t xml:space="preserve"> is required for any changes to the training organisation’s procedure describing how changes not requiring prior approval will be managed and notified to the competent authority.</w:t>
          </w:r>
        </w:p>
      </w:sdtContent>
    </w:sdt>
    <w:bookmarkStart w:id="1564" w:name="_DxCrossRefBm1379192678" w:displacedByCustomXml="next"/>
    <w:bookmarkStart w:id="1565" w:name="_DxCrossRefBm9000238" w:displacedByCustomXml="next"/>
    <w:bookmarkStart w:id="1566" w:name="_Toc427661570" w:displacedByCustomXml="next"/>
    <w:bookmarkStart w:id="1567" w:name="_Toc409168043" w:displacedByCustomXml="next"/>
    <w:bookmarkStart w:id="1568" w:name="_Toc405820156" w:displacedByCustomXml="next"/>
    <w:sdt>
      <w:sdtPr>
        <w:rPr>
          <w:b w:val="0"/>
          <w:color w:val="auto"/>
          <w:sz w:val="22"/>
          <w:lang w:val="en-US"/>
        </w:rPr>
        <w:alias w:val="topic"/>
        <w:tag w:val="topic"/>
        <w:id w:val="1329392688"/>
      </w:sdtPr>
      <w:sdtContent>
        <w:p w14:paraId="5A70FB66" w14:textId="77777777" w:rsidR="004873BF" w:rsidRPr="00FF2450" w:rsidRDefault="00581773" w:rsidP="000F573D">
          <w:pPr>
            <w:pStyle w:val="Heading4GM"/>
          </w:pPr>
          <w:r w:rsidRPr="00FF2450">
            <w:t>GM2 ATCO.OR.B.015</w:t>
          </w:r>
          <w:r w:rsidR="0091171C">
            <w:t xml:space="preserve"> </w:t>
          </w:r>
          <w:r w:rsidRPr="00FF2450">
            <w:t xml:space="preserve"> Changes to the training organisation</w:t>
          </w:r>
          <w:bookmarkEnd w:id="1568"/>
          <w:bookmarkEnd w:id="1567"/>
          <w:bookmarkEnd w:id="1566"/>
          <w:r w:rsidRPr="00FF2450">
            <w:t xml:space="preserve"> </w:t>
          </w:r>
          <w:bookmarkEnd w:id="1565"/>
          <w:bookmarkEnd w:id="1564"/>
        </w:p>
        <w:p w14:paraId="3B69696C" w14:textId="77777777" w:rsidR="004873BF" w:rsidRPr="00FF2450" w:rsidRDefault="00581773" w:rsidP="00BD077F">
          <w:pPr>
            <w:pStyle w:val="Heading5OrgManual"/>
          </w:pPr>
          <w:r w:rsidRPr="00FF2450">
            <w:t xml:space="preserve">CHANGE OF NAME </w:t>
          </w:r>
        </w:p>
        <w:p w14:paraId="55FE2741" w14:textId="77777777" w:rsidR="004873BF" w:rsidRPr="00FF2450" w:rsidRDefault="00581773" w:rsidP="000F573D">
          <w:r w:rsidRPr="00FF2450">
            <w:t xml:space="preserve">A change of name requires the training organisation to submit a new application as a matter of urgency. </w:t>
          </w:r>
        </w:p>
        <w:p w14:paraId="1234CC59" w14:textId="77777777" w:rsidR="004873BF" w:rsidRPr="00FF2450" w:rsidRDefault="00581773" w:rsidP="000F573D">
          <w:r w:rsidRPr="00FF2450">
            <w:t xml:space="preserve">Where this is the only change to report, the new application can be accompanied by a copy of the documentation previously submitted to the </w:t>
          </w:r>
          <w:r w:rsidR="004A4B23">
            <w:rPr>
              <w:rStyle w:val="GeneralAviation"/>
              <w:color w:val="auto"/>
            </w:rPr>
            <w:t>Committee</w:t>
          </w:r>
          <w:r w:rsidR="00115346" w:rsidRPr="00FF2450">
            <w:t xml:space="preserve"> </w:t>
          </w:r>
          <w:r w:rsidRPr="00FF2450">
            <w:t>under the previous name, as a means of demonstrating how the training organisation complies with the applicable requirements.</w:t>
          </w:r>
        </w:p>
      </w:sdtContent>
    </w:sdt>
    <w:bookmarkStart w:id="1569" w:name="_DxCrossRefBm1379192679" w:displacedByCustomXml="next"/>
    <w:bookmarkStart w:id="1570" w:name="_DxCrossRefBm9000239" w:displacedByCustomXml="next"/>
    <w:bookmarkStart w:id="1571" w:name="_Toc427661571" w:displacedByCustomXml="next"/>
    <w:bookmarkStart w:id="1572" w:name="_Toc256000129" w:displacedByCustomXml="next"/>
    <w:sdt>
      <w:sdtPr>
        <w:rPr>
          <w:b w:val="0"/>
          <w:color w:val="auto"/>
          <w:sz w:val="22"/>
          <w:szCs w:val="24"/>
          <w:lang w:val="en-US"/>
        </w:rPr>
        <w:alias w:val="topic"/>
        <w:tag w:val="topic"/>
        <w:id w:val="-1554186041"/>
      </w:sdtPr>
      <w:sdtContent>
        <w:p w14:paraId="0E901CBF" w14:textId="77777777" w:rsidR="00AD416B" w:rsidRPr="00FF2450" w:rsidRDefault="00581773" w:rsidP="000F573D">
          <w:pPr>
            <w:pStyle w:val="Heading3IR"/>
          </w:pPr>
          <w:r w:rsidRPr="00FF2450">
            <w:t>ATCO.OR.B.020 Continued validity</w:t>
          </w:r>
          <w:bookmarkEnd w:id="1572"/>
          <w:bookmarkEnd w:id="1571"/>
          <w:bookmarkEnd w:id="1570"/>
          <w:bookmarkEnd w:id="1569"/>
        </w:p>
        <w:p w14:paraId="49AB7785" w14:textId="77777777" w:rsidR="00BE3616" w:rsidRPr="00BE3616" w:rsidRDefault="00905225" w:rsidP="00BE3616">
          <w:pPr>
            <w:pStyle w:val="ListLevel0"/>
            <w:rPr>
              <w:rStyle w:val="GeneralAviation"/>
            </w:rPr>
          </w:pPr>
          <w:r w:rsidRPr="00BE3616">
            <w:rPr>
              <w:rStyle w:val="GeneralAviation"/>
            </w:rPr>
            <w:t xml:space="preserve"> </w:t>
          </w:r>
          <w:r w:rsidR="00581773" w:rsidRPr="00115346">
            <w:rPr>
              <w:rStyle w:val="GeneralAviation"/>
              <w:color w:val="auto"/>
            </w:rPr>
            <w:t>(a)</w:t>
          </w:r>
          <w:r w:rsidR="00581773" w:rsidRPr="00115346">
            <w:rPr>
              <w:rStyle w:val="GeneralAviation"/>
              <w:color w:val="auto"/>
            </w:rPr>
            <w:tab/>
            <w:t xml:space="preserve">A training organisation’s certification shall remain valid subject to the certificate not being surrendered or revoked and subject to the training organisation remaining in compliance with the requirements of this Regulation, taking into account the provisions related to the handling of findings in accordance with point </w:t>
          </w:r>
          <w:hyperlink w:anchor="_DxCrossRefBm1379192680" w:history="1">
            <w:r w:rsidR="00581773" w:rsidRPr="00BE3616">
              <w:rPr>
                <w:rStyle w:val="Hyperlink"/>
              </w:rPr>
              <w:t>ATCO.OR.B.030</w:t>
            </w:r>
          </w:hyperlink>
          <w:r w:rsidR="00581773" w:rsidRPr="00BE3616">
            <w:rPr>
              <w:rStyle w:val="GeneralAviation"/>
            </w:rPr>
            <w:t>.</w:t>
          </w:r>
        </w:p>
        <w:p w14:paraId="521502A1" w14:textId="77777777" w:rsidR="00BE3616" w:rsidRPr="00BE3616" w:rsidRDefault="00581773" w:rsidP="00BE3616">
          <w:pPr>
            <w:pStyle w:val="ListLevel0"/>
            <w:rPr>
              <w:rStyle w:val="GeneralAviation"/>
            </w:rPr>
          </w:pPr>
          <w:r w:rsidRPr="00115346">
            <w:rPr>
              <w:rStyle w:val="GeneralAviation"/>
              <w:color w:val="auto"/>
            </w:rPr>
            <w:t>(b)</w:t>
          </w:r>
          <w:r w:rsidRPr="00115346">
            <w:rPr>
              <w:rStyle w:val="GeneralAviation"/>
              <w:color w:val="auto"/>
            </w:rPr>
            <w:tab/>
            <w:t xml:space="preserve">The certificate shall be returned to the </w:t>
          </w:r>
          <w:r w:rsidR="004A4B23">
            <w:rPr>
              <w:rStyle w:val="GeneralAviation"/>
              <w:color w:val="auto"/>
            </w:rPr>
            <w:t>Committee</w:t>
          </w:r>
          <w:r w:rsidR="00115346" w:rsidRPr="00115346">
            <w:t xml:space="preserve"> </w:t>
          </w:r>
          <w:r w:rsidRPr="00115346">
            <w:rPr>
              <w:rStyle w:val="GeneralAviation"/>
              <w:color w:val="auto"/>
            </w:rPr>
            <w:t>without delay upon its revocation or the cessation of all activities</w:t>
          </w:r>
          <w:r w:rsidR="00115346">
            <w:rPr>
              <w:rStyle w:val="GeneralAviation"/>
              <w:color w:val="auto"/>
            </w:rPr>
            <w:t>.</w:t>
          </w:r>
        </w:p>
        <w:p w14:paraId="0B12C81D" w14:textId="77777777" w:rsidR="00BE3616" w:rsidRPr="00BE3616" w:rsidRDefault="00000000" w:rsidP="00BE3616">
          <w:pPr>
            <w:rPr>
              <w:i/>
              <w:iCs/>
            </w:rPr>
          </w:pPr>
        </w:p>
      </w:sdtContent>
    </w:sdt>
    <w:bookmarkStart w:id="1573" w:name="_DxCrossRefBm1379192647" w:displacedByCustomXml="next"/>
    <w:bookmarkStart w:id="1574" w:name="_DxCrossRefBm9000240" w:displacedByCustomXml="next"/>
    <w:bookmarkStart w:id="1575" w:name="_Toc427661572" w:displacedByCustomXml="next"/>
    <w:bookmarkStart w:id="1576" w:name="_Toc256000130" w:displacedByCustomXml="next"/>
    <w:sdt>
      <w:sdtPr>
        <w:rPr>
          <w:b w:val="0"/>
          <w:color w:val="auto"/>
          <w:sz w:val="22"/>
          <w:szCs w:val="24"/>
          <w:lang w:val="en-US"/>
        </w:rPr>
        <w:alias w:val="topic"/>
        <w:tag w:val="topic"/>
        <w:id w:val="-402023672"/>
      </w:sdtPr>
      <w:sdtContent>
        <w:p w14:paraId="6A93AA0B" w14:textId="77777777" w:rsidR="00B65406" w:rsidRPr="00FF2450" w:rsidRDefault="00581773" w:rsidP="000F573D">
          <w:pPr>
            <w:pStyle w:val="Heading3IR"/>
          </w:pPr>
          <w:r w:rsidRPr="00FF2450">
            <w:t xml:space="preserve">ATCO.OR.B.025 </w:t>
          </w:r>
          <w:r w:rsidR="008063F1">
            <w:t xml:space="preserve"> </w:t>
          </w:r>
          <w:r w:rsidRPr="00FF2450">
            <w:t>Access to training organisations' facilities and data</w:t>
          </w:r>
          <w:bookmarkEnd w:id="1576"/>
          <w:bookmarkEnd w:id="1575"/>
          <w:bookmarkEnd w:id="1574"/>
          <w:bookmarkEnd w:id="1573"/>
        </w:p>
        <w:p w14:paraId="3DEF59F6" w14:textId="77777777" w:rsidR="00B65406" w:rsidRPr="00FF2450" w:rsidRDefault="00581773" w:rsidP="000E6CC5">
          <w:r w:rsidRPr="00FF2450">
            <w:t xml:space="preserve">Training organisations and applicants for training organisation certificates shall grant access to any person authorised by or acting on behalf of the </w:t>
          </w:r>
          <w:r w:rsidR="004A4B23">
            <w:rPr>
              <w:rStyle w:val="GeneralAviation"/>
              <w:color w:val="auto"/>
            </w:rPr>
            <w:t>Committee</w:t>
          </w:r>
          <w:r w:rsidR="00115346" w:rsidRPr="00FF2450">
            <w:t xml:space="preserve"> </w:t>
          </w:r>
          <w:r w:rsidRPr="00FF2450">
            <w:t xml:space="preserve">to the relevant premises in order to examine the required records, data, procedures and any other material pertinent to the execution of the tasks of the </w:t>
          </w:r>
          <w:r w:rsidR="004A4B23">
            <w:rPr>
              <w:rStyle w:val="GeneralAviation"/>
              <w:color w:val="auto"/>
            </w:rPr>
            <w:t>Committee</w:t>
          </w:r>
          <w:r w:rsidRPr="00FF2450">
            <w:t>.</w:t>
          </w:r>
        </w:p>
      </w:sdtContent>
    </w:sdt>
    <w:bookmarkStart w:id="1577" w:name="_DxCrossRefBm1379192680" w:displacedByCustomXml="next"/>
    <w:bookmarkStart w:id="1578" w:name="_DxCrossRefBm9000241" w:displacedByCustomXml="next"/>
    <w:bookmarkStart w:id="1579" w:name="_Toc427661573" w:displacedByCustomXml="next"/>
    <w:bookmarkStart w:id="1580" w:name="_Toc256000131" w:displacedByCustomXml="next"/>
    <w:sdt>
      <w:sdtPr>
        <w:rPr>
          <w:b w:val="0"/>
          <w:color w:val="auto"/>
          <w:sz w:val="22"/>
          <w:szCs w:val="24"/>
          <w:lang w:val="en-US"/>
        </w:rPr>
        <w:alias w:val="topic"/>
        <w:tag w:val="topic"/>
        <w:id w:val="-1397344950"/>
      </w:sdtPr>
      <w:sdtContent>
        <w:p w14:paraId="225B16C6" w14:textId="77777777" w:rsidR="00382852" w:rsidRPr="00FF2450" w:rsidRDefault="00581773" w:rsidP="000F573D">
          <w:pPr>
            <w:pStyle w:val="Heading3IR"/>
          </w:pPr>
          <w:r w:rsidRPr="00FF2450">
            <w:t>ATCO.OR.B.030 Findings</w:t>
          </w:r>
          <w:bookmarkEnd w:id="1580"/>
          <w:bookmarkEnd w:id="1579"/>
          <w:bookmarkEnd w:id="1578"/>
          <w:bookmarkEnd w:id="1577"/>
        </w:p>
        <w:p w14:paraId="1B856CB1" w14:textId="77777777" w:rsidR="00055EC4" w:rsidRPr="00115346" w:rsidRDefault="00581773" w:rsidP="00055EC4">
          <w:pPr>
            <w:rPr>
              <w:rStyle w:val="GeneralAviation"/>
              <w:color w:val="auto"/>
            </w:rPr>
          </w:pPr>
          <w:r w:rsidRPr="00115346">
            <w:rPr>
              <w:rStyle w:val="GeneralAviation"/>
              <w:color w:val="auto"/>
            </w:rPr>
            <w:t xml:space="preserve">After receipt of notification of findings issued by the </w:t>
          </w:r>
          <w:r w:rsidR="004A4B23">
            <w:rPr>
              <w:rStyle w:val="GeneralAviation"/>
              <w:color w:val="auto"/>
            </w:rPr>
            <w:t>Committee</w:t>
          </w:r>
          <w:r w:rsidR="00115346" w:rsidRPr="00115346">
            <w:t xml:space="preserve"> </w:t>
          </w:r>
          <w:r w:rsidRPr="00115346">
            <w:rPr>
              <w:rStyle w:val="GeneralAviation"/>
              <w:color w:val="auto"/>
            </w:rPr>
            <w:t xml:space="preserve">in accordance with point </w:t>
          </w:r>
          <w:hyperlink w:anchor="_DxCrossRefBm1379192607" w:history="1">
            <w:r w:rsidRPr="00F902A6">
              <w:rPr>
                <w:rStyle w:val="Hyperlink"/>
                <w:color w:val="0070C0"/>
              </w:rPr>
              <w:t>ATCO.AR.E.015</w:t>
            </w:r>
          </w:hyperlink>
          <w:r w:rsidRPr="00F902A6">
            <w:rPr>
              <w:rStyle w:val="GeneralAviation"/>
              <w:color w:val="0070C0"/>
            </w:rPr>
            <w:t xml:space="preserve">, </w:t>
          </w:r>
          <w:r w:rsidRPr="00115346">
            <w:rPr>
              <w:rStyle w:val="GeneralAviation"/>
              <w:color w:val="auto"/>
            </w:rPr>
            <w:t>the training organisation shall:</w:t>
          </w:r>
        </w:p>
        <w:p w14:paraId="68A79612" w14:textId="77777777" w:rsidR="00055EC4" w:rsidRPr="00115346" w:rsidRDefault="00581773" w:rsidP="00055EC4">
          <w:pPr>
            <w:pStyle w:val="ListLevel0"/>
            <w:rPr>
              <w:rStyle w:val="GeneralAviation"/>
              <w:color w:val="auto"/>
            </w:rPr>
          </w:pPr>
          <w:r w:rsidRPr="00115346">
            <w:rPr>
              <w:rStyle w:val="GeneralAviation"/>
              <w:color w:val="auto"/>
            </w:rPr>
            <w:t>(a)</w:t>
          </w:r>
          <w:r w:rsidRPr="00115346">
            <w:rPr>
              <w:rStyle w:val="GeneralAviation"/>
              <w:color w:val="auto"/>
            </w:rPr>
            <w:tab/>
            <w:t>identify the root cause of the finding;</w:t>
          </w:r>
        </w:p>
        <w:p w14:paraId="00350D3B" w14:textId="77777777" w:rsidR="00055EC4" w:rsidRPr="00115346" w:rsidRDefault="00581773" w:rsidP="00055EC4">
          <w:pPr>
            <w:pStyle w:val="ListLevel0"/>
            <w:rPr>
              <w:rStyle w:val="GeneralAviation"/>
              <w:color w:val="auto"/>
            </w:rPr>
          </w:pPr>
          <w:r w:rsidRPr="00115346">
            <w:rPr>
              <w:rStyle w:val="GeneralAviation"/>
              <w:color w:val="auto"/>
            </w:rPr>
            <w:t>(b)</w:t>
          </w:r>
          <w:r w:rsidRPr="00115346">
            <w:rPr>
              <w:rStyle w:val="GeneralAviation"/>
              <w:color w:val="auto"/>
            </w:rPr>
            <w:tab/>
            <w:t xml:space="preserve">define a corrective action plan that meets the acceptance of the </w:t>
          </w:r>
          <w:r w:rsidR="004A4B23">
            <w:rPr>
              <w:rStyle w:val="GeneralAviation"/>
              <w:color w:val="auto"/>
            </w:rPr>
            <w:t>Committee</w:t>
          </w:r>
          <w:r w:rsidRPr="00115346">
            <w:rPr>
              <w:rStyle w:val="GeneralAviation"/>
              <w:color w:val="auto"/>
            </w:rPr>
            <w:t>; and</w:t>
          </w:r>
        </w:p>
        <w:p w14:paraId="0E493800" w14:textId="77777777" w:rsidR="00055EC4" w:rsidRPr="00905225" w:rsidRDefault="00581773" w:rsidP="00905225">
          <w:pPr>
            <w:pStyle w:val="ListLevel0"/>
            <w:rPr>
              <w:color w:val="A25EAB"/>
            </w:rPr>
          </w:pPr>
          <w:r w:rsidRPr="00115346">
            <w:rPr>
              <w:rStyle w:val="GeneralAviation"/>
              <w:color w:val="auto"/>
            </w:rPr>
            <w:t>(c)</w:t>
          </w:r>
          <w:r w:rsidRPr="00115346">
            <w:rPr>
              <w:rStyle w:val="GeneralAviation"/>
              <w:color w:val="auto"/>
            </w:rPr>
            <w:tab/>
            <w:t xml:space="preserve">demonstrate corrective action implementation to the satisfaction of the </w:t>
          </w:r>
          <w:r w:rsidR="004A4B23">
            <w:rPr>
              <w:rStyle w:val="GeneralAviation"/>
              <w:color w:val="auto"/>
            </w:rPr>
            <w:t>Committee</w:t>
          </w:r>
          <w:r w:rsidR="00115346" w:rsidRPr="00115346">
            <w:t xml:space="preserve"> </w:t>
          </w:r>
          <w:r w:rsidRPr="00115346">
            <w:rPr>
              <w:rStyle w:val="GeneralAviation"/>
              <w:color w:val="auto"/>
            </w:rPr>
            <w:t xml:space="preserve">within the period agreed with </w:t>
          </w:r>
          <w:r w:rsidR="00115346" w:rsidRPr="00115346">
            <w:rPr>
              <w:rStyle w:val="GeneralAviation"/>
              <w:color w:val="auto"/>
            </w:rPr>
            <w:t xml:space="preserve">the </w:t>
          </w:r>
          <w:r w:rsidR="004A4B23">
            <w:rPr>
              <w:rStyle w:val="GeneralAviation"/>
              <w:color w:val="auto"/>
            </w:rPr>
            <w:t>Committee</w:t>
          </w:r>
          <w:r w:rsidRPr="00115346">
            <w:rPr>
              <w:rStyle w:val="GeneralAviation"/>
              <w:color w:val="auto"/>
            </w:rPr>
            <w:t xml:space="preserve"> as defined in point </w:t>
          </w:r>
          <w:hyperlink w:anchor="_DxCrossRefBm1379192607" w:history="1">
            <w:r w:rsidRPr="00055EC4">
              <w:rPr>
                <w:rStyle w:val="Hyperlink"/>
              </w:rPr>
              <w:t>ATCO.AR.E.015</w:t>
            </w:r>
          </w:hyperlink>
          <w:r w:rsidR="00115346">
            <w:rPr>
              <w:rStyle w:val="Hyperlink"/>
            </w:rPr>
            <w:t>.</w:t>
          </w:r>
        </w:p>
      </w:sdtContent>
    </w:sdt>
    <w:bookmarkStart w:id="1581" w:name="_DxCrossRefBm1379192683" w:displacedByCustomXml="next"/>
    <w:bookmarkStart w:id="1582" w:name="_DxCrossRefBm134832669" w:displacedByCustomXml="next"/>
    <w:sdt>
      <w:sdtPr>
        <w:rPr>
          <w:b w:val="0"/>
          <w:color w:val="auto"/>
          <w:sz w:val="22"/>
          <w:lang w:val="en-US"/>
        </w:rPr>
        <w:alias w:val="topic"/>
        <w:tag w:val="topic"/>
        <w:id w:val="245182578"/>
      </w:sdtPr>
      <w:sdtContent>
        <w:p w14:paraId="29F607E2" w14:textId="77777777" w:rsidR="002207E5" w:rsidRPr="00A80E8C" w:rsidRDefault="00581773" w:rsidP="0053620E">
          <w:pPr>
            <w:pStyle w:val="Heading4AMC"/>
          </w:pPr>
          <w:r w:rsidRPr="00A80E8C">
            <w:t xml:space="preserve">AMC1 ATCO.OR.B.030(b) Findings and corrective actions </w:t>
          </w:r>
          <w:bookmarkEnd w:id="1582"/>
          <w:bookmarkEnd w:id="1581"/>
        </w:p>
        <w:p w14:paraId="5E992D91" w14:textId="77777777" w:rsidR="002207E5" w:rsidRPr="00115346" w:rsidRDefault="00581773" w:rsidP="006C53F4">
          <w:pPr>
            <w:pStyle w:val="Heading5OrgManual"/>
            <w:rPr>
              <w:rStyle w:val="GeneralAviation"/>
              <w:color w:val="auto"/>
            </w:rPr>
          </w:pPr>
          <w:r w:rsidRPr="00115346">
            <w:rPr>
              <w:rStyle w:val="GeneralAviation"/>
              <w:color w:val="auto"/>
            </w:rPr>
            <w:t xml:space="preserve">GENERAL </w:t>
          </w:r>
        </w:p>
        <w:p w14:paraId="3575F622" w14:textId="77777777" w:rsidR="007564E5" w:rsidRPr="00905225" w:rsidRDefault="00581773" w:rsidP="008B6F5C">
          <w:pPr>
            <w:rPr>
              <w:color w:val="A25EAB"/>
            </w:rPr>
          </w:pPr>
          <w:r w:rsidRPr="00115346">
            <w:rPr>
              <w:rStyle w:val="GeneralAviation"/>
              <w:color w:val="auto"/>
            </w:rPr>
            <w:t>The corrective action plan defined by the training organisation should address the effects of any non- compliance and its root cause</w:t>
          </w:r>
          <w:r w:rsidR="00115346">
            <w:rPr>
              <w:rStyle w:val="GeneralAviation"/>
              <w:color w:val="auto"/>
            </w:rPr>
            <w:t>.</w:t>
          </w:r>
        </w:p>
      </w:sdtContent>
    </w:sdt>
    <w:bookmarkStart w:id="1583" w:name="_DxCrossRefBm1379192684" w:displacedByCustomXml="next"/>
    <w:bookmarkStart w:id="1584" w:name="_DxCrossRefBm9000242" w:displacedByCustomXml="next"/>
    <w:bookmarkStart w:id="1585" w:name="_Toc427661574" w:displacedByCustomXml="next"/>
    <w:bookmarkStart w:id="1586" w:name="_Toc409168044" w:displacedByCustomXml="next"/>
    <w:bookmarkStart w:id="1587" w:name="_Toc405820157" w:displacedByCustomXml="next"/>
    <w:sdt>
      <w:sdtPr>
        <w:rPr>
          <w:b w:val="0"/>
          <w:color w:val="auto"/>
          <w:sz w:val="22"/>
          <w:lang w:val="en-US"/>
        </w:rPr>
        <w:alias w:val="topic"/>
        <w:tag w:val="topic"/>
        <w:id w:val="-50819894"/>
      </w:sdtPr>
      <w:sdtContent>
        <w:p w14:paraId="097043C2" w14:textId="77777777" w:rsidR="004873BF" w:rsidRPr="00FF2450" w:rsidRDefault="00581773" w:rsidP="000F573D">
          <w:pPr>
            <w:pStyle w:val="Heading4GM"/>
          </w:pPr>
          <w:r w:rsidRPr="00FF2450">
            <w:t xml:space="preserve">GM1 ATCO.OR.B.030(a);(b) </w:t>
          </w:r>
          <w:r w:rsidR="00341999">
            <w:t xml:space="preserve"> </w:t>
          </w:r>
          <w:r w:rsidRPr="00FF2450">
            <w:t>Findings</w:t>
          </w:r>
          <w:bookmarkEnd w:id="1587"/>
          <w:bookmarkEnd w:id="1586"/>
          <w:bookmarkEnd w:id="1585"/>
          <w:bookmarkEnd w:id="1584"/>
          <w:bookmarkEnd w:id="1583"/>
        </w:p>
        <w:p w14:paraId="32E40EF1" w14:textId="77777777" w:rsidR="004873BF" w:rsidRPr="00FF2450" w:rsidRDefault="00581773" w:rsidP="00894FF4">
          <w:pPr>
            <w:pStyle w:val="Heading5OrgManual"/>
          </w:pPr>
          <w:r w:rsidRPr="00FF2450">
            <w:t>CORRECTIVE ACTION PLAN AND ROOT CAUSE</w:t>
          </w:r>
        </w:p>
        <w:p w14:paraId="721E067E" w14:textId="77777777" w:rsidR="004873BF" w:rsidRPr="00FF2450" w:rsidRDefault="00581773" w:rsidP="00D0690B">
          <w:pPr>
            <w:pStyle w:val="ListLevel0"/>
          </w:pPr>
          <w:r w:rsidRPr="00FF2450">
            <w:t>(a)</w:t>
          </w:r>
          <w:r w:rsidRPr="00FF2450">
            <w:tab/>
            <w:t>Corrective action is the action to eliminate the root cause of a non-compliance in order to prevent its recurrence.</w:t>
          </w:r>
        </w:p>
        <w:p w14:paraId="04EC12E7" w14:textId="77777777" w:rsidR="004873BF" w:rsidRPr="00FF2450" w:rsidRDefault="00581773" w:rsidP="00D0690B">
          <w:pPr>
            <w:pStyle w:val="ListLevel0"/>
          </w:pPr>
          <w:r w:rsidRPr="00FF2450">
            <w:t>(b)</w:t>
          </w:r>
          <w:r w:rsidRPr="00FF2450">
            <w:tab/>
            <w:t>Determination of the root cause is crucial for defining effective corrective actions.</w:t>
          </w:r>
        </w:p>
      </w:sdtContent>
    </w:sdt>
    <w:bookmarkStart w:id="1588" w:name="_DxCrossRefBm1379192685" w:displacedByCustomXml="next"/>
    <w:bookmarkStart w:id="1589" w:name="_DxCrossRefBm9000243" w:displacedByCustomXml="next"/>
    <w:bookmarkStart w:id="1590" w:name="_Toc427661575" w:displacedByCustomXml="next"/>
    <w:bookmarkStart w:id="1591" w:name="_Toc409168045" w:displacedByCustomXml="next"/>
    <w:bookmarkStart w:id="1592" w:name="_Toc405820158" w:displacedByCustomXml="next"/>
    <w:sdt>
      <w:sdtPr>
        <w:rPr>
          <w:b w:val="0"/>
          <w:color w:val="auto"/>
          <w:sz w:val="22"/>
          <w:lang w:val="en-US"/>
        </w:rPr>
        <w:alias w:val="topic"/>
        <w:tag w:val="topic"/>
        <w:id w:val="2003940851"/>
      </w:sdtPr>
      <w:sdtContent>
        <w:p w14:paraId="6F9DD699" w14:textId="77777777" w:rsidR="004873BF" w:rsidRPr="00FF2450" w:rsidRDefault="00581773" w:rsidP="000F573D">
          <w:pPr>
            <w:pStyle w:val="Heading4GM"/>
          </w:pPr>
          <w:r w:rsidRPr="00FF2450">
            <w:t xml:space="preserve">GM2 ATCO.OR.B.030(c) </w:t>
          </w:r>
          <w:r w:rsidR="00593D8A">
            <w:t xml:space="preserve"> </w:t>
          </w:r>
          <w:r w:rsidRPr="00FF2450">
            <w:t>Findings</w:t>
          </w:r>
          <w:bookmarkEnd w:id="1592"/>
          <w:bookmarkEnd w:id="1591"/>
          <w:bookmarkEnd w:id="1590"/>
          <w:bookmarkEnd w:id="1589"/>
          <w:bookmarkEnd w:id="1588"/>
        </w:p>
        <w:p w14:paraId="153E8BA5" w14:textId="77777777" w:rsidR="004873BF" w:rsidRPr="00FF2450" w:rsidRDefault="00581773" w:rsidP="0075339E">
          <w:pPr>
            <w:pStyle w:val="Heading5OrgManual"/>
          </w:pPr>
          <w:r w:rsidRPr="00FF2450">
            <w:t>COMPETENT AUTHORITY</w:t>
          </w:r>
        </w:p>
        <w:p w14:paraId="1B7FE753" w14:textId="77777777" w:rsidR="00D842EF" w:rsidRDefault="004A4B23" w:rsidP="004A4B23">
          <w:r>
            <w:t xml:space="preserve">When reference is made to the competent authority, it means the competent authority that has issued the certificate and ensures oversight of activities. </w:t>
          </w:r>
        </w:p>
        <w:p w14:paraId="14DA1F57" w14:textId="77777777" w:rsidR="004873BF" w:rsidRPr="00FF2450" w:rsidRDefault="004A4B23" w:rsidP="004A4B23">
          <w:r>
            <w:t>For the purpose of this regula</w:t>
          </w:r>
          <w:r w:rsidR="00D842EF">
            <w:t>tion - Civil Aviation Committee RA</w:t>
          </w:r>
          <w:r w:rsidR="00581773" w:rsidRPr="00FF2450">
            <w:t>.</w:t>
          </w:r>
        </w:p>
      </w:sdtContent>
    </w:sdt>
    <w:bookmarkStart w:id="1593" w:name="_DxCrossRefBm1379192686" w:displacedByCustomXml="next"/>
    <w:bookmarkStart w:id="1594" w:name="_DxCrossRefBm9000244" w:displacedByCustomXml="next"/>
    <w:bookmarkStart w:id="1595" w:name="_Toc427661576" w:displacedByCustomXml="next"/>
    <w:bookmarkStart w:id="1596" w:name="_Toc256000132" w:displacedByCustomXml="next"/>
    <w:sdt>
      <w:sdtPr>
        <w:rPr>
          <w:b w:val="0"/>
          <w:color w:val="auto"/>
          <w:sz w:val="22"/>
          <w:szCs w:val="24"/>
          <w:lang w:val="en-US"/>
        </w:rPr>
        <w:alias w:val="topic"/>
        <w:tag w:val="topic"/>
        <w:id w:val="-1877362313"/>
      </w:sdtPr>
      <w:sdtContent>
        <w:p w14:paraId="0EF10B53" w14:textId="77777777" w:rsidR="001F5999" w:rsidRPr="00FF2450" w:rsidRDefault="00581773" w:rsidP="000F573D">
          <w:pPr>
            <w:pStyle w:val="Heading3IR"/>
          </w:pPr>
          <w:r w:rsidRPr="00FF2450">
            <w:t>ATCO.OR.B.035</w:t>
          </w:r>
          <w:r w:rsidR="00651143">
            <w:t xml:space="preserve"> </w:t>
          </w:r>
          <w:r w:rsidRPr="00FF2450">
            <w:t>Immediate reaction to a safety problem</w:t>
          </w:r>
          <w:bookmarkEnd w:id="1596"/>
          <w:bookmarkEnd w:id="1595"/>
          <w:bookmarkEnd w:id="1594"/>
          <w:bookmarkEnd w:id="1593"/>
        </w:p>
        <w:p w14:paraId="504C23E7" w14:textId="77777777" w:rsidR="00A54296" w:rsidRPr="00A54296" w:rsidRDefault="00581773" w:rsidP="007E74BD">
          <w:pPr>
            <w:rPr>
              <w:rStyle w:val="GeneralAviation"/>
            </w:rPr>
          </w:pPr>
          <w:r w:rsidRPr="00E52D72">
            <w:rPr>
              <w:rStyle w:val="GeneralAviation"/>
              <w:color w:val="auto"/>
            </w:rPr>
            <w:t xml:space="preserve">The training organisation shall implement any safety measures mandated by the </w:t>
          </w:r>
          <w:r w:rsidR="00D842EF">
            <w:t>Committee</w:t>
          </w:r>
          <w:r w:rsidR="00E52D72" w:rsidRPr="00E52D72">
            <w:t xml:space="preserve"> </w:t>
          </w:r>
          <w:r w:rsidRPr="00E52D72">
            <w:rPr>
              <w:rStyle w:val="GeneralAviation"/>
              <w:color w:val="auto"/>
            </w:rPr>
            <w:t xml:space="preserve">in accordance with point </w:t>
          </w:r>
          <w:hyperlink w:anchor="_DxCrossRefBm1379192590" w:history="1">
            <w:r w:rsidRPr="00A54296">
              <w:rPr>
                <w:rStyle w:val="Hyperlink"/>
              </w:rPr>
              <w:t>ATCO.AR.A.025</w:t>
            </w:r>
          </w:hyperlink>
          <w:r w:rsidRPr="00E52D72">
            <w:rPr>
              <w:rStyle w:val="GeneralAviation"/>
              <w:color w:val="auto"/>
            </w:rPr>
            <w:t>(c) and (d) for the training organisation activities</w:t>
          </w:r>
          <w:r w:rsidR="00E52D72">
            <w:rPr>
              <w:rStyle w:val="GeneralAviation"/>
              <w:color w:val="auto"/>
            </w:rPr>
            <w:t>.</w:t>
          </w:r>
        </w:p>
        <w:p w14:paraId="140A29F7" w14:textId="77777777" w:rsidR="00A54296" w:rsidRPr="00A54296" w:rsidRDefault="00000000" w:rsidP="007E74BD">
          <w:pPr>
            <w:rPr>
              <w:i/>
              <w:iCs/>
            </w:rPr>
          </w:pPr>
        </w:p>
      </w:sdtContent>
    </w:sdt>
    <w:bookmarkStart w:id="1597" w:name="_DxCrossRefBm1379192595" w:displacedByCustomXml="next"/>
    <w:bookmarkStart w:id="1598" w:name="_DxCrossRefBm9000245" w:displacedByCustomXml="next"/>
    <w:bookmarkStart w:id="1599" w:name="_Toc427661577" w:displacedByCustomXml="next"/>
    <w:bookmarkStart w:id="1600" w:name="_Toc256000133" w:displacedByCustomXml="next"/>
    <w:sdt>
      <w:sdtPr>
        <w:rPr>
          <w:b w:val="0"/>
          <w:color w:val="auto"/>
          <w:sz w:val="22"/>
          <w:szCs w:val="24"/>
          <w:lang w:val="en-US"/>
        </w:rPr>
        <w:alias w:val="topic"/>
        <w:tag w:val="topic"/>
        <w:id w:val="1495727869"/>
      </w:sdtPr>
      <w:sdtContent>
        <w:p w14:paraId="64F8A26C" w14:textId="77777777" w:rsidR="003176EF" w:rsidRPr="00FF2450" w:rsidRDefault="00581773" w:rsidP="000F573D">
          <w:pPr>
            <w:pStyle w:val="Heading3IR"/>
          </w:pPr>
          <w:r w:rsidRPr="00FF2450">
            <w:t>ATCO.OR.B.040 Occurrence reporting</w:t>
          </w:r>
          <w:bookmarkEnd w:id="1600"/>
          <w:bookmarkEnd w:id="1599"/>
          <w:bookmarkEnd w:id="1598"/>
          <w:bookmarkEnd w:id="1597"/>
        </w:p>
        <w:p w14:paraId="317C0431" w14:textId="77777777" w:rsidR="00E8370C" w:rsidRPr="00E52D72" w:rsidRDefault="00905225" w:rsidP="00E8370C">
          <w:pPr>
            <w:pStyle w:val="ListLevel0"/>
            <w:rPr>
              <w:rStyle w:val="GeneralAviation"/>
              <w:color w:val="auto"/>
            </w:rPr>
          </w:pPr>
          <w:r w:rsidRPr="00E52D72">
            <w:rPr>
              <w:rStyle w:val="GeneralAviation"/>
              <w:color w:val="auto"/>
            </w:rPr>
            <w:t xml:space="preserve"> </w:t>
          </w:r>
          <w:r w:rsidR="00581773" w:rsidRPr="00E52D72">
            <w:rPr>
              <w:rStyle w:val="GeneralAviation"/>
              <w:color w:val="auto"/>
            </w:rPr>
            <w:t>(a)</w:t>
          </w:r>
          <w:r w:rsidR="00581773" w:rsidRPr="00E52D72">
            <w:rPr>
              <w:rStyle w:val="GeneralAviation"/>
              <w:color w:val="auto"/>
            </w:rPr>
            <w:tab/>
            <w:t xml:space="preserve">As part of their management system, training organisations providing on-the-job training shall establish and maintain an occurrence-reporting system, including mandatory and voluntary reporting. </w:t>
          </w:r>
        </w:p>
        <w:p w14:paraId="7DB9A869" w14:textId="77777777" w:rsidR="00D842EF" w:rsidRDefault="00581773" w:rsidP="00E8370C">
          <w:pPr>
            <w:pStyle w:val="ListLevel0"/>
            <w:rPr>
              <w:rStyle w:val="GeneralAviation"/>
              <w:color w:val="auto"/>
            </w:rPr>
          </w:pPr>
          <w:r w:rsidRPr="00E52D72">
            <w:rPr>
              <w:rStyle w:val="GeneralAviation"/>
              <w:color w:val="auto"/>
            </w:rPr>
            <w:t>(b)</w:t>
          </w:r>
          <w:r w:rsidRPr="00E52D72">
            <w:rPr>
              <w:rStyle w:val="GeneralAviation"/>
              <w:color w:val="auto"/>
            </w:rPr>
            <w:tab/>
          </w:r>
          <w:r w:rsidR="00D842EF" w:rsidRPr="00D842EF">
            <w:rPr>
              <w:rStyle w:val="GeneralAviation"/>
              <w:color w:val="auto"/>
            </w:rPr>
            <w:t xml:space="preserve">Training organisations providing on-the-job training shall report to the Committee any safety-related event or condition resulting from their training activity that endangers or, if not corrected or addressed, could endanger an aircraft, its occupants or any other person, and in particular any accident or serious incident. </w:t>
          </w:r>
        </w:p>
        <w:p w14:paraId="567EB177" w14:textId="77777777" w:rsidR="00E8370C" w:rsidRPr="00E52D72" w:rsidRDefault="00581773" w:rsidP="00E8370C">
          <w:pPr>
            <w:pStyle w:val="ListLevel0"/>
            <w:rPr>
              <w:rStyle w:val="GeneralAviation"/>
              <w:color w:val="auto"/>
            </w:rPr>
          </w:pPr>
          <w:r w:rsidRPr="00E52D72">
            <w:rPr>
              <w:rStyle w:val="GeneralAviation"/>
              <w:color w:val="auto"/>
            </w:rPr>
            <w:t>(c)</w:t>
          </w:r>
          <w:r w:rsidRPr="00E52D72">
            <w:rPr>
              <w:rStyle w:val="GeneralAviation"/>
              <w:color w:val="auto"/>
            </w:rPr>
            <w:tab/>
          </w:r>
          <w:r w:rsidR="00E52D72" w:rsidRPr="00E52D72">
            <w:rPr>
              <w:rStyle w:val="GeneralAviation"/>
              <w:color w:val="auto"/>
            </w:rPr>
            <w:t>R</w:t>
          </w:r>
          <w:r w:rsidRPr="00E52D72">
            <w:rPr>
              <w:rStyle w:val="GeneralAviation"/>
              <w:color w:val="auto"/>
            </w:rPr>
            <w:t>eports in accordance with point (b) above shall:</w:t>
          </w:r>
        </w:p>
        <w:p w14:paraId="556AFCAB" w14:textId="77777777" w:rsidR="00E8370C" w:rsidRPr="00F4311E" w:rsidRDefault="00581773" w:rsidP="00E8370C">
          <w:pPr>
            <w:pStyle w:val="ListLevel1"/>
            <w:rPr>
              <w:rStyle w:val="GeneralAviation"/>
              <w:color w:val="auto"/>
            </w:rPr>
          </w:pPr>
          <w:r w:rsidRPr="00F4311E">
            <w:rPr>
              <w:rStyle w:val="GeneralAviation"/>
              <w:color w:val="auto"/>
            </w:rPr>
            <w:lastRenderedPageBreak/>
            <w:t>(1)</w:t>
          </w:r>
          <w:r w:rsidRPr="00F4311E">
            <w:rPr>
              <w:rStyle w:val="GeneralAviation"/>
              <w:color w:val="auto"/>
            </w:rPr>
            <w:tab/>
            <w:t>be made as soon as practicable, but in any case within 72 hours after the organisation became aware of the event or condition to which the report relates unless exceptional circumstances prevent this;</w:t>
          </w:r>
        </w:p>
        <w:p w14:paraId="046C0F2E" w14:textId="77777777" w:rsidR="00E8370C" w:rsidRPr="00F4311E" w:rsidRDefault="00581773" w:rsidP="00E8370C">
          <w:pPr>
            <w:pStyle w:val="ListLevel1"/>
            <w:rPr>
              <w:rStyle w:val="GeneralAviation"/>
              <w:color w:val="auto"/>
            </w:rPr>
          </w:pPr>
          <w:r w:rsidRPr="00F4311E">
            <w:rPr>
              <w:rStyle w:val="GeneralAviation"/>
              <w:color w:val="auto"/>
            </w:rPr>
            <w:t>(2)</w:t>
          </w:r>
          <w:r w:rsidRPr="00F4311E">
            <w:rPr>
              <w:rStyle w:val="GeneralAviation"/>
              <w:color w:val="auto"/>
            </w:rPr>
            <w:tab/>
            <w:t xml:space="preserve">be made in a form and manner established by the </w:t>
          </w:r>
          <w:r w:rsidR="00D842EF" w:rsidRPr="00D842EF">
            <w:rPr>
              <w:rStyle w:val="GeneralAviation"/>
              <w:color w:val="auto"/>
            </w:rPr>
            <w:t>Committee</w:t>
          </w:r>
          <w:r w:rsidRPr="00F4311E">
            <w:rPr>
              <w:rStyle w:val="GeneralAviation"/>
              <w:color w:val="auto"/>
            </w:rPr>
            <w:t xml:space="preserve">; </w:t>
          </w:r>
        </w:p>
        <w:p w14:paraId="408F1022" w14:textId="77777777" w:rsidR="00E8370C" w:rsidRPr="00F4311E" w:rsidRDefault="00581773" w:rsidP="00E8370C">
          <w:pPr>
            <w:pStyle w:val="ListLevel1"/>
            <w:rPr>
              <w:rStyle w:val="GeneralAviation"/>
              <w:color w:val="auto"/>
            </w:rPr>
          </w:pPr>
          <w:r w:rsidRPr="00F4311E">
            <w:rPr>
              <w:rStyle w:val="GeneralAviation"/>
              <w:color w:val="auto"/>
            </w:rPr>
            <w:t>(3)</w:t>
          </w:r>
          <w:r w:rsidRPr="00F4311E">
            <w:rPr>
              <w:rStyle w:val="GeneralAviation"/>
              <w:color w:val="auto"/>
            </w:rPr>
            <w:tab/>
            <w:t>contain all pertinent information about the condition known to the organisation.</w:t>
          </w:r>
        </w:p>
        <w:p w14:paraId="4B6AB993" w14:textId="77777777" w:rsidR="00D842EF" w:rsidRDefault="00581773" w:rsidP="00D842EF">
          <w:pPr>
            <w:pStyle w:val="ListLevel0"/>
            <w:rPr>
              <w:rStyle w:val="GeneralAviation"/>
              <w:color w:val="auto"/>
            </w:rPr>
          </w:pPr>
          <w:r w:rsidRPr="00F4311E">
            <w:rPr>
              <w:rStyle w:val="GeneralAviation"/>
              <w:color w:val="auto"/>
            </w:rPr>
            <w:t>(d)</w:t>
          </w:r>
          <w:r w:rsidRPr="00F4311E">
            <w:rPr>
              <w:rStyle w:val="GeneralAviation"/>
              <w:color w:val="auto"/>
            </w:rPr>
            <w:tab/>
          </w:r>
          <w:r w:rsidR="00D842EF">
            <w:t>For training organisations not established in the Republic of Armenia and providing on-the-job training, the initial mandatory reports shall:</w:t>
          </w:r>
          <w:r w:rsidR="00D842EF" w:rsidRPr="00F4311E">
            <w:rPr>
              <w:rStyle w:val="GeneralAviation"/>
              <w:color w:val="auto"/>
            </w:rPr>
            <w:t xml:space="preserve"> </w:t>
          </w:r>
        </w:p>
        <w:p w14:paraId="585E1258" w14:textId="77777777" w:rsidR="00E8370C" w:rsidRPr="00F4311E" w:rsidRDefault="00581773" w:rsidP="00D842EF">
          <w:pPr>
            <w:pStyle w:val="ListLevel0"/>
            <w:ind w:left="1134"/>
            <w:rPr>
              <w:rStyle w:val="GeneralAviation"/>
              <w:color w:val="auto"/>
            </w:rPr>
          </w:pPr>
          <w:r w:rsidRPr="00F4311E">
            <w:rPr>
              <w:rStyle w:val="GeneralAviation"/>
              <w:color w:val="auto"/>
            </w:rPr>
            <w:t>(1)</w:t>
          </w:r>
          <w:r w:rsidRPr="00F4311E">
            <w:rPr>
              <w:rStyle w:val="GeneralAviation"/>
              <w:color w:val="auto"/>
            </w:rPr>
            <w:tab/>
            <w:t>appropriately safeguard the confidentiality of the identity of the reporter and of the persons mentioned in the report;</w:t>
          </w:r>
        </w:p>
        <w:p w14:paraId="2BF2A0EC" w14:textId="77777777" w:rsidR="00E8370C" w:rsidRPr="00F4311E" w:rsidRDefault="00581773" w:rsidP="00E8370C">
          <w:pPr>
            <w:pStyle w:val="ListLevel1"/>
            <w:rPr>
              <w:rStyle w:val="GeneralAviation"/>
              <w:color w:val="auto"/>
            </w:rPr>
          </w:pPr>
          <w:r w:rsidRPr="00F4311E">
            <w:rPr>
              <w:rStyle w:val="GeneralAviation"/>
              <w:color w:val="auto"/>
            </w:rPr>
            <w:t>(2)</w:t>
          </w:r>
          <w:r w:rsidRPr="00F4311E">
            <w:rPr>
              <w:rStyle w:val="GeneralAviation"/>
              <w:color w:val="auto"/>
            </w:rPr>
            <w:tab/>
            <w:t>be made as soon as practicable, but in any case within 72 hours after the organisation became aware of the occurrence unless exceptional circumstances prevent this;</w:t>
          </w:r>
        </w:p>
        <w:p w14:paraId="1614473E" w14:textId="77777777" w:rsidR="00E8370C" w:rsidRPr="00F4311E" w:rsidRDefault="00581773" w:rsidP="00E8370C">
          <w:pPr>
            <w:pStyle w:val="ListLevel1"/>
            <w:rPr>
              <w:rStyle w:val="GeneralAviation"/>
              <w:color w:val="auto"/>
            </w:rPr>
          </w:pPr>
          <w:r w:rsidRPr="00F4311E">
            <w:rPr>
              <w:rStyle w:val="GeneralAviation"/>
              <w:color w:val="auto"/>
            </w:rPr>
            <w:t>(3)</w:t>
          </w:r>
          <w:r w:rsidRPr="00F4311E">
            <w:rPr>
              <w:rStyle w:val="GeneralAviation"/>
              <w:color w:val="auto"/>
            </w:rPr>
            <w:tab/>
            <w:t xml:space="preserve">be made in a form and manner established by the </w:t>
          </w:r>
          <w:r w:rsidR="00D842EF" w:rsidRPr="00D842EF">
            <w:rPr>
              <w:rStyle w:val="GeneralAviation"/>
              <w:color w:val="auto"/>
            </w:rPr>
            <w:t>Committee</w:t>
          </w:r>
          <w:r w:rsidRPr="00F4311E">
            <w:rPr>
              <w:rStyle w:val="GeneralAviation"/>
              <w:color w:val="auto"/>
            </w:rPr>
            <w:t>; and</w:t>
          </w:r>
        </w:p>
        <w:p w14:paraId="22FDD045" w14:textId="77777777" w:rsidR="00E8370C" w:rsidRPr="00F4311E" w:rsidRDefault="00581773" w:rsidP="00E8370C">
          <w:pPr>
            <w:pStyle w:val="ListLevel1"/>
            <w:rPr>
              <w:rStyle w:val="GeneralAviation"/>
              <w:color w:val="auto"/>
            </w:rPr>
          </w:pPr>
          <w:r w:rsidRPr="00F4311E">
            <w:rPr>
              <w:rStyle w:val="GeneralAviation"/>
              <w:color w:val="auto"/>
            </w:rPr>
            <w:t>(4)</w:t>
          </w:r>
          <w:r w:rsidRPr="00F4311E">
            <w:rPr>
              <w:rStyle w:val="GeneralAviation"/>
              <w:color w:val="auto"/>
            </w:rPr>
            <w:tab/>
            <w:t>contain all pertinent information about the condition known to the organisation.</w:t>
          </w:r>
        </w:p>
        <w:p w14:paraId="7E2BAA20" w14:textId="77777777" w:rsidR="00E8370C" w:rsidRPr="00F4311E" w:rsidRDefault="00581773" w:rsidP="00E8370C">
          <w:pPr>
            <w:pStyle w:val="ListLevel0"/>
            <w:rPr>
              <w:rStyle w:val="GeneralAviation"/>
              <w:color w:val="auto"/>
            </w:rPr>
          </w:pPr>
          <w:r w:rsidRPr="00F4311E">
            <w:rPr>
              <w:rStyle w:val="GeneralAviation"/>
              <w:color w:val="auto"/>
            </w:rPr>
            <w:t>(e)</w:t>
          </w:r>
          <w:r w:rsidRPr="00F4311E">
            <w:rPr>
              <w:rStyle w:val="GeneralAviation"/>
              <w:color w:val="auto"/>
            </w:rPr>
            <w:tab/>
          </w:r>
          <w:r w:rsidR="00F4311E" w:rsidRPr="00F4311E">
            <w:rPr>
              <w:rStyle w:val="GeneralAviation"/>
              <w:color w:val="auto"/>
            </w:rPr>
            <w:t>W</w:t>
          </w:r>
          <w:r w:rsidRPr="00F4311E">
            <w:rPr>
              <w:rStyle w:val="GeneralAviation"/>
              <w:color w:val="auto"/>
            </w:rPr>
            <w:t>here relevant, a follow-up report providing details of actions the organisation intends to take to prevent similar occurrences in the future shall be made as soon as these actions have been identified; those follow-up reports shall:</w:t>
          </w:r>
        </w:p>
        <w:p w14:paraId="6C2A7D44" w14:textId="77777777" w:rsidR="00E8370C" w:rsidRPr="00F4311E" w:rsidRDefault="00581773" w:rsidP="00E8370C">
          <w:pPr>
            <w:pStyle w:val="ListLevel1"/>
            <w:rPr>
              <w:rStyle w:val="GeneralAviation"/>
              <w:color w:val="auto"/>
            </w:rPr>
          </w:pPr>
          <w:r w:rsidRPr="00F4311E">
            <w:rPr>
              <w:rStyle w:val="GeneralAviation"/>
              <w:color w:val="auto"/>
            </w:rPr>
            <w:t>(1)</w:t>
          </w:r>
          <w:r w:rsidRPr="00F4311E">
            <w:rPr>
              <w:rStyle w:val="GeneralAviation"/>
              <w:color w:val="auto"/>
            </w:rPr>
            <w:tab/>
            <w:t>be sent to relevant entities initially reported to as per points (b) and (c); and</w:t>
          </w:r>
        </w:p>
        <w:p w14:paraId="35148C6B" w14:textId="77777777" w:rsidR="00E8370C" w:rsidRPr="00E8370C" w:rsidRDefault="00581773" w:rsidP="00E8370C">
          <w:pPr>
            <w:pStyle w:val="ListLevel1"/>
            <w:rPr>
              <w:rStyle w:val="GeneralAviation"/>
            </w:rPr>
          </w:pPr>
          <w:r w:rsidRPr="00F4311E">
            <w:rPr>
              <w:rStyle w:val="GeneralAviation"/>
              <w:color w:val="auto"/>
            </w:rPr>
            <w:t>(2)</w:t>
          </w:r>
          <w:r w:rsidRPr="00F4311E">
            <w:rPr>
              <w:rStyle w:val="GeneralAviation"/>
              <w:color w:val="auto"/>
            </w:rPr>
            <w:tab/>
            <w:t xml:space="preserve">be made in a form and manner established by the </w:t>
          </w:r>
          <w:r w:rsidR="00D842EF" w:rsidRPr="00D842EF">
            <w:rPr>
              <w:rStyle w:val="GeneralAviation"/>
              <w:color w:val="auto"/>
            </w:rPr>
            <w:t>Committee</w:t>
          </w:r>
          <w:r w:rsidR="00F4311E">
            <w:rPr>
              <w:rStyle w:val="GeneralAviation"/>
              <w:color w:val="auto"/>
            </w:rPr>
            <w:t>,</w:t>
          </w:r>
        </w:p>
        <w:p w14:paraId="705BC24E" w14:textId="77777777" w:rsidR="00E8370C" w:rsidRPr="00E8370C" w:rsidRDefault="00000000" w:rsidP="00E8370C">
          <w:pPr>
            <w:rPr>
              <w:i/>
              <w:iCs/>
            </w:rPr>
          </w:pPr>
        </w:p>
      </w:sdtContent>
    </w:sdt>
    <w:bookmarkStart w:id="1601" w:name="_DxCrossRefBm1379192688" w:displacedByCustomXml="next"/>
    <w:bookmarkStart w:id="1602" w:name="_DxCrossRefBm134832670" w:displacedByCustomXml="next"/>
    <w:bookmarkStart w:id="1603" w:name="_Toc144217834" w:displacedByCustomXml="next"/>
    <w:sdt>
      <w:sdtPr>
        <w:rPr>
          <w:b w:val="0"/>
          <w:color w:val="auto"/>
          <w:sz w:val="22"/>
          <w:lang w:val="en-US"/>
        </w:rPr>
        <w:alias w:val="topic"/>
        <w:tag w:val="topic"/>
        <w:id w:val="1952405502"/>
      </w:sdtPr>
      <w:sdtContent>
        <w:p w14:paraId="0B3A1796" w14:textId="77777777" w:rsidR="002207E5" w:rsidRPr="00A80E8C" w:rsidRDefault="00581773" w:rsidP="008C1ECA">
          <w:pPr>
            <w:pStyle w:val="Heading4AMC"/>
          </w:pPr>
          <w:r w:rsidRPr="00A80E8C">
            <w:t>AMC1 ATCO.OR.B.040 Occurrence reporting</w:t>
          </w:r>
          <w:bookmarkEnd w:id="1603"/>
          <w:bookmarkEnd w:id="1602"/>
          <w:bookmarkEnd w:id="1601"/>
        </w:p>
        <w:p w14:paraId="4EA782AC" w14:textId="77777777" w:rsidR="002207E5" w:rsidRPr="00F4311E" w:rsidRDefault="00581773" w:rsidP="00145A1B">
          <w:pPr>
            <w:pStyle w:val="Heading5OrgManual"/>
            <w:rPr>
              <w:rStyle w:val="GeneralAviation"/>
              <w:color w:val="auto"/>
            </w:rPr>
          </w:pPr>
          <w:r w:rsidRPr="00F4311E">
            <w:rPr>
              <w:rStyle w:val="GeneralAviation"/>
              <w:color w:val="auto"/>
            </w:rPr>
            <w:t>MANDATORY REPORTING — GENERAL</w:t>
          </w:r>
        </w:p>
        <w:p w14:paraId="0B4CEEA2" w14:textId="77777777" w:rsidR="007564E5" w:rsidRPr="00905225" w:rsidRDefault="00581773" w:rsidP="00145A1B">
          <w:pPr>
            <w:rPr>
              <w:color w:val="A25EAB"/>
            </w:rPr>
          </w:pPr>
          <w:r w:rsidRPr="00F4311E">
            <w:rPr>
              <w:rStyle w:val="GeneralAviation"/>
              <w:color w:val="auto"/>
            </w:rPr>
            <w:t xml:space="preserve">Training organisations should report all occurrences that may involve an actual or potential aviation safety risk. </w:t>
          </w:r>
          <w:r w:rsidR="00F4311E" w:rsidRPr="00F4311E">
            <w:rPr>
              <w:rStyle w:val="GeneralAviation"/>
              <w:color w:val="auto"/>
            </w:rPr>
            <w:t>P</w:t>
          </w:r>
          <w:r w:rsidRPr="00F4311E">
            <w:rPr>
              <w:rStyle w:val="GeneralAviation"/>
              <w:color w:val="auto"/>
            </w:rPr>
            <w:t xml:space="preserve">oint </w:t>
          </w:r>
          <w:hyperlink w:anchor="_DxCrossRefBm1379192595" w:history="1">
            <w:r w:rsidRPr="00E602B1">
              <w:rPr>
                <w:rStyle w:val="Hyperlink"/>
              </w:rPr>
              <w:t>ATCO.OR.B.040</w:t>
            </w:r>
          </w:hyperlink>
          <w:r w:rsidRPr="00F4311E">
            <w:rPr>
              <w:rStyle w:val="GeneralAviation"/>
              <w:color w:val="auto"/>
            </w:rPr>
            <w:t xml:space="preserve">(c) of Annex III (Part ATCO.OR) to </w:t>
          </w:r>
          <w:r w:rsidR="00F4311E" w:rsidRPr="00F4311E">
            <w:rPr>
              <w:rStyle w:val="GeneralAviation"/>
              <w:color w:val="auto"/>
            </w:rPr>
            <w:t>this</w:t>
          </w:r>
          <w:r w:rsidRPr="00F4311E">
            <w:rPr>
              <w:rStyle w:val="GeneralAviation"/>
              <w:color w:val="auto"/>
            </w:rPr>
            <w:t xml:space="preserve"> Regulation provide examples of what is required to be reported. Reporting should not be limited to those items listed</w:t>
          </w:r>
          <w:r w:rsidR="00F4311E" w:rsidRPr="00F4311E">
            <w:rPr>
              <w:rStyle w:val="GeneralAviation"/>
              <w:color w:val="auto"/>
            </w:rPr>
            <w:t xml:space="preserve"> in</w:t>
          </w:r>
          <w:r w:rsidRPr="00F4311E">
            <w:rPr>
              <w:rStyle w:val="GeneralAviation"/>
              <w:color w:val="auto"/>
            </w:rPr>
            <w:t xml:space="preserve"> point </w:t>
          </w:r>
          <w:hyperlink w:anchor="_DxCrossRefBm1379192595" w:history="1">
            <w:r w:rsidR="00E602B1" w:rsidRPr="00E602B1">
              <w:rPr>
                <w:rStyle w:val="Hyperlink"/>
              </w:rPr>
              <w:t>ATCO.OR.B.040</w:t>
            </w:r>
          </w:hyperlink>
          <w:r w:rsidRPr="00F4311E">
            <w:rPr>
              <w:rStyle w:val="GeneralAviation"/>
              <w:color w:val="auto"/>
            </w:rPr>
            <w:t xml:space="preserve">(c) of Annex III (Part ATCO.OR) to </w:t>
          </w:r>
          <w:r w:rsidR="00F4311E" w:rsidRPr="00F4311E">
            <w:rPr>
              <w:rStyle w:val="GeneralAviation"/>
              <w:color w:val="auto"/>
            </w:rPr>
            <w:t>this</w:t>
          </w:r>
          <w:r w:rsidR="00F4311E">
            <w:rPr>
              <w:rStyle w:val="GeneralAviation"/>
              <w:color w:val="auto"/>
            </w:rPr>
            <w:t>.</w:t>
          </w:r>
        </w:p>
      </w:sdtContent>
    </w:sdt>
    <w:bookmarkStart w:id="1604" w:name="_DxCrossRefBm1379192689" w:displacedByCustomXml="next"/>
    <w:bookmarkStart w:id="1605" w:name="_DxCrossRefBm9000246" w:displacedByCustomXml="next"/>
    <w:bookmarkStart w:id="1606" w:name="_Toc427661578" w:displacedByCustomXml="next"/>
    <w:bookmarkStart w:id="1607" w:name="_Toc409168046" w:displacedByCustomXml="next"/>
    <w:bookmarkStart w:id="1608" w:name="_Toc405820159" w:displacedByCustomXml="next"/>
    <w:sdt>
      <w:sdtPr>
        <w:rPr>
          <w:b w:val="0"/>
          <w:color w:val="auto"/>
          <w:sz w:val="22"/>
          <w:lang w:val="en-US"/>
        </w:rPr>
        <w:alias w:val="topic"/>
        <w:tag w:val="topic"/>
        <w:id w:val="381087096"/>
      </w:sdtPr>
      <w:sdtContent>
        <w:p w14:paraId="216B70C7" w14:textId="77777777" w:rsidR="00E04205" w:rsidRPr="00FF2450" w:rsidRDefault="00581773" w:rsidP="000F573D">
          <w:pPr>
            <w:pStyle w:val="Heading4GM"/>
          </w:pPr>
          <w:r w:rsidRPr="00FF2450">
            <w:t xml:space="preserve">GM1 ATCO.OR.B.040 </w:t>
          </w:r>
          <w:r w:rsidR="00C12FF1">
            <w:t xml:space="preserve"> </w:t>
          </w:r>
          <w:r w:rsidRPr="00FF2450">
            <w:t>Occurrence reporting</w:t>
          </w:r>
          <w:bookmarkEnd w:id="1608"/>
          <w:bookmarkEnd w:id="1607"/>
          <w:bookmarkEnd w:id="1606"/>
          <w:bookmarkEnd w:id="1605"/>
          <w:bookmarkEnd w:id="1604"/>
        </w:p>
        <w:p w14:paraId="31D2576A" w14:textId="77777777" w:rsidR="000377A5" w:rsidRPr="00F4311E" w:rsidRDefault="00581773" w:rsidP="000377A5">
          <w:pPr>
            <w:pStyle w:val="Heading5OrgManual"/>
            <w:rPr>
              <w:rStyle w:val="GeneralAviation"/>
              <w:color w:val="auto"/>
            </w:rPr>
          </w:pPr>
          <w:r w:rsidRPr="00F4311E">
            <w:rPr>
              <w:rStyle w:val="GeneralAviation"/>
              <w:color w:val="auto"/>
            </w:rPr>
            <w:t>GENERAL</w:t>
          </w:r>
        </w:p>
        <w:p w14:paraId="6D703E2B" w14:textId="77777777" w:rsidR="000377A5" w:rsidRPr="00F4311E" w:rsidRDefault="00581773" w:rsidP="000377A5">
          <w:pPr>
            <w:rPr>
              <w:rStyle w:val="GeneralAviation"/>
              <w:color w:val="auto"/>
            </w:rPr>
          </w:pPr>
          <w:r w:rsidRPr="00F4311E">
            <w:rPr>
              <w:rStyle w:val="GeneralAviation"/>
              <w:color w:val="auto"/>
            </w:rPr>
            <w:t>The training organisation’s report should focus on occurrences taking place during on-the-job training with regard to the training aspects involved.</w:t>
          </w:r>
        </w:p>
        <w:p w14:paraId="060DEE76" w14:textId="77777777" w:rsidR="000377A5" w:rsidRPr="000377A5" w:rsidRDefault="00F4311E" w:rsidP="000377A5">
          <w:pPr>
            <w:rPr>
              <w:rStyle w:val="GeneralAviation"/>
            </w:rPr>
          </w:pPr>
          <w:r w:rsidRPr="00F4311E">
            <w:rPr>
              <w:rStyle w:val="GeneralAviation"/>
              <w:color w:val="auto"/>
            </w:rPr>
            <w:t>T</w:t>
          </w:r>
          <w:r w:rsidR="00581773" w:rsidRPr="00F4311E">
            <w:rPr>
              <w:rStyle w:val="GeneralAviation"/>
              <w:color w:val="auto"/>
            </w:rPr>
            <w:t>he report may be submitted together with, or as an integral part of, the report prepared by the air navigation service provider</w:t>
          </w:r>
          <w:r>
            <w:rPr>
              <w:rStyle w:val="GeneralAviation"/>
              <w:color w:val="auto"/>
            </w:rPr>
            <w:t>.</w:t>
          </w:r>
        </w:p>
        <w:p w14:paraId="5F81DBA3" w14:textId="77777777" w:rsidR="000377A5" w:rsidRPr="000377A5" w:rsidRDefault="00000000" w:rsidP="000F573D">
          <w:pPr>
            <w:rPr>
              <w:rStyle w:val="GeneralAviation"/>
              <w:i/>
              <w:iCs/>
            </w:rPr>
          </w:pPr>
        </w:p>
      </w:sdtContent>
    </w:sdt>
    <w:bookmarkStart w:id="1609" w:name="_DxCrossRefBm1379192690" w:displacedByCustomXml="next"/>
    <w:bookmarkStart w:id="1610" w:name="_DxCrossRefBm134832671" w:displacedByCustomXml="next"/>
    <w:bookmarkStart w:id="1611" w:name="_Toc144217836" w:displacedByCustomXml="next"/>
    <w:sdt>
      <w:sdtPr>
        <w:rPr>
          <w:b w:val="0"/>
          <w:color w:val="auto"/>
          <w:sz w:val="22"/>
          <w:lang w:val="en-US"/>
        </w:rPr>
        <w:alias w:val="topic"/>
        <w:tag w:val="topic"/>
        <w:id w:val="1982836165"/>
      </w:sdtPr>
      <w:sdtContent>
        <w:p w14:paraId="13D3F3F4" w14:textId="77777777" w:rsidR="002207E5" w:rsidRPr="00A80E8C" w:rsidRDefault="00581773" w:rsidP="008C1ECA">
          <w:pPr>
            <w:pStyle w:val="Heading4AMC"/>
          </w:pPr>
          <w:r w:rsidRPr="00A80E8C">
            <w:t xml:space="preserve">AMC1 ATCO.OR.B.040(a) </w:t>
          </w:r>
          <w:r w:rsidR="00F944F7" w:rsidRPr="00A80E8C">
            <w:t xml:space="preserve">  </w:t>
          </w:r>
          <w:r w:rsidRPr="00A80E8C">
            <w:t>Occurrence reporting</w:t>
          </w:r>
          <w:bookmarkEnd w:id="1611"/>
          <w:bookmarkEnd w:id="1610"/>
          <w:bookmarkEnd w:id="1609"/>
        </w:p>
        <w:p w14:paraId="45429528" w14:textId="77777777" w:rsidR="002207E5" w:rsidRPr="00F4311E" w:rsidRDefault="00581773" w:rsidP="004F3E96">
          <w:pPr>
            <w:pStyle w:val="Heading5OrgManual"/>
            <w:rPr>
              <w:rStyle w:val="GeneralAviation"/>
              <w:color w:val="auto"/>
            </w:rPr>
          </w:pPr>
          <w:r w:rsidRPr="00F4311E">
            <w:rPr>
              <w:rStyle w:val="GeneralAviation"/>
              <w:color w:val="auto"/>
            </w:rPr>
            <w:t>GENERAL</w:t>
          </w:r>
        </w:p>
        <w:p w14:paraId="2660FE3E" w14:textId="77777777" w:rsidR="002207E5" w:rsidRPr="00F4311E" w:rsidRDefault="00581773" w:rsidP="002207E5">
          <w:pPr>
            <w:pStyle w:val="ListLevel0"/>
            <w:rPr>
              <w:rStyle w:val="GeneralAviation"/>
              <w:color w:val="auto"/>
            </w:rPr>
          </w:pPr>
          <w:r w:rsidRPr="00F4311E">
            <w:rPr>
              <w:rStyle w:val="GeneralAviation"/>
              <w:color w:val="auto"/>
            </w:rPr>
            <w:t>(a)</w:t>
          </w:r>
          <w:r w:rsidRPr="00F4311E">
            <w:rPr>
              <w:rStyle w:val="GeneralAviation"/>
              <w:color w:val="auto"/>
            </w:rPr>
            <w:tab/>
            <w:t xml:space="preserve">Where the training organisation holds one or more additional organisation certificates within the scope of </w:t>
          </w:r>
          <w:r w:rsidR="00C76CB0" w:rsidRPr="00C76CB0">
            <w:rPr>
              <w:rStyle w:val="GeneralAviation"/>
              <w:color w:val="auto"/>
            </w:rPr>
            <w:t xml:space="preserve">Law on Aviation of the Republic of Armenia </w:t>
          </w:r>
          <w:r w:rsidRPr="00F4311E">
            <w:rPr>
              <w:rStyle w:val="GeneralAviation"/>
              <w:color w:val="auto"/>
            </w:rPr>
            <w:t>and its delegated and implementing acts:</w:t>
          </w:r>
        </w:p>
        <w:p w14:paraId="72065AC6" w14:textId="77777777" w:rsidR="002207E5" w:rsidRPr="00F4311E" w:rsidRDefault="00581773" w:rsidP="005D79CA">
          <w:pPr>
            <w:pStyle w:val="ListLevel1"/>
            <w:rPr>
              <w:rStyle w:val="GeneralAviation"/>
              <w:color w:val="auto"/>
            </w:rPr>
          </w:pPr>
          <w:r w:rsidRPr="00F4311E">
            <w:rPr>
              <w:rStyle w:val="GeneralAviation"/>
              <w:color w:val="auto"/>
            </w:rPr>
            <w:lastRenderedPageBreak/>
            <w:t>(1)</w:t>
          </w:r>
          <w:r w:rsidRPr="00F4311E">
            <w:rPr>
              <w:rStyle w:val="GeneralAviation"/>
              <w:color w:val="auto"/>
            </w:rPr>
            <w:tab/>
            <w:t>it may establish an integrated occurrence-reporting system covering all certificate(s) held; and</w:t>
          </w:r>
        </w:p>
        <w:p w14:paraId="78D55E5B" w14:textId="77777777" w:rsidR="002207E5" w:rsidRPr="00F4311E" w:rsidRDefault="00581773" w:rsidP="005D79CA">
          <w:pPr>
            <w:pStyle w:val="ListLevel1"/>
            <w:rPr>
              <w:rStyle w:val="GeneralAviation"/>
              <w:color w:val="auto"/>
            </w:rPr>
          </w:pPr>
          <w:r w:rsidRPr="00F4311E">
            <w:rPr>
              <w:rStyle w:val="GeneralAviation"/>
              <w:color w:val="auto"/>
            </w:rPr>
            <w:t>(2)</w:t>
          </w:r>
          <w:r w:rsidRPr="00F4311E">
            <w:rPr>
              <w:rStyle w:val="GeneralAviation"/>
              <w:color w:val="auto"/>
            </w:rPr>
            <w:tab/>
            <w:t>single reports for occurrences should only be provided if the following conditions are met:</w:t>
          </w:r>
        </w:p>
        <w:p w14:paraId="2C91AFC9" w14:textId="77777777" w:rsidR="002207E5" w:rsidRPr="00F4311E" w:rsidRDefault="00581773" w:rsidP="005D79CA">
          <w:pPr>
            <w:pStyle w:val="ListLevel2"/>
            <w:rPr>
              <w:rStyle w:val="GeneralAviation"/>
              <w:color w:val="auto"/>
            </w:rPr>
          </w:pPr>
          <w:r w:rsidRPr="00F4311E">
            <w:rPr>
              <w:rStyle w:val="GeneralAviation"/>
              <w:color w:val="auto"/>
            </w:rPr>
            <w:t>(i)</w:t>
          </w:r>
          <w:r w:rsidRPr="00F4311E">
            <w:rPr>
              <w:rStyle w:val="GeneralAviation"/>
              <w:color w:val="auto"/>
            </w:rPr>
            <w:tab/>
            <w:t>the report includes all relevant information from the perspective of the different organisation certificates held;</w:t>
          </w:r>
        </w:p>
        <w:p w14:paraId="6C118D0E" w14:textId="77777777" w:rsidR="002207E5" w:rsidRPr="00F4311E" w:rsidRDefault="00581773" w:rsidP="005D79CA">
          <w:pPr>
            <w:pStyle w:val="ListLevel2"/>
            <w:rPr>
              <w:rStyle w:val="GeneralAviation"/>
              <w:color w:val="auto"/>
            </w:rPr>
          </w:pPr>
          <w:r w:rsidRPr="00F4311E">
            <w:rPr>
              <w:rStyle w:val="GeneralAviation"/>
              <w:color w:val="auto"/>
            </w:rPr>
            <w:t>(ii)</w:t>
          </w:r>
          <w:r w:rsidRPr="00F4311E">
            <w:rPr>
              <w:rStyle w:val="GeneralAviation"/>
              <w:color w:val="auto"/>
            </w:rPr>
            <w:tab/>
            <w:t>the report addresses all relevant specific mandatory data fields and clearly identifies all certificate holders for which the report is made; and</w:t>
          </w:r>
        </w:p>
        <w:p w14:paraId="785D4685" w14:textId="77777777" w:rsidR="002207E5" w:rsidRPr="00F4311E" w:rsidRDefault="00C76CB0" w:rsidP="002207E5">
          <w:pPr>
            <w:pStyle w:val="ListLevel0"/>
            <w:rPr>
              <w:rStyle w:val="GeneralAviation"/>
              <w:color w:val="auto"/>
            </w:rPr>
          </w:pPr>
          <w:r w:rsidRPr="00F4311E">
            <w:rPr>
              <w:rStyle w:val="GeneralAviation"/>
              <w:color w:val="auto"/>
            </w:rPr>
            <w:t xml:space="preserve"> </w:t>
          </w:r>
          <w:r w:rsidR="00581773" w:rsidRPr="00F4311E">
            <w:rPr>
              <w:rStyle w:val="GeneralAviation"/>
              <w:color w:val="auto"/>
            </w:rPr>
            <w:t>(b)</w:t>
          </w:r>
          <w:r w:rsidR="00581773" w:rsidRPr="00F4311E">
            <w:rPr>
              <w:rStyle w:val="GeneralAviation"/>
              <w:color w:val="auto"/>
            </w:rPr>
            <w:tab/>
            <w:t>The training organisation should assign responsibility to one or more suitably qualified persons with clearly defined authority for coordinating actions on occurrences and for initiating any necessary further investigation and follow-up activities.</w:t>
          </w:r>
        </w:p>
        <w:p w14:paraId="2D676703" w14:textId="77777777" w:rsidR="007564E5" w:rsidRPr="00C76CB0" w:rsidRDefault="00581773" w:rsidP="00C76CB0">
          <w:pPr>
            <w:pStyle w:val="ListLevel0"/>
            <w:rPr>
              <w:color w:val="A25EAB"/>
            </w:rPr>
          </w:pPr>
          <w:r w:rsidRPr="00F4311E">
            <w:rPr>
              <w:rStyle w:val="GeneralAviation"/>
              <w:color w:val="auto"/>
            </w:rPr>
            <w:t>(c)</w:t>
          </w:r>
          <w:r w:rsidRPr="00F4311E">
            <w:rPr>
              <w:rStyle w:val="GeneralAviation"/>
              <w:color w:val="auto"/>
            </w:rPr>
            <w:tab/>
            <w:t xml:space="preserve">If more than one person is assigned such responsibility, the training organisation should identify a single person to act as the main focal point for ensuring a single reporting channel is established to the accountable manager. This should in particular apply to training organisations that hold one or more additional organisation certificates within the scope </w:t>
          </w:r>
          <w:r w:rsidR="00C76CB0" w:rsidRPr="00C76CB0">
            <w:rPr>
              <w:rStyle w:val="GeneralAviation"/>
              <w:color w:val="auto"/>
            </w:rPr>
            <w:t xml:space="preserve">Law on Aviation of the Republic of Armenia </w:t>
          </w:r>
          <w:r w:rsidRPr="00F4311E">
            <w:rPr>
              <w:rStyle w:val="GeneralAviation"/>
              <w:color w:val="auto"/>
            </w:rPr>
            <w:t>and its delegated and implementing acts where the occurrence-reporting system is fully integrated with that required under the additional certificate(s) held</w:t>
          </w:r>
          <w:r w:rsidR="00F4311E">
            <w:rPr>
              <w:rStyle w:val="GeneralAviation"/>
              <w:color w:val="auto"/>
            </w:rPr>
            <w:t>.</w:t>
          </w:r>
        </w:p>
      </w:sdtContent>
    </w:sdt>
    <w:bookmarkStart w:id="1612" w:name="_Toc256000134" w:displacedByCustomXml="next"/>
    <w:sdt>
      <w:sdtPr>
        <w:alias w:val="heading"/>
        <w:tag w:val="heading"/>
        <w:id w:val="39798748"/>
      </w:sdtPr>
      <w:sdtContent>
        <w:p w14:paraId="72E799F4" w14:textId="77777777" w:rsidR="00090094" w:rsidRDefault="00581773">
          <w:pPr>
            <w:pStyle w:val="Heading2"/>
          </w:pPr>
          <w:r>
            <w:t>SUBPART C – MANAGEMENT OF AIR TRAFFIC CONTROLLER TRAINING ORGANISATIONS</w:t>
          </w:r>
        </w:p>
        <w:bookmarkEnd w:id="1612" w:displacedByCustomXml="next"/>
      </w:sdtContent>
    </w:sdt>
    <w:bookmarkStart w:id="1613" w:name="_Toc405820161" w:displacedByCustomXml="next"/>
    <w:bookmarkStart w:id="1614" w:name="_Toc409168048" w:displacedByCustomXml="next"/>
    <w:bookmarkStart w:id="1615" w:name="_DxCrossRefBm1379192691" w:displacedByCustomXml="next"/>
    <w:bookmarkStart w:id="1616" w:name="_DxCrossRefBm9000247" w:displacedByCustomXml="next"/>
    <w:bookmarkStart w:id="1617" w:name="_Toc427661580" w:displacedByCustomXml="next"/>
    <w:bookmarkStart w:id="1618" w:name="_Toc256000135" w:displacedByCustomXml="next"/>
    <w:sdt>
      <w:sdtPr>
        <w:rPr>
          <w:b w:val="0"/>
          <w:color w:val="auto"/>
          <w:sz w:val="22"/>
          <w:szCs w:val="24"/>
          <w:lang w:val="en-US"/>
        </w:rPr>
        <w:alias w:val="topic"/>
        <w:tag w:val="topic"/>
        <w:id w:val="1249829833"/>
      </w:sdtPr>
      <w:sdtContent>
        <w:p w14:paraId="3A0A2ADD" w14:textId="77777777" w:rsidR="00B65406" w:rsidRPr="00FF2450" w:rsidRDefault="00581773" w:rsidP="000F573D">
          <w:pPr>
            <w:pStyle w:val="Heading3IR"/>
          </w:pPr>
          <w:r w:rsidRPr="00FF2450">
            <w:t>ATCO.OR.C.001</w:t>
          </w:r>
          <w:r w:rsidR="00A53C07">
            <w:t xml:space="preserve"> </w:t>
          </w:r>
          <w:r w:rsidRPr="00FF2450">
            <w:t xml:space="preserve"> Management system of training organisations</w:t>
          </w:r>
          <w:bookmarkEnd w:id="1618"/>
          <w:bookmarkEnd w:id="1617"/>
          <w:bookmarkEnd w:id="1616"/>
          <w:bookmarkEnd w:id="1615"/>
        </w:p>
        <w:p w14:paraId="331B38A0" w14:textId="77777777" w:rsidR="00B65406" w:rsidRPr="00FF2450" w:rsidRDefault="00581773" w:rsidP="001A69E7">
          <w:r w:rsidRPr="00FF2450">
            <w:t>Training organisations shall establish, implement and maintain a management system that includes:</w:t>
          </w:r>
        </w:p>
        <w:p w14:paraId="365831E2" w14:textId="77777777" w:rsidR="00B65406" w:rsidRPr="00FF2450" w:rsidRDefault="00581773" w:rsidP="00AC6E99">
          <w:pPr>
            <w:pStyle w:val="ListLevel0"/>
          </w:pPr>
          <w:r w:rsidRPr="00FF2450">
            <w:t>(a)</w:t>
          </w:r>
          <w:r w:rsidRPr="00FF2450">
            <w:tab/>
            <w:t>clearly defined lines of responsibility and accountability throughout the organisation, including direct safety accountability of the accountable manager;</w:t>
          </w:r>
        </w:p>
        <w:p w14:paraId="707E8A2F" w14:textId="77777777" w:rsidR="00B65406" w:rsidRPr="00FF2450" w:rsidRDefault="00581773" w:rsidP="00AC6E99">
          <w:pPr>
            <w:pStyle w:val="ListLevel0"/>
          </w:pPr>
          <w:r w:rsidRPr="00FF2450">
            <w:t>(b)</w:t>
          </w:r>
          <w:r w:rsidRPr="00FF2450">
            <w:tab/>
            <w:t>a description of the overall principles of the organisation with regard to safety, referred to as the safety policy;</w:t>
          </w:r>
        </w:p>
        <w:p w14:paraId="41881A2C" w14:textId="77777777" w:rsidR="00B65406" w:rsidRPr="00FF2450" w:rsidRDefault="00581773" w:rsidP="00AC6E99">
          <w:pPr>
            <w:pStyle w:val="ListLevel0"/>
          </w:pPr>
          <w:r w:rsidRPr="00FF2450">
            <w:t>(c)</w:t>
          </w:r>
          <w:r w:rsidRPr="00FF2450">
            <w:tab/>
            <w:t>the identification of aviation safety hazards entailed by the activities of the training organisation, their evaluation and the management of associated risks, including actions to mitigate the risk and verify their effectiveness;</w:t>
          </w:r>
        </w:p>
        <w:p w14:paraId="1D60CF72" w14:textId="77777777" w:rsidR="00B65406" w:rsidRPr="00FF2450" w:rsidRDefault="00581773" w:rsidP="00AC6E99">
          <w:pPr>
            <w:pStyle w:val="ListLevel0"/>
          </w:pPr>
          <w:r w:rsidRPr="00FF2450">
            <w:t>(d)</w:t>
          </w:r>
          <w:r w:rsidRPr="00FF2450">
            <w:tab/>
            <w:t>maintaining personnel trained and competent to perform their tasks;</w:t>
          </w:r>
        </w:p>
        <w:p w14:paraId="26030A81" w14:textId="77777777" w:rsidR="00B65406" w:rsidRPr="00FF2450" w:rsidRDefault="00581773" w:rsidP="00AC6E99">
          <w:pPr>
            <w:pStyle w:val="ListLevel0"/>
          </w:pPr>
          <w:r w:rsidRPr="00FF2450">
            <w:t>(e)</w:t>
          </w:r>
          <w:r w:rsidRPr="00FF2450">
            <w:tab/>
            <w:t>documentation of all management system key processes, including a process for making personnel aware of their responsibilities and the procedure for amending this documentation;</w:t>
          </w:r>
        </w:p>
        <w:p w14:paraId="5DB6B248" w14:textId="77777777" w:rsidR="00B65406" w:rsidRPr="00FF2450" w:rsidRDefault="00581773" w:rsidP="00AC6E99">
          <w:pPr>
            <w:pStyle w:val="ListLevel0"/>
          </w:pPr>
          <w:r w:rsidRPr="00FF2450">
            <w:t>(f)</w:t>
          </w:r>
          <w:r w:rsidRPr="00FF2450">
            <w:tab/>
            <w:t>a function to monitor compliance of the organisation with the relevant requirements. Compliance monitoring shall include a feedback system of findings to the accountable manager to ensure effective implementation of corrective actions as necessary;</w:t>
          </w:r>
        </w:p>
        <w:bookmarkEnd w:id="1614"/>
        <w:bookmarkEnd w:id="1613"/>
        <w:p w14:paraId="44E24F92" w14:textId="77777777" w:rsidR="00B65406" w:rsidRPr="00FF2450" w:rsidRDefault="00581773" w:rsidP="00AC6E99">
          <w:pPr>
            <w:pStyle w:val="ListLevel0"/>
          </w:pPr>
          <w:r w:rsidRPr="00FF2450">
            <w:t>(g)</w:t>
          </w:r>
          <w:r w:rsidRPr="00FF2450">
            <w:tab/>
            <w:t>the management system shall be proportionate to the size of the organisation and its activities, taking into account the hazards and associated risks inherent in those activities.</w:t>
          </w:r>
        </w:p>
      </w:sdtContent>
    </w:sdt>
    <w:bookmarkStart w:id="1619" w:name="_DxCrossRefBm1379192692" w:displacedByCustomXml="next"/>
    <w:bookmarkStart w:id="1620" w:name="_DxCrossRefBm9000248" w:displacedByCustomXml="next"/>
    <w:bookmarkStart w:id="1621" w:name="_Toc427661581" w:displacedByCustomXml="next"/>
    <w:bookmarkStart w:id="1622" w:name="_Toc409168048_0" w:displacedByCustomXml="next"/>
    <w:bookmarkStart w:id="1623" w:name="_Toc405820161_0" w:displacedByCustomXml="next"/>
    <w:sdt>
      <w:sdtPr>
        <w:rPr>
          <w:b w:val="0"/>
          <w:color w:val="auto"/>
          <w:sz w:val="22"/>
          <w:lang w:val="en-US"/>
        </w:rPr>
        <w:alias w:val="topic"/>
        <w:tag w:val="topic"/>
        <w:id w:val="-449039358"/>
      </w:sdtPr>
      <w:sdtContent>
        <w:p w14:paraId="39135E98" w14:textId="77777777" w:rsidR="004873BF" w:rsidRPr="00FF2450" w:rsidRDefault="00581773" w:rsidP="000F573D">
          <w:pPr>
            <w:pStyle w:val="Heading4GM"/>
          </w:pPr>
          <w:r w:rsidRPr="00FF2450">
            <w:t xml:space="preserve">GM1 ATCO.OR.C.001 </w:t>
          </w:r>
          <w:r w:rsidR="009417AF">
            <w:t xml:space="preserve"> </w:t>
          </w:r>
          <w:r w:rsidRPr="00FF2450">
            <w:t>Management system of training organisations</w:t>
          </w:r>
          <w:bookmarkEnd w:id="1623"/>
          <w:bookmarkEnd w:id="1622"/>
          <w:bookmarkEnd w:id="1621"/>
          <w:bookmarkEnd w:id="1620"/>
          <w:bookmarkEnd w:id="1619"/>
        </w:p>
        <w:p w14:paraId="3720BCCB" w14:textId="77777777" w:rsidR="004873BF" w:rsidRPr="00FF2450" w:rsidRDefault="00581773" w:rsidP="00C72256">
          <w:r w:rsidRPr="00FF2450">
            <w:t>The requirements for the management system of training organisations may be satisfied if the air navigation service provider’s management system/safety management system (SMS) specifically covers the requirements of this Regulation.</w:t>
          </w:r>
        </w:p>
      </w:sdtContent>
    </w:sdt>
    <w:bookmarkStart w:id="1624" w:name="_DxCrossRefBm1379192693" w:displacedByCustomXml="next"/>
    <w:bookmarkStart w:id="1625" w:name="_DxCrossRefBm9000249" w:displacedByCustomXml="next"/>
    <w:bookmarkStart w:id="1626" w:name="_Toc427661582" w:displacedByCustomXml="next"/>
    <w:bookmarkStart w:id="1627" w:name="_Toc409168049" w:displacedByCustomXml="next"/>
    <w:bookmarkStart w:id="1628" w:name="_Toc405820162" w:displacedByCustomXml="next"/>
    <w:sdt>
      <w:sdtPr>
        <w:rPr>
          <w:b w:val="0"/>
          <w:color w:val="auto"/>
          <w:sz w:val="22"/>
          <w:lang w:val="en-US"/>
        </w:rPr>
        <w:alias w:val="topic"/>
        <w:tag w:val="topic"/>
        <w:id w:val="-1863516673"/>
      </w:sdtPr>
      <w:sdtContent>
        <w:p w14:paraId="7DF78DD6" w14:textId="77777777" w:rsidR="00182D1D" w:rsidRPr="00FF2450" w:rsidRDefault="00581773" w:rsidP="000F573D">
          <w:pPr>
            <w:pStyle w:val="Heading4AMC"/>
          </w:pPr>
          <w:r w:rsidRPr="00FF2450">
            <w:t>AMC1 ATCO.OR.C.001(b)</w:t>
          </w:r>
          <w:r w:rsidR="00194FD7">
            <w:t xml:space="preserve"> </w:t>
          </w:r>
          <w:r w:rsidRPr="00FF2450">
            <w:t>Management system of training organisations</w:t>
          </w:r>
          <w:bookmarkEnd w:id="1628"/>
          <w:bookmarkEnd w:id="1627"/>
          <w:bookmarkEnd w:id="1626"/>
          <w:bookmarkEnd w:id="1625"/>
          <w:bookmarkEnd w:id="1624"/>
        </w:p>
        <w:p w14:paraId="1D093FA2" w14:textId="77777777" w:rsidR="00182D1D" w:rsidRPr="00FF2450" w:rsidRDefault="00581773" w:rsidP="001C2EF5">
          <w:pPr>
            <w:pStyle w:val="Heading5OrgManual"/>
          </w:pPr>
          <w:r w:rsidRPr="00994B89">
            <w:t>SAFETY POLICY</w:t>
          </w:r>
        </w:p>
        <w:p w14:paraId="06DAEB1E" w14:textId="77777777" w:rsidR="00182D1D" w:rsidRPr="00FF2450" w:rsidRDefault="00581773" w:rsidP="000F573D">
          <w:r w:rsidRPr="00FF2450">
            <w:t>The safety policy should:</w:t>
          </w:r>
        </w:p>
        <w:p w14:paraId="177A9965" w14:textId="77777777" w:rsidR="00BC222C" w:rsidRPr="00330894" w:rsidRDefault="00581773" w:rsidP="00BC222C">
          <w:pPr>
            <w:pStyle w:val="ListLevel0"/>
            <w:rPr>
              <w:rStyle w:val="GeneralAviation"/>
              <w:color w:val="auto"/>
            </w:rPr>
          </w:pPr>
          <w:r w:rsidRPr="00BC222C">
            <w:rPr>
              <w:rStyle w:val="GeneralAviation"/>
            </w:rPr>
            <w:t>(</w:t>
          </w:r>
          <w:r w:rsidRPr="00330894">
            <w:rPr>
              <w:rStyle w:val="GeneralAviation"/>
              <w:color w:val="auto"/>
            </w:rPr>
            <w:t>a)</w:t>
          </w:r>
          <w:r w:rsidRPr="00330894">
            <w:rPr>
              <w:rStyle w:val="GeneralAviation"/>
              <w:color w:val="auto"/>
            </w:rPr>
            <w:tab/>
            <w:t>be signed by the accountable manager;</w:t>
          </w:r>
        </w:p>
        <w:p w14:paraId="555B73B5" w14:textId="77777777" w:rsidR="00BC222C" w:rsidRPr="00330894" w:rsidRDefault="00581773" w:rsidP="00BC222C">
          <w:pPr>
            <w:pStyle w:val="ListLevel0"/>
            <w:rPr>
              <w:rStyle w:val="GeneralAviation"/>
              <w:color w:val="auto"/>
            </w:rPr>
          </w:pPr>
          <w:r w:rsidRPr="00330894">
            <w:rPr>
              <w:rStyle w:val="GeneralAviation"/>
              <w:color w:val="auto"/>
            </w:rPr>
            <w:t>(b)</w:t>
          </w:r>
          <w:r w:rsidRPr="00330894">
            <w:rPr>
              <w:rStyle w:val="GeneralAviation"/>
              <w:color w:val="auto"/>
            </w:rPr>
            <w:tab/>
            <w:t>reflect the organisation’s commitment regarding safety, and its proactive and systematic management;</w:t>
          </w:r>
        </w:p>
        <w:p w14:paraId="3072D38D" w14:textId="77777777" w:rsidR="00BC222C" w:rsidRPr="00330894" w:rsidRDefault="00581773" w:rsidP="00BC222C">
          <w:pPr>
            <w:pStyle w:val="ListLevel0"/>
            <w:rPr>
              <w:rStyle w:val="GeneralAviation"/>
              <w:color w:val="auto"/>
            </w:rPr>
          </w:pPr>
          <w:r w:rsidRPr="00330894">
            <w:rPr>
              <w:rStyle w:val="GeneralAviation"/>
              <w:color w:val="auto"/>
            </w:rPr>
            <w:t>(c)</w:t>
          </w:r>
          <w:r w:rsidRPr="00330894">
            <w:rPr>
              <w:rStyle w:val="GeneralAviation"/>
              <w:color w:val="auto"/>
            </w:rPr>
            <w:tab/>
            <w:t>be communicated, with visible endorsement, throughout the organisation;</w:t>
          </w:r>
        </w:p>
        <w:p w14:paraId="402A982C" w14:textId="77777777" w:rsidR="00BC222C" w:rsidRPr="00330894" w:rsidRDefault="00581773" w:rsidP="00BC222C">
          <w:pPr>
            <w:pStyle w:val="ListLevel0"/>
            <w:rPr>
              <w:rStyle w:val="GeneralAviation"/>
              <w:color w:val="auto"/>
            </w:rPr>
          </w:pPr>
          <w:r w:rsidRPr="00330894">
            <w:rPr>
              <w:rStyle w:val="GeneralAviation"/>
              <w:color w:val="auto"/>
            </w:rPr>
            <w:t>(d)</w:t>
          </w:r>
          <w:r w:rsidRPr="00330894">
            <w:rPr>
              <w:rStyle w:val="GeneralAviation"/>
              <w:color w:val="auto"/>
            </w:rPr>
            <w:tab/>
            <w:t>include safety-reporting principles and procedures, if applicable;</w:t>
          </w:r>
        </w:p>
        <w:p w14:paraId="3D1CA28E" w14:textId="77777777" w:rsidR="00BC222C" w:rsidRPr="00330894" w:rsidRDefault="00581773" w:rsidP="00BC222C">
          <w:pPr>
            <w:pStyle w:val="ListLevel0"/>
            <w:rPr>
              <w:rStyle w:val="GeneralAviation"/>
              <w:color w:val="auto"/>
            </w:rPr>
          </w:pPr>
          <w:r w:rsidRPr="00330894">
            <w:rPr>
              <w:rStyle w:val="GeneralAviation"/>
              <w:color w:val="auto"/>
            </w:rPr>
            <w:t>(e)</w:t>
          </w:r>
          <w:r w:rsidRPr="00330894">
            <w:rPr>
              <w:rStyle w:val="GeneralAviation"/>
              <w:color w:val="auto"/>
            </w:rPr>
            <w:tab/>
            <w:t>include the organisations's commitment to:</w:t>
          </w:r>
        </w:p>
        <w:p w14:paraId="0E9501DF" w14:textId="77777777" w:rsidR="00BC222C" w:rsidRPr="00330894" w:rsidRDefault="00581773" w:rsidP="00BC222C">
          <w:pPr>
            <w:pStyle w:val="ListLevel1"/>
            <w:rPr>
              <w:rStyle w:val="GeneralAviation"/>
              <w:color w:val="auto"/>
            </w:rPr>
          </w:pPr>
          <w:r w:rsidRPr="00330894">
            <w:rPr>
              <w:rStyle w:val="GeneralAviation"/>
              <w:color w:val="auto"/>
            </w:rPr>
            <w:t>(1)</w:t>
          </w:r>
          <w:r w:rsidRPr="00330894">
            <w:rPr>
              <w:rStyle w:val="GeneralAviation"/>
              <w:color w:val="auto"/>
            </w:rPr>
            <w:tab/>
            <w:t>improve towards the highest safety standards;</w:t>
          </w:r>
        </w:p>
        <w:p w14:paraId="05758B27" w14:textId="77777777" w:rsidR="00BC222C" w:rsidRPr="00BC222C" w:rsidRDefault="00581773" w:rsidP="00BC222C">
          <w:pPr>
            <w:pStyle w:val="ListLevel1"/>
            <w:rPr>
              <w:rStyle w:val="GeneralAviation"/>
            </w:rPr>
          </w:pPr>
          <w:r w:rsidRPr="00330894">
            <w:rPr>
              <w:rStyle w:val="GeneralAviation"/>
              <w:color w:val="auto"/>
            </w:rPr>
            <w:t>(2)</w:t>
          </w:r>
          <w:r w:rsidRPr="00330894">
            <w:rPr>
              <w:rStyle w:val="GeneralAviation"/>
              <w:color w:val="auto"/>
            </w:rPr>
            <w:tab/>
            <w:t>comply with all applicable legal requirements, meet all applicable standards and consider best practices;</w:t>
          </w:r>
        </w:p>
        <w:p w14:paraId="0968010E" w14:textId="77777777" w:rsidR="00BC222C" w:rsidRPr="00330894" w:rsidRDefault="00581773" w:rsidP="00BC222C">
          <w:pPr>
            <w:pStyle w:val="ListLevel1"/>
            <w:rPr>
              <w:rStyle w:val="GeneralAviation"/>
              <w:color w:val="auto"/>
            </w:rPr>
          </w:pPr>
          <w:r w:rsidRPr="00330894">
            <w:rPr>
              <w:rStyle w:val="GeneralAviation"/>
              <w:color w:val="auto"/>
            </w:rPr>
            <w:t>(3)</w:t>
          </w:r>
          <w:r w:rsidRPr="00330894">
            <w:rPr>
              <w:rStyle w:val="GeneralAviation"/>
              <w:color w:val="auto"/>
            </w:rPr>
            <w:tab/>
            <w:t>provide appropriate resources;</w:t>
          </w:r>
        </w:p>
        <w:p w14:paraId="75FD3E2A" w14:textId="77777777" w:rsidR="00BC222C" w:rsidRPr="00330894" w:rsidRDefault="00581773" w:rsidP="00BC222C">
          <w:pPr>
            <w:pStyle w:val="ListLevel1"/>
            <w:rPr>
              <w:rStyle w:val="GeneralAviation"/>
              <w:color w:val="auto"/>
            </w:rPr>
          </w:pPr>
          <w:r w:rsidRPr="00330894">
            <w:rPr>
              <w:rStyle w:val="GeneralAviation"/>
              <w:color w:val="auto"/>
            </w:rPr>
            <w:t>(4)</w:t>
          </w:r>
          <w:r w:rsidRPr="00330894">
            <w:rPr>
              <w:rStyle w:val="GeneralAviation"/>
              <w:color w:val="auto"/>
            </w:rPr>
            <w:tab/>
            <w:t>enforce safety as the primary responsibility of all managers and staff; and</w:t>
          </w:r>
        </w:p>
        <w:p w14:paraId="0F46C76C" w14:textId="77777777" w:rsidR="00BC222C" w:rsidRPr="00330894" w:rsidRDefault="00581773" w:rsidP="00BC222C">
          <w:pPr>
            <w:pStyle w:val="ListLevel1"/>
            <w:rPr>
              <w:rStyle w:val="GeneralAviation"/>
              <w:color w:val="auto"/>
            </w:rPr>
          </w:pPr>
          <w:r w:rsidRPr="00330894">
            <w:rPr>
              <w:rStyle w:val="GeneralAviation"/>
              <w:color w:val="auto"/>
            </w:rPr>
            <w:t>(5)</w:t>
          </w:r>
          <w:r w:rsidRPr="00330894">
            <w:rPr>
              <w:rStyle w:val="GeneralAviation"/>
              <w:color w:val="auto"/>
            </w:rPr>
            <w:tab/>
            <w:t xml:space="preserve">apply just culture principles in accordance with </w:t>
          </w:r>
          <w:r w:rsidR="00330894" w:rsidRPr="00330894">
            <w:rPr>
              <w:rStyle w:val="GeneralAviation"/>
              <w:color w:val="auto"/>
            </w:rPr>
            <w:t>Low on Aviation</w:t>
          </w:r>
          <w:r w:rsidRPr="00330894">
            <w:rPr>
              <w:rStyle w:val="GeneralAviation"/>
              <w:color w:val="auto"/>
            </w:rPr>
            <w:t xml:space="preserve"> and, in particular, not to make available or use the information on occurrences:</w:t>
          </w:r>
        </w:p>
        <w:p w14:paraId="295D3EF2" w14:textId="77777777" w:rsidR="00BC222C" w:rsidRPr="00330894" w:rsidRDefault="00581773" w:rsidP="00BC222C">
          <w:pPr>
            <w:pStyle w:val="ListLevel2"/>
            <w:rPr>
              <w:rStyle w:val="GeneralAviation"/>
              <w:color w:val="auto"/>
            </w:rPr>
          </w:pPr>
          <w:r w:rsidRPr="00330894">
            <w:rPr>
              <w:rStyle w:val="GeneralAviation"/>
              <w:color w:val="auto"/>
            </w:rPr>
            <w:t>(i)</w:t>
          </w:r>
          <w:r w:rsidRPr="00330894">
            <w:rPr>
              <w:rStyle w:val="GeneralAviation"/>
              <w:color w:val="auto"/>
            </w:rPr>
            <w:tab/>
            <w:t>to attribute blame or liability to someone for reporting something that would not have been otherwise detected; or</w:t>
          </w:r>
        </w:p>
        <w:p w14:paraId="7944930A" w14:textId="77777777" w:rsidR="00BC222C" w:rsidRPr="00330894" w:rsidRDefault="00581773" w:rsidP="00BC222C">
          <w:pPr>
            <w:pStyle w:val="ListLevel2"/>
            <w:rPr>
              <w:rStyle w:val="GeneralAviation"/>
              <w:color w:val="auto"/>
            </w:rPr>
          </w:pPr>
          <w:r w:rsidRPr="00330894">
            <w:rPr>
              <w:rStyle w:val="GeneralAviation"/>
              <w:color w:val="auto"/>
            </w:rPr>
            <w:t>(ii)</w:t>
          </w:r>
          <w:r w:rsidRPr="00330894">
            <w:rPr>
              <w:rStyle w:val="GeneralAviation"/>
              <w:color w:val="auto"/>
            </w:rPr>
            <w:tab/>
            <w:t>for any purpose other than the maintenance or improvement of aviation safety;</w:t>
          </w:r>
        </w:p>
        <w:p w14:paraId="56C9F1A0" w14:textId="77777777" w:rsidR="00BC222C" w:rsidRPr="00330894" w:rsidRDefault="00581773" w:rsidP="00BC222C">
          <w:pPr>
            <w:pStyle w:val="ListLevel0"/>
            <w:rPr>
              <w:rStyle w:val="GeneralAviation"/>
              <w:color w:val="auto"/>
            </w:rPr>
          </w:pPr>
          <w:r w:rsidRPr="00330894">
            <w:rPr>
              <w:rStyle w:val="GeneralAviation"/>
              <w:color w:val="auto"/>
            </w:rPr>
            <w:t>(f)</w:t>
          </w:r>
          <w:r w:rsidRPr="00330894">
            <w:rPr>
              <w:rStyle w:val="GeneralAviation"/>
              <w:color w:val="auto"/>
            </w:rPr>
            <w:tab/>
            <w:t>clearly indicate which types of operational behaviour are unacceptable, and include the conditions under which disciplinary action would not apply, if applicable;</w:t>
          </w:r>
        </w:p>
        <w:p w14:paraId="1C475EDE" w14:textId="77777777" w:rsidR="00BC222C" w:rsidRPr="00330894" w:rsidRDefault="00581773" w:rsidP="00BC222C">
          <w:pPr>
            <w:pStyle w:val="ListLevel0"/>
            <w:rPr>
              <w:rStyle w:val="GeneralAviation"/>
              <w:color w:val="auto"/>
            </w:rPr>
          </w:pPr>
          <w:r w:rsidRPr="00330894">
            <w:rPr>
              <w:rStyle w:val="GeneralAviation"/>
              <w:color w:val="auto"/>
            </w:rPr>
            <w:t>(g)</w:t>
          </w:r>
          <w:r w:rsidRPr="00330894">
            <w:rPr>
              <w:rStyle w:val="GeneralAviation"/>
              <w:color w:val="auto"/>
            </w:rPr>
            <w:tab/>
            <w:t>enhance and embed safety culture and safety awareness; and</w:t>
          </w:r>
        </w:p>
        <w:p w14:paraId="790F3905" w14:textId="77777777" w:rsidR="00BC222C" w:rsidRPr="00C76CB0" w:rsidRDefault="00581773" w:rsidP="00C76CB0">
          <w:pPr>
            <w:pStyle w:val="ListLevel0"/>
            <w:rPr>
              <w:rStyle w:val="GeneralAviation"/>
            </w:rPr>
          </w:pPr>
          <w:r w:rsidRPr="00330894">
            <w:rPr>
              <w:rStyle w:val="GeneralAviation"/>
              <w:color w:val="auto"/>
            </w:rPr>
            <w:t>(h)</w:t>
          </w:r>
          <w:r w:rsidRPr="00330894">
            <w:rPr>
              <w:rStyle w:val="GeneralAviation"/>
              <w:color w:val="auto"/>
            </w:rPr>
            <w:tab/>
            <w:t xml:space="preserve">be periodically reviewed to ensure it remains relevant and appropriate to the training </w:t>
          </w:r>
          <w:r w:rsidR="00330894">
            <w:rPr>
              <w:rStyle w:val="GeneralAviation"/>
              <w:color w:val="auto"/>
            </w:rPr>
            <w:t>organization.</w:t>
          </w:r>
        </w:p>
      </w:sdtContent>
    </w:sdt>
    <w:bookmarkStart w:id="1629" w:name="_DxCrossRefBm1379192694" w:displacedByCustomXml="next"/>
    <w:bookmarkStart w:id="1630" w:name="_DxCrossRefBm134832672" w:displacedByCustomXml="next"/>
    <w:bookmarkStart w:id="1631" w:name="_Toc144217839" w:displacedByCustomXml="next"/>
    <w:sdt>
      <w:sdtPr>
        <w:rPr>
          <w:b w:val="0"/>
          <w:color w:val="auto"/>
          <w:sz w:val="22"/>
          <w:lang w:val="en-US"/>
        </w:rPr>
        <w:alias w:val="topic"/>
        <w:tag w:val="topic"/>
        <w:id w:val="1669153983"/>
      </w:sdtPr>
      <w:sdtContent>
        <w:p w14:paraId="580B74DE" w14:textId="77777777" w:rsidR="002207E5" w:rsidRPr="00A80E8C" w:rsidRDefault="00581773" w:rsidP="003C1B6F">
          <w:pPr>
            <w:pStyle w:val="Heading4GM"/>
          </w:pPr>
          <w:r w:rsidRPr="00A80E8C">
            <w:t>GM1 ATCO.OR.C.001(b)</w:t>
          </w:r>
          <w:r>
            <w:t xml:space="preserve"> </w:t>
          </w:r>
          <w:r w:rsidRPr="00A80E8C">
            <w:t>Management system of training organisations</w:t>
          </w:r>
          <w:bookmarkEnd w:id="1631"/>
          <w:bookmarkEnd w:id="1630"/>
          <w:bookmarkEnd w:id="1629"/>
        </w:p>
        <w:p w14:paraId="4A8F52D2" w14:textId="77777777" w:rsidR="002207E5" w:rsidRPr="00330894" w:rsidRDefault="00581773" w:rsidP="00DD5779">
          <w:pPr>
            <w:pStyle w:val="Heading5OrgManual"/>
            <w:rPr>
              <w:rStyle w:val="GeneralAviation"/>
              <w:color w:val="auto"/>
            </w:rPr>
          </w:pPr>
          <w:bookmarkStart w:id="1632" w:name="_Toc435607452"/>
          <w:r w:rsidRPr="00330894">
            <w:rPr>
              <w:rStyle w:val="GeneralAviation"/>
              <w:color w:val="auto"/>
            </w:rPr>
            <w:t>SAFETY POLICY</w:t>
          </w:r>
          <w:bookmarkEnd w:id="1632"/>
        </w:p>
        <w:p w14:paraId="77692AE3" w14:textId="77777777" w:rsidR="002207E5" w:rsidRPr="00330894" w:rsidRDefault="00581773" w:rsidP="002207E5">
          <w:pPr>
            <w:pStyle w:val="ListLevel0"/>
            <w:rPr>
              <w:rStyle w:val="GeneralAviation"/>
              <w:color w:val="auto"/>
            </w:rPr>
          </w:pPr>
          <w:r w:rsidRPr="00330894">
            <w:rPr>
              <w:rStyle w:val="GeneralAviation"/>
              <w:color w:val="auto"/>
            </w:rPr>
            <w:t>(a)</w:t>
          </w:r>
          <w:r w:rsidRPr="00330894">
            <w:rPr>
              <w:rStyle w:val="GeneralAviation"/>
              <w:color w:val="auto"/>
            </w:rPr>
            <w:tab/>
            <w:t>The safety policy is the means whereby a training organisation states its intention to maintain and, where practicable, improve safety levels in all its activities and to minimise its contribution to the risk of an aircraft accident or serious incident as far as is reasonably practicable. It reflects the management’s commitment to safety, and should reflect the organisation’s philosophy as regards safety management, as well as become the foundation on which the organisation’s management system is built. It serves as a reminder of ‘how we do business here’. The establishment of a positive safety culture begins with the issuance of a clear, unequivocal direction.</w:t>
          </w:r>
        </w:p>
        <w:p w14:paraId="189F3630" w14:textId="77777777" w:rsidR="002207E5" w:rsidRPr="00330894" w:rsidRDefault="00581773" w:rsidP="002207E5">
          <w:pPr>
            <w:pStyle w:val="ListLevel0"/>
            <w:rPr>
              <w:rStyle w:val="GeneralAviation"/>
              <w:color w:val="auto"/>
            </w:rPr>
          </w:pPr>
          <w:r w:rsidRPr="00330894">
            <w:rPr>
              <w:rStyle w:val="GeneralAviation"/>
              <w:color w:val="auto"/>
            </w:rPr>
            <w:t>(b)</w:t>
          </w:r>
          <w:r w:rsidRPr="00330894">
            <w:rPr>
              <w:rStyle w:val="GeneralAviation"/>
              <w:color w:val="auto"/>
            </w:rPr>
            <w:tab/>
            <w:t>The commitment to apply just culture principles forms the basis for the organisation’s internal rules describing how just culture principles are guaranteed and implemented, after consulting its staff representatives.</w:t>
          </w:r>
        </w:p>
        <w:p w14:paraId="2EEE7C52" w14:textId="77777777" w:rsidR="007564E5" w:rsidRPr="00C76CB0" w:rsidRDefault="00581773" w:rsidP="00C76CB0">
          <w:pPr>
            <w:pStyle w:val="ListLevel0"/>
            <w:rPr>
              <w:color w:val="A25EAB"/>
            </w:rPr>
          </w:pPr>
          <w:r w:rsidRPr="00330894">
            <w:rPr>
              <w:rStyle w:val="GeneralAviation"/>
              <w:color w:val="auto"/>
            </w:rPr>
            <w:lastRenderedPageBreak/>
            <w:t>(c)</w:t>
          </w:r>
          <w:r w:rsidRPr="00330894">
            <w:rPr>
              <w:rStyle w:val="GeneralAviation"/>
              <w:color w:val="auto"/>
            </w:rPr>
            <w:tab/>
            <w:t>The safety policy should state that the purpose of safety reporting is to improve safety, not to apportion blame to individuals</w:t>
          </w:r>
          <w:r w:rsidR="00330894">
            <w:rPr>
              <w:rStyle w:val="GeneralAviation"/>
              <w:color w:val="auto"/>
            </w:rPr>
            <w:t>.</w:t>
          </w:r>
        </w:p>
      </w:sdtContent>
    </w:sdt>
    <w:bookmarkStart w:id="1633" w:name="_DxCrossRefBm1379192695" w:displacedByCustomXml="next"/>
    <w:bookmarkStart w:id="1634" w:name="_DxCrossRefBm9000250" w:displacedByCustomXml="next"/>
    <w:bookmarkStart w:id="1635" w:name="_Toc427661583" w:displacedByCustomXml="next"/>
    <w:bookmarkStart w:id="1636" w:name="_Toc409168050" w:displacedByCustomXml="next"/>
    <w:bookmarkStart w:id="1637" w:name="_Toc405820163" w:displacedByCustomXml="next"/>
    <w:sdt>
      <w:sdtPr>
        <w:rPr>
          <w:b w:val="0"/>
          <w:color w:val="auto"/>
          <w:sz w:val="22"/>
          <w:lang w:val="en-US"/>
        </w:rPr>
        <w:alias w:val="topic"/>
        <w:tag w:val="topic"/>
        <w:id w:val="-1474791299"/>
      </w:sdtPr>
      <w:sdtContent>
        <w:p w14:paraId="0E242810" w14:textId="77777777" w:rsidR="004873BF" w:rsidRPr="00FF2450" w:rsidRDefault="00581773" w:rsidP="000F573D">
          <w:pPr>
            <w:pStyle w:val="Heading4AMC"/>
          </w:pPr>
          <w:r w:rsidRPr="00FF2450">
            <w:t xml:space="preserve">AMC1 ATCO.OR.C.001(c) </w:t>
          </w:r>
          <w:r w:rsidR="00E64ACA">
            <w:t xml:space="preserve"> </w:t>
          </w:r>
          <w:r w:rsidRPr="00FF2450">
            <w:t>Management system of training organisations</w:t>
          </w:r>
          <w:bookmarkEnd w:id="1637"/>
          <w:bookmarkEnd w:id="1636"/>
          <w:bookmarkEnd w:id="1635"/>
          <w:bookmarkEnd w:id="1634"/>
          <w:bookmarkEnd w:id="1633"/>
        </w:p>
        <w:p w14:paraId="1C21B239" w14:textId="77777777" w:rsidR="004873BF" w:rsidRPr="00FF2450" w:rsidRDefault="00581773" w:rsidP="00104E2F">
          <w:pPr>
            <w:pStyle w:val="Heading5OrgManual"/>
          </w:pPr>
          <w:r w:rsidRPr="0083557D">
            <w:t>IDENTIFICATION OF AVIATION SAFETY HAZARDS</w:t>
          </w:r>
        </w:p>
        <w:p w14:paraId="53BF0853" w14:textId="77777777" w:rsidR="004873BF" w:rsidRPr="00FF2450" w:rsidRDefault="00581773" w:rsidP="000F573D">
          <w:r w:rsidRPr="00FF2450">
            <w:t>For training organisations not providing on-the-job training, the hazard identification process may be limited to a demonstration that there are no hazards directly identified. However, the training should be designed so as to ensure future safe operations.</w:t>
          </w:r>
        </w:p>
      </w:sdtContent>
    </w:sdt>
    <w:bookmarkStart w:id="1638" w:name="_DxCrossRefBm1379192696" w:displacedByCustomXml="next"/>
    <w:bookmarkStart w:id="1639" w:name="_DxCrossRefBm9000251" w:displacedByCustomXml="next"/>
    <w:bookmarkStart w:id="1640" w:name="_Toc427661584" w:displacedByCustomXml="next"/>
    <w:bookmarkStart w:id="1641" w:name="_Toc409168051" w:displacedByCustomXml="next"/>
    <w:bookmarkStart w:id="1642" w:name="_Toc405820164" w:displacedByCustomXml="next"/>
    <w:sdt>
      <w:sdtPr>
        <w:rPr>
          <w:b w:val="0"/>
          <w:color w:val="auto"/>
          <w:sz w:val="22"/>
          <w:lang w:val="en-US"/>
        </w:rPr>
        <w:alias w:val="topic"/>
        <w:tag w:val="topic"/>
        <w:id w:val="2118740683"/>
      </w:sdtPr>
      <w:sdtContent>
        <w:p w14:paraId="62AF4D43" w14:textId="77777777" w:rsidR="004873BF" w:rsidRPr="00FF2450" w:rsidRDefault="00581773" w:rsidP="000F573D">
          <w:pPr>
            <w:pStyle w:val="Heading4AMC"/>
          </w:pPr>
          <w:r w:rsidRPr="00FF2450">
            <w:t xml:space="preserve">AMC1 ATCO.OR.C.001(d) </w:t>
          </w:r>
          <w:r w:rsidR="006D3DCA">
            <w:t xml:space="preserve"> </w:t>
          </w:r>
          <w:r w:rsidRPr="00FF2450">
            <w:t>Management system of training organisations</w:t>
          </w:r>
          <w:bookmarkEnd w:id="1642"/>
          <w:bookmarkEnd w:id="1641"/>
          <w:bookmarkEnd w:id="1640"/>
          <w:bookmarkEnd w:id="1639"/>
          <w:bookmarkEnd w:id="1638"/>
        </w:p>
        <w:p w14:paraId="7A33FFDE" w14:textId="77777777" w:rsidR="004873BF" w:rsidRPr="00FF2450" w:rsidRDefault="00581773" w:rsidP="00AF3903">
          <w:pPr>
            <w:pStyle w:val="Heading5OrgManual"/>
          </w:pPr>
          <w:r w:rsidRPr="00C64462">
            <w:t>PERSONNEL</w:t>
          </w:r>
        </w:p>
        <w:p w14:paraId="37EBE381" w14:textId="77777777" w:rsidR="004873BF" w:rsidRPr="00FF2450" w:rsidRDefault="00581773" w:rsidP="000F573D">
          <w:r w:rsidRPr="00FF2450">
            <w:t>A training organisation should demonstrate that:</w:t>
          </w:r>
        </w:p>
        <w:p w14:paraId="6F83AF71" w14:textId="77777777" w:rsidR="004873BF" w:rsidRPr="00FF2450" w:rsidRDefault="00581773" w:rsidP="00D0690B">
          <w:pPr>
            <w:pStyle w:val="ListLevel0"/>
          </w:pPr>
          <w:r w:rsidRPr="00FF2450">
            <w:t>(a)</w:t>
          </w:r>
          <w:r w:rsidRPr="00FF2450">
            <w:tab/>
            <w:t>a list of activities with relevant needed competence has been established;</w:t>
          </w:r>
        </w:p>
        <w:p w14:paraId="29EE6B40" w14:textId="77777777" w:rsidR="004873BF" w:rsidRPr="00FF2450" w:rsidRDefault="00581773" w:rsidP="00D0690B">
          <w:pPr>
            <w:pStyle w:val="ListLevel0"/>
          </w:pPr>
          <w:r w:rsidRPr="00FF2450">
            <w:t>(b)</w:t>
          </w:r>
          <w:r w:rsidRPr="00FF2450">
            <w:tab/>
            <w:t>their personnel have the relevant competence needed to fulfil the activities they are required to perform;</w:t>
          </w:r>
        </w:p>
        <w:p w14:paraId="3A9550FD" w14:textId="77777777" w:rsidR="004873BF" w:rsidRPr="00FF2450" w:rsidRDefault="00581773" w:rsidP="00D0690B">
          <w:pPr>
            <w:pStyle w:val="ListLevel0"/>
          </w:pPr>
          <w:r w:rsidRPr="00FF2450">
            <w:t>(c)</w:t>
          </w:r>
          <w:r w:rsidRPr="00FF2450">
            <w:tab/>
            <w:t>their personnel maintain a level of competence through training as appropriate;</w:t>
          </w:r>
        </w:p>
        <w:p w14:paraId="0D50D27B" w14:textId="77777777" w:rsidR="004873BF" w:rsidRPr="00FF2450" w:rsidRDefault="00581773" w:rsidP="00D0690B">
          <w:pPr>
            <w:pStyle w:val="ListLevel0"/>
          </w:pPr>
          <w:r w:rsidRPr="00FF2450">
            <w:t>(d)</w:t>
          </w:r>
          <w:r w:rsidRPr="00FF2450">
            <w:tab/>
            <w:t>their theoretical and practical instructors are qualified in acc</w:t>
          </w:r>
          <w:r w:rsidR="005610AC">
            <w:t>ordance with Part ATCO, Subpart </w:t>
          </w:r>
          <w:r w:rsidRPr="00FF2450">
            <w:t>C of this Regulation;</w:t>
          </w:r>
        </w:p>
        <w:p w14:paraId="70A7609E" w14:textId="77777777" w:rsidR="004873BF" w:rsidRPr="00FF2450" w:rsidRDefault="00581773" w:rsidP="00D0690B">
          <w:pPr>
            <w:pStyle w:val="ListLevel0"/>
          </w:pPr>
          <w:r w:rsidRPr="00FF2450">
            <w:t>(e)</w:t>
          </w:r>
          <w:r w:rsidRPr="00FF2450">
            <w:tab/>
            <w:t>their practical instructors either hold an OJTI endorsement or an STDI endorsement;</w:t>
          </w:r>
        </w:p>
        <w:p w14:paraId="6032867B" w14:textId="77777777" w:rsidR="004873BF" w:rsidRPr="00FF2450" w:rsidRDefault="00581773" w:rsidP="00D0690B">
          <w:pPr>
            <w:pStyle w:val="ListLevel0"/>
          </w:pPr>
          <w:r w:rsidRPr="00FF2450">
            <w:t>(f)</w:t>
          </w:r>
          <w:r w:rsidRPr="00FF2450">
            <w:tab/>
            <w:t>their assessors hold an assessor endorsement; and</w:t>
          </w:r>
        </w:p>
        <w:p w14:paraId="0D5E0AE8" w14:textId="77777777" w:rsidR="00330894" w:rsidRDefault="00581773" w:rsidP="00D0690B">
          <w:pPr>
            <w:pStyle w:val="ListLevel0"/>
          </w:pPr>
          <w:r w:rsidRPr="00FF2450">
            <w:t>(g)</w:t>
          </w:r>
          <w:r w:rsidRPr="00FF2450">
            <w:tab/>
            <w:t>their synthetic training device instructors and assessors demonstrate knowledge of and receive refresher training in current operational practices.</w:t>
          </w:r>
        </w:p>
        <w:p w14:paraId="6BD5212C" w14:textId="77777777" w:rsidR="004873BF" w:rsidRPr="00FF2450" w:rsidRDefault="00000000" w:rsidP="00D0690B">
          <w:pPr>
            <w:pStyle w:val="ListLevel0"/>
          </w:pPr>
        </w:p>
      </w:sdtContent>
    </w:sdt>
    <w:bookmarkStart w:id="1643" w:name="_DxCrossRefBm1379192697" w:displacedByCustomXml="next"/>
    <w:bookmarkStart w:id="1644" w:name="_DxCrossRefBm9000252" w:displacedByCustomXml="next"/>
    <w:bookmarkStart w:id="1645" w:name="_Toc427661585" w:displacedByCustomXml="next"/>
    <w:bookmarkStart w:id="1646" w:name="_Toc409168052" w:displacedByCustomXml="next"/>
    <w:bookmarkStart w:id="1647" w:name="_Toc405820165" w:displacedByCustomXml="next"/>
    <w:sdt>
      <w:sdtPr>
        <w:rPr>
          <w:b w:val="0"/>
          <w:color w:val="auto"/>
          <w:sz w:val="22"/>
          <w:lang w:val="en-US"/>
        </w:rPr>
        <w:alias w:val="topic"/>
        <w:tag w:val="topic"/>
        <w:id w:val="547422277"/>
      </w:sdtPr>
      <w:sdtContent>
        <w:p w14:paraId="6A668C58" w14:textId="77777777" w:rsidR="004873BF" w:rsidRPr="00FF2450" w:rsidRDefault="00581773" w:rsidP="000F573D">
          <w:pPr>
            <w:pStyle w:val="Heading4AMC"/>
          </w:pPr>
          <w:r w:rsidRPr="00FF2450">
            <w:t xml:space="preserve">AMC1 ATCO.OR.C.001(e) </w:t>
          </w:r>
          <w:r w:rsidR="000A4E06">
            <w:t xml:space="preserve"> </w:t>
          </w:r>
          <w:r w:rsidRPr="00FF2450">
            <w:t>Management system of training organisations</w:t>
          </w:r>
          <w:bookmarkEnd w:id="1647"/>
          <w:bookmarkEnd w:id="1646"/>
          <w:bookmarkEnd w:id="1645"/>
          <w:bookmarkEnd w:id="1644"/>
          <w:bookmarkEnd w:id="1643"/>
        </w:p>
        <w:p w14:paraId="7B22F371" w14:textId="77777777" w:rsidR="004873BF" w:rsidRPr="00FF2450" w:rsidRDefault="00581773" w:rsidP="00C309A8">
          <w:pPr>
            <w:pStyle w:val="Heading5OrgManual"/>
          </w:pPr>
          <w:r w:rsidRPr="00B409F2">
            <w:t>PROCESSES</w:t>
          </w:r>
        </w:p>
        <w:p w14:paraId="06E23056" w14:textId="77777777" w:rsidR="004873BF" w:rsidRPr="00FF2450" w:rsidRDefault="00581773" w:rsidP="000F573D">
          <w:r w:rsidRPr="00FF2450">
            <w:t>Training organisations should demonstrate that the management system:</w:t>
          </w:r>
        </w:p>
        <w:p w14:paraId="2E651781" w14:textId="77777777" w:rsidR="004873BF" w:rsidRPr="00FF2450" w:rsidRDefault="00581773" w:rsidP="00E40D86">
          <w:pPr>
            <w:pStyle w:val="ListLevel0"/>
          </w:pPr>
          <w:r w:rsidRPr="00FF2450">
            <w:t>(a)</w:t>
          </w:r>
          <w:r w:rsidRPr="00FF2450">
            <w:tab/>
            <w:t>policies, processes and procedures are monitored to ensure they are current and subject to periodic review and amendment, when necessary, to maintain their continued accuracy and suitability;</w:t>
          </w:r>
        </w:p>
        <w:p w14:paraId="7743758B" w14:textId="77777777" w:rsidR="004873BF" w:rsidRPr="00FF2450" w:rsidRDefault="00581773" w:rsidP="00E40D86">
          <w:pPr>
            <w:pStyle w:val="ListLevel0"/>
          </w:pPr>
          <w:r w:rsidRPr="00FF2450">
            <w:t>(b)</w:t>
          </w:r>
          <w:r w:rsidRPr="00FF2450">
            <w:tab/>
            <w:t>allows for the impromptu recognition and initiation of improvements to policies, processes and procedures between periodic reviews;</w:t>
          </w:r>
        </w:p>
        <w:p w14:paraId="720152D9" w14:textId="77777777" w:rsidR="004873BF" w:rsidRPr="00FF2450" w:rsidRDefault="00581773" w:rsidP="00E40D86">
          <w:pPr>
            <w:pStyle w:val="ListLevel0"/>
          </w:pPr>
          <w:r w:rsidRPr="00FF2450">
            <w:t>(c)</w:t>
          </w:r>
          <w:r w:rsidRPr="00FF2450">
            <w:tab/>
            <w:t>controls, records and tracks changes to all of the management system policy, process and procedure documents;</w:t>
          </w:r>
        </w:p>
        <w:p w14:paraId="37D44AB0" w14:textId="77777777" w:rsidR="004873BF" w:rsidRPr="00FF2450" w:rsidRDefault="00581773" w:rsidP="00E40D86">
          <w:pPr>
            <w:pStyle w:val="ListLevel0"/>
          </w:pPr>
          <w:r w:rsidRPr="00FF2450">
            <w:t>(d)</w:t>
          </w:r>
          <w:r w:rsidRPr="00FF2450">
            <w:tab/>
            <w:t>includes a master record index that lists all the policies, processes and procedures; and</w:t>
          </w:r>
        </w:p>
        <w:p w14:paraId="66422584" w14:textId="77777777" w:rsidR="004873BF" w:rsidRPr="00FF2450" w:rsidRDefault="00581773" w:rsidP="00E40D86">
          <w:pPr>
            <w:pStyle w:val="ListLevel0"/>
          </w:pPr>
          <w:r w:rsidRPr="00FF2450">
            <w:t>(e)</w:t>
          </w:r>
          <w:r w:rsidRPr="00FF2450">
            <w:tab/>
            <w:t>includes as a minimum the following:</w:t>
          </w:r>
        </w:p>
        <w:p w14:paraId="12A62228" w14:textId="77777777" w:rsidR="004873BF" w:rsidRPr="00FF2450" w:rsidRDefault="00581773" w:rsidP="00EC0FA8">
          <w:pPr>
            <w:pStyle w:val="ListLevel1"/>
          </w:pPr>
          <w:r w:rsidRPr="00FF2450">
            <w:lastRenderedPageBreak/>
            <w:t>(1)</w:t>
          </w:r>
          <w:r w:rsidRPr="00FF2450">
            <w:tab/>
            <w:t>master record index;</w:t>
          </w:r>
        </w:p>
        <w:p w14:paraId="0A790CE9" w14:textId="77777777" w:rsidR="004873BF" w:rsidRPr="00FF2450" w:rsidRDefault="00581773" w:rsidP="00EC0FA8">
          <w:pPr>
            <w:pStyle w:val="ListLevel1"/>
          </w:pPr>
          <w:r w:rsidRPr="00FF2450">
            <w:t>(2)</w:t>
          </w:r>
          <w:r w:rsidRPr="00FF2450">
            <w:tab/>
            <w:t>training provider certificate;</w:t>
          </w:r>
        </w:p>
        <w:p w14:paraId="60F0F8D8" w14:textId="77777777" w:rsidR="004873BF" w:rsidRPr="00FF2450" w:rsidRDefault="00581773" w:rsidP="00EC0FA8">
          <w:pPr>
            <w:pStyle w:val="ListLevel1"/>
          </w:pPr>
          <w:r w:rsidRPr="00FF2450">
            <w:t>(3)</w:t>
          </w:r>
          <w:r w:rsidRPr="00FF2450">
            <w:tab/>
            <w:t>management structure;</w:t>
          </w:r>
        </w:p>
        <w:p w14:paraId="17876B23" w14:textId="77777777" w:rsidR="004873BF" w:rsidRPr="00FF2450" w:rsidRDefault="00581773" w:rsidP="00EC0FA8">
          <w:pPr>
            <w:pStyle w:val="ListLevel1"/>
          </w:pPr>
          <w:r w:rsidRPr="00FF2450">
            <w:t>(4)</w:t>
          </w:r>
          <w:r w:rsidRPr="00FF2450">
            <w:tab/>
            <w:t>staff role profiles including accountabilities and responsibilities;</w:t>
          </w:r>
        </w:p>
        <w:p w14:paraId="4125CA13" w14:textId="77777777" w:rsidR="004873BF" w:rsidRPr="00FF2450" w:rsidRDefault="00581773" w:rsidP="00EC0FA8">
          <w:pPr>
            <w:pStyle w:val="ListLevel1"/>
          </w:pPr>
          <w:r w:rsidRPr="00FF2450">
            <w:t>(5)</w:t>
          </w:r>
          <w:r w:rsidRPr="00FF2450">
            <w:tab/>
            <w:t>training manuals, plans and courses;</w:t>
          </w:r>
        </w:p>
        <w:p w14:paraId="61C602C2" w14:textId="77777777" w:rsidR="004873BF" w:rsidRPr="00FF2450" w:rsidRDefault="00581773" w:rsidP="00EC0FA8">
          <w:pPr>
            <w:pStyle w:val="ListLevel1"/>
          </w:pPr>
          <w:r w:rsidRPr="00FF2450">
            <w:t>(6)</w:t>
          </w:r>
          <w:r w:rsidRPr="00FF2450">
            <w:tab/>
            <w:t>evidence of regulatory compliance;</w:t>
          </w:r>
        </w:p>
        <w:p w14:paraId="0464ADBD" w14:textId="77777777" w:rsidR="004873BF" w:rsidRPr="00FF2450" w:rsidRDefault="00581773" w:rsidP="00EC0FA8">
          <w:pPr>
            <w:pStyle w:val="ListLevel1"/>
          </w:pPr>
          <w:r w:rsidRPr="00FF2450">
            <w:t>(7)</w:t>
          </w:r>
          <w:r w:rsidRPr="00FF2450">
            <w:tab/>
            <w:t>change control process;</w:t>
          </w:r>
        </w:p>
        <w:p w14:paraId="2569D64C" w14:textId="77777777" w:rsidR="004873BF" w:rsidRPr="00FF2450" w:rsidRDefault="00581773" w:rsidP="00EC0FA8">
          <w:pPr>
            <w:pStyle w:val="ListLevel1"/>
          </w:pPr>
          <w:r w:rsidRPr="00FF2450">
            <w:t>(8)</w:t>
          </w:r>
          <w:r w:rsidRPr="00FF2450">
            <w:tab/>
            <w:t>safety management manual;</w:t>
          </w:r>
        </w:p>
        <w:p w14:paraId="684EE2A5" w14:textId="77777777" w:rsidR="004873BF" w:rsidRPr="00FF2450" w:rsidRDefault="00581773" w:rsidP="00EC0FA8">
          <w:pPr>
            <w:pStyle w:val="ListLevel1"/>
          </w:pPr>
          <w:r w:rsidRPr="00FF2450">
            <w:t>(9)</w:t>
          </w:r>
          <w:r w:rsidRPr="00FF2450">
            <w:tab/>
            <w:t>course design documents;</w:t>
          </w:r>
        </w:p>
        <w:p w14:paraId="3559C742" w14:textId="77777777" w:rsidR="004873BF" w:rsidRPr="00FF2450" w:rsidRDefault="00581773" w:rsidP="00EC0FA8">
          <w:pPr>
            <w:pStyle w:val="ListLevel1"/>
          </w:pPr>
          <w:r w:rsidRPr="00FF2450">
            <w:t>(10)</w:t>
          </w:r>
          <w:r w:rsidRPr="00FF2450">
            <w:tab/>
            <w:t>instructor/assessor qualification and competence records.</w:t>
          </w:r>
        </w:p>
      </w:sdtContent>
    </w:sdt>
    <w:bookmarkStart w:id="1648" w:name="_DxCrossRefBm1379192698" w:displacedByCustomXml="next"/>
    <w:bookmarkStart w:id="1649" w:name="_DxCrossRefBm9000253" w:displacedByCustomXml="next"/>
    <w:bookmarkStart w:id="1650" w:name="_Toc427661586" w:displacedByCustomXml="next"/>
    <w:bookmarkStart w:id="1651" w:name="_Toc409168053" w:displacedByCustomXml="next"/>
    <w:bookmarkStart w:id="1652" w:name="_Toc405820166" w:displacedByCustomXml="next"/>
    <w:sdt>
      <w:sdtPr>
        <w:rPr>
          <w:b w:val="0"/>
          <w:color w:val="auto"/>
          <w:sz w:val="22"/>
          <w:lang w:val="en-US"/>
        </w:rPr>
        <w:alias w:val="topic"/>
        <w:tag w:val="topic"/>
        <w:id w:val="-2081387203"/>
      </w:sdtPr>
      <w:sdtContent>
        <w:p w14:paraId="503DF75B" w14:textId="77777777" w:rsidR="004873BF" w:rsidRPr="00FF2450" w:rsidRDefault="00581773" w:rsidP="000F573D">
          <w:pPr>
            <w:pStyle w:val="Heading4AMC"/>
          </w:pPr>
          <w:r w:rsidRPr="00FF2450">
            <w:t xml:space="preserve">AMC1 ATCO.OR.C.001(f) </w:t>
          </w:r>
          <w:r w:rsidR="006A48C6">
            <w:t xml:space="preserve"> </w:t>
          </w:r>
          <w:r w:rsidRPr="00FF2450">
            <w:t>Management system of training organisations</w:t>
          </w:r>
          <w:bookmarkEnd w:id="1652"/>
          <w:bookmarkEnd w:id="1651"/>
          <w:bookmarkEnd w:id="1650"/>
          <w:bookmarkEnd w:id="1649"/>
          <w:bookmarkEnd w:id="1648"/>
        </w:p>
        <w:p w14:paraId="744749BA" w14:textId="77777777" w:rsidR="004873BF" w:rsidRPr="00FF2450" w:rsidRDefault="00581773" w:rsidP="00722DC9">
          <w:pPr>
            <w:pStyle w:val="Heading5OrgManual"/>
          </w:pPr>
          <w:r w:rsidRPr="00FF2450">
            <w:t>COMPLIANCE MONITORING</w:t>
          </w:r>
        </w:p>
        <w:p w14:paraId="6DE46572" w14:textId="77777777" w:rsidR="004873BF" w:rsidRPr="00FF2450" w:rsidRDefault="00581773" w:rsidP="00E40D86">
          <w:pPr>
            <w:pStyle w:val="ListLevel0"/>
          </w:pPr>
          <w:r w:rsidRPr="00FF2450">
            <w:t>(a)</w:t>
          </w:r>
          <w:r w:rsidRPr="00FF2450">
            <w:tab/>
            <w:t>The implementation and use of a compliance monitoring function should enable the training organisation to monitor compliance with the relevant requirements of this Regulation.</w:t>
          </w:r>
        </w:p>
        <w:p w14:paraId="6E14B06F" w14:textId="77777777" w:rsidR="004873BF" w:rsidRPr="00FF2450" w:rsidRDefault="00581773" w:rsidP="00E40D86">
          <w:pPr>
            <w:pStyle w:val="ListLevel0"/>
          </w:pPr>
          <w:r w:rsidRPr="00FF2450">
            <w:t>(b)</w:t>
          </w:r>
          <w:r w:rsidRPr="00FF2450">
            <w:tab/>
            <w:t>Training organisations should specify the basic structure of the compliance monitoring function applicable to the activities conducted.</w:t>
          </w:r>
        </w:p>
        <w:p w14:paraId="2AC1936D" w14:textId="77777777" w:rsidR="004873BF" w:rsidRPr="00FF2450" w:rsidRDefault="00581773" w:rsidP="00E40D86">
          <w:pPr>
            <w:pStyle w:val="ListLevel0"/>
          </w:pPr>
          <w:r w:rsidRPr="00FF2450">
            <w:t>(c)</w:t>
          </w:r>
          <w:r w:rsidRPr="00FF2450">
            <w:tab/>
            <w:t>The compliance monitoring function should be structured according to the activities of the training organisation to be monitored.</w:t>
          </w:r>
        </w:p>
      </w:sdtContent>
    </w:sdt>
    <w:bookmarkStart w:id="1653" w:name="_DxCrossRefBm1379192699" w:displacedByCustomXml="next"/>
    <w:bookmarkStart w:id="1654" w:name="_DxCrossRefBm9000254" w:displacedByCustomXml="next"/>
    <w:bookmarkStart w:id="1655" w:name="_Toc427661587" w:displacedByCustomXml="next"/>
    <w:bookmarkStart w:id="1656" w:name="_Toc409168054" w:displacedByCustomXml="next"/>
    <w:bookmarkStart w:id="1657" w:name="_Toc405820167" w:displacedByCustomXml="next"/>
    <w:sdt>
      <w:sdtPr>
        <w:rPr>
          <w:b w:val="0"/>
          <w:color w:val="auto"/>
          <w:sz w:val="22"/>
          <w:lang w:val="en-US"/>
        </w:rPr>
        <w:alias w:val="topic"/>
        <w:tag w:val="topic"/>
        <w:id w:val="-1535652625"/>
      </w:sdtPr>
      <w:sdtContent>
        <w:p w14:paraId="5F41953C" w14:textId="77777777" w:rsidR="004873BF" w:rsidRPr="00FF2450" w:rsidRDefault="00581773" w:rsidP="000F573D">
          <w:pPr>
            <w:pStyle w:val="Heading4GM"/>
          </w:pPr>
          <w:r w:rsidRPr="00FF2450">
            <w:t>GM1 ATCO.OR.C.001(f)</w:t>
          </w:r>
          <w:r w:rsidR="00BC7C68">
            <w:t xml:space="preserve"> </w:t>
          </w:r>
          <w:r w:rsidRPr="00FF2450">
            <w:t xml:space="preserve"> Management system of training organisations</w:t>
          </w:r>
          <w:bookmarkEnd w:id="1657"/>
          <w:bookmarkEnd w:id="1656"/>
          <w:bookmarkEnd w:id="1655"/>
          <w:bookmarkEnd w:id="1654"/>
          <w:bookmarkEnd w:id="1653"/>
        </w:p>
        <w:p w14:paraId="72071A6D" w14:textId="77777777" w:rsidR="004873BF" w:rsidRPr="00FF2450" w:rsidRDefault="00581773" w:rsidP="0056084E">
          <w:pPr>
            <w:pStyle w:val="Heading5OrgManual"/>
          </w:pPr>
          <w:r w:rsidRPr="00FF2450">
            <w:t>EXAMPLE OF COMPLIANCE MONITORING SYSTEM</w:t>
          </w:r>
        </w:p>
        <w:p w14:paraId="158DBC90" w14:textId="77777777" w:rsidR="004873BF" w:rsidRPr="00FF2450" w:rsidRDefault="00581773" w:rsidP="00E40D86">
          <w:pPr>
            <w:pStyle w:val="ListLevel0"/>
          </w:pPr>
          <w:r w:rsidRPr="00FF2450">
            <w:t>(a)</w:t>
          </w:r>
          <w:r w:rsidRPr="00FF2450">
            <w:tab/>
            <w:t>Training organisations may monitor compliance with the procedures they have designed to ensure safe activities. In doing so, they may, as a minimum, and, where appropriate, monitor:</w:t>
          </w:r>
        </w:p>
        <w:p w14:paraId="7987A89D" w14:textId="77777777" w:rsidR="004873BF" w:rsidRPr="00FF2450" w:rsidRDefault="00581773" w:rsidP="00937BB9">
          <w:pPr>
            <w:pStyle w:val="ListLevel1"/>
          </w:pPr>
          <w:r w:rsidRPr="00FF2450">
            <w:t>(1)</w:t>
          </w:r>
          <w:r w:rsidRPr="00FF2450">
            <w:tab/>
            <w:t>the organisational structure;</w:t>
          </w:r>
        </w:p>
        <w:p w14:paraId="645C9A1A" w14:textId="77777777" w:rsidR="004873BF" w:rsidRPr="00FF2450" w:rsidRDefault="00581773" w:rsidP="00937BB9">
          <w:pPr>
            <w:pStyle w:val="ListLevel1"/>
          </w:pPr>
          <w:r w:rsidRPr="00FF2450">
            <w:t>(2)</w:t>
          </w:r>
          <w:r w:rsidRPr="00FF2450">
            <w:tab/>
            <w:t>the plans and objectives;</w:t>
          </w:r>
        </w:p>
        <w:p w14:paraId="4F90B614" w14:textId="77777777" w:rsidR="004873BF" w:rsidRPr="00FF2450" w:rsidRDefault="00581773" w:rsidP="00937BB9">
          <w:pPr>
            <w:pStyle w:val="ListLevel1"/>
          </w:pPr>
          <w:r w:rsidRPr="00FF2450">
            <w:t>(3)</w:t>
          </w:r>
          <w:r w:rsidRPr="00FF2450">
            <w:tab/>
            <w:t>the privileges of the organisation;</w:t>
          </w:r>
        </w:p>
        <w:p w14:paraId="7DA606E9" w14:textId="77777777" w:rsidR="004873BF" w:rsidRPr="00FF2450" w:rsidRDefault="00581773" w:rsidP="00937BB9">
          <w:pPr>
            <w:pStyle w:val="ListLevel1"/>
          </w:pPr>
          <w:r w:rsidRPr="00FF2450">
            <w:t>(4)</w:t>
          </w:r>
          <w:r w:rsidRPr="00FF2450">
            <w:tab/>
            <w:t>the manuals, logs and records;</w:t>
          </w:r>
        </w:p>
        <w:p w14:paraId="65641D31" w14:textId="77777777" w:rsidR="004873BF" w:rsidRPr="00FF2450" w:rsidRDefault="00581773" w:rsidP="00937BB9">
          <w:pPr>
            <w:pStyle w:val="ListLevel1"/>
          </w:pPr>
          <w:r w:rsidRPr="00FF2450">
            <w:t>(5)</w:t>
          </w:r>
          <w:r w:rsidRPr="00FF2450">
            <w:tab/>
            <w:t>the training standards;</w:t>
          </w:r>
        </w:p>
        <w:p w14:paraId="4CC0C714" w14:textId="77777777" w:rsidR="004873BF" w:rsidRPr="00FF2450" w:rsidRDefault="00581773" w:rsidP="00937BB9">
          <w:pPr>
            <w:pStyle w:val="ListLevel1"/>
          </w:pPr>
          <w:r w:rsidRPr="00FF2450">
            <w:t>(6)</w:t>
          </w:r>
          <w:r w:rsidRPr="00FF2450">
            <w:tab/>
            <w:t>the management system.</w:t>
          </w:r>
        </w:p>
        <w:p w14:paraId="1AA221C9" w14:textId="77777777" w:rsidR="004873BF" w:rsidRPr="00FF2450" w:rsidRDefault="00581773" w:rsidP="00E40D86">
          <w:pPr>
            <w:pStyle w:val="ListLevel0"/>
          </w:pPr>
          <w:r w:rsidRPr="00FF2450">
            <w:t>(b</w:t>
          </w:r>
          <w:r w:rsidR="00937BB9">
            <w:t>)</w:t>
          </w:r>
          <w:r w:rsidRPr="00FF2450">
            <w:tab/>
            <w:t>Organisational set-up</w:t>
          </w:r>
        </w:p>
        <w:p w14:paraId="58F6D57D" w14:textId="77777777" w:rsidR="004873BF" w:rsidRPr="00FF2450" w:rsidRDefault="00581773" w:rsidP="00937BB9">
          <w:pPr>
            <w:pStyle w:val="ListLevel1"/>
          </w:pPr>
          <w:r w:rsidRPr="00FF2450">
            <w:t>(1)</w:t>
          </w:r>
          <w:r w:rsidRPr="00FF2450">
            <w:tab/>
            <w:t xml:space="preserve">To ensure that the training organisation continues to meet the requirements of this Regulation, the accountable manager may designate a person responsible for the compliance monitoring function whose role is to verify, by monitoring the activities of the organisation, that the standards required by this Regulation and any additional requirements as established by the organisation are met under the supervision of the </w:t>
          </w:r>
          <w:r w:rsidRPr="00FF2450">
            <w:lastRenderedPageBreak/>
            <w:t>relevant head of the functional area. For small training organisations, these identified functions can be fulfilled by the same person.</w:t>
          </w:r>
        </w:p>
        <w:p w14:paraId="10690277" w14:textId="77777777" w:rsidR="004873BF" w:rsidRPr="00FF2450" w:rsidRDefault="00581773" w:rsidP="00937BB9">
          <w:pPr>
            <w:pStyle w:val="ListLevel1"/>
          </w:pPr>
          <w:r w:rsidRPr="00FF2450">
            <w:t>(2)</w:t>
          </w:r>
          <w:r w:rsidRPr="00FF2450">
            <w:tab/>
            <w:t>The person designated for the compliance monitoring function should be responsible for ensuring that the compliance monitoring programme is properly implemented, maintained and continually reviewed and improved.</w:t>
          </w:r>
        </w:p>
        <w:p w14:paraId="279051D8" w14:textId="77777777" w:rsidR="004873BF" w:rsidRPr="00FF2450" w:rsidRDefault="00581773" w:rsidP="00937BB9">
          <w:pPr>
            <w:pStyle w:val="ListLevel1"/>
          </w:pPr>
          <w:r w:rsidRPr="00FF2450">
            <w:t>(3)</w:t>
          </w:r>
          <w:r w:rsidRPr="00FF2450">
            <w:tab/>
            <w:t>The designated person responsible for the compliance monitoring function should:</w:t>
          </w:r>
        </w:p>
        <w:p w14:paraId="66A0914D" w14:textId="77777777" w:rsidR="004873BF" w:rsidRPr="00FF2450" w:rsidRDefault="00581773" w:rsidP="00937BB9">
          <w:pPr>
            <w:pStyle w:val="ListLevel2"/>
          </w:pPr>
          <w:r w:rsidRPr="00FF2450">
            <w:t>(i)</w:t>
          </w:r>
          <w:r w:rsidRPr="00FF2450">
            <w:tab/>
            <w:t>have direct access to the accountable manager; and</w:t>
          </w:r>
        </w:p>
        <w:p w14:paraId="38F31BE7" w14:textId="77777777" w:rsidR="004873BF" w:rsidRPr="00FF2450" w:rsidRDefault="00581773" w:rsidP="00937BB9">
          <w:pPr>
            <w:pStyle w:val="ListLevel2"/>
          </w:pPr>
          <w:r w:rsidRPr="00FF2450">
            <w:t>(ii)</w:t>
          </w:r>
          <w:r w:rsidRPr="00FF2450">
            <w:tab/>
            <w:t>have access to all parts of the training organisation and, as necessary, to any contracted organisation.</w:t>
          </w:r>
        </w:p>
        <w:p w14:paraId="61823A18" w14:textId="77777777" w:rsidR="004873BF" w:rsidRPr="00FF2450" w:rsidRDefault="00581773" w:rsidP="00E40D86">
          <w:pPr>
            <w:pStyle w:val="ListLevel0"/>
          </w:pPr>
          <w:r w:rsidRPr="00FF2450">
            <w:t>(c</w:t>
          </w:r>
          <w:r w:rsidR="00937BB9">
            <w:t>)</w:t>
          </w:r>
          <w:r w:rsidRPr="00FF2450">
            <w:tab/>
            <w:t>Compliance monitoring documentation</w:t>
          </w:r>
        </w:p>
        <w:p w14:paraId="5BFB8801" w14:textId="77777777" w:rsidR="004873BF" w:rsidRPr="00FF2450" w:rsidRDefault="00581773" w:rsidP="00937BB9">
          <w:pPr>
            <w:pStyle w:val="ListLevel1"/>
          </w:pPr>
          <w:r w:rsidRPr="00FF2450">
            <w:t>(1)</w:t>
          </w:r>
          <w:r w:rsidRPr="00FF2450">
            <w:tab/>
            <w:t>Relevant documentation could include the relevant part(s) of the training organisation management system documentation.</w:t>
          </w:r>
        </w:p>
        <w:p w14:paraId="5B9D6DAC" w14:textId="77777777" w:rsidR="004873BF" w:rsidRPr="00FF2450" w:rsidRDefault="00581773" w:rsidP="00937BB9">
          <w:pPr>
            <w:pStyle w:val="ListLevel1"/>
          </w:pPr>
          <w:r w:rsidRPr="00FF2450">
            <w:t>(2)</w:t>
          </w:r>
          <w:r w:rsidRPr="00FF2450">
            <w:tab/>
            <w:t>In addition, relevant documentation could also include the following:</w:t>
          </w:r>
        </w:p>
        <w:p w14:paraId="41853B1F" w14:textId="77777777" w:rsidR="004873BF" w:rsidRPr="00FF2450" w:rsidRDefault="00581773" w:rsidP="00FF27B8">
          <w:pPr>
            <w:pStyle w:val="ListLevel2"/>
          </w:pPr>
          <w:r w:rsidRPr="00FF2450">
            <w:t>(i)</w:t>
          </w:r>
          <w:r w:rsidRPr="00FF2450">
            <w:tab/>
            <w:t>terminology;</w:t>
          </w:r>
        </w:p>
        <w:p w14:paraId="2F39F3B9" w14:textId="77777777" w:rsidR="004873BF" w:rsidRPr="00FF2450" w:rsidRDefault="00581773" w:rsidP="00FF27B8">
          <w:pPr>
            <w:pStyle w:val="ListLevel2"/>
          </w:pPr>
          <w:r w:rsidRPr="00FF2450">
            <w:t>(ii)</w:t>
          </w:r>
          <w:r w:rsidRPr="00FF2450">
            <w:tab/>
            <w:t>specified activity standards;</w:t>
          </w:r>
        </w:p>
        <w:p w14:paraId="5D47C36B" w14:textId="77777777" w:rsidR="004873BF" w:rsidRPr="00FF2450" w:rsidRDefault="00581773" w:rsidP="00FF27B8">
          <w:pPr>
            <w:pStyle w:val="ListLevel2"/>
          </w:pPr>
          <w:r w:rsidRPr="00FF2450">
            <w:t>(iii)</w:t>
          </w:r>
          <w:r w:rsidRPr="00FF2450">
            <w:tab/>
            <w:t>description of the organisation;</w:t>
          </w:r>
        </w:p>
        <w:p w14:paraId="2520B717" w14:textId="77777777" w:rsidR="004873BF" w:rsidRPr="00FF2450" w:rsidRDefault="00581773" w:rsidP="00FF27B8">
          <w:pPr>
            <w:pStyle w:val="ListLevel2"/>
          </w:pPr>
          <w:r w:rsidRPr="00FF2450">
            <w:t>(iv</w:t>
          </w:r>
          <w:r w:rsidR="00FF27B8">
            <w:t>)</w:t>
          </w:r>
          <w:r w:rsidRPr="00FF2450">
            <w:tab/>
            <w:t>allocation of duties and responsibilities;</w:t>
          </w:r>
        </w:p>
        <w:p w14:paraId="731CB150" w14:textId="77777777" w:rsidR="004873BF" w:rsidRPr="00FF2450" w:rsidRDefault="00581773" w:rsidP="00FF27B8">
          <w:pPr>
            <w:pStyle w:val="ListLevel2"/>
          </w:pPr>
          <w:r w:rsidRPr="00FF2450">
            <w:t>(v</w:t>
          </w:r>
          <w:r w:rsidR="00FF27B8">
            <w:t>)</w:t>
          </w:r>
          <w:r w:rsidRPr="00FF2450">
            <w:tab/>
            <w:t>procedures to ensure regulatory compliance;</w:t>
          </w:r>
        </w:p>
        <w:p w14:paraId="2ECB409A" w14:textId="77777777" w:rsidR="004873BF" w:rsidRPr="00FF2450" w:rsidRDefault="00581773" w:rsidP="00FF27B8">
          <w:pPr>
            <w:pStyle w:val="ListLevel2"/>
          </w:pPr>
          <w:r w:rsidRPr="00FF2450">
            <w:t>(vi</w:t>
          </w:r>
          <w:r w:rsidR="00FF27B8">
            <w:t>)</w:t>
          </w:r>
          <w:r w:rsidRPr="00FF2450">
            <w:tab/>
            <w:t>compliance monitoring programme, reflecting:</w:t>
          </w:r>
        </w:p>
        <w:p w14:paraId="467A1535" w14:textId="77777777" w:rsidR="004873BF" w:rsidRPr="00FF2450" w:rsidRDefault="00581773" w:rsidP="00FF27B8">
          <w:pPr>
            <w:pStyle w:val="ListLevel3"/>
          </w:pPr>
          <w:r w:rsidRPr="00FF2450">
            <w:t>(A)</w:t>
          </w:r>
          <w:r w:rsidRPr="00FF2450">
            <w:tab/>
            <w:t>schedule of the monitoring programme;</w:t>
          </w:r>
        </w:p>
        <w:p w14:paraId="548C741C" w14:textId="77777777" w:rsidR="004873BF" w:rsidRPr="00FF2450" w:rsidRDefault="00581773" w:rsidP="00FF27B8">
          <w:pPr>
            <w:pStyle w:val="ListLevel3"/>
          </w:pPr>
          <w:r w:rsidRPr="00FF2450">
            <w:t>(B)</w:t>
          </w:r>
          <w:r w:rsidRPr="00FF2450">
            <w:tab/>
            <w:t>audit procedures;</w:t>
          </w:r>
        </w:p>
        <w:p w14:paraId="2B4F388E" w14:textId="77777777" w:rsidR="004873BF" w:rsidRPr="00FF2450" w:rsidRDefault="00581773" w:rsidP="00FF27B8">
          <w:pPr>
            <w:pStyle w:val="ListLevel3"/>
          </w:pPr>
          <w:r w:rsidRPr="00FF2450">
            <w:t>(C)</w:t>
          </w:r>
          <w:r w:rsidRPr="00FF2450">
            <w:tab/>
            <w:t>reporting procedures;</w:t>
          </w:r>
        </w:p>
        <w:p w14:paraId="19396605" w14:textId="77777777" w:rsidR="004873BF" w:rsidRPr="00FF2450" w:rsidRDefault="00581773" w:rsidP="00FF27B8">
          <w:pPr>
            <w:pStyle w:val="ListLevel3"/>
          </w:pPr>
          <w:r w:rsidRPr="00FF2450">
            <w:t>(D)</w:t>
          </w:r>
          <w:r w:rsidRPr="00FF2450">
            <w:tab/>
            <w:t>follow-up and corrective action procedures; and</w:t>
          </w:r>
        </w:p>
        <w:p w14:paraId="4A0B9DC4" w14:textId="77777777" w:rsidR="004873BF" w:rsidRPr="00FF2450" w:rsidRDefault="00581773" w:rsidP="00FF27B8">
          <w:pPr>
            <w:pStyle w:val="ListLevel3"/>
          </w:pPr>
          <w:r w:rsidRPr="00FF2450">
            <w:t>(E)</w:t>
          </w:r>
          <w:r w:rsidRPr="00FF2450">
            <w:tab/>
            <w:t xml:space="preserve">recording system; </w:t>
          </w:r>
        </w:p>
        <w:p w14:paraId="3AB03AC6" w14:textId="77777777" w:rsidR="004873BF" w:rsidRPr="00FF2450" w:rsidRDefault="00581773" w:rsidP="00FF27B8">
          <w:pPr>
            <w:pStyle w:val="ListLevel2"/>
          </w:pPr>
          <w:r w:rsidRPr="00FF2450">
            <w:t>(vii</w:t>
          </w:r>
          <w:r w:rsidR="00FF27B8">
            <w:t>)</w:t>
          </w:r>
          <w:r w:rsidRPr="00FF2450">
            <w:tab/>
            <w:t>training elements referred to in paragraph 4(b)</w:t>
          </w:r>
        </w:p>
        <w:p w14:paraId="15CB9E37" w14:textId="77777777" w:rsidR="004873BF" w:rsidRPr="00FF2450" w:rsidRDefault="00581773" w:rsidP="00FF27B8">
          <w:pPr>
            <w:pStyle w:val="ListLevel2"/>
          </w:pPr>
          <w:r w:rsidRPr="00FF2450">
            <w:t>(viii)</w:t>
          </w:r>
          <w:r w:rsidRPr="00FF2450">
            <w:tab/>
            <w:t>document control.</w:t>
          </w:r>
        </w:p>
        <w:p w14:paraId="3F81671E" w14:textId="77777777" w:rsidR="004873BF" w:rsidRPr="00FF2450" w:rsidRDefault="00581773" w:rsidP="00FF27B8">
          <w:pPr>
            <w:pStyle w:val="ListLevel0"/>
          </w:pPr>
          <w:r w:rsidRPr="00FF2450">
            <w:t>(d)</w:t>
          </w:r>
          <w:r w:rsidRPr="00FF2450">
            <w:tab/>
            <w:t>Training</w:t>
          </w:r>
        </w:p>
        <w:p w14:paraId="625DBA25" w14:textId="77777777" w:rsidR="004873BF" w:rsidRPr="00FF2450" w:rsidRDefault="00581773" w:rsidP="00FF27B8">
          <w:pPr>
            <w:pStyle w:val="ListLevel1"/>
          </w:pPr>
          <w:r w:rsidRPr="00FF2450">
            <w:t>(1)</w:t>
          </w:r>
          <w:r w:rsidRPr="00FF2450">
            <w:tab/>
            <w:t>Correct and thorough training is essential to optimise compliance in every training organisation. In order to achieve significant outcomes of such training, the training organisation needs to ensure that all personnel understand the objectives laid down in the organisation’s manual.</w:t>
          </w:r>
        </w:p>
        <w:p w14:paraId="40BB0BE3" w14:textId="77777777" w:rsidR="004873BF" w:rsidRPr="00FF2450" w:rsidRDefault="00581773" w:rsidP="00FF27B8">
          <w:pPr>
            <w:pStyle w:val="ListLevel1"/>
          </w:pPr>
          <w:r w:rsidRPr="00FF2450">
            <w:t>(2)</w:t>
          </w:r>
          <w:r w:rsidRPr="00FF2450">
            <w:tab/>
            <w:t>Those responsible for managing the compliance monitoring function should receive training in this task. Such training could cover the requirements of compliance monitoring, manuals and procedures related to the task, audit techniques, reporting and recording.</w:t>
          </w:r>
        </w:p>
        <w:p w14:paraId="62C3D343" w14:textId="77777777" w:rsidR="004873BF" w:rsidRPr="00FF2450" w:rsidRDefault="00581773" w:rsidP="00FF27B8">
          <w:pPr>
            <w:pStyle w:val="ListLevel1"/>
          </w:pPr>
          <w:r w:rsidRPr="00FF2450">
            <w:t>(3)</w:t>
          </w:r>
          <w:r w:rsidRPr="00FF2450">
            <w:tab/>
            <w:t>Time needs to be provided to train all personnel involved in compliance management and for briefing the rest of the personnel.</w:t>
          </w:r>
        </w:p>
        <w:p w14:paraId="0D8C9C57" w14:textId="77777777" w:rsidR="004873BF" w:rsidRPr="00FF2450" w:rsidRDefault="00581773" w:rsidP="00FF27B8">
          <w:pPr>
            <w:pStyle w:val="ListLevel1"/>
          </w:pPr>
          <w:r w:rsidRPr="00FF2450">
            <w:lastRenderedPageBreak/>
            <w:t>(4)</w:t>
          </w:r>
          <w:r w:rsidRPr="00FF2450">
            <w:tab/>
            <w:t>The allocation of time and resources needs to be governed by the activities covered by the training organisation.</w:t>
          </w:r>
        </w:p>
      </w:sdtContent>
    </w:sdt>
    <w:bookmarkStart w:id="1658" w:name="_DxCrossRefBm1379192700" w:displacedByCustomXml="next"/>
    <w:bookmarkStart w:id="1659" w:name="_DxCrossRefBm9000255" w:displacedByCustomXml="next"/>
    <w:bookmarkStart w:id="1660" w:name="_Toc427661588" w:displacedByCustomXml="next"/>
    <w:bookmarkStart w:id="1661" w:name="_Toc409168055" w:displacedByCustomXml="next"/>
    <w:bookmarkStart w:id="1662" w:name="_Toc405820168" w:displacedByCustomXml="next"/>
    <w:sdt>
      <w:sdtPr>
        <w:rPr>
          <w:b w:val="0"/>
          <w:color w:val="auto"/>
          <w:sz w:val="22"/>
          <w:lang w:val="en-US"/>
        </w:rPr>
        <w:alias w:val="topic"/>
        <w:tag w:val="topic"/>
        <w:id w:val="-2111817866"/>
      </w:sdtPr>
      <w:sdtContent>
        <w:p w14:paraId="665677C4" w14:textId="77777777" w:rsidR="004873BF" w:rsidRPr="00FF2450" w:rsidRDefault="00581773" w:rsidP="000F573D">
          <w:pPr>
            <w:pStyle w:val="Heading4AMC"/>
          </w:pPr>
          <w:r w:rsidRPr="00FF2450">
            <w:t xml:space="preserve">AMC2 ATCO.OR.C.001(f) </w:t>
          </w:r>
          <w:r w:rsidR="00576F8B">
            <w:t xml:space="preserve"> </w:t>
          </w:r>
          <w:r w:rsidRPr="00FF2450">
            <w:t>Management system of training organisations</w:t>
          </w:r>
          <w:bookmarkEnd w:id="1662"/>
          <w:bookmarkEnd w:id="1661"/>
          <w:bookmarkEnd w:id="1660"/>
          <w:bookmarkEnd w:id="1659"/>
          <w:bookmarkEnd w:id="1658"/>
        </w:p>
        <w:p w14:paraId="1E3D82F5" w14:textId="77777777" w:rsidR="004873BF" w:rsidRPr="00FF2450" w:rsidRDefault="00581773" w:rsidP="00165649">
          <w:pPr>
            <w:pStyle w:val="Heading5OrgManual"/>
          </w:pPr>
          <w:r w:rsidRPr="00FF2450">
            <w:t>COMPLIANCE MONITORING</w:t>
          </w:r>
        </w:p>
        <w:p w14:paraId="38D5A1EF" w14:textId="77777777" w:rsidR="004873BF" w:rsidRPr="00FF2450" w:rsidRDefault="00581773" w:rsidP="000F573D">
          <w:r w:rsidRPr="00FF2450">
            <w:t>The person designated for the compliance monitoring function should be responsible for the review and continuous improvement of the established management system’s policies, processes and procedures. The following tools are essential to the ongoing continuous improvement process:</w:t>
          </w:r>
        </w:p>
        <w:p w14:paraId="76B218C0" w14:textId="77777777" w:rsidR="004873BF" w:rsidRPr="00FF2450" w:rsidRDefault="00581773" w:rsidP="00E40D86">
          <w:pPr>
            <w:pStyle w:val="ListLevel0"/>
          </w:pPr>
          <w:r w:rsidRPr="00FF2450">
            <w:t>(a)</w:t>
          </w:r>
          <w:r w:rsidRPr="00FF2450">
            <w:tab/>
            <w:t>organisational risk profile;</w:t>
          </w:r>
        </w:p>
        <w:p w14:paraId="296C702B" w14:textId="77777777" w:rsidR="004873BF" w:rsidRPr="00FF2450" w:rsidRDefault="00581773" w:rsidP="00E40D86">
          <w:pPr>
            <w:pStyle w:val="ListLevel0"/>
          </w:pPr>
          <w:r w:rsidRPr="00FF2450">
            <w:t>(b)</w:t>
          </w:r>
          <w:r w:rsidRPr="00FF2450">
            <w:tab/>
            <w:t>risk management plan;</w:t>
          </w:r>
        </w:p>
        <w:p w14:paraId="4017E32F" w14:textId="77777777" w:rsidR="004873BF" w:rsidRPr="00FF2450" w:rsidRDefault="00581773" w:rsidP="00E40D86">
          <w:pPr>
            <w:pStyle w:val="ListLevel0"/>
          </w:pPr>
          <w:r w:rsidRPr="00FF2450">
            <w:t>(c)</w:t>
          </w:r>
          <w:r w:rsidRPr="00FF2450">
            <w:tab/>
            <w:t>coherence matrix;</w:t>
          </w:r>
        </w:p>
        <w:p w14:paraId="6F735970" w14:textId="77777777" w:rsidR="004873BF" w:rsidRPr="00FF2450" w:rsidRDefault="00581773" w:rsidP="00E40D86">
          <w:pPr>
            <w:pStyle w:val="ListLevel0"/>
          </w:pPr>
          <w:r w:rsidRPr="00FF2450">
            <w:t>(d)</w:t>
          </w:r>
          <w:r w:rsidRPr="00FF2450">
            <w:tab/>
            <w:t>corrective and preventive action reports; and</w:t>
          </w:r>
        </w:p>
        <w:p w14:paraId="373B15F3" w14:textId="77777777" w:rsidR="004873BF" w:rsidRPr="00FF2450" w:rsidRDefault="00581773" w:rsidP="00E40D86">
          <w:pPr>
            <w:pStyle w:val="ListLevel0"/>
          </w:pPr>
          <w:r w:rsidRPr="00FF2450">
            <w:t>(e)</w:t>
          </w:r>
          <w:r w:rsidRPr="00FF2450">
            <w:tab/>
            <w:t>inspection and audit reports.</w:t>
          </w:r>
        </w:p>
      </w:sdtContent>
    </w:sdt>
    <w:bookmarkStart w:id="1663" w:name="_DxCrossRefBm1379192701" w:displacedByCustomXml="next"/>
    <w:bookmarkStart w:id="1664" w:name="_DxCrossRefBm9000256" w:displacedByCustomXml="next"/>
    <w:bookmarkStart w:id="1665" w:name="_Toc427661589" w:displacedByCustomXml="next"/>
    <w:bookmarkStart w:id="1666" w:name="_Toc409168056" w:displacedByCustomXml="next"/>
    <w:bookmarkStart w:id="1667" w:name="_Toc405820169" w:displacedByCustomXml="next"/>
    <w:sdt>
      <w:sdtPr>
        <w:rPr>
          <w:b w:val="0"/>
          <w:color w:val="auto"/>
          <w:sz w:val="22"/>
          <w:lang w:val="en-US"/>
        </w:rPr>
        <w:alias w:val="topic"/>
        <w:tag w:val="topic"/>
        <w:id w:val="1917455176"/>
      </w:sdtPr>
      <w:sdtContent>
        <w:p w14:paraId="70C5D348" w14:textId="77777777" w:rsidR="004873BF" w:rsidRPr="00FF2450" w:rsidRDefault="00581773" w:rsidP="000F573D">
          <w:pPr>
            <w:pStyle w:val="Heading4GM"/>
          </w:pPr>
          <w:r w:rsidRPr="00FF2450">
            <w:t>GM2 ATCO.OR.C.001(f)</w:t>
          </w:r>
          <w:r w:rsidR="00375683">
            <w:t xml:space="preserve"> </w:t>
          </w:r>
          <w:r w:rsidRPr="00FF2450">
            <w:t xml:space="preserve"> Management system of training organisations</w:t>
          </w:r>
          <w:bookmarkEnd w:id="1667"/>
          <w:bookmarkEnd w:id="1666"/>
          <w:bookmarkEnd w:id="1665"/>
          <w:bookmarkEnd w:id="1664"/>
          <w:bookmarkEnd w:id="1663"/>
        </w:p>
        <w:p w14:paraId="70476059" w14:textId="77777777" w:rsidR="004873BF" w:rsidRPr="00FF2450" w:rsidRDefault="00581773" w:rsidP="00360934">
          <w:pPr>
            <w:pStyle w:val="Heading5OrgManual"/>
          </w:pPr>
          <w:r w:rsidRPr="00FF2450">
            <w:t>COMPLIANCE MONITORING</w:t>
          </w:r>
        </w:p>
        <w:p w14:paraId="7D482573" w14:textId="77777777" w:rsidR="004873BF" w:rsidRPr="00FF2450" w:rsidRDefault="00581773" w:rsidP="00E40D86">
          <w:pPr>
            <w:pStyle w:val="ListLevel0"/>
          </w:pPr>
          <w:r w:rsidRPr="00FF2450">
            <w:t>(a)</w:t>
          </w:r>
          <w:r w:rsidRPr="00FF2450">
            <w:tab/>
            <w:t>These tools and processes related to the compliance monitoring function are interrelated and help define the continuous improvement efforts of the organisation. For example, any corrective or preventive action report could identify a deficiency or an opportunity for improvement. The person responsible for the compliance monitoring function would then be required to ensure the identified issue was addressed and the corrective or preventive action effectively implemented. The same would be true if the discovery of an issue was identified during an inspection or audit.</w:t>
          </w:r>
        </w:p>
        <w:p w14:paraId="53D19500" w14:textId="77777777" w:rsidR="004873BF" w:rsidRPr="00FF2450" w:rsidRDefault="00581773" w:rsidP="00E40D86">
          <w:pPr>
            <w:pStyle w:val="ListLevel0"/>
          </w:pPr>
          <w:r w:rsidRPr="00FF2450">
            <w:t>(b)</w:t>
          </w:r>
          <w:r w:rsidRPr="00FF2450">
            <w:tab/>
            <w:t xml:space="preserve">The effective implementation of change and the subsequent validation that the change did result in the desired outcome is critical to the continuous improvement process. Simply introducing a well-meaning suggestion for improvement into the organisation without carefully managing that change could have undesirable consequences. It is, therefore, the responsibility of the person in charge of the compliance monitoring function to introduce, monitor and validate improvement efforts. </w:t>
          </w:r>
        </w:p>
        <w:p w14:paraId="2A4E1451" w14:textId="77777777" w:rsidR="004873BF" w:rsidRPr="00FF2450" w:rsidRDefault="00581773" w:rsidP="00E40D86">
          <w:pPr>
            <w:pStyle w:val="ListLevel0"/>
          </w:pPr>
          <w:r w:rsidRPr="00FF2450">
            <w:t>(c)</w:t>
          </w:r>
          <w:r w:rsidRPr="00FF2450">
            <w:tab/>
            <w:t>A simple but effective process to use in managing continuous improvement is known as the plan-do-check-act, or PDCA, approach:</w:t>
          </w:r>
        </w:p>
        <w:p w14:paraId="106E2FCF" w14:textId="77777777" w:rsidR="004873BF" w:rsidRPr="00B77552" w:rsidRDefault="00581773" w:rsidP="00B77552">
          <w:pPr>
            <w:pStyle w:val="ListLevel1"/>
          </w:pPr>
          <w:r w:rsidRPr="00FF2450">
            <w:t>(1)</w:t>
          </w:r>
          <w:r w:rsidRPr="00FF2450">
            <w:tab/>
            <w:t xml:space="preserve">plan — </w:t>
          </w:r>
          <w:r w:rsidRPr="00B77552">
            <w:t>map out the implementation of the recommended change, identifying at least:</w:t>
          </w:r>
        </w:p>
        <w:p w14:paraId="6E2CDD81" w14:textId="77777777" w:rsidR="004873BF" w:rsidRPr="00B77552" w:rsidRDefault="00581773" w:rsidP="00B77552">
          <w:pPr>
            <w:pStyle w:val="ListLevel2"/>
          </w:pPr>
          <w:r w:rsidRPr="00B77552">
            <w:t>(i)</w:t>
          </w:r>
          <w:r w:rsidRPr="00B77552">
            <w:tab/>
            <w:t>those people who will be affected by the change;</w:t>
          </w:r>
        </w:p>
        <w:p w14:paraId="4A3A9EBD" w14:textId="77777777" w:rsidR="004873BF" w:rsidRPr="00B77552" w:rsidRDefault="00581773" w:rsidP="00B77552">
          <w:pPr>
            <w:pStyle w:val="ListLevel2"/>
          </w:pPr>
          <w:r w:rsidRPr="00B77552">
            <w:t>(ii)</w:t>
          </w:r>
          <w:r w:rsidRPr="00B77552">
            <w:tab/>
            <w:t>the required measures necessary to mitigate risk; and</w:t>
          </w:r>
        </w:p>
        <w:p w14:paraId="45E8A2AF" w14:textId="77777777" w:rsidR="004873BF" w:rsidRPr="00B77552" w:rsidRDefault="00581773" w:rsidP="00B77552">
          <w:pPr>
            <w:pStyle w:val="ListLevel2"/>
          </w:pPr>
          <w:r w:rsidRPr="00B77552">
            <w:t>(iii)</w:t>
          </w:r>
          <w:r w:rsidRPr="00B77552">
            <w:tab/>
            <w:t>the desired outcome and its intended consequences.</w:t>
          </w:r>
        </w:p>
        <w:p w14:paraId="08B5EE3E" w14:textId="77777777" w:rsidR="004873BF" w:rsidRPr="00B77552" w:rsidRDefault="00581773" w:rsidP="00B77552">
          <w:pPr>
            <w:pStyle w:val="ListLevel1"/>
          </w:pPr>
          <w:r w:rsidRPr="00B77552">
            <w:t>(2</w:t>
          </w:r>
          <w:r>
            <w:t>)</w:t>
          </w:r>
          <w:r w:rsidRPr="00B77552">
            <w:tab/>
            <w:t>do — execute the implementation plan once all affected groups have accepted the proposal and understand their role in ensuring its success;</w:t>
          </w:r>
        </w:p>
        <w:p w14:paraId="46816BC2" w14:textId="77777777" w:rsidR="004873BF" w:rsidRPr="00B77552" w:rsidRDefault="00581773" w:rsidP="00B77552">
          <w:pPr>
            <w:pStyle w:val="ListLevel1"/>
          </w:pPr>
          <w:r w:rsidRPr="00B77552">
            <w:lastRenderedPageBreak/>
            <w:t>(3</w:t>
          </w:r>
          <w:r>
            <w:t>)</w:t>
          </w:r>
          <w:r w:rsidRPr="00B77552">
            <w:tab/>
            <w:t>check — apply sufficient quality control ‘stage’ checks throughout the implementation phase to ensure any unintended deviations in the execution are identified and addressed without delay; and</w:t>
          </w:r>
        </w:p>
        <w:p w14:paraId="6E0FC3E5" w14:textId="77777777" w:rsidR="004873BF" w:rsidRPr="00FF2450" w:rsidRDefault="00581773" w:rsidP="00B77552">
          <w:pPr>
            <w:pStyle w:val="ListLevel1"/>
          </w:pPr>
          <w:r w:rsidRPr="00B77552">
            <w:t>(4</w:t>
          </w:r>
          <w:r>
            <w:t>)</w:t>
          </w:r>
          <w:r w:rsidRPr="00B77552">
            <w:tab/>
            <w:t>act — analyse</w:t>
          </w:r>
          <w:r w:rsidRPr="00FF2450">
            <w:t xml:space="preserve"> the results and take appropriate action as necessary.</w:t>
          </w:r>
        </w:p>
      </w:sdtContent>
    </w:sdt>
    <w:bookmarkStart w:id="1668" w:name="_DxCrossRefBm1379192702" w:displacedByCustomXml="next"/>
    <w:bookmarkStart w:id="1669" w:name="_DxCrossRefBm9000257" w:displacedByCustomXml="next"/>
    <w:bookmarkStart w:id="1670" w:name="_Toc427661590" w:displacedByCustomXml="next"/>
    <w:bookmarkStart w:id="1671" w:name="_Toc409168057" w:displacedByCustomXml="next"/>
    <w:bookmarkStart w:id="1672" w:name="_Toc405820170" w:displacedByCustomXml="next"/>
    <w:sdt>
      <w:sdtPr>
        <w:rPr>
          <w:b w:val="0"/>
          <w:color w:val="auto"/>
          <w:sz w:val="22"/>
          <w:lang w:val="en-US"/>
        </w:rPr>
        <w:alias w:val="topic"/>
        <w:tag w:val="topic"/>
        <w:id w:val="-1723092492"/>
      </w:sdtPr>
      <w:sdtContent>
        <w:p w14:paraId="6DDB20E6" w14:textId="77777777" w:rsidR="003E5DD9" w:rsidRPr="00FF2450" w:rsidRDefault="00581773" w:rsidP="000F573D">
          <w:pPr>
            <w:pStyle w:val="Heading4AMC"/>
          </w:pPr>
          <w:r w:rsidRPr="00FF2450">
            <w:t>AMC1 ATCO.OR.C.001(g) Management system of training organisations</w:t>
          </w:r>
          <w:bookmarkEnd w:id="1672"/>
          <w:bookmarkEnd w:id="1671"/>
          <w:bookmarkEnd w:id="1670"/>
          <w:bookmarkEnd w:id="1669"/>
          <w:bookmarkEnd w:id="1668"/>
        </w:p>
        <w:p w14:paraId="0A8A0960" w14:textId="77777777" w:rsidR="003E5DD9" w:rsidRPr="00FF2450" w:rsidRDefault="00581773" w:rsidP="00775A7D">
          <w:pPr>
            <w:pStyle w:val="Heading5OrgManual"/>
          </w:pPr>
          <w:r w:rsidRPr="00FF2450">
            <w:t>SIZE, NATURE AND COMPLEXITY OF THE ACTIVITY</w:t>
          </w:r>
        </w:p>
        <w:p w14:paraId="6C96580D" w14:textId="77777777" w:rsidR="00513743" w:rsidRPr="00BC1A78" w:rsidRDefault="00905225" w:rsidP="00513743">
          <w:pPr>
            <w:pStyle w:val="ListLevel0"/>
            <w:rPr>
              <w:rStyle w:val="GeneralAviation"/>
              <w:color w:val="auto"/>
            </w:rPr>
          </w:pPr>
          <w:r w:rsidRPr="00513743">
            <w:rPr>
              <w:rStyle w:val="GeneralAviation"/>
            </w:rPr>
            <w:t xml:space="preserve"> </w:t>
          </w:r>
          <w:r w:rsidR="00581773" w:rsidRPr="00BC1A78">
            <w:rPr>
              <w:rStyle w:val="GeneralAviation"/>
              <w:color w:val="auto"/>
            </w:rPr>
            <w:t>(a)</w:t>
          </w:r>
          <w:r w:rsidR="00581773" w:rsidRPr="00BC1A78">
            <w:rPr>
              <w:rStyle w:val="GeneralAviation"/>
              <w:color w:val="auto"/>
            </w:rPr>
            <w:tab/>
            <w:t>A training organisation should be considered complex when it has a workforce of more than 20 full-time equivalents (FTEs) involved in activities.</w:t>
          </w:r>
        </w:p>
        <w:p w14:paraId="5EBCE30E" w14:textId="77777777" w:rsidR="00513743" w:rsidRPr="00BC1A78" w:rsidRDefault="00581773" w:rsidP="00513743">
          <w:pPr>
            <w:pStyle w:val="ListLevel0"/>
            <w:rPr>
              <w:rStyle w:val="GeneralAviation"/>
              <w:color w:val="auto"/>
            </w:rPr>
          </w:pPr>
          <w:r w:rsidRPr="00BC1A78">
            <w:rPr>
              <w:rStyle w:val="GeneralAviation"/>
              <w:color w:val="auto"/>
            </w:rPr>
            <w:t>(b)</w:t>
          </w:r>
          <w:r w:rsidRPr="00BC1A78">
            <w:rPr>
              <w:rStyle w:val="GeneralAviation"/>
              <w:color w:val="auto"/>
            </w:rPr>
            <w:tab/>
            <w:t>A training organisation with up to 20 FTEs involved in the activities may also be considered complex based on an assessment of the following factors:</w:t>
          </w:r>
        </w:p>
        <w:p w14:paraId="0F5F8580" w14:textId="77777777" w:rsidR="00513743" w:rsidRPr="00BC1A78" w:rsidRDefault="00581773" w:rsidP="00513743">
          <w:pPr>
            <w:pStyle w:val="ListLevel1"/>
            <w:rPr>
              <w:rStyle w:val="GeneralAviation"/>
              <w:color w:val="auto"/>
            </w:rPr>
          </w:pPr>
          <w:r w:rsidRPr="00BC1A78">
            <w:rPr>
              <w:rStyle w:val="GeneralAviation"/>
              <w:color w:val="auto"/>
            </w:rPr>
            <w:t>(1)</w:t>
          </w:r>
          <w:r w:rsidRPr="00BC1A78">
            <w:rPr>
              <w:rStyle w:val="GeneralAviation"/>
              <w:color w:val="auto"/>
            </w:rPr>
            <w:tab/>
            <w:t>the extent and scope of contracted activities subject to the certificate, in terms of complexity; and</w:t>
          </w:r>
        </w:p>
        <w:p w14:paraId="5E914B2D" w14:textId="77777777" w:rsidR="00513743" w:rsidRPr="00905225" w:rsidRDefault="00581773" w:rsidP="00905225">
          <w:pPr>
            <w:pStyle w:val="ListLevel1"/>
            <w:rPr>
              <w:rStyle w:val="GeneralAviation"/>
            </w:rPr>
          </w:pPr>
          <w:r w:rsidRPr="00BC1A78">
            <w:rPr>
              <w:rStyle w:val="GeneralAviation"/>
              <w:color w:val="auto"/>
            </w:rPr>
            <w:t>(2)</w:t>
          </w:r>
          <w:r w:rsidRPr="00BC1A78">
            <w:rPr>
              <w:rStyle w:val="GeneralAviation"/>
              <w:color w:val="auto"/>
            </w:rPr>
            <w:tab/>
            <w:t>the different types of training provided, in terms of risk criteria</w:t>
          </w:r>
          <w:r w:rsidR="00BC1A78">
            <w:rPr>
              <w:rStyle w:val="GeneralAviation"/>
              <w:color w:val="auto"/>
            </w:rPr>
            <w:t>.</w:t>
          </w:r>
        </w:p>
      </w:sdtContent>
    </w:sdt>
    <w:bookmarkStart w:id="1673" w:name="_DxCrossRefBm1379192600" w:displacedByCustomXml="next"/>
    <w:bookmarkStart w:id="1674" w:name="_DxCrossRefBm42027985" w:displacedByCustomXml="next"/>
    <w:bookmarkStart w:id="1675" w:name="_Toc256000136" w:displacedByCustomXml="next"/>
    <w:sdt>
      <w:sdtPr>
        <w:rPr>
          <w:b w:val="0"/>
          <w:color w:val="auto"/>
          <w:sz w:val="22"/>
          <w:szCs w:val="24"/>
          <w:lang w:val="en-US"/>
        </w:rPr>
        <w:alias w:val="topic"/>
        <w:tag w:val="topic"/>
        <w:id w:val="-758201877"/>
      </w:sdtPr>
      <w:sdtContent>
        <w:p w14:paraId="06FDE8B9" w14:textId="77777777" w:rsidR="00402062" w:rsidRPr="00B457FA" w:rsidRDefault="00581773" w:rsidP="00A07658">
          <w:pPr>
            <w:pStyle w:val="Heading3IR"/>
          </w:pPr>
          <w:r w:rsidRPr="00B457FA">
            <w:t>ATCO.OR.C.001A Information security management system</w:t>
          </w:r>
          <w:bookmarkEnd w:id="1675"/>
          <w:r w:rsidRPr="00B457FA">
            <w:t xml:space="preserve"> </w:t>
          </w:r>
          <w:bookmarkEnd w:id="1674"/>
          <w:bookmarkEnd w:id="1673"/>
        </w:p>
        <w:p w14:paraId="55D5BFD9" w14:textId="77777777" w:rsidR="00064B32" w:rsidRPr="00905225" w:rsidRDefault="00581773">
          <w:pPr>
            <w:rPr>
              <w:rStyle w:val="GeneralAviation"/>
            </w:rPr>
          </w:pPr>
          <w:r w:rsidRPr="00BC1A78">
            <w:rPr>
              <w:rStyle w:val="GeneralAviation"/>
              <w:color w:val="auto"/>
            </w:rPr>
            <w:t xml:space="preserve">In addition to the management system referred to in point </w:t>
          </w:r>
          <w:hyperlink w:anchor="_DxCrossRefBm1379192691" w:history="1">
            <w:r w:rsidR="007641F9">
              <w:rPr>
                <w:rStyle w:val="Hyperlink"/>
              </w:rPr>
              <w:t>ATCO.OR.C.001</w:t>
            </w:r>
          </w:hyperlink>
          <w:r w:rsidRPr="00BC1A78">
            <w:rPr>
              <w:rStyle w:val="GeneralAviation"/>
              <w:color w:val="auto"/>
            </w:rPr>
            <w:t>, the training organisation shall establish, implement and maintain an information security management system in order to ensure the proper management of information security risks which may have an impact on aviation safety</w:t>
          </w:r>
          <w:r w:rsidR="00BC1A78">
            <w:rPr>
              <w:rStyle w:val="GeneralAviation"/>
              <w:color w:val="auto"/>
            </w:rPr>
            <w:t>.</w:t>
          </w:r>
          <w:r w:rsidRPr="003A58C5">
            <w:rPr>
              <w:rStyle w:val="GeneralAviation"/>
            </w:rPr>
            <w:t xml:space="preserve"> </w:t>
          </w:r>
        </w:p>
      </w:sdtContent>
    </w:sdt>
    <w:bookmarkStart w:id="1676" w:name="_Toc405820171" w:displacedByCustomXml="next"/>
    <w:bookmarkStart w:id="1677" w:name="_Toc409168058" w:displacedByCustomXml="next"/>
    <w:bookmarkStart w:id="1678" w:name="_DxCrossRefBm1379192674" w:displacedByCustomXml="next"/>
    <w:bookmarkStart w:id="1679" w:name="_DxCrossRefBm9000258" w:displacedByCustomXml="next"/>
    <w:bookmarkStart w:id="1680" w:name="_Toc427661591" w:displacedByCustomXml="next"/>
    <w:bookmarkStart w:id="1681" w:name="_Toc256000137" w:displacedByCustomXml="next"/>
    <w:sdt>
      <w:sdtPr>
        <w:rPr>
          <w:b w:val="0"/>
          <w:color w:val="auto"/>
          <w:sz w:val="22"/>
          <w:szCs w:val="24"/>
          <w:lang w:val="en-US"/>
        </w:rPr>
        <w:alias w:val="topic"/>
        <w:tag w:val="topic"/>
        <w:id w:val="-915211081"/>
      </w:sdtPr>
      <w:sdtContent>
        <w:p w14:paraId="042DBBFB" w14:textId="77777777" w:rsidR="00B65406" w:rsidRPr="00FF2450" w:rsidRDefault="00581773" w:rsidP="000F573D">
          <w:pPr>
            <w:pStyle w:val="Heading3IR"/>
          </w:pPr>
          <w:r w:rsidRPr="00FF2450">
            <w:t>ATCO.OR.C.005 Contracted activities</w:t>
          </w:r>
          <w:bookmarkEnd w:id="1681"/>
          <w:bookmarkEnd w:id="1680"/>
          <w:bookmarkEnd w:id="1679"/>
          <w:bookmarkEnd w:id="1678"/>
        </w:p>
        <w:p w14:paraId="69913EFC" w14:textId="77777777" w:rsidR="00B65406" w:rsidRPr="00FF2450" w:rsidRDefault="00581773" w:rsidP="00FC3AB5">
          <w:pPr>
            <w:pStyle w:val="ListLevel0"/>
          </w:pPr>
          <w:r w:rsidRPr="00FF2450">
            <w:t>(a)</w:t>
          </w:r>
          <w:r w:rsidRPr="00FF2450">
            <w:tab/>
            <w:t>Training organisations shall ensure that when contracting or purchasing any parts of their activities, the contracted or purchased activity or part of activity conform to the applicable requirements.</w:t>
          </w:r>
        </w:p>
        <w:bookmarkEnd w:id="1677"/>
        <w:bookmarkEnd w:id="1676"/>
        <w:p w14:paraId="042A293C" w14:textId="77777777" w:rsidR="00B65406" w:rsidRPr="00FF2450" w:rsidRDefault="00581773" w:rsidP="000D3924">
          <w:pPr>
            <w:pStyle w:val="ListLevel0"/>
          </w:pPr>
          <w:r w:rsidRPr="00FF2450">
            <w:t>(b)</w:t>
          </w:r>
          <w:r w:rsidRPr="00FF2450">
            <w:tab/>
            <w:t xml:space="preserve">When a training organisation contracts any part of its activity to an organisation that is not itself certified in accordance with this Regulation to carry out such activity, the contracted organisation shall work under the terms of approval contained in the certificate issued to the contracting training organisation. The contracting training organisation shall ensure that the </w:t>
          </w:r>
          <w:r w:rsidR="009A0959">
            <w:t>C</w:t>
          </w:r>
          <w:r w:rsidR="00C76CB0">
            <w:t>ommittee</w:t>
          </w:r>
          <w:r w:rsidRPr="00FF2450">
            <w:t xml:space="preserve"> is given access to the contracted organisation to determine continued compliance with the applicable requirements.</w:t>
          </w:r>
        </w:p>
      </w:sdtContent>
    </w:sdt>
    <w:bookmarkStart w:id="1682" w:name="_DxCrossRefBm1379192705" w:displacedByCustomXml="next"/>
    <w:bookmarkStart w:id="1683" w:name="_DxCrossRefBm9000259" w:displacedByCustomXml="next"/>
    <w:bookmarkStart w:id="1684" w:name="_Toc427661592" w:displacedByCustomXml="next"/>
    <w:bookmarkStart w:id="1685" w:name="_Toc409168058_0" w:displacedByCustomXml="next"/>
    <w:bookmarkStart w:id="1686" w:name="_Toc405820171_0" w:displacedByCustomXml="next"/>
    <w:sdt>
      <w:sdtPr>
        <w:rPr>
          <w:b w:val="0"/>
          <w:color w:val="auto"/>
          <w:sz w:val="22"/>
          <w:lang w:val="en-US"/>
        </w:rPr>
        <w:alias w:val="topic"/>
        <w:tag w:val="topic"/>
        <w:id w:val="720848391"/>
      </w:sdtPr>
      <w:sdtContent>
        <w:p w14:paraId="607C948C" w14:textId="77777777" w:rsidR="004873BF" w:rsidRPr="00FF2450" w:rsidRDefault="00581773" w:rsidP="000F573D">
          <w:pPr>
            <w:pStyle w:val="Heading4AMC"/>
          </w:pPr>
          <w:r w:rsidRPr="00FF2450">
            <w:t>AMC1 ATCO.OR.C.005 Contracted activities</w:t>
          </w:r>
          <w:bookmarkEnd w:id="1686"/>
          <w:bookmarkEnd w:id="1685"/>
          <w:bookmarkEnd w:id="1684"/>
          <w:bookmarkEnd w:id="1683"/>
          <w:bookmarkEnd w:id="1682"/>
        </w:p>
        <w:p w14:paraId="265BB014" w14:textId="77777777" w:rsidR="004873BF" w:rsidRPr="00FF2450" w:rsidRDefault="00581773" w:rsidP="00B55684">
          <w:pPr>
            <w:pStyle w:val="ListLevel0"/>
          </w:pPr>
          <w:r w:rsidRPr="00FF2450">
            <w:t>(a)</w:t>
          </w:r>
          <w:r w:rsidRPr="00FF2450">
            <w:tab/>
            <w:t>Training organisations may decide to contract certain parts of their activities to external organisations.</w:t>
          </w:r>
        </w:p>
        <w:p w14:paraId="267EB45A" w14:textId="77777777" w:rsidR="004873BF" w:rsidRPr="00FF2450" w:rsidRDefault="00581773" w:rsidP="00E40D86">
          <w:pPr>
            <w:pStyle w:val="ListLevel0"/>
          </w:pPr>
          <w:r w:rsidRPr="00FF2450">
            <w:t>(b)</w:t>
          </w:r>
          <w:r w:rsidRPr="00FF2450">
            <w:tab/>
            <w:t>A written agreement should exist between the training organisation and the contracted organisation clearly defining the contracted activities and the applicable requirements.</w:t>
          </w:r>
        </w:p>
        <w:p w14:paraId="65D9A64D" w14:textId="77777777" w:rsidR="004873BF" w:rsidRPr="00FF2450" w:rsidRDefault="00581773" w:rsidP="00E40D86">
          <w:pPr>
            <w:pStyle w:val="ListLevel0"/>
          </w:pPr>
          <w:r w:rsidRPr="00FF2450">
            <w:t>(c)</w:t>
          </w:r>
          <w:r w:rsidRPr="00FF2450">
            <w:tab/>
            <w:t>The contracted safety-related activities relevant to the agreement should be included in the training organisation’s compliance monitoring programme.</w:t>
          </w:r>
        </w:p>
        <w:p w14:paraId="69CDCE5B" w14:textId="77777777" w:rsidR="004873BF" w:rsidRPr="00FF2450" w:rsidRDefault="00581773" w:rsidP="00E40D86">
          <w:pPr>
            <w:pStyle w:val="ListLevel0"/>
          </w:pPr>
          <w:r w:rsidRPr="00FF2450">
            <w:lastRenderedPageBreak/>
            <w:t>(d)</w:t>
          </w:r>
          <w:r w:rsidRPr="00FF2450">
            <w:tab/>
            <w:t>Training organisations should ensure that the contracted organisation has the necessary authorisation or approval when required, and commands the resources and competence to undertake the task.</w:t>
          </w:r>
        </w:p>
      </w:sdtContent>
    </w:sdt>
    <w:bookmarkStart w:id="1687" w:name="_DxCrossRefBm1379192706" w:displacedByCustomXml="next"/>
    <w:bookmarkStart w:id="1688" w:name="_DxCrossRefBm9000260" w:displacedByCustomXml="next"/>
    <w:bookmarkStart w:id="1689" w:name="_Toc427661593" w:displacedByCustomXml="next"/>
    <w:bookmarkStart w:id="1690" w:name="_Toc409168059" w:displacedByCustomXml="next"/>
    <w:bookmarkStart w:id="1691" w:name="_Toc405820172" w:displacedByCustomXml="next"/>
    <w:sdt>
      <w:sdtPr>
        <w:rPr>
          <w:b w:val="0"/>
          <w:color w:val="auto"/>
          <w:sz w:val="22"/>
          <w:lang w:val="en-US"/>
        </w:rPr>
        <w:alias w:val="topic"/>
        <w:tag w:val="topic"/>
        <w:id w:val="594269850"/>
      </w:sdtPr>
      <w:sdtContent>
        <w:p w14:paraId="177278F7" w14:textId="77777777" w:rsidR="004873BF" w:rsidRPr="00FF2450" w:rsidRDefault="00581773" w:rsidP="000F573D">
          <w:pPr>
            <w:pStyle w:val="Heading4GM"/>
          </w:pPr>
          <w:r w:rsidRPr="00FF2450">
            <w:t>GM1 ATCO.OR.C.005 Contracted activities</w:t>
          </w:r>
          <w:bookmarkEnd w:id="1691"/>
          <w:bookmarkEnd w:id="1690"/>
          <w:bookmarkEnd w:id="1689"/>
          <w:bookmarkEnd w:id="1688"/>
          <w:bookmarkEnd w:id="1687"/>
        </w:p>
        <w:p w14:paraId="1D975188" w14:textId="77777777" w:rsidR="004873BF" w:rsidRPr="00FF2450" w:rsidRDefault="00581773" w:rsidP="00CE2AE6">
          <w:pPr>
            <w:pStyle w:val="Heading5OrgManual"/>
          </w:pPr>
          <w:r w:rsidRPr="00FF2450">
            <w:t xml:space="preserve">RESPONSIBILITY WHEN CONTRACTING ACTIVITIES </w:t>
          </w:r>
        </w:p>
        <w:p w14:paraId="511F91EA" w14:textId="77777777" w:rsidR="004873BF" w:rsidRPr="00FF2450" w:rsidRDefault="00581773" w:rsidP="00E40D86">
          <w:pPr>
            <w:pStyle w:val="ListLevel0"/>
          </w:pPr>
          <w:r w:rsidRPr="00FF2450">
            <w:t>(a)</w:t>
          </w:r>
          <w:r w:rsidR="002D505A">
            <w:tab/>
          </w:r>
          <w:r w:rsidRPr="00FF2450">
            <w:t xml:space="preserve">Regardless of the approval status of the contracted organisation, the contracting organisation is responsible to ensure that all contracted activities are subject to hazard identification and risk management as required by </w:t>
          </w:r>
          <w:hyperlink w:anchor="_DxCrossRefBm1379192691" w:history="1">
            <w:r>
              <w:rPr>
                <w:rStyle w:val="Hyperlink"/>
              </w:rPr>
              <w:t>ATCO.OR.C.001</w:t>
            </w:r>
          </w:hyperlink>
          <w:r>
            <w:t xml:space="preserve">(c) and to compliance monitoring as required by </w:t>
          </w:r>
          <w:hyperlink w:anchor="_DxCrossRefBm1379192691" w:history="1">
            <w:r w:rsidR="002D505A">
              <w:rPr>
                <w:rStyle w:val="Hyperlink"/>
              </w:rPr>
              <w:t>ATCO.OR.C.001</w:t>
            </w:r>
          </w:hyperlink>
          <w:r>
            <w:t>(f).</w:t>
          </w:r>
        </w:p>
        <w:p w14:paraId="432DB119" w14:textId="77777777" w:rsidR="004873BF" w:rsidRPr="00FF2450" w:rsidRDefault="00581773" w:rsidP="000C00CF">
          <w:pPr>
            <w:pStyle w:val="ListLevel0"/>
          </w:pPr>
          <w:r w:rsidRPr="00FF2450">
            <w:t>(b)</w:t>
          </w:r>
          <w:r w:rsidRPr="00FF2450">
            <w:tab/>
            <w:t>When the contracted organisation is itself certified to carry out the contracted activities, the organisation’s compliance monitoring should at least check that the approval effectively covers the contracted activities and that it is still valid.</w:t>
          </w:r>
        </w:p>
      </w:sdtContent>
    </w:sdt>
    <w:bookmarkStart w:id="1692" w:name="_Toc405820173" w:displacedByCustomXml="next"/>
    <w:bookmarkStart w:id="1693" w:name="_Toc409168060" w:displacedByCustomXml="next"/>
    <w:bookmarkStart w:id="1694" w:name="_DxCrossRefBm1379192635" w:displacedByCustomXml="next"/>
    <w:bookmarkStart w:id="1695" w:name="_DxCrossRefBm9000261" w:displacedByCustomXml="next"/>
    <w:bookmarkStart w:id="1696" w:name="_Toc427661594" w:displacedByCustomXml="next"/>
    <w:bookmarkStart w:id="1697" w:name="_Toc256000138" w:displacedByCustomXml="next"/>
    <w:sdt>
      <w:sdtPr>
        <w:rPr>
          <w:b w:val="0"/>
          <w:color w:val="auto"/>
          <w:sz w:val="22"/>
          <w:szCs w:val="24"/>
          <w:lang w:val="en-US"/>
        </w:rPr>
        <w:alias w:val="topic"/>
        <w:tag w:val="topic"/>
        <w:id w:val="751279054"/>
      </w:sdtPr>
      <w:sdtContent>
        <w:p w14:paraId="4AEFE5EC" w14:textId="77777777" w:rsidR="00E64F7D" w:rsidRPr="00FF2450" w:rsidRDefault="00581773" w:rsidP="000F573D">
          <w:pPr>
            <w:pStyle w:val="Heading3IR"/>
          </w:pPr>
          <w:r w:rsidRPr="00FF2450">
            <w:t>ATCO.OR.C.010 Personnel requirements</w:t>
          </w:r>
          <w:bookmarkEnd w:id="1697"/>
          <w:bookmarkEnd w:id="1696"/>
          <w:bookmarkEnd w:id="1695"/>
          <w:bookmarkEnd w:id="1694"/>
        </w:p>
        <w:p w14:paraId="70546067" w14:textId="77777777" w:rsidR="00E64F7D" w:rsidRPr="00FF2450" w:rsidRDefault="00581773" w:rsidP="006D4902">
          <w:pPr>
            <w:pStyle w:val="ListLevel0"/>
          </w:pPr>
          <w:r w:rsidRPr="00FF2450">
            <w:t>(a)</w:t>
          </w:r>
          <w:r w:rsidRPr="00FF2450">
            <w:tab/>
            <w:t>Training organisations shall appoint an accountable manager.</w:t>
          </w:r>
        </w:p>
        <w:p w14:paraId="70034F2B" w14:textId="77777777" w:rsidR="00E64F7D" w:rsidRPr="00FF2450" w:rsidRDefault="00581773" w:rsidP="000D3924">
          <w:pPr>
            <w:pStyle w:val="ListLevel0"/>
          </w:pPr>
          <w:r w:rsidRPr="00FF2450">
            <w:t>(b)</w:t>
          </w:r>
          <w:r w:rsidRPr="00FF2450">
            <w:tab/>
            <w:t>A person or persons shall be nominated by the training organisation with the responsibility for training. Such person or persons shall be ultimately responsible to the accountable manager.</w:t>
          </w:r>
        </w:p>
        <w:p w14:paraId="4A011949" w14:textId="77777777" w:rsidR="00E64F7D" w:rsidRPr="00FF2450" w:rsidRDefault="00581773" w:rsidP="000D3924">
          <w:pPr>
            <w:pStyle w:val="ListLevel0"/>
          </w:pPr>
          <w:r w:rsidRPr="00FF2450">
            <w:t>(c)</w:t>
          </w:r>
          <w:r w:rsidRPr="00FF2450">
            <w:tab/>
            <w:t>Training organisations shall have sufficient qualified personnel for the planned tasks and activities to be performed in accordance with the applicable requirements.</w:t>
          </w:r>
        </w:p>
        <w:bookmarkEnd w:id="1693"/>
        <w:bookmarkEnd w:id="1692"/>
        <w:p w14:paraId="2733D851" w14:textId="77777777" w:rsidR="000F4B15" w:rsidRPr="000F4B15" w:rsidRDefault="00905225" w:rsidP="00E64F7D">
          <w:pPr>
            <w:pStyle w:val="ListLevel0"/>
            <w:rPr>
              <w:rStyle w:val="GeneralAviation"/>
            </w:rPr>
          </w:pPr>
          <w:r>
            <w:rPr>
              <w:rStyle w:val="GeneralAviation"/>
            </w:rPr>
            <w:t xml:space="preserve"> </w:t>
          </w:r>
          <w:r w:rsidR="00581773" w:rsidRPr="00BC1A78">
            <w:rPr>
              <w:rStyle w:val="GeneralAviation"/>
              <w:color w:val="auto"/>
            </w:rPr>
            <w:t>(d)</w:t>
          </w:r>
          <w:r w:rsidR="00581773" w:rsidRPr="00BC1A78">
            <w:rPr>
              <w:rStyle w:val="GeneralAviation"/>
              <w:color w:val="auto"/>
            </w:rPr>
            <w:tab/>
            <w:t>Training organisations shall maintain a record of theoretical instructors with their relevant professional qualifications, including demonstration of adequate knowledge and experience, instructional techniques assessment and subjects they are entitled to teach.</w:t>
          </w:r>
        </w:p>
        <w:p w14:paraId="0AFE6A41" w14:textId="77777777" w:rsidR="000F4B15" w:rsidRPr="00FF2450" w:rsidRDefault="00905225" w:rsidP="000F4B15">
          <w:pPr>
            <w:pStyle w:val="ListLevel0"/>
          </w:pPr>
          <w:r w:rsidRPr="00FF2450">
            <w:t xml:space="preserve"> </w:t>
          </w:r>
          <w:r w:rsidR="00581773" w:rsidRPr="00FF2450">
            <w:t>(e)</w:t>
          </w:r>
          <w:r w:rsidR="00581773" w:rsidRPr="00FF2450">
            <w:tab/>
            <w:t>Training organisations shall establish a procedure to maintain competence of the theoretical instructors.</w:t>
          </w:r>
        </w:p>
        <w:p w14:paraId="5D3EF662" w14:textId="77777777" w:rsidR="000F4B15" w:rsidRPr="00FF2450" w:rsidRDefault="00581773" w:rsidP="000F4B15">
          <w:pPr>
            <w:pStyle w:val="ListLevel0"/>
          </w:pPr>
          <w:r w:rsidRPr="00FF2450">
            <w:t>(f)</w:t>
          </w:r>
          <w:r w:rsidRPr="00FF2450">
            <w:tab/>
            <w:t>Training organisations shall ensure that practical instructors and assessors successfully complete refresher training in order to revalidate the respective endorsement.</w:t>
          </w:r>
        </w:p>
        <w:p w14:paraId="537F0556" w14:textId="77777777" w:rsidR="000F4B15" w:rsidRPr="000F4B15" w:rsidRDefault="00581773" w:rsidP="000F4B15">
          <w:pPr>
            <w:pStyle w:val="ListLevel0"/>
          </w:pPr>
          <w:r w:rsidRPr="00FF2450">
            <w:t>(g)</w:t>
          </w:r>
          <w:r w:rsidRPr="00FF2450">
            <w:tab/>
            <w:t xml:space="preserve">Training organisations shall maintain a record of persons qualified for assessing practical instructors' competence and assessors' competence, in accordance with </w:t>
          </w:r>
          <w:hyperlink w:anchor="_DxCrossRefBm1379192459" w:history="1">
            <w:r>
              <w:rPr>
                <w:rStyle w:val="Hyperlink"/>
              </w:rPr>
              <w:t>ATCO.C.045</w:t>
            </w:r>
          </w:hyperlink>
          <w:r>
            <w:t xml:space="preserve">, with their relevant endorsements. </w:t>
          </w:r>
        </w:p>
      </w:sdtContent>
    </w:sdt>
    <w:bookmarkStart w:id="1698" w:name="_DxCrossRefBm1379192708" w:displacedByCustomXml="next"/>
    <w:bookmarkStart w:id="1699" w:name="_DxCrossRefBm9000262" w:displacedByCustomXml="next"/>
    <w:bookmarkStart w:id="1700" w:name="_Toc427661595" w:displacedByCustomXml="next"/>
    <w:bookmarkStart w:id="1701" w:name="_Toc409168060_0" w:displacedByCustomXml="next"/>
    <w:bookmarkStart w:id="1702" w:name="_Toc405820173_0" w:displacedByCustomXml="next"/>
    <w:sdt>
      <w:sdtPr>
        <w:rPr>
          <w:b w:val="0"/>
          <w:color w:val="auto"/>
          <w:sz w:val="22"/>
          <w:lang w:val="en-US"/>
        </w:rPr>
        <w:alias w:val="topic"/>
        <w:tag w:val="topic"/>
        <w:id w:val="-556916370"/>
      </w:sdtPr>
      <w:sdtContent>
        <w:p w14:paraId="4AFC981F" w14:textId="77777777" w:rsidR="004873BF" w:rsidRPr="00FF2450" w:rsidRDefault="00581773" w:rsidP="000F573D">
          <w:pPr>
            <w:pStyle w:val="Heading4GM"/>
          </w:pPr>
          <w:r w:rsidRPr="00FF2450">
            <w:t>GM1 ATCO.OR.C.010(b);(c) Personnel requirements</w:t>
          </w:r>
          <w:bookmarkEnd w:id="1702"/>
          <w:bookmarkEnd w:id="1701"/>
          <w:bookmarkEnd w:id="1700"/>
          <w:bookmarkEnd w:id="1699"/>
          <w:bookmarkEnd w:id="1698"/>
        </w:p>
        <w:p w14:paraId="5764BBF8" w14:textId="77777777" w:rsidR="004873BF" w:rsidRPr="00FF2450" w:rsidRDefault="00581773" w:rsidP="004E522A">
          <w:pPr>
            <w:pStyle w:val="ListLevel0"/>
          </w:pPr>
          <w:r w:rsidRPr="00FF2450">
            <w:t>(a)</w:t>
          </w:r>
          <w:r w:rsidRPr="00FF2450">
            <w:tab/>
            <w:t>Training organisations may nominate the person responsible for training and a person or persons subordinate to him or her as chief training instructor(s)/unit responsible training officer(s).</w:t>
          </w:r>
        </w:p>
        <w:p w14:paraId="4E8C09B6" w14:textId="77777777" w:rsidR="004873BF" w:rsidRPr="00FF2450" w:rsidRDefault="00581773" w:rsidP="00E40D86">
          <w:pPr>
            <w:pStyle w:val="ListLevel0"/>
          </w:pPr>
          <w:r w:rsidRPr="00FF2450">
            <w:t>(b)</w:t>
          </w:r>
          <w:r w:rsidRPr="00FF2450">
            <w:tab/>
            <w:t>Usually, training organisations nominate only one person responsible for training.</w:t>
          </w:r>
        </w:p>
        <w:p w14:paraId="6D5D652E" w14:textId="77777777" w:rsidR="004873BF" w:rsidRPr="00FF2450" w:rsidRDefault="00581773" w:rsidP="00E40D86">
          <w:pPr>
            <w:pStyle w:val="ListLevel0"/>
          </w:pPr>
          <w:r w:rsidRPr="00FF2450">
            <w:t>(c)</w:t>
          </w:r>
          <w:r w:rsidRPr="00FF2450">
            <w:tab/>
            <w:t>Prerequisites, typical function and responsibilities of the person responsible for training may be:</w:t>
          </w:r>
        </w:p>
        <w:p w14:paraId="32FF7C4A" w14:textId="77777777" w:rsidR="004873BF" w:rsidRPr="00FF2450" w:rsidRDefault="00581773" w:rsidP="00D16529">
          <w:pPr>
            <w:pStyle w:val="ListLevel1"/>
          </w:pPr>
          <w:r w:rsidRPr="00FF2450">
            <w:t>(1)</w:t>
          </w:r>
          <w:r w:rsidRPr="00FF2450">
            <w:tab/>
            <w:t>to have extensive experience in instructing for all types of ATC training and possess sound managerial capability;</w:t>
          </w:r>
        </w:p>
        <w:p w14:paraId="0E4FEFFD" w14:textId="77777777" w:rsidR="004873BF" w:rsidRPr="00FF2450" w:rsidRDefault="00581773" w:rsidP="00D16529">
          <w:pPr>
            <w:pStyle w:val="ListLevel1"/>
          </w:pPr>
          <w:r w:rsidRPr="00FF2450">
            <w:t>(2)</w:t>
          </w:r>
          <w:r w:rsidRPr="00FF2450">
            <w:tab/>
            <w:t>to have overall responsibility for ensuring satisfactory integration of all training provided and for supervising the progress of the persons undertaking training;</w:t>
          </w:r>
        </w:p>
        <w:p w14:paraId="2BB66CDE" w14:textId="77777777" w:rsidR="004873BF" w:rsidRPr="00FF2450" w:rsidRDefault="00581773" w:rsidP="00D16529">
          <w:pPr>
            <w:pStyle w:val="ListLevel1"/>
          </w:pPr>
          <w:r w:rsidRPr="00FF2450">
            <w:lastRenderedPageBreak/>
            <w:t>(3)</w:t>
          </w:r>
          <w:r w:rsidRPr="00FF2450">
            <w:tab/>
            <w:t>to be responsible for coordinating and delegating the contact to the competent authority in training-related issues; and</w:t>
          </w:r>
        </w:p>
        <w:p w14:paraId="107B3DB8" w14:textId="77777777" w:rsidR="004873BF" w:rsidRPr="00FF2450" w:rsidRDefault="00581773" w:rsidP="00D16529">
          <w:pPr>
            <w:pStyle w:val="ListLevel1"/>
          </w:pPr>
          <w:r w:rsidRPr="00FF2450">
            <w:t>(4)</w:t>
          </w:r>
          <w:r w:rsidRPr="00FF2450">
            <w:tab/>
            <w:t>to be ultimately responsible to the accountable manager.</w:t>
          </w:r>
        </w:p>
        <w:p w14:paraId="62FB70BE" w14:textId="77777777" w:rsidR="004873BF" w:rsidRPr="00FF2450" w:rsidRDefault="00581773" w:rsidP="00D16529">
          <w:pPr>
            <w:pStyle w:val="ListLevel0"/>
          </w:pPr>
          <w:r w:rsidRPr="00FF2450">
            <w:t>(d</w:t>
          </w:r>
          <w:r w:rsidR="00D16529">
            <w:t>)</w:t>
          </w:r>
          <w:r w:rsidRPr="00FF2450">
            <w:tab/>
          </w:r>
          <w:r w:rsidR="00B2269B" w:rsidRPr="00B2269B">
            <w:t>Prerequisites, typical functions and responsibilities of the chief training instructor(s)/unit responsible training officer(s) may be:</w:t>
          </w:r>
        </w:p>
        <w:p w14:paraId="63210C00" w14:textId="77777777" w:rsidR="004873BF" w:rsidRPr="00FF2450" w:rsidRDefault="00581773" w:rsidP="00D16529">
          <w:pPr>
            <w:pStyle w:val="ListLevel1"/>
          </w:pPr>
          <w:r w:rsidRPr="00FF2450">
            <w:t>(1)</w:t>
          </w:r>
          <w:r w:rsidRPr="00FF2450">
            <w:tab/>
            <w:t>to have extensive experience in instructing for all types of ATC training and possess sound managerial capability;</w:t>
          </w:r>
        </w:p>
        <w:p w14:paraId="05D65A2F" w14:textId="77777777" w:rsidR="004873BF" w:rsidRPr="00FF2450" w:rsidRDefault="00581773" w:rsidP="00D16529">
          <w:pPr>
            <w:pStyle w:val="ListLevel1"/>
          </w:pPr>
          <w:r w:rsidRPr="00FF2450">
            <w:t>(2)</w:t>
          </w:r>
          <w:r w:rsidRPr="00FF2450">
            <w:tab/>
            <w:t>to have responsibility for ensuring satisfactory training is provided and for supervising the progress of the persons undertaking training in the areas that have been delegated by the person responsible for training; and</w:t>
          </w:r>
        </w:p>
        <w:p w14:paraId="0B4E6C0F" w14:textId="77777777" w:rsidR="004873BF" w:rsidRPr="00FF2450" w:rsidRDefault="00581773" w:rsidP="00D16529">
          <w:pPr>
            <w:pStyle w:val="ListLevel1"/>
          </w:pPr>
          <w:r w:rsidRPr="00FF2450">
            <w:t>(3)</w:t>
          </w:r>
          <w:r w:rsidRPr="00FF2450">
            <w:tab/>
            <w:t>to report to the person responsible for training.</w:t>
          </w:r>
        </w:p>
      </w:sdtContent>
    </w:sdt>
    <w:bookmarkStart w:id="1703" w:name="_Toc405820174" w:displacedByCustomXml="next"/>
    <w:bookmarkStart w:id="1704" w:name="_Toc409168061" w:displacedByCustomXml="next"/>
    <w:bookmarkStart w:id="1705" w:name="_DxCrossRefBm1379192709" w:displacedByCustomXml="next"/>
    <w:bookmarkStart w:id="1706" w:name="_DxCrossRefBm9000263" w:displacedByCustomXml="next"/>
    <w:bookmarkStart w:id="1707" w:name="_Toc427661596" w:displacedByCustomXml="next"/>
    <w:bookmarkStart w:id="1708" w:name="_Toc256000139" w:displacedByCustomXml="next"/>
    <w:sdt>
      <w:sdtPr>
        <w:rPr>
          <w:b w:val="0"/>
          <w:color w:val="auto"/>
          <w:sz w:val="22"/>
          <w:szCs w:val="24"/>
          <w:lang w:val="en-US"/>
        </w:rPr>
        <w:alias w:val="topic"/>
        <w:tag w:val="topic"/>
        <w:id w:val="362553680"/>
      </w:sdtPr>
      <w:sdtContent>
        <w:p w14:paraId="5A942AA7" w14:textId="77777777" w:rsidR="00B65406" w:rsidRPr="00FF2450" w:rsidRDefault="00581773" w:rsidP="000F573D">
          <w:pPr>
            <w:pStyle w:val="Heading3IR"/>
          </w:pPr>
          <w:r w:rsidRPr="00FF2450">
            <w:t>ATCO.OR.C.015 Facilities and equipment</w:t>
          </w:r>
          <w:bookmarkEnd w:id="1708"/>
          <w:bookmarkEnd w:id="1707"/>
          <w:bookmarkEnd w:id="1706"/>
          <w:bookmarkEnd w:id="1705"/>
        </w:p>
        <w:p w14:paraId="01353325" w14:textId="77777777" w:rsidR="00B65406" w:rsidRPr="00FF2450" w:rsidRDefault="00581773" w:rsidP="00811C12">
          <w:pPr>
            <w:pStyle w:val="ListLevel0"/>
          </w:pPr>
          <w:r w:rsidRPr="00FF2450">
            <w:t>(a)</w:t>
          </w:r>
          <w:r w:rsidRPr="00FF2450">
            <w:tab/>
            <w:t>Training organisations shall have facilities allowing the performance and management of all planned tasks and activities in accordance with this Regulation.</w:t>
          </w:r>
        </w:p>
        <w:p w14:paraId="70F7CA2F" w14:textId="77777777" w:rsidR="00B65406" w:rsidRPr="00FF2450" w:rsidRDefault="00581773" w:rsidP="000D3924">
          <w:pPr>
            <w:pStyle w:val="ListLevel0"/>
          </w:pPr>
          <w:r w:rsidRPr="00FF2450">
            <w:t>(b)</w:t>
          </w:r>
          <w:r w:rsidRPr="00FF2450">
            <w:tab/>
            <w:t>The training organisation shall ensure that the synthetic training devices comply with the applicable specifications and requirements appropriate to the task.</w:t>
          </w:r>
        </w:p>
        <w:bookmarkEnd w:id="1704"/>
        <w:bookmarkEnd w:id="1703"/>
        <w:p w14:paraId="6D1472AC" w14:textId="77777777" w:rsidR="00B65406" w:rsidRPr="00FF2450" w:rsidRDefault="00581773" w:rsidP="000D3924">
          <w:pPr>
            <w:pStyle w:val="ListLevel0"/>
          </w:pPr>
          <w:r w:rsidRPr="00FF2450">
            <w:t>(c)</w:t>
          </w:r>
          <w:r w:rsidRPr="00FF2450">
            <w:tab/>
            <w:t>During on-the-job training instruction, the training organisation shall ensure that the instructor has exactly the same information as the person undertaking OJT and the means to intervene immediately.</w:t>
          </w:r>
        </w:p>
      </w:sdtContent>
    </w:sdt>
    <w:bookmarkStart w:id="1709" w:name="_DxCrossRefBm1379192710" w:displacedByCustomXml="next"/>
    <w:bookmarkStart w:id="1710" w:name="_DxCrossRefBm9000264" w:displacedByCustomXml="next"/>
    <w:bookmarkStart w:id="1711" w:name="_Toc427661597" w:displacedByCustomXml="next"/>
    <w:bookmarkStart w:id="1712" w:name="_Toc409168061_0" w:displacedByCustomXml="next"/>
    <w:bookmarkStart w:id="1713" w:name="_Toc405820174_0" w:displacedByCustomXml="next"/>
    <w:sdt>
      <w:sdtPr>
        <w:rPr>
          <w:b w:val="0"/>
          <w:color w:val="auto"/>
          <w:sz w:val="22"/>
          <w:lang w:val="en-US"/>
        </w:rPr>
        <w:alias w:val="topic"/>
        <w:tag w:val="topic"/>
        <w:id w:val="1545146712"/>
      </w:sdtPr>
      <w:sdtContent>
        <w:p w14:paraId="448010C4" w14:textId="77777777" w:rsidR="004873BF" w:rsidRPr="00FF2450" w:rsidRDefault="00581773" w:rsidP="000F573D">
          <w:pPr>
            <w:pStyle w:val="Heading4AMC"/>
          </w:pPr>
          <w:r w:rsidRPr="00FF2450">
            <w:t>AMC1 ATCO.OR.C.015(a) Facilities and equipment</w:t>
          </w:r>
          <w:bookmarkEnd w:id="1713"/>
          <w:bookmarkEnd w:id="1712"/>
          <w:bookmarkEnd w:id="1711"/>
          <w:bookmarkEnd w:id="1710"/>
          <w:bookmarkEnd w:id="1709"/>
        </w:p>
        <w:p w14:paraId="001018C8" w14:textId="77777777" w:rsidR="004873BF" w:rsidRPr="00FF2450" w:rsidRDefault="00581773" w:rsidP="00D74E60">
          <w:pPr>
            <w:pStyle w:val="ListLevel0"/>
          </w:pPr>
          <w:r w:rsidRPr="00FF2450">
            <w:t>(a)</w:t>
          </w:r>
          <w:r w:rsidRPr="00FF2450">
            <w:tab/>
            <w:t>General areas</w:t>
          </w:r>
        </w:p>
        <w:p w14:paraId="04936183" w14:textId="77777777" w:rsidR="004873BF" w:rsidRPr="00FF2450" w:rsidRDefault="00581773" w:rsidP="00BA1622">
          <w:pPr>
            <w:pStyle w:val="Normal1"/>
          </w:pPr>
          <w:r w:rsidRPr="00FF2450">
            <w:t xml:space="preserve">A training organisation should have access to facilities appropriate to the size and scope of the intended operations provided in an environment conducive to learning. </w:t>
          </w:r>
        </w:p>
        <w:p w14:paraId="2510A28E" w14:textId="77777777" w:rsidR="004873BF" w:rsidRPr="00FF2450" w:rsidRDefault="00581773" w:rsidP="00E40D86">
          <w:pPr>
            <w:pStyle w:val="ListLevel0"/>
          </w:pPr>
          <w:r w:rsidRPr="00FF2450">
            <w:t>(b)</w:t>
          </w:r>
          <w:r w:rsidRPr="00FF2450">
            <w:tab/>
            <w:t>Training areas</w:t>
          </w:r>
        </w:p>
        <w:p w14:paraId="0A38D90E" w14:textId="77777777" w:rsidR="004873BF" w:rsidRPr="00FF2450" w:rsidRDefault="00581773" w:rsidP="00BA1622">
          <w:pPr>
            <w:pStyle w:val="Normal1"/>
          </w:pPr>
          <w:r w:rsidRPr="00FF2450">
            <w:t>For training organisations providing theoretical training, the facilities should also include sufficient suitably equipped classroom areas.</w:t>
          </w:r>
        </w:p>
      </w:sdtContent>
    </w:sdt>
    <w:bookmarkStart w:id="1714" w:name="_DxCrossRefBm1379192711" w:displacedByCustomXml="next"/>
    <w:bookmarkStart w:id="1715" w:name="_DxCrossRefBm9000265" w:displacedByCustomXml="next"/>
    <w:bookmarkStart w:id="1716" w:name="_Toc427661598" w:displacedByCustomXml="next"/>
    <w:bookmarkStart w:id="1717" w:name="_Toc409168062" w:displacedByCustomXml="next"/>
    <w:bookmarkStart w:id="1718" w:name="_Toc405820175" w:displacedByCustomXml="next"/>
    <w:sdt>
      <w:sdtPr>
        <w:rPr>
          <w:b w:val="0"/>
          <w:color w:val="auto"/>
          <w:sz w:val="22"/>
          <w:lang w:val="en-US"/>
        </w:rPr>
        <w:alias w:val="topic"/>
        <w:tag w:val="topic"/>
        <w:id w:val="1702155916"/>
      </w:sdtPr>
      <w:sdtContent>
        <w:p w14:paraId="41EBA994" w14:textId="77777777" w:rsidR="00F4478C" w:rsidRPr="0056084E" w:rsidRDefault="00581773" w:rsidP="00E30C4F">
          <w:pPr>
            <w:pStyle w:val="Heading4GM"/>
          </w:pPr>
          <w:r w:rsidRPr="00FF2450">
            <w:t>GM1 ATCO.OR.C.015(a) Facilities and equipment</w:t>
          </w:r>
          <w:bookmarkEnd w:id="1718"/>
          <w:bookmarkEnd w:id="1717"/>
          <w:bookmarkEnd w:id="1716"/>
          <w:bookmarkEnd w:id="1715"/>
          <w:bookmarkEnd w:id="1714"/>
        </w:p>
        <w:p w14:paraId="08D57526" w14:textId="77777777" w:rsidR="004873BF" w:rsidRPr="00FF2450" w:rsidRDefault="00581773" w:rsidP="00F4478C">
          <w:pPr>
            <w:pStyle w:val="ListLevel0"/>
          </w:pPr>
          <w:r w:rsidRPr="00FF2450">
            <w:t>(a)</w:t>
          </w:r>
          <w:r w:rsidRPr="00FF2450">
            <w:tab/>
            <w:t>General areas</w:t>
          </w:r>
        </w:p>
        <w:p w14:paraId="7FFBF93C" w14:textId="77777777" w:rsidR="004873BF" w:rsidRPr="00FF2450" w:rsidRDefault="00581773" w:rsidP="00EB5F15">
          <w:pPr>
            <w:pStyle w:val="Normal1"/>
          </w:pPr>
          <w:r w:rsidRPr="00FF2450">
            <w:t>These facilities should include general areas, which consist of sufficient:</w:t>
          </w:r>
        </w:p>
        <w:p w14:paraId="0095691D" w14:textId="77777777" w:rsidR="004873BF" w:rsidRPr="00FF2450" w:rsidRDefault="00581773" w:rsidP="00EB5F15">
          <w:pPr>
            <w:pStyle w:val="ListLevel1"/>
          </w:pPr>
          <w:r w:rsidRPr="00FF2450">
            <w:t>(1)</w:t>
          </w:r>
          <w:r w:rsidRPr="00FF2450">
            <w:tab/>
            <w:t>office space for managerial and administrative as well as training staff;</w:t>
          </w:r>
        </w:p>
        <w:p w14:paraId="7EEE29D0" w14:textId="77777777" w:rsidR="004873BF" w:rsidRPr="00FF2450" w:rsidRDefault="00581773" w:rsidP="00EB5F15">
          <w:pPr>
            <w:pStyle w:val="ListLevel1"/>
          </w:pPr>
          <w:r w:rsidRPr="00FF2450">
            <w:t>(2)</w:t>
          </w:r>
          <w:r w:rsidRPr="00FF2450">
            <w:tab/>
            <w:t>rooms for study and testing;</w:t>
          </w:r>
        </w:p>
        <w:p w14:paraId="11C71E2E" w14:textId="77777777" w:rsidR="004873BF" w:rsidRPr="00FF2450" w:rsidRDefault="00581773" w:rsidP="00EB5F15">
          <w:pPr>
            <w:pStyle w:val="ListLevel1"/>
          </w:pPr>
          <w:r w:rsidRPr="00FF2450">
            <w:t>(3)</w:t>
          </w:r>
          <w:r w:rsidRPr="00FF2450">
            <w:tab/>
            <w:t>library facilities; and</w:t>
          </w:r>
        </w:p>
        <w:p w14:paraId="1EDD9544" w14:textId="77777777" w:rsidR="004873BF" w:rsidRPr="00FF2450" w:rsidRDefault="00581773" w:rsidP="00EB5F15">
          <w:pPr>
            <w:pStyle w:val="ListLevel1"/>
          </w:pPr>
          <w:r w:rsidRPr="00FF2450">
            <w:t>(4)</w:t>
          </w:r>
          <w:r w:rsidRPr="00FF2450">
            <w:tab/>
            <w:t>storage areas, including secure areas for training and personnel records.</w:t>
          </w:r>
        </w:p>
        <w:p w14:paraId="35B42147" w14:textId="77777777" w:rsidR="004873BF" w:rsidRPr="00FF2450" w:rsidRDefault="00581773" w:rsidP="00E40D86">
          <w:pPr>
            <w:pStyle w:val="ListLevel0"/>
          </w:pPr>
          <w:r w:rsidRPr="00FF2450">
            <w:t>(b</w:t>
          </w:r>
          <w:r>
            <w:t>)</w:t>
          </w:r>
          <w:r w:rsidRPr="00FF2450">
            <w:tab/>
            <w:t>Training areas</w:t>
          </w:r>
        </w:p>
        <w:p w14:paraId="5A6D76E2" w14:textId="77777777" w:rsidR="004873BF" w:rsidRPr="00FF2450" w:rsidRDefault="00581773" w:rsidP="00EB5F15">
          <w:pPr>
            <w:pStyle w:val="Normal1"/>
          </w:pPr>
          <w:r w:rsidRPr="00FF2450">
            <w:t>For training organisations providing practical training, the facilities should also include sufficient:</w:t>
          </w:r>
        </w:p>
        <w:p w14:paraId="3476B0FE" w14:textId="77777777" w:rsidR="004873BF" w:rsidRPr="00FF2450" w:rsidRDefault="00581773" w:rsidP="00EB5F15">
          <w:pPr>
            <w:pStyle w:val="ListLevel1"/>
          </w:pPr>
          <w:r w:rsidRPr="00FF2450">
            <w:lastRenderedPageBreak/>
            <w:t>(1)</w:t>
          </w:r>
          <w:r w:rsidRPr="00FF2450">
            <w:tab/>
            <w:t>rooms for briefing and debriefing; and</w:t>
          </w:r>
        </w:p>
        <w:p w14:paraId="4870C189" w14:textId="77777777" w:rsidR="004873BF" w:rsidRPr="00FF2450" w:rsidRDefault="00581773" w:rsidP="00EB5F15">
          <w:pPr>
            <w:pStyle w:val="ListLevel1"/>
          </w:pPr>
          <w:r w:rsidRPr="00FF2450">
            <w:t>(2)</w:t>
          </w:r>
          <w:r w:rsidRPr="00FF2450">
            <w:tab/>
            <w:t>suitably equipped rooms for practical training.</w:t>
          </w:r>
        </w:p>
      </w:sdtContent>
    </w:sdt>
    <w:bookmarkStart w:id="1719" w:name="_DxCrossRefBm1379192712" w:displacedByCustomXml="next"/>
    <w:bookmarkStart w:id="1720" w:name="_DxCrossRefBm9000266" w:displacedByCustomXml="next"/>
    <w:bookmarkStart w:id="1721" w:name="_Toc427661599" w:displacedByCustomXml="next"/>
    <w:bookmarkStart w:id="1722" w:name="_Toc409168063" w:displacedByCustomXml="next"/>
    <w:bookmarkStart w:id="1723" w:name="_Toc405820176" w:displacedByCustomXml="next"/>
    <w:sdt>
      <w:sdtPr>
        <w:rPr>
          <w:b w:val="0"/>
          <w:color w:val="auto"/>
          <w:sz w:val="22"/>
          <w:lang w:val="en-US"/>
        </w:rPr>
        <w:alias w:val="topic"/>
        <w:tag w:val="topic"/>
        <w:id w:val="-1507793232"/>
      </w:sdtPr>
      <w:sdtContent>
        <w:p w14:paraId="28BD86A1" w14:textId="77777777" w:rsidR="0051250B" w:rsidRPr="0056084E" w:rsidRDefault="00581773" w:rsidP="00E30C4F">
          <w:pPr>
            <w:pStyle w:val="Heading4AMC"/>
          </w:pPr>
          <w:r w:rsidRPr="00FF2450">
            <w:t>AMC1 ATCO.OR.C.015(b) Facilities and equipment</w:t>
          </w:r>
          <w:bookmarkEnd w:id="1723"/>
          <w:bookmarkEnd w:id="1722"/>
          <w:bookmarkEnd w:id="1721"/>
          <w:bookmarkEnd w:id="1720"/>
          <w:bookmarkEnd w:id="1719"/>
        </w:p>
        <w:p w14:paraId="09E28A82" w14:textId="77777777" w:rsidR="004873BF" w:rsidRPr="00FF2450" w:rsidRDefault="00581773" w:rsidP="0051250B">
          <w:pPr>
            <w:pStyle w:val="Heading5OrgManual"/>
          </w:pPr>
          <w:r w:rsidRPr="00FF2450">
            <w:t>SPECIFICATIONS FOR SYNTHETIC TRAINING DEVICES</w:t>
          </w:r>
        </w:p>
        <w:p w14:paraId="52E863A9" w14:textId="77777777" w:rsidR="004873BF" w:rsidRPr="00FF2450" w:rsidRDefault="00581773" w:rsidP="007B14A2">
          <w:pPr>
            <w:pStyle w:val="ListLevel0"/>
          </w:pPr>
          <w:r w:rsidRPr="00FF2450">
            <w:t>(a)</w:t>
          </w:r>
          <w:r w:rsidRPr="00FF2450">
            <w:tab/>
            <w:t>Synthetic training devices classifications</w:t>
          </w:r>
        </w:p>
        <w:p w14:paraId="38441A58" w14:textId="77777777" w:rsidR="004873BF" w:rsidRPr="00FF2450" w:rsidRDefault="00581773" w:rsidP="00531AED">
          <w:pPr>
            <w:pStyle w:val="Normal1"/>
          </w:pPr>
          <w:r w:rsidRPr="00FF2450">
            <w:t>Synthetic training devices used for training should be classified according to one of the following classifications:</w:t>
          </w:r>
        </w:p>
        <w:p w14:paraId="27B3748B" w14:textId="77777777" w:rsidR="004873BF" w:rsidRPr="00FF2450" w:rsidRDefault="00581773" w:rsidP="00531AED">
          <w:pPr>
            <w:pStyle w:val="ListLevel1"/>
          </w:pPr>
          <w:r w:rsidRPr="00FF2450">
            <w:t>(1)</w:t>
          </w:r>
          <w:r w:rsidRPr="00FF2450">
            <w:tab/>
            <w:t>simulator (SIM);</w:t>
          </w:r>
        </w:p>
        <w:p w14:paraId="2A8AB26B" w14:textId="77777777" w:rsidR="004873BF" w:rsidRPr="00FF2450" w:rsidRDefault="00581773" w:rsidP="00531AED">
          <w:pPr>
            <w:pStyle w:val="ListLevel1"/>
          </w:pPr>
          <w:r w:rsidRPr="00FF2450">
            <w:t>(2)</w:t>
          </w:r>
          <w:r w:rsidRPr="00FF2450">
            <w:tab/>
            <w:t>part-task trainer (PTT).</w:t>
          </w:r>
        </w:p>
        <w:p w14:paraId="25EB7602" w14:textId="77777777" w:rsidR="004873BF" w:rsidRPr="00FF2450" w:rsidRDefault="00581773" w:rsidP="007B14A2">
          <w:pPr>
            <w:pStyle w:val="ListLevel0"/>
          </w:pPr>
          <w:r w:rsidRPr="00FF2450">
            <w:t>(b)</w:t>
          </w:r>
          <w:r w:rsidRPr="00FF2450">
            <w:tab/>
            <w:t>Synthetic training device (STD) criteria</w:t>
          </w:r>
        </w:p>
        <w:p w14:paraId="551AFAF9" w14:textId="77777777" w:rsidR="004873BF" w:rsidRPr="00FF2450" w:rsidRDefault="00581773" w:rsidP="00531AED">
          <w:pPr>
            <w:pStyle w:val="Normal1"/>
          </w:pPr>
          <w:r w:rsidRPr="00FF2450">
            <w:t xml:space="preserve">If an STD is used for training, it should be approved by the </w:t>
          </w:r>
          <w:r w:rsidR="000C00CF">
            <w:t>Committee</w:t>
          </w:r>
          <w:r w:rsidRPr="00FF2450">
            <w:t xml:space="preserve"> as part of the course approval process for any training plan. Training organisations should demonstrate how the STD will provide adequate support for the intended training, in particular, how the STD will meet the stated objectives of the practical training exercises and enable the performance objectives to be assessed to the level determined in the training programme.</w:t>
          </w:r>
        </w:p>
        <w:p w14:paraId="071B10E8" w14:textId="77777777" w:rsidR="004873BF" w:rsidRPr="00FF2450" w:rsidRDefault="00581773" w:rsidP="00531AED">
          <w:pPr>
            <w:pStyle w:val="Normal1"/>
          </w:pPr>
          <w:r w:rsidRPr="00FF2450">
            <w:t>This demonstration and the related documentation should include the following relevant criteria:</w:t>
          </w:r>
        </w:p>
        <w:p w14:paraId="34643DB8" w14:textId="77777777" w:rsidR="004873BF" w:rsidRPr="00FF2450" w:rsidRDefault="00581773" w:rsidP="00531AED">
          <w:pPr>
            <w:pStyle w:val="ListLevel1"/>
          </w:pPr>
          <w:r w:rsidRPr="00FF2450">
            <w:t>(1)</w:t>
          </w:r>
          <w:r w:rsidRPr="00FF2450">
            <w:tab/>
            <w:t>the general environment, which should provide an environment in which STD exercises may be run without undue interference from unrelated activities;</w:t>
          </w:r>
        </w:p>
        <w:p w14:paraId="04A0807B" w14:textId="77777777" w:rsidR="004873BF" w:rsidRPr="00FF2450" w:rsidRDefault="00581773" w:rsidP="00531AED">
          <w:pPr>
            <w:pStyle w:val="ListLevel1"/>
          </w:pPr>
          <w:r w:rsidRPr="00FF2450">
            <w:t>(2)</w:t>
          </w:r>
          <w:r w:rsidRPr="00FF2450">
            <w:tab/>
            <w:t>the STD layout;</w:t>
          </w:r>
        </w:p>
        <w:p w14:paraId="1C6DB0D9" w14:textId="77777777" w:rsidR="004873BF" w:rsidRPr="00FF2450" w:rsidRDefault="00581773" w:rsidP="00531AED">
          <w:pPr>
            <w:pStyle w:val="ListLevel1"/>
          </w:pPr>
          <w:r w:rsidRPr="00FF2450">
            <w:t>(3)</w:t>
          </w:r>
          <w:r w:rsidRPr="00FF2450">
            <w:tab/>
            <w:t>the equipment provided;</w:t>
          </w:r>
        </w:p>
        <w:p w14:paraId="37263738" w14:textId="77777777" w:rsidR="004873BF" w:rsidRPr="00FF2450" w:rsidRDefault="00581773" w:rsidP="00531AED">
          <w:pPr>
            <w:pStyle w:val="ListLevel1"/>
          </w:pPr>
          <w:r w:rsidRPr="00FF2450">
            <w:t>(4)</w:t>
          </w:r>
          <w:r w:rsidRPr="00FF2450">
            <w:tab/>
            <w:t>the display presentation, functionality, and updating of operational information;</w:t>
          </w:r>
        </w:p>
        <w:p w14:paraId="502136A2" w14:textId="77777777" w:rsidR="004873BF" w:rsidRPr="00FF2450" w:rsidRDefault="00581773" w:rsidP="00531AED">
          <w:pPr>
            <w:pStyle w:val="ListLevel1"/>
          </w:pPr>
          <w:r w:rsidRPr="00FF2450">
            <w:t>(5)</w:t>
          </w:r>
          <w:r w:rsidRPr="00FF2450">
            <w:tab/>
            <w:t>data displays, including strip displays, where appropriate;</w:t>
          </w:r>
        </w:p>
        <w:p w14:paraId="2539D625" w14:textId="77777777" w:rsidR="004873BF" w:rsidRPr="00FF2450" w:rsidRDefault="00581773" w:rsidP="00531AED">
          <w:pPr>
            <w:pStyle w:val="ListLevel1"/>
          </w:pPr>
          <w:r w:rsidRPr="00FF2450">
            <w:t>(6)</w:t>
          </w:r>
          <w:r w:rsidRPr="00FF2450">
            <w:tab/>
            <w:t>coordination facilities;</w:t>
          </w:r>
        </w:p>
        <w:p w14:paraId="36D9157F" w14:textId="77777777" w:rsidR="004873BF" w:rsidRPr="00FF2450" w:rsidRDefault="00581773" w:rsidP="00531AED">
          <w:pPr>
            <w:pStyle w:val="ListLevel1"/>
          </w:pPr>
          <w:r w:rsidRPr="00FF2450">
            <w:t>(7)</w:t>
          </w:r>
          <w:r w:rsidRPr="00FF2450">
            <w:tab/>
            <w:t>aircraft performance characteristics, including the availability of manoeuvres, e.g. holding or instrumental landing system (ILS) operation, required for a particular simulation;</w:t>
          </w:r>
        </w:p>
        <w:p w14:paraId="411A6AA0" w14:textId="77777777" w:rsidR="004873BF" w:rsidRPr="00FF2450" w:rsidRDefault="00581773" w:rsidP="00531AED">
          <w:pPr>
            <w:pStyle w:val="ListLevel1"/>
          </w:pPr>
          <w:r w:rsidRPr="00FF2450">
            <w:t>(8)</w:t>
          </w:r>
          <w:r w:rsidRPr="00FF2450">
            <w:tab/>
            <w:t>the availability of real-time changes during an exercise;</w:t>
          </w:r>
        </w:p>
        <w:p w14:paraId="2D794C86" w14:textId="77777777" w:rsidR="004873BF" w:rsidRPr="00FF2450" w:rsidRDefault="00581773" w:rsidP="00531AED">
          <w:pPr>
            <w:pStyle w:val="ListLevel1"/>
          </w:pPr>
          <w:r w:rsidRPr="00FF2450">
            <w:t>(9)</w:t>
          </w:r>
          <w:r w:rsidRPr="00FF2450">
            <w:tab/>
            <w:t>the processes by which the training organisation can be assured that staff associated with the training conducted with the use of an STD are competent;</w:t>
          </w:r>
        </w:p>
        <w:p w14:paraId="217986B3" w14:textId="77777777" w:rsidR="004873BF" w:rsidRPr="00FF2450" w:rsidRDefault="00581773" w:rsidP="00531AED">
          <w:pPr>
            <w:pStyle w:val="ListLevel1"/>
          </w:pPr>
          <w:r w:rsidRPr="00FF2450">
            <w:t>(10)</w:t>
          </w:r>
          <w:r w:rsidRPr="00FF2450">
            <w:tab/>
            <w:t>the degree of realism of any voice recognition system associated with the STD; and</w:t>
          </w:r>
        </w:p>
        <w:p w14:paraId="4E314895" w14:textId="77777777" w:rsidR="004873BF" w:rsidRPr="00FF2450" w:rsidRDefault="00581773" w:rsidP="00531AED">
          <w:pPr>
            <w:pStyle w:val="ListLevel1"/>
          </w:pPr>
          <w:r w:rsidRPr="00FF2450">
            <w:t>(11)</w:t>
          </w:r>
          <w:r w:rsidRPr="00FF2450">
            <w:tab/>
            <w:t>where a simulator is an integral part of an operational ATC system, the processes by which the training organisation is assured that interference between the simulated and operational environments is prevented.</w:t>
          </w:r>
        </w:p>
        <w:p w14:paraId="53BA67E0" w14:textId="77777777" w:rsidR="004873BF" w:rsidRPr="00FF2450" w:rsidRDefault="00581773" w:rsidP="00531AED">
          <w:pPr>
            <w:pStyle w:val="Normal2"/>
          </w:pPr>
          <w:r w:rsidRPr="00FF2450">
            <w:t>The extent to which the STD achieves the above criteria will be used to determine the adequacy of the STD for the proposed use. As a general principle, the greater the degree of replication of the operational position being represented, the greater the use will be possible for any particular training.</w:t>
          </w:r>
        </w:p>
        <w:p w14:paraId="312FDDDC" w14:textId="77777777" w:rsidR="004873BF" w:rsidRPr="00FF2450" w:rsidRDefault="00581773" w:rsidP="007B14A2">
          <w:pPr>
            <w:pStyle w:val="ListLevel0"/>
          </w:pPr>
          <w:r w:rsidRPr="00FF2450">
            <w:t>(c)</w:t>
          </w:r>
          <w:r w:rsidRPr="00FF2450">
            <w:tab/>
            <w:t>STD used for pre-on-the-job training</w:t>
          </w:r>
        </w:p>
        <w:p w14:paraId="145F0077" w14:textId="77777777" w:rsidR="004873BF" w:rsidRPr="00FF2450" w:rsidRDefault="00581773" w:rsidP="00531AED">
          <w:pPr>
            <w:pStyle w:val="Normal1"/>
          </w:pPr>
          <w:r w:rsidRPr="00FF2450">
            <w:lastRenderedPageBreak/>
            <w:t>When an STD is used for pre-on-the-job training and the training time is counted as operational training, the STD classification should be a full-size replica of a working position, including all equipment, and computer programmes necessary to represent the full tasks associated with that position, including realistic wind at all levels to facilitate SRA. In the case of a working position at a tower unit, it includes an out-of-the-tower view.</w:t>
          </w:r>
        </w:p>
      </w:sdtContent>
    </w:sdt>
    <w:bookmarkStart w:id="1724" w:name="_Toc405820177" w:displacedByCustomXml="next"/>
    <w:bookmarkStart w:id="1725" w:name="_Toc409168064" w:displacedByCustomXml="next"/>
    <w:bookmarkStart w:id="1726" w:name="_DxCrossRefBm1379192410" w:displacedByCustomXml="next"/>
    <w:bookmarkStart w:id="1727" w:name="_DxCrossRefBm9000267" w:displacedByCustomXml="next"/>
    <w:bookmarkStart w:id="1728" w:name="_Toc427661600" w:displacedByCustomXml="next"/>
    <w:bookmarkStart w:id="1729" w:name="_Toc256000140" w:displacedByCustomXml="next"/>
    <w:sdt>
      <w:sdtPr>
        <w:rPr>
          <w:b w:val="0"/>
          <w:color w:val="auto"/>
          <w:sz w:val="22"/>
          <w:szCs w:val="24"/>
          <w:lang w:val="en-US"/>
        </w:rPr>
        <w:alias w:val="topic"/>
        <w:tag w:val="topic"/>
        <w:id w:val="1313430542"/>
      </w:sdtPr>
      <w:sdtContent>
        <w:p w14:paraId="1BA189E8" w14:textId="77777777" w:rsidR="00B65406" w:rsidRPr="00FF2450" w:rsidRDefault="00581773" w:rsidP="000F573D">
          <w:pPr>
            <w:pStyle w:val="Heading3IR"/>
          </w:pPr>
          <w:r w:rsidRPr="00FF2450">
            <w:t>ATCO.OR.C.020 Record keeping</w:t>
          </w:r>
          <w:bookmarkEnd w:id="1729"/>
          <w:bookmarkEnd w:id="1728"/>
          <w:bookmarkEnd w:id="1727"/>
          <w:bookmarkEnd w:id="1726"/>
        </w:p>
        <w:p w14:paraId="1F34575C" w14:textId="77777777" w:rsidR="00B65406" w:rsidRPr="00FF2450" w:rsidRDefault="00581773" w:rsidP="00DD139F">
          <w:pPr>
            <w:pStyle w:val="ListLevel0"/>
          </w:pPr>
          <w:r w:rsidRPr="00FF2450">
            <w:t>(a)</w:t>
          </w:r>
          <w:r w:rsidRPr="00FF2450">
            <w:tab/>
            <w:t>Training organisations shall retain detailed records of persons undertaking or having undertaken training to show that all requirements of the training courses have been met.</w:t>
          </w:r>
        </w:p>
        <w:p w14:paraId="3608223D" w14:textId="77777777" w:rsidR="00B65406" w:rsidRPr="00FF2450" w:rsidRDefault="00581773" w:rsidP="000D3924">
          <w:pPr>
            <w:pStyle w:val="ListLevel0"/>
          </w:pPr>
          <w:r w:rsidRPr="00FF2450">
            <w:t>(b)</w:t>
          </w:r>
          <w:r w:rsidRPr="00FF2450">
            <w:tab/>
            <w:t>Training organisations shall establish and maintain a system for recording the professional qualifications and instructional techniques assessments of instructors and assessors, as well as the subjects they are entitled to teach, where appropriate.</w:t>
          </w:r>
        </w:p>
        <w:p w14:paraId="71165260" w14:textId="77777777" w:rsidR="00B65406" w:rsidRPr="00FF2450" w:rsidRDefault="00581773" w:rsidP="000D3924">
          <w:pPr>
            <w:pStyle w:val="ListLevel0"/>
          </w:pPr>
          <w:r w:rsidRPr="00FF2450">
            <w:t>(c)</w:t>
          </w:r>
          <w:r w:rsidRPr="00FF2450">
            <w:tab/>
            <w:t>The records required in points (a) and (b) shall be retained for a minimum period of five years subject to the applicable national data protection law:</w:t>
          </w:r>
        </w:p>
        <w:p w14:paraId="00633360" w14:textId="77777777" w:rsidR="00B65406" w:rsidRPr="00FF2450" w:rsidRDefault="00581773" w:rsidP="004D54A1">
          <w:pPr>
            <w:pStyle w:val="ListLevel1"/>
          </w:pPr>
          <w:r w:rsidRPr="00FF2450">
            <w:t>(1)</w:t>
          </w:r>
          <w:r w:rsidRPr="00FF2450">
            <w:tab/>
            <w:t>after the person undertaking training has completed the course; and</w:t>
          </w:r>
        </w:p>
        <w:p w14:paraId="78B69F25" w14:textId="77777777" w:rsidR="00B65406" w:rsidRPr="00FF2450" w:rsidRDefault="00581773" w:rsidP="004D54A1">
          <w:pPr>
            <w:pStyle w:val="ListLevel1"/>
          </w:pPr>
          <w:r w:rsidRPr="00FF2450">
            <w:t>(2)</w:t>
          </w:r>
          <w:r w:rsidRPr="00FF2450">
            <w:tab/>
            <w:t>after the instructor or assessor ceases to perform a function for the training organisation, as applicable.</w:t>
          </w:r>
        </w:p>
        <w:p w14:paraId="11045445" w14:textId="77777777" w:rsidR="00B65406" w:rsidRPr="00FF2450" w:rsidRDefault="00581773" w:rsidP="000D3924">
          <w:pPr>
            <w:pStyle w:val="ListLevel0"/>
          </w:pPr>
          <w:r w:rsidRPr="00FF2450">
            <w:t>(d)</w:t>
          </w:r>
          <w:r w:rsidRPr="00FF2450">
            <w:tab/>
            <w:t>The archiving process including the format of the records shall be specified in the training organisation's management system.</w:t>
          </w:r>
        </w:p>
        <w:bookmarkEnd w:id="1725"/>
        <w:bookmarkEnd w:id="1724"/>
        <w:p w14:paraId="6E21864C" w14:textId="77777777" w:rsidR="00B65406" w:rsidRPr="00FF2450" w:rsidRDefault="00581773" w:rsidP="000D3924">
          <w:pPr>
            <w:pStyle w:val="ListLevel0"/>
          </w:pPr>
          <w:r w:rsidRPr="00FF2450">
            <w:t>(e)</w:t>
          </w:r>
          <w:r w:rsidRPr="00FF2450">
            <w:tab/>
            <w:t>Records shall be stored in a secure manner.</w:t>
          </w:r>
        </w:p>
      </w:sdtContent>
    </w:sdt>
    <w:bookmarkStart w:id="1730" w:name="_DxCrossRefBm1379192714" w:displacedByCustomXml="next"/>
    <w:bookmarkStart w:id="1731" w:name="_DxCrossRefBm9000268" w:displacedByCustomXml="next"/>
    <w:bookmarkStart w:id="1732" w:name="_Toc427661601" w:displacedByCustomXml="next"/>
    <w:bookmarkStart w:id="1733" w:name="_Toc409168064_0" w:displacedByCustomXml="next"/>
    <w:bookmarkStart w:id="1734" w:name="_Toc405820177_0" w:displacedByCustomXml="next"/>
    <w:sdt>
      <w:sdtPr>
        <w:rPr>
          <w:b w:val="0"/>
          <w:color w:val="auto"/>
          <w:sz w:val="22"/>
          <w:lang w:val="en-US"/>
        </w:rPr>
        <w:alias w:val="topic"/>
        <w:tag w:val="topic"/>
        <w:id w:val="-1119067858"/>
      </w:sdtPr>
      <w:sdtContent>
        <w:p w14:paraId="172A0A66" w14:textId="77777777" w:rsidR="004873BF" w:rsidRPr="00FF2450" w:rsidRDefault="00581773" w:rsidP="000F573D">
          <w:pPr>
            <w:pStyle w:val="Heading4AMC"/>
          </w:pPr>
          <w:r w:rsidRPr="00FF2450">
            <w:t>AMC1 ATCO.OR.C.020(a);(b) Record keeping</w:t>
          </w:r>
          <w:bookmarkEnd w:id="1734"/>
          <w:bookmarkEnd w:id="1733"/>
          <w:bookmarkEnd w:id="1732"/>
          <w:bookmarkEnd w:id="1731"/>
          <w:bookmarkEnd w:id="1730"/>
        </w:p>
        <w:p w14:paraId="42DD970A" w14:textId="77777777" w:rsidR="004873BF" w:rsidRPr="00FF2450" w:rsidRDefault="00581773" w:rsidP="000F098A">
          <w:r w:rsidRPr="00FF2450">
            <w:t>Training organisations should maintain the following records:</w:t>
          </w:r>
        </w:p>
        <w:p w14:paraId="49F82603" w14:textId="77777777" w:rsidR="004873BF" w:rsidRPr="00FF2450" w:rsidRDefault="00581773" w:rsidP="00743F33">
          <w:pPr>
            <w:pStyle w:val="ListLevel0"/>
          </w:pPr>
          <w:r w:rsidRPr="00FF2450">
            <w:t>(a)</w:t>
          </w:r>
          <w:r w:rsidRPr="00FF2450">
            <w:tab/>
            <w:t>Records of persons undertaking training:</w:t>
          </w:r>
        </w:p>
        <w:p w14:paraId="4FD71097" w14:textId="77777777" w:rsidR="004873BF" w:rsidRPr="00FF2450" w:rsidRDefault="00581773" w:rsidP="005C46C1">
          <w:pPr>
            <w:pStyle w:val="ListLevel1"/>
          </w:pPr>
          <w:r w:rsidRPr="00FF2450">
            <w:t>(1)</w:t>
          </w:r>
          <w:r w:rsidRPr="00FF2450">
            <w:tab/>
            <w:t>personal information;</w:t>
          </w:r>
        </w:p>
        <w:p w14:paraId="08A43FFC" w14:textId="77777777" w:rsidR="004873BF" w:rsidRPr="00FF2450" w:rsidRDefault="00581773" w:rsidP="005C46C1">
          <w:pPr>
            <w:pStyle w:val="ListLevel1"/>
          </w:pPr>
          <w:r w:rsidRPr="00FF2450">
            <w:t>(2)</w:t>
          </w:r>
          <w:r w:rsidRPr="00FF2450">
            <w:tab/>
            <w:t>details of training received including the starting date of the training, as well as the results of the examinations and assessments;</w:t>
          </w:r>
        </w:p>
        <w:p w14:paraId="203752D5" w14:textId="77777777" w:rsidR="004873BF" w:rsidRPr="00FF2450" w:rsidRDefault="00581773" w:rsidP="005C46C1">
          <w:pPr>
            <w:pStyle w:val="ListLevel1"/>
          </w:pPr>
          <w:r w:rsidRPr="00FF2450">
            <w:t>(3)</w:t>
          </w:r>
          <w:r w:rsidRPr="00FF2450">
            <w:tab/>
            <w:t>detailed and regular progress report forms;</w:t>
          </w:r>
        </w:p>
        <w:p w14:paraId="05717645" w14:textId="77777777" w:rsidR="004873BF" w:rsidRPr="00FF2450" w:rsidRDefault="00581773" w:rsidP="005C46C1">
          <w:pPr>
            <w:pStyle w:val="ListLevel1"/>
          </w:pPr>
          <w:r w:rsidRPr="00FF2450">
            <w:t>(4)</w:t>
          </w:r>
          <w:r w:rsidRPr="00FF2450">
            <w:tab/>
            <w:t>certificate of completion of training courses.</w:t>
          </w:r>
        </w:p>
        <w:p w14:paraId="6CD2F414" w14:textId="77777777" w:rsidR="004873BF" w:rsidRPr="00FF2450" w:rsidRDefault="00581773" w:rsidP="00743F33">
          <w:pPr>
            <w:pStyle w:val="ListLevel0"/>
          </w:pPr>
          <w:r w:rsidRPr="00FF2450">
            <w:t>(b)</w:t>
          </w:r>
          <w:r w:rsidRPr="00FF2450">
            <w:tab/>
            <w:t>Records of instructors and assessors:</w:t>
          </w:r>
        </w:p>
        <w:p w14:paraId="73EA9A40" w14:textId="77777777" w:rsidR="004873BF" w:rsidRPr="00FF2450" w:rsidRDefault="00581773" w:rsidP="005C46C1">
          <w:pPr>
            <w:pStyle w:val="ListLevel1"/>
          </w:pPr>
          <w:r w:rsidRPr="00FF2450">
            <w:t>(1)</w:t>
          </w:r>
          <w:r w:rsidRPr="00FF2450">
            <w:tab/>
            <w:t>personal information;</w:t>
          </w:r>
        </w:p>
        <w:p w14:paraId="0A2C742D" w14:textId="77777777" w:rsidR="004873BF" w:rsidRPr="00FF2450" w:rsidRDefault="00581773" w:rsidP="005C46C1">
          <w:pPr>
            <w:pStyle w:val="ListLevel1"/>
          </w:pPr>
          <w:r w:rsidRPr="00FF2450">
            <w:t>(2)</w:t>
          </w:r>
          <w:r w:rsidRPr="00FF2450">
            <w:tab/>
            <w:t>qualification records;</w:t>
          </w:r>
        </w:p>
        <w:p w14:paraId="66719D9D" w14:textId="77777777" w:rsidR="004873BF" w:rsidRPr="00FF2450" w:rsidRDefault="00581773" w:rsidP="005C46C1">
          <w:pPr>
            <w:pStyle w:val="ListLevel1"/>
          </w:pPr>
          <w:r w:rsidRPr="00FF2450">
            <w:t>(3)</w:t>
          </w:r>
          <w:r w:rsidRPr="00FF2450">
            <w:tab/>
            <w:t>records of refresher training for instructors and assessors;</w:t>
          </w:r>
        </w:p>
        <w:p w14:paraId="2FB883E0" w14:textId="77777777" w:rsidR="004873BF" w:rsidRPr="00FF2450" w:rsidRDefault="00581773" w:rsidP="005C46C1">
          <w:pPr>
            <w:pStyle w:val="ListLevel1"/>
          </w:pPr>
          <w:r w:rsidRPr="00FF2450">
            <w:t>(4)</w:t>
          </w:r>
          <w:r w:rsidRPr="00FF2450">
            <w:tab/>
            <w:t>assessment reports;</w:t>
          </w:r>
        </w:p>
        <w:p w14:paraId="54A7FB2B" w14:textId="77777777" w:rsidR="004873BF" w:rsidRPr="00FF2450" w:rsidRDefault="00581773" w:rsidP="005C46C1">
          <w:pPr>
            <w:pStyle w:val="ListLevel1"/>
          </w:pPr>
          <w:r w:rsidRPr="00FF2450">
            <w:t>(5)</w:t>
          </w:r>
          <w:r w:rsidRPr="00FF2450">
            <w:tab/>
            <w:t xml:space="preserve">instructional and/or assessment time records. </w:t>
          </w:r>
        </w:p>
        <w:p w14:paraId="4B5B95CF" w14:textId="77777777" w:rsidR="004873BF" w:rsidRPr="00FF2450" w:rsidRDefault="00581773" w:rsidP="000F573D">
          <w:r w:rsidRPr="00FF2450">
            <w:t>Training organisations should submit training records and reports to the competent authority as required.</w:t>
          </w:r>
        </w:p>
      </w:sdtContent>
    </w:sdt>
    <w:bookmarkStart w:id="1735" w:name="_DxCrossRefBm1379192673" w:displacedByCustomXml="next"/>
    <w:bookmarkStart w:id="1736" w:name="_DxCrossRefBm9000269" w:displacedByCustomXml="next"/>
    <w:bookmarkStart w:id="1737" w:name="_Toc427661602" w:displacedByCustomXml="next"/>
    <w:bookmarkStart w:id="1738" w:name="_Toc256000141" w:displacedByCustomXml="next"/>
    <w:sdt>
      <w:sdtPr>
        <w:rPr>
          <w:b w:val="0"/>
          <w:color w:val="auto"/>
          <w:sz w:val="22"/>
          <w:szCs w:val="24"/>
          <w:lang w:val="en-US"/>
        </w:rPr>
        <w:alias w:val="topic"/>
        <w:tag w:val="topic"/>
        <w:id w:val="992489314"/>
      </w:sdtPr>
      <w:sdtContent>
        <w:p w14:paraId="138F0357" w14:textId="77777777" w:rsidR="00B65406" w:rsidRPr="00FF2450" w:rsidRDefault="00581773" w:rsidP="000F573D">
          <w:pPr>
            <w:pStyle w:val="Heading3IR"/>
          </w:pPr>
          <w:r w:rsidRPr="00FF2450">
            <w:t>ATCO.OR.C.025 Funding and insurances</w:t>
          </w:r>
          <w:bookmarkEnd w:id="1738"/>
          <w:bookmarkEnd w:id="1737"/>
          <w:bookmarkEnd w:id="1736"/>
          <w:bookmarkEnd w:id="1735"/>
        </w:p>
        <w:p w14:paraId="707FCB9D" w14:textId="77777777" w:rsidR="00B65406" w:rsidRPr="00FF2450" w:rsidRDefault="00581773" w:rsidP="00CD1032">
          <w:r w:rsidRPr="00FF2450">
            <w:t>Training organisations shall demonstrate that sufficient funding is available to conduct the training according to this Regulation and that the activities have sufficient insurance cover in accordance with the nature of the training provided and all activities can be carried out in accordance with this Regulation.</w:t>
          </w:r>
        </w:p>
      </w:sdtContent>
    </w:sdt>
    <w:bookmarkStart w:id="1739" w:name="_DxCrossRefBm1379192716" w:displacedByCustomXml="next"/>
    <w:bookmarkStart w:id="1740" w:name="_DxCrossRefBm9000270" w:displacedByCustomXml="next"/>
    <w:bookmarkStart w:id="1741" w:name="_Toc427661603" w:displacedByCustomXml="next"/>
    <w:bookmarkStart w:id="1742" w:name="_Toc409168065" w:displacedByCustomXml="next"/>
    <w:bookmarkStart w:id="1743" w:name="_Toc405820178" w:displacedByCustomXml="next"/>
    <w:sdt>
      <w:sdtPr>
        <w:rPr>
          <w:b w:val="0"/>
          <w:color w:val="auto"/>
          <w:sz w:val="22"/>
          <w:lang w:val="en-US"/>
        </w:rPr>
        <w:alias w:val="topic"/>
        <w:tag w:val="topic"/>
        <w:id w:val="-798126630"/>
      </w:sdtPr>
      <w:sdtContent>
        <w:p w14:paraId="71B329E9" w14:textId="77777777" w:rsidR="004873BF" w:rsidRPr="00FF2450" w:rsidRDefault="00581773" w:rsidP="000F573D">
          <w:pPr>
            <w:pStyle w:val="Heading4AMC"/>
          </w:pPr>
          <w:r w:rsidRPr="00FF2450">
            <w:t>AMC1 ATCO.OR.C.025 Funding and insurances</w:t>
          </w:r>
          <w:bookmarkEnd w:id="1743"/>
          <w:bookmarkEnd w:id="1742"/>
          <w:bookmarkEnd w:id="1741"/>
          <w:bookmarkEnd w:id="1740"/>
          <w:bookmarkEnd w:id="1739"/>
        </w:p>
        <w:p w14:paraId="015BD4CC" w14:textId="77777777" w:rsidR="004873BF" w:rsidRPr="00FF2450" w:rsidRDefault="00581773" w:rsidP="00044C1D">
          <w:pPr>
            <w:pStyle w:val="Heading5OrgManual"/>
          </w:pPr>
          <w:r w:rsidRPr="00FF2450">
            <w:t>SUFFICIENT FUNDING</w:t>
          </w:r>
        </w:p>
        <w:p w14:paraId="3AFF410B" w14:textId="77777777" w:rsidR="00687B62" w:rsidRDefault="00581773" w:rsidP="000F573D">
          <w:r w:rsidRPr="00FF2450">
            <w:t>To demonstrate compliance with the requirement on the availability of sufficient funding, training organisations may be required to present an economic study identifying the minimum amount necessary to ensure that the training is conducted in accordance with the applicable requirements.</w:t>
          </w:r>
        </w:p>
        <w:p w14:paraId="6D6F1FE8" w14:textId="77777777" w:rsidR="004873BF" w:rsidRPr="00FF2450" w:rsidRDefault="00000000" w:rsidP="000F573D"/>
      </w:sdtContent>
    </w:sdt>
    <w:bookmarkStart w:id="1744" w:name="_DxCrossRefBm1379192717" w:displacedByCustomXml="next"/>
    <w:bookmarkStart w:id="1745" w:name="_DxCrossRefBm9000271" w:displacedByCustomXml="next"/>
    <w:bookmarkStart w:id="1746" w:name="_Toc427661604" w:displacedByCustomXml="next"/>
    <w:bookmarkStart w:id="1747" w:name="_Toc409168066" w:displacedByCustomXml="next"/>
    <w:bookmarkStart w:id="1748" w:name="_Toc405820179" w:displacedByCustomXml="next"/>
    <w:sdt>
      <w:sdtPr>
        <w:rPr>
          <w:b w:val="0"/>
          <w:color w:val="auto"/>
          <w:sz w:val="22"/>
          <w:lang w:val="en-US"/>
        </w:rPr>
        <w:alias w:val="topic"/>
        <w:tag w:val="topic"/>
        <w:id w:val="1374291868"/>
      </w:sdtPr>
      <w:sdtContent>
        <w:p w14:paraId="5B27F593" w14:textId="77777777" w:rsidR="004873BF" w:rsidRPr="00FF2450" w:rsidRDefault="00581773" w:rsidP="000F573D">
          <w:pPr>
            <w:pStyle w:val="Heading4AMC"/>
          </w:pPr>
          <w:r w:rsidRPr="00FF2450">
            <w:t>AMC2 ATCO.OR.C.025 Funding and insurances</w:t>
          </w:r>
          <w:bookmarkEnd w:id="1748"/>
          <w:bookmarkEnd w:id="1747"/>
          <w:bookmarkEnd w:id="1746"/>
          <w:bookmarkEnd w:id="1745"/>
          <w:bookmarkEnd w:id="1744"/>
        </w:p>
        <w:p w14:paraId="2704F0A1" w14:textId="77777777" w:rsidR="004873BF" w:rsidRPr="00FF2450" w:rsidRDefault="00581773" w:rsidP="005060DB">
          <w:pPr>
            <w:pStyle w:val="Heading5OrgManual"/>
          </w:pPr>
          <w:r w:rsidRPr="00FF2450">
            <w:t>SUFFICIENT INSURANCE COVER</w:t>
          </w:r>
        </w:p>
        <w:p w14:paraId="03901D5E" w14:textId="77777777" w:rsidR="004873BF" w:rsidRPr="00FF2450" w:rsidRDefault="00581773" w:rsidP="000F573D">
          <w:r w:rsidRPr="00FF2450">
            <w:t>To demonstrate compliance with the requirement on sufficient insurance cover, training organisations may be required to provide a deposit of an insurance certificate or other evidence of valid insurance.</w:t>
          </w:r>
        </w:p>
        <w:p w14:paraId="4AC3608F" w14:textId="77777777" w:rsidR="004873BF" w:rsidRPr="00FF2450" w:rsidRDefault="00581773" w:rsidP="000F573D">
          <w:r w:rsidRPr="00FF2450">
            <w:t>The insurance cover should be established by taking into account the nature of the training provided, the frequency and the fees applicable to the training courses.</w:t>
          </w:r>
        </w:p>
      </w:sdtContent>
    </w:sdt>
    <w:bookmarkStart w:id="1749" w:name="_Toc256000142" w:displacedByCustomXml="next"/>
    <w:sdt>
      <w:sdtPr>
        <w:alias w:val="heading"/>
        <w:tag w:val="heading"/>
        <w:id w:val="-471169374"/>
      </w:sdtPr>
      <w:sdtContent>
        <w:p w14:paraId="445C3DBE" w14:textId="77777777" w:rsidR="00090094" w:rsidRDefault="00581773">
          <w:pPr>
            <w:pStyle w:val="Heading2"/>
          </w:pPr>
          <w:r>
            <w:t>SUBPART D – REQUIREMENTS FOR TRAINING COURSES AND TRAINING PLANS</w:t>
          </w:r>
        </w:p>
        <w:bookmarkEnd w:id="1749" w:displacedByCustomXml="next"/>
      </w:sdtContent>
    </w:sdt>
    <w:bookmarkStart w:id="1750" w:name="_DxCrossRefBm1379192639" w:displacedByCustomXml="next"/>
    <w:bookmarkStart w:id="1751" w:name="_DxCrossRefBm9000272" w:displacedByCustomXml="next"/>
    <w:bookmarkStart w:id="1752" w:name="_Toc427661606" w:displacedByCustomXml="next"/>
    <w:bookmarkStart w:id="1753" w:name="_Toc256000143" w:displacedByCustomXml="next"/>
    <w:sdt>
      <w:sdtPr>
        <w:rPr>
          <w:b w:val="0"/>
          <w:color w:val="auto"/>
          <w:sz w:val="22"/>
          <w:szCs w:val="24"/>
          <w:lang w:val="en-US"/>
        </w:rPr>
        <w:alias w:val="topic"/>
        <w:tag w:val="topic"/>
        <w:id w:val="-409401256"/>
      </w:sdtPr>
      <w:sdtContent>
        <w:p w14:paraId="21B97C2A" w14:textId="77777777" w:rsidR="0001414C" w:rsidRPr="00FF2450" w:rsidRDefault="00581773" w:rsidP="000F573D">
          <w:pPr>
            <w:pStyle w:val="Heading3IR"/>
          </w:pPr>
          <w:r w:rsidRPr="00FF2450">
            <w:t>ATCO.OR.D.001 Requirements for training courses and training plans</w:t>
          </w:r>
          <w:bookmarkEnd w:id="1753"/>
          <w:bookmarkEnd w:id="1752"/>
          <w:bookmarkEnd w:id="1751"/>
          <w:bookmarkEnd w:id="1750"/>
        </w:p>
        <w:p w14:paraId="63DD1E70" w14:textId="77777777" w:rsidR="0001414C" w:rsidRPr="00FF2450" w:rsidRDefault="00581773" w:rsidP="00562585">
          <w:r w:rsidRPr="00FF2450">
            <w:t xml:space="preserve"> Training organisations shall develop:</w:t>
          </w:r>
        </w:p>
        <w:p w14:paraId="34E59DF5" w14:textId="77777777" w:rsidR="0001414C" w:rsidRPr="00FF2450" w:rsidRDefault="00581773" w:rsidP="00A76583">
          <w:pPr>
            <w:pStyle w:val="ListLevel0"/>
          </w:pPr>
          <w:r w:rsidRPr="00FF2450">
            <w:t>(a)</w:t>
          </w:r>
          <w:r w:rsidRPr="00FF2450">
            <w:tab/>
            <w:t>training plans and training courses associated to the type(s) of training provided in accordance with the requirements set out in Annex I (Part ATCO), Subpart D;</w:t>
          </w:r>
        </w:p>
        <w:p w14:paraId="67E98FBA" w14:textId="77777777" w:rsidR="009E7356" w:rsidRPr="00350971" w:rsidRDefault="00350971" w:rsidP="00350971">
          <w:pPr>
            <w:pStyle w:val="ListLevel0"/>
            <w:rPr>
              <w:color w:val="A25EAB"/>
            </w:rPr>
          </w:pPr>
          <w:bookmarkStart w:id="1754" w:name="_Hlk137673574_3"/>
          <w:r>
            <w:rPr>
              <w:rStyle w:val="GeneralAviation"/>
            </w:rPr>
            <w:t xml:space="preserve"> </w:t>
          </w:r>
          <w:r w:rsidR="00581773" w:rsidRPr="00687B62">
            <w:rPr>
              <w:rStyle w:val="GeneralAviation"/>
              <w:color w:val="auto"/>
            </w:rPr>
            <w:t>(b)</w:t>
          </w:r>
          <w:r w:rsidR="00581773" w:rsidRPr="00687B62">
            <w:rPr>
              <w:rStyle w:val="GeneralAviation"/>
              <w:color w:val="auto"/>
            </w:rPr>
            <w:tab/>
            <w:t>subjects, topics and subtopics for rating endorsements in accordance with the requirements laid down in Annex I (Part ATCO);</w:t>
          </w:r>
          <w:bookmarkEnd w:id="1754"/>
        </w:p>
        <w:p w14:paraId="063BB69A" w14:textId="77777777" w:rsidR="0001414C" w:rsidRPr="00FF2450" w:rsidRDefault="00581773" w:rsidP="00A76583">
          <w:pPr>
            <w:pStyle w:val="ListLevel0"/>
          </w:pPr>
          <w:r w:rsidRPr="00FF2450">
            <w:t>(c)</w:t>
          </w:r>
          <w:r w:rsidRPr="00FF2450">
            <w:tab/>
            <w:t xml:space="preserve">methods of assessments in accordance with </w:t>
          </w:r>
          <w:hyperlink w:anchor="_DxCrossRefBm1379192556" w:history="1">
            <w:r>
              <w:rPr>
                <w:rStyle w:val="Hyperlink"/>
              </w:rPr>
              <w:t>ATCO.D.090</w:t>
            </w:r>
          </w:hyperlink>
          <w:r>
            <w:t>(a)(3) a</w:t>
          </w:r>
          <w:r w:rsidRPr="00FF2450">
            <w:t xml:space="preserve">nd </w:t>
          </w:r>
          <w:hyperlink w:anchor="_DxCrossRefBm1379192562" w:history="1">
            <w:r>
              <w:rPr>
                <w:rStyle w:val="Hyperlink"/>
              </w:rPr>
              <w:t>ATCO.D.095</w:t>
            </w:r>
          </w:hyperlink>
          <w:r>
            <w:t>(a)(3).</w:t>
          </w:r>
          <w:r w:rsidR="001A4458">
            <w:t xml:space="preserve"> </w:t>
          </w:r>
        </w:p>
      </w:sdtContent>
    </w:sdt>
    <w:bookmarkStart w:id="1755" w:name="_DxCrossRefBm1379192719" w:displacedByCustomXml="next"/>
    <w:bookmarkStart w:id="1756" w:name="_DxCrossRefBm9000273" w:displacedByCustomXml="next"/>
    <w:bookmarkStart w:id="1757" w:name="_Toc427661607" w:displacedByCustomXml="next"/>
    <w:bookmarkStart w:id="1758" w:name="_Toc256000144" w:displacedByCustomXml="next"/>
    <w:sdt>
      <w:sdtPr>
        <w:rPr>
          <w:b w:val="0"/>
          <w:color w:val="auto"/>
          <w:sz w:val="22"/>
          <w:szCs w:val="24"/>
          <w:lang w:val="en-US"/>
        </w:rPr>
        <w:alias w:val="topic"/>
        <w:tag w:val="topic"/>
        <w:id w:val="-1756094425"/>
      </w:sdtPr>
      <w:sdtContent>
        <w:p w14:paraId="3BD8F83B" w14:textId="77777777" w:rsidR="00B65406" w:rsidRPr="00FF2450" w:rsidRDefault="00581773" w:rsidP="000F573D">
          <w:pPr>
            <w:pStyle w:val="Heading3IR"/>
          </w:pPr>
          <w:r w:rsidRPr="00FF2450">
            <w:t>ATCO.OR.D.005 Examination and assessment results and certificates</w:t>
          </w:r>
          <w:bookmarkEnd w:id="1758"/>
          <w:bookmarkEnd w:id="1757"/>
          <w:bookmarkEnd w:id="1756"/>
          <w:bookmarkEnd w:id="1755"/>
        </w:p>
        <w:p w14:paraId="0DB7B173" w14:textId="77777777" w:rsidR="00B65406" w:rsidRPr="00FF2450" w:rsidRDefault="00581773" w:rsidP="008449CD">
          <w:pPr>
            <w:pStyle w:val="ListLevel0"/>
          </w:pPr>
          <w:r w:rsidRPr="00FF2450">
            <w:t>(a)</w:t>
          </w:r>
          <w:r w:rsidRPr="00FF2450">
            <w:tab/>
            <w:t>The training organisation shall make available to the applicant his/her results of examinations and assessments and, upon applicant's request, issue a certificate with his/her result of examinations and assessments.</w:t>
          </w:r>
        </w:p>
        <w:p w14:paraId="5B1F3D3A" w14:textId="77777777" w:rsidR="00B65406" w:rsidRPr="00FF2450" w:rsidRDefault="00581773" w:rsidP="00A76583">
          <w:pPr>
            <w:pStyle w:val="ListLevel0"/>
          </w:pPr>
          <w:r w:rsidRPr="00FF2450">
            <w:t>(b)</w:t>
          </w:r>
          <w:r w:rsidRPr="00FF2450">
            <w:tab/>
            <w:t>Upon successful completion of initial training, or of rating training for the issue of an additional rating, the training organisation shall issue a certificate.</w:t>
          </w:r>
        </w:p>
        <w:p w14:paraId="587CB99A" w14:textId="77777777" w:rsidR="00C1615E" w:rsidRPr="00FF2450" w:rsidRDefault="00581773" w:rsidP="00B413E0">
          <w:pPr>
            <w:pStyle w:val="ListLevel0"/>
          </w:pPr>
          <w:r w:rsidRPr="00FF2450">
            <w:t>(c)</w:t>
          </w:r>
          <w:r w:rsidRPr="00FF2450">
            <w:tab/>
            <w:t xml:space="preserve">A certificate of completion of the basic training shall only be issued upon request of the applicant if all subjects, topics and subtopics contained in </w:t>
          </w:r>
          <w:hyperlink w:anchor="_DxCrossRefBm1379192480" w:history="1">
            <w:r w:rsidRPr="00572D39">
              <w:rPr>
                <w:rStyle w:val="Hyperlink"/>
              </w:rPr>
              <w:t>Appendix 2 of Annex I</w:t>
            </w:r>
          </w:hyperlink>
          <w:r w:rsidRPr="00FF2450">
            <w:t xml:space="preserve"> have been </w:t>
          </w:r>
          <w:r w:rsidRPr="00FF2450">
            <w:lastRenderedPageBreak/>
            <w:t>completed and the applicant has successfully passed the associated examinations and assessments.</w:t>
          </w:r>
        </w:p>
      </w:sdtContent>
    </w:sdt>
    <w:bookmarkStart w:id="1759" w:name="_Toc256000145" w:displacedByCustomXml="next"/>
    <w:sdt>
      <w:sdtPr>
        <w:alias w:val="heading"/>
        <w:tag w:val="heading"/>
        <w:id w:val="-1764753007"/>
      </w:sdtPr>
      <w:sdtContent>
        <w:p w14:paraId="43E9397D" w14:textId="77777777" w:rsidR="00090094" w:rsidRDefault="00581773">
          <w:pPr>
            <w:pStyle w:val="Heading2"/>
          </w:pPr>
          <w:r>
            <w:t>SUBPART E – REQUIREMENTS FOR AERO-MEDICAL CENTRES</w:t>
          </w:r>
        </w:p>
        <w:bookmarkEnd w:id="1759" w:displacedByCustomXml="next"/>
      </w:sdtContent>
    </w:sdt>
    <w:bookmarkStart w:id="1760" w:name="_DxCrossRefBm1379192720" w:displacedByCustomXml="next"/>
    <w:bookmarkStart w:id="1761" w:name="_DxCrossRefBm9000274" w:displacedByCustomXml="next"/>
    <w:bookmarkStart w:id="1762" w:name="_Toc427661609" w:displacedByCustomXml="next"/>
    <w:bookmarkStart w:id="1763" w:name="_Toc256000146" w:displacedByCustomXml="next"/>
    <w:sdt>
      <w:sdtPr>
        <w:rPr>
          <w:b w:val="0"/>
          <w:color w:val="auto"/>
          <w:sz w:val="22"/>
          <w:szCs w:val="24"/>
          <w:lang w:val="en-US"/>
        </w:rPr>
        <w:alias w:val="topic"/>
        <w:tag w:val="topic"/>
        <w:id w:val="1561731735"/>
      </w:sdtPr>
      <w:sdtContent>
        <w:p w14:paraId="654F4381" w14:textId="77777777" w:rsidR="00B65406" w:rsidRPr="00FF2450" w:rsidRDefault="00581773" w:rsidP="000F573D">
          <w:pPr>
            <w:pStyle w:val="Heading3IR"/>
          </w:pPr>
          <w:r w:rsidRPr="00FF2450">
            <w:t>ATCO.OR.E.001 Aero-medical centres</w:t>
          </w:r>
          <w:bookmarkEnd w:id="1763"/>
          <w:bookmarkEnd w:id="1762"/>
          <w:bookmarkEnd w:id="1761"/>
          <w:bookmarkEnd w:id="1760"/>
        </w:p>
        <w:p w14:paraId="2CDD9690" w14:textId="77777777" w:rsidR="00A16BDA" w:rsidRPr="00687B62" w:rsidRDefault="00581773" w:rsidP="00A16BDA">
          <w:pPr>
            <w:rPr>
              <w:rStyle w:val="GeneralAviation"/>
              <w:color w:val="auto"/>
            </w:rPr>
          </w:pPr>
          <w:bookmarkStart w:id="1764" w:name="_Hlk137673574_4"/>
          <w:r w:rsidRPr="00687B62">
            <w:rPr>
              <w:rStyle w:val="GeneralAviation"/>
              <w:color w:val="auto"/>
            </w:rPr>
            <w:t xml:space="preserve">Aero-medical centres (AeMCs) shall apply the provisions of Subparts ORA.GEN and ORA.AeMC of Annex VII </w:t>
          </w:r>
          <w:r w:rsidR="00687B62" w:rsidRPr="00687B62">
            <w:t>to the Order N 3-N of February 2, 2022 of the Minister of Territorial Administration and Infrastructure of the Republic of Armenia</w:t>
          </w:r>
          <w:r w:rsidR="00687B62" w:rsidRPr="00687B62">
            <w:rPr>
              <w:rStyle w:val="GeneralAviation"/>
              <w:color w:val="auto"/>
            </w:rPr>
            <w:t xml:space="preserve"> </w:t>
          </w:r>
          <w:r w:rsidRPr="00687B62">
            <w:rPr>
              <w:rStyle w:val="GeneralAviation"/>
              <w:color w:val="auto"/>
            </w:rPr>
            <w:t>(the Aircrew Regulation) , with:</w:t>
          </w:r>
        </w:p>
        <w:p w14:paraId="4BE5DEF7" w14:textId="77777777" w:rsidR="00A16BDA" w:rsidRPr="00687B62" w:rsidRDefault="00581773" w:rsidP="00A16BDA">
          <w:pPr>
            <w:pStyle w:val="ListLevel0"/>
            <w:rPr>
              <w:rStyle w:val="GeneralAviation"/>
              <w:color w:val="auto"/>
            </w:rPr>
          </w:pPr>
          <w:r w:rsidRPr="00687B62">
            <w:rPr>
              <w:rStyle w:val="GeneralAviation"/>
              <w:color w:val="auto"/>
            </w:rPr>
            <w:t>(a)</w:t>
          </w:r>
          <w:r w:rsidRPr="00687B62">
            <w:rPr>
              <w:rStyle w:val="GeneralAviation"/>
              <w:color w:val="auto"/>
            </w:rPr>
            <w:tab/>
            <w:t>all references to class 1 to be replaced with class 3; and</w:t>
          </w:r>
        </w:p>
        <w:p w14:paraId="4CA77C9A" w14:textId="77777777" w:rsidR="00A16BDA" w:rsidRPr="00350971" w:rsidRDefault="00581773" w:rsidP="00350971">
          <w:pPr>
            <w:pStyle w:val="ListLevel0"/>
            <w:rPr>
              <w:color w:val="A25EAB"/>
            </w:rPr>
          </w:pPr>
          <w:r w:rsidRPr="00687B62">
            <w:rPr>
              <w:rStyle w:val="GeneralAviation"/>
              <w:color w:val="auto"/>
            </w:rPr>
            <w:t>(b)</w:t>
          </w:r>
          <w:r w:rsidRPr="00687B62">
            <w:rPr>
              <w:rStyle w:val="GeneralAviation"/>
              <w:color w:val="auto"/>
            </w:rPr>
            <w:tab/>
            <w:t>all references to Part-MED to be replaced with Part ATCO.MED</w:t>
          </w:r>
          <w:bookmarkEnd w:id="1764"/>
          <w:r w:rsidR="00687B62">
            <w:rPr>
              <w:rStyle w:val="GeneralAviation"/>
              <w:color w:val="auto"/>
            </w:rPr>
            <w:t>.</w:t>
          </w:r>
        </w:p>
      </w:sdtContent>
    </w:sdt>
    <w:bookmarkStart w:id="1765" w:name="_Toc256000147" w:displacedByCustomXml="next"/>
    <w:sdt>
      <w:sdtPr>
        <w:alias w:val="heading"/>
        <w:tag w:val="heading"/>
        <w:id w:val="-1320030329"/>
      </w:sdtPr>
      <w:sdtContent>
        <w:p w14:paraId="5063F5BD" w14:textId="77777777" w:rsidR="00090094" w:rsidRDefault="00581773">
          <w:pPr>
            <w:pStyle w:val="Heading1"/>
          </w:pPr>
          <w:r>
            <w:t>ANNEX IV – PART ATCO.MED – MEDICAL REQUIREMENTS FOR AIR TRAFFIC CONTROLLERS</w:t>
          </w:r>
        </w:p>
        <w:bookmarkEnd w:id="1765" w:displacedByCustomXml="next"/>
      </w:sdtContent>
    </w:sdt>
    <w:bookmarkStart w:id="1766" w:name="_Toc256000148" w:displacedByCustomXml="next"/>
    <w:sdt>
      <w:sdtPr>
        <w:alias w:val="heading"/>
        <w:tag w:val="heading"/>
        <w:id w:val="-568295519"/>
      </w:sdtPr>
      <w:sdtContent>
        <w:p w14:paraId="25D72CAD" w14:textId="77777777" w:rsidR="00090094" w:rsidRDefault="00581773">
          <w:pPr>
            <w:pStyle w:val="Heading2"/>
          </w:pPr>
          <w:r>
            <w:t>SUBPART A – GENERAL REQUIREMENTS</w:t>
          </w:r>
        </w:p>
        <w:bookmarkEnd w:id="1766" w:displacedByCustomXml="next"/>
      </w:sdtContent>
    </w:sdt>
    <w:bookmarkStart w:id="1767" w:name="_Toc256000149" w:displacedByCustomXml="next"/>
    <w:sdt>
      <w:sdtPr>
        <w:alias w:val="heading"/>
        <w:tag w:val="heading"/>
        <w:id w:val="508170291"/>
      </w:sdtPr>
      <w:sdtContent>
        <w:p w14:paraId="4AD9BA98" w14:textId="77777777" w:rsidR="00090094" w:rsidRDefault="00581773">
          <w:pPr>
            <w:pStyle w:val="Heading3"/>
          </w:pPr>
          <w:r>
            <w:t>SECTION 1 – General</w:t>
          </w:r>
        </w:p>
        <w:bookmarkEnd w:id="1767" w:displacedByCustomXml="next"/>
      </w:sdtContent>
    </w:sdt>
    <w:bookmarkStart w:id="1768" w:name="_Toc373246754" w:displacedByCustomXml="next"/>
    <w:bookmarkStart w:id="1769" w:name="_Toc405820182" w:displacedByCustomXml="next"/>
    <w:bookmarkStart w:id="1770" w:name="_Toc409683340" w:displacedByCustomXml="next"/>
    <w:bookmarkStart w:id="1771" w:name="_DxCrossRefBm1379192721" w:displacedByCustomXml="next"/>
    <w:bookmarkStart w:id="1772" w:name="_DxCrossRefBm9000275" w:displacedByCustomXml="next"/>
    <w:bookmarkStart w:id="1773" w:name="_Toc427661614" w:displacedByCustomXml="next"/>
    <w:sdt>
      <w:sdtPr>
        <w:rPr>
          <w:b w:val="0"/>
          <w:color w:val="auto"/>
          <w:sz w:val="22"/>
          <w:szCs w:val="24"/>
          <w:lang w:val="en-US"/>
        </w:rPr>
        <w:alias w:val="topic"/>
        <w:tag w:val="topic"/>
        <w:id w:val="-1015997160"/>
      </w:sdtPr>
      <w:sdtContent>
        <w:p w14:paraId="1DD83994" w14:textId="77777777" w:rsidR="005F4710" w:rsidRPr="00FF2450" w:rsidRDefault="00581773" w:rsidP="000F573D">
          <w:pPr>
            <w:pStyle w:val="Heading4IR"/>
          </w:pPr>
          <w:r w:rsidRPr="00FF2450">
            <w:t>ATCO.MED.A.001 Competent authority</w:t>
          </w:r>
          <w:bookmarkEnd w:id="1773"/>
          <w:bookmarkEnd w:id="1772"/>
          <w:bookmarkEnd w:id="1771"/>
        </w:p>
        <w:p w14:paraId="0B25ACE0" w14:textId="77777777" w:rsidR="005F4710" w:rsidRPr="00FF2450" w:rsidRDefault="00581773" w:rsidP="008013D2">
          <w:r w:rsidRPr="00FF2450">
            <w:t>For the purpose of this Part, the competent authority shall be:</w:t>
          </w:r>
        </w:p>
        <w:p w14:paraId="3F65B324" w14:textId="77777777" w:rsidR="005F4710" w:rsidRPr="00FF2450" w:rsidRDefault="00581773" w:rsidP="001B74EE">
          <w:pPr>
            <w:pStyle w:val="ListLevel0"/>
          </w:pPr>
          <w:r w:rsidRPr="00FF2450">
            <w:t>(a)</w:t>
          </w:r>
          <w:r w:rsidRPr="00FF2450">
            <w:tab/>
            <w:t>for aero-medical centres (AeMCs):</w:t>
          </w:r>
        </w:p>
        <w:p w14:paraId="3B963489" w14:textId="77777777" w:rsidR="005F4710" w:rsidRPr="00FF2450" w:rsidRDefault="00581773" w:rsidP="00BA69F0">
          <w:pPr>
            <w:pStyle w:val="ListLevel1"/>
          </w:pPr>
          <w:r w:rsidRPr="00FF2450">
            <w:t>(1)</w:t>
          </w:r>
          <w:r w:rsidRPr="00FF2450">
            <w:tab/>
            <w:t xml:space="preserve">the authority designated by the </w:t>
          </w:r>
          <w:r w:rsidR="00687B62">
            <w:t>Republic of Armenia</w:t>
          </w:r>
          <w:r w:rsidRPr="00FF2450">
            <w:t xml:space="preserve"> where the AeMC has its principal place of business;</w:t>
          </w:r>
        </w:p>
        <w:p w14:paraId="0C6A380D" w14:textId="77777777" w:rsidR="005F4710" w:rsidRPr="00FF2450" w:rsidRDefault="00581773" w:rsidP="00BA69F0">
          <w:pPr>
            <w:pStyle w:val="ListLevel1"/>
          </w:pPr>
          <w:r w:rsidRPr="00FF2450">
            <w:t>(2)</w:t>
          </w:r>
          <w:r w:rsidRPr="00FF2450">
            <w:tab/>
            <w:t>the</w:t>
          </w:r>
          <w:r w:rsidR="000C00CF" w:rsidRPr="000C00CF">
            <w:t xml:space="preserve"> </w:t>
          </w:r>
          <w:r w:rsidR="000C00CF">
            <w:t>Committee</w:t>
          </w:r>
          <w:r w:rsidRPr="00FF2450">
            <w:t>, when the AeMC is located in a third country.</w:t>
          </w:r>
        </w:p>
        <w:p w14:paraId="61F4FAC0" w14:textId="77777777" w:rsidR="005F4710" w:rsidRPr="00FF2450" w:rsidRDefault="00581773" w:rsidP="001B74EE">
          <w:pPr>
            <w:pStyle w:val="ListLevel0"/>
          </w:pPr>
          <w:r w:rsidRPr="00FF2450">
            <w:t>(b)</w:t>
          </w:r>
          <w:r w:rsidRPr="00FF2450">
            <w:tab/>
            <w:t>for aero-medical examiners (AMEs):</w:t>
          </w:r>
        </w:p>
        <w:p w14:paraId="0E448227" w14:textId="77777777" w:rsidR="005F4710" w:rsidRPr="00FF2450" w:rsidRDefault="00581773" w:rsidP="00BA69F0">
          <w:pPr>
            <w:pStyle w:val="ListLevel1"/>
          </w:pPr>
          <w:r w:rsidRPr="00FF2450">
            <w:t>(1)</w:t>
          </w:r>
          <w:r w:rsidRPr="00FF2450">
            <w:tab/>
            <w:t>the</w:t>
          </w:r>
          <w:r w:rsidR="00302167">
            <w:t xml:space="preserve"> </w:t>
          </w:r>
          <w:r w:rsidR="000C00CF">
            <w:t>Committee</w:t>
          </w:r>
          <w:r w:rsidRPr="00FF2450">
            <w:t xml:space="preserve"> designated by the </w:t>
          </w:r>
          <w:r w:rsidR="00687B62">
            <w:t>Republic of Armenia</w:t>
          </w:r>
          <w:r w:rsidR="00687B62" w:rsidRPr="00FF2450">
            <w:t xml:space="preserve"> </w:t>
          </w:r>
          <w:r w:rsidRPr="00FF2450">
            <w:t>where the AMEs have their principal place of practice;</w:t>
          </w:r>
        </w:p>
        <w:bookmarkEnd w:id="1770"/>
        <w:bookmarkEnd w:id="1769"/>
        <w:bookmarkEnd w:id="1768"/>
        <w:p w14:paraId="7541C2F2" w14:textId="77777777" w:rsidR="005F4710" w:rsidRPr="00FF2450" w:rsidRDefault="00581773" w:rsidP="00BA69F0">
          <w:pPr>
            <w:pStyle w:val="ListLevel1"/>
          </w:pPr>
          <w:r w:rsidRPr="00FF2450">
            <w:t>(2)</w:t>
          </w:r>
          <w:r w:rsidRPr="00FF2450">
            <w:tab/>
            <w:t xml:space="preserve">if the principal place of practice of an AME is located in a third country, the </w:t>
          </w:r>
          <w:r w:rsidR="000C00CF">
            <w:t>Committee</w:t>
          </w:r>
          <w:r w:rsidRPr="00FF2450">
            <w:t xml:space="preserve"> designated by the </w:t>
          </w:r>
          <w:r w:rsidR="000C00CF">
            <w:t>Government of the Republic of Armenia</w:t>
          </w:r>
          <w:r w:rsidR="000C00CF" w:rsidRPr="00FF2450">
            <w:t xml:space="preserve"> </w:t>
          </w:r>
          <w:r w:rsidRPr="00FF2450">
            <w:t>to which the AME applies for the issue of the certificate.</w:t>
          </w:r>
        </w:p>
      </w:sdtContent>
    </w:sdt>
    <w:bookmarkStart w:id="1774" w:name="_DxCrossRefBm1379192722" w:displacedByCustomXml="next"/>
    <w:bookmarkStart w:id="1775" w:name="_DxCrossRefBm9000276" w:displacedByCustomXml="next"/>
    <w:bookmarkStart w:id="1776" w:name="_Toc427661615" w:displacedByCustomXml="next"/>
    <w:sdt>
      <w:sdtPr>
        <w:rPr>
          <w:b w:val="0"/>
          <w:color w:val="auto"/>
          <w:sz w:val="22"/>
          <w:szCs w:val="24"/>
          <w:lang w:val="en-US"/>
        </w:rPr>
        <w:alias w:val="topic"/>
        <w:tag w:val="topic"/>
        <w:id w:val="-282990828"/>
      </w:sdtPr>
      <w:sdtContent>
        <w:p w14:paraId="76E0A144" w14:textId="77777777" w:rsidR="00C96B47" w:rsidRPr="00FF2450" w:rsidRDefault="00581773" w:rsidP="000F573D">
          <w:pPr>
            <w:pStyle w:val="Heading4IR"/>
          </w:pPr>
          <w:r w:rsidRPr="00FF2450">
            <w:t>ATCO.MED.A.005 Scope</w:t>
          </w:r>
          <w:bookmarkEnd w:id="1776"/>
          <w:bookmarkEnd w:id="1775"/>
          <w:bookmarkEnd w:id="1774"/>
        </w:p>
        <w:p w14:paraId="2297A883" w14:textId="77777777" w:rsidR="00C96B47" w:rsidRPr="00FF2450" w:rsidRDefault="00581773" w:rsidP="00FE1033">
          <w:r w:rsidRPr="00FF2450">
            <w:t>This Part, set out in this Annex, establishes the requirements for:</w:t>
          </w:r>
        </w:p>
        <w:p w14:paraId="2F287857" w14:textId="77777777" w:rsidR="00BE09C6" w:rsidRPr="00BE09C6" w:rsidRDefault="00350971" w:rsidP="00C3490B">
          <w:pPr>
            <w:pStyle w:val="ListLevel0"/>
            <w:rPr>
              <w:rStyle w:val="GeneralAviation"/>
            </w:rPr>
          </w:pPr>
          <w:bookmarkStart w:id="1777" w:name="_Hlk137673574_5"/>
          <w:r>
            <w:rPr>
              <w:rStyle w:val="GeneralAviation"/>
            </w:rPr>
            <w:t xml:space="preserve"> </w:t>
          </w:r>
          <w:r w:rsidR="00581773" w:rsidRPr="00687B62">
            <w:rPr>
              <w:rStyle w:val="GeneralAviation"/>
              <w:color w:val="auto"/>
            </w:rPr>
            <w:t>(a)</w:t>
          </w:r>
          <w:r w:rsidR="00581773" w:rsidRPr="00687B62">
            <w:rPr>
              <w:rStyle w:val="GeneralAviation"/>
              <w:color w:val="auto"/>
            </w:rPr>
            <w:tab/>
            <w:t>the issue, validity, revalidation and renewal of the medical certificate required for exercising the privileges of an air traffic controller licence or of a student air traffic controller licence; and</w:t>
          </w:r>
        </w:p>
        <w:bookmarkEnd w:id="1777"/>
        <w:p w14:paraId="3E9D77C6" w14:textId="77777777" w:rsidR="00C96B47" w:rsidRPr="00FF2450" w:rsidRDefault="00350971" w:rsidP="001B74EE">
          <w:pPr>
            <w:pStyle w:val="ListLevel0"/>
          </w:pPr>
          <w:r w:rsidRPr="00FF2450">
            <w:t xml:space="preserve"> </w:t>
          </w:r>
          <w:r w:rsidR="00581773" w:rsidRPr="00FF2450">
            <w:t>(b)</w:t>
          </w:r>
          <w:r w:rsidR="00581773" w:rsidRPr="00FF2450">
            <w:tab/>
            <w:t>the certification of AMEs to issue class 3 medical certificates.</w:t>
          </w:r>
        </w:p>
      </w:sdtContent>
    </w:sdt>
    <w:bookmarkStart w:id="1778" w:name="_DxCrossRefBm1379192723" w:displacedByCustomXml="next"/>
    <w:bookmarkStart w:id="1779" w:name="_DxCrossRefBm9000277" w:displacedByCustomXml="next"/>
    <w:bookmarkStart w:id="1780" w:name="_Toc427661616" w:displacedByCustomXml="next"/>
    <w:sdt>
      <w:sdtPr>
        <w:rPr>
          <w:b w:val="0"/>
          <w:color w:val="auto"/>
          <w:sz w:val="22"/>
          <w:szCs w:val="24"/>
          <w:lang w:val="en-US"/>
        </w:rPr>
        <w:alias w:val="topic"/>
        <w:tag w:val="topic"/>
        <w:id w:val="440000029"/>
      </w:sdtPr>
      <w:sdtContent>
        <w:p w14:paraId="3A08BC6C" w14:textId="77777777" w:rsidR="005F4710" w:rsidRPr="00FF2450" w:rsidRDefault="00581773" w:rsidP="000F573D">
          <w:pPr>
            <w:pStyle w:val="Heading4IR"/>
          </w:pPr>
          <w:r w:rsidRPr="00FF2450">
            <w:t>ATCO.MED.A.010 Definitions</w:t>
          </w:r>
          <w:bookmarkEnd w:id="1780"/>
          <w:bookmarkEnd w:id="1779"/>
          <w:bookmarkEnd w:id="1778"/>
        </w:p>
        <w:p w14:paraId="7C315EBC" w14:textId="77777777" w:rsidR="005F4710" w:rsidRPr="00FF2450" w:rsidRDefault="00581773" w:rsidP="00305AFF">
          <w:r w:rsidRPr="00FF2450">
            <w:t>For the purpose of this Part, the following definitions apply:</w:t>
          </w:r>
        </w:p>
        <w:p w14:paraId="0D0C5AE5" w14:textId="77777777" w:rsidR="005F4710" w:rsidRPr="00FF2450" w:rsidRDefault="00581773" w:rsidP="001B74EE">
          <w:pPr>
            <w:pStyle w:val="ListLevel0"/>
          </w:pPr>
          <w:r w:rsidRPr="00FF2450">
            <w:t>(a)</w:t>
          </w:r>
          <w:r w:rsidRPr="00FF2450">
            <w:tab/>
            <w:t>‘Accredited medical conclusion’ means the conclusion reached by one or more medical experts acceptable to the licensing authority, on the basis of objective and non-discriminatory criteria, for the purposes of the case concerned, in consultation with operational experts or other experts as necessary and including an operational risk assessment;</w:t>
          </w:r>
        </w:p>
        <w:p w14:paraId="2E07BBC4" w14:textId="77777777" w:rsidR="005F4710" w:rsidRPr="00FF2450" w:rsidRDefault="00581773" w:rsidP="001B74EE">
          <w:pPr>
            <w:pStyle w:val="ListLevel0"/>
          </w:pPr>
          <w:r w:rsidRPr="00FF2450">
            <w:t>(b)</w:t>
          </w:r>
          <w:r w:rsidRPr="00FF2450">
            <w:tab/>
            <w:t>‘Aero-medical assessment’ means the conclusion on the medical fitness of an applicant based on the evaluation of the applicant's medical history and aero-medical examinations as required in this Part and further examinations and medical tests as necessary;</w:t>
          </w:r>
        </w:p>
        <w:p w14:paraId="79BB06FF" w14:textId="77777777" w:rsidR="005F4710" w:rsidRPr="00FF2450" w:rsidRDefault="00581773" w:rsidP="001B74EE">
          <w:pPr>
            <w:pStyle w:val="ListLevel0"/>
          </w:pPr>
          <w:r w:rsidRPr="00FF2450">
            <w:t>(c)</w:t>
          </w:r>
          <w:r w:rsidRPr="00FF2450">
            <w:tab/>
            <w:t>‘Aero-medical examination’ means inspection, palpation, percussion, auscultation or any other means of investigation especially for determining the medical fitness to exercise the privileges of the licence;</w:t>
          </w:r>
        </w:p>
        <w:p w14:paraId="170858B4" w14:textId="77777777" w:rsidR="005F4710" w:rsidRPr="00FF2450" w:rsidRDefault="00581773" w:rsidP="001B74EE">
          <w:pPr>
            <w:pStyle w:val="ListLevel0"/>
          </w:pPr>
          <w:r w:rsidRPr="00FF2450">
            <w:lastRenderedPageBreak/>
            <w:t>(d)</w:t>
          </w:r>
          <w:r w:rsidRPr="00FF2450">
            <w:tab/>
            <w:t>‘Eye specialist’ means an ophthalmologist or a vision care specialist qualified in optometry and trained to recognise pathological conditions;</w:t>
          </w:r>
        </w:p>
        <w:p w14:paraId="363FB2CE" w14:textId="77777777" w:rsidR="005F4710" w:rsidRPr="00FF2450" w:rsidRDefault="00581773" w:rsidP="001B74EE">
          <w:pPr>
            <w:pStyle w:val="ListLevel0"/>
          </w:pPr>
          <w:r w:rsidRPr="00FF2450">
            <w:t>(e)</w:t>
          </w:r>
          <w:r w:rsidRPr="00FF2450">
            <w:tab/>
            <w:t>‘Investigation’ means the assessment of a suspected pathological condition of an applicant by means of examinations and tests to verify the presence or absence of a medical condition;</w:t>
          </w:r>
        </w:p>
        <w:p w14:paraId="44BB5244" w14:textId="77777777" w:rsidR="005F4710" w:rsidRPr="00FF2450" w:rsidRDefault="00581773" w:rsidP="001B74EE">
          <w:pPr>
            <w:pStyle w:val="ListLevel0"/>
          </w:pPr>
          <w:r w:rsidRPr="00FF2450">
            <w:t>(f)</w:t>
          </w:r>
          <w:r w:rsidRPr="00FF2450">
            <w:tab/>
          </w:r>
          <w:r w:rsidR="005701BA" w:rsidRPr="005701BA">
            <w:t>'Licensing authority' means the Civil Aviation Committee of the Republic of Armenia, which issued the licence, or to which a person applies for the issue of a licence, or, when a person has not yet applied for the issue of a licence, the competent authority i</w:t>
          </w:r>
          <w:r w:rsidR="005701BA">
            <w:t>n accordance with this Part</w:t>
          </w:r>
          <w:r w:rsidRPr="00FF2450">
            <w:t>;</w:t>
          </w:r>
        </w:p>
        <w:p w14:paraId="614FD4D7" w14:textId="77777777" w:rsidR="005F4710" w:rsidRPr="00FF2450" w:rsidRDefault="00581773" w:rsidP="001B74EE">
          <w:pPr>
            <w:pStyle w:val="ListLevel0"/>
          </w:pPr>
          <w:r w:rsidRPr="00FF2450">
            <w:t>(g)</w:t>
          </w:r>
          <w:r w:rsidRPr="00FF2450">
            <w:tab/>
            <w:t>‘Limitation’ means a condition placed on the medical certificate that shall be complied with whilst exercising the privileges of the licence;</w:t>
          </w:r>
        </w:p>
        <w:p w14:paraId="4EA529A6" w14:textId="77777777" w:rsidR="005F4710" w:rsidRPr="00FF2450" w:rsidRDefault="00581773" w:rsidP="001B74EE">
          <w:pPr>
            <w:pStyle w:val="ListLevel0"/>
          </w:pPr>
          <w:r w:rsidRPr="00FF2450">
            <w:t>(h)</w:t>
          </w:r>
          <w:r w:rsidRPr="00FF2450">
            <w:tab/>
            <w:t>‘Refractive error’ means the deviation from emmetropia measured in dioptres in the most ametropic meridian, measured by standard methods;</w:t>
          </w:r>
        </w:p>
        <w:p w14:paraId="313BB493" w14:textId="77777777" w:rsidR="005F4710" w:rsidRPr="00FF2450" w:rsidRDefault="00581773" w:rsidP="001B74EE">
          <w:pPr>
            <w:pStyle w:val="ListLevel0"/>
          </w:pPr>
          <w:r w:rsidRPr="00FF2450">
            <w:t>(i)</w:t>
          </w:r>
          <w:r w:rsidRPr="00FF2450">
            <w:tab/>
            <w:t>‘Significant’ means a degree of a medical condition, the effect of which would prevent the safe exercise of the privileges of the licence.</w:t>
          </w:r>
        </w:p>
      </w:sdtContent>
    </w:sdt>
    <w:bookmarkStart w:id="1781" w:name="_DxCrossRefBm1379192624" w:displacedByCustomXml="next"/>
    <w:bookmarkStart w:id="1782" w:name="_DxCrossRefBm9000278" w:displacedByCustomXml="next"/>
    <w:bookmarkStart w:id="1783" w:name="_Toc427661617" w:displacedByCustomXml="next"/>
    <w:sdt>
      <w:sdtPr>
        <w:rPr>
          <w:b w:val="0"/>
          <w:color w:val="auto"/>
          <w:sz w:val="22"/>
          <w:szCs w:val="24"/>
          <w:lang w:val="en-US"/>
        </w:rPr>
        <w:alias w:val="topic"/>
        <w:tag w:val="topic"/>
        <w:id w:val="-245637345"/>
      </w:sdtPr>
      <w:sdtContent>
        <w:p w14:paraId="5A8B3B20" w14:textId="77777777" w:rsidR="005F4710" w:rsidRPr="00FF2450" w:rsidRDefault="00581773" w:rsidP="000F573D">
          <w:pPr>
            <w:pStyle w:val="Heading4IR"/>
          </w:pPr>
          <w:r w:rsidRPr="00FF2450">
            <w:t>ATCO.MED.A.015 Medical confidentiality</w:t>
          </w:r>
          <w:bookmarkEnd w:id="1783"/>
          <w:bookmarkEnd w:id="1782"/>
          <w:bookmarkEnd w:id="1781"/>
        </w:p>
        <w:p w14:paraId="2A681EA8" w14:textId="77777777" w:rsidR="005F4710" w:rsidRPr="00FF2450" w:rsidRDefault="00581773" w:rsidP="006575B5">
          <w:r w:rsidRPr="00FF2450">
            <w:t>All persons involved in aero-medical examination, aero-medical assessment and certification shall ensure that medical confidentiality is respected at all times.</w:t>
          </w:r>
        </w:p>
      </w:sdtContent>
    </w:sdt>
    <w:bookmarkStart w:id="1784" w:name="_DxCrossRefBm1379192725" w:displacedByCustomXml="next"/>
    <w:bookmarkStart w:id="1785" w:name="_DxCrossRefBm9000279" w:displacedByCustomXml="next"/>
    <w:bookmarkStart w:id="1786" w:name="_Toc427661618" w:displacedByCustomXml="next"/>
    <w:bookmarkStart w:id="1787" w:name="_Toc409683340_0" w:displacedByCustomXml="next"/>
    <w:bookmarkStart w:id="1788" w:name="_Toc405820182_0" w:displacedByCustomXml="next"/>
    <w:bookmarkStart w:id="1789" w:name="_Toc373246754_0" w:displacedByCustomXml="next"/>
    <w:sdt>
      <w:sdtPr>
        <w:rPr>
          <w:b w:val="0"/>
          <w:color w:val="auto"/>
          <w:sz w:val="22"/>
          <w:lang w:val="en-US"/>
        </w:rPr>
        <w:alias w:val="topic"/>
        <w:tag w:val="topic"/>
        <w:id w:val="51274655"/>
      </w:sdtPr>
      <w:sdtContent>
        <w:p w14:paraId="776CD950" w14:textId="77777777" w:rsidR="004873BF" w:rsidRPr="00FF2450" w:rsidRDefault="00581773" w:rsidP="000F573D">
          <w:pPr>
            <w:pStyle w:val="Heading5AMC"/>
          </w:pPr>
          <w:r w:rsidRPr="00FF2450">
            <w:t>AMC1 ATCO.MED.A.015 Medical confidentiality</w:t>
          </w:r>
          <w:bookmarkEnd w:id="1789"/>
          <w:bookmarkEnd w:id="1788"/>
          <w:bookmarkEnd w:id="1787"/>
          <w:bookmarkEnd w:id="1786"/>
          <w:bookmarkEnd w:id="1785"/>
          <w:bookmarkEnd w:id="1784"/>
        </w:p>
        <w:p w14:paraId="25D9BA71" w14:textId="77777777" w:rsidR="004873BF" w:rsidRPr="00FF2450" w:rsidRDefault="00581773" w:rsidP="00DA46E6">
          <w:r w:rsidRPr="00FF2450">
            <w:t>To ensure medical confidentiality, all medical reports and records should be securely held with accessibility restricted to personnel authorised by the medical assessor.</w:t>
          </w:r>
        </w:p>
      </w:sdtContent>
    </w:sdt>
    <w:bookmarkStart w:id="1790" w:name="_DxCrossRefBm1379192377" w:displacedByCustomXml="next"/>
    <w:bookmarkStart w:id="1791" w:name="_DxCrossRefBm9000280" w:displacedByCustomXml="next"/>
    <w:bookmarkStart w:id="1792" w:name="_Toc427661619" w:displacedByCustomXml="next"/>
    <w:sdt>
      <w:sdtPr>
        <w:rPr>
          <w:b w:val="0"/>
          <w:color w:val="auto"/>
          <w:sz w:val="22"/>
          <w:szCs w:val="24"/>
          <w:lang w:val="en-US"/>
        </w:rPr>
        <w:alias w:val="topic"/>
        <w:tag w:val="topic"/>
        <w:id w:val="-276068008"/>
      </w:sdtPr>
      <w:sdtContent>
        <w:p w14:paraId="2CD23594" w14:textId="77777777" w:rsidR="003D1B87" w:rsidRPr="00FF2450" w:rsidRDefault="00581773" w:rsidP="000F573D">
          <w:pPr>
            <w:pStyle w:val="Heading4IR"/>
          </w:pPr>
          <w:r w:rsidRPr="00FF2450">
            <w:t>ATCO.MED.A.020 Decrease in medical fitness</w:t>
          </w:r>
          <w:bookmarkEnd w:id="1792"/>
          <w:bookmarkEnd w:id="1791"/>
          <w:bookmarkEnd w:id="1790"/>
        </w:p>
        <w:p w14:paraId="175E2EE8" w14:textId="77777777" w:rsidR="003D1B87" w:rsidRPr="00FF2450" w:rsidRDefault="00581773" w:rsidP="009E387C">
          <w:pPr>
            <w:pStyle w:val="ListLevel0"/>
          </w:pPr>
          <w:r w:rsidRPr="00FF2450">
            <w:t>(a)</w:t>
          </w:r>
          <w:r w:rsidRPr="00FF2450">
            <w:tab/>
            <w:t>Licence holders shall not exercise the privileges of their licence at any time when they:</w:t>
          </w:r>
        </w:p>
        <w:p w14:paraId="133A4058" w14:textId="77777777" w:rsidR="003D1B87" w:rsidRPr="00FF2450" w:rsidRDefault="00581773" w:rsidP="00813238">
          <w:pPr>
            <w:pStyle w:val="ListLevel1"/>
          </w:pPr>
          <w:r w:rsidRPr="00FF2450">
            <w:t>(1)</w:t>
          </w:r>
          <w:r w:rsidRPr="00FF2450">
            <w:tab/>
            <w:t>are aware of any decrease in their medical fitness which might render them unable to safely exercise those privileges;</w:t>
          </w:r>
        </w:p>
        <w:p w14:paraId="3CC31D13" w14:textId="77777777" w:rsidR="003D1B87" w:rsidRPr="00FF2450" w:rsidRDefault="00581773" w:rsidP="00813238">
          <w:pPr>
            <w:pStyle w:val="ListLevel1"/>
          </w:pPr>
          <w:r w:rsidRPr="00FF2450">
            <w:t>(2)</w:t>
          </w:r>
          <w:r w:rsidRPr="00FF2450">
            <w:tab/>
            <w:t>take or use any prescribed or non-prescribed medication which is likely to interfere with the safe exercise of the privileges of the licence;</w:t>
          </w:r>
        </w:p>
        <w:p w14:paraId="243F4915" w14:textId="77777777" w:rsidR="003D1B87" w:rsidRPr="00FF2450" w:rsidRDefault="00581773" w:rsidP="00813238">
          <w:pPr>
            <w:pStyle w:val="ListLevel1"/>
          </w:pPr>
          <w:r w:rsidRPr="00FF2450">
            <w:t>(3)</w:t>
          </w:r>
          <w:r w:rsidRPr="00FF2450">
            <w:tab/>
            <w:t>receive any medical, surgical or other treatment that is likely to interfere with the safe exercise of the privileges of the licence.</w:t>
          </w:r>
        </w:p>
        <w:p w14:paraId="2AE362AD" w14:textId="77777777" w:rsidR="004050C3" w:rsidRPr="00BA525F" w:rsidRDefault="00581773" w:rsidP="00F279FB">
          <w:pPr>
            <w:pStyle w:val="ListLevel0"/>
            <w:rPr>
              <w:rStyle w:val="GeneralAviation"/>
              <w:color w:val="auto"/>
            </w:rPr>
          </w:pPr>
          <w:bookmarkStart w:id="1793" w:name="_Hlk137673574_6"/>
          <w:r w:rsidRPr="00BA525F">
            <w:rPr>
              <w:rStyle w:val="GeneralAviation"/>
              <w:color w:val="auto"/>
            </w:rPr>
            <w:t>b)</w:t>
          </w:r>
          <w:r w:rsidRPr="00BA525F">
            <w:rPr>
              <w:rStyle w:val="GeneralAviation"/>
              <w:color w:val="auto"/>
            </w:rPr>
            <w:tab/>
            <w:t>In addition to requirements laid down in point (a), holders of a class 3 medical certificate shall, without undue delay and before exercising the privileges of their licence, seek aero-medical advice when they:</w:t>
          </w:r>
        </w:p>
        <w:p w14:paraId="704D5B97" w14:textId="77777777" w:rsidR="004050C3" w:rsidRPr="00BA525F" w:rsidRDefault="00581773" w:rsidP="004050C3">
          <w:pPr>
            <w:pStyle w:val="ListLevel1"/>
            <w:rPr>
              <w:rStyle w:val="GeneralAviation"/>
              <w:color w:val="auto"/>
            </w:rPr>
          </w:pPr>
          <w:r w:rsidRPr="00BA525F">
            <w:rPr>
              <w:rStyle w:val="GeneralAviation"/>
              <w:color w:val="auto"/>
            </w:rPr>
            <w:t>(1)</w:t>
          </w:r>
          <w:r w:rsidRPr="00BA525F">
            <w:rPr>
              <w:rStyle w:val="GeneralAviation"/>
              <w:color w:val="auto"/>
            </w:rPr>
            <w:tab/>
            <w:t>have undergone a surgical operation or invasive procedure;</w:t>
          </w:r>
        </w:p>
        <w:p w14:paraId="62BF9A67" w14:textId="77777777" w:rsidR="004050C3" w:rsidRPr="00BA525F" w:rsidRDefault="00581773" w:rsidP="004050C3">
          <w:pPr>
            <w:pStyle w:val="ListLevel1"/>
            <w:rPr>
              <w:rStyle w:val="GeneralAviation"/>
              <w:color w:val="auto"/>
            </w:rPr>
          </w:pPr>
          <w:r w:rsidRPr="00BA525F">
            <w:rPr>
              <w:rStyle w:val="GeneralAviation"/>
              <w:color w:val="auto"/>
            </w:rPr>
            <w:t>(2)</w:t>
          </w:r>
          <w:r w:rsidRPr="00BA525F">
            <w:rPr>
              <w:rStyle w:val="GeneralAviation"/>
              <w:color w:val="auto"/>
            </w:rPr>
            <w:tab/>
            <w:t>have commenced the regular use of any medication;</w:t>
          </w:r>
        </w:p>
        <w:p w14:paraId="6B9346A5" w14:textId="77777777" w:rsidR="004050C3" w:rsidRPr="00BA525F" w:rsidRDefault="00581773" w:rsidP="004050C3">
          <w:pPr>
            <w:pStyle w:val="ListLevel1"/>
            <w:rPr>
              <w:rStyle w:val="GeneralAviation"/>
              <w:color w:val="auto"/>
            </w:rPr>
          </w:pPr>
          <w:r w:rsidRPr="00BA525F">
            <w:rPr>
              <w:rStyle w:val="GeneralAviation"/>
              <w:color w:val="auto"/>
            </w:rPr>
            <w:t>(3)</w:t>
          </w:r>
          <w:r w:rsidRPr="00BA525F">
            <w:rPr>
              <w:rStyle w:val="GeneralAviation"/>
              <w:color w:val="auto"/>
            </w:rPr>
            <w:tab/>
            <w:t>have suffered any significant personal injury involving any incapacity to exercise the privileges of the licence;</w:t>
          </w:r>
        </w:p>
        <w:p w14:paraId="0C0A10FF" w14:textId="77777777" w:rsidR="004050C3" w:rsidRPr="00BA525F" w:rsidRDefault="00581773" w:rsidP="004050C3">
          <w:pPr>
            <w:pStyle w:val="ListLevel1"/>
            <w:rPr>
              <w:rStyle w:val="GeneralAviation"/>
              <w:color w:val="auto"/>
            </w:rPr>
          </w:pPr>
          <w:r w:rsidRPr="00BA525F">
            <w:rPr>
              <w:rStyle w:val="GeneralAviation"/>
              <w:color w:val="auto"/>
            </w:rPr>
            <w:t>(4)</w:t>
          </w:r>
          <w:r w:rsidRPr="00BA525F">
            <w:rPr>
              <w:rStyle w:val="GeneralAviation"/>
              <w:color w:val="auto"/>
            </w:rPr>
            <w:tab/>
            <w:t>have been suffering from any significant illness involving any incapacity to exercise the privileges of the licence;</w:t>
          </w:r>
        </w:p>
        <w:p w14:paraId="793AAD39" w14:textId="77777777" w:rsidR="004050C3" w:rsidRPr="00BA525F" w:rsidRDefault="00581773" w:rsidP="004050C3">
          <w:pPr>
            <w:pStyle w:val="ListLevel1"/>
            <w:rPr>
              <w:rStyle w:val="GeneralAviation"/>
              <w:color w:val="auto"/>
            </w:rPr>
          </w:pPr>
          <w:r w:rsidRPr="00BA525F">
            <w:rPr>
              <w:rStyle w:val="GeneralAviation"/>
              <w:color w:val="auto"/>
            </w:rPr>
            <w:t>(5)</w:t>
          </w:r>
          <w:r w:rsidRPr="00BA525F">
            <w:rPr>
              <w:rStyle w:val="GeneralAviation"/>
              <w:color w:val="auto"/>
            </w:rPr>
            <w:tab/>
            <w:t>are aware of being pregnant;</w:t>
          </w:r>
        </w:p>
        <w:p w14:paraId="5B145273" w14:textId="77777777" w:rsidR="004050C3" w:rsidRPr="00BA525F" w:rsidRDefault="00581773" w:rsidP="004050C3">
          <w:pPr>
            <w:pStyle w:val="ListLevel1"/>
            <w:rPr>
              <w:rStyle w:val="GeneralAviation"/>
              <w:color w:val="auto"/>
            </w:rPr>
          </w:pPr>
          <w:r w:rsidRPr="00BA525F">
            <w:rPr>
              <w:rStyle w:val="GeneralAviation"/>
              <w:color w:val="auto"/>
            </w:rPr>
            <w:t>(6)</w:t>
          </w:r>
          <w:r w:rsidRPr="00BA525F">
            <w:rPr>
              <w:rStyle w:val="GeneralAviation"/>
              <w:color w:val="auto"/>
            </w:rPr>
            <w:tab/>
            <w:t>have been admitted to hospital or medical clinic;</w:t>
          </w:r>
        </w:p>
        <w:p w14:paraId="35ABF19A" w14:textId="77777777" w:rsidR="004050C3" w:rsidRPr="00BA525F" w:rsidRDefault="00581773" w:rsidP="004050C3">
          <w:pPr>
            <w:pStyle w:val="ListLevel1"/>
            <w:rPr>
              <w:rStyle w:val="GeneralAviation"/>
              <w:color w:val="auto"/>
            </w:rPr>
          </w:pPr>
          <w:r w:rsidRPr="00BA525F">
            <w:rPr>
              <w:rStyle w:val="GeneralAviation"/>
              <w:color w:val="auto"/>
            </w:rPr>
            <w:lastRenderedPageBreak/>
            <w:t>(7)</w:t>
          </w:r>
          <w:r w:rsidRPr="00BA525F">
            <w:rPr>
              <w:rStyle w:val="GeneralAviation"/>
              <w:color w:val="auto"/>
            </w:rPr>
            <w:tab/>
            <w:t>first require correcting lenses.</w:t>
          </w:r>
        </w:p>
        <w:p w14:paraId="20606309" w14:textId="77777777" w:rsidR="004050C3" w:rsidRPr="00350971" w:rsidRDefault="00581773" w:rsidP="00350971">
          <w:pPr>
            <w:pStyle w:val="Normal1"/>
            <w:rPr>
              <w:color w:val="A25EAB"/>
            </w:rPr>
          </w:pPr>
          <w:r w:rsidRPr="00BA525F">
            <w:rPr>
              <w:rStyle w:val="GeneralAviation"/>
              <w:color w:val="auto"/>
            </w:rPr>
            <w:t>In these cases, the AeMC or AME shall assess the medical fitness of the licence holder or student air traffic controller and decide whether they are fit to resume the exercise of their privileges</w:t>
          </w:r>
          <w:bookmarkEnd w:id="1793"/>
          <w:r w:rsidR="00BA525F">
            <w:rPr>
              <w:rStyle w:val="GeneralAviation"/>
              <w:color w:val="auto"/>
            </w:rPr>
            <w:t>.</w:t>
          </w:r>
        </w:p>
      </w:sdtContent>
    </w:sdt>
    <w:bookmarkStart w:id="1794" w:name="_DxCrossRefBm1379192727" w:displacedByCustomXml="next"/>
    <w:bookmarkStart w:id="1795" w:name="_DxCrossRefBm9000281" w:displacedByCustomXml="next"/>
    <w:bookmarkStart w:id="1796" w:name="_Toc427661620" w:displacedByCustomXml="next"/>
    <w:bookmarkStart w:id="1797" w:name="_Toc409683341" w:displacedByCustomXml="next"/>
    <w:bookmarkStart w:id="1798" w:name="_Toc405820183" w:displacedByCustomXml="next"/>
    <w:bookmarkStart w:id="1799" w:name="_Toc373246755" w:displacedByCustomXml="next"/>
    <w:sdt>
      <w:sdtPr>
        <w:rPr>
          <w:b w:val="0"/>
          <w:color w:val="auto"/>
          <w:sz w:val="22"/>
          <w:lang w:val="en-US"/>
        </w:rPr>
        <w:alias w:val="topic"/>
        <w:tag w:val="topic"/>
        <w:id w:val="500861355"/>
      </w:sdtPr>
      <w:sdtContent>
        <w:p w14:paraId="2CC40BB0" w14:textId="77777777" w:rsidR="004873BF" w:rsidRPr="00FF2450" w:rsidRDefault="00581773" w:rsidP="000F573D">
          <w:pPr>
            <w:pStyle w:val="Heading5GM"/>
          </w:pPr>
          <w:r w:rsidRPr="00FF2450">
            <w:t>GM1 ATCO.MED.A.020 Decrease in medical fitness</w:t>
          </w:r>
          <w:bookmarkEnd w:id="1799"/>
          <w:bookmarkEnd w:id="1798"/>
          <w:bookmarkEnd w:id="1797"/>
          <w:bookmarkEnd w:id="1796"/>
          <w:bookmarkEnd w:id="1795"/>
          <w:bookmarkEnd w:id="1794"/>
        </w:p>
        <w:p w14:paraId="78013A59" w14:textId="77777777" w:rsidR="004873BF" w:rsidRPr="00FF2450" w:rsidRDefault="00581773" w:rsidP="0001284E">
          <w:pPr>
            <w:pStyle w:val="Heading6OrgManual"/>
          </w:pPr>
          <w:r w:rsidRPr="00FF2450">
            <w:t>MEDICATION — GUIDANCE FOR AIR TRAFFIC CONTROLLERS</w:t>
          </w:r>
        </w:p>
        <w:p w14:paraId="6228593F" w14:textId="77777777" w:rsidR="00764706" w:rsidRPr="00764706" w:rsidRDefault="00581773" w:rsidP="00764706">
          <w:pPr>
            <w:pStyle w:val="ListLevel0"/>
          </w:pPr>
          <w:r w:rsidRPr="00764706">
            <w:t>(a)</w:t>
          </w:r>
          <w:r w:rsidRPr="00764706">
            <w:tab/>
            <w:t>Any medication can cause side effects, some of which may impair the safe exercise of the privileges of the licence. Equally, symptoms of colds, sore throats, diarrhoea and other abdominal upsets may cause little or no problem whilst not exercising the privileges of the licence, but may distract the air traffic controller and degrade their performance whilst on duty. Therefore, one issue with medication and the safe exercise of the privileges of the licence is the underlying condition and, in addition, the symptoms may be compounded by the side effects of the medication prescribed or bought over the counter for treatment. This guidance material provides some help to air traffic controllers in deciding whether expert aero-medical advice by an AME, AeMC or Medical Assessor is needed.</w:t>
          </w:r>
        </w:p>
        <w:p w14:paraId="40F4BBE6" w14:textId="77777777" w:rsidR="00764706" w:rsidRPr="00764706" w:rsidRDefault="00581773" w:rsidP="00764706">
          <w:pPr>
            <w:pStyle w:val="ListLevel0"/>
          </w:pPr>
          <w:r w:rsidRPr="00764706">
            <w:t>(b)</w:t>
          </w:r>
          <w:r w:rsidRPr="00764706">
            <w:tab/>
            <w:t>Before taking any medication and exercising the privileges of the licence, the following three basic questions should be satisfactorily answered:</w:t>
          </w:r>
        </w:p>
        <w:p w14:paraId="07D9439F" w14:textId="77777777" w:rsidR="00764706" w:rsidRPr="00764706" w:rsidRDefault="00581773" w:rsidP="00764706">
          <w:pPr>
            <w:pStyle w:val="ListLevel1"/>
          </w:pPr>
          <w:r w:rsidRPr="00764706">
            <w:t>(1)</w:t>
          </w:r>
          <w:r w:rsidRPr="00764706">
            <w:tab/>
            <w:t>Do I feel fit to control?</w:t>
          </w:r>
        </w:p>
        <w:p w14:paraId="3503CECE" w14:textId="77777777" w:rsidR="00764706" w:rsidRPr="00764706" w:rsidRDefault="00581773" w:rsidP="00764706">
          <w:pPr>
            <w:pStyle w:val="ListLevel1"/>
          </w:pPr>
          <w:r w:rsidRPr="00764706">
            <w:t>(2)</w:t>
          </w:r>
          <w:r w:rsidRPr="00764706">
            <w:tab/>
            <w:t>Do I really need to take medication at all?</w:t>
          </w:r>
        </w:p>
        <w:p w14:paraId="6E217678" w14:textId="77777777" w:rsidR="00764706" w:rsidRPr="00764706" w:rsidRDefault="00581773" w:rsidP="00764706">
          <w:pPr>
            <w:pStyle w:val="ListLevel1"/>
          </w:pPr>
          <w:r w:rsidRPr="00764706">
            <w:t>(3)</w:t>
          </w:r>
          <w:r w:rsidRPr="00764706">
            <w:tab/>
            <w:t xml:space="preserve">Have I given this particular medication a personal trial whilst not exercising the privileges of my licence to ensure that it will not have any adverse effects on my ability to exercise the privileges of my licence? </w:t>
          </w:r>
        </w:p>
        <w:p w14:paraId="14CADE4B" w14:textId="77777777" w:rsidR="00764706" w:rsidRPr="00764706" w:rsidRDefault="00581773" w:rsidP="00764706">
          <w:pPr>
            <w:pStyle w:val="ListLevel0"/>
          </w:pPr>
          <w:r w:rsidRPr="00764706">
            <w:t>(c)</w:t>
          </w:r>
          <w:r w:rsidRPr="00764706">
            <w:tab/>
            <w:t>Confirming the absence of adverse effects may well need expert aero-medical advice.</w:t>
          </w:r>
        </w:p>
        <w:p w14:paraId="45BEB119" w14:textId="77777777" w:rsidR="00764706" w:rsidRPr="00764706" w:rsidRDefault="00581773" w:rsidP="00764706">
          <w:pPr>
            <w:pStyle w:val="ListLevel0"/>
          </w:pPr>
          <w:r w:rsidRPr="00764706">
            <w:t>(d)</w:t>
          </w:r>
          <w:r w:rsidRPr="00764706">
            <w:tab/>
            <w:t>The following are some widely used medicines with a description of their compatibility with the safe exercise of the privileges of the licence:</w:t>
          </w:r>
        </w:p>
        <w:p w14:paraId="3F9CDB5B" w14:textId="77777777" w:rsidR="00764706" w:rsidRPr="00764706" w:rsidRDefault="00581773" w:rsidP="00764706">
          <w:pPr>
            <w:pStyle w:val="ListLevel1"/>
          </w:pPr>
          <w:r w:rsidRPr="00764706">
            <w:t>(1)</w:t>
          </w:r>
          <w:r w:rsidRPr="00764706">
            <w:tab/>
            <w:t>Antibiotics. Antibiotics may have short-term or delayed side effects which can affect the performance of the air traffic controller. More significantly, however, their use usually indicates that an infection is present and, thus, the effects of this infection may mean that an air traffic controller is not fit to control and should obtain expert aero-medical advice.</w:t>
          </w:r>
        </w:p>
        <w:p w14:paraId="7F9812A3" w14:textId="77777777" w:rsidR="00764706" w:rsidRPr="00764706" w:rsidRDefault="00581773" w:rsidP="00764706">
          <w:pPr>
            <w:pStyle w:val="ListLevel1"/>
          </w:pPr>
          <w:r w:rsidRPr="00764706">
            <w:t>(2)</w:t>
          </w:r>
          <w:r w:rsidRPr="00764706">
            <w:tab/>
            <w:t>Anti-malaria drugs. The decision on the need for anti-malaria drugs depends on the geographical areas to be visited, and the risk that the air traffic controller has of being exposed to mosquitoes and of developing malaria. An expert medical opinion should be obtained to establish whether anti-malaria drugs are needed and what kind of drugs should be used. Most of the anti-malaria drugs (atovaquone plus proguanil, chloroquine, doxycycline) are compatible with the safe exercise of the privileges of the licence. However, adverse effects associated with mefloquine include insomnia, strange dreams, mood changes, nausea, diarrhoea and headaches. In addition, mefloquine may cause spatial disorientation and lack of fine coordination and is, therefore, not compatible with the safe exercise of the privileges of the licence.</w:t>
          </w:r>
        </w:p>
        <w:p w14:paraId="080FFC97" w14:textId="77777777" w:rsidR="00764706" w:rsidRPr="00764706" w:rsidRDefault="00581773" w:rsidP="00764706">
          <w:pPr>
            <w:pStyle w:val="ListLevel1"/>
          </w:pPr>
          <w:r w:rsidRPr="00764706">
            <w:t>(3)</w:t>
          </w:r>
          <w:r w:rsidRPr="00764706">
            <w:tab/>
            <w:t xml:space="preserve">Antihistamines. Antihistamines can cause drowsiness. They are widely used in ‘cold cures’ and in treatment of hay fever, asthma and allergic rashes. They may be in tablet form or a constituent of nose drops or sprays. In many cases, the condition itself may preclude the safe exercise of the privileges of the licence, so that, if treatment is necessary, expert </w:t>
          </w:r>
          <w:r w:rsidRPr="00764706">
            <w:lastRenderedPageBreak/>
            <w:t>aero-medical advice should be sought so that so-called non-sedative antihistamines, which do not degrade human performance, can be prescribed.</w:t>
          </w:r>
        </w:p>
        <w:p w14:paraId="6859EC9E" w14:textId="77777777" w:rsidR="00764706" w:rsidRPr="00764706" w:rsidRDefault="00581773" w:rsidP="00764706">
          <w:pPr>
            <w:pStyle w:val="ListLevel1"/>
          </w:pPr>
          <w:r w:rsidRPr="00764706">
            <w:t>(4)</w:t>
          </w:r>
          <w:r w:rsidRPr="00764706">
            <w:tab/>
            <w:t>Cough medicines. Antitussives often contain codeine, dextromethorfan or pseudo-ephedrine which are not compatible with the safe exercise of the privileges of the licence. However, mucolytic agents (e.g. carbocysteine) are well tolerated and are compatible with the safe exercise of the privileges of the licence.</w:t>
          </w:r>
        </w:p>
        <w:p w14:paraId="5CD75957" w14:textId="77777777" w:rsidR="00764706" w:rsidRPr="00764706" w:rsidRDefault="00581773" w:rsidP="00764706">
          <w:pPr>
            <w:pStyle w:val="ListLevel1"/>
          </w:pPr>
          <w:r w:rsidRPr="00764706">
            <w:t>(5)</w:t>
          </w:r>
          <w:r w:rsidRPr="00764706">
            <w:tab/>
            <w:t>Decongestants. Nasal decongestants with no effect on alertness may be compatible with the safe exercise of the privileges of the licence.</w:t>
          </w:r>
        </w:p>
        <w:p w14:paraId="4C8B46AE" w14:textId="77777777" w:rsidR="00764706" w:rsidRPr="00764706" w:rsidRDefault="00581773" w:rsidP="00764706">
          <w:pPr>
            <w:pStyle w:val="ListLevel1"/>
          </w:pPr>
          <w:r w:rsidRPr="00764706">
            <w:t>(6)</w:t>
          </w:r>
          <w:r w:rsidRPr="00764706">
            <w:tab/>
            <w:t>Nasal corticosteroids are commonly used to treat hay fever, and are compatible with the safe exercise of the privileges of the licence.</w:t>
          </w:r>
        </w:p>
        <w:p w14:paraId="16236684" w14:textId="77777777" w:rsidR="00764706" w:rsidRPr="00764706" w:rsidRDefault="00581773" w:rsidP="00764706">
          <w:pPr>
            <w:pStyle w:val="ListLevel1"/>
          </w:pPr>
          <w:r w:rsidRPr="00764706">
            <w:t>(7)</w:t>
          </w:r>
          <w:r w:rsidRPr="00764706">
            <w:tab/>
          </w:r>
        </w:p>
        <w:p w14:paraId="67209F9B" w14:textId="77777777" w:rsidR="00764706" w:rsidRPr="00764706" w:rsidRDefault="00581773" w:rsidP="00764706">
          <w:pPr>
            <w:pStyle w:val="ListLevel2"/>
          </w:pPr>
          <w:r w:rsidRPr="00764706">
            <w:t>(i)</w:t>
          </w:r>
          <w:r w:rsidRPr="00764706">
            <w:tab/>
            <w:t>Common pain killers and antifebrile drugs. Non-Steroidal Anti-Inflammatory Drugs (NSAIDs) and paracetamol, commonly used to treat pain, fever or headaches, may be compatible with the safe exercise of the privileges of the licence. However, the air traffic controller should give affirmative answers to the three basic questions in paragraph (b) before using the medication and exercising the privileges of the licence.</w:t>
          </w:r>
        </w:p>
        <w:p w14:paraId="6997EC5A" w14:textId="77777777" w:rsidR="00764706" w:rsidRPr="00764706" w:rsidRDefault="00581773" w:rsidP="00764706">
          <w:pPr>
            <w:pStyle w:val="ListLevel2"/>
          </w:pPr>
          <w:r w:rsidRPr="00764706">
            <w:t>(ii)</w:t>
          </w:r>
          <w:r w:rsidRPr="00764706">
            <w:tab/>
            <w:t xml:space="preserve">Strong analgesics. The more potent analgesics including codeine are opiate derivatives, and may produce a significant decrement in human performance and, therefore, are not compatible with the safe exercise of the privileges of the licence. </w:t>
          </w:r>
        </w:p>
        <w:p w14:paraId="045319E2" w14:textId="77777777" w:rsidR="00764706" w:rsidRPr="00764706" w:rsidRDefault="00581773" w:rsidP="00764706">
          <w:pPr>
            <w:pStyle w:val="ListLevel1"/>
          </w:pPr>
          <w:r w:rsidRPr="00764706">
            <w:t>(8)</w:t>
          </w:r>
          <w:r w:rsidRPr="00764706">
            <w:tab/>
            <w:t xml:space="preserve">Anti-ulcer medicines. Gastric secretion inhibitors such as H2 antagonists (e.g. ranitidine, cimetidine) or proton pump inhibitors (e.g. omeprazole) may be acceptable after diagnosis of the pathological condition. It is important to seek for the medical diagnosis and not to only treat the dyspeptic symptoms. </w:t>
          </w:r>
        </w:p>
        <w:p w14:paraId="031496C5" w14:textId="77777777" w:rsidR="00764706" w:rsidRPr="00764706" w:rsidRDefault="00581773" w:rsidP="00764706">
          <w:pPr>
            <w:pStyle w:val="ListLevel1"/>
          </w:pPr>
          <w:r w:rsidRPr="00764706">
            <w:t>(9)</w:t>
          </w:r>
          <w:r w:rsidRPr="00764706">
            <w:tab/>
            <w:t>Anti-diarrhoeal drugs. Loperamide is one of the more common anti-diarrhoeal drugs and is usually safe to take whilst exercising the privileges of the licence. However, the diarrhoea itself often makes the air traffic controller unable to exercise the privileges of the licence.</w:t>
          </w:r>
        </w:p>
        <w:p w14:paraId="47E8C8BA" w14:textId="77777777" w:rsidR="00764706" w:rsidRPr="00764706" w:rsidRDefault="00581773" w:rsidP="00764706">
          <w:pPr>
            <w:pStyle w:val="ListLevel1"/>
          </w:pPr>
          <w:r w:rsidRPr="00764706">
            <w:t>(10)</w:t>
          </w:r>
          <w:r w:rsidRPr="00764706">
            <w:tab/>
            <w:t>Hormonal contraceptives and hormone replacement therapy usually have no adverse effects and are compatible with the safe exercise of the privileges of the licence.</w:t>
          </w:r>
        </w:p>
        <w:p w14:paraId="48695426" w14:textId="77777777" w:rsidR="00764706" w:rsidRPr="00764706" w:rsidRDefault="00581773" w:rsidP="00764706">
          <w:pPr>
            <w:pStyle w:val="ListLevel1"/>
          </w:pPr>
          <w:r w:rsidRPr="00764706">
            <w:t>(11)</w:t>
          </w:r>
          <w:r w:rsidRPr="00764706">
            <w:tab/>
            <w:t>Erectile dysfunction medication. This medication may cause disturbances in colour vision and dizziness. There should be at least six hours between taking sildenafil and exercising the privileges of the licence; and 36 hours between taking vardenafil or tadalafil and exercising the privileges of the licence.</w:t>
          </w:r>
        </w:p>
        <w:p w14:paraId="0BCE18B7" w14:textId="77777777" w:rsidR="00764706" w:rsidRPr="00764706" w:rsidRDefault="00581773" w:rsidP="00764706">
          <w:pPr>
            <w:pStyle w:val="ListLevel1"/>
          </w:pPr>
          <w:r w:rsidRPr="00764706">
            <w:t>(12)</w:t>
          </w:r>
          <w:r w:rsidRPr="00764706">
            <w:tab/>
            <w:t>Smoking cessation. Nicotine replacement therapy may be acceptable. However, other medication affecting the central nervous system (buproprion, varenicline) is not acceptable for air traffic controllers.</w:t>
          </w:r>
        </w:p>
        <w:p w14:paraId="7C96CEF6" w14:textId="77777777" w:rsidR="00764706" w:rsidRPr="00764706" w:rsidRDefault="00581773" w:rsidP="00764706">
          <w:pPr>
            <w:pStyle w:val="ListLevel1"/>
          </w:pPr>
          <w:r w:rsidRPr="00764706">
            <w:t>(13)</w:t>
          </w:r>
          <w:r w:rsidRPr="00764706">
            <w:tab/>
            <w:t>High blood pressure medication. Most anti-hypertensive drugs are compatible with the safe exercise of the privileges of the licence. However, if the level of blood pressure is such that drug therapy is required, the air traffic controller should be monitored for any side effects before exercising the privileges of the licence. Therefore, consultation with the AME, AeMC or Medical Assessor as applicable, is needed.</w:t>
          </w:r>
        </w:p>
        <w:p w14:paraId="408EB332" w14:textId="77777777" w:rsidR="00764706" w:rsidRPr="00764706" w:rsidRDefault="00581773" w:rsidP="00764706">
          <w:pPr>
            <w:pStyle w:val="ListLevel1"/>
          </w:pPr>
          <w:r w:rsidRPr="00764706">
            <w:t>(14)</w:t>
          </w:r>
          <w:r w:rsidRPr="00764706">
            <w:tab/>
            <w:t xml:space="preserve">Asthma medication. Asthma has to be clinically stable before an air traffic controller can return to exercising the privileges of the licence. The use of respiratory aerosols or </w:t>
          </w:r>
          <w:r w:rsidRPr="00764706">
            <w:lastRenderedPageBreak/>
            <w:t>powders, such as corticosteroids, beta-2-agonists or chromoglycic acid may be compatible with the safe exercise of the privileges of the licence. However, the use of oral steroids or theophylline derivatives is usually incompatible with the safe exercise of the privileges of the licence. Air traffic controllers using medication for asthma should consult an AME, AeMC, or Medical Assessor, as applicable.</w:t>
          </w:r>
        </w:p>
        <w:p w14:paraId="3D7D5A82" w14:textId="77777777" w:rsidR="00764706" w:rsidRPr="00764706" w:rsidRDefault="00581773" w:rsidP="00764706">
          <w:pPr>
            <w:pStyle w:val="ListLevel1"/>
          </w:pPr>
          <w:r w:rsidRPr="00764706">
            <w:t>(15)</w:t>
          </w:r>
          <w:r w:rsidRPr="00764706">
            <w:tab/>
            <w:t>Tranquillisers, anti-depressants and sedatives. The inability to react, due to the use of this group of medicines, together with the underlying condition for which these medications have been prescribed, will almost certainly mean that the mental state of an air traffic controller is not compatible with the safe exercise of the privileges of the licence. Air traffic controllers using tranquillisers, anti-depressants and sedatives should consult an AME, AeMC, or Medical Assessor, as applicable.</w:t>
          </w:r>
        </w:p>
        <w:p w14:paraId="0D0602CC" w14:textId="77777777" w:rsidR="00764706" w:rsidRPr="00764706" w:rsidRDefault="00581773" w:rsidP="00764706">
          <w:pPr>
            <w:pStyle w:val="ListLevel1"/>
          </w:pPr>
          <w:r w:rsidRPr="00764706">
            <w:t>(16)</w:t>
          </w:r>
          <w:r w:rsidRPr="00764706">
            <w:tab/>
            <w:t>Sleeping tablets. Sleeping tablets dull the senses, may cause confusion and slow reaction times. The duration of effect may vary from individual to individual and may be unduly prolonged. Air traffic controllers using sleeping tablets should consult an AME, AeMC, or Medical Assessor, as applicable.</w:t>
          </w:r>
        </w:p>
        <w:p w14:paraId="3AA61038" w14:textId="77777777" w:rsidR="00764706" w:rsidRPr="00764706" w:rsidRDefault="00581773" w:rsidP="00764706">
          <w:pPr>
            <w:pStyle w:val="ListLevel1"/>
          </w:pPr>
          <w:r w:rsidRPr="00764706">
            <w:t>(17)</w:t>
          </w:r>
          <w:r w:rsidRPr="00764706">
            <w:tab/>
            <w:t>Melatonin. Melatonin is a hormone that is involved with the regulation of the circadian rhythm. In some countries it is a prescription medicine, whereas in most other countries it is regarded as a ‘dietary supplement’ and can be bought without any prescription. The results from the efficiency of melatonin in treatment of jet lag or sleep disorders have been contradictory. Air traffic controllers using melatonin should consult an AME, AeMC, or Medical Assessor, as applicable.</w:t>
          </w:r>
        </w:p>
        <w:p w14:paraId="0FC91275" w14:textId="77777777" w:rsidR="00764706" w:rsidRPr="00764706" w:rsidRDefault="00581773" w:rsidP="00764706">
          <w:pPr>
            <w:pStyle w:val="ListLevel1"/>
          </w:pPr>
          <w:r w:rsidRPr="00764706">
            <w:t>(18)</w:t>
          </w:r>
          <w:r w:rsidRPr="00764706">
            <w:tab/>
            <w:t>Coffee and other caffeinated drinks may be acceptable, but excessive coffee drinking may have harmful effects, including disturbance of the heart’s rhythm. Other stimulants including caffeine pills, amphetamines, etc. (often known as ‘pep’ pills) used to maintain wakefulness or suppress appetite can be habit forming. Susceptibility to different stimulants varies from one individual to another, and all may cause dangerous overconfidence. Overdosage causes headaches, dizziness and mental disturbance. These other stimulants should not be used.</w:t>
          </w:r>
        </w:p>
        <w:p w14:paraId="2FD5CB60" w14:textId="77777777" w:rsidR="00764706" w:rsidRPr="00764706" w:rsidRDefault="00581773" w:rsidP="00764706">
          <w:pPr>
            <w:pStyle w:val="ListLevel1"/>
          </w:pPr>
          <w:r w:rsidRPr="00764706">
            <w:t>(19)</w:t>
          </w:r>
          <w:r w:rsidRPr="00764706">
            <w:tab/>
            <w:t>Anaesthetics. Following local, general, dental and other anaesthetics, a period of time should elapse before returning to exercising the privileges of the licence. The period will vary considerably from individual to individual, but an air traffic controller should not exercise the privileges of the licence for at least 12 hours after a local anaesthetic, and for at least 48 hours after a general, spinal or epidural anaesthetic.</w:t>
          </w:r>
        </w:p>
        <w:p w14:paraId="37E7F68B" w14:textId="77777777" w:rsidR="00764706" w:rsidRPr="00764706" w:rsidRDefault="00581773" w:rsidP="00764706">
          <w:pPr>
            <w:pStyle w:val="ListLevel0"/>
          </w:pPr>
          <w:r w:rsidRPr="00764706">
            <w:t>(e)</w:t>
          </w:r>
          <w:r w:rsidRPr="00764706">
            <w:tab/>
            <w:t>Many preparations on the market nowadays contain a combination of medicines. It is, therefore, essential that if there is any new medication or dosage, however slight, the effect should be observed by the air traffic controller whilst not exercising the privileges of the licence. It should be noted that medication which would not normally affect air traffic controller performance may do so in individuals who are ‘oversensitive’ to a particular preparation. Individuals are, therefore, advised not to take any medicines before or whilst exercising the privileges of their licence unless they are completely familiar with their effects on their own bodies. In cases of doubt, air traffic controllers should consult an AME, AeMC, or Medical Assessor, as applicable.</w:t>
          </w:r>
        </w:p>
        <w:p w14:paraId="58EA1613" w14:textId="77777777" w:rsidR="00764706" w:rsidRPr="00764706" w:rsidRDefault="00581773" w:rsidP="00764706">
          <w:pPr>
            <w:pStyle w:val="ListLevel0"/>
          </w:pPr>
          <w:r w:rsidRPr="00764706">
            <w:t>(f)</w:t>
          </w:r>
          <w:r w:rsidRPr="00764706">
            <w:tab/>
            <w:t>Other treatments</w:t>
          </w:r>
        </w:p>
        <w:p w14:paraId="275DC01A" w14:textId="77777777" w:rsidR="004873BF" w:rsidRPr="00FF2450" w:rsidRDefault="00581773" w:rsidP="00764706">
          <w:pPr>
            <w:pStyle w:val="Normal1"/>
          </w:pPr>
          <w:r w:rsidRPr="00764706">
            <w:t xml:space="preserve">Alternative or complementary medicine, such as acupuncture, homeopathy, hypnotherapy and several other disciplines, is developing and gaining greater credibility. Such treatments are more acceptable in some States than others. There is a need to ensure that ‘other treatments’, as </w:t>
          </w:r>
          <w:r w:rsidRPr="00764706">
            <w:lastRenderedPageBreak/>
            <w:t>well as the underlying condition, are declared and considered by the AME, AeMC, or Medical Assessor, as applicable, for assessing fitness.</w:t>
          </w:r>
        </w:p>
      </w:sdtContent>
    </w:sdt>
    <w:bookmarkStart w:id="1800" w:name="_Toc373246756" w:displacedByCustomXml="next"/>
    <w:bookmarkStart w:id="1801" w:name="_Toc405820184" w:displacedByCustomXml="next"/>
    <w:bookmarkStart w:id="1802" w:name="_Toc409683342" w:displacedByCustomXml="next"/>
    <w:bookmarkStart w:id="1803" w:name="_DxCrossRefBm1379192728" w:displacedByCustomXml="next"/>
    <w:bookmarkStart w:id="1804" w:name="_DxCrossRefBm9000282" w:displacedByCustomXml="next"/>
    <w:bookmarkStart w:id="1805" w:name="_Toc427661621" w:displacedByCustomXml="next"/>
    <w:sdt>
      <w:sdtPr>
        <w:rPr>
          <w:b w:val="0"/>
          <w:color w:val="auto"/>
          <w:sz w:val="22"/>
          <w:szCs w:val="24"/>
          <w:lang w:val="en-US"/>
        </w:rPr>
        <w:alias w:val="topic"/>
        <w:tag w:val="topic"/>
        <w:id w:val="306498668"/>
      </w:sdtPr>
      <w:sdtContent>
        <w:p w14:paraId="529F802F" w14:textId="77777777" w:rsidR="005F4710" w:rsidRPr="00FF2450" w:rsidRDefault="00581773" w:rsidP="000F573D">
          <w:pPr>
            <w:pStyle w:val="Heading4IR"/>
          </w:pPr>
          <w:r w:rsidRPr="00FF2450">
            <w:t>ATCO.MED.A.025 Obligations of AeMC and AME</w:t>
          </w:r>
          <w:bookmarkEnd w:id="1805"/>
          <w:bookmarkEnd w:id="1804"/>
          <w:bookmarkEnd w:id="1803"/>
        </w:p>
        <w:p w14:paraId="4C0563A4" w14:textId="77777777" w:rsidR="005F4710" w:rsidRPr="00FF2450" w:rsidRDefault="00581773" w:rsidP="00CB1C7E">
          <w:pPr>
            <w:pStyle w:val="ListLevel0"/>
          </w:pPr>
          <w:r w:rsidRPr="00FF2450">
            <w:t>(a)</w:t>
          </w:r>
          <w:r w:rsidRPr="00FF2450">
            <w:tab/>
            <w:t>When conducting aero-medical examinations and assessments as required in this Part, the AeMC or AME shall:</w:t>
          </w:r>
        </w:p>
        <w:p w14:paraId="05CC58E2" w14:textId="77777777" w:rsidR="005F4710" w:rsidRPr="00FF2450" w:rsidRDefault="00581773" w:rsidP="0013354D">
          <w:pPr>
            <w:pStyle w:val="ListLevel1"/>
          </w:pPr>
          <w:r w:rsidRPr="00FF2450">
            <w:t>(1)</w:t>
          </w:r>
          <w:r w:rsidRPr="00FF2450">
            <w:tab/>
            <w:t>ensure that communication with the applicant can be established without language barriers;</w:t>
          </w:r>
        </w:p>
        <w:p w14:paraId="0B7A8276" w14:textId="77777777" w:rsidR="005F4710" w:rsidRPr="00FF2450" w:rsidRDefault="00581773" w:rsidP="0013354D">
          <w:pPr>
            <w:pStyle w:val="ListLevel1"/>
          </w:pPr>
          <w:r w:rsidRPr="00FF2450">
            <w:t>(2)</w:t>
          </w:r>
          <w:r w:rsidRPr="00FF2450">
            <w:tab/>
            <w:t>make the applicant aware of the consequences of providing incomplete, inaccurate or false statements on their medical history;</w:t>
          </w:r>
        </w:p>
        <w:p w14:paraId="75EBB0B8" w14:textId="77777777" w:rsidR="005F4710" w:rsidRPr="00FF2450" w:rsidRDefault="00581773" w:rsidP="0013354D">
          <w:pPr>
            <w:pStyle w:val="ListLevel1"/>
          </w:pPr>
          <w:r w:rsidRPr="00FF2450">
            <w:t>(3)</w:t>
          </w:r>
          <w:r w:rsidRPr="00FF2450">
            <w:tab/>
            <w:t>notify the licensing authority if the applicant provides incomplete, inaccurate or false statements on their medical history;</w:t>
          </w:r>
        </w:p>
        <w:p w14:paraId="6DE78A76" w14:textId="77777777" w:rsidR="005F4710" w:rsidRPr="00FF2450" w:rsidRDefault="00581773" w:rsidP="0013354D">
          <w:pPr>
            <w:pStyle w:val="ListLevel1"/>
          </w:pPr>
          <w:r w:rsidRPr="00FF2450">
            <w:t>(4)</w:t>
          </w:r>
          <w:r w:rsidRPr="00FF2450">
            <w:tab/>
            <w:t>notify the licensing authority if the applicant withdraws the application for a medical certificate at any stage of the process.</w:t>
          </w:r>
        </w:p>
        <w:p w14:paraId="66B7C860" w14:textId="77777777" w:rsidR="005F4710" w:rsidRPr="00FF2450" w:rsidRDefault="00581773" w:rsidP="001B74EE">
          <w:pPr>
            <w:pStyle w:val="ListLevel0"/>
          </w:pPr>
          <w:r w:rsidRPr="00FF2450">
            <w:t>(b)</w:t>
          </w:r>
          <w:r w:rsidRPr="00FF2450">
            <w:tab/>
            <w:t>After completion of the aero-medical examinations and assessments, the AeMC and AME shall:</w:t>
          </w:r>
        </w:p>
        <w:p w14:paraId="338F004A" w14:textId="77777777" w:rsidR="005F4710" w:rsidRPr="00FF2450" w:rsidRDefault="00581773" w:rsidP="0013354D">
          <w:pPr>
            <w:pStyle w:val="ListLevel1"/>
          </w:pPr>
          <w:r w:rsidRPr="00FF2450">
            <w:t>(1)</w:t>
          </w:r>
          <w:r w:rsidRPr="00FF2450">
            <w:tab/>
            <w:t>advise the applicant whether fit, unfit or referred to the licensing authority;</w:t>
          </w:r>
        </w:p>
        <w:p w14:paraId="100AE290" w14:textId="77777777" w:rsidR="005F4710" w:rsidRPr="00FF2450" w:rsidRDefault="00581773" w:rsidP="0013354D">
          <w:pPr>
            <w:pStyle w:val="ListLevel1"/>
          </w:pPr>
          <w:r w:rsidRPr="00FF2450">
            <w:t>(2)</w:t>
          </w:r>
          <w:r w:rsidRPr="00FF2450">
            <w:tab/>
            <w:t>inform the applicant of any limitation placed on the medical certificate; and</w:t>
          </w:r>
        </w:p>
        <w:p w14:paraId="0CA27353" w14:textId="77777777" w:rsidR="005F4710" w:rsidRPr="00FF2450" w:rsidRDefault="00581773" w:rsidP="0013354D">
          <w:pPr>
            <w:pStyle w:val="ListLevel1"/>
          </w:pPr>
          <w:r w:rsidRPr="00FF2450">
            <w:t>(3)</w:t>
          </w:r>
          <w:r w:rsidRPr="00FF2450">
            <w:tab/>
            <w:t>if the applicant has been assessed as unfit, inform him/her of his/her right of a review of the decision; and</w:t>
          </w:r>
        </w:p>
        <w:p w14:paraId="4F2EF5CB" w14:textId="77777777" w:rsidR="005F4710" w:rsidRPr="00FF2450" w:rsidRDefault="00581773" w:rsidP="0013354D">
          <w:pPr>
            <w:pStyle w:val="ListLevel1"/>
          </w:pPr>
          <w:r w:rsidRPr="00FF2450">
            <w:t>(4)</w:t>
          </w:r>
          <w:r w:rsidRPr="00FF2450">
            <w:tab/>
            <w:t>submit without delay to the licensing authority a signed, or electronically authenticated, report containing the detailed results of the aero-medical examination and assessment for the medical certificate and a copy of the application form, the examination form and the medical certificate; and</w:t>
          </w:r>
        </w:p>
        <w:p w14:paraId="579840E4" w14:textId="77777777" w:rsidR="005F4710" w:rsidRPr="00FF2450" w:rsidRDefault="00581773" w:rsidP="0013354D">
          <w:pPr>
            <w:pStyle w:val="ListLevel1"/>
          </w:pPr>
          <w:r w:rsidRPr="00FF2450">
            <w:t>(5)</w:t>
          </w:r>
          <w:r w:rsidR="008B6AC9">
            <w:tab/>
          </w:r>
          <w:r w:rsidRPr="00FF2450">
            <w:t xml:space="preserve">inform the applicant of their responsibility in the case of decrease in medical fitness as specified in </w:t>
          </w:r>
          <w:hyperlink w:anchor="_DxCrossRefBm1379192377" w:history="1">
            <w:r>
              <w:rPr>
                <w:rStyle w:val="Hyperlink"/>
              </w:rPr>
              <w:t>ATCO.MED.A.020</w:t>
            </w:r>
          </w:hyperlink>
          <w:r>
            <w:t>.</w:t>
          </w:r>
        </w:p>
        <w:p w14:paraId="06FE43FF" w14:textId="77777777" w:rsidR="005F4710" w:rsidRPr="00FF2450" w:rsidRDefault="00581773" w:rsidP="001B74EE">
          <w:pPr>
            <w:pStyle w:val="ListLevel0"/>
          </w:pPr>
          <w:r w:rsidRPr="00FF2450">
            <w:t>(c)</w:t>
          </w:r>
          <w:r w:rsidRPr="00FF2450">
            <w:tab/>
            <w:t>AeMCs and AMEs shall maintain records with details of aero-medical examinations and assessments performed in accordance with this Part and their results for a minimum period of 10 years, or for a period as determined by national legislation if this is longer.</w:t>
          </w:r>
        </w:p>
        <w:p w14:paraId="638346F4" w14:textId="77777777" w:rsidR="005F4710" w:rsidRPr="00FF2450" w:rsidRDefault="00581773" w:rsidP="001B74EE">
          <w:pPr>
            <w:pStyle w:val="ListLevel0"/>
          </w:pPr>
          <w:r w:rsidRPr="00FF2450">
            <w:t>(d)</w:t>
          </w:r>
          <w:r w:rsidRPr="00FF2450">
            <w:tab/>
            <w:t>AeMCs and AMEs shall submit to the medical assessor of the competent authority, upon request, all aero-medical records and reports, and any other relevant information when required for:</w:t>
          </w:r>
        </w:p>
        <w:p w14:paraId="3E45FD1F" w14:textId="77777777" w:rsidR="005F4710" w:rsidRPr="00FF2450" w:rsidRDefault="00581773" w:rsidP="0013354D">
          <w:pPr>
            <w:pStyle w:val="ListLevel1"/>
          </w:pPr>
          <w:r w:rsidRPr="00FF2450">
            <w:t>(1)</w:t>
          </w:r>
          <w:r w:rsidRPr="00FF2450">
            <w:tab/>
            <w:t>medical certification;</w:t>
          </w:r>
        </w:p>
        <w:bookmarkEnd w:id="1802"/>
        <w:bookmarkEnd w:id="1801"/>
        <w:bookmarkEnd w:id="1800"/>
        <w:p w14:paraId="1E0C591E" w14:textId="77777777" w:rsidR="005F4710" w:rsidRPr="00FF2450" w:rsidRDefault="00581773" w:rsidP="0013354D">
          <w:pPr>
            <w:pStyle w:val="ListLevel1"/>
          </w:pPr>
          <w:r w:rsidRPr="00FF2450">
            <w:t>(2)</w:t>
          </w:r>
          <w:r w:rsidRPr="00FF2450">
            <w:tab/>
            <w:t>oversight functions.</w:t>
          </w:r>
        </w:p>
      </w:sdtContent>
    </w:sdt>
    <w:bookmarkStart w:id="1806" w:name="_DxCrossRefBm1379192729" w:displacedByCustomXml="next"/>
    <w:bookmarkStart w:id="1807" w:name="_DxCrossRefBm9000283" w:displacedByCustomXml="next"/>
    <w:bookmarkStart w:id="1808" w:name="_Toc427661622" w:displacedByCustomXml="next"/>
    <w:bookmarkStart w:id="1809" w:name="_Toc409683342_0" w:displacedByCustomXml="next"/>
    <w:bookmarkStart w:id="1810" w:name="_Toc405820184_0" w:displacedByCustomXml="next"/>
    <w:bookmarkStart w:id="1811" w:name="_Toc373246756_0" w:displacedByCustomXml="next"/>
    <w:sdt>
      <w:sdtPr>
        <w:rPr>
          <w:b w:val="0"/>
          <w:color w:val="auto"/>
          <w:sz w:val="22"/>
          <w:lang w:val="en-US"/>
        </w:rPr>
        <w:alias w:val="topic"/>
        <w:tag w:val="topic"/>
        <w:id w:val="1653191837"/>
      </w:sdtPr>
      <w:sdtContent>
        <w:p w14:paraId="5AC398FB" w14:textId="77777777" w:rsidR="004873BF" w:rsidRPr="00FF2450" w:rsidRDefault="00581773" w:rsidP="000F573D">
          <w:pPr>
            <w:pStyle w:val="Heading5AMC"/>
          </w:pPr>
          <w:r w:rsidRPr="00FF2450">
            <w:t>AMC1 ATCO.MED.A.025 Obligations of AeMC and AME</w:t>
          </w:r>
          <w:bookmarkEnd w:id="1811"/>
          <w:bookmarkEnd w:id="1810"/>
          <w:bookmarkEnd w:id="1809"/>
          <w:bookmarkEnd w:id="1808"/>
          <w:bookmarkEnd w:id="1807"/>
          <w:bookmarkEnd w:id="1806"/>
        </w:p>
        <w:p w14:paraId="1CD0C128" w14:textId="77777777" w:rsidR="004873BF" w:rsidRPr="00FF2450" w:rsidRDefault="00581773" w:rsidP="00B82A37">
          <w:pPr>
            <w:pStyle w:val="ListLevel0"/>
          </w:pPr>
          <w:r w:rsidRPr="00FF2450">
            <w:t>(a)</w:t>
          </w:r>
          <w:r w:rsidRPr="00FF2450">
            <w:tab/>
            <w:t>If the aero-medical examination is carried out by two or more AMEs, only one of them should be responsible for coordinating the results of the examination, evaluating the findings with regard to medical fitness and signing the report.</w:t>
          </w:r>
        </w:p>
        <w:p w14:paraId="0F8EEB8F" w14:textId="77777777" w:rsidR="004873BF" w:rsidRPr="00FF2450" w:rsidRDefault="00581773" w:rsidP="00B753C4">
          <w:pPr>
            <w:pStyle w:val="ListLevel0"/>
          </w:pPr>
          <w:r w:rsidRPr="00FF2450">
            <w:t>(b)</w:t>
          </w:r>
          <w:r w:rsidRPr="00FF2450">
            <w:tab/>
            <w:t>The applicant should be made aware that the associated medical certificate may be suspended or revoked if the applicant provides incomplete, inaccurate or false statements on their medical history to the AME or AeMC.</w:t>
          </w:r>
        </w:p>
        <w:p w14:paraId="78EF801F" w14:textId="77777777" w:rsidR="004873BF" w:rsidRPr="00FF2450" w:rsidRDefault="00581773" w:rsidP="00B753C4">
          <w:pPr>
            <w:pStyle w:val="ListLevel0"/>
          </w:pPr>
          <w:r w:rsidRPr="00FF2450">
            <w:lastRenderedPageBreak/>
            <w:t>(c)</w:t>
          </w:r>
          <w:r w:rsidRPr="00FF2450">
            <w:tab/>
            <w:t>The AME or AeMC should give advice to the applicant on treatment and preventive measures if, during the course of the examination, medical conditions which may endanger the medical fitness of the applicant in the future are found.</w:t>
          </w:r>
        </w:p>
      </w:sdtContent>
    </w:sdt>
    <w:bookmarkStart w:id="1812" w:name="_DxCrossRefBm1379192730" w:displacedByCustomXml="next"/>
    <w:bookmarkStart w:id="1813" w:name="_DxCrossRefBm9000284" w:displacedByCustomXml="next"/>
    <w:bookmarkStart w:id="1814" w:name="_Toc427661623" w:displacedByCustomXml="next"/>
    <w:bookmarkStart w:id="1815" w:name="_Toc409683343" w:displacedByCustomXml="next"/>
    <w:bookmarkStart w:id="1816" w:name="_Toc405820185" w:displacedByCustomXml="next"/>
    <w:bookmarkStart w:id="1817" w:name="_Toc373246757" w:displacedByCustomXml="next"/>
    <w:sdt>
      <w:sdtPr>
        <w:rPr>
          <w:b w:val="0"/>
          <w:color w:val="auto"/>
          <w:sz w:val="22"/>
          <w:lang w:val="en-US"/>
        </w:rPr>
        <w:alias w:val="topic"/>
        <w:tag w:val="topic"/>
        <w:id w:val="-149657580"/>
      </w:sdtPr>
      <w:sdtContent>
        <w:p w14:paraId="171327CA" w14:textId="77777777" w:rsidR="004873BF" w:rsidRPr="00FF2450" w:rsidRDefault="00581773" w:rsidP="000F573D">
          <w:pPr>
            <w:pStyle w:val="Heading5GM"/>
          </w:pPr>
          <w:r w:rsidRPr="00FF2450">
            <w:t>GM1 ATCO.MED.A.025 Obligations of AeMC and AME</w:t>
          </w:r>
          <w:bookmarkEnd w:id="1817"/>
          <w:bookmarkEnd w:id="1816"/>
          <w:bookmarkEnd w:id="1815"/>
          <w:bookmarkEnd w:id="1814"/>
          <w:bookmarkEnd w:id="1813"/>
          <w:bookmarkEnd w:id="1812"/>
        </w:p>
        <w:p w14:paraId="54EA340B" w14:textId="77777777" w:rsidR="004873BF" w:rsidRPr="00FF2450" w:rsidRDefault="00581773" w:rsidP="004461FC">
          <w:pPr>
            <w:pStyle w:val="Heading6OrgManual"/>
          </w:pPr>
          <w:r w:rsidRPr="00FF2450">
            <w:t>GUIDELINES FOR THE AEMC AND AME CONDUCTING THE AERO-MEDICAL EXAMINATIONS AND ASSESSMENTS FOR CLASS 3 MEDICAL CERTIFICATES</w:t>
          </w:r>
        </w:p>
        <w:p w14:paraId="37DB64A9" w14:textId="77777777" w:rsidR="004873BF" w:rsidRPr="00FF2450" w:rsidRDefault="00581773" w:rsidP="00B753C4">
          <w:pPr>
            <w:pStyle w:val="ListLevel0"/>
          </w:pPr>
          <w:r w:rsidRPr="00FF2450">
            <w:t>(a)</w:t>
          </w:r>
          <w:r w:rsidRPr="00FF2450">
            <w:tab/>
            <w:t>Before performing the aero-medical examination, the AeMC or AME should:</w:t>
          </w:r>
        </w:p>
        <w:p w14:paraId="76B178FD" w14:textId="77777777" w:rsidR="004873BF" w:rsidRPr="00FF2450" w:rsidRDefault="00581773" w:rsidP="00CF502D">
          <w:pPr>
            <w:pStyle w:val="ListLevel1"/>
          </w:pPr>
          <w:r w:rsidRPr="00FF2450">
            <w:t>(1)</w:t>
          </w:r>
          <w:r w:rsidRPr="00FF2450">
            <w:tab/>
            <w:t>verify the applicant’s identity by checking their identity card, passport, driving licence or other official document containing a photograph of the applicant;</w:t>
          </w:r>
        </w:p>
        <w:p w14:paraId="117B7AB3" w14:textId="77777777" w:rsidR="004873BF" w:rsidRPr="00FF2450" w:rsidRDefault="00581773" w:rsidP="00CF502D">
          <w:pPr>
            <w:pStyle w:val="ListLevel1"/>
          </w:pPr>
          <w:r w:rsidRPr="00FF2450">
            <w:t>(2)</w:t>
          </w:r>
          <w:r w:rsidRPr="00FF2450">
            <w:tab/>
            <w:t>obtain details of the applicant’s licence from the applicant’s licensing authority if they do not have their licence with them;</w:t>
          </w:r>
        </w:p>
        <w:p w14:paraId="491ED103" w14:textId="77777777" w:rsidR="004873BF" w:rsidRPr="00FF2450" w:rsidRDefault="00581773" w:rsidP="00CF502D">
          <w:pPr>
            <w:pStyle w:val="ListLevel1"/>
          </w:pPr>
          <w:r w:rsidRPr="00FF2450">
            <w:t>(3)</w:t>
          </w:r>
          <w:r w:rsidRPr="00FF2450">
            <w:tab/>
            <w:t>obtain details of the applicant’s most recent medical certificate from the applicant’s licensing authority if they do not have their certificate with them;</w:t>
          </w:r>
        </w:p>
        <w:p w14:paraId="3E452B78" w14:textId="77777777" w:rsidR="004873BF" w:rsidRPr="00FF2450" w:rsidRDefault="00581773" w:rsidP="00CF502D">
          <w:pPr>
            <w:pStyle w:val="ListLevel1"/>
          </w:pPr>
          <w:r w:rsidRPr="00FF2450">
            <w:t>(4)</w:t>
          </w:r>
          <w:r w:rsidRPr="00FF2450">
            <w:tab/>
            <w:t>in the case of a specific medical examination (SIC) on the existing medical certificate, obtain details of the specific medical condition and any associated instructions from the applicant’s licensing authority. This could include, for example, a requirement to undergo a specific examination or test;</w:t>
          </w:r>
        </w:p>
        <w:p w14:paraId="7EA16A17" w14:textId="77777777" w:rsidR="004873BF" w:rsidRPr="00FF2450" w:rsidRDefault="00581773" w:rsidP="00CF502D">
          <w:pPr>
            <w:pStyle w:val="ListLevel1"/>
          </w:pPr>
          <w:r w:rsidRPr="00FF2450">
            <w:t>(5)</w:t>
          </w:r>
          <w:r w:rsidRPr="00FF2450">
            <w:tab/>
            <w:t>except for initial applicants, ascertain, from the previous medical certificate, which routine medical test(s) should be conducted, for example electrocardiogram (ECG);</w:t>
          </w:r>
        </w:p>
        <w:p w14:paraId="116FE9D9" w14:textId="77777777" w:rsidR="004873BF" w:rsidRPr="00FF2450" w:rsidRDefault="00581773" w:rsidP="00CF502D">
          <w:pPr>
            <w:pStyle w:val="ListLevel1"/>
          </w:pPr>
          <w:r w:rsidRPr="00FF2450">
            <w:t>(6)</w:t>
          </w:r>
          <w:r w:rsidRPr="00FF2450">
            <w:tab/>
            <w:t>provide the applicant with the application form for a medical certificate and the instructions for its completion and ask the applicant to complete the form but not to sign it yet;</w:t>
          </w:r>
        </w:p>
        <w:p w14:paraId="0D6AD61E" w14:textId="77777777" w:rsidR="004873BF" w:rsidRPr="00FF2450" w:rsidRDefault="00581773" w:rsidP="00CF502D">
          <w:pPr>
            <w:pStyle w:val="ListLevel1"/>
          </w:pPr>
          <w:r w:rsidRPr="00FF2450">
            <w:t>(7)</w:t>
          </w:r>
          <w:r w:rsidRPr="00FF2450">
            <w:tab/>
            <w:t>go through the form with the applicant and give information to help the applicant understand the significance of the entries and ask any questions which might help the applicant to recall important historical medical data; and</w:t>
          </w:r>
        </w:p>
        <w:p w14:paraId="56A4FDC9" w14:textId="77777777" w:rsidR="004873BF" w:rsidRPr="00FF2450" w:rsidRDefault="00581773" w:rsidP="00CF502D">
          <w:pPr>
            <w:pStyle w:val="ListLevel1"/>
          </w:pPr>
          <w:r w:rsidRPr="00FF2450">
            <w:t>(8)</w:t>
          </w:r>
          <w:r w:rsidRPr="00FF2450">
            <w:tab/>
            <w:t>verify that the form is complete and legible, ask the applicant to sign and date the form and then sign it as well. If the applicant declines to complete the application form fully or declines to sign the declaration consent to the release of medical information, inform the applicant that it may not be possible to issue a medical certificate regardless of the outcome of the clinical examination.</w:t>
          </w:r>
        </w:p>
        <w:p w14:paraId="12A8ED67" w14:textId="77777777" w:rsidR="004873BF" w:rsidRPr="00FF2450" w:rsidRDefault="00581773" w:rsidP="00B753C4">
          <w:pPr>
            <w:pStyle w:val="ListLevel0"/>
          </w:pPr>
          <w:r w:rsidRPr="00FF2450">
            <w:t>(b)</w:t>
          </w:r>
          <w:r w:rsidRPr="00FF2450">
            <w:tab/>
            <w:t>Once all the items in (a) have been addressed, the AeMC or AME should:</w:t>
          </w:r>
        </w:p>
        <w:p w14:paraId="75A832AD" w14:textId="77777777" w:rsidR="004873BF" w:rsidRPr="00FF2450" w:rsidRDefault="00581773" w:rsidP="00CF502D">
          <w:pPr>
            <w:pStyle w:val="ListLevel1"/>
          </w:pPr>
          <w:r w:rsidRPr="00FF2450">
            <w:t>(1)</w:t>
          </w:r>
          <w:r w:rsidRPr="00FF2450">
            <w:tab/>
            <w:t>perform the aero-medical examination of the applicant in accordance with the applicable rules;</w:t>
          </w:r>
        </w:p>
        <w:p w14:paraId="50AD01C5" w14:textId="77777777" w:rsidR="004873BF" w:rsidRPr="00FF2450" w:rsidRDefault="00581773" w:rsidP="00CF502D">
          <w:pPr>
            <w:pStyle w:val="ListLevel1"/>
          </w:pPr>
          <w:r w:rsidRPr="00FF2450">
            <w:t>(2)</w:t>
          </w:r>
          <w:r w:rsidRPr="00FF2450">
            <w:tab/>
            <w:t>arrange for additional specialist medical examinations, such as otorhinolaryngology or ophthalmology, to be conducted as applicable and obtain the associated report forms or reports;</w:t>
          </w:r>
        </w:p>
        <w:p w14:paraId="1829C433" w14:textId="77777777" w:rsidR="004873BF" w:rsidRPr="00FF2450" w:rsidRDefault="00581773" w:rsidP="00CF502D">
          <w:pPr>
            <w:pStyle w:val="ListLevel1"/>
          </w:pPr>
          <w:r w:rsidRPr="00FF2450">
            <w:t>(3)</w:t>
          </w:r>
          <w:r w:rsidRPr="00FF2450">
            <w:tab/>
            <w:t>complete the aero-medical examination report form in accordance with the associated instructions for completion; and</w:t>
          </w:r>
        </w:p>
        <w:p w14:paraId="1558A602" w14:textId="77777777" w:rsidR="004873BF" w:rsidRPr="00FF2450" w:rsidRDefault="00581773" w:rsidP="00CF502D">
          <w:pPr>
            <w:pStyle w:val="ListLevel1"/>
          </w:pPr>
          <w:r w:rsidRPr="00FF2450">
            <w:t>(4)</w:t>
          </w:r>
          <w:r w:rsidRPr="00FF2450">
            <w:tab/>
            <w:t>ensure that all of the report forms are complete, accurate and legible.</w:t>
          </w:r>
        </w:p>
        <w:p w14:paraId="04E5472A" w14:textId="77777777" w:rsidR="004873BF" w:rsidRPr="00FF2450" w:rsidRDefault="00581773" w:rsidP="00B753C4">
          <w:pPr>
            <w:pStyle w:val="ListLevel0"/>
          </w:pPr>
          <w:r w:rsidRPr="00FF2450">
            <w:t>(c)</w:t>
          </w:r>
          <w:r w:rsidRPr="00FF2450">
            <w:tab/>
            <w:t>Once all the actions in (b) have been carried out, the AeMC or AME should review the report forms and:</w:t>
          </w:r>
        </w:p>
        <w:p w14:paraId="6AE7BEB8" w14:textId="77777777" w:rsidR="004873BF" w:rsidRPr="00FF2450" w:rsidRDefault="00581773" w:rsidP="00CF502D">
          <w:pPr>
            <w:pStyle w:val="ListLevel1"/>
          </w:pPr>
          <w:r w:rsidRPr="00FF2450">
            <w:lastRenderedPageBreak/>
            <w:t>(1)</w:t>
          </w:r>
          <w:r w:rsidRPr="00FF2450">
            <w:tab/>
            <w:t>if satisfied that the applicant meets the applicable medical requirements as set out in this Part, issue a medical certificate, with limitations if necessary. The applicant should sign the certificate once signed by the AeMC or AME; or</w:t>
          </w:r>
        </w:p>
        <w:p w14:paraId="578C75FA" w14:textId="77777777" w:rsidR="004873BF" w:rsidRPr="00FF2450" w:rsidRDefault="00581773" w:rsidP="00CF502D">
          <w:pPr>
            <w:pStyle w:val="ListLevel1"/>
          </w:pPr>
          <w:r w:rsidRPr="00FF2450">
            <w:t>(2)</w:t>
          </w:r>
          <w:r w:rsidRPr="00FF2450">
            <w:tab/>
            <w:t>if the applicant does not meet the applicable medical requirements or if the fitness of the applicant is in doubt:</w:t>
          </w:r>
        </w:p>
        <w:p w14:paraId="4296EFA1" w14:textId="77777777" w:rsidR="004873BF" w:rsidRPr="00FF2450" w:rsidRDefault="00581773" w:rsidP="00CF502D">
          <w:pPr>
            <w:pStyle w:val="ListLevel2"/>
          </w:pPr>
          <w:r w:rsidRPr="00FF2450">
            <w:t>(i)</w:t>
          </w:r>
          <w:r w:rsidR="00ED6EB3">
            <w:tab/>
          </w:r>
          <w:r w:rsidRPr="00FF2450">
            <w:t xml:space="preserve">refer the decision on medical fitness to the licensing authority as indicated in </w:t>
          </w:r>
          <w:hyperlink w:anchor="_DxCrossRefBm1379192731" w:history="1">
            <w:r>
              <w:rPr>
                <w:rStyle w:val="Hyperlink"/>
              </w:rPr>
              <w:t>ATCO.MED.B.001</w:t>
            </w:r>
          </w:hyperlink>
          <w:r>
            <w:t>; or</w:t>
          </w:r>
        </w:p>
        <w:p w14:paraId="3373DE56" w14:textId="77777777" w:rsidR="004873BF" w:rsidRPr="00FF2450" w:rsidRDefault="00581773" w:rsidP="00CF502D">
          <w:pPr>
            <w:pStyle w:val="ListLevel2"/>
          </w:pPr>
          <w:r w:rsidRPr="00FF2450">
            <w:t>(ii)</w:t>
          </w:r>
          <w:r w:rsidRPr="00FF2450">
            <w:tab/>
            <w:t xml:space="preserve">deny issuance of a medical certificate, explain the reason(s) for denial to the applicant and inform them of their right of a review according to the procedures of the </w:t>
          </w:r>
          <w:r w:rsidR="009A0959">
            <w:t>COMMITTEE</w:t>
          </w:r>
          <w:r w:rsidRPr="00FF2450">
            <w:t>.</w:t>
          </w:r>
        </w:p>
        <w:p w14:paraId="7F2563D4" w14:textId="77777777" w:rsidR="00EB5BDC" w:rsidRPr="00FF2450" w:rsidRDefault="00581773" w:rsidP="00EB5BDC">
          <w:pPr>
            <w:pStyle w:val="ListLevel0"/>
          </w:pPr>
          <w:r w:rsidRPr="00FF2450">
            <w:t>(d)</w:t>
          </w:r>
          <w:r w:rsidR="00ED6EB3">
            <w:tab/>
          </w:r>
          <w:r w:rsidRPr="00FF2450">
            <w:t xml:space="preserve">The AeMC or AME should send the documents as required by </w:t>
          </w:r>
          <w:hyperlink w:anchor="_DxCrossRefBm1379192728" w:history="1">
            <w:r>
              <w:rPr>
                <w:rStyle w:val="Hyperlink"/>
              </w:rPr>
              <w:t>ATCO.MED.A.025</w:t>
            </w:r>
          </w:hyperlink>
          <w:r>
            <w:t>(b) to the applicant’s licensing authority within five days from the date of the aero-medical examination. If a medical certificate has been denied or the decision has been referred, the documents should be sent to the licensing authority on the same day that the denial or referral decision is reached.</w:t>
          </w:r>
        </w:p>
      </w:sdtContent>
    </w:sdt>
    <w:bookmarkStart w:id="1818" w:name="_Toc256000150" w:displacedByCustomXml="next"/>
    <w:sdt>
      <w:sdtPr>
        <w:alias w:val="heading"/>
        <w:tag w:val="heading"/>
        <w:id w:val="-1073921262"/>
      </w:sdtPr>
      <w:sdtContent>
        <w:p w14:paraId="5873AD02" w14:textId="77777777" w:rsidR="00090094" w:rsidRDefault="00581773">
          <w:pPr>
            <w:pStyle w:val="Heading3"/>
          </w:pPr>
          <w:r>
            <w:t>SECTION 2 – Requirements for medical certificates</w:t>
          </w:r>
        </w:p>
        <w:bookmarkEnd w:id="1818" w:displacedByCustomXml="next"/>
      </w:sdtContent>
    </w:sdt>
    <w:bookmarkStart w:id="1819" w:name="_Toc409683344" w:displacedByCustomXml="next"/>
    <w:bookmarkEnd w:id="1819" w:displacedByCustomXml="next"/>
    <w:bookmarkStart w:id="1820" w:name="_Toc373246758" w:displacedByCustomXml="next"/>
    <w:bookmarkStart w:id="1821" w:name="_Toc405820186" w:displacedByCustomXml="next"/>
    <w:bookmarkStart w:id="1822" w:name="_Toc409683345" w:displacedByCustomXml="next"/>
    <w:bookmarkStart w:id="1823" w:name="_DxCrossRefBm1379192732" w:displacedByCustomXml="next"/>
    <w:bookmarkStart w:id="1824" w:name="_DxCrossRefBm9000285" w:displacedByCustomXml="next"/>
    <w:bookmarkStart w:id="1825" w:name="_Toc427661625" w:displacedByCustomXml="next"/>
    <w:sdt>
      <w:sdtPr>
        <w:rPr>
          <w:b w:val="0"/>
          <w:color w:val="auto"/>
          <w:sz w:val="22"/>
          <w:szCs w:val="24"/>
          <w:lang w:val="en-US"/>
        </w:rPr>
        <w:alias w:val="topic"/>
        <w:tag w:val="topic"/>
        <w:id w:val="374450927"/>
      </w:sdtPr>
      <w:sdtContent>
        <w:p w14:paraId="68C0FC44" w14:textId="77777777" w:rsidR="00D345D7" w:rsidRPr="00FF2450" w:rsidRDefault="00581773" w:rsidP="000F573D">
          <w:pPr>
            <w:pStyle w:val="Heading4IR"/>
          </w:pPr>
          <w:r w:rsidRPr="00FF2450">
            <w:t>ATCO.MED.A.030 Medical certificates</w:t>
          </w:r>
          <w:bookmarkEnd w:id="1825"/>
          <w:bookmarkEnd w:id="1824"/>
          <w:bookmarkEnd w:id="1823"/>
        </w:p>
        <w:p w14:paraId="4E9AB50A" w14:textId="77777777" w:rsidR="005C154A" w:rsidRPr="005C154A" w:rsidRDefault="00350971" w:rsidP="00C64B3B">
          <w:pPr>
            <w:pStyle w:val="ListLevel0"/>
            <w:rPr>
              <w:rStyle w:val="GeneralAviation"/>
            </w:rPr>
          </w:pPr>
          <w:bookmarkStart w:id="1826" w:name="_Hlk137673574_7"/>
          <w:r>
            <w:rPr>
              <w:rStyle w:val="GeneralAviation"/>
            </w:rPr>
            <w:t xml:space="preserve"> </w:t>
          </w:r>
          <w:r w:rsidR="00581773" w:rsidRPr="00BA525F">
            <w:rPr>
              <w:rStyle w:val="GeneralAviation"/>
              <w:color w:val="auto"/>
            </w:rPr>
            <w:t>(a)</w:t>
          </w:r>
          <w:r w:rsidR="00581773" w:rsidRPr="00BA525F">
            <w:rPr>
              <w:rStyle w:val="GeneralAviation"/>
              <w:color w:val="auto"/>
            </w:rPr>
            <w:tab/>
            <w:t>Applicants for, and holders of, an air traffic controller licence, or a student air traffic controller licence, shall hold a class 3 medical certificate, except when the privileges are exercised in a synthetic training device environment.</w:t>
          </w:r>
        </w:p>
        <w:bookmarkEnd w:id="1822"/>
        <w:bookmarkEnd w:id="1821"/>
        <w:bookmarkEnd w:id="1820"/>
        <w:bookmarkEnd w:id="1826"/>
        <w:p w14:paraId="20200F89" w14:textId="77777777" w:rsidR="00D345D7" w:rsidRPr="00FF2450" w:rsidRDefault="00350971" w:rsidP="00B753C4">
          <w:pPr>
            <w:pStyle w:val="ListLevel0"/>
          </w:pPr>
          <w:r w:rsidRPr="00FF2450">
            <w:t xml:space="preserve"> </w:t>
          </w:r>
          <w:r w:rsidR="00581773" w:rsidRPr="00FF2450">
            <w:t>(b)</w:t>
          </w:r>
          <w:r w:rsidR="00581773" w:rsidRPr="00FF2450">
            <w:tab/>
            <w:t>A licence holder shall not at any time hold more than one medical certificate issued in accordance with this Part.</w:t>
          </w:r>
        </w:p>
      </w:sdtContent>
    </w:sdt>
    <w:bookmarkStart w:id="1827" w:name="_DxCrossRefBm1379192733" w:displacedByCustomXml="next"/>
    <w:bookmarkStart w:id="1828" w:name="_DxCrossRefBm9000286" w:displacedByCustomXml="next"/>
    <w:bookmarkStart w:id="1829" w:name="_Toc427661626" w:displacedByCustomXml="next"/>
    <w:sdt>
      <w:sdtPr>
        <w:rPr>
          <w:b w:val="0"/>
          <w:color w:val="auto"/>
          <w:sz w:val="22"/>
          <w:szCs w:val="24"/>
          <w:lang w:val="en-US"/>
        </w:rPr>
        <w:alias w:val="topic"/>
        <w:tag w:val="topic"/>
        <w:id w:val="950616168"/>
      </w:sdtPr>
      <w:sdtContent>
        <w:p w14:paraId="0900B884" w14:textId="77777777" w:rsidR="005F4710" w:rsidRPr="00FF2450" w:rsidRDefault="00581773" w:rsidP="000F573D">
          <w:pPr>
            <w:pStyle w:val="Heading4IR"/>
          </w:pPr>
          <w:r w:rsidRPr="00FF2450">
            <w:t>ATCO.MED.A.035 Application for a medical certificate</w:t>
          </w:r>
          <w:bookmarkEnd w:id="1829"/>
          <w:bookmarkEnd w:id="1828"/>
          <w:bookmarkEnd w:id="1827"/>
        </w:p>
        <w:p w14:paraId="7BB346D6" w14:textId="77777777" w:rsidR="005F4710" w:rsidRPr="00FF2450" w:rsidRDefault="00581773" w:rsidP="007505AD">
          <w:pPr>
            <w:pStyle w:val="ListLevel0"/>
          </w:pPr>
          <w:r w:rsidRPr="00FF2450">
            <w:t>(a)</w:t>
          </w:r>
          <w:r w:rsidRPr="00FF2450">
            <w:tab/>
            <w:t xml:space="preserve">Applications for a medical certificate shall be made in a format established by the </w:t>
          </w:r>
          <w:r w:rsidR="009A0959">
            <w:t>COMMITTEE</w:t>
          </w:r>
          <w:r w:rsidRPr="00FF2450">
            <w:t>.</w:t>
          </w:r>
        </w:p>
        <w:p w14:paraId="27B18A5D" w14:textId="77777777" w:rsidR="005F4710" w:rsidRPr="00FF2450" w:rsidRDefault="00581773" w:rsidP="00B753C4">
          <w:pPr>
            <w:pStyle w:val="ListLevel0"/>
          </w:pPr>
          <w:r w:rsidRPr="00FF2450">
            <w:t>(b)</w:t>
          </w:r>
          <w:r w:rsidRPr="00FF2450">
            <w:tab/>
            <w:t>Applicants for a medical certificate shall provide the AeMC or AME with:</w:t>
          </w:r>
        </w:p>
        <w:p w14:paraId="6115C6C2" w14:textId="77777777" w:rsidR="005F4710" w:rsidRPr="00FF2450" w:rsidRDefault="00581773" w:rsidP="00F75C48">
          <w:pPr>
            <w:pStyle w:val="ListLevel1"/>
          </w:pPr>
          <w:r w:rsidRPr="00FF2450">
            <w:t>(1)</w:t>
          </w:r>
          <w:r w:rsidRPr="00FF2450">
            <w:tab/>
            <w:t>proof of their identity;</w:t>
          </w:r>
        </w:p>
        <w:p w14:paraId="1B76EA6D" w14:textId="77777777" w:rsidR="005F4710" w:rsidRPr="00FF2450" w:rsidRDefault="00581773" w:rsidP="00F75C48">
          <w:pPr>
            <w:pStyle w:val="ListLevel1"/>
          </w:pPr>
          <w:r w:rsidRPr="00FF2450">
            <w:t>(2)</w:t>
          </w:r>
          <w:r w:rsidRPr="00FF2450">
            <w:tab/>
            <w:t>a signed declaration:</w:t>
          </w:r>
        </w:p>
        <w:p w14:paraId="3C0C2B4B" w14:textId="77777777" w:rsidR="005F4710" w:rsidRPr="00FF2450" w:rsidRDefault="00581773" w:rsidP="00F75C48">
          <w:pPr>
            <w:pStyle w:val="ListLevel2"/>
          </w:pPr>
          <w:r w:rsidRPr="00FF2450">
            <w:t>(i)</w:t>
          </w:r>
          <w:r w:rsidRPr="00FF2450">
            <w:tab/>
            <w:t>of medical facts concerning their medical history;</w:t>
          </w:r>
        </w:p>
        <w:p w14:paraId="39E5B1F7" w14:textId="77777777" w:rsidR="005F4710" w:rsidRPr="00FF2450" w:rsidRDefault="00581773" w:rsidP="00F75C48">
          <w:pPr>
            <w:pStyle w:val="ListLevel2"/>
          </w:pPr>
          <w:r w:rsidRPr="00FF2450">
            <w:t>(ii)</w:t>
          </w:r>
          <w:r w:rsidRPr="00FF2450">
            <w:tab/>
            <w:t>as to whether they have previously applied for a medical certificate or have undergone an aero-medical examination for a medical certificate and, if so, by whom and with what result;</w:t>
          </w:r>
        </w:p>
        <w:p w14:paraId="3BE922C7" w14:textId="77777777" w:rsidR="005F4710" w:rsidRPr="00FF2450" w:rsidRDefault="00581773" w:rsidP="00F75C48">
          <w:pPr>
            <w:pStyle w:val="ListLevel2"/>
          </w:pPr>
          <w:r w:rsidRPr="00FF2450">
            <w:t>(iii)</w:t>
          </w:r>
          <w:r w:rsidRPr="00FF2450">
            <w:tab/>
            <w:t>as to whether they have ever been assessed as unfit or had a medical certificate suspended or revoked.</w:t>
          </w:r>
        </w:p>
        <w:p w14:paraId="79E80228" w14:textId="77777777" w:rsidR="005F4710" w:rsidRPr="005701BA" w:rsidRDefault="00581773" w:rsidP="005701BA">
          <w:pPr>
            <w:pStyle w:val="ListLevel0"/>
          </w:pPr>
          <w:r w:rsidRPr="00FF2450">
            <w:t>(c)</w:t>
          </w:r>
          <w:r w:rsidRPr="00FF2450">
            <w:tab/>
            <w:t>When applying for a revalidation or renewal of the medical certificate, applicants shall present the most recent medical certificate to the AeMC or AME prior to the relevant aero-medical examinations.</w:t>
          </w:r>
        </w:p>
      </w:sdtContent>
    </w:sdt>
    <w:bookmarkStart w:id="1830" w:name="_DxCrossRefBm1379192734" w:displacedByCustomXml="next"/>
    <w:bookmarkStart w:id="1831" w:name="_DxCrossRefBm9000287" w:displacedByCustomXml="next"/>
    <w:bookmarkStart w:id="1832" w:name="_Toc427661627" w:displacedByCustomXml="next"/>
    <w:bookmarkStart w:id="1833" w:name="_Toc409683345_0" w:displacedByCustomXml="next"/>
    <w:bookmarkStart w:id="1834" w:name="_Toc405820186_0" w:displacedByCustomXml="next"/>
    <w:bookmarkStart w:id="1835" w:name="_Toc373246758_0" w:displacedByCustomXml="next"/>
    <w:sdt>
      <w:sdtPr>
        <w:rPr>
          <w:b w:val="0"/>
          <w:color w:val="auto"/>
          <w:sz w:val="22"/>
          <w:lang w:val="en-US"/>
        </w:rPr>
        <w:alias w:val="topic"/>
        <w:tag w:val="topic"/>
        <w:id w:val="-756253484"/>
      </w:sdtPr>
      <w:sdtContent>
        <w:p w14:paraId="54A7BEE0" w14:textId="77777777" w:rsidR="004873BF" w:rsidRPr="00FF2450" w:rsidRDefault="00581773" w:rsidP="000F573D">
          <w:pPr>
            <w:pStyle w:val="Heading5AMC"/>
          </w:pPr>
          <w:r w:rsidRPr="00FF2450">
            <w:t>AMC1 ATCO.MED.A.035 Application for a medical certificate</w:t>
          </w:r>
          <w:bookmarkEnd w:id="1835"/>
          <w:bookmarkEnd w:id="1834"/>
          <w:bookmarkEnd w:id="1833"/>
          <w:bookmarkEnd w:id="1832"/>
          <w:bookmarkEnd w:id="1831"/>
          <w:bookmarkEnd w:id="1830"/>
        </w:p>
        <w:p w14:paraId="42528B70" w14:textId="77777777" w:rsidR="004873BF" w:rsidRPr="00FF2450" w:rsidRDefault="005701BA" w:rsidP="00B70BAE">
          <w:r w:rsidRPr="005701BA">
            <w:t>Except for initial applicants, when applicants do not present the most recent medical certificate to the AeMC or AME prior to the relevant examinations, the AeMC or AME should not issue the medical certificate unless relevant information is received from the lice</w:t>
          </w:r>
          <w:r>
            <w:t>nsing division of the Committee</w:t>
          </w:r>
          <w:r w:rsidR="00581773" w:rsidRPr="00FF2450">
            <w:t xml:space="preserve">. </w:t>
          </w:r>
        </w:p>
      </w:sdtContent>
    </w:sdt>
    <w:bookmarkStart w:id="1836" w:name="_DxCrossRefBm1379192735" w:displacedByCustomXml="next"/>
    <w:bookmarkStart w:id="1837" w:name="_DxCrossRefBm9000288" w:displacedByCustomXml="next"/>
    <w:bookmarkStart w:id="1838" w:name="_Toc427661628" w:displacedByCustomXml="next"/>
    <w:sdt>
      <w:sdtPr>
        <w:rPr>
          <w:b w:val="0"/>
          <w:color w:val="auto"/>
          <w:sz w:val="22"/>
          <w:szCs w:val="24"/>
          <w:lang w:val="en-US"/>
        </w:rPr>
        <w:alias w:val="topic"/>
        <w:tag w:val="topic"/>
        <w:id w:val="981046831"/>
      </w:sdtPr>
      <w:sdtContent>
        <w:p w14:paraId="73BC2F63" w14:textId="77777777" w:rsidR="005F4710" w:rsidRPr="00FF2450" w:rsidRDefault="00581773" w:rsidP="000F573D">
          <w:pPr>
            <w:pStyle w:val="Heading4IR"/>
          </w:pPr>
          <w:r w:rsidRPr="00FF2450">
            <w:t>ATCO.MED.A.040 Issue, revalidation and renewal of medical certificates</w:t>
          </w:r>
          <w:bookmarkEnd w:id="1838"/>
          <w:bookmarkEnd w:id="1837"/>
          <w:bookmarkEnd w:id="1836"/>
        </w:p>
        <w:p w14:paraId="1572D1CB" w14:textId="77777777" w:rsidR="005F4710" w:rsidRPr="00FF2450" w:rsidRDefault="00581773" w:rsidP="00AF547D">
          <w:pPr>
            <w:pStyle w:val="ListLevel0"/>
          </w:pPr>
          <w:r w:rsidRPr="00FF2450">
            <w:t>(a)</w:t>
          </w:r>
          <w:r w:rsidRPr="00FF2450">
            <w:tab/>
            <w:t>A medical certificate shall only be issued, revalidated or renewed once the required aero-medical examinations and assessments have been completed and the applicant has been assessed as fit.</w:t>
          </w:r>
        </w:p>
        <w:p w14:paraId="70E710B7" w14:textId="77777777" w:rsidR="005F4710" w:rsidRPr="00FF2450" w:rsidRDefault="00581773" w:rsidP="004A6F41">
          <w:pPr>
            <w:pStyle w:val="ListLevel0"/>
          </w:pPr>
          <w:r w:rsidRPr="00FF2450">
            <w:t>(b)</w:t>
          </w:r>
          <w:r w:rsidRPr="00FF2450">
            <w:tab/>
            <w:t>Initial issue:</w:t>
          </w:r>
        </w:p>
        <w:p w14:paraId="6B79309E" w14:textId="77777777" w:rsidR="005F4710" w:rsidRPr="00FF2450" w:rsidRDefault="00581773" w:rsidP="00F0597A">
          <w:pPr>
            <w:pStyle w:val="Normal1"/>
          </w:pPr>
          <w:r w:rsidRPr="00FF2450">
            <w:t>Initial class 3 medical certificates shall be issued by an AeMC.</w:t>
          </w:r>
        </w:p>
        <w:p w14:paraId="234B0C38" w14:textId="77777777" w:rsidR="005F4710" w:rsidRPr="00FF2450" w:rsidRDefault="00581773" w:rsidP="004A6F41">
          <w:pPr>
            <w:pStyle w:val="ListLevel0"/>
          </w:pPr>
          <w:r w:rsidRPr="00FF2450">
            <w:t>(c)</w:t>
          </w:r>
          <w:r w:rsidRPr="00FF2450">
            <w:tab/>
            <w:t>Revalidation and renewal:</w:t>
          </w:r>
        </w:p>
        <w:p w14:paraId="11208CB3" w14:textId="77777777" w:rsidR="005F4710" w:rsidRPr="00FF2450" w:rsidRDefault="00581773" w:rsidP="00F0597A">
          <w:pPr>
            <w:pStyle w:val="Normal1"/>
          </w:pPr>
          <w:r w:rsidRPr="00FF2450">
            <w:t>Class 3 medical certificates shall be revalidated or renewed by an AeMC or an AME.</w:t>
          </w:r>
        </w:p>
        <w:p w14:paraId="28C26607" w14:textId="77777777" w:rsidR="005F4710" w:rsidRPr="00FF2450" w:rsidRDefault="00581773" w:rsidP="004A6F41">
          <w:pPr>
            <w:pStyle w:val="ListLevel0"/>
          </w:pPr>
          <w:r w:rsidRPr="00FF2450">
            <w:t>(d)</w:t>
          </w:r>
          <w:r w:rsidRPr="00FF2450">
            <w:tab/>
            <w:t>The AeMC or AME shall only issue, revalidate or renew a medical certificate if:</w:t>
          </w:r>
        </w:p>
        <w:p w14:paraId="44D0DA75" w14:textId="77777777" w:rsidR="005F4710" w:rsidRPr="00FF2450" w:rsidRDefault="00581773" w:rsidP="00F0597A">
          <w:pPr>
            <w:pStyle w:val="ListLevel1"/>
          </w:pPr>
          <w:r w:rsidRPr="00FF2450">
            <w:t>(1)</w:t>
          </w:r>
          <w:r w:rsidRPr="00FF2450">
            <w:tab/>
            <w:t>the applicant has provided them with a complete medical history and, if required by the AeMC or AME, results of aero-medical examinations and tests conducted by the applicant's physician or any medical specialists; and</w:t>
          </w:r>
        </w:p>
        <w:p w14:paraId="1B599206" w14:textId="77777777" w:rsidR="005F4710" w:rsidRPr="00FF2450" w:rsidRDefault="00581773" w:rsidP="00F0597A">
          <w:pPr>
            <w:pStyle w:val="ListLevel1"/>
          </w:pPr>
          <w:r w:rsidRPr="00FF2450">
            <w:t>(2)</w:t>
          </w:r>
          <w:r w:rsidRPr="00FF2450">
            <w:tab/>
            <w:t>the AeMC or AME has conducted the aero-medical assessment based on the aero-medical examinations and tests as required to verify that the applicant complies with all the relevant requirements of this Part.</w:t>
          </w:r>
        </w:p>
        <w:p w14:paraId="5643A9A6" w14:textId="77777777" w:rsidR="005F4710" w:rsidRPr="00FF2450" w:rsidRDefault="00581773" w:rsidP="004A6F41">
          <w:pPr>
            <w:pStyle w:val="ListLevel0"/>
          </w:pPr>
          <w:r w:rsidRPr="00FF2450">
            <w:t>(e)</w:t>
          </w:r>
          <w:r w:rsidRPr="00FF2450">
            <w:tab/>
            <w:t>The AME, AeMC or, in the case of referral, the licensing authority may require the applicant to undergo additional medical examinations and investigations when clinically indicated before the medical certificate is issued, revalidated or renewed.</w:t>
          </w:r>
        </w:p>
        <w:p w14:paraId="7CD02B5B" w14:textId="77777777" w:rsidR="005F4710" w:rsidRPr="00FF2450" w:rsidRDefault="00581773" w:rsidP="004A6F41">
          <w:pPr>
            <w:pStyle w:val="ListLevel0"/>
          </w:pPr>
          <w:r w:rsidRPr="00FF2450">
            <w:t>(f)</w:t>
          </w:r>
          <w:r w:rsidRPr="00FF2450">
            <w:tab/>
            <w:t>The licensing authority may issue or reissue a medical certificate, as applicable, if:</w:t>
          </w:r>
        </w:p>
        <w:p w14:paraId="591C2B08" w14:textId="77777777" w:rsidR="005F4710" w:rsidRPr="00FF2450" w:rsidRDefault="00581773" w:rsidP="00F0597A">
          <w:pPr>
            <w:pStyle w:val="ListLevel1"/>
          </w:pPr>
          <w:r w:rsidRPr="00FF2450">
            <w:t>(1)</w:t>
          </w:r>
          <w:r w:rsidRPr="00FF2450">
            <w:tab/>
            <w:t>a case is referred;</w:t>
          </w:r>
        </w:p>
        <w:p w14:paraId="28ABBE2E" w14:textId="77777777" w:rsidR="005F4710" w:rsidRPr="00FF2450" w:rsidRDefault="00581773" w:rsidP="00F0597A">
          <w:pPr>
            <w:pStyle w:val="ListLevel1"/>
          </w:pPr>
          <w:r w:rsidRPr="00FF2450">
            <w:t>(2)</w:t>
          </w:r>
          <w:r w:rsidRPr="00FF2450">
            <w:tab/>
            <w:t>it has identified that corrections to the information on the certificate are necessary, in which case the incorrect medical certificate shall be revoked.</w:t>
          </w:r>
        </w:p>
      </w:sdtContent>
    </w:sdt>
    <w:bookmarkStart w:id="1839" w:name="_DxCrossRefBm1379192736" w:displacedByCustomXml="next"/>
    <w:bookmarkStart w:id="1840" w:name="_DxCrossRefBm9000289" w:displacedByCustomXml="next"/>
    <w:bookmarkStart w:id="1841" w:name="_Toc427661629" w:displacedByCustomXml="next"/>
    <w:sdt>
      <w:sdtPr>
        <w:rPr>
          <w:b w:val="0"/>
          <w:color w:val="auto"/>
          <w:sz w:val="22"/>
          <w:szCs w:val="24"/>
          <w:lang w:val="en-US"/>
        </w:rPr>
        <w:alias w:val="topic"/>
        <w:tag w:val="topic"/>
        <w:id w:val="-786684147"/>
      </w:sdtPr>
      <w:sdtContent>
        <w:p w14:paraId="5FABB03E" w14:textId="77777777" w:rsidR="005F4710" w:rsidRPr="00FF2450" w:rsidRDefault="00581773" w:rsidP="000F573D">
          <w:pPr>
            <w:pStyle w:val="Heading4IR"/>
          </w:pPr>
          <w:r w:rsidRPr="00FF2450">
            <w:t>ATCO.MED.A.045 Validity, revalidation and renewal of medical certificates</w:t>
          </w:r>
          <w:bookmarkEnd w:id="1841"/>
          <w:bookmarkEnd w:id="1840"/>
          <w:bookmarkEnd w:id="1839"/>
        </w:p>
        <w:p w14:paraId="589529F1" w14:textId="77777777" w:rsidR="005F4710" w:rsidRPr="00FF2450" w:rsidRDefault="00581773" w:rsidP="00C42523">
          <w:pPr>
            <w:pStyle w:val="ListLevel0"/>
          </w:pPr>
          <w:r w:rsidRPr="00FF2450">
            <w:t>(a)</w:t>
          </w:r>
          <w:r w:rsidRPr="00FF2450">
            <w:tab/>
            <w:t>Validity:</w:t>
          </w:r>
        </w:p>
        <w:p w14:paraId="6D76E035" w14:textId="77777777" w:rsidR="005F4710" w:rsidRPr="00FF2450" w:rsidRDefault="00581773" w:rsidP="00F37036">
          <w:pPr>
            <w:pStyle w:val="ListLevel1"/>
          </w:pPr>
          <w:r w:rsidRPr="00FF2450">
            <w:t>(1)</w:t>
          </w:r>
          <w:r w:rsidRPr="00FF2450">
            <w:tab/>
            <w:t>Class 3 medical certificates s</w:t>
          </w:r>
          <w:r w:rsidR="00BD2415">
            <w:t>hall be valid for a period of 12</w:t>
          </w:r>
          <w:r w:rsidRPr="00FF2450">
            <w:t xml:space="preserve"> months.</w:t>
          </w:r>
        </w:p>
        <w:p w14:paraId="04845369" w14:textId="77777777" w:rsidR="005F4710" w:rsidRPr="00FF2450" w:rsidRDefault="00BD2415" w:rsidP="00F37036">
          <w:pPr>
            <w:pStyle w:val="ListLevel1"/>
          </w:pPr>
          <w:r>
            <w:t>(2</w:t>
          </w:r>
          <w:r w:rsidR="00581773" w:rsidRPr="00FF2450">
            <w:t>)</w:t>
          </w:r>
          <w:r w:rsidR="00581773" w:rsidRPr="00FF2450">
            <w:tab/>
            <w:t>The validity period of a medical certificate, including any associated examination or special investigation, shall be:</w:t>
          </w:r>
        </w:p>
        <w:p w14:paraId="638083E3" w14:textId="77777777" w:rsidR="005F4710" w:rsidRPr="00FF2450" w:rsidRDefault="00581773" w:rsidP="00F37036">
          <w:pPr>
            <w:pStyle w:val="ListLevel2"/>
          </w:pPr>
          <w:r w:rsidRPr="00FF2450">
            <w:t>(i)</w:t>
          </w:r>
          <w:r w:rsidRPr="00FF2450">
            <w:tab/>
            <w:t>determined by the age of the applicant at the date when the aero-medical examination takes place; and</w:t>
          </w:r>
        </w:p>
        <w:p w14:paraId="545083C4" w14:textId="77777777" w:rsidR="005F4710" w:rsidRPr="00FF2450" w:rsidRDefault="00581773" w:rsidP="00F37036">
          <w:pPr>
            <w:pStyle w:val="ListLevel2"/>
          </w:pPr>
          <w:r w:rsidRPr="00FF2450">
            <w:t>(ii)</w:t>
          </w:r>
          <w:r w:rsidRPr="00FF2450">
            <w:tab/>
            <w:t>calculated from the date of the aero-medical examination in the case of initial issue and renewal, and from the expiry date of the previous medical certificate in the case of revalidation.</w:t>
          </w:r>
        </w:p>
        <w:p w14:paraId="2FDBCA0D" w14:textId="77777777" w:rsidR="005F4710" w:rsidRPr="00FF2450" w:rsidRDefault="00581773" w:rsidP="004A6F41">
          <w:pPr>
            <w:pStyle w:val="ListLevel0"/>
          </w:pPr>
          <w:r w:rsidRPr="00FF2450">
            <w:lastRenderedPageBreak/>
            <w:t>(b)</w:t>
          </w:r>
          <w:r w:rsidRPr="00FF2450">
            <w:tab/>
            <w:t>Revalidation:</w:t>
          </w:r>
        </w:p>
        <w:p w14:paraId="1DE31204" w14:textId="77777777" w:rsidR="005F4710" w:rsidRPr="00FF2450" w:rsidRDefault="00581773" w:rsidP="00F37036">
          <w:pPr>
            <w:pStyle w:val="Normal1"/>
          </w:pPr>
          <w:r w:rsidRPr="00FF2450">
            <w:t>Aero-medical examinations and assessments for the revalidation of a medical certificate may be undertaken up to 45 days prior to the expiry date of the medical certificate.</w:t>
          </w:r>
        </w:p>
        <w:p w14:paraId="2B36ED42" w14:textId="77777777" w:rsidR="00BD2415" w:rsidRDefault="00BD2415" w:rsidP="004A6F41">
          <w:pPr>
            <w:pStyle w:val="ListLevel0"/>
          </w:pPr>
        </w:p>
        <w:p w14:paraId="7538D397" w14:textId="77777777" w:rsidR="005F4710" w:rsidRPr="00FF2450" w:rsidRDefault="00581773" w:rsidP="004A6F41">
          <w:pPr>
            <w:pStyle w:val="ListLevel0"/>
          </w:pPr>
          <w:r w:rsidRPr="00FF2450">
            <w:t>(c)</w:t>
          </w:r>
          <w:r w:rsidRPr="00FF2450">
            <w:tab/>
            <w:t>Renewal:</w:t>
          </w:r>
        </w:p>
        <w:p w14:paraId="201A4729" w14:textId="77777777" w:rsidR="005F4710" w:rsidRPr="00FF2450" w:rsidRDefault="00581773" w:rsidP="00F37036">
          <w:pPr>
            <w:pStyle w:val="ListLevel1"/>
          </w:pPr>
          <w:r w:rsidRPr="00FF2450">
            <w:t>(1)</w:t>
          </w:r>
          <w:r w:rsidRPr="00FF2450">
            <w:tab/>
            <w:t>If the holder of a medical certificate does not comply with point (b), a renewal aero-medical examination and assessment shall be required.</w:t>
          </w:r>
        </w:p>
        <w:p w14:paraId="2B28BAC0" w14:textId="77777777" w:rsidR="005F4710" w:rsidRPr="00FF2450" w:rsidRDefault="00581773" w:rsidP="00F37036">
          <w:pPr>
            <w:pStyle w:val="ListLevel1"/>
          </w:pPr>
          <w:r w:rsidRPr="00FF2450">
            <w:t>(2)</w:t>
          </w:r>
          <w:r w:rsidRPr="00FF2450">
            <w:tab/>
            <w:t>If the medical certificate has expired for:</w:t>
          </w:r>
        </w:p>
        <w:p w14:paraId="54911CD5" w14:textId="77777777" w:rsidR="005F4710" w:rsidRPr="00FF2450" w:rsidRDefault="00581773" w:rsidP="00F37036">
          <w:pPr>
            <w:pStyle w:val="ListLevel2"/>
          </w:pPr>
          <w:r w:rsidRPr="00FF2450">
            <w:t>(i)</w:t>
          </w:r>
          <w:r w:rsidRPr="00FF2450">
            <w:tab/>
            <w:t>less than 2 years, a routine revalidation aero-medical examination shall be performed;</w:t>
          </w:r>
        </w:p>
        <w:p w14:paraId="5E0C0359" w14:textId="77777777" w:rsidR="005F4710" w:rsidRPr="00FF2450" w:rsidRDefault="00581773" w:rsidP="00F37036">
          <w:pPr>
            <w:pStyle w:val="ListLevel2"/>
          </w:pPr>
          <w:r w:rsidRPr="00FF2450">
            <w:t>(ii)</w:t>
          </w:r>
          <w:r w:rsidRPr="00FF2450">
            <w:tab/>
            <w:t>more than 2 years, the AeMC or AME shall only conduct the renewal aero-medical examination after assessment of the aero-medical records of the applicant;</w:t>
          </w:r>
        </w:p>
        <w:p w14:paraId="0DE963B9" w14:textId="77777777" w:rsidR="005F4710" w:rsidRPr="00FF2450" w:rsidRDefault="00581773" w:rsidP="00F37036">
          <w:pPr>
            <w:pStyle w:val="ListLevel2"/>
          </w:pPr>
          <w:r w:rsidRPr="00FF2450">
            <w:t>(iii)</w:t>
          </w:r>
          <w:r w:rsidRPr="00FF2450">
            <w:tab/>
            <w:t>more than 5 years, the aero-medical examination requirements for initial issue shall apply and the assessment shall be based on the revalidation requirements.</w:t>
          </w:r>
        </w:p>
      </w:sdtContent>
    </w:sdt>
    <w:bookmarkStart w:id="1842" w:name="_DxCrossRefBm1379192737" w:displacedByCustomXml="next"/>
    <w:bookmarkStart w:id="1843" w:name="_DxCrossRefBm9000290" w:displacedByCustomXml="next"/>
    <w:bookmarkStart w:id="1844" w:name="_Toc427661630" w:displacedByCustomXml="next"/>
    <w:sdt>
      <w:sdtPr>
        <w:rPr>
          <w:b w:val="0"/>
          <w:color w:val="auto"/>
          <w:sz w:val="22"/>
          <w:szCs w:val="24"/>
          <w:lang w:val="en-US"/>
        </w:rPr>
        <w:alias w:val="topic"/>
        <w:tag w:val="topic"/>
        <w:id w:val="-943693351"/>
      </w:sdtPr>
      <w:sdtContent>
        <w:p w14:paraId="4DA36362" w14:textId="77777777" w:rsidR="005F4710" w:rsidRPr="00FF2450" w:rsidRDefault="00581773" w:rsidP="000F573D">
          <w:pPr>
            <w:pStyle w:val="Heading4IR"/>
          </w:pPr>
          <w:r w:rsidRPr="00FF2450">
            <w:t>ATCO.MED.A.046 Suspension or revocation of a medical certificate</w:t>
          </w:r>
          <w:bookmarkEnd w:id="1844"/>
          <w:bookmarkEnd w:id="1843"/>
          <w:bookmarkEnd w:id="1842"/>
        </w:p>
        <w:p w14:paraId="102882C4" w14:textId="77777777" w:rsidR="005F4710" w:rsidRPr="00FF2450" w:rsidRDefault="00581773" w:rsidP="00DB26E4">
          <w:pPr>
            <w:pStyle w:val="ListLevel0"/>
          </w:pPr>
          <w:r w:rsidRPr="00FF2450">
            <w:t>(a)</w:t>
          </w:r>
          <w:r w:rsidRPr="00FF2450">
            <w:tab/>
            <w:t>Upon revocation of the medical certificate, the holder shall immediately return the medical certificate to the licensing authority.</w:t>
          </w:r>
        </w:p>
        <w:p w14:paraId="7D2D5CB6" w14:textId="77777777" w:rsidR="005F4710" w:rsidRPr="00FF2450" w:rsidRDefault="00581773" w:rsidP="004A6F41">
          <w:pPr>
            <w:pStyle w:val="ListLevel0"/>
          </w:pPr>
          <w:r w:rsidRPr="00FF2450">
            <w:t>(b)</w:t>
          </w:r>
          <w:r w:rsidRPr="00FF2450">
            <w:tab/>
            <w:t xml:space="preserve">Upon suspension of the medical certificate, the holder shall return the medical certificate to the licensing authority on request of the </w:t>
          </w:r>
          <w:r w:rsidR="005701BA">
            <w:t>Committee</w:t>
          </w:r>
          <w:r w:rsidRPr="00FF2450">
            <w:t>.</w:t>
          </w:r>
        </w:p>
      </w:sdtContent>
    </w:sdt>
    <w:bookmarkStart w:id="1845" w:name="_DxCrossRefBm1379192738" w:displacedByCustomXml="next"/>
    <w:bookmarkStart w:id="1846" w:name="_DxCrossRefBm9000291" w:displacedByCustomXml="next"/>
    <w:bookmarkStart w:id="1847" w:name="_Toc427661631" w:displacedByCustomXml="next"/>
    <w:sdt>
      <w:sdtPr>
        <w:rPr>
          <w:b w:val="0"/>
          <w:color w:val="auto"/>
          <w:sz w:val="22"/>
          <w:szCs w:val="24"/>
          <w:lang w:val="en-US"/>
        </w:rPr>
        <w:alias w:val="topic"/>
        <w:tag w:val="topic"/>
        <w:id w:val="-397958773"/>
      </w:sdtPr>
      <w:sdtContent>
        <w:p w14:paraId="504AA535" w14:textId="77777777" w:rsidR="005F4710" w:rsidRPr="00FF2450" w:rsidRDefault="00581773" w:rsidP="000F573D">
          <w:pPr>
            <w:pStyle w:val="Heading4IR"/>
          </w:pPr>
          <w:r w:rsidRPr="00FF2450">
            <w:t>ATCO.MED.A.050 Referral</w:t>
          </w:r>
          <w:bookmarkEnd w:id="1847"/>
          <w:bookmarkEnd w:id="1846"/>
          <w:bookmarkEnd w:id="1845"/>
        </w:p>
        <w:p w14:paraId="5AB0BC17" w14:textId="77777777" w:rsidR="0037702C" w:rsidRPr="00FF2450" w:rsidRDefault="00581773" w:rsidP="00450FC6">
          <w:r w:rsidRPr="00FF2450">
            <w:t xml:space="preserve">If an applicant for a class 3 medical certificate is referred to the licensing authority in accordance with </w:t>
          </w:r>
          <w:hyperlink w:anchor="_DxCrossRefBm1379192731" w:history="1">
            <w:r w:rsidRPr="00ED0A28">
              <w:rPr>
                <w:rStyle w:val="Hyperlink"/>
              </w:rPr>
              <w:t>ATCO</w:t>
            </w:r>
            <w:r w:rsidR="00ED0A28" w:rsidRPr="00ED0A28">
              <w:rPr>
                <w:rStyle w:val="Hyperlink"/>
              </w:rPr>
              <w:t>.</w:t>
            </w:r>
            <w:r w:rsidRPr="00ED0A28">
              <w:rPr>
                <w:rStyle w:val="Hyperlink"/>
              </w:rPr>
              <w:t>MED.B.001</w:t>
            </w:r>
          </w:hyperlink>
          <w:r w:rsidRPr="00FF2450">
            <w:t>, the AeMC or AME shall transfer the relevant medical documentation to the licensing authority.</w:t>
          </w:r>
        </w:p>
        <w:bookmarkStart w:id="1848" w:name="_Toc409683346" w:displacedByCustomXml="next"/>
        <w:bookmarkEnd w:id="1848" w:displacedByCustomXml="next"/>
        <w:bookmarkStart w:id="1849" w:name="_Toc405820187" w:displacedByCustomXml="next"/>
        <w:bookmarkEnd w:id="1849" w:displacedByCustomXml="next"/>
        <w:bookmarkStart w:id="1850" w:name="_Toc373246759" w:displacedByCustomXml="next"/>
        <w:bookmarkEnd w:id="1850" w:displacedByCustomXml="next"/>
      </w:sdtContent>
    </w:sdt>
    <w:bookmarkStart w:id="1851" w:name="_Toc256000151" w:displacedByCustomXml="next"/>
    <w:sdt>
      <w:sdtPr>
        <w:alias w:val="heading"/>
        <w:tag w:val="heading"/>
        <w:id w:val="877223009"/>
      </w:sdtPr>
      <w:sdtContent>
        <w:p w14:paraId="492CB664" w14:textId="77777777" w:rsidR="00090094" w:rsidRDefault="00581773">
          <w:pPr>
            <w:pStyle w:val="Heading2"/>
          </w:pPr>
          <w:r>
            <w:t>SUBPART B – SPECIFIC REQUIREMENTS FOR CLASS 3 MEDICAL CERTIFICATES</w:t>
          </w:r>
        </w:p>
        <w:bookmarkEnd w:id="1851" w:displacedByCustomXml="next"/>
      </w:sdtContent>
    </w:sdt>
    <w:bookmarkStart w:id="1852" w:name="_Toc256000152" w:displacedByCustomXml="next"/>
    <w:sdt>
      <w:sdtPr>
        <w:alias w:val="heading"/>
        <w:tag w:val="heading"/>
        <w:id w:val="1824427848"/>
      </w:sdtPr>
      <w:sdtContent>
        <w:p w14:paraId="535DF3B7" w14:textId="77777777" w:rsidR="00090094" w:rsidRDefault="00581773">
          <w:pPr>
            <w:pStyle w:val="Heading3"/>
          </w:pPr>
          <w:r>
            <w:t>SECTION 1 – General</w:t>
          </w:r>
        </w:p>
        <w:bookmarkEnd w:id="1852" w:displacedByCustomXml="next"/>
      </w:sdtContent>
    </w:sdt>
    <w:bookmarkStart w:id="1853" w:name="_DxCrossRefBm1379192731" w:displacedByCustomXml="next"/>
    <w:bookmarkStart w:id="1854" w:name="_DxCrossRefBm9000292" w:displacedByCustomXml="next"/>
    <w:bookmarkStart w:id="1855" w:name="_Toc427661634" w:displacedByCustomXml="next"/>
    <w:sdt>
      <w:sdtPr>
        <w:rPr>
          <w:b w:val="0"/>
          <w:color w:val="auto"/>
          <w:sz w:val="22"/>
          <w:szCs w:val="24"/>
          <w:lang w:val="en-US"/>
        </w:rPr>
        <w:alias w:val="topic"/>
        <w:tag w:val="topic"/>
        <w:id w:val="-554967977"/>
      </w:sdtPr>
      <w:sdtContent>
        <w:p w14:paraId="565BA811" w14:textId="77777777" w:rsidR="005F4710" w:rsidRPr="00FF2450" w:rsidRDefault="00581773" w:rsidP="000F573D">
          <w:pPr>
            <w:pStyle w:val="Heading4IR"/>
          </w:pPr>
          <w:r w:rsidRPr="00FF2450">
            <w:t>ATCO.MED.B.001 Limitations to medical certificates</w:t>
          </w:r>
          <w:bookmarkEnd w:id="1855"/>
          <w:bookmarkEnd w:id="1854"/>
          <w:bookmarkEnd w:id="1853"/>
        </w:p>
        <w:p w14:paraId="154B864B" w14:textId="77777777" w:rsidR="005F4710" w:rsidRPr="00FF2450" w:rsidRDefault="00581773" w:rsidP="00280DAA">
          <w:pPr>
            <w:pStyle w:val="ListLevel0"/>
          </w:pPr>
          <w:r w:rsidRPr="00FF2450">
            <w:t>(a)</w:t>
          </w:r>
          <w:r w:rsidRPr="00FF2450">
            <w:tab/>
            <w:t>Limitations to class 3 medical certificates:</w:t>
          </w:r>
        </w:p>
        <w:p w14:paraId="0D6BB73A" w14:textId="77777777" w:rsidR="005F4710" w:rsidRPr="00FF2450" w:rsidRDefault="00581773" w:rsidP="006A528D">
          <w:pPr>
            <w:pStyle w:val="ListLevel1"/>
          </w:pPr>
          <w:r w:rsidRPr="00FF2450">
            <w:t>(1)</w:t>
          </w:r>
          <w:r w:rsidRPr="00FF2450">
            <w:tab/>
            <w:t>If the applicant does not fully comply with the requirements for a class 3 medical certificate but is considered to be not likely to jeopardise the safe exercise of the privileges of the licence, the AeMC or AME shall:</w:t>
          </w:r>
        </w:p>
        <w:p w14:paraId="7860E696" w14:textId="77777777" w:rsidR="005F4710" w:rsidRPr="00FF2450" w:rsidRDefault="00581773" w:rsidP="006A528D">
          <w:pPr>
            <w:pStyle w:val="ListLevel2"/>
          </w:pPr>
          <w:r w:rsidRPr="00FF2450">
            <w:t>(i)</w:t>
          </w:r>
          <w:r w:rsidRPr="00FF2450">
            <w:tab/>
            <w:t>refer the decision on fitness of the applicant to the licensing authority as indicated in this Subpart; or</w:t>
          </w:r>
        </w:p>
        <w:p w14:paraId="387B0360" w14:textId="77777777" w:rsidR="005F4710" w:rsidRPr="00FF2450" w:rsidRDefault="00581773" w:rsidP="006A528D">
          <w:pPr>
            <w:pStyle w:val="ListLevel2"/>
          </w:pPr>
          <w:r w:rsidRPr="00FF2450">
            <w:t>(ii)</w:t>
          </w:r>
          <w:r w:rsidRPr="00FF2450">
            <w:tab/>
            <w:t xml:space="preserve">in cases where a referral to the licensing authority is not indicated in this Subpart, evaluate whether the applicant is able to perform their duties safely when </w:t>
          </w:r>
          <w:r w:rsidRPr="00FF2450">
            <w:lastRenderedPageBreak/>
            <w:t>complying with one or more limitations endorsed on the medical certificate, and issue the medical certificate with limitation(s) as necessary.</w:t>
          </w:r>
        </w:p>
        <w:p w14:paraId="623D4F84" w14:textId="77777777" w:rsidR="005F4710" w:rsidRPr="00FF2450" w:rsidRDefault="00581773" w:rsidP="006A528D">
          <w:pPr>
            <w:pStyle w:val="ListLevel1"/>
          </w:pPr>
          <w:r w:rsidRPr="00FF2450">
            <w:t>(2)</w:t>
          </w:r>
          <w:r w:rsidRPr="00FF2450">
            <w:tab/>
            <w:t>The AeMC or AME may revalidate or renew a medical certificate with the same limitation without referring the applicant to the licensing authority.</w:t>
          </w:r>
        </w:p>
        <w:p w14:paraId="65206C65" w14:textId="77777777" w:rsidR="005F4710" w:rsidRPr="00FF2450" w:rsidRDefault="00581773" w:rsidP="0009676E">
          <w:pPr>
            <w:pStyle w:val="ListLevel0"/>
          </w:pPr>
          <w:r w:rsidRPr="00FF2450">
            <w:t>(b)</w:t>
          </w:r>
          <w:r w:rsidRPr="00FF2450">
            <w:tab/>
            <w:t>When assessing whether a limitation is necessary, particular consideration shall be given to:</w:t>
          </w:r>
        </w:p>
        <w:p w14:paraId="27EB38AF" w14:textId="77777777" w:rsidR="005F4710" w:rsidRPr="00FF2450" w:rsidRDefault="00581773" w:rsidP="006A528D">
          <w:pPr>
            <w:pStyle w:val="ListLevel1"/>
          </w:pPr>
          <w:r w:rsidRPr="00FF2450">
            <w:t>(1)</w:t>
          </w:r>
          <w:r w:rsidRPr="00FF2450">
            <w:tab/>
            <w:t>whether accredited medical conclusion indicates that in special circumstances the applicant's failure to meet any requirement, whether numerical or otherwise, is such that exercise of the privileges of the licence is not likely to jeopardise the safe exercise of the privileges of the licence;</w:t>
          </w:r>
        </w:p>
        <w:p w14:paraId="05EA4AD3" w14:textId="77777777" w:rsidR="005F4710" w:rsidRPr="00FF2450" w:rsidRDefault="00581773" w:rsidP="006A528D">
          <w:pPr>
            <w:pStyle w:val="ListLevel1"/>
          </w:pPr>
          <w:r w:rsidRPr="00FF2450">
            <w:t>(2)</w:t>
          </w:r>
          <w:r w:rsidRPr="00FF2450">
            <w:tab/>
            <w:t>the applicant's experience relevant to the operation to be performed.</w:t>
          </w:r>
        </w:p>
        <w:p w14:paraId="08452B71" w14:textId="77777777" w:rsidR="005F4710" w:rsidRPr="00FF2450" w:rsidRDefault="00581773" w:rsidP="0009676E">
          <w:pPr>
            <w:pStyle w:val="ListLevel0"/>
          </w:pPr>
          <w:r w:rsidRPr="00FF2450">
            <w:t>(c)</w:t>
          </w:r>
          <w:r w:rsidRPr="00FF2450">
            <w:tab/>
            <w:t>Operational limitations</w:t>
          </w:r>
        </w:p>
        <w:p w14:paraId="60A036A9" w14:textId="77777777" w:rsidR="005F4710" w:rsidRPr="00FF2450" w:rsidRDefault="00581773" w:rsidP="006A528D">
          <w:pPr>
            <w:pStyle w:val="ListLevel1"/>
          </w:pPr>
          <w:r w:rsidRPr="00FF2450">
            <w:t>(1)</w:t>
          </w:r>
          <w:r w:rsidRPr="00FF2450">
            <w:tab/>
            <w:t xml:space="preserve">The </w:t>
          </w:r>
          <w:r w:rsidR="000A28D3">
            <w:t>Committee</w:t>
          </w:r>
          <w:r w:rsidRPr="00FF2450">
            <w:t>, in conjunction with the air navigation service provider, shall determine the operational limitations applicable in the specific operational environment concerned.</w:t>
          </w:r>
        </w:p>
        <w:p w14:paraId="7D5DDC77" w14:textId="77777777" w:rsidR="005F4710" w:rsidRPr="00FF2450" w:rsidRDefault="00581773" w:rsidP="006A528D">
          <w:pPr>
            <w:pStyle w:val="ListLevel1"/>
          </w:pPr>
          <w:r w:rsidRPr="00FF2450">
            <w:t>(2)</w:t>
          </w:r>
          <w:r w:rsidRPr="00FF2450">
            <w:tab/>
            <w:t>Appropriate operational limitations shall only be placed on the medical certificate by the licensing authority.</w:t>
          </w:r>
        </w:p>
        <w:p w14:paraId="14DFB0BA" w14:textId="77777777" w:rsidR="005F4710" w:rsidRPr="00FF2450" w:rsidRDefault="00581773" w:rsidP="0009676E">
          <w:pPr>
            <w:pStyle w:val="ListLevel0"/>
          </w:pPr>
          <w:r w:rsidRPr="00FF2450">
            <w:t>(d)</w:t>
          </w:r>
          <w:r w:rsidRPr="00FF2450">
            <w:tab/>
            <w:t>Any other limitation may be imposed on the holder of a medical certificate if required to ensure the safe exercise of the privileges of the licence.</w:t>
          </w:r>
        </w:p>
        <w:p w14:paraId="648B8DD5" w14:textId="77777777" w:rsidR="005F4710" w:rsidRPr="00FF2450" w:rsidRDefault="00581773" w:rsidP="0009676E">
          <w:pPr>
            <w:pStyle w:val="ListLevel0"/>
          </w:pPr>
          <w:r w:rsidRPr="00FF2450">
            <w:t>(e)</w:t>
          </w:r>
          <w:r w:rsidRPr="00FF2450">
            <w:tab/>
            <w:t>Any limitation imposed on the holder of a medical certificate shall be specified therein.</w:t>
          </w:r>
        </w:p>
      </w:sdtContent>
    </w:sdt>
    <w:bookmarkStart w:id="1856" w:name="_DxCrossRefBm1379192740" w:displacedByCustomXml="next"/>
    <w:bookmarkStart w:id="1857" w:name="_DxCrossRefBm9000293" w:displacedByCustomXml="next"/>
    <w:bookmarkStart w:id="1858" w:name="_Toc427661635" w:displacedByCustomXml="next"/>
    <w:bookmarkStart w:id="1859" w:name="_Toc409683348" w:displacedByCustomXml="next"/>
    <w:bookmarkStart w:id="1860" w:name="_Toc405820188" w:displacedByCustomXml="next"/>
    <w:bookmarkStart w:id="1861" w:name="_Toc373246760" w:displacedByCustomXml="next"/>
    <w:sdt>
      <w:sdtPr>
        <w:rPr>
          <w:b w:val="0"/>
          <w:color w:val="auto"/>
          <w:sz w:val="22"/>
          <w:lang w:val="en-US"/>
        </w:rPr>
        <w:alias w:val="topic"/>
        <w:tag w:val="topic"/>
        <w:id w:val="-1318404972"/>
      </w:sdtPr>
      <w:sdtContent>
        <w:p w14:paraId="58CD2268" w14:textId="77777777" w:rsidR="004873BF" w:rsidRPr="00FF2450" w:rsidRDefault="00581773" w:rsidP="000F573D">
          <w:pPr>
            <w:pStyle w:val="Heading5AMC"/>
          </w:pPr>
          <w:r w:rsidRPr="00FF2450">
            <w:t>AMC1 ATCO.MED.B.001 Limitations to medical certificates</w:t>
          </w:r>
          <w:bookmarkEnd w:id="1861"/>
          <w:bookmarkEnd w:id="1860"/>
          <w:bookmarkEnd w:id="1859"/>
          <w:bookmarkEnd w:id="1858"/>
          <w:bookmarkEnd w:id="1857"/>
          <w:bookmarkEnd w:id="1856"/>
        </w:p>
        <w:p w14:paraId="50ADDD8D" w14:textId="77777777" w:rsidR="004873BF" w:rsidRPr="00FF2450" w:rsidRDefault="00581773" w:rsidP="000B130C">
          <w:pPr>
            <w:pStyle w:val="ListLevel0"/>
          </w:pPr>
          <w:r w:rsidRPr="00FF2450">
            <w:t>(a)</w:t>
          </w:r>
          <w:r w:rsidRPr="00FF2450">
            <w:tab/>
            <w:t xml:space="preserve">An AeMC or AME may refer the decision on fitness of an applicant to the licensing authority in borderline cases or where fitness is in doubt. </w:t>
          </w:r>
        </w:p>
        <w:p w14:paraId="39194809" w14:textId="77777777" w:rsidR="004873BF" w:rsidRPr="00FF2450" w:rsidRDefault="00581773" w:rsidP="0037702C">
          <w:pPr>
            <w:pStyle w:val="ListLevel0"/>
          </w:pPr>
          <w:r w:rsidRPr="00FF2450">
            <w:t>(b)</w:t>
          </w:r>
          <w:r w:rsidRPr="00FF2450">
            <w:tab/>
            <w:t>In cases where a fit assessment may only be considered with a limitation, the AeMC, AME or the licensing authority should evaluate the medical condition of the applicant with appropriate personnel from the air navigation service provider and other experts, if necessary.</w:t>
          </w:r>
        </w:p>
        <w:p w14:paraId="19ED44A2" w14:textId="77777777" w:rsidR="004873BF" w:rsidRPr="00FF2450" w:rsidRDefault="00581773" w:rsidP="0037702C">
          <w:pPr>
            <w:pStyle w:val="ListLevel0"/>
          </w:pPr>
          <w:r w:rsidRPr="00FF2450">
            <w:t>(c)</w:t>
          </w:r>
          <w:r w:rsidRPr="00FF2450">
            <w:tab/>
            <w:t>Entry of limitations</w:t>
          </w:r>
        </w:p>
        <w:p w14:paraId="3E6EB9A4" w14:textId="77777777" w:rsidR="004873BF" w:rsidRPr="00FF2450" w:rsidRDefault="00581773" w:rsidP="00FE255E">
          <w:pPr>
            <w:pStyle w:val="ListLevel1"/>
          </w:pPr>
          <w:r w:rsidRPr="00FF2450">
            <w:t>(1)</w:t>
          </w:r>
          <w:r w:rsidRPr="00FF2450">
            <w:tab/>
            <w:t>Limitations TML, VDL, VML, VNL, CCL, HAL, RXO may be imposed by an AME or an AeMC.</w:t>
          </w:r>
        </w:p>
        <w:p w14:paraId="38D4AAA9" w14:textId="77777777" w:rsidR="004873BF" w:rsidRPr="00FF2450" w:rsidRDefault="00581773" w:rsidP="00FE255E">
          <w:pPr>
            <w:pStyle w:val="ListLevel1"/>
          </w:pPr>
          <w:r w:rsidRPr="00FF2450">
            <w:t>(2)</w:t>
          </w:r>
          <w:r w:rsidRPr="00FF2450">
            <w:tab/>
            <w:t>Limitations VXL and VXN should be imposed with advice of the air navigation service provider.</w:t>
          </w:r>
        </w:p>
        <w:p w14:paraId="51A3E651" w14:textId="77777777" w:rsidR="004873BF" w:rsidRPr="00FF2450" w:rsidRDefault="00581773" w:rsidP="00FE255E">
          <w:pPr>
            <w:pStyle w:val="ListLevel1"/>
          </w:pPr>
          <w:r w:rsidRPr="00FF2450">
            <w:t>(3)</w:t>
          </w:r>
          <w:r w:rsidRPr="00FF2450">
            <w:tab/>
            <w:t>Limitations SIC and SSL should only be imposed by the licensing authority.</w:t>
          </w:r>
        </w:p>
        <w:p w14:paraId="17C791DC" w14:textId="77777777" w:rsidR="004873BF" w:rsidRPr="00FF2450" w:rsidRDefault="00581773" w:rsidP="0037702C">
          <w:pPr>
            <w:pStyle w:val="ListLevel0"/>
          </w:pPr>
          <w:r w:rsidRPr="00FF2450">
            <w:t>(d)</w:t>
          </w:r>
          <w:r w:rsidRPr="00FF2450">
            <w:tab/>
            <w:t>Removal of limitations</w:t>
          </w:r>
        </w:p>
        <w:p w14:paraId="5E3375FE" w14:textId="77777777" w:rsidR="004873BF" w:rsidRPr="00FF2450" w:rsidRDefault="00581773" w:rsidP="00E7264B">
          <w:pPr>
            <w:pStyle w:val="Normal1"/>
          </w:pPr>
          <w:r w:rsidRPr="00FF2450">
            <w:t>All limitations should only be removed by the licensing authority.</w:t>
          </w:r>
        </w:p>
      </w:sdtContent>
    </w:sdt>
    <w:bookmarkStart w:id="1862" w:name="_DxCrossRefBm1379192741" w:displacedByCustomXml="next"/>
    <w:bookmarkStart w:id="1863" w:name="_DxCrossRefBm9000294" w:displacedByCustomXml="next"/>
    <w:bookmarkStart w:id="1864" w:name="_Toc427661636" w:displacedByCustomXml="next"/>
    <w:bookmarkStart w:id="1865" w:name="_Toc409683349" w:displacedByCustomXml="next"/>
    <w:bookmarkStart w:id="1866" w:name="_Toc405820189" w:displacedByCustomXml="next"/>
    <w:bookmarkStart w:id="1867" w:name="_Toc373246761" w:displacedByCustomXml="next"/>
    <w:sdt>
      <w:sdtPr>
        <w:rPr>
          <w:b w:val="0"/>
          <w:color w:val="auto"/>
          <w:sz w:val="22"/>
          <w:lang w:val="en-US"/>
        </w:rPr>
        <w:alias w:val="topic"/>
        <w:tag w:val="topic"/>
        <w:id w:val="-166242603"/>
      </w:sdtPr>
      <w:sdtContent>
        <w:p w14:paraId="77427FA4" w14:textId="77777777" w:rsidR="004873BF" w:rsidRPr="00FF2450" w:rsidRDefault="00581773" w:rsidP="000F573D">
          <w:pPr>
            <w:pStyle w:val="Heading5AMC"/>
          </w:pPr>
          <w:r w:rsidRPr="00FF2450">
            <w:t>AMC2 ATCO.MED.B.001 Limitations to medical certificates</w:t>
          </w:r>
          <w:bookmarkEnd w:id="1867"/>
          <w:bookmarkEnd w:id="1866"/>
          <w:bookmarkEnd w:id="1865"/>
          <w:bookmarkEnd w:id="1864"/>
          <w:bookmarkEnd w:id="1863"/>
          <w:bookmarkEnd w:id="1862"/>
        </w:p>
        <w:p w14:paraId="4D27A5C5" w14:textId="77777777" w:rsidR="004873BF" w:rsidRPr="00FF2450" w:rsidRDefault="00581773" w:rsidP="001733AF">
          <w:pPr>
            <w:pStyle w:val="Heading6OrgManual"/>
          </w:pPr>
          <w:r w:rsidRPr="00FF2450">
            <w:t>LIMITATION CODES</w:t>
          </w:r>
        </w:p>
        <w:p w14:paraId="050F65B0" w14:textId="77777777" w:rsidR="004873BF" w:rsidRPr="00FF2450" w:rsidRDefault="00581773" w:rsidP="00B753C4">
          <w:pPr>
            <w:pStyle w:val="ListLevel0"/>
          </w:pPr>
          <w:r w:rsidRPr="00FF2450">
            <w:t>(a)</w:t>
          </w:r>
          <w:r w:rsidRPr="00FF2450">
            <w:tab/>
            <w:t>The following abbreviations for limitations should be used on the medical certificate as applicable:</w:t>
          </w:r>
        </w:p>
        <w:tbl>
          <w:tblPr>
            <w:tblW w:w="8505"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64"/>
            <w:gridCol w:w="7541"/>
          </w:tblGrid>
          <w:tr w:rsidR="00090094" w14:paraId="34AC0738" w14:textId="77777777" w:rsidTr="001733AF">
            <w:tc>
              <w:tcPr>
                <w:tcW w:w="964" w:type="dxa"/>
                <w:shd w:val="clear" w:color="auto" w:fill="auto"/>
              </w:tcPr>
              <w:p w14:paraId="3ABCD2BA" w14:textId="77777777" w:rsidR="004873BF" w:rsidRPr="0055157F" w:rsidRDefault="00581773" w:rsidP="0055157F">
                <w:pPr>
                  <w:pStyle w:val="TableCentered"/>
                  <w:rPr>
                    <w:rStyle w:val="Bold"/>
                  </w:rPr>
                </w:pPr>
                <w:r w:rsidRPr="0055157F">
                  <w:rPr>
                    <w:rStyle w:val="Bold"/>
                  </w:rPr>
                  <w:t>Code</w:t>
                </w:r>
              </w:p>
            </w:tc>
            <w:tc>
              <w:tcPr>
                <w:tcW w:w="7541" w:type="dxa"/>
                <w:shd w:val="clear" w:color="auto" w:fill="auto"/>
              </w:tcPr>
              <w:p w14:paraId="78ECEF7A" w14:textId="77777777" w:rsidR="004873BF" w:rsidRPr="0055157F" w:rsidRDefault="00581773" w:rsidP="0055157F">
                <w:pPr>
                  <w:pStyle w:val="TableCentered"/>
                  <w:rPr>
                    <w:rStyle w:val="Bold"/>
                  </w:rPr>
                </w:pPr>
                <w:r w:rsidRPr="0055157F">
                  <w:rPr>
                    <w:rStyle w:val="Bold"/>
                  </w:rPr>
                  <w:t>Limitation</w:t>
                </w:r>
              </w:p>
            </w:tc>
          </w:tr>
          <w:tr w:rsidR="00090094" w14:paraId="4CB38E44" w14:textId="77777777" w:rsidTr="001733AF">
            <w:tc>
              <w:tcPr>
                <w:tcW w:w="964" w:type="dxa"/>
                <w:shd w:val="clear" w:color="auto" w:fill="auto"/>
              </w:tcPr>
              <w:p w14:paraId="469DB866" w14:textId="77777777" w:rsidR="004873BF" w:rsidRPr="00FF2450" w:rsidRDefault="00581773" w:rsidP="0055157F">
                <w:pPr>
                  <w:pStyle w:val="TableCentered"/>
                </w:pPr>
                <w:r w:rsidRPr="00FF2450">
                  <w:t>TML</w:t>
                </w:r>
              </w:p>
            </w:tc>
            <w:tc>
              <w:tcPr>
                <w:tcW w:w="7541" w:type="dxa"/>
                <w:shd w:val="clear" w:color="auto" w:fill="auto"/>
              </w:tcPr>
              <w:p w14:paraId="2BB7FEB7" w14:textId="77777777" w:rsidR="004873BF" w:rsidRPr="00FF2450" w:rsidRDefault="00581773" w:rsidP="0055157F">
                <w:pPr>
                  <w:pStyle w:val="TableNormal0"/>
                </w:pPr>
                <w:r w:rsidRPr="00FF2450">
                  <w:t>Restriction of the period of validity of the medical certificate</w:t>
                </w:r>
              </w:p>
            </w:tc>
          </w:tr>
          <w:tr w:rsidR="00090094" w14:paraId="70A52E79" w14:textId="77777777" w:rsidTr="001733AF">
            <w:tc>
              <w:tcPr>
                <w:tcW w:w="964" w:type="dxa"/>
                <w:shd w:val="clear" w:color="auto" w:fill="auto"/>
              </w:tcPr>
              <w:p w14:paraId="1F65B41A" w14:textId="77777777" w:rsidR="004873BF" w:rsidRPr="00FF2450" w:rsidRDefault="00581773" w:rsidP="0055157F">
                <w:pPr>
                  <w:pStyle w:val="TableCentered"/>
                </w:pPr>
                <w:r w:rsidRPr="00FF2450">
                  <w:t>VDL</w:t>
                </w:r>
              </w:p>
            </w:tc>
            <w:tc>
              <w:tcPr>
                <w:tcW w:w="7541" w:type="dxa"/>
                <w:shd w:val="clear" w:color="auto" w:fill="auto"/>
              </w:tcPr>
              <w:p w14:paraId="1BBB046B" w14:textId="77777777" w:rsidR="004873BF" w:rsidRPr="00FF2450" w:rsidRDefault="00581773" w:rsidP="0055157F">
                <w:pPr>
                  <w:pStyle w:val="TableNormal0"/>
                </w:pPr>
                <w:r w:rsidRPr="00FF2450">
                  <w:t>Wear correction for defective distant vision and carry spare set of spectacles</w:t>
                </w:r>
              </w:p>
            </w:tc>
          </w:tr>
          <w:tr w:rsidR="00090094" w14:paraId="4A16C024" w14:textId="77777777" w:rsidTr="001733AF">
            <w:tc>
              <w:tcPr>
                <w:tcW w:w="964" w:type="dxa"/>
                <w:tcBorders>
                  <w:top w:val="single" w:sz="4" w:space="0" w:color="auto"/>
                  <w:left w:val="single" w:sz="4" w:space="0" w:color="auto"/>
                  <w:bottom w:val="single" w:sz="4" w:space="0" w:color="auto"/>
                  <w:right w:val="single" w:sz="4" w:space="0" w:color="auto"/>
                </w:tcBorders>
                <w:shd w:val="clear" w:color="auto" w:fill="auto"/>
              </w:tcPr>
              <w:p w14:paraId="0BF4BB3E" w14:textId="77777777" w:rsidR="004873BF" w:rsidRPr="00FF2450" w:rsidRDefault="00581773" w:rsidP="0055157F">
                <w:pPr>
                  <w:pStyle w:val="TableCentered"/>
                </w:pPr>
                <w:r w:rsidRPr="00FF2450">
                  <w:lastRenderedPageBreak/>
                  <w:t>VXL</w:t>
                </w:r>
              </w:p>
            </w:tc>
            <w:tc>
              <w:tcPr>
                <w:tcW w:w="7541" w:type="dxa"/>
                <w:tcBorders>
                  <w:top w:val="single" w:sz="4" w:space="0" w:color="auto"/>
                  <w:left w:val="single" w:sz="4" w:space="0" w:color="auto"/>
                  <w:bottom w:val="single" w:sz="4" w:space="0" w:color="auto"/>
                  <w:right w:val="single" w:sz="4" w:space="0" w:color="auto"/>
                </w:tcBorders>
                <w:shd w:val="clear" w:color="auto" w:fill="auto"/>
              </w:tcPr>
              <w:p w14:paraId="46BFE090" w14:textId="77777777" w:rsidR="004873BF" w:rsidRPr="00FF2450" w:rsidRDefault="00581773" w:rsidP="0055157F">
                <w:pPr>
                  <w:pStyle w:val="TableNormal0"/>
                </w:pPr>
                <w:r w:rsidRPr="00FF2450">
                  <w:t>Correction for defective distant vision depending on the working environment</w:t>
                </w:r>
              </w:p>
            </w:tc>
          </w:tr>
          <w:tr w:rsidR="00090094" w14:paraId="6F142471" w14:textId="77777777" w:rsidTr="001733AF">
            <w:tc>
              <w:tcPr>
                <w:tcW w:w="964" w:type="dxa"/>
                <w:shd w:val="clear" w:color="auto" w:fill="auto"/>
              </w:tcPr>
              <w:p w14:paraId="65D5F806" w14:textId="77777777" w:rsidR="004873BF" w:rsidRPr="00FF2450" w:rsidRDefault="00581773" w:rsidP="0055157F">
                <w:pPr>
                  <w:pStyle w:val="TableCentered"/>
                </w:pPr>
                <w:r w:rsidRPr="00FF2450">
                  <w:t>VML</w:t>
                </w:r>
              </w:p>
            </w:tc>
            <w:tc>
              <w:tcPr>
                <w:tcW w:w="7541" w:type="dxa"/>
                <w:shd w:val="clear" w:color="auto" w:fill="auto"/>
              </w:tcPr>
              <w:p w14:paraId="5C98DAF1" w14:textId="77777777" w:rsidR="004873BF" w:rsidRPr="00FF2450" w:rsidRDefault="00581773" w:rsidP="0055157F">
                <w:pPr>
                  <w:pStyle w:val="TableNormal0"/>
                </w:pPr>
                <w:r w:rsidRPr="00FF2450">
                  <w:t>Wear correction for defective distant, intermediate and near vision and carry spare set of spectacles</w:t>
                </w:r>
              </w:p>
            </w:tc>
          </w:tr>
          <w:tr w:rsidR="00090094" w14:paraId="35A77D3F" w14:textId="77777777" w:rsidTr="001733AF">
            <w:tc>
              <w:tcPr>
                <w:tcW w:w="964" w:type="dxa"/>
                <w:shd w:val="clear" w:color="auto" w:fill="auto"/>
              </w:tcPr>
              <w:p w14:paraId="72C6FB88" w14:textId="77777777" w:rsidR="004873BF" w:rsidRPr="00FF2450" w:rsidRDefault="00581773" w:rsidP="0055157F">
                <w:pPr>
                  <w:pStyle w:val="TableCentered"/>
                </w:pPr>
                <w:r w:rsidRPr="00FF2450">
                  <w:t>VNL</w:t>
                </w:r>
              </w:p>
            </w:tc>
            <w:tc>
              <w:tcPr>
                <w:tcW w:w="7541" w:type="dxa"/>
                <w:shd w:val="clear" w:color="auto" w:fill="auto"/>
              </w:tcPr>
              <w:p w14:paraId="56AC939B" w14:textId="77777777" w:rsidR="004873BF" w:rsidRPr="00FF2450" w:rsidRDefault="00581773" w:rsidP="0055157F">
                <w:pPr>
                  <w:pStyle w:val="TableNormal0"/>
                </w:pPr>
                <w:r w:rsidRPr="00FF2450">
                  <w:t>Have correction available for defective near vision and carry spare set of spectacles</w:t>
                </w:r>
              </w:p>
            </w:tc>
          </w:tr>
          <w:tr w:rsidR="00090094" w14:paraId="5F531918" w14:textId="77777777" w:rsidTr="001733AF">
            <w:tc>
              <w:tcPr>
                <w:tcW w:w="964" w:type="dxa"/>
                <w:shd w:val="clear" w:color="auto" w:fill="auto"/>
              </w:tcPr>
              <w:p w14:paraId="757CAEDA" w14:textId="77777777" w:rsidR="004873BF" w:rsidRPr="00FF2450" w:rsidRDefault="00581773" w:rsidP="0055157F">
                <w:pPr>
                  <w:pStyle w:val="TableCentered"/>
                </w:pPr>
                <w:r w:rsidRPr="00FF2450">
                  <w:t>VXN</w:t>
                </w:r>
              </w:p>
            </w:tc>
            <w:tc>
              <w:tcPr>
                <w:tcW w:w="7541" w:type="dxa"/>
                <w:shd w:val="clear" w:color="auto" w:fill="auto"/>
              </w:tcPr>
              <w:p w14:paraId="4B4CE0A6" w14:textId="77777777" w:rsidR="004873BF" w:rsidRPr="00FF2450" w:rsidRDefault="00581773" w:rsidP="0055157F">
                <w:pPr>
                  <w:pStyle w:val="TableNormal0"/>
                </w:pPr>
                <w:r w:rsidRPr="00FF2450">
                  <w:t>Correction for defective near vision; correction for defective distant vision depending on the working environment</w:t>
                </w:r>
              </w:p>
            </w:tc>
          </w:tr>
          <w:tr w:rsidR="00090094" w14:paraId="398C437C" w14:textId="77777777" w:rsidTr="001733AF">
            <w:tc>
              <w:tcPr>
                <w:tcW w:w="964" w:type="dxa"/>
                <w:shd w:val="clear" w:color="auto" w:fill="auto"/>
              </w:tcPr>
              <w:p w14:paraId="11F690ED" w14:textId="77777777" w:rsidR="004873BF" w:rsidRPr="00FF2450" w:rsidRDefault="00581773" w:rsidP="0055157F">
                <w:pPr>
                  <w:pStyle w:val="TableCentered"/>
                </w:pPr>
                <w:r w:rsidRPr="00FF2450">
                  <w:t>RXO</w:t>
                </w:r>
              </w:p>
            </w:tc>
            <w:tc>
              <w:tcPr>
                <w:tcW w:w="7541" w:type="dxa"/>
                <w:shd w:val="clear" w:color="auto" w:fill="auto"/>
              </w:tcPr>
              <w:p w14:paraId="3B229A75" w14:textId="77777777" w:rsidR="004873BF" w:rsidRPr="00FF2450" w:rsidRDefault="00581773" w:rsidP="0055157F">
                <w:pPr>
                  <w:pStyle w:val="TableNormal0"/>
                </w:pPr>
                <w:r w:rsidRPr="00FF2450">
                  <w:t>Specialist ophthalmological examinations</w:t>
                </w:r>
              </w:p>
            </w:tc>
          </w:tr>
          <w:tr w:rsidR="00090094" w14:paraId="564523B2" w14:textId="77777777" w:rsidTr="001733AF">
            <w:tc>
              <w:tcPr>
                <w:tcW w:w="964" w:type="dxa"/>
                <w:shd w:val="clear" w:color="auto" w:fill="auto"/>
              </w:tcPr>
              <w:p w14:paraId="5505C2BD" w14:textId="77777777" w:rsidR="004873BF" w:rsidRPr="00FF2450" w:rsidRDefault="00581773" w:rsidP="0055157F">
                <w:pPr>
                  <w:pStyle w:val="TableCentered"/>
                </w:pPr>
                <w:r w:rsidRPr="00FF2450">
                  <w:t>CCL</w:t>
                </w:r>
              </w:p>
            </w:tc>
            <w:tc>
              <w:tcPr>
                <w:tcW w:w="7541" w:type="dxa"/>
                <w:shd w:val="clear" w:color="auto" w:fill="auto"/>
              </w:tcPr>
              <w:p w14:paraId="590CAC91" w14:textId="77777777" w:rsidR="004873BF" w:rsidRPr="00FF2450" w:rsidRDefault="00581773" w:rsidP="0055157F">
                <w:pPr>
                  <w:pStyle w:val="TableNormal0"/>
                </w:pPr>
                <w:r w:rsidRPr="00FF2450">
                  <w:t>Correction by means of contact lenses</w:t>
                </w:r>
              </w:p>
            </w:tc>
          </w:tr>
          <w:tr w:rsidR="00090094" w14:paraId="1389E217" w14:textId="77777777" w:rsidTr="001733AF">
            <w:tc>
              <w:tcPr>
                <w:tcW w:w="964" w:type="dxa"/>
                <w:shd w:val="clear" w:color="auto" w:fill="auto"/>
              </w:tcPr>
              <w:p w14:paraId="35774885" w14:textId="77777777" w:rsidR="004873BF" w:rsidRPr="00FF2450" w:rsidRDefault="00581773" w:rsidP="0055157F">
                <w:pPr>
                  <w:pStyle w:val="TableCentered"/>
                </w:pPr>
                <w:r w:rsidRPr="00FF2450">
                  <w:t>HAL</w:t>
                </w:r>
              </w:p>
            </w:tc>
            <w:tc>
              <w:tcPr>
                <w:tcW w:w="7541" w:type="dxa"/>
                <w:shd w:val="clear" w:color="auto" w:fill="auto"/>
              </w:tcPr>
              <w:p w14:paraId="3C25DC86" w14:textId="77777777" w:rsidR="004873BF" w:rsidRPr="00FF2450" w:rsidRDefault="00581773" w:rsidP="0055157F">
                <w:pPr>
                  <w:pStyle w:val="TableNormal0"/>
                </w:pPr>
                <w:r w:rsidRPr="00FF2450">
                  <w:t>Valid only when hearing aids are worn</w:t>
                </w:r>
              </w:p>
            </w:tc>
          </w:tr>
          <w:tr w:rsidR="00090094" w14:paraId="0F510CAE" w14:textId="77777777" w:rsidTr="001733AF">
            <w:tc>
              <w:tcPr>
                <w:tcW w:w="964" w:type="dxa"/>
                <w:shd w:val="clear" w:color="auto" w:fill="auto"/>
              </w:tcPr>
              <w:p w14:paraId="2BB344EE" w14:textId="77777777" w:rsidR="004873BF" w:rsidRPr="00FF2450" w:rsidRDefault="00581773" w:rsidP="0055157F">
                <w:pPr>
                  <w:pStyle w:val="TableCentered"/>
                </w:pPr>
                <w:r w:rsidRPr="00FF2450">
                  <w:t>SIC</w:t>
                </w:r>
              </w:p>
            </w:tc>
            <w:tc>
              <w:tcPr>
                <w:tcW w:w="7541" w:type="dxa"/>
                <w:shd w:val="clear" w:color="auto" w:fill="auto"/>
              </w:tcPr>
              <w:p w14:paraId="17681742" w14:textId="77777777" w:rsidR="004873BF" w:rsidRPr="00FF2450" w:rsidRDefault="00581773" w:rsidP="0055157F">
                <w:pPr>
                  <w:pStyle w:val="TableNormal0"/>
                </w:pPr>
                <w:r w:rsidRPr="00FF2450">
                  <w:t>Specific medical examination(s)</w:t>
                </w:r>
              </w:p>
            </w:tc>
          </w:tr>
          <w:tr w:rsidR="00090094" w14:paraId="281E3ED6" w14:textId="77777777" w:rsidTr="001733AF">
            <w:tc>
              <w:tcPr>
                <w:tcW w:w="964" w:type="dxa"/>
                <w:shd w:val="clear" w:color="auto" w:fill="auto"/>
              </w:tcPr>
              <w:p w14:paraId="3360308D" w14:textId="77777777" w:rsidR="004873BF" w:rsidRPr="00FF2450" w:rsidRDefault="00581773" w:rsidP="0055157F">
                <w:pPr>
                  <w:pStyle w:val="TableCentered"/>
                </w:pPr>
                <w:r w:rsidRPr="00FF2450">
                  <w:t>SSL</w:t>
                </w:r>
              </w:p>
            </w:tc>
            <w:tc>
              <w:tcPr>
                <w:tcW w:w="7541" w:type="dxa"/>
                <w:shd w:val="clear" w:color="auto" w:fill="auto"/>
              </w:tcPr>
              <w:p w14:paraId="0C3353B0" w14:textId="77777777" w:rsidR="004873BF" w:rsidRPr="00FF2450" w:rsidRDefault="00581773" w:rsidP="0055157F">
                <w:pPr>
                  <w:pStyle w:val="TableNormal0"/>
                </w:pPr>
                <w:r w:rsidRPr="00FF2450">
                  <w:t>Special restrictions as specified</w:t>
                </w:r>
              </w:p>
            </w:tc>
          </w:tr>
        </w:tbl>
        <w:p w14:paraId="2B5D5E8D" w14:textId="77777777" w:rsidR="004873BF" w:rsidRPr="00FF2450" w:rsidRDefault="004873BF" w:rsidP="00B413E0"/>
        <w:p w14:paraId="380113A6" w14:textId="77777777" w:rsidR="0037702C" w:rsidRPr="00FF2450" w:rsidRDefault="00581773" w:rsidP="0037702C">
          <w:pPr>
            <w:pStyle w:val="ListLevel0"/>
          </w:pPr>
          <w:r w:rsidRPr="00FF2450">
            <w:t>(b)</w:t>
          </w:r>
          <w:r w:rsidRPr="00FF2450">
            <w:tab/>
            <w:t xml:space="preserve">The abbreviations for the limitation codes should be explained to the holder of a medical certificate as follows: </w:t>
          </w:r>
        </w:p>
        <w:p w14:paraId="1C5BABA3" w14:textId="77777777" w:rsidR="004873BF" w:rsidRPr="00FF2450" w:rsidRDefault="00581773" w:rsidP="00156377">
          <w:pPr>
            <w:pStyle w:val="ListLevel1"/>
          </w:pPr>
          <w:r w:rsidRPr="00FF2450">
            <w:t>(1)</w:t>
          </w:r>
          <w:r w:rsidRPr="00FF2450">
            <w:tab/>
            <w:t>TML — Time limitation</w:t>
          </w:r>
        </w:p>
        <w:p w14:paraId="03D44803" w14:textId="77777777" w:rsidR="004873BF" w:rsidRPr="00FF2450" w:rsidRDefault="00581773" w:rsidP="00156377">
          <w:pPr>
            <w:pStyle w:val="Normal2"/>
          </w:pPr>
          <w:r w:rsidRPr="00FF2450">
            <w:t>The period of validity of the medical certificate is limited to the duration as shown on the medical certificate. This period of validity commences on the date of the aero-medical examination. Any period of validity remaining on the previous medical certificate is no longer valid. The holder of a medical certificate should present him/herself for reassessment or examination when advised and should follow any medical recommendations.</w:t>
          </w:r>
        </w:p>
        <w:p w14:paraId="01DB4C9F" w14:textId="77777777" w:rsidR="004873BF" w:rsidRPr="00FF2450" w:rsidRDefault="00581773" w:rsidP="00156377">
          <w:pPr>
            <w:pStyle w:val="ListLevel1"/>
          </w:pPr>
          <w:r w:rsidRPr="00FF2450">
            <w:t>(2)</w:t>
          </w:r>
          <w:r w:rsidRPr="00FF2450">
            <w:tab/>
            <w:t>VDL — Wear corrective lenses and carry a spare set of spectacles</w:t>
          </w:r>
        </w:p>
        <w:p w14:paraId="551725B6" w14:textId="77777777" w:rsidR="004873BF" w:rsidRPr="00FF2450" w:rsidRDefault="00581773" w:rsidP="00156377">
          <w:pPr>
            <w:pStyle w:val="Normal2"/>
          </w:pPr>
          <w:r w:rsidRPr="00FF2450">
            <w:t>Correction for defective distant vision: whilst exercising the privileges of the licence, the holder of a medical certificate should wear spectacles or contact lenses that correct for defective distant vision as examined and approved by the AeMC or AME. Contact lenses may not be worn until cleared to do so by an AeMC or AME. A spare set of spectacles, approved by the AeMC or AME, should be readily available.</w:t>
          </w:r>
        </w:p>
        <w:p w14:paraId="740E8890" w14:textId="77777777" w:rsidR="004873BF" w:rsidRPr="00FF2450" w:rsidRDefault="00581773" w:rsidP="00156377">
          <w:pPr>
            <w:pStyle w:val="ListLevel1"/>
          </w:pPr>
          <w:r w:rsidRPr="00FF2450">
            <w:t>(3)</w:t>
          </w:r>
          <w:r w:rsidRPr="00FF2450">
            <w:tab/>
            <w:t>VXL — Correction for defective distant vision depending on the working environment</w:t>
          </w:r>
        </w:p>
        <w:p w14:paraId="6C99FE29" w14:textId="77777777" w:rsidR="004873BF" w:rsidRPr="00FF2450" w:rsidRDefault="00581773" w:rsidP="00156377">
          <w:pPr>
            <w:pStyle w:val="Normal2"/>
          </w:pPr>
          <w:r w:rsidRPr="00FF2450">
            <w:t>Correction for defective distant vision does not have to be worn if the air traffic controller’s visual working environment is in the area of up to 100 cm. Applicants who do not meet the uncorrected distant visual acuity requirement but meet the visual acuity requirement for intermediate and near vision without correction and whose visual working environment is only the intermediate and near vision area (up to 100 cm) may work without corrective lenses.</w:t>
          </w:r>
        </w:p>
        <w:p w14:paraId="6AB862DA" w14:textId="77777777" w:rsidR="004873BF" w:rsidRPr="00FF2450" w:rsidRDefault="00581773" w:rsidP="00156377">
          <w:pPr>
            <w:pStyle w:val="ListLevel1"/>
          </w:pPr>
          <w:r w:rsidRPr="00FF2450">
            <w:t>(4)</w:t>
          </w:r>
          <w:r w:rsidRPr="00FF2450">
            <w:tab/>
            <w:t>VML — Wear multifocal spectacles and carry a spare set of spectacles</w:t>
          </w:r>
        </w:p>
        <w:p w14:paraId="3EB53E0E" w14:textId="77777777" w:rsidR="004873BF" w:rsidRPr="00FF2450" w:rsidRDefault="00581773" w:rsidP="00156377">
          <w:pPr>
            <w:pStyle w:val="Normal2"/>
          </w:pPr>
          <w:r w:rsidRPr="00FF2450">
            <w:t>Correction for defective distant, intermediate and near vision: whilst exercising the privileges of the licence, the holder of a medical certificate should wear spectacles that correct for defective distant, intermediate and near vision as examined and approved by the AeMC or AME. Contact lenses or full-frame spectacles, when either correct for near vision only, may not be worn.</w:t>
          </w:r>
        </w:p>
        <w:p w14:paraId="4A1A7866" w14:textId="77777777" w:rsidR="004873BF" w:rsidRPr="00FF2450" w:rsidRDefault="00581773" w:rsidP="00156377">
          <w:pPr>
            <w:pStyle w:val="ListLevel1"/>
          </w:pPr>
          <w:r w:rsidRPr="00FF2450">
            <w:t>(5)</w:t>
          </w:r>
          <w:r w:rsidRPr="00FF2450">
            <w:tab/>
            <w:t>VNL — Have available corrective spectacles and a spare set of spectacles</w:t>
          </w:r>
        </w:p>
        <w:p w14:paraId="7489CEAC" w14:textId="77777777" w:rsidR="004873BF" w:rsidRPr="00FF2450" w:rsidRDefault="00581773" w:rsidP="00156377">
          <w:pPr>
            <w:pStyle w:val="Normal2"/>
          </w:pPr>
          <w:r w:rsidRPr="00FF2450">
            <w:t>Correction for defective near vision: whilst exercising the privileges of the licence, the holder of a medical certificate should have readily available spectacles that correct for defective near vision as examined and approved by the AeMC or AME. Contact lenses or full-frame spectacles, when either correct for near vision only, may not be worn.</w:t>
          </w:r>
        </w:p>
        <w:p w14:paraId="65CA92B8" w14:textId="77777777" w:rsidR="004873BF" w:rsidRPr="00FF2450" w:rsidRDefault="00581773" w:rsidP="00156377">
          <w:pPr>
            <w:pStyle w:val="ListLevel1"/>
          </w:pPr>
          <w:r w:rsidRPr="00FF2450">
            <w:lastRenderedPageBreak/>
            <w:t>(6)</w:t>
          </w:r>
          <w:r w:rsidRPr="00FF2450">
            <w:tab/>
            <w:t>VXN — Have available corrective spectacles and a spare set of spectacles; correction for defective distant vision depending on the working environment.</w:t>
          </w:r>
        </w:p>
        <w:p w14:paraId="276B8EF6" w14:textId="77777777" w:rsidR="004873BF" w:rsidRPr="00FF2450" w:rsidRDefault="00581773" w:rsidP="00156377">
          <w:pPr>
            <w:pStyle w:val="Normal2"/>
          </w:pPr>
          <w:r w:rsidRPr="00FF2450">
            <w:t>Correction for defective distant vision does not have to be worn if the air traffic controller’s visual working environment is in the area of up to 100 cm. Applicants who do not meet the uncorrected distant and uncorrected near visual acuity requirements, but meet the visual acuity requirement for intermediate vision without correction and whose visual working environment is only the intermediate and near vision area (up to 100 cm) should have readily available spectacles and a spare set that correct for defective near vision as examined and approved by the AeMC or AME. Contact lenses or full-frame spectacles, when either correct for near vision only, may not be worn.</w:t>
          </w:r>
        </w:p>
        <w:p w14:paraId="64583F58" w14:textId="77777777" w:rsidR="004873BF" w:rsidRPr="00FF2450" w:rsidRDefault="00581773" w:rsidP="00156377">
          <w:pPr>
            <w:pStyle w:val="ListLevel1"/>
          </w:pPr>
          <w:r w:rsidRPr="00FF2450">
            <w:t>(7)</w:t>
          </w:r>
          <w:r w:rsidRPr="00FF2450">
            <w:tab/>
            <w:t>CCL — Wear contact lenses that correct for defective vision</w:t>
          </w:r>
        </w:p>
        <w:p w14:paraId="2882F3DA" w14:textId="77777777" w:rsidR="004873BF" w:rsidRPr="00FF2450" w:rsidRDefault="00581773" w:rsidP="00156377">
          <w:pPr>
            <w:pStyle w:val="Normal2"/>
          </w:pPr>
          <w:r w:rsidRPr="00FF2450">
            <w:t xml:space="preserve">Correction for defective distant vision: whilst exercising the privileges of the licence, the holder of a medical certificate should wear contact lenses that correct for defective distant vision, as examined and approved by the AeMC or AME. A spare set of similarly correcting spectacles shall be readily available for immediate use whilst exercising the privileges of the licence. </w:t>
          </w:r>
        </w:p>
        <w:p w14:paraId="42D1C6B7" w14:textId="77777777" w:rsidR="004873BF" w:rsidRPr="00FF2450" w:rsidRDefault="00581773" w:rsidP="00156377">
          <w:pPr>
            <w:pStyle w:val="ListLevel1"/>
          </w:pPr>
          <w:r w:rsidRPr="00FF2450">
            <w:t>(8)</w:t>
          </w:r>
          <w:r w:rsidRPr="00FF2450">
            <w:tab/>
            <w:t>RXO — Specialist ophthalmological examination(s)</w:t>
          </w:r>
        </w:p>
        <w:p w14:paraId="04C13021" w14:textId="77777777" w:rsidR="004873BF" w:rsidRPr="00FF2450" w:rsidRDefault="00581773" w:rsidP="00156377">
          <w:pPr>
            <w:pStyle w:val="Normal2"/>
          </w:pPr>
          <w:r w:rsidRPr="00FF2450">
            <w:t>Specialist ophthalmological examination(s), other than the examinations stipulated in this Part, are required for a significant reason.</w:t>
          </w:r>
        </w:p>
        <w:p w14:paraId="026006B5" w14:textId="77777777" w:rsidR="004873BF" w:rsidRPr="00FF2450" w:rsidRDefault="00581773" w:rsidP="00156377">
          <w:pPr>
            <w:pStyle w:val="ListLevel1"/>
          </w:pPr>
          <w:r w:rsidRPr="00FF2450">
            <w:t>(9)</w:t>
          </w:r>
          <w:r w:rsidRPr="00FF2450">
            <w:tab/>
            <w:t>HAL — Hearing aid(s)</w:t>
          </w:r>
        </w:p>
        <w:p w14:paraId="38EE0161" w14:textId="77777777" w:rsidR="004873BF" w:rsidRPr="00FF2450" w:rsidRDefault="00581773" w:rsidP="00156377">
          <w:pPr>
            <w:pStyle w:val="Normal2"/>
          </w:pPr>
          <w:r w:rsidRPr="00FF2450">
            <w:t>Whilst exercising the privileges of the licence, the holder of the medical certificate should use hearing aid(s) that compensate(s) for defective hearing as examined and approved by the AeMC or AME. A spare set of batteries should be available.</w:t>
          </w:r>
        </w:p>
        <w:p w14:paraId="1DB7C5DA" w14:textId="77777777" w:rsidR="004873BF" w:rsidRPr="00FF2450" w:rsidRDefault="00581773" w:rsidP="00156377">
          <w:pPr>
            <w:pStyle w:val="ListLevel1"/>
          </w:pPr>
          <w:r w:rsidRPr="00FF2450">
            <w:t>(10)</w:t>
          </w:r>
          <w:r w:rsidRPr="00FF2450">
            <w:tab/>
            <w:t xml:space="preserve">SIC — Specific medical examination(s) </w:t>
          </w:r>
        </w:p>
        <w:p w14:paraId="2E2DFDFC" w14:textId="77777777" w:rsidR="004873BF" w:rsidRPr="00FF2450" w:rsidRDefault="00581773" w:rsidP="00156377">
          <w:pPr>
            <w:pStyle w:val="Normal2"/>
          </w:pPr>
          <w:r w:rsidRPr="00FF2450">
            <w:t>This limitation requires the AeMC or AME to contact the licensing authority before embarking upon renewal or revalidation aero-medical assessment. It is likely to concern a medical history of which the AME should be aware prior to undertaking the aero-medical assessment.</w:t>
          </w:r>
        </w:p>
        <w:p w14:paraId="35757275" w14:textId="77777777" w:rsidR="004873BF" w:rsidRPr="00FF2450" w:rsidRDefault="00581773" w:rsidP="00156377">
          <w:pPr>
            <w:pStyle w:val="ListLevel1"/>
          </w:pPr>
          <w:r w:rsidRPr="00FF2450">
            <w:t>(11)</w:t>
          </w:r>
          <w:r w:rsidRPr="00FF2450">
            <w:tab/>
            <w:t>SSL — Special restrictions as specified</w:t>
          </w:r>
        </w:p>
        <w:p w14:paraId="75B4B809" w14:textId="77777777" w:rsidR="00B4282D" w:rsidRPr="00FF2450" w:rsidRDefault="00581773" w:rsidP="00156377">
          <w:pPr>
            <w:pStyle w:val="Normal2"/>
          </w:pPr>
          <w:r w:rsidRPr="00FF2450">
            <w:t xml:space="preserve">This limitation may be considered when an individually specified limitation, not defined in this paragraph, is appropriate to mitigate an increased level of risk to the safe exercise of the privileges of the licence. The description of the SSL should be entered on the medical certificate or in a separate document to be carried with the medical certificate. </w:t>
          </w:r>
        </w:p>
      </w:sdtContent>
    </w:sdt>
    <w:bookmarkStart w:id="1868" w:name="_Toc256000153" w:displacedByCustomXml="next"/>
    <w:sdt>
      <w:sdtPr>
        <w:alias w:val="heading"/>
        <w:tag w:val="heading"/>
        <w:id w:val="1177194281"/>
      </w:sdtPr>
      <w:sdtContent>
        <w:p w14:paraId="310520B0" w14:textId="77777777" w:rsidR="00090094" w:rsidRDefault="00581773">
          <w:pPr>
            <w:pStyle w:val="Heading3"/>
          </w:pPr>
          <w:r>
            <w:t>SECTION 2 – Specific requirements for class 3 medical certificates</w:t>
          </w:r>
        </w:p>
        <w:bookmarkEnd w:id="1868" w:displacedByCustomXml="next"/>
      </w:sdtContent>
    </w:sdt>
    <w:bookmarkStart w:id="1869" w:name="_Toc373246762" w:displacedByCustomXml="next"/>
    <w:bookmarkStart w:id="1870" w:name="_Toc405820190" w:displacedByCustomXml="next"/>
    <w:bookmarkStart w:id="1871" w:name="_Toc409683351" w:displacedByCustomXml="next"/>
    <w:bookmarkStart w:id="1872" w:name="_DxCrossRefBm1379192742" w:displacedByCustomXml="next"/>
    <w:bookmarkStart w:id="1873" w:name="_DxCrossRefBm9000295" w:displacedByCustomXml="next"/>
    <w:bookmarkStart w:id="1874" w:name="_Toc427661638" w:displacedByCustomXml="next"/>
    <w:sdt>
      <w:sdtPr>
        <w:rPr>
          <w:b w:val="0"/>
          <w:color w:val="auto"/>
          <w:sz w:val="22"/>
          <w:szCs w:val="24"/>
          <w:lang w:val="en-US"/>
        </w:rPr>
        <w:alias w:val="topic"/>
        <w:tag w:val="topic"/>
        <w:id w:val="39664059"/>
      </w:sdtPr>
      <w:sdtContent>
        <w:p w14:paraId="2CC3DDAD" w14:textId="77777777" w:rsidR="005F4710" w:rsidRPr="00FF2450" w:rsidRDefault="00581773" w:rsidP="000F573D">
          <w:pPr>
            <w:pStyle w:val="Heading4IR"/>
          </w:pPr>
          <w:r w:rsidRPr="00FF2450">
            <w:t>ATCO.MED.B.005 General</w:t>
          </w:r>
          <w:bookmarkEnd w:id="1874"/>
          <w:bookmarkEnd w:id="1873"/>
          <w:bookmarkEnd w:id="1872"/>
        </w:p>
        <w:p w14:paraId="711BF23D" w14:textId="77777777" w:rsidR="005F4710" w:rsidRPr="00FF2450" w:rsidRDefault="00581773" w:rsidP="00BE199B">
          <w:r w:rsidRPr="00FF2450">
            <w:t>Applicants shall be free from any of the following that would entail a degree of functional incapacity which is likely to interfere with the safe performance of duties or could render the applicant likely to become suddenly unable to exercise the privileges of the licence safely:</w:t>
          </w:r>
        </w:p>
        <w:p w14:paraId="5828F76F" w14:textId="77777777" w:rsidR="005F4710" w:rsidRPr="00FF2450" w:rsidRDefault="00581773" w:rsidP="00994D68">
          <w:pPr>
            <w:pStyle w:val="ListLevel0"/>
          </w:pPr>
          <w:r w:rsidRPr="00FF2450">
            <w:t>(1)</w:t>
          </w:r>
          <w:r w:rsidRPr="00FF2450">
            <w:tab/>
            <w:t>abnormality, congenital or acquired;</w:t>
          </w:r>
        </w:p>
        <w:p w14:paraId="36A93F1B" w14:textId="77777777" w:rsidR="005F4710" w:rsidRPr="00FF2450" w:rsidRDefault="00581773" w:rsidP="00994D68">
          <w:pPr>
            <w:pStyle w:val="ListLevel0"/>
          </w:pPr>
          <w:r w:rsidRPr="00FF2450">
            <w:t>(2)</w:t>
          </w:r>
          <w:r w:rsidRPr="00FF2450">
            <w:tab/>
            <w:t>active, latent, acute or chronic disease or disability;</w:t>
          </w:r>
        </w:p>
        <w:p w14:paraId="15E6CA39" w14:textId="77777777" w:rsidR="005F4710" w:rsidRPr="00FF2450" w:rsidRDefault="00581773" w:rsidP="00994D68">
          <w:pPr>
            <w:pStyle w:val="ListLevel0"/>
          </w:pPr>
          <w:r w:rsidRPr="00FF2450">
            <w:lastRenderedPageBreak/>
            <w:t>(3)</w:t>
          </w:r>
          <w:r w:rsidRPr="00FF2450">
            <w:tab/>
            <w:t>wound, injury or sequelae from operation;</w:t>
          </w:r>
        </w:p>
        <w:bookmarkEnd w:id="1871"/>
        <w:bookmarkEnd w:id="1870"/>
        <w:bookmarkEnd w:id="1869"/>
        <w:p w14:paraId="51E8B743" w14:textId="77777777" w:rsidR="005F4710" w:rsidRPr="00FF2450" w:rsidRDefault="00581773" w:rsidP="000A28D3">
          <w:pPr>
            <w:pStyle w:val="ListLevel0"/>
          </w:pPr>
          <w:r w:rsidRPr="00FF2450">
            <w:t>(4)</w:t>
          </w:r>
          <w:r w:rsidRPr="00FF2450">
            <w:tab/>
            <w:t>effect or side effect of any prescribed or non-prescribed therapeutic, diagnostic or preventive medication taken.</w:t>
          </w:r>
        </w:p>
      </w:sdtContent>
    </w:sdt>
    <w:bookmarkStart w:id="1875" w:name="_DxCrossRefBm1379192743" w:displacedByCustomXml="next"/>
    <w:bookmarkStart w:id="1876" w:name="_DxCrossRefBm9000296" w:displacedByCustomXml="next"/>
    <w:bookmarkStart w:id="1877" w:name="_Toc427661639" w:displacedByCustomXml="next"/>
    <w:sdt>
      <w:sdtPr>
        <w:rPr>
          <w:b w:val="0"/>
          <w:color w:val="auto"/>
          <w:sz w:val="22"/>
          <w:szCs w:val="24"/>
          <w:lang w:val="en-US"/>
        </w:rPr>
        <w:alias w:val="topic"/>
        <w:tag w:val="topic"/>
        <w:id w:val="77185655"/>
      </w:sdtPr>
      <w:sdtContent>
        <w:p w14:paraId="67CB54E9" w14:textId="77777777" w:rsidR="005F4710" w:rsidRPr="00FF2450" w:rsidRDefault="00581773" w:rsidP="000F573D">
          <w:pPr>
            <w:pStyle w:val="Heading4IR"/>
          </w:pPr>
          <w:r w:rsidRPr="00FF2450">
            <w:t>ATCO.MED.B.010 Cardiovascular system</w:t>
          </w:r>
          <w:bookmarkEnd w:id="1877"/>
          <w:bookmarkEnd w:id="1876"/>
          <w:bookmarkEnd w:id="1875"/>
        </w:p>
        <w:p w14:paraId="7E856B19" w14:textId="77777777" w:rsidR="005F4710" w:rsidRPr="00FF2450" w:rsidRDefault="00581773" w:rsidP="00B65FB7">
          <w:pPr>
            <w:pStyle w:val="ListLevel0"/>
          </w:pPr>
          <w:r w:rsidRPr="00FF2450">
            <w:t>(a)</w:t>
          </w:r>
          <w:r w:rsidRPr="00FF2450">
            <w:tab/>
            <w:t>Examination:</w:t>
          </w:r>
        </w:p>
        <w:p w14:paraId="5F6A92F8" w14:textId="77777777" w:rsidR="005F4710" w:rsidRPr="00FF2450" w:rsidRDefault="00581773" w:rsidP="00753C3E">
          <w:pPr>
            <w:pStyle w:val="ListLevel1"/>
          </w:pPr>
          <w:r w:rsidRPr="00FF2450">
            <w:t>(1)</w:t>
          </w:r>
          <w:r w:rsidRPr="00FF2450">
            <w:tab/>
            <w:t>A standard 12-lead resting electrocardiogram (ECG) and report shall be completed at the examination for the initial issue of a medical certificate and then:</w:t>
          </w:r>
        </w:p>
        <w:p w14:paraId="16951BB9" w14:textId="77777777" w:rsidR="005F4710" w:rsidRPr="00A604E9" w:rsidRDefault="00581773" w:rsidP="00753C3E">
          <w:pPr>
            <w:pStyle w:val="ListLevel2"/>
            <w:rPr>
              <w:lang w:val="hy-AM"/>
            </w:rPr>
          </w:pPr>
          <w:r w:rsidRPr="00FF2450">
            <w:t>(i)</w:t>
          </w:r>
          <w:r w:rsidRPr="00FF2450">
            <w:tab/>
          </w:r>
          <w:r w:rsidR="00CC1EEA">
            <w:t>12-lead electrocardiogram (ECG) is performed annually until the age of 40, after which treadmill stress test is conducted</w:t>
          </w:r>
          <w:r w:rsidRPr="00FF2450">
            <w:t>;</w:t>
          </w:r>
        </w:p>
        <w:p w14:paraId="715543B3" w14:textId="77777777" w:rsidR="005F4710" w:rsidRPr="00FF2450" w:rsidRDefault="00581773" w:rsidP="00753C3E">
          <w:pPr>
            <w:pStyle w:val="ListLevel2"/>
          </w:pPr>
          <w:r w:rsidRPr="00FF2450">
            <w:t>(ii)</w:t>
          </w:r>
          <w:r w:rsidRPr="00FF2450">
            <w:tab/>
            <w:t>at all revalidation or renewal examinations thereafter; and</w:t>
          </w:r>
        </w:p>
        <w:p w14:paraId="6F130C68" w14:textId="77777777" w:rsidR="005F4710" w:rsidRPr="00FF2450" w:rsidRDefault="00581773" w:rsidP="00753C3E">
          <w:pPr>
            <w:pStyle w:val="ListLevel2"/>
          </w:pPr>
          <w:r w:rsidRPr="00FF2450">
            <w:t>(iii)</w:t>
          </w:r>
          <w:r w:rsidRPr="00FF2450">
            <w:tab/>
            <w:t>when clinically indicated.</w:t>
          </w:r>
        </w:p>
        <w:p w14:paraId="48CFDEA7" w14:textId="77777777" w:rsidR="005F4710" w:rsidRPr="00FF2450" w:rsidRDefault="00581773" w:rsidP="00753C3E">
          <w:pPr>
            <w:pStyle w:val="ListLevel1"/>
          </w:pPr>
          <w:r w:rsidRPr="00FF2450">
            <w:t>(2)</w:t>
          </w:r>
          <w:r w:rsidRPr="00FF2450">
            <w:tab/>
            <w:t>An extended cardiovascular assessment shall be completed:</w:t>
          </w:r>
        </w:p>
        <w:p w14:paraId="699D83A8" w14:textId="77777777" w:rsidR="005F4710" w:rsidRPr="00FF2450" w:rsidRDefault="00581773" w:rsidP="00753C3E">
          <w:pPr>
            <w:pStyle w:val="ListLevel2"/>
          </w:pPr>
          <w:r w:rsidRPr="00FF2450">
            <w:t>(i)</w:t>
          </w:r>
          <w:r w:rsidRPr="00FF2450">
            <w:tab/>
            <w:t>after the age of 65</w:t>
          </w:r>
          <w:r w:rsidR="00CC1EEA">
            <w:rPr>
              <w:lang w:val="hy-AM"/>
            </w:rPr>
            <w:t xml:space="preserve"> </w:t>
          </w:r>
          <w:r w:rsidR="00CC1EEA">
            <w:t>annually</w:t>
          </w:r>
          <w:r w:rsidRPr="00FF2450">
            <w:t>;</w:t>
          </w:r>
        </w:p>
        <w:p w14:paraId="5AD0BFD0" w14:textId="77777777" w:rsidR="005F4710" w:rsidRPr="00FF2450" w:rsidRDefault="00581773" w:rsidP="00753C3E">
          <w:pPr>
            <w:pStyle w:val="ListLevel2"/>
          </w:pPr>
          <w:r w:rsidRPr="00FF2450">
            <w:t>(ii)</w:t>
          </w:r>
          <w:r w:rsidRPr="00FF2450">
            <w:tab/>
          </w:r>
          <w:r w:rsidR="002272A4">
            <w:t>a</w:t>
          </w:r>
          <w:r w:rsidR="00CC1EEA">
            <w:t xml:space="preserve"> comprehensive</w:t>
          </w:r>
          <w:r w:rsidR="002272A4">
            <w:rPr>
              <w:lang w:val="hy-AM"/>
            </w:rPr>
            <w:t xml:space="preserve"> </w:t>
          </w:r>
          <w:r w:rsidR="002272A4" w:rsidRPr="00FF2450">
            <w:t xml:space="preserve">cardiovascular assessment </w:t>
          </w:r>
          <w:r w:rsidR="002272A4">
            <w:t>every 4 years</w:t>
          </w:r>
          <w:r w:rsidRPr="00FF2450">
            <w:t>; and</w:t>
          </w:r>
        </w:p>
        <w:p w14:paraId="155B6B1A" w14:textId="77777777" w:rsidR="005F4710" w:rsidRPr="00FF2450" w:rsidRDefault="00581773" w:rsidP="00753C3E">
          <w:pPr>
            <w:pStyle w:val="ListLevel2"/>
          </w:pPr>
          <w:r w:rsidRPr="00FF2450">
            <w:t>(iii)</w:t>
          </w:r>
          <w:r w:rsidRPr="00FF2450">
            <w:tab/>
            <w:t>when clinically indicated.</w:t>
          </w:r>
        </w:p>
        <w:p w14:paraId="6F28846E" w14:textId="77777777" w:rsidR="005F4710" w:rsidRPr="00FF2450" w:rsidRDefault="00581773" w:rsidP="00753C3E">
          <w:pPr>
            <w:pStyle w:val="ListLevel1"/>
          </w:pPr>
          <w:r w:rsidRPr="00FF2450">
            <w:t>(3)</w:t>
          </w:r>
          <w:r w:rsidRPr="00FF2450">
            <w:tab/>
            <w:t>Estimation of serum lipids, including cholesterol, shall be required at the examination for the initial issue of a medical certificate, after having reached the age of 40, and when clinically indicated.</w:t>
          </w:r>
        </w:p>
        <w:p w14:paraId="006D74D0" w14:textId="77777777" w:rsidR="005F4710" w:rsidRPr="00FF2450" w:rsidRDefault="00581773" w:rsidP="00341092">
          <w:pPr>
            <w:pStyle w:val="ListLevel0"/>
          </w:pPr>
          <w:r w:rsidRPr="00FF2450">
            <w:t>(b)</w:t>
          </w:r>
          <w:r>
            <w:tab/>
          </w:r>
          <w:r w:rsidRPr="00FF2450">
            <w:t>Cardiovascular system — General:</w:t>
          </w:r>
        </w:p>
        <w:p w14:paraId="022704FE" w14:textId="77777777" w:rsidR="005F4710" w:rsidRPr="00FF2450" w:rsidRDefault="00581773" w:rsidP="00753C3E">
          <w:pPr>
            <w:pStyle w:val="ListLevel1"/>
          </w:pPr>
          <w:r w:rsidRPr="00FF2450">
            <w:t>(1)</w:t>
          </w:r>
          <w:r w:rsidRPr="00FF2450">
            <w:tab/>
            <w:t>Applicants with any of the following conditions shall be assessed as unfit:</w:t>
          </w:r>
        </w:p>
        <w:p w14:paraId="2DF724F2" w14:textId="77777777" w:rsidR="005F4710" w:rsidRPr="00FF2450" w:rsidRDefault="00581773" w:rsidP="00753C3E">
          <w:pPr>
            <w:pStyle w:val="ListLevel2"/>
          </w:pPr>
          <w:r w:rsidRPr="00FF2450">
            <w:t>(i)</w:t>
          </w:r>
          <w:r w:rsidRPr="00FF2450">
            <w:tab/>
            <w:t>aneurysm of the thoracic or supra-renal abdominal aorta before surgery;</w:t>
          </w:r>
        </w:p>
        <w:p w14:paraId="7D511E61" w14:textId="77777777" w:rsidR="005F4710" w:rsidRPr="00FF2450" w:rsidRDefault="00581773" w:rsidP="00753C3E">
          <w:pPr>
            <w:pStyle w:val="ListLevel2"/>
          </w:pPr>
          <w:r w:rsidRPr="00FF2450">
            <w:t>(ii)</w:t>
          </w:r>
          <w:r w:rsidRPr="00FF2450">
            <w:tab/>
            <w:t>significant functional or symptomatic abnormality of any of the heart valves;</w:t>
          </w:r>
        </w:p>
        <w:p w14:paraId="2C076537" w14:textId="77777777" w:rsidR="005F4710" w:rsidRPr="00FF2450" w:rsidRDefault="00581773" w:rsidP="00753C3E">
          <w:pPr>
            <w:pStyle w:val="ListLevel2"/>
          </w:pPr>
          <w:r w:rsidRPr="00FF2450">
            <w:t>(iii)</w:t>
          </w:r>
          <w:r w:rsidRPr="00FF2450">
            <w:tab/>
            <w:t>heart or heart/lung transplantation.</w:t>
          </w:r>
        </w:p>
        <w:p w14:paraId="32C2B57D" w14:textId="77777777" w:rsidR="005F4710" w:rsidRPr="00FF2450" w:rsidRDefault="00581773" w:rsidP="00753C3E">
          <w:pPr>
            <w:pStyle w:val="ListLevel1"/>
          </w:pPr>
          <w:r w:rsidRPr="00FF2450">
            <w:t>(2)</w:t>
          </w:r>
          <w:r w:rsidRPr="00FF2450">
            <w:tab/>
            <w:t>Applicants with an established history or diagnosis of any of the following conditions shall be referred to the licensing authority before a fit assessment may be considered:</w:t>
          </w:r>
        </w:p>
        <w:p w14:paraId="72B95353" w14:textId="77777777" w:rsidR="005F4710" w:rsidRPr="00FF2450" w:rsidRDefault="00581773" w:rsidP="00753C3E">
          <w:pPr>
            <w:pStyle w:val="ListLevel2"/>
          </w:pPr>
          <w:r w:rsidRPr="00FF2450">
            <w:t>(i)</w:t>
          </w:r>
          <w:r w:rsidRPr="00FF2450">
            <w:tab/>
            <w:t>peripheral arterial disease before or after surgery;</w:t>
          </w:r>
        </w:p>
        <w:p w14:paraId="4ABE8BF7" w14:textId="77777777" w:rsidR="005F4710" w:rsidRPr="00FF2450" w:rsidRDefault="00581773" w:rsidP="00753C3E">
          <w:pPr>
            <w:pStyle w:val="ListLevel2"/>
          </w:pPr>
          <w:r w:rsidRPr="00FF2450">
            <w:t>(ii)</w:t>
          </w:r>
          <w:r w:rsidRPr="00FF2450">
            <w:tab/>
            <w:t>aneurysm of the thoracic or supra-renal abdominal aorta after surgery;</w:t>
          </w:r>
        </w:p>
        <w:p w14:paraId="0B0C6377" w14:textId="77777777" w:rsidR="005F4710" w:rsidRPr="00FF2450" w:rsidRDefault="00581773" w:rsidP="00753C3E">
          <w:pPr>
            <w:pStyle w:val="ListLevel2"/>
          </w:pPr>
          <w:r w:rsidRPr="00FF2450">
            <w:t>(iii)</w:t>
          </w:r>
          <w:r w:rsidRPr="00FF2450">
            <w:tab/>
            <w:t>aneurysm of the infra-renal abdominal aorta before or after surgery;</w:t>
          </w:r>
        </w:p>
        <w:p w14:paraId="755092CF" w14:textId="77777777" w:rsidR="005F4710" w:rsidRPr="00FF2450" w:rsidRDefault="00581773" w:rsidP="00753C3E">
          <w:pPr>
            <w:pStyle w:val="ListLevel2"/>
          </w:pPr>
          <w:r w:rsidRPr="00FF2450">
            <w:t>(iv)</w:t>
          </w:r>
          <w:r w:rsidRPr="00FF2450">
            <w:tab/>
            <w:t>functionally insignificant cardiac valvular abnormalities;</w:t>
          </w:r>
        </w:p>
        <w:p w14:paraId="2F1D1373" w14:textId="77777777" w:rsidR="005F4710" w:rsidRPr="00FF2450" w:rsidRDefault="00581773" w:rsidP="00753C3E">
          <w:pPr>
            <w:pStyle w:val="ListLevel2"/>
          </w:pPr>
          <w:r w:rsidRPr="00FF2450">
            <w:t>(v)</w:t>
          </w:r>
          <w:r w:rsidRPr="00FF2450">
            <w:tab/>
            <w:t>after cardiac valve surgery;</w:t>
          </w:r>
        </w:p>
        <w:p w14:paraId="097FED2F" w14:textId="77777777" w:rsidR="005F4710" w:rsidRPr="00FF2450" w:rsidRDefault="00581773" w:rsidP="00753C3E">
          <w:pPr>
            <w:pStyle w:val="ListLevel2"/>
          </w:pPr>
          <w:r w:rsidRPr="00FF2450">
            <w:t>(vi)</w:t>
          </w:r>
          <w:r w:rsidRPr="00FF2450">
            <w:tab/>
            <w:t>abnormality of the pericardium, myocardium or endocardium;</w:t>
          </w:r>
        </w:p>
        <w:p w14:paraId="0BBAE5B7" w14:textId="77777777" w:rsidR="005F4710" w:rsidRPr="00FF2450" w:rsidRDefault="00581773" w:rsidP="00753C3E">
          <w:pPr>
            <w:pStyle w:val="ListLevel2"/>
          </w:pPr>
          <w:r w:rsidRPr="00FF2450">
            <w:t>(vii)</w:t>
          </w:r>
          <w:r w:rsidRPr="00FF2450">
            <w:tab/>
            <w:t>congenital abnormality of the heart, before or after corrective surgery;</w:t>
          </w:r>
        </w:p>
        <w:p w14:paraId="1C0B5574" w14:textId="77777777" w:rsidR="005F4710" w:rsidRPr="00FF2450" w:rsidRDefault="00581773" w:rsidP="00753C3E">
          <w:pPr>
            <w:pStyle w:val="ListLevel2"/>
          </w:pPr>
          <w:r w:rsidRPr="00FF2450">
            <w:t>(viii)</w:t>
          </w:r>
          <w:r w:rsidRPr="00FF2450">
            <w:tab/>
            <w:t>recurrent vasovagal syncope;</w:t>
          </w:r>
        </w:p>
        <w:p w14:paraId="79DA10EA" w14:textId="77777777" w:rsidR="005F4710" w:rsidRPr="00FF2450" w:rsidRDefault="00581773" w:rsidP="00753C3E">
          <w:pPr>
            <w:pStyle w:val="ListLevel2"/>
          </w:pPr>
          <w:r w:rsidRPr="00FF2450">
            <w:t>(ix)</w:t>
          </w:r>
          <w:r w:rsidRPr="00FF2450">
            <w:tab/>
            <w:t>arterial or venous thrombosis;</w:t>
          </w:r>
        </w:p>
        <w:p w14:paraId="3DC7CFAD" w14:textId="77777777" w:rsidR="005F4710" w:rsidRPr="00FF2450" w:rsidRDefault="00581773" w:rsidP="00753C3E">
          <w:pPr>
            <w:pStyle w:val="ListLevel2"/>
          </w:pPr>
          <w:r w:rsidRPr="00FF2450">
            <w:t>(x)</w:t>
          </w:r>
          <w:r w:rsidRPr="00FF2450">
            <w:tab/>
            <w:t>pulmonary embolism;</w:t>
          </w:r>
        </w:p>
        <w:p w14:paraId="357704A1" w14:textId="77777777" w:rsidR="005F4710" w:rsidRPr="00FF2450" w:rsidRDefault="00581773" w:rsidP="00753C3E">
          <w:pPr>
            <w:pStyle w:val="ListLevel2"/>
          </w:pPr>
          <w:r w:rsidRPr="00FF2450">
            <w:t>(xi)</w:t>
          </w:r>
          <w:r w:rsidRPr="00FF2450">
            <w:tab/>
            <w:t>cardiovascular condition requiring systemic anticoagulant therapy.</w:t>
          </w:r>
        </w:p>
        <w:p w14:paraId="31F953BB" w14:textId="77777777" w:rsidR="005F4710" w:rsidRPr="00FF2450" w:rsidRDefault="00581773" w:rsidP="00341092">
          <w:pPr>
            <w:pStyle w:val="ListLevel0"/>
          </w:pPr>
          <w:r w:rsidRPr="00FF2450">
            <w:lastRenderedPageBreak/>
            <w:t>(c)</w:t>
          </w:r>
          <w:r w:rsidRPr="00FF2450">
            <w:tab/>
            <w:t>Blood pressure:</w:t>
          </w:r>
        </w:p>
        <w:p w14:paraId="450DEC19" w14:textId="77777777" w:rsidR="005F4710" w:rsidRPr="00FF2450" w:rsidRDefault="00581773" w:rsidP="00753C3E">
          <w:pPr>
            <w:pStyle w:val="ListLevel1"/>
          </w:pPr>
          <w:r w:rsidRPr="00FF2450">
            <w:t>(1)</w:t>
          </w:r>
          <w:r w:rsidRPr="00FF2450">
            <w:tab/>
            <w:t>Blood pressure shall be recorded at each examination.</w:t>
          </w:r>
        </w:p>
        <w:p w14:paraId="422759A4" w14:textId="77777777" w:rsidR="005F4710" w:rsidRPr="00FF2450" w:rsidRDefault="00581773" w:rsidP="00753C3E">
          <w:pPr>
            <w:pStyle w:val="ListLevel1"/>
          </w:pPr>
          <w:r w:rsidRPr="00FF2450">
            <w:t>(2)</w:t>
          </w:r>
          <w:r w:rsidRPr="00FF2450">
            <w:tab/>
            <w:t>The applicant's blood pressure shall be within normal limits.</w:t>
          </w:r>
        </w:p>
        <w:p w14:paraId="7AA6CB41" w14:textId="77777777" w:rsidR="005F4710" w:rsidRPr="00FF2450" w:rsidRDefault="00581773" w:rsidP="00753C3E">
          <w:pPr>
            <w:pStyle w:val="ListLevel1"/>
          </w:pPr>
          <w:r w:rsidRPr="00FF2450">
            <w:t>(3)</w:t>
          </w:r>
          <w:r w:rsidRPr="00FF2450">
            <w:tab/>
            <w:t>Applicants shall be assessed as unfit when:</w:t>
          </w:r>
        </w:p>
        <w:p w14:paraId="6BD08548" w14:textId="77777777" w:rsidR="005F4710" w:rsidRPr="00FF2450" w:rsidRDefault="00581773" w:rsidP="00753C3E">
          <w:pPr>
            <w:pStyle w:val="ListLevel2"/>
          </w:pPr>
          <w:r w:rsidRPr="00FF2450">
            <w:t>(i)</w:t>
          </w:r>
          <w:r w:rsidRPr="00FF2450">
            <w:tab/>
            <w:t>they have symptomatic hypotension; or</w:t>
          </w:r>
        </w:p>
        <w:p w14:paraId="399600FC" w14:textId="77777777" w:rsidR="005F4710" w:rsidRPr="00FF2450" w:rsidRDefault="00581773" w:rsidP="00753C3E">
          <w:pPr>
            <w:pStyle w:val="ListLevel2"/>
          </w:pPr>
          <w:r w:rsidRPr="00FF2450">
            <w:t>(ii)</w:t>
          </w:r>
          <w:r w:rsidRPr="00FF2450">
            <w:tab/>
            <w:t>when their blood pressure at examination consistently exceeds 160 mmHg systolic and/or 95 mmHg diastolic, with or without treatment.</w:t>
          </w:r>
        </w:p>
        <w:p w14:paraId="4AB097B1" w14:textId="77777777" w:rsidR="005F4710" w:rsidRPr="00FF2450" w:rsidRDefault="00581773" w:rsidP="00753C3E">
          <w:pPr>
            <w:pStyle w:val="ListLevel1"/>
          </w:pPr>
          <w:r w:rsidRPr="00FF2450">
            <w:t>(4)</w:t>
          </w:r>
          <w:r w:rsidRPr="00FF2450">
            <w:tab/>
            <w:t>The initiation of medication for the control of blood pressure shall require a period of temporary unfit assessment to establish the absence of significant side effects.</w:t>
          </w:r>
        </w:p>
        <w:p w14:paraId="73B83A76" w14:textId="77777777" w:rsidR="005F4710" w:rsidRPr="00FF2450" w:rsidRDefault="00581773" w:rsidP="00341092">
          <w:pPr>
            <w:pStyle w:val="ListLevel0"/>
          </w:pPr>
          <w:r w:rsidRPr="00FF2450">
            <w:t>(d)</w:t>
          </w:r>
          <w:r w:rsidRPr="00FF2450">
            <w:tab/>
            <w:t>Coronary artery disease:</w:t>
          </w:r>
        </w:p>
        <w:p w14:paraId="7DA7C6E9" w14:textId="77777777" w:rsidR="005F4710" w:rsidRPr="00FF2450" w:rsidRDefault="00581773" w:rsidP="00097DDB">
          <w:pPr>
            <w:pStyle w:val="ListLevel1"/>
          </w:pPr>
          <w:r w:rsidRPr="00FF2450">
            <w:t>(1)</w:t>
          </w:r>
          <w:r w:rsidRPr="00FF2450">
            <w:tab/>
            <w:t>Applicants with any of the following conditions shall be assessed as unfit:</w:t>
          </w:r>
        </w:p>
        <w:p w14:paraId="2886D733" w14:textId="77777777" w:rsidR="005F4710" w:rsidRPr="00FF2450" w:rsidRDefault="00581773" w:rsidP="00097DDB">
          <w:pPr>
            <w:pStyle w:val="ListLevel2"/>
          </w:pPr>
          <w:r w:rsidRPr="00FF2450">
            <w:t>(i)</w:t>
          </w:r>
          <w:r w:rsidRPr="00FF2450">
            <w:tab/>
            <w:t>symptomatic coronary artery disease;</w:t>
          </w:r>
        </w:p>
        <w:p w14:paraId="57FA916C" w14:textId="77777777" w:rsidR="005F4710" w:rsidRPr="00FF2450" w:rsidRDefault="00581773" w:rsidP="00097DDB">
          <w:pPr>
            <w:pStyle w:val="ListLevel2"/>
          </w:pPr>
          <w:r w:rsidRPr="00FF2450">
            <w:t>(ii)</w:t>
          </w:r>
          <w:r w:rsidRPr="00FF2450">
            <w:tab/>
            <w:t>symptoms of coronary artery disease controlled by medication.</w:t>
          </w:r>
        </w:p>
        <w:p w14:paraId="42A9CA87" w14:textId="77777777" w:rsidR="005F4710" w:rsidRPr="00FF2450" w:rsidRDefault="00581773" w:rsidP="00097DDB">
          <w:pPr>
            <w:pStyle w:val="ListLevel1"/>
          </w:pPr>
          <w:r w:rsidRPr="00FF2450">
            <w:t>(2)</w:t>
          </w:r>
          <w:r w:rsidRPr="00FF2450">
            <w:tab/>
            <w:t>Applicants with any of the following conditions shall be referred to the licensing authority and undergo cardiological evaluation to exclude myocardial ischaemia before a fit assessment may be considered:</w:t>
          </w:r>
        </w:p>
        <w:p w14:paraId="06CB8546" w14:textId="77777777" w:rsidR="005F4710" w:rsidRPr="00FF2450" w:rsidRDefault="00581773" w:rsidP="00097DDB">
          <w:pPr>
            <w:pStyle w:val="ListLevel2"/>
          </w:pPr>
          <w:r w:rsidRPr="00FF2450">
            <w:t>(i)</w:t>
          </w:r>
          <w:r w:rsidRPr="00FF2450">
            <w:tab/>
            <w:t>suspected myocardial ischaemia;</w:t>
          </w:r>
        </w:p>
        <w:p w14:paraId="48C474F1" w14:textId="77777777" w:rsidR="005F4710" w:rsidRPr="00FF2450" w:rsidRDefault="00581773" w:rsidP="00097DDB">
          <w:pPr>
            <w:pStyle w:val="ListLevel2"/>
          </w:pPr>
          <w:r w:rsidRPr="00FF2450">
            <w:t>(ii)</w:t>
          </w:r>
          <w:r w:rsidRPr="00FF2450">
            <w:tab/>
            <w:t>asymptomatic minor coronary artery disease requiring no anti-anginal treatment.</w:t>
          </w:r>
        </w:p>
        <w:p w14:paraId="33C72954" w14:textId="77777777" w:rsidR="005F4710" w:rsidRPr="00FF2450" w:rsidRDefault="00581773" w:rsidP="00097DDB">
          <w:pPr>
            <w:pStyle w:val="ListLevel1"/>
          </w:pPr>
          <w:r w:rsidRPr="00FF2450">
            <w:t>(3)</w:t>
          </w:r>
          <w:r w:rsidRPr="00FF2450">
            <w:tab/>
            <w:t>Applicants with a history or diagnosis of any of the following conditions shall be referred to the licensing authority and undergo a cardiological evaluation before a fit assessment may be considered:</w:t>
          </w:r>
        </w:p>
        <w:p w14:paraId="7A8944F1" w14:textId="77777777" w:rsidR="005F4710" w:rsidRPr="00FF2450" w:rsidRDefault="00581773" w:rsidP="00097DDB">
          <w:pPr>
            <w:pStyle w:val="ListLevel2"/>
          </w:pPr>
          <w:r w:rsidRPr="00FF2450">
            <w:t>(i)</w:t>
          </w:r>
          <w:r w:rsidRPr="00FF2450">
            <w:tab/>
            <w:t>myocardial ischaemia;</w:t>
          </w:r>
        </w:p>
        <w:p w14:paraId="7F26D20D" w14:textId="77777777" w:rsidR="005F4710" w:rsidRPr="00FF2450" w:rsidRDefault="00581773" w:rsidP="00097DDB">
          <w:pPr>
            <w:pStyle w:val="ListLevel2"/>
          </w:pPr>
          <w:r w:rsidRPr="00FF2450">
            <w:t>(ii)</w:t>
          </w:r>
          <w:r w:rsidRPr="00FF2450">
            <w:tab/>
            <w:t>myocardial infarction;</w:t>
          </w:r>
        </w:p>
        <w:p w14:paraId="0F552A59" w14:textId="77777777" w:rsidR="005F4710" w:rsidRPr="00FF2450" w:rsidRDefault="00581773" w:rsidP="00097DDB">
          <w:pPr>
            <w:pStyle w:val="ListLevel2"/>
          </w:pPr>
          <w:r w:rsidRPr="00FF2450">
            <w:t>(iii)</w:t>
          </w:r>
          <w:r w:rsidRPr="00FF2450">
            <w:tab/>
            <w:t>revascularisation and stenting for coronary artery disease.</w:t>
          </w:r>
        </w:p>
        <w:p w14:paraId="514641EB" w14:textId="77777777" w:rsidR="005F4710" w:rsidRPr="00FF2450" w:rsidRDefault="00581773" w:rsidP="00341092">
          <w:pPr>
            <w:pStyle w:val="ListLevel0"/>
          </w:pPr>
          <w:r w:rsidRPr="00FF2450">
            <w:t>(e)</w:t>
          </w:r>
          <w:r w:rsidRPr="00FF2450">
            <w:tab/>
            <w:t>Rhythm/Conduction disturbances:</w:t>
          </w:r>
        </w:p>
        <w:p w14:paraId="0F5BA6F2" w14:textId="77777777" w:rsidR="005F4710" w:rsidRPr="00FF2450" w:rsidRDefault="00581773" w:rsidP="00097DDB">
          <w:pPr>
            <w:pStyle w:val="ListLevel1"/>
          </w:pPr>
          <w:r w:rsidRPr="00FF2450">
            <w:t>(1)</w:t>
          </w:r>
          <w:r w:rsidRPr="00FF2450">
            <w:tab/>
            <w:t xml:space="preserve">Applicants for a class 3 medical certificate with any significant disturbance of cardiac conduction or rhythm, intermittent or established shall be referred to the licensing authority </w:t>
          </w:r>
          <w:r w:rsidRPr="00FF2450">
            <w:tab/>
            <w:t xml:space="preserve">and undergo cardiological evaluation with satisfactory results before a fit assessment may be </w:t>
          </w:r>
          <w:r w:rsidRPr="00FF2450">
            <w:tab/>
            <w:t>considered. These disturbances shall include any of the following:</w:t>
          </w:r>
        </w:p>
        <w:p w14:paraId="4A204BD5" w14:textId="77777777" w:rsidR="005F4710" w:rsidRPr="00FF2450" w:rsidRDefault="00581773" w:rsidP="00097DDB">
          <w:pPr>
            <w:pStyle w:val="ListLevel2"/>
          </w:pPr>
          <w:r w:rsidRPr="00FF2450">
            <w:t>(i)</w:t>
          </w:r>
          <w:r w:rsidRPr="00FF2450">
            <w:tab/>
            <w:t>disturbance of supraventricular rhythm, including intermittent or established sinoatrial dysfunction, atrial fibrillation and/or flutter and asymptomatic sinus pauses;</w:t>
          </w:r>
        </w:p>
        <w:p w14:paraId="540A13E1" w14:textId="77777777" w:rsidR="005F4710" w:rsidRPr="00FF2450" w:rsidRDefault="00581773" w:rsidP="00097DDB">
          <w:pPr>
            <w:pStyle w:val="ListLevel2"/>
          </w:pPr>
          <w:r w:rsidRPr="00FF2450">
            <w:t>(ii)</w:t>
          </w:r>
          <w:r w:rsidRPr="00FF2450">
            <w:tab/>
            <w:t>complete left bundle branch block;</w:t>
          </w:r>
        </w:p>
        <w:p w14:paraId="21A96EFD" w14:textId="77777777" w:rsidR="005F4710" w:rsidRPr="00FF2450" w:rsidRDefault="00581773" w:rsidP="00097DDB">
          <w:pPr>
            <w:pStyle w:val="ListLevel2"/>
          </w:pPr>
          <w:r w:rsidRPr="00FF2450">
            <w:t>(iii)</w:t>
          </w:r>
          <w:r w:rsidRPr="00FF2450">
            <w:tab/>
            <w:t>Mobitz type 2 atrioventricular block;</w:t>
          </w:r>
        </w:p>
        <w:p w14:paraId="7C13A7FD" w14:textId="77777777" w:rsidR="005F4710" w:rsidRPr="00FF2450" w:rsidRDefault="00581773" w:rsidP="00097DDB">
          <w:pPr>
            <w:pStyle w:val="ListLevel2"/>
          </w:pPr>
          <w:r w:rsidRPr="00FF2450">
            <w:t>(iv)</w:t>
          </w:r>
          <w:r w:rsidRPr="00FF2450">
            <w:tab/>
            <w:t>broad and/or narrow complex tachycardia;</w:t>
          </w:r>
        </w:p>
        <w:p w14:paraId="19208B13" w14:textId="77777777" w:rsidR="005F4710" w:rsidRPr="00FF2450" w:rsidRDefault="00581773" w:rsidP="00097DDB">
          <w:pPr>
            <w:pStyle w:val="ListLevel2"/>
          </w:pPr>
          <w:r w:rsidRPr="00FF2450">
            <w:t>(v)</w:t>
          </w:r>
          <w:r w:rsidRPr="00FF2450">
            <w:tab/>
            <w:t>ventricular pre-excitation;</w:t>
          </w:r>
        </w:p>
        <w:p w14:paraId="10841C9D" w14:textId="77777777" w:rsidR="005F4710" w:rsidRPr="00FF2450" w:rsidRDefault="00581773" w:rsidP="00097DDB">
          <w:pPr>
            <w:pStyle w:val="ListLevel2"/>
          </w:pPr>
          <w:r w:rsidRPr="00FF2450">
            <w:t>(vi)</w:t>
          </w:r>
          <w:r w:rsidRPr="00FF2450">
            <w:tab/>
            <w:t>asymptomatic QT prolongation;</w:t>
          </w:r>
        </w:p>
        <w:p w14:paraId="374A7C2B" w14:textId="77777777" w:rsidR="005F4710" w:rsidRPr="00FF2450" w:rsidRDefault="00581773" w:rsidP="00097DDB">
          <w:pPr>
            <w:pStyle w:val="ListLevel2"/>
          </w:pPr>
          <w:r w:rsidRPr="00FF2450">
            <w:lastRenderedPageBreak/>
            <w:t>(vii)</w:t>
          </w:r>
          <w:r w:rsidRPr="00FF2450">
            <w:tab/>
            <w:t>Brugada pattern on electrocardiography.</w:t>
          </w:r>
        </w:p>
        <w:p w14:paraId="3F8A3BE3" w14:textId="77777777" w:rsidR="005F4710" w:rsidRPr="00FF2450" w:rsidRDefault="00581773" w:rsidP="00097DDB">
          <w:pPr>
            <w:pStyle w:val="ListLevel1"/>
          </w:pPr>
          <w:r w:rsidRPr="00FF2450">
            <w:t>(2)</w:t>
          </w:r>
          <w:r w:rsidRPr="00FF2450">
            <w:tab/>
            <w:t>Applicants with any of the conditions listed in points (i) to (viii) may be assessed as fit in the absence of any other abnormality and subject to satisfactory cardiological evaluation:</w:t>
          </w:r>
        </w:p>
        <w:p w14:paraId="35284B22" w14:textId="77777777" w:rsidR="005F4710" w:rsidRPr="00FF2450" w:rsidRDefault="00581773" w:rsidP="00097DDB">
          <w:pPr>
            <w:pStyle w:val="ListLevel2"/>
          </w:pPr>
          <w:r w:rsidRPr="00FF2450">
            <w:t>(i)</w:t>
          </w:r>
          <w:r w:rsidRPr="00FF2450">
            <w:tab/>
            <w:t>incomplete bundle branch block;</w:t>
          </w:r>
        </w:p>
        <w:p w14:paraId="65D71EC2" w14:textId="77777777" w:rsidR="005F4710" w:rsidRPr="00FF2450" w:rsidRDefault="00581773" w:rsidP="00097DDB">
          <w:pPr>
            <w:pStyle w:val="ListLevel2"/>
          </w:pPr>
          <w:r w:rsidRPr="00FF2450">
            <w:t>(ii)</w:t>
          </w:r>
          <w:r w:rsidRPr="00FF2450">
            <w:tab/>
            <w:t>complete right bundle branch block;</w:t>
          </w:r>
        </w:p>
        <w:p w14:paraId="08C3D64A" w14:textId="77777777" w:rsidR="005F4710" w:rsidRPr="00FF2450" w:rsidRDefault="00581773" w:rsidP="00097DDB">
          <w:pPr>
            <w:pStyle w:val="ListLevel2"/>
          </w:pPr>
          <w:r w:rsidRPr="00FF2450">
            <w:t>(iii)</w:t>
          </w:r>
          <w:r w:rsidRPr="00FF2450">
            <w:tab/>
            <w:t>stable left axis deviation;</w:t>
          </w:r>
        </w:p>
        <w:p w14:paraId="5C00983E" w14:textId="77777777" w:rsidR="005F4710" w:rsidRPr="00FF2450" w:rsidRDefault="00581773" w:rsidP="00097DDB">
          <w:pPr>
            <w:pStyle w:val="ListLevel2"/>
          </w:pPr>
          <w:r w:rsidRPr="00FF2450">
            <w:t>(iv)</w:t>
          </w:r>
          <w:r w:rsidRPr="00FF2450">
            <w:tab/>
            <w:t>asymptomatic sinus bradycardia;</w:t>
          </w:r>
        </w:p>
        <w:p w14:paraId="1DDD67AE" w14:textId="77777777" w:rsidR="005F4710" w:rsidRPr="00FF2450" w:rsidRDefault="00581773" w:rsidP="00097DDB">
          <w:pPr>
            <w:pStyle w:val="ListLevel2"/>
          </w:pPr>
          <w:r w:rsidRPr="00FF2450">
            <w:t>(v)</w:t>
          </w:r>
          <w:r w:rsidRPr="00FF2450">
            <w:tab/>
            <w:t>asymptomatic sinus tachycardia;</w:t>
          </w:r>
        </w:p>
        <w:p w14:paraId="51DF39EE" w14:textId="77777777" w:rsidR="005F4710" w:rsidRPr="00FF2450" w:rsidRDefault="00581773" w:rsidP="00097DDB">
          <w:pPr>
            <w:pStyle w:val="ListLevel2"/>
          </w:pPr>
          <w:r w:rsidRPr="00FF2450">
            <w:t>(vi)</w:t>
          </w:r>
          <w:r w:rsidRPr="00FF2450">
            <w:tab/>
            <w:t>asymptomatic isolated uniform supra-ventricular or ventricular ectopic complexes;</w:t>
          </w:r>
        </w:p>
        <w:p w14:paraId="7BBE3061" w14:textId="77777777" w:rsidR="005F4710" w:rsidRPr="00FF2450" w:rsidRDefault="00581773" w:rsidP="00097DDB">
          <w:pPr>
            <w:pStyle w:val="ListLevel2"/>
          </w:pPr>
          <w:r w:rsidRPr="00FF2450">
            <w:t>(vii)</w:t>
          </w:r>
          <w:r w:rsidRPr="00FF2450">
            <w:tab/>
            <w:t>first degree atrioventricular block;</w:t>
          </w:r>
        </w:p>
        <w:p w14:paraId="4A530009" w14:textId="77777777" w:rsidR="005F4710" w:rsidRPr="00FF2450" w:rsidRDefault="00581773" w:rsidP="00097DDB">
          <w:pPr>
            <w:pStyle w:val="ListLevel2"/>
          </w:pPr>
          <w:r w:rsidRPr="00FF2450">
            <w:t>(viii)</w:t>
          </w:r>
          <w:r w:rsidRPr="00FF2450">
            <w:tab/>
            <w:t>Mobitz type 1 atrioventricular block.</w:t>
          </w:r>
        </w:p>
        <w:p w14:paraId="6D352A6A" w14:textId="77777777" w:rsidR="005F4710" w:rsidRPr="00FF2450" w:rsidRDefault="00581773" w:rsidP="00097DDB">
          <w:pPr>
            <w:pStyle w:val="ListLevel1"/>
          </w:pPr>
          <w:r w:rsidRPr="00FF2450">
            <w:t>(3)</w:t>
          </w:r>
          <w:r w:rsidRPr="00FF2450">
            <w:tab/>
            <w:t>Applicants with a history of any of the following conditions shall be referred to the licensing authority and undergo cardiological evaluation with satisfactory results before a fit assessment may be considered:</w:t>
          </w:r>
        </w:p>
        <w:p w14:paraId="2BA919D9" w14:textId="77777777" w:rsidR="005F4710" w:rsidRPr="00FF2450" w:rsidRDefault="00581773" w:rsidP="00097DDB">
          <w:pPr>
            <w:pStyle w:val="ListLevel2"/>
          </w:pPr>
          <w:r w:rsidRPr="00FF2450">
            <w:t>(i)</w:t>
          </w:r>
          <w:r w:rsidRPr="00FF2450">
            <w:tab/>
            <w:t>ablation therapy;</w:t>
          </w:r>
        </w:p>
        <w:p w14:paraId="11515EB2" w14:textId="77777777" w:rsidR="005F4710" w:rsidRPr="00FF2450" w:rsidRDefault="00581773" w:rsidP="00097DDB">
          <w:pPr>
            <w:pStyle w:val="ListLevel2"/>
          </w:pPr>
          <w:r w:rsidRPr="00FF2450">
            <w:t>(ii)</w:t>
          </w:r>
          <w:r w:rsidRPr="00FF2450">
            <w:tab/>
            <w:t>pacemaker implantation.</w:t>
          </w:r>
        </w:p>
        <w:p w14:paraId="79AA835D" w14:textId="77777777" w:rsidR="005F4710" w:rsidRPr="00FF2450" w:rsidRDefault="00581773" w:rsidP="00097DDB">
          <w:pPr>
            <w:pStyle w:val="ListLevel2"/>
          </w:pPr>
          <w:r w:rsidRPr="00FF2450">
            <w:t>(4)</w:t>
          </w:r>
          <w:r w:rsidRPr="00FF2450">
            <w:tab/>
            <w:t>Applicants with any of the following conditions shall be assessed as unfit:</w:t>
          </w:r>
        </w:p>
        <w:p w14:paraId="1D7E898A" w14:textId="77777777" w:rsidR="005F4710" w:rsidRPr="00FF2450" w:rsidRDefault="00581773" w:rsidP="00097DDB">
          <w:pPr>
            <w:pStyle w:val="ListLevel2"/>
          </w:pPr>
          <w:r w:rsidRPr="00FF2450">
            <w:t>(i)</w:t>
          </w:r>
          <w:r w:rsidRPr="00FF2450">
            <w:tab/>
            <w:t>symptomatic sinoatrial disease;</w:t>
          </w:r>
        </w:p>
        <w:p w14:paraId="1A6F2543" w14:textId="77777777" w:rsidR="005F4710" w:rsidRPr="00FF2450" w:rsidRDefault="00581773" w:rsidP="00097DDB">
          <w:pPr>
            <w:pStyle w:val="ListLevel2"/>
          </w:pPr>
          <w:r w:rsidRPr="00FF2450">
            <w:t>(ii)</w:t>
          </w:r>
          <w:r w:rsidRPr="00FF2450">
            <w:tab/>
            <w:t>complete atrioventricular block;</w:t>
          </w:r>
        </w:p>
        <w:p w14:paraId="34F542AC" w14:textId="77777777" w:rsidR="005F4710" w:rsidRPr="00FF2450" w:rsidRDefault="00581773" w:rsidP="00097DDB">
          <w:pPr>
            <w:pStyle w:val="ListLevel2"/>
          </w:pPr>
          <w:r w:rsidRPr="00FF2450">
            <w:t>(iii)</w:t>
          </w:r>
          <w:r w:rsidRPr="00FF2450">
            <w:tab/>
            <w:t>symptomatic QT prolongation;</w:t>
          </w:r>
        </w:p>
        <w:p w14:paraId="400B9754" w14:textId="77777777" w:rsidR="005F4710" w:rsidRPr="00FF2450" w:rsidRDefault="00581773" w:rsidP="00097DDB">
          <w:pPr>
            <w:pStyle w:val="ListLevel2"/>
          </w:pPr>
          <w:r w:rsidRPr="00FF2450">
            <w:t>(iv)</w:t>
          </w:r>
          <w:r w:rsidRPr="00FF2450">
            <w:tab/>
            <w:t>an automatic implantable defibrillating system;</w:t>
          </w:r>
        </w:p>
        <w:p w14:paraId="17B93900" w14:textId="77777777" w:rsidR="005F4710" w:rsidRPr="00FF2450" w:rsidRDefault="00581773" w:rsidP="00097DDB">
          <w:pPr>
            <w:pStyle w:val="ListLevel2"/>
          </w:pPr>
          <w:r w:rsidRPr="00FF2450">
            <w:t>(v)</w:t>
          </w:r>
          <w:r w:rsidRPr="00FF2450">
            <w:tab/>
            <w:t>a ventricular anti-tachycardia pacemaker.</w:t>
          </w:r>
        </w:p>
      </w:sdtContent>
    </w:sdt>
    <w:bookmarkStart w:id="1878" w:name="_DxCrossRefBm1379192744" w:displacedByCustomXml="next"/>
    <w:bookmarkStart w:id="1879" w:name="_DxCrossRefBm9000297" w:displacedByCustomXml="next"/>
    <w:bookmarkStart w:id="1880" w:name="_Toc427661640" w:displacedByCustomXml="next"/>
    <w:bookmarkStart w:id="1881" w:name="_Toc409683351_0" w:displacedByCustomXml="next"/>
    <w:bookmarkStart w:id="1882" w:name="_Toc405820190_0" w:displacedByCustomXml="next"/>
    <w:bookmarkStart w:id="1883" w:name="_Toc373246762_0" w:displacedByCustomXml="next"/>
    <w:sdt>
      <w:sdtPr>
        <w:rPr>
          <w:b w:val="0"/>
          <w:color w:val="auto"/>
          <w:sz w:val="22"/>
          <w:lang w:val="en-US"/>
        </w:rPr>
        <w:alias w:val="topic"/>
        <w:tag w:val="topic"/>
        <w:id w:val="-114707254"/>
      </w:sdtPr>
      <w:sdtContent>
        <w:p w14:paraId="37CC736B" w14:textId="77777777" w:rsidR="004873BF" w:rsidRPr="00FF2450" w:rsidRDefault="00581773" w:rsidP="000F573D">
          <w:pPr>
            <w:pStyle w:val="Heading5AMC"/>
          </w:pPr>
          <w:r w:rsidRPr="00FF2450">
            <w:t>AMC1 ATCO.MED.B.010 Cardiovascular system</w:t>
          </w:r>
          <w:bookmarkEnd w:id="1883"/>
          <w:bookmarkEnd w:id="1882"/>
          <w:bookmarkEnd w:id="1881"/>
          <w:bookmarkEnd w:id="1880"/>
          <w:bookmarkEnd w:id="1879"/>
          <w:bookmarkEnd w:id="1878"/>
        </w:p>
        <w:p w14:paraId="39748F1C" w14:textId="77777777" w:rsidR="004873BF" w:rsidRPr="00FF2450" w:rsidRDefault="00581773" w:rsidP="00951A92">
          <w:pPr>
            <w:pStyle w:val="ListLevel0"/>
          </w:pPr>
          <w:r w:rsidRPr="00FF2450">
            <w:t>(a)</w:t>
          </w:r>
          <w:r w:rsidRPr="00FF2450">
            <w:tab/>
            <w:t>Electrocardiography</w:t>
          </w:r>
        </w:p>
        <w:p w14:paraId="47A30AB3" w14:textId="77777777" w:rsidR="004873BF" w:rsidRPr="00FF2450" w:rsidRDefault="00581773" w:rsidP="00E95059">
          <w:pPr>
            <w:pStyle w:val="ListLevel1"/>
          </w:pPr>
          <w:r w:rsidRPr="00FF2450">
            <w:t>(1)</w:t>
          </w:r>
          <w:r w:rsidRPr="00FF2450">
            <w:tab/>
            <w:t>An exercise electrocardiogram (ECG) when required as part of a cardiovascular assessment should be symptom-limited and completed to a minimum of Bruce Stage IV or equivalent.</w:t>
          </w:r>
        </w:p>
        <w:p w14:paraId="54DE5396" w14:textId="77777777" w:rsidR="004873BF" w:rsidRPr="00FF2450" w:rsidRDefault="00581773" w:rsidP="00E95059">
          <w:pPr>
            <w:pStyle w:val="ListLevel1"/>
          </w:pPr>
          <w:r w:rsidRPr="00FF2450">
            <w:t>(2)</w:t>
          </w:r>
          <w:r w:rsidRPr="00FF2450">
            <w:tab/>
            <w:t>Reporting of resting and exercise ECGs should be carried out by the AME or an appropriate specialist.</w:t>
          </w:r>
        </w:p>
        <w:p w14:paraId="7039842C" w14:textId="77777777" w:rsidR="004873BF" w:rsidRPr="00FF2450" w:rsidRDefault="00581773" w:rsidP="00502B12">
          <w:pPr>
            <w:pStyle w:val="ListLevel0"/>
          </w:pPr>
          <w:r w:rsidRPr="00FF2450">
            <w:t>(b)</w:t>
          </w:r>
          <w:r w:rsidRPr="00FF2450">
            <w:tab/>
            <w:t>General</w:t>
          </w:r>
        </w:p>
        <w:p w14:paraId="69906E4A" w14:textId="77777777" w:rsidR="004873BF" w:rsidRPr="00FF2450" w:rsidRDefault="00581773" w:rsidP="00E95059">
          <w:pPr>
            <w:pStyle w:val="ListLevel1"/>
          </w:pPr>
          <w:r w:rsidRPr="00FF2450">
            <w:t>(1)</w:t>
          </w:r>
          <w:r w:rsidRPr="00FF2450">
            <w:tab/>
            <w:t>Cardiovascular risk factor assessment</w:t>
          </w:r>
        </w:p>
        <w:p w14:paraId="64E3F2B5" w14:textId="77777777" w:rsidR="004873BF" w:rsidRPr="00FF2450" w:rsidRDefault="00581773" w:rsidP="00E95059">
          <w:pPr>
            <w:pStyle w:val="ListLevel2"/>
          </w:pPr>
          <w:r w:rsidRPr="00FF2450">
            <w:t>(i)</w:t>
          </w:r>
          <w:r w:rsidRPr="00FF2450">
            <w:tab/>
            <w:t>Serum/plasma lipid estimation is case finding and significant abnormalities should require investigation and management under the supervision of the AeMC or AME in consultation with the licensing authority if necessary.</w:t>
          </w:r>
        </w:p>
        <w:p w14:paraId="17E30431" w14:textId="77777777" w:rsidR="004873BF" w:rsidRPr="00FF2450" w:rsidRDefault="00581773" w:rsidP="00E95059">
          <w:pPr>
            <w:pStyle w:val="ListLevel2"/>
          </w:pPr>
          <w:r w:rsidRPr="00FF2450">
            <w:t>(ii)</w:t>
          </w:r>
          <w:r w:rsidRPr="00FF2450">
            <w:tab/>
            <w:t>An accumulation of risk factors (smoking, family history, lipid abnormalities, hypertension, etc.) should require cardiovascular evaluation by the AeMC or AME in consultation with the licensing authority if necessary.</w:t>
          </w:r>
        </w:p>
        <w:p w14:paraId="7B2477A1" w14:textId="77777777" w:rsidR="004873BF" w:rsidRPr="00FF2450" w:rsidRDefault="00581773" w:rsidP="00E95059">
          <w:pPr>
            <w:pStyle w:val="ListLevel1"/>
          </w:pPr>
          <w:r w:rsidRPr="00FF2450">
            <w:lastRenderedPageBreak/>
            <w:t>(2)</w:t>
          </w:r>
          <w:r w:rsidRPr="00FF2450">
            <w:tab/>
            <w:t>Extended cardiovascular assessment</w:t>
          </w:r>
        </w:p>
        <w:p w14:paraId="410E65A8" w14:textId="77777777" w:rsidR="004873BF" w:rsidRPr="00FF2450" w:rsidRDefault="00581773" w:rsidP="00E95059">
          <w:pPr>
            <w:pStyle w:val="ListLevel2"/>
          </w:pPr>
          <w:r w:rsidRPr="00FF2450">
            <w:t>(i)</w:t>
          </w:r>
          <w:r w:rsidRPr="00FF2450">
            <w:tab/>
            <w:t>The extended cardiovascular assessment should be undertaken at an AeMC or by a cardiologist.</w:t>
          </w:r>
        </w:p>
        <w:p w14:paraId="605EB5C5" w14:textId="77777777" w:rsidR="004873BF" w:rsidRPr="00FF2450" w:rsidRDefault="00581773" w:rsidP="00E95059">
          <w:pPr>
            <w:pStyle w:val="ListLevel2"/>
          </w:pPr>
          <w:r w:rsidRPr="00FF2450">
            <w:t>(ii)</w:t>
          </w:r>
          <w:r w:rsidRPr="00FF2450">
            <w:tab/>
            <w:t>The extended cardiovascular assessment should include an exercise ECG or other test that will provide equivalent information.</w:t>
          </w:r>
        </w:p>
        <w:p w14:paraId="2C703B4E" w14:textId="77777777" w:rsidR="004873BF" w:rsidRPr="00FF2450" w:rsidRDefault="00581773" w:rsidP="00502B12">
          <w:pPr>
            <w:pStyle w:val="ListLevel0"/>
          </w:pPr>
          <w:r w:rsidRPr="00FF2450">
            <w:t>(c)</w:t>
          </w:r>
          <w:r w:rsidRPr="00FF2450">
            <w:tab/>
            <w:t>Peripheral arterial disease</w:t>
          </w:r>
        </w:p>
        <w:p w14:paraId="689FF906" w14:textId="77777777" w:rsidR="004873BF" w:rsidRPr="00FF2450" w:rsidRDefault="00581773" w:rsidP="00E95059">
          <w:pPr>
            <w:pStyle w:val="Normal1"/>
          </w:pPr>
          <w:r w:rsidRPr="00FF2450">
            <w:t>Applicants with peripheral arterial disease, before or after surgery, should undergo satisfactory cardiological evaluation including an exercise ECG and 2D echocardiography. Further tests may be required which should show no evidence of myocardial ischaemia or significant coronary artery stenosis. A fit assessment may be considered provided:</w:t>
          </w:r>
        </w:p>
        <w:p w14:paraId="5C214547" w14:textId="77777777" w:rsidR="004873BF" w:rsidRPr="00FF2450" w:rsidRDefault="00581773" w:rsidP="00E95059">
          <w:pPr>
            <w:pStyle w:val="ListLevel1"/>
          </w:pPr>
          <w:r w:rsidRPr="00FF2450">
            <w:t>(1)</w:t>
          </w:r>
          <w:r w:rsidRPr="00FF2450">
            <w:tab/>
            <w:t>the exercise ECG is satisfactory; and</w:t>
          </w:r>
        </w:p>
        <w:p w14:paraId="036B966E" w14:textId="77777777" w:rsidR="004873BF" w:rsidRPr="00FF2450" w:rsidRDefault="00581773" w:rsidP="00E95059">
          <w:pPr>
            <w:pStyle w:val="ListLevel1"/>
          </w:pPr>
          <w:r w:rsidRPr="00FF2450">
            <w:t>(2)</w:t>
          </w:r>
          <w:r w:rsidRPr="00FF2450">
            <w:tab/>
            <w:t>there is no sign of significant coronary artery disease or evidence of significant atheroma elsewhere, and no functional impairment of the end organ supplied.</w:t>
          </w:r>
        </w:p>
        <w:p w14:paraId="5176A113" w14:textId="77777777" w:rsidR="004873BF" w:rsidRPr="00FF2450" w:rsidRDefault="00581773" w:rsidP="00502B12">
          <w:pPr>
            <w:pStyle w:val="ListLevel0"/>
          </w:pPr>
          <w:r w:rsidRPr="00FF2450">
            <w:t>(d)</w:t>
          </w:r>
          <w:r w:rsidRPr="00FF2450">
            <w:tab/>
            <w:t>Aortic aneurysm</w:t>
          </w:r>
        </w:p>
        <w:p w14:paraId="4F0E28B3" w14:textId="77777777" w:rsidR="004873BF" w:rsidRPr="00FF2450" w:rsidRDefault="00581773" w:rsidP="00E95059">
          <w:pPr>
            <w:pStyle w:val="ListLevel1"/>
          </w:pPr>
          <w:r w:rsidRPr="00FF2450">
            <w:t>(1)</w:t>
          </w:r>
          <w:r w:rsidRPr="00FF2450">
            <w:tab/>
            <w:t xml:space="preserve">Applicants with an aneurysm of the infra-renal abdominal aorta may be assessed as fit following a satisfactory cardiological evaluation. </w:t>
          </w:r>
        </w:p>
        <w:p w14:paraId="6D3C29D9" w14:textId="77777777" w:rsidR="004873BF" w:rsidRPr="00FF2450" w:rsidRDefault="00581773" w:rsidP="00E95059">
          <w:pPr>
            <w:pStyle w:val="ListLevel1"/>
          </w:pPr>
          <w:r w:rsidRPr="00FF2450">
            <w:t>(2)</w:t>
          </w:r>
          <w:r w:rsidRPr="00FF2450">
            <w:tab/>
            <w:t xml:space="preserve">Applicants may be assessed as fit after surgery for an aneurysm of the thoracic or abdominal aorta if the blood pressure and cardiovascular evaluation are satisfactory. Regular evaluations by a cardiologist should be carried out. </w:t>
          </w:r>
        </w:p>
        <w:p w14:paraId="381E6D55" w14:textId="77777777" w:rsidR="004873BF" w:rsidRPr="00FF2450" w:rsidRDefault="00581773" w:rsidP="00502B12">
          <w:pPr>
            <w:pStyle w:val="ListLevel0"/>
          </w:pPr>
          <w:r w:rsidRPr="00FF2450">
            <w:t>(e)</w:t>
          </w:r>
          <w:r w:rsidRPr="00FF2450">
            <w:tab/>
            <w:t>Cardiac valvular abnormalities</w:t>
          </w:r>
        </w:p>
        <w:p w14:paraId="02552754" w14:textId="77777777" w:rsidR="004873BF" w:rsidRPr="00FF2450" w:rsidRDefault="00581773" w:rsidP="00E95059">
          <w:pPr>
            <w:pStyle w:val="ListLevel1"/>
          </w:pPr>
          <w:r w:rsidRPr="00FF2450">
            <w:t>(1)</w:t>
          </w:r>
          <w:r w:rsidRPr="00FF2450">
            <w:tab/>
            <w:t>Applicants with previously unrecognised cardiac murmurs should require cardiological evaluation. If considered significant, further investigation should include at least 2D Doppler echocardiography.</w:t>
          </w:r>
        </w:p>
        <w:p w14:paraId="17D28601" w14:textId="77777777" w:rsidR="004873BF" w:rsidRPr="00FF2450" w:rsidRDefault="00581773" w:rsidP="00E95059">
          <w:pPr>
            <w:pStyle w:val="ListLevel1"/>
          </w:pPr>
          <w:r w:rsidRPr="00FF2450">
            <w:t>(2)</w:t>
          </w:r>
          <w:r w:rsidRPr="00FF2450">
            <w:tab/>
            <w:t>Applicants with minor cardiac valvular abnormalities may be assessed as fit by the licensing authority. Applicants with significant abnormality of any of the heart valves should be assessed as unfit.</w:t>
          </w:r>
        </w:p>
        <w:p w14:paraId="026B8898" w14:textId="77777777" w:rsidR="004873BF" w:rsidRPr="00FF2450" w:rsidRDefault="00581773" w:rsidP="00E95059">
          <w:pPr>
            <w:pStyle w:val="ListLevel1"/>
          </w:pPr>
          <w:r w:rsidRPr="00FF2450">
            <w:t>(3)</w:t>
          </w:r>
          <w:r w:rsidRPr="00FF2450">
            <w:tab/>
            <w:t>Aortic valve disease</w:t>
          </w:r>
        </w:p>
        <w:p w14:paraId="7263EA7C" w14:textId="77777777" w:rsidR="004873BF" w:rsidRPr="00FF2450" w:rsidRDefault="00581773" w:rsidP="00E95059">
          <w:pPr>
            <w:pStyle w:val="ListLevel2"/>
          </w:pPr>
          <w:r w:rsidRPr="00FF2450">
            <w:t>(i)</w:t>
          </w:r>
          <w:r w:rsidRPr="00FF2450">
            <w:tab/>
            <w:t>Applicants with bicuspid aortic valve may be assessed as fit if no other cardiac or aortic abnormality is demonstrated. Regular cardiological follow-up, including 2D Doppler echocardiography, may be required.</w:t>
          </w:r>
        </w:p>
        <w:p w14:paraId="7E278AE3" w14:textId="77777777" w:rsidR="004873BF" w:rsidRPr="00FF2450" w:rsidRDefault="00581773" w:rsidP="00E95059">
          <w:pPr>
            <w:pStyle w:val="ListLevel2"/>
          </w:pPr>
          <w:r w:rsidRPr="00FF2450">
            <w:t>(ii)</w:t>
          </w:r>
          <w:r w:rsidRPr="00FF2450">
            <w:tab/>
            <w:t>Applicants with mild aortic stenosis may be assessed as fit. Annual cardiological follow-up may be required and should include 2D Doppler echocardiography.</w:t>
          </w:r>
        </w:p>
        <w:p w14:paraId="4E081057" w14:textId="77777777" w:rsidR="004873BF" w:rsidRPr="00FF2450" w:rsidRDefault="00581773" w:rsidP="00E95059">
          <w:pPr>
            <w:pStyle w:val="ListLevel2"/>
          </w:pPr>
          <w:r w:rsidRPr="00FF2450">
            <w:t>(iii)</w:t>
          </w:r>
          <w:r w:rsidRPr="00FF2450">
            <w:tab/>
            <w:t>Applicants with aortic regurgitation may be assessed as fit only if regurgitation is minor and there is no evidence of volume overload. There should be no demonstrable abnormality of the ascending aorta on 2D Doppler echocardiography. Cardiological follow-up including 2D Doppler echocardiography may be required.</w:t>
          </w:r>
        </w:p>
        <w:p w14:paraId="2667A669" w14:textId="77777777" w:rsidR="004873BF" w:rsidRPr="00FF2450" w:rsidRDefault="00581773" w:rsidP="00E95059">
          <w:pPr>
            <w:pStyle w:val="ListLevel1"/>
          </w:pPr>
          <w:r w:rsidRPr="00FF2450">
            <w:t>(4)</w:t>
          </w:r>
          <w:r w:rsidRPr="00FF2450">
            <w:tab/>
            <w:t>Mitral valve disease</w:t>
          </w:r>
        </w:p>
        <w:p w14:paraId="7167C496" w14:textId="77777777" w:rsidR="004873BF" w:rsidRPr="00FF2450" w:rsidRDefault="00581773" w:rsidP="00E95059">
          <w:pPr>
            <w:pStyle w:val="ListLevel2"/>
          </w:pPr>
          <w:r w:rsidRPr="00FF2450">
            <w:t>(i)</w:t>
          </w:r>
          <w:r w:rsidRPr="00FF2450">
            <w:tab/>
            <w:t>Applicants with rheumatic mitral stenosis may only be assessed as fit in favourable cases after cardiological evaluation including 2D echocardiography.</w:t>
          </w:r>
        </w:p>
        <w:p w14:paraId="34EDA268" w14:textId="77777777" w:rsidR="004873BF" w:rsidRPr="00FF2450" w:rsidRDefault="00581773" w:rsidP="00E95059">
          <w:pPr>
            <w:pStyle w:val="ListLevel2"/>
          </w:pPr>
          <w:r w:rsidRPr="00FF2450">
            <w:lastRenderedPageBreak/>
            <w:t>(ii)</w:t>
          </w:r>
          <w:r w:rsidRPr="00FF2450">
            <w:tab/>
            <w:t>Applicants with uncomplicated minor regurgitation may be assessed as fit. Regular cardiological follow-up including 2D echocardiography may be required.</w:t>
          </w:r>
        </w:p>
        <w:p w14:paraId="1B7C499F" w14:textId="77777777" w:rsidR="004873BF" w:rsidRPr="00FF2450" w:rsidRDefault="00581773" w:rsidP="00E95059">
          <w:pPr>
            <w:pStyle w:val="ListLevel2"/>
          </w:pPr>
          <w:r w:rsidRPr="00FF2450">
            <w:t>(iii)</w:t>
          </w:r>
          <w:r w:rsidRPr="00FF2450">
            <w:tab/>
            <w:t>Applicants with mitral valve prolapse and mild mitral regurgitation may be assessed as fit.</w:t>
          </w:r>
        </w:p>
        <w:p w14:paraId="0A212A70" w14:textId="77777777" w:rsidR="004873BF" w:rsidRPr="00FF2450" w:rsidRDefault="00581773" w:rsidP="00E95059">
          <w:pPr>
            <w:pStyle w:val="ListLevel2"/>
          </w:pPr>
          <w:r w:rsidRPr="00FF2450">
            <w:t>(iv)</w:t>
          </w:r>
          <w:r w:rsidRPr="00FF2450">
            <w:tab/>
            <w:t>Applicants with evidence of volume overloading of the left ventricle demonstrated by increased left ventricular end-diastolic diameter should be assessed as unfit.</w:t>
          </w:r>
        </w:p>
        <w:p w14:paraId="3565BDB7" w14:textId="77777777" w:rsidR="004873BF" w:rsidRPr="00FF2450" w:rsidRDefault="00581773" w:rsidP="00502B12">
          <w:pPr>
            <w:pStyle w:val="ListLevel0"/>
          </w:pPr>
          <w:r w:rsidRPr="00FF2450">
            <w:t>(f)</w:t>
          </w:r>
          <w:r w:rsidRPr="00FF2450">
            <w:tab/>
            <w:t>Valvular surgery</w:t>
          </w:r>
        </w:p>
        <w:p w14:paraId="1B2BE3B5" w14:textId="77777777" w:rsidR="004873BF" w:rsidRPr="00FF2450" w:rsidRDefault="00581773" w:rsidP="00E95059">
          <w:pPr>
            <w:pStyle w:val="Normal1"/>
          </w:pPr>
          <w:r w:rsidRPr="00FF2450">
            <w:t>Applicants with cardiac valve replacement/repair should be assessed as unfit. After a satisfactory cardiological evaluation, fit assessment may be considered.</w:t>
          </w:r>
        </w:p>
        <w:p w14:paraId="7DCB6281" w14:textId="77777777" w:rsidR="004873BF" w:rsidRPr="00FF2450" w:rsidRDefault="00581773" w:rsidP="00E95059">
          <w:pPr>
            <w:pStyle w:val="ListLevel1"/>
          </w:pPr>
          <w:r w:rsidRPr="00FF2450">
            <w:t>(1)</w:t>
          </w:r>
          <w:r w:rsidRPr="00FF2450">
            <w:tab/>
            <w:t xml:space="preserve">Asymptomatic applicants may be assessed as fit by the licensing authority six months after valvular surgery subject to: </w:t>
          </w:r>
        </w:p>
        <w:p w14:paraId="7E8EE133" w14:textId="77777777" w:rsidR="004873BF" w:rsidRPr="00FF2450" w:rsidRDefault="00581773" w:rsidP="00E95059">
          <w:pPr>
            <w:pStyle w:val="ListLevel2"/>
          </w:pPr>
          <w:r w:rsidRPr="00FF2450">
            <w:t>(i)</w:t>
          </w:r>
          <w:r w:rsidRPr="00FF2450">
            <w:tab/>
            <w:t>normal valvular and ventricular function as judged by 2D Doppler echocardiography;</w:t>
          </w:r>
        </w:p>
        <w:p w14:paraId="4A6268EC" w14:textId="77777777" w:rsidR="004873BF" w:rsidRPr="00FF2450" w:rsidRDefault="00581773" w:rsidP="00E95059">
          <w:pPr>
            <w:pStyle w:val="ListLevel2"/>
          </w:pPr>
          <w:r w:rsidRPr="00FF2450">
            <w:t>(ii)</w:t>
          </w:r>
          <w:r w:rsidRPr="00FF2450">
            <w:tab/>
            <w:t>satisfactory symptom-limited exercise ECG or equivalent;</w:t>
          </w:r>
        </w:p>
        <w:p w14:paraId="3C600844" w14:textId="77777777" w:rsidR="004873BF" w:rsidRPr="00FF2450" w:rsidRDefault="00581773" w:rsidP="00E95059">
          <w:pPr>
            <w:pStyle w:val="ListLevel2"/>
          </w:pPr>
          <w:r w:rsidRPr="00FF2450">
            <w:t>(iii)</w:t>
          </w:r>
          <w:r w:rsidRPr="00FF2450">
            <w:tab/>
            <w:t>demonstrated absence of coronary artery disease unless this has been satisfactorily treated by re-vascularisation;</w:t>
          </w:r>
        </w:p>
        <w:p w14:paraId="4B29ED12" w14:textId="77777777" w:rsidR="004873BF" w:rsidRPr="00FF2450" w:rsidRDefault="00581773" w:rsidP="00E95059">
          <w:pPr>
            <w:pStyle w:val="ListLevel2"/>
          </w:pPr>
          <w:r w:rsidRPr="00FF2450">
            <w:t>(iv)</w:t>
          </w:r>
          <w:r w:rsidRPr="00FF2450">
            <w:tab/>
            <w:t xml:space="preserve">no cardioactive medication is required; </w:t>
          </w:r>
        </w:p>
        <w:p w14:paraId="2278B99C" w14:textId="77777777" w:rsidR="004873BF" w:rsidRPr="00FF2450" w:rsidRDefault="00581773" w:rsidP="00E95059">
          <w:pPr>
            <w:pStyle w:val="ListLevel2"/>
          </w:pPr>
          <w:r w:rsidRPr="00FF2450">
            <w:t>(v)</w:t>
          </w:r>
          <w:r w:rsidRPr="00FF2450">
            <w:tab/>
            <w:t>annual cardiological follow-up to include an exercise ECG and 2D Doppler echocardiography. Longer periods may be acceptable once a stable condition has been confirmed by cardiological evaluations.</w:t>
          </w:r>
        </w:p>
        <w:p w14:paraId="0C7568FF" w14:textId="77777777" w:rsidR="004873BF" w:rsidRPr="00FF2450" w:rsidRDefault="00581773" w:rsidP="00E95059">
          <w:pPr>
            <w:pStyle w:val="ListLevel1"/>
          </w:pPr>
          <w:r w:rsidRPr="00FF2450">
            <w:t>(2)</w:t>
          </w:r>
          <w:r w:rsidRPr="00FF2450">
            <w:tab/>
            <w:t>Applicants with implanted mechanical valves may be assessed as fit subject to documented exemplary control of their anti-coagulant therapy. Age factors should form part of the risk assessment.</w:t>
          </w:r>
        </w:p>
        <w:p w14:paraId="0F49B184" w14:textId="77777777" w:rsidR="004873BF" w:rsidRPr="00FF2450" w:rsidRDefault="00581773" w:rsidP="00502B12">
          <w:pPr>
            <w:pStyle w:val="ListLevel0"/>
          </w:pPr>
          <w:r w:rsidRPr="00FF2450">
            <w:t>(g)</w:t>
          </w:r>
          <w:r w:rsidRPr="00FF2450">
            <w:tab/>
            <w:t>Thromboembolic disorders</w:t>
          </w:r>
        </w:p>
        <w:p w14:paraId="192BD53F" w14:textId="77777777" w:rsidR="004873BF" w:rsidRPr="00FF2450" w:rsidRDefault="00581773" w:rsidP="00E95059">
          <w:pPr>
            <w:pStyle w:val="Normal1"/>
          </w:pPr>
          <w:r w:rsidRPr="00FF2450">
            <w:t>Applicants with arterial or venous thrombosis or pulmonary embolism should be assessed as unfit during the first six months of anticoagulation. A fit assessment, with a limitation if necessary, may be considered by the licensing authority after six months of stable anticoagulation. Anticoagulation should be considered stable if, within the last six months, at least five international normalised ratio (INR) values are documented, of which at least four are within the INR target range and the haemorrhagic risk is acceptable. In cases of anticoagulation medication not requiring INR monitoring, a fit assessment may be considered after review by the licensing authority after a period of three months. Applicants with pulmonary embolism should also be evaluated by a cardiologist. Following cessation of anticoagulant therapy, for any indication, applicants should undergo a reassessment by the licensing authority.</w:t>
          </w:r>
        </w:p>
        <w:p w14:paraId="41A07F85" w14:textId="77777777" w:rsidR="004873BF" w:rsidRPr="00FF2450" w:rsidRDefault="00581773" w:rsidP="00502B12">
          <w:pPr>
            <w:pStyle w:val="ListLevel0"/>
          </w:pPr>
          <w:r w:rsidRPr="00FF2450">
            <w:t>(h)</w:t>
          </w:r>
          <w:r w:rsidRPr="00FF2450">
            <w:tab/>
            <w:t>Other cardiac disorders</w:t>
          </w:r>
        </w:p>
        <w:p w14:paraId="4548DC8B" w14:textId="77777777" w:rsidR="004873BF" w:rsidRPr="00FF2450" w:rsidRDefault="00581773" w:rsidP="00E95059">
          <w:pPr>
            <w:pStyle w:val="ListLevel1"/>
          </w:pPr>
          <w:r w:rsidRPr="00FF2450">
            <w:t>(1)</w:t>
          </w:r>
          <w:r w:rsidRPr="00FF2450">
            <w:tab/>
            <w:t>Applicants with a primary or secondary abnormality of the pericardium, myocardium or endocardium should be assessed as unfit. A fit assessment may be considered following complete resolution and satisfactory cardiological evaluation which may include 2D Doppler echocardiography, exercise ECG, 24-hour ambulatory ECG, and/or myocardial perfusion scan or equivalent test. Coronary angiography may be indicated. Regular cardiological follow-up may be required.</w:t>
          </w:r>
        </w:p>
        <w:p w14:paraId="1741A86D" w14:textId="77777777" w:rsidR="004873BF" w:rsidRPr="00FF2450" w:rsidRDefault="00581773" w:rsidP="00E95059">
          <w:pPr>
            <w:pStyle w:val="ListLevel1"/>
          </w:pPr>
          <w:r w:rsidRPr="00FF2450">
            <w:t>(2)</w:t>
          </w:r>
          <w:r w:rsidRPr="00FF2450">
            <w:tab/>
            <w:t xml:space="preserve">Applicants with a congenital abnormality of the heart should be assessed as unfit. Applicants following surgical correction or with minor abnormalities that are functionally </w:t>
          </w:r>
          <w:r w:rsidRPr="00FF2450">
            <w:lastRenderedPageBreak/>
            <w:t>unimportant may be assessed as fit following cardiological assessment. No cardioactive medication is acceptable. Investigations may include 2D Doppler echocardiography, exercise ECG and 24-hour ambulatory ECG. Regular cardiological follow-up may be required.</w:t>
          </w:r>
        </w:p>
        <w:p w14:paraId="4CE70E9A" w14:textId="77777777" w:rsidR="004873BF" w:rsidRPr="00FF2450" w:rsidRDefault="00581773" w:rsidP="00502B12">
          <w:pPr>
            <w:pStyle w:val="ListLevel0"/>
          </w:pPr>
          <w:r w:rsidRPr="00FF2450">
            <w:t>(i)</w:t>
          </w:r>
          <w:r w:rsidRPr="00FF2450">
            <w:tab/>
            <w:t>Syncope</w:t>
          </w:r>
        </w:p>
        <w:p w14:paraId="5727FBD7" w14:textId="77777777" w:rsidR="004873BF" w:rsidRPr="00FF2450" w:rsidRDefault="00581773" w:rsidP="00E95059">
          <w:pPr>
            <w:pStyle w:val="ListLevel1"/>
          </w:pPr>
          <w:r w:rsidRPr="00FF2450">
            <w:t>(1)</w:t>
          </w:r>
          <w:r w:rsidRPr="00FF2450">
            <w:tab/>
            <w:t>Applicants with a history of recurrent episodes of syncope should be assessed as unfit. A fit assessment may be considered after a sufficient period of time without recurrence provided cardiological evaluation is satisfactory.</w:t>
          </w:r>
        </w:p>
        <w:p w14:paraId="33F55567" w14:textId="77777777" w:rsidR="004873BF" w:rsidRPr="00FF2450" w:rsidRDefault="00581773" w:rsidP="00E95059">
          <w:pPr>
            <w:pStyle w:val="ListLevel1"/>
          </w:pPr>
          <w:r w:rsidRPr="00FF2450">
            <w:t>(2)</w:t>
          </w:r>
          <w:r w:rsidRPr="00FF2450">
            <w:tab/>
            <w:t>A cardiological evaluation should include:</w:t>
          </w:r>
        </w:p>
        <w:p w14:paraId="65DA1247" w14:textId="77777777" w:rsidR="004873BF" w:rsidRPr="00FF2450" w:rsidRDefault="00581773" w:rsidP="00E95059">
          <w:pPr>
            <w:pStyle w:val="ListLevel2"/>
          </w:pPr>
          <w:r w:rsidRPr="00FF2450">
            <w:t>(i)</w:t>
          </w:r>
          <w:r w:rsidRPr="00FF2450">
            <w:tab/>
            <w:t>a satisfactory symptom exercise ECG. If the exercise ECG is abnormal, a myocardial perfusion scan or equivalent test should be required;</w:t>
          </w:r>
        </w:p>
        <w:p w14:paraId="79FC2108" w14:textId="77777777" w:rsidR="004873BF" w:rsidRPr="00FF2450" w:rsidRDefault="00581773" w:rsidP="00E95059">
          <w:pPr>
            <w:pStyle w:val="ListLevel2"/>
          </w:pPr>
          <w:r w:rsidRPr="00FF2450">
            <w:t>(ii)</w:t>
          </w:r>
          <w:r w:rsidRPr="00FF2450">
            <w:tab/>
            <w:t>a 2D Doppler echocardiogram showing neither significant selective chamber enlargement nor structural or functional abnormality of the heart, valves or myocardium;</w:t>
          </w:r>
        </w:p>
        <w:p w14:paraId="588C17AE" w14:textId="77777777" w:rsidR="004873BF" w:rsidRPr="00FF2450" w:rsidRDefault="00581773" w:rsidP="00E95059">
          <w:pPr>
            <w:pStyle w:val="ListLevel2"/>
          </w:pPr>
          <w:r w:rsidRPr="00FF2450">
            <w:t>(iii)</w:t>
          </w:r>
          <w:r w:rsidRPr="00FF2450">
            <w:tab/>
            <w:t xml:space="preserve">a 24-hour ambulatory ECG recording showing no conduction disturbance, complex or sustained rhythm disturbance or evidence of myocardial ischaemia; </w:t>
          </w:r>
        </w:p>
        <w:p w14:paraId="11755E15" w14:textId="77777777" w:rsidR="004873BF" w:rsidRPr="00FF2450" w:rsidRDefault="00581773" w:rsidP="00E95059">
          <w:pPr>
            <w:pStyle w:val="ListLevel2"/>
          </w:pPr>
          <w:r w:rsidRPr="00FF2450">
            <w:t>(iv)</w:t>
          </w:r>
          <w:r w:rsidRPr="00FF2450">
            <w:tab/>
            <w:t>a tilt test carried out to a standard protocol showing no evidence of vasomotor instability.</w:t>
          </w:r>
        </w:p>
        <w:p w14:paraId="5EA7065F" w14:textId="77777777" w:rsidR="004873BF" w:rsidRPr="00FF2450" w:rsidRDefault="00581773" w:rsidP="00E95059">
          <w:pPr>
            <w:pStyle w:val="ListLevel1"/>
          </w:pPr>
          <w:r w:rsidRPr="00FF2450">
            <w:t>(3)</w:t>
          </w:r>
          <w:r w:rsidRPr="00FF2450">
            <w:tab/>
            <w:t>Neurological review should be required.</w:t>
          </w:r>
        </w:p>
        <w:p w14:paraId="48AC53F0" w14:textId="77777777" w:rsidR="004873BF" w:rsidRPr="00FF2450" w:rsidRDefault="00581773" w:rsidP="00B753C4">
          <w:pPr>
            <w:pStyle w:val="ListLevel0"/>
          </w:pPr>
          <w:r w:rsidRPr="00FF2450">
            <w:t>(j)</w:t>
          </w:r>
          <w:r w:rsidRPr="00FF2450">
            <w:tab/>
            <w:t>Blood pressure</w:t>
          </w:r>
        </w:p>
        <w:p w14:paraId="161CE778" w14:textId="77777777" w:rsidR="004873BF" w:rsidRPr="00FF2450" w:rsidRDefault="00581773" w:rsidP="00E95059">
          <w:pPr>
            <w:pStyle w:val="ListLevel1"/>
          </w:pPr>
          <w:r w:rsidRPr="00FF2450">
            <w:t>(1)</w:t>
          </w:r>
          <w:r w:rsidRPr="00FF2450">
            <w:tab/>
            <w:t>Anti-hypertensive treatment should be agreed by the licensing authority. Medication may include:</w:t>
          </w:r>
        </w:p>
        <w:p w14:paraId="6DE8B2CB" w14:textId="77777777" w:rsidR="004873BF" w:rsidRPr="00FF2450" w:rsidRDefault="00581773" w:rsidP="00E95059">
          <w:pPr>
            <w:pStyle w:val="ListLevel2"/>
          </w:pPr>
          <w:r w:rsidRPr="00FF2450">
            <w:t>(i)</w:t>
          </w:r>
          <w:r w:rsidRPr="00FF2450">
            <w:tab/>
            <w:t>non-loop diuretic agents;</w:t>
          </w:r>
        </w:p>
        <w:p w14:paraId="13200B89" w14:textId="77777777" w:rsidR="004873BF" w:rsidRPr="00FF2450" w:rsidRDefault="00581773" w:rsidP="00E95059">
          <w:pPr>
            <w:pStyle w:val="ListLevel2"/>
          </w:pPr>
          <w:r w:rsidRPr="00FF2450">
            <w:t>(ii)</w:t>
          </w:r>
          <w:r w:rsidRPr="00FF2450">
            <w:tab/>
            <w:t>Angiotensin Converting Enzyme (ACE) inhibitors;</w:t>
          </w:r>
        </w:p>
        <w:p w14:paraId="4F674EED" w14:textId="77777777" w:rsidR="004873BF" w:rsidRPr="00FF2450" w:rsidRDefault="00581773" w:rsidP="00E95059">
          <w:pPr>
            <w:pStyle w:val="ListLevel2"/>
          </w:pPr>
          <w:r w:rsidRPr="00FF2450">
            <w:t>(iii)</w:t>
          </w:r>
          <w:r w:rsidRPr="00FF2450">
            <w:tab/>
            <w:t>angiotensin II receptor blocking agents;</w:t>
          </w:r>
        </w:p>
        <w:p w14:paraId="494BB0DD" w14:textId="77777777" w:rsidR="004873BF" w:rsidRPr="00FF2450" w:rsidRDefault="00581773" w:rsidP="00E95059">
          <w:pPr>
            <w:pStyle w:val="ListLevel2"/>
          </w:pPr>
          <w:r w:rsidRPr="00FF2450">
            <w:t>(iv)</w:t>
          </w:r>
          <w:r w:rsidRPr="00FF2450">
            <w:tab/>
            <w:t xml:space="preserve">long-acting slow channel calcium blocking agents; </w:t>
          </w:r>
        </w:p>
        <w:p w14:paraId="77CCF529" w14:textId="77777777" w:rsidR="004873BF" w:rsidRPr="00FF2450" w:rsidRDefault="00581773" w:rsidP="00E95059">
          <w:pPr>
            <w:pStyle w:val="ListLevel2"/>
          </w:pPr>
          <w:r w:rsidRPr="00FF2450">
            <w:t>(v)</w:t>
          </w:r>
          <w:r w:rsidRPr="00FF2450">
            <w:tab/>
            <w:t>certain (generally hydrophilic) beta-blocking agents.</w:t>
          </w:r>
        </w:p>
        <w:p w14:paraId="0CE60ECC" w14:textId="77777777" w:rsidR="004873BF" w:rsidRPr="00FF2450" w:rsidRDefault="00581773" w:rsidP="00E95059">
          <w:pPr>
            <w:pStyle w:val="ListLevel1"/>
          </w:pPr>
          <w:r w:rsidRPr="00FF2450">
            <w:t>(2)</w:t>
          </w:r>
          <w:r w:rsidRPr="00FF2450">
            <w:tab/>
            <w:t>Following initiation of medication for the control of blood pressure, applicants should be re-assessed to verify that the treatment is compatible with the safe exercise of the privileges of the licence.</w:t>
          </w:r>
        </w:p>
        <w:p w14:paraId="70D266F9" w14:textId="77777777" w:rsidR="004873BF" w:rsidRPr="00FF2450" w:rsidRDefault="00581773" w:rsidP="00B753C4">
          <w:pPr>
            <w:pStyle w:val="ListLevel0"/>
          </w:pPr>
          <w:r w:rsidRPr="00FF2450">
            <w:t>(k)</w:t>
          </w:r>
          <w:r w:rsidRPr="00FF2450">
            <w:tab/>
            <w:t>Coronary artery disease</w:t>
          </w:r>
        </w:p>
        <w:p w14:paraId="52C54781" w14:textId="77777777" w:rsidR="004873BF" w:rsidRPr="00FF2450" w:rsidRDefault="00581773" w:rsidP="00E95059">
          <w:pPr>
            <w:pStyle w:val="ListLevel1"/>
          </w:pPr>
          <w:r w:rsidRPr="00FF2450">
            <w:t>(1)</w:t>
          </w:r>
          <w:r w:rsidRPr="00FF2450">
            <w:tab/>
            <w:t>Applicants with chest pain of an uncertain cause should undergo a full investigation before a fit assessment may be considered. Applicants with angina pectoris should be assessed as unfit, whether or not it is abolished by medication.</w:t>
          </w:r>
        </w:p>
        <w:p w14:paraId="7555132D" w14:textId="77777777" w:rsidR="004873BF" w:rsidRPr="00FF2450" w:rsidRDefault="00581773" w:rsidP="00E95059">
          <w:pPr>
            <w:pStyle w:val="ListLevel1"/>
          </w:pPr>
          <w:r w:rsidRPr="00FF2450">
            <w:t>(2)</w:t>
          </w:r>
          <w:r w:rsidRPr="00FF2450">
            <w:tab/>
            <w:t>Applicants with suspected asymptomatic coronary artery disease should undergo a cardiological evaluation including exercise ECG. Further tests (myocardial perfusion scanning, stress echocardiography, coronary angiography or equivalent) may be required, which should show no evidence of myocardial ischaemia or significant coronary artery stenosis.</w:t>
          </w:r>
        </w:p>
        <w:p w14:paraId="5BCD9417" w14:textId="77777777" w:rsidR="004873BF" w:rsidRPr="00FF2450" w:rsidRDefault="00581773" w:rsidP="00E95059">
          <w:pPr>
            <w:pStyle w:val="ListLevel1"/>
          </w:pPr>
          <w:r w:rsidRPr="00FF2450">
            <w:t>(3)</w:t>
          </w:r>
          <w:r w:rsidRPr="00FF2450">
            <w:tab/>
            <w:t xml:space="preserve">After an ischaemic cardiac event, including revascularisation, applicants without symptoms should have reduced any vascular risk factors to an appropriate level. </w:t>
          </w:r>
          <w:r w:rsidRPr="00FF2450">
            <w:lastRenderedPageBreak/>
            <w:t>Medication, when used to control cardiac symptoms, is not acceptable. All applicants should be on acceptable secondary prevention treatment.</w:t>
          </w:r>
        </w:p>
        <w:p w14:paraId="78B7222D" w14:textId="77777777" w:rsidR="004873BF" w:rsidRPr="00FF2450" w:rsidRDefault="00581773" w:rsidP="00E95059">
          <w:pPr>
            <w:pStyle w:val="ListLevel2"/>
          </w:pPr>
          <w:r w:rsidRPr="00FF2450">
            <w:t>(i)</w:t>
          </w:r>
          <w:r w:rsidRPr="00FF2450">
            <w:tab/>
            <w:t>A coronary angiogram obtained around the time of, or during, the ischaemic myocardial event and a complete, detailed clinical report of the ischaemic event and of any operative procedures should be available.</w:t>
          </w:r>
        </w:p>
        <w:p w14:paraId="24A700CD" w14:textId="77777777" w:rsidR="004873BF" w:rsidRPr="00FF2450" w:rsidRDefault="00581773" w:rsidP="00E95059">
          <w:pPr>
            <w:pStyle w:val="ListLevel3"/>
          </w:pPr>
          <w:r w:rsidRPr="00FF2450">
            <w:t>(A)</w:t>
          </w:r>
          <w:r w:rsidRPr="00FF2450">
            <w:tab/>
            <w:t>there should be no stenosis more than 50 % in any major untreated vessel, in any vein or artery graft or at the site of an angioplasty/stent, except in a vessel subtending a myocardial infarction;</w:t>
          </w:r>
        </w:p>
        <w:p w14:paraId="35D6740B" w14:textId="77777777" w:rsidR="004873BF" w:rsidRPr="00FF2450" w:rsidRDefault="00581773" w:rsidP="00E95059">
          <w:pPr>
            <w:pStyle w:val="ListLevel3"/>
          </w:pPr>
          <w:r w:rsidRPr="00FF2450">
            <w:t>(B)</w:t>
          </w:r>
          <w:r w:rsidRPr="00FF2450">
            <w:tab/>
            <w:t xml:space="preserve">the whole coronary vascular tree should be assessed as satisfactory by a cardiologist, and particular attention should be paid to multiple stenoses and/or multiple revascularisations; </w:t>
          </w:r>
        </w:p>
        <w:p w14:paraId="7F2E8CFA" w14:textId="77777777" w:rsidR="004873BF" w:rsidRPr="00FF2450" w:rsidRDefault="00581773" w:rsidP="00E95059">
          <w:pPr>
            <w:pStyle w:val="ListLevel3"/>
          </w:pPr>
          <w:r w:rsidRPr="00FF2450">
            <w:t>(C)</w:t>
          </w:r>
          <w:r w:rsidRPr="00FF2450">
            <w:tab/>
            <w:t>an untreated stenosis greater than 30 % in the left main or proximal left anterior descending coronary artery should not be acceptable.</w:t>
          </w:r>
        </w:p>
        <w:p w14:paraId="37E361DC" w14:textId="77777777" w:rsidR="004873BF" w:rsidRPr="00FF2450" w:rsidRDefault="00581773" w:rsidP="00E95059">
          <w:pPr>
            <w:pStyle w:val="ListLevel2"/>
          </w:pPr>
          <w:r w:rsidRPr="00FF2450">
            <w:t>(ii)</w:t>
          </w:r>
          <w:r w:rsidRPr="00FF2450">
            <w:tab/>
            <w:t>At least six months from the ischaemic myocardial event, including revascularisation, the following investigations should be completed:</w:t>
          </w:r>
        </w:p>
        <w:p w14:paraId="292E0552" w14:textId="77777777" w:rsidR="004873BF" w:rsidRPr="00FF2450" w:rsidRDefault="00581773" w:rsidP="00E95059">
          <w:pPr>
            <w:pStyle w:val="ListLevel3"/>
          </w:pPr>
          <w:r w:rsidRPr="00FF2450">
            <w:t>(A)</w:t>
          </w:r>
          <w:r w:rsidRPr="00FF2450">
            <w:tab/>
            <w:t>an exercise ECG showing neither evidence of myocardial ischaemia nor rhythm or conduction disturbance;</w:t>
          </w:r>
        </w:p>
        <w:p w14:paraId="658EF0CE" w14:textId="77777777" w:rsidR="004873BF" w:rsidRPr="00FF2450" w:rsidRDefault="00581773" w:rsidP="00E95059">
          <w:pPr>
            <w:pStyle w:val="ListLevel3"/>
          </w:pPr>
          <w:r w:rsidRPr="00FF2450">
            <w:t>(B)</w:t>
          </w:r>
          <w:r w:rsidRPr="00FF2450">
            <w:tab/>
            <w:t>an echocardiogram or equivalent test showing satisfactory left ventricular function with no important abnormality of wall motion (such as dyskinesia or akinesia) and a left ventricular ejection fraction of 50 % or more;</w:t>
          </w:r>
        </w:p>
        <w:p w14:paraId="37B8FCC2" w14:textId="77777777" w:rsidR="004873BF" w:rsidRPr="00FF2450" w:rsidRDefault="00581773" w:rsidP="00E95059">
          <w:pPr>
            <w:pStyle w:val="ListLevel3"/>
          </w:pPr>
          <w:r w:rsidRPr="00FF2450">
            <w:t>(C)</w:t>
          </w:r>
          <w:r w:rsidRPr="00FF2450">
            <w:tab/>
            <w:t xml:space="preserve">in cases of angioplasty/stenting, a myocardial perfusion scan or equivalent test, which should show no evidence of reversible myocardial ischaemia. If there is any doubt about myocardial perfusion, in other cases (infarction or bypass grafting), a perfusion scan should also be required; </w:t>
          </w:r>
        </w:p>
        <w:p w14:paraId="4EC563DC" w14:textId="77777777" w:rsidR="004873BF" w:rsidRPr="00FF2450" w:rsidRDefault="00581773" w:rsidP="00E95059">
          <w:pPr>
            <w:pStyle w:val="ListLevel3"/>
          </w:pPr>
          <w:r w:rsidRPr="00FF2450">
            <w:t>(D)</w:t>
          </w:r>
          <w:r w:rsidRPr="00FF2450">
            <w:tab/>
            <w:t>further investigations, such as a 24-hour ECG, may be necessary to assess the risk of any significant rhythm disturbance.</w:t>
          </w:r>
        </w:p>
        <w:p w14:paraId="0594D068" w14:textId="77777777" w:rsidR="004873BF" w:rsidRPr="00FF2450" w:rsidRDefault="00581773" w:rsidP="00E95059">
          <w:pPr>
            <w:pStyle w:val="ListLevel2"/>
          </w:pPr>
          <w:r w:rsidRPr="00FF2450">
            <w:t>(iii)</w:t>
          </w:r>
          <w:r w:rsidRPr="00FF2450">
            <w:tab/>
            <w:t>Follow-up should be conducted annually (or more frequently, if necessary) to ensure that there is no deterioration of the cardiovascular status. It should include a cardiological evaluation, exercise ECG and cardiovascular risk assessment. Additional investigations may be required.</w:t>
          </w:r>
        </w:p>
        <w:p w14:paraId="390BE552" w14:textId="77777777" w:rsidR="004873BF" w:rsidRPr="00FF2450" w:rsidRDefault="00581773" w:rsidP="00E95059">
          <w:pPr>
            <w:pStyle w:val="ListLevel2"/>
          </w:pPr>
          <w:r w:rsidRPr="00FF2450">
            <w:t>(iv)</w:t>
          </w:r>
          <w:r w:rsidRPr="00FF2450">
            <w:tab/>
            <w:t>After coronary artery vein bypass grafting, a myocardial perfusion scan or equivalent test should be performed on clinical indication, and in all cases within five years from the procedure.</w:t>
          </w:r>
        </w:p>
        <w:p w14:paraId="186955D4" w14:textId="77777777" w:rsidR="004873BF" w:rsidRPr="00FF2450" w:rsidRDefault="00581773" w:rsidP="00E95059">
          <w:pPr>
            <w:pStyle w:val="ListLevel2"/>
          </w:pPr>
          <w:r w:rsidRPr="00FF2450">
            <w:t>(v)</w:t>
          </w:r>
          <w:r w:rsidRPr="00FF2450">
            <w:tab/>
            <w:t>In all cases, coronary angiography, or an equivalent test, should be considered at any time if symptoms, signs or non-invasive tests indicate myocardial ischaemia.</w:t>
          </w:r>
        </w:p>
        <w:p w14:paraId="1C0E7418" w14:textId="77777777" w:rsidR="004873BF" w:rsidRPr="00FF2450" w:rsidRDefault="00581773" w:rsidP="00E95059">
          <w:pPr>
            <w:pStyle w:val="ListLevel2"/>
          </w:pPr>
          <w:r w:rsidRPr="00FF2450">
            <w:t>(vi)</w:t>
          </w:r>
          <w:r w:rsidRPr="00FF2450">
            <w:tab/>
            <w:t xml:space="preserve">Applicants may be assessed as fit after successful completion of the three-month or subsequent review. </w:t>
          </w:r>
        </w:p>
        <w:p w14:paraId="71887A88" w14:textId="77777777" w:rsidR="004873BF" w:rsidRPr="00FF2450" w:rsidRDefault="00581773" w:rsidP="00B753C4">
          <w:pPr>
            <w:pStyle w:val="ListLevel0"/>
          </w:pPr>
          <w:r w:rsidRPr="00FF2450">
            <w:t>(l)</w:t>
          </w:r>
          <w:r w:rsidRPr="00FF2450">
            <w:tab/>
            <w:t>Rhythm and conduction disturbances</w:t>
          </w:r>
        </w:p>
        <w:p w14:paraId="1BD1ADFE" w14:textId="77777777" w:rsidR="004873BF" w:rsidRPr="00FF2450" w:rsidRDefault="00581773" w:rsidP="00E95059">
          <w:pPr>
            <w:pStyle w:val="ListLevel1"/>
          </w:pPr>
          <w:r w:rsidRPr="00FF2450">
            <w:t>(1)</w:t>
          </w:r>
          <w:r w:rsidRPr="00FF2450">
            <w:tab/>
            <w:t>Applicants with any significant rhythm or conduction disturbance may be assessed as fit after cardiological evaluation and with appropriate follow-up. Such evaluation should include:</w:t>
          </w:r>
        </w:p>
        <w:p w14:paraId="560CA30B" w14:textId="77777777" w:rsidR="004873BF" w:rsidRPr="00FF2450" w:rsidRDefault="00581773" w:rsidP="00E95059">
          <w:pPr>
            <w:pStyle w:val="ListLevel2"/>
          </w:pPr>
          <w:r w:rsidRPr="00FF2450">
            <w:lastRenderedPageBreak/>
            <w:t>(i)</w:t>
          </w:r>
          <w:r w:rsidRPr="00FF2450">
            <w:tab/>
            <w:t>exercise ECG which should show no significant abnormality of rhythm or conduction, and no evidence of myocardial ischaemia. Withdrawal of cardioactive medication prior to the test should be required;</w:t>
          </w:r>
        </w:p>
        <w:p w14:paraId="3DD7B88F" w14:textId="77777777" w:rsidR="004873BF" w:rsidRPr="00FF2450" w:rsidRDefault="00581773" w:rsidP="00E95059">
          <w:pPr>
            <w:pStyle w:val="ListLevel2"/>
          </w:pPr>
          <w:r w:rsidRPr="00FF2450">
            <w:t>(ii)</w:t>
          </w:r>
          <w:r w:rsidRPr="00FF2450">
            <w:tab/>
            <w:t xml:space="preserve">24-hour ambulatory ECG which should demonstrate no significant rhythm or conduction disturbance; </w:t>
          </w:r>
        </w:p>
        <w:p w14:paraId="17D01E71" w14:textId="77777777" w:rsidR="004873BF" w:rsidRPr="00FF2450" w:rsidRDefault="00581773" w:rsidP="00E95059">
          <w:pPr>
            <w:pStyle w:val="ListLevel2"/>
          </w:pPr>
          <w:r w:rsidRPr="00FF2450">
            <w:t>(iii)</w:t>
          </w:r>
          <w:r w:rsidRPr="00FF2450">
            <w:tab/>
            <w:t>2D Doppler echocardiogram which should show no significant selective chamber enlargement or significant structural or functional abnormality, and a left ventricular ejection fraction of at least 50 %.</w:t>
          </w:r>
        </w:p>
        <w:p w14:paraId="262C9C62" w14:textId="77777777" w:rsidR="004873BF" w:rsidRPr="00FF2450" w:rsidRDefault="00581773" w:rsidP="00E7421E">
          <w:pPr>
            <w:pStyle w:val="Normal2"/>
          </w:pPr>
          <w:r w:rsidRPr="00FF2450">
            <w:t>Further evaluation may include:</w:t>
          </w:r>
        </w:p>
        <w:p w14:paraId="18783272" w14:textId="77777777" w:rsidR="004873BF" w:rsidRPr="00FF2450" w:rsidRDefault="00581773" w:rsidP="00E7421E">
          <w:pPr>
            <w:pStyle w:val="ListLevel2"/>
          </w:pPr>
          <w:r w:rsidRPr="00FF2450">
            <w:t>(iv)</w:t>
          </w:r>
          <w:r w:rsidRPr="00FF2450">
            <w:tab/>
            <w:t>24-hour ECG recording repeated as necessary;</w:t>
          </w:r>
        </w:p>
        <w:p w14:paraId="563406E5" w14:textId="77777777" w:rsidR="004873BF" w:rsidRPr="00FF2450" w:rsidRDefault="00581773" w:rsidP="00E7421E">
          <w:pPr>
            <w:pStyle w:val="ListLevel2"/>
          </w:pPr>
          <w:r w:rsidRPr="00FF2450">
            <w:t>(v)</w:t>
          </w:r>
          <w:r w:rsidRPr="00FF2450">
            <w:tab/>
            <w:t>electrophysiological study;</w:t>
          </w:r>
        </w:p>
        <w:p w14:paraId="24F963F9" w14:textId="77777777" w:rsidR="004873BF" w:rsidRPr="00FF2450" w:rsidRDefault="00581773" w:rsidP="00E7421E">
          <w:pPr>
            <w:pStyle w:val="ListLevel2"/>
          </w:pPr>
          <w:r w:rsidRPr="00FF2450">
            <w:t>(vi)</w:t>
          </w:r>
          <w:r w:rsidRPr="00FF2450">
            <w:tab/>
            <w:t>myocardial perfusion imaging or equivalent test;</w:t>
          </w:r>
        </w:p>
        <w:p w14:paraId="0E7D06B3" w14:textId="77777777" w:rsidR="004873BF" w:rsidRPr="00FF2450" w:rsidRDefault="00581773" w:rsidP="00E7421E">
          <w:pPr>
            <w:pStyle w:val="ListLevel2"/>
          </w:pPr>
          <w:r w:rsidRPr="00FF2450">
            <w:t>(vii)</w:t>
          </w:r>
          <w:r w:rsidRPr="00FF2450">
            <w:tab/>
            <w:t xml:space="preserve">cardiac magnetic resonance imaging (MRI) or equivalent test; </w:t>
          </w:r>
        </w:p>
        <w:p w14:paraId="6D76C030" w14:textId="77777777" w:rsidR="004873BF" w:rsidRPr="00FF2450" w:rsidRDefault="00581773" w:rsidP="00E7421E">
          <w:pPr>
            <w:pStyle w:val="ListLevel2"/>
          </w:pPr>
          <w:r w:rsidRPr="00FF2450">
            <w:t>(viii)</w:t>
          </w:r>
          <w:r w:rsidRPr="00FF2450">
            <w:tab/>
            <w:t>coronary angiogram or equivalent test.</w:t>
          </w:r>
        </w:p>
        <w:p w14:paraId="7FB7F65B" w14:textId="77777777" w:rsidR="004873BF" w:rsidRPr="00FF2450" w:rsidRDefault="00581773" w:rsidP="00E7421E">
          <w:pPr>
            <w:pStyle w:val="ListLevel1"/>
          </w:pPr>
          <w:r w:rsidRPr="00FF2450">
            <w:t>(2)</w:t>
          </w:r>
          <w:r w:rsidRPr="00FF2450">
            <w:tab/>
            <w:t>Applicants with supraventricular or ventricular ectopic complexes on a resting ECG may require no further evaluation, provided the frequency can be shown to be no greater than one per minute, for example on an extended ECG strip.</w:t>
          </w:r>
        </w:p>
        <w:p w14:paraId="4F730A40" w14:textId="77777777" w:rsidR="004873BF" w:rsidRPr="00FF2450" w:rsidRDefault="00581773" w:rsidP="00E7421E">
          <w:pPr>
            <w:pStyle w:val="Normal2"/>
          </w:pPr>
          <w:r w:rsidRPr="00FF2450">
            <w:t xml:space="preserve">Applicants with asymptomatic isolated uniform ventricular ectopic complexes may be assessed as fit, but frequent or complex forms require full cardiological evaluation. </w:t>
          </w:r>
        </w:p>
        <w:p w14:paraId="0B5D2992" w14:textId="77777777" w:rsidR="004873BF" w:rsidRPr="00FF2450" w:rsidRDefault="00581773" w:rsidP="00E7421E">
          <w:pPr>
            <w:pStyle w:val="ListLevel1"/>
          </w:pPr>
          <w:r w:rsidRPr="00FF2450">
            <w:t>(3)</w:t>
          </w:r>
          <w:r w:rsidRPr="00FF2450">
            <w:tab/>
            <w:t>Where anticoagulation is needed for a rhythm disturbance, a fit assessment may be considered if the haemorrhagic risk is acceptable and the anticoagulation is stable. Anticoagulation should be considered stable if, within the last six months, at least five INR values are documented, of which at least four are within the INR target range. In cases of anticoagulation medication not requiring INR monitoring, a fit assessment with an appropriate limitation may be considered after review by the licensing authority after a period of three months.</w:t>
          </w:r>
        </w:p>
        <w:p w14:paraId="1010843C" w14:textId="77777777" w:rsidR="004873BF" w:rsidRPr="00FF2450" w:rsidRDefault="00581773" w:rsidP="00E7421E">
          <w:pPr>
            <w:pStyle w:val="ListLevel1"/>
          </w:pPr>
          <w:r w:rsidRPr="00FF2450">
            <w:t>(4)</w:t>
          </w:r>
          <w:r w:rsidRPr="00FF2450">
            <w:tab/>
            <w:t>Ablation</w:t>
          </w:r>
        </w:p>
        <w:p w14:paraId="64AD9C21" w14:textId="77777777" w:rsidR="004873BF" w:rsidRPr="00FF2450" w:rsidRDefault="00581773" w:rsidP="00E7421E">
          <w:pPr>
            <w:pStyle w:val="ListLevel2"/>
          </w:pPr>
          <w:r w:rsidRPr="00FF2450">
            <w:t>(i)</w:t>
          </w:r>
          <w:r w:rsidRPr="00FF2450">
            <w:tab/>
            <w:t>Applicants who have undergone ablation therapy should be assessed as unfit for a minimum period of two months.</w:t>
          </w:r>
        </w:p>
        <w:p w14:paraId="734B8FE0" w14:textId="77777777" w:rsidR="004873BF" w:rsidRPr="00FF2450" w:rsidRDefault="00581773" w:rsidP="00E7421E">
          <w:pPr>
            <w:pStyle w:val="ListLevel2"/>
          </w:pPr>
          <w:r w:rsidRPr="00FF2450">
            <w:t>(ii)</w:t>
          </w:r>
          <w:r w:rsidRPr="00FF2450">
            <w:tab/>
            <w:t>A fit assessment may be considered following successful catheter ablation provided an electrophysiological study (EPS) demonstrates satisfactory control has been achieved.</w:t>
          </w:r>
        </w:p>
        <w:p w14:paraId="34DB882D" w14:textId="77777777" w:rsidR="004873BF" w:rsidRPr="00FF2450" w:rsidRDefault="00581773" w:rsidP="00E7421E">
          <w:pPr>
            <w:pStyle w:val="ListLevel2"/>
          </w:pPr>
          <w:r w:rsidRPr="00FF2450">
            <w:t>(iii)</w:t>
          </w:r>
          <w:r w:rsidRPr="00FF2450">
            <w:tab/>
            <w:t>Where EPS is not performed, longer periods of unfitness and cardiological follow-up should be considered.</w:t>
          </w:r>
        </w:p>
        <w:p w14:paraId="6503ED4E" w14:textId="77777777" w:rsidR="004873BF" w:rsidRPr="00FF2450" w:rsidRDefault="00581773" w:rsidP="00E7421E">
          <w:pPr>
            <w:pStyle w:val="ListLevel2"/>
          </w:pPr>
          <w:r w:rsidRPr="00FF2450">
            <w:t>(iv)</w:t>
          </w:r>
          <w:r w:rsidRPr="00FF2450">
            <w:tab/>
            <w:t>Follow-up should include a cardiological review.</w:t>
          </w:r>
        </w:p>
        <w:p w14:paraId="62B3A3B3" w14:textId="77777777" w:rsidR="004873BF" w:rsidRPr="00FF2450" w:rsidRDefault="00581773" w:rsidP="00E7421E">
          <w:pPr>
            <w:pStyle w:val="ListLevel1"/>
          </w:pPr>
          <w:r w:rsidRPr="00FF2450">
            <w:t>(5)</w:t>
          </w:r>
          <w:r w:rsidRPr="00FF2450">
            <w:tab/>
            <w:t>Supraventricular arrhythmias</w:t>
          </w:r>
        </w:p>
        <w:p w14:paraId="209BE61E" w14:textId="77777777" w:rsidR="004873BF" w:rsidRPr="00FF2450" w:rsidRDefault="00581773" w:rsidP="00E7421E">
          <w:pPr>
            <w:pStyle w:val="Normal2"/>
          </w:pPr>
          <w:r w:rsidRPr="00FF2450">
            <w:t>Applicants with significant disturbance of supraventricular rhythm, including sinoatrial dysfunction, whether intermittent or established, should be assessed as unfit. A fit assessment may be considered if cardiological evaluation is satisfactory.</w:t>
          </w:r>
        </w:p>
        <w:p w14:paraId="17D7C971" w14:textId="77777777" w:rsidR="004873BF" w:rsidRPr="00FF2450" w:rsidRDefault="00581773" w:rsidP="00E7421E">
          <w:pPr>
            <w:pStyle w:val="ListLevel2"/>
          </w:pPr>
          <w:r w:rsidRPr="00FF2450">
            <w:lastRenderedPageBreak/>
            <w:t>(i)</w:t>
          </w:r>
          <w:r w:rsidRPr="00FF2450">
            <w:tab/>
            <w:t xml:space="preserve">For initial applicants with atrial fibrillation/flutter, a fit assessment should be limited to those with a single episode of arrhythmia which is considered to be unlikely to recur. </w:t>
          </w:r>
        </w:p>
        <w:p w14:paraId="4C57C4E6" w14:textId="77777777" w:rsidR="004873BF" w:rsidRPr="00FF2450" w:rsidRDefault="00581773" w:rsidP="00E7421E">
          <w:pPr>
            <w:pStyle w:val="ListLevel2"/>
          </w:pPr>
          <w:r w:rsidRPr="00FF2450">
            <w:t>(ii)</w:t>
          </w:r>
          <w:r w:rsidRPr="00FF2450">
            <w:tab/>
            <w:t>For revalidation, applicants may be assessed as fit if cardiological evaluation is satisfactory and the stroke risk is sufficiently low. A fit assessment may be considered after a period of stable anticoagulation as prophylaxis, after review by the licensing authority. Anticoagulation should be considered stable if, within the last six months, at least five INR values are documented, of which at least four are within the INR target range. In cases of anticoagulation medication not requiring INR monitoring, a fit assessment may be considered after review by the licensing authority after a period of three months.</w:t>
          </w:r>
        </w:p>
        <w:p w14:paraId="5E298504" w14:textId="77777777" w:rsidR="004873BF" w:rsidRPr="00FF2450" w:rsidRDefault="00581773" w:rsidP="00E7421E">
          <w:pPr>
            <w:pStyle w:val="ListLevel2"/>
          </w:pPr>
          <w:r w:rsidRPr="00FF2450">
            <w:t>(iii)</w:t>
          </w:r>
          <w:r w:rsidRPr="00FF2450">
            <w:tab/>
            <w:t>Applicants with asymptomatic sinus pauses up to 2.5 seconds on a resting ECG may be assessed as fit if exercise ECG, 2D echocardiography and 24-hour ambulatory ECG are satisfactory.</w:t>
          </w:r>
        </w:p>
        <w:p w14:paraId="79E0E602" w14:textId="77777777" w:rsidR="004873BF" w:rsidRPr="00FF2450" w:rsidRDefault="00581773" w:rsidP="00E7421E">
          <w:pPr>
            <w:pStyle w:val="ListLevel2"/>
          </w:pPr>
          <w:r w:rsidRPr="00FF2450">
            <w:t>(iv)</w:t>
          </w:r>
          <w:r w:rsidRPr="00FF2450">
            <w:tab/>
            <w:t>Applicants with symptomatic sino-atrial disease should be assessed as unfit.</w:t>
          </w:r>
        </w:p>
        <w:p w14:paraId="43E4C8B9" w14:textId="77777777" w:rsidR="004873BF" w:rsidRPr="00FF2450" w:rsidRDefault="00581773" w:rsidP="00E7421E">
          <w:pPr>
            <w:pStyle w:val="ListLevel1"/>
          </w:pPr>
          <w:r w:rsidRPr="00FF2450">
            <w:t>(6)</w:t>
          </w:r>
          <w:r w:rsidRPr="00FF2450">
            <w:tab/>
            <w:t>Mobitz type 2 atrio-ventricular block</w:t>
          </w:r>
        </w:p>
        <w:p w14:paraId="3AF52D8F" w14:textId="77777777" w:rsidR="004873BF" w:rsidRPr="00FF2450" w:rsidRDefault="00581773" w:rsidP="00E7421E">
          <w:pPr>
            <w:pStyle w:val="Normal2"/>
          </w:pPr>
          <w:r w:rsidRPr="00FF2450">
            <w:t>Applicants with Mobitz type 2 AV block may be assessed as fit after a full cardiological evaluation confirms the absence of distal conducting tissue disease.</w:t>
          </w:r>
        </w:p>
        <w:p w14:paraId="6AE1A44F" w14:textId="77777777" w:rsidR="004873BF" w:rsidRPr="00FF2450" w:rsidRDefault="00581773" w:rsidP="00E7421E">
          <w:pPr>
            <w:pStyle w:val="ListLevel1"/>
          </w:pPr>
          <w:r w:rsidRPr="00FF2450">
            <w:t>(7)</w:t>
          </w:r>
          <w:r w:rsidRPr="00FF2450">
            <w:tab/>
            <w:t>Complete right bundle branch block</w:t>
          </w:r>
        </w:p>
        <w:p w14:paraId="6D6950F9" w14:textId="77777777" w:rsidR="004873BF" w:rsidRPr="00FF2450" w:rsidRDefault="00581773" w:rsidP="00E7421E">
          <w:pPr>
            <w:pStyle w:val="Normal2"/>
          </w:pPr>
          <w:r w:rsidRPr="00FF2450">
            <w:t>Applicants with complete right bundle branch block should require cardiological evaluation on first presentation.</w:t>
          </w:r>
        </w:p>
        <w:p w14:paraId="7C545E68" w14:textId="77777777" w:rsidR="004873BF" w:rsidRPr="00FF2450" w:rsidRDefault="00581773" w:rsidP="00E7421E">
          <w:pPr>
            <w:pStyle w:val="ListLevel1"/>
          </w:pPr>
          <w:r w:rsidRPr="00FF2450">
            <w:t>(8)</w:t>
          </w:r>
          <w:r w:rsidRPr="00FF2450">
            <w:tab/>
            <w:t>Complete left bundle branch block</w:t>
          </w:r>
        </w:p>
        <w:p w14:paraId="4BB6C905" w14:textId="77777777" w:rsidR="004873BF" w:rsidRPr="00FF2450" w:rsidRDefault="00581773" w:rsidP="00E7421E">
          <w:pPr>
            <w:pStyle w:val="Normal2"/>
          </w:pPr>
          <w:r w:rsidRPr="00FF2450">
            <w:t xml:space="preserve">A fit assessment may be considered as follows: </w:t>
          </w:r>
        </w:p>
        <w:p w14:paraId="3E4AADCB" w14:textId="77777777" w:rsidR="004873BF" w:rsidRPr="00FF2450" w:rsidRDefault="00581773" w:rsidP="00E7421E">
          <w:pPr>
            <w:pStyle w:val="ListLevel2"/>
          </w:pPr>
          <w:r w:rsidRPr="00FF2450">
            <w:t>(i)</w:t>
          </w:r>
          <w:r w:rsidRPr="00FF2450">
            <w:tab/>
            <w:t>Initial applicants may be assessed as fit after full cardiological evaluation showing no pathology. Depending on the clinical situation, a period of stability may be required.</w:t>
          </w:r>
        </w:p>
        <w:p w14:paraId="51FA0A94" w14:textId="77777777" w:rsidR="004873BF" w:rsidRPr="00FF2450" w:rsidRDefault="00581773" w:rsidP="00E7421E">
          <w:pPr>
            <w:pStyle w:val="ListLevel2"/>
          </w:pPr>
          <w:r w:rsidRPr="00FF2450">
            <w:t>(ii)</w:t>
          </w:r>
          <w:r w:rsidRPr="00FF2450">
            <w:tab/>
            <w:t>Applicants for revalidation or renewal of a medical certificate with a de-novo left bundle branch block may be assessed as fit after cardiological evaluation showing no pathology. A period of stability may be required.</w:t>
          </w:r>
        </w:p>
        <w:p w14:paraId="0074B4B3" w14:textId="77777777" w:rsidR="004873BF" w:rsidRPr="00FF2450" w:rsidRDefault="00581773" w:rsidP="00E7421E">
          <w:pPr>
            <w:pStyle w:val="ListLevel2"/>
          </w:pPr>
          <w:r w:rsidRPr="00FF2450">
            <w:t>(iii)</w:t>
          </w:r>
          <w:r w:rsidRPr="00FF2450">
            <w:tab/>
            <w:t>A cardiological evaluation should be required after 12 months in all cases.</w:t>
          </w:r>
        </w:p>
        <w:p w14:paraId="1844DDD8" w14:textId="77777777" w:rsidR="004873BF" w:rsidRPr="00FF2450" w:rsidRDefault="00581773" w:rsidP="00E7421E">
          <w:pPr>
            <w:pStyle w:val="ListLevel1"/>
          </w:pPr>
          <w:r w:rsidRPr="00FF2450">
            <w:t>(9)</w:t>
          </w:r>
          <w:r w:rsidRPr="00FF2450">
            <w:tab/>
            <w:t>Ventricular pre-excitation</w:t>
          </w:r>
        </w:p>
        <w:p w14:paraId="24FF5E65" w14:textId="77777777" w:rsidR="004873BF" w:rsidRPr="00FF2450" w:rsidRDefault="00581773" w:rsidP="00E7421E">
          <w:pPr>
            <w:pStyle w:val="Normal2"/>
          </w:pPr>
          <w:r w:rsidRPr="00FF2450">
            <w:t>Applicants with pre-excitation may be assessed as fit if they are asymptomatic, and an electrophysiological study, including an adequate drug-induced autonomic stimulation protocol, reveals no inducible re-entry tachycardia and the existence of multiple pathways is excluded. Cardiological follow-up should be required including a 24-hour ambulatory ECG recording showing no tendency to symptomatic or asymptomatic tachy-arrhythmia.</w:t>
          </w:r>
        </w:p>
        <w:p w14:paraId="73D50D23" w14:textId="77777777" w:rsidR="004873BF" w:rsidRPr="00FF2450" w:rsidRDefault="00581773" w:rsidP="00E7421E">
          <w:pPr>
            <w:pStyle w:val="ListLevel1"/>
          </w:pPr>
          <w:r w:rsidRPr="00FF2450">
            <w:t>(10)</w:t>
          </w:r>
          <w:r w:rsidRPr="00FF2450">
            <w:tab/>
            <w:t>Pacemaker</w:t>
          </w:r>
        </w:p>
        <w:p w14:paraId="4F65E200" w14:textId="77777777" w:rsidR="004873BF" w:rsidRPr="00FF2450" w:rsidRDefault="00581773" w:rsidP="00E7421E">
          <w:pPr>
            <w:pStyle w:val="Normal2"/>
          </w:pPr>
          <w:r w:rsidRPr="00FF2450">
            <w:t>Applicants with a subendocardial pacemaker may be assessed as fit three months after insertion provided:</w:t>
          </w:r>
        </w:p>
        <w:p w14:paraId="129BF9FC" w14:textId="77777777" w:rsidR="004873BF" w:rsidRPr="00FF2450" w:rsidRDefault="00581773" w:rsidP="00E7421E">
          <w:pPr>
            <w:pStyle w:val="ListLevel2"/>
          </w:pPr>
          <w:r w:rsidRPr="00FF2450">
            <w:t>(i)</w:t>
          </w:r>
          <w:r w:rsidRPr="00FF2450">
            <w:tab/>
            <w:t>there is no other disqualifying condition;</w:t>
          </w:r>
        </w:p>
        <w:p w14:paraId="04D2062D" w14:textId="77777777" w:rsidR="004873BF" w:rsidRPr="00FF2450" w:rsidRDefault="00581773" w:rsidP="00E7421E">
          <w:pPr>
            <w:pStyle w:val="ListLevel2"/>
          </w:pPr>
          <w:r w:rsidRPr="00FF2450">
            <w:lastRenderedPageBreak/>
            <w:t>(ii)</w:t>
          </w:r>
          <w:r w:rsidRPr="00FF2450">
            <w:tab/>
            <w:t>bipolar lead systems programmed in bipolar mode without automatic mode change have been used;</w:t>
          </w:r>
        </w:p>
        <w:p w14:paraId="0843A6B8" w14:textId="77777777" w:rsidR="004873BF" w:rsidRPr="00FF2450" w:rsidRDefault="00581773" w:rsidP="00E7421E">
          <w:pPr>
            <w:pStyle w:val="ListLevel2"/>
          </w:pPr>
          <w:r w:rsidRPr="00FF2450">
            <w:t>(iii)</w:t>
          </w:r>
          <w:r w:rsidRPr="00FF2450">
            <w:tab/>
            <w:t xml:space="preserve">that the applicant is not pacemaker dependent; </w:t>
          </w:r>
        </w:p>
        <w:p w14:paraId="265FA76E" w14:textId="77777777" w:rsidR="004873BF" w:rsidRPr="00FF2450" w:rsidRDefault="00581773" w:rsidP="00E7421E">
          <w:pPr>
            <w:pStyle w:val="ListLevel2"/>
          </w:pPr>
          <w:r w:rsidRPr="00FF2450">
            <w:t>(iv)</w:t>
          </w:r>
          <w:r w:rsidRPr="00FF2450">
            <w:tab/>
            <w:t>regular cardiological follow-up should include a symptom-limited exercise ECG that shows no abnormality or evidence of myocardial ischaemia.</w:t>
          </w:r>
        </w:p>
        <w:p w14:paraId="3EA6DE7C" w14:textId="77777777" w:rsidR="004873BF" w:rsidRPr="00FF2450" w:rsidRDefault="00581773" w:rsidP="00E7421E">
          <w:pPr>
            <w:pStyle w:val="ListLevel1"/>
          </w:pPr>
          <w:r w:rsidRPr="00FF2450">
            <w:t>(11)</w:t>
          </w:r>
          <w:r w:rsidRPr="00FF2450">
            <w:tab/>
            <w:t>QT prolongation</w:t>
          </w:r>
        </w:p>
        <w:p w14:paraId="22B20561" w14:textId="77777777" w:rsidR="004873BF" w:rsidRPr="00FF2450" w:rsidRDefault="00581773" w:rsidP="00E7421E">
          <w:pPr>
            <w:pStyle w:val="Normal2"/>
          </w:pPr>
          <w:r w:rsidRPr="00FF2450">
            <w:t>Applicants with asymptomatic QT-prolongation may be assessed as fit subject to a satisfactory cardiological evaluation.</w:t>
          </w:r>
        </w:p>
        <w:p w14:paraId="228514E9" w14:textId="77777777" w:rsidR="004873BF" w:rsidRPr="00FF2450" w:rsidRDefault="00581773" w:rsidP="00E7421E">
          <w:pPr>
            <w:pStyle w:val="ListLevel1"/>
          </w:pPr>
          <w:bookmarkStart w:id="1884" w:name="_Toc373246763"/>
          <w:r w:rsidRPr="00FF2450">
            <w:t>(12)</w:t>
          </w:r>
          <w:r w:rsidRPr="00FF2450">
            <w:tab/>
            <w:t>Brugada pattern on electrocardiography</w:t>
          </w:r>
        </w:p>
        <w:bookmarkEnd w:id="1884"/>
        <w:p w14:paraId="667FEABC" w14:textId="77777777" w:rsidR="004873BF" w:rsidRPr="00FF2450" w:rsidRDefault="00581773" w:rsidP="00E7421E">
          <w:pPr>
            <w:pStyle w:val="Normal2"/>
          </w:pPr>
          <w:r w:rsidRPr="00FF2450">
            <w:t>Applicants with a Brugada pattern Type 1 should be assessed as unfit. Applicants with Type 2 or Type 3 may be assessed as fit, with limitations as appropriate, subject to satisfactory cardiological evaluation.</w:t>
          </w:r>
        </w:p>
      </w:sdtContent>
    </w:sdt>
    <w:bookmarkStart w:id="1885" w:name="_DxCrossRefBm1379192745" w:displacedByCustomXml="next"/>
    <w:bookmarkStart w:id="1886" w:name="_DxCrossRefBm9000298" w:displacedByCustomXml="next"/>
    <w:bookmarkStart w:id="1887" w:name="_Toc427661641" w:displacedByCustomXml="next"/>
    <w:bookmarkStart w:id="1888" w:name="_Toc409683352" w:displacedByCustomXml="next"/>
    <w:bookmarkStart w:id="1889" w:name="_Toc405820191" w:displacedByCustomXml="next"/>
    <w:bookmarkStart w:id="1890" w:name="_Toc373246763_0" w:displacedByCustomXml="next"/>
    <w:sdt>
      <w:sdtPr>
        <w:rPr>
          <w:b w:val="0"/>
          <w:color w:val="auto"/>
          <w:sz w:val="22"/>
          <w:lang w:val="en-US"/>
        </w:rPr>
        <w:alias w:val="topic"/>
        <w:tag w:val="topic"/>
        <w:id w:val="690872492"/>
      </w:sdtPr>
      <w:sdtContent>
        <w:p w14:paraId="545D220F" w14:textId="77777777" w:rsidR="004873BF" w:rsidRPr="00FF2450" w:rsidRDefault="00581773" w:rsidP="000F573D">
          <w:pPr>
            <w:pStyle w:val="Heading5GM"/>
          </w:pPr>
          <w:r w:rsidRPr="00FF2450">
            <w:t>GM1 ATCO.MED.B.010 Cardiovascular system</w:t>
          </w:r>
          <w:bookmarkEnd w:id="1890"/>
          <w:bookmarkEnd w:id="1889"/>
          <w:bookmarkEnd w:id="1888"/>
          <w:bookmarkEnd w:id="1887"/>
          <w:bookmarkEnd w:id="1886"/>
          <w:bookmarkEnd w:id="1885"/>
        </w:p>
        <w:p w14:paraId="13F08BA5" w14:textId="77777777" w:rsidR="004873BF" w:rsidRPr="00FF2450" w:rsidRDefault="00581773" w:rsidP="00F24A40">
          <w:pPr>
            <w:pStyle w:val="Heading6OrgManual"/>
          </w:pPr>
          <w:r w:rsidRPr="00FF2450">
            <w:t>MITRAL VALVE DISEASE</w:t>
          </w:r>
        </w:p>
        <w:p w14:paraId="0E29E587" w14:textId="77777777" w:rsidR="004873BF" w:rsidRPr="00FF2450" w:rsidRDefault="00581773" w:rsidP="00AE57C6">
          <w:pPr>
            <w:pStyle w:val="ListLevel0"/>
          </w:pPr>
          <w:r w:rsidRPr="00FF2450">
            <w:t>(a)</w:t>
          </w:r>
          <w:r w:rsidRPr="00FF2450">
            <w:tab/>
            <w:t xml:space="preserve">Minor regurgitation should have evidence of no thickened leaflets or flail chordae and left atrial internal diameter of less than or equal to 4.0 cm. </w:t>
          </w:r>
        </w:p>
        <w:p w14:paraId="78572270" w14:textId="77777777" w:rsidR="004873BF" w:rsidRPr="00FF2450" w:rsidRDefault="00581773" w:rsidP="00AE57C6">
          <w:pPr>
            <w:pStyle w:val="ListLevel0"/>
          </w:pPr>
          <w:r w:rsidRPr="00FF2450">
            <w:t>(b)</w:t>
          </w:r>
          <w:r w:rsidRPr="00FF2450">
            <w:tab/>
            <w:t>The following may indicate severe regurgitation:</w:t>
          </w:r>
        </w:p>
        <w:p w14:paraId="41D11DF2" w14:textId="77777777" w:rsidR="004873BF" w:rsidRPr="00FF2450" w:rsidRDefault="00581773" w:rsidP="000A1A64">
          <w:pPr>
            <w:pStyle w:val="ListLevel1"/>
          </w:pPr>
          <w:r w:rsidRPr="00FF2450">
            <w:t>(1)</w:t>
          </w:r>
          <w:r w:rsidRPr="00FF2450">
            <w:tab/>
            <w:t>LV internal diameter (diastole) &gt; 6.0 cm; or</w:t>
          </w:r>
        </w:p>
        <w:p w14:paraId="0E769F1D" w14:textId="77777777" w:rsidR="004873BF" w:rsidRPr="00FF2450" w:rsidRDefault="00581773" w:rsidP="000A1A64">
          <w:pPr>
            <w:pStyle w:val="ListLevel1"/>
          </w:pPr>
          <w:r w:rsidRPr="00FF2450">
            <w:t>(2)</w:t>
          </w:r>
          <w:r w:rsidRPr="00FF2450">
            <w:tab/>
            <w:t>LV internal diameter (systole) &gt; 4.1 cm; or</w:t>
          </w:r>
        </w:p>
        <w:p w14:paraId="77C2D8F9" w14:textId="77777777" w:rsidR="004873BF" w:rsidRPr="00FF2450" w:rsidRDefault="00581773" w:rsidP="000A1A64">
          <w:pPr>
            <w:pStyle w:val="ListLevel1"/>
          </w:pPr>
          <w:r w:rsidRPr="00FF2450">
            <w:t>(3)</w:t>
          </w:r>
          <w:r w:rsidRPr="00FF2450">
            <w:tab/>
            <w:t>Left atrial internal diameter &gt; 4.5 cm.</w:t>
          </w:r>
        </w:p>
        <w:p w14:paraId="090AC691" w14:textId="77777777" w:rsidR="004873BF" w:rsidRPr="00FF2450" w:rsidRDefault="00581773" w:rsidP="00AE57C6">
          <w:pPr>
            <w:pStyle w:val="ListLevel0"/>
          </w:pPr>
          <w:r w:rsidRPr="00FF2450">
            <w:t>(c)</w:t>
          </w:r>
          <w:r w:rsidRPr="00FF2450">
            <w:tab/>
            <w:t xml:space="preserve">Doppler indices, such as width of jet, backwards extension and whether there is flow reversal in the pulmonary veins may be helpful in assessing severity of regurgitation. </w:t>
          </w:r>
        </w:p>
      </w:sdtContent>
    </w:sdt>
    <w:bookmarkStart w:id="1891" w:name="_DxCrossRefBm1379192746" w:displacedByCustomXml="next"/>
    <w:bookmarkStart w:id="1892" w:name="_DxCrossRefBm9000299" w:displacedByCustomXml="next"/>
    <w:bookmarkStart w:id="1893" w:name="_Toc427661642" w:displacedByCustomXml="next"/>
    <w:bookmarkStart w:id="1894" w:name="_Toc409683353" w:displacedByCustomXml="next"/>
    <w:bookmarkStart w:id="1895" w:name="_Toc405820192" w:displacedByCustomXml="next"/>
    <w:bookmarkStart w:id="1896" w:name="_Toc373246764" w:displacedByCustomXml="next"/>
    <w:sdt>
      <w:sdtPr>
        <w:rPr>
          <w:b w:val="0"/>
          <w:color w:val="auto"/>
          <w:sz w:val="22"/>
          <w:lang w:val="en-US"/>
        </w:rPr>
        <w:alias w:val="topic"/>
        <w:tag w:val="topic"/>
        <w:id w:val="-496509808"/>
      </w:sdtPr>
      <w:sdtContent>
        <w:p w14:paraId="7D7050C2" w14:textId="77777777" w:rsidR="004A3925" w:rsidRPr="00FF2450" w:rsidRDefault="00581773" w:rsidP="000F573D">
          <w:pPr>
            <w:pStyle w:val="Heading5GM"/>
          </w:pPr>
          <w:r w:rsidRPr="00FF2450">
            <w:t>GM2 ATCO.MED.B.010 Cardiovascular system</w:t>
          </w:r>
          <w:bookmarkEnd w:id="1896"/>
          <w:bookmarkEnd w:id="1895"/>
          <w:bookmarkEnd w:id="1894"/>
          <w:bookmarkEnd w:id="1893"/>
          <w:bookmarkEnd w:id="1892"/>
          <w:bookmarkEnd w:id="1891"/>
        </w:p>
        <w:p w14:paraId="58D7297F" w14:textId="77777777" w:rsidR="001D1863" w:rsidRPr="007628EA" w:rsidRDefault="00581773" w:rsidP="001D1863">
          <w:pPr>
            <w:pStyle w:val="ListLevel0"/>
            <w:rPr>
              <w:rStyle w:val="GeneralAviation"/>
              <w:color w:val="auto"/>
            </w:rPr>
          </w:pPr>
          <w:r w:rsidRPr="007628EA">
            <w:rPr>
              <w:rStyle w:val="GeneralAviation"/>
              <w:color w:val="auto"/>
            </w:rPr>
            <w:t>(a)</w:t>
          </w:r>
          <w:r w:rsidRPr="007628EA">
            <w:rPr>
              <w:rStyle w:val="GeneralAviation"/>
              <w:color w:val="auto"/>
            </w:rPr>
            <w:tab/>
            <w:t>Asymptomatic applicants with pre-excitation may be assessed as fit at revalidation if they meet the following criteria:</w:t>
          </w:r>
        </w:p>
        <w:p w14:paraId="515FD343" w14:textId="77777777" w:rsidR="001D1863" w:rsidRPr="007628EA" w:rsidRDefault="00581773" w:rsidP="001D1863">
          <w:pPr>
            <w:pStyle w:val="ListLevel1"/>
            <w:rPr>
              <w:rStyle w:val="GeneralAviation"/>
              <w:color w:val="auto"/>
            </w:rPr>
          </w:pPr>
          <w:r w:rsidRPr="007628EA">
            <w:rPr>
              <w:rStyle w:val="GeneralAviation"/>
              <w:color w:val="auto"/>
            </w:rPr>
            <w:t>(1)</w:t>
          </w:r>
          <w:r w:rsidRPr="007628EA">
            <w:rPr>
              <w:rStyle w:val="GeneralAviation"/>
              <w:color w:val="auto"/>
            </w:rPr>
            <w:tab/>
            <w:t>no inducible re-entry;</w:t>
          </w:r>
        </w:p>
        <w:p w14:paraId="6438A148" w14:textId="77777777" w:rsidR="001D1863" w:rsidRPr="007628EA" w:rsidRDefault="00581773" w:rsidP="001D1863">
          <w:pPr>
            <w:pStyle w:val="ListLevel1"/>
            <w:rPr>
              <w:rStyle w:val="GeneralAviation"/>
              <w:color w:val="auto"/>
            </w:rPr>
          </w:pPr>
          <w:r w:rsidRPr="007628EA">
            <w:rPr>
              <w:rStyle w:val="GeneralAviation"/>
              <w:color w:val="auto"/>
            </w:rPr>
            <w:t>(2)</w:t>
          </w:r>
          <w:r w:rsidRPr="007628EA">
            <w:rPr>
              <w:rStyle w:val="GeneralAviation"/>
              <w:color w:val="auto"/>
            </w:rPr>
            <w:tab/>
            <w:t>refractory period &gt; 300 ms;</w:t>
          </w:r>
        </w:p>
        <w:p w14:paraId="6B902F3B" w14:textId="77777777" w:rsidR="001D1863" w:rsidRPr="007628EA" w:rsidRDefault="00581773" w:rsidP="001D1863">
          <w:pPr>
            <w:pStyle w:val="ListLevel1"/>
            <w:rPr>
              <w:rStyle w:val="GeneralAviation"/>
              <w:color w:val="auto"/>
            </w:rPr>
          </w:pPr>
          <w:r w:rsidRPr="007628EA">
            <w:rPr>
              <w:rStyle w:val="GeneralAviation"/>
              <w:color w:val="auto"/>
            </w:rPr>
            <w:t>(3)</w:t>
          </w:r>
          <w:r w:rsidRPr="007628EA">
            <w:rPr>
              <w:rStyle w:val="GeneralAviation"/>
              <w:color w:val="auto"/>
            </w:rPr>
            <w:tab/>
            <w:t>no induced atrial fibrillation.</w:t>
          </w:r>
        </w:p>
        <w:p w14:paraId="1570CFBD" w14:textId="77777777" w:rsidR="004A3925" w:rsidRPr="00FF2450" w:rsidRDefault="00350971" w:rsidP="00AE57C6">
          <w:pPr>
            <w:pStyle w:val="ListLevel0"/>
          </w:pPr>
          <w:r w:rsidRPr="00FF2450">
            <w:t xml:space="preserve"> </w:t>
          </w:r>
          <w:r w:rsidR="00581773" w:rsidRPr="00FF2450">
            <w:t>(b)</w:t>
          </w:r>
          <w:r w:rsidR="00581773" w:rsidRPr="00FF2450">
            <w:tab/>
            <w:t>There should be no evidence of multiple accessory pathways.</w:t>
          </w:r>
        </w:p>
      </w:sdtContent>
    </w:sdt>
    <w:bookmarkStart w:id="1897" w:name="_DxCrossRefBm1379192747" w:displacedByCustomXml="next"/>
    <w:bookmarkStart w:id="1898" w:name="_DxCrossRefBm9000300" w:displacedByCustomXml="next"/>
    <w:bookmarkStart w:id="1899" w:name="_Toc427661643" w:displacedByCustomXml="next"/>
    <w:bookmarkStart w:id="1900" w:name="_Toc409683354" w:displacedByCustomXml="next"/>
    <w:bookmarkStart w:id="1901" w:name="_Toc405820193" w:displacedByCustomXml="next"/>
    <w:bookmarkStart w:id="1902" w:name="_Toc373246765" w:displacedByCustomXml="next"/>
    <w:sdt>
      <w:sdtPr>
        <w:rPr>
          <w:b w:val="0"/>
          <w:color w:val="auto"/>
          <w:sz w:val="22"/>
          <w:lang w:val="en-US"/>
        </w:rPr>
        <w:alias w:val="topic"/>
        <w:tag w:val="topic"/>
        <w:id w:val="2098258874"/>
      </w:sdtPr>
      <w:sdtContent>
        <w:p w14:paraId="23DE4F51" w14:textId="77777777" w:rsidR="004873BF" w:rsidRPr="00FF2450" w:rsidRDefault="00581773" w:rsidP="000F573D">
          <w:pPr>
            <w:pStyle w:val="Heading5GM"/>
          </w:pPr>
          <w:r w:rsidRPr="00FF2450">
            <w:t>GM3 ATCO.MED.B.010 Cardiovascular system</w:t>
          </w:r>
          <w:bookmarkEnd w:id="1902"/>
          <w:bookmarkEnd w:id="1901"/>
          <w:bookmarkEnd w:id="1900"/>
          <w:bookmarkEnd w:id="1899"/>
          <w:bookmarkEnd w:id="1898"/>
          <w:bookmarkEnd w:id="1897"/>
        </w:p>
        <w:p w14:paraId="22959F1C" w14:textId="77777777" w:rsidR="004873BF" w:rsidRPr="00FF2450" w:rsidRDefault="00581773" w:rsidP="00D163C0">
          <w:pPr>
            <w:pStyle w:val="Heading6OrgManual"/>
          </w:pPr>
          <w:r w:rsidRPr="00FF2450">
            <w:t>COMPLETE LEFT BUNDLE BRANCH BLOCK</w:t>
          </w:r>
        </w:p>
        <w:p w14:paraId="6105AFFD" w14:textId="77777777" w:rsidR="000A28D3" w:rsidRDefault="00581773" w:rsidP="000F573D">
          <w:r w:rsidRPr="00FF2450">
            <w:t>Left bundle branch block is more commonly associated with coronary artery disease and, thus, requires more in-depth investigation, which may be invasive.</w:t>
          </w:r>
        </w:p>
        <w:p w14:paraId="323D6D4E" w14:textId="77777777" w:rsidR="004873BF" w:rsidRPr="00FF2450" w:rsidRDefault="00000000" w:rsidP="000F573D"/>
      </w:sdtContent>
    </w:sdt>
    <w:bookmarkStart w:id="1903" w:name="_DxCrossRefBm1379192748" w:displacedByCustomXml="next"/>
    <w:bookmarkStart w:id="1904" w:name="_DxCrossRefBm9000301" w:displacedByCustomXml="next"/>
    <w:bookmarkStart w:id="1905" w:name="_Toc427661644" w:displacedByCustomXml="next"/>
    <w:bookmarkStart w:id="1906" w:name="_Toc409683355" w:displacedByCustomXml="next"/>
    <w:bookmarkStart w:id="1907" w:name="_Toc405820194" w:displacedByCustomXml="next"/>
    <w:bookmarkStart w:id="1908" w:name="_Toc373246766" w:displacedByCustomXml="next"/>
    <w:sdt>
      <w:sdtPr>
        <w:rPr>
          <w:b w:val="0"/>
          <w:color w:val="auto"/>
          <w:sz w:val="22"/>
          <w:lang w:val="en-US"/>
        </w:rPr>
        <w:alias w:val="topic"/>
        <w:tag w:val="topic"/>
        <w:id w:val="526940468"/>
      </w:sdtPr>
      <w:sdtContent>
        <w:p w14:paraId="79970E7E" w14:textId="77777777" w:rsidR="004873BF" w:rsidRPr="00FF2450" w:rsidRDefault="00581773" w:rsidP="000F573D">
          <w:pPr>
            <w:pStyle w:val="Heading5GM"/>
          </w:pPr>
          <w:r w:rsidRPr="00FF2450">
            <w:t>GM4 ATCO.MED.B.010 Cardiovascular system</w:t>
          </w:r>
          <w:bookmarkEnd w:id="1908"/>
          <w:bookmarkEnd w:id="1907"/>
          <w:bookmarkEnd w:id="1906"/>
          <w:bookmarkEnd w:id="1905"/>
          <w:bookmarkEnd w:id="1904"/>
          <w:bookmarkEnd w:id="1903"/>
        </w:p>
        <w:p w14:paraId="3313EAB7" w14:textId="77777777" w:rsidR="004873BF" w:rsidRPr="00FF2450" w:rsidRDefault="00581773" w:rsidP="007164C6">
          <w:pPr>
            <w:pStyle w:val="Heading6OrgManual"/>
          </w:pPr>
          <w:r w:rsidRPr="00FF2450">
            <w:t>PACEMAKER</w:t>
          </w:r>
        </w:p>
        <w:p w14:paraId="1E203A89" w14:textId="77777777" w:rsidR="004873BF" w:rsidRPr="00FF2450" w:rsidRDefault="00581773" w:rsidP="00AE57C6">
          <w:pPr>
            <w:pStyle w:val="ListLevel0"/>
          </w:pPr>
          <w:r w:rsidRPr="00FF2450">
            <w:t>(a)</w:t>
          </w:r>
          <w:r w:rsidRPr="00FF2450">
            <w:tab/>
            <w:t>Scintigraphy may be helpful in the presence of conduction disturbance/paced complexes in the resting ECG.</w:t>
          </w:r>
        </w:p>
        <w:p w14:paraId="55725B42" w14:textId="77777777" w:rsidR="004873BF" w:rsidRPr="00FF2450" w:rsidRDefault="00581773" w:rsidP="00AE57C6">
          <w:pPr>
            <w:pStyle w:val="ListLevel0"/>
          </w:pPr>
          <w:r w:rsidRPr="00FF2450">
            <w:t>(b)</w:t>
          </w:r>
          <w:r w:rsidRPr="00FF2450">
            <w:tab/>
            <w:t>Experience has shown that any failures of pacemakers are most likely to occur in the first three months after being fitted. Therefore, a fit assessment should not be considered before this period has elapsed.</w:t>
          </w:r>
        </w:p>
        <w:p w14:paraId="1F23C360" w14:textId="77777777" w:rsidR="004873BF" w:rsidRPr="00FF2450" w:rsidRDefault="00581773" w:rsidP="000A28D3">
          <w:pPr>
            <w:pStyle w:val="ListLevel0"/>
          </w:pPr>
          <w:r w:rsidRPr="00FF2450">
            <w:t>(c)</w:t>
          </w:r>
          <w:r w:rsidRPr="00FF2450">
            <w:tab/>
            <w:t>It is known that certain operational equipment may interfere with the performance of the pacemaker. The type of pacemaker used, therefore, should have been tested to ensure it does not suffer from interference in the operational environment. Supporting data and a performance statement to this effect should be available from the supplier.</w:t>
          </w:r>
        </w:p>
      </w:sdtContent>
    </w:sdt>
    <w:bookmarkStart w:id="1909" w:name="_DxCrossRefBm1379192749" w:displacedByCustomXml="next"/>
    <w:bookmarkStart w:id="1910" w:name="_DxCrossRefBm9000302" w:displacedByCustomXml="next"/>
    <w:bookmarkStart w:id="1911" w:name="_Toc427661645" w:displacedByCustomXml="next"/>
    <w:bookmarkStart w:id="1912" w:name="_Toc409683356" w:displacedByCustomXml="next"/>
    <w:bookmarkStart w:id="1913" w:name="_Toc405820195" w:displacedByCustomXml="next"/>
    <w:sdt>
      <w:sdtPr>
        <w:rPr>
          <w:b w:val="0"/>
          <w:color w:val="auto"/>
          <w:sz w:val="22"/>
          <w:lang w:val="en-US"/>
        </w:rPr>
        <w:alias w:val="topic"/>
        <w:tag w:val="topic"/>
        <w:id w:val="2128689537"/>
      </w:sdtPr>
      <w:sdtContent>
        <w:p w14:paraId="3A0B0FE5" w14:textId="77777777" w:rsidR="004873BF" w:rsidRPr="00FF2450" w:rsidRDefault="00581773" w:rsidP="000F573D">
          <w:pPr>
            <w:pStyle w:val="Heading5GM"/>
          </w:pPr>
          <w:r w:rsidRPr="00FF2450">
            <w:t xml:space="preserve">GM5 ATCO.MED.B.010 </w:t>
          </w:r>
          <w:r w:rsidR="007358C7">
            <w:t xml:space="preserve"> </w:t>
          </w:r>
          <w:r w:rsidRPr="00FF2450">
            <w:t>Cardiovascular system</w:t>
          </w:r>
          <w:bookmarkEnd w:id="1913"/>
          <w:bookmarkEnd w:id="1912"/>
          <w:bookmarkEnd w:id="1911"/>
          <w:bookmarkEnd w:id="1910"/>
          <w:bookmarkEnd w:id="1909"/>
        </w:p>
        <w:p w14:paraId="556D8BBF" w14:textId="77777777" w:rsidR="004873BF" w:rsidRPr="00FF2450" w:rsidRDefault="00581773" w:rsidP="006E46FE">
          <w:pPr>
            <w:pStyle w:val="Heading6OrgManual"/>
          </w:pPr>
          <w:r w:rsidRPr="00FF2450">
            <w:t>ANTICOAGULATION</w:t>
          </w:r>
        </w:p>
        <w:p w14:paraId="66970A22" w14:textId="77777777" w:rsidR="004873BF" w:rsidRPr="00FF2450" w:rsidRDefault="00581773" w:rsidP="000F573D">
          <w:r w:rsidRPr="00FF2450">
            <w:t>Applicants and licence holders taking anticoagulant medication which requires monitoring with INR testing, should measure their INR on a ‘near patient’ testing system within 12 hours prior to starting a shift pattern and then at least every three days during the shift pattern. The privileges of the licence should only be exercised if the INR is within the target range. The INR result should be recorded and the results should be reviewed at each aero-medical assessment.</w:t>
          </w:r>
        </w:p>
      </w:sdtContent>
    </w:sdt>
    <w:bookmarkStart w:id="1914" w:name="_DxCrossRefBm1379192750" w:displacedByCustomXml="next"/>
    <w:bookmarkStart w:id="1915" w:name="_DxCrossRefBm9000303" w:displacedByCustomXml="next"/>
    <w:bookmarkStart w:id="1916" w:name="_Toc427661646" w:displacedByCustomXml="next"/>
    <w:sdt>
      <w:sdtPr>
        <w:rPr>
          <w:b w:val="0"/>
          <w:color w:val="auto"/>
          <w:sz w:val="22"/>
          <w:szCs w:val="24"/>
          <w:lang w:val="en-US"/>
        </w:rPr>
        <w:alias w:val="topic"/>
        <w:tag w:val="topic"/>
        <w:id w:val="-1934326853"/>
      </w:sdtPr>
      <w:sdtContent>
        <w:p w14:paraId="4B6C9BD5" w14:textId="77777777" w:rsidR="005F4710" w:rsidRPr="00FF2450" w:rsidRDefault="00581773" w:rsidP="000F573D">
          <w:pPr>
            <w:pStyle w:val="Heading4IR"/>
          </w:pPr>
          <w:r w:rsidRPr="00FF2450">
            <w:t xml:space="preserve">ATCO.MED.B.015 </w:t>
          </w:r>
          <w:r w:rsidR="005B4313">
            <w:t xml:space="preserve"> </w:t>
          </w:r>
          <w:r w:rsidRPr="00FF2450">
            <w:t>Respiratory system</w:t>
          </w:r>
          <w:bookmarkEnd w:id="1916"/>
          <w:bookmarkEnd w:id="1915"/>
          <w:bookmarkEnd w:id="1914"/>
        </w:p>
        <w:p w14:paraId="20A32049" w14:textId="77777777" w:rsidR="005F4710" w:rsidRPr="00FF2450" w:rsidRDefault="00581773" w:rsidP="0087582E">
          <w:pPr>
            <w:pStyle w:val="ListLevel0"/>
          </w:pPr>
          <w:r w:rsidRPr="00FF2450">
            <w:t>(a)</w:t>
          </w:r>
          <w:r w:rsidRPr="00FF2450">
            <w:tab/>
            <w:t>Applicants with significant impairment of pulmonary function shall be referred to the licensing authority for the aero-medical assessment. A fit assessment may be considered once pulmonary function has recovered and is satisfactory.</w:t>
          </w:r>
        </w:p>
        <w:p w14:paraId="2D1A4532" w14:textId="77777777" w:rsidR="005F4710" w:rsidRPr="00FF2450" w:rsidRDefault="00581773" w:rsidP="00D33DC2">
          <w:pPr>
            <w:pStyle w:val="ListLevel0"/>
          </w:pPr>
          <w:r w:rsidRPr="00FF2450">
            <w:t>(b)</w:t>
          </w:r>
          <w:r w:rsidRPr="00FF2450">
            <w:tab/>
            <w:t>Examination:</w:t>
          </w:r>
        </w:p>
        <w:p w14:paraId="63DD5D3D" w14:textId="77777777" w:rsidR="005F4710" w:rsidRPr="00FF2450" w:rsidRDefault="00581773" w:rsidP="00AD6EAB">
          <w:pPr>
            <w:pStyle w:val="Normal1"/>
          </w:pPr>
          <w:r w:rsidRPr="00FF2450">
            <w:t>Pulmonary function tests are required at the initial examination and on clinical indication.</w:t>
          </w:r>
        </w:p>
        <w:p w14:paraId="3E4ED157" w14:textId="77777777" w:rsidR="005F4710" w:rsidRPr="00FF2450" w:rsidRDefault="00581773" w:rsidP="00D33DC2">
          <w:pPr>
            <w:pStyle w:val="ListLevel0"/>
          </w:pPr>
          <w:r w:rsidRPr="00FF2450">
            <w:t>(c)</w:t>
          </w:r>
          <w:r w:rsidRPr="00FF2450">
            <w:tab/>
            <w:t>Applicants with a history or established diagnosis of asthma requiring medication shall undergo a satisfactory respiratory evaluation. A fit assessment may be considered if the applicant is asymptomatic and treatment does not affect safety.</w:t>
          </w:r>
        </w:p>
        <w:p w14:paraId="70C1CAD2" w14:textId="77777777" w:rsidR="005F4710" w:rsidRPr="00FF2450" w:rsidRDefault="00581773" w:rsidP="00D33DC2">
          <w:pPr>
            <w:pStyle w:val="ListLevel0"/>
          </w:pPr>
          <w:r w:rsidRPr="00FF2450">
            <w:t>(d)</w:t>
          </w:r>
          <w:r w:rsidRPr="00FF2450">
            <w:tab/>
            <w:t>Applicants with a history or established diagnosis in any of the following shall be referred to the licensing authority and undergo respiratory evaluation with a satisfactory result before a fit assessment may be considered:</w:t>
          </w:r>
        </w:p>
        <w:p w14:paraId="558EE0C9" w14:textId="77777777" w:rsidR="005F4710" w:rsidRPr="00FF2450" w:rsidRDefault="00581773" w:rsidP="00AD6EAB">
          <w:pPr>
            <w:pStyle w:val="ListLevel1"/>
          </w:pPr>
          <w:r w:rsidRPr="00FF2450">
            <w:t>(1)</w:t>
          </w:r>
          <w:r w:rsidRPr="00FF2450">
            <w:tab/>
            <w:t>active inflammatory disease of the respiratory system;</w:t>
          </w:r>
        </w:p>
        <w:p w14:paraId="65525AA8" w14:textId="77777777" w:rsidR="005F4710" w:rsidRPr="00FF2450" w:rsidRDefault="00581773" w:rsidP="00AD6EAB">
          <w:pPr>
            <w:pStyle w:val="ListLevel1"/>
          </w:pPr>
          <w:r w:rsidRPr="00FF2450">
            <w:t>(2)</w:t>
          </w:r>
          <w:r w:rsidRPr="00FF2450">
            <w:tab/>
            <w:t>active sarcoidosis;</w:t>
          </w:r>
        </w:p>
        <w:p w14:paraId="236CBE7E" w14:textId="77777777" w:rsidR="005F4710" w:rsidRPr="00FF2450" w:rsidRDefault="00581773" w:rsidP="00AD6EAB">
          <w:pPr>
            <w:pStyle w:val="ListLevel1"/>
          </w:pPr>
          <w:r w:rsidRPr="00FF2450">
            <w:t>(3)</w:t>
          </w:r>
          <w:r w:rsidRPr="00FF2450">
            <w:tab/>
            <w:t>pneumothorax;</w:t>
          </w:r>
        </w:p>
        <w:p w14:paraId="1DD4AAFD" w14:textId="77777777" w:rsidR="005F4710" w:rsidRPr="00FF2450" w:rsidRDefault="00581773" w:rsidP="00AD6EAB">
          <w:pPr>
            <w:pStyle w:val="ListLevel1"/>
          </w:pPr>
          <w:r w:rsidRPr="00FF2450">
            <w:t>(4)</w:t>
          </w:r>
          <w:r w:rsidRPr="00FF2450">
            <w:tab/>
            <w:t>sleep apnoea syndrome;</w:t>
          </w:r>
        </w:p>
        <w:p w14:paraId="02B05CC4" w14:textId="77777777" w:rsidR="005F4710" w:rsidRPr="00FF2450" w:rsidRDefault="00581773" w:rsidP="00AD6EAB">
          <w:pPr>
            <w:pStyle w:val="ListLevel1"/>
          </w:pPr>
          <w:r w:rsidRPr="00FF2450">
            <w:t>(5)</w:t>
          </w:r>
          <w:r w:rsidRPr="00FF2450">
            <w:tab/>
            <w:t>major thoracic surgery;</w:t>
          </w:r>
        </w:p>
        <w:p w14:paraId="42E38F2A" w14:textId="77777777" w:rsidR="005F4710" w:rsidRPr="00FF2450" w:rsidRDefault="00581773" w:rsidP="00AD6EAB">
          <w:pPr>
            <w:pStyle w:val="ListLevel1"/>
          </w:pPr>
          <w:r w:rsidRPr="00FF2450">
            <w:t>(6)</w:t>
          </w:r>
          <w:r w:rsidRPr="00FF2450">
            <w:tab/>
            <w:t>chronic obstructive pulmonary disease;</w:t>
          </w:r>
        </w:p>
        <w:p w14:paraId="2EF80E6F" w14:textId="77777777" w:rsidR="005F4710" w:rsidRPr="00FF2450" w:rsidRDefault="00581773" w:rsidP="00AD6EAB">
          <w:pPr>
            <w:pStyle w:val="ListLevel1"/>
          </w:pPr>
          <w:r w:rsidRPr="00FF2450">
            <w:t>(7)</w:t>
          </w:r>
          <w:r w:rsidRPr="00FF2450">
            <w:tab/>
            <w:t>lung transplantation.</w:t>
          </w:r>
        </w:p>
      </w:sdtContent>
    </w:sdt>
    <w:bookmarkStart w:id="1917" w:name="_DxCrossRefBm1379192751" w:displacedByCustomXml="next"/>
    <w:bookmarkStart w:id="1918" w:name="_DxCrossRefBm9000304" w:displacedByCustomXml="next"/>
    <w:bookmarkStart w:id="1919" w:name="_Toc427661647" w:displacedByCustomXml="next"/>
    <w:bookmarkStart w:id="1920" w:name="_Toc409683357" w:displacedByCustomXml="next"/>
    <w:bookmarkStart w:id="1921" w:name="_Toc405820196" w:displacedByCustomXml="next"/>
    <w:bookmarkStart w:id="1922" w:name="_Toc373246767" w:displacedByCustomXml="next"/>
    <w:sdt>
      <w:sdtPr>
        <w:rPr>
          <w:b w:val="0"/>
          <w:color w:val="auto"/>
          <w:sz w:val="22"/>
          <w:lang w:val="en-US"/>
        </w:rPr>
        <w:alias w:val="topic"/>
        <w:tag w:val="topic"/>
        <w:id w:val="1133536372"/>
      </w:sdtPr>
      <w:sdtContent>
        <w:p w14:paraId="7D4E9070" w14:textId="77777777" w:rsidR="004873BF" w:rsidRPr="00FF2450" w:rsidRDefault="00581773" w:rsidP="000F573D">
          <w:pPr>
            <w:pStyle w:val="Heading5AMC"/>
          </w:pPr>
          <w:r w:rsidRPr="00FF2450">
            <w:t>AMC1 ATCO.MED.B.015 Respiratory system</w:t>
          </w:r>
          <w:bookmarkEnd w:id="1922"/>
          <w:bookmarkEnd w:id="1921"/>
          <w:bookmarkEnd w:id="1920"/>
          <w:bookmarkEnd w:id="1919"/>
          <w:bookmarkEnd w:id="1918"/>
          <w:bookmarkEnd w:id="1917"/>
        </w:p>
        <w:p w14:paraId="4A0809E7" w14:textId="77777777" w:rsidR="004873BF" w:rsidRPr="00FF2450" w:rsidRDefault="00581773" w:rsidP="00130E67">
          <w:pPr>
            <w:pStyle w:val="ListLevel0"/>
          </w:pPr>
          <w:r w:rsidRPr="00FF2450">
            <w:t>(a)</w:t>
          </w:r>
          <w:r w:rsidRPr="00FF2450">
            <w:tab/>
            <w:t>Examination</w:t>
          </w:r>
        </w:p>
        <w:p w14:paraId="3170CE71" w14:textId="77777777" w:rsidR="004873BF" w:rsidRPr="00FF2450" w:rsidRDefault="00581773" w:rsidP="00AA1ECC">
          <w:pPr>
            <w:pStyle w:val="ListLevel1"/>
          </w:pPr>
          <w:r w:rsidRPr="00FF2450">
            <w:t>(1)</w:t>
          </w:r>
          <w:r w:rsidRPr="00FF2450">
            <w:tab/>
            <w:t>Spirometric examination is required for initial examination. An FEV1/FVC ratio less than 70 % should require evaluation by a specialist in respiratory disease before a fit assessment can be considered.</w:t>
          </w:r>
        </w:p>
        <w:p w14:paraId="4FAC91A0" w14:textId="77777777" w:rsidR="004873BF" w:rsidRPr="00FF2450" w:rsidRDefault="00581773" w:rsidP="00AA1ECC">
          <w:pPr>
            <w:pStyle w:val="ListLevel1"/>
          </w:pPr>
          <w:r w:rsidRPr="00FF2450">
            <w:t>(2)</w:t>
          </w:r>
          <w:r w:rsidRPr="00FF2450">
            <w:tab/>
            <w:t>Posterior/anterior chest radiography may be required at initial, revalidation or renewal examinations when indicated on clinical or epidemiological grounds.</w:t>
          </w:r>
        </w:p>
        <w:p w14:paraId="2A5B9964" w14:textId="77777777" w:rsidR="004873BF" w:rsidRPr="00FF2450" w:rsidRDefault="00581773" w:rsidP="000A7ADE">
          <w:pPr>
            <w:pStyle w:val="ListLevel0"/>
          </w:pPr>
          <w:r w:rsidRPr="00FF2450">
            <w:t>(b)</w:t>
          </w:r>
          <w:r w:rsidRPr="00FF2450">
            <w:tab/>
            <w:t>Chronic obstructive airways disease</w:t>
          </w:r>
        </w:p>
        <w:p w14:paraId="17186B3F" w14:textId="77777777" w:rsidR="004873BF" w:rsidRPr="00FF2450" w:rsidRDefault="00581773" w:rsidP="00AA1ECC">
          <w:pPr>
            <w:pStyle w:val="Normal1"/>
          </w:pPr>
          <w:r w:rsidRPr="00FF2450">
            <w:t>Applicants with chronic obstructive airways disease should be assessed as unfit. Applicants with only minor impairment of their pulmonary function may be assessed as fit after specialist respiratory evaluation. Applicants with pulmonary emphysema may be assessed as fit following specialist evaluation showing that the condition is stable and not causing significant symptoms.</w:t>
          </w:r>
        </w:p>
        <w:p w14:paraId="1ED7022A" w14:textId="77777777" w:rsidR="007628EA" w:rsidRDefault="007628EA" w:rsidP="000A7ADE">
          <w:pPr>
            <w:pStyle w:val="ListLevel0"/>
          </w:pPr>
        </w:p>
        <w:p w14:paraId="397ADA87" w14:textId="77777777" w:rsidR="004873BF" w:rsidRPr="00FF2450" w:rsidRDefault="00581773" w:rsidP="000A7ADE">
          <w:pPr>
            <w:pStyle w:val="ListLevel0"/>
          </w:pPr>
          <w:r w:rsidRPr="00FF2450">
            <w:t>(c)</w:t>
          </w:r>
          <w:r w:rsidRPr="00FF2450">
            <w:tab/>
            <w:t>Asthma</w:t>
          </w:r>
        </w:p>
        <w:p w14:paraId="391E3BA5" w14:textId="77777777" w:rsidR="004873BF" w:rsidRPr="00FF2450" w:rsidRDefault="00581773" w:rsidP="00AA1ECC">
          <w:pPr>
            <w:pStyle w:val="Normal1"/>
          </w:pPr>
          <w:r w:rsidRPr="00FF2450">
            <w:t xml:space="preserve">Applicants with asthma requiring medication or experiencing recurrent attacks of asthma may be assessed as fit if the asthma is considered stable with satisfactory pulmonary function tests and medication is compatible with the safe execution of the privileges of the licence. Use of low dose systemic steroids may be acceptable. </w:t>
          </w:r>
        </w:p>
        <w:p w14:paraId="57E2F12C" w14:textId="77777777" w:rsidR="004873BF" w:rsidRPr="00FF2450" w:rsidRDefault="00581773" w:rsidP="000A7ADE">
          <w:pPr>
            <w:pStyle w:val="ListLevel0"/>
          </w:pPr>
          <w:r w:rsidRPr="00FF2450">
            <w:t>(d)</w:t>
          </w:r>
          <w:r w:rsidRPr="00FF2450">
            <w:tab/>
            <w:t>Inflammatory disease</w:t>
          </w:r>
        </w:p>
        <w:p w14:paraId="384B02B8" w14:textId="77777777" w:rsidR="004873BF" w:rsidRPr="00FF2450" w:rsidRDefault="00581773" w:rsidP="00AA1ECC">
          <w:pPr>
            <w:pStyle w:val="ListLevel1"/>
          </w:pPr>
          <w:r w:rsidRPr="00FF2450">
            <w:t>(1)</w:t>
          </w:r>
          <w:r w:rsidRPr="00FF2450">
            <w:tab/>
            <w:t>For applicants with active inflammatory disease of the respiratory system, a fit assessment may be considered when the condition has resolved without sequelae and no medication is required.</w:t>
          </w:r>
        </w:p>
        <w:p w14:paraId="30B42F9A" w14:textId="77777777" w:rsidR="004873BF" w:rsidRPr="00FF2450" w:rsidRDefault="00581773" w:rsidP="00AA1ECC">
          <w:pPr>
            <w:pStyle w:val="ListLevel1"/>
          </w:pPr>
          <w:r w:rsidRPr="00FF2450">
            <w:t>(2)</w:t>
          </w:r>
          <w:r w:rsidRPr="00FF2450">
            <w:tab/>
            <w:t>Applicants with chronic inflammatory diseases may be assessed as fit following specialist evaluation showing mild disease with acceptable pulmonary function test and medication compatible with the safe execution of the privileges of the licence.</w:t>
          </w:r>
        </w:p>
        <w:p w14:paraId="0B92E9DC" w14:textId="77777777" w:rsidR="004873BF" w:rsidRPr="00FF2450" w:rsidRDefault="00581773" w:rsidP="004873BF">
          <w:pPr>
            <w:pStyle w:val="ListLevel0"/>
          </w:pPr>
          <w:r w:rsidRPr="00FF2450">
            <w:t>(e)</w:t>
          </w:r>
          <w:r w:rsidRPr="00FF2450">
            <w:tab/>
            <w:t>Sarcoidosis</w:t>
          </w:r>
        </w:p>
        <w:p w14:paraId="1E225844" w14:textId="77777777" w:rsidR="004873BF" w:rsidRPr="00FF2450" w:rsidRDefault="00581773" w:rsidP="00AA1ECC">
          <w:pPr>
            <w:pStyle w:val="ListLevel1"/>
          </w:pPr>
          <w:r w:rsidRPr="00FF2450">
            <w:t>(1)</w:t>
          </w:r>
          <w:r w:rsidRPr="00FF2450">
            <w:tab/>
            <w:t>Applicants with active sarcoidosis should be assessed as unfit. Specialist evaluation should be undertaken with respect to the possibility of systemic, particularly cardiac, involvement. A fit assessment may be considered if no medication is required, and the disease is limited to hilar lymphadenopathy and inactive. Use of low dose systemic steroids may be acceptable.</w:t>
          </w:r>
        </w:p>
        <w:p w14:paraId="26A0FD26" w14:textId="77777777" w:rsidR="004873BF" w:rsidRPr="00FF2450" w:rsidRDefault="00581773" w:rsidP="00AA1ECC">
          <w:pPr>
            <w:pStyle w:val="ListLevel1"/>
          </w:pPr>
          <w:r w:rsidRPr="00FF2450">
            <w:t>(2)</w:t>
          </w:r>
          <w:r w:rsidRPr="00FF2450">
            <w:tab/>
            <w:t>Applicants with cardiac or neurological sarcoid should be assessed as unfit.</w:t>
          </w:r>
        </w:p>
        <w:p w14:paraId="091C697C" w14:textId="77777777" w:rsidR="004873BF" w:rsidRPr="00FF2450" w:rsidRDefault="00581773" w:rsidP="000A7ADE">
          <w:pPr>
            <w:pStyle w:val="ListLevel0"/>
          </w:pPr>
          <w:r w:rsidRPr="00FF2450">
            <w:t>(f)</w:t>
          </w:r>
          <w:r w:rsidRPr="00FF2450">
            <w:tab/>
            <w:t>Pneumothorax</w:t>
          </w:r>
        </w:p>
        <w:p w14:paraId="220762E3" w14:textId="77777777" w:rsidR="004873BF" w:rsidRPr="00FF2450" w:rsidRDefault="00581773" w:rsidP="00AA1ECC">
          <w:pPr>
            <w:pStyle w:val="Normal1"/>
          </w:pPr>
          <w:r w:rsidRPr="00FF2450">
            <w:t>Applicants with a spontaneous pneumothorax should be assessed as unfit. A fit assessment may be considered:</w:t>
          </w:r>
        </w:p>
        <w:p w14:paraId="106951B8" w14:textId="77777777" w:rsidR="004873BF" w:rsidRPr="00FF2450" w:rsidRDefault="00581773" w:rsidP="00AA1ECC">
          <w:pPr>
            <w:pStyle w:val="ListLevel1"/>
          </w:pPr>
          <w:r w:rsidRPr="00FF2450">
            <w:t>(1)</w:t>
          </w:r>
          <w:r w:rsidRPr="00FF2450">
            <w:tab/>
            <w:t xml:space="preserve">six weeks after the event provided full recovery from a single event has been confirmed in a full respiratory evaluation including a CT scan or equivalent; </w:t>
          </w:r>
        </w:p>
        <w:p w14:paraId="3370BC9D" w14:textId="77777777" w:rsidR="004873BF" w:rsidRPr="00FF2450" w:rsidRDefault="00581773" w:rsidP="00AA1ECC">
          <w:pPr>
            <w:pStyle w:val="ListLevel1"/>
          </w:pPr>
          <w:r w:rsidRPr="00FF2450">
            <w:t>(2)</w:t>
          </w:r>
          <w:r w:rsidRPr="00FF2450">
            <w:tab/>
            <w:t>following surgical intervention in the case of a recurrent pneumothorax provided there is satisfactory recovery.</w:t>
          </w:r>
        </w:p>
        <w:p w14:paraId="0700926E" w14:textId="77777777" w:rsidR="004873BF" w:rsidRPr="00FF2450" w:rsidRDefault="00581773" w:rsidP="000A7ADE">
          <w:pPr>
            <w:pStyle w:val="ListLevel0"/>
          </w:pPr>
          <w:r w:rsidRPr="00FF2450">
            <w:t>(g)</w:t>
          </w:r>
          <w:r w:rsidRPr="00FF2450">
            <w:tab/>
            <w:t>Thoracic surgery</w:t>
          </w:r>
        </w:p>
        <w:p w14:paraId="3BFE2CB3" w14:textId="77777777" w:rsidR="004873BF" w:rsidRPr="00FF2450" w:rsidRDefault="00581773" w:rsidP="00AA1ECC">
          <w:pPr>
            <w:pStyle w:val="ListLevel1"/>
          </w:pPr>
          <w:r w:rsidRPr="00FF2450">
            <w:lastRenderedPageBreak/>
            <w:t>(1)</w:t>
          </w:r>
          <w:r w:rsidRPr="00FF2450">
            <w:tab/>
            <w:t>Applicants requiring thoracic surgery should be assessed as unfit until such time as the effects of the operation are no longer likely to interfere with the safe exercise of the privileges of the licence.</w:t>
          </w:r>
        </w:p>
        <w:p w14:paraId="2105A559" w14:textId="77777777" w:rsidR="004873BF" w:rsidRPr="00FF2450" w:rsidRDefault="00581773" w:rsidP="00AA1ECC">
          <w:pPr>
            <w:pStyle w:val="ListLevel1"/>
          </w:pPr>
          <w:r w:rsidRPr="00FF2450">
            <w:t>(2)</w:t>
          </w:r>
          <w:r w:rsidRPr="00FF2450">
            <w:tab/>
            <w:t>A fit assessment may be considered after satisfactory recovery and full respiratory evaluation including a CT scan or equivalent. The underlying pathology which necessitated the surgery should be considered in the aero-medical assessment.</w:t>
          </w:r>
        </w:p>
        <w:p w14:paraId="70A50465" w14:textId="77777777" w:rsidR="004873BF" w:rsidRPr="00FF2450" w:rsidRDefault="00581773" w:rsidP="000A7ADE">
          <w:pPr>
            <w:pStyle w:val="ListLevel0"/>
          </w:pPr>
          <w:r w:rsidRPr="00FF2450">
            <w:t>(h)</w:t>
          </w:r>
          <w:r w:rsidRPr="00FF2450">
            <w:tab/>
            <w:t>Sleep apnoea syndrome/sleep disorder</w:t>
          </w:r>
        </w:p>
        <w:p w14:paraId="05A69852" w14:textId="77777777" w:rsidR="004873BF" w:rsidRPr="00FF2450" w:rsidRDefault="00581773" w:rsidP="00AA1ECC">
          <w:pPr>
            <w:pStyle w:val="ListLevel1"/>
          </w:pPr>
          <w:r w:rsidRPr="00FF2450">
            <w:t>(1)</w:t>
          </w:r>
          <w:r w:rsidRPr="00FF2450">
            <w:tab/>
            <w:t xml:space="preserve">Applicants with unsatisfactorily treated sleep apnoea syndrome and suffering from excessive daytime sleepiness should be assessed as unfit. </w:t>
          </w:r>
        </w:p>
        <w:p w14:paraId="632E3E8E" w14:textId="77777777" w:rsidR="004873BF" w:rsidRPr="00FF2450" w:rsidRDefault="00581773" w:rsidP="00AA1ECC">
          <w:pPr>
            <w:pStyle w:val="ListLevel1"/>
          </w:pPr>
          <w:r w:rsidRPr="00FF2450">
            <w:t>(2)</w:t>
          </w:r>
          <w:r w:rsidRPr="00FF2450">
            <w:tab/>
            <w:t>A fit assessment may be considered subject to the extent of symptoms, including vigilance, and satisfactory treatment. ATCO operational experience, sleep apnoea syndrome/sleep disorder education and work place considerations are essential components of the aero-medical assessment.</w:t>
          </w:r>
        </w:p>
      </w:sdtContent>
    </w:sdt>
    <w:bookmarkStart w:id="1923" w:name="_Toc373246768" w:displacedByCustomXml="next"/>
    <w:bookmarkStart w:id="1924" w:name="_Toc405820197" w:displacedByCustomXml="next"/>
    <w:bookmarkStart w:id="1925" w:name="_Toc409683358" w:displacedByCustomXml="next"/>
    <w:bookmarkStart w:id="1926" w:name="_DxCrossRefBm1379192752" w:displacedByCustomXml="next"/>
    <w:bookmarkStart w:id="1927" w:name="_DxCrossRefBm9000305" w:displacedByCustomXml="next"/>
    <w:bookmarkStart w:id="1928" w:name="_Toc427661648" w:displacedByCustomXml="next"/>
    <w:sdt>
      <w:sdtPr>
        <w:rPr>
          <w:b w:val="0"/>
          <w:color w:val="auto"/>
          <w:sz w:val="22"/>
          <w:szCs w:val="24"/>
          <w:lang w:val="en-US"/>
        </w:rPr>
        <w:alias w:val="topic"/>
        <w:tag w:val="topic"/>
        <w:id w:val="-1358329725"/>
      </w:sdtPr>
      <w:sdtContent>
        <w:p w14:paraId="0022B358" w14:textId="77777777" w:rsidR="005F4710" w:rsidRPr="00FF2450" w:rsidRDefault="00581773" w:rsidP="000F573D">
          <w:pPr>
            <w:pStyle w:val="Heading4IR"/>
          </w:pPr>
          <w:r w:rsidRPr="00FF2450">
            <w:t>ATCO.MED.B.020</w:t>
          </w:r>
          <w:r w:rsidR="00385972">
            <w:t xml:space="preserve"> </w:t>
          </w:r>
          <w:r w:rsidRPr="00FF2450">
            <w:t xml:space="preserve"> Digestive system</w:t>
          </w:r>
          <w:bookmarkEnd w:id="1928"/>
          <w:bookmarkEnd w:id="1927"/>
          <w:bookmarkEnd w:id="1926"/>
        </w:p>
        <w:p w14:paraId="4E46DDB5" w14:textId="77777777" w:rsidR="005F4710" w:rsidRPr="00FF2450" w:rsidRDefault="00581773" w:rsidP="0030550A">
          <w:pPr>
            <w:pStyle w:val="ListLevel0"/>
          </w:pPr>
          <w:r w:rsidRPr="00FF2450">
            <w:t>(a)</w:t>
          </w:r>
          <w:r w:rsidRPr="00FF2450">
            <w:tab/>
            <w:t>Applicants with any sequelae of disease or surgical intervention in any part of the digestive tract or its adnexa likely to cause incapacitation, in particular any obstruction due to stricture or compression, shall be assessed as unfit.</w:t>
          </w:r>
        </w:p>
        <w:p w14:paraId="0FB43F13" w14:textId="77777777" w:rsidR="005F4710" w:rsidRPr="00FF2450" w:rsidRDefault="00581773" w:rsidP="000A7ADE">
          <w:pPr>
            <w:pStyle w:val="ListLevel0"/>
          </w:pPr>
          <w:r w:rsidRPr="00FF2450">
            <w:t>(b)</w:t>
          </w:r>
          <w:r w:rsidRPr="00FF2450">
            <w:tab/>
            <w:t>Applicants shall be free from herniae that might give rise to incapacitating symptoms.</w:t>
          </w:r>
        </w:p>
        <w:p w14:paraId="10E4875C" w14:textId="77777777" w:rsidR="005F4710" w:rsidRPr="00FF2450" w:rsidRDefault="00581773" w:rsidP="000A7ADE">
          <w:pPr>
            <w:pStyle w:val="ListLevel0"/>
          </w:pPr>
          <w:r w:rsidRPr="00FF2450">
            <w:t>(c)</w:t>
          </w:r>
          <w:r w:rsidRPr="00FF2450">
            <w:tab/>
            <w:t>Applicants with disorders of the gastrointestinal system, including those in points (1) to (5) may be assessed as fit subject to a satisfactory gastroenterological evaluation after successful treatment or full recovery after surgery:</w:t>
          </w:r>
        </w:p>
        <w:p w14:paraId="2A298487" w14:textId="77777777" w:rsidR="005F4710" w:rsidRPr="00FF2450" w:rsidRDefault="00581773" w:rsidP="00594F62">
          <w:pPr>
            <w:pStyle w:val="ListLevel1"/>
          </w:pPr>
          <w:r w:rsidRPr="00FF2450">
            <w:t>(1)</w:t>
          </w:r>
          <w:r w:rsidRPr="00FF2450">
            <w:tab/>
            <w:t>recurrent dyspeptic disorder requiring medication;</w:t>
          </w:r>
        </w:p>
        <w:p w14:paraId="15CDFA0D" w14:textId="77777777" w:rsidR="005F4710" w:rsidRPr="00FF2450" w:rsidRDefault="00581773" w:rsidP="00594F62">
          <w:pPr>
            <w:pStyle w:val="ListLevel1"/>
          </w:pPr>
          <w:r w:rsidRPr="00FF2450">
            <w:t>(2)</w:t>
          </w:r>
          <w:r w:rsidRPr="00FF2450">
            <w:tab/>
            <w:t>pancreatitis;</w:t>
          </w:r>
        </w:p>
        <w:p w14:paraId="19FE7162" w14:textId="77777777" w:rsidR="005F4710" w:rsidRPr="00FF2450" w:rsidRDefault="00581773" w:rsidP="00594F62">
          <w:pPr>
            <w:pStyle w:val="ListLevel1"/>
          </w:pPr>
          <w:r w:rsidRPr="00FF2450">
            <w:t>(3)</w:t>
          </w:r>
          <w:r w:rsidRPr="00FF2450">
            <w:tab/>
            <w:t>symptomatic gallstones;</w:t>
          </w:r>
        </w:p>
        <w:p w14:paraId="515079F8" w14:textId="77777777" w:rsidR="005F4710" w:rsidRPr="00FF2450" w:rsidRDefault="00581773" w:rsidP="00594F62">
          <w:pPr>
            <w:pStyle w:val="ListLevel1"/>
          </w:pPr>
          <w:r w:rsidRPr="00FF2450">
            <w:t>(4)</w:t>
          </w:r>
          <w:r w:rsidRPr="00FF2450">
            <w:tab/>
            <w:t>an established diagnosis or history of chronic inflammatory bowel disease;</w:t>
          </w:r>
        </w:p>
        <w:bookmarkEnd w:id="1925"/>
        <w:bookmarkEnd w:id="1924"/>
        <w:bookmarkEnd w:id="1923"/>
        <w:p w14:paraId="1763EFDF" w14:textId="77777777" w:rsidR="005F4710" w:rsidRPr="00FF2450" w:rsidRDefault="00581773" w:rsidP="00594F62">
          <w:pPr>
            <w:pStyle w:val="ListLevel1"/>
          </w:pPr>
          <w:r w:rsidRPr="00FF2450">
            <w:t>(5)</w:t>
          </w:r>
          <w:r w:rsidRPr="00FF2450">
            <w:tab/>
            <w:t>after surgical operation on the digestive tract or its adnexa, including surgery involving total or partial excision or a diversion of any of these organs.</w:t>
          </w:r>
        </w:p>
      </w:sdtContent>
    </w:sdt>
    <w:bookmarkStart w:id="1929" w:name="_DxCrossRefBm1379192753" w:displacedByCustomXml="next"/>
    <w:bookmarkStart w:id="1930" w:name="_DxCrossRefBm9000306" w:displacedByCustomXml="next"/>
    <w:bookmarkStart w:id="1931" w:name="_Toc427661649" w:displacedByCustomXml="next"/>
    <w:bookmarkStart w:id="1932" w:name="_Toc409683358_0" w:displacedByCustomXml="next"/>
    <w:bookmarkStart w:id="1933" w:name="_Toc405820197_0" w:displacedByCustomXml="next"/>
    <w:bookmarkStart w:id="1934" w:name="_Toc373246768_0" w:displacedByCustomXml="next"/>
    <w:sdt>
      <w:sdtPr>
        <w:rPr>
          <w:b w:val="0"/>
          <w:color w:val="auto"/>
          <w:sz w:val="22"/>
          <w:lang w:val="en-US"/>
        </w:rPr>
        <w:alias w:val="topic"/>
        <w:tag w:val="topic"/>
        <w:id w:val="1583123072"/>
      </w:sdtPr>
      <w:sdtContent>
        <w:p w14:paraId="6FF5EA24" w14:textId="77777777" w:rsidR="004873BF" w:rsidRPr="00FF2450" w:rsidRDefault="00581773" w:rsidP="000F573D">
          <w:pPr>
            <w:pStyle w:val="Heading5AMC"/>
          </w:pPr>
          <w:r w:rsidRPr="00FF2450">
            <w:t xml:space="preserve">AMC1 ATCO.MED.B.020 </w:t>
          </w:r>
          <w:r w:rsidR="00CE0AEB">
            <w:t xml:space="preserve"> </w:t>
          </w:r>
          <w:r w:rsidRPr="00FF2450">
            <w:t>Digestive system</w:t>
          </w:r>
          <w:bookmarkEnd w:id="1934"/>
          <w:bookmarkEnd w:id="1933"/>
          <w:bookmarkEnd w:id="1932"/>
          <w:bookmarkEnd w:id="1931"/>
          <w:bookmarkEnd w:id="1930"/>
          <w:bookmarkEnd w:id="1929"/>
        </w:p>
        <w:p w14:paraId="482466C1" w14:textId="77777777" w:rsidR="004873BF" w:rsidRPr="00FF2450" w:rsidRDefault="00581773" w:rsidP="008055A2">
          <w:pPr>
            <w:pStyle w:val="ListLevel0"/>
          </w:pPr>
          <w:r w:rsidRPr="00FF2450">
            <w:t>(a)</w:t>
          </w:r>
          <w:r w:rsidRPr="00FF2450">
            <w:tab/>
            <w:t>Oesophageal varices</w:t>
          </w:r>
        </w:p>
        <w:p w14:paraId="3786E7BC" w14:textId="77777777" w:rsidR="004873BF" w:rsidRPr="00FF2450" w:rsidRDefault="00581773" w:rsidP="001D6D66">
          <w:pPr>
            <w:pStyle w:val="Normal1"/>
          </w:pPr>
          <w:r w:rsidRPr="00FF2450">
            <w:t>Applicants with oesophageal varices should be assessed as unfit.</w:t>
          </w:r>
        </w:p>
        <w:p w14:paraId="4D74E72C" w14:textId="77777777" w:rsidR="004873BF" w:rsidRPr="00FF2450" w:rsidRDefault="00581773" w:rsidP="00B92F48">
          <w:pPr>
            <w:pStyle w:val="ListLevel0"/>
          </w:pPr>
          <w:r w:rsidRPr="00FF2450">
            <w:t>(b)</w:t>
          </w:r>
          <w:r w:rsidRPr="00FF2450">
            <w:tab/>
            <w:t>Pancreatitis</w:t>
          </w:r>
        </w:p>
        <w:p w14:paraId="18D54E97" w14:textId="77777777" w:rsidR="004873BF" w:rsidRPr="00FF2450" w:rsidRDefault="00581773" w:rsidP="001D6D66">
          <w:pPr>
            <w:pStyle w:val="ListLevel1"/>
          </w:pPr>
          <w:r w:rsidRPr="00FF2450">
            <w:t>(1)</w:t>
          </w:r>
          <w:r w:rsidRPr="00FF2450">
            <w:tab/>
            <w:t>Applicants with pancreatitis should be assessed as unfit. A fit assessment may be considered if the cause (e.g. gallstone, other obstruction, medication) is removed.</w:t>
          </w:r>
        </w:p>
        <w:p w14:paraId="4A34B4E5" w14:textId="77777777" w:rsidR="004873BF" w:rsidRPr="00FF2450" w:rsidRDefault="00581773" w:rsidP="001D6D66">
          <w:pPr>
            <w:pStyle w:val="ListLevel1"/>
          </w:pPr>
          <w:r w:rsidRPr="00FF2450">
            <w:t>(2)</w:t>
          </w:r>
          <w:r w:rsidRPr="00FF2450">
            <w:tab/>
            <w:t>Alcohol may be a cause of dyspepsia and pancreatitis. If considered appropriate, a full evaluation of its use or misuse should be undertaken.</w:t>
          </w:r>
        </w:p>
        <w:p w14:paraId="630C9E50" w14:textId="77777777" w:rsidR="004873BF" w:rsidRPr="00FF2450" w:rsidRDefault="00581773" w:rsidP="00B92F48">
          <w:pPr>
            <w:pStyle w:val="ListLevel0"/>
          </w:pPr>
          <w:r w:rsidRPr="00FF2450">
            <w:t>(c)</w:t>
          </w:r>
          <w:r w:rsidRPr="00FF2450">
            <w:tab/>
            <w:t>Gallstones</w:t>
          </w:r>
        </w:p>
        <w:p w14:paraId="76225D31" w14:textId="77777777" w:rsidR="004873BF" w:rsidRPr="00FF2450" w:rsidRDefault="00581773" w:rsidP="001D6D66">
          <w:pPr>
            <w:pStyle w:val="ListLevel1"/>
          </w:pPr>
          <w:r w:rsidRPr="00FF2450">
            <w:t>(1)</w:t>
          </w:r>
          <w:r w:rsidRPr="00FF2450">
            <w:tab/>
            <w:t xml:space="preserve">Applicants with a single large gallstone may be assessed as fit after evaluation. </w:t>
          </w:r>
        </w:p>
        <w:p w14:paraId="1F5E23DA" w14:textId="77777777" w:rsidR="004873BF" w:rsidRPr="00FF2450" w:rsidRDefault="00581773" w:rsidP="001D6D66">
          <w:pPr>
            <w:pStyle w:val="ListLevel1"/>
          </w:pPr>
          <w:r w:rsidRPr="00FF2450">
            <w:lastRenderedPageBreak/>
            <w:t>(2)</w:t>
          </w:r>
          <w:r w:rsidRPr="00FF2450">
            <w:tab/>
            <w:t>Applicants with multiple gallstones may be assessed as fit while awaiting treatment provided the symptoms are unlikely to interfere with the safe exercise of the privileges of the licence.</w:t>
          </w:r>
        </w:p>
        <w:p w14:paraId="79923031" w14:textId="77777777" w:rsidR="004873BF" w:rsidRPr="00FF2450" w:rsidRDefault="00581773" w:rsidP="00B92F48">
          <w:pPr>
            <w:pStyle w:val="ListLevel0"/>
          </w:pPr>
          <w:r w:rsidRPr="00FF2450">
            <w:t>(d)</w:t>
          </w:r>
          <w:r w:rsidRPr="00FF2450">
            <w:rPr>
              <w:b/>
            </w:rPr>
            <w:tab/>
          </w:r>
          <w:r w:rsidRPr="00FF2450">
            <w:t>Inflammatory bowel disease</w:t>
          </w:r>
        </w:p>
        <w:p w14:paraId="784FCB5F" w14:textId="77777777" w:rsidR="004873BF" w:rsidRPr="00FF2450" w:rsidRDefault="00581773" w:rsidP="001D6D66">
          <w:pPr>
            <w:pStyle w:val="Normal1"/>
          </w:pPr>
          <w:r w:rsidRPr="00FF2450">
            <w:t>Applicants with an established diagnosis or history of chronic inflammatory bowel disease may be assessed as fit if the disease is in established stable remission, and only minimal, if any, medication is being taken. Regular follow-up should be required.</w:t>
          </w:r>
        </w:p>
        <w:p w14:paraId="2839FA38" w14:textId="77777777" w:rsidR="004873BF" w:rsidRPr="00FF2450" w:rsidRDefault="00581773" w:rsidP="00B92F48">
          <w:pPr>
            <w:pStyle w:val="ListLevel0"/>
          </w:pPr>
          <w:r w:rsidRPr="00FF2450">
            <w:t>(e)</w:t>
          </w:r>
          <w:r w:rsidRPr="00FF2450">
            <w:tab/>
            <w:t>Dyspepsia</w:t>
          </w:r>
        </w:p>
        <w:p w14:paraId="5340EFD0" w14:textId="77777777" w:rsidR="004873BF" w:rsidRPr="00FF2450" w:rsidRDefault="00581773" w:rsidP="001D6D66">
          <w:pPr>
            <w:pStyle w:val="Normal1"/>
          </w:pPr>
          <w:r w:rsidRPr="00FF2450">
            <w:t>Applicants with recurrent dyspepsia requiring medication should be investigated by internal examination including radiologic or endoscopic examination. Laboratory testing should include haemoglobin assessment and faecal examination. Any demonstrated ulceration or significant inflammation requires evidence of recovery before a fit assessment may be considered.</w:t>
          </w:r>
        </w:p>
        <w:p w14:paraId="7D3CE49D" w14:textId="77777777" w:rsidR="004873BF" w:rsidRPr="00FF2450" w:rsidRDefault="00581773" w:rsidP="00B92F48">
          <w:pPr>
            <w:pStyle w:val="ListLevel0"/>
          </w:pPr>
          <w:r w:rsidRPr="00FF2450">
            <w:t>(f)</w:t>
          </w:r>
          <w:r w:rsidRPr="00FF2450">
            <w:tab/>
            <w:t>Digestive tract and abdominal surgery</w:t>
          </w:r>
        </w:p>
        <w:p w14:paraId="241B4403" w14:textId="77777777" w:rsidR="004873BF" w:rsidRPr="00FF2450" w:rsidRDefault="00581773" w:rsidP="001D6D66">
          <w:pPr>
            <w:pStyle w:val="Normal1"/>
          </w:pPr>
          <w:r w:rsidRPr="00FF2450">
            <w:t>Applicants who have undergone a surgical operation on the digestive tract or its adnexa, including a total or partial excision or a diversion of any of these organs, should be assessed as unfit. A fit assessment may be considered if recovery is complete, the applicant is asymptomatic and the risk of secondary complication or recurrence is minimal.</w:t>
          </w:r>
        </w:p>
      </w:sdtContent>
    </w:sdt>
    <w:bookmarkStart w:id="1935" w:name="_Toc373246769" w:displacedByCustomXml="next"/>
    <w:bookmarkStart w:id="1936" w:name="_Toc405820198" w:displacedByCustomXml="next"/>
    <w:bookmarkStart w:id="1937" w:name="_Toc409683359" w:displacedByCustomXml="next"/>
    <w:bookmarkStart w:id="1938" w:name="_DxCrossRefBm1379192754" w:displacedByCustomXml="next"/>
    <w:bookmarkStart w:id="1939" w:name="_DxCrossRefBm9000307" w:displacedByCustomXml="next"/>
    <w:bookmarkStart w:id="1940" w:name="_Toc427661650" w:displacedByCustomXml="next"/>
    <w:sdt>
      <w:sdtPr>
        <w:rPr>
          <w:b w:val="0"/>
          <w:color w:val="auto"/>
          <w:sz w:val="22"/>
          <w:szCs w:val="24"/>
          <w:lang w:val="en-US"/>
        </w:rPr>
        <w:alias w:val="topic"/>
        <w:tag w:val="topic"/>
        <w:id w:val="-1388760388"/>
      </w:sdtPr>
      <w:sdtContent>
        <w:p w14:paraId="450CECFF" w14:textId="77777777" w:rsidR="005F4710" w:rsidRPr="00FF2450" w:rsidRDefault="00581773" w:rsidP="000F573D">
          <w:pPr>
            <w:pStyle w:val="Heading4IR"/>
          </w:pPr>
          <w:r w:rsidRPr="00FF2450">
            <w:t>ATCO.MED.B.025</w:t>
          </w:r>
          <w:r w:rsidR="007B51A5">
            <w:t xml:space="preserve"> </w:t>
          </w:r>
          <w:r w:rsidRPr="00FF2450">
            <w:t xml:space="preserve"> Metabolic and endocrine systems</w:t>
          </w:r>
          <w:bookmarkEnd w:id="1940"/>
          <w:bookmarkEnd w:id="1939"/>
          <w:bookmarkEnd w:id="1938"/>
        </w:p>
        <w:p w14:paraId="1BECDE89" w14:textId="77777777" w:rsidR="005F4710" w:rsidRPr="00FF2450" w:rsidRDefault="00581773" w:rsidP="00BC0AB2">
          <w:pPr>
            <w:pStyle w:val="ListLevel0"/>
          </w:pPr>
          <w:r w:rsidRPr="00FF2450">
            <w:t>(a)</w:t>
          </w:r>
          <w:r w:rsidRPr="00FF2450">
            <w:tab/>
            <w:t>Applicants with metabolic, nutritional or endocrine dysfunction may be assessed as fit subject to demonstrated stability of the condition and satisfactory aero-medical evaluation.</w:t>
          </w:r>
        </w:p>
        <w:p w14:paraId="6921F6D3" w14:textId="77777777" w:rsidR="005F4710" w:rsidRPr="00FF2450" w:rsidRDefault="00581773" w:rsidP="00EB5328">
          <w:pPr>
            <w:pStyle w:val="ListLevel0"/>
          </w:pPr>
          <w:r w:rsidRPr="00FF2450">
            <w:t>(b)</w:t>
          </w:r>
          <w:r w:rsidRPr="00FF2450">
            <w:tab/>
            <w:t>Diabetes mellitus:</w:t>
          </w:r>
        </w:p>
        <w:p w14:paraId="5706DA50" w14:textId="77777777" w:rsidR="005F4710" w:rsidRPr="00FF2450" w:rsidRDefault="00581773" w:rsidP="00A54367">
          <w:pPr>
            <w:pStyle w:val="ListLevel1"/>
          </w:pPr>
          <w:r w:rsidRPr="00FF2450">
            <w:t>(1)</w:t>
          </w:r>
          <w:r w:rsidRPr="00FF2450">
            <w:tab/>
            <w:t>Applicants with diabetes mellitus requiring insulin shall be assessed as unfit.</w:t>
          </w:r>
        </w:p>
        <w:bookmarkEnd w:id="1937"/>
        <w:bookmarkEnd w:id="1936"/>
        <w:bookmarkEnd w:id="1935"/>
        <w:p w14:paraId="3CF20ADA" w14:textId="77777777" w:rsidR="005F4710" w:rsidRPr="00FF2450" w:rsidRDefault="00581773" w:rsidP="00A54367">
          <w:pPr>
            <w:pStyle w:val="ListLevel1"/>
          </w:pPr>
          <w:r w:rsidRPr="00FF2450">
            <w:t>(2)</w:t>
          </w:r>
          <w:r w:rsidRPr="00FF2450">
            <w:tab/>
            <w:t>Applicants with diabetes mellitus requiring medication other than insulin for blood sugar control shall be referred to the licensing authority. A fit assessment may be considered if it can be demonstrated that blood sugar control has been achieved and is stable.</w:t>
          </w:r>
        </w:p>
      </w:sdtContent>
    </w:sdt>
    <w:bookmarkStart w:id="1941" w:name="_DxCrossRefBm1379192755" w:displacedByCustomXml="next"/>
    <w:bookmarkStart w:id="1942" w:name="_DxCrossRefBm9000308" w:displacedByCustomXml="next"/>
    <w:bookmarkStart w:id="1943" w:name="_Toc427661651" w:displacedByCustomXml="next"/>
    <w:bookmarkStart w:id="1944" w:name="_Toc409683359_0" w:displacedByCustomXml="next"/>
    <w:bookmarkStart w:id="1945" w:name="_Toc405820198_0" w:displacedByCustomXml="next"/>
    <w:bookmarkStart w:id="1946" w:name="_Toc373246769_0" w:displacedByCustomXml="next"/>
    <w:sdt>
      <w:sdtPr>
        <w:rPr>
          <w:b w:val="0"/>
          <w:color w:val="auto"/>
          <w:sz w:val="22"/>
          <w:lang w:val="en-US"/>
        </w:rPr>
        <w:alias w:val="topic"/>
        <w:tag w:val="topic"/>
        <w:id w:val="1545769589"/>
      </w:sdtPr>
      <w:sdtContent>
        <w:p w14:paraId="2C97143B" w14:textId="77777777" w:rsidR="004873BF" w:rsidRPr="00FF2450" w:rsidRDefault="00581773" w:rsidP="000F573D">
          <w:pPr>
            <w:pStyle w:val="Heading5AMC"/>
          </w:pPr>
          <w:r w:rsidRPr="00FF2450">
            <w:t xml:space="preserve">AMC1 ATCO.MED.B.025 </w:t>
          </w:r>
          <w:r w:rsidR="003F203E">
            <w:t xml:space="preserve"> </w:t>
          </w:r>
          <w:r w:rsidRPr="00FF2450">
            <w:t>Metabolic and endocrine system</w:t>
          </w:r>
          <w:bookmarkEnd w:id="1946"/>
          <w:bookmarkEnd w:id="1945"/>
          <w:bookmarkEnd w:id="1944"/>
          <w:bookmarkEnd w:id="1943"/>
          <w:bookmarkEnd w:id="1942"/>
          <w:bookmarkEnd w:id="1941"/>
        </w:p>
        <w:p w14:paraId="3AEFD667" w14:textId="77777777" w:rsidR="004873BF" w:rsidRPr="00FF2450" w:rsidRDefault="00581773" w:rsidP="00FE6CD9">
          <w:pPr>
            <w:pStyle w:val="ListLevel0"/>
          </w:pPr>
          <w:r w:rsidRPr="00FF2450">
            <w:t>(a)</w:t>
          </w:r>
          <w:r w:rsidRPr="00FF2450">
            <w:tab/>
            <w:t>Metabolic, nutritional or endocrine dysfunction</w:t>
          </w:r>
        </w:p>
        <w:p w14:paraId="1E010563" w14:textId="77777777" w:rsidR="004873BF" w:rsidRPr="00FF2450" w:rsidRDefault="00581773" w:rsidP="00ED38E7">
          <w:pPr>
            <w:pStyle w:val="Normal1"/>
          </w:pPr>
          <w:r w:rsidRPr="00FF2450">
            <w:t>Applicants with metabolic, nutritional or endocrine dysfunction may be assessed as fit if the condition is asymptomatic, clinically compensated and stable with or without replacement therapy, and regularly reviewed by an appropriate specialist.</w:t>
          </w:r>
        </w:p>
        <w:p w14:paraId="283863E2" w14:textId="77777777" w:rsidR="004873BF" w:rsidRPr="00FF2450" w:rsidRDefault="00581773" w:rsidP="00592828">
          <w:pPr>
            <w:pStyle w:val="ListLevel0"/>
          </w:pPr>
          <w:r w:rsidRPr="00FF2450">
            <w:t>(b)</w:t>
          </w:r>
          <w:r w:rsidRPr="00FF2450">
            <w:tab/>
            <w:t>Obesity</w:t>
          </w:r>
        </w:p>
        <w:p w14:paraId="165CA26E" w14:textId="77777777" w:rsidR="004873BF" w:rsidRPr="00FF2450" w:rsidRDefault="00581773" w:rsidP="00ED38E7">
          <w:pPr>
            <w:pStyle w:val="ListLevel1"/>
          </w:pPr>
          <w:r w:rsidRPr="00FF2450">
            <w:t>(1)</w:t>
          </w:r>
          <w:r w:rsidRPr="00FF2450">
            <w:tab/>
            <w:t xml:space="preserve">Applicants with a Body Mass Index </w:t>
          </w:r>
          <w:r w:rsidRPr="00FF2450">
            <w:rPr>
              <w:rFonts w:ascii="Symbol" w:hAnsi="Symbol"/>
            </w:rPr>
            <w:sym w:font="Symbol" w:char="F0B3"/>
          </w:r>
          <w:r w:rsidRPr="00FF2450">
            <w:t xml:space="preserve"> 35 may be assessed as fit only if the excess weight is not likely to interfere with the safe exercise of the privileges of the licence and a satisfactory cardiovascular risk review and evaluation of the possibility of sleep apnoea syndrome has been undertaken. </w:t>
          </w:r>
        </w:p>
        <w:p w14:paraId="7AD01AD1" w14:textId="77777777" w:rsidR="004873BF" w:rsidRPr="00FF2450" w:rsidRDefault="00581773" w:rsidP="00ED38E7">
          <w:pPr>
            <w:pStyle w:val="ListLevel1"/>
          </w:pPr>
          <w:r w:rsidRPr="00FF2450">
            <w:t>(2)</w:t>
          </w:r>
          <w:r w:rsidRPr="00FF2450">
            <w:tab/>
            <w:t>Functional testing in the working environment may be necessary before a fit assessment may be considered.</w:t>
          </w:r>
        </w:p>
        <w:p w14:paraId="1CA1C15C" w14:textId="77777777" w:rsidR="004873BF" w:rsidRPr="00FF2450" w:rsidRDefault="00581773" w:rsidP="00592828">
          <w:pPr>
            <w:pStyle w:val="ListLevel0"/>
          </w:pPr>
          <w:r w:rsidRPr="00FF2450">
            <w:t>(c)</w:t>
          </w:r>
          <w:r w:rsidRPr="00FF2450">
            <w:tab/>
            <w:t>Thyroid dysfunction</w:t>
          </w:r>
        </w:p>
        <w:p w14:paraId="04839C99" w14:textId="77777777" w:rsidR="004873BF" w:rsidRPr="00FF2450" w:rsidRDefault="00581773" w:rsidP="00ED38E7">
          <w:pPr>
            <w:pStyle w:val="Normal1"/>
          </w:pPr>
          <w:r w:rsidRPr="00FF2450">
            <w:lastRenderedPageBreak/>
            <w:t>Applicants with hyperthyroidism or hypothyroidism should attain a stable euthyroid state before a fit assessment may be considered.</w:t>
          </w:r>
        </w:p>
        <w:p w14:paraId="481B5992" w14:textId="77777777" w:rsidR="004873BF" w:rsidRPr="00FF2450" w:rsidRDefault="00581773" w:rsidP="00592828">
          <w:pPr>
            <w:pStyle w:val="ListLevel0"/>
          </w:pPr>
          <w:r w:rsidRPr="00FF2450">
            <w:t>(d)</w:t>
          </w:r>
          <w:r w:rsidRPr="00FF2450">
            <w:rPr>
              <w:b/>
            </w:rPr>
            <w:tab/>
          </w:r>
          <w:r w:rsidRPr="00FF2450">
            <w:t>Abnormal glucose metabolism</w:t>
          </w:r>
        </w:p>
        <w:p w14:paraId="5C481486" w14:textId="77777777" w:rsidR="004873BF" w:rsidRPr="00FF2450" w:rsidRDefault="00581773" w:rsidP="00ED38E7">
          <w:pPr>
            <w:pStyle w:val="Normal1"/>
          </w:pPr>
          <w:r w:rsidRPr="00FF2450">
            <w:t>Glycosuria and abnormal blood glucose levels require investigation. A fit assessment may be considered if normal glucose tolerance is demonstrated (low renal threshold) or impaired glucose tolerance without diabetic pathology is fully controlled by diet and regularly reviewed.</w:t>
          </w:r>
        </w:p>
        <w:p w14:paraId="54483464" w14:textId="77777777" w:rsidR="004873BF" w:rsidRPr="00FF2450" w:rsidRDefault="00581773" w:rsidP="00592828">
          <w:pPr>
            <w:pStyle w:val="ListLevel0"/>
          </w:pPr>
          <w:r w:rsidRPr="00FF2450">
            <w:t>(e)</w:t>
          </w:r>
          <w:r w:rsidRPr="00FF2450">
            <w:tab/>
            <w:t>Diabetes mellitus</w:t>
          </w:r>
        </w:p>
        <w:p w14:paraId="710EC6C1" w14:textId="77777777" w:rsidR="004873BF" w:rsidRPr="00FF2450" w:rsidRDefault="00581773" w:rsidP="00ED38E7">
          <w:pPr>
            <w:pStyle w:val="ListLevel1"/>
          </w:pPr>
          <w:r w:rsidRPr="00FF2450">
            <w:t>(1)</w:t>
          </w:r>
          <w:r w:rsidRPr="00FF2450">
            <w:tab/>
            <w:t>The following medication, alone and in combination, may be acceptable for control of type 2 diabetes:</w:t>
          </w:r>
        </w:p>
        <w:p w14:paraId="5EEBBF91" w14:textId="77777777" w:rsidR="004873BF" w:rsidRPr="00FF2450" w:rsidRDefault="00581773" w:rsidP="00ED38E7">
          <w:pPr>
            <w:pStyle w:val="ListLevel2"/>
          </w:pPr>
          <w:r w:rsidRPr="00FF2450">
            <w:t>(i)</w:t>
          </w:r>
          <w:r w:rsidRPr="00FF2450">
            <w:tab/>
            <w:t>alpha-glucosidase inhibitors;</w:t>
          </w:r>
        </w:p>
        <w:p w14:paraId="1520F56B" w14:textId="77777777" w:rsidR="004873BF" w:rsidRPr="00FF2450" w:rsidRDefault="00581773" w:rsidP="00ED38E7">
          <w:pPr>
            <w:pStyle w:val="ListLevel2"/>
          </w:pPr>
          <w:r w:rsidRPr="00FF2450">
            <w:t>(ii)</w:t>
          </w:r>
          <w:r w:rsidRPr="00FF2450">
            <w:tab/>
            <w:t xml:space="preserve">medication that acts on the incretin pathway; </w:t>
          </w:r>
        </w:p>
        <w:p w14:paraId="2C73D83F" w14:textId="77777777" w:rsidR="004873BF" w:rsidRPr="00FF2450" w:rsidRDefault="00581773" w:rsidP="00ED38E7">
          <w:pPr>
            <w:pStyle w:val="ListLevel2"/>
          </w:pPr>
          <w:r w:rsidRPr="00FF2450">
            <w:t>(iii)</w:t>
          </w:r>
          <w:r w:rsidRPr="00FF2450">
            <w:tab/>
            <w:t>biguanides.</w:t>
          </w:r>
        </w:p>
        <w:p w14:paraId="733BC293" w14:textId="77777777" w:rsidR="004873BF" w:rsidRPr="00FF2450" w:rsidRDefault="00581773" w:rsidP="00ED38E7">
          <w:pPr>
            <w:pStyle w:val="ListLevel1"/>
          </w:pPr>
          <w:r w:rsidRPr="00FF2450">
            <w:t>(2)</w:t>
          </w:r>
          <w:r w:rsidRPr="00FF2450">
            <w:tab/>
            <w:t>A fit assessment may be considered after evaluation of the operational environment, including means of glucose monitoring/management whilst performing rated duties, and with demonstrated exemplary glycaemic control.</w:t>
          </w:r>
        </w:p>
        <w:p w14:paraId="56A46B80" w14:textId="77777777" w:rsidR="004873BF" w:rsidRPr="00FF2450" w:rsidRDefault="00581773" w:rsidP="00ED38E7">
          <w:pPr>
            <w:pStyle w:val="ListLevel1"/>
          </w:pPr>
          <w:r w:rsidRPr="00FF2450">
            <w:t>(3)</w:t>
          </w:r>
          <w:r w:rsidRPr="00FF2450">
            <w:tab/>
            <w:t>Annual follow-up by a specialist should be required including demonstration of absence of complications, good glycaemic control demonstrated by six-monthly HbA1c measurements, and a normal exercise tolerance test.</w:t>
          </w:r>
        </w:p>
      </w:sdtContent>
    </w:sdt>
    <w:bookmarkStart w:id="1947" w:name="_Toc373246770" w:displacedByCustomXml="next"/>
    <w:bookmarkStart w:id="1948" w:name="_Toc405820199" w:displacedByCustomXml="next"/>
    <w:bookmarkStart w:id="1949" w:name="_Toc409683360" w:displacedByCustomXml="next"/>
    <w:bookmarkStart w:id="1950" w:name="_DxCrossRefBm1379192756" w:displacedByCustomXml="next"/>
    <w:bookmarkStart w:id="1951" w:name="_DxCrossRefBm9000309" w:displacedByCustomXml="next"/>
    <w:bookmarkStart w:id="1952" w:name="_Toc427661652" w:displacedByCustomXml="next"/>
    <w:sdt>
      <w:sdtPr>
        <w:rPr>
          <w:b w:val="0"/>
          <w:color w:val="auto"/>
          <w:sz w:val="22"/>
          <w:szCs w:val="24"/>
          <w:lang w:val="en-US"/>
        </w:rPr>
        <w:alias w:val="topic"/>
        <w:tag w:val="topic"/>
        <w:id w:val="-580878977"/>
      </w:sdtPr>
      <w:sdtContent>
        <w:p w14:paraId="7CBCEF21" w14:textId="77777777" w:rsidR="005F4710" w:rsidRPr="00FF2450" w:rsidRDefault="00581773" w:rsidP="000F573D">
          <w:pPr>
            <w:pStyle w:val="Heading4IR"/>
          </w:pPr>
          <w:r w:rsidRPr="00FF2450">
            <w:t>ATCO.MED.B.030</w:t>
          </w:r>
          <w:r w:rsidR="004E6463">
            <w:t xml:space="preserve"> </w:t>
          </w:r>
          <w:r w:rsidRPr="00FF2450">
            <w:t xml:space="preserve"> Haematology</w:t>
          </w:r>
          <w:bookmarkEnd w:id="1952"/>
          <w:bookmarkEnd w:id="1951"/>
          <w:bookmarkEnd w:id="1950"/>
        </w:p>
        <w:p w14:paraId="772EB8D3" w14:textId="77777777" w:rsidR="005F4710" w:rsidRPr="00FF2450" w:rsidRDefault="00581773" w:rsidP="00E121F9">
          <w:pPr>
            <w:pStyle w:val="ListLevel0"/>
          </w:pPr>
          <w:r w:rsidRPr="00FF2450">
            <w:t>(a)</w:t>
          </w:r>
          <w:r w:rsidRPr="00FF2450">
            <w:tab/>
            <w:t>Blood testing, if any, shall be determined by the AME or AeMC taking into account the medical history and following the physical examination.</w:t>
          </w:r>
        </w:p>
        <w:p w14:paraId="56756FF6" w14:textId="77777777" w:rsidR="005F4710" w:rsidRPr="00FF2450" w:rsidRDefault="00581773" w:rsidP="00592828">
          <w:pPr>
            <w:pStyle w:val="ListLevel0"/>
          </w:pPr>
          <w:r w:rsidRPr="00FF2450">
            <w:t>(b)</w:t>
          </w:r>
          <w:r w:rsidRPr="00FF2450">
            <w:tab/>
            <w:t>Applicants with a haematological condition, such as:</w:t>
          </w:r>
        </w:p>
        <w:p w14:paraId="72550D33" w14:textId="77777777" w:rsidR="005F4710" w:rsidRPr="00FF2450" w:rsidRDefault="00581773" w:rsidP="00950EAC">
          <w:pPr>
            <w:pStyle w:val="ListLevel1"/>
          </w:pPr>
          <w:r w:rsidRPr="00FF2450">
            <w:t>(1)</w:t>
          </w:r>
          <w:r w:rsidRPr="00FF2450">
            <w:tab/>
            <w:t>coagulation, haemorrhagic or thrombotic disorder;</w:t>
          </w:r>
        </w:p>
        <w:p w14:paraId="43E85FC1" w14:textId="77777777" w:rsidR="005F4710" w:rsidRPr="00FF2450" w:rsidRDefault="00581773" w:rsidP="00950EAC">
          <w:pPr>
            <w:pStyle w:val="ListLevel1"/>
          </w:pPr>
          <w:r w:rsidRPr="00FF2450">
            <w:t>(2)</w:t>
          </w:r>
          <w:r w:rsidRPr="00FF2450">
            <w:tab/>
            <w:t>chronic leukaemia;</w:t>
          </w:r>
        </w:p>
        <w:p w14:paraId="44AE3D43" w14:textId="77777777" w:rsidR="005F4710" w:rsidRPr="00FF2450" w:rsidRDefault="00581773" w:rsidP="00950EAC">
          <w:pPr>
            <w:pStyle w:val="ListLevel1"/>
          </w:pPr>
          <w:r w:rsidRPr="00FF2450">
            <w:t>(3)</w:t>
          </w:r>
          <w:r w:rsidRPr="00FF2450">
            <w:tab/>
            <w:t>abnormal haemoglobin, including, but not limited to, anaemia, erythrocytosis or haemoglobinopathy;</w:t>
          </w:r>
        </w:p>
        <w:p w14:paraId="6B711E7C" w14:textId="77777777" w:rsidR="005F4710" w:rsidRPr="00FF2450" w:rsidRDefault="00581773" w:rsidP="00950EAC">
          <w:pPr>
            <w:pStyle w:val="ListLevel1"/>
          </w:pPr>
          <w:r w:rsidRPr="00FF2450">
            <w:t>(4)</w:t>
          </w:r>
          <w:r w:rsidRPr="00FF2450">
            <w:tab/>
            <w:t>significant lymphatic enlargement;</w:t>
          </w:r>
        </w:p>
        <w:p w14:paraId="6DAB7182" w14:textId="77777777" w:rsidR="005F4710" w:rsidRPr="00FF2450" w:rsidRDefault="00581773" w:rsidP="00950EAC">
          <w:pPr>
            <w:pStyle w:val="ListLevel1"/>
          </w:pPr>
          <w:r w:rsidRPr="00FF2450">
            <w:t>(5)</w:t>
          </w:r>
          <w:r w:rsidRPr="00FF2450">
            <w:tab/>
            <w:t>enlargement of the spleen;</w:t>
          </w:r>
        </w:p>
        <w:p w14:paraId="652E68CF" w14:textId="77777777" w:rsidR="005F4710" w:rsidRPr="00FF2450" w:rsidRDefault="00581773" w:rsidP="00950EAC">
          <w:pPr>
            <w:pStyle w:val="Normal1"/>
          </w:pPr>
          <w:r w:rsidRPr="00FF2450">
            <w:t>shall be referred to the licensing authority. A fit assessment may be considered subject to satisfactory aero-medical evaluation.</w:t>
          </w:r>
        </w:p>
        <w:bookmarkEnd w:id="1949"/>
        <w:bookmarkEnd w:id="1948"/>
        <w:bookmarkEnd w:id="1947"/>
        <w:p w14:paraId="4077AC49" w14:textId="77777777" w:rsidR="005F4710" w:rsidRPr="00FF2450" w:rsidRDefault="00581773" w:rsidP="00592828">
          <w:pPr>
            <w:pStyle w:val="ListLevel0"/>
          </w:pPr>
          <w:r w:rsidRPr="00FF2450">
            <w:t>(c)</w:t>
          </w:r>
          <w:r w:rsidRPr="00FF2450">
            <w:tab/>
            <w:t>Applicants suffering from acute leukaemia shall be assessed as unfit.</w:t>
          </w:r>
        </w:p>
      </w:sdtContent>
    </w:sdt>
    <w:bookmarkStart w:id="1953" w:name="_DxCrossRefBm1379192757" w:displacedByCustomXml="next"/>
    <w:bookmarkStart w:id="1954" w:name="_DxCrossRefBm9000310" w:displacedByCustomXml="next"/>
    <w:bookmarkStart w:id="1955" w:name="_Toc427661653" w:displacedByCustomXml="next"/>
    <w:bookmarkStart w:id="1956" w:name="_Toc409683360_0" w:displacedByCustomXml="next"/>
    <w:bookmarkStart w:id="1957" w:name="_Toc405820199_0" w:displacedByCustomXml="next"/>
    <w:bookmarkStart w:id="1958" w:name="_Toc373246770_0" w:displacedByCustomXml="next"/>
    <w:sdt>
      <w:sdtPr>
        <w:rPr>
          <w:b w:val="0"/>
          <w:color w:val="auto"/>
          <w:sz w:val="22"/>
          <w:lang w:val="en-US"/>
        </w:rPr>
        <w:alias w:val="topic"/>
        <w:tag w:val="topic"/>
        <w:id w:val="805672324"/>
      </w:sdtPr>
      <w:sdtContent>
        <w:p w14:paraId="4A193340" w14:textId="77777777" w:rsidR="004873BF" w:rsidRPr="00FF2450" w:rsidRDefault="00581773" w:rsidP="000F573D">
          <w:pPr>
            <w:pStyle w:val="Heading5AMC"/>
          </w:pPr>
          <w:r w:rsidRPr="00FF2450">
            <w:t xml:space="preserve">AMC1 ATCO.MED.B.030 </w:t>
          </w:r>
          <w:r w:rsidR="009A5AEC">
            <w:t xml:space="preserve"> </w:t>
          </w:r>
          <w:r w:rsidRPr="00FF2450">
            <w:t>Haematology</w:t>
          </w:r>
          <w:bookmarkEnd w:id="1958"/>
          <w:bookmarkEnd w:id="1957"/>
          <w:bookmarkEnd w:id="1956"/>
          <w:bookmarkEnd w:id="1955"/>
          <w:bookmarkEnd w:id="1954"/>
          <w:bookmarkEnd w:id="1953"/>
        </w:p>
        <w:p w14:paraId="43D00A12" w14:textId="77777777" w:rsidR="004873BF" w:rsidRPr="00FF2450" w:rsidRDefault="00581773" w:rsidP="008E0BA4">
          <w:pPr>
            <w:pStyle w:val="ListLevel0"/>
          </w:pPr>
          <w:r w:rsidRPr="00FF2450">
            <w:t>(a)</w:t>
          </w:r>
          <w:r w:rsidRPr="00FF2450">
            <w:tab/>
            <w:t>Anaemia</w:t>
          </w:r>
        </w:p>
        <w:p w14:paraId="1F1F3CFE" w14:textId="77777777" w:rsidR="004873BF" w:rsidRPr="00FF2450" w:rsidRDefault="00581773" w:rsidP="00AE5C47">
          <w:pPr>
            <w:pStyle w:val="ListLevel1"/>
          </w:pPr>
          <w:r w:rsidRPr="00FF2450">
            <w:t>(1)</w:t>
          </w:r>
          <w:r w:rsidRPr="00FF2450">
            <w:tab/>
            <w:t>Anaemia demonstrated by a reduced haemoglobin level should require investigation. A fit assessment may be considered in cases where the primary cause has been treated (e.g. iron or B12 deficiency) and the haemoglobin or haematocrit has stabilised at a satisfactory level. The recommended range of the haemoglobin level is 11–17 g/dl.</w:t>
          </w:r>
        </w:p>
        <w:p w14:paraId="0C7397B2" w14:textId="77777777" w:rsidR="004873BF" w:rsidRPr="00FF2450" w:rsidRDefault="00581773" w:rsidP="00AE5C47">
          <w:pPr>
            <w:pStyle w:val="ListLevel1"/>
          </w:pPr>
          <w:r w:rsidRPr="00FF2450">
            <w:t>(2)</w:t>
          </w:r>
          <w:r w:rsidRPr="00FF2450">
            <w:tab/>
            <w:t>Anaemia which is unamenable to treatment should be disqualifying.</w:t>
          </w:r>
        </w:p>
        <w:p w14:paraId="498F3CB7" w14:textId="77777777" w:rsidR="004873BF" w:rsidRPr="00FF2450" w:rsidRDefault="00581773" w:rsidP="0071538A">
          <w:pPr>
            <w:pStyle w:val="ListLevel0"/>
          </w:pPr>
          <w:r w:rsidRPr="00FF2450">
            <w:lastRenderedPageBreak/>
            <w:t>(b)</w:t>
          </w:r>
          <w:r w:rsidRPr="00FF2450">
            <w:tab/>
            <w:t>Haemoglobinopathy</w:t>
          </w:r>
        </w:p>
        <w:p w14:paraId="17190309" w14:textId="77777777" w:rsidR="004873BF" w:rsidRPr="00FF2450" w:rsidRDefault="00581773" w:rsidP="00AE5C47">
          <w:pPr>
            <w:pStyle w:val="Normal1"/>
          </w:pPr>
          <w:r w:rsidRPr="00FF2450">
            <w:t>Applicants with a haemoglobinopathy should be assessed as unfit. A fit assessment may be considered where minor thalassaemia, sickle cell disease or other haemoglobinopathy is diagnosed without a history of crises and where full functional capability is demonstrated.</w:t>
          </w:r>
        </w:p>
        <w:p w14:paraId="35963FD8" w14:textId="77777777" w:rsidR="004873BF" w:rsidRPr="00FF2450" w:rsidRDefault="00581773" w:rsidP="0071538A">
          <w:pPr>
            <w:pStyle w:val="ListLevel0"/>
          </w:pPr>
          <w:r w:rsidRPr="00FF2450">
            <w:t>(c)</w:t>
          </w:r>
          <w:r w:rsidRPr="00FF2450">
            <w:tab/>
            <w:t>Coagulation disorders</w:t>
          </w:r>
        </w:p>
        <w:p w14:paraId="601C178F" w14:textId="77777777" w:rsidR="004873BF" w:rsidRPr="00FF2450" w:rsidRDefault="00581773" w:rsidP="00AE5C47">
          <w:pPr>
            <w:pStyle w:val="ListLevel1"/>
          </w:pPr>
          <w:r w:rsidRPr="00FF2450">
            <w:t>(1)</w:t>
          </w:r>
          <w:r w:rsidRPr="00FF2450">
            <w:tab/>
            <w:t>Significant coagulation disorders require investigation. A fit assessment may be considered if there is no history of significant bleeding or clotting episodes and the haematological data indicate that it is safe to do so.</w:t>
          </w:r>
        </w:p>
        <w:p w14:paraId="30C0BDD7" w14:textId="77777777" w:rsidR="004873BF" w:rsidRPr="00FF2450" w:rsidRDefault="00581773" w:rsidP="00AE5C47">
          <w:pPr>
            <w:pStyle w:val="ListLevel1"/>
          </w:pPr>
          <w:r w:rsidRPr="00FF2450">
            <w:t>(2)</w:t>
          </w:r>
          <w:r w:rsidR="008B4E7E">
            <w:tab/>
          </w:r>
          <w:r w:rsidRPr="00FF2450">
            <w:t xml:space="preserve">If anticoagulant therapy is prescribed, </w:t>
          </w:r>
          <w:hyperlink w:anchor="_DxCrossRefBm1379192744" w:history="1">
            <w:r w:rsidR="009A5AEC">
              <w:rPr>
                <w:rStyle w:val="Hyperlink"/>
              </w:rPr>
              <w:t>AMC1 ATCO.MED.B.010(g)</w:t>
            </w:r>
          </w:hyperlink>
          <w:r>
            <w:t xml:space="preserve"> should be followed.</w:t>
          </w:r>
        </w:p>
        <w:p w14:paraId="6D3FA25E" w14:textId="77777777" w:rsidR="004873BF" w:rsidRPr="00FF2450" w:rsidRDefault="00581773" w:rsidP="0071538A">
          <w:pPr>
            <w:pStyle w:val="ListLevel0"/>
          </w:pPr>
          <w:r w:rsidRPr="00FF2450">
            <w:t>(d)</w:t>
          </w:r>
          <w:r w:rsidRPr="00FF2450">
            <w:tab/>
            <w:t>Disorders of the lymphatic system</w:t>
          </w:r>
        </w:p>
        <w:p w14:paraId="3D44D201" w14:textId="77777777" w:rsidR="004873BF" w:rsidRPr="00FF2450" w:rsidRDefault="00581773" w:rsidP="00AE5C47">
          <w:pPr>
            <w:pStyle w:val="Normal1"/>
          </w:pPr>
          <w:r w:rsidRPr="00FF2450">
            <w:t>Lymphatic enlargement requires investigation. A fit assessment may be considered in cases of an acute infectious process which is fully recovered, or Hodgkin’s lymphoma, or other lymphoid malignancy which has been treated and is in full remission, or that re</w:t>
          </w:r>
          <w:r w:rsidR="009A5AEC">
            <w:t>quires minimal or no treatment.</w:t>
          </w:r>
        </w:p>
        <w:p w14:paraId="143952E6" w14:textId="77777777" w:rsidR="007628EA" w:rsidRDefault="007628EA" w:rsidP="0071538A">
          <w:pPr>
            <w:pStyle w:val="ListLevel0"/>
          </w:pPr>
        </w:p>
        <w:p w14:paraId="762DEF8F" w14:textId="77777777" w:rsidR="004873BF" w:rsidRPr="00FF2450" w:rsidRDefault="00581773" w:rsidP="0071538A">
          <w:pPr>
            <w:pStyle w:val="ListLevel0"/>
          </w:pPr>
          <w:r w:rsidRPr="00FF2450">
            <w:t>(e)</w:t>
          </w:r>
          <w:r w:rsidRPr="00FF2450">
            <w:tab/>
            <w:t>Leukaemia</w:t>
          </w:r>
        </w:p>
        <w:p w14:paraId="5B4C2F04" w14:textId="77777777" w:rsidR="004873BF" w:rsidRPr="00FF2450" w:rsidRDefault="00581773" w:rsidP="00AE5C47">
          <w:pPr>
            <w:pStyle w:val="ListLevel1"/>
          </w:pPr>
          <w:r w:rsidRPr="00FF2450">
            <w:t>(1)</w:t>
          </w:r>
          <w:r w:rsidRPr="00FF2450">
            <w:tab/>
            <w:t>Applicants with acute leukaemia should be assessed as unfit. Once in established remission, app</w:t>
          </w:r>
          <w:r w:rsidR="009A5AEC">
            <w:t>licants may be assessed as fit.</w:t>
          </w:r>
        </w:p>
        <w:p w14:paraId="14B4A637" w14:textId="77777777" w:rsidR="004873BF" w:rsidRPr="00FF2450" w:rsidRDefault="00581773" w:rsidP="00AE5C47">
          <w:pPr>
            <w:pStyle w:val="ListLevel1"/>
          </w:pPr>
          <w:r w:rsidRPr="00FF2450">
            <w:t>(2)</w:t>
          </w:r>
          <w:r w:rsidRPr="00FF2450">
            <w:tab/>
            <w:t>Applicants with chronic leukaemia should be assessed as unfit. A fit assessment may be considered after remission and a period of demonstrated stability.</w:t>
          </w:r>
        </w:p>
        <w:p w14:paraId="715945D3" w14:textId="77777777" w:rsidR="004873BF" w:rsidRPr="00FF2450" w:rsidRDefault="00581773" w:rsidP="00AE5C47">
          <w:pPr>
            <w:pStyle w:val="ListLevel1"/>
          </w:pPr>
          <w:r w:rsidRPr="00FF2450">
            <w:t>(3)</w:t>
          </w:r>
          <w:r w:rsidRPr="00FF2450">
            <w:tab/>
            <w:t>Applicants with a history of leukaemia should have no history of central nervous system involvement and no continuing side effects from treatment which are likely to interfere with the safe exercise of the privileges of the licence. Haemoglobin and platelet levels should be satisfactory.</w:t>
          </w:r>
        </w:p>
        <w:p w14:paraId="08D89230" w14:textId="77777777" w:rsidR="004873BF" w:rsidRPr="00FF2450" w:rsidRDefault="00581773" w:rsidP="00AE5C47">
          <w:pPr>
            <w:pStyle w:val="ListLevel1"/>
          </w:pPr>
          <w:r w:rsidRPr="00FF2450">
            <w:t>(4)</w:t>
          </w:r>
          <w:r w:rsidRPr="00FF2450">
            <w:tab/>
            <w:t>Regular follow-up is required in all cases of leukaemia.</w:t>
          </w:r>
        </w:p>
        <w:p w14:paraId="776CE984" w14:textId="77777777" w:rsidR="004873BF" w:rsidRPr="00FF2450" w:rsidRDefault="00581773" w:rsidP="0071538A">
          <w:pPr>
            <w:pStyle w:val="ListLevel0"/>
          </w:pPr>
          <w:r w:rsidRPr="00FF2450">
            <w:t>(f)</w:t>
          </w:r>
          <w:r w:rsidRPr="00FF2450">
            <w:tab/>
            <w:t>Splenomegaly</w:t>
          </w:r>
        </w:p>
        <w:p w14:paraId="284761FE" w14:textId="77777777" w:rsidR="004873BF" w:rsidRPr="00FF2450" w:rsidRDefault="00581773" w:rsidP="00AE5C47">
          <w:pPr>
            <w:pStyle w:val="Normal1"/>
          </w:pPr>
          <w:r w:rsidRPr="00FF2450">
            <w:t>Splenomegaly requires investigation. A fit assessment may be considered if the enlargement is minimal, stable and no associated pathology is demonstrated, or if the enlargement is minimal and associated wit</w:t>
          </w:r>
          <w:r w:rsidR="009A5AEC">
            <w:t>h another acceptable condition.</w:t>
          </w:r>
        </w:p>
      </w:sdtContent>
    </w:sdt>
    <w:bookmarkStart w:id="1959" w:name="_DxCrossRefBm1379192758" w:displacedByCustomXml="next"/>
    <w:bookmarkStart w:id="1960" w:name="_DxCrossRefBm9000311" w:displacedByCustomXml="next"/>
    <w:bookmarkStart w:id="1961" w:name="_Toc427661654" w:displacedByCustomXml="next"/>
    <w:bookmarkStart w:id="1962" w:name="_Toc409683361" w:displacedByCustomXml="next"/>
    <w:bookmarkStart w:id="1963" w:name="_Toc405820200" w:displacedByCustomXml="next"/>
    <w:bookmarkStart w:id="1964" w:name="_Toc373246771" w:displacedByCustomXml="next"/>
    <w:sdt>
      <w:sdtPr>
        <w:rPr>
          <w:b w:val="0"/>
          <w:color w:val="auto"/>
          <w:sz w:val="22"/>
          <w:lang w:val="en-US"/>
        </w:rPr>
        <w:alias w:val="topic"/>
        <w:tag w:val="topic"/>
        <w:id w:val="-1030465677"/>
      </w:sdtPr>
      <w:sdtContent>
        <w:p w14:paraId="55871C9F" w14:textId="77777777" w:rsidR="004873BF" w:rsidRPr="00FF2450" w:rsidRDefault="00581773" w:rsidP="000F573D">
          <w:pPr>
            <w:pStyle w:val="Heading5GM"/>
          </w:pPr>
          <w:r w:rsidRPr="00FF2450">
            <w:t xml:space="preserve">GM1 ATCO.MED.B.030 </w:t>
          </w:r>
          <w:r w:rsidR="00B52A69">
            <w:t xml:space="preserve"> </w:t>
          </w:r>
          <w:r w:rsidRPr="00FF2450">
            <w:t>Haematology</w:t>
          </w:r>
          <w:bookmarkEnd w:id="1964"/>
          <w:bookmarkEnd w:id="1963"/>
          <w:bookmarkEnd w:id="1962"/>
          <w:bookmarkEnd w:id="1961"/>
          <w:bookmarkEnd w:id="1960"/>
          <w:bookmarkEnd w:id="1959"/>
        </w:p>
        <w:p w14:paraId="3B61E750" w14:textId="77777777" w:rsidR="004873BF" w:rsidRPr="00FF2450" w:rsidRDefault="00581773" w:rsidP="00854D1F">
          <w:pPr>
            <w:pStyle w:val="Heading6OrgManual"/>
          </w:pPr>
          <w:r w:rsidRPr="00FF2450">
            <w:t>HODGKIN’S LYMPHOMA</w:t>
          </w:r>
        </w:p>
        <w:p w14:paraId="35F3C2F4" w14:textId="77777777" w:rsidR="004873BF" w:rsidRPr="00FF2450" w:rsidRDefault="00581773" w:rsidP="000F573D">
          <w:r w:rsidRPr="00FF2450">
            <w:t>Due to potential side effects of specific chemotherapeutic agents, the precise regime utilised should be taken into account.</w:t>
          </w:r>
        </w:p>
      </w:sdtContent>
    </w:sdt>
    <w:bookmarkStart w:id="1965" w:name="_DxCrossRefBm1379192759" w:displacedByCustomXml="next"/>
    <w:bookmarkStart w:id="1966" w:name="_DxCrossRefBm9000312" w:displacedByCustomXml="next"/>
    <w:bookmarkStart w:id="1967" w:name="_Toc427661655" w:displacedByCustomXml="next"/>
    <w:bookmarkStart w:id="1968" w:name="_Toc409683362" w:displacedByCustomXml="next"/>
    <w:bookmarkStart w:id="1969" w:name="_Toc405820201" w:displacedByCustomXml="next"/>
    <w:bookmarkStart w:id="1970" w:name="_Toc373246772" w:displacedByCustomXml="next"/>
    <w:sdt>
      <w:sdtPr>
        <w:rPr>
          <w:b w:val="0"/>
          <w:color w:val="auto"/>
          <w:sz w:val="22"/>
          <w:lang w:val="en-US"/>
        </w:rPr>
        <w:alias w:val="topic"/>
        <w:tag w:val="topic"/>
        <w:id w:val="836102987"/>
      </w:sdtPr>
      <w:sdtContent>
        <w:p w14:paraId="638ACAC7" w14:textId="77777777" w:rsidR="004873BF" w:rsidRPr="00FF2450" w:rsidRDefault="00581773" w:rsidP="000F573D">
          <w:pPr>
            <w:pStyle w:val="Heading5GM"/>
          </w:pPr>
          <w:r w:rsidRPr="00FF2450">
            <w:t xml:space="preserve">GM2 ATCO.MED.B.030 </w:t>
          </w:r>
          <w:r w:rsidR="007A3717">
            <w:t xml:space="preserve"> </w:t>
          </w:r>
          <w:r w:rsidRPr="00FF2450">
            <w:t>Haematology</w:t>
          </w:r>
          <w:bookmarkEnd w:id="1970"/>
          <w:bookmarkEnd w:id="1969"/>
          <w:bookmarkEnd w:id="1968"/>
          <w:bookmarkEnd w:id="1967"/>
          <w:bookmarkEnd w:id="1966"/>
          <w:bookmarkEnd w:id="1965"/>
        </w:p>
        <w:p w14:paraId="5E9220B6" w14:textId="77777777" w:rsidR="004873BF" w:rsidRPr="00FF2450" w:rsidRDefault="00581773" w:rsidP="006D6E5D">
          <w:pPr>
            <w:pStyle w:val="Heading6OrgManual"/>
          </w:pPr>
          <w:r w:rsidRPr="00FF2450">
            <w:t>CHRONIC LEUKAEMIA</w:t>
          </w:r>
        </w:p>
        <w:p w14:paraId="26FDDFF4" w14:textId="77777777" w:rsidR="004873BF" w:rsidRPr="00FF2450" w:rsidRDefault="00581773" w:rsidP="000F573D">
          <w:r w:rsidRPr="00FF2450">
            <w:t>A fit assessment may be considered if the chronic leukaemia has been diagnosed as:</w:t>
          </w:r>
        </w:p>
        <w:p w14:paraId="74855473" w14:textId="77777777" w:rsidR="004873BF" w:rsidRPr="00FF2450" w:rsidRDefault="00581773" w:rsidP="0071538A">
          <w:pPr>
            <w:pStyle w:val="ListLevel0"/>
          </w:pPr>
          <w:r w:rsidRPr="00FF2450">
            <w:t>(a)</w:t>
          </w:r>
          <w:r w:rsidRPr="00FF2450">
            <w:tab/>
            <w:t>lymphatic at stages 0, I, and possibly II without anaemia and minimal treatment; or</w:t>
          </w:r>
        </w:p>
        <w:p w14:paraId="3A05C48D" w14:textId="77777777" w:rsidR="004873BF" w:rsidRPr="00FF2450" w:rsidRDefault="00581773" w:rsidP="0071538A">
          <w:pPr>
            <w:pStyle w:val="ListLevel0"/>
          </w:pPr>
          <w:r w:rsidRPr="00FF2450">
            <w:t>(b)</w:t>
          </w:r>
          <w:r w:rsidRPr="00FF2450">
            <w:tab/>
            <w:t>stable ‘hairy cell’ leukaemia with normal haemoglobin and platelets.</w:t>
          </w:r>
        </w:p>
      </w:sdtContent>
    </w:sdt>
    <w:bookmarkStart w:id="1971" w:name="_DxCrossRefBm1379192760" w:displacedByCustomXml="next"/>
    <w:bookmarkStart w:id="1972" w:name="_DxCrossRefBm9000313" w:displacedByCustomXml="next"/>
    <w:bookmarkStart w:id="1973" w:name="_Toc427661656" w:displacedByCustomXml="next"/>
    <w:bookmarkStart w:id="1974" w:name="_Toc409683363" w:displacedByCustomXml="next"/>
    <w:bookmarkStart w:id="1975" w:name="_Toc405820202" w:displacedByCustomXml="next"/>
    <w:bookmarkStart w:id="1976" w:name="_Toc373246773" w:displacedByCustomXml="next"/>
    <w:sdt>
      <w:sdtPr>
        <w:rPr>
          <w:b w:val="0"/>
          <w:color w:val="auto"/>
          <w:sz w:val="22"/>
          <w:lang w:val="en-US"/>
        </w:rPr>
        <w:alias w:val="topic"/>
        <w:tag w:val="topic"/>
        <w:id w:val="35312509"/>
      </w:sdtPr>
      <w:sdtContent>
        <w:p w14:paraId="0A5229F8" w14:textId="77777777" w:rsidR="004873BF" w:rsidRPr="00FF2450" w:rsidRDefault="00581773" w:rsidP="000F573D">
          <w:pPr>
            <w:pStyle w:val="Heading5GM"/>
          </w:pPr>
          <w:r w:rsidRPr="00FF2450">
            <w:t>GM3 ATCO.MED.B.030</w:t>
          </w:r>
          <w:r w:rsidR="00FD738F">
            <w:t xml:space="preserve"> </w:t>
          </w:r>
          <w:r w:rsidRPr="00FF2450">
            <w:t xml:space="preserve"> Haematology</w:t>
          </w:r>
          <w:bookmarkEnd w:id="1976"/>
          <w:bookmarkEnd w:id="1975"/>
          <w:bookmarkEnd w:id="1974"/>
          <w:bookmarkEnd w:id="1973"/>
          <w:bookmarkEnd w:id="1972"/>
          <w:bookmarkEnd w:id="1971"/>
        </w:p>
        <w:p w14:paraId="0D20D348" w14:textId="77777777" w:rsidR="004873BF" w:rsidRPr="00FF2450" w:rsidRDefault="00581773" w:rsidP="000A45C0">
          <w:pPr>
            <w:pStyle w:val="Heading6OrgManual"/>
          </w:pPr>
          <w:r w:rsidRPr="00FF2450">
            <w:t>SPLENOMEGALY</w:t>
          </w:r>
        </w:p>
        <w:p w14:paraId="3F562FDF" w14:textId="77777777" w:rsidR="004873BF" w:rsidRPr="00FF2450" w:rsidRDefault="00581773" w:rsidP="0071538A">
          <w:pPr>
            <w:pStyle w:val="ListLevel0"/>
          </w:pPr>
          <w:r w:rsidRPr="00FF2450">
            <w:t>(a)</w:t>
          </w:r>
          <w:r w:rsidRPr="00FF2450">
            <w:tab/>
            <w:t>Splenomegaly should not preclude a fit assessment, but should be assessed on an individual basis.</w:t>
          </w:r>
        </w:p>
        <w:p w14:paraId="6877591F" w14:textId="77777777" w:rsidR="004873BF" w:rsidRPr="00FF2450" w:rsidRDefault="00581773" w:rsidP="0071538A">
          <w:pPr>
            <w:pStyle w:val="ListLevel0"/>
          </w:pPr>
          <w:r w:rsidRPr="00FF2450">
            <w:t>(b)</w:t>
          </w:r>
          <w:r w:rsidRPr="00FF2450">
            <w:tab/>
            <w:t>Associated pathology of splenomegaly is e.g. treated chronic malaria.</w:t>
          </w:r>
        </w:p>
        <w:p w14:paraId="45A2F5AB" w14:textId="77777777" w:rsidR="004873BF" w:rsidRPr="00FF2450" w:rsidRDefault="00581773" w:rsidP="0071538A">
          <w:pPr>
            <w:pStyle w:val="ListLevel0"/>
          </w:pPr>
          <w:r w:rsidRPr="00FF2450">
            <w:t>(c)</w:t>
          </w:r>
          <w:r w:rsidRPr="00FF2450">
            <w:tab/>
            <w:t>An acceptable condition associated with splenomegaly is e.g. Hodgkin’s lymphoma in remission.</w:t>
          </w:r>
        </w:p>
      </w:sdtContent>
    </w:sdt>
    <w:bookmarkStart w:id="1977" w:name="_Toc373246774" w:displacedByCustomXml="next"/>
    <w:bookmarkStart w:id="1978" w:name="_Toc405820203" w:displacedByCustomXml="next"/>
    <w:bookmarkStart w:id="1979" w:name="_Toc409683364" w:displacedByCustomXml="next"/>
    <w:bookmarkStart w:id="1980" w:name="_DxCrossRefBm1379192761" w:displacedByCustomXml="next"/>
    <w:bookmarkStart w:id="1981" w:name="_DxCrossRefBm9000314" w:displacedByCustomXml="next"/>
    <w:bookmarkStart w:id="1982" w:name="_Toc427661657" w:displacedByCustomXml="next"/>
    <w:sdt>
      <w:sdtPr>
        <w:rPr>
          <w:b w:val="0"/>
          <w:color w:val="auto"/>
          <w:sz w:val="22"/>
          <w:szCs w:val="24"/>
          <w:lang w:val="en-US"/>
        </w:rPr>
        <w:alias w:val="topic"/>
        <w:tag w:val="topic"/>
        <w:id w:val="1030633787"/>
      </w:sdtPr>
      <w:sdtContent>
        <w:p w14:paraId="17B7812F" w14:textId="77777777" w:rsidR="005F4710" w:rsidRPr="00FF2450" w:rsidRDefault="00581773" w:rsidP="000F573D">
          <w:pPr>
            <w:pStyle w:val="Heading4IR"/>
          </w:pPr>
          <w:r w:rsidRPr="00FF2450">
            <w:t>ATCO.MED.B.035</w:t>
          </w:r>
          <w:r w:rsidR="00DF5219">
            <w:t xml:space="preserve"> </w:t>
          </w:r>
          <w:r w:rsidRPr="00FF2450">
            <w:t xml:space="preserve"> Genitourinary system</w:t>
          </w:r>
          <w:bookmarkEnd w:id="1982"/>
          <w:bookmarkEnd w:id="1981"/>
          <w:bookmarkEnd w:id="1980"/>
        </w:p>
        <w:p w14:paraId="75E3964D" w14:textId="77777777" w:rsidR="005F4710" w:rsidRPr="00FF2450" w:rsidRDefault="00581773" w:rsidP="00DD5957">
          <w:pPr>
            <w:pStyle w:val="ListLevel0"/>
          </w:pPr>
          <w:r w:rsidRPr="00FF2450">
            <w:t>(a)</w:t>
          </w:r>
          <w:r w:rsidRPr="00FF2450">
            <w:tab/>
            <w:t>Urinalysis shall form part of every aero-medical examination. The urine shall contain no abnormal element considered to be of pathological significance.</w:t>
          </w:r>
        </w:p>
        <w:p w14:paraId="370A0AF3" w14:textId="77777777" w:rsidR="005F4710" w:rsidRPr="00FF2450" w:rsidRDefault="00581773" w:rsidP="0071538A">
          <w:pPr>
            <w:pStyle w:val="ListLevel0"/>
          </w:pPr>
          <w:r w:rsidRPr="00FF2450">
            <w:t>(b)</w:t>
          </w:r>
          <w:r w:rsidRPr="00FF2450">
            <w:tab/>
            <w:t>Applicants with any sequelae of disease or surgical procedures on the genitourinary system or its adnexa likely to cause incapacitation, in particular any obstruction due to stricture or compression, shall be assessed as unfit.</w:t>
          </w:r>
        </w:p>
        <w:p w14:paraId="1752D33D" w14:textId="77777777" w:rsidR="005F4710" w:rsidRPr="00FF2450" w:rsidRDefault="00581773" w:rsidP="0071538A">
          <w:pPr>
            <w:pStyle w:val="ListLevel0"/>
          </w:pPr>
          <w:r w:rsidRPr="00FF2450">
            <w:t>(c)</w:t>
          </w:r>
          <w:r w:rsidRPr="00FF2450">
            <w:tab/>
            <w:t>Applicants with a genitourinary disorder, such as:</w:t>
          </w:r>
        </w:p>
        <w:p w14:paraId="5F7E7F29" w14:textId="77777777" w:rsidR="005F4710" w:rsidRPr="00FF2450" w:rsidRDefault="00581773" w:rsidP="00777263">
          <w:pPr>
            <w:pStyle w:val="ListLevel1"/>
          </w:pPr>
          <w:r w:rsidRPr="00FF2450">
            <w:t>(1)</w:t>
          </w:r>
          <w:r w:rsidRPr="00FF2450">
            <w:tab/>
            <w:t>renal disease;</w:t>
          </w:r>
        </w:p>
        <w:p w14:paraId="12E123FC" w14:textId="77777777" w:rsidR="005F4710" w:rsidRPr="00FF2450" w:rsidRDefault="00581773" w:rsidP="00777263">
          <w:pPr>
            <w:pStyle w:val="ListLevel1"/>
          </w:pPr>
          <w:r w:rsidRPr="00FF2450">
            <w:t>(2)</w:t>
          </w:r>
          <w:r w:rsidRPr="00FF2450">
            <w:tab/>
            <w:t>one or more urinary calculi;</w:t>
          </w:r>
        </w:p>
        <w:p w14:paraId="622E3716" w14:textId="77777777" w:rsidR="005F4710" w:rsidRPr="00FF2450" w:rsidRDefault="00581773" w:rsidP="00777263">
          <w:pPr>
            <w:pStyle w:val="Normal1"/>
          </w:pPr>
          <w:r w:rsidRPr="00FF2450">
            <w:t>may be assessed as fit subject to satisfactory renal/urological evaluation.</w:t>
          </w:r>
        </w:p>
        <w:p w14:paraId="22043E35" w14:textId="77777777" w:rsidR="005F4710" w:rsidRPr="00FF2450" w:rsidRDefault="00581773" w:rsidP="0071538A">
          <w:pPr>
            <w:pStyle w:val="ListLevel0"/>
          </w:pPr>
          <w:r w:rsidRPr="00FF2450">
            <w:t>(d)</w:t>
          </w:r>
          <w:r w:rsidRPr="00FF2450">
            <w:tab/>
            <w:t>Applicants who have undergone:</w:t>
          </w:r>
        </w:p>
        <w:p w14:paraId="17D32A5C" w14:textId="77777777" w:rsidR="005F4710" w:rsidRPr="00FF2450" w:rsidRDefault="00581773" w:rsidP="00777263">
          <w:pPr>
            <w:pStyle w:val="ListLevel1"/>
          </w:pPr>
          <w:r w:rsidRPr="00FF2450">
            <w:t>(1)</w:t>
          </w:r>
          <w:r w:rsidRPr="00FF2450">
            <w:tab/>
            <w:t>a major surgical operation in the genitourinary system or its adnexa involving a total or partial excision or a diversion of its organs; or</w:t>
          </w:r>
        </w:p>
        <w:p w14:paraId="1B0CBA41" w14:textId="77777777" w:rsidR="005F4710" w:rsidRPr="00FF2450" w:rsidRDefault="00581773" w:rsidP="00777263">
          <w:pPr>
            <w:pStyle w:val="ListLevel1"/>
          </w:pPr>
          <w:r w:rsidRPr="00FF2450">
            <w:t>(2)</w:t>
          </w:r>
          <w:r w:rsidRPr="00FF2450">
            <w:tab/>
            <w:t>major urological surgery;</w:t>
          </w:r>
        </w:p>
        <w:bookmarkEnd w:id="1979"/>
        <w:bookmarkEnd w:id="1978"/>
        <w:bookmarkEnd w:id="1977"/>
        <w:p w14:paraId="5252173E" w14:textId="77777777" w:rsidR="005F4710" w:rsidRPr="00FF2450" w:rsidRDefault="00581773" w:rsidP="00777263">
          <w:pPr>
            <w:pStyle w:val="Normal1"/>
          </w:pPr>
          <w:r w:rsidRPr="00FF2450">
            <w:t>shall be referred to the licensing authority for an aero-medical assessment after full recovery before a fit assessment may be considered.</w:t>
          </w:r>
        </w:p>
      </w:sdtContent>
    </w:sdt>
    <w:bookmarkStart w:id="1983" w:name="_DxCrossRefBm1379192762" w:displacedByCustomXml="next"/>
    <w:bookmarkStart w:id="1984" w:name="_DxCrossRefBm9000315" w:displacedByCustomXml="next"/>
    <w:bookmarkStart w:id="1985" w:name="_Toc427661658" w:displacedByCustomXml="next"/>
    <w:bookmarkStart w:id="1986" w:name="_Toc409683364_0" w:displacedByCustomXml="next"/>
    <w:bookmarkStart w:id="1987" w:name="_Toc405820203_0" w:displacedByCustomXml="next"/>
    <w:bookmarkStart w:id="1988" w:name="_Toc373246774_0" w:displacedByCustomXml="next"/>
    <w:sdt>
      <w:sdtPr>
        <w:rPr>
          <w:b w:val="0"/>
          <w:color w:val="auto"/>
          <w:sz w:val="22"/>
          <w:lang w:val="en-US"/>
        </w:rPr>
        <w:alias w:val="topic"/>
        <w:tag w:val="topic"/>
        <w:id w:val="-904055249"/>
      </w:sdtPr>
      <w:sdtContent>
        <w:p w14:paraId="3252983D" w14:textId="77777777" w:rsidR="004873BF" w:rsidRPr="00FF2450" w:rsidRDefault="00581773" w:rsidP="000F573D">
          <w:pPr>
            <w:pStyle w:val="Heading5AMC"/>
          </w:pPr>
          <w:r w:rsidRPr="00FF2450">
            <w:t xml:space="preserve">AMC1 ATCO.MED.B.035 </w:t>
          </w:r>
          <w:r w:rsidR="00215CA8">
            <w:t xml:space="preserve"> </w:t>
          </w:r>
          <w:r w:rsidRPr="00FF2450">
            <w:t>Genitourinary system</w:t>
          </w:r>
          <w:bookmarkEnd w:id="1988"/>
          <w:bookmarkEnd w:id="1987"/>
          <w:bookmarkEnd w:id="1986"/>
          <w:bookmarkEnd w:id="1985"/>
          <w:bookmarkEnd w:id="1984"/>
          <w:bookmarkEnd w:id="1983"/>
        </w:p>
        <w:p w14:paraId="25A73986" w14:textId="77777777" w:rsidR="004873BF" w:rsidRPr="00FF2450" w:rsidRDefault="00581773" w:rsidP="00AB3159">
          <w:pPr>
            <w:pStyle w:val="ListLevel0"/>
          </w:pPr>
          <w:r w:rsidRPr="00FF2450">
            <w:t>(a)</w:t>
          </w:r>
          <w:r w:rsidRPr="00FF2450">
            <w:tab/>
            <w:t>Abnormal urinalysis</w:t>
          </w:r>
        </w:p>
        <w:p w14:paraId="1B568999" w14:textId="77777777" w:rsidR="004873BF" w:rsidRPr="00FF2450" w:rsidRDefault="00581773" w:rsidP="00514503">
          <w:pPr>
            <w:pStyle w:val="Normal1"/>
          </w:pPr>
          <w:r w:rsidRPr="00FF2450">
            <w:t>Any abnormal finding on urinalysis requires investigation. This investigation should include proteinuria, haematuria and glycosuria.</w:t>
          </w:r>
        </w:p>
        <w:p w14:paraId="61E963BC" w14:textId="77777777" w:rsidR="004873BF" w:rsidRPr="00FF2450" w:rsidRDefault="00581773" w:rsidP="007C722A">
          <w:pPr>
            <w:pStyle w:val="ListLevel0"/>
          </w:pPr>
          <w:r w:rsidRPr="00FF2450">
            <w:t>(b)</w:t>
          </w:r>
          <w:r w:rsidRPr="00FF2450">
            <w:tab/>
            <w:t>Renal disease</w:t>
          </w:r>
        </w:p>
        <w:p w14:paraId="51A40321" w14:textId="77777777" w:rsidR="004873BF" w:rsidRPr="00FF2450" w:rsidRDefault="00581773" w:rsidP="00514503">
          <w:pPr>
            <w:pStyle w:val="ListLevel1"/>
          </w:pPr>
          <w:r w:rsidRPr="00FF2450">
            <w:t>(1)</w:t>
          </w:r>
          <w:r w:rsidRPr="00FF2450">
            <w:tab/>
            <w:t>Applicants presenting with any signs of renal disease should be assessed as unfit. A fit assessment may be considered if blood pressure is satisfactory and renal function is acceptable.</w:t>
          </w:r>
        </w:p>
        <w:p w14:paraId="1C18EF0B" w14:textId="77777777" w:rsidR="004873BF" w:rsidRPr="00FF2450" w:rsidRDefault="00581773" w:rsidP="00514503">
          <w:pPr>
            <w:pStyle w:val="ListLevel1"/>
          </w:pPr>
          <w:r w:rsidRPr="00FF2450">
            <w:t>(2)</w:t>
          </w:r>
          <w:r w:rsidRPr="00FF2450">
            <w:tab/>
            <w:t>Applicants requiring dialysis should be assessed as unfit.</w:t>
          </w:r>
        </w:p>
        <w:p w14:paraId="03973B9D" w14:textId="77777777" w:rsidR="004873BF" w:rsidRPr="00FF2450" w:rsidRDefault="00581773" w:rsidP="007C722A">
          <w:pPr>
            <w:pStyle w:val="ListLevel0"/>
          </w:pPr>
          <w:r w:rsidRPr="00FF2450">
            <w:t>(c)</w:t>
          </w:r>
          <w:r w:rsidRPr="00FF2450">
            <w:tab/>
            <w:t>Urinary calculi</w:t>
          </w:r>
        </w:p>
        <w:p w14:paraId="5BD69581" w14:textId="77777777" w:rsidR="004873BF" w:rsidRPr="00FF2450" w:rsidRDefault="00581773" w:rsidP="00514503">
          <w:pPr>
            <w:pStyle w:val="ListLevel1"/>
          </w:pPr>
          <w:r w:rsidRPr="00FF2450">
            <w:t>(1)</w:t>
          </w:r>
          <w:r w:rsidRPr="00FF2450">
            <w:tab/>
            <w:t>Applicants with an asymptomatic calculus or a history of renal colic require investigation. A fit assessment may be considered after successful treatment for a calculus and with appropriate follow-up.</w:t>
          </w:r>
        </w:p>
        <w:p w14:paraId="52325ACA" w14:textId="77777777" w:rsidR="004873BF" w:rsidRPr="00FF2450" w:rsidRDefault="00581773" w:rsidP="00514503">
          <w:pPr>
            <w:pStyle w:val="ListLevel1"/>
          </w:pPr>
          <w:r w:rsidRPr="00FF2450">
            <w:t>(2)</w:t>
          </w:r>
          <w:r w:rsidRPr="00FF2450">
            <w:tab/>
            <w:t>Residual calculi should be disqualifying unless they are in a location where they are unlikely to move and give rise to symptoms.</w:t>
          </w:r>
        </w:p>
        <w:p w14:paraId="70D1EAEB" w14:textId="77777777" w:rsidR="004873BF" w:rsidRPr="00FF2450" w:rsidRDefault="00581773" w:rsidP="007C722A">
          <w:pPr>
            <w:pStyle w:val="ListLevel0"/>
          </w:pPr>
          <w:r w:rsidRPr="00FF2450">
            <w:lastRenderedPageBreak/>
            <w:t>(d)</w:t>
          </w:r>
          <w:r w:rsidRPr="00FF2450">
            <w:tab/>
            <w:t>Renal and urological surgery</w:t>
          </w:r>
        </w:p>
        <w:p w14:paraId="402E3D05" w14:textId="77777777" w:rsidR="004873BF" w:rsidRPr="00FF2450" w:rsidRDefault="00581773" w:rsidP="00514503">
          <w:pPr>
            <w:pStyle w:val="ListLevel1"/>
          </w:pPr>
          <w:r w:rsidRPr="00FF2450">
            <w:t>(1)</w:t>
          </w:r>
          <w:r w:rsidRPr="00FF2450">
            <w:tab/>
            <w:t>Applicants who have undergone a major surgical operation on the genitourinary system or its adnexa involving a total or partial excision or a diversion of any of its organs should be assessed as unfit until recovery is complete, the applicant is asymptomatic and the risk of secondary complications is minimal.</w:t>
          </w:r>
        </w:p>
        <w:p w14:paraId="48E7C833" w14:textId="77777777" w:rsidR="004873BF" w:rsidRPr="00FF2450" w:rsidRDefault="00581773" w:rsidP="00514503">
          <w:pPr>
            <w:pStyle w:val="ListLevel1"/>
          </w:pPr>
          <w:r w:rsidRPr="00FF2450">
            <w:t>(2)</w:t>
          </w:r>
          <w:r w:rsidRPr="00FF2450">
            <w:tab/>
            <w:t>Applicants with compensated nephrectomy without hypertension or uraemia may be assessed as fit.</w:t>
          </w:r>
        </w:p>
        <w:p w14:paraId="7EF82F21" w14:textId="77777777" w:rsidR="004873BF" w:rsidRPr="00FF2450" w:rsidRDefault="00581773" w:rsidP="00514503">
          <w:pPr>
            <w:pStyle w:val="ListLevel1"/>
          </w:pPr>
          <w:r w:rsidRPr="00FF2450">
            <w:t>(3)</w:t>
          </w:r>
          <w:r w:rsidRPr="00FF2450">
            <w:tab/>
            <w:t>Applicants who have undergone renal transplantation may be considered for a fit assessment if it is fully compensated and tolerated with only minimal immuno-suppressive therapy after at least 12 months.</w:t>
          </w:r>
        </w:p>
        <w:p w14:paraId="123506B1" w14:textId="77777777" w:rsidR="004873BF" w:rsidRPr="00FF2450" w:rsidRDefault="00581773" w:rsidP="00514503">
          <w:pPr>
            <w:pStyle w:val="ListLevel1"/>
          </w:pPr>
          <w:r w:rsidRPr="00FF2450">
            <w:t>(4)</w:t>
          </w:r>
          <w:r w:rsidRPr="00FF2450">
            <w:tab/>
            <w:t>Applicants who have undergone total cystectomy may be considered for a fit assessment if there is satisfactory urinary function, no infection and no recurrence of primary pathology.</w:t>
          </w:r>
        </w:p>
      </w:sdtContent>
    </w:sdt>
    <w:bookmarkStart w:id="1989" w:name="_Toc373246775" w:displacedByCustomXml="next"/>
    <w:bookmarkStart w:id="1990" w:name="_Toc405820204" w:displacedByCustomXml="next"/>
    <w:bookmarkStart w:id="1991" w:name="_Toc409683365" w:displacedByCustomXml="next"/>
    <w:bookmarkStart w:id="1992" w:name="_DxCrossRefBm1379192763" w:displacedByCustomXml="next"/>
    <w:bookmarkStart w:id="1993" w:name="_DxCrossRefBm9000316" w:displacedByCustomXml="next"/>
    <w:bookmarkStart w:id="1994" w:name="_Toc427661659" w:displacedByCustomXml="next"/>
    <w:sdt>
      <w:sdtPr>
        <w:rPr>
          <w:b w:val="0"/>
          <w:color w:val="auto"/>
          <w:sz w:val="22"/>
          <w:szCs w:val="24"/>
          <w:lang w:val="en-US"/>
        </w:rPr>
        <w:alias w:val="topic"/>
        <w:tag w:val="topic"/>
        <w:id w:val="-1899376527"/>
      </w:sdtPr>
      <w:sdtContent>
        <w:p w14:paraId="174E77F7" w14:textId="77777777" w:rsidR="005F4710" w:rsidRPr="00FF2450" w:rsidRDefault="00581773" w:rsidP="000F573D">
          <w:pPr>
            <w:pStyle w:val="Heading4IR"/>
          </w:pPr>
          <w:r w:rsidRPr="00FF2450">
            <w:t>ATCO.MED.B.040</w:t>
          </w:r>
          <w:r w:rsidR="00466625">
            <w:t xml:space="preserve"> </w:t>
          </w:r>
          <w:r w:rsidRPr="00FF2450">
            <w:t xml:space="preserve"> Infectious disease</w:t>
          </w:r>
          <w:bookmarkEnd w:id="1994"/>
          <w:bookmarkEnd w:id="1993"/>
          <w:bookmarkEnd w:id="1992"/>
        </w:p>
        <w:p w14:paraId="385CF308" w14:textId="77777777" w:rsidR="005F4710" w:rsidRPr="00FF2450" w:rsidRDefault="00581773" w:rsidP="008B3036">
          <w:pPr>
            <w:pStyle w:val="ListLevel0"/>
          </w:pPr>
          <w:r w:rsidRPr="00FF2450">
            <w:t>(a)</w:t>
          </w:r>
          <w:r w:rsidRPr="00FF2450">
            <w:tab/>
            <w:t>Applicants who are HIV positive shall be referred to the licensing authority and may be assessed as fit subject to satisfactory specialist evaluation and provided the licensing authority has sufficient evidence that the therapy does not compromise the safe exercise of the privileges of the licence.</w:t>
          </w:r>
        </w:p>
        <w:p w14:paraId="60E44B80" w14:textId="77777777" w:rsidR="005F4710" w:rsidRPr="00FF2450" w:rsidRDefault="00581773" w:rsidP="007C722A">
          <w:pPr>
            <w:pStyle w:val="ListLevel0"/>
          </w:pPr>
          <w:r w:rsidRPr="00FF2450">
            <w:t>(b)</w:t>
          </w:r>
          <w:r w:rsidRPr="00FF2450">
            <w:tab/>
            <w:t>Applicants diagnosed with or presenting symptoms of infectious disease such as:</w:t>
          </w:r>
        </w:p>
        <w:p w14:paraId="31316649" w14:textId="77777777" w:rsidR="005F4710" w:rsidRPr="00FF2450" w:rsidRDefault="00581773" w:rsidP="00524312">
          <w:pPr>
            <w:pStyle w:val="ListLevel1"/>
          </w:pPr>
          <w:r w:rsidRPr="00FF2450">
            <w:t>(1)</w:t>
          </w:r>
          <w:r w:rsidRPr="00FF2450">
            <w:tab/>
            <w:t>acute syphilis;</w:t>
          </w:r>
        </w:p>
        <w:p w14:paraId="4F2DD0DD" w14:textId="77777777" w:rsidR="005F4710" w:rsidRPr="00FF2450" w:rsidRDefault="00581773" w:rsidP="00524312">
          <w:pPr>
            <w:pStyle w:val="ListLevel1"/>
          </w:pPr>
          <w:r w:rsidRPr="00FF2450">
            <w:t>(2)</w:t>
          </w:r>
          <w:r w:rsidRPr="00FF2450">
            <w:tab/>
            <w:t>active tuberculosis;</w:t>
          </w:r>
        </w:p>
        <w:p w14:paraId="2BB2A007" w14:textId="77777777" w:rsidR="005F4710" w:rsidRPr="00FF2450" w:rsidRDefault="00581773" w:rsidP="00524312">
          <w:pPr>
            <w:pStyle w:val="ListLevel1"/>
          </w:pPr>
          <w:r w:rsidRPr="00FF2450">
            <w:t>(3)</w:t>
          </w:r>
          <w:r w:rsidRPr="00FF2450">
            <w:tab/>
            <w:t>infectious hepatitis;</w:t>
          </w:r>
        </w:p>
        <w:p w14:paraId="7EB1FC0A" w14:textId="77777777" w:rsidR="005F4710" w:rsidRPr="00FF2450" w:rsidRDefault="00581773" w:rsidP="00524312">
          <w:pPr>
            <w:pStyle w:val="ListLevel1"/>
          </w:pPr>
          <w:r w:rsidRPr="00FF2450">
            <w:t>(4)</w:t>
          </w:r>
          <w:r w:rsidRPr="00FF2450">
            <w:tab/>
            <w:t>tropical diseases;</w:t>
          </w:r>
        </w:p>
        <w:bookmarkEnd w:id="1991"/>
        <w:bookmarkEnd w:id="1990"/>
        <w:bookmarkEnd w:id="1989"/>
        <w:p w14:paraId="0D1F0120" w14:textId="77777777" w:rsidR="005F4710" w:rsidRPr="00FF2450" w:rsidRDefault="00581773" w:rsidP="00524312">
          <w:pPr>
            <w:pStyle w:val="Normal1"/>
          </w:pPr>
          <w:r w:rsidRPr="00FF2450">
            <w:t>shall be referred to the licensing authority for an aero-medical assessment. A fit assessment may be considered after full recovery and specialist evaluation provided the licensing authority has sufficient evidence that the therapy does not compromise the safe exercise of the privileges of the licence.</w:t>
          </w:r>
        </w:p>
      </w:sdtContent>
    </w:sdt>
    <w:bookmarkStart w:id="1995" w:name="_DxCrossRefBm1379192764" w:displacedByCustomXml="next"/>
    <w:bookmarkStart w:id="1996" w:name="_DxCrossRefBm9000317" w:displacedByCustomXml="next"/>
    <w:bookmarkStart w:id="1997" w:name="_Toc427661660" w:displacedByCustomXml="next"/>
    <w:bookmarkStart w:id="1998" w:name="_Toc409683365_0" w:displacedByCustomXml="next"/>
    <w:bookmarkStart w:id="1999" w:name="_Toc405820204_0" w:displacedByCustomXml="next"/>
    <w:bookmarkStart w:id="2000" w:name="_Toc373246775_0" w:displacedByCustomXml="next"/>
    <w:sdt>
      <w:sdtPr>
        <w:rPr>
          <w:b w:val="0"/>
          <w:color w:val="auto"/>
          <w:sz w:val="22"/>
          <w:lang w:val="en-US"/>
        </w:rPr>
        <w:alias w:val="topic"/>
        <w:tag w:val="topic"/>
        <w:id w:val="1705013837"/>
      </w:sdtPr>
      <w:sdtContent>
        <w:p w14:paraId="797AD4E8" w14:textId="77777777" w:rsidR="004873BF" w:rsidRPr="00FF2450" w:rsidRDefault="00581773" w:rsidP="000F573D">
          <w:pPr>
            <w:pStyle w:val="Heading5AMC"/>
          </w:pPr>
          <w:r w:rsidRPr="00FF2450">
            <w:t xml:space="preserve">AMC1 ATCO.MED.B.040 </w:t>
          </w:r>
          <w:r w:rsidR="006D733D">
            <w:t xml:space="preserve"> </w:t>
          </w:r>
          <w:r w:rsidRPr="00FF2450">
            <w:t>Infectious disease</w:t>
          </w:r>
          <w:bookmarkEnd w:id="2000"/>
          <w:bookmarkEnd w:id="1999"/>
          <w:bookmarkEnd w:id="1998"/>
          <w:bookmarkEnd w:id="1997"/>
          <w:bookmarkEnd w:id="1996"/>
          <w:bookmarkEnd w:id="1995"/>
        </w:p>
        <w:p w14:paraId="7846AF88" w14:textId="77777777" w:rsidR="004873BF" w:rsidRPr="00FF2450" w:rsidRDefault="00581773" w:rsidP="002C7558">
          <w:pPr>
            <w:pStyle w:val="ListLevel0"/>
          </w:pPr>
          <w:r w:rsidRPr="00FF2450">
            <w:t>(a)</w:t>
          </w:r>
          <w:r w:rsidRPr="00FF2450">
            <w:tab/>
            <w:t>Infectious disease — General</w:t>
          </w:r>
        </w:p>
        <w:p w14:paraId="4AC8D9EF" w14:textId="77777777" w:rsidR="004873BF" w:rsidRPr="00FF2450" w:rsidRDefault="00581773" w:rsidP="002C38D5">
          <w:pPr>
            <w:pStyle w:val="Normal1"/>
          </w:pPr>
          <w:r w:rsidRPr="00FF2450">
            <w:t>In cases of infectious disease, consideration should be given to a history of, or clinical signs indicating, underlying impairment of the immune system.</w:t>
          </w:r>
        </w:p>
        <w:p w14:paraId="165D8476" w14:textId="77777777" w:rsidR="004873BF" w:rsidRPr="00FF2450" w:rsidRDefault="00581773" w:rsidP="007C722A">
          <w:pPr>
            <w:pStyle w:val="ListLevel0"/>
          </w:pPr>
          <w:r w:rsidRPr="00FF2450">
            <w:t>(b)</w:t>
          </w:r>
          <w:r w:rsidRPr="00FF2450">
            <w:tab/>
            <w:t>Tuberculosis</w:t>
          </w:r>
        </w:p>
        <w:p w14:paraId="1CAF6628" w14:textId="77777777" w:rsidR="004873BF" w:rsidRPr="00FF2450" w:rsidRDefault="00581773" w:rsidP="002C38D5">
          <w:pPr>
            <w:pStyle w:val="ListLevel1"/>
          </w:pPr>
          <w:r w:rsidRPr="00FF2450">
            <w:t>(1)</w:t>
          </w:r>
          <w:r w:rsidRPr="00FF2450">
            <w:tab/>
            <w:t>Applicants with active tuberculosis should be assessed as unfit. A fit assessment may be considered following completion of therapy.</w:t>
          </w:r>
        </w:p>
        <w:p w14:paraId="0FEEC45B" w14:textId="77777777" w:rsidR="004873BF" w:rsidRDefault="00581773" w:rsidP="002C38D5">
          <w:pPr>
            <w:pStyle w:val="ListLevel1"/>
          </w:pPr>
          <w:r w:rsidRPr="00FF2450">
            <w:t>(2)</w:t>
          </w:r>
          <w:r w:rsidRPr="00FF2450">
            <w:tab/>
            <w:t>Applicants with quiescent or healed lesions may be assessed as fit. Specialist evaluation should consider the extent of the disease, the treatment required and possible side effects of medication.</w:t>
          </w:r>
        </w:p>
        <w:p w14:paraId="55EF96E6" w14:textId="77777777" w:rsidR="000A28D3" w:rsidRDefault="000A28D3" w:rsidP="002C38D5">
          <w:pPr>
            <w:pStyle w:val="ListLevel1"/>
          </w:pPr>
        </w:p>
        <w:p w14:paraId="637CC61A" w14:textId="77777777" w:rsidR="000A28D3" w:rsidRPr="00FF2450" w:rsidRDefault="000A28D3" w:rsidP="002C38D5">
          <w:pPr>
            <w:pStyle w:val="ListLevel1"/>
          </w:pPr>
        </w:p>
        <w:p w14:paraId="44C8B766" w14:textId="77777777" w:rsidR="004873BF" w:rsidRPr="00FF2450" w:rsidRDefault="00581773" w:rsidP="007C722A">
          <w:pPr>
            <w:pStyle w:val="ListLevel0"/>
          </w:pPr>
          <w:r w:rsidRPr="00FF2450">
            <w:lastRenderedPageBreak/>
            <w:t>(c)</w:t>
          </w:r>
          <w:r w:rsidRPr="00FF2450">
            <w:tab/>
            <w:t>Syphilis</w:t>
          </w:r>
        </w:p>
        <w:p w14:paraId="6330A9BB" w14:textId="77777777" w:rsidR="004873BF" w:rsidRPr="00FF2450" w:rsidRDefault="00581773" w:rsidP="002C38D5">
          <w:pPr>
            <w:pStyle w:val="Normal1"/>
          </w:pPr>
          <w:r w:rsidRPr="00FF2450">
            <w:t>Applicants with acute syphilis should be assessed as unfit. A fit assessment may be considered in the case of those fully treated and recovered from the primary and secondary stages.</w:t>
          </w:r>
        </w:p>
        <w:p w14:paraId="5CEC576E" w14:textId="77777777" w:rsidR="004873BF" w:rsidRPr="00FF2450" w:rsidRDefault="00581773" w:rsidP="007C722A">
          <w:pPr>
            <w:pStyle w:val="ListLevel0"/>
          </w:pPr>
          <w:r w:rsidRPr="00FF2450">
            <w:t>(d)</w:t>
          </w:r>
          <w:r w:rsidRPr="00FF2450">
            <w:tab/>
            <w:t>HIV positivity</w:t>
          </w:r>
        </w:p>
        <w:p w14:paraId="71E2F166" w14:textId="77777777" w:rsidR="004873BF" w:rsidRPr="00FF2450" w:rsidRDefault="00581773" w:rsidP="002C38D5">
          <w:pPr>
            <w:pStyle w:val="ListLevel1"/>
          </w:pPr>
          <w:r w:rsidRPr="00FF2450">
            <w:t>(1)</w:t>
          </w:r>
          <w:r w:rsidRPr="00FF2450">
            <w:tab/>
            <w:t>Applicants who are HIV positive may be assessed as fit if a full investigation provides no evidence of HIV associated diseases that might give rise to incapacitating symptoms. Frequent review of the immunological status and neurological evaluation by an appropriate specialist should be carried out. A cardiological review may also be required depending on medication.</w:t>
          </w:r>
        </w:p>
        <w:p w14:paraId="2A53B91D" w14:textId="77777777" w:rsidR="004873BF" w:rsidRPr="00FF2450" w:rsidRDefault="00581773" w:rsidP="002C38D5">
          <w:pPr>
            <w:pStyle w:val="ListLevel1"/>
          </w:pPr>
          <w:r w:rsidRPr="00FF2450">
            <w:t>(2)</w:t>
          </w:r>
          <w:r w:rsidRPr="00FF2450">
            <w:tab/>
            <w:t>Applicants with an AIDS defining condition should be assessed as unfit except in individual cases for revalidation of a medical certificate after complete recovery and dependent on the review.</w:t>
          </w:r>
        </w:p>
        <w:p w14:paraId="68F1461B" w14:textId="77777777" w:rsidR="004873BF" w:rsidRPr="00FF2450" w:rsidRDefault="00581773" w:rsidP="002C38D5">
          <w:pPr>
            <w:pStyle w:val="ListLevel1"/>
          </w:pPr>
          <w:r w:rsidRPr="00FF2450">
            <w:t>(3)</w:t>
          </w:r>
          <w:r w:rsidRPr="00FF2450">
            <w:tab/>
            <w:t>The aero-medical assessment of individual cases under (1) and (2) should be dependent on the absence of symptoms or signs of the disease and the acceptability of serological markers. Treatment should be evaluated by a specialist on an individual basis for its appropriateness and any side effects.</w:t>
          </w:r>
        </w:p>
        <w:p w14:paraId="0B1B58F9" w14:textId="77777777" w:rsidR="004873BF" w:rsidRPr="00FF2450" w:rsidRDefault="00581773" w:rsidP="007C722A">
          <w:pPr>
            <w:pStyle w:val="ListLevel0"/>
          </w:pPr>
          <w:r w:rsidRPr="00FF2450">
            <w:t>(e)</w:t>
          </w:r>
          <w:r w:rsidRPr="00FF2450">
            <w:tab/>
            <w:t>Infectious hepatitis</w:t>
          </w:r>
        </w:p>
        <w:p w14:paraId="3330EFCC" w14:textId="77777777" w:rsidR="004873BF" w:rsidRPr="00FF2450" w:rsidRDefault="00581773" w:rsidP="002C38D5">
          <w:pPr>
            <w:pStyle w:val="Normal1"/>
          </w:pPr>
          <w:r w:rsidRPr="00FF2450">
            <w:t>Applicants with infectious hepatitis should be assessed as unfit. A fit assessment may be considered once the applicant has become asymptomatic after treatment and specialist evaluation. Regular review of the liver function should be carried out.</w:t>
          </w:r>
        </w:p>
      </w:sdtContent>
    </w:sdt>
    <w:bookmarkStart w:id="2001" w:name="_DxCrossRefBm1379192765" w:displacedByCustomXml="next"/>
    <w:bookmarkStart w:id="2002" w:name="_DxCrossRefBm9000318" w:displacedByCustomXml="next"/>
    <w:bookmarkStart w:id="2003" w:name="_Toc427661661" w:displacedByCustomXml="next"/>
    <w:bookmarkStart w:id="2004" w:name="_Toc409683366" w:displacedByCustomXml="next"/>
    <w:bookmarkStart w:id="2005" w:name="_Toc405820205" w:displacedByCustomXml="next"/>
    <w:bookmarkStart w:id="2006" w:name="_Toc373246776" w:displacedByCustomXml="next"/>
    <w:sdt>
      <w:sdtPr>
        <w:rPr>
          <w:b w:val="0"/>
          <w:color w:val="auto"/>
          <w:sz w:val="22"/>
          <w:lang w:val="en-US"/>
        </w:rPr>
        <w:alias w:val="topic"/>
        <w:tag w:val="topic"/>
        <w:id w:val="-1510651153"/>
      </w:sdtPr>
      <w:sdtContent>
        <w:p w14:paraId="776C2672" w14:textId="77777777" w:rsidR="004873BF" w:rsidRPr="00FF2450" w:rsidRDefault="00581773" w:rsidP="000F573D">
          <w:pPr>
            <w:pStyle w:val="Heading5GM"/>
          </w:pPr>
          <w:r w:rsidRPr="00FF2450">
            <w:t>GM1 ATCO.MED.B.040</w:t>
          </w:r>
          <w:r w:rsidR="00D11970">
            <w:t xml:space="preserve"> </w:t>
          </w:r>
          <w:r w:rsidRPr="00FF2450">
            <w:t xml:space="preserve"> Infectious disease</w:t>
          </w:r>
          <w:bookmarkEnd w:id="2006"/>
          <w:bookmarkEnd w:id="2005"/>
          <w:bookmarkEnd w:id="2004"/>
          <w:bookmarkEnd w:id="2003"/>
          <w:bookmarkEnd w:id="2002"/>
          <w:bookmarkEnd w:id="2001"/>
        </w:p>
        <w:p w14:paraId="0B0BCC3E" w14:textId="77777777" w:rsidR="004873BF" w:rsidRPr="00FF2450" w:rsidRDefault="00581773" w:rsidP="00C55F24">
          <w:pPr>
            <w:pStyle w:val="Heading6OrgManual"/>
          </w:pPr>
          <w:r w:rsidRPr="00FF2450">
            <w:t>HIV INFECTION</w:t>
          </w:r>
        </w:p>
        <w:p w14:paraId="5EA71E7E" w14:textId="77777777" w:rsidR="004873BF" w:rsidRPr="00FF2450" w:rsidRDefault="00581773" w:rsidP="007C722A">
          <w:pPr>
            <w:pStyle w:val="ListLevel0"/>
          </w:pPr>
          <w:r w:rsidRPr="00FF2450">
            <w:t>(a)</w:t>
          </w:r>
          <w:r w:rsidRPr="00FF2450">
            <w:tab/>
            <w:t>There is no requirement for routine testing of HIV status, but testing may be carried out on clinical indication.</w:t>
          </w:r>
        </w:p>
        <w:p w14:paraId="4C49BBE9" w14:textId="77777777" w:rsidR="004873BF" w:rsidRPr="00FF2450" w:rsidRDefault="00581773" w:rsidP="007C722A">
          <w:pPr>
            <w:pStyle w:val="ListLevel0"/>
          </w:pPr>
          <w:r w:rsidRPr="00FF2450">
            <w:t>(b)</w:t>
          </w:r>
          <w:r w:rsidRPr="00FF2450">
            <w:tab/>
            <w:t>If HIV positivity has been confirmed, a process of rigorous aero-medical assessment and follow-up should be introduced to enable individuals to continue working provided their ability to exercise their licenced privileges to the required level of safety is not impaired. The operational environment should be considered in the decision-making.</w:t>
          </w:r>
        </w:p>
      </w:sdtContent>
    </w:sdt>
    <w:bookmarkStart w:id="2007" w:name="_Toc373246777" w:displacedByCustomXml="next"/>
    <w:bookmarkStart w:id="2008" w:name="_Toc405820206" w:displacedByCustomXml="next"/>
    <w:bookmarkStart w:id="2009" w:name="_Toc409683367" w:displacedByCustomXml="next"/>
    <w:bookmarkStart w:id="2010" w:name="_DxCrossRefBm1379192766" w:displacedByCustomXml="next"/>
    <w:bookmarkStart w:id="2011" w:name="_DxCrossRefBm9000319" w:displacedByCustomXml="next"/>
    <w:bookmarkStart w:id="2012" w:name="_Toc427661662" w:displacedByCustomXml="next"/>
    <w:sdt>
      <w:sdtPr>
        <w:rPr>
          <w:b w:val="0"/>
          <w:color w:val="auto"/>
          <w:sz w:val="22"/>
          <w:szCs w:val="24"/>
          <w:lang w:val="en-US"/>
        </w:rPr>
        <w:alias w:val="topic"/>
        <w:tag w:val="topic"/>
        <w:id w:val="-358488784"/>
      </w:sdtPr>
      <w:sdtContent>
        <w:p w14:paraId="43BAC850" w14:textId="77777777" w:rsidR="005F4710" w:rsidRPr="00FF2450" w:rsidRDefault="00581773" w:rsidP="000F573D">
          <w:pPr>
            <w:pStyle w:val="Heading4IR"/>
          </w:pPr>
          <w:r w:rsidRPr="00FF2450">
            <w:t>ATCO.MED.B.045</w:t>
          </w:r>
          <w:r w:rsidR="007504A3">
            <w:t xml:space="preserve"> </w:t>
          </w:r>
          <w:r w:rsidRPr="00FF2450">
            <w:t xml:space="preserve"> Obstetrics and gynaecology</w:t>
          </w:r>
          <w:bookmarkEnd w:id="2012"/>
          <w:bookmarkEnd w:id="2011"/>
          <w:bookmarkEnd w:id="2010"/>
        </w:p>
        <w:p w14:paraId="6FA389C3" w14:textId="77777777" w:rsidR="004A7787" w:rsidRPr="00FF2450" w:rsidRDefault="00581773" w:rsidP="00AC035F">
          <w:pPr>
            <w:pStyle w:val="ListLevel0"/>
          </w:pPr>
          <w:r w:rsidRPr="00FF2450">
            <w:t>(a)</w:t>
          </w:r>
          <w:r w:rsidRPr="00FF2450">
            <w:tab/>
            <w:t>Applicants who have undergone a major gynaecological operation shall be assessed as unfit until full recovery.</w:t>
          </w:r>
        </w:p>
        <w:p w14:paraId="6FE902D6" w14:textId="77777777" w:rsidR="004A7787" w:rsidRPr="00FF2450" w:rsidRDefault="00581773" w:rsidP="004A7787">
          <w:pPr>
            <w:pStyle w:val="ListLevel0"/>
          </w:pPr>
          <w:r w:rsidRPr="00FF2450">
            <w:t>(b)</w:t>
          </w:r>
          <w:r w:rsidRPr="00FF2450">
            <w:tab/>
            <w:t>Pregnancy:</w:t>
          </w:r>
        </w:p>
        <w:bookmarkEnd w:id="2009"/>
        <w:bookmarkEnd w:id="2008"/>
        <w:bookmarkEnd w:id="2007"/>
        <w:p w14:paraId="591EB577" w14:textId="77777777" w:rsidR="007C227B" w:rsidRDefault="00581773" w:rsidP="009F4478">
          <w:pPr>
            <w:pStyle w:val="Normal1"/>
          </w:pPr>
          <w:r w:rsidRPr="00FF2450">
            <w:t>In the case of pregnancy, if the AeMC or AME considers that the licence holder is fit to exercise her privileges, he/she shall limit the validity period of the medical certificate to the end of the 34th week of gestation. The licence holder shall undergo a revalidation aero-medical examination and assessment after full recovery following the end of the pregnancy.</w:t>
          </w:r>
        </w:p>
        <w:p w14:paraId="0A247B76" w14:textId="77777777" w:rsidR="007C227B" w:rsidRDefault="007C227B" w:rsidP="009F4478">
          <w:pPr>
            <w:pStyle w:val="Normal1"/>
          </w:pPr>
        </w:p>
        <w:p w14:paraId="34A1208E" w14:textId="77777777" w:rsidR="004A7787" w:rsidRPr="00FF2450" w:rsidRDefault="00000000" w:rsidP="009F4478">
          <w:pPr>
            <w:pStyle w:val="Normal1"/>
          </w:pPr>
        </w:p>
      </w:sdtContent>
    </w:sdt>
    <w:bookmarkStart w:id="2013" w:name="_DxCrossRefBm1379192767" w:displacedByCustomXml="next"/>
    <w:bookmarkStart w:id="2014" w:name="_DxCrossRefBm9000320" w:displacedByCustomXml="next"/>
    <w:bookmarkStart w:id="2015" w:name="_Toc427661663" w:displacedByCustomXml="next"/>
    <w:bookmarkStart w:id="2016" w:name="_Toc409683367_0" w:displacedByCustomXml="next"/>
    <w:bookmarkStart w:id="2017" w:name="_Toc405820206_0" w:displacedByCustomXml="next"/>
    <w:bookmarkStart w:id="2018" w:name="_Toc373246777_0" w:displacedByCustomXml="next"/>
    <w:sdt>
      <w:sdtPr>
        <w:rPr>
          <w:b w:val="0"/>
          <w:color w:val="auto"/>
          <w:sz w:val="22"/>
          <w:lang w:val="en-US"/>
        </w:rPr>
        <w:alias w:val="topic"/>
        <w:tag w:val="topic"/>
        <w:id w:val="1353810059"/>
      </w:sdtPr>
      <w:sdtContent>
        <w:p w14:paraId="246AB464" w14:textId="77777777" w:rsidR="004873BF" w:rsidRPr="00FF2450" w:rsidRDefault="00581773" w:rsidP="000F573D">
          <w:pPr>
            <w:pStyle w:val="Heading5AMC"/>
          </w:pPr>
          <w:r w:rsidRPr="00FF2450">
            <w:t xml:space="preserve">AMC1 ATCO.MED.B.045 </w:t>
          </w:r>
          <w:r w:rsidR="007877A1">
            <w:t xml:space="preserve"> </w:t>
          </w:r>
          <w:r w:rsidRPr="00FF2450">
            <w:t>Obstetrics and gynaecology</w:t>
          </w:r>
          <w:bookmarkEnd w:id="2018"/>
          <w:bookmarkEnd w:id="2017"/>
          <w:bookmarkEnd w:id="2016"/>
          <w:bookmarkEnd w:id="2015"/>
          <w:bookmarkEnd w:id="2014"/>
          <w:bookmarkEnd w:id="2013"/>
        </w:p>
        <w:p w14:paraId="2C971AC6" w14:textId="77777777" w:rsidR="004873BF" w:rsidRPr="00FF2450" w:rsidRDefault="00581773" w:rsidP="004C0307">
          <w:pPr>
            <w:pStyle w:val="ListLevel0"/>
          </w:pPr>
          <w:r w:rsidRPr="00FF2450">
            <w:t>(a)</w:t>
          </w:r>
          <w:r w:rsidRPr="00FF2450">
            <w:tab/>
            <w:t>Gynaecological surgery</w:t>
          </w:r>
        </w:p>
        <w:p w14:paraId="3BEAEB7B" w14:textId="77777777" w:rsidR="004873BF" w:rsidRPr="00FF2450" w:rsidRDefault="00581773" w:rsidP="00AD4A1F">
          <w:pPr>
            <w:pStyle w:val="Normal1"/>
          </w:pPr>
          <w:r w:rsidRPr="00FF2450">
            <w:t>Applicants who have undergone a major gynaecological operation should be assessed as unfit until recovery is complete, the applicant is asymptomatic and the risk of secondary complications or recurrence is minimal.</w:t>
          </w:r>
        </w:p>
        <w:p w14:paraId="3E58A773" w14:textId="77777777" w:rsidR="004873BF" w:rsidRPr="00FF2450" w:rsidRDefault="00581773" w:rsidP="007C722A">
          <w:pPr>
            <w:pStyle w:val="ListLevel0"/>
          </w:pPr>
          <w:r w:rsidRPr="00FF2450">
            <w:t>(b)</w:t>
          </w:r>
          <w:r w:rsidRPr="00FF2450">
            <w:tab/>
            <w:t>Pregnancy</w:t>
          </w:r>
        </w:p>
        <w:p w14:paraId="6A1CB17B" w14:textId="77777777" w:rsidR="004873BF" w:rsidRPr="00FF2450" w:rsidRDefault="00581773" w:rsidP="00AD4A1F">
          <w:pPr>
            <w:pStyle w:val="ListLevel1"/>
          </w:pPr>
          <w:r w:rsidRPr="00FF2450">
            <w:t>(1)</w:t>
          </w:r>
          <w:r w:rsidRPr="00FF2450">
            <w:tab/>
            <w:t>A pregnant licence holder may be assessed as fit during the first 34 weeks of gestation provided obstetric evaluation continuously indicates a normal pregnancy.</w:t>
          </w:r>
        </w:p>
        <w:p w14:paraId="69D19931" w14:textId="77777777" w:rsidR="004873BF" w:rsidRPr="00FF2450" w:rsidRDefault="00581773" w:rsidP="00AD4A1F">
          <w:pPr>
            <w:pStyle w:val="ListLevel1"/>
          </w:pPr>
          <w:r w:rsidRPr="00FF2450">
            <w:t>(2)</w:t>
          </w:r>
          <w:r w:rsidRPr="00FF2450">
            <w:tab/>
            <w:t>The AeMC or AME or the licensing authority should provide written advice to the applicant and the supervising physician regarding potentially significant complications of pregnancy which may negatively influence the safe exercise of the privileges of the licence.</w:t>
          </w:r>
        </w:p>
      </w:sdtContent>
    </w:sdt>
    <w:bookmarkStart w:id="2019" w:name="_Toc373246778" w:displacedByCustomXml="next"/>
    <w:bookmarkStart w:id="2020" w:name="_Toc405820207" w:displacedByCustomXml="next"/>
    <w:bookmarkStart w:id="2021" w:name="_Toc409683368" w:displacedByCustomXml="next"/>
    <w:bookmarkStart w:id="2022" w:name="_DxCrossRefBm1379192768" w:displacedByCustomXml="next"/>
    <w:bookmarkStart w:id="2023" w:name="_DxCrossRefBm9000321" w:displacedByCustomXml="next"/>
    <w:bookmarkStart w:id="2024" w:name="_Toc427661664" w:displacedByCustomXml="next"/>
    <w:sdt>
      <w:sdtPr>
        <w:rPr>
          <w:b w:val="0"/>
          <w:color w:val="auto"/>
          <w:sz w:val="22"/>
          <w:szCs w:val="24"/>
          <w:lang w:val="en-US"/>
        </w:rPr>
        <w:alias w:val="topic"/>
        <w:tag w:val="topic"/>
        <w:id w:val="-388919447"/>
      </w:sdtPr>
      <w:sdtContent>
        <w:p w14:paraId="28EEE104" w14:textId="77777777" w:rsidR="005F4710" w:rsidRPr="00FF2450" w:rsidRDefault="00581773" w:rsidP="000F573D">
          <w:pPr>
            <w:pStyle w:val="Heading4IR"/>
          </w:pPr>
          <w:r w:rsidRPr="00FF2450">
            <w:t xml:space="preserve">ATCO.MED.B.050 </w:t>
          </w:r>
          <w:r w:rsidR="00286A40">
            <w:t xml:space="preserve"> </w:t>
          </w:r>
          <w:r w:rsidRPr="00FF2450">
            <w:t>Musculoskeletal system</w:t>
          </w:r>
          <w:bookmarkEnd w:id="2024"/>
          <w:bookmarkEnd w:id="2023"/>
          <w:bookmarkEnd w:id="2022"/>
        </w:p>
        <w:p w14:paraId="6F3B25BA" w14:textId="77777777" w:rsidR="005F4710" w:rsidRPr="00FF2450" w:rsidRDefault="00581773" w:rsidP="0049691C">
          <w:pPr>
            <w:pStyle w:val="ListLevel0"/>
          </w:pPr>
          <w:r w:rsidRPr="00FF2450">
            <w:t>(a)</w:t>
          </w:r>
          <w:r w:rsidRPr="00FF2450">
            <w:tab/>
            <w:t>Applicants shall have satisfactory functional use of the musculoskeletal system to enable them to safely exercise the privileges of the licence.</w:t>
          </w:r>
        </w:p>
        <w:bookmarkEnd w:id="2021"/>
        <w:bookmarkEnd w:id="2020"/>
        <w:bookmarkEnd w:id="2019"/>
        <w:p w14:paraId="4B233127" w14:textId="77777777" w:rsidR="005F4710" w:rsidRPr="00FF2450" w:rsidRDefault="00581773" w:rsidP="00B413E0">
          <w:pPr>
            <w:pStyle w:val="ListLevel0"/>
          </w:pPr>
          <w:r w:rsidRPr="00FF2450">
            <w:t>(b)</w:t>
          </w:r>
          <w:r w:rsidRPr="00FF2450">
            <w:tab/>
            <w:t>Applicants with static or progressive musculoskeletal or rheumatologic conditions likely to interfere with the safe exercise of the licence privileges shall be referred to the licensing authority. A fit assessment may be considered after satisfactory specialist evaluation.</w:t>
          </w:r>
        </w:p>
      </w:sdtContent>
    </w:sdt>
    <w:bookmarkStart w:id="2025" w:name="_DxCrossRefBm1379192769" w:displacedByCustomXml="next"/>
    <w:bookmarkStart w:id="2026" w:name="_DxCrossRefBm9000322" w:displacedByCustomXml="next"/>
    <w:bookmarkStart w:id="2027" w:name="_Toc427661665" w:displacedByCustomXml="next"/>
    <w:bookmarkStart w:id="2028" w:name="_Toc409683368_0" w:displacedByCustomXml="next"/>
    <w:bookmarkStart w:id="2029" w:name="_Toc405820207_0" w:displacedByCustomXml="next"/>
    <w:bookmarkStart w:id="2030" w:name="_Toc373246778_0" w:displacedByCustomXml="next"/>
    <w:sdt>
      <w:sdtPr>
        <w:rPr>
          <w:b w:val="0"/>
          <w:color w:val="auto"/>
          <w:sz w:val="22"/>
          <w:lang w:val="en-US"/>
        </w:rPr>
        <w:alias w:val="topic"/>
        <w:tag w:val="topic"/>
        <w:id w:val="194556757"/>
      </w:sdtPr>
      <w:sdtContent>
        <w:p w14:paraId="20218441" w14:textId="77777777" w:rsidR="004873BF" w:rsidRPr="00FF2450" w:rsidRDefault="00581773" w:rsidP="000F573D">
          <w:pPr>
            <w:pStyle w:val="Heading5AMC"/>
          </w:pPr>
          <w:r w:rsidRPr="00FF2450">
            <w:t xml:space="preserve">AMC1 ATCO.MED.B.050 </w:t>
          </w:r>
          <w:r w:rsidR="003A5D64">
            <w:t xml:space="preserve"> </w:t>
          </w:r>
          <w:r w:rsidRPr="00FF2450">
            <w:t>Musculoskeletal system</w:t>
          </w:r>
          <w:bookmarkEnd w:id="2030"/>
          <w:bookmarkEnd w:id="2029"/>
          <w:bookmarkEnd w:id="2028"/>
          <w:bookmarkEnd w:id="2027"/>
          <w:bookmarkEnd w:id="2026"/>
          <w:bookmarkEnd w:id="2025"/>
        </w:p>
        <w:p w14:paraId="40DB7859" w14:textId="77777777" w:rsidR="004873BF" w:rsidRPr="00FF2450" w:rsidRDefault="00581773" w:rsidP="00121331">
          <w:pPr>
            <w:pStyle w:val="ListLevel0"/>
          </w:pPr>
          <w:r w:rsidRPr="00FF2450">
            <w:t>(a)</w:t>
          </w:r>
          <w:r w:rsidRPr="00FF2450">
            <w:tab/>
            <w:t>Applicants with any significant sequelae from disease, injury or congenital abnormality affecting the bones, joints, muscles or tendons with or without surgery require full evaluation prior to a fit assessment.</w:t>
          </w:r>
        </w:p>
        <w:p w14:paraId="3EA4B3CA" w14:textId="77777777" w:rsidR="004873BF" w:rsidRPr="00FF2450" w:rsidRDefault="00581773" w:rsidP="003A6281">
          <w:pPr>
            <w:pStyle w:val="ListLevel0"/>
          </w:pPr>
          <w:r w:rsidRPr="00FF2450">
            <w:t>(b)</w:t>
          </w:r>
          <w:r w:rsidRPr="00FF2450">
            <w:tab/>
            <w:t>Abnormal physique, including obesity, or muscular weakness may require aero-medical assessment and particular attention should be paid to an aero-medical assessment in the working environment.</w:t>
          </w:r>
        </w:p>
        <w:p w14:paraId="4F9234D5" w14:textId="77777777" w:rsidR="004873BF" w:rsidRPr="00FF2450" w:rsidRDefault="00581773" w:rsidP="003A6281">
          <w:pPr>
            <w:pStyle w:val="ListLevel0"/>
          </w:pPr>
          <w:r w:rsidRPr="00FF2450">
            <w:t>(c)</w:t>
          </w:r>
          <w:r w:rsidRPr="00FF2450">
            <w:tab/>
            <w:t>Locomotor dysfunction, amputations, malformations, loss of function and progressive osteoarthritic disorders should be assessed on an individual basis in conjunction with the appropriate operational expert with a knowledge of the complexity of the tasks of the applicant.</w:t>
          </w:r>
        </w:p>
        <w:p w14:paraId="3701B129" w14:textId="77777777" w:rsidR="004873BF" w:rsidRPr="00FF2450" w:rsidRDefault="00581773" w:rsidP="003A6281">
          <w:pPr>
            <w:pStyle w:val="ListLevel0"/>
          </w:pPr>
          <w:r w:rsidRPr="00FF2450">
            <w:t>(d)</w:t>
          </w:r>
          <w:r w:rsidRPr="00FF2450">
            <w:tab/>
            <w:t xml:space="preserve">Applicants with inflammatory, infiltrative or degenerative disease of the musculoskeletal system may be assessed as fit provided the condition is in remission and the medication is acceptable. </w:t>
          </w:r>
        </w:p>
      </w:sdtContent>
    </w:sdt>
    <w:bookmarkStart w:id="2031" w:name="_Toc373246779" w:displacedByCustomXml="next"/>
    <w:bookmarkStart w:id="2032" w:name="_Toc405820208" w:displacedByCustomXml="next"/>
    <w:bookmarkStart w:id="2033" w:name="_Toc409683369" w:displacedByCustomXml="next"/>
    <w:bookmarkStart w:id="2034" w:name="_DxCrossRefBm1379192770" w:displacedByCustomXml="next"/>
    <w:bookmarkStart w:id="2035" w:name="_DxCrossRefBm9000323" w:displacedByCustomXml="next"/>
    <w:bookmarkStart w:id="2036" w:name="_Toc427661666" w:displacedByCustomXml="next"/>
    <w:sdt>
      <w:sdtPr>
        <w:rPr>
          <w:b w:val="0"/>
          <w:color w:val="auto"/>
          <w:sz w:val="22"/>
          <w:szCs w:val="24"/>
          <w:lang w:val="en-US"/>
        </w:rPr>
        <w:alias w:val="topic"/>
        <w:tag w:val="topic"/>
        <w:id w:val="-351565964"/>
      </w:sdtPr>
      <w:sdtContent>
        <w:p w14:paraId="56F64D4E" w14:textId="77777777" w:rsidR="005F4710" w:rsidRPr="00FF2450" w:rsidRDefault="00581773" w:rsidP="000F573D">
          <w:pPr>
            <w:pStyle w:val="Heading4IR"/>
          </w:pPr>
          <w:r w:rsidRPr="00FF2450">
            <w:t>ATCO.MED.B.055</w:t>
          </w:r>
          <w:r w:rsidR="002114BD">
            <w:t xml:space="preserve"> </w:t>
          </w:r>
          <w:r w:rsidRPr="00FF2450">
            <w:t xml:space="preserve"> Psychiatry</w:t>
          </w:r>
          <w:bookmarkEnd w:id="2036"/>
          <w:bookmarkEnd w:id="2035"/>
          <w:bookmarkEnd w:id="2034"/>
        </w:p>
        <w:p w14:paraId="42009A41" w14:textId="77777777" w:rsidR="005F4710" w:rsidRPr="00FF2450" w:rsidRDefault="00581773" w:rsidP="00251C9C">
          <w:pPr>
            <w:pStyle w:val="ListLevel0"/>
          </w:pPr>
          <w:r w:rsidRPr="00FF2450">
            <w:t>(a)</w:t>
          </w:r>
          <w:r w:rsidRPr="00FF2450">
            <w:tab/>
            <w:t>Applicants with a mental or behavioural disorder due to alcohol or other use or misuse of psychoactive substances, including recreational substances with or without dependency, shall be assessed as unfit until after a period of documented sobriety or freedom from psychoactive substance use or misuse and subject to satisfactory psychiatric evaluation after successful treatment. Applicants shall be referred to the licensing authority.</w:t>
          </w:r>
        </w:p>
        <w:p w14:paraId="2C2A7F30" w14:textId="77777777" w:rsidR="005F4710" w:rsidRPr="00FF2450" w:rsidRDefault="00581773" w:rsidP="003A6281">
          <w:pPr>
            <w:pStyle w:val="ListLevel0"/>
          </w:pPr>
          <w:r w:rsidRPr="00FF2450">
            <w:t>(b)</w:t>
          </w:r>
          <w:r w:rsidRPr="00FF2450">
            <w:tab/>
            <w:t>Applicants with a psychiatric condition such as:</w:t>
          </w:r>
        </w:p>
        <w:p w14:paraId="755E2A87" w14:textId="77777777" w:rsidR="005F4710" w:rsidRPr="00FF2450" w:rsidRDefault="00581773" w:rsidP="0030622E">
          <w:pPr>
            <w:pStyle w:val="ListLevel1"/>
          </w:pPr>
          <w:r w:rsidRPr="00FF2450">
            <w:t>(1)</w:t>
          </w:r>
          <w:r w:rsidRPr="00FF2450">
            <w:tab/>
            <w:t>mood disorder;</w:t>
          </w:r>
        </w:p>
        <w:p w14:paraId="389271EF" w14:textId="77777777" w:rsidR="005F4710" w:rsidRPr="00FF2450" w:rsidRDefault="00581773" w:rsidP="0030622E">
          <w:pPr>
            <w:pStyle w:val="ListLevel1"/>
          </w:pPr>
          <w:r w:rsidRPr="00FF2450">
            <w:lastRenderedPageBreak/>
            <w:t>(2)</w:t>
          </w:r>
          <w:r w:rsidRPr="00FF2450">
            <w:tab/>
            <w:t>neurotic disorder;</w:t>
          </w:r>
        </w:p>
        <w:p w14:paraId="65299F16" w14:textId="77777777" w:rsidR="005F4710" w:rsidRPr="00FF2450" w:rsidRDefault="00581773" w:rsidP="0030622E">
          <w:pPr>
            <w:pStyle w:val="ListLevel1"/>
          </w:pPr>
          <w:r w:rsidRPr="00FF2450">
            <w:t>(3)</w:t>
          </w:r>
          <w:r w:rsidRPr="00FF2450">
            <w:tab/>
            <w:t>personality disorder;</w:t>
          </w:r>
        </w:p>
        <w:p w14:paraId="08C8F0DA" w14:textId="77777777" w:rsidR="005F4710" w:rsidRPr="00FF2450" w:rsidRDefault="00581773" w:rsidP="0030622E">
          <w:pPr>
            <w:pStyle w:val="ListLevel1"/>
          </w:pPr>
          <w:r w:rsidRPr="00FF2450">
            <w:t>(4)</w:t>
          </w:r>
          <w:r w:rsidRPr="00FF2450">
            <w:tab/>
            <w:t>mental or behavioural disorder;</w:t>
          </w:r>
        </w:p>
        <w:p w14:paraId="1FCC9737" w14:textId="77777777" w:rsidR="005F4710" w:rsidRPr="00FF2450" w:rsidRDefault="00581773" w:rsidP="0030622E">
          <w:pPr>
            <w:pStyle w:val="Normal1"/>
          </w:pPr>
          <w:r w:rsidRPr="00FF2450">
            <w:t>shall undergo satisfactory psychiatric evaluation before a fit assessment may be considered. Applicants shall be referred to the licensing authority for the assessment of their medical fitness.</w:t>
          </w:r>
        </w:p>
        <w:p w14:paraId="06D1DF6B" w14:textId="77777777" w:rsidR="005F4710" w:rsidRPr="00FF2450" w:rsidRDefault="00581773" w:rsidP="003A6281">
          <w:pPr>
            <w:pStyle w:val="ListLevel0"/>
          </w:pPr>
          <w:r w:rsidRPr="00FF2450">
            <w:t>(c)</w:t>
          </w:r>
          <w:r w:rsidRPr="00FF2450">
            <w:tab/>
            <w:t>Applicants with a history of a single or repeated acts of deliberate self-harm shall be assessed as unfit. Applicants shall be referred to the licensing authority and shall undergo satisfactory psychiatric evaluation before a fit assessment may be considered.</w:t>
          </w:r>
        </w:p>
        <w:bookmarkEnd w:id="2033"/>
        <w:bookmarkEnd w:id="2032"/>
        <w:bookmarkEnd w:id="2031"/>
        <w:p w14:paraId="3C74B575" w14:textId="77777777" w:rsidR="005F4710" w:rsidRPr="00FF2450" w:rsidRDefault="00581773" w:rsidP="003A6281">
          <w:pPr>
            <w:pStyle w:val="ListLevel0"/>
          </w:pPr>
          <w:r w:rsidRPr="00FF2450">
            <w:t>(d)</w:t>
          </w:r>
          <w:r w:rsidRPr="00FF2450">
            <w:tab/>
            <w:t>Applicants with an established history or clinical diagnosis of schizophrenia, schizotypal, delusional disorder or mania shall be assessed as unfit.</w:t>
          </w:r>
        </w:p>
      </w:sdtContent>
    </w:sdt>
    <w:bookmarkStart w:id="2037" w:name="_DxCrossRefBm1379192771" w:displacedByCustomXml="next"/>
    <w:bookmarkStart w:id="2038" w:name="_DxCrossRefBm9000324" w:displacedByCustomXml="next"/>
    <w:bookmarkStart w:id="2039" w:name="_Toc427661667" w:displacedByCustomXml="next"/>
    <w:bookmarkStart w:id="2040" w:name="_Toc409683369_0" w:displacedByCustomXml="next"/>
    <w:bookmarkStart w:id="2041" w:name="_Toc405820208_0" w:displacedByCustomXml="next"/>
    <w:bookmarkStart w:id="2042" w:name="_Toc373246779_0" w:displacedByCustomXml="next"/>
    <w:sdt>
      <w:sdtPr>
        <w:rPr>
          <w:b w:val="0"/>
          <w:color w:val="auto"/>
          <w:sz w:val="22"/>
          <w:lang w:val="en-US"/>
        </w:rPr>
        <w:alias w:val="topic"/>
        <w:tag w:val="topic"/>
        <w:id w:val="-576359314"/>
      </w:sdtPr>
      <w:sdtContent>
        <w:p w14:paraId="64621C13" w14:textId="77777777" w:rsidR="004873BF" w:rsidRPr="00FF2450" w:rsidRDefault="00581773" w:rsidP="000F573D">
          <w:pPr>
            <w:pStyle w:val="Heading5AMC"/>
          </w:pPr>
          <w:r w:rsidRPr="00FF2450">
            <w:t>AMC1 ATCO.MED.B.055</w:t>
          </w:r>
          <w:r w:rsidR="006A44DE">
            <w:t xml:space="preserve"> </w:t>
          </w:r>
          <w:r w:rsidRPr="00FF2450">
            <w:t xml:space="preserve"> Psychiatry</w:t>
          </w:r>
          <w:bookmarkEnd w:id="2042"/>
          <w:bookmarkEnd w:id="2041"/>
          <w:bookmarkEnd w:id="2040"/>
          <w:bookmarkEnd w:id="2039"/>
          <w:bookmarkEnd w:id="2038"/>
          <w:bookmarkEnd w:id="2037"/>
        </w:p>
        <w:p w14:paraId="22DBE530" w14:textId="77777777" w:rsidR="004873BF" w:rsidRPr="00FF2450" w:rsidRDefault="00581773" w:rsidP="00F942C9">
          <w:pPr>
            <w:pStyle w:val="ListLevel0"/>
          </w:pPr>
          <w:r w:rsidRPr="00FF2450">
            <w:t>(a)</w:t>
          </w:r>
          <w:r w:rsidRPr="00FF2450">
            <w:tab/>
            <w:t xml:space="preserve">Disorders due to alcohol or other substance use </w:t>
          </w:r>
        </w:p>
        <w:p w14:paraId="68F42592" w14:textId="77777777" w:rsidR="004873BF" w:rsidRPr="00FF2450" w:rsidRDefault="00581773" w:rsidP="0068159B">
          <w:pPr>
            <w:pStyle w:val="ListLevel1"/>
          </w:pPr>
          <w:r w:rsidRPr="00FF2450">
            <w:t>(1)</w:t>
          </w:r>
          <w:r w:rsidRPr="00FF2450">
            <w:tab/>
            <w:t>A fit assessment may be considered after successful treatment, a period of documented sobriety or freedom from substance use, and review by a psychiatric specialist. The licensing authority, with the advice of the psychiatric specialist, should determine the duration of the period to be observed before a medical certificate can be issued.</w:t>
          </w:r>
        </w:p>
        <w:p w14:paraId="795248A6" w14:textId="77777777" w:rsidR="004873BF" w:rsidRPr="00FF2450" w:rsidRDefault="00581773" w:rsidP="0068159B">
          <w:pPr>
            <w:pStyle w:val="ListLevel1"/>
          </w:pPr>
          <w:r w:rsidRPr="00FF2450">
            <w:t>(2)</w:t>
          </w:r>
          <w:r w:rsidRPr="00FF2450">
            <w:tab/>
            <w:t>Depending on the individual case, treatment may include in-patient treatment of some weeks.</w:t>
          </w:r>
        </w:p>
        <w:p w14:paraId="64B9F6BF" w14:textId="77777777" w:rsidR="004873BF" w:rsidRPr="00FF2450" w:rsidRDefault="00581773" w:rsidP="0068159B">
          <w:pPr>
            <w:pStyle w:val="ListLevel1"/>
          </w:pPr>
          <w:r w:rsidRPr="00FF2450">
            <w:t>(3)</w:t>
          </w:r>
          <w:r w:rsidRPr="00FF2450">
            <w:tab/>
            <w:t>Continuous follow-up, including blood testing and peer reports, may be required indefinitely.</w:t>
          </w:r>
        </w:p>
        <w:p w14:paraId="4D3BF3B3" w14:textId="77777777" w:rsidR="004873BF" w:rsidRPr="00FF2450" w:rsidRDefault="00581773" w:rsidP="003A6281">
          <w:pPr>
            <w:pStyle w:val="ListLevel0"/>
          </w:pPr>
          <w:r w:rsidRPr="00FF2450">
            <w:t>(b)</w:t>
          </w:r>
          <w:r w:rsidRPr="00FF2450">
            <w:tab/>
            <w:t>Mood disorder</w:t>
          </w:r>
        </w:p>
        <w:p w14:paraId="1000EC9A" w14:textId="77777777" w:rsidR="004873BF" w:rsidRPr="00FF2450" w:rsidRDefault="00581773" w:rsidP="0068159B">
          <w:pPr>
            <w:pStyle w:val="Normal1"/>
          </w:pPr>
          <w:r w:rsidRPr="00FF2450">
            <w:t>Applicants with an established mood disorder should be assessed as unfit. After full recovery and after full consideration of an individual case, a fit assessment may be considered depending on the characteristics and gravity of the mood disorder. If stability on maintenance psychotropic medication is confirmed, a fit assessment with an appropriate limitation may be considered. If the dosage of the medication is changed, a further period of unfit assessment should be required. Regular specialist supervision should be required.</w:t>
          </w:r>
        </w:p>
        <w:p w14:paraId="0E8189DE" w14:textId="77777777" w:rsidR="004873BF" w:rsidRPr="00FF2450" w:rsidRDefault="00581773" w:rsidP="003A6281">
          <w:pPr>
            <w:pStyle w:val="ListLevel0"/>
          </w:pPr>
          <w:r w:rsidRPr="00FF2450">
            <w:t>(c)</w:t>
          </w:r>
          <w:r w:rsidRPr="00FF2450">
            <w:tab/>
            <w:t>Psychotic disorder</w:t>
          </w:r>
        </w:p>
        <w:p w14:paraId="1A92CCC9" w14:textId="77777777" w:rsidR="004873BF" w:rsidRPr="00FF2450" w:rsidRDefault="00581773" w:rsidP="0068159B">
          <w:pPr>
            <w:pStyle w:val="Normal1"/>
          </w:pPr>
          <w:r w:rsidRPr="00FF2450">
            <w:t>Applicants with a history, or the occurrence, of a functional psychotic disorder should be assessed as unfit. A fit assessment may be considered if a cause can be unequivocally identified as one which is transient, has ceased and the risk of recurrence is minimal.</w:t>
          </w:r>
        </w:p>
        <w:p w14:paraId="0CC70B45" w14:textId="77777777" w:rsidR="004873BF" w:rsidRPr="00FF2450" w:rsidRDefault="00581773" w:rsidP="003A6281">
          <w:pPr>
            <w:pStyle w:val="ListLevel0"/>
          </w:pPr>
          <w:r w:rsidRPr="00FF2450">
            <w:t>(d)</w:t>
          </w:r>
          <w:r w:rsidRPr="00FF2450">
            <w:tab/>
            <w:t>Deliberate self-harm</w:t>
          </w:r>
        </w:p>
        <w:p w14:paraId="4B081E26" w14:textId="77777777" w:rsidR="004873BF" w:rsidRPr="00FF2450" w:rsidRDefault="00581773" w:rsidP="0068159B">
          <w:pPr>
            <w:pStyle w:val="Normal1"/>
          </w:pPr>
          <w:r w:rsidRPr="00FF2450">
            <w:t>Applicants who have carried out a single self-destructive action or repeated acts of deliberate self-harm should be assessed as unfit. A fit assessment may be considered after full consideration of an individual case which may require psychiatric or psychological evaluation. Neuropsychological evaluation may also be required.</w:t>
          </w:r>
        </w:p>
      </w:sdtContent>
    </w:sdt>
    <w:bookmarkStart w:id="2043" w:name="_Toc373246780" w:displacedByCustomXml="next"/>
    <w:bookmarkStart w:id="2044" w:name="_Toc405820209" w:displacedByCustomXml="next"/>
    <w:bookmarkStart w:id="2045" w:name="_Toc409683370" w:displacedByCustomXml="next"/>
    <w:bookmarkStart w:id="2046" w:name="_DxCrossRefBm1379192772" w:displacedByCustomXml="next"/>
    <w:bookmarkStart w:id="2047" w:name="_DxCrossRefBm9000325" w:displacedByCustomXml="next"/>
    <w:bookmarkStart w:id="2048" w:name="_Toc427661668" w:displacedByCustomXml="next"/>
    <w:sdt>
      <w:sdtPr>
        <w:rPr>
          <w:b w:val="0"/>
          <w:color w:val="auto"/>
          <w:sz w:val="22"/>
          <w:szCs w:val="24"/>
          <w:lang w:val="en-US"/>
        </w:rPr>
        <w:alias w:val="topic"/>
        <w:tag w:val="topic"/>
        <w:id w:val="1152524552"/>
      </w:sdtPr>
      <w:sdtContent>
        <w:p w14:paraId="1179679B" w14:textId="77777777" w:rsidR="005F4710" w:rsidRPr="00FF2450" w:rsidRDefault="00581773" w:rsidP="000F573D">
          <w:pPr>
            <w:pStyle w:val="Heading4IR"/>
          </w:pPr>
          <w:r w:rsidRPr="00FF2450">
            <w:t>ATCO.MED.B.060</w:t>
          </w:r>
          <w:r w:rsidR="00CE1A48">
            <w:t xml:space="preserve"> </w:t>
          </w:r>
          <w:r w:rsidRPr="00FF2450">
            <w:t xml:space="preserve"> Psychology</w:t>
          </w:r>
          <w:bookmarkEnd w:id="2048"/>
          <w:bookmarkEnd w:id="2047"/>
          <w:bookmarkEnd w:id="2046"/>
        </w:p>
        <w:p w14:paraId="798869F1" w14:textId="77777777" w:rsidR="005F4710" w:rsidRPr="00FF2450" w:rsidRDefault="00581773" w:rsidP="00BF106F">
          <w:pPr>
            <w:pStyle w:val="ListLevel0"/>
          </w:pPr>
          <w:r w:rsidRPr="00FF2450">
            <w:t>(a)</w:t>
          </w:r>
          <w:r w:rsidRPr="00FF2450">
            <w:tab/>
            <w:t xml:space="preserve">Applicants who present with stress-related symptoms that are likely to interfere with their ability to exercise the privileges of the licence safely shall be referred to the licensing authority. </w:t>
          </w:r>
          <w:r w:rsidRPr="00FF2450">
            <w:lastRenderedPageBreak/>
            <w:t>A fit assessment may only be considered after a psychological and/or psychiatric evaluation has demonstrated that the applicant has recovered from stress-related symptoms.</w:t>
          </w:r>
        </w:p>
        <w:bookmarkEnd w:id="2045"/>
        <w:bookmarkEnd w:id="2044"/>
        <w:bookmarkEnd w:id="2043"/>
        <w:p w14:paraId="01552B14" w14:textId="77777777" w:rsidR="005F4710" w:rsidRPr="00FF2450" w:rsidRDefault="00581773" w:rsidP="003A6281">
          <w:pPr>
            <w:pStyle w:val="ListLevel0"/>
          </w:pPr>
          <w:r w:rsidRPr="00FF2450">
            <w:t>(b)</w:t>
          </w:r>
          <w:r w:rsidRPr="00FF2450">
            <w:tab/>
            <w:t>A psychological evaluation may be required as part of, or complementary to, a specialist psychiatric or neurological examination.</w:t>
          </w:r>
        </w:p>
      </w:sdtContent>
    </w:sdt>
    <w:bookmarkStart w:id="2049" w:name="_DxCrossRefBm1379192773" w:displacedByCustomXml="next"/>
    <w:bookmarkStart w:id="2050" w:name="_DxCrossRefBm9000326" w:displacedByCustomXml="next"/>
    <w:bookmarkStart w:id="2051" w:name="_Toc427661669" w:displacedByCustomXml="next"/>
    <w:bookmarkStart w:id="2052" w:name="_Toc409683370_0" w:displacedByCustomXml="next"/>
    <w:bookmarkStart w:id="2053" w:name="_Toc405820209_0" w:displacedByCustomXml="next"/>
    <w:bookmarkStart w:id="2054" w:name="_Toc373246780_0" w:displacedByCustomXml="next"/>
    <w:sdt>
      <w:sdtPr>
        <w:rPr>
          <w:b w:val="0"/>
          <w:color w:val="auto"/>
          <w:sz w:val="22"/>
          <w:lang w:val="en-US"/>
        </w:rPr>
        <w:alias w:val="topic"/>
        <w:tag w:val="topic"/>
        <w:id w:val="-1377317905"/>
      </w:sdtPr>
      <w:sdtContent>
        <w:p w14:paraId="3B6260BA" w14:textId="77777777" w:rsidR="004873BF" w:rsidRPr="00FF2450" w:rsidRDefault="00581773" w:rsidP="000F573D">
          <w:pPr>
            <w:pStyle w:val="Heading5AMC"/>
          </w:pPr>
          <w:r w:rsidRPr="00FF2450">
            <w:t xml:space="preserve">AMC1 ATCO.MED.B.060 </w:t>
          </w:r>
          <w:r w:rsidR="00193791">
            <w:t xml:space="preserve"> </w:t>
          </w:r>
          <w:r w:rsidRPr="00FF2450">
            <w:t>Psychology</w:t>
          </w:r>
          <w:bookmarkEnd w:id="2054"/>
          <w:bookmarkEnd w:id="2053"/>
          <w:bookmarkEnd w:id="2052"/>
          <w:bookmarkEnd w:id="2051"/>
          <w:bookmarkEnd w:id="2050"/>
          <w:bookmarkEnd w:id="2049"/>
        </w:p>
        <w:p w14:paraId="48259DD5" w14:textId="77777777" w:rsidR="004873BF" w:rsidRPr="00FF2450" w:rsidRDefault="00581773" w:rsidP="00682A05">
          <w:pPr>
            <w:pStyle w:val="ListLevel0"/>
          </w:pPr>
          <w:r w:rsidRPr="00FF2450">
            <w:t>(a)</w:t>
          </w:r>
          <w:r w:rsidRPr="00FF2450">
            <w:tab/>
            <w:t>If a psychological evaluation is indicated, it should be carried out by a psychologist taking into account the ATC environment and the associated risks.</w:t>
          </w:r>
        </w:p>
        <w:p w14:paraId="6624C6A6" w14:textId="77777777" w:rsidR="004873BF" w:rsidRPr="00FF2450" w:rsidRDefault="00581773" w:rsidP="000368F5">
          <w:pPr>
            <w:pStyle w:val="ListLevel0"/>
          </w:pPr>
          <w:r w:rsidRPr="00FF2450">
            <w:t>(b)</w:t>
          </w:r>
          <w:r w:rsidRPr="00FF2450">
            <w:tab/>
            <w:t>Where there is established evidence that an applicant may have a psychological disorder, the applicant should be referred for psychological opinion and advice.</w:t>
          </w:r>
        </w:p>
        <w:p w14:paraId="2BE5B914" w14:textId="77777777" w:rsidR="004873BF" w:rsidRPr="00FF2450" w:rsidRDefault="00581773" w:rsidP="000368F5">
          <w:pPr>
            <w:pStyle w:val="ListLevel0"/>
          </w:pPr>
          <w:r w:rsidRPr="00FF2450">
            <w:t>(c)</w:t>
          </w:r>
          <w:r w:rsidRPr="00FF2450">
            <w:tab/>
            <w:t>Established evidence should be verifiable information from an identifiable source related to the mental fitness or personality of a particular individual. Sources for this information can be accidents or incidents, problems in training or competence assessments, behaviour or knowledge relevant to the safe exercise of the privileges of the licence.</w:t>
          </w:r>
        </w:p>
        <w:p w14:paraId="26FA07E3" w14:textId="77777777" w:rsidR="004873BF" w:rsidRPr="00FF2450" w:rsidRDefault="00581773" w:rsidP="000368F5">
          <w:pPr>
            <w:pStyle w:val="ListLevel0"/>
          </w:pPr>
          <w:r w:rsidRPr="00FF2450">
            <w:t>(d)</w:t>
          </w:r>
          <w:r w:rsidRPr="00FF2450">
            <w:tab/>
            <w:t>The psychological evaluation may include a collection of biographical data, the administration of aptitude, as well as personality tests and psychological interview.</w:t>
          </w:r>
        </w:p>
        <w:p w14:paraId="610D5E36" w14:textId="77777777" w:rsidR="004873BF" w:rsidRPr="00FF2450" w:rsidRDefault="00581773" w:rsidP="000368F5">
          <w:pPr>
            <w:pStyle w:val="ListLevel0"/>
          </w:pPr>
          <w:r w:rsidRPr="00FF2450">
            <w:t>(e)</w:t>
          </w:r>
          <w:r w:rsidRPr="00FF2450">
            <w:tab/>
            <w:t xml:space="preserve">The psychologist should submit a written report to the AME, AeMC or licensing authority as appropriate, detailing his/her opinion and recommendation. </w:t>
          </w:r>
        </w:p>
      </w:sdtContent>
    </w:sdt>
    <w:bookmarkStart w:id="2055" w:name="_Toc373246781" w:displacedByCustomXml="next"/>
    <w:bookmarkStart w:id="2056" w:name="_Toc405820210" w:displacedByCustomXml="next"/>
    <w:bookmarkStart w:id="2057" w:name="_Toc409683371" w:displacedByCustomXml="next"/>
    <w:bookmarkStart w:id="2058" w:name="_DxCrossRefBm1379192774" w:displacedByCustomXml="next"/>
    <w:bookmarkStart w:id="2059" w:name="_DxCrossRefBm9000327" w:displacedByCustomXml="next"/>
    <w:bookmarkStart w:id="2060" w:name="_Toc427661670" w:displacedByCustomXml="next"/>
    <w:sdt>
      <w:sdtPr>
        <w:rPr>
          <w:b w:val="0"/>
          <w:color w:val="auto"/>
          <w:sz w:val="22"/>
          <w:szCs w:val="24"/>
          <w:lang w:val="en-US"/>
        </w:rPr>
        <w:alias w:val="topic"/>
        <w:tag w:val="topic"/>
        <w:id w:val="412427287"/>
      </w:sdtPr>
      <w:sdtContent>
        <w:p w14:paraId="58E43A26" w14:textId="77777777" w:rsidR="005F4710" w:rsidRPr="00FF2450" w:rsidRDefault="00581773" w:rsidP="000F573D">
          <w:pPr>
            <w:pStyle w:val="Heading4IR"/>
          </w:pPr>
          <w:r w:rsidRPr="00FF2450">
            <w:t xml:space="preserve">ATCO.MED.B.065 </w:t>
          </w:r>
          <w:r w:rsidR="00AD284C">
            <w:t xml:space="preserve"> </w:t>
          </w:r>
          <w:r w:rsidRPr="00FF2450">
            <w:t>Neurology</w:t>
          </w:r>
          <w:bookmarkEnd w:id="2060"/>
          <w:bookmarkEnd w:id="2059"/>
          <w:bookmarkEnd w:id="2058"/>
        </w:p>
        <w:p w14:paraId="4697994C" w14:textId="77777777" w:rsidR="005F4710" w:rsidRPr="00FF2450" w:rsidRDefault="00581773" w:rsidP="001874CE">
          <w:pPr>
            <w:pStyle w:val="ListLevel0"/>
          </w:pPr>
          <w:r w:rsidRPr="00FF2450">
            <w:t>(a)</w:t>
          </w:r>
          <w:r w:rsidRPr="00FF2450">
            <w:tab/>
            <w:t>Applicants with an established history or clinical diagnosis of the following shall be assessed as unfit:</w:t>
          </w:r>
        </w:p>
        <w:p w14:paraId="40E0DC1D" w14:textId="77777777" w:rsidR="005F4710" w:rsidRPr="00FF2450" w:rsidRDefault="00581773" w:rsidP="00773E30">
          <w:pPr>
            <w:pStyle w:val="ListLevel1"/>
          </w:pPr>
          <w:r w:rsidRPr="00FF2450">
            <w:t>(1)</w:t>
          </w:r>
          <w:r w:rsidRPr="00FF2450">
            <w:tab/>
            <w:t>epilepsy except in cases in point (b)(1) and (2);</w:t>
          </w:r>
        </w:p>
        <w:p w14:paraId="0D6926C5" w14:textId="77777777" w:rsidR="005F4710" w:rsidRPr="00FF2450" w:rsidRDefault="00581773" w:rsidP="00773E30">
          <w:pPr>
            <w:pStyle w:val="ListLevel1"/>
          </w:pPr>
          <w:r w:rsidRPr="00FF2450">
            <w:t>(2)</w:t>
          </w:r>
          <w:r w:rsidRPr="00FF2450">
            <w:tab/>
            <w:t>recurring episodes of disturbance of consciousness of uncertain cause;</w:t>
          </w:r>
        </w:p>
        <w:p w14:paraId="16010C11" w14:textId="77777777" w:rsidR="005F4710" w:rsidRPr="00FF2450" w:rsidRDefault="00581773" w:rsidP="00773E30">
          <w:pPr>
            <w:pStyle w:val="ListLevel1"/>
          </w:pPr>
          <w:r w:rsidRPr="00FF2450">
            <w:t>(3)</w:t>
          </w:r>
          <w:r w:rsidRPr="00FF2450">
            <w:tab/>
            <w:t>conditions with a high propensity for cerebral dysfunction.</w:t>
          </w:r>
        </w:p>
        <w:p w14:paraId="41389A01" w14:textId="77777777" w:rsidR="005F4710" w:rsidRPr="00FF2450" w:rsidRDefault="00581773" w:rsidP="000368F5">
          <w:pPr>
            <w:pStyle w:val="ListLevel0"/>
          </w:pPr>
          <w:r w:rsidRPr="00FF2450">
            <w:t>(b)</w:t>
          </w:r>
          <w:r w:rsidRPr="00FF2450">
            <w:tab/>
            <w:t>Applicants with an established history or clinical diagnosis of the following conditions shall be referred to the licensing authority and undergo further evaluation before a fit assessment may be considered:</w:t>
          </w:r>
        </w:p>
        <w:p w14:paraId="3378EA30" w14:textId="77777777" w:rsidR="005F4710" w:rsidRPr="00FF2450" w:rsidRDefault="00581773" w:rsidP="00773E30">
          <w:pPr>
            <w:pStyle w:val="ListLevel1"/>
          </w:pPr>
          <w:r w:rsidRPr="00FF2450">
            <w:t>(1)</w:t>
          </w:r>
          <w:r w:rsidRPr="00FF2450">
            <w:tab/>
            <w:t>epilepsy without recurrence after the age of 5;</w:t>
          </w:r>
        </w:p>
        <w:p w14:paraId="40BCF467" w14:textId="77777777" w:rsidR="005F4710" w:rsidRPr="00FF2450" w:rsidRDefault="00581773" w:rsidP="00773E30">
          <w:pPr>
            <w:pStyle w:val="ListLevel1"/>
          </w:pPr>
          <w:r w:rsidRPr="00FF2450">
            <w:t>(2)</w:t>
          </w:r>
          <w:r w:rsidRPr="00FF2450">
            <w:tab/>
            <w:t>epilepsy without recurrence and off all treatment for more than 10 years;</w:t>
          </w:r>
        </w:p>
        <w:p w14:paraId="2BF8D967" w14:textId="77777777" w:rsidR="005F4710" w:rsidRPr="00FF2450" w:rsidRDefault="00581773" w:rsidP="00773E30">
          <w:pPr>
            <w:pStyle w:val="ListLevel1"/>
          </w:pPr>
          <w:r w:rsidRPr="00FF2450">
            <w:t>(3)</w:t>
          </w:r>
          <w:r w:rsidRPr="00FF2450">
            <w:tab/>
            <w:t>epileptiform EEG abnormalities and focal slow waves;</w:t>
          </w:r>
        </w:p>
        <w:p w14:paraId="04B910EC" w14:textId="77777777" w:rsidR="005F4710" w:rsidRPr="00FF2450" w:rsidRDefault="00581773" w:rsidP="00773E30">
          <w:pPr>
            <w:pStyle w:val="ListLevel1"/>
          </w:pPr>
          <w:r w:rsidRPr="00FF2450">
            <w:t>(4)</w:t>
          </w:r>
          <w:r w:rsidRPr="00FF2450">
            <w:tab/>
            <w:t>progressive or non-progressive disease of the nervous system;</w:t>
          </w:r>
        </w:p>
        <w:p w14:paraId="4ACAF2AB" w14:textId="77777777" w:rsidR="005F4710" w:rsidRPr="00FF2450" w:rsidRDefault="00581773" w:rsidP="00773E30">
          <w:pPr>
            <w:pStyle w:val="ListLevel1"/>
          </w:pPr>
          <w:r w:rsidRPr="00FF2450">
            <w:t>(5)</w:t>
          </w:r>
          <w:r w:rsidRPr="00FF2450">
            <w:tab/>
            <w:t>a single episode of disturbances or loss of consciousness;</w:t>
          </w:r>
        </w:p>
        <w:p w14:paraId="66CC6827" w14:textId="77777777" w:rsidR="005F4710" w:rsidRPr="00FF2450" w:rsidRDefault="00581773" w:rsidP="00773E30">
          <w:pPr>
            <w:pStyle w:val="ListLevel1"/>
          </w:pPr>
          <w:r w:rsidRPr="00FF2450">
            <w:t>(6)</w:t>
          </w:r>
          <w:r w:rsidRPr="00FF2450">
            <w:tab/>
            <w:t>brain injury;</w:t>
          </w:r>
        </w:p>
        <w:p w14:paraId="4AC49ECC" w14:textId="77777777" w:rsidR="005F4710" w:rsidRPr="00FF2450" w:rsidRDefault="00581773" w:rsidP="00773E30">
          <w:pPr>
            <w:pStyle w:val="ListLevel1"/>
          </w:pPr>
          <w:r w:rsidRPr="00FF2450">
            <w:t>(7)</w:t>
          </w:r>
          <w:r w:rsidRPr="00FF2450">
            <w:tab/>
            <w:t>spinal or peripheral nerve injury;</w:t>
          </w:r>
        </w:p>
        <w:bookmarkEnd w:id="2057"/>
        <w:bookmarkEnd w:id="2056"/>
        <w:bookmarkEnd w:id="2055"/>
        <w:p w14:paraId="740CD0E6" w14:textId="77777777" w:rsidR="007C227B" w:rsidRDefault="00581773" w:rsidP="00773E30">
          <w:pPr>
            <w:pStyle w:val="ListLevel1"/>
          </w:pPr>
          <w:r w:rsidRPr="00FF2450">
            <w:t>(8)</w:t>
          </w:r>
          <w:r w:rsidRPr="00FF2450">
            <w:tab/>
            <w:t>disorders of the nervous system due to vascular deficiencies including haemorrhagic and ischaemic events.</w:t>
          </w:r>
        </w:p>
        <w:p w14:paraId="2AB6EAC3" w14:textId="77777777" w:rsidR="005F4710" w:rsidRPr="00FF2450" w:rsidRDefault="00000000" w:rsidP="00773E30">
          <w:pPr>
            <w:pStyle w:val="ListLevel1"/>
          </w:pPr>
        </w:p>
      </w:sdtContent>
    </w:sdt>
    <w:bookmarkStart w:id="2061" w:name="_DxCrossRefBm1379192775" w:displacedByCustomXml="next"/>
    <w:bookmarkStart w:id="2062" w:name="_DxCrossRefBm9000328" w:displacedByCustomXml="next"/>
    <w:bookmarkStart w:id="2063" w:name="_Toc427661671" w:displacedByCustomXml="next"/>
    <w:bookmarkStart w:id="2064" w:name="_Toc409683371_0" w:displacedByCustomXml="next"/>
    <w:bookmarkStart w:id="2065" w:name="_Toc405820210_0" w:displacedByCustomXml="next"/>
    <w:bookmarkStart w:id="2066" w:name="_Toc373246781_0" w:displacedByCustomXml="next"/>
    <w:sdt>
      <w:sdtPr>
        <w:rPr>
          <w:b w:val="0"/>
          <w:color w:val="auto"/>
          <w:sz w:val="22"/>
          <w:lang w:val="en-US"/>
        </w:rPr>
        <w:alias w:val="topic"/>
        <w:tag w:val="topic"/>
        <w:id w:val="-988592531"/>
      </w:sdtPr>
      <w:sdtContent>
        <w:p w14:paraId="46590133" w14:textId="77777777" w:rsidR="004873BF" w:rsidRPr="00FF2450" w:rsidRDefault="00581773" w:rsidP="000F573D">
          <w:pPr>
            <w:pStyle w:val="Heading5AMC"/>
          </w:pPr>
          <w:r w:rsidRPr="00FF2450">
            <w:t xml:space="preserve">AMC1 ATCO.MED.B.065 </w:t>
          </w:r>
          <w:r w:rsidR="00331FC0">
            <w:t xml:space="preserve"> </w:t>
          </w:r>
          <w:r w:rsidRPr="00FF2450">
            <w:t>Neurology</w:t>
          </w:r>
          <w:bookmarkEnd w:id="2066"/>
          <w:bookmarkEnd w:id="2065"/>
          <w:bookmarkEnd w:id="2064"/>
          <w:bookmarkEnd w:id="2063"/>
          <w:bookmarkEnd w:id="2062"/>
          <w:bookmarkEnd w:id="2061"/>
        </w:p>
        <w:p w14:paraId="5F8FCA82" w14:textId="77777777" w:rsidR="004873BF" w:rsidRPr="00FF2450" w:rsidRDefault="00581773" w:rsidP="00046610">
          <w:pPr>
            <w:pStyle w:val="ListLevel0"/>
          </w:pPr>
          <w:r w:rsidRPr="00FF2450">
            <w:t>(a)</w:t>
          </w:r>
          <w:r w:rsidRPr="00FF2450">
            <w:tab/>
            <w:t>Electroencephalography (EEG)</w:t>
          </w:r>
        </w:p>
        <w:p w14:paraId="2A58B3EC" w14:textId="77777777" w:rsidR="004873BF" w:rsidRPr="00FF2450" w:rsidRDefault="00581773" w:rsidP="00E832B6">
          <w:pPr>
            <w:pStyle w:val="ListLevel1"/>
          </w:pPr>
          <w:r w:rsidRPr="00FF2450">
            <w:t>(1)</w:t>
          </w:r>
          <w:r w:rsidRPr="00FF2450">
            <w:tab/>
            <w:t>EEG should be carried out when indicated by the applicant’s history or on clinical grounds.</w:t>
          </w:r>
        </w:p>
        <w:p w14:paraId="27FB1E48" w14:textId="77777777" w:rsidR="004873BF" w:rsidRPr="00FF2450" w:rsidRDefault="00581773" w:rsidP="00E832B6">
          <w:pPr>
            <w:pStyle w:val="ListLevel1"/>
          </w:pPr>
          <w:r w:rsidRPr="00FF2450">
            <w:t>(2)</w:t>
          </w:r>
          <w:r w:rsidRPr="00FF2450">
            <w:tab/>
            <w:t>Epileptiform paroxysmal EEG abnormalities and focal slow waves should be disqualifying. A fit assessment may be considered after further evaluation.</w:t>
          </w:r>
        </w:p>
        <w:p w14:paraId="67C576D0" w14:textId="77777777" w:rsidR="004873BF" w:rsidRPr="00FF2450" w:rsidRDefault="00581773" w:rsidP="000368F5">
          <w:pPr>
            <w:pStyle w:val="ListLevel0"/>
          </w:pPr>
          <w:r w:rsidRPr="00FF2450">
            <w:t>(b)</w:t>
          </w:r>
          <w:r w:rsidRPr="00FF2450">
            <w:tab/>
            <w:t>Epilepsy</w:t>
          </w:r>
        </w:p>
        <w:p w14:paraId="1D6BEE6B" w14:textId="77777777" w:rsidR="004873BF" w:rsidRPr="00FF2450" w:rsidRDefault="00581773" w:rsidP="00E832B6">
          <w:pPr>
            <w:pStyle w:val="ListLevel1"/>
          </w:pPr>
          <w:r w:rsidRPr="00FF2450">
            <w:t>(1)</w:t>
          </w:r>
          <w:r w:rsidRPr="00FF2450">
            <w:tab/>
            <w:t xml:space="preserve">Applicants who have experienced one or more convulsive episodes after the age of five should be assessed as unfit. </w:t>
          </w:r>
        </w:p>
        <w:p w14:paraId="50A64514" w14:textId="77777777" w:rsidR="004873BF" w:rsidRPr="00FF2450" w:rsidRDefault="00581773" w:rsidP="00E832B6">
          <w:pPr>
            <w:pStyle w:val="ListLevel1"/>
          </w:pPr>
          <w:r w:rsidRPr="00FF2450">
            <w:t>(2)</w:t>
          </w:r>
          <w:r w:rsidRPr="00FF2450">
            <w:tab/>
            <w:t>A fit assessment may be considered if:</w:t>
          </w:r>
        </w:p>
        <w:p w14:paraId="15B4F1AD" w14:textId="77777777" w:rsidR="004873BF" w:rsidRPr="00FF2450" w:rsidRDefault="00581773" w:rsidP="00E832B6">
          <w:pPr>
            <w:pStyle w:val="ListLevel2"/>
          </w:pPr>
          <w:r w:rsidRPr="00FF2450">
            <w:t>(i)</w:t>
          </w:r>
          <w:r w:rsidRPr="00FF2450">
            <w:tab/>
            <w:t xml:space="preserve">the applicant is seizure free and off medication for a period of at least 10 years; </w:t>
          </w:r>
        </w:p>
        <w:p w14:paraId="59A8326B" w14:textId="77777777" w:rsidR="006738B1" w:rsidRPr="00FF2450" w:rsidRDefault="00581773" w:rsidP="00E832B6">
          <w:pPr>
            <w:pStyle w:val="ListLevel2"/>
          </w:pPr>
          <w:r w:rsidRPr="00FF2450">
            <w:t>(ii)</w:t>
          </w:r>
          <w:r w:rsidRPr="00FF2450">
            <w:tab/>
            <w:t>full neurological evaluation shows that a seizure was caused by a specific non-recurrent cause, such as trauma or toxin.</w:t>
          </w:r>
        </w:p>
        <w:p w14:paraId="24A31208" w14:textId="77777777" w:rsidR="006738B1" w:rsidRPr="00FF2450" w:rsidRDefault="00581773" w:rsidP="00E832B6">
          <w:pPr>
            <w:pStyle w:val="ListLevel1"/>
          </w:pPr>
          <w:r w:rsidRPr="00FF2450">
            <w:t>(3)</w:t>
          </w:r>
          <w:r w:rsidRPr="00FF2450">
            <w:tab/>
            <w:t>Applicants who have experienced an episode of benign Rolandic seizure may be assessed as fit provided the seizure has been clearly diagnosed including a properly documented history and typical EEG result and the applicant has been free of symptoms and off treatment for at least 10 years.</w:t>
          </w:r>
        </w:p>
        <w:p w14:paraId="1EF78A9C" w14:textId="77777777" w:rsidR="004873BF" w:rsidRPr="00FF2450" w:rsidRDefault="00581773" w:rsidP="006738B1">
          <w:pPr>
            <w:pStyle w:val="ListLevel0"/>
          </w:pPr>
          <w:r w:rsidRPr="00FF2450">
            <w:t>(c)</w:t>
          </w:r>
          <w:r w:rsidRPr="00FF2450">
            <w:tab/>
            <w:t>Neurological disease</w:t>
          </w:r>
        </w:p>
        <w:p w14:paraId="198D4403" w14:textId="77777777" w:rsidR="004873BF" w:rsidRPr="00FF2450" w:rsidRDefault="00581773" w:rsidP="00E832B6">
          <w:pPr>
            <w:pStyle w:val="Normal1"/>
          </w:pPr>
          <w:r w:rsidRPr="00FF2450">
            <w:t>Applicants with any stationary or progressive disease of the nervous system which has caused or is likely to cause a significant disability should be assessed as unfit. A fit assessment may be considered after full neurological evaluation in cases of minor functional losses associated with stationary disease.</w:t>
          </w:r>
        </w:p>
        <w:p w14:paraId="5B76E98D" w14:textId="77777777" w:rsidR="004873BF" w:rsidRPr="00FF2450" w:rsidRDefault="00581773" w:rsidP="006738B1">
          <w:pPr>
            <w:pStyle w:val="ListLevel0"/>
          </w:pPr>
          <w:r w:rsidRPr="00FF2450">
            <w:t>(d)</w:t>
          </w:r>
          <w:r w:rsidRPr="00FF2450">
            <w:tab/>
            <w:t>Disturbance of consciousness</w:t>
          </w:r>
        </w:p>
        <w:p w14:paraId="7BEAA47B" w14:textId="77777777" w:rsidR="004873BF" w:rsidRPr="00FF2450" w:rsidRDefault="00581773" w:rsidP="00E832B6">
          <w:pPr>
            <w:pStyle w:val="Normal1"/>
          </w:pPr>
          <w:r w:rsidRPr="00FF2450">
            <w:t>Applicants with a history of one or more episodes of disturbed consciousness may be assessed as fit if the condition can be satisfactorily explained by a non-recurrent cause. A full neurological evaluation is required.</w:t>
          </w:r>
        </w:p>
        <w:p w14:paraId="73B4EFDA" w14:textId="77777777" w:rsidR="004873BF" w:rsidRPr="00FF2450" w:rsidRDefault="00581773" w:rsidP="006738B1">
          <w:pPr>
            <w:pStyle w:val="ListLevel0"/>
          </w:pPr>
          <w:r w:rsidRPr="00FF2450">
            <w:t>(e)</w:t>
          </w:r>
          <w:r w:rsidRPr="00FF2450">
            <w:tab/>
            <w:t>Head injury</w:t>
          </w:r>
        </w:p>
        <w:p w14:paraId="7F62710F" w14:textId="77777777" w:rsidR="004873BF" w:rsidRPr="00FF2450" w:rsidRDefault="00581773" w:rsidP="00E832B6">
          <w:pPr>
            <w:pStyle w:val="Normal1"/>
          </w:pPr>
          <w:r w:rsidRPr="00FF2450">
            <w:t>Applicants with a head injury which was severe enough to cause loss of consciousness or is associated with penetrating brain injury should be evaluated by a consultant neurologist. A fit assessment may be considered if there has been a full recovery and the risk of epilepsy is sufficiently low. Behavioural and cognitive aspects should be taken into account.</w:t>
          </w:r>
        </w:p>
      </w:sdtContent>
    </w:sdt>
    <w:bookmarkStart w:id="2067" w:name="_Toc373246782" w:displacedByCustomXml="next"/>
    <w:bookmarkStart w:id="2068" w:name="_Toc405820211" w:displacedByCustomXml="next"/>
    <w:bookmarkStart w:id="2069" w:name="_Toc409683372" w:displacedByCustomXml="next"/>
    <w:bookmarkStart w:id="2070" w:name="_DxCrossRefBm1379192776" w:displacedByCustomXml="next"/>
    <w:bookmarkStart w:id="2071" w:name="_DxCrossRefBm9000329" w:displacedByCustomXml="next"/>
    <w:bookmarkStart w:id="2072" w:name="_Toc427661672" w:displacedByCustomXml="next"/>
    <w:sdt>
      <w:sdtPr>
        <w:rPr>
          <w:b w:val="0"/>
          <w:color w:val="auto"/>
          <w:sz w:val="22"/>
          <w:szCs w:val="24"/>
          <w:lang w:val="en-US"/>
        </w:rPr>
        <w:alias w:val="topic"/>
        <w:tag w:val="topic"/>
        <w:id w:val="-1564757772"/>
      </w:sdtPr>
      <w:sdtContent>
        <w:p w14:paraId="7E9837D1" w14:textId="77777777" w:rsidR="005F4710" w:rsidRPr="00FF2450" w:rsidRDefault="00581773" w:rsidP="000F573D">
          <w:pPr>
            <w:pStyle w:val="Heading4IR"/>
          </w:pPr>
          <w:r w:rsidRPr="00FF2450">
            <w:t xml:space="preserve">ATCO.MED.B.070 </w:t>
          </w:r>
          <w:r w:rsidR="00067018">
            <w:t xml:space="preserve"> </w:t>
          </w:r>
          <w:r w:rsidRPr="00FF2450">
            <w:t>Visual system</w:t>
          </w:r>
          <w:bookmarkEnd w:id="2072"/>
          <w:bookmarkEnd w:id="2071"/>
          <w:bookmarkEnd w:id="2070"/>
        </w:p>
        <w:p w14:paraId="30A2585E" w14:textId="77777777" w:rsidR="005F4710" w:rsidRPr="00FF2450" w:rsidRDefault="00581773" w:rsidP="00FA7B7A">
          <w:pPr>
            <w:pStyle w:val="ListLevel0"/>
          </w:pPr>
          <w:r w:rsidRPr="00FF2450">
            <w:t>(a)</w:t>
          </w:r>
          <w:r w:rsidRPr="00FF2450">
            <w:tab/>
            <w:t>Examination:</w:t>
          </w:r>
        </w:p>
        <w:p w14:paraId="5F24E956" w14:textId="77777777" w:rsidR="005F4710" w:rsidRPr="00FF2450" w:rsidRDefault="00581773" w:rsidP="00FE352E">
          <w:pPr>
            <w:pStyle w:val="ListLevel1"/>
          </w:pPr>
          <w:r w:rsidRPr="00FF2450">
            <w:t>(1)</w:t>
          </w:r>
          <w:r w:rsidRPr="00FF2450">
            <w:tab/>
            <w:t>A comprehensive eye examination shall form part of the initial examination and be undertaken periodically depending on the refraction and the functional performance of the eye.</w:t>
          </w:r>
        </w:p>
        <w:p w14:paraId="26186442" w14:textId="77777777" w:rsidR="005F4710" w:rsidRPr="00FF2450" w:rsidRDefault="00581773" w:rsidP="00FE352E">
          <w:pPr>
            <w:pStyle w:val="ListLevel1"/>
          </w:pPr>
          <w:r w:rsidRPr="00FF2450">
            <w:t>(2)</w:t>
          </w:r>
          <w:r w:rsidRPr="00FF2450">
            <w:tab/>
            <w:t>A routine eye examination shall form part of all revalidation and renewal examinations.</w:t>
          </w:r>
        </w:p>
        <w:p w14:paraId="10CAED8E" w14:textId="77777777" w:rsidR="005F4710" w:rsidRPr="00FF2450" w:rsidRDefault="00581773" w:rsidP="00FE352E">
          <w:pPr>
            <w:pStyle w:val="ListLevel1"/>
          </w:pPr>
          <w:r w:rsidRPr="00FF2450">
            <w:t>(3)</w:t>
          </w:r>
          <w:r w:rsidRPr="00FF2450">
            <w:tab/>
            <w:t>Applicants shall undergo tonometry at the first revalidation examination after the age of 40, on clinical indication and if indicated considering the family history.</w:t>
          </w:r>
        </w:p>
        <w:p w14:paraId="54080F31" w14:textId="77777777" w:rsidR="005F4710" w:rsidRPr="00FF2450" w:rsidRDefault="00581773" w:rsidP="00FE352E">
          <w:pPr>
            <w:pStyle w:val="ListLevel1"/>
          </w:pPr>
          <w:r w:rsidRPr="00FF2450">
            <w:lastRenderedPageBreak/>
            <w:t>(4)</w:t>
          </w:r>
          <w:r w:rsidRPr="00FF2450">
            <w:tab/>
            <w:t>Applicants shall supply the AeMC or AME with an ophthalmic examination report in cases where:</w:t>
          </w:r>
        </w:p>
        <w:p w14:paraId="543BA3E4" w14:textId="77777777" w:rsidR="005F4710" w:rsidRPr="00FF2450" w:rsidRDefault="00581773" w:rsidP="00FE352E">
          <w:pPr>
            <w:pStyle w:val="ListLevel2"/>
          </w:pPr>
          <w:r w:rsidRPr="00FF2450">
            <w:t>(i)</w:t>
          </w:r>
          <w:r w:rsidRPr="00FF2450">
            <w:tab/>
            <w:t>the functional performance shows significant changes;</w:t>
          </w:r>
        </w:p>
        <w:p w14:paraId="0F0B3A8C" w14:textId="77777777" w:rsidR="005F4710" w:rsidRPr="00FF2450" w:rsidRDefault="00581773" w:rsidP="00FE352E">
          <w:pPr>
            <w:pStyle w:val="ListLevel2"/>
          </w:pPr>
          <w:r w:rsidRPr="00FF2450">
            <w:t>(ii)</w:t>
          </w:r>
          <w:r w:rsidRPr="00FF2450">
            <w:tab/>
            <w:t>the distant visual standards can only be reached with corrective lenses.</w:t>
          </w:r>
        </w:p>
        <w:p w14:paraId="3CD1C2BC" w14:textId="77777777" w:rsidR="005F4710" w:rsidRPr="00FF2450" w:rsidRDefault="00581773" w:rsidP="00FE352E">
          <w:pPr>
            <w:pStyle w:val="ListLevel1"/>
          </w:pPr>
          <w:r w:rsidRPr="00FF2450">
            <w:t>(5)</w:t>
          </w:r>
          <w:r w:rsidRPr="00FF2450">
            <w:tab/>
            <w:t>Applicants with a high refractive error shall be referred to the licensing authority.</w:t>
          </w:r>
        </w:p>
        <w:p w14:paraId="562870C6" w14:textId="77777777" w:rsidR="005F4710" w:rsidRPr="00FF2450" w:rsidRDefault="00581773" w:rsidP="006738B1">
          <w:pPr>
            <w:pStyle w:val="ListLevel0"/>
          </w:pPr>
          <w:r w:rsidRPr="00FF2450">
            <w:t>(b)</w:t>
          </w:r>
          <w:r w:rsidRPr="00FF2450">
            <w:tab/>
            <w:t>Distant visual acuity, with or without optimal correction, shall be 6/9 (0,7) or better in each eye separately, and visual acuity with both eyes shall be 6/6 (1,0) or better.</w:t>
          </w:r>
        </w:p>
        <w:p w14:paraId="687B4AE5" w14:textId="77777777" w:rsidR="005F4710" w:rsidRPr="00FF2450" w:rsidRDefault="00581773" w:rsidP="006738B1">
          <w:pPr>
            <w:pStyle w:val="ListLevel0"/>
          </w:pPr>
          <w:r w:rsidRPr="00FF2450">
            <w:t>(c)</w:t>
          </w:r>
          <w:r w:rsidRPr="00FF2450">
            <w:tab/>
            <w:t>Initial applicants having monocular or functional monocular vision, including eye muscle balance problems, shall be assessed as unfit. At revalidation or renewal examinations the applicant may be assessed as fit provided that an ophthalmological examination is satisfactory. The applicant shall be referred to the licensing authority.</w:t>
          </w:r>
        </w:p>
        <w:p w14:paraId="5CF533C4" w14:textId="77777777" w:rsidR="005F4710" w:rsidRPr="00FF2450" w:rsidRDefault="00581773" w:rsidP="006738B1">
          <w:pPr>
            <w:pStyle w:val="ListLevel0"/>
          </w:pPr>
          <w:r w:rsidRPr="00FF2450">
            <w:t>(d)</w:t>
          </w:r>
          <w:r w:rsidRPr="00FF2450">
            <w:tab/>
            <w:t>Initial applicants with acquired substandard vision in one eye shall be assessed as unfit. At revalidation or renewal examinations the applicant shall be referred to the licensing authority and may be assessed as fit provided that an ophthalmological examination is satisfactory.</w:t>
          </w:r>
        </w:p>
        <w:p w14:paraId="45CFDAB7" w14:textId="77777777" w:rsidR="005F4710" w:rsidRPr="00FF2450" w:rsidRDefault="00581773" w:rsidP="006738B1">
          <w:pPr>
            <w:pStyle w:val="ListLevel0"/>
          </w:pPr>
          <w:r w:rsidRPr="00FF2450">
            <w:t>(e)</w:t>
          </w:r>
          <w:r w:rsidRPr="00FF2450">
            <w:tab/>
            <w:t>Applicants shall be able to read an N5 chart or equivalent at 30 – 50 cm and an N14 chart or equivalent at 60 – 100 cm distance, if necessary with the aid of correction.</w:t>
          </w:r>
        </w:p>
        <w:p w14:paraId="520689A1" w14:textId="77777777" w:rsidR="005F4710" w:rsidRPr="00FF2450" w:rsidRDefault="00581773" w:rsidP="006738B1">
          <w:pPr>
            <w:pStyle w:val="ListLevel0"/>
          </w:pPr>
          <w:r w:rsidRPr="00FF2450">
            <w:t>(f)</w:t>
          </w:r>
          <w:r w:rsidRPr="00FF2450">
            <w:tab/>
            <w:t>Applicants shall have normal fields of vision and normal binocular function.</w:t>
          </w:r>
        </w:p>
        <w:p w14:paraId="5FDAB596" w14:textId="77777777" w:rsidR="005F4710" w:rsidRPr="00FF2450" w:rsidRDefault="00581773" w:rsidP="006738B1">
          <w:pPr>
            <w:pStyle w:val="ListLevel0"/>
          </w:pPr>
          <w:r w:rsidRPr="00FF2450">
            <w:t>(g)</w:t>
          </w:r>
          <w:r w:rsidRPr="00FF2450">
            <w:tab/>
            <w:t>Applicants who have undergone eye surgery shall be assessed as unfit until full recovery of the visual function. A fit assessment may be considered by the licensing authority subject to satisfactory ophthalmic evaluation.</w:t>
          </w:r>
        </w:p>
        <w:p w14:paraId="64751BFF" w14:textId="77777777" w:rsidR="005F4710" w:rsidRPr="00FF2450" w:rsidRDefault="00581773" w:rsidP="006738B1">
          <w:pPr>
            <w:pStyle w:val="ListLevel0"/>
          </w:pPr>
          <w:r w:rsidRPr="00FF2450">
            <w:t>(h)</w:t>
          </w:r>
          <w:r w:rsidRPr="00FF2450">
            <w:tab/>
            <w:t>Applicants with a clinical diagnosis of keratoconus shall be referred to the licensing authority and may be assessed as fit subject to a satisfactory examination by an ophthalmologist.</w:t>
          </w:r>
        </w:p>
        <w:p w14:paraId="7BC0040A" w14:textId="77777777" w:rsidR="005F4710" w:rsidRPr="00FF2450" w:rsidRDefault="00581773" w:rsidP="006738B1">
          <w:pPr>
            <w:pStyle w:val="ListLevel0"/>
          </w:pPr>
          <w:r w:rsidRPr="00FF2450">
            <w:t>(i)</w:t>
          </w:r>
          <w:r w:rsidRPr="00FF2450">
            <w:tab/>
            <w:t>Applicants with diplopia shall be assessed as unfit.</w:t>
          </w:r>
        </w:p>
        <w:p w14:paraId="1067DDE2" w14:textId="77777777" w:rsidR="005F4710" w:rsidRPr="00FF2450" w:rsidRDefault="00581773" w:rsidP="006738B1">
          <w:pPr>
            <w:pStyle w:val="ListLevel0"/>
          </w:pPr>
          <w:r w:rsidRPr="00FF2450">
            <w:t>(j)</w:t>
          </w:r>
          <w:r w:rsidRPr="00FF2450">
            <w:tab/>
            <w:t>Spectacles and contact lenses</w:t>
          </w:r>
        </w:p>
        <w:p w14:paraId="7BB7F074" w14:textId="77777777" w:rsidR="005F4710" w:rsidRPr="00FF2450" w:rsidRDefault="00581773" w:rsidP="00864C22">
          <w:pPr>
            <w:pStyle w:val="ListLevel1"/>
          </w:pPr>
          <w:r w:rsidRPr="00FF2450">
            <w:t>(1)</w:t>
          </w:r>
          <w:r w:rsidRPr="00FF2450">
            <w:tab/>
            <w:t>If satisfactory visual function for the rated duties is achieved only with the use of correction, the spectacles or contact lenses must provide optimal visual function, be well tolerated, and suitable for air traffic control purposes.</w:t>
          </w:r>
        </w:p>
        <w:p w14:paraId="5A908BAC" w14:textId="77777777" w:rsidR="005F4710" w:rsidRPr="00FF2450" w:rsidRDefault="00581773" w:rsidP="00864C22">
          <w:pPr>
            <w:pStyle w:val="ListLevel1"/>
          </w:pPr>
          <w:r w:rsidRPr="00FF2450">
            <w:t>(2)</w:t>
          </w:r>
          <w:r w:rsidRPr="00FF2450">
            <w:tab/>
            <w:t>No more than one pair of spectacles, when worn during the exercise of licensed privileges, shall be used to meet the visual requirements at all distances.</w:t>
          </w:r>
        </w:p>
        <w:p w14:paraId="764B374C" w14:textId="77777777" w:rsidR="005F4710" w:rsidRPr="00FF2450" w:rsidRDefault="00581773" w:rsidP="00864C22">
          <w:pPr>
            <w:pStyle w:val="ListLevel1"/>
          </w:pPr>
          <w:r w:rsidRPr="00FF2450">
            <w:t>(3)</w:t>
          </w:r>
          <w:r w:rsidRPr="00FF2450">
            <w:tab/>
            <w:t>A spare set of similarly correcting spectacles shall be readily available when exercising the privileges of the licence(s).</w:t>
          </w:r>
        </w:p>
        <w:p w14:paraId="3E955B71" w14:textId="77777777" w:rsidR="005F4710" w:rsidRPr="00FF2450" w:rsidRDefault="00581773" w:rsidP="006738B1">
          <w:pPr>
            <w:pStyle w:val="ListLevel0"/>
          </w:pPr>
          <w:r w:rsidRPr="00FF2450">
            <w:t>(4)</w:t>
          </w:r>
          <w:r w:rsidRPr="00FF2450">
            <w:tab/>
            <w:t>Contact lenses, when are worn during the exercise of licensed privileges, shall be mono-focal, non-tinted and not orthokeratological. Monovision contact lenses shall not be used.</w:t>
          </w:r>
        </w:p>
        <w:bookmarkEnd w:id="2069"/>
        <w:bookmarkEnd w:id="2068"/>
        <w:bookmarkEnd w:id="2067"/>
        <w:p w14:paraId="02E1C935" w14:textId="77777777" w:rsidR="005F4710" w:rsidRPr="00FF2450" w:rsidRDefault="00581773" w:rsidP="006738B1">
          <w:pPr>
            <w:pStyle w:val="ListLevel0"/>
          </w:pPr>
          <w:r w:rsidRPr="00FF2450">
            <w:t>(5)</w:t>
          </w:r>
          <w:r w:rsidRPr="00FF2450">
            <w:tab/>
            <w:t>Applicants with a large refractive error shall use contact lenses or high index spectacle lenses.</w:t>
          </w:r>
        </w:p>
      </w:sdtContent>
    </w:sdt>
    <w:bookmarkStart w:id="2073" w:name="_DxCrossRefBm1379192777" w:displacedByCustomXml="next"/>
    <w:bookmarkStart w:id="2074" w:name="_DxCrossRefBm9000330" w:displacedByCustomXml="next"/>
    <w:bookmarkStart w:id="2075" w:name="_Toc427661673" w:displacedByCustomXml="next"/>
    <w:bookmarkStart w:id="2076" w:name="_Toc409683372_0" w:displacedByCustomXml="next"/>
    <w:bookmarkStart w:id="2077" w:name="_Toc405820211_0" w:displacedByCustomXml="next"/>
    <w:bookmarkStart w:id="2078" w:name="_Toc373246782_0" w:displacedByCustomXml="next"/>
    <w:sdt>
      <w:sdtPr>
        <w:rPr>
          <w:b w:val="0"/>
          <w:color w:val="auto"/>
          <w:sz w:val="22"/>
          <w:lang w:val="en-US"/>
        </w:rPr>
        <w:alias w:val="topic"/>
        <w:tag w:val="topic"/>
        <w:id w:val="61223509"/>
      </w:sdtPr>
      <w:sdtContent>
        <w:p w14:paraId="2AF0B0D9" w14:textId="77777777" w:rsidR="004873BF" w:rsidRPr="00FF2450" w:rsidRDefault="00581773" w:rsidP="000F573D">
          <w:pPr>
            <w:pStyle w:val="Heading5AMC"/>
          </w:pPr>
          <w:r>
            <w:t xml:space="preserve">AMC1 ATCO.MED.B.070  </w:t>
          </w:r>
          <w:r w:rsidR="00EA5849" w:rsidRPr="00FF2450">
            <w:t>Visual system</w:t>
          </w:r>
          <w:bookmarkEnd w:id="2078"/>
          <w:bookmarkEnd w:id="2077"/>
          <w:bookmarkEnd w:id="2076"/>
          <w:bookmarkEnd w:id="2075"/>
          <w:r w:rsidR="00EA5849" w:rsidRPr="00FF2450">
            <w:t xml:space="preserve"> </w:t>
          </w:r>
          <w:bookmarkEnd w:id="2074"/>
          <w:bookmarkEnd w:id="2073"/>
        </w:p>
        <w:p w14:paraId="6EBD5052" w14:textId="77777777" w:rsidR="004873BF" w:rsidRPr="00FF2450" w:rsidRDefault="00581773" w:rsidP="00E4231E">
          <w:pPr>
            <w:pStyle w:val="ListLevel0"/>
          </w:pPr>
          <w:r w:rsidRPr="00FF2450">
            <w:t>(a)</w:t>
          </w:r>
          <w:r w:rsidRPr="00FF2450">
            <w:tab/>
            <w:t>Eye examination</w:t>
          </w:r>
        </w:p>
        <w:p w14:paraId="6FBF4250" w14:textId="77777777" w:rsidR="004873BF" w:rsidRPr="00FF2450" w:rsidRDefault="00581773" w:rsidP="009C38FF">
          <w:pPr>
            <w:pStyle w:val="ListLevel1"/>
          </w:pPr>
          <w:r w:rsidRPr="00FF2450">
            <w:t>(1)</w:t>
          </w:r>
          <w:r w:rsidRPr="00FF2450">
            <w:tab/>
            <w:t>At each aero-medical revalidation examination, the visual fitness should be assessed and the eyes should be examined with regard to possible pathology.</w:t>
          </w:r>
        </w:p>
        <w:p w14:paraId="175FDFE4" w14:textId="77777777" w:rsidR="004873BF" w:rsidRPr="00FF2450" w:rsidRDefault="00581773" w:rsidP="009C38FF">
          <w:pPr>
            <w:pStyle w:val="ListLevel1"/>
          </w:pPr>
          <w:r w:rsidRPr="00FF2450">
            <w:lastRenderedPageBreak/>
            <w:t>(2)</w:t>
          </w:r>
          <w:r w:rsidRPr="00FF2450">
            <w:tab/>
            <w:t>All abnormal and doubtful cases should be referred to an ophthalmologist. Conditions which indicate ophthalmological examination include but are not limited to a substantial decrease in the uncorrected visual acuity, any decrease in best corrected visual acuity and/or the occurrence of eye disease, eye injury or eye surgery.</w:t>
          </w:r>
        </w:p>
        <w:p w14:paraId="541CE5CC" w14:textId="77777777" w:rsidR="004873BF" w:rsidRPr="00FF2450" w:rsidRDefault="00581773" w:rsidP="009C38FF">
          <w:pPr>
            <w:pStyle w:val="ListLevel1"/>
          </w:pPr>
          <w:r w:rsidRPr="00FF2450">
            <w:t>(3)</w:t>
          </w:r>
          <w:r w:rsidRPr="00FF2450">
            <w:tab/>
            <w:t>Where ophthalmological examinations are required for any significant reason, this should be imposed as a limitation on the medical certificate.</w:t>
          </w:r>
        </w:p>
        <w:p w14:paraId="73A8B73F" w14:textId="77777777" w:rsidR="004873BF" w:rsidRPr="00FF2450" w:rsidRDefault="00581773" w:rsidP="009C38FF">
          <w:pPr>
            <w:pStyle w:val="ListLevel1"/>
          </w:pPr>
          <w:r w:rsidRPr="00FF2450">
            <w:t>(4)</w:t>
          </w:r>
          <w:r w:rsidRPr="00FF2450">
            <w:tab/>
            <w:t>The effect of multiple eye conditions should be evaluated by an ophthalmologist with regard to possible cumulative effects. Functional testing in the working environment may be necessary to consider a fit assessment.</w:t>
          </w:r>
        </w:p>
        <w:p w14:paraId="2A8ADA8F" w14:textId="77777777" w:rsidR="004873BF" w:rsidRPr="00FF2450" w:rsidRDefault="00581773" w:rsidP="009C38FF">
          <w:pPr>
            <w:pStyle w:val="ListLevel1"/>
          </w:pPr>
          <w:r w:rsidRPr="00FF2450">
            <w:t>(5)</w:t>
          </w:r>
          <w:r w:rsidRPr="00FF2450">
            <w:tab/>
            <w:t>Visual acuity should be tested using Snellen charts, or equivalent, under appropriate illumination. Where clinical evidence suggests that Snellen may not be appropriate, Landolt ‘C’ may be used.</w:t>
          </w:r>
        </w:p>
        <w:p w14:paraId="2BEF5E5E" w14:textId="77777777" w:rsidR="004873BF" w:rsidRPr="00FF2450" w:rsidRDefault="00581773" w:rsidP="006738B1">
          <w:pPr>
            <w:pStyle w:val="ListLevel0"/>
          </w:pPr>
          <w:r w:rsidRPr="00FF2450">
            <w:t>(b)</w:t>
          </w:r>
          <w:r w:rsidRPr="00FF2450">
            <w:tab/>
            <w:t>Comprehensive eye examination</w:t>
          </w:r>
        </w:p>
        <w:p w14:paraId="1903FB64" w14:textId="77777777" w:rsidR="004873BF" w:rsidRPr="00FF2450" w:rsidRDefault="00581773" w:rsidP="009C38FF">
          <w:pPr>
            <w:pStyle w:val="Normal1"/>
          </w:pPr>
          <w:r w:rsidRPr="00FF2450">
            <w:t>A comprehensive eye examination by an eye specialist is required at the initial examination. All abnormal and doubtful cases should be referred to an ophthalmologist. The examination should include:</w:t>
          </w:r>
        </w:p>
        <w:p w14:paraId="48CFEA7E" w14:textId="77777777" w:rsidR="004873BF" w:rsidRPr="00FF2450" w:rsidRDefault="00581773" w:rsidP="009C38FF">
          <w:pPr>
            <w:pStyle w:val="ListLevel1"/>
          </w:pPr>
          <w:r w:rsidRPr="00FF2450">
            <w:t>(1)</w:t>
          </w:r>
          <w:r w:rsidRPr="00FF2450">
            <w:tab/>
            <w:t>history;</w:t>
          </w:r>
        </w:p>
        <w:p w14:paraId="6B63C255" w14:textId="77777777" w:rsidR="004873BF" w:rsidRPr="00FF2450" w:rsidRDefault="00581773" w:rsidP="009C38FF">
          <w:pPr>
            <w:pStyle w:val="ListLevel1"/>
          </w:pPr>
          <w:r w:rsidRPr="00FF2450">
            <w:t>(2)</w:t>
          </w:r>
          <w:r w:rsidRPr="00FF2450">
            <w:tab/>
            <w:t>visual acuities — near, intermediate and distant vision; uncorrected and with best optical correction if needed;</w:t>
          </w:r>
        </w:p>
        <w:p w14:paraId="6D23198F" w14:textId="77777777" w:rsidR="004873BF" w:rsidRPr="00FF2450" w:rsidRDefault="00581773" w:rsidP="009C38FF">
          <w:pPr>
            <w:pStyle w:val="ListLevel1"/>
          </w:pPr>
          <w:r w:rsidRPr="00FF2450">
            <w:t>(3)</w:t>
          </w:r>
          <w:r w:rsidRPr="00FF2450">
            <w:tab/>
            <w:t>objective refraction — hyperopic initial applicants with a hyperopia of more than +2 dioptres and under the age of 25 in cycloplegia;</w:t>
          </w:r>
        </w:p>
        <w:p w14:paraId="76986554" w14:textId="77777777" w:rsidR="004873BF" w:rsidRPr="00FF2450" w:rsidRDefault="00581773" w:rsidP="009C38FF">
          <w:pPr>
            <w:pStyle w:val="ListLevel1"/>
          </w:pPr>
          <w:r w:rsidRPr="00FF2450">
            <w:t>(4)</w:t>
          </w:r>
          <w:r w:rsidRPr="00FF2450">
            <w:tab/>
            <w:t>ocular motility and binocular vision;</w:t>
          </w:r>
        </w:p>
        <w:p w14:paraId="4F743463" w14:textId="77777777" w:rsidR="004873BF" w:rsidRPr="00FF2450" w:rsidRDefault="00581773" w:rsidP="009C38FF">
          <w:pPr>
            <w:pStyle w:val="ListLevel1"/>
          </w:pPr>
          <w:r w:rsidRPr="00FF2450">
            <w:t>(5)</w:t>
          </w:r>
          <w:r w:rsidRPr="00FF2450">
            <w:tab/>
            <w:t>colour vision;</w:t>
          </w:r>
        </w:p>
        <w:p w14:paraId="380A90F5" w14:textId="77777777" w:rsidR="004873BF" w:rsidRPr="00FF2450" w:rsidRDefault="00581773" w:rsidP="009C38FF">
          <w:pPr>
            <w:pStyle w:val="ListLevel1"/>
          </w:pPr>
          <w:r w:rsidRPr="00FF2450">
            <w:t>(6)</w:t>
          </w:r>
          <w:r w:rsidRPr="00FF2450">
            <w:tab/>
            <w:t>visual fields;</w:t>
          </w:r>
        </w:p>
        <w:p w14:paraId="0867DC6D" w14:textId="77777777" w:rsidR="004873BF" w:rsidRPr="00FF2450" w:rsidRDefault="00581773" w:rsidP="009C38FF">
          <w:pPr>
            <w:pStyle w:val="ListLevel1"/>
          </w:pPr>
          <w:r w:rsidRPr="00FF2450">
            <w:t>(7)</w:t>
          </w:r>
          <w:r w:rsidRPr="00FF2450">
            <w:tab/>
            <w:t xml:space="preserve">tonometry; </w:t>
          </w:r>
        </w:p>
        <w:p w14:paraId="137FF7C6" w14:textId="77777777" w:rsidR="004873BF" w:rsidRPr="00FF2450" w:rsidRDefault="00581773" w:rsidP="009C38FF">
          <w:pPr>
            <w:pStyle w:val="ListLevel1"/>
          </w:pPr>
          <w:r w:rsidRPr="00FF2450">
            <w:t>(8)</w:t>
          </w:r>
          <w:r w:rsidRPr="00FF2450">
            <w:tab/>
            <w:t xml:space="preserve">examination of the external eye, anatomy, media (slit lamp) and fundoscopy; </w:t>
          </w:r>
        </w:p>
        <w:p w14:paraId="2F5126EB" w14:textId="77777777" w:rsidR="004873BF" w:rsidRPr="00FF2450" w:rsidRDefault="00581773" w:rsidP="009C38FF">
          <w:pPr>
            <w:pStyle w:val="ListLevel1"/>
          </w:pPr>
          <w:r w:rsidRPr="00FF2450">
            <w:t>(9)</w:t>
          </w:r>
          <w:r w:rsidRPr="00FF2450">
            <w:tab/>
            <w:t>assessment of contrast and glare sensitivity.</w:t>
          </w:r>
        </w:p>
        <w:p w14:paraId="574EE3DB" w14:textId="77777777" w:rsidR="004873BF" w:rsidRPr="00FF2450" w:rsidRDefault="00581773" w:rsidP="006738B1">
          <w:pPr>
            <w:pStyle w:val="ListLevel0"/>
          </w:pPr>
          <w:r w:rsidRPr="00FF2450">
            <w:t>(c)</w:t>
          </w:r>
          <w:r w:rsidRPr="00FF2450">
            <w:tab/>
            <w:t>Routine eye examination</w:t>
          </w:r>
        </w:p>
        <w:p w14:paraId="08882446" w14:textId="77777777" w:rsidR="004873BF" w:rsidRPr="00FF2450" w:rsidRDefault="00581773" w:rsidP="00956798">
          <w:pPr>
            <w:pStyle w:val="Normal1"/>
          </w:pPr>
          <w:r w:rsidRPr="00FF2450">
            <w:t>At each revalidation or renewal examination, the visual fitness should be assessed and the eyes should be examined with regard to possible pathology. All abnormal and doubtful cases should be referred to an ophthalmologist. This routine eye examination should include:</w:t>
          </w:r>
        </w:p>
        <w:p w14:paraId="69E4517E" w14:textId="77777777" w:rsidR="004873BF" w:rsidRPr="00FF2450" w:rsidRDefault="00581773" w:rsidP="00956798">
          <w:pPr>
            <w:pStyle w:val="ListLevel1"/>
          </w:pPr>
          <w:r w:rsidRPr="00FF2450">
            <w:t>(1)</w:t>
          </w:r>
          <w:r w:rsidRPr="00FF2450">
            <w:tab/>
            <w:t>history;</w:t>
          </w:r>
        </w:p>
        <w:p w14:paraId="77173439" w14:textId="77777777" w:rsidR="004873BF" w:rsidRPr="00FF2450" w:rsidRDefault="00581773" w:rsidP="00956798">
          <w:pPr>
            <w:pStyle w:val="ListLevel1"/>
          </w:pPr>
          <w:r w:rsidRPr="00FF2450">
            <w:t>(2)</w:t>
          </w:r>
          <w:r w:rsidRPr="00FF2450">
            <w:tab/>
            <w:t>visual acuities — near, intermediate and distant vision; uncorrected and with best optical correction if needed;</w:t>
          </w:r>
        </w:p>
        <w:p w14:paraId="503B6CA9" w14:textId="77777777" w:rsidR="004873BF" w:rsidRPr="00FF2450" w:rsidRDefault="00581773" w:rsidP="00956798">
          <w:pPr>
            <w:pStyle w:val="ListLevel1"/>
          </w:pPr>
          <w:r w:rsidRPr="00FF2450">
            <w:t>(3)</w:t>
          </w:r>
          <w:r w:rsidRPr="00FF2450">
            <w:tab/>
            <w:t xml:space="preserve">morphology by ophthalmoscopy; </w:t>
          </w:r>
        </w:p>
        <w:p w14:paraId="12C47646" w14:textId="77777777" w:rsidR="004873BF" w:rsidRPr="00FF2450" w:rsidRDefault="00581773" w:rsidP="00956798">
          <w:pPr>
            <w:pStyle w:val="ListLevel1"/>
          </w:pPr>
          <w:r w:rsidRPr="00FF2450">
            <w:t>(4)</w:t>
          </w:r>
          <w:r w:rsidRPr="00FF2450">
            <w:tab/>
            <w:t>further examination on clinical indication.</w:t>
          </w:r>
        </w:p>
        <w:p w14:paraId="15FA1DF8" w14:textId="77777777" w:rsidR="004873BF" w:rsidRPr="00FF2450" w:rsidRDefault="00581773" w:rsidP="006738B1">
          <w:pPr>
            <w:pStyle w:val="ListLevel0"/>
          </w:pPr>
          <w:r w:rsidRPr="00FF2450">
            <w:t>(d)</w:t>
          </w:r>
          <w:r w:rsidRPr="00FF2450">
            <w:tab/>
            <w:t>Refractive error</w:t>
          </w:r>
        </w:p>
        <w:p w14:paraId="375C71F6" w14:textId="77777777" w:rsidR="004873BF" w:rsidRPr="00FF2450" w:rsidRDefault="00581773" w:rsidP="00956798">
          <w:pPr>
            <w:pStyle w:val="ListLevel1"/>
          </w:pPr>
          <w:r w:rsidRPr="00FF2450">
            <w:t>(1)</w:t>
          </w:r>
          <w:r w:rsidRPr="00FF2450">
            <w:tab/>
            <w:t xml:space="preserve">Applicants with a refractive error between +5.0/-6.0 dioptres may be assessed as fit provided optimal correction has been considered and no significant pathology is </w:t>
          </w:r>
          <w:r w:rsidRPr="00FF2450">
            <w:lastRenderedPageBreak/>
            <w:t>demonstrated. If the refractive error exceeds +3.0/-3.0 dioptres, a four-yearly follow-up by an eye specialist should be required.</w:t>
          </w:r>
        </w:p>
        <w:p w14:paraId="708CAD0D" w14:textId="77777777" w:rsidR="004873BF" w:rsidRPr="00FF2450" w:rsidRDefault="00581773" w:rsidP="00956798">
          <w:pPr>
            <w:pStyle w:val="ListLevel1"/>
          </w:pPr>
          <w:r w:rsidRPr="00FF2450">
            <w:t>(2)</w:t>
          </w:r>
          <w:r w:rsidRPr="00FF2450">
            <w:tab/>
            <w:t>Applicants with:</w:t>
          </w:r>
        </w:p>
        <w:p w14:paraId="5FD7BEE3" w14:textId="77777777" w:rsidR="004873BF" w:rsidRPr="00FF2450" w:rsidRDefault="00581773" w:rsidP="00703B0F">
          <w:pPr>
            <w:pStyle w:val="ListLevel2"/>
          </w:pPr>
          <w:r w:rsidRPr="00FF2450">
            <w:t>(i)</w:t>
          </w:r>
          <w:r w:rsidRPr="00FF2450">
            <w:tab/>
            <w:t>a refractive error exceeding -6 dioptres;</w:t>
          </w:r>
        </w:p>
        <w:p w14:paraId="72C2EB58" w14:textId="77777777" w:rsidR="004873BF" w:rsidRPr="00FF2450" w:rsidRDefault="00581773" w:rsidP="00703B0F">
          <w:pPr>
            <w:pStyle w:val="ListLevel2"/>
          </w:pPr>
          <w:r w:rsidRPr="00FF2450">
            <w:t>(ii)</w:t>
          </w:r>
          <w:r w:rsidRPr="00FF2450">
            <w:tab/>
            <w:t>an astigmatic component exceeding 3 dioptres; or</w:t>
          </w:r>
        </w:p>
        <w:p w14:paraId="3ACB89DA" w14:textId="77777777" w:rsidR="004873BF" w:rsidRPr="00FF2450" w:rsidRDefault="00581773" w:rsidP="00703B0F">
          <w:pPr>
            <w:pStyle w:val="ListLevel2"/>
          </w:pPr>
          <w:r w:rsidRPr="00FF2450">
            <w:t>(iii)</w:t>
          </w:r>
          <w:r w:rsidRPr="00FF2450">
            <w:tab/>
            <w:t>anisometropia exceeding 3 dioptres;</w:t>
          </w:r>
        </w:p>
        <w:p w14:paraId="2D7445D7" w14:textId="77777777" w:rsidR="004873BF" w:rsidRPr="00FF2450" w:rsidRDefault="00581773" w:rsidP="00703B0F">
          <w:pPr>
            <w:pStyle w:val="Normal2"/>
          </w:pPr>
          <w:r w:rsidRPr="00FF2450">
            <w:t>may be considered for a fit assessment if:</w:t>
          </w:r>
        </w:p>
        <w:p w14:paraId="60A8142F" w14:textId="77777777" w:rsidR="004873BF" w:rsidRPr="00FF2450" w:rsidRDefault="00581773" w:rsidP="00703B0F">
          <w:pPr>
            <w:pStyle w:val="ListLevel3"/>
          </w:pPr>
          <w:r w:rsidRPr="00FF2450">
            <w:t>(A)</w:t>
          </w:r>
          <w:r w:rsidRPr="00FF2450">
            <w:tab/>
            <w:t>no significant pathology can be demonstrated;</w:t>
          </w:r>
        </w:p>
        <w:p w14:paraId="2B1B2911" w14:textId="77777777" w:rsidR="004873BF" w:rsidRPr="00FF2450" w:rsidRDefault="00581773" w:rsidP="00703B0F">
          <w:pPr>
            <w:pStyle w:val="ListLevel3"/>
          </w:pPr>
          <w:r w:rsidRPr="00FF2450">
            <w:t>(B)</w:t>
          </w:r>
          <w:r w:rsidRPr="00FF2450">
            <w:tab/>
            <w:t>optimal correction has been considered;</w:t>
          </w:r>
        </w:p>
        <w:p w14:paraId="4C032A6C" w14:textId="77777777" w:rsidR="004873BF" w:rsidRPr="00FF2450" w:rsidRDefault="00581773" w:rsidP="00703B0F">
          <w:pPr>
            <w:pStyle w:val="ListLevel3"/>
          </w:pPr>
          <w:r w:rsidRPr="00FF2450">
            <w:t>(C)</w:t>
          </w:r>
          <w:r w:rsidRPr="00FF2450">
            <w:tab/>
            <w:t xml:space="preserve">visual acuity is at least 6/6 (1.0) in each eye separately with normal visual fields while wearing the optimal spectacle correction; </w:t>
          </w:r>
        </w:p>
        <w:p w14:paraId="307F4262" w14:textId="77777777" w:rsidR="004873BF" w:rsidRPr="00FF2450" w:rsidRDefault="00581773" w:rsidP="00703B0F">
          <w:pPr>
            <w:pStyle w:val="ListLevel3"/>
          </w:pPr>
          <w:r w:rsidRPr="00FF2450">
            <w:t>(D)</w:t>
          </w:r>
          <w:r w:rsidRPr="00FF2450">
            <w:tab/>
            <w:t>two-yearly follow-up is undertaken by an eye specialist.</w:t>
          </w:r>
        </w:p>
        <w:p w14:paraId="1D227894" w14:textId="77777777" w:rsidR="004873BF" w:rsidRPr="00FF2450" w:rsidRDefault="00581773" w:rsidP="00956798">
          <w:pPr>
            <w:pStyle w:val="ListLevel1"/>
          </w:pPr>
          <w:r w:rsidRPr="00FF2450">
            <w:t>(3)</w:t>
          </w:r>
          <w:r w:rsidRPr="00FF2450">
            <w:tab/>
            <w:t>Applicants with hypermetropia exceeding +5.0 dioptres may be assessed as fit subject to a satisfactory ophthalmological evaluation provided there are adequate fusional reserves, normal intraocular pressures and anterior angles and no significant pathology has been demonstrated. Corrected visual acuity in each eye shall be 6/6 or better.</w:t>
          </w:r>
        </w:p>
        <w:p w14:paraId="4E788A79" w14:textId="77777777" w:rsidR="004873BF" w:rsidRPr="00FF2450" w:rsidRDefault="00581773" w:rsidP="00956798">
          <w:pPr>
            <w:pStyle w:val="ListLevel1"/>
          </w:pPr>
          <w:r w:rsidRPr="00FF2450">
            <w:t>(4)</w:t>
          </w:r>
          <w:r w:rsidRPr="00FF2450">
            <w:tab/>
            <w:t>Applicants with a large refractive error shall use contact lenses or high-index spectacle lenses.</w:t>
          </w:r>
        </w:p>
        <w:p w14:paraId="01653374" w14:textId="77777777" w:rsidR="004873BF" w:rsidRPr="00FF2450" w:rsidRDefault="00581773" w:rsidP="00883910">
          <w:pPr>
            <w:pStyle w:val="ListLevel0"/>
          </w:pPr>
          <w:r w:rsidRPr="00FF2450">
            <w:t>(e)</w:t>
          </w:r>
          <w:r w:rsidRPr="00FF2450">
            <w:tab/>
            <w:t>Convergence</w:t>
          </w:r>
        </w:p>
        <w:p w14:paraId="2273A768" w14:textId="77777777" w:rsidR="004873BF" w:rsidRPr="00FF2450" w:rsidRDefault="00581773" w:rsidP="003E423D">
          <w:pPr>
            <w:pStyle w:val="Normal1"/>
          </w:pPr>
          <w:r w:rsidRPr="00FF2450">
            <w:t>Applicants with convergence outside the normal range may be assessed as fit provided it does not interfere with near vision (30–50 cm) or intermediate vision (100 cm) with or without correction.</w:t>
          </w:r>
        </w:p>
        <w:p w14:paraId="49EA1873" w14:textId="77777777" w:rsidR="00883910" w:rsidRPr="00FF2450" w:rsidRDefault="00581773" w:rsidP="00883910">
          <w:pPr>
            <w:pStyle w:val="ListLevel0"/>
          </w:pPr>
          <w:r w:rsidRPr="00FF2450">
            <w:t>(f)</w:t>
          </w:r>
          <w:r w:rsidRPr="00FF2450">
            <w:tab/>
            <w:t>Substandard vision</w:t>
          </w:r>
          <w:r w:rsidRPr="00FF2450">
            <w:tab/>
          </w:r>
        </w:p>
        <w:p w14:paraId="34B8C6B0" w14:textId="77777777" w:rsidR="00883910" w:rsidRPr="00FF2450" w:rsidRDefault="00581773" w:rsidP="003E423D">
          <w:pPr>
            <w:pStyle w:val="ListLevel1"/>
          </w:pPr>
          <w:r w:rsidRPr="00FF2450">
            <w:t>(1)</w:t>
          </w:r>
          <w:r w:rsidRPr="00FF2450">
            <w:tab/>
            <w:t>Applicants with reduced central vision in one eye may be assessed as fit for a revalidation or renewal of a medical certificate if the binocular visual field is normal and the underlying pathology is acceptable according to ophthalmological evaluation. Testing should include functional testing in the appropriate working environment.</w:t>
          </w:r>
        </w:p>
        <w:p w14:paraId="2FAB1412" w14:textId="77777777" w:rsidR="004873BF" w:rsidRPr="00FF2450" w:rsidRDefault="00581773" w:rsidP="003E423D">
          <w:pPr>
            <w:pStyle w:val="ListLevel1"/>
          </w:pPr>
          <w:r w:rsidRPr="00FF2450">
            <w:t>(2)</w:t>
          </w:r>
          <w:r w:rsidRPr="00FF2450">
            <w:tab/>
            <w:t>Applicants with acquired substandard vision in one eye (monocularity, functional monocular vision including eye muscle imbalance) may be assessed as fit for revalidation or renewal if the ophthalmological examination confirms that:</w:t>
          </w:r>
        </w:p>
        <w:p w14:paraId="512DD0FA" w14:textId="77777777" w:rsidR="004873BF" w:rsidRPr="00FF2450" w:rsidRDefault="00581773" w:rsidP="003E423D">
          <w:pPr>
            <w:pStyle w:val="ListLevel2"/>
          </w:pPr>
          <w:r w:rsidRPr="00FF2450">
            <w:t>(i)</w:t>
          </w:r>
          <w:r w:rsidRPr="00FF2450">
            <w:tab/>
            <w:t>the better eye achieves distant visual acuity of 1.0 (6/6), corrected or uncorrected;</w:t>
          </w:r>
        </w:p>
        <w:p w14:paraId="65B6E9E0" w14:textId="77777777" w:rsidR="004873BF" w:rsidRPr="00FF2450" w:rsidRDefault="00581773" w:rsidP="003E423D">
          <w:pPr>
            <w:pStyle w:val="ListLevel2"/>
          </w:pPr>
          <w:r w:rsidRPr="00FF2450">
            <w:t>(ii)</w:t>
          </w:r>
          <w:r w:rsidRPr="00FF2450">
            <w:tab/>
            <w:t>the better eye achieves intermediate and near visual acuity of 0.7 (6/9), corrected or uncorrected;</w:t>
          </w:r>
        </w:p>
        <w:p w14:paraId="35371529" w14:textId="77777777" w:rsidR="004873BF" w:rsidRPr="00FF2450" w:rsidRDefault="00581773" w:rsidP="003E423D">
          <w:pPr>
            <w:pStyle w:val="ListLevel2"/>
          </w:pPr>
          <w:r w:rsidRPr="00FF2450">
            <w:t>(iii)</w:t>
          </w:r>
          <w:r w:rsidRPr="00FF2450">
            <w:tab/>
            <w:t xml:space="preserve">there is no significant ocular pathology; </w:t>
          </w:r>
        </w:p>
        <w:p w14:paraId="1D33971F" w14:textId="77777777" w:rsidR="004873BF" w:rsidRPr="00FF2450" w:rsidRDefault="00581773" w:rsidP="003E423D">
          <w:pPr>
            <w:pStyle w:val="ListLevel2"/>
          </w:pPr>
          <w:r w:rsidRPr="00FF2450">
            <w:t>(iv)</w:t>
          </w:r>
          <w:r w:rsidRPr="00FF2450">
            <w:tab/>
            <w:t>a functional test in the working environment is satisfactory; and</w:t>
          </w:r>
        </w:p>
        <w:p w14:paraId="5F392FD7" w14:textId="77777777" w:rsidR="004873BF" w:rsidRPr="00FF2450" w:rsidRDefault="00581773" w:rsidP="003E423D">
          <w:pPr>
            <w:pStyle w:val="ListLevel2"/>
          </w:pPr>
          <w:r w:rsidRPr="00FF2450">
            <w:t>(v)</w:t>
          </w:r>
          <w:r w:rsidRPr="00FF2450">
            <w:tab/>
            <w:t>in the case of acute loss of vision in one eye, a period of adaptation time has passed from the known point of visual loss, during which the applicant is assessed as unfit.</w:t>
          </w:r>
        </w:p>
        <w:p w14:paraId="2FED320F" w14:textId="77777777" w:rsidR="004873BF" w:rsidRPr="00FF2450" w:rsidRDefault="00581773" w:rsidP="00715276">
          <w:pPr>
            <w:pStyle w:val="ListLevel1"/>
          </w:pPr>
          <w:r w:rsidRPr="00FF2450">
            <w:t>(3)</w:t>
          </w:r>
          <w:r w:rsidRPr="00FF2450">
            <w:tab/>
            <w:t>An applicant with a monocular visual field defect may be assessed as fit if the binocular visual fields are normal.</w:t>
          </w:r>
        </w:p>
        <w:p w14:paraId="39A632F4" w14:textId="77777777" w:rsidR="004873BF" w:rsidRPr="00FF2450" w:rsidRDefault="00581773" w:rsidP="00883910">
          <w:pPr>
            <w:pStyle w:val="ListLevel0"/>
          </w:pPr>
          <w:r w:rsidRPr="00FF2450">
            <w:lastRenderedPageBreak/>
            <w:t>(g)</w:t>
          </w:r>
          <w:r w:rsidRPr="00FF2450">
            <w:tab/>
            <w:t>Keratoconus</w:t>
          </w:r>
        </w:p>
        <w:p w14:paraId="37FD9BC0" w14:textId="77777777" w:rsidR="004873BF" w:rsidRPr="00FF2450" w:rsidRDefault="00581773" w:rsidP="00715276">
          <w:pPr>
            <w:pStyle w:val="Normal1"/>
          </w:pPr>
          <w:r w:rsidRPr="00FF2450">
            <w:t>Applicants with keratoconus may be considered for a fit assessment if the visual requirements are met with the use of corrective lenses and periodic review is undertaken by an ophthalmologist.</w:t>
          </w:r>
        </w:p>
        <w:p w14:paraId="174CD7D0" w14:textId="77777777" w:rsidR="004873BF" w:rsidRPr="00FF2450" w:rsidRDefault="00581773" w:rsidP="00883910">
          <w:pPr>
            <w:pStyle w:val="ListLevel0"/>
          </w:pPr>
          <w:r w:rsidRPr="00FF2450">
            <w:t>(h)</w:t>
          </w:r>
          <w:r w:rsidRPr="00FF2450">
            <w:tab/>
            <w:t>Heterophoria</w:t>
          </w:r>
        </w:p>
        <w:p w14:paraId="7A000FD7" w14:textId="77777777" w:rsidR="004873BF" w:rsidRPr="00FF2450" w:rsidRDefault="00581773" w:rsidP="00715276">
          <w:pPr>
            <w:pStyle w:val="Normal1"/>
          </w:pPr>
          <w:r w:rsidRPr="00FF2450">
            <w:t xml:space="preserve">Applicants with heterophoria (imbalance of the ocular muscles) exceeding when measured with optimal correction, if prescribed: </w:t>
          </w:r>
        </w:p>
        <w:p w14:paraId="6F6C9DAB" w14:textId="77777777" w:rsidR="004873BF" w:rsidRPr="00FF2450" w:rsidRDefault="00581773" w:rsidP="00715276">
          <w:pPr>
            <w:pStyle w:val="ListLevel1"/>
          </w:pPr>
          <w:r w:rsidRPr="00FF2450">
            <w:t>(1)</w:t>
          </w:r>
          <w:r w:rsidRPr="00FF2450">
            <w:tab/>
            <w:t xml:space="preserve">at six metres: </w:t>
          </w:r>
        </w:p>
        <w:p w14:paraId="34E99EFC" w14:textId="77777777" w:rsidR="004873BF" w:rsidRPr="008B6953" w:rsidRDefault="00581773" w:rsidP="008B6953">
          <w:pPr>
            <w:pStyle w:val="bullet2"/>
          </w:pPr>
          <w:r w:rsidRPr="008B6953">
            <w:t>2.0 prism dioptres in hyperphoria,</w:t>
          </w:r>
        </w:p>
        <w:p w14:paraId="0184F8C0" w14:textId="77777777" w:rsidR="004873BF" w:rsidRPr="008B6953" w:rsidRDefault="00581773" w:rsidP="008B6953">
          <w:pPr>
            <w:pStyle w:val="bullet2"/>
          </w:pPr>
          <w:r w:rsidRPr="008B6953">
            <w:t>10.0 prism dioptres in esophoria,</w:t>
          </w:r>
        </w:p>
        <w:p w14:paraId="65479100" w14:textId="77777777" w:rsidR="004873BF" w:rsidRPr="008B6953" w:rsidRDefault="00581773" w:rsidP="008B6953">
          <w:pPr>
            <w:pStyle w:val="bullet2"/>
          </w:pPr>
          <w:r w:rsidRPr="008B6953">
            <w:t>8.0 prism dioptres in exophoria</w:t>
          </w:r>
        </w:p>
        <w:p w14:paraId="05929023" w14:textId="77777777" w:rsidR="004873BF" w:rsidRPr="008B6953" w:rsidRDefault="00581773" w:rsidP="008B6953">
          <w:pPr>
            <w:pStyle w:val="bullet2"/>
          </w:pPr>
          <w:r w:rsidRPr="008B6953">
            <w:t>and</w:t>
          </w:r>
        </w:p>
        <w:p w14:paraId="62B03334" w14:textId="77777777" w:rsidR="004873BF" w:rsidRPr="00FF2450" w:rsidRDefault="00581773" w:rsidP="00715276">
          <w:pPr>
            <w:pStyle w:val="ListLevel1"/>
          </w:pPr>
          <w:r w:rsidRPr="00FF2450">
            <w:t>(2)</w:t>
          </w:r>
          <w:r w:rsidRPr="00FF2450">
            <w:tab/>
            <w:t>at 33 centimetres:</w:t>
          </w:r>
        </w:p>
        <w:p w14:paraId="1CA93D57" w14:textId="77777777" w:rsidR="004873BF" w:rsidRPr="008B6953" w:rsidRDefault="00581773" w:rsidP="008B6953">
          <w:pPr>
            <w:pStyle w:val="bullet2"/>
          </w:pPr>
          <w:r w:rsidRPr="008B6953">
            <w:t>1.0 prism dioptre in hyperphoria,</w:t>
          </w:r>
        </w:p>
        <w:p w14:paraId="23A2F837" w14:textId="77777777" w:rsidR="004873BF" w:rsidRPr="008B6953" w:rsidRDefault="00581773" w:rsidP="008B6953">
          <w:pPr>
            <w:pStyle w:val="bullet2"/>
          </w:pPr>
          <w:r w:rsidRPr="008B6953">
            <w:t>8.0 prism dioptres in esophoria,</w:t>
          </w:r>
        </w:p>
        <w:p w14:paraId="3E192601" w14:textId="77777777" w:rsidR="004873BF" w:rsidRPr="008B6953" w:rsidRDefault="00581773" w:rsidP="008B6953">
          <w:pPr>
            <w:pStyle w:val="bullet2"/>
          </w:pPr>
          <w:r w:rsidRPr="008B6953">
            <w:t xml:space="preserve">12.0 prism dioptres in exophoria </w:t>
          </w:r>
        </w:p>
        <w:p w14:paraId="65D3CDE7" w14:textId="77777777" w:rsidR="004873BF" w:rsidRPr="00FF2450" w:rsidRDefault="00581773" w:rsidP="004D4237">
          <w:pPr>
            <w:pStyle w:val="Normal1"/>
          </w:pPr>
          <w:r w:rsidRPr="00FF2450">
            <w:t>may be assessed as fit provided that orthoptic evaluation demonstrates that the fusional reserves are sufficient to prevent asthenopia and diplopia. The Netherlands Optical Society (TNO) testing or equivalent should be carried out to demonstrate fusion.</w:t>
          </w:r>
        </w:p>
        <w:p w14:paraId="098EF315" w14:textId="77777777" w:rsidR="004873BF" w:rsidRPr="00FF2450" w:rsidRDefault="00581773" w:rsidP="00883910">
          <w:pPr>
            <w:pStyle w:val="ListLevel0"/>
          </w:pPr>
          <w:r w:rsidRPr="00FF2450">
            <w:t>(i)</w:t>
          </w:r>
          <w:r w:rsidRPr="00FF2450">
            <w:tab/>
            <w:t>Eye surgery</w:t>
          </w:r>
        </w:p>
        <w:p w14:paraId="4C103024" w14:textId="77777777" w:rsidR="004873BF" w:rsidRPr="00FF2450" w:rsidRDefault="00581773" w:rsidP="00EA5849">
          <w:pPr>
            <w:pStyle w:val="ListLevel1"/>
          </w:pPr>
          <w:r w:rsidRPr="00FF2450">
            <w:t>(1)</w:t>
          </w:r>
          <w:r w:rsidRPr="00FF2450">
            <w:tab/>
            <w:t>After refractive surgery or surgery of the cornea including cross linking, a fit assessment may be considered, provided:</w:t>
          </w:r>
        </w:p>
        <w:p w14:paraId="2413A1CF" w14:textId="77777777" w:rsidR="004873BF" w:rsidRPr="00FF2450" w:rsidRDefault="00581773" w:rsidP="00EA5849">
          <w:pPr>
            <w:pStyle w:val="ListLevel2"/>
          </w:pPr>
          <w:r w:rsidRPr="00FF2450">
            <w:t>(i)</w:t>
          </w:r>
          <w:r w:rsidRPr="00FF2450">
            <w:tab/>
            <w:t>satisfactory stability of refraction has been achieved (less than 0.75 dioptres variation diurnally);</w:t>
          </w:r>
        </w:p>
        <w:p w14:paraId="203335AD" w14:textId="77777777" w:rsidR="004873BF" w:rsidRPr="00FF2450" w:rsidRDefault="00581773" w:rsidP="00EA5849">
          <w:pPr>
            <w:pStyle w:val="ListLevel2"/>
          </w:pPr>
          <w:r w:rsidRPr="00FF2450">
            <w:t>(ii)</w:t>
          </w:r>
          <w:r w:rsidRPr="00FF2450">
            <w:tab/>
            <w:t>examination of the eye shows no post-operative complications;</w:t>
          </w:r>
        </w:p>
        <w:p w14:paraId="679EFF84" w14:textId="77777777" w:rsidR="004873BF" w:rsidRPr="00FF2450" w:rsidRDefault="00581773" w:rsidP="00EA5849">
          <w:pPr>
            <w:pStyle w:val="ListLevel2"/>
          </w:pPr>
          <w:r w:rsidRPr="00FF2450">
            <w:t>(iii)</w:t>
          </w:r>
          <w:r w:rsidRPr="00FF2450">
            <w:tab/>
            <w:t>glare sensitivity is normal;</w:t>
          </w:r>
        </w:p>
        <w:p w14:paraId="59BD6AB4" w14:textId="77777777" w:rsidR="004873BF" w:rsidRPr="00FF2450" w:rsidRDefault="00581773" w:rsidP="00EA5849">
          <w:pPr>
            <w:pStyle w:val="ListLevel2"/>
          </w:pPr>
          <w:r w:rsidRPr="00FF2450">
            <w:t>(iv)</w:t>
          </w:r>
          <w:r w:rsidRPr="00FF2450">
            <w:tab/>
            <w:t xml:space="preserve">mesopic contrast sensitivity is not impaired; </w:t>
          </w:r>
        </w:p>
        <w:p w14:paraId="52B36FFA" w14:textId="77777777" w:rsidR="004873BF" w:rsidRPr="00FF2450" w:rsidRDefault="00581773" w:rsidP="00EA5849">
          <w:pPr>
            <w:pStyle w:val="ListLevel2"/>
          </w:pPr>
          <w:r w:rsidRPr="00FF2450">
            <w:t>(v)</w:t>
          </w:r>
          <w:r w:rsidRPr="00FF2450">
            <w:tab/>
            <w:t>evaluation is undertaken by an ophthalmologist.</w:t>
          </w:r>
        </w:p>
        <w:p w14:paraId="48DBBBF0" w14:textId="77777777" w:rsidR="004873BF" w:rsidRPr="00FF2450" w:rsidRDefault="00581773" w:rsidP="00EA5849">
          <w:pPr>
            <w:pStyle w:val="ListLevel1"/>
          </w:pPr>
          <w:r w:rsidRPr="00FF2450">
            <w:t>(2)</w:t>
          </w:r>
          <w:r w:rsidRPr="00FF2450">
            <w:tab/>
            <w:t>Cataract surgery</w:t>
          </w:r>
        </w:p>
        <w:p w14:paraId="30C5B22B" w14:textId="77777777" w:rsidR="004873BF" w:rsidRPr="00FF2450" w:rsidRDefault="00581773" w:rsidP="00EA5849">
          <w:pPr>
            <w:pStyle w:val="Normal2"/>
          </w:pPr>
          <w:r w:rsidRPr="00FF2450">
            <w:t>Following intraocular lens surgery, including cataract surgery, a fit assessment may be considered once recovery is complete and the visual requirements are met with or without correction. Intraocular lenses should be monofocal and should not impair colour vision.</w:t>
          </w:r>
        </w:p>
        <w:p w14:paraId="2B50D624" w14:textId="77777777" w:rsidR="004873BF" w:rsidRPr="00FF2450" w:rsidRDefault="00581773" w:rsidP="00EA5849">
          <w:pPr>
            <w:pStyle w:val="ListLevel1"/>
          </w:pPr>
          <w:r w:rsidRPr="00FF2450">
            <w:t>(3)</w:t>
          </w:r>
          <w:r w:rsidRPr="00FF2450">
            <w:tab/>
            <w:t>Retinal surgery/retinal laser therapy</w:t>
          </w:r>
        </w:p>
        <w:p w14:paraId="5733F799" w14:textId="77777777" w:rsidR="004873BF" w:rsidRPr="00FF2450" w:rsidRDefault="00581773" w:rsidP="00EA5849">
          <w:pPr>
            <w:pStyle w:val="ListLevel2"/>
          </w:pPr>
          <w:r w:rsidRPr="00FF2450">
            <w:t>(i)</w:t>
          </w:r>
          <w:r w:rsidRPr="00FF2450">
            <w:tab/>
            <w:t xml:space="preserve">After successful retinal surgery, applicants may be assessed as fit once the recovery is complete. Annual ophthalmological follow-up may be necessary. Longer periods may be acceptable after two years on recommendation of the ophthalmologist. </w:t>
          </w:r>
        </w:p>
        <w:p w14:paraId="7FAE7E39" w14:textId="77777777" w:rsidR="004873BF" w:rsidRPr="00FF2450" w:rsidRDefault="00581773" w:rsidP="00EA5849">
          <w:pPr>
            <w:pStyle w:val="ListLevel2"/>
          </w:pPr>
          <w:r w:rsidRPr="00FF2450">
            <w:lastRenderedPageBreak/>
            <w:t>(ii)</w:t>
          </w:r>
          <w:r w:rsidRPr="00FF2450">
            <w:tab/>
            <w:t>After successful retinal laser therapy, applicants may be assessed as fit provided an ophthalmological evaluation shows stability.</w:t>
          </w:r>
        </w:p>
        <w:p w14:paraId="642D4226" w14:textId="77777777" w:rsidR="004873BF" w:rsidRPr="00FF2450" w:rsidRDefault="00581773" w:rsidP="00EA5849">
          <w:pPr>
            <w:pStyle w:val="ListLevel1"/>
          </w:pPr>
          <w:r w:rsidRPr="00FF2450">
            <w:t>(4)</w:t>
          </w:r>
          <w:r w:rsidRPr="00FF2450">
            <w:tab/>
            <w:t>Glaucoma surgery</w:t>
          </w:r>
        </w:p>
        <w:p w14:paraId="374F85F2" w14:textId="77777777" w:rsidR="004873BF" w:rsidRPr="00FF2450" w:rsidRDefault="00581773" w:rsidP="00EA5849">
          <w:pPr>
            <w:pStyle w:val="Normal2"/>
          </w:pPr>
          <w:r w:rsidRPr="00FF2450">
            <w:t>A fit assessment may be considered six months after successful glaucoma surgery, or earlier if recovery is complete. Six-monthly ophthalmological examinations to follow up secondary complications caused by the glaucoma may be necessary.</w:t>
          </w:r>
        </w:p>
        <w:p w14:paraId="00D25C1A" w14:textId="77777777" w:rsidR="004873BF" w:rsidRPr="00FF2450" w:rsidRDefault="00581773" w:rsidP="00EA5849">
          <w:pPr>
            <w:pStyle w:val="ListLevel1"/>
          </w:pPr>
          <w:r w:rsidRPr="00FF2450">
            <w:t>(5)</w:t>
          </w:r>
          <w:r w:rsidRPr="00FF2450">
            <w:tab/>
            <w:t>Extraocular muscle surgery</w:t>
          </w:r>
        </w:p>
        <w:p w14:paraId="2123F3FD" w14:textId="77777777" w:rsidR="004873BF" w:rsidRPr="00FF2450" w:rsidRDefault="00581773" w:rsidP="00EA5849">
          <w:pPr>
            <w:pStyle w:val="Normal2"/>
          </w:pPr>
          <w:r w:rsidRPr="00FF2450">
            <w:t>A fit assessment may be considered not less than six months after surgery and after a satisfactory ophthalmological evaluation.</w:t>
          </w:r>
        </w:p>
        <w:p w14:paraId="7B5400A2" w14:textId="77777777" w:rsidR="004873BF" w:rsidRPr="00FF2450" w:rsidRDefault="00581773" w:rsidP="001F5654">
          <w:pPr>
            <w:pStyle w:val="ListLevel0"/>
          </w:pPr>
          <w:r w:rsidRPr="00FF2450">
            <w:t>(j)</w:t>
          </w:r>
          <w:r w:rsidRPr="00FF2450">
            <w:tab/>
            <w:t>Visual correction</w:t>
          </w:r>
        </w:p>
        <w:p w14:paraId="60A93661" w14:textId="77777777" w:rsidR="004873BF" w:rsidRPr="00FF2450" w:rsidRDefault="00581773" w:rsidP="00EA5849">
          <w:pPr>
            <w:pStyle w:val="Normal1"/>
          </w:pPr>
          <w:r w:rsidRPr="00FF2450">
            <w:t>Spectacles should permit the licence holder to meet the visual requirements at all distances.</w:t>
          </w:r>
        </w:p>
      </w:sdtContent>
    </w:sdt>
    <w:bookmarkStart w:id="2079" w:name="_DxCrossRefBm1379192778" w:displacedByCustomXml="next"/>
    <w:bookmarkStart w:id="2080" w:name="_DxCrossRefBm9000331" w:displacedByCustomXml="next"/>
    <w:bookmarkStart w:id="2081" w:name="_Toc427661674" w:displacedByCustomXml="next"/>
    <w:bookmarkStart w:id="2082" w:name="_Toc409683373" w:displacedByCustomXml="next"/>
    <w:bookmarkStart w:id="2083" w:name="_Toc405820212" w:displacedByCustomXml="next"/>
    <w:bookmarkStart w:id="2084" w:name="_Toc373246783" w:displacedByCustomXml="next"/>
    <w:sdt>
      <w:sdtPr>
        <w:rPr>
          <w:b w:val="0"/>
          <w:color w:val="auto"/>
          <w:sz w:val="20"/>
          <w:lang w:val="en-US"/>
        </w:rPr>
        <w:alias w:val="topic"/>
        <w:tag w:val="topic"/>
        <w:id w:val="-749785428"/>
      </w:sdtPr>
      <w:sdtContent>
        <w:p w14:paraId="569822A5" w14:textId="77777777" w:rsidR="004873BF" w:rsidRPr="00FF2450" w:rsidRDefault="00581773" w:rsidP="000F573D">
          <w:pPr>
            <w:pStyle w:val="Heading5GM"/>
          </w:pPr>
          <w:r w:rsidRPr="00FF2450">
            <w:t xml:space="preserve">GM1 ATCO.MED.B.070 </w:t>
          </w:r>
          <w:r w:rsidR="00A70E76">
            <w:t xml:space="preserve"> </w:t>
          </w:r>
          <w:r w:rsidRPr="00FF2450">
            <w:t>Visual system</w:t>
          </w:r>
          <w:bookmarkEnd w:id="2084"/>
          <w:bookmarkEnd w:id="2083"/>
          <w:bookmarkEnd w:id="2082"/>
          <w:bookmarkEnd w:id="2081"/>
          <w:bookmarkEnd w:id="2080"/>
          <w:bookmarkEnd w:id="2079"/>
        </w:p>
        <w:p w14:paraId="2575F400" w14:textId="77777777" w:rsidR="004873BF" w:rsidRPr="00FF2450" w:rsidRDefault="00581773" w:rsidP="00295E72">
          <w:pPr>
            <w:pStyle w:val="Heading6OrgManual"/>
          </w:pPr>
          <w:r w:rsidRPr="00FF2450">
            <w:t>COMPARISON OF DIFFERENT READING CHARTS (APPROXIMATE FIGURES)</w:t>
          </w:r>
        </w:p>
        <w:p w14:paraId="391E7898" w14:textId="77777777" w:rsidR="004873BF" w:rsidRPr="00FF2450" w:rsidRDefault="00581773" w:rsidP="004A7787">
          <w:pPr>
            <w:pStyle w:val="ListLevel0"/>
          </w:pPr>
          <w:r w:rsidRPr="00FF2450">
            <w:t>(a)</w:t>
          </w:r>
          <w:r w:rsidRPr="00FF2450">
            <w:tab/>
            <w:t>Test distance: 40 cm</w:t>
          </w:r>
        </w:p>
        <w:tbl>
          <w:tblPr>
            <w:tblStyle w:val="easaTable"/>
            <w:tblW w:w="8505" w:type="dxa"/>
            <w:tblInd w:w="544" w:type="dxa"/>
            <w:tblLook w:val="0420" w:firstRow="1" w:lastRow="0" w:firstColumn="0" w:lastColumn="0" w:noHBand="0" w:noVBand="1"/>
          </w:tblPr>
          <w:tblGrid>
            <w:gridCol w:w="1417"/>
            <w:gridCol w:w="1418"/>
            <w:gridCol w:w="1417"/>
            <w:gridCol w:w="1418"/>
            <w:gridCol w:w="1417"/>
            <w:gridCol w:w="1418"/>
          </w:tblGrid>
          <w:tr w:rsidR="00090094" w14:paraId="467C9080" w14:textId="77777777" w:rsidTr="00090094">
            <w:trPr>
              <w:cnfStyle w:val="100000000000" w:firstRow="1" w:lastRow="0" w:firstColumn="0" w:lastColumn="0" w:oddVBand="0" w:evenVBand="0" w:oddHBand="0" w:evenHBand="0" w:firstRowFirstColumn="0" w:firstRowLastColumn="0" w:lastRowFirstColumn="0" w:lastRowLastColumn="0"/>
              <w:trHeight w:val="29"/>
            </w:trPr>
            <w:tc>
              <w:tcPr>
                <w:tcW w:w="1417" w:type="dxa"/>
              </w:tcPr>
              <w:p w14:paraId="61053BD4" w14:textId="77777777" w:rsidR="004873BF" w:rsidRPr="00FF2450" w:rsidRDefault="00581773" w:rsidP="00A70E76">
                <w:pPr>
                  <w:pStyle w:val="TableCentered"/>
                </w:pPr>
                <w:r w:rsidRPr="00FF2450">
                  <w:t>Decimal</w:t>
                </w:r>
              </w:p>
            </w:tc>
            <w:tc>
              <w:tcPr>
                <w:tcW w:w="1418" w:type="dxa"/>
              </w:tcPr>
              <w:p w14:paraId="20D52157" w14:textId="77777777" w:rsidR="004873BF" w:rsidRPr="00FF2450" w:rsidRDefault="00581773" w:rsidP="00A70E76">
                <w:pPr>
                  <w:pStyle w:val="TableCentered"/>
                </w:pPr>
                <w:r w:rsidRPr="00FF2450">
                  <w:t>Nieden</w:t>
                </w:r>
              </w:p>
            </w:tc>
            <w:tc>
              <w:tcPr>
                <w:tcW w:w="1417" w:type="dxa"/>
              </w:tcPr>
              <w:p w14:paraId="2B6CBA9B" w14:textId="77777777" w:rsidR="004873BF" w:rsidRPr="00FF2450" w:rsidRDefault="00581773" w:rsidP="00A70E76">
                <w:pPr>
                  <w:pStyle w:val="TableCentered"/>
                </w:pPr>
                <w:r w:rsidRPr="00FF2450">
                  <w:t>Jäger</w:t>
                </w:r>
              </w:p>
            </w:tc>
            <w:tc>
              <w:tcPr>
                <w:tcW w:w="1418" w:type="dxa"/>
              </w:tcPr>
              <w:p w14:paraId="053FA866" w14:textId="77777777" w:rsidR="004873BF" w:rsidRPr="00FF2450" w:rsidRDefault="00581773" w:rsidP="00A70E76">
                <w:pPr>
                  <w:pStyle w:val="TableCentered"/>
                </w:pPr>
                <w:r w:rsidRPr="00FF2450">
                  <w:t>Snellen</w:t>
                </w:r>
              </w:p>
            </w:tc>
            <w:tc>
              <w:tcPr>
                <w:tcW w:w="1417" w:type="dxa"/>
              </w:tcPr>
              <w:p w14:paraId="762C0D98" w14:textId="77777777" w:rsidR="004873BF" w:rsidRPr="00FF2450" w:rsidRDefault="00581773" w:rsidP="00A70E76">
                <w:pPr>
                  <w:pStyle w:val="TableCentered"/>
                </w:pPr>
                <w:r w:rsidRPr="00FF2450">
                  <w:t>N</w:t>
                </w:r>
              </w:p>
            </w:tc>
            <w:tc>
              <w:tcPr>
                <w:tcW w:w="1418" w:type="dxa"/>
              </w:tcPr>
              <w:p w14:paraId="1312776F" w14:textId="77777777" w:rsidR="004873BF" w:rsidRPr="00FF2450" w:rsidRDefault="00581773" w:rsidP="00A70E76">
                <w:pPr>
                  <w:pStyle w:val="TableCentered"/>
                </w:pPr>
                <w:r w:rsidRPr="00FF2450">
                  <w:t>Parinaud</w:t>
                </w:r>
              </w:p>
            </w:tc>
          </w:tr>
          <w:tr w:rsidR="00090094" w14:paraId="105F0793" w14:textId="77777777" w:rsidTr="00090094">
            <w:trPr>
              <w:trHeight w:val="29"/>
            </w:trPr>
            <w:tc>
              <w:tcPr>
                <w:tcW w:w="1417" w:type="dxa"/>
              </w:tcPr>
              <w:p w14:paraId="33C05AAA" w14:textId="77777777" w:rsidR="004873BF" w:rsidRPr="00FF2450" w:rsidRDefault="00581773" w:rsidP="00A70E76">
                <w:pPr>
                  <w:pStyle w:val="TableCentered"/>
                </w:pPr>
                <w:r w:rsidRPr="00FF2450">
                  <w:t>1,0</w:t>
                </w:r>
              </w:p>
            </w:tc>
            <w:tc>
              <w:tcPr>
                <w:tcW w:w="1418" w:type="dxa"/>
              </w:tcPr>
              <w:p w14:paraId="7562EF44" w14:textId="77777777" w:rsidR="004873BF" w:rsidRPr="00FF2450" w:rsidRDefault="00581773" w:rsidP="00A70E76">
                <w:pPr>
                  <w:pStyle w:val="TableCentered"/>
                </w:pPr>
                <w:r w:rsidRPr="00FF2450">
                  <w:t>1</w:t>
                </w:r>
              </w:p>
            </w:tc>
            <w:tc>
              <w:tcPr>
                <w:tcW w:w="1417" w:type="dxa"/>
              </w:tcPr>
              <w:p w14:paraId="6F81F6CA" w14:textId="77777777" w:rsidR="004873BF" w:rsidRPr="00FF2450" w:rsidRDefault="00581773" w:rsidP="00A70E76">
                <w:pPr>
                  <w:pStyle w:val="TableCentered"/>
                </w:pPr>
                <w:r w:rsidRPr="00FF2450">
                  <w:t>2</w:t>
                </w:r>
              </w:p>
            </w:tc>
            <w:tc>
              <w:tcPr>
                <w:tcW w:w="1418" w:type="dxa"/>
              </w:tcPr>
              <w:p w14:paraId="67E5A395" w14:textId="77777777" w:rsidR="004873BF" w:rsidRPr="00FF2450" w:rsidRDefault="00581773" w:rsidP="00A70E76">
                <w:pPr>
                  <w:pStyle w:val="TableCentered"/>
                </w:pPr>
                <w:r w:rsidRPr="00FF2450">
                  <w:t>1,5</w:t>
                </w:r>
              </w:p>
            </w:tc>
            <w:tc>
              <w:tcPr>
                <w:tcW w:w="1417" w:type="dxa"/>
              </w:tcPr>
              <w:p w14:paraId="6FC1833D" w14:textId="77777777" w:rsidR="004873BF" w:rsidRPr="00FF2450" w:rsidRDefault="00581773" w:rsidP="00A70E76">
                <w:pPr>
                  <w:pStyle w:val="TableCentered"/>
                </w:pPr>
                <w:r w:rsidRPr="00FF2450">
                  <w:t>3</w:t>
                </w:r>
              </w:p>
            </w:tc>
            <w:tc>
              <w:tcPr>
                <w:tcW w:w="1418" w:type="dxa"/>
              </w:tcPr>
              <w:p w14:paraId="6DD49B84" w14:textId="77777777" w:rsidR="004873BF" w:rsidRPr="00FF2450" w:rsidRDefault="00581773" w:rsidP="00A70E76">
                <w:pPr>
                  <w:pStyle w:val="TableCentered"/>
                </w:pPr>
                <w:r w:rsidRPr="00FF2450">
                  <w:t>2</w:t>
                </w:r>
              </w:p>
            </w:tc>
          </w:tr>
          <w:tr w:rsidR="00090094" w14:paraId="043AABFD" w14:textId="77777777" w:rsidTr="00090094">
            <w:trPr>
              <w:trHeight w:val="29"/>
            </w:trPr>
            <w:tc>
              <w:tcPr>
                <w:tcW w:w="1417" w:type="dxa"/>
              </w:tcPr>
              <w:p w14:paraId="28B2462E" w14:textId="77777777" w:rsidR="004873BF" w:rsidRPr="00FF2450" w:rsidRDefault="00581773" w:rsidP="00A70E76">
                <w:pPr>
                  <w:pStyle w:val="TableCentered"/>
                </w:pPr>
                <w:r w:rsidRPr="00FF2450">
                  <w:t>0,8</w:t>
                </w:r>
              </w:p>
            </w:tc>
            <w:tc>
              <w:tcPr>
                <w:tcW w:w="1418" w:type="dxa"/>
              </w:tcPr>
              <w:p w14:paraId="5A3B19E4" w14:textId="77777777" w:rsidR="004873BF" w:rsidRPr="00FF2450" w:rsidRDefault="00581773" w:rsidP="00A70E76">
                <w:pPr>
                  <w:pStyle w:val="TableCentered"/>
                </w:pPr>
                <w:r w:rsidRPr="00FF2450">
                  <w:t>2</w:t>
                </w:r>
              </w:p>
            </w:tc>
            <w:tc>
              <w:tcPr>
                <w:tcW w:w="1417" w:type="dxa"/>
              </w:tcPr>
              <w:p w14:paraId="285D2F19" w14:textId="77777777" w:rsidR="004873BF" w:rsidRPr="00FF2450" w:rsidRDefault="00581773" w:rsidP="00A70E76">
                <w:pPr>
                  <w:pStyle w:val="TableCentered"/>
                </w:pPr>
                <w:r w:rsidRPr="00FF2450">
                  <w:t>3</w:t>
                </w:r>
              </w:p>
            </w:tc>
            <w:tc>
              <w:tcPr>
                <w:tcW w:w="1418" w:type="dxa"/>
              </w:tcPr>
              <w:p w14:paraId="19E4A1CF" w14:textId="77777777" w:rsidR="004873BF" w:rsidRPr="00FF2450" w:rsidRDefault="00581773" w:rsidP="00A70E76">
                <w:pPr>
                  <w:pStyle w:val="TableCentered"/>
                </w:pPr>
                <w:r w:rsidRPr="00FF2450">
                  <w:t>2</w:t>
                </w:r>
              </w:p>
            </w:tc>
            <w:tc>
              <w:tcPr>
                <w:tcW w:w="1417" w:type="dxa"/>
              </w:tcPr>
              <w:p w14:paraId="73203FDD" w14:textId="77777777" w:rsidR="004873BF" w:rsidRPr="00FF2450" w:rsidRDefault="00581773" w:rsidP="00A70E76">
                <w:pPr>
                  <w:pStyle w:val="TableCentered"/>
                </w:pPr>
                <w:r w:rsidRPr="00FF2450">
                  <w:t>4</w:t>
                </w:r>
              </w:p>
            </w:tc>
            <w:tc>
              <w:tcPr>
                <w:tcW w:w="1418" w:type="dxa"/>
              </w:tcPr>
              <w:p w14:paraId="373EEDEF" w14:textId="77777777" w:rsidR="004873BF" w:rsidRPr="00FF2450" w:rsidRDefault="00581773" w:rsidP="00A70E76">
                <w:pPr>
                  <w:pStyle w:val="TableCentered"/>
                </w:pPr>
                <w:r w:rsidRPr="00FF2450">
                  <w:t>3</w:t>
                </w:r>
              </w:p>
            </w:tc>
          </w:tr>
          <w:tr w:rsidR="00090094" w14:paraId="2B10A68B" w14:textId="77777777" w:rsidTr="00090094">
            <w:trPr>
              <w:trHeight w:val="29"/>
            </w:trPr>
            <w:tc>
              <w:tcPr>
                <w:tcW w:w="1417" w:type="dxa"/>
              </w:tcPr>
              <w:p w14:paraId="59E4CB4C" w14:textId="77777777" w:rsidR="004873BF" w:rsidRPr="00FF2450" w:rsidRDefault="00581773" w:rsidP="00A70E76">
                <w:pPr>
                  <w:pStyle w:val="TableCentered"/>
                </w:pPr>
                <w:r w:rsidRPr="00FF2450">
                  <w:t>0,7</w:t>
                </w:r>
              </w:p>
            </w:tc>
            <w:tc>
              <w:tcPr>
                <w:tcW w:w="1418" w:type="dxa"/>
              </w:tcPr>
              <w:p w14:paraId="3957F9E7" w14:textId="77777777" w:rsidR="004873BF" w:rsidRPr="00FF2450" w:rsidRDefault="00581773" w:rsidP="00A70E76">
                <w:pPr>
                  <w:pStyle w:val="TableCentered"/>
                </w:pPr>
                <w:r w:rsidRPr="00FF2450">
                  <w:t>3</w:t>
                </w:r>
              </w:p>
            </w:tc>
            <w:tc>
              <w:tcPr>
                <w:tcW w:w="1417" w:type="dxa"/>
              </w:tcPr>
              <w:p w14:paraId="7F1ADDD8" w14:textId="77777777" w:rsidR="004873BF" w:rsidRPr="00FF2450" w:rsidRDefault="00581773" w:rsidP="00A70E76">
                <w:pPr>
                  <w:pStyle w:val="TableCentered"/>
                </w:pPr>
                <w:r w:rsidRPr="00FF2450">
                  <w:t>4</w:t>
                </w:r>
              </w:p>
            </w:tc>
            <w:tc>
              <w:tcPr>
                <w:tcW w:w="1418" w:type="dxa"/>
              </w:tcPr>
              <w:p w14:paraId="44BD99E2" w14:textId="77777777" w:rsidR="004873BF" w:rsidRPr="00FF2450" w:rsidRDefault="00581773" w:rsidP="00A70E76">
                <w:pPr>
                  <w:pStyle w:val="TableCentered"/>
                </w:pPr>
                <w:r w:rsidRPr="00FF2450">
                  <w:t>2,5</w:t>
                </w:r>
              </w:p>
            </w:tc>
            <w:tc>
              <w:tcPr>
                <w:tcW w:w="1417" w:type="dxa"/>
              </w:tcPr>
              <w:p w14:paraId="38C55B07" w14:textId="77777777" w:rsidR="004873BF" w:rsidRPr="00FF2450" w:rsidRDefault="004873BF" w:rsidP="00A70E76">
                <w:pPr>
                  <w:pStyle w:val="TableCentered"/>
                </w:pPr>
              </w:p>
            </w:tc>
            <w:tc>
              <w:tcPr>
                <w:tcW w:w="1418" w:type="dxa"/>
              </w:tcPr>
              <w:p w14:paraId="0641F2EA" w14:textId="77777777" w:rsidR="004873BF" w:rsidRPr="00FF2450" w:rsidRDefault="004873BF" w:rsidP="00A70E76">
                <w:pPr>
                  <w:pStyle w:val="TableCentered"/>
                </w:pPr>
              </w:p>
            </w:tc>
          </w:tr>
          <w:tr w:rsidR="00090094" w14:paraId="7BF2717D" w14:textId="77777777" w:rsidTr="00090094">
            <w:trPr>
              <w:trHeight w:val="29"/>
            </w:trPr>
            <w:tc>
              <w:tcPr>
                <w:tcW w:w="1417" w:type="dxa"/>
              </w:tcPr>
              <w:p w14:paraId="38D1EA6E" w14:textId="77777777" w:rsidR="004873BF" w:rsidRPr="00FF2450" w:rsidRDefault="00581773" w:rsidP="00A70E76">
                <w:pPr>
                  <w:pStyle w:val="TableCentered"/>
                </w:pPr>
                <w:r w:rsidRPr="00FF2450">
                  <w:t>0,6</w:t>
                </w:r>
              </w:p>
            </w:tc>
            <w:tc>
              <w:tcPr>
                <w:tcW w:w="1418" w:type="dxa"/>
              </w:tcPr>
              <w:p w14:paraId="681B3FD2" w14:textId="77777777" w:rsidR="004873BF" w:rsidRPr="00FF2450" w:rsidRDefault="00581773" w:rsidP="00A70E76">
                <w:pPr>
                  <w:pStyle w:val="TableCentered"/>
                </w:pPr>
                <w:r w:rsidRPr="00FF2450">
                  <w:t>4</w:t>
                </w:r>
              </w:p>
            </w:tc>
            <w:tc>
              <w:tcPr>
                <w:tcW w:w="1417" w:type="dxa"/>
              </w:tcPr>
              <w:p w14:paraId="786C4E87" w14:textId="77777777" w:rsidR="004873BF" w:rsidRPr="00FF2450" w:rsidRDefault="00581773" w:rsidP="00A70E76">
                <w:pPr>
                  <w:pStyle w:val="TableCentered"/>
                </w:pPr>
                <w:r w:rsidRPr="00FF2450">
                  <w:t>5</w:t>
                </w:r>
              </w:p>
            </w:tc>
            <w:tc>
              <w:tcPr>
                <w:tcW w:w="1418" w:type="dxa"/>
              </w:tcPr>
              <w:p w14:paraId="6E0D78D1" w14:textId="77777777" w:rsidR="004873BF" w:rsidRPr="00FF2450" w:rsidRDefault="00581773" w:rsidP="00A70E76">
                <w:pPr>
                  <w:pStyle w:val="TableCentered"/>
                </w:pPr>
                <w:r w:rsidRPr="00FF2450">
                  <w:t>3</w:t>
                </w:r>
              </w:p>
            </w:tc>
            <w:tc>
              <w:tcPr>
                <w:tcW w:w="1417" w:type="dxa"/>
              </w:tcPr>
              <w:p w14:paraId="15E0D9CC" w14:textId="77777777" w:rsidR="004873BF" w:rsidRPr="00FF2450" w:rsidRDefault="00581773" w:rsidP="00A70E76">
                <w:pPr>
                  <w:pStyle w:val="TableCentered"/>
                </w:pPr>
                <w:r w:rsidRPr="00FF2450">
                  <w:t>5</w:t>
                </w:r>
              </w:p>
            </w:tc>
            <w:tc>
              <w:tcPr>
                <w:tcW w:w="1418" w:type="dxa"/>
              </w:tcPr>
              <w:p w14:paraId="6E1021ED" w14:textId="77777777" w:rsidR="004873BF" w:rsidRPr="00FF2450" w:rsidRDefault="00581773" w:rsidP="00A70E76">
                <w:pPr>
                  <w:pStyle w:val="TableCentered"/>
                </w:pPr>
                <w:r w:rsidRPr="00FF2450">
                  <w:t>4</w:t>
                </w:r>
              </w:p>
            </w:tc>
          </w:tr>
          <w:tr w:rsidR="00090094" w14:paraId="40B647EE" w14:textId="77777777" w:rsidTr="00090094">
            <w:trPr>
              <w:trHeight w:val="29"/>
            </w:trPr>
            <w:tc>
              <w:tcPr>
                <w:tcW w:w="1417" w:type="dxa"/>
              </w:tcPr>
              <w:p w14:paraId="1EF8B3EF" w14:textId="77777777" w:rsidR="004873BF" w:rsidRPr="00FF2450" w:rsidRDefault="00581773" w:rsidP="00A70E76">
                <w:pPr>
                  <w:pStyle w:val="TableCentered"/>
                </w:pPr>
                <w:r w:rsidRPr="00FF2450">
                  <w:t>0,5</w:t>
                </w:r>
              </w:p>
            </w:tc>
            <w:tc>
              <w:tcPr>
                <w:tcW w:w="1418" w:type="dxa"/>
              </w:tcPr>
              <w:p w14:paraId="461BA47A" w14:textId="77777777" w:rsidR="004873BF" w:rsidRPr="00FF2450" w:rsidRDefault="00581773" w:rsidP="00A70E76">
                <w:pPr>
                  <w:pStyle w:val="TableCentered"/>
                </w:pPr>
                <w:r w:rsidRPr="00FF2450">
                  <w:t>5</w:t>
                </w:r>
              </w:p>
            </w:tc>
            <w:tc>
              <w:tcPr>
                <w:tcW w:w="1417" w:type="dxa"/>
              </w:tcPr>
              <w:p w14:paraId="2D81AF31" w14:textId="77777777" w:rsidR="004873BF" w:rsidRPr="00FF2450" w:rsidRDefault="00581773" w:rsidP="00A70E76">
                <w:pPr>
                  <w:pStyle w:val="TableCentered"/>
                </w:pPr>
                <w:r w:rsidRPr="00FF2450">
                  <w:t>5</w:t>
                </w:r>
              </w:p>
            </w:tc>
            <w:tc>
              <w:tcPr>
                <w:tcW w:w="1418" w:type="dxa"/>
              </w:tcPr>
              <w:p w14:paraId="632AC098" w14:textId="77777777" w:rsidR="004873BF" w:rsidRPr="00FF2450" w:rsidRDefault="004873BF" w:rsidP="00A70E76">
                <w:pPr>
                  <w:pStyle w:val="TableCentered"/>
                </w:pPr>
              </w:p>
            </w:tc>
            <w:tc>
              <w:tcPr>
                <w:tcW w:w="1417" w:type="dxa"/>
              </w:tcPr>
              <w:p w14:paraId="7A2B603B" w14:textId="77777777" w:rsidR="004873BF" w:rsidRPr="00FF2450" w:rsidRDefault="00581773" w:rsidP="00A70E76">
                <w:pPr>
                  <w:pStyle w:val="TableCentered"/>
                </w:pPr>
                <w:r w:rsidRPr="00FF2450">
                  <w:t>6</w:t>
                </w:r>
              </w:p>
            </w:tc>
            <w:tc>
              <w:tcPr>
                <w:tcW w:w="1418" w:type="dxa"/>
              </w:tcPr>
              <w:p w14:paraId="6D17AF8B" w14:textId="77777777" w:rsidR="004873BF" w:rsidRPr="00FF2450" w:rsidRDefault="00581773" w:rsidP="00A70E76">
                <w:pPr>
                  <w:pStyle w:val="TableCentered"/>
                </w:pPr>
                <w:r w:rsidRPr="00FF2450">
                  <w:t>5</w:t>
                </w:r>
              </w:p>
            </w:tc>
          </w:tr>
          <w:tr w:rsidR="00090094" w14:paraId="208824B9" w14:textId="77777777" w:rsidTr="00090094">
            <w:trPr>
              <w:trHeight w:val="29"/>
            </w:trPr>
            <w:tc>
              <w:tcPr>
                <w:tcW w:w="1417" w:type="dxa"/>
              </w:tcPr>
              <w:p w14:paraId="2BF2469C" w14:textId="77777777" w:rsidR="004873BF" w:rsidRPr="00FF2450" w:rsidRDefault="00581773" w:rsidP="00A70E76">
                <w:pPr>
                  <w:pStyle w:val="TableCentered"/>
                </w:pPr>
                <w:r w:rsidRPr="00FF2450">
                  <w:t>0,4</w:t>
                </w:r>
              </w:p>
            </w:tc>
            <w:tc>
              <w:tcPr>
                <w:tcW w:w="1418" w:type="dxa"/>
              </w:tcPr>
              <w:p w14:paraId="088B9DA6" w14:textId="77777777" w:rsidR="004873BF" w:rsidRPr="00FF2450" w:rsidRDefault="00581773" w:rsidP="00A70E76">
                <w:pPr>
                  <w:pStyle w:val="TableCentered"/>
                </w:pPr>
                <w:r w:rsidRPr="00FF2450">
                  <w:t>7</w:t>
                </w:r>
              </w:p>
            </w:tc>
            <w:tc>
              <w:tcPr>
                <w:tcW w:w="1417" w:type="dxa"/>
              </w:tcPr>
              <w:p w14:paraId="6F2BAE03" w14:textId="77777777" w:rsidR="004873BF" w:rsidRPr="00FF2450" w:rsidRDefault="00581773" w:rsidP="00A70E76">
                <w:pPr>
                  <w:pStyle w:val="TableCentered"/>
                </w:pPr>
                <w:r w:rsidRPr="00FF2450">
                  <w:t>9</w:t>
                </w:r>
              </w:p>
            </w:tc>
            <w:tc>
              <w:tcPr>
                <w:tcW w:w="1418" w:type="dxa"/>
              </w:tcPr>
              <w:p w14:paraId="79BF9894" w14:textId="77777777" w:rsidR="004873BF" w:rsidRPr="00FF2450" w:rsidRDefault="00581773" w:rsidP="00A70E76">
                <w:pPr>
                  <w:pStyle w:val="TableCentered"/>
                </w:pPr>
                <w:r w:rsidRPr="00FF2450">
                  <w:t>4</w:t>
                </w:r>
              </w:p>
            </w:tc>
            <w:tc>
              <w:tcPr>
                <w:tcW w:w="1417" w:type="dxa"/>
              </w:tcPr>
              <w:p w14:paraId="464D70C2" w14:textId="77777777" w:rsidR="004873BF" w:rsidRPr="00FF2450" w:rsidRDefault="00581773" w:rsidP="00A70E76">
                <w:pPr>
                  <w:pStyle w:val="TableCentered"/>
                </w:pPr>
                <w:r w:rsidRPr="00FF2450">
                  <w:t>8</w:t>
                </w:r>
              </w:p>
            </w:tc>
            <w:tc>
              <w:tcPr>
                <w:tcW w:w="1418" w:type="dxa"/>
              </w:tcPr>
              <w:p w14:paraId="23EB9A38" w14:textId="77777777" w:rsidR="004873BF" w:rsidRPr="00FF2450" w:rsidRDefault="00581773" w:rsidP="00A70E76">
                <w:pPr>
                  <w:pStyle w:val="TableCentered"/>
                </w:pPr>
                <w:r w:rsidRPr="00FF2450">
                  <w:t>6</w:t>
                </w:r>
              </w:p>
            </w:tc>
          </w:tr>
          <w:tr w:rsidR="00090094" w14:paraId="4E1C4907" w14:textId="77777777" w:rsidTr="00090094">
            <w:trPr>
              <w:trHeight w:val="29"/>
            </w:trPr>
            <w:tc>
              <w:tcPr>
                <w:tcW w:w="1417" w:type="dxa"/>
              </w:tcPr>
              <w:p w14:paraId="21F58089" w14:textId="77777777" w:rsidR="004873BF" w:rsidRPr="00FF2450" w:rsidRDefault="00581773" w:rsidP="00A70E76">
                <w:pPr>
                  <w:pStyle w:val="TableCentered"/>
                </w:pPr>
                <w:r w:rsidRPr="00FF2450">
                  <w:t>0,35</w:t>
                </w:r>
              </w:p>
            </w:tc>
            <w:tc>
              <w:tcPr>
                <w:tcW w:w="1418" w:type="dxa"/>
              </w:tcPr>
              <w:p w14:paraId="6250CB81" w14:textId="77777777" w:rsidR="004873BF" w:rsidRPr="00FF2450" w:rsidRDefault="00581773" w:rsidP="00A70E76">
                <w:pPr>
                  <w:pStyle w:val="TableCentered"/>
                </w:pPr>
                <w:r w:rsidRPr="00FF2450">
                  <w:t>8</w:t>
                </w:r>
              </w:p>
            </w:tc>
            <w:tc>
              <w:tcPr>
                <w:tcW w:w="1417" w:type="dxa"/>
              </w:tcPr>
              <w:p w14:paraId="509BF57F" w14:textId="77777777" w:rsidR="004873BF" w:rsidRPr="00FF2450" w:rsidRDefault="00581773" w:rsidP="00A70E76">
                <w:pPr>
                  <w:pStyle w:val="TableCentered"/>
                </w:pPr>
                <w:r w:rsidRPr="00FF2450">
                  <w:t>10</w:t>
                </w:r>
              </w:p>
            </w:tc>
            <w:tc>
              <w:tcPr>
                <w:tcW w:w="1418" w:type="dxa"/>
              </w:tcPr>
              <w:p w14:paraId="0A25D69E" w14:textId="77777777" w:rsidR="004873BF" w:rsidRPr="00FF2450" w:rsidRDefault="00581773" w:rsidP="00A70E76">
                <w:pPr>
                  <w:pStyle w:val="TableCentered"/>
                </w:pPr>
                <w:r w:rsidRPr="00FF2450">
                  <w:t>4,5</w:t>
                </w:r>
              </w:p>
            </w:tc>
            <w:tc>
              <w:tcPr>
                <w:tcW w:w="1417" w:type="dxa"/>
              </w:tcPr>
              <w:p w14:paraId="68A717D4" w14:textId="77777777" w:rsidR="004873BF" w:rsidRPr="00FF2450" w:rsidRDefault="004873BF" w:rsidP="00A70E76">
                <w:pPr>
                  <w:pStyle w:val="TableCentered"/>
                </w:pPr>
              </w:p>
            </w:tc>
            <w:tc>
              <w:tcPr>
                <w:tcW w:w="1418" w:type="dxa"/>
              </w:tcPr>
              <w:p w14:paraId="6D4A1533" w14:textId="77777777" w:rsidR="004873BF" w:rsidRPr="00FF2450" w:rsidRDefault="00581773" w:rsidP="00A70E76">
                <w:pPr>
                  <w:pStyle w:val="TableCentered"/>
                </w:pPr>
                <w:r w:rsidRPr="00FF2450">
                  <w:t>8</w:t>
                </w:r>
              </w:p>
            </w:tc>
          </w:tr>
          <w:tr w:rsidR="00090094" w14:paraId="2E0D1385" w14:textId="77777777" w:rsidTr="00090094">
            <w:trPr>
              <w:trHeight w:val="29"/>
            </w:trPr>
            <w:tc>
              <w:tcPr>
                <w:tcW w:w="1417" w:type="dxa"/>
              </w:tcPr>
              <w:p w14:paraId="2E2A62FE" w14:textId="77777777" w:rsidR="004873BF" w:rsidRPr="00FF2450" w:rsidRDefault="00581773" w:rsidP="00A70E76">
                <w:pPr>
                  <w:pStyle w:val="TableCentered"/>
                </w:pPr>
                <w:r w:rsidRPr="00FF2450">
                  <w:t>0,32</w:t>
                </w:r>
              </w:p>
            </w:tc>
            <w:tc>
              <w:tcPr>
                <w:tcW w:w="1418" w:type="dxa"/>
              </w:tcPr>
              <w:p w14:paraId="2B246EC2" w14:textId="77777777" w:rsidR="004873BF" w:rsidRPr="00FF2450" w:rsidRDefault="00581773" w:rsidP="00A70E76">
                <w:pPr>
                  <w:pStyle w:val="TableCentered"/>
                </w:pPr>
                <w:r w:rsidRPr="00FF2450">
                  <w:t>9</w:t>
                </w:r>
              </w:p>
            </w:tc>
            <w:tc>
              <w:tcPr>
                <w:tcW w:w="1417" w:type="dxa"/>
              </w:tcPr>
              <w:p w14:paraId="2FB9E311" w14:textId="77777777" w:rsidR="004873BF" w:rsidRPr="00FF2450" w:rsidRDefault="00581773" w:rsidP="00A70E76">
                <w:pPr>
                  <w:pStyle w:val="TableCentered"/>
                </w:pPr>
                <w:r w:rsidRPr="00FF2450">
                  <w:t>12</w:t>
                </w:r>
              </w:p>
            </w:tc>
            <w:tc>
              <w:tcPr>
                <w:tcW w:w="1418" w:type="dxa"/>
              </w:tcPr>
              <w:p w14:paraId="0948CDCF" w14:textId="77777777" w:rsidR="004873BF" w:rsidRPr="00FF2450" w:rsidRDefault="00581773" w:rsidP="00A70E76">
                <w:pPr>
                  <w:pStyle w:val="TableCentered"/>
                </w:pPr>
                <w:r w:rsidRPr="00FF2450">
                  <w:t>5,5</w:t>
                </w:r>
              </w:p>
            </w:tc>
            <w:tc>
              <w:tcPr>
                <w:tcW w:w="1417" w:type="dxa"/>
              </w:tcPr>
              <w:p w14:paraId="490C2E61" w14:textId="77777777" w:rsidR="004873BF" w:rsidRPr="00FF2450" w:rsidRDefault="00581773" w:rsidP="00A70E76">
                <w:pPr>
                  <w:pStyle w:val="TableCentered"/>
                </w:pPr>
                <w:r w:rsidRPr="00FF2450">
                  <w:t>10</w:t>
                </w:r>
              </w:p>
            </w:tc>
            <w:tc>
              <w:tcPr>
                <w:tcW w:w="1418" w:type="dxa"/>
              </w:tcPr>
              <w:p w14:paraId="735C1135" w14:textId="77777777" w:rsidR="004873BF" w:rsidRPr="00FF2450" w:rsidRDefault="00581773" w:rsidP="00A70E76">
                <w:pPr>
                  <w:pStyle w:val="TableCentered"/>
                </w:pPr>
                <w:r w:rsidRPr="00FF2450">
                  <w:t>10</w:t>
                </w:r>
              </w:p>
            </w:tc>
          </w:tr>
          <w:tr w:rsidR="00090094" w14:paraId="510DE962" w14:textId="77777777" w:rsidTr="00090094">
            <w:trPr>
              <w:trHeight w:val="29"/>
            </w:trPr>
            <w:tc>
              <w:tcPr>
                <w:tcW w:w="1417" w:type="dxa"/>
              </w:tcPr>
              <w:p w14:paraId="46B29322" w14:textId="77777777" w:rsidR="004873BF" w:rsidRPr="00FF2450" w:rsidRDefault="00581773" w:rsidP="00A70E76">
                <w:pPr>
                  <w:pStyle w:val="TableCentered"/>
                </w:pPr>
                <w:r w:rsidRPr="00FF2450">
                  <w:t>0,3</w:t>
                </w:r>
              </w:p>
            </w:tc>
            <w:tc>
              <w:tcPr>
                <w:tcW w:w="1418" w:type="dxa"/>
              </w:tcPr>
              <w:p w14:paraId="4BC35392" w14:textId="77777777" w:rsidR="004873BF" w:rsidRPr="00FF2450" w:rsidRDefault="00581773" w:rsidP="00A70E76">
                <w:pPr>
                  <w:pStyle w:val="TableCentered"/>
                </w:pPr>
                <w:r w:rsidRPr="00FF2450">
                  <w:t>9</w:t>
                </w:r>
              </w:p>
            </w:tc>
            <w:tc>
              <w:tcPr>
                <w:tcW w:w="1417" w:type="dxa"/>
              </w:tcPr>
              <w:p w14:paraId="1F69E82D" w14:textId="77777777" w:rsidR="004873BF" w:rsidRPr="00FF2450" w:rsidRDefault="00581773" w:rsidP="00A70E76">
                <w:pPr>
                  <w:pStyle w:val="TableCentered"/>
                </w:pPr>
                <w:r w:rsidRPr="00FF2450">
                  <w:t>12</w:t>
                </w:r>
              </w:p>
            </w:tc>
            <w:tc>
              <w:tcPr>
                <w:tcW w:w="1418" w:type="dxa"/>
              </w:tcPr>
              <w:p w14:paraId="3CFCBB8C" w14:textId="77777777" w:rsidR="004873BF" w:rsidRPr="00FF2450" w:rsidRDefault="004873BF" w:rsidP="00A70E76">
                <w:pPr>
                  <w:pStyle w:val="TableCentered"/>
                </w:pPr>
              </w:p>
            </w:tc>
            <w:tc>
              <w:tcPr>
                <w:tcW w:w="1417" w:type="dxa"/>
              </w:tcPr>
              <w:p w14:paraId="46B3C259" w14:textId="77777777" w:rsidR="004873BF" w:rsidRPr="00FF2450" w:rsidRDefault="00581773" w:rsidP="00A70E76">
                <w:pPr>
                  <w:pStyle w:val="TableCentered"/>
                </w:pPr>
                <w:r w:rsidRPr="00FF2450">
                  <w:t>12</w:t>
                </w:r>
              </w:p>
            </w:tc>
            <w:tc>
              <w:tcPr>
                <w:tcW w:w="1418" w:type="dxa"/>
              </w:tcPr>
              <w:p w14:paraId="7933BE06" w14:textId="77777777" w:rsidR="004873BF" w:rsidRPr="00FF2450" w:rsidRDefault="004873BF" w:rsidP="00A70E76">
                <w:pPr>
                  <w:pStyle w:val="TableCentered"/>
                </w:pPr>
              </w:p>
            </w:tc>
          </w:tr>
          <w:tr w:rsidR="00090094" w14:paraId="6FA88AAC" w14:textId="77777777" w:rsidTr="00090094">
            <w:trPr>
              <w:trHeight w:val="29"/>
            </w:trPr>
            <w:tc>
              <w:tcPr>
                <w:tcW w:w="1417" w:type="dxa"/>
              </w:tcPr>
              <w:p w14:paraId="1DBF4286" w14:textId="77777777" w:rsidR="004873BF" w:rsidRPr="00FF2450" w:rsidRDefault="00581773" w:rsidP="00A70E76">
                <w:pPr>
                  <w:pStyle w:val="TableCentered"/>
                </w:pPr>
                <w:r w:rsidRPr="00FF2450">
                  <w:t>0,25</w:t>
                </w:r>
              </w:p>
            </w:tc>
            <w:tc>
              <w:tcPr>
                <w:tcW w:w="1418" w:type="dxa"/>
              </w:tcPr>
              <w:p w14:paraId="4D67D410" w14:textId="77777777" w:rsidR="004873BF" w:rsidRPr="00FF2450" w:rsidRDefault="00581773" w:rsidP="00A70E76">
                <w:pPr>
                  <w:pStyle w:val="TableCentered"/>
                </w:pPr>
                <w:r w:rsidRPr="00FF2450">
                  <w:t>9</w:t>
                </w:r>
              </w:p>
            </w:tc>
            <w:tc>
              <w:tcPr>
                <w:tcW w:w="1417" w:type="dxa"/>
              </w:tcPr>
              <w:p w14:paraId="233F4B4C" w14:textId="77777777" w:rsidR="004873BF" w:rsidRPr="00FF2450" w:rsidRDefault="00581773" w:rsidP="00A70E76">
                <w:pPr>
                  <w:pStyle w:val="TableCentered"/>
                </w:pPr>
                <w:r w:rsidRPr="00FF2450">
                  <w:t>12</w:t>
                </w:r>
              </w:p>
            </w:tc>
            <w:tc>
              <w:tcPr>
                <w:tcW w:w="1418" w:type="dxa"/>
              </w:tcPr>
              <w:p w14:paraId="4E386226" w14:textId="77777777" w:rsidR="004873BF" w:rsidRPr="00FF2450" w:rsidRDefault="004873BF" w:rsidP="00A70E76">
                <w:pPr>
                  <w:pStyle w:val="TableCentered"/>
                </w:pPr>
              </w:p>
            </w:tc>
            <w:tc>
              <w:tcPr>
                <w:tcW w:w="1417" w:type="dxa"/>
              </w:tcPr>
              <w:p w14:paraId="641A26D7" w14:textId="77777777" w:rsidR="004873BF" w:rsidRPr="00FF2450" w:rsidRDefault="00581773" w:rsidP="00A70E76">
                <w:pPr>
                  <w:pStyle w:val="TableCentered"/>
                </w:pPr>
                <w:r w:rsidRPr="00FF2450">
                  <w:t>14</w:t>
                </w:r>
              </w:p>
            </w:tc>
            <w:tc>
              <w:tcPr>
                <w:tcW w:w="1418" w:type="dxa"/>
              </w:tcPr>
              <w:p w14:paraId="5A50FA8B" w14:textId="77777777" w:rsidR="004873BF" w:rsidRPr="00FF2450" w:rsidRDefault="004873BF" w:rsidP="00A70E76">
                <w:pPr>
                  <w:pStyle w:val="TableCentered"/>
                </w:pPr>
              </w:p>
            </w:tc>
          </w:tr>
          <w:tr w:rsidR="00090094" w14:paraId="69D075D9" w14:textId="77777777" w:rsidTr="00090094">
            <w:trPr>
              <w:trHeight w:val="29"/>
            </w:trPr>
            <w:tc>
              <w:tcPr>
                <w:tcW w:w="1417" w:type="dxa"/>
              </w:tcPr>
              <w:p w14:paraId="2FDCE312" w14:textId="77777777" w:rsidR="004873BF" w:rsidRPr="00FF2450" w:rsidRDefault="00581773" w:rsidP="00A70E76">
                <w:pPr>
                  <w:pStyle w:val="TableCentered"/>
                </w:pPr>
                <w:r w:rsidRPr="00FF2450">
                  <w:t>0,2</w:t>
                </w:r>
              </w:p>
            </w:tc>
            <w:tc>
              <w:tcPr>
                <w:tcW w:w="1418" w:type="dxa"/>
              </w:tcPr>
              <w:p w14:paraId="47FFE34F" w14:textId="77777777" w:rsidR="004873BF" w:rsidRPr="00FF2450" w:rsidRDefault="00581773" w:rsidP="00A70E76">
                <w:pPr>
                  <w:pStyle w:val="TableCentered"/>
                </w:pPr>
                <w:r w:rsidRPr="00FF2450">
                  <w:t>10</w:t>
                </w:r>
              </w:p>
            </w:tc>
            <w:tc>
              <w:tcPr>
                <w:tcW w:w="1417" w:type="dxa"/>
              </w:tcPr>
              <w:p w14:paraId="3EC02943" w14:textId="77777777" w:rsidR="004873BF" w:rsidRPr="00FF2450" w:rsidRDefault="00581773" w:rsidP="00A70E76">
                <w:pPr>
                  <w:pStyle w:val="TableCentered"/>
                </w:pPr>
                <w:r w:rsidRPr="00FF2450">
                  <w:t>14</w:t>
                </w:r>
              </w:p>
            </w:tc>
            <w:tc>
              <w:tcPr>
                <w:tcW w:w="1418" w:type="dxa"/>
              </w:tcPr>
              <w:p w14:paraId="6CFBC7D4" w14:textId="77777777" w:rsidR="004873BF" w:rsidRPr="00FF2450" w:rsidRDefault="00581773" w:rsidP="00A70E76">
                <w:pPr>
                  <w:pStyle w:val="TableCentered"/>
                </w:pPr>
                <w:r w:rsidRPr="00FF2450">
                  <w:t>7,5</w:t>
                </w:r>
              </w:p>
            </w:tc>
            <w:tc>
              <w:tcPr>
                <w:tcW w:w="1417" w:type="dxa"/>
              </w:tcPr>
              <w:p w14:paraId="122DFDB7" w14:textId="77777777" w:rsidR="004873BF" w:rsidRPr="00FF2450" w:rsidRDefault="00581773" w:rsidP="00A70E76">
                <w:pPr>
                  <w:pStyle w:val="TableCentered"/>
                </w:pPr>
                <w:r w:rsidRPr="00FF2450">
                  <w:t>16</w:t>
                </w:r>
              </w:p>
            </w:tc>
            <w:tc>
              <w:tcPr>
                <w:tcW w:w="1418" w:type="dxa"/>
              </w:tcPr>
              <w:p w14:paraId="096B05F6" w14:textId="77777777" w:rsidR="004873BF" w:rsidRPr="00FF2450" w:rsidRDefault="00581773" w:rsidP="00A70E76">
                <w:pPr>
                  <w:pStyle w:val="TableCentered"/>
                </w:pPr>
                <w:r w:rsidRPr="00FF2450">
                  <w:t>14</w:t>
                </w:r>
              </w:p>
            </w:tc>
          </w:tr>
          <w:tr w:rsidR="00090094" w14:paraId="26DF86CC" w14:textId="77777777" w:rsidTr="00090094">
            <w:trPr>
              <w:trHeight w:val="29"/>
            </w:trPr>
            <w:tc>
              <w:tcPr>
                <w:tcW w:w="1417" w:type="dxa"/>
              </w:tcPr>
              <w:p w14:paraId="7D45EA9B" w14:textId="77777777" w:rsidR="004873BF" w:rsidRPr="00FF2450" w:rsidRDefault="00581773" w:rsidP="00A70E76">
                <w:pPr>
                  <w:pStyle w:val="TableCentered"/>
                </w:pPr>
                <w:r w:rsidRPr="00FF2450">
                  <w:t>0,16</w:t>
                </w:r>
              </w:p>
            </w:tc>
            <w:tc>
              <w:tcPr>
                <w:tcW w:w="1418" w:type="dxa"/>
              </w:tcPr>
              <w:p w14:paraId="7E464845" w14:textId="77777777" w:rsidR="004873BF" w:rsidRPr="00FF2450" w:rsidRDefault="00581773" w:rsidP="00A70E76">
                <w:pPr>
                  <w:pStyle w:val="TableCentered"/>
                </w:pPr>
                <w:r w:rsidRPr="00FF2450">
                  <w:t>11</w:t>
                </w:r>
              </w:p>
            </w:tc>
            <w:tc>
              <w:tcPr>
                <w:tcW w:w="1417" w:type="dxa"/>
              </w:tcPr>
              <w:p w14:paraId="694F8AF5" w14:textId="77777777" w:rsidR="004873BF" w:rsidRPr="00FF2450" w:rsidRDefault="00581773" w:rsidP="00A70E76">
                <w:pPr>
                  <w:pStyle w:val="TableCentered"/>
                </w:pPr>
                <w:r w:rsidRPr="00FF2450">
                  <w:t>14</w:t>
                </w:r>
              </w:p>
            </w:tc>
            <w:tc>
              <w:tcPr>
                <w:tcW w:w="1418" w:type="dxa"/>
              </w:tcPr>
              <w:p w14:paraId="2B92B7A4" w14:textId="77777777" w:rsidR="004873BF" w:rsidRPr="00FF2450" w:rsidRDefault="00581773" w:rsidP="00A70E76">
                <w:pPr>
                  <w:pStyle w:val="TableCentered"/>
                </w:pPr>
                <w:r w:rsidRPr="00FF2450">
                  <w:t>12</w:t>
                </w:r>
              </w:p>
            </w:tc>
            <w:tc>
              <w:tcPr>
                <w:tcW w:w="1417" w:type="dxa"/>
              </w:tcPr>
              <w:p w14:paraId="369BD1DD" w14:textId="77777777" w:rsidR="004873BF" w:rsidRPr="00FF2450" w:rsidRDefault="00581773" w:rsidP="00A70E76">
                <w:pPr>
                  <w:pStyle w:val="TableCentered"/>
                </w:pPr>
                <w:r w:rsidRPr="00FF2450">
                  <w:t>20</w:t>
                </w:r>
              </w:p>
            </w:tc>
            <w:tc>
              <w:tcPr>
                <w:tcW w:w="1418" w:type="dxa"/>
              </w:tcPr>
              <w:p w14:paraId="12CEE979" w14:textId="77777777" w:rsidR="004873BF" w:rsidRPr="00FF2450" w:rsidRDefault="004873BF" w:rsidP="00A70E76">
                <w:pPr>
                  <w:pStyle w:val="TableCentered"/>
                </w:pPr>
              </w:p>
            </w:tc>
          </w:tr>
        </w:tbl>
        <w:p w14:paraId="684310A8" w14:textId="77777777" w:rsidR="00A70E76" w:rsidRDefault="00A70E76" w:rsidP="00A70E76">
          <w:pPr>
            <w:pStyle w:val="TableNormal0"/>
          </w:pPr>
        </w:p>
        <w:p w14:paraId="6FE2E0FC" w14:textId="77777777" w:rsidR="004873BF" w:rsidRPr="00FF2450" w:rsidRDefault="00581773" w:rsidP="004A7787">
          <w:pPr>
            <w:pStyle w:val="ListLevel0"/>
          </w:pPr>
          <w:r w:rsidRPr="00FF2450">
            <w:t>(b)</w:t>
          </w:r>
          <w:r w:rsidRPr="00FF2450">
            <w:tab/>
            <w:t>Test distance: 80 cm</w:t>
          </w:r>
        </w:p>
        <w:tbl>
          <w:tblPr>
            <w:tblStyle w:val="easaTable"/>
            <w:tblW w:w="8523" w:type="dxa"/>
            <w:tblInd w:w="544" w:type="dxa"/>
            <w:tblLook w:val="0420" w:firstRow="1" w:lastRow="0" w:firstColumn="0" w:lastColumn="0" w:noHBand="0" w:noVBand="1"/>
          </w:tblPr>
          <w:tblGrid>
            <w:gridCol w:w="1420"/>
            <w:gridCol w:w="1421"/>
            <w:gridCol w:w="1420"/>
            <w:gridCol w:w="1421"/>
            <w:gridCol w:w="1420"/>
            <w:gridCol w:w="1421"/>
          </w:tblGrid>
          <w:tr w:rsidR="00090094" w14:paraId="15F239CD" w14:textId="77777777" w:rsidTr="00090094">
            <w:trPr>
              <w:cnfStyle w:val="100000000000" w:firstRow="1" w:lastRow="0" w:firstColumn="0" w:lastColumn="0" w:oddVBand="0" w:evenVBand="0" w:oddHBand="0" w:evenHBand="0" w:firstRowFirstColumn="0" w:firstRowLastColumn="0" w:lastRowFirstColumn="0" w:lastRowLastColumn="0"/>
            </w:trPr>
            <w:tc>
              <w:tcPr>
                <w:tcW w:w="1420" w:type="dxa"/>
              </w:tcPr>
              <w:p w14:paraId="6DDE0939" w14:textId="77777777" w:rsidR="004873BF" w:rsidRPr="00FF2450" w:rsidRDefault="00581773" w:rsidP="00295E72">
                <w:pPr>
                  <w:pStyle w:val="TableCentered"/>
                </w:pPr>
                <w:r w:rsidRPr="00FF2450">
                  <w:t>Decimal</w:t>
                </w:r>
              </w:p>
            </w:tc>
            <w:tc>
              <w:tcPr>
                <w:tcW w:w="1421" w:type="dxa"/>
              </w:tcPr>
              <w:p w14:paraId="7A14BC46" w14:textId="77777777" w:rsidR="004873BF" w:rsidRPr="00FF2450" w:rsidRDefault="00581773" w:rsidP="00295E72">
                <w:pPr>
                  <w:pStyle w:val="TableCentered"/>
                </w:pPr>
                <w:r w:rsidRPr="00FF2450">
                  <w:t>Nieden</w:t>
                </w:r>
              </w:p>
            </w:tc>
            <w:tc>
              <w:tcPr>
                <w:tcW w:w="1420" w:type="dxa"/>
              </w:tcPr>
              <w:p w14:paraId="0887D147" w14:textId="77777777" w:rsidR="004873BF" w:rsidRPr="00FF2450" w:rsidRDefault="00581773" w:rsidP="00295E72">
                <w:pPr>
                  <w:pStyle w:val="TableCentered"/>
                </w:pPr>
                <w:r w:rsidRPr="00FF2450">
                  <w:t>Jäger</w:t>
                </w:r>
              </w:p>
            </w:tc>
            <w:tc>
              <w:tcPr>
                <w:tcW w:w="1421" w:type="dxa"/>
              </w:tcPr>
              <w:p w14:paraId="5D745068" w14:textId="77777777" w:rsidR="004873BF" w:rsidRPr="00FF2450" w:rsidRDefault="00581773" w:rsidP="00295E72">
                <w:pPr>
                  <w:pStyle w:val="TableCentered"/>
                </w:pPr>
                <w:r w:rsidRPr="00FF2450">
                  <w:t>Snellen</w:t>
                </w:r>
              </w:p>
            </w:tc>
            <w:tc>
              <w:tcPr>
                <w:tcW w:w="1420" w:type="dxa"/>
              </w:tcPr>
              <w:p w14:paraId="523D87C9" w14:textId="77777777" w:rsidR="004873BF" w:rsidRPr="00FF2450" w:rsidRDefault="00581773" w:rsidP="00295E72">
                <w:pPr>
                  <w:pStyle w:val="TableCentered"/>
                </w:pPr>
                <w:r w:rsidRPr="00FF2450">
                  <w:t>N</w:t>
                </w:r>
              </w:p>
            </w:tc>
            <w:tc>
              <w:tcPr>
                <w:tcW w:w="1421" w:type="dxa"/>
              </w:tcPr>
              <w:p w14:paraId="1D8F1A57" w14:textId="77777777" w:rsidR="004873BF" w:rsidRPr="00FF2450" w:rsidRDefault="00581773" w:rsidP="00295E72">
                <w:pPr>
                  <w:pStyle w:val="TableCentered"/>
                </w:pPr>
                <w:r w:rsidRPr="00FF2450">
                  <w:t>Parinaud</w:t>
                </w:r>
              </w:p>
            </w:tc>
          </w:tr>
          <w:tr w:rsidR="00090094" w14:paraId="57CF9B4F" w14:textId="77777777" w:rsidTr="00090094">
            <w:tc>
              <w:tcPr>
                <w:tcW w:w="1420" w:type="dxa"/>
              </w:tcPr>
              <w:p w14:paraId="08A017D0" w14:textId="77777777" w:rsidR="004873BF" w:rsidRPr="00FF2450" w:rsidRDefault="00581773" w:rsidP="00295E72">
                <w:pPr>
                  <w:pStyle w:val="TableCentered"/>
                </w:pPr>
                <w:r w:rsidRPr="00FF2450">
                  <w:t>1,2</w:t>
                </w:r>
              </w:p>
            </w:tc>
            <w:tc>
              <w:tcPr>
                <w:tcW w:w="1421" w:type="dxa"/>
              </w:tcPr>
              <w:p w14:paraId="00BE2BBB" w14:textId="77777777" w:rsidR="004873BF" w:rsidRPr="00FF2450" w:rsidRDefault="00581773" w:rsidP="00295E72">
                <w:pPr>
                  <w:pStyle w:val="TableCentered"/>
                </w:pPr>
                <w:r w:rsidRPr="00FF2450">
                  <w:t>4</w:t>
                </w:r>
              </w:p>
            </w:tc>
            <w:tc>
              <w:tcPr>
                <w:tcW w:w="1420" w:type="dxa"/>
              </w:tcPr>
              <w:p w14:paraId="1AA05C02" w14:textId="77777777" w:rsidR="004873BF" w:rsidRPr="00FF2450" w:rsidRDefault="00581773" w:rsidP="00295E72">
                <w:pPr>
                  <w:pStyle w:val="TableCentered"/>
                </w:pPr>
                <w:r w:rsidRPr="00FF2450">
                  <w:t>5</w:t>
                </w:r>
              </w:p>
            </w:tc>
            <w:tc>
              <w:tcPr>
                <w:tcW w:w="1421" w:type="dxa"/>
              </w:tcPr>
              <w:p w14:paraId="14F67F9D" w14:textId="77777777" w:rsidR="004873BF" w:rsidRPr="00FF2450" w:rsidRDefault="00581773" w:rsidP="00295E72">
                <w:pPr>
                  <w:pStyle w:val="TableCentered"/>
                </w:pPr>
                <w:r w:rsidRPr="00FF2450">
                  <w:t>3</w:t>
                </w:r>
              </w:p>
            </w:tc>
            <w:tc>
              <w:tcPr>
                <w:tcW w:w="1420" w:type="dxa"/>
              </w:tcPr>
              <w:p w14:paraId="4F8A6291" w14:textId="77777777" w:rsidR="004873BF" w:rsidRPr="00FF2450" w:rsidRDefault="00581773" w:rsidP="00295E72">
                <w:pPr>
                  <w:pStyle w:val="TableCentered"/>
                </w:pPr>
                <w:r w:rsidRPr="00FF2450">
                  <w:t>5</w:t>
                </w:r>
              </w:p>
            </w:tc>
            <w:tc>
              <w:tcPr>
                <w:tcW w:w="1421" w:type="dxa"/>
              </w:tcPr>
              <w:p w14:paraId="0AF44389" w14:textId="77777777" w:rsidR="004873BF" w:rsidRPr="00FF2450" w:rsidRDefault="00581773" w:rsidP="00295E72">
                <w:pPr>
                  <w:pStyle w:val="TableCentered"/>
                </w:pPr>
                <w:r w:rsidRPr="00FF2450">
                  <w:t>4</w:t>
                </w:r>
              </w:p>
            </w:tc>
          </w:tr>
          <w:tr w:rsidR="00090094" w14:paraId="504DA979" w14:textId="77777777" w:rsidTr="00090094">
            <w:tc>
              <w:tcPr>
                <w:tcW w:w="1420" w:type="dxa"/>
              </w:tcPr>
              <w:p w14:paraId="52861CE9" w14:textId="77777777" w:rsidR="004873BF" w:rsidRPr="00FF2450" w:rsidRDefault="00581773" w:rsidP="00295E72">
                <w:pPr>
                  <w:pStyle w:val="TableCentered"/>
                </w:pPr>
                <w:r w:rsidRPr="00FF2450">
                  <w:t>1,0</w:t>
                </w:r>
              </w:p>
            </w:tc>
            <w:tc>
              <w:tcPr>
                <w:tcW w:w="1421" w:type="dxa"/>
              </w:tcPr>
              <w:p w14:paraId="7E0FF01B" w14:textId="77777777" w:rsidR="004873BF" w:rsidRPr="00FF2450" w:rsidRDefault="00581773" w:rsidP="00295E72">
                <w:pPr>
                  <w:pStyle w:val="TableCentered"/>
                </w:pPr>
                <w:r w:rsidRPr="00FF2450">
                  <w:t>5</w:t>
                </w:r>
              </w:p>
            </w:tc>
            <w:tc>
              <w:tcPr>
                <w:tcW w:w="1420" w:type="dxa"/>
              </w:tcPr>
              <w:p w14:paraId="447B375E" w14:textId="77777777" w:rsidR="004873BF" w:rsidRPr="00FF2450" w:rsidRDefault="00581773" w:rsidP="00295E72">
                <w:pPr>
                  <w:pStyle w:val="TableCentered"/>
                </w:pPr>
                <w:r w:rsidRPr="00FF2450">
                  <w:t>5</w:t>
                </w:r>
              </w:p>
            </w:tc>
            <w:tc>
              <w:tcPr>
                <w:tcW w:w="1421" w:type="dxa"/>
              </w:tcPr>
              <w:p w14:paraId="4607D8DB" w14:textId="77777777" w:rsidR="004873BF" w:rsidRPr="00FF2450" w:rsidRDefault="004873BF" w:rsidP="00295E72">
                <w:pPr>
                  <w:pStyle w:val="TableCentered"/>
                </w:pPr>
              </w:p>
            </w:tc>
            <w:tc>
              <w:tcPr>
                <w:tcW w:w="1420" w:type="dxa"/>
              </w:tcPr>
              <w:p w14:paraId="36171CE1" w14:textId="77777777" w:rsidR="004873BF" w:rsidRPr="00FF2450" w:rsidRDefault="00581773" w:rsidP="00295E72">
                <w:pPr>
                  <w:pStyle w:val="TableCentered"/>
                </w:pPr>
                <w:r w:rsidRPr="00FF2450">
                  <w:t>6</w:t>
                </w:r>
              </w:p>
            </w:tc>
            <w:tc>
              <w:tcPr>
                <w:tcW w:w="1421" w:type="dxa"/>
              </w:tcPr>
              <w:p w14:paraId="2FBBBCFB" w14:textId="77777777" w:rsidR="004873BF" w:rsidRPr="00FF2450" w:rsidRDefault="00581773" w:rsidP="00295E72">
                <w:pPr>
                  <w:pStyle w:val="TableCentered"/>
                </w:pPr>
                <w:r w:rsidRPr="00FF2450">
                  <w:t>5</w:t>
                </w:r>
              </w:p>
            </w:tc>
          </w:tr>
          <w:tr w:rsidR="00090094" w14:paraId="6C9EB01E" w14:textId="77777777" w:rsidTr="00090094">
            <w:tc>
              <w:tcPr>
                <w:tcW w:w="1420" w:type="dxa"/>
              </w:tcPr>
              <w:p w14:paraId="4E6B5AF3" w14:textId="77777777" w:rsidR="004873BF" w:rsidRPr="00FF2450" w:rsidRDefault="00581773" w:rsidP="00295E72">
                <w:pPr>
                  <w:pStyle w:val="TableCentered"/>
                </w:pPr>
                <w:r w:rsidRPr="00FF2450">
                  <w:t>0,8</w:t>
                </w:r>
              </w:p>
            </w:tc>
            <w:tc>
              <w:tcPr>
                <w:tcW w:w="1421" w:type="dxa"/>
              </w:tcPr>
              <w:p w14:paraId="078D0DDF" w14:textId="77777777" w:rsidR="004873BF" w:rsidRPr="00FF2450" w:rsidRDefault="00581773" w:rsidP="00295E72">
                <w:pPr>
                  <w:pStyle w:val="TableCentered"/>
                </w:pPr>
                <w:r w:rsidRPr="00FF2450">
                  <w:t>7</w:t>
                </w:r>
              </w:p>
            </w:tc>
            <w:tc>
              <w:tcPr>
                <w:tcW w:w="1420" w:type="dxa"/>
              </w:tcPr>
              <w:p w14:paraId="4959E593" w14:textId="77777777" w:rsidR="004873BF" w:rsidRPr="00FF2450" w:rsidRDefault="00581773" w:rsidP="00295E72">
                <w:pPr>
                  <w:pStyle w:val="TableCentered"/>
                </w:pPr>
                <w:r w:rsidRPr="00FF2450">
                  <w:t>9</w:t>
                </w:r>
              </w:p>
            </w:tc>
            <w:tc>
              <w:tcPr>
                <w:tcW w:w="1421" w:type="dxa"/>
              </w:tcPr>
              <w:p w14:paraId="18C90FC5" w14:textId="77777777" w:rsidR="004873BF" w:rsidRPr="00FF2450" w:rsidRDefault="00581773" w:rsidP="00295E72">
                <w:pPr>
                  <w:pStyle w:val="TableCentered"/>
                </w:pPr>
                <w:r w:rsidRPr="00FF2450">
                  <w:t>4</w:t>
                </w:r>
              </w:p>
            </w:tc>
            <w:tc>
              <w:tcPr>
                <w:tcW w:w="1420" w:type="dxa"/>
              </w:tcPr>
              <w:p w14:paraId="746ECA76" w14:textId="77777777" w:rsidR="004873BF" w:rsidRPr="00FF2450" w:rsidRDefault="00581773" w:rsidP="00295E72">
                <w:pPr>
                  <w:pStyle w:val="TableCentered"/>
                </w:pPr>
                <w:r w:rsidRPr="00FF2450">
                  <w:t>8.0</w:t>
                </w:r>
              </w:p>
            </w:tc>
            <w:tc>
              <w:tcPr>
                <w:tcW w:w="1421" w:type="dxa"/>
              </w:tcPr>
              <w:p w14:paraId="5959FF29" w14:textId="77777777" w:rsidR="004873BF" w:rsidRPr="00FF2450" w:rsidRDefault="00581773" w:rsidP="00295E72">
                <w:pPr>
                  <w:pStyle w:val="TableCentered"/>
                </w:pPr>
                <w:r w:rsidRPr="00FF2450">
                  <w:t>6</w:t>
                </w:r>
              </w:p>
            </w:tc>
          </w:tr>
          <w:tr w:rsidR="00090094" w14:paraId="7BB116C4" w14:textId="77777777" w:rsidTr="00090094">
            <w:tc>
              <w:tcPr>
                <w:tcW w:w="1420" w:type="dxa"/>
              </w:tcPr>
              <w:p w14:paraId="1ED76224" w14:textId="77777777" w:rsidR="004873BF" w:rsidRPr="00FF2450" w:rsidRDefault="00581773" w:rsidP="00295E72">
                <w:pPr>
                  <w:pStyle w:val="TableCentered"/>
                </w:pPr>
                <w:r w:rsidRPr="00FF2450">
                  <w:t>0,7</w:t>
                </w:r>
              </w:p>
            </w:tc>
            <w:tc>
              <w:tcPr>
                <w:tcW w:w="1421" w:type="dxa"/>
              </w:tcPr>
              <w:p w14:paraId="47DCC0A4" w14:textId="77777777" w:rsidR="004873BF" w:rsidRPr="00FF2450" w:rsidRDefault="00581773" w:rsidP="00295E72">
                <w:pPr>
                  <w:pStyle w:val="TableCentered"/>
                </w:pPr>
                <w:r w:rsidRPr="00FF2450">
                  <w:t>8</w:t>
                </w:r>
              </w:p>
            </w:tc>
            <w:tc>
              <w:tcPr>
                <w:tcW w:w="1420" w:type="dxa"/>
              </w:tcPr>
              <w:p w14:paraId="7AD72AF1" w14:textId="77777777" w:rsidR="004873BF" w:rsidRPr="00FF2450" w:rsidRDefault="00581773" w:rsidP="00295E72">
                <w:pPr>
                  <w:pStyle w:val="TableCentered"/>
                </w:pPr>
                <w:r w:rsidRPr="00FF2450">
                  <w:t>10</w:t>
                </w:r>
              </w:p>
            </w:tc>
            <w:tc>
              <w:tcPr>
                <w:tcW w:w="1421" w:type="dxa"/>
              </w:tcPr>
              <w:p w14:paraId="2B9757D0" w14:textId="77777777" w:rsidR="004873BF" w:rsidRPr="00FF2450" w:rsidRDefault="00581773" w:rsidP="00295E72">
                <w:pPr>
                  <w:pStyle w:val="TableCentered"/>
                </w:pPr>
                <w:r w:rsidRPr="00FF2450">
                  <w:t>4,5</w:t>
                </w:r>
              </w:p>
            </w:tc>
            <w:tc>
              <w:tcPr>
                <w:tcW w:w="1420" w:type="dxa"/>
              </w:tcPr>
              <w:p w14:paraId="68108E91" w14:textId="77777777" w:rsidR="004873BF" w:rsidRPr="00FF2450" w:rsidRDefault="004873BF" w:rsidP="00295E72">
                <w:pPr>
                  <w:pStyle w:val="TableCentered"/>
                </w:pPr>
              </w:p>
            </w:tc>
            <w:tc>
              <w:tcPr>
                <w:tcW w:w="1421" w:type="dxa"/>
              </w:tcPr>
              <w:p w14:paraId="5E3A3FDE" w14:textId="77777777" w:rsidR="004873BF" w:rsidRPr="00FF2450" w:rsidRDefault="00581773" w:rsidP="00295E72">
                <w:pPr>
                  <w:pStyle w:val="TableCentered"/>
                </w:pPr>
                <w:r w:rsidRPr="00FF2450">
                  <w:t>8</w:t>
                </w:r>
              </w:p>
            </w:tc>
          </w:tr>
          <w:tr w:rsidR="00090094" w14:paraId="389B3BB6" w14:textId="77777777" w:rsidTr="00090094">
            <w:tc>
              <w:tcPr>
                <w:tcW w:w="1420" w:type="dxa"/>
              </w:tcPr>
              <w:p w14:paraId="53C3455A" w14:textId="77777777" w:rsidR="004873BF" w:rsidRPr="00FF2450" w:rsidRDefault="00581773" w:rsidP="00295E72">
                <w:pPr>
                  <w:pStyle w:val="TableCentered"/>
                </w:pPr>
                <w:r w:rsidRPr="00FF2450">
                  <w:t>0,63</w:t>
                </w:r>
              </w:p>
            </w:tc>
            <w:tc>
              <w:tcPr>
                <w:tcW w:w="1421" w:type="dxa"/>
              </w:tcPr>
              <w:p w14:paraId="05487A1F" w14:textId="77777777" w:rsidR="004873BF" w:rsidRPr="00FF2450" w:rsidRDefault="00581773" w:rsidP="00295E72">
                <w:pPr>
                  <w:pStyle w:val="TableCentered"/>
                </w:pPr>
                <w:r w:rsidRPr="00FF2450">
                  <w:t>9</w:t>
                </w:r>
              </w:p>
            </w:tc>
            <w:tc>
              <w:tcPr>
                <w:tcW w:w="1420" w:type="dxa"/>
              </w:tcPr>
              <w:p w14:paraId="4881A45E" w14:textId="77777777" w:rsidR="004873BF" w:rsidRPr="00FF2450" w:rsidRDefault="00581773" w:rsidP="00295E72">
                <w:pPr>
                  <w:pStyle w:val="TableCentered"/>
                </w:pPr>
                <w:r w:rsidRPr="00FF2450">
                  <w:t>12</w:t>
                </w:r>
              </w:p>
            </w:tc>
            <w:tc>
              <w:tcPr>
                <w:tcW w:w="1421" w:type="dxa"/>
              </w:tcPr>
              <w:p w14:paraId="308B9153" w14:textId="77777777" w:rsidR="004873BF" w:rsidRPr="00FF2450" w:rsidRDefault="00581773" w:rsidP="00295E72">
                <w:pPr>
                  <w:pStyle w:val="TableCentered"/>
                </w:pPr>
                <w:r w:rsidRPr="00FF2450">
                  <w:t>5,5</w:t>
                </w:r>
              </w:p>
            </w:tc>
            <w:tc>
              <w:tcPr>
                <w:tcW w:w="1420" w:type="dxa"/>
              </w:tcPr>
              <w:p w14:paraId="7552FB8F" w14:textId="77777777" w:rsidR="004873BF" w:rsidRPr="00FF2450" w:rsidRDefault="00581773" w:rsidP="00295E72">
                <w:pPr>
                  <w:pStyle w:val="TableCentered"/>
                </w:pPr>
                <w:r w:rsidRPr="00FF2450">
                  <w:t>10</w:t>
                </w:r>
              </w:p>
            </w:tc>
            <w:tc>
              <w:tcPr>
                <w:tcW w:w="1421" w:type="dxa"/>
              </w:tcPr>
              <w:p w14:paraId="0B89980F" w14:textId="77777777" w:rsidR="004873BF" w:rsidRPr="00FF2450" w:rsidRDefault="00581773" w:rsidP="00295E72">
                <w:pPr>
                  <w:pStyle w:val="TableCentered"/>
                </w:pPr>
                <w:r w:rsidRPr="00FF2450">
                  <w:t>10</w:t>
                </w:r>
              </w:p>
            </w:tc>
          </w:tr>
          <w:tr w:rsidR="00090094" w14:paraId="7A2124B2" w14:textId="77777777" w:rsidTr="00090094">
            <w:tc>
              <w:tcPr>
                <w:tcW w:w="1420" w:type="dxa"/>
              </w:tcPr>
              <w:p w14:paraId="364E7ACD" w14:textId="77777777" w:rsidR="004873BF" w:rsidRPr="00FF2450" w:rsidRDefault="00581773" w:rsidP="00295E72">
                <w:pPr>
                  <w:pStyle w:val="TableCentered"/>
                </w:pPr>
                <w:r w:rsidRPr="00FF2450">
                  <w:t>0,6</w:t>
                </w:r>
              </w:p>
            </w:tc>
            <w:tc>
              <w:tcPr>
                <w:tcW w:w="1421" w:type="dxa"/>
              </w:tcPr>
              <w:p w14:paraId="7BC9E176" w14:textId="77777777" w:rsidR="004873BF" w:rsidRPr="00FF2450" w:rsidRDefault="00581773" w:rsidP="00295E72">
                <w:pPr>
                  <w:pStyle w:val="TableCentered"/>
                </w:pPr>
                <w:r w:rsidRPr="00FF2450">
                  <w:t>9</w:t>
                </w:r>
              </w:p>
            </w:tc>
            <w:tc>
              <w:tcPr>
                <w:tcW w:w="1420" w:type="dxa"/>
              </w:tcPr>
              <w:p w14:paraId="0ADB67A7" w14:textId="77777777" w:rsidR="004873BF" w:rsidRPr="00FF2450" w:rsidRDefault="00581773" w:rsidP="00295E72">
                <w:pPr>
                  <w:pStyle w:val="TableCentered"/>
                </w:pPr>
                <w:r w:rsidRPr="00FF2450">
                  <w:t>12</w:t>
                </w:r>
              </w:p>
            </w:tc>
            <w:tc>
              <w:tcPr>
                <w:tcW w:w="1421" w:type="dxa"/>
              </w:tcPr>
              <w:p w14:paraId="1E2427D8" w14:textId="77777777" w:rsidR="004873BF" w:rsidRPr="00FF2450" w:rsidRDefault="004873BF" w:rsidP="00295E72">
                <w:pPr>
                  <w:pStyle w:val="TableCentered"/>
                </w:pPr>
              </w:p>
            </w:tc>
            <w:tc>
              <w:tcPr>
                <w:tcW w:w="1420" w:type="dxa"/>
              </w:tcPr>
              <w:p w14:paraId="6C194975" w14:textId="77777777" w:rsidR="004873BF" w:rsidRPr="00FF2450" w:rsidRDefault="00581773" w:rsidP="00295E72">
                <w:pPr>
                  <w:pStyle w:val="TableCentered"/>
                </w:pPr>
                <w:r w:rsidRPr="00FF2450">
                  <w:t>12</w:t>
                </w:r>
              </w:p>
            </w:tc>
            <w:tc>
              <w:tcPr>
                <w:tcW w:w="1421" w:type="dxa"/>
              </w:tcPr>
              <w:p w14:paraId="2123EBFE" w14:textId="77777777" w:rsidR="004873BF" w:rsidRPr="00FF2450" w:rsidRDefault="00581773" w:rsidP="00295E72">
                <w:pPr>
                  <w:pStyle w:val="TableCentered"/>
                </w:pPr>
                <w:r w:rsidRPr="00FF2450">
                  <w:t>10</w:t>
                </w:r>
              </w:p>
            </w:tc>
          </w:tr>
          <w:tr w:rsidR="00090094" w14:paraId="57F8D73B" w14:textId="77777777" w:rsidTr="00090094">
            <w:tc>
              <w:tcPr>
                <w:tcW w:w="1420" w:type="dxa"/>
              </w:tcPr>
              <w:p w14:paraId="6489AE0F" w14:textId="77777777" w:rsidR="004873BF" w:rsidRPr="00FF2450" w:rsidRDefault="00581773" w:rsidP="00295E72">
                <w:pPr>
                  <w:pStyle w:val="TableCentered"/>
                </w:pPr>
                <w:r w:rsidRPr="00FF2450">
                  <w:t>0,5</w:t>
                </w:r>
              </w:p>
            </w:tc>
            <w:tc>
              <w:tcPr>
                <w:tcW w:w="1421" w:type="dxa"/>
              </w:tcPr>
              <w:p w14:paraId="10E756C9" w14:textId="77777777" w:rsidR="004873BF" w:rsidRPr="00FF2450" w:rsidRDefault="00581773" w:rsidP="00295E72">
                <w:pPr>
                  <w:pStyle w:val="TableCentered"/>
                </w:pPr>
                <w:r w:rsidRPr="00FF2450">
                  <w:t>9</w:t>
                </w:r>
              </w:p>
            </w:tc>
            <w:tc>
              <w:tcPr>
                <w:tcW w:w="1420" w:type="dxa"/>
              </w:tcPr>
              <w:p w14:paraId="15F90EA0" w14:textId="77777777" w:rsidR="004873BF" w:rsidRPr="00FF2450" w:rsidRDefault="00581773" w:rsidP="00295E72">
                <w:pPr>
                  <w:pStyle w:val="TableCentered"/>
                </w:pPr>
                <w:r w:rsidRPr="00FF2450">
                  <w:t>12</w:t>
                </w:r>
              </w:p>
            </w:tc>
            <w:tc>
              <w:tcPr>
                <w:tcW w:w="1421" w:type="dxa"/>
              </w:tcPr>
              <w:p w14:paraId="0EB2CD0C" w14:textId="77777777" w:rsidR="004873BF" w:rsidRPr="00FF2450" w:rsidRDefault="004873BF" w:rsidP="00295E72">
                <w:pPr>
                  <w:pStyle w:val="TableCentered"/>
                </w:pPr>
              </w:p>
            </w:tc>
            <w:tc>
              <w:tcPr>
                <w:tcW w:w="1420" w:type="dxa"/>
              </w:tcPr>
              <w:p w14:paraId="7C70EC52" w14:textId="77777777" w:rsidR="004873BF" w:rsidRPr="00FF2450" w:rsidRDefault="00581773" w:rsidP="00295E72">
                <w:pPr>
                  <w:pStyle w:val="TableCentered"/>
                </w:pPr>
                <w:r w:rsidRPr="00FF2450">
                  <w:t>14</w:t>
                </w:r>
              </w:p>
            </w:tc>
            <w:tc>
              <w:tcPr>
                <w:tcW w:w="1421" w:type="dxa"/>
              </w:tcPr>
              <w:p w14:paraId="1326F104" w14:textId="77777777" w:rsidR="004873BF" w:rsidRPr="00FF2450" w:rsidRDefault="00581773" w:rsidP="00295E72">
                <w:pPr>
                  <w:pStyle w:val="TableCentered"/>
                </w:pPr>
                <w:r w:rsidRPr="00FF2450">
                  <w:t>10</w:t>
                </w:r>
              </w:p>
            </w:tc>
          </w:tr>
          <w:tr w:rsidR="00090094" w14:paraId="5CA255B4" w14:textId="77777777" w:rsidTr="00090094">
            <w:tc>
              <w:tcPr>
                <w:tcW w:w="1420" w:type="dxa"/>
              </w:tcPr>
              <w:p w14:paraId="0065D5CB" w14:textId="77777777" w:rsidR="004873BF" w:rsidRPr="00FF2450" w:rsidRDefault="00581773" w:rsidP="00295E72">
                <w:pPr>
                  <w:pStyle w:val="TableCentered"/>
                </w:pPr>
                <w:r w:rsidRPr="00FF2450">
                  <w:t>0,4</w:t>
                </w:r>
              </w:p>
            </w:tc>
            <w:tc>
              <w:tcPr>
                <w:tcW w:w="1421" w:type="dxa"/>
              </w:tcPr>
              <w:p w14:paraId="5DC77AAD" w14:textId="77777777" w:rsidR="004873BF" w:rsidRPr="00FF2450" w:rsidRDefault="00581773" w:rsidP="00295E72">
                <w:pPr>
                  <w:pStyle w:val="TableCentered"/>
                </w:pPr>
                <w:r w:rsidRPr="00FF2450">
                  <w:t>10</w:t>
                </w:r>
              </w:p>
            </w:tc>
            <w:tc>
              <w:tcPr>
                <w:tcW w:w="1420" w:type="dxa"/>
              </w:tcPr>
              <w:p w14:paraId="48BA25F3" w14:textId="77777777" w:rsidR="004873BF" w:rsidRPr="00FF2450" w:rsidRDefault="00581773" w:rsidP="00295E72">
                <w:pPr>
                  <w:pStyle w:val="TableCentered"/>
                </w:pPr>
                <w:r w:rsidRPr="00FF2450">
                  <w:t>14</w:t>
                </w:r>
              </w:p>
            </w:tc>
            <w:tc>
              <w:tcPr>
                <w:tcW w:w="1421" w:type="dxa"/>
              </w:tcPr>
              <w:p w14:paraId="284EC11B" w14:textId="77777777" w:rsidR="004873BF" w:rsidRPr="00FF2450" w:rsidRDefault="00581773" w:rsidP="00295E72">
                <w:pPr>
                  <w:pStyle w:val="TableCentered"/>
                </w:pPr>
                <w:r w:rsidRPr="00FF2450">
                  <w:t>7,5</w:t>
                </w:r>
              </w:p>
            </w:tc>
            <w:tc>
              <w:tcPr>
                <w:tcW w:w="1420" w:type="dxa"/>
              </w:tcPr>
              <w:p w14:paraId="7052FCE0" w14:textId="77777777" w:rsidR="004873BF" w:rsidRPr="00FF2450" w:rsidRDefault="00581773" w:rsidP="00295E72">
                <w:pPr>
                  <w:pStyle w:val="TableCentered"/>
                </w:pPr>
                <w:r w:rsidRPr="00FF2450">
                  <w:t>16</w:t>
                </w:r>
              </w:p>
            </w:tc>
            <w:tc>
              <w:tcPr>
                <w:tcW w:w="1421" w:type="dxa"/>
              </w:tcPr>
              <w:p w14:paraId="3ABC15EF" w14:textId="77777777" w:rsidR="004873BF" w:rsidRPr="00FF2450" w:rsidRDefault="00581773" w:rsidP="00295E72">
                <w:pPr>
                  <w:pStyle w:val="TableCentered"/>
                </w:pPr>
                <w:r w:rsidRPr="00FF2450">
                  <w:t>14</w:t>
                </w:r>
              </w:p>
            </w:tc>
          </w:tr>
          <w:tr w:rsidR="00090094" w14:paraId="5014C5F0" w14:textId="77777777" w:rsidTr="00090094">
            <w:tc>
              <w:tcPr>
                <w:tcW w:w="1420" w:type="dxa"/>
              </w:tcPr>
              <w:p w14:paraId="5ABEB919" w14:textId="77777777" w:rsidR="004873BF" w:rsidRPr="00FF2450" w:rsidRDefault="00581773" w:rsidP="00295E72">
                <w:pPr>
                  <w:pStyle w:val="TableCentered"/>
                </w:pPr>
                <w:r w:rsidRPr="00FF2450">
                  <w:t>0,32</w:t>
                </w:r>
              </w:p>
            </w:tc>
            <w:tc>
              <w:tcPr>
                <w:tcW w:w="1421" w:type="dxa"/>
              </w:tcPr>
              <w:p w14:paraId="61CFE4B3" w14:textId="77777777" w:rsidR="004873BF" w:rsidRPr="00FF2450" w:rsidRDefault="00581773" w:rsidP="00295E72">
                <w:pPr>
                  <w:pStyle w:val="TableCentered"/>
                </w:pPr>
                <w:r w:rsidRPr="00FF2450">
                  <w:t>11</w:t>
                </w:r>
              </w:p>
            </w:tc>
            <w:tc>
              <w:tcPr>
                <w:tcW w:w="1420" w:type="dxa"/>
              </w:tcPr>
              <w:p w14:paraId="7F858116" w14:textId="77777777" w:rsidR="004873BF" w:rsidRPr="00FF2450" w:rsidRDefault="00581773" w:rsidP="00295E72">
                <w:pPr>
                  <w:pStyle w:val="TableCentered"/>
                </w:pPr>
                <w:r w:rsidRPr="00FF2450">
                  <w:t>14</w:t>
                </w:r>
              </w:p>
            </w:tc>
            <w:tc>
              <w:tcPr>
                <w:tcW w:w="1421" w:type="dxa"/>
              </w:tcPr>
              <w:p w14:paraId="3FB635EF" w14:textId="77777777" w:rsidR="004873BF" w:rsidRPr="00FF2450" w:rsidRDefault="00581773" w:rsidP="00295E72">
                <w:pPr>
                  <w:pStyle w:val="TableCentered"/>
                </w:pPr>
                <w:r w:rsidRPr="00FF2450">
                  <w:t>12</w:t>
                </w:r>
              </w:p>
            </w:tc>
            <w:tc>
              <w:tcPr>
                <w:tcW w:w="1420" w:type="dxa"/>
              </w:tcPr>
              <w:p w14:paraId="4C3FDEED" w14:textId="77777777" w:rsidR="004873BF" w:rsidRPr="00FF2450" w:rsidRDefault="00581773" w:rsidP="00295E72">
                <w:pPr>
                  <w:pStyle w:val="TableCentered"/>
                </w:pPr>
                <w:r w:rsidRPr="00FF2450">
                  <w:t>20</w:t>
                </w:r>
              </w:p>
            </w:tc>
            <w:tc>
              <w:tcPr>
                <w:tcW w:w="1421" w:type="dxa"/>
              </w:tcPr>
              <w:p w14:paraId="4958006A" w14:textId="77777777" w:rsidR="004873BF" w:rsidRPr="00FF2450" w:rsidRDefault="00581773" w:rsidP="00295E72">
                <w:pPr>
                  <w:pStyle w:val="TableCentered"/>
                </w:pPr>
                <w:r w:rsidRPr="00FF2450">
                  <w:t>14</w:t>
                </w:r>
              </w:p>
            </w:tc>
          </w:tr>
        </w:tbl>
        <w:p w14:paraId="47FA6373" w14:textId="77777777" w:rsidR="00E50958" w:rsidRDefault="00000000" w:rsidP="00A70E76">
          <w:pPr>
            <w:pStyle w:val="TableNormal0"/>
          </w:pPr>
        </w:p>
      </w:sdtContent>
    </w:sdt>
    <w:bookmarkStart w:id="2085" w:name="_DxCrossRefBm1379192779" w:displacedByCustomXml="next"/>
    <w:bookmarkStart w:id="2086" w:name="_DxCrossRefBm9000332" w:displacedByCustomXml="next"/>
    <w:bookmarkStart w:id="2087" w:name="_Toc427661675" w:displacedByCustomXml="next"/>
    <w:bookmarkStart w:id="2088" w:name="_Toc409683374" w:displacedByCustomXml="next"/>
    <w:bookmarkStart w:id="2089" w:name="_Toc405820213" w:displacedByCustomXml="next"/>
    <w:bookmarkStart w:id="2090" w:name="_Toc373246784" w:displacedByCustomXml="next"/>
    <w:sdt>
      <w:sdtPr>
        <w:rPr>
          <w:b w:val="0"/>
          <w:color w:val="auto"/>
          <w:sz w:val="22"/>
          <w:szCs w:val="24"/>
          <w:lang w:val="en-US"/>
        </w:rPr>
        <w:alias w:val="topic"/>
        <w:tag w:val="topic"/>
        <w:id w:val="-204050850"/>
      </w:sdtPr>
      <w:sdtContent>
        <w:p w14:paraId="6BC615C1" w14:textId="77777777" w:rsidR="005F4710" w:rsidRPr="00FF2450" w:rsidRDefault="00581773" w:rsidP="000F573D">
          <w:pPr>
            <w:pStyle w:val="Heading4IR"/>
          </w:pPr>
          <w:r w:rsidRPr="00FF2450">
            <w:t xml:space="preserve">ATCO.MED.B.075 </w:t>
          </w:r>
          <w:r w:rsidR="002A3CA8">
            <w:t xml:space="preserve"> </w:t>
          </w:r>
          <w:r w:rsidRPr="00FF2450">
            <w:t>Colour vision</w:t>
          </w:r>
          <w:bookmarkEnd w:id="2087"/>
          <w:bookmarkEnd w:id="2086"/>
          <w:bookmarkEnd w:id="2085"/>
        </w:p>
        <w:p w14:paraId="293D8B4B" w14:textId="77777777" w:rsidR="005F4710" w:rsidRPr="00FF2450" w:rsidRDefault="00581773" w:rsidP="00E04B8A">
          <w:r w:rsidRPr="00FF2450">
            <w:t>Applicants shall be normal trichromates.</w:t>
          </w:r>
        </w:p>
        <w:bookmarkEnd w:id="2088" w:displacedByCustomXml="next"/>
        <w:bookmarkEnd w:id="2089" w:displacedByCustomXml="next"/>
        <w:bookmarkEnd w:id="2090" w:displacedByCustomXml="next"/>
      </w:sdtContent>
    </w:sdt>
    <w:bookmarkStart w:id="2091" w:name="_DxCrossRefBm1379192780" w:displacedByCustomXml="next"/>
    <w:bookmarkStart w:id="2092" w:name="_DxCrossRefBm9000333" w:displacedByCustomXml="next"/>
    <w:bookmarkStart w:id="2093" w:name="_Toc427661676" w:displacedByCustomXml="next"/>
    <w:bookmarkStart w:id="2094" w:name="_Toc409683374_0" w:displacedByCustomXml="next"/>
    <w:bookmarkStart w:id="2095" w:name="_Toc405820213_0" w:displacedByCustomXml="next"/>
    <w:bookmarkStart w:id="2096" w:name="_Toc373246784_0" w:displacedByCustomXml="next"/>
    <w:sdt>
      <w:sdtPr>
        <w:rPr>
          <w:b w:val="0"/>
          <w:color w:val="auto"/>
          <w:sz w:val="22"/>
          <w:lang w:val="en-US"/>
        </w:rPr>
        <w:alias w:val="topic"/>
        <w:tag w:val="topic"/>
        <w:id w:val="1550744016"/>
      </w:sdtPr>
      <w:sdtContent>
        <w:p w14:paraId="39159197" w14:textId="77777777" w:rsidR="004873BF" w:rsidRPr="00FF2450" w:rsidRDefault="00581773" w:rsidP="000F573D">
          <w:pPr>
            <w:pStyle w:val="Heading5AMC"/>
          </w:pPr>
          <w:r w:rsidRPr="00FF2450">
            <w:t xml:space="preserve">AMC1 ATCO.MED.B.075 </w:t>
          </w:r>
          <w:r w:rsidR="00D3702C">
            <w:t xml:space="preserve"> </w:t>
          </w:r>
          <w:r w:rsidRPr="00FF2450">
            <w:t>Colour vision</w:t>
          </w:r>
          <w:bookmarkEnd w:id="2096"/>
          <w:bookmarkEnd w:id="2095"/>
          <w:bookmarkEnd w:id="2094"/>
          <w:bookmarkEnd w:id="2093"/>
          <w:bookmarkEnd w:id="2092"/>
          <w:bookmarkEnd w:id="2091"/>
        </w:p>
        <w:p w14:paraId="0B7F236D" w14:textId="77777777" w:rsidR="004873BF" w:rsidRPr="00FF2450" w:rsidRDefault="00581773" w:rsidP="003A0BEB">
          <w:pPr>
            <w:pStyle w:val="ListLevel0"/>
          </w:pPr>
          <w:r w:rsidRPr="00FF2450">
            <w:t>(a)</w:t>
          </w:r>
          <w:r w:rsidRPr="00FF2450">
            <w:rPr>
              <w:b/>
            </w:rPr>
            <w:tab/>
          </w:r>
          <w:r w:rsidRPr="00FF2450">
            <w:t>Pseudoisochromatic plate testing alone is not sufficient.</w:t>
          </w:r>
        </w:p>
        <w:p w14:paraId="277ED0B6" w14:textId="77777777" w:rsidR="004873BF" w:rsidRPr="00FF2450" w:rsidRDefault="00581773" w:rsidP="002063D7">
          <w:pPr>
            <w:pStyle w:val="ListLevel0"/>
          </w:pPr>
          <w:r w:rsidRPr="00FF2450">
            <w:t>(b)</w:t>
          </w:r>
          <w:r w:rsidRPr="00FF2450">
            <w:rPr>
              <w:b/>
            </w:rPr>
            <w:tab/>
          </w:r>
          <w:r w:rsidRPr="00FF2450">
            <w:t>Colour vision should be assessed using means to demonstrate normal trichromacy.</w:t>
          </w:r>
        </w:p>
      </w:sdtContent>
    </w:sdt>
    <w:bookmarkStart w:id="2097" w:name="_DxCrossRefBm1379192781" w:displacedByCustomXml="next"/>
    <w:bookmarkStart w:id="2098" w:name="_DxCrossRefBm9000334" w:displacedByCustomXml="next"/>
    <w:bookmarkStart w:id="2099" w:name="_Toc427661677" w:displacedByCustomXml="next"/>
    <w:bookmarkStart w:id="2100" w:name="_Toc409683375" w:displacedByCustomXml="next"/>
    <w:bookmarkStart w:id="2101" w:name="_Toc405820214" w:displacedByCustomXml="next"/>
    <w:sdt>
      <w:sdtPr>
        <w:rPr>
          <w:b w:val="0"/>
          <w:color w:val="auto"/>
          <w:sz w:val="22"/>
          <w:lang w:val="en-US"/>
        </w:rPr>
        <w:alias w:val="topic"/>
        <w:tag w:val="topic"/>
        <w:id w:val="-1775537369"/>
      </w:sdtPr>
      <w:sdtContent>
        <w:p w14:paraId="47198DDD" w14:textId="77777777" w:rsidR="004873BF" w:rsidRPr="00FF2450" w:rsidRDefault="00581773" w:rsidP="000F573D">
          <w:pPr>
            <w:pStyle w:val="Heading5GM"/>
          </w:pPr>
          <w:r w:rsidRPr="00FF2450">
            <w:t xml:space="preserve">GM1 ATCO.MED.B.075 </w:t>
          </w:r>
          <w:r w:rsidR="002E5D21">
            <w:t xml:space="preserve"> </w:t>
          </w:r>
          <w:r w:rsidRPr="00FF2450">
            <w:t>Colour vision</w:t>
          </w:r>
          <w:bookmarkEnd w:id="2101"/>
          <w:bookmarkEnd w:id="2100"/>
          <w:bookmarkEnd w:id="2099"/>
          <w:bookmarkEnd w:id="2098"/>
          <w:bookmarkEnd w:id="2097"/>
        </w:p>
        <w:p w14:paraId="3A643685" w14:textId="77777777" w:rsidR="004873BF" w:rsidRPr="00FF2450" w:rsidRDefault="00581773" w:rsidP="00213FB3">
          <w:r w:rsidRPr="00FF2450">
            <w:t>The means to demonstrate normal trichromacy include:</w:t>
          </w:r>
        </w:p>
        <w:p w14:paraId="318C60FD" w14:textId="77777777" w:rsidR="004873BF" w:rsidRPr="00FF2450" w:rsidRDefault="00581773" w:rsidP="002063D7">
          <w:pPr>
            <w:pStyle w:val="ListLevel0"/>
          </w:pPr>
          <w:r w:rsidRPr="00FF2450">
            <w:t>(a)</w:t>
          </w:r>
          <w:r w:rsidRPr="00FF2450">
            <w:tab/>
            <w:t>anomaloscopy (Nagel or equivalent). This test is considered passed if the colour match is trichromatic and the matching range is four scale units or less;</w:t>
          </w:r>
        </w:p>
        <w:p w14:paraId="71718720" w14:textId="77777777" w:rsidR="004873BF" w:rsidRPr="00FF2450" w:rsidRDefault="00581773" w:rsidP="002063D7">
          <w:pPr>
            <w:pStyle w:val="ListLevel0"/>
          </w:pPr>
          <w:r w:rsidRPr="00FF2450">
            <w:t>(b)</w:t>
          </w:r>
          <w:r w:rsidRPr="00FF2450">
            <w:tab/>
            <w:t>Colour Assessment and Diagnosis (CAD) test.</w:t>
          </w:r>
        </w:p>
      </w:sdtContent>
    </w:sdt>
    <w:bookmarkStart w:id="2102" w:name="_Toc373246785" w:displacedByCustomXml="next"/>
    <w:bookmarkStart w:id="2103" w:name="_Toc405820215" w:displacedByCustomXml="next"/>
    <w:bookmarkStart w:id="2104" w:name="_Toc409683376" w:displacedByCustomXml="next"/>
    <w:bookmarkStart w:id="2105" w:name="_DxCrossRefBm1379192782" w:displacedByCustomXml="next"/>
    <w:bookmarkStart w:id="2106" w:name="_DxCrossRefBm9000335" w:displacedByCustomXml="next"/>
    <w:bookmarkStart w:id="2107" w:name="_Toc427661678" w:displacedByCustomXml="next"/>
    <w:sdt>
      <w:sdtPr>
        <w:rPr>
          <w:b w:val="0"/>
          <w:color w:val="auto"/>
          <w:sz w:val="22"/>
          <w:szCs w:val="24"/>
          <w:lang w:val="en-US"/>
        </w:rPr>
        <w:alias w:val="topic"/>
        <w:tag w:val="topic"/>
        <w:id w:val="2000330716"/>
      </w:sdtPr>
      <w:sdtContent>
        <w:p w14:paraId="2B59BFD3" w14:textId="77777777" w:rsidR="005F4710" w:rsidRPr="00FF2450" w:rsidRDefault="00581773" w:rsidP="000F573D">
          <w:pPr>
            <w:pStyle w:val="Heading4IR"/>
          </w:pPr>
          <w:r w:rsidRPr="00FF2450">
            <w:t xml:space="preserve">ATCO.MED.B.080 </w:t>
          </w:r>
          <w:r w:rsidR="004A5BC8">
            <w:t xml:space="preserve"> </w:t>
          </w:r>
          <w:r w:rsidRPr="00FF2450">
            <w:t>Otorhinolaryngology</w:t>
          </w:r>
          <w:bookmarkEnd w:id="2107"/>
          <w:bookmarkEnd w:id="2106"/>
          <w:bookmarkEnd w:id="2105"/>
        </w:p>
        <w:p w14:paraId="2D20DC64" w14:textId="77777777" w:rsidR="005F4710" w:rsidRPr="00FF2450" w:rsidRDefault="00581773" w:rsidP="006E0401">
          <w:pPr>
            <w:pStyle w:val="ListLevel0"/>
          </w:pPr>
          <w:r w:rsidRPr="00FF2450">
            <w:t>(a)</w:t>
          </w:r>
          <w:r w:rsidRPr="00FF2450">
            <w:tab/>
            <w:t>Examination:</w:t>
          </w:r>
        </w:p>
        <w:p w14:paraId="60B3C0E4" w14:textId="77777777" w:rsidR="005F4710" w:rsidRPr="00FF2450" w:rsidRDefault="00581773" w:rsidP="00EE063E">
          <w:pPr>
            <w:pStyle w:val="ListLevel1"/>
          </w:pPr>
          <w:r w:rsidRPr="00FF2450">
            <w:t>(1)</w:t>
          </w:r>
          <w:r w:rsidRPr="00FF2450">
            <w:tab/>
            <w:t>A routine otorhinolaryngological examination shall form part of all initial, revalidation and renewal examinations.</w:t>
          </w:r>
        </w:p>
        <w:p w14:paraId="6AFBDF7D" w14:textId="77777777" w:rsidR="005F4710" w:rsidRPr="00FF2450" w:rsidRDefault="00581773" w:rsidP="00EE063E">
          <w:pPr>
            <w:pStyle w:val="ListLevel1"/>
          </w:pPr>
          <w:r w:rsidRPr="00FF2450">
            <w:t>(2)</w:t>
          </w:r>
          <w:r w:rsidRPr="00FF2450">
            <w:tab/>
            <w:t>Hearing shall be tested at all examinations. The applicant shall understand correctly conversational speech when tested with each ear at a distance of 2 metres from and with his/her back turned towards the AME.</w:t>
          </w:r>
        </w:p>
        <w:p w14:paraId="5BB9B77E" w14:textId="77777777" w:rsidR="005F4710" w:rsidRPr="00FF2450" w:rsidRDefault="00581773" w:rsidP="00EE063E">
          <w:pPr>
            <w:pStyle w:val="ListLevel1"/>
          </w:pPr>
          <w:r w:rsidRPr="00FF2450">
            <w:t>(3)</w:t>
          </w:r>
          <w:r w:rsidRPr="00FF2450">
            <w:tab/>
            <w:t>Hearing shall be tested with pure tone audiometry at the initial examination and at subsequent revalidation or renewal examinations every 4 years until the age of 40 and every 2 years thereafter.</w:t>
          </w:r>
        </w:p>
        <w:p w14:paraId="7EC14AFD" w14:textId="77777777" w:rsidR="005F4710" w:rsidRPr="00FF2450" w:rsidRDefault="00581773" w:rsidP="00EE063E">
          <w:pPr>
            <w:pStyle w:val="ListLevel1"/>
          </w:pPr>
          <w:r w:rsidRPr="00FF2450">
            <w:t>(4)</w:t>
          </w:r>
          <w:r w:rsidRPr="00FF2450">
            <w:tab/>
            <w:t>Pure-tone audiometry:</w:t>
          </w:r>
        </w:p>
        <w:p w14:paraId="5866D387" w14:textId="77777777" w:rsidR="005F4710" w:rsidRPr="00FF2450" w:rsidRDefault="00581773" w:rsidP="00EE063E">
          <w:pPr>
            <w:pStyle w:val="ListLevel2"/>
          </w:pPr>
          <w:r w:rsidRPr="00FF2450">
            <w:t>(i)</w:t>
          </w:r>
          <w:r w:rsidRPr="00FF2450">
            <w:tab/>
            <w:t>Applicants for a class 3 medical certificate shall not have a hearing loss of more than 35 dB at any of the frequencies 500, 1000 or 2000 Hz, or more than 50 dB at 3000 Hz, in either ear separately.</w:t>
          </w:r>
        </w:p>
        <w:p w14:paraId="7BCDD98D" w14:textId="77777777" w:rsidR="005F4710" w:rsidRPr="00FF2450" w:rsidRDefault="00581773" w:rsidP="00EE063E">
          <w:pPr>
            <w:pStyle w:val="ListLevel2"/>
          </w:pPr>
          <w:r w:rsidRPr="00FF2450">
            <w:t>(ii)</w:t>
          </w:r>
          <w:r w:rsidRPr="00FF2450">
            <w:tab/>
            <w:t>Applicants who do not meet the hearing criteria above shall be referred to the licensing authority and undergo a specialist assessment before a fit assessment may be considered. Initial applicants shall undergo a speech discrimination test. Applicants for a revalidation or renewal of a class 3 medical certificate shall undergo a functional hearing test in the operational environment.</w:t>
          </w:r>
        </w:p>
        <w:p w14:paraId="231FEB90" w14:textId="77777777" w:rsidR="005F4710" w:rsidRPr="00FF2450" w:rsidRDefault="00581773" w:rsidP="00EE063E">
          <w:pPr>
            <w:pStyle w:val="ListLevel1"/>
          </w:pPr>
          <w:r w:rsidRPr="00FF2450">
            <w:t>(5)</w:t>
          </w:r>
          <w:r w:rsidRPr="00FF2450">
            <w:tab/>
            <w:t>Hearing aids:</w:t>
          </w:r>
        </w:p>
        <w:p w14:paraId="1A9CB82D" w14:textId="77777777" w:rsidR="005F4710" w:rsidRPr="00FF2450" w:rsidRDefault="00581773" w:rsidP="00EE063E">
          <w:pPr>
            <w:pStyle w:val="ListLevel2"/>
          </w:pPr>
          <w:r w:rsidRPr="00FF2450">
            <w:t>(i)</w:t>
          </w:r>
          <w:r w:rsidRPr="00FF2450">
            <w:tab/>
            <w:t>Initial examination: the need of hearing aids to comply with the hearing requirements entails unfitness.</w:t>
          </w:r>
        </w:p>
        <w:p w14:paraId="0952470E" w14:textId="77777777" w:rsidR="005F4710" w:rsidRPr="00FF2450" w:rsidRDefault="00581773" w:rsidP="00EE063E">
          <w:pPr>
            <w:pStyle w:val="ListLevel2"/>
          </w:pPr>
          <w:r w:rsidRPr="00FF2450">
            <w:t>(ii)</w:t>
          </w:r>
          <w:r w:rsidRPr="00FF2450">
            <w:tab/>
            <w:t>Revalidation and renewal examinations: a fit assessment may be considered if the use of hearing aid(s) or of an appropriate prosthetic aid improves the hearing to achieve a normal standard as assessed by fully functional testing in the operational environment.</w:t>
          </w:r>
        </w:p>
        <w:p w14:paraId="347C9A1C" w14:textId="77777777" w:rsidR="005F4710" w:rsidRPr="00FF2450" w:rsidRDefault="00581773" w:rsidP="00EE063E">
          <w:pPr>
            <w:pStyle w:val="ListLevel2"/>
          </w:pPr>
          <w:r w:rsidRPr="00FF2450">
            <w:lastRenderedPageBreak/>
            <w:t>(iii)</w:t>
          </w:r>
          <w:r w:rsidRPr="00FF2450">
            <w:tab/>
            <w:t>If a prosthetic aid is needed to achieve the normal hearing standard, a spare set of the equipment and accessories, such as batteries, shall be available when exercising the privileges of the licence.</w:t>
          </w:r>
        </w:p>
        <w:p w14:paraId="2B30FC97" w14:textId="77777777" w:rsidR="005F4710" w:rsidRPr="00FF2450" w:rsidRDefault="00581773" w:rsidP="002063D7">
          <w:pPr>
            <w:pStyle w:val="ListLevel0"/>
          </w:pPr>
          <w:r w:rsidRPr="00FF2450">
            <w:t>(b)</w:t>
          </w:r>
          <w:r w:rsidRPr="00FF2450">
            <w:tab/>
            <w:t>Applicants with:</w:t>
          </w:r>
        </w:p>
        <w:p w14:paraId="1156ED39" w14:textId="77777777" w:rsidR="005F4710" w:rsidRPr="00FF2450" w:rsidRDefault="00581773" w:rsidP="00EE063E">
          <w:pPr>
            <w:pStyle w:val="ListLevel1"/>
          </w:pPr>
          <w:r w:rsidRPr="00FF2450">
            <w:t>(1)</w:t>
          </w:r>
          <w:r w:rsidRPr="00FF2450">
            <w:tab/>
            <w:t>an active chronic pathological process of the internal or middle ear;</w:t>
          </w:r>
        </w:p>
        <w:p w14:paraId="4ED7584E" w14:textId="77777777" w:rsidR="005F4710" w:rsidRPr="00FF2450" w:rsidRDefault="00581773" w:rsidP="00EE063E">
          <w:pPr>
            <w:pStyle w:val="ListLevel1"/>
          </w:pPr>
          <w:r w:rsidRPr="00FF2450">
            <w:t>(2)</w:t>
          </w:r>
          <w:r w:rsidRPr="00FF2450">
            <w:tab/>
            <w:t>unhealed perforation or dysfunction of the tympanic membrane(s);</w:t>
          </w:r>
        </w:p>
        <w:p w14:paraId="366395CF" w14:textId="77777777" w:rsidR="005F4710" w:rsidRPr="00FF2450" w:rsidRDefault="00581773" w:rsidP="00EE063E">
          <w:pPr>
            <w:pStyle w:val="ListLevel1"/>
          </w:pPr>
          <w:r w:rsidRPr="00FF2450">
            <w:t>(3)</w:t>
          </w:r>
          <w:r w:rsidRPr="00FF2450">
            <w:tab/>
            <w:t>disturbance of vestibular function;</w:t>
          </w:r>
        </w:p>
        <w:p w14:paraId="2576E823" w14:textId="77777777" w:rsidR="005F4710" w:rsidRPr="00FF2450" w:rsidRDefault="00581773" w:rsidP="00EE063E">
          <w:pPr>
            <w:pStyle w:val="ListLevel1"/>
          </w:pPr>
          <w:r w:rsidRPr="00FF2450">
            <w:t>(4)</w:t>
          </w:r>
          <w:r w:rsidRPr="00FF2450">
            <w:tab/>
            <w:t>significant malformation or significant chronic infection of the oral cavity or upper respiratory tract;</w:t>
          </w:r>
        </w:p>
        <w:p w14:paraId="5DB45A8F" w14:textId="77777777" w:rsidR="005F4710" w:rsidRPr="00FF2450" w:rsidRDefault="00581773" w:rsidP="00EE063E">
          <w:pPr>
            <w:pStyle w:val="ListLevel1"/>
          </w:pPr>
          <w:r w:rsidRPr="00FF2450">
            <w:t>(5)</w:t>
          </w:r>
          <w:r w:rsidRPr="00FF2450">
            <w:tab/>
            <w:t>significant disorder of speech or voice reducing intelligibility;</w:t>
          </w:r>
        </w:p>
        <w:bookmarkEnd w:id="2104"/>
        <w:bookmarkEnd w:id="2103"/>
        <w:bookmarkEnd w:id="2102"/>
        <w:p w14:paraId="6B03039A" w14:textId="77777777" w:rsidR="005F4710" w:rsidRPr="00FF2450" w:rsidRDefault="00581773" w:rsidP="00EE063E">
          <w:pPr>
            <w:pStyle w:val="Normal1"/>
          </w:pPr>
          <w:r w:rsidRPr="00FF2450">
            <w:t>shall be referred to the licensing authority and undergo further ORL examination and assessment to establish that the condition does not interfere with the safe exercise of the privileges of the licence.</w:t>
          </w:r>
        </w:p>
      </w:sdtContent>
    </w:sdt>
    <w:bookmarkStart w:id="2108" w:name="_DxCrossRefBm1379192783" w:displacedByCustomXml="next"/>
    <w:bookmarkStart w:id="2109" w:name="_DxCrossRefBm9000336" w:displacedByCustomXml="next"/>
    <w:bookmarkStart w:id="2110" w:name="_Toc427661679" w:displacedByCustomXml="next"/>
    <w:bookmarkStart w:id="2111" w:name="_Toc409683376_0" w:displacedByCustomXml="next"/>
    <w:bookmarkStart w:id="2112" w:name="_Toc405820215_0" w:displacedByCustomXml="next"/>
    <w:bookmarkStart w:id="2113" w:name="_Toc373246785_0" w:displacedByCustomXml="next"/>
    <w:sdt>
      <w:sdtPr>
        <w:rPr>
          <w:b w:val="0"/>
          <w:color w:val="auto"/>
          <w:sz w:val="22"/>
          <w:lang w:val="en-US"/>
        </w:rPr>
        <w:alias w:val="topic"/>
        <w:tag w:val="topic"/>
        <w:id w:val="429012310"/>
      </w:sdtPr>
      <w:sdtContent>
        <w:p w14:paraId="6DAE1B1C" w14:textId="77777777" w:rsidR="004873BF" w:rsidRPr="00FF2450" w:rsidRDefault="00581773" w:rsidP="000F573D">
          <w:pPr>
            <w:pStyle w:val="Heading5AMC"/>
          </w:pPr>
          <w:r w:rsidRPr="00FF2450">
            <w:t xml:space="preserve">AMC1 ATCO.MED.B.080 </w:t>
          </w:r>
          <w:r w:rsidR="00540904">
            <w:t xml:space="preserve"> </w:t>
          </w:r>
          <w:r w:rsidRPr="00FF2450">
            <w:t>Otorhinolaryngology</w:t>
          </w:r>
          <w:bookmarkEnd w:id="2113"/>
          <w:bookmarkEnd w:id="2112"/>
          <w:bookmarkEnd w:id="2111"/>
          <w:bookmarkEnd w:id="2110"/>
          <w:bookmarkEnd w:id="2109"/>
          <w:bookmarkEnd w:id="2108"/>
        </w:p>
        <w:p w14:paraId="4B52FE3A" w14:textId="77777777" w:rsidR="004873BF" w:rsidRPr="00FF2450" w:rsidRDefault="00581773" w:rsidP="00ED5192">
          <w:pPr>
            <w:pStyle w:val="ListLevel0"/>
          </w:pPr>
          <w:r w:rsidRPr="00FF2450">
            <w:t>(a)</w:t>
          </w:r>
          <w:r w:rsidRPr="00FF2450">
            <w:tab/>
            <w:t>Examination</w:t>
          </w:r>
        </w:p>
        <w:p w14:paraId="49EFD70E" w14:textId="77777777" w:rsidR="004873BF" w:rsidRPr="00FF2450" w:rsidRDefault="00581773" w:rsidP="004839DE">
          <w:pPr>
            <w:pStyle w:val="ListLevel1"/>
          </w:pPr>
          <w:r w:rsidRPr="00FF2450">
            <w:t>(1)</w:t>
          </w:r>
          <w:r w:rsidRPr="00FF2450">
            <w:tab/>
            <w:t>An otorhinolaryngological examination includes:</w:t>
          </w:r>
        </w:p>
        <w:p w14:paraId="111A01B7" w14:textId="77777777" w:rsidR="004873BF" w:rsidRPr="00FF2450" w:rsidRDefault="00581773" w:rsidP="004839DE">
          <w:pPr>
            <w:pStyle w:val="ListLevel2"/>
          </w:pPr>
          <w:r w:rsidRPr="00FF2450">
            <w:t>(i)</w:t>
          </w:r>
          <w:r w:rsidRPr="00FF2450">
            <w:tab/>
            <w:t>history;</w:t>
          </w:r>
        </w:p>
        <w:p w14:paraId="2DC083DA" w14:textId="77777777" w:rsidR="004873BF" w:rsidRPr="00FF2450" w:rsidRDefault="00581773" w:rsidP="004839DE">
          <w:pPr>
            <w:pStyle w:val="ListLevel2"/>
          </w:pPr>
          <w:r w:rsidRPr="00FF2450">
            <w:t>(ii)</w:t>
          </w:r>
          <w:r w:rsidRPr="00FF2450">
            <w:tab/>
            <w:t xml:space="preserve">clinical examination including otoscopy, rhinoscopy and examination of the mouth and throat; </w:t>
          </w:r>
        </w:p>
        <w:p w14:paraId="4D8F08C7" w14:textId="77777777" w:rsidR="004873BF" w:rsidRPr="00FF2450" w:rsidRDefault="00581773" w:rsidP="004839DE">
          <w:pPr>
            <w:pStyle w:val="ListLevel2"/>
          </w:pPr>
          <w:r w:rsidRPr="00FF2450">
            <w:t>(iii)</w:t>
          </w:r>
          <w:r w:rsidRPr="00FF2450">
            <w:tab/>
            <w:t>clinical examination of the vestibular system.</w:t>
          </w:r>
        </w:p>
        <w:p w14:paraId="0350982F" w14:textId="77777777" w:rsidR="004873BF" w:rsidRPr="00FF2450" w:rsidRDefault="00581773" w:rsidP="004839DE">
          <w:pPr>
            <w:pStyle w:val="ListLevel1"/>
          </w:pPr>
          <w:r w:rsidRPr="00FF2450">
            <w:t>(2)</w:t>
          </w:r>
          <w:r w:rsidRPr="00FF2450">
            <w:tab/>
            <w:t>Ear, nose and throat (ENT) specialists involved in the aero-medical assessment of air traffic controllers should have an understanding of the functionality required by air traffic controllers whilst exercising the privileges of their licence(s).</w:t>
          </w:r>
        </w:p>
        <w:p w14:paraId="45EAE70A" w14:textId="77777777" w:rsidR="004873BF" w:rsidRPr="00FF2450" w:rsidRDefault="00581773" w:rsidP="004839DE">
          <w:pPr>
            <w:pStyle w:val="ListLevel1"/>
          </w:pPr>
          <w:r w:rsidRPr="00FF2450">
            <w:t>(3)</w:t>
          </w:r>
          <w:r w:rsidRPr="00FF2450">
            <w:tab/>
            <w:t>Where a full aero-medical assessment and functional check are needed, due regard should be paid to the operational environment in which the operational functions are undertaken.</w:t>
          </w:r>
        </w:p>
        <w:p w14:paraId="5FAE4BAA" w14:textId="77777777" w:rsidR="004873BF" w:rsidRPr="00FF2450" w:rsidRDefault="00581773" w:rsidP="002063D7">
          <w:pPr>
            <w:pStyle w:val="ListLevel0"/>
          </w:pPr>
          <w:r w:rsidRPr="00FF2450">
            <w:t>(b)</w:t>
          </w:r>
          <w:r w:rsidRPr="00FF2450">
            <w:tab/>
            <w:t>Hearing</w:t>
          </w:r>
        </w:p>
        <w:p w14:paraId="3C99B238" w14:textId="77777777" w:rsidR="004873BF" w:rsidRPr="00FF2450" w:rsidRDefault="00581773" w:rsidP="004839DE">
          <w:pPr>
            <w:pStyle w:val="ListLevel1"/>
          </w:pPr>
          <w:r w:rsidRPr="00FF2450">
            <w:t>(1)</w:t>
          </w:r>
          <w:r w:rsidRPr="00FF2450">
            <w:tab/>
            <w:t xml:space="preserve">The follow-up of an applicant with hypoacusis should be decided by the licensing authority. If at the next annual test there is no indication of further deterioration, the normal frequency of testing may be resumed. </w:t>
          </w:r>
        </w:p>
        <w:p w14:paraId="6F56D2AD" w14:textId="77777777" w:rsidR="004873BF" w:rsidRPr="00FF2450" w:rsidRDefault="00581773" w:rsidP="004839DE">
          <w:pPr>
            <w:pStyle w:val="ListLevel1"/>
          </w:pPr>
          <w:r w:rsidRPr="00FF2450">
            <w:t>(2)</w:t>
          </w:r>
          <w:r w:rsidRPr="00FF2450">
            <w:tab/>
            <w:t>An appropriate prosthetic aid may be a special headset with individual earpiece volume controls. Full functional and environmental assessments should be carried out with the chosen prosthetic equipment in use.</w:t>
          </w:r>
        </w:p>
        <w:p w14:paraId="70DD29DC" w14:textId="77777777" w:rsidR="004873BF" w:rsidRPr="00FF2450" w:rsidRDefault="00581773" w:rsidP="002063D7">
          <w:pPr>
            <w:pStyle w:val="ListLevel0"/>
          </w:pPr>
          <w:r w:rsidRPr="00FF2450">
            <w:t>(c)</w:t>
          </w:r>
          <w:r w:rsidRPr="00FF2450">
            <w:tab/>
            <w:t>Ear conditions</w:t>
          </w:r>
        </w:p>
        <w:p w14:paraId="6F9BD63A" w14:textId="77777777" w:rsidR="004873BF" w:rsidRPr="00FF2450" w:rsidRDefault="00581773" w:rsidP="004839DE">
          <w:pPr>
            <w:pStyle w:val="Normal1"/>
          </w:pPr>
          <w:r w:rsidRPr="00FF2450">
            <w:t>An applicant with a single dry perforation of non-infectious origin and which does not interfere with the normal function of the ear may be considered for a fit assessment.</w:t>
          </w:r>
        </w:p>
        <w:p w14:paraId="48767245" w14:textId="77777777" w:rsidR="004873BF" w:rsidRPr="00FF2450" w:rsidRDefault="00581773" w:rsidP="002063D7">
          <w:pPr>
            <w:pStyle w:val="ListLevel0"/>
          </w:pPr>
          <w:r w:rsidRPr="00FF2450">
            <w:t>(d)</w:t>
          </w:r>
          <w:r w:rsidRPr="00FF2450">
            <w:tab/>
            <w:t>Vestibular disturbance</w:t>
          </w:r>
        </w:p>
        <w:p w14:paraId="030A9D02" w14:textId="77777777" w:rsidR="004873BF" w:rsidRPr="00FF2450" w:rsidRDefault="00581773" w:rsidP="004839DE">
          <w:pPr>
            <w:pStyle w:val="Normal1"/>
          </w:pPr>
          <w:r w:rsidRPr="00FF2450">
            <w:t xml:space="preserve">The presence of vestibular disturbance and spontaneous or positional nystagmus requires complete vestibular evaluation by a specialist. Significant abnormal caloric or rotational </w:t>
          </w:r>
          <w:r w:rsidRPr="00FF2450">
            <w:lastRenderedPageBreak/>
            <w:t>vestibular responses are disqualifying. At revalidation and renewal aero-medical examinations, abnormal vestibular responses should be assessed in their clinical context.</w:t>
          </w:r>
        </w:p>
        <w:p w14:paraId="49360455" w14:textId="77777777" w:rsidR="004873BF" w:rsidRPr="00FF2450" w:rsidRDefault="00581773" w:rsidP="002063D7">
          <w:pPr>
            <w:pStyle w:val="ListLevel0"/>
          </w:pPr>
          <w:r w:rsidRPr="00FF2450">
            <w:t>(e)</w:t>
          </w:r>
          <w:r w:rsidRPr="00FF2450">
            <w:tab/>
            <w:t>Speech disorder</w:t>
          </w:r>
        </w:p>
        <w:p w14:paraId="385109F9" w14:textId="77777777" w:rsidR="004873BF" w:rsidRPr="00FF2450" w:rsidRDefault="00581773" w:rsidP="007C227B">
          <w:pPr>
            <w:pStyle w:val="Normal1"/>
          </w:pPr>
          <w:r w:rsidRPr="00FF2450">
            <w:t>Applicants with a speech disorder should be assessed with due regard to the operational environment in which the operational functions are undertaken. Applicants with significant disorder of speech or voice should be assessed as unfit.</w:t>
          </w:r>
        </w:p>
      </w:sdtContent>
    </w:sdt>
    <w:bookmarkStart w:id="2114" w:name="_DxCrossRefBm1379192784" w:displacedByCustomXml="next"/>
    <w:bookmarkStart w:id="2115" w:name="_DxCrossRefBm9000337" w:displacedByCustomXml="next"/>
    <w:bookmarkStart w:id="2116" w:name="_Toc427661680" w:displacedByCustomXml="next"/>
    <w:bookmarkStart w:id="2117" w:name="_Toc409683377" w:displacedByCustomXml="next"/>
    <w:bookmarkStart w:id="2118" w:name="_Toc405820216" w:displacedByCustomXml="next"/>
    <w:bookmarkStart w:id="2119" w:name="_Toc373246786" w:displacedByCustomXml="next"/>
    <w:sdt>
      <w:sdtPr>
        <w:rPr>
          <w:b w:val="0"/>
          <w:color w:val="auto"/>
          <w:sz w:val="22"/>
          <w:lang w:val="en-US"/>
        </w:rPr>
        <w:alias w:val="topic"/>
        <w:tag w:val="topic"/>
        <w:id w:val="-234649626"/>
      </w:sdtPr>
      <w:sdtContent>
        <w:p w14:paraId="17F85ED1" w14:textId="77777777" w:rsidR="004873BF" w:rsidRPr="00FF2450" w:rsidRDefault="00581773" w:rsidP="000F573D">
          <w:pPr>
            <w:pStyle w:val="Heading5GM"/>
          </w:pPr>
          <w:r w:rsidRPr="00FF2450">
            <w:t xml:space="preserve">GM1 ATCO.MED.B.080 </w:t>
          </w:r>
          <w:r w:rsidR="00E8344B">
            <w:t xml:space="preserve"> </w:t>
          </w:r>
          <w:r w:rsidRPr="00FF2450">
            <w:t>Otorhinolaryngology</w:t>
          </w:r>
          <w:bookmarkEnd w:id="2119"/>
          <w:bookmarkEnd w:id="2118"/>
          <w:bookmarkEnd w:id="2117"/>
          <w:bookmarkEnd w:id="2116"/>
          <w:bookmarkEnd w:id="2115"/>
          <w:bookmarkEnd w:id="2114"/>
        </w:p>
        <w:p w14:paraId="2E5A24BC" w14:textId="77777777" w:rsidR="004873BF" w:rsidRPr="00FF2450" w:rsidRDefault="00581773" w:rsidP="00C5515D">
          <w:pPr>
            <w:pStyle w:val="Heading6OrgManual"/>
          </w:pPr>
          <w:r w:rsidRPr="00FF2450">
            <w:t>HEARING</w:t>
          </w:r>
        </w:p>
        <w:p w14:paraId="53400B99" w14:textId="77777777" w:rsidR="004873BF" w:rsidRPr="00FF2450" w:rsidRDefault="00581773" w:rsidP="002063D7">
          <w:pPr>
            <w:pStyle w:val="ListLevel0"/>
          </w:pPr>
          <w:r w:rsidRPr="00FF2450">
            <w:t>(a)</w:t>
          </w:r>
          <w:r w:rsidRPr="00FF2450">
            <w:tab/>
            <w:t>Speech discrimination test: discriminating speech against other noise including other sources of verbal communication and ambient noise in the working environment, but not against engine noise.</w:t>
          </w:r>
        </w:p>
        <w:p w14:paraId="5B09DB79" w14:textId="77777777" w:rsidR="004873BF" w:rsidRPr="00FF2450" w:rsidRDefault="00581773" w:rsidP="002063D7">
          <w:pPr>
            <w:pStyle w:val="ListLevel0"/>
          </w:pPr>
          <w:r w:rsidRPr="00FF2450">
            <w:t>(b)</w:t>
          </w:r>
          <w:r w:rsidRPr="00FF2450">
            <w:tab/>
            <w:t>Functional hearing test: the objective of this test is to evaluate the controller’s ability to hear the full range of communications that occur in an operational environment and not just through a headset or speaker.</w:t>
          </w:r>
        </w:p>
        <w:p w14:paraId="2435AA91" w14:textId="77777777" w:rsidR="004873BF" w:rsidRPr="00FF2450" w:rsidRDefault="00581773" w:rsidP="002063D7">
          <w:pPr>
            <w:pStyle w:val="ListLevel0"/>
          </w:pPr>
          <w:r w:rsidRPr="00FF2450">
            <w:t>(c)</w:t>
          </w:r>
          <w:r w:rsidRPr="00FF2450">
            <w:tab/>
            <w:t>Prosthetic aid: the functional hearing test to be carried out with the prosthetic aid in use is to ensure that the individual is able to perform the functions of his/her licence and that the equipment is not adversely affected by interference from headsets or other factors.</w:t>
          </w:r>
        </w:p>
        <w:p w14:paraId="39DD4EF3" w14:textId="77777777" w:rsidR="004873BF" w:rsidRPr="00FF2450" w:rsidRDefault="00581773" w:rsidP="002063D7">
          <w:pPr>
            <w:pStyle w:val="ListLevel0"/>
          </w:pPr>
          <w:r w:rsidRPr="00FF2450">
            <w:t>(d)</w:t>
          </w:r>
          <w:r w:rsidRPr="00FF2450">
            <w:tab/>
            <w:t>Pure-tone audiometry: testing at frequencies at or above 4 000 Hz will aid the early diagnosis of acoustic neuroma, noise-induced hearing loss (NIH) and other disorders of hearing. Particular attention should be paid in cases where there is a significant difference between thresholds of the left and right ear.</w:t>
          </w:r>
        </w:p>
      </w:sdtContent>
    </w:sdt>
    <w:bookmarkStart w:id="2120" w:name="_DxCrossRefBm1379192785" w:displacedByCustomXml="next"/>
    <w:bookmarkStart w:id="2121" w:name="_DxCrossRefBm9000338" w:displacedByCustomXml="next"/>
    <w:bookmarkStart w:id="2122" w:name="_Toc427661681" w:displacedByCustomXml="next"/>
    <w:bookmarkStart w:id="2123" w:name="_Toc409683378" w:displacedByCustomXml="next"/>
    <w:bookmarkStart w:id="2124" w:name="_Toc405820217" w:displacedByCustomXml="next"/>
    <w:bookmarkStart w:id="2125" w:name="_Toc373246787" w:displacedByCustomXml="next"/>
    <w:sdt>
      <w:sdtPr>
        <w:rPr>
          <w:b w:val="0"/>
          <w:color w:val="auto"/>
          <w:sz w:val="22"/>
          <w:szCs w:val="24"/>
          <w:lang w:val="en-US"/>
        </w:rPr>
        <w:alias w:val="topic"/>
        <w:tag w:val="topic"/>
        <w:id w:val="40286936"/>
      </w:sdtPr>
      <w:sdtContent>
        <w:p w14:paraId="7A2A84AF" w14:textId="77777777" w:rsidR="005F4710" w:rsidRPr="00FF2450" w:rsidRDefault="00581773" w:rsidP="000F573D">
          <w:pPr>
            <w:pStyle w:val="Heading4IR"/>
          </w:pPr>
          <w:r w:rsidRPr="00FF2450">
            <w:t>ATCO.MED.B.085</w:t>
          </w:r>
          <w:r w:rsidR="00A362FF">
            <w:t xml:space="preserve"> </w:t>
          </w:r>
          <w:r w:rsidRPr="00FF2450">
            <w:t xml:space="preserve"> Dermatology</w:t>
          </w:r>
          <w:bookmarkEnd w:id="2122"/>
          <w:bookmarkEnd w:id="2121"/>
          <w:bookmarkEnd w:id="2120"/>
        </w:p>
        <w:p w14:paraId="4C31278F" w14:textId="77777777" w:rsidR="005F4710" w:rsidRPr="00FF2450" w:rsidRDefault="00581773" w:rsidP="005B67A6">
          <w:r w:rsidRPr="00FF2450">
            <w:t>Applicants shall have no established dermatological condition likely to interfere with the safe exercise of the privileges of the licence held.</w:t>
          </w:r>
        </w:p>
        <w:bookmarkEnd w:id="2123" w:displacedByCustomXml="next"/>
        <w:bookmarkEnd w:id="2124" w:displacedByCustomXml="next"/>
        <w:bookmarkEnd w:id="2125" w:displacedByCustomXml="next"/>
      </w:sdtContent>
    </w:sdt>
    <w:bookmarkStart w:id="2126" w:name="_DxCrossRefBm1379192786" w:displacedByCustomXml="next"/>
    <w:bookmarkStart w:id="2127" w:name="_DxCrossRefBm9000339" w:displacedByCustomXml="next"/>
    <w:bookmarkStart w:id="2128" w:name="_Toc427661682" w:displacedByCustomXml="next"/>
    <w:bookmarkStart w:id="2129" w:name="_Toc409683378_0" w:displacedByCustomXml="next"/>
    <w:bookmarkStart w:id="2130" w:name="_Toc405820217_0" w:displacedByCustomXml="next"/>
    <w:bookmarkStart w:id="2131" w:name="_Toc373246787_0" w:displacedByCustomXml="next"/>
    <w:sdt>
      <w:sdtPr>
        <w:rPr>
          <w:b w:val="0"/>
          <w:color w:val="auto"/>
          <w:sz w:val="22"/>
          <w:lang w:val="en-US"/>
        </w:rPr>
        <w:alias w:val="topic"/>
        <w:tag w:val="topic"/>
        <w:id w:val="1642036005"/>
      </w:sdtPr>
      <w:sdtContent>
        <w:p w14:paraId="14C767B4" w14:textId="77777777" w:rsidR="004873BF" w:rsidRPr="00FF2450" w:rsidRDefault="00581773" w:rsidP="000F573D">
          <w:pPr>
            <w:pStyle w:val="Heading5AMC"/>
          </w:pPr>
          <w:r w:rsidRPr="00FF2450">
            <w:t>AMC1 ATCO.MED.B.085 Dermatology</w:t>
          </w:r>
          <w:bookmarkEnd w:id="2131"/>
          <w:bookmarkEnd w:id="2130"/>
          <w:bookmarkEnd w:id="2129"/>
          <w:bookmarkEnd w:id="2128"/>
          <w:r w:rsidRPr="00FF2450">
            <w:t xml:space="preserve"> </w:t>
          </w:r>
          <w:bookmarkEnd w:id="2127"/>
          <w:bookmarkEnd w:id="2126"/>
        </w:p>
        <w:p w14:paraId="40E21432" w14:textId="77777777" w:rsidR="004873BF" w:rsidRPr="00FF2450" w:rsidRDefault="00581773" w:rsidP="004720A3">
          <w:pPr>
            <w:pStyle w:val="ListLevel0"/>
          </w:pPr>
          <w:r w:rsidRPr="00FF2450">
            <w:t>(a)</w:t>
          </w:r>
          <w:r w:rsidRPr="00FF2450">
            <w:tab/>
            <w:t>Referral to the licensing authority should be made if doubt exists about the fitness of an applicant with eczema (exogenous and endogenous), severe psoriasis, chronic infections, drug-induced or bullous eruptions or urticaria.</w:t>
          </w:r>
        </w:p>
        <w:p w14:paraId="3C2D97A8" w14:textId="77777777" w:rsidR="004873BF" w:rsidRPr="00FF2450" w:rsidRDefault="00581773" w:rsidP="002063D7">
          <w:pPr>
            <w:pStyle w:val="ListLevel0"/>
          </w:pPr>
          <w:r w:rsidRPr="00FF2450">
            <w:t>(b)</w:t>
          </w:r>
          <w:r w:rsidRPr="00FF2450">
            <w:rPr>
              <w:b/>
            </w:rPr>
            <w:tab/>
          </w:r>
          <w:r w:rsidRPr="00FF2450">
            <w:t>Systemic effects of radiation or pharmacological treatment for a dermatological condition should be evaluated before a fit assessment may be considered.</w:t>
          </w:r>
        </w:p>
        <w:p w14:paraId="3C1FEB89" w14:textId="77777777" w:rsidR="004873BF" w:rsidRPr="00FF2450" w:rsidRDefault="00581773" w:rsidP="002063D7">
          <w:pPr>
            <w:pStyle w:val="ListLevel0"/>
          </w:pPr>
          <w:r w:rsidRPr="00FF2450">
            <w:t>(c)</w:t>
          </w:r>
          <w:r w:rsidRPr="00FF2450">
            <w:tab/>
            <w:t>An applicant with a skin condition that causes pain, discomfort, irritation or itching may only be assessed as fit if the condition can be controlled and does not interfere with the safe exercise of the privileges of the licence.</w:t>
          </w:r>
        </w:p>
        <w:p w14:paraId="2F9BC900" w14:textId="77777777" w:rsidR="004873BF" w:rsidRPr="00FF2450" w:rsidRDefault="00581773" w:rsidP="002063D7">
          <w:pPr>
            <w:pStyle w:val="ListLevel0"/>
          </w:pPr>
          <w:r w:rsidRPr="00FF2450">
            <w:t>(d)</w:t>
          </w:r>
          <w:r w:rsidRPr="00FF2450">
            <w:tab/>
            <w:t>In cases where a dermatological condition is associated with a systemic illness, full consideration should be given to the underlying illness before a fit assessment may be considered.</w:t>
          </w:r>
        </w:p>
      </w:sdtContent>
    </w:sdt>
    <w:bookmarkStart w:id="2132" w:name="_Toc373246788" w:displacedByCustomXml="next"/>
    <w:bookmarkStart w:id="2133" w:name="_Toc405820218" w:displacedByCustomXml="next"/>
    <w:bookmarkStart w:id="2134" w:name="_Toc409683379" w:displacedByCustomXml="next"/>
    <w:bookmarkStart w:id="2135" w:name="_DxCrossRefBm1379192787" w:displacedByCustomXml="next"/>
    <w:bookmarkStart w:id="2136" w:name="_DxCrossRefBm9000340" w:displacedByCustomXml="next"/>
    <w:bookmarkStart w:id="2137" w:name="_Toc427661683" w:displacedByCustomXml="next"/>
    <w:sdt>
      <w:sdtPr>
        <w:rPr>
          <w:b w:val="0"/>
          <w:color w:val="auto"/>
          <w:sz w:val="22"/>
          <w:szCs w:val="24"/>
          <w:lang w:val="en-US"/>
        </w:rPr>
        <w:alias w:val="topic"/>
        <w:tag w:val="topic"/>
        <w:id w:val="489873636"/>
      </w:sdtPr>
      <w:sdtContent>
        <w:p w14:paraId="067AE3DD" w14:textId="77777777" w:rsidR="005F4710" w:rsidRPr="00FF2450" w:rsidRDefault="00581773" w:rsidP="000F573D">
          <w:pPr>
            <w:pStyle w:val="Heading4IR"/>
          </w:pPr>
          <w:r w:rsidRPr="00FF2450">
            <w:t>ATCO.MED.B.090 Oncology</w:t>
          </w:r>
          <w:bookmarkEnd w:id="2137"/>
          <w:bookmarkEnd w:id="2136"/>
          <w:bookmarkEnd w:id="2135"/>
        </w:p>
        <w:p w14:paraId="3384471D" w14:textId="77777777" w:rsidR="005F4710" w:rsidRPr="00FF2450" w:rsidRDefault="00581773" w:rsidP="00A86379">
          <w:pPr>
            <w:pStyle w:val="ListLevel0"/>
          </w:pPr>
          <w:r w:rsidRPr="00FF2450">
            <w:t>(a)</w:t>
          </w:r>
          <w:r w:rsidRPr="00FF2450">
            <w:tab/>
            <w:t>After diagnosis of primary or secondary malignant disease, applicants shall be referred to the licensing authority and shall undergo satisfactory oncological evaluation before a fit assessment may be considered.</w:t>
          </w:r>
        </w:p>
        <w:bookmarkEnd w:id="2134"/>
        <w:bookmarkEnd w:id="2133"/>
        <w:bookmarkEnd w:id="2132"/>
        <w:p w14:paraId="74A8F55B" w14:textId="77777777" w:rsidR="005F4710" w:rsidRPr="00FF2450" w:rsidRDefault="00581773" w:rsidP="007C227B">
          <w:pPr>
            <w:pStyle w:val="ListLevel0"/>
          </w:pPr>
          <w:r w:rsidRPr="00FF2450">
            <w:t>(b)</w:t>
          </w:r>
          <w:r w:rsidRPr="00FF2450">
            <w:tab/>
            <w:t>Applicants with an established history or clinical diagnosis of an intracerebral malignant tumour shall be assessed as unfit.</w:t>
          </w:r>
        </w:p>
      </w:sdtContent>
    </w:sdt>
    <w:bookmarkStart w:id="2138" w:name="_DxCrossRefBm1379192788" w:displacedByCustomXml="next"/>
    <w:bookmarkStart w:id="2139" w:name="_DxCrossRefBm9000341" w:displacedByCustomXml="next"/>
    <w:bookmarkStart w:id="2140" w:name="_Toc427661684" w:displacedByCustomXml="next"/>
    <w:bookmarkStart w:id="2141" w:name="_Toc409683379_0" w:displacedByCustomXml="next"/>
    <w:bookmarkStart w:id="2142" w:name="_Toc405820218_0" w:displacedByCustomXml="next"/>
    <w:bookmarkStart w:id="2143" w:name="_Toc373246788_0" w:displacedByCustomXml="next"/>
    <w:sdt>
      <w:sdtPr>
        <w:rPr>
          <w:b w:val="0"/>
          <w:color w:val="auto"/>
          <w:sz w:val="22"/>
          <w:lang w:val="en-US"/>
        </w:rPr>
        <w:alias w:val="topic"/>
        <w:tag w:val="topic"/>
        <w:id w:val="1066038877"/>
      </w:sdtPr>
      <w:sdtContent>
        <w:p w14:paraId="10D98B63" w14:textId="77777777" w:rsidR="004873BF" w:rsidRPr="00FF2450" w:rsidRDefault="00581773" w:rsidP="000F573D">
          <w:pPr>
            <w:pStyle w:val="Heading5AMC"/>
          </w:pPr>
          <w:r w:rsidRPr="00FF2450">
            <w:t>AMC1 ATCO.MED.B.090</w:t>
          </w:r>
          <w:r w:rsidR="004A7E4C">
            <w:t xml:space="preserve"> </w:t>
          </w:r>
          <w:r w:rsidRPr="00FF2450">
            <w:t xml:space="preserve"> Oncology</w:t>
          </w:r>
          <w:bookmarkEnd w:id="2143"/>
          <w:bookmarkEnd w:id="2142"/>
          <w:bookmarkEnd w:id="2141"/>
          <w:bookmarkEnd w:id="2140"/>
          <w:r w:rsidRPr="00FF2450">
            <w:t xml:space="preserve"> </w:t>
          </w:r>
          <w:bookmarkEnd w:id="2139"/>
          <w:bookmarkEnd w:id="2138"/>
        </w:p>
        <w:p w14:paraId="04C51B07" w14:textId="77777777" w:rsidR="004873BF" w:rsidRPr="00FF2450" w:rsidRDefault="00581773" w:rsidP="00092C02">
          <w:pPr>
            <w:pStyle w:val="ListLevel0"/>
          </w:pPr>
          <w:r w:rsidRPr="00FF2450">
            <w:t>(a)</w:t>
          </w:r>
          <w:r w:rsidRPr="00FF2450">
            <w:rPr>
              <w:b/>
            </w:rPr>
            <w:tab/>
          </w:r>
          <w:r w:rsidRPr="00FF2450">
            <w:t>Applicants who have been diagnosed with a malignant disease may be assessed as fit provided:</w:t>
          </w:r>
        </w:p>
        <w:p w14:paraId="18AA88A7" w14:textId="77777777" w:rsidR="004873BF" w:rsidRPr="00FF2450" w:rsidRDefault="00581773" w:rsidP="00CF7F7A">
          <w:pPr>
            <w:pStyle w:val="ListLevel1"/>
          </w:pPr>
          <w:r w:rsidRPr="00FF2450">
            <w:t>(1)</w:t>
          </w:r>
          <w:r w:rsidRPr="00FF2450">
            <w:tab/>
            <w:t>after primary treatment there is no evidence of residual malignant disease likely to interfere with the safe exercise of the privileges of the licence;</w:t>
          </w:r>
        </w:p>
        <w:p w14:paraId="61492F7B" w14:textId="77777777" w:rsidR="004873BF" w:rsidRPr="00FF2450" w:rsidRDefault="00581773" w:rsidP="00CF7F7A">
          <w:pPr>
            <w:pStyle w:val="ListLevel1"/>
          </w:pPr>
          <w:r w:rsidRPr="00FF2450">
            <w:t>(2)</w:t>
          </w:r>
          <w:r w:rsidRPr="00FF2450">
            <w:tab/>
            <w:t>time appropriate to the type of tumour has elapsed since the end of primary treatment;</w:t>
          </w:r>
        </w:p>
        <w:p w14:paraId="4FAF6018" w14:textId="77777777" w:rsidR="004873BF" w:rsidRPr="00FF2450" w:rsidRDefault="00581773" w:rsidP="00CF7F7A">
          <w:pPr>
            <w:pStyle w:val="ListLevel1"/>
          </w:pPr>
          <w:r w:rsidRPr="00FF2450">
            <w:t>(3)</w:t>
          </w:r>
          <w:r w:rsidRPr="00FF2450">
            <w:tab/>
            <w:t>the risk of incapacitation from a recurrence or metastasis is sufficiently low;</w:t>
          </w:r>
        </w:p>
        <w:p w14:paraId="16064D77" w14:textId="77777777" w:rsidR="004873BF" w:rsidRPr="00FF2450" w:rsidRDefault="00581773" w:rsidP="00CF7F7A">
          <w:pPr>
            <w:pStyle w:val="ListLevel1"/>
          </w:pPr>
          <w:r w:rsidRPr="00FF2450">
            <w:t>(4)</w:t>
          </w:r>
          <w:r w:rsidRPr="00FF2450">
            <w:tab/>
            <w:t xml:space="preserve">there is no evidence of short- or long-term sequelae from treatment. Special attention should be paid to applicants who have received anthracycline chemotherapy; </w:t>
          </w:r>
        </w:p>
        <w:p w14:paraId="0AD6926B" w14:textId="77777777" w:rsidR="004873BF" w:rsidRPr="00FF2450" w:rsidRDefault="00581773" w:rsidP="00CF7F7A">
          <w:pPr>
            <w:pStyle w:val="ListLevel1"/>
          </w:pPr>
          <w:r w:rsidRPr="00FF2450">
            <w:t>(5)</w:t>
          </w:r>
          <w:r w:rsidRPr="00FF2450">
            <w:tab/>
            <w:t>satisfactory oncology follow-up reports are provided to the licensing authority.</w:t>
          </w:r>
        </w:p>
        <w:p w14:paraId="64BBD196" w14:textId="77777777" w:rsidR="004873BF" w:rsidRPr="00FF2450" w:rsidRDefault="00581773" w:rsidP="00704CB6">
          <w:pPr>
            <w:pStyle w:val="ListLevel0"/>
          </w:pPr>
          <w:r w:rsidRPr="00FF2450">
            <w:t>(b)</w:t>
          </w:r>
          <w:r w:rsidRPr="00FF2450">
            <w:tab/>
            <w:t>Applicants receiving ongoing chemotherapy or radiation treatment should be assessed as unfit.</w:t>
          </w:r>
        </w:p>
        <w:p w14:paraId="1464429C" w14:textId="77777777" w:rsidR="004873BF" w:rsidRPr="00FF2450" w:rsidRDefault="00581773" w:rsidP="00704CB6">
          <w:pPr>
            <w:pStyle w:val="ListLevel0"/>
          </w:pPr>
          <w:r w:rsidRPr="00FF2450">
            <w:t>(c)</w:t>
          </w:r>
          <w:r w:rsidRPr="00FF2450">
            <w:tab/>
            <w:t>Applicants with a benign intracerebral tumour may be assessed as fit after satisfactory specialist and neurological evaluation and the condition does not compromise the safe exercise of the privileges of the licence.</w:t>
          </w:r>
        </w:p>
        <w:p w14:paraId="655C095A" w14:textId="77777777" w:rsidR="004873BF" w:rsidRPr="00FF2450" w:rsidRDefault="00581773" w:rsidP="00B24CE6">
          <w:pPr>
            <w:pStyle w:val="ListLevel0"/>
          </w:pPr>
          <w:r w:rsidRPr="00FF2450">
            <w:t>(d)</w:t>
          </w:r>
          <w:r w:rsidRPr="00FF2450">
            <w:tab/>
            <w:t>Applicants with pre-malignant conditions may be assessed as fit if treated or excised as necessary and there is a regular follow-up.</w:t>
          </w:r>
        </w:p>
      </w:sdtContent>
    </w:sdt>
    <w:bookmarkStart w:id="2144" w:name="_Toc256000154" w:displacedByCustomXml="next"/>
    <w:sdt>
      <w:sdtPr>
        <w:alias w:val="heading"/>
        <w:tag w:val="heading"/>
        <w:id w:val="24421301"/>
      </w:sdtPr>
      <w:sdtContent>
        <w:p w14:paraId="16DFA1C2" w14:textId="77777777" w:rsidR="00090094" w:rsidRDefault="00581773">
          <w:pPr>
            <w:pStyle w:val="Heading2"/>
          </w:pPr>
          <w:r>
            <w:t>SUBPART C – AERO-MEDICAL EXAMINERS (AMES)</w:t>
          </w:r>
        </w:p>
        <w:bookmarkEnd w:id="2144" w:displacedByCustomXml="next"/>
      </w:sdtContent>
    </w:sdt>
    <w:bookmarkStart w:id="2145" w:name="_DxCrossRefBm1379192789" w:displacedByCustomXml="next"/>
    <w:bookmarkStart w:id="2146" w:name="_DxCrossRefBm9000342" w:displacedByCustomXml="next"/>
    <w:bookmarkStart w:id="2147" w:name="_Toc427661686" w:displacedByCustomXml="next"/>
    <w:bookmarkStart w:id="2148" w:name="_Toc256000155" w:displacedByCustomXml="next"/>
    <w:sdt>
      <w:sdtPr>
        <w:rPr>
          <w:b w:val="0"/>
          <w:color w:val="auto"/>
          <w:sz w:val="22"/>
          <w:szCs w:val="24"/>
          <w:lang w:val="en-US"/>
        </w:rPr>
        <w:alias w:val="topic"/>
        <w:tag w:val="topic"/>
        <w:id w:val="-871676193"/>
      </w:sdtPr>
      <w:sdtContent>
        <w:p w14:paraId="1C4D3DB6" w14:textId="77777777" w:rsidR="005F4710" w:rsidRPr="00FF2450" w:rsidRDefault="00581773" w:rsidP="000F573D">
          <w:pPr>
            <w:pStyle w:val="Heading3IR"/>
          </w:pPr>
          <w:r w:rsidRPr="00FF2450">
            <w:t xml:space="preserve">ATCO.MED.C.001 </w:t>
          </w:r>
          <w:r w:rsidR="00CD214B">
            <w:t xml:space="preserve"> </w:t>
          </w:r>
          <w:r w:rsidRPr="00FF2450">
            <w:t>Privileges</w:t>
          </w:r>
          <w:bookmarkEnd w:id="2148"/>
          <w:bookmarkEnd w:id="2147"/>
          <w:bookmarkEnd w:id="2146"/>
          <w:bookmarkEnd w:id="2145"/>
        </w:p>
        <w:p w14:paraId="5A45255D" w14:textId="77777777" w:rsidR="005F4710" w:rsidRPr="00FF2450" w:rsidRDefault="00581773" w:rsidP="00F22710">
          <w:pPr>
            <w:pStyle w:val="ListLevel0"/>
          </w:pPr>
          <w:r w:rsidRPr="00FF2450">
            <w:t>(a)</w:t>
          </w:r>
          <w:r w:rsidRPr="00FF2450">
            <w:tab/>
            <w:t>In accordance with this Part, the privileges of an AME ar</w:t>
          </w:r>
          <w:r w:rsidR="007F07B1">
            <w:t>e to revalidate and renew class </w:t>
          </w:r>
          <w:r w:rsidRPr="00FF2450">
            <w:t>3 medical certificates, and to conduct the relevant aero-medical examinations and assessments.</w:t>
          </w:r>
        </w:p>
        <w:p w14:paraId="29B74E1B" w14:textId="77777777" w:rsidR="005F4710" w:rsidRPr="00FF2450" w:rsidRDefault="00581773" w:rsidP="00704CB6">
          <w:pPr>
            <w:pStyle w:val="ListLevel0"/>
          </w:pPr>
          <w:r w:rsidRPr="00FF2450">
            <w:t>(b)</w:t>
          </w:r>
          <w:r w:rsidRPr="00FF2450">
            <w:tab/>
            <w:t>The scope of the privileges of the AME, and any condition thereof, shall be specified in the certificate.</w:t>
          </w:r>
        </w:p>
        <w:p w14:paraId="783C3C2B" w14:textId="77777777" w:rsidR="005F4710" w:rsidRPr="00FF2450" w:rsidRDefault="00581773" w:rsidP="00704CB6">
          <w:pPr>
            <w:pStyle w:val="ListLevel0"/>
          </w:pPr>
          <w:r w:rsidRPr="00FF2450">
            <w:t>(c)</w:t>
          </w:r>
          <w:r w:rsidRPr="00FF2450">
            <w:tab/>
          </w:r>
          <w:r w:rsidR="006A797F">
            <w:t>Holders of an AME certificate shall not undertake aero-medical examinations and assessments in a State other than the Republic of Armenia that issued their AME certificate, unless they have</w:t>
          </w:r>
          <w:r w:rsidRPr="00FF2450">
            <w:t>:</w:t>
          </w:r>
        </w:p>
        <w:p w14:paraId="39DD4012" w14:textId="77777777" w:rsidR="00732B06" w:rsidRPr="00FF2450" w:rsidRDefault="00581773" w:rsidP="00D3148D">
          <w:pPr>
            <w:pStyle w:val="ListLevel1"/>
          </w:pPr>
          <w:r w:rsidRPr="00FF2450">
            <w:t>(1)</w:t>
          </w:r>
          <w:r w:rsidRPr="00FF2450">
            <w:tab/>
            <w:t>been granted access by the host State to exercise their professional activities as a specialised doctor;</w:t>
          </w:r>
        </w:p>
        <w:p w14:paraId="77EFD584" w14:textId="77777777" w:rsidR="00732B06" w:rsidRPr="00FF2450" w:rsidRDefault="00581773" w:rsidP="00D3148D">
          <w:pPr>
            <w:pStyle w:val="ListLevel1"/>
          </w:pPr>
          <w:r w:rsidRPr="00FF2450">
            <w:t>(2)</w:t>
          </w:r>
          <w:r w:rsidRPr="00FF2450">
            <w:tab/>
            <w:t>informed the competent authority of the host State of their intention to conduct aero-medical examinations and assessments and to issue medical certificates within the scope of their privileges as AME; and</w:t>
          </w:r>
        </w:p>
        <w:p w14:paraId="46DF2722" w14:textId="77777777" w:rsidR="00732B06" w:rsidRPr="00FF2450" w:rsidRDefault="00581773" w:rsidP="00D3148D">
          <w:pPr>
            <w:pStyle w:val="ListLevel1"/>
          </w:pPr>
          <w:r w:rsidRPr="00FF2450">
            <w:t>(3)</w:t>
          </w:r>
          <w:r w:rsidRPr="00FF2450">
            <w:tab/>
            <w:t>received a briefing from the competent authority of the host State.</w:t>
          </w:r>
        </w:p>
      </w:sdtContent>
    </w:sdt>
    <w:bookmarkStart w:id="2149" w:name="_DxCrossRefBm1379192790" w:displacedByCustomXml="next"/>
    <w:bookmarkStart w:id="2150" w:name="_DxCrossRefBm9000343" w:displacedByCustomXml="next"/>
    <w:bookmarkStart w:id="2151" w:name="_Toc427661687" w:displacedByCustomXml="next"/>
    <w:bookmarkStart w:id="2152" w:name="_Toc256000156" w:displacedByCustomXml="next"/>
    <w:sdt>
      <w:sdtPr>
        <w:rPr>
          <w:b w:val="0"/>
          <w:color w:val="auto"/>
          <w:sz w:val="22"/>
          <w:szCs w:val="24"/>
          <w:lang w:val="en-US"/>
        </w:rPr>
        <w:alias w:val="topic"/>
        <w:tag w:val="topic"/>
        <w:id w:val="-2054269225"/>
      </w:sdtPr>
      <w:sdtContent>
        <w:p w14:paraId="79ED18B1" w14:textId="77777777" w:rsidR="005F4710" w:rsidRPr="00FF2450" w:rsidRDefault="00581773" w:rsidP="000F573D">
          <w:pPr>
            <w:pStyle w:val="Heading3IR"/>
          </w:pPr>
          <w:r w:rsidRPr="00FF2450">
            <w:t xml:space="preserve">ATCO.MED.C.005 </w:t>
          </w:r>
          <w:r w:rsidR="00B25130">
            <w:t xml:space="preserve"> </w:t>
          </w:r>
          <w:r w:rsidRPr="00FF2450">
            <w:t>Application</w:t>
          </w:r>
          <w:bookmarkEnd w:id="2152"/>
          <w:bookmarkEnd w:id="2151"/>
          <w:bookmarkEnd w:id="2150"/>
          <w:bookmarkEnd w:id="2149"/>
        </w:p>
        <w:p w14:paraId="17D93A3C" w14:textId="77777777" w:rsidR="005F4710" w:rsidRPr="00FF2450" w:rsidRDefault="00581773" w:rsidP="00AF38B2">
          <w:pPr>
            <w:pStyle w:val="ListLevel0"/>
          </w:pPr>
          <w:r w:rsidRPr="00FF2450">
            <w:t>(a)</w:t>
          </w:r>
          <w:r w:rsidRPr="00FF2450">
            <w:tab/>
            <w:t xml:space="preserve">The application for an AME certificate shall be submitted in accordance with the procedure established by the </w:t>
          </w:r>
          <w:r w:rsidR="007C227B">
            <w:t>Committee</w:t>
          </w:r>
          <w:r w:rsidRPr="00FF2450">
            <w:t>.</w:t>
          </w:r>
        </w:p>
        <w:p w14:paraId="039BD410" w14:textId="77777777" w:rsidR="005F4710" w:rsidRPr="00FF2450" w:rsidRDefault="00581773" w:rsidP="00704CB6">
          <w:pPr>
            <w:pStyle w:val="ListLevel0"/>
          </w:pPr>
          <w:r w:rsidRPr="00FF2450">
            <w:t>(b)</w:t>
          </w:r>
          <w:r w:rsidRPr="00FF2450">
            <w:tab/>
            <w:t xml:space="preserve">Applicants for an AME certificate shall provide the </w:t>
          </w:r>
          <w:r w:rsidR="007C227B">
            <w:t>Committee</w:t>
          </w:r>
          <w:r w:rsidRPr="00FF2450">
            <w:t xml:space="preserve"> with:</w:t>
          </w:r>
        </w:p>
        <w:p w14:paraId="0C230923" w14:textId="77777777" w:rsidR="005F4710" w:rsidRPr="00FF2450" w:rsidRDefault="00581773" w:rsidP="001970A3">
          <w:pPr>
            <w:pStyle w:val="ListLevel1"/>
          </w:pPr>
          <w:r w:rsidRPr="00FF2450">
            <w:t>(1)</w:t>
          </w:r>
          <w:r w:rsidRPr="00FF2450">
            <w:tab/>
            <w:t>personal details and professional address;</w:t>
          </w:r>
        </w:p>
        <w:p w14:paraId="37223458" w14:textId="77777777" w:rsidR="005F4710" w:rsidRPr="00FF2450" w:rsidRDefault="00581773" w:rsidP="001970A3">
          <w:pPr>
            <w:pStyle w:val="ListLevel1"/>
          </w:pPr>
          <w:r w:rsidRPr="00FF2450">
            <w:t>(2)</w:t>
          </w:r>
          <w:r w:rsidR="00A25B5E">
            <w:tab/>
          </w:r>
          <w:r w:rsidRPr="00FF2450">
            <w:t xml:space="preserve">documentation demonstrating that they comply with the requirements established in </w:t>
          </w:r>
          <w:hyperlink w:anchor="_DxCrossRefBm1379192791" w:history="1">
            <w:r>
              <w:rPr>
                <w:rStyle w:val="Hyperlink"/>
              </w:rPr>
              <w:t>ATCO.MED.C.010</w:t>
            </w:r>
          </w:hyperlink>
          <w:r>
            <w:t>, including the certificate of completion of the training courses in aviation medicine appropriate to the privileges they apply for;</w:t>
          </w:r>
        </w:p>
        <w:p w14:paraId="363EE963" w14:textId="77777777" w:rsidR="005F4710" w:rsidRPr="00FF2450" w:rsidRDefault="00581773" w:rsidP="001970A3">
          <w:pPr>
            <w:pStyle w:val="ListLevel1"/>
          </w:pPr>
          <w:r w:rsidRPr="00FF2450">
            <w:t>(3)</w:t>
          </w:r>
          <w:r w:rsidRPr="00FF2450">
            <w:tab/>
            <w:t>a written declaration that the AME will issue medical certificates on the basis of the requirements of this Part.</w:t>
          </w:r>
        </w:p>
        <w:p w14:paraId="268C5781" w14:textId="77777777" w:rsidR="005F4710" w:rsidRPr="00FF2450" w:rsidRDefault="00581773" w:rsidP="00704CB6">
          <w:pPr>
            <w:pStyle w:val="ListLevel0"/>
          </w:pPr>
          <w:r w:rsidRPr="00FF2450">
            <w:t>(c)</w:t>
          </w:r>
          <w:r w:rsidRPr="00FF2450">
            <w:tab/>
            <w:t xml:space="preserve">When the AME undertakes aero-medical examinations in more than one location, they shall provide the </w:t>
          </w:r>
          <w:r w:rsidR="007C227B">
            <w:t>Committee</w:t>
          </w:r>
          <w:r w:rsidRPr="00FF2450">
            <w:t xml:space="preserve"> with relevant information regarding all practice locations and practice facilities.</w:t>
          </w:r>
        </w:p>
      </w:sdtContent>
    </w:sdt>
    <w:bookmarkStart w:id="2153" w:name="_DxCrossRefBm1379192791" w:displacedByCustomXml="next"/>
    <w:bookmarkStart w:id="2154" w:name="_DxCrossRefBm9000344" w:displacedByCustomXml="next"/>
    <w:bookmarkStart w:id="2155" w:name="_Toc427661688" w:displacedByCustomXml="next"/>
    <w:bookmarkStart w:id="2156" w:name="_Toc256000157" w:displacedByCustomXml="next"/>
    <w:sdt>
      <w:sdtPr>
        <w:rPr>
          <w:b w:val="0"/>
          <w:color w:val="auto"/>
          <w:sz w:val="22"/>
          <w:szCs w:val="24"/>
          <w:lang w:val="en-US"/>
        </w:rPr>
        <w:alias w:val="topic"/>
        <w:tag w:val="topic"/>
        <w:id w:val="-1253478747"/>
      </w:sdtPr>
      <w:sdtContent>
        <w:p w14:paraId="7105AFD9" w14:textId="77777777" w:rsidR="005F4710" w:rsidRPr="00FF2450" w:rsidRDefault="00581773" w:rsidP="000F573D">
          <w:pPr>
            <w:pStyle w:val="Heading3IR"/>
          </w:pPr>
          <w:r w:rsidRPr="00FF2450">
            <w:t xml:space="preserve">ATCO.MED.C.010 </w:t>
          </w:r>
          <w:r w:rsidR="0018605F">
            <w:t xml:space="preserve"> </w:t>
          </w:r>
          <w:r w:rsidRPr="00FF2450">
            <w:t>Requirements for the issue of an AME certificate</w:t>
          </w:r>
          <w:bookmarkEnd w:id="2156"/>
          <w:bookmarkEnd w:id="2155"/>
          <w:bookmarkEnd w:id="2154"/>
          <w:bookmarkEnd w:id="2153"/>
        </w:p>
        <w:p w14:paraId="02381CAF" w14:textId="77777777" w:rsidR="005F4710" w:rsidRPr="00FF2450" w:rsidRDefault="00581773" w:rsidP="002733A3">
          <w:r w:rsidRPr="00FF2450">
            <w:t>Applicants for an AME certificate with the privileges for the revalidation and renewal of class 3 medical certificates shall:</w:t>
          </w:r>
        </w:p>
        <w:p w14:paraId="3DB11B00" w14:textId="77777777" w:rsidR="005F4710" w:rsidRPr="00FF2450" w:rsidRDefault="00581773" w:rsidP="00704CB6">
          <w:pPr>
            <w:pStyle w:val="ListLevel0"/>
          </w:pPr>
          <w:r w:rsidRPr="00FF2450">
            <w:t>(a)</w:t>
          </w:r>
          <w:r w:rsidRPr="00FF2450">
            <w:tab/>
            <w:t>be fully qualified and licensed for the practice of medicine and hold a Certificate of Completion, or have evidence of, specialist medical training;</w:t>
          </w:r>
        </w:p>
        <w:p w14:paraId="4E659609" w14:textId="77777777" w:rsidR="005F4710" w:rsidRPr="00FF2450" w:rsidRDefault="00581773" w:rsidP="00704CB6">
          <w:pPr>
            <w:pStyle w:val="ListLevel0"/>
          </w:pPr>
          <w:r w:rsidRPr="00FF2450">
            <w:t>(b)</w:t>
          </w:r>
          <w:r w:rsidRPr="00FF2450">
            <w:tab/>
            <w:t>have successfully completed basic and advanced training courses in aviation medicine, including specific modules for the aero-medical assessment of air traffic controllers and the specific environment in air traffic control;</w:t>
          </w:r>
        </w:p>
        <w:p w14:paraId="2A39A93E" w14:textId="77777777" w:rsidR="005F4710" w:rsidRPr="00FF2450" w:rsidRDefault="00581773" w:rsidP="00704CB6">
          <w:pPr>
            <w:pStyle w:val="ListLevel0"/>
          </w:pPr>
          <w:r w:rsidRPr="00FF2450">
            <w:t>(c)</w:t>
          </w:r>
          <w:r w:rsidRPr="00FF2450">
            <w:tab/>
            <w:t>demonstrate to the competent authority that they:</w:t>
          </w:r>
        </w:p>
        <w:p w14:paraId="011E7E6D" w14:textId="77777777" w:rsidR="005F4710" w:rsidRPr="00FF2450" w:rsidRDefault="00581773" w:rsidP="004B3896">
          <w:pPr>
            <w:pStyle w:val="ListLevel1"/>
          </w:pPr>
          <w:r w:rsidRPr="00FF2450">
            <w:t>(1)</w:t>
          </w:r>
          <w:r w:rsidRPr="00FF2450">
            <w:tab/>
            <w:t>have adequate facilities, procedures, documentation and functioning equipment suitable for aero-medical examinations; and</w:t>
          </w:r>
        </w:p>
        <w:p w14:paraId="09E4D958" w14:textId="77777777" w:rsidR="002D4FDA" w:rsidRDefault="00581773" w:rsidP="004B3896">
          <w:pPr>
            <w:pStyle w:val="ListLevel1"/>
          </w:pPr>
          <w:r w:rsidRPr="00FF2450">
            <w:t>(2)</w:t>
          </w:r>
          <w:r w:rsidRPr="00FF2450">
            <w:tab/>
            <w:t>have in place the necessary procedures and conditions to ensure medical confidentiality.</w:t>
          </w:r>
        </w:p>
        <w:p w14:paraId="2B72ABDC" w14:textId="77777777" w:rsidR="005F4710" w:rsidRPr="00FF2450" w:rsidRDefault="00000000" w:rsidP="004B3896">
          <w:pPr>
            <w:pStyle w:val="ListLevel1"/>
          </w:pPr>
        </w:p>
      </w:sdtContent>
    </w:sdt>
    <w:bookmarkStart w:id="2157" w:name="_DxCrossRefBm1379192793" w:displacedByCustomXml="next"/>
    <w:bookmarkStart w:id="2158" w:name="_DxCrossRefBm9000345" w:displacedByCustomXml="next"/>
    <w:bookmarkStart w:id="2159" w:name="_Toc427661689" w:displacedByCustomXml="next"/>
    <w:bookmarkStart w:id="2160" w:name="_Toc256000158" w:displacedByCustomXml="next"/>
    <w:sdt>
      <w:sdtPr>
        <w:rPr>
          <w:b w:val="0"/>
          <w:color w:val="auto"/>
          <w:sz w:val="22"/>
          <w:szCs w:val="24"/>
          <w:lang w:val="en-US"/>
        </w:rPr>
        <w:alias w:val="topic"/>
        <w:tag w:val="topic"/>
        <w:id w:val="-520472415"/>
      </w:sdtPr>
      <w:sdtContent>
        <w:p w14:paraId="6937E050" w14:textId="77777777" w:rsidR="005F4710" w:rsidRPr="00FF2450" w:rsidRDefault="00581773" w:rsidP="000F573D">
          <w:pPr>
            <w:pStyle w:val="Heading3IR"/>
          </w:pPr>
          <w:r w:rsidRPr="00FF2450">
            <w:t xml:space="preserve">ATCO.MED.C.015 </w:t>
          </w:r>
          <w:r w:rsidR="003639C6">
            <w:t xml:space="preserve"> </w:t>
          </w:r>
          <w:r w:rsidRPr="00FF2450">
            <w:t>Training courses in aviation medicine</w:t>
          </w:r>
          <w:bookmarkEnd w:id="2160"/>
          <w:bookmarkEnd w:id="2159"/>
          <w:bookmarkEnd w:id="2158"/>
          <w:bookmarkEnd w:id="2157"/>
        </w:p>
        <w:p w14:paraId="1FA546E7" w14:textId="77777777" w:rsidR="005F4710" w:rsidRPr="00FF2450" w:rsidRDefault="00581773" w:rsidP="00E24374">
          <w:pPr>
            <w:pStyle w:val="ListLevel0"/>
          </w:pPr>
          <w:r w:rsidRPr="00FF2450">
            <w:t>(a)</w:t>
          </w:r>
          <w:r w:rsidRPr="00FF2450">
            <w:tab/>
            <w:t>Training courses in aviation medicine shall be approved by the competent authority of the State where the training provider has its principal place of business. The training provider shall demonstrate that the course syllabus contains the learning objectives to acquire the necessary competencies and that the persons in charge of providing the training have adequate knowledge and experience.</w:t>
          </w:r>
        </w:p>
        <w:p w14:paraId="229DC205" w14:textId="77777777" w:rsidR="005F4710" w:rsidRPr="00FF2450" w:rsidRDefault="00581773" w:rsidP="00704CB6">
          <w:pPr>
            <w:pStyle w:val="ListLevel0"/>
          </w:pPr>
          <w:r w:rsidRPr="00FF2450">
            <w:t>(b)</w:t>
          </w:r>
          <w:r w:rsidRPr="00FF2450">
            <w:tab/>
            <w:t>Except in the case of refresher training, the courses shall be concluded by a written examination on the subjects included in the course content.</w:t>
          </w:r>
        </w:p>
        <w:p w14:paraId="1928F2D7" w14:textId="77777777" w:rsidR="007C227B" w:rsidRDefault="00581773" w:rsidP="00704CB6">
          <w:pPr>
            <w:pStyle w:val="ListLevel0"/>
          </w:pPr>
          <w:r w:rsidRPr="00FF2450">
            <w:t>(c)</w:t>
          </w:r>
          <w:r w:rsidRPr="00FF2450">
            <w:tab/>
            <w:t>The training provider shall issue a certificate of completion to the applicants when they have obtained a pass in the examination.</w:t>
          </w:r>
        </w:p>
        <w:p w14:paraId="52F8DE59" w14:textId="77777777" w:rsidR="005F4710" w:rsidRPr="00FF2450" w:rsidRDefault="00000000" w:rsidP="00704CB6">
          <w:pPr>
            <w:pStyle w:val="ListLevel0"/>
          </w:pPr>
        </w:p>
      </w:sdtContent>
    </w:sdt>
    <w:bookmarkStart w:id="2161" w:name="_DxCrossRefBm1379192794" w:displacedByCustomXml="next"/>
    <w:bookmarkStart w:id="2162" w:name="_DxCrossRefBm9000346" w:displacedByCustomXml="next"/>
    <w:bookmarkStart w:id="2163" w:name="_Toc427661690" w:displacedByCustomXml="next"/>
    <w:bookmarkStart w:id="2164" w:name="_Toc409683381" w:displacedByCustomXml="next"/>
    <w:bookmarkStart w:id="2165" w:name="_Toc405820220" w:displacedByCustomXml="next"/>
    <w:bookmarkStart w:id="2166" w:name="_Toc373246790" w:displacedByCustomXml="next"/>
    <w:sdt>
      <w:sdtPr>
        <w:rPr>
          <w:b w:val="0"/>
          <w:color w:val="auto"/>
          <w:sz w:val="22"/>
          <w:lang w:val="en-US"/>
        </w:rPr>
        <w:alias w:val="topic"/>
        <w:tag w:val="topic"/>
        <w:id w:val="1164421799"/>
      </w:sdtPr>
      <w:sdtContent>
        <w:p w14:paraId="3076D7AC" w14:textId="77777777" w:rsidR="004873BF" w:rsidRPr="00FF2450" w:rsidRDefault="00581773" w:rsidP="000F573D">
          <w:pPr>
            <w:pStyle w:val="Heading4AMC"/>
          </w:pPr>
          <w:r w:rsidRPr="00FF2450">
            <w:t xml:space="preserve">AMC1 ATCO.MED.C.015 </w:t>
          </w:r>
          <w:r w:rsidR="00970B55">
            <w:t xml:space="preserve"> </w:t>
          </w:r>
          <w:r w:rsidRPr="00FF2450">
            <w:t>Training courses in aviation medicine</w:t>
          </w:r>
          <w:bookmarkEnd w:id="2166"/>
          <w:bookmarkEnd w:id="2165"/>
          <w:bookmarkEnd w:id="2164"/>
          <w:bookmarkEnd w:id="2163"/>
          <w:bookmarkEnd w:id="2162"/>
          <w:bookmarkEnd w:id="2161"/>
        </w:p>
        <w:p w14:paraId="5A3CA512" w14:textId="77777777" w:rsidR="004873BF" w:rsidRPr="00FF2450" w:rsidRDefault="00581773" w:rsidP="003C04C5">
          <w:pPr>
            <w:pStyle w:val="Heading5OrgManual"/>
          </w:pPr>
          <w:r w:rsidRPr="002F439F">
            <w:t>BASIC TRAINING COURSE</w:t>
          </w:r>
        </w:p>
        <w:p w14:paraId="6395773B" w14:textId="77777777" w:rsidR="004873BF" w:rsidRPr="00FF2450" w:rsidRDefault="00581773" w:rsidP="00704CB6">
          <w:pPr>
            <w:pStyle w:val="ListLevel0"/>
          </w:pPr>
          <w:r w:rsidRPr="00FF2450">
            <w:t>(a)</w:t>
          </w:r>
          <w:r w:rsidRPr="00FF2450">
            <w:tab/>
            <w:t>Basic training course for AMEs</w:t>
          </w:r>
        </w:p>
        <w:p w14:paraId="780C0E83" w14:textId="77777777" w:rsidR="004873BF" w:rsidRPr="00FF2450" w:rsidRDefault="00581773" w:rsidP="002F439F">
          <w:pPr>
            <w:pStyle w:val="Normal1"/>
          </w:pPr>
          <w:r w:rsidRPr="00FF2450">
            <w:t>The basic training course for AMEs should consist of 60 hours of theoretical and practical training, including specific examination techniques.</w:t>
          </w:r>
        </w:p>
        <w:p w14:paraId="0195B001" w14:textId="77777777" w:rsidR="004873BF" w:rsidRPr="00FF2450" w:rsidRDefault="00581773" w:rsidP="00704CB6">
          <w:pPr>
            <w:pStyle w:val="ListLevel0"/>
          </w:pPr>
          <w:r w:rsidRPr="00FF2450">
            <w:t>(b)</w:t>
          </w:r>
          <w:r w:rsidRPr="00FF2450">
            <w:tab/>
            <w:t>The learning objectives to acquire the necessary competences should include theoretical knowledge, risk management and decision-making principles in the following subjects. Demonstrations and practical skills should also be included, where appropriate.</w:t>
          </w:r>
        </w:p>
        <w:p w14:paraId="668DC5F1" w14:textId="77777777" w:rsidR="004873BF" w:rsidRPr="00FF2450" w:rsidRDefault="00581773" w:rsidP="002F439F">
          <w:pPr>
            <w:pStyle w:val="ListLevel1"/>
          </w:pPr>
          <w:r w:rsidRPr="00FF2450">
            <w:t>(1)</w:t>
          </w:r>
          <w:r w:rsidRPr="00FF2450">
            <w:tab/>
            <w:t>Introduction to aviation medicine;</w:t>
          </w:r>
        </w:p>
        <w:p w14:paraId="67EF9580" w14:textId="77777777" w:rsidR="004873BF" w:rsidRPr="00FF2450" w:rsidRDefault="00581773" w:rsidP="002F439F">
          <w:pPr>
            <w:pStyle w:val="ListLevel1"/>
          </w:pPr>
          <w:r w:rsidRPr="00FF2450">
            <w:t>(2)</w:t>
          </w:r>
          <w:r w:rsidRPr="00FF2450">
            <w:tab/>
            <w:t>Basic aeronautical knowledge;</w:t>
          </w:r>
        </w:p>
        <w:p w14:paraId="6D474AD4" w14:textId="77777777" w:rsidR="004873BF" w:rsidRPr="00FF2450" w:rsidRDefault="00581773" w:rsidP="002F439F">
          <w:pPr>
            <w:pStyle w:val="ListLevel1"/>
          </w:pPr>
          <w:r w:rsidRPr="00FF2450">
            <w:t>(3)</w:t>
          </w:r>
          <w:r w:rsidRPr="00FF2450">
            <w:tab/>
            <w:t>Aviation physiology;</w:t>
          </w:r>
        </w:p>
        <w:p w14:paraId="630EA678" w14:textId="77777777" w:rsidR="004873BF" w:rsidRPr="00FF2450" w:rsidRDefault="00581773" w:rsidP="002F439F">
          <w:pPr>
            <w:pStyle w:val="ListLevel1"/>
          </w:pPr>
          <w:r w:rsidRPr="00FF2450">
            <w:t>(4)</w:t>
          </w:r>
          <w:r w:rsidRPr="00FF2450">
            <w:tab/>
            <w:t>Cardiovascular system;</w:t>
          </w:r>
        </w:p>
        <w:p w14:paraId="44152262" w14:textId="77777777" w:rsidR="004873BF" w:rsidRPr="00FF2450" w:rsidRDefault="00581773" w:rsidP="002F439F">
          <w:pPr>
            <w:pStyle w:val="ListLevel1"/>
          </w:pPr>
          <w:r w:rsidRPr="00FF2450">
            <w:t>(5)</w:t>
          </w:r>
          <w:r w:rsidRPr="00FF2450">
            <w:tab/>
            <w:t>Respiratory system;</w:t>
          </w:r>
        </w:p>
        <w:p w14:paraId="79D4ECCE" w14:textId="77777777" w:rsidR="004873BF" w:rsidRPr="00FF2450" w:rsidRDefault="00581773" w:rsidP="002F439F">
          <w:pPr>
            <w:pStyle w:val="ListLevel1"/>
          </w:pPr>
          <w:r w:rsidRPr="00FF2450">
            <w:t>(6)</w:t>
          </w:r>
          <w:r w:rsidRPr="00FF2450">
            <w:tab/>
            <w:t>Digestive system;</w:t>
          </w:r>
        </w:p>
        <w:p w14:paraId="788D878E" w14:textId="77777777" w:rsidR="004873BF" w:rsidRPr="00FF2450" w:rsidRDefault="00581773" w:rsidP="002F439F">
          <w:pPr>
            <w:pStyle w:val="ListLevel1"/>
          </w:pPr>
          <w:r w:rsidRPr="00FF2450">
            <w:t>(7)</w:t>
          </w:r>
          <w:r w:rsidRPr="00FF2450">
            <w:tab/>
            <w:t>Metabolic and endocrine system;</w:t>
          </w:r>
        </w:p>
        <w:p w14:paraId="68964201" w14:textId="77777777" w:rsidR="004873BF" w:rsidRPr="00FF2450" w:rsidRDefault="00581773" w:rsidP="002F439F">
          <w:pPr>
            <w:pStyle w:val="ListLevel1"/>
          </w:pPr>
          <w:r w:rsidRPr="00FF2450">
            <w:t>(8)</w:t>
          </w:r>
          <w:r w:rsidRPr="00FF2450">
            <w:tab/>
            <w:t>Haematology;</w:t>
          </w:r>
        </w:p>
        <w:p w14:paraId="676EFE19" w14:textId="77777777" w:rsidR="004873BF" w:rsidRPr="00FF2450" w:rsidRDefault="00581773" w:rsidP="002F439F">
          <w:pPr>
            <w:pStyle w:val="ListLevel1"/>
          </w:pPr>
          <w:r w:rsidRPr="00FF2450">
            <w:t>(9)</w:t>
          </w:r>
          <w:r w:rsidRPr="00FF2450">
            <w:tab/>
            <w:t>Genitourinary system;</w:t>
          </w:r>
        </w:p>
        <w:p w14:paraId="2816E7D7" w14:textId="77777777" w:rsidR="004873BF" w:rsidRPr="00FF2450" w:rsidRDefault="00581773" w:rsidP="002F439F">
          <w:pPr>
            <w:pStyle w:val="ListLevel1"/>
          </w:pPr>
          <w:r w:rsidRPr="00FF2450">
            <w:t>(10)</w:t>
          </w:r>
          <w:r w:rsidRPr="00FF2450">
            <w:tab/>
            <w:t>Obstetrics and gynaecology;</w:t>
          </w:r>
        </w:p>
        <w:p w14:paraId="11C8E605" w14:textId="77777777" w:rsidR="004873BF" w:rsidRPr="00FF2450" w:rsidRDefault="00581773" w:rsidP="002F439F">
          <w:pPr>
            <w:pStyle w:val="ListLevel1"/>
          </w:pPr>
          <w:r w:rsidRPr="00FF2450">
            <w:t>(11)</w:t>
          </w:r>
          <w:r w:rsidRPr="00FF2450">
            <w:tab/>
            <w:t>Musculoskeletal system;</w:t>
          </w:r>
        </w:p>
        <w:p w14:paraId="632D0928" w14:textId="77777777" w:rsidR="004873BF" w:rsidRPr="00FF2450" w:rsidRDefault="00581773" w:rsidP="002F439F">
          <w:pPr>
            <w:pStyle w:val="ListLevel1"/>
          </w:pPr>
          <w:r w:rsidRPr="00FF2450">
            <w:t>(12)</w:t>
          </w:r>
          <w:r w:rsidRPr="00FF2450">
            <w:tab/>
            <w:t>Psychiatry;</w:t>
          </w:r>
        </w:p>
        <w:p w14:paraId="51C53E57" w14:textId="77777777" w:rsidR="004873BF" w:rsidRPr="00FF2450" w:rsidRDefault="00581773" w:rsidP="002F439F">
          <w:pPr>
            <w:pStyle w:val="ListLevel1"/>
          </w:pPr>
          <w:r w:rsidRPr="00FF2450">
            <w:t>(13)</w:t>
          </w:r>
          <w:r w:rsidRPr="00FF2450">
            <w:tab/>
            <w:t>Psychology;</w:t>
          </w:r>
        </w:p>
        <w:p w14:paraId="16F55E48" w14:textId="77777777" w:rsidR="004873BF" w:rsidRPr="00FF2450" w:rsidRDefault="00581773" w:rsidP="002F439F">
          <w:pPr>
            <w:pStyle w:val="ListLevel1"/>
          </w:pPr>
          <w:r w:rsidRPr="00FF2450">
            <w:t>(14)</w:t>
          </w:r>
          <w:r w:rsidRPr="00FF2450">
            <w:tab/>
            <w:t>Neurology;</w:t>
          </w:r>
        </w:p>
        <w:p w14:paraId="5E2EBF5B" w14:textId="77777777" w:rsidR="004873BF" w:rsidRPr="00FF2450" w:rsidRDefault="00581773" w:rsidP="002F439F">
          <w:pPr>
            <w:pStyle w:val="ListLevel1"/>
          </w:pPr>
          <w:r w:rsidRPr="00FF2450">
            <w:t>(15)</w:t>
          </w:r>
          <w:r w:rsidRPr="00FF2450">
            <w:tab/>
            <w:t>Visual system and colour vision;</w:t>
          </w:r>
        </w:p>
        <w:p w14:paraId="426FDFAC" w14:textId="77777777" w:rsidR="004873BF" w:rsidRPr="00FF2450" w:rsidRDefault="00581773" w:rsidP="002F439F">
          <w:pPr>
            <w:pStyle w:val="ListLevel1"/>
          </w:pPr>
          <w:r w:rsidRPr="00FF2450">
            <w:t>(16)</w:t>
          </w:r>
          <w:r w:rsidRPr="00FF2450">
            <w:tab/>
            <w:t>Otorhinolaryngology;</w:t>
          </w:r>
        </w:p>
        <w:p w14:paraId="58E4AC9D" w14:textId="77777777" w:rsidR="004873BF" w:rsidRPr="00FF2450" w:rsidRDefault="00581773" w:rsidP="002F439F">
          <w:pPr>
            <w:pStyle w:val="ListLevel1"/>
          </w:pPr>
          <w:r w:rsidRPr="00FF2450">
            <w:t>(17)</w:t>
          </w:r>
          <w:r w:rsidRPr="00FF2450">
            <w:tab/>
            <w:t>Oncology;</w:t>
          </w:r>
        </w:p>
        <w:p w14:paraId="57BEE8C9" w14:textId="77777777" w:rsidR="004873BF" w:rsidRPr="00FF2450" w:rsidRDefault="00581773" w:rsidP="002F439F">
          <w:pPr>
            <w:pStyle w:val="ListLevel1"/>
          </w:pPr>
          <w:r w:rsidRPr="00FF2450">
            <w:t>(18)</w:t>
          </w:r>
          <w:r w:rsidRPr="00FF2450">
            <w:tab/>
            <w:t>Incidents and accidents, escape and survival;</w:t>
          </w:r>
        </w:p>
        <w:p w14:paraId="51F55A7C" w14:textId="77777777" w:rsidR="004873BF" w:rsidRPr="00FF2450" w:rsidRDefault="00581773" w:rsidP="002F439F">
          <w:pPr>
            <w:pStyle w:val="ListLevel1"/>
          </w:pPr>
          <w:r w:rsidRPr="00FF2450">
            <w:t>(19)</w:t>
          </w:r>
          <w:r w:rsidRPr="00FF2450">
            <w:tab/>
            <w:t xml:space="preserve">Legislation, rules and regulations; </w:t>
          </w:r>
        </w:p>
        <w:p w14:paraId="4C9D1D5D" w14:textId="77777777" w:rsidR="004873BF" w:rsidRPr="00FF2450" w:rsidRDefault="00581773" w:rsidP="002F439F">
          <w:pPr>
            <w:pStyle w:val="ListLevel1"/>
          </w:pPr>
          <w:r w:rsidRPr="00FF2450">
            <w:t>(20)</w:t>
          </w:r>
          <w:r w:rsidRPr="00FF2450">
            <w:tab/>
            <w:t>Medication and air traffic control.</w:t>
          </w:r>
        </w:p>
      </w:sdtContent>
    </w:sdt>
    <w:bookmarkStart w:id="2167" w:name="_DxCrossRefBm1379192795" w:displacedByCustomXml="next"/>
    <w:bookmarkStart w:id="2168" w:name="_DxCrossRefBm9000347" w:displacedByCustomXml="next"/>
    <w:bookmarkStart w:id="2169" w:name="_Toc427661691" w:displacedByCustomXml="next"/>
    <w:bookmarkStart w:id="2170" w:name="_Toc409683382" w:displacedByCustomXml="next"/>
    <w:bookmarkStart w:id="2171" w:name="_Toc405820221" w:displacedByCustomXml="next"/>
    <w:bookmarkStart w:id="2172" w:name="_Toc373246791" w:displacedByCustomXml="next"/>
    <w:sdt>
      <w:sdtPr>
        <w:rPr>
          <w:b w:val="0"/>
          <w:color w:val="auto"/>
          <w:sz w:val="22"/>
          <w:lang w:val="en-US"/>
        </w:rPr>
        <w:alias w:val="topic"/>
        <w:tag w:val="topic"/>
        <w:id w:val="12259430"/>
      </w:sdtPr>
      <w:sdtContent>
        <w:p w14:paraId="427C5C37" w14:textId="77777777" w:rsidR="004873BF" w:rsidRPr="00FF2450" w:rsidRDefault="00581773" w:rsidP="000F573D">
          <w:pPr>
            <w:pStyle w:val="Heading4AMC"/>
          </w:pPr>
          <w:r w:rsidRPr="00FF2450">
            <w:t xml:space="preserve">AMC2 ATCO.MED.C.015 </w:t>
          </w:r>
          <w:r w:rsidR="00A008A8">
            <w:t xml:space="preserve"> </w:t>
          </w:r>
          <w:r w:rsidRPr="00FF2450">
            <w:t>Training courses in aviation medicine</w:t>
          </w:r>
          <w:bookmarkEnd w:id="2172"/>
          <w:bookmarkEnd w:id="2171"/>
          <w:bookmarkEnd w:id="2170"/>
          <w:bookmarkEnd w:id="2169"/>
          <w:bookmarkEnd w:id="2168"/>
          <w:bookmarkEnd w:id="2167"/>
        </w:p>
        <w:p w14:paraId="37EA853E" w14:textId="77777777" w:rsidR="004873BF" w:rsidRPr="00FF2450" w:rsidRDefault="00581773" w:rsidP="00470ACD">
          <w:pPr>
            <w:pStyle w:val="Heading5OrgManual"/>
          </w:pPr>
          <w:r w:rsidRPr="0097479D">
            <w:t>ADVANCED TRAINING COURSE</w:t>
          </w:r>
        </w:p>
        <w:p w14:paraId="3B067E81" w14:textId="77777777" w:rsidR="004873BF" w:rsidRPr="00FF2450" w:rsidRDefault="00581773" w:rsidP="0038446E">
          <w:pPr>
            <w:pStyle w:val="ListLevel0"/>
          </w:pPr>
          <w:r w:rsidRPr="00FF2450">
            <w:t>(a)</w:t>
          </w:r>
          <w:r w:rsidRPr="00FF2450">
            <w:tab/>
            <w:t>The advanced training course for AMEs should consist of another 60 hours of theoretical and practical training, including specific examination techniques.</w:t>
          </w:r>
        </w:p>
        <w:p w14:paraId="032FF2AF" w14:textId="77777777" w:rsidR="004873BF" w:rsidRPr="00FF2450" w:rsidRDefault="00581773" w:rsidP="0038446E">
          <w:pPr>
            <w:pStyle w:val="ListLevel0"/>
          </w:pPr>
          <w:r w:rsidRPr="00FF2450">
            <w:t>(b)</w:t>
          </w:r>
          <w:r w:rsidRPr="00FF2450">
            <w:tab/>
            <w:t>The syllabus for the advanced training course should concentrate on the specific air traffic control environment, and demonstrations and practical skills should be included, where appropriate. The course should cover at least the following subjects:</w:t>
          </w:r>
        </w:p>
        <w:p w14:paraId="617DD28D" w14:textId="77777777" w:rsidR="004873BF" w:rsidRPr="00FF2450" w:rsidRDefault="00581773" w:rsidP="0097479D">
          <w:pPr>
            <w:pStyle w:val="ListLevel1"/>
          </w:pPr>
          <w:r w:rsidRPr="00FF2450">
            <w:t>(1)</w:t>
          </w:r>
          <w:r w:rsidRPr="00FF2450">
            <w:tab/>
            <w:t>Air traffic control working environment;</w:t>
          </w:r>
        </w:p>
        <w:p w14:paraId="33036728" w14:textId="77777777" w:rsidR="004873BF" w:rsidRPr="00FF2450" w:rsidRDefault="00581773" w:rsidP="0097479D">
          <w:pPr>
            <w:pStyle w:val="ListLevel1"/>
          </w:pPr>
          <w:r w:rsidRPr="00FF2450">
            <w:lastRenderedPageBreak/>
            <w:t>(2)</w:t>
          </w:r>
          <w:r w:rsidRPr="00FF2450">
            <w:tab/>
            <w:t>Ophthalmology, including demonstration and practical training;</w:t>
          </w:r>
        </w:p>
        <w:p w14:paraId="249944A5" w14:textId="77777777" w:rsidR="004873BF" w:rsidRPr="00FF2450" w:rsidRDefault="00581773" w:rsidP="0097479D">
          <w:pPr>
            <w:pStyle w:val="ListLevel1"/>
          </w:pPr>
          <w:r w:rsidRPr="00FF2450">
            <w:t>(3)</w:t>
          </w:r>
          <w:r w:rsidRPr="00FF2450">
            <w:tab/>
            <w:t>Otorhinolaryngology, including demonstration and practical training;</w:t>
          </w:r>
        </w:p>
        <w:p w14:paraId="26EB42FD" w14:textId="77777777" w:rsidR="004873BF" w:rsidRPr="00FF2450" w:rsidRDefault="00581773" w:rsidP="0097479D">
          <w:pPr>
            <w:pStyle w:val="ListLevel1"/>
          </w:pPr>
          <w:r w:rsidRPr="00FF2450">
            <w:t>(4)</w:t>
          </w:r>
          <w:r w:rsidRPr="00FF2450">
            <w:tab/>
            <w:t>Clinical medicine;</w:t>
          </w:r>
        </w:p>
        <w:p w14:paraId="2A759D9B" w14:textId="77777777" w:rsidR="004873BF" w:rsidRPr="00FF2450" w:rsidRDefault="00581773" w:rsidP="0097479D">
          <w:pPr>
            <w:pStyle w:val="ListLevel1"/>
          </w:pPr>
          <w:r w:rsidRPr="00FF2450">
            <w:t>(5)</w:t>
          </w:r>
          <w:r w:rsidRPr="00FF2450">
            <w:tab/>
            <w:t>Cardiovascular system;</w:t>
          </w:r>
        </w:p>
        <w:p w14:paraId="7D2C17E6" w14:textId="77777777" w:rsidR="004873BF" w:rsidRPr="00FF2450" w:rsidRDefault="00581773" w:rsidP="0097479D">
          <w:pPr>
            <w:pStyle w:val="ListLevel1"/>
          </w:pPr>
          <w:r w:rsidRPr="00FF2450">
            <w:t>(6)</w:t>
          </w:r>
          <w:r w:rsidRPr="00FF2450">
            <w:tab/>
            <w:t>Neurology;</w:t>
          </w:r>
        </w:p>
        <w:p w14:paraId="1F9DD588" w14:textId="77777777" w:rsidR="004873BF" w:rsidRPr="00FF2450" w:rsidRDefault="00581773" w:rsidP="0097479D">
          <w:pPr>
            <w:pStyle w:val="ListLevel1"/>
          </w:pPr>
          <w:r w:rsidRPr="00FF2450">
            <w:t>(7)</w:t>
          </w:r>
          <w:r w:rsidRPr="00FF2450">
            <w:tab/>
            <w:t>Psychiatry;</w:t>
          </w:r>
        </w:p>
        <w:p w14:paraId="0515895E" w14:textId="77777777" w:rsidR="004873BF" w:rsidRPr="00FF2450" w:rsidRDefault="00581773" w:rsidP="0097479D">
          <w:pPr>
            <w:pStyle w:val="ListLevel1"/>
          </w:pPr>
          <w:r w:rsidRPr="00FF2450">
            <w:t>(8)</w:t>
          </w:r>
          <w:r w:rsidRPr="00FF2450">
            <w:tab/>
            <w:t>Oncology;</w:t>
          </w:r>
        </w:p>
        <w:p w14:paraId="26438F27" w14:textId="77777777" w:rsidR="004873BF" w:rsidRPr="00FF2450" w:rsidRDefault="00581773" w:rsidP="0097479D">
          <w:pPr>
            <w:pStyle w:val="ListLevel1"/>
          </w:pPr>
          <w:r w:rsidRPr="00FF2450">
            <w:t>(9)</w:t>
          </w:r>
          <w:r w:rsidRPr="00FF2450">
            <w:tab/>
            <w:t>Metabolic and endocrine systems;</w:t>
          </w:r>
        </w:p>
        <w:p w14:paraId="08D780E5" w14:textId="77777777" w:rsidR="004873BF" w:rsidRPr="00FF2450" w:rsidRDefault="00581773" w:rsidP="0097479D">
          <w:pPr>
            <w:pStyle w:val="ListLevel1"/>
          </w:pPr>
          <w:r w:rsidRPr="00FF2450">
            <w:t>(10)</w:t>
          </w:r>
          <w:r w:rsidRPr="00FF2450">
            <w:tab/>
            <w:t xml:space="preserve">Human factors in aviation with a specific focus on the air traffic control environment; </w:t>
          </w:r>
        </w:p>
        <w:p w14:paraId="4E788DBC" w14:textId="77777777" w:rsidR="004873BF" w:rsidRPr="00FF2450" w:rsidRDefault="00581773" w:rsidP="0097479D">
          <w:pPr>
            <w:pStyle w:val="ListLevel1"/>
          </w:pPr>
          <w:r w:rsidRPr="00FF2450">
            <w:t>(11)</w:t>
          </w:r>
          <w:r w:rsidRPr="00FF2450">
            <w:tab/>
            <w:t>Problematic use of substances.</w:t>
          </w:r>
        </w:p>
        <w:p w14:paraId="01E23626" w14:textId="77777777" w:rsidR="004873BF" w:rsidRPr="00FF2450" w:rsidRDefault="00581773" w:rsidP="0038446E">
          <w:pPr>
            <w:pStyle w:val="ListLevel0"/>
          </w:pPr>
          <w:r w:rsidRPr="00FF2450">
            <w:t>(c)</w:t>
          </w:r>
          <w:r w:rsidRPr="00FF2450">
            <w:tab/>
            <w:t>Practical training at an AeMC should be under the guidance and supervision of the Head of the AeMC.</w:t>
          </w:r>
        </w:p>
        <w:p w14:paraId="5E4402E7" w14:textId="77777777" w:rsidR="004873BF" w:rsidRPr="00FF2450" w:rsidRDefault="00581773" w:rsidP="0038446E">
          <w:pPr>
            <w:pStyle w:val="ListLevel0"/>
          </w:pPr>
          <w:r w:rsidRPr="00FF2450">
            <w:t>(d)</w:t>
          </w:r>
          <w:r w:rsidRPr="00FF2450">
            <w:tab/>
            <w:t>After the successful completion of the practical training, a report of demonstrated competence should be issued.</w:t>
          </w:r>
        </w:p>
      </w:sdtContent>
    </w:sdt>
    <w:bookmarkStart w:id="2173" w:name="_Toc373246792" w:displacedByCustomXml="next"/>
    <w:bookmarkStart w:id="2174" w:name="_Toc405820222" w:displacedByCustomXml="next"/>
    <w:bookmarkStart w:id="2175" w:name="_Toc409683383" w:displacedByCustomXml="next"/>
    <w:bookmarkStart w:id="2176" w:name="_DxCrossRefBm1379192796" w:displacedByCustomXml="next"/>
    <w:bookmarkStart w:id="2177" w:name="_DxCrossRefBm9000348" w:displacedByCustomXml="next"/>
    <w:bookmarkStart w:id="2178" w:name="_Toc427661692" w:displacedByCustomXml="next"/>
    <w:bookmarkStart w:id="2179" w:name="_Toc256000159" w:displacedByCustomXml="next"/>
    <w:sdt>
      <w:sdtPr>
        <w:rPr>
          <w:b w:val="0"/>
          <w:color w:val="auto"/>
          <w:sz w:val="22"/>
          <w:szCs w:val="24"/>
          <w:lang w:val="en-US"/>
        </w:rPr>
        <w:alias w:val="topic"/>
        <w:tag w:val="topic"/>
        <w:id w:val="-1965380393"/>
      </w:sdtPr>
      <w:sdtContent>
        <w:p w14:paraId="72305379" w14:textId="77777777" w:rsidR="005F4710" w:rsidRPr="00FF2450" w:rsidRDefault="00581773" w:rsidP="000F573D">
          <w:pPr>
            <w:pStyle w:val="Heading3IR"/>
          </w:pPr>
          <w:r w:rsidRPr="00FF2450">
            <w:t xml:space="preserve">ATCO.MED.C.020 </w:t>
          </w:r>
          <w:r w:rsidR="00371D89">
            <w:t xml:space="preserve"> </w:t>
          </w:r>
          <w:r w:rsidRPr="00FF2450">
            <w:t>Changes to the AME certificate</w:t>
          </w:r>
          <w:bookmarkEnd w:id="2179"/>
          <w:bookmarkEnd w:id="2178"/>
          <w:bookmarkEnd w:id="2177"/>
          <w:bookmarkEnd w:id="2176"/>
        </w:p>
        <w:p w14:paraId="42FF4DF4" w14:textId="77777777" w:rsidR="005F4710" w:rsidRPr="00FF2450" w:rsidRDefault="00581773" w:rsidP="0047146E">
          <w:pPr>
            <w:pStyle w:val="ListLevel0"/>
          </w:pPr>
          <w:r w:rsidRPr="00FF2450">
            <w:t>(a)</w:t>
          </w:r>
          <w:r w:rsidRPr="00FF2450">
            <w:tab/>
            <w:t xml:space="preserve">AMEs shall notify the </w:t>
          </w:r>
          <w:r w:rsidR="007C227B">
            <w:t>Committee</w:t>
          </w:r>
          <w:r w:rsidRPr="00FF2450">
            <w:t xml:space="preserve"> of the following circumstances which could affect their certificate:</w:t>
          </w:r>
        </w:p>
        <w:p w14:paraId="575E735D" w14:textId="77777777" w:rsidR="005F4710" w:rsidRPr="00FF2450" w:rsidRDefault="00581773" w:rsidP="001C3110">
          <w:pPr>
            <w:pStyle w:val="ListLevel1"/>
          </w:pPr>
          <w:r w:rsidRPr="00FF2450">
            <w:t>(1)</w:t>
          </w:r>
          <w:r w:rsidRPr="00FF2450">
            <w:tab/>
            <w:t>the AME is subject to disciplinary proceedings or investigation by a medical regulatory body;</w:t>
          </w:r>
        </w:p>
        <w:p w14:paraId="5D7C9BF0" w14:textId="77777777" w:rsidR="005F4710" w:rsidRPr="00FF2450" w:rsidRDefault="00581773" w:rsidP="001C3110">
          <w:pPr>
            <w:pStyle w:val="ListLevel1"/>
          </w:pPr>
          <w:r w:rsidRPr="00FF2450">
            <w:t>(2)</w:t>
          </w:r>
          <w:r w:rsidRPr="00FF2450">
            <w:tab/>
            <w:t>there are any changes to the conditions on which the certificate was granted, including the content of the statements provided with the application;</w:t>
          </w:r>
        </w:p>
        <w:p w14:paraId="10772846" w14:textId="77777777" w:rsidR="005F4710" w:rsidRPr="00FF2450" w:rsidRDefault="00581773" w:rsidP="001C3110">
          <w:pPr>
            <w:pStyle w:val="ListLevel1"/>
          </w:pPr>
          <w:r w:rsidRPr="00FF2450">
            <w:t>(3)</w:t>
          </w:r>
          <w:r w:rsidRPr="00FF2450">
            <w:tab/>
            <w:t>the requirements for the issue of an AME certificate are no longer met;</w:t>
          </w:r>
        </w:p>
        <w:p w14:paraId="4650AFFD" w14:textId="77777777" w:rsidR="005F4710" w:rsidRPr="00FF2450" w:rsidRDefault="00581773" w:rsidP="001C3110">
          <w:pPr>
            <w:pStyle w:val="ListLevel1"/>
          </w:pPr>
          <w:r w:rsidRPr="00FF2450">
            <w:t>(4)</w:t>
          </w:r>
          <w:r w:rsidRPr="00FF2450">
            <w:tab/>
            <w:t>there is a change to the aero-medical examiner's practice location(s) or correspondence address.</w:t>
          </w:r>
        </w:p>
        <w:bookmarkEnd w:id="2175"/>
        <w:bookmarkEnd w:id="2174"/>
        <w:bookmarkEnd w:id="2173"/>
        <w:p w14:paraId="207C5D58" w14:textId="77777777" w:rsidR="007C227B" w:rsidRDefault="00581773" w:rsidP="0038446E">
          <w:pPr>
            <w:pStyle w:val="ListLevel0"/>
          </w:pPr>
          <w:r w:rsidRPr="00FF2450">
            <w:t>(b)</w:t>
          </w:r>
          <w:r w:rsidRPr="00FF2450">
            <w:tab/>
            <w:t xml:space="preserve">Failure to inform the </w:t>
          </w:r>
          <w:r w:rsidR="007C227B">
            <w:t>Committee</w:t>
          </w:r>
          <w:r w:rsidRPr="00FF2450">
            <w:t xml:space="preserve"> shall result in the suspension or revocation of the privileges of the AME certificate, on the basis of the decision of the competent authority that suspends or revokes the certificate.</w:t>
          </w:r>
        </w:p>
        <w:p w14:paraId="5E15CA0A" w14:textId="77777777" w:rsidR="005F4710" w:rsidRPr="00FF2450" w:rsidRDefault="00000000" w:rsidP="0038446E">
          <w:pPr>
            <w:pStyle w:val="ListLevel0"/>
          </w:pPr>
        </w:p>
      </w:sdtContent>
    </w:sdt>
    <w:bookmarkStart w:id="2180" w:name="_DxCrossRefBm1379192797" w:displacedByCustomXml="next"/>
    <w:bookmarkStart w:id="2181" w:name="_DxCrossRefBm9000349" w:displacedByCustomXml="next"/>
    <w:bookmarkStart w:id="2182" w:name="_Toc427661693" w:displacedByCustomXml="next"/>
    <w:bookmarkStart w:id="2183" w:name="_Toc256000160" w:displacedByCustomXml="next"/>
    <w:sdt>
      <w:sdtPr>
        <w:rPr>
          <w:b w:val="0"/>
          <w:color w:val="auto"/>
          <w:sz w:val="22"/>
          <w:szCs w:val="24"/>
          <w:lang w:val="en-US"/>
        </w:rPr>
        <w:alias w:val="topic"/>
        <w:tag w:val="topic"/>
        <w:id w:val="-813218024"/>
      </w:sdtPr>
      <w:sdtContent>
        <w:p w14:paraId="04F4D002" w14:textId="77777777" w:rsidR="005F4710" w:rsidRPr="00FF2450" w:rsidRDefault="00581773" w:rsidP="000F573D">
          <w:pPr>
            <w:pStyle w:val="Heading3IR"/>
          </w:pPr>
          <w:r w:rsidRPr="00FF2450">
            <w:t xml:space="preserve">ATCO.MED.C.025 </w:t>
          </w:r>
          <w:r w:rsidR="00375AA4">
            <w:t xml:space="preserve"> </w:t>
          </w:r>
          <w:r w:rsidRPr="00FF2450">
            <w:t>Validity of AME certificates</w:t>
          </w:r>
          <w:bookmarkEnd w:id="2183"/>
          <w:bookmarkEnd w:id="2182"/>
          <w:bookmarkEnd w:id="2181"/>
          <w:bookmarkEnd w:id="2180"/>
        </w:p>
        <w:p w14:paraId="3EDC7F32" w14:textId="77777777" w:rsidR="005F4710" w:rsidRPr="00FF2450" w:rsidRDefault="00581773" w:rsidP="007D5B8A">
          <w:r w:rsidRPr="00FF2450">
            <w:t>An AME certificate shall be issued for a period not exceeding 3 years. It shall be revalidated provided the holder:</w:t>
          </w:r>
        </w:p>
        <w:p w14:paraId="2C0869EC" w14:textId="77777777" w:rsidR="005F4710" w:rsidRPr="00FF2450" w:rsidRDefault="00581773" w:rsidP="0038446E">
          <w:pPr>
            <w:pStyle w:val="ListLevel0"/>
          </w:pPr>
          <w:r w:rsidRPr="00FF2450">
            <w:t>(a)</w:t>
          </w:r>
          <w:r w:rsidRPr="00FF2450">
            <w:tab/>
            <w:t>continues to fulfil the general conditions required for medical practice and maintains registration as a medical practitioner;</w:t>
          </w:r>
        </w:p>
        <w:p w14:paraId="59D44485" w14:textId="77777777" w:rsidR="005F4710" w:rsidRPr="00FF2450" w:rsidRDefault="00581773" w:rsidP="0038446E">
          <w:pPr>
            <w:pStyle w:val="ListLevel0"/>
          </w:pPr>
          <w:r w:rsidRPr="00FF2450">
            <w:t>(b)</w:t>
          </w:r>
          <w:r w:rsidRPr="00FF2450">
            <w:tab/>
            <w:t>has undertaken refresher training in aviation medicine and in the working environments of air traffic controllers within the last 3 years;</w:t>
          </w:r>
        </w:p>
        <w:p w14:paraId="3F558E97" w14:textId="77777777" w:rsidR="005F4710" w:rsidRPr="00FF2450" w:rsidRDefault="00581773" w:rsidP="0038446E">
          <w:pPr>
            <w:pStyle w:val="ListLevel0"/>
          </w:pPr>
          <w:r w:rsidRPr="00FF2450">
            <w:t>(c)</w:t>
          </w:r>
          <w:r w:rsidRPr="00FF2450">
            <w:tab/>
            <w:t>has performed at least 10 aero-medical examinations every year. This number of examinations may only be reduced by the competent authority in duly justified circumstances;</w:t>
          </w:r>
        </w:p>
        <w:p w14:paraId="504BFC63" w14:textId="77777777" w:rsidR="005F4710" w:rsidRPr="00FF2450" w:rsidRDefault="00581773" w:rsidP="0038446E">
          <w:pPr>
            <w:pStyle w:val="ListLevel0"/>
          </w:pPr>
          <w:r w:rsidRPr="00FF2450">
            <w:lastRenderedPageBreak/>
            <w:t>(d)</w:t>
          </w:r>
          <w:r w:rsidRPr="00FF2450">
            <w:tab/>
            <w:t>remains in compliance with the terms of their AME certificate; and</w:t>
          </w:r>
        </w:p>
        <w:p w14:paraId="0E1E5163" w14:textId="77777777" w:rsidR="005F4710" w:rsidRPr="00FF2450" w:rsidRDefault="00581773" w:rsidP="0038446E">
          <w:pPr>
            <w:pStyle w:val="ListLevel0"/>
          </w:pPr>
          <w:r w:rsidRPr="00FF2450">
            <w:t>(e)</w:t>
          </w:r>
          <w:r w:rsidRPr="00FF2450">
            <w:tab/>
            <w:t>exercises the AME privileges in accordance with this Part.</w:t>
          </w:r>
        </w:p>
      </w:sdtContent>
    </w:sdt>
    <w:bookmarkStart w:id="2184" w:name="_DxCrossRefBm1379192798" w:displacedByCustomXml="next"/>
    <w:bookmarkStart w:id="2185" w:name="_DxCrossRefBm9000350" w:displacedByCustomXml="next"/>
    <w:bookmarkStart w:id="2186" w:name="_Toc427661694" w:displacedByCustomXml="next"/>
    <w:bookmarkStart w:id="2187" w:name="_Toc409683383_0" w:displacedByCustomXml="next"/>
    <w:bookmarkStart w:id="2188" w:name="_Toc405820222_0" w:displacedByCustomXml="next"/>
    <w:bookmarkStart w:id="2189" w:name="_Toc373246792_0" w:displacedByCustomXml="next"/>
    <w:sdt>
      <w:sdtPr>
        <w:rPr>
          <w:b w:val="0"/>
          <w:color w:val="auto"/>
          <w:sz w:val="22"/>
          <w:lang w:val="en-US"/>
        </w:rPr>
        <w:alias w:val="topic"/>
        <w:tag w:val="topic"/>
        <w:id w:val="-1808539302"/>
      </w:sdtPr>
      <w:sdtContent>
        <w:p w14:paraId="3C24FA43" w14:textId="77777777" w:rsidR="004873BF" w:rsidRPr="00FF2450" w:rsidRDefault="00581773" w:rsidP="000F573D">
          <w:pPr>
            <w:pStyle w:val="Heading4AMC"/>
          </w:pPr>
          <w:r w:rsidRPr="00FF2450">
            <w:t xml:space="preserve">AMC1 ATCO.MED.C.025(b) </w:t>
          </w:r>
          <w:r w:rsidR="00AD0BDE">
            <w:t xml:space="preserve"> </w:t>
          </w:r>
          <w:r w:rsidRPr="00FF2450">
            <w:t>Validity of AME certificates</w:t>
          </w:r>
          <w:bookmarkEnd w:id="2189"/>
          <w:bookmarkEnd w:id="2188"/>
          <w:bookmarkEnd w:id="2187"/>
          <w:bookmarkEnd w:id="2186"/>
          <w:bookmarkEnd w:id="2185"/>
          <w:bookmarkEnd w:id="2184"/>
        </w:p>
        <w:p w14:paraId="71A1B820" w14:textId="77777777" w:rsidR="004873BF" w:rsidRPr="00FF2450" w:rsidRDefault="00581773" w:rsidP="00F53F0D">
          <w:pPr>
            <w:pStyle w:val="Heading5OrgManual"/>
          </w:pPr>
          <w:r w:rsidRPr="00FF2450">
            <w:t>REFRESHER TRAINING IN AVIATION MEDICINE</w:t>
          </w:r>
        </w:p>
        <w:p w14:paraId="64219105" w14:textId="77777777" w:rsidR="004873BF" w:rsidRPr="00FF2450" w:rsidRDefault="00581773" w:rsidP="0038446E">
          <w:pPr>
            <w:pStyle w:val="ListLevel0"/>
          </w:pPr>
          <w:r w:rsidRPr="00FF2450">
            <w:t>(a)</w:t>
          </w:r>
          <w:r w:rsidRPr="00FF2450">
            <w:tab/>
            <w:t>During the period of authorisation certification, an AME should attend 20 hours of refresher training, including training with regard to the environment of air traffic control.</w:t>
          </w:r>
        </w:p>
        <w:p w14:paraId="76C54E25" w14:textId="77777777" w:rsidR="004873BF" w:rsidRPr="00FF2450" w:rsidRDefault="00581773" w:rsidP="0038446E">
          <w:pPr>
            <w:pStyle w:val="ListLevel0"/>
          </w:pPr>
          <w:r w:rsidRPr="00FF2450">
            <w:t>(b)</w:t>
          </w:r>
          <w:r w:rsidRPr="00FF2450">
            <w:tab/>
            <w:t xml:space="preserve">A proportionate number of refresher training hours should be provided by, or conducted under the direct supervision of, the </w:t>
          </w:r>
          <w:r w:rsidR="007C227B">
            <w:t>Committee</w:t>
          </w:r>
          <w:r w:rsidRPr="00FF2450">
            <w:t xml:space="preserve"> or the medical assessor. </w:t>
          </w:r>
        </w:p>
        <w:p w14:paraId="0A53DFC6" w14:textId="77777777" w:rsidR="004873BF" w:rsidRPr="00FF2450" w:rsidRDefault="00581773" w:rsidP="0038446E">
          <w:pPr>
            <w:pStyle w:val="ListLevel0"/>
          </w:pPr>
          <w:r w:rsidRPr="00FF2450">
            <w:t>(c)</w:t>
          </w:r>
          <w:r w:rsidRPr="00FF2450">
            <w:tab/>
            <w:t xml:space="preserve">Attendance at scientific meetings and congresses and air traffic control observation may be credited by the </w:t>
          </w:r>
          <w:r w:rsidR="007C227B">
            <w:t>Committee</w:t>
          </w:r>
          <w:r w:rsidRPr="00FF2450">
            <w:t xml:space="preserve"> for a specified number of hours against the training obligations of the AME, provided the medical assessor has assessed it in advance as being relevant for crediting purposes.</w:t>
          </w:r>
        </w:p>
      </w:sdtContent>
    </w:sdt>
    <w:bookmarkStart w:id="2190" w:name="_DxCrossRefBm1379192799" w:displacedByCustomXml="next"/>
    <w:bookmarkStart w:id="2191" w:name="_DxCrossRefBm9000351" w:displacedByCustomXml="next"/>
    <w:bookmarkStart w:id="2192" w:name="_Toc427661695" w:displacedByCustomXml="next"/>
    <w:bookmarkStart w:id="2193" w:name="_Toc409683384" w:displacedByCustomXml="next"/>
    <w:bookmarkStart w:id="2194" w:name="_Toc405820223" w:displacedByCustomXml="next"/>
    <w:bookmarkStart w:id="2195" w:name="_Toc373246793" w:displacedByCustomXml="next"/>
    <w:bookmarkStart w:id="2196" w:name="_Toc413420339_0" w:displacedByCustomXml="next"/>
    <w:bookmarkStart w:id="2197" w:name="_Toc411245302_0" w:displacedByCustomXml="next"/>
    <w:bookmarkStart w:id="2198" w:name="ANNEX" w:displacedByCustomXml="next"/>
    <w:sdt>
      <w:sdtPr>
        <w:rPr>
          <w:b w:val="0"/>
          <w:color w:val="auto"/>
          <w:sz w:val="22"/>
          <w:lang w:val="en-US"/>
        </w:rPr>
        <w:alias w:val="topic"/>
        <w:tag w:val="topic"/>
        <w:id w:val="305005039"/>
      </w:sdtPr>
      <w:sdtContent>
        <w:p w14:paraId="4EBC6BFF" w14:textId="77777777" w:rsidR="004873BF" w:rsidRPr="00FF2450" w:rsidRDefault="00581773" w:rsidP="000F573D">
          <w:pPr>
            <w:pStyle w:val="Heading4GM"/>
          </w:pPr>
          <w:r w:rsidRPr="00FF2450">
            <w:t xml:space="preserve">GM1 ATCO.MED.C.025(b) </w:t>
          </w:r>
          <w:r w:rsidR="003A011E">
            <w:t xml:space="preserve"> </w:t>
          </w:r>
          <w:r w:rsidRPr="00FF2450">
            <w:t>Validity of AME certificates</w:t>
          </w:r>
          <w:bookmarkEnd w:id="2195"/>
          <w:bookmarkEnd w:id="2194"/>
          <w:bookmarkEnd w:id="2193"/>
          <w:bookmarkEnd w:id="2192"/>
          <w:bookmarkEnd w:id="2191"/>
          <w:bookmarkEnd w:id="2190"/>
        </w:p>
        <w:p w14:paraId="2D87F0E7" w14:textId="77777777" w:rsidR="004873BF" w:rsidRPr="00FF2450" w:rsidRDefault="00581773" w:rsidP="00721EF4">
          <w:pPr>
            <w:pStyle w:val="Heading5OrgManual"/>
          </w:pPr>
          <w:r w:rsidRPr="00FF2450">
            <w:t>REFRESHER TRAINING IN AVIATION MEDICINE</w:t>
          </w:r>
        </w:p>
        <w:p w14:paraId="53318A89" w14:textId="77777777" w:rsidR="004873BF" w:rsidRPr="00FF2450" w:rsidRDefault="00581773" w:rsidP="000F573D">
          <w:r w:rsidRPr="00FF2450">
            <w:t xml:space="preserve">Scientific meetings or congresses that may be credited by the </w:t>
          </w:r>
          <w:r w:rsidR="007C227B">
            <w:t>Committee</w:t>
          </w:r>
          <w:r w:rsidRPr="00FF2450">
            <w:t>:</w:t>
          </w:r>
        </w:p>
        <w:p w14:paraId="2E9C8196" w14:textId="77777777" w:rsidR="004873BF" w:rsidRPr="00FF2450" w:rsidRDefault="00581773" w:rsidP="0038446E">
          <w:pPr>
            <w:pStyle w:val="ListLevel0"/>
          </w:pPr>
          <w:r w:rsidRPr="00FF2450">
            <w:t>(a)</w:t>
          </w:r>
          <w:r w:rsidRPr="00FF2450">
            <w:tab/>
            <w:t>European Conference of Aerospace Medicine;</w:t>
          </w:r>
        </w:p>
        <w:p w14:paraId="45242CD6" w14:textId="77777777" w:rsidR="004873BF" w:rsidRPr="00FF2450" w:rsidRDefault="00581773" w:rsidP="0038446E">
          <w:pPr>
            <w:pStyle w:val="ListLevel0"/>
          </w:pPr>
          <w:r w:rsidRPr="00FF2450">
            <w:t>(b)</w:t>
          </w:r>
          <w:r w:rsidRPr="00FF2450">
            <w:tab/>
            <w:t xml:space="preserve">International Academy of Aviation and Space Medicine annual congresses; </w:t>
          </w:r>
        </w:p>
        <w:p w14:paraId="17D8E350" w14:textId="77777777" w:rsidR="004873BF" w:rsidRPr="00FF2450" w:rsidRDefault="00581773" w:rsidP="0038446E">
          <w:pPr>
            <w:pStyle w:val="ListLevel0"/>
          </w:pPr>
          <w:r w:rsidRPr="00FF2450">
            <w:t>(c)</w:t>
          </w:r>
          <w:r w:rsidRPr="00FF2450">
            <w:tab/>
            <w:t>Aerospace Medical Association annual scientific meetings; and</w:t>
          </w:r>
        </w:p>
        <w:p w14:paraId="7695382B" w14:textId="77777777" w:rsidR="004873BF" w:rsidRPr="00FF2450" w:rsidRDefault="00581773" w:rsidP="0038446E">
          <w:pPr>
            <w:pStyle w:val="ListLevel0"/>
          </w:pPr>
          <w:r w:rsidRPr="00FF2450">
            <w:t>(d)</w:t>
          </w:r>
          <w:r w:rsidRPr="00FF2450">
            <w:tab/>
            <w:t>Other scientific meetings.</w:t>
          </w:r>
        </w:p>
        <w:bookmarkEnd w:id="2196" w:displacedByCustomXml="next"/>
        <w:bookmarkEnd w:id="2197" w:displacedByCustomXml="next"/>
        <w:bookmarkEnd w:id="2198" w:displacedByCustomXml="next"/>
      </w:sdtContent>
    </w:sdt>
    <w:bookmarkStart w:id="2199" w:name="_Toc256000161" w:displacedByCustomXml="next"/>
    <w:sdt>
      <w:sdtPr>
        <w:alias w:val="heading"/>
        <w:tag w:val="heading"/>
        <w:id w:val="1992854827"/>
      </w:sdtPr>
      <w:sdtContent>
        <w:p w14:paraId="5598CE18" w14:textId="77777777" w:rsidR="00090094" w:rsidRDefault="00581773">
          <w:pPr>
            <w:pStyle w:val="Heading1"/>
          </w:pPr>
          <w:r>
            <w:t>INITIAL TRAINING CONTENT</w:t>
          </w:r>
        </w:p>
        <w:bookmarkEnd w:id="2199" w:displacedByCustomXml="next"/>
      </w:sdtContent>
    </w:sdt>
    <w:bookmarkStart w:id="2200" w:name="_Toc413420339_1" w:displacedByCustomXml="next"/>
    <w:bookmarkEnd w:id="2200" w:displacedByCustomXml="next"/>
    <w:bookmarkStart w:id="2201" w:name="_Toc411245302_1" w:displacedByCustomXml="next"/>
    <w:bookmarkEnd w:id="2201" w:displacedByCustomXml="next"/>
    <w:bookmarkStart w:id="2202" w:name="ANNEX_0" w:displacedByCustomXml="next"/>
    <w:bookmarkEnd w:id="2202" w:displacedByCustomXml="next"/>
    <w:bookmarkStart w:id="2203" w:name="APPENDIX" w:displacedByCustomXml="next"/>
    <w:bookmarkStart w:id="2204" w:name="_DxCrossRefBm1379192483" w:displacedByCustomXml="next"/>
    <w:bookmarkStart w:id="2205" w:name="_DxCrossRefBm9000001" w:displacedByCustomXml="next"/>
    <w:bookmarkStart w:id="2206" w:name="_Toc256000162" w:displacedByCustomXml="next"/>
    <w:bookmarkStart w:id="2207" w:name="AMC1" w:displacedByCustomXml="next"/>
    <w:sdt>
      <w:sdtPr>
        <w:rPr>
          <w:b w:val="0"/>
          <w:color w:val="auto"/>
          <w:sz w:val="22"/>
          <w:lang w:val="en-US"/>
        </w:rPr>
        <w:alias w:val="topic"/>
        <w:tag w:val="topic"/>
        <w:id w:val="-1398709242"/>
      </w:sdtPr>
      <w:sdtContent>
        <w:p w14:paraId="62274DF3" w14:textId="77777777" w:rsidR="003E37CE" w:rsidRPr="004B6FFD" w:rsidRDefault="00581773" w:rsidP="004B6FFD">
          <w:pPr>
            <w:pStyle w:val="Heading2AMC"/>
          </w:pPr>
          <w:r w:rsidRPr="004B6FFD">
            <w:t>A</w:t>
          </w:r>
          <w:r w:rsidR="004B6FFD">
            <w:t xml:space="preserve">MC1 ATCO.D.010(a) </w:t>
          </w:r>
          <w:r w:rsidRPr="004B6FFD">
            <w:t>Composition of initial training</w:t>
          </w:r>
          <w:bookmarkEnd w:id="2206"/>
          <w:bookmarkEnd w:id="2205"/>
          <w:bookmarkEnd w:id="2204"/>
        </w:p>
        <w:p w14:paraId="18E65E50" w14:textId="77777777" w:rsidR="0014592E" w:rsidRPr="00685182" w:rsidRDefault="00581773" w:rsidP="0014592E">
          <w:pPr>
            <w:pStyle w:val="Heading3OrgManual"/>
            <w:rPr>
              <w:rStyle w:val="GeneralAviation"/>
              <w:color w:val="auto"/>
            </w:rPr>
          </w:pPr>
          <w:r w:rsidRPr="00685182">
            <w:rPr>
              <w:rStyle w:val="GeneralAviation"/>
              <w:color w:val="auto"/>
            </w:rPr>
            <w:t>GENERAL</w:t>
          </w:r>
        </w:p>
        <w:p w14:paraId="58BCE047" w14:textId="77777777" w:rsidR="0014592E" w:rsidRPr="00685182" w:rsidRDefault="00581773" w:rsidP="0014592E">
          <w:pPr>
            <w:pStyle w:val="ListLevel0"/>
            <w:rPr>
              <w:rStyle w:val="GeneralAviation"/>
              <w:color w:val="auto"/>
            </w:rPr>
          </w:pPr>
          <w:r w:rsidRPr="00685182">
            <w:rPr>
              <w:rStyle w:val="GeneralAviation"/>
              <w:color w:val="auto"/>
            </w:rPr>
            <w:t>1.</w:t>
          </w:r>
          <w:r w:rsidRPr="00685182">
            <w:rPr>
              <w:rStyle w:val="GeneralAviation"/>
              <w:color w:val="auto"/>
            </w:rPr>
            <w:tab/>
            <w:t>Structure of the basic and rating training syllabi</w:t>
          </w:r>
        </w:p>
        <w:p w14:paraId="60F4ECFE" w14:textId="77777777" w:rsidR="0014592E" w:rsidRPr="00685182" w:rsidRDefault="00581773" w:rsidP="0014592E">
          <w:pPr>
            <w:pStyle w:val="ListLevel1"/>
            <w:rPr>
              <w:rStyle w:val="GeneralAviation"/>
              <w:color w:val="auto"/>
            </w:rPr>
          </w:pPr>
          <w:r w:rsidRPr="00685182">
            <w:rPr>
              <w:rStyle w:val="GeneralAviation"/>
              <w:color w:val="auto"/>
            </w:rPr>
            <w:t>(a)</w:t>
          </w:r>
          <w:r w:rsidRPr="00685182">
            <w:rPr>
              <w:rStyle w:val="GeneralAviation"/>
              <w:color w:val="auto"/>
            </w:rPr>
            <w:tab/>
            <w:t>The basic and rating training syllabi are structured as follows:</w:t>
          </w:r>
        </w:p>
        <w:p w14:paraId="2F34A703" w14:textId="77777777" w:rsidR="0014592E" w:rsidRPr="00685182" w:rsidRDefault="00581773" w:rsidP="0014592E">
          <w:pPr>
            <w:pStyle w:val="ListLevel2"/>
            <w:rPr>
              <w:rStyle w:val="GeneralAviation"/>
              <w:color w:val="auto"/>
            </w:rPr>
          </w:pPr>
          <w:r w:rsidRPr="00685182">
            <w:rPr>
              <w:rStyle w:val="GeneralAviation"/>
              <w:color w:val="auto"/>
            </w:rPr>
            <w:t>(1)</w:t>
          </w:r>
          <w:r w:rsidRPr="00685182">
            <w:rPr>
              <w:rStyle w:val="GeneralAviation"/>
              <w:color w:val="auto"/>
            </w:rPr>
            <w:tab/>
            <w:t>The syllabus is divided into subjects, which are divided into topics that are in turn divided into subtopics. This structure serves the definition and classification of the objectives. There can be one or several objectives linked to each subtopic.</w:t>
          </w:r>
        </w:p>
        <w:p w14:paraId="11F7F6A9" w14:textId="77777777" w:rsidR="0014592E" w:rsidRPr="00685182" w:rsidRDefault="00581773" w:rsidP="0014592E">
          <w:pPr>
            <w:pStyle w:val="ListLevel2"/>
            <w:rPr>
              <w:rStyle w:val="GeneralAviation"/>
              <w:color w:val="auto"/>
            </w:rPr>
          </w:pPr>
          <w:r w:rsidRPr="00685182">
            <w:rPr>
              <w:rStyle w:val="GeneralAviation"/>
              <w:color w:val="auto"/>
            </w:rPr>
            <w:t>(2)</w:t>
          </w:r>
          <w:r w:rsidRPr="00685182">
            <w:rPr>
              <w:rStyle w:val="GeneralAviation"/>
              <w:color w:val="auto"/>
            </w:rPr>
            <w:tab/>
            <w:t>Objectives are assigned to a specific topic/subtopic which deals with the knowledge and skills needed to accomplish the related subject.</w:t>
          </w:r>
        </w:p>
        <w:p w14:paraId="70BE5954" w14:textId="77777777" w:rsidR="0014592E" w:rsidRPr="007C227B" w:rsidRDefault="00581773" w:rsidP="0014592E">
          <w:pPr>
            <w:pStyle w:val="ListLevel2"/>
            <w:rPr>
              <w:rStyle w:val="GeneralAviation"/>
              <w:color w:val="FF0000"/>
            </w:rPr>
          </w:pPr>
          <w:r w:rsidRPr="00D96A5F">
            <w:rPr>
              <w:rStyle w:val="GeneralAviation"/>
              <w:color w:val="auto"/>
            </w:rPr>
            <w:t>(3)</w:t>
          </w:r>
          <w:r w:rsidRPr="00D96A5F">
            <w:rPr>
              <w:rStyle w:val="GeneralAviation"/>
              <w:color w:val="auto"/>
            </w:rPr>
            <w:tab/>
            <w:t>Subjects, topics and subtopics ar</w:t>
          </w:r>
          <w:r w:rsidR="00D96A5F" w:rsidRPr="00D96A5F">
            <w:rPr>
              <w:rStyle w:val="GeneralAviation"/>
              <w:color w:val="auto"/>
            </w:rPr>
            <w:t>e contained in Appendices 2 to 5</w:t>
          </w:r>
          <w:r w:rsidRPr="00D96A5F">
            <w:rPr>
              <w:rStyle w:val="GeneralAviation"/>
              <w:color w:val="auto"/>
            </w:rPr>
            <w:t xml:space="preserve"> to Annex I to </w:t>
          </w:r>
          <w:r w:rsidR="00685182" w:rsidRPr="00D96A5F">
            <w:rPr>
              <w:rStyle w:val="GeneralAviation"/>
              <w:color w:val="auto"/>
            </w:rPr>
            <w:t>this</w:t>
          </w:r>
          <w:r w:rsidRPr="00D96A5F">
            <w:rPr>
              <w:rStyle w:val="GeneralAviation"/>
              <w:color w:val="auto"/>
            </w:rPr>
            <w:t xml:space="preserve"> Regulation, and are repeated in:</w:t>
          </w:r>
        </w:p>
        <w:p w14:paraId="5175E499" w14:textId="77777777" w:rsidR="00550A89" w:rsidRPr="00685182" w:rsidRDefault="00581773" w:rsidP="001F1479">
          <w:pPr>
            <w:pStyle w:val="bullet3"/>
            <w:rPr>
              <w:rStyle w:val="GeneralAviation"/>
              <w:color w:val="auto"/>
            </w:rPr>
          </w:pPr>
          <w:hyperlink r:id="rId37" w:history="1">
            <w:r w:rsidRPr="00EC2511">
              <w:rPr>
                <w:rStyle w:val="Hyperlink"/>
              </w:rPr>
              <w:t>AMC1 ATCO.D.010(a)(1)</w:t>
            </w:r>
          </w:hyperlink>
          <w:r w:rsidRPr="00550A89">
            <w:rPr>
              <w:rStyle w:val="GeneralAviation"/>
            </w:rPr>
            <w:t xml:space="preserve"> </w:t>
          </w:r>
          <w:r w:rsidRPr="00685182">
            <w:rPr>
              <w:rStyle w:val="GeneralAviation"/>
              <w:color w:val="auto"/>
            </w:rPr>
            <w:t>Composition of initial training — BASIC TRAINING —</w:t>
          </w:r>
          <w:r w:rsidR="002636F8" w:rsidRPr="00685182">
            <w:rPr>
              <w:rStyle w:val="GeneralAviation"/>
              <w:color w:val="auto"/>
            </w:rPr>
            <w:t xml:space="preserve"> </w:t>
          </w:r>
          <w:r w:rsidRPr="00685182">
            <w:rPr>
              <w:rStyle w:val="GeneralAviation"/>
              <w:color w:val="auto"/>
            </w:rPr>
            <w:t>TRAINING OBJECTIVES;</w:t>
          </w:r>
        </w:p>
        <w:p w14:paraId="32CFAFCD" w14:textId="77777777" w:rsidR="00550A89" w:rsidRPr="00550A89" w:rsidRDefault="00581773" w:rsidP="001F1479">
          <w:pPr>
            <w:pStyle w:val="bullet3"/>
            <w:rPr>
              <w:rStyle w:val="GeneralAviation"/>
            </w:rPr>
          </w:pPr>
          <w:r w:rsidRPr="00550A89">
            <w:rPr>
              <w:rStyle w:val="GeneralAviation"/>
            </w:rPr>
            <w:tab/>
          </w:r>
          <w:hyperlink w:anchor="_DxCrossRefBm1379192489" w:history="1">
            <w:r w:rsidRPr="002636F8">
              <w:rPr>
                <w:rStyle w:val="Hyperlink"/>
              </w:rPr>
              <w:t>AMC1 ATCO.D.010(a)(2)(i)</w:t>
            </w:r>
          </w:hyperlink>
          <w:r w:rsidRPr="00550A89">
            <w:rPr>
              <w:rStyle w:val="GeneralAviation"/>
            </w:rPr>
            <w:t xml:space="preserve"> </w:t>
          </w:r>
          <w:r w:rsidRPr="00685182">
            <w:rPr>
              <w:rStyle w:val="GeneralAviation"/>
              <w:color w:val="auto"/>
            </w:rPr>
            <w:t>Composition of initial training — AERODROME CONTROL RATING (ADC) TRAINING —</w:t>
          </w:r>
          <w:r w:rsidR="006D1722" w:rsidRPr="00685182">
            <w:rPr>
              <w:rStyle w:val="GeneralAviation"/>
              <w:color w:val="auto"/>
            </w:rPr>
            <w:t xml:space="preserve"> </w:t>
          </w:r>
          <w:r w:rsidRPr="00685182">
            <w:rPr>
              <w:rStyle w:val="GeneralAviation"/>
              <w:color w:val="auto"/>
            </w:rPr>
            <w:t>TRAINING OBJECTIVES;</w:t>
          </w:r>
        </w:p>
        <w:p w14:paraId="64982CBA" w14:textId="77777777" w:rsidR="00550A89" w:rsidRPr="00550A89" w:rsidRDefault="00581773" w:rsidP="001F1479">
          <w:pPr>
            <w:pStyle w:val="bullet3"/>
            <w:rPr>
              <w:rStyle w:val="GeneralAviation"/>
            </w:rPr>
          </w:pPr>
          <w:hyperlink w:anchor="_DxCrossRefBm1379192497" w:history="1">
            <w:r w:rsidRPr="002636F8">
              <w:rPr>
                <w:rStyle w:val="Hyperlink"/>
              </w:rPr>
              <w:tab/>
              <w:t>AMC1 ATCO.D.010(a)(2)(iv)</w:t>
            </w:r>
          </w:hyperlink>
          <w:r w:rsidRPr="00550A89">
            <w:rPr>
              <w:rStyle w:val="GeneralAviation"/>
            </w:rPr>
            <w:t xml:space="preserve"> </w:t>
          </w:r>
          <w:r w:rsidRPr="00685182">
            <w:rPr>
              <w:rStyle w:val="GeneralAviation"/>
              <w:color w:val="auto"/>
            </w:rPr>
            <w:t>Composition of initial training — APPROACH CONTROL SURVEILLANCE RATING (APS) TRAINING — TRAINING OBJECTIVES</w:t>
          </w:r>
        </w:p>
        <w:p w14:paraId="3CF8D2EE" w14:textId="77777777" w:rsidR="00550A89" w:rsidRPr="00685182" w:rsidRDefault="00581773" w:rsidP="001F1479">
          <w:pPr>
            <w:pStyle w:val="bullet3"/>
            <w:rPr>
              <w:rStyle w:val="GeneralAviation"/>
              <w:color w:val="auto"/>
            </w:rPr>
          </w:pPr>
          <w:r w:rsidRPr="00550A89">
            <w:rPr>
              <w:rStyle w:val="GeneralAviation"/>
            </w:rPr>
            <w:tab/>
          </w:r>
          <w:hyperlink w:anchor="_DxCrossRefBm1379192499" w:history="1">
            <w:r w:rsidRPr="002636F8">
              <w:rPr>
                <w:rStyle w:val="Hyperlink"/>
              </w:rPr>
              <w:t>AMC1 ATCO.D.010(a)(2)(v)</w:t>
            </w:r>
          </w:hyperlink>
          <w:r w:rsidRPr="00550A89">
            <w:rPr>
              <w:rStyle w:val="GeneralAviation"/>
            </w:rPr>
            <w:t xml:space="preserve"> </w:t>
          </w:r>
          <w:r w:rsidRPr="00685182">
            <w:rPr>
              <w:rStyle w:val="GeneralAviation"/>
              <w:color w:val="auto"/>
            </w:rPr>
            <w:t>Composition of initial training — AREA CONTROL SURVEILLANCE RATING (ACS) TRAINING — TRAINING OBJECTIVES</w:t>
          </w:r>
        </w:p>
        <w:p w14:paraId="30C0DBDD" w14:textId="77777777" w:rsidR="0014592E" w:rsidRPr="00685182" w:rsidRDefault="00581773" w:rsidP="00550A89">
          <w:pPr>
            <w:pStyle w:val="Normal3"/>
            <w:rPr>
              <w:rStyle w:val="GeneralAviation"/>
              <w:color w:val="auto"/>
            </w:rPr>
          </w:pPr>
          <w:r w:rsidRPr="00685182">
            <w:rPr>
              <w:rStyle w:val="GeneralAviation"/>
              <w:color w:val="auto"/>
            </w:rPr>
            <w:t>in order to provide the reader with a comprehensive and unique reference document for the basic and each of the rating training courses. Training objectives are included in, and form an integral part of, each of the aforementioned AMC.</w:t>
          </w:r>
        </w:p>
        <w:p w14:paraId="71BF7A3C" w14:textId="77777777" w:rsidR="0014592E" w:rsidRPr="00550A89" w:rsidRDefault="00581773" w:rsidP="0014592E">
          <w:pPr>
            <w:pStyle w:val="TableCentered"/>
            <w:rPr>
              <w:rStyle w:val="GeneralAviation"/>
            </w:rPr>
          </w:pPr>
          <w:r w:rsidRPr="00550A89">
            <w:rPr>
              <w:rStyle w:val="GeneralAviation"/>
              <w:noProof/>
              <w:lang w:val="ru-RU" w:eastAsia="ru-RU"/>
            </w:rPr>
            <w:drawing>
              <wp:inline distT="0" distB="0" distL="0" distR="0" wp14:anchorId="59974ABD" wp14:editId="1C1B0775">
                <wp:extent cx="5302250" cy="1490980"/>
                <wp:effectExtent l="19050" t="19050" r="12700" b="13970"/>
                <wp:docPr id="23" name="Picture 23"/>
                <wp:cNvGraphicFramePr/>
                <a:graphic xmlns:a="http://schemas.openxmlformats.org/drawingml/2006/main">
                  <a:graphicData uri="http://schemas.openxmlformats.org/drawingml/2006/picture">
                    <pic:pic xmlns:pic="http://schemas.openxmlformats.org/drawingml/2006/picture">
                      <pic:nvPicPr>
                        <pic:cNvPr id="628241534" name="Picture 23"/>
                        <pic:cNvPicPr/>
                      </pic:nvPicPr>
                      <pic:blipFill>
                        <a:blip r:embed="rId38">
                          <a:extLst>
                            <a:ext uri="{28A0092B-C50C-407E-A947-70E740481C1C}">
                              <a14:useLocalDpi xmlns:a14="http://schemas.microsoft.com/office/drawing/2010/main" val="0"/>
                            </a:ext>
                          </a:extLst>
                        </a:blip>
                        <a:stretch>
                          <a:fillRect/>
                        </a:stretch>
                      </pic:blipFill>
                      <pic:spPr>
                        <a:xfrm>
                          <a:off x="0" y="0"/>
                          <a:ext cx="5302250" cy="1490980"/>
                        </a:xfrm>
                        <a:prstGeom prst="rect">
                          <a:avLst/>
                        </a:prstGeom>
                        <a:ln>
                          <a:solidFill>
                            <a:schemeClr val="accent1"/>
                          </a:solidFill>
                        </a:ln>
                      </pic:spPr>
                    </pic:pic>
                  </a:graphicData>
                </a:graphic>
              </wp:inline>
            </w:drawing>
          </w:r>
        </w:p>
        <w:p w14:paraId="59C13E8A" w14:textId="77777777" w:rsidR="0014592E" w:rsidRPr="00685182" w:rsidRDefault="00581773" w:rsidP="0014592E">
          <w:pPr>
            <w:rPr>
              <w:rStyle w:val="GeneralAviation"/>
              <w:b/>
              <w:bCs/>
              <w:color w:val="auto"/>
            </w:rPr>
          </w:pPr>
          <w:r w:rsidRPr="00685182">
            <w:rPr>
              <w:rStyle w:val="GeneralAviation"/>
              <w:b/>
              <w:bCs/>
              <w:color w:val="auto"/>
            </w:rPr>
            <w:t>Figure 1: Layout of the syllabus</w:t>
          </w:r>
        </w:p>
        <w:p w14:paraId="65891FF4" w14:textId="77777777" w:rsidR="003E37CE" w:rsidRPr="00667041" w:rsidRDefault="00857B16" w:rsidP="00683BDF">
          <w:pPr>
            <w:pStyle w:val="ListLevel1"/>
          </w:pPr>
          <w:r w:rsidRPr="00667041">
            <w:t xml:space="preserve"> </w:t>
          </w:r>
          <w:r w:rsidR="00581773" w:rsidRPr="00667041">
            <w:t>(b)</w:t>
          </w:r>
          <w:r w:rsidR="00581773" w:rsidRPr="00667041">
            <w:tab/>
            <w:t>The following principles may be applied to the development of a training course that is based on any of the syllabi:</w:t>
          </w:r>
        </w:p>
        <w:p w14:paraId="589BBC17" w14:textId="77777777" w:rsidR="003E37CE" w:rsidRPr="00667041" w:rsidRDefault="00581773" w:rsidP="00683BDF">
          <w:pPr>
            <w:pStyle w:val="ListLevel2"/>
          </w:pPr>
          <w:r w:rsidRPr="00667041">
            <w:t>(1)</w:t>
          </w:r>
          <w:r w:rsidRPr="00667041">
            <w:tab/>
            <w:t xml:space="preserve">The structure of the syllabi and the order of the objectives contained therein is neither intended to convey a pedagogical sequence nor to indicate a relative level of importance. </w:t>
          </w:r>
        </w:p>
        <w:p w14:paraId="698BA022" w14:textId="77777777" w:rsidR="003E37CE" w:rsidRPr="00667041" w:rsidRDefault="00581773" w:rsidP="00683BDF">
          <w:pPr>
            <w:pStyle w:val="ListLevel2"/>
          </w:pPr>
          <w:r w:rsidRPr="00667041">
            <w:t>(2)</w:t>
          </w:r>
          <w:r w:rsidRPr="00667041">
            <w:tab/>
            <w:t>No objective from the basic training syllabus is repeated as ‘a refresher’ in the rating training syllabi.</w:t>
          </w:r>
        </w:p>
        <w:p w14:paraId="2C8B3A21" w14:textId="77777777" w:rsidR="003E37CE" w:rsidRPr="00667041" w:rsidRDefault="00581773" w:rsidP="00683BDF">
          <w:pPr>
            <w:pStyle w:val="ListLevel2"/>
          </w:pPr>
          <w:r w:rsidRPr="00667041">
            <w:lastRenderedPageBreak/>
            <w:t>(3)</w:t>
          </w:r>
          <w:r w:rsidRPr="00667041">
            <w:tab/>
            <w:t>The number of objectives contained within a subtopic does not necessarily signify how long it should take to teach that subtopic. For example, a subtopic containing five relatively straightforward objectives may take a shorter time to be taught than another subtopic containing two complex objectives.</w:t>
          </w:r>
        </w:p>
        <w:p w14:paraId="7441CE8A" w14:textId="77777777" w:rsidR="003E37CE" w:rsidRPr="00667041" w:rsidRDefault="00581773" w:rsidP="00FA2B59">
          <w:pPr>
            <w:pStyle w:val="ListLevel0"/>
          </w:pPr>
          <w:r w:rsidRPr="00667041">
            <w:rPr>
              <w:b/>
            </w:rPr>
            <w:t>2.</w:t>
          </w:r>
          <w:r w:rsidRPr="00667041">
            <w:rPr>
              <w:b/>
            </w:rPr>
            <w:tab/>
            <w:t>Structure of the objectives</w:t>
          </w:r>
        </w:p>
        <w:p w14:paraId="1B9D7A13" w14:textId="77777777" w:rsidR="003E37CE" w:rsidRPr="00667041" w:rsidRDefault="00581773" w:rsidP="00683BDF">
          <w:pPr>
            <w:pStyle w:val="ListLevel1"/>
          </w:pPr>
          <w:r w:rsidRPr="00667041">
            <w:t>(a)</w:t>
          </w:r>
          <w:r w:rsidRPr="00667041">
            <w:tab/>
            <w:t>An objective consists of three elements:</w:t>
          </w:r>
        </w:p>
        <w:p w14:paraId="0360DAC9" w14:textId="77777777" w:rsidR="003E37CE" w:rsidRPr="00667041" w:rsidRDefault="00581773" w:rsidP="00683BDF">
          <w:pPr>
            <w:pStyle w:val="ListLevel2"/>
          </w:pPr>
          <w:r w:rsidRPr="00667041">
            <w:t>(1)</w:t>
          </w:r>
          <w:r w:rsidRPr="00667041">
            <w:tab/>
            <w:t>The corpus, which is a description of the required performance. It always contains an action verb to ensure that the outcome is observable. The action verb is always associated with a defined taxonomy.</w:t>
          </w:r>
        </w:p>
        <w:p w14:paraId="35B6071E" w14:textId="77777777" w:rsidR="003E37CE" w:rsidRPr="00667041" w:rsidRDefault="00581773" w:rsidP="00683BDF">
          <w:pPr>
            <w:pStyle w:val="ListLevel2"/>
          </w:pPr>
          <w:r w:rsidRPr="00667041">
            <w:t>(2)</w:t>
          </w:r>
          <w:r w:rsidRPr="00667041">
            <w:tab/>
            <w:t>The level, which indicates numerically the taxonomy of the action verb.</w:t>
          </w:r>
        </w:p>
        <w:p w14:paraId="233BE949" w14:textId="77777777" w:rsidR="00550A89" w:rsidRPr="00685182" w:rsidRDefault="00581773" w:rsidP="0013164D">
          <w:pPr>
            <w:pStyle w:val="ListLevel2"/>
            <w:rPr>
              <w:rStyle w:val="GeneralAviation"/>
              <w:color w:val="auto"/>
            </w:rPr>
          </w:pPr>
          <w:r w:rsidRPr="00685182">
            <w:rPr>
              <w:rStyle w:val="GeneralAviation"/>
              <w:color w:val="auto"/>
            </w:rPr>
            <w:t>(3)</w:t>
          </w:r>
          <w:r w:rsidRPr="00685182">
            <w:rPr>
              <w:rStyle w:val="GeneralAviation"/>
              <w:color w:val="auto"/>
            </w:rPr>
            <w:tab/>
            <w:t>The content, which may be implicit or explicit. Explicit content is written in the content field, while implicit content is not but, instead, is implied in the corpus of the objective and other elements (syllabus, subject, etc.). Content that is a required part of the objective is written in the red-shaded field. Optional content, written in italics is provided to help training designers develop their training material and may suggest possible reference documents that could be used and/or elaborate on the content with specific examples. With or without explicit content, the objective needs to be covered since the implementation is implied in its corpus (text of the objective) and associated context (Subtopic/Topic/Subject/ Rating).</w:t>
          </w:r>
        </w:p>
        <w:p w14:paraId="4C7151C3" w14:textId="77777777" w:rsidR="00550A89" w:rsidRPr="0013164D" w:rsidRDefault="00581773" w:rsidP="0013164D">
          <w:pPr>
            <w:pStyle w:val="Normal1"/>
            <w:rPr>
              <w:rStyle w:val="GeneralAviation"/>
            </w:rPr>
          </w:pPr>
          <w:r w:rsidRPr="0013164D">
            <w:rPr>
              <w:rStyle w:val="GeneralAviation"/>
              <w:noProof/>
              <w:lang w:val="ru-RU" w:eastAsia="ru-RU"/>
            </w:rPr>
            <w:drawing>
              <wp:inline distT="0" distB="0" distL="0" distR="0" wp14:anchorId="53F9E254" wp14:editId="346C8DA7">
                <wp:extent cx="5339715" cy="1541145"/>
                <wp:effectExtent l="0" t="0" r="0" b="1905"/>
                <wp:docPr id="1530550296" name="Picture 21"/>
                <wp:cNvGraphicFramePr/>
                <a:graphic xmlns:a="http://schemas.openxmlformats.org/drawingml/2006/main">
                  <a:graphicData uri="http://schemas.openxmlformats.org/drawingml/2006/picture">
                    <pic:pic xmlns:pic="http://schemas.openxmlformats.org/drawingml/2006/picture">
                      <pic:nvPicPr>
                        <pic:cNvPr id="1730244392" name="Picture 21"/>
                        <pic:cNvPicPr/>
                      </pic:nvPicPr>
                      <pic:blipFill>
                        <a:blip r:embed="rId39">
                          <a:extLst>
                            <a:ext uri="{28A0092B-C50C-407E-A947-70E740481C1C}">
                              <a14:useLocalDpi xmlns:a14="http://schemas.microsoft.com/office/drawing/2010/main" val="0"/>
                            </a:ext>
                          </a:extLst>
                        </a:blip>
                        <a:stretch>
                          <a:fillRect/>
                        </a:stretch>
                      </pic:blipFill>
                      <pic:spPr>
                        <a:xfrm>
                          <a:off x="0" y="0"/>
                          <a:ext cx="5339715" cy="1541145"/>
                        </a:xfrm>
                        <a:prstGeom prst="rect">
                          <a:avLst/>
                        </a:prstGeom>
                      </pic:spPr>
                    </pic:pic>
                  </a:graphicData>
                </a:graphic>
              </wp:inline>
            </w:drawing>
          </w:r>
        </w:p>
        <w:p w14:paraId="325A812E" w14:textId="77777777" w:rsidR="0013164D" w:rsidRPr="00685182" w:rsidRDefault="00581773" w:rsidP="0013164D">
          <w:pPr>
            <w:pStyle w:val="Normal1"/>
            <w:rPr>
              <w:rStyle w:val="GeneralAviation"/>
              <w:b/>
              <w:bCs/>
              <w:color w:val="auto"/>
            </w:rPr>
          </w:pPr>
          <w:r w:rsidRPr="00685182">
            <w:rPr>
              <w:rStyle w:val="GeneralAviation"/>
              <w:b/>
              <w:bCs/>
              <w:color w:val="auto"/>
            </w:rPr>
            <w:t>Figure 2: Layout of an objective</w:t>
          </w:r>
        </w:p>
        <w:p w14:paraId="551A854C" w14:textId="77777777" w:rsidR="003E37CE" w:rsidRPr="00667041" w:rsidRDefault="00581773" w:rsidP="00FA2B59">
          <w:pPr>
            <w:pStyle w:val="ListLevel0"/>
          </w:pPr>
          <w:r w:rsidRPr="00667041">
            <w:rPr>
              <w:b/>
            </w:rPr>
            <w:t>3.</w:t>
          </w:r>
          <w:r w:rsidRPr="00667041">
            <w:rPr>
              <w:b/>
            </w:rPr>
            <w:tab/>
            <w:t>Repeated and common objectives</w:t>
          </w:r>
        </w:p>
        <w:p w14:paraId="7578884D" w14:textId="77777777" w:rsidR="003E37CE" w:rsidRPr="00667041" w:rsidRDefault="00581773" w:rsidP="003A7300">
          <w:pPr>
            <w:pStyle w:val="ListLevel1"/>
          </w:pPr>
          <w:r w:rsidRPr="00667041">
            <w:t>(a)</w:t>
          </w:r>
          <w:r w:rsidRPr="00667041">
            <w:tab/>
            <w:t>Repeated and common objectives are only applicable to rating training.</w:t>
          </w:r>
        </w:p>
        <w:p w14:paraId="2C11EE0E" w14:textId="77777777" w:rsidR="00BD7F0E" w:rsidRPr="00685182" w:rsidRDefault="00581773" w:rsidP="0013164D">
          <w:pPr>
            <w:pStyle w:val="ListLevel1"/>
            <w:rPr>
              <w:rStyle w:val="GeneralAviation"/>
              <w:color w:val="auto"/>
            </w:rPr>
          </w:pPr>
          <w:r w:rsidRPr="00685182">
            <w:rPr>
              <w:rStyle w:val="GeneralAviation"/>
              <w:color w:val="auto"/>
            </w:rPr>
            <w:t>(b)</w:t>
          </w:r>
          <w:r w:rsidRPr="00685182">
            <w:rPr>
              <w:rStyle w:val="GeneralAviation"/>
              <w:color w:val="auto"/>
            </w:rPr>
            <w:tab/>
            <w:t>To the right of each objective, there is an indication of which other ratings contain this particular objective. If the rating is indicated in red italics, it notifies the reader that the objective(s) is (are) verbatim in each rating; however, the objective numbers are different. This indication is the first step to help training providers identify potential commonalities between the various syllabi. As a second step, training providers must determine, on the level of local implementation, whether the objective is to be regarded as repeated or common.</w:t>
          </w:r>
        </w:p>
        <w:p w14:paraId="46E66122" w14:textId="77777777" w:rsidR="0013164D" w:rsidRPr="0013164D" w:rsidRDefault="00581773" w:rsidP="0013164D">
          <w:pPr>
            <w:pStyle w:val="Normal1"/>
            <w:rPr>
              <w:rStyle w:val="GeneralAviation"/>
            </w:rPr>
          </w:pPr>
          <w:r w:rsidRPr="0013164D">
            <w:rPr>
              <w:rStyle w:val="GeneralAviation"/>
              <w:noProof/>
              <w:lang w:val="ru-RU" w:eastAsia="ru-RU"/>
            </w:rPr>
            <w:lastRenderedPageBreak/>
            <w:drawing>
              <wp:inline distT="0" distB="0" distL="0" distR="0" wp14:anchorId="4383110A" wp14:editId="16319084">
                <wp:extent cx="5342890" cy="2106930"/>
                <wp:effectExtent l="19050" t="19050" r="10160" b="26670"/>
                <wp:docPr id="24" name="Picture 24"/>
                <wp:cNvGraphicFramePr/>
                <a:graphic xmlns:a="http://schemas.openxmlformats.org/drawingml/2006/main">
                  <a:graphicData uri="http://schemas.openxmlformats.org/drawingml/2006/picture">
                    <pic:pic xmlns:pic="http://schemas.openxmlformats.org/drawingml/2006/picture">
                      <pic:nvPicPr>
                        <pic:cNvPr id="839001820" name="Picture 24"/>
                        <pic:cNvPicPr/>
                      </pic:nvPicPr>
                      <pic:blipFill>
                        <a:blip r:embed="rId40">
                          <a:extLst>
                            <a:ext uri="{28A0092B-C50C-407E-A947-70E740481C1C}">
                              <a14:useLocalDpi xmlns:a14="http://schemas.microsoft.com/office/drawing/2010/main" val="0"/>
                            </a:ext>
                          </a:extLst>
                        </a:blip>
                        <a:stretch>
                          <a:fillRect/>
                        </a:stretch>
                      </pic:blipFill>
                      <pic:spPr>
                        <a:xfrm>
                          <a:off x="0" y="0"/>
                          <a:ext cx="5342890" cy="2106930"/>
                        </a:xfrm>
                        <a:prstGeom prst="rect">
                          <a:avLst/>
                        </a:prstGeom>
                        <a:ln>
                          <a:solidFill>
                            <a:schemeClr val="accent1"/>
                          </a:solidFill>
                        </a:ln>
                      </pic:spPr>
                    </pic:pic>
                  </a:graphicData>
                </a:graphic>
              </wp:inline>
            </w:drawing>
          </w:r>
        </w:p>
        <w:p w14:paraId="0F292B39" w14:textId="77777777" w:rsidR="0013164D" w:rsidRPr="00685182" w:rsidRDefault="00581773" w:rsidP="0013164D">
          <w:pPr>
            <w:pStyle w:val="Normal1"/>
            <w:rPr>
              <w:rStyle w:val="GeneralAviation"/>
              <w:b/>
              <w:bCs/>
              <w:color w:val="auto"/>
            </w:rPr>
          </w:pPr>
          <w:r w:rsidRPr="00685182">
            <w:rPr>
              <w:rStyle w:val="GeneralAviation"/>
              <w:b/>
              <w:bCs/>
              <w:color w:val="auto"/>
            </w:rPr>
            <w:t>Figure 3: Indication of the ratings to which a particular objective applies</w:t>
          </w:r>
        </w:p>
        <w:p w14:paraId="396BE354" w14:textId="77777777" w:rsidR="003E37CE" w:rsidRPr="00E36044" w:rsidRDefault="00581773" w:rsidP="00E36044">
          <w:pPr>
            <w:pStyle w:val="ListLevel1"/>
            <w:rPr>
              <w:rStyle w:val="Bold"/>
            </w:rPr>
          </w:pPr>
          <w:r w:rsidRPr="00E36044">
            <w:rPr>
              <w:rStyle w:val="Bold"/>
            </w:rPr>
            <w:t>3.1</w:t>
          </w:r>
          <w:r w:rsidRPr="00E36044">
            <w:rPr>
              <w:rStyle w:val="Bold"/>
            </w:rPr>
            <w:tab/>
            <w:t>Repeated objectives</w:t>
          </w:r>
        </w:p>
        <w:p w14:paraId="7AFCDB23" w14:textId="77777777" w:rsidR="003E37CE" w:rsidRPr="00667041" w:rsidRDefault="00581773" w:rsidP="00E36044">
          <w:pPr>
            <w:pStyle w:val="Normal2"/>
          </w:pPr>
          <w:r w:rsidRPr="00667041">
            <w:t>All the objectives appearing in a syllabus are implicitly appropriate to this syllabus. As a consequence, objectives may be repeated ‘verbatim’ in different rating syllabi and nevertheless specify a different performance. The reader always needs to mentally add the sentence ‘in this syllabus context’ at the end of each objective.</w:t>
          </w:r>
        </w:p>
        <w:p w14:paraId="516FD4CF" w14:textId="77777777" w:rsidR="003E37CE" w:rsidRPr="00E80EF6" w:rsidRDefault="00581773" w:rsidP="00E36044">
          <w:pPr>
            <w:pStyle w:val="Normal2"/>
            <w:rPr>
              <w:rStyle w:val="Italic"/>
            </w:rPr>
          </w:pPr>
          <w:r w:rsidRPr="00E80EF6">
            <w:rPr>
              <w:rStyle w:val="Italic"/>
            </w:rPr>
            <w:t>For example, the objective ‘use approved phraseology’ is repeated (same level, same corpus, same content) in all the syllabi but is different because the context is different in each syllabus (a learner that is able to use approved phraseology for en-route traffic will need additional training before mastering the phraseology in the provision of aerodrome control).</w:t>
          </w:r>
        </w:p>
        <w:p w14:paraId="4A43F638" w14:textId="77777777" w:rsidR="003E37CE" w:rsidRPr="00E36044" w:rsidRDefault="00581773" w:rsidP="00E36044">
          <w:pPr>
            <w:pStyle w:val="ListLevel1"/>
            <w:rPr>
              <w:rStyle w:val="Bold"/>
            </w:rPr>
          </w:pPr>
          <w:r w:rsidRPr="00E36044">
            <w:rPr>
              <w:rStyle w:val="Bold"/>
            </w:rPr>
            <w:t>3.2</w:t>
          </w:r>
          <w:r w:rsidRPr="00E36044">
            <w:rPr>
              <w:rStyle w:val="Bold"/>
            </w:rPr>
            <w:tab/>
            <w:t>Common objectives</w:t>
          </w:r>
        </w:p>
        <w:p w14:paraId="2C49A733" w14:textId="77777777" w:rsidR="003E37CE" w:rsidRPr="00667041" w:rsidRDefault="00581773" w:rsidP="00E36044">
          <w:pPr>
            <w:pStyle w:val="ListLevel2"/>
          </w:pPr>
          <w:r w:rsidRPr="00667041">
            <w:t>(a)</w:t>
          </w:r>
          <w:r w:rsidRPr="00667041">
            <w:tab/>
            <w:t>Common objectives are verbatim the same objectives that appear in more than one rating syllabi in the same context so that they do not need to be taught again in case of combined or successively organised courses.</w:t>
          </w:r>
        </w:p>
        <w:p w14:paraId="20A015BD" w14:textId="77777777" w:rsidR="003E37CE" w:rsidRPr="00E80EF6" w:rsidRDefault="00581773" w:rsidP="00E36044">
          <w:pPr>
            <w:pStyle w:val="Normal3"/>
            <w:rPr>
              <w:rStyle w:val="Italic"/>
            </w:rPr>
          </w:pPr>
          <w:r w:rsidRPr="00E80EF6">
            <w:rPr>
              <w:rStyle w:val="Italic"/>
            </w:rPr>
            <w:t>For example, the objective ‘describe the human information-processing model’ is common for all the syllabi because the context is non-specific and is, therefore, not determined by the type of rating.</w:t>
          </w:r>
        </w:p>
        <w:p w14:paraId="386EAEB4" w14:textId="77777777" w:rsidR="003E37CE" w:rsidRPr="00667041" w:rsidRDefault="00581773" w:rsidP="00E36044">
          <w:pPr>
            <w:pStyle w:val="ListLevel2"/>
          </w:pPr>
          <w:r w:rsidRPr="00667041">
            <w:t>(b)</w:t>
          </w:r>
          <w:r w:rsidRPr="00667041">
            <w:tab/>
            <w:t xml:space="preserve">As a general principle, the rating subject ‘Human Factors’ is identical in each of the rating training syllabi and can be considered as containing common objectives because the context is always the same. This means that the rating training objectives relating to Human Factors need to be taught only once. If a learner acquires an additional rating, </w:t>
          </w:r>
          <w:r w:rsidR="00BC634B">
            <w:t>that learner</w:t>
          </w:r>
          <w:r w:rsidRPr="00667041">
            <w:t xml:space="preserve"> would not be required to repeat the Human Factors objectives.</w:t>
          </w:r>
        </w:p>
        <w:p w14:paraId="09310E54" w14:textId="77777777" w:rsidR="003E37CE" w:rsidRPr="00667041" w:rsidRDefault="00581773" w:rsidP="00FA2B59">
          <w:pPr>
            <w:pStyle w:val="ListLevel0"/>
          </w:pPr>
          <w:r w:rsidRPr="00667041">
            <w:rPr>
              <w:b/>
            </w:rPr>
            <w:t>4.</w:t>
          </w:r>
          <w:r w:rsidRPr="00667041">
            <w:rPr>
              <w:b/>
            </w:rPr>
            <w:tab/>
            <w:t>Action verbs that support the taxonomy for training objectives</w:t>
          </w:r>
        </w:p>
        <w:p w14:paraId="39FF6550" w14:textId="77777777" w:rsidR="003E37CE" w:rsidRPr="00667041" w:rsidRDefault="00581773" w:rsidP="009A5595">
          <w:pPr>
            <w:pStyle w:val="ListLevel1"/>
          </w:pPr>
          <w:r w:rsidRPr="00667041">
            <w:t>(a)</w:t>
          </w:r>
          <w:r w:rsidRPr="00667041">
            <w:tab/>
            <w:t xml:space="preserve">The five taxonomy levels should be understood to have the following levels of complexity: </w:t>
          </w:r>
        </w:p>
        <w:p w14:paraId="15DE7BC4" w14:textId="77777777" w:rsidR="00E36016" w:rsidRPr="00685182" w:rsidRDefault="00581773" w:rsidP="00E36016">
          <w:pPr>
            <w:pStyle w:val="ListLevel2"/>
            <w:rPr>
              <w:rStyle w:val="GeneralAviation"/>
              <w:color w:val="auto"/>
            </w:rPr>
          </w:pPr>
          <w:r w:rsidRPr="00685182">
            <w:rPr>
              <w:rStyle w:val="GeneralAviation"/>
              <w:color w:val="auto"/>
            </w:rPr>
            <w:t>(1)</w:t>
          </w:r>
          <w:r w:rsidRPr="00685182">
            <w:rPr>
              <w:rStyle w:val="GeneralAviation"/>
              <w:color w:val="auto"/>
            </w:rPr>
            <w:tab/>
            <w:t>Action verbs for Level 1</w:t>
          </w:r>
        </w:p>
        <w:p w14:paraId="133ECF8B" w14:textId="77777777" w:rsidR="00E36016" w:rsidRPr="00685182" w:rsidRDefault="00581773" w:rsidP="00E36016">
          <w:pPr>
            <w:pStyle w:val="Normal3"/>
            <w:rPr>
              <w:rStyle w:val="GeneralAviation"/>
              <w:color w:val="auto"/>
            </w:rPr>
          </w:pPr>
          <w:r w:rsidRPr="00685182">
            <w:rPr>
              <w:rStyle w:val="GeneralAviation"/>
              <w:color w:val="auto"/>
            </w:rPr>
            <w:t>Level 1 — A basic knowledge of the subject. It is the ability to remember essential points, to memorise data and retrieve it.</w:t>
          </w:r>
        </w:p>
        <w:tbl>
          <w:tblPr>
            <w:tblStyle w:val="easaTable"/>
            <w:tblW w:w="8483" w:type="dxa"/>
            <w:jc w:val="right"/>
            <w:tblLayout w:type="fixed"/>
            <w:tblLook w:val="00A0" w:firstRow="1" w:lastRow="0" w:firstColumn="1" w:lastColumn="0" w:noHBand="0" w:noVBand="0"/>
          </w:tblPr>
          <w:tblGrid>
            <w:gridCol w:w="1316"/>
            <w:gridCol w:w="2884"/>
            <w:gridCol w:w="4283"/>
          </w:tblGrid>
          <w:tr w:rsidR="00090094" w14:paraId="3D7ED2C2" w14:textId="77777777" w:rsidTr="00090094">
            <w:trPr>
              <w:cnfStyle w:val="100000000000" w:firstRow="1" w:lastRow="0" w:firstColumn="0" w:lastColumn="0" w:oddVBand="0" w:evenVBand="0" w:oddHBand="0"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16" w:type="dxa"/>
              </w:tcPr>
              <w:p w14:paraId="6BACC9F5" w14:textId="77777777" w:rsidR="00E36016" w:rsidRPr="00332CB5" w:rsidRDefault="00581773" w:rsidP="00633619">
                <w:pPr>
                  <w:pStyle w:val="TableNormal0"/>
                </w:pPr>
                <w:r w:rsidRPr="00332CB5">
                  <w:lastRenderedPageBreak/>
                  <w:t>L1 Verb</w:t>
                </w:r>
              </w:p>
            </w:tc>
            <w:tc>
              <w:tcPr>
                <w:tcW w:w="2884" w:type="dxa"/>
              </w:tcPr>
              <w:p w14:paraId="5ECC9A43" w14:textId="77777777" w:rsidR="00E36016" w:rsidRPr="00332CB5" w:rsidRDefault="00581773" w:rsidP="00633619">
                <w:pPr>
                  <w:pStyle w:val="TableCentered"/>
                  <w:cnfStyle w:val="100000000000" w:firstRow="1" w:lastRow="0" w:firstColumn="0" w:lastColumn="0" w:oddVBand="0" w:evenVBand="0" w:oddHBand="0" w:evenHBand="0" w:firstRowFirstColumn="0" w:firstRowLastColumn="0" w:lastRowFirstColumn="0" w:lastRowLastColumn="0"/>
                </w:pPr>
                <w:r w:rsidRPr="00332CB5">
                  <w:t>Definition</w:t>
                </w:r>
              </w:p>
            </w:tc>
            <w:tc>
              <w:tcPr>
                <w:tcW w:w="4283" w:type="dxa"/>
              </w:tcPr>
              <w:p w14:paraId="6A46E9A8" w14:textId="77777777" w:rsidR="00E36016" w:rsidRPr="00332CB5" w:rsidRDefault="00581773" w:rsidP="00633619">
                <w:pPr>
                  <w:pStyle w:val="TableCentered"/>
                  <w:cnfStyle w:val="100000000000" w:firstRow="1" w:lastRow="0" w:firstColumn="0" w:lastColumn="0" w:oddVBand="0" w:evenVBand="0" w:oddHBand="0" w:evenHBand="0" w:firstRowFirstColumn="0" w:firstRowLastColumn="0" w:lastRowFirstColumn="0" w:lastRowLastColumn="0"/>
                </w:pPr>
                <w:r w:rsidRPr="00332CB5">
                  <w:t>Example</w:t>
                </w:r>
              </w:p>
            </w:tc>
          </w:tr>
          <w:tr w:rsidR="00090094" w14:paraId="0F59F945"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45683890" w14:textId="77777777" w:rsidR="00E36016" w:rsidRPr="00332CB5" w:rsidRDefault="00581773" w:rsidP="00633619">
                <w:pPr>
                  <w:pStyle w:val="TableNormal0"/>
                </w:pPr>
                <w:r w:rsidRPr="00332CB5">
                  <w:t>Define</w:t>
                </w:r>
              </w:p>
            </w:tc>
            <w:tc>
              <w:tcPr>
                <w:tcW w:w="2884" w:type="dxa"/>
              </w:tcPr>
              <w:p w14:paraId="4A4ECF38"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State what it is and what its limits are; state the definition.</w:t>
                </w:r>
              </w:p>
            </w:tc>
            <w:tc>
              <w:tcPr>
                <w:tcW w:w="4283" w:type="dxa"/>
              </w:tcPr>
              <w:p w14:paraId="4C706831"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Define ATC service.</w:t>
                </w:r>
              </w:p>
            </w:tc>
          </w:tr>
          <w:tr w:rsidR="00090094" w14:paraId="0E75334E"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09BC7AE6" w14:textId="77777777" w:rsidR="00E36016" w:rsidRPr="00332CB5" w:rsidRDefault="00581773" w:rsidP="00633619">
                <w:pPr>
                  <w:pStyle w:val="TableNormal0"/>
                </w:pPr>
                <w:r w:rsidRPr="00332CB5">
                  <w:t>Draw</w:t>
                </w:r>
              </w:p>
            </w:tc>
            <w:tc>
              <w:tcPr>
                <w:tcW w:w="2884" w:type="dxa"/>
              </w:tcPr>
              <w:p w14:paraId="1EC39130"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Produce a picture, pattern or diagram.</w:t>
                </w:r>
              </w:p>
            </w:tc>
            <w:tc>
              <w:tcPr>
                <w:tcW w:w="4283" w:type="dxa"/>
              </w:tcPr>
              <w:p w14:paraId="4FA5AACA"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Draw the block diagram. </w:t>
                </w:r>
              </w:p>
              <w:p w14:paraId="2195E4BF"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Draw a holding pattern.</w:t>
                </w:r>
              </w:p>
            </w:tc>
          </w:tr>
          <w:tr w:rsidR="00090094" w14:paraId="5F079B86"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413DE87D" w14:textId="77777777" w:rsidR="00E36016" w:rsidRPr="00332CB5" w:rsidRDefault="00581773" w:rsidP="00633619">
                <w:pPr>
                  <w:pStyle w:val="TableNormal0"/>
                </w:pPr>
                <w:r w:rsidRPr="00332CB5">
                  <w:t>List</w:t>
                </w:r>
              </w:p>
            </w:tc>
            <w:tc>
              <w:tcPr>
                <w:tcW w:w="2884" w:type="dxa"/>
              </w:tcPr>
              <w:p w14:paraId="7F0CE33D"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Say one after the other.</w:t>
                </w:r>
              </w:p>
            </w:tc>
            <w:tc>
              <w:tcPr>
                <w:tcW w:w="4283" w:type="dxa"/>
              </w:tcPr>
              <w:p w14:paraId="2C76A794"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List the different types of jet engines.</w:t>
                </w:r>
              </w:p>
            </w:tc>
          </w:tr>
          <w:tr w:rsidR="00090094" w14:paraId="7DD65E96"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41E65DD0" w14:textId="77777777" w:rsidR="00E36016" w:rsidRPr="00332CB5" w:rsidRDefault="00581773" w:rsidP="00633619">
                <w:pPr>
                  <w:pStyle w:val="TableNormal0"/>
                </w:pPr>
                <w:r w:rsidRPr="00332CB5">
                  <w:t>Name</w:t>
                </w:r>
              </w:p>
            </w:tc>
            <w:tc>
              <w:tcPr>
                <w:tcW w:w="2884" w:type="dxa"/>
              </w:tcPr>
              <w:p w14:paraId="3DA9D140"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Give the name of objects or procedures.</w:t>
                </w:r>
              </w:p>
            </w:tc>
            <w:tc>
              <w:tcPr>
                <w:tcW w:w="4283" w:type="dxa"/>
              </w:tcPr>
              <w:p w14:paraId="36CD522D"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Name the competent authorities responsible for ATCO licensing and ANSP oversight.</w:t>
                </w:r>
              </w:p>
            </w:tc>
          </w:tr>
          <w:tr w:rsidR="00090094" w14:paraId="1A403A1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23F7A352" w14:textId="77777777" w:rsidR="00E36016" w:rsidRPr="00332CB5" w:rsidRDefault="00581773" w:rsidP="00633619">
                <w:pPr>
                  <w:pStyle w:val="TableNormal0"/>
                </w:pPr>
                <w:r w:rsidRPr="00332CB5">
                  <w:t>Quote</w:t>
                </w:r>
              </w:p>
            </w:tc>
            <w:tc>
              <w:tcPr>
                <w:tcW w:w="2884" w:type="dxa"/>
              </w:tcPr>
              <w:p w14:paraId="6E4139F5"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Repeat what is written or said.</w:t>
                </w:r>
              </w:p>
            </w:tc>
            <w:tc>
              <w:tcPr>
                <w:tcW w:w="4283" w:type="dxa"/>
              </w:tcPr>
              <w:p w14:paraId="57595C8C"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Quote the ICAO definition of ATC service. </w:t>
                </w:r>
              </w:p>
            </w:tc>
          </w:tr>
          <w:tr w:rsidR="00090094" w14:paraId="59671D5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2D01F015" w14:textId="77777777" w:rsidR="00E36016" w:rsidRPr="00332CB5" w:rsidRDefault="00581773" w:rsidP="00633619">
                <w:pPr>
                  <w:pStyle w:val="TableNormal0"/>
                </w:pPr>
                <w:r w:rsidRPr="00332CB5">
                  <w:t>Recognise</w:t>
                </w:r>
              </w:p>
            </w:tc>
            <w:tc>
              <w:tcPr>
                <w:tcW w:w="2884" w:type="dxa"/>
              </w:tcPr>
              <w:p w14:paraId="3E641A0A"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know what it is because you have seen it before.</w:t>
                </w:r>
              </w:p>
            </w:tc>
            <w:tc>
              <w:tcPr>
                <w:tcW w:w="4283" w:type="dxa"/>
              </w:tcPr>
              <w:p w14:paraId="2147C541"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Recognise the information contained in the different parts of the </w:t>
                </w:r>
                <w:smartTag w:uri="urn:schemas-microsoft-com:office:smarttags" w:element="stockticker">
                  <w:r w:rsidRPr="00685182">
                    <w:rPr>
                      <w:rStyle w:val="GeneralAviation"/>
                      <w:color w:val="auto"/>
                    </w:rPr>
                    <w:t>AIP</w:t>
                  </w:r>
                </w:smartTag>
                <w:r w:rsidRPr="00685182">
                  <w:rPr>
                    <w:rStyle w:val="GeneralAviation"/>
                    <w:color w:val="auto"/>
                  </w:rPr>
                  <w:t>.</w:t>
                </w:r>
              </w:p>
            </w:tc>
          </w:tr>
          <w:tr w:rsidR="00090094" w14:paraId="72567EC9"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63DE4EF3" w14:textId="77777777" w:rsidR="00E36016" w:rsidRPr="00332CB5" w:rsidRDefault="00581773" w:rsidP="00633619">
                <w:pPr>
                  <w:pStyle w:val="TableNormal0"/>
                </w:pPr>
                <w:r w:rsidRPr="00332CB5">
                  <w:t>State</w:t>
                </w:r>
              </w:p>
            </w:tc>
            <w:tc>
              <w:tcPr>
                <w:tcW w:w="2884" w:type="dxa"/>
              </w:tcPr>
              <w:p w14:paraId="6287BC22"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Say or write in a formal or definite way.</w:t>
                </w:r>
              </w:p>
            </w:tc>
            <w:tc>
              <w:tcPr>
                <w:tcW w:w="4283" w:type="dxa"/>
              </w:tcPr>
              <w:p w14:paraId="0C4947DC" w14:textId="77777777" w:rsidR="00E36016" w:rsidRPr="00685182" w:rsidRDefault="00581773" w:rsidP="00633619">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State the meteorological hazards to aviation.</w:t>
                </w:r>
              </w:p>
            </w:tc>
          </w:tr>
        </w:tbl>
        <w:p w14:paraId="7B4AEA3D" w14:textId="77777777" w:rsidR="00E36016" w:rsidRPr="00685182" w:rsidRDefault="00857B16" w:rsidP="00E36016">
          <w:pPr>
            <w:pStyle w:val="ListLevel2"/>
            <w:rPr>
              <w:rStyle w:val="GeneralAviation"/>
              <w:color w:val="auto"/>
            </w:rPr>
          </w:pPr>
          <w:r w:rsidRPr="00685182">
            <w:rPr>
              <w:rStyle w:val="GeneralAviation"/>
              <w:color w:val="auto"/>
            </w:rPr>
            <w:t xml:space="preserve"> </w:t>
          </w:r>
          <w:r w:rsidR="00581773" w:rsidRPr="00685182">
            <w:rPr>
              <w:rStyle w:val="GeneralAviation"/>
              <w:color w:val="auto"/>
            </w:rPr>
            <w:t>(2)</w:t>
          </w:r>
          <w:r w:rsidR="00581773" w:rsidRPr="00685182">
            <w:rPr>
              <w:rStyle w:val="GeneralAviation"/>
              <w:color w:val="auto"/>
            </w:rPr>
            <w:tab/>
            <w:t>Action verbs for Level 2</w:t>
          </w:r>
        </w:p>
        <w:p w14:paraId="040924DE" w14:textId="77777777" w:rsidR="00E36016" w:rsidRPr="00685182" w:rsidRDefault="00581773" w:rsidP="00E36016">
          <w:pPr>
            <w:pStyle w:val="Normal3"/>
            <w:rPr>
              <w:rStyle w:val="GeneralAviation"/>
              <w:color w:val="auto"/>
            </w:rPr>
          </w:pPr>
          <w:r w:rsidRPr="00685182">
            <w:rPr>
              <w:rStyle w:val="GeneralAviation"/>
              <w:color w:val="auto"/>
            </w:rPr>
            <w:t>Level 2 — The ability to understand and to discuss the subject matter intelligently in order to represent and act upon certain objects and events.</w:t>
          </w:r>
        </w:p>
        <w:tbl>
          <w:tblPr>
            <w:tblStyle w:val="easaTable"/>
            <w:tblW w:w="8483" w:type="dxa"/>
            <w:jc w:val="right"/>
            <w:tblLayout w:type="fixed"/>
            <w:tblLook w:val="00A0" w:firstRow="1" w:lastRow="0" w:firstColumn="1" w:lastColumn="0" w:noHBand="0" w:noVBand="0"/>
          </w:tblPr>
          <w:tblGrid>
            <w:gridCol w:w="1316"/>
            <w:gridCol w:w="3341"/>
            <w:gridCol w:w="3826"/>
          </w:tblGrid>
          <w:tr w:rsidR="00090094" w14:paraId="4B1D4830" w14:textId="77777777" w:rsidTr="00090094">
            <w:trPr>
              <w:cnfStyle w:val="100000000000" w:firstRow="1" w:lastRow="0" w:firstColumn="0" w:lastColumn="0" w:oddVBand="0" w:evenVBand="0" w:oddHBand="0"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16" w:type="dxa"/>
              </w:tcPr>
              <w:p w14:paraId="6DD8121E" w14:textId="77777777" w:rsidR="00E36016" w:rsidRPr="00332CB5" w:rsidRDefault="00581773" w:rsidP="00F1139B">
                <w:pPr>
                  <w:pStyle w:val="TableCentered"/>
                  <w:jc w:val="left"/>
                </w:pPr>
                <w:r w:rsidRPr="006B4CCD">
                  <w:t>L2 Verb</w:t>
                </w:r>
              </w:p>
            </w:tc>
            <w:tc>
              <w:tcPr>
                <w:tcW w:w="3341" w:type="dxa"/>
              </w:tcPr>
              <w:p w14:paraId="153BEEF4" w14:textId="77777777" w:rsidR="00E36016" w:rsidRPr="00332CB5" w:rsidRDefault="00581773" w:rsidP="00F1139B">
                <w:pPr>
                  <w:pStyle w:val="TableCentered"/>
                  <w:cnfStyle w:val="100000000000" w:firstRow="1" w:lastRow="0" w:firstColumn="0" w:lastColumn="0" w:oddVBand="0" w:evenVBand="0" w:oddHBand="0" w:evenHBand="0" w:firstRowFirstColumn="0" w:firstRowLastColumn="0" w:lastRowFirstColumn="0" w:lastRowLastColumn="0"/>
                </w:pPr>
                <w:r w:rsidRPr="00332CB5">
                  <w:t>Definition</w:t>
                </w:r>
              </w:p>
            </w:tc>
            <w:tc>
              <w:tcPr>
                <w:tcW w:w="3826" w:type="dxa"/>
              </w:tcPr>
              <w:p w14:paraId="374AC967" w14:textId="77777777" w:rsidR="00E36016" w:rsidRPr="00332CB5" w:rsidRDefault="00581773" w:rsidP="00F1139B">
                <w:pPr>
                  <w:pStyle w:val="TableCentered"/>
                  <w:cnfStyle w:val="100000000000" w:firstRow="1" w:lastRow="0" w:firstColumn="0" w:lastColumn="0" w:oddVBand="0" w:evenVBand="0" w:oddHBand="0" w:evenHBand="0" w:firstRowFirstColumn="0" w:firstRowLastColumn="0" w:lastRowFirstColumn="0" w:lastRowLastColumn="0"/>
                </w:pPr>
                <w:r w:rsidRPr="00332CB5">
                  <w:t>Example</w:t>
                </w:r>
              </w:p>
            </w:tc>
          </w:tr>
          <w:tr w:rsidR="00090094" w14:paraId="3E199BB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3D673620" w14:textId="77777777" w:rsidR="00E36016" w:rsidRPr="00332CB5" w:rsidRDefault="00581773" w:rsidP="00F1139B">
                <w:pPr>
                  <w:pStyle w:val="TableNormal0"/>
                </w:pPr>
                <w:r w:rsidRPr="00332CB5">
                  <w:t>Characterise</w:t>
                </w:r>
              </w:p>
            </w:tc>
            <w:tc>
              <w:tcPr>
                <w:tcW w:w="3341" w:type="dxa"/>
              </w:tcPr>
              <w:p w14:paraId="3B94378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describe the quality of features in something.</w:t>
                </w:r>
              </w:p>
            </w:tc>
            <w:tc>
              <w:tcPr>
                <w:tcW w:w="3826" w:type="dxa"/>
              </w:tcPr>
              <w:p w14:paraId="4023F277"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Characterise the main radio navigation techniques based on ground-based systems.</w:t>
                </w:r>
              </w:p>
            </w:tc>
          </w:tr>
          <w:tr w:rsidR="00090094" w14:paraId="630DF64E"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7776B4AE" w14:textId="77777777" w:rsidR="00E36016" w:rsidRPr="00332CB5" w:rsidRDefault="00581773" w:rsidP="00F1139B">
                <w:pPr>
                  <w:pStyle w:val="TableNormal0"/>
                </w:pPr>
                <w:r w:rsidRPr="00332CB5">
                  <w:t>Consider</w:t>
                </w:r>
              </w:p>
            </w:tc>
            <w:tc>
              <w:tcPr>
                <w:tcW w:w="3341" w:type="dxa"/>
              </w:tcPr>
              <w:p w14:paraId="1FFE802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think carefully about it.</w:t>
                </w:r>
              </w:p>
            </w:tc>
            <w:tc>
              <w:tcPr>
                <w:tcW w:w="3826" w:type="dxa"/>
              </w:tcPr>
              <w:p w14:paraId="0188400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Consider how the evolution of a situation may have an impact on safety.</w:t>
                </w:r>
              </w:p>
            </w:tc>
          </w:tr>
          <w:tr w:rsidR="00090094" w14:paraId="3755ECF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29AF0866" w14:textId="77777777" w:rsidR="00E36016" w:rsidRPr="00332CB5" w:rsidRDefault="00581773" w:rsidP="00F1139B">
                <w:pPr>
                  <w:pStyle w:val="TableNormal0"/>
                </w:pPr>
                <w:r w:rsidRPr="00332CB5">
                  <w:t>Demonstrate</w:t>
                </w:r>
              </w:p>
            </w:tc>
            <w:tc>
              <w:tcPr>
                <w:tcW w:w="3341" w:type="dxa"/>
              </w:tcPr>
              <w:p w14:paraId="3AE1EBE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Describe and explain; logically or mathematically prove the truth of a statement. </w:t>
                </w:r>
              </w:p>
            </w:tc>
            <w:tc>
              <w:tcPr>
                <w:tcW w:w="3826" w:type="dxa"/>
              </w:tcPr>
              <w:p w14:paraId="0822BA6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Demonstrate the importance of good communication in ATC.</w:t>
                </w:r>
              </w:p>
            </w:tc>
          </w:tr>
          <w:tr w:rsidR="00090094" w14:paraId="2E2D4889"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766FA620" w14:textId="77777777" w:rsidR="00E36016" w:rsidRPr="00332CB5" w:rsidRDefault="00581773" w:rsidP="00F1139B">
                <w:pPr>
                  <w:pStyle w:val="TableNormal0"/>
                </w:pPr>
                <w:r w:rsidRPr="00332CB5">
                  <w:t>Describe</w:t>
                </w:r>
              </w:p>
            </w:tc>
            <w:tc>
              <w:tcPr>
                <w:tcW w:w="3341" w:type="dxa"/>
              </w:tcPr>
              <w:p w14:paraId="34450BE4"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Say what it is like or what happened. </w:t>
                </w:r>
              </w:p>
            </w:tc>
            <w:tc>
              <w:tcPr>
                <w:tcW w:w="3826" w:type="dxa"/>
              </w:tcPr>
              <w:p w14:paraId="57E603D1"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Describe the methods by which ICAO notifies and implements legislation.</w:t>
                </w:r>
              </w:p>
            </w:tc>
          </w:tr>
          <w:tr w:rsidR="00090094" w14:paraId="2205742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1A4480EB" w14:textId="77777777" w:rsidR="00E36016" w:rsidRPr="00332CB5" w:rsidRDefault="00581773" w:rsidP="00F1139B">
                <w:pPr>
                  <w:pStyle w:val="TableNormal0"/>
                </w:pPr>
                <w:r w:rsidRPr="00332CB5">
                  <w:t>Differentiate</w:t>
                </w:r>
              </w:p>
            </w:tc>
            <w:tc>
              <w:tcPr>
                <w:tcW w:w="3341" w:type="dxa"/>
              </w:tcPr>
              <w:p w14:paraId="5112865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Show the differences between things.</w:t>
                </w:r>
              </w:p>
            </w:tc>
            <w:tc>
              <w:tcPr>
                <w:tcW w:w="3826" w:type="dxa"/>
              </w:tcPr>
              <w:p w14:paraId="4EB8C90A"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Differentiate between different types of visibility.</w:t>
                </w:r>
              </w:p>
            </w:tc>
          </w:tr>
          <w:tr w:rsidR="00090094" w14:paraId="6EEC401F"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4644D441" w14:textId="77777777" w:rsidR="00E36016" w:rsidRPr="00332CB5" w:rsidRDefault="00581773" w:rsidP="00F1139B">
                <w:pPr>
                  <w:pStyle w:val="TableNormal0"/>
                </w:pPr>
                <w:r w:rsidRPr="00332CB5">
                  <w:t>Explain</w:t>
                </w:r>
              </w:p>
            </w:tc>
            <w:tc>
              <w:tcPr>
                <w:tcW w:w="3341" w:type="dxa"/>
              </w:tcPr>
              <w:p w14:paraId="598F9947"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Give details about something or describe so that it can be understood.</w:t>
                </w:r>
              </w:p>
            </w:tc>
            <w:tc>
              <w:tcPr>
                <w:tcW w:w="3826" w:type="dxa"/>
              </w:tcPr>
              <w:p w14:paraId="74F8268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Explain the purpose and function of ICAO.</w:t>
                </w:r>
              </w:p>
            </w:tc>
          </w:tr>
          <w:tr w:rsidR="00090094" w14:paraId="495AFBD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16" w:type="dxa"/>
              </w:tcPr>
              <w:p w14:paraId="7864CEFC" w14:textId="77777777" w:rsidR="00E36016" w:rsidRPr="00332CB5" w:rsidRDefault="00581773" w:rsidP="00F1139B">
                <w:pPr>
                  <w:pStyle w:val="TableNormal0"/>
                </w:pPr>
                <w:r w:rsidRPr="00332CB5">
                  <w:t>Take account of</w:t>
                </w:r>
              </w:p>
            </w:tc>
            <w:tc>
              <w:tcPr>
                <w:tcW w:w="3341" w:type="dxa"/>
              </w:tcPr>
              <w:p w14:paraId="4E657EC6"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Take into consideration before deciding.</w:t>
                </w:r>
              </w:p>
            </w:tc>
            <w:tc>
              <w:tcPr>
                <w:tcW w:w="3826" w:type="dxa"/>
              </w:tcPr>
              <w:p w14:paraId="26BD5B0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Take account of the limitations of equipment and systems. </w:t>
                </w:r>
              </w:p>
            </w:tc>
          </w:tr>
        </w:tbl>
        <w:p w14:paraId="427CDD3F" w14:textId="77777777" w:rsidR="00E36016" w:rsidRPr="00685182" w:rsidRDefault="00581773" w:rsidP="00E36016">
          <w:pPr>
            <w:pStyle w:val="ListLevel2"/>
            <w:rPr>
              <w:rStyle w:val="GeneralAviation"/>
              <w:color w:val="auto"/>
            </w:rPr>
          </w:pPr>
          <w:r w:rsidRPr="00685182">
            <w:rPr>
              <w:rStyle w:val="GeneralAviation"/>
              <w:color w:val="auto"/>
            </w:rPr>
            <w:t>(3)</w:t>
          </w:r>
          <w:r w:rsidRPr="00685182">
            <w:rPr>
              <w:rStyle w:val="GeneralAviation"/>
              <w:color w:val="auto"/>
            </w:rPr>
            <w:tab/>
            <w:t>Action verbs for Level 3</w:t>
          </w:r>
        </w:p>
        <w:p w14:paraId="4B4087D0" w14:textId="77777777" w:rsidR="00E36016" w:rsidRPr="00685182" w:rsidRDefault="00581773" w:rsidP="00E36016">
          <w:pPr>
            <w:pStyle w:val="Normal3"/>
            <w:rPr>
              <w:rStyle w:val="GeneralAviation"/>
              <w:color w:val="auto"/>
            </w:rPr>
          </w:pPr>
          <w:r w:rsidRPr="00685182">
            <w:rPr>
              <w:rStyle w:val="GeneralAviation"/>
              <w:color w:val="auto"/>
            </w:rPr>
            <w:t>Level 3 — A thorough knowledge of the subject and the ability to apply it with accuracy. The ability to make use of the repertoire of knowledge to develop plans and activate them.</w:t>
          </w:r>
        </w:p>
        <w:tbl>
          <w:tblPr>
            <w:tblStyle w:val="easaTable"/>
            <w:tblW w:w="8483" w:type="dxa"/>
            <w:jc w:val="right"/>
            <w:tblLayout w:type="fixed"/>
            <w:tblLook w:val="00A0" w:firstRow="1" w:lastRow="0" w:firstColumn="1" w:lastColumn="0" w:noHBand="0" w:noVBand="0"/>
          </w:tblPr>
          <w:tblGrid>
            <w:gridCol w:w="1330"/>
            <w:gridCol w:w="3327"/>
            <w:gridCol w:w="3826"/>
          </w:tblGrid>
          <w:tr w:rsidR="00090094" w14:paraId="31D6FBF5" w14:textId="77777777" w:rsidTr="00090094">
            <w:trPr>
              <w:cnfStyle w:val="100000000000" w:firstRow="1" w:lastRow="0" w:firstColumn="0" w:lastColumn="0" w:oddVBand="0" w:evenVBand="0" w:oddHBand="0"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30" w:type="dxa"/>
              </w:tcPr>
              <w:p w14:paraId="05A70CCF" w14:textId="77777777" w:rsidR="00E36016" w:rsidRPr="00640BB2" w:rsidRDefault="00581773" w:rsidP="00F1139B">
                <w:pPr>
                  <w:pStyle w:val="TableNormal0"/>
                </w:pPr>
                <w:r w:rsidRPr="00640BB2">
                  <w:t>L3 Verb</w:t>
                </w:r>
              </w:p>
            </w:tc>
            <w:tc>
              <w:tcPr>
                <w:tcW w:w="3327" w:type="dxa"/>
              </w:tcPr>
              <w:p w14:paraId="74A3174B" w14:textId="77777777" w:rsidR="00E36016" w:rsidRPr="00685182" w:rsidRDefault="00581773" w:rsidP="00F1139B">
                <w:pPr>
                  <w:pStyle w:val="TableCentered"/>
                  <w:cnfStyle w:val="100000000000" w:firstRow="1"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Definition</w:t>
                </w:r>
              </w:p>
            </w:tc>
            <w:tc>
              <w:tcPr>
                <w:tcW w:w="3826" w:type="dxa"/>
              </w:tcPr>
              <w:p w14:paraId="2FC19DFF" w14:textId="77777777" w:rsidR="00E36016" w:rsidRPr="00685182" w:rsidRDefault="00581773" w:rsidP="00F1139B">
                <w:pPr>
                  <w:pStyle w:val="TableCentered"/>
                  <w:cnfStyle w:val="100000000000" w:firstRow="1"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Example</w:t>
                </w:r>
              </w:p>
            </w:tc>
          </w:tr>
          <w:tr w:rsidR="00090094" w14:paraId="04E4BA12"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F8CA1F3" w14:textId="77777777" w:rsidR="00E36016" w:rsidRPr="00640BB2" w:rsidRDefault="00581773" w:rsidP="00F1139B">
                <w:pPr>
                  <w:pStyle w:val="TableNormal0"/>
                </w:pPr>
                <w:r w:rsidRPr="00640BB2">
                  <w:t>Act</w:t>
                </w:r>
              </w:p>
            </w:tc>
            <w:tc>
              <w:tcPr>
                <w:tcW w:w="3327" w:type="dxa"/>
              </w:tcPr>
              <w:p w14:paraId="712DA6B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Carry out, execute.</w:t>
                </w:r>
              </w:p>
            </w:tc>
            <w:tc>
              <w:tcPr>
                <w:tcW w:w="3826" w:type="dxa"/>
              </w:tcPr>
              <w:p w14:paraId="7F629B17"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Act to reduce stress.</w:t>
                </w:r>
              </w:p>
            </w:tc>
          </w:tr>
          <w:tr w:rsidR="00090094" w14:paraId="76CF0CBE"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55C2E9A1" w14:textId="77777777" w:rsidR="00E36016" w:rsidRPr="00640BB2" w:rsidRDefault="00581773" w:rsidP="00F1139B">
                <w:pPr>
                  <w:pStyle w:val="TableNormal0"/>
                </w:pPr>
                <w:r w:rsidRPr="00640BB2">
                  <w:t>Apply</w:t>
                </w:r>
              </w:p>
            </w:tc>
            <w:tc>
              <w:tcPr>
                <w:tcW w:w="3327" w:type="dxa"/>
              </w:tcPr>
              <w:p w14:paraId="31899BF5"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Use something in a situation or activity.</w:t>
                </w:r>
              </w:p>
            </w:tc>
            <w:tc>
              <w:tcPr>
                <w:tcW w:w="3826" w:type="dxa"/>
              </w:tcPr>
              <w:p w14:paraId="0730D103"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Apply separation.</w:t>
                </w:r>
              </w:p>
            </w:tc>
          </w:tr>
          <w:tr w:rsidR="00090094" w14:paraId="55FC88C6"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028DF1F" w14:textId="77777777" w:rsidR="00E36016" w:rsidRPr="00640BB2" w:rsidRDefault="00581773" w:rsidP="00F1139B">
                <w:pPr>
                  <w:pStyle w:val="TableNormal0"/>
                </w:pPr>
                <w:r w:rsidRPr="00640BB2">
                  <w:t>Appreciate</w:t>
                </w:r>
              </w:p>
            </w:tc>
            <w:tc>
              <w:tcPr>
                <w:tcW w:w="3327" w:type="dxa"/>
              </w:tcPr>
              <w:p w14:paraId="3B0452B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understand a situation and know what is involved in a problem-solving situation, to state a plan without applying it.</w:t>
                </w:r>
              </w:p>
            </w:tc>
            <w:tc>
              <w:tcPr>
                <w:tcW w:w="3826" w:type="dxa"/>
              </w:tcPr>
              <w:p w14:paraId="2FE742DB"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Appreciate the need for coordination (the learner says that the coordination will be done and with whom; the learner does not perform the actual coordination).</w:t>
                </w:r>
              </w:p>
            </w:tc>
          </w:tr>
          <w:tr w:rsidR="00090094" w14:paraId="05E20205"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5417FD21" w14:textId="77777777" w:rsidR="00E36016" w:rsidRPr="00640BB2" w:rsidRDefault="00581773" w:rsidP="00F1139B">
                <w:pPr>
                  <w:pStyle w:val="TableNormal0"/>
                </w:pPr>
                <w:r w:rsidRPr="00640BB2">
                  <w:t>Assist</w:t>
                </w:r>
              </w:p>
            </w:tc>
            <w:tc>
              <w:tcPr>
                <w:tcW w:w="3327" w:type="dxa"/>
              </w:tcPr>
              <w:p w14:paraId="3756B5BA"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Help somebody to do a job by doing part of it.</w:t>
                </w:r>
              </w:p>
            </w:tc>
            <w:tc>
              <w:tcPr>
                <w:tcW w:w="3826" w:type="dxa"/>
              </w:tcPr>
              <w:p w14:paraId="14867923"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Assist the pilot.</w:t>
                </w:r>
              </w:p>
            </w:tc>
          </w:tr>
          <w:tr w:rsidR="00090094" w14:paraId="089689E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4A74262C" w14:textId="77777777" w:rsidR="00E36016" w:rsidRPr="00640BB2" w:rsidRDefault="00581773" w:rsidP="00F1139B">
                <w:pPr>
                  <w:pStyle w:val="TableNormal0"/>
                </w:pPr>
                <w:r w:rsidRPr="00640BB2">
                  <w:lastRenderedPageBreak/>
                  <w:t>Calculate</w:t>
                </w:r>
              </w:p>
            </w:tc>
            <w:tc>
              <w:tcPr>
                <w:tcW w:w="3327" w:type="dxa"/>
              </w:tcPr>
              <w:p w14:paraId="64E95434"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discover from information you already have by arithmetic; to think about a possible cause of action in order to form an opinion or decide what to do.</w:t>
                </w:r>
              </w:p>
            </w:tc>
            <w:tc>
              <w:tcPr>
                <w:tcW w:w="3826" w:type="dxa"/>
              </w:tcPr>
              <w:p w14:paraId="66503025"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Calculate appropriate levels.</w:t>
                </w:r>
              </w:p>
              <w:p w14:paraId="2D53F2C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Calculate conversions between the three north designations.</w:t>
                </w:r>
              </w:p>
            </w:tc>
          </w:tr>
          <w:tr w:rsidR="00090094" w14:paraId="52A7F90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2342354" w14:textId="77777777" w:rsidR="00E36016" w:rsidRPr="00640BB2" w:rsidRDefault="00581773" w:rsidP="00F1139B">
                <w:pPr>
                  <w:pStyle w:val="TableNormal0"/>
                </w:pPr>
                <w:r w:rsidRPr="00640BB2">
                  <w:t>Check</w:t>
                </w:r>
              </w:p>
            </w:tc>
            <w:tc>
              <w:tcPr>
                <w:tcW w:w="3327" w:type="dxa"/>
              </w:tcPr>
              <w:p w14:paraId="753C15E5"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Make sure the information is correct (satisfactory).</w:t>
                </w:r>
              </w:p>
            </w:tc>
            <w:tc>
              <w:tcPr>
                <w:tcW w:w="3826" w:type="dxa"/>
              </w:tcPr>
              <w:p w14:paraId="1D20DDD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Check all relevant documentation before managing traffic.</w:t>
                </w:r>
              </w:p>
              <w:p w14:paraId="10EC41E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Check availability of information.</w:t>
                </w:r>
              </w:p>
            </w:tc>
          </w:tr>
          <w:tr w:rsidR="00090094" w14:paraId="6C3EE5EA"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10871E9" w14:textId="77777777" w:rsidR="00E36016" w:rsidRPr="00640BB2" w:rsidRDefault="00581773" w:rsidP="00F1139B">
                <w:pPr>
                  <w:pStyle w:val="TableNormal0"/>
                </w:pPr>
                <w:r w:rsidRPr="00640BB2">
                  <w:t>Choose</w:t>
                </w:r>
              </w:p>
            </w:tc>
            <w:tc>
              <w:tcPr>
                <w:tcW w:w="3327" w:type="dxa"/>
              </w:tcPr>
              <w:p w14:paraId="0C06A342"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Select out of number, decide to do one thing rather than another.</w:t>
                </w:r>
              </w:p>
            </w:tc>
            <w:tc>
              <w:tcPr>
                <w:tcW w:w="3826" w:type="dxa"/>
              </w:tcPr>
              <w:p w14:paraId="75B1C383" w14:textId="77777777" w:rsidR="00AB6F81" w:rsidRPr="00685182" w:rsidRDefault="00581773" w:rsidP="00AB6F81">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Choose appropriate levels.</w:t>
                </w:r>
              </w:p>
              <w:p w14:paraId="3FA65CB2" w14:textId="77777777" w:rsidR="00E36016" w:rsidRPr="00685182" w:rsidRDefault="00581773" w:rsidP="00AB6F81">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Choose the appropriate separation methods.</w:t>
                </w:r>
              </w:p>
            </w:tc>
          </w:tr>
          <w:tr w:rsidR="00090094" w14:paraId="7EE9AEC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44072643" w14:textId="77777777" w:rsidR="00E36016" w:rsidRPr="00640BB2" w:rsidRDefault="00581773" w:rsidP="00F1139B">
                <w:pPr>
                  <w:pStyle w:val="TableNormal0"/>
                </w:pPr>
                <w:r w:rsidRPr="00640BB2">
                  <w:t>Collect</w:t>
                </w:r>
              </w:p>
            </w:tc>
            <w:tc>
              <w:tcPr>
                <w:tcW w:w="3327" w:type="dxa"/>
              </w:tcPr>
              <w:p w14:paraId="6153B3A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Assemble, accumulate, bring or come together.</w:t>
                </w:r>
              </w:p>
            </w:tc>
            <w:tc>
              <w:tcPr>
                <w:tcW w:w="3826" w:type="dxa"/>
              </w:tcPr>
              <w:p w14:paraId="6320DDCB"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Collect appropriate information relevant to the situation.</w:t>
                </w:r>
              </w:p>
            </w:tc>
          </w:tr>
          <w:tr w:rsidR="00090094" w14:paraId="0549D1F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5E3EA8D" w14:textId="77777777" w:rsidR="00E36016" w:rsidRPr="00640BB2" w:rsidRDefault="00581773" w:rsidP="00F1139B">
                <w:pPr>
                  <w:pStyle w:val="TableNormal0"/>
                </w:pPr>
                <w:r w:rsidRPr="00640BB2">
                  <w:t>Conduct</w:t>
                </w:r>
              </w:p>
            </w:tc>
            <w:tc>
              <w:tcPr>
                <w:tcW w:w="3327" w:type="dxa"/>
              </w:tcPr>
              <w:p w14:paraId="73AA1BA1"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Organise and carry out.</w:t>
                </w:r>
              </w:p>
            </w:tc>
            <w:tc>
              <w:tcPr>
                <w:tcW w:w="3826" w:type="dxa"/>
              </w:tcPr>
              <w:p w14:paraId="5FF2EBB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Conduct level changes.</w:t>
                </w:r>
              </w:p>
            </w:tc>
          </w:tr>
          <w:tr w:rsidR="00090094" w14:paraId="04B08C70"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7C093F61" w14:textId="77777777" w:rsidR="00E36016" w:rsidRPr="00640BB2" w:rsidRDefault="00581773" w:rsidP="00F1139B">
                <w:pPr>
                  <w:pStyle w:val="TableNormal0"/>
                </w:pPr>
                <w:r w:rsidRPr="00640BB2">
                  <w:t>Confirm</w:t>
                </w:r>
              </w:p>
            </w:tc>
            <w:tc>
              <w:tcPr>
                <w:tcW w:w="3327" w:type="dxa"/>
              </w:tcPr>
              <w:p w14:paraId="09D16B1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Establish more firmly, corroborate. </w:t>
                </w:r>
              </w:p>
            </w:tc>
            <w:tc>
              <w:tcPr>
                <w:tcW w:w="3826" w:type="dxa"/>
              </w:tcPr>
              <w:p w14:paraId="42063F2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Confirm sequence order. </w:t>
                </w:r>
              </w:p>
            </w:tc>
          </w:tr>
          <w:tr w:rsidR="00090094" w14:paraId="4D082F68"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408680D" w14:textId="77777777" w:rsidR="00E36016" w:rsidRPr="00640BB2" w:rsidRDefault="00581773" w:rsidP="00F1139B">
                <w:pPr>
                  <w:pStyle w:val="TableNormal0"/>
                </w:pPr>
                <w:r w:rsidRPr="00640BB2">
                  <w:t>Decode</w:t>
                </w:r>
              </w:p>
            </w:tc>
            <w:tc>
              <w:tcPr>
                <w:tcW w:w="3327" w:type="dxa"/>
              </w:tcPr>
              <w:p w14:paraId="518C7983"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Turn into ordinary writing, decipher.</w:t>
                </w:r>
              </w:p>
            </w:tc>
            <w:tc>
              <w:tcPr>
                <w:tcW w:w="3826" w:type="dxa"/>
              </w:tcPr>
              <w:p w14:paraId="151E78A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Decode the content of weather reports and forecast</w:t>
                </w:r>
                <w:r w:rsidR="00AB6F81" w:rsidRPr="00685182">
                  <w:rPr>
                    <w:rStyle w:val="GeneralAviation"/>
                    <w:color w:val="auto"/>
                  </w:rPr>
                  <w:t>s</w:t>
                </w:r>
                <w:r w:rsidRPr="00685182">
                  <w:rPr>
                    <w:rStyle w:val="GeneralAviation"/>
                    <w:color w:val="auto"/>
                  </w:rPr>
                  <w:t>.</w:t>
                </w:r>
              </w:p>
            </w:tc>
          </w:tr>
          <w:tr w:rsidR="00090094" w14:paraId="39CF928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4E0F8937" w14:textId="77777777" w:rsidR="00E36016" w:rsidRPr="00640BB2" w:rsidRDefault="00581773" w:rsidP="00F1139B">
                <w:pPr>
                  <w:pStyle w:val="TableNormal0"/>
                </w:pPr>
                <w:r w:rsidRPr="00640BB2">
                  <w:t>Encode</w:t>
                </w:r>
              </w:p>
            </w:tc>
            <w:tc>
              <w:tcPr>
                <w:tcW w:w="3327" w:type="dxa"/>
              </w:tcPr>
              <w:p w14:paraId="450FD40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Put into code or cipher.</w:t>
                </w:r>
              </w:p>
            </w:tc>
            <w:tc>
              <w:tcPr>
                <w:tcW w:w="3826" w:type="dxa"/>
              </w:tcPr>
              <w:p w14:paraId="0B46E51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Encode and decode flight plans (including supplementary information).</w:t>
                </w:r>
              </w:p>
            </w:tc>
          </w:tr>
          <w:tr w:rsidR="00090094" w14:paraId="1E6E266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B35F3FA" w14:textId="77777777" w:rsidR="00E36016" w:rsidRPr="00640BB2" w:rsidRDefault="00581773" w:rsidP="00F1139B">
                <w:pPr>
                  <w:pStyle w:val="TableNormal0"/>
                </w:pPr>
                <w:r w:rsidRPr="00640BB2">
                  <w:t>Estimate</w:t>
                </w:r>
              </w:p>
            </w:tc>
            <w:tc>
              <w:tcPr>
                <w:tcW w:w="3327" w:type="dxa"/>
              </w:tcPr>
              <w:p w14:paraId="0FDDA5F9"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Form an approximate judgement of a number, form an opinion.</w:t>
                </w:r>
              </w:p>
            </w:tc>
            <w:tc>
              <w:tcPr>
                <w:tcW w:w="3826" w:type="dxa"/>
              </w:tcPr>
              <w:p w14:paraId="45350784"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Estimate the heading for a new track and the distance to the next way point.</w:t>
                </w:r>
              </w:p>
            </w:tc>
          </w:tr>
          <w:tr w:rsidR="00090094" w14:paraId="1FC52212"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2C4E46A" w14:textId="77777777" w:rsidR="00E36016" w:rsidRPr="00640BB2" w:rsidRDefault="00581773" w:rsidP="00F1139B">
                <w:pPr>
                  <w:pStyle w:val="TableNormal0"/>
                </w:pPr>
                <w:r w:rsidRPr="00640BB2">
                  <w:t>Execute</w:t>
                </w:r>
              </w:p>
            </w:tc>
            <w:tc>
              <w:tcPr>
                <w:tcW w:w="3327" w:type="dxa"/>
              </w:tcPr>
              <w:p w14:paraId="567B6E8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Perform action.</w:t>
                </w:r>
              </w:p>
            </w:tc>
            <w:tc>
              <w:tcPr>
                <w:tcW w:w="3826" w:type="dxa"/>
              </w:tcPr>
              <w:p w14:paraId="584D1255"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Execute selected plan in a timely manner.</w:t>
                </w:r>
              </w:p>
            </w:tc>
          </w:tr>
          <w:tr w:rsidR="00090094" w14:paraId="0ABD3190"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8B8C230" w14:textId="77777777" w:rsidR="00E36016" w:rsidRPr="00640BB2" w:rsidRDefault="00581773" w:rsidP="00F1139B">
                <w:pPr>
                  <w:pStyle w:val="TableNormal0"/>
                </w:pPr>
                <w:r w:rsidRPr="00640BB2">
                  <w:t>Extract</w:t>
                </w:r>
              </w:p>
            </w:tc>
            <w:tc>
              <w:tcPr>
                <w:tcW w:w="3327" w:type="dxa"/>
              </w:tcPr>
              <w:p w14:paraId="12FE8761"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Copy out, make extracts from, find, deduce.</w:t>
                </w:r>
              </w:p>
            </w:tc>
            <w:tc>
              <w:tcPr>
                <w:tcW w:w="3826" w:type="dxa"/>
              </w:tcPr>
              <w:p w14:paraId="499C42D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Extract pertinent data from relevant sources to produce a flight progress display.</w:t>
                </w:r>
              </w:p>
            </w:tc>
          </w:tr>
          <w:tr w:rsidR="00090094" w14:paraId="2C28EF14"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72313AB" w14:textId="77777777" w:rsidR="00E36016" w:rsidRPr="00640BB2" w:rsidRDefault="00581773" w:rsidP="00F1139B">
                <w:pPr>
                  <w:pStyle w:val="TableNormal0"/>
                </w:pPr>
                <w:r w:rsidRPr="00640BB2">
                  <w:t>Identify</w:t>
                </w:r>
              </w:p>
            </w:tc>
            <w:tc>
              <w:tcPr>
                <w:tcW w:w="3327" w:type="dxa"/>
              </w:tcPr>
              <w:p w14:paraId="37B63CF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Associate oneself inseparably with, establish the identity.</w:t>
                </w:r>
              </w:p>
            </w:tc>
            <w:tc>
              <w:tcPr>
                <w:tcW w:w="3826" w:type="dxa"/>
              </w:tcPr>
              <w:p w14:paraId="654ECD1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Identify potential or actual abnormal and emergency situations.</w:t>
                </w:r>
              </w:p>
              <w:p w14:paraId="1B1FC082"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Identify aircraft.</w:t>
                </w:r>
              </w:p>
            </w:tc>
          </w:tr>
          <w:tr w:rsidR="00090094" w14:paraId="576DD092"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3968A06B" w14:textId="77777777" w:rsidR="00E36016" w:rsidRPr="00640BB2" w:rsidRDefault="00581773" w:rsidP="00F1139B">
                <w:pPr>
                  <w:pStyle w:val="TableNormal0"/>
                </w:pPr>
                <w:r w:rsidRPr="00640BB2">
                  <w:t>Inform</w:t>
                </w:r>
              </w:p>
            </w:tc>
            <w:tc>
              <w:tcPr>
                <w:tcW w:w="3327" w:type="dxa"/>
              </w:tcPr>
              <w:p w14:paraId="7DDEEDA7"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Tell, give facts or information.</w:t>
                </w:r>
              </w:p>
            </w:tc>
            <w:tc>
              <w:tcPr>
                <w:tcW w:w="3826" w:type="dxa"/>
              </w:tcPr>
              <w:p w14:paraId="6C501621"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Inform the supervisor of local factors affecting the ATS system capacity and air traffic flow management.</w:t>
                </w:r>
              </w:p>
            </w:tc>
          </w:tr>
          <w:tr w:rsidR="00090094" w14:paraId="0982683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AE75020" w14:textId="77777777" w:rsidR="00E36016" w:rsidRPr="00640BB2" w:rsidRDefault="00581773" w:rsidP="00F1139B">
                <w:pPr>
                  <w:pStyle w:val="TableNormal0"/>
                </w:pPr>
                <w:r w:rsidRPr="00640BB2">
                  <w:t>Initiate</w:t>
                </w:r>
              </w:p>
            </w:tc>
            <w:tc>
              <w:tcPr>
                <w:tcW w:w="3327" w:type="dxa"/>
              </w:tcPr>
              <w:p w14:paraId="06F9A25C"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Begin, set going, originate.</w:t>
                </w:r>
              </w:p>
            </w:tc>
            <w:tc>
              <w:tcPr>
                <w:tcW w:w="3826" w:type="dxa"/>
              </w:tcPr>
              <w:p w14:paraId="31D668E2"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Initiate appropriate coordination. </w:t>
                </w:r>
              </w:p>
            </w:tc>
          </w:tr>
          <w:tr w:rsidR="00090094" w14:paraId="3ECE097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AE3DB37" w14:textId="77777777" w:rsidR="00E36016" w:rsidRPr="00640BB2" w:rsidRDefault="00581773" w:rsidP="00F1139B">
                <w:pPr>
                  <w:pStyle w:val="TableNormal0"/>
                </w:pPr>
                <w:r w:rsidRPr="00640BB2">
                  <w:t>Input</w:t>
                </w:r>
              </w:p>
            </w:tc>
            <w:tc>
              <w:tcPr>
                <w:tcW w:w="3327" w:type="dxa"/>
              </w:tcPr>
              <w:p w14:paraId="425DCEC2"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Enter in the system.</w:t>
                </w:r>
              </w:p>
            </w:tc>
            <w:tc>
              <w:tcPr>
                <w:tcW w:w="3826" w:type="dxa"/>
              </w:tcPr>
              <w:p w14:paraId="23D1B30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Input data. </w:t>
                </w:r>
              </w:p>
            </w:tc>
          </w:tr>
          <w:tr w:rsidR="00090094" w14:paraId="06747ED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14E89C8" w14:textId="77777777" w:rsidR="00E36016" w:rsidRPr="00640BB2" w:rsidRDefault="00581773" w:rsidP="00F1139B">
                <w:pPr>
                  <w:pStyle w:val="TableNormal0"/>
                </w:pPr>
                <w:r w:rsidRPr="00640BB2">
                  <w:t>Issue</w:t>
                </w:r>
              </w:p>
            </w:tc>
            <w:tc>
              <w:tcPr>
                <w:tcW w:w="3327" w:type="dxa"/>
              </w:tcPr>
              <w:p w14:paraId="3D0865D1"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Send forth, publish.</w:t>
                </w:r>
              </w:p>
            </w:tc>
            <w:tc>
              <w:tcPr>
                <w:tcW w:w="3826" w:type="dxa"/>
              </w:tcPr>
              <w:p w14:paraId="0636EA8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Issue appropriate ATC clearances.</w:t>
                </w:r>
              </w:p>
              <w:p w14:paraId="03D1108C"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Issue appropriate </w:t>
                </w:r>
                <w:r w:rsidR="00AB6F81" w:rsidRPr="00685182">
                  <w:rPr>
                    <w:rStyle w:val="GeneralAviation"/>
                    <w:color w:val="auto"/>
                  </w:rPr>
                  <w:t>i</w:t>
                </w:r>
                <w:r w:rsidRPr="00685182">
                  <w:rPr>
                    <w:rStyle w:val="GeneralAviation"/>
                    <w:color w:val="auto"/>
                  </w:rPr>
                  <w:t>nformation</w:t>
                </w:r>
                <w:r w:rsidR="00AB6F81" w:rsidRPr="00685182">
                  <w:rPr>
                    <w:rStyle w:val="GeneralAviation"/>
                    <w:color w:val="auto"/>
                  </w:rPr>
                  <w:t xml:space="preserve"> concerning the position of conflicting traffic.</w:t>
                </w:r>
              </w:p>
            </w:tc>
          </w:tr>
          <w:tr w:rsidR="00090094" w14:paraId="7869F07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3E339A02" w14:textId="77777777" w:rsidR="00E36016" w:rsidRPr="00640BB2" w:rsidRDefault="00581773" w:rsidP="00F1139B">
                <w:pPr>
                  <w:pStyle w:val="TableNormal0"/>
                </w:pPr>
                <w:r w:rsidRPr="00640BB2">
                  <w:t>Maintain</w:t>
                </w:r>
              </w:p>
            </w:tc>
            <w:tc>
              <w:tcPr>
                <w:tcW w:w="3327" w:type="dxa"/>
              </w:tcPr>
              <w:p w14:paraId="5CA821A1"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Cause or enable to continue.</w:t>
                </w:r>
              </w:p>
            </w:tc>
            <w:tc>
              <w:tcPr>
                <w:tcW w:w="3826" w:type="dxa"/>
              </w:tcPr>
              <w:p w14:paraId="391F14B3"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Maintain situational awareness by monitoring traffic </w:t>
                </w:r>
              </w:p>
            </w:tc>
          </w:tr>
          <w:tr w:rsidR="00090094" w14:paraId="369D7AF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33BE6F8" w14:textId="77777777" w:rsidR="00E36016" w:rsidRPr="00640BB2" w:rsidRDefault="00581773" w:rsidP="00F1139B">
                <w:pPr>
                  <w:pStyle w:val="TableNormal0"/>
                </w:pPr>
                <w:r w:rsidRPr="00640BB2">
                  <w:t>Measure</w:t>
                </w:r>
              </w:p>
            </w:tc>
            <w:tc>
              <w:tcPr>
                <w:tcW w:w="3327" w:type="dxa"/>
              </w:tcPr>
              <w:p w14:paraId="7C187FCC"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Ascertain extent or quality of (thing) by comparison with fixed unit or with object of known size.</w:t>
                </w:r>
              </w:p>
            </w:tc>
            <w:tc>
              <w:tcPr>
                <w:tcW w:w="3826" w:type="dxa"/>
              </w:tcPr>
              <w:p w14:paraId="52EBAECB"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Measure distance on a map.</w:t>
                </w:r>
              </w:p>
            </w:tc>
          </w:tr>
          <w:tr w:rsidR="00090094" w14:paraId="2C58D335"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5283FC33" w14:textId="77777777" w:rsidR="00E36016" w:rsidRPr="00640BB2" w:rsidRDefault="00581773" w:rsidP="00F1139B">
                <w:pPr>
                  <w:pStyle w:val="TableNormal0"/>
                </w:pPr>
                <w:r w:rsidRPr="00640BB2">
                  <w:t>Monitor</w:t>
                </w:r>
              </w:p>
            </w:tc>
            <w:tc>
              <w:tcPr>
                <w:tcW w:w="3327" w:type="dxa"/>
              </w:tcPr>
              <w:p w14:paraId="2C6F0486"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Keep under observation.</w:t>
                </w:r>
              </w:p>
            </w:tc>
            <w:tc>
              <w:tcPr>
                <w:tcW w:w="3826" w:type="dxa"/>
              </w:tcPr>
              <w:p w14:paraId="3A0D53E9"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Monitor the technical integrity of the controller working position.</w:t>
                </w:r>
              </w:p>
            </w:tc>
          </w:tr>
          <w:tr w:rsidR="00090094" w14:paraId="059ADF62"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6AB6F9E" w14:textId="77777777" w:rsidR="00E36016" w:rsidRPr="00640BB2" w:rsidRDefault="00581773" w:rsidP="00F1139B">
                <w:pPr>
                  <w:pStyle w:val="TableNormal0"/>
                </w:pPr>
                <w:r w:rsidRPr="00640BB2">
                  <w:t>Notify</w:t>
                </w:r>
              </w:p>
            </w:tc>
            <w:tc>
              <w:tcPr>
                <w:tcW w:w="3327" w:type="dxa"/>
              </w:tcPr>
              <w:p w14:paraId="59E5F8A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Make known, announce, report.</w:t>
                </w:r>
              </w:p>
            </w:tc>
            <w:tc>
              <w:tcPr>
                <w:tcW w:w="3826" w:type="dxa"/>
              </w:tcPr>
              <w:p w14:paraId="66813353"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Notify runway in use.</w:t>
                </w:r>
              </w:p>
            </w:tc>
          </w:tr>
          <w:tr w:rsidR="00090094" w14:paraId="6530A6E9"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178591E" w14:textId="77777777" w:rsidR="00E36016" w:rsidRPr="00640BB2" w:rsidRDefault="00581773" w:rsidP="00F1139B">
                <w:pPr>
                  <w:pStyle w:val="TableNormal0"/>
                </w:pPr>
                <w:r w:rsidRPr="00640BB2">
                  <w:t>Obtain</w:t>
                </w:r>
              </w:p>
            </w:tc>
            <w:tc>
              <w:tcPr>
                <w:tcW w:w="3327" w:type="dxa"/>
              </w:tcPr>
              <w:p w14:paraId="20FF955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Acquire easily without research.</w:t>
                </w:r>
              </w:p>
            </w:tc>
            <w:tc>
              <w:tcPr>
                <w:tcW w:w="3826" w:type="dxa"/>
              </w:tcPr>
              <w:p w14:paraId="080FE77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Obtain meteorological information.</w:t>
                </w:r>
              </w:p>
            </w:tc>
          </w:tr>
          <w:tr w:rsidR="00090094" w14:paraId="44B8DD5A"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6802631" w14:textId="77777777" w:rsidR="00E36016" w:rsidRPr="00640BB2" w:rsidRDefault="00581773" w:rsidP="00F1139B">
                <w:pPr>
                  <w:pStyle w:val="TableNormal0"/>
                </w:pPr>
                <w:r w:rsidRPr="00640BB2">
                  <w:t>Operate</w:t>
                </w:r>
              </w:p>
            </w:tc>
            <w:tc>
              <w:tcPr>
                <w:tcW w:w="3327" w:type="dxa"/>
              </w:tcPr>
              <w:p w14:paraId="4D45EEB5"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Conduct work on equipment. </w:t>
                </w:r>
              </w:p>
            </w:tc>
            <w:tc>
              <w:tcPr>
                <w:tcW w:w="3826" w:type="dxa"/>
              </w:tcPr>
              <w:p w14:paraId="0EE3657B"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Operate the equipment of the controller working position.</w:t>
                </w:r>
              </w:p>
            </w:tc>
          </w:tr>
          <w:tr w:rsidR="00090094" w14:paraId="6F40B35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3108BFB" w14:textId="77777777" w:rsidR="00E36016" w:rsidRPr="00640BB2" w:rsidRDefault="00581773" w:rsidP="00F1139B">
                <w:pPr>
                  <w:pStyle w:val="TableNormal0"/>
                </w:pPr>
                <w:r w:rsidRPr="00640BB2">
                  <w:t>Pass</w:t>
                </w:r>
              </w:p>
            </w:tc>
            <w:tc>
              <w:tcPr>
                <w:tcW w:w="3327" w:type="dxa"/>
              </w:tcPr>
              <w:p w14:paraId="2CD6DE32"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Move, cause to go, transmit. </w:t>
                </w:r>
              </w:p>
            </w:tc>
            <w:tc>
              <w:tcPr>
                <w:tcW w:w="3826" w:type="dxa"/>
              </w:tcPr>
              <w:p w14:paraId="4A16FEFB"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Pass essential traffic information without delay.</w:t>
                </w:r>
              </w:p>
            </w:tc>
          </w:tr>
          <w:tr w:rsidR="00090094" w14:paraId="4B35EDE3"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02D9189" w14:textId="77777777" w:rsidR="00E36016" w:rsidRPr="00640BB2" w:rsidRDefault="00581773" w:rsidP="00F1139B">
                <w:pPr>
                  <w:pStyle w:val="TableNormal0"/>
                </w:pPr>
                <w:r w:rsidRPr="00640BB2">
                  <w:t>Perform</w:t>
                </w:r>
              </w:p>
            </w:tc>
            <w:tc>
              <w:tcPr>
                <w:tcW w:w="3327" w:type="dxa"/>
              </w:tcPr>
              <w:p w14:paraId="0F3508C4"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Carry into effect, go through, execute.</w:t>
                </w:r>
              </w:p>
            </w:tc>
            <w:tc>
              <w:tcPr>
                <w:tcW w:w="3826" w:type="dxa"/>
              </w:tcPr>
              <w:p w14:paraId="009E126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Perform communication effectively.</w:t>
                </w:r>
              </w:p>
            </w:tc>
          </w:tr>
          <w:tr w:rsidR="00090094" w14:paraId="12B4B273"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EF3F4D4" w14:textId="77777777" w:rsidR="00E36016" w:rsidRPr="00640BB2" w:rsidRDefault="00581773" w:rsidP="00F1139B">
                <w:pPr>
                  <w:pStyle w:val="TableNormal0"/>
                </w:pPr>
                <w:r w:rsidRPr="00640BB2">
                  <w:lastRenderedPageBreak/>
                  <w:t>Process</w:t>
                </w:r>
              </w:p>
            </w:tc>
            <w:tc>
              <w:tcPr>
                <w:tcW w:w="3327" w:type="dxa"/>
              </w:tcPr>
              <w:p w14:paraId="20046CB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put through the steps of a prescribed procedure.</w:t>
                </w:r>
              </w:p>
            </w:tc>
            <w:tc>
              <w:tcPr>
                <w:tcW w:w="3826" w:type="dxa"/>
              </w:tcPr>
              <w:p w14:paraId="64CC7516"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Process pertinent data on data displays.</w:t>
                </w:r>
              </w:p>
            </w:tc>
          </w:tr>
          <w:tr w:rsidR="00090094" w14:paraId="55729BC9"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392E9702" w14:textId="77777777" w:rsidR="00E36016" w:rsidRPr="00640BB2" w:rsidRDefault="00581773" w:rsidP="00F1139B">
                <w:pPr>
                  <w:pStyle w:val="TableNormal0"/>
                </w:pPr>
                <w:r w:rsidRPr="00640BB2">
                  <w:t>Record</w:t>
                </w:r>
              </w:p>
            </w:tc>
            <w:tc>
              <w:tcPr>
                <w:tcW w:w="3327" w:type="dxa"/>
              </w:tcPr>
              <w:p w14:paraId="4B63E82A"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Register, set down for remembrance or reference.</w:t>
                </w:r>
              </w:p>
            </w:tc>
            <w:tc>
              <w:tcPr>
                <w:tcW w:w="3826" w:type="dxa"/>
              </w:tcPr>
              <w:p w14:paraId="52CE753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Record information by writing effectively.</w:t>
                </w:r>
              </w:p>
            </w:tc>
          </w:tr>
          <w:tr w:rsidR="00090094" w14:paraId="29B78B0C"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8CF56B2" w14:textId="77777777" w:rsidR="00E36016" w:rsidRPr="00640BB2" w:rsidRDefault="00581773" w:rsidP="00F1139B">
                <w:pPr>
                  <w:pStyle w:val="TableNormal0"/>
                </w:pPr>
                <w:r w:rsidRPr="00640BB2">
                  <w:t>Relay</w:t>
                </w:r>
              </w:p>
            </w:tc>
            <w:tc>
              <w:tcPr>
                <w:tcW w:w="3327" w:type="dxa"/>
              </w:tcPr>
              <w:p w14:paraId="353DBAFD"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Receive and pass on, broadcast.</w:t>
                </w:r>
              </w:p>
            </w:tc>
            <w:tc>
              <w:tcPr>
                <w:tcW w:w="3826" w:type="dxa"/>
              </w:tcPr>
              <w:p w14:paraId="1C3B4AF6"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Relay meteorological information.</w:t>
                </w:r>
              </w:p>
            </w:tc>
          </w:tr>
          <w:tr w:rsidR="00090094" w14:paraId="76178DD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15E105F" w14:textId="77777777" w:rsidR="00E36016" w:rsidRPr="00640BB2" w:rsidRDefault="00581773" w:rsidP="00F1139B">
                <w:pPr>
                  <w:pStyle w:val="TableNormal0"/>
                </w:pPr>
                <w:r w:rsidRPr="00640BB2">
                  <w:t>Respond</w:t>
                </w:r>
              </w:p>
            </w:tc>
            <w:tc>
              <w:tcPr>
                <w:tcW w:w="3327" w:type="dxa"/>
              </w:tcPr>
              <w:p w14:paraId="10A6CB28"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Provide an answer, perform answering or corresponding action.</w:t>
                </w:r>
              </w:p>
            </w:tc>
            <w:tc>
              <w:tcPr>
                <w:tcW w:w="3826" w:type="dxa"/>
              </w:tcPr>
              <w:p w14:paraId="69CC6B5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Respond to loss/doubt concerning identification. </w:t>
                </w:r>
              </w:p>
              <w:p w14:paraId="623DC0BA"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Respond to distress and urgency messages and signals.</w:t>
                </w:r>
              </w:p>
            </w:tc>
          </w:tr>
          <w:tr w:rsidR="00090094" w14:paraId="34C3CD8D"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0AA3F84" w14:textId="77777777" w:rsidR="00E36016" w:rsidRPr="00640BB2" w:rsidRDefault="00581773" w:rsidP="00F1139B">
                <w:pPr>
                  <w:pStyle w:val="TableNormal0"/>
                </w:pPr>
                <w:r w:rsidRPr="00640BB2">
                  <w:t>Scan</w:t>
                </w:r>
              </w:p>
            </w:tc>
            <w:tc>
              <w:tcPr>
                <w:tcW w:w="3327" w:type="dxa"/>
              </w:tcPr>
              <w:p w14:paraId="1E53518B"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Continuously observe rapidly, sequentially and selectively in order to extract relevant data.</w:t>
                </w:r>
              </w:p>
            </w:tc>
            <w:tc>
              <w:tcPr>
                <w:tcW w:w="3826" w:type="dxa"/>
              </w:tcPr>
              <w:p w14:paraId="7D6C09E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Scan data display. </w:t>
                </w:r>
              </w:p>
            </w:tc>
          </w:tr>
          <w:tr w:rsidR="00090094" w14:paraId="224921F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56B15D22" w14:textId="77777777" w:rsidR="00E36016" w:rsidRPr="00640BB2" w:rsidRDefault="00581773" w:rsidP="00F1139B">
                <w:pPr>
                  <w:pStyle w:val="TableNormal0"/>
                </w:pPr>
                <w:r w:rsidRPr="00640BB2">
                  <w:t>Transfer</w:t>
                </w:r>
              </w:p>
            </w:tc>
            <w:tc>
              <w:tcPr>
                <w:tcW w:w="3327" w:type="dxa"/>
              </w:tcPr>
              <w:p w14:paraId="6D4EC30E"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Hand over.</w:t>
                </w:r>
              </w:p>
            </w:tc>
            <w:tc>
              <w:tcPr>
                <w:tcW w:w="3826" w:type="dxa"/>
              </w:tcPr>
              <w:p w14:paraId="019DEAE6"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Transfer information to the relieving controller. </w:t>
                </w:r>
              </w:p>
            </w:tc>
          </w:tr>
          <w:tr w:rsidR="00090094" w14:paraId="3E6DB5C5"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6AA7F0B8" w14:textId="77777777" w:rsidR="00E36016" w:rsidRPr="00640BB2" w:rsidRDefault="00581773" w:rsidP="00F1139B">
                <w:pPr>
                  <w:pStyle w:val="TableNormal0"/>
                </w:pPr>
                <w:r w:rsidRPr="00640BB2">
                  <w:t>Update</w:t>
                </w:r>
              </w:p>
            </w:tc>
            <w:tc>
              <w:tcPr>
                <w:tcW w:w="3327" w:type="dxa"/>
              </w:tcPr>
              <w:p w14:paraId="47CAA3D7"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Refresh, bring up to date.</w:t>
                </w:r>
              </w:p>
            </w:tc>
            <w:tc>
              <w:tcPr>
                <w:tcW w:w="3826" w:type="dxa"/>
              </w:tcPr>
              <w:p w14:paraId="43FC3AEF"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Update the data display to accurately reflect the traffic situation.</w:t>
                </w:r>
              </w:p>
            </w:tc>
          </w:tr>
          <w:tr w:rsidR="00090094" w14:paraId="204C6AFF"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1E32355" w14:textId="77777777" w:rsidR="00E36016" w:rsidRPr="00640BB2" w:rsidRDefault="00581773" w:rsidP="00F1139B">
                <w:pPr>
                  <w:pStyle w:val="TableNormal0"/>
                </w:pPr>
                <w:r w:rsidRPr="00640BB2">
                  <w:t>Use</w:t>
                </w:r>
              </w:p>
            </w:tc>
            <w:tc>
              <w:tcPr>
                <w:tcW w:w="3327" w:type="dxa"/>
              </w:tcPr>
              <w:p w14:paraId="51CF2269"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Employ for a purpose, handle as instrument, put into operation.</w:t>
                </w:r>
              </w:p>
            </w:tc>
            <w:tc>
              <w:tcPr>
                <w:tcW w:w="3826" w:type="dxa"/>
              </w:tcPr>
              <w:p w14:paraId="1267E845"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Use approved phraseology.</w:t>
                </w:r>
              </w:p>
              <w:p w14:paraId="3746558A"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Use the available means for coordination.</w:t>
                </w:r>
              </w:p>
            </w:tc>
          </w:tr>
          <w:tr w:rsidR="00090094" w14:paraId="6388E805"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EB186A3" w14:textId="77777777" w:rsidR="00E36016" w:rsidRPr="00640BB2" w:rsidRDefault="00581773" w:rsidP="00F1139B">
                <w:pPr>
                  <w:pStyle w:val="TableNormal0"/>
                </w:pPr>
                <w:r w:rsidRPr="00640BB2">
                  <w:t>Verify</w:t>
                </w:r>
              </w:p>
            </w:tc>
            <w:tc>
              <w:tcPr>
                <w:tcW w:w="3327" w:type="dxa"/>
              </w:tcPr>
              <w:p w14:paraId="6B86F86C"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Establish truth of.</w:t>
                </w:r>
              </w:p>
            </w:tc>
            <w:tc>
              <w:tcPr>
                <w:tcW w:w="3826" w:type="dxa"/>
              </w:tcPr>
              <w:p w14:paraId="33F545F0" w14:textId="77777777" w:rsidR="00E36016"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Verify that the settings of the working position are appropriate.</w:t>
                </w:r>
              </w:p>
            </w:tc>
          </w:tr>
        </w:tbl>
        <w:p w14:paraId="1639EDDF" w14:textId="77777777" w:rsidR="00AB6F81" w:rsidRPr="00685182" w:rsidRDefault="00581773" w:rsidP="00AB6F81">
          <w:pPr>
            <w:pStyle w:val="ListLevel2"/>
            <w:rPr>
              <w:rStyle w:val="GeneralAviation"/>
              <w:color w:val="auto"/>
            </w:rPr>
          </w:pPr>
          <w:r w:rsidRPr="00685182">
            <w:rPr>
              <w:rStyle w:val="GeneralAviation"/>
              <w:color w:val="auto"/>
            </w:rPr>
            <w:t>(4)</w:t>
          </w:r>
          <w:r w:rsidRPr="00685182">
            <w:rPr>
              <w:rStyle w:val="GeneralAviation"/>
              <w:color w:val="auto"/>
            </w:rPr>
            <w:tab/>
            <w:t>Action verbs for Level 4</w:t>
          </w:r>
        </w:p>
        <w:p w14:paraId="4767469F" w14:textId="77777777" w:rsidR="00AB6F81" w:rsidRPr="00685182" w:rsidRDefault="00581773" w:rsidP="00AB6F81">
          <w:pPr>
            <w:pStyle w:val="Normal3"/>
            <w:rPr>
              <w:rStyle w:val="GeneralAviation"/>
              <w:color w:val="auto"/>
            </w:rPr>
          </w:pPr>
          <w:r w:rsidRPr="00685182">
            <w:rPr>
              <w:rStyle w:val="GeneralAviation"/>
              <w:color w:val="auto"/>
            </w:rPr>
            <w:t>Level 4 — Ability to establish a line of action within a unit of known applications following the correct chronology and the adequate method to resolve a problematic situation. This involves the integration of known applications in a familiar situation.</w:t>
          </w:r>
        </w:p>
        <w:tbl>
          <w:tblPr>
            <w:tblStyle w:val="easaTable"/>
            <w:tblW w:w="8483" w:type="dxa"/>
            <w:jc w:val="right"/>
            <w:tblLayout w:type="fixed"/>
            <w:tblLook w:val="00A0" w:firstRow="1" w:lastRow="0" w:firstColumn="1" w:lastColumn="0" w:noHBand="0" w:noVBand="0"/>
          </w:tblPr>
          <w:tblGrid>
            <w:gridCol w:w="1330"/>
            <w:gridCol w:w="3044"/>
            <w:gridCol w:w="4109"/>
          </w:tblGrid>
          <w:tr w:rsidR="00090094" w14:paraId="13F5D770" w14:textId="77777777" w:rsidTr="00090094">
            <w:trPr>
              <w:cnfStyle w:val="100000000000" w:firstRow="1" w:lastRow="0" w:firstColumn="0" w:lastColumn="0" w:oddVBand="0" w:evenVBand="0" w:oddHBand="0"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30" w:type="dxa"/>
              </w:tcPr>
              <w:p w14:paraId="600D2DF5" w14:textId="77777777" w:rsidR="00AB6F81" w:rsidRPr="00887001" w:rsidRDefault="00581773" w:rsidP="00F1139B">
                <w:pPr>
                  <w:pStyle w:val="TableNormal0"/>
                </w:pPr>
                <w:r w:rsidRPr="00887001">
                  <w:t>L4 Verb</w:t>
                </w:r>
              </w:p>
            </w:tc>
            <w:tc>
              <w:tcPr>
                <w:tcW w:w="3044" w:type="dxa"/>
              </w:tcPr>
              <w:p w14:paraId="74A8F4EE" w14:textId="77777777" w:rsidR="00AB6F81" w:rsidRPr="00685182" w:rsidRDefault="00581773" w:rsidP="00F1139B">
                <w:pPr>
                  <w:pStyle w:val="TableCentered"/>
                  <w:cnfStyle w:val="100000000000" w:firstRow="1"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Definition</w:t>
                </w:r>
              </w:p>
            </w:tc>
            <w:tc>
              <w:tcPr>
                <w:tcW w:w="4109" w:type="dxa"/>
              </w:tcPr>
              <w:p w14:paraId="10C94201" w14:textId="77777777" w:rsidR="00AB6F81" w:rsidRPr="00685182" w:rsidRDefault="00581773" w:rsidP="00F1139B">
                <w:pPr>
                  <w:pStyle w:val="TableCentered"/>
                  <w:cnfStyle w:val="100000000000" w:firstRow="1"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Example</w:t>
                </w:r>
              </w:p>
            </w:tc>
          </w:tr>
          <w:tr w:rsidR="00090094" w14:paraId="20CA23F0"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5956AA92" w14:textId="77777777" w:rsidR="00AB6F81" w:rsidRPr="00887001" w:rsidRDefault="00581773" w:rsidP="00F1139B">
                <w:pPr>
                  <w:pStyle w:val="TableNormal0"/>
                </w:pPr>
                <w:r w:rsidRPr="00887001">
                  <w:t>Acquire</w:t>
                </w:r>
              </w:p>
            </w:tc>
            <w:tc>
              <w:tcPr>
                <w:tcW w:w="3044" w:type="dxa"/>
              </w:tcPr>
              <w:p w14:paraId="6CDA766F"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Gain by oneself and for oneself, obtain after research.</w:t>
                </w:r>
              </w:p>
            </w:tc>
            <w:tc>
              <w:tcPr>
                <w:tcW w:w="4109" w:type="dxa"/>
              </w:tcPr>
              <w:p w14:paraId="13FE6089"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Acquire relevant aeronautical information. </w:t>
                </w:r>
              </w:p>
            </w:tc>
          </w:tr>
          <w:tr w:rsidR="00090094" w14:paraId="268C7CF0"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5D18290" w14:textId="77777777" w:rsidR="00AB6F81" w:rsidRPr="00887001" w:rsidRDefault="00581773" w:rsidP="00F1139B">
                <w:pPr>
                  <w:pStyle w:val="TableNormal0"/>
                </w:pPr>
                <w:r w:rsidRPr="00887001">
                  <w:t>Adjust</w:t>
                </w:r>
              </w:p>
            </w:tc>
            <w:tc>
              <w:tcPr>
                <w:tcW w:w="3044" w:type="dxa"/>
              </w:tcPr>
              <w:p w14:paraId="518A6FA8"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Change to a new position, value or setting.</w:t>
                </w:r>
              </w:p>
            </w:tc>
            <w:tc>
              <w:tcPr>
                <w:tcW w:w="4109" w:type="dxa"/>
              </w:tcPr>
              <w:p w14:paraId="46EA535A"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Adjust the surveillance system display.</w:t>
                </w:r>
              </w:p>
            </w:tc>
          </w:tr>
          <w:tr w:rsidR="00090094" w14:paraId="38250F77"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76A1C379" w14:textId="77777777" w:rsidR="00AB6F81" w:rsidRPr="00887001" w:rsidRDefault="00581773" w:rsidP="00F1139B">
                <w:pPr>
                  <w:pStyle w:val="TableNormal0"/>
                </w:pPr>
                <w:r w:rsidRPr="00887001">
                  <w:t>Allocate</w:t>
                </w:r>
              </w:p>
            </w:tc>
            <w:tc>
              <w:tcPr>
                <w:tcW w:w="3044" w:type="dxa"/>
              </w:tcPr>
              <w:p w14:paraId="36D4F351"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Assign, devote.</w:t>
                </w:r>
              </w:p>
            </w:tc>
            <w:tc>
              <w:tcPr>
                <w:tcW w:w="4109" w:type="dxa"/>
              </w:tcPr>
              <w:p w14:paraId="228735BB"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Allocate levels according to altimetry data.</w:t>
                </w:r>
              </w:p>
            </w:tc>
          </w:tr>
          <w:tr w:rsidR="00090094" w14:paraId="55D39108"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0CF1B7B" w14:textId="77777777" w:rsidR="00AB6F81" w:rsidRPr="00887001" w:rsidRDefault="00581773" w:rsidP="00F1139B">
                <w:pPr>
                  <w:pStyle w:val="TableNormal0"/>
                </w:pPr>
                <w:r w:rsidRPr="00887001">
                  <w:t>Analyse</w:t>
                </w:r>
              </w:p>
            </w:tc>
            <w:tc>
              <w:tcPr>
                <w:tcW w:w="3044" w:type="dxa"/>
              </w:tcPr>
              <w:p w14:paraId="245DE998"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Examine minutely the constitution of.</w:t>
                </w:r>
              </w:p>
            </w:tc>
            <w:tc>
              <w:tcPr>
                <w:tcW w:w="4109" w:type="dxa"/>
              </w:tcPr>
              <w:p w14:paraId="41D730A1" w14:textId="77777777" w:rsidR="00AB6F81" w:rsidRPr="00685182" w:rsidRDefault="00581773" w:rsidP="00AB6F81">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Analyse examples of pilot–controller communication for effectiveness.</w:t>
                </w:r>
              </w:p>
              <w:p w14:paraId="77716F9B" w14:textId="77777777" w:rsidR="00AB6F81" w:rsidRPr="00685182" w:rsidRDefault="00581773" w:rsidP="00AB6F81">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Analyse the information provided by the ATS surveillance system.</w:t>
                </w:r>
              </w:p>
            </w:tc>
          </w:tr>
          <w:tr w:rsidR="00090094" w14:paraId="47FAB665"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306FC656" w14:textId="77777777" w:rsidR="00AB6F81" w:rsidRPr="00887001" w:rsidRDefault="00581773" w:rsidP="00F1139B">
                <w:pPr>
                  <w:pStyle w:val="TableNormal0"/>
                </w:pPr>
                <w:r w:rsidRPr="00887001">
                  <w:t>Assign</w:t>
                </w:r>
              </w:p>
            </w:tc>
            <w:tc>
              <w:tcPr>
                <w:tcW w:w="3044" w:type="dxa"/>
              </w:tcPr>
              <w:p w14:paraId="4B189055"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Designate or set an element.</w:t>
                </w:r>
              </w:p>
            </w:tc>
            <w:tc>
              <w:tcPr>
                <w:tcW w:w="4109" w:type="dxa"/>
              </w:tcPr>
              <w:p w14:paraId="0865E479"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Assign codes. </w:t>
                </w:r>
              </w:p>
            </w:tc>
          </w:tr>
          <w:tr w:rsidR="00090094" w14:paraId="36F2765E"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7834229F" w14:textId="77777777" w:rsidR="00AB6F81" w:rsidRPr="00887001" w:rsidRDefault="00581773" w:rsidP="00F1139B">
                <w:pPr>
                  <w:pStyle w:val="TableNormal0"/>
                </w:pPr>
                <w:r w:rsidRPr="00887001">
                  <w:t>Coordinate</w:t>
                </w:r>
              </w:p>
            </w:tc>
            <w:tc>
              <w:tcPr>
                <w:tcW w:w="3044" w:type="dxa"/>
              </w:tcPr>
              <w:p w14:paraId="0321171D"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Negotiate with others in order to work together effectively.</w:t>
                </w:r>
              </w:p>
            </w:tc>
            <w:tc>
              <w:tcPr>
                <w:tcW w:w="4109" w:type="dxa"/>
              </w:tcPr>
              <w:p w14:paraId="27807600"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Coordinate runway in use.</w:t>
                </w:r>
              </w:p>
              <w:p w14:paraId="063B95E7"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Coordinate when providing FIS.</w:t>
                </w:r>
              </w:p>
            </w:tc>
          </w:tr>
          <w:tr w:rsidR="00090094" w14:paraId="5EB6ECB6"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EB3B783" w14:textId="77777777" w:rsidR="00AB6F81" w:rsidRPr="00887001" w:rsidRDefault="00581773" w:rsidP="00F1139B">
                <w:pPr>
                  <w:pStyle w:val="TableNormal0"/>
                </w:pPr>
                <w:r w:rsidRPr="00887001">
                  <w:t>Comply</w:t>
                </w:r>
              </w:p>
            </w:tc>
            <w:tc>
              <w:tcPr>
                <w:tcW w:w="3044" w:type="dxa"/>
              </w:tcPr>
              <w:p w14:paraId="1F93DB62"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Act in accordance with.</w:t>
                </w:r>
              </w:p>
            </w:tc>
            <w:tc>
              <w:tcPr>
                <w:tcW w:w="4109" w:type="dxa"/>
              </w:tcPr>
              <w:p w14:paraId="0653FA53"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Comply with rules. </w:t>
                </w:r>
              </w:p>
            </w:tc>
          </w:tr>
          <w:tr w:rsidR="00090094" w14:paraId="1862814E"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AA3E28D" w14:textId="77777777" w:rsidR="00AB6F81" w:rsidRPr="00887001" w:rsidRDefault="00581773" w:rsidP="00F1139B">
                <w:pPr>
                  <w:pStyle w:val="TableNormal0"/>
                </w:pPr>
                <w:r w:rsidRPr="00887001">
                  <w:t>Delegate</w:t>
                </w:r>
              </w:p>
            </w:tc>
            <w:tc>
              <w:tcPr>
                <w:tcW w:w="3044" w:type="dxa"/>
              </w:tcPr>
              <w:p w14:paraId="6C370C4B"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Commit authority to somebody.</w:t>
                </w:r>
              </w:p>
            </w:tc>
            <w:tc>
              <w:tcPr>
                <w:tcW w:w="4109" w:type="dxa"/>
              </w:tcPr>
              <w:p w14:paraId="16DF879E"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Delegate separation to pilots in the case of aircraft executing successive visual approaches.</w:t>
                </w:r>
              </w:p>
            </w:tc>
          </w:tr>
          <w:tr w:rsidR="00090094" w14:paraId="75C61C1A"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6075D10" w14:textId="77777777" w:rsidR="00AB6F81" w:rsidRPr="00887001" w:rsidRDefault="00581773" w:rsidP="00F1139B">
                <w:pPr>
                  <w:pStyle w:val="TableNormal0"/>
                </w:pPr>
                <w:r w:rsidRPr="00887001">
                  <w:t>Detect</w:t>
                </w:r>
              </w:p>
            </w:tc>
            <w:tc>
              <w:tcPr>
                <w:tcW w:w="3044" w:type="dxa"/>
              </w:tcPr>
              <w:p w14:paraId="3389EC7B"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Discover existence of.</w:t>
                </w:r>
              </w:p>
            </w:tc>
            <w:tc>
              <w:tcPr>
                <w:tcW w:w="4109" w:type="dxa"/>
              </w:tcPr>
              <w:p w14:paraId="4D41F0F7"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Detect conflicts in time for appropriate resolution.</w:t>
                </w:r>
              </w:p>
            </w:tc>
          </w:tr>
          <w:tr w:rsidR="00090094" w14:paraId="279E567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4C31129F" w14:textId="77777777" w:rsidR="00AB6F81" w:rsidRPr="00887001" w:rsidRDefault="00581773" w:rsidP="00F1139B">
                <w:pPr>
                  <w:pStyle w:val="TableNormal0"/>
                </w:pPr>
                <w:r w:rsidRPr="00887001">
                  <w:t>Ensure</w:t>
                </w:r>
              </w:p>
            </w:tc>
            <w:tc>
              <w:tcPr>
                <w:tcW w:w="3044" w:type="dxa"/>
              </w:tcPr>
              <w:p w14:paraId="11A43D4C"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Make safe, make certain.</w:t>
                </w:r>
              </w:p>
            </w:tc>
            <w:tc>
              <w:tcPr>
                <w:tcW w:w="4109" w:type="dxa"/>
              </w:tcPr>
              <w:p w14:paraId="64D056C9" w14:textId="77777777" w:rsidR="00AB6F81" w:rsidRPr="00685182" w:rsidRDefault="00581773" w:rsidP="008C5FBE">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Ensure the agreed course of action is carried out. </w:t>
                </w:r>
              </w:p>
            </w:tc>
          </w:tr>
          <w:tr w:rsidR="00090094" w14:paraId="7734B068"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0687106" w14:textId="77777777" w:rsidR="00AB6F81" w:rsidRPr="00887001" w:rsidRDefault="00581773" w:rsidP="00F1139B">
                <w:pPr>
                  <w:pStyle w:val="TableNormal0"/>
                </w:pPr>
                <w:r w:rsidRPr="00887001">
                  <w:t>Expedite</w:t>
                </w:r>
              </w:p>
            </w:tc>
            <w:tc>
              <w:tcPr>
                <w:tcW w:w="3044" w:type="dxa"/>
              </w:tcPr>
              <w:p w14:paraId="41C49978"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Assist the progress of, do speedily.</w:t>
                </w:r>
              </w:p>
            </w:tc>
            <w:tc>
              <w:tcPr>
                <w:tcW w:w="4109" w:type="dxa"/>
              </w:tcPr>
              <w:p w14:paraId="2E406378"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Expedite traffic.</w:t>
                </w:r>
              </w:p>
            </w:tc>
          </w:tr>
          <w:tr w:rsidR="00090094" w14:paraId="2F153A51"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3B60805D" w14:textId="77777777" w:rsidR="00AB6F81" w:rsidRPr="00887001" w:rsidRDefault="00581773" w:rsidP="00F1139B">
                <w:pPr>
                  <w:pStyle w:val="TableNormal0"/>
                </w:pPr>
                <w:r w:rsidRPr="00887001">
                  <w:t>Integrate</w:t>
                </w:r>
              </w:p>
            </w:tc>
            <w:tc>
              <w:tcPr>
                <w:tcW w:w="3044" w:type="dxa"/>
              </w:tcPr>
              <w:p w14:paraId="00294FEC"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Combine into a whole, complete by addition of parts.</w:t>
                </w:r>
              </w:p>
            </w:tc>
            <w:tc>
              <w:tcPr>
                <w:tcW w:w="4109" w:type="dxa"/>
              </w:tcPr>
              <w:p w14:paraId="4BEBC5EF"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Integrate appropriate ATC clearances in control service.</w:t>
                </w:r>
              </w:p>
            </w:tc>
          </w:tr>
          <w:tr w:rsidR="00090094" w14:paraId="24D1DBFF"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5C6B0B24" w14:textId="77777777" w:rsidR="00AB6F81" w:rsidRPr="00887001" w:rsidRDefault="00581773" w:rsidP="00F1139B">
                <w:pPr>
                  <w:pStyle w:val="TableNormal0"/>
                </w:pPr>
                <w:r w:rsidRPr="00887001">
                  <w:lastRenderedPageBreak/>
                  <w:t>Manage</w:t>
                </w:r>
              </w:p>
            </w:tc>
            <w:tc>
              <w:tcPr>
                <w:tcW w:w="3044" w:type="dxa"/>
              </w:tcPr>
              <w:p w14:paraId="11975C7E"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Handle, conduct, maintain control over something, be in charge of.</w:t>
                </w:r>
              </w:p>
            </w:tc>
            <w:tc>
              <w:tcPr>
                <w:tcW w:w="4109" w:type="dxa"/>
              </w:tcPr>
              <w:p w14:paraId="76C3FD46" w14:textId="77777777" w:rsidR="00AB6F81" w:rsidRPr="00685182" w:rsidRDefault="00581773" w:rsidP="00AB6F81">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Manage traffic on the manoeuvring area.</w:t>
                </w:r>
              </w:p>
              <w:p w14:paraId="57D86CC6" w14:textId="77777777" w:rsidR="00AB6F81" w:rsidRPr="00685182" w:rsidRDefault="00581773" w:rsidP="00AB6F81">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Manage traffic in accordance with a change to operational procedures.</w:t>
                </w:r>
              </w:p>
            </w:tc>
          </w:tr>
          <w:tr w:rsidR="00090094" w14:paraId="328E7DA4"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21F186FA" w14:textId="77777777" w:rsidR="00AB6F81" w:rsidRPr="00887001" w:rsidRDefault="00581773" w:rsidP="00F1139B">
                <w:pPr>
                  <w:pStyle w:val="TableNormal0"/>
                </w:pPr>
                <w:r w:rsidRPr="00887001">
                  <w:t>Organise</w:t>
                </w:r>
              </w:p>
            </w:tc>
            <w:tc>
              <w:tcPr>
                <w:tcW w:w="3044" w:type="dxa"/>
              </w:tcPr>
              <w:p w14:paraId="49D3E748"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Give orderly structure to, frame and put into working order.</w:t>
                </w:r>
              </w:p>
            </w:tc>
            <w:tc>
              <w:tcPr>
                <w:tcW w:w="4109" w:type="dxa"/>
              </w:tcPr>
              <w:p w14:paraId="615C936A"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Organise pertinent data on data displays.</w:t>
                </w:r>
              </w:p>
              <w:p w14:paraId="379036AE"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Organise priority of actions.</w:t>
                </w:r>
              </w:p>
            </w:tc>
          </w:tr>
          <w:tr w:rsidR="00090094" w14:paraId="3E4F7843"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1F76BA8C" w14:textId="77777777" w:rsidR="00AB6F81" w:rsidRPr="00887001" w:rsidRDefault="00581773" w:rsidP="00F1139B">
                <w:pPr>
                  <w:pStyle w:val="TableNormal0"/>
                </w:pPr>
                <w:r w:rsidRPr="00887001">
                  <w:t>Predict</w:t>
                </w:r>
              </w:p>
            </w:tc>
            <w:tc>
              <w:tcPr>
                <w:tcW w:w="3044" w:type="dxa"/>
              </w:tcPr>
              <w:p w14:paraId="28DF48A7"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Forecast.</w:t>
                </w:r>
              </w:p>
            </w:tc>
            <w:tc>
              <w:tcPr>
                <w:tcW w:w="4109" w:type="dxa"/>
              </w:tcPr>
              <w:p w14:paraId="18F30690"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Predict positions of aircraft in the aerodrome traffic and taxi circuits.</w:t>
                </w:r>
              </w:p>
            </w:tc>
          </w:tr>
          <w:tr w:rsidR="00090094" w14:paraId="15E9D8CC"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09C573CA" w14:textId="77777777" w:rsidR="00AB6F81" w:rsidRPr="00887001" w:rsidRDefault="00581773" w:rsidP="00F1139B">
                <w:pPr>
                  <w:pStyle w:val="TableNormal0"/>
                </w:pPr>
                <w:r w:rsidRPr="00887001">
                  <w:t>Provide</w:t>
                </w:r>
              </w:p>
            </w:tc>
            <w:tc>
              <w:tcPr>
                <w:tcW w:w="3044" w:type="dxa"/>
              </w:tcPr>
              <w:p w14:paraId="76F7D0DD"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Supply, furnish.</w:t>
                </w:r>
              </w:p>
            </w:tc>
            <w:tc>
              <w:tcPr>
                <w:tcW w:w="4109" w:type="dxa"/>
              </w:tcPr>
              <w:p w14:paraId="1C14AF3D"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Provide vectoring.</w:t>
                </w:r>
              </w:p>
              <w:p w14:paraId="609381DD"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Provide FIS.</w:t>
                </w:r>
              </w:p>
            </w:tc>
          </w:tr>
          <w:tr w:rsidR="00090094" w14:paraId="11C466FB" w14:textId="77777777" w:rsidTr="00090094">
            <w:trPr>
              <w:jc w:val="right"/>
            </w:trPr>
            <w:tc>
              <w:tcPr>
                <w:cnfStyle w:val="001000000000" w:firstRow="0" w:lastRow="0" w:firstColumn="1" w:lastColumn="0" w:oddVBand="0" w:evenVBand="0" w:oddHBand="0" w:evenHBand="0" w:firstRowFirstColumn="0" w:firstRowLastColumn="0" w:lastRowFirstColumn="0" w:lastRowLastColumn="0"/>
                <w:tcW w:w="1330" w:type="dxa"/>
              </w:tcPr>
              <w:p w14:paraId="472ED7F6" w14:textId="77777777" w:rsidR="00AB6F81" w:rsidRPr="00887001" w:rsidRDefault="00581773" w:rsidP="00F1139B">
                <w:pPr>
                  <w:pStyle w:val="TableNormal0"/>
                </w:pPr>
                <w:r w:rsidRPr="00887001">
                  <w:t>Relate</w:t>
                </w:r>
              </w:p>
            </w:tc>
            <w:tc>
              <w:tcPr>
                <w:tcW w:w="3044" w:type="dxa"/>
              </w:tcPr>
              <w:p w14:paraId="6B1FC7A4"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Establish link with.</w:t>
                </w:r>
              </w:p>
            </w:tc>
            <w:tc>
              <w:tcPr>
                <w:tcW w:w="4109" w:type="dxa"/>
              </w:tcPr>
              <w:p w14:paraId="3D3ABF29" w14:textId="77777777" w:rsidR="00AB6F81"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Relate a pressure setting to an altitude.</w:t>
                </w:r>
              </w:p>
            </w:tc>
          </w:tr>
        </w:tbl>
        <w:p w14:paraId="36AF71EB" w14:textId="77777777" w:rsidR="005F5A99" w:rsidRPr="00685182" w:rsidRDefault="00857B16" w:rsidP="005F5A99">
          <w:pPr>
            <w:pStyle w:val="ListLevel2"/>
            <w:rPr>
              <w:rStyle w:val="GeneralAviation"/>
              <w:color w:val="auto"/>
            </w:rPr>
          </w:pPr>
          <w:r w:rsidRPr="00685182">
            <w:rPr>
              <w:rStyle w:val="GeneralAviation"/>
              <w:color w:val="auto"/>
            </w:rPr>
            <w:t xml:space="preserve"> </w:t>
          </w:r>
          <w:r w:rsidR="00581773" w:rsidRPr="00685182">
            <w:rPr>
              <w:rStyle w:val="GeneralAviation"/>
              <w:color w:val="auto"/>
            </w:rPr>
            <w:t>(5)</w:t>
          </w:r>
          <w:r w:rsidR="00581773" w:rsidRPr="00685182">
            <w:rPr>
              <w:rStyle w:val="GeneralAviation"/>
              <w:color w:val="auto"/>
            </w:rPr>
            <w:tab/>
            <w:t>Action verbs for Level 5</w:t>
          </w:r>
        </w:p>
        <w:p w14:paraId="03B209D5" w14:textId="77777777" w:rsidR="005F5A99" w:rsidRPr="00685182" w:rsidRDefault="00581773" w:rsidP="005F5A99">
          <w:pPr>
            <w:pStyle w:val="Normal3"/>
            <w:rPr>
              <w:rStyle w:val="GeneralAviation"/>
              <w:color w:val="auto"/>
            </w:rPr>
          </w:pPr>
          <w:r w:rsidRPr="00685182">
            <w:rPr>
              <w:rStyle w:val="GeneralAviation"/>
              <w:color w:val="auto"/>
            </w:rPr>
            <w:t>Level 5 — Ability to analyse new situation in order to elaborate and apply one or other relevant strategy to solve a complex problem. The defining feature is that the situation is qualitatively different from those previously met, requiring judgement and evaluation of options.</w:t>
          </w:r>
        </w:p>
        <w:tbl>
          <w:tblPr>
            <w:tblStyle w:val="easaTable"/>
            <w:tblW w:w="8469" w:type="dxa"/>
            <w:tblInd w:w="579" w:type="dxa"/>
            <w:tblLayout w:type="fixed"/>
            <w:tblLook w:val="00A0" w:firstRow="1" w:lastRow="0" w:firstColumn="1" w:lastColumn="0" w:noHBand="0" w:noVBand="0"/>
          </w:tblPr>
          <w:tblGrid>
            <w:gridCol w:w="1288"/>
            <w:gridCol w:w="3497"/>
            <w:gridCol w:w="3684"/>
          </w:tblGrid>
          <w:tr w:rsidR="00090094" w14:paraId="35C1DE6B" w14:textId="77777777" w:rsidTr="0009009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88" w:type="dxa"/>
              </w:tcPr>
              <w:p w14:paraId="602FF277" w14:textId="77777777" w:rsidR="005F5A99" w:rsidRPr="00AE6C25" w:rsidRDefault="00581773" w:rsidP="00F1139B">
                <w:pPr>
                  <w:pStyle w:val="TableNormal0"/>
                </w:pPr>
                <w:r w:rsidRPr="00AE6C25">
                  <w:t>L5 verb</w:t>
                </w:r>
              </w:p>
            </w:tc>
            <w:tc>
              <w:tcPr>
                <w:tcW w:w="3497" w:type="dxa"/>
              </w:tcPr>
              <w:p w14:paraId="2A75A103" w14:textId="77777777" w:rsidR="005F5A99" w:rsidRPr="00685182" w:rsidRDefault="00581773" w:rsidP="00F1139B">
                <w:pPr>
                  <w:pStyle w:val="TableCentered"/>
                  <w:cnfStyle w:val="100000000000" w:firstRow="1"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Definition</w:t>
                </w:r>
              </w:p>
            </w:tc>
            <w:tc>
              <w:tcPr>
                <w:tcW w:w="3684" w:type="dxa"/>
              </w:tcPr>
              <w:p w14:paraId="7DAECB80" w14:textId="77777777" w:rsidR="005F5A99" w:rsidRPr="00685182" w:rsidRDefault="00581773" w:rsidP="00F1139B">
                <w:pPr>
                  <w:pStyle w:val="TableCentered"/>
                  <w:cnfStyle w:val="100000000000" w:firstRow="1"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Example</w:t>
                </w:r>
              </w:p>
            </w:tc>
          </w:tr>
          <w:tr w:rsidR="00090094" w14:paraId="35EB7B94"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697E7E85" w14:textId="77777777" w:rsidR="005F5A99" w:rsidRPr="00AE6C25" w:rsidRDefault="00581773" w:rsidP="00F1139B">
                <w:pPr>
                  <w:pStyle w:val="TableNormal0"/>
                </w:pPr>
                <w:r w:rsidRPr="00AE6C25">
                  <w:t>Assess</w:t>
                </w:r>
              </w:p>
            </w:tc>
            <w:tc>
              <w:tcPr>
                <w:tcW w:w="3497" w:type="dxa"/>
              </w:tcPr>
              <w:p w14:paraId="34C89161"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Estimate value or difficulty, evaluate, appraise.</w:t>
                </w:r>
              </w:p>
            </w:tc>
            <w:tc>
              <w:tcPr>
                <w:tcW w:w="3684" w:type="dxa"/>
              </w:tcPr>
              <w:p w14:paraId="0D7E00A5"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Assess workload.</w:t>
                </w:r>
              </w:p>
            </w:tc>
          </w:tr>
          <w:tr w:rsidR="00090094" w14:paraId="2E2DB0CB"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25F0BB1A" w14:textId="77777777" w:rsidR="005F5A99" w:rsidRPr="00AE6C25" w:rsidRDefault="00581773" w:rsidP="00F1139B">
                <w:pPr>
                  <w:pStyle w:val="TableNormal0"/>
                </w:pPr>
                <w:r w:rsidRPr="00AE6C25">
                  <w:t>Balance</w:t>
                </w:r>
              </w:p>
            </w:tc>
            <w:tc>
              <w:tcPr>
                <w:tcW w:w="3497" w:type="dxa"/>
              </w:tcPr>
              <w:p w14:paraId="1F46A239"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Weigh (a question, two arguments, etc., against each other).</w:t>
                </w:r>
              </w:p>
            </w:tc>
            <w:tc>
              <w:tcPr>
                <w:tcW w:w="3684" w:type="dxa"/>
              </w:tcPr>
              <w:p w14:paraId="73CA2D03"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Balance the workload against personal capacity.</w:t>
                </w:r>
              </w:p>
            </w:tc>
          </w:tr>
          <w:tr w:rsidR="00090094" w14:paraId="77358481"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29E43A62" w14:textId="77777777" w:rsidR="005F5A99" w:rsidRPr="00AE6C25" w:rsidRDefault="00581773" w:rsidP="00F1139B">
                <w:pPr>
                  <w:pStyle w:val="TableNormal0"/>
                </w:pPr>
                <w:r w:rsidRPr="00AE6C25">
                  <w:t>Discuss</w:t>
                </w:r>
              </w:p>
            </w:tc>
            <w:tc>
              <w:tcPr>
                <w:tcW w:w="3497" w:type="dxa"/>
              </w:tcPr>
              <w:p w14:paraId="33A084E3"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Investigate by reasoning or argument.</w:t>
                </w:r>
              </w:p>
            </w:tc>
            <w:tc>
              <w:tcPr>
                <w:tcW w:w="3684" w:type="dxa"/>
              </w:tcPr>
              <w:p w14:paraId="3016D6A7"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Discuss the impact of regulation.</w:t>
                </w:r>
              </w:p>
            </w:tc>
          </w:tr>
          <w:tr w:rsidR="00090094" w14:paraId="396381AE"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5B293FC6" w14:textId="77777777" w:rsidR="005F5A99" w:rsidRPr="00AE6C25" w:rsidRDefault="00581773" w:rsidP="00F1139B">
                <w:pPr>
                  <w:pStyle w:val="TableNormal0"/>
                </w:pPr>
                <w:r w:rsidRPr="00AE6C25">
                  <w:t>Evaluate</w:t>
                </w:r>
              </w:p>
            </w:tc>
            <w:tc>
              <w:tcPr>
                <w:tcW w:w="3497" w:type="dxa"/>
              </w:tcPr>
              <w:p w14:paraId="588072F5"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Ascertain amount of, find numerical expression for.</w:t>
                </w:r>
              </w:p>
            </w:tc>
            <w:tc>
              <w:tcPr>
                <w:tcW w:w="3684" w:type="dxa"/>
              </w:tcPr>
              <w:p w14:paraId="52C70DA6"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Evaluate the necessary information to be provided to pilots in need of navigational assistance.</w:t>
                </w:r>
              </w:p>
            </w:tc>
          </w:tr>
          <w:tr w:rsidR="00090094" w14:paraId="72DC687D"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3972CB06" w14:textId="77777777" w:rsidR="005F5A99" w:rsidRPr="00AE6C25" w:rsidRDefault="00581773" w:rsidP="00F1139B">
                <w:pPr>
                  <w:pStyle w:val="TableNormal0"/>
                </w:pPr>
                <w:r w:rsidRPr="00AE6C25">
                  <w:t>Interpret</w:t>
                </w:r>
              </w:p>
            </w:tc>
            <w:tc>
              <w:tcPr>
                <w:tcW w:w="3497" w:type="dxa"/>
              </w:tcPr>
              <w:p w14:paraId="03E384B8"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To decide on something’s meaning or significance when there is a choice. </w:t>
                </w:r>
              </w:p>
            </w:tc>
            <w:tc>
              <w:tcPr>
                <w:tcW w:w="3684" w:type="dxa"/>
              </w:tcPr>
              <w:p w14:paraId="4A672AA9"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Interpret operational information.</w:t>
                </w:r>
              </w:p>
            </w:tc>
          </w:tr>
          <w:tr w:rsidR="00090094" w14:paraId="68008B78"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0CA16E1D" w14:textId="77777777" w:rsidR="005F5A99" w:rsidRPr="00AE6C25" w:rsidRDefault="00581773" w:rsidP="00F1139B">
                <w:pPr>
                  <w:pStyle w:val="TableNormal0"/>
                </w:pPr>
                <w:r w:rsidRPr="00AE6C25">
                  <w:t>Optimise</w:t>
                </w:r>
              </w:p>
            </w:tc>
            <w:tc>
              <w:tcPr>
                <w:tcW w:w="3497" w:type="dxa"/>
              </w:tcPr>
              <w:p w14:paraId="2809F4D3"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To make optimal; get the most out of; use best; modify to achieve maximum efficiency.</w:t>
                </w:r>
              </w:p>
            </w:tc>
            <w:tc>
              <w:tcPr>
                <w:tcW w:w="3684" w:type="dxa"/>
              </w:tcPr>
              <w:p w14:paraId="21021586"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Optimise the use of support tools.</w:t>
                </w:r>
              </w:p>
            </w:tc>
          </w:tr>
          <w:tr w:rsidR="00090094" w14:paraId="07BD6F3B"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77F379F8" w14:textId="77777777" w:rsidR="005F5A99" w:rsidRPr="00AE6C25" w:rsidRDefault="00581773" w:rsidP="00F1139B">
                <w:pPr>
                  <w:pStyle w:val="TableNormal0"/>
                </w:pPr>
                <w:r w:rsidRPr="00AE6C25">
                  <w:t>Resolve</w:t>
                </w:r>
              </w:p>
            </w:tc>
            <w:tc>
              <w:tcPr>
                <w:tcW w:w="3497" w:type="dxa"/>
              </w:tcPr>
              <w:p w14:paraId="529B1734"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Solve, clear up, settle.</w:t>
                </w:r>
              </w:p>
            </w:tc>
            <w:tc>
              <w:tcPr>
                <w:tcW w:w="3684" w:type="dxa"/>
              </w:tcPr>
              <w:p w14:paraId="22D60653"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Resolve conflict.</w:t>
                </w:r>
              </w:p>
            </w:tc>
          </w:tr>
          <w:tr w:rsidR="00090094" w14:paraId="748808E4"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0960CC14" w14:textId="77777777" w:rsidR="005F5A99" w:rsidRPr="00AE6C25" w:rsidRDefault="00581773" w:rsidP="00F1139B">
                <w:pPr>
                  <w:pStyle w:val="TableNormal0"/>
                </w:pPr>
                <w:r w:rsidRPr="00AE6C25">
                  <w:t>Select</w:t>
                </w:r>
              </w:p>
            </w:tc>
            <w:tc>
              <w:tcPr>
                <w:tcW w:w="3497" w:type="dxa"/>
              </w:tcPr>
              <w:p w14:paraId="6181E418"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Pick out as best or most suitable.</w:t>
                </w:r>
              </w:p>
            </w:tc>
            <w:tc>
              <w:tcPr>
                <w:tcW w:w="3684" w:type="dxa"/>
              </w:tcPr>
              <w:p w14:paraId="4F185BD6"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 xml:space="preserve">Select the runway in use. </w:t>
                </w:r>
              </w:p>
            </w:tc>
          </w:tr>
          <w:tr w:rsidR="00090094" w14:paraId="6E90EEB5"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21C9FF1A" w14:textId="77777777" w:rsidR="005F5A99" w:rsidRPr="00AE6C25" w:rsidRDefault="00581773" w:rsidP="00F1139B">
                <w:pPr>
                  <w:pStyle w:val="TableNormal0"/>
                </w:pPr>
                <w:r w:rsidRPr="00AE6C25">
                  <w:t>Theorise</w:t>
                </w:r>
              </w:p>
            </w:tc>
            <w:tc>
              <w:tcPr>
                <w:tcW w:w="3497" w:type="dxa"/>
              </w:tcPr>
              <w:p w14:paraId="5D4C4E0D"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Extract general principles from a particular experience.</w:t>
                </w:r>
              </w:p>
            </w:tc>
            <w:tc>
              <w:tcPr>
                <w:tcW w:w="3684" w:type="dxa"/>
              </w:tcPr>
              <w:p w14:paraId="535B3F1C"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Theorise the resolution of conflict between a slow and a fast aircraft.</w:t>
                </w:r>
              </w:p>
            </w:tc>
          </w:tr>
          <w:tr w:rsidR="00090094" w14:paraId="20BB1B74" w14:textId="77777777" w:rsidTr="00090094">
            <w:tc>
              <w:tcPr>
                <w:cnfStyle w:val="001000000000" w:firstRow="0" w:lastRow="0" w:firstColumn="1" w:lastColumn="0" w:oddVBand="0" w:evenVBand="0" w:oddHBand="0" w:evenHBand="0" w:firstRowFirstColumn="0" w:firstRowLastColumn="0" w:lastRowFirstColumn="0" w:lastRowLastColumn="0"/>
                <w:tcW w:w="1288" w:type="dxa"/>
              </w:tcPr>
              <w:p w14:paraId="49229847" w14:textId="77777777" w:rsidR="005F5A99" w:rsidRPr="00AE6C25" w:rsidRDefault="00581773" w:rsidP="00F1139B">
                <w:pPr>
                  <w:pStyle w:val="TableNormal0"/>
                </w:pPr>
                <w:r w:rsidRPr="00AE6C25">
                  <w:t>Validate</w:t>
                </w:r>
              </w:p>
            </w:tc>
            <w:tc>
              <w:tcPr>
                <w:tcW w:w="3497" w:type="dxa"/>
              </w:tcPr>
              <w:p w14:paraId="4F38C5D1"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Make valid, ratify, prove valid, show or confirm the validity of something.</w:t>
                </w:r>
              </w:p>
            </w:tc>
            <w:tc>
              <w:tcPr>
                <w:tcW w:w="3684" w:type="dxa"/>
              </w:tcPr>
              <w:p w14:paraId="5009BD97" w14:textId="77777777" w:rsidR="005F5A99" w:rsidRPr="00685182" w:rsidRDefault="00581773" w:rsidP="00F1139B">
                <w:pPr>
                  <w:pStyle w:val="TableNormal0"/>
                  <w:cnfStyle w:val="000000000000" w:firstRow="0" w:lastRow="0" w:firstColumn="0" w:lastColumn="0" w:oddVBand="0" w:evenVBand="0" w:oddHBand="0" w:evenHBand="0" w:firstRowFirstColumn="0" w:firstRowLastColumn="0" w:lastRowFirstColumn="0" w:lastRowLastColumn="0"/>
                  <w:rPr>
                    <w:rStyle w:val="GeneralAviation"/>
                    <w:color w:val="auto"/>
                  </w:rPr>
                </w:pPr>
                <w:r w:rsidRPr="00685182">
                  <w:rPr>
                    <w:rStyle w:val="GeneralAviation"/>
                    <w:color w:val="auto"/>
                  </w:rPr>
                  <w:t>Validate one radar vectoring option to expedite the traffic.</w:t>
                </w:r>
              </w:p>
            </w:tc>
          </w:tr>
        </w:tbl>
        <w:p w14:paraId="45190390" w14:textId="77777777" w:rsidR="003E37CE" w:rsidRPr="00667041" w:rsidRDefault="00857B16" w:rsidP="00FF27A6">
          <w:pPr>
            <w:pStyle w:val="ListLevel1"/>
          </w:pPr>
          <w:r w:rsidRPr="00667041">
            <w:t xml:space="preserve"> </w:t>
          </w:r>
          <w:r w:rsidR="00581773" w:rsidRPr="00667041">
            <w:t>(b)</w:t>
          </w:r>
          <w:r w:rsidR="00581773" w:rsidRPr="00667041">
            <w:tab/>
            <w:t>Application of taxonomy levels to practically based objectives</w:t>
          </w:r>
        </w:p>
        <w:p w14:paraId="6BAA7DA8" w14:textId="77777777" w:rsidR="003E37CE" w:rsidRPr="00667041" w:rsidRDefault="00581773" w:rsidP="00FF27A6">
          <w:pPr>
            <w:pStyle w:val="ListLevel2"/>
          </w:pPr>
          <w:r w:rsidRPr="00667041">
            <w:t>(1)</w:t>
          </w:r>
          <w:r w:rsidRPr="00667041">
            <w:tab/>
            <w:t>Objectives at taxonomy level 3 or higher, which are of a practical nature, related to all subjects except ATM, may be achieved by any suitable type of practical training methods, e.g. hands</w:t>
          </w:r>
          <w:r w:rsidR="005F5A99">
            <w:t>-</w:t>
          </w:r>
          <w:r w:rsidRPr="00667041">
            <w:t>on, plotting on charts, etc.</w:t>
          </w:r>
        </w:p>
        <w:p w14:paraId="06A387C7" w14:textId="77777777" w:rsidR="003E37CE" w:rsidRPr="00667041" w:rsidRDefault="00581773" w:rsidP="00FF27A6">
          <w:pPr>
            <w:pStyle w:val="ListLevel2"/>
          </w:pPr>
          <w:r w:rsidRPr="00667041">
            <w:t>(2)</w:t>
          </w:r>
          <w:r w:rsidRPr="00667041">
            <w:tab/>
            <w:t>Objectives at taxonomy level 3 or higher, for the ATM subject (basic and rating), are practical by nature and require the integration of several knowledge areas and skills at the same time, e.g. vectoring of an aircraft requires knowledge and skills in the areas of radiotelephony, aircraft performance, navigation and radar theory. Therefore, ATM level 3 objectives should be achieved through the use of a part-task trainer or a simulator.</w:t>
          </w:r>
        </w:p>
        <w:p w14:paraId="4A9C8694" w14:textId="77777777" w:rsidR="003E37CE" w:rsidRPr="00667041" w:rsidRDefault="00581773" w:rsidP="00FF27A6">
          <w:pPr>
            <w:pStyle w:val="ListLevel2"/>
          </w:pPr>
          <w:r w:rsidRPr="00667041">
            <w:lastRenderedPageBreak/>
            <w:t>(3)</w:t>
          </w:r>
          <w:r w:rsidRPr="00667041">
            <w:tab/>
            <w:t>ATM level 4 objectives should be achieved for the most part through the use of a simulator. A part-task trainer, which presents operational situations at an enforced pace, may be used to achieve some ATM level 4 objectives.</w:t>
          </w:r>
        </w:p>
        <w:bookmarkEnd w:id="2203"/>
        <w:p w14:paraId="71E3B8D3" w14:textId="77777777" w:rsidR="003E37CE" w:rsidRPr="00667041" w:rsidRDefault="00581773" w:rsidP="00FF27A6">
          <w:pPr>
            <w:pStyle w:val="ListLevel2"/>
          </w:pPr>
          <w:r w:rsidRPr="00667041">
            <w:t>(4)</w:t>
          </w:r>
          <w:r w:rsidRPr="00667041">
            <w:tab/>
            <w:t>ATM level 5 objectives should be achieved through the use of a simulator.</w:t>
          </w:r>
        </w:p>
        <w:bookmarkEnd w:id="2207" w:displacedByCustomXml="next"/>
      </w:sdtContent>
    </w:sdt>
    <w:bookmarkStart w:id="2208" w:name="_DxCrossRefBm1379192485" w:displacedByCustomXml="next"/>
    <w:bookmarkStart w:id="2209" w:name="_DxCrossRefBm9000002" w:displacedByCustomXml="next"/>
    <w:bookmarkStart w:id="2210" w:name="_Toc256000163" w:displacedByCustomXml="next"/>
    <w:sdt>
      <w:sdtPr>
        <w:rPr>
          <w:b w:val="0"/>
          <w:color w:val="auto"/>
          <w:sz w:val="22"/>
          <w:lang w:val="en-US"/>
        </w:rPr>
        <w:alias w:val="topic"/>
        <w:tag w:val="topic"/>
        <w:id w:val="-921095036"/>
      </w:sdtPr>
      <w:sdtContent>
        <w:p w14:paraId="4836676B" w14:textId="77777777" w:rsidR="00FE4F37" w:rsidRPr="00DC7BD0" w:rsidRDefault="00581773" w:rsidP="00DC7BD0">
          <w:pPr>
            <w:pStyle w:val="Heading2AMC"/>
          </w:pPr>
          <w:r>
            <w:t xml:space="preserve">AMC2 ATCO.D.010(a) </w:t>
          </w:r>
          <w:r w:rsidR="000519E2" w:rsidRPr="00DC7BD0">
            <w:t>Composition of initial training</w:t>
          </w:r>
          <w:bookmarkEnd w:id="2210"/>
          <w:bookmarkEnd w:id="2209"/>
          <w:bookmarkEnd w:id="2208"/>
        </w:p>
        <w:p w14:paraId="6A2A5BF2" w14:textId="77777777" w:rsidR="00123449" w:rsidRPr="00685182" w:rsidRDefault="00581773" w:rsidP="00123449">
          <w:pPr>
            <w:pStyle w:val="Heading3OrgManual"/>
            <w:rPr>
              <w:rStyle w:val="GeneralAviation"/>
              <w:color w:val="auto"/>
            </w:rPr>
          </w:pPr>
          <w:r w:rsidRPr="00685182">
            <w:rPr>
              <w:rStyle w:val="GeneralAviation"/>
              <w:color w:val="auto"/>
            </w:rPr>
            <w:t>LIST OF ABBREVIATIONS</w:t>
          </w:r>
        </w:p>
        <w:p w14:paraId="76163837" w14:textId="77777777" w:rsidR="00123449" w:rsidRPr="00685182" w:rsidRDefault="00581773" w:rsidP="00123449">
          <w:pPr>
            <w:rPr>
              <w:rStyle w:val="GeneralAviation"/>
              <w:color w:val="auto"/>
            </w:rPr>
          </w:pPr>
          <w:r w:rsidRPr="00685182">
            <w:rPr>
              <w:rStyle w:val="GeneralAviation"/>
              <w:color w:val="auto"/>
            </w:rPr>
            <w:t>For the purposes of:</w:t>
          </w:r>
        </w:p>
        <w:p w14:paraId="4D7785FF" w14:textId="77777777" w:rsidR="00123449" w:rsidRPr="00685182" w:rsidRDefault="00581773" w:rsidP="00123449">
          <w:pPr>
            <w:pStyle w:val="bullet1"/>
            <w:rPr>
              <w:rStyle w:val="GeneralAviation"/>
              <w:color w:val="auto"/>
            </w:rPr>
          </w:pPr>
          <w:hyperlink w:anchor="_DxCrossRefBm1379192487" w:history="1">
            <w:r w:rsidRPr="006F645B">
              <w:rPr>
                <w:rStyle w:val="Hyperlink"/>
              </w:rPr>
              <w:t>AMC1 ATCO.D.010(a)(1)</w:t>
            </w:r>
          </w:hyperlink>
          <w:r w:rsidRPr="00B06FD5">
            <w:rPr>
              <w:rStyle w:val="GeneralAviation"/>
            </w:rPr>
            <w:t xml:space="preserve"> </w:t>
          </w:r>
          <w:r w:rsidRPr="00685182">
            <w:rPr>
              <w:rStyle w:val="GeneralAviation"/>
              <w:color w:val="auto"/>
            </w:rPr>
            <w:t>Composition of initial training — BASIC TRAINING — TRAINING OBJECTIVES;</w:t>
          </w:r>
        </w:p>
        <w:p w14:paraId="7D5C76C1" w14:textId="77777777" w:rsidR="00123449" w:rsidRPr="00B06FD5" w:rsidRDefault="00581773" w:rsidP="00123449">
          <w:pPr>
            <w:pStyle w:val="bullet1"/>
            <w:rPr>
              <w:rStyle w:val="GeneralAviation"/>
            </w:rPr>
          </w:pPr>
          <w:hyperlink w:anchor="_DxCrossRefBm1379192489" w:history="1">
            <w:r w:rsidRPr="006F645B">
              <w:rPr>
                <w:rStyle w:val="Hyperlink"/>
              </w:rPr>
              <w:t>AMC1 ATCO.D.010(a)(2)(i)</w:t>
            </w:r>
          </w:hyperlink>
          <w:r w:rsidRPr="00B06FD5">
            <w:rPr>
              <w:rStyle w:val="GeneralAviation"/>
            </w:rPr>
            <w:t xml:space="preserve"> </w:t>
          </w:r>
          <w:r w:rsidRPr="00685182">
            <w:rPr>
              <w:rStyle w:val="GeneralAviation"/>
              <w:color w:val="auto"/>
            </w:rPr>
            <w:t>Composition of initial training — AERODROME CONTROL RATING (ADC) TRAINING —TRAINING OBJECTIVES;</w:t>
          </w:r>
        </w:p>
        <w:p w14:paraId="5F44B243" w14:textId="77777777" w:rsidR="00123449" w:rsidRPr="00B06FD5" w:rsidRDefault="00581773" w:rsidP="00123449">
          <w:pPr>
            <w:pStyle w:val="bullet1"/>
            <w:rPr>
              <w:rStyle w:val="GeneralAviation"/>
            </w:rPr>
          </w:pPr>
          <w:hyperlink w:anchor="_DxCrossRefBm1379192497" w:history="1">
            <w:r w:rsidRPr="006F645B">
              <w:rPr>
                <w:rStyle w:val="Hyperlink"/>
              </w:rPr>
              <w:t>AMC1 ATCO.D.010(a)(2)(iv)</w:t>
            </w:r>
          </w:hyperlink>
          <w:r w:rsidRPr="00B06FD5">
            <w:rPr>
              <w:rStyle w:val="GeneralAviation"/>
            </w:rPr>
            <w:t xml:space="preserve"> </w:t>
          </w:r>
          <w:r w:rsidRPr="00685182">
            <w:rPr>
              <w:rStyle w:val="GeneralAviation"/>
              <w:color w:val="auto"/>
            </w:rPr>
            <w:t>Composition of initial training — APPROACH CONTROL SURVEILLANCE RATING (APS) TRAINING — TRAINING OBJECTIVES</w:t>
          </w:r>
        </w:p>
        <w:p w14:paraId="6977A0C2" w14:textId="77777777" w:rsidR="00123449" w:rsidRPr="00B06FD5" w:rsidRDefault="00581773" w:rsidP="00123449">
          <w:pPr>
            <w:pStyle w:val="bullet1"/>
            <w:rPr>
              <w:rStyle w:val="GeneralAviation"/>
            </w:rPr>
          </w:pPr>
          <w:hyperlink w:anchor="_DxCrossRefBm1379192499" w:history="1">
            <w:r w:rsidRPr="006F645B">
              <w:rPr>
                <w:rStyle w:val="Hyperlink"/>
              </w:rPr>
              <w:t>AMC1 ATCO.D.010(a)(2)(v)</w:t>
            </w:r>
          </w:hyperlink>
          <w:r w:rsidRPr="00B06FD5">
            <w:rPr>
              <w:rStyle w:val="GeneralAviation"/>
            </w:rPr>
            <w:t xml:space="preserve"> </w:t>
          </w:r>
          <w:r w:rsidRPr="00685182">
            <w:rPr>
              <w:rStyle w:val="GeneralAviation"/>
              <w:color w:val="auto"/>
            </w:rPr>
            <w:t>Composition of initial training — AREA CONTROL SURVEILLANCE RATING (ACS) TRAINING — TRAINING OBJECTIVES</w:t>
          </w:r>
        </w:p>
        <w:p w14:paraId="2D5F2C50" w14:textId="77777777" w:rsidR="00123449" w:rsidRPr="00060D9A" w:rsidRDefault="00581773" w:rsidP="00123449">
          <w:pPr>
            <w:rPr>
              <w:rStyle w:val="GeneralAviation"/>
              <w:color w:val="auto"/>
            </w:rPr>
          </w:pPr>
          <w:r w:rsidRPr="00060D9A">
            <w:rPr>
              <w:rStyle w:val="GeneralAviation"/>
              <w:color w:val="auto"/>
            </w:rPr>
            <w:t>the following abbreviations apply:</w:t>
          </w:r>
        </w:p>
        <w:p w14:paraId="3733B9E0" w14:textId="77777777" w:rsidR="00123449" w:rsidRPr="00060D9A" w:rsidRDefault="00581773" w:rsidP="00123449">
          <w:pPr>
            <w:rPr>
              <w:rStyle w:val="GeneralAviation"/>
              <w:color w:val="auto"/>
            </w:rPr>
          </w:pPr>
          <w:r w:rsidRPr="00060D9A">
            <w:rPr>
              <w:rStyle w:val="GeneralAviation"/>
              <w:color w:val="auto"/>
            </w:rPr>
            <w:t>Abbreviation</w:t>
          </w:r>
          <w:r w:rsidRPr="00060D9A">
            <w:rPr>
              <w:rStyle w:val="GeneralAviation"/>
              <w:color w:val="auto"/>
            </w:rPr>
            <w:tab/>
          </w:r>
          <w:r w:rsidR="00041332" w:rsidRPr="00060D9A">
            <w:rPr>
              <w:rStyle w:val="GeneralAviation"/>
              <w:color w:val="auto"/>
            </w:rPr>
            <w:t xml:space="preserve">Stands for / </w:t>
          </w:r>
          <w:r w:rsidRPr="00060D9A">
            <w:rPr>
              <w:rStyle w:val="GeneralAviation"/>
              <w:color w:val="auto"/>
            </w:rPr>
            <w:t>Means</w:t>
          </w:r>
        </w:p>
        <w:p w14:paraId="566EA4C9" w14:textId="77777777" w:rsidR="00123449" w:rsidRPr="00060D9A" w:rsidRDefault="00581773" w:rsidP="00123449">
          <w:pPr>
            <w:rPr>
              <w:rStyle w:val="GeneralAviation"/>
              <w:color w:val="auto"/>
            </w:rPr>
          </w:pPr>
          <w:r w:rsidRPr="00060D9A">
            <w:rPr>
              <w:rStyle w:val="GeneralAviation"/>
              <w:color w:val="auto"/>
            </w:rPr>
            <w:t>A-RNP</w:t>
          </w:r>
          <w:r w:rsidRPr="00060D9A">
            <w:rPr>
              <w:rStyle w:val="GeneralAviation"/>
              <w:color w:val="auto"/>
            </w:rPr>
            <w:tab/>
          </w:r>
          <w:r w:rsidRPr="00060D9A">
            <w:rPr>
              <w:rStyle w:val="GeneralAviation"/>
              <w:color w:val="auto"/>
            </w:rPr>
            <w:tab/>
            <w:t>Advanced Required Navigation Performance</w:t>
          </w:r>
        </w:p>
        <w:p w14:paraId="6DB487C3" w14:textId="77777777" w:rsidR="00123449" w:rsidRPr="00060D9A" w:rsidRDefault="00581773" w:rsidP="00123449">
          <w:pPr>
            <w:rPr>
              <w:rStyle w:val="GeneralAviation"/>
              <w:color w:val="auto"/>
            </w:rPr>
          </w:pPr>
          <w:r w:rsidRPr="00060D9A">
            <w:rPr>
              <w:rStyle w:val="GeneralAviation"/>
              <w:color w:val="auto"/>
            </w:rPr>
            <w:t>A/B (Type)</w:t>
          </w:r>
          <w:r w:rsidRPr="00060D9A">
            <w:rPr>
              <w:rStyle w:val="GeneralAviation"/>
              <w:color w:val="auto"/>
            </w:rPr>
            <w:tab/>
          </w:r>
          <w:r w:rsidRPr="00060D9A">
            <w:rPr>
              <w:rStyle w:val="GeneralAviation"/>
              <w:color w:val="auto"/>
            </w:rPr>
            <w:tab/>
            <w:t>A and B type approaches (classifications)</w:t>
          </w:r>
        </w:p>
        <w:p w14:paraId="41C92E63" w14:textId="77777777" w:rsidR="00123449" w:rsidRPr="00060D9A" w:rsidRDefault="00581773" w:rsidP="00123449">
          <w:pPr>
            <w:rPr>
              <w:rStyle w:val="GeneralAviation"/>
              <w:color w:val="auto"/>
            </w:rPr>
          </w:pPr>
          <w:r w:rsidRPr="00060D9A">
            <w:rPr>
              <w:rStyle w:val="GeneralAviation"/>
              <w:color w:val="auto"/>
            </w:rPr>
            <w:t>ABAS</w:t>
          </w:r>
          <w:r w:rsidRPr="00060D9A">
            <w:rPr>
              <w:rStyle w:val="GeneralAviation"/>
              <w:color w:val="auto"/>
            </w:rPr>
            <w:tab/>
          </w:r>
          <w:r w:rsidRPr="00060D9A">
            <w:rPr>
              <w:rStyle w:val="GeneralAviation"/>
              <w:color w:val="auto"/>
            </w:rPr>
            <w:tab/>
          </w:r>
          <w:r w:rsidRPr="00060D9A">
            <w:rPr>
              <w:rStyle w:val="GeneralAviation"/>
              <w:color w:val="auto"/>
            </w:rPr>
            <w:tab/>
            <w:t xml:space="preserve">Aircraft-based Augmentation System </w:t>
          </w:r>
        </w:p>
        <w:p w14:paraId="5E057131" w14:textId="77777777" w:rsidR="00123449" w:rsidRPr="00060D9A" w:rsidRDefault="00581773" w:rsidP="00123449">
          <w:pPr>
            <w:rPr>
              <w:rStyle w:val="GeneralAviation"/>
              <w:color w:val="auto"/>
            </w:rPr>
          </w:pPr>
          <w:r w:rsidRPr="00060D9A">
            <w:rPr>
              <w:rStyle w:val="GeneralAviation"/>
              <w:color w:val="auto"/>
            </w:rPr>
            <w:t>ABES</w:t>
          </w:r>
          <w:r w:rsidRPr="00060D9A">
            <w:rPr>
              <w:rStyle w:val="GeneralAviation"/>
              <w:color w:val="auto"/>
            </w:rPr>
            <w:tab/>
          </w:r>
          <w:r w:rsidRPr="00060D9A">
            <w:rPr>
              <w:rStyle w:val="GeneralAviation"/>
              <w:color w:val="auto"/>
            </w:rPr>
            <w:tab/>
          </w:r>
          <w:r w:rsidRPr="00060D9A">
            <w:rPr>
              <w:rStyle w:val="GeneralAviation"/>
              <w:color w:val="auto"/>
            </w:rPr>
            <w:tab/>
            <w:t>Abnormal and Emergency Situations (Subject)</w:t>
          </w:r>
        </w:p>
        <w:p w14:paraId="11D44DDA" w14:textId="77777777" w:rsidR="00123449" w:rsidRPr="00060D9A" w:rsidRDefault="00581773" w:rsidP="00123449">
          <w:pPr>
            <w:rPr>
              <w:rStyle w:val="GeneralAviation"/>
              <w:color w:val="auto"/>
            </w:rPr>
          </w:pPr>
          <w:r w:rsidRPr="00060D9A">
            <w:rPr>
              <w:rStyle w:val="GeneralAviation"/>
              <w:color w:val="auto"/>
            </w:rPr>
            <w:t>ACARS</w:t>
          </w:r>
          <w:r w:rsidRPr="00060D9A">
            <w:rPr>
              <w:rStyle w:val="GeneralAviation"/>
              <w:color w:val="auto"/>
            </w:rPr>
            <w:tab/>
          </w:r>
          <w:r w:rsidRPr="00060D9A">
            <w:rPr>
              <w:rStyle w:val="GeneralAviation"/>
              <w:color w:val="auto"/>
            </w:rPr>
            <w:tab/>
            <w:t>Aircraft Communications Addressing and Reporting System</w:t>
          </w:r>
        </w:p>
        <w:p w14:paraId="18BB7100"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ACAS</w:t>
            </w:r>
          </w:smartTag>
          <w:r w:rsidRPr="00060D9A">
            <w:rPr>
              <w:rStyle w:val="GeneralAviation"/>
              <w:color w:val="auto"/>
            </w:rPr>
            <w:tab/>
          </w:r>
          <w:r w:rsidRPr="00060D9A">
            <w:rPr>
              <w:rStyle w:val="GeneralAviation"/>
              <w:color w:val="auto"/>
            </w:rPr>
            <w:tab/>
          </w:r>
          <w:r w:rsidRPr="00060D9A">
            <w:rPr>
              <w:rStyle w:val="GeneralAviation"/>
              <w:color w:val="auto"/>
            </w:rPr>
            <w:tab/>
            <w:t>Airborne Collision Avoidance System</w:t>
          </w:r>
        </w:p>
        <w:p w14:paraId="69EAC771" w14:textId="77777777" w:rsidR="00123449" w:rsidRPr="00060D9A" w:rsidRDefault="00581773" w:rsidP="00123449">
          <w:pPr>
            <w:rPr>
              <w:rStyle w:val="GeneralAviation"/>
              <w:color w:val="auto"/>
            </w:rPr>
          </w:pPr>
          <w:r w:rsidRPr="00060D9A">
            <w:rPr>
              <w:rStyle w:val="GeneralAviation"/>
              <w:color w:val="auto"/>
            </w:rPr>
            <w:t>ACC</w:t>
          </w:r>
          <w:r w:rsidRPr="00060D9A">
            <w:rPr>
              <w:rStyle w:val="GeneralAviation"/>
              <w:color w:val="auto"/>
            </w:rPr>
            <w:tab/>
          </w:r>
          <w:r w:rsidRPr="00060D9A">
            <w:rPr>
              <w:rStyle w:val="GeneralAviation"/>
              <w:color w:val="auto"/>
            </w:rPr>
            <w:tab/>
          </w:r>
          <w:r w:rsidRPr="00060D9A">
            <w:rPr>
              <w:rStyle w:val="GeneralAviation"/>
              <w:color w:val="auto"/>
            </w:rPr>
            <w:tab/>
            <w:t>Area Control Centre</w:t>
          </w:r>
        </w:p>
        <w:p w14:paraId="6EF22DF6" w14:textId="77777777" w:rsidR="00123449" w:rsidRPr="00060D9A" w:rsidRDefault="00581773" w:rsidP="00123449">
          <w:pPr>
            <w:rPr>
              <w:rStyle w:val="GeneralAviation"/>
              <w:color w:val="auto"/>
            </w:rPr>
          </w:pPr>
          <w:r w:rsidRPr="00060D9A">
            <w:rPr>
              <w:rStyle w:val="GeneralAviation"/>
              <w:color w:val="auto"/>
            </w:rPr>
            <w:t>ACFTB</w:t>
          </w:r>
          <w:r w:rsidRPr="00060D9A">
            <w:rPr>
              <w:rStyle w:val="GeneralAviation"/>
              <w:color w:val="auto"/>
            </w:rPr>
            <w:tab/>
          </w:r>
          <w:r w:rsidRPr="00060D9A">
            <w:rPr>
              <w:rStyle w:val="GeneralAviation"/>
              <w:color w:val="auto"/>
            </w:rPr>
            <w:tab/>
            <w:t>Aircraft — Basic Training (subject)</w:t>
          </w:r>
        </w:p>
        <w:p w14:paraId="5BDA367E" w14:textId="77777777" w:rsidR="00123449" w:rsidRPr="00060D9A" w:rsidRDefault="00581773" w:rsidP="00123449">
          <w:pPr>
            <w:rPr>
              <w:rStyle w:val="GeneralAviation"/>
              <w:color w:val="auto"/>
            </w:rPr>
          </w:pPr>
          <w:r w:rsidRPr="00060D9A">
            <w:rPr>
              <w:rStyle w:val="GeneralAviation"/>
              <w:color w:val="auto"/>
            </w:rPr>
            <w:t>ACFT</w:t>
          </w:r>
          <w:r w:rsidRPr="00060D9A">
            <w:rPr>
              <w:rStyle w:val="GeneralAviation"/>
              <w:color w:val="auto"/>
            </w:rPr>
            <w:tab/>
          </w:r>
          <w:r w:rsidRPr="00060D9A">
            <w:rPr>
              <w:rStyle w:val="GeneralAviation"/>
              <w:color w:val="auto"/>
            </w:rPr>
            <w:tab/>
          </w:r>
          <w:r w:rsidRPr="00060D9A">
            <w:rPr>
              <w:rStyle w:val="GeneralAviation"/>
              <w:color w:val="auto"/>
            </w:rPr>
            <w:tab/>
            <w:t>Aircraft (subject)</w:t>
          </w:r>
        </w:p>
        <w:p w14:paraId="5D6970FD"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ACN</w:t>
            </w:r>
          </w:smartTag>
          <w:r w:rsidRPr="00060D9A">
            <w:rPr>
              <w:rStyle w:val="GeneralAviation"/>
              <w:color w:val="auto"/>
            </w:rPr>
            <w:tab/>
          </w:r>
          <w:r w:rsidRPr="00060D9A">
            <w:rPr>
              <w:rStyle w:val="GeneralAviation"/>
              <w:color w:val="auto"/>
            </w:rPr>
            <w:tab/>
          </w:r>
          <w:r w:rsidRPr="00060D9A">
            <w:rPr>
              <w:rStyle w:val="GeneralAviation"/>
              <w:color w:val="auto"/>
            </w:rPr>
            <w:tab/>
            <w:t>Aircraft Classification Number</w:t>
          </w:r>
        </w:p>
        <w:p w14:paraId="3120855C"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ACS</w:t>
            </w:r>
          </w:smartTag>
          <w:r w:rsidRPr="00060D9A">
            <w:rPr>
              <w:rStyle w:val="GeneralAviation"/>
              <w:color w:val="auto"/>
            </w:rPr>
            <w:tab/>
          </w:r>
          <w:r w:rsidRPr="00060D9A">
            <w:rPr>
              <w:rStyle w:val="GeneralAviation"/>
              <w:color w:val="auto"/>
            </w:rPr>
            <w:tab/>
          </w:r>
          <w:r w:rsidRPr="00060D9A">
            <w:rPr>
              <w:rStyle w:val="GeneralAviation"/>
              <w:color w:val="auto"/>
            </w:rPr>
            <w:tab/>
            <w:t>Area Control Surveillance Rating</w:t>
          </w:r>
        </w:p>
        <w:p w14:paraId="47A8E008" w14:textId="77777777" w:rsidR="00123449" w:rsidRPr="00060D9A" w:rsidRDefault="00581773" w:rsidP="00123449">
          <w:pPr>
            <w:rPr>
              <w:rStyle w:val="GeneralAviation"/>
              <w:color w:val="auto"/>
            </w:rPr>
          </w:pPr>
          <w:r w:rsidRPr="00060D9A">
            <w:rPr>
              <w:rStyle w:val="GeneralAviation"/>
              <w:color w:val="auto"/>
            </w:rPr>
            <w:t>ADF</w:t>
          </w:r>
          <w:r w:rsidRPr="00060D9A">
            <w:rPr>
              <w:rStyle w:val="GeneralAviation"/>
              <w:color w:val="auto"/>
            </w:rPr>
            <w:tab/>
          </w:r>
          <w:r w:rsidRPr="00060D9A">
            <w:rPr>
              <w:rStyle w:val="GeneralAviation"/>
              <w:color w:val="auto"/>
            </w:rPr>
            <w:tab/>
          </w:r>
          <w:r w:rsidRPr="00060D9A">
            <w:rPr>
              <w:rStyle w:val="GeneralAviation"/>
              <w:color w:val="auto"/>
            </w:rPr>
            <w:tab/>
            <w:t>Automatic Direction-Finding System</w:t>
          </w:r>
        </w:p>
        <w:p w14:paraId="34A762EE" w14:textId="77777777" w:rsidR="00123449" w:rsidRPr="00060D9A" w:rsidRDefault="00581773" w:rsidP="00123449">
          <w:pPr>
            <w:rPr>
              <w:rStyle w:val="GeneralAviation"/>
              <w:color w:val="auto"/>
            </w:rPr>
          </w:pPr>
          <w:r w:rsidRPr="00060D9A">
            <w:rPr>
              <w:rStyle w:val="GeneralAviation"/>
              <w:color w:val="auto"/>
            </w:rPr>
            <w:t>ADC</w:t>
          </w:r>
          <w:r w:rsidRPr="00060D9A">
            <w:rPr>
              <w:rStyle w:val="GeneralAviation"/>
              <w:color w:val="auto"/>
            </w:rPr>
            <w:tab/>
          </w:r>
          <w:r w:rsidRPr="00060D9A">
            <w:rPr>
              <w:rStyle w:val="GeneralAviation"/>
              <w:color w:val="auto"/>
            </w:rPr>
            <w:tab/>
          </w:r>
          <w:r w:rsidRPr="00060D9A">
            <w:rPr>
              <w:rStyle w:val="GeneralAviation"/>
              <w:color w:val="auto"/>
            </w:rPr>
            <w:tab/>
            <w:t>Aerodrome Control</w:t>
          </w:r>
        </w:p>
        <w:p w14:paraId="148B1E01"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ADI</w:t>
            </w:r>
          </w:smartTag>
          <w:r w:rsidRPr="00060D9A">
            <w:rPr>
              <w:rStyle w:val="GeneralAviation"/>
              <w:color w:val="auto"/>
            </w:rPr>
            <w:tab/>
          </w:r>
          <w:r w:rsidRPr="00060D9A">
            <w:rPr>
              <w:rStyle w:val="GeneralAviation"/>
              <w:color w:val="auto"/>
            </w:rPr>
            <w:tab/>
          </w:r>
          <w:r w:rsidRPr="00060D9A">
            <w:rPr>
              <w:rStyle w:val="GeneralAviation"/>
              <w:color w:val="auto"/>
            </w:rPr>
            <w:tab/>
            <w:t>Aerodrome Control Instrument</w:t>
          </w:r>
        </w:p>
        <w:p w14:paraId="380AC22A"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ADS</w:t>
            </w:r>
          </w:smartTag>
          <w:r w:rsidRPr="00060D9A">
            <w:rPr>
              <w:rStyle w:val="GeneralAviation"/>
              <w:color w:val="auto"/>
            </w:rPr>
            <w:tab/>
          </w:r>
          <w:r w:rsidRPr="00060D9A">
            <w:rPr>
              <w:rStyle w:val="GeneralAviation"/>
              <w:color w:val="auto"/>
            </w:rPr>
            <w:tab/>
          </w:r>
          <w:r w:rsidRPr="00060D9A">
            <w:rPr>
              <w:rStyle w:val="GeneralAviation"/>
              <w:color w:val="auto"/>
            </w:rPr>
            <w:tab/>
            <w:t>Automatic Dependent Surveillance</w:t>
          </w:r>
        </w:p>
        <w:p w14:paraId="0FC788C5" w14:textId="77777777" w:rsidR="00123449" w:rsidRPr="00060D9A" w:rsidRDefault="00581773" w:rsidP="00123449">
          <w:pPr>
            <w:rPr>
              <w:rStyle w:val="GeneralAviation"/>
              <w:color w:val="auto"/>
            </w:rPr>
          </w:pPr>
          <w:r w:rsidRPr="00060D9A">
            <w:rPr>
              <w:rStyle w:val="GeneralAviation"/>
              <w:color w:val="auto"/>
            </w:rPr>
            <w:t>ADS-B</w:t>
          </w:r>
          <w:r w:rsidRPr="00060D9A">
            <w:rPr>
              <w:rStyle w:val="GeneralAviation"/>
              <w:color w:val="auto"/>
            </w:rPr>
            <w:tab/>
          </w:r>
          <w:r w:rsidRPr="00060D9A">
            <w:rPr>
              <w:rStyle w:val="GeneralAviation"/>
              <w:color w:val="auto"/>
            </w:rPr>
            <w:tab/>
          </w:r>
          <w:r w:rsidRPr="00060D9A">
            <w:rPr>
              <w:rStyle w:val="GeneralAviation"/>
              <w:color w:val="auto"/>
            </w:rPr>
            <w:tab/>
            <w:t>Automatic Dependent Surveillance — Broadcast</w:t>
          </w:r>
        </w:p>
        <w:p w14:paraId="74D6BA4A" w14:textId="77777777" w:rsidR="00123449" w:rsidRPr="00060D9A" w:rsidRDefault="00581773" w:rsidP="00123449">
          <w:pPr>
            <w:rPr>
              <w:rStyle w:val="GeneralAviation"/>
              <w:color w:val="auto"/>
            </w:rPr>
          </w:pPr>
          <w:r w:rsidRPr="00060D9A">
            <w:rPr>
              <w:rStyle w:val="GeneralAviation"/>
              <w:color w:val="auto"/>
            </w:rPr>
            <w:t>ADS-C</w:t>
          </w:r>
          <w:r w:rsidRPr="00060D9A">
            <w:rPr>
              <w:rStyle w:val="GeneralAviation"/>
              <w:color w:val="auto"/>
            </w:rPr>
            <w:tab/>
          </w:r>
          <w:r w:rsidRPr="00060D9A">
            <w:rPr>
              <w:rStyle w:val="GeneralAviation"/>
              <w:color w:val="auto"/>
            </w:rPr>
            <w:tab/>
          </w:r>
          <w:r w:rsidRPr="00060D9A">
            <w:rPr>
              <w:rStyle w:val="GeneralAviation"/>
              <w:color w:val="auto"/>
            </w:rPr>
            <w:tab/>
            <w:t>Automatic Dependent Surveillance — Contract</w:t>
          </w:r>
        </w:p>
        <w:p w14:paraId="6CB5A915" w14:textId="77777777" w:rsidR="00123449" w:rsidRPr="00060D9A" w:rsidRDefault="00581773" w:rsidP="00123449">
          <w:pPr>
            <w:rPr>
              <w:rStyle w:val="GeneralAviation"/>
              <w:color w:val="auto"/>
            </w:rPr>
          </w:pPr>
          <w:r w:rsidRPr="00060D9A">
            <w:rPr>
              <w:rStyle w:val="GeneralAviation"/>
              <w:color w:val="auto"/>
            </w:rPr>
            <w:t>ADV</w:t>
          </w:r>
          <w:r w:rsidRPr="00060D9A">
            <w:rPr>
              <w:rStyle w:val="GeneralAviation"/>
              <w:color w:val="auto"/>
            </w:rPr>
            <w:tab/>
          </w:r>
          <w:r w:rsidRPr="00060D9A">
            <w:rPr>
              <w:rStyle w:val="GeneralAviation"/>
              <w:color w:val="auto"/>
            </w:rPr>
            <w:tab/>
          </w:r>
          <w:r w:rsidRPr="00060D9A">
            <w:rPr>
              <w:rStyle w:val="GeneralAviation"/>
              <w:color w:val="auto"/>
            </w:rPr>
            <w:tab/>
            <w:t>Aerodrome Control Visual Rating</w:t>
          </w:r>
        </w:p>
        <w:p w14:paraId="102482BE"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ADVS</w:t>
            </w:r>
          </w:smartTag>
          <w:r w:rsidRPr="00060D9A">
            <w:rPr>
              <w:rStyle w:val="GeneralAviation"/>
              <w:color w:val="auto"/>
            </w:rPr>
            <w:tab/>
          </w:r>
          <w:r w:rsidRPr="00060D9A">
            <w:rPr>
              <w:rStyle w:val="GeneralAviation"/>
              <w:color w:val="auto"/>
            </w:rPr>
            <w:tab/>
          </w:r>
          <w:r w:rsidRPr="00060D9A">
            <w:rPr>
              <w:rStyle w:val="GeneralAviation"/>
              <w:color w:val="auto"/>
            </w:rPr>
            <w:tab/>
            <w:t>Advisory Service</w:t>
          </w:r>
        </w:p>
        <w:p w14:paraId="63B86D17" w14:textId="77777777" w:rsidR="00123449" w:rsidRPr="00060D9A" w:rsidRDefault="00581773" w:rsidP="00123449">
          <w:pPr>
            <w:rPr>
              <w:rStyle w:val="GeneralAviation"/>
              <w:color w:val="auto"/>
            </w:rPr>
          </w:pPr>
          <w:r w:rsidRPr="00060D9A">
            <w:rPr>
              <w:rStyle w:val="GeneralAviation"/>
              <w:color w:val="auto"/>
            </w:rPr>
            <w:lastRenderedPageBreak/>
            <w:t>AEA</w:t>
          </w:r>
          <w:r w:rsidRPr="00060D9A">
            <w:rPr>
              <w:rStyle w:val="GeneralAviation"/>
              <w:color w:val="auto"/>
            </w:rPr>
            <w:tab/>
          </w:r>
          <w:r w:rsidRPr="00060D9A">
            <w:rPr>
              <w:rStyle w:val="GeneralAviation"/>
              <w:color w:val="auto"/>
            </w:rPr>
            <w:tab/>
          </w:r>
          <w:r w:rsidRPr="00060D9A">
            <w:rPr>
              <w:rStyle w:val="GeneralAviation"/>
              <w:color w:val="auto"/>
            </w:rPr>
            <w:tab/>
            <w:t>Association of European Airlines</w:t>
          </w:r>
        </w:p>
        <w:p w14:paraId="353E02CB" w14:textId="77777777" w:rsidR="00123449" w:rsidRPr="00060D9A" w:rsidRDefault="00581773" w:rsidP="00123449">
          <w:pPr>
            <w:rPr>
              <w:rStyle w:val="GeneralAviation"/>
              <w:color w:val="auto"/>
            </w:rPr>
          </w:pPr>
          <w:r w:rsidRPr="00060D9A">
            <w:rPr>
              <w:rStyle w:val="GeneralAviation"/>
              <w:color w:val="auto"/>
            </w:rPr>
            <w:t>AFIL</w:t>
          </w:r>
          <w:r w:rsidRPr="00060D9A">
            <w:rPr>
              <w:rStyle w:val="GeneralAviation"/>
              <w:color w:val="auto"/>
            </w:rPr>
            <w:tab/>
          </w:r>
          <w:r w:rsidRPr="00060D9A">
            <w:rPr>
              <w:rStyle w:val="GeneralAviation"/>
              <w:color w:val="auto"/>
            </w:rPr>
            <w:tab/>
          </w:r>
          <w:r w:rsidRPr="00060D9A">
            <w:rPr>
              <w:rStyle w:val="GeneralAviation"/>
              <w:color w:val="auto"/>
            </w:rPr>
            <w:tab/>
            <w:t>Air-Filed Flight Plan</w:t>
          </w:r>
        </w:p>
        <w:p w14:paraId="26FDEDC1" w14:textId="77777777" w:rsidR="00123449" w:rsidRPr="00060D9A" w:rsidRDefault="00581773" w:rsidP="00123449">
          <w:pPr>
            <w:rPr>
              <w:rStyle w:val="GeneralAviation"/>
              <w:color w:val="auto"/>
            </w:rPr>
          </w:pPr>
          <w:r w:rsidRPr="00060D9A">
            <w:rPr>
              <w:rStyle w:val="GeneralAviation"/>
              <w:color w:val="auto"/>
            </w:rPr>
            <w:t>AFTN</w:t>
          </w:r>
          <w:r w:rsidRPr="00060D9A">
            <w:rPr>
              <w:rStyle w:val="GeneralAviation"/>
              <w:color w:val="auto"/>
            </w:rPr>
            <w:tab/>
          </w:r>
          <w:r w:rsidRPr="00060D9A">
            <w:rPr>
              <w:rStyle w:val="GeneralAviation"/>
              <w:color w:val="auto"/>
            </w:rPr>
            <w:tab/>
          </w:r>
          <w:r w:rsidRPr="00060D9A">
            <w:rPr>
              <w:rStyle w:val="GeneralAviation"/>
              <w:color w:val="auto"/>
            </w:rPr>
            <w:tab/>
            <w:t>Aeronautical Fixed Telecommunication Network</w:t>
          </w:r>
        </w:p>
        <w:p w14:paraId="7696CDF1" w14:textId="77777777" w:rsidR="00123449" w:rsidRPr="00060D9A" w:rsidRDefault="00581773" w:rsidP="00123449">
          <w:pPr>
            <w:rPr>
              <w:rStyle w:val="GeneralAviation"/>
              <w:color w:val="auto"/>
            </w:rPr>
          </w:pPr>
          <w:r w:rsidRPr="00060D9A">
            <w:rPr>
              <w:rStyle w:val="GeneralAviation"/>
              <w:color w:val="auto"/>
            </w:rPr>
            <w:t>AGA</w:t>
          </w:r>
          <w:r w:rsidRPr="00060D9A">
            <w:rPr>
              <w:rStyle w:val="GeneralAviation"/>
              <w:color w:val="auto"/>
            </w:rPr>
            <w:tab/>
          </w:r>
          <w:r w:rsidRPr="00060D9A">
            <w:rPr>
              <w:rStyle w:val="GeneralAviation"/>
              <w:color w:val="auto"/>
            </w:rPr>
            <w:tab/>
          </w:r>
          <w:r w:rsidRPr="00060D9A">
            <w:rPr>
              <w:rStyle w:val="GeneralAviation"/>
              <w:color w:val="auto"/>
            </w:rPr>
            <w:tab/>
            <w:t>Aerodromes</w:t>
          </w:r>
        </w:p>
        <w:p w14:paraId="126785AC" w14:textId="77777777" w:rsidR="00123449" w:rsidRPr="00060D9A" w:rsidRDefault="00581773" w:rsidP="00123449">
          <w:pPr>
            <w:rPr>
              <w:rStyle w:val="GeneralAviation"/>
              <w:color w:val="auto"/>
            </w:rPr>
          </w:pPr>
          <w:r w:rsidRPr="00060D9A">
            <w:rPr>
              <w:rStyle w:val="GeneralAviation"/>
              <w:color w:val="auto"/>
            </w:rPr>
            <w:t>AIC</w:t>
          </w:r>
          <w:r w:rsidRPr="00060D9A">
            <w:rPr>
              <w:rStyle w:val="GeneralAviation"/>
              <w:color w:val="auto"/>
            </w:rPr>
            <w:tab/>
          </w:r>
          <w:r w:rsidRPr="00060D9A">
            <w:rPr>
              <w:rStyle w:val="GeneralAviation"/>
              <w:color w:val="auto"/>
            </w:rPr>
            <w:tab/>
          </w:r>
          <w:r w:rsidRPr="00060D9A">
            <w:rPr>
              <w:rStyle w:val="GeneralAviation"/>
              <w:color w:val="auto"/>
            </w:rPr>
            <w:tab/>
            <w:t>Aeronautical Information Circular</w:t>
          </w:r>
        </w:p>
        <w:p w14:paraId="287FD959"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AIP</w:t>
            </w:r>
          </w:smartTag>
          <w:r w:rsidRPr="00060D9A">
            <w:rPr>
              <w:rStyle w:val="GeneralAviation"/>
              <w:color w:val="auto"/>
            </w:rPr>
            <w:tab/>
          </w:r>
          <w:r w:rsidRPr="00060D9A">
            <w:rPr>
              <w:rStyle w:val="GeneralAviation"/>
              <w:color w:val="auto"/>
            </w:rPr>
            <w:tab/>
          </w:r>
          <w:r w:rsidRPr="00060D9A">
            <w:rPr>
              <w:rStyle w:val="GeneralAviation"/>
              <w:color w:val="auto"/>
            </w:rPr>
            <w:tab/>
            <w:t>Aeronautical Information Publication</w:t>
          </w:r>
        </w:p>
        <w:p w14:paraId="4BC1F835" w14:textId="77777777" w:rsidR="00123449" w:rsidRPr="00060D9A" w:rsidRDefault="00581773" w:rsidP="00123449">
          <w:pPr>
            <w:rPr>
              <w:rStyle w:val="GeneralAviation"/>
              <w:color w:val="auto"/>
            </w:rPr>
          </w:pPr>
          <w:r w:rsidRPr="00060D9A">
            <w:rPr>
              <w:rStyle w:val="GeneralAviation"/>
              <w:color w:val="auto"/>
            </w:rPr>
            <w:t>AIRAC</w:t>
          </w:r>
          <w:r w:rsidRPr="00060D9A">
            <w:rPr>
              <w:rStyle w:val="GeneralAviation"/>
              <w:color w:val="auto"/>
            </w:rPr>
            <w:tab/>
          </w:r>
          <w:r w:rsidRPr="00060D9A">
            <w:rPr>
              <w:rStyle w:val="GeneralAviation"/>
              <w:color w:val="auto"/>
            </w:rPr>
            <w:tab/>
          </w:r>
          <w:r w:rsidRPr="00060D9A">
            <w:rPr>
              <w:rStyle w:val="GeneralAviation"/>
              <w:color w:val="auto"/>
            </w:rPr>
            <w:tab/>
            <w:t>Aeronautical Information Regulation and Control</w:t>
          </w:r>
        </w:p>
        <w:p w14:paraId="6B5BF107" w14:textId="77777777" w:rsidR="00123449" w:rsidRPr="00060D9A" w:rsidRDefault="00581773" w:rsidP="00123449">
          <w:pPr>
            <w:rPr>
              <w:rStyle w:val="GeneralAviation"/>
              <w:color w:val="auto"/>
            </w:rPr>
          </w:pPr>
          <w:r w:rsidRPr="00060D9A">
            <w:rPr>
              <w:rStyle w:val="GeneralAviation"/>
              <w:color w:val="auto"/>
            </w:rPr>
            <w:t xml:space="preserve">AIRAC </w:t>
          </w:r>
          <w:smartTag w:uri="urn:schemas-microsoft-com:office:smarttags" w:element="stockticker">
            <w:r w:rsidRPr="00060D9A">
              <w:rPr>
                <w:rStyle w:val="GeneralAviation"/>
                <w:color w:val="auto"/>
              </w:rPr>
              <w:t>SUP</w:t>
            </w:r>
          </w:smartTag>
          <w:r w:rsidRPr="00060D9A">
            <w:rPr>
              <w:rStyle w:val="GeneralAviation"/>
              <w:color w:val="auto"/>
            </w:rPr>
            <w:tab/>
          </w:r>
          <w:r w:rsidRPr="00060D9A">
            <w:rPr>
              <w:rStyle w:val="GeneralAviation"/>
              <w:color w:val="auto"/>
            </w:rPr>
            <w:tab/>
            <w:t>AIRAC Supplement</w:t>
          </w:r>
        </w:p>
        <w:p w14:paraId="413A8956" w14:textId="77777777" w:rsidR="00123449" w:rsidRPr="00060D9A" w:rsidRDefault="00581773" w:rsidP="00123449">
          <w:pPr>
            <w:rPr>
              <w:rStyle w:val="GeneralAviation"/>
              <w:color w:val="auto"/>
            </w:rPr>
          </w:pPr>
          <w:r w:rsidRPr="00060D9A">
            <w:rPr>
              <w:rStyle w:val="GeneralAviation"/>
              <w:color w:val="auto"/>
            </w:rPr>
            <w:t>AIREP</w:t>
          </w:r>
          <w:r w:rsidRPr="00060D9A">
            <w:rPr>
              <w:rStyle w:val="GeneralAviation"/>
              <w:color w:val="auto"/>
            </w:rPr>
            <w:tab/>
          </w:r>
          <w:r w:rsidRPr="00060D9A">
            <w:rPr>
              <w:rStyle w:val="GeneralAviation"/>
              <w:color w:val="auto"/>
            </w:rPr>
            <w:tab/>
          </w:r>
          <w:r w:rsidRPr="00060D9A">
            <w:rPr>
              <w:rStyle w:val="GeneralAviation"/>
              <w:color w:val="auto"/>
            </w:rPr>
            <w:tab/>
            <w:t>Air-Report</w:t>
          </w:r>
        </w:p>
        <w:p w14:paraId="7DB38261" w14:textId="77777777" w:rsidR="00123449" w:rsidRPr="00060D9A" w:rsidRDefault="00581773" w:rsidP="00123449">
          <w:pPr>
            <w:rPr>
              <w:rStyle w:val="GeneralAviation"/>
              <w:color w:val="auto"/>
            </w:rPr>
          </w:pPr>
          <w:r w:rsidRPr="00060D9A">
            <w:rPr>
              <w:rStyle w:val="GeneralAviation"/>
              <w:color w:val="auto"/>
            </w:rPr>
            <w:t>AIRMET</w:t>
          </w:r>
          <w:r w:rsidRPr="00060D9A">
            <w:rPr>
              <w:rStyle w:val="GeneralAviation"/>
              <w:color w:val="auto"/>
            </w:rPr>
            <w:tab/>
          </w:r>
          <w:r w:rsidRPr="00060D9A">
            <w:rPr>
              <w:rStyle w:val="GeneralAviation"/>
              <w:color w:val="auto"/>
            </w:rPr>
            <w:tab/>
            <w:t xml:space="preserve">Information concerning en-route weather phenomena which may affect the safety </w:t>
          </w:r>
          <w:r w:rsidRPr="00060D9A">
            <w:rPr>
              <w:rStyle w:val="GeneralAviation"/>
              <w:color w:val="auto"/>
            </w:rPr>
            <w:tab/>
          </w:r>
          <w:r w:rsidRPr="00060D9A">
            <w:rPr>
              <w:rStyle w:val="GeneralAviation"/>
              <w:color w:val="auto"/>
            </w:rPr>
            <w:tab/>
          </w:r>
          <w:r w:rsidRPr="00060D9A">
            <w:rPr>
              <w:rStyle w:val="GeneralAviation"/>
              <w:color w:val="auto"/>
            </w:rPr>
            <w:tab/>
            <w:t>of low-level aircraft operations</w:t>
          </w:r>
        </w:p>
        <w:p w14:paraId="6A9DB0C8" w14:textId="77777777" w:rsidR="00123449" w:rsidRPr="00060D9A" w:rsidRDefault="00581773" w:rsidP="00123449">
          <w:pPr>
            <w:rPr>
              <w:rStyle w:val="GeneralAviation"/>
              <w:color w:val="auto"/>
            </w:rPr>
          </w:pPr>
          <w:r w:rsidRPr="00060D9A">
            <w:rPr>
              <w:rStyle w:val="GeneralAviation"/>
              <w:color w:val="auto"/>
            </w:rPr>
            <w:t>AIS</w:t>
          </w:r>
          <w:r w:rsidRPr="00060D9A">
            <w:rPr>
              <w:rStyle w:val="GeneralAviation"/>
              <w:color w:val="auto"/>
            </w:rPr>
            <w:tab/>
          </w:r>
          <w:r w:rsidRPr="00060D9A">
            <w:rPr>
              <w:rStyle w:val="GeneralAviation"/>
              <w:color w:val="auto"/>
            </w:rPr>
            <w:tab/>
          </w:r>
          <w:r w:rsidRPr="00060D9A">
            <w:rPr>
              <w:rStyle w:val="GeneralAviation"/>
              <w:color w:val="auto"/>
            </w:rPr>
            <w:tab/>
            <w:t>Aeronautical Information Service</w:t>
          </w:r>
        </w:p>
        <w:p w14:paraId="3E93D813" w14:textId="77777777" w:rsidR="00123449" w:rsidRPr="00060D9A" w:rsidRDefault="00581773" w:rsidP="00123449">
          <w:pPr>
            <w:rPr>
              <w:rStyle w:val="GeneralAviation"/>
              <w:color w:val="auto"/>
            </w:rPr>
          </w:pPr>
          <w:r w:rsidRPr="00060D9A">
            <w:rPr>
              <w:rStyle w:val="GeneralAviation"/>
              <w:color w:val="auto"/>
            </w:rPr>
            <w:t>ALRS</w:t>
          </w:r>
          <w:r w:rsidRPr="00060D9A">
            <w:rPr>
              <w:rStyle w:val="GeneralAviation"/>
              <w:color w:val="auto"/>
            </w:rPr>
            <w:tab/>
          </w:r>
          <w:r w:rsidRPr="00060D9A">
            <w:rPr>
              <w:rStyle w:val="GeneralAviation"/>
              <w:color w:val="auto"/>
            </w:rPr>
            <w:tab/>
          </w:r>
          <w:r w:rsidRPr="00060D9A">
            <w:rPr>
              <w:rStyle w:val="GeneralAviation"/>
              <w:color w:val="auto"/>
            </w:rPr>
            <w:tab/>
            <w:t>Alerting Service</w:t>
          </w:r>
        </w:p>
        <w:p w14:paraId="48D52E90" w14:textId="77777777" w:rsidR="00123449" w:rsidRPr="00060D9A" w:rsidRDefault="00581773" w:rsidP="00123449">
          <w:pPr>
            <w:rPr>
              <w:rStyle w:val="GeneralAviation"/>
              <w:color w:val="auto"/>
            </w:rPr>
          </w:pPr>
          <w:r w:rsidRPr="00060D9A">
            <w:rPr>
              <w:rStyle w:val="GeneralAviation"/>
              <w:color w:val="auto"/>
            </w:rPr>
            <w:t>AMAN</w:t>
          </w:r>
          <w:r w:rsidRPr="00060D9A">
            <w:rPr>
              <w:rStyle w:val="GeneralAviation"/>
              <w:color w:val="auto"/>
            </w:rPr>
            <w:tab/>
          </w:r>
          <w:r w:rsidRPr="00060D9A">
            <w:rPr>
              <w:rStyle w:val="GeneralAviation"/>
              <w:color w:val="auto"/>
            </w:rPr>
            <w:tab/>
            <w:t>Arrival Manager</w:t>
          </w:r>
        </w:p>
        <w:p w14:paraId="3568261A"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AMC</w:t>
            </w:r>
          </w:smartTag>
          <w:r w:rsidRPr="00060D9A">
            <w:rPr>
              <w:rStyle w:val="GeneralAviation"/>
              <w:color w:val="auto"/>
            </w:rPr>
            <w:tab/>
          </w:r>
          <w:r w:rsidRPr="00060D9A">
            <w:rPr>
              <w:rStyle w:val="GeneralAviation"/>
              <w:color w:val="auto"/>
            </w:rPr>
            <w:tab/>
          </w:r>
          <w:r w:rsidRPr="00060D9A">
            <w:rPr>
              <w:rStyle w:val="GeneralAviation"/>
              <w:color w:val="auto"/>
            </w:rPr>
            <w:tab/>
            <w:t>Acceptable Means of Compliance</w:t>
          </w:r>
        </w:p>
        <w:p w14:paraId="778A7A79" w14:textId="77777777" w:rsidR="00123449" w:rsidRPr="00060D9A" w:rsidRDefault="00581773" w:rsidP="00123449">
          <w:pPr>
            <w:rPr>
              <w:rStyle w:val="GeneralAviation"/>
              <w:color w:val="auto"/>
            </w:rPr>
          </w:pPr>
          <w:r w:rsidRPr="00060D9A">
            <w:rPr>
              <w:rStyle w:val="GeneralAviation"/>
              <w:color w:val="auto"/>
            </w:rPr>
            <w:t>ANS</w:t>
          </w:r>
          <w:r w:rsidRPr="00060D9A">
            <w:rPr>
              <w:rStyle w:val="GeneralAviation"/>
              <w:color w:val="auto"/>
            </w:rPr>
            <w:tab/>
          </w:r>
          <w:r w:rsidRPr="00060D9A">
            <w:rPr>
              <w:rStyle w:val="GeneralAviation"/>
              <w:color w:val="auto"/>
            </w:rPr>
            <w:tab/>
          </w:r>
          <w:r w:rsidRPr="00060D9A">
            <w:rPr>
              <w:rStyle w:val="GeneralAviation"/>
              <w:color w:val="auto"/>
            </w:rPr>
            <w:tab/>
            <w:t>Air Navigation Services</w:t>
          </w:r>
        </w:p>
        <w:p w14:paraId="16897BA8" w14:textId="77777777" w:rsidR="00123449" w:rsidRPr="00060D9A" w:rsidRDefault="00581773" w:rsidP="00123449">
          <w:pPr>
            <w:rPr>
              <w:rStyle w:val="GeneralAviation"/>
              <w:color w:val="auto"/>
            </w:rPr>
          </w:pPr>
          <w:r w:rsidRPr="00060D9A">
            <w:rPr>
              <w:rStyle w:val="GeneralAviation"/>
              <w:color w:val="auto"/>
            </w:rPr>
            <w:t>AP/FD</w:t>
          </w:r>
          <w:r w:rsidRPr="00060D9A">
            <w:rPr>
              <w:rStyle w:val="GeneralAviation"/>
              <w:color w:val="auto"/>
            </w:rPr>
            <w:tab/>
          </w:r>
          <w:r w:rsidRPr="00060D9A">
            <w:rPr>
              <w:rStyle w:val="GeneralAviation"/>
              <w:color w:val="auto"/>
            </w:rPr>
            <w:tab/>
          </w:r>
          <w:r w:rsidRPr="00060D9A">
            <w:rPr>
              <w:rStyle w:val="GeneralAviation"/>
              <w:color w:val="auto"/>
            </w:rPr>
            <w:tab/>
            <w:t>Autopilot/Flight Director</w:t>
          </w:r>
        </w:p>
        <w:p w14:paraId="33598DB6" w14:textId="77777777" w:rsidR="00123449" w:rsidRPr="00060D9A" w:rsidRDefault="00581773" w:rsidP="00123449">
          <w:pPr>
            <w:rPr>
              <w:rStyle w:val="GeneralAviation"/>
              <w:color w:val="auto"/>
            </w:rPr>
          </w:pPr>
          <w:r w:rsidRPr="00060D9A">
            <w:rPr>
              <w:rStyle w:val="GeneralAviation"/>
              <w:color w:val="auto"/>
            </w:rPr>
            <w:t>APM</w:t>
          </w:r>
          <w:r w:rsidRPr="00060D9A">
            <w:rPr>
              <w:rStyle w:val="GeneralAviation"/>
              <w:color w:val="auto"/>
            </w:rPr>
            <w:tab/>
          </w:r>
          <w:r w:rsidRPr="00060D9A">
            <w:rPr>
              <w:rStyle w:val="GeneralAviation"/>
              <w:color w:val="auto"/>
            </w:rPr>
            <w:tab/>
          </w:r>
          <w:r w:rsidRPr="00060D9A">
            <w:rPr>
              <w:rStyle w:val="GeneralAviation"/>
              <w:color w:val="auto"/>
            </w:rPr>
            <w:tab/>
            <w:t>Approach Path Monitor</w:t>
          </w:r>
        </w:p>
        <w:p w14:paraId="0D9E4301" w14:textId="77777777" w:rsidR="00123449" w:rsidRPr="00060D9A" w:rsidRDefault="00581773" w:rsidP="00123449">
          <w:pPr>
            <w:rPr>
              <w:rStyle w:val="GeneralAviation"/>
              <w:color w:val="auto"/>
            </w:rPr>
          </w:pPr>
          <w:r w:rsidRPr="00060D9A">
            <w:rPr>
              <w:rStyle w:val="GeneralAviation"/>
              <w:color w:val="auto"/>
            </w:rPr>
            <w:t>APS</w:t>
          </w:r>
          <w:r w:rsidRPr="00060D9A">
            <w:rPr>
              <w:rStyle w:val="GeneralAviation"/>
              <w:color w:val="auto"/>
            </w:rPr>
            <w:tab/>
          </w:r>
          <w:r w:rsidRPr="00060D9A">
            <w:rPr>
              <w:rStyle w:val="GeneralAviation"/>
              <w:color w:val="auto"/>
            </w:rPr>
            <w:tab/>
          </w:r>
          <w:r w:rsidRPr="00060D9A">
            <w:rPr>
              <w:rStyle w:val="GeneralAviation"/>
              <w:color w:val="auto"/>
            </w:rPr>
            <w:tab/>
            <w:t>Approach Control Surveillance Rating</w:t>
          </w:r>
        </w:p>
        <w:p w14:paraId="0B7D4692" w14:textId="77777777" w:rsidR="00123449" w:rsidRPr="00060D9A" w:rsidRDefault="00581773" w:rsidP="00123449">
          <w:pPr>
            <w:rPr>
              <w:rStyle w:val="GeneralAviation"/>
              <w:color w:val="auto"/>
            </w:rPr>
          </w:pPr>
          <w:r w:rsidRPr="00060D9A">
            <w:rPr>
              <w:rStyle w:val="GeneralAviation"/>
              <w:color w:val="auto"/>
            </w:rPr>
            <w:t>APV</w:t>
          </w:r>
          <w:r w:rsidRPr="00060D9A">
            <w:rPr>
              <w:rStyle w:val="GeneralAviation"/>
              <w:color w:val="auto"/>
            </w:rPr>
            <w:tab/>
          </w:r>
          <w:r w:rsidRPr="00060D9A">
            <w:rPr>
              <w:rStyle w:val="GeneralAviation"/>
              <w:color w:val="auto"/>
            </w:rPr>
            <w:tab/>
          </w:r>
          <w:r w:rsidRPr="00060D9A">
            <w:rPr>
              <w:rStyle w:val="GeneralAviation"/>
              <w:color w:val="auto"/>
            </w:rPr>
            <w:tab/>
            <w:t>Approach Procedure with Vertical guidance</w:t>
          </w:r>
        </w:p>
        <w:p w14:paraId="60091445" w14:textId="77777777" w:rsidR="00123449" w:rsidRPr="00060D9A" w:rsidRDefault="00581773" w:rsidP="00123449">
          <w:pPr>
            <w:rPr>
              <w:rStyle w:val="GeneralAviation"/>
              <w:color w:val="auto"/>
            </w:rPr>
          </w:pPr>
          <w:r w:rsidRPr="00060D9A">
            <w:rPr>
              <w:rStyle w:val="GeneralAviation"/>
              <w:color w:val="auto"/>
            </w:rPr>
            <w:t>APW</w:t>
          </w:r>
          <w:r w:rsidRPr="00060D9A">
            <w:rPr>
              <w:rStyle w:val="GeneralAviation"/>
              <w:color w:val="auto"/>
            </w:rPr>
            <w:tab/>
          </w:r>
          <w:r w:rsidRPr="00060D9A">
            <w:rPr>
              <w:rStyle w:val="GeneralAviation"/>
              <w:color w:val="auto"/>
            </w:rPr>
            <w:tab/>
          </w:r>
          <w:r w:rsidRPr="00060D9A">
            <w:rPr>
              <w:rStyle w:val="GeneralAviation"/>
              <w:color w:val="auto"/>
            </w:rPr>
            <w:tab/>
            <w:t>Area Proximity Warning</w:t>
          </w:r>
        </w:p>
        <w:p w14:paraId="575B94F9" w14:textId="77777777" w:rsidR="00123449" w:rsidRPr="00060D9A" w:rsidRDefault="00581773" w:rsidP="00123449">
          <w:pPr>
            <w:rPr>
              <w:rStyle w:val="GeneralAviation"/>
              <w:color w:val="auto"/>
            </w:rPr>
          </w:pPr>
          <w:r w:rsidRPr="00060D9A">
            <w:rPr>
              <w:rStyle w:val="GeneralAviation"/>
              <w:color w:val="auto"/>
            </w:rPr>
            <w:t>ASDA</w:t>
          </w:r>
          <w:r w:rsidRPr="00060D9A">
            <w:rPr>
              <w:rStyle w:val="GeneralAviation"/>
              <w:color w:val="auto"/>
            </w:rPr>
            <w:tab/>
          </w:r>
          <w:r w:rsidRPr="00060D9A">
            <w:rPr>
              <w:rStyle w:val="GeneralAviation"/>
              <w:color w:val="auto"/>
            </w:rPr>
            <w:tab/>
          </w:r>
          <w:r w:rsidRPr="00060D9A">
            <w:rPr>
              <w:rStyle w:val="GeneralAviation"/>
              <w:color w:val="auto"/>
            </w:rPr>
            <w:tab/>
            <w:t>Accelerate Stop Distance Available</w:t>
          </w:r>
        </w:p>
        <w:p w14:paraId="6F6F0299" w14:textId="77777777" w:rsidR="00123449" w:rsidRPr="00060D9A" w:rsidRDefault="00581773" w:rsidP="00123449">
          <w:pPr>
            <w:rPr>
              <w:rStyle w:val="GeneralAviation"/>
              <w:color w:val="auto"/>
            </w:rPr>
          </w:pPr>
          <w:r w:rsidRPr="00060D9A">
            <w:rPr>
              <w:rStyle w:val="GeneralAviation"/>
              <w:color w:val="auto"/>
            </w:rPr>
            <w:t>ASM</w:t>
          </w:r>
          <w:r w:rsidRPr="00060D9A">
            <w:rPr>
              <w:rStyle w:val="GeneralAviation"/>
              <w:color w:val="auto"/>
            </w:rPr>
            <w:tab/>
          </w:r>
          <w:r w:rsidRPr="00060D9A">
            <w:rPr>
              <w:rStyle w:val="GeneralAviation"/>
              <w:color w:val="auto"/>
            </w:rPr>
            <w:tab/>
          </w:r>
          <w:r w:rsidRPr="00060D9A">
            <w:rPr>
              <w:rStyle w:val="GeneralAviation"/>
              <w:color w:val="auto"/>
            </w:rPr>
            <w:tab/>
            <w:t>Airspace Management</w:t>
          </w:r>
        </w:p>
        <w:p w14:paraId="10C3A83D" w14:textId="77777777" w:rsidR="00123449" w:rsidRPr="00060D9A" w:rsidRDefault="00581773" w:rsidP="00123449">
          <w:pPr>
            <w:rPr>
              <w:rStyle w:val="GeneralAviation"/>
              <w:color w:val="auto"/>
            </w:rPr>
          </w:pPr>
          <w:r w:rsidRPr="00060D9A">
            <w:rPr>
              <w:rStyle w:val="GeneralAviation"/>
              <w:color w:val="auto"/>
            </w:rPr>
            <w:t>ASMGCS</w:t>
          </w:r>
          <w:r w:rsidRPr="00060D9A">
            <w:rPr>
              <w:rStyle w:val="GeneralAviation"/>
              <w:color w:val="auto"/>
            </w:rPr>
            <w:tab/>
          </w:r>
          <w:r w:rsidRPr="00060D9A">
            <w:rPr>
              <w:rStyle w:val="GeneralAviation"/>
              <w:color w:val="auto"/>
            </w:rPr>
            <w:tab/>
            <w:t>Advanced Surface Movement Guidance and Control Systems</w:t>
          </w:r>
        </w:p>
        <w:p w14:paraId="3D19DAFE" w14:textId="77777777" w:rsidR="00123449" w:rsidRPr="00060D9A" w:rsidRDefault="00581773" w:rsidP="00123449">
          <w:pPr>
            <w:rPr>
              <w:rStyle w:val="GeneralAviation"/>
              <w:color w:val="auto"/>
            </w:rPr>
          </w:pPr>
          <w:r w:rsidRPr="00060D9A">
            <w:rPr>
              <w:rStyle w:val="GeneralAviation"/>
              <w:color w:val="auto"/>
            </w:rPr>
            <w:t>ATC</w:t>
          </w:r>
          <w:r w:rsidRPr="00060D9A">
            <w:rPr>
              <w:rStyle w:val="GeneralAviation"/>
              <w:color w:val="auto"/>
            </w:rPr>
            <w:tab/>
          </w:r>
          <w:r w:rsidRPr="00060D9A">
            <w:rPr>
              <w:rStyle w:val="GeneralAviation"/>
              <w:color w:val="auto"/>
            </w:rPr>
            <w:tab/>
          </w:r>
          <w:r w:rsidRPr="00060D9A">
            <w:rPr>
              <w:rStyle w:val="GeneralAviation"/>
              <w:color w:val="auto"/>
            </w:rPr>
            <w:tab/>
            <w:t>Air Traffic Control</w:t>
          </w:r>
        </w:p>
        <w:p w14:paraId="23F309E8" w14:textId="77777777" w:rsidR="00123449" w:rsidRPr="00060D9A" w:rsidRDefault="00581773" w:rsidP="00123449">
          <w:pPr>
            <w:rPr>
              <w:rStyle w:val="GeneralAviation"/>
              <w:color w:val="auto"/>
            </w:rPr>
          </w:pPr>
          <w:r w:rsidRPr="00060D9A">
            <w:rPr>
              <w:rStyle w:val="GeneralAviation"/>
              <w:color w:val="auto"/>
            </w:rPr>
            <w:t>ATCEUC</w:t>
          </w:r>
          <w:r w:rsidRPr="00060D9A">
            <w:rPr>
              <w:rStyle w:val="GeneralAviation"/>
              <w:color w:val="auto"/>
            </w:rPr>
            <w:tab/>
          </w:r>
          <w:r w:rsidRPr="00060D9A">
            <w:rPr>
              <w:rStyle w:val="GeneralAviation"/>
              <w:color w:val="auto"/>
            </w:rPr>
            <w:tab/>
            <w:t>Air Traffic Controllers European Unions Coordination</w:t>
          </w:r>
        </w:p>
        <w:p w14:paraId="3DCFD5A2"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ATCO</w:t>
            </w:r>
          </w:smartTag>
          <w:r w:rsidRPr="00060D9A">
            <w:rPr>
              <w:rStyle w:val="GeneralAviation"/>
              <w:color w:val="auto"/>
            </w:rPr>
            <w:tab/>
          </w:r>
          <w:r w:rsidRPr="00060D9A">
            <w:rPr>
              <w:rStyle w:val="GeneralAviation"/>
              <w:color w:val="auto"/>
            </w:rPr>
            <w:tab/>
          </w:r>
          <w:r w:rsidRPr="00060D9A">
            <w:rPr>
              <w:rStyle w:val="GeneralAviation"/>
              <w:color w:val="auto"/>
            </w:rPr>
            <w:tab/>
            <w:t>Air Traffic Controller</w:t>
          </w:r>
        </w:p>
        <w:p w14:paraId="69438536" w14:textId="77777777" w:rsidR="00123449" w:rsidRPr="00060D9A" w:rsidRDefault="00581773" w:rsidP="00123449">
          <w:pPr>
            <w:rPr>
              <w:rStyle w:val="GeneralAviation"/>
              <w:color w:val="auto"/>
            </w:rPr>
          </w:pPr>
          <w:r w:rsidRPr="00060D9A">
            <w:rPr>
              <w:rStyle w:val="GeneralAviation"/>
              <w:color w:val="auto"/>
            </w:rPr>
            <w:t>ATCS</w:t>
          </w:r>
          <w:r w:rsidRPr="00060D9A">
            <w:rPr>
              <w:rStyle w:val="GeneralAviation"/>
              <w:color w:val="auto"/>
            </w:rPr>
            <w:tab/>
          </w:r>
          <w:r w:rsidRPr="00060D9A">
            <w:rPr>
              <w:rStyle w:val="GeneralAviation"/>
              <w:color w:val="auto"/>
            </w:rPr>
            <w:tab/>
          </w:r>
          <w:r w:rsidRPr="00060D9A">
            <w:rPr>
              <w:rStyle w:val="GeneralAviation"/>
              <w:color w:val="auto"/>
            </w:rPr>
            <w:tab/>
            <w:t>Air Traffic Control Service</w:t>
          </w:r>
        </w:p>
        <w:p w14:paraId="5E5A4EE5" w14:textId="77777777" w:rsidR="00123449" w:rsidRPr="00060D9A" w:rsidRDefault="00581773" w:rsidP="00123449">
          <w:pPr>
            <w:rPr>
              <w:rStyle w:val="GeneralAviation"/>
              <w:color w:val="auto"/>
            </w:rPr>
          </w:pPr>
          <w:r w:rsidRPr="00060D9A">
            <w:rPr>
              <w:rStyle w:val="GeneralAviation"/>
              <w:color w:val="auto"/>
            </w:rPr>
            <w:t>ATFCM</w:t>
          </w:r>
          <w:r w:rsidRPr="00060D9A">
            <w:rPr>
              <w:rStyle w:val="GeneralAviation"/>
              <w:color w:val="auto"/>
            </w:rPr>
            <w:tab/>
          </w:r>
          <w:r w:rsidRPr="00060D9A">
            <w:rPr>
              <w:rStyle w:val="GeneralAviation"/>
              <w:color w:val="auto"/>
            </w:rPr>
            <w:tab/>
            <w:t>Air Traffic Flow and Capacity Management</w:t>
          </w:r>
        </w:p>
        <w:p w14:paraId="49917EB5" w14:textId="77777777" w:rsidR="00123449" w:rsidRPr="00B06FD5" w:rsidRDefault="00581773" w:rsidP="00123449">
          <w:pPr>
            <w:rPr>
              <w:rStyle w:val="GeneralAviation"/>
            </w:rPr>
          </w:pPr>
          <w:r w:rsidRPr="00060D9A">
            <w:rPr>
              <w:rStyle w:val="GeneralAviation"/>
              <w:color w:val="auto"/>
            </w:rPr>
            <w:t>ATFM</w:t>
          </w:r>
          <w:r w:rsidRPr="00060D9A">
            <w:rPr>
              <w:rStyle w:val="GeneralAviation"/>
              <w:color w:val="auto"/>
            </w:rPr>
            <w:tab/>
          </w:r>
          <w:r w:rsidRPr="00060D9A">
            <w:rPr>
              <w:rStyle w:val="GeneralAviation"/>
              <w:color w:val="auto"/>
            </w:rPr>
            <w:tab/>
          </w:r>
          <w:r w:rsidRPr="00060D9A">
            <w:rPr>
              <w:rStyle w:val="GeneralAviation"/>
              <w:color w:val="auto"/>
            </w:rPr>
            <w:tab/>
            <w:t>Air Traffic Flow Management</w:t>
          </w:r>
        </w:p>
        <w:p w14:paraId="6DB6C596" w14:textId="77777777" w:rsidR="00123449" w:rsidRPr="00060D9A" w:rsidRDefault="00581773" w:rsidP="00123449">
          <w:pPr>
            <w:rPr>
              <w:rStyle w:val="GeneralAviation"/>
              <w:color w:val="auto"/>
            </w:rPr>
          </w:pPr>
          <w:r w:rsidRPr="00060D9A">
            <w:rPr>
              <w:rStyle w:val="GeneralAviation"/>
              <w:color w:val="auto"/>
            </w:rPr>
            <w:t>ATIS</w:t>
          </w:r>
          <w:r w:rsidRPr="00060D9A">
            <w:rPr>
              <w:rStyle w:val="GeneralAviation"/>
              <w:color w:val="auto"/>
            </w:rPr>
            <w:tab/>
          </w:r>
          <w:r w:rsidRPr="00060D9A">
            <w:rPr>
              <w:rStyle w:val="GeneralAviation"/>
              <w:color w:val="auto"/>
            </w:rPr>
            <w:tab/>
          </w:r>
          <w:r w:rsidRPr="00060D9A">
            <w:rPr>
              <w:rStyle w:val="GeneralAviation"/>
              <w:color w:val="auto"/>
            </w:rPr>
            <w:tab/>
            <w:t>Automatic Terminal Information Service</w:t>
          </w:r>
        </w:p>
        <w:p w14:paraId="17C6F18C" w14:textId="77777777" w:rsidR="00123449" w:rsidRPr="00060D9A" w:rsidRDefault="00581773" w:rsidP="00123449">
          <w:pPr>
            <w:rPr>
              <w:rStyle w:val="GeneralAviation"/>
              <w:color w:val="auto"/>
            </w:rPr>
          </w:pPr>
          <w:r w:rsidRPr="00060D9A">
            <w:rPr>
              <w:rStyle w:val="GeneralAviation"/>
              <w:color w:val="auto"/>
            </w:rPr>
            <w:t>ATM</w:t>
          </w:r>
          <w:r w:rsidRPr="00060D9A">
            <w:rPr>
              <w:rStyle w:val="GeneralAviation"/>
              <w:color w:val="auto"/>
            </w:rPr>
            <w:tab/>
          </w:r>
          <w:r w:rsidRPr="00060D9A">
            <w:rPr>
              <w:rStyle w:val="GeneralAviation"/>
              <w:color w:val="auto"/>
            </w:rPr>
            <w:tab/>
          </w:r>
          <w:r w:rsidRPr="00060D9A">
            <w:rPr>
              <w:rStyle w:val="GeneralAviation"/>
              <w:color w:val="auto"/>
            </w:rPr>
            <w:tab/>
            <w:t>Air Traffic Management</w:t>
          </w:r>
        </w:p>
        <w:p w14:paraId="462D4A9F" w14:textId="77777777" w:rsidR="00123449" w:rsidRPr="00060D9A" w:rsidRDefault="00581773" w:rsidP="00123449">
          <w:pPr>
            <w:rPr>
              <w:rStyle w:val="GeneralAviation"/>
              <w:color w:val="auto"/>
            </w:rPr>
          </w:pPr>
          <w:r w:rsidRPr="00060D9A">
            <w:rPr>
              <w:rStyle w:val="GeneralAviation"/>
              <w:color w:val="auto"/>
            </w:rPr>
            <w:t>ATMB</w:t>
          </w:r>
          <w:r w:rsidRPr="00060D9A">
            <w:rPr>
              <w:rStyle w:val="GeneralAviation"/>
              <w:color w:val="auto"/>
            </w:rPr>
            <w:tab/>
          </w:r>
          <w:r w:rsidRPr="00060D9A">
            <w:rPr>
              <w:rStyle w:val="GeneralAviation"/>
              <w:color w:val="auto"/>
            </w:rPr>
            <w:tab/>
          </w:r>
          <w:r w:rsidRPr="00060D9A">
            <w:rPr>
              <w:rStyle w:val="GeneralAviation"/>
              <w:color w:val="auto"/>
            </w:rPr>
            <w:tab/>
            <w:t>Air Traffic Management — Basic Training (subject)</w:t>
          </w:r>
        </w:p>
        <w:p w14:paraId="52948988"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ATS</w:t>
            </w:r>
          </w:smartTag>
          <w:r w:rsidRPr="00060D9A">
            <w:rPr>
              <w:rStyle w:val="GeneralAviation"/>
              <w:color w:val="auto"/>
            </w:rPr>
            <w:tab/>
          </w:r>
          <w:r w:rsidRPr="00060D9A">
            <w:rPr>
              <w:rStyle w:val="GeneralAviation"/>
              <w:color w:val="auto"/>
            </w:rPr>
            <w:tab/>
          </w:r>
          <w:r w:rsidRPr="00060D9A">
            <w:rPr>
              <w:rStyle w:val="GeneralAviation"/>
              <w:color w:val="auto"/>
            </w:rPr>
            <w:tab/>
            <w:t>Air Traffic Services</w:t>
          </w:r>
        </w:p>
        <w:p w14:paraId="276D0318" w14:textId="77777777" w:rsidR="00123449" w:rsidRPr="00060D9A" w:rsidRDefault="00581773" w:rsidP="00123449">
          <w:pPr>
            <w:rPr>
              <w:rStyle w:val="GeneralAviation"/>
              <w:color w:val="auto"/>
            </w:rPr>
          </w:pPr>
          <w:r w:rsidRPr="00060D9A">
            <w:rPr>
              <w:rStyle w:val="GeneralAviation"/>
              <w:color w:val="auto"/>
            </w:rPr>
            <w:t>ATZ</w:t>
          </w:r>
          <w:r w:rsidRPr="00060D9A">
            <w:rPr>
              <w:rStyle w:val="GeneralAviation"/>
              <w:color w:val="auto"/>
            </w:rPr>
            <w:tab/>
          </w:r>
          <w:r w:rsidRPr="00060D9A">
            <w:rPr>
              <w:rStyle w:val="GeneralAviation"/>
              <w:color w:val="auto"/>
            </w:rPr>
            <w:tab/>
          </w:r>
          <w:r w:rsidRPr="00060D9A">
            <w:rPr>
              <w:rStyle w:val="GeneralAviation"/>
              <w:color w:val="auto"/>
            </w:rPr>
            <w:tab/>
            <w:t>Aerodrome Traffic Zone</w:t>
          </w:r>
        </w:p>
        <w:p w14:paraId="1C1C7DA6" w14:textId="77777777" w:rsidR="00123449" w:rsidRPr="00060D9A" w:rsidRDefault="00581773" w:rsidP="00123449">
          <w:pPr>
            <w:rPr>
              <w:rStyle w:val="GeneralAviation"/>
              <w:color w:val="auto"/>
            </w:rPr>
          </w:pPr>
          <w:r w:rsidRPr="00060D9A">
            <w:rPr>
              <w:rStyle w:val="GeneralAviation"/>
              <w:color w:val="auto"/>
            </w:rPr>
            <w:lastRenderedPageBreak/>
            <w:t>AVASI</w:t>
          </w:r>
          <w:r w:rsidRPr="00060D9A">
            <w:rPr>
              <w:rStyle w:val="GeneralAviation"/>
              <w:color w:val="auto"/>
            </w:rPr>
            <w:tab/>
          </w:r>
          <w:r w:rsidRPr="00060D9A">
            <w:rPr>
              <w:rStyle w:val="GeneralAviation"/>
              <w:color w:val="auto"/>
            </w:rPr>
            <w:tab/>
          </w:r>
          <w:r w:rsidRPr="00060D9A">
            <w:rPr>
              <w:rStyle w:val="GeneralAviation"/>
              <w:color w:val="auto"/>
            </w:rPr>
            <w:tab/>
            <w:t>Advanced Visual Approach Slope Indicator</w:t>
          </w:r>
        </w:p>
        <w:p w14:paraId="0C0CF930" w14:textId="77777777" w:rsidR="00123449" w:rsidRPr="00060D9A" w:rsidRDefault="00581773" w:rsidP="00123449">
          <w:pPr>
            <w:rPr>
              <w:rStyle w:val="GeneralAviation"/>
              <w:color w:val="auto"/>
            </w:rPr>
          </w:pPr>
          <w:r w:rsidRPr="00060D9A">
            <w:rPr>
              <w:rStyle w:val="GeneralAviation"/>
              <w:color w:val="auto"/>
            </w:rPr>
            <w:t>Beidou</w:t>
          </w:r>
          <w:r w:rsidRPr="00060D9A">
            <w:rPr>
              <w:rStyle w:val="GeneralAviation"/>
              <w:color w:val="auto"/>
            </w:rPr>
            <w:tab/>
          </w:r>
          <w:r w:rsidRPr="00060D9A">
            <w:rPr>
              <w:rStyle w:val="GeneralAviation"/>
              <w:color w:val="auto"/>
            </w:rPr>
            <w:tab/>
            <w:t>Chinese navigation satellite system</w:t>
          </w:r>
        </w:p>
        <w:p w14:paraId="68C05C89" w14:textId="77777777" w:rsidR="00123449" w:rsidRPr="00060D9A" w:rsidRDefault="00581773" w:rsidP="00123449">
          <w:pPr>
            <w:rPr>
              <w:rStyle w:val="GeneralAviation"/>
              <w:color w:val="auto"/>
            </w:rPr>
          </w:pPr>
          <w:r w:rsidRPr="00060D9A">
            <w:rPr>
              <w:rStyle w:val="GeneralAviation"/>
              <w:color w:val="auto"/>
            </w:rPr>
            <w:t>BIRDTAM</w:t>
          </w:r>
          <w:r w:rsidRPr="00060D9A">
            <w:rPr>
              <w:rStyle w:val="GeneralAviation"/>
              <w:color w:val="auto"/>
            </w:rPr>
            <w:tab/>
          </w:r>
          <w:r w:rsidRPr="00060D9A">
            <w:rPr>
              <w:rStyle w:val="GeneralAviation"/>
              <w:color w:val="auto"/>
            </w:rPr>
            <w:tab/>
            <w:t>Bird hazard NOTAM (NOTAM reporting bird hazard)</w:t>
          </w:r>
        </w:p>
        <w:p w14:paraId="36AAD327" w14:textId="77777777" w:rsidR="00123449" w:rsidRPr="00060D9A" w:rsidRDefault="00581773" w:rsidP="00123449">
          <w:pPr>
            <w:rPr>
              <w:rStyle w:val="GeneralAviation"/>
              <w:color w:val="auto"/>
            </w:rPr>
          </w:pPr>
          <w:r w:rsidRPr="00060D9A">
            <w:rPr>
              <w:rStyle w:val="GeneralAviation"/>
              <w:color w:val="auto"/>
            </w:rPr>
            <w:t>CANSO</w:t>
          </w:r>
          <w:r w:rsidRPr="00060D9A">
            <w:rPr>
              <w:rStyle w:val="GeneralAviation"/>
              <w:color w:val="auto"/>
            </w:rPr>
            <w:tab/>
          </w:r>
          <w:r w:rsidRPr="00060D9A">
            <w:rPr>
              <w:rStyle w:val="GeneralAviation"/>
              <w:color w:val="auto"/>
            </w:rPr>
            <w:tab/>
            <w:t>Civil Air Navigation Services Organisation</w:t>
          </w:r>
        </w:p>
        <w:p w14:paraId="527361C6"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CAT</w:t>
            </w:r>
          </w:smartTag>
          <w:r w:rsidRPr="00060D9A">
            <w:rPr>
              <w:rStyle w:val="GeneralAviation"/>
              <w:color w:val="auto"/>
            </w:rPr>
            <w:tab/>
          </w:r>
          <w:r w:rsidRPr="00060D9A">
            <w:rPr>
              <w:rStyle w:val="GeneralAviation"/>
              <w:color w:val="auto"/>
            </w:rPr>
            <w:tab/>
          </w:r>
          <w:r w:rsidRPr="00060D9A">
            <w:rPr>
              <w:rStyle w:val="GeneralAviation"/>
              <w:color w:val="auto"/>
            </w:rPr>
            <w:tab/>
            <w:t>Clear-Air Turbulence</w:t>
          </w:r>
        </w:p>
        <w:p w14:paraId="2F7AC445"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CBA</w:t>
            </w:r>
          </w:smartTag>
          <w:r w:rsidRPr="00060D9A">
            <w:rPr>
              <w:rStyle w:val="GeneralAviation"/>
              <w:color w:val="auto"/>
            </w:rPr>
            <w:tab/>
          </w:r>
          <w:r w:rsidRPr="00060D9A">
            <w:rPr>
              <w:rStyle w:val="GeneralAviation"/>
              <w:color w:val="auto"/>
            </w:rPr>
            <w:tab/>
          </w:r>
          <w:r w:rsidRPr="00060D9A">
            <w:rPr>
              <w:rStyle w:val="GeneralAviation"/>
              <w:color w:val="auto"/>
            </w:rPr>
            <w:tab/>
            <w:t>Cross-Border Area</w:t>
          </w:r>
        </w:p>
        <w:p w14:paraId="13C84EA8"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CBT</w:t>
            </w:r>
          </w:smartTag>
          <w:r w:rsidRPr="00060D9A">
            <w:rPr>
              <w:rStyle w:val="GeneralAviation"/>
              <w:color w:val="auto"/>
            </w:rPr>
            <w:tab/>
          </w:r>
          <w:r w:rsidRPr="00060D9A">
            <w:rPr>
              <w:rStyle w:val="GeneralAviation"/>
              <w:color w:val="auto"/>
            </w:rPr>
            <w:tab/>
          </w:r>
          <w:r w:rsidRPr="00060D9A">
            <w:rPr>
              <w:rStyle w:val="GeneralAviation"/>
              <w:color w:val="auto"/>
            </w:rPr>
            <w:tab/>
            <w:t>Computer-Based Training</w:t>
          </w:r>
        </w:p>
        <w:p w14:paraId="067E305E" w14:textId="77777777" w:rsidR="00123449" w:rsidRPr="00060D9A" w:rsidRDefault="00581773" w:rsidP="00123449">
          <w:pPr>
            <w:rPr>
              <w:rStyle w:val="GeneralAviation"/>
              <w:color w:val="auto"/>
            </w:rPr>
          </w:pPr>
          <w:r w:rsidRPr="00060D9A">
            <w:rPr>
              <w:rStyle w:val="GeneralAviation"/>
              <w:color w:val="auto"/>
            </w:rPr>
            <w:t>CCO</w:t>
          </w:r>
          <w:r w:rsidRPr="00060D9A">
            <w:rPr>
              <w:rStyle w:val="GeneralAviation"/>
              <w:color w:val="auto"/>
            </w:rPr>
            <w:tab/>
          </w:r>
          <w:r w:rsidRPr="00060D9A">
            <w:rPr>
              <w:rStyle w:val="GeneralAviation"/>
              <w:color w:val="auto"/>
            </w:rPr>
            <w:tab/>
          </w:r>
          <w:r w:rsidRPr="00060D9A">
            <w:rPr>
              <w:rStyle w:val="GeneralAviation"/>
              <w:color w:val="auto"/>
            </w:rPr>
            <w:tab/>
            <w:t>Continuous Climb Operations</w:t>
          </w:r>
        </w:p>
        <w:p w14:paraId="32123581" w14:textId="77777777" w:rsidR="00123449" w:rsidRPr="00060D9A" w:rsidRDefault="00581773" w:rsidP="00123449">
          <w:pPr>
            <w:rPr>
              <w:rStyle w:val="GeneralAviation"/>
              <w:color w:val="auto"/>
            </w:rPr>
          </w:pPr>
          <w:r w:rsidRPr="00060D9A">
            <w:rPr>
              <w:rStyle w:val="GeneralAviation"/>
              <w:color w:val="auto"/>
            </w:rPr>
            <w:t>CDO</w:t>
          </w:r>
          <w:r w:rsidRPr="00060D9A">
            <w:rPr>
              <w:rStyle w:val="GeneralAviation"/>
              <w:color w:val="auto"/>
            </w:rPr>
            <w:tab/>
          </w:r>
          <w:r w:rsidRPr="00060D9A">
            <w:rPr>
              <w:rStyle w:val="GeneralAviation"/>
              <w:color w:val="auto"/>
            </w:rPr>
            <w:tab/>
          </w:r>
          <w:r w:rsidRPr="00060D9A">
            <w:rPr>
              <w:rStyle w:val="GeneralAviation"/>
              <w:color w:val="auto"/>
            </w:rPr>
            <w:tab/>
            <w:t>Continuous Descent Operations</w:t>
          </w:r>
        </w:p>
        <w:p w14:paraId="7F9B67E8" w14:textId="77777777" w:rsidR="00123449" w:rsidRPr="00060D9A" w:rsidRDefault="00581773" w:rsidP="00123449">
          <w:pPr>
            <w:rPr>
              <w:rStyle w:val="GeneralAviation"/>
              <w:color w:val="auto"/>
            </w:rPr>
          </w:pPr>
          <w:r w:rsidRPr="00060D9A">
            <w:rPr>
              <w:rStyle w:val="GeneralAviation"/>
              <w:color w:val="auto"/>
            </w:rPr>
            <w:t>CDR</w:t>
          </w:r>
          <w:r w:rsidRPr="00060D9A">
            <w:rPr>
              <w:rStyle w:val="GeneralAviation"/>
              <w:color w:val="auto"/>
            </w:rPr>
            <w:tab/>
          </w:r>
          <w:r w:rsidRPr="00060D9A">
            <w:rPr>
              <w:rStyle w:val="GeneralAviation"/>
              <w:color w:val="auto"/>
            </w:rPr>
            <w:tab/>
          </w:r>
          <w:r w:rsidRPr="00060D9A">
            <w:rPr>
              <w:rStyle w:val="GeneralAviation"/>
              <w:color w:val="auto"/>
            </w:rPr>
            <w:tab/>
            <w:t>Conditional Route</w:t>
          </w:r>
        </w:p>
        <w:p w14:paraId="07EE2B84" w14:textId="77777777" w:rsidR="00123449" w:rsidRPr="00060D9A" w:rsidRDefault="00581773" w:rsidP="00123449">
          <w:pPr>
            <w:rPr>
              <w:rStyle w:val="GeneralAviation"/>
              <w:color w:val="auto"/>
            </w:rPr>
          </w:pPr>
          <w:r w:rsidRPr="00060D9A">
            <w:rPr>
              <w:rStyle w:val="GeneralAviation"/>
              <w:color w:val="auto"/>
            </w:rPr>
            <w:t>CEM</w:t>
          </w:r>
          <w:r w:rsidRPr="00060D9A">
            <w:rPr>
              <w:rStyle w:val="GeneralAviation"/>
              <w:color w:val="auto"/>
            </w:rPr>
            <w:tab/>
          </w:r>
          <w:r w:rsidRPr="00060D9A">
            <w:rPr>
              <w:rStyle w:val="GeneralAviation"/>
              <w:color w:val="auto"/>
            </w:rPr>
            <w:tab/>
          </w:r>
          <w:r w:rsidRPr="00060D9A">
            <w:rPr>
              <w:rStyle w:val="GeneralAviation"/>
              <w:color w:val="auto"/>
            </w:rPr>
            <w:tab/>
            <w:t>Collaborative Environmental Management</w:t>
          </w:r>
        </w:p>
        <w:p w14:paraId="570820B9" w14:textId="77777777" w:rsidR="00123449" w:rsidRPr="00060D9A" w:rsidRDefault="00581773" w:rsidP="00123449">
          <w:pPr>
            <w:rPr>
              <w:rStyle w:val="GeneralAviation"/>
              <w:color w:val="auto"/>
            </w:rPr>
          </w:pPr>
          <w:r w:rsidRPr="00060D9A">
            <w:rPr>
              <w:rStyle w:val="GeneralAviation"/>
              <w:color w:val="auto"/>
            </w:rPr>
            <w:t>CISM</w:t>
          </w:r>
          <w:r w:rsidRPr="00060D9A">
            <w:rPr>
              <w:rStyle w:val="GeneralAviation"/>
              <w:color w:val="auto"/>
            </w:rPr>
            <w:tab/>
          </w:r>
          <w:r w:rsidRPr="00060D9A">
            <w:rPr>
              <w:rStyle w:val="GeneralAviation"/>
              <w:color w:val="auto"/>
            </w:rPr>
            <w:tab/>
          </w:r>
          <w:r w:rsidRPr="00060D9A">
            <w:rPr>
              <w:rStyle w:val="GeneralAviation"/>
              <w:color w:val="auto"/>
            </w:rPr>
            <w:tab/>
            <w:t>Critical Incident Stress Management</w:t>
          </w:r>
        </w:p>
        <w:p w14:paraId="6DDC34C4" w14:textId="77777777" w:rsidR="00123449" w:rsidRPr="00060D9A" w:rsidRDefault="00581773" w:rsidP="00123449">
          <w:pPr>
            <w:rPr>
              <w:rStyle w:val="GeneralAviation"/>
              <w:color w:val="auto"/>
            </w:rPr>
          </w:pPr>
          <w:r w:rsidRPr="00060D9A">
            <w:rPr>
              <w:rStyle w:val="GeneralAviation"/>
              <w:color w:val="auto"/>
            </w:rPr>
            <w:t>CPDLC</w:t>
          </w:r>
          <w:r w:rsidRPr="00060D9A">
            <w:rPr>
              <w:rStyle w:val="GeneralAviation"/>
              <w:color w:val="auto"/>
            </w:rPr>
            <w:tab/>
          </w:r>
          <w:r w:rsidRPr="00060D9A">
            <w:rPr>
              <w:rStyle w:val="GeneralAviation"/>
              <w:color w:val="auto"/>
            </w:rPr>
            <w:tab/>
            <w:t>Controller-Pilot Data Link Communications</w:t>
          </w:r>
        </w:p>
        <w:p w14:paraId="33E1420F" w14:textId="77777777" w:rsidR="00123449" w:rsidRPr="00060D9A" w:rsidRDefault="00581773" w:rsidP="00123449">
          <w:pPr>
            <w:rPr>
              <w:rStyle w:val="GeneralAviation"/>
              <w:color w:val="auto"/>
            </w:rPr>
          </w:pPr>
          <w:r w:rsidRPr="00060D9A">
            <w:rPr>
              <w:rStyle w:val="GeneralAviation"/>
              <w:color w:val="auto"/>
            </w:rPr>
            <w:t>CPL</w:t>
          </w:r>
          <w:r w:rsidRPr="00060D9A">
            <w:rPr>
              <w:rStyle w:val="GeneralAviation"/>
              <w:color w:val="auto"/>
            </w:rPr>
            <w:tab/>
          </w:r>
          <w:r w:rsidRPr="00060D9A">
            <w:rPr>
              <w:rStyle w:val="GeneralAviation"/>
              <w:color w:val="auto"/>
            </w:rPr>
            <w:tab/>
          </w:r>
          <w:r w:rsidRPr="00060D9A">
            <w:rPr>
              <w:rStyle w:val="GeneralAviation"/>
              <w:color w:val="auto"/>
            </w:rPr>
            <w:tab/>
            <w:t>Current Flight Plan</w:t>
          </w:r>
        </w:p>
        <w:p w14:paraId="63B000DB" w14:textId="77777777" w:rsidR="00123449" w:rsidRPr="00060D9A" w:rsidRDefault="00581773" w:rsidP="00123449">
          <w:pPr>
            <w:rPr>
              <w:rStyle w:val="GeneralAviation"/>
              <w:color w:val="auto"/>
            </w:rPr>
          </w:pPr>
          <w:r w:rsidRPr="00060D9A">
            <w:rPr>
              <w:rStyle w:val="GeneralAviation"/>
              <w:color w:val="auto"/>
            </w:rPr>
            <w:t>CWP</w:t>
          </w:r>
          <w:r w:rsidRPr="00060D9A">
            <w:rPr>
              <w:rStyle w:val="GeneralAviation"/>
              <w:color w:val="auto"/>
            </w:rPr>
            <w:tab/>
          </w:r>
          <w:r w:rsidRPr="00060D9A">
            <w:rPr>
              <w:rStyle w:val="GeneralAviation"/>
              <w:color w:val="auto"/>
            </w:rPr>
            <w:tab/>
          </w:r>
          <w:r w:rsidRPr="00060D9A">
            <w:rPr>
              <w:rStyle w:val="GeneralAviation"/>
              <w:color w:val="auto"/>
            </w:rPr>
            <w:tab/>
            <w:t>Controller Working Position</w:t>
          </w:r>
        </w:p>
        <w:p w14:paraId="721DAF5E" w14:textId="77777777" w:rsidR="00123449" w:rsidRPr="00060D9A" w:rsidRDefault="00581773" w:rsidP="00123449">
          <w:pPr>
            <w:rPr>
              <w:rStyle w:val="GeneralAviation"/>
              <w:color w:val="auto"/>
            </w:rPr>
          </w:pPr>
          <w:r w:rsidRPr="00060D9A">
            <w:rPr>
              <w:rStyle w:val="GeneralAviation"/>
              <w:color w:val="auto"/>
            </w:rPr>
            <w:t>DA</w:t>
          </w:r>
          <w:r w:rsidRPr="00060D9A">
            <w:rPr>
              <w:rStyle w:val="GeneralAviation"/>
              <w:color w:val="auto"/>
            </w:rPr>
            <w:tab/>
          </w:r>
          <w:r w:rsidRPr="00060D9A">
            <w:rPr>
              <w:rStyle w:val="GeneralAviation"/>
              <w:color w:val="auto"/>
            </w:rPr>
            <w:tab/>
          </w:r>
          <w:r w:rsidRPr="00060D9A">
            <w:rPr>
              <w:rStyle w:val="GeneralAviation"/>
              <w:color w:val="auto"/>
            </w:rPr>
            <w:tab/>
            <w:t>Decision Altitude</w:t>
          </w:r>
        </w:p>
        <w:p w14:paraId="77DD92DF" w14:textId="77777777" w:rsidR="00123449" w:rsidRPr="00060D9A" w:rsidRDefault="00581773" w:rsidP="00123449">
          <w:pPr>
            <w:rPr>
              <w:rStyle w:val="GeneralAviation"/>
              <w:color w:val="auto"/>
            </w:rPr>
          </w:pPr>
          <w:r w:rsidRPr="00060D9A">
            <w:rPr>
              <w:rStyle w:val="GeneralAviation"/>
              <w:color w:val="auto"/>
            </w:rPr>
            <w:t>DFTI</w:t>
          </w:r>
          <w:r w:rsidRPr="00060D9A">
            <w:rPr>
              <w:rStyle w:val="GeneralAviation"/>
              <w:color w:val="auto"/>
            </w:rPr>
            <w:tab/>
          </w:r>
          <w:r w:rsidRPr="00060D9A">
            <w:rPr>
              <w:rStyle w:val="GeneralAviation"/>
              <w:color w:val="auto"/>
            </w:rPr>
            <w:tab/>
          </w:r>
          <w:r w:rsidRPr="00060D9A">
            <w:rPr>
              <w:rStyle w:val="GeneralAviation"/>
              <w:color w:val="auto"/>
            </w:rPr>
            <w:tab/>
            <w:t>Distance from Touchdown Indicator</w:t>
          </w:r>
        </w:p>
        <w:p w14:paraId="0A585A3E" w14:textId="77777777" w:rsidR="00123449" w:rsidRPr="00060D9A" w:rsidRDefault="00581773" w:rsidP="00123449">
          <w:pPr>
            <w:rPr>
              <w:rStyle w:val="GeneralAviation"/>
              <w:color w:val="auto"/>
            </w:rPr>
          </w:pPr>
          <w:r w:rsidRPr="00060D9A">
            <w:rPr>
              <w:rStyle w:val="GeneralAviation"/>
              <w:color w:val="auto"/>
            </w:rPr>
            <w:t>DH</w:t>
          </w:r>
          <w:r w:rsidRPr="00060D9A">
            <w:rPr>
              <w:rStyle w:val="GeneralAviation"/>
              <w:color w:val="auto"/>
            </w:rPr>
            <w:tab/>
          </w:r>
          <w:r w:rsidRPr="00060D9A">
            <w:rPr>
              <w:rStyle w:val="GeneralAviation"/>
              <w:color w:val="auto"/>
            </w:rPr>
            <w:tab/>
          </w:r>
          <w:r w:rsidRPr="00060D9A">
            <w:rPr>
              <w:rStyle w:val="GeneralAviation"/>
              <w:color w:val="auto"/>
            </w:rPr>
            <w:tab/>
            <w:t>Decision Height</w:t>
          </w:r>
        </w:p>
        <w:p w14:paraId="7A8ABF48" w14:textId="77777777" w:rsidR="00123449" w:rsidRPr="00060D9A" w:rsidRDefault="00581773" w:rsidP="00123449">
          <w:pPr>
            <w:rPr>
              <w:rStyle w:val="GeneralAviation"/>
              <w:color w:val="auto"/>
            </w:rPr>
          </w:pPr>
          <w:r w:rsidRPr="00060D9A">
            <w:rPr>
              <w:rStyle w:val="GeneralAviation"/>
              <w:color w:val="auto"/>
            </w:rPr>
            <w:t>DMAN</w:t>
          </w:r>
          <w:r w:rsidRPr="00060D9A">
            <w:rPr>
              <w:rStyle w:val="GeneralAviation"/>
              <w:color w:val="auto"/>
            </w:rPr>
            <w:tab/>
          </w:r>
          <w:r w:rsidRPr="00060D9A">
            <w:rPr>
              <w:rStyle w:val="GeneralAviation"/>
              <w:color w:val="auto"/>
            </w:rPr>
            <w:tab/>
            <w:t>Departure Manager</w:t>
          </w:r>
        </w:p>
        <w:p w14:paraId="37D9274A" w14:textId="77777777" w:rsidR="00123449" w:rsidRPr="00060D9A" w:rsidRDefault="00581773" w:rsidP="00123449">
          <w:pPr>
            <w:rPr>
              <w:rStyle w:val="GeneralAviation"/>
              <w:color w:val="auto"/>
            </w:rPr>
          </w:pPr>
          <w:r w:rsidRPr="00060D9A">
            <w:rPr>
              <w:rStyle w:val="GeneralAviation"/>
              <w:color w:val="auto"/>
            </w:rPr>
            <w:t>DME</w:t>
          </w:r>
          <w:r w:rsidRPr="00060D9A">
            <w:rPr>
              <w:rStyle w:val="GeneralAviation"/>
              <w:color w:val="auto"/>
            </w:rPr>
            <w:tab/>
          </w:r>
          <w:r w:rsidRPr="00060D9A">
            <w:rPr>
              <w:rStyle w:val="GeneralAviation"/>
              <w:color w:val="auto"/>
            </w:rPr>
            <w:tab/>
          </w:r>
          <w:r w:rsidRPr="00060D9A">
            <w:rPr>
              <w:rStyle w:val="GeneralAviation"/>
              <w:color w:val="auto"/>
            </w:rPr>
            <w:tab/>
            <w:t>Distance-Measuring Equipment</w:t>
          </w:r>
        </w:p>
        <w:p w14:paraId="20C51EB9" w14:textId="77777777" w:rsidR="00123449" w:rsidRPr="00060D9A" w:rsidRDefault="00581773" w:rsidP="00123449">
          <w:pPr>
            <w:rPr>
              <w:rStyle w:val="GeneralAviation"/>
              <w:color w:val="auto"/>
            </w:rPr>
          </w:pPr>
          <w:r w:rsidRPr="00060D9A">
            <w:rPr>
              <w:rStyle w:val="GeneralAviation"/>
              <w:color w:val="auto"/>
            </w:rPr>
            <w:t xml:space="preserve">Doc </w:t>
          </w:r>
          <w:r w:rsidRPr="00060D9A">
            <w:rPr>
              <w:rStyle w:val="GeneralAviation"/>
              <w:color w:val="auto"/>
            </w:rPr>
            <w:tab/>
          </w:r>
          <w:r w:rsidRPr="00060D9A">
            <w:rPr>
              <w:rStyle w:val="GeneralAviation"/>
              <w:color w:val="auto"/>
            </w:rPr>
            <w:tab/>
          </w:r>
          <w:r w:rsidRPr="00060D9A">
            <w:rPr>
              <w:rStyle w:val="GeneralAviation"/>
              <w:color w:val="auto"/>
            </w:rPr>
            <w:tab/>
            <w:t>Document</w:t>
          </w:r>
        </w:p>
        <w:p w14:paraId="453854B5" w14:textId="77777777" w:rsidR="00123449" w:rsidRPr="00060D9A" w:rsidRDefault="00581773" w:rsidP="00123449">
          <w:pPr>
            <w:rPr>
              <w:rStyle w:val="GeneralAviation"/>
              <w:color w:val="auto"/>
            </w:rPr>
          </w:pPr>
          <w:r w:rsidRPr="00060D9A">
            <w:rPr>
              <w:rStyle w:val="GeneralAviation"/>
              <w:color w:val="auto"/>
            </w:rPr>
            <w:t>EASA</w:t>
          </w:r>
          <w:r w:rsidRPr="00060D9A">
            <w:rPr>
              <w:rStyle w:val="GeneralAviation"/>
              <w:color w:val="auto"/>
            </w:rPr>
            <w:tab/>
          </w:r>
          <w:r w:rsidRPr="00060D9A">
            <w:rPr>
              <w:rStyle w:val="GeneralAviation"/>
              <w:color w:val="auto"/>
            </w:rPr>
            <w:tab/>
          </w:r>
          <w:r w:rsidRPr="00060D9A">
            <w:rPr>
              <w:rStyle w:val="GeneralAviation"/>
              <w:color w:val="auto"/>
            </w:rPr>
            <w:tab/>
            <w:t>European Union Aviation Safety Agency</w:t>
          </w:r>
        </w:p>
        <w:p w14:paraId="1D1671C2"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EAT</w:t>
            </w:r>
          </w:smartTag>
          <w:r w:rsidRPr="00060D9A">
            <w:rPr>
              <w:rStyle w:val="GeneralAviation"/>
              <w:color w:val="auto"/>
            </w:rPr>
            <w:tab/>
          </w:r>
          <w:r w:rsidRPr="00060D9A">
            <w:rPr>
              <w:rStyle w:val="GeneralAviation"/>
              <w:color w:val="auto"/>
            </w:rPr>
            <w:tab/>
          </w:r>
          <w:r w:rsidRPr="00060D9A">
            <w:rPr>
              <w:rStyle w:val="GeneralAviation"/>
              <w:color w:val="auto"/>
            </w:rPr>
            <w:tab/>
            <w:t>Expected Approach Time</w:t>
          </w:r>
        </w:p>
        <w:p w14:paraId="0116D654" w14:textId="77777777" w:rsidR="00123449" w:rsidRPr="00060D9A" w:rsidRDefault="00581773" w:rsidP="00123449">
          <w:pPr>
            <w:rPr>
              <w:rStyle w:val="GeneralAviation"/>
              <w:color w:val="auto"/>
            </w:rPr>
          </w:pPr>
          <w:r w:rsidRPr="00060D9A">
            <w:rPr>
              <w:rStyle w:val="GeneralAviation"/>
              <w:color w:val="auto"/>
            </w:rPr>
            <w:t>EATMP</w:t>
          </w:r>
          <w:r w:rsidRPr="00060D9A">
            <w:rPr>
              <w:rStyle w:val="GeneralAviation"/>
              <w:color w:val="auto"/>
            </w:rPr>
            <w:tab/>
          </w:r>
          <w:r w:rsidRPr="00060D9A">
            <w:rPr>
              <w:rStyle w:val="GeneralAviation"/>
              <w:color w:val="auto"/>
            </w:rPr>
            <w:tab/>
            <w:t xml:space="preserve">European Air Traffic Management Programme </w:t>
          </w:r>
        </w:p>
        <w:p w14:paraId="6429067E" w14:textId="77777777" w:rsidR="00123449" w:rsidRPr="00B06FD5" w:rsidRDefault="00581773" w:rsidP="00123449">
          <w:pPr>
            <w:rPr>
              <w:rStyle w:val="GeneralAviation"/>
            </w:rPr>
          </w:pPr>
          <w:r w:rsidRPr="00060D9A">
            <w:rPr>
              <w:rStyle w:val="GeneralAviation"/>
              <w:color w:val="auto"/>
            </w:rPr>
            <w:t>EC</w:t>
          </w:r>
          <w:r w:rsidRPr="00060D9A">
            <w:rPr>
              <w:rStyle w:val="GeneralAviation"/>
              <w:color w:val="auto"/>
            </w:rPr>
            <w:tab/>
          </w:r>
          <w:r w:rsidRPr="00060D9A">
            <w:rPr>
              <w:rStyle w:val="GeneralAviation"/>
              <w:color w:val="auto"/>
            </w:rPr>
            <w:tab/>
          </w:r>
          <w:r w:rsidRPr="00060D9A">
            <w:rPr>
              <w:rStyle w:val="GeneralAviation"/>
              <w:color w:val="auto"/>
            </w:rPr>
            <w:tab/>
            <w:t>European Commission</w:t>
          </w:r>
        </w:p>
        <w:p w14:paraId="14EAEF89" w14:textId="77777777" w:rsidR="00123449" w:rsidRPr="00060D9A" w:rsidRDefault="00581773" w:rsidP="00123449">
          <w:pPr>
            <w:rPr>
              <w:rStyle w:val="GeneralAviation"/>
              <w:color w:val="auto"/>
            </w:rPr>
          </w:pPr>
          <w:r w:rsidRPr="00060D9A">
            <w:rPr>
              <w:rStyle w:val="GeneralAviation"/>
              <w:color w:val="auto"/>
            </w:rPr>
            <w:t>E</w:t>
          </w:r>
          <w:r w:rsidR="00060D9A" w:rsidRPr="00060D9A">
            <w:rPr>
              <w:rStyle w:val="GeneralAviation"/>
              <w:color w:val="auto"/>
            </w:rPr>
            <w:t xml:space="preserve">CAC   </w:t>
          </w:r>
          <w:r w:rsidR="00060D9A" w:rsidRPr="00060D9A">
            <w:rPr>
              <w:rStyle w:val="GeneralAviation"/>
              <w:color w:val="auto"/>
            </w:rPr>
            <w:tab/>
          </w:r>
          <w:r w:rsidR="00060D9A" w:rsidRPr="00060D9A">
            <w:rPr>
              <w:rStyle w:val="GeneralAviation"/>
              <w:color w:val="auto"/>
            </w:rPr>
            <w:tab/>
          </w:r>
          <w:r w:rsidRPr="00060D9A">
            <w:rPr>
              <w:rStyle w:val="GeneralAviation"/>
              <w:color w:val="auto"/>
            </w:rPr>
            <w:t>European Civil Aviation Conference</w:t>
          </w:r>
        </w:p>
        <w:p w14:paraId="13F41EF5" w14:textId="77777777" w:rsidR="00123449" w:rsidRPr="00060D9A" w:rsidRDefault="00581773" w:rsidP="00123449">
          <w:pPr>
            <w:rPr>
              <w:rStyle w:val="GeneralAviation"/>
              <w:color w:val="auto"/>
            </w:rPr>
          </w:pPr>
          <w:r w:rsidRPr="00060D9A">
            <w:rPr>
              <w:rStyle w:val="GeneralAviation"/>
              <w:color w:val="auto"/>
            </w:rPr>
            <w:t>EET</w:t>
          </w:r>
          <w:r w:rsidRPr="00060D9A">
            <w:rPr>
              <w:rStyle w:val="GeneralAviation"/>
              <w:color w:val="auto"/>
            </w:rPr>
            <w:tab/>
          </w:r>
          <w:r w:rsidRPr="00060D9A">
            <w:rPr>
              <w:rStyle w:val="GeneralAviation"/>
              <w:color w:val="auto"/>
            </w:rPr>
            <w:tab/>
          </w:r>
          <w:r w:rsidRPr="00060D9A">
            <w:rPr>
              <w:rStyle w:val="GeneralAviation"/>
              <w:color w:val="auto"/>
            </w:rPr>
            <w:tab/>
            <w:t>Estimated Elapsed Time</w:t>
          </w:r>
        </w:p>
        <w:p w14:paraId="17545BB9" w14:textId="77777777" w:rsidR="00123449" w:rsidRPr="00060D9A" w:rsidRDefault="00581773" w:rsidP="00123449">
          <w:pPr>
            <w:rPr>
              <w:rStyle w:val="GeneralAviation"/>
              <w:color w:val="auto"/>
            </w:rPr>
          </w:pPr>
          <w:r w:rsidRPr="00060D9A">
            <w:rPr>
              <w:rStyle w:val="GeneralAviation"/>
              <w:color w:val="auto"/>
            </w:rPr>
            <w:t>EFIS</w:t>
          </w:r>
          <w:r w:rsidRPr="00060D9A">
            <w:rPr>
              <w:rStyle w:val="GeneralAviation"/>
              <w:color w:val="auto"/>
            </w:rPr>
            <w:tab/>
          </w:r>
          <w:r w:rsidRPr="00060D9A">
            <w:rPr>
              <w:rStyle w:val="GeneralAviation"/>
              <w:color w:val="auto"/>
            </w:rPr>
            <w:tab/>
          </w:r>
          <w:r w:rsidRPr="00060D9A">
            <w:rPr>
              <w:rStyle w:val="GeneralAviation"/>
              <w:color w:val="auto"/>
            </w:rPr>
            <w:tab/>
            <w:t>Electronic Flight Instrument System</w:t>
          </w:r>
        </w:p>
        <w:p w14:paraId="1A4F7CF6" w14:textId="77777777" w:rsidR="00123449" w:rsidRPr="00060D9A" w:rsidRDefault="00581773" w:rsidP="00123449">
          <w:pPr>
            <w:rPr>
              <w:rStyle w:val="GeneralAviation"/>
              <w:color w:val="auto"/>
            </w:rPr>
          </w:pPr>
          <w:r w:rsidRPr="00060D9A">
            <w:rPr>
              <w:rStyle w:val="GeneralAviation"/>
              <w:color w:val="auto"/>
            </w:rPr>
            <w:t>EGNOS</w:t>
          </w:r>
          <w:r w:rsidRPr="00060D9A">
            <w:rPr>
              <w:rStyle w:val="GeneralAviation"/>
              <w:color w:val="auto"/>
            </w:rPr>
            <w:tab/>
          </w:r>
          <w:r w:rsidRPr="00060D9A">
            <w:rPr>
              <w:rStyle w:val="GeneralAviation"/>
              <w:color w:val="auto"/>
            </w:rPr>
            <w:tab/>
            <w:t>European Geostationary Navigation Overlay Service</w:t>
          </w:r>
        </w:p>
        <w:p w14:paraId="7679980B" w14:textId="77777777" w:rsidR="00123449" w:rsidRPr="00060D9A" w:rsidRDefault="00581773" w:rsidP="00123449">
          <w:pPr>
            <w:rPr>
              <w:rStyle w:val="GeneralAviation"/>
              <w:color w:val="auto"/>
            </w:rPr>
          </w:pPr>
          <w:r w:rsidRPr="00060D9A">
            <w:rPr>
              <w:rStyle w:val="GeneralAviation"/>
              <w:color w:val="auto"/>
            </w:rPr>
            <w:t>EGPWS</w:t>
          </w:r>
          <w:r w:rsidRPr="00060D9A">
            <w:rPr>
              <w:rStyle w:val="GeneralAviation"/>
              <w:color w:val="auto"/>
            </w:rPr>
            <w:tab/>
          </w:r>
          <w:r w:rsidRPr="00060D9A">
            <w:rPr>
              <w:rStyle w:val="GeneralAviation"/>
              <w:color w:val="auto"/>
            </w:rPr>
            <w:tab/>
            <w:t>Enhanced Ground Proximity Warning System</w:t>
          </w:r>
        </w:p>
        <w:p w14:paraId="31CAE46B" w14:textId="77777777" w:rsidR="00123449" w:rsidRPr="00060D9A" w:rsidRDefault="00581773" w:rsidP="00123449">
          <w:pPr>
            <w:rPr>
              <w:rStyle w:val="GeneralAviation"/>
              <w:color w:val="auto"/>
            </w:rPr>
          </w:pPr>
          <w:r w:rsidRPr="00060D9A">
            <w:rPr>
              <w:rStyle w:val="GeneralAviation"/>
              <w:color w:val="auto"/>
            </w:rPr>
            <w:t>EQPS</w:t>
          </w:r>
          <w:r w:rsidRPr="00060D9A">
            <w:rPr>
              <w:rStyle w:val="GeneralAviation"/>
              <w:color w:val="auto"/>
            </w:rPr>
            <w:tab/>
          </w:r>
          <w:r w:rsidRPr="00060D9A">
            <w:rPr>
              <w:rStyle w:val="GeneralAviation"/>
              <w:color w:val="auto"/>
            </w:rPr>
            <w:tab/>
          </w:r>
          <w:r w:rsidRPr="00060D9A">
            <w:rPr>
              <w:rStyle w:val="GeneralAviation"/>
              <w:color w:val="auto"/>
            </w:rPr>
            <w:tab/>
            <w:t>Equipment and Systems (subject)</w:t>
          </w:r>
        </w:p>
        <w:p w14:paraId="4FA9B19D" w14:textId="77777777" w:rsidR="00123449" w:rsidRPr="00060D9A" w:rsidRDefault="00581773" w:rsidP="00123449">
          <w:pPr>
            <w:rPr>
              <w:rStyle w:val="GeneralAviation"/>
              <w:color w:val="auto"/>
            </w:rPr>
          </w:pPr>
          <w:r w:rsidRPr="00060D9A">
            <w:rPr>
              <w:rStyle w:val="GeneralAviation"/>
              <w:color w:val="auto"/>
            </w:rPr>
            <w:t>EQPSB</w:t>
          </w:r>
          <w:r w:rsidRPr="00060D9A">
            <w:rPr>
              <w:rStyle w:val="GeneralAviation"/>
              <w:color w:val="auto"/>
            </w:rPr>
            <w:tab/>
          </w:r>
          <w:r w:rsidRPr="00060D9A">
            <w:rPr>
              <w:rStyle w:val="GeneralAviation"/>
              <w:color w:val="auto"/>
            </w:rPr>
            <w:tab/>
            <w:t>Equipment and Systems — Basic Training (subject)</w:t>
          </w:r>
        </w:p>
        <w:p w14:paraId="3C0FBE95" w14:textId="77777777" w:rsidR="00123449" w:rsidRPr="00060D9A" w:rsidRDefault="00581773" w:rsidP="00123449">
          <w:pPr>
            <w:rPr>
              <w:rStyle w:val="GeneralAviation"/>
              <w:color w:val="auto"/>
            </w:rPr>
          </w:pPr>
          <w:r w:rsidRPr="00060D9A">
            <w:rPr>
              <w:rStyle w:val="GeneralAviation"/>
              <w:color w:val="auto"/>
            </w:rPr>
            <w:t>ETF</w:t>
          </w:r>
          <w:r w:rsidRPr="00060D9A">
            <w:rPr>
              <w:rStyle w:val="GeneralAviation"/>
              <w:color w:val="auto"/>
            </w:rPr>
            <w:tab/>
          </w:r>
          <w:r w:rsidRPr="00060D9A">
            <w:rPr>
              <w:rStyle w:val="GeneralAviation"/>
              <w:color w:val="auto"/>
            </w:rPr>
            <w:tab/>
          </w:r>
          <w:r w:rsidRPr="00060D9A">
            <w:rPr>
              <w:rStyle w:val="GeneralAviation"/>
              <w:color w:val="auto"/>
            </w:rPr>
            <w:tab/>
            <w:t xml:space="preserve">European Transport Workers’ Federation </w:t>
          </w:r>
        </w:p>
        <w:p w14:paraId="430F3F35" w14:textId="77777777" w:rsidR="00123449" w:rsidRPr="00060D9A" w:rsidRDefault="00581773" w:rsidP="00123449">
          <w:pPr>
            <w:rPr>
              <w:rStyle w:val="GeneralAviation"/>
              <w:color w:val="auto"/>
            </w:rPr>
          </w:pPr>
          <w:r w:rsidRPr="00060D9A">
            <w:rPr>
              <w:rStyle w:val="GeneralAviation"/>
              <w:color w:val="auto"/>
            </w:rPr>
            <w:t>EU</w:t>
          </w:r>
          <w:r w:rsidRPr="00060D9A">
            <w:rPr>
              <w:rStyle w:val="GeneralAviation"/>
              <w:color w:val="auto"/>
            </w:rPr>
            <w:tab/>
          </w:r>
          <w:r w:rsidRPr="00060D9A">
            <w:rPr>
              <w:rStyle w:val="GeneralAviation"/>
              <w:color w:val="auto"/>
            </w:rPr>
            <w:tab/>
          </w:r>
          <w:r w:rsidRPr="00060D9A">
            <w:rPr>
              <w:rStyle w:val="GeneralAviation"/>
              <w:color w:val="auto"/>
            </w:rPr>
            <w:tab/>
            <w:t>European Union</w:t>
          </w:r>
        </w:p>
        <w:p w14:paraId="3AF8AF5E" w14:textId="77777777" w:rsidR="00123449" w:rsidRPr="00060D9A" w:rsidRDefault="00581773" w:rsidP="00123449">
          <w:pPr>
            <w:rPr>
              <w:rStyle w:val="GeneralAviation"/>
              <w:color w:val="auto"/>
            </w:rPr>
          </w:pPr>
          <w:r w:rsidRPr="00060D9A">
            <w:rPr>
              <w:rStyle w:val="GeneralAviation"/>
              <w:color w:val="auto"/>
            </w:rPr>
            <w:lastRenderedPageBreak/>
            <w:t>EU ETS</w:t>
          </w:r>
          <w:r w:rsidRPr="00060D9A">
            <w:rPr>
              <w:rStyle w:val="GeneralAviation"/>
              <w:color w:val="auto"/>
            </w:rPr>
            <w:tab/>
          </w:r>
          <w:r w:rsidRPr="00060D9A">
            <w:rPr>
              <w:rStyle w:val="GeneralAviation"/>
              <w:color w:val="auto"/>
            </w:rPr>
            <w:tab/>
            <w:t>European Union Emissions Trading Scheme</w:t>
          </w:r>
        </w:p>
        <w:p w14:paraId="716C7E30" w14:textId="77777777" w:rsidR="00123449" w:rsidRPr="00060D9A" w:rsidRDefault="00581773" w:rsidP="00123449">
          <w:pPr>
            <w:rPr>
              <w:rStyle w:val="GeneralAviation"/>
              <w:color w:val="auto"/>
            </w:rPr>
          </w:pPr>
          <w:r w:rsidRPr="00060D9A">
            <w:rPr>
              <w:rStyle w:val="GeneralAviation"/>
              <w:color w:val="auto"/>
            </w:rPr>
            <w:t>EUROCONTROL</w:t>
          </w:r>
          <w:r w:rsidRPr="00060D9A">
            <w:rPr>
              <w:rStyle w:val="GeneralAviation"/>
              <w:color w:val="auto"/>
            </w:rPr>
            <w:tab/>
            <w:t>European Organisation for the Safety of Air Navigation</w:t>
          </w:r>
        </w:p>
        <w:p w14:paraId="6A31FDDB" w14:textId="77777777" w:rsidR="00123449" w:rsidRPr="00060D9A" w:rsidRDefault="00581773" w:rsidP="00123449">
          <w:pPr>
            <w:rPr>
              <w:rStyle w:val="GeneralAviation"/>
              <w:color w:val="auto"/>
            </w:rPr>
          </w:pPr>
          <w:r w:rsidRPr="00060D9A">
            <w:rPr>
              <w:rStyle w:val="GeneralAviation"/>
              <w:color w:val="auto"/>
            </w:rPr>
            <w:t>FA</w:t>
          </w:r>
          <w:r w:rsidRPr="00060D9A">
            <w:rPr>
              <w:rStyle w:val="GeneralAviation"/>
              <w:color w:val="auto"/>
            </w:rPr>
            <w:tab/>
          </w:r>
          <w:r w:rsidRPr="00060D9A">
            <w:rPr>
              <w:rStyle w:val="GeneralAviation"/>
              <w:color w:val="auto"/>
            </w:rPr>
            <w:tab/>
          </w:r>
          <w:r w:rsidRPr="00060D9A">
            <w:rPr>
              <w:rStyle w:val="GeneralAviation"/>
              <w:color w:val="auto"/>
            </w:rPr>
            <w:tab/>
            <w:t>Fix to Altitude</w:t>
          </w:r>
        </w:p>
        <w:p w14:paraId="1AE4B5AB"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FAB</w:t>
            </w:r>
          </w:smartTag>
          <w:r w:rsidRPr="00060D9A">
            <w:rPr>
              <w:rStyle w:val="GeneralAviation"/>
              <w:color w:val="auto"/>
            </w:rPr>
            <w:tab/>
          </w:r>
          <w:r w:rsidRPr="00060D9A">
            <w:rPr>
              <w:rStyle w:val="GeneralAviation"/>
              <w:color w:val="auto"/>
            </w:rPr>
            <w:tab/>
          </w:r>
          <w:r w:rsidRPr="00060D9A">
            <w:rPr>
              <w:rStyle w:val="GeneralAviation"/>
              <w:color w:val="auto"/>
            </w:rPr>
            <w:tab/>
            <w:t>Functional Airspace Block</w:t>
          </w:r>
        </w:p>
        <w:p w14:paraId="531A254E" w14:textId="77777777" w:rsidR="00123449" w:rsidRPr="00060D9A" w:rsidRDefault="00581773" w:rsidP="00123449">
          <w:pPr>
            <w:rPr>
              <w:rStyle w:val="GeneralAviation"/>
              <w:color w:val="auto"/>
            </w:rPr>
          </w:pPr>
          <w:r w:rsidRPr="00060D9A">
            <w:rPr>
              <w:rStyle w:val="GeneralAviation"/>
              <w:color w:val="auto"/>
            </w:rPr>
            <w:t>FAF</w:t>
          </w:r>
          <w:r w:rsidRPr="00060D9A">
            <w:rPr>
              <w:rStyle w:val="GeneralAviation"/>
              <w:color w:val="auto"/>
            </w:rPr>
            <w:tab/>
          </w:r>
          <w:r w:rsidRPr="00060D9A">
            <w:rPr>
              <w:rStyle w:val="GeneralAviation"/>
              <w:color w:val="auto"/>
            </w:rPr>
            <w:tab/>
          </w:r>
          <w:r w:rsidRPr="00060D9A">
            <w:rPr>
              <w:rStyle w:val="GeneralAviation"/>
              <w:color w:val="auto"/>
            </w:rPr>
            <w:tab/>
            <w:t>Final Approach Fix</w:t>
          </w:r>
        </w:p>
        <w:p w14:paraId="2D16066A" w14:textId="77777777" w:rsidR="00123449" w:rsidRPr="00060D9A" w:rsidRDefault="00581773" w:rsidP="00123449">
          <w:pPr>
            <w:rPr>
              <w:rStyle w:val="GeneralAviation"/>
              <w:color w:val="auto"/>
            </w:rPr>
          </w:pPr>
          <w:r w:rsidRPr="00060D9A">
            <w:rPr>
              <w:rStyle w:val="GeneralAviation"/>
              <w:color w:val="auto"/>
            </w:rPr>
            <w:t>FAP</w:t>
          </w:r>
          <w:r w:rsidRPr="00060D9A">
            <w:rPr>
              <w:rStyle w:val="GeneralAviation"/>
              <w:color w:val="auto"/>
            </w:rPr>
            <w:tab/>
          </w:r>
          <w:r w:rsidRPr="00060D9A">
            <w:rPr>
              <w:rStyle w:val="GeneralAviation"/>
              <w:color w:val="auto"/>
            </w:rPr>
            <w:tab/>
          </w:r>
          <w:r w:rsidRPr="00060D9A">
            <w:rPr>
              <w:rStyle w:val="GeneralAviation"/>
              <w:color w:val="auto"/>
            </w:rPr>
            <w:tab/>
            <w:t>Final Approach Point</w:t>
          </w:r>
        </w:p>
        <w:p w14:paraId="4100EB9F" w14:textId="77777777" w:rsidR="00123449" w:rsidRPr="00060D9A" w:rsidRDefault="00581773" w:rsidP="00123449">
          <w:pPr>
            <w:rPr>
              <w:rStyle w:val="GeneralAviation"/>
              <w:color w:val="auto"/>
            </w:rPr>
          </w:pPr>
          <w:r w:rsidRPr="00060D9A">
            <w:rPr>
              <w:rStyle w:val="GeneralAviation"/>
              <w:color w:val="auto"/>
            </w:rPr>
            <w:t>FDPS</w:t>
          </w:r>
          <w:r w:rsidRPr="00060D9A">
            <w:rPr>
              <w:rStyle w:val="GeneralAviation"/>
              <w:color w:val="auto"/>
            </w:rPr>
            <w:tab/>
          </w:r>
          <w:r w:rsidRPr="00060D9A">
            <w:rPr>
              <w:rStyle w:val="GeneralAviation"/>
              <w:color w:val="auto"/>
            </w:rPr>
            <w:tab/>
          </w:r>
          <w:r w:rsidRPr="00060D9A">
            <w:rPr>
              <w:rStyle w:val="GeneralAviation"/>
              <w:color w:val="auto"/>
            </w:rPr>
            <w:tab/>
            <w:t>Flight Data Processing System</w:t>
          </w:r>
        </w:p>
        <w:p w14:paraId="5B5C07CE" w14:textId="77777777" w:rsidR="00123449" w:rsidRPr="00060D9A" w:rsidRDefault="00581773" w:rsidP="00123449">
          <w:pPr>
            <w:rPr>
              <w:rStyle w:val="GeneralAviation"/>
              <w:color w:val="auto"/>
            </w:rPr>
          </w:pPr>
          <w:r w:rsidRPr="00060D9A">
            <w:rPr>
              <w:rStyle w:val="GeneralAviation"/>
              <w:color w:val="auto"/>
            </w:rPr>
            <w:t>FIR</w:t>
          </w:r>
          <w:r w:rsidRPr="00060D9A">
            <w:rPr>
              <w:rStyle w:val="GeneralAviation"/>
              <w:color w:val="auto"/>
            </w:rPr>
            <w:tab/>
          </w:r>
          <w:r w:rsidRPr="00060D9A">
            <w:rPr>
              <w:rStyle w:val="GeneralAviation"/>
              <w:color w:val="auto"/>
            </w:rPr>
            <w:tab/>
          </w:r>
          <w:r w:rsidRPr="00060D9A">
            <w:rPr>
              <w:rStyle w:val="GeneralAviation"/>
              <w:color w:val="auto"/>
            </w:rPr>
            <w:tab/>
            <w:t>Flight Information Region</w:t>
          </w:r>
        </w:p>
        <w:p w14:paraId="74A449E4" w14:textId="77777777" w:rsidR="00123449" w:rsidRPr="00060D9A" w:rsidRDefault="00581773" w:rsidP="00123449">
          <w:pPr>
            <w:rPr>
              <w:rStyle w:val="GeneralAviation"/>
              <w:color w:val="auto"/>
            </w:rPr>
          </w:pPr>
          <w:r w:rsidRPr="00060D9A">
            <w:rPr>
              <w:rStyle w:val="GeneralAviation"/>
              <w:color w:val="auto"/>
            </w:rPr>
            <w:t>FIS</w:t>
          </w:r>
          <w:r w:rsidRPr="00060D9A">
            <w:rPr>
              <w:rStyle w:val="GeneralAviation"/>
              <w:color w:val="auto"/>
            </w:rPr>
            <w:tab/>
          </w:r>
          <w:r w:rsidRPr="00060D9A">
            <w:rPr>
              <w:rStyle w:val="GeneralAviation"/>
              <w:color w:val="auto"/>
            </w:rPr>
            <w:tab/>
          </w:r>
          <w:r w:rsidRPr="00060D9A">
            <w:rPr>
              <w:rStyle w:val="GeneralAviation"/>
              <w:color w:val="auto"/>
            </w:rPr>
            <w:tab/>
            <w:t>Flight Information Service</w:t>
          </w:r>
        </w:p>
        <w:p w14:paraId="5DB3AAC9"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FMS</w:t>
            </w:r>
          </w:smartTag>
          <w:r w:rsidRPr="00060D9A">
            <w:rPr>
              <w:rStyle w:val="GeneralAviation"/>
              <w:color w:val="auto"/>
            </w:rPr>
            <w:tab/>
          </w:r>
          <w:r w:rsidRPr="00060D9A">
            <w:rPr>
              <w:rStyle w:val="GeneralAviation"/>
              <w:color w:val="auto"/>
            </w:rPr>
            <w:tab/>
          </w:r>
          <w:r w:rsidRPr="00060D9A">
            <w:rPr>
              <w:rStyle w:val="GeneralAviation"/>
              <w:color w:val="auto"/>
            </w:rPr>
            <w:tab/>
            <w:t>Flight Management System</w:t>
          </w:r>
        </w:p>
        <w:p w14:paraId="50ABBDB5" w14:textId="77777777" w:rsidR="00123449" w:rsidRPr="00060D9A" w:rsidRDefault="00581773" w:rsidP="00123449">
          <w:pPr>
            <w:rPr>
              <w:rStyle w:val="GeneralAviation"/>
              <w:color w:val="auto"/>
            </w:rPr>
          </w:pPr>
          <w:r w:rsidRPr="00060D9A">
            <w:rPr>
              <w:rStyle w:val="GeneralAviation"/>
              <w:color w:val="auto"/>
            </w:rPr>
            <w:t>FPB</w:t>
          </w:r>
          <w:r w:rsidRPr="00060D9A">
            <w:rPr>
              <w:rStyle w:val="GeneralAviation"/>
              <w:color w:val="auto"/>
            </w:rPr>
            <w:tab/>
          </w:r>
          <w:r w:rsidRPr="00060D9A">
            <w:rPr>
              <w:rStyle w:val="GeneralAviation"/>
              <w:color w:val="auto"/>
            </w:rPr>
            <w:tab/>
          </w:r>
          <w:r w:rsidRPr="00060D9A">
            <w:rPr>
              <w:rStyle w:val="GeneralAviation"/>
              <w:color w:val="auto"/>
            </w:rPr>
            <w:tab/>
            <w:t>Flight Progress Board</w:t>
          </w:r>
        </w:p>
        <w:p w14:paraId="679996AD"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FPL</w:t>
            </w:r>
          </w:smartTag>
          <w:r w:rsidRPr="00060D9A">
            <w:rPr>
              <w:rStyle w:val="GeneralAviation"/>
              <w:color w:val="auto"/>
            </w:rPr>
            <w:tab/>
          </w:r>
          <w:r w:rsidRPr="00060D9A">
            <w:rPr>
              <w:rStyle w:val="GeneralAviation"/>
              <w:color w:val="auto"/>
            </w:rPr>
            <w:tab/>
          </w:r>
          <w:r w:rsidRPr="00060D9A">
            <w:rPr>
              <w:rStyle w:val="GeneralAviation"/>
              <w:color w:val="auto"/>
            </w:rPr>
            <w:tab/>
            <w:t>Flight Plan or Filed Flight Plan</w:t>
          </w:r>
        </w:p>
        <w:p w14:paraId="0A366775" w14:textId="77777777" w:rsidR="00123449" w:rsidRPr="00060D9A" w:rsidRDefault="00581773" w:rsidP="00123449">
          <w:pPr>
            <w:rPr>
              <w:rStyle w:val="GeneralAviation"/>
              <w:color w:val="auto"/>
            </w:rPr>
          </w:pPr>
          <w:r w:rsidRPr="00060D9A">
            <w:rPr>
              <w:rStyle w:val="GeneralAviation"/>
              <w:color w:val="auto"/>
            </w:rPr>
            <w:t>FRA</w:t>
          </w:r>
          <w:r w:rsidRPr="00060D9A">
            <w:rPr>
              <w:rStyle w:val="GeneralAviation"/>
              <w:color w:val="auto"/>
            </w:rPr>
            <w:tab/>
          </w:r>
          <w:r w:rsidRPr="00060D9A">
            <w:rPr>
              <w:rStyle w:val="GeneralAviation"/>
              <w:color w:val="auto"/>
            </w:rPr>
            <w:tab/>
          </w:r>
          <w:r w:rsidRPr="00060D9A">
            <w:rPr>
              <w:rStyle w:val="GeneralAviation"/>
              <w:color w:val="auto"/>
            </w:rPr>
            <w:tab/>
            <w:t>Free-Route Airspace</w:t>
          </w:r>
        </w:p>
        <w:p w14:paraId="642BA99A" w14:textId="77777777" w:rsidR="00123449" w:rsidRPr="00060D9A" w:rsidRDefault="00581773" w:rsidP="00123449">
          <w:pPr>
            <w:rPr>
              <w:rStyle w:val="GeneralAviation"/>
              <w:color w:val="auto"/>
            </w:rPr>
          </w:pPr>
          <w:r w:rsidRPr="00060D9A">
            <w:rPr>
              <w:rStyle w:val="GeneralAviation"/>
              <w:color w:val="auto"/>
            </w:rPr>
            <w:t>FRT</w:t>
          </w:r>
          <w:r w:rsidRPr="00060D9A">
            <w:rPr>
              <w:rStyle w:val="GeneralAviation"/>
              <w:color w:val="auto"/>
            </w:rPr>
            <w:tab/>
          </w:r>
          <w:r w:rsidRPr="00060D9A">
            <w:rPr>
              <w:rStyle w:val="GeneralAviation"/>
              <w:color w:val="auto"/>
            </w:rPr>
            <w:tab/>
          </w:r>
          <w:r w:rsidRPr="00060D9A">
            <w:rPr>
              <w:rStyle w:val="GeneralAviation"/>
              <w:color w:val="auto"/>
            </w:rPr>
            <w:tab/>
            <w:t>Fixed Radius Transition</w:t>
          </w:r>
        </w:p>
        <w:p w14:paraId="7A165853" w14:textId="77777777" w:rsidR="00123449" w:rsidRPr="00060D9A" w:rsidRDefault="00581773" w:rsidP="00123449">
          <w:pPr>
            <w:rPr>
              <w:rStyle w:val="GeneralAviation"/>
              <w:color w:val="auto"/>
            </w:rPr>
          </w:pPr>
          <w:r w:rsidRPr="00060D9A">
            <w:rPr>
              <w:rStyle w:val="GeneralAviation"/>
              <w:color w:val="auto"/>
            </w:rPr>
            <w:t>FTE</w:t>
          </w:r>
          <w:r w:rsidRPr="00060D9A">
            <w:rPr>
              <w:rStyle w:val="GeneralAviation"/>
              <w:color w:val="auto"/>
            </w:rPr>
            <w:tab/>
          </w:r>
          <w:r w:rsidRPr="00060D9A">
            <w:rPr>
              <w:rStyle w:val="GeneralAviation"/>
              <w:color w:val="auto"/>
            </w:rPr>
            <w:tab/>
          </w:r>
          <w:r w:rsidRPr="00060D9A">
            <w:rPr>
              <w:rStyle w:val="GeneralAviation"/>
              <w:color w:val="auto"/>
            </w:rPr>
            <w:tab/>
            <w:t>Flight Technical Error</w:t>
          </w:r>
        </w:p>
        <w:p w14:paraId="4647711F" w14:textId="77777777" w:rsidR="00123449" w:rsidRPr="00060D9A" w:rsidRDefault="00581773" w:rsidP="00123449">
          <w:pPr>
            <w:rPr>
              <w:rStyle w:val="GeneralAviation"/>
              <w:color w:val="auto"/>
            </w:rPr>
          </w:pPr>
          <w:r w:rsidRPr="00060D9A">
            <w:rPr>
              <w:rStyle w:val="GeneralAviation"/>
              <w:color w:val="auto"/>
            </w:rPr>
            <w:t>FUA</w:t>
          </w:r>
          <w:r w:rsidRPr="00060D9A">
            <w:rPr>
              <w:rStyle w:val="GeneralAviation"/>
              <w:color w:val="auto"/>
            </w:rPr>
            <w:tab/>
          </w:r>
          <w:r w:rsidRPr="00060D9A">
            <w:rPr>
              <w:rStyle w:val="GeneralAviation"/>
              <w:color w:val="auto"/>
            </w:rPr>
            <w:tab/>
          </w:r>
          <w:r w:rsidRPr="00060D9A">
            <w:rPr>
              <w:rStyle w:val="GeneralAviation"/>
              <w:color w:val="auto"/>
            </w:rPr>
            <w:tab/>
            <w:t>Flexible Use of Airspace</w:t>
          </w:r>
        </w:p>
        <w:p w14:paraId="3DCB8D9A" w14:textId="77777777" w:rsidR="00123449" w:rsidRPr="00060D9A" w:rsidRDefault="00581773" w:rsidP="00123449">
          <w:pPr>
            <w:rPr>
              <w:rStyle w:val="GeneralAviation"/>
              <w:color w:val="auto"/>
            </w:rPr>
          </w:pPr>
          <w:r w:rsidRPr="00060D9A">
            <w:rPr>
              <w:rStyle w:val="GeneralAviation"/>
              <w:color w:val="auto"/>
            </w:rPr>
            <w:t>Galileo</w:t>
          </w:r>
          <w:r w:rsidRPr="00060D9A">
            <w:rPr>
              <w:rStyle w:val="GeneralAviation"/>
              <w:color w:val="auto"/>
            </w:rPr>
            <w:tab/>
          </w:r>
          <w:r w:rsidRPr="00060D9A">
            <w:rPr>
              <w:rStyle w:val="GeneralAviation"/>
              <w:color w:val="auto"/>
            </w:rPr>
            <w:tab/>
            <w:t>European satellite navigation system</w:t>
          </w:r>
        </w:p>
        <w:p w14:paraId="45041088" w14:textId="77777777" w:rsidR="00123449" w:rsidRPr="00060D9A" w:rsidRDefault="00581773" w:rsidP="00123449">
          <w:pPr>
            <w:rPr>
              <w:rStyle w:val="GeneralAviation"/>
              <w:color w:val="auto"/>
            </w:rPr>
          </w:pPr>
          <w:r w:rsidRPr="00060D9A">
            <w:rPr>
              <w:rStyle w:val="GeneralAviation"/>
              <w:color w:val="auto"/>
            </w:rPr>
            <w:t>GBAS</w:t>
          </w:r>
          <w:r w:rsidRPr="00060D9A">
            <w:rPr>
              <w:rStyle w:val="GeneralAviation"/>
              <w:color w:val="auto"/>
            </w:rPr>
            <w:tab/>
          </w:r>
          <w:r w:rsidRPr="00060D9A">
            <w:rPr>
              <w:rStyle w:val="GeneralAviation"/>
              <w:color w:val="auto"/>
            </w:rPr>
            <w:tab/>
          </w:r>
          <w:r w:rsidRPr="00060D9A">
            <w:rPr>
              <w:rStyle w:val="GeneralAviation"/>
              <w:color w:val="auto"/>
            </w:rPr>
            <w:tab/>
            <w:t>Ground-Based Augmentation System</w:t>
          </w:r>
        </w:p>
        <w:p w14:paraId="47FB051A" w14:textId="77777777" w:rsidR="00123449" w:rsidRPr="00060D9A" w:rsidRDefault="00581773" w:rsidP="00123449">
          <w:pPr>
            <w:rPr>
              <w:rStyle w:val="GeneralAviation"/>
              <w:color w:val="auto"/>
            </w:rPr>
          </w:pPr>
          <w:r w:rsidRPr="00060D9A">
            <w:rPr>
              <w:rStyle w:val="GeneralAviation"/>
              <w:color w:val="auto"/>
            </w:rPr>
            <w:t>GLONASS</w:t>
          </w:r>
          <w:r w:rsidRPr="00060D9A">
            <w:rPr>
              <w:rStyle w:val="GeneralAviation"/>
              <w:color w:val="auto"/>
            </w:rPr>
            <w:tab/>
          </w:r>
          <w:r w:rsidRPr="00060D9A">
            <w:rPr>
              <w:rStyle w:val="GeneralAviation"/>
              <w:color w:val="auto"/>
            </w:rPr>
            <w:tab/>
            <w:t>Global Orbiting Navigation Satellite System</w:t>
          </w:r>
        </w:p>
        <w:p w14:paraId="03FF8C2B"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GNSS</w:t>
            </w:r>
          </w:smartTag>
          <w:r w:rsidRPr="00060D9A">
            <w:rPr>
              <w:rStyle w:val="GeneralAviation"/>
              <w:color w:val="auto"/>
            </w:rPr>
            <w:t xml:space="preserve"> </w:t>
          </w:r>
          <w:r w:rsidRPr="00060D9A">
            <w:rPr>
              <w:rStyle w:val="GeneralAviation"/>
              <w:color w:val="auto"/>
            </w:rPr>
            <w:tab/>
          </w:r>
          <w:r w:rsidRPr="00060D9A">
            <w:rPr>
              <w:rStyle w:val="GeneralAviation"/>
              <w:color w:val="auto"/>
            </w:rPr>
            <w:tab/>
          </w:r>
          <w:r w:rsidRPr="00060D9A">
            <w:rPr>
              <w:rStyle w:val="GeneralAviation"/>
              <w:color w:val="auto"/>
            </w:rPr>
            <w:tab/>
            <w:t>Global Navigation Satellite System</w:t>
          </w:r>
        </w:p>
        <w:p w14:paraId="7DB0F94D" w14:textId="77777777" w:rsidR="00123449" w:rsidRPr="00060D9A" w:rsidRDefault="00581773" w:rsidP="00123449">
          <w:pPr>
            <w:rPr>
              <w:rStyle w:val="GeneralAviation"/>
              <w:color w:val="auto"/>
            </w:rPr>
          </w:pPr>
          <w:r w:rsidRPr="00060D9A">
            <w:rPr>
              <w:rStyle w:val="GeneralAviation"/>
              <w:color w:val="auto"/>
            </w:rPr>
            <w:t>GP</w:t>
          </w:r>
          <w:r w:rsidRPr="00060D9A">
            <w:rPr>
              <w:rStyle w:val="GeneralAviation"/>
              <w:color w:val="auto"/>
            </w:rPr>
            <w:tab/>
          </w:r>
          <w:r w:rsidRPr="00060D9A">
            <w:rPr>
              <w:rStyle w:val="GeneralAviation"/>
              <w:color w:val="auto"/>
            </w:rPr>
            <w:tab/>
          </w:r>
          <w:r w:rsidRPr="00060D9A">
            <w:rPr>
              <w:rStyle w:val="GeneralAviation"/>
              <w:color w:val="auto"/>
            </w:rPr>
            <w:tab/>
            <w:t>Glide Path</w:t>
          </w:r>
        </w:p>
        <w:p w14:paraId="0958FB35"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GPS</w:t>
            </w:r>
          </w:smartTag>
          <w:r w:rsidRPr="00060D9A">
            <w:rPr>
              <w:rStyle w:val="GeneralAviation"/>
              <w:color w:val="auto"/>
            </w:rPr>
            <w:tab/>
          </w:r>
          <w:r w:rsidRPr="00060D9A">
            <w:rPr>
              <w:rStyle w:val="GeneralAviation"/>
              <w:color w:val="auto"/>
            </w:rPr>
            <w:tab/>
          </w:r>
          <w:r w:rsidRPr="00060D9A">
            <w:rPr>
              <w:rStyle w:val="GeneralAviation"/>
              <w:color w:val="auto"/>
            </w:rPr>
            <w:tab/>
            <w:t>Global Positioning System</w:t>
          </w:r>
        </w:p>
        <w:p w14:paraId="35A9DA06" w14:textId="77777777" w:rsidR="00123449" w:rsidRPr="00060D9A" w:rsidRDefault="00581773" w:rsidP="00123449">
          <w:pPr>
            <w:rPr>
              <w:rStyle w:val="GeneralAviation"/>
              <w:color w:val="auto"/>
            </w:rPr>
          </w:pPr>
          <w:r w:rsidRPr="00060D9A">
            <w:rPr>
              <w:rStyle w:val="GeneralAviation"/>
              <w:color w:val="auto"/>
            </w:rPr>
            <w:t>GPWS</w:t>
          </w:r>
          <w:r w:rsidRPr="00060D9A">
            <w:rPr>
              <w:rStyle w:val="GeneralAviation"/>
              <w:color w:val="auto"/>
            </w:rPr>
            <w:tab/>
          </w:r>
          <w:r w:rsidRPr="00060D9A">
            <w:rPr>
              <w:rStyle w:val="GeneralAviation"/>
              <w:color w:val="auto"/>
            </w:rPr>
            <w:tab/>
          </w:r>
          <w:r w:rsidRPr="00060D9A">
            <w:rPr>
              <w:rStyle w:val="GeneralAviation"/>
              <w:color w:val="auto"/>
            </w:rPr>
            <w:tab/>
            <w:t>Ground Proximity Warning System</w:t>
          </w:r>
        </w:p>
        <w:p w14:paraId="501DF3BE" w14:textId="77777777" w:rsidR="00123449" w:rsidRPr="00060D9A" w:rsidRDefault="00581773" w:rsidP="00123449">
          <w:pPr>
            <w:rPr>
              <w:rStyle w:val="GeneralAviation"/>
              <w:color w:val="auto"/>
            </w:rPr>
          </w:pPr>
          <w:r w:rsidRPr="00060D9A">
            <w:rPr>
              <w:rStyle w:val="GeneralAviation"/>
              <w:color w:val="auto"/>
            </w:rPr>
            <w:t>HF</w:t>
          </w:r>
          <w:r w:rsidRPr="00060D9A">
            <w:rPr>
              <w:rStyle w:val="GeneralAviation"/>
              <w:color w:val="auto"/>
            </w:rPr>
            <w:tab/>
          </w:r>
          <w:r w:rsidRPr="00060D9A">
            <w:rPr>
              <w:rStyle w:val="GeneralAviation"/>
              <w:color w:val="auto"/>
            </w:rPr>
            <w:tab/>
          </w:r>
          <w:r w:rsidRPr="00060D9A">
            <w:rPr>
              <w:rStyle w:val="GeneralAviation"/>
              <w:color w:val="auto"/>
            </w:rPr>
            <w:tab/>
            <w:t>High Frequency</w:t>
          </w:r>
        </w:p>
        <w:p w14:paraId="281C9884" w14:textId="77777777" w:rsidR="00123449" w:rsidRPr="00060D9A" w:rsidRDefault="00581773" w:rsidP="00123449">
          <w:pPr>
            <w:rPr>
              <w:rStyle w:val="GeneralAviation"/>
              <w:color w:val="auto"/>
            </w:rPr>
          </w:pPr>
          <w:r w:rsidRPr="00060D9A">
            <w:rPr>
              <w:rStyle w:val="GeneralAviation"/>
              <w:color w:val="auto"/>
            </w:rPr>
            <w:t>HFACS</w:t>
          </w:r>
          <w:r w:rsidRPr="00060D9A">
            <w:rPr>
              <w:rStyle w:val="GeneralAviation"/>
              <w:color w:val="auto"/>
            </w:rPr>
            <w:tab/>
          </w:r>
          <w:r w:rsidRPr="00060D9A">
            <w:rPr>
              <w:rStyle w:val="GeneralAviation"/>
              <w:color w:val="auto"/>
            </w:rPr>
            <w:tab/>
            <w:t>Human Factors Analysis &amp; Classification System</w:t>
          </w:r>
        </w:p>
        <w:p w14:paraId="6C13C748"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HUM</w:t>
            </w:r>
          </w:smartTag>
          <w:r w:rsidRPr="00060D9A">
            <w:rPr>
              <w:rStyle w:val="GeneralAviation"/>
              <w:color w:val="auto"/>
            </w:rPr>
            <w:tab/>
          </w:r>
          <w:r w:rsidRPr="00060D9A">
            <w:rPr>
              <w:rStyle w:val="GeneralAviation"/>
              <w:color w:val="auto"/>
            </w:rPr>
            <w:tab/>
          </w:r>
          <w:r w:rsidRPr="00060D9A">
            <w:rPr>
              <w:rStyle w:val="GeneralAviation"/>
              <w:color w:val="auto"/>
            </w:rPr>
            <w:tab/>
            <w:t>Human Factors (subject)</w:t>
          </w:r>
        </w:p>
        <w:p w14:paraId="4DD1125C" w14:textId="77777777" w:rsidR="00123449" w:rsidRPr="00060D9A" w:rsidRDefault="00581773" w:rsidP="00123449">
          <w:pPr>
            <w:rPr>
              <w:rStyle w:val="GeneralAviation"/>
              <w:color w:val="auto"/>
            </w:rPr>
          </w:pPr>
          <w:r w:rsidRPr="00060D9A">
            <w:rPr>
              <w:rStyle w:val="GeneralAviation"/>
              <w:color w:val="auto"/>
            </w:rPr>
            <w:t>HUMB</w:t>
          </w:r>
          <w:r w:rsidRPr="00060D9A">
            <w:rPr>
              <w:rStyle w:val="GeneralAviation"/>
              <w:color w:val="auto"/>
            </w:rPr>
            <w:tab/>
          </w:r>
          <w:r w:rsidRPr="00060D9A">
            <w:rPr>
              <w:rStyle w:val="GeneralAviation"/>
              <w:color w:val="auto"/>
            </w:rPr>
            <w:tab/>
            <w:t>Human Factors — Basic Training (subject)</w:t>
          </w:r>
        </w:p>
        <w:p w14:paraId="68BA4157" w14:textId="77777777" w:rsidR="00123449" w:rsidRPr="00060D9A" w:rsidRDefault="00581773" w:rsidP="00123449">
          <w:pPr>
            <w:rPr>
              <w:rStyle w:val="GeneralAviation"/>
              <w:color w:val="auto"/>
            </w:rPr>
          </w:pPr>
          <w:r w:rsidRPr="00060D9A">
            <w:rPr>
              <w:rStyle w:val="GeneralAviation"/>
              <w:color w:val="auto"/>
            </w:rPr>
            <w:t>IACA</w:t>
          </w:r>
          <w:r w:rsidRPr="00060D9A">
            <w:rPr>
              <w:rStyle w:val="GeneralAviation"/>
              <w:color w:val="auto"/>
            </w:rPr>
            <w:tab/>
          </w:r>
          <w:r w:rsidRPr="00060D9A">
            <w:rPr>
              <w:rStyle w:val="GeneralAviation"/>
              <w:color w:val="auto"/>
            </w:rPr>
            <w:tab/>
          </w:r>
          <w:r w:rsidRPr="00060D9A">
            <w:rPr>
              <w:rStyle w:val="GeneralAviation"/>
              <w:color w:val="auto"/>
            </w:rPr>
            <w:tab/>
            <w:t>International Air Carrier Association</w:t>
          </w:r>
        </w:p>
        <w:p w14:paraId="4C69925A" w14:textId="77777777" w:rsidR="00123449" w:rsidRPr="00060D9A" w:rsidRDefault="00581773" w:rsidP="00123449">
          <w:pPr>
            <w:rPr>
              <w:rStyle w:val="GeneralAviation"/>
              <w:color w:val="auto"/>
            </w:rPr>
          </w:pPr>
          <w:r w:rsidRPr="00060D9A">
            <w:rPr>
              <w:rStyle w:val="GeneralAviation"/>
              <w:color w:val="auto"/>
            </w:rPr>
            <w:t>IAF</w:t>
          </w:r>
          <w:r w:rsidRPr="00060D9A">
            <w:rPr>
              <w:rStyle w:val="GeneralAviation"/>
              <w:color w:val="auto"/>
            </w:rPr>
            <w:tab/>
          </w:r>
          <w:r w:rsidRPr="00060D9A">
            <w:rPr>
              <w:rStyle w:val="GeneralAviation"/>
              <w:color w:val="auto"/>
            </w:rPr>
            <w:tab/>
          </w:r>
          <w:r w:rsidRPr="00060D9A">
            <w:rPr>
              <w:rStyle w:val="GeneralAviation"/>
              <w:color w:val="auto"/>
            </w:rPr>
            <w:tab/>
            <w:t>Initial Approach Fix</w:t>
          </w:r>
        </w:p>
        <w:p w14:paraId="0920682E" w14:textId="77777777" w:rsidR="00123449" w:rsidRPr="00060D9A" w:rsidRDefault="00581773" w:rsidP="00123449">
          <w:pPr>
            <w:rPr>
              <w:rStyle w:val="GeneralAviation"/>
              <w:color w:val="auto"/>
            </w:rPr>
          </w:pPr>
          <w:r w:rsidRPr="00060D9A">
            <w:rPr>
              <w:rStyle w:val="GeneralAviation"/>
              <w:color w:val="auto"/>
            </w:rPr>
            <w:t>IAOPA</w:t>
          </w:r>
          <w:r w:rsidRPr="00060D9A">
            <w:rPr>
              <w:rStyle w:val="GeneralAviation"/>
              <w:color w:val="auto"/>
            </w:rPr>
            <w:tab/>
          </w:r>
          <w:r w:rsidRPr="00060D9A">
            <w:rPr>
              <w:rStyle w:val="GeneralAviation"/>
              <w:color w:val="auto"/>
            </w:rPr>
            <w:tab/>
            <w:t>International Council of Aircraft Owner and Pilot Associations</w:t>
          </w:r>
        </w:p>
        <w:p w14:paraId="3B496C40" w14:textId="77777777" w:rsidR="00123449" w:rsidRPr="00060D9A" w:rsidRDefault="00581773" w:rsidP="00123449">
          <w:pPr>
            <w:rPr>
              <w:rStyle w:val="GeneralAviation"/>
              <w:color w:val="auto"/>
            </w:rPr>
          </w:pPr>
          <w:r w:rsidRPr="00060D9A">
            <w:rPr>
              <w:rStyle w:val="GeneralAviation"/>
              <w:color w:val="auto"/>
            </w:rPr>
            <w:t>IATA</w:t>
          </w:r>
          <w:r w:rsidRPr="00060D9A">
            <w:rPr>
              <w:rStyle w:val="GeneralAviation"/>
              <w:color w:val="auto"/>
            </w:rPr>
            <w:tab/>
          </w:r>
          <w:r w:rsidRPr="00060D9A">
            <w:rPr>
              <w:rStyle w:val="GeneralAviation"/>
              <w:color w:val="auto"/>
            </w:rPr>
            <w:tab/>
          </w:r>
          <w:r w:rsidRPr="00060D9A">
            <w:rPr>
              <w:rStyle w:val="GeneralAviation"/>
              <w:color w:val="auto"/>
            </w:rPr>
            <w:tab/>
            <w:t>International Air Transport Association</w:t>
          </w:r>
        </w:p>
        <w:p w14:paraId="0ACAAE4B" w14:textId="77777777" w:rsidR="00123449" w:rsidRPr="00060D9A" w:rsidRDefault="00581773" w:rsidP="00123449">
          <w:pPr>
            <w:rPr>
              <w:rStyle w:val="GeneralAviation"/>
              <w:color w:val="auto"/>
            </w:rPr>
          </w:pPr>
          <w:r w:rsidRPr="00060D9A">
            <w:rPr>
              <w:rStyle w:val="GeneralAviation"/>
              <w:color w:val="auto"/>
            </w:rPr>
            <w:t>ICAO</w:t>
          </w:r>
          <w:r w:rsidRPr="00060D9A">
            <w:rPr>
              <w:rStyle w:val="GeneralAviation"/>
              <w:color w:val="auto"/>
            </w:rPr>
            <w:tab/>
          </w:r>
          <w:r w:rsidRPr="00060D9A">
            <w:rPr>
              <w:rStyle w:val="GeneralAviation"/>
              <w:color w:val="auto"/>
            </w:rPr>
            <w:tab/>
          </w:r>
          <w:r w:rsidRPr="00060D9A">
            <w:rPr>
              <w:rStyle w:val="GeneralAviation"/>
              <w:color w:val="auto"/>
            </w:rPr>
            <w:tab/>
            <w:t>International Civil Aviation Organization</w:t>
          </w:r>
        </w:p>
        <w:p w14:paraId="1C8D1AF6" w14:textId="77777777" w:rsidR="00123449" w:rsidRPr="00060D9A" w:rsidRDefault="00581773" w:rsidP="00123449">
          <w:pPr>
            <w:rPr>
              <w:rStyle w:val="GeneralAviation"/>
              <w:color w:val="auto"/>
            </w:rPr>
          </w:pPr>
          <w:r w:rsidRPr="00060D9A">
            <w:rPr>
              <w:rStyle w:val="GeneralAviation"/>
              <w:color w:val="auto"/>
            </w:rPr>
            <w:t>IF</w:t>
          </w:r>
          <w:r w:rsidRPr="00060D9A">
            <w:rPr>
              <w:rStyle w:val="GeneralAviation"/>
              <w:color w:val="auto"/>
            </w:rPr>
            <w:tab/>
          </w:r>
          <w:r w:rsidRPr="00060D9A">
            <w:rPr>
              <w:rStyle w:val="GeneralAviation"/>
              <w:color w:val="auto"/>
            </w:rPr>
            <w:tab/>
          </w:r>
          <w:r w:rsidRPr="00060D9A">
            <w:rPr>
              <w:rStyle w:val="GeneralAviation"/>
              <w:color w:val="auto"/>
            </w:rPr>
            <w:tab/>
            <w:t>Intermediate Approach Fix </w:t>
          </w:r>
        </w:p>
        <w:p w14:paraId="6C500D2E" w14:textId="77777777" w:rsidR="00123449" w:rsidRPr="00060D9A" w:rsidRDefault="00581773" w:rsidP="00123449">
          <w:pPr>
            <w:rPr>
              <w:rStyle w:val="GeneralAviation"/>
              <w:color w:val="auto"/>
            </w:rPr>
          </w:pPr>
          <w:r w:rsidRPr="00060D9A">
            <w:rPr>
              <w:rStyle w:val="GeneralAviation"/>
              <w:color w:val="auto"/>
            </w:rPr>
            <w:t>IFALPA</w:t>
          </w:r>
          <w:r w:rsidRPr="00060D9A">
            <w:rPr>
              <w:rStyle w:val="GeneralAviation"/>
              <w:color w:val="auto"/>
            </w:rPr>
            <w:tab/>
          </w:r>
          <w:r w:rsidRPr="00060D9A">
            <w:rPr>
              <w:rStyle w:val="GeneralAviation"/>
              <w:color w:val="auto"/>
            </w:rPr>
            <w:tab/>
            <w:t>International Federation of Airline Pilots’ Associations</w:t>
          </w:r>
        </w:p>
        <w:p w14:paraId="5616984B" w14:textId="77777777" w:rsidR="00123449" w:rsidRPr="00060D9A" w:rsidRDefault="00581773" w:rsidP="00123449">
          <w:pPr>
            <w:rPr>
              <w:rStyle w:val="GeneralAviation"/>
              <w:color w:val="auto"/>
            </w:rPr>
          </w:pPr>
          <w:r w:rsidRPr="00060D9A">
            <w:rPr>
              <w:rStyle w:val="GeneralAviation"/>
              <w:color w:val="auto"/>
            </w:rPr>
            <w:lastRenderedPageBreak/>
            <w:t>IFATCA</w:t>
          </w:r>
          <w:r w:rsidRPr="00060D9A">
            <w:rPr>
              <w:rStyle w:val="GeneralAviation"/>
              <w:color w:val="auto"/>
            </w:rPr>
            <w:tab/>
          </w:r>
          <w:r w:rsidRPr="00060D9A">
            <w:rPr>
              <w:rStyle w:val="GeneralAviation"/>
              <w:color w:val="auto"/>
            </w:rPr>
            <w:tab/>
            <w:t>International Federation of Air Traffic Controllers’ Associations</w:t>
          </w:r>
        </w:p>
        <w:p w14:paraId="3BDD5561" w14:textId="77777777" w:rsidR="00123449" w:rsidRPr="00060D9A" w:rsidRDefault="00581773" w:rsidP="00123449">
          <w:pPr>
            <w:rPr>
              <w:rStyle w:val="GeneralAviation"/>
              <w:color w:val="auto"/>
            </w:rPr>
          </w:pPr>
          <w:r w:rsidRPr="00060D9A">
            <w:rPr>
              <w:rStyle w:val="GeneralAviation"/>
              <w:color w:val="auto"/>
            </w:rPr>
            <w:t>IFPS</w:t>
          </w:r>
          <w:r w:rsidRPr="00060D9A">
            <w:rPr>
              <w:rStyle w:val="GeneralAviation"/>
              <w:color w:val="auto"/>
            </w:rPr>
            <w:tab/>
          </w:r>
          <w:r w:rsidRPr="00060D9A">
            <w:rPr>
              <w:rStyle w:val="GeneralAviation"/>
              <w:color w:val="auto"/>
            </w:rPr>
            <w:tab/>
          </w:r>
          <w:r w:rsidRPr="00060D9A">
            <w:rPr>
              <w:rStyle w:val="GeneralAviation"/>
              <w:color w:val="auto"/>
            </w:rPr>
            <w:tab/>
            <w:t>Integrated Initial Flight Plan Processing System</w:t>
          </w:r>
        </w:p>
        <w:p w14:paraId="352145CD" w14:textId="77777777" w:rsidR="00123449" w:rsidRPr="00060D9A" w:rsidRDefault="00581773" w:rsidP="00123449">
          <w:pPr>
            <w:rPr>
              <w:rStyle w:val="GeneralAviation"/>
              <w:color w:val="auto"/>
            </w:rPr>
          </w:pPr>
          <w:r w:rsidRPr="00060D9A">
            <w:rPr>
              <w:rStyle w:val="GeneralAviation"/>
              <w:color w:val="auto"/>
            </w:rPr>
            <w:t>IFR</w:t>
          </w:r>
          <w:r w:rsidRPr="00060D9A">
            <w:rPr>
              <w:rStyle w:val="GeneralAviation"/>
              <w:color w:val="auto"/>
            </w:rPr>
            <w:tab/>
          </w:r>
          <w:r w:rsidRPr="00060D9A">
            <w:rPr>
              <w:rStyle w:val="GeneralAviation"/>
              <w:color w:val="auto"/>
            </w:rPr>
            <w:tab/>
          </w:r>
          <w:r w:rsidRPr="00060D9A">
            <w:rPr>
              <w:rStyle w:val="GeneralAviation"/>
              <w:color w:val="auto"/>
            </w:rPr>
            <w:tab/>
            <w:t>Instrument Flight Rules</w:t>
          </w:r>
        </w:p>
        <w:p w14:paraId="587FA1F6" w14:textId="77777777" w:rsidR="00123449" w:rsidRPr="00060D9A" w:rsidRDefault="00581773" w:rsidP="00123449">
          <w:pPr>
            <w:rPr>
              <w:rStyle w:val="GeneralAviation"/>
              <w:color w:val="auto"/>
            </w:rPr>
          </w:pPr>
          <w:r w:rsidRPr="00060D9A">
            <w:rPr>
              <w:rStyle w:val="GeneralAviation"/>
              <w:color w:val="auto"/>
            </w:rPr>
            <w:t>ILS</w:t>
          </w:r>
          <w:r w:rsidRPr="00060D9A">
            <w:rPr>
              <w:rStyle w:val="GeneralAviation"/>
              <w:color w:val="auto"/>
            </w:rPr>
            <w:tab/>
          </w:r>
          <w:r w:rsidRPr="00060D9A">
            <w:rPr>
              <w:rStyle w:val="GeneralAviation"/>
              <w:color w:val="auto"/>
            </w:rPr>
            <w:tab/>
          </w:r>
          <w:r w:rsidRPr="00060D9A">
            <w:rPr>
              <w:rStyle w:val="GeneralAviation"/>
              <w:color w:val="auto"/>
            </w:rPr>
            <w:tab/>
            <w:t>Instrument Landing System</w:t>
          </w:r>
        </w:p>
        <w:p w14:paraId="33754810"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IMC</w:t>
            </w:r>
          </w:smartTag>
          <w:r w:rsidRPr="00060D9A">
            <w:rPr>
              <w:rStyle w:val="GeneralAviation"/>
              <w:color w:val="auto"/>
            </w:rPr>
            <w:tab/>
          </w:r>
          <w:r w:rsidRPr="00060D9A">
            <w:rPr>
              <w:rStyle w:val="GeneralAviation"/>
              <w:color w:val="auto"/>
            </w:rPr>
            <w:tab/>
          </w:r>
          <w:r w:rsidRPr="00060D9A">
            <w:rPr>
              <w:rStyle w:val="GeneralAviation"/>
              <w:color w:val="auto"/>
            </w:rPr>
            <w:tab/>
            <w:t>Instrument Meteorological Conditions</w:t>
          </w:r>
        </w:p>
        <w:p w14:paraId="355A64A8"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INS</w:t>
            </w:r>
          </w:smartTag>
          <w:r w:rsidRPr="00060D9A">
            <w:rPr>
              <w:rStyle w:val="GeneralAviation"/>
              <w:color w:val="auto"/>
            </w:rPr>
            <w:tab/>
          </w:r>
          <w:r w:rsidRPr="00060D9A">
            <w:rPr>
              <w:rStyle w:val="GeneralAviation"/>
              <w:color w:val="auto"/>
            </w:rPr>
            <w:tab/>
          </w:r>
          <w:r w:rsidRPr="00060D9A">
            <w:rPr>
              <w:rStyle w:val="GeneralAviation"/>
              <w:color w:val="auto"/>
            </w:rPr>
            <w:tab/>
            <w:t>Inertial Navigation System</w:t>
          </w:r>
        </w:p>
        <w:p w14:paraId="67D44883" w14:textId="77777777" w:rsidR="00123449" w:rsidRPr="00060D9A" w:rsidRDefault="00581773" w:rsidP="00123449">
          <w:pPr>
            <w:rPr>
              <w:rStyle w:val="GeneralAviation"/>
              <w:color w:val="auto"/>
            </w:rPr>
          </w:pPr>
          <w:r w:rsidRPr="00060D9A">
            <w:rPr>
              <w:rStyle w:val="GeneralAviation"/>
              <w:color w:val="auto"/>
            </w:rPr>
            <w:t>INTR</w:t>
          </w:r>
          <w:r w:rsidRPr="00060D9A">
            <w:rPr>
              <w:rStyle w:val="GeneralAviation"/>
              <w:color w:val="auto"/>
            </w:rPr>
            <w:tab/>
          </w:r>
          <w:r w:rsidRPr="00060D9A">
            <w:rPr>
              <w:rStyle w:val="GeneralAviation"/>
              <w:color w:val="auto"/>
            </w:rPr>
            <w:tab/>
          </w:r>
          <w:r w:rsidRPr="00060D9A">
            <w:rPr>
              <w:rStyle w:val="GeneralAviation"/>
              <w:color w:val="auto"/>
            </w:rPr>
            <w:tab/>
            <w:t>Introduction to the course (subject)</w:t>
          </w:r>
        </w:p>
        <w:p w14:paraId="55EEAE5E" w14:textId="77777777" w:rsidR="00123449" w:rsidRPr="00060D9A" w:rsidRDefault="00581773" w:rsidP="00123449">
          <w:pPr>
            <w:rPr>
              <w:rStyle w:val="GeneralAviation"/>
              <w:color w:val="auto"/>
            </w:rPr>
          </w:pPr>
          <w:r w:rsidRPr="00060D9A">
            <w:rPr>
              <w:rStyle w:val="GeneralAviation"/>
              <w:color w:val="auto"/>
            </w:rPr>
            <w:t>INTRB</w:t>
          </w:r>
          <w:r w:rsidRPr="00060D9A">
            <w:rPr>
              <w:rStyle w:val="GeneralAviation"/>
              <w:color w:val="auto"/>
            </w:rPr>
            <w:tab/>
          </w:r>
          <w:r w:rsidRPr="00060D9A">
            <w:rPr>
              <w:rStyle w:val="GeneralAviation"/>
              <w:color w:val="auto"/>
            </w:rPr>
            <w:tab/>
          </w:r>
          <w:r w:rsidRPr="00060D9A">
            <w:rPr>
              <w:rStyle w:val="GeneralAviation"/>
              <w:color w:val="auto"/>
            </w:rPr>
            <w:tab/>
            <w:t>Introduction to the course — Basic Training (subject)</w:t>
          </w:r>
        </w:p>
        <w:p w14:paraId="40A431C0"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IRS</w:t>
            </w:r>
          </w:smartTag>
          <w:r w:rsidRPr="00060D9A">
            <w:rPr>
              <w:rStyle w:val="GeneralAviation"/>
              <w:color w:val="auto"/>
            </w:rPr>
            <w:tab/>
          </w:r>
          <w:r w:rsidRPr="00060D9A">
            <w:rPr>
              <w:rStyle w:val="GeneralAviation"/>
              <w:color w:val="auto"/>
            </w:rPr>
            <w:tab/>
          </w:r>
          <w:r w:rsidRPr="00060D9A">
            <w:rPr>
              <w:rStyle w:val="GeneralAviation"/>
              <w:color w:val="auto"/>
            </w:rPr>
            <w:tab/>
            <w:t>Inertial Reference System</w:t>
          </w:r>
        </w:p>
        <w:p w14:paraId="76157846" w14:textId="77777777" w:rsidR="00123449" w:rsidRPr="00060D9A" w:rsidRDefault="00581773" w:rsidP="00123449">
          <w:pPr>
            <w:rPr>
              <w:rStyle w:val="GeneralAviation"/>
              <w:color w:val="auto"/>
            </w:rPr>
          </w:pPr>
          <w:r w:rsidRPr="00060D9A">
            <w:rPr>
              <w:rStyle w:val="GeneralAviation"/>
              <w:color w:val="auto"/>
            </w:rPr>
            <w:t>IRVR</w:t>
          </w:r>
          <w:r w:rsidRPr="00060D9A">
            <w:rPr>
              <w:rStyle w:val="GeneralAviation"/>
              <w:color w:val="auto"/>
            </w:rPr>
            <w:tab/>
          </w:r>
          <w:r w:rsidRPr="00060D9A">
            <w:rPr>
              <w:rStyle w:val="GeneralAviation"/>
              <w:color w:val="auto"/>
            </w:rPr>
            <w:tab/>
          </w:r>
          <w:r w:rsidRPr="00060D9A">
            <w:rPr>
              <w:rStyle w:val="GeneralAviation"/>
              <w:color w:val="auto"/>
            </w:rPr>
            <w:tab/>
            <w:t>Instrument Runway Visual Range</w:t>
          </w:r>
        </w:p>
        <w:p w14:paraId="30B41A5B" w14:textId="77777777" w:rsidR="00123449" w:rsidRPr="00060D9A" w:rsidRDefault="00581773" w:rsidP="00123449">
          <w:pPr>
            <w:rPr>
              <w:rStyle w:val="GeneralAviation"/>
              <w:color w:val="auto"/>
            </w:rPr>
          </w:pPr>
          <w:r w:rsidRPr="00060D9A">
            <w:rPr>
              <w:rStyle w:val="GeneralAviation"/>
              <w:color w:val="auto"/>
            </w:rPr>
            <w:t>ISA</w:t>
          </w:r>
          <w:r w:rsidRPr="00060D9A">
            <w:rPr>
              <w:rStyle w:val="GeneralAviation"/>
              <w:color w:val="auto"/>
            </w:rPr>
            <w:tab/>
          </w:r>
          <w:r w:rsidRPr="00060D9A">
            <w:rPr>
              <w:rStyle w:val="GeneralAviation"/>
              <w:color w:val="auto"/>
            </w:rPr>
            <w:tab/>
          </w:r>
          <w:r w:rsidRPr="00060D9A">
            <w:rPr>
              <w:rStyle w:val="GeneralAviation"/>
              <w:color w:val="auto"/>
            </w:rPr>
            <w:tab/>
            <w:t>International Standard Atmosphere</w:t>
          </w:r>
        </w:p>
        <w:p w14:paraId="0863D188"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ITU</w:t>
            </w:r>
          </w:smartTag>
          <w:r w:rsidRPr="00060D9A">
            <w:rPr>
              <w:rStyle w:val="GeneralAviation"/>
              <w:color w:val="auto"/>
            </w:rPr>
            <w:tab/>
          </w:r>
          <w:r w:rsidRPr="00060D9A">
            <w:rPr>
              <w:rStyle w:val="GeneralAviation"/>
              <w:color w:val="auto"/>
            </w:rPr>
            <w:tab/>
          </w:r>
          <w:r w:rsidRPr="00060D9A">
            <w:rPr>
              <w:rStyle w:val="GeneralAviation"/>
              <w:color w:val="auto"/>
            </w:rPr>
            <w:tab/>
            <w:t>International Telecommunications Union</w:t>
          </w:r>
        </w:p>
        <w:p w14:paraId="7869F1EB" w14:textId="77777777" w:rsidR="00123449" w:rsidRPr="00060D9A" w:rsidRDefault="00581773" w:rsidP="00123449">
          <w:pPr>
            <w:rPr>
              <w:rStyle w:val="GeneralAviation"/>
              <w:color w:val="auto"/>
            </w:rPr>
          </w:pPr>
          <w:r w:rsidRPr="00060D9A">
            <w:rPr>
              <w:rStyle w:val="GeneralAviation"/>
              <w:color w:val="auto"/>
            </w:rPr>
            <w:t>LAM</w:t>
          </w:r>
          <w:r w:rsidRPr="00060D9A">
            <w:rPr>
              <w:rStyle w:val="GeneralAviation"/>
              <w:color w:val="auto"/>
            </w:rPr>
            <w:tab/>
          </w:r>
          <w:r w:rsidRPr="00060D9A">
            <w:rPr>
              <w:rStyle w:val="GeneralAviation"/>
              <w:color w:val="auto"/>
            </w:rPr>
            <w:tab/>
          </w:r>
          <w:r w:rsidRPr="00060D9A">
            <w:rPr>
              <w:rStyle w:val="GeneralAviation"/>
              <w:color w:val="auto"/>
            </w:rPr>
            <w:tab/>
            <w:t>Local Area Multilateration</w:t>
          </w:r>
        </w:p>
        <w:p w14:paraId="1372C853" w14:textId="77777777" w:rsidR="00123449" w:rsidRPr="00060D9A" w:rsidRDefault="00581773" w:rsidP="00123449">
          <w:pPr>
            <w:rPr>
              <w:rStyle w:val="GeneralAviation"/>
              <w:color w:val="auto"/>
            </w:rPr>
          </w:pPr>
          <w:r w:rsidRPr="00060D9A">
            <w:rPr>
              <w:rStyle w:val="GeneralAviation"/>
              <w:color w:val="auto"/>
            </w:rPr>
            <w:t>LAW</w:t>
          </w:r>
          <w:r w:rsidRPr="00060D9A">
            <w:rPr>
              <w:rStyle w:val="GeneralAviation"/>
              <w:color w:val="auto"/>
            </w:rPr>
            <w:tab/>
          </w:r>
          <w:r w:rsidRPr="00060D9A">
            <w:rPr>
              <w:rStyle w:val="GeneralAviation"/>
              <w:color w:val="auto"/>
            </w:rPr>
            <w:tab/>
          </w:r>
          <w:r w:rsidRPr="00060D9A">
            <w:rPr>
              <w:rStyle w:val="GeneralAviation"/>
              <w:color w:val="auto"/>
            </w:rPr>
            <w:tab/>
            <w:t>Aviation Law (subject)</w:t>
          </w:r>
        </w:p>
        <w:p w14:paraId="357BC6AF" w14:textId="77777777" w:rsidR="00123449" w:rsidRPr="00060D9A" w:rsidRDefault="00581773" w:rsidP="00123449">
          <w:pPr>
            <w:rPr>
              <w:rStyle w:val="GeneralAviation"/>
              <w:color w:val="auto"/>
            </w:rPr>
          </w:pPr>
          <w:r w:rsidRPr="00060D9A">
            <w:rPr>
              <w:rStyle w:val="GeneralAviation"/>
              <w:color w:val="auto"/>
            </w:rPr>
            <w:t>LAWB</w:t>
          </w:r>
          <w:r w:rsidRPr="00060D9A">
            <w:rPr>
              <w:rStyle w:val="GeneralAviation"/>
              <w:color w:val="auto"/>
            </w:rPr>
            <w:tab/>
          </w:r>
          <w:r w:rsidRPr="00060D9A">
            <w:rPr>
              <w:rStyle w:val="GeneralAviation"/>
              <w:color w:val="auto"/>
            </w:rPr>
            <w:tab/>
          </w:r>
          <w:r w:rsidRPr="00060D9A">
            <w:rPr>
              <w:rStyle w:val="GeneralAviation"/>
              <w:color w:val="auto"/>
            </w:rPr>
            <w:tab/>
            <w:t>Aviation Law — Basic Training (subject)</w:t>
          </w:r>
        </w:p>
        <w:p w14:paraId="6881F9B2" w14:textId="77777777" w:rsidR="00123449" w:rsidRPr="00060D9A" w:rsidRDefault="00581773" w:rsidP="00123449">
          <w:pPr>
            <w:rPr>
              <w:rStyle w:val="GeneralAviation"/>
              <w:color w:val="auto"/>
            </w:rPr>
          </w:pPr>
          <w:r w:rsidRPr="00060D9A">
            <w:rPr>
              <w:rStyle w:val="GeneralAviation"/>
              <w:color w:val="auto"/>
            </w:rPr>
            <w:t>LDA</w:t>
          </w:r>
          <w:r w:rsidRPr="00060D9A">
            <w:rPr>
              <w:rStyle w:val="GeneralAviation"/>
              <w:color w:val="auto"/>
            </w:rPr>
            <w:tab/>
          </w:r>
          <w:r w:rsidRPr="00060D9A">
            <w:rPr>
              <w:rStyle w:val="GeneralAviation"/>
              <w:color w:val="auto"/>
            </w:rPr>
            <w:tab/>
          </w:r>
          <w:r w:rsidRPr="00060D9A">
            <w:rPr>
              <w:rStyle w:val="GeneralAviation"/>
              <w:color w:val="auto"/>
            </w:rPr>
            <w:tab/>
            <w:t>Landing Distance Available</w:t>
          </w:r>
        </w:p>
        <w:p w14:paraId="5D54FE80" w14:textId="77777777" w:rsidR="00123449" w:rsidRPr="00060D9A" w:rsidRDefault="00581773" w:rsidP="00123449">
          <w:pPr>
            <w:rPr>
              <w:rStyle w:val="GeneralAviation"/>
              <w:color w:val="auto"/>
            </w:rPr>
          </w:pPr>
          <w:r w:rsidRPr="00060D9A">
            <w:rPr>
              <w:rStyle w:val="GeneralAviation"/>
              <w:color w:val="auto"/>
            </w:rPr>
            <w:t>LOA</w:t>
          </w:r>
          <w:r w:rsidRPr="00060D9A">
            <w:rPr>
              <w:rStyle w:val="GeneralAviation"/>
              <w:color w:val="auto"/>
            </w:rPr>
            <w:tab/>
          </w:r>
          <w:r w:rsidRPr="00060D9A">
            <w:rPr>
              <w:rStyle w:val="GeneralAviation"/>
              <w:color w:val="auto"/>
            </w:rPr>
            <w:tab/>
          </w:r>
          <w:r w:rsidRPr="00060D9A">
            <w:rPr>
              <w:rStyle w:val="GeneralAviation"/>
              <w:color w:val="auto"/>
            </w:rPr>
            <w:tab/>
            <w:t>Letter of Agreement</w:t>
          </w:r>
        </w:p>
        <w:p w14:paraId="20B4505D" w14:textId="77777777" w:rsidR="00123449" w:rsidRPr="00060D9A" w:rsidRDefault="00581773" w:rsidP="00123449">
          <w:pPr>
            <w:rPr>
              <w:rStyle w:val="GeneralAviation"/>
              <w:color w:val="auto"/>
            </w:rPr>
          </w:pPr>
          <w:r w:rsidRPr="00060D9A">
            <w:rPr>
              <w:rStyle w:val="GeneralAviation"/>
              <w:color w:val="auto"/>
            </w:rPr>
            <w:t>LOC</w:t>
          </w:r>
          <w:r w:rsidRPr="00060D9A">
            <w:rPr>
              <w:rStyle w:val="GeneralAviation"/>
              <w:color w:val="auto"/>
            </w:rPr>
            <w:tab/>
          </w:r>
          <w:r w:rsidRPr="00060D9A">
            <w:rPr>
              <w:rStyle w:val="GeneralAviation"/>
              <w:color w:val="auto"/>
            </w:rPr>
            <w:tab/>
          </w:r>
          <w:r w:rsidRPr="00060D9A">
            <w:rPr>
              <w:rStyle w:val="GeneralAviation"/>
              <w:color w:val="auto"/>
            </w:rPr>
            <w:tab/>
            <w:t>Localiser</w:t>
          </w:r>
        </w:p>
        <w:p w14:paraId="407BCDC9" w14:textId="77777777" w:rsidR="00123449" w:rsidRPr="00060D9A" w:rsidRDefault="00581773" w:rsidP="00123449">
          <w:pPr>
            <w:rPr>
              <w:rStyle w:val="GeneralAviation"/>
              <w:color w:val="auto"/>
            </w:rPr>
          </w:pPr>
          <w:r w:rsidRPr="00060D9A">
            <w:rPr>
              <w:rStyle w:val="GeneralAviation"/>
              <w:color w:val="auto"/>
            </w:rPr>
            <w:t>LOPs</w:t>
          </w:r>
          <w:r w:rsidRPr="00060D9A">
            <w:rPr>
              <w:rStyle w:val="GeneralAviation"/>
              <w:color w:val="auto"/>
            </w:rPr>
            <w:tab/>
          </w:r>
          <w:r w:rsidRPr="00060D9A">
            <w:rPr>
              <w:rStyle w:val="GeneralAviation"/>
              <w:color w:val="auto"/>
            </w:rPr>
            <w:tab/>
          </w:r>
          <w:r w:rsidRPr="00060D9A">
            <w:rPr>
              <w:rStyle w:val="GeneralAviation"/>
              <w:color w:val="auto"/>
            </w:rPr>
            <w:tab/>
            <w:t>Local Operating Procedures</w:t>
          </w:r>
        </w:p>
        <w:p w14:paraId="6892753A" w14:textId="77777777" w:rsidR="00123449" w:rsidRPr="00060D9A" w:rsidRDefault="00581773" w:rsidP="00123449">
          <w:pPr>
            <w:rPr>
              <w:rStyle w:val="GeneralAviation"/>
              <w:color w:val="auto"/>
            </w:rPr>
          </w:pPr>
          <w:r w:rsidRPr="00060D9A">
            <w:rPr>
              <w:rStyle w:val="GeneralAviation"/>
              <w:color w:val="auto"/>
            </w:rPr>
            <w:t>LPV</w:t>
          </w:r>
          <w:r w:rsidRPr="00060D9A">
            <w:rPr>
              <w:rStyle w:val="GeneralAviation"/>
              <w:color w:val="auto"/>
            </w:rPr>
            <w:tab/>
          </w:r>
          <w:r w:rsidRPr="00060D9A">
            <w:rPr>
              <w:rStyle w:val="GeneralAviation"/>
              <w:color w:val="auto"/>
            </w:rPr>
            <w:tab/>
          </w:r>
          <w:r w:rsidRPr="00060D9A">
            <w:rPr>
              <w:rStyle w:val="GeneralAviation"/>
              <w:color w:val="auto"/>
            </w:rPr>
            <w:tab/>
            <w:t xml:space="preserve">Localiser Performance with Vertical guidance </w:t>
          </w:r>
        </w:p>
        <w:p w14:paraId="55A830C6" w14:textId="77777777" w:rsidR="00123449" w:rsidRPr="00060D9A" w:rsidRDefault="00581773" w:rsidP="00123449">
          <w:pPr>
            <w:rPr>
              <w:rStyle w:val="GeneralAviation"/>
              <w:color w:val="auto"/>
            </w:rPr>
          </w:pPr>
          <w:r w:rsidRPr="00060D9A">
            <w:rPr>
              <w:rStyle w:val="GeneralAviation"/>
              <w:color w:val="auto"/>
            </w:rPr>
            <w:t>MAPt</w:t>
          </w:r>
          <w:r w:rsidRPr="00060D9A">
            <w:rPr>
              <w:rStyle w:val="GeneralAviation"/>
              <w:color w:val="auto"/>
            </w:rPr>
            <w:tab/>
          </w:r>
          <w:r w:rsidRPr="00060D9A">
            <w:rPr>
              <w:rStyle w:val="GeneralAviation"/>
              <w:color w:val="auto"/>
            </w:rPr>
            <w:tab/>
          </w:r>
          <w:r w:rsidRPr="00060D9A">
            <w:rPr>
              <w:rStyle w:val="GeneralAviation"/>
              <w:color w:val="auto"/>
            </w:rPr>
            <w:tab/>
            <w:t>Missed Approach Point</w:t>
          </w:r>
        </w:p>
        <w:p w14:paraId="3063FBB0" w14:textId="77777777" w:rsidR="00123449" w:rsidRPr="00060D9A" w:rsidRDefault="00581773" w:rsidP="00123449">
          <w:pPr>
            <w:rPr>
              <w:rStyle w:val="GeneralAviation"/>
              <w:color w:val="auto"/>
            </w:rPr>
          </w:pPr>
          <w:r w:rsidRPr="00060D9A">
            <w:rPr>
              <w:rStyle w:val="GeneralAviation"/>
              <w:color w:val="auto"/>
            </w:rPr>
            <w:t>MCMF</w:t>
          </w:r>
          <w:r w:rsidRPr="00060D9A">
            <w:rPr>
              <w:rStyle w:val="GeneralAviation"/>
              <w:color w:val="auto"/>
            </w:rPr>
            <w:tab/>
          </w:r>
          <w:r w:rsidRPr="00060D9A">
            <w:rPr>
              <w:rStyle w:val="GeneralAviation"/>
              <w:color w:val="auto"/>
            </w:rPr>
            <w:tab/>
            <w:t>Multi-Constellation, Multi-Frequency</w:t>
          </w:r>
        </w:p>
        <w:p w14:paraId="06BB6E06" w14:textId="77777777" w:rsidR="00123449" w:rsidRPr="00060D9A" w:rsidRDefault="00581773" w:rsidP="00123449">
          <w:pPr>
            <w:rPr>
              <w:rStyle w:val="GeneralAviation"/>
              <w:color w:val="auto"/>
            </w:rPr>
          </w:pPr>
          <w:r w:rsidRPr="00060D9A">
            <w:rPr>
              <w:rStyle w:val="GeneralAviation"/>
              <w:color w:val="auto"/>
            </w:rPr>
            <w:t>MDA</w:t>
          </w:r>
          <w:r w:rsidRPr="00060D9A">
            <w:rPr>
              <w:rStyle w:val="GeneralAviation"/>
              <w:color w:val="auto"/>
            </w:rPr>
            <w:tab/>
          </w:r>
          <w:r w:rsidRPr="00060D9A">
            <w:rPr>
              <w:rStyle w:val="GeneralAviation"/>
              <w:color w:val="auto"/>
            </w:rPr>
            <w:tab/>
          </w:r>
          <w:r w:rsidRPr="00060D9A">
            <w:rPr>
              <w:rStyle w:val="GeneralAviation"/>
              <w:color w:val="auto"/>
            </w:rPr>
            <w:tab/>
            <w:t>Minimum Descent Altitude</w:t>
          </w:r>
        </w:p>
        <w:p w14:paraId="5F78A2E9" w14:textId="77777777" w:rsidR="00123449" w:rsidRPr="00060D9A" w:rsidRDefault="00581773" w:rsidP="00123449">
          <w:pPr>
            <w:rPr>
              <w:rStyle w:val="GeneralAviation"/>
              <w:color w:val="auto"/>
            </w:rPr>
          </w:pPr>
          <w:r w:rsidRPr="00060D9A">
            <w:rPr>
              <w:rStyle w:val="GeneralAviation"/>
              <w:color w:val="auto"/>
            </w:rPr>
            <w:t>MDH</w:t>
          </w:r>
          <w:r w:rsidRPr="00060D9A">
            <w:rPr>
              <w:rStyle w:val="GeneralAviation"/>
              <w:color w:val="auto"/>
            </w:rPr>
            <w:tab/>
          </w:r>
          <w:r w:rsidRPr="00060D9A">
            <w:rPr>
              <w:rStyle w:val="GeneralAviation"/>
              <w:color w:val="auto"/>
            </w:rPr>
            <w:tab/>
          </w:r>
          <w:r w:rsidRPr="00060D9A">
            <w:rPr>
              <w:rStyle w:val="GeneralAviation"/>
              <w:color w:val="auto"/>
            </w:rPr>
            <w:tab/>
            <w:t>Minimum Descent Height</w:t>
          </w:r>
        </w:p>
        <w:p w14:paraId="320EB078"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MET</w:t>
            </w:r>
          </w:smartTag>
          <w:r w:rsidRPr="00060D9A">
            <w:rPr>
              <w:rStyle w:val="GeneralAviation"/>
              <w:color w:val="auto"/>
            </w:rPr>
            <w:tab/>
          </w:r>
          <w:r w:rsidRPr="00060D9A">
            <w:rPr>
              <w:rStyle w:val="GeneralAviation"/>
              <w:color w:val="auto"/>
            </w:rPr>
            <w:tab/>
          </w:r>
          <w:r w:rsidRPr="00060D9A">
            <w:rPr>
              <w:rStyle w:val="GeneralAviation"/>
              <w:color w:val="auto"/>
            </w:rPr>
            <w:tab/>
            <w:t>Meteorology</w:t>
          </w:r>
        </w:p>
        <w:p w14:paraId="7894ADAD" w14:textId="77777777" w:rsidR="00123449" w:rsidRPr="00060D9A" w:rsidRDefault="00581773" w:rsidP="00123449">
          <w:pPr>
            <w:rPr>
              <w:rStyle w:val="GeneralAviation"/>
              <w:color w:val="auto"/>
            </w:rPr>
          </w:pPr>
          <w:r w:rsidRPr="00060D9A">
            <w:rPr>
              <w:rStyle w:val="GeneralAviation"/>
              <w:color w:val="auto"/>
            </w:rPr>
            <w:t>METAR</w:t>
          </w:r>
          <w:r w:rsidRPr="00060D9A">
            <w:rPr>
              <w:rStyle w:val="GeneralAviation"/>
              <w:color w:val="auto"/>
            </w:rPr>
            <w:tab/>
          </w:r>
          <w:r w:rsidRPr="00060D9A">
            <w:rPr>
              <w:rStyle w:val="GeneralAviation"/>
              <w:color w:val="auto"/>
            </w:rPr>
            <w:tab/>
            <w:t>Meteorological Aviation Routine Weather Report</w:t>
          </w:r>
        </w:p>
        <w:p w14:paraId="7AD7CDFD" w14:textId="77777777" w:rsidR="00123449" w:rsidRPr="00060D9A" w:rsidRDefault="00581773" w:rsidP="00123449">
          <w:pPr>
            <w:rPr>
              <w:rStyle w:val="GeneralAviation"/>
              <w:color w:val="auto"/>
            </w:rPr>
          </w:pPr>
          <w:r w:rsidRPr="00060D9A">
            <w:rPr>
              <w:rStyle w:val="GeneralAviation"/>
              <w:color w:val="auto"/>
            </w:rPr>
            <w:t>METB</w:t>
          </w:r>
          <w:r w:rsidRPr="00060D9A">
            <w:rPr>
              <w:rStyle w:val="GeneralAviation"/>
              <w:color w:val="auto"/>
            </w:rPr>
            <w:tab/>
          </w:r>
          <w:r w:rsidRPr="00060D9A">
            <w:rPr>
              <w:rStyle w:val="GeneralAviation"/>
              <w:color w:val="auto"/>
            </w:rPr>
            <w:tab/>
          </w:r>
          <w:r w:rsidRPr="00060D9A">
            <w:rPr>
              <w:rStyle w:val="GeneralAviation"/>
              <w:color w:val="auto"/>
            </w:rPr>
            <w:tab/>
            <w:t>Meteorology — Basic Training (subject)</w:t>
          </w:r>
        </w:p>
        <w:p w14:paraId="440664C3" w14:textId="77777777" w:rsidR="00123449" w:rsidRPr="00060D9A" w:rsidRDefault="00581773" w:rsidP="00123449">
          <w:pPr>
            <w:rPr>
              <w:rStyle w:val="GeneralAviation"/>
              <w:color w:val="auto"/>
            </w:rPr>
          </w:pPr>
          <w:r w:rsidRPr="00060D9A">
            <w:rPr>
              <w:rStyle w:val="GeneralAviation"/>
              <w:color w:val="auto"/>
            </w:rPr>
            <w:t>MLAT</w:t>
          </w:r>
          <w:r w:rsidRPr="00060D9A">
            <w:rPr>
              <w:rStyle w:val="GeneralAviation"/>
              <w:color w:val="auto"/>
            </w:rPr>
            <w:tab/>
          </w:r>
          <w:r w:rsidRPr="00060D9A">
            <w:rPr>
              <w:rStyle w:val="GeneralAviation"/>
              <w:color w:val="auto"/>
            </w:rPr>
            <w:tab/>
          </w:r>
          <w:r w:rsidRPr="00060D9A">
            <w:rPr>
              <w:rStyle w:val="GeneralAviation"/>
              <w:color w:val="auto"/>
            </w:rPr>
            <w:tab/>
            <w:t>Multilateration</w:t>
          </w:r>
        </w:p>
        <w:p w14:paraId="44545E70" w14:textId="77777777" w:rsidR="00123449" w:rsidRPr="00060D9A" w:rsidRDefault="00581773" w:rsidP="00123449">
          <w:pPr>
            <w:rPr>
              <w:rStyle w:val="GeneralAviation"/>
              <w:color w:val="auto"/>
            </w:rPr>
          </w:pPr>
          <w:r w:rsidRPr="00060D9A">
            <w:rPr>
              <w:rStyle w:val="GeneralAviation"/>
              <w:color w:val="auto"/>
            </w:rPr>
            <w:t>Mode A</w:t>
          </w:r>
          <w:r w:rsidRPr="00060D9A">
            <w:rPr>
              <w:rStyle w:val="GeneralAviation"/>
              <w:color w:val="auto"/>
            </w:rPr>
            <w:tab/>
          </w:r>
          <w:r w:rsidRPr="00060D9A">
            <w:rPr>
              <w:rStyle w:val="GeneralAviation"/>
              <w:color w:val="auto"/>
            </w:rPr>
            <w:tab/>
            <w:t>SSR identification code</w:t>
          </w:r>
        </w:p>
        <w:p w14:paraId="73B7C11B" w14:textId="77777777" w:rsidR="00123449" w:rsidRPr="00060D9A" w:rsidRDefault="00581773" w:rsidP="00123449">
          <w:pPr>
            <w:rPr>
              <w:rStyle w:val="GeneralAviation"/>
              <w:color w:val="auto"/>
            </w:rPr>
          </w:pPr>
          <w:r w:rsidRPr="00060D9A">
            <w:rPr>
              <w:rStyle w:val="GeneralAviation"/>
              <w:color w:val="auto"/>
            </w:rPr>
            <w:t>Mode C</w:t>
          </w:r>
          <w:r w:rsidRPr="00060D9A">
            <w:rPr>
              <w:rStyle w:val="GeneralAviation"/>
              <w:color w:val="auto"/>
            </w:rPr>
            <w:tab/>
          </w:r>
          <w:r w:rsidRPr="00060D9A">
            <w:rPr>
              <w:rStyle w:val="GeneralAviation"/>
              <w:color w:val="auto"/>
            </w:rPr>
            <w:tab/>
            <w:t>SSR Mode C (pronounced: Mode Charlie)</w:t>
          </w:r>
        </w:p>
        <w:p w14:paraId="6B782184" w14:textId="77777777" w:rsidR="00123449" w:rsidRPr="00060D9A" w:rsidRDefault="00581773" w:rsidP="00123449">
          <w:pPr>
            <w:rPr>
              <w:rStyle w:val="GeneralAviation"/>
              <w:color w:val="auto"/>
            </w:rPr>
          </w:pPr>
          <w:r w:rsidRPr="00060D9A">
            <w:rPr>
              <w:rStyle w:val="GeneralAviation"/>
              <w:color w:val="auto"/>
            </w:rPr>
            <w:t>Mode S</w:t>
          </w:r>
          <w:r w:rsidRPr="00060D9A">
            <w:rPr>
              <w:rStyle w:val="GeneralAviation"/>
              <w:color w:val="auto"/>
            </w:rPr>
            <w:tab/>
          </w:r>
          <w:r w:rsidRPr="00060D9A">
            <w:rPr>
              <w:rStyle w:val="GeneralAviation"/>
              <w:color w:val="auto"/>
            </w:rPr>
            <w:tab/>
            <w:t>Mode Select</w:t>
          </w:r>
        </w:p>
        <w:p w14:paraId="7AAAB6C4" w14:textId="77777777" w:rsidR="00B06FD5" w:rsidRPr="00060D9A" w:rsidRDefault="00581773" w:rsidP="00123449">
          <w:pPr>
            <w:rPr>
              <w:rStyle w:val="GeneralAviation"/>
              <w:color w:val="auto"/>
            </w:rPr>
          </w:pPr>
          <w:r w:rsidRPr="00060D9A">
            <w:rPr>
              <w:rStyle w:val="GeneralAviation"/>
              <w:color w:val="auto"/>
            </w:rPr>
            <w:t>MONA</w:t>
          </w:r>
          <w:r w:rsidRPr="00060D9A">
            <w:rPr>
              <w:rStyle w:val="GeneralAviation"/>
              <w:color w:val="auto"/>
            </w:rPr>
            <w:tab/>
          </w:r>
          <w:r w:rsidRPr="00060D9A">
            <w:rPr>
              <w:rStyle w:val="GeneralAviation"/>
              <w:color w:val="auto"/>
            </w:rPr>
            <w:tab/>
            <w:t>Monitoring Aids</w:t>
          </w:r>
        </w:p>
        <w:p w14:paraId="02327A1D" w14:textId="77777777" w:rsidR="00123449" w:rsidRPr="00060D9A" w:rsidRDefault="00581773" w:rsidP="00123449">
          <w:pPr>
            <w:rPr>
              <w:rStyle w:val="GeneralAviation"/>
              <w:color w:val="auto"/>
            </w:rPr>
          </w:pPr>
          <w:r w:rsidRPr="00060D9A">
            <w:rPr>
              <w:rStyle w:val="GeneralAviation"/>
              <w:color w:val="auto"/>
            </w:rPr>
            <w:t>MSAW</w:t>
          </w:r>
          <w:r w:rsidRPr="00060D9A">
            <w:rPr>
              <w:rStyle w:val="GeneralAviation"/>
              <w:color w:val="auto"/>
            </w:rPr>
            <w:tab/>
          </w:r>
          <w:r w:rsidRPr="00060D9A">
            <w:rPr>
              <w:rStyle w:val="GeneralAviation"/>
              <w:color w:val="auto"/>
            </w:rPr>
            <w:tab/>
            <w:t>Minimum Safe Altitude Warning</w:t>
          </w:r>
        </w:p>
        <w:p w14:paraId="65835637" w14:textId="77777777" w:rsidR="00123449" w:rsidRPr="00060D9A" w:rsidRDefault="00581773" w:rsidP="00123449">
          <w:pPr>
            <w:rPr>
              <w:rStyle w:val="GeneralAviation"/>
              <w:color w:val="auto"/>
            </w:rPr>
          </w:pPr>
          <w:r w:rsidRPr="00060D9A">
            <w:rPr>
              <w:rStyle w:val="GeneralAviation"/>
              <w:color w:val="auto"/>
            </w:rPr>
            <w:t>MTCD</w:t>
          </w:r>
          <w:r w:rsidRPr="00060D9A">
            <w:rPr>
              <w:rStyle w:val="GeneralAviation"/>
              <w:color w:val="auto"/>
            </w:rPr>
            <w:tab/>
          </w:r>
          <w:r w:rsidRPr="00060D9A">
            <w:rPr>
              <w:rStyle w:val="GeneralAviation"/>
              <w:color w:val="auto"/>
            </w:rPr>
            <w:tab/>
          </w:r>
          <w:r w:rsidRPr="00060D9A">
            <w:rPr>
              <w:rStyle w:val="GeneralAviation"/>
              <w:color w:val="auto"/>
            </w:rPr>
            <w:tab/>
            <w:t>Medium</w:t>
          </w:r>
          <w:r w:rsidR="00B06FD5" w:rsidRPr="00060D9A">
            <w:rPr>
              <w:rStyle w:val="GeneralAviation"/>
              <w:color w:val="auto"/>
            </w:rPr>
            <w:t>-</w:t>
          </w:r>
          <w:r w:rsidRPr="00060D9A">
            <w:rPr>
              <w:rStyle w:val="GeneralAviation"/>
              <w:color w:val="auto"/>
            </w:rPr>
            <w:t>Term Conflict Detection</w:t>
          </w:r>
        </w:p>
        <w:p w14:paraId="7A8F7836" w14:textId="77777777" w:rsidR="00123449" w:rsidRPr="00060D9A" w:rsidRDefault="00581773" w:rsidP="00123449">
          <w:pPr>
            <w:rPr>
              <w:rStyle w:val="GeneralAviation"/>
              <w:color w:val="auto"/>
            </w:rPr>
          </w:pPr>
          <w:r w:rsidRPr="00060D9A">
            <w:rPr>
              <w:rStyle w:val="GeneralAviation"/>
              <w:color w:val="auto"/>
            </w:rPr>
            <w:lastRenderedPageBreak/>
            <w:t>MWO</w:t>
          </w:r>
          <w:r w:rsidRPr="00060D9A">
            <w:rPr>
              <w:rStyle w:val="GeneralAviation"/>
              <w:color w:val="auto"/>
            </w:rPr>
            <w:tab/>
          </w:r>
          <w:r w:rsidRPr="00060D9A">
            <w:rPr>
              <w:rStyle w:val="GeneralAviation"/>
              <w:color w:val="auto"/>
            </w:rPr>
            <w:tab/>
          </w:r>
          <w:r w:rsidRPr="00060D9A">
            <w:rPr>
              <w:rStyle w:val="GeneralAviation"/>
              <w:color w:val="auto"/>
            </w:rPr>
            <w:tab/>
            <w:t>Meteorological Watch Office</w:t>
          </w:r>
        </w:p>
        <w:p w14:paraId="6D03A69A"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NAV</w:t>
            </w:r>
          </w:smartTag>
          <w:r w:rsidRPr="00060D9A">
            <w:rPr>
              <w:rStyle w:val="GeneralAviation"/>
              <w:color w:val="auto"/>
            </w:rPr>
            <w:tab/>
          </w:r>
          <w:r w:rsidRPr="00060D9A">
            <w:rPr>
              <w:rStyle w:val="GeneralAviation"/>
              <w:color w:val="auto"/>
            </w:rPr>
            <w:tab/>
          </w:r>
          <w:r w:rsidRPr="00060D9A">
            <w:rPr>
              <w:rStyle w:val="GeneralAviation"/>
              <w:color w:val="auto"/>
            </w:rPr>
            <w:tab/>
            <w:t>Navigation (subject)</w:t>
          </w:r>
        </w:p>
        <w:p w14:paraId="401B4CDE" w14:textId="77777777" w:rsidR="00123449" w:rsidRPr="00060D9A" w:rsidRDefault="00581773" w:rsidP="00123449">
          <w:pPr>
            <w:rPr>
              <w:rStyle w:val="GeneralAviation"/>
              <w:color w:val="auto"/>
            </w:rPr>
          </w:pPr>
          <w:r w:rsidRPr="00060D9A">
            <w:rPr>
              <w:rStyle w:val="GeneralAviation"/>
              <w:color w:val="auto"/>
            </w:rPr>
            <w:t>NAVAID</w:t>
          </w:r>
          <w:r w:rsidRPr="00060D9A">
            <w:rPr>
              <w:rStyle w:val="GeneralAviation"/>
              <w:color w:val="auto"/>
            </w:rPr>
            <w:tab/>
          </w:r>
          <w:r w:rsidRPr="00060D9A">
            <w:rPr>
              <w:rStyle w:val="GeneralAviation"/>
              <w:color w:val="auto"/>
            </w:rPr>
            <w:tab/>
            <w:t>Navigation(al) Aid</w:t>
          </w:r>
        </w:p>
        <w:p w14:paraId="7260C247" w14:textId="77777777" w:rsidR="00123449" w:rsidRPr="00060D9A" w:rsidRDefault="00581773" w:rsidP="00123449">
          <w:pPr>
            <w:rPr>
              <w:rStyle w:val="GeneralAviation"/>
              <w:color w:val="auto"/>
            </w:rPr>
          </w:pPr>
          <w:r w:rsidRPr="00060D9A">
            <w:rPr>
              <w:rStyle w:val="GeneralAviation"/>
              <w:color w:val="auto"/>
            </w:rPr>
            <w:t>NAVB</w:t>
          </w:r>
          <w:r w:rsidRPr="00060D9A">
            <w:rPr>
              <w:rStyle w:val="GeneralAviation"/>
              <w:color w:val="auto"/>
            </w:rPr>
            <w:tab/>
          </w:r>
          <w:r w:rsidRPr="00060D9A">
            <w:rPr>
              <w:rStyle w:val="GeneralAviation"/>
              <w:color w:val="auto"/>
            </w:rPr>
            <w:tab/>
          </w:r>
          <w:r w:rsidRPr="00060D9A">
            <w:rPr>
              <w:rStyle w:val="GeneralAviation"/>
              <w:color w:val="auto"/>
            </w:rPr>
            <w:tab/>
            <w:t>Navigation — Basic Training (subject)</w:t>
          </w:r>
        </w:p>
        <w:p w14:paraId="050A11A3" w14:textId="77777777" w:rsidR="00123449" w:rsidRPr="00060D9A" w:rsidRDefault="00581773" w:rsidP="00123449">
          <w:pPr>
            <w:rPr>
              <w:rStyle w:val="GeneralAviation"/>
              <w:color w:val="auto"/>
            </w:rPr>
          </w:pPr>
          <w:r w:rsidRPr="00060D9A">
            <w:rPr>
              <w:rStyle w:val="GeneralAviation"/>
              <w:color w:val="auto"/>
            </w:rPr>
            <w:t>NDB</w:t>
          </w:r>
          <w:r w:rsidRPr="00060D9A">
            <w:rPr>
              <w:rStyle w:val="GeneralAviation"/>
              <w:color w:val="auto"/>
            </w:rPr>
            <w:tab/>
          </w:r>
          <w:r w:rsidRPr="00060D9A">
            <w:rPr>
              <w:rStyle w:val="GeneralAviation"/>
              <w:color w:val="auto"/>
            </w:rPr>
            <w:tab/>
          </w:r>
          <w:r w:rsidRPr="00060D9A">
            <w:rPr>
              <w:rStyle w:val="GeneralAviation"/>
              <w:color w:val="auto"/>
            </w:rPr>
            <w:tab/>
            <w:t>Non-Directional Beacon</w:t>
          </w:r>
        </w:p>
        <w:p w14:paraId="6E5346CB" w14:textId="77777777" w:rsidR="00123449" w:rsidRPr="00060D9A" w:rsidRDefault="00581773" w:rsidP="00123449">
          <w:pPr>
            <w:rPr>
              <w:rStyle w:val="GeneralAviation"/>
              <w:color w:val="auto"/>
            </w:rPr>
          </w:pPr>
          <w:r w:rsidRPr="00060D9A">
            <w:rPr>
              <w:rStyle w:val="GeneralAviation"/>
              <w:color w:val="auto"/>
            </w:rPr>
            <w:t>No.</w:t>
          </w:r>
          <w:r w:rsidRPr="00060D9A">
            <w:rPr>
              <w:rStyle w:val="GeneralAviation"/>
              <w:color w:val="auto"/>
            </w:rPr>
            <w:tab/>
          </w:r>
          <w:r w:rsidRPr="00060D9A">
            <w:rPr>
              <w:rStyle w:val="GeneralAviation"/>
              <w:color w:val="auto"/>
            </w:rPr>
            <w:tab/>
          </w:r>
          <w:r w:rsidRPr="00060D9A">
            <w:rPr>
              <w:rStyle w:val="GeneralAviation"/>
              <w:color w:val="auto"/>
            </w:rPr>
            <w:tab/>
            <w:t>Number</w:t>
          </w:r>
        </w:p>
        <w:p w14:paraId="0BCFDCE0" w14:textId="77777777" w:rsidR="00123449" w:rsidRPr="00060D9A" w:rsidRDefault="00581773" w:rsidP="00123449">
          <w:pPr>
            <w:rPr>
              <w:rStyle w:val="GeneralAviation"/>
              <w:color w:val="auto"/>
            </w:rPr>
          </w:pPr>
          <w:r w:rsidRPr="00060D9A">
            <w:rPr>
              <w:rStyle w:val="GeneralAviation"/>
              <w:color w:val="auto"/>
            </w:rPr>
            <w:t>NOTAM</w:t>
          </w:r>
          <w:r w:rsidRPr="00060D9A">
            <w:rPr>
              <w:rStyle w:val="GeneralAviation"/>
              <w:color w:val="auto"/>
            </w:rPr>
            <w:tab/>
          </w:r>
          <w:r w:rsidRPr="00060D9A">
            <w:rPr>
              <w:rStyle w:val="GeneralAviation"/>
              <w:color w:val="auto"/>
            </w:rPr>
            <w:tab/>
            <w:t>Notice to Airmen</w:t>
          </w:r>
        </w:p>
        <w:p w14:paraId="40592C0E" w14:textId="77777777" w:rsidR="00123449" w:rsidRPr="00060D9A" w:rsidRDefault="00581773" w:rsidP="00123449">
          <w:pPr>
            <w:rPr>
              <w:rStyle w:val="GeneralAviation"/>
              <w:color w:val="auto"/>
            </w:rPr>
          </w:pPr>
          <w:r w:rsidRPr="00060D9A">
            <w:rPr>
              <w:rStyle w:val="GeneralAviation"/>
              <w:color w:val="auto"/>
            </w:rPr>
            <w:t>NPA</w:t>
          </w:r>
          <w:r w:rsidRPr="00060D9A">
            <w:rPr>
              <w:rStyle w:val="GeneralAviation"/>
              <w:color w:val="auto"/>
            </w:rPr>
            <w:tab/>
          </w:r>
          <w:r w:rsidRPr="00060D9A">
            <w:rPr>
              <w:rStyle w:val="GeneralAviation"/>
              <w:color w:val="auto"/>
            </w:rPr>
            <w:tab/>
          </w:r>
          <w:r w:rsidRPr="00060D9A">
            <w:rPr>
              <w:rStyle w:val="GeneralAviation"/>
              <w:color w:val="auto"/>
            </w:rPr>
            <w:tab/>
            <w:t>Non-Precision Approach</w:t>
          </w:r>
        </w:p>
        <w:p w14:paraId="37FBF525" w14:textId="77777777" w:rsidR="00123449" w:rsidRPr="00060D9A" w:rsidRDefault="00581773" w:rsidP="00123449">
          <w:pPr>
            <w:rPr>
              <w:rStyle w:val="GeneralAviation"/>
              <w:color w:val="auto"/>
            </w:rPr>
          </w:pPr>
          <w:r w:rsidRPr="00060D9A">
            <w:rPr>
              <w:rStyle w:val="GeneralAviation"/>
              <w:color w:val="auto"/>
            </w:rPr>
            <w:t>NSE</w:t>
          </w:r>
          <w:r w:rsidRPr="00060D9A">
            <w:rPr>
              <w:rStyle w:val="GeneralAviation"/>
              <w:color w:val="auto"/>
            </w:rPr>
            <w:tab/>
          </w:r>
          <w:r w:rsidRPr="00060D9A">
            <w:rPr>
              <w:rStyle w:val="GeneralAviation"/>
              <w:color w:val="auto"/>
            </w:rPr>
            <w:tab/>
          </w:r>
          <w:r w:rsidRPr="00060D9A">
            <w:rPr>
              <w:rStyle w:val="GeneralAviation"/>
              <w:color w:val="auto"/>
            </w:rPr>
            <w:tab/>
            <w:t>Navigation System Error</w:t>
          </w:r>
        </w:p>
        <w:p w14:paraId="57F86109" w14:textId="77777777" w:rsidR="00123449" w:rsidRPr="00060D9A" w:rsidRDefault="00581773" w:rsidP="00123449">
          <w:pPr>
            <w:rPr>
              <w:rStyle w:val="GeneralAviation"/>
              <w:color w:val="auto"/>
            </w:rPr>
          </w:pPr>
          <w:r w:rsidRPr="00060D9A">
            <w:rPr>
              <w:rStyle w:val="GeneralAviation"/>
              <w:color w:val="auto"/>
            </w:rPr>
            <w:t>OCA</w:t>
          </w:r>
          <w:r w:rsidRPr="00060D9A">
            <w:rPr>
              <w:rStyle w:val="GeneralAviation"/>
              <w:color w:val="auto"/>
            </w:rPr>
            <w:tab/>
          </w:r>
          <w:r w:rsidRPr="00060D9A">
            <w:rPr>
              <w:rStyle w:val="GeneralAviation"/>
              <w:color w:val="auto"/>
            </w:rPr>
            <w:tab/>
          </w:r>
          <w:r w:rsidRPr="00060D9A">
            <w:rPr>
              <w:rStyle w:val="GeneralAviation"/>
              <w:color w:val="auto"/>
            </w:rPr>
            <w:tab/>
            <w:t>Obstacle Clearance Altitude</w:t>
          </w:r>
        </w:p>
        <w:p w14:paraId="6EAF72E1" w14:textId="77777777" w:rsidR="00123449" w:rsidRPr="00060D9A" w:rsidRDefault="00581773" w:rsidP="00123449">
          <w:pPr>
            <w:rPr>
              <w:rStyle w:val="GeneralAviation"/>
              <w:color w:val="auto"/>
            </w:rPr>
          </w:pPr>
          <w:r w:rsidRPr="00060D9A">
            <w:rPr>
              <w:rStyle w:val="GeneralAviation"/>
              <w:color w:val="auto"/>
            </w:rPr>
            <w:t>OCH</w:t>
          </w:r>
          <w:r w:rsidRPr="00060D9A">
            <w:rPr>
              <w:rStyle w:val="GeneralAviation"/>
              <w:color w:val="auto"/>
            </w:rPr>
            <w:tab/>
          </w:r>
          <w:r w:rsidRPr="00060D9A">
            <w:rPr>
              <w:rStyle w:val="GeneralAviation"/>
              <w:color w:val="auto"/>
            </w:rPr>
            <w:tab/>
          </w:r>
          <w:r w:rsidRPr="00060D9A">
            <w:rPr>
              <w:rStyle w:val="GeneralAviation"/>
              <w:color w:val="auto"/>
            </w:rPr>
            <w:tab/>
            <w:t>Obstacle Clearance Height</w:t>
          </w:r>
        </w:p>
        <w:p w14:paraId="5BD70F0F" w14:textId="77777777" w:rsidR="00123449" w:rsidRPr="00060D9A" w:rsidRDefault="00581773" w:rsidP="00123449">
          <w:pPr>
            <w:rPr>
              <w:rStyle w:val="GeneralAviation"/>
              <w:color w:val="auto"/>
            </w:rPr>
          </w:pPr>
          <w:r w:rsidRPr="00060D9A">
            <w:rPr>
              <w:rStyle w:val="GeneralAviation"/>
              <w:color w:val="auto"/>
            </w:rPr>
            <w:t>OJT</w:t>
          </w:r>
          <w:r w:rsidRPr="00060D9A">
            <w:rPr>
              <w:rStyle w:val="GeneralAviation"/>
              <w:color w:val="auto"/>
            </w:rPr>
            <w:tab/>
          </w:r>
          <w:r w:rsidRPr="00060D9A">
            <w:rPr>
              <w:rStyle w:val="GeneralAviation"/>
              <w:color w:val="auto"/>
            </w:rPr>
            <w:tab/>
          </w:r>
          <w:r w:rsidRPr="00060D9A">
            <w:rPr>
              <w:rStyle w:val="GeneralAviation"/>
              <w:color w:val="auto"/>
            </w:rPr>
            <w:tab/>
            <w:t>On-the-Job Training</w:t>
          </w:r>
        </w:p>
        <w:p w14:paraId="64698CE3" w14:textId="77777777" w:rsidR="00123449" w:rsidRPr="00060D9A" w:rsidRDefault="00581773" w:rsidP="00123449">
          <w:pPr>
            <w:rPr>
              <w:rStyle w:val="GeneralAviation"/>
              <w:color w:val="auto"/>
            </w:rPr>
          </w:pPr>
          <w:r w:rsidRPr="00060D9A">
            <w:rPr>
              <w:rStyle w:val="GeneralAviation"/>
              <w:color w:val="auto"/>
            </w:rPr>
            <w:t>OLDI</w:t>
          </w:r>
          <w:r w:rsidRPr="00060D9A">
            <w:rPr>
              <w:rStyle w:val="GeneralAviation"/>
              <w:color w:val="auto"/>
            </w:rPr>
            <w:tab/>
          </w:r>
          <w:r w:rsidRPr="00060D9A">
            <w:rPr>
              <w:rStyle w:val="GeneralAviation"/>
              <w:color w:val="auto"/>
            </w:rPr>
            <w:tab/>
          </w:r>
          <w:r w:rsidRPr="00060D9A">
            <w:rPr>
              <w:rStyle w:val="GeneralAviation"/>
              <w:color w:val="auto"/>
            </w:rPr>
            <w:tab/>
            <w:t>On-Line Data Interchange</w:t>
          </w:r>
        </w:p>
        <w:p w14:paraId="404EC385" w14:textId="77777777" w:rsidR="00123449" w:rsidRPr="00060D9A" w:rsidRDefault="00581773" w:rsidP="00123449">
          <w:pPr>
            <w:rPr>
              <w:rStyle w:val="GeneralAviation"/>
              <w:color w:val="auto"/>
            </w:rPr>
          </w:pPr>
          <w:r w:rsidRPr="00060D9A">
            <w:rPr>
              <w:rStyle w:val="GeneralAviation"/>
              <w:color w:val="auto"/>
            </w:rPr>
            <w:t>PA</w:t>
          </w:r>
          <w:r w:rsidRPr="00060D9A">
            <w:rPr>
              <w:rStyle w:val="GeneralAviation"/>
              <w:color w:val="auto"/>
            </w:rPr>
            <w:tab/>
          </w:r>
          <w:r w:rsidRPr="00060D9A">
            <w:rPr>
              <w:rStyle w:val="GeneralAviation"/>
              <w:color w:val="auto"/>
            </w:rPr>
            <w:tab/>
          </w:r>
          <w:r w:rsidRPr="00060D9A">
            <w:rPr>
              <w:rStyle w:val="GeneralAviation"/>
              <w:color w:val="auto"/>
            </w:rPr>
            <w:tab/>
            <w:t>Precision Approach</w:t>
          </w:r>
        </w:p>
        <w:p w14:paraId="28AFA41A" w14:textId="77777777" w:rsidR="00123449" w:rsidRPr="00060D9A" w:rsidRDefault="00581773" w:rsidP="00123449">
          <w:pPr>
            <w:rPr>
              <w:rStyle w:val="GeneralAviation"/>
              <w:color w:val="auto"/>
            </w:rPr>
          </w:pPr>
          <w:r w:rsidRPr="00060D9A">
            <w:rPr>
              <w:rStyle w:val="GeneralAviation"/>
              <w:color w:val="auto"/>
            </w:rPr>
            <w:t>PANS</w:t>
          </w:r>
          <w:r w:rsidRPr="00060D9A">
            <w:rPr>
              <w:rStyle w:val="GeneralAviation"/>
              <w:color w:val="auto"/>
            </w:rPr>
            <w:tab/>
          </w:r>
          <w:r w:rsidRPr="00060D9A">
            <w:rPr>
              <w:rStyle w:val="GeneralAviation"/>
              <w:color w:val="auto"/>
            </w:rPr>
            <w:tab/>
          </w:r>
          <w:r w:rsidRPr="00060D9A">
            <w:rPr>
              <w:rStyle w:val="GeneralAviation"/>
              <w:color w:val="auto"/>
            </w:rPr>
            <w:tab/>
            <w:t>Procedures for Air Navigation Services</w:t>
          </w:r>
        </w:p>
        <w:p w14:paraId="75374AAA" w14:textId="77777777" w:rsidR="00123449" w:rsidRPr="00060D9A" w:rsidRDefault="00581773" w:rsidP="00123449">
          <w:pPr>
            <w:rPr>
              <w:rStyle w:val="GeneralAviation"/>
              <w:color w:val="auto"/>
            </w:rPr>
          </w:pPr>
          <w:r w:rsidRPr="00060D9A">
            <w:rPr>
              <w:rStyle w:val="GeneralAviation"/>
              <w:color w:val="auto"/>
            </w:rPr>
            <w:t>PAPI</w:t>
          </w:r>
          <w:r w:rsidRPr="00060D9A">
            <w:rPr>
              <w:rStyle w:val="GeneralAviation"/>
              <w:color w:val="auto"/>
            </w:rPr>
            <w:tab/>
          </w:r>
          <w:r w:rsidRPr="00060D9A">
            <w:rPr>
              <w:rStyle w:val="GeneralAviation"/>
              <w:color w:val="auto"/>
            </w:rPr>
            <w:tab/>
          </w:r>
          <w:r w:rsidRPr="00060D9A">
            <w:rPr>
              <w:rStyle w:val="GeneralAviation"/>
              <w:color w:val="auto"/>
            </w:rPr>
            <w:tab/>
            <w:t>Precision Approach Path Indicator</w:t>
          </w:r>
        </w:p>
        <w:p w14:paraId="65385810" w14:textId="77777777" w:rsidR="00123449" w:rsidRPr="00060D9A" w:rsidRDefault="00581773" w:rsidP="00123449">
          <w:pPr>
            <w:rPr>
              <w:rStyle w:val="GeneralAviation"/>
              <w:color w:val="auto"/>
            </w:rPr>
          </w:pPr>
          <w:r w:rsidRPr="00060D9A">
            <w:rPr>
              <w:rStyle w:val="GeneralAviation"/>
              <w:color w:val="auto"/>
            </w:rPr>
            <w:t>PAR</w:t>
          </w:r>
          <w:r w:rsidRPr="00060D9A">
            <w:rPr>
              <w:rStyle w:val="GeneralAviation"/>
              <w:color w:val="auto"/>
            </w:rPr>
            <w:tab/>
          </w:r>
          <w:r w:rsidRPr="00060D9A">
            <w:rPr>
              <w:rStyle w:val="GeneralAviation"/>
              <w:color w:val="auto"/>
            </w:rPr>
            <w:tab/>
          </w:r>
          <w:r w:rsidRPr="00060D9A">
            <w:rPr>
              <w:rStyle w:val="GeneralAviation"/>
              <w:color w:val="auto"/>
            </w:rPr>
            <w:tab/>
            <w:t>Precision Approach Radar</w:t>
          </w:r>
        </w:p>
        <w:p w14:paraId="3D9744D7" w14:textId="77777777" w:rsidR="00123449" w:rsidRPr="00060D9A" w:rsidRDefault="00581773" w:rsidP="00123449">
          <w:pPr>
            <w:rPr>
              <w:rStyle w:val="GeneralAviation"/>
              <w:color w:val="auto"/>
            </w:rPr>
          </w:pPr>
          <w:r w:rsidRPr="00060D9A">
            <w:rPr>
              <w:rStyle w:val="GeneralAviation"/>
              <w:color w:val="auto"/>
            </w:rPr>
            <w:t>PBN</w:t>
          </w:r>
          <w:r w:rsidRPr="00060D9A">
            <w:rPr>
              <w:rStyle w:val="GeneralAviation"/>
              <w:color w:val="auto"/>
            </w:rPr>
            <w:tab/>
          </w:r>
          <w:r w:rsidRPr="00060D9A">
            <w:rPr>
              <w:rStyle w:val="GeneralAviation"/>
              <w:color w:val="auto"/>
            </w:rPr>
            <w:tab/>
          </w:r>
          <w:r w:rsidRPr="00060D9A">
            <w:rPr>
              <w:rStyle w:val="GeneralAviation"/>
              <w:color w:val="auto"/>
            </w:rPr>
            <w:tab/>
            <w:t>Performance</w:t>
          </w:r>
          <w:r w:rsidR="00B06FD5" w:rsidRPr="00060D9A">
            <w:rPr>
              <w:rStyle w:val="GeneralAviation"/>
              <w:color w:val="auto"/>
            </w:rPr>
            <w:t>-</w:t>
          </w:r>
          <w:r w:rsidRPr="00060D9A">
            <w:rPr>
              <w:rStyle w:val="GeneralAviation"/>
              <w:color w:val="auto"/>
            </w:rPr>
            <w:t>Based Navigation</w:t>
          </w:r>
        </w:p>
        <w:p w14:paraId="6F38BC93" w14:textId="77777777" w:rsidR="00123449" w:rsidRPr="00060D9A" w:rsidRDefault="00581773" w:rsidP="00123449">
          <w:pPr>
            <w:rPr>
              <w:rStyle w:val="GeneralAviation"/>
              <w:color w:val="auto"/>
            </w:rPr>
          </w:pPr>
          <w:r w:rsidRPr="00060D9A">
            <w:rPr>
              <w:rStyle w:val="GeneralAviation"/>
              <w:color w:val="auto"/>
            </w:rPr>
            <w:t>PCN</w:t>
          </w:r>
          <w:r w:rsidRPr="00060D9A">
            <w:rPr>
              <w:rStyle w:val="GeneralAviation"/>
              <w:color w:val="auto"/>
            </w:rPr>
            <w:tab/>
          </w:r>
          <w:r w:rsidRPr="00060D9A">
            <w:rPr>
              <w:rStyle w:val="GeneralAviation"/>
              <w:color w:val="auto"/>
            </w:rPr>
            <w:tab/>
          </w:r>
          <w:r w:rsidRPr="00060D9A">
            <w:rPr>
              <w:rStyle w:val="GeneralAviation"/>
              <w:color w:val="auto"/>
            </w:rPr>
            <w:tab/>
            <w:t>Pavement Classification Number</w:t>
          </w:r>
        </w:p>
        <w:p w14:paraId="6EA756C0" w14:textId="77777777" w:rsidR="00123449" w:rsidRPr="00060D9A" w:rsidRDefault="00581773" w:rsidP="00123449">
          <w:pPr>
            <w:rPr>
              <w:rStyle w:val="GeneralAviation"/>
              <w:color w:val="auto"/>
            </w:rPr>
          </w:pPr>
          <w:r w:rsidRPr="00060D9A">
            <w:rPr>
              <w:rStyle w:val="GeneralAviation"/>
              <w:color w:val="auto"/>
            </w:rPr>
            <w:t>PCP</w:t>
          </w:r>
          <w:r w:rsidRPr="00060D9A">
            <w:rPr>
              <w:rStyle w:val="GeneralAviation"/>
              <w:color w:val="auto"/>
            </w:rPr>
            <w:tab/>
          </w:r>
          <w:r w:rsidRPr="00060D9A">
            <w:rPr>
              <w:rStyle w:val="GeneralAviation"/>
              <w:color w:val="auto"/>
            </w:rPr>
            <w:tab/>
          </w:r>
          <w:r w:rsidR="00B06FD5" w:rsidRPr="00060D9A">
            <w:rPr>
              <w:rStyle w:val="GeneralAviation"/>
              <w:color w:val="auto"/>
            </w:rPr>
            <w:tab/>
          </w:r>
          <w:r w:rsidRPr="00060D9A">
            <w:rPr>
              <w:rStyle w:val="GeneralAviation"/>
              <w:color w:val="auto"/>
            </w:rPr>
            <w:t>Pilot Common Project</w:t>
          </w:r>
        </w:p>
        <w:p w14:paraId="24B7EDA0" w14:textId="77777777" w:rsidR="00123449" w:rsidRPr="00060D9A" w:rsidRDefault="00581773" w:rsidP="00123449">
          <w:pPr>
            <w:rPr>
              <w:rStyle w:val="GeneralAviation"/>
              <w:color w:val="auto"/>
            </w:rPr>
          </w:pPr>
          <w:r w:rsidRPr="00060D9A">
            <w:rPr>
              <w:rStyle w:val="GeneralAviation"/>
              <w:color w:val="auto"/>
            </w:rPr>
            <w:t>PDE</w:t>
          </w:r>
          <w:r w:rsidRPr="00060D9A">
            <w:rPr>
              <w:rStyle w:val="GeneralAviation"/>
              <w:color w:val="auto"/>
            </w:rPr>
            <w:tab/>
          </w:r>
          <w:r w:rsidRPr="00060D9A">
            <w:rPr>
              <w:rStyle w:val="GeneralAviation"/>
              <w:color w:val="auto"/>
            </w:rPr>
            <w:tab/>
          </w:r>
          <w:r w:rsidRPr="00060D9A">
            <w:rPr>
              <w:rStyle w:val="GeneralAviation"/>
              <w:color w:val="auto"/>
            </w:rPr>
            <w:tab/>
            <w:t>Path Definition Error</w:t>
          </w:r>
        </w:p>
        <w:p w14:paraId="3F23DFED" w14:textId="77777777" w:rsidR="00123449" w:rsidRPr="00060D9A" w:rsidRDefault="00581773" w:rsidP="00123449">
          <w:pPr>
            <w:rPr>
              <w:rStyle w:val="GeneralAviation"/>
              <w:color w:val="auto"/>
            </w:rPr>
          </w:pPr>
          <w:r w:rsidRPr="00060D9A">
            <w:rPr>
              <w:rStyle w:val="GeneralAviation"/>
              <w:color w:val="auto"/>
            </w:rPr>
            <w:t>PEAR (model)</w:t>
          </w:r>
          <w:r w:rsidRPr="00060D9A">
            <w:rPr>
              <w:rStyle w:val="GeneralAviation"/>
              <w:color w:val="auto"/>
            </w:rPr>
            <w:tab/>
            <w:t xml:space="preserve">People who do the job/Environment in which they work/Actions they </w:t>
          </w:r>
          <w:r w:rsidRPr="00060D9A">
            <w:rPr>
              <w:rStyle w:val="GeneralAviation"/>
              <w:color w:val="auto"/>
            </w:rPr>
            <w:tab/>
          </w:r>
          <w:r w:rsidRPr="00060D9A">
            <w:rPr>
              <w:rStyle w:val="GeneralAviation"/>
              <w:color w:val="auto"/>
            </w:rPr>
            <w:tab/>
          </w:r>
          <w:r w:rsidRPr="00060D9A">
            <w:rPr>
              <w:rStyle w:val="GeneralAviation"/>
              <w:color w:val="auto"/>
            </w:rPr>
            <w:tab/>
          </w:r>
          <w:r w:rsidRPr="00060D9A">
            <w:rPr>
              <w:rStyle w:val="GeneralAviation"/>
              <w:color w:val="auto"/>
            </w:rPr>
            <w:tab/>
            <w:t>perform/Resources necessary to complete the job</w:t>
          </w:r>
        </w:p>
        <w:p w14:paraId="5E5267E7" w14:textId="77777777" w:rsidR="00123449" w:rsidRPr="00060D9A" w:rsidRDefault="00581773" w:rsidP="00123449">
          <w:pPr>
            <w:rPr>
              <w:rStyle w:val="GeneralAviation"/>
              <w:color w:val="auto"/>
            </w:rPr>
          </w:pPr>
          <w:r w:rsidRPr="00060D9A">
            <w:rPr>
              <w:rStyle w:val="GeneralAviation"/>
              <w:color w:val="auto"/>
            </w:rPr>
            <w:t>PEN</w:t>
          </w:r>
          <w:r w:rsidRPr="00060D9A">
            <w:rPr>
              <w:rStyle w:val="GeneralAviation"/>
              <w:color w:val="auto"/>
            </w:rPr>
            <w:tab/>
          </w:r>
          <w:r w:rsidRPr="00060D9A">
            <w:rPr>
              <w:rStyle w:val="GeneralAviation"/>
              <w:color w:val="auto"/>
            </w:rPr>
            <w:tab/>
          </w:r>
          <w:r w:rsidRPr="00060D9A">
            <w:rPr>
              <w:rStyle w:val="GeneralAviation"/>
              <w:color w:val="auto"/>
            </w:rPr>
            <w:tab/>
            <w:t>Professional Environment (subject)</w:t>
          </w:r>
        </w:p>
        <w:p w14:paraId="1A68FCD6" w14:textId="77777777" w:rsidR="00123449" w:rsidRPr="00060D9A" w:rsidRDefault="00581773" w:rsidP="00123449">
          <w:pPr>
            <w:rPr>
              <w:rStyle w:val="GeneralAviation"/>
              <w:color w:val="auto"/>
            </w:rPr>
          </w:pPr>
          <w:r w:rsidRPr="00060D9A">
            <w:rPr>
              <w:rStyle w:val="GeneralAviation"/>
              <w:color w:val="auto"/>
            </w:rPr>
            <w:t>PENB</w:t>
          </w:r>
          <w:r w:rsidRPr="00060D9A">
            <w:rPr>
              <w:rStyle w:val="GeneralAviation"/>
              <w:color w:val="auto"/>
            </w:rPr>
            <w:tab/>
          </w:r>
          <w:r w:rsidRPr="00060D9A">
            <w:rPr>
              <w:rStyle w:val="GeneralAviation"/>
              <w:color w:val="auto"/>
            </w:rPr>
            <w:tab/>
          </w:r>
          <w:r w:rsidRPr="00060D9A">
            <w:rPr>
              <w:rStyle w:val="GeneralAviation"/>
              <w:color w:val="auto"/>
            </w:rPr>
            <w:tab/>
            <w:t>Professional Environment — Basic Training (subject)</w:t>
          </w:r>
        </w:p>
        <w:p w14:paraId="48B85125" w14:textId="77777777" w:rsidR="00123449" w:rsidRPr="00060D9A" w:rsidRDefault="00581773" w:rsidP="00123449">
          <w:pPr>
            <w:rPr>
              <w:rStyle w:val="GeneralAviation"/>
              <w:color w:val="auto"/>
            </w:rPr>
          </w:pPr>
          <w:r w:rsidRPr="00060D9A">
            <w:rPr>
              <w:rStyle w:val="GeneralAviation"/>
              <w:color w:val="auto"/>
            </w:rPr>
            <w:t>PSR</w:t>
          </w:r>
          <w:r w:rsidRPr="00060D9A">
            <w:rPr>
              <w:rStyle w:val="GeneralAviation"/>
              <w:color w:val="auto"/>
            </w:rPr>
            <w:tab/>
          </w:r>
          <w:r w:rsidRPr="00060D9A">
            <w:rPr>
              <w:rStyle w:val="GeneralAviation"/>
              <w:color w:val="auto"/>
            </w:rPr>
            <w:tab/>
          </w:r>
          <w:r w:rsidRPr="00060D9A">
            <w:rPr>
              <w:rStyle w:val="GeneralAviation"/>
              <w:color w:val="auto"/>
            </w:rPr>
            <w:tab/>
            <w:t>Primary Surveillance Radar</w:t>
          </w:r>
        </w:p>
        <w:p w14:paraId="620DC325"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PTP</w:t>
            </w:r>
          </w:smartTag>
          <w:r w:rsidRPr="00060D9A">
            <w:rPr>
              <w:rStyle w:val="GeneralAviation"/>
              <w:color w:val="auto"/>
            </w:rPr>
            <w:tab/>
          </w:r>
          <w:r w:rsidRPr="00060D9A">
            <w:rPr>
              <w:rStyle w:val="GeneralAviation"/>
              <w:color w:val="auto"/>
            </w:rPr>
            <w:tab/>
          </w:r>
          <w:r w:rsidRPr="00060D9A">
            <w:rPr>
              <w:rStyle w:val="GeneralAviation"/>
              <w:color w:val="auto"/>
            </w:rPr>
            <w:tab/>
            <w:t>Part-Time Practice</w:t>
          </w:r>
        </w:p>
        <w:p w14:paraId="45043FF4" w14:textId="77777777" w:rsidR="00123449" w:rsidRPr="00060D9A" w:rsidRDefault="00581773" w:rsidP="00123449">
          <w:pPr>
            <w:rPr>
              <w:rStyle w:val="GeneralAviation"/>
              <w:color w:val="auto"/>
            </w:rPr>
          </w:pPr>
          <w:r w:rsidRPr="00060D9A">
            <w:rPr>
              <w:rStyle w:val="GeneralAviation"/>
              <w:color w:val="auto"/>
            </w:rPr>
            <w:t>QDM</w:t>
          </w:r>
          <w:r w:rsidRPr="00060D9A">
            <w:rPr>
              <w:rStyle w:val="GeneralAviation"/>
              <w:color w:val="auto"/>
            </w:rPr>
            <w:tab/>
          </w:r>
          <w:r w:rsidRPr="00060D9A">
            <w:rPr>
              <w:rStyle w:val="GeneralAviation"/>
              <w:color w:val="auto"/>
            </w:rPr>
            <w:tab/>
          </w:r>
          <w:r w:rsidRPr="00060D9A">
            <w:rPr>
              <w:rStyle w:val="GeneralAviation"/>
              <w:color w:val="auto"/>
            </w:rPr>
            <w:tab/>
            <w:t>Inbound magnetic  bearing to the station</w:t>
          </w:r>
        </w:p>
        <w:p w14:paraId="4F16417E" w14:textId="77777777" w:rsidR="00123449" w:rsidRPr="00060D9A" w:rsidRDefault="00581773" w:rsidP="00123449">
          <w:pPr>
            <w:rPr>
              <w:rStyle w:val="GeneralAviation"/>
              <w:color w:val="auto"/>
            </w:rPr>
          </w:pPr>
          <w:r w:rsidRPr="00060D9A">
            <w:rPr>
              <w:rStyle w:val="GeneralAviation"/>
              <w:color w:val="auto"/>
            </w:rPr>
            <w:t>QDR</w:t>
          </w:r>
          <w:r w:rsidRPr="00060D9A">
            <w:rPr>
              <w:rStyle w:val="GeneralAviation"/>
              <w:color w:val="auto"/>
            </w:rPr>
            <w:tab/>
          </w:r>
          <w:r w:rsidRPr="00060D9A">
            <w:rPr>
              <w:rStyle w:val="GeneralAviation"/>
              <w:color w:val="auto"/>
            </w:rPr>
            <w:tab/>
          </w:r>
          <w:r w:rsidRPr="00060D9A">
            <w:rPr>
              <w:rStyle w:val="GeneralAviation"/>
              <w:color w:val="auto"/>
            </w:rPr>
            <w:tab/>
            <w:t>Outbound magnetic bearing from the station</w:t>
          </w:r>
        </w:p>
        <w:p w14:paraId="23DB4E0D" w14:textId="77777777" w:rsidR="00123449" w:rsidRPr="00060D9A" w:rsidRDefault="00581773" w:rsidP="00123449">
          <w:pPr>
            <w:rPr>
              <w:rStyle w:val="GeneralAviation"/>
              <w:color w:val="auto"/>
            </w:rPr>
          </w:pPr>
          <w:r w:rsidRPr="00060D9A">
            <w:rPr>
              <w:rStyle w:val="GeneralAviation"/>
              <w:color w:val="auto"/>
            </w:rPr>
            <w:t>QFE</w:t>
          </w:r>
          <w:r w:rsidRPr="00060D9A">
            <w:rPr>
              <w:rStyle w:val="GeneralAviation"/>
              <w:color w:val="auto"/>
            </w:rPr>
            <w:tab/>
          </w:r>
          <w:r w:rsidRPr="00060D9A">
            <w:rPr>
              <w:rStyle w:val="GeneralAviation"/>
              <w:color w:val="auto"/>
            </w:rPr>
            <w:tab/>
          </w:r>
          <w:r w:rsidRPr="00060D9A">
            <w:rPr>
              <w:rStyle w:val="GeneralAviation"/>
              <w:color w:val="auto"/>
            </w:rPr>
            <w:tab/>
            <w:t>Atmospheric pressure at aerodrome elevation</w:t>
          </w:r>
        </w:p>
        <w:p w14:paraId="2F4E02F1" w14:textId="77777777" w:rsidR="00123449" w:rsidRPr="00060D9A" w:rsidRDefault="00581773" w:rsidP="00123449">
          <w:pPr>
            <w:rPr>
              <w:rStyle w:val="GeneralAviation"/>
              <w:color w:val="auto"/>
            </w:rPr>
          </w:pPr>
          <w:r w:rsidRPr="00060D9A">
            <w:rPr>
              <w:rStyle w:val="GeneralAviation"/>
              <w:color w:val="auto"/>
            </w:rPr>
            <w:t>QNH</w:t>
          </w:r>
          <w:r w:rsidRPr="00060D9A">
            <w:rPr>
              <w:rStyle w:val="GeneralAviation"/>
              <w:color w:val="auto"/>
            </w:rPr>
            <w:tab/>
          </w:r>
          <w:r w:rsidRPr="00060D9A">
            <w:rPr>
              <w:rStyle w:val="GeneralAviation"/>
              <w:color w:val="auto"/>
            </w:rPr>
            <w:tab/>
          </w:r>
          <w:r w:rsidRPr="00060D9A">
            <w:rPr>
              <w:rStyle w:val="GeneralAviation"/>
              <w:color w:val="auto"/>
            </w:rPr>
            <w:tab/>
            <w:t>Atmospheric pressure at mean sea level</w:t>
          </w:r>
        </w:p>
        <w:p w14:paraId="5ED3B68F" w14:textId="77777777" w:rsidR="00123449" w:rsidRPr="00060D9A" w:rsidRDefault="00581773" w:rsidP="00123449">
          <w:pPr>
            <w:rPr>
              <w:rStyle w:val="GeneralAviation"/>
              <w:color w:val="auto"/>
            </w:rPr>
          </w:pPr>
          <w:r w:rsidRPr="00060D9A">
            <w:rPr>
              <w:rStyle w:val="GeneralAviation"/>
              <w:color w:val="auto"/>
            </w:rPr>
            <w:t>QTF</w:t>
          </w:r>
          <w:r w:rsidRPr="00060D9A">
            <w:rPr>
              <w:rStyle w:val="GeneralAviation"/>
              <w:color w:val="auto"/>
            </w:rPr>
            <w:tab/>
          </w:r>
          <w:r w:rsidRPr="00060D9A">
            <w:rPr>
              <w:rStyle w:val="GeneralAviation"/>
              <w:color w:val="auto"/>
            </w:rPr>
            <w:tab/>
          </w:r>
          <w:r w:rsidRPr="00060D9A">
            <w:rPr>
              <w:rStyle w:val="GeneralAviation"/>
              <w:color w:val="auto"/>
            </w:rPr>
            <w:tab/>
            <w:t>The position of the transmitting station according to the bearings taken by the D/F</w:t>
          </w:r>
          <w:r w:rsidRPr="00060D9A">
            <w:rPr>
              <w:rStyle w:val="GeneralAviation"/>
              <w:color w:val="auto"/>
            </w:rPr>
            <w:tab/>
          </w:r>
          <w:r w:rsidRPr="00060D9A">
            <w:rPr>
              <w:rStyle w:val="GeneralAviation"/>
              <w:color w:val="auto"/>
            </w:rPr>
            <w:tab/>
          </w:r>
          <w:r w:rsidRPr="00060D9A">
            <w:rPr>
              <w:rStyle w:val="GeneralAviation"/>
              <w:color w:val="auto"/>
            </w:rPr>
            <w:tab/>
            <w:t>station</w:t>
          </w:r>
        </w:p>
        <w:p w14:paraId="7B0F7213" w14:textId="77777777" w:rsidR="00123449" w:rsidRPr="00060D9A" w:rsidRDefault="00581773" w:rsidP="00123449">
          <w:pPr>
            <w:rPr>
              <w:rStyle w:val="GeneralAviation"/>
              <w:color w:val="auto"/>
            </w:rPr>
          </w:pPr>
          <w:r w:rsidRPr="00060D9A">
            <w:rPr>
              <w:rStyle w:val="GeneralAviation"/>
              <w:color w:val="auto"/>
            </w:rPr>
            <w:t>RA</w:t>
          </w:r>
          <w:r w:rsidRPr="00060D9A">
            <w:rPr>
              <w:rStyle w:val="GeneralAviation"/>
              <w:color w:val="auto"/>
            </w:rPr>
            <w:tab/>
          </w:r>
          <w:r w:rsidRPr="00060D9A">
            <w:rPr>
              <w:rStyle w:val="GeneralAviation"/>
              <w:color w:val="auto"/>
            </w:rPr>
            <w:tab/>
          </w:r>
          <w:r w:rsidRPr="00060D9A">
            <w:rPr>
              <w:rStyle w:val="GeneralAviation"/>
              <w:color w:val="auto"/>
            </w:rPr>
            <w:tab/>
            <w:t>Resolution Advisory (TCAS)</w:t>
          </w:r>
        </w:p>
        <w:p w14:paraId="1A9832D9" w14:textId="77777777" w:rsidR="00123449" w:rsidRPr="00060D9A" w:rsidRDefault="00581773" w:rsidP="00123449">
          <w:pPr>
            <w:rPr>
              <w:rStyle w:val="GeneralAviation"/>
              <w:color w:val="auto"/>
            </w:rPr>
          </w:pPr>
          <w:r w:rsidRPr="00060D9A">
            <w:rPr>
              <w:rStyle w:val="GeneralAviation"/>
              <w:color w:val="auto"/>
            </w:rPr>
            <w:t>RAIM</w:t>
          </w:r>
          <w:r w:rsidRPr="00060D9A">
            <w:rPr>
              <w:rStyle w:val="GeneralAviation"/>
              <w:color w:val="auto"/>
            </w:rPr>
            <w:tab/>
          </w:r>
          <w:r w:rsidRPr="00060D9A">
            <w:rPr>
              <w:rStyle w:val="GeneralAviation"/>
              <w:color w:val="auto"/>
            </w:rPr>
            <w:tab/>
          </w:r>
          <w:r w:rsidRPr="00060D9A">
            <w:rPr>
              <w:rStyle w:val="GeneralAviation"/>
              <w:color w:val="auto"/>
            </w:rPr>
            <w:tab/>
            <w:t>Receiver Autonomous Integrity Monitoring</w:t>
          </w:r>
        </w:p>
        <w:p w14:paraId="5BE370B1" w14:textId="77777777" w:rsidR="00123449" w:rsidRPr="00060D9A" w:rsidRDefault="00581773" w:rsidP="00123449">
          <w:pPr>
            <w:rPr>
              <w:rStyle w:val="GeneralAviation"/>
              <w:color w:val="auto"/>
            </w:rPr>
          </w:pPr>
          <w:r w:rsidRPr="00060D9A">
            <w:rPr>
              <w:rStyle w:val="GeneralAviation"/>
              <w:color w:val="auto"/>
            </w:rPr>
            <w:lastRenderedPageBreak/>
            <w:t>RCC</w:t>
          </w:r>
          <w:r w:rsidRPr="00060D9A">
            <w:rPr>
              <w:rStyle w:val="GeneralAviation"/>
              <w:color w:val="auto"/>
            </w:rPr>
            <w:tab/>
          </w:r>
          <w:r w:rsidRPr="00060D9A">
            <w:rPr>
              <w:rStyle w:val="GeneralAviation"/>
              <w:color w:val="auto"/>
            </w:rPr>
            <w:tab/>
          </w:r>
          <w:r w:rsidRPr="00060D9A">
            <w:rPr>
              <w:rStyle w:val="GeneralAviation"/>
              <w:color w:val="auto"/>
            </w:rPr>
            <w:tab/>
            <w:t>Rescue Coordination Centre</w:t>
          </w:r>
        </w:p>
        <w:p w14:paraId="3F67298A" w14:textId="77777777" w:rsidR="00123449" w:rsidRPr="00060D9A" w:rsidRDefault="00581773" w:rsidP="00123449">
          <w:pPr>
            <w:rPr>
              <w:rStyle w:val="GeneralAviation"/>
              <w:color w:val="auto"/>
            </w:rPr>
          </w:pPr>
          <w:r w:rsidRPr="00060D9A">
            <w:rPr>
              <w:rStyle w:val="GeneralAviation"/>
              <w:color w:val="auto"/>
            </w:rPr>
            <w:t>RF</w:t>
          </w:r>
          <w:r w:rsidRPr="00060D9A">
            <w:rPr>
              <w:rStyle w:val="GeneralAviation"/>
              <w:color w:val="auto"/>
            </w:rPr>
            <w:tab/>
          </w:r>
          <w:r w:rsidRPr="00060D9A">
            <w:rPr>
              <w:rStyle w:val="GeneralAviation"/>
              <w:color w:val="auto"/>
            </w:rPr>
            <w:tab/>
          </w:r>
          <w:r w:rsidRPr="00060D9A">
            <w:rPr>
              <w:rStyle w:val="GeneralAviation"/>
              <w:color w:val="auto"/>
            </w:rPr>
            <w:tab/>
            <w:t>Radius to Fix</w:t>
          </w:r>
        </w:p>
        <w:p w14:paraId="73B17AE8" w14:textId="77777777" w:rsidR="00123449" w:rsidRPr="00060D9A" w:rsidRDefault="00581773" w:rsidP="00123449">
          <w:pPr>
            <w:rPr>
              <w:rStyle w:val="GeneralAviation"/>
              <w:color w:val="auto"/>
            </w:rPr>
          </w:pPr>
          <w:r w:rsidRPr="00060D9A">
            <w:rPr>
              <w:rStyle w:val="GeneralAviation"/>
              <w:color w:val="auto"/>
            </w:rPr>
            <w:t>RNAV</w:t>
          </w:r>
          <w:r w:rsidRPr="00060D9A">
            <w:rPr>
              <w:rStyle w:val="GeneralAviation"/>
              <w:color w:val="auto"/>
            </w:rPr>
            <w:tab/>
          </w:r>
          <w:r w:rsidRPr="00060D9A">
            <w:rPr>
              <w:rStyle w:val="GeneralAviation"/>
              <w:color w:val="auto"/>
            </w:rPr>
            <w:tab/>
          </w:r>
          <w:r w:rsidRPr="00060D9A">
            <w:rPr>
              <w:rStyle w:val="GeneralAviation"/>
              <w:color w:val="auto"/>
            </w:rPr>
            <w:tab/>
            <w:t>Area Navigation</w:t>
          </w:r>
        </w:p>
        <w:p w14:paraId="7AC50612" w14:textId="77777777" w:rsidR="00123449" w:rsidRPr="00060D9A" w:rsidRDefault="00581773" w:rsidP="00123449">
          <w:pPr>
            <w:rPr>
              <w:rStyle w:val="GeneralAviation"/>
              <w:color w:val="auto"/>
            </w:rPr>
          </w:pPr>
          <w:r w:rsidRPr="00060D9A">
            <w:rPr>
              <w:rStyle w:val="GeneralAviation"/>
              <w:color w:val="auto"/>
            </w:rPr>
            <w:t>RNP</w:t>
          </w:r>
          <w:r w:rsidRPr="00060D9A">
            <w:rPr>
              <w:rStyle w:val="GeneralAviation"/>
              <w:color w:val="auto"/>
            </w:rPr>
            <w:tab/>
          </w:r>
          <w:r w:rsidRPr="00060D9A">
            <w:rPr>
              <w:rStyle w:val="GeneralAviation"/>
              <w:color w:val="auto"/>
            </w:rPr>
            <w:tab/>
          </w:r>
          <w:r w:rsidRPr="00060D9A">
            <w:rPr>
              <w:rStyle w:val="GeneralAviation"/>
              <w:color w:val="auto"/>
            </w:rPr>
            <w:tab/>
            <w:t>Required Navigation Performance</w:t>
          </w:r>
        </w:p>
        <w:p w14:paraId="7386E10A" w14:textId="77777777" w:rsidR="00123449" w:rsidRPr="00060D9A" w:rsidRDefault="00581773" w:rsidP="00123449">
          <w:pPr>
            <w:rPr>
              <w:rStyle w:val="GeneralAviation"/>
              <w:color w:val="auto"/>
            </w:rPr>
          </w:pPr>
          <w:r w:rsidRPr="00060D9A">
            <w:rPr>
              <w:rStyle w:val="GeneralAviation"/>
              <w:color w:val="auto"/>
            </w:rPr>
            <w:t>RNP APCH</w:t>
          </w:r>
          <w:r w:rsidRPr="00060D9A">
            <w:rPr>
              <w:rStyle w:val="GeneralAviation"/>
              <w:color w:val="auto"/>
            </w:rPr>
            <w:tab/>
          </w:r>
          <w:r w:rsidRPr="00060D9A">
            <w:rPr>
              <w:rStyle w:val="GeneralAviation"/>
              <w:color w:val="auto"/>
            </w:rPr>
            <w:tab/>
            <w:t>Required Navigation Performance Approach</w:t>
          </w:r>
        </w:p>
        <w:p w14:paraId="18742A41" w14:textId="77777777" w:rsidR="00123449" w:rsidRPr="00060D9A" w:rsidRDefault="00581773" w:rsidP="00123449">
          <w:pPr>
            <w:rPr>
              <w:rStyle w:val="GeneralAviation"/>
              <w:color w:val="auto"/>
            </w:rPr>
          </w:pPr>
          <w:r w:rsidRPr="00060D9A">
            <w:rPr>
              <w:rStyle w:val="GeneralAviation"/>
              <w:color w:val="auto"/>
            </w:rPr>
            <w:t>RNP AR APCH</w:t>
          </w:r>
          <w:r w:rsidRPr="00060D9A">
            <w:rPr>
              <w:rStyle w:val="GeneralAviation"/>
              <w:color w:val="auto"/>
            </w:rPr>
            <w:tab/>
            <w:t>Required Navigation Performance Authorisation Required Approach</w:t>
          </w:r>
        </w:p>
        <w:p w14:paraId="3B85CF90" w14:textId="77777777" w:rsidR="00123449" w:rsidRPr="00060D9A" w:rsidRDefault="00581773" w:rsidP="00123449">
          <w:pPr>
            <w:rPr>
              <w:rStyle w:val="GeneralAviation"/>
              <w:color w:val="auto"/>
            </w:rPr>
          </w:pPr>
          <w:r w:rsidRPr="00060D9A">
            <w:rPr>
              <w:rStyle w:val="GeneralAviation"/>
              <w:color w:val="auto"/>
            </w:rPr>
            <w:t>RNP (AR) DEP</w:t>
          </w:r>
          <w:r w:rsidRPr="00060D9A">
            <w:rPr>
              <w:rStyle w:val="GeneralAviation"/>
              <w:color w:val="auto"/>
            </w:rPr>
            <w:tab/>
            <w:t>Required Navigation Performance Authorisation Required Departure</w:t>
          </w:r>
        </w:p>
        <w:p w14:paraId="177899E3" w14:textId="77777777" w:rsidR="00123449" w:rsidRPr="00060D9A" w:rsidRDefault="00581773" w:rsidP="00123449">
          <w:pPr>
            <w:rPr>
              <w:rStyle w:val="GeneralAviation"/>
              <w:color w:val="auto"/>
            </w:rPr>
          </w:pPr>
          <w:r w:rsidRPr="00060D9A">
            <w:rPr>
              <w:rStyle w:val="GeneralAviation"/>
              <w:color w:val="auto"/>
            </w:rPr>
            <w:t>ROC</w:t>
          </w:r>
          <w:r w:rsidRPr="00060D9A">
            <w:rPr>
              <w:rStyle w:val="GeneralAviation"/>
              <w:color w:val="auto"/>
            </w:rPr>
            <w:tab/>
          </w:r>
          <w:r w:rsidRPr="00060D9A">
            <w:rPr>
              <w:rStyle w:val="GeneralAviation"/>
              <w:color w:val="auto"/>
            </w:rPr>
            <w:tab/>
          </w:r>
          <w:r w:rsidRPr="00060D9A">
            <w:rPr>
              <w:rStyle w:val="GeneralAviation"/>
              <w:color w:val="auto"/>
            </w:rPr>
            <w:tab/>
            <w:t>Rate of Climb</w:t>
          </w:r>
        </w:p>
        <w:p w14:paraId="08B45363" w14:textId="77777777" w:rsidR="00123449" w:rsidRPr="00060D9A" w:rsidRDefault="00581773" w:rsidP="00123449">
          <w:pPr>
            <w:rPr>
              <w:rStyle w:val="GeneralAviation"/>
              <w:color w:val="auto"/>
            </w:rPr>
          </w:pPr>
          <w:r w:rsidRPr="00060D9A">
            <w:rPr>
              <w:rStyle w:val="GeneralAviation"/>
              <w:color w:val="auto"/>
            </w:rPr>
            <w:t>RPAS</w:t>
          </w:r>
          <w:r w:rsidRPr="00060D9A">
            <w:rPr>
              <w:rStyle w:val="GeneralAviation"/>
              <w:color w:val="auto"/>
            </w:rPr>
            <w:tab/>
          </w:r>
          <w:r w:rsidRPr="00060D9A">
            <w:rPr>
              <w:rStyle w:val="GeneralAviation"/>
              <w:color w:val="auto"/>
            </w:rPr>
            <w:tab/>
          </w:r>
          <w:r w:rsidRPr="00060D9A">
            <w:rPr>
              <w:rStyle w:val="GeneralAviation"/>
              <w:color w:val="auto"/>
            </w:rPr>
            <w:tab/>
            <w:t>Remotely Piloted Aircraft System</w:t>
          </w:r>
        </w:p>
        <w:p w14:paraId="08EFC01B" w14:textId="77777777" w:rsidR="00123449" w:rsidRPr="00060D9A" w:rsidRDefault="00581773" w:rsidP="00123449">
          <w:pPr>
            <w:rPr>
              <w:rStyle w:val="GeneralAviation"/>
              <w:color w:val="auto"/>
            </w:rPr>
          </w:pPr>
          <w:r w:rsidRPr="00060D9A">
            <w:rPr>
              <w:rStyle w:val="GeneralAviation"/>
              <w:color w:val="auto"/>
            </w:rPr>
            <w:t>RTF</w:t>
          </w:r>
          <w:r w:rsidRPr="00060D9A">
            <w:rPr>
              <w:rStyle w:val="GeneralAviation"/>
              <w:color w:val="auto"/>
            </w:rPr>
            <w:tab/>
          </w:r>
          <w:r w:rsidRPr="00060D9A">
            <w:rPr>
              <w:rStyle w:val="GeneralAviation"/>
              <w:color w:val="auto"/>
            </w:rPr>
            <w:tab/>
          </w:r>
          <w:r w:rsidRPr="00060D9A">
            <w:rPr>
              <w:rStyle w:val="GeneralAviation"/>
              <w:color w:val="auto"/>
            </w:rPr>
            <w:tab/>
            <w:t>Radiotelephony</w:t>
          </w:r>
        </w:p>
        <w:p w14:paraId="70A975B1" w14:textId="77777777" w:rsidR="00123449" w:rsidRPr="00060D9A" w:rsidRDefault="00581773" w:rsidP="00123449">
          <w:pPr>
            <w:rPr>
              <w:rStyle w:val="GeneralAviation"/>
              <w:color w:val="auto"/>
            </w:rPr>
          </w:pPr>
          <w:r w:rsidRPr="00060D9A">
            <w:rPr>
              <w:rStyle w:val="GeneralAviation"/>
              <w:color w:val="auto"/>
            </w:rPr>
            <w:t>RVR</w:t>
          </w:r>
          <w:r w:rsidRPr="00060D9A">
            <w:rPr>
              <w:rStyle w:val="GeneralAviation"/>
              <w:color w:val="auto"/>
            </w:rPr>
            <w:tab/>
          </w:r>
          <w:r w:rsidRPr="00060D9A">
            <w:rPr>
              <w:rStyle w:val="GeneralAviation"/>
              <w:color w:val="auto"/>
            </w:rPr>
            <w:tab/>
          </w:r>
          <w:r w:rsidRPr="00060D9A">
            <w:rPr>
              <w:rStyle w:val="GeneralAviation"/>
              <w:color w:val="auto"/>
            </w:rPr>
            <w:tab/>
            <w:t>Runway Visual Range</w:t>
          </w:r>
        </w:p>
        <w:p w14:paraId="3014F5BF" w14:textId="77777777" w:rsidR="00123449" w:rsidRPr="00060D9A" w:rsidRDefault="00581773" w:rsidP="00123449">
          <w:pPr>
            <w:rPr>
              <w:rStyle w:val="GeneralAviation"/>
              <w:color w:val="auto"/>
            </w:rPr>
          </w:pPr>
          <w:r w:rsidRPr="00060D9A">
            <w:rPr>
              <w:rStyle w:val="GeneralAviation"/>
              <w:color w:val="auto"/>
            </w:rPr>
            <w:t>RVSM</w:t>
          </w:r>
          <w:r w:rsidRPr="00060D9A">
            <w:rPr>
              <w:rStyle w:val="GeneralAviation"/>
              <w:color w:val="auto"/>
            </w:rPr>
            <w:tab/>
          </w:r>
          <w:r w:rsidRPr="00060D9A">
            <w:rPr>
              <w:rStyle w:val="GeneralAviation"/>
              <w:color w:val="auto"/>
            </w:rPr>
            <w:tab/>
          </w:r>
          <w:r w:rsidRPr="00060D9A">
            <w:rPr>
              <w:rStyle w:val="GeneralAviation"/>
              <w:color w:val="auto"/>
            </w:rPr>
            <w:tab/>
            <w:t>Reduced Vertical Separation Minimum</w:t>
          </w:r>
        </w:p>
        <w:p w14:paraId="2F247056" w14:textId="77777777" w:rsidR="00123449" w:rsidRPr="00060D9A" w:rsidRDefault="00581773" w:rsidP="00123449">
          <w:pPr>
            <w:rPr>
              <w:rStyle w:val="GeneralAviation"/>
              <w:color w:val="auto"/>
            </w:rPr>
          </w:pPr>
          <w:r w:rsidRPr="00060D9A">
            <w:rPr>
              <w:rStyle w:val="GeneralAviation"/>
              <w:color w:val="auto"/>
            </w:rPr>
            <w:t>SADIS</w:t>
          </w:r>
          <w:r w:rsidRPr="00060D9A">
            <w:rPr>
              <w:rStyle w:val="GeneralAviation"/>
              <w:color w:val="auto"/>
            </w:rPr>
            <w:tab/>
          </w:r>
          <w:r w:rsidRPr="00060D9A">
            <w:rPr>
              <w:rStyle w:val="GeneralAviation"/>
              <w:color w:val="auto"/>
            </w:rPr>
            <w:tab/>
          </w:r>
          <w:r w:rsidRPr="00060D9A">
            <w:rPr>
              <w:rStyle w:val="GeneralAviation"/>
              <w:color w:val="auto"/>
            </w:rPr>
            <w:tab/>
            <w:t>Satellite Distribution of World Area Forecast System</w:t>
          </w:r>
        </w:p>
        <w:p w14:paraId="23F665D1" w14:textId="77777777" w:rsidR="00123449" w:rsidRPr="00060D9A" w:rsidRDefault="00581773" w:rsidP="00123449">
          <w:pPr>
            <w:rPr>
              <w:rStyle w:val="GeneralAviation"/>
              <w:color w:val="auto"/>
            </w:rPr>
          </w:pPr>
          <w:r w:rsidRPr="00060D9A">
            <w:rPr>
              <w:rStyle w:val="GeneralAviation"/>
              <w:color w:val="auto"/>
            </w:rPr>
            <w:t>SAR</w:t>
          </w:r>
          <w:r w:rsidRPr="00060D9A">
            <w:rPr>
              <w:rStyle w:val="GeneralAviation"/>
              <w:color w:val="auto"/>
            </w:rPr>
            <w:tab/>
          </w:r>
          <w:r w:rsidRPr="00060D9A">
            <w:rPr>
              <w:rStyle w:val="GeneralAviation"/>
              <w:color w:val="auto"/>
            </w:rPr>
            <w:tab/>
          </w:r>
          <w:r w:rsidRPr="00060D9A">
            <w:rPr>
              <w:rStyle w:val="GeneralAviation"/>
              <w:color w:val="auto"/>
            </w:rPr>
            <w:tab/>
            <w:t>Search and Rescue</w:t>
          </w:r>
        </w:p>
        <w:p w14:paraId="3EACBCD9" w14:textId="77777777" w:rsidR="00123449" w:rsidRPr="00060D9A" w:rsidRDefault="00581773" w:rsidP="00123449">
          <w:pPr>
            <w:rPr>
              <w:rStyle w:val="GeneralAviation"/>
              <w:color w:val="auto"/>
            </w:rPr>
          </w:pPr>
          <w:r w:rsidRPr="00060D9A">
            <w:rPr>
              <w:rStyle w:val="GeneralAviation"/>
              <w:color w:val="auto"/>
            </w:rPr>
            <w:t>SARPs</w:t>
          </w:r>
          <w:r w:rsidRPr="00060D9A">
            <w:rPr>
              <w:rStyle w:val="GeneralAviation"/>
              <w:color w:val="auto"/>
            </w:rPr>
            <w:tab/>
          </w:r>
          <w:r w:rsidRPr="00060D9A">
            <w:rPr>
              <w:rStyle w:val="GeneralAviation"/>
              <w:color w:val="auto"/>
            </w:rPr>
            <w:tab/>
          </w:r>
          <w:r w:rsidRPr="00060D9A">
            <w:rPr>
              <w:rStyle w:val="GeneralAviation"/>
              <w:color w:val="auto"/>
            </w:rPr>
            <w:tab/>
            <w:t>Standards and Recommended Practices (ICAO)</w:t>
          </w:r>
        </w:p>
        <w:p w14:paraId="03D593F9" w14:textId="77777777" w:rsidR="00123449" w:rsidRPr="00060D9A" w:rsidRDefault="00581773" w:rsidP="00123449">
          <w:pPr>
            <w:rPr>
              <w:rStyle w:val="GeneralAviation"/>
              <w:color w:val="auto"/>
            </w:rPr>
          </w:pPr>
          <w:r w:rsidRPr="00060D9A">
            <w:rPr>
              <w:rStyle w:val="GeneralAviation"/>
              <w:color w:val="auto"/>
            </w:rPr>
            <w:t>SBAS</w:t>
          </w:r>
          <w:r w:rsidRPr="00060D9A">
            <w:rPr>
              <w:rStyle w:val="GeneralAviation"/>
              <w:color w:val="auto"/>
            </w:rPr>
            <w:tab/>
          </w:r>
          <w:r w:rsidRPr="00060D9A">
            <w:rPr>
              <w:rStyle w:val="GeneralAviation"/>
              <w:color w:val="auto"/>
            </w:rPr>
            <w:tab/>
          </w:r>
          <w:r w:rsidRPr="00060D9A">
            <w:rPr>
              <w:rStyle w:val="GeneralAviation"/>
              <w:color w:val="auto"/>
            </w:rPr>
            <w:tab/>
            <w:t>Satellite</w:t>
          </w:r>
          <w:r w:rsidR="00B06FD5" w:rsidRPr="00060D9A">
            <w:rPr>
              <w:rStyle w:val="GeneralAviation"/>
              <w:color w:val="auto"/>
            </w:rPr>
            <w:t>-</w:t>
          </w:r>
          <w:r w:rsidRPr="00060D9A">
            <w:rPr>
              <w:rStyle w:val="GeneralAviation"/>
              <w:color w:val="auto"/>
            </w:rPr>
            <w:t>Based Augmentation System</w:t>
          </w:r>
        </w:p>
        <w:p w14:paraId="339A6158" w14:textId="77777777" w:rsidR="00123449" w:rsidRPr="00060D9A" w:rsidRDefault="00581773" w:rsidP="00123449">
          <w:pPr>
            <w:rPr>
              <w:rStyle w:val="GeneralAviation"/>
              <w:color w:val="auto"/>
            </w:rPr>
          </w:pPr>
          <w:r w:rsidRPr="00060D9A">
            <w:rPr>
              <w:rStyle w:val="GeneralAviation"/>
              <w:color w:val="auto"/>
            </w:rPr>
            <w:t>SDPS</w:t>
          </w:r>
          <w:r w:rsidRPr="00060D9A">
            <w:rPr>
              <w:rStyle w:val="GeneralAviation"/>
              <w:color w:val="auto"/>
            </w:rPr>
            <w:tab/>
          </w:r>
          <w:r w:rsidRPr="00060D9A">
            <w:rPr>
              <w:rStyle w:val="GeneralAviation"/>
              <w:color w:val="auto"/>
            </w:rPr>
            <w:tab/>
          </w:r>
          <w:r w:rsidRPr="00060D9A">
            <w:rPr>
              <w:rStyle w:val="GeneralAviation"/>
              <w:color w:val="auto"/>
            </w:rPr>
            <w:tab/>
            <w:t>Surveillance Data Processing System</w:t>
          </w:r>
        </w:p>
        <w:p w14:paraId="4495350D" w14:textId="77777777" w:rsidR="00123449" w:rsidRPr="00060D9A" w:rsidRDefault="00581773" w:rsidP="00123449">
          <w:pPr>
            <w:rPr>
              <w:rStyle w:val="GeneralAviation"/>
              <w:color w:val="auto"/>
            </w:rPr>
          </w:pPr>
          <w:r w:rsidRPr="00060D9A">
            <w:rPr>
              <w:rStyle w:val="GeneralAviation"/>
              <w:color w:val="auto"/>
            </w:rPr>
            <w:t>SELCAL</w:t>
          </w:r>
          <w:r w:rsidRPr="00060D9A">
            <w:rPr>
              <w:rStyle w:val="GeneralAviation"/>
              <w:color w:val="auto"/>
            </w:rPr>
            <w:tab/>
          </w:r>
          <w:r w:rsidRPr="00060D9A">
            <w:rPr>
              <w:rStyle w:val="GeneralAviation"/>
              <w:color w:val="auto"/>
            </w:rPr>
            <w:tab/>
            <w:t>Selective Calling</w:t>
          </w:r>
        </w:p>
        <w:p w14:paraId="2B210386" w14:textId="77777777" w:rsidR="00123449" w:rsidRPr="00060D9A" w:rsidRDefault="00581773" w:rsidP="00123449">
          <w:pPr>
            <w:rPr>
              <w:rStyle w:val="GeneralAviation"/>
              <w:color w:val="auto"/>
            </w:rPr>
          </w:pPr>
          <w:r w:rsidRPr="00060D9A">
            <w:rPr>
              <w:rStyle w:val="GeneralAviation"/>
              <w:color w:val="auto"/>
            </w:rPr>
            <w:t>SES</w:t>
          </w:r>
          <w:r w:rsidRPr="00060D9A">
            <w:rPr>
              <w:rStyle w:val="GeneralAviation"/>
              <w:color w:val="auto"/>
            </w:rPr>
            <w:tab/>
          </w:r>
          <w:r w:rsidRPr="00060D9A">
            <w:rPr>
              <w:rStyle w:val="GeneralAviation"/>
              <w:color w:val="auto"/>
            </w:rPr>
            <w:tab/>
          </w:r>
          <w:r w:rsidRPr="00060D9A">
            <w:rPr>
              <w:rStyle w:val="GeneralAviation"/>
              <w:color w:val="auto"/>
            </w:rPr>
            <w:tab/>
            <w:t>Single European Sky</w:t>
          </w:r>
        </w:p>
        <w:p w14:paraId="2C90F051" w14:textId="77777777" w:rsidR="00123449" w:rsidRPr="00060D9A" w:rsidRDefault="00581773" w:rsidP="00123449">
          <w:pPr>
            <w:rPr>
              <w:rStyle w:val="GeneralAviation"/>
              <w:color w:val="auto"/>
            </w:rPr>
          </w:pPr>
          <w:r w:rsidRPr="00060D9A">
            <w:rPr>
              <w:rStyle w:val="GeneralAviation"/>
              <w:color w:val="auto"/>
            </w:rPr>
            <w:t>SHELL (model)</w:t>
          </w:r>
          <w:r w:rsidRPr="00060D9A">
            <w:rPr>
              <w:rStyle w:val="GeneralAviation"/>
              <w:color w:val="auto"/>
            </w:rPr>
            <w:tab/>
            <w:t>Software, Hardware, Environment, Live ware, Live ware Model</w:t>
          </w:r>
        </w:p>
        <w:p w14:paraId="4F601596" w14:textId="77777777" w:rsidR="00123449" w:rsidRPr="00060D9A" w:rsidRDefault="00581773" w:rsidP="00123449">
          <w:pPr>
            <w:rPr>
              <w:rStyle w:val="GeneralAviation"/>
              <w:color w:val="auto"/>
            </w:rPr>
          </w:pPr>
          <w:r w:rsidRPr="00060D9A">
            <w:rPr>
              <w:rStyle w:val="GeneralAviation"/>
              <w:color w:val="auto"/>
            </w:rPr>
            <w:t>SIB</w:t>
          </w:r>
          <w:r w:rsidRPr="00060D9A">
            <w:rPr>
              <w:rStyle w:val="GeneralAviation"/>
              <w:color w:val="auto"/>
            </w:rPr>
            <w:tab/>
          </w:r>
          <w:r w:rsidRPr="00060D9A">
            <w:rPr>
              <w:rStyle w:val="GeneralAviation"/>
              <w:color w:val="auto"/>
            </w:rPr>
            <w:tab/>
          </w:r>
          <w:r w:rsidRPr="00060D9A">
            <w:rPr>
              <w:rStyle w:val="GeneralAviation"/>
              <w:color w:val="auto"/>
            </w:rPr>
            <w:tab/>
            <w:t>Safety Information Bulletin</w:t>
          </w:r>
        </w:p>
        <w:p w14:paraId="3429043E"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SID</w:t>
            </w:r>
          </w:smartTag>
          <w:r w:rsidRPr="00060D9A">
            <w:rPr>
              <w:rStyle w:val="GeneralAviation"/>
              <w:color w:val="auto"/>
            </w:rPr>
            <w:tab/>
          </w:r>
          <w:r w:rsidRPr="00060D9A">
            <w:rPr>
              <w:rStyle w:val="GeneralAviation"/>
              <w:color w:val="auto"/>
            </w:rPr>
            <w:tab/>
          </w:r>
          <w:r w:rsidRPr="00060D9A">
            <w:rPr>
              <w:rStyle w:val="GeneralAviation"/>
              <w:color w:val="auto"/>
            </w:rPr>
            <w:tab/>
            <w:t>Standard Instrument Departure (Route)</w:t>
          </w:r>
        </w:p>
        <w:p w14:paraId="249495D1" w14:textId="77777777" w:rsidR="00123449" w:rsidRPr="00060D9A" w:rsidRDefault="00581773" w:rsidP="00123449">
          <w:pPr>
            <w:rPr>
              <w:rStyle w:val="GeneralAviation"/>
              <w:color w:val="auto"/>
            </w:rPr>
          </w:pPr>
          <w:r w:rsidRPr="00060D9A">
            <w:rPr>
              <w:rStyle w:val="GeneralAviation"/>
              <w:color w:val="auto"/>
            </w:rPr>
            <w:t>SIGMET</w:t>
          </w:r>
          <w:r w:rsidRPr="00060D9A">
            <w:rPr>
              <w:rStyle w:val="GeneralAviation"/>
              <w:color w:val="auto"/>
            </w:rPr>
            <w:tab/>
          </w:r>
          <w:r w:rsidRPr="00060D9A">
            <w:rPr>
              <w:rStyle w:val="GeneralAviation"/>
              <w:color w:val="auto"/>
            </w:rPr>
            <w:tab/>
            <w:t>Significant Meteorological Information</w:t>
          </w:r>
        </w:p>
        <w:p w14:paraId="73443DDA" w14:textId="77777777" w:rsidR="00123449" w:rsidRPr="00060D9A" w:rsidRDefault="00581773" w:rsidP="00123449">
          <w:pPr>
            <w:rPr>
              <w:rStyle w:val="GeneralAviation"/>
              <w:color w:val="auto"/>
            </w:rPr>
          </w:pPr>
          <w:r w:rsidRPr="00060D9A">
            <w:rPr>
              <w:rStyle w:val="GeneralAviation"/>
              <w:color w:val="auto"/>
            </w:rPr>
            <w:t>SMAN</w:t>
          </w:r>
          <w:r w:rsidRPr="00060D9A">
            <w:rPr>
              <w:rStyle w:val="GeneralAviation"/>
              <w:color w:val="auto"/>
            </w:rPr>
            <w:tab/>
          </w:r>
          <w:r w:rsidRPr="00060D9A">
            <w:rPr>
              <w:rStyle w:val="GeneralAviation"/>
              <w:color w:val="auto"/>
            </w:rPr>
            <w:tab/>
          </w:r>
          <w:r w:rsidRPr="00060D9A">
            <w:rPr>
              <w:rStyle w:val="GeneralAviation"/>
              <w:color w:val="auto"/>
            </w:rPr>
            <w:tab/>
            <w:t>Surface Management</w:t>
          </w:r>
        </w:p>
        <w:p w14:paraId="1C05C69D" w14:textId="77777777" w:rsidR="00123449" w:rsidRPr="00060D9A" w:rsidRDefault="00581773" w:rsidP="00123449">
          <w:pPr>
            <w:rPr>
              <w:rStyle w:val="GeneralAviation"/>
              <w:color w:val="auto"/>
            </w:rPr>
          </w:pPr>
          <w:r w:rsidRPr="00060D9A">
            <w:rPr>
              <w:rStyle w:val="GeneralAviation"/>
              <w:color w:val="auto"/>
            </w:rPr>
            <w:t>SMR</w:t>
          </w:r>
          <w:r w:rsidRPr="00060D9A">
            <w:rPr>
              <w:rStyle w:val="GeneralAviation"/>
              <w:color w:val="auto"/>
            </w:rPr>
            <w:tab/>
          </w:r>
          <w:r w:rsidRPr="00060D9A">
            <w:rPr>
              <w:rStyle w:val="GeneralAviation"/>
              <w:color w:val="auto"/>
            </w:rPr>
            <w:tab/>
          </w:r>
          <w:r w:rsidRPr="00060D9A">
            <w:rPr>
              <w:rStyle w:val="GeneralAviation"/>
              <w:color w:val="auto"/>
            </w:rPr>
            <w:tab/>
            <w:t>Surface Movement Radar</w:t>
          </w:r>
        </w:p>
        <w:p w14:paraId="24A13699" w14:textId="77777777" w:rsidR="00123449" w:rsidRPr="00060D9A" w:rsidRDefault="00581773" w:rsidP="00123449">
          <w:pPr>
            <w:rPr>
              <w:rStyle w:val="GeneralAviation"/>
              <w:color w:val="auto"/>
            </w:rPr>
          </w:pPr>
          <w:r w:rsidRPr="00060D9A">
            <w:rPr>
              <w:rStyle w:val="GeneralAviation"/>
              <w:color w:val="auto"/>
            </w:rPr>
            <w:t>SNOWTAM</w:t>
          </w:r>
          <w:r w:rsidRPr="00060D9A">
            <w:rPr>
              <w:rStyle w:val="GeneralAviation"/>
              <w:color w:val="auto"/>
            </w:rPr>
            <w:tab/>
          </w:r>
          <w:r w:rsidRPr="00060D9A">
            <w:rPr>
              <w:rStyle w:val="GeneralAviation"/>
              <w:color w:val="auto"/>
            </w:rPr>
            <w:tab/>
            <w:t>NOTAM on SNOW conditions</w:t>
          </w:r>
        </w:p>
        <w:p w14:paraId="57B862F3" w14:textId="77777777" w:rsidR="00123449" w:rsidRPr="00060D9A" w:rsidRDefault="00581773" w:rsidP="00123449">
          <w:pPr>
            <w:rPr>
              <w:rStyle w:val="GeneralAviation"/>
              <w:color w:val="auto"/>
            </w:rPr>
          </w:pPr>
          <w:r w:rsidRPr="00060D9A">
            <w:rPr>
              <w:rStyle w:val="GeneralAviation"/>
              <w:color w:val="auto"/>
            </w:rPr>
            <w:t>SOPs</w:t>
          </w:r>
          <w:r w:rsidRPr="00060D9A">
            <w:rPr>
              <w:rStyle w:val="GeneralAviation"/>
              <w:color w:val="auto"/>
            </w:rPr>
            <w:tab/>
          </w:r>
          <w:r w:rsidRPr="00060D9A">
            <w:rPr>
              <w:rStyle w:val="GeneralAviation"/>
              <w:color w:val="auto"/>
            </w:rPr>
            <w:tab/>
          </w:r>
          <w:r w:rsidRPr="00060D9A">
            <w:rPr>
              <w:rStyle w:val="GeneralAviation"/>
              <w:color w:val="auto"/>
            </w:rPr>
            <w:tab/>
            <w:t>Standard Operating Procedures</w:t>
          </w:r>
        </w:p>
        <w:p w14:paraId="57B8D62C" w14:textId="77777777" w:rsidR="00123449" w:rsidRPr="00060D9A" w:rsidRDefault="00581773" w:rsidP="00123449">
          <w:pPr>
            <w:rPr>
              <w:rStyle w:val="GeneralAviation"/>
              <w:color w:val="auto"/>
            </w:rPr>
          </w:pPr>
          <w:r w:rsidRPr="00060D9A">
            <w:rPr>
              <w:rStyle w:val="GeneralAviation"/>
              <w:color w:val="auto"/>
            </w:rPr>
            <w:t>SPECI</w:t>
          </w:r>
          <w:r w:rsidRPr="00060D9A">
            <w:rPr>
              <w:rStyle w:val="GeneralAviation"/>
              <w:color w:val="auto"/>
            </w:rPr>
            <w:tab/>
          </w:r>
          <w:r w:rsidRPr="00060D9A">
            <w:rPr>
              <w:rStyle w:val="GeneralAviation"/>
              <w:color w:val="auto"/>
            </w:rPr>
            <w:tab/>
          </w:r>
          <w:r w:rsidRPr="00060D9A">
            <w:rPr>
              <w:rStyle w:val="GeneralAviation"/>
              <w:color w:val="auto"/>
            </w:rPr>
            <w:tab/>
            <w:t>Aviation Selected Special Weather Report</w:t>
          </w:r>
        </w:p>
        <w:p w14:paraId="68FD4447" w14:textId="77777777" w:rsidR="00123449" w:rsidRPr="00060D9A" w:rsidRDefault="00581773" w:rsidP="00123449">
          <w:pPr>
            <w:rPr>
              <w:rStyle w:val="GeneralAviation"/>
              <w:color w:val="auto"/>
            </w:rPr>
          </w:pPr>
          <w:r w:rsidRPr="00060D9A">
            <w:rPr>
              <w:rStyle w:val="GeneralAviation"/>
              <w:color w:val="auto"/>
            </w:rPr>
            <w:t>SSR</w:t>
          </w:r>
          <w:r w:rsidRPr="00060D9A">
            <w:rPr>
              <w:rStyle w:val="GeneralAviation"/>
              <w:color w:val="auto"/>
            </w:rPr>
            <w:tab/>
          </w:r>
          <w:r w:rsidRPr="00060D9A">
            <w:rPr>
              <w:rStyle w:val="GeneralAviation"/>
              <w:color w:val="auto"/>
            </w:rPr>
            <w:tab/>
          </w:r>
          <w:r w:rsidRPr="00060D9A">
            <w:rPr>
              <w:rStyle w:val="GeneralAviation"/>
              <w:color w:val="auto"/>
            </w:rPr>
            <w:tab/>
            <w:t>Secondary Surveillance Radar</w:t>
          </w:r>
        </w:p>
        <w:p w14:paraId="57314004" w14:textId="77777777" w:rsidR="00123449" w:rsidRPr="00060D9A" w:rsidRDefault="00581773" w:rsidP="00123449">
          <w:pPr>
            <w:rPr>
              <w:rStyle w:val="GeneralAviation"/>
              <w:color w:val="auto"/>
            </w:rPr>
          </w:pPr>
          <w:r w:rsidRPr="00060D9A">
            <w:rPr>
              <w:rStyle w:val="GeneralAviation"/>
              <w:color w:val="auto"/>
            </w:rPr>
            <w:t>STAR</w:t>
          </w:r>
          <w:r w:rsidRPr="00060D9A">
            <w:rPr>
              <w:rStyle w:val="GeneralAviation"/>
              <w:color w:val="auto"/>
            </w:rPr>
            <w:tab/>
          </w:r>
          <w:r w:rsidRPr="00060D9A">
            <w:rPr>
              <w:rStyle w:val="GeneralAviation"/>
              <w:color w:val="auto"/>
            </w:rPr>
            <w:tab/>
          </w:r>
          <w:r w:rsidRPr="00060D9A">
            <w:rPr>
              <w:rStyle w:val="GeneralAviation"/>
              <w:color w:val="auto"/>
            </w:rPr>
            <w:tab/>
            <w:t>Standard Instrument Arrival (Route)</w:t>
          </w:r>
        </w:p>
        <w:p w14:paraId="1771CCB2" w14:textId="77777777" w:rsidR="00123449" w:rsidRPr="00060D9A" w:rsidRDefault="00581773" w:rsidP="00123449">
          <w:pPr>
            <w:rPr>
              <w:rStyle w:val="GeneralAviation"/>
              <w:color w:val="auto"/>
            </w:rPr>
          </w:pPr>
          <w:r w:rsidRPr="00060D9A">
            <w:rPr>
              <w:rStyle w:val="GeneralAviation"/>
              <w:color w:val="auto"/>
            </w:rPr>
            <w:t>STCA</w:t>
          </w:r>
          <w:r w:rsidRPr="00060D9A">
            <w:rPr>
              <w:rStyle w:val="GeneralAviation"/>
              <w:color w:val="auto"/>
            </w:rPr>
            <w:tab/>
          </w:r>
          <w:r w:rsidRPr="00060D9A">
            <w:rPr>
              <w:rStyle w:val="GeneralAviation"/>
              <w:color w:val="auto"/>
            </w:rPr>
            <w:tab/>
          </w:r>
          <w:r w:rsidRPr="00060D9A">
            <w:rPr>
              <w:rStyle w:val="GeneralAviation"/>
              <w:color w:val="auto"/>
            </w:rPr>
            <w:tab/>
            <w:t>Short</w:t>
          </w:r>
          <w:r w:rsidR="00B06FD5" w:rsidRPr="00060D9A">
            <w:rPr>
              <w:rStyle w:val="GeneralAviation"/>
              <w:color w:val="auto"/>
            </w:rPr>
            <w:t>-</w:t>
          </w:r>
          <w:r w:rsidRPr="00060D9A">
            <w:rPr>
              <w:rStyle w:val="GeneralAviation"/>
              <w:color w:val="auto"/>
            </w:rPr>
            <w:t>Term Conflict Alert</w:t>
          </w:r>
        </w:p>
        <w:p w14:paraId="03C68A15" w14:textId="77777777" w:rsidR="00123449" w:rsidRPr="00060D9A" w:rsidRDefault="00581773" w:rsidP="00123449">
          <w:pPr>
            <w:rPr>
              <w:rStyle w:val="GeneralAviation"/>
              <w:color w:val="auto"/>
            </w:rPr>
          </w:pPr>
          <w:r w:rsidRPr="00060D9A">
            <w:rPr>
              <w:rStyle w:val="GeneralAviation"/>
              <w:color w:val="auto"/>
            </w:rPr>
            <w:t>SVFR</w:t>
          </w:r>
          <w:r w:rsidRPr="00060D9A">
            <w:rPr>
              <w:rStyle w:val="GeneralAviation"/>
              <w:color w:val="auto"/>
            </w:rPr>
            <w:tab/>
          </w:r>
          <w:r w:rsidRPr="00060D9A">
            <w:rPr>
              <w:rStyle w:val="GeneralAviation"/>
              <w:color w:val="auto"/>
            </w:rPr>
            <w:tab/>
          </w:r>
          <w:r w:rsidRPr="00060D9A">
            <w:rPr>
              <w:rStyle w:val="GeneralAviation"/>
              <w:color w:val="auto"/>
            </w:rPr>
            <w:tab/>
            <w:t xml:space="preserve">Special Visual Flight Rules </w:t>
          </w:r>
        </w:p>
        <w:p w14:paraId="72ABEAB1" w14:textId="77777777" w:rsidR="00123449" w:rsidRPr="00060D9A" w:rsidRDefault="00581773" w:rsidP="00123449">
          <w:pPr>
            <w:rPr>
              <w:rStyle w:val="GeneralAviation"/>
              <w:color w:val="auto"/>
            </w:rPr>
          </w:pPr>
          <w:r w:rsidRPr="00060D9A">
            <w:rPr>
              <w:rStyle w:val="GeneralAviation"/>
              <w:color w:val="auto"/>
            </w:rPr>
            <w:t>TA</w:t>
          </w:r>
          <w:r w:rsidRPr="00060D9A">
            <w:rPr>
              <w:rStyle w:val="GeneralAviation"/>
              <w:color w:val="auto"/>
            </w:rPr>
            <w:tab/>
          </w:r>
          <w:r w:rsidRPr="00060D9A">
            <w:rPr>
              <w:rStyle w:val="GeneralAviation"/>
              <w:color w:val="auto"/>
            </w:rPr>
            <w:tab/>
          </w:r>
          <w:r w:rsidRPr="00060D9A">
            <w:rPr>
              <w:rStyle w:val="GeneralAviation"/>
              <w:color w:val="auto"/>
            </w:rPr>
            <w:tab/>
            <w:t>Traffic Alert (TCAS)</w:t>
          </w:r>
        </w:p>
        <w:p w14:paraId="485788CD" w14:textId="77777777" w:rsidR="00123449" w:rsidRPr="00060D9A" w:rsidRDefault="00581773" w:rsidP="00123449">
          <w:pPr>
            <w:rPr>
              <w:rStyle w:val="GeneralAviation"/>
              <w:color w:val="auto"/>
            </w:rPr>
          </w:pPr>
          <w:r w:rsidRPr="00060D9A">
            <w:rPr>
              <w:rStyle w:val="GeneralAviation"/>
              <w:color w:val="auto"/>
            </w:rPr>
            <w:t>TACAN</w:t>
          </w:r>
          <w:r w:rsidRPr="00060D9A">
            <w:rPr>
              <w:rStyle w:val="GeneralAviation"/>
              <w:color w:val="auto"/>
            </w:rPr>
            <w:tab/>
          </w:r>
          <w:r w:rsidRPr="00060D9A">
            <w:rPr>
              <w:rStyle w:val="GeneralAviation"/>
              <w:color w:val="auto"/>
            </w:rPr>
            <w:tab/>
            <w:t>UHF Tactical Air Navigation Aid</w:t>
          </w:r>
        </w:p>
        <w:p w14:paraId="61280E17" w14:textId="77777777" w:rsidR="00123449" w:rsidRPr="00060D9A" w:rsidRDefault="00581773" w:rsidP="00123449">
          <w:pPr>
            <w:rPr>
              <w:rStyle w:val="GeneralAviation"/>
              <w:color w:val="auto"/>
            </w:rPr>
          </w:pPr>
          <w:r w:rsidRPr="00060D9A">
            <w:rPr>
              <w:rStyle w:val="GeneralAviation"/>
              <w:color w:val="auto"/>
            </w:rPr>
            <w:lastRenderedPageBreak/>
            <w:t>TAF</w:t>
          </w:r>
          <w:r w:rsidRPr="00060D9A">
            <w:rPr>
              <w:rStyle w:val="GeneralAviation"/>
              <w:color w:val="auto"/>
            </w:rPr>
            <w:tab/>
          </w:r>
          <w:r w:rsidRPr="00060D9A">
            <w:rPr>
              <w:rStyle w:val="GeneralAviation"/>
              <w:color w:val="auto"/>
            </w:rPr>
            <w:tab/>
          </w:r>
          <w:r w:rsidRPr="00060D9A">
            <w:rPr>
              <w:rStyle w:val="GeneralAviation"/>
              <w:color w:val="auto"/>
            </w:rPr>
            <w:tab/>
            <w:t>Terminal Area (Aerodrome) Forecast</w:t>
          </w:r>
        </w:p>
        <w:p w14:paraId="58B17E97" w14:textId="77777777" w:rsidR="00123449" w:rsidRPr="00060D9A" w:rsidRDefault="00581773" w:rsidP="00123449">
          <w:pPr>
            <w:rPr>
              <w:rStyle w:val="GeneralAviation"/>
              <w:color w:val="auto"/>
            </w:rPr>
          </w:pPr>
          <w:r w:rsidRPr="00060D9A">
            <w:rPr>
              <w:rStyle w:val="GeneralAviation"/>
              <w:color w:val="auto"/>
            </w:rPr>
            <w:t>TAWS</w:t>
          </w:r>
          <w:r w:rsidRPr="00060D9A">
            <w:rPr>
              <w:rStyle w:val="GeneralAviation"/>
              <w:color w:val="auto"/>
            </w:rPr>
            <w:tab/>
          </w:r>
          <w:r w:rsidRPr="00060D9A">
            <w:rPr>
              <w:rStyle w:val="GeneralAviation"/>
              <w:color w:val="auto"/>
            </w:rPr>
            <w:tab/>
          </w:r>
          <w:r w:rsidRPr="00060D9A">
            <w:rPr>
              <w:rStyle w:val="GeneralAviation"/>
              <w:color w:val="auto"/>
            </w:rPr>
            <w:tab/>
            <w:t>Terrain Awareness and Warning System</w:t>
          </w:r>
        </w:p>
        <w:p w14:paraId="2C5258D3" w14:textId="77777777" w:rsidR="00123449" w:rsidRPr="00060D9A" w:rsidRDefault="00581773" w:rsidP="00123449">
          <w:pPr>
            <w:rPr>
              <w:rStyle w:val="GeneralAviation"/>
              <w:color w:val="auto"/>
            </w:rPr>
          </w:pPr>
          <w:r w:rsidRPr="00060D9A">
            <w:rPr>
              <w:rStyle w:val="GeneralAviation"/>
              <w:color w:val="auto"/>
            </w:rPr>
            <w:t>TBO</w:t>
          </w:r>
          <w:r w:rsidRPr="00060D9A">
            <w:rPr>
              <w:rStyle w:val="GeneralAviation"/>
              <w:color w:val="auto"/>
            </w:rPr>
            <w:tab/>
          </w:r>
          <w:r w:rsidRPr="00060D9A">
            <w:rPr>
              <w:rStyle w:val="GeneralAviation"/>
              <w:color w:val="auto"/>
            </w:rPr>
            <w:tab/>
          </w:r>
          <w:r w:rsidRPr="00060D9A">
            <w:rPr>
              <w:rStyle w:val="GeneralAviation"/>
              <w:color w:val="auto"/>
            </w:rPr>
            <w:tab/>
            <w:t>Trajectory-Based Operations</w:t>
          </w:r>
        </w:p>
        <w:p w14:paraId="6E2654B1" w14:textId="77777777" w:rsidR="00123449" w:rsidRPr="00060D9A" w:rsidRDefault="00581773" w:rsidP="00123449">
          <w:pPr>
            <w:rPr>
              <w:rStyle w:val="GeneralAviation"/>
              <w:color w:val="auto"/>
            </w:rPr>
          </w:pPr>
          <w:r w:rsidRPr="00060D9A">
            <w:rPr>
              <w:rStyle w:val="GeneralAviation"/>
              <w:color w:val="auto"/>
            </w:rPr>
            <w:t>T</w:t>
          </w:r>
          <w:r w:rsidR="001D3FCD">
            <w:rPr>
              <w:rStyle w:val="GeneralAviation"/>
              <w:color w:val="auto"/>
            </w:rPr>
            <w:t xml:space="preserve">CAC </w:t>
          </w:r>
          <w:r w:rsidRPr="00060D9A">
            <w:rPr>
              <w:rStyle w:val="GeneralAviation"/>
              <w:color w:val="auto"/>
            </w:rPr>
            <w:tab/>
          </w:r>
          <w:r w:rsidRPr="00060D9A">
            <w:rPr>
              <w:rStyle w:val="GeneralAviation"/>
              <w:color w:val="auto"/>
            </w:rPr>
            <w:tab/>
          </w:r>
          <w:r w:rsidRPr="00060D9A">
            <w:rPr>
              <w:rStyle w:val="GeneralAviation"/>
              <w:color w:val="auto"/>
            </w:rPr>
            <w:tab/>
            <w:t>Tropical Cyclone Advisory Centre</w:t>
          </w:r>
        </w:p>
        <w:p w14:paraId="4F8BF36D" w14:textId="77777777" w:rsidR="00123449" w:rsidRPr="00060D9A" w:rsidRDefault="00581773" w:rsidP="00123449">
          <w:pPr>
            <w:rPr>
              <w:rStyle w:val="GeneralAviation"/>
              <w:color w:val="auto"/>
            </w:rPr>
          </w:pPr>
          <w:r w:rsidRPr="00060D9A">
            <w:rPr>
              <w:rStyle w:val="GeneralAviation"/>
              <w:color w:val="auto"/>
            </w:rPr>
            <w:t>TCAS</w:t>
          </w:r>
          <w:r w:rsidRPr="00060D9A">
            <w:rPr>
              <w:rStyle w:val="GeneralAviation"/>
              <w:color w:val="auto"/>
            </w:rPr>
            <w:tab/>
          </w:r>
          <w:r w:rsidRPr="00060D9A">
            <w:rPr>
              <w:rStyle w:val="GeneralAviation"/>
              <w:color w:val="auto"/>
            </w:rPr>
            <w:tab/>
          </w:r>
          <w:r w:rsidRPr="00060D9A">
            <w:rPr>
              <w:rStyle w:val="GeneralAviation"/>
              <w:color w:val="auto"/>
            </w:rPr>
            <w:tab/>
            <w:t>Traffic Alert and Collision Avoidance System</w:t>
          </w:r>
        </w:p>
        <w:p w14:paraId="47067071" w14:textId="77777777" w:rsidR="00123449" w:rsidRPr="00060D9A" w:rsidRDefault="00581773" w:rsidP="00123449">
          <w:pPr>
            <w:rPr>
              <w:rStyle w:val="GeneralAviation"/>
              <w:color w:val="auto"/>
            </w:rPr>
          </w:pPr>
          <w:r w:rsidRPr="00060D9A">
            <w:rPr>
              <w:rStyle w:val="GeneralAviation"/>
              <w:color w:val="auto"/>
            </w:rPr>
            <w:t>TODA</w:t>
          </w:r>
          <w:r w:rsidRPr="00060D9A">
            <w:rPr>
              <w:rStyle w:val="GeneralAviation"/>
              <w:color w:val="auto"/>
            </w:rPr>
            <w:tab/>
          </w:r>
          <w:r w:rsidRPr="00060D9A">
            <w:rPr>
              <w:rStyle w:val="GeneralAviation"/>
              <w:color w:val="auto"/>
            </w:rPr>
            <w:tab/>
          </w:r>
          <w:r w:rsidRPr="00060D9A">
            <w:rPr>
              <w:rStyle w:val="GeneralAviation"/>
              <w:color w:val="auto"/>
            </w:rPr>
            <w:tab/>
            <w:t>Take-Off Distance Available</w:t>
          </w:r>
        </w:p>
        <w:p w14:paraId="5D1482B4" w14:textId="77777777" w:rsidR="00123449" w:rsidRPr="00060D9A" w:rsidRDefault="00581773" w:rsidP="00123449">
          <w:pPr>
            <w:rPr>
              <w:rStyle w:val="GeneralAviation"/>
              <w:color w:val="auto"/>
            </w:rPr>
          </w:pPr>
          <w:r w:rsidRPr="00060D9A">
            <w:rPr>
              <w:rStyle w:val="GeneralAviation"/>
              <w:color w:val="auto"/>
            </w:rPr>
            <w:t>TORA</w:t>
          </w:r>
          <w:r w:rsidRPr="00060D9A">
            <w:rPr>
              <w:rStyle w:val="GeneralAviation"/>
              <w:color w:val="auto"/>
            </w:rPr>
            <w:tab/>
          </w:r>
          <w:r w:rsidRPr="00060D9A">
            <w:rPr>
              <w:rStyle w:val="GeneralAviation"/>
              <w:color w:val="auto"/>
            </w:rPr>
            <w:tab/>
          </w:r>
          <w:r w:rsidRPr="00060D9A">
            <w:rPr>
              <w:rStyle w:val="GeneralAviation"/>
              <w:color w:val="auto"/>
            </w:rPr>
            <w:tab/>
            <w:t>Take-Off Run Available</w:t>
          </w:r>
        </w:p>
        <w:p w14:paraId="76E7238E" w14:textId="77777777" w:rsidR="00B06FD5" w:rsidRPr="00060D9A" w:rsidRDefault="00581773" w:rsidP="00123449">
          <w:pPr>
            <w:rPr>
              <w:rStyle w:val="GeneralAviation"/>
              <w:color w:val="auto"/>
            </w:rPr>
          </w:pPr>
          <w:r w:rsidRPr="00060D9A">
            <w:rPr>
              <w:rStyle w:val="GeneralAviation"/>
              <w:color w:val="auto"/>
            </w:rPr>
            <w:t>TRA</w:t>
          </w:r>
          <w:r w:rsidRPr="00060D9A">
            <w:rPr>
              <w:rStyle w:val="GeneralAviation"/>
              <w:color w:val="auto"/>
            </w:rPr>
            <w:tab/>
          </w:r>
          <w:r w:rsidRPr="00060D9A">
            <w:rPr>
              <w:rStyle w:val="GeneralAviation"/>
              <w:color w:val="auto"/>
            </w:rPr>
            <w:tab/>
          </w:r>
          <w:r w:rsidRPr="00060D9A">
            <w:rPr>
              <w:rStyle w:val="GeneralAviation"/>
              <w:color w:val="auto"/>
            </w:rPr>
            <w:tab/>
            <w:t>Temporary Reserved Airspace or Temporary Reserved Area</w:t>
          </w:r>
        </w:p>
        <w:p w14:paraId="1C4BFB92" w14:textId="77777777" w:rsidR="00123449" w:rsidRPr="00060D9A" w:rsidRDefault="00581773" w:rsidP="00123449">
          <w:pPr>
            <w:rPr>
              <w:rStyle w:val="GeneralAviation"/>
              <w:color w:val="auto"/>
            </w:rPr>
          </w:pPr>
          <w:r w:rsidRPr="00060D9A">
            <w:rPr>
              <w:rStyle w:val="GeneralAviation"/>
              <w:color w:val="auto"/>
            </w:rPr>
            <w:t>TRM</w:t>
          </w:r>
          <w:r w:rsidRPr="00060D9A">
            <w:rPr>
              <w:rStyle w:val="GeneralAviation"/>
              <w:color w:val="auto"/>
            </w:rPr>
            <w:tab/>
          </w:r>
          <w:r w:rsidRPr="00060D9A">
            <w:rPr>
              <w:rStyle w:val="GeneralAviation"/>
              <w:color w:val="auto"/>
            </w:rPr>
            <w:tab/>
          </w:r>
          <w:r w:rsidRPr="00060D9A">
            <w:rPr>
              <w:rStyle w:val="GeneralAviation"/>
              <w:color w:val="auto"/>
            </w:rPr>
            <w:tab/>
            <w:t>Team Resource Management</w:t>
          </w:r>
        </w:p>
        <w:p w14:paraId="29FEC29E"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TSA</w:t>
            </w:r>
          </w:smartTag>
          <w:r w:rsidRPr="00060D9A">
            <w:rPr>
              <w:rStyle w:val="GeneralAviation"/>
              <w:color w:val="auto"/>
            </w:rPr>
            <w:tab/>
          </w:r>
          <w:r w:rsidRPr="00060D9A">
            <w:rPr>
              <w:rStyle w:val="GeneralAviation"/>
              <w:color w:val="auto"/>
            </w:rPr>
            <w:tab/>
          </w:r>
          <w:r w:rsidRPr="00060D9A">
            <w:rPr>
              <w:rStyle w:val="GeneralAviation"/>
              <w:color w:val="auto"/>
            </w:rPr>
            <w:tab/>
            <w:t>Temporary Segregated Area</w:t>
          </w:r>
        </w:p>
        <w:p w14:paraId="2D7CF22E" w14:textId="77777777" w:rsidR="00123449" w:rsidRPr="00060D9A" w:rsidRDefault="00581773" w:rsidP="00123449">
          <w:pPr>
            <w:rPr>
              <w:rStyle w:val="GeneralAviation"/>
              <w:color w:val="auto"/>
            </w:rPr>
          </w:pPr>
          <w:r w:rsidRPr="00060D9A">
            <w:rPr>
              <w:rStyle w:val="GeneralAviation"/>
              <w:color w:val="auto"/>
            </w:rPr>
            <w:t>TSE</w:t>
          </w:r>
          <w:r w:rsidRPr="00060D9A">
            <w:rPr>
              <w:rStyle w:val="GeneralAviation"/>
              <w:color w:val="auto"/>
            </w:rPr>
            <w:tab/>
          </w:r>
          <w:r w:rsidRPr="00060D9A">
            <w:rPr>
              <w:rStyle w:val="GeneralAviation"/>
              <w:color w:val="auto"/>
            </w:rPr>
            <w:tab/>
          </w:r>
          <w:r w:rsidRPr="00060D9A">
            <w:rPr>
              <w:rStyle w:val="GeneralAviation"/>
              <w:color w:val="auto"/>
            </w:rPr>
            <w:tab/>
            <w:t>Total System Error</w:t>
          </w:r>
        </w:p>
        <w:p w14:paraId="2D638CD4"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TWR</w:t>
            </w:r>
          </w:smartTag>
          <w:r w:rsidRPr="00060D9A">
            <w:rPr>
              <w:rStyle w:val="GeneralAviation"/>
              <w:color w:val="auto"/>
            </w:rPr>
            <w:tab/>
          </w:r>
          <w:r w:rsidRPr="00060D9A">
            <w:rPr>
              <w:rStyle w:val="GeneralAviation"/>
              <w:color w:val="auto"/>
            </w:rPr>
            <w:tab/>
          </w:r>
          <w:r w:rsidRPr="00060D9A">
            <w:rPr>
              <w:rStyle w:val="GeneralAviation"/>
              <w:color w:val="auto"/>
            </w:rPr>
            <w:tab/>
            <w:t xml:space="preserve">Tower Control Unit (Aerodrome Control Tower) </w:t>
          </w:r>
        </w:p>
        <w:p w14:paraId="5F1E6ABE" w14:textId="77777777" w:rsidR="00123449" w:rsidRPr="00060D9A" w:rsidRDefault="00581773" w:rsidP="00123449">
          <w:pPr>
            <w:rPr>
              <w:rStyle w:val="GeneralAviation"/>
              <w:color w:val="auto"/>
            </w:rPr>
          </w:pPr>
          <w:r w:rsidRPr="00060D9A">
            <w:rPr>
              <w:rStyle w:val="GeneralAviation"/>
              <w:color w:val="auto"/>
            </w:rPr>
            <w:t>UAS</w:t>
          </w:r>
          <w:r w:rsidRPr="00060D9A">
            <w:rPr>
              <w:rStyle w:val="GeneralAviation"/>
              <w:color w:val="auto"/>
            </w:rPr>
            <w:tab/>
          </w:r>
          <w:r w:rsidRPr="00060D9A">
            <w:rPr>
              <w:rStyle w:val="GeneralAviation"/>
              <w:color w:val="auto"/>
            </w:rPr>
            <w:tab/>
          </w:r>
          <w:r w:rsidRPr="00060D9A">
            <w:rPr>
              <w:rStyle w:val="GeneralAviation"/>
              <w:color w:val="auto"/>
            </w:rPr>
            <w:tab/>
            <w:t>Unmanned Aircraft System</w:t>
          </w:r>
        </w:p>
        <w:p w14:paraId="2CF1F109" w14:textId="77777777" w:rsidR="00123449" w:rsidRPr="00060D9A" w:rsidRDefault="00581773" w:rsidP="00123449">
          <w:pPr>
            <w:rPr>
              <w:rStyle w:val="GeneralAviation"/>
              <w:color w:val="auto"/>
            </w:rPr>
          </w:pPr>
          <w:r w:rsidRPr="00060D9A">
            <w:rPr>
              <w:rStyle w:val="GeneralAviation"/>
              <w:color w:val="auto"/>
            </w:rPr>
            <w:t>UDF</w:t>
          </w:r>
          <w:r w:rsidRPr="00060D9A">
            <w:rPr>
              <w:rStyle w:val="GeneralAviation"/>
              <w:color w:val="auto"/>
            </w:rPr>
            <w:tab/>
          </w:r>
          <w:r w:rsidRPr="00060D9A">
            <w:rPr>
              <w:rStyle w:val="GeneralAviation"/>
              <w:color w:val="auto"/>
            </w:rPr>
            <w:tab/>
          </w:r>
          <w:r w:rsidRPr="00060D9A">
            <w:rPr>
              <w:rStyle w:val="GeneralAviation"/>
              <w:color w:val="auto"/>
            </w:rPr>
            <w:tab/>
            <w:t>Ultra High Frequency Direction Finder</w:t>
          </w:r>
        </w:p>
        <w:p w14:paraId="58B8C354" w14:textId="77777777" w:rsidR="00123449" w:rsidRPr="00060D9A" w:rsidRDefault="00581773" w:rsidP="00123449">
          <w:pPr>
            <w:rPr>
              <w:rStyle w:val="GeneralAviation"/>
              <w:color w:val="auto"/>
            </w:rPr>
          </w:pPr>
          <w:r w:rsidRPr="00060D9A">
            <w:rPr>
              <w:rStyle w:val="GeneralAviation"/>
              <w:color w:val="auto"/>
            </w:rPr>
            <w:t>UHF</w:t>
          </w:r>
          <w:r w:rsidRPr="00060D9A">
            <w:rPr>
              <w:rStyle w:val="GeneralAviation"/>
              <w:color w:val="auto"/>
            </w:rPr>
            <w:tab/>
          </w:r>
          <w:r w:rsidRPr="00060D9A">
            <w:rPr>
              <w:rStyle w:val="GeneralAviation"/>
              <w:color w:val="auto"/>
            </w:rPr>
            <w:tab/>
          </w:r>
          <w:r w:rsidRPr="00060D9A">
            <w:rPr>
              <w:rStyle w:val="GeneralAviation"/>
              <w:color w:val="auto"/>
            </w:rPr>
            <w:tab/>
            <w:t>Ultra High Frequency</w:t>
          </w:r>
        </w:p>
        <w:p w14:paraId="432A5E48" w14:textId="77777777" w:rsidR="00123449" w:rsidRPr="00060D9A" w:rsidRDefault="00581773" w:rsidP="00123449">
          <w:pPr>
            <w:rPr>
              <w:rStyle w:val="GeneralAviation"/>
              <w:color w:val="auto"/>
            </w:rPr>
          </w:pPr>
          <w:r w:rsidRPr="00060D9A">
            <w:rPr>
              <w:rStyle w:val="GeneralAviation"/>
              <w:color w:val="auto"/>
            </w:rPr>
            <w:t>UTC</w:t>
          </w:r>
          <w:r w:rsidRPr="00060D9A">
            <w:rPr>
              <w:rStyle w:val="GeneralAviation"/>
              <w:color w:val="auto"/>
            </w:rPr>
            <w:tab/>
          </w:r>
          <w:r w:rsidRPr="00060D9A">
            <w:rPr>
              <w:rStyle w:val="GeneralAviation"/>
              <w:color w:val="auto"/>
            </w:rPr>
            <w:tab/>
          </w:r>
          <w:r w:rsidRPr="00060D9A">
            <w:rPr>
              <w:rStyle w:val="GeneralAviation"/>
              <w:color w:val="auto"/>
            </w:rPr>
            <w:tab/>
            <w:t>Coordinated Universal Time</w:t>
          </w:r>
        </w:p>
        <w:p w14:paraId="4B6FD828" w14:textId="77777777" w:rsidR="00123449" w:rsidRPr="00060D9A" w:rsidRDefault="00581773" w:rsidP="00123449">
          <w:pPr>
            <w:rPr>
              <w:rStyle w:val="GeneralAviation"/>
              <w:color w:val="auto"/>
            </w:rPr>
          </w:pPr>
          <w:r w:rsidRPr="00060D9A">
            <w:rPr>
              <w:rStyle w:val="GeneralAviation"/>
              <w:color w:val="auto"/>
            </w:rPr>
            <w:t>VAAC</w:t>
          </w:r>
          <w:r w:rsidRPr="00060D9A">
            <w:rPr>
              <w:rStyle w:val="GeneralAviation"/>
              <w:color w:val="auto"/>
            </w:rPr>
            <w:tab/>
          </w:r>
          <w:r w:rsidRPr="00060D9A">
            <w:rPr>
              <w:rStyle w:val="GeneralAviation"/>
              <w:color w:val="auto"/>
            </w:rPr>
            <w:tab/>
          </w:r>
          <w:r w:rsidRPr="00060D9A">
            <w:rPr>
              <w:rStyle w:val="GeneralAviation"/>
              <w:color w:val="auto"/>
            </w:rPr>
            <w:tab/>
            <w:t>Volcanic Ash Advisory Centre</w:t>
          </w:r>
        </w:p>
        <w:p w14:paraId="1CC454DE" w14:textId="77777777" w:rsidR="00123449" w:rsidRPr="00060D9A" w:rsidRDefault="00581773" w:rsidP="00123449">
          <w:pPr>
            <w:rPr>
              <w:rStyle w:val="GeneralAviation"/>
              <w:color w:val="auto"/>
            </w:rPr>
          </w:pPr>
          <w:r w:rsidRPr="00060D9A">
            <w:rPr>
              <w:rStyle w:val="GeneralAviation"/>
              <w:color w:val="auto"/>
            </w:rPr>
            <w:t>VASI</w:t>
          </w:r>
          <w:r w:rsidRPr="00060D9A">
            <w:rPr>
              <w:rStyle w:val="GeneralAviation"/>
              <w:color w:val="auto"/>
            </w:rPr>
            <w:tab/>
          </w:r>
          <w:r w:rsidRPr="00060D9A">
            <w:rPr>
              <w:rStyle w:val="GeneralAviation"/>
              <w:color w:val="auto"/>
            </w:rPr>
            <w:tab/>
          </w:r>
          <w:r w:rsidRPr="00060D9A">
            <w:rPr>
              <w:rStyle w:val="GeneralAviation"/>
              <w:color w:val="auto"/>
            </w:rPr>
            <w:tab/>
            <w:t>Visual Approach Slope Indicator</w:t>
          </w:r>
        </w:p>
        <w:p w14:paraId="32F8966D" w14:textId="77777777" w:rsidR="00123449" w:rsidRPr="00060D9A" w:rsidRDefault="00581773" w:rsidP="00123449">
          <w:pPr>
            <w:rPr>
              <w:rStyle w:val="GeneralAviation"/>
              <w:color w:val="auto"/>
            </w:rPr>
          </w:pPr>
          <w:r w:rsidRPr="00060D9A">
            <w:rPr>
              <w:rStyle w:val="GeneralAviation"/>
              <w:color w:val="auto"/>
            </w:rPr>
            <w:t>VDF</w:t>
          </w:r>
          <w:r w:rsidRPr="00060D9A">
            <w:rPr>
              <w:rStyle w:val="GeneralAviation"/>
              <w:color w:val="auto"/>
            </w:rPr>
            <w:tab/>
          </w:r>
          <w:r w:rsidRPr="00060D9A">
            <w:rPr>
              <w:rStyle w:val="GeneralAviation"/>
              <w:color w:val="auto"/>
            </w:rPr>
            <w:tab/>
          </w:r>
          <w:r w:rsidRPr="00060D9A">
            <w:rPr>
              <w:rStyle w:val="GeneralAviation"/>
              <w:color w:val="auto"/>
            </w:rPr>
            <w:tab/>
            <w:t>Very High Frequency Direction Finder</w:t>
          </w:r>
        </w:p>
        <w:p w14:paraId="05AF9BE8" w14:textId="77777777" w:rsidR="00123449" w:rsidRPr="00060D9A" w:rsidRDefault="00581773" w:rsidP="00123449">
          <w:pPr>
            <w:rPr>
              <w:rStyle w:val="GeneralAviation"/>
              <w:color w:val="auto"/>
            </w:rPr>
          </w:pPr>
          <w:r w:rsidRPr="00060D9A">
            <w:rPr>
              <w:rStyle w:val="GeneralAviation"/>
              <w:color w:val="auto"/>
            </w:rPr>
            <w:t>VFR</w:t>
          </w:r>
          <w:r w:rsidRPr="00060D9A">
            <w:rPr>
              <w:rStyle w:val="GeneralAviation"/>
              <w:color w:val="auto"/>
            </w:rPr>
            <w:tab/>
          </w:r>
          <w:r w:rsidRPr="00060D9A">
            <w:rPr>
              <w:rStyle w:val="GeneralAviation"/>
              <w:color w:val="auto"/>
            </w:rPr>
            <w:tab/>
          </w:r>
          <w:r w:rsidRPr="00060D9A">
            <w:rPr>
              <w:rStyle w:val="GeneralAviation"/>
              <w:color w:val="auto"/>
            </w:rPr>
            <w:tab/>
            <w:t>Visual Flight Rules</w:t>
          </w:r>
        </w:p>
        <w:p w14:paraId="3CFCD19F" w14:textId="77777777" w:rsidR="00123449" w:rsidRPr="00060D9A" w:rsidRDefault="00581773" w:rsidP="00123449">
          <w:pPr>
            <w:rPr>
              <w:rStyle w:val="GeneralAviation"/>
              <w:color w:val="auto"/>
            </w:rPr>
          </w:pPr>
          <w:r w:rsidRPr="00060D9A">
            <w:rPr>
              <w:rStyle w:val="GeneralAviation"/>
              <w:color w:val="auto"/>
            </w:rPr>
            <w:t>VHF</w:t>
          </w:r>
          <w:r w:rsidRPr="00060D9A">
            <w:rPr>
              <w:rStyle w:val="GeneralAviation"/>
              <w:color w:val="auto"/>
            </w:rPr>
            <w:tab/>
          </w:r>
          <w:r w:rsidRPr="00060D9A">
            <w:rPr>
              <w:rStyle w:val="GeneralAviation"/>
              <w:color w:val="auto"/>
            </w:rPr>
            <w:tab/>
          </w:r>
          <w:r w:rsidRPr="00060D9A">
            <w:rPr>
              <w:rStyle w:val="GeneralAviation"/>
              <w:color w:val="auto"/>
            </w:rPr>
            <w:tab/>
            <w:t>Very High Frequency</w:t>
          </w:r>
        </w:p>
        <w:p w14:paraId="4A029F65" w14:textId="77777777" w:rsidR="00123449" w:rsidRPr="00060D9A" w:rsidRDefault="00581773" w:rsidP="00123449">
          <w:pPr>
            <w:rPr>
              <w:rStyle w:val="GeneralAviation"/>
              <w:color w:val="auto"/>
            </w:rPr>
          </w:pPr>
          <w:smartTag w:uri="urn:schemas-microsoft-com:office:smarttags" w:element="stockticker">
            <w:r w:rsidRPr="00060D9A">
              <w:rPr>
                <w:rStyle w:val="GeneralAviation"/>
                <w:color w:val="auto"/>
              </w:rPr>
              <w:t>VMC</w:t>
            </w:r>
          </w:smartTag>
          <w:r w:rsidRPr="00060D9A">
            <w:rPr>
              <w:rStyle w:val="GeneralAviation"/>
              <w:color w:val="auto"/>
            </w:rPr>
            <w:tab/>
          </w:r>
          <w:r w:rsidRPr="00060D9A">
            <w:rPr>
              <w:rStyle w:val="GeneralAviation"/>
              <w:color w:val="auto"/>
            </w:rPr>
            <w:tab/>
          </w:r>
          <w:r w:rsidRPr="00060D9A">
            <w:rPr>
              <w:rStyle w:val="GeneralAviation"/>
              <w:color w:val="auto"/>
            </w:rPr>
            <w:tab/>
            <w:t>Visual Meteorological Conditions</w:t>
          </w:r>
        </w:p>
        <w:p w14:paraId="61A9CF57" w14:textId="77777777" w:rsidR="00123449" w:rsidRPr="00060D9A" w:rsidRDefault="00581773" w:rsidP="00123449">
          <w:pPr>
            <w:rPr>
              <w:rStyle w:val="GeneralAviation"/>
              <w:color w:val="auto"/>
            </w:rPr>
          </w:pPr>
          <w:r w:rsidRPr="00060D9A">
            <w:rPr>
              <w:rStyle w:val="GeneralAviation"/>
              <w:color w:val="auto"/>
            </w:rPr>
            <w:t>VNAV</w:t>
          </w:r>
          <w:r w:rsidRPr="00060D9A">
            <w:rPr>
              <w:rStyle w:val="GeneralAviation"/>
              <w:color w:val="auto"/>
            </w:rPr>
            <w:tab/>
          </w:r>
          <w:r w:rsidRPr="00060D9A">
            <w:rPr>
              <w:rStyle w:val="GeneralAviation"/>
              <w:color w:val="auto"/>
            </w:rPr>
            <w:tab/>
          </w:r>
          <w:r w:rsidRPr="00060D9A">
            <w:rPr>
              <w:rStyle w:val="GeneralAviation"/>
              <w:color w:val="auto"/>
            </w:rPr>
            <w:tab/>
            <w:t>Vertical Navigation</w:t>
          </w:r>
        </w:p>
        <w:p w14:paraId="4A841ACA" w14:textId="77777777" w:rsidR="00123449" w:rsidRPr="00060D9A" w:rsidRDefault="00581773" w:rsidP="00123449">
          <w:pPr>
            <w:rPr>
              <w:rStyle w:val="GeneralAviation"/>
              <w:color w:val="auto"/>
            </w:rPr>
          </w:pPr>
          <w:r w:rsidRPr="00060D9A">
            <w:rPr>
              <w:rStyle w:val="GeneralAviation"/>
              <w:color w:val="auto"/>
            </w:rPr>
            <w:t>VOLMET</w:t>
          </w:r>
          <w:r w:rsidRPr="00060D9A">
            <w:rPr>
              <w:rStyle w:val="GeneralAviation"/>
              <w:color w:val="auto"/>
            </w:rPr>
            <w:tab/>
          </w:r>
          <w:r w:rsidRPr="00060D9A">
            <w:rPr>
              <w:rStyle w:val="GeneralAviation"/>
              <w:color w:val="auto"/>
            </w:rPr>
            <w:tab/>
            <w:t>Routine Weather Reports Broadcast on VHF</w:t>
          </w:r>
        </w:p>
        <w:p w14:paraId="49049D96" w14:textId="77777777" w:rsidR="00123449" w:rsidRPr="00060D9A" w:rsidRDefault="00581773" w:rsidP="00123449">
          <w:pPr>
            <w:rPr>
              <w:rStyle w:val="GeneralAviation"/>
              <w:color w:val="auto"/>
            </w:rPr>
          </w:pPr>
          <w:r w:rsidRPr="00060D9A">
            <w:rPr>
              <w:rStyle w:val="GeneralAviation"/>
              <w:color w:val="auto"/>
            </w:rPr>
            <w:t>VOR</w:t>
          </w:r>
          <w:r w:rsidRPr="00060D9A">
            <w:rPr>
              <w:rStyle w:val="GeneralAviation"/>
              <w:color w:val="auto"/>
            </w:rPr>
            <w:tab/>
          </w:r>
          <w:r w:rsidRPr="00060D9A">
            <w:rPr>
              <w:rStyle w:val="GeneralAviation"/>
              <w:color w:val="auto"/>
            </w:rPr>
            <w:tab/>
          </w:r>
          <w:r w:rsidRPr="00060D9A">
            <w:rPr>
              <w:rStyle w:val="GeneralAviation"/>
              <w:color w:val="auto"/>
            </w:rPr>
            <w:tab/>
            <w:t>VHF Omni-directional Radio Range</w:t>
          </w:r>
        </w:p>
        <w:p w14:paraId="511E540A" w14:textId="77777777" w:rsidR="00123449" w:rsidRPr="00060D9A" w:rsidRDefault="00581773" w:rsidP="00123449">
          <w:pPr>
            <w:rPr>
              <w:rStyle w:val="GeneralAviation"/>
              <w:color w:val="auto"/>
            </w:rPr>
          </w:pPr>
          <w:r w:rsidRPr="00060D9A">
            <w:rPr>
              <w:rStyle w:val="GeneralAviation"/>
              <w:color w:val="auto"/>
            </w:rPr>
            <w:t>WAFC</w:t>
          </w:r>
          <w:r w:rsidRPr="00060D9A">
            <w:rPr>
              <w:rStyle w:val="GeneralAviation"/>
              <w:color w:val="auto"/>
            </w:rPr>
            <w:tab/>
          </w:r>
          <w:r w:rsidRPr="00060D9A">
            <w:rPr>
              <w:rStyle w:val="GeneralAviation"/>
              <w:color w:val="auto"/>
            </w:rPr>
            <w:tab/>
          </w:r>
          <w:r w:rsidRPr="00060D9A">
            <w:rPr>
              <w:rStyle w:val="GeneralAviation"/>
              <w:color w:val="auto"/>
            </w:rPr>
            <w:tab/>
            <w:t>World Area Forecast Centre</w:t>
          </w:r>
        </w:p>
        <w:p w14:paraId="138AE797" w14:textId="77777777" w:rsidR="00123449" w:rsidRPr="00060D9A" w:rsidRDefault="00581773" w:rsidP="00123449">
          <w:pPr>
            <w:rPr>
              <w:rStyle w:val="GeneralAviation"/>
              <w:color w:val="auto"/>
            </w:rPr>
          </w:pPr>
          <w:r w:rsidRPr="00060D9A">
            <w:rPr>
              <w:rStyle w:val="GeneralAviation"/>
              <w:color w:val="auto"/>
            </w:rPr>
            <w:t>WAFS</w:t>
          </w:r>
          <w:r w:rsidRPr="00060D9A">
            <w:rPr>
              <w:rStyle w:val="GeneralAviation"/>
              <w:color w:val="auto"/>
            </w:rPr>
            <w:tab/>
          </w:r>
          <w:r w:rsidRPr="00060D9A">
            <w:rPr>
              <w:rStyle w:val="GeneralAviation"/>
              <w:color w:val="auto"/>
            </w:rPr>
            <w:tab/>
          </w:r>
          <w:r w:rsidRPr="00060D9A">
            <w:rPr>
              <w:rStyle w:val="GeneralAviation"/>
              <w:color w:val="auto"/>
            </w:rPr>
            <w:tab/>
            <w:t>World Area Forecast System</w:t>
          </w:r>
        </w:p>
        <w:p w14:paraId="52E34B2B" w14:textId="77777777" w:rsidR="00123449" w:rsidRPr="00060D9A" w:rsidRDefault="00581773" w:rsidP="00123449">
          <w:pPr>
            <w:rPr>
              <w:rStyle w:val="GeneralAviation"/>
              <w:color w:val="auto"/>
            </w:rPr>
          </w:pPr>
          <w:r w:rsidRPr="00060D9A">
            <w:rPr>
              <w:rStyle w:val="GeneralAviation"/>
              <w:color w:val="auto"/>
            </w:rPr>
            <w:t>WAM</w:t>
          </w:r>
          <w:r w:rsidRPr="00060D9A">
            <w:rPr>
              <w:rStyle w:val="GeneralAviation"/>
              <w:color w:val="auto"/>
            </w:rPr>
            <w:tab/>
          </w:r>
          <w:r w:rsidRPr="00060D9A">
            <w:rPr>
              <w:rStyle w:val="GeneralAviation"/>
              <w:color w:val="auto"/>
            </w:rPr>
            <w:tab/>
          </w:r>
          <w:r w:rsidRPr="00060D9A">
            <w:rPr>
              <w:rStyle w:val="GeneralAviation"/>
              <w:color w:val="auto"/>
            </w:rPr>
            <w:tab/>
            <w:t>Wide Area Multilateration</w:t>
          </w:r>
        </w:p>
        <w:p w14:paraId="74C79D1D" w14:textId="77777777" w:rsidR="00123449" w:rsidRPr="00060D9A" w:rsidRDefault="00581773" w:rsidP="00123449">
          <w:pPr>
            <w:rPr>
              <w:rStyle w:val="GeneralAviation"/>
              <w:color w:val="auto"/>
            </w:rPr>
          </w:pPr>
          <w:r w:rsidRPr="00060D9A">
            <w:rPr>
              <w:rStyle w:val="GeneralAviation"/>
              <w:color w:val="auto"/>
            </w:rPr>
            <w:t>WGS-84</w:t>
          </w:r>
          <w:r w:rsidRPr="00060D9A">
            <w:rPr>
              <w:rStyle w:val="GeneralAviation"/>
              <w:color w:val="auto"/>
            </w:rPr>
            <w:tab/>
          </w:r>
          <w:r w:rsidRPr="00060D9A">
            <w:rPr>
              <w:rStyle w:val="GeneralAviation"/>
              <w:color w:val="auto"/>
            </w:rPr>
            <w:tab/>
            <w:t>World Geodetic System 84</w:t>
          </w:r>
        </w:p>
        <w:p w14:paraId="28E36257" w14:textId="77777777" w:rsidR="00123449" w:rsidRPr="00060D9A" w:rsidRDefault="00581773" w:rsidP="00123449">
          <w:pPr>
            <w:rPr>
              <w:rStyle w:val="GeneralAviation"/>
              <w:color w:val="auto"/>
            </w:rPr>
          </w:pPr>
          <w:r w:rsidRPr="00060D9A">
            <w:rPr>
              <w:rStyle w:val="GeneralAviation"/>
              <w:color w:val="auto"/>
            </w:rPr>
            <w:t>WMO</w:t>
          </w:r>
          <w:r w:rsidRPr="00060D9A">
            <w:rPr>
              <w:rStyle w:val="GeneralAviation"/>
              <w:color w:val="auto"/>
            </w:rPr>
            <w:tab/>
          </w:r>
          <w:r w:rsidRPr="00060D9A">
            <w:rPr>
              <w:rStyle w:val="GeneralAviation"/>
              <w:color w:val="auto"/>
            </w:rPr>
            <w:tab/>
          </w:r>
          <w:r w:rsidRPr="00060D9A">
            <w:rPr>
              <w:rStyle w:val="GeneralAviation"/>
              <w:color w:val="auto"/>
            </w:rPr>
            <w:tab/>
            <w:t>World Meteorological Organization</w:t>
          </w:r>
        </w:p>
        <w:p w14:paraId="36406060" w14:textId="77777777" w:rsidR="00060D9A" w:rsidRDefault="00060D9A" w:rsidP="00123449">
          <w:pPr>
            <w:rPr>
              <w:rStyle w:val="GeneralAviation"/>
              <w:i/>
              <w:iCs/>
            </w:rPr>
          </w:pPr>
        </w:p>
        <w:p w14:paraId="5EBE0243" w14:textId="77777777" w:rsidR="007C227B" w:rsidRDefault="007C227B" w:rsidP="00123449">
          <w:pPr>
            <w:rPr>
              <w:rStyle w:val="GeneralAviation"/>
              <w:i/>
              <w:iCs/>
            </w:rPr>
          </w:pPr>
        </w:p>
        <w:p w14:paraId="3A69B7CE" w14:textId="77777777" w:rsidR="00123449" w:rsidRPr="00B06FD5" w:rsidRDefault="00000000" w:rsidP="00123449">
          <w:pPr>
            <w:rPr>
              <w:rStyle w:val="GeneralAviation"/>
              <w:i/>
              <w:iCs/>
            </w:rPr>
          </w:pPr>
        </w:p>
      </w:sdtContent>
    </w:sdt>
    <w:bookmarkStart w:id="2211" w:name="_DxCrossRefBm1379192487" w:displacedByCustomXml="next"/>
    <w:bookmarkStart w:id="2212" w:name="_DxCrossRefBm9000004_0" w:displacedByCustomXml="next"/>
    <w:bookmarkStart w:id="2213" w:name="_Toc406677512" w:displacedByCustomXml="next"/>
    <w:bookmarkStart w:id="2214" w:name="_Toc256000164" w:displacedByCustomXml="next"/>
    <w:sdt>
      <w:sdtPr>
        <w:rPr>
          <w:b w:val="0"/>
          <w:color w:val="auto"/>
          <w:sz w:val="22"/>
          <w:lang w:val="en-US"/>
        </w:rPr>
        <w:alias w:val="topic"/>
        <w:tag w:val="topic"/>
        <w:id w:val="-816950"/>
      </w:sdtPr>
      <w:sdtContent>
        <w:p w14:paraId="04BD3028" w14:textId="77777777" w:rsidR="00302E5C" w:rsidRPr="00D2693D" w:rsidRDefault="00581773" w:rsidP="00D2693D">
          <w:pPr>
            <w:pStyle w:val="Heading2AMC"/>
          </w:pPr>
          <w:r>
            <w:t xml:space="preserve">AMC1 ATCO.D.010(a)(1) </w:t>
          </w:r>
          <w:r w:rsidR="003945F5" w:rsidRPr="00D2693D">
            <w:t>Composition of initial training</w:t>
          </w:r>
          <w:bookmarkEnd w:id="2214"/>
          <w:bookmarkEnd w:id="2213"/>
          <w:bookmarkEnd w:id="2212"/>
          <w:bookmarkEnd w:id="2211"/>
        </w:p>
        <w:p w14:paraId="68ED2B98" w14:textId="77777777" w:rsidR="008027F5" w:rsidRPr="00060D9A" w:rsidRDefault="00581773" w:rsidP="008027F5">
          <w:pPr>
            <w:pStyle w:val="Heading3OrgManual"/>
            <w:rPr>
              <w:rStyle w:val="GeneralAviation"/>
              <w:color w:val="auto"/>
            </w:rPr>
          </w:pPr>
          <w:r w:rsidRPr="00060D9A">
            <w:rPr>
              <w:rStyle w:val="GeneralAviation"/>
              <w:color w:val="auto"/>
            </w:rPr>
            <w:t>BASIC TRAINING — TRAINING OBJECTIVES</w:t>
          </w:r>
        </w:p>
        <w:p w14:paraId="6DAE67D8" w14:textId="77777777" w:rsidR="008027F5" w:rsidRPr="008027F5" w:rsidRDefault="00581773" w:rsidP="008027F5">
          <w:pPr>
            <w:pStyle w:val="ListLevel0"/>
            <w:rPr>
              <w:rStyle w:val="GeneralAviation"/>
            </w:rPr>
          </w:pPr>
          <w:r w:rsidRPr="00060D9A">
            <w:rPr>
              <w:rStyle w:val="GeneralAviation"/>
              <w:color w:val="auto"/>
            </w:rPr>
            <w:t>(a)</w:t>
          </w:r>
          <w:r w:rsidRPr="00060D9A">
            <w:rPr>
              <w:rStyle w:val="GeneralAviation"/>
              <w:color w:val="auto"/>
            </w:rPr>
            <w:tab/>
            <w:t xml:space="preserve">The general principles that apply to this AMC are contained in </w:t>
          </w:r>
          <w:hyperlink w:anchor="_DxCrossRefBm1379192482" w:history="1">
            <w:r>
              <w:rPr>
                <w:rStyle w:val="Hyperlink"/>
              </w:rPr>
              <w:t>AMC1 ATCO.D.010(a)</w:t>
            </w:r>
          </w:hyperlink>
          <w:r w:rsidRPr="008027F5">
            <w:rPr>
              <w:rStyle w:val="GeneralAviation"/>
            </w:rPr>
            <w:t>.</w:t>
          </w:r>
        </w:p>
        <w:p w14:paraId="56D2AC73" w14:textId="77777777" w:rsidR="008027F5" w:rsidRPr="00060D9A" w:rsidRDefault="00581773" w:rsidP="008027F5">
          <w:pPr>
            <w:pStyle w:val="ListLevel0"/>
            <w:rPr>
              <w:rStyle w:val="GeneralAviation"/>
              <w:color w:val="auto"/>
            </w:rPr>
          </w:pPr>
          <w:r w:rsidRPr="00060D9A">
            <w:rPr>
              <w:rStyle w:val="GeneralAviation"/>
              <w:color w:val="auto"/>
            </w:rPr>
            <w:t>(b)</w:t>
          </w:r>
          <w:r w:rsidRPr="00060D9A">
            <w:rPr>
              <w:rStyle w:val="GeneralAviation"/>
              <w:color w:val="auto"/>
            </w:rPr>
            <w:tab/>
            <w:t xml:space="preserve">Basic training should contain the following training objectives that are associated with the subjects, topics and subtopics contained in Appendix 2 (Basic training) to Annex I to </w:t>
          </w:r>
          <w:r w:rsidR="00060D9A" w:rsidRPr="00060D9A">
            <w:rPr>
              <w:rStyle w:val="GeneralAviation"/>
              <w:color w:val="auto"/>
            </w:rPr>
            <w:t>this</w:t>
          </w:r>
          <w:r w:rsidRPr="00060D9A">
            <w:rPr>
              <w:rStyle w:val="GeneralAviation"/>
              <w:color w:val="auto"/>
            </w:rPr>
            <w:t xml:space="preserve"> Regulation.</w:t>
          </w:r>
        </w:p>
        <w:p w14:paraId="6B2E8FAA" w14:textId="77777777" w:rsidR="008027F5" w:rsidRPr="007C227B" w:rsidRDefault="00581773" w:rsidP="007C227B">
          <w:pPr>
            <w:pStyle w:val="ListLevel0"/>
            <w:rPr>
              <w:rStyle w:val="GeneralAviation"/>
            </w:rPr>
          </w:pPr>
          <w:r w:rsidRPr="00060D9A">
            <w:rPr>
              <w:rStyle w:val="GeneralAviation"/>
              <w:color w:val="auto"/>
            </w:rPr>
            <w:t>(c)</w:t>
          </w:r>
          <w:r w:rsidRPr="00060D9A">
            <w:rPr>
              <w:rStyle w:val="GeneralAviation"/>
              <w:color w:val="auto"/>
            </w:rPr>
            <w:tab/>
            <w:t xml:space="preserve">Subjects, topics and subtopics from Appendix 2 to Annex I to </w:t>
          </w:r>
          <w:r w:rsidR="00060D9A" w:rsidRPr="00060D9A">
            <w:rPr>
              <w:rStyle w:val="GeneralAviation"/>
              <w:color w:val="auto"/>
            </w:rPr>
            <w:t xml:space="preserve">this Regulation </w:t>
          </w:r>
          <w:r w:rsidRPr="00060D9A">
            <w:rPr>
              <w:rStyle w:val="GeneralAviation"/>
              <w:color w:val="auto"/>
            </w:rPr>
            <w:t>are repeated in this AMC for the convenience of the reader and do not form part of it</w:t>
          </w:r>
          <w:r w:rsidR="00060D9A">
            <w:rPr>
              <w:rStyle w:val="GeneralAviation"/>
              <w:color w:val="auto"/>
            </w:rPr>
            <w:t>.</w:t>
          </w:r>
        </w:p>
      </w:sdtContent>
    </w:sdt>
    <w:sdt>
      <w:sdtPr>
        <w:rPr>
          <w:i w:val="0"/>
          <w:color w:val="A25EAB"/>
          <w:sz w:val="20"/>
          <w:szCs w:val="24"/>
        </w:rPr>
        <w:alias w:val="topic"/>
        <w:tag w:val="topic"/>
        <w:id w:val="-338006975"/>
      </w:sdtPr>
      <w:sdtContent>
        <w:p w14:paraId="744A6F6E" w14:textId="77777777" w:rsidR="0072282D" w:rsidRDefault="0072282D" w:rsidP="0072282D">
          <w:pPr>
            <w:pStyle w:val="Dxshortdesc"/>
          </w:pPr>
        </w:p>
        <w:p w14:paraId="66A1C6C5" w14:textId="77777777" w:rsidR="0068197B" w:rsidRPr="00D41B1F" w:rsidRDefault="00581773" w:rsidP="00D41B1F">
          <w:pPr>
            <w:pStyle w:val="Heading5"/>
          </w:pPr>
          <w:bookmarkStart w:id="2215" w:name="_Toc256000165"/>
          <w:r w:rsidRPr="00D41B1F">
            <w:t>SUBJECT 1: INTRODUCTION TO THE COURSE</w:t>
          </w:r>
          <w:bookmarkEnd w:id="2215"/>
        </w:p>
        <w:p w14:paraId="67535E7D" w14:textId="77777777" w:rsidR="0068197B" w:rsidRPr="00667041" w:rsidRDefault="00581773" w:rsidP="00FB6F62">
          <w:r w:rsidRPr="00667041">
            <w:t xml:space="preserve">The subject objective is: </w:t>
          </w:r>
        </w:p>
        <w:p w14:paraId="045CC2F9" w14:textId="77777777" w:rsidR="0068197B" w:rsidRDefault="00581773" w:rsidP="00FB6F62">
          <w:r w:rsidRPr="00667041">
            <w:t>Learners shall know and understand the training programme that they will follow and how to obtain the appropriate information, and recognise the potential for development of their careers in ATC.</w:t>
          </w:r>
        </w:p>
        <w:tbl>
          <w:tblPr>
            <w:tblStyle w:val="easaTable"/>
            <w:tblW w:w="5095" w:type="pct"/>
            <w:tblInd w:w="-51" w:type="dxa"/>
            <w:tblLayout w:type="fixed"/>
            <w:tblLook w:val="0420" w:firstRow="1" w:lastRow="0" w:firstColumn="0" w:lastColumn="0" w:noHBand="0" w:noVBand="1"/>
          </w:tblPr>
          <w:tblGrid>
            <w:gridCol w:w="52"/>
            <w:gridCol w:w="828"/>
            <w:gridCol w:w="51"/>
            <w:gridCol w:w="3845"/>
            <w:gridCol w:w="51"/>
            <w:gridCol w:w="300"/>
            <w:gridCol w:w="51"/>
            <w:gridCol w:w="3922"/>
            <w:gridCol w:w="51"/>
          </w:tblGrid>
          <w:tr w:rsidR="00090094" w14:paraId="0BF66CDE" w14:textId="77777777" w:rsidTr="0096092C">
            <w:trPr>
              <w:gridAfter w:val="1"/>
              <w:cnfStyle w:val="100000000000" w:firstRow="1" w:lastRow="0" w:firstColumn="0" w:lastColumn="0" w:oddVBand="0" w:evenVBand="0" w:oddHBand="0" w:evenHBand="0" w:firstRowFirstColumn="0" w:firstRowLastColumn="0" w:lastRowFirstColumn="0" w:lastRowLastColumn="0"/>
              <w:wAfter w:w="28" w:type="pct"/>
              <w:trHeight w:val="270"/>
            </w:trPr>
            <w:tc>
              <w:tcPr>
                <w:tcW w:w="4972" w:type="pct"/>
                <w:gridSpan w:val="8"/>
              </w:tcPr>
              <w:p w14:paraId="75B06A99" w14:textId="77777777" w:rsidR="0068197B" w:rsidRPr="002062F0" w:rsidRDefault="00581773" w:rsidP="009228DA">
                <w:pPr>
                  <w:pStyle w:val="TableCentered"/>
                  <w:rPr>
                    <w:rStyle w:val="Bold"/>
                  </w:rPr>
                </w:pPr>
                <w:r w:rsidRPr="002062F0">
                  <w:rPr>
                    <w:rStyle w:val="Bold"/>
                    <w:b/>
                  </w:rPr>
                  <w:t>TOPIC INTRB 1 — COURSE MANAGEMENT</w:t>
                </w:r>
              </w:p>
            </w:tc>
          </w:tr>
          <w:tr w:rsidR="00090094" w14:paraId="321694F5" w14:textId="77777777" w:rsidTr="0096092C">
            <w:trPr>
              <w:gridAfter w:val="1"/>
              <w:wAfter w:w="28" w:type="pct"/>
              <w:trHeight w:val="90"/>
            </w:trPr>
            <w:tc>
              <w:tcPr>
                <w:tcW w:w="4972" w:type="pct"/>
                <w:gridSpan w:val="8"/>
                <w:hideMark/>
              </w:tcPr>
              <w:p w14:paraId="07BB28BD" w14:textId="77777777" w:rsidR="0068197B" w:rsidRPr="002062F0" w:rsidRDefault="00581773" w:rsidP="002062F0">
                <w:pPr>
                  <w:pStyle w:val="TableHead"/>
                </w:pPr>
                <w:r w:rsidRPr="002062F0">
                  <w:t>Subtopic INTRB 1.1 — Course introduction</w:t>
                </w:r>
              </w:p>
            </w:tc>
          </w:tr>
          <w:tr w:rsidR="00090094" w14:paraId="46B91B47" w14:textId="77777777" w:rsidTr="0096092C">
            <w:trPr>
              <w:gridAfter w:val="1"/>
              <w:wAfter w:w="28" w:type="pct"/>
              <w:trHeight w:val="567"/>
            </w:trPr>
            <w:tc>
              <w:tcPr>
                <w:tcW w:w="480" w:type="pct"/>
                <w:gridSpan w:val="2"/>
                <w:hideMark/>
              </w:tcPr>
              <w:p w14:paraId="275D3A9F" w14:textId="77777777" w:rsidR="0068197B" w:rsidRPr="002062F0" w:rsidRDefault="00581773" w:rsidP="002062F0">
                <w:pPr>
                  <w:pStyle w:val="TableNormal0"/>
                </w:pPr>
                <w:r w:rsidRPr="002062F0">
                  <w:t>BASIC</w:t>
                </w:r>
                <w:r w:rsidRPr="002062F0">
                  <w:br/>
                  <w:t>INTRB</w:t>
                </w:r>
              </w:p>
              <w:p w14:paraId="3E9EA168" w14:textId="77777777" w:rsidR="0068197B" w:rsidRPr="002062F0" w:rsidRDefault="00581773" w:rsidP="002062F0">
                <w:pPr>
                  <w:pStyle w:val="TableNormal0"/>
                </w:pPr>
                <w:r w:rsidRPr="002062F0">
                  <w:t xml:space="preserve">1.1.1 </w:t>
                </w:r>
              </w:p>
            </w:tc>
            <w:tc>
              <w:tcPr>
                <w:tcW w:w="2129" w:type="pct"/>
                <w:gridSpan w:val="2"/>
                <w:hideMark/>
              </w:tcPr>
              <w:p w14:paraId="66A2DCBC" w14:textId="77777777" w:rsidR="0068197B" w:rsidRPr="002062F0" w:rsidRDefault="00581773" w:rsidP="002062F0">
                <w:pPr>
                  <w:pStyle w:val="TableNormal0"/>
                </w:pPr>
                <w:r w:rsidRPr="002062F0">
                  <w:t>Explain the aims and main objectives of the course.</w:t>
                </w:r>
              </w:p>
            </w:tc>
            <w:tc>
              <w:tcPr>
                <w:tcW w:w="192" w:type="pct"/>
                <w:gridSpan w:val="2"/>
                <w:hideMark/>
              </w:tcPr>
              <w:p w14:paraId="10FAFCDB" w14:textId="77777777" w:rsidR="0068197B" w:rsidRPr="002062F0" w:rsidRDefault="00581773" w:rsidP="002062F0">
                <w:pPr>
                  <w:pStyle w:val="TableNormal0"/>
                </w:pPr>
                <w:r w:rsidRPr="002062F0">
                  <w:t>2</w:t>
                </w:r>
              </w:p>
            </w:tc>
            <w:tc>
              <w:tcPr>
                <w:tcW w:w="2171" w:type="pct"/>
                <w:gridSpan w:val="2"/>
                <w:hideMark/>
              </w:tcPr>
              <w:p w14:paraId="07C307E6" w14:textId="77777777" w:rsidR="0068197B" w:rsidRPr="002062F0" w:rsidRDefault="0068197B" w:rsidP="002062F0">
                <w:pPr>
                  <w:pStyle w:val="TableNormal0"/>
                </w:pPr>
              </w:p>
              <w:p w14:paraId="6012A7B8" w14:textId="77777777" w:rsidR="0068197B" w:rsidRPr="002062F0" w:rsidRDefault="0068197B" w:rsidP="002062F0">
                <w:pPr>
                  <w:pStyle w:val="TableNormal0"/>
                </w:pPr>
              </w:p>
            </w:tc>
          </w:tr>
          <w:tr w:rsidR="00090094" w14:paraId="47693307" w14:textId="77777777" w:rsidTr="0096092C">
            <w:trPr>
              <w:gridAfter w:val="1"/>
              <w:wAfter w:w="28" w:type="pct"/>
              <w:trHeight w:val="22"/>
            </w:trPr>
            <w:tc>
              <w:tcPr>
                <w:tcW w:w="4972" w:type="pct"/>
                <w:gridSpan w:val="8"/>
                <w:hideMark/>
              </w:tcPr>
              <w:p w14:paraId="4658600A" w14:textId="77777777" w:rsidR="0068197B" w:rsidRPr="002062F0" w:rsidRDefault="00581773" w:rsidP="002062F0">
                <w:pPr>
                  <w:pStyle w:val="TableHead"/>
                </w:pPr>
                <w:r w:rsidRPr="002062F0">
                  <w:t>Subtopic INTRB 1.2 — Course administration</w:t>
                </w:r>
              </w:p>
            </w:tc>
          </w:tr>
          <w:tr w:rsidR="00090094" w14:paraId="148A23F3" w14:textId="77777777" w:rsidTr="0096092C">
            <w:trPr>
              <w:gridAfter w:val="1"/>
              <w:wAfter w:w="28" w:type="pct"/>
              <w:trHeight w:val="567"/>
            </w:trPr>
            <w:tc>
              <w:tcPr>
                <w:tcW w:w="480" w:type="pct"/>
                <w:gridSpan w:val="2"/>
                <w:hideMark/>
              </w:tcPr>
              <w:p w14:paraId="29D773C1" w14:textId="77777777" w:rsidR="0068197B" w:rsidRPr="002062F0" w:rsidRDefault="00581773" w:rsidP="002062F0">
                <w:pPr>
                  <w:pStyle w:val="TableNormal0"/>
                </w:pPr>
                <w:r w:rsidRPr="002062F0">
                  <w:t>BASIC</w:t>
                </w:r>
                <w:r w:rsidRPr="002062F0">
                  <w:br/>
                  <w:t>INTRB</w:t>
                </w:r>
              </w:p>
              <w:p w14:paraId="49806F48" w14:textId="77777777" w:rsidR="0068197B" w:rsidRPr="002062F0" w:rsidRDefault="00581773" w:rsidP="002062F0">
                <w:pPr>
                  <w:pStyle w:val="TableNormal0"/>
                </w:pPr>
                <w:r w:rsidRPr="002062F0">
                  <w:t xml:space="preserve">1.2.1 </w:t>
                </w:r>
              </w:p>
            </w:tc>
            <w:tc>
              <w:tcPr>
                <w:tcW w:w="2129" w:type="pct"/>
                <w:gridSpan w:val="2"/>
                <w:hideMark/>
              </w:tcPr>
              <w:p w14:paraId="5F39F186" w14:textId="77777777" w:rsidR="0068197B" w:rsidRPr="002062F0" w:rsidRDefault="00581773" w:rsidP="002062F0">
                <w:pPr>
                  <w:pStyle w:val="TableNormal0"/>
                </w:pPr>
                <w:r w:rsidRPr="002062F0">
                  <w:t>State how the course is administered.</w:t>
                </w:r>
              </w:p>
            </w:tc>
            <w:tc>
              <w:tcPr>
                <w:tcW w:w="192" w:type="pct"/>
                <w:gridSpan w:val="2"/>
                <w:hideMark/>
              </w:tcPr>
              <w:p w14:paraId="4CF38FC0" w14:textId="77777777" w:rsidR="0068197B" w:rsidRPr="002062F0" w:rsidRDefault="00581773" w:rsidP="002062F0">
                <w:pPr>
                  <w:pStyle w:val="TableNormal0"/>
                </w:pPr>
                <w:r w:rsidRPr="002062F0">
                  <w:t>1</w:t>
                </w:r>
              </w:p>
            </w:tc>
            <w:tc>
              <w:tcPr>
                <w:tcW w:w="2171" w:type="pct"/>
                <w:gridSpan w:val="2"/>
                <w:hideMark/>
              </w:tcPr>
              <w:p w14:paraId="36DE8C12" w14:textId="77777777" w:rsidR="0068197B" w:rsidRPr="002062F0" w:rsidRDefault="0068197B" w:rsidP="002062F0">
                <w:pPr>
                  <w:pStyle w:val="TableNormal0"/>
                </w:pPr>
              </w:p>
              <w:p w14:paraId="12B067C8" w14:textId="77777777" w:rsidR="0068197B" w:rsidRPr="002062F0" w:rsidRDefault="0068197B" w:rsidP="002062F0">
                <w:pPr>
                  <w:pStyle w:val="TableNormal0"/>
                </w:pPr>
              </w:p>
            </w:tc>
          </w:tr>
          <w:tr w:rsidR="00090094" w14:paraId="7EBB8BDE" w14:textId="77777777" w:rsidTr="0096092C">
            <w:trPr>
              <w:gridAfter w:val="1"/>
              <w:wAfter w:w="28" w:type="pct"/>
              <w:trHeight w:val="22"/>
            </w:trPr>
            <w:tc>
              <w:tcPr>
                <w:tcW w:w="4972" w:type="pct"/>
                <w:gridSpan w:val="8"/>
                <w:hideMark/>
              </w:tcPr>
              <w:p w14:paraId="1291CEE9" w14:textId="77777777" w:rsidR="0068197B" w:rsidRPr="002062F0" w:rsidRDefault="00581773" w:rsidP="002062F0">
                <w:pPr>
                  <w:pStyle w:val="TableHead"/>
                </w:pPr>
                <w:r w:rsidRPr="002062F0">
                  <w:t>Subtopic INTRB 1.3 — Study material and training documentation</w:t>
                </w:r>
              </w:p>
            </w:tc>
          </w:tr>
          <w:tr w:rsidR="00090094" w14:paraId="5534B34F" w14:textId="77777777" w:rsidTr="0096092C">
            <w:trPr>
              <w:gridAfter w:val="1"/>
              <w:wAfter w:w="28" w:type="pct"/>
              <w:trHeight w:val="567"/>
            </w:trPr>
            <w:tc>
              <w:tcPr>
                <w:tcW w:w="480" w:type="pct"/>
                <w:gridSpan w:val="2"/>
                <w:hideMark/>
              </w:tcPr>
              <w:p w14:paraId="7BF1D1EF" w14:textId="77777777" w:rsidR="0068197B" w:rsidRPr="002062F0" w:rsidRDefault="00581773" w:rsidP="002062F0">
                <w:pPr>
                  <w:pStyle w:val="TableNormal0"/>
                </w:pPr>
                <w:r w:rsidRPr="002062F0">
                  <w:t>BASIC</w:t>
                </w:r>
                <w:r w:rsidRPr="002062F0">
                  <w:br/>
                  <w:t>INTRB</w:t>
                </w:r>
              </w:p>
              <w:p w14:paraId="070FBBA2" w14:textId="77777777" w:rsidR="0068197B" w:rsidRPr="002062F0" w:rsidRDefault="00581773" w:rsidP="002062F0">
                <w:pPr>
                  <w:pStyle w:val="TableNormal0"/>
                </w:pPr>
                <w:r w:rsidRPr="002062F0">
                  <w:t xml:space="preserve">1.3.1 </w:t>
                </w:r>
              </w:p>
            </w:tc>
            <w:tc>
              <w:tcPr>
                <w:tcW w:w="2129" w:type="pct"/>
                <w:gridSpan w:val="2"/>
                <w:hideMark/>
              </w:tcPr>
              <w:p w14:paraId="019DE86F" w14:textId="77777777" w:rsidR="0068197B" w:rsidRPr="002062F0" w:rsidRDefault="00581773" w:rsidP="002062F0">
                <w:pPr>
                  <w:pStyle w:val="TableNormal0"/>
                </w:pPr>
                <w:r w:rsidRPr="002062F0">
                  <w:t>Use appropriate documents and their sources for the course.</w:t>
                </w:r>
              </w:p>
            </w:tc>
            <w:tc>
              <w:tcPr>
                <w:tcW w:w="192" w:type="pct"/>
                <w:gridSpan w:val="2"/>
                <w:hideMark/>
              </w:tcPr>
              <w:p w14:paraId="21EA8EBE" w14:textId="77777777" w:rsidR="0068197B" w:rsidRPr="002062F0" w:rsidRDefault="00581773" w:rsidP="002062F0">
                <w:pPr>
                  <w:pStyle w:val="TableNormal0"/>
                </w:pPr>
                <w:r w:rsidRPr="002062F0">
                  <w:t>3</w:t>
                </w:r>
              </w:p>
            </w:tc>
            <w:tc>
              <w:tcPr>
                <w:tcW w:w="2171" w:type="pct"/>
                <w:gridSpan w:val="2"/>
                <w:hideMark/>
              </w:tcPr>
              <w:p w14:paraId="3E72CD24" w14:textId="77777777" w:rsidR="0068197B" w:rsidRPr="007F64B8" w:rsidRDefault="00581773" w:rsidP="002062F0">
                <w:pPr>
                  <w:pStyle w:val="TableNormal0"/>
                  <w:rPr>
                    <w:rStyle w:val="Italic"/>
                  </w:rPr>
                </w:pPr>
                <w:r w:rsidRPr="007F64B8">
                  <w:rPr>
                    <w:rStyle w:val="Italic"/>
                  </w:rPr>
                  <w:t>Optional content: training documentation, library, CBT library, web, learning management server</w:t>
                </w:r>
              </w:p>
            </w:tc>
          </w:tr>
          <w:tr w:rsidR="00090094" w14:paraId="2EB65DD6" w14:textId="77777777" w:rsidTr="0096092C">
            <w:trPr>
              <w:gridAfter w:val="1"/>
              <w:wAfter w:w="28" w:type="pct"/>
              <w:trHeight w:val="267"/>
            </w:trPr>
            <w:tc>
              <w:tcPr>
                <w:tcW w:w="480" w:type="pct"/>
                <w:gridSpan w:val="2"/>
                <w:hideMark/>
              </w:tcPr>
              <w:p w14:paraId="61CFBBF5" w14:textId="77777777" w:rsidR="0068197B" w:rsidRPr="002062F0" w:rsidRDefault="00581773" w:rsidP="002062F0">
                <w:pPr>
                  <w:pStyle w:val="TableNormal0"/>
                </w:pPr>
                <w:r w:rsidRPr="002062F0">
                  <w:t>BASIC</w:t>
                </w:r>
                <w:r w:rsidRPr="002062F0">
                  <w:br/>
                  <w:t>INTRB</w:t>
                </w:r>
              </w:p>
              <w:p w14:paraId="796A932C" w14:textId="77777777" w:rsidR="0068197B" w:rsidRPr="002062F0" w:rsidRDefault="00581773" w:rsidP="002062F0">
                <w:pPr>
                  <w:pStyle w:val="TableNormal0"/>
                </w:pPr>
                <w:r w:rsidRPr="002062F0">
                  <w:t xml:space="preserve">1.3.2 </w:t>
                </w:r>
              </w:p>
            </w:tc>
            <w:tc>
              <w:tcPr>
                <w:tcW w:w="2129" w:type="pct"/>
                <w:gridSpan w:val="2"/>
                <w:hideMark/>
              </w:tcPr>
              <w:p w14:paraId="089CF1C7" w14:textId="77777777" w:rsidR="0068197B" w:rsidRPr="002062F0" w:rsidRDefault="00581773" w:rsidP="002062F0">
                <w:pPr>
                  <w:pStyle w:val="TableNormal0"/>
                </w:pPr>
                <w:r w:rsidRPr="002062F0">
                  <w:t>Integrate appropriate information into course studies.</w:t>
                </w:r>
              </w:p>
            </w:tc>
            <w:tc>
              <w:tcPr>
                <w:tcW w:w="192" w:type="pct"/>
                <w:gridSpan w:val="2"/>
                <w:hideMark/>
              </w:tcPr>
              <w:p w14:paraId="07F41D43" w14:textId="77777777" w:rsidR="0068197B" w:rsidRPr="002062F0" w:rsidRDefault="00581773" w:rsidP="002062F0">
                <w:pPr>
                  <w:pStyle w:val="TableNormal0"/>
                </w:pPr>
                <w:r w:rsidRPr="002062F0">
                  <w:t>4</w:t>
                </w:r>
              </w:p>
            </w:tc>
            <w:tc>
              <w:tcPr>
                <w:tcW w:w="2171" w:type="pct"/>
                <w:gridSpan w:val="2"/>
                <w:hideMark/>
              </w:tcPr>
              <w:p w14:paraId="3B134F22" w14:textId="77777777" w:rsidR="0068197B" w:rsidRPr="007459CB" w:rsidRDefault="00581773" w:rsidP="007459CB">
                <w:pPr>
                  <w:pStyle w:val="EssentialTraining"/>
                </w:pPr>
                <w:r w:rsidRPr="007459CB">
                  <w:t>Training documentation</w:t>
                </w:r>
              </w:p>
              <w:p w14:paraId="6ECFA33D" w14:textId="77777777" w:rsidR="0068197B" w:rsidRPr="007F64B8" w:rsidRDefault="00581773" w:rsidP="002062F0">
                <w:pPr>
                  <w:pStyle w:val="TableNormal0"/>
                  <w:rPr>
                    <w:rStyle w:val="Italic"/>
                  </w:rPr>
                </w:pPr>
                <w:r w:rsidRPr="007F64B8">
                  <w:rPr>
                    <w:rStyle w:val="Italic"/>
                  </w:rPr>
                  <w:t>Optional content: supplementary information, library</w:t>
                </w:r>
              </w:p>
            </w:tc>
          </w:tr>
          <w:tr w:rsidR="00090094" w14:paraId="56EC9849" w14:textId="77777777" w:rsidTr="0096092C">
            <w:trPr>
              <w:gridAfter w:val="1"/>
              <w:wAfter w:w="28" w:type="pct"/>
              <w:trHeight w:val="22"/>
            </w:trPr>
            <w:tc>
              <w:tcPr>
                <w:tcW w:w="4972" w:type="pct"/>
                <w:gridSpan w:val="8"/>
              </w:tcPr>
              <w:p w14:paraId="253AAC31" w14:textId="77777777" w:rsidR="000A75EC" w:rsidRPr="000A75EC" w:rsidRDefault="00581773" w:rsidP="000A75EC">
                <w:pPr>
                  <w:pStyle w:val="TableCentered"/>
                  <w:rPr>
                    <w:rStyle w:val="GeneralAviation"/>
                  </w:rPr>
                </w:pPr>
                <w:r w:rsidRPr="00B5019F">
                  <w:t>TOPIC INTRB 2 — INTRODUCTION TO THE ATC TRAINING COURSE</w:t>
                </w:r>
              </w:p>
            </w:tc>
          </w:tr>
          <w:tr w:rsidR="00090094" w14:paraId="4ED313CD" w14:textId="77777777" w:rsidTr="0096092C">
            <w:trPr>
              <w:gridAfter w:val="1"/>
              <w:wAfter w:w="28" w:type="pct"/>
              <w:trHeight w:val="22"/>
            </w:trPr>
            <w:tc>
              <w:tcPr>
                <w:tcW w:w="4972" w:type="pct"/>
                <w:gridSpan w:val="8"/>
                <w:hideMark/>
              </w:tcPr>
              <w:p w14:paraId="4D9B031B" w14:textId="77777777" w:rsidR="000A75EC" w:rsidRPr="00060D9A" w:rsidRDefault="00581773" w:rsidP="000A75EC">
                <w:pPr>
                  <w:pStyle w:val="TableHead"/>
                  <w:rPr>
                    <w:rStyle w:val="GeneralAviation"/>
                    <w:color w:val="auto"/>
                  </w:rPr>
                </w:pPr>
                <w:r w:rsidRPr="00060D9A">
                  <w:rPr>
                    <w:rStyle w:val="GeneralAviation"/>
                    <w:color w:val="auto"/>
                  </w:rPr>
                  <w:t>Subtopic INTRB 2.1 — Course content, methodology and organisation</w:t>
                </w:r>
              </w:p>
            </w:tc>
          </w:tr>
          <w:tr w:rsidR="00090094" w14:paraId="65FE842F" w14:textId="77777777" w:rsidTr="0096092C">
            <w:trPr>
              <w:gridAfter w:val="1"/>
              <w:wAfter w:w="28" w:type="pct"/>
              <w:trHeight w:val="567"/>
            </w:trPr>
            <w:tc>
              <w:tcPr>
                <w:tcW w:w="480" w:type="pct"/>
                <w:gridSpan w:val="2"/>
                <w:hideMark/>
              </w:tcPr>
              <w:p w14:paraId="12AB7605"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56DB496C" w14:textId="77777777" w:rsidR="000A75EC" w:rsidRPr="00060D9A" w:rsidRDefault="00581773" w:rsidP="000A75EC">
                <w:pPr>
                  <w:pStyle w:val="TableNormal0"/>
                  <w:rPr>
                    <w:rStyle w:val="GeneralAviation"/>
                    <w:color w:val="auto"/>
                  </w:rPr>
                </w:pPr>
                <w:r w:rsidRPr="00060D9A">
                  <w:rPr>
                    <w:rStyle w:val="GeneralAviation"/>
                    <w:color w:val="auto"/>
                  </w:rPr>
                  <w:t xml:space="preserve">2.1.1 </w:t>
                </w:r>
              </w:p>
            </w:tc>
            <w:tc>
              <w:tcPr>
                <w:tcW w:w="2129" w:type="pct"/>
                <w:gridSpan w:val="2"/>
                <w:hideMark/>
              </w:tcPr>
              <w:p w14:paraId="359CA980" w14:textId="77777777" w:rsidR="000A75EC" w:rsidRPr="00060D9A" w:rsidRDefault="00581773" w:rsidP="000A75EC">
                <w:pPr>
                  <w:pStyle w:val="TableNormal0"/>
                  <w:rPr>
                    <w:rStyle w:val="GeneralAviation"/>
                    <w:color w:val="auto"/>
                  </w:rPr>
                </w:pPr>
                <w:r w:rsidRPr="00060D9A">
                  <w:rPr>
                    <w:rStyle w:val="GeneralAviation"/>
                    <w:color w:val="auto"/>
                  </w:rPr>
                  <w:t>State the different training methods used during the course.</w:t>
                </w:r>
              </w:p>
            </w:tc>
            <w:tc>
              <w:tcPr>
                <w:tcW w:w="192" w:type="pct"/>
                <w:gridSpan w:val="2"/>
                <w:hideMark/>
              </w:tcPr>
              <w:p w14:paraId="561F513D" w14:textId="77777777" w:rsidR="000A75EC" w:rsidRPr="00060D9A" w:rsidRDefault="00581773" w:rsidP="000A75EC">
                <w:pPr>
                  <w:pStyle w:val="TableNormal0"/>
                  <w:rPr>
                    <w:rStyle w:val="GeneralAviation"/>
                    <w:color w:val="auto"/>
                  </w:rPr>
                </w:pPr>
                <w:r w:rsidRPr="00060D9A">
                  <w:rPr>
                    <w:rStyle w:val="GeneralAviation"/>
                    <w:color w:val="auto"/>
                  </w:rPr>
                  <w:t>1</w:t>
                </w:r>
              </w:p>
            </w:tc>
            <w:tc>
              <w:tcPr>
                <w:tcW w:w="2171" w:type="pct"/>
                <w:gridSpan w:val="2"/>
                <w:hideMark/>
              </w:tcPr>
              <w:p w14:paraId="0A7C84C7" w14:textId="77777777" w:rsidR="000A75EC" w:rsidRPr="00060D9A" w:rsidRDefault="00581773" w:rsidP="008B46FE">
                <w:pPr>
                  <w:pStyle w:val="EssentialTraining"/>
                  <w:rPr>
                    <w:rStyle w:val="GeneralAviation"/>
                    <w:color w:val="auto"/>
                  </w:rPr>
                </w:pPr>
                <w:r w:rsidRPr="00060D9A">
                  <w:rPr>
                    <w:rStyle w:val="GeneralAviation"/>
                    <w:color w:val="auto"/>
                  </w:rPr>
                  <w:t>Theoretical training, practical training, self-study, types of training events</w:t>
                </w:r>
              </w:p>
            </w:tc>
          </w:tr>
          <w:tr w:rsidR="00090094" w14:paraId="783A5206" w14:textId="77777777" w:rsidTr="0096092C">
            <w:trPr>
              <w:gridAfter w:val="1"/>
              <w:wAfter w:w="28" w:type="pct"/>
              <w:trHeight w:val="567"/>
            </w:trPr>
            <w:tc>
              <w:tcPr>
                <w:tcW w:w="480" w:type="pct"/>
                <w:gridSpan w:val="2"/>
                <w:hideMark/>
              </w:tcPr>
              <w:p w14:paraId="7021DA42"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5DBF185A" w14:textId="77777777" w:rsidR="000A75EC" w:rsidRPr="00060D9A" w:rsidRDefault="00581773" w:rsidP="000A75EC">
                <w:pPr>
                  <w:pStyle w:val="TableNormal0"/>
                  <w:rPr>
                    <w:rStyle w:val="GeneralAviation"/>
                    <w:color w:val="auto"/>
                  </w:rPr>
                </w:pPr>
                <w:r w:rsidRPr="00060D9A">
                  <w:rPr>
                    <w:rStyle w:val="GeneralAviation"/>
                    <w:color w:val="auto"/>
                  </w:rPr>
                  <w:t xml:space="preserve">2.1.2 </w:t>
                </w:r>
              </w:p>
            </w:tc>
            <w:tc>
              <w:tcPr>
                <w:tcW w:w="2129" w:type="pct"/>
                <w:gridSpan w:val="2"/>
                <w:hideMark/>
              </w:tcPr>
              <w:p w14:paraId="071610A3" w14:textId="77777777" w:rsidR="000A75EC" w:rsidRPr="00060D9A" w:rsidRDefault="00581773" w:rsidP="000A75EC">
                <w:pPr>
                  <w:pStyle w:val="TableNormal0"/>
                  <w:rPr>
                    <w:rStyle w:val="GeneralAviation"/>
                    <w:color w:val="auto"/>
                  </w:rPr>
                </w:pPr>
                <w:r w:rsidRPr="00060D9A">
                  <w:rPr>
                    <w:rStyle w:val="GeneralAviation"/>
                    <w:color w:val="auto"/>
                  </w:rPr>
                  <w:t>State the subjects covered by the course and their purpose.</w:t>
                </w:r>
              </w:p>
            </w:tc>
            <w:tc>
              <w:tcPr>
                <w:tcW w:w="192" w:type="pct"/>
                <w:gridSpan w:val="2"/>
                <w:hideMark/>
              </w:tcPr>
              <w:p w14:paraId="7488EBD1" w14:textId="77777777" w:rsidR="000A75EC" w:rsidRPr="00060D9A" w:rsidRDefault="00581773" w:rsidP="000A75EC">
                <w:pPr>
                  <w:pStyle w:val="TableNormal0"/>
                  <w:rPr>
                    <w:rStyle w:val="GeneralAviation"/>
                    <w:color w:val="auto"/>
                  </w:rPr>
                </w:pPr>
                <w:r w:rsidRPr="00060D9A">
                  <w:rPr>
                    <w:rStyle w:val="GeneralAviation"/>
                    <w:color w:val="auto"/>
                  </w:rPr>
                  <w:t>1</w:t>
                </w:r>
              </w:p>
            </w:tc>
            <w:tc>
              <w:tcPr>
                <w:tcW w:w="2171" w:type="pct"/>
                <w:gridSpan w:val="2"/>
                <w:hideMark/>
              </w:tcPr>
              <w:p w14:paraId="43CBB061" w14:textId="77777777" w:rsidR="000A75EC" w:rsidRPr="00060D9A" w:rsidRDefault="000A75EC" w:rsidP="000A75EC">
                <w:pPr>
                  <w:pStyle w:val="TableNormal0"/>
                  <w:rPr>
                    <w:rStyle w:val="GeneralAviation"/>
                    <w:color w:val="auto"/>
                  </w:rPr>
                </w:pPr>
              </w:p>
            </w:tc>
          </w:tr>
          <w:tr w:rsidR="00090094" w14:paraId="2E98F2FB" w14:textId="77777777" w:rsidTr="0096092C">
            <w:trPr>
              <w:gridAfter w:val="1"/>
              <w:wAfter w:w="28" w:type="pct"/>
              <w:trHeight w:val="567"/>
            </w:trPr>
            <w:tc>
              <w:tcPr>
                <w:tcW w:w="480" w:type="pct"/>
                <w:gridSpan w:val="2"/>
                <w:hideMark/>
              </w:tcPr>
              <w:p w14:paraId="7069B9BF"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2307C11C" w14:textId="77777777" w:rsidR="000A75EC" w:rsidRPr="00060D9A" w:rsidRDefault="00581773" w:rsidP="000A75EC">
                <w:pPr>
                  <w:pStyle w:val="TableNormal0"/>
                  <w:rPr>
                    <w:rStyle w:val="GeneralAviation"/>
                    <w:color w:val="auto"/>
                  </w:rPr>
                </w:pPr>
                <w:r w:rsidRPr="00060D9A">
                  <w:rPr>
                    <w:rStyle w:val="GeneralAviation"/>
                    <w:color w:val="auto"/>
                  </w:rPr>
                  <w:t xml:space="preserve">2.1.3 </w:t>
                </w:r>
              </w:p>
            </w:tc>
            <w:tc>
              <w:tcPr>
                <w:tcW w:w="2129" w:type="pct"/>
                <w:gridSpan w:val="2"/>
                <w:hideMark/>
              </w:tcPr>
              <w:p w14:paraId="7B881839" w14:textId="77777777" w:rsidR="000A75EC" w:rsidRPr="00060D9A" w:rsidRDefault="00581773" w:rsidP="000A75EC">
                <w:pPr>
                  <w:pStyle w:val="TableNormal0"/>
                  <w:rPr>
                    <w:rStyle w:val="GeneralAviation"/>
                    <w:color w:val="auto"/>
                  </w:rPr>
                </w:pPr>
                <w:r w:rsidRPr="00060D9A">
                  <w:rPr>
                    <w:rStyle w:val="GeneralAviation"/>
                    <w:color w:val="auto"/>
                  </w:rPr>
                  <w:t>Describe the organisation of theoretical training.</w:t>
                </w:r>
              </w:p>
            </w:tc>
            <w:tc>
              <w:tcPr>
                <w:tcW w:w="192" w:type="pct"/>
                <w:gridSpan w:val="2"/>
                <w:hideMark/>
              </w:tcPr>
              <w:p w14:paraId="2F1646BB" w14:textId="77777777" w:rsidR="000A75EC" w:rsidRPr="00060D9A" w:rsidRDefault="00581773" w:rsidP="000A75EC">
                <w:pPr>
                  <w:pStyle w:val="TableNormal0"/>
                  <w:rPr>
                    <w:rStyle w:val="GeneralAviation"/>
                    <w:color w:val="auto"/>
                  </w:rPr>
                </w:pPr>
                <w:r w:rsidRPr="00060D9A">
                  <w:rPr>
                    <w:rStyle w:val="GeneralAviation"/>
                    <w:color w:val="auto"/>
                  </w:rPr>
                  <w:t>2</w:t>
                </w:r>
              </w:p>
            </w:tc>
            <w:tc>
              <w:tcPr>
                <w:tcW w:w="2171" w:type="pct"/>
                <w:gridSpan w:val="2"/>
                <w:hideMark/>
              </w:tcPr>
              <w:p w14:paraId="04A44FE0" w14:textId="77777777" w:rsidR="000A75EC" w:rsidRPr="00060D9A" w:rsidRDefault="00581773" w:rsidP="000A75EC">
                <w:pPr>
                  <w:pStyle w:val="TableNormal0"/>
                  <w:rPr>
                    <w:rStyle w:val="GeneralAviation"/>
                    <w:i/>
                    <w:iCs/>
                    <w:color w:val="auto"/>
                  </w:rPr>
                </w:pPr>
                <w:r w:rsidRPr="00060D9A">
                  <w:rPr>
                    <w:rStyle w:val="GeneralAviation"/>
                    <w:i/>
                    <w:iCs/>
                    <w:color w:val="auto"/>
                  </w:rPr>
                  <w:t>Optional content: course programme</w:t>
                </w:r>
              </w:p>
            </w:tc>
          </w:tr>
          <w:tr w:rsidR="00090094" w14:paraId="3E27523D" w14:textId="77777777" w:rsidTr="0096092C">
            <w:trPr>
              <w:gridAfter w:val="1"/>
              <w:wAfter w:w="28" w:type="pct"/>
              <w:trHeight w:val="379"/>
            </w:trPr>
            <w:tc>
              <w:tcPr>
                <w:tcW w:w="480" w:type="pct"/>
                <w:gridSpan w:val="2"/>
                <w:hideMark/>
              </w:tcPr>
              <w:p w14:paraId="3CAE6046"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08B03626" w14:textId="77777777" w:rsidR="000A75EC" w:rsidRPr="00060D9A" w:rsidRDefault="00581773" w:rsidP="000A75EC">
                <w:pPr>
                  <w:pStyle w:val="TableNormal0"/>
                  <w:rPr>
                    <w:rStyle w:val="GeneralAviation"/>
                    <w:color w:val="auto"/>
                  </w:rPr>
                </w:pPr>
                <w:r w:rsidRPr="00060D9A">
                  <w:rPr>
                    <w:rStyle w:val="GeneralAviation"/>
                    <w:color w:val="auto"/>
                  </w:rPr>
                  <w:t xml:space="preserve">2.1.4 </w:t>
                </w:r>
              </w:p>
            </w:tc>
            <w:tc>
              <w:tcPr>
                <w:tcW w:w="2129" w:type="pct"/>
                <w:gridSpan w:val="2"/>
                <w:hideMark/>
              </w:tcPr>
              <w:p w14:paraId="6B1A05AD" w14:textId="77777777" w:rsidR="000A75EC" w:rsidRPr="00060D9A" w:rsidRDefault="00581773" w:rsidP="000A75EC">
                <w:pPr>
                  <w:pStyle w:val="TableNormal0"/>
                  <w:rPr>
                    <w:rStyle w:val="GeneralAviation"/>
                    <w:color w:val="auto"/>
                  </w:rPr>
                </w:pPr>
                <w:r w:rsidRPr="00060D9A">
                  <w:rPr>
                    <w:rStyle w:val="GeneralAviation"/>
                    <w:color w:val="auto"/>
                  </w:rPr>
                  <w:t>Describe the organisation of practical training.</w:t>
                </w:r>
              </w:p>
            </w:tc>
            <w:tc>
              <w:tcPr>
                <w:tcW w:w="192" w:type="pct"/>
                <w:gridSpan w:val="2"/>
                <w:hideMark/>
              </w:tcPr>
              <w:p w14:paraId="6058AEB0" w14:textId="77777777" w:rsidR="000A75EC" w:rsidRPr="00060D9A" w:rsidRDefault="00581773" w:rsidP="000A75EC">
                <w:pPr>
                  <w:pStyle w:val="TableNormal0"/>
                  <w:rPr>
                    <w:rStyle w:val="GeneralAviation"/>
                    <w:color w:val="auto"/>
                  </w:rPr>
                </w:pPr>
                <w:r w:rsidRPr="00060D9A">
                  <w:rPr>
                    <w:rStyle w:val="GeneralAviation"/>
                    <w:color w:val="auto"/>
                  </w:rPr>
                  <w:t>2</w:t>
                </w:r>
              </w:p>
            </w:tc>
            <w:tc>
              <w:tcPr>
                <w:tcW w:w="2171" w:type="pct"/>
                <w:gridSpan w:val="2"/>
                <w:hideMark/>
              </w:tcPr>
              <w:p w14:paraId="4532850E" w14:textId="77777777" w:rsidR="000A75EC" w:rsidRPr="00060D9A" w:rsidRDefault="00581773" w:rsidP="000A75EC">
                <w:pPr>
                  <w:pStyle w:val="TableNormal0"/>
                  <w:rPr>
                    <w:rStyle w:val="GeneralAviation"/>
                    <w:i/>
                    <w:iCs/>
                    <w:color w:val="auto"/>
                  </w:rPr>
                </w:pPr>
                <w:r w:rsidRPr="00060D9A">
                  <w:rPr>
                    <w:rStyle w:val="GeneralAviation"/>
                    <w:i/>
                    <w:iCs/>
                    <w:color w:val="auto"/>
                  </w:rPr>
                  <w:t>Optional content: PTP, simulation, briefing, debriefing, course programme</w:t>
                </w:r>
              </w:p>
            </w:tc>
          </w:tr>
          <w:tr w:rsidR="00090094" w14:paraId="7D50E728" w14:textId="77777777" w:rsidTr="0096092C">
            <w:trPr>
              <w:gridAfter w:val="1"/>
              <w:wAfter w:w="28" w:type="pct"/>
              <w:trHeight w:val="379"/>
            </w:trPr>
            <w:tc>
              <w:tcPr>
                <w:tcW w:w="480" w:type="pct"/>
                <w:gridSpan w:val="2"/>
              </w:tcPr>
              <w:p w14:paraId="058AB412" w14:textId="77777777" w:rsidR="000A75EC" w:rsidRPr="00060D9A" w:rsidRDefault="00581773" w:rsidP="000A75EC">
                <w:pPr>
                  <w:pStyle w:val="TableNormal0"/>
                  <w:rPr>
                    <w:rStyle w:val="GeneralAviation"/>
                    <w:color w:val="auto"/>
                  </w:rPr>
                </w:pPr>
                <w:r w:rsidRPr="00060D9A">
                  <w:rPr>
                    <w:rStyle w:val="GeneralAviation"/>
                    <w:color w:val="auto"/>
                  </w:rPr>
                  <w:t>BASIC</w:t>
                </w:r>
              </w:p>
              <w:p w14:paraId="352ADC13" w14:textId="77777777" w:rsidR="000A75EC" w:rsidRPr="00060D9A" w:rsidRDefault="00581773" w:rsidP="000A75EC">
                <w:pPr>
                  <w:pStyle w:val="TableNormal0"/>
                  <w:rPr>
                    <w:rStyle w:val="GeneralAviation"/>
                    <w:color w:val="auto"/>
                  </w:rPr>
                </w:pPr>
                <w:r w:rsidRPr="00060D9A">
                  <w:rPr>
                    <w:rStyle w:val="GeneralAviation"/>
                    <w:color w:val="auto"/>
                  </w:rPr>
                  <w:t>INTRB</w:t>
                </w:r>
              </w:p>
              <w:p w14:paraId="48498DF5" w14:textId="77777777" w:rsidR="000A75EC" w:rsidRPr="00060D9A" w:rsidRDefault="00581773" w:rsidP="000A75EC">
                <w:pPr>
                  <w:pStyle w:val="TableNormal0"/>
                  <w:rPr>
                    <w:rStyle w:val="GeneralAviation"/>
                    <w:color w:val="auto"/>
                  </w:rPr>
                </w:pPr>
                <w:r w:rsidRPr="00060D9A">
                  <w:rPr>
                    <w:rStyle w:val="GeneralAviation"/>
                    <w:color w:val="auto"/>
                  </w:rPr>
                  <w:t>2.1.5</w:t>
                </w:r>
              </w:p>
            </w:tc>
            <w:tc>
              <w:tcPr>
                <w:tcW w:w="2129" w:type="pct"/>
                <w:gridSpan w:val="2"/>
              </w:tcPr>
              <w:p w14:paraId="48D7CDAA" w14:textId="77777777" w:rsidR="000A75EC" w:rsidRPr="00060D9A" w:rsidRDefault="00581773" w:rsidP="000A75EC">
                <w:pPr>
                  <w:pStyle w:val="TableNormal0"/>
                  <w:rPr>
                    <w:rStyle w:val="GeneralAviation"/>
                    <w:color w:val="auto"/>
                  </w:rPr>
                </w:pPr>
                <w:r w:rsidRPr="00060D9A">
                  <w:rPr>
                    <w:rStyle w:val="GeneralAviation"/>
                    <w:color w:val="auto"/>
                  </w:rPr>
                  <w:t>Appreciate appropriate learning techniques.</w:t>
                </w:r>
              </w:p>
            </w:tc>
            <w:tc>
              <w:tcPr>
                <w:tcW w:w="192" w:type="pct"/>
                <w:gridSpan w:val="2"/>
              </w:tcPr>
              <w:p w14:paraId="19F9CE8C" w14:textId="77777777" w:rsidR="000A75EC" w:rsidRPr="00060D9A" w:rsidRDefault="00581773" w:rsidP="000A75EC">
                <w:pPr>
                  <w:pStyle w:val="TableNormal0"/>
                  <w:rPr>
                    <w:rStyle w:val="GeneralAviation"/>
                    <w:color w:val="auto"/>
                  </w:rPr>
                </w:pPr>
                <w:r w:rsidRPr="00060D9A">
                  <w:rPr>
                    <w:rStyle w:val="GeneralAviation"/>
                    <w:color w:val="auto"/>
                  </w:rPr>
                  <w:t>3</w:t>
                </w:r>
              </w:p>
            </w:tc>
            <w:tc>
              <w:tcPr>
                <w:tcW w:w="2171" w:type="pct"/>
                <w:gridSpan w:val="2"/>
              </w:tcPr>
              <w:p w14:paraId="1F7597E5" w14:textId="77777777" w:rsidR="000A75EC" w:rsidRPr="00060D9A" w:rsidRDefault="00581773" w:rsidP="008B46FE">
                <w:pPr>
                  <w:pStyle w:val="EssentialTraining"/>
                  <w:rPr>
                    <w:rStyle w:val="GeneralAviation"/>
                    <w:color w:val="auto"/>
                  </w:rPr>
                </w:pPr>
                <w:r w:rsidRPr="00060D9A">
                  <w:rPr>
                    <w:rStyle w:val="GeneralAviation"/>
                    <w:color w:val="auto"/>
                  </w:rPr>
                  <w:t>How the influence of interactive techniques can lead to improved learning</w:t>
                </w:r>
              </w:p>
            </w:tc>
          </w:tr>
          <w:tr w:rsidR="00090094" w14:paraId="3A8BC65A" w14:textId="77777777" w:rsidTr="0096092C">
            <w:trPr>
              <w:gridAfter w:val="1"/>
              <w:wAfter w:w="28" w:type="pct"/>
              <w:trHeight w:val="22"/>
            </w:trPr>
            <w:tc>
              <w:tcPr>
                <w:tcW w:w="4972" w:type="pct"/>
                <w:gridSpan w:val="8"/>
                <w:hideMark/>
              </w:tcPr>
              <w:p w14:paraId="23C0E7DD" w14:textId="77777777" w:rsidR="000A75EC" w:rsidRPr="00060D9A" w:rsidRDefault="00581773" w:rsidP="000A75EC">
                <w:pPr>
                  <w:pStyle w:val="TableHead"/>
                  <w:rPr>
                    <w:rStyle w:val="GeneralAviation"/>
                    <w:color w:val="auto"/>
                  </w:rPr>
                </w:pPr>
                <w:r w:rsidRPr="00060D9A">
                  <w:rPr>
                    <w:rStyle w:val="GeneralAviation"/>
                    <w:color w:val="auto"/>
                  </w:rPr>
                  <w:lastRenderedPageBreak/>
                  <w:t>Subtopic INTRB 2.2 — Training ethos</w:t>
                </w:r>
              </w:p>
            </w:tc>
          </w:tr>
          <w:tr w:rsidR="00090094" w14:paraId="6C85FB0F" w14:textId="77777777" w:rsidTr="0096092C">
            <w:trPr>
              <w:gridAfter w:val="1"/>
              <w:wAfter w:w="28" w:type="pct"/>
              <w:trHeight w:val="567"/>
            </w:trPr>
            <w:tc>
              <w:tcPr>
                <w:tcW w:w="480" w:type="pct"/>
                <w:gridSpan w:val="2"/>
                <w:hideMark/>
              </w:tcPr>
              <w:p w14:paraId="1F4545F6"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3F99AAFC" w14:textId="77777777" w:rsidR="000A75EC" w:rsidRPr="00060D9A" w:rsidRDefault="00581773" w:rsidP="000A75EC">
                <w:pPr>
                  <w:pStyle w:val="TableNormal0"/>
                  <w:rPr>
                    <w:rStyle w:val="GeneralAviation"/>
                    <w:color w:val="auto"/>
                  </w:rPr>
                </w:pPr>
                <w:r w:rsidRPr="00060D9A">
                  <w:rPr>
                    <w:rStyle w:val="GeneralAviation"/>
                    <w:color w:val="auto"/>
                  </w:rPr>
                  <w:t xml:space="preserve">2.2.1 </w:t>
                </w:r>
              </w:p>
            </w:tc>
            <w:tc>
              <w:tcPr>
                <w:tcW w:w="2129" w:type="pct"/>
                <w:gridSpan w:val="2"/>
                <w:hideMark/>
              </w:tcPr>
              <w:p w14:paraId="05415D5E" w14:textId="77777777" w:rsidR="000A75EC" w:rsidRPr="00060D9A" w:rsidRDefault="00581773" w:rsidP="000A75EC">
                <w:pPr>
                  <w:pStyle w:val="TableNormal0"/>
                  <w:rPr>
                    <w:rStyle w:val="GeneralAviation"/>
                    <w:color w:val="auto"/>
                  </w:rPr>
                </w:pPr>
                <w:r w:rsidRPr="00060D9A">
                  <w:rPr>
                    <w:rStyle w:val="GeneralAviation"/>
                    <w:color w:val="auto"/>
                  </w:rPr>
                  <w:t>Recognise the feedback mechanisms available.</w:t>
                </w:r>
              </w:p>
            </w:tc>
            <w:tc>
              <w:tcPr>
                <w:tcW w:w="192" w:type="pct"/>
                <w:gridSpan w:val="2"/>
                <w:hideMark/>
              </w:tcPr>
              <w:p w14:paraId="37A78E21" w14:textId="77777777" w:rsidR="000A75EC" w:rsidRPr="00060D9A" w:rsidRDefault="00581773" w:rsidP="000A75EC">
                <w:pPr>
                  <w:pStyle w:val="TableNormal0"/>
                  <w:rPr>
                    <w:rStyle w:val="GeneralAviation"/>
                    <w:color w:val="auto"/>
                  </w:rPr>
                </w:pPr>
                <w:r w:rsidRPr="00060D9A">
                  <w:rPr>
                    <w:rStyle w:val="GeneralAviation"/>
                    <w:color w:val="auto"/>
                  </w:rPr>
                  <w:t>1</w:t>
                </w:r>
              </w:p>
            </w:tc>
            <w:tc>
              <w:tcPr>
                <w:tcW w:w="2171" w:type="pct"/>
                <w:gridSpan w:val="2"/>
                <w:hideMark/>
              </w:tcPr>
              <w:p w14:paraId="32045D8F" w14:textId="77777777" w:rsidR="000A75EC" w:rsidRPr="00060D9A" w:rsidRDefault="00581773" w:rsidP="000A75EC">
                <w:pPr>
                  <w:pStyle w:val="TableNormal0"/>
                  <w:rPr>
                    <w:rStyle w:val="GeneralAviation"/>
                    <w:i/>
                    <w:iCs/>
                    <w:color w:val="auto"/>
                  </w:rPr>
                </w:pPr>
                <w:r w:rsidRPr="00060D9A">
                  <w:rPr>
                    <w:rStyle w:val="GeneralAviation"/>
                    <w:i/>
                    <w:iCs/>
                    <w:color w:val="auto"/>
                  </w:rPr>
                  <w:t>Optional content: instructor discussions, training progress, assessment, examinations, results, briefing, debriefing</w:t>
                </w:r>
              </w:p>
            </w:tc>
          </w:tr>
          <w:tr w:rsidR="00090094" w14:paraId="794B6F61" w14:textId="77777777" w:rsidTr="0096092C">
            <w:trPr>
              <w:gridAfter w:val="1"/>
              <w:wAfter w:w="28" w:type="pct"/>
              <w:trHeight w:val="567"/>
            </w:trPr>
            <w:tc>
              <w:tcPr>
                <w:tcW w:w="480" w:type="pct"/>
                <w:gridSpan w:val="2"/>
                <w:hideMark/>
              </w:tcPr>
              <w:p w14:paraId="6AFD4C8F"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126EE930" w14:textId="77777777" w:rsidR="000A75EC" w:rsidRPr="00060D9A" w:rsidRDefault="00581773" w:rsidP="000A75EC">
                <w:pPr>
                  <w:pStyle w:val="TableNormal0"/>
                  <w:rPr>
                    <w:rStyle w:val="GeneralAviation"/>
                    <w:color w:val="auto"/>
                  </w:rPr>
                </w:pPr>
                <w:r w:rsidRPr="00060D9A">
                  <w:rPr>
                    <w:rStyle w:val="GeneralAviation"/>
                    <w:color w:val="auto"/>
                  </w:rPr>
                  <w:t xml:space="preserve">2.2.2 </w:t>
                </w:r>
              </w:p>
            </w:tc>
            <w:tc>
              <w:tcPr>
                <w:tcW w:w="2129" w:type="pct"/>
                <w:gridSpan w:val="2"/>
                <w:hideMark/>
              </w:tcPr>
              <w:p w14:paraId="43F484D1" w14:textId="77777777" w:rsidR="000A75EC" w:rsidRPr="00060D9A" w:rsidRDefault="00581773" w:rsidP="000A75EC">
                <w:pPr>
                  <w:pStyle w:val="TableNormal0"/>
                  <w:rPr>
                    <w:rStyle w:val="GeneralAviation"/>
                    <w:color w:val="auto"/>
                  </w:rPr>
                </w:pPr>
                <w:r w:rsidRPr="00060D9A">
                  <w:rPr>
                    <w:rStyle w:val="GeneralAviation"/>
                    <w:color w:val="auto"/>
                  </w:rPr>
                  <w:t>Describe the positive effect of working and learning together with course participants.</w:t>
                </w:r>
              </w:p>
            </w:tc>
            <w:tc>
              <w:tcPr>
                <w:tcW w:w="192" w:type="pct"/>
                <w:gridSpan w:val="2"/>
                <w:hideMark/>
              </w:tcPr>
              <w:p w14:paraId="1698307A" w14:textId="77777777" w:rsidR="000A75EC" w:rsidRPr="00060D9A" w:rsidRDefault="00581773" w:rsidP="000A75EC">
                <w:pPr>
                  <w:pStyle w:val="TableNormal0"/>
                  <w:rPr>
                    <w:rStyle w:val="GeneralAviation"/>
                    <w:color w:val="auto"/>
                  </w:rPr>
                </w:pPr>
                <w:r w:rsidRPr="00060D9A">
                  <w:rPr>
                    <w:rStyle w:val="GeneralAviation"/>
                    <w:color w:val="auto"/>
                  </w:rPr>
                  <w:t>2</w:t>
                </w:r>
              </w:p>
            </w:tc>
            <w:tc>
              <w:tcPr>
                <w:tcW w:w="2171" w:type="pct"/>
                <w:gridSpan w:val="2"/>
                <w:hideMark/>
              </w:tcPr>
              <w:p w14:paraId="67887709" w14:textId="77777777" w:rsidR="000A75EC" w:rsidRPr="00060D9A" w:rsidRDefault="00581773" w:rsidP="008B46FE">
                <w:pPr>
                  <w:pStyle w:val="EssentialTraining"/>
                  <w:rPr>
                    <w:rStyle w:val="GeneralAviation"/>
                    <w:color w:val="auto"/>
                  </w:rPr>
                </w:pPr>
                <w:r w:rsidRPr="00060D9A">
                  <w:rPr>
                    <w:rStyle w:val="GeneralAviation"/>
                    <w:color w:val="auto"/>
                  </w:rPr>
                  <w:t>Teamwork in theoretical and practical training</w:t>
                </w:r>
              </w:p>
            </w:tc>
          </w:tr>
          <w:tr w:rsidR="00090094" w14:paraId="47E9B513" w14:textId="77777777" w:rsidTr="0096092C">
            <w:trPr>
              <w:gridAfter w:val="1"/>
              <w:wAfter w:w="28" w:type="pct"/>
              <w:trHeight w:val="97"/>
            </w:trPr>
            <w:tc>
              <w:tcPr>
                <w:tcW w:w="4972" w:type="pct"/>
                <w:gridSpan w:val="8"/>
                <w:hideMark/>
              </w:tcPr>
              <w:p w14:paraId="5DFCD7A5" w14:textId="77777777" w:rsidR="000A75EC" w:rsidRPr="00060D9A" w:rsidRDefault="00581773" w:rsidP="000A75EC">
                <w:pPr>
                  <w:pStyle w:val="TableHead"/>
                  <w:rPr>
                    <w:rStyle w:val="GeneralAviation"/>
                    <w:color w:val="auto"/>
                  </w:rPr>
                </w:pPr>
                <w:r w:rsidRPr="00060D9A">
                  <w:rPr>
                    <w:rStyle w:val="GeneralAviation"/>
                    <w:color w:val="auto"/>
                  </w:rPr>
                  <w:t>Subtopic INTRB 2.3 — Assessment process</w:t>
                </w:r>
              </w:p>
            </w:tc>
          </w:tr>
          <w:tr w:rsidR="00090094" w14:paraId="23AAF6F5" w14:textId="77777777" w:rsidTr="0096092C">
            <w:trPr>
              <w:gridAfter w:val="1"/>
              <w:wAfter w:w="28" w:type="pct"/>
              <w:trHeight w:val="567"/>
            </w:trPr>
            <w:tc>
              <w:tcPr>
                <w:tcW w:w="480" w:type="pct"/>
                <w:gridSpan w:val="2"/>
                <w:hideMark/>
              </w:tcPr>
              <w:p w14:paraId="6BD47576" w14:textId="77777777" w:rsidR="000A75EC" w:rsidRPr="00060D9A" w:rsidRDefault="00581773" w:rsidP="000A75EC">
                <w:pPr>
                  <w:pStyle w:val="TableNormal0"/>
                  <w:rPr>
                    <w:rStyle w:val="GeneralAviation"/>
                    <w:color w:val="auto"/>
                  </w:rPr>
                </w:pPr>
                <w:r w:rsidRPr="00060D9A">
                  <w:rPr>
                    <w:rStyle w:val="GeneralAviation"/>
                    <w:color w:val="auto"/>
                  </w:rPr>
                  <w:t>BASIC</w:t>
                </w:r>
                <w:r w:rsidRPr="00060D9A">
                  <w:rPr>
                    <w:rStyle w:val="GeneralAviation"/>
                    <w:color w:val="auto"/>
                  </w:rPr>
                  <w:br/>
                  <w:t>INTRB</w:t>
                </w:r>
              </w:p>
              <w:p w14:paraId="50AB2EB8" w14:textId="77777777" w:rsidR="000A75EC" w:rsidRPr="00060D9A" w:rsidRDefault="00581773" w:rsidP="000A75EC">
                <w:pPr>
                  <w:pStyle w:val="TableNormal0"/>
                  <w:rPr>
                    <w:rStyle w:val="GeneralAviation"/>
                    <w:color w:val="auto"/>
                  </w:rPr>
                </w:pPr>
                <w:r w:rsidRPr="00060D9A">
                  <w:rPr>
                    <w:rStyle w:val="GeneralAviation"/>
                    <w:color w:val="auto"/>
                  </w:rPr>
                  <w:t xml:space="preserve">2.3.1 </w:t>
                </w:r>
              </w:p>
            </w:tc>
            <w:tc>
              <w:tcPr>
                <w:tcW w:w="2129" w:type="pct"/>
                <w:gridSpan w:val="2"/>
                <w:hideMark/>
              </w:tcPr>
              <w:p w14:paraId="522C369D" w14:textId="77777777" w:rsidR="000A75EC" w:rsidRPr="00060D9A" w:rsidRDefault="00581773" w:rsidP="000A75EC">
                <w:pPr>
                  <w:pStyle w:val="TableNormal0"/>
                  <w:rPr>
                    <w:rStyle w:val="GeneralAviation"/>
                    <w:color w:val="auto"/>
                  </w:rPr>
                </w:pPr>
                <w:r w:rsidRPr="00060D9A">
                  <w:rPr>
                    <w:rStyle w:val="GeneralAviation"/>
                    <w:color w:val="auto"/>
                  </w:rPr>
                  <w:t xml:space="preserve">Describe the assessment process. </w:t>
                </w:r>
              </w:p>
            </w:tc>
            <w:tc>
              <w:tcPr>
                <w:tcW w:w="192" w:type="pct"/>
                <w:gridSpan w:val="2"/>
                <w:hideMark/>
              </w:tcPr>
              <w:p w14:paraId="053802D9" w14:textId="77777777" w:rsidR="000A75EC" w:rsidRPr="00060D9A" w:rsidRDefault="00581773" w:rsidP="000A75EC">
                <w:pPr>
                  <w:pStyle w:val="TableNormal0"/>
                  <w:rPr>
                    <w:rStyle w:val="GeneralAviation"/>
                    <w:color w:val="auto"/>
                  </w:rPr>
                </w:pPr>
                <w:r w:rsidRPr="00060D9A">
                  <w:rPr>
                    <w:rStyle w:val="GeneralAviation"/>
                    <w:color w:val="auto"/>
                  </w:rPr>
                  <w:t>2</w:t>
                </w:r>
              </w:p>
            </w:tc>
            <w:tc>
              <w:tcPr>
                <w:tcW w:w="2171" w:type="pct"/>
                <w:gridSpan w:val="2"/>
                <w:hideMark/>
              </w:tcPr>
              <w:p w14:paraId="50D20231" w14:textId="77777777" w:rsidR="000A75EC" w:rsidRPr="00060D9A" w:rsidRDefault="000A75EC" w:rsidP="000A75EC">
                <w:pPr>
                  <w:pStyle w:val="TableNormal0"/>
                  <w:rPr>
                    <w:rStyle w:val="GeneralAviation"/>
                    <w:color w:val="auto"/>
                  </w:rPr>
                </w:pPr>
              </w:p>
            </w:tc>
          </w:tr>
          <w:tr w:rsidR="00090094" w14:paraId="15E41A22" w14:textId="77777777" w:rsidTr="0096092C">
            <w:trPr>
              <w:gridBefore w:val="1"/>
              <w:wBefore w:w="28" w:type="pct"/>
              <w:trHeight w:val="22"/>
            </w:trPr>
            <w:tc>
              <w:tcPr>
                <w:tcW w:w="4972" w:type="pct"/>
                <w:gridSpan w:val="8"/>
              </w:tcPr>
              <w:p w14:paraId="70D0D0B8" w14:textId="77777777" w:rsidR="0068197B" w:rsidRPr="00DA564D" w:rsidRDefault="00581773" w:rsidP="00DA564D">
                <w:pPr>
                  <w:pStyle w:val="TableCentered"/>
                  <w:rPr>
                    <w:rStyle w:val="Bold"/>
                  </w:rPr>
                </w:pPr>
                <w:r w:rsidRPr="00DA564D">
                  <w:rPr>
                    <w:rStyle w:val="Bold"/>
                    <w:b w:val="0"/>
                  </w:rPr>
                  <w:t>TOPIC INTRB 3 — INTRODUCTION TO THE ATCO’s FUTURE</w:t>
                </w:r>
              </w:p>
            </w:tc>
          </w:tr>
          <w:tr w:rsidR="00090094" w14:paraId="130CB44F" w14:textId="77777777" w:rsidTr="0096092C">
            <w:trPr>
              <w:gridBefore w:val="1"/>
              <w:wBefore w:w="28" w:type="pct"/>
              <w:trHeight w:val="29"/>
            </w:trPr>
            <w:tc>
              <w:tcPr>
                <w:tcW w:w="4972" w:type="pct"/>
                <w:gridSpan w:val="8"/>
                <w:hideMark/>
              </w:tcPr>
              <w:p w14:paraId="6ACB446B" w14:textId="77777777" w:rsidR="0068197B" w:rsidRPr="002062F0" w:rsidRDefault="00581773" w:rsidP="00C22528">
                <w:pPr>
                  <w:pStyle w:val="TableHead"/>
                </w:pPr>
                <w:r w:rsidRPr="002062F0">
                  <w:t>Subtopic INTRB 3.1 — Job prospects</w:t>
                </w:r>
              </w:p>
            </w:tc>
          </w:tr>
          <w:tr w:rsidR="00090094" w14:paraId="10E0A2D8" w14:textId="77777777" w:rsidTr="0096092C">
            <w:trPr>
              <w:gridBefore w:val="1"/>
              <w:wBefore w:w="28" w:type="pct"/>
              <w:trHeight w:val="561"/>
            </w:trPr>
            <w:tc>
              <w:tcPr>
                <w:tcW w:w="480" w:type="pct"/>
                <w:gridSpan w:val="2"/>
                <w:hideMark/>
              </w:tcPr>
              <w:p w14:paraId="696E02DA" w14:textId="77777777" w:rsidR="0068197B" w:rsidRPr="002062F0" w:rsidRDefault="00581773" w:rsidP="002062F0">
                <w:pPr>
                  <w:pStyle w:val="TableNormal0"/>
                </w:pPr>
                <w:r w:rsidRPr="002062F0">
                  <w:t>BASIC</w:t>
                </w:r>
                <w:r w:rsidRPr="002062F0">
                  <w:br/>
                  <w:t>INTRB</w:t>
                </w:r>
              </w:p>
              <w:p w14:paraId="3C706253" w14:textId="77777777" w:rsidR="0068197B" w:rsidRPr="002062F0" w:rsidRDefault="00581773" w:rsidP="002062F0">
                <w:pPr>
                  <w:pStyle w:val="TableNormal0"/>
                </w:pPr>
                <w:r w:rsidRPr="002062F0">
                  <w:t xml:space="preserve">3.1.1 </w:t>
                </w:r>
              </w:p>
            </w:tc>
            <w:tc>
              <w:tcPr>
                <w:tcW w:w="2129" w:type="pct"/>
                <w:gridSpan w:val="2"/>
                <w:hideMark/>
              </w:tcPr>
              <w:p w14:paraId="3E78F108" w14:textId="77777777" w:rsidR="0068197B" w:rsidRPr="002062F0" w:rsidRDefault="00581773" w:rsidP="002062F0">
                <w:pPr>
                  <w:pStyle w:val="TableNormal0"/>
                </w:pPr>
                <w:r w:rsidRPr="002062F0">
                  <w:t>Recognise an ATCO’s working environment.</w:t>
                </w:r>
              </w:p>
            </w:tc>
            <w:tc>
              <w:tcPr>
                <w:tcW w:w="192" w:type="pct"/>
                <w:gridSpan w:val="2"/>
                <w:hideMark/>
              </w:tcPr>
              <w:p w14:paraId="40C38271" w14:textId="77777777" w:rsidR="0068197B" w:rsidRPr="002062F0" w:rsidRDefault="00581773" w:rsidP="002062F0">
                <w:pPr>
                  <w:pStyle w:val="TableNormal0"/>
                </w:pPr>
                <w:r w:rsidRPr="002062F0">
                  <w:t>1</w:t>
                </w:r>
              </w:p>
            </w:tc>
            <w:tc>
              <w:tcPr>
                <w:tcW w:w="2171" w:type="pct"/>
                <w:gridSpan w:val="2"/>
                <w:hideMark/>
              </w:tcPr>
              <w:p w14:paraId="27700E48" w14:textId="77777777" w:rsidR="0068197B" w:rsidRPr="0068197B" w:rsidRDefault="00581773" w:rsidP="0068197B">
                <w:pPr>
                  <w:pStyle w:val="EssentialTraining"/>
                </w:pPr>
                <w:r w:rsidRPr="0068197B">
                  <w:t>Area control unit, approach control unit, aerodrome control unit</w:t>
                </w:r>
              </w:p>
            </w:tc>
          </w:tr>
          <w:tr w:rsidR="00090094" w14:paraId="2E53896D" w14:textId="77777777" w:rsidTr="0096092C">
            <w:trPr>
              <w:gridBefore w:val="1"/>
              <w:wBefore w:w="28" w:type="pct"/>
              <w:trHeight w:val="488"/>
            </w:trPr>
            <w:tc>
              <w:tcPr>
                <w:tcW w:w="480" w:type="pct"/>
                <w:gridSpan w:val="2"/>
                <w:hideMark/>
              </w:tcPr>
              <w:p w14:paraId="14D40546" w14:textId="77777777" w:rsidR="0068197B" w:rsidRPr="002062F0" w:rsidRDefault="00581773" w:rsidP="002062F0">
                <w:pPr>
                  <w:pStyle w:val="TableNormal0"/>
                </w:pPr>
                <w:r w:rsidRPr="002062F0">
                  <w:t>BASIC</w:t>
                </w:r>
                <w:r w:rsidRPr="002062F0">
                  <w:br/>
                  <w:t>INTRB</w:t>
                </w:r>
              </w:p>
              <w:p w14:paraId="24DB08E0" w14:textId="77777777" w:rsidR="0068197B" w:rsidRPr="002062F0" w:rsidRDefault="00581773" w:rsidP="002062F0">
                <w:pPr>
                  <w:pStyle w:val="TableNormal0"/>
                </w:pPr>
                <w:r w:rsidRPr="002062F0">
                  <w:t xml:space="preserve">3.1.2 </w:t>
                </w:r>
              </w:p>
            </w:tc>
            <w:tc>
              <w:tcPr>
                <w:tcW w:w="2129" w:type="pct"/>
                <w:gridSpan w:val="2"/>
                <w:hideMark/>
              </w:tcPr>
              <w:p w14:paraId="01F046EE" w14:textId="77777777" w:rsidR="0068197B" w:rsidRPr="002062F0" w:rsidRDefault="00581773" w:rsidP="002062F0">
                <w:pPr>
                  <w:pStyle w:val="TableNormal0"/>
                </w:pPr>
                <w:r w:rsidRPr="002062F0">
                  <w:t>Recognise career developments.</w:t>
                </w:r>
              </w:p>
            </w:tc>
            <w:tc>
              <w:tcPr>
                <w:tcW w:w="192" w:type="pct"/>
                <w:gridSpan w:val="2"/>
                <w:hideMark/>
              </w:tcPr>
              <w:p w14:paraId="79DDCBDC" w14:textId="77777777" w:rsidR="0068197B" w:rsidRPr="002062F0" w:rsidRDefault="00581773" w:rsidP="002062F0">
                <w:pPr>
                  <w:pStyle w:val="TableNormal0"/>
                </w:pPr>
                <w:r w:rsidRPr="002062F0">
                  <w:t>1</w:t>
                </w:r>
              </w:p>
            </w:tc>
            <w:tc>
              <w:tcPr>
                <w:tcW w:w="2171" w:type="pct"/>
                <w:gridSpan w:val="2"/>
                <w:hideMark/>
              </w:tcPr>
              <w:p w14:paraId="4CE2A7FE" w14:textId="77777777" w:rsidR="0068197B" w:rsidRPr="00DA564D" w:rsidRDefault="00581773" w:rsidP="002062F0">
                <w:pPr>
                  <w:pStyle w:val="TableNormal0"/>
                  <w:rPr>
                    <w:rStyle w:val="Italic"/>
                  </w:rPr>
                </w:pPr>
                <w:r w:rsidRPr="00DA564D">
                  <w:rPr>
                    <w:rStyle w:val="Italic"/>
                  </w:rPr>
                  <w:t>Optional content: OJT instructor, supervisor, operational managerial posts, non-operational posts</w:t>
                </w:r>
              </w:p>
            </w:tc>
          </w:tr>
        </w:tbl>
        <w:p w14:paraId="55CBDF61" w14:textId="77777777" w:rsidR="0068197B" w:rsidRPr="00667041" w:rsidRDefault="00000000" w:rsidP="002062F0">
          <w:pPr>
            <w:pStyle w:val="TableNormal0"/>
          </w:pPr>
        </w:p>
      </w:sdtContent>
    </w:sdt>
    <w:sdt>
      <w:sdtPr>
        <w:rPr>
          <w:i w:val="0"/>
          <w:sz w:val="22"/>
          <w:szCs w:val="24"/>
        </w:rPr>
        <w:alias w:val="topic"/>
        <w:tag w:val="topic"/>
        <w:id w:val="-242027210"/>
      </w:sdtPr>
      <w:sdtContent>
        <w:bookmarkStart w:id="2216" w:name="_Toc256000166" w:displacedByCustomXml="prev"/>
        <w:p w14:paraId="094582B4" w14:textId="77777777" w:rsidR="00C627CD" w:rsidRPr="00740666" w:rsidRDefault="00581773" w:rsidP="00740666">
          <w:pPr>
            <w:pStyle w:val="Dxshortdesc"/>
            <w:jc w:val="center"/>
            <w:rPr>
              <w:b/>
              <w:i w:val="0"/>
              <w:color w:val="4BACC6" w:themeColor="accent5"/>
              <w:sz w:val="32"/>
              <w:szCs w:val="24"/>
              <w:lang w:val="en-GB"/>
            </w:rPr>
          </w:pPr>
          <w:r w:rsidRPr="00740666">
            <w:rPr>
              <w:b/>
              <w:i w:val="0"/>
              <w:color w:val="4BACC6" w:themeColor="accent5"/>
              <w:sz w:val="32"/>
              <w:szCs w:val="24"/>
              <w:lang w:val="en-GB"/>
            </w:rPr>
            <w:t>SUBJECT 2: AVIATION LAW</w:t>
          </w:r>
          <w:bookmarkEnd w:id="2216"/>
        </w:p>
        <w:p w14:paraId="4AB3ED89" w14:textId="77777777" w:rsidR="00C627CD" w:rsidRPr="00667041" w:rsidRDefault="00581773" w:rsidP="00DD1DB4">
          <w:r w:rsidRPr="00667041">
            <w:t>The subject objective is:</w:t>
          </w:r>
        </w:p>
        <w:p w14:paraId="73AC78CF" w14:textId="77777777" w:rsidR="00F86BB0" w:rsidRPr="00797D96" w:rsidRDefault="00581773" w:rsidP="00F86BB0">
          <w:pPr>
            <w:rPr>
              <w:rStyle w:val="Italic"/>
              <w:i w:val="0"/>
            </w:rPr>
          </w:pPr>
          <w:r w:rsidRPr="00667041">
            <w:t>Learners shall apply the regulations governing the rules of the air, airspace and flight planning and explain their development or, where applicable, their incorporation into national legislation.</w:t>
          </w:r>
        </w:p>
        <w:tbl>
          <w:tblPr>
            <w:tblStyle w:val="easaTable"/>
            <w:tblW w:w="5052" w:type="pct"/>
            <w:tblInd w:w="-37" w:type="dxa"/>
            <w:tblLayout w:type="fixed"/>
            <w:tblLook w:val="0420" w:firstRow="1" w:lastRow="0" w:firstColumn="0" w:lastColumn="0" w:noHBand="0" w:noVBand="1"/>
          </w:tblPr>
          <w:tblGrid>
            <w:gridCol w:w="925"/>
            <w:gridCol w:w="3849"/>
            <w:gridCol w:w="15"/>
            <w:gridCol w:w="330"/>
            <w:gridCol w:w="3910"/>
            <w:gridCol w:w="44"/>
          </w:tblGrid>
          <w:tr w:rsidR="00090094" w14:paraId="2E901022"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5000" w:type="pct"/>
                <w:gridSpan w:val="6"/>
              </w:tcPr>
              <w:p w14:paraId="3AA38773" w14:textId="77777777" w:rsidR="00F86BB0" w:rsidRPr="00F86BB0" w:rsidRDefault="00581773" w:rsidP="00F86BB0">
                <w:pPr>
                  <w:pStyle w:val="TableCentered"/>
                  <w:rPr>
                    <w:rStyle w:val="GeneralAviation"/>
                  </w:rPr>
                </w:pPr>
                <w:r w:rsidRPr="00F86BB0">
                  <w:t>TOPIC LAWB 1 — INTRODUCTION TO AVIATION LAW</w:t>
                </w:r>
              </w:p>
            </w:tc>
          </w:tr>
          <w:tr w:rsidR="00090094" w14:paraId="7471CEFB" w14:textId="77777777" w:rsidTr="00090094">
            <w:trPr>
              <w:trHeight w:val="21"/>
            </w:trPr>
            <w:tc>
              <w:tcPr>
                <w:tcW w:w="5000" w:type="pct"/>
                <w:gridSpan w:val="6"/>
                <w:hideMark/>
              </w:tcPr>
              <w:p w14:paraId="67C7BB85" w14:textId="77777777" w:rsidR="00F86BB0" w:rsidRPr="00060D9A" w:rsidRDefault="00581773" w:rsidP="00F86BB0">
                <w:pPr>
                  <w:pStyle w:val="TableHead"/>
                  <w:rPr>
                    <w:rStyle w:val="GeneralAviation"/>
                    <w:color w:val="auto"/>
                  </w:rPr>
                </w:pPr>
                <w:r w:rsidRPr="00060D9A">
                  <w:rPr>
                    <w:rStyle w:val="GeneralAviation"/>
                    <w:color w:val="auto"/>
                  </w:rPr>
                  <w:t>Subtopic LAWB 1.1 — Relevance of aviation law</w:t>
                </w:r>
              </w:p>
            </w:tc>
          </w:tr>
          <w:tr w:rsidR="00090094" w14:paraId="3842593C" w14:textId="77777777" w:rsidTr="00090094">
            <w:trPr>
              <w:trHeight w:val="567"/>
            </w:trPr>
            <w:tc>
              <w:tcPr>
                <w:tcW w:w="510" w:type="pct"/>
                <w:hideMark/>
              </w:tcPr>
              <w:p w14:paraId="4D1E6214" w14:textId="77777777" w:rsidR="00F86BB0" w:rsidRPr="00060D9A" w:rsidRDefault="00581773" w:rsidP="00F86BB0">
                <w:pPr>
                  <w:pStyle w:val="TableNormal0"/>
                  <w:rPr>
                    <w:rStyle w:val="GeneralAviation"/>
                    <w:color w:val="auto"/>
                  </w:rPr>
                </w:pPr>
                <w:r w:rsidRPr="00060D9A">
                  <w:rPr>
                    <w:rStyle w:val="GeneralAviation"/>
                    <w:color w:val="auto"/>
                  </w:rPr>
                  <w:t>BASIC</w:t>
                </w:r>
                <w:r w:rsidRPr="00060D9A">
                  <w:rPr>
                    <w:rStyle w:val="GeneralAviation"/>
                    <w:color w:val="auto"/>
                  </w:rPr>
                  <w:br/>
                  <w:t>LAWB</w:t>
                </w:r>
              </w:p>
              <w:p w14:paraId="21A56C83" w14:textId="77777777" w:rsidR="00F86BB0" w:rsidRPr="00060D9A" w:rsidRDefault="00581773" w:rsidP="00F86BB0">
                <w:pPr>
                  <w:pStyle w:val="TableNormal0"/>
                  <w:rPr>
                    <w:rStyle w:val="GeneralAviation"/>
                    <w:color w:val="auto"/>
                  </w:rPr>
                </w:pPr>
                <w:r w:rsidRPr="00060D9A">
                  <w:rPr>
                    <w:rStyle w:val="GeneralAviation"/>
                    <w:color w:val="auto"/>
                  </w:rPr>
                  <w:t xml:space="preserve">1.1.1 </w:t>
                </w:r>
              </w:p>
            </w:tc>
            <w:tc>
              <w:tcPr>
                <w:tcW w:w="2129" w:type="pct"/>
                <w:gridSpan w:val="2"/>
                <w:hideMark/>
              </w:tcPr>
              <w:p w14:paraId="6240AFDC" w14:textId="77777777" w:rsidR="00F86BB0" w:rsidRPr="00060D9A" w:rsidRDefault="00581773" w:rsidP="00F86BB0">
                <w:pPr>
                  <w:pStyle w:val="TableNormal0"/>
                  <w:rPr>
                    <w:rStyle w:val="GeneralAviation"/>
                    <w:color w:val="auto"/>
                  </w:rPr>
                </w:pPr>
                <w:r w:rsidRPr="00060D9A">
                  <w:rPr>
                    <w:rStyle w:val="GeneralAviation"/>
                    <w:color w:val="auto"/>
                  </w:rPr>
                  <w:t>State the necessity for air law, the sources and development of aviation law.</w:t>
                </w:r>
              </w:p>
            </w:tc>
            <w:tc>
              <w:tcPr>
                <w:tcW w:w="181" w:type="pct"/>
                <w:hideMark/>
              </w:tcPr>
              <w:p w14:paraId="66A775B1" w14:textId="77777777" w:rsidR="00F86BB0" w:rsidRPr="00060D9A" w:rsidRDefault="00581773" w:rsidP="00F86BB0">
                <w:pPr>
                  <w:pStyle w:val="TableNormal0"/>
                  <w:rPr>
                    <w:rStyle w:val="GeneralAviation"/>
                    <w:color w:val="auto"/>
                  </w:rPr>
                </w:pPr>
                <w:r w:rsidRPr="00060D9A">
                  <w:rPr>
                    <w:rStyle w:val="GeneralAviation"/>
                    <w:color w:val="auto"/>
                  </w:rPr>
                  <w:t>1</w:t>
                </w:r>
              </w:p>
            </w:tc>
            <w:tc>
              <w:tcPr>
                <w:tcW w:w="2180" w:type="pct"/>
                <w:gridSpan w:val="2"/>
                <w:hideMark/>
              </w:tcPr>
              <w:p w14:paraId="415B0149" w14:textId="77777777" w:rsidR="00F86BB0" w:rsidRPr="00060D9A" w:rsidRDefault="00581773" w:rsidP="00E419D6">
                <w:pPr>
                  <w:pStyle w:val="EssentialTraining"/>
                  <w:rPr>
                    <w:rStyle w:val="GeneralAviation"/>
                    <w:color w:val="auto"/>
                  </w:rPr>
                </w:pPr>
                <w:r w:rsidRPr="00060D9A">
                  <w:rPr>
                    <w:rStyle w:val="GeneralAviation"/>
                    <w:color w:val="auto"/>
                  </w:rPr>
                  <w:t xml:space="preserve">Relevant legislation, </w:t>
                </w:r>
                <w:r w:rsidRPr="00060D9A">
                  <w:rPr>
                    <w:rStyle w:val="GeneralAviation"/>
                    <w:color w:val="auto"/>
                  </w:rPr>
                  <w:br/>
                  <w:t>ICAO Convention</w:t>
                </w:r>
              </w:p>
              <w:p w14:paraId="5B4D1C45" w14:textId="77777777" w:rsidR="00F86BB0" w:rsidRPr="00060D9A" w:rsidRDefault="00581773" w:rsidP="00F86BB0">
                <w:pPr>
                  <w:pStyle w:val="TableNormal0"/>
                  <w:rPr>
                    <w:rStyle w:val="GeneralAviation"/>
                    <w:i/>
                    <w:iCs/>
                    <w:color w:val="auto"/>
                  </w:rPr>
                </w:pPr>
                <w:r w:rsidRPr="00060D9A">
                  <w:rPr>
                    <w:rStyle w:val="GeneralAviation"/>
                    <w:i/>
                    <w:iCs/>
                    <w:color w:val="auto"/>
                  </w:rPr>
                  <w:t>Optional content: ICAO Annex 2, national aviation law</w:t>
                </w:r>
              </w:p>
            </w:tc>
          </w:tr>
          <w:tr w:rsidR="00090094" w14:paraId="2B59D356" w14:textId="77777777" w:rsidTr="00090094">
            <w:trPr>
              <w:trHeight w:val="567"/>
            </w:trPr>
            <w:tc>
              <w:tcPr>
                <w:tcW w:w="510" w:type="pct"/>
                <w:hideMark/>
              </w:tcPr>
              <w:p w14:paraId="6466284A" w14:textId="77777777" w:rsidR="00F86BB0" w:rsidRPr="00060D9A" w:rsidRDefault="00581773" w:rsidP="00F86BB0">
                <w:pPr>
                  <w:pStyle w:val="TableNormal0"/>
                  <w:rPr>
                    <w:rStyle w:val="GeneralAviation"/>
                    <w:color w:val="auto"/>
                  </w:rPr>
                </w:pPr>
                <w:r w:rsidRPr="00060D9A">
                  <w:rPr>
                    <w:rStyle w:val="GeneralAviation"/>
                    <w:color w:val="auto"/>
                  </w:rPr>
                  <w:t>BASIC</w:t>
                </w:r>
                <w:r w:rsidRPr="00060D9A">
                  <w:rPr>
                    <w:rStyle w:val="GeneralAviation"/>
                    <w:color w:val="auto"/>
                  </w:rPr>
                  <w:br/>
                  <w:t>LAWB</w:t>
                </w:r>
              </w:p>
              <w:p w14:paraId="3E248263" w14:textId="77777777" w:rsidR="00F86BB0" w:rsidRPr="00060D9A" w:rsidRDefault="00581773" w:rsidP="00F86BB0">
                <w:pPr>
                  <w:pStyle w:val="TableNormal0"/>
                  <w:rPr>
                    <w:rStyle w:val="GeneralAviation"/>
                    <w:color w:val="auto"/>
                  </w:rPr>
                </w:pPr>
                <w:r w:rsidRPr="00060D9A">
                  <w:rPr>
                    <w:rStyle w:val="GeneralAviation"/>
                    <w:color w:val="auto"/>
                  </w:rPr>
                  <w:t xml:space="preserve">1.1.2 </w:t>
                </w:r>
              </w:p>
            </w:tc>
            <w:tc>
              <w:tcPr>
                <w:tcW w:w="2129" w:type="pct"/>
                <w:gridSpan w:val="2"/>
                <w:hideMark/>
              </w:tcPr>
              <w:p w14:paraId="19AAF233" w14:textId="77777777" w:rsidR="00F86BB0" w:rsidRPr="00060D9A" w:rsidRDefault="00581773" w:rsidP="00F86BB0">
                <w:pPr>
                  <w:pStyle w:val="TableNormal0"/>
                  <w:rPr>
                    <w:rStyle w:val="GeneralAviation"/>
                    <w:color w:val="auto"/>
                  </w:rPr>
                </w:pPr>
                <w:r w:rsidRPr="00060D9A">
                  <w:rPr>
                    <w:rStyle w:val="GeneralAviation"/>
                    <w:color w:val="auto"/>
                  </w:rPr>
                  <w:t>Describe the impact key international and national organisations have on ATC and their interaction with each other.</w:t>
                </w:r>
              </w:p>
            </w:tc>
            <w:tc>
              <w:tcPr>
                <w:tcW w:w="181" w:type="pct"/>
                <w:hideMark/>
              </w:tcPr>
              <w:p w14:paraId="4E1A4706" w14:textId="77777777" w:rsidR="00F86BB0" w:rsidRPr="00060D9A" w:rsidRDefault="00581773" w:rsidP="00F86BB0">
                <w:pPr>
                  <w:pStyle w:val="TableNormal0"/>
                  <w:rPr>
                    <w:rStyle w:val="GeneralAviation"/>
                    <w:color w:val="auto"/>
                  </w:rPr>
                </w:pPr>
                <w:r w:rsidRPr="00060D9A">
                  <w:rPr>
                    <w:rStyle w:val="GeneralAviation"/>
                    <w:color w:val="auto"/>
                  </w:rPr>
                  <w:t>2</w:t>
                </w:r>
              </w:p>
            </w:tc>
            <w:tc>
              <w:tcPr>
                <w:tcW w:w="2180" w:type="pct"/>
                <w:gridSpan w:val="2"/>
                <w:hideMark/>
              </w:tcPr>
              <w:p w14:paraId="6123895E" w14:textId="77777777" w:rsidR="00F86BB0" w:rsidRPr="00060D9A" w:rsidRDefault="00581773" w:rsidP="00E419D6">
                <w:pPr>
                  <w:pStyle w:val="EssentialTraining"/>
                  <w:rPr>
                    <w:rStyle w:val="GeneralAviation"/>
                    <w:color w:val="auto"/>
                  </w:rPr>
                </w:pPr>
                <w:r w:rsidRPr="00060D9A">
                  <w:rPr>
                    <w:rStyle w:val="GeneralAviation"/>
                    <w:color w:val="auto"/>
                  </w:rPr>
                  <w:t>ICAO, EASA, EUROCONTROL, national organisations</w:t>
                </w:r>
              </w:p>
            </w:tc>
          </w:tr>
          <w:tr w:rsidR="00090094" w14:paraId="090AF63E" w14:textId="77777777" w:rsidTr="00090094">
            <w:trPr>
              <w:trHeight w:val="21"/>
            </w:trPr>
            <w:tc>
              <w:tcPr>
                <w:tcW w:w="5000" w:type="pct"/>
                <w:gridSpan w:val="6"/>
              </w:tcPr>
              <w:p w14:paraId="300D4B35" w14:textId="77777777" w:rsidR="00C627CD" w:rsidRPr="00E4147C" w:rsidRDefault="00581773" w:rsidP="00430F1E">
                <w:pPr>
                  <w:pStyle w:val="TableCentered"/>
                </w:pPr>
                <w:r w:rsidRPr="00E4147C">
                  <w:t>TOPIC LAWB 2 — INTERNATIONAL ORGANISATIONS</w:t>
                </w:r>
              </w:p>
            </w:tc>
          </w:tr>
          <w:tr w:rsidR="00090094" w14:paraId="6EF794B0" w14:textId="77777777" w:rsidTr="00090094">
            <w:trPr>
              <w:trHeight w:val="21"/>
            </w:trPr>
            <w:tc>
              <w:tcPr>
                <w:tcW w:w="5000" w:type="pct"/>
                <w:gridSpan w:val="6"/>
                <w:hideMark/>
              </w:tcPr>
              <w:p w14:paraId="04954EAA" w14:textId="77777777" w:rsidR="00C627CD" w:rsidRPr="00E4147C" w:rsidRDefault="00581773" w:rsidP="00E4147C">
                <w:pPr>
                  <w:pStyle w:val="TableHead"/>
                </w:pPr>
                <w:r w:rsidRPr="00E4147C">
                  <w:t>Subtopic LAWB 2.1 — ICAO</w:t>
                </w:r>
              </w:p>
            </w:tc>
          </w:tr>
          <w:tr w:rsidR="00090094" w14:paraId="29681B52" w14:textId="77777777" w:rsidTr="00090094">
            <w:trPr>
              <w:trHeight w:val="567"/>
            </w:trPr>
            <w:tc>
              <w:tcPr>
                <w:tcW w:w="510" w:type="pct"/>
                <w:hideMark/>
              </w:tcPr>
              <w:p w14:paraId="2B102856" w14:textId="77777777" w:rsidR="00C627CD" w:rsidRPr="00E4147C" w:rsidRDefault="00581773" w:rsidP="00E4147C">
                <w:pPr>
                  <w:pStyle w:val="TableNormal0"/>
                </w:pPr>
                <w:r w:rsidRPr="00E4147C">
                  <w:t>BASIC</w:t>
                </w:r>
                <w:r w:rsidRPr="00E4147C">
                  <w:br/>
                  <w:t>LAWB</w:t>
                </w:r>
              </w:p>
              <w:p w14:paraId="25E84396" w14:textId="77777777" w:rsidR="00C627CD" w:rsidRPr="00E4147C" w:rsidRDefault="00581773" w:rsidP="00E4147C">
                <w:pPr>
                  <w:pStyle w:val="TableNormal0"/>
                </w:pPr>
                <w:r w:rsidRPr="00E4147C">
                  <w:t xml:space="preserve">2.1.1 </w:t>
                </w:r>
              </w:p>
            </w:tc>
            <w:tc>
              <w:tcPr>
                <w:tcW w:w="2121" w:type="pct"/>
                <w:hideMark/>
              </w:tcPr>
              <w:p w14:paraId="5A758AE3" w14:textId="77777777" w:rsidR="00C627CD" w:rsidRPr="00E4147C" w:rsidRDefault="00581773" w:rsidP="00E4147C">
                <w:pPr>
                  <w:pStyle w:val="TableNormal0"/>
                </w:pPr>
                <w:r w:rsidRPr="00E4147C">
                  <w:t>Explain the purpose and function of ICAO.</w:t>
                </w:r>
              </w:p>
            </w:tc>
            <w:tc>
              <w:tcPr>
                <w:tcW w:w="190" w:type="pct"/>
                <w:gridSpan w:val="2"/>
                <w:hideMark/>
              </w:tcPr>
              <w:p w14:paraId="6A5E058C" w14:textId="77777777" w:rsidR="00C627CD" w:rsidRPr="00E4147C" w:rsidRDefault="00581773" w:rsidP="00E4147C">
                <w:pPr>
                  <w:pStyle w:val="TableNormal0"/>
                </w:pPr>
                <w:r w:rsidRPr="00E4147C">
                  <w:t>2</w:t>
                </w:r>
              </w:p>
            </w:tc>
            <w:tc>
              <w:tcPr>
                <w:tcW w:w="2179" w:type="pct"/>
                <w:gridSpan w:val="2"/>
                <w:hideMark/>
              </w:tcPr>
              <w:p w14:paraId="3407B8F5" w14:textId="77777777" w:rsidR="00C627CD" w:rsidRPr="00E4147C" w:rsidRDefault="00C627CD" w:rsidP="00E4147C">
                <w:pPr>
                  <w:pStyle w:val="TableNormal0"/>
                </w:pPr>
              </w:p>
              <w:p w14:paraId="274F5477" w14:textId="77777777" w:rsidR="00C627CD" w:rsidRPr="00E4147C" w:rsidRDefault="00C627CD" w:rsidP="00E4147C">
                <w:pPr>
                  <w:pStyle w:val="TableNormal0"/>
                </w:pPr>
              </w:p>
            </w:tc>
          </w:tr>
          <w:tr w:rsidR="00090094" w14:paraId="5FD5CB42" w14:textId="77777777" w:rsidTr="00090094">
            <w:trPr>
              <w:trHeight w:val="567"/>
            </w:trPr>
            <w:tc>
              <w:tcPr>
                <w:tcW w:w="510" w:type="pct"/>
                <w:hideMark/>
              </w:tcPr>
              <w:p w14:paraId="19ECD436" w14:textId="77777777" w:rsidR="00C627CD" w:rsidRPr="00E4147C" w:rsidRDefault="00581773" w:rsidP="00E4147C">
                <w:pPr>
                  <w:pStyle w:val="TableNormal0"/>
                </w:pPr>
                <w:r w:rsidRPr="00E4147C">
                  <w:t>BASIC</w:t>
                </w:r>
                <w:r w:rsidRPr="00E4147C">
                  <w:br/>
                  <w:t>LAWB</w:t>
                </w:r>
              </w:p>
              <w:p w14:paraId="2D95D0AB" w14:textId="77777777" w:rsidR="00C627CD" w:rsidRPr="00E4147C" w:rsidRDefault="00581773" w:rsidP="00E4147C">
                <w:pPr>
                  <w:pStyle w:val="TableNormal0"/>
                </w:pPr>
                <w:r w:rsidRPr="00E4147C">
                  <w:t xml:space="preserve">2.1.2 </w:t>
                </w:r>
              </w:p>
            </w:tc>
            <w:tc>
              <w:tcPr>
                <w:tcW w:w="2121" w:type="pct"/>
                <w:hideMark/>
              </w:tcPr>
              <w:p w14:paraId="6772FAAC" w14:textId="77777777" w:rsidR="00C627CD" w:rsidRPr="00E4147C" w:rsidRDefault="00581773" w:rsidP="00E4147C">
                <w:pPr>
                  <w:pStyle w:val="TableNormal0"/>
                </w:pPr>
                <w:r w:rsidRPr="00E4147C">
                  <w:t>Describe the methods by which ICAO notifies and implements legislation.</w:t>
                </w:r>
              </w:p>
            </w:tc>
            <w:tc>
              <w:tcPr>
                <w:tcW w:w="190" w:type="pct"/>
                <w:gridSpan w:val="2"/>
                <w:hideMark/>
              </w:tcPr>
              <w:p w14:paraId="41078E6C" w14:textId="77777777" w:rsidR="00C627CD" w:rsidRPr="00E4147C" w:rsidRDefault="00581773" w:rsidP="00E4147C">
                <w:pPr>
                  <w:pStyle w:val="TableNormal0"/>
                </w:pPr>
                <w:r w:rsidRPr="00E4147C">
                  <w:t>2</w:t>
                </w:r>
              </w:p>
            </w:tc>
            <w:tc>
              <w:tcPr>
                <w:tcW w:w="2179" w:type="pct"/>
                <w:gridSpan w:val="2"/>
                <w:hideMark/>
              </w:tcPr>
              <w:p w14:paraId="59EF9B53" w14:textId="77777777" w:rsidR="00C627CD" w:rsidRPr="00E419D6" w:rsidRDefault="00581773" w:rsidP="00E419D6">
                <w:pPr>
                  <w:pStyle w:val="EssentialTraining"/>
                </w:pPr>
                <w:r w:rsidRPr="00E419D6">
                  <w:t xml:space="preserve">SARPs, PANS, ICAO </w:t>
                </w:r>
                <w:r w:rsidR="00AB53C4" w:rsidRPr="00E419D6">
                  <w:t>annexes, ICAO documents</w:t>
                </w:r>
              </w:p>
              <w:p w14:paraId="5826B40A" w14:textId="77777777" w:rsidR="00C627CD" w:rsidRPr="00EF2E7B" w:rsidRDefault="00581773" w:rsidP="00E4147C">
                <w:pPr>
                  <w:pStyle w:val="TableNormal0"/>
                  <w:rPr>
                    <w:rStyle w:val="Italic"/>
                  </w:rPr>
                </w:pPr>
                <w:r w:rsidRPr="00EF2E7B">
                  <w:rPr>
                    <w:rStyle w:val="Italic"/>
                  </w:rPr>
                  <w:t xml:space="preserve">Optional content: </w:t>
                </w:r>
                <w:r w:rsidR="00AB53C4" w:rsidRPr="00EF2E7B">
                  <w:rPr>
                    <w:rStyle w:val="Italic"/>
                  </w:rPr>
                  <w:t>regional offices</w:t>
                </w:r>
              </w:p>
            </w:tc>
          </w:tr>
          <w:tr w:rsidR="00090094" w14:paraId="5E6BC1C2" w14:textId="77777777" w:rsidTr="00090094">
            <w:trPr>
              <w:trHeight w:val="21"/>
            </w:trPr>
            <w:tc>
              <w:tcPr>
                <w:tcW w:w="5000" w:type="pct"/>
                <w:gridSpan w:val="6"/>
                <w:hideMark/>
              </w:tcPr>
              <w:p w14:paraId="27E384D6" w14:textId="77777777" w:rsidR="00C627CD" w:rsidRPr="00E4147C" w:rsidRDefault="00581773" w:rsidP="00E4147C">
                <w:pPr>
                  <w:pStyle w:val="TableHead"/>
                </w:pPr>
                <w:r w:rsidRPr="00E4147C">
                  <w:t>Subtopic LAWB 2.2 — European and other agencies</w:t>
                </w:r>
              </w:p>
            </w:tc>
          </w:tr>
          <w:tr w:rsidR="00090094" w14:paraId="142B3053" w14:textId="77777777" w:rsidTr="00090094">
            <w:trPr>
              <w:trHeight w:val="567"/>
            </w:trPr>
            <w:tc>
              <w:tcPr>
                <w:tcW w:w="510" w:type="pct"/>
                <w:hideMark/>
              </w:tcPr>
              <w:p w14:paraId="66F51C45" w14:textId="77777777" w:rsidR="00C627CD" w:rsidRPr="00E4147C" w:rsidRDefault="00581773" w:rsidP="00E4147C">
                <w:pPr>
                  <w:pStyle w:val="TableNormal0"/>
                </w:pPr>
                <w:r w:rsidRPr="00E4147C">
                  <w:t>BASIC</w:t>
                </w:r>
                <w:r w:rsidRPr="00E4147C">
                  <w:br/>
                  <w:t>LAWB</w:t>
                </w:r>
              </w:p>
              <w:p w14:paraId="644A7960" w14:textId="77777777" w:rsidR="00C627CD" w:rsidRPr="00E4147C" w:rsidRDefault="00581773" w:rsidP="00E4147C">
                <w:pPr>
                  <w:pStyle w:val="TableNormal0"/>
                </w:pPr>
                <w:r w:rsidRPr="00E4147C">
                  <w:t xml:space="preserve">2.2.1 </w:t>
                </w:r>
              </w:p>
            </w:tc>
            <w:tc>
              <w:tcPr>
                <w:tcW w:w="2121" w:type="pct"/>
                <w:hideMark/>
              </w:tcPr>
              <w:p w14:paraId="181F50D0" w14:textId="77777777" w:rsidR="00C627CD" w:rsidRPr="00E4147C" w:rsidRDefault="00581773" w:rsidP="00E4147C">
                <w:pPr>
                  <w:pStyle w:val="TableNormal0"/>
                </w:pPr>
                <w:r w:rsidRPr="00E4147C">
                  <w:t>Explain the purpose and function of EUROCONTROL.</w:t>
                </w:r>
              </w:p>
            </w:tc>
            <w:tc>
              <w:tcPr>
                <w:tcW w:w="190" w:type="pct"/>
                <w:gridSpan w:val="2"/>
                <w:hideMark/>
              </w:tcPr>
              <w:p w14:paraId="046BF57C" w14:textId="77777777" w:rsidR="00C627CD" w:rsidRPr="00E4147C" w:rsidRDefault="00581773" w:rsidP="00E4147C">
                <w:pPr>
                  <w:pStyle w:val="TableNormal0"/>
                </w:pPr>
                <w:r w:rsidRPr="00E4147C">
                  <w:t>2</w:t>
                </w:r>
              </w:p>
            </w:tc>
            <w:tc>
              <w:tcPr>
                <w:tcW w:w="2179" w:type="pct"/>
                <w:gridSpan w:val="2"/>
                <w:hideMark/>
              </w:tcPr>
              <w:p w14:paraId="3CB5592F" w14:textId="77777777" w:rsidR="00C627CD" w:rsidRPr="00E419D6" w:rsidRDefault="00581773" w:rsidP="00E419D6">
                <w:pPr>
                  <w:pStyle w:val="EssentialTraining"/>
                </w:pPr>
                <w:r w:rsidRPr="00E419D6">
                  <w:t>Network Manager function</w:t>
                </w:r>
              </w:p>
            </w:tc>
          </w:tr>
          <w:tr w:rsidR="00090094" w14:paraId="474BBC54" w14:textId="77777777" w:rsidTr="00090094">
            <w:trPr>
              <w:trHeight w:val="567"/>
            </w:trPr>
            <w:tc>
              <w:tcPr>
                <w:tcW w:w="510" w:type="pct"/>
                <w:hideMark/>
              </w:tcPr>
              <w:p w14:paraId="57E9A83B" w14:textId="77777777" w:rsidR="00C627CD" w:rsidRPr="00E4147C" w:rsidRDefault="00581773" w:rsidP="00E4147C">
                <w:pPr>
                  <w:pStyle w:val="TableNormal0"/>
                </w:pPr>
                <w:r w:rsidRPr="00E4147C">
                  <w:t>BASIC</w:t>
                </w:r>
                <w:r w:rsidRPr="00E4147C">
                  <w:br/>
                  <w:t>LAWB</w:t>
                </w:r>
              </w:p>
              <w:p w14:paraId="39E7D599" w14:textId="77777777" w:rsidR="00C627CD" w:rsidRPr="00E4147C" w:rsidRDefault="00581773" w:rsidP="00E4147C">
                <w:pPr>
                  <w:pStyle w:val="TableNormal0"/>
                </w:pPr>
                <w:r w:rsidRPr="00E4147C">
                  <w:lastRenderedPageBreak/>
                  <w:t xml:space="preserve">2.2.2 </w:t>
                </w:r>
              </w:p>
            </w:tc>
            <w:tc>
              <w:tcPr>
                <w:tcW w:w="2121" w:type="pct"/>
                <w:hideMark/>
              </w:tcPr>
              <w:p w14:paraId="0DFA1338" w14:textId="77777777" w:rsidR="00C627CD" w:rsidRPr="00E4147C" w:rsidRDefault="00581773" w:rsidP="00E4147C">
                <w:pPr>
                  <w:pStyle w:val="TableNormal0"/>
                </w:pPr>
                <w:r w:rsidRPr="00E4147C">
                  <w:lastRenderedPageBreak/>
                  <w:t>Explain the purpose and function of EASA.</w:t>
                </w:r>
              </w:p>
            </w:tc>
            <w:tc>
              <w:tcPr>
                <w:tcW w:w="190" w:type="pct"/>
                <w:gridSpan w:val="2"/>
                <w:hideMark/>
              </w:tcPr>
              <w:p w14:paraId="4DC00D81" w14:textId="77777777" w:rsidR="00C627CD" w:rsidRPr="00E4147C" w:rsidRDefault="00581773" w:rsidP="00E4147C">
                <w:pPr>
                  <w:pStyle w:val="TableNormal0"/>
                </w:pPr>
                <w:r w:rsidRPr="00E4147C">
                  <w:t>2</w:t>
                </w:r>
              </w:p>
            </w:tc>
            <w:tc>
              <w:tcPr>
                <w:tcW w:w="2179" w:type="pct"/>
                <w:gridSpan w:val="2"/>
                <w:hideMark/>
              </w:tcPr>
              <w:p w14:paraId="5BD2F69D" w14:textId="77777777" w:rsidR="00C627CD" w:rsidRPr="00E4147C" w:rsidRDefault="00C627CD" w:rsidP="00E4147C">
                <w:pPr>
                  <w:pStyle w:val="TableNormal0"/>
                </w:pPr>
              </w:p>
            </w:tc>
          </w:tr>
          <w:tr w:rsidR="00090094" w14:paraId="7EED26DE" w14:textId="77777777" w:rsidTr="00090094">
            <w:trPr>
              <w:trHeight w:val="567"/>
            </w:trPr>
            <w:tc>
              <w:tcPr>
                <w:tcW w:w="510" w:type="pct"/>
                <w:hideMark/>
              </w:tcPr>
              <w:p w14:paraId="3F84AD72" w14:textId="77777777" w:rsidR="00C627CD" w:rsidRPr="00E4147C" w:rsidRDefault="00581773" w:rsidP="00E4147C">
                <w:pPr>
                  <w:pStyle w:val="TableNormal0"/>
                </w:pPr>
                <w:r w:rsidRPr="00E4147C">
                  <w:t>BASIC</w:t>
                </w:r>
                <w:r w:rsidRPr="00E4147C">
                  <w:br/>
                  <w:t>LAWB</w:t>
                </w:r>
              </w:p>
              <w:p w14:paraId="5FFEBA77" w14:textId="77777777" w:rsidR="00C627CD" w:rsidRPr="00E4147C" w:rsidRDefault="00581773" w:rsidP="00E4147C">
                <w:pPr>
                  <w:pStyle w:val="TableNormal0"/>
                </w:pPr>
                <w:r w:rsidRPr="00E4147C">
                  <w:t xml:space="preserve">2.2.3 </w:t>
                </w:r>
              </w:p>
            </w:tc>
            <w:tc>
              <w:tcPr>
                <w:tcW w:w="2121" w:type="pct"/>
                <w:hideMark/>
              </w:tcPr>
              <w:p w14:paraId="4A444F15" w14:textId="77777777" w:rsidR="00C627CD" w:rsidRPr="00E4147C" w:rsidRDefault="00581773" w:rsidP="00E4147C">
                <w:pPr>
                  <w:pStyle w:val="TableNormal0"/>
                </w:pPr>
                <w:r w:rsidRPr="00E4147C">
                  <w:t>State the purpose and function of other international agencies and their relevance to air traffic operations.</w:t>
                </w:r>
              </w:p>
            </w:tc>
            <w:tc>
              <w:tcPr>
                <w:tcW w:w="190" w:type="pct"/>
                <w:gridSpan w:val="2"/>
                <w:hideMark/>
              </w:tcPr>
              <w:p w14:paraId="399AA907" w14:textId="77777777" w:rsidR="00C627CD" w:rsidRPr="00E4147C" w:rsidRDefault="00581773" w:rsidP="00E4147C">
                <w:pPr>
                  <w:pStyle w:val="TableNormal0"/>
                </w:pPr>
                <w:r w:rsidRPr="00E4147C">
                  <w:t>1</w:t>
                </w:r>
              </w:p>
            </w:tc>
            <w:tc>
              <w:tcPr>
                <w:tcW w:w="2179" w:type="pct"/>
                <w:gridSpan w:val="2"/>
                <w:hideMark/>
              </w:tcPr>
              <w:p w14:paraId="7D53478F" w14:textId="77777777" w:rsidR="00C627CD" w:rsidRPr="00EF2E7B" w:rsidRDefault="00581773" w:rsidP="00E4147C">
                <w:pPr>
                  <w:pStyle w:val="TableNormal0"/>
                  <w:rPr>
                    <w:rStyle w:val="Italic"/>
                  </w:rPr>
                </w:pPr>
                <w:r w:rsidRPr="00EF2E7B">
                  <w:rPr>
                    <w:rStyle w:val="Italic"/>
                  </w:rPr>
                  <w:t>Optional content: E</w:t>
                </w:r>
                <w:r w:rsidR="009A0959">
                  <w:rPr>
                    <w:rStyle w:val="Italic"/>
                  </w:rPr>
                  <w:t>COMMITTEE</w:t>
                </w:r>
                <w:r w:rsidRPr="00EF2E7B">
                  <w:rPr>
                    <w:rStyle w:val="Italic"/>
                  </w:rPr>
                  <w:t>, EU, ITU, CANSO, WMO</w:t>
                </w:r>
              </w:p>
            </w:tc>
          </w:tr>
          <w:tr w:rsidR="00090094" w14:paraId="6D472A1E" w14:textId="77777777" w:rsidTr="00090094">
            <w:trPr>
              <w:gridAfter w:val="1"/>
              <w:wAfter w:w="24" w:type="pct"/>
              <w:trHeight w:val="21"/>
            </w:trPr>
            <w:tc>
              <w:tcPr>
                <w:tcW w:w="4976" w:type="pct"/>
                <w:gridSpan w:val="5"/>
                <w:hideMark/>
              </w:tcPr>
              <w:p w14:paraId="6AF8FE78" w14:textId="77777777" w:rsidR="00C627CD" w:rsidRPr="00667041" w:rsidRDefault="00581773" w:rsidP="00E4147C">
                <w:pPr>
                  <w:pStyle w:val="TableHead"/>
                </w:pPr>
                <w:r w:rsidRPr="00667041">
                  <w:t>Subtopic LAWB 2.3 — Aviation associations</w:t>
                </w:r>
              </w:p>
            </w:tc>
          </w:tr>
          <w:tr w:rsidR="00090094" w14:paraId="5DA41EA2" w14:textId="77777777" w:rsidTr="00090094">
            <w:trPr>
              <w:gridAfter w:val="1"/>
              <w:wAfter w:w="24" w:type="pct"/>
              <w:trHeight w:val="567"/>
            </w:trPr>
            <w:tc>
              <w:tcPr>
                <w:tcW w:w="510" w:type="pct"/>
                <w:hideMark/>
              </w:tcPr>
              <w:p w14:paraId="5E27A9B9" w14:textId="77777777" w:rsidR="00C627CD" w:rsidRPr="00667041" w:rsidRDefault="00581773" w:rsidP="00AB53C4">
                <w:pPr>
                  <w:pStyle w:val="TableNormal0"/>
                </w:pPr>
                <w:r w:rsidRPr="00667041">
                  <w:t>BASIC</w:t>
                </w:r>
                <w:r w:rsidRPr="00667041">
                  <w:br/>
                  <w:t>LAWB</w:t>
                </w:r>
              </w:p>
              <w:p w14:paraId="32A6FC8B" w14:textId="77777777" w:rsidR="00C627CD" w:rsidRPr="00667041" w:rsidRDefault="00581773" w:rsidP="00AB53C4">
                <w:pPr>
                  <w:pStyle w:val="TableNormal0"/>
                </w:pPr>
                <w:r w:rsidRPr="00667041">
                  <w:t xml:space="preserve">2.3.1 </w:t>
                </w:r>
              </w:p>
            </w:tc>
            <w:tc>
              <w:tcPr>
                <w:tcW w:w="2121" w:type="pct"/>
                <w:hideMark/>
              </w:tcPr>
              <w:p w14:paraId="4B332E45" w14:textId="77777777" w:rsidR="00C627CD" w:rsidRPr="00667041" w:rsidRDefault="00581773" w:rsidP="00AB53C4">
                <w:pPr>
                  <w:pStyle w:val="TableNormal0"/>
                </w:pPr>
                <w:r w:rsidRPr="00667041">
                  <w:t>State the purpose of controller, pilot, airline and airspace user associations and their interaction with ATC.</w:t>
                </w:r>
              </w:p>
            </w:tc>
            <w:tc>
              <w:tcPr>
                <w:tcW w:w="190" w:type="pct"/>
                <w:gridSpan w:val="2"/>
                <w:hideMark/>
              </w:tcPr>
              <w:p w14:paraId="0582FBBD" w14:textId="77777777" w:rsidR="00C627CD" w:rsidRPr="00667041" w:rsidRDefault="00581773" w:rsidP="00AB53C4">
                <w:pPr>
                  <w:pStyle w:val="TableNormal0"/>
                </w:pPr>
                <w:r w:rsidRPr="00667041">
                  <w:t>1</w:t>
                </w:r>
              </w:p>
            </w:tc>
            <w:tc>
              <w:tcPr>
                <w:tcW w:w="2155" w:type="pct"/>
                <w:hideMark/>
              </w:tcPr>
              <w:p w14:paraId="0D004001" w14:textId="77777777" w:rsidR="00C627CD" w:rsidRPr="00EF2E7B" w:rsidRDefault="00581773" w:rsidP="00AB53C4">
                <w:pPr>
                  <w:pStyle w:val="TableNormal0"/>
                  <w:rPr>
                    <w:rStyle w:val="Italic"/>
                  </w:rPr>
                </w:pPr>
                <w:r w:rsidRPr="00EF2E7B">
                  <w:rPr>
                    <w:rStyle w:val="Italic"/>
                  </w:rPr>
                  <w:t>Optional content: IFATCA, IFALPA, IATA, AEA, IAOPA, IACA, military services, ETF, ATCEUC</w:t>
                </w:r>
              </w:p>
            </w:tc>
          </w:tr>
        </w:tbl>
        <w:p w14:paraId="7C38167F" w14:textId="77777777" w:rsidR="00F86BB0" w:rsidRPr="00F86BB0" w:rsidRDefault="00F86BB0" w:rsidP="00F86BB0">
          <w:pPr>
            <w:rPr>
              <w:rStyle w:val="Italic"/>
            </w:rPr>
          </w:pPr>
        </w:p>
        <w:tbl>
          <w:tblPr>
            <w:tblStyle w:val="easaTable"/>
            <w:tblW w:w="5027" w:type="pct"/>
            <w:tblInd w:w="-37" w:type="dxa"/>
            <w:tblLayout w:type="fixed"/>
            <w:tblLook w:val="0420" w:firstRow="1" w:lastRow="0" w:firstColumn="0" w:lastColumn="0" w:noHBand="0" w:noVBand="1"/>
          </w:tblPr>
          <w:tblGrid>
            <w:gridCol w:w="29"/>
            <w:gridCol w:w="897"/>
            <w:gridCol w:w="3850"/>
            <w:gridCol w:w="343"/>
            <w:gridCol w:w="7"/>
            <w:gridCol w:w="3895"/>
            <w:gridCol w:w="7"/>
          </w:tblGrid>
          <w:tr w:rsidR="00090094" w14:paraId="11DAC1DB" w14:textId="77777777" w:rsidTr="0096092C">
            <w:trPr>
              <w:cnfStyle w:val="100000000000" w:firstRow="1" w:lastRow="0" w:firstColumn="0" w:lastColumn="0" w:oddVBand="0" w:evenVBand="0" w:oddHBand="0" w:evenHBand="0" w:firstRowFirstColumn="0" w:firstRowLastColumn="0" w:lastRowFirstColumn="0" w:lastRowLastColumn="0"/>
              <w:trHeight w:val="21"/>
            </w:trPr>
            <w:tc>
              <w:tcPr>
                <w:tcW w:w="5000" w:type="pct"/>
                <w:gridSpan w:val="7"/>
              </w:tcPr>
              <w:p w14:paraId="0EC40AB0" w14:textId="77777777" w:rsidR="00F86BB0" w:rsidRPr="00BC2085" w:rsidRDefault="00581773" w:rsidP="00E11D2E">
                <w:pPr>
                  <w:pStyle w:val="TableCentered"/>
                  <w:rPr>
                    <w:rStyle w:val="GeneralAviation"/>
                  </w:rPr>
                </w:pPr>
                <w:r w:rsidRPr="00BC2085">
                  <w:t>TOPIC LAWB 3 — NATIONAL ORGANISATIONS</w:t>
                </w:r>
              </w:p>
            </w:tc>
          </w:tr>
          <w:tr w:rsidR="00090094" w14:paraId="403AE8F3" w14:textId="77777777" w:rsidTr="0096092C">
            <w:trPr>
              <w:trHeight w:val="21"/>
            </w:trPr>
            <w:tc>
              <w:tcPr>
                <w:tcW w:w="5000" w:type="pct"/>
                <w:gridSpan w:val="7"/>
                <w:hideMark/>
              </w:tcPr>
              <w:p w14:paraId="104B9FB7" w14:textId="77777777" w:rsidR="00F86BB0" w:rsidRPr="001E34DC" w:rsidRDefault="00581773" w:rsidP="00E11D2E">
                <w:pPr>
                  <w:pStyle w:val="TableHead"/>
                  <w:keepNext/>
                  <w:rPr>
                    <w:rStyle w:val="GeneralAviation"/>
                    <w:color w:val="auto"/>
                  </w:rPr>
                </w:pPr>
                <w:r w:rsidRPr="001E34DC">
                  <w:rPr>
                    <w:rStyle w:val="GeneralAviation"/>
                    <w:color w:val="auto"/>
                  </w:rPr>
                  <w:t>Subtopic LAWB 3.1 — National authorities</w:t>
                </w:r>
              </w:p>
            </w:tc>
          </w:tr>
          <w:tr w:rsidR="00090094" w14:paraId="65BF4E87" w14:textId="77777777" w:rsidTr="0096092C">
            <w:trPr>
              <w:trHeight w:val="567"/>
            </w:trPr>
            <w:tc>
              <w:tcPr>
                <w:tcW w:w="513" w:type="pct"/>
                <w:gridSpan w:val="2"/>
                <w:hideMark/>
              </w:tcPr>
              <w:p w14:paraId="2F079855" w14:textId="77777777" w:rsidR="00F86BB0" w:rsidRPr="001E34DC" w:rsidRDefault="00581773" w:rsidP="00E11D2E">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516BB77D" w14:textId="77777777" w:rsidR="00F86BB0" w:rsidRPr="001E34DC" w:rsidRDefault="00581773" w:rsidP="00E11D2E">
                <w:pPr>
                  <w:pStyle w:val="TableNormal0"/>
                  <w:rPr>
                    <w:rStyle w:val="GeneralAviation"/>
                    <w:color w:val="auto"/>
                  </w:rPr>
                </w:pPr>
                <w:r w:rsidRPr="001E34DC">
                  <w:rPr>
                    <w:rStyle w:val="GeneralAviation"/>
                    <w:color w:val="auto"/>
                  </w:rPr>
                  <w:t xml:space="preserve">3.1.1 </w:t>
                </w:r>
              </w:p>
            </w:tc>
            <w:tc>
              <w:tcPr>
                <w:tcW w:w="2131" w:type="pct"/>
                <w:hideMark/>
              </w:tcPr>
              <w:p w14:paraId="2C6B229C" w14:textId="77777777" w:rsidR="00F86BB0" w:rsidRPr="001E34DC" w:rsidRDefault="00581773" w:rsidP="00E11D2E">
                <w:pPr>
                  <w:pStyle w:val="TableNormal0"/>
                  <w:rPr>
                    <w:rStyle w:val="GeneralAviation"/>
                    <w:color w:val="auto"/>
                  </w:rPr>
                </w:pPr>
                <w:r w:rsidRPr="001E34DC">
                  <w:rPr>
                    <w:rStyle w:val="GeneralAviation"/>
                    <w:color w:val="auto"/>
                  </w:rPr>
                  <w:t xml:space="preserve">Describe the purpose and function of appropriate national agencies and their relevance to air traffic operations.  </w:t>
                </w:r>
              </w:p>
            </w:tc>
            <w:tc>
              <w:tcPr>
                <w:tcW w:w="190" w:type="pct"/>
                <w:hideMark/>
              </w:tcPr>
              <w:p w14:paraId="251B793D" w14:textId="77777777" w:rsidR="00F86BB0" w:rsidRPr="001E34DC" w:rsidRDefault="00581773" w:rsidP="00E11D2E">
                <w:pPr>
                  <w:pStyle w:val="TableNormal0"/>
                  <w:rPr>
                    <w:rStyle w:val="GeneralAviation"/>
                    <w:color w:val="auto"/>
                  </w:rPr>
                </w:pPr>
                <w:r w:rsidRPr="001E34DC">
                  <w:rPr>
                    <w:rStyle w:val="GeneralAviation"/>
                    <w:color w:val="auto"/>
                  </w:rPr>
                  <w:t>2</w:t>
                </w:r>
              </w:p>
            </w:tc>
            <w:tc>
              <w:tcPr>
                <w:tcW w:w="2166" w:type="pct"/>
                <w:gridSpan w:val="3"/>
                <w:hideMark/>
              </w:tcPr>
              <w:p w14:paraId="2A06E657" w14:textId="77777777" w:rsidR="00F86BB0" w:rsidRPr="001E34DC" w:rsidRDefault="00581773" w:rsidP="00E11D2E">
                <w:pPr>
                  <w:pStyle w:val="TableNormal0"/>
                  <w:rPr>
                    <w:rStyle w:val="GeneralAviation"/>
                    <w:i/>
                    <w:iCs/>
                    <w:color w:val="auto"/>
                  </w:rPr>
                </w:pPr>
                <w:r w:rsidRPr="001E34DC">
                  <w:rPr>
                    <w:rStyle w:val="GeneralAviation"/>
                    <w:i/>
                    <w:iCs/>
                    <w:color w:val="auto"/>
                  </w:rPr>
                  <w:t>Optional content: civil aviation administration agencies, government agencies</w:t>
                </w:r>
              </w:p>
            </w:tc>
          </w:tr>
          <w:tr w:rsidR="00090094" w14:paraId="31C70855" w14:textId="77777777" w:rsidTr="0096092C">
            <w:trPr>
              <w:trHeight w:val="21"/>
            </w:trPr>
            <w:tc>
              <w:tcPr>
                <w:tcW w:w="5000" w:type="pct"/>
                <w:gridSpan w:val="7"/>
                <w:hideMark/>
              </w:tcPr>
              <w:p w14:paraId="77347059" w14:textId="77777777" w:rsidR="00F86BB0" w:rsidRPr="001E34DC" w:rsidRDefault="00581773" w:rsidP="00E11D2E">
                <w:pPr>
                  <w:pStyle w:val="TableHead"/>
                  <w:rPr>
                    <w:rStyle w:val="GeneralAviation"/>
                    <w:color w:val="auto"/>
                  </w:rPr>
                </w:pPr>
                <w:r w:rsidRPr="001E34DC">
                  <w:rPr>
                    <w:rStyle w:val="GeneralAviation"/>
                    <w:color w:val="auto"/>
                  </w:rPr>
                  <w:t>Subtopic LAWB 3.2 — National legislative procedures</w:t>
                </w:r>
              </w:p>
            </w:tc>
          </w:tr>
          <w:tr w:rsidR="00090094" w14:paraId="2117423D" w14:textId="77777777" w:rsidTr="0096092C">
            <w:trPr>
              <w:trHeight w:val="567"/>
            </w:trPr>
            <w:tc>
              <w:tcPr>
                <w:tcW w:w="513" w:type="pct"/>
                <w:gridSpan w:val="2"/>
                <w:hideMark/>
              </w:tcPr>
              <w:p w14:paraId="3B97846A" w14:textId="77777777" w:rsidR="00F86BB0" w:rsidRPr="001E34DC" w:rsidRDefault="00581773" w:rsidP="00E11D2E">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3EBFA0B0" w14:textId="77777777" w:rsidR="00F86BB0" w:rsidRPr="001E34DC" w:rsidRDefault="00581773" w:rsidP="00E11D2E">
                <w:pPr>
                  <w:pStyle w:val="TableNormal0"/>
                  <w:rPr>
                    <w:rStyle w:val="GeneralAviation"/>
                    <w:color w:val="auto"/>
                  </w:rPr>
                </w:pPr>
                <w:r w:rsidRPr="001E34DC">
                  <w:rPr>
                    <w:rStyle w:val="GeneralAviation"/>
                    <w:color w:val="auto"/>
                  </w:rPr>
                  <w:t xml:space="preserve">3.2.1 </w:t>
                </w:r>
              </w:p>
            </w:tc>
            <w:tc>
              <w:tcPr>
                <w:tcW w:w="2131" w:type="pct"/>
                <w:hideMark/>
              </w:tcPr>
              <w:p w14:paraId="58845308" w14:textId="77777777" w:rsidR="00F86BB0" w:rsidRPr="001E34DC" w:rsidRDefault="00581773" w:rsidP="00E11D2E">
                <w:pPr>
                  <w:pStyle w:val="TableNormal0"/>
                  <w:rPr>
                    <w:rStyle w:val="GeneralAviation"/>
                    <w:color w:val="auto"/>
                  </w:rPr>
                </w:pPr>
                <w:r w:rsidRPr="001E34DC">
                  <w:rPr>
                    <w:rStyle w:val="GeneralAviation"/>
                    <w:color w:val="auto"/>
                  </w:rPr>
                  <w:t>Recognise how legislation is implemented, notified and updated.</w:t>
                </w:r>
              </w:p>
            </w:tc>
            <w:tc>
              <w:tcPr>
                <w:tcW w:w="190" w:type="pct"/>
                <w:hideMark/>
              </w:tcPr>
              <w:p w14:paraId="6772449A" w14:textId="77777777" w:rsidR="00F86BB0" w:rsidRPr="001E34DC" w:rsidRDefault="00581773" w:rsidP="00E11D2E">
                <w:pPr>
                  <w:pStyle w:val="TableNormal0"/>
                  <w:rPr>
                    <w:rStyle w:val="GeneralAviation"/>
                    <w:color w:val="auto"/>
                  </w:rPr>
                </w:pPr>
                <w:r w:rsidRPr="001E34DC">
                  <w:rPr>
                    <w:rStyle w:val="GeneralAviation"/>
                    <w:color w:val="auto"/>
                  </w:rPr>
                  <w:t>1</w:t>
                </w:r>
              </w:p>
            </w:tc>
            <w:tc>
              <w:tcPr>
                <w:tcW w:w="2166" w:type="pct"/>
                <w:gridSpan w:val="3"/>
                <w:hideMark/>
              </w:tcPr>
              <w:p w14:paraId="25BEBAF6" w14:textId="77777777" w:rsidR="00F86BB0" w:rsidRPr="001E34DC" w:rsidRDefault="00F86BB0" w:rsidP="00E11D2E">
                <w:pPr>
                  <w:pStyle w:val="TableNormal0"/>
                  <w:rPr>
                    <w:rStyle w:val="GeneralAviation"/>
                    <w:color w:val="auto"/>
                  </w:rPr>
                </w:pPr>
              </w:p>
            </w:tc>
          </w:tr>
          <w:tr w:rsidR="00090094" w14:paraId="1A1FB0A8" w14:textId="77777777" w:rsidTr="0096092C">
            <w:trPr>
              <w:trHeight w:val="21"/>
            </w:trPr>
            <w:tc>
              <w:tcPr>
                <w:tcW w:w="5000" w:type="pct"/>
                <w:gridSpan w:val="7"/>
                <w:hideMark/>
              </w:tcPr>
              <w:p w14:paraId="1454F3F5" w14:textId="77777777" w:rsidR="00F86BB0" w:rsidRPr="001E34DC" w:rsidRDefault="00581773" w:rsidP="00E11D2E">
                <w:pPr>
                  <w:pStyle w:val="TableHead"/>
                  <w:rPr>
                    <w:rStyle w:val="GeneralAviation"/>
                    <w:color w:val="auto"/>
                  </w:rPr>
                </w:pPr>
                <w:r w:rsidRPr="001E34DC">
                  <w:rPr>
                    <w:rStyle w:val="GeneralAviation"/>
                    <w:color w:val="auto"/>
                  </w:rPr>
                  <w:t>Subtopic LAWB 3.3 — Competent authority</w:t>
                </w:r>
              </w:p>
            </w:tc>
          </w:tr>
          <w:tr w:rsidR="00090094" w14:paraId="7D224357" w14:textId="77777777" w:rsidTr="0096092C">
            <w:trPr>
              <w:trHeight w:val="567"/>
            </w:trPr>
            <w:tc>
              <w:tcPr>
                <w:tcW w:w="513" w:type="pct"/>
                <w:gridSpan w:val="2"/>
                <w:hideMark/>
              </w:tcPr>
              <w:p w14:paraId="4CC8EEC7" w14:textId="77777777" w:rsidR="00F86BB0" w:rsidRPr="001E34DC" w:rsidRDefault="00581773" w:rsidP="00E11D2E">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537D28A6" w14:textId="77777777" w:rsidR="00F86BB0" w:rsidRPr="001E34DC" w:rsidRDefault="00581773" w:rsidP="00E11D2E">
                <w:pPr>
                  <w:pStyle w:val="TableNormal0"/>
                  <w:rPr>
                    <w:rStyle w:val="GeneralAviation"/>
                    <w:color w:val="auto"/>
                  </w:rPr>
                </w:pPr>
                <w:r w:rsidRPr="001E34DC">
                  <w:rPr>
                    <w:rStyle w:val="GeneralAviation"/>
                    <w:color w:val="auto"/>
                  </w:rPr>
                  <w:t xml:space="preserve">3.3.1 </w:t>
                </w:r>
              </w:p>
            </w:tc>
            <w:tc>
              <w:tcPr>
                <w:tcW w:w="2131" w:type="pct"/>
                <w:hideMark/>
              </w:tcPr>
              <w:p w14:paraId="038D58C7" w14:textId="77777777" w:rsidR="00F86BB0" w:rsidRPr="001E34DC" w:rsidRDefault="00581773" w:rsidP="00E11D2E">
                <w:pPr>
                  <w:pStyle w:val="TableNormal0"/>
                  <w:rPr>
                    <w:rStyle w:val="GeneralAviation"/>
                    <w:color w:val="auto"/>
                  </w:rPr>
                </w:pPr>
                <w:r w:rsidRPr="001E34DC">
                  <w:rPr>
                    <w:rStyle w:val="GeneralAviation"/>
                    <w:color w:val="auto"/>
                  </w:rPr>
                  <w:t>Name the competent authorities responsible for ATCO licensing and ANSP oversight.</w:t>
                </w:r>
              </w:p>
            </w:tc>
            <w:tc>
              <w:tcPr>
                <w:tcW w:w="190" w:type="pct"/>
                <w:hideMark/>
              </w:tcPr>
              <w:p w14:paraId="6093700E" w14:textId="77777777" w:rsidR="00F86BB0" w:rsidRPr="001E34DC" w:rsidRDefault="00581773" w:rsidP="00E11D2E">
                <w:pPr>
                  <w:pStyle w:val="TableNormal0"/>
                  <w:rPr>
                    <w:rStyle w:val="GeneralAviation"/>
                    <w:color w:val="auto"/>
                  </w:rPr>
                </w:pPr>
                <w:r w:rsidRPr="001E34DC">
                  <w:rPr>
                    <w:rStyle w:val="GeneralAviation"/>
                    <w:color w:val="auto"/>
                  </w:rPr>
                  <w:t>1</w:t>
                </w:r>
              </w:p>
            </w:tc>
            <w:tc>
              <w:tcPr>
                <w:tcW w:w="2166" w:type="pct"/>
                <w:gridSpan w:val="3"/>
                <w:hideMark/>
              </w:tcPr>
              <w:p w14:paraId="133EB7E8" w14:textId="77777777" w:rsidR="00F86BB0" w:rsidRPr="001E34DC" w:rsidRDefault="00F86BB0" w:rsidP="00E11D2E">
                <w:pPr>
                  <w:pStyle w:val="TableNormal0"/>
                  <w:rPr>
                    <w:rStyle w:val="GeneralAviation"/>
                    <w:color w:val="auto"/>
                  </w:rPr>
                </w:pPr>
              </w:p>
              <w:p w14:paraId="68220B8E" w14:textId="77777777" w:rsidR="00F86BB0" w:rsidRPr="001E34DC" w:rsidRDefault="00F86BB0" w:rsidP="00E11D2E">
                <w:pPr>
                  <w:pStyle w:val="TableNormal0"/>
                  <w:rPr>
                    <w:rStyle w:val="GeneralAviation"/>
                    <w:color w:val="auto"/>
                  </w:rPr>
                </w:pPr>
              </w:p>
            </w:tc>
          </w:tr>
          <w:tr w:rsidR="00090094" w14:paraId="73C73F83" w14:textId="77777777" w:rsidTr="0096092C">
            <w:trPr>
              <w:trHeight w:val="567"/>
            </w:trPr>
            <w:tc>
              <w:tcPr>
                <w:tcW w:w="513" w:type="pct"/>
                <w:gridSpan w:val="2"/>
                <w:hideMark/>
              </w:tcPr>
              <w:p w14:paraId="267E4B01" w14:textId="77777777" w:rsidR="00F86BB0" w:rsidRPr="001E34DC" w:rsidRDefault="00581773" w:rsidP="00E11D2E">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56103C81" w14:textId="77777777" w:rsidR="00F86BB0" w:rsidRPr="001E34DC" w:rsidRDefault="00581773" w:rsidP="00E11D2E">
                <w:pPr>
                  <w:pStyle w:val="TableNormal0"/>
                  <w:rPr>
                    <w:rStyle w:val="GeneralAviation"/>
                    <w:color w:val="auto"/>
                  </w:rPr>
                </w:pPr>
                <w:r w:rsidRPr="001E34DC">
                  <w:rPr>
                    <w:rStyle w:val="GeneralAviation"/>
                    <w:color w:val="auto"/>
                  </w:rPr>
                  <w:t xml:space="preserve">3.3.2 </w:t>
                </w:r>
              </w:p>
            </w:tc>
            <w:tc>
              <w:tcPr>
                <w:tcW w:w="2131" w:type="pct"/>
                <w:hideMark/>
              </w:tcPr>
              <w:p w14:paraId="47EE0438" w14:textId="77777777" w:rsidR="00F86BB0" w:rsidRPr="001E34DC" w:rsidRDefault="00581773" w:rsidP="00E11D2E">
                <w:pPr>
                  <w:pStyle w:val="TableNormal0"/>
                  <w:rPr>
                    <w:rStyle w:val="GeneralAviation"/>
                    <w:color w:val="auto"/>
                  </w:rPr>
                </w:pPr>
                <w:r w:rsidRPr="001E34DC">
                  <w:rPr>
                    <w:rStyle w:val="GeneralAviation"/>
                    <w:color w:val="auto"/>
                  </w:rPr>
                  <w:t>State how the competent authority carries out its safety oversight responsibilities.</w:t>
                </w:r>
              </w:p>
            </w:tc>
            <w:tc>
              <w:tcPr>
                <w:tcW w:w="190" w:type="pct"/>
                <w:hideMark/>
              </w:tcPr>
              <w:p w14:paraId="1124ACA4" w14:textId="77777777" w:rsidR="00F86BB0" w:rsidRPr="001E34DC" w:rsidRDefault="00581773" w:rsidP="00E11D2E">
                <w:pPr>
                  <w:pStyle w:val="TableNormal0"/>
                  <w:rPr>
                    <w:rStyle w:val="GeneralAviation"/>
                    <w:color w:val="auto"/>
                  </w:rPr>
                </w:pPr>
                <w:r w:rsidRPr="001E34DC">
                  <w:rPr>
                    <w:rStyle w:val="GeneralAviation"/>
                    <w:color w:val="auto"/>
                  </w:rPr>
                  <w:t>1</w:t>
                </w:r>
              </w:p>
            </w:tc>
            <w:tc>
              <w:tcPr>
                <w:tcW w:w="2166" w:type="pct"/>
                <w:gridSpan w:val="3"/>
                <w:hideMark/>
              </w:tcPr>
              <w:p w14:paraId="46FFD051" w14:textId="77777777" w:rsidR="00F86BB0" w:rsidRPr="001E34DC" w:rsidRDefault="00F86BB0" w:rsidP="00E11D2E">
                <w:pPr>
                  <w:pStyle w:val="TableNormal0"/>
                  <w:rPr>
                    <w:rStyle w:val="GeneralAviation"/>
                    <w:color w:val="auto"/>
                  </w:rPr>
                </w:pPr>
              </w:p>
              <w:p w14:paraId="5EE78ADE" w14:textId="77777777" w:rsidR="00F86BB0" w:rsidRPr="001E34DC" w:rsidRDefault="00F86BB0" w:rsidP="00E11D2E">
                <w:pPr>
                  <w:pStyle w:val="TableNormal0"/>
                  <w:rPr>
                    <w:rStyle w:val="GeneralAviation"/>
                    <w:color w:val="auto"/>
                  </w:rPr>
                </w:pPr>
              </w:p>
            </w:tc>
          </w:tr>
          <w:tr w:rsidR="00090094" w14:paraId="4C921784" w14:textId="77777777" w:rsidTr="0096092C">
            <w:trPr>
              <w:trHeight w:val="21"/>
            </w:trPr>
            <w:tc>
              <w:tcPr>
                <w:tcW w:w="5000" w:type="pct"/>
                <w:gridSpan w:val="7"/>
                <w:hideMark/>
              </w:tcPr>
              <w:p w14:paraId="3DDC6EC4" w14:textId="77777777" w:rsidR="00F86BB0" w:rsidRPr="001E34DC" w:rsidRDefault="00581773" w:rsidP="00E11D2E">
                <w:pPr>
                  <w:pStyle w:val="TableHead"/>
                  <w:rPr>
                    <w:rStyle w:val="GeneralAviation"/>
                    <w:color w:val="auto"/>
                  </w:rPr>
                </w:pPr>
                <w:r w:rsidRPr="001E34DC">
                  <w:rPr>
                    <w:rStyle w:val="GeneralAviation"/>
                    <w:color w:val="auto"/>
                  </w:rPr>
                  <w:t>Subtopic LAWB 3.4 — National aviation associations</w:t>
                </w:r>
              </w:p>
            </w:tc>
          </w:tr>
          <w:tr w:rsidR="00090094" w14:paraId="7C50F4DB" w14:textId="77777777" w:rsidTr="0096092C">
            <w:trPr>
              <w:trHeight w:val="567"/>
            </w:trPr>
            <w:tc>
              <w:tcPr>
                <w:tcW w:w="513" w:type="pct"/>
                <w:gridSpan w:val="2"/>
                <w:hideMark/>
              </w:tcPr>
              <w:p w14:paraId="1B9CF347" w14:textId="77777777" w:rsidR="00F86BB0" w:rsidRPr="001E34DC" w:rsidRDefault="00581773" w:rsidP="00E11D2E">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6F2DB9D7" w14:textId="77777777" w:rsidR="00F86BB0" w:rsidRPr="001E34DC" w:rsidRDefault="00581773" w:rsidP="00E11D2E">
                <w:pPr>
                  <w:pStyle w:val="TableNormal0"/>
                  <w:rPr>
                    <w:rStyle w:val="GeneralAviation"/>
                    <w:color w:val="auto"/>
                  </w:rPr>
                </w:pPr>
                <w:r w:rsidRPr="001E34DC">
                  <w:rPr>
                    <w:rStyle w:val="GeneralAviation"/>
                    <w:color w:val="auto"/>
                  </w:rPr>
                  <w:t xml:space="preserve">3.4.1 </w:t>
                </w:r>
              </w:p>
            </w:tc>
            <w:tc>
              <w:tcPr>
                <w:tcW w:w="2131" w:type="pct"/>
                <w:hideMark/>
              </w:tcPr>
              <w:p w14:paraId="483F5F25" w14:textId="77777777" w:rsidR="00F86BB0" w:rsidRPr="001E34DC" w:rsidRDefault="00581773" w:rsidP="00E11D2E">
                <w:pPr>
                  <w:pStyle w:val="TableNormal0"/>
                  <w:rPr>
                    <w:rStyle w:val="GeneralAviation"/>
                    <w:color w:val="auto"/>
                  </w:rPr>
                </w:pPr>
                <w:r w:rsidRPr="001E34DC">
                  <w:rPr>
                    <w:rStyle w:val="GeneralAviation"/>
                    <w:color w:val="auto"/>
                  </w:rPr>
                  <w:t>State the purpose of national controller, pilot, airline and airspace user associations.</w:t>
                </w:r>
              </w:p>
            </w:tc>
            <w:tc>
              <w:tcPr>
                <w:tcW w:w="190" w:type="pct"/>
                <w:hideMark/>
              </w:tcPr>
              <w:p w14:paraId="4231F9F7" w14:textId="77777777" w:rsidR="00F86BB0" w:rsidRPr="001E34DC" w:rsidRDefault="00581773" w:rsidP="00E11D2E">
                <w:pPr>
                  <w:pStyle w:val="TableNormal0"/>
                  <w:rPr>
                    <w:rStyle w:val="GeneralAviation"/>
                    <w:color w:val="auto"/>
                  </w:rPr>
                </w:pPr>
                <w:r w:rsidRPr="001E34DC">
                  <w:rPr>
                    <w:rStyle w:val="GeneralAviation"/>
                    <w:color w:val="auto"/>
                  </w:rPr>
                  <w:t>1</w:t>
                </w:r>
              </w:p>
            </w:tc>
            <w:tc>
              <w:tcPr>
                <w:tcW w:w="2166" w:type="pct"/>
                <w:gridSpan w:val="3"/>
                <w:hideMark/>
              </w:tcPr>
              <w:p w14:paraId="124F454F" w14:textId="77777777" w:rsidR="00F86BB0" w:rsidRPr="001E34DC" w:rsidRDefault="00F86BB0" w:rsidP="00E11D2E">
                <w:pPr>
                  <w:pStyle w:val="TableNormal0"/>
                  <w:rPr>
                    <w:rStyle w:val="GeneralAviation"/>
                    <w:color w:val="auto"/>
                  </w:rPr>
                </w:pPr>
              </w:p>
              <w:p w14:paraId="0622B39B" w14:textId="77777777" w:rsidR="00F86BB0" w:rsidRPr="001E34DC" w:rsidRDefault="00F86BB0" w:rsidP="00E11D2E">
                <w:pPr>
                  <w:pStyle w:val="TableNormal0"/>
                  <w:rPr>
                    <w:rStyle w:val="GeneralAviation"/>
                    <w:color w:val="auto"/>
                  </w:rPr>
                </w:pPr>
              </w:p>
            </w:tc>
          </w:tr>
          <w:tr w:rsidR="00090094" w14:paraId="335A8DA8" w14:textId="77777777" w:rsidTr="0096092C">
            <w:trPr>
              <w:gridBefore w:val="1"/>
              <w:gridAfter w:val="1"/>
              <w:wBefore w:w="16" w:type="pct"/>
              <w:wAfter w:w="5" w:type="pct"/>
              <w:trHeight w:val="21"/>
            </w:trPr>
            <w:tc>
              <w:tcPr>
                <w:tcW w:w="4980" w:type="pct"/>
                <w:gridSpan w:val="5"/>
              </w:tcPr>
              <w:p w14:paraId="48CE7490" w14:textId="77777777" w:rsidR="00BC2085" w:rsidRPr="004E1052" w:rsidRDefault="00581773" w:rsidP="00934216">
                <w:pPr>
                  <w:pStyle w:val="TableCentered"/>
                  <w:rPr>
                    <w:rStyle w:val="GeneralAviation"/>
                  </w:rPr>
                </w:pPr>
                <w:r w:rsidRPr="004E1052">
                  <w:t>TOPIC LAWB 5 — RULES AND REGULATIONS</w:t>
                </w:r>
              </w:p>
            </w:tc>
          </w:tr>
          <w:tr w:rsidR="00090094" w14:paraId="7B70470D" w14:textId="77777777" w:rsidTr="0096092C">
            <w:trPr>
              <w:gridBefore w:val="1"/>
              <w:gridAfter w:val="1"/>
              <w:wBefore w:w="16" w:type="pct"/>
              <w:wAfter w:w="5" w:type="pct"/>
              <w:trHeight w:val="21"/>
            </w:trPr>
            <w:tc>
              <w:tcPr>
                <w:tcW w:w="4980" w:type="pct"/>
                <w:gridSpan w:val="5"/>
                <w:hideMark/>
              </w:tcPr>
              <w:p w14:paraId="33F93B9A" w14:textId="77777777" w:rsidR="00BC2085" w:rsidRPr="001E34DC" w:rsidRDefault="00581773" w:rsidP="00934216">
                <w:pPr>
                  <w:pStyle w:val="TableHead"/>
                  <w:rPr>
                    <w:rStyle w:val="GeneralAviation"/>
                    <w:color w:val="auto"/>
                  </w:rPr>
                </w:pPr>
                <w:r w:rsidRPr="001E34DC">
                  <w:rPr>
                    <w:rStyle w:val="GeneralAviation"/>
                    <w:color w:val="auto"/>
                  </w:rPr>
                  <w:t>Subtopic LAWB 5.1 — Units of measurement</w:t>
                </w:r>
              </w:p>
            </w:tc>
          </w:tr>
          <w:tr w:rsidR="00090094" w14:paraId="54A78F03" w14:textId="77777777" w:rsidTr="0096092C">
            <w:trPr>
              <w:gridBefore w:val="1"/>
              <w:gridAfter w:val="1"/>
              <w:wBefore w:w="16" w:type="pct"/>
              <w:wAfter w:w="5" w:type="pct"/>
              <w:trHeight w:val="567"/>
            </w:trPr>
            <w:tc>
              <w:tcPr>
                <w:tcW w:w="496" w:type="pct"/>
                <w:hideMark/>
              </w:tcPr>
              <w:p w14:paraId="1D62C233"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70C0D765" w14:textId="77777777" w:rsidR="00BC2085" w:rsidRPr="001E34DC" w:rsidRDefault="00581773" w:rsidP="00934216">
                <w:pPr>
                  <w:pStyle w:val="TableNormal0"/>
                  <w:rPr>
                    <w:rStyle w:val="GeneralAviation"/>
                    <w:color w:val="auto"/>
                  </w:rPr>
                </w:pPr>
                <w:r w:rsidRPr="001E34DC">
                  <w:rPr>
                    <w:rStyle w:val="GeneralAviation"/>
                    <w:color w:val="auto"/>
                  </w:rPr>
                  <w:t xml:space="preserve">5.1.1 </w:t>
                </w:r>
              </w:p>
            </w:tc>
            <w:tc>
              <w:tcPr>
                <w:tcW w:w="2132" w:type="pct"/>
                <w:hideMark/>
              </w:tcPr>
              <w:p w14:paraId="311438BA" w14:textId="77777777" w:rsidR="00BC2085" w:rsidRPr="001E34DC" w:rsidRDefault="00581773" w:rsidP="00934216">
                <w:pPr>
                  <w:pStyle w:val="TableNormal0"/>
                  <w:rPr>
                    <w:rStyle w:val="GeneralAviation"/>
                    <w:color w:val="auto"/>
                  </w:rPr>
                </w:pPr>
                <w:r w:rsidRPr="001E34DC">
                  <w:rPr>
                    <w:rStyle w:val="GeneralAviation"/>
                    <w:color w:val="auto"/>
                  </w:rPr>
                  <w:t>List the units of measurement used in aviation.</w:t>
                </w:r>
              </w:p>
            </w:tc>
            <w:tc>
              <w:tcPr>
                <w:tcW w:w="194" w:type="pct"/>
                <w:gridSpan w:val="2"/>
                <w:hideMark/>
              </w:tcPr>
              <w:p w14:paraId="6FD0F4EF" w14:textId="77777777" w:rsidR="00BC2085" w:rsidRPr="001E34DC" w:rsidRDefault="00581773" w:rsidP="00934216">
                <w:pPr>
                  <w:pStyle w:val="TableNormal0"/>
                  <w:rPr>
                    <w:rStyle w:val="GeneralAviation"/>
                    <w:color w:val="auto"/>
                  </w:rPr>
                </w:pPr>
                <w:r w:rsidRPr="001E34DC">
                  <w:rPr>
                    <w:rStyle w:val="GeneralAviation"/>
                    <w:color w:val="auto"/>
                  </w:rPr>
                  <w:t>1</w:t>
                </w:r>
              </w:p>
            </w:tc>
            <w:tc>
              <w:tcPr>
                <w:tcW w:w="2157" w:type="pct"/>
                <w:hideMark/>
              </w:tcPr>
              <w:p w14:paraId="3E516BF6" w14:textId="77777777" w:rsidR="00BC2085" w:rsidRPr="001E34DC" w:rsidRDefault="00581773" w:rsidP="00A10EF8">
                <w:pPr>
                  <w:pStyle w:val="EssentialTraining"/>
                  <w:rPr>
                    <w:rStyle w:val="GeneralAviation"/>
                    <w:color w:val="auto"/>
                  </w:rPr>
                </w:pPr>
                <w:r w:rsidRPr="001E34DC">
                  <w:rPr>
                    <w:rStyle w:val="GeneralAviation"/>
                    <w:color w:val="auto"/>
                  </w:rPr>
                  <w:t>Council Directive 80/181/EEC on units of measurement</w:t>
                </w:r>
                <w:r w:rsidRPr="001E34DC">
                  <w:rPr>
                    <w:rStyle w:val="GeneralAviation"/>
                    <w:color w:val="auto"/>
                    <w:vertAlign w:val="superscript"/>
                  </w:rPr>
                  <w:footnoteReference w:id="2"/>
                </w:r>
                <w:r w:rsidRPr="001E34DC">
                  <w:rPr>
                    <w:rStyle w:val="GeneralAviation"/>
                    <w:color w:val="auto"/>
                  </w:rPr>
                  <w:t>, ICAO Annex 5</w:t>
                </w:r>
              </w:p>
            </w:tc>
          </w:tr>
          <w:tr w:rsidR="00090094" w14:paraId="4771E7FC" w14:textId="77777777" w:rsidTr="0096092C">
            <w:trPr>
              <w:gridBefore w:val="1"/>
              <w:gridAfter w:val="1"/>
              <w:wBefore w:w="16" w:type="pct"/>
              <w:wAfter w:w="5" w:type="pct"/>
              <w:trHeight w:val="21"/>
            </w:trPr>
            <w:tc>
              <w:tcPr>
                <w:tcW w:w="4980" w:type="pct"/>
                <w:gridSpan w:val="5"/>
                <w:hideMark/>
              </w:tcPr>
              <w:p w14:paraId="3B264D57" w14:textId="77777777" w:rsidR="00BC2085" w:rsidRPr="001E34DC" w:rsidRDefault="00581773" w:rsidP="00934216">
                <w:pPr>
                  <w:pStyle w:val="TableHead"/>
                  <w:rPr>
                    <w:rStyle w:val="GeneralAviation"/>
                    <w:color w:val="auto"/>
                  </w:rPr>
                </w:pPr>
                <w:r w:rsidRPr="001E34DC">
                  <w:rPr>
                    <w:rStyle w:val="GeneralAviation"/>
                    <w:color w:val="auto"/>
                  </w:rPr>
                  <w:t>Subtopic LAWB 5.2 — ATCO licensing/certification</w:t>
                </w:r>
              </w:p>
            </w:tc>
          </w:tr>
          <w:tr w:rsidR="00090094" w14:paraId="025D4E4A" w14:textId="77777777" w:rsidTr="0096092C">
            <w:trPr>
              <w:gridBefore w:val="1"/>
              <w:gridAfter w:val="1"/>
              <w:wBefore w:w="16" w:type="pct"/>
              <w:wAfter w:w="5" w:type="pct"/>
              <w:trHeight w:val="567"/>
            </w:trPr>
            <w:tc>
              <w:tcPr>
                <w:tcW w:w="496" w:type="pct"/>
                <w:hideMark/>
              </w:tcPr>
              <w:p w14:paraId="77DD7F2B"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07647F8C" w14:textId="77777777" w:rsidR="00BC2085" w:rsidRPr="001E34DC" w:rsidRDefault="00581773" w:rsidP="00934216">
                <w:pPr>
                  <w:pStyle w:val="TableNormal0"/>
                  <w:rPr>
                    <w:rStyle w:val="GeneralAviation"/>
                    <w:color w:val="auto"/>
                  </w:rPr>
                </w:pPr>
                <w:r w:rsidRPr="001E34DC">
                  <w:rPr>
                    <w:rStyle w:val="GeneralAviation"/>
                    <w:color w:val="auto"/>
                  </w:rPr>
                  <w:t xml:space="preserve">5.2.1 </w:t>
                </w:r>
              </w:p>
            </w:tc>
            <w:tc>
              <w:tcPr>
                <w:tcW w:w="2132" w:type="pct"/>
                <w:hideMark/>
              </w:tcPr>
              <w:p w14:paraId="357DD921" w14:textId="77777777" w:rsidR="00BC2085" w:rsidRPr="001E34DC" w:rsidRDefault="00581773" w:rsidP="00934216">
                <w:pPr>
                  <w:pStyle w:val="TableNormal0"/>
                  <w:rPr>
                    <w:rStyle w:val="GeneralAviation"/>
                    <w:color w:val="auto"/>
                  </w:rPr>
                </w:pPr>
                <w:r w:rsidRPr="001E34DC">
                  <w:rPr>
                    <w:rStyle w:val="GeneralAviation"/>
                    <w:color w:val="auto"/>
                  </w:rPr>
                  <w:t>Explain the ATCO licensing/certification process.</w:t>
                </w:r>
              </w:p>
            </w:tc>
            <w:tc>
              <w:tcPr>
                <w:tcW w:w="194" w:type="pct"/>
                <w:gridSpan w:val="2"/>
                <w:hideMark/>
              </w:tcPr>
              <w:p w14:paraId="37FF9477" w14:textId="77777777" w:rsidR="00BC2085" w:rsidRPr="001E34DC" w:rsidRDefault="00581773" w:rsidP="00934216">
                <w:pPr>
                  <w:pStyle w:val="TableNormal0"/>
                  <w:rPr>
                    <w:rStyle w:val="GeneralAviation"/>
                    <w:color w:val="auto"/>
                  </w:rPr>
                </w:pPr>
                <w:r w:rsidRPr="001E34DC">
                  <w:rPr>
                    <w:rStyle w:val="GeneralAviation"/>
                    <w:color w:val="auto"/>
                  </w:rPr>
                  <w:t>2</w:t>
                </w:r>
              </w:p>
            </w:tc>
            <w:tc>
              <w:tcPr>
                <w:tcW w:w="2157" w:type="pct"/>
                <w:hideMark/>
              </w:tcPr>
              <w:p w14:paraId="62EF6C06" w14:textId="77777777" w:rsidR="00BC2085" w:rsidRPr="001E34DC" w:rsidRDefault="001E34DC" w:rsidP="00A10EF8">
                <w:pPr>
                  <w:pStyle w:val="EssentialTraining"/>
                  <w:rPr>
                    <w:rStyle w:val="GeneralAviation"/>
                    <w:color w:val="auto"/>
                  </w:rPr>
                </w:pPr>
                <w:r>
                  <w:rPr>
                    <w:rStyle w:val="GeneralAviation"/>
                    <w:color w:val="auto"/>
                  </w:rPr>
                  <w:t>RA ATCO licensing/certification Regulation</w:t>
                </w:r>
                <w:r w:rsidR="00581773" w:rsidRPr="001E34DC">
                  <w:rPr>
                    <w:rStyle w:val="GeneralAviation"/>
                    <w:color w:val="auto"/>
                  </w:rPr>
                  <w:t>, approved training courses; ATCO licences, ratings and endorsements</w:t>
                </w:r>
              </w:p>
              <w:p w14:paraId="1610175F" w14:textId="77777777" w:rsidR="00BC2085" w:rsidRPr="001E34DC" w:rsidRDefault="00581773" w:rsidP="00934216">
                <w:pPr>
                  <w:pStyle w:val="TableNormal0"/>
                  <w:rPr>
                    <w:rStyle w:val="GeneralAviation"/>
                    <w:i/>
                    <w:iCs/>
                    <w:color w:val="auto"/>
                  </w:rPr>
                </w:pPr>
                <w:r w:rsidRPr="001E34DC">
                  <w:rPr>
                    <w:rStyle w:val="GeneralAviation"/>
                    <w:i/>
                    <w:iCs/>
                    <w:color w:val="auto"/>
                  </w:rPr>
                  <w:t>Optional content: national processes</w:t>
                </w:r>
              </w:p>
            </w:tc>
          </w:tr>
          <w:tr w:rsidR="00090094" w14:paraId="7D8E661D" w14:textId="77777777" w:rsidTr="0096092C">
            <w:trPr>
              <w:gridBefore w:val="1"/>
              <w:gridAfter w:val="1"/>
              <w:wBefore w:w="16" w:type="pct"/>
              <w:wAfter w:w="5" w:type="pct"/>
              <w:trHeight w:val="567"/>
            </w:trPr>
            <w:tc>
              <w:tcPr>
                <w:tcW w:w="496" w:type="pct"/>
                <w:hideMark/>
              </w:tcPr>
              <w:p w14:paraId="509117E4"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694E69B5" w14:textId="77777777" w:rsidR="00BC2085" w:rsidRPr="001E34DC" w:rsidRDefault="00581773" w:rsidP="00934216">
                <w:pPr>
                  <w:pStyle w:val="TableNormal0"/>
                  <w:rPr>
                    <w:rStyle w:val="GeneralAviation"/>
                    <w:color w:val="auto"/>
                  </w:rPr>
                </w:pPr>
                <w:r w:rsidRPr="001E34DC">
                  <w:rPr>
                    <w:rStyle w:val="GeneralAviation"/>
                    <w:color w:val="auto"/>
                  </w:rPr>
                  <w:t xml:space="preserve">5.2.2 </w:t>
                </w:r>
              </w:p>
            </w:tc>
            <w:tc>
              <w:tcPr>
                <w:tcW w:w="2132" w:type="pct"/>
                <w:hideMark/>
              </w:tcPr>
              <w:p w14:paraId="003A3A78" w14:textId="77777777" w:rsidR="00BC2085" w:rsidRDefault="00581773" w:rsidP="00934216">
                <w:pPr>
                  <w:pStyle w:val="TableNormal0"/>
                  <w:rPr>
                    <w:rStyle w:val="GeneralAviation"/>
                    <w:color w:val="auto"/>
                  </w:rPr>
                </w:pPr>
                <w:r w:rsidRPr="001E34DC">
                  <w:rPr>
                    <w:rStyle w:val="GeneralAviation"/>
                    <w:color w:val="auto"/>
                  </w:rPr>
                  <w:t>Explain the privileges and limitations of controller licences.</w:t>
                </w:r>
              </w:p>
              <w:p w14:paraId="54E1CEC8" w14:textId="77777777" w:rsidR="0096092C" w:rsidRDefault="0096092C" w:rsidP="00934216">
                <w:pPr>
                  <w:pStyle w:val="TableNormal0"/>
                  <w:rPr>
                    <w:rStyle w:val="GeneralAviation"/>
                    <w:color w:val="auto"/>
                  </w:rPr>
                </w:pPr>
              </w:p>
              <w:p w14:paraId="75C6A98B" w14:textId="77777777" w:rsidR="0096092C" w:rsidRDefault="0096092C" w:rsidP="00934216">
                <w:pPr>
                  <w:pStyle w:val="TableNormal0"/>
                  <w:rPr>
                    <w:rStyle w:val="GeneralAviation"/>
                    <w:color w:val="auto"/>
                  </w:rPr>
                </w:pPr>
              </w:p>
              <w:p w14:paraId="61632E62" w14:textId="77777777" w:rsidR="0096092C" w:rsidRDefault="0096092C" w:rsidP="00934216">
                <w:pPr>
                  <w:pStyle w:val="TableNormal0"/>
                  <w:rPr>
                    <w:rStyle w:val="GeneralAviation"/>
                    <w:color w:val="auto"/>
                  </w:rPr>
                </w:pPr>
              </w:p>
              <w:p w14:paraId="34F74D3A" w14:textId="77777777" w:rsidR="0096092C" w:rsidRPr="001E34DC" w:rsidRDefault="0096092C" w:rsidP="00934216">
                <w:pPr>
                  <w:pStyle w:val="TableNormal0"/>
                  <w:rPr>
                    <w:rStyle w:val="GeneralAviation"/>
                    <w:color w:val="auto"/>
                  </w:rPr>
                </w:pPr>
              </w:p>
            </w:tc>
            <w:tc>
              <w:tcPr>
                <w:tcW w:w="194" w:type="pct"/>
                <w:gridSpan w:val="2"/>
                <w:hideMark/>
              </w:tcPr>
              <w:p w14:paraId="0E5A8BEE" w14:textId="77777777" w:rsidR="00BC2085" w:rsidRPr="001E34DC" w:rsidRDefault="00581773" w:rsidP="00934216">
                <w:pPr>
                  <w:pStyle w:val="TableNormal0"/>
                  <w:rPr>
                    <w:rStyle w:val="GeneralAviation"/>
                    <w:color w:val="auto"/>
                  </w:rPr>
                </w:pPr>
                <w:r w:rsidRPr="001E34DC">
                  <w:rPr>
                    <w:rStyle w:val="GeneralAviation"/>
                    <w:color w:val="auto"/>
                  </w:rPr>
                  <w:t>2</w:t>
                </w:r>
              </w:p>
            </w:tc>
            <w:tc>
              <w:tcPr>
                <w:tcW w:w="2157" w:type="pct"/>
                <w:hideMark/>
              </w:tcPr>
              <w:p w14:paraId="42B6E57B" w14:textId="77777777" w:rsidR="00BC2085" w:rsidRPr="001E34DC" w:rsidRDefault="001E34DC" w:rsidP="00A10EF8">
                <w:pPr>
                  <w:pStyle w:val="EssentialTraining"/>
                  <w:rPr>
                    <w:rStyle w:val="GeneralAviation"/>
                    <w:color w:val="auto"/>
                  </w:rPr>
                </w:pPr>
                <w:r>
                  <w:rPr>
                    <w:rStyle w:val="GeneralAviation"/>
                    <w:color w:val="auto"/>
                  </w:rPr>
                  <w:t>RA ATCO licensing/certification Regulation</w:t>
                </w:r>
              </w:p>
            </w:tc>
          </w:tr>
          <w:tr w:rsidR="00090094" w14:paraId="5226C37A" w14:textId="77777777" w:rsidTr="0096092C">
            <w:trPr>
              <w:gridBefore w:val="1"/>
              <w:gridAfter w:val="1"/>
              <w:wBefore w:w="16" w:type="pct"/>
              <w:wAfter w:w="5" w:type="pct"/>
              <w:trHeight w:val="21"/>
            </w:trPr>
            <w:tc>
              <w:tcPr>
                <w:tcW w:w="4980" w:type="pct"/>
                <w:gridSpan w:val="5"/>
                <w:hideMark/>
              </w:tcPr>
              <w:p w14:paraId="5AF05CD8" w14:textId="77777777" w:rsidR="00BC2085" w:rsidRPr="001E34DC" w:rsidRDefault="00581773" w:rsidP="00934216">
                <w:pPr>
                  <w:pStyle w:val="TableHead"/>
                  <w:rPr>
                    <w:rStyle w:val="GeneralAviation"/>
                    <w:color w:val="auto"/>
                  </w:rPr>
                </w:pPr>
                <w:r w:rsidRPr="001E34DC">
                  <w:rPr>
                    <w:rStyle w:val="GeneralAviation"/>
                    <w:color w:val="auto"/>
                  </w:rPr>
                  <w:lastRenderedPageBreak/>
                  <w:t xml:space="preserve">Subtopic LAWB 5.3 — Overview of ANS </w:t>
                </w:r>
              </w:p>
            </w:tc>
          </w:tr>
          <w:tr w:rsidR="00090094" w14:paraId="69DC8436" w14:textId="77777777" w:rsidTr="0096092C">
            <w:trPr>
              <w:gridBefore w:val="1"/>
              <w:gridAfter w:val="1"/>
              <w:wBefore w:w="16" w:type="pct"/>
              <w:wAfter w:w="5" w:type="pct"/>
              <w:trHeight w:val="567"/>
            </w:trPr>
            <w:tc>
              <w:tcPr>
                <w:tcW w:w="496" w:type="pct"/>
                <w:hideMark/>
              </w:tcPr>
              <w:p w14:paraId="34260693"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31D6F46B" w14:textId="77777777" w:rsidR="00BC2085" w:rsidRPr="001E34DC" w:rsidRDefault="00581773" w:rsidP="00934216">
                <w:pPr>
                  <w:pStyle w:val="TableNormal0"/>
                  <w:rPr>
                    <w:rStyle w:val="GeneralAviation"/>
                    <w:color w:val="auto"/>
                  </w:rPr>
                </w:pPr>
                <w:r w:rsidRPr="001E34DC">
                  <w:rPr>
                    <w:rStyle w:val="GeneralAviation"/>
                    <w:color w:val="auto"/>
                  </w:rPr>
                  <w:t xml:space="preserve">5.3.1 </w:t>
                </w:r>
              </w:p>
            </w:tc>
            <w:tc>
              <w:tcPr>
                <w:tcW w:w="2132" w:type="pct"/>
                <w:hideMark/>
              </w:tcPr>
              <w:p w14:paraId="1E6B7D7F" w14:textId="77777777" w:rsidR="00BC2085" w:rsidRPr="001E34DC" w:rsidRDefault="00581773" w:rsidP="00934216">
                <w:pPr>
                  <w:pStyle w:val="TableNormal0"/>
                  <w:rPr>
                    <w:rStyle w:val="GeneralAviation"/>
                    <w:color w:val="auto"/>
                  </w:rPr>
                </w:pPr>
                <w:r w:rsidRPr="001E34DC">
                  <w:rPr>
                    <w:rStyle w:val="GeneralAviation"/>
                    <w:color w:val="auto"/>
                  </w:rPr>
                  <w:t>Differentiate between ANS.</w:t>
                </w:r>
              </w:p>
            </w:tc>
            <w:tc>
              <w:tcPr>
                <w:tcW w:w="194" w:type="pct"/>
                <w:gridSpan w:val="2"/>
                <w:hideMark/>
              </w:tcPr>
              <w:p w14:paraId="1CBA35B3" w14:textId="77777777" w:rsidR="00BC2085" w:rsidRPr="001E34DC" w:rsidRDefault="00581773" w:rsidP="00934216">
                <w:pPr>
                  <w:pStyle w:val="TableNormal0"/>
                  <w:rPr>
                    <w:rStyle w:val="GeneralAviation"/>
                    <w:color w:val="auto"/>
                  </w:rPr>
                </w:pPr>
                <w:r w:rsidRPr="001E34DC">
                  <w:rPr>
                    <w:rStyle w:val="GeneralAviation"/>
                    <w:color w:val="auto"/>
                  </w:rPr>
                  <w:t>2</w:t>
                </w:r>
              </w:p>
            </w:tc>
            <w:tc>
              <w:tcPr>
                <w:tcW w:w="2157" w:type="pct"/>
                <w:hideMark/>
              </w:tcPr>
              <w:p w14:paraId="2EAACF39" w14:textId="77777777" w:rsidR="00BC2085" w:rsidRPr="001E34DC" w:rsidRDefault="00356D49" w:rsidP="00A10EF8">
                <w:pPr>
                  <w:pStyle w:val="EssentialTraining"/>
                  <w:rPr>
                    <w:rStyle w:val="GeneralAviation"/>
                    <w:color w:val="auto"/>
                  </w:rPr>
                </w:pPr>
                <w:r>
                  <w:rPr>
                    <w:rStyle w:val="GeneralAviation"/>
                    <w:color w:val="auto"/>
                  </w:rPr>
                  <w:t>Low on Aviation RA</w:t>
                </w:r>
                <w:r w:rsidR="00581773" w:rsidRPr="001E34DC">
                  <w:rPr>
                    <w:rStyle w:val="GeneralAviation"/>
                    <w:color w:val="auto"/>
                  </w:rPr>
                  <w:br/>
                </w:r>
                <w:r w:rsidR="007D42B8">
                  <w:rPr>
                    <w:rStyle w:val="GeneralAviation"/>
                    <w:color w:val="auto"/>
                  </w:rPr>
                  <w:t>Government of the Republic of Armenia Decision N 633-N of April 8, 2004</w:t>
                </w:r>
                <w:r w:rsidR="00581773" w:rsidRPr="001E34DC">
                  <w:rPr>
                    <w:rStyle w:val="GeneralAviation"/>
                    <w:color w:val="auto"/>
                    <w:vertAlign w:val="superscript"/>
                  </w:rPr>
                  <w:footnoteReference w:id="3"/>
                </w:r>
              </w:p>
            </w:tc>
          </w:tr>
          <w:tr w:rsidR="00090094" w14:paraId="7A672E00" w14:textId="77777777" w:rsidTr="0096092C">
            <w:trPr>
              <w:gridBefore w:val="1"/>
              <w:gridAfter w:val="1"/>
              <w:wBefore w:w="16" w:type="pct"/>
              <w:wAfter w:w="5" w:type="pct"/>
              <w:trHeight w:val="227"/>
            </w:trPr>
            <w:tc>
              <w:tcPr>
                <w:tcW w:w="4980" w:type="pct"/>
                <w:gridSpan w:val="5"/>
              </w:tcPr>
              <w:p w14:paraId="4BC908E6" w14:textId="77777777" w:rsidR="00BC2085" w:rsidRPr="001E34DC" w:rsidRDefault="00581773" w:rsidP="00BC2085">
                <w:pPr>
                  <w:pStyle w:val="TableHead"/>
                  <w:rPr>
                    <w:rStyle w:val="GeneralAviation"/>
                    <w:color w:val="auto"/>
                  </w:rPr>
                </w:pPr>
                <w:r w:rsidRPr="001E34DC">
                  <w:rPr>
                    <w:rStyle w:val="GeneralAviation"/>
                    <w:color w:val="auto"/>
                  </w:rPr>
                  <w:t>Subtopic LAWB 5.4 — Overview of A</w:t>
                </w:r>
                <w:r w:rsidR="00766AB5" w:rsidRPr="001E34DC">
                  <w:rPr>
                    <w:rStyle w:val="GeneralAviation"/>
                    <w:color w:val="auto"/>
                  </w:rPr>
                  <w:t>T</w:t>
                </w:r>
                <w:r w:rsidRPr="001E34DC">
                  <w:rPr>
                    <w:rStyle w:val="GeneralAviation"/>
                    <w:color w:val="auto"/>
                  </w:rPr>
                  <w:t>S</w:t>
                </w:r>
              </w:p>
            </w:tc>
          </w:tr>
          <w:tr w:rsidR="00090094" w14:paraId="2181FE06" w14:textId="77777777" w:rsidTr="0096092C">
            <w:trPr>
              <w:gridBefore w:val="1"/>
              <w:gridAfter w:val="1"/>
              <w:wBefore w:w="16" w:type="pct"/>
              <w:wAfter w:w="5" w:type="pct"/>
              <w:trHeight w:val="567"/>
            </w:trPr>
            <w:tc>
              <w:tcPr>
                <w:tcW w:w="496" w:type="pct"/>
                <w:hideMark/>
              </w:tcPr>
              <w:p w14:paraId="635CBD05"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77CC4EF1" w14:textId="77777777" w:rsidR="00BC2085" w:rsidRPr="001E34DC" w:rsidRDefault="00581773" w:rsidP="00934216">
                <w:pPr>
                  <w:pStyle w:val="TableNormal0"/>
                  <w:rPr>
                    <w:rStyle w:val="GeneralAviation"/>
                    <w:color w:val="auto"/>
                  </w:rPr>
                </w:pPr>
                <w:r w:rsidRPr="001E34DC">
                  <w:rPr>
                    <w:rStyle w:val="GeneralAviation"/>
                    <w:color w:val="auto"/>
                  </w:rPr>
                  <w:t xml:space="preserve">5.4.1 </w:t>
                </w:r>
              </w:p>
            </w:tc>
            <w:tc>
              <w:tcPr>
                <w:tcW w:w="2132" w:type="pct"/>
                <w:hideMark/>
              </w:tcPr>
              <w:p w14:paraId="73FD637E" w14:textId="77777777" w:rsidR="00BC2085" w:rsidRPr="001E34DC" w:rsidRDefault="00581773" w:rsidP="00934216">
                <w:pPr>
                  <w:pStyle w:val="TableNormal0"/>
                  <w:rPr>
                    <w:rStyle w:val="GeneralAviation"/>
                    <w:color w:val="auto"/>
                  </w:rPr>
                </w:pPr>
                <w:r w:rsidRPr="001E34DC">
                  <w:rPr>
                    <w:rStyle w:val="GeneralAviation"/>
                    <w:color w:val="auto"/>
                  </w:rPr>
                  <w:t>State the considerations which determine the need for ATS.</w:t>
                </w:r>
              </w:p>
            </w:tc>
            <w:tc>
              <w:tcPr>
                <w:tcW w:w="194" w:type="pct"/>
                <w:gridSpan w:val="2"/>
                <w:hideMark/>
              </w:tcPr>
              <w:p w14:paraId="5ADEC0FF" w14:textId="77777777" w:rsidR="00BC2085" w:rsidRPr="001E34DC" w:rsidRDefault="00581773" w:rsidP="00934216">
                <w:pPr>
                  <w:pStyle w:val="TableNormal0"/>
                  <w:rPr>
                    <w:rStyle w:val="GeneralAviation"/>
                    <w:color w:val="auto"/>
                  </w:rPr>
                </w:pPr>
                <w:r w:rsidRPr="001E34DC">
                  <w:rPr>
                    <w:rStyle w:val="GeneralAviation"/>
                    <w:color w:val="auto"/>
                  </w:rPr>
                  <w:t>1</w:t>
                </w:r>
              </w:p>
            </w:tc>
            <w:tc>
              <w:tcPr>
                <w:tcW w:w="2157" w:type="pct"/>
                <w:hideMark/>
              </w:tcPr>
              <w:p w14:paraId="2E9EE9F4" w14:textId="77777777" w:rsidR="00BC2085" w:rsidRPr="001E34DC" w:rsidRDefault="00356D49" w:rsidP="00A10EF8">
                <w:pPr>
                  <w:pStyle w:val="EssentialTraining"/>
                  <w:rPr>
                    <w:rStyle w:val="GeneralAviation"/>
                    <w:color w:val="auto"/>
                  </w:rPr>
                </w:pPr>
                <w:r>
                  <w:rPr>
                    <w:rStyle w:val="GeneralAviation"/>
                    <w:color w:val="auto"/>
                  </w:rPr>
                  <w:t>Government of the Republic of Armenia Decision N 2054-L of December 7, 2023</w:t>
                </w:r>
              </w:p>
            </w:tc>
          </w:tr>
          <w:tr w:rsidR="00090094" w14:paraId="5BA0E448" w14:textId="77777777" w:rsidTr="0096092C">
            <w:trPr>
              <w:gridBefore w:val="1"/>
              <w:gridAfter w:val="1"/>
              <w:wBefore w:w="16" w:type="pct"/>
              <w:wAfter w:w="5" w:type="pct"/>
              <w:trHeight w:val="567"/>
            </w:trPr>
            <w:tc>
              <w:tcPr>
                <w:tcW w:w="496" w:type="pct"/>
                <w:hideMark/>
              </w:tcPr>
              <w:p w14:paraId="12FAF17E"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400F22ED" w14:textId="77777777" w:rsidR="00BC2085" w:rsidRPr="001E34DC" w:rsidRDefault="00581773" w:rsidP="00934216">
                <w:pPr>
                  <w:pStyle w:val="TableNormal0"/>
                  <w:rPr>
                    <w:rStyle w:val="GeneralAviation"/>
                    <w:color w:val="auto"/>
                  </w:rPr>
                </w:pPr>
                <w:r w:rsidRPr="001E34DC">
                  <w:rPr>
                    <w:rStyle w:val="GeneralAviation"/>
                    <w:color w:val="auto"/>
                  </w:rPr>
                  <w:t>5.</w:t>
                </w:r>
                <w:r w:rsidR="009A224D" w:rsidRPr="001E34DC">
                  <w:rPr>
                    <w:rStyle w:val="GeneralAviation"/>
                    <w:color w:val="auto"/>
                  </w:rPr>
                  <w:t>4</w:t>
                </w:r>
                <w:r w:rsidRPr="001E34DC">
                  <w:rPr>
                    <w:rStyle w:val="GeneralAviation"/>
                    <w:color w:val="auto"/>
                  </w:rPr>
                  <w:t>.</w:t>
                </w:r>
                <w:r w:rsidR="009A224D" w:rsidRPr="001E34DC">
                  <w:rPr>
                    <w:rStyle w:val="GeneralAviation"/>
                    <w:color w:val="auto"/>
                  </w:rPr>
                  <w:t>2</w:t>
                </w:r>
                <w:r w:rsidRPr="001E34DC">
                  <w:rPr>
                    <w:rStyle w:val="GeneralAviation"/>
                    <w:color w:val="auto"/>
                  </w:rPr>
                  <w:t xml:space="preserve"> </w:t>
                </w:r>
              </w:p>
            </w:tc>
            <w:tc>
              <w:tcPr>
                <w:tcW w:w="2132" w:type="pct"/>
                <w:hideMark/>
              </w:tcPr>
              <w:p w14:paraId="1FBBA1C3" w14:textId="77777777" w:rsidR="00BC2085" w:rsidRPr="001E34DC" w:rsidRDefault="00581773" w:rsidP="00934216">
                <w:pPr>
                  <w:pStyle w:val="TableNormal0"/>
                  <w:rPr>
                    <w:rStyle w:val="GeneralAviation"/>
                    <w:color w:val="auto"/>
                  </w:rPr>
                </w:pPr>
                <w:r w:rsidRPr="001E34DC">
                  <w:rPr>
                    <w:rStyle w:val="GeneralAviation"/>
                    <w:color w:val="auto"/>
                  </w:rPr>
                  <w:t>Differentiate between ATS.</w:t>
                </w:r>
              </w:p>
            </w:tc>
            <w:tc>
              <w:tcPr>
                <w:tcW w:w="194" w:type="pct"/>
                <w:gridSpan w:val="2"/>
                <w:hideMark/>
              </w:tcPr>
              <w:p w14:paraId="7C396A23" w14:textId="77777777" w:rsidR="00BC2085" w:rsidRPr="001E34DC" w:rsidRDefault="00581773" w:rsidP="00934216">
                <w:pPr>
                  <w:pStyle w:val="TableNormal0"/>
                  <w:rPr>
                    <w:rStyle w:val="GeneralAviation"/>
                    <w:color w:val="auto"/>
                  </w:rPr>
                </w:pPr>
                <w:r w:rsidRPr="001E34DC">
                  <w:rPr>
                    <w:rStyle w:val="GeneralAviation"/>
                    <w:color w:val="auto"/>
                  </w:rPr>
                  <w:t>2</w:t>
                </w:r>
              </w:p>
            </w:tc>
            <w:tc>
              <w:tcPr>
                <w:tcW w:w="2157" w:type="pct"/>
                <w:hideMark/>
              </w:tcPr>
              <w:p w14:paraId="41A9B8AD" w14:textId="77777777" w:rsidR="00BC2085" w:rsidRPr="001E34DC" w:rsidRDefault="00581773" w:rsidP="00A10EF8">
                <w:pPr>
                  <w:pStyle w:val="EssentialTraining"/>
                  <w:rPr>
                    <w:rStyle w:val="GeneralAviation"/>
                    <w:color w:val="auto"/>
                  </w:rPr>
                </w:pPr>
                <w:r w:rsidRPr="001E34DC">
                  <w:rPr>
                    <w:rStyle w:val="GeneralAviation"/>
                    <w:color w:val="auto"/>
                  </w:rPr>
                  <w:t>ATCS, ADVS, FIS, ALRS</w:t>
                </w:r>
              </w:p>
              <w:p w14:paraId="271E9758" w14:textId="77777777" w:rsidR="00BC2085" w:rsidRPr="001E34DC" w:rsidRDefault="00BC2085" w:rsidP="00A10EF8">
                <w:pPr>
                  <w:pStyle w:val="EssentialTraining"/>
                  <w:rPr>
                    <w:rStyle w:val="GeneralAviation"/>
                    <w:color w:val="auto"/>
                  </w:rPr>
                </w:pPr>
              </w:p>
            </w:tc>
          </w:tr>
          <w:tr w:rsidR="00090094" w14:paraId="05D11914" w14:textId="77777777" w:rsidTr="0096092C">
            <w:trPr>
              <w:gridBefore w:val="1"/>
              <w:gridAfter w:val="1"/>
              <w:wBefore w:w="16" w:type="pct"/>
              <w:wAfter w:w="5" w:type="pct"/>
              <w:trHeight w:val="567"/>
            </w:trPr>
            <w:tc>
              <w:tcPr>
                <w:tcW w:w="496" w:type="pct"/>
                <w:hideMark/>
              </w:tcPr>
              <w:p w14:paraId="46628BC7"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4D99212B" w14:textId="77777777" w:rsidR="00BC2085" w:rsidRPr="001E34DC" w:rsidRDefault="00581773" w:rsidP="00934216">
                <w:pPr>
                  <w:pStyle w:val="TableNormal0"/>
                  <w:rPr>
                    <w:rStyle w:val="GeneralAviation"/>
                    <w:color w:val="auto"/>
                  </w:rPr>
                </w:pPr>
                <w:r w:rsidRPr="001E34DC">
                  <w:rPr>
                    <w:rStyle w:val="GeneralAviation"/>
                    <w:color w:val="auto"/>
                  </w:rPr>
                  <w:t>5.</w:t>
                </w:r>
                <w:r w:rsidR="009A224D" w:rsidRPr="001E34DC">
                  <w:rPr>
                    <w:rStyle w:val="GeneralAviation"/>
                    <w:color w:val="auto"/>
                  </w:rPr>
                  <w:t>4</w:t>
                </w:r>
                <w:r w:rsidRPr="001E34DC">
                  <w:rPr>
                    <w:rStyle w:val="GeneralAviation"/>
                    <w:color w:val="auto"/>
                  </w:rPr>
                  <w:t>.</w:t>
                </w:r>
                <w:r w:rsidR="009A224D" w:rsidRPr="001E34DC">
                  <w:rPr>
                    <w:rStyle w:val="GeneralAviation"/>
                    <w:color w:val="auto"/>
                  </w:rPr>
                  <w:t>3</w:t>
                </w:r>
                <w:r w:rsidRPr="001E34DC">
                  <w:rPr>
                    <w:rStyle w:val="GeneralAviation"/>
                    <w:color w:val="auto"/>
                  </w:rPr>
                  <w:t xml:space="preserve"> </w:t>
                </w:r>
              </w:p>
            </w:tc>
            <w:tc>
              <w:tcPr>
                <w:tcW w:w="2132" w:type="pct"/>
                <w:hideMark/>
              </w:tcPr>
              <w:p w14:paraId="069A3A3A" w14:textId="77777777" w:rsidR="00BC2085" w:rsidRPr="001E34DC" w:rsidRDefault="00581773" w:rsidP="00934216">
                <w:pPr>
                  <w:pStyle w:val="TableNormal0"/>
                  <w:rPr>
                    <w:rStyle w:val="GeneralAviation"/>
                    <w:color w:val="auto"/>
                  </w:rPr>
                </w:pPr>
                <w:r w:rsidRPr="001E34DC">
                  <w:rPr>
                    <w:rStyle w:val="GeneralAviation"/>
                    <w:color w:val="auto"/>
                  </w:rPr>
                  <w:t>Explain the objectives of ATS.</w:t>
                </w:r>
              </w:p>
            </w:tc>
            <w:tc>
              <w:tcPr>
                <w:tcW w:w="194" w:type="pct"/>
                <w:gridSpan w:val="2"/>
                <w:hideMark/>
              </w:tcPr>
              <w:p w14:paraId="65B8811C" w14:textId="77777777" w:rsidR="00BC2085" w:rsidRPr="001E34DC" w:rsidRDefault="00581773" w:rsidP="00934216">
                <w:pPr>
                  <w:pStyle w:val="TableNormal0"/>
                  <w:rPr>
                    <w:rStyle w:val="GeneralAviation"/>
                    <w:color w:val="auto"/>
                  </w:rPr>
                </w:pPr>
                <w:r w:rsidRPr="001E34DC">
                  <w:rPr>
                    <w:rStyle w:val="GeneralAviation"/>
                    <w:color w:val="auto"/>
                  </w:rPr>
                  <w:t>2</w:t>
                </w:r>
              </w:p>
            </w:tc>
            <w:tc>
              <w:tcPr>
                <w:tcW w:w="2157" w:type="pct"/>
                <w:hideMark/>
              </w:tcPr>
              <w:p w14:paraId="723DF84B" w14:textId="77777777" w:rsidR="00BC2085" w:rsidRPr="001E34DC" w:rsidRDefault="00356D49" w:rsidP="00A10EF8">
                <w:pPr>
                  <w:pStyle w:val="EssentialTraining"/>
                  <w:rPr>
                    <w:rStyle w:val="GeneralAviation"/>
                    <w:color w:val="auto"/>
                  </w:rPr>
                </w:pPr>
                <w:r>
                  <w:rPr>
                    <w:rStyle w:val="GeneralAviation"/>
                    <w:color w:val="auto"/>
                  </w:rPr>
                  <w:t>Government of the Republic of Armenia Decision N 821-N of June 2, 2022</w:t>
                </w:r>
                <w:r w:rsidR="00581773" w:rsidRPr="001E34DC">
                  <w:rPr>
                    <w:rStyle w:val="GeneralAviation"/>
                    <w:color w:val="auto"/>
                    <w:vertAlign w:val="superscript"/>
                  </w:rPr>
                  <w:footnoteReference w:id="4"/>
                </w:r>
              </w:p>
              <w:p w14:paraId="4E6B4F61" w14:textId="77777777" w:rsidR="00BC2085" w:rsidRPr="001E34DC" w:rsidRDefault="00BC2085" w:rsidP="00A10EF8">
                <w:pPr>
                  <w:pStyle w:val="EssentialTraining"/>
                  <w:rPr>
                    <w:rStyle w:val="GeneralAviation"/>
                    <w:color w:val="auto"/>
                  </w:rPr>
                </w:pPr>
              </w:p>
            </w:tc>
          </w:tr>
          <w:tr w:rsidR="00090094" w14:paraId="5C383234" w14:textId="77777777" w:rsidTr="0096092C">
            <w:trPr>
              <w:gridBefore w:val="1"/>
              <w:gridAfter w:val="1"/>
              <w:wBefore w:w="16" w:type="pct"/>
              <w:wAfter w:w="5" w:type="pct"/>
              <w:trHeight w:val="227"/>
            </w:trPr>
            <w:tc>
              <w:tcPr>
                <w:tcW w:w="4980" w:type="pct"/>
                <w:gridSpan w:val="5"/>
              </w:tcPr>
              <w:p w14:paraId="41BBC9C4" w14:textId="77777777" w:rsidR="009A224D" w:rsidRPr="001E34DC" w:rsidRDefault="00581773" w:rsidP="009A224D">
                <w:pPr>
                  <w:pStyle w:val="TableHead"/>
                  <w:rPr>
                    <w:rStyle w:val="GeneralAviation"/>
                    <w:color w:val="auto"/>
                  </w:rPr>
                </w:pPr>
                <w:r w:rsidRPr="001E34DC">
                  <w:rPr>
                    <w:rStyle w:val="GeneralAviation"/>
                    <w:color w:val="auto"/>
                  </w:rPr>
                  <w:t>Subtopic LAWB 5.5 — Overview of Aeronautical Information Management (AIM)</w:t>
                </w:r>
              </w:p>
            </w:tc>
          </w:tr>
          <w:tr w:rsidR="00090094" w14:paraId="6BEEBF1E" w14:textId="77777777" w:rsidTr="0096092C">
            <w:trPr>
              <w:gridBefore w:val="1"/>
              <w:gridAfter w:val="1"/>
              <w:wBefore w:w="16" w:type="pct"/>
              <w:wAfter w:w="5" w:type="pct"/>
              <w:trHeight w:val="567"/>
            </w:trPr>
            <w:tc>
              <w:tcPr>
                <w:tcW w:w="496" w:type="pct"/>
              </w:tcPr>
              <w:p w14:paraId="72EAD219" w14:textId="77777777" w:rsidR="009A224D" w:rsidRPr="001E34DC" w:rsidRDefault="00581773" w:rsidP="00934216">
                <w:pPr>
                  <w:pStyle w:val="TableNormal0"/>
                  <w:rPr>
                    <w:rStyle w:val="GeneralAviation"/>
                    <w:color w:val="auto"/>
                  </w:rPr>
                </w:pPr>
                <w:r w:rsidRPr="001E34DC">
                  <w:rPr>
                    <w:rStyle w:val="GeneralAviation"/>
                    <w:color w:val="auto"/>
                  </w:rPr>
                  <w:t>BASIC LAWB 5.5.1</w:t>
                </w:r>
              </w:p>
            </w:tc>
            <w:tc>
              <w:tcPr>
                <w:tcW w:w="2132" w:type="pct"/>
              </w:tcPr>
              <w:p w14:paraId="358B07C9" w14:textId="77777777" w:rsidR="009A224D" w:rsidRPr="001E34DC" w:rsidRDefault="00581773" w:rsidP="00934216">
                <w:pPr>
                  <w:pStyle w:val="TableNormal0"/>
                  <w:rPr>
                    <w:rStyle w:val="GeneralAviation"/>
                    <w:color w:val="auto"/>
                  </w:rPr>
                </w:pPr>
                <w:r w:rsidRPr="001E34DC">
                  <w:rPr>
                    <w:rStyle w:val="GeneralAviation"/>
                    <w:color w:val="auto"/>
                  </w:rPr>
                  <w:t>Describe the means by which aeronautical information is notified, updated and disseminated.</w:t>
                </w:r>
              </w:p>
            </w:tc>
            <w:tc>
              <w:tcPr>
                <w:tcW w:w="194" w:type="pct"/>
                <w:gridSpan w:val="2"/>
              </w:tcPr>
              <w:p w14:paraId="31B689DB" w14:textId="77777777" w:rsidR="009A224D" w:rsidRPr="001E34DC" w:rsidRDefault="00581773" w:rsidP="00934216">
                <w:pPr>
                  <w:pStyle w:val="TableNormal0"/>
                  <w:rPr>
                    <w:rStyle w:val="GeneralAviation"/>
                    <w:color w:val="auto"/>
                  </w:rPr>
                </w:pPr>
                <w:r w:rsidRPr="001E34DC">
                  <w:rPr>
                    <w:rStyle w:val="GeneralAviation"/>
                    <w:color w:val="auto"/>
                  </w:rPr>
                  <w:t>2</w:t>
                </w:r>
              </w:p>
            </w:tc>
            <w:tc>
              <w:tcPr>
                <w:tcW w:w="2157" w:type="pct"/>
              </w:tcPr>
              <w:p w14:paraId="42D3563F" w14:textId="77777777" w:rsidR="009A224D" w:rsidRPr="001E34DC" w:rsidRDefault="00356D49" w:rsidP="00CC64F7">
                <w:pPr>
                  <w:pStyle w:val="EssentialTraining"/>
                  <w:rPr>
                    <w:rStyle w:val="GeneralAviation"/>
                    <w:color w:val="auto"/>
                  </w:rPr>
                </w:pPr>
                <w:r>
                  <w:rPr>
                    <w:rStyle w:val="GeneralAviation"/>
                    <w:color w:val="auto"/>
                  </w:rPr>
                  <w:t>Government of the Republic of Armenia Decision N 2054-L of December 7, 2023</w:t>
                </w:r>
                <w:r w:rsidR="00581773" w:rsidRPr="001E34DC">
                  <w:rPr>
                    <w:rStyle w:val="GeneralAviation"/>
                    <w:color w:val="auto"/>
                  </w:rPr>
                  <w:t xml:space="preserve"> </w:t>
                </w:r>
              </w:p>
              <w:p w14:paraId="40A097DD" w14:textId="77777777" w:rsidR="009A224D" w:rsidRPr="001E34DC" w:rsidRDefault="00581773" w:rsidP="009A224D">
                <w:pPr>
                  <w:pStyle w:val="TableNormal0"/>
                  <w:rPr>
                    <w:rStyle w:val="GeneralAviation"/>
                    <w:i/>
                    <w:iCs/>
                    <w:color w:val="auto"/>
                  </w:rPr>
                </w:pPr>
                <w:r w:rsidRPr="001E34DC">
                  <w:rPr>
                    <w:rStyle w:val="GeneralAviation"/>
                    <w:i/>
                    <w:iCs/>
                    <w:color w:val="auto"/>
                  </w:rPr>
                  <w:t>Optional content: AIS, integrated aeronautical information package (AIPs, AIRAC, SUPs, AICs, NOTAMs), ICAO Annex 15</w:t>
                </w:r>
              </w:p>
            </w:tc>
          </w:tr>
          <w:tr w:rsidR="00090094" w14:paraId="4CE571D0" w14:textId="77777777" w:rsidTr="0096092C">
            <w:trPr>
              <w:gridBefore w:val="1"/>
              <w:gridAfter w:val="1"/>
              <w:wBefore w:w="16" w:type="pct"/>
              <w:wAfter w:w="5" w:type="pct"/>
              <w:trHeight w:val="567"/>
            </w:trPr>
            <w:tc>
              <w:tcPr>
                <w:tcW w:w="496" w:type="pct"/>
              </w:tcPr>
              <w:p w14:paraId="4126C6D4" w14:textId="77777777" w:rsidR="009A224D" w:rsidRPr="001E34DC" w:rsidRDefault="00581773" w:rsidP="00934216">
                <w:pPr>
                  <w:pStyle w:val="TableNormal0"/>
                  <w:rPr>
                    <w:rStyle w:val="GeneralAviation"/>
                    <w:color w:val="auto"/>
                  </w:rPr>
                </w:pPr>
                <w:r w:rsidRPr="001E34DC">
                  <w:rPr>
                    <w:rStyle w:val="GeneralAviation"/>
                    <w:color w:val="auto"/>
                  </w:rPr>
                  <w:t>BASIC LAWB 5.5.2</w:t>
                </w:r>
              </w:p>
            </w:tc>
            <w:tc>
              <w:tcPr>
                <w:tcW w:w="2132" w:type="pct"/>
              </w:tcPr>
              <w:p w14:paraId="07A68045" w14:textId="77777777" w:rsidR="009A224D" w:rsidRPr="001E34DC" w:rsidRDefault="00581773" w:rsidP="00934216">
                <w:pPr>
                  <w:pStyle w:val="TableNormal0"/>
                  <w:rPr>
                    <w:rStyle w:val="GeneralAviation"/>
                    <w:color w:val="auto"/>
                  </w:rPr>
                </w:pPr>
                <w:r w:rsidRPr="001E34DC">
                  <w:rPr>
                    <w:rStyle w:val="GeneralAviation"/>
                    <w:color w:val="auto"/>
                  </w:rPr>
                  <w:t>Recognise the information contained in the different parts of the AIP.</w:t>
                </w:r>
              </w:p>
            </w:tc>
            <w:tc>
              <w:tcPr>
                <w:tcW w:w="194" w:type="pct"/>
                <w:gridSpan w:val="2"/>
              </w:tcPr>
              <w:p w14:paraId="199394F6" w14:textId="77777777" w:rsidR="009A224D" w:rsidRPr="001E34DC" w:rsidRDefault="00581773" w:rsidP="00934216">
                <w:pPr>
                  <w:pStyle w:val="TableNormal0"/>
                  <w:rPr>
                    <w:rStyle w:val="GeneralAviation"/>
                    <w:color w:val="auto"/>
                  </w:rPr>
                </w:pPr>
                <w:r w:rsidRPr="001E34DC">
                  <w:rPr>
                    <w:rStyle w:val="GeneralAviation"/>
                    <w:color w:val="auto"/>
                  </w:rPr>
                  <w:t>1</w:t>
                </w:r>
              </w:p>
            </w:tc>
            <w:tc>
              <w:tcPr>
                <w:tcW w:w="2157" w:type="pct"/>
              </w:tcPr>
              <w:p w14:paraId="4DC65631" w14:textId="77777777" w:rsidR="009A224D" w:rsidRPr="001E34DC" w:rsidRDefault="009A224D" w:rsidP="00934216">
                <w:pPr>
                  <w:pStyle w:val="TableNormal0"/>
                  <w:rPr>
                    <w:rStyle w:val="GeneralAviation"/>
                    <w:color w:val="auto"/>
                  </w:rPr>
                </w:pPr>
              </w:p>
            </w:tc>
          </w:tr>
          <w:tr w:rsidR="00090094" w14:paraId="16BB4779" w14:textId="77777777" w:rsidTr="0096092C">
            <w:trPr>
              <w:gridBefore w:val="1"/>
              <w:gridAfter w:val="1"/>
              <w:wBefore w:w="16" w:type="pct"/>
              <w:wAfter w:w="5" w:type="pct"/>
              <w:trHeight w:val="21"/>
            </w:trPr>
            <w:tc>
              <w:tcPr>
                <w:tcW w:w="4980" w:type="pct"/>
                <w:gridSpan w:val="5"/>
                <w:hideMark/>
              </w:tcPr>
              <w:p w14:paraId="194C1481" w14:textId="77777777" w:rsidR="00BC2085" w:rsidRPr="001E34DC" w:rsidRDefault="00581773" w:rsidP="00934216">
                <w:pPr>
                  <w:pStyle w:val="TableHead"/>
                  <w:rPr>
                    <w:rStyle w:val="GeneralAviation"/>
                    <w:color w:val="auto"/>
                  </w:rPr>
                </w:pPr>
                <w:r w:rsidRPr="001E34DC">
                  <w:rPr>
                    <w:rStyle w:val="GeneralAviation"/>
                    <w:color w:val="auto"/>
                  </w:rPr>
                  <w:t>Subtopic LAWB 5.</w:t>
                </w:r>
                <w:r w:rsidR="009A224D" w:rsidRPr="001E34DC">
                  <w:rPr>
                    <w:rStyle w:val="GeneralAviation"/>
                    <w:color w:val="auto"/>
                  </w:rPr>
                  <w:t>6</w:t>
                </w:r>
                <w:r w:rsidRPr="001E34DC">
                  <w:rPr>
                    <w:rStyle w:val="GeneralAviation"/>
                    <w:color w:val="auto"/>
                  </w:rPr>
                  <w:t xml:space="preserve"> — Rules of the air</w:t>
                </w:r>
              </w:p>
            </w:tc>
          </w:tr>
          <w:tr w:rsidR="00090094" w14:paraId="4F1262B4" w14:textId="77777777" w:rsidTr="0096092C">
            <w:trPr>
              <w:gridBefore w:val="1"/>
              <w:gridAfter w:val="1"/>
              <w:wBefore w:w="16" w:type="pct"/>
              <w:wAfter w:w="5" w:type="pct"/>
              <w:trHeight w:val="567"/>
            </w:trPr>
            <w:tc>
              <w:tcPr>
                <w:tcW w:w="496" w:type="pct"/>
                <w:hideMark/>
              </w:tcPr>
              <w:p w14:paraId="29B19FAF"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1E47D54B" w14:textId="77777777" w:rsidR="00BC2085" w:rsidRPr="001E34DC" w:rsidRDefault="00581773" w:rsidP="00934216">
                <w:pPr>
                  <w:pStyle w:val="TableNormal0"/>
                  <w:rPr>
                    <w:rStyle w:val="GeneralAviation"/>
                    <w:color w:val="auto"/>
                  </w:rPr>
                </w:pPr>
                <w:r w:rsidRPr="001E34DC">
                  <w:rPr>
                    <w:rStyle w:val="GeneralAviation"/>
                    <w:color w:val="auto"/>
                  </w:rPr>
                  <w:t>5.</w:t>
                </w:r>
                <w:r w:rsidR="009A224D" w:rsidRPr="001E34DC">
                  <w:rPr>
                    <w:rStyle w:val="GeneralAviation"/>
                    <w:color w:val="auto"/>
                  </w:rPr>
                  <w:t>6</w:t>
                </w:r>
                <w:r w:rsidRPr="001E34DC">
                  <w:rPr>
                    <w:rStyle w:val="GeneralAviation"/>
                    <w:color w:val="auto"/>
                  </w:rPr>
                  <w:t xml:space="preserve">.1 </w:t>
                </w:r>
              </w:p>
            </w:tc>
            <w:tc>
              <w:tcPr>
                <w:tcW w:w="2132" w:type="pct"/>
                <w:hideMark/>
              </w:tcPr>
              <w:p w14:paraId="44CE541F" w14:textId="77777777" w:rsidR="00BC2085" w:rsidRPr="001E34DC" w:rsidRDefault="00581773" w:rsidP="00934216">
                <w:pPr>
                  <w:pStyle w:val="TableNormal0"/>
                  <w:rPr>
                    <w:rStyle w:val="GeneralAviation"/>
                    <w:color w:val="auto"/>
                  </w:rPr>
                </w:pPr>
                <w:r w:rsidRPr="001E34DC">
                  <w:rPr>
                    <w:rStyle w:val="GeneralAviation"/>
                    <w:color w:val="auto"/>
                  </w:rPr>
                  <w:t>Explain the rules of the air.</w:t>
                </w:r>
              </w:p>
            </w:tc>
            <w:tc>
              <w:tcPr>
                <w:tcW w:w="194" w:type="pct"/>
                <w:gridSpan w:val="2"/>
                <w:hideMark/>
              </w:tcPr>
              <w:p w14:paraId="3A7DF3BE" w14:textId="77777777" w:rsidR="00BC2085" w:rsidRPr="001E34DC" w:rsidRDefault="00581773" w:rsidP="00934216">
                <w:pPr>
                  <w:pStyle w:val="TableNormal0"/>
                  <w:rPr>
                    <w:rStyle w:val="GeneralAviation"/>
                    <w:color w:val="auto"/>
                  </w:rPr>
                </w:pPr>
                <w:r w:rsidRPr="001E34DC">
                  <w:rPr>
                    <w:rStyle w:val="GeneralAviation"/>
                    <w:color w:val="auto"/>
                  </w:rPr>
                  <w:t>2</w:t>
                </w:r>
              </w:p>
            </w:tc>
            <w:tc>
              <w:tcPr>
                <w:tcW w:w="2157" w:type="pct"/>
                <w:hideMark/>
              </w:tcPr>
              <w:p w14:paraId="0CFC88A2" w14:textId="77777777" w:rsidR="00BC2085" w:rsidRPr="001E34DC" w:rsidRDefault="00356D49" w:rsidP="00CC64F7">
                <w:pPr>
                  <w:pStyle w:val="EssentialTraining"/>
                  <w:rPr>
                    <w:rStyle w:val="GeneralAviation"/>
                    <w:color w:val="auto"/>
                  </w:rPr>
                </w:pPr>
                <w:r>
                  <w:rPr>
                    <w:rStyle w:val="GeneralAviation"/>
                    <w:color w:val="auto"/>
                  </w:rPr>
                  <w:t>Government of the Republic of Armenia Decision N 821-N of June 2, 2022</w:t>
                </w:r>
                <w:r w:rsidR="009A224D" w:rsidRPr="001E34DC">
                  <w:rPr>
                    <w:rStyle w:val="GeneralAviation"/>
                    <w:color w:val="auto"/>
                  </w:rPr>
                  <w:t xml:space="preserve"> flight over the high seas, applicability and compliance, general rules and collision avoidance</w:t>
                </w:r>
              </w:p>
            </w:tc>
          </w:tr>
          <w:tr w:rsidR="00090094" w14:paraId="18188AEA" w14:textId="77777777" w:rsidTr="0096092C">
            <w:trPr>
              <w:gridBefore w:val="1"/>
              <w:gridAfter w:val="1"/>
              <w:wBefore w:w="16" w:type="pct"/>
              <w:wAfter w:w="5" w:type="pct"/>
              <w:trHeight w:val="452"/>
            </w:trPr>
            <w:tc>
              <w:tcPr>
                <w:tcW w:w="496" w:type="pct"/>
                <w:hideMark/>
              </w:tcPr>
              <w:p w14:paraId="0F61618B"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25E7D648" w14:textId="77777777" w:rsidR="00BC2085" w:rsidRPr="001E34DC" w:rsidRDefault="00581773" w:rsidP="00934216">
                <w:pPr>
                  <w:pStyle w:val="TableNormal0"/>
                  <w:rPr>
                    <w:rStyle w:val="GeneralAviation"/>
                    <w:color w:val="auto"/>
                  </w:rPr>
                </w:pPr>
                <w:r w:rsidRPr="001E34DC">
                  <w:rPr>
                    <w:rStyle w:val="GeneralAviation"/>
                    <w:color w:val="auto"/>
                  </w:rPr>
                  <w:t>5.</w:t>
                </w:r>
                <w:r w:rsidR="009A224D" w:rsidRPr="001E34DC">
                  <w:rPr>
                    <w:rStyle w:val="GeneralAviation"/>
                    <w:color w:val="auto"/>
                  </w:rPr>
                  <w:t>6</w:t>
                </w:r>
                <w:r w:rsidRPr="001E34DC">
                  <w:rPr>
                    <w:rStyle w:val="GeneralAviation"/>
                    <w:color w:val="auto"/>
                  </w:rPr>
                  <w:t xml:space="preserve">.2 </w:t>
                </w:r>
              </w:p>
            </w:tc>
            <w:tc>
              <w:tcPr>
                <w:tcW w:w="2132" w:type="pct"/>
                <w:hideMark/>
              </w:tcPr>
              <w:p w14:paraId="4A145841" w14:textId="77777777" w:rsidR="00BC2085" w:rsidRPr="001E34DC" w:rsidRDefault="00581773" w:rsidP="00934216">
                <w:pPr>
                  <w:pStyle w:val="TableNormal0"/>
                  <w:rPr>
                    <w:rStyle w:val="GeneralAviation"/>
                    <w:color w:val="auto"/>
                  </w:rPr>
                </w:pPr>
                <w:r w:rsidRPr="001E34DC">
                  <w:rPr>
                    <w:rStyle w:val="GeneralAviation"/>
                    <w:color w:val="auto"/>
                  </w:rPr>
                  <w:t xml:space="preserve">State </w:t>
                </w:r>
                <w:r w:rsidR="009A224D" w:rsidRPr="001E34DC">
                  <w:rPr>
                    <w:rStyle w:val="GeneralAviation"/>
                    <w:color w:val="auto"/>
                  </w:rPr>
                  <w:t>the published</w:t>
                </w:r>
                <w:r w:rsidRPr="001E34DC">
                  <w:rPr>
                    <w:rStyle w:val="GeneralAviation"/>
                    <w:color w:val="auto"/>
                  </w:rPr>
                  <w:t xml:space="preserve"> differences with ICAO.</w:t>
                </w:r>
              </w:p>
            </w:tc>
            <w:tc>
              <w:tcPr>
                <w:tcW w:w="194" w:type="pct"/>
                <w:gridSpan w:val="2"/>
                <w:hideMark/>
              </w:tcPr>
              <w:p w14:paraId="098A9620" w14:textId="77777777" w:rsidR="00BC2085" w:rsidRPr="001E34DC" w:rsidRDefault="00581773" w:rsidP="00934216">
                <w:pPr>
                  <w:pStyle w:val="TableNormal0"/>
                  <w:rPr>
                    <w:rStyle w:val="GeneralAviation"/>
                    <w:color w:val="auto"/>
                  </w:rPr>
                </w:pPr>
                <w:r w:rsidRPr="001E34DC">
                  <w:rPr>
                    <w:rStyle w:val="GeneralAviation"/>
                    <w:color w:val="auto"/>
                  </w:rPr>
                  <w:t>1</w:t>
                </w:r>
              </w:p>
            </w:tc>
            <w:tc>
              <w:tcPr>
                <w:tcW w:w="2157" w:type="pct"/>
                <w:hideMark/>
              </w:tcPr>
              <w:p w14:paraId="24ADFB4E" w14:textId="77777777" w:rsidR="00BC2085" w:rsidRPr="001E34DC" w:rsidRDefault="00356D49" w:rsidP="00CC64F7">
                <w:pPr>
                  <w:pStyle w:val="EssentialTraining"/>
                  <w:rPr>
                    <w:rStyle w:val="GeneralAviation"/>
                    <w:color w:val="auto"/>
                  </w:rPr>
                </w:pPr>
                <w:r>
                  <w:rPr>
                    <w:rStyle w:val="GeneralAviation"/>
                    <w:color w:val="auto"/>
                  </w:rPr>
                  <w:t>Government of the Republic of Armenia Decision N 821-N of June 2, 2022</w:t>
                </w:r>
                <w:r w:rsidR="00581773" w:rsidRPr="001E34DC">
                  <w:rPr>
                    <w:rStyle w:val="GeneralAviation"/>
                    <w:color w:val="auto"/>
                  </w:rPr>
                  <w:t xml:space="preserve"> </w:t>
                </w:r>
              </w:p>
              <w:p w14:paraId="418EA339" w14:textId="77777777" w:rsidR="00BC2085" w:rsidRPr="001E34DC" w:rsidRDefault="00581773" w:rsidP="00934216">
                <w:pPr>
                  <w:pStyle w:val="TableNormal0"/>
                  <w:rPr>
                    <w:rStyle w:val="GeneralAviation"/>
                    <w:i/>
                    <w:iCs/>
                    <w:color w:val="auto"/>
                  </w:rPr>
                </w:pPr>
                <w:r w:rsidRPr="001E34DC">
                  <w:rPr>
                    <w:rStyle w:val="GeneralAviation"/>
                    <w:i/>
                    <w:iCs/>
                    <w:color w:val="auto"/>
                  </w:rPr>
                  <w:t>Optional content: Supplements to ICAO Annex 2 and ICAO Annex 11</w:t>
                </w:r>
              </w:p>
            </w:tc>
          </w:tr>
          <w:tr w:rsidR="00090094" w14:paraId="479624A7" w14:textId="77777777" w:rsidTr="0096092C">
            <w:trPr>
              <w:gridBefore w:val="1"/>
              <w:gridAfter w:val="1"/>
              <w:wBefore w:w="16" w:type="pct"/>
              <w:wAfter w:w="5" w:type="pct"/>
              <w:trHeight w:val="21"/>
            </w:trPr>
            <w:tc>
              <w:tcPr>
                <w:tcW w:w="496" w:type="pct"/>
                <w:hideMark/>
              </w:tcPr>
              <w:p w14:paraId="0095F83F" w14:textId="77777777" w:rsidR="00BC2085" w:rsidRPr="001E34DC" w:rsidRDefault="00581773" w:rsidP="00934216">
                <w:pPr>
                  <w:pStyle w:val="TableNormal0"/>
                  <w:rPr>
                    <w:rStyle w:val="GeneralAviation"/>
                    <w:color w:val="auto"/>
                  </w:rPr>
                </w:pPr>
                <w:r w:rsidRPr="001E34DC">
                  <w:rPr>
                    <w:rStyle w:val="GeneralAviation"/>
                    <w:color w:val="auto"/>
                  </w:rPr>
                  <w:t>BASIC</w:t>
                </w:r>
                <w:r w:rsidRPr="001E34DC">
                  <w:rPr>
                    <w:rStyle w:val="GeneralAviation"/>
                    <w:color w:val="auto"/>
                  </w:rPr>
                  <w:br/>
                  <w:t>LAWB</w:t>
                </w:r>
              </w:p>
              <w:p w14:paraId="14613612" w14:textId="77777777" w:rsidR="00BC2085" w:rsidRPr="001E34DC" w:rsidRDefault="00581773" w:rsidP="00934216">
                <w:pPr>
                  <w:pStyle w:val="TableNormal0"/>
                  <w:rPr>
                    <w:rStyle w:val="GeneralAviation"/>
                    <w:color w:val="auto"/>
                  </w:rPr>
                </w:pPr>
                <w:r w:rsidRPr="001E34DC">
                  <w:rPr>
                    <w:rStyle w:val="GeneralAviation"/>
                    <w:color w:val="auto"/>
                  </w:rPr>
                  <w:t>5.</w:t>
                </w:r>
                <w:r w:rsidR="009A224D" w:rsidRPr="001E34DC">
                  <w:rPr>
                    <w:rStyle w:val="GeneralAviation"/>
                    <w:color w:val="auto"/>
                  </w:rPr>
                  <w:t>6</w:t>
                </w:r>
                <w:r w:rsidRPr="001E34DC">
                  <w:rPr>
                    <w:rStyle w:val="GeneralAviation"/>
                    <w:color w:val="auto"/>
                  </w:rPr>
                  <w:t xml:space="preserve">.3 </w:t>
                </w:r>
              </w:p>
            </w:tc>
            <w:tc>
              <w:tcPr>
                <w:tcW w:w="2132" w:type="pct"/>
                <w:hideMark/>
              </w:tcPr>
              <w:p w14:paraId="70641852" w14:textId="77777777" w:rsidR="00BC2085" w:rsidRPr="001E34DC" w:rsidRDefault="00581773" w:rsidP="00934216">
                <w:pPr>
                  <w:pStyle w:val="TableNormal0"/>
                  <w:rPr>
                    <w:rStyle w:val="GeneralAviation"/>
                    <w:color w:val="auto"/>
                  </w:rPr>
                </w:pPr>
                <w:r w:rsidRPr="001E34DC">
                  <w:rPr>
                    <w:rStyle w:val="GeneralAviation"/>
                    <w:color w:val="auto"/>
                  </w:rPr>
                  <w:t>Appreciate the influence of relevant flight rules on ATC.</w:t>
                </w:r>
              </w:p>
            </w:tc>
            <w:tc>
              <w:tcPr>
                <w:tcW w:w="194" w:type="pct"/>
                <w:gridSpan w:val="2"/>
                <w:hideMark/>
              </w:tcPr>
              <w:p w14:paraId="4B05E794" w14:textId="77777777" w:rsidR="00BC2085" w:rsidRPr="001E34DC" w:rsidRDefault="00581773" w:rsidP="00934216">
                <w:pPr>
                  <w:pStyle w:val="TableNormal0"/>
                  <w:rPr>
                    <w:rStyle w:val="GeneralAviation"/>
                    <w:color w:val="auto"/>
                  </w:rPr>
                </w:pPr>
                <w:r w:rsidRPr="001E34DC">
                  <w:rPr>
                    <w:rStyle w:val="GeneralAviation"/>
                    <w:color w:val="auto"/>
                  </w:rPr>
                  <w:t>3</w:t>
                </w:r>
              </w:p>
            </w:tc>
            <w:tc>
              <w:tcPr>
                <w:tcW w:w="2157" w:type="pct"/>
                <w:hideMark/>
              </w:tcPr>
              <w:p w14:paraId="3C91FCA5" w14:textId="77777777" w:rsidR="00BC2085" w:rsidRPr="001E34DC" w:rsidRDefault="00581773" w:rsidP="00CC64F7">
                <w:pPr>
                  <w:pStyle w:val="EssentialTraining"/>
                  <w:rPr>
                    <w:rStyle w:val="GeneralAviation"/>
                    <w:color w:val="auto"/>
                  </w:rPr>
                </w:pPr>
                <w:r w:rsidRPr="001E34DC">
                  <w:rPr>
                    <w:rStyle w:val="GeneralAviation"/>
                    <w:color w:val="auto"/>
                  </w:rPr>
                  <w:t>General flight rules, instrument flight rules, visual flight rules</w:t>
                </w:r>
              </w:p>
            </w:tc>
          </w:tr>
          <w:tr w:rsidR="00090094" w14:paraId="34C4B694" w14:textId="77777777" w:rsidTr="0096092C">
            <w:trPr>
              <w:gridBefore w:val="1"/>
              <w:gridAfter w:val="1"/>
              <w:wBefore w:w="16" w:type="pct"/>
              <w:wAfter w:w="5" w:type="pct"/>
              <w:trHeight w:val="567"/>
            </w:trPr>
            <w:tc>
              <w:tcPr>
                <w:tcW w:w="496" w:type="pct"/>
                <w:hideMark/>
              </w:tcPr>
              <w:p w14:paraId="6608E4EB"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7E430BCB"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6</w:t>
                </w:r>
                <w:r w:rsidRPr="00356D49">
                  <w:rPr>
                    <w:rStyle w:val="GeneralAviation"/>
                    <w:color w:val="auto"/>
                  </w:rPr>
                  <w:t xml:space="preserve">.4 </w:t>
                </w:r>
              </w:p>
            </w:tc>
            <w:tc>
              <w:tcPr>
                <w:tcW w:w="2132" w:type="pct"/>
                <w:hideMark/>
              </w:tcPr>
              <w:p w14:paraId="6D2877AF" w14:textId="77777777" w:rsidR="00BC2085" w:rsidRPr="00356D49" w:rsidRDefault="00581773" w:rsidP="00934216">
                <w:pPr>
                  <w:pStyle w:val="TableNormal0"/>
                  <w:rPr>
                    <w:rStyle w:val="GeneralAviation"/>
                    <w:color w:val="auto"/>
                  </w:rPr>
                </w:pPr>
                <w:r w:rsidRPr="00356D49">
                  <w:rPr>
                    <w:rStyle w:val="GeneralAviation"/>
                    <w:color w:val="auto"/>
                  </w:rPr>
                  <w:t>Appreciate the differences between flying in accordance with VFR</w:t>
                </w:r>
                <w:r w:rsidR="009A224D" w:rsidRPr="00356D49">
                  <w:rPr>
                    <w:rStyle w:val="GeneralAviation"/>
                    <w:color w:val="auto"/>
                  </w:rPr>
                  <w:t>, special VFR</w:t>
                </w:r>
                <w:r w:rsidRPr="00356D49">
                  <w:rPr>
                    <w:rStyle w:val="GeneralAviation"/>
                    <w:color w:val="auto"/>
                  </w:rPr>
                  <w:t xml:space="preserve"> and IFR in VMC and IMC.</w:t>
                </w:r>
              </w:p>
            </w:tc>
            <w:tc>
              <w:tcPr>
                <w:tcW w:w="194" w:type="pct"/>
                <w:gridSpan w:val="2"/>
                <w:hideMark/>
              </w:tcPr>
              <w:p w14:paraId="4484680A" w14:textId="77777777" w:rsidR="00BC2085" w:rsidRPr="00356D49" w:rsidRDefault="00581773" w:rsidP="00934216">
                <w:pPr>
                  <w:pStyle w:val="TableNormal0"/>
                  <w:rPr>
                    <w:rStyle w:val="GeneralAviation"/>
                    <w:color w:val="auto"/>
                  </w:rPr>
                </w:pPr>
                <w:r w:rsidRPr="00356D49">
                  <w:rPr>
                    <w:rStyle w:val="GeneralAviation"/>
                    <w:color w:val="auto"/>
                  </w:rPr>
                  <w:t>3</w:t>
                </w:r>
              </w:p>
            </w:tc>
            <w:tc>
              <w:tcPr>
                <w:tcW w:w="2157" w:type="pct"/>
                <w:hideMark/>
              </w:tcPr>
              <w:p w14:paraId="26981E07" w14:textId="77777777" w:rsidR="00BC2085" w:rsidRPr="00356D49" w:rsidRDefault="00356D49" w:rsidP="00CC64F7">
                <w:pPr>
                  <w:pStyle w:val="EssentialTraining"/>
                  <w:rPr>
                    <w:rStyle w:val="GeneralAviation"/>
                    <w:color w:val="auto"/>
                  </w:rPr>
                </w:pPr>
                <w:r w:rsidRPr="00356D49">
                  <w:rPr>
                    <w:rStyle w:val="GeneralAviation"/>
                    <w:color w:val="auto"/>
                  </w:rPr>
                  <w:t>Government of the Republic of Armenia Decision N 821-N of June 2, 2022</w:t>
                </w:r>
              </w:p>
            </w:tc>
          </w:tr>
          <w:tr w:rsidR="00090094" w14:paraId="1C5101A4" w14:textId="77777777" w:rsidTr="0096092C">
            <w:trPr>
              <w:gridBefore w:val="1"/>
              <w:gridAfter w:val="1"/>
              <w:wBefore w:w="16" w:type="pct"/>
              <w:wAfter w:w="5" w:type="pct"/>
              <w:trHeight w:val="21"/>
            </w:trPr>
            <w:tc>
              <w:tcPr>
                <w:tcW w:w="4980" w:type="pct"/>
                <w:gridSpan w:val="5"/>
                <w:hideMark/>
              </w:tcPr>
              <w:p w14:paraId="799D22E7" w14:textId="77777777" w:rsidR="00BC2085" w:rsidRPr="00356D49" w:rsidRDefault="00581773" w:rsidP="00934216">
                <w:pPr>
                  <w:pStyle w:val="TableHead"/>
                  <w:rPr>
                    <w:rStyle w:val="GeneralAviation"/>
                    <w:color w:val="auto"/>
                  </w:rPr>
                </w:pPr>
                <w:r w:rsidRPr="00356D49">
                  <w:rPr>
                    <w:rStyle w:val="GeneralAviation"/>
                    <w:color w:val="auto"/>
                  </w:rPr>
                  <w:t>Subtopic LAWB 5.</w:t>
                </w:r>
                <w:r w:rsidR="009A224D" w:rsidRPr="00356D49">
                  <w:rPr>
                    <w:rStyle w:val="GeneralAviation"/>
                    <w:color w:val="auto"/>
                  </w:rPr>
                  <w:t>7</w:t>
                </w:r>
                <w:r w:rsidRPr="00356D49">
                  <w:rPr>
                    <w:rStyle w:val="GeneralAviation"/>
                    <w:color w:val="auto"/>
                  </w:rPr>
                  <w:t xml:space="preserve"> — Airspace and ATS routes</w:t>
                </w:r>
              </w:p>
            </w:tc>
          </w:tr>
          <w:tr w:rsidR="00090094" w14:paraId="75874CB3" w14:textId="77777777" w:rsidTr="0096092C">
            <w:trPr>
              <w:gridBefore w:val="1"/>
              <w:gridAfter w:val="1"/>
              <w:wBefore w:w="16" w:type="pct"/>
              <w:wAfter w:w="5" w:type="pct"/>
              <w:trHeight w:val="567"/>
            </w:trPr>
            <w:tc>
              <w:tcPr>
                <w:tcW w:w="496" w:type="pct"/>
                <w:hideMark/>
              </w:tcPr>
              <w:p w14:paraId="6AB89EA8"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47AB8812"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7</w:t>
                </w:r>
                <w:r w:rsidRPr="00356D49">
                  <w:rPr>
                    <w:rStyle w:val="GeneralAviation"/>
                    <w:color w:val="auto"/>
                  </w:rPr>
                  <w:t xml:space="preserve">.1 </w:t>
                </w:r>
              </w:p>
            </w:tc>
            <w:tc>
              <w:tcPr>
                <w:tcW w:w="2132" w:type="pct"/>
                <w:hideMark/>
              </w:tcPr>
              <w:p w14:paraId="1A8FE9BE" w14:textId="77777777" w:rsidR="00BC2085" w:rsidRPr="00356D49" w:rsidRDefault="00581773" w:rsidP="00934216">
                <w:pPr>
                  <w:pStyle w:val="TableNormal0"/>
                  <w:rPr>
                    <w:rStyle w:val="GeneralAviation"/>
                    <w:color w:val="auto"/>
                  </w:rPr>
                </w:pPr>
                <w:r w:rsidRPr="00356D49">
                  <w:rPr>
                    <w:rStyle w:val="GeneralAviation"/>
                    <w:color w:val="auto"/>
                  </w:rPr>
                  <w:t>Explain airspace classification.</w:t>
                </w:r>
              </w:p>
            </w:tc>
            <w:tc>
              <w:tcPr>
                <w:tcW w:w="194" w:type="pct"/>
                <w:gridSpan w:val="2"/>
                <w:hideMark/>
              </w:tcPr>
              <w:p w14:paraId="1E06D147"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06974D90" w14:textId="77777777" w:rsidR="00BC2085" w:rsidRPr="00356D49" w:rsidRDefault="00356D49" w:rsidP="00CC64F7">
                <w:pPr>
                  <w:pStyle w:val="EssentialTraining"/>
                  <w:rPr>
                    <w:rStyle w:val="GeneralAviation"/>
                    <w:color w:val="auto"/>
                  </w:rPr>
                </w:pPr>
                <w:r w:rsidRPr="00356D49">
                  <w:rPr>
                    <w:rStyle w:val="GeneralAviation"/>
                    <w:color w:val="auto"/>
                  </w:rPr>
                  <w:t>Government of the Republic of Armenia Decision N 821-N of June 2, 2022</w:t>
                </w:r>
              </w:p>
            </w:tc>
          </w:tr>
          <w:tr w:rsidR="00090094" w14:paraId="2422AC0D" w14:textId="77777777" w:rsidTr="0096092C">
            <w:trPr>
              <w:gridBefore w:val="1"/>
              <w:gridAfter w:val="1"/>
              <w:wBefore w:w="16" w:type="pct"/>
              <w:wAfter w:w="5" w:type="pct"/>
              <w:trHeight w:val="567"/>
            </w:trPr>
            <w:tc>
              <w:tcPr>
                <w:tcW w:w="496" w:type="pct"/>
                <w:hideMark/>
              </w:tcPr>
              <w:p w14:paraId="6296627D"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3E4D522B"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7</w:t>
                </w:r>
                <w:r w:rsidRPr="00356D49">
                  <w:rPr>
                    <w:rStyle w:val="GeneralAviation"/>
                    <w:color w:val="auto"/>
                  </w:rPr>
                  <w:t xml:space="preserve">.2 </w:t>
                </w:r>
              </w:p>
            </w:tc>
            <w:tc>
              <w:tcPr>
                <w:tcW w:w="2132" w:type="pct"/>
                <w:hideMark/>
              </w:tcPr>
              <w:p w14:paraId="3755FFA8" w14:textId="77777777" w:rsidR="00BC2085" w:rsidRPr="00356D49" w:rsidRDefault="00581773" w:rsidP="00934216">
                <w:pPr>
                  <w:pStyle w:val="TableNormal0"/>
                  <w:rPr>
                    <w:rStyle w:val="GeneralAviation"/>
                    <w:color w:val="auto"/>
                  </w:rPr>
                </w:pPr>
                <w:r w:rsidRPr="00356D49">
                  <w:rPr>
                    <w:rStyle w:val="GeneralAviation"/>
                    <w:color w:val="auto"/>
                  </w:rPr>
                  <w:t>Differentiate between the different types of airspace.</w:t>
                </w:r>
              </w:p>
            </w:tc>
            <w:tc>
              <w:tcPr>
                <w:tcW w:w="194" w:type="pct"/>
                <w:gridSpan w:val="2"/>
                <w:hideMark/>
              </w:tcPr>
              <w:p w14:paraId="793DA72B"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4D432657" w14:textId="77777777" w:rsidR="00BC2085" w:rsidRPr="00356D49" w:rsidRDefault="00581773" w:rsidP="00934216">
                <w:pPr>
                  <w:pStyle w:val="TableNormal0"/>
                  <w:rPr>
                    <w:rStyle w:val="GeneralAviation"/>
                    <w:i/>
                    <w:iCs/>
                    <w:color w:val="auto"/>
                  </w:rPr>
                </w:pPr>
                <w:r w:rsidRPr="00356D49">
                  <w:rPr>
                    <w:rStyle w:val="GeneralAviation"/>
                    <w:i/>
                    <w:iCs/>
                    <w:color w:val="auto"/>
                  </w:rPr>
                  <w:t>Optional content: control zones, control areas, airways, upper and lower airspace, restricted areas, prohibited and danger areas, FIR, aerodrome traffic zone, etc.</w:t>
                </w:r>
              </w:p>
            </w:tc>
          </w:tr>
          <w:tr w:rsidR="00090094" w14:paraId="4DC6F142" w14:textId="77777777" w:rsidTr="0096092C">
            <w:trPr>
              <w:gridBefore w:val="1"/>
              <w:gridAfter w:val="1"/>
              <w:wBefore w:w="16" w:type="pct"/>
              <w:wAfter w:w="5" w:type="pct"/>
              <w:trHeight w:val="567"/>
            </w:trPr>
            <w:tc>
              <w:tcPr>
                <w:tcW w:w="496" w:type="pct"/>
                <w:hideMark/>
              </w:tcPr>
              <w:p w14:paraId="612F3D65" w14:textId="77777777" w:rsidR="00BC2085" w:rsidRPr="00356D49" w:rsidRDefault="00581773" w:rsidP="00934216">
                <w:pPr>
                  <w:pStyle w:val="TableNormal0"/>
                  <w:rPr>
                    <w:rStyle w:val="GeneralAviation"/>
                    <w:color w:val="auto"/>
                  </w:rPr>
                </w:pPr>
                <w:r w:rsidRPr="00356D49">
                  <w:rPr>
                    <w:rStyle w:val="GeneralAviation"/>
                    <w:color w:val="auto"/>
                  </w:rPr>
                  <w:lastRenderedPageBreak/>
                  <w:t>BASIC</w:t>
                </w:r>
                <w:r w:rsidRPr="00356D49">
                  <w:rPr>
                    <w:rStyle w:val="GeneralAviation"/>
                    <w:color w:val="auto"/>
                  </w:rPr>
                  <w:br/>
                  <w:t>LAWB</w:t>
                </w:r>
              </w:p>
              <w:p w14:paraId="6C534140"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7</w:t>
                </w:r>
                <w:r w:rsidRPr="00356D49">
                  <w:rPr>
                    <w:rStyle w:val="GeneralAviation"/>
                    <w:color w:val="auto"/>
                  </w:rPr>
                  <w:t xml:space="preserve">.3 </w:t>
                </w:r>
              </w:p>
            </w:tc>
            <w:tc>
              <w:tcPr>
                <w:tcW w:w="2132" w:type="pct"/>
                <w:hideMark/>
              </w:tcPr>
              <w:p w14:paraId="50FB343A" w14:textId="77777777" w:rsidR="00BC2085" w:rsidRPr="00356D49" w:rsidRDefault="00581773" w:rsidP="00934216">
                <w:pPr>
                  <w:pStyle w:val="TableNormal0"/>
                  <w:rPr>
                    <w:rStyle w:val="GeneralAviation"/>
                    <w:color w:val="auto"/>
                  </w:rPr>
                </w:pPr>
                <w:r w:rsidRPr="00356D49">
                  <w:rPr>
                    <w:rStyle w:val="GeneralAviation"/>
                    <w:color w:val="auto"/>
                  </w:rPr>
                  <w:t>Differentiate between the different types of ATS routes.</w:t>
                </w:r>
              </w:p>
            </w:tc>
            <w:tc>
              <w:tcPr>
                <w:tcW w:w="194" w:type="pct"/>
                <w:gridSpan w:val="2"/>
                <w:hideMark/>
              </w:tcPr>
              <w:p w14:paraId="500F7833"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7C832247" w14:textId="77777777" w:rsidR="00BC2085" w:rsidRPr="00356D49" w:rsidRDefault="00581773" w:rsidP="00CC64F7">
                <w:pPr>
                  <w:pStyle w:val="EssentialTraining"/>
                  <w:rPr>
                    <w:rStyle w:val="GeneralAviation"/>
                    <w:color w:val="auto"/>
                  </w:rPr>
                </w:pPr>
                <w:r w:rsidRPr="00356D49">
                  <w:rPr>
                    <w:rStyle w:val="GeneralAviation"/>
                    <w:color w:val="auto"/>
                  </w:rPr>
                  <w:t>Airway, arrival route, departure route, advisory route, controlled route, uncontrolled route, etc.</w:t>
                </w:r>
              </w:p>
            </w:tc>
          </w:tr>
          <w:tr w:rsidR="00090094" w14:paraId="28BAAEE0" w14:textId="77777777" w:rsidTr="0096092C">
            <w:trPr>
              <w:gridBefore w:val="1"/>
              <w:gridAfter w:val="1"/>
              <w:wBefore w:w="16" w:type="pct"/>
              <w:wAfter w:w="5" w:type="pct"/>
              <w:trHeight w:val="567"/>
            </w:trPr>
            <w:tc>
              <w:tcPr>
                <w:tcW w:w="496" w:type="pct"/>
                <w:hideMark/>
              </w:tcPr>
              <w:p w14:paraId="6422475E"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1218CB8D"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7</w:t>
                </w:r>
                <w:r w:rsidRPr="00356D49">
                  <w:rPr>
                    <w:rStyle w:val="GeneralAviation"/>
                    <w:color w:val="auto"/>
                  </w:rPr>
                  <w:t xml:space="preserve">.4 </w:t>
                </w:r>
              </w:p>
            </w:tc>
            <w:tc>
              <w:tcPr>
                <w:tcW w:w="2132" w:type="pct"/>
                <w:hideMark/>
              </w:tcPr>
              <w:p w14:paraId="5C459100" w14:textId="77777777" w:rsidR="00BC2085" w:rsidRPr="00356D49" w:rsidRDefault="00581773" w:rsidP="00934216">
                <w:pPr>
                  <w:pStyle w:val="TableNormal0"/>
                  <w:rPr>
                    <w:rStyle w:val="GeneralAviation"/>
                    <w:color w:val="auto"/>
                  </w:rPr>
                </w:pPr>
                <w:r w:rsidRPr="00356D49">
                  <w:rPr>
                    <w:rStyle w:val="GeneralAviation"/>
                    <w:color w:val="auto"/>
                  </w:rPr>
                  <w:t>Decode information from aeronautical charts.</w:t>
                </w:r>
              </w:p>
            </w:tc>
            <w:tc>
              <w:tcPr>
                <w:tcW w:w="194" w:type="pct"/>
                <w:gridSpan w:val="2"/>
                <w:hideMark/>
              </w:tcPr>
              <w:p w14:paraId="73D8905A" w14:textId="77777777" w:rsidR="00BC2085" w:rsidRPr="00356D49" w:rsidRDefault="00581773" w:rsidP="00934216">
                <w:pPr>
                  <w:pStyle w:val="TableNormal0"/>
                  <w:rPr>
                    <w:rStyle w:val="GeneralAviation"/>
                    <w:color w:val="auto"/>
                  </w:rPr>
                </w:pPr>
                <w:r w:rsidRPr="00356D49">
                  <w:rPr>
                    <w:rStyle w:val="GeneralAviation"/>
                    <w:color w:val="auto"/>
                  </w:rPr>
                  <w:t>3</w:t>
                </w:r>
              </w:p>
            </w:tc>
            <w:tc>
              <w:tcPr>
                <w:tcW w:w="2157" w:type="pct"/>
                <w:hideMark/>
              </w:tcPr>
              <w:p w14:paraId="5626C75A" w14:textId="77777777" w:rsidR="00BC2085" w:rsidRPr="00356D49" w:rsidRDefault="00BC2085" w:rsidP="00934216">
                <w:pPr>
                  <w:pStyle w:val="TableNormal0"/>
                  <w:rPr>
                    <w:rStyle w:val="GeneralAviation"/>
                    <w:color w:val="auto"/>
                  </w:rPr>
                </w:pPr>
              </w:p>
            </w:tc>
          </w:tr>
          <w:tr w:rsidR="00090094" w14:paraId="78CC26FA" w14:textId="77777777" w:rsidTr="0096092C">
            <w:trPr>
              <w:gridBefore w:val="1"/>
              <w:gridAfter w:val="1"/>
              <w:wBefore w:w="16" w:type="pct"/>
              <w:wAfter w:w="5" w:type="pct"/>
              <w:trHeight w:val="21"/>
            </w:trPr>
            <w:tc>
              <w:tcPr>
                <w:tcW w:w="4980" w:type="pct"/>
                <w:gridSpan w:val="5"/>
                <w:hideMark/>
              </w:tcPr>
              <w:p w14:paraId="1CD37F6D" w14:textId="77777777" w:rsidR="00BC2085" w:rsidRPr="00356D49" w:rsidRDefault="00581773" w:rsidP="00934216">
                <w:pPr>
                  <w:pStyle w:val="TableHead"/>
                  <w:rPr>
                    <w:rStyle w:val="GeneralAviation"/>
                    <w:color w:val="auto"/>
                  </w:rPr>
                </w:pPr>
                <w:r w:rsidRPr="00356D49">
                  <w:rPr>
                    <w:rStyle w:val="GeneralAviation"/>
                    <w:color w:val="auto"/>
                  </w:rPr>
                  <w:t>Subtopic LAWB 5.</w:t>
                </w:r>
                <w:r w:rsidR="009A224D" w:rsidRPr="00356D49">
                  <w:rPr>
                    <w:rStyle w:val="GeneralAviation"/>
                    <w:color w:val="auto"/>
                  </w:rPr>
                  <w:t>8</w:t>
                </w:r>
                <w:r w:rsidRPr="00356D49">
                  <w:rPr>
                    <w:rStyle w:val="GeneralAviation"/>
                    <w:color w:val="auto"/>
                  </w:rPr>
                  <w:t xml:space="preserve"> — Flight plan</w:t>
                </w:r>
              </w:p>
            </w:tc>
          </w:tr>
          <w:tr w:rsidR="00090094" w14:paraId="41306A56" w14:textId="77777777" w:rsidTr="0096092C">
            <w:trPr>
              <w:gridBefore w:val="1"/>
              <w:gridAfter w:val="1"/>
              <w:wBefore w:w="16" w:type="pct"/>
              <w:wAfter w:w="5" w:type="pct"/>
              <w:trHeight w:val="567"/>
            </w:trPr>
            <w:tc>
              <w:tcPr>
                <w:tcW w:w="496" w:type="pct"/>
                <w:hideMark/>
              </w:tcPr>
              <w:p w14:paraId="4B002F5E"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61260E60"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8</w:t>
                </w:r>
                <w:r w:rsidRPr="00356D49">
                  <w:rPr>
                    <w:rStyle w:val="GeneralAviation"/>
                    <w:color w:val="auto"/>
                  </w:rPr>
                  <w:t xml:space="preserve">.1 </w:t>
                </w:r>
              </w:p>
            </w:tc>
            <w:tc>
              <w:tcPr>
                <w:tcW w:w="2132" w:type="pct"/>
                <w:hideMark/>
              </w:tcPr>
              <w:p w14:paraId="0C0261EE" w14:textId="77777777" w:rsidR="00BC2085" w:rsidRPr="00356D49" w:rsidRDefault="00581773" w:rsidP="00934216">
                <w:pPr>
                  <w:pStyle w:val="TableNormal0"/>
                  <w:rPr>
                    <w:rStyle w:val="GeneralAviation"/>
                    <w:color w:val="auto"/>
                  </w:rPr>
                </w:pPr>
                <w:r w:rsidRPr="00356D49">
                  <w:rPr>
                    <w:rStyle w:val="GeneralAviation"/>
                    <w:color w:val="auto"/>
                  </w:rPr>
                  <w:t>Explain the functions of a flight plan.</w:t>
                </w:r>
              </w:p>
            </w:tc>
            <w:tc>
              <w:tcPr>
                <w:tcW w:w="194" w:type="pct"/>
                <w:gridSpan w:val="2"/>
                <w:hideMark/>
              </w:tcPr>
              <w:p w14:paraId="52738DE6"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3617915D" w14:textId="77777777" w:rsidR="00BC2085" w:rsidRPr="00356D49" w:rsidRDefault="00356D49" w:rsidP="00CC64F7">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00581773" w:rsidRPr="00356D49">
                  <w:rPr>
                    <w:rStyle w:val="GeneralAviation"/>
                    <w:color w:val="auto"/>
                  </w:rPr>
                  <w:br/>
                  <w:t>ICAO Doc 4444</w:t>
                </w:r>
              </w:p>
            </w:tc>
          </w:tr>
          <w:tr w:rsidR="00090094" w14:paraId="3511D4BE" w14:textId="77777777" w:rsidTr="0096092C">
            <w:trPr>
              <w:gridBefore w:val="1"/>
              <w:gridAfter w:val="1"/>
              <w:wBefore w:w="16" w:type="pct"/>
              <w:wAfter w:w="5" w:type="pct"/>
              <w:trHeight w:val="567"/>
            </w:trPr>
            <w:tc>
              <w:tcPr>
                <w:tcW w:w="496" w:type="pct"/>
                <w:hideMark/>
              </w:tcPr>
              <w:p w14:paraId="796C3F01"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48B9FA6E"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8</w:t>
                </w:r>
                <w:r w:rsidRPr="00356D49">
                  <w:rPr>
                    <w:rStyle w:val="GeneralAviation"/>
                    <w:color w:val="auto"/>
                  </w:rPr>
                  <w:t xml:space="preserve">.2 </w:t>
                </w:r>
              </w:p>
            </w:tc>
            <w:tc>
              <w:tcPr>
                <w:tcW w:w="2132" w:type="pct"/>
                <w:hideMark/>
              </w:tcPr>
              <w:p w14:paraId="21C92B8C" w14:textId="77777777" w:rsidR="00BC2085" w:rsidRPr="00356D49" w:rsidRDefault="00581773" w:rsidP="00934216">
                <w:pPr>
                  <w:pStyle w:val="TableNormal0"/>
                  <w:rPr>
                    <w:rStyle w:val="GeneralAviation"/>
                    <w:color w:val="auto"/>
                  </w:rPr>
                </w:pPr>
                <w:r w:rsidRPr="00356D49">
                  <w:rPr>
                    <w:rStyle w:val="GeneralAviation"/>
                    <w:color w:val="auto"/>
                  </w:rPr>
                  <w:t>Explain the different types of flight plans and associated update messages.</w:t>
                </w:r>
              </w:p>
            </w:tc>
            <w:tc>
              <w:tcPr>
                <w:tcW w:w="194" w:type="pct"/>
                <w:gridSpan w:val="2"/>
                <w:hideMark/>
              </w:tcPr>
              <w:p w14:paraId="3D986EAE"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1BDAD45E" w14:textId="77777777" w:rsidR="00BC2085" w:rsidRPr="00356D49" w:rsidRDefault="00356D49" w:rsidP="00CC64F7">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00581773" w:rsidRPr="00356D49">
                  <w:rPr>
                    <w:rStyle w:val="GeneralAviation"/>
                    <w:color w:val="auto"/>
                  </w:rPr>
                  <w:br/>
                  <w:t>ICAO Doc 4444</w:t>
                </w:r>
              </w:p>
            </w:tc>
          </w:tr>
          <w:tr w:rsidR="00090094" w14:paraId="527B2B49" w14:textId="77777777" w:rsidTr="0096092C">
            <w:trPr>
              <w:gridBefore w:val="1"/>
              <w:gridAfter w:val="1"/>
              <w:wBefore w:w="16" w:type="pct"/>
              <w:wAfter w:w="5" w:type="pct"/>
              <w:trHeight w:val="567"/>
            </w:trPr>
            <w:tc>
              <w:tcPr>
                <w:tcW w:w="496" w:type="pct"/>
                <w:hideMark/>
              </w:tcPr>
              <w:p w14:paraId="081B5884"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1C1F6B1D"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8</w:t>
                </w:r>
                <w:r w:rsidRPr="00356D49">
                  <w:rPr>
                    <w:rStyle w:val="GeneralAviation"/>
                    <w:color w:val="auto"/>
                  </w:rPr>
                  <w:t xml:space="preserve">.3 </w:t>
                </w:r>
              </w:p>
            </w:tc>
            <w:tc>
              <w:tcPr>
                <w:tcW w:w="2132" w:type="pct"/>
                <w:hideMark/>
              </w:tcPr>
              <w:p w14:paraId="7C5D02FC" w14:textId="77777777" w:rsidR="00BC2085" w:rsidRPr="00356D49" w:rsidRDefault="00581773" w:rsidP="00934216">
                <w:pPr>
                  <w:pStyle w:val="TableNormal0"/>
                  <w:rPr>
                    <w:rStyle w:val="GeneralAviation"/>
                    <w:color w:val="auto"/>
                  </w:rPr>
                </w:pPr>
                <w:r w:rsidRPr="00356D49">
                  <w:rPr>
                    <w:rStyle w:val="GeneralAviation"/>
                    <w:color w:val="auto"/>
                  </w:rPr>
                  <w:t>Explain the pilot’s responsibilities in relation to adherence to flight plan.</w:t>
                </w:r>
              </w:p>
            </w:tc>
            <w:tc>
              <w:tcPr>
                <w:tcW w:w="194" w:type="pct"/>
                <w:gridSpan w:val="2"/>
                <w:hideMark/>
              </w:tcPr>
              <w:p w14:paraId="17487A61"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528BA664" w14:textId="77777777" w:rsidR="00BC2085" w:rsidRPr="00356D49" w:rsidRDefault="00581773" w:rsidP="00CC64F7">
                <w:pPr>
                  <w:pStyle w:val="EssentialTraining"/>
                  <w:rPr>
                    <w:rStyle w:val="GeneralAviation"/>
                    <w:color w:val="auto"/>
                  </w:rPr>
                </w:pPr>
                <w:r w:rsidRPr="00356D49">
                  <w:rPr>
                    <w:rStyle w:val="GeneralAviation"/>
                    <w:color w:val="auto"/>
                  </w:rPr>
                  <w:t>Inadvertent changes, intended changes, position reporting</w:t>
                </w:r>
              </w:p>
            </w:tc>
          </w:tr>
          <w:tr w:rsidR="00090094" w14:paraId="0246CF1F" w14:textId="77777777" w:rsidTr="0096092C">
            <w:trPr>
              <w:gridBefore w:val="1"/>
              <w:gridAfter w:val="1"/>
              <w:wBefore w:w="16" w:type="pct"/>
              <w:wAfter w:w="5" w:type="pct"/>
              <w:trHeight w:val="567"/>
            </w:trPr>
            <w:tc>
              <w:tcPr>
                <w:tcW w:w="496" w:type="pct"/>
                <w:hideMark/>
              </w:tcPr>
              <w:p w14:paraId="5A386B01"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416DFD40"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8</w:t>
                </w:r>
                <w:r w:rsidRPr="00356D49">
                  <w:rPr>
                    <w:rStyle w:val="GeneralAviation"/>
                    <w:color w:val="auto"/>
                  </w:rPr>
                  <w:t xml:space="preserve">.4 </w:t>
                </w:r>
              </w:p>
            </w:tc>
            <w:tc>
              <w:tcPr>
                <w:tcW w:w="2132" w:type="pct"/>
                <w:hideMark/>
              </w:tcPr>
              <w:p w14:paraId="33994BB4" w14:textId="77777777" w:rsidR="00BC2085" w:rsidRPr="00356D49" w:rsidRDefault="00581773" w:rsidP="00934216">
                <w:pPr>
                  <w:pStyle w:val="TableNormal0"/>
                  <w:rPr>
                    <w:rStyle w:val="GeneralAviation"/>
                    <w:color w:val="auto"/>
                  </w:rPr>
                </w:pPr>
                <w:r w:rsidRPr="00356D49">
                  <w:rPr>
                    <w:rStyle w:val="GeneralAviation"/>
                    <w:color w:val="auto"/>
                  </w:rPr>
                  <w:t xml:space="preserve">Describe flight plan </w:t>
                </w:r>
                <w:r w:rsidR="009A224D" w:rsidRPr="00356D49">
                  <w:rPr>
                    <w:rStyle w:val="GeneralAviation"/>
                    <w:color w:val="auto"/>
                  </w:rPr>
                  <w:t>submission and distribution processes</w:t>
                </w:r>
                <w:r w:rsidRPr="00356D49">
                  <w:rPr>
                    <w:rStyle w:val="GeneralAviation"/>
                    <w:color w:val="auto"/>
                  </w:rPr>
                  <w:t>.</w:t>
                </w:r>
              </w:p>
            </w:tc>
            <w:tc>
              <w:tcPr>
                <w:tcW w:w="194" w:type="pct"/>
                <w:gridSpan w:val="2"/>
                <w:hideMark/>
              </w:tcPr>
              <w:p w14:paraId="1AFA0EDC"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0618D8EE" w14:textId="77777777" w:rsidR="00BC2085" w:rsidRPr="00356D49" w:rsidRDefault="00356D49" w:rsidP="00CC64F7">
                <w:pPr>
                  <w:pStyle w:val="EssentialTraining"/>
                  <w:rPr>
                    <w:rStyle w:val="GeneralAviation"/>
                    <w:color w:val="auto"/>
                  </w:rPr>
                </w:pPr>
                <w:r w:rsidRPr="00356D49">
                  <w:rPr>
                    <w:rStyle w:val="GeneralAviation"/>
                    <w:color w:val="auto"/>
                  </w:rPr>
                  <w:t>Government of the Republic of Armenia Decision N 821-N of June 2, 2022</w:t>
                </w:r>
              </w:p>
            </w:tc>
          </w:tr>
          <w:tr w:rsidR="00090094" w14:paraId="066D1244" w14:textId="77777777" w:rsidTr="0096092C">
            <w:trPr>
              <w:gridBefore w:val="1"/>
              <w:gridAfter w:val="1"/>
              <w:wBefore w:w="16" w:type="pct"/>
              <w:wAfter w:w="5" w:type="pct"/>
              <w:trHeight w:val="21"/>
            </w:trPr>
            <w:tc>
              <w:tcPr>
                <w:tcW w:w="4980" w:type="pct"/>
                <w:gridSpan w:val="5"/>
                <w:hideMark/>
              </w:tcPr>
              <w:p w14:paraId="718495A0" w14:textId="77777777" w:rsidR="00BC2085" w:rsidRPr="00356D49" w:rsidRDefault="00581773" w:rsidP="00934216">
                <w:pPr>
                  <w:pStyle w:val="TableHead"/>
                  <w:rPr>
                    <w:rStyle w:val="GeneralAviation"/>
                    <w:color w:val="auto"/>
                  </w:rPr>
                </w:pPr>
                <w:r w:rsidRPr="00356D49">
                  <w:rPr>
                    <w:rStyle w:val="GeneralAviation"/>
                    <w:color w:val="auto"/>
                  </w:rPr>
                  <w:t>Subtopic LAWB 5.</w:t>
                </w:r>
                <w:r w:rsidR="009A224D" w:rsidRPr="00356D49">
                  <w:rPr>
                    <w:rStyle w:val="GeneralAviation"/>
                    <w:color w:val="auto"/>
                  </w:rPr>
                  <w:t>9</w:t>
                </w:r>
                <w:r w:rsidRPr="00356D49">
                  <w:rPr>
                    <w:rStyle w:val="GeneralAviation"/>
                    <w:color w:val="auto"/>
                  </w:rPr>
                  <w:t xml:space="preserve"> — Aerodromes</w:t>
                </w:r>
              </w:p>
            </w:tc>
          </w:tr>
          <w:tr w:rsidR="00090094" w14:paraId="038C9FF2" w14:textId="77777777" w:rsidTr="0096092C">
            <w:trPr>
              <w:gridBefore w:val="1"/>
              <w:gridAfter w:val="1"/>
              <w:wBefore w:w="16" w:type="pct"/>
              <w:wAfter w:w="5" w:type="pct"/>
              <w:trHeight w:val="567"/>
            </w:trPr>
            <w:tc>
              <w:tcPr>
                <w:tcW w:w="496" w:type="pct"/>
                <w:hideMark/>
              </w:tcPr>
              <w:p w14:paraId="21627DEA"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5A855139"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9</w:t>
                </w:r>
                <w:r w:rsidRPr="00356D49">
                  <w:rPr>
                    <w:rStyle w:val="GeneralAviation"/>
                    <w:color w:val="auto"/>
                  </w:rPr>
                  <w:t xml:space="preserve">.1 </w:t>
                </w:r>
              </w:p>
            </w:tc>
            <w:tc>
              <w:tcPr>
                <w:tcW w:w="2132" w:type="pct"/>
                <w:hideMark/>
              </w:tcPr>
              <w:p w14:paraId="4789E208" w14:textId="77777777" w:rsidR="00BC2085" w:rsidRPr="00356D49" w:rsidRDefault="00581773" w:rsidP="00934216">
                <w:pPr>
                  <w:pStyle w:val="TableNormal0"/>
                  <w:rPr>
                    <w:rStyle w:val="GeneralAviation"/>
                    <w:color w:val="auto"/>
                  </w:rPr>
                </w:pPr>
                <w:r w:rsidRPr="00356D49">
                  <w:rPr>
                    <w:rStyle w:val="GeneralAviation"/>
                    <w:color w:val="auto"/>
                  </w:rPr>
                  <w:t>Describe the general design and layout of an aerodrome.</w:t>
                </w:r>
              </w:p>
            </w:tc>
            <w:tc>
              <w:tcPr>
                <w:tcW w:w="194" w:type="pct"/>
                <w:gridSpan w:val="2"/>
                <w:hideMark/>
              </w:tcPr>
              <w:p w14:paraId="0FB11D15"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18B56FBF" w14:textId="77777777" w:rsidR="00BC2085" w:rsidRPr="00356D49" w:rsidRDefault="00581773" w:rsidP="00CC64F7">
                <w:pPr>
                  <w:pStyle w:val="EssentialTraining"/>
                  <w:rPr>
                    <w:rStyle w:val="GeneralAviation"/>
                    <w:color w:val="auto"/>
                  </w:rPr>
                </w:pPr>
                <w:r w:rsidRPr="00356D49">
                  <w:rPr>
                    <w:rStyle w:val="GeneralAviation"/>
                    <w:color w:val="auto"/>
                  </w:rPr>
                  <w:t>Runway(s), taxiways, apron, movement area, manoeuvring area, designated positions on an aerodrome</w:t>
                </w:r>
              </w:p>
            </w:tc>
          </w:tr>
          <w:tr w:rsidR="00090094" w14:paraId="0602E885" w14:textId="77777777" w:rsidTr="0096092C">
            <w:trPr>
              <w:gridBefore w:val="1"/>
              <w:gridAfter w:val="1"/>
              <w:wBefore w:w="16" w:type="pct"/>
              <w:wAfter w:w="5" w:type="pct"/>
              <w:trHeight w:val="567"/>
            </w:trPr>
            <w:tc>
              <w:tcPr>
                <w:tcW w:w="496" w:type="pct"/>
                <w:hideMark/>
              </w:tcPr>
              <w:p w14:paraId="44E0CB2C"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7EDF4307"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9</w:t>
                </w:r>
                <w:r w:rsidRPr="00356D49">
                  <w:rPr>
                    <w:rStyle w:val="GeneralAviation"/>
                    <w:color w:val="auto"/>
                  </w:rPr>
                  <w:t xml:space="preserve">.2 </w:t>
                </w:r>
              </w:p>
            </w:tc>
            <w:tc>
              <w:tcPr>
                <w:tcW w:w="2132" w:type="pct"/>
                <w:hideMark/>
              </w:tcPr>
              <w:p w14:paraId="561B60E6" w14:textId="77777777" w:rsidR="00BC2085" w:rsidRPr="00356D49" w:rsidRDefault="00581773" w:rsidP="00934216">
                <w:pPr>
                  <w:pStyle w:val="TableNormal0"/>
                  <w:rPr>
                    <w:rStyle w:val="GeneralAviation"/>
                    <w:color w:val="auto"/>
                  </w:rPr>
                </w:pPr>
                <w:r w:rsidRPr="00356D49">
                  <w:rPr>
                    <w:rStyle w:val="GeneralAviation"/>
                    <w:color w:val="auto"/>
                  </w:rPr>
                  <w:t>Explain the numbering system and orientation of runways.</w:t>
                </w:r>
              </w:p>
            </w:tc>
            <w:tc>
              <w:tcPr>
                <w:tcW w:w="194" w:type="pct"/>
                <w:gridSpan w:val="2"/>
                <w:hideMark/>
              </w:tcPr>
              <w:p w14:paraId="73612D0C"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720A08DD" w14:textId="77777777" w:rsidR="00BC2085" w:rsidRPr="00356D49" w:rsidRDefault="00356D49" w:rsidP="00CC64F7">
                <w:pPr>
                  <w:pStyle w:val="EssentialTraining"/>
                  <w:rPr>
                    <w:rStyle w:val="GeneralAviation"/>
                    <w:color w:val="auto"/>
                  </w:rPr>
                </w:pPr>
                <w:r w:rsidRPr="00356D49">
                  <w:rPr>
                    <w:rStyle w:val="GeneralAviation"/>
                    <w:color w:val="auto"/>
                  </w:rPr>
                  <w:t>Government of the Republic of Armenia Decision N 1318-N of August 24, 2023</w:t>
                </w:r>
              </w:p>
            </w:tc>
          </w:tr>
          <w:tr w:rsidR="00090094" w14:paraId="3D46D793" w14:textId="77777777" w:rsidTr="0096092C">
            <w:trPr>
              <w:gridBefore w:val="1"/>
              <w:gridAfter w:val="1"/>
              <w:wBefore w:w="16" w:type="pct"/>
              <w:wAfter w:w="5" w:type="pct"/>
              <w:trHeight w:val="567"/>
            </w:trPr>
            <w:tc>
              <w:tcPr>
                <w:tcW w:w="496" w:type="pct"/>
                <w:hideMark/>
              </w:tcPr>
              <w:p w14:paraId="389EEEE3"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443F59A0"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9</w:t>
                </w:r>
                <w:r w:rsidRPr="00356D49">
                  <w:rPr>
                    <w:rStyle w:val="GeneralAviation"/>
                    <w:color w:val="auto"/>
                  </w:rPr>
                  <w:t xml:space="preserve">.3 </w:t>
                </w:r>
              </w:p>
            </w:tc>
            <w:tc>
              <w:tcPr>
                <w:tcW w:w="2132" w:type="pct"/>
                <w:hideMark/>
              </w:tcPr>
              <w:p w14:paraId="4D5E1CD3" w14:textId="77777777" w:rsidR="00BC2085" w:rsidRPr="00356D49" w:rsidRDefault="00581773" w:rsidP="00934216">
                <w:pPr>
                  <w:pStyle w:val="TableNormal0"/>
                  <w:rPr>
                    <w:rStyle w:val="GeneralAviation"/>
                    <w:color w:val="auto"/>
                  </w:rPr>
                </w:pPr>
                <w:r w:rsidRPr="00356D49">
                  <w:rPr>
                    <w:rStyle w:val="GeneralAviation"/>
                    <w:color w:val="auto"/>
                  </w:rPr>
                  <w:t>Differentiate between different types of aerodromes.</w:t>
                </w:r>
              </w:p>
            </w:tc>
            <w:tc>
              <w:tcPr>
                <w:tcW w:w="194" w:type="pct"/>
                <w:gridSpan w:val="2"/>
                <w:hideMark/>
              </w:tcPr>
              <w:p w14:paraId="2E84B25B"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33BB0F85" w14:textId="77777777" w:rsidR="00BC2085" w:rsidRPr="00356D49" w:rsidRDefault="00581773" w:rsidP="00CC64F7">
                <w:pPr>
                  <w:pStyle w:val="EssentialTraining"/>
                  <w:rPr>
                    <w:rStyle w:val="GeneralAviation"/>
                    <w:color w:val="auto"/>
                  </w:rPr>
                </w:pPr>
                <w:r w:rsidRPr="00356D49">
                  <w:rPr>
                    <w:rStyle w:val="GeneralAviation"/>
                    <w:color w:val="auto"/>
                  </w:rPr>
                  <w:t>Controlled, uncontrolled</w:t>
                </w:r>
              </w:p>
              <w:p w14:paraId="2A4F3F94" w14:textId="77777777" w:rsidR="00BC2085" w:rsidRPr="00356D49" w:rsidRDefault="00581773" w:rsidP="00934216">
                <w:pPr>
                  <w:pStyle w:val="TableNormal0"/>
                  <w:rPr>
                    <w:rStyle w:val="GeneralAviation"/>
                    <w:i/>
                    <w:iCs/>
                    <w:color w:val="auto"/>
                  </w:rPr>
                </w:pPr>
                <w:r w:rsidRPr="00356D49">
                  <w:rPr>
                    <w:rStyle w:val="GeneralAviation"/>
                    <w:i/>
                    <w:iCs/>
                    <w:color w:val="auto"/>
                  </w:rPr>
                  <w:t>Optional content: military, international, regional</w:t>
                </w:r>
              </w:p>
            </w:tc>
          </w:tr>
          <w:tr w:rsidR="00090094" w14:paraId="6ADB0DEE" w14:textId="77777777" w:rsidTr="0096092C">
            <w:trPr>
              <w:gridBefore w:val="1"/>
              <w:gridAfter w:val="1"/>
              <w:wBefore w:w="16" w:type="pct"/>
              <w:wAfter w:w="5" w:type="pct"/>
              <w:trHeight w:val="567"/>
            </w:trPr>
            <w:tc>
              <w:tcPr>
                <w:tcW w:w="496" w:type="pct"/>
                <w:hideMark/>
              </w:tcPr>
              <w:p w14:paraId="61C8EED4"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747F1F57"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9</w:t>
                </w:r>
                <w:r w:rsidRPr="00356D49">
                  <w:rPr>
                    <w:rStyle w:val="GeneralAviation"/>
                    <w:color w:val="auto"/>
                  </w:rPr>
                  <w:t xml:space="preserve">.4 </w:t>
                </w:r>
              </w:p>
            </w:tc>
            <w:tc>
              <w:tcPr>
                <w:tcW w:w="2132" w:type="pct"/>
                <w:hideMark/>
              </w:tcPr>
              <w:p w14:paraId="4BE25520" w14:textId="77777777" w:rsidR="00BC2085" w:rsidRPr="00356D49" w:rsidRDefault="00581773" w:rsidP="00934216">
                <w:pPr>
                  <w:pStyle w:val="TableNormal0"/>
                  <w:rPr>
                    <w:rStyle w:val="GeneralAviation"/>
                    <w:color w:val="auto"/>
                  </w:rPr>
                </w:pPr>
                <w:r w:rsidRPr="00356D49">
                  <w:rPr>
                    <w:rStyle w:val="GeneralAviation"/>
                    <w:color w:val="auto"/>
                  </w:rPr>
                  <w:t>Describe designated positions in the traffic circuit.</w:t>
                </w:r>
              </w:p>
            </w:tc>
            <w:tc>
              <w:tcPr>
                <w:tcW w:w="194" w:type="pct"/>
                <w:gridSpan w:val="2"/>
                <w:hideMark/>
              </w:tcPr>
              <w:p w14:paraId="44E884AA"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27365802" w14:textId="77777777" w:rsidR="00BC2085" w:rsidRPr="00356D49" w:rsidRDefault="00BC2085" w:rsidP="00934216">
                <w:pPr>
                  <w:pStyle w:val="TableNormal0"/>
                  <w:rPr>
                    <w:rStyle w:val="GeneralAviation"/>
                    <w:color w:val="auto"/>
                  </w:rPr>
                </w:pPr>
              </w:p>
            </w:tc>
          </w:tr>
          <w:tr w:rsidR="00090094" w14:paraId="58B18265" w14:textId="77777777" w:rsidTr="0096092C">
            <w:trPr>
              <w:gridBefore w:val="1"/>
              <w:gridAfter w:val="1"/>
              <w:wBefore w:w="16" w:type="pct"/>
              <w:wAfter w:w="5" w:type="pct"/>
              <w:trHeight w:val="567"/>
            </w:trPr>
            <w:tc>
              <w:tcPr>
                <w:tcW w:w="496" w:type="pct"/>
                <w:hideMark/>
              </w:tcPr>
              <w:p w14:paraId="70B24F0E"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038FC600"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9</w:t>
                </w:r>
                <w:r w:rsidRPr="00356D49">
                  <w:rPr>
                    <w:rStyle w:val="GeneralAviation"/>
                    <w:color w:val="auto"/>
                  </w:rPr>
                  <w:t xml:space="preserve">.5 </w:t>
                </w:r>
              </w:p>
            </w:tc>
            <w:tc>
              <w:tcPr>
                <w:tcW w:w="2132" w:type="pct"/>
                <w:hideMark/>
              </w:tcPr>
              <w:p w14:paraId="3DAB8F7E" w14:textId="77777777" w:rsidR="00BC2085" w:rsidRPr="00356D49" w:rsidRDefault="00581773" w:rsidP="00934216">
                <w:pPr>
                  <w:pStyle w:val="TableNormal0"/>
                  <w:rPr>
                    <w:rStyle w:val="GeneralAviation"/>
                    <w:color w:val="auto"/>
                  </w:rPr>
                </w:pPr>
                <w:r w:rsidRPr="00356D49">
                  <w:rPr>
                    <w:rStyle w:val="GeneralAviation"/>
                    <w:color w:val="auto"/>
                  </w:rPr>
                  <w:t>List the factors affecting the selection of runway in use.</w:t>
                </w:r>
              </w:p>
            </w:tc>
            <w:tc>
              <w:tcPr>
                <w:tcW w:w="194" w:type="pct"/>
                <w:gridSpan w:val="2"/>
                <w:hideMark/>
              </w:tcPr>
              <w:p w14:paraId="79ACB607" w14:textId="77777777" w:rsidR="00BC2085" w:rsidRPr="00356D49" w:rsidRDefault="00581773" w:rsidP="00934216">
                <w:pPr>
                  <w:pStyle w:val="TableNormal0"/>
                  <w:rPr>
                    <w:rStyle w:val="GeneralAviation"/>
                    <w:color w:val="auto"/>
                  </w:rPr>
                </w:pPr>
                <w:r w:rsidRPr="00356D49">
                  <w:rPr>
                    <w:rStyle w:val="GeneralAviation"/>
                    <w:color w:val="auto"/>
                  </w:rPr>
                  <w:t>1</w:t>
                </w:r>
              </w:p>
            </w:tc>
            <w:tc>
              <w:tcPr>
                <w:tcW w:w="2157" w:type="pct"/>
                <w:hideMark/>
              </w:tcPr>
              <w:p w14:paraId="71D021E7" w14:textId="77777777" w:rsidR="00BC2085" w:rsidRPr="00356D49" w:rsidRDefault="00BC2085" w:rsidP="00934216">
                <w:pPr>
                  <w:pStyle w:val="TableNormal0"/>
                  <w:rPr>
                    <w:rStyle w:val="GeneralAviation"/>
                    <w:color w:val="auto"/>
                  </w:rPr>
                </w:pPr>
              </w:p>
            </w:tc>
          </w:tr>
          <w:tr w:rsidR="00090094" w14:paraId="492C9B2A" w14:textId="77777777" w:rsidTr="0096092C">
            <w:trPr>
              <w:gridBefore w:val="1"/>
              <w:gridAfter w:val="1"/>
              <w:wBefore w:w="16" w:type="pct"/>
              <w:wAfter w:w="5" w:type="pct"/>
              <w:trHeight w:val="21"/>
            </w:trPr>
            <w:tc>
              <w:tcPr>
                <w:tcW w:w="4980" w:type="pct"/>
                <w:gridSpan w:val="5"/>
                <w:hideMark/>
              </w:tcPr>
              <w:p w14:paraId="2CE430B0" w14:textId="77777777" w:rsidR="00BC2085" w:rsidRPr="00356D49" w:rsidRDefault="00581773" w:rsidP="00934216">
                <w:pPr>
                  <w:pStyle w:val="TableHead"/>
                  <w:keepNext/>
                  <w:rPr>
                    <w:rStyle w:val="GeneralAviation"/>
                    <w:color w:val="auto"/>
                  </w:rPr>
                </w:pPr>
                <w:r w:rsidRPr="00356D49">
                  <w:rPr>
                    <w:rStyle w:val="GeneralAviation"/>
                    <w:color w:val="auto"/>
                  </w:rPr>
                  <w:t>Subtopic LAWB 5.</w:t>
                </w:r>
                <w:r w:rsidR="009A224D" w:rsidRPr="00356D49">
                  <w:rPr>
                    <w:rStyle w:val="GeneralAviation"/>
                    <w:color w:val="auto"/>
                  </w:rPr>
                  <w:t>10</w:t>
                </w:r>
                <w:r w:rsidRPr="00356D49">
                  <w:rPr>
                    <w:rStyle w:val="GeneralAviation"/>
                    <w:color w:val="auto"/>
                  </w:rPr>
                  <w:t xml:space="preserve"> — Holding procedures for IFR flights</w:t>
                </w:r>
              </w:p>
            </w:tc>
          </w:tr>
          <w:tr w:rsidR="00090094" w14:paraId="388DCBBA" w14:textId="77777777" w:rsidTr="0096092C">
            <w:trPr>
              <w:gridBefore w:val="1"/>
              <w:gridAfter w:val="1"/>
              <w:wBefore w:w="16" w:type="pct"/>
              <w:wAfter w:w="5" w:type="pct"/>
              <w:trHeight w:val="567"/>
            </w:trPr>
            <w:tc>
              <w:tcPr>
                <w:tcW w:w="496" w:type="pct"/>
                <w:hideMark/>
              </w:tcPr>
              <w:p w14:paraId="4F49822F"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52141C71"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10</w:t>
                </w:r>
                <w:r w:rsidRPr="00356D49">
                  <w:rPr>
                    <w:rStyle w:val="GeneralAviation"/>
                    <w:color w:val="auto"/>
                  </w:rPr>
                  <w:t xml:space="preserve">.1 </w:t>
                </w:r>
              </w:p>
            </w:tc>
            <w:tc>
              <w:tcPr>
                <w:tcW w:w="2132" w:type="pct"/>
                <w:hideMark/>
              </w:tcPr>
              <w:p w14:paraId="6893ECF2" w14:textId="77777777" w:rsidR="00BC2085" w:rsidRPr="00356D49" w:rsidRDefault="00581773" w:rsidP="00934216">
                <w:pPr>
                  <w:pStyle w:val="TableNormal0"/>
                  <w:rPr>
                    <w:rStyle w:val="GeneralAviation"/>
                    <w:color w:val="auto"/>
                  </w:rPr>
                </w:pPr>
                <w:r w:rsidRPr="00356D49">
                  <w:rPr>
                    <w:rStyle w:val="GeneralAviation"/>
                    <w:color w:val="auto"/>
                  </w:rPr>
                  <w:t>Describe the purpose of holding.</w:t>
                </w:r>
              </w:p>
            </w:tc>
            <w:tc>
              <w:tcPr>
                <w:tcW w:w="194" w:type="pct"/>
                <w:gridSpan w:val="2"/>
                <w:hideMark/>
              </w:tcPr>
              <w:p w14:paraId="0DF5EE36"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2EC04F7B" w14:textId="77777777" w:rsidR="00BC2085" w:rsidRPr="00356D49" w:rsidRDefault="00581773" w:rsidP="00CC64F7">
                <w:pPr>
                  <w:pStyle w:val="EssentialTraining"/>
                  <w:rPr>
                    <w:rStyle w:val="GeneralAviation"/>
                    <w:color w:val="auto"/>
                  </w:rPr>
                </w:pPr>
                <w:r w:rsidRPr="00356D49">
                  <w:rPr>
                    <w:rStyle w:val="GeneralAviation"/>
                    <w:color w:val="auto"/>
                  </w:rPr>
                  <w:t xml:space="preserve">Traffic management, weather, pilot request, </w:t>
                </w:r>
                <w:r w:rsidR="00356D49" w:rsidRPr="00356D49">
                  <w:rPr>
                    <w:rStyle w:val="GeneralAviation"/>
                    <w:color w:val="auto"/>
                  </w:rPr>
                  <w:t>Government of the Republic of Armenia Decision N 2054-L of December 7, 2023</w:t>
                </w:r>
                <w:r w:rsidR="004E1052" w:rsidRPr="00356D49">
                  <w:rPr>
                    <w:rStyle w:val="GeneralAviation"/>
                    <w:color w:val="auto"/>
                  </w:rPr>
                  <w:t>,</w:t>
                </w:r>
                <w:r w:rsidRPr="00356D49">
                  <w:rPr>
                    <w:rStyle w:val="GeneralAviation"/>
                    <w:color w:val="auto"/>
                  </w:rPr>
                  <w:t xml:space="preserve"> ICAO Doc 8168</w:t>
                </w:r>
              </w:p>
              <w:p w14:paraId="22B5EE90" w14:textId="77777777" w:rsidR="00BC2085" w:rsidRPr="00356D49" w:rsidRDefault="00581773" w:rsidP="00934216">
                <w:pPr>
                  <w:pStyle w:val="TableNormal0"/>
                  <w:rPr>
                    <w:rStyle w:val="GeneralAviation"/>
                    <w:i/>
                    <w:iCs/>
                    <w:color w:val="auto"/>
                  </w:rPr>
                </w:pPr>
                <w:r w:rsidRPr="00356D49">
                  <w:rPr>
                    <w:rStyle w:val="GeneralAviation"/>
                    <w:i/>
                    <w:iCs/>
                    <w:color w:val="auto"/>
                  </w:rPr>
                  <w:t>Optional content: ICAO Doc 4444</w:t>
                </w:r>
              </w:p>
            </w:tc>
          </w:tr>
          <w:tr w:rsidR="00090094" w14:paraId="71CC2290" w14:textId="77777777" w:rsidTr="0096092C">
            <w:trPr>
              <w:gridBefore w:val="1"/>
              <w:gridAfter w:val="1"/>
              <w:wBefore w:w="16" w:type="pct"/>
              <w:wAfter w:w="5" w:type="pct"/>
              <w:trHeight w:val="567"/>
            </w:trPr>
            <w:tc>
              <w:tcPr>
                <w:tcW w:w="496" w:type="pct"/>
                <w:hideMark/>
              </w:tcPr>
              <w:p w14:paraId="32CD6800"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0D1BA224"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10</w:t>
                </w:r>
                <w:r w:rsidRPr="00356D49">
                  <w:rPr>
                    <w:rStyle w:val="GeneralAviation"/>
                    <w:color w:val="auto"/>
                  </w:rPr>
                  <w:t xml:space="preserve">.2 </w:t>
                </w:r>
              </w:p>
            </w:tc>
            <w:tc>
              <w:tcPr>
                <w:tcW w:w="2132" w:type="pct"/>
                <w:hideMark/>
              </w:tcPr>
              <w:p w14:paraId="78280642" w14:textId="77777777" w:rsidR="00BC2085" w:rsidRPr="00356D49" w:rsidRDefault="00581773" w:rsidP="00934216">
                <w:pPr>
                  <w:pStyle w:val="TableNormal0"/>
                  <w:rPr>
                    <w:rStyle w:val="GeneralAviation"/>
                    <w:color w:val="auto"/>
                  </w:rPr>
                </w:pPr>
                <w:r w:rsidRPr="00356D49">
                  <w:rPr>
                    <w:rStyle w:val="GeneralAviation"/>
                    <w:color w:val="auto"/>
                  </w:rPr>
                  <w:t>Describe the types of holding patterns.</w:t>
                </w:r>
              </w:p>
            </w:tc>
            <w:tc>
              <w:tcPr>
                <w:tcW w:w="194" w:type="pct"/>
                <w:gridSpan w:val="2"/>
                <w:hideMark/>
              </w:tcPr>
              <w:p w14:paraId="3285013F"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338D9DB0" w14:textId="77777777" w:rsidR="00BC2085" w:rsidRPr="00356D49" w:rsidRDefault="00581773" w:rsidP="00CC64F7">
                <w:pPr>
                  <w:pStyle w:val="EssentialTraining"/>
                  <w:rPr>
                    <w:rStyle w:val="GeneralAviation"/>
                    <w:color w:val="auto"/>
                  </w:rPr>
                </w:pPr>
                <w:r w:rsidRPr="00356D49">
                  <w:rPr>
                    <w:rStyle w:val="GeneralAviation"/>
                    <w:color w:val="auto"/>
                  </w:rPr>
                  <w:t>Published, non-published</w:t>
                </w:r>
              </w:p>
              <w:p w14:paraId="5AE72D92" w14:textId="77777777" w:rsidR="00BC2085" w:rsidRPr="00356D49" w:rsidRDefault="00BC2085" w:rsidP="00934216">
                <w:pPr>
                  <w:pStyle w:val="TableNormal0"/>
                  <w:rPr>
                    <w:rStyle w:val="GeneralAviation"/>
                    <w:color w:val="auto"/>
                  </w:rPr>
                </w:pPr>
              </w:p>
            </w:tc>
          </w:tr>
          <w:tr w:rsidR="00090094" w14:paraId="03AF2230" w14:textId="77777777" w:rsidTr="0096092C">
            <w:trPr>
              <w:gridBefore w:val="1"/>
              <w:gridAfter w:val="1"/>
              <w:wBefore w:w="16" w:type="pct"/>
              <w:wAfter w:w="5" w:type="pct"/>
              <w:trHeight w:val="567"/>
            </w:trPr>
            <w:tc>
              <w:tcPr>
                <w:tcW w:w="496" w:type="pct"/>
                <w:hideMark/>
              </w:tcPr>
              <w:p w14:paraId="3F56D710"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01855842"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 xml:space="preserve"> 10</w:t>
                </w:r>
                <w:r w:rsidRPr="00356D49">
                  <w:rPr>
                    <w:rStyle w:val="GeneralAviation"/>
                    <w:color w:val="auto"/>
                  </w:rPr>
                  <w:t xml:space="preserve">.3 </w:t>
                </w:r>
              </w:p>
            </w:tc>
            <w:tc>
              <w:tcPr>
                <w:tcW w:w="2132" w:type="pct"/>
                <w:hideMark/>
              </w:tcPr>
              <w:p w14:paraId="73978E7A" w14:textId="77777777" w:rsidR="00BC2085" w:rsidRPr="00356D49" w:rsidRDefault="00581773" w:rsidP="00934216">
                <w:pPr>
                  <w:pStyle w:val="TableNormal0"/>
                  <w:rPr>
                    <w:rStyle w:val="GeneralAviation"/>
                    <w:color w:val="auto"/>
                  </w:rPr>
                </w:pPr>
                <w:r w:rsidRPr="00356D49">
                  <w:rPr>
                    <w:rStyle w:val="GeneralAviation"/>
                    <w:color w:val="auto"/>
                  </w:rPr>
                  <w:t>Describe an ICAO holding pattern.</w:t>
                </w:r>
              </w:p>
            </w:tc>
            <w:tc>
              <w:tcPr>
                <w:tcW w:w="194" w:type="pct"/>
                <w:gridSpan w:val="2"/>
                <w:hideMark/>
              </w:tcPr>
              <w:p w14:paraId="1841C87F"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2EB57DFD" w14:textId="77777777" w:rsidR="00BC2085" w:rsidRPr="00356D49" w:rsidRDefault="00581773" w:rsidP="00CC64F7">
                <w:pPr>
                  <w:pStyle w:val="EssentialTraining"/>
                  <w:rPr>
                    <w:rStyle w:val="GeneralAviation"/>
                    <w:color w:val="auto"/>
                  </w:rPr>
                </w:pPr>
                <w:r w:rsidRPr="00356D49">
                  <w:rPr>
                    <w:rStyle w:val="GeneralAviation"/>
                    <w:color w:val="auto"/>
                  </w:rPr>
                  <w:t>ICAO Doc 8168 — Parts of an IFR holding pattern, entry/exit procedures, dimensions of patterns, protected airspace, holding areas, alignment, rates of turns, holding times, expect further clearance, Expected Approach Times (EATs)</w:t>
                </w:r>
              </w:p>
            </w:tc>
          </w:tr>
          <w:tr w:rsidR="00090094" w14:paraId="3FE2FB42" w14:textId="77777777" w:rsidTr="0096092C">
            <w:trPr>
              <w:gridBefore w:val="1"/>
              <w:gridAfter w:val="1"/>
              <w:wBefore w:w="16" w:type="pct"/>
              <w:wAfter w:w="5" w:type="pct"/>
              <w:trHeight w:val="567"/>
            </w:trPr>
            <w:tc>
              <w:tcPr>
                <w:tcW w:w="496" w:type="pct"/>
                <w:hideMark/>
              </w:tcPr>
              <w:p w14:paraId="70BF45A7" w14:textId="77777777" w:rsidR="00BC2085" w:rsidRPr="00356D49" w:rsidRDefault="00581773" w:rsidP="00934216">
                <w:pPr>
                  <w:pStyle w:val="TableNormal0"/>
                  <w:rPr>
                    <w:rStyle w:val="GeneralAviation"/>
                    <w:color w:val="auto"/>
                  </w:rPr>
                </w:pPr>
                <w:r w:rsidRPr="00356D49">
                  <w:rPr>
                    <w:rStyle w:val="GeneralAviation"/>
                    <w:color w:val="auto"/>
                  </w:rPr>
                  <w:lastRenderedPageBreak/>
                  <w:t>BASIC</w:t>
                </w:r>
                <w:r w:rsidRPr="00356D49">
                  <w:rPr>
                    <w:rStyle w:val="GeneralAviation"/>
                    <w:color w:val="auto"/>
                  </w:rPr>
                  <w:br/>
                  <w:t>LAWB</w:t>
                </w:r>
              </w:p>
              <w:p w14:paraId="74E01D0A" w14:textId="77777777" w:rsidR="00BC2085" w:rsidRPr="00356D49" w:rsidRDefault="00581773" w:rsidP="00934216">
                <w:pPr>
                  <w:pStyle w:val="TableNormal0"/>
                  <w:rPr>
                    <w:rStyle w:val="GeneralAviation"/>
                    <w:color w:val="auto"/>
                  </w:rPr>
                </w:pPr>
                <w:r w:rsidRPr="00356D49">
                  <w:rPr>
                    <w:rStyle w:val="GeneralAviation"/>
                    <w:color w:val="auto"/>
                  </w:rPr>
                  <w:t>5.</w:t>
                </w:r>
                <w:r w:rsidR="009A224D" w:rsidRPr="00356D49">
                  <w:rPr>
                    <w:rStyle w:val="GeneralAviation"/>
                    <w:color w:val="auto"/>
                  </w:rPr>
                  <w:t>10</w:t>
                </w:r>
                <w:r w:rsidRPr="00356D49">
                  <w:rPr>
                    <w:rStyle w:val="GeneralAviation"/>
                    <w:color w:val="auto"/>
                  </w:rPr>
                  <w:t xml:space="preserve">.4 </w:t>
                </w:r>
              </w:p>
            </w:tc>
            <w:tc>
              <w:tcPr>
                <w:tcW w:w="2132" w:type="pct"/>
                <w:hideMark/>
              </w:tcPr>
              <w:p w14:paraId="54C6EEC2" w14:textId="77777777" w:rsidR="00BC2085" w:rsidRPr="00356D49" w:rsidRDefault="00581773" w:rsidP="00934216">
                <w:pPr>
                  <w:pStyle w:val="TableNormal0"/>
                  <w:rPr>
                    <w:rStyle w:val="GeneralAviation"/>
                    <w:color w:val="auto"/>
                  </w:rPr>
                </w:pPr>
                <w:r w:rsidRPr="00356D49">
                  <w:rPr>
                    <w:rStyle w:val="GeneralAviation"/>
                    <w:color w:val="auto"/>
                  </w:rPr>
                  <w:t>Describe the factors affecting the holding pattern.</w:t>
                </w:r>
              </w:p>
            </w:tc>
            <w:tc>
              <w:tcPr>
                <w:tcW w:w="194" w:type="pct"/>
                <w:gridSpan w:val="2"/>
                <w:hideMark/>
              </w:tcPr>
              <w:p w14:paraId="6EC2787E"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359568D1" w14:textId="77777777" w:rsidR="00BC2085" w:rsidRPr="00356D49" w:rsidRDefault="00581773" w:rsidP="00CC64F7">
                <w:pPr>
                  <w:pStyle w:val="EssentialTraining"/>
                  <w:rPr>
                    <w:rStyle w:val="GeneralAviation"/>
                    <w:color w:val="auto"/>
                  </w:rPr>
                </w:pPr>
                <w:r w:rsidRPr="00356D49">
                  <w:rPr>
                    <w:rStyle w:val="GeneralAviation"/>
                    <w:color w:val="auto"/>
                  </w:rPr>
                  <w:t>Effect of speed, effect of level used, effect of navigation aid in use, turbulence</w:t>
                </w:r>
              </w:p>
            </w:tc>
          </w:tr>
          <w:tr w:rsidR="00090094" w14:paraId="53BB02D4" w14:textId="77777777" w:rsidTr="0096092C">
            <w:trPr>
              <w:gridBefore w:val="1"/>
              <w:gridAfter w:val="1"/>
              <w:wBefore w:w="16" w:type="pct"/>
              <w:wAfter w:w="5" w:type="pct"/>
              <w:trHeight w:val="29"/>
            </w:trPr>
            <w:tc>
              <w:tcPr>
                <w:tcW w:w="4980" w:type="pct"/>
                <w:gridSpan w:val="5"/>
                <w:hideMark/>
              </w:tcPr>
              <w:p w14:paraId="01CDEAF2" w14:textId="77777777" w:rsidR="00BC2085" w:rsidRPr="00356D49" w:rsidRDefault="00581773" w:rsidP="00934216">
                <w:pPr>
                  <w:pStyle w:val="TableHead"/>
                  <w:rPr>
                    <w:rStyle w:val="GeneralAviation"/>
                    <w:color w:val="auto"/>
                  </w:rPr>
                </w:pPr>
                <w:r w:rsidRPr="00356D49">
                  <w:rPr>
                    <w:rStyle w:val="GeneralAviation"/>
                    <w:color w:val="auto"/>
                  </w:rPr>
                  <w:t>Subtopic LAWB 5.</w:t>
                </w:r>
                <w:r w:rsidR="004E1052" w:rsidRPr="00356D49">
                  <w:rPr>
                    <w:rStyle w:val="GeneralAviation"/>
                    <w:color w:val="auto"/>
                  </w:rPr>
                  <w:t>11</w:t>
                </w:r>
                <w:r w:rsidRPr="00356D49">
                  <w:rPr>
                    <w:rStyle w:val="GeneralAviation"/>
                    <w:color w:val="auto"/>
                  </w:rPr>
                  <w:t xml:space="preserve"> — Holding procedures for VFR flights</w:t>
                </w:r>
              </w:p>
            </w:tc>
          </w:tr>
          <w:tr w:rsidR="00090094" w14:paraId="6598B711" w14:textId="77777777" w:rsidTr="0096092C">
            <w:trPr>
              <w:gridBefore w:val="1"/>
              <w:gridAfter w:val="1"/>
              <w:wBefore w:w="16" w:type="pct"/>
              <w:wAfter w:w="5" w:type="pct"/>
              <w:trHeight w:val="567"/>
            </w:trPr>
            <w:tc>
              <w:tcPr>
                <w:tcW w:w="496" w:type="pct"/>
                <w:hideMark/>
              </w:tcPr>
              <w:p w14:paraId="486872B5" w14:textId="77777777" w:rsidR="00BC2085" w:rsidRPr="00356D49" w:rsidRDefault="00581773" w:rsidP="00934216">
                <w:pPr>
                  <w:pStyle w:val="TableNormal0"/>
                  <w:rPr>
                    <w:rStyle w:val="GeneralAviation"/>
                    <w:color w:val="auto"/>
                  </w:rPr>
                </w:pPr>
                <w:r w:rsidRPr="00356D49">
                  <w:rPr>
                    <w:rStyle w:val="GeneralAviation"/>
                    <w:color w:val="auto"/>
                  </w:rPr>
                  <w:t>BASIC</w:t>
                </w:r>
                <w:r w:rsidRPr="00356D49">
                  <w:rPr>
                    <w:rStyle w:val="GeneralAviation"/>
                    <w:color w:val="auto"/>
                  </w:rPr>
                  <w:br/>
                  <w:t>LAWB</w:t>
                </w:r>
              </w:p>
              <w:p w14:paraId="6A05659D" w14:textId="77777777" w:rsidR="00BC2085" w:rsidRPr="00356D49" w:rsidRDefault="00581773" w:rsidP="00934216">
                <w:pPr>
                  <w:pStyle w:val="TableNormal0"/>
                  <w:rPr>
                    <w:rStyle w:val="GeneralAviation"/>
                    <w:color w:val="auto"/>
                  </w:rPr>
                </w:pPr>
                <w:r w:rsidRPr="00356D49">
                  <w:rPr>
                    <w:rStyle w:val="GeneralAviation"/>
                    <w:color w:val="auto"/>
                  </w:rPr>
                  <w:t>5.</w:t>
                </w:r>
                <w:r w:rsidR="004E1052" w:rsidRPr="00356D49">
                  <w:rPr>
                    <w:rStyle w:val="GeneralAviation"/>
                    <w:color w:val="auto"/>
                  </w:rPr>
                  <w:t>11</w:t>
                </w:r>
                <w:r w:rsidRPr="00356D49">
                  <w:rPr>
                    <w:rStyle w:val="GeneralAviation"/>
                    <w:color w:val="auto"/>
                  </w:rPr>
                  <w:t xml:space="preserve">.1 </w:t>
                </w:r>
              </w:p>
            </w:tc>
            <w:tc>
              <w:tcPr>
                <w:tcW w:w="2132" w:type="pct"/>
                <w:hideMark/>
              </w:tcPr>
              <w:p w14:paraId="6C182C65" w14:textId="77777777" w:rsidR="00BC2085" w:rsidRPr="00356D49" w:rsidRDefault="00581773" w:rsidP="00934216">
                <w:pPr>
                  <w:pStyle w:val="TableNormal0"/>
                  <w:rPr>
                    <w:rStyle w:val="GeneralAviation"/>
                    <w:color w:val="auto"/>
                  </w:rPr>
                </w:pPr>
                <w:r w:rsidRPr="00356D49">
                  <w:rPr>
                    <w:rStyle w:val="GeneralAviation"/>
                    <w:color w:val="auto"/>
                  </w:rPr>
                  <w:t>Describe VFR holding.</w:t>
                </w:r>
              </w:p>
            </w:tc>
            <w:tc>
              <w:tcPr>
                <w:tcW w:w="194" w:type="pct"/>
                <w:gridSpan w:val="2"/>
                <w:hideMark/>
              </w:tcPr>
              <w:p w14:paraId="766C2243" w14:textId="77777777" w:rsidR="00BC2085" w:rsidRPr="00356D49" w:rsidRDefault="00581773" w:rsidP="00934216">
                <w:pPr>
                  <w:pStyle w:val="TableNormal0"/>
                  <w:rPr>
                    <w:rStyle w:val="GeneralAviation"/>
                    <w:color w:val="auto"/>
                  </w:rPr>
                </w:pPr>
                <w:r w:rsidRPr="00356D49">
                  <w:rPr>
                    <w:rStyle w:val="GeneralAviation"/>
                    <w:color w:val="auto"/>
                  </w:rPr>
                  <w:t>2</w:t>
                </w:r>
              </w:p>
            </w:tc>
            <w:tc>
              <w:tcPr>
                <w:tcW w:w="2157" w:type="pct"/>
                <w:hideMark/>
              </w:tcPr>
              <w:p w14:paraId="2D6B630C" w14:textId="77777777" w:rsidR="00BC2085" w:rsidRPr="00356D49" w:rsidRDefault="00BC2085" w:rsidP="00934216">
                <w:pPr>
                  <w:pStyle w:val="TableNormal0"/>
                  <w:rPr>
                    <w:rStyle w:val="GeneralAviation"/>
                    <w:color w:val="auto"/>
                  </w:rPr>
                </w:pPr>
              </w:p>
              <w:p w14:paraId="0BC37CD5" w14:textId="77777777" w:rsidR="00BC2085" w:rsidRPr="00356D49" w:rsidRDefault="00BC2085" w:rsidP="00934216">
                <w:pPr>
                  <w:pStyle w:val="TableNormal0"/>
                  <w:rPr>
                    <w:rStyle w:val="GeneralAviation"/>
                    <w:color w:val="auto"/>
                  </w:rPr>
                </w:pPr>
              </w:p>
            </w:tc>
          </w:tr>
        </w:tbl>
        <w:p w14:paraId="2EB3F027" w14:textId="77777777" w:rsidR="00BC2085" w:rsidRPr="00BC2085" w:rsidRDefault="00000000" w:rsidP="00BC2085">
          <w:pPr>
            <w:rPr>
              <w:i/>
              <w:iCs/>
            </w:rPr>
          </w:pPr>
        </w:p>
      </w:sdtContent>
    </w:sdt>
    <w:sdt>
      <w:sdtPr>
        <w:rPr>
          <w:i w:val="0"/>
          <w:color w:val="A25EAB"/>
          <w:sz w:val="22"/>
          <w:szCs w:val="24"/>
        </w:rPr>
        <w:alias w:val="topic"/>
        <w:tag w:val="topic"/>
        <w:id w:val="2010279570"/>
      </w:sdtPr>
      <w:sdtContent>
        <w:p w14:paraId="4810CE00" w14:textId="77777777" w:rsidR="00F0052E" w:rsidRPr="00F0052E" w:rsidRDefault="00F0052E" w:rsidP="00F0052E">
          <w:pPr>
            <w:pStyle w:val="Dxshortdesc"/>
          </w:pPr>
        </w:p>
        <w:p w14:paraId="47BBBAEE" w14:textId="77777777" w:rsidR="00F0052E" w:rsidRPr="00667041" w:rsidRDefault="00581773" w:rsidP="00554B1C">
          <w:pPr>
            <w:pStyle w:val="Heading5"/>
          </w:pPr>
          <w:bookmarkStart w:id="2217" w:name="_Toc256000167"/>
          <w:r w:rsidRPr="00667041">
            <w:t>SUBJECT 3: AIR TRAFFIC MANAGEMENT</w:t>
          </w:r>
          <w:bookmarkEnd w:id="2217"/>
        </w:p>
        <w:p w14:paraId="07FF09A4" w14:textId="77777777" w:rsidR="00F0052E" w:rsidRPr="00667041" w:rsidRDefault="00581773" w:rsidP="00F0052E">
          <w:r w:rsidRPr="00667041">
            <w:t xml:space="preserve">The subject objective is: </w:t>
          </w:r>
        </w:p>
        <w:p w14:paraId="5E218F80" w14:textId="77777777" w:rsidR="00F0052E" w:rsidRDefault="00581773" w:rsidP="00F0052E">
          <w:r w:rsidRPr="00667041">
            <w:t>Learners shall describe the basic principles of air traffic management and apply basic operational procedures.</w:t>
          </w:r>
        </w:p>
        <w:tbl>
          <w:tblPr>
            <w:tblStyle w:val="easaTable"/>
            <w:tblW w:w="5066" w:type="pct"/>
            <w:tblInd w:w="-51" w:type="dxa"/>
            <w:tblLayout w:type="fixed"/>
            <w:tblLook w:val="0420" w:firstRow="1" w:lastRow="0" w:firstColumn="0" w:lastColumn="0" w:noHBand="0" w:noVBand="1"/>
          </w:tblPr>
          <w:tblGrid>
            <w:gridCol w:w="952"/>
            <w:gridCol w:w="3794"/>
            <w:gridCol w:w="384"/>
            <w:gridCol w:w="7"/>
            <w:gridCol w:w="3962"/>
          </w:tblGrid>
          <w:tr w:rsidR="00090094" w14:paraId="17AAE0D7"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5000" w:type="pct"/>
                <w:gridSpan w:val="5"/>
              </w:tcPr>
              <w:p w14:paraId="488B00CF" w14:textId="77777777" w:rsidR="00371E72" w:rsidRPr="000A5EA9" w:rsidRDefault="00581773" w:rsidP="00371E72">
                <w:pPr>
                  <w:pStyle w:val="TableCentered"/>
                  <w:rPr>
                    <w:rStyle w:val="GeneralAviation"/>
                  </w:rPr>
                </w:pPr>
                <w:r w:rsidRPr="000A5EA9">
                  <w:t>TOPIC ATMB 1 — AIR TRAFFIC MANAGEMENT</w:t>
                </w:r>
              </w:p>
            </w:tc>
          </w:tr>
          <w:tr w:rsidR="00090094" w14:paraId="02B7FB1B" w14:textId="77777777" w:rsidTr="00090094">
            <w:trPr>
              <w:trHeight w:val="21"/>
            </w:trPr>
            <w:tc>
              <w:tcPr>
                <w:tcW w:w="5000" w:type="pct"/>
                <w:gridSpan w:val="5"/>
                <w:hideMark/>
              </w:tcPr>
              <w:p w14:paraId="11805134" w14:textId="77777777" w:rsidR="00371E72" w:rsidRPr="00356D49" w:rsidRDefault="00581773" w:rsidP="00371E72">
                <w:pPr>
                  <w:pStyle w:val="TableHead"/>
                  <w:rPr>
                    <w:rStyle w:val="GeneralAviation"/>
                    <w:color w:val="auto"/>
                  </w:rPr>
                </w:pPr>
                <w:r w:rsidRPr="00356D49">
                  <w:rPr>
                    <w:rStyle w:val="GeneralAviation"/>
                    <w:color w:val="auto"/>
                  </w:rPr>
                  <w:t>Subtopic ATMB 1.1 — Application of units of measurement</w:t>
                </w:r>
              </w:p>
            </w:tc>
          </w:tr>
          <w:tr w:rsidR="00090094" w14:paraId="17669E67" w14:textId="77777777" w:rsidTr="00090094">
            <w:trPr>
              <w:trHeight w:val="567"/>
            </w:trPr>
            <w:tc>
              <w:tcPr>
                <w:tcW w:w="523" w:type="pct"/>
                <w:hideMark/>
              </w:tcPr>
              <w:p w14:paraId="6728EBA9"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27E59CB9" w14:textId="77777777" w:rsidR="00371E72" w:rsidRPr="00356D49" w:rsidRDefault="00581773" w:rsidP="00371E72">
                <w:pPr>
                  <w:pStyle w:val="TableNormal0"/>
                  <w:rPr>
                    <w:rStyle w:val="GeneralAviation"/>
                    <w:color w:val="auto"/>
                  </w:rPr>
                </w:pPr>
                <w:r w:rsidRPr="00356D49">
                  <w:rPr>
                    <w:rStyle w:val="GeneralAviation"/>
                    <w:color w:val="auto"/>
                  </w:rPr>
                  <w:t xml:space="preserve">1.1.1 </w:t>
                </w:r>
              </w:p>
            </w:tc>
            <w:tc>
              <w:tcPr>
                <w:tcW w:w="2085" w:type="pct"/>
                <w:hideMark/>
              </w:tcPr>
              <w:p w14:paraId="2EBA2605" w14:textId="77777777" w:rsidR="00371E72" w:rsidRPr="00356D49" w:rsidRDefault="00581773" w:rsidP="00371E72">
                <w:pPr>
                  <w:pStyle w:val="TableNormal0"/>
                  <w:rPr>
                    <w:rStyle w:val="GeneralAviation"/>
                    <w:color w:val="auto"/>
                  </w:rPr>
                </w:pPr>
                <w:r w:rsidRPr="00356D49">
                  <w:rPr>
                    <w:rStyle w:val="GeneralAviation"/>
                    <w:color w:val="auto"/>
                  </w:rPr>
                  <w:t>Apply the units of measurement appropriate to ATM.</w:t>
                </w:r>
              </w:p>
            </w:tc>
            <w:tc>
              <w:tcPr>
                <w:tcW w:w="211" w:type="pct"/>
                <w:hideMark/>
              </w:tcPr>
              <w:p w14:paraId="36516C3A" w14:textId="77777777" w:rsidR="00371E72" w:rsidRPr="00356D49" w:rsidRDefault="00581773" w:rsidP="00371E72">
                <w:pPr>
                  <w:pStyle w:val="TableNormal0"/>
                  <w:rPr>
                    <w:rStyle w:val="GeneralAviation"/>
                    <w:color w:val="auto"/>
                  </w:rPr>
                </w:pPr>
                <w:r w:rsidRPr="00356D49">
                  <w:rPr>
                    <w:rStyle w:val="GeneralAviation"/>
                    <w:color w:val="auto"/>
                  </w:rPr>
                  <w:t>3</w:t>
                </w:r>
              </w:p>
            </w:tc>
            <w:tc>
              <w:tcPr>
                <w:tcW w:w="2181" w:type="pct"/>
                <w:gridSpan w:val="2"/>
                <w:hideMark/>
              </w:tcPr>
              <w:p w14:paraId="6CB1C1D0" w14:textId="77777777" w:rsidR="00371E72" w:rsidRPr="00356D49" w:rsidRDefault="00371E72" w:rsidP="00371E72">
                <w:pPr>
                  <w:pStyle w:val="TableNormal0"/>
                  <w:rPr>
                    <w:rStyle w:val="GeneralAviation"/>
                    <w:color w:val="auto"/>
                  </w:rPr>
                </w:pPr>
              </w:p>
              <w:p w14:paraId="7A65331B" w14:textId="77777777" w:rsidR="00371E72" w:rsidRPr="00356D49" w:rsidRDefault="00371E72" w:rsidP="00371E72">
                <w:pPr>
                  <w:pStyle w:val="TableNormal0"/>
                  <w:rPr>
                    <w:rStyle w:val="GeneralAviation"/>
                    <w:color w:val="auto"/>
                  </w:rPr>
                </w:pPr>
              </w:p>
            </w:tc>
          </w:tr>
          <w:tr w:rsidR="00090094" w14:paraId="27F5F07C" w14:textId="77777777" w:rsidTr="00090094">
            <w:trPr>
              <w:trHeight w:val="21"/>
            </w:trPr>
            <w:tc>
              <w:tcPr>
                <w:tcW w:w="5000" w:type="pct"/>
                <w:gridSpan w:val="5"/>
                <w:hideMark/>
              </w:tcPr>
              <w:p w14:paraId="56D7982E" w14:textId="77777777" w:rsidR="00371E72" w:rsidRPr="00356D49" w:rsidRDefault="00581773" w:rsidP="00371E72">
                <w:pPr>
                  <w:pStyle w:val="TableHead"/>
                  <w:rPr>
                    <w:rStyle w:val="GeneralAviation"/>
                    <w:color w:val="auto"/>
                  </w:rPr>
                </w:pPr>
                <w:r w:rsidRPr="00356D49">
                  <w:rPr>
                    <w:rStyle w:val="GeneralAviation"/>
                    <w:color w:val="auto"/>
                  </w:rPr>
                  <w:t>Subtopic ATMB 1.2 — Air traffic control (ATC) service</w:t>
                </w:r>
              </w:p>
            </w:tc>
          </w:tr>
          <w:tr w:rsidR="00090094" w14:paraId="6CDADF94" w14:textId="77777777" w:rsidTr="00090094">
            <w:trPr>
              <w:trHeight w:val="567"/>
            </w:trPr>
            <w:tc>
              <w:tcPr>
                <w:tcW w:w="523" w:type="pct"/>
                <w:hideMark/>
              </w:tcPr>
              <w:p w14:paraId="21177B5F"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1CE4B971" w14:textId="77777777" w:rsidR="00371E72" w:rsidRPr="00356D49" w:rsidRDefault="00581773" w:rsidP="00371E72">
                <w:pPr>
                  <w:pStyle w:val="TableNormal0"/>
                  <w:rPr>
                    <w:rStyle w:val="GeneralAviation"/>
                    <w:color w:val="auto"/>
                  </w:rPr>
                </w:pPr>
                <w:r w:rsidRPr="00356D49">
                  <w:rPr>
                    <w:rStyle w:val="GeneralAviation"/>
                    <w:color w:val="auto"/>
                  </w:rPr>
                  <w:t xml:space="preserve">1.2.1 </w:t>
                </w:r>
              </w:p>
            </w:tc>
            <w:tc>
              <w:tcPr>
                <w:tcW w:w="2085" w:type="pct"/>
                <w:hideMark/>
              </w:tcPr>
              <w:p w14:paraId="0DAAD3EF" w14:textId="77777777" w:rsidR="00371E72" w:rsidRPr="00356D49" w:rsidRDefault="00581773" w:rsidP="00371E72">
                <w:pPr>
                  <w:pStyle w:val="TableNormal0"/>
                  <w:rPr>
                    <w:rStyle w:val="GeneralAviation"/>
                    <w:color w:val="auto"/>
                  </w:rPr>
                </w:pPr>
                <w:r w:rsidRPr="00356D49">
                  <w:rPr>
                    <w:rStyle w:val="GeneralAviation"/>
                    <w:color w:val="auto"/>
                  </w:rPr>
                  <w:t>Define ATC service.</w:t>
                </w:r>
              </w:p>
            </w:tc>
            <w:tc>
              <w:tcPr>
                <w:tcW w:w="211" w:type="pct"/>
                <w:hideMark/>
              </w:tcPr>
              <w:p w14:paraId="6D912DEC"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759B961D" w14:textId="77777777" w:rsidR="00371E72" w:rsidRPr="00356D49" w:rsidRDefault="00356D49" w:rsidP="00AD10D0">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p>
            </w:tc>
          </w:tr>
          <w:tr w:rsidR="00090094" w14:paraId="52743D5A" w14:textId="77777777" w:rsidTr="00090094">
            <w:trPr>
              <w:trHeight w:val="567"/>
            </w:trPr>
            <w:tc>
              <w:tcPr>
                <w:tcW w:w="523" w:type="pct"/>
                <w:hideMark/>
              </w:tcPr>
              <w:p w14:paraId="23C01326"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1AAB5F51" w14:textId="77777777" w:rsidR="00371E72" w:rsidRPr="00356D49" w:rsidRDefault="00581773" w:rsidP="00371E72">
                <w:pPr>
                  <w:pStyle w:val="TableNormal0"/>
                  <w:rPr>
                    <w:rStyle w:val="GeneralAviation"/>
                    <w:color w:val="auto"/>
                  </w:rPr>
                </w:pPr>
                <w:r w:rsidRPr="00356D49">
                  <w:rPr>
                    <w:rStyle w:val="GeneralAviation"/>
                    <w:color w:val="auto"/>
                  </w:rPr>
                  <w:t xml:space="preserve">1.2.2 </w:t>
                </w:r>
              </w:p>
            </w:tc>
            <w:tc>
              <w:tcPr>
                <w:tcW w:w="2085" w:type="pct"/>
                <w:hideMark/>
              </w:tcPr>
              <w:p w14:paraId="3B7456FB" w14:textId="77777777" w:rsidR="00371E72" w:rsidRPr="00356D49" w:rsidRDefault="00581773" w:rsidP="00371E72">
                <w:pPr>
                  <w:pStyle w:val="TableNormal0"/>
                  <w:rPr>
                    <w:rStyle w:val="GeneralAviation"/>
                    <w:color w:val="auto"/>
                  </w:rPr>
                </w:pPr>
                <w:r w:rsidRPr="00356D49">
                  <w:rPr>
                    <w:rStyle w:val="GeneralAviation"/>
                    <w:color w:val="auto"/>
                  </w:rPr>
                  <w:t>Explain the division of ATC service.</w:t>
                </w:r>
              </w:p>
            </w:tc>
            <w:tc>
              <w:tcPr>
                <w:tcW w:w="211" w:type="pct"/>
                <w:hideMark/>
              </w:tcPr>
              <w:p w14:paraId="7939A9A1"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342D8C83" w14:textId="77777777" w:rsidR="00371E72" w:rsidRPr="00356D49" w:rsidRDefault="007D42B8" w:rsidP="00AD10D0">
                <w:pPr>
                  <w:pStyle w:val="EssentialTraining"/>
                  <w:rPr>
                    <w:rStyle w:val="GeneralAviation"/>
                    <w:color w:val="auto"/>
                  </w:rPr>
                </w:pPr>
                <w:r>
                  <w:rPr>
                    <w:rStyle w:val="GeneralAviation"/>
                    <w:color w:val="auto"/>
                  </w:rPr>
                  <w:t>Government of the Republic of Armenia Decision N 633-N of April 8, 2004</w:t>
                </w:r>
                <w:r w:rsidR="00581773" w:rsidRPr="00356D49">
                  <w:rPr>
                    <w:rStyle w:val="GeneralAviation"/>
                    <w:color w:val="auto"/>
                  </w:rPr>
                  <w:t xml:space="preserve">, </w:t>
                </w:r>
                <w:r w:rsidR="00356D49" w:rsidRPr="00356D49">
                  <w:rPr>
                    <w:rStyle w:val="GeneralAviation"/>
                    <w:color w:val="auto"/>
                  </w:rPr>
                  <w:t>Government of the Republic of Armenia Decision N 2054-L of December 7, 2023</w:t>
                </w:r>
              </w:p>
            </w:tc>
          </w:tr>
          <w:tr w:rsidR="00090094" w14:paraId="0429BC3E" w14:textId="77777777" w:rsidTr="00090094">
            <w:trPr>
              <w:trHeight w:val="567"/>
            </w:trPr>
            <w:tc>
              <w:tcPr>
                <w:tcW w:w="523" w:type="pct"/>
                <w:hideMark/>
              </w:tcPr>
              <w:p w14:paraId="506295A3"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7113764A" w14:textId="77777777" w:rsidR="00371E72" w:rsidRPr="00356D49" w:rsidRDefault="00581773" w:rsidP="00371E72">
                <w:pPr>
                  <w:pStyle w:val="TableNormal0"/>
                  <w:rPr>
                    <w:rStyle w:val="GeneralAviation"/>
                    <w:color w:val="auto"/>
                  </w:rPr>
                </w:pPr>
                <w:r w:rsidRPr="00356D49">
                  <w:rPr>
                    <w:rStyle w:val="GeneralAviation"/>
                    <w:color w:val="auto"/>
                  </w:rPr>
                  <w:t xml:space="preserve">1.2.3 </w:t>
                </w:r>
              </w:p>
            </w:tc>
            <w:tc>
              <w:tcPr>
                <w:tcW w:w="2085" w:type="pct"/>
                <w:hideMark/>
              </w:tcPr>
              <w:p w14:paraId="12ADDA30" w14:textId="77777777" w:rsidR="00371E72" w:rsidRPr="00356D49" w:rsidRDefault="00581773" w:rsidP="00371E72">
                <w:pPr>
                  <w:pStyle w:val="TableNormal0"/>
                  <w:rPr>
                    <w:rStyle w:val="GeneralAviation"/>
                    <w:color w:val="auto"/>
                  </w:rPr>
                </w:pPr>
                <w:r w:rsidRPr="00356D49">
                  <w:rPr>
                    <w:rStyle w:val="GeneralAviation"/>
                    <w:color w:val="auto"/>
                  </w:rPr>
                  <w:t>Explain the responsibility for the provision of ATC service.</w:t>
                </w:r>
              </w:p>
            </w:tc>
            <w:tc>
              <w:tcPr>
                <w:tcW w:w="211" w:type="pct"/>
                <w:hideMark/>
              </w:tcPr>
              <w:p w14:paraId="32982D18"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1306BA67" w14:textId="77777777" w:rsidR="00371E72" w:rsidRPr="00356D49" w:rsidRDefault="00356D49" w:rsidP="00AD10D0">
                <w:pPr>
                  <w:pStyle w:val="EssentialTraining"/>
                  <w:rPr>
                    <w:rStyle w:val="GeneralAviation"/>
                    <w:color w:val="auto"/>
                  </w:rPr>
                </w:pPr>
                <w:r w:rsidRPr="00356D49">
                  <w:rPr>
                    <w:rStyle w:val="GeneralAviation"/>
                    <w:color w:val="auto"/>
                  </w:rPr>
                  <w:t>Government of the Republic of Armenia Decision N 2054-L of December 7, 2023</w:t>
                </w:r>
              </w:p>
            </w:tc>
          </w:tr>
          <w:tr w:rsidR="00090094" w14:paraId="0BCA51C0" w14:textId="77777777" w:rsidTr="00090094">
            <w:trPr>
              <w:trHeight w:val="567"/>
            </w:trPr>
            <w:tc>
              <w:tcPr>
                <w:tcW w:w="523" w:type="pct"/>
                <w:hideMark/>
              </w:tcPr>
              <w:p w14:paraId="50273A30"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0BF02EF7" w14:textId="77777777" w:rsidR="00371E72" w:rsidRPr="00356D49" w:rsidRDefault="00581773" w:rsidP="00371E72">
                <w:pPr>
                  <w:pStyle w:val="TableNormal0"/>
                  <w:rPr>
                    <w:rStyle w:val="GeneralAviation"/>
                    <w:color w:val="auto"/>
                  </w:rPr>
                </w:pPr>
                <w:r w:rsidRPr="00356D49">
                  <w:rPr>
                    <w:rStyle w:val="GeneralAviation"/>
                    <w:color w:val="auto"/>
                  </w:rPr>
                  <w:t xml:space="preserve">1.2.4 </w:t>
                </w:r>
              </w:p>
            </w:tc>
            <w:tc>
              <w:tcPr>
                <w:tcW w:w="2085" w:type="pct"/>
                <w:hideMark/>
              </w:tcPr>
              <w:p w14:paraId="18465FF2" w14:textId="77777777" w:rsidR="00371E72" w:rsidRPr="00356D49" w:rsidRDefault="00581773" w:rsidP="00371E72">
                <w:pPr>
                  <w:pStyle w:val="TableNormal0"/>
                  <w:rPr>
                    <w:rStyle w:val="GeneralAviation"/>
                    <w:color w:val="auto"/>
                  </w:rPr>
                </w:pPr>
                <w:r w:rsidRPr="00356D49">
                  <w:rPr>
                    <w:rStyle w:val="GeneralAviation"/>
                    <w:color w:val="auto"/>
                  </w:rPr>
                  <w:t>Differentiate between the different methods of providing ATC services.</w:t>
                </w:r>
              </w:p>
            </w:tc>
            <w:tc>
              <w:tcPr>
                <w:tcW w:w="211" w:type="pct"/>
                <w:hideMark/>
              </w:tcPr>
              <w:p w14:paraId="5EDB92D1"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289C35D7" w14:textId="77777777" w:rsidR="00371E72" w:rsidRPr="00356D49" w:rsidRDefault="00581773" w:rsidP="00FF70F9">
                <w:pPr>
                  <w:pStyle w:val="EssentialTraining"/>
                  <w:rPr>
                    <w:rStyle w:val="GeneralAviation"/>
                    <w:color w:val="auto"/>
                  </w:rPr>
                </w:pPr>
                <w:r w:rsidRPr="00356D49">
                  <w:rPr>
                    <w:rStyle w:val="GeneralAviation"/>
                    <w:color w:val="auto"/>
                  </w:rPr>
                  <w:t xml:space="preserve">Aerodrome, surveillance, </w:t>
                </w:r>
              </w:p>
            </w:tc>
          </w:tr>
          <w:tr w:rsidR="00090094" w14:paraId="2F13B8A2" w14:textId="77777777" w:rsidTr="00090094">
            <w:trPr>
              <w:trHeight w:val="21"/>
            </w:trPr>
            <w:tc>
              <w:tcPr>
                <w:tcW w:w="5000" w:type="pct"/>
                <w:gridSpan w:val="5"/>
                <w:hideMark/>
              </w:tcPr>
              <w:p w14:paraId="6BAEE1A7" w14:textId="77777777" w:rsidR="00371E72" w:rsidRPr="00356D49" w:rsidRDefault="00581773" w:rsidP="00371E72">
                <w:pPr>
                  <w:pStyle w:val="TableHead"/>
                  <w:rPr>
                    <w:rStyle w:val="GeneralAviation"/>
                    <w:color w:val="auto"/>
                  </w:rPr>
                </w:pPr>
                <w:r w:rsidRPr="00356D49">
                  <w:rPr>
                    <w:rStyle w:val="GeneralAviation"/>
                    <w:color w:val="auto"/>
                  </w:rPr>
                  <w:t>Subtopic ATMB 1.3 — Flight information service (FIS)</w:t>
                </w:r>
              </w:p>
            </w:tc>
          </w:tr>
          <w:tr w:rsidR="00090094" w14:paraId="74FF04D5" w14:textId="77777777" w:rsidTr="00090094">
            <w:trPr>
              <w:trHeight w:val="567"/>
            </w:trPr>
            <w:tc>
              <w:tcPr>
                <w:tcW w:w="523" w:type="pct"/>
                <w:hideMark/>
              </w:tcPr>
              <w:p w14:paraId="229EE729"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4516CE3C" w14:textId="77777777" w:rsidR="00371E72" w:rsidRPr="00356D49" w:rsidRDefault="00581773" w:rsidP="00371E72">
                <w:pPr>
                  <w:pStyle w:val="TableNormal0"/>
                  <w:rPr>
                    <w:rStyle w:val="GeneralAviation"/>
                    <w:color w:val="auto"/>
                  </w:rPr>
                </w:pPr>
                <w:r w:rsidRPr="00356D49">
                  <w:rPr>
                    <w:rStyle w:val="GeneralAviation"/>
                    <w:color w:val="auto"/>
                  </w:rPr>
                  <w:t xml:space="preserve">1.3.1 </w:t>
                </w:r>
              </w:p>
            </w:tc>
            <w:tc>
              <w:tcPr>
                <w:tcW w:w="2085" w:type="pct"/>
                <w:hideMark/>
              </w:tcPr>
              <w:p w14:paraId="16F2B26F" w14:textId="77777777" w:rsidR="00371E72" w:rsidRPr="00356D49" w:rsidRDefault="00581773" w:rsidP="00371E72">
                <w:pPr>
                  <w:pStyle w:val="TableNormal0"/>
                  <w:rPr>
                    <w:rStyle w:val="GeneralAviation"/>
                    <w:color w:val="auto"/>
                  </w:rPr>
                </w:pPr>
                <w:r w:rsidRPr="00356D49">
                  <w:rPr>
                    <w:rStyle w:val="GeneralAviation"/>
                    <w:color w:val="auto"/>
                  </w:rPr>
                  <w:t>Define FIS.</w:t>
                </w:r>
              </w:p>
            </w:tc>
            <w:tc>
              <w:tcPr>
                <w:tcW w:w="211" w:type="pct"/>
                <w:hideMark/>
              </w:tcPr>
              <w:p w14:paraId="77B40F9B"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51C7B1DB"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p>
            </w:tc>
          </w:tr>
          <w:tr w:rsidR="00090094" w14:paraId="6A50D3CA" w14:textId="77777777" w:rsidTr="00090094">
            <w:trPr>
              <w:trHeight w:val="567"/>
            </w:trPr>
            <w:tc>
              <w:tcPr>
                <w:tcW w:w="523" w:type="pct"/>
                <w:hideMark/>
              </w:tcPr>
              <w:p w14:paraId="76695D41"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432B8CCF" w14:textId="77777777" w:rsidR="00371E72" w:rsidRPr="00356D49" w:rsidRDefault="00581773" w:rsidP="00371E72">
                <w:pPr>
                  <w:pStyle w:val="TableNormal0"/>
                  <w:rPr>
                    <w:rStyle w:val="GeneralAviation"/>
                    <w:color w:val="auto"/>
                  </w:rPr>
                </w:pPr>
                <w:r w:rsidRPr="00356D49">
                  <w:rPr>
                    <w:rStyle w:val="GeneralAviation"/>
                    <w:color w:val="auto"/>
                  </w:rPr>
                  <w:t xml:space="preserve">1.3.2 </w:t>
                </w:r>
              </w:p>
            </w:tc>
            <w:tc>
              <w:tcPr>
                <w:tcW w:w="2085" w:type="pct"/>
                <w:hideMark/>
              </w:tcPr>
              <w:p w14:paraId="78C5C753" w14:textId="77777777" w:rsidR="00371E72" w:rsidRPr="00356D49" w:rsidRDefault="00581773" w:rsidP="00371E72">
                <w:pPr>
                  <w:pStyle w:val="TableNormal0"/>
                  <w:rPr>
                    <w:rStyle w:val="GeneralAviation"/>
                    <w:color w:val="auto"/>
                  </w:rPr>
                </w:pPr>
                <w:r w:rsidRPr="00356D49">
                  <w:rPr>
                    <w:rStyle w:val="GeneralAviation"/>
                    <w:color w:val="auto"/>
                  </w:rPr>
                  <w:t>Describe the scope of FIS.</w:t>
                </w:r>
              </w:p>
            </w:tc>
            <w:tc>
              <w:tcPr>
                <w:tcW w:w="211" w:type="pct"/>
                <w:hideMark/>
              </w:tcPr>
              <w:p w14:paraId="567CAB18"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07BC9FF3"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p>
            </w:tc>
          </w:tr>
          <w:tr w:rsidR="00090094" w14:paraId="15DB5A44" w14:textId="77777777" w:rsidTr="00090094">
            <w:trPr>
              <w:trHeight w:val="567"/>
            </w:trPr>
            <w:tc>
              <w:tcPr>
                <w:tcW w:w="523" w:type="pct"/>
                <w:hideMark/>
              </w:tcPr>
              <w:p w14:paraId="39D9D429"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74ACF252" w14:textId="77777777" w:rsidR="00371E72" w:rsidRPr="00356D49" w:rsidRDefault="00581773" w:rsidP="00371E72">
                <w:pPr>
                  <w:pStyle w:val="TableNormal0"/>
                  <w:rPr>
                    <w:rStyle w:val="GeneralAviation"/>
                    <w:color w:val="auto"/>
                  </w:rPr>
                </w:pPr>
                <w:r w:rsidRPr="00356D49">
                  <w:rPr>
                    <w:rStyle w:val="GeneralAviation"/>
                    <w:color w:val="auto"/>
                  </w:rPr>
                  <w:t xml:space="preserve">1.3.3 </w:t>
                </w:r>
              </w:p>
            </w:tc>
            <w:tc>
              <w:tcPr>
                <w:tcW w:w="2085" w:type="pct"/>
                <w:hideMark/>
              </w:tcPr>
              <w:p w14:paraId="29D9344B" w14:textId="77777777" w:rsidR="00371E72" w:rsidRPr="00356D49" w:rsidRDefault="00581773" w:rsidP="00371E72">
                <w:pPr>
                  <w:pStyle w:val="TableNormal0"/>
                  <w:rPr>
                    <w:rStyle w:val="GeneralAviation"/>
                    <w:color w:val="auto"/>
                  </w:rPr>
                </w:pPr>
                <w:r w:rsidRPr="00356D49">
                  <w:rPr>
                    <w:rStyle w:val="GeneralAviation"/>
                    <w:color w:val="auto"/>
                  </w:rPr>
                  <w:t>Explain the responsibility for the provision of FIS.</w:t>
                </w:r>
              </w:p>
            </w:tc>
            <w:tc>
              <w:tcPr>
                <w:tcW w:w="211" w:type="pct"/>
                <w:hideMark/>
              </w:tcPr>
              <w:p w14:paraId="0CB7E882"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065F6CBE"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Pr="00356D49">
                  <w:rPr>
                    <w:rStyle w:val="GeneralAviation"/>
                    <w:color w:val="auto"/>
                  </w:rPr>
                  <w:t>Government of the Republic of Armenia Decision N 2054-L of December 7, 2023</w:t>
                </w:r>
              </w:p>
            </w:tc>
          </w:tr>
          <w:tr w:rsidR="00090094" w14:paraId="04419F67" w14:textId="77777777" w:rsidTr="00090094">
            <w:trPr>
              <w:trHeight w:val="567"/>
            </w:trPr>
            <w:tc>
              <w:tcPr>
                <w:tcW w:w="523" w:type="pct"/>
                <w:hideMark/>
              </w:tcPr>
              <w:p w14:paraId="1B22A0BF"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1A7D8227" w14:textId="77777777" w:rsidR="00371E72" w:rsidRPr="00356D49" w:rsidRDefault="00581773" w:rsidP="00371E72">
                <w:pPr>
                  <w:pStyle w:val="TableNormal0"/>
                  <w:rPr>
                    <w:rStyle w:val="GeneralAviation"/>
                    <w:color w:val="auto"/>
                  </w:rPr>
                </w:pPr>
                <w:r w:rsidRPr="00356D49">
                  <w:rPr>
                    <w:rStyle w:val="GeneralAviation"/>
                    <w:color w:val="auto"/>
                  </w:rPr>
                  <w:t xml:space="preserve">1.3.4 </w:t>
                </w:r>
              </w:p>
            </w:tc>
            <w:tc>
              <w:tcPr>
                <w:tcW w:w="2085" w:type="pct"/>
                <w:hideMark/>
              </w:tcPr>
              <w:p w14:paraId="5BF6BF93" w14:textId="77777777" w:rsidR="00371E72" w:rsidRPr="00356D49" w:rsidRDefault="00581773" w:rsidP="00371E72">
                <w:pPr>
                  <w:pStyle w:val="TableNormal0"/>
                  <w:rPr>
                    <w:rStyle w:val="GeneralAviation"/>
                    <w:color w:val="auto"/>
                  </w:rPr>
                </w:pPr>
                <w:r w:rsidRPr="00356D49">
                  <w:rPr>
                    <w:rStyle w:val="GeneralAviation"/>
                    <w:color w:val="auto"/>
                  </w:rPr>
                  <w:t>State the methods of transmitting information.</w:t>
                </w:r>
              </w:p>
            </w:tc>
            <w:tc>
              <w:tcPr>
                <w:tcW w:w="211" w:type="pct"/>
                <w:hideMark/>
              </w:tcPr>
              <w:p w14:paraId="24204717"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05540B49" w14:textId="77777777" w:rsidR="00371E72" w:rsidRPr="00356D49" w:rsidRDefault="00581773" w:rsidP="00996CBA">
                <w:pPr>
                  <w:pStyle w:val="EssentialTraining"/>
                  <w:rPr>
                    <w:rStyle w:val="GeneralAviation"/>
                    <w:color w:val="auto"/>
                  </w:rPr>
                </w:pPr>
                <w:r w:rsidRPr="00356D49">
                  <w:rPr>
                    <w:rStyle w:val="GeneralAviation"/>
                    <w:color w:val="auto"/>
                  </w:rPr>
                  <w:t>RTF, data link, ATIS, VOLMET</w:t>
                </w:r>
              </w:p>
            </w:tc>
          </w:tr>
          <w:tr w:rsidR="00090094" w14:paraId="382ED117" w14:textId="77777777" w:rsidTr="00090094">
            <w:trPr>
              <w:trHeight w:val="567"/>
            </w:trPr>
            <w:tc>
              <w:tcPr>
                <w:tcW w:w="523" w:type="pct"/>
                <w:hideMark/>
              </w:tcPr>
              <w:p w14:paraId="648CE884" w14:textId="77777777" w:rsidR="00371E72" w:rsidRPr="00356D49" w:rsidRDefault="00581773" w:rsidP="00371E72">
                <w:pPr>
                  <w:pStyle w:val="TableNormal0"/>
                  <w:rPr>
                    <w:rStyle w:val="GeneralAviation"/>
                    <w:color w:val="auto"/>
                  </w:rPr>
                </w:pPr>
                <w:r w:rsidRPr="00356D49">
                  <w:rPr>
                    <w:rStyle w:val="GeneralAviation"/>
                    <w:color w:val="auto"/>
                  </w:rPr>
                  <w:lastRenderedPageBreak/>
                  <w:t>BASIC</w:t>
                </w:r>
                <w:r w:rsidRPr="00356D49">
                  <w:rPr>
                    <w:rStyle w:val="GeneralAviation"/>
                    <w:color w:val="auto"/>
                  </w:rPr>
                  <w:br/>
                  <w:t>ATMB</w:t>
                </w:r>
              </w:p>
              <w:p w14:paraId="0CC0EF57" w14:textId="77777777" w:rsidR="00371E72" w:rsidRPr="00356D49" w:rsidRDefault="00581773" w:rsidP="00371E72">
                <w:pPr>
                  <w:pStyle w:val="TableNormal0"/>
                  <w:rPr>
                    <w:rStyle w:val="GeneralAviation"/>
                    <w:color w:val="auto"/>
                  </w:rPr>
                </w:pPr>
                <w:r w:rsidRPr="00356D49">
                  <w:rPr>
                    <w:rStyle w:val="GeneralAviation"/>
                    <w:color w:val="auto"/>
                  </w:rPr>
                  <w:t xml:space="preserve">1.3.5 </w:t>
                </w:r>
              </w:p>
            </w:tc>
            <w:tc>
              <w:tcPr>
                <w:tcW w:w="2085" w:type="pct"/>
                <w:hideMark/>
              </w:tcPr>
              <w:p w14:paraId="60AA98D9" w14:textId="77777777" w:rsidR="00371E72" w:rsidRPr="00356D49" w:rsidRDefault="00581773" w:rsidP="00371E72">
                <w:pPr>
                  <w:pStyle w:val="TableNormal0"/>
                  <w:rPr>
                    <w:rStyle w:val="GeneralAviation"/>
                    <w:color w:val="auto"/>
                  </w:rPr>
                </w:pPr>
                <w:r w:rsidRPr="00356D49">
                  <w:rPr>
                    <w:rStyle w:val="GeneralAviation"/>
                    <w:color w:val="auto"/>
                  </w:rPr>
                  <w:t>List the content of ATIS and VOLMET.</w:t>
                </w:r>
              </w:p>
            </w:tc>
            <w:tc>
              <w:tcPr>
                <w:tcW w:w="211" w:type="pct"/>
                <w:hideMark/>
              </w:tcPr>
              <w:p w14:paraId="0BB6982C"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76F89391"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Pr="00356D49">
                  <w:rPr>
                    <w:rStyle w:val="GeneralAviation"/>
                    <w:color w:val="auto"/>
                  </w:rPr>
                  <w:t>Government of the Republic of Armenia Decision N 2054-L of December 7, 2023</w:t>
                </w:r>
              </w:p>
              <w:p w14:paraId="39421BBC" w14:textId="77777777" w:rsidR="00371E72" w:rsidRPr="00356D49" w:rsidRDefault="00581773" w:rsidP="00371E72">
                <w:pPr>
                  <w:pStyle w:val="TableNormal0"/>
                  <w:rPr>
                    <w:rStyle w:val="GeneralAviation"/>
                    <w:i/>
                    <w:iCs/>
                    <w:color w:val="auto"/>
                  </w:rPr>
                </w:pPr>
                <w:r w:rsidRPr="00356D49">
                  <w:rPr>
                    <w:rStyle w:val="GeneralAviation"/>
                    <w:i/>
                    <w:iCs/>
                    <w:color w:val="auto"/>
                  </w:rPr>
                  <w:t>Optional content: meteorological data obtained by data link, ICAO Annex 3</w:t>
                </w:r>
              </w:p>
            </w:tc>
          </w:tr>
          <w:tr w:rsidR="00090094" w14:paraId="4FF37A91" w14:textId="77777777" w:rsidTr="00090094">
            <w:trPr>
              <w:trHeight w:val="567"/>
            </w:trPr>
            <w:tc>
              <w:tcPr>
                <w:tcW w:w="523" w:type="pct"/>
                <w:hideMark/>
              </w:tcPr>
              <w:p w14:paraId="7718385E"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77376641" w14:textId="77777777" w:rsidR="00371E72" w:rsidRPr="00356D49" w:rsidRDefault="00581773" w:rsidP="00371E72">
                <w:pPr>
                  <w:pStyle w:val="TableNormal0"/>
                  <w:rPr>
                    <w:rStyle w:val="GeneralAviation"/>
                    <w:color w:val="auto"/>
                  </w:rPr>
                </w:pPr>
                <w:r w:rsidRPr="00356D49">
                  <w:rPr>
                    <w:rStyle w:val="GeneralAviation"/>
                    <w:color w:val="auto"/>
                  </w:rPr>
                  <w:t xml:space="preserve">1.3.6 </w:t>
                </w:r>
              </w:p>
            </w:tc>
            <w:tc>
              <w:tcPr>
                <w:tcW w:w="2085" w:type="pct"/>
                <w:hideMark/>
              </w:tcPr>
              <w:p w14:paraId="235AD269" w14:textId="77777777" w:rsidR="00371E72" w:rsidRPr="00356D49" w:rsidRDefault="00581773" w:rsidP="00371E72">
                <w:pPr>
                  <w:pStyle w:val="TableNormal0"/>
                  <w:rPr>
                    <w:rStyle w:val="GeneralAviation"/>
                    <w:color w:val="auto"/>
                  </w:rPr>
                </w:pPr>
                <w:r w:rsidRPr="00356D49">
                  <w:rPr>
                    <w:rStyle w:val="GeneralAviation"/>
                    <w:color w:val="auto"/>
                  </w:rPr>
                  <w:t>Issue information to aircraft.</w:t>
                </w:r>
              </w:p>
            </w:tc>
            <w:tc>
              <w:tcPr>
                <w:tcW w:w="211" w:type="pct"/>
                <w:hideMark/>
              </w:tcPr>
              <w:p w14:paraId="6E46D74A" w14:textId="77777777" w:rsidR="00371E72" w:rsidRPr="00356D49" w:rsidRDefault="00581773" w:rsidP="00371E72">
                <w:pPr>
                  <w:pStyle w:val="TableNormal0"/>
                  <w:rPr>
                    <w:rStyle w:val="GeneralAviation"/>
                    <w:color w:val="auto"/>
                  </w:rPr>
                </w:pPr>
                <w:r w:rsidRPr="00356D49">
                  <w:rPr>
                    <w:rStyle w:val="GeneralAviation"/>
                    <w:color w:val="auto"/>
                  </w:rPr>
                  <w:t>3</w:t>
                </w:r>
              </w:p>
            </w:tc>
            <w:tc>
              <w:tcPr>
                <w:tcW w:w="2181" w:type="pct"/>
                <w:gridSpan w:val="2"/>
                <w:hideMark/>
              </w:tcPr>
              <w:p w14:paraId="2EBE2739" w14:textId="77777777" w:rsidR="00371E72" w:rsidRPr="00356D49" w:rsidRDefault="00581773" w:rsidP="00371E72">
                <w:pPr>
                  <w:pStyle w:val="TableNormal0"/>
                  <w:rPr>
                    <w:rStyle w:val="GeneralAviation"/>
                    <w:i/>
                    <w:iCs/>
                    <w:color w:val="auto"/>
                  </w:rPr>
                </w:pPr>
                <w:r w:rsidRPr="00356D49">
                  <w:rPr>
                    <w:rStyle w:val="GeneralAviation"/>
                    <w:i/>
                    <w:iCs/>
                    <w:color w:val="auto"/>
                  </w:rPr>
                  <w:t>Optional content: SIGMET, serviceability of navaids, weather, flight safety information, essential traffic, essential local traffic, information related to aerodrome conditions, etc.</w:t>
                </w:r>
              </w:p>
            </w:tc>
          </w:tr>
          <w:tr w:rsidR="00090094" w14:paraId="257ACC69" w14:textId="77777777" w:rsidTr="00090094">
            <w:trPr>
              <w:trHeight w:val="21"/>
            </w:trPr>
            <w:tc>
              <w:tcPr>
                <w:tcW w:w="5000" w:type="pct"/>
                <w:gridSpan w:val="5"/>
                <w:hideMark/>
              </w:tcPr>
              <w:p w14:paraId="4AB1E3BE" w14:textId="77777777" w:rsidR="00371E72" w:rsidRPr="00356D49" w:rsidRDefault="00581773" w:rsidP="00371E72">
                <w:pPr>
                  <w:pStyle w:val="TableHead"/>
                  <w:rPr>
                    <w:rStyle w:val="GeneralAviation"/>
                    <w:color w:val="auto"/>
                  </w:rPr>
                </w:pPr>
                <w:r w:rsidRPr="00356D49">
                  <w:rPr>
                    <w:rStyle w:val="GeneralAviation"/>
                    <w:color w:val="auto"/>
                  </w:rPr>
                  <w:t>Subtopic ATMB 1.4 — Alerting service (ALRS)</w:t>
                </w:r>
              </w:p>
            </w:tc>
          </w:tr>
          <w:tr w:rsidR="00090094" w14:paraId="5EF98E2C" w14:textId="77777777" w:rsidTr="00090094">
            <w:trPr>
              <w:trHeight w:val="567"/>
            </w:trPr>
            <w:tc>
              <w:tcPr>
                <w:tcW w:w="523" w:type="pct"/>
                <w:hideMark/>
              </w:tcPr>
              <w:p w14:paraId="7300B08F"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7C8244AC" w14:textId="77777777" w:rsidR="00371E72" w:rsidRPr="00356D49" w:rsidRDefault="00581773" w:rsidP="00371E72">
                <w:pPr>
                  <w:pStyle w:val="TableNormal0"/>
                  <w:rPr>
                    <w:rStyle w:val="GeneralAviation"/>
                    <w:color w:val="auto"/>
                  </w:rPr>
                </w:pPr>
                <w:r w:rsidRPr="00356D49">
                  <w:rPr>
                    <w:rStyle w:val="GeneralAviation"/>
                    <w:color w:val="auto"/>
                  </w:rPr>
                  <w:t xml:space="preserve">1.4.1 </w:t>
                </w:r>
              </w:p>
            </w:tc>
            <w:tc>
              <w:tcPr>
                <w:tcW w:w="2085" w:type="pct"/>
                <w:hideMark/>
              </w:tcPr>
              <w:p w14:paraId="2C917BE3" w14:textId="77777777" w:rsidR="00371E72" w:rsidRPr="00356D49" w:rsidRDefault="00581773" w:rsidP="00371E72">
                <w:pPr>
                  <w:pStyle w:val="TableNormal0"/>
                  <w:rPr>
                    <w:rStyle w:val="GeneralAviation"/>
                    <w:color w:val="auto"/>
                  </w:rPr>
                </w:pPr>
                <w:r w:rsidRPr="00356D49">
                  <w:rPr>
                    <w:rStyle w:val="GeneralAviation"/>
                    <w:color w:val="auto"/>
                  </w:rPr>
                  <w:t>Define ALRS.</w:t>
                </w:r>
              </w:p>
            </w:tc>
            <w:tc>
              <w:tcPr>
                <w:tcW w:w="211" w:type="pct"/>
                <w:hideMark/>
              </w:tcPr>
              <w:p w14:paraId="644A819D"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195B4F2F"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p>
            </w:tc>
          </w:tr>
          <w:tr w:rsidR="00090094" w14:paraId="21A96A05" w14:textId="77777777" w:rsidTr="00090094">
            <w:trPr>
              <w:trHeight w:val="567"/>
            </w:trPr>
            <w:tc>
              <w:tcPr>
                <w:tcW w:w="523" w:type="pct"/>
                <w:hideMark/>
              </w:tcPr>
              <w:p w14:paraId="26D00E7E"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16C8CFD1" w14:textId="77777777" w:rsidR="00371E72" w:rsidRPr="00356D49" w:rsidRDefault="00581773" w:rsidP="00371E72">
                <w:pPr>
                  <w:pStyle w:val="TableNormal0"/>
                  <w:rPr>
                    <w:rStyle w:val="GeneralAviation"/>
                    <w:color w:val="auto"/>
                  </w:rPr>
                </w:pPr>
                <w:r w:rsidRPr="00356D49">
                  <w:rPr>
                    <w:rStyle w:val="GeneralAviation"/>
                    <w:color w:val="auto"/>
                  </w:rPr>
                  <w:t xml:space="preserve">1.4.2 </w:t>
                </w:r>
              </w:p>
            </w:tc>
            <w:tc>
              <w:tcPr>
                <w:tcW w:w="2085" w:type="pct"/>
                <w:hideMark/>
              </w:tcPr>
              <w:p w14:paraId="30D948D0" w14:textId="77777777" w:rsidR="00371E72" w:rsidRPr="00356D49" w:rsidRDefault="00581773" w:rsidP="00371E72">
                <w:pPr>
                  <w:pStyle w:val="TableNormal0"/>
                  <w:rPr>
                    <w:rStyle w:val="GeneralAviation"/>
                    <w:color w:val="auto"/>
                  </w:rPr>
                </w:pPr>
                <w:r w:rsidRPr="00356D49">
                  <w:rPr>
                    <w:rStyle w:val="GeneralAviation"/>
                    <w:color w:val="auto"/>
                  </w:rPr>
                  <w:t>Describe the scope of ALRS.</w:t>
                </w:r>
              </w:p>
            </w:tc>
            <w:tc>
              <w:tcPr>
                <w:tcW w:w="211" w:type="pct"/>
                <w:hideMark/>
              </w:tcPr>
              <w:p w14:paraId="1ACB1CC5"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7D1B76CC"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00581773" w:rsidRPr="00356D49">
                  <w:rPr>
                    <w:rStyle w:val="GeneralAviation"/>
                    <w:color w:val="auto"/>
                  </w:rPr>
                  <w:br/>
                  <w:t>ICAO Annex 11</w:t>
                </w:r>
              </w:p>
            </w:tc>
          </w:tr>
          <w:tr w:rsidR="00090094" w14:paraId="265FD666" w14:textId="77777777" w:rsidTr="00090094">
            <w:trPr>
              <w:trHeight w:val="567"/>
            </w:trPr>
            <w:tc>
              <w:tcPr>
                <w:tcW w:w="523" w:type="pct"/>
                <w:hideMark/>
              </w:tcPr>
              <w:p w14:paraId="7B5509AB"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0860ECBF" w14:textId="77777777" w:rsidR="00371E72" w:rsidRPr="00356D49" w:rsidRDefault="00581773" w:rsidP="00371E72">
                <w:pPr>
                  <w:pStyle w:val="TableNormal0"/>
                  <w:rPr>
                    <w:rStyle w:val="GeneralAviation"/>
                    <w:color w:val="auto"/>
                  </w:rPr>
                </w:pPr>
                <w:r w:rsidRPr="00356D49">
                  <w:rPr>
                    <w:rStyle w:val="GeneralAviation"/>
                    <w:color w:val="auto"/>
                  </w:rPr>
                  <w:t xml:space="preserve">1.4.3 </w:t>
                </w:r>
              </w:p>
            </w:tc>
            <w:tc>
              <w:tcPr>
                <w:tcW w:w="2085" w:type="pct"/>
                <w:hideMark/>
              </w:tcPr>
              <w:p w14:paraId="0967062D" w14:textId="77777777" w:rsidR="00371E72" w:rsidRPr="00356D49" w:rsidRDefault="00581773" w:rsidP="00371E72">
                <w:pPr>
                  <w:pStyle w:val="TableNormal0"/>
                  <w:rPr>
                    <w:rStyle w:val="GeneralAviation"/>
                    <w:color w:val="auto"/>
                  </w:rPr>
                </w:pPr>
                <w:r w:rsidRPr="00356D49">
                  <w:rPr>
                    <w:rStyle w:val="GeneralAviation"/>
                    <w:color w:val="auto"/>
                  </w:rPr>
                  <w:t>Explain the responsibility for the provision of ALRS.</w:t>
                </w:r>
              </w:p>
            </w:tc>
            <w:tc>
              <w:tcPr>
                <w:tcW w:w="211" w:type="pct"/>
                <w:hideMark/>
              </w:tcPr>
              <w:p w14:paraId="506494F5"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3DB36614"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2054-L of December 7, 2023</w:t>
                </w:r>
                <w:r w:rsidR="00581773" w:rsidRPr="00356D49">
                  <w:rPr>
                    <w:rStyle w:val="GeneralAviation"/>
                    <w:color w:val="auto"/>
                  </w:rPr>
                  <w:t xml:space="preserve">, </w:t>
                </w:r>
                <w:r w:rsidR="00581773" w:rsidRPr="00356D49">
                  <w:rPr>
                    <w:rStyle w:val="GeneralAviation"/>
                    <w:color w:val="auto"/>
                  </w:rPr>
                  <w:br/>
                </w:r>
                <w:r w:rsidRPr="00356D49">
                  <w:rPr>
                    <w:rStyle w:val="GeneralAviation"/>
                    <w:color w:val="auto"/>
                  </w:rPr>
                  <w:t>Government of the Republic of Armenia Decision N 821-N of June 2, 2022</w:t>
                </w:r>
              </w:p>
            </w:tc>
          </w:tr>
          <w:tr w:rsidR="00090094" w14:paraId="34EA2770" w14:textId="77777777" w:rsidTr="00090094">
            <w:trPr>
              <w:trHeight w:val="567"/>
            </w:trPr>
            <w:tc>
              <w:tcPr>
                <w:tcW w:w="523" w:type="pct"/>
                <w:hideMark/>
              </w:tcPr>
              <w:p w14:paraId="45B0C552"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298EB275" w14:textId="77777777" w:rsidR="00371E72" w:rsidRPr="00356D49" w:rsidRDefault="00581773" w:rsidP="00371E72">
                <w:pPr>
                  <w:pStyle w:val="TableNormal0"/>
                  <w:rPr>
                    <w:rStyle w:val="GeneralAviation"/>
                    <w:color w:val="auto"/>
                  </w:rPr>
                </w:pPr>
                <w:r w:rsidRPr="00356D49">
                  <w:rPr>
                    <w:rStyle w:val="GeneralAviation"/>
                    <w:color w:val="auto"/>
                  </w:rPr>
                  <w:t xml:space="preserve">1.4.4 </w:t>
                </w:r>
              </w:p>
            </w:tc>
            <w:tc>
              <w:tcPr>
                <w:tcW w:w="2085" w:type="pct"/>
                <w:hideMark/>
              </w:tcPr>
              <w:p w14:paraId="6260F9E9" w14:textId="77777777" w:rsidR="00371E72" w:rsidRPr="00356D49" w:rsidRDefault="00581773" w:rsidP="00371E72">
                <w:pPr>
                  <w:pStyle w:val="TableNormal0"/>
                  <w:rPr>
                    <w:rStyle w:val="GeneralAviation"/>
                    <w:color w:val="auto"/>
                  </w:rPr>
                </w:pPr>
                <w:r w:rsidRPr="00356D49">
                  <w:rPr>
                    <w:rStyle w:val="GeneralAviation"/>
                    <w:color w:val="auto"/>
                  </w:rPr>
                  <w:t>Differentiate between the phases of emergency.</w:t>
                </w:r>
              </w:p>
            </w:tc>
            <w:tc>
              <w:tcPr>
                <w:tcW w:w="211" w:type="pct"/>
                <w:hideMark/>
              </w:tcPr>
              <w:p w14:paraId="3D603D75"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302274DE" w14:textId="77777777" w:rsidR="00371E72" w:rsidRPr="00356D49" w:rsidRDefault="00581773" w:rsidP="00996CBA">
                <w:pPr>
                  <w:pStyle w:val="EssentialTraining"/>
                  <w:rPr>
                    <w:rStyle w:val="GeneralAviation"/>
                    <w:color w:val="auto"/>
                  </w:rPr>
                </w:pPr>
                <w:r w:rsidRPr="00356D49">
                  <w:rPr>
                    <w:rStyle w:val="GeneralAviation"/>
                    <w:color w:val="auto"/>
                  </w:rPr>
                  <w:t>Uncertainty, alert, distress</w:t>
                </w:r>
              </w:p>
            </w:tc>
          </w:tr>
          <w:tr w:rsidR="00090094" w14:paraId="43671EB2" w14:textId="77777777" w:rsidTr="00090094">
            <w:trPr>
              <w:trHeight w:val="567"/>
            </w:trPr>
            <w:tc>
              <w:tcPr>
                <w:tcW w:w="523" w:type="pct"/>
                <w:hideMark/>
              </w:tcPr>
              <w:p w14:paraId="15F7D5C6"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5FD0B77D" w14:textId="77777777" w:rsidR="00371E72" w:rsidRPr="00356D49" w:rsidRDefault="00581773" w:rsidP="00371E72">
                <w:pPr>
                  <w:pStyle w:val="TableNormal0"/>
                  <w:rPr>
                    <w:rStyle w:val="GeneralAviation"/>
                    <w:color w:val="auto"/>
                  </w:rPr>
                </w:pPr>
                <w:r w:rsidRPr="00356D49">
                  <w:rPr>
                    <w:rStyle w:val="GeneralAviation"/>
                    <w:color w:val="auto"/>
                  </w:rPr>
                  <w:t xml:space="preserve">1.4.5 </w:t>
                </w:r>
              </w:p>
            </w:tc>
            <w:tc>
              <w:tcPr>
                <w:tcW w:w="2085" w:type="pct"/>
                <w:hideMark/>
              </w:tcPr>
              <w:p w14:paraId="651C16D7" w14:textId="77777777" w:rsidR="00371E72" w:rsidRPr="00356D49" w:rsidRDefault="00581773" w:rsidP="00371E72">
                <w:pPr>
                  <w:pStyle w:val="TableNormal0"/>
                  <w:rPr>
                    <w:rStyle w:val="GeneralAviation"/>
                    <w:color w:val="auto"/>
                  </w:rPr>
                </w:pPr>
                <w:r w:rsidRPr="00356D49">
                  <w:rPr>
                    <w:rStyle w:val="GeneralAviation"/>
                    <w:color w:val="auto"/>
                  </w:rPr>
                  <w:t>Describe the organisation of an ALRS.</w:t>
                </w:r>
              </w:p>
            </w:tc>
            <w:tc>
              <w:tcPr>
                <w:tcW w:w="211" w:type="pct"/>
                <w:hideMark/>
              </w:tcPr>
              <w:p w14:paraId="01A52D8C"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38D0F581" w14:textId="77777777" w:rsidR="00371E72" w:rsidRPr="00356D49" w:rsidRDefault="00581773" w:rsidP="00996CBA">
                <w:pPr>
                  <w:pStyle w:val="EssentialTraining"/>
                  <w:rPr>
                    <w:rStyle w:val="GeneralAviation"/>
                    <w:color w:val="auto"/>
                  </w:rPr>
                </w:pPr>
                <w:r w:rsidRPr="00356D49">
                  <w:rPr>
                    <w:rStyle w:val="GeneralAviation"/>
                    <w:color w:val="auto"/>
                  </w:rPr>
                  <w:t>Responsibilities, local organisation</w:t>
                </w:r>
              </w:p>
            </w:tc>
          </w:tr>
          <w:tr w:rsidR="00090094" w14:paraId="71E495FC" w14:textId="77777777" w:rsidTr="00090094">
            <w:trPr>
              <w:trHeight w:val="567"/>
            </w:trPr>
            <w:tc>
              <w:tcPr>
                <w:tcW w:w="523" w:type="pct"/>
                <w:hideMark/>
              </w:tcPr>
              <w:p w14:paraId="661166E2"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44A4CC3C" w14:textId="77777777" w:rsidR="00371E72" w:rsidRPr="00356D49" w:rsidRDefault="00581773" w:rsidP="00371E72">
                <w:pPr>
                  <w:pStyle w:val="TableNormal0"/>
                  <w:rPr>
                    <w:rStyle w:val="GeneralAviation"/>
                    <w:color w:val="auto"/>
                  </w:rPr>
                </w:pPr>
                <w:r w:rsidRPr="00356D49">
                  <w:rPr>
                    <w:rStyle w:val="GeneralAviation"/>
                    <w:color w:val="auto"/>
                  </w:rPr>
                  <w:t xml:space="preserve">1.4.6 </w:t>
                </w:r>
              </w:p>
            </w:tc>
            <w:tc>
              <w:tcPr>
                <w:tcW w:w="2085" w:type="pct"/>
                <w:hideMark/>
              </w:tcPr>
              <w:p w14:paraId="013BF55D" w14:textId="77777777" w:rsidR="00371E72" w:rsidRPr="00356D49" w:rsidRDefault="00581773" w:rsidP="00371E72">
                <w:pPr>
                  <w:pStyle w:val="TableNormal0"/>
                  <w:rPr>
                    <w:rStyle w:val="GeneralAviation"/>
                    <w:color w:val="auto"/>
                  </w:rPr>
                </w:pPr>
                <w:r w:rsidRPr="00356D49">
                  <w:rPr>
                    <w:rStyle w:val="GeneralAviation"/>
                    <w:color w:val="auto"/>
                  </w:rPr>
                  <w:t>Describe the cooperation between units providing alerting services and the SAR units.</w:t>
                </w:r>
              </w:p>
            </w:tc>
            <w:tc>
              <w:tcPr>
                <w:tcW w:w="211" w:type="pct"/>
                <w:hideMark/>
              </w:tcPr>
              <w:p w14:paraId="7440A2E9"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6EB6B257" w14:textId="77777777" w:rsidR="00371E72" w:rsidRPr="00356D49" w:rsidRDefault="00371E72" w:rsidP="00371E72">
                <w:pPr>
                  <w:pStyle w:val="TableNormal0"/>
                  <w:rPr>
                    <w:rStyle w:val="GeneralAviation"/>
                    <w:color w:val="auto"/>
                  </w:rPr>
                </w:pPr>
              </w:p>
            </w:tc>
          </w:tr>
          <w:tr w:rsidR="00090094" w14:paraId="531263F2" w14:textId="77777777" w:rsidTr="00090094">
            <w:trPr>
              <w:trHeight w:val="567"/>
            </w:trPr>
            <w:tc>
              <w:tcPr>
                <w:tcW w:w="523" w:type="pct"/>
                <w:hideMark/>
              </w:tcPr>
              <w:p w14:paraId="695AD16A"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5C20CCDD" w14:textId="77777777" w:rsidR="00371E72" w:rsidRPr="00356D49" w:rsidRDefault="00581773" w:rsidP="00371E72">
                <w:pPr>
                  <w:pStyle w:val="TableNormal0"/>
                  <w:rPr>
                    <w:rStyle w:val="GeneralAviation"/>
                    <w:color w:val="auto"/>
                  </w:rPr>
                </w:pPr>
                <w:r w:rsidRPr="00356D49">
                  <w:rPr>
                    <w:rStyle w:val="GeneralAviation"/>
                    <w:color w:val="auto"/>
                  </w:rPr>
                  <w:t xml:space="preserve">1.4.7 </w:t>
                </w:r>
              </w:p>
            </w:tc>
            <w:tc>
              <w:tcPr>
                <w:tcW w:w="2085" w:type="pct"/>
                <w:hideMark/>
              </w:tcPr>
              <w:p w14:paraId="71600FB3" w14:textId="77777777" w:rsidR="00371E72" w:rsidRPr="00356D49" w:rsidRDefault="00581773" w:rsidP="00371E72">
                <w:pPr>
                  <w:pStyle w:val="TableNormal0"/>
                  <w:rPr>
                    <w:rStyle w:val="GeneralAviation"/>
                    <w:color w:val="auto"/>
                  </w:rPr>
                </w:pPr>
                <w:r w:rsidRPr="00356D49">
                  <w:rPr>
                    <w:rStyle w:val="GeneralAviation"/>
                    <w:color w:val="auto"/>
                  </w:rPr>
                  <w:t>Differentiate between distress and urgency signals.</w:t>
                </w:r>
              </w:p>
            </w:tc>
            <w:tc>
              <w:tcPr>
                <w:tcW w:w="211" w:type="pct"/>
                <w:hideMark/>
              </w:tcPr>
              <w:p w14:paraId="0D4748EE"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02C59287" w14:textId="77777777" w:rsidR="00371E72" w:rsidRPr="00356D49" w:rsidRDefault="00581773" w:rsidP="00996CBA">
                <w:pPr>
                  <w:pStyle w:val="EssentialTraining"/>
                  <w:rPr>
                    <w:rStyle w:val="GeneralAviation"/>
                    <w:color w:val="auto"/>
                  </w:rPr>
                </w:pPr>
                <w:r w:rsidRPr="00356D49">
                  <w:rPr>
                    <w:rStyle w:val="GeneralAviation"/>
                    <w:color w:val="auto"/>
                  </w:rPr>
                  <w:t>Mayday, Pan Pan, Pan Pan Medical</w:t>
                </w:r>
              </w:p>
              <w:p w14:paraId="70930421" w14:textId="77777777" w:rsidR="00371E72" w:rsidRPr="00356D49" w:rsidRDefault="00581773" w:rsidP="00371E72">
                <w:pPr>
                  <w:pStyle w:val="TableNormal0"/>
                  <w:rPr>
                    <w:rStyle w:val="GeneralAviation"/>
                    <w:i/>
                    <w:iCs/>
                    <w:color w:val="auto"/>
                  </w:rPr>
                </w:pPr>
                <w:r w:rsidRPr="00356D49">
                  <w:rPr>
                    <w:rStyle w:val="GeneralAviation"/>
                    <w:i/>
                    <w:iCs/>
                    <w:color w:val="auto"/>
                  </w:rPr>
                  <w:t>Optional content: visual signals, etc.</w:t>
                </w:r>
              </w:p>
            </w:tc>
          </w:tr>
          <w:tr w:rsidR="00090094" w14:paraId="6F7A05EC" w14:textId="77777777" w:rsidTr="00090094">
            <w:trPr>
              <w:trHeight w:val="183"/>
            </w:trPr>
            <w:tc>
              <w:tcPr>
                <w:tcW w:w="5000" w:type="pct"/>
                <w:gridSpan w:val="5"/>
                <w:hideMark/>
              </w:tcPr>
              <w:p w14:paraId="0391125C" w14:textId="77777777" w:rsidR="00371E72" w:rsidRPr="00356D49" w:rsidRDefault="00581773" w:rsidP="00371E72">
                <w:pPr>
                  <w:pStyle w:val="TableHead"/>
                  <w:rPr>
                    <w:rStyle w:val="GeneralAviation"/>
                    <w:color w:val="auto"/>
                  </w:rPr>
                </w:pPr>
                <w:r w:rsidRPr="00356D49">
                  <w:rPr>
                    <w:rStyle w:val="GeneralAviation"/>
                    <w:color w:val="auto"/>
                  </w:rPr>
                  <w:t>Subtopic ATMB 1.5 — Air traffic advisory service</w:t>
                </w:r>
              </w:p>
            </w:tc>
          </w:tr>
          <w:tr w:rsidR="00090094" w14:paraId="5869AA11" w14:textId="77777777" w:rsidTr="00090094">
            <w:trPr>
              <w:trHeight w:val="567"/>
            </w:trPr>
            <w:tc>
              <w:tcPr>
                <w:tcW w:w="523" w:type="pct"/>
                <w:hideMark/>
              </w:tcPr>
              <w:p w14:paraId="374218E9"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7DC264F4" w14:textId="77777777" w:rsidR="00371E72" w:rsidRPr="00356D49" w:rsidRDefault="00581773" w:rsidP="00371E72">
                <w:pPr>
                  <w:pStyle w:val="TableNormal0"/>
                  <w:rPr>
                    <w:rStyle w:val="GeneralAviation"/>
                    <w:color w:val="auto"/>
                  </w:rPr>
                </w:pPr>
                <w:r w:rsidRPr="00356D49">
                  <w:rPr>
                    <w:rStyle w:val="GeneralAviation"/>
                    <w:color w:val="auto"/>
                  </w:rPr>
                  <w:t xml:space="preserve">1.5.1 </w:t>
                </w:r>
              </w:p>
            </w:tc>
            <w:tc>
              <w:tcPr>
                <w:tcW w:w="2085" w:type="pct"/>
                <w:hideMark/>
              </w:tcPr>
              <w:p w14:paraId="25A7DB54" w14:textId="77777777" w:rsidR="00371E72" w:rsidRPr="00356D49" w:rsidRDefault="00581773" w:rsidP="00371E72">
                <w:pPr>
                  <w:pStyle w:val="TableNormal0"/>
                  <w:rPr>
                    <w:rStyle w:val="GeneralAviation"/>
                    <w:color w:val="auto"/>
                  </w:rPr>
                </w:pPr>
                <w:r w:rsidRPr="00356D49">
                  <w:rPr>
                    <w:rStyle w:val="GeneralAviation"/>
                    <w:color w:val="auto"/>
                  </w:rPr>
                  <w:t>Define air traffic advisory service.</w:t>
                </w:r>
              </w:p>
            </w:tc>
            <w:tc>
              <w:tcPr>
                <w:tcW w:w="211" w:type="pct"/>
                <w:hideMark/>
              </w:tcPr>
              <w:p w14:paraId="3395F491"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1AD42A5B"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p>
            </w:tc>
          </w:tr>
          <w:tr w:rsidR="00090094" w14:paraId="62C3B58C" w14:textId="77777777" w:rsidTr="00090094">
            <w:trPr>
              <w:trHeight w:val="567"/>
            </w:trPr>
            <w:tc>
              <w:tcPr>
                <w:tcW w:w="523" w:type="pct"/>
                <w:hideMark/>
              </w:tcPr>
              <w:p w14:paraId="68AE332D"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7DEE3FDA" w14:textId="77777777" w:rsidR="00371E72" w:rsidRPr="00356D49" w:rsidRDefault="00581773" w:rsidP="00371E72">
                <w:pPr>
                  <w:pStyle w:val="TableNormal0"/>
                  <w:rPr>
                    <w:rStyle w:val="GeneralAviation"/>
                    <w:color w:val="auto"/>
                  </w:rPr>
                </w:pPr>
                <w:r w:rsidRPr="00356D49">
                  <w:rPr>
                    <w:rStyle w:val="GeneralAviation"/>
                    <w:color w:val="auto"/>
                  </w:rPr>
                  <w:t xml:space="preserve">1.5.2 </w:t>
                </w:r>
              </w:p>
            </w:tc>
            <w:tc>
              <w:tcPr>
                <w:tcW w:w="2085" w:type="pct"/>
                <w:hideMark/>
              </w:tcPr>
              <w:p w14:paraId="38148DB9" w14:textId="77777777" w:rsidR="00371E72" w:rsidRPr="00356D49" w:rsidRDefault="00581773" w:rsidP="00371E72">
                <w:pPr>
                  <w:pStyle w:val="TableNormal0"/>
                  <w:rPr>
                    <w:rStyle w:val="GeneralAviation"/>
                    <w:color w:val="auto"/>
                  </w:rPr>
                </w:pPr>
                <w:r w:rsidRPr="00356D49">
                  <w:rPr>
                    <w:rStyle w:val="GeneralAviation"/>
                    <w:color w:val="auto"/>
                  </w:rPr>
                  <w:t>State the scope of air traffic advisory service.</w:t>
                </w:r>
              </w:p>
            </w:tc>
            <w:tc>
              <w:tcPr>
                <w:tcW w:w="211" w:type="pct"/>
                <w:hideMark/>
              </w:tcPr>
              <w:p w14:paraId="078DD20B"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66BFAFAF"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00581773" w:rsidRPr="00356D49">
                  <w:rPr>
                    <w:rStyle w:val="GeneralAviation"/>
                    <w:color w:val="auto"/>
                  </w:rPr>
                  <w:br/>
                </w:r>
                <w:r w:rsidRPr="00356D49">
                  <w:rPr>
                    <w:rStyle w:val="GeneralAviation"/>
                    <w:color w:val="auto"/>
                  </w:rPr>
                  <w:t>Government of the Republic of Armenia Decision N 2054-L of December 7, 2023</w:t>
                </w:r>
              </w:p>
            </w:tc>
          </w:tr>
          <w:tr w:rsidR="00090094" w14:paraId="539607CC" w14:textId="77777777" w:rsidTr="00090094">
            <w:trPr>
              <w:trHeight w:val="567"/>
            </w:trPr>
            <w:tc>
              <w:tcPr>
                <w:tcW w:w="523" w:type="pct"/>
                <w:hideMark/>
              </w:tcPr>
              <w:p w14:paraId="0918A80F"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11F40604" w14:textId="77777777" w:rsidR="00371E72" w:rsidRPr="00356D49" w:rsidRDefault="00581773" w:rsidP="00371E72">
                <w:pPr>
                  <w:pStyle w:val="TableNormal0"/>
                  <w:rPr>
                    <w:rStyle w:val="GeneralAviation"/>
                    <w:color w:val="auto"/>
                  </w:rPr>
                </w:pPr>
                <w:r w:rsidRPr="00356D49">
                  <w:rPr>
                    <w:rStyle w:val="GeneralAviation"/>
                    <w:color w:val="auto"/>
                  </w:rPr>
                  <w:t xml:space="preserve">1.5.3 </w:t>
                </w:r>
              </w:p>
            </w:tc>
            <w:tc>
              <w:tcPr>
                <w:tcW w:w="2085" w:type="pct"/>
                <w:hideMark/>
              </w:tcPr>
              <w:p w14:paraId="599794A1" w14:textId="77777777" w:rsidR="00371E72" w:rsidRPr="00356D49" w:rsidRDefault="00581773" w:rsidP="00371E72">
                <w:pPr>
                  <w:pStyle w:val="TableNormal0"/>
                  <w:rPr>
                    <w:rStyle w:val="GeneralAviation"/>
                    <w:color w:val="auto"/>
                  </w:rPr>
                </w:pPr>
                <w:r w:rsidRPr="00356D49">
                  <w:rPr>
                    <w:rStyle w:val="GeneralAviation"/>
                    <w:color w:val="auto"/>
                  </w:rPr>
                  <w:t>Explain the responsibility for the provision of air traffic advisory service.</w:t>
                </w:r>
              </w:p>
            </w:tc>
            <w:tc>
              <w:tcPr>
                <w:tcW w:w="211" w:type="pct"/>
                <w:hideMark/>
              </w:tcPr>
              <w:p w14:paraId="272DC1C7"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81" w:type="pct"/>
                <w:gridSpan w:val="2"/>
                <w:hideMark/>
              </w:tcPr>
              <w:p w14:paraId="216FA83E" w14:textId="77777777" w:rsidR="00371E72" w:rsidRPr="00356D49" w:rsidRDefault="00356D49" w:rsidP="00996CBA">
                <w:pPr>
                  <w:pStyle w:val="EssentialTraining"/>
                  <w:rPr>
                    <w:rStyle w:val="GeneralAviation"/>
                    <w:color w:val="auto"/>
                  </w:rPr>
                </w:pPr>
                <w:r w:rsidRPr="00356D49">
                  <w:rPr>
                    <w:rStyle w:val="GeneralAviation"/>
                    <w:color w:val="auto"/>
                  </w:rPr>
                  <w:t>Government of the Republic of Armenia Decision N 821-N of June 2, 2022</w:t>
                </w:r>
                <w:r w:rsidR="00581773" w:rsidRPr="00356D49">
                  <w:rPr>
                    <w:rStyle w:val="GeneralAviation"/>
                    <w:color w:val="auto"/>
                  </w:rPr>
                  <w:t xml:space="preserve">, </w:t>
                </w:r>
                <w:r w:rsidR="00581773" w:rsidRPr="00356D49">
                  <w:rPr>
                    <w:rStyle w:val="GeneralAviation"/>
                    <w:color w:val="auto"/>
                  </w:rPr>
                  <w:br/>
                </w:r>
                <w:r w:rsidRPr="00356D49">
                  <w:rPr>
                    <w:rStyle w:val="GeneralAviation"/>
                    <w:color w:val="auto"/>
                  </w:rPr>
                  <w:t>Government of the Republic of Armenia Decision N 2054-L of December 7, 2023</w:t>
                </w:r>
              </w:p>
            </w:tc>
          </w:tr>
          <w:tr w:rsidR="00090094" w14:paraId="09A73041" w14:textId="77777777" w:rsidTr="00090094">
            <w:trPr>
              <w:trHeight w:val="21"/>
            </w:trPr>
            <w:tc>
              <w:tcPr>
                <w:tcW w:w="5000" w:type="pct"/>
                <w:gridSpan w:val="5"/>
                <w:hideMark/>
              </w:tcPr>
              <w:p w14:paraId="3DB5FC92" w14:textId="77777777" w:rsidR="00371E72" w:rsidRPr="00356D49" w:rsidRDefault="00581773" w:rsidP="00371E72">
                <w:pPr>
                  <w:pStyle w:val="TableHead"/>
                  <w:rPr>
                    <w:rStyle w:val="GeneralAviation"/>
                    <w:color w:val="auto"/>
                  </w:rPr>
                </w:pPr>
                <w:r w:rsidRPr="00356D49">
                  <w:rPr>
                    <w:rStyle w:val="GeneralAviation"/>
                    <w:color w:val="auto"/>
                  </w:rPr>
                  <w:t>Subtopic ATMB 1.6 — ATS system capacity and air traffic flow management (ATFM)</w:t>
                </w:r>
              </w:p>
            </w:tc>
          </w:tr>
          <w:tr w:rsidR="00090094" w14:paraId="767665C6" w14:textId="77777777" w:rsidTr="00090094">
            <w:trPr>
              <w:trHeight w:val="567"/>
            </w:trPr>
            <w:tc>
              <w:tcPr>
                <w:tcW w:w="523" w:type="pct"/>
                <w:hideMark/>
              </w:tcPr>
              <w:p w14:paraId="6DF2DE77"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194D658E" w14:textId="77777777" w:rsidR="00371E72" w:rsidRPr="00356D49" w:rsidRDefault="00581773" w:rsidP="00371E72">
                <w:pPr>
                  <w:pStyle w:val="TableNormal0"/>
                  <w:rPr>
                    <w:rStyle w:val="GeneralAviation"/>
                    <w:color w:val="auto"/>
                  </w:rPr>
                </w:pPr>
                <w:r w:rsidRPr="00356D49">
                  <w:rPr>
                    <w:rStyle w:val="GeneralAviation"/>
                    <w:color w:val="auto"/>
                  </w:rPr>
                  <w:t xml:space="preserve">1.6.1 </w:t>
                </w:r>
              </w:p>
            </w:tc>
            <w:tc>
              <w:tcPr>
                <w:tcW w:w="2085" w:type="pct"/>
                <w:hideMark/>
              </w:tcPr>
              <w:p w14:paraId="493DC8D5" w14:textId="77777777" w:rsidR="00371E72" w:rsidRPr="00356D49" w:rsidRDefault="00581773" w:rsidP="00371E72">
                <w:pPr>
                  <w:pStyle w:val="TableNormal0"/>
                  <w:rPr>
                    <w:rStyle w:val="GeneralAviation"/>
                    <w:color w:val="auto"/>
                  </w:rPr>
                </w:pPr>
                <w:r w:rsidRPr="00356D49">
                  <w:rPr>
                    <w:rStyle w:val="GeneralAviation"/>
                    <w:color w:val="auto"/>
                  </w:rPr>
                  <w:t>Define ATFM.</w:t>
                </w:r>
              </w:p>
            </w:tc>
            <w:tc>
              <w:tcPr>
                <w:tcW w:w="211" w:type="pct"/>
                <w:hideMark/>
              </w:tcPr>
              <w:p w14:paraId="624E81D2" w14:textId="77777777" w:rsidR="00371E72" w:rsidRPr="00356D49" w:rsidRDefault="00581773" w:rsidP="00371E72">
                <w:pPr>
                  <w:pStyle w:val="TableNormal0"/>
                  <w:rPr>
                    <w:rStyle w:val="GeneralAviation"/>
                    <w:color w:val="auto"/>
                  </w:rPr>
                </w:pPr>
                <w:r w:rsidRPr="00356D49">
                  <w:rPr>
                    <w:rStyle w:val="GeneralAviation"/>
                    <w:color w:val="auto"/>
                  </w:rPr>
                  <w:t>1</w:t>
                </w:r>
              </w:p>
            </w:tc>
            <w:tc>
              <w:tcPr>
                <w:tcW w:w="2181" w:type="pct"/>
                <w:gridSpan w:val="2"/>
                <w:hideMark/>
              </w:tcPr>
              <w:p w14:paraId="78D74B73" w14:textId="77777777" w:rsidR="00371E72" w:rsidRPr="00356D49" w:rsidRDefault="007D42B8" w:rsidP="00996CBA">
                <w:pPr>
                  <w:pStyle w:val="EssentialTraining"/>
                  <w:rPr>
                    <w:rStyle w:val="GeneralAviation"/>
                    <w:color w:val="auto"/>
                  </w:rPr>
                </w:pPr>
                <w:r>
                  <w:rPr>
                    <w:rStyle w:val="GeneralAviation"/>
                    <w:color w:val="auto"/>
                  </w:rPr>
                  <w:t>Government of the Republic of Armenia Decision N 633-N of April 8, 2004</w:t>
                </w:r>
              </w:p>
            </w:tc>
          </w:tr>
          <w:tr w:rsidR="00090094" w14:paraId="202DE9AB" w14:textId="77777777" w:rsidTr="00090094">
            <w:trPr>
              <w:trHeight w:val="567"/>
            </w:trPr>
            <w:tc>
              <w:tcPr>
                <w:tcW w:w="523" w:type="pct"/>
                <w:hideMark/>
              </w:tcPr>
              <w:p w14:paraId="372B4575" w14:textId="77777777" w:rsidR="00371E72" w:rsidRPr="00356D49" w:rsidRDefault="00581773" w:rsidP="00371E72">
                <w:pPr>
                  <w:pStyle w:val="TableNormal0"/>
                  <w:rPr>
                    <w:rStyle w:val="GeneralAviation"/>
                    <w:color w:val="auto"/>
                  </w:rPr>
                </w:pPr>
                <w:r w:rsidRPr="00356D49">
                  <w:rPr>
                    <w:rStyle w:val="GeneralAviation"/>
                    <w:color w:val="auto"/>
                  </w:rPr>
                  <w:lastRenderedPageBreak/>
                  <w:t>BASIC</w:t>
                </w:r>
                <w:r w:rsidRPr="00356D49">
                  <w:rPr>
                    <w:rStyle w:val="GeneralAviation"/>
                    <w:color w:val="auto"/>
                  </w:rPr>
                  <w:br/>
                  <w:t>ATMB</w:t>
                </w:r>
              </w:p>
              <w:p w14:paraId="12145BF8" w14:textId="77777777" w:rsidR="00371E72" w:rsidRPr="00356D49" w:rsidRDefault="00581773" w:rsidP="00371E72">
                <w:pPr>
                  <w:pStyle w:val="TableNormal0"/>
                  <w:rPr>
                    <w:rStyle w:val="GeneralAviation"/>
                    <w:color w:val="auto"/>
                  </w:rPr>
                </w:pPr>
                <w:r w:rsidRPr="00356D49">
                  <w:rPr>
                    <w:rStyle w:val="GeneralAviation"/>
                    <w:color w:val="auto"/>
                  </w:rPr>
                  <w:t xml:space="preserve">1.6.2 </w:t>
                </w:r>
              </w:p>
            </w:tc>
            <w:tc>
              <w:tcPr>
                <w:tcW w:w="2085" w:type="pct"/>
                <w:hideMark/>
              </w:tcPr>
              <w:p w14:paraId="3218F0FE" w14:textId="77777777" w:rsidR="00371E72" w:rsidRPr="00356D49" w:rsidRDefault="00581773" w:rsidP="00371E72">
                <w:pPr>
                  <w:pStyle w:val="TableNormal0"/>
                  <w:rPr>
                    <w:rStyle w:val="GeneralAviation"/>
                    <w:color w:val="auto"/>
                  </w:rPr>
                </w:pPr>
                <w:r w:rsidRPr="00356D49">
                  <w:rPr>
                    <w:rStyle w:val="GeneralAviation"/>
                    <w:color w:val="auto"/>
                  </w:rPr>
                  <w:t>Describe the scope of air traffic flow and capacity management (ATFCM).</w:t>
                </w:r>
              </w:p>
            </w:tc>
            <w:tc>
              <w:tcPr>
                <w:tcW w:w="215" w:type="pct"/>
                <w:gridSpan w:val="2"/>
                <w:hideMark/>
              </w:tcPr>
              <w:p w14:paraId="01E20716"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77" w:type="pct"/>
                <w:hideMark/>
              </w:tcPr>
              <w:p w14:paraId="57367D0E" w14:textId="77777777" w:rsidR="00371E72" w:rsidRPr="00356D49" w:rsidRDefault="00356D49" w:rsidP="00BC3D53">
                <w:pPr>
                  <w:pStyle w:val="EssentialTraining"/>
                  <w:rPr>
                    <w:rStyle w:val="GeneralAviation"/>
                    <w:color w:val="auto"/>
                  </w:rPr>
                </w:pPr>
                <w:r>
                  <w:rPr>
                    <w:rStyle w:val="GeneralAviation"/>
                    <w:color w:val="auto"/>
                  </w:rPr>
                  <w:t>Government of the Republic of Armenia Decision N 505-N of April 8, 2021</w:t>
                </w:r>
              </w:p>
              <w:p w14:paraId="6068666A" w14:textId="77777777" w:rsidR="00371E72" w:rsidRPr="00356D49" w:rsidRDefault="00356D49" w:rsidP="00BC3D53">
                <w:pPr>
                  <w:pStyle w:val="EssentialTraining"/>
                  <w:rPr>
                    <w:rStyle w:val="GeneralAviation"/>
                    <w:color w:val="auto"/>
                  </w:rPr>
                </w:pPr>
                <w:r>
                  <w:rPr>
                    <w:rStyle w:val="GeneralAviation"/>
                    <w:color w:val="auto"/>
                  </w:rPr>
                  <w:t>Government of the Republic of Armenia Decision N 1937-L of November 30, 2023</w:t>
                </w:r>
                <w:r w:rsidR="00581773" w:rsidRPr="00356D49">
                  <w:rPr>
                    <w:rStyle w:val="GeneralAviation"/>
                    <w:color w:val="auto"/>
                  </w:rPr>
                  <w:br/>
                  <w:t xml:space="preserve">ICAO Doc 4444, </w:t>
                </w:r>
                <w:r w:rsidR="00581773" w:rsidRPr="00356D49">
                  <w:rPr>
                    <w:rStyle w:val="GeneralAviation"/>
                    <w:color w:val="auto"/>
                  </w:rPr>
                  <w:br/>
                  <w:t>EUROCONTROL ATFCM Users Manual</w:t>
                </w:r>
              </w:p>
            </w:tc>
          </w:tr>
          <w:tr w:rsidR="00090094" w14:paraId="1C3B9791" w14:textId="77777777" w:rsidTr="00090094">
            <w:trPr>
              <w:trHeight w:val="567"/>
            </w:trPr>
            <w:tc>
              <w:tcPr>
                <w:tcW w:w="523" w:type="pct"/>
                <w:hideMark/>
              </w:tcPr>
              <w:p w14:paraId="1C6A13F3" w14:textId="77777777" w:rsidR="00371E72" w:rsidRPr="00356D49" w:rsidRDefault="00581773" w:rsidP="00371E72">
                <w:pPr>
                  <w:pStyle w:val="TableNormal0"/>
                  <w:rPr>
                    <w:rStyle w:val="GeneralAviation"/>
                    <w:color w:val="auto"/>
                  </w:rPr>
                </w:pPr>
                <w:r w:rsidRPr="00356D49">
                  <w:rPr>
                    <w:rStyle w:val="GeneralAviation"/>
                    <w:color w:val="auto"/>
                  </w:rPr>
                  <w:t>BASIC</w:t>
                </w:r>
                <w:r w:rsidRPr="00356D49">
                  <w:rPr>
                    <w:rStyle w:val="GeneralAviation"/>
                    <w:color w:val="auto"/>
                  </w:rPr>
                  <w:br/>
                  <w:t>ATMB</w:t>
                </w:r>
              </w:p>
              <w:p w14:paraId="2C8C080D" w14:textId="77777777" w:rsidR="00371E72" w:rsidRPr="00356D49" w:rsidRDefault="00581773" w:rsidP="00371E72">
                <w:pPr>
                  <w:pStyle w:val="TableNormal0"/>
                  <w:rPr>
                    <w:rStyle w:val="GeneralAviation"/>
                    <w:color w:val="auto"/>
                  </w:rPr>
                </w:pPr>
                <w:r w:rsidRPr="00356D49">
                  <w:rPr>
                    <w:rStyle w:val="GeneralAviation"/>
                    <w:color w:val="auto"/>
                  </w:rPr>
                  <w:t xml:space="preserve">1.6.3 </w:t>
                </w:r>
              </w:p>
            </w:tc>
            <w:tc>
              <w:tcPr>
                <w:tcW w:w="2085" w:type="pct"/>
                <w:hideMark/>
              </w:tcPr>
              <w:p w14:paraId="131DAC19" w14:textId="77777777" w:rsidR="00371E72" w:rsidRPr="00356D49" w:rsidRDefault="00581773" w:rsidP="00371E72">
                <w:pPr>
                  <w:pStyle w:val="TableNormal0"/>
                  <w:rPr>
                    <w:rStyle w:val="GeneralAviation"/>
                    <w:color w:val="auto"/>
                  </w:rPr>
                </w:pPr>
                <w:r w:rsidRPr="00356D49">
                  <w:rPr>
                    <w:rStyle w:val="GeneralAviation"/>
                    <w:color w:val="auto"/>
                  </w:rPr>
                  <w:t>Explain the responsibility for the provision of ATFCM.</w:t>
                </w:r>
              </w:p>
            </w:tc>
            <w:tc>
              <w:tcPr>
                <w:tcW w:w="215" w:type="pct"/>
                <w:gridSpan w:val="2"/>
                <w:hideMark/>
              </w:tcPr>
              <w:p w14:paraId="745FF898" w14:textId="77777777" w:rsidR="00371E72" w:rsidRPr="00356D49" w:rsidRDefault="00581773" w:rsidP="00371E72">
                <w:pPr>
                  <w:pStyle w:val="TableNormal0"/>
                  <w:rPr>
                    <w:rStyle w:val="GeneralAviation"/>
                    <w:color w:val="auto"/>
                  </w:rPr>
                </w:pPr>
                <w:r w:rsidRPr="00356D49">
                  <w:rPr>
                    <w:rStyle w:val="GeneralAviation"/>
                    <w:color w:val="auto"/>
                  </w:rPr>
                  <w:t>2</w:t>
                </w:r>
              </w:p>
            </w:tc>
            <w:tc>
              <w:tcPr>
                <w:tcW w:w="2177" w:type="pct"/>
                <w:hideMark/>
              </w:tcPr>
              <w:p w14:paraId="20D0E44B" w14:textId="77777777" w:rsidR="00371E72" w:rsidRPr="00356D49" w:rsidRDefault="00356D49" w:rsidP="00BC3D53">
                <w:pPr>
                  <w:pStyle w:val="EssentialTraining"/>
                  <w:rPr>
                    <w:rStyle w:val="GeneralAviation"/>
                    <w:color w:val="auto"/>
                  </w:rPr>
                </w:pPr>
                <w:r>
                  <w:rPr>
                    <w:rStyle w:val="GeneralAviation"/>
                    <w:color w:val="auto"/>
                  </w:rPr>
                  <w:t>Government of the Republic of Armenia Decision N 505-N of April 8, 2021</w:t>
                </w:r>
              </w:p>
              <w:p w14:paraId="08D2DB81" w14:textId="77777777" w:rsidR="00371E72" w:rsidRPr="00356D49" w:rsidRDefault="00356D49" w:rsidP="00BC3D53">
                <w:pPr>
                  <w:pStyle w:val="EssentialTraining"/>
                  <w:rPr>
                    <w:rStyle w:val="GeneralAviation"/>
                    <w:color w:val="auto"/>
                  </w:rPr>
                </w:pPr>
                <w:r>
                  <w:rPr>
                    <w:rStyle w:val="GeneralAviation"/>
                    <w:color w:val="auto"/>
                  </w:rPr>
                  <w:t>Government of the Republic of Armenia Decision N 1937-L of November 30, 2023</w:t>
                </w:r>
                <w:r w:rsidR="00581773" w:rsidRPr="00356D49">
                  <w:rPr>
                    <w:rStyle w:val="GeneralAviation"/>
                    <w:color w:val="auto"/>
                  </w:rPr>
                  <w:br/>
                  <w:t xml:space="preserve">ICAO Doc 4444, </w:t>
                </w:r>
                <w:r w:rsidR="00581773" w:rsidRPr="00356D49">
                  <w:rPr>
                    <w:rStyle w:val="GeneralAviation"/>
                    <w:color w:val="auto"/>
                  </w:rPr>
                  <w:br/>
                  <w:t>EUROCONTROL ATFCM Users Manual</w:t>
                </w:r>
              </w:p>
            </w:tc>
          </w:tr>
          <w:tr w:rsidR="00090094" w14:paraId="0A395730" w14:textId="77777777" w:rsidTr="00090094">
            <w:trPr>
              <w:trHeight w:val="567"/>
            </w:trPr>
            <w:tc>
              <w:tcPr>
                <w:tcW w:w="523" w:type="pct"/>
                <w:hideMark/>
              </w:tcPr>
              <w:p w14:paraId="353255E4" w14:textId="77777777" w:rsidR="00371E72" w:rsidRPr="007D42B8" w:rsidRDefault="00581773" w:rsidP="00371E72">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6715D8DA" w14:textId="77777777" w:rsidR="00371E72" w:rsidRPr="007D42B8" w:rsidRDefault="00581773" w:rsidP="00371E72">
                <w:pPr>
                  <w:pStyle w:val="TableNormal0"/>
                  <w:rPr>
                    <w:rStyle w:val="GeneralAviation"/>
                    <w:color w:val="auto"/>
                  </w:rPr>
                </w:pPr>
                <w:r w:rsidRPr="007D42B8">
                  <w:rPr>
                    <w:rStyle w:val="GeneralAviation"/>
                    <w:color w:val="auto"/>
                  </w:rPr>
                  <w:t xml:space="preserve">1.6.4 </w:t>
                </w:r>
              </w:p>
            </w:tc>
            <w:tc>
              <w:tcPr>
                <w:tcW w:w="2085" w:type="pct"/>
                <w:hideMark/>
              </w:tcPr>
              <w:p w14:paraId="4C2D18E8" w14:textId="77777777" w:rsidR="00371E72" w:rsidRPr="007D42B8" w:rsidRDefault="00581773" w:rsidP="00371E72">
                <w:pPr>
                  <w:pStyle w:val="TableNormal0"/>
                  <w:rPr>
                    <w:rStyle w:val="GeneralAviation"/>
                    <w:color w:val="auto"/>
                  </w:rPr>
                </w:pPr>
                <w:r w:rsidRPr="007D42B8">
                  <w:rPr>
                    <w:rStyle w:val="GeneralAviation"/>
                    <w:color w:val="auto"/>
                  </w:rPr>
                  <w:t>List the methods of providing ATFCM.</w:t>
                </w:r>
              </w:p>
            </w:tc>
            <w:tc>
              <w:tcPr>
                <w:tcW w:w="215" w:type="pct"/>
                <w:gridSpan w:val="2"/>
                <w:hideMark/>
              </w:tcPr>
              <w:p w14:paraId="792163D4" w14:textId="77777777" w:rsidR="00371E72" w:rsidRPr="007D42B8" w:rsidRDefault="00581773" w:rsidP="00371E72">
                <w:pPr>
                  <w:pStyle w:val="TableNormal0"/>
                  <w:rPr>
                    <w:rStyle w:val="GeneralAviation"/>
                    <w:color w:val="auto"/>
                  </w:rPr>
                </w:pPr>
                <w:r w:rsidRPr="007D42B8">
                  <w:rPr>
                    <w:rStyle w:val="GeneralAviation"/>
                    <w:color w:val="auto"/>
                  </w:rPr>
                  <w:t>1</w:t>
                </w:r>
              </w:p>
            </w:tc>
            <w:tc>
              <w:tcPr>
                <w:tcW w:w="2177" w:type="pct"/>
                <w:hideMark/>
              </w:tcPr>
              <w:p w14:paraId="10FFBD45" w14:textId="77777777" w:rsidR="00371E72" w:rsidRPr="007D42B8" w:rsidRDefault="00356D49" w:rsidP="00BC3D53">
                <w:pPr>
                  <w:pStyle w:val="EssentialTraining"/>
                  <w:rPr>
                    <w:rStyle w:val="GeneralAviation"/>
                    <w:color w:val="auto"/>
                  </w:rPr>
                </w:pPr>
                <w:r w:rsidRPr="007D42B8">
                  <w:rPr>
                    <w:rStyle w:val="GeneralAviation"/>
                    <w:color w:val="auto"/>
                  </w:rPr>
                  <w:t>Government of the Republic of Armenia Decision N 505-N of April 8, 2021</w:t>
                </w:r>
              </w:p>
              <w:p w14:paraId="3E0CC048" w14:textId="77777777" w:rsidR="00371E72" w:rsidRPr="007D42B8" w:rsidRDefault="00356D49" w:rsidP="00BC3D53">
                <w:pPr>
                  <w:pStyle w:val="EssentialTraining"/>
                  <w:rPr>
                    <w:rStyle w:val="GeneralAviation"/>
                    <w:color w:val="auto"/>
                  </w:rPr>
                </w:pPr>
                <w:r w:rsidRPr="007D42B8">
                  <w:rPr>
                    <w:rStyle w:val="GeneralAviation"/>
                    <w:color w:val="auto"/>
                  </w:rPr>
                  <w:t>Government of the Republic of Armenia Decision N 1937-L of November 30, 2023</w:t>
                </w:r>
                <w:r w:rsidR="00581773" w:rsidRPr="007D42B8">
                  <w:rPr>
                    <w:rStyle w:val="GeneralAviation"/>
                    <w:color w:val="auto"/>
                  </w:rPr>
                  <w:br/>
                  <w:t>EUROCONTROL ATFCM Users Manual</w:t>
                </w:r>
              </w:p>
            </w:tc>
          </w:tr>
          <w:tr w:rsidR="00090094" w14:paraId="28EF97C9" w14:textId="77777777" w:rsidTr="00090094">
            <w:trPr>
              <w:trHeight w:val="21"/>
            </w:trPr>
            <w:tc>
              <w:tcPr>
                <w:tcW w:w="5000" w:type="pct"/>
                <w:gridSpan w:val="5"/>
                <w:hideMark/>
              </w:tcPr>
              <w:p w14:paraId="54D2756C" w14:textId="77777777" w:rsidR="00371E72" w:rsidRPr="007D42B8" w:rsidRDefault="00581773" w:rsidP="00371E72">
                <w:pPr>
                  <w:pStyle w:val="TableHead"/>
                  <w:rPr>
                    <w:rStyle w:val="GeneralAviation"/>
                    <w:color w:val="auto"/>
                  </w:rPr>
                </w:pPr>
                <w:r w:rsidRPr="007D42B8">
                  <w:rPr>
                    <w:rStyle w:val="GeneralAviation"/>
                    <w:color w:val="auto"/>
                  </w:rPr>
                  <w:t>Subtopic ATMB 1.7 — Airspace management (ASM)</w:t>
                </w:r>
              </w:p>
            </w:tc>
          </w:tr>
          <w:tr w:rsidR="00090094" w14:paraId="5DE6FAE4" w14:textId="77777777" w:rsidTr="00090094">
            <w:trPr>
              <w:trHeight w:val="567"/>
            </w:trPr>
            <w:tc>
              <w:tcPr>
                <w:tcW w:w="523" w:type="pct"/>
                <w:hideMark/>
              </w:tcPr>
              <w:p w14:paraId="0A9ED4E9" w14:textId="77777777" w:rsidR="00371E72" w:rsidRPr="007D42B8" w:rsidRDefault="00581773" w:rsidP="00371E72">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A5AAEC9" w14:textId="77777777" w:rsidR="00371E72" w:rsidRPr="007D42B8" w:rsidRDefault="00581773" w:rsidP="00371E72">
                <w:pPr>
                  <w:pStyle w:val="TableNormal0"/>
                  <w:rPr>
                    <w:rStyle w:val="GeneralAviation"/>
                    <w:color w:val="auto"/>
                  </w:rPr>
                </w:pPr>
                <w:r w:rsidRPr="007D42B8">
                  <w:rPr>
                    <w:rStyle w:val="GeneralAviation"/>
                    <w:color w:val="auto"/>
                  </w:rPr>
                  <w:t xml:space="preserve">1.7.1 </w:t>
                </w:r>
              </w:p>
            </w:tc>
            <w:tc>
              <w:tcPr>
                <w:tcW w:w="2085" w:type="pct"/>
                <w:hideMark/>
              </w:tcPr>
              <w:p w14:paraId="53F01B14" w14:textId="77777777" w:rsidR="00371E72" w:rsidRPr="007D42B8" w:rsidRDefault="00581773" w:rsidP="00371E72">
                <w:pPr>
                  <w:pStyle w:val="TableNormal0"/>
                  <w:rPr>
                    <w:rStyle w:val="GeneralAviation"/>
                    <w:color w:val="auto"/>
                  </w:rPr>
                </w:pPr>
                <w:r w:rsidRPr="007D42B8">
                  <w:rPr>
                    <w:rStyle w:val="GeneralAviation"/>
                    <w:color w:val="auto"/>
                  </w:rPr>
                  <w:t>Define ASM.</w:t>
                </w:r>
              </w:p>
            </w:tc>
            <w:tc>
              <w:tcPr>
                <w:tcW w:w="215" w:type="pct"/>
                <w:gridSpan w:val="2"/>
                <w:hideMark/>
              </w:tcPr>
              <w:p w14:paraId="3D4BA1BC" w14:textId="77777777" w:rsidR="00371E72" w:rsidRPr="007D42B8" w:rsidRDefault="00581773" w:rsidP="00371E72">
                <w:pPr>
                  <w:pStyle w:val="TableNormal0"/>
                  <w:rPr>
                    <w:rStyle w:val="GeneralAviation"/>
                    <w:color w:val="auto"/>
                  </w:rPr>
                </w:pPr>
                <w:r w:rsidRPr="007D42B8">
                  <w:rPr>
                    <w:rStyle w:val="GeneralAviation"/>
                    <w:color w:val="auto"/>
                  </w:rPr>
                  <w:t>1</w:t>
                </w:r>
              </w:p>
            </w:tc>
            <w:tc>
              <w:tcPr>
                <w:tcW w:w="2177" w:type="pct"/>
                <w:hideMark/>
              </w:tcPr>
              <w:p w14:paraId="1988907A" w14:textId="77777777" w:rsidR="00371E72" w:rsidRPr="007D42B8" w:rsidRDefault="007D42B8" w:rsidP="00BC3D53">
                <w:pPr>
                  <w:pStyle w:val="EssentialTraining"/>
                  <w:rPr>
                    <w:rStyle w:val="GeneralAviation"/>
                    <w:color w:val="auto"/>
                  </w:rPr>
                </w:pPr>
                <w:r w:rsidRPr="007D42B8">
                  <w:rPr>
                    <w:rStyle w:val="GeneralAviation"/>
                    <w:color w:val="auto"/>
                  </w:rPr>
                  <w:t>Government of the Republic of Armenia Decision N 633-N of April 8, 2004</w:t>
                </w:r>
              </w:p>
              <w:p w14:paraId="271B505E" w14:textId="77777777" w:rsidR="00371E72" w:rsidRPr="007D42B8" w:rsidRDefault="00581773" w:rsidP="00371E72">
                <w:pPr>
                  <w:pStyle w:val="TableNormal0"/>
                  <w:rPr>
                    <w:rStyle w:val="GeneralAviation"/>
                    <w:i/>
                    <w:iCs/>
                    <w:color w:val="auto"/>
                  </w:rPr>
                </w:pPr>
                <w:r w:rsidRPr="007D42B8">
                  <w:rPr>
                    <w:rStyle w:val="GeneralAviation"/>
                    <w:i/>
                    <w:iCs/>
                    <w:color w:val="auto"/>
                  </w:rPr>
                  <w:t xml:space="preserve">Optional content: </w:t>
                </w:r>
                <w:r w:rsidR="007D42B8" w:rsidRPr="007D42B8">
                  <w:rPr>
                    <w:rStyle w:val="GeneralAviation"/>
                    <w:i/>
                    <w:iCs/>
                    <w:color w:val="auto"/>
                  </w:rPr>
                  <w:t>Government of the Republic of Armenia Decision N 1937-L of November 30, 2023</w:t>
                </w:r>
                <w:r w:rsidRPr="007D42B8">
                  <w:rPr>
                    <w:rStyle w:val="GeneralAviation"/>
                    <w:i/>
                    <w:iCs/>
                    <w:color w:val="auto"/>
                    <w:vertAlign w:val="superscript"/>
                  </w:rPr>
                  <w:footnoteReference w:id="5"/>
                </w:r>
              </w:p>
            </w:tc>
          </w:tr>
          <w:tr w:rsidR="00090094" w14:paraId="62D4408F" w14:textId="77777777" w:rsidTr="00090094">
            <w:trPr>
              <w:trHeight w:val="567"/>
            </w:trPr>
            <w:tc>
              <w:tcPr>
                <w:tcW w:w="523" w:type="pct"/>
                <w:hideMark/>
              </w:tcPr>
              <w:p w14:paraId="0133E761" w14:textId="77777777" w:rsidR="00371E72" w:rsidRPr="007D42B8" w:rsidRDefault="00581773" w:rsidP="00371E72">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3F4032F4" w14:textId="77777777" w:rsidR="00371E72" w:rsidRPr="007D42B8" w:rsidRDefault="00581773" w:rsidP="00371E72">
                <w:pPr>
                  <w:pStyle w:val="TableNormal0"/>
                  <w:rPr>
                    <w:rStyle w:val="GeneralAviation"/>
                    <w:color w:val="auto"/>
                  </w:rPr>
                </w:pPr>
                <w:r w:rsidRPr="007D42B8">
                  <w:rPr>
                    <w:rStyle w:val="GeneralAviation"/>
                    <w:color w:val="auto"/>
                  </w:rPr>
                  <w:t xml:space="preserve">1.7.2 </w:t>
                </w:r>
              </w:p>
            </w:tc>
            <w:tc>
              <w:tcPr>
                <w:tcW w:w="2085" w:type="pct"/>
                <w:hideMark/>
              </w:tcPr>
              <w:p w14:paraId="1CEF95C2" w14:textId="77777777" w:rsidR="00371E72" w:rsidRPr="007D42B8" w:rsidRDefault="00581773" w:rsidP="00371E72">
                <w:pPr>
                  <w:pStyle w:val="TableNormal0"/>
                  <w:rPr>
                    <w:rStyle w:val="GeneralAviation"/>
                    <w:color w:val="auto"/>
                  </w:rPr>
                </w:pPr>
                <w:r w:rsidRPr="007D42B8">
                  <w:rPr>
                    <w:rStyle w:val="GeneralAviation"/>
                    <w:color w:val="auto"/>
                  </w:rPr>
                  <w:t>Describe the scope of ASM.</w:t>
                </w:r>
              </w:p>
            </w:tc>
            <w:tc>
              <w:tcPr>
                <w:tcW w:w="215" w:type="pct"/>
                <w:gridSpan w:val="2"/>
                <w:hideMark/>
              </w:tcPr>
              <w:p w14:paraId="2E50ED9F" w14:textId="77777777" w:rsidR="00371E72" w:rsidRPr="007D42B8" w:rsidRDefault="00581773" w:rsidP="00371E72">
                <w:pPr>
                  <w:pStyle w:val="TableNormal0"/>
                  <w:rPr>
                    <w:rStyle w:val="GeneralAviation"/>
                    <w:color w:val="auto"/>
                  </w:rPr>
                </w:pPr>
                <w:r w:rsidRPr="007D42B8">
                  <w:rPr>
                    <w:rStyle w:val="GeneralAviation"/>
                    <w:color w:val="auto"/>
                  </w:rPr>
                  <w:t>2</w:t>
                </w:r>
              </w:p>
            </w:tc>
            <w:tc>
              <w:tcPr>
                <w:tcW w:w="2177" w:type="pct"/>
                <w:hideMark/>
              </w:tcPr>
              <w:p w14:paraId="71B8C4CD" w14:textId="77777777" w:rsidR="00371E72" w:rsidRPr="007D42B8" w:rsidRDefault="007D42B8" w:rsidP="00BC3D53">
                <w:pPr>
                  <w:pStyle w:val="EssentialTraining"/>
                  <w:rPr>
                    <w:rStyle w:val="GeneralAviation"/>
                    <w:color w:val="auto"/>
                  </w:rPr>
                </w:pPr>
                <w:r w:rsidRPr="007D42B8">
                  <w:rPr>
                    <w:rStyle w:val="GeneralAviation"/>
                    <w:color w:val="auto"/>
                  </w:rPr>
                  <w:t>Government of the Republic of Armenia Decision N 1937-L of November 30, 2023</w:t>
                </w:r>
              </w:p>
              <w:p w14:paraId="5862D6B8" w14:textId="77777777" w:rsidR="00371E72" w:rsidRPr="007D42B8" w:rsidRDefault="00581773" w:rsidP="00371E72">
                <w:pPr>
                  <w:pStyle w:val="TableNormal0"/>
                  <w:rPr>
                    <w:rStyle w:val="GeneralAviation"/>
                    <w:i/>
                    <w:iCs/>
                    <w:color w:val="auto"/>
                  </w:rPr>
                </w:pPr>
                <w:r w:rsidRPr="007D42B8">
                  <w:rPr>
                    <w:rStyle w:val="GeneralAviation"/>
                    <w:i/>
                    <w:iCs/>
                    <w:color w:val="auto"/>
                  </w:rPr>
                  <w:t>Optional content: FABs, EUROCONTROL Specification for the application of the FUA</w:t>
                </w:r>
              </w:p>
            </w:tc>
          </w:tr>
          <w:tr w:rsidR="00090094" w14:paraId="6AE4EC4E" w14:textId="77777777" w:rsidTr="00090094">
            <w:trPr>
              <w:trHeight w:val="567"/>
            </w:trPr>
            <w:tc>
              <w:tcPr>
                <w:tcW w:w="523" w:type="pct"/>
                <w:hideMark/>
              </w:tcPr>
              <w:p w14:paraId="03BDA77D" w14:textId="77777777" w:rsidR="00371E72" w:rsidRPr="007D42B8" w:rsidRDefault="00581773" w:rsidP="00371E72">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1DCF0B5A" w14:textId="77777777" w:rsidR="00371E72" w:rsidRPr="007D42B8" w:rsidRDefault="00581773" w:rsidP="00371E72">
                <w:pPr>
                  <w:pStyle w:val="TableNormal0"/>
                  <w:rPr>
                    <w:rStyle w:val="GeneralAviation"/>
                    <w:color w:val="auto"/>
                  </w:rPr>
                </w:pPr>
                <w:r w:rsidRPr="007D42B8">
                  <w:rPr>
                    <w:rStyle w:val="GeneralAviation"/>
                    <w:color w:val="auto"/>
                  </w:rPr>
                  <w:t xml:space="preserve">1.7.3 </w:t>
                </w:r>
              </w:p>
            </w:tc>
            <w:tc>
              <w:tcPr>
                <w:tcW w:w="2085" w:type="pct"/>
                <w:hideMark/>
              </w:tcPr>
              <w:p w14:paraId="2AF3443A" w14:textId="77777777" w:rsidR="00371E72" w:rsidRPr="007D42B8" w:rsidRDefault="00581773" w:rsidP="00371E72">
                <w:pPr>
                  <w:pStyle w:val="TableNormal0"/>
                  <w:rPr>
                    <w:rStyle w:val="GeneralAviation"/>
                    <w:color w:val="auto"/>
                  </w:rPr>
                </w:pPr>
                <w:r w:rsidRPr="007D42B8">
                  <w:rPr>
                    <w:rStyle w:val="GeneralAviation"/>
                    <w:color w:val="auto"/>
                  </w:rPr>
                  <w:t>Explain the responsibility for the provision of ASM.</w:t>
                </w:r>
              </w:p>
            </w:tc>
            <w:tc>
              <w:tcPr>
                <w:tcW w:w="215" w:type="pct"/>
                <w:gridSpan w:val="2"/>
                <w:hideMark/>
              </w:tcPr>
              <w:p w14:paraId="518D3851" w14:textId="77777777" w:rsidR="00371E72" w:rsidRPr="007D42B8" w:rsidRDefault="00581773" w:rsidP="00371E72">
                <w:pPr>
                  <w:pStyle w:val="TableNormal0"/>
                  <w:rPr>
                    <w:rStyle w:val="GeneralAviation"/>
                    <w:color w:val="auto"/>
                  </w:rPr>
                </w:pPr>
                <w:r w:rsidRPr="007D42B8">
                  <w:rPr>
                    <w:rStyle w:val="GeneralAviation"/>
                    <w:color w:val="auto"/>
                  </w:rPr>
                  <w:t>2</w:t>
                </w:r>
              </w:p>
            </w:tc>
            <w:tc>
              <w:tcPr>
                <w:tcW w:w="2177" w:type="pct"/>
                <w:hideMark/>
              </w:tcPr>
              <w:p w14:paraId="31B64DB3" w14:textId="77777777" w:rsidR="000A5EA9" w:rsidRPr="007D42B8" w:rsidRDefault="007D42B8" w:rsidP="00BC3D53">
                <w:pPr>
                  <w:pStyle w:val="EssentialTraining"/>
                  <w:rPr>
                    <w:rStyle w:val="GeneralAviation"/>
                    <w:color w:val="auto"/>
                  </w:rPr>
                </w:pPr>
                <w:r w:rsidRPr="007D42B8">
                  <w:rPr>
                    <w:rStyle w:val="GeneralAviation"/>
                    <w:color w:val="auto"/>
                  </w:rPr>
                  <w:t>Government of the Republic of Armenia Decision N 1937-L of November 30, 2023</w:t>
                </w:r>
              </w:p>
              <w:p w14:paraId="39CF9070" w14:textId="77777777" w:rsidR="00371E72" w:rsidRPr="007D42B8" w:rsidRDefault="00581773" w:rsidP="00371E72">
                <w:pPr>
                  <w:pStyle w:val="TableNormal0"/>
                  <w:rPr>
                    <w:rStyle w:val="GeneralAviation"/>
                    <w:i/>
                    <w:iCs/>
                    <w:color w:val="auto"/>
                  </w:rPr>
                </w:pPr>
                <w:r w:rsidRPr="007D42B8">
                  <w:rPr>
                    <w:rStyle w:val="GeneralAviation"/>
                    <w:i/>
                    <w:iCs/>
                    <w:color w:val="auto"/>
                  </w:rPr>
                  <w:t>Optional content: EUROCONTROL Specification for the application of the FUA</w:t>
                </w:r>
              </w:p>
            </w:tc>
          </w:tr>
          <w:tr w:rsidR="00090094" w14:paraId="7D8E98EA" w14:textId="77777777" w:rsidTr="00090094">
            <w:trPr>
              <w:trHeight w:val="567"/>
            </w:trPr>
            <w:tc>
              <w:tcPr>
                <w:tcW w:w="523" w:type="pct"/>
                <w:hideMark/>
              </w:tcPr>
              <w:p w14:paraId="6B4A6172" w14:textId="77777777" w:rsidR="00371E72" w:rsidRPr="007D42B8" w:rsidRDefault="00581773" w:rsidP="00371E72">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1F894F06" w14:textId="77777777" w:rsidR="00371E72" w:rsidRPr="007D42B8" w:rsidRDefault="00581773" w:rsidP="00371E72">
                <w:pPr>
                  <w:pStyle w:val="TableNormal0"/>
                  <w:rPr>
                    <w:rStyle w:val="GeneralAviation"/>
                    <w:color w:val="auto"/>
                  </w:rPr>
                </w:pPr>
                <w:r w:rsidRPr="007D42B8">
                  <w:rPr>
                    <w:rStyle w:val="GeneralAviation"/>
                    <w:color w:val="auto"/>
                  </w:rPr>
                  <w:t xml:space="preserve">1.7.4 </w:t>
                </w:r>
              </w:p>
            </w:tc>
            <w:tc>
              <w:tcPr>
                <w:tcW w:w="2085" w:type="pct"/>
                <w:hideMark/>
              </w:tcPr>
              <w:p w14:paraId="71A94F5A" w14:textId="77777777" w:rsidR="00371E72" w:rsidRPr="007D42B8" w:rsidRDefault="00581773" w:rsidP="00371E72">
                <w:pPr>
                  <w:pStyle w:val="TableNormal0"/>
                  <w:rPr>
                    <w:rStyle w:val="GeneralAviation"/>
                    <w:color w:val="auto"/>
                  </w:rPr>
                </w:pPr>
                <w:r w:rsidRPr="007D42B8">
                  <w:rPr>
                    <w:rStyle w:val="GeneralAviation"/>
                    <w:color w:val="auto"/>
                  </w:rPr>
                  <w:t>State the methods of managing airspace.</w:t>
                </w:r>
              </w:p>
            </w:tc>
            <w:tc>
              <w:tcPr>
                <w:tcW w:w="215" w:type="pct"/>
                <w:gridSpan w:val="2"/>
                <w:hideMark/>
              </w:tcPr>
              <w:p w14:paraId="0756160D" w14:textId="77777777" w:rsidR="00371E72" w:rsidRPr="007D42B8" w:rsidRDefault="00581773" w:rsidP="00371E72">
                <w:pPr>
                  <w:pStyle w:val="TableNormal0"/>
                  <w:rPr>
                    <w:rStyle w:val="GeneralAviation"/>
                    <w:color w:val="auto"/>
                  </w:rPr>
                </w:pPr>
                <w:r w:rsidRPr="007D42B8">
                  <w:rPr>
                    <w:rStyle w:val="GeneralAviation"/>
                    <w:color w:val="auto"/>
                  </w:rPr>
                  <w:t>1</w:t>
                </w:r>
              </w:p>
            </w:tc>
            <w:tc>
              <w:tcPr>
                <w:tcW w:w="2177" w:type="pct"/>
                <w:hideMark/>
              </w:tcPr>
              <w:p w14:paraId="0C98A8FF" w14:textId="77777777" w:rsidR="000A5EA9" w:rsidRPr="007D42B8" w:rsidRDefault="007D42B8" w:rsidP="00BC3D53">
                <w:pPr>
                  <w:pStyle w:val="EssentialTraining"/>
                  <w:rPr>
                    <w:rStyle w:val="GeneralAviation"/>
                    <w:color w:val="auto"/>
                  </w:rPr>
                </w:pPr>
                <w:r w:rsidRPr="007D42B8">
                  <w:rPr>
                    <w:rStyle w:val="GeneralAviation"/>
                    <w:color w:val="auto"/>
                  </w:rPr>
                  <w:t>Government of the Republic of Armenia Decision N 1937-L of November 30, 2023</w:t>
                </w:r>
              </w:p>
              <w:p w14:paraId="579801EC" w14:textId="77777777" w:rsidR="00371E72" w:rsidRPr="007D42B8" w:rsidRDefault="00581773" w:rsidP="00371E72">
                <w:pPr>
                  <w:pStyle w:val="TableNormal0"/>
                  <w:rPr>
                    <w:rStyle w:val="GeneralAviation"/>
                    <w:i/>
                    <w:iCs/>
                    <w:color w:val="auto"/>
                  </w:rPr>
                </w:pPr>
                <w:r w:rsidRPr="007D42B8">
                  <w:rPr>
                    <w:rStyle w:val="GeneralAviation"/>
                    <w:i/>
                    <w:iCs/>
                    <w:color w:val="auto"/>
                  </w:rPr>
                  <w:t>Optional content: Flexible use of airspace, airspace design, CDRs, TSAs</w:t>
                </w:r>
              </w:p>
            </w:tc>
          </w:tr>
        </w:tbl>
        <w:p w14:paraId="628D5592" w14:textId="77777777" w:rsidR="00F0052E" w:rsidRDefault="00F0052E" w:rsidP="00371E72">
          <w:pPr>
            <w:rPr>
              <w:rStyle w:val="GeneralAviation"/>
              <w:i/>
              <w:iCs/>
            </w:rPr>
          </w:pPr>
        </w:p>
        <w:p w14:paraId="6318B8F3" w14:textId="77777777" w:rsidR="00740666" w:rsidRDefault="00740666" w:rsidP="00371E72">
          <w:pPr>
            <w:rPr>
              <w:rStyle w:val="GeneralAviation"/>
              <w:i/>
              <w:iCs/>
            </w:rPr>
          </w:pPr>
        </w:p>
        <w:p w14:paraId="467C263B" w14:textId="77777777" w:rsidR="00740666" w:rsidRPr="000A5EA9" w:rsidRDefault="00740666" w:rsidP="00371E72">
          <w:pPr>
            <w:rPr>
              <w:rStyle w:val="GeneralAviation"/>
              <w:i/>
              <w:iCs/>
            </w:rPr>
          </w:pPr>
        </w:p>
        <w:tbl>
          <w:tblPr>
            <w:tblStyle w:val="easaTable"/>
            <w:tblW w:w="5066" w:type="pct"/>
            <w:tblInd w:w="-51" w:type="dxa"/>
            <w:tblLayout w:type="fixed"/>
            <w:tblLook w:val="0420" w:firstRow="1" w:lastRow="0" w:firstColumn="0" w:lastColumn="0" w:noHBand="0" w:noVBand="1"/>
          </w:tblPr>
          <w:tblGrid>
            <w:gridCol w:w="15"/>
            <w:gridCol w:w="924"/>
            <w:gridCol w:w="13"/>
            <w:gridCol w:w="3812"/>
            <w:gridCol w:w="371"/>
            <w:gridCol w:w="3964"/>
          </w:tblGrid>
          <w:tr w:rsidR="00090094" w14:paraId="058C9DAC" w14:textId="77777777" w:rsidTr="0096092C">
            <w:trPr>
              <w:cnfStyle w:val="100000000000" w:firstRow="1" w:lastRow="0" w:firstColumn="0" w:lastColumn="0" w:oddVBand="0" w:evenVBand="0" w:oddHBand="0" w:evenHBand="0" w:firstRowFirstColumn="0" w:firstRowLastColumn="0" w:lastRowFirstColumn="0" w:lastRowLastColumn="0"/>
              <w:trHeight w:val="21"/>
            </w:trPr>
            <w:tc>
              <w:tcPr>
                <w:tcW w:w="5000" w:type="pct"/>
                <w:gridSpan w:val="6"/>
              </w:tcPr>
              <w:p w14:paraId="23D38B1D" w14:textId="77777777" w:rsidR="00F0052E" w:rsidRPr="009054F2" w:rsidRDefault="00581773" w:rsidP="009054F2">
                <w:pPr>
                  <w:pStyle w:val="TableCentered"/>
                  <w:rPr>
                    <w:rStyle w:val="Bold"/>
                  </w:rPr>
                </w:pPr>
                <w:r w:rsidRPr="009054F2">
                  <w:rPr>
                    <w:rStyle w:val="Bold"/>
                    <w:b/>
                  </w:rPr>
                  <w:t>TOPIC ATMB 2 — ALTIMETRY AND LEVEL ALLOCATION</w:t>
                </w:r>
              </w:p>
            </w:tc>
          </w:tr>
          <w:tr w:rsidR="00090094" w14:paraId="7C88E800" w14:textId="77777777" w:rsidTr="0096092C">
            <w:trPr>
              <w:trHeight w:val="21"/>
            </w:trPr>
            <w:tc>
              <w:tcPr>
                <w:tcW w:w="5000" w:type="pct"/>
                <w:gridSpan w:val="6"/>
                <w:hideMark/>
              </w:tcPr>
              <w:p w14:paraId="7E89838E" w14:textId="77777777" w:rsidR="00F0052E" w:rsidRPr="009054F2" w:rsidRDefault="00581773" w:rsidP="009054F2">
                <w:pPr>
                  <w:pStyle w:val="TableHead"/>
                </w:pPr>
                <w:r w:rsidRPr="009054F2">
                  <w:t>Subtopic ATMB 2.1 — Altimetry</w:t>
                </w:r>
              </w:p>
            </w:tc>
          </w:tr>
          <w:tr w:rsidR="00090094" w14:paraId="5C02A2BB" w14:textId="77777777" w:rsidTr="0096092C">
            <w:trPr>
              <w:trHeight w:val="567"/>
            </w:trPr>
            <w:tc>
              <w:tcPr>
                <w:tcW w:w="523" w:type="pct"/>
                <w:gridSpan w:val="3"/>
                <w:hideMark/>
              </w:tcPr>
              <w:p w14:paraId="2B394D4D" w14:textId="77777777" w:rsidR="00F0052E" w:rsidRPr="009054F2" w:rsidRDefault="00581773" w:rsidP="009054F2">
                <w:pPr>
                  <w:pStyle w:val="TableNormal0"/>
                </w:pPr>
                <w:r w:rsidRPr="009054F2">
                  <w:t>BASIC</w:t>
                </w:r>
                <w:r w:rsidRPr="009054F2">
                  <w:br/>
                  <w:t>ATMB</w:t>
                </w:r>
              </w:p>
              <w:p w14:paraId="50573BD8" w14:textId="77777777" w:rsidR="00F0052E" w:rsidRPr="009054F2" w:rsidRDefault="00581773" w:rsidP="009054F2">
                <w:pPr>
                  <w:pStyle w:val="TableNormal0"/>
                </w:pPr>
                <w:r w:rsidRPr="009054F2">
                  <w:t xml:space="preserve">2.1.1 </w:t>
                </w:r>
              </w:p>
            </w:tc>
            <w:tc>
              <w:tcPr>
                <w:tcW w:w="2093" w:type="pct"/>
                <w:hideMark/>
              </w:tcPr>
              <w:p w14:paraId="3D9FA223" w14:textId="77777777" w:rsidR="00F0052E" w:rsidRPr="009054F2" w:rsidRDefault="00581773" w:rsidP="009054F2">
                <w:pPr>
                  <w:pStyle w:val="TableNormal0"/>
                </w:pPr>
                <w:r w:rsidRPr="009054F2">
                  <w:t>Appreciate the relationship between height, altitude and flight level.</w:t>
                </w:r>
              </w:p>
            </w:tc>
            <w:tc>
              <w:tcPr>
                <w:tcW w:w="204" w:type="pct"/>
                <w:hideMark/>
              </w:tcPr>
              <w:p w14:paraId="301BFC4C" w14:textId="77777777" w:rsidR="00F0052E" w:rsidRPr="009054F2" w:rsidRDefault="00581773" w:rsidP="009054F2">
                <w:pPr>
                  <w:pStyle w:val="TableNormal0"/>
                </w:pPr>
                <w:r w:rsidRPr="009054F2">
                  <w:t>3</w:t>
                </w:r>
              </w:p>
            </w:tc>
            <w:tc>
              <w:tcPr>
                <w:tcW w:w="2180" w:type="pct"/>
                <w:hideMark/>
              </w:tcPr>
              <w:p w14:paraId="3CAAB272" w14:textId="77777777" w:rsidR="00F0052E" w:rsidRPr="00BC3D53" w:rsidRDefault="00581773" w:rsidP="00BC3D53">
                <w:pPr>
                  <w:pStyle w:val="EssentialTraining"/>
                </w:pPr>
                <w:r w:rsidRPr="00BC3D53">
                  <w:t>QFE, QNH, standard pressure</w:t>
                </w:r>
              </w:p>
              <w:p w14:paraId="7B8C9A26" w14:textId="77777777" w:rsidR="00F0052E" w:rsidRPr="009054F2" w:rsidRDefault="00F0052E" w:rsidP="009054F2">
                <w:pPr>
                  <w:pStyle w:val="TableNormal0"/>
                </w:pPr>
              </w:p>
            </w:tc>
          </w:tr>
          <w:tr w:rsidR="00090094" w14:paraId="1BD3840C" w14:textId="77777777" w:rsidTr="0096092C">
            <w:trPr>
              <w:trHeight w:val="21"/>
            </w:trPr>
            <w:tc>
              <w:tcPr>
                <w:tcW w:w="5000" w:type="pct"/>
                <w:gridSpan w:val="6"/>
                <w:hideMark/>
              </w:tcPr>
              <w:p w14:paraId="6C29D4BF" w14:textId="77777777" w:rsidR="00F0052E" w:rsidRPr="009054F2" w:rsidRDefault="00581773" w:rsidP="009054F2">
                <w:pPr>
                  <w:pStyle w:val="TableHead"/>
                </w:pPr>
                <w:r w:rsidRPr="009054F2">
                  <w:t>Subtopic ATMB 2.2 — Transition level</w:t>
                </w:r>
              </w:p>
            </w:tc>
          </w:tr>
          <w:tr w:rsidR="00090094" w14:paraId="71AA5179" w14:textId="77777777" w:rsidTr="0096092C">
            <w:trPr>
              <w:trHeight w:val="567"/>
            </w:trPr>
            <w:tc>
              <w:tcPr>
                <w:tcW w:w="514" w:type="pct"/>
                <w:gridSpan w:val="2"/>
                <w:hideMark/>
              </w:tcPr>
              <w:p w14:paraId="1C7D8020" w14:textId="77777777" w:rsidR="00F0052E" w:rsidRPr="009054F2" w:rsidRDefault="00581773" w:rsidP="009054F2">
                <w:pPr>
                  <w:pStyle w:val="TableNormal0"/>
                </w:pPr>
                <w:r w:rsidRPr="009054F2">
                  <w:t>BASIC</w:t>
                </w:r>
                <w:r w:rsidRPr="009054F2">
                  <w:br/>
                  <w:t>ATMB</w:t>
                </w:r>
              </w:p>
              <w:p w14:paraId="15A91535" w14:textId="77777777" w:rsidR="00F0052E" w:rsidRPr="009054F2" w:rsidRDefault="00581773" w:rsidP="009054F2">
                <w:pPr>
                  <w:pStyle w:val="TableNormal0"/>
                </w:pPr>
                <w:r w:rsidRPr="009054F2">
                  <w:t xml:space="preserve">2.2.1 </w:t>
                </w:r>
              </w:p>
            </w:tc>
            <w:tc>
              <w:tcPr>
                <w:tcW w:w="2102" w:type="pct"/>
                <w:gridSpan w:val="2"/>
                <w:hideMark/>
              </w:tcPr>
              <w:p w14:paraId="129F53F8" w14:textId="77777777" w:rsidR="00F0052E" w:rsidRPr="009054F2" w:rsidRDefault="00581773" w:rsidP="009054F2">
                <w:pPr>
                  <w:pStyle w:val="TableNormal0"/>
                </w:pPr>
                <w:r w:rsidRPr="009054F2">
                  <w:t>Appreciate the relationship between transition level, transition altitude and transition layer.</w:t>
                </w:r>
              </w:p>
            </w:tc>
            <w:tc>
              <w:tcPr>
                <w:tcW w:w="204" w:type="pct"/>
                <w:hideMark/>
              </w:tcPr>
              <w:p w14:paraId="0565100A" w14:textId="77777777" w:rsidR="00F0052E" w:rsidRPr="009054F2" w:rsidRDefault="00581773" w:rsidP="009054F2">
                <w:pPr>
                  <w:pStyle w:val="TableNormal0"/>
                </w:pPr>
                <w:r w:rsidRPr="009054F2">
                  <w:t>3</w:t>
                </w:r>
              </w:p>
            </w:tc>
            <w:tc>
              <w:tcPr>
                <w:tcW w:w="2180" w:type="pct"/>
                <w:hideMark/>
              </w:tcPr>
              <w:p w14:paraId="1124F2ED" w14:textId="77777777" w:rsidR="00F0052E" w:rsidRPr="00BC3D53" w:rsidRDefault="00356D49" w:rsidP="00BC3D53">
                <w:pPr>
                  <w:pStyle w:val="EssentialTraining"/>
                </w:pPr>
                <w:r>
                  <w:t>Government of the Republic of Armenia Decision N 821-N of June 2, 2022</w:t>
                </w:r>
                <w:r w:rsidR="00581773" w:rsidRPr="00BC3D53">
                  <w:t xml:space="preserve">, </w:t>
                </w:r>
                <w:r w:rsidR="00581773" w:rsidRPr="00BC3D53">
                  <w:br/>
                  <w:t>ICAO Doc 4444</w:t>
                </w:r>
              </w:p>
              <w:p w14:paraId="518836C7" w14:textId="77777777" w:rsidR="00F0052E" w:rsidRPr="00FB1879" w:rsidRDefault="00581773" w:rsidP="00FB1879">
                <w:pPr>
                  <w:pStyle w:val="TableNormal0"/>
                  <w:rPr>
                    <w:i/>
                    <w:iCs/>
                  </w:rPr>
                </w:pPr>
                <w:r w:rsidRPr="00FB1879">
                  <w:rPr>
                    <w:i/>
                    <w:iCs/>
                  </w:rPr>
                  <w:lastRenderedPageBreak/>
                  <w:t>Optional content: ICAO Doc 8168</w:t>
                </w:r>
              </w:p>
            </w:tc>
          </w:tr>
          <w:tr w:rsidR="00090094" w14:paraId="37D848A2" w14:textId="77777777" w:rsidTr="0096092C">
            <w:trPr>
              <w:trHeight w:val="567"/>
            </w:trPr>
            <w:tc>
              <w:tcPr>
                <w:tcW w:w="514" w:type="pct"/>
                <w:gridSpan w:val="2"/>
                <w:hideMark/>
              </w:tcPr>
              <w:p w14:paraId="2E047F5A" w14:textId="77777777" w:rsidR="00F0052E" w:rsidRPr="009054F2" w:rsidRDefault="00581773" w:rsidP="009054F2">
                <w:pPr>
                  <w:pStyle w:val="TableNormal0"/>
                </w:pPr>
                <w:r w:rsidRPr="009054F2">
                  <w:lastRenderedPageBreak/>
                  <w:t>BASIC</w:t>
                </w:r>
                <w:r w:rsidRPr="009054F2">
                  <w:br/>
                  <w:t>ATMB</w:t>
                </w:r>
              </w:p>
              <w:p w14:paraId="7D9664DA" w14:textId="77777777" w:rsidR="00F0052E" w:rsidRPr="009054F2" w:rsidRDefault="00581773" w:rsidP="009054F2">
                <w:pPr>
                  <w:pStyle w:val="TableNormal0"/>
                </w:pPr>
                <w:r w:rsidRPr="009054F2">
                  <w:t xml:space="preserve">2.2.2 </w:t>
                </w:r>
              </w:p>
            </w:tc>
            <w:tc>
              <w:tcPr>
                <w:tcW w:w="2102" w:type="pct"/>
                <w:gridSpan w:val="2"/>
                <w:hideMark/>
              </w:tcPr>
              <w:p w14:paraId="0DA7F224" w14:textId="77777777" w:rsidR="00F0052E" w:rsidRPr="009054F2" w:rsidRDefault="00581773" w:rsidP="009054F2">
                <w:pPr>
                  <w:pStyle w:val="TableNormal0"/>
                </w:pPr>
                <w:r w:rsidRPr="009054F2">
                  <w:t>Calculate the appropriate levels.</w:t>
                </w:r>
              </w:p>
            </w:tc>
            <w:tc>
              <w:tcPr>
                <w:tcW w:w="204" w:type="pct"/>
                <w:hideMark/>
              </w:tcPr>
              <w:p w14:paraId="7F00F4C3" w14:textId="77777777" w:rsidR="00F0052E" w:rsidRPr="009054F2" w:rsidRDefault="00581773" w:rsidP="009054F2">
                <w:pPr>
                  <w:pStyle w:val="TableNormal0"/>
                </w:pPr>
                <w:r w:rsidRPr="009054F2">
                  <w:t>3</w:t>
                </w:r>
              </w:p>
            </w:tc>
            <w:tc>
              <w:tcPr>
                <w:tcW w:w="2180" w:type="pct"/>
                <w:hideMark/>
              </w:tcPr>
              <w:p w14:paraId="62BAEB0D" w14:textId="77777777" w:rsidR="00F0052E" w:rsidRPr="00FB1879" w:rsidRDefault="00581773" w:rsidP="00FB1879">
                <w:pPr>
                  <w:pStyle w:val="TableNormal0"/>
                  <w:rPr>
                    <w:i/>
                    <w:iCs/>
                  </w:rPr>
                </w:pPr>
                <w:r w:rsidRPr="00FB1879">
                  <w:rPr>
                    <w:i/>
                    <w:iCs/>
                  </w:rPr>
                  <w:t>Optional content: transition level, transition layer, height, lowest useable flight level, vertical distance to airspace boundaries</w:t>
                </w:r>
              </w:p>
            </w:tc>
          </w:tr>
          <w:tr w:rsidR="00090094" w14:paraId="39E08E84" w14:textId="77777777" w:rsidTr="0096092C">
            <w:trPr>
              <w:trHeight w:val="21"/>
            </w:trPr>
            <w:tc>
              <w:tcPr>
                <w:tcW w:w="5000" w:type="pct"/>
                <w:gridSpan w:val="6"/>
                <w:hideMark/>
              </w:tcPr>
              <w:p w14:paraId="7F6752CD" w14:textId="77777777" w:rsidR="00F0052E" w:rsidRPr="009054F2" w:rsidRDefault="00581773" w:rsidP="009054F2">
                <w:pPr>
                  <w:pStyle w:val="TableHead"/>
                </w:pPr>
                <w:r w:rsidRPr="009054F2">
                  <w:t>Subtopic ATMB 2.3 — Level allocation</w:t>
                </w:r>
              </w:p>
            </w:tc>
          </w:tr>
          <w:tr w:rsidR="00090094" w14:paraId="2A48A058" w14:textId="77777777" w:rsidTr="0096092C">
            <w:trPr>
              <w:trHeight w:val="567"/>
            </w:trPr>
            <w:tc>
              <w:tcPr>
                <w:tcW w:w="514" w:type="pct"/>
                <w:gridSpan w:val="2"/>
                <w:hideMark/>
              </w:tcPr>
              <w:p w14:paraId="76C82428" w14:textId="77777777" w:rsidR="00F0052E" w:rsidRPr="009054F2" w:rsidRDefault="00581773" w:rsidP="009054F2">
                <w:pPr>
                  <w:pStyle w:val="TableNormal0"/>
                </w:pPr>
                <w:r w:rsidRPr="009054F2">
                  <w:t>BASIC</w:t>
                </w:r>
                <w:r w:rsidRPr="009054F2">
                  <w:br/>
                  <w:t>ATMB</w:t>
                </w:r>
              </w:p>
              <w:p w14:paraId="77201A4C" w14:textId="77777777" w:rsidR="00F0052E" w:rsidRPr="009054F2" w:rsidRDefault="00581773" w:rsidP="009054F2">
                <w:pPr>
                  <w:pStyle w:val="TableNormal0"/>
                </w:pPr>
                <w:r w:rsidRPr="009054F2">
                  <w:t xml:space="preserve">2.3.1 </w:t>
                </w:r>
              </w:p>
            </w:tc>
            <w:tc>
              <w:tcPr>
                <w:tcW w:w="2102" w:type="pct"/>
                <w:gridSpan w:val="2"/>
                <w:hideMark/>
              </w:tcPr>
              <w:p w14:paraId="259DDAE9" w14:textId="77777777" w:rsidR="00F0052E" w:rsidRPr="009054F2" w:rsidRDefault="00581773" w:rsidP="009054F2">
                <w:pPr>
                  <w:pStyle w:val="TableNormal0"/>
                </w:pPr>
                <w:r w:rsidRPr="009054F2">
                  <w:t>Describe the cruising level allocation system.</w:t>
                </w:r>
              </w:p>
            </w:tc>
            <w:tc>
              <w:tcPr>
                <w:tcW w:w="204" w:type="pct"/>
                <w:hideMark/>
              </w:tcPr>
              <w:p w14:paraId="33E3D584" w14:textId="77777777" w:rsidR="00F0052E" w:rsidRPr="009054F2" w:rsidRDefault="00581773" w:rsidP="009054F2">
                <w:pPr>
                  <w:pStyle w:val="TableNormal0"/>
                </w:pPr>
                <w:r w:rsidRPr="009054F2">
                  <w:t>2</w:t>
                </w:r>
              </w:p>
            </w:tc>
            <w:tc>
              <w:tcPr>
                <w:tcW w:w="2180" w:type="pct"/>
                <w:hideMark/>
              </w:tcPr>
              <w:p w14:paraId="4682FD9F" w14:textId="77777777" w:rsidR="00F0052E" w:rsidRPr="00BC3D53" w:rsidRDefault="00356D49" w:rsidP="00BC3D53">
                <w:pPr>
                  <w:pStyle w:val="EssentialTraining"/>
                </w:pPr>
                <w:r>
                  <w:t>Government of the Republic of Armenia Decision N 821-N of June 2, 2022</w:t>
                </w:r>
                <w:r w:rsidR="00581773" w:rsidRPr="00BC3D53">
                  <w:t>, table of cruising levels</w:t>
                </w:r>
              </w:p>
            </w:tc>
          </w:tr>
          <w:tr w:rsidR="00090094" w14:paraId="1A5F4526" w14:textId="77777777" w:rsidTr="0096092C">
            <w:trPr>
              <w:trHeight w:val="567"/>
            </w:trPr>
            <w:tc>
              <w:tcPr>
                <w:tcW w:w="514" w:type="pct"/>
                <w:gridSpan w:val="2"/>
                <w:hideMark/>
              </w:tcPr>
              <w:p w14:paraId="3F3C12CE" w14:textId="77777777" w:rsidR="00F0052E" w:rsidRPr="009054F2" w:rsidRDefault="00581773" w:rsidP="009054F2">
                <w:pPr>
                  <w:pStyle w:val="TableNormal0"/>
                </w:pPr>
                <w:r w:rsidRPr="009054F2">
                  <w:t>BASIC</w:t>
                </w:r>
                <w:r w:rsidRPr="009054F2">
                  <w:br/>
                  <w:t>ATMB</w:t>
                </w:r>
              </w:p>
              <w:p w14:paraId="7EAA4392" w14:textId="77777777" w:rsidR="00F0052E" w:rsidRPr="009054F2" w:rsidRDefault="00581773" w:rsidP="009054F2">
                <w:pPr>
                  <w:pStyle w:val="TableNormal0"/>
                </w:pPr>
                <w:r w:rsidRPr="009054F2">
                  <w:t xml:space="preserve">2.3.2 </w:t>
                </w:r>
              </w:p>
            </w:tc>
            <w:tc>
              <w:tcPr>
                <w:tcW w:w="2102" w:type="pct"/>
                <w:gridSpan w:val="2"/>
                <w:hideMark/>
              </w:tcPr>
              <w:p w14:paraId="64EF36F7" w14:textId="77777777" w:rsidR="00F0052E" w:rsidRPr="009054F2" w:rsidRDefault="00581773" w:rsidP="009054F2">
                <w:pPr>
                  <w:pStyle w:val="TableNormal0"/>
                </w:pPr>
                <w:r w:rsidRPr="009054F2">
                  <w:t>Choose the appropriate levels.</w:t>
                </w:r>
              </w:p>
            </w:tc>
            <w:tc>
              <w:tcPr>
                <w:tcW w:w="204" w:type="pct"/>
                <w:hideMark/>
              </w:tcPr>
              <w:p w14:paraId="481C968B" w14:textId="77777777" w:rsidR="00F0052E" w:rsidRPr="009054F2" w:rsidRDefault="00581773" w:rsidP="009054F2">
                <w:pPr>
                  <w:pStyle w:val="TableNormal0"/>
                </w:pPr>
                <w:r w:rsidRPr="009054F2">
                  <w:t>3</w:t>
                </w:r>
              </w:p>
            </w:tc>
            <w:tc>
              <w:tcPr>
                <w:tcW w:w="2180" w:type="pct"/>
                <w:hideMark/>
              </w:tcPr>
              <w:p w14:paraId="0BC83328" w14:textId="77777777" w:rsidR="00F0052E" w:rsidRPr="00BC3D53" w:rsidRDefault="00581773" w:rsidP="00BC3D53">
                <w:pPr>
                  <w:pStyle w:val="EssentialTraining"/>
                </w:pPr>
                <w:r w:rsidRPr="00BC3D53">
                  <w:t>Flight levels, altitudes, heights</w:t>
                </w:r>
              </w:p>
            </w:tc>
          </w:tr>
          <w:tr w:rsidR="00090094" w14:paraId="32BBCBBC" w14:textId="77777777" w:rsidTr="0096092C">
            <w:trPr>
              <w:trHeight w:val="84"/>
            </w:trPr>
            <w:tc>
              <w:tcPr>
                <w:tcW w:w="5000" w:type="pct"/>
                <w:gridSpan w:val="6"/>
              </w:tcPr>
              <w:p w14:paraId="53EC7E72" w14:textId="77777777" w:rsidR="000A5EA9" w:rsidRPr="000A5EA9" w:rsidRDefault="00581773" w:rsidP="00476CF7">
                <w:pPr>
                  <w:pStyle w:val="TableCentered"/>
                  <w:rPr>
                    <w:rStyle w:val="GeneralAviation"/>
                  </w:rPr>
                </w:pPr>
                <w:r w:rsidRPr="000A5EA9">
                  <w:t>TOPIC ATMB 3 — RADIOTELEPHONY (RTF)</w:t>
                </w:r>
              </w:p>
            </w:tc>
          </w:tr>
          <w:tr w:rsidR="00090094" w14:paraId="7B09F11B" w14:textId="77777777" w:rsidTr="0096092C">
            <w:trPr>
              <w:trHeight w:val="79"/>
            </w:trPr>
            <w:tc>
              <w:tcPr>
                <w:tcW w:w="5000" w:type="pct"/>
                <w:gridSpan w:val="6"/>
                <w:hideMark/>
              </w:tcPr>
              <w:p w14:paraId="6983A97C" w14:textId="77777777" w:rsidR="000A5EA9" w:rsidRPr="007D42B8" w:rsidRDefault="00581773" w:rsidP="00476CF7">
                <w:pPr>
                  <w:pStyle w:val="TableHead"/>
                  <w:rPr>
                    <w:rStyle w:val="GeneralAviation"/>
                    <w:color w:val="auto"/>
                  </w:rPr>
                </w:pPr>
                <w:r w:rsidRPr="007D42B8">
                  <w:rPr>
                    <w:rStyle w:val="GeneralAviation"/>
                    <w:color w:val="auto"/>
                  </w:rPr>
                  <w:t>Subtopic ATMB 3.1 — RTF general operating procedures</w:t>
                </w:r>
              </w:p>
            </w:tc>
          </w:tr>
          <w:tr w:rsidR="00090094" w14:paraId="20830C1D" w14:textId="77777777" w:rsidTr="0096092C">
            <w:trPr>
              <w:trHeight w:val="567"/>
            </w:trPr>
            <w:tc>
              <w:tcPr>
                <w:tcW w:w="514" w:type="pct"/>
                <w:gridSpan w:val="2"/>
                <w:hideMark/>
              </w:tcPr>
              <w:p w14:paraId="47738AB3"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369CD277" w14:textId="77777777" w:rsidR="000A5EA9" w:rsidRPr="007D42B8" w:rsidRDefault="00581773" w:rsidP="00476CF7">
                <w:pPr>
                  <w:pStyle w:val="TableNormal0"/>
                  <w:rPr>
                    <w:rStyle w:val="GeneralAviation"/>
                    <w:color w:val="auto"/>
                  </w:rPr>
                </w:pPr>
                <w:r w:rsidRPr="007D42B8">
                  <w:rPr>
                    <w:rStyle w:val="GeneralAviation"/>
                    <w:color w:val="auto"/>
                  </w:rPr>
                  <w:t xml:space="preserve">3.1.1 </w:t>
                </w:r>
              </w:p>
            </w:tc>
            <w:tc>
              <w:tcPr>
                <w:tcW w:w="2102" w:type="pct"/>
                <w:gridSpan w:val="2"/>
                <w:hideMark/>
              </w:tcPr>
              <w:p w14:paraId="3942E61D" w14:textId="77777777" w:rsidR="000A5EA9" w:rsidRPr="007D42B8" w:rsidRDefault="00581773" w:rsidP="00476CF7">
                <w:pPr>
                  <w:pStyle w:val="TableNormal0"/>
                  <w:rPr>
                    <w:rStyle w:val="GeneralAviation"/>
                    <w:color w:val="auto"/>
                  </w:rPr>
                </w:pPr>
                <w:r w:rsidRPr="007D42B8">
                  <w:rPr>
                    <w:rStyle w:val="GeneralAviation"/>
                    <w:color w:val="auto"/>
                  </w:rPr>
                  <w:t>Explain the need for approved phraseology.</w:t>
                </w:r>
              </w:p>
            </w:tc>
            <w:tc>
              <w:tcPr>
                <w:tcW w:w="204" w:type="pct"/>
                <w:hideMark/>
              </w:tcPr>
              <w:p w14:paraId="5682B9EE"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0" w:type="pct"/>
                <w:hideMark/>
              </w:tcPr>
              <w:p w14:paraId="7023BFAB" w14:textId="77777777" w:rsidR="000A5EA9" w:rsidRPr="007D42B8" w:rsidRDefault="000A5EA9" w:rsidP="00476CF7">
                <w:pPr>
                  <w:pStyle w:val="TableNormal0"/>
                  <w:rPr>
                    <w:rStyle w:val="GeneralAviation"/>
                    <w:color w:val="auto"/>
                  </w:rPr>
                </w:pPr>
              </w:p>
              <w:p w14:paraId="267CE5A7" w14:textId="77777777" w:rsidR="000A5EA9" w:rsidRPr="007D42B8" w:rsidRDefault="000A5EA9" w:rsidP="00476CF7">
                <w:pPr>
                  <w:pStyle w:val="TableNormal0"/>
                  <w:rPr>
                    <w:rStyle w:val="GeneralAviation"/>
                    <w:color w:val="auto"/>
                  </w:rPr>
                </w:pPr>
              </w:p>
            </w:tc>
          </w:tr>
          <w:tr w:rsidR="00090094" w14:paraId="5BF5827F" w14:textId="77777777" w:rsidTr="0096092C">
            <w:trPr>
              <w:trHeight w:val="567"/>
            </w:trPr>
            <w:tc>
              <w:tcPr>
                <w:tcW w:w="514" w:type="pct"/>
                <w:gridSpan w:val="2"/>
                <w:hideMark/>
              </w:tcPr>
              <w:p w14:paraId="5E748335"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36DA7DD1" w14:textId="77777777" w:rsidR="000A5EA9" w:rsidRPr="007D42B8" w:rsidRDefault="00581773" w:rsidP="00476CF7">
                <w:pPr>
                  <w:pStyle w:val="TableNormal0"/>
                  <w:rPr>
                    <w:rStyle w:val="GeneralAviation"/>
                    <w:color w:val="auto"/>
                  </w:rPr>
                </w:pPr>
                <w:r w:rsidRPr="007D42B8">
                  <w:rPr>
                    <w:rStyle w:val="GeneralAviation"/>
                    <w:color w:val="auto"/>
                  </w:rPr>
                  <w:t xml:space="preserve">3.1.2 </w:t>
                </w:r>
              </w:p>
            </w:tc>
            <w:tc>
              <w:tcPr>
                <w:tcW w:w="2102" w:type="pct"/>
                <w:gridSpan w:val="2"/>
                <w:hideMark/>
              </w:tcPr>
              <w:p w14:paraId="77199489" w14:textId="77777777" w:rsidR="000A5EA9" w:rsidRPr="007D42B8" w:rsidRDefault="00581773" w:rsidP="00476CF7">
                <w:pPr>
                  <w:pStyle w:val="TableNormal0"/>
                  <w:rPr>
                    <w:rStyle w:val="GeneralAviation"/>
                    <w:color w:val="auto"/>
                  </w:rPr>
                </w:pPr>
                <w:r w:rsidRPr="007D42B8">
                  <w:rPr>
                    <w:rStyle w:val="GeneralAviation"/>
                    <w:color w:val="auto"/>
                  </w:rPr>
                  <w:t>Use approved phraseology.</w:t>
                </w:r>
              </w:p>
            </w:tc>
            <w:tc>
              <w:tcPr>
                <w:tcW w:w="204" w:type="pct"/>
                <w:hideMark/>
              </w:tcPr>
              <w:p w14:paraId="2B645544" w14:textId="77777777" w:rsidR="000A5EA9" w:rsidRPr="007D42B8" w:rsidRDefault="00581773" w:rsidP="00476CF7">
                <w:pPr>
                  <w:pStyle w:val="TableNormal0"/>
                  <w:rPr>
                    <w:rStyle w:val="GeneralAviation"/>
                    <w:color w:val="auto"/>
                  </w:rPr>
                </w:pPr>
                <w:r w:rsidRPr="007D42B8">
                  <w:rPr>
                    <w:rStyle w:val="GeneralAviation"/>
                    <w:color w:val="auto"/>
                  </w:rPr>
                  <w:t>3</w:t>
                </w:r>
              </w:p>
            </w:tc>
            <w:tc>
              <w:tcPr>
                <w:tcW w:w="2180" w:type="pct"/>
                <w:hideMark/>
              </w:tcPr>
              <w:p w14:paraId="4327D12B" w14:textId="77777777" w:rsidR="00BC3D53" w:rsidRPr="007D42B8" w:rsidRDefault="00356D49" w:rsidP="00BC3D53">
                <w:pPr>
                  <w:pStyle w:val="EssentialTraining"/>
                  <w:rPr>
                    <w:rStyle w:val="TableCharGA"/>
                    <w:color w:val="auto"/>
                  </w:rPr>
                </w:pPr>
                <w:r w:rsidRPr="007D42B8">
                  <w:rPr>
                    <w:rStyle w:val="GeneralAviation"/>
                    <w:color w:val="auto"/>
                  </w:rPr>
                  <w:t>Government of the Republic of Armenia Decision N 821-N of June 2, 2022</w:t>
                </w:r>
              </w:p>
              <w:p w14:paraId="699032B0" w14:textId="77777777" w:rsidR="000A5EA9" w:rsidRPr="007D42B8" w:rsidRDefault="00581773" w:rsidP="00476CF7">
                <w:pPr>
                  <w:pStyle w:val="TableNormal0"/>
                  <w:rPr>
                    <w:rStyle w:val="GeneralAviation"/>
                    <w:color w:val="auto"/>
                  </w:rPr>
                </w:pPr>
                <w:r w:rsidRPr="007D42B8">
                  <w:rPr>
                    <w:rStyle w:val="GeneralAviation"/>
                    <w:i/>
                    <w:iCs/>
                    <w:color w:val="auto"/>
                  </w:rPr>
                  <w:t>Optional content: national documents</w:t>
                </w:r>
              </w:p>
            </w:tc>
          </w:tr>
          <w:tr w:rsidR="00090094" w14:paraId="14C68636" w14:textId="77777777" w:rsidTr="0096092C">
            <w:trPr>
              <w:trHeight w:val="567"/>
            </w:trPr>
            <w:tc>
              <w:tcPr>
                <w:tcW w:w="514" w:type="pct"/>
                <w:gridSpan w:val="2"/>
                <w:hideMark/>
              </w:tcPr>
              <w:p w14:paraId="749C25F0"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568664B" w14:textId="77777777" w:rsidR="000A5EA9" w:rsidRPr="007D42B8" w:rsidRDefault="00581773" w:rsidP="00476CF7">
                <w:pPr>
                  <w:pStyle w:val="TableNormal0"/>
                  <w:rPr>
                    <w:rStyle w:val="GeneralAviation"/>
                    <w:color w:val="auto"/>
                  </w:rPr>
                </w:pPr>
                <w:r w:rsidRPr="007D42B8">
                  <w:rPr>
                    <w:rStyle w:val="GeneralAviation"/>
                    <w:color w:val="auto"/>
                  </w:rPr>
                  <w:t xml:space="preserve">3.1.3 </w:t>
                </w:r>
              </w:p>
            </w:tc>
            <w:tc>
              <w:tcPr>
                <w:tcW w:w="2102" w:type="pct"/>
                <w:gridSpan w:val="2"/>
                <w:hideMark/>
              </w:tcPr>
              <w:p w14:paraId="312919B2" w14:textId="77777777" w:rsidR="000A5EA9" w:rsidRPr="007D42B8" w:rsidRDefault="00581773" w:rsidP="00476CF7">
                <w:pPr>
                  <w:pStyle w:val="TableNormal0"/>
                  <w:rPr>
                    <w:rStyle w:val="GeneralAviation"/>
                    <w:color w:val="auto"/>
                  </w:rPr>
                </w:pPr>
                <w:r w:rsidRPr="007D42B8">
                  <w:rPr>
                    <w:rStyle w:val="GeneralAviation"/>
                    <w:color w:val="auto"/>
                  </w:rPr>
                  <w:t>Perform communication effectively.</w:t>
                </w:r>
              </w:p>
            </w:tc>
            <w:tc>
              <w:tcPr>
                <w:tcW w:w="204" w:type="pct"/>
                <w:hideMark/>
              </w:tcPr>
              <w:p w14:paraId="10CBA253" w14:textId="77777777" w:rsidR="000A5EA9" w:rsidRPr="007D42B8" w:rsidRDefault="00581773" w:rsidP="00476CF7">
                <w:pPr>
                  <w:pStyle w:val="TableNormal0"/>
                  <w:rPr>
                    <w:rStyle w:val="GeneralAviation"/>
                    <w:color w:val="auto"/>
                  </w:rPr>
                </w:pPr>
                <w:r w:rsidRPr="007D42B8">
                  <w:rPr>
                    <w:rStyle w:val="GeneralAviation"/>
                    <w:color w:val="auto"/>
                  </w:rPr>
                  <w:t>3</w:t>
                </w:r>
              </w:p>
            </w:tc>
            <w:tc>
              <w:tcPr>
                <w:tcW w:w="2180" w:type="pct"/>
                <w:hideMark/>
              </w:tcPr>
              <w:p w14:paraId="6F1F09C4" w14:textId="77777777" w:rsidR="000A5EA9" w:rsidRPr="007D42B8" w:rsidRDefault="00356D49" w:rsidP="00F12FAD">
                <w:pPr>
                  <w:pStyle w:val="EssentialTraining"/>
                  <w:rPr>
                    <w:rStyle w:val="GeneralAviation"/>
                    <w:color w:val="auto"/>
                  </w:rPr>
                </w:pPr>
                <w:r w:rsidRPr="007D42B8">
                  <w:rPr>
                    <w:rStyle w:val="GeneralAviation"/>
                    <w:color w:val="auto"/>
                  </w:rPr>
                  <w:t>Government of the Republic of Armenia Decision N 821-N of June 2, 2022</w:t>
                </w:r>
                <w:r w:rsidR="00581773" w:rsidRPr="007D42B8">
                  <w:rPr>
                    <w:rStyle w:val="GeneralAviation"/>
                    <w:color w:val="auto"/>
                  </w:rPr>
                  <w:t>, communication techniques, readback/verification of readback</w:t>
                </w:r>
              </w:p>
            </w:tc>
          </w:tr>
          <w:tr w:rsidR="00090094" w14:paraId="65EBB897" w14:textId="77777777" w:rsidTr="0096092C">
            <w:trPr>
              <w:gridBefore w:val="1"/>
              <w:wBefore w:w="8" w:type="pct"/>
              <w:trHeight w:val="21"/>
            </w:trPr>
            <w:tc>
              <w:tcPr>
                <w:tcW w:w="4992" w:type="pct"/>
                <w:gridSpan w:val="5"/>
              </w:tcPr>
              <w:p w14:paraId="1F178F93" w14:textId="77777777" w:rsidR="00F0052E" w:rsidRPr="009054F2" w:rsidRDefault="00581773" w:rsidP="009054F2">
                <w:pPr>
                  <w:pStyle w:val="TableCentered"/>
                  <w:rPr>
                    <w:rStyle w:val="Bold"/>
                  </w:rPr>
                </w:pPr>
                <w:r w:rsidRPr="009054F2">
                  <w:rPr>
                    <w:rStyle w:val="Bold"/>
                    <w:b w:val="0"/>
                  </w:rPr>
                  <w:t>TOPIC ATMB 4 — ATC CLEARANCES AND ATC INSTRUCTIONS</w:t>
                </w:r>
              </w:p>
            </w:tc>
          </w:tr>
          <w:tr w:rsidR="00090094" w14:paraId="147355E7" w14:textId="77777777" w:rsidTr="0096092C">
            <w:trPr>
              <w:gridBefore w:val="1"/>
              <w:wBefore w:w="8" w:type="pct"/>
              <w:trHeight w:val="21"/>
            </w:trPr>
            <w:tc>
              <w:tcPr>
                <w:tcW w:w="4992" w:type="pct"/>
                <w:gridSpan w:val="5"/>
                <w:hideMark/>
              </w:tcPr>
              <w:p w14:paraId="1F156FEB" w14:textId="77777777" w:rsidR="00F0052E" w:rsidRPr="009054F2" w:rsidRDefault="00581773" w:rsidP="009054F2">
                <w:pPr>
                  <w:pStyle w:val="TableHead"/>
                </w:pPr>
                <w:r w:rsidRPr="009054F2">
                  <w:t>Subtopic ATMB 4.1 — Type and content of ATC clearances</w:t>
                </w:r>
              </w:p>
            </w:tc>
          </w:tr>
          <w:tr w:rsidR="00090094" w14:paraId="30165418" w14:textId="77777777" w:rsidTr="0096092C">
            <w:trPr>
              <w:gridBefore w:val="1"/>
              <w:wBefore w:w="8" w:type="pct"/>
              <w:trHeight w:val="567"/>
            </w:trPr>
            <w:tc>
              <w:tcPr>
                <w:tcW w:w="508" w:type="pct"/>
                <w:hideMark/>
              </w:tcPr>
              <w:p w14:paraId="27B335FE" w14:textId="77777777" w:rsidR="00F0052E" w:rsidRPr="009054F2" w:rsidRDefault="00581773" w:rsidP="009054F2">
                <w:pPr>
                  <w:pStyle w:val="TableNormal0"/>
                </w:pPr>
                <w:r w:rsidRPr="009054F2">
                  <w:t>BASIC</w:t>
                </w:r>
                <w:r w:rsidRPr="009054F2">
                  <w:br/>
                  <w:t>ATMB</w:t>
                </w:r>
              </w:p>
              <w:p w14:paraId="212B1828" w14:textId="77777777" w:rsidR="00F0052E" w:rsidRPr="009054F2" w:rsidRDefault="00581773" w:rsidP="009054F2">
                <w:pPr>
                  <w:pStyle w:val="TableNormal0"/>
                </w:pPr>
                <w:r w:rsidRPr="009054F2">
                  <w:t xml:space="preserve">4.1.1 </w:t>
                </w:r>
              </w:p>
            </w:tc>
            <w:tc>
              <w:tcPr>
                <w:tcW w:w="2101" w:type="pct"/>
                <w:gridSpan w:val="2"/>
                <w:hideMark/>
              </w:tcPr>
              <w:p w14:paraId="0D4A89EE" w14:textId="77777777" w:rsidR="00F0052E" w:rsidRPr="009054F2" w:rsidRDefault="00581773" w:rsidP="009054F2">
                <w:pPr>
                  <w:pStyle w:val="TableNormal0"/>
                </w:pPr>
                <w:r w:rsidRPr="009054F2">
                  <w:t xml:space="preserve">Define ATC clearance. </w:t>
                </w:r>
              </w:p>
            </w:tc>
            <w:tc>
              <w:tcPr>
                <w:tcW w:w="204" w:type="pct"/>
                <w:hideMark/>
              </w:tcPr>
              <w:p w14:paraId="7F9A294D" w14:textId="77777777" w:rsidR="00F0052E" w:rsidRPr="009054F2" w:rsidRDefault="00581773" w:rsidP="009054F2">
                <w:pPr>
                  <w:pStyle w:val="TableNormal0"/>
                </w:pPr>
                <w:r w:rsidRPr="009054F2">
                  <w:t>1</w:t>
                </w:r>
              </w:p>
            </w:tc>
            <w:tc>
              <w:tcPr>
                <w:tcW w:w="2179" w:type="pct"/>
                <w:hideMark/>
              </w:tcPr>
              <w:p w14:paraId="582F77DE" w14:textId="77777777" w:rsidR="00F0052E" w:rsidRPr="008C1684" w:rsidRDefault="00356D49" w:rsidP="008C1684">
                <w:pPr>
                  <w:pStyle w:val="EssentialTraining"/>
                </w:pPr>
                <w:r>
                  <w:t>Government of the Republic of Armenia Decision N 821-N of June 2, 2022</w:t>
                </w:r>
              </w:p>
            </w:tc>
          </w:tr>
          <w:tr w:rsidR="00090094" w14:paraId="02D52A35" w14:textId="77777777" w:rsidTr="0096092C">
            <w:trPr>
              <w:gridBefore w:val="1"/>
              <w:wBefore w:w="8" w:type="pct"/>
              <w:trHeight w:val="567"/>
            </w:trPr>
            <w:tc>
              <w:tcPr>
                <w:tcW w:w="508" w:type="pct"/>
                <w:hideMark/>
              </w:tcPr>
              <w:p w14:paraId="63A4EB64" w14:textId="77777777" w:rsidR="00F0052E" w:rsidRPr="009054F2" w:rsidRDefault="00581773" w:rsidP="009054F2">
                <w:pPr>
                  <w:pStyle w:val="TableNormal0"/>
                </w:pPr>
                <w:r w:rsidRPr="009054F2">
                  <w:t>BASIC</w:t>
                </w:r>
                <w:r w:rsidRPr="009054F2">
                  <w:br/>
                  <w:t>ATMB</w:t>
                </w:r>
              </w:p>
              <w:p w14:paraId="48E750E4" w14:textId="77777777" w:rsidR="00F0052E" w:rsidRPr="009054F2" w:rsidRDefault="00581773" w:rsidP="009054F2">
                <w:pPr>
                  <w:pStyle w:val="TableNormal0"/>
                </w:pPr>
                <w:r w:rsidRPr="009054F2">
                  <w:t xml:space="preserve">4.1.2 </w:t>
                </w:r>
              </w:p>
            </w:tc>
            <w:tc>
              <w:tcPr>
                <w:tcW w:w="2101" w:type="pct"/>
                <w:gridSpan w:val="2"/>
                <w:hideMark/>
              </w:tcPr>
              <w:p w14:paraId="6D171471" w14:textId="77777777" w:rsidR="00F0052E" w:rsidRPr="009054F2" w:rsidRDefault="00581773" w:rsidP="009054F2">
                <w:pPr>
                  <w:pStyle w:val="TableNormal0"/>
                </w:pPr>
                <w:r w:rsidRPr="009054F2">
                  <w:t>Describe the contents of an ATC clearance.</w:t>
                </w:r>
              </w:p>
            </w:tc>
            <w:tc>
              <w:tcPr>
                <w:tcW w:w="204" w:type="pct"/>
                <w:hideMark/>
              </w:tcPr>
              <w:p w14:paraId="2978162F" w14:textId="77777777" w:rsidR="00F0052E" w:rsidRPr="009054F2" w:rsidRDefault="00581773" w:rsidP="009054F2">
                <w:pPr>
                  <w:pStyle w:val="TableNormal0"/>
                </w:pPr>
                <w:r w:rsidRPr="009054F2">
                  <w:t>2</w:t>
                </w:r>
              </w:p>
            </w:tc>
            <w:tc>
              <w:tcPr>
                <w:tcW w:w="2179" w:type="pct"/>
                <w:hideMark/>
              </w:tcPr>
              <w:p w14:paraId="7EF7C889" w14:textId="77777777" w:rsidR="00F0052E" w:rsidRPr="008C1684" w:rsidRDefault="00356D49" w:rsidP="008C1684">
                <w:pPr>
                  <w:pStyle w:val="EssentialTraining"/>
                </w:pPr>
                <w:r>
                  <w:t>Government of the Republic of Armenia Decision N 821-N of June 2, 2022</w:t>
                </w:r>
                <w:r w:rsidR="00581773" w:rsidRPr="008C1684">
                  <w:t xml:space="preserve">, </w:t>
                </w:r>
                <w:r w:rsidR="00581773" w:rsidRPr="008C1684">
                  <w:br/>
                  <w:t>ICAO Doc 4444</w:t>
                </w:r>
              </w:p>
            </w:tc>
          </w:tr>
          <w:tr w:rsidR="00090094" w14:paraId="120FB759" w14:textId="77777777" w:rsidTr="0096092C">
            <w:trPr>
              <w:gridBefore w:val="1"/>
              <w:wBefore w:w="8" w:type="pct"/>
              <w:trHeight w:val="567"/>
            </w:trPr>
            <w:tc>
              <w:tcPr>
                <w:tcW w:w="508" w:type="pct"/>
                <w:hideMark/>
              </w:tcPr>
              <w:p w14:paraId="46C0DF3D" w14:textId="77777777" w:rsidR="00F0052E" w:rsidRPr="009054F2" w:rsidRDefault="00581773" w:rsidP="009054F2">
                <w:pPr>
                  <w:pStyle w:val="TableNormal0"/>
                </w:pPr>
                <w:r w:rsidRPr="009054F2">
                  <w:t>BASIC</w:t>
                </w:r>
                <w:r w:rsidRPr="009054F2">
                  <w:br/>
                  <w:t>ATMB</w:t>
                </w:r>
              </w:p>
              <w:p w14:paraId="7040F28A" w14:textId="77777777" w:rsidR="00F0052E" w:rsidRPr="009054F2" w:rsidRDefault="00581773" w:rsidP="009054F2">
                <w:pPr>
                  <w:pStyle w:val="TableNormal0"/>
                </w:pPr>
                <w:r w:rsidRPr="009054F2">
                  <w:t xml:space="preserve">4.1.3 </w:t>
                </w:r>
              </w:p>
            </w:tc>
            <w:tc>
              <w:tcPr>
                <w:tcW w:w="2101" w:type="pct"/>
                <w:gridSpan w:val="2"/>
                <w:hideMark/>
              </w:tcPr>
              <w:p w14:paraId="06A57EA3" w14:textId="77777777" w:rsidR="00F0052E" w:rsidRPr="009054F2" w:rsidRDefault="00581773" w:rsidP="009054F2">
                <w:pPr>
                  <w:pStyle w:val="TableNormal0"/>
                </w:pPr>
                <w:r w:rsidRPr="009054F2">
                  <w:t>Issue appropriate ATC clearances.</w:t>
                </w:r>
              </w:p>
            </w:tc>
            <w:tc>
              <w:tcPr>
                <w:tcW w:w="204" w:type="pct"/>
                <w:hideMark/>
              </w:tcPr>
              <w:p w14:paraId="15F7F947" w14:textId="77777777" w:rsidR="00F0052E" w:rsidRPr="009054F2" w:rsidRDefault="00581773" w:rsidP="009054F2">
                <w:pPr>
                  <w:pStyle w:val="TableNormal0"/>
                </w:pPr>
                <w:r w:rsidRPr="009054F2">
                  <w:t>3</w:t>
                </w:r>
              </w:p>
            </w:tc>
            <w:tc>
              <w:tcPr>
                <w:tcW w:w="2179" w:type="pct"/>
                <w:hideMark/>
              </w:tcPr>
              <w:p w14:paraId="6522C5E6" w14:textId="77777777" w:rsidR="00F0052E" w:rsidRPr="008C1684" w:rsidRDefault="00356D49" w:rsidP="008C1684">
                <w:pPr>
                  <w:pStyle w:val="EssentialTraining"/>
                </w:pPr>
                <w:r>
                  <w:t>Government of the Republic of Armenia Decision N 821-N of June 2, 2022</w:t>
                </w:r>
              </w:p>
              <w:p w14:paraId="020EEFBC" w14:textId="77777777" w:rsidR="00F0052E" w:rsidRPr="00FB1879" w:rsidRDefault="00581773" w:rsidP="00FB1879">
                <w:pPr>
                  <w:pStyle w:val="TableNormal0"/>
                  <w:rPr>
                    <w:i/>
                    <w:iCs/>
                  </w:rPr>
                </w:pPr>
                <w:r w:rsidRPr="00FB1879">
                  <w:rPr>
                    <w:i/>
                    <w:iCs/>
                  </w:rPr>
                  <w:t>Optional content: ICAO Doc 4444, national documents</w:t>
                </w:r>
              </w:p>
            </w:tc>
          </w:tr>
          <w:tr w:rsidR="00090094" w14:paraId="21A56AAC" w14:textId="77777777" w:rsidTr="0096092C">
            <w:trPr>
              <w:gridBefore w:val="1"/>
              <w:wBefore w:w="8" w:type="pct"/>
              <w:trHeight w:val="21"/>
            </w:trPr>
            <w:tc>
              <w:tcPr>
                <w:tcW w:w="4992" w:type="pct"/>
                <w:gridSpan w:val="5"/>
                <w:hideMark/>
              </w:tcPr>
              <w:p w14:paraId="7FF97FB6" w14:textId="77777777" w:rsidR="00F0052E" w:rsidRPr="009054F2" w:rsidRDefault="00581773" w:rsidP="009054F2">
                <w:pPr>
                  <w:pStyle w:val="TableHead"/>
                </w:pPr>
                <w:r w:rsidRPr="009054F2">
                  <w:t>Subtopic ATMB 4.2 — ATC instructions</w:t>
                </w:r>
              </w:p>
            </w:tc>
          </w:tr>
          <w:tr w:rsidR="00090094" w14:paraId="5A02B6F0" w14:textId="77777777" w:rsidTr="0096092C">
            <w:trPr>
              <w:gridBefore w:val="1"/>
              <w:wBefore w:w="8" w:type="pct"/>
              <w:trHeight w:val="567"/>
            </w:trPr>
            <w:tc>
              <w:tcPr>
                <w:tcW w:w="508" w:type="pct"/>
                <w:hideMark/>
              </w:tcPr>
              <w:p w14:paraId="61F9FE35" w14:textId="77777777" w:rsidR="00F0052E" w:rsidRPr="009054F2" w:rsidRDefault="00581773" w:rsidP="009054F2">
                <w:pPr>
                  <w:pStyle w:val="TableNormal0"/>
                </w:pPr>
                <w:r w:rsidRPr="009054F2">
                  <w:t>BASIC</w:t>
                </w:r>
                <w:r w:rsidRPr="009054F2">
                  <w:br/>
                  <w:t>ATMB</w:t>
                </w:r>
              </w:p>
              <w:p w14:paraId="4E9A1A29" w14:textId="77777777" w:rsidR="00F0052E" w:rsidRPr="009054F2" w:rsidRDefault="00581773" w:rsidP="009054F2">
                <w:pPr>
                  <w:pStyle w:val="TableNormal0"/>
                </w:pPr>
                <w:r w:rsidRPr="009054F2">
                  <w:t xml:space="preserve">4.2.1 </w:t>
                </w:r>
              </w:p>
            </w:tc>
            <w:tc>
              <w:tcPr>
                <w:tcW w:w="2101" w:type="pct"/>
                <w:gridSpan w:val="2"/>
                <w:hideMark/>
              </w:tcPr>
              <w:p w14:paraId="08EA67BF" w14:textId="77777777" w:rsidR="00F0052E" w:rsidRPr="009054F2" w:rsidRDefault="00581773" w:rsidP="009054F2">
                <w:pPr>
                  <w:pStyle w:val="TableNormal0"/>
                </w:pPr>
                <w:r w:rsidRPr="009054F2">
                  <w:t>Define ATC Instructions.</w:t>
                </w:r>
              </w:p>
            </w:tc>
            <w:tc>
              <w:tcPr>
                <w:tcW w:w="204" w:type="pct"/>
                <w:hideMark/>
              </w:tcPr>
              <w:p w14:paraId="239ABD7D" w14:textId="77777777" w:rsidR="00F0052E" w:rsidRPr="009054F2" w:rsidRDefault="00581773" w:rsidP="009054F2">
                <w:pPr>
                  <w:pStyle w:val="TableNormal0"/>
                </w:pPr>
                <w:r w:rsidRPr="009054F2">
                  <w:t>1</w:t>
                </w:r>
              </w:p>
            </w:tc>
            <w:tc>
              <w:tcPr>
                <w:tcW w:w="2179" w:type="pct"/>
                <w:hideMark/>
              </w:tcPr>
              <w:p w14:paraId="0264399C" w14:textId="77777777" w:rsidR="00F0052E" w:rsidRPr="008C1684" w:rsidRDefault="00356D49" w:rsidP="008C1684">
                <w:pPr>
                  <w:pStyle w:val="EssentialTraining"/>
                </w:pPr>
                <w:r>
                  <w:t>Government of the Republic of Armenia Decision N 821-N of June 2, 2022</w:t>
                </w:r>
              </w:p>
            </w:tc>
          </w:tr>
          <w:tr w:rsidR="00090094" w14:paraId="54043F3A" w14:textId="77777777" w:rsidTr="0096092C">
            <w:trPr>
              <w:gridBefore w:val="1"/>
              <w:wBefore w:w="8" w:type="pct"/>
              <w:trHeight w:val="567"/>
            </w:trPr>
            <w:tc>
              <w:tcPr>
                <w:tcW w:w="508" w:type="pct"/>
                <w:hideMark/>
              </w:tcPr>
              <w:p w14:paraId="353107E8" w14:textId="77777777" w:rsidR="00F0052E" w:rsidRPr="009054F2" w:rsidRDefault="00581773" w:rsidP="009054F2">
                <w:pPr>
                  <w:pStyle w:val="TableNormal0"/>
                </w:pPr>
                <w:r w:rsidRPr="009054F2">
                  <w:t>BASIC</w:t>
                </w:r>
                <w:r w:rsidRPr="009054F2">
                  <w:br/>
                  <w:t>ATMB</w:t>
                </w:r>
              </w:p>
              <w:p w14:paraId="35091D48" w14:textId="77777777" w:rsidR="00F0052E" w:rsidRPr="009054F2" w:rsidRDefault="00581773" w:rsidP="009054F2">
                <w:pPr>
                  <w:pStyle w:val="TableNormal0"/>
                </w:pPr>
                <w:r w:rsidRPr="009054F2">
                  <w:t xml:space="preserve">4.2.2 </w:t>
                </w:r>
              </w:p>
            </w:tc>
            <w:tc>
              <w:tcPr>
                <w:tcW w:w="2101" w:type="pct"/>
                <w:gridSpan w:val="2"/>
                <w:hideMark/>
              </w:tcPr>
              <w:p w14:paraId="39B5305E" w14:textId="77777777" w:rsidR="00F0052E" w:rsidRPr="009054F2" w:rsidRDefault="00581773" w:rsidP="009054F2">
                <w:pPr>
                  <w:pStyle w:val="TableNormal0"/>
                </w:pPr>
                <w:r w:rsidRPr="009054F2">
                  <w:t>Describe the contents of an ATC instruction.</w:t>
                </w:r>
              </w:p>
            </w:tc>
            <w:tc>
              <w:tcPr>
                <w:tcW w:w="204" w:type="pct"/>
                <w:hideMark/>
              </w:tcPr>
              <w:p w14:paraId="770D5E7C" w14:textId="77777777" w:rsidR="00F0052E" w:rsidRPr="009054F2" w:rsidRDefault="00581773" w:rsidP="009054F2">
                <w:pPr>
                  <w:pStyle w:val="TableNormal0"/>
                </w:pPr>
                <w:r w:rsidRPr="009054F2">
                  <w:t>2</w:t>
                </w:r>
              </w:p>
            </w:tc>
            <w:tc>
              <w:tcPr>
                <w:tcW w:w="2179" w:type="pct"/>
                <w:hideMark/>
              </w:tcPr>
              <w:p w14:paraId="56EEC12B" w14:textId="77777777" w:rsidR="00F0052E" w:rsidRPr="008C1684" w:rsidRDefault="00356D49" w:rsidP="008C1684">
                <w:pPr>
                  <w:pStyle w:val="EssentialTraining"/>
                </w:pPr>
                <w:r>
                  <w:t>Government of the Republic of Armenia Decision N 821-N of June 2, 2022</w:t>
                </w:r>
                <w:r w:rsidR="00581773" w:rsidRPr="008C1684">
                  <w:t xml:space="preserve">, </w:t>
                </w:r>
              </w:p>
              <w:p w14:paraId="20756DDB" w14:textId="77777777" w:rsidR="00F0052E" w:rsidRPr="008C1684" w:rsidRDefault="00581773" w:rsidP="008C1684">
                <w:pPr>
                  <w:pStyle w:val="EssentialTraining"/>
                </w:pPr>
                <w:r w:rsidRPr="008C1684">
                  <w:t>ICAO Doc 4444</w:t>
                </w:r>
              </w:p>
            </w:tc>
          </w:tr>
          <w:tr w:rsidR="00090094" w14:paraId="5D2E87F3" w14:textId="77777777" w:rsidTr="0096092C">
            <w:trPr>
              <w:gridBefore w:val="1"/>
              <w:wBefore w:w="8" w:type="pct"/>
              <w:trHeight w:val="567"/>
            </w:trPr>
            <w:tc>
              <w:tcPr>
                <w:tcW w:w="508" w:type="pct"/>
                <w:hideMark/>
              </w:tcPr>
              <w:p w14:paraId="41FA77A6" w14:textId="77777777" w:rsidR="00F0052E" w:rsidRPr="009054F2" w:rsidRDefault="00581773" w:rsidP="009054F2">
                <w:pPr>
                  <w:pStyle w:val="TableNormal0"/>
                </w:pPr>
                <w:r w:rsidRPr="009054F2">
                  <w:t>BASIC</w:t>
                </w:r>
                <w:r w:rsidRPr="009054F2">
                  <w:br/>
                  <w:t>ATMB</w:t>
                </w:r>
              </w:p>
              <w:p w14:paraId="40CD0481" w14:textId="77777777" w:rsidR="00F0052E" w:rsidRPr="009054F2" w:rsidRDefault="00581773" w:rsidP="009054F2">
                <w:pPr>
                  <w:pStyle w:val="TableNormal0"/>
                </w:pPr>
                <w:r w:rsidRPr="009054F2">
                  <w:t xml:space="preserve">4.2.3 </w:t>
                </w:r>
              </w:p>
            </w:tc>
            <w:tc>
              <w:tcPr>
                <w:tcW w:w="2101" w:type="pct"/>
                <w:gridSpan w:val="2"/>
                <w:hideMark/>
              </w:tcPr>
              <w:p w14:paraId="1432A39B" w14:textId="77777777" w:rsidR="00F0052E" w:rsidRPr="009054F2" w:rsidRDefault="00581773" w:rsidP="009054F2">
                <w:pPr>
                  <w:pStyle w:val="TableNormal0"/>
                </w:pPr>
                <w:r w:rsidRPr="009054F2">
                  <w:t>Issue appropriate ATC instructions.</w:t>
                </w:r>
              </w:p>
            </w:tc>
            <w:tc>
              <w:tcPr>
                <w:tcW w:w="204" w:type="pct"/>
                <w:hideMark/>
              </w:tcPr>
              <w:p w14:paraId="75BB2382" w14:textId="77777777" w:rsidR="00F0052E" w:rsidRPr="009054F2" w:rsidRDefault="00581773" w:rsidP="009054F2">
                <w:pPr>
                  <w:pStyle w:val="TableNormal0"/>
                </w:pPr>
                <w:r w:rsidRPr="009054F2">
                  <w:t>3</w:t>
                </w:r>
              </w:p>
            </w:tc>
            <w:tc>
              <w:tcPr>
                <w:tcW w:w="2179" w:type="pct"/>
                <w:hideMark/>
              </w:tcPr>
              <w:p w14:paraId="274E26E4" w14:textId="77777777" w:rsidR="00F0052E" w:rsidRPr="008C1684" w:rsidRDefault="00356D49" w:rsidP="008C1684">
                <w:pPr>
                  <w:pStyle w:val="EssentialTraining"/>
                </w:pPr>
                <w:r>
                  <w:t>Government of the Republic of Armenia Decision N 821-N of June 2, 2022</w:t>
                </w:r>
                <w:r w:rsidR="00581773" w:rsidRPr="008C1684">
                  <w:t xml:space="preserve">, </w:t>
                </w:r>
                <w:r w:rsidR="00581773" w:rsidRPr="008C1684">
                  <w:br/>
                  <w:t>ICAO Doc 4444</w:t>
                </w:r>
              </w:p>
              <w:p w14:paraId="7C36CB9F" w14:textId="77777777" w:rsidR="00F0052E" w:rsidRPr="00FB1879" w:rsidRDefault="00581773" w:rsidP="00FB1879">
                <w:pPr>
                  <w:pStyle w:val="TableNormal0"/>
                  <w:rPr>
                    <w:i/>
                    <w:iCs/>
                  </w:rPr>
                </w:pPr>
                <w:r w:rsidRPr="00FB1879">
                  <w:rPr>
                    <w:i/>
                    <w:iCs/>
                  </w:rPr>
                  <w:t xml:space="preserve">Optional content: national documents </w:t>
                </w:r>
              </w:p>
            </w:tc>
          </w:tr>
        </w:tbl>
        <w:p w14:paraId="5D225269" w14:textId="77777777" w:rsidR="009054F2" w:rsidRDefault="009054F2" w:rsidP="002E7F92">
          <w:pPr>
            <w:pStyle w:val="TableNormal0"/>
          </w:pPr>
        </w:p>
        <w:tbl>
          <w:tblPr>
            <w:tblStyle w:val="easaTable"/>
            <w:tblW w:w="5058" w:type="pct"/>
            <w:tblInd w:w="-37" w:type="dxa"/>
            <w:tblLayout w:type="fixed"/>
            <w:tblLook w:val="0420" w:firstRow="1" w:lastRow="0" w:firstColumn="0" w:lastColumn="0" w:noHBand="0" w:noVBand="1"/>
          </w:tblPr>
          <w:tblGrid>
            <w:gridCol w:w="924"/>
            <w:gridCol w:w="3823"/>
            <w:gridCol w:w="16"/>
            <w:gridCol w:w="362"/>
            <w:gridCol w:w="3959"/>
          </w:tblGrid>
          <w:tr w:rsidR="00090094" w14:paraId="5BAA049E"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5000" w:type="pct"/>
                <w:gridSpan w:val="5"/>
              </w:tcPr>
              <w:p w14:paraId="08C07DE2" w14:textId="77777777" w:rsidR="000A5EA9" w:rsidRPr="000A5EA9" w:rsidRDefault="00581773" w:rsidP="00476CF7">
                <w:pPr>
                  <w:pStyle w:val="TableCentered"/>
                  <w:rPr>
                    <w:rStyle w:val="GeneralAviation"/>
                  </w:rPr>
                </w:pPr>
                <w:r w:rsidRPr="000A5EA9">
                  <w:lastRenderedPageBreak/>
                  <w:t>TOPIC ATMB 5 — COORDINATION</w:t>
                </w:r>
              </w:p>
            </w:tc>
          </w:tr>
          <w:tr w:rsidR="00090094" w14:paraId="5D90FC6D" w14:textId="77777777" w:rsidTr="00090094">
            <w:trPr>
              <w:trHeight w:val="21"/>
            </w:trPr>
            <w:tc>
              <w:tcPr>
                <w:tcW w:w="5000" w:type="pct"/>
                <w:gridSpan w:val="5"/>
                <w:hideMark/>
              </w:tcPr>
              <w:p w14:paraId="2480001C" w14:textId="77777777" w:rsidR="000A5EA9" w:rsidRPr="007D42B8" w:rsidRDefault="00581773" w:rsidP="00476CF7">
                <w:pPr>
                  <w:pStyle w:val="TableHead"/>
                  <w:rPr>
                    <w:rStyle w:val="GeneralAviation"/>
                    <w:color w:val="auto"/>
                  </w:rPr>
                </w:pPr>
                <w:r w:rsidRPr="007D42B8">
                  <w:rPr>
                    <w:rStyle w:val="GeneralAviation"/>
                    <w:color w:val="auto"/>
                  </w:rPr>
                  <w:t>Subtopic ATMB 5.1 — Principles, types and content of coordination</w:t>
                </w:r>
              </w:p>
            </w:tc>
          </w:tr>
          <w:tr w:rsidR="00090094" w14:paraId="494E96A5" w14:textId="77777777" w:rsidTr="00090094">
            <w:trPr>
              <w:trHeight w:val="567"/>
            </w:trPr>
            <w:tc>
              <w:tcPr>
                <w:tcW w:w="509" w:type="pct"/>
                <w:hideMark/>
              </w:tcPr>
              <w:p w14:paraId="1E30BBAA"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4E9C28F9" w14:textId="77777777" w:rsidR="000A5EA9" w:rsidRPr="007D42B8" w:rsidRDefault="00581773" w:rsidP="00476CF7">
                <w:pPr>
                  <w:pStyle w:val="TableNormal0"/>
                  <w:rPr>
                    <w:rStyle w:val="GeneralAviation"/>
                    <w:color w:val="auto"/>
                  </w:rPr>
                </w:pPr>
                <w:r w:rsidRPr="007D42B8">
                  <w:rPr>
                    <w:rStyle w:val="GeneralAviation"/>
                    <w:color w:val="auto"/>
                  </w:rPr>
                  <w:t xml:space="preserve">5.1.1 </w:t>
                </w:r>
              </w:p>
            </w:tc>
            <w:tc>
              <w:tcPr>
                <w:tcW w:w="2104" w:type="pct"/>
                <w:hideMark/>
              </w:tcPr>
              <w:p w14:paraId="57DCA57B" w14:textId="77777777" w:rsidR="000A5EA9" w:rsidRPr="007D42B8" w:rsidRDefault="00581773" w:rsidP="00476CF7">
                <w:pPr>
                  <w:pStyle w:val="TableNormal0"/>
                  <w:rPr>
                    <w:rStyle w:val="GeneralAviation"/>
                    <w:color w:val="auto"/>
                  </w:rPr>
                </w:pPr>
                <w:r w:rsidRPr="007D42B8">
                  <w:rPr>
                    <w:rStyle w:val="GeneralAviation"/>
                    <w:color w:val="auto"/>
                  </w:rPr>
                  <w:t>Explain the principles, types and content of coordination.</w:t>
                </w:r>
              </w:p>
            </w:tc>
            <w:tc>
              <w:tcPr>
                <w:tcW w:w="204" w:type="pct"/>
                <w:gridSpan w:val="2"/>
                <w:hideMark/>
              </w:tcPr>
              <w:p w14:paraId="46C55565"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1B69EB3F" w14:textId="77777777" w:rsidR="000A5EA9" w:rsidRPr="007D42B8" w:rsidRDefault="00356D49" w:rsidP="007B6AFF">
                <w:pPr>
                  <w:pStyle w:val="EssentialTraining"/>
                  <w:rPr>
                    <w:rStyle w:val="GeneralAviation"/>
                    <w:color w:val="auto"/>
                  </w:rPr>
                </w:pPr>
                <w:r w:rsidRPr="007D42B8">
                  <w:rPr>
                    <w:rStyle w:val="GeneralAviation"/>
                    <w:color w:val="auto"/>
                  </w:rPr>
                  <w:t>Government of the Republic of Armenia Decision N 821-N of June 2, 2022</w:t>
                </w:r>
                <w:r w:rsidR="00581773" w:rsidRPr="007D42B8">
                  <w:rPr>
                    <w:rStyle w:val="GeneralAviation"/>
                    <w:color w:val="auto"/>
                  </w:rPr>
                  <w:t xml:space="preserve">, </w:t>
                </w:r>
                <w:r w:rsidR="00581773" w:rsidRPr="007D42B8">
                  <w:rPr>
                    <w:rStyle w:val="GeneralAviation"/>
                    <w:color w:val="auto"/>
                  </w:rPr>
                  <w:br/>
                  <w:t>ICAO Doc 4444, ICAO Annex 11</w:t>
                </w:r>
              </w:p>
              <w:p w14:paraId="49728469" w14:textId="77777777" w:rsidR="000A5EA9" w:rsidRPr="007D42B8" w:rsidRDefault="00581773" w:rsidP="00476CF7">
                <w:pPr>
                  <w:pStyle w:val="TableNormal0"/>
                  <w:rPr>
                    <w:rStyle w:val="GeneralAviation"/>
                    <w:i/>
                    <w:iCs/>
                    <w:color w:val="auto"/>
                  </w:rPr>
                </w:pPr>
                <w:r w:rsidRPr="007D42B8">
                  <w:rPr>
                    <w:rStyle w:val="GeneralAviation"/>
                    <w:i/>
                    <w:iCs/>
                    <w:color w:val="auto"/>
                  </w:rPr>
                  <w:t>Optional content: notification, negotiation, agreement, transfer of flight data and local agreements, etc.</w:t>
                </w:r>
              </w:p>
            </w:tc>
          </w:tr>
          <w:tr w:rsidR="00090094" w14:paraId="0BDDD742" w14:textId="77777777" w:rsidTr="00090094">
            <w:trPr>
              <w:trHeight w:val="21"/>
            </w:trPr>
            <w:tc>
              <w:tcPr>
                <w:tcW w:w="5000" w:type="pct"/>
                <w:gridSpan w:val="5"/>
                <w:hideMark/>
              </w:tcPr>
              <w:p w14:paraId="66F6245C" w14:textId="77777777" w:rsidR="000A5EA9" w:rsidRPr="007D42B8" w:rsidRDefault="00581773" w:rsidP="00476CF7">
                <w:pPr>
                  <w:pStyle w:val="TableHead"/>
                  <w:rPr>
                    <w:rStyle w:val="GeneralAviation"/>
                    <w:color w:val="auto"/>
                  </w:rPr>
                </w:pPr>
                <w:r w:rsidRPr="007D42B8">
                  <w:rPr>
                    <w:rStyle w:val="GeneralAviation"/>
                    <w:color w:val="auto"/>
                  </w:rPr>
                  <w:t xml:space="preserve">Subtopic ATMB 5.2 — Necessity for coordination </w:t>
                </w:r>
              </w:p>
            </w:tc>
          </w:tr>
          <w:tr w:rsidR="00090094" w14:paraId="5ED19F7B" w14:textId="77777777" w:rsidTr="00090094">
            <w:trPr>
              <w:trHeight w:val="567"/>
            </w:trPr>
            <w:tc>
              <w:tcPr>
                <w:tcW w:w="509" w:type="pct"/>
                <w:hideMark/>
              </w:tcPr>
              <w:p w14:paraId="5897BFCA"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50A586CB" w14:textId="77777777" w:rsidR="000A5EA9" w:rsidRPr="007D42B8" w:rsidRDefault="00581773" w:rsidP="00476CF7">
                <w:pPr>
                  <w:pStyle w:val="TableNormal0"/>
                  <w:rPr>
                    <w:rStyle w:val="GeneralAviation"/>
                    <w:color w:val="auto"/>
                  </w:rPr>
                </w:pPr>
                <w:r w:rsidRPr="007D42B8">
                  <w:rPr>
                    <w:rStyle w:val="GeneralAviation"/>
                    <w:color w:val="auto"/>
                  </w:rPr>
                  <w:t xml:space="preserve">5.2.1 </w:t>
                </w:r>
              </w:p>
            </w:tc>
            <w:tc>
              <w:tcPr>
                <w:tcW w:w="2104" w:type="pct"/>
                <w:hideMark/>
              </w:tcPr>
              <w:p w14:paraId="7930EE7D" w14:textId="77777777" w:rsidR="000A5EA9" w:rsidRPr="007D42B8" w:rsidRDefault="00581773" w:rsidP="00476CF7">
                <w:pPr>
                  <w:pStyle w:val="TableNormal0"/>
                  <w:rPr>
                    <w:rStyle w:val="GeneralAviation"/>
                    <w:color w:val="auto"/>
                  </w:rPr>
                </w:pPr>
                <w:r w:rsidRPr="007D42B8">
                  <w:rPr>
                    <w:rStyle w:val="GeneralAviation"/>
                    <w:color w:val="auto"/>
                  </w:rPr>
                  <w:t>Appreciate the need for coordination.</w:t>
                </w:r>
              </w:p>
            </w:tc>
            <w:tc>
              <w:tcPr>
                <w:tcW w:w="204" w:type="pct"/>
                <w:gridSpan w:val="2"/>
                <w:hideMark/>
              </w:tcPr>
              <w:p w14:paraId="653A1BF5" w14:textId="77777777" w:rsidR="000A5EA9" w:rsidRPr="007D42B8" w:rsidRDefault="00581773" w:rsidP="00476CF7">
                <w:pPr>
                  <w:pStyle w:val="TableNormal0"/>
                  <w:rPr>
                    <w:rStyle w:val="GeneralAviation"/>
                    <w:color w:val="auto"/>
                  </w:rPr>
                </w:pPr>
                <w:r w:rsidRPr="007D42B8">
                  <w:rPr>
                    <w:rStyle w:val="GeneralAviation"/>
                    <w:color w:val="auto"/>
                  </w:rPr>
                  <w:t>3</w:t>
                </w:r>
              </w:p>
            </w:tc>
            <w:tc>
              <w:tcPr>
                <w:tcW w:w="2183" w:type="pct"/>
                <w:hideMark/>
              </w:tcPr>
              <w:p w14:paraId="014F6B3C" w14:textId="77777777" w:rsidR="000A5EA9" w:rsidRPr="007D42B8" w:rsidRDefault="00581773" w:rsidP="00476CF7">
                <w:pPr>
                  <w:pStyle w:val="TableNormal0"/>
                  <w:rPr>
                    <w:rStyle w:val="GeneralAviation"/>
                    <w:i/>
                    <w:iCs/>
                    <w:color w:val="auto"/>
                  </w:rPr>
                </w:pPr>
                <w:r w:rsidRPr="007D42B8">
                  <w:rPr>
                    <w:rStyle w:val="GeneralAviation"/>
                    <w:i/>
                    <w:iCs/>
                    <w:color w:val="auto"/>
                  </w:rPr>
                  <w:t xml:space="preserve">Optional content: ICAO Doc 4444, </w:t>
                </w:r>
                <w:r w:rsidR="00356D49" w:rsidRPr="007D42B8">
                  <w:rPr>
                    <w:rStyle w:val="GeneralAviation"/>
                    <w:i/>
                    <w:iCs/>
                    <w:color w:val="auto"/>
                  </w:rPr>
                  <w:t>Government of the Republic of Armenia Decision N 821-N of June 2, 2022</w:t>
                </w:r>
                <w:r w:rsidRPr="007D42B8">
                  <w:rPr>
                    <w:rStyle w:val="GeneralAviation"/>
                    <w:i/>
                    <w:iCs/>
                    <w:color w:val="auto"/>
                  </w:rPr>
                  <w:t>, local procedures, letters of agreement</w:t>
                </w:r>
              </w:p>
            </w:tc>
          </w:tr>
          <w:tr w:rsidR="00090094" w14:paraId="7F7615E4" w14:textId="77777777" w:rsidTr="00090094">
            <w:trPr>
              <w:trHeight w:val="567"/>
            </w:trPr>
            <w:tc>
              <w:tcPr>
                <w:tcW w:w="509" w:type="pct"/>
                <w:hideMark/>
              </w:tcPr>
              <w:p w14:paraId="2AE024DA"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3F2851A" w14:textId="77777777" w:rsidR="000A5EA9" w:rsidRPr="007D42B8" w:rsidRDefault="00581773" w:rsidP="00476CF7">
                <w:pPr>
                  <w:pStyle w:val="TableNormal0"/>
                  <w:rPr>
                    <w:rStyle w:val="GeneralAviation"/>
                    <w:color w:val="auto"/>
                  </w:rPr>
                </w:pPr>
                <w:r w:rsidRPr="007D42B8">
                  <w:rPr>
                    <w:rStyle w:val="GeneralAviation"/>
                    <w:color w:val="auto"/>
                  </w:rPr>
                  <w:t xml:space="preserve">5.2.2 </w:t>
                </w:r>
              </w:p>
            </w:tc>
            <w:tc>
              <w:tcPr>
                <w:tcW w:w="2104" w:type="pct"/>
                <w:hideMark/>
              </w:tcPr>
              <w:p w14:paraId="39E92258" w14:textId="77777777" w:rsidR="000A5EA9" w:rsidRPr="007D42B8" w:rsidRDefault="00581773" w:rsidP="00476CF7">
                <w:pPr>
                  <w:pStyle w:val="TableNormal0"/>
                  <w:rPr>
                    <w:rStyle w:val="GeneralAviation"/>
                    <w:color w:val="auto"/>
                  </w:rPr>
                </w:pPr>
                <w:r w:rsidRPr="007D42B8">
                  <w:rPr>
                    <w:rStyle w:val="GeneralAviation"/>
                    <w:color w:val="auto"/>
                  </w:rPr>
                  <w:t xml:space="preserve">Differentiate between transfer of control and transfer of communication procedures. </w:t>
                </w:r>
              </w:p>
            </w:tc>
            <w:tc>
              <w:tcPr>
                <w:tcW w:w="204" w:type="pct"/>
                <w:gridSpan w:val="2"/>
                <w:hideMark/>
              </w:tcPr>
              <w:p w14:paraId="3FD75306"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4298EAD7" w14:textId="77777777" w:rsidR="000A5EA9" w:rsidRPr="007D42B8" w:rsidRDefault="00356D49" w:rsidP="007B6AFF">
                <w:pPr>
                  <w:pStyle w:val="EssentialTraining"/>
                  <w:rPr>
                    <w:rStyle w:val="GeneralAviation"/>
                    <w:color w:val="auto"/>
                  </w:rPr>
                </w:pPr>
                <w:r w:rsidRPr="007D42B8">
                  <w:rPr>
                    <w:rStyle w:val="GeneralAviation"/>
                    <w:color w:val="auto"/>
                  </w:rPr>
                  <w:t>Government of the Republic of Armenia Decision N 2054-L of December 7, 2023</w:t>
                </w:r>
              </w:p>
            </w:tc>
          </w:tr>
          <w:tr w:rsidR="00090094" w14:paraId="64F8A109" w14:textId="77777777" w:rsidTr="00090094">
            <w:trPr>
              <w:trHeight w:val="21"/>
            </w:trPr>
            <w:tc>
              <w:tcPr>
                <w:tcW w:w="5000" w:type="pct"/>
                <w:gridSpan w:val="5"/>
                <w:hideMark/>
              </w:tcPr>
              <w:p w14:paraId="7032B939" w14:textId="77777777" w:rsidR="000A5EA9" w:rsidRPr="007D42B8" w:rsidRDefault="00581773" w:rsidP="00476CF7">
                <w:pPr>
                  <w:pStyle w:val="TableHead"/>
                  <w:rPr>
                    <w:rStyle w:val="GeneralAviation"/>
                    <w:color w:val="auto"/>
                  </w:rPr>
                </w:pPr>
                <w:r w:rsidRPr="007D42B8">
                  <w:rPr>
                    <w:rStyle w:val="GeneralAviation"/>
                    <w:color w:val="auto"/>
                  </w:rPr>
                  <w:t>Subtopic ATMB 5.3 — Means of coordination</w:t>
                </w:r>
              </w:p>
            </w:tc>
          </w:tr>
          <w:tr w:rsidR="00090094" w14:paraId="37191945" w14:textId="77777777" w:rsidTr="00090094">
            <w:trPr>
              <w:trHeight w:val="567"/>
            </w:trPr>
            <w:tc>
              <w:tcPr>
                <w:tcW w:w="509" w:type="pct"/>
                <w:hideMark/>
              </w:tcPr>
              <w:p w14:paraId="3146D4AD"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559B4BD" w14:textId="77777777" w:rsidR="000A5EA9" w:rsidRPr="007D42B8" w:rsidRDefault="00581773" w:rsidP="00476CF7">
                <w:pPr>
                  <w:pStyle w:val="TableNormal0"/>
                  <w:rPr>
                    <w:rStyle w:val="GeneralAviation"/>
                    <w:color w:val="auto"/>
                  </w:rPr>
                </w:pPr>
                <w:r w:rsidRPr="007D42B8">
                  <w:rPr>
                    <w:rStyle w:val="GeneralAviation"/>
                    <w:color w:val="auto"/>
                  </w:rPr>
                  <w:t xml:space="preserve">5.3.1 </w:t>
                </w:r>
              </w:p>
            </w:tc>
            <w:tc>
              <w:tcPr>
                <w:tcW w:w="2104" w:type="pct"/>
                <w:hideMark/>
              </w:tcPr>
              <w:p w14:paraId="5D775980" w14:textId="77777777" w:rsidR="000A5EA9" w:rsidRPr="007D42B8" w:rsidRDefault="00581773" w:rsidP="00476CF7">
                <w:pPr>
                  <w:pStyle w:val="TableNormal0"/>
                  <w:rPr>
                    <w:rStyle w:val="GeneralAviation"/>
                    <w:color w:val="auto"/>
                  </w:rPr>
                </w:pPr>
                <w:r w:rsidRPr="007D42B8">
                  <w:rPr>
                    <w:rStyle w:val="GeneralAviation"/>
                    <w:color w:val="auto"/>
                  </w:rPr>
                  <w:t>Describe the means of coordination.</w:t>
                </w:r>
              </w:p>
            </w:tc>
            <w:tc>
              <w:tcPr>
                <w:tcW w:w="204" w:type="pct"/>
                <w:gridSpan w:val="2"/>
                <w:hideMark/>
              </w:tcPr>
              <w:p w14:paraId="46B16F19"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1FFFE5A1" w14:textId="77777777" w:rsidR="000A5EA9" w:rsidRPr="007D42B8" w:rsidRDefault="00581773" w:rsidP="00476CF7">
                <w:pPr>
                  <w:pStyle w:val="TableNormal0"/>
                  <w:rPr>
                    <w:rStyle w:val="GeneralAviation"/>
                    <w:i/>
                    <w:iCs/>
                    <w:color w:val="auto"/>
                  </w:rPr>
                </w:pPr>
                <w:r w:rsidRPr="007D42B8">
                  <w:rPr>
                    <w:rStyle w:val="GeneralAviation"/>
                    <w:i/>
                    <w:iCs/>
                    <w:color w:val="auto"/>
                  </w:rPr>
                  <w:t>Optional content: data link, telephone, intercom, voice, etc.</w:t>
                </w:r>
              </w:p>
            </w:tc>
          </w:tr>
          <w:tr w:rsidR="00090094" w14:paraId="14979E4D" w14:textId="77777777" w:rsidTr="00090094">
            <w:trPr>
              <w:trHeight w:val="567"/>
            </w:trPr>
            <w:tc>
              <w:tcPr>
                <w:tcW w:w="509" w:type="pct"/>
                <w:hideMark/>
              </w:tcPr>
              <w:p w14:paraId="58EB465B"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54F6E62D" w14:textId="77777777" w:rsidR="000A5EA9" w:rsidRPr="007D42B8" w:rsidRDefault="00581773" w:rsidP="00476CF7">
                <w:pPr>
                  <w:pStyle w:val="TableNormal0"/>
                  <w:rPr>
                    <w:rStyle w:val="GeneralAviation"/>
                    <w:color w:val="auto"/>
                  </w:rPr>
                </w:pPr>
                <w:r w:rsidRPr="007D42B8">
                  <w:rPr>
                    <w:rStyle w:val="GeneralAviation"/>
                    <w:color w:val="auto"/>
                  </w:rPr>
                  <w:t xml:space="preserve">5.3.2 </w:t>
                </w:r>
              </w:p>
            </w:tc>
            <w:tc>
              <w:tcPr>
                <w:tcW w:w="2104" w:type="pct"/>
                <w:hideMark/>
              </w:tcPr>
              <w:p w14:paraId="1EE93360" w14:textId="77777777" w:rsidR="000A5EA9" w:rsidRPr="007D42B8" w:rsidRDefault="00581773" w:rsidP="00476CF7">
                <w:pPr>
                  <w:pStyle w:val="TableNormal0"/>
                  <w:rPr>
                    <w:rStyle w:val="GeneralAviation"/>
                    <w:color w:val="auto"/>
                  </w:rPr>
                </w:pPr>
                <w:r w:rsidRPr="007D42B8">
                  <w:rPr>
                    <w:rStyle w:val="GeneralAviation"/>
                    <w:color w:val="auto"/>
                  </w:rPr>
                  <w:t>Use the available means for coordination.</w:t>
                </w:r>
              </w:p>
            </w:tc>
            <w:tc>
              <w:tcPr>
                <w:tcW w:w="204" w:type="pct"/>
                <w:gridSpan w:val="2"/>
                <w:hideMark/>
              </w:tcPr>
              <w:p w14:paraId="7364BA58" w14:textId="77777777" w:rsidR="000A5EA9" w:rsidRPr="007D42B8" w:rsidRDefault="00581773" w:rsidP="00476CF7">
                <w:pPr>
                  <w:pStyle w:val="TableNormal0"/>
                  <w:rPr>
                    <w:rStyle w:val="GeneralAviation"/>
                    <w:color w:val="auto"/>
                  </w:rPr>
                </w:pPr>
                <w:r w:rsidRPr="007D42B8">
                  <w:rPr>
                    <w:rStyle w:val="GeneralAviation"/>
                    <w:color w:val="auto"/>
                  </w:rPr>
                  <w:t>3</w:t>
                </w:r>
              </w:p>
            </w:tc>
            <w:tc>
              <w:tcPr>
                <w:tcW w:w="2183" w:type="pct"/>
                <w:hideMark/>
              </w:tcPr>
              <w:p w14:paraId="7A4DC551" w14:textId="77777777" w:rsidR="000A5EA9" w:rsidRPr="007D42B8" w:rsidRDefault="000A5EA9" w:rsidP="00476CF7">
                <w:pPr>
                  <w:pStyle w:val="TableNormal0"/>
                  <w:rPr>
                    <w:rStyle w:val="GeneralAviation"/>
                    <w:color w:val="auto"/>
                  </w:rPr>
                </w:pPr>
              </w:p>
            </w:tc>
          </w:tr>
          <w:tr w:rsidR="00090094" w14:paraId="0C76D8BE" w14:textId="77777777" w:rsidTr="00090094">
            <w:trPr>
              <w:trHeight w:val="21"/>
            </w:trPr>
            <w:tc>
              <w:tcPr>
                <w:tcW w:w="5000" w:type="pct"/>
                <w:gridSpan w:val="5"/>
              </w:tcPr>
              <w:p w14:paraId="17A0BCC7" w14:textId="77777777" w:rsidR="00F0052E" w:rsidRPr="009054F2" w:rsidRDefault="00581773" w:rsidP="002038FC">
                <w:pPr>
                  <w:pStyle w:val="TableCentered"/>
                  <w:rPr>
                    <w:rStyle w:val="Bold"/>
                  </w:rPr>
                </w:pPr>
                <w:r w:rsidRPr="009054F2">
                  <w:rPr>
                    <w:rStyle w:val="Bold"/>
                    <w:b w:val="0"/>
                  </w:rPr>
                  <w:t>TOPIC ATMB 6 — DATA DISPLAY</w:t>
                </w:r>
              </w:p>
            </w:tc>
          </w:tr>
          <w:tr w:rsidR="00090094" w14:paraId="428D2962" w14:textId="77777777" w:rsidTr="00090094">
            <w:trPr>
              <w:trHeight w:val="87"/>
            </w:trPr>
            <w:tc>
              <w:tcPr>
                <w:tcW w:w="5000" w:type="pct"/>
                <w:gridSpan w:val="5"/>
                <w:hideMark/>
              </w:tcPr>
              <w:p w14:paraId="46659836" w14:textId="77777777" w:rsidR="00F0052E" w:rsidRPr="009054F2" w:rsidRDefault="00581773" w:rsidP="004715CB">
                <w:pPr>
                  <w:pStyle w:val="TableHead"/>
                </w:pPr>
                <w:r w:rsidRPr="009054F2">
                  <w:t>Subtopic ATMB 6.1 — Data extraction</w:t>
                </w:r>
              </w:p>
            </w:tc>
          </w:tr>
          <w:tr w:rsidR="00090094" w14:paraId="27FF6485" w14:textId="77777777" w:rsidTr="00090094">
            <w:trPr>
              <w:trHeight w:val="567"/>
            </w:trPr>
            <w:tc>
              <w:tcPr>
                <w:tcW w:w="509" w:type="pct"/>
                <w:hideMark/>
              </w:tcPr>
              <w:p w14:paraId="3C795F4E" w14:textId="77777777" w:rsidR="00F0052E" w:rsidRPr="009054F2" w:rsidRDefault="00581773" w:rsidP="009054F2">
                <w:pPr>
                  <w:pStyle w:val="TableNormal0"/>
                </w:pPr>
                <w:r w:rsidRPr="009054F2">
                  <w:t>BASIC</w:t>
                </w:r>
                <w:r w:rsidRPr="009054F2">
                  <w:br/>
                  <w:t>ATMB</w:t>
                </w:r>
              </w:p>
              <w:p w14:paraId="174A10D9" w14:textId="77777777" w:rsidR="00F0052E" w:rsidRPr="009054F2" w:rsidRDefault="00581773" w:rsidP="009054F2">
                <w:pPr>
                  <w:pStyle w:val="TableNormal0"/>
                </w:pPr>
                <w:r w:rsidRPr="009054F2">
                  <w:t xml:space="preserve">6.1.1 </w:t>
                </w:r>
              </w:p>
            </w:tc>
            <w:tc>
              <w:tcPr>
                <w:tcW w:w="2104" w:type="pct"/>
                <w:hideMark/>
              </w:tcPr>
              <w:p w14:paraId="0F7522B0" w14:textId="77777777" w:rsidR="00F0052E" w:rsidRPr="009054F2" w:rsidRDefault="00581773" w:rsidP="009054F2">
                <w:pPr>
                  <w:pStyle w:val="TableNormal0"/>
                </w:pPr>
                <w:r w:rsidRPr="009054F2">
                  <w:t>Encode and decode an appropriate selection of standard ICAO abbreviations.</w:t>
                </w:r>
              </w:p>
            </w:tc>
            <w:tc>
              <w:tcPr>
                <w:tcW w:w="204" w:type="pct"/>
                <w:gridSpan w:val="2"/>
                <w:hideMark/>
              </w:tcPr>
              <w:p w14:paraId="1BC062DA" w14:textId="77777777" w:rsidR="00F0052E" w:rsidRPr="009054F2" w:rsidRDefault="00581773" w:rsidP="009054F2">
                <w:pPr>
                  <w:pStyle w:val="TableNormal0"/>
                </w:pPr>
                <w:r w:rsidRPr="009054F2">
                  <w:t>3</w:t>
                </w:r>
              </w:p>
            </w:tc>
            <w:tc>
              <w:tcPr>
                <w:tcW w:w="2183" w:type="pct"/>
                <w:hideMark/>
              </w:tcPr>
              <w:p w14:paraId="3E9CFF6A" w14:textId="77777777" w:rsidR="00F0052E" w:rsidRPr="00FB1879" w:rsidRDefault="00581773" w:rsidP="00FB1879">
                <w:pPr>
                  <w:pStyle w:val="TableNormal0"/>
                  <w:rPr>
                    <w:i/>
                    <w:iCs/>
                  </w:rPr>
                </w:pPr>
                <w:r w:rsidRPr="00FB1879">
                  <w:rPr>
                    <w:i/>
                    <w:iCs/>
                  </w:rPr>
                  <w:t xml:space="preserve">Optional content: ICAO Doc 8585, </w:t>
                </w:r>
                <w:r w:rsidRPr="00FB1879">
                  <w:rPr>
                    <w:i/>
                    <w:iCs/>
                  </w:rPr>
                  <w:br/>
                  <w:t>ICAO Doc 8643, ICAO Doc 7910</w:t>
                </w:r>
              </w:p>
            </w:tc>
          </w:tr>
          <w:tr w:rsidR="00090094" w14:paraId="19091267" w14:textId="77777777" w:rsidTr="00090094">
            <w:trPr>
              <w:trHeight w:val="567"/>
            </w:trPr>
            <w:tc>
              <w:tcPr>
                <w:tcW w:w="509" w:type="pct"/>
                <w:hideMark/>
              </w:tcPr>
              <w:p w14:paraId="0BC00215" w14:textId="77777777" w:rsidR="00F0052E" w:rsidRPr="009054F2" w:rsidRDefault="00581773" w:rsidP="009054F2">
                <w:pPr>
                  <w:pStyle w:val="TableNormal0"/>
                </w:pPr>
                <w:r w:rsidRPr="009054F2">
                  <w:t>BASIC</w:t>
                </w:r>
                <w:r w:rsidRPr="009054F2">
                  <w:br/>
                  <w:t>ATMB</w:t>
                </w:r>
              </w:p>
              <w:p w14:paraId="601CA935" w14:textId="77777777" w:rsidR="00F0052E" w:rsidRPr="009054F2" w:rsidRDefault="00581773" w:rsidP="009054F2">
                <w:pPr>
                  <w:pStyle w:val="TableNormal0"/>
                </w:pPr>
                <w:r w:rsidRPr="009054F2">
                  <w:t xml:space="preserve">6.1.2 </w:t>
                </w:r>
              </w:p>
            </w:tc>
            <w:tc>
              <w:tcPr>
                <w:tcW w:w="2104" w:type="pct"/>
                <w:hideMark/>
              </w:tcPr>
              <w:p w14:paraId="46943E54" w14:textId="77777777" w:rsidR="00F0052E" w:rsidRPr="009054F2" w:rsidRDefault="00581773" w:rsidP="009054F2">
                <w:pPr>
                  <w:pStyle w:val="TableNormal0"/>
                </w:pPr>
                <w:r w:rsidRPr="009054F2">
                  <w:t>Extract pertinent data from relevant sources to produce a flight progress display.</w:t>
                </w:r>
              </w:p>
            </w:tc>
            <w:tc>
              <w:tcPr>
                <w:tcW w:w="204" w:type="pct"/>
                <w:gridSpan w:val="2"/>
                <w:hideMark/>
              </w:tcPr>
              <w:p w14:paraId="402801D2" w14:textId="77777777" w:rsidR="00F0052E" w:rsidRPr="009054F2" w:rsidRDefault="00581773" w:rsidP="009054F2">
                <w:pPr>
                  <w:pStyle w:val="TableNormal0"/>
                </w:pPr>
                <w:r w:rsidRPr="009054F2">
                  <w:t>3</w:t>
                </w:r>
              </w:p>
            </w:tc>
            <w:tc>
              <w:tcPr>
                <w:tcW w:w="2183" w:type="pct"/>
                <w:hideMark/>
              </w:tcPr>
              <w:p w14:paraId="59DA9EF1" w14:textId="77777777" w:rsidR="00F0052E" w:rsidRPr="007B6AFF" w:rsidRDefault="00581773" w:rsidP="007B6AFF">
                <w:pPr>
                  <w:pStyle w:val="EssentialTraining"/>
                </w:pPr>
                <w:r w:rsidRPr="007B6AFF">
                  <w:t>Pilot reports, coordination, data exchange</w:t>
                </w:r>
              </w:p>
              <w:p w14:paraId="33107298" w14:textId="77777777" w:rsidR="00F0052E" w:rsidRPr="00FB1879" w:rsidRDefault="00581773" w:rsidP="00FB1879">
                <w:pPr>
                  <w:pStyle w:val="TableNormal0"/>
                  <w:rPr>
                    <w:i/>
                    <w:iCs/>
                  </w:rPr>
                </w:pPr>
                <w:r w:rsidRPr="00FB1879">
                  <w:rPr>
                    <w:i/>
                    <w:iCs/>
                  </w:rPr>
                  <w:t>Optional content: flight plan</w:t>
                </w:r>
              </w:p>
            </w:tc>
          </w:tr>
          <w:tr w:rsidR="00090094" w14:paraId="23FD8F80" w14:textId="77777777" w:rsidTr="00090094">
            <w:trPr>
              <w:trHeight w:val="567"/>
            </w:trPr>
            <w:tc>
              <w:tcPr>
                <w:tcW w:w="509" w:type="pct"/>
                <w:hideMark/>
              </w:tcPr>
              <w:p w14:paraId="0C13C373" w14:textId="77777777" w:rsidR="00F0052E" w:rsidRPr="009054F2" w:rsidRDefault="00581773" w:rsidP="009054F2">
                <w:pPr>
                  <w:pStyle w:val="TableNormal0"/>
                </w:pPr>
                <w:r w:rsidRPr="009054F2">
                  <w:t>BASIC</w:t>
                </w:r>
                <w:r w:rsidRPr="009054F2">
                  <w:br/>
                  <w:t>ATMB</w:t>
                </w:r>
              </w:p>
              <w:p w14:paraId="6D3DD7EF" w14:textId="77777777" w:rsidR="00F0052E" w:rsidRPr="009054F2" w:rsidRDefault="00581773" w:rsidP="009054F2">
                <w:pPr>
                  <w:pStyle w:val="TableNormal0"/>
                </w:pPr>
                <w:r w:rsidRPr="009054F2">
                  <w:t xml:space="preserve">6.1.3 </w:t>
                </w:r>
              </w:p>
            </w:tc>
            <w:tc>
              <w:tcPr>
                <w:tcW w:w="2104" w:type="pct"/>
                <w:hideMark/>
              </w:tcPr>
              <w:p w14:paraId="7891DEC3" w14:textId="77777777" w:rsidR="00F0052E" w:rsidRPr="009054F2" w:rsidRDefault="00581773" w:rsidP="009054F2">
                <w:pPr>
                  <w:pStyle w:val="TableNormal0"/>
                </w:pPr>
                <w:r w:rsidRPr="009054F2">
                  <w:t>Encode and decode flight plans (including supplementary information).</w:t>
                </w:r>
              </w:p>
            </w:tc>
            <w:tc>
              <w:tcPr>
                <w:tcW w:w="204" w:type="pct"/>
                <w:gridSpan w:val="2"/>
                <w:hideMark/>
              </w:tcPr>
              <w:p w14:paraId="0F1BD142" w14:textId="77777777" w:rsidR="00F0052E" w:rsidRPr="009054F2" w:rsidRDefault="00581773" w:rsidP="009054F2">
                <w:pPr>
                  <w:pStyle w:val="TableNormal0"/>
                </w:pPr>
                <w:r w:rsidRPr="009054F2">
                  <w:t>3</w:t>
                </w:r>
              </w:p>
            </w:tc>
            <w:tc>
              <w:tcPr>
                <w:tcW w:w="2183" w:type="pct"/>
                <w:hideMark/>
              </w:tcPr>
              <w:p w14:paraId="3937928A" w14:textId="77777777" w:rsidR="00F0052E" w:rsidRPr="007B6AFF" w:rsidRDefault="00581773" w:rsidP="00826B03">
                <w:pPr>
                  <w:pStyle w:val="EssentialTraining"/>
                </w:pPr>
                <w:r w:rsidRPr="007B6AFF">
                  <w:t>ICAO format, AFTN format</w:t>
                </w:r>
              </w:p>
            </w:tc>
          </w:tr>
          <w:tr w:rsidR="00090094" w14:paraId="5B6457FC" w14:textId="77777777" w:rsidTr="00090094">
            <w:trPr>
              <w:trHeight w:val="21"/>
            </w:trPr>
            <w:tc>
              <w:tcPr>
                <w:tcW w:w="5000" w:type="pct"/>
                <w:gridSpan w:val="5"/>
                <w:hideMark/>
              </w:tcPr>
              <w:p w14:paraId="5176F365" w14:textId="77777777" w:rsidR="00F0052E" w:rsidRPr="009054F2" w:rsidRDefault="00581773" w:rsidP="004715CB">
                <w:pPr>
                  <w:pStyle w:val="TableHead"/>
                </w:pPr>
                <w:r w:rsidRPr="009054F2">
                  <w:t>Subtopic ATMB 6.2 — Data management</w:t>
                </w:r>
              </w:p>
            </w:tc>
          </w:tr>
          <w:tr w:rsidR="00090094" w14:paraId="46451632" w14:textId="77777777" w:rsidTr="00090094">
            <w:trPr>
              <w:trHeight w:val="567"/>
            </w:trPr>
            <w:tc>
              <w:tcPr>
                <w:tcW w:w="509" w:type="pct"/>
                <w:hideMark/>
              </w:tcPr>
              <w:p w14:paraId="339046C6" w14:textId="77777777" w:rsidR="00F0052E" w:rsidRPr="009054F2" w:rsidRDefault="00581773" w:rsidP="009054F2">
                <w:pPr>
                  <w:pStyle w:val="TableNormal0"/>
                </w:pPr>
                <w:r w:rsidRPr="009054F2">
                  <w:t>BASIC</w:t>
                </w:r>
                <w:r w:rsidRPr="009054F2">
                  <w:br/>
                  <w:t>ATMB</w:t>
                </w:r>
              </w:p>
              <w:p w14:paraId="40F7E6CE" w14:textId="77777777" w:rsidR="00F0052E" w:rsidRPr="009054F2" w:rsidRDefault="00581773" w:rsidP="009054F2">
                <w:pPr>
                  <w:pStyle w:val="TableNormal0"/>
                </w:pPr>
                <w:r w:rsidRPr="009054F2">
                  <w:t xml:space="preserve">6.2.1 </w:t>
                </w:r>
              </w:p>
            </w:tc>
            <w:tc>
              <w:tcPr>
                <w:tcW w:w="2104" w:type="pct"/>
                <w:hideMark/>
              </w:tcPr>
              <w:p w14:paraId="015E549E" w14:textId="77777777" w:rsidR="00F0052E" w:rsidRPr="009054F2" w:rsidRDefault="00581773" w:rsidP="009054F2">
                <w:pPr>
                  <w:pStyle w:val="TableNormal0"/>
                </w:pPr>
                <w:r w:rsidRPr="009054F2">
                  <w:t>Update the situation display to accurately reflect the traffic situation.</w:t>
                </w:r>
              </w:p>
            </w:tc>
            <w:tc>
              <w:tcPr>
                <w:tcW w:w="204" w:type="pct"/>
                <w:gridSpan w:val="2"/>
                <w:hideMark/>
              </w:tcPr>
              <w:p w14:paraId="1AE0D478" w14:textId="77777777" w:rsidR="00F0052E" w:rsidRPr="009054F2" w:rsidRDefault="00581773" w:rsidP="009054F2">
                <w:pPr>
                  <w:pStyle w:val="TableNormal0"/>
                </w:pPr>
                <w:r w:rsidRPr="009054F2">
                  <w:t>3</w:t>
                </w:r>
              </w:p>
            </w:tc>
            <w:tc>
              <w:tcPr>
                <w:tcW w:w="2183" w:type="pct"/>
                <w:hideMark/>
              </w:tcPr>
              <w:p w14:paraId="3E43B35F" w14:textId="77777777" w:rsidR="00F0052E" w:rsidRPr="00FB1879" w:rsidRDefault="00581773" w:rsidP="00FB1879">
                <w:pPr>
                  <w:pStyle w:val="TableNormal0"/>
                  <w:rPr>
                    <w:i/>
                    <w:iCs/>
                  </w:rPr>
                </w:pPr>
                <w:r w:rsidRPr="00FB1879">
                  <w:rPr>
                    <w:i/>
                    <w:iCs/>
                  </w:rPr>
                  <w:t>Optional content: strip marking symbols, strip movement procedures, electronic data, label</w:t>
                </w:r>
              </w:p>
            </w:tc>
          </w:tr>
          <w:tr w:rsidR="00090094" w14:paraId="0DA41A0C" w14:textId="77777777" w:rsidTr="00090094">
            <w:trPr>
              <w:trHeight w:val="21"/>
            </w:trPr>
            <w:tc>
              <w:tcPr>
                <w:tcW w:w="5000" w:type="pct"/>
                <w:gridSpan w:val="5"/>
              </w:tcPr>
              <w:p w14:paraId="637153AE" w14:textId="77777777" w:rsidR="000A5EA9" w:rsidRPr="0038291A" w:rsidRDefault="00581773" w:rsidP="00476CF7">
                <w:pPr>
                  <w:pStyle w:val="TableCentered"/>
                  <w:rPr>
                    <w:rStyle w:val="GeneralAviation"/>
                  </w:rPr>
                </w:pPr>
                <w:r w:rsidRPr="0038291A">
                  <w:t>TOPIC ATMB 7 — SEPARATIONS</w:t>
                </w:r>
              </w:p>
            </w:tc>
          </w:tr>
          <w:tr w:rsidR="00090094" w14:paraId="5B29FB55" w14:textId="77777777" w:rsidTr="00090094">
            <w:trPr>
              <w:trHeight w:val="21"/>
            </w:trPr>
            <w:tc>
              <w:tcPr>
                <w:tcW w:w="5000" w:type="pct"/>
                <w:gridSpan w:val="5"/>
                <w:hideMark/>
              </w:tcPr>
              <w:p w14:paraId="6B87FE0C" w14:textId="77777777" w:rsidR="000A5EA9" w:rsidRPr="007D42B8" w:rsidRDefault="00581773" w:rsidP="00476CF7">
                <w:pPr>
                  <w:pStyle w:val="TableHead"/>
                  <w:rPr>
                    <w:rStyle w:val="GeneralAviation"/>
                    <w:color w:val="auto"/>
                  </w:rPr>
                </w:pPr>
                <w:r w:rsidRPr="007D42B8">
                  <w:rPr>
                    <w:rStyle w:val="GeneralAviation"/>
                    <w:color w:val="auto"/>
                  </w:rPr>
                  <w:t>Subtopic ATMB 7.1 — Vertical separation and procedures</w:t>
                </w:r>
              </w:p>
            </w:tc>
          </w:tr>
          <w:tr w:rsidR="00090094" w14:paraId="1AC450FF" w14:textId="77777777" w:rsidTr="00090094">
            <w:trPr>
              <w:trHeight w:val="567"/>
            </w:trPr>
            <w:tc>
              <w:tcPr>
                <w:tcW w:w="509" w:type="pct"/>
                <w:hideMark/>
              </w:tcPr>
              <w:p w14:paraId="749BD826"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19C015B4" w14:textId="77777777" w:rsidR="000A5EA9" w:rsidRPr="007D42B8" w:rsidRDefault="00581773" w:rsidP="00476CF7">
                <w:pPr>
                  <w:pStyle w:val="TableNormal0"/>
                  <w:rPr>
                    <w:rStyle w:val="GeneralAviation"/>
                    <w:color w:val="auto"/>
                  </w:rPr>
                </w:pPr>
                <w:r w:rsidRPr="007D42B8">
                  <w:rPr>
                    <w:rStyle w:val="GeneralAviation"/>
                    <w:color w:val="auto"/>
                  </w:rPr>
                  <w:t xml:space="preserve">7.1.1 </w:t>
                </w:r>
              </w:p>
            </w:tc>
            <w:tc>
              <w:tcPr>
                <w:tcW w:w="2104" w:type="pct"/>
                <w:hideMark/>
              </w:tcPr>
              <w:p w14:paraId="790D6371" w14:textId="77777777" w:rsidR="000A5EA9" w:rsidRPr="007D42B8" w:rsidRDefault="00581773" w:rsidP="00476CF7">
                <w:pPr>
                  <w:pStyle w:val="TableNormal0"/>
                  <w:rPr>
                    <w:rStyle w:val="GeneralAviation"/>
                    <w:color w:val="auto"/>
                  </w:rPr>
                </w:pPr>
                <w:r w:rsidRPr="007D42B8">
                  <w:rPr>
                    <w:rStyle w:val="GeneralAviation"/>
                    <w:color w:val="auto"/>
                  </w:rPr>
                  <w:t>State the vertical separation standards.</w:t>
                </w:r>
              </w:p>
            </w:tc>
            <w:tc>
              <w:tcPr>
                <w:tcW w:w="204" w:type="pct"/>
                <w:gridSpan w:val="2"/>
                <w:hideMark/>
              </w:tcPr>
              <w:p w14:paraId="11ACEA14" w14:textId="77777777" w:rsidR="000A5EA9" w:rsidRPr="007D42B8" w:rsidRDefault="00581773" w:rsidP="00476CF7">
                <w:pPr>
                  <w:pStyle w:val="TableNormal0"/>
                  <w:rPr>
                    <w:rStyle w:val="GeneralAviation"/>
                    <w:color w:val="auto"/>
                  </w:rPr>
                </w:pPr>
                <w:r w:rsidRPr="007D42B8">
                  <w:rPr>
                    <w:rStyle w:val="GeneralAviation"/>
                    <w:color w:val="auto"/>
                  </w:rPr>
                  <w:t>1</w:t>
                </w:r>
              </w:p>
            </w:tc>
            <w:tc>
              <w:tcPr>
                <w:tcW w:w="2183" w:type="pct"/>
                <w:hideMark/>
              </w:tcPr>
              <w:p w14:paraId="319CB6D7" w14:textId="77777777" w:rsidR="000A5EA9" w:rsidRPr="007D42B8" w:rsidRDefault="00356D49" w:rsidP="00822D42">
                <w:pPr>
                  <w:pStyle w:val="EssentialTraining"/>
                  <w:rPr>
                    <w:rStyle w:val="GeneralAviation"/>
                    <w:color w:val="auto"/>
                  </w:rPr>
                </w:pPr>
                <w:r w:rsidRPr="007D42B8">
                  <w:rPr>
                    <w:rStyle w:val="GeneralAviation"/>
                    <w:color w:val="auto"/>
                  </w:rPr>
                  <w:t>Government of the Republic of Armenia Decision N 821-N of June 2, 2022</w:t>
                </w:r>
                <w:r w:rsidR="00581773" w:rsidRPr="007D42B8">
                  <w:rPr>
                    <w:rStyle w:val="GeneralAviation"/>
                    <w:color w:val="auto"/>
                  </w:rPr>
                  <w:t xml:space="preserve">, </w:t>
                </w:r>
                <w:r w:rsidRPr="007D42B8">
                  <w:rPr>
                    <w:rStyle w:val="GeneralAviation"/>
                    <w:color w:val="auto"/>
                  </w:rPr>
                  <w:t>Government of the Republic of Armenia Decision N 2054-L of December 7, 2023</w:t>
                </w:r>
              </w:p>
              <w:p w14:paraId="641F2B13" w14:textId="77777777" w:rsidR="000A5EA9" w:rsidRPr="007D42B8" w:rsidRDefault="00581773" w:rsidP="000A5EA9">
                <w:pPr>
                  <w:pStyle w:val="TableNormal0"/>
                  <w:rPr>
                    <w:rStyle w:val="GeneralAviation"/>
                    <w:i/>
                    <w:iCs/>
                    <w:color w:val="auto"/>
                  </w:rPr>
                </w:pPr>
                <w:r w:rsidRPr="007D42B8">
                  <w:rPr>
                    <w:rStyle w:val="GeneralAviation"/>
                    <w:i/>
                    <w:iCs/>
                    <w:color w:val="auto"/>
                  </w:rPr>
                  <w:t>Optional content: ICAO Doc 4444</w:t>
                </w:r>
              </w:p>
            </w:tc>
          </w:tr>
          <w:tr w:rsidR="00090094" w14:paraId="2A4DC5D9" w14:textId="77777777" w:rsidTr="00090094">
            <w:trPr>
              <w:trHeight w:val="567"/>
            </w:trPr>
            <w:tc>
              <w:tcPr>
                <w:tcW w:w="509" w:type="pct"/>
                <w:hideMark/>
              </w:tcPr>
              <w:p w14:paraId="7863F8FC"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E53DE26" w14:textId="77777777" w:rsidR="000A5EA9" w:rsidRPr="007D42B8" w:rsidRDefault="00581773" w:rsidP="00476CF7">
                <w:pPr>
                  <w:pStyle w:val="TableNormal0"/>
                  <w:rPr>
                    <w:rStyle w:val="GeneralAviation"/>
                    <w:color w:val="auto"/>
                  </w:rPr>
                </w:pPr>
                <w:r w:rsidRPr="007D42B8">
                  <w:rPr>
                    <w:rStyle w:val="GeneralAviation"/>
                    <w:color w:val="auto"/>
                  </w:rPr>
                  <w:t xml:space="preserve">7.1.2 </w:t>
                </w:r>
              </w:p>
            </w:tc>
            <w:tc>
              <w:tcPr>
                <w:tcW w:w="2104" w:type="pct"/>
                <w:hideMark/>
              </w:tcPr>
              <w:p w14:paraId="627E225B" w14:textId="77777777" w:rsidR="000A5EA9" w:rsidRPr="007D42B8" w:rsidRDefault="00581773" w:rsidP="00476CF7">
                <w:pPr>
                  <w:pStyle w:val="TableNormal0"/>
                  <w:rPr>
                    <w:rStyle w:val="GeneralAviation"/>
                    <w:color w:val="auto"/>
                  </w:rPr>
                </w:pPr>
                <w:r w:rsidRPr="007D42B8">
                  <w:rPr>
                    <w:rStyle w:val="GeneralAviation"/>
                    <w:color w:val="auto"/>
                  </w:rPr>
                  <w:t>Explain the vertical separation procedures.</w:t>
                </w:r>
              </w:p>
            </w:tc>
            <w:tc>
              <w:tcPr>
                <w:tcW w:w="204" w:type="pct"/>
                <w:gridSpan w:val="2"/>
                <w:hideMark/>
              </w:tcPr>
              <w:p w14:paraId="1BF8F300"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388EF6BB" w14:textId="77777777" w:rsidR="000A5EA9" w:rsidRPr="007D42B8" w:rsidRDefault="00356D49" w:rsidP="00822D42">
                <w:pPr>
                  <w:pStyle w:val="EssentialTraining"/>
                  <w:rPr>
                    <w:rStyle w:val="GeneralAviation"/>
                    <w:color w:val="auto"/>
                  </w:rPr>
                </w:pPr>
                <w:r w:rsidRPr="007D42B8">
                  <w:rPr>
                    <w:rStyle w:val="GeneralAviation"/>
                    <w:color w:val="auto"/>
                  </w:rPr>
                  <w:t>Government of the Republic of Armenia Decision N 821-N of June 2, 2022</w:t>
                </w:r>
                <w:r w:rsidR="00581773" w:rsidRPr="007D42B8">
                  <w:rPr>
                    <w:rStyle w:val="GeneralAviation"/>
                    <w:color w:val="auto"/>
                  </w:rPr>
                  <w:t>,</w:t>
                </w:r>
                <w:r w:rsidR="0014798C" w:rsidRPr="007D42B8">
                  <w:rPr>
                    <w:rStyle w:val="GeneralAviation"/>
                    <w:color w:val="auto"/>
                  </w:rPr>
                  <w:t xml:space="preserve"> </w:t>
                </w:r>
                <w:r w:rsidRPr="007D42B8">
                  <w:rPr>
                    <w:rStyle w:val="GeneralAviation"/>
                    <w:color w:val="auto"/>
                  </w:rPr>
                  <w:t>Government of the Republic of Armenia Decision N 2054-L of December 7, 2023</w:t>
                </w:r>
              </w:p>
              <w:p w14:paraId="5F9C3275" w14:textId="77777777" w:rsidR="000A5EA9" w:rsidRDefault="00581773" w:rsidP="000A5EA9">
                <w:pPr>
                  <w:pStyle w:val="TableNormal0"/>
                  <w:rPr>
                    <w:rStyle w:val="GeneralAviation"/>
                    <w:i/>
                    <w:iCs/>
                    <w:color w:val="auto"/>
                  </w:rPr>
                </w:pPr>
                <w:r w:rsidRPr="007D42B8">
                  <w:rPr>
                    <w:rStyle w:val="GeneralAviation"/>
                    <w:i/>
                    <w:iCs/>
                    <w:color w:val="auto"/>
                  </w:rPr>
                  <w:t>Optional content: ICAO Doc 4444</w:t>
                </w:r>
              </w:p>
              <w:p w14:paraId="06489A22" w14:textId="77777777" w:rsidR="001F6581" w:rsidRPr="007D42B8" w:rsidRDefault="001F6581" w:rsidP="000A5EA9">
                <w:pPr>
                  <w:pStyle w:val="TableNormal0"/>
                  <w:rPr>
                    <w:rStyle w:val="GeneralAviation"/>
                    <w:i/>
                    <w:iCs/>
                    <w:color w:val="auto"/>
                  </w:rPr>
                </w:pPr>
              </w:p>
            </w:tc>
          </w:tr>
          <w:tr w:rsidR="00090094" w14:paraId="4E9E5EA1" w14:textId="77777777" w:rsidTr="00090094">
            <w:trPr>
              <w:trHeight w:val="21"/>
            </w:trPr>
            <w:tc>
              <w:tcPr>
                <w:tcW w:w="5000" w:type="pct"/>
                <w:gridSpan w:val="5"/>
                <w:hideMark/>
              </w:tcPr>
              <w:p w14:paraId="04ABD1DB" w14:textId="77777777" w:rsidR="000A5EA9" w:rsidRPr="007D42B8" w:rsidRDefault="00581773" w:rsidP="00476CF7">
                <w:pPr>
                  <w:pStyle w:val="TableHead"/>
                  <w:rPr>
                    <w:rStyle w:val="GeneralAviation"/>
                    <w:color w:val="auto"/>
                  </w:rPr>
                </w:pPr>
                <w:r w:rsidRPr="007D42B8">
                  <w:rPr>
                    <w:rStyle w:val="GeneralAviation"/>
                    <w:color w:val="auto"/>
                  </w:rPr>
                  <w:lastRenderedPageBreak/>
                  <w:t>Subtopic ATMB 7.2 — Horizontal separation and procedures</w:t>
                </w:r>
              </w:p>
            </w:tc>
          </w:tr>
          <w:tr w:rsidR="00090094" w14:paraId="36C73BEF" w14:textId="77777777" w:rsidTr="00090094">
            <w:trPr>
              <w:trHeight w:val="567"/>
            </w:trPr>
            <w:tc>
              <w:tcPr>
                <w:tcW w:w="509" w:type="pct"/>
                <w:hideMark/>
              </w:tcPr>
              <w:p w14:paraId="2CA11670"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3AE69942" w14:textId="77777777" w:rsidR="000A5EA9" w:rsidRPr="007D42B8" w:rsidRDefault="00581773" w:rsidP="00476CF7">
                <w:pPr>
                  <w:pStyle w:val="TableNormal0"/>
                  <w:rPr>
                    <w:rStyle w:val="GeneralAviation"/>
                    <w:color w:val="auto"/>
                  </w:rPr>
                </w:pPr>
                <w:r w:rsidRPr="007D42B8">
                  <w:rPr>
                    <w:rStyle w:val="GeneralAviation"/>
                    <w:color w:val="auto"/>
                  </w:rPr>
                  <w:t xml:space="preserve">7.2.1 </w:t>
                </w:r>
              </w:p>
            </w:tc>
            <w:tc>
              <w:tcPr>
                <w:tcW w:w="2104" w:type="pct"/>
                <w:hideMark/>
              </w:tcPr>
              <w:p w14:paraId="3B925943" w14:textId="77777777" w:rsidR="000A5EA9" w:rsidRPr="007D42B8" w:rsidRDefault="00581773" w:rsidP="00476CF7">
                <w:pPr>
                  <w:pStyle w:val="TableNormal0"/>
                  <w:rPr>
                    <w:rStyle w:val="GeneralAviation"/>
                    <w:color w:val="auto"/>
                  </w:rPr>
                </w:pPr>
                <w:r w:rsidRPr="007D42B8">
                  <w:rPr>
                    <w:rStyle w:val="GeneralAviation"/>
                    <w:color w:val="auto"/>
                  </w:rPr>
                  <w:t xml:space="preserve">State the principles of longitudinal separation procedures based on time and distance. </w:t>
                </w:r>
              </w:p>
            </w:tc>
            <w:tc>
              <w:tcPr>
                <w:tcW w:w="204" w:type="pct"/>
                <w:gridSpan w:val="2"/>
                <w:hideMark/>
              </w:tcPr>
              <w:p w14:paraId="78772279" w14:textId="77777777" w:rsidR="000A5EA9" w:rsidRPr="007D42B8" w:rsidRDefault="00581773" w:rsidP="00476CF7">
                <w:pPr>
                  <w:pStyle w:val="TableNormal0"/>
                  <w:rPr>
                    <w:rStyle w:val="GeneralAviation"/>
                    <w:color w:val="auto"/>
                  </w:rPr>
                </w:pPr>
                <w:r w:rsidRPr="007D42B8">
                  <w:rPr>
                    <w:rStyle w:val="GeneralAviation"/>
                    <w:color w:val="auto"/>
                  </w:rPr>
                  <w:t>1</w:t>
                </w:r>
              </w:p>
            </w:tc>
            <w:tc>
              <w:tcPr>
                <w:tcW w:w="2183" w:type="pct"/>
                <w:hideMark/>
              </w:tcPr>
              <w:p w14:paraId="0D727292" w14:textId="77777777" w:rsidR="000A5EA9" w:rsidRPr="007D42B8" w:rsidRDefault="00356D49" w:rsidP="007B6AFF">
                <w:pPr>
                  <w:pStyle w:val="EssentialTraining"/>
                  <w:rPr>
                    <w:rStyle w:val="GeneralAviation"/>
                    <w:color w:val="auto"/>
                  </w:rPr>
                </w:pPr>
                <w:r w:rsidRPr="007D42B8">
                  <w:rPr>
                    <w:rStyle w:val="GeneralAviation"/>
                    <w:color w:val="auto"/>
                  </w:rPr>
                  <w:t>Government of the Republic of Armenia Decision N 2054-L of December 7, 2023</w:t>
                </w:r>
                <w:r w:rsidR="00581773" w:rsidRPr="007D42B8">
                  <w:rPr>
                    <w:rStyle w:val="GeneralAviation"/>
                    <w:color w:val="auto"/>
                  </w:rPr>
                  <w:t xml:space="preserve">, </w:t>
                </w:r>
                <w:r w:rsidRPr="007D42B8">
                  <w:rPr>
                    <w:rStyle w:val="GeneralAviation"/>
                    <w:color w:val="auto"/>
                  </w:rPr>
                  <w:t>Government of the Republic of Armenia Decision N 821-N of June 2, 2022</w:t>
                </w:r>
                <w:r w:rsidR="00581773" w:rsidRPr="007D42B8">
                  <w:rPr>
                    <w:rStyle w:val="GeneralAviation"/>
                    <w:color w:val="auto"/>
                  </w:rPr>
                  <w:t xml:space="preserve"> </w:t>
                </w:r>
              </w:p>
              <w:p w14:paraId="7AA21331" w14:textId="77777777" w:rsidR="000A5EA9" w:rsidRPr="007D42B8" w:rsidRDefault="00581773" w:rsidP="000A5EA9">
                <w:pPr>
                  <w:pStyle w:val="TableNormal0"/>
                  <w:rPr>
                    <w:rStyle w:val="GeneralAviation"/>
                    <w:i/>
                    <w:iCs/>
                    <w:color w:val="auto"/>
                  </w:rPr>
                </w:pPr>
                <w:r w:rsidRPr="007D42B8">
                  <w:rPr>
                    <w:rStyle w:val="GeneralAviation"/>
                    <w:i/>
                    <w:iCs/>
                    <w:color w:val="auto"/>
                  </w:rPr>
                  <w:t>Optional content: ICAO Doc 4444</w:t>
                </w:r>
              </w:p>
            </w:tc>
          </w:tr>
          <w:tr w:rsidR="00090094" w14:paraId="6EE355E5" w14:textId="77777777" w:rsidTr="00090094">
            <w:trPr>
              <w:trHeight w:val="567"/>
            </w:trPr>
            <w:tc>
              <w:tcPr>
                <w:tcW w:w="509" w:type="pct"/>
                <w:hideMark/>
              </w:tcPr>
              <w:p w14:paraId="1453007E"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4F468BE2" w14:textId="77777777" w:rsidR="000A5EA9" w:rsidRPr="007D42B8" w:rsidRDefault="00581773" w:rsidP="00476CF7">
                <w:pPr>
                  <w:pStyle w:val="TableNormal0"/>
                  <w:rPr>
                    <w:rStyle w:val="GeneralAviation"/>
                    <w:color w:val="auto"/>
                  </w:rPr>
                </w:pPr>
                <w:r w:rsidRPr="007D42B8">
                  <w:rPr>
                    <w:rStyle w:val="GeneralAviation"/>
                    <w:color w:val="auto"/>
                  </w:rPr>
                  <w:t xml:space="preserve">7.2.2 </w:t>
                </w:r>
              </w:p>
            </w:tc>
            <w:tc>
              <w:tcPr>
                <w:tcW w:w="2104" w:type="pct"/>
                <w:hideMark/>
              </w:tcPr>
              <w:p w14:paraId="60713A16" w14:textId="77777777" w:rsidR="000A5EA9" w:rsidRPr="007D42B8" w:rsidRDefault="00581773" w:rsidP="00476CF7">
                <w:pPr>
                  <w:pStyle w:val="TableNormal0"/>
                  <w:rPr>
                    <w:rStyle w:val="GeneralAviation"/>
                    <w:color w:val="auto"/>
                  </w:rPr>
                </w:pPr>
                <w:r w:rsidRPr="007D42B8">
                  <w:rPr>
                    <w:rStyle w:val="GeneralAviation"/>
                    <w:color w:val="auto"/>
                  </w:rPr>
                  <w:t xml:space="preserve">State the principles of lateral separation procedures. </w:t>
                </w:r>
              </w:p>
            </w:tc>
            <w:tc>
              <w:tcPr>
                <w:tcW w:w="204" w:type="pct"/>
                <w:gridSpan w:val="2"/>
                <w:hideMark/>
              </w:tcPr>
              <w:p w14:paraId="72CE47CA" w14:textId="77777777" w:rsidR="000A5EA9" w:rsidRPr="007D42B8" w:rsidRDefault="00581773" w:rsidP="00476CF7">
                <w:pPr>
                  <w:pStyle w:val="TableNormal0"/>
                  <w:rPr>
                    <w:rStyle w:val="GeneralAviation"/>
                    <w:color w:val="auto"/>
                  </w:rPr>
                </w:pPr>
                <w:r w:rsidRPr="007D42B8">
                  <w:rPr>
                    <w:rStyle w:val="GeneralAviation"/>
                    <w:color w:val="auto"/>
                  </w:rPr>
                  <w:t>1</w:t>
                </w:r>
              </w:p>
            </w:tc>
            <w:tc>
              <w:tcPr>
                <w:tcW w:w="2183" w:type="pct"/>
                <w:hideMark/>
              </w:tcPr>
              <w:p w14:paraId="6EA4FC80" w14:textId="77777777" w:rsidR="000A5EA9" w:rsidRPr="007D42B8" w:rsidRDefault="00356D49" w:rsidP="00822D42">
                <w:pPr>
                  <w:pStyle w:val="EssentialTraining"/>
                  <w:rPr>
                    <w:rStyle w:val="GeneralAviation"/>
                    <w:color w:val="auto"/>
                  </w:rPr>
                </w:pPr>
                <w:r w:rsidRPr="007D42B8">
                  <w:rPr>
                    <w:rStyle w:val="GeneralAviation"/>
                    <w:color w:val="auto"/>
                  </w:rPr>
                  <w:t>Government of the Republic of Armenia Decision N 2054-L of December 7, 2023</w:t>
                </w:r>
                <w:r w:rsidR="00581773" w:rsidRPr="007D42B8">
                  <w:rPr>
                    <w:rStyle w:val="GeneralAviation"/>
                    <w:color w:val="auto"/>
                  </w:rPr>
                  <w:t xml:space="preserve">, </w:t>
                </w:r>
                <w:r w:rsidRPr="007D42B8">
                  <w:rPr>
                    <w:rStyle w:val="GeneralAviation"/>
                    <w:color w:val="auto"/>
                  </w:rPr>
                  <w:t>Government of the Republic of Armenia Decision N 821-N of June 2, 2022</w:t>
                </w:r>
                <w:r w:rsidR="00581773" w:rsidRPr="007D42B8">
                  <w:rPr>
                    <w:rStyle w:val="GeneralAviation"/>
                    <w:color w:val="auto"/>
                  </w:rPr>
                  <w:t xml:space="preserve"> </w:t>
                </w:r>
              </w:p>
              <w:p w14:paraId="4A77BEE6" w14:textId="77777777" w:rsidR="000A5EA9" w:rsidRPr="007D42B8" w:rsidRDefault="00581773" w:rsidP="000A5EA9">
                <w:pPr>
                  <w:pStyle w:val="TableNormal0"/>
                  <w:rPr>
                    <w:rStyle w:val="GeneralAviation"/>
                    <w:i/>
                    <w:iCs/>
                    <w:color w:val="auto"/>
                  </w:rPr>
                </w:pPr>
                <w:r w:rsidRPr="007D42B8">
                  <w:rPr>
                    <w:rStyle w:val="GeneralAviation"/>
                    <w:i/>
                    <w:iCs/>
                    <w:color w:val="auto"/>
                  </w:rPr>
                  <w:t>Optional content: ICAO Doc 4444</w:t>
                </w:r>
              </w:p>
            </w:tc>
          </w:tr>
          <w:tr w:rsidR="00090094" w14:paraId="4DB47683" w14:textId="77777777" w:rsidTr="00090094">
            <w:trPr>
              <w:trHeight w:val="21"/>
            </w:trPr>
            <w:tc>
              <w:tcPr>
                <w:tcW w:w="5000" w:type="pct"/>
                <w:gridSpan w:val="5"/>
                <w:hideMark/>
              </w:tcPr>
              <w:p w14:paraId="226311F4" w14:textId="77777777" w:rsidR="000A5EA9" w:rsidRPr="007D42B8" w:rsidRDefault="00581773" w:rsidP="00476CF7">
                <w:pPr>
                  <w:pStyle w:val="TableHead"/>
                  <w:rPr>
                    <w:rStyle w:val="GeneralAviation"/>
                    <w:color w:val="auto"/>
                  </w:rPr>
                </w:pPr>
                <w:r w:rsidRPr="007D42B8">
                  <w:rPr>
                    <w:rStyle w:val="GeneralAviation"/>
                    <w:color w:val="auto"/>
                  </w:rPr>
                  <w:t>Subtopic ATMB 7.3 — Visual separation</w:t>
                </w:r>
              </w:p>
            </w:tc>
          </w:tr>
          <w:tr w:rsidR="00090094" w14:paraId="620E5954" w14:textId="77777777" w:rsidTr="00090094">
            <w:trPr>
              <w:trHeight w:val="567"/>
            </w:trPr>
            <w:tc>
              <w:tcPr>
                <w:tcW w:w="509" w:type="pct"/>
                <w:hideMark/>
              </w:tcPr>
              <w:p w14:paraId="1F335443"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F344B8F" w14:textId="77777777" w:rsidR="000A5EA9" w:rsidRPr="007D42B8" w:rsidRDefault="00581773" w:rsidP="00476CF7">
                <w:pPr>
                  <w:pStyle w:val="TableNormal0"/>
                  <w:rPr>
                    <w:rStyle w:val="GeneralAviation"/>
                    <w:color w:val="auto"/>
                  </w:rPr>
                </w:pPr>
                <w:r w:rsidRPr="007D42B8">
                  <w:rPr>
                    <w:rStyle w:val="GeneralAviation"/>
                    <w:color w:val="auto"/>
                  </w:rPr>
                  <w:t xml:space="preserve">7.3.1 </w:t>
                </w:r>
              </w:p>
            </w:tc>
            <w:tc>
              <w:tcPr>
                <w:tcW w:w="2104" w:type="pct"/>
                <w:hideMark/>
              </w:tcPr>
              <w:p w14:paraId="64436FC9" w14:textId="77777777" w:rsidR="000A5EA9" w:rsidRPr="007D42B8" w:rsidRDefault="00581773" w:rsidP="00476CF7">
                <w:pPr>
                  <w:pStyle w:val="TableNormal0"/>
                  <w:rPr>
                    <w:rStyle w:val="GeneralAviation"/>
                    <w:color w:val="auto"/>
                  </w:rPr>
                </w:pPr>
                <w:r w:rsidRPr="007D42B8">
                  <w:rPr>
                    <w:rStyle w:val="GeneralAviation"/>
                    <w:color w:val="auto"/>
                  </w:rPr>
                  <w:t>State the occasions when clearance to fly by maintaining own separation while in VMC can be used.</w:t>
                </w:r>
              </w:p>
            </w:tc>
            <w:tc>
              <w:tcPr>
                <w:tcW w:w="204" w:type="pct"/>
                <w:gridSpan w:val="2"/>
                <w:hideMark/>
              </w:tcPr>
              <w:p w14:paraId="0A244CC3" w14:textId="77777777" w:rsidR="000A5EA9" w:rsidRPr="007D42B8" w:rsidRDefault="00581773" w:rsidP="00476CF7">
                <w:pPr>
                  <w:pStyle w:val="TableNormal0"/>
                  <w:rPr>
                    <w:rStyle w:val="GeneralAviation"/>
                    <w:color w:val="auto"/>
                  </w:rPr>
                </w:pPr>
                <w:r w:rsidRPr="007D42B8">
                  <w:rPr>
                    <w:rStyle w:val="GeneralAviation"/>
                    <w:color w:val="auto"/>
                  </w:rPr>
                  <w:t>1</w:t>
                </w:r>
              </w:p>
            </w:tc>
            <w:tc>
              <w:tcPr>
                <w:tcW w:w="2183" w:type="pct"/>
                <w:hideMark/>
              </w:tcPr>
              <w:p w14:paraId="2DA1870B" w14:textId="77777777" w:rsidR="000A5EA9" w:rsidRPr="007D42B8" w:rsidRDefault="000A5EA9" w:rsidP="00476CF7">
                <w:pPr>
                  <w:pStyle w:val="TableNormal0"/>
                  <w:rPr>
                    <w:rStyle w:val="GeneralAviation"/>
                    <w:color w:val="auto"/>
                  </w:rPr>
                </w:pPr>
              </w:p>
              <w:p w14:paraId="28C67F4C" w14:textId="77777777" w:rsidR="000A5EA9" w:rsidRPr="007D42B8" w:rsidRDefault="000A5EA9" w:rsidP="00476CF7">
                <w:pPr>
                  <w:pStyle w:val="TableNormal0"/>
                  <w:rPr>
                    <w:rStyle w:val="GeneralAviation"/>
                    <w:color w:val="auto"/>
                  </w:rPr>
                </w:pPr>
              </w:p>
            </w:tc>
          </w:tr>
          <w:tr w:rsidR="00090094" w14:paraId="38FEE28E" w14:textId="77777777" w:rsidTr="00090094">
            <w:trPr>
              <w:trHeight w:val="21"/>
            </w:trPr>
            <w:tc>
              <w:tcPr>
                <w:tcW w:w="5000" w:type="pct"/>
                <w:gridSpan w:val="5"/>
                <w:hideMark/>
              </w:tcPr>
              <w:p w14:paraId="5B85D9BC" w14:textId="77777777" w:rsidR="000A5EA9" w:rsidRPr="007D42B8" w:rsidRDefault="00581773" w:rsidP="00476CF7">
                <w:pPr>
                  <w:pStyle w:val="TableHead"/>
                  <w:rPr>
                    <w:rStyle w:val="GeneralAviation"/>
                    <w:color w:val="auto"/>
                  </w:rPr>
                </w:pPr>
                <w:r w:rsidRPr="007D42B8">
                  <w:rPr>
                    <w:rStyle w:val="GeneralAviation"/>
                    <w:color w:val="auto"/>
                  </w:rPr>
                  <w:t>Subtopic ATMB 7.4 — Aerodrome separation and procedures</w:t>
                </w:r>
              </w:p>
            </w:tc>
          </w:tr>
          <w:tr w:rsidR="00090094" w14:paraId="24F82DF5" w14:textId="77777777" w:rsidTr="00090094">
            <w:trPr>
              <w:trHeight w:val="567"/>
            </w:trPr>
            <w:tc>
              <w:tcPr>
                <w:tcW w:w="509" w:type="pct"/>
                <w:hideMark/>
              </w:tcPr>
              <w:p w14:paraId="25463296"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110F6588" w14:textId="77777777" w:rsidR="000A5EA9" w:rsidRPr="007D42B8" w:rsidRDefault="00581773" w:rsidP="00476CF7">
                <w:pPr>
                  <w:pStyle w:val="TableNormal0"/>
                  <w:rPr>
                    <w:rStyle w:val="GeneralAviation"/>
                    <w:color w:val="auto"/>
                  </w:rPr>
                </w:pPr>
                <w:r w:rsidRPr="007D42B8">
                  <w:rPr>
                    <w:rStyle w:val="GeneralAviation"/>
                    <w:color w:val="auto"/>
                  </w:rPr>
                  <w:t xml:space="preserve">7.4.1 </w:t>
                </w:r>
              </w:p>
            </w:tc>
            <w:tc>
              <w:tcPr>
                <w:tcW w:w="2104" w:type="pct"/>
                <w:hideMark/>
              </w:tcPr>
              <w:p w14:paraId="16B6DF5C" w14:textId="77777777" w:rsidR="000A5EA9" w:rsidRPr="007D42B8" w:rsidRDefault="00581773" w:rsidP="00476CF7">
                <w:pPr>
                  <w:pStyle w:val="TableNormal0"/>
                  <w:rPr>
                    <w:rStyle w:val="GeneralAviation"/>
                    <w:color w:val="auto"/>
                  </w:rPr>
                </w:pPr>
                <w:r w:rsidRPr="007D42B8">
                  <w:rPr>
                    <w:rStyle w:val="GeneralAviation"/>
                    <w:color w:val="auto"/>
                  </w:rPr>
                  <w:t>State the aerodrome separation standards.</w:t>
                </w:r>
              </w:p>
            </w:tc>
            <w:tc>
              <w:tcPr>
                <w:tcW w:w="204" w:type="pct"/>
                <w:gridSpan w:val="2"/>
                <w:hideMark/>
              </w:tcPr>
              <w:p w14:paraId="00A394CF" w14:textId="77777777" w:rsidR="000A5EA9" w:rsidRPr="007D42B8" w:rsidRDefault="00581773" w:rsidP="00476CF7">
                <w:pPr>
                  <w:pStyle w:val="TableNormal0"/>
                  <w:rPr>
                    <w:rStyle w:val="GeneralAviation"/>
                    <w:color w:val="auto"/>
                  </w:rPr>
                </w:pPr>
                <w:r w:rsidRPr="007D42B8">
                  <w:rPr>
                    <w:rStyle w:val="GeneralAviation"/>
                    <w:color w:val="auto"/>
                  </w:rPr>
                  <w:t>1</w:t>
                </w:r>
              </w:p>
            </w:tc>
            <w:tc>
              <w:tcPr>
                <w:tcW w:w="2183" w:type="pct"/>
                <w:hideMark/>
              </w:tcPr>
              <w:p w14:paraId="1E906826" w14:textId="77777777" w:rsidR="000A5EA9" w:rsidRPr="007D42B8" w:rsidRDefault="00581773" w:rsidP="00822D42">
                <w:pPr>
                  <w:pStyle w:val="EssentialTraining"/>
                  <w:rPr>
                    <w:rStyle w:val="GeneralAviation"/>
                    <w:color w:val="auto"/>
                  </w:rPr>
                </w:pPr>
                <w:r w:rsidRPr="007D42B8">
                  <w:rPr>
                    <w:rStyle w:val="GeneralAviation"/>
                    <w:color w:val="auto"/>
                  </w:rPr>
                  <w:t>Separation on the manoeuvring area, in the traffic circuit, for departing and arriving aircraft</w:t>
                </w:r>
              </w:p>
            </w:tc>
          </w:tr>
          <w:tr w:rsidR="00090094" w14:paraId="1172FCA6" w14:textId="77777777" w:rsidTr="00090094">
            <w:trPr>
              <w:trHeight w:val="567"/>
            </w:trPr>
            <w:tc>
              <w:tcPr>
                <w:tcW w:w="509" w:type="pct"/>
                <w:hideMark/>
              </w:tcPr>
              <w:p w14:paraId="6007DF2A"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9093792" w14:textId="77777777" w:rsidR="000A5EA9" w:rsidRPr="007D42B8" w:rsidRDefault="00581773" w:rsidP="00476CF7">
                <w:pPr>
                  <w:pStyle w:val="TableNormal0"/>
                  <w:rPr>
                    <w:rStyle w:val="GeneralAviation"/>
                    <w:color w:val="auto"/>
                  </w:rPr>
                </w:pPr>
                <w:r w:rsidRPr="007D42B8">
                  <w:rPr>
                    <w:rStyle w:val="GeneralAviation"/>
                    <w:color w:val="auto"/>
                  </w:rPr>
                  <w:t xml:space="preserve">7.4.2 </w:t>
                </w:r>
              </w:p>
            </w:tc>
            <w:tc>
              <w:tcPr>
                <w:tcW w:w="2104" w:type="pct"/>
                <w:hideMark/>
              </w:tcPr>
              <w:p w14:paraId="61A5AE02" w14:textId="77777777" w:rsidR="000A5EA9" w:rsidRPr="007D42B8" w:rsidRDefault="00581773" w:rsidP="00476CF7">
                <w:pPr>
                  <w:pStyle w:val="TableNormal0"/>
                  <w:rPr>
                    <w:rStyle w:val="GeneralAviation"/>
                    <w:color w:val="auto"/>
                  </w:rPr>
                </w:pPr>
                <w:r w:rsidRPr="007D42B8">
                  <w:rPr>
                    <w:rStyle w:val="GeneralAviation"/>
                    <w:color w:val="auto"/>
                  </w:rPr>
                  <w:t xml:space="preserve">Explain the aerodrome separation procedures. </w:t>
                </w:r>
              </w:p>
            </w:tc>
            <w:tc>
              <w:tcPr>
                <w:tcW w:w="204" w:type="pct"/>
                <w:gridSpan w:val="2"/>
                <w:hideMark/>
              </w:tcPr>
              <w:p w14:paraId="2C1177FE"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35350904" w14:textId="77777777" w:rsidR="0038291A" w:rsidRPr="007D42B8" w:rsidRDefault="00356D49" w:rsidP="00822D42">
                <w:pPr>
                  <w:pStyle w:val="EssentialTraining"/>
                  <w:rPr>
                    <w:rStyle w:val="GeneralAviation"/>
                    <w:color w:val="auto"/>
                  </w:rPr>
                </w:pPr>
                <w:r w:rsidRPr="007D42B8">
                  <w:rPr>
                    <w:rStyle w:val="GeneralAviation"/>
                    <w:color w:val="auto"/>
                  </w:rPr>
                  <w:t>Government of the Republic of Armenia Decision N 2054-L of December 7, 2023</w:t>
                </w:r>
                <w:r w:rsidR="00581773" w:rsidRPr="007D42B8">
                  <w:rPr>
                    <w:rStyle w:val="GeneralAviation"/>
                    <w:color w:val="auto"/>
                  </w:rPr>
                  <w:t xml:space="preserve">, </w:t>
                </w:r>
                <w:r w:rsidRPr="007D42B8">
                  <w:rPr>
                    <w:rStyle w:val="GeneralAviation"/>
                    <w:color w:val="auto"/>
                  </w:rPr>
                  <w:t>Government of the Republic of Armenia Decision N 821-N of June 2, 2022</w:t>
                </w:r>
                <w:r w:rsidR="00581773" w:rsidRPr="007D42B8">
                  <w:rPr>
                    <w:rStyle w:val="GeneralAviation"/>
                    <w:color w:val="auto"/>
                  </w:rPr>
                  <w:t xml:space="preserve"> </w:t>
                </w:r>
              </w:p>
              <w:p w14:paraId="4EA7ABB4" w14:textId="77777777" w:rsidR="000A5EA9" w:rsidRPr="007D42B8" w:rsidRDefault="00581773" w:rsidP="0038291A">
                <w:pPr>
                  <w:pStyle w:val="TableNormal0"/>
                  <w:rPr>
                    <w:rStyle w:val="GeneralAviation"/>
                    <w:i/>
                    <w:iCs/>
                    <w:color w:val="auto"/>
                  </w:rPr>
                </w:pPr>
                <w:r w:rsidRPr="007D42B8">
                  <w:rPr>
                    <w:rStyle w:val="GeneralAviation"/>
                    <w:i/>
                    <w:iCs/>
                    <w:color w:val="auto"/>
                  </w:rPr>
                  <w:t>Optional content: ICAO Doc 4444</w:t>
                </w:r>
              </w:p>
            </w:tc>
          </w:tr>
          <w:tr w:rsidR="00090094" w14:paraId="3438F1E9" w14:textId="77777777" w:rsidTr="00090094">
            <w:trPr>
              <w:trHeight w:val="567"/>
            </w:trPr>
            <w:tc>
              <w:tcPr>
                <w:tcW w:w="509" w:type="pct"/>
                <w:hideMark/>
              </w:tcPr>
              <w:p w14:paraId="03532122"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72ACB01" w14:textId="77777777" w:rsidR="000A5EA9" w:rsidRPr="007D42B8" w:rsidRDefault="00581773" w:rsidP="00476CF7">
                <w:pPr>
                  <w:pStyle w:val="TableNormal0"/>
                  <w:rPr>
                    <w:rStyle w:val="GeneralAviation"/>
                    <w:color w:val="auto"/>
                  </w:rPr>
                </w:pPr>
                <w:r w:rsidRPr="007D42B8">
                  <w:rPr>
                    <w:rStyle w:val="GeneralAviation"/>
                    <w:color w:val="auto"/>
                  </w:rPr>
                  <w:t xml:space="preserve">7.4.3 </w:t>
                </w:r>
              </w:p>
            </w:tc>
            <w:tc>
              <w:tcPr>
                <w:tcW w:w="2104" w:type="pct"/>
                <w:hideMark/>
              </w:tcPr>
              <w:p w14:paraId="2FBA9AF1" w14:textId="77777777" w:rsidR="000A5EA9" w:rsidRPr="007D42B8" w:rsidRDefault="00581773" w:rsidP="00476CF7">
                <w:pPr>
                  <w:pStyle w:val="TableNormal0"/>
                  <w:rPr>
                    <w:rStyle w:val="GeneralAviation"/>
                    <w:color w:val="auto"/>
                  </w:rPr>
                </w:pPr>
                <w:r w:rsidRPr="007D42B8">
                  <w:rPr>
                    <w:rStyle w:val="GeneralAviation"/>
                    <w:color w:val="auto"/>
                  </w:rPr>
                  <w:t>Define essential local traffic.</w:t>
                </w:r>
              </w:p>
            </w:tc>
            <w:tc>
              <w:tcPr>
                <w:tcW w:w="204" w:type="pct"/>
                <w:gridSpan w:val="2"/>
                <w:hideMark/>
              </w:tcPr>
              <w:p w14:paraId="24D6D529" w14:textId="77777777" w:rsidR="000A5EA9" w:rsidRPr="007D42B8" w:rsidRDefault="00581773" w:rsidP="00476CF7">
                <w:pPr>
                  <w:pStyle w:val="TableNormal0"/>
                  <w:rPr>
                    <w:rStyle w:val="GeneralAviation"/>
                    <w:color w:val="auto"/>
                  </w:rPr>
                </w:pPr>
                <w:r w:rsidRPr="007D42B8">
                  <w:rPr>
                    <w:rStyle w:val="GeneralAviation"/>
                    <w:color w:val="auto"/>
                  </w:rPr>
                  <w:t>1</w:t>
                </w:r>
              </w:p>
            </w:tc>
            <w:tc>
              <w:tcPr>
                <w:tcW w:w="2183" w:type="pct"/>
                <w:hideMark/>
              </w:tcPr>
              <w:p w14:paraId="60BC55EB" w14:textId="77777777" w:rsidR="000A5EA9" w:rsidRPr="007D42B8" w:rsidRDefault="00356D49" w:rsidP="00822D42">
                <w:pPr>
                  <w:pStyle w:val="EssentialTraining"/>
                  <w:rPr>
                    <w:rStyle w:val="GeneralAviation"/>
                    <w:color w:val="auto"/>
                  </w:rPr>
                </w:pPr>
                <w:r w:rsidRPr="007D42B8">
                  <w:rPr>
                    <w:rStyle w:val="GeneralAviation"/>
                    <w:color w:val="auto"/>
                  </w:rPr>
                  <w:t>Government of the Republic of Armenia Decision N 2054-L of December 7, 2023</w:t>
                </w:r>
              </w:p>
            </w:tc>
          </w:tr>
          <w:tr w:rsidR="00090094" w14:paraId="6C8CEFB5" w14:textId="77777777" w:rsidTr="00090094">
            <w:trPr>
              <w:trHeight w:val="21"/>
            </w:trPr>
            <w:tc>
              <w:tcPr>
                <w:tcW w:w="5000" w:type="pct"/>
                <w:gridSpan w:val="5"/>
                <w:hideMark/>
              </w:tcPr>
              <w:p w14:paraId="07A553CF" w14:textId="77777777" w:rsidR="000A5EA9" w:rsidRPr="007D42B8" w:rsidRDefault="00581773" w:rsidP="00476CF7">
                <w:pPr>
                  <w:pStyle w:val="TableHead"/>
                  <w:rPr>
                    <w:rStyle w:val="GeneralAviation"/>
                    <w:color w:val="auto"/>
                  </w:rPr>
                </w:pPr>
                <w:r w:rsidRPr="007D42B8">
                  <w:rPr>
                    <w:rStyle w:val="GeneralAviation"/>
                    <w:color w:val="auto"/>
                  </w:rPr>
                  <w:t xml:space="preserve">Subtopic ATMB 7.5 — Separation based on ATS surveillance systems </w:t>
                </w:r>
              </w:p>
            </w:tc>
          </w:tr>
          <w:tr w:rsidR="00090094" w14:paraId="0BC32E62" w14:textId="77777777" w:rsidTr="00090094">
            <w:trPr>
              <w:trHeight w:val="567"/>
            </w:trPr>
            <w:tc>
              <w:tcPr>
                <w:tcW w:w="509" w:type="pct"/>
                <w:hideMark/>
              </w:tcPr>
              <w:p w14:paraId="75D4E5D7"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3826950" w14:textId="77777777" w:rsidR="000A5EA9" w:rsidRPr="007D42B8" w:rsidRDefault="00581773" w:rsidP="00476CF7">
                <w:pPr>
                  <w:pStyle w:val="TableNormal0"/>
                  <w:rPr>
                    <w:rStyle w:val="GeneralAviation"/>
                    <w:color w:val="auto"/>
                  </w:rPr>
                </w:pPr>
                <w:r w:rsidRPr="007D42B8">
                  <w:rPr>
                    <w:rStyle w:val="GeneralAviation"/>
                    <w:color w:val="auto"/>
                  </w:rPr>
                  <w:t xml:space="preserve">7.5.1 </w:t>
                </w:r>
              </w:p>
            </w:tc>
            <w:tc>
              <w:tcPr>
                <w:tcW w:w="2104" w:type="pct"/>
                <w:hideMark/>
              </w:tcPr>
              <w:p w14:paraId="3D0ECD72" w14:textId="77777777" w:rsidR="000A5EA9" w:rsidRPr="007D42B8" w:rsidRDefault="00581773" w:rsidP="00476CF7">
                <w:pPr>
                  <w:pStyle w:val="TableNormal0"/>
                  <w:rPr>
                    <w:rStyle w:val="GeneralAviation"/>
                    <w:color w:val="auto"/>
                  </w:rPr>
                </w:pPr>
                <w:r w:rsidRPr="007D42B8">
                  <w:rPr>
                    <w:rStyle w:val="GeneralAviation"/>
                    <w:color w:val="auto"/>
                  </w:rPr>
                  <w:t>Explain the use of ATS surveillance systems in ATS.</w:t>
                </w:r>
              </w:p>
            </w:tc>
            <w:tc>
              <w:tcPr>
                <w:tcW w:w="204" w:type="pct"/>
                <w:gridSpan w:val="2"/>
                <w:hideMark/>
              </w:tcPr>
              <w:p w14:paraId="7BEC6EC5"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38626C09" w14:textId="77777777" w:rsidR="000A5EA9" w:rsidRPr="007D42B8" w:rsidRDefault="00581773" w:rsidP="00822D42">
                <w:pPr>
                  <w:pStyle w:val="EssentialTraining"/>
                  <w:rPr>
                    <w:rStyle w:val="GeneralAviation"/>
                    <w:color w:val="auto"/>
                  </w:rPr>
                </w:pPr>
                <w:r w:rsidRPr="007D42B8">
                  <w:rPr>
                    <w:rStyle w:val="GeneralAviation"/>
                    <w:color w:val="auto"/>
                  </w:rPr>
                  <w:t>Separation, identification, monitoring, vectoring, expedition and assistance to traffic</w:t>
                </w:r>
              </w:p>
              <w:p w14:paraId="32D76179" w14:textId="77777777" w:rsidR="000A5EA9" w:rsidRPr="007D42B8" w:rsidRDefault="00581773" w:rsidP="00476CF7">
                <w:pPr>
                  <w:pStyle w:val="TableNormal0"/>
                  <w:rPr>
                    <w:rStyle w:val="GeneralAviation"/>
                    <w:i/>
                    <w:iCs/>
                    <w:color w:val="auto"/>
                  </w:rPr>
                </w:pPr>
                <w:r w:rsidRPr="007D42B8">
                  <w:rPr>
                    <w:rStyle w:val="GeneralAviation"/>
                    <w:i/>
                    <w:iCs/>
                    <w:color w:val="auto"/>
                  </w:rPr>
                  <w:t>Optional content: ICAO Doc 4444</w:t>
                </w:r>
              </w:p>
            </w:tc>
          </w:tr>
          <w:tr w:rsidR="00090094" w14:paraId="5FF7E5D4" w14:textId="77777777" w:rsidTr="00090094">
            <w:trPr>
              <w:trHeight w:val="567"/>
            </w:trPr>
            <w:tc>
              <w:tcPr>
                <w:tcW w:w="509" w:type="pct"/>
                <w:hideMark/>
              </w:tcPr>
              <w:p w14:paraId="59D72DC2"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F03423F" w14:textId="77777777" w:rsidR="000A5EA9" w:rsidRPr="007D42B8" w:rsidRDefault="00581773" w:rsidP="00476CF7">
                <w:pPr>
                  <w:pStyle w:val="TableNormal0"/>
                  <w:rPr>
                    <w:rStyle w:val="GeneralAviation"/>
                    <w:color w:val="auto"/>
                  </w:rPr>
                </w:pPr>
                <w:r w:rsidRPr="007D42B8">
                  <w:rPr>
                    <w:rStyle w:val="GeneralAviation"/>
                    <w:color w:val="auto"/>
                  </w:rPr>
                  <w:t xml:space="preserve">7.5.2 </w:t>
                </w:r>
              </w:p>
            </w:tc>
            <w:tc>
              <w:tcPr>
                <w:tcW w:w="2104" w:type="pct"/>
                <w:hideMark/>
              </w:tcPr>
              <w:p w14:paraId="2B112B67" w14:textId="77777777" w:rsidR="000A5EA9" w:rsidRPr="007D42B8" w:rsidRDefault="00581773" w:rsidP="00476CF7">
                <w:pPr>
                  <w:pStyle w:val="TableNormal0"/>
                  <w:rPr>
                    <w:rStyle w:val="GeneralAviation"/>
                    <w:color w:val="auto"/>
                  </w:rPr>
                </w:pPr>
                <w:r w:rsidRPr="007D42B8">
                  <w:rPr>
                    <w:rStyle w:val="GeneralAviation"/>
                    <w:color w:val="auto"/>
                  </w:rPr>
                  <w:t>Explain the ATS surveillance systems separation standards and procedures.</w:t>
                </w:r>
              </w:p>
            </w:tc>
            <w:tc>
              <w:tcPr>
                <w:tcW w:w="204" w:type="pct"/>
                <w:gridSpan w:val="2"/>
                <w:hideMark/>
              </w:tcPr>
              <w:p w14:paraId="4CBAD0F4"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35EF05DF" w14:textId="77777777" w:rsidR="0038291A" w:rsidRPr="007D42B8" w:rsidRDefault="00356D49" w:rsidP="00822D42">
                <w:pPr>
                  <w:pStyle w:val="EssentialTraining"/>
                  <w:rPr>
                    <w:rStyle w:val="GeneralAviation"/>
                    <w:color w:val="auto"/>
                  </w:rPr>
                </w:pPr>
                <w:r w:rsidRPr="007D42B8">
                  <w:rPr>
                    <w:rStyle w:val="GeneralAviation"/>
                    <w:color w:val="auto"/>
                  </w:rPr>
                  <w:t>Government of the Republic of Armenia Decision N 2054-L of December 7, 2023</w:t>
                </w:r>
              </w:p>
              <w:p w14:paraId="2DC0FEB3" w14:textId="77777777" w:rsidR="000A5EA9" w:rsidRPr="007D42B8" w:rsidRDefault="00581773" w:rsidP="0038291A">
                <w:pPr>
                  <w:pStyle w:val="TableNormal0"/>
                  <w:rPr>
                    <w:rStyle w:val="GeneralAviation"/>
                    <w:i/>
                    <w:iCs/>
                    <w:color w:val="auto"/>
                  </w:rPr>
                </w:pPr>
                <w:r w:rsidRPr="007D42B8">
                  <w:rPr>
                    <w:rStyle w:val="GeneralAviation"/>
                    <w:i/>
                    <w:iCs/>
                    <w:color w:val="auto"/>
                  </w:rPr>
                  <w:t>Optional content: ICAO Doc 4444</w:t>
                </w:r>
              </w:p>
            </w:tc>
          </w:tr>
          <w:tr w:rsidR="00090094" w14:paraId="670E8018" w14:textId="77777777" w:rsidTr="00090094">
            <w:trPr>
              <w:trHeight w:val="567"/>
            </w:trPr>
            <w:tc>
              <w:tcPr>
                <w:tcW w:w="509" w:type="pct"/>
              </w:tcPr>
              <w:p w14:paraId="4438D6D3" w14:textId="77777777" w:rsidR="0038291A" w:rsidRPr="007D42B8" w:rsidRDefault="00581773" w:rsidP="00476CF7">
                <w:pPr>
                  <w:pStyle w:val="TableNormal0"/>
                  <w:rPr>
                    <w:rStyle w:val="GeneralAviation"/>
                    <w:color w:val="auto"/>
                  </w:rPr>
                </w:pPr>
                <w:r w:rsidRPr="007D42B8">
                  <w:rPr>
                    <w:rStyle w:val="GeneralAviation"/>
                    <w:color w:val="auto"/>
                  </w:rPr>
                  <w:t>BASIC ATMB 7.5.3</w:t>
                </w:r>
              </w:p>
            </w:tc>
            <w:tc>
              <w:tcPr>
                <w:tcW w:w="2104" w:type="pct"/>
              </w:tcPr>
              <w:p w14:paraId="53962A34" w14:textId="77777777" w:rsidR="0038291A" w:rsidRDefault="00581773" w:rsidP="00476CF7">
                <w:pPr>
                  <w:pStyle w:val="TableNormal0"/>
                  <w:rPr>
                    <w:rStyle w:val="GeneralAviation"/>
                    <w:color w:val="auto"/>
                  </w:rPr>
                </w:pPr>
                <w:r w:rsidRPr="007D42B8">
                  <w:rPr>
                    <w:rStyle w:val="GeneralAviation"/>
                    <w:color w:val="auto"/>
                  </w:rPr>
                  <w:t>Explain the methods and procedures for establishing identification.</w:t>
                </w:r>
              </w:p>
              <w:p w14:paraId="42DDE6A8" w14:textId="77777777" w:rsidR="007D42B8" w:rsidRDefault="007D42B8" w:rsidP="00476CF7">
                <w:pPr>
                  <w:pStyle w:val="TableNormal0"/>
                  <w:rPr>
                    <w:rStyle w:val="GeneralAviation"/>
                    <w:color w:val="auto"/>
                  </w:rPr>
                </w:pPr>
              </w:p>
              <w:p w14:paraId="55E685BC" w14:textId="77777777" w:rsidR="007D42B8" w:rsidRDefault="007D42B8" w:rsidP="00476CF7">
                <w:pPr>
                  <w:pStyle w:val="TableNormal0"/>
                  <w:rPr>
                    <w:rStyle w:val="GeneralAviation"/>
                    <w:color w:val="auto"/>
                  </w:rPr>
                </w:pPr>
              </w:p>
              <w:p w14:paraId="07A55AD0" w14:textId="77777777" w:rsidR="007D42B8" w:rsidRPr="007D42B8" w:rsidRDefault="007D42B8" w:rsidP="00476CF7">
                <w:pPr>
                  <w:pStyle w:val="TableNormal0"/>
                  <w:rPr>
                    <w:rStyle w:val="GeneralAviation"/>
                    <w:color w:val="auto"/>
                  </w:rPr>
                </w:pPr>
              </w:p>
            </w:tc>
            <w:tc>
              <w:tcPr>
                <w:tcW w:w="204" w:type="pct"/>
                <w:gridSpan w:val="2"/>
              </w:tcPr>
              <w:p w14:paraId="6D99850C" w14:textId="77777777" w:rsidR="0038291A" w:rsidRPr="007D42B8" w:rsidRDefault="00581773" w:rsidP="00476CF7">
                <w:pPr>
                  <w:pStyle w:val="TableNormal0"/>
                  <w:rPr>
                    <w:rStyle w:val="GeneralAviation"/>
                    <w:color w:val="auto"/>
                  </w:rPr>
                </w:pPr>
                <w:r w:rsidRPr="007D42B8">
                  <w:rPr>
                    <w:rStyle w:val="GeneralAviation"/>
                    <w:color w:val="auto"/>
                  </w:rPr>
                  <w:t>2</w:t>
                </w:r>
              </w:p>
            </w:tc>
            <w:tc>
              <w:tcPr>
                <w:tcW w:w="2183" w:type="pct"/>
              </w:tcPr>
              <w:p w14:paraId="359212FF" w14:textId="77777777" w:rsidR="0038291A" w:rsidRPr="007D42B8" w:rsidRDefault="00356D49" w:rsidP="00822D42">
                <w:pPr>
                  <w:pStyle w:val="EssentialTraining"/>
                  <w:rPr>
                    <w:rStyle w:val="GeneralAviation"/>
                    <w:color w:val="auto"/>
                  </w:rPr>
                </w:pPr>
                <w:r w:rsidRPr="007D42B8">
                  <w:rPr>
                    <w:rStyle w:val="GeneralAviation"/>
                    <w:color w:val="auto"/>
                  </w:rPr>
                  <w:t>Government of the Republic of Armenia Decision N 2054-L of December 7, 2023</w:t>
                </w:r>
              </w:p>
              <w:p w14:paraId="3FEFA15F" w14:textId="77777777" w:rsidR="0038291A" w:rsidRPr="007D42B8" w:rsidRDefault="00581773" w:rsidP="0038291A">
                <w:pPr>
                  <w:pStyle w:val="TableNormal0"/>
                  <w:rPr>
                    <w:rStyle w:val="GeneralAviation"/>
                    <w:i/>
                    <w:iCs/>
                    <w:color w:val="auto"/>
                  </w:rPr>
                </w:pPr>
                <w:r w:rsidRPr="007D42B8">
                  <w:rPr>
                    <w:rStyle w:val="GeneralAviation"/>
                    <w:i/>
                    <w:iCs/>
                    <w:color w:val="auto"/>
                  </w:rPr>
                  <w:t>Optional content: ICAO Doc 4444</w:t>
                </w:r>
              </w:p>
            </w:tc>
          </w:tr>
          <w:tr w:rsidR="00090094" w14:paraId="008562A4" w14:textId="77777777" w:rsidTr="00090094">
            <w:trPr>
              <w:trHeight w:val="21"/>
            </w:trPr>
            <w:tc>
              <w:tcPr>
                <w:tcW w:w="5000" w:type="pct"/>
                <w:gridSpan w:val="5"/>
                <w:hideMark/>
              </w:tcPr>
              <w:p w14:paraId="3254F69B" w14:textId="77777777" w:rsidR="000A5EA9" w:rsidRPr="007D42B8" w:rsidRDefault="00581773" w:rsidP="00476CF7">
                <w:pPr>
                  <w:pStyle w:val="TableHead"/>
                  <w:rPr>
                    <w:rStyle w:val="GeneralAviation"/>
                    <w:color w:val="auto"/>
                  </w:rPr>
                </w:pPr>
                <w:r w:rsidRPr="007D42B8">
                  <w:rPr>
                    <w:rStyle w:val="GeneralAviation"/>
                    <w:color w:val="auto"/>
                  </w:rPr>
                  <w:t>Subtopic ATMB 7.6 — Wake turbulence separation</w:t>
                </w:r>
              </w:p>
            </w:tc>
          </w:tr>
          <w:tr w:rsidR="00090094" w14:paraId="770345EB" w14:textId="77777777" w:rsidTr="00090094">
            <w:trPr>
              <w:trHeight w:val="567"/>
            </w:trPr>
            <w:tc>
              <w:tcPr>
                <w:tcW w:w="509" w:type="pct"/>
                <w:hideMark/>
              </w:tcPr>
              <w:p w14:paraId="1825E840" w14:textId="77777777" w:rsidR="000A5EA9" w:rsidRPr="007D42B8" w:rsidRDefault="00581773" w:rsidP="00476CF7">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14B9B59" w14:textId="77777777" w:rsidR="000A5EA9" w:rsidRPr="007D42B8" w:rsidRDefault="00581773" w:rsidP="00476CF7">
                <w:pPr>
                  <w:pStyle w:val="TableNormal0"/>
                  <w:rPr>
                    <w:rStyle w:val="GeneralAviation"/>
                    <w:color w:val="auto"/>
                  </w:rPr>
                </w:pPr>
                <w:r w:rsidRPr="007D42B8">
                  <w:rPr>
                    <w:rStyle w:val="GeneralAviation"/>
                    <w:color w:val="auto"/>
                  </w:rPr>
                  <w:t xml:space="preserve">7.6.1 </w:t>
                </w:r>
              </w:p>
            </w:tc>
            <w:tc>
              <w:tcPr>
                <w:tcW w:w="2104" w:type="pct"/>
                <w:hideMark/>
              </w:tcPr>
              <w:p w14:paraId="4C9357DF" w14:textId="77777777" w:rsidR="000A5EA9" w:rsidRPr="007D42B8" w:rsidRDefault="00581773" w:rsidP="00476CF7">
                <w:pPr>
                  <w:pStyle w:val="TableNormal0"/>
                  <w:rPr>
                    <w:rStyle w:val="GeneralAviation"/>
                    <w:color w:val="auto"/>
                  </w:rPr>
                </w:pPr>
                <w:r w:rsidRPr="007D42B8">
                  <w:rPr>
                    <w:rStyle w:val="GeneralAviation"/>
                    <w:color w:val="auto"/>
                  </w:rPr>
                  <w:t>Explain wake turbulence separation.</w:t>
                </w:r>
              </w:p>
            </w:tc>
            <w:tc>
              <w:tcPr>
                <w:tcW w:w="204" w:type="pct"/>
                <w:gridSpan w:val="2"/>
                <w:hideMark/>
              </w:tcPr>
              <w:p w14:paraId="4B9EE07D" w14:textId="77777777" w:rsidR="000A5EA9" w:rsidRPr="007D42B8" w:rsidRDefault="00581773" w:rsidP="00476CF7">
                <w:pPr>
                  <w:pStyle w:val="TableNormal0"/>
                  <w:rPr>
                    <w:rStyle w:val="GeneralAviation"/>
                    <w:color w:val="auto"/>
                  </w:rPr>
                </w:pPr>
                <w:r w:rsidRPr="007D42B8">
                  <w:rPr>
                    <w:rStyle w:val="GeneralAviation"/>
                    <w:color w:val="auto"/>
                  </w:rPr>
                  <w:t>2</w:t>
                </w:r>
              </w:p>
            </w:tc>
            <w:tc>
              <w:tcPr>
                <w:tcW w:w="2183" w:type="pct"/>
                <w:hideMark/>
              </w:tcPr>
              <w:p w14:paraId="2916FA45" w14:textId="77777777" w:rsidR="000A5EA9" w:rsidRPr="007D42B8" w:rsidRDefault="00356D49" w:rsidP="00822D42">
                <w:pPr>
                  <w:pStyle w:val="EssentialTraining"/>
                  <w:rPr>
                    <w:rStyle w:val="GeneralAviation"/>
                    <w:color w:val="auto"/>
                  </w:rPr>
                </w:pPr>
                <w:r w:rsidRPr="007D42B8">
                  <w:rPr>
                    <w:rStyle w:val="GeneralAviation"/>
                    <w:color w:val="auto"/>
                  </w:rPr>
                  <w:t>Government of the Republic of Armenia Decision N 821-N of June 2, 2022</w:t>
                </w:r>
                <w:r w:rsidR="0038291A" w:rsidRPr="007D42B8">
                  <w:rPr>
                    <w:rStyle w:val="GeneralAviation"/>
                    <w:color w:val="auto"/>
                  </w:rPr>
                  <w:t xml:space="preserve">, </w:t>
                </w:r>
                <w:r w:rsidRPr="007D42B8">
                  <w:rPr>
                    <w:rStyle w:val="GeneralAviation"/>
                    <w:color w:val="auto"/>
                  </w:rPr>
                  <w:t>Government of the Republic of Armenia Decision N 2054-L of December 7, 2023</w:t>
                </w:r>
              </w:p>
              <w:p w14:paraId="718C0141" w14:textId="77777777" w:rsidR="000A5EA9" w:rsidRDefault="00581773" w:rsidP="00476CF7">
                <w:pPr>
                  <w:pStyle w:val="TableNormal0"/>
                  <w:rPr>
                    <w:rStyle w:val="GeneralAviation"/>
                    <w:i/>
                    <w:iCs/>
                    <w:color w:val="auto"/>
                  </w:rPr>
                </w:pPr>
                <w:r w:rsidRPr="007D42B8">
                  <w:rPr>
                    <w:rStyle w:val="GeneralAviation"/>
                    <w:i/>
                    <w:iCs/>
                    <w:color w:val="auto"/>
                  </w:rPr>
                  <w:t>Optional content: EASA SIB 2017-10 ‘En-route Wake Turbulence Encounters’</w:t>
                </w:r>
              </w:p>
              <w:p w14:paraId="231912CD" w14:textId="77777777" w:rsidR="001F6581" w:rsidRDefault="001F6581" w:rsidP="00476CF7">
                <w:pPr>
                  <w:pStyle w:val="TableNormal0"/>
                  <w:rPr>
                    <w:rStyle w:val="GeneralAviation"/>
                    <w:i/>
                    <w:iCs/>
                    <w:color w:val="auto"/>
                  </w:rPr>
                </w:pPr>
              </w:p>
              <w:p w14:paraId="13F30370" w14:textId="77777777" w:rsidR="001F6581" w:rsidRDefault="001F6581" w:rsidP="00476CF7">
                <w:pPr>
                  <w:pStyle w:val="TableNormal0"/>
                  <w:rPr>
                    <w:rStyle w:val="GeneralAviation"/>
                    <w:i/>
                    <w:iCs/>
                    <w:color w:val="auto"/>
                  </w:rPr>
                </w:pPr>
              </w:p>
              <w:p w14:paraId="6CD7A5AB" w14:textId="77777777" w:rsidR="001F6581" w:rsidRDefault="001F6581" w:rsidP="00476CF7">
                <w:pPr>
                  <w:pStyle w:val="TableNormal0"/>
                  <w:rPr>
                    <w:rStyle w:val="GeneralAviation"/>
                    <w:i/>
                    <w:iCs/>
                    <w:color w:val="auto"/>
                  </w:rPr>
                </w:pPr>
              </w:p>
              <w:p w14:paraId="27FB83FD" w14:textId="77777777" w:rsidR="001F6581" w:rsidRPr="007D42B8" w:rsidRDefault="001F6581" w:rsidP="00476CF7">
                <w:pPr>
                  <w:pStyle w:val="TableNormal0"/>
                  <w:rPr>
                    <w:rStyle w:val="GeneralAviation"/>
                    <w:i/>
                    <w:iCs/>
                    <w:color w:val="auto"/>
                  </w:rPr>
                </w:pPr>
              </w:p>
            </w:tc>
          </w:tr>
          <w:tr w:rsidR="00090094" w14:paraId="763F9004" w14:textId="77777777" w:rsidTr="00090094">
            <w:trPr>
              <w:trHeight w:val="21"/>
            </w:trPr>
            <w:tc>
              <w:tcPr>
                <w:tcW w:w="5000" w:type="pct"/>
                <w:gridSpan w:val="5"/>
              </w:tcPr>
              <w:p w14:paraId="539E2D60" w14:textId="77777777" w:rsidR="00F57605" w:rsidRPr="00F57605" w:rsidRDefault="00581773" w:rsidP="00B1305F">
                <w:pPr>
                  <w:pStyle w:val="TableCentered"/>
                  <w:rPr>
                    <w:rStyle w:val="GeneralAviation"/>
                  </w:rPr>
                </w:pPr>
                <w:r w:rsidRPr="00F57605">
                  <w:lastRenderedPageBreak/>
                  <w:t>TOPIC ATMB 8 — AIRBORNE AND GROUND-BASED SAFETY NETS</w:t>
                </w:r>
              </w:p>
            </w:tc>
          </w:tr>
          <w:tr w:rsidR="00090094" w14:paraId="28EAC505" w14:textId="77777777" w:rsidTr="00090094">
            <w:trPr>
              <w:trHeight w:val="21"/>
            </w:trPr>
            <w:tc>
              <w:tcPr>
                <w:tcW w:w="5000" w:type="pct"/>
                <w:gridSpan w:val="5"/>
                <w:hideMark/>
              </w:tcPr>
              <w:p w14:paraId="7F84E8FA" w14:textId="77777777" w:rsidR="00F57605" w:rsidRPr="007D42B8" w:rsidRDefault="00581773" w:rsidP="00B1305F">
                <w:pPr>
                  <w:pStyle w:val="TableHead"/>
                  <w:rPr>
                    <w:rStyle w:val="GeneralAviation"/>
                    <w:color w:val="auto"/>
                  </w:rPr>
                </w:pPr>
                <w:r w:rsidRPr="007D42B8">
                  <w:rPr>
                    <w:rStyle w:val="GeneralAviation"/>
                    <w:color w:val="auto"/>
                  </w:rPr>
                  <w:t>Subtopic ATMB 8.1 — Airborne safety nets</w:t>
                </w:r>
              </w:p>
            </w:tc>
          </w:tr>
          <w:tr w:rsidR="00090094" w14:paraId="0F1F7CE7" w14:textId="77777777" w:rsidTr="00090094">
            <w:trPr>
              <w:trHeight w:val="567"/>
            </w:trPr>
            <w:tc>
              <w:tcPr>
                <w:tcW w:w="509" w:type="pct"/>
                <w:hideMark/>
              </w:tcPr>
              <w:p w14:paraId="51951094" w14:textId="77777777" w:rsidR="00F57605" w:rsidRPr="007D42B8" w:rsidRDefault="00581773" w:rsidP="00B1305F">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5EA9EDB5" w14:textId="77777777" w:rsidR="00F57605" w:rsidRPr="007D42B8" w:rsidRDefault="00581773" w:rsidP="00B1305F">
                <w:pPr>
                  <w:pStyle w:val="TableNormal0"/>
                  <w:rPr>
                    <w:rStyle w:val="GeneralAviation"/>
                    <w:color w:val="auto"/>
                  </w:rPr>
                </w:pPr>
                <w:r w:rsidRPr="007D42B8">
                  <w:rPr>
                    <w:rStyle w:val="GeneralAviation"/>
                    <w:color w:val="auto"/>
                  </w:rPr>
                  <w:t xml:space="preserve">8.1.1 </w:t>
                </w:r>
              </w:p>
            </w:tc>
            <w:tc>
              <w:tcPr>
                <w:tcW w:w="2104" w:type="pct"/>
                <w:hideMark/>
              </w:tcPr>
              <w:p w14:paraId="381120D5" w14:textId="77777777" w:rsidR="00F57605" w:rsidRPr="007D42B8" w:rsidRDefault="00581773" w:rsidP="00B1305F">
                <w:pPr>
                  <w:pStyle w:val="TableNormal0"/>
                  <w:rPr>
                    <w:rStyle w:val="GeneralAviation"/>
                    <w:color w:val="auto"/>
                  </w:rPr>
                </w:pPr>
                <w:r w:rsidRPr="007D42B8">
                  <w:rPr>
                    <w:rStyle w:val="GeneralAviation"/>
                    <w:color w:val="auto"/>
                  </w:rPr>
                  <w:t>State the European Union requirement for carriage of airborne collision avoidance system.</w:t>
                </w:r>
              </w:p>
            </w:tc>
            <w:tc>
              <w:tcPr>
                <w:tcW w:w="204" w:type="pct"/>
                <w:gridSpan w:val="2"/>
                <w:hideMark/>
              </w:tcPr>
              <w:p w14:paraId="04254A53" w14:textId="77777777" w:rsidR="00F57605" w:rsidRPr="007D42B8" w:rsidRDefault="00581773" w:rsidP="00B1305F">
                <w:pPr>
                  <w:pStyle w:val="TableNormal0"/>
                  <w:rPr>
                    <w:rStyle w:val="GeneralAviation"/>
                    <w:color w:val="auto"/>
                  </w:rPr>
                </w:pPr>
                <w:r w:rsidRPr="007D42B8">
                  <w:rPr>
                    <w:rStyle w:val="GeneralAviation"/>
                    <w:color w:val="auto"/>
                  </w:rPr>
                  <w:t>1</w:t>
                </w:r>
              </w:p>
            </w:tc>
            <w:tc>
              <w:tcPr>
                <w:tcW w:w="2183" w:type="pct"/>
                <w:hideMark/>
              </w:tcPr>
              <w:p w14:paraId="25A0F572" w14:textId="77777777" w:rsidR="00F57605" w:rsidRPr="007D42B8" w:rsidRDefault="007D42B8" w:rsidP="00B56253">
                <w:pPr>
                  <w:pStyle w:val="EssentialTraining"/>
                  <w:rPr>
                    <w:rStyle w:val="GeneralAviation"/>
                    <w:color w:val="auto"/>
                  </w:rPr>
                </w:pPr>
                <w:r w:rsidRPr="007D42B8">
                  <w:rPr>
                    <w:rStyle w:val="GeneralAviation"/>
                    <w:color w:val="auto"/>
                  </w:rPr>
                  <w:t>Government of the Republic of Armenia Decision N 1937-L of November 30, 2023</w:t>
                </w:r>
                <w:r w:rsidR="00581773" w:rsidRPr="007D42B8">
                  <w:rPr>
                    <w:rStyle w:val="GeneralAviation"/>
                    <w:color w:val="auto"/>
                    <w:vertAlign w:val="superscript"/>
                  </w:rPr>
                  <w:footnoteReference w:id="6"/>
                </w:r>
              </w:p>
              <w:p w14:paraId="2AF4DF19" w14:textId="77777777" w:rsidR="00F57605" w:rsidRPr="007D42B8" w:rsidRDefault="00F57605" w:rsidP="00B1305F">
                <w:pPr>
                  <w:pStyle w:val="TableNormal0"/>
                  <w:rPr>
                    <w:rStyle w:val="GeneralAviation"/>
                    <w:color w:val="auto"/>
                  </w:rPr>
                </w:pPr>
              </w:p>
            </w:tc>
          </w:tr>
          <w:tr w:rsidR="00090094" w14:paraId="374C259A" w14:textId="77777777" w:rsidTr="00090094">
            <w:trPr>
              <w:trHeight w:val="567"/>
            </w:trPr>
            <w:tc>
              <w:tcPr>
                <w:tcW w:w="509" w:type="pct"/>
                <w:hideMark/>
              </w:tcPr>
              <w:p w14:paraId="460773F2" w14:textId="77777777" w:rsidR="00F57605" w:rsidRPr="007D42B8" w:rsidRDefault="00581773" w:rsidP="00B1305F">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6F7F670" w14:textId="77777777" w:rsidR="00F57605" w:rsidRPr="007D42B8" w:rsidRDefault="00581773" w:rsidP="00B1305F">
                <w:pPr>
                  <w:pStyle w:val="TableNormal0"/>
                  <w:rPr>
                    <w:rStyle w:val="GeneralAviation"/>
                    <w:color w:val="auto"/>
                  </w:rPr>
                </w:pPr>
                <w:r w:rsidRPr="007D42B8">
                  <w:rPr>
                    <w:rStyle w:val="GeneralAviation"/>
                    <w:color w:val="auto"/>
                  </w:rPr>
                  <w:t xml:space="preserve">8.1.2 </w:t>
                </w:r>
              </w:p>
            </w:tc>
            <w:tc>
              <w:tcPr>
                <w:tcW w:w="2104" w:type="pct"/>
                <w:hideMark/>
              </w:tcPr>
              <w:p w14:paraId="11B5F344" w14:textId="77777777" w:rsidR="00F57605" w:rsidRPr="007D42B8" w:rsidRDefault="00581773" w:rsidP="00B1305F">
                <w:pPr>
                  <w:pStyle w:val="TableNormal0"/>
                  <w:rPr>
                    <w:rStyle w:val="GeneralAviation"/>
                    <w:color w:val="auto"/>
                  </w:rPr>
                </w:pPr>
                <w:r w:rsidRPr="007D42B8">
                  <w:rPr>
                    <w:rStyle w:val="GeneralAviation"/>
                    <w:color w:val="auto"/>
                  </w:rPr>
                  <w:t>Explain the main characteristics of airborne safety nets and their relevance to ATC operations.</w:t>
                </w:r>
              </w:p>
            </w:tc>
            <w:tc>
              <w:tcPr>
                <w:tcW w:w="204" w:type="pct"/>
                <w:gridSpan w:val="2"/>
                <w:hideMark/>
              </w:tcPr>
              <w:p w14:paraId="0C42439C" w14:textId="77777777" w:rsidR="00F57605" w:rsidRPr="007D42B8" w:rsidRDefault="00581773" w:rsidP="00B1305F">
                <w:pPr>
                  <w:pStyle w:val="TableNormal0"/>
                  <w:rPr>
                    <w:rStyle w:val="GeneralAviation"/>
                    <w:color w:val="auto"/>
                  </w:rPr>
                </w:pPr>
                <w:r w:rsidRPr="007D42B8">
                  <w:rPr>
                    <w:rStyle w:val="GeneralAviation"/>
                    <w:color w:val="auto"/>
                  </w:rPr>
                  <w:t>2</w:t>
                </w:r>
              </w:p>
            </w:tc>
            <w:tc>
              <w:tcPr>
                <w:tcW w:w="2183" w:type="pct"/>
                <w:hideMark/>
              </w:tcPr>
              <w:p w14:paraId="65286B38" w14:textId="77777777" w:rsidR="00F57605" w:rsidRPr="007D42B8" w:rsidRDefault="00581773" w:rsidP="00B56253">
                <w:pPr>
                  <w:pStyle w:val="EssentialTraining"/>
                  <w:rPr>
                    <w:rStyle w:val="GeneralAviation"/>
                    <w:color w:val="auto"/>
                  </w:rPr>
                </w:pPr>
                <w:r w:rsidRPr="007D42B8">
                  <w:rPr>
                    <w:rStyle w:val="GeneralAviation"/>
                    <w:color w:val="auto"/>
                  </w:rPr>
                  <w:t>ACAS, TAWS</w:t>
                </w:r>
              </w:p>
              <w:p w14:paraId="5AA64259" w14:textId="77777777" w:rsidR="00F57605" w:rsidRPr="007D42B8" w:rsidRDefault="00581773" w:rsidP="00B1305F">
                <w:pPr>
                  <w:pStyle w:val="TableNormal0"/>
                  <w:rPr>
                    <w:rStyle w:val="GeneralAviation"/>
                    <w:i/>
                    <w:iCs/>
                    <w:color w:val="auto"/>
                  </w:rPr>
                </w:pPr>
                <w:r w:rsidRPr="007D42B8">
                  <w:rPr>
                    <w:rStyle w:val="GeneralAviation"/>
                    <w:i/>
                    <w:iCs/>
                    <w:color w:val="auto"/>
                  </w:rPr>
                  <w:t>Optional content: TCAS, EGPWS, wind shear alerts</w:t>
                </w:r>
              </w:p>
            </w:tc>
          </w:tr>
          <w:tr w:rsidR="00090094" w14:paraId="0003D67E" w14:textId="77777777" w:rsidTr="00090094">
            <w:trPr>
              <w:trHeight w:val="567"/>
            </w:trPr>
            <w:tc>
              <w:tcPr>
                <w:tcW w:w="509" w:type="pct"/>
                <w:hideMark/>
              </w:tcPr>
              <w:p w14:paraId="7F4B538B" w14:textId="77777777" w:rsidR="00F57605" w:rsidRPr="007D42B8" w:rsidRDefault="00581773" w:rsidP="00B1305F">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7D0EA18" w14:textId="77777777" w:rsidR="00F57605" w:rsidRPr="007D42B8" w:rsidRDefault="00581773" w:rsidP="00B1305F">
                <w:pPr>
                  <w:pStyle w:val="TableNormal0"/>
                  <w:rPr>
                    <w:rStyle w:val="GeneralAviation"/>
                    <w:color w:val="auto"/>
                  </w:rPr>
                </w:pPr>
                <w:r w:rsidRPr="007D42B8">
                  <w:rPr>
                    <w:rStyle w:val="GeneralAviation"/>
                    <w:color w:val="auto"/>
                  </w:rPr>
                  <w:t xml:space="preserve">8.1.3 </w:t>
                </w:r>
              </w:p>
            </w:tc>
            <w:tc>
              <w:tcPr>
                <w:tcW w:w="2104" w:type="pct"/>
                <w:hideMark/>
              </w:tcPr>
              <w:p w14:paraId="74B15216" w14:textId="77777777" w:rsidR="00F57605" w:rsidRPr="007D42B8" w:rsidRDefault="00581773" w:rsidP="00B1305F">
                <w:pPr>
                  <w:pStyle w:val="TableNormal0"/>
                  <w:rPr>
                    <w:rStyle w:val="GeneralAviation"/>
                    <w:color w:val="auto"/>
                  </w:rPr>
                </w:pPr>
                <w:r w:rsidRPr="007D42B8">
                  <w:rPr>
                    <w:rStyle w:val="GeneralAviation"/>
                    <w:color w:val="auto"/>
                  </w:rPr>
                  <w:t>Explain the function of ACAS Traffic Alerts and Resolution Advisories.</w:t>
                </w:r>
              </w:p>
            </w:tc>
            <w:tc>
              <w:tcPr>
                <w:tcW w:w="204" w:type="pct"/>
                <w:gridSpan w:val="2"/>
                <w:hideMark/>
              </w:tcPr>
              <w:p w14:paraId="51A71F1C" w14:textId="77777777" w:rsidR="00F57605" w:rsidRPr="007D42B8" w:rsidRDefault="00581773" w:rsidP="00B1305F">
                <w:pPr>
                  <w:pStyle w:val="TableNormal0"/>
                  <w:rPr>
                    <w:rStyle w:val="GeneralAviation"/>
                    <w:color w:val="auto"/>
                  </w:rPr>
                </w:pPr>
                <w:r w:rsidRPr="007D42B8">
                  <w:rPr>
                    <w:rStyle w:val="GeneralAviation"/>
                    <w:color w:val="auto"/>
                  </w:rPr>
                  <w:t>2</w:t>
                </w:r>
              </w:p>
            </w:tc>
            <w:tc>
              <w:tcPr>
                <w:tcW w:w="2183" w:type="pct"/>
                <w:hideMark/>
              </w:tcPr>
              <w:p w14:paraId="13615E99" w14:textId="77777777" w:rsidR="00F57605" w:rsidRPr="007D42B8" w:rsidRDefault="007D42B8" w:rsidP="00B56253">
                <w:pPr>
                  <w:pStyle w:val="EssentialTraining"/>
                  <w:rPr>
                    <w:rStyle w:val="GeneralAviation"/>
                    <w:color w:val="auto"/>
                  </w:rPr>
                </w:pPr>
                <w:r w:rsidRPr="007D42B8">
                  <w:rPr>
                    <w:rStyle w:val="GeneralAviation"/>
                    <w:color w:val="auto"/>
                  </w:rPr>
                  <w:t>Government of the Republic of Armenia Decision N 1937-L of November 30, 2023</w:t>
                </w:r>
                <w:r w:rsidR="00581773" w:rsidRPr="007D42B8">
                  <w:rPr>
                    <w:rStyle w:val="GeneralAviation"/>
                    <w:color w:val="auto"/>
                  </w:rPr>
                  <w:t xml:space="preserve">, </w:t>
                </w:r>
                <w:r w:rsidR="00581773" w:rsidRPr="007D42B8">
                  <w:rPr>
                    <w:rStyle w:val="GeneralAviation"/>
                    <w:color w:val="auto"/>
                  </w:rPr>
                  <w:br/>
                  <w:t>ICAO Doc 8168</w:t>
                </w:r>
              </w:p>
              <w:p w14:paraId="1976DCDD" w14:textId="77777777" w:rsidR="00F57605" w:rsidRPr="007D42B8" w:rsidRDefault="00581773" w:rsidP="00B1305F">
                <w:pPr>
                  <w:pStyle w:val="TableNormal0"/>
                  <w:rPr>
                    <w:rStyle w:val="GeneralAviation"/>
                    <w:i/>
                    <w:iCs/>
                    <w:color w:val="auto"/>
                  </w:rPr>
                </w:pPr>
                <w:r w:rsidRPr="007D42B8">
                  <w:rPr>
                    <w:rStyle w:val="GeneralAviation"/>
                    <w:i/>
                    <w:iCs/>
                    <w:color w:val="auto"/>
                  </w:rPr>
                  <w:t>Optional content: Skybrary Safety Nets</w:t>
                </w:r>
              </w:p>
            </w:tc>
          </w:tr>
          <w:tr w:rsidR="00090094" w14:paraId="79ED80AB" w14:textId="77777777" w:rsidTr="00090094">
            <w:trPr>
              <w:trHeight w:val="567"/>
            </w:trPr>
            <w:tc>
              <w:tcPr>
                <w:tcW w:w="509" w:type="pct"/>
                <w:hideMark/>
              </w:tcPr>
              <w:p w14:paraId="2E4848D6" w14:textId="77777777" w:rsidR="00F57605" w:rsidRPr="007D42B8" w:rsidRDefault="00581773" w:rsidP="00B1305F">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61F01E7" w14:textId="77777777" w:rsidR="00F57605" w:rsidRPr="007D42B8" w:rsidRDefault="00581773" w:rsidP="00B1305F">
                <w:pPr>
                  <w:pStyle w:val="TableNormal0"/>
                  <w:rPr>
                    <w:rStyle w:val="GeneralAviation"/>
                    <w:color w:val="auto"/>
                  </w:rPr>
                </w:pPr>
                <w:r w:rsidRPr="007D42B8">
                  <w:rPr>
                    <w:rStyle w:val="GeneralAviation"/>
                    <w:color w:val="auto"/>
                  </w:rPr>
                  <w:t xml:space="preserve">8.1.4 </w:t>
                </w:r>
              </w:p>
            </w:tc>
            <w:tc>
              <w:tcPr>
                <w:tcW w:w="2104" w:type="pct"/>
                <w:hideMark/>
              </w:tcPr>
              <w:p w14:paraId="0E98B926" w14:textId="77777777" w:rsidR="00F57605" w:rsidRPr="007D42B8" w:rsidRDefault="00581773" w:rsidP="00B1305F">
                <w:pPr>
                  <w:pStyle w:val="TableNormal0"/>
                  <w:rPr>
                    <w:rStyle w:val="GeneralAviation"/>
                    <w:color w:val="auto"/>
                  </w:rPr>
                </w:pPr>
                <w:r w:rsidRPr="007D42B8">
                  <w:rPr>
                    <w:rStyle w:val="GeneralAviation"/>
                    <w:color w:val="auto"/>
                  </w:rPr>
                  <w:t>List the actions of the pilot in case of TA and RA.</w:t>
                </w:r>
              </w:p>
            </w:tc>
            <w:tc>
              <w:tcPr>
                <w:tcW w:w="204" w:type="pct"/>
                <w:gridSpan w:val="2"/>
                <w:hideMark/>
              </w:tcPr>
              <w:p w14:paraId="1403A7CF" w14:textId="77777777" w:rsidR="00F57605" w:rsidRPr="007D42B8" w:rsidRDefault="00581773" w:rsidP="00B1305F">
                <w:pPr>
                  <w:pStyle w:val="TableNormal0"/>
                  <w:rPr>
                    <w:rStyle w:val="GeneralAviation"/>
                    <w:color w:val="auto"/>
                  </w:rPr>
                </w:pPr>
                <w:r w:rsidRPr="007D42B8">
                  <w:rPr>
                    <w:rStyle w:val="GeneralAviation"/>
                    <w:color w:val="auto"/>
                  </w:rPr>
                  <w:t>1</w:t>
                </w:r>
              </w:p>
            </w:tc>
            <w:tc>
              <w:tcPr>
                <w:tcW w:w="2183" w:type="pct"/>
                <w:hideMark/>
              </w:tcPr>
              <w:p w14:paraId="6B49667C" w14:textId="77777777" w:rsidR="00F57605" w:rsidRPr="007D42B8" w:rsidRDefault="00356D49" w:rsidP="00B56253">
                <w:pPr>
                  <w:pStyle w:val="EssentialTraining"/>
                  <w:rPr>
                    <w:rStyle w:val="GeneralAviation"/>
                    <w:color w:val="auto"/>
                  </w:rPr>
                </w:pPr>
                <w:r w:rsidRPr="007D42B8">
                  <w:rPr>
                    <w:rStyle w:val="GeneralAviation"/>
                    <w:color w:val="auto"/>
                  </w:rPr>
                  <w:t>Government of the Republic of Armenia Decision N 821-N of June 2, 2022</w:t>
                </w:r>
                <w:r w:rsidR="00581773" w:rsidRPr="007D42B8">
                  <w:rPr>
                    <w:rStyle w:val="GeneralAviation"/>
                    <w:color w:val="auto"/>
                  </w:rPr>
                  <w:t>, ICAO Doc 9863</w:t>
                </w:r>
              </w:p>
            </w:tc>
          </w:tr>
          <w:tr w:rsidR="00090094" w14:paraId="73442284" w14:textId="77777777" w:rsidTr="00090094">
            <w:trPr>
              <w:trHeight w:val="567"/>
            </w:trPr>
            <w:tc>
              <w:tcPr>
                <w:tcW w:w="509" w:type="pct"/>
                <w:hideMark/>
              </w:tcPr>
              <w:p w14:paraId="276E0BA5" w14:textId="77777777" w:rsidR="00F57605" w:rsidRPr="007D42B8" w:rsidRDefault="00581773" w:rsidP="00B1305F">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43C18598" w14:textId="77777777" w:rsidR="00F57605" w:rsidRPr="007D42B8" w:rsidRDefault="00581773" w:rsidP="00B1305F">
                <w:pPr>
                  <w:pStyle w:val="TableNormal0"/>
                  <w:rPr>
                    <w:rStyle w:val="GeneralAviation"/>
                    <w:color w:val="auto"/>
                  </w:rPr>
                </w:pPr>
                <w:r w:rsidRPr="007D42B8">
                  <w:rPr>
                    <w:rStyle w:val="GeneralAviation"/>
                    <w:color w:val="auto"/>
                  </w:rPr>
                  <w:t xml:space="preserve">8.1.5 </w:t>
                </w:r>
              </w:p>
            </w:tc>
            <w:tc>
              <w:tcPr>
                <w:tcW w:w="2104" w:type="pct"/>
                <w:hideMark/>
              </w:tcPr>
              <w:p w14:paraId="722EEB16" w14:textId="77777777" w:rsidR="00F57605" w:rsidRPr="007D42B8" w:rsidRDefault="00581773" w:rsidP="00B1305F">
                <w:pPr>
                  <w:pStyle w:val="TableNormal0"/>
                  <w:rPr>
                    <w:rStyle w:val="GeneralAviation"/>
                    <w:color w:val="auto"/>
                  </w:rPr>
                </w:pPr>
                <w:r w:rsidRPr="007D42B8">
                  <w:rPr>
                    <w:rStyle w:val="GeneralAviation"/>
                    <w:color w:val="auto"/>
                  </w:rPr>
                  <w:t>List the ACAS limitations.</w:t>
                </w:r>
              </w:p>
            </w:tc>
            <w:tc>
              <w:tcPr>
                <w:tcW w:w="204" w:type="pct"/>
                <w:gridSpan w:val="2"/>
                <w:hideMark/>
              </w:tcPr>
              <w:p w14:paraId="0CFDA727" w14:textId="77777777" w:rsidR="00F57605" w:rsidRPr="007D42B8" w:rsidRDefault="00581773" w:rsidP="00B1305F">
                <w:pPr>
                  <w:pStyle w:val="TableNormal0"/>
                  <w:rPr>
                    <w:rStyle w:val="GeneralAviation"/>
                    <w:color w:val="auto"/>
                  </w:rPr>
                </w:pPr>
                <w:r w:rsidRPr="007D42B8">
                  <w:rPr>
                    <w:rStyle w:val="GeneralAviation"/>
                    <w:color w:val="auto"/>
                  </w:rPr>
                  <w:t>1</w:t>
                </w:r>
              </w:p>
            </w:tc>
            <w:tc>
              <w:tcPr>
                <w:tcW w:w="2183" w:type="pct"/>
                <w:hideMark/>
              </w:tcPr>
              <w:p w14:paraId="7A0235E4" w14:textId="77777777" w:rsidR="00F57605" w:rsidRPr="007D42B8" w:rsidRDefault="00581773" w:rsidP="00B56253">
                <w:pPr>
                  <w:pStyle w:val="EssentialTraining"/>
                  <w:rPr>
                    <w:rStyle w:val="GeneralAviation"/>
                    <w:color w:val="auto"/>
                  </w:rPr>
                </w:pPr>
                <w:r w:rsidRPr="007D42B8">
                  <w:rPr>
                    <w:rStyle w:val="GeneralAviation"/>
                    <w:color w:val="auto"/>
                  </w:rPr>
                  <w:t>ICAO Doc 9863</w:t>
                </w:r>
              </w:p>
              <w:p w14:paraId="41DA6AE8" w14:textId="77777777" w:rsidR="00F57605" w:rsidRPr="007D42B8" w:rsidRDefault="00581773" w:rsidP="00B1305F">
                <w:pPr>
                  <w:pStyle w:val="TableNormal0"/>
                  <w:rPr>
                    <w:rStyle w:val="GeneralAviation"/>
                    <w:i/>
                    <w:iCs/>
                    <w:color w:val="auto"/>
                  </w:rPr>
                </w:pPr>
                <w:r w:rsidRPr="007D42B8">
                  <w:rPr>
                    <w:rStyle w:val="GeneralAviation"/>
                    <w:i/>
                    <w:iCs/>
                    <w:color w:val="auto"/>
                  </w:rPr>
                  <w:t>Optional content: Skybrary Safety Nets</w:t>
                </w:r>
              </w:p>
            </w:tc>
          </w:tr>
          <w:tr w:rsidR="00090094" w14:paraId="7CF6E4DD" w14:textId="77777777" w:rsidTr="00090094">
            <w:trPr>
              <w:trHeight w:val="21"/>
            </w:trPr>
            <w:tc>
              <w:tcPr>
                <w:tcW w:w="5000" w:type="pct"/>
                <w:gridSpan w:val="5"/>
                <w:hideMark/>
              </w:tcPr>
              <w:p w14:paraId="17ED12CC" w14:textId="77777777" w:rsidR="00F57605" w:rsidRPr="007D42B8" w:rsidRDefault="00581773" w:rsidP="00B1305F">
                <w:pPr>
                  <w:pStyle w:val="TableHead"/>
                  <w:rPr>
                    <w:rStyle w:val="GeneralAviation"/>
                    <w:color w:val="auto"/>
                  </w:rPr>
                </w:pPr>
                <w:r w:rsidRPr="007D42B8">
                  <w:rPr>
                    <w:rStyle w:val="GeneralAviation"/>
                    <w:color w:val="auto"/>
                  </w:rPr>
                  <w:t>Subtopic ATMB 8.2 — Ground-based safety nets</w:t>
                </w:r>
              </w:p>
            </w:tc>
          </w:tr>
          <w:tr w:rsidR="00090094" w14:paraId="61CC087F" w14:textId="77777777" w:rsidTr="00090094">
            <w:trPr>
              <w:trHeight w:val="567"/>
            </w:trPr>
            <w:tc>
              <w:tcPr>
                <w:tcW w:w="509" w:type="pct"/>
                <w:hideMark/>
              </w:tcPr>
              <w:p w14:paraId="26B6DA70" w14:textId="77777777" w:rsidR="00F57605" w:rsidRPr="007D42B8" w:rsidRDefault="00581773" w:rsidP="00B1305F">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4FE6C0BF" w14:textId="77777777" w:rsidR="00F57605" w:rsidRPr="007D42B8" w:rsidRDefault="00581773" w:rsidP="00B1305F">
                <w:pPr>
                  <w:pStyle w:val="TableNormal0"/>
                  <w:rPr>
                    <w:rStyle w:val="GeneralAviation"/>
                    <w:color w:val="auto"/>
                  </w:rPr>
                </w:pPr>
                <w:r w:rsidRPr="007D42B8">
                  <w:rPr>
                    <w:rStyle w:val="GeneralAviation"/>
                    <w:color w:val="auto"/>
                  </w:rPr>
                  <w:t xml:space="preserve">8.2.1 </w:t>
                </w:r>
              </w:p>
            </w:tc>
            <w:tc>
              <w:tcPr>
                <w:tcW w:w="2104" w:type="pct"/>
                <w:hideMark/>
              </w:tcPr>
              <w:p w14:paraId="627D32DB" w14:textId="77777777" w:rsidR="00F57605" w:rsidRPr="007D42B8" w:rsidRDefault="00581773" w:rsidP="00B1305F">
                <w:pPr>
                  <w:pStyle w:val="TableNormal0"/>
                  <w:rPr>
                    <w:rStyle w:val="GeneralAviation"/>
                    <w:color w:val="auto"/>
                  </w:rPr>
                </w:pPr>
                <w:r w:rsidRPr="007D42B8">
                  <w:rPr>
                    <w:rStyle w:val="GeneralAviation"/>
                    <w:color w:val="auto"/>
                  </w:rPr>
                  <w:t>Explain the main characteristics of ground-based safety nets and their relevance to ATC operations.</w:t>
                </w:r>
              </w:p>
            </w:tc>
            <w:tc>
              <w:tcPr>
                <w:tcW w:w="204" w:type="pct"/>
                <w:gridSpan w:val="2"/>
                <w:hideMark/>
              </w:tcPr>
              <w:p w14:paraId="7814E2BB" w14:textId="77777777" w:rsidR="00F57605" w:rsidRPr="007D42B8" w:rsidRDefault="00581773" w:rsidP="00B1305F">
                <w:pPr>
                  <w:pStyle w:val="TableNormal0"/>
                  <w:rPr>
                    <w:rStyle w:val="GeneralAviation"/>
                    <w:color w:val="auto"/>
                  </w:rPr>
                </w:pPr>
                <w:r w:rsidRPr="007D42B8">
                  <w:rPr>
                    <w:rStyle w:val="GeneralAviation"/>
                    <w:color w:val="auto"/>
                  </w:rPr>
                  <w:t>2</w:t>
                </w:r>
              </w:p>
            </w:tc>
            <w:tc>
              <w:tcPr>
                <w:tcW w:w="2183" w:type="pct"/>
                <w:hideMark/>
              </w:tcPr>
              <w:p w14:paraId="544B24B5" w14:textId="77777777" w:rsidR="00F57605" w:rsidRPr="007D42B8" w:rsidRDefault="00581773" w:rsidP="00B1305F">
                <w:pPr>
                  <w:pStyle w:val="TableNormal0"/>
                  <w:rPr>
                    <w:rStyle w:val="GeneralAviation"/>
                    <w:i/>
                    <w:iCs/>
                    <w:color w:val="auto"/>
                  </w:rPr>
                </w:pPr>
                <w:r w:rsidRPr="007D42B8">
                  <w:rPr>
                    <w:rStyle w:val="GeneralAviation"/>
                    <w:i/>
                    <w:iCs/>
                    <w:color w:val="auto"/>
                  </w:rPr>
                  <w:t>Optional content: STCA, MSAW, APW, APM, Skybrary Safety Nets</w:t>
                </w:r>
              </w:p>
            </w:tc>
          </w:tr>
          <w:tr w:rsidR="00090094" w14:paraId="16C850A8" w14:textId="77777777" w:rsidTr="00090094">
            <w:trPr>
              <w:trHeight w:val="21"/>
            </w:trPr>
            <w:tc>
              <w:tcPr>
                <w:tcW w:w="5000" w:type="pct"/>
                <w:gridSpan w:val="5"/>
              </w:tcPr>
              <w:p w14:paraId="6B6EDAAF" w14:textId="77777777" w:rsidR="00B942BB" w:rsidRPr="00B942BB" w:rsidRDefault="00581773" w:rsidP="00234D19">
                <w:pPr>
                  <w:pStyle w:val="TableCentered"/>
                  <w:rPr>
                    <w:rStyle w:val="GeneralAviation"/>
                  </w:rPr>
                </w:pPr>
                <w:r w:rsidRPr="00B942BB">
                  <w:t>TOPIC ATMB 9 — BASIC PRACTICAL SKILLS</w:t>
                </w:r>
              </w:p>
            </w:tc>
          </w:tr>
          <w:tr w:rsidR="00090094" w14:paraId="0DAD3A93" w14:textId="77777777" w:rsidTr="00090094">
            <w:trPr>
              <w:trHeight w:val="21"/>
            </w:trPr>
            <w:tc>
              <w:tcPr>
                <w:tcW w:w="5000" w:type="pct"/>
                <w:gridSpan w:val="5"/>
                <w:hideMark/>
              </w:tcPr>
              <w:p w14:paraId="1DCAF1DC" w14:textId="77777777" w:rsidR="00B942BB" w:rsidRPr="007D42B8" w:rsidRDefault="00581773" w:rsidP="00234D19">
                <w:pPr>
                  <w:pStyle w:val="TableHead"/>
                  <w:rPr>
                    <w:rStyle w:val="GeneralAviation"/>
                    <w:color w:val="auto"/>
                  </w:rPr>
                </w:pPr>
                <w:r w:rsidRPr="007D42B8">
                  <w:rPr>
                    <w:rStyle w:val="GeneralAviation"/>
                    <w:color w:val="auto"/>
                  </w:rPr>
                  <w:t>Subtopic ATMB 9.1 — Traffic management process</w:t>
                </w:r>
              </w:p>
            </w:tc>
          </w:tr>
          <w:tr w:rsidR="00090094" w14:paraId="45E82EB0" w14:textId="77777777" w:rsidTr="00090094">
            <w:trPr>
              <w:trHeight w:val="567"/>
            </w:trPr>
            <w:tc>
              <w:tcPr>
                <w:tcW w:w="507" w:type="pct"/>
                <w:hideMark/>
              </w:tcPr>
              <w:p w14:paraId="49ACCEFA"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058D21CB" w14:textId="77777777" w:rsidR="00B942BB" w:rsidRPr="007D42B8" w:rsidRDefault="00581773" w:rsidP="00234D19">
                <w:pPr>
                  <w:pStyle w:val="TableNormal0"/>
                  <w:rPr>
                    <w:rStyle w:val="GeneralAviation"/>
                    <w:color w:val="auto"/>
                  </w:rPr>
                </w:pPr>
                <w:r w:rsidRPr="007D42B8">
                  <w:rPr>
                    <w:rStyle w:val="GeneralAviation"/>
                    <w:color w:val="auto"/>
                  </w:rPr>
                  <w:t xml:space="preserve">9.1.1 </w:t>
                </w:r>
              </w:p>
            </w:tc>
            <w:tc>
              <w:tcPr>
                <w:tcW w:w="2103" w:type="pct"/>
                <w:hideMark/>
              </w:tcPr>
              <w:p w14:paraId="12561B7A" w14:textId="77777777" w:rsidR="00B942BB" w:rsidRPr="007D42B8" w:rsidRDefault="00581773" w:rsidP="00234D19">
                <w:pPr>
                  <w:pStyle w:val="TableNormal0"/>
                  <w:rPr>
                    <w:rStyle w:val="GeneralAviation"/>
                    <w:color w:val="auto"/>
                  </w:rPr>
                </w:pPr>
                <w:r w:rsidRPr="007D42B8">
                  <w:rPr>
                    <w:rStyle w:val="GeneralAviation"/>
                    <w:color w:val="auto"/>
                  </w:rPr>
                  <w:t>Consider human information-processing in the provision of ATC.</w:t>
                </w:r>
              </w:p>
            </w:tc>
            <w:tc>
              <w:tcPr>
                <w:tcW w:w="208" w:type="pct"/>
                <w:gridSpan w:val="2"/>
                <w:hideMark/>
              </w:tcPr>
              <w:p w14:paraId="0C68C9AD" w14:textId="77777777" w:rsidR="00B942BB" w:rsidRPr="007D42B8" w:rsidRDefault="00581773" w:rsidP="00234D19">
                <w:pPr>
                  <w:pStyle w:val="TableNormal0"/>
                  <w:rPr>
                    <w:rStyle w:val="GeneralAviation"/>
                    <w:color w:val="auto"/>
                  </w:rPr>
                </w:pPr>
                <w:r w:rsidRPr="007D42B8">
                  <w:rPr>
                    <w:rStyle w:val="GeneralAviation"/>
                    <w:color w:val="auto"/>
                  </w:rPr>
                  <w:t>2</w:t>
                </w:r>
              </w:p>
            </w:tc>
            <w:tc>
              <w:tcPr>
                <w:tcW w:w="2182" w:type="pct"/>
                <w:hideMark/>
              </w:tcPr>
              <w:p w14:paraId="2B0DA7B9" w14:textId="77777777" w:rsidR="00B942BB" w:rsidRPr="007D42B8" w:rsidRDefault="00581773" w:rsidP="00227C49">
                <w:pPr>
                  <w:pStyle w:val="EssentialTraining"/>
                  <w:rPr>
                    <w:rStyle w:val="GeneralAviation"/>
                    <w:color w:val="auto"/>
                  </w:rPr>
                </w:pPr>
                <w:r w:rsidRPr="007D42B8">
                  <w:rPr>
                    <w:rStyle w:val="GeneralAviation"/>
                    <w:color w:val="auto"/>
                  </w:rPr>
                  <w:t>Situational awareness, conflict detection, planning, decision-making, prioritisation, execution</w:t>
                </w:r>
              </w:p>
            </w:tc>
          </w:tr>
          <w:tr w:rsidR="00090094" w14:paraId="6E88F7C0" w14:textId="77777777" w:rsidTr="00090094">
            <w:trPr>
              <w:trHeight w:val="567"/>
            </w:trPr>
            <w:tc>
              <w:tcPr>
                <w:tcW w:w="507" w:type="pct"/>
                <w:hideMark/>
              </w:tcPr>
              <w:p w14:paraId="7753DE8A"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678D54B5" w14:textId="77777777" w:rsidR="00B942BB" w:rsidRPr="007D42B8" w:rsidRDefault="00581773" w:rsidP="00234D19">
                <w:pPr>
                  <w:pStyle w:val="TableNormal0"/>
                  <w:rPr>
                    <w:rStyle w:val="GeneralAviation"/>
                    <w:color w:val="auto"/>
                  </w:rPr>
                </w:pPr>
                <w:r w:rsidRPr="007D42B8">
                  <w:rPr>
                    <w:rStyle w:val="GeneralAviation"/>
                    <w:color w:val="auto"/>
                  </w:rPr>
                  <w:t xml:space="preserve">9.1.2 </w:t>
                </w:r>
              </w:p>
            </w:tc>
            <w:tc>
              <w:tcPr>
                <w:tcW w:w="2103" w:type="pct"/>
                <w:hideMark/>
              </w:tcPr>
              <w:p w14:paraId="33F79845" w14:textId="77777777" w:rsidR="00B942BB" w:rsidRPr="007D42B8" w:rsidRDefault="00581773" w:rsidP="00234D19">
                <w:pPr>
                  <w:pStyle w:val="TableNormal0"/>
                  <w:rPr>
                    <w:rStyle w:val="GeneralAviation"/>
                    <w:color w:val="auto"/>
                  </w:rPr>
                </w:pPr>
                <w:r w:rsidRPr="007D42B8">
                  <w:rPr>
                    <w:rStyle w:val="GeneralAviation"/>
                    <w:color w:val="auto"/>
                  </w:rPr>
                  <w:t>Consider the need for verification that actions are carried out.</w:t>
                </w:r>
              </w:p>
            </w:tc>
            <w:tc>
              <w:tcPr>
                <w:tcW w:w="208" w:type="pct"/>
                <w:gridSpan w:val="2"/>
                <w:hideMark/>
              </w:tcPr>
              <w:p w14:paraId="3C9953DA" w14:textId="77777777" w:rsidR="00B942BB" w:rsidRPr="007D42B8" w:rsidRDefault="00581773" w:rsidP="00234D19">
                <w:pPr>
                  <w:pStyle w:val="TableNormal0"/>
                  <w:rPr>
                    <w:rStyle w:val="GeneralAviation"/>
                    <w:color w:val="auto"/>
                  </w:rPr>
                </w:pPr>
                <w:r w:rsidRPr="007D42B8">
                  <w:rPr>
                    <w:rStyle w:val="GeneralAviation"/>
                    <w:color w:val="auto"/>
                  </w:rPr>
                  <w:t>2</w:t>
                </w:r>
              </w:p>
            </w:tc>
            <w:tc>
              <w:tcPr>
                <w:tcW w:w="2182" w:type="pct"/>
                <w:hideMark/>
              </w:tcPr>
              <w:p w14:paraId="6132A24B" w14:textId="77777777" w:rsidR="00B942BB" w:rsidRPr="007D42B8" w:rsidRDefault="00581773" w:rsidP="00227C49">
                <w:pPr>
                  <w:pStyle w:val="EssentialTraining"/>
                  <w:rPr>
                    <w:rStyle w:val="GeneralAviation"/>
                    <w:color w:val="auto"/>
                  </w:rPr>
                </w:pPr>
                <w:r w:rsidRPr="007D42B8">
                  <w:rPr>
                    <w:rStyle w:val="GeneralAviation"/>
                    <w:color w:val="auto"/>
                  </w:rPr>
                  <w:t>Monitoring</w:t>
                </w:r>
              </w:p>
            </w:tc>
          </w:tr>
          <w:tr w:rsidR="00090094" w14:paraId="5D3BE57D" w14:textId="77777777" w:rsidTr="00090094">
            <w:trPr>
              <w:trHeight w:val="21"/>
            </w:trPr>
            <w:tc>
              <w:tcPr>
                <w:tcW w:w="5000" w:type="pct"/>
                <w:gridSpan w:val="5"/>
                <w:hideMark/>
              </w:tcPr>
              <w:p w14:paraId="17957F28" w14:textId="77777777" w:rsidR="00B942BB" w:rsidRPr="007D42B8" w:rsidRDefault="00581773" w:rsidP="00234D19">
                <w:pPr>
                  <w:pStyle w:val="TableHead"/>
                  <w:rPr>
                    <w:rStyle w:val="GeneralAviation"/>
                    <w:color w:val="auto"/>
                  </w:rPr>
                </w:pPr>
                <w:r w:rsidRPr="007D42B8">
                  <w:rPr>
                    <w:rStyle w:val="GeneralAviation"/>
                    <w:color w:val="auto"/>
                  </w:rPr>
                  <w:t>Subtopic ATMB 9.2 — Basic practical skills applicable to all ratings</w:t>
                </w:r>
              </w:p>
            </w:tc>
          </w:tr>
          <w:tr w:rsidR="00090094" w14:paraId="4B0CDFA7" w14:textId="77777777" w:rsidTr="00090094">
            <w:trPr>
              <w:trHeight w:val="567"/>
            </w:trPr>
            <w:tc>
              <w:tcPr>
                <w:tcW w:w="507" w:type="pct"/>
                <w:hideMark/>
              </w:tcPr>
              <w:p w14:paraId="5DDFE2F2"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1124563" w14:textId="77777777" w:rsidR="00B942BB" w:rsidRPr="007D42B8" w:rsidRDefault="00581773" w:rsidP="00234D19">
                <w:pPr>
                  <w:pStyle w:val="TableNormal0"/>
                  <w:rPr>
                    <w:rStyle w:val="GeneralAviation"/>
                    <w:color w:val="auto"/>
                  </w:rPr>
                </w:pPr>
                <w:r w:rsidRPr="007D42B8">
                  <w:rPr>
                    <w:rStyle w:val="GeneralAviation"/>
                    <w:color w:val="auto"/>
                  </w:rPr>
                  <w:t xml:space="preserve">9.2.1 </w:t>
                </w:r>
              </w:p>
            </w:tc>
            <w:tc>
              <w:tcPr>
                <w:tcW w:w="2113" w:type="pct"/>
                <w:gridSpan w:val="2"/>
                <w:hideMark/>
              </w:tcPr>
              <w:p w14:paraId="64FCE13F" w14:textId="77777777" w:rsidR="00B942BB" w:rsidRPr="007D42B8" w:rsidRDefault="00581773" w:rsidP="00234D19">
                <w:pPr>
                  <w:pStyle w:val="TableNormal0"/>
                  <w:rPr>
                    <w:rStyle w:val="GeneralAviation"/>
                    <w:color w:val="auto"/>
                  </w:rPr>
                </w:pPr>
                <w:r w:rsidRPr="007D42B8">
                  <w:rPr>
                    <w:rStyle w:val="GeneralAviation"/>
                    <w:color w:val="auto"/>
                  </w:rPr>
                  <w:t>Verify that the settings of the working position are appropriate.</w:t>
                </w:r>
              </w:p>
            </w:tc>
            <w:tc>
              <w:tcPr>
                <w:tcW w:w="198" w:type="pct"/>
                <w:hideMark/>
              </w:tcPr>
              <w:p w14:paraId="545A1882"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1F6B1F47" w14:textId="77777777" w:rsidR="00B942BB" w:rsidRPr="007D42B8" w:rsidRDefault="00B942BB" w:rsidP="00234D19">
                <w:pPr>
                  <w:pStyle w:val="TableNormal0"/>
                  <w:rPr>
                    <w:rStyle w:val="GeneralAviation"/>
                    <w:color w:val="auto"/>
                  </w:rPr>
                </w:pPr>
              </w:p>
              <w:p w14:paraId="6B9B976B" w14:textId="77777777" w:rsidR="00B942BB" w:rsidRPr="007D42B8" w:rsidRDefault="00B942BB" w:rsidP="00234D19">
                <w:pPr>
                  <w:pStyle w:val="TableNormal0"/>
                  <w:rPr>
                    <w:rStyle w:val="GeneralAviation"/>
                    <w:color w:val="auto"/>
                  </w:rPr>
                </w:pPr>
              </w:p>
            </w:tc>
          </w:tr>
          <w:tr w:rsidR="00090094" w14:paraId="3D7B74FD" w14:textId="77777777" w:rsidTr="00090094">
            <w:trPr>
              <w:trHeight w:val="567"/>
            </w:trPr>
            <w:tc>
              <w:tcPr>
                <w:tcW w:w="507" w:type="pct"/>
                <w:hideMark/>
              </w:tcPr>
              <w:p w14:paraId="47ECE634"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66483F3E" w14:textId="77777777" w:rsidR="00B942BB" w:rsidRPr="007D42B8" w:rsidRDefault="00581773" w:rsidP="00234D19">
                <w:pPr>
                  <w:pStyle w:val="TableNormal0"/>
                  <w:rPr>
                    <w:rStyle w:val="GeneralAviation"/>
                    <w:color w:val="auto"/>
                  </w:rPr>
                </w:pPr>
                <w:r w:rsidRPr="007D42B8">
                  <w:rPr>
                    <w:rStyle w:val="GeneralAviation"/>
                    <w:color w:val="auto"/>
                  </w:rPr>
                  <w:t xml:space="preserve">9.2.2 </w:t>
                </w:r>
              </w:p>
            </w:tc>
            <w:tc>
              <w:tcPr>
                <w:tcW w:w="2113" w:type="pct"/>
                <w:gridSpan w:val="2"/>
                <w:hideMark/>
              </w:tcPr>
              <w:p w14:paraId="7CAF0C01" w14:textId="77777777" w:rsidR="00B942BB" w:rsidRPr="007D42B8" w:rsidRDefault="00581773" w:rsidP="00234D19">
                <w:pPr>
                  <w:pStyle w:val="TableNormal0"/>
                  <w:rPr>
                    <w:rStyle w:val="GeneralAviation"/>
                    <w:color w:val="auto"/>
                  </w:rPr>
                </w:pPr>
                <w:r w:rsidRPr="007D42B8">
                  <w:rPr>
                    <w:rStyle w:val="GeneralAviation"/>
                    <w:color w:val="auto"/>
                  </w:rPr>
                  <w:t>Operate the available working position equipment.</w:t>
                </w:r>
              </w:p>
            </w:tc>
            <w:tc>
              <w:tcPr>
                <w:tcW w:w="198" w:type="pct"/>
                <w:hideMark/>
              </w:tcPr>
              <w:p w14:paraId="626C8470"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7821A31D" w14:textId="77777777" w:rsidR="00B942BB" w:rsidRPr="007D42B8" w:rsidRDefault="00B942BB" w:rsidP="00234D19">
                <w:pPr>
                  <w:pStyle w:val="TableNormal0"/>
                  <w:rPr>
                    <w:rStyle w:val="GeneralAviation"/>
                    <w:color w:val="auto"/>
                  </w:rPr>
                </w:pPr>
              </w:p>
            </w:tc>
          </w:tr>
          <w:tr w:rsidR="00090094" w14:paraId="36019A44" w14:textId="77777777" w:rsidTr="00090094">
            <w:trPr>
              <w:trHeight w:val="567"/>
            </w:trPr>
            <w:tc>
              <w:tcPr>
                <w:tcW w:w="507" w:type="pct"/>
                <w:hideMark/>
              </w:tcPr>
              <w:p w14:paraId="4443E5A7"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BCE060A" w14:textId="77777777" w:rsidR="00B942BB" w:rsidRPr="007D42B8" w:rsidRDefault="00581773" w:rsidP="00234D19">
                <w:pPr>
                  <w:pStyle w:val="TableNormal0"/>
                  <w:rPr>
                    <w:rStyle w:val="GeneralAviation"/>
                    <w:color w:val="auto"/>
                  </w:rPr>
                </w:pPr>
                <w:r w:rsidRPr="007D42B8">
                  <w:rPr>
                    <w:rStyle w:val="GeneralAviation"/>
                    <w:color w:val="auto"/>
                  </w:rPr>
                  <w:t xml:space="preserve">9.2.3 </w:t>
                </w:r>
              </w:p>
            </w:tc>
            <w:tc>
              <w:tcPr>
                <w:tcW w:w="2113" w:type="pct"/>
                <w:gridSpan w:val="2"/>
                <w:hideMark/>
              </w:tcPr>
              <w:p w14:paraId="29CAADB0" w14:textId="77777777" w:rsidR="00B942BB" w:rsidRPr="007D42B8" w:rsidRDefault="00581773" w:rsidP="00234D19">
                <w:pPr>
                  <w:pStyle w:val="TableNormal0"/>
                  <w:rPr>
                    <w:rStyle w:val="GeneralAviation"/>
                    <w:color w:val="auto"/>
                  </w:rPr>
                </w:pPr>
                <w:r w:rsidRPr="007D42B8">
                  <w:rPr>
                    <w:rStyle w:val="GeneralAviation"/>
                    <w:color w:val="auto"/>
                  </w:rPr>
                  <w:t>Maintain situational awareness by monitoring traffic.</w:t>
                </w:r>
              </w:p>
            </w:tc>
            <w:tc>
              <w:tcPr>
                <w:tcW w:w="198" w:type="pct"/>
                <w:hideMark/>
              </w:tcPr>
              <w:p w14:paraId="5F75FCBF"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4C6E13FC" w14:textId="77777777" w:rsidR="00B942BB" w:rsidRPr="007D42B8" w:rsidRDefault="00581773" w:rsidP="00227C49">
                <w:pPr>
                  <w:pStyle w:val="EssentialTraining"/>
                  <w:rPr>
                    <w:rStyle w:val="GeneralAviation"/>
                    <w:color w:val="auto"/>
                  </w:rPr>
                </w:pPr>
                <w:r w:rsidRPr="007D42B8">
                  <w:rPr>
                    <w:rStyle w:val="GeneralAviation"/>
                    <w:color w:val="auto"/>
                  </w:rPr>
                  <w:t xml:space="preserve">Information gathering, scanning, planning </w:t>
                </w:r>
              </w:p>
            </w:tc>
          </w:tr>
          <w:tr w:rsidR="00090094" w14:paraId="70ECAB70" w14:textId="77777777" w:rsidTr="00090094">
            <w:trPr>
              <w:trHeight w:val="567"/>
            </w:trPr>
            <w:tc>
              <w:tcPr>
                <w:tcW w:w="507" w:type="pct"/>
                <w:hideMark/>
              </w:tcPr>
              <w:p w14:paraId="7687F5DF"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58F05DAD" w14:textId="77777777" w:rsidR="00B942BB" w:rsidRPr="007D42B8" w:rsidRDefault="00581773" w:rsidP="00234D19">
                <w:pPr>
                  <w:pStyle w:val="TableNormal0"/>
                  <w:rPr>
                    <w:rStyle w:val="GeneralAviation"/>
                    <w:color w:val="auto"/>
                  </w:rPr>
                </w:pPr>
                <w:r w:rsidRPr="007D42B8">
                  <w:rPr>
                    <w:rStyle w:val="GeneralAviation"/>
                    <w:color w:val="auto"/>
                  </w:rPr>
                  <w:t xml:space="preserve">9.2.4 </w:t>
                </w:r>
              </w:p>
            </w:tc>
            <w:tc>
              <w:tcPr>
                <w:tcW w:w="2113" w:type="pct"/>
                <w:gridSpan w:val="2"/>
                <w:hideMark/>
              </w:tcPr>
              <w:p w14:paraId="1846A4D2" w14:textId="77777777" w:rsidR="00B942BB" w:rsidRPr="007D42B8" w:rsidRDefault="00581773" w:rsidP="00234D19">
                <w:pPr>
                  <w:pStyle w:val="TableNormal0"/>
                  <w:rPr>
                    <w:rStyle w:val="GeneralAviation"/>
                    <w:color w:val="auto"/>
                  </w:rPr>
                </w:pPr>
                <w:r w:rsidRPr="007D42B8">
                  <w:rPr>
                    <w:rStyle w:val="GeneralAviation"/>
                    <w:color w:val="auto"/>
                  </w:rPr>
                  <w:t>Appreciate priority of actions.</w:t>
                </w:r>
              </w:p>
            </w:tc>
            <w:tc>
              <w:tcPr>
                <w:tcW w:w="198" w:type="pct"/>
                <w:hideMark/>
              </w:tcPr>
              <w:p w14:paraId="692DC023"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1B30F33B" w14:textId="77777777" w:rsidR="00B942BB" w:rsidRPr="007D42B8" w:rsidRDefault="00B942BB" w:rsidP="00234D19">
                <w:pPr>
                  <w:pStyle w:val="TableNormal0"/>
                  <w:rPr>
                    <w:rStyle w:val="GeneralAviation"/>
                    <w:color w:val="auto"/>
                  </w:rPr>
                </w:pPr>
              </w:p>
              <w:p w14:paraId="3FEFE338" w14:textId="77777777" w:rsidR="00B942BB" w:rsidRPr="007D42B8" w:rsidRDefault="00B942BB" w:rsidP="00234D19">
                <w:pPr>
                  <w:pStyle w:val="TableNormal0"/>
                  <w:rPr>
                    <w:rStyle w:val="GeneralAviation"/>
                    <w:color w:val="auto"/>
                  </w:rPr>
                </w:pPr>
              </w:p>
            </w:tc>
          </w:tr>
          <w:tr w:rsidR="00090094" w14:paraId="29CEBB42" w14:textId="77777777" w:rsidTr="00090094">
            <w:trPr>
              <w:trHeight w:val="567"/>
            </w:trPr>
            <w:tc>
              <w:tcPr>
                <w:tcW w:w="507" w:type="pct"/>
                <w:hideMark/>
              </w:tcPr>
              <w:p w14:paraId="4279EE8F"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5AC1BBFD" w14:textId="77777777" w:rsidR="00B942BB" w:rsidRPr="007D42B8" w:rsidRDefault="00581773" w:rsidP="00234D19">
                <w:pPr>
                  <w:pStyle w:val="TableNormal0"/>
                  <w:rPr>
                    <w:rStyle w:val="GeneralAviation"/>
                    <w:color w:val="auto"/>
                  </w:rPr>
                </w:pPr>
                <w:r w:rsidRPr="007D42B8">
                  <w:rPr>
                    <w:rStyle w:val="GeneralAviation"/>
                    <w:color w:val="auto"/>
                  </w:rPr>
                  <w:t xml:space="preserve">9.2.5 </w:t>
                </w:r>
              </w:p>
            </w:tc>
            <w:tc>
              <w:tcPr>
                <w:tcW w:w="2113" w:type="pct"/>
                <w:gridSpan w:val="2"/>
                <w:hideMark/>
              </w:tcPr>
              <w:p w14:paraId="5555C328" w14:textId="77777777" w:rsidR="00B942BB" w:rsidRPr="007D42B8" w:rsidRDefault="00581773" w:rsidP="00234D19">
                <w:pPr>
                  <w:pStyle w:val="TableNormal0"/>
                  <w:rPr>
                    <w:rStyle w:val="GeneralAviation"/>
                    <w:color w:val="auto"/>
                  </w:rPr>
                </w:pPr>
                <w:r w:rsidRPr="007D42B8">
                  <w:rPr>
                    <w:rStyle w:val="GeneralAviation"/>
                    <w:color w:val="auto"/>
                  </w:rPr>
                  <w:t>Execute selected plan.</w:t>
                </w:r>
              </w:p>
            </w:tc>
            <w:tc>
              <w:tcPr>
                <w:tcW w:w="198" w:type="pct"/>
                <w:hideMark/>
              </w:tcPr>
              <w:p w14:paraId="562CC519"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0E923BAF" w14:textId="77777777" w:rsidR="00B942BB" w:rsidRPr="007D42B8" w:rsidRDefault="00B942BB" w:rsidP="00234D19">
                <w:pPr>
                  <w:pStyle w:val="TableNormal0"/>
                  <w:rPr>
                    <w:rStyle w:val="GeneralAviation"/>
                    <w:color w:val="auto"/>
                  </w:rPr>
                </w:pPr>
              </w:p>
              <w:p w14:paraId="1B0855C2" w14:textId="77777777" w:rsidR="00B942BB" w:rsidRPr="007D42B8" w:rsidRDefault="00B942BB" w:rsidP="00234D19">
                <w:pPr>
                  <w:pStyle w:val="TableNormal0"/>
                  <w:rPr>
                    <w:rStyle w:val="GeneralAviation"/>
                    <w:color w:val="auto"/>
                  </w:rPr>
                </w:pPr>
              </w:p>
            </w:tc>
          </w:tr>
          <w:tr w:rsidR="00090094" w14:paraId="2062FFEF" w14:textId="77777777" w:rsidTr="00090094">
            <w:trPr>
              <w:trHeight w:val="567"/>
            </w:trPr>
            <w:tc>
              <w:tcPr>
                <w:tcW w:w="507" w:type="pct"/>
                <w:hideMark/>
              </w:tcPr>
              <w:p w14:paraId="7AF2AD43" w14:textId="77777777" w:rsidR="00B942BB" w:rsidRPr="007D42B8" w:rsidRDefault="00581773" w:rsidP="00234D19">
                <w:pPr>
                  <w:pStyle w:val="TableNormal0"/>
                  <w:rPr>
                    <w:rStyle w:val="GeneralAviation"/>
                    <w:color w:val="auto"/>
                  </w:rPr>
                </w:pPr>
                <w:r w:rsidRPr="007D42B8">
                  <w:rPr>
                    <w:rStyle w:val="GeneralAviation"/>
                    <w:color w:val="auto"/>
                  </w:rPr>
                  <w:lastRenderedPageBreak/>
                  <w:t>BASIC</w:t>
                </w:r>
                <w:r w:rsidRPr="007D42B8">
                  <w:rPr>
                    <w:rStyle w:val="GeneralAviation"/>
                    <w:color w:val="auto"/>
                  </w:rPr>
                  <w:br/>
                  <w:t>ATMB</w:t>
                </w:r>
              </w:p>
              <w:p w14:paraId="4AEDDED2" w14:textId="77777777" w:rsidR="00B942BB" w:rsidRPr="007D42B8" w:rsidRDefault="00581773" w:rsidP="00234D19">
                <w:pPr>
                  <w:pStyle w:val="TableNormal0"/>
                  <w:rPr>
                    <w:rStyle w:val="GeneralAviation"/>
                    <w:color w:val="auto"/>
                  </w:rPr>
                </w:pPr>
                <w:r w:rsidRPr="007D42B8">
                  <w:rPr>
                    <w:rStyle w:val="GeneralAviation"/>
                    <w:color w:val="auto"/>
                  </w:rPr>
                  <w:t xml:space="preserve">9.2.6 </w:t>
                </w:r>
              </w:p>
            </w:tc>
            <w:tc>
              <w:tcPr>
                <w:tcW w:w="2113" w:type="pct"/>
                <w:gridSpan w:val="2"/>
                <w:hideMark/>
              </w:tcPr>
              <w:p w14:paraId="228A0551" w14:textId="77777777" w:rsidR="00B942BB" w:rsidRPr="007D42B8" w:rsidRDefault="00581773" w:rsidP="00234D19">
                <w:pPr>
                  <w:pStyle w:val="TableNormal0"/>
                  <w:rPr>
                    <w:rStyle w:val="GeneralAviation"/>
                    <w:color w:val="auto"/>
                  </w:rPr>
                </w:pPr>
                <w:r w:rsidRPr="007D42B8">
                  <w:rPr>
                    <w:rStyle w:val="GeneralAviation"/>
                    <w:color w:val="auto"/>
                  </w:rPr>
                  <w:t>Apply the prescribed procedures for the area of responsibility.</w:t>
                </w:r>
              </w:p>
            </w:tc>
            <w:tc>
              <w:tcPr>
                <w:tcW w:w="198" w:type="pct"/>
                <w:hideMark/>
              </w:tcPr>
              <w:p w14:paraId="23FAC4E7"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6660888A" w14:textId="77777777" w:rsidR="00B942BB" w:rsidRPr="007D42B8" w:rsidRDefault="00581773" w:rsidP="00234D19">
                <w:pPr>
                  <w:pStyle w:val="TableNormal0"/>
                  <w:rPr>
                    <w:rStyle w:val="GeneralAviation"/>
                    <w:i/>
                    <w:iCs/>
                    <w:color w:val="auto"/>
                  </w:rPr>
                </w:pPr>
                <w:r w:rsidRPr="007D42B8">
                  <w:rPr>
                    <w:rStyle w:val="GeneralAviation"/>
                    <w:i/>
                    <w:iCs/>
                    <w:color w:val="auto"/>
                  </w:rPr>
                  <w:t>Optional content: LOPs, transfer of control and communication, level allocation, inbound and outbound procedures</w:t>
                </w:r>
              </w:p>
            </w:tc>
          </w:tr>
          <w:tr w:rsidR="00090094" w14:paraId="2760F239" w14:textId="77777777" w:rsidTr="00090094">
            <w:trPr>
              <w:trHeight w:val="567"/>
            </w:trPr>
            <w:tc>
              <w:tcPr>
                <w:tcW w:w="507" w:type="pct"/>
                <w:hideMark/>
              </w:tcPr>
              <w:p w14:paraId="11013996"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70AE716" w14:textId="77777777" w:rsidR="00B942BB" w:rsidRPr="007D42B8" w:rsidRDefault="00581773" w:rsidP="00234D19">
                <w:pPr>
                  <w:pStyle w:val="TableNormal0"/>
                  <w:rPr>
                    <w:rStyle w:val="GeneralAviation"/>
                    <w:color w:val="auto"/>
                  </w:rPr>
                </w:pPr>
                <w:r w:rsidRPr="007D42B8">
                  <w:rPr>
                    <w:rStyle w:val="GeneralAviation"/>
                    <w:color w:val="auto"/>
                  </w:rPr>
                  <w:t xml:space="preserve">9.2.7 </w:t>
                </w:r>
              </w:p>
            </w:tc>
            <w:tc>
              <w:tcPr>
                <w:tcW w:w="2113" w:type="pct"/>
                <w:gridSpan w:val="2"/>
                <w:hideMark/>
              </w:tcPr>
              <w:p w14:paraId="78502EA6" w14:textId="77777777" w:rsidR="00B942BB" w:rsidRPr="007D42B8" w:rsidRDefault="00581773" w:rsidP="00234D19">
                <w:pPr>
                  <w:pStyle w:val="TableNormal0"/>
                  <w:rPr>
                    <w:rStyle w:val="GeneralAviation"/>
                    <w:color w:val="auto"/>
                  </w:rPr>
                </w:pPr>
                <w:r w:rsidRPr="007D42B8">
                  <w:rPr>
                    <w:rStyle w:val="GeneralAviation"/>
                    <w:color w:val="auto"/>
                  </w:rPr>
                  <w:t>Appreciate relative velocity between aircraft.</w:t>
                </w:r>
              </w:p>
            </w:tc>
            <w:tc>
              <w:tcPr>
                <w:tcW w:w="198" w:type="pct"/>
                <w:hideMark/>
              </w:tcPr>
              <w:p w14:paraId="371A99A8"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1285858B" w14:textId="77777777" w:rsidR="00B942BB" w:rsidRPr="007D42B8" w:rsidRDefault="00B942BB" w:rsidP="00234D19">
                <w:pPr>
                  <w:pStyle w:val="TableNormal0"/>
                  <w:rPr>
                    <w:rStyle w:val="GeneralAviation"/>
                    <w:color w:val="auto"/>
                  </w:rPr>
                </w:pPr>
              </w:p>
            </w:tc>
          </w:tr>
          <w:tr w:rsidR="00090094" w14:paraId="60407CB0" w14:textId="77777777" w:rsidTr="00090094">
            <w:trPr>
              <w:trHeight w:val="567"/>
            </w:trPr>
            <w:tc>
              <w:tcPr>
                <w:tcW w:w="507" w:type="pct"/>
                <w:hideMark/>
              </w:tcPr>
              <w:p w14:paraId="4D394E8C"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A872288" w14:textId="77777777" w:rsidR="00B942BB" w:rsidRPr="007D42B8" w:rsidRDefault="00581773" w:rsidP="00234D19">
                <w:pPr>
                  <w:pStyle w:val="TableNormal0"/>
                  <w:rPr>
                    <w:rStyle w:val="GeneralAviation"/>
                    <w:color w:val="auto"/>
                  </w:rPr>
                </w:pPr>
                <w:r w:rsidRPr="007D42B8">
                  <w:rPr>
                    <w:rStyle w:val="GeneralAviation"/>
                    <w:color w:val="auto"/>
                  </w:rPr>
                  <w:t xml:space="preserve">9.2.8 </w:t>
                </w:r>
              </w:p>
            </w:tc>
            <w:tc>
              <w:tcPr>
                <w:tcW w:w="2113" w:type="pct"/>
                <w:gridSpan w:val="2"/>
                <w:hideMark/>
              </w:tcPr>
              <w:p w14:paraId="1D4494CC" w14:textId="77777777" w:rsidR="00B942BB" w:rsidRPr="007D42B8" w:rsidRDefault="00581773" w:rsidP="00234D19">
                <w:pPr>
                  <w:pStyle w:val="TableNormal0"/>
                  <w:rPr>
                    <w:rStyle w:val="GeneralAviation"/>
                    <w:color w:val="auto"/>
                  </w:rPr>
                </w:pPr>
                <w:r w:rsidRPr="007D42B8">
                  <w:rPr>
                    <w:rStyle w:val="GeneralAviation"/>
                    <w:color w:val="auto"/>
                  </w:rPr>
                  <w:t>Identify separation problems.</w:t>
                </w:r>
              </w:p>
            </w:tc>
            <w:tc>
              <w:tcPr>
                <w:tcW w:w="198" w:type="pct"/>
                <w:hideMark/>
              </w:tcPr>
              <w:p w14:paraId="6B0D2455"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7237C2FE" w14:textId="77777777" w:rsidR="00B942BB" w:rsidRPr="007D42B8" w:rsidRDefault="00B942BB" w:rsidP="00234D19">
                <w:pPr>
                  <w:pStyle w:val="TableNormal0"/>
                  <w:rPr>
                    <w:rStyle w:val="GeneralAviation"/>
                    <w:color w:val="auto"/>
                  </w:rPr>
                </w:pPr>
              </w:p>
            </w:tc>
          </w:tr>
          <w:tr w:rsidR="00090094" w14:paraId="6BC83E89" w14:textId="77777777" w:rsidTr="00090094">
            <w:trPr>
              <w:trHeight w:val="567"/>
            </w:trPr>
            <w:tc>
              <w:tcPr>
                <w:tcW w:w="507" w:type="pct"/>
                <w:hideMark/>
              </w:tcPr>
              <w:p w14:paraId="24FC53DD"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F2A1CA6" w14:textId="77777777" w:rsidR="00B942BB" w:rsidRPr="007D42B8" w:rsidRDefault="00581773" w:rsidP="00234D19">
                <w:pPr>
                  <w:pStyle w:val="TableNormal0"/>
                  <w:rPr>
                    <w:rStyle w:val="GeneralAviation"/>
                    <w:color w:val="auto"/>
                  </w:rPr>
                </w:pPr>
                <w:r w:rsidRPr="007D42B8">
                  <w:rPr>
                    <w:rStyle w:val="GeneralAviation"/>
                    <w:color w:val="auto"/>
                  </w:rPr>
                  <w:t xml:space="preserve">9.2.9 </w:t>
                </w:r>
              </w:p>
            </w:tc>
            <w:tc>
              <w:tcPr>
                <w:tcW w:w="2113" w:type="pct"/>
                <w:gridSpan w:val="2"/>
                <w:hideMark/>
              </w:tcPr>
              <w:p w14:paraId="0D9A0491" w14:textId="77777777" w:rsidR="00B942BB" w:rsidRPr="007D42B8" w:rsidRDefault="00581773" w:rsidP="00234D19">
                <w:pPr>
                  <w:pStyle w:val="TableNormal0"/>
                  <w:rPr>
                    <w:rStyle w:val="GeneralAviation"/>
                    <w:color w:val="auto"/>
                  </w:rPr>
                </w:pPr>
                <w:r w:rsidRPr="007D42B8">
                  <w:rPr>
                    <w:rStyle w:val="GeneralAviation"/>
                    <w:color w:val="auto"/>
                  </w:rPr>
                  <w:t>Choose the appropriate separation methods.</w:t>
                </w:r>
              </w:p>
            </w:tc>
            <w:tc>
              <w:tcPr>
                <w:tcW w:w="198" w:type="pct"/>
                <w:hideMark/>
              </w:tcPr>
              <w:p w14:paraId="68ADF6AE"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74DD6067" w14:textId="77777777" w:rsidR="00B942BB" w:rsidRPr="007D42B8" w:rsidRDefault="00B942BB" w:rsidP="00234D19">
                <w:pPr>
                  <w:pStyle w:val="TableNormal0"/>
                  <w:rPr>
                    <w:rStyle w:val="GeneralAviation"/>
                    <w:color w:val="auto"/>
                  </w:rPr>
                </w:pPr>
              </w:p>
            </w:tc>
          </w:tr>
          <w:tr w:rsidR="00090094" w14:paraId="388751A6" w14:textId="77777777" w:rsidTr="00090094">
            <w:trPr>
              <w:trHeight w:val="567"/>
            </w:trPr>
            <w:tc>
              <w:tcPr>
                <w:tcW w:w="507" w:type="pct"/>
                <w:hideMark/>
              </w:tcPr>
              <w:p w14:paraId="7C13F5FE"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4D10497" w14:textId="77777777" w:rsidR="00B942BB" w:rsidRPr="007D42B8" w:rsidRDefault="00581773" w:rsidP="00234D19">
                <w:pPr>
                  <w:pStyle w:val="TableNormal0"/>
                  <w:rPr>
                    <w:rStyle w:val="GeneralAviation"/>
                    <w:color w:val="auto"/>
                  </w:rPr>
                </w:pPr>
                <w:r w:rsidRPr="007D42B8">
                  <w:rPr>
                    <w:rStyle w:val="GeneralAviation"/>
                    <w:color w:val="auto"/>
                  </w:rPr>
                  <w:t xml:space="preserve">9.2.10 </w:t>
                </w:r>
              </w:p>
            </w:tc>
            <w:tc>
              <w:tcPr>
                <w:tcW w:w="2113" w:type="pct"/>
                <w:gridSpan w:val="2"/>
                <w:hideMark/>
              </w:tcPr>
              <w:p w14:paraId="01A9DD51" w14:textId="77777777" w:rsidR="00B942BB" w:rsidRPr="007D42B8" w:rsidRDefault="00581773" w:rsidP="00234D19">
                <w:pPr>
                  <w:pStyle w:val="TableNormal0"/>
                  <w:rPr>
                    <w:rStyle w:val="GeneralAviation"/>
                    <w:color w:val="auto"/>
                  </w:rPr>
                </w:pPr>
                <w:r w:rsidRPr="007D42B8">
                  <w:rPr>
                    <w:rStyle w:val="GeneralAviation"/>
                    <w:color w:val="auto"/>
                  </w:rPr>
                  <w:t>Apply separation.</w:t>
                </w:r>
              </w:p>
            </w:tc>
            <w:tc>
              <w:tcPr>
                <w:tcW w:w="198" w:type="pct"/>
                <w:hideMark/>
              </w:tcPr>
              <w:p w14:paraId="6C9C1256"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3A786A00" w14:textId="77777777" w:rsidR="00B942BB" w:rsidRPr="007D42B8" w:rsidRDefault="00581773" w:rsidP="00234D19">
                <w:pPr>
                  <w:pStyle w:val="TableNormal0"/>
                  <w:rPr>
                    <w:rStyle w:val="GeneralAviation"/>
                    <w:i/>
                    <w:iCs/>
                    <w:color w:val="auto"/>
                  </w:rPr>
                </w:pPr>
                <w:r w:rsidRPr="007D42B8">
                  <w:rPr>
                    <w:rStyle w:val="GeneralAviation"/>
                    <w:i/>
                    <w:iCs/>
                    <w:color w:val="auto"/>
                  </w:rPr>
                  <w:t xml:space="preserve">Optional content: vertical, longitudinal, lateral, aerodrome, based on ATS surveillance systems, distances from airspace boundaries </w:t>
                </w:r>
              </w:p>
            </w:tc>
          </w:tr>
          <w:tr w:rsidR="00090094" w14:paraId="49EA228D" w14:textId="77777777" w:rsidTr="00090094">
            <w:trPr>
              <w:trHeight w:val="21"/>
            </w:trPr>
            <w:tc>
              <w:tcPr>
                <w:tcW w:w="5000" w:type="pct"/>
                <w:gridSpan w:val="5"/>
                <w:hideMark/>
              </w:tcPr>
              <w:p w14:paraId="3A542A5E" w14:textId="77777777" w:rsidR="00B942BB" w:rsidRPr="007D42B8" w:rsidRDefault="00581773" w:rsidP="00234D19">
                <w:pPr>
                  <w:pStyle w:val="TableHead"/>
                  <w:rPr>
                    <w:rStyle w:val="GeneralAviation"/>
                    <w:color w:val="auto"/>
                  </w:rPr>
                </w:pPr>
                <w:r w:rsidRPr="007D42B8">
                  <w:rPr>
                    <w:rStyle w:val="GeneralAviation"/>
                    <w:color w:val="auto"/>
                  </w:rPr>
                  <w:t>Subtopic ATMB 9.3 — Basic practical skills applicable to aerodromes</w:t>
                </w:r>
              </w:p>
            </w:tc>
          </w:tr>
          <w:tr w:rsidR="00090094" w14:paraId="360DDA23" w14:textId="77777777" w:rsidTr="00090094">
            <w:trPr>
              <w:trHeight w:val="567"/>
            </w:trPr>
            <w:tc>
              <w:tcPr>
                <w:tcW w:w="507" w:type="pct"/>
                <w:hideMark/>
              </w:tcPr>
              <w:p w14:paraId="363C6339"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45B7600B" w14:textId="77777777" w:rsidR="00B942BB" w:rsidRPr="007D42B8" w:rsidRDefault="00581773" w:rsidP="00234D19">
                <w:pPr>
                  <w:pStyle w:val="TableNormal0"/>
                  <w:rPr>
                    <w:rStyle w:val="GeneralAviation"/>
                    <w:color w:val="auto"/>
                  </w:rPr>
                </w:pPr>
                <w:r w:rsidRPr="007D42B8">
                  <w:rPr>
                    <w:rStyle w:val="GeneralAviation"/>
                    <w:color w:val="auto"/>
                  </w:rPr>
                  <w:t xml:space="preserve">9.3.1 </w:t>
                </w:r>
              </w:p>
            </w:tc>
            <w:tc>
              <w:tcPr>
                <w:tcW w:w="2113" w:type="pct"/>
                <w:gridSpan w:val="2"/>
                <w:hideMark/>
              </w:tcPr>
              <w:p w14:paraId="26EC53C6" w14:textId="77777777" w:rsidR="00B942BB" w:rsidRPr="007D42B8" w:rsidRDefault="00581773" w:rsidP="00234D19">
                <w:pPr>
                  <w:pStyle w:val="TableNormal0"/>
                  <w:rPr>
                    <w:rStyle w:val="GeneralAviation"/>
                    <w:color w:val="auto"/>
                  </w:rPr>
                </w:pPr>
                <w:r w:rsidRPr="007D42B8">
                  <w:rPr>
                    <w:rStyle w:val="GeneralAviation"/>
                    <w:color w:val="auto"/>
                  </w:rPr>
                  <w:t>Perform the basic functions of aerodrome control.</w:t>
                </w:r>
              </w:p>
            </w:tc>
            <w:tc>
              <w:tcPr>
                <w:tcW w:w="198" w:type="pct"/>
                <w:hideMark/>
              </w:tcPr>
              <w:p w14:paraId="53569B3C"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3C8E3180" w14:textId="77777777" w:rsidR="00B942BB" w:rsidRPr="007D42B8" w:rsidRDefault="00B942BB" w:rsidP="00234D19">
                <w:pPr>
                  <w:pStyle w:val="TableNormal0"/>
                  <w:rPr>
                    <w:rStyle w:val="GeneralAviation"/>
                    <w:color w:val="auto"/>
                  </w:rPr>
                </w:pPr>
              </w:p>
            </w:tc>
          </w:tr>
          <w:tr w:rsidR="00090094" w14:paraId="1FE97793" w14:textId="77777777" w:rsidTr="00090094">
            <w:trPr>
              <w:trHeight w:val="567"/>
            </w:trPr>
            <w:tc>
              <w:tcPr>
                <w:tcW w:w="507" w:type="pct"/>
                <w:hideMark/>
              </w:tcPr>
              <w:p w14:paraId="4C763400"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6DB5C22F" w14:textId="77777777" w:rsidR="00B942BB" w:rsidRPr="007D42B8" w:rsidRDefault="00581773" w:rsidP="00234D19">
                <w:pPr>
                  <w:pStyle w:val="TableNormal0"/>
                  <w:rPr>
                    <w:rStyle w:val="GeneralAviation"/>
                    <w:color w:val="auto"/>
                  </w:rPr>
                </w:pPr>
                <w:r w:rsidRPr="007D42B8">
                  <w:rPr>
                    <w:rStyle w:val="GeneralAviation"/>
                    <w:color w:val="auto"/>
                  </w:rPr>
                  <w:t xml:space="preserve">9.3.2 </w:t>
                </w:r>
              </w:p>
            </w:tc>
            <w:tc>
              <w:tcPr>
                <w:tcW w:w="2113" w:type="pct"/>
                <w:gridSpan w:val="2"/>
                <w:hideMark/>
              </w:tcPr>
              <w:p w14:paraId="70E76B46" w14:textId="77777777" w:rsidR="00B942BB" w:rsidRPr="007D42B8" w:rsidRDefault="00581773" w:rsidP="00234D19">
                <w:pPr>
                  <w:pStyle w:val="TableNormal0"/>
                  <w:rPr>
                    <w:rStyle w:val="GeneralAviation"/>
                    <w:color w:val="auto"/>
                  </w:rPr>
                </w:pPr>
                <w:r w:rsidRPr="007D42B8">
                  <w:rPr>
                    <w:rStyle w:val="GeneralAviation"/>
                    <w:color w:val="auto"/>
                  </w:rPr>
                  <w:t>Perform the control of aerodrome traffic.</w:t>
                </w:r>
              </w:p>
            </w:tc>
            <w:tc>
              <w:tcPr>
                <w:tcW w:w="198" w:type="pct"/>
                <w:hideMark/>
              </w:tcPr>
              <w:p w14:paraId="790B5356"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428914A3" w14:textId="77777777" w:rsidR="00B942BB" w:rsidRPr="007D42B8" w:rsidRDefault="00581773" w:rsidP="00227C49">
                <w:pPr>
                  <w:pStyle w:val="EssentialTraining"/>
                  <w:rPr>
                    <w:rStyle w:val="GeneralAviation"/>
                    <w:color w:val="auto"/>
                  </w:rPr>
                </w:pPr>
                <w:r w:rsidRPr="007D42B8">
                  <w:rPr>
                    <w:rStyle w:val="GeneralAviation"/>
                    <w:color w:val="auto"/>
                  </w:rPr>
                  <w:t>Single runway operations including VFR and IFR traffic</w:t>
                </w:r>
              </w:p>
            </w:tc>
          </w:tr>
          <w:tr w:rsidR="00090094" w14:paraId="55CA854B" w14:textId="77777777" w:rsidTr="00090094">
            <w:trPr>
              <w:trHeight w:val="21"/>
            </w:trPr>
            <w:tc>
              <w:tcPr>
                <w:tcW w:w="5000" w:type="pct"/>
                <w:gridSpan w:val="5"/>
                <w:hideMark/>
              </w:tcPr>
              <w:p w14:paraId="5A9D0B62" w14:textId="77777777" w:rsidR="00B942BB" w:rsidRPr="007D42B8" w:rsidRDefault="00581773" w:rsidP="00234D19">
                <w:pPr>
                  <w:pStyle w:val="TableHead"/>
                  <w:rPr>
                    <w:rStyle w:val="GeneralAviation"/>
                    <w:color w:val="auto"/>
                  </w:rPr>
                </w:pPr>
                <w:r w:rsidRPr="007D42B8">
                  <w:rPr>
                    <w:rStyle w:val="GeneralAviation"/>
                    <w:color w:val="auto"/>
                  </w:rPr>
                  <w:t>Subtopic ATMB 9.4 — Basic practical skills applicable to surveillance</w:t>
                </w:r>
              </w:p>
            </w:tc>
          </w:tr>
          <w:tr w:rsidR="00090094" w14:paraId="58C684BD" w14:textId="77777777" w:rsidTr="00090094">
            <w:trPr>
              <w:trHeight w:val="567"/>
            </w:trPr>
            <w:tc>
              <w:tcPr>
                <w:tcW w:w="507" w:type="pct"/>
                <w:hideMark/>
              </w:tcPr>
              <w:p w14:paraId="55686E27"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2256BB31" w14:textId="77777777" w:rsidR="00B942BB" w:rsidRPr="007D42B8" w:rsidRDefault="00581773" w:rsidP="00234D19">
                <w:pPr>
                  <w:pStyle w:val="TableNormal0"/>
                  <w:rPr>
                    <w:rStyle w:val="GeneralAviation"/>
                    <w:color w:val="auto"/>
                  </w:rPr>
                </w:pPr>
                <w:r w:rsidRPr="007D42B8">
                  <w:rPr>
                    <w:rStyle w:val="GeneralAviation"/>
                    <w:color w:val="auto"/>
                  </w:rPr>
                  <w:t xml:space="preserve">9.4.1 </w:t>
                </w:r>
              </w:p>
            </w:tc>
            <w:tc>
              <w:tcPr>
                <w:tcW w:w="2113" w:type="pct"/>
                <w:gridSpan w:val="2"/>
                <w:hideMark/>
              </w:tcPr>
              <w:p w14:paraId="7458054A" w14:textId="77777777" w:rsidR="00B942BB" w:rsidRPr="007D42B8" w:rsidRDefault="00581773" w:rsidP="00234D19">
                <w:pPr>
                  <w:pStyle w:val="TableNormal0"/>
                  <w:rPr>
                    <w:rStyle w:val="GeneralAviation"/>
                    <w:color w:val="auto"/>
                  </w:rPr>
                </w:pPr>
                <w:r w:rsidRPr="007D42B8">
                  <w:rPr>
                    <w:rStyle w:val="GeneralAviation"/>
                    <w:color w:val="auto"/>
                  </w:rPr>
                  <w:t>Apply the procedures for establishing identification.</w:t>
                </w:r>
              </w:p>
            </w:tc>
            <w:tc>
              <w:tcPr>
                <w:tcW w:w="198" w:type="pct"/>
                <w:hideMark/>
              </w:tcPr>
              <w:p w14:paraId="6FCFD474"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131647A0" w14:textId="77777777" w:rsidR="00B942BB" w:rsidRPr="007D42B8" w:rsidRDefault="00581773" w:rsidP="00227C49">
                <w:pPr>
                  <w:pStyle w:val="EssentialTraining"/>
                  <w:rPr>
                    <w:rStyle w:val="GeneralAviation"/>
                    <w:color w:val="auto"/>
                  </w:rPr>
                </w:pPr>
                <w:r w:rsidRPr="007D42B8">
                  <w:rPr>
                    <w:rStyle w:val="GeneralAviation"/>
                    <w:color w:val="auto"/>
                  </w:rPr>
                  <w:t>Any of the ATS surveillance systems identification methods</w:t>
                </w:r>
              </w:p>
            </w:tc>
          </w:tr>
          <w:tr w:rsidR="00090094" w14:paraId="585B0595" w14:textId="77777777" w:rsidTr="00090094">
            <w:trPr>
              <w:trHeight w:val="567"/>
            </w:trPr>
            <w:tc>
              <w:tcPr>
                <w:tcW w:w="507" w:type="pct"/>
                <w:hideMark/>
              </w:tcPr>
              <w:p w14:paraId="52DF28AA"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5627F213" w14:textId="77777777" w:rsidR="00B942BB" w:rsidRPr="007D42B8" w:rsidRDefault="00581773" w:rsidP="00234D19">
                <w:pPr>
                  <w:pStyle w:val="TableNormal0"/>
                  <w:rPr>
                    <w:rStyle w:val="GeneralAviation"/>
                    <w:color w:val="auto"/>
                  </w:rPr>
                </w:pPr>
                <w:r w:rsidRPr="007D42B8">
                  <w:rPr>
                    <w:rStyle w:val="GeneralAviation"/>
                    <w:color w:val="auto"/>
                  </w:rPr>
                  <w:t xml:space="preserve">9.4.2 </w:t>
                </w:r>
              </w:p>
            </w:tc>
            <w:tc>
              <w:tcPr>
                <w:tcW w:w="2113" w:type="pct"/>
                <w:gridSpan w:val="2"/>
                <w:hideMark/>
              </w:tcPr>
              <w:p w14:paraId="557EA775" w14:textId="77777777" w:rsidR="00B942BB" w:rsidRPr="007D42B8" w:rsidRDefault="00581773" w:rsidP="00234D19">
                <w:pPr>
                  <w:pStyle w:val="TableNormal0"/>
                  <w:rPr>
                    <w:rStyle w:val="GeneralAviation"/>
                    <w:color w:val="auto"/>
                  </w:rPr>
                </w:pPr>
                <w:r w:rsidRPr="007D42B8">
                  <w:rPr>
                    <w:rStyle w:val="GeneralAviation"/>
                    <w:color w:val="auto"/>
                  </w:rPr>
                  <w:t>Estimate the heading for a new track and the distance to the next waypoint.</w:t>
                </w:r>
              </w:p>
            </w:tc>
            <w:tc>
              <w:tcPr>
                <w:tcW w:w="198" w:type="pct"/>
                <w:hideMark/>
              </w:tcPr>
              <w:p w14:paraId="76EB0433"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310D0A6B" w14:textId="77777777" w:rsidR="00B942BB" w:rsidRPr="007D42B8" w:rsidRDefault="00B942BB" w:rsidP="00234D19">
                <w:pPr>
                  <w:pStyle w:val="TableNormal0"/>
                  <w:rPr>
                    <w:rStyle w:val="GeneralAviation"/>
                    <w:color w:val="auto"/>
                  </w:rPr>
                </w:pPr>
              </w:p>
              <w:p w14:paraId="5C55884E" w14:textId="77777777" w:rsidR="00B942BB" w:rsidRPr="007D42B8" w:rsidRDefault="00B942BB" w:rsidP="00234D19">
                <w:pPr>
                  <w:pStyle w:val="TableNormal0"/>
                  <w:rPr>
                    <w:rStyle w:val="GeneralAviation"/>
                    <w:color w:val="auto"/>
                  </w:rPr>
                </w:pPr>
              </w:p>
            </w:tc>
          </w:tr>
          <w:tr w:rsidR="00090094" w14:paraId="69CA3162" w14:textId="77777777" w:rsidTr="00090094">
            <w:trPr>
              <w:trHeight w:val="567"/>
            </w:trPr>
            <w:tc>
              <w:tcPr>
                <w:tcW w:w="507" w:type="pct"/>
                <w:hideMark/>
              </w:tcPr>
              <w:p w14:paraId="36F1F886"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BD80CE2" w14:textId="77777777" w:rsidR="00B942BB" w:rsidRPr="007D42B8" w:rsidRDefault="00581773" w:rsidP="00234D19">
                <w:pPr>
                  <w:pStyle w:val="TableNormal0"/>
                  <w:rPr>
                    <w:rStyle w:val="GeneralAviation"/>
                    <w:color w:val="auto"/>
                  </w:rPr>
                </w:pPr>
                <w:r w:rsidRPr="007D42B8">
                  <w:rPr>
                    <w:rStyle w:val="GeneralAviation"/>
                    <w:color w:val="auto"/>
                  </w:rPr>
                  <w:t xml:space="preserve">9.4.3 </w:t>
                </w:r>
              </w:p>
            </w:tc>
            <w:tc>
              <w:tcPr>
                <w:tcW w:w="2113" w:type="pct"/>
                <w:gridSpan w:val="2"/>
                <w:hideMark/>
              </w:tcPr>
              <w:p w14:paraId="2A7342FF" w14:textId="77777777" w:rsidR="00B942BB" w:rsidRPr="007D42B8" w:rsidRDefault="00581773" w:rsidP="00234D19">
                <w:pPr>
                  <w:pStyle w:val="TableNormal0"/>
                  <w:rPr>
                    <w:rStyle w:val="GeneralAviation"/>
                    <w:color w:val="auto"/>
                  </w:rPr>
                </w:pPr>
                <w:r w:rsidRPr="007D42B8">
                  <w:rPr>
                    <w:rStyle w:val="GeneralAviation"/>
                    <w:color w:val="auto"/>
                  </w:rPr>
                  <w:t>Apply vectoring techniques.</w:t>
                </w:r>
              </w:p>
            </w:tc>
            <w:tc>
              <w:tcPr>
                <w:tcW w:w="198" w:type="pct"/>
                <w:hideMark/>
              </w:tcPr>
              <w:p w14:paraId="22DE0515"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3A75C54E" w14:textId="77777777" w:rsidR="00B942BB" w:rsidRPr="007D42B8" w:rsidRDefault="00B942BB" w:rsidP="00234D19">
                <w:pPr>
                  <w:pStyle w:val="TableNormal0"/>
                  <w:rPr>
                    <w:rStyle w:val="GeneralAviation"/>
                    <w:color w:val="auto"/>
                  </w:rPr>
                </w:pPr>
              </w:p>
              <w:p w14:paraId="531F1089" w14:textId="77777777" w:rsidR="00B942BB" w:rsidRPr="007D42B8" w:rsidRDefault="00B942BB" w:rsidP="00234D19">
                <w:pPr>
                  <w:pStyle w:val="TableNormal0"/>
                  <w:rPr>
                    <w:rStyle w:val="GeneralAviation"/>
                    <w:color w:val="auto"/>
                  </w:rPr>
                </w:pPr>
              </w:p>
            </w:tc>
          </w:tr>
          <w:tr w:rsidR="00090094" w14:paraId="5BF4C9E8" w14:textId="77777777" w:rsidTr="00090094">
            <w:trPr>
              <w:trHeight w:val="567"/>
            </w:trPr>
            <w:tc>
              <w:tcPr>
                <w:tcW w:w="507" w:type="pct"/>
                <w:hideMark/>
              </w:tcPr>
              <w:p w14:paraId="0CD55FBC" w14:textId="77777777" w:rsidR="00B942BB" w:rsidRPr="007D42B8" w:rsidRDefault="00581773" w:rsidP="00234D19">
                <w:pPr>
                  <w:pStyle w:val="TableNormal0"/>
                  <w:rPr>
                    <w:rStyle w:val="GeneralAviation"/>
                    <w:color w:val="auto"/>
                  </w:rPr>
                </w:pPr>
                <w:r w:rsidRPr="007D42B8">
                  <w:rPr>
                    <w:rStyle w:val="GeneralAviation"/>
                    <w:color w:val="auto"/>
                  </w:rPr>
                  <w:t>BASIC</w:t>
                </w:r>
                <w:r w:rsidRPr="007D42B8">
                  <w:rPr>
                    <w:rStyle w:val="GeneralAviation"/>
                    <w:color w:val="auto"/>
                  </w:rPr>
                  <w:br/>
                  <w:t>ATMB</w:t>
                </w:r>
              </w:p>
              <w:p w14:paraId="70C66EAF" w14:textId="77777777" w:rsidR="00B942BB" w:rsidRPr="007D42B8" w:rsidRDefault="00581773" w:rsidP="00234D19">
                <w:pPr>
                  <w:pStyle w:val="TableNormal0"/>
                  <w:rPr>
                    <w:rStyle w:val="GeneralAviation"/>
                    <w:color w:val="auto"/>
                  </w:rPr>
                </w:pPr>
                <w:r w:rsidRPr="007D42B8">
                  <w:rPr>
                    <w:rStyle w:val="GeneralAviation"/>
                    <w:color w:val="auto"/>
                  </w:rPr>
                  <w:t xml:space="preserve">9.4.4 </w:t>
                </w:r>
              </w:p>
            </w:tc>
            <w:tc>
              <w:tcPr>
                <w:tcW w:w="2113" w:type="pct"/>
                <w:gridSpan w:val="2"/>
                <w:hideMark/>
              </w:tcPr>
              <w:p w14:paraId="0791230B" w14:textId="77777777" w:rsidR="00B942BB" w:rsidRPr="007D42B8" w:rsidRDefault="00581773" w:rsidP="00234D19">
                <w:pPr>
                  <w:pStyle w:val="TableNormal0"/>
                  <w:rPr>
                    <w:rStyle w:val="GeneralAviation"/>
                    <w:color w:val="auto"/>
                  </w:rPr>
                </w:pPr>
                <w:r w:rsidRPr="007D42B8">
                  <w:rPr>
                    <w:rStyle w:val="GeneralAviation"/>
                    <w:color w:val="auto"/>
                  </w:rPr>
                  <w:t xml:space="preserve">Conduct level changes. </w:t>
                </w:r>
              </w:p>
            </w:tc>
            <w:tc>
              <w:tcPr>
                <w:tcW w:w="198" w:type="pct"/>
                <w:hideMark/>
              </w:tcPr>
              <w:p w14:paraId="65FA0D06" w14:textId="77777777" w:rsidR="00B942BB" w:rsidRPr="007D42B8" w:rsidRDefault="00581773" w:rsidP="00234D19">
                <w:pPr>
                  <w:pStyle w:val="TableNormal0"/>
                  <w:rPr>
                    <w:rStyle w:val="GeneralAviation"/>
                    <w:color w:val="auto"/>
                  </w:rPr>
                </w:pPr>
                <w:r w:rsidRPr="007D42B8">
                  <w:rPr>
                    <w:rStyle w:val="GeneralAviation"/>
                    <w:color w:val="auto"/>
                  </w:rPr>
                  <w:t>3</w:t>
                </w:r>
              </w:p>
            </w:tc>
            <w:tc>
              <w:tcPr>
                <w:tcW w:w="2182" w:type="pct"/>
                <w:hideMark/>
              </w:tcPr>
              <w:p w14:paraId="44D28994" w14:textId="77777777" w:rsidR="00B942BB" w:rsidRPr="007D42B8" w:rsidRDefault="00581773" w:rsidP="00234D19">
                <w:pPr>
                  <w:pStyle w:val="TableNormal0"/>
                  <w:rPr>
                    <w:rStyle w:val="GeneralAviation"/>
                    <w:i/>
                    <w:iCs/>
                    <w:color w:val="auto"/>
                  </w:rPr>
                </w:pPr>
                <w:r w:rsidRPr="007D42B8">
                  <w:rPr>
                    <w:rStyle w:val="GeneralAviation"/>
                    <w:i/>
                    <w:iCs/>
                    <w:color w:val="auto"/>
                  </w:rPr>
                  <w:t>Optional content: cruising level allocation, requested level change, climb/descent to exit level, descent to an altitude or a height</w:t>
                </w:r>
              </w:p>
            </w:tc>
          </w:tr>
        </w:tbl>
        <w:p w14:paraId="58F2ACA3" w14:textId="77777777" w:rsidR="00F57605" w:rsidRPr="00F57605" w:rsidRDefault="00000000" w:rsidP="00F57605"/>
      </w:sdtContent>
    </w:sdt>
    <w:sdt>
      <w:sdtPr>
        <w:rPr>
          <w:i w:val="0"/>
          <w:sz w:val="20"/>
          <w:szCs w:val="24"/>
        </w:rPr>
        <w:alias w:val="topic"/>
        <w:tag w:val="topic"/>
        <w:id w:val="731706773"/>
      </w:sdtPr>
      <w:sdtContent>
        <w:p w14:paraId="70D5BD82" w14:textId="77777777" w:rsidR="00A52D73" w:rsidRPr="00A52D73" w:rsidRDefault="00A52D73" w:rsidP="00740666">
          <w:pPr>
            <w:pStyle w:val="Dxshortdesc"/>
            <w:jc w:val="both"/>
          </w:pPr>
        </w:p>
        <w:p w14:paraId="52D40B54" w14:textId="77777777" w:rsidR="000B5933" w:rsidRPr="00667041" w:rsidRDefault="00581773" w:rsidP="00E514F5">
          <w:pPr>
            <w:pStyle w:val="Heading5"/>
          </w:pPr>
          <w:bookmarkStart w:id="2218" w:name="_Toc256000168"/>
          <w:r w:rsidRPr="00667041">
            <w:t>SUBJECT 4: METEOROLOGY</w:t>
          </w:r>
          <w:bookmarkEnd w:id="2218"/>
        </w:p>
        <w:p w14:paraId="2BC36CF5" w14:textId="77777777" w:rsidR="000B5933" w:rsidRPr="00667041" w:rsidRDefault="00581773" w:rsidP="00663910">
          <w:r w:rsidRPr="00667041">
            <w:t>The subject objective is:</w:t>
          </w:r>
        </w:p>
        <w:p w14:paraId="0337CBDF" w14:textId="77777777" w:rsidR="007B004C" w:rsidRPr="007B004C" w:rsidRDefault="00581773" w:rsidP="002C305D">
          <w:pPr>
            <w:rPr>
              <w:rStyle w:val="Italic"/>
              <w:i w:val="0"/>
            </w:rPr>
          </w:pPr>
          <w:r w:rsidRPr="00667041">
            <w:t>Learners shall describe how meteorology affects ATS operations and aircraft performance, and apply meteorological information in the basic operational procedures of ATS.</w:t>
          </w:r>
        </w:p>
        <w:tbl>
          <w:tblPr>
            <w:tblStyle w:val="easaTable"/>
            <w:tblW w:w="5060" w:type="pct"/>
            <w:tblInd w:w="-37" w:type="dxa"/>
            <w:tblLayout w:type="fixed"/>
            <w:tblLook w:val="0420" w:firstRow="1" w:lastRow="0" w:firstColumn="0" w:lastColumn="0" w:noHBand="0" w:noVBand="1"/>
          </w:tblPr>
          <w:tblGrid>
            <w:gridCol w:w="15"/>
            <w:gridCol w:w="994"/>
            <w:gridCol w:w="3781"/>
            <w:gridCol w:w="15"/>
            <w:gridCol w:w="314"/>
            <w:gridCol w:w="7"/>
            <w:gridCol w:w="3946"/>
            <w:gridCol w:w="16"/>
          </w:tblGrid>
          <w:tr w:rsidR="00090094" w14:paraId="027479E5" w14:textId="77777777" w:rsidTr="00740666">
            <w:trPr>
              <w:gridBefore w:val="1"/>
              <w:gridAfter w:val="1"/>
              <w:cnfStyle w:val="100000000000" w:firstRow="1" w:lastRow="0" w:firstColumn="0" w:lastColumn="0" w:oddVBand="0" w:evenVBand="0" w:oddHBand="0" w:evenHBand="0" w:firstRowFirstColumn="0" w:firstRowLastColumn="0" w:lastRowFirstColumn="0" w:lastRowLastColumn="0"/>
              <w:wBefore w:w="8" w:type="pct"/>
              <w:wAfter w:w="9" w:type="pct"/>
              <w:trHeight w:val="21"/>
            </w:trPr>
            <w:tc>
              <w:tcPr>
                <w:tcW w:w="4983" w:type="pct"/>
                <w:gridSpan w:val="6"/>
              </w:tcPr>
              <w:p w14:paraId="0E94EDD3" w14:textId="77777777" w:rsidR="002C305D" w:rsidRPr="002C305D" w:rsidRDefault="00581773" w:rsidP="002C305D">
                <w:pPr>
                  <w:pStyle w:val="TableCentered"/>
                  <w:rPr>
                    <w:rStyle w:val="GeneralAviation"/>
                  </w:rPr>
                </w:pPr>
                <w:r w:rsidRPr="002C305D">
                  <w:t>TOPIC METB 1 — INTRODUCTION TO METEOROLOGY</w:t>
                </w:r>
              </w:p>
            </w:tc>
          </w:tr>
          <w:tr w:rsidR="00090094" w14:paraId="2894FB8C" w14:textId="77777777" w:rsidTr="00740666">
            <w:trPr>
              <w:gridBefore w:val="1"/>
              <w:gridAfter w:val="1"/>
              <w:wBefore w:w="8" w:type="pct"/>
              <w:wAfter w:w="9" w:type="pct"/>
              <w:trHeight w:val="21"/>
            </w:trPr>
            <w:tc>
              <w:tcPr>
                <w:tcW w:w="4983" w:type="pct"/>
                <w:gridSpan w:val="6"/>
                <w:hideMark/>
              </w:tcPr>
              <w:p w14:paraId="49750030" w14:textId="77777777" w:rsidR="002C305D" w:rsidRPr="007D42B8" w:rsidRDefault="00581773" w:rsidP="002C305D">
                <w:pPr>
                  <w:pStyle w:val="TableHead"/>
                  <w:rPr>
                    <w:rStyle w:val="GeneralAviation"/>
                    <w:color w:val="auto"/>
                  </w:rPr>
                </w:pPr>
                <w:r w:rsidRPr="007D42B8">
                  <w:rPr>
                    <w:rStyle w:val="GeneralAviation"/>
                    <w:color w:val="auto"/>
                  </w:rPr>
                  <w:t>Subtopic METB 1.1 — Application of units of measurement</w:t>
                </w:r>
              </w:p>
            </w:tc>
          </w:tr>
          <w:tr w:rsidR="00090094" w14:paraId="062CE324" w14:textId="77777777" w:rsidTr="00740666">
            <w:trPr>
              <w:gridBefore w:val="1"/>
              <w:gridAfter w:val="1"/>
              <w:wBefore w:w="8" w:type="pct"/>
              <w:wAfter w:w="9" w:type="pct"/>
              <w:trHeight w:val="567"/>
            </w:trPr>
            <w:tc>
              <w:tcPr>
                <w:tcW w:w="546" w:type="pct"/>
                <w:hideMark/>
              </w:tcPr>
              <w:p w14:paraId="7682E6A0" w14:textId="77777777" w:rsidR="002C305D" w:rsidRPr="007D42B8" w:rsidRDefault="00581773" w:rsidP="002C305D">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16D66DE1" w14:textId="77777777" w:rsidR="002C305D" w:rsidRPr="007D42B8" w:rsidRDefault="00581773" w:rsidP="002C305D">
                <w:pPr>
                  <w:pStyle w:val="TableNormal0"/>
                  <w:rPr>
                    <w:rStyle w:val="GeneralAviation"/>
                    <w:color w:val="auto"/>
                  </w:rPr>
                </w:pPr>
                <w:r w:rsidRPr="007D42B8">
                  <w:rPr>
                    <w:rStyle w:val="GeneralAviation"/>
                    <w:color w:val="auto"/>
                  </w:rPr>
                  <w:t xml:space="preserve">1.1.1 </w:t>
                </w:r>
              </w:p>
            </w:tc>
            <w:tc>
              <w:tcPr>
                <w:tcW w:w="2088" w:type="pct"/>
                <w:gridSpan w:val="2"/>
                <w:hideMark/>
              </w:tcPr>
              <w:p w14:paraId="3B421DFD" w14:textId="77777777" w:rsidR="002C305D" w:rsidRDefault="00581773" w:rsidP="002C305D">
                <w:pPr>
                  <w:pStyle w:val="TableNormal0"/>
                  <w:rPr>
                    <w:rStyle w:val="GeneralAviation"/>
                    <w:color w:val="auto"/>
                  </w:rPr>
                </w:pPr>
                <w:r w:rsidRPr="007D42B8">
                  <w:rPr>
                    <w:rStyle w:val="GeneralAviation"/>
                    <w:color w:val="auto"/>
                  </w:rPr>
                  <w:t xml:space="preserve">Apply the units of measurement appropriate to meteorology. </w:t>
                </w:r>
              </w:p>
              <w:p w14:paraId="72855729" w14:textId="77777777" w:rsidR="001F6581" w:rsidRDefault="001F6581" w:rsidP="002C305D">
                <w:pPr>
                  <w:pStyle w:val="TableNormal0"/>
                  <w:rPr>
                    <w:rStyle w:val="GeneralAviation"/>
                    <w:color w:val="auto"/>
                  </w:rPr>
                </w:pPr>
              </w:p>
              <w:p w14:paraId="006DC173" w14:textId="77777777" w:rsidR="001F6581" w:rsidRPr="007D42B8" w:rsidRDefault="001F6581" w:rsidP="002C305D">
                <w:pPr>
                  <w:pStyle w:val="TableNormal0"/>
                  <w:rPr>
                    <w:rStyle w:val="GeneralAviation"/>
                    <w:color w:val="auto"/>
                  </w:rPr>
                </w:pPr>
              </w:p>
            </w:tc>
            <w:tc>
              <w:tcPr>
                <w:tcW w:w="173" w:type="pct"/>
                <w:hideMark/>
              </w:tcPr>
              <w:p w14:paraId="0DA30E81" w14:textId="77777777" w:rsidR="002C305D" w:rsidRPr="007D42B8" w:rsidRDefault="00581773" w:rsidP="002C305D">
                <w:pPr>
                  <w:pStyle w:val="TableNormal0"/>
                  <w:rPr>
                    <w:rStyle w:val="GeneralAviation"/>
                    <w:color w:val="auto"/>
                  </w:rPr>
                </w:pPr>
                <w:r w:rsidRPr="007D42B8">
                  <w:rPr>
                    <w:rStyle w:val="GeneralAviation"/>
                    <w:color w:val="auto"/>
                  </w:rPr>
                  <w:t>3</w:t>
                </w:r>
              </w:p>
            </w:tc>
            <w:tc>
              <w:tcPr>
                <w:tcW w:w="2175" w:type="pct"/>
                <w:gridSpan w:val="2"/>
                <w:hideMark/>
              </w:tcPr>
              <w:p w14:paraId="43702768" w14:textId="77777777" w:rsidR="002C305D" w:rsidRPr="007D42B8" w:rsidRDefault="002C305D" w:rsidP="002C305D">
                <w:pPr>
                  <w:pStyle w:val="TableNormal0"/>
                  <w:rPr>
                    <w:rStyle w:val="GeneralAviation"/>
                    <w:color w:val="auto"/>
                  </w:rPr>
                </w:pPr>
              </w:p>
              <w:p w14:paraId="40A49D21" w14:textId="77777777" w:rsidR="002C305D" w:rsidRPr="007D42B8" w:rsidRDefault="002C305D" w:rsidP="002C305D">
                <w:pPr>
                  <w:pStyle w:val="TableNormal0"/>
                  <w:rPr>
                    <w:rStyle w:val="GeneralAviation"/>
                    <w:color w:val="auto"/>
                  </w:rPr>
                </w:pPr>
              </w:p>
            </w:tc>
          </w:tr>
          <w:tr w:rsidR="00090094" w14:paraId="7CDD2C71" w14:textId="77777777" w:rsidTr="00740666">
            <w:trPr>
              <w:gridBefore w:val="1"/>
              <w:gridAfter w:val="1"/>
              <w:wBefore w:w="8" w:type="pct"/>
              <w:wAfter w:w="9" w:type="pct"/>
              <w:trHeight w:val="21"/>
            </w:trPr>
            <w:tc>
              <w:tcPr>
                <w:tcW w:w="4983" w:type="pct"/>
                <w:gridSpan w:val="6"/>
                <w:hideMark/>
              </w:tcPr>
              <w:p w14:paraId="0312A1FE" w14:textId="77777777" w:rsidR="002C305D" w:rsidRPr="007D42B8" w:rsidRDefault="00581773" w:rsidP="002C305D">
                <w:pPr>
                  <w:pStyle w:val="TableHead"/>
                  <w:rPr>
                    <w:rStyle w:val="GeneralAviation"/>
                    <w:color w:val="auto"/>
                  </w:rPr>
                </w:pPr>
                <w:r w:rsidRPr="007D42B8">
                  <w:rPr>
                    <w:rStyle w:val="GeneralAviation"/>
                    <w:color w:val="auto"/>
                  </w:rPr>
                  <w:lastRenderedPageBreak/>
                  <w:t>Subtopic METB 1.2 — Aviation and meteorology</w:t>
                </w:r>
              </w:p>
            </w:tc>
          </w:tr>
          <w:tr w:rsidR="00090094" w14:paraId="5C1BEB45" w14:textId="77777777" w:rsidTr="00740666">
            <w:trPr>
              <w:gridBefore w:val="1"/>
              <w:gridAfter w:val="1"/>
              <w:wBefore w:w="8" w:type="pct"/>
              <w:wAfter w:w="9" w:type="pct"/>
              <w:trHeight w:val="567"/>
            </w:trPr>
            <w:tc>
              <w:tcPr>
                <w:tcW w:w="546" w:type="pct"/>
                <w:hideMark/>
              </w:tcPr>
              <w:p w14:paraId="4BFEDA79" w14:textId="77777777" w:rsidR="002C305D" w:rsidRPr="007D42B8" w:rsidRDefault="00581773" w:rsidP="002C305D">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0B102243" w14:textId="77777777" w:rsidR="002C305D" w:rsidRPr="007D42B8" w:rsidRDefault="00581773" w:rsidP="002C305D">
                <w:pPr>
                  <w:pStyle w:val="TableNormal0"/>
                  <w:rPr>
                    <w:rStyle w:val="GeneralAviation"/>
                    <w:color w:val="auto"/>
                  </w:rPr>
                </w:pPr>
                <w:r w:rsidRPr="007D42B8">
                  <w:rPr>
                    <w:rStyle w:val="GeneralAviation"/>
                    <w:color w:val="auto"/>
                  </w:rPr>
                  <w:t xml:space="preserve">1.2.1 </w:t>
                </w:r>
              </w:p>
            </w:tc>
            <w:tc>
              <w:tcPr>
                <w:tcW w:w="2088" w:type="pct"/>
                <w:gridSpan w:val="2"/>
                <w:hideMark/>
              </w:tcPr>
              <w:p w14:paraId="04FF10B4" w14:textId="77777777" w:rsidR="002C305D" w:rsidRPr="007D42B8" w:rsidRDefault="00581773" w:rsidP="002C305D">
                <w:pPr>
                  <w:pStyle w:val="TableNormal0"/>
                  <w:rPr>
                    <w:rStyle w:val="GeneralAviation"/>
                    <w:color w:val="auto"/>
                  </w:rPr>
                </w:pPr>
                <w:r w:rsidRPr="007D42B8">
                  <w:rPr>
                    <w:rStyle w:val="GeneralAviation"/>
                    <w:color w:val="auto"/>
                  </w:rPr>
                  <w:t>Recognise the relevance of meteorology in aviation.</w:t>
                </w:r>
              </w:p>
            </w:tc>
            <w:tc>
              <w:tcPr>
                <w:tcW w:w="173" w:type="pct"/>
                <w:hideMark/>
              </w:tcPr>
              <w:p w14:paraId="48306AE2" w14:textId="77777777" w:rsidR="002C305D" w:rsidRPr="007D42B8" w:rsidRDefault="00581773" w:rsidP="002C305D">
                <w:pPr>
                  <w:pStyle w:val="TableNormal0"/>
                  <w:rPr>
                    <w:rStyle w:val="GeneralAviation"/>
                    <w:color w:val="auto"/>
                  </w:rPr>
                </w:pPr>
                <w:r w:rsidRPr="007D42B8">
                  <w:rPr>
                    <w:rStyle w:val="GeneralAviation"/>
                    <w:color w:val="auto"/>
                  </w:rPr>
                  <w:t>1</w:t>
                </w:r>
              </w:p>
            </w:tc>
            <w:tc>
              <w:tcPr>
                <w:tcW w:w="2175" w:type="pct"/>
                <w:gridSpan w:val="2"/>
                <w:hideMark/>
              </w:tcPr>
              <w:p w14:paraId="0481415D" w14:textId="77777777" w:rsidR="002C305D" w:rsidRPr="007D42B8" w:rsidRDefault="002C305D" w:rsidP="002C305D">
                <w:pPr>
                  <w:pStyle w:val="TableNormal0"/>
                  <w:rPr>
                    <w:rStyle w:val="GeneralAviation"/>
                    <w:color w:val="auto"/>
                  </w:rPr>
                </w:pPr>
              </w:p>
              <w:p w14:paraId="6DB5376B" w14:textId="77777777" w:rsidR="002C305D" w:rsidRPr="007D42B8" w:rsidRDefault="002C305D" w:rsidP="002C305D">
                <w:pPr>
                  <w:pStyle w:val="TableNormal0"/>
                  <w:rPr>
                    <w:rStyle w:val="GeneralAviation"/>
                    <w:color w:val="auto"/>
                  </w:rPr>
                </w:pPr>
              </w:p>
            </w:tc>
          </w:tr>
          <w:tr w:rsidR="00090094" w14:paraId="182C42B8" w14:textId="77777777" w:rsidTr="00740666">
            <w:trPr>
              <w:gridBefore w:val="1"/>
              <w:gridAfter w:val="1"/>
              <w:wBefore w:w="8" w:type="pct"/>
              <w:wAfter w:w="9" w:type="pct"/>
              <w:trHeight w:val="567"/>
            </w:trPr>
            <w:tc>
              <w:tcPr>
                <w:tcW w:w="546" w:type="pct"/>
                <w:hideMark/>
              </w:tcPr>
              <w:p w14:paraId="361DA962" w14:textId="77777777" w:rsidR="002C305D" w:rsidRPr="007D42B8" w:rsidRDefault="00581773" w:rsidP="002C305D">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AF7DCFC" w14:textId="77777777" w:rsidR="002C305D" w:rsidRPr="007D42B8" w:rsidRDefault="00581773" w:rsidP="002C305D">
                <w:pPr>
                  <w:pStyle w:val="TableNormal0"/>
                  <w:rPr>
                    <w:rStyle w:val="GeneralAviation"/>
                    <w:color w:val="auto"/>
                  </w:rPr>
                </w:pPr>
                <w:r w:rsidRPr="007D42B8">
                  <w:rPr>
                    <w:rStyle w:val="GeneralAviation"/>
                    <w:color w:val="auto"/>
                  </w:rPr>
                  <w:t xml:space="preserve">1.2.2 </w:t>
                </w:r>
              </w:p>
            </w:tc>
            <w:tc>
              <w:tcPr>
                <w:tcW w:w="2088" w:type="pct"/>
                <w:gridSpan w:val="2"/>
                <w:hideMark/>
              </w:tcPr>
              <w:p w14:paraId="01E574DC" w14:textId="77777777" w:rsidR="002C305D" w:rsidRPr="007D42B8" w:rsidRDefault="00581773" w:rsidP="002C305D">
                <w:pPr>
                  <w:pStyle w:val="TableNormal0"/>
                  <w:rPr>
                    <w:rStyle w:val="GeneralAviation"/>
                    <w:color w:val="auto"/>
                  </w:rPr>
                </w:pPr>
                <w:r w:rsidRPr="007D42B8">
                  <w:rPr>
                    <w:rStyle w:val="GeneralAviation"/>
                    <w:color w:val="auto"/>
                  </w:rPr>
                  <w:t>Explain the requirements for the provision of meteorological information available to operators, flight crew members, and to air traffic services.</w:t>
                </w:r>
              </w:p>
            </w:tc>
            <w:tc>
              <w:tcPr>
                <w:tcW w:w="173" w:type="pct"/>
                <w:hideMark/>
              </w:tcPr>
              <w:p w14:paraId="5AC0D012" w14:textId="77777777" w:rsidR="002C305D" w:rsidRPr="007D42B8" w:rsidRDefault="00581773" w:rsidP="002C305D">
                <w:pPr>
                  <w:pStyle w:val="TableNormal0"/>
                  <w:rPr>
                    <w:rStyle w:val="GeneralAviation"/>
                    <w:color w:val="auto"/>
                  </w:rPr>
                </w:pPr>
                <w:r w:rsidRPr="007D42B8">
                  <w:rPr>
                    <w:rStyle w:val="GeneralAviation"/>
                    <w:color w:val="auto"/>
                  </w:rPr>
                  <w:t>2</w:t>
                </w:r>
              </w:p>
            </w:tc>
            <w:tc>
              <w:tcPr>
                <w:tcW w:w="2175" w:type="pct"/>
                <w:gridSpan w:val="2"/>
                <w:hideMark/>
              </w:tcPr>
              <w:p w14:paraId="31FB2C91" w14:textId="77777777" w:rsidR="002C305D" w:rsidRPr="007D42B8" w:rsidRDefault="00356D49" w:rsidP="0015584B">
                <w:pPr>
                  <w:pStyle w:val="EssentialTraining"/>
                  <w:rPr>
                    <w:rStyle w:val="GeneralAviation"/>
                    <w:color w:val="auto"/>
                  </w:rPr>
                </w:pPr>
                <w:r w:rsidRPr="007D42B8">
                  <w:rPr>
                    <w:rStyle w:val="GeneralAviation"/>
                    <w:color w:val="auto"/>
                  </w:rPr>
                  <w:t>Government of the Republic of Armenia Decision N 2054-L of December 7, 2023</w:t>
                </w:r>
                <w:r w:rsidR="00581773" w:rsidRPr="007D42B8">
                  <w:rPr>
                    <w:rStyle w:val="GeneralAviation"/>
                    <w:color w:val="auto"/>
                  </w:rPr>
                  <w:t xml:space="preserve"> </w:t>
                </w:r>
              </w:p>
              <w:p w14:paraId="0BE981FB" w14:textId="77777777" w:rsidR="002C305D" w:rsidRPr="007D42B8" w:rsidRDefault="00581773" w:rsidP="002C305D">
                <w:pPr>
                  <w:pStyle w:val="TableNormal0"/>
                  <w:rPr>
                    <w:rStyle w:val="GeneralAviation"/>
                    <w:i/>
                    <w:iCs/>
                    <w:color w:val="auto"/>
                  </w:rPr>
                </w:pPr>
                <w:r w:rsidRPr="007D42B8">
                  <w:rPr>
                    <w:rStyle w:val="GeneralAviation"/>
                    <w:i/>
                    <w:iCs/>
                    <w:color w:val="auto"/>
                  </w:rPr>
                  <w:t xml:space="preserve">Optional content: ICAO Annex 3, </w:t>
                </w:r>
                <w:r w:rsidRPr="007D42B8">
                  <w:rPr>
                    <w:rStyle w:val="GeneralAviation"/>
                    <w:i/>
                    <w:iCs/>
                    <w:color w:val="auto"/>
                  </w:rPr>
                  <w:br/>
                  <w:t>ICAO Annex 11</w:t>
                </w:r>
              </w:p>
            </w:tc>
          </w:tr>
          <w:tr w:rsidR="00090094" w14:paraId="726F194C" w14:textId="77777777" w:rsidTr="00740666">
            <w:trPr>
              <w:gridBefore w:val="1"/>
              <w:gridAfter w:val="1"/>
              <w:wBefore w:w="8" w:type="pct"/>
              <w:wAfter w:w="9" w:type="pct"/>
              <w:trHeight w:val="567"/>
            </w:trPr>
            <w:tc>
              <w:tcPr>
                <w:tcW w:w="546" w:type="pct"/>
                <w:hideMark/>
              </w:tcPr>
              <w:p w14:paraId="750839B9" w14:textId="77777777" w:rsidR="002C305D" w:rsidRPr="007D42B8" w:rsidRDefault="00581773" w:rsidP="002C305D">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579B66D7" w14:textId="77777777" w:rsidR="002C305D" w:rsidRPr="007D42B8" w:rsidRDefault="00581773" w:rsidP="002C305D">
                <w:pPr>
                  <w:pStyle w:val="TableNormal0"/>
                  <w:rPr>
                    <w:rStyle w:val="GeneralAviation"/>
                    <w:color w:val="auto"/>
                  </w:rPr>
                </w:pPr>
                <w:r w:rsidRPr="007D42B8">
                  <w:rPr>
                    <w:rStyle w:val="GeneralAviation"/>
                    <w:color w:val="auto"/>
                  </w:rPr>
                  <w:t xml:space="preserve">1.2.3 </w:t>
                </w:r>
              </w:p>
            </w:tc>
            <w:tc>
              <w:tcPr>
                <w:tcW w:w="2088" w:type="pct"/>
                <w:gridSpan w:val="2"/>
                <w:hideMark/>
              </w:tcPr>
              <w:p w14:paraId="7FC53106" w14:textId="77777777" w:rsidR="002C305D" w:rsidRPr="007D42B8" w:rsidRDefault="00581773" w:rsidP="002C305D">
                <w:pPr>
                  <w:pStyle w:val="TableNormal0"/>
                  <w:rPr>
                    <w:rStyle w:val="GeneralAviation"/>
                    <w:color w:val="auto"/>
                  </w:rPr>
                </w:pPr>
                <w:r w:rsidRPr="007D42B8">
                  <w:rPr>
                    <w:rStyle w:val="GeneralAviation"/>
                    <w:color w:val="auto"/>
                  </w:rPr>
                  <w:t>State the meteorological hazards to aviation.</w:t>
                </w:r>
              </w:p>
            </w:tc>
            <w:tc>
              <w:tcPr>
                <w:tcW w:w="173" w:type="pct"/>
                <w:hideMark/>
              </w:tcPr>
              <w:p w14:paraId="4AF6BB19" w14:textId="77777777" w:rsidR="002C305D" w:rsidRPr="007D42B8" w:rsidRDefault="00581773" w:rsidP="002C305D">
                <w:pPr>
                  <w:pStyle w:val="TableNormal0"/>
                  <w:rPr>
                    <w:rStyle w:val="GeneralAviation"/>
                    <w:color w:val="auto"/>
                  </w:rPr>
                </w:pPr>
                <w:r w:rsidRPr="007D42B8">
                  <w:rPr>
                    <w:rStyle w:val="GeneralAviation"/>
                    <w:color w:val="auto"/>
                  </w:rPr>
                  <w:t>1</w:t>
                </w:r>
              </w:p>
            </w:tc>
            <w:tc>
              <w:tcPr>
                <w:tcW w:w="2175" w:type="pct"/>
                <w:gridSpan w:val="2"/>
                <w:hideMark/>
              </w:tcPr>
              <w:p w14:paraId="76749B1A" w14:textId="77777777" w:rsidR="002C305D" w:rsidRPr="007D42B8" w:rsidRDefault="00581773" w:rsidP="0015584B">
                <w:pPr>
                  <w:pStyle w:val="EssentialTraining"/>
                  <w:rPr>
                    <w:rStyle w:val="GeneralAviation"/>
                    <w:color w:val="auto"/>
                  </w:rPr>
                </w:pPr>
                <w:r w:rsidRPr="007D42B8">
                  <w:rPr>
                    <w:rStyle w:val="GeneralAviation"/>
                    <w:color w:val="auto"/>
                  </w:rPr>
                  <w:t>Turbulence, thunderstorms, icing, micro bursts, squall, macro burst, wind shear, volcanic ash</w:t>
                </w:r>
              </w:p>
            </w:tc>
          </w:tr>
          <w:tr w:rsidR="00090094" w14:paraId="147E36F0" w14:textId="77777777" w:rsidTr="00740666">
            <w:trPr>
              <w:gridBefore w:val="1"/>
              <w:gridAfter w:val="1"/>
              <w:wBefore w:w="8" w:type="pct"/>
              <w:wAfter w:w="9" w:type="pct"/>
              <w:trHeight w:val="21"/>
            </w:trPr>
            <w:tc>
              <w:tcPr>
                <w:tcW w:w="4983" w:type="pct"/>
                <w:gridSpan w:val="6"/>
                <w:hideMark/>
              </w:tcPr>
              <w:p w14:paraId="2B2A6555" w14:textId="77777777" w:rsidR="002C305D" w:rsidRPr="007D42B8" w:rsidRDefault="00581773" w:rsidP="002C305D">
                <w:pPr>
                  <w:pStyle w:val="TableHead"/>
                  <w:rPr>
                    <w:rStyle w:val="GeneralAviation"/>
                    <w:color w:val="auto"/>
                  </w:rPr>
                </w:pPr>
                <w:r w:rsidRPr="007D42B8">
                  <w:rPr>
                    <w:rStyle w:val="GeneralAviation"/>
                    <w:color w:val="auto"/>
                  </w:rPr>
                  <w:t>Subtopic METB 1.3 — Organisation of meteorological service</w:t>
                </w:r>
              </w:p>
            </w:tc>
          </w:tr>
          <w:tr w:rsidR="00090094" w14:paraId="76DD66C3" w14:textId="77777777" w:rsidTr="00740666">
            <w:trPr>
              <w:gridBefore w:val="1"/>
              <w:gridAfter w:val="1"/>
              <w:wBefore w:w="8" w:type="pct"/>
              <w:wAfter w:w="9" w:type="pct"/>
              <w:trHeight w:val="567"/>
            </w:trPr>
            <w:tc>
              <w:tcPr>
                <w:tcW w:w="546" w:type="pct"/>
                <w:hideMark/>
              </w:tcPr>
              <w:p w14:paraId="490E4C7C" w14:textId="77777777" w:rsidR="002C305D" w:rsidRPr="007D42B8" w:rsidRDefault="00581773" w:rsidP="002C305D">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44990CD6" w14:textId="77777777" w:rsidR="002C305D" w:rsidRPr="007D42B8" w:rsidRDefault="00581773" w:rsidP="002C305D">
                <w:pPr>
                  <w:pStyle w:val="TableNormal0"/>
                  <w:rPr>
                    <w:rStyle w:val="GeneralAviation"/>
                    <w:color w:val="auto"/>
                  </w:rPr>
                </w:pPr>
                <w:r w:rsidRPr="007D42B8">
                  <w:rPr>
                    <w:rStyle w:val="GeneralAviation"/>
                    <w:color w:val="auto"/>
                  </w:rPr>
                  <w:t xml:space="preserve">1.3.1 </w:t>
                </w:r>
              </w:p>
            </w:tc>
            <w:tc>
              <w:tcPr>
                <w:tcW w:w="2088" w:type="pct"/>
                <w:gridSpan w:val="2"/>
                <w:hideMark/>
              </w:tcPr>
              <w:p w14:paraId="3E8E34C6" w14:textId="77777777" w:rsidR="002C305D" w:rsidRPr="007D42B8" w:rsidRDefault="00581773" w:rsidP="002C305D">
                <w:pPr>
                  <w:pStyle w:val="TableNormal0"/>
                  <w:rPr>
                    <w:rStyle w:val="GeneralAviation"/>
                    <w:color w:val="auto"/>
                  </w:rPr>
                </w:pPr>
                <w:r w:rsidRPr="007D42B8">
                  <w:rPr>
                    <w:rStyle w:val="GeneralAviation"/>
                    <w:color w:val="auto"/>
                  </w:rPr>
                  <w:t>State the basic duties of meteorological offices.</w:t>
                </w:r>
              </w:p>
            </w:tc>
            <w:tc>
              <w:tcPr>
                <w:tcW w:w="173" w:type="pct"/>
                <w:hideMark/>
              </w:tcPr>
              <w:p w14:paraId="708B7142" w14:textId="77777777" w:rsidR="002C305D" w:rsidRPr="007D42B8" w:rsidRDefault="00581773" w:rsidP="002C305D">
                <w:pPr>
                  <w:pStyle w:val="TableNormal0"/>
                  <w:rPr>
                    <w:rStyle w:val="GeneralAviation"/>
                    <w:color w:val="auto"/>
                  </w:rPr>
                </w:pPr>
                <w:r w:rsidRPr="007D42B8">
                  <w:rPr>
                    <w:rStyle w:val="GeneralAviation"/>
                    <w:color w:val="auto"/>
                  </w:rPr>
                  <w:t>1</w:t>
                </w:r>
              </w:p>
            </w:tc>
            <w:tc>
              <w:tcPr>
                <w:tcW w:w="2175" w:type="pct"/>
                <w:gridSpan w:val="2"/>
                <w:hideMark/>
              </w:tcPr>
              <w:p w14:paraId="3084EF4F" w14:textId="77777777" w:rsidR="002C305D" w:rsidRPr="007D42B8" w:rsidRDefault="00581773" w:rsidP="002C305D">
                <w:pPr>
                  <w:pStyle w:val="TableNormal0"/>
                  <w:rPr>
                    <w:rStyle w:val="GeneralAviation"/>
                    <w:i/>
                    <w:iCs/>
                    <w:color w:val="auto"/>
                  </w:rPr>
                </w:pPr>
                <w:r w:rsidRPr="007D42B8">
                  <w:rPr>
                    <w:rStyle w:val="GeneralAviation"/>
                    <w:i/>
                    <w:iCs/>
                    <w:color w:val="auto"/>
                  </w:rPr>
                  <w:t>Optional content: WAFS, WAFC, MWO, VAAC, T</w:t>
                </w:r>
                <w:r w:rsidR="009A0959">
                  <w:rPr>
                    <w:rStyle w:val="GeneralAviation"/>
                    <w:i/>
                    <w:iCs/>
                    <w:color w:val="auto"/>
                  </w:rPr>
                  <w:t>COMMITTEE</w:t>
                </w:r>
                <w:r w:rsidRPr="007D42B8">
                  <w:rPr>
                    <w:rStyle w:val="GeneralAviation"/>
                    <w:i/>
                    <w:iCs/>
                    <w:color w:val="auto"/>
                  </w:rPr>
                  <w:t>, SADIS, aerodrome meteorological office, aeronautical meteorological station</w:t>
                </w:r>
              </w:p>
            </w:tc>
          </w:tr>
          <w:tr w:rsidR="00090094" w14:paraId="4DFCB124" w14:textId="77777777" w:rsidTr="00740666">
            <w:trPr>
              <w:gridBefore w:val="1"/>
              <w:gridAfter w:val="1"/>
              <w:wBefore w:w="8" w:type="pct"/>
              <w:wAfter w:w="9" w:type="pct"/>
              <w:trHeight w:val="567"/>
            </w:trPr>
            <w:tc>
              <w:tcPr>
                <w:tcW w:w="546" w:type="pct"/>
                <w:hideMark/>
              </w:tcPr>
              <w:p w14:paraId="26BC4878" w14:textId="77777777" w:rsidR="002C305D" w:rsidRPr="007D42B8" w:rsidRDefault="00581773" w:rsidP="002C305D">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034E05D" w14:textId="77777777" w:rsidR="002C305D" w:rsidRPr="007D42B8" w:rsidRDefault="00581773" w:rsidP="002C305D">
                <w:pPr>
                  <w:pStyle w:val="TableNormal0"/>
                  <w:rPr>
                    <w:rStyle w:val="GeneralAviation"/>
                    <w:color w:val="auto"/>
                  </w:rPr>
                </w:pPr>
                <w:r w:rsidRPr="007D42B8">
                  <w:rPr>
                    <w:rStyle w:val="GeneralAviation"/>
                    <w:color w:val="auto"/>
                  </w:rPr>
                  <w:t xml:space="preserve">1.3.2 </w:t>
                </w:r>
              </w:p>
            </w:tc>
            <w:tc>
              <w:tcPr>
                <w:tcW w:w="2088" w:type="pct"/>
                <w:gridSpan w:val="2"/>
                <w:hideMark/>
              </w:tcPr>
              <w:p w14:paraId="27900F2D" w14:textId="77777777" w:rsidR="002C305D" w:rsidRPr="007D42B8" w:rsidRDefault="00581773" w:rsidP="002C305D">
                <w:pPr>
                  <w:pStyle w:val="TableNormal0"/>
                  <w:rPr>
                    <w:rStyle w:val="GeneralAviation"/>
                    <w:color w:val="auto"/>
                  </w:rPr>
                </w:pPr>
                <w:r w:rsidRPr="007D42B8">
                  <w:rPr>
                    <w:rStyle w:val="GeneralAviation"/>
                    <w:color w:val="auto"/>
                  </w:rPr>
                  <w:t>State the international and national standards for coordination between ATS and MET services.</w:t>
                </w:r>
              </w:p>
            </w:tc>
            <w:tc>
              <w:tcPr>
                <w:tcW w:w="173" w:type="pct"/>
                <w:hideMark/>
              </w:tcPr>
              <w:p w14:paraId="5CA2FE73" w14:textId="77777777" w:rsidR="002C305D" w:rsidRPr="007D42B8" w:rsidRDefault="00581773" w:rsidP="002C305D">
                <w:pPr>
                  <w:pStyle w:val="TableNormal0"/>
                  <w:rPr>
                    <w:rStyle w:val="GeneralAviation"/>
                    <w:color w:val="auto"/>
                  </w:rPr>
                </w:pPr>
                <w:r w:rsidRPr="007D42B8">
                  <w:rPr>
                    <w:rStyle w:val="GeneralAviation"/>
                    <w:color w:val="auto"/>
                  </w:rPr>
                  <w:t>1</w:t>
                </w:r>
              </w:p>
            </w:tc>
            <w:tc>
              <w:tcPr>
                <w:tcW w:w="2175" w:type="pct"/>
                <w:gridSpan w:val="2"/>
                <w:hideMark/>
              </w:tcPr>
              <w:p w14:paraId="74085818" w14:textId="77777777" w:rsidR="002C305D" w:rsidRPr="007D42B8" w:rsidRDefault="002C305D" w:rsidP="002C305D">
                <w:pPr>
                  <w:pStyle w:val="TableNormal0"/>
                  <w:rPr>
                    <w:rStyle w:val="GeneralAviation"/>
                    <w:color w:val="auto"/>
                  </w:rPr>
                </w:pPr>
              </w:p>
              <w:p w14:paraId="7F287425" w14:textId="77777777" w:rsidR="002C305D" w:rsidRPr="007D42B8" w:rsidRDefault="002C305D" w:rsidP="002C305D">
                <w:pPr>
                  <w:pStyle w:val="TableNormal0"/>
                  <w:rPr>
                    <w:rStyle w:val="GeneralAviation"/>
                    <w:color w:val="auto"/>
                  </w:rPr>
                </w:pPr>
              </w:p>
            </w:tc>
          </w:tr>
          <w:tr w:rsidR="00090094" w14:paraId="01856C1D" w14:textId="77777777" w:rsidTr="00740666">
            <w:trPr>
              <w:gridBefore w:val="1"/>
              <w:wBefore w:w="8" w:type="pct"/>
              <w:trHeight w:val="21"/>
            </w:trPr>
            <w:tc>
              <w:tcPr>
                <w:tcW w:w="4992" w:type="pct"/>
                <w:gridSpan w:val="7"/>
              </w:tcPr>
              <w:p w14:paraId="72249C19" w14:textId="77777777" w:rsidR="002C305D" w:rsidRPr="002C305D" w:rsidRDefault="00581773" w:rsidP="00266442">
                <w:pPr>
                  <w:pStyle w:val="TableCentered"/>
                  <w:rPr>
                    <w:rStyle w:val="GeneralAviation"/>
                  </w:rPr>
                </w:pPr>
                <w:r w:rsidRPr="002C305D">
                  <w:t>TOPIC METB 2 — ATMOSPHERE</w:t>
                </w:r>
              </w:p>
            </w:tc>
          </w:tr>
          <w:tr w:rsidR="00090094" w14:paraId="3D4DFABB" w14:textId="77777777" w:rsidTr="00740666">
            <w:trPr>
              <w:gridBefore w:val="1"/>
              <w:wBefore w:w="8" w:type="pct"/>
              <w:trHeight w:val="136"/>
            </w:trPr>
            <w:tc>
              <w:tcPr>
                <w:tcW w:w="4992" w:type="pct"/>
                <w:gridSpan w:val="7"/>
                <w:hideMark/>
              </w:tcPr>
              <w:p w14:paraId="76913FEA" w14:textId="77777777" w:rsidR="002C305D" w:rsidRPr="007D42B8" w:rsidRDefault="00581773" w:rsidP="00266442">
                <w:pPr>
                  <w:pStyle w:val="TableHead"/>
                  <w:rPr>
                    <w:rStyle w:val="GeneralAviation"/>
                    <w:color w:val="auto"/>
                  </w:rPr>
                </w:pPr>
                <w:r w:rsidRPr="007D42B8">
                  <w:rPr>
                    <w:rStyle w:val="GeneralAviation"/>
                    <w:color w:val="auto"/>
                  </w:rPr>
                  <w:t>Subtopic METB 2.1 — Composition and structure</w:t>
                </w:r>
              </w:p>
            </w:tc>
          </w:tr>
          <w:tr w:rsidR="00090094" w14:paraId="4F13EF07" w14:textId="77777777" w:rsidTr="00740666">
            <w:trPr>
              <w:gridBefore w:val="1"/>
              <w:wBefore w:w="8" w:type="pct"/>
              <w:trHeight w:val="567"/>
            </w:trPr>
            <w:tc>
              <w:tcPr>
                <w:tcW w:w="547" w:type="pct"/>
                <w:hideMark/>
              </w:tcPr>
              <w:p w14:paraId="7398AD93"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4347D1D8" w14:textId="77777777" w:rsidR="002C305D" w:rsidRPr="007D42B8" w:rsidRDefault="00581773" w:rsidP="00266442">
                <w:pPr>
                  <w:pStyle w:val="TableNormal0"/>
                  <w:rPr>
                    <w:rStyle w:val="GeneralAviation"/>
                    <w:color w:val="auto"/>
                  </w:rPr>
                </w:pPr>
                <w:r w:rsidRPr="007D42B8">
                  <w:rPr>
                    <w:rStyle w:val="GeneralAviation"/>
                    <w:color w:val="auto"/>
                  </w:rPr>
                  <w:t xml:space="preserve">2.1.1 </w:t>
                </w:r>
              </w:p>
            </w:tc>
            <w:tc>
              <w:tcPr>
                <w:tcW w:w="2088" w:type="pct"/>
                <w:gridSpan w:val="2"/>
                <w:hideMark/>
              </w:tcPr>
              <w:p w14:paraId="354A259C" w14:textId="77777777" w:rsidR="002C305D" w:rsidRPr="007D42B8" w:rsidRDefault="00581773" w:rsidP="00266442">
                <w:pPr>
                  <w:pStyle w:val="TableNormal0"/>
                  <w:rPr>
                    <w:rStyle w:val="GeneralAviation"/>
                    <w:color w:val="auto"/>
                  </w:rPr>
                </w:pPr>
                <w:r w:rsidRPr="007D42B8">
                  <w:rPr>
                    <w:rStyle w:val="GeneralAviation"/>
                    <w:color w:val="auto"/>
                  </w:rPr>
                  <w:t>State the composition and structure of the atmosphere.</w:t>
                </w:r>
              </w:p>
            </w:tc>
            <w:tc>
              <w:tcPr>
                <w:tcW w:w="177" w:type="pct"/>
                <w:gridSpan w:val="2"/>
                <w:hideMark/>
              </w:tcPr>
              <w:p w14:paraId="789198DA"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04A1D278" w14:textId="77777777" w:rsidR="002C305D" w:rsidRPr="007D42B8" w:rsidRDefault="00581773" w:rsidP="00550E43">
                <w:pPr>
                  <w:pStyle w:val="EssentialTraining"/>
                  <w:rPr>
                    <w:rStyle w:val="GeneralAviation"/>
                    <w:color w:val="auto"/>
                  </w:rPr>
                </w:pPr>
                <w:r w:rsidRPr="007D42B8">
                  <w:rPr>
                    <w:rStyle w:val="GeneralAviation"/>
                    <w:color w:val="auto"/>
                  </w:rPr>
                  <w:t>Gases, layers</w:t>
                </w:r>
              </w:p>
            </w:tc>
          </w:tr>
          <w:tr w:rsidR="00090094" w14:paraId="70A2664E" w14:textId="77777777" w:rsidTr="00740666">
            <w:trPr>
              <w:gridBefore w:val="1"/>
              <w:wBefore w:w="8" w:type="pct"/>
              <w:trHeight w:val="567"/>
            </w:trPr>
            <w:tc>
              <w:tcPr>
                <w:tcW w:w="547" w:type="pct"/>
                <w:hideMark/>
              </w:tcPr>
              <w:p w14:paraId="4AC5CA8A"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0F7F8A9" w14:textId="77777777" w:rsidR="002C305D" w:rsidRPr="007D42B8" w:rsidRDefault="00581773" w:rsidP="00266442">
                <w:pPr>
                  <w:pStyle w:val="TableNormal0"/>
                  <w:rPr>
                    <w:rStyle w:val="GeneralAviation"/>
                    <w:color w:val="auto"/>
                  </w:rPr>
                </w:pPr>
                <w:r w:rsidRPr="007D42B8">
                  <w:rPr>
                    <w:rStyle w:val="GeneralAviation"/>
                    <w:color w:val="auto"/>
                  </w:rPr>
                  <w:t xml:space="preserve">2.1.2 </w:t>
                </w:r>
              </w:p>
            </w:tc>
            <w:tc>
              <w:tcPr>
                <w:tcW w:w="2088" w:type="pct"/>
                <w:gridSpan w:val="2"/>
                <w:hideMark/>
              </w:tcPr>
              <w:p w14:paraId="640B2DC7" w14:textId="77777777" w:rsidR="002C305D" w:rsidRPr="007D42B8" w:rsidRDefault="00581773" w:rsidP="00266442">
                <w:pPr>
                  <w:pStyle w:val="TableNormal0"/>
                  <w:rPr>
                    <w:rStyle w:val="GeneralAviation"/>
                    <w:color w:val="auto"/>
                  </w:rPr>
                </w:pPr>
                <w:r w:rsidRPr="007D42B8">
                  <w:rPr>
                    <w:rStyle w:val="GeneralAviation"/>
                    <w:color w:val="auto"/>
                  </w:rPr>
                  <w:t>Describe the basic characteristics of the atmospheric parameters measured.</w:t>
                </w:r>
              </w:p>
            </w:tc>
            <w:tc>
              <w:tcPr>
                <w:tcW w:w="177" w:type="pct"/>
                <w:gridSpan w:val="2"/>
                <w:hideMark/>
              </w:tcPr>
              <w:p w14:paraId="1BE828F3"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3477BD35" w14:textId="77777777" w:rsidR="002C305D" w:rsidRPr="007D42B8" w:rsidRDefault="00581773" w:rsidP="00550E43">
                <w:pPr>
                  <w:pStyle w:val="EssentialTraining"/>
                  <w:rPr>
                    <w:rStyle w:val="GeneralAviation"/>
                    <w:color w:val="auto"/>
                  </w:rPr>
                </w:pPr>
                <w:r w:rsidRPr="007D42B8">
                  <w:rPr>
                    <w:rStyle w:val="GeneralAviation"/>
                    <w:color w:val="auto"/>
                  </w:rPr>
                  <w:t>Temperature, pressure, wind, humidity, density</w:t>
                </w:r>
              </w:p>
            </w:tc>
          </w:tr>
          <w:tr w:rsidR="00090094" w14:paraId="30D370E9" w14:textId="77777777" w:rsidTr="00740666">
            <w:trPr>
              <w:gridBefore w:val="1"/>
              <w:wBefore w:w="8" w:type="pct"/>
              <w:trHeight w:val="567"/>
            </w:trPr>
            <w:tc>
              <w:tcPr>
                <w:tcW w:w="547" w:type="pct"/>
                <w:hideMark/>
              </w:tcPr>
              <w:p w14:paraId="213BA630"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08634FFD" w14:textId="77777777" w:rsidR="002C305D" w:rsidRPr="007D42B8" w:rsidRDefault="00581773" w:rsidP="00266442">
                <w:pPr>
                  <w:pStyle w:val="TableNormal0"/>
                  <w:rPr>
                    <w:rStyle w:val="GeneralAviation"/>
                    <w:color w:val="auto"/>
                  </w:rPr>
                </w:pPr>
                <w:r w:rsidRPr="007D42B8">
                  <w:rPr>
                    <w:rStyle w:val="GeneralAviation"/>
                    <w:color w:val="auto"/>
                  </w:rPr>
                  <w:t xml:space="preserve">2.1.3 </w:t>
                </w:r>
              </w:p>
            </w:tc>
            <w:tc>
              <w:tcPr>
                <w:tcW w:w="2088" w:type="pct"/>
                <w:gridSpan w:val="2"/>
                <w:hideMark/>
              </w:tcPr>
              <w:p w14:paraId="65005A80" w14:textId="77777777" w:rsidR="002C305D" w:rsidRPr="007D42B8" w:rsidRDefault="00581773" w:rsidP="00266442">
                <w:pPr>
                  <w:pStyle w:val="TableNormal0"/>
                  <w:rPr>
                    <w:rStyle w:val="GeneralAviation"/>
                    <w:color w:val="auto"/>
                  </w:rPr>
                </w:pPr>
                <w:r w:rsidRPr="007D42B8">
                  <w:rPr>
                    <w:rStyle w:val="GeneralAviation"/>
                    <w:color w:val="auto"/>
                  </w:rPr>
                  <w:t>List the tools used for the collection of meteorological data.</w:t>
                </w:r>
              </w:p>
            </w:tc>
            <w:tc>
              <w:tcPr>
                <w:tcW w:w="177" w:type="pct"/>
                <w:gridSpan w:val="2"/>
                <w:hideMark/>
              </w:tcPr>
              <w:p w14:paraId="599CC62D"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6E6B98D7" w14:textId="77777777" w:rsidR="002C305D" w:rsidRPr="007D42B8" w:rsidRDefault="00581773" w:rsidP="00266442">
                <w:pPr>
                  <w:pStyle w:val="TableNormal0"/>
                  <w:rPr>
                    <w:rStyle w:val="GeneralAviation"/>
                    <w:i/>
                    <w:iCs/>
                    <w:color w:val="auto"/>
                  </w:rPr>
                </w:pPr>
                <w:r w:rsidRPr="007D42B8">
                  <w:rPr>
                    <w:rStyle w:val="GeneralAviation"/>
                    <w:i/>
                    <w:iCs/>
                    <w:color w:val="auto"/>
                  </w:rPr>
                  <w:t>Optional content: barometer, thermometer, ceilometer, anemometer, weather balloons, transmissometer, radar, satellites, etc.</w:t>
                </w:r>
              </w:p>
            </w:tc>
          </w:tr>
          <w:tr w:rsidR="00090094" w14:paraId="0DE93CE7" w14:textId="77777777" w:rsidTr="00740666">
            <w:trPr>
              <w:gridBefore w:val="1"/>
              <w:wBefore w:w="8" w:type="pct"/>
              <w:trHeight w:val="21"/>
            </w:trPr>
            <w:tc>
              <w:tcPr>
                <w:tcW w:w="4992" w:type="pct"/>
                <w:gridSpan w:val="7"/>
                <w:hideMark/>
              </w:tcPr>
              <w:p w14:paraId="3A9F5769" w14:textId="77777777" w:rsidR="002C305D" w:rsidRPr="007D42B8" w:rsidRDefault="00581773" w:rsidP="00266442">
                <w:pPr>
                  <w:pStyle w:val="TableHead"/>
                  <w:rPr>
                    <w:rStyle w:val="GeneralAviation"/>
                    <w:color w:val="auto"/>
                  </w:rPr>
                </w:pPr>
                <w:r w:rsidRPr="007D42B8">
                  <w:rPr>
                    <w:rStyle w:val="GeneralAviation"/>
                    <w:color w:val="auto"/>
                  </w:rPr>
                  <w:t>Subtopic METB 2.2 — Standard atmosphere</w:t>
                </w:r>
              </w:p>
            </w:tc>
          </w:tr>
          <w:tr w:rsidR="00090094" w14:paraId="6CEB5CD9" w14:textId="77777777" w:rsidTr="00740666">
            <w:trPr>
              <w:gridBefore w:val="1"/>
              <w:wBefore w:w="8" w:type="pct"/>
              <w:trHeight w:val="567"/>
            </w:trPr>
            <w:tc>
              <w:tcPr>
                <w:tcW w:w="547" w:type="pct"/>
                <w:hideMark/>
              </w:tcPr>
              <w:p w14:paraId="47D210A8"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60D5D359" w14:textId="77777777" w:rsidR="002C305D" w:rsidRPr="007D42B8" w:rsidRDefault="00581773" w:rsidP="00266442">
                <w:pPr>
                  <w:pStyle w:val="TableNormal0"/>
                  <w:rPr>
                    <w:rStyle w:val="GeneralAviation"/>
                    <w:color w:val="auto"/>
                  </w:rPr>
                </w:pPr>
                <w:r w:rsidRPr="007D42B8">
                  <w:rPr>
                    <w:rStyle w:val="GeneralAviation"/>
                    <w:color w:val="auto"/>
                  </w:rPr>
                  <w:t xml:space="preserve">2.2.1 </w:t>
                </w:r>
              </w:p>
            </w:tc>
            <w:tc>
              <w:tcPr>
                <w:tcW w:w="2088" w:type="pct"/>
                <w:gridSpan w:val="2"/>
                <w:hideMark/>
              </w:tcPr>
              <w:p w14:paraId="0619E0C4" w14:textId="77777777" w:rsidR="002C305D" w:rsidRPr="007D42B8" w:rsidRDefault="00581773" w:rsidP="00266442">
                <w:pPr>
                  <w:pStyle w:val="TableNormal0"/>
                  <w:rPr>
                    <w:rStyle w:val="GeneralAviation"/>
                    <w:color w:val="auto"/>
                  </w:rPr>
                </w:pPr>
                <w:r w:rsidRPr="007D42B8">
                  <w:rPr>
                    <w:rStyle w:val="GeneralAviation"/>
                    <w:color w:val="auto"/>
                  </w:rPr>
                  <w:t>Describe the elements of the International Standard Atmosphere (ISA).</w:t>
                </w:r>
              </w:p>
            </w:tc>
            <w:tc>
              <w:tcPr>
                <w:tcW w:w="177" w:type="pct"/>
                <w:gridSpan w:val="2"/>
                <w:hideMark/>
              </w:tcPr>
              <w:p w14:paraId="29D0741B"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3D02EC6D" w14:textId="77777777" w:rsidR="002C305D" w:rsidRPr="007D42B8" w:rsidRDefault="00581773" w:rsidP="00550E43">
                <w:pPr>
                  <w:pStyle w:val="EssentialTraining"/>
                  <w:rPr>
                    <w:rStyle w:val="GeneralAviation"/>
                    <w:color w:val="auto"/>
                  </w:rPr>
                </w:pPr>
                <w:r w:rsidRPr="007D42B8">
                  <w:rPr>
                    <w:rStyle w:val="GeneralAviation"/>
                    <w:color w:val="auto"/>
                  </w:rPr>
                  <w:t>Temperature, pressure, density</w:t>
                </w:r>
              </w:p>
              <w:p w14:paraId="3434E96A" w14:textId="77777777" w:rsidR="002C305D" w:rsidRPr="007D42B8" w:rsidRDefault="002C305D" w:rsidP="00266442">
                <w:pPr>
                  <w:pStyle w:val="TableNormal0"/>
                  <w:rPr>
                    <w:rStyle w:val="GeneralAviation"/>
                    <w:color w:val="auto"/>
                  </w:rPr>
                </w:pPr>
              </w:p>
            </w:tc>
          </w:tr>
          <w:tr w:rsidR="00090094" w14:paraId="56A8F9D3" w14:textId="77777777" w:rsidTr="00740666">
            <w:trPr>
              <w:gridBefore w:val="1"/>
              <w:wBefore w:w="8" w:type="pct"/>
              <w:trHeight w:val="567"/>
            </w:trPr>
            <w:tc>
              <w:tcPr>
                <w:tcW w:w="547" w:type="pct"/>
                <w:hideMark/>
              </w:tcPr>
              <w:p w14:paraId="1C55ECC4"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768DF77" w14:textId="77777777" w:rsidR="002C305D" w:rsidRPr="007D42B8" w:rsidRDefault="00581773" w:rsidP="00266442">
                <w:pPr>
                  <w:pStyle w:val="TableNormal0"/>
                  <w:rPr>
                    <w:rStyle w:val="GeneralAviation"/>
                    <w:color w:val="auto"/>
                  </w:rPr>
                </w:pPr>
                <w:r w:rsidRPr="007D42B8">
                  <w:rPr>
                    <w:rStyle w:val="GeneralAviation"/>
                    <w:color w:val="auto"/>
                  </w:rPr>
                  <w:t xml:space="preserve">2.2.2 </w:t>
                </w:r>
              </w:p>
            </w:tc>
            <w:tc>
              <w:tcPr>
                <w:tcW w:w="2088" w:type="pct"/>
                <w:gridSpan w:val="2"/>
                <w:hideMark/>
              </w:tcPr>
              <w:p w14:paraId="7D519DE9" w14:textId="77777777" w:rsidR="002C305D" w:rsidRDefault="00581773" w:rsidP="00266442">
                <w:pPr>
                  <w:pStyle w:val="TableNormal0"/>
                  <w:rPr>
                    <w:rStyle w:val="GeneralAviation"/>
                    <w:color w:val="auto"/>
                  </w:rPr>
                </w:pPr>
                <w:r w:rsidRPr="007D42B8">
                  <w:rPr>
                    <w:rStyle w:val="GeneralAviation"/>
                    <w:color w:val="auto"/>
                  </w:rPr>
                  <w:t xml:space="preserve">State the reasons why the ISA has been defined. </w:t>
                </w:r>
              </w:p>
              <w:p w14:paraId="3F23F100" w14:textId="77777777" w:rsidR="007D42B8" w:rsidRDefault="007D42B8" w:rsidP="00266442">
                <w:pPr>
                  <w:pStyle w:val="TableNormal0"/>
                  <w:rPr>
                    <w:rStyle w:val="GeneralAviation"/>
                    <w:color w:val="auto"/>
                  </w:rPr>
                </w:pPr>
              </w:p>
              <w:p w14:paraId="60E1627E" w14:textId="77777777" w:rsidR="007D42B8" w:rsidRPr="007D42B8" w:rsidRDefault="007D42B8" w:rsidP="00266442">
                <w:pPr>
                  <w:pStyle w:val="TableNormal0"/>
                  <w:rPr>
                    <w:rStyle w:val="GeneralAviation"/>
                    <w:color w:val="auto"/>
                  </w:rPr>
                </w:pPr>
              </w:p>
            </w:tc>
            <w:tc>
              <w:tcPr>
                <w:tcW w:w="177" w:type="pct"/>
                <w:gridSpan w:val="2"/>
                <w:hideMark/>
              </w:tcPr>
              <w:p w14:paraId="418C5F47"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41300906" w14:textId="77777777" w:rsidR="002C305D" w:rsidRPr="007D42B8" w:rsidRDefault="002C305D" w:rsidP="00266442">
                <w:pPr>
                  <w:pStyle w:val="TableNormal0"/>
                  <w:rPr>
                    <w:rStyle w:val="GeneralAviation"/>
                    <w:color w:val="auto"/>
                  </w:rPr>
                </w:pPr>
              </w:p>
              <w:p w14:paraId="6AD70A09" w14:textId="77777777" w:rsidR="002C305D" w:rsidRPr="007D42B8" w:rsidRDefault="002C305D" w:rsidP="00266442">
                <w:pPr>
                  <w:pStyle w:val="TableNormal0"/>
                  <w:rPr>
                    <w:rStyle w:val="GeneralAviation"/>
                    <w:color w:val="auto"/>
                  </w:rPr>
                </w:pPr>
              </w:p>
            </w:tc>
          </w:tr>
          <w:tr w:rsidR="00090094" w14:paraId="24671A28" w14:textId="77777777" w:rsidTr="00740666">
            <w:trPr>
              <w:gridBefore w:val="1"/>
              <w:wBefore w:w="8" w:type="pct"/>
              <w:trHeight w:val="21"/>
            </w:trPr>
            <w:tc>
              <w:tcPr>
                <w:tcW w:w="4992" w:type="pct"/>
                <w:gridSpan w:val="7"/>
                <w:hideMark/>
              </w:tcPr>
              <w:p w14:paraId="2B84E58D" w14:textId="77777777" w:rsidR="002C305D" w:rsidRPr="007D42B8" w:rsidRDefault="00581773" w:rsidP="00266442">
                <w:pPr>
                  <w:pStyle w:val="TableHead"/>
                  <w:rPr>
                    <w:rStyle w:val="GeneralAviation"/>
                    <w:color w:val="auto"/>
                  </w:rPr>
                </w:pPr>
                <w:r w:rsidRPr="007D42B8">
                  <w:rPr>
                    <w:rStyle w:val="GeneralAviation"/>
                    <w:color w:val="auto"/>
                  </w:rPr>
                  <w:t>Subtopic METB 2.3 — Heat and temperature</w:t>
                </w:r>
              </w:p>
            </w:tc>
          </w:tr>
          <w:tr w:rsidR="007D42B8" w:rsidRPr="007D42B8" w14:paraId="49A3F0E4" w14:textId="77777777" w:rsidTr="00740666">
            <w:trPr>
              <w:gridBefore w:val="1"/>
              <w:wBefore w:w="8" w:type="pct"/>
              <w:trHeight w:val="567"/>
            </w:trPr>
            <w:tc>
              <w:tcPr>
                <w:tcW w:w="547" w:type="pct"/>
                <w:hideMark/>
              </w:tcPr>
              <w:p w14:paraId="22633265"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52911991" w14:textId="77777777" w:rsidR="002C305D" w:rsidRPr="007D42B8" w:rsidRDefault="00581773" w:rsidP="00266442">
                <w:pPr>
                  <w:pStyle w:val="TableNormal0"/>
                  <w:rPr>
                    <w:rStyle w:val="GeneralAviation"/>
                    <w:color w:val="auto"/>
                  </w:rPr>
                </w:pPr>
                <w:r w:rsidRPr="007D42B8">
                  <w:rPr>
                    <w:rStyle w:val="GeneralAviation"/>
                    <w:color w:val="auto"/>
                  </w:rPr>
                  <w:t xml:space="preserve">2.3.1 </w:t>
                </w:r>
              </w:p>
            </w:tc>
            <w:tc>
              <w:tcPr>
                <w:tcW w:w="2088" w:type="pct"/>
                <w:gridSpan w:val="2"/>
                <w:hideMark/>
              </w:tcPr>
              <w:p w14:paraId="238EB774" w14:textId="77777777" w:rsidR="002C305D" w:rsidRPr="007D42B8" w:rsidRDefault="00581773" w:rsidP="00266442">
                <w:pPr>
                  <w:pStyle w:val="TableNormal0"/>
                  <w:rPr>
                    <w:rStyle w:val="GeneralAviation"/>
                    <w:color w:val="auto"/>
                  </w:rPr>
                </w:pPr>
                <w:r w:rsidRPr="007D42B8">
                  <w:rPr>
                    <w:rStyle w:val="GeneralAviation"/>
                    <w:color w:val="auto"/>
                  </w:rPr>
                  <w:t>Define the processes by which heat is transferred and how the atmosphere is heated.</w:t>
                </w:r>
              </w:p>
            </w:tc>
            <w:tc>
              <w:tcPr>
                <w:tcW w:w="177" w:type="pct"/>
                <w:gridSpan w:val="2"/>
                <w:hideMark/>
              </w:tcPr>
              <w:p w14:paraId="3520A692"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40A3092E" w14:textId="77777777" w:rsidR="002C305D" w:rsidRPr="007D42B8" w:rsidRDefault="00581773" w:rsidP="00550E43">
                <w:pPr>
                  <w:pStyle w:val="EssentialTraining"/>
                  <w:rPr>
                    <w:rStyle w:val="GeneralAviation"/>
                    <w:color w:val="auto"/>
                  </w:rPr>
                </w:pPr>
                <w:r w:rsidRPr="007D42B8">
                  <w:rPr>
                    <w:rStyle w:val="GeneralAviation"/>
                    <w:color w:val="auto"/>
                  </w:rPr>
                  <w:t>Radiation, convection, advection, conduction, water cycle</w:t>
                </w:r>
              </w:p>
            </w:tc>
          </w:tr>
          <w:tr w:rsidR="007D42B8" w:rsidRPr="007D42B8" w14:paraId="1CCC0A8F" w14:textId="77777777" w:rsidTr="00740666">
            <w:trPr>
              <w:gridBefore w:val="1"/>
              <w:wBefore w:w="8" w:type="pct"/>
              <w:trHeight w:val="567"/>
            </w:trPr>
            <w:tc>
              <w:tcPr>
                <w:tcW w:w="547" w:type="pct"/>
                <w:hideMark/>
              </w:tcPr>
              <w:p w14:paraId="315D4A19"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62F070CE" w14:textId="77777777" w:rsidR="002C305D" w:rsidRPr="007D42B8" w:rsidRDefault="00581773" w:rsidP="00266442">
                <w:pPr>
                  <w:pStyle w:val="TableNormal0"/>
                  <w:rPr>
                    <w:rStyle w:val="GeneralAviation"/>
                    <w:color w:val="auto"/>
                  </w:rPr>
                </w:pPr>
                <w:r w:rsidRPr="007D42B8">
                  <w:rPr>
                    <w:rStyle w:val="GeneralAviation"/>
                    <w:color w:val="auto"/>
                  </w:rPr>
                  <w:t xml:space="preserve">2.3.2 </w:t>
                </w:r>
              </w:p>
            </w:tc>
            <w:tc>
              <w:tcPr>
                <w:tcW w:w="2088" w:type="pct"/>
                <w:gridSpan w:val="2"/>
                <w:hideMark/>
              </w:tcPr>
              <w:p w14:paraId="3D2472DE" w14:textId="77777777" w:rsidR="002C305D" w:rsidRPr="007D42B8" w:rsidRDefault="00581773" w:rsidP="00266442">
                <w:pPr>
                  <w:pStyle w:val="TableNormal0"/>
                  <w:rPr>
                    <w:rStyle w:val="GeneralAviation"/>
                    <w:color w:val="auto"/>
                  </w:rPr>
                </w:pPr>
                <w:r w:rsidRPr="007D42B8">
                  <w:rPr>
                    <w:rStyle w:val="GeneralAviation"/>
                    <w:color w:val="auto"/>
                  </w:rPr>
                  <w:t>Describe how temperature varies.</w:t>
                </w:r>
              </w:p>
            </w:tc>
            <w:tc>
              <w:tcPr>
                <w:tcW w:w="177" w:type="pct"/>
                <w:gridSpan w:val="2"/>
                <w:hideMark/>
              </w:tcPr>
              <w:p w14:paraId="3A5774EF"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482DB6D6" w14:textId="77777777" w:rsidR="002C305D" w:rsidRPr="007D42B8" w:rsidRDefault="00581773" w:rsidP="00550E43">
                <w:pPr>
                  <w:pStyle w:val="EssentialTraining"/>
                  <w:rPr>
                    <w:rStyle w:val="GeneralAviation"/>
                    <w:color w:val="auto"/>
                  </w:rPr>
                </w:pPr>
                <w:r w:rsidRPr="007D42B8">
                  <w:rPr>
                    <w:rStyle w:val="GeneralAviation"/>
                    <w:color w:val="auto"/>
                  </w:rPr>
                  <w:t>Adiabatic processes, lapse rates, stability, instability</w:t>
                </w:r>
              </w:p>
            </w:tc>
          </w:tr>
          <w:tr w:rsidR="007D42B8" w:rsidRPr="007D42B8" w14:paraId="0A7F2D09" w14:textId="77777777" w:rsidTr="00740666">
            <w:trPr>
              <w:gridBefore w:val="1"/>
              <w:wBefore w:w="8" w:type="pct"/>
              <w:trHeight w:val="567"/>
            </w:trPr>
            <w:tc>
              <w:tcPr>
                <w:tcW w:w="547" w:type="pct"/>
                <w:hideMark/>
              </w:tcPr>
              <w:p w14:paraId="5ABDC91E"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3DD97471" w14:textId="77777777" w:rsidR="002C305D" w:rsidRPr="007D42B8" w:rsidRDefault="00581773" w:rsidP="00266442">
                <w:pPr>
                  <w:pStyle w:val="TableNormal0"/>
                  <w:rPr>
                    <w:rStyle w:val="GeneralAviation"/>
                    <w:color w:val="auto"/>
                  </w:rPr>
                </w:pPr>
                <w:r w:rsidRPr="007D42B8">
                  <w:rPr>
                    <w:rStyle w:val="GeneralAviation"/>
                    <w:color w:val="auto"/>
                  </w:rPr>
                  <w:t xml:space="preserve">2.3.3 </w:t>
                </w:r>
              </w:p>
            </w:tc>
            <w:tc>
              <w:tcPr>
                <w:tcW w:w="2088" w:type="pct"/>
                <w:gridSpan w:val="2"/>
                <w:hideMark/>
              </w:tcPr>
              <w:p w14:paraId="5A54E625" w14:textId="77777777" w:rsidR="002C305D" w:rsidRDefault="00581773" w:rsidP="00266442">
                <w:pPr>
                  <w:pStyle w:val="TableNormal0"/>
                  <w:rPr>
                    <w:rStyle w:val="GeneralAviation"/>
                    <w:color w:val="auto"/>
                  </w:rPr>
                </w:pPr>
                <w:r w:rsidRPr="007D42B8">
                  <w:rPr>
                    <w:rStyle w:val="GeneralAviation"/>
                    <w:color w:val="auto"/>
                  </w:rPr>
                  <w:t>State the influencing factors on surface temperature.</w:t>
                </w:r>
              </w:p>
              <w:p w14:paraId="060E0425" w14:textId="77777777" w:rsidR="001F6581" w:rsidRDefault="001F6581" w:rsidP="00266442">
                <w:pPr>
                  <w:pStyle w:val="TableNormal0"/>
                  <w:rPr>
                    <w:rStyle w:val="GeneralAviation"/>
                    <w:color w:val="auto"/>
                  </w:rPr>
                </w:pPr>
              </w:p>
              <w:p w14:paraId="62C1A5BA" w14:textId="77777777" w:rsidR="001F6581" w:rsidRDefault="001F6581" w:rsidP="00266442">
                <w:pPr>
                  <w:pStyle w:val="TableNormal0"/>
                  <w:rPr>
                    <w:rStyle w:val="GeneralAviation"/>
                    <w:color w:val="auto"/>
                  </w:rPr>
                </w:pPr>
              </w:p>
              <w:p w14:paraId="39FFC9CE" w14:textId="77777777" w:rsidR="001F6581" w:rsidRPr="007D42B8" w:rsidRDefault="001F6581" w:rsidP="00266442">
                <w:pPr>
                  <w:pStyle w:val="TableNormal0"/>
                  <w:rPr>
                    <w:rStyle w:val="GeneralAviation"/>
                    <w:color w:val="auto"/>
                  </w:rPr>
                </w:pPr>
              </w:p>
            </w:tc>
            <w:tc>
              <w:tcPr>
                <w:tcW w:w="177" w:type="pct"/>
                <w:gridSpan w:val="2"/>
                <w:hideMark/>
              </w:tcPr>
              <w:p w14:paraId="24EDB9A1"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4EF72E81" w14:textId="77777777" w:rsidR="002C305D" w:rsidRPr="007D42B8" w:rsidRDefault="002C305D" w:rsidP="00266442">
                <w:pPr>
                  <w:pStyle w:val="TableNormal0"/>
                  <w:rPr>
                    <w:rStyle w:val="GeneralAviation"/>
                    <w:color w:val="auto"/>
                  </w:rPr>
                </w:pPr>
              </w:p>
              <w:p w14:paraId="7BBFDC9B" w14:textId="77777777" w:rsidR="002C305D" w:rsidRPr="007D42B8" w:rsidRDefault="002C305D" w:rsidP="00266442">
                <w:pPr>
                  <w:pStyle w:val="TableNormal0"/>
                  <w:rPr>
                    <w:rStyle w:val="GeneralAviation"/>
                    <w:color w:val="auto"/>
                  </w:rPr>
                </w:pPr>
              </w:p>
            </w:tc>
          </w:tr>
          <w:tr w:rsidR="007D42B8" w:rsidRPr="007D42B8" w14:paraId="37C93CF6" w14:textId="77777777" w:rsidTr="00740666">
            <w:trPr>
              <w:gridBefore w:val="1"/>
              <w:wBefore w:w="8" w:type="pct"/>
              <w:trHeight w:val="21"/>
            </w:trPr>
            <w:tc>
              <w:tcPr>
                <w:tcW w:w="4992" w:type="pct"/>
                <w:gridSpan w:val="7"/>
                <w:hideMark/>
              </w:tcPr>
              <w:p w14:paraId="4BEF5629" w14:textId="77777777" w:rsidR="002C305D" w:rsidRPr="007D42B8" w:rsidRDefault="00581773" w:rsidP="00266442">
                <w:pPr>
                  <w:pStyle w:val="TableHead"/>
                  <w:rPr>
                    <w:rStyle w:val="GeneralAviation"/>
                    <w:color w:val="auto"/>
                  </w:rPr>
                </w:pPr>
                <w:r w:rsidRPr="007D42B8">
                  <w:rPr>
                    <w:rStyle w:val="GeneralAviation"/>
                    <w:color w:val="auto"/>
                  </w:rPr>
                  <w:lastRenderedPageBreak/>
                  <w:t>Subtopic METB 2.4 — Water in the atmosphere</w:t>
                </w:r>
              </w:p>
            </w:tc>
          </w:tr>
          <w:tr w:rsidR="007D42B8" w:rsidRPr="007D42B8" w14:paraId="65AB83CC" w14:textId="77777777" w:rsidTr="00740666">
            <w:trPr>
              <w:gridBefore w:val="1"/>
              <w:wBefore w:w="8" w:type="pct"/>
              <w:trHeight w:val="567"/>
            </w:trPr>
            <w:tc>
              <w:tcPr>
                <w:tcW w:w="547" w:type="pct"/>
                <w:hideMark/>
              </w:tcPr>
              <w:p w14:paraId="3E346995"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7BC34627" w14:textId="77777777" w:rsidR="002C305D" w:rsidRPr="007D42B8" w:rsidRDefault="00581773" w:rsidP="00266442">
                <w:pPr>
                  <w:pStyle w:val="TableNormal0"/>
                  <w:rPr>
                    <w:rStyle w:val="GeneralAviation"/>
                    <w:color w:val="auto"/>
                  </w:rPr>
                </w:pPr>
                <w:r w:rsidRPr="007D42B8">
                  <w:rPr>
                    <w:rStyle w:val="GeneralAviation"/>
                    <w:color w:val="auto"/>
                  </w:rPr>
                  <w:t xml:space="preserve">2.4.1 </w:t>
                </w:r>
              </w:p>
            </w:tc>
            <w:tc>
              <w:tcPr>
                <w:tcW w:w="2088" w:type="pct"/>
                <w:gridSpan w:val="2"/>
                <w:hideMark/>
              </w:tcPr>
              <w:p w14:paraId="0D673BE2" w14:textId="77777777" w:rsidR="002C305D" w:rsidRPr="007D42B8" w:rsidRDefault="00581773" w:rsidP="00266442">
                <w:pPr>
                  <w:pStyle w:val="TableNormal0"/>
                  <w:rPr>
                    <w:rStyle w:val="GeneralAviation"/>
                    <w:color w:val="auto"/>
                  </w:rPr>
                </w:pPr>
                <w:r w:rsidRPr="007D42B8">
                  <w:rPr>
                    <w:rStyle w:val="GeneralAviation"/>
                    <w:color w:val="auto"/>
                  </w:rPr>
                  <w:t>Differentiate between the different processes related to atmospheric moisture.</w:t>
                </w:r>
              </w:p>
            </w:tc>
            <w:tc>
              <w:tcPr>
                <w:tcW w:w="177" w:type="pct"/>
                <w:gridSpan w:val="2"/>
                <w:hideMark/>
              </w:tcPr>
              <w:p w14:paraId="4C710E5D"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2840E7A5" w14:textId="77777777" w:rsidR="002C305D" w:rsidRPr="007D42B8" w:rsidRDefault="00581773" w:rsidP="00550E43">
                <w:pPr>
                  <w:pStyle w:val="EssentialTraining"/>
                  <w:rPr>
                    <w:rStyle w:val="GeneralAviation"/>
                    <w:color w:val="auto"/>
                  </w:rPr>
                </w:pPr>
                <w:r w:rsidRPr="007D42B8">
                  <w:rPr>
                    <w:rStyle w:val="GeneralAviation"/>
                    <w:color w:val="auto"/>
                  </w:rPr>
                  <w:t>Condensation, evaporation, sublimation, saturation</w:t>
                </w:r>
              </w:p>
              <w:p w14:paraId="5D0360F5" w14:textId="77777777" w:rsidR="002C305D" w:rsidRPr="007D42B8" w:rsidRDefault="002C305D" w:rsidP="00266442">
                <w:pPr>
                  <w:pStyle w:val="TableNormal0"/>
                  <w:rPr>
                    <w:rStyle w:val="GeneralAviation"/>
                    <w:color w:val="auto"/>
                  </w:rPr>
                </w:pPr>
              </w:p>
            </w:tc>
          </w:tr>
          <w:tr w:rsidR="007D42B8" w:rsidRPr="007D42B8" w14:paraId="58958B47" w14:textId="77777777" w:rsidTr="00740666">
            <w:trPr>
              <w:gridBefore w:val="1"/>
              <w:wBefore w:w="8" w:type="pct"/>
              <w:trHeight w:val="567"/>
            </w:trPr>
            <w:tc>
              <w:tcPr>
                <w:tcW w:w="547" w:type="pct"/>
                <w:hideMark/>
              </w:tcPr>
              <w:p w14:paraId="7FEC1F6B"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07E44CF" w14:textId="77777777" w:rsidR="002C305D" w:rsidRPr="007D42B8" w:rsidRDefault="00581773" w:rsidP="00266442">
                <w:pPr>
                  <w:pStyle w:val="TableNormal0"/>
                  <w:rPr>
                    <w:rStyle w:val="GeneralAviation"/>
                    <w:color w:val="auto"/>
                  </w:rPr>
                </w:pPr>
                <w:r w:rsidRPr="007D42B8">
                  <w:rPr>
                    <w:rStyle w:val="GeneralAviation"/>
                    <w:color w:val="auto"/>
                  </w:rPr>
                  <w:t xml:space="preserve">2.4.2 </w:t>
                </w:r>
              </w:p>
            </w:tc>
            <w:tc>
              <w:tcPr>
                <w:tcW w:w="2088" w:type="pct"/>
                <w:gridSpan w:val="2"/>
                <w:hideMark/>
              </w:tcPr>
              <w:p w14:paraId="27227345" w14:textId="77777777" w:rsidR="002C305D" w:rsidRPr="007D42B8" w:rsidRDefault="00581773" w:rsidP="00266442">
                <w:pPr>
                  <w:pStyle w:val="TableNormal0"/>
                  <w:rPr>
                    <w:rStyle w:val="GeneralAviation"/>
                    <w:color w:val="auto"/>
                  </w:rPr>
                </w:pPr>
                <w:r w:rsidRPr="007D42B8">
                  <w:rPr>
                    <w:rStyle w:val="GeneralAviation"/>
                    <w:color w:val="auto"/>
                  </w:rPr>
                  <w:t>Characterise relative humidity, dew point and latent heat.</w:t>
                </w:r>
              </w:p>
            </w:tc>
            <w:tc>
              <w:tcPr>
                <w:tcW w:w="177" w:type="pct"/>
                <w:gridSpan w:val="2"/>
                <w:hideMark/>
              </w:tcPr>
              <w:p w14:paraId="6FACEF23"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585F0015" w14:textId="77777777" w:rsidR="002C305D" w:rsidRPr="007D42B8" w:rsidRDefault="002C305D" w:rsidP="00266442">
                <w:pPr>
                  <w:pStyle w:val="TableNormal0"/>
                  <w:rPr>
                    <w:rStyle w:val="GeneralAviation"/>
                    <w:color w:val="auto"/>
                  </w:rPr>
                </w:pPr>
              </w:p>
              <w:p w14:paraId="4F9314E6" w14:textId="77777777" w:rsidR="002C305D" w:rsidRPr="007D42B8" w:rsidRDefault="002C305D" w:rsidP="00266442">
                <w:pPr>
                  <w:pStyle w:val="TableNormal0"/>
                  <w:rPr>
                    <w:rStyle w:val="GeneralAviation"/>
                    <w:color w:val="auto"/>
                  </w:rPr>
                </w:pPr>
              </w:p>
            </w:tc>
          </w:tr>
          <w:tr w:rsidR="00090094" w14:paraId="1ACB92F0" w14:textId="77777777" w:rsidTr="00740666">
            <w:trPr>
              <w:gridBefore w:val="1"/>
              <w:wBefore w:w="8" w:type="pct"/>
              <w:trHeight w:val="21"/>
            </w:trPr>
            <w:tc>
              <w:tcPr>
                <w:tcW w:w="4992" w:type="pct"/>
                <w:gridSpan w:val="7"/>
                <w:hideMark/>
              </w:tcPr>
              <w:p w14:paraId="7C0D06D2" w14:textId="77777777" w:rsidR="002C305D" w:rsidRPr="007D42B8" w:rsidRDefault="00581773" w:rsidP="00266442">
                <w:pPr>
                  <w:pStyle w:val="TableHead"/>
                  <w:rPr>
                    <w:rStyle w:val="GeneralAviation"/>
                    <w:color w:val="auto"/>
                  </w:rPr>
                </w:pPr>
                <w:r w:rsidRPr="007D42B8">
                  <w:rPr>
                    <w:rStyle w:val="GeneralAviation"/>
                    <w:color w:val="auto"/>
                  </w:rPr>
                  <w:t>Subtopic METB 2.5 — Air pressure</w:t>
                </w:r>
              </w:p>
            </w:tc>
          </w:tr>
          <w:tr w:rsidR="00090094" w14:paraId="44803B53" w14:textId="77777777" w:rsidTr="00740666">
            <w:trPr>
              <w:gridBefore w:val="1"/>
              <w:wBefore w:w="8" w:type="pct"/>
              <w:trHeight w:val="567"/>
            </w:trPr>
            <w:tc>
              <w:tcPr>
                <w:tcW w:w="547" w:type="pct"/>
                <w:hideMark/>
              </w:tcPr>
              <w:p w14:paraId="0ED0C35A"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79E31614" w14:textId="77777777" w:rsidR="002C305D" w:rsidRPr="007D42B8" w:rsidRDefault="00581773" w:rsidP="00266442">
                <w:pPr>
                  <w:pStyle w:val="TableNormal0"/>
                  <w:rPr>
                    <w:rStyle w:val="GeneralAviation"/>
                    <w:color w:val="auto"/>
                  </w:rPr>
                </w:pPr>
                <w:r w:rsidRPr="007D42B8">
                  <w:rPr>
                    <w:rStyle w:val="GeneralAviation"/>
                    <w:color w:val="auto"/>
                  </w:rPr>
                  <w:t xml:space="preserve">2.5.1 </w:t>
                </w:r>
              </w:p>
            </w:tc>
            <w:tc>
              <w:tcPr>
                <w:tcW w:w="2088" w:type="pct"/>
                <w:gridSpan w:val="2"/>
                <w:hideMark/>
              </w:tcPr>
              <w:p w14:paraId="17D2FAEC" w14:textId="77777777" w:rsidR="002C305D" w:rsidRPr="007D42B8" w:rsidRDefault="00581773" w:rsidP="00266442">
                <w:pPr>
                  <w:pStyle w:val="TableNormal0"/>
                  <w:rPr>
                    <w:rStyle w:val="GeneralAviation"/>
                    <w:color w:val="auto"/>
                  </w:rPr>
                </w:pPr>
                <w:r w:rsidRPr="007D42B8">
                  <w:rPr>
                    <w:rStyle w:val="GeneralAviation"/>
                    <w:color w:val="auto"/>
                  </w:rPr>
                  <w:t>Describe the relationship between pressure, temperature, density and height.</w:t>
                </w:r>
              </w:p>
            </w:tc>
            <w:tc>
              <w:tcPr>
                <w:tcW w:w="177" w:type="pct"/>
                <w:gridSpan w:val="2"/>
                <w:hideMark/>
              </w:tcPr>
              <w:p w14:paraId="13F0FABE"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1ECFF7AF" w14:textId="77777777" w:rsidR="002C305D" w:rsidRPr="007D42B8" w:rsidRDefault="002C305D" w:rsidP="00266442">
                <w:pPr>
                  <w:pStyle w:val="TableNormal0"/>
                  <w:rPr>
                    <w:rStyle w:val="GeneralAviation"/>
                    <w:color w:val="auto"/>
                  </w:rPr>
                </w:pPr>
              </w:p>
              <w:p w14:paraId="2B5DB1F1" w14:textId="77777777" w:rsidR="002C305D" w:rsidRPr="007D42B8" w:rsidRDefault="002C305D" w:rsidP="00266442">
                <w:pPr>
                  <w:pStyle w:val="TableNormal0"/>
                  <w:rPr>
                    <w:rStyle w:val="GeneralAviation"/>
                    <w:color w:val="auto"/>
                  </w:rPr>
                </w:pPr>
              </w:p>
            </w:tc>
          </w:tr>
          <w:tr w:rsidR="00090094" w14:paraId="4927E9EA" w14:textId="77777777" w:rsidTr="00740666">
            <w:trPr>
              <w:gridBefore w:val="1"/>
              <w:wBefore w:w="8" w:type="pct"/>
              <w:trHeight w:val="567"/>
            </w:trPr>
            <w:tc>
              <w:tcPr>
                <w:tcW w:w="547" w:type="pct"/>
                <w:hideMark/>
              </w:tcPr>
              <w:p w14:paraId="0670B1A7"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C5C069F" w14:textId="77777777" w:rsidR="002C305D" w:rsidRPr="007D42B8" w:rsidRDefault="00581773" w:rsidP="00266442">
                <w:pPr>
                  <w:pStyle w:val="TableNormal0"/>
                  <w:rPr>
                    <w:rStyle w:val="GeneralAviation"/>
                    <w:color w:val="auto"/>
                  </w:rPr>
                </w:pPr>
                <w:r w:rsidRPr="007D42B8">
                  <w:rPr>
                    <w:rStyle w:val="GeneralAviation"/>
                    <w:color w:val="auto"/>
                  </w:rPr>
                  <w:t xml:space="preserve">2.5.2 </w:t>
                </w:r>
              </w:p>
            </w:tc>
            <w:tc>
              <w:tcPr>
                <w:tcW w:w="2088" w:type="pct"/>
                <w:gridSpan w:val="2"/>
                <w:hideMark/>
              </w:tcPr>
              <w:p w14:paraId="6176C904" w14:textId="77777777" w:rsidR="002C305D" w:rsidRPr="007D42B8" w:rsidRDefault="00581773" w:rsidP="00266442">
                <w:pPr>
                  <w:pStyle w:val="TableNormal0"/>
                  <w:rPr>
                    <w:rStyle w:val="GeneralAviation"/>
                    <w:color w:val="auto"/>
                  </w:rPr>
                </w:pPr>
                <w:r w:rsidRPr="007D42B8">
                  <w:rPr>
                    <w:rStyle w:val="GeneralAviation"/>
                    <w:color w:val="auto"/>
                  </w:rPr>
                  <w:t xml:space="preserve">Explain the relationship between pressure settings. </w:t>
                </w:r>
              </w:p>
            </w:tc>
            <w:tc>
              <w:tcPr>
                <w:tcW w:w="177" w:type="pct"/>
                <w:gridSpan w:val="2"/>
                <w:hideMark/>
              </w:tcPr>
              <w:p w14:paraId="250A94B1"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21F715E8" w14:textId="77777777" w:rsidR="002C305D" w:rsidRPr="007D42B8" w:rsidRDefault="00581773" w:rsidP="00333082">
                <w:pPr>
                  <w:pStyle w:val="EssentialTraining"/>
                  <w:rPr>
                    <w:rStyle w:val="GeneralAviation"/>
                    <w:color w:val="auto"/>
                  </w:rPr>
                </w:pPr>
                <w:r w:rsidRPr="007D42B8">
                  <w:rPr>
                    <w:rStyle w:val="GeneralAviation"/>
                    <w:color w:val="auto"/>
                  </w:rPr>
                  <w:t>QFE, QNH, standard pressure</w:t>
                </w:r>
              </w:p>
              <w:p w14:paraId="1F102353" w14:textId="77777777" w:rsidR="002C305D" w:rsidRPr="007D42B8" w:rsidRDefault="002C305D" w:rsidP="00266442">
                <w:pPr>
                  <w:pStyle w:val="TableNormal0"/>
                  <w:rPr>
                    <w:rStyle w:val="GeneralAviation"/>
                    <w:color w:val="auto"/>
                  </w:rPr>
                </w:pPr>
              </w:p>
            </w:tc>
          </w:tr>
          <w:tr w:rsidR="00090094" w14:paraId="10AA97EE" w14:textId="77777777" w:rsidTr="00740666">
            <w:trPr>
              <w:gridBefore w:val="1"/>
              <w:wBefore w:w="8" w:type="pct"/>
              <w:trHeight w:val="567"/>
            </w:trPr>
            <w:tc>
              <w:tcPr>
                <w:tcW w:w="547" w:type="pct"/>
                <w:hideMark/>
              </w:tcPr>
              <w:p w14:paraId="1B4589C8"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55C373FA" w14:textId="77777777" w:rsidR="002C305D" w:rsidRPr="007D42B8" w:rsidRDefault="00581773" w:rsidP="00266442">
                <w:pPr>
                  <w:pStyle w:val="TableNormal0"/>
                  <w:rPr>
                    <w:rStyle w:val="GeneralAviation"/>
                    <w:color w:val="auto"/>
                  </w:rPr>
                </w:pPr>
                <w:r w:rsidRPr="007D42B8">
                  <w:rPr>
                    <w:rStyle w:val="GeneralAviation"/>
                    <w:color w:val="auto"/>
                  </w:rPr>
                  <w:t xml:space="preserve">2.5.3 </w:t>
                </w:r>
              </w:p>
            </w:tc>
            <w:tc>
              <w:tcPr>
                <w:tcW w:w="2088" w:type="pct"/>
                <w:gridSpan w:val="2"/>
                <w:hideMark/>
              </w:tcPr>
              <w:p w14:paraId="4645321C" w14:textId="77777777" w:rsidR="002C305D" w:rsidRPr="007D42B8" w:rsidRDefault="00581773" w:rsidP="00266442">
                <w:pPr>
                  <w:pStyle w:val="TableNormal0"/>
                  <w:rPr>
                    <w:rStyle w:val="GeneralAviation"/>
                    <w:color w:val="auto"/>
                  </w:rPr>
                </w:pPr>
                <w:r w:rsidRPr="007D42B8">
                  <w:rPr>
                    <w:rStyle w:val="GeneralAviation"/>
                    <w:color w:val="auto"/>
                  </w:rPr>
                  <w:t>Explain the effect of air pressure and temperature on altimeter readings and the true altitude of aircraft.</w:t>
                </w:r>
              </w:p>
            </w:tc>
            <w:tc>
              <w:tcPr>
                <w:tcW w:w="177" w:type="pct"/>
                <w:gridSpan w:val="2"/>
                <w:hideMark/>
              </w:tcPr>
              <w:p w14:paraId="67A0326A"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07BAE8F9" w14:textId="77777777" w:rsidR="002C305D" w:rsidRPr="007D42B8" w:rsidRDefault="002C305D" w:rsidP="00266442">
                <w:pPr>
                  <w:pStyle w:val="TableNormal0"/>
                  <w:rPr>
                    <w:rStyle w:val="GeneralAviation"/>
                    <w:color w:val="auto"/>
                  </w:rPr>
                </w:pPr>
              </w:p>
              <w:p w14:paraId="2888517B" w14:textId="77777777" w:rsidR="002C305D" w:rsidRPr="007D42B8" w:rsidRDefault="002C305D" w:rsidP="00266442">
                <w:pPr>
                  <w:pStyle w:val="TableNormal0"/>
                  <w:rPr>
                    <w:rStyle w:val="GeneralAviation"/>
                    <w:color w:val="auto"/>
                  </w:rPr>
                </w:pPr>
              </w:p>
            </w:tc>
          </w:tr>
          <w:tr w:rsidR="00090094" w14:paraId="5A359E46" w14:textId="77777777" w:rsidTr="00740666">
            <w:trPr>
              <w:trHeight w:val="97"/>
            </w:trPr>
            <w:tc>
              <w:tcPr>
                <w:tcW w:w="5000" w:type="pct"/>
                <w:gridSpan w:val="8"/>
              </w:tcPr>
              <w:p w14:paraId="7B933A6F" w14:textId="77777777" w:rsidR="002C305D" w:rsidRPr="00FC2D45" w:rsidRDefault="00581773" w:rsidP="00266442">
                <w:pPr>
                  <w:pStyle w:val="TableCentered"/>
                  <w:rPr>
                    <w:rStyle w:val="GeneralAviation"/>
                  </w:rPr>
                </w:pPr>
                <w:r w:rsidRPr="00FC2D45">
                  <w:t>TOPIC METB 3 — ATMOSPHERIC CIRCULATION</w:t>
                </w:r>
              </w:p>
            </w:tc>
          </w:tr>
          <w:tr w:rsidR="00090094" w14:paraId="3454DC16" w14:textId="77777777" w:rsidTr="00740666">
            <w:trPr>
              <w:trHeight w:val="21"/>
            </w:trPr>
            <w:tc>
              <w:tcPr>
                <w:tcW w:w="5000" w:type="pct"/>
                <w:gridSpan w:val="8"/>
                <w:hideMark/>
              </w:tcPr>
              <w:p w14:paraId="5605B746" w14:textId="77777777" w:rsidR="002C305D" w:rsidRPr="007D42B8" w:rsidRDefault="00581773" w:rsidP="00266442">
                <w:pPr>
                  <w:pStyle w:val="TableHead"/>
                  <w:rPr>
                    <w:rStyle w:val="GeneralAviation"/>
                    <w:color w:val="auto"/>
                  </w:rPr>
                </w:pPr>
                <w:r w:rsidRPr="007D42B8">
                  <w:rPr>
                    <w:rStyle w:val="GeneralAviation"/>
                    <w:color w:val="auto"/>
                  </w:rPr>
                  <w:t>Subtopic METB 3.1 — General air circulation</w:t>
                </w:r>
              </w:p>
            </w:tc>
          </w:tr>
          <w:tr w:rsidR="00090094" w14:paraId="686AF537" w14:textId="77777777" w:rsidTr="00740666">
            <w:trPr>
              <w:trHeight w:val="567"/>
            </w:trPr>
            <w:tc>
              <w:tcPr>
                <w:tcW w:w="555" w:type="pct"/>
                <w:gridSpan w:val="2"/>
                <w:hideMark/>
              </w:tcPr>
              <w:p w14:paraId="368C01CC"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342DC5BA" w14:textId="77777777" w:rsidR="002C305D" w:rsidRPr="007D42B8" w:rsidRDefault="00581773" w:rsidP="00266442">
                <w:pPr>
                  <w:pStyle w:val="TableNormal0"/>
                  <w:rPr>
                    <w:rStyle w:val="GeneralAviation"/>
                    <w:color w:val="auto"/>
                  </w:rPr>
                </w:pPr>
                <w:r w:rsidRPr="007D42B8">
                  <w:rPr>
                    <w:rStyle w:val="GeneralAviation"/>
                    <w:color w:val="auto"/>
                  </w:rPr>
                  <w:t xml:space="preserve">3.1.1 </w:t>
                </w:r>
              </w:p>
            </w:tc>
            <w:tc>
              <w:tcPr>
                <w:tcW w:w="2088" w:type="pct"/>
                <w:gridSpan w:val="2"/>
                <w:hideMark/>
              </w:tcPr>
              <w:p w14:paraId="5B074982" w14:textId="77777777" w:rsidR="002C305D" w:rsidRPr="007D42B8" w:rsidRDefault="00581773" w:rsidP="00266442">
                <w:pPr>
                  <w:pStyle w:val="TableNormal0"/>
                  <w:rPr>
                    <w:rStyle w:val="GeneralAviation"/>
                    <w:color w:val="auto"/>
                  </w:rPr>
                </w:pPr>
                <w:r w:rsidRPr="007D42B8">
                  <w:rPr>
                    <w:rStyle w:val="GeneralAviation"/>
                    <w:color w:val="auto"/>
                  </w:rPr>
                  <w:t>State the major atmospheric circulation features on the Earth.</w:t>
                </w:r>
              </w:p>
            </w:tc>
            <w:tc>
              <w:tcPr>
                <w:tcW w:w="177" w:type="pct"/>
                <w:gridSpan w:val="2"/>
                <w:hideMark/>
              </w:tcPr>
              <w:p w14:paraId="419BF15E"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168787A1" w14:textId="77777777" w:rsidR="002C305D" w:rsidRPr="007D42B8" w:rsidRDefault="00581773" w:rsidP="00266442">
                <w:pPr>
                  <w:pStyle w:val="TableNormal0"/>
                  <w:rPr>
                    <w:rStyle w:val="GeneralAviation"/>
                    <w:i/>
                    <w:iCs/>
                    <w:color w:val="auto"/>
                  </w:rPr>
                </w:pPr>
                <w:r w:rsidRPr="007D42B8">
                  <w:rPr>
                    <w:rStyle w:val="GeneralAviation"/>
                    <w:i/>
                    <w:iCs/>
                    <w:color w:val="auto"/>
                  </w:rPr>
                  <w:t>Optional content: Hadley cells, high and low belts, polar fronts, westerly winds, upper-level jet streams</w:t>
                </w:r>
              </w:p>
            </w:tc>
          </w:tr>
          <w:tr w:rsidR="00090094" w14:paraId="5553D155" w14:textId="77777777" w:rsidTr="00740666">
            <w:trPr>
              <w:trHeight w:val="21"/>
            </w:trPr>
            <w:tc>
              <w:tcPr>
                <w:tcW w:w="5000" w:type="pct"/>
                <w:gridSpan w:val="8"/>
                <w:hideMark/>
              </w:tcPr>
              <w:p w14:paraId="6A4E34FE" w14:textId="77777777" w:rsidR="002C305D" w:rsidRPr="007D42B8" w:rsidRDefault="00581773" w:rsidP="00266442">
                <w:pPr>
                  <w:pStyle w:val="TableHead"/>
                  <w:rPr>
                    <w:rStyle w:val="GeneralAviation"/>
                    <w:color w:val="auto"/>
                  </w:rPr>
                </w:pPr>
                <w:r w:rsidRPr="007D42B8">
                  <w:rPr>
                    <w:rStyle w:val="GeneralAviation"/>
                    <w:color w:val="auto"/>
                  </w:rPr>
                  <w:t>Subtopic METB 3.2 — Air masses and frontal systems</w:t>
                </w:r>
              </w:p>
            </w:tc>
          </w:tr>
          <w:tr w:rsidR="00090094" w14:paraId="7606FFB7" w14:textId="77777777" w:rsidTr="00740666">
            <w:trPr>
              <w:trHeight w:val="567"/>
            </w:trPr>
            <w:tc>
              <w:tcPr>
                <w:tcW w:w="555" w:type="pct"/>
                <w:gridSpan w:val="2"/>
                <w:hideMark/>
              </w:tcPr>
              <w:p w14:paraId="0B929AA6"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124393F2" w14:textId="77777777" w:rsidR="002C305D" w:rsidRPr="007D42B8" w:rsidRDefault="00581773" w:rsidP="00266442">
                <w:pPr>
                  <w:pStyle w:val="TableNormal0"/>
                  <w:rPr>
                    <w:rStyle w:val="GeneralAviation"/>
                    <w:color w:val="auto"/>
                  </w:rPr>
                </w:pPr>
                <w:r w:rsidRPr="007D42B8">
                  <w:rPr>
                    <w:rStyle w:val="GeneralAviation"/>
                    <w:color w:val="auto"/>
                  </w:rPr>
                  <w:t xml:space="preserve">3.2.1 </w:t>
                </w:r>
              </w:p>
            </w:tc>
            <w:tc>
              <w:tcPr>
                <w:tcW w:w="2088" w:type="pct"/>
                <w:gridSpan w:val="2"/>
                <w:hideMark/>
              </w:tcPr>
              <w:p w14:paraId="458F62E3" w14:textId="77777777" w:rsidR="002C305D" w:rsidRPr="007D42B8" w:rsidRDefault="00581773" w:rsidP="00266442">
                <w:pPr>
                  <w:pStyle w:val="TableNormal0"/>
                  <w:rPr>
                    <w:rStyle w:val="GeneralAviation"/>
                    <w:color w:val="auto"/>
                  </w:rPr>
                </w:pPr>
                <w:r w:rsidRPr="007D42B8">
                  <w:rPr>
                    <w:rStyle w:val="GeneralAviation"/>
                    <w:color w:val="auto"/>
                  </w:rPr>
                  <w:t>State the typical air masses relevant to European weather.</w:t>
                </w:r>
              </w:p>
            </w:tc>
            <w:tc>
              <w:tcPr>
                <w:tcW w:w="177" w:type="pct"/>
                <w:gridSpan w:val="2"/>
                <w:hideMark/>
              </w:tcPr>
              <w:p w14:paraId="28D16C3E"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05324ED5" w14:textId="77777777" w:rsidR="002C305D" w:rsidRPr="007D42B8" w:rsidRDefault="00581773" w:rsidP="002C305D">
                <w:pPr>
                  <w:rPr>
                    <w:rStyle w:val="GeneralAviation"/>
                    <w:i/>
                    <w:iCs/>
                    <w:color w:val="auto"/>
                  </w:rPr>
                </w:pPr>
                <w:r w:rsidRPr="007D42B8">
                  <w:rPr>
                    <w:rStyle w:val="GeneralAviation"/>
                    <w:i/>
                    <w:iCs/>
                    <w:color w:val="auto"/>
                  </w:rPr>
                  <w:t>Optional content: polar, arctic, tropical, equatorial (maritime and continental)</w:t>
                </w:r>
              </w:p>
            </w:tc>
          </w:tr>
          <w:tr w:rsidR="00090094" w14:paraId="509B8F66" w14:textId="77777777" w:rsidTr="00740666">
            <w:trPr>
              <w:trHeight w:val="567"/>
            </w:trPr>
            <w:tc>
              <w:tcPr>
                <w:tcW w:w="555" w:type="pct"/>
                <w:gridSpan w:val="2"/>
                <w:hideMark/>
              </w:tcPr>
              <w:p w14:paraId="058D147B"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1057760C" w14:textId="77777777" w:rsidR="002C305D" w:rsidRPr="007D42B8" w:rsidRDefault="00581773" w:rsidP="00266442">
                <w:pPr>
                  <w:pStyle w:val="TableNormal0"/>
                  <w:rPr>
                    <w:rStyle w:val="GeneralAviation"/>
                    <w:color w:val="auto"/>
                  </w:rPr>
                </w:pPr>
                <w:r w:rsidRPr="007D42B8">
                  <w:rPr>
                    <w:rStyle w:val="GeneralAviation"/>
                    <w:color w:val="auto"/>
                  </w:rPr>
                  <w:t xml:space="preserve">3.2.2 </w:t>
                </w:r>
              </w:p>
            </w:tc>
            <w:tc>
              <w:tcPr>
                <w:tcW w:w="2088" w:type="pct"/>
                <w:gridSpan w:val="2"/>
                <w:hideMark/>
              </w:tcPr>
              <w:p w14:paraId="06586927" w14:textId="77777777" w:rsidR="002C305D" w:rsidRPr="007D42B8" w:rsidRDefault="00581773" w:rsidP="00266442">
                <w:pPr>
                  <w:pStyle w:val="TableNormal0"/>
                  <w:rPr>
                    <w:rStyle w:val="GeneralAviation"/>
                    <w:color w:val="auto"/>
                  </w:rPr>
                </w:pPr>
                <w:r w:rsidRPr="007D42B8">
                  <w:rPr>
                    <w:rStyle w:val="GeneralAviation"/>
                    <w:color w:val="auto"/>
                  </w:rPr>
                  <w:t>Recognise the main isobaric features.</w:t>
                </w:r>
              </w:p>
            </w:tc>
            <w:tc>
              <w:tcPr>
                <w:tcW w:w="177" w:type="pct"/>
                <w:gridSpan w:val="2"/>
                <w:hideMark/>
              </w:tcPr>
              <w:p w14:paraId="08C6B8E4"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4AAFAD63" w14:textId="77777777" w:rsidR="002C305D" w:rsidRPr="007D42B8" w:rsidRDefault="00581773" w:rsidP="00266442">
                <w:pPr>
                  <w:pStyle w:val="TableNormal0"/>
                  <w:rPr>
                    <w:rStyle w:val="GeneralAviation"/>
                    <w:i/>
                    <w:iCs/>
                    <w:color w:val="auto"/>
                  </w:rPr>
                </w:pPr>
                <w:r w:rsidRPr="007D42B8">
                  <w:rPr>
                    <w:rStyle w:val="GeneralAviation"/>
                    <w:i/>
                    <w:iCs/>
                    <w:color w:val="auto"/>
                  </w:rPr>
                  <w:t>Optional content: cyclones, anticyclones</w:t>
                </w:r>
              </w:p>
            </w:tc>
          </w:tr>
          <w:tr w:rsidR="00090094" w14:paraId="2080FB01" w14:textId="77777777" w:rsidTr="00740666">
            <w:trPr>
              <w:trHeight w:val="567"/>
            </w:trPr>
            <w:tc>
              <w:tcPr>
                <w:tcW w:w="555" w:type="pct"/>
                <w:gridSpan w:val="2"/>
                <w:hideMark/>
              </w:tcPr>
              <w:p w14:paraId="7AD90D20"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73D972FE" w14:textId="77777777" w:rsidR="002C305D" w:rsidRPr="007D42B8" w:rsidRDefault="00581773" w:rsidP="00266442">
                <w:pPr>
                  <w:pStyle w:val="TableNormal0"/>
                  <w:rPr>
                    <w:rStyle w:val="GeneralAviation"/>
                    <w:color w:val="auto"/>
                  </w:rPr>
                </w:pPr>
                <w:r w:rsidRPr="007D42B8">
                  <w:rPr>
                    <w:rStyle w:val="GeneralAviation"/>
                    <w:color w:val="auto"/>
                  </w:rPr>
                  <w:t xml:space="preserve">3.2.3 </w:t>
                </w:r>
              </w:p>
            </w:tc>
            <w:tc>
              <w:tcPr>
                <w:tcW w:w="2088" w:type="pct"/>
                <w:gridSpan w:val="2"/>
                <w:hideMark/>
              </w:tcPr>
              <w:p w14:paraId="781D698A" w14:textId="77777777" w:rsidR="002C305D" w:rsidRPr="007D42B8" w:rsidRDefault="00581773" w:rsidP="00266442">
                <w:pPr>
                  <w:pStyle w:val="TableNormal0"/>
                  <w:rPr>
                    <w:rStyle w:val="GeneralAviation"/>
                    <w:color w:val="auto"/>
                  </w:rPr>
                </w:pPr>
                <w:r w:rsidRPr="007D42B8">
                  <w:rPr>
                    <w:rStyle w:val="GeneralAviation"/>
                    <w:color w:val="auto"/>
                  </w:rPr>
                  <w:t>Describe the difference between various fronts and the associated weather.</w:t>
                </w:r>
              </w:p>
              <w:p w14:paraId="1B66C94C" w14:textId="77777777" w:rsidR="002C305D" w:rsidRPr="007D42B8" w:rsidRDefault="002C305D" w:rsidP="00266442">
                <w:pPr>
                  <w:pStyle w:val="TableNormal0"/>
                  <w:rPr>
                    <w:rStyle w:val="GeneralAviation"/>
                    <w:color w:val="auto"/>
                  </w:rPr>
                </w:pPr>
              </w:p>
            </w:tc>
            <w:tc>
              <w:tcPr>
                <w:tcW w:w="177" w:type="pct"/>
                <w:gridSpan w:val="2"/>
                <w:hideMark/>
              </w:tcPr>
              <w:p w14:paraId="51452D51"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65E86BEB" w14:textId="77777777" w:rsidR="002C305D" w:rsidRPr="007D42B8" w:rsidRDefault="00581773" w:rsidP="00333082">
                <w:pPr>
                  <w:pStyle w:val="EssentialTraining"/>
                  <w:rPr>
                    <w:rStyle w:val="GeneralAviation"/>
                    <w:color w:val="auto"/>
                  </w:rPr>
                </w:pPr>
                <w:r w:rsidRPr="007D42B8">
                  <w:rPr>
                    <w:rStyle w:val="GeneralAviation"/>
                    <w:color w:val="auto"/>
                  </w:rPr>
                  <w:t>Warm front, cold front, occluded front</w:t>
                </w:r>
              </w:p>
            </w:tc>
          </w:tr>
          <w:tr w:rsidR="00090094" w14:paraId="5A4E9587" w14:textId="77777777" w:rsidTr="00740666">
            <w:trPr>
              <w:trHeight w:val="21"/>
            </w:trPr>
            <w:tc>
              <w:tcPr>
                <w:tcW w:w="5000" w:type="pct"/>
                <w:gridSpan w:val="8"/>
                <w:hideMark/>
              </w:tcPr>
              <w:p w14:paraId="0F2A06AB" w14:textId="77777777" w:rsidR="002C305D" w:rsidRPr="007D42B8" w:rsidRDefault="00581773" w:rsidP="00266442">
                <w:pPr>
                  <w:pStyle w:val="TableHead"/>
                  <w:keepNext/>
                  <w:rPr>
                    <w:rStyle w:val="GeneralAviation"/>
                    <w:color w:val="auto"/>
                  </w:rPr>
                </w:pPr>
                <w:r w:rsidRPr="007D42B8">
                  <w:rPr>
                    <w:rStyle w:val="GeneralAviation"/>
                    <w:color w:val="auto"/>
                  </w:rPr>
                  <w:t>Subtopic METB 3.3 — Mesoscale systems</w:t>
                </w:r>
              </w:p>
            </w:tc>
          </w:tr>
          <w:tr w:rsidR="00090094" w14:paraId="4EC153E8" w14:textId="77777777" w:rsidTr="00740666">
            <w:trPr>
              <w:trHeight w:val="21"/>
            </w:trPr>
            <w:tc>
              <w:tcPr>
                <w:tcW w:w="555" w:type="pct"/>
                <w:gridSpan w:val="2"/>
                <w:hideMark/>
              </w:tcPr>
              <w:p w14:paraId="13CB39DB"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767749EB" w14:textId="77777777" w:rsidR="002C305D" w:rsidRPr="007D42B8" w:rsidRDefault="00581773" w:rsidP="00266442">
                <w:pPr>
                  <w:pStyle w:val="TableNormal0"/>
                  <w:rPr>
                    <w:rStyle w:val="GeneralAviation"/>
                    <w:color w:val="auto"/>
                  </w:rPr>
                </w:pPr>
                <w:r w:rsidRPr="007D42B8">
                  <w:rPr>
                    <w:rStyle w:val="GeneralAviation"/>
                    <w:color w:val="auto"/>
                  </w:rPr>
                  <w:t xml:space="preserve">3.3.1 </w:t>
                </w:r>
              </w:p>
            </w:tc>
            <w:tc>
              <w:tcPr>
                <w:tcW w:w="2088" w:type="pct"/>
                <w:gridSpan w:val="2"/>
                <w:hideMark/>
              </w:tcPr>
              <w:p w14:paraId="595BA186" w14:textId="77777777" w:rsidR="002C305D" w:rsidRPr="007D42B8" w:rsidRDefault="00581773" w:rsidP="00266442">
                <w:pPr>
                  <w:pStyle w:val="TableNormal0"/>
                  <w:rPr>
                    <w:rStyle w:val="GeneralAviation"/>
                    <w:color w:val="auto"/>
                  </w:rPr>
                </w:pPr>
                <w:r w:rsidRPr="007D42B8">
                  <w:rPr>
                    <w:rStyle w:val="GeneralAviation"/>
                    <w:color w:val="auto"/>
                  </w:rPr>
                  <w:t>Recognise the main phenomena caused by mesoscale systems.</w:t>
                </w:r>
              </w:p>
            </w:tc>
            <w:tc>
              <w:tcPr>
                <w:tcW w:w="177" w:type="pct"/>
                <w:gridSpan w:val="2"/>
                <w:hideMark/>
              </w:tcPr>
              <w:p w14:paraId="2B5073EA"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487B9081" w14:textId="77777777" w:rsidR="002C305D" w:rsidRPr="007D42B8" w:rsidRDefault="00581773" w:rsidP="00333082">
                <w:pPr>
                  <w:pStyle w:val="EssentialTraining"/>
                  <w:rPr>
                    <w:rStyle w:val="GeneralAviation"/>
                    <w:color w:val="auto"/>
                  </w:rPr>
                </w:pPr>
                <w:r w:rsidRPr="007D42B8">
                  <w:rPr>
                    <w:rStyle w:val="GeneralAviation"/>
                    <w:color w:val="auto"/>
                  </w:rPr>
                  <w:t>Mountain waves, valley winds, thunderstorm, squall line</w:t>
                </w:r>
              </w:p>
              <w:p w14:paraId="47637D0E" w14:textId="77777777" w:rsidR="002C305D" w:rsidRPr="007D42B8" w:rsidRDefault="00581773" w:rsidP="00266442">
                <w:pPr>
                  <w:pStyle w:val="TableNormal0"/>
                  <w:rPr>
                    <w:rStyle w:val="GeneralAviation"/>
                    <w:i/>
                    <w:iCs/>
                    <w:color w:val="auto"/>
                  </w:rPr>
                </w:pPr>
                <w:r w:rsidRPr="007D42B8">
                  <w:rPr>
                    <w:rStyle w:val="GeneralAviation"/>
                    <w:i/>
                    <w:iCs/>
                    <w:color w:val="auto"/>
                  </w:rPr>
                  <w:t>Optional content: land/sea breezes, tornadoes, land spouts, waterspouts</w:t>
                </w:r>
                <w:r w:rsidR="00FC2D45" w:rsidRPr="007D42B8">
                  <w:rPr>
                    <w:rStyle w:val="GeneralAviation"/>
                    <w:i/>
                    <w:iCs/>
                    <w:color w:val="auto"/>
                  </w:rPr>
                  <w:t xml:space="preserve">, Föhn, slope winds </w:t>
                </w:r>
              </w:p>
            </w:tc>
          </w:tr>
          <w:tr w:rsidR="00090094" w14:paraId="23DA41DD" w14:textId="77777777" w:rsidTr="00740666">
            <w:trPr>
              <w:trHeight w:val="567"/>
            </w:trPr>
            <w:tc>
              <w:tcPr>
                <w:tcW w:w="555" w:type="pct"/>
                <w:gridSpan w:val="2"/>
                <w:hideMark/>
              </w:tcPr>
              <w:p w14:paraId="69BCD29B"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0BE870A9" w14:textId="77777777" w:rsidR="002C305D" w:rsidRPr="007D42B8" w:rsidRDefault="00581773" w:rsidP="00266442">
                <w:pPr>
                  <w:pStyle w:val="TableNormal0"/>
                  <w:rPr>
                    <w:rStyle w:val="GeneralAviation"/>
                    <w:color w:val="auto"/>
                  </w:rPr>
                </w:pPr>
                <w:r w:rsidRPr="007D42B8">
                  <w:rPr>
                    <w:rStyle w:val="GeneralAviation"/>
                    <w:color w:val="auto"/>
                  </w:rPr>
                  <w:t xml:space="preserve">3.3.2 </w:t>
                </w:r>
              </w:p>
            </w:tc>
            <w:tc>
              <w:tcPr>
                <w:tcW w:w="2088" w:type="pct"/>
                <w:gridSpan w:val="2"/>
                <w:hideMark/>
              </w:tcPr>
              <w:p w14:paraId="6F36A988" w14:textId="77777777" w:rsidR="002C305D" w:rsidRPr="007D42B8" w:rsidRDefault="00581773" w:rsidP="00266442">
                <w:pPr>
                  <w:pStyle w:val="TableNormal0"/>
                  <w:rPr>
                    <w:rStyle w:val="GeneralAviation"/>
                    <w:color w:val="auto"/>
                  </w:rPr>
                </w:pPr>
                <w:r w:rsidRPr="007D42B8">
                  <w:rPr>
                    <w:rStyle w:val="GeneralAviation"/>
                    <w:color w:val="auto"/>
                  </w:rPr>
                  <w:t>Explain the relevance of mesoscale systems to aviation.</w:t>
                </w:r>
              </w:p>
            </w:tc>
            <w:tc>
              <w:tcPr>
                <w:tcW w:w="177" w:type="pct"/>
                <w:gridSpan w:val="2"/>
                <w:hideMark/>
              </w:tcPr>
              <w:p w14:paraId="1F12B1B5"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2B38246D" w14:textId="77777777" w:rsidR="002C305D" w:rsidRPr="007D42B8" w:rsidRDefault="002C305D" w:rsidP="00266442">
                <w:pPr>
                  <w:pStyle w:val="TableNormal0"/>
                  <w:rPr>
                    <w:rStyle w:val="GeneralAviation"/>
                    <w:color w:val="auto"/>
                  </w:rPr>
                </w:pPr>
              </w:p>
            </w:tc>
          </w:tr>
          <w:tr w:rsidR="00090094" w14:paraId="14C6801C" w14:textId="77777777" w:rsidTr="00740666">
            <w:trPr>
              <w:trHeight w:val="21"/>
            </w:trPr>
            <w:tc>
              <w:tcPr>
                <w:tcW w:w="5000" w:type="pct"/>
                <w:gridSpan w:val="8"/>
                <w:hideMark/>
              </w:tcPr>
              <w:p w14:paraId="071D9414" w14:textId="77777777" w:rsidR="002C305D" w:rsidRPr="007D42B8" w:rsidRDefault="00581773" w:rsidP="00266442">
                <w:pPr>
                  <w:pStyle w:val="TableHead"/>
                  <w:rPr>
                    <w:rStyle w:val="GeneralAviation"/>
                    <w:color w:val="auto"/>
                  </w:rPr>
                </w:pPr>
                <w:r w:rsidRPr="007D42B8">
                  <w:rPr>
                    <w:rStyle w:val="GeneralAviation"/>
                    <w:color w:val="auto"/>
                  </w:rPr>
                  <w:t>Subtopic METB 3.4 — Wind</w:t>
                </w:r>
              </w:p>
            </w:tc>
          </w:tr>
          <w:tr w:rsidR="00090094" w14:paraId="2586D41C" w14:textId="77777777" w:rsidTr="00740666">
            <w:trPr>
              <w:trHeight w:val="567"/>
            </w:trPr>
            <w:tc>
              <w:tcPr>
                <w:tcW w:w="555" w:type="pct"/>
                <w:gridSpan w:val="2"/>
                <w:hideMark/>
              </w:tcPr>
              <w:p w14:paraId="1E2D7888"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5175C263" w14:textId="77777777" w:rsidR="002C305D" w:rsidRPr="007D42B8" w:rsidRDefault="00581773" w:rsidP="00266442">
                <w:pPr>
                  <w:pStyle w:val="TableNormal0"/>
                  <w:rPr>
                    <w:rStyle w:val="GeneralAviation"/>
                    <w:color w:val="auto"/>
                  </w:rPr>
                </w:pPr>
                <w:r w:rsidRPr="007D42B8">
                  <w:rPr>
                    <w:rStyle w:val="GeneralAviation"/>
                    <w:color w:val="auto"/>
                  </w:rPr>
                  <w:t xml:space="preserve">3.4.1 </w:t>
                </w:r>
              </w:p>
            </w:tc>
            <w:tc>
              <w:tcPr>
                <w:tcW w:w="2088" w:type="pct"/>
                <w:gridSpan w:val="2"/>
                <w:hideMark/>
              </w:tcPr>
              <w:p w14:paraId="2DAF26A9" w14:textId="77777777" w:rsidR="002C305D" w:rsidRPr="007D42B8" w:rsidRDefault="00581773" w:rsidP="00266442">
                <w:pPr>
                  <w:pStyle w:val="TableNormal0"/>
                  <w:rPr>
                    <w:rStyle w:val="GeneralAviation"/>
                    <w:color w:val="auto"/>
                  </w:rPr>
                </w:pPr>
                <w:r w:rsidRPr="007D42B8">
                  <w:rPr>
                    <w:rStyle w:val="GeneralAviation"/>
                    <w:color w:val="auto"/>
                  </w:rPr>
                  <w:t>Explain the significance of wind phenomena and types.</w:t>
                </w:r>
              </w:p>
            </w:tc>
            <w:tc>
              <w:tcPr>
                <w:tcW w:w="177" w:type="pct"/>
                <w:gridSpan w:val="2"/>
                <w:hideMark/>
              </w:tcPr>
              <w:p w14:paraId="336ADAF1"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255E1636" w14:textId="77777777" w:rsidR="002C305D" w:rsidRPr="007D42B8" w:rsidRDefault="00581773" w:rsidP="00266442">
                <w:pPr>
                  <w:pStyle w:val="TableNormal0"/>
                  <w:rPr>
                    <w:rStyle w:val="GeneralAviation"/>
                    <w:i/>
                    <w:iCs/>
                    <w:color w:val="auto"/>
                  </w:rPr>
                </w:pPr>
                <w:r w:rsidRPr="007D42B8">
                  <w:rPr>
                    <w:rStyle w:val="GeneralAviation"/>
                    <w:i/>
                    <w:iCs/>
                    <w:color w:val="auto"/>
                  </w:rPr>
                  <w:t>Optional content: veering, backing, gusting, jet streams, land/sea breezes, Föhn, surface, upper</w:t>
                </w:r>
              </w:p>
            </w:tc>
          </w:tr>
          <w:tr w:rsidR="00090094" w14:paraId="040D6013" w14:textId="77777777" w:rsidTr="00740666">
            <w:trPr>
              <w:trHeight w:val="567"/>
            </w:trPr>
            <w:tc>
              <w:tcPr>
                <w:tcW w:w="555" w:type="pct"/>
                <w:gridSpan w:val="2"/>
                <w:hideMark/>
              </w:tcPr>
              <w:p w14:paraId="4083FC61" w14:textId="77777777" w:rsidR="002C305D" w:rsidRPr="007D42B8" w:rsidRDefault="00581773" w:rsidP="00266442">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275F6A6" w14:textId="77777777" w:rsidR="002C305D" w:rsidRPr="007D42B8" w:rsidRDefault="00581773" w:rsidP="00266442">
                <w:pPr>
                  <w:pStyle w:val="TableNormal0"/>
                  <w:rPr>
                    <w:rStyle w:val="GeneralAviation"/>
                    <w:color w:val="auto"/>
                  </w:rPr>
                </w:pPr>
                <w:r w:rsidRPr="007D42B8">
                  <w:rPr>
                    <w:rStyle w:val="GeneralAviation"/>
                    <w:color w:val="auto"/>
                  </w:rPr>
                  <w:t xml:space="preserve">3.4.2 </w:t>
                </w:r>
              </w:p>
            </w:tc>
            <w:tc>
              <w:tcPr>
                <w:tcW w:w="2088" w:type="pct"/>
                <w:gridSpan w:val="2"/>
                <w:hideMark/>
              </w:tcPr>
              <w:p w14:paraId="2283F6E1" w14:textId="77777777" w:rsidR="002C305D" w:rsidRPr="007D42B8" w:rsidRDefault="00581773" w:rsidP="00266442">
                <w:pPr>
                  <w:pStyle w:val="TableNormal0"/>
                  <w:rPr>
                    <w:rStyle w:val="GeneralAviation"/>
                    <w:color w:val="auto"/>
                  </w:rPr>
                </w:pPr>
                <w:r w:rsidRPr="007D42B8">
                  <w:rPr>
                    <w:rStyle w:val="GeneralAviation"/>
                    <w:color w:val="auto"/>
                  </w:rPr>
                  <w:t>State the means by which wind is measured.</w:t>
                </w:r>
              </w:p>
            </w:tc>
            <w:tc>
              <w:tcPr>
                <w:tcW w:w="177" w:type="pct"/>
                <w:gridSpan w:val="2"/>
                <w:hideMark/>
              </w:tcPr>
              <w:p w14:paraId="3BA2CE89" w14:textId="77777777" w:rsidR="002C305D" w:rsidRPr="007D42B8" w:rsidRDefault="00581773" w:rsidP="00266442">
                <w:pPr>
                  <w:pStyle w:val="TableNormal0"/>
                  <w:rPr>
                    <w:rStyle w:val="GeneralAviation"/>
                    <w:color w:val="auto"/>
                  </w:rPr>
                </w:pPr>
                <w:r w:rsidRPr="007D42B8">
                  <w:rPr>
                    <w:rStyle w:val="GeneralAviation"/>
                    <w:color w:val="auto"/>
                  </w:rPr>
                  <w:t>1</w:t>
                </w:r>
              </w:p>
            </w:tc>
            <w:tc>
              <w:tcPr>
                <w:tcW w:w="2179" w:type="pct"/>
                <w:gridSpan w:val="2"/>
                <w:hideMark/>
              </w:tcPr>
              <w:p w14:paraId="6FDA2B78" w14:textId="77777777" w:rsidR="00FC2D45" w:rsidRPr="007D42B8" w:rsidRDefault="00581773" w:rsidP="00333082">
                <w:pPr>
                  <w:pStyle w:val="EssentialTraining"/>
                  <w:rPr>
                    <w:rStyle w:val="GeneralAviation"/>
                    <w:color w:val="auto"/>
                  </w:rPr>
                </w:pPr>
                <w:r w:rsidRPr="007D42B8">
                  <w:rPr>
                    <w:rStyle w:val="GeneralAviation"/>
                    <w:color w:val="auto"/>
                  </w:rPr>
                  <w:t>Anemometer, wind sock</w:t>
                </w:r>
              </w:p>
              <w:p w14:paraId="1FC2824C" w14:textId="77777777" w:rsidR="002C305D" w:rsidRPr="007D42B8" w:rsidRDefault="00581773" w:rsidP="00FC2D45">
                <w:pPr>
                  <w:pStyle w:val="TableNormal0"/>
                  <w:rPr>
                    <w:rStyle w:val="GeneralAviation"/>
                    <w:i/>
                    <w:iCs/>
                    <w:color w:val="auto"/>
                  </w:rPr>
                </w:pPr>
                <w:r w:rsidRPr="007D42B8">
                  <w:rPr>
                    <w:rStyle w:val="GeneralAviation"/>
                    <w:i/>
                    <w:iCs/>
                    <w:color w:val="auto"/>
                  </w:rPr>
                  <w:t>Optional content: wind sensor, Beaufort scale, etc.</w:t>
                </w:r>
              </w:p>
            </w:tc>
          </w:tr>
          <w:tr w:rsidR="00090094" w14:paraId="33A5F249" w14:textId="77777777" w:rsidTr="00740666">
            <w:trPr>
              <w:trHeight w:val="567"/>
            </w:trPr>
            <w:tc>
              <w:tcPr>
                <w:tcW w:w="555" w:type="pct"/>
                <w:gridSpan w:val="2"/>
                <w:hideMark/>
              </w:tcPr>
              <w:p w14:paraId="102B70CD" w14:textId="77777777" w:rsidR="002C305D" w:rsidRPr="007D42B8" w:rsidRDefault="00581773" w:rsidP="00266442">
                <w:pPr>
                  <w:pStyle w:val="TableNormal0"/>
                  <w:rPr>
                    <w:rStyle w:val="GeneralAviation"/>
                    <w:color w:val="auto"/>
                  </w:rPr>
                </w:pPr>
                <w:r w:rsidRPr="007D42B8">
                  <w:rPr>
                    <w:rStyle w:val="GeneralAviation"/>
                    <w:color w:val="auto"/>
                  </w:rPr>
                  <w:lastRenderedPageBreak/>
                  <w:t>BASIC</w:t>
                </w:r>
                <w:r w:rsidRPr="007D42B8">
                  <w:rPr>
                    <w:rStyle w:val="GeneralAviation"/>
                    <w:color w:val="auto"/>
                  </w:rPr>
                  <w:br/>
                  <w:t>METB</w:t>
                </w:r>
              </w:p>
              <w:p w14:paraId="6D932F47" w14:textId="77777777" w:rsidR="002C305D" w:rsidRPr="007D42B8" w:rsidRDefault="00581773" w:rsidP="00266442">
                <w:pPr>
                  <w:pStyle w:val="TableNormal0"/>
                  <w:rPr>
                    <w:rStyle w:val="GeneralAviation"/>
                    <w:color w:val="auto"/>
                  </w:rPr>
                </w:pPr>
                <w:r w:rsidRPr="007D42B8">
                  <w:rPr>
                    <w:rStyle w:val="GeneralAviation"/>
                    <w:color w:val="auto"/>
                  </w:rPr>
                  <w:t xml:space="preserve">3.4.3 </w:t>
                </w:r>
              </w:p>
            </w:tc>
            <w:tc>
              <w:tcPr>
                <w:tcW w:w="2088" w:type="pct"/>
                <w:gridSpan w:val="2"/>
                <w:hideMark/>
              </w:tcPr>
              <w:p w14:paraId="4289A995" w14:textId="77777777" w:rsidR="002C305D" w:rsidRPr="007D42B8" w:rsidRDefault="00581773" w:rsidP="00266442">
                <w:pPr>
                  <w:pStyle w:val="TableNormal0"/>
                  <w:rPr>
                    <w:rStyle w:val="GeneralAviation"/>
                    <w:color w:val="auto"/>
                  </w:rPr>
                </w:pPr>
                <w:r w:rsidRPr="007D42B8">
                  <w:rPr>
                    <w:rStyle w:val="GeneralAviation"/>
                    <w:color w:val="auto"/>
                  </w:rPr>
                  <w:t>Explain the effect of forces which influence wind.</w:t>
                </w:r>
              </w:p>
            </w:tc>
            <w:tc>
              <w:tcPr>
                <w:tcW w:w="177" w:type="pct"/>
                <w:gridSpan w:val="2"/>
                <w:hideMark/>
              </w:tcPr>
              <w:p w14:paraId="363B9D75" w14:textId="77777777" w:rsidR="002C305D" w:rsidRPr="007D42B8" w:rsidRDefault="00581773" w:rsidP="00266442">
                <w:pPr>
                  <w:pStyle w:val="TableNormal0"/>
                  <w:rPr>
                    <w:rStyle w:val="GeneralAviation"/>
                    <w:color w:val="auto"/>
                  </w:rPr>
                </w:pPr>
                <w:r w:rsidRPr="007D42B8">
                  <w:rPr>
                    <w:rStyle w:val="GeneralAviation"/>
                    <w:color w:val="auto"/>
                  </w:rPr>
                  <w:t>2</w:t>
                </w:r>
              </w:p>
            </w:tc>
            <w:tc>
              <w:tcPr>
                <w:tcW w:w="2179" w:type="pct"/>
                <w:gridSpan w:val="2"/>
                <w:hideMark/>
              </w:tcPr>
              <w:p w14:paraId="281473A9" w14:textId="77777777" w:rsidR="002C305D" w:rsidRPr="007D42B8" w:rsidRDefault="002C305D" w:rsidP="00266442">
                <w:pPr>
                  <w:pStyle w:val="TableNormal0"/>
                  <w:rPr>
                    <w:rStyle w:val="GeneralAviation"/>
                    <w:color w:val="auto"/>
                  </w:rPr>
                </w:pPr>
              </w:p>
            </w:tc>
          </w:tr>
          <w:tr w:rsidR="00090094" w14:paraId="1A0EDAD4" w14:textId="77777777" w:rsidTr="00740666">
            <w:trPr>
              <w:trHeight w:val="21"/>
            </w:trPr>
            <w:tc>
              <w:tcPr>
                <w:tcW w:w="5000" w:type="pct"/>
                <w:gridSpan w:val="8"/>
              </w:tcPr>
              <w:p w14:paraId="004CB6D6" w14:textId="77777777" w:rsidR="00FC2D45" w:rsidRPr="00FC2D45" w:rsidRDefault="00581773" w:rsidP="00B50104">
                <w:pPr>
                  <w:pStyle w:val="TableCentered"/>
                  <w:rPr>
                    <w:rStyle w:val="GeneralAviation"/>
                  </w:rPr>
                </w:pPr>
                <w:r w:rsidRPr="00FC2D45">
                  <w:t>TOPIC METB 4 — METEOROLOGICAL PHENOMENA</w:t>
                </w:r>
              </w:p>
            </w:tc>
          </w:tr>
          <w:tr w:rsidR="00090094" w14:paraId="293F0675" w14:textId="77777777" w:rsidTr="00740666">
            <w:trPr>
              <w:trHeight w:val="120"/>
            </w:trPr>
            <w:tc>
              <w:tcPr>
                <w:tcW w:w="5000" w:type="pct"/>
                <w:gridSpan w:val="8"/>
                <w:hideMark/>
              </w:tcPr>
              <w:p w14:paraId="46EDBB80" w14:textId="77777777" w:rsidR="00FC2D45" w:rsidRPr="007D42B8" w:rsidRDefault="00581773" w:rsidP="00B50104">
                <w:pPr>
                  <w:pStyle w:val="TableHead"/>
                  <w:rPr>
                    <w:rStyle w:val="GeneralAviation"/>
                    <w:color w:val="auto"/>
                  </w:rPr>
                </w:pPr>
                <w:r w:rsidRPr="007D42B8">
                  <w:rPr>
                    <w:rStyle w:val="GeneralAviation"/>
                    <w:color w:val="auto"/>
                  </w:rPr>
                  <w:t>Subtopic METB 4.1 — Clouds</w:t>
                </w:r>
              </w:p>
            </w:tc>
          </w:tr>
          <w:tr w:rsidR="00090094" w14:paraId="2B50E7B1" w14:textId="77777777" w:rsidTr="00740666">
            <w:trPr>
              <w:trHeight w:val="567"/>
            </w:trPr>
            <w:tc>
              <w:tcPr>
                <w:tcW w:w="555" w:type="pct"/>
                <w:gridSpan w:val="2"/>
                <w:hideMark/>
              </w:tcPr>
              <w:p w14:paraId="71E78434"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59C7A697" w14:textId="77777777" w:rsidR="00FC2D45" w:rsidRPr="007D42B8" w:rsidRDefault="00581773" w:rsidP="00B50104">
                <w:pPr>
                  <w:pStyle w:val="TableNormal0"/>
                  <w:rPr>
                    <w:rStyle w:val="GeneralAviation"/>
                    <w:color w:val="auto"/>
                  </w:rPr>
                </w:pPr>
                <w:r w:rsidRPr="007D42B8">
                  <w:rPr>
                    <w:rStyle w:val="GeneralAviation"/>
                    <w:color w:val="auto"/>
                  </w:rPr>
                  <w:t xml:space="preserve">4.1.1 </w:t>
                </w:r>
              </w:p>
            </w:tc>
            <w:tc>
              <w:tcPr>
                <w:tcW w:w="2080" w:type="pct"/>
                <w:hideMark/>
              </w:tcPr>
              <w:p w14:paraId="5B4ED7AE" w14:textId="77777777" w:rsidR="00FC2D45" w:rsidRPr="007D42B8" w:rsidRDefault="00581773" w:rsidP="00B50104">
                <w:pPr>
                  <w:pStyle w:val="TableNormal0"/>
                  <w:rPr>
                    <w:rStyle w:val="GeneralAviation"/>
                    <w:color w:val="auto"/>
                  </w:rPr>
                </w:pPr>
                <w:r w:rsidRPr="007D42B8">
                  <w:rPr>
                    <w:rStyle w:val="GeneralAviation"/>
                    <w:color w:val="auto"/>
                  </w:rPr>
                  <w:t>Explain the different conditions for the formation of clouds.</w:t>
                </w:r>
              </w:p>
            </w:tc>
            <w:tc>
              <w:tcPr>
                <w:tcW w:w="185" w:type="pct"/>
                <w:gridSpan w:val="3"/>
                <w:hideMark/>
              </w:tcPr>
              <w:p w14:paraId="7AB50C78"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0EAC44C5" w14:textId="77777777" w:rsidR="00FC2D45" w:rsidRPr="007D42B8" w:rsidRDefault="00FC2D45" w:rsidP="00B50104">
                <w:pPr>
                  <w:pStyle w:val="TableNormal0"/>
                  <w:rPr>
                    <w:rStyle w:val="GeneralAviation"/>
                    <w:color w:val="auto"/>
                  </w:rPr>
                </w:pPr>
              </w:p>
              <w:p w14:paraId="01D6DFB6" w14:textId="77777777" w:rsidR="00FC2D45" w:rsidRPr="007D42B8" w:rsidRDefault="00FC2D45" w:rsidP="00B50104">
                <w:pPr>
                  <w:pStyle w:val="TableNormal0"/>
                  <w:rPr>
                    <w:rStyle w:val="GeneralAviation"/>
                    <w:color w:val="auto"/>
                  </w:rPr>
                </w:pPr>
              </w:p>
            </w:tc>
          </w:tr>
          <w:tr w:rsidR="00090094" w14:paraId="0E14949C" w14:textId="77777777" w:rsidTr="00740666">
            <w:trPr>
              <w:trHeight w:val="567"/>
            </w:trPr>
            <w:tc>
              <w:tcPr>
                <w:tcW w:w="555" w:type="pct"/>
                <w:gridSpan w:val="2"/>
                <w:hideMark/>
              </w:tcPr>
              <w:p w14:paraId="59D528F9"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6191C7B9" w14:textId="77777777" w:rsidR="00FC2D45" w:rsidRPr="007D42B8" w:rsidRDefault="00581773" w:rsidP="00B50104">
                <w:pPr>
                  <w:pStyle w:val="TableNormal0"/>
                  <w:rPr>
                    <w:rStyle w:val="GeneralAviation"/>
                    <w:color w:val="auto"/>
                  </w:rPr>
                </w:pPr>
                <w:r w:rsidRPr="007D42B8">
                  <w:rPr>
                    <w:rStyle w:val="GeneralAviation"/>
                    <w:color w:val="auto"/>
                  </w:rPr>
                  <w:t xml:space="preserve">4.1.2 </w:t>
                </w:r>
              </w:p>
            </w:tc>
            <w:tc>
              <w:tcPr>
                <w:tcW w:w="2080" w:type="pct"/>
                <w:hideMark/>
              </w:tcPr>
              <w:p w14:paraId="30A7FA4C" w14:textId="77777777" w:rsidR="00FC2D45" w:rsidRPr="007D42B8" w:rsidRDefault="00581773" w:rsidP="00B50104">
                <w:pPr>
                  <w:pStyle w:val="TableNormal0"/>
                  <w:rPr>
                    <w:rStyle w:val="GeneralAviation"/>
                    <w:color w:val="auto"/>
                  </w:rPr>
                </w:pPr>
                <w:r w:rsidRPr="007D42B8">
                  <w:rPr>
                    <w:rStyle w:val="GeneralAviation"/>
                    <w:color w:val="auto"/>
                  </w:rPr>
                  <w:t xml:space="preserve">State the different cloud types and their main characteristics. </w:t>
                </w:r>
              </w:p>
            </w:tc>
            <w:tc>
              <w:tcPr>
                <w:tcW w:w="185" w:type="pct"/>
                <w:gridSpan w:val="3"/>
                <w:hideMark/>
              </w:tcPr>
              <w:p w14:paraId="3739F347" w14:textId="77777777" w:rsidR="00FC2D45" w:rsidRPr="007D42B8" w:rsidRDefault="00581773" w:rsidP="00B50104">
                <w:pPr>
                  <w:pStyle w:val="TableNormal0"/>
                  <w:rPr>
                    <w:rStyle w:val="GeneralAviation"/>
                    <w:color w:val="auto"/>
                  </w:rPr>
                </w:pPr>
                <w:r w:rsidRPr="007D42B8">
                  <w:rPr>
                    <w:rStyle w:val="GeneralAviation"/>
                    <w:color w:val="auto"/>
                  </w:rPr>
                  <w:t>1</w:t>
                </w:r>
              </w:p>
            </w:tc>
            <w:tc>
              <w:tcPr>
                <w:tcW w:w="2179" w:type="pct"/>
                <w:gridSpan w:val="2"/>
                <w:hideMark/>
              </w:tcPr>
              <w:p w14:paraId="4536B113" w14:textId="77777777" w:rsidR="00FC2D45" w:rsidRPr="007D42B8" w:rsidRDefault="00FC2D45" w:rsidP="00B50104">
                <w:pPr>
                  <w:pStyle w:val="TableNormal0"/>
                  <w:rPr>
                    <w:rStyle w:val="GeneralAviation"/>
                    <w:color w:val="auto"/>
                  </w:rPr>
                </w:pPr>
              </w:p>
              <w:p w14:paraId="5E340E47" w14:textId="77777777" w:rsidR="00FC2D45" w:rsidRPr="007D42B8" w:rsidRDefault="00FC2D45" w:rsidP="00B50104">
                <w:pPr>
                  <w:pStyle w:val="TableNormal0"/>
                  <w:rPr>
                    <w:rStyle w:val="GeneralAviation"/>
                    <w:color w:val="auto"/>
                  </w:rPr>
                </w:pPr>
              </w:p>
            </w:tc>
          </w:tr>
          <w:tr w:rsidR="00090094" w14:paraId="71475FE5" w14:textId="77777777" w:rsidTr="00740666">
            <w:trPr>
              <w:trHeight w:val="567"/>
            </w:trPr>
            <w:tc>
              <w:tcPr>
                <w:tcW w:w="555" w:type="pct"/>
                <w:gridSpan w:val="2"/>
                <w:hideMark/>
              </w:tcPr>
              <w:p w14:paraId="4695DDD8"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7E6C71A5" w14:textId="77777777" w:rsidR="00FC2D45" w:rsidRPr="007D42B8" w:rsidRDefault="00581773" w:rsidP="00B50104">
                <w:pPr>
                  <w:pStyle w:val="TableNormal0"/>
                  <w:rPr>
                    <w:rStyle w:val="GeneralAviation"/>
                    <w:color w:val="auto"/>
                  </w:rPr>
                </w:pPr>
                <w:r w:rsidRPr="007D42B8">
                  <w:rPr>
                    <w:rStyle w:val="GeneralAviation"/>
                    <w:color w:val="auto"/>
                  </w:rPr>
                  <w:t xml:space="preserve">4.1.3 </w:t>
                </w:r>
              </w:p>
            </w:tc>
            <w:tc>
              <w:tcPr>
                <w:tcW w:w="2080" w:type="pct"/>
                <w:hideMark/>
              </w:tcPr>
              <w:p w14:paraId="2150C067" w14:textId="77777777" w:rsidR="00FC2D45" w:rsidRPr="007D42B8" w:rsidRDefault="00581773" w:rsidP="00B50104">
                <w:pPr>
                  <w:pStyle w:val="TableNormal0"/>
                  <w:rPr>
                    <w:rStyle w:val="GeneralAviation"/>
                    <w:color w:val="auto"/>
                  </w:rPr>
                </w:pPr>
                <w:r w:rsidRPr="007D42B8">
                  <w:rPr>
                    <w:rStyle w:val="GeneralAviation"/>
                    <w:color w:val="auto"/>
                  </w:rPr>
                  <w:t xml:space="preserve">State how the cloud base and the amount of cloud are measured and/or observed. </w:t>
                </w:r>
              </w:p>
            </w:tc>
            <w:tc>
              <w:tcPr>
                <w:tcW w:w="185" w:type="pct"/>
                <w:gridSpan w:val="3"/>
                <w:hideMark/>
              </w:tcPr>
              <w:p w14:paraId="31F1F3D4" w14:textId="77777777" w:rsidR="00FC2D45" w:rsidRPr="007D42B8" w:rsidRDefault="00581773" w:rsidP="00B50104">
                <w:pPr>
                  <w:pStyle w:val="TableNormal0"/>
                  <w:rPr>
                    <w:rStyle w:val="GeneralAviation"/>
                    <w:color w:val="auto"/>
                  </w:rPr>
                </w:pPr>
                <w:r w:rsidRPr="007D42B8">
                  <w:rPr>
                    <w:rStyle w:val="GeneralAviation"/>
                    <w:color w:val="auto"/>
                  </w:rPr>
                  <w:t>1</w:t>
                </w:r>
              </w:p>
            </w:tc>
            <w:tc>
              <w:tcPr>
                <w:tcW w:w="2179" w:type="pct"/>
                <w:gridSpan w:val="2"/>
                <w:hideMark/>
              </w:tcPr>
              <w:p w14:paraId="2A23DFA3" w14:textId="77777777" w:rsidR="00FC2D45" w:rsidRPr="007D42B8" w:rsidRDefault="00FC2D45" w:rsidP="00B50104">
                <w:pPr>
                  <w:pStyle w:val="TableNormal0"/>
                  <w:rPr>
                    <w:rStyle w:val="GeneralAviation"/>
                    <w:color w:val="auto"/>
                  </w:rPr>
                </w:pPr>
              </w:p>
              <w:p w14:paraId="3D473EF7" w14:textId="77777777" w:rsidR="00FC2D45" w:rsidRPr="007D42B8" w:rsidRDefault="00FC2D45" w:rsidP="00B50104">
                <w:pPr>
                  <w:pStyle w:val="TableNormal0"/>
                  <w:rPr>
                    <w:rStyle w:val="GeneralAviation"/>
                    <w:color w:val="auto"/>
                  </w:rPr>
                </w:pPr>
              </w:p>
            </w:tc>
          </w:tr>
          <w:tr w:rsidR="00090094" w14:paraId="41EB900F" w14:textId="77777777" w:rsidTr="00740666">
            <w:trPr>
              <w:trHeight w:val="567"/>
            </w:trPr>
            <w:tc>
              <w:tcPr>
                <w:tcW w:w="555" w:type="pct"/>
                <w:gridSpan w:val="2"/>
                <w:hideMark/>
              </w:tcPr>
              <w:p w14:paraId="5A36D00C"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03D83FF1" w14:textId="77777777" w:rsidR="00FC2D45" w:rsidRPr="007D42B8" w:rsidRDefault="00581773" w:rsidP="00B50104">
                <w:pPr>
                  <w:pStyle w:val="TableNormal0"/>
                  <w:rPr>
                    <w:rStyle w:val="GeneralAviation"/>
                    <w:color w:val="auto"/>
                  </w:rPr>
                </w:pPr>
                <w:r w:rsidRPr="007D42B8">
                  <w:rPr>
                    <w:rStyle w:val="GeneralAviation"/>
                    <w:color w:val="auto"/>
                  </w:rPr>
                  <w:t xml:space="preserve">4.1.4 </w:t>
                </w:r>
              </w:p>
            </w:tc>
            <w:tc>
              <w:tcPr>
                <w:tcW w:w="2080" w:type="pct"/>
                <w:hideMark/>
              </w:tcPr>
              <w:p w14:paraId="1A19C364" w14:textId="77777777" w:rsidR="00FC2D45" w:rsidRPr="007D42B8" w:rsidRDefault="00581773" w:rsidP="00B50104">
                <w:pPr>
                  <w:pStyle w:val="TableNormal0"/>
                  <w:rPr>
                    <w:rStyle w:val="GeneralAviation"/>
                    <w:color w:val="auto"/>
                  </w:rPr>
                </w:pPr>
                <w:r w:rsidRPr="007D42B8">
                  <w:rPr>
                    <w:rStyle w:val="GeneralAviation"/>
                    <w:color w:val="auto"/>
                  </w:rPr>
                  <w:t>Define cloud base and ceiling.</w:t>
                </w:r>
              </w:p>
            </w:tc>
            <w:tc>
              <w:tcPr>
                <w:tcW w:w="185" w:type="pct"/>
                <w:gridSpan w:val="3"/>
                <w:hideMark/>
              </w:tcPr>
              <w:p w14:paraId="696987B3" w14:textId="77777777" w:rsidR="00FC2D45" w:rsidRPr="007D42B8" w:rsidRDefault="00581773" w:rsidP="00B50104">
                <w:pPr>
                  <w:pStyle w:val="TableNormal0"/>
                  <w:rPr>
                    <w:rStyle w:val="GeneralAviation"/>
                    <w:color w:val="auto"/>
                  </w:rPr>
                </w:pPr>
                <w:r w:rsidRPr="007D42B8">
                  <w:rPr>
                    <w:rStyle w:val="GeneralAviation"/>
                    <w:color w:val="auto"/>
                  </w:rPr>
                  <w:t>1</w:t>
                </w:r>
              </w:p>
            </w:tc>
            <w:tc>
              <w:tcPr>
                <w:tcW w:w="2179" w:type="pct"/>
                <w:gridSpan w:val="2"/>
                <w:hideMark/>
              </w:tcPr>
              <w:p w14:paraId="1087DCF6" w14:textId="77777777" w:rsidR="00FC2D45" w:rsidRPr="007D42B8" w:rsidRDefault="00FC2D45" w:rsidP="00B50104">
                <w:pPr>
                  <w:pStyle w:val="TableNormal0"/>
                  <w:rPr>
                    <w:rStyle w:val="GeneralAviation"/>
                    <w:color w:val="auto"/>
                  </w:rPr>
                </w:pPr>
              </w:p>
              <w:p w14:paraId="4734714E" w14:textId="77777777" w:rsidR="00FC2D45" w:rsidRPr="007D42B8" w:rsidRDefault="00FC2D45" w:rsidP="00B50104">
                <w:pPr>
                  <w:pStyle w:val="TableNormal0"/>
                  <w:rPr>
                    <w:rStyle w:val="GeneralAviation"/>
                    <w:color w:val="auto"/>
                  </w:rPr>
                </w:pPr>
              </w:p>
            </w:tc>
          </w:tr>
          <w:tr w:rsidR="00090094" w14:paraId="669C2B45" w14:textId="77777777" w:rsidTr="00740666">
            <w:trPr>
              <w:trHeight w:val="567"/>
            </w:trPr>
            <w:tc>
              <w:tcPr>
                <w:tcW w:w="555" w:type="pct"/>
                <w:gridSpan w:val="2"/>
                <w:hideMark/>
              </w:tcPr>
              <w:p w14:paraId="0502574F"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45DC2C98" w14:textId="77777777" w:rsidR="00FC2D45" w:rsidRPr="007D42B8" w:rsidRDefault="00581773" w:rsidP="00B50104">
                <w:pPr>
                  <w:pStyle w:val="TableNormal0"/>
                  <w:rPr>
                    <w:rStyle w:val="GeneralAviation"/>
                    <w:color w:val="auto"/>
                  </w:rPr>
                </w:pPr>
                <w:r w:rsidRPr="007D42B8">
                  <w:rPr>
                    <w:rStyle w:val="GeneralAviation"/>
                    <w:color w:val="auto"/>
                  </w:rPr>
                  <w:t xml:space="preserve">4.1.5 </w:t>
                </w:r>
              </w:p>
            </w:tc>
            <w:tc>
              <w:tcPr>
                <w:tcW w:w="2080" w:type="pct"/>
                <w:hideMark/>
              </w:tcPr>
              <w:p w14:paraId="2AA79438" w14:textId="77777777" w:rsidR="00FC2D45" w:rsidRPr="007D42B8" w:rsidRDefault="00581773" w:rsidP="00B50104">
                <w:pPr>
                  <w:pStyle w:val="TableNormal0"/>
                  <w:rPr>
                    <w:rStyle w:val="GeneralAviation"/>
                    <w:color w:val="auto"/>
                  </w:rPr>
                </w:pPr>
                <w:r w:rsidRPr="007D42B8">
                  <w:rPr>
                    <w:rStyle w:val="GeneralAviation"/>
                    <w:color w:val="auto"/>
                  </w:rPr>
                  <w:t>Differentiate between cloud base and ceiling.</w:t>
                </w:r>
              </w:p>
            </w:tc>
            <w:tc>
              <w:tcPr>
                <w:tcW w:w="185" w:type="pct"/>
                <w:gridSpan w:val="3"/>
                <w:hideMark/>
              </w:tcPr>
              <w:p w14:paraId="79EDE961"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371F218E" w14:textId="77777777" w:rsidR="00FC2D45" w:rsidRPr="007D42B8" w:rsidRDefault="00FC2D45" w:rsidP="00B50104">
                <w:pPr>
                  <w:pStyle w:val="TableNormal0"/>
                  <w:rPr>
                    <w:rStyle w:val="GeneralAviation"/>
                    <w:color w:val="auto"/>
                  </w:rPr>
                </w:pPr>
              </w:p>
              <w:p w14:paraId="40570D0B" w14:textId="77777777" w:rsidR="00FC2D45" w:rsidRPr="007D42B8" w:rsidRDefault="00FC2D45" w:rsidP="00B50104">
                <w:pPr>
                  <w:pStyle w:val="TableNormal0"/>
                  <w:rPr>
                    <w:rStyle w:val="GeneralAviation"/>
                    <w:color w:val="auto"/>
                  </w:rPr>
                </w:pPr>
              </w:p>
            </w:tc>
          </w:tr>
          <w:tr w:rsidR="00090094" w14:paraId="5A544CB0" w14:textId="77777777" w:rsidTr="00740666">
            <w:trPr>
              <w:trHeight w:val="21"/>
            </w:trPr>
            <w:tc>
              <w:tcPr>
                <w:tcW w:w="5000" w:type="pct"/>
                <w:gridSpan w:val="8"/>
                <w:hideMark/>
              </w:tcPr>
              <w:p w14:paraId="1034F2D3" w14:textId="77777777" w:rsidR="00FC2D45" w:rsidRPr="007D42B8" w:rsidRDefault="00581773" w:rsidP="00B50104">
                <w:pPr>
                  <w:pStyle w:val="TableHead"/>
                  <w:rPr>
                    <w:rStyle w:val="GeneralAviation"/>
                    <w:color w:val="auto"/>
                  </w:rPr>
                </w:pPr>
                <w:r w:rsidRPr="007D42B8">
                  <w:rPr>
                    <w:rStyle w:val="GeneralAviation"/>
                    <w:color w:val="auto"/>
                  </w:rPr>
                  <w:t>Subtopic METB 4.2 — Types of precipitation</w:t>
                </w:r>
              </w:p>
            </w:tc>
          </w:tr>
          <w:tr w:rsidR="00090094" w14:paraId="74B141DB" w14:textId="77777777" w:rsidTr="00740666">
            <w:trPr>
              <w:trHeight w:val="567"/>
            </w:trPr>
            <w:tc>
              <w:tcPr>
                <w:tcW w:w="555" w:type="pct"/>
                <w:gridSpan w:val="2"/>
                <w:hideMark/>
              </w:tcPr>
              <w:p w14:paraId="6F0ED314"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6C4899F" w14:textId="77777777" w:rsidR="00FC2D45" w:rsidRPr="007D42B8" w:rsidRDefault="00581773" w:rsidP="00B50104">
                <w:pPr>
                  <w:pStyle w:val="TableNormal0"/>
                  <w:rPr>
                    <w:rStyle w:val="GeneralAviation"/>
                    <w:color w:val="auto"/>
                  </w:rPr>
                </w:pPr>
                <w:r w:rsidRPr="007D42B8">
                  <w:rPr>
                    <w:rStyle w:val="GeneralAviation"/>
                    <w:color w:val="auto"/>
                  </w:rPr>
                  <w:t xml:space="preserve">4.2.1 </w:t>
                </w:r>
              </w:p>
            </w:tc>
            <w:tc>
              <w:tcPr>
                <w:tcW w:w="2080" w:type="pct"/>
                <w:hideMark/>
              </w:tcPr>
              <w:p w14:paraId="5CE06D34" w14:textId="77777777" w:rsidR="00FC2D45" w:rsidRPr="007D42B8" w:rsidRDefault="00581773" w:rsidP="00B50104">
                <w:pPr>
                  <w:pStyle w:val="TableNormal0"/>
                  <w:rPr>
                    <w:rStyle w:val="GeneralAviation"/>
                    <w:color w:val="auto"/>
                  </w:rPr>
                </w:pPr>
                <w:r w:rsidRPr="007D42B8">
                  <w:rPr>
                    <w:rStyle w:val="GeneralAviation"/>
                    <w:color w:val="auto"/>
                  </w:rPr>
                  <w:t>Explain the significance of precipitation in aviation.</w:t>
                </w:r>
              </w:p>
            </w:tc>
            <w:tc>
              <w:tcPr>
                <w:tcW w:w="185" w:type="pct"/>
                <w:gridSpan w:val="3"/>
                <w:hideMark/>
              </w:tcPr>
              <w:p w14:paraId="28CA58EE"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75C271A8" w14:textId="77777777" w:rsidR="00FC2D45" w:rsidRPr="007D42B8" w:rsidRDefault="00FC2D45" w:rsidP="00B50104">
                <w:pPr>
                  <w:pStyle w:val="TableNormal0"/>
                  <w:rPr>
                    <w:rStyle w:val="GeneralAviation"/>
                    <w:color w:val="auto"/>
                  </w:rPr>
                </w:pPr>
              </w:p>
              <w:p w14:paraId="3F8F3A02" w14:textId="77777777" w:rsidR="00FC2D45" w:rsidRPr="007D42B8" w:rsidRDefault="00FC2D45" w:rsidP="00B50104">
                <w:pPr>
                  <w:pStyle w:val="TableNormal0"/>
                  <w:rPr>
                    <w:rStyle w:val="GeneralAviation"/>
                    <w:color w:val="auto"/>
                  </w:rPr>
                </w:pPr>
              </w:p>
            </w:tc>
          </w:tr>
          <w:tr w:rsidR="00090094" w14:paraId="29BB204C" w14:textId="77777777" w:rsidTr="00740666">
            <w:trPr>
              <w:trHeight w:val="567"/>
            </w:trPr>
            <w:tc>
              <w:tcPr>
                <w:tcW w:w="555" w:type="pct"/>
                <w:gridSpan w:val="2"/>
                <w:hideMark/>
              </w:tcPr>
              <w:p w14:paraId="4F385450"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3F074E50" w14:textId="77777777" w:rsidR="00FC2D45" w:rsidRPr="007D42B8" w:rsidRDefault="00581773" w:rsidP="00B50104">
                <w:pPr>
                  <w:pStyle w:val="TableNormal0"/>
                  <w:rPr>
                    <w:rStyle w:val="GeneralAviation"/>
                    <w:color w:val="auto"/>
                  </w:rPr>
                </w:pPr>
                <w:r w:rsidRPr="007D42B8">
                  <w:rPr>
                    <w:rStyle w:val="GeneralAviation"/>
                    <w:color w:val="auto"/>
                  </w:rPr>
                  <w:t xml:space="preserve">4.2.2 </w:t>
                </w:r>
              </w:p>
            </w:tc>
            <w:tc>
              <w:tcPr>
                <w:tcW w:w="2080" w:type="pct"/>
                <w:hideMark/>
              </w:tcPr>
              <w:p w14:paraId="16543752" w14:textId="77777777" w:rsidR="00FC2D45" w:rsidRPr="007D42B8" w:rsidRDefault="00581773" w:rsidP="00B50104">
                <w:pPr>
                  <w:pStyle w:val="TableNormal0"/>
                  <w:rPr>
                    <w:rStyle w:val="GeneralAviation"/>
                    <w:color w:val="auto"/>
                  </w:rPr>
                </w:pPr>
                <w:r w:rsidRPr="007D42B8">
                  <w:rPr>
                    <w:rStyle w:val="GeneralAviation"/>
                    <w:color w:val="auto"/>
                  </w:rPr>
                  <w:t>Describe types of precipitation and their corresponding cloud families.</w:t>
                </w:r>
              </w:p>
            </w:tc>
            <w:tc>
              <w:tcPr>
                <w:tcW w:w="185" w:type="pct"/>
                <w:gridSpan w:val="3"/>
                <w:hideMark/>
              </w:tcPr>
              <w:p w14:paraId="37DAF99D"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66A6D80C" w14:textId="77777777" w:rsidR="00FC2D45" w:rsidRPr="007D42B8" w:rsidRDefault="00581773" w:rsidP="00B50104">
                <w:pPr>
                  <w:pStyle w:val="TableNormal0"/>
                  <w:rPr>
                    <w:rStyle w:val="GeneralAviation"/>
                    <w:i/>
                    <w:iCs/>
                    <w:color w:val="auto"/>
                  </w:rPr>
                </w:pPr>
                <w:r w:rsidRPr="007D42B8">
                  <w:rPr>
                    <w:rStyle w:val="GeneralAviation"/>
                    <w:i/>
                    <w:iCs/>
                    <w:color w:val="auto"/>
                  </w:rPr>
                  <w:t>Optional content: rain, snow, snow grains, hail, ice pellets, ice crystals, drizzle</w:t>
                </w:r>
              </w:p>
            </w:tc>
          </w:tr>
          <w:tr w:rsidR="00090094" w14:paraId="55CB7EDB" w14:textId="77777777" w:rsidTr="00740666">
            <w:trPr>
              <w:trHeight w:val="21"/>
            </w:trPr>
            <w:tc>
              <w:tcPr>
                <w:tcW w:w="5000" w:type="pct"/>
                <w:gridSpan w:val="8"/>
                <w:hideMark/>
              </w:tcPr>
              <w:p w14:paraId="0AD2D895" w14:textId="77777777" w:rsidR="00FC2D45" w:rsidRPr="007D42B8" w:rsidRDefault="00581773" w:rsidP="00B50104">
                <w:pPr>
                  <w:pStyle w:val="TableHead"/>
                  <w:rPr>
                    <w:rStyle w:val="GeneralAviation"/>
                    <w:color w:val="auto"/>
                  </w:rPr>
                </w:pPr>
                <w:r w:rsidRPr="007D42B8">
                  <w:rPr>
                    <w:rStyle w:val="GeneralAviation"/>
                    <w:color w:val="auto"/>
                  </w:rPr>
                  <w:t>Subtopic METB 4.3 — Visibility</w:t>
                </w:r>
              </w:p>
            </w:tc>
          </w:tr>
          <w:tr w:rsidR="00090094" w14:paraId="68869042" w14:textId="77777777" w:rsidTr="00740666">
            <w:trPr>
              <w:trHeight w:val="567"/>
            </w:trPr>
            <w:tc>
              <w:tcPr>
                <w:tcW w:w="555" w:type="pct"/>
                <w:gridSpan w:val="2"/>
                <w:hideMark/>
              </w:tcPr>
              <w:p w14:paraId="7ACE7045"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5CB609AA" w14:textId="77777777" w:rsidR="00FC2D45" w:rsidRPr="007D42B8" w:rsidRDefault="00581773" w:rsidP="00B50104">
                <w:pPr>
                  <w:pStyle w:val="TableNormal0"/>
                  <w:rPr>
                    <w:rStyle w:val="GeneralAviation"/>
                    <w:color w:val="auto"/>
                  </w:rPr>
                </w:pPr>
                <w:r w:rsidRPr="007D42B8">
                  <w:rPr>
                    <w:rStyle w:val="GeneralAviation"/>
                    <w:color w:val="auto"/>
                  </w:rPr>
                  <w:t xml:space="preserve">4.3.1 </w:t>
                </w:r>
              </w:p>
            </w:tc>
            <w:tc>
              <w:tcPr>
                <w:tcW w:w="2080" w:type="pct"/>
                <w:hideMark/>
              </w:tcPr>
              <w:p w14:paraId="4E9DAFAD" w14:textId="77777777" w:rsidR="00FC2D45" w:rsidRPr="007D42B8" w:rsidRDefault="00581773" w:rsidP="00B50104">
                <w:pPr>
                  <w:pStyle w:val="TableNormal0"/>
                  <w:rPr>
                    <w:rStyle w:val="GeneralAviation"/>
                    <w:color w:val="auto"/>
                  </w:rPr>
                </w:pPr>
                <w:r w:rsidRPr="007D42B8">
                  <w:rPr>
                    <w:rStyle w:val="GeneralAviation"/>
                    <w:color w:val="auto"/>
                  </w:rPr>
                  <w:t>Explain the causes of atmospheric obscurity.</w:t>
                </w:r>
              </w:p>
            </w:tc>
            <w:tc>
              <w:tcPr>
                <w:tcW w:w="185" w:type="pct"/>
                <w:gridSpan w:val="3"/>
                <w:hideMark/>
              </w:tcPr>
              <w:p w14:paraId="12694F6D"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6D18B853" w14:textId="77777777" w:rsidR="00FC2D45" w:rsidRPr="007D42B8" w:rsidRDefault="00FC2D45" w:rsidP="00B50104">
                <w:pPr>
                  <w:pStyle w:val="TableNormal0"/>
                  <w:rPr>
                    <w:rStyle w:val="GeneralAviation"/>
                    <w:color w:val="auto"/>
                  </w:rPr>
                </w:pPr>
              </w:p>
              <w:p w14:paraId="68643D0A" w14:textId="77777777" w:rsidR="00FC2D45" w:rsidRPr="007D42B8" w:rsidRDefault="00FC2D45" w:rsidP="00B50104">
                <w:pPr>
                  <w:pStyle w:val="TableNormal0"/>
                  <w:rPr>
                    <w:rStyle w:val="GeneralAviation"/>
                    <w:color w:val="auto"/>
                  </w:rPr>
                </w:pPr>
              </w:p>
            </w:tc>
          </w:tr>
          <w:tr w:rsidR="00090094" w14:paraId="56BF327B" w14:textId="77777777" w:rsidTr="00740666">
            <w:trPr>
              <w:trHeight w:val="567"/>
            </w:trPr>
            <w:tc>
              <w:tcPr>
                <w:tcW w:w="555" w:type="pct"/>
                <w:gridSpan w:val="2"/>
                <w:hideMark/>
              </w:tcPr>
              <w:p w14:paraId="0D5915D6"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DA76EC3" w14:textId="77777777" w:rsidR="00FC2D45" w:rsidRPr="007D42B8" w:rsidRDefault="00581773" w:rsidP="00B50104">
                <w:pPr>
                  <w:pStyle w:val="TableNormal0"/>
                  <w:rPr>
                    <w:rStyle w:val="GeneralAviation"/>
                    <w:color w:val="auto"/>
                  </w:rPr>
                </w:pPr>
                <w:r w:rsidRPr="007D42B8">
                  <w:rPr>
                    <w:rStyle w:val="GeneralAviation"/>
                    <w:color w:val="auto"/>
                  </w:rPr>
                  <w:t xml:space="preserve">4.3.2 </w:t>
                </w:r>
              </w:p>
            </w:tc>
            <w:tc>
              <w:tcPr>
                <w:tcW w:w="2080" w:type="pct"/>
                <w:hideMark/>
              </w:tcPr>
              <w:p w14:paraId="0B50F547" w14:textId="77777777" w:rsidR="00FC2D45" w:rsidRPr="007D42B8" w:rsidRDefault="00581773" w:rsidP="00B50104">
                <w:pPr>
                  <w:pStyle w:val="TableNormal0"/>
                  <w:rPr>
                    <w:rStyle w:val="GeneralAviation"/>
                    <w:color w:val="auto"/>
                  </w:rPr>
                </w:pPr>
                <w:r w:rsidRPr="007D42B8">
                  <w:rPr>
                    <w:rStyle w:val="GeneralAviation"/>
                    <w:color w:val="auto"/>
                  </w:rPr>
                  <w:t>Differentiate between different types of visibility.</w:t>
                </w:r>
              </w:p>
            </w:tc>
            <w:tc>
              <w:tcPr>
                <w:tcW w:w="185" w:type="pct"/>
                <w:gridSpan w:val="3"/>
                <w:hideMark/>
              </w:tcPr>
              <w:p w14:paraId="3BDE4E61"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5A71B1CF" w14:textId="77777777" w:rsidR="00FC2D45" w:rsidRPr="007D42B8" w:rsidRDefault="00581773" w:rsidP="00333082">
                <w:pPr>
                  <w:pStyle w:val="EssentialTraining"/>
                  <w:rPr>
                    <w:rStyle w:val="GeneralAviation"/>
                    <w:color w:val="auto"/>
                  </w:rPr>
                </w:pPr>
                <w:r w:rsidRPr="007D42B8">
                  <w:rPr>
                    <w:rStyle w:val="GeneralAviation"/>
                    <w:color w:val="auto"/>
                  </w:rPr>
                  <w:t>Horizontal visibility, slant visibility, prevailing visibility, RVR</w:t>
                </w:r>
              </w:p>
            </w:tc>
          </w:tr>
          <w:tr w:rsidR="00090094" w14:paraId="2B539CEC" w14:textId="77777777" w:rsidTr="00740666">
            <w:trPr>
              <w:trHeight w:val="567"/>
            </w:trPr>
            <w:tc>
              <w:tcPr>
                <w:tcW w:w="555" w:type="pct"/>
                <w:gridSpan w:val="2"/>
                <w:hideMark/>
              </w:tcPr>
              <w:p w14:paraId="00008230"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E8F1553" w14:textId="77777777" w:rsidR="00FC2D45" w:rsidRPr="007D42B8" w:rsidRDefault="00581773" w:rsidP="00B50104">
                <w:pPr>
                  <w:pStyle w:val="TableNormal0"/>
                  <w:rPr>
                    <w:rStyle w:val="GeneralAviation"/>
                    <w:color w:val="auto"/>
                  </w:rPr>
                </w:pPr>
                <w:r w:rsidRPr="007D42B8">
                  <w:rPr>
                    <w:rStyle w:val="GeneralAviation"/>
                    <w:color w:val="auto"/>
                  </w:rPr>
                  <w:t xml:space="preserve">4.3.3 </w:t>
                </w:r>
              </w:p>
            </w:tc>
            <w:tc>
              <w:tcPr>
                <w:tcW w:w="2080" w:type="pct"/>
                <w:hideMark/>
              </w:tcPr>
              <w:p w14:paraId="4231D93C" w14:textId="77777777" w:rsidR="00FC2D45" w:rsidRPr="007D42B8" w:rsidRDefault="00581773" w:rsidP="00B50104">
                <w:pPr>
                  <w:pStyle w:val="TableNormal0"/>
                  <w:rPr>
                    <w:rStyle w:val="GeneralAviation"/>
                    <w:color w:val="auto"/>
                  </w:rPr>
                </w:pPr>
                <w:r w:rsidRPr="007D42B8">
                  <w:rPr>
                    <w:rStyle w:val="GeneralAviation"/>
                    <w:color w:val="auto"/>
                  </w:rPr>
                  <w:t>State the means by which visibility is measured.</w:t>
                </w:r>
              </w:p>
            </w:tc>
            <w:tc>
              <w:tcPr>
                <w:tcW w:w="185" w:type="pct"/>
                <w:gridSpan w:val="3"/>
                <w:hideMark/>
              </w:tcPr>
              <w:p w14:paraId="0D67B063" w14:textId="77777777" w:rsidR="00FC2D45" w:rsidRPr="007D42B8" w:rsidRDefault="00581773" w:rsidP="00B50104">
                <w:pPr>
                  <w:pStyle w:val="TableNormal0"/>
                  <w:rPr>
                    <w:rStyle w:val="GeneralAviation"/>
                    <w:color w:val="auto"/>
                  </w:rPr>
                </w:pPr>
                <w:r w:rsidRPr="007D42B8">
                  <w:rPr>
                    <w:rStyle w:val="GeneralAviation"/>
                    <w:color w:val="auto"/>
                  </w:rPr>
                  <w:t>1</w:t>
                </w:r>
              </w:p>
            </w:tc>
            <w:tc>
              <w:tcPr>
                <w:tcW w:w="2179" w:type="pct"/>
                <w:gridSpan w:val="2"/>
                <w:hideMark/>
              </w:tcPr>
              <w:p w14:paraId="5DE6746B" w14:textId="77777777" w:rsidR="00FC2D45" w:rsidRPr="007D42B8" w:rsidRDefault="00FC2D45" w:rsidP="00B50104">
                <w:pPr>
                  <w:pStyle w:val="TableNormal0"/>
                  <w:rPr>
                    <w:rStyle w:val="GeneralAviation"/>
                    <w:color w:val="auto"/>
                  </w:rPr>
                </w:pPr>
              </w:p>
              <w:p w14:paraId="6D0D1E63" w14:textId="77777777" w:rsidR="00FC2D45" w:rsidRPr="007D42B8" w:rsidRDefault="00FC2D45" w:rsidP="00B50104">
                <w:pPr>
                  <w:pStyle w:val="TableNormal0"/>
                  <w:rPr>
                    <w:rStyle w:val="GeneralAviation"/>
                    <w:color w:val="auto"/>
                  </w:rPr>
                </w:pPr>
              </w:p>
            </w:tc>
          </w:tr>
          <w:tr w:rsidR="00090094" w14:paraId="1E857706" w14:textId="77777777" w:rsidTr="00740666">
            <w:trPr>
              <w:trHeight w:val="567"/>
            </w:trPr>
            <w:tc>
              <w:tcPr>
                <w:tcW w:w="555" w:type="pct"/>
                <w:gridSpan w:val="2"/>
                <w:hideMark/>
              </w:tcPr>
              <w:p w14:paraId="41B7E55F"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46E74CF8" w14:textId="77777777" w:rsidR="00FC2D45" w:rsidRPr="007D42B8" w:rsidRDefault="00581773" w:rsidP="00B50104">
                <w:pPr>
                  <w:pStyle w:val="TableNormal0"/>
                  <w:rPr>
                    <w:rStyle w:val="GeneralAviation"/>
                    <w:color w:val="auto"/>
                  </w:rPr>
                </w:pPr>
                <w:r w:rsidRPr="007D42B8">
                  <w:rPr>
                    <w:rStyle w:val="GeneralAviation"/>
                    <w:color w:val="auto"/>
                  </w:rPr>
                  <w:t xml:space="preserve">4.3.4 </w:t>
                </w:r>
              </w:p>
            </w:tc>
            <w:tc>
              <w:tcPr>
                <w:tcW w:w="2080" w:type="pct"/>
                <w:hideMark/>
              </w:tcPr>
              <w:p w14:paraId="3280AFAB" w14:textId="77777777" w:rsidR="00FC2D45" w:rsidRDefault="00581773" w:rsidP="00B50104">
                <w:pPr>
                  <w:pStyle w:val="TableNormal0"/>
                  <w:rPr>
                    <w:rStyle w:val="GeneralAviation"/>
                    <w:color w:val="auto"/>
                  </w:rPr>
                </w:pPr>
                <w:r w:rsidRPr="007D42B8">
                  <w:rPr>
                    <w:rStyle w:val="GeneralAviation"/>
                    <w:color w:val="auto"/>
                  </w:rPr>
                  <w:t>Explain the significance of visibility in aviation.</w:t>
                </w:r>
              </w:p>
              <w:p w14:paraId="0DE00A57" w14:textId="77777777" w:rsidR="007D42B8" w:rsidRDefault="007D42B8" w:rsidP="00B50104">
                <w:pPr>
                  <w:pStyle w:val="TableNormal0"/>
                  <w:rPr>
                    <w:rStyle w:val="GeneralAviation"/>
                    <w:color w:val="auto"/>
                  </w:rPr>
                </w:pPr>
              </w:p>
              <w:p w14:paraId="66F96F90" w14:textId="77777777" w:rsidR="007D42B8" w:rsidRPr="007D42B8" w:rsidRDefault="007D42B8" w:rsidP="00B50104">
                <w:pPr>
                  <w:pStyle w:val="TableNormal0"/>
                  <w:rPr>
                    <w:rStyle w:val="GeneralAviation"/>
                    <w:color w:val="auto"/>
                  </w:rPr>
                </w:pPr>
              </w:p>
            </w:tc>
            <w:tc>
              <w:tcPr>
                <w:tcW w:w="185" w:type="pct"/>
                <w:gridSpan w:val="3"/>
                <w:hideMark/>
              </w:tcPr>
              <w:p w14:paraId="0A39DDDA"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6900B54E" w14:textId="77777777" w:rsidR="00FC2D45" w:rsidRPr="007D42B8" w:rsidRDefault="00FC2D45" w:rsidP="00B50104">
                <w:pPr>
                  <w:pStyle w:val="TableNormal0"/>
                  <w:rPr>
                    <w:rStyle w:val="GeneralAviation"/>
                    <w:color w:val="auto"/>
                  </w:rPr>
                </w:pPr>
              </w:p>
              <w:p w14:paraId="5B386B9E" w14:textId="77777777" w:rsidR="00FC2D45" w:rsidRPr="007D42B8" w:rsidRDefault="00FC2D45" w:rsidP="00B50104">
                <w:pPr>
                  <w:pStyle w:val="TableNormal0"/>
                  <w:rPr>
                    <w:rStyle w:val="GeneralAviation"/>
                    <w:color w:val="auto"/>
                  </w:rPr>
                </w:pPr>
              </w:p>
            </w:tc>
          </w:tr>
          <w:tr w:rsidR="00090094" w14:paraId="3F2C8347" w14:textId="77777777" w:rsidTr="00740666">
            <w:trPr>
              <w:trHeight w:val="21"/>
            </w:trPr>
            <w:tc>
              <w:tcPr>
                <w:tcW w:w="5000" w:type="pct"/>
                <w:gridSpan w:val="8"/>
                <w:hideMark/>
              </w:tcPr>
              <w:p w14:paraId="0133E6DE" w14:textId="77777777" w:rsidR="00FC2D45" w:rsidRPr="007D42B8" w:rsidRDefault="00581773" w:rsidP="00B50104">
                <w:pPr>
                  <w:pStyle w:val="TableHead"/>
                  <w:rPr>
                    <w:rStyle w:val="GeneralAviation"/>
                    <w:color w:val="auto"/>
                  </w:rPr>
                </w:pPr>
                <w:r w:rsidRPr="007D42B8">
                  <w:rPr>
                    <w:rStyle w:val="GeneralAviation"/>
                    <w:color w:val="auto"/>
                  </w:rPr>
                  <w:t>Subtopic METB 4.4 — Meteorological hazards</w:t>
                </w:r>
              </w:p>
            </w:tc>
          </w:tr>
          <w:tr w:rsidR="00090094" w14:paraId="7352336B" w14:textId="77777777" w:rsidTr="00740666">
            <w:trPr>
              <w:trHeight w:val="567"/>
            </w:trPr>
            <w:tc>
              <w:tcPr>
                <w:tcW w:w="555" w:type="pct"/>
                <w:gridSpan w:val="2"/>
                <w:hideMark/>
              </w:tcPr>
              <w:p w14:paraId="29B51037"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223BCF9F" w14:textId="77777777" w:rsidR="00FC2D45" w:rsidRPr="007D42B8" w:rsidRDefault="00581773" w:rsidP="00B50104">
                <w:pPr>
                  <w:pStyle w:val="TableNormal0"/>
                  <w:rPr>
                    <w:rStyle w:val="GeneralAviation"/>
                    <w:color w:val="auto"/>
                  </w:rPr>
                </w:pPr>
                <w:r w:rsidRPr="007D42B8">
                  <w:rPr>
                    <w:rStyle w:val="GeneralAviation"/>
                    <w:color w:val="auto"/>
                  </w:rPr>
                  <w:t xml:space="preserve">4.4.1 </w:t>
                </w:r>
              </w:p>
            </w:tc>
            <w:tc>
              <w:tcPr>
                <w:tcW w:w="2080" w:type="pct"/>
                <w:hideMark/>
              </w:tcPr>
              <w:p w14:paraId="6B98BEBB" w14:textId="77777777" w:rsidR="00FC2D45" w:rsidRPr="007D42B8" w:rsidRDefault="00581773" w:rsidP="00B50104">
                <w:pPr>
                  <w:pStyle w:val="TableNormal0"/>
                  <w:rPr>
                    <w:rStyle w:val="GeneralAviation"/>
                    <w:color w:val="auto"/>
                  </w:rPr>
                </w:pPr>
                <w:r w:rsidRPr="007D42B8">
                  <w:rPr>
                    <w:rStyle w:val="GeneralAviation"/>
                    <w:color w:val="auto"/>
                  </w:rPr>
                  <w:t>Explain the meteorological hazards to aviation.</w:t>
                </w:r>
              </w:p>
            </w:tc>
            <w:tc>
              <w:tcPr>
                <w:tcW w:w="185" w:type="pct"/>
                <w:gridSpan w:val="3"/>
                <w:hideMark/>
              </w:tcPr>
              <w:p w14:paraId="5DDA0012"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0F41A15C" w14:textId="77777777" w:rsidR="00FC2D45" w:rsidRPr="007D42B8" w:rsidRDefault="00581773" w:rsidP="00333082">
                <w:pPr>
                  <w:pStyle w:val="EssentialTraining"/>
                  <w:rPr>
                    <w:rStyle w:val="GeneralAviation"/>
                    <w:color w:val="auto"/>
                  </w:rPr>
                </w:pPr>
                <w:r w:rsidRPr="007D42B8">
                  <w:rPr>
                    <w:rStyle w:val="GeneralAviation"/>
                    <w:color w:val="auto"/>
                  </w:rPr>
                  <w:t>Turbulence, icing, micro bursts, macro burst, wind shear, thunderstorms, volcanic ash</w:t>
                </w:r>
              </w:p>
              <w:p w14:paraId="63D812B2" w14:textId="77777777" w:rsidR="00FC2D45" w:rsidRPr="007D42B8" w:rsidRDefault="00581773" w:rsidP="00B50104">
                <w:pPr>
                  <w:pStyle w:val="TableNormal0"/>
                  <w:rPr>
                    <w:rStyle w:val="GeneralAviation"/>
                    <w:i/>
                    <w:iCs/>
                    <w:color w:val="auto"/>
                  </w:rPr>
                </w:pPr>
                <w:r w:rsidRPr="007D42B8">
                  <w:rPr>
                    <w:rStyle w:val="GeneralAviation"/>
                    <w:i/>
                    <w:iCs/>
                    <w:color w:val="auto"/>
                  </w:rPr>
                  <w:t>Optional content: squall</w:t>
                </w:r>
              </w:p>
            </w:tc>
          </w:tr>
          <w:tr w:rsidR="00090094" w14:paraId="4C623134" w14:textId="77777777" w:rsidTr="00740666">
            <w:trPr>
              <w:trHeight w:val="567"/>
            </w:trPr>
            <w:tc>
              <w:tcPr>
                <w:tcW w:w="555" w:type="pct"/>
                <w:gridSpan w:val="2"/>
                <w:hideMark/>
              </w:tcPr>
              <w:p w14:paraId="338B7A45" w14:textId="77777777" w:rsidR="00FC2D45" w:rsidRPr="007D42B8" w:rsidRDefault="00581773" w:rsidP="00B50104">
                <w:pPr>
                  <w:pStyle w:val="TableNormal0"/>
                  <w:rPr>
                    <w:rStyle w:val="GeneralAviation"/>
                    <w:color w:val="auto"/>
                  </w:rPr>
                </w:pPr>
                <w:r w:rsidRPr="007D42B8">
                  <w:rPr>
                    <w:rStyle w:val="GeneralAviation"/>
                    <w:color w:val="auto"/>
                  </w:rPr>
                  <w:t>BASIC</w:t>
                </w:r>
                <w:r w:rsidRPr="007D42B8">
                  <w:rPr>
                    <w:rStyle w:val="GeneralAviation"/>
                    <w:color w:val="auto"/>
                  </w:rPr>
                  <w:br/>
                  <w:t>METB</w:t>
                </w:r>
              </w:p>
              <w:p w14:paraId="08DE8036" w14:textId="77777777" w:rsidR="00FC2D45" w:rsidRPr="007D42B8" w:rsidRDefault="00581773" w:rsidP="00B50104">
                <w:pPr>
                  <w:pStyle w:val="TableNormal0"/>
                  <w:rPr>
                    <w:rStyle w:val="GeneralAviation"/>
                    <w:color w:val="auto"/>
                  </w:rPr>
                </w:pPr>
                <w:r w:rsidRPr="007D42B8">
                  <w:rPr>
                    <w:rStyle w:val="GeneralAviation"/>
                    <w:color w:val="auto"/>
                  </w:rPr>
                  <w:t xml:space="preserve">4.4.2 </w:t>
                </w:r>
              </w:p>
            </w:tc>
            <w:tc>
              <w:tcPr>
                <w:tcW w:w="2080" w:type="pct"/>
                <w:hideMark/>
              </w:tcPr>
              <w:p w14:paraId="5AE9549C" w14:textId="77777777" w:rsidR="00FC2D45" w:rsidRDefault="00581773" w:rsidP="00B50104">
                <w:pPr>
                  <w:pStyle w:val="TableNormal0"/>
                  <w:rPr>
                    <w:rStyle w:val="GeneralAviation"/>
                    <w:color w:val="auto"/>
                  </w:rPr>
                </w:pPr>
                <w:r w:rsidRPr="007D42B8">
                  <w:rPr>
                    <w:rStyle w:val="GeneralAviation"/>
                    <w:color w:val="auto"/>
                  </w:rPr>
                  <w:t>Describe the effect of meteorological hazards on aviation.</w:t>
                </w:r>
              </w:p>
              <w:p w14:paraId="445FB8F7" w14:textId="77777777" w:rsidR="001F6581" w:rsidRDefault="001F6581" w:rsidP="00B50104">
                <w:pPr>
                  <w:pStyle w:val="TableNormal0"/>
                  <w:rPr>
                    <w:rStyle w:val="GeneralAviation"/>
                    <w:color w:val="auto"/>
                  </w:rPr>
                </w:pPr>
              </w:p>
              <w:p w14:paraId="2747C2D5" w14:textId="77777777" w:rsidR="001F6581" w:rsidRDefault="001F6581" w:rsidP="00B50104">
                <w:pPr>
                  <w:pStyle w:val="TableNormal0"/>
                  <w:rPr>
                    <w:rStyle w:val="GeneralAviation"/>
                    <w:color w:val="auto"/>
                  </w:rPr>
                </w:pPr>
              </w:p>
              <w:p w14:paraId="070A3CD3" w14:textId="77777777" w:rsidR="001F6581" w:rsidRPr="007D42B8" w:rsidRDefault="001F6581" w:rsidP="00B50104">
                <w:pPr>
                  <w:pStyle w:val="TableNormal0"/>
                  <w:rPr>
                    <w:rStyle w:val="GeneralAviation"/>
                    <w:color w:val="auto"/>
                  </w:rPr>
                </w:pPr>
              </w:p>
            </w:tc>
            <w:tc>
              <w:tcPr>
                <w:tcW w:w="185" w:type="pct"/>
                <w:gridSpan w:val="3"/>
                <w:hideMark/>
              </w:tcPr>
              <w:p w14:paraId="2ECC1D28" w14:textId="77777777" w:rsidR="00FC2D45" w:rsidRPr="007D42B8" w:rsidRDefault="00581773" w:rsidP="00B50104">
                <w:pPr>
                  <w:pStyle w:val="TableNormal0"/>
                  <w:rPr>
                    <w:rStyle w:val="GeneralAviation"/>
                    <w:color w:val="auto"/>
                  </w:rPr>
                </w:pPr>
                <w:r w:rsidRPr="007D42B8">
                  <w:rPr>
                    <w:rStyle w:val="GeneralAviation"/>
                    <w:color w:val="auto"/>
                  </w:rPr>
                  <w:t>2</w:t>
                </w:r>
              </w:p>
            </w:tc>
            <w:tc>
              <w:tcPr>
                <w:tcW w:w="2179" w:type="pct"/>
                <w:gridSpan w:val="2"/>
                <w:hideMark/>
              </w:tcPr>
              <w:p w14:paraId="67874B57" w14:textId="77777777" w:rsidR="00FC2D45" w:rsidRPr="007D42B8" w:rsidRDefault="00FC2D45" w:rsidP="00B50104">
                <w:pPr>
                  <w:pStyle w:val="TableNormal0"/>
                  <w:rPr>
                    <w:rStyle w:val="GeneralAviation"/>
                    <w:color w:val="auto"/>
                  </w:rPr>
                </w:pPr>
              </w:p>
            </w:tc>
          </w:tr>
          <w:tr w:rsidR="00090094" w14:paraId="0B8D3ED9" w14:textId="77777777" w:rsidTr="00740666">
            <w:trPr>
              <w:trHeight w:val="21"/>
            </w:trPr>
            <w:tc>
              <w:tcPr>
                <w:tcW w:w="5000" w:type="pct"/>
                <w:gridSpan w:val="8"/>
              </w:tcPr>
              <w:p w14:paraId="6E06879B" w14:textId="77777777" w:rsidR="000B5933" w:rsidRPr="0007518E" w:rsidRDefault="00581773" w:rsidP="0007518E">
                <w:pPr>
                  <w:pStyle w:val="TableCentered"/>
                  <w:rPr>
                    <w:rStyle w:val="Bold"/>
                  </w:rPr>
                </w:pPr>
                <w:r w:rsidRPr="0007518E">
                  <w:rPr>
                    <w:rStyle w:val="Bold"/>
                    <w:b w:val="0"/>
                  </w:rPr>
                  <w:lastRenderedPageBreak/>
                  <w:t xml:space="preserve">TOPIC METB 5 — METEOROLOGICAL INFORMATION FOR AVIATION </w:t>
                </w:r>
              </w:p>
            </w:tc>
          </w:tr>
          <w:tr w:rsidR="00090094" w14:paraId="4959C734" w14:textId="77777777" w:rsidTr="00740666">
            <w:trPr>
              <w:trHeight w:val="21"/>
            </w:trPr>
            <w:tc>
              <w:tcPr>
                <w:tcW w:w="5000" w:type="pct"/>
                <w:gridSpan w:val="8"/>
                <w:hideMark/>
              </w:tcPr>
              <w:p w14:paraId="44B0AFEC" w14:textId="77777777" w:rsidR="000B5933" w:rsidRPr="0007518E" w:rsidRDefault="00581773" w:rsidP="0007518E">
                <w:pPr>
                  <w:pStyle w:val="TableHead"/>
                </w:pPr>
                <w:r w:rsidRPr="0007518E">
                  <w:t>Subtopic METB 5.1 — Messages and reports</w:t>
                </w:r>
              </w:p>
            </w:tc>
          </w:tr>
          <w:tr w:rsidR="00090094" w14:paraId="368FC2ED" w14:textId="77777777" w:rsidTr="00740666">
            <w:trPr>
              <w:trHeight w:val="567"/>
            </w:trPr>
            <w:tc>
              <w:tcPr>
                <w:tcW w:w="555" w:type="pct"/>
                <w:gridSpan w:val="2"/>
                <w:hideMark/>
              </w:tcPr>
              <w:p w14:paraId="143BE0E6" w14:textId="77777777" w:rsidR="000B5933" w:rsidRPr="0007518E" w:rsidRDefault="00581773" w:rsidP="0007518E">
                <w:pPr>
                  <w:pStyle w:val="TableNormal0"/>
                </w:pPr>
                <w:r w:rsidRPr="0007518E">
                  <w:t>BASIC</w:t>
                </w:r>
                <w:r w:rsidRPr="0007518E">
                  <w:br/>
                  <w:t>METB</w:t>
                </w:r>
              </w:p>
              <w:p w14:paraId="582F8436" w14:textId="77777777" w:rsidR="000B5933" w:rsidRPr="0007518E" w:rsidRDefault="00581773" w:rsidP="0007518E">
                <w:pPr>
                  <w:pStyle w:val="TableNormal0"/>
                </w:pPr>
                <w:r w:rsidRPr="0007518E">
                  <w:t xml:space="preserve">5.1.1 </w:t>
                </w:r>
              </w:p>
            </w:tc>
            <w:tc>
              <w:tcPr>
                <w:tcW w:w="2080" w:type="pct"/>
                <w:hideMark/>
              </w:tcPr>
              <w:p w14:paraId="31EFEF59" w14:textId="77777777" w:rsidR="000B5933" w:rsidRPr="0007518E" w:rsidRDefault="00581773" w:rsidP="0007518E">
                <w:pPr>
                  <w:pStyle w:val="TableNormal0"/>
                </w:pPr>
                <w:r w:rsidRPr="0007518E">
                  <w:t>Decode the content of weather reports and forecasts.</w:t>
                </w:r>
              </w:p>
            </w:tc>
            <w:tc>
              <w:tcPr>
                <w:tcW w:w="185" w:type="pct"/>
                <w:gridSpan w:val="3"/>
                <w:hideMark/>
              </w:tcPr>
              <w:p w14:paraId="5CBDFA1A" w14:textId="77777777" w:rsidR="000B5933" w:rsidRPr="0007518E" w:rsidRDefault="00581773" w:rsidP="0007518E">
                <w:pPr>
                  <w:pStyle w:val="TableNormal0"/>
                </w:pPr>
                <w:r w:rsidRPr="0007518E">
                  <w:t>3</w:t>
                </w:r>
              </w:p>
            </w:tc>
            <w:tc>
              <w:tcPr>
                <w:tcW w:w="2179" w:type="pct"/>
                <w:gridSpan w:val="2"/>
                <w:hideMark/>
              </w:tcPr>
              <w:p w14:paraId="7F30B04D" w14:textId="77777777" w:rsidR="000B5933" w:rsidRPr="0006555B" w:rsidRDefault="00581773" w:rsidP="0006555B">
                <w:pPr>
                  <w:pStyle w:val="EssentialTraining"/>
                </w:pPr>
                <w:r w:rsidRPr="0006555B">
                  <w:t>METAR, SPECI, TAF, SIGMET</w:t>
                </w:r>
              </w:p>
              <w:p w14:paraId="09E879A7" w14:textId="77777777" w:rsidR="000B5933" w:rsidRPr="00F75A75" w:rsidRDefault="00581773" w:rsidP="0007518E">
                <w:pPr>
                  <w:pStyle w:val="TableNormal0"/>
                  <w:rPr>
                    <w:rStyle w:val="Italic"/>
                  </w:rPr>
                </w:pPr>
                <w:r w:rsidRPr="00F75A75">
                  <w:rPr>
                    <w:rStyle w:val="Italic"/>
                  </w:rPr>
                  <w:t xml:space="preserve">Optional content: local reports </w:t>
                </w:r>
              </w:p>
            </w:tc>
          </w:tr>
        </w:tbl>
        <w:p w14:paraId="4435CDF9" w14:textId="77777777" w:rsidR="000B5933" w:rsidRPr="00667041" w:rsidRDefault="00000000" w:rsidP="0007518E">
          <w:pPr>
            <w:pStyle w:val="TableNormal0"/>
          </w:pPr>
        </w:p>
      </w:sdtContent>
    </w:sdt>
    <w:sdt>
      <w:sdtPr>
        <w:rPr>
          <w:i w:val="0"/>
          <w:sz w:val="20"/>
          <w:szCs w:val="24"/>
        </w:rPr>
        <w:alias w:val="topic"/>
        <w:tag w:val="topic"/>
        <w:id w:val="1951989514"/>
      </w:sdtPr>
      <w:sdtContent>
        <w:p w14:paraId="5F2B950F" w14:textId="77777777" w:rsidR="00EA2334" w:rsidRPr="00EA2334" w:rsidRDefault="00EA2334" w:rsidP="00EA2334">
          <w:pPr>
            <w:pStyle w:val="Dxshortdesc"/>
          </w:pPr>
        </w:p>
        <w:p w14:paraId="260244DB" w14:textId="77777777" w:rsidR="009D1CF6" w:rsidRPr="00667041" w:rsidRDefault="00581773" w:rsidP="00394EE3">
          <w:pPr>
            <w:pStyle w:val="Heading5"/>
          </w:pPr>
          <w:bookmarkStart w:id="2219" w:name="_Toc256000169"/>
          <w:r w:rsidRPr="00667041">
            <w:t>SUBJECT 5: NAVIGATION</w:t>
          </w:r>
          <w:bookmarkEnd w:id="2219"/>
        </w:p>
        <w:p w14:paraId="40184852" w14:textId="77777777" w:rsidR="009D1CF6" w:rsidRPr="00667041" w:rsidRDefault="00581773" w:rsidP="00663910">
          <w:r w:rsidRPr="00667041">
            <w:t>The subject objective is:</w:t>
          </w:r>
        </w:p>
        <w:p w14:paraId="7E9B458E" w14:textId="77777777" w:rsidR="009D1CF6" w:rsidRDefault="00581773" w:rsidP="00663910">
          <w:r w:rsidRPr="00667041">
            <w:t>Learners shall explain the basic principles of navigation and use this knowledge in ATS operations.</w:t>
          </w:r>
        </w:p>
        <w:tbl>
          <w:tblPr>
            <w:tblStyle w:val="easaTable"/>
            <w:tblW w:w="5059" w:type="pct"/>
            <w:tblInd w:w="-37" w:type="dxa"/>
            <w:tblLayout w:type="fixed"/>
            <w:tblLook w:val="0420" w:firstRow="1" w:lastRow="0" w:firstColumn="0" w:lastColumn="0" w:noHBand="0" w:noVBand="1"/>
          </w:tblPr>
          <w:tblGrid>
            <w:gridCol w:w="14"/>
            <w:gridCol w:w="852"/>
            <w:gridCol w:w="3940"/>
            <w:gridCol w:w="320"/>
            <w:gridCol w:w="3960"/>
          </w:tblGrid>
          <w:tr w:rsidR="00090094" w14:paraId="12704A38" w14:textId="77777777" w:rsidTr="001F6581">
            <w:trPr>
              <w:cnfStyle w:val="100000000000" w:firstRow="1" w:lastRow="0" w:firstColumn="0" w:lastColumn="0" w:oddVBand="0" w:evenVBand="0" w:oddHBand="0" w:evenHBand="0" w:firstRowFirstColumn="0" w:firstRowLastColumn="0" w:lastRowFirstColumn="0" w:lastRowLastColumn="0"/>
              <w:trHeight w:val="21"/>
            </w:trPr>
            <w:tc>
              <w:tcPr>
                <w:tcW w:w="4999" w:type="pct"/>
                <w:gridSpan w:val="5"/>
              </w:tcPr>
              <w:p w14:paraId="25C85BA3" w14:textId="77777777" w:rsidR="009D1CF6" w:rsidRPr="009D6E57" w:rsidRDefault="00581773" w:rsidP="009D6E57">
                <w:pPr>
                  <w:pStyle w:val="TableCentered"/>
                  <w:rPr>
                    <w:rStyle w:val="Bold"/>
                  </w:rPr>
                </w:pPr>
                <w:r w:rsidRPr="009D6E57">
                  <w:rPr>
                    <w:rStyle w:val="Bold"/>
                    <w:b/>
                  </w:rPr>
                  <w:t>TOPIC NAVB 1 — INTRODUCTION TO NAVIGATION</w:t>
                </w:r>
              </w:p>
            </w:tc>
          </w:tr>
          <w:tr w:rsidR="00090094" w14:paraId="2A8D1925" w14:textId="77777777" w:rsidTr="001F6581">
            <w:trPr>
              <w:trHeight w:val="84"/>
            </w:trPr>
            <w:tc>
              <w:tcPr>
                <w:tcW w:w="4999" w:type="pct"/>
                <w:gridSpan w:val="5"/>
                <w:hideMark/>
              </w:tcPr>
              <w:p w14:paraId="78DBFD30" w14:textId="77777777" w:rsidR="009D1CF6" w:rsidRPr="009D6E57" w:rsidRDefault="00581773" w:rsidP="009D6E57">
                <w:pPr>
                  <w:pStyle w:val="TableHead"/>
                </w:pPr>
                <w:r w:rsidRPr="009D6E57">
                  <w:t>Subtopic NAVB 1.1 — Application of units of measurement</w:t>
                </w:r>
              </w:p>
            </w:tc>
          </w:tr>
          <w:tr w:rsidR="00090094" w14:paraId="0B1B64CE" w14:textId="77777777" w:rsidTr="001F6581">
            <w:trPr>
              <w:trHeight w:val="567"/>
            </w:trPr>
            <w:tc>
              <w:tcPr>
                <w:tcW w:w="476" w:type="pct"/>
                <w:gridSpan w:val="2"/>
                <w:hideMark/>
              </w:tcPr>
              <w:p w14:paraId="020A59EA" w14:textId="77777777" w:rsidR="009D1CF6" w:rsidRPr="009D6E57" w:rsidRDefault="00581773" w:rsidP="009D6E57">
                <w:pPr>
                  <w:pStyle w:val="TableNormal0"/>
                </w:pPr>
                <w:r w:rsidRPr="009D6E57">
                  <w:t>BASIC</w:t>
                </w:r>
                <w:r w:rsidRPr="009D6E57">
                  <w:br/>
                  <w:t>NAVB</w:t>
                </w:r>
              </w:p>
              <w:p w14:paraId="622825B2" w14:textId="77777777" w:rsidR="009D1CF6" w:rsidRPr="009D6E57" w:rsidRDefault="00581773" w:rsidP="009D6E57">
                <w:pPr>
                  <w:pStyle w:val="TableNormal0"/>
                </w:pPr>
                <w:r w:rsidRPr="009D6E57">
                  <w:t xml:space="preserve">1.1.1 </w:t>
                </w:r>
              </w:p>
            </w:tc>
            <w:tc>
              <w:tcPr>
                <w:tcW w:w="2168" w:type="pct"/>
                <w:hideMark/>
              </w:tcPr>
              <w:p w14:paraId="393B06A4" w14:textId="77777777" w:rsidR="009D1CF6" w:rsidRPr="009D6E57" w:rsidRDefault="00581773" w:rsidP="009D6E57">
                <w:pPr>
                  <w:pStyle w:val="TableNormal0"/>
                </w:pPr>
                <w:r w:rsidRPr="009D6E57">
                  <w:t>Apply the units of measurement appropriate to navigation.</w:t>
                </w:r>
              </w:p>
            </w:tc>
            <w:tc>
              <w:tcPr>
                <w:tcW w:w="173" w:type="pct"/>
                <w:hideMark/>
              </w:tcPr>
              <w:p w14:paraId="287A9E6B" w14:textId="77777777" w:rsidR="009D1CF6" w:rsidRPr="009D6E57" w:rsidRDefault="00581773" w:rsidP="009D6E57">
                <w:pPr>
                  <w:pStyle w:val="TableNormal0"/>
                </w:pPr>
                <w:r w:rsidRPr="009D6E57">
                  <w:t>3</w:t>
                </w:r>
              </w:p>
            </w:tc>
            <w:tc>
              <w:tcPr>
                <w:tcW w:w="2182" w:type="pct"/>
                <w:hideMark/>
              </w:tcPr>
              <w:p w14:paraId="031C2460" w14:textId="77777777" w:rsidR="009D1CF6" w:rsidRPr="009D6E57" w:rsidRDefault="009D1CF6" w:rsidP="009D6E57">
                <w:pPr>
                  <w:pStyle w:val="TableNormal0"/>
                </w:pPr>
              </w:p>
              <w:p w14:paraId="69AC1E83" w14:textId="77777777" w:rsidR="009D1CF6" w:rsidRPr="009D6E57" w:rsidRDefault="009D1CF6" w:rsidP="009D6E57">
                <w:pPr>
                  <w:pStyle w:val="TableNormal0"/>
                </w:pPr>
              </w:p>
            </w:tc>
          </w:tr>
          <w:tr w:rsidR="00090094" w14:paraId="0227579F" w14:textId="77777777" w:rsidTr="001F6581">
            <w:trPr>
              <w:trHeight w:val="21"/>
            </w:trPr>
            <w:tc>
              <w:tcPr>
                <w:tcW w:w="4999" w:type="pct"/>
                <w:gridSpan w:val="5"/>
                <w:hideMark/>
              </w:tcPr>
              <w:p w14:paraId="34F6FBD1" w14:textId="77777777" w:rsidR="009D1CF6" w:rsidRPr="009D6E57" w:rsidRDefault="00581773" w:rsidP="009D6E57">
                <w:pPr>
                  <w:pStyle w:val="TableHead"/>
                </w:pPr>
                <w:r w:rsidRPr="009D6E57">
                  <w:t>Subtopic NAVB 1.2 — Purpose and use of navigation</w:t>
                </w:r>
              </w:p>
            </w:tc>
          </w:tr>
          <w:tr w:rsidR="00090094" w14:paraId="147D0300" w14:textId="77777777" w:rsidTr="001F6581">
            <w:trPr>
              <w:trHeight w:val="567"/>
            </w:trPr>
            <w:tc>
              <w:tcPr>
                <w:tcW w:w="476" w:type="pct"/>
                <w:gridSpan w:val="2"/>
                <w:hideMark/>
              </w:tcPr>
              <w:p w14:paraId="3A59284F" w14:textId="77777777" w:rsidR="009D1CF6" w:rsidRPr="009D6E57" w:rsidRDefault="00581773" w:rsidP="009D6E57">
                <w:pPr>
                  <w:pStyle w:val="TableNormal0"/>
                </w:pPr>
                <w:r w:rsidRPr="009D6E57">
                  <w:t>BASIC</w:t>
                </w:r>
                <w:r w:rsidRPr="009D6E57">
                  <w:br/>
                  <w:t>NAVB</w:t>
                </w:r>
              </w:p>
              <w:p w14:paraId="096C255D" w14:textId="77777777" w:rsidR="009D1CF6" w:rsidRPr="009D6E57" w:rsidRDefault="00581773" w:rsidP="009D6E57">
                <w:pPr>
                  <w:pStyle w:val="TableNormal0"/>
                </w:pPr>
                <w:r w:rsidRPr="009D6E57">
                  <w:t xml:space="preserve">1.2.1 </w:t>
                </w:r>
              </w:p>
            </w:tc>
            <w:tc>
              <w:tcPr>
                <w:tcW w:w="2168" w:type="pct"/>
                <w:hideMark/>
              </w:tcPr>
              <w:p w14:paraId="14E20FEB" w14:textId="77777777" w:rsidR="009D1CF6" w:rsidRPr="009D6E57" w:rsidRDefault="00581773" w:rsidP="009D6E57">
                <w:pPr>
                  <w:pStyle w:val="TableNormal0"/>
                </w:pPr>
                <w:r w:rsidRPr="009D6E57">
                  <w:t>Explain the need for navigation in aviation.</w:t>
                </w:r>
              </w:p>
            </w:tc>
            <w:tc>
              <w:tcPr>
                <w:tcW w:w="173" w:type="pct"/>
                <w:hideMark/>
              </w:tcPr>
              <w:p w14:paraId="3F896783" w14:textId="77777777" w:rsidR="009D1CF6" w:rsidRPr="009D6E57" w:rsidRDefault="00581773" w:rsidP="009D6E57">
                <w:pPr>
                  <w:pStyle w:val="TableNormal0"/>
                </w:pPr>
                <w:r w:rsidRPr="009D6E57">
                  <w:t>2</w:t>
                </w:r>
              </w:p>
            </w:tc>
            <w:tc>
              <w:tcPr>
                <w:tcW w:w="2182" w:type="pct"/>
                <w:hideMark/>
              </w:tcPr>
              <w:p w14:paraId="1554EED3" w14:textId="77777777" w:rsidR="009D1CF6" w:rsidRPr="009D6E57" w:rsidRDefault="009D1CF6" w:rsidP="009D6E57">
                <w:pPr>
                  <w:pStyle w:val="TableNormal0"/>
                </w:pPr>
              </w:p>
              <w:p w14:paraId="765ACD25" w14:textId="77777777" w:rsidR="009D1CF6" w:rsidRPr="009D6E57" w:rsidRDefault="009D1CF6" w:rsidP="009D6E57">
                <w:pPr>
                  <w:pStyle w:val="TableNormal0"/>
                </w:pPr>
              </w:p>
            </w:tc>
          </w:tr>
          <w:tr w:rsidR="00090094" w14:paraId="486BB5E8" w14:textId="77777777" w:rsidTr="001F6581">
            <w:trPr>
              <w:trHeight w:val="567"/>
            </w:trPr>
            <w:tc>
              <w:tcPr>
                <w:tcW w:w="476" w:type="pct"/>
                <w:gridSpan w:val="2"/>
                <w:hideMark/>
              </w:tcPr>
              <w:p w14:paraId="1AE8C289" w14:textId="77777777" w:rsidR="009D1CF6" w:rsidRPr="009D6E57" w:rsidRDefault="00581773" w:rsidP="009D6E57">
                <w:pPr>
                  <w:pStyle w:val="TableNormal0"/>
                </w:pPr>
                <w:r w:rsidRPr="009D6E57">
                  <w:t>BASIC</w:t>
                </w:r>
                <w:r w:rsidRPr="009D6E57">
                  <w:br/>
                  <w:t>NAVB</w:t>
                </w:r>
              </w:p>
              <w:p w14:paraId="6E7BC9B3" w14:textId="77777777" w:rsidR="009D1CF6" w:rsidRPr="009D6E57" w:rsidRDefault="00581773" w:rsidP="009D6E57">
                <w:pPr>
                  <w:pStyle w:val="TableNormal0"/>
                </w:pPr>
                <w:r w:rsidRPr="009D6E57">
                  <w:t xml:space="preserve">1.2.2 </w:t>
                </w:r>
              </w:p>
            </w:tc>
            <w:tc>
              <w:tcPr>
                <w:tcW w:w="2168" w:type="pct"/>
                <w:hideMark/>
              </w:tcPr>
              <w:p w14:paraId="1DF5C041" w14:textId="77777777" w:rsidR="009D1CF6" w:rsidRPr="009D6E57" w:rsidRDefault="00581773" w:rsidP="009D6E57">
                <w:pPr>
                  <w:pStyle w:val="TableNormal0"/>
                </w:pPr>
                <w:r w:rsidRPr="009D6E57">
                  <w:t>Characterise navigation methods.</w:t>
                </w:r>
              </w:p>
            </w:tc>
            <w:tc>
              <w:tcPr>
                <w:tcW w:w="173" w:type="pct"/>
                <w:hideMark/>
              </w:tcPr>
              <w:p w14:paraId="77DD4A90" w14:textId="77777777" w:rsidR="009D1CF6" w:rsidRPr="009D6E57" w:rsidRDefault="00581773" w:rsidP="009D6E57">
                <w:pPr>
                  <w:pStyle w:val="TableNormal0"/>
                </w:pPr>
                <w:r w:rsidRPr="009D6E57">
                  <w:t>2</w:t>
                </w:r>
              </w:p>
            </w:tc>
            <w:tc>
              <w:tcPr>
                <w:tcW w:w="2182" w:type="pct"/>
                <w:hideMark/>
              </w:tcPr>
              <w:p w14:paraId="7F82650E" w14:textId="77777777" w:rsidR="009D1CF6" w:rsidRPr="00934638" w:rsidRDefault="00581773" w:rsidP="009D6E57">
                <w:pPr>
                  <w:pStyle w:val="TableNormal0"/>
                  <w:rPr>
                    <w:rStyle w:val="Italic"/>
                  </w:rPr>
                </w:pPr>
                <w:r w:rsidRPr="00934638">
                  <w:rPr>
                    <w:rStyle w:val="Italic"/>
                  </w:rPr>
                  <w:t>Optional content: historical overview, celestial, on-board, radio, satellites</w:t>
                </w:r>
              </w:p>
            </w:tc>
          </w:tr>
          <w:tr w:rsidR="00090094" w14:paraId="7B376095" w14:textId="77777777" w:rsidTr="001F6581">
            <w:trPr>
              <w:trHeight w:val="21"/>
            </w:trPr>
            <w:tc>
              <w:tcPr>
                <w:tcW w:w="5000" w:type="pct"/>
                <w:gridSpan w:val="5"/>
              </w:tcPr>
              <w:p w14:paraId="672E6DCE" w14:textId="77777777" w:rsidR="00723DD4" w:rsidRPr="00723DD4" w:rsidRDefault="00581773" w:rsidP="00723DD4">
                <w:pPr>
                  <w:pStyle w:val="TableCentered"/>
                  <w:rPr>
                    <w:rStyle w:val="GeneralAviation"/>
                  </w:rPr>
                </w:pPr>
                <w:r w:rsidRPr="00723DD4">
                  <w:t>TOPIC NAVB 2 — THE EARTH</w:t>
                </w:r>
              </w:p>
            </w:tc>
          </w:tr>
          <w:tr w:rsidR="00090094" w14:paraId="755FB705" w14:textId="77777777" w:rsidTr="001F6581">
            <w:trPr>
              <w:trHeight w:val="21"/>
            </w:trPr>
            <w:tc>
              <w:tcPr>
                <w:tcW w:w="5000" w:type="pct"/>
                <w:gridSpan w:val="5"/>
                <w:hideMark/>
              </w:tcPr>
              <w:p w14:paraId="168131C9" w14:textId="77777777" w:rsidR="00723DD4" w:rsidRPr="007D42B8" w:rsidRDefault="00581773" w:rsidP="00723DD4">
                <w:pPr>
                  <w:pStyle w:val="TableHead"/>
                  <w:rPr>
                    <w:rStyle w:val="GeneralAviation"/>
                    <w:color w:val="auto"/>
                  </w:rPr>
                </w:pPr>
                <w:r w:rsidRPr="007D42B8">
                  <w:rPr>
                    <w:rStyle w:val="GeneralAviation"/>
                    <w:color w:val="auto"/>
                  </w:rPr>
                  <w:t>Subtopic NAVB 2.1 — Place and movement of the Earth</w:t>
                </w:r>
              </w:p>
            </w:tc>
          </w:tr>
          <w:tr w:rsidR="00090094" w14:paraId="5F7BCC59" w14:textId="77777777" w:rsidTr="001F6581">
            <w:trPr>
              <w:trHeight w:val="567"/>
            </w:trPr>
            <w:tc>
              <w:tcPr>
                <w:tcW w:w="477" w:type="pct"/>
                <w:gridSpan w:val="2"/>
                <w:hideMark/>
              </w:tcPr>
              <w:p w14:paraId="73FD3433" w14:textId="77777777" w:rsidR="00723DD4" w:rsidRPr="007D42B8" w:rsidRDefault="00581773" w:rsidP="00723DD4">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53C86C42" w14:textId="77777777" w:rsidR="00723DD4" w:rsidRPr="007D42B8" w:rsidRDefault="00581773" w:rsidP="00723DD4">
                <w:pPr>
                  <w:pStyle w:val="TableNormal0"/>
                  <w:rPr>
                    <w:rStyle w:val="GeneralAviation"/>
                    <w:color w:val="auto"/>
                  </w:rPr>
                </w:pPr>
                <w:r w:rsidRPr="007D42B8">
                  <w:rPr>
                    <w:rStyle w:val="GeneralAviation"/>
                    <w:color w:val="auto"/>
                  </w:rPr>
                  <w:t xml:space="preserve">2.1.1 </w:t>
                </w:r>
              </w:p>
            </w:tc>
            <w:tc>
              <w:tcPr>
                <w:tcW w:w="2168" w:type="pct"/>
                <w:hideMark/>
              </w:tcPr>
              <w:p w14:paraId="4AEDF0D3" w14:textId="77777777" w:rsidR="00723DD4" w:rsidRPr="007D42B8" w:rsidRDefault="00581773" w:rsidP="00723DD4">
                <w:pPr>
                  <w:pStyle w:val="TableNormal0"/>
                  <w:rPr>
                    <w:rStyle w:val="GeneralAviation"/>
                    <w:color w:val="auto"/>
                  </w:rPr>
                </w:pPr>
                <w:r w:rsidRPr="007D42B8">
                  <w:rPr>
                    <w:rStyle w:val="GeneralAviation"/>
                    <w:color w:val="auto"/>
                  </w:rPr>
                  <w:t>Explain the Earth’s properties and their effects.</w:t>
                </w:r>
              </w:p>
            </w:tc>
            <w:tc>
              <w:tcPr>
                <w:tcW w:w="176" w:type="pct"/>
                <w:hideMark/>
              </w:tcPr>
              <w:p w14:paraId="253CA81E" w14:textId="77777777" w:rsidR="00723DD4" w:rsidRPr="007D42B8" w:rsidRDefault="00581773" w:rsidP="00723DD4">
                <w:pPr>
                  <w:pStyle w:val="TableNormal0"/>
                  <w:rPr>
                    <w:rStyle w:val="GeneralAviation"/>
                    <w:color w:val="auto"/>
                  </w:rPr>
                </w:pPr>
                <w:r w:rsidRPr="007D42B8">
                  <w:rPr>
                    <w:rStyle w:val="GeneralAviation"/>
                    <w:color w:val="auto"/>
                  </w:rPr>
                  <w:t>2</w:t>
                </w:r>
              </w:p>
            </w:tc>
            <w:tc>
              <w:tcPr>
                <w:tcW w:w="2179" w:type="pct"/>
                <w:hideMark/>
              </w:tcPr>
              <w:p w14:paraId="230A5C18" w14:textId="77777777" w:rsidR="00723DD4" w:rsidRPr="007D42B8" w:rsidRDefault="00581773" w:rsidP="0057044E">
                <w:pPr>
                  <w:pStyle w:val="EssentialTraining"/>
                  <w:rPr>
                    <w:rStyle w:val="GeneralAviation"/>
                    <w:color w:val="auto"/>
                  </w:rPr>
                </w:pPr>
                <w:r w:rsidRPr="007D42B8">
                  <w:rPr>
                    <w:rStyle w:val="GeneralAviation"/>
                    <w:color w:val="auto"/>
                  </w:rPr>
                  <w:t>Form, size, rotation, revolution in space, seasons, day, night, twilight, units of time, time zones, UTC</w:t>
                </w:r>
              </w:p>
            </w:tc>
          </w:tr>
          <w:tr w:rsidR="00090094" w14:paraId="6C405AB8" w14:textId="77777777" w:rsidTr="001F6581">
            <w:trPr>
              <w:trHeight w:val="207"/>
            </w:trPr>
            <w:tc>
              <w:tcPr>
                <w:tcW w:w="5000" w:type="pct"/>
                <w:gridSpan w:val="5"/>
                <w:hideMark/>
              </w:tcPr>
              <w:p w14:paraId="2B5B650D" w14:textId="77777777" w:rsidR="00723DD4" w:rsidRPr="007D42B8" w:rsidRDefault="00581773" w:rsidP="00723DD4">
                <w:pPr>
                  <w:pStyle w:val="TableHead"/>
                  <w:rPr>
                    <w:rStyle w:val="GeneralAviation"/>
                    <w:color w:val="auto"/>
                  </w:rPr>
                </w:pPr>
                <w:r w:rsidRPr="007D42B8">
                  <w:rPr>
                    <w:rStyle w:val="GeneralAviation"/>
                    <w:color w:val="auto"/>
                  </w:rPr>
                  <w:t>Subtopic NAVB 2.2 — System of coordinates, direction and distance</w:t>
                </w:r>
              </w:p>
            </w:tc>
          </w:tr>
          <w:tr w:rsidR="00090094" w14:paraId="19306B0F" w14:textId="77777777" w:rsidTr="001F6581">
            <w:trPr>
              <w:trHeight w:val="567"/>
            </w:trPr>
            <w:tc>
              <w:tcPr>
                <w:tcW w:w="477" w:type="pct"/>
                <w:gridSpan w:val="2"/>
                <w:hideMark/>
              </w:tcPr>
              <w:p w14:paraId="7BE52B1E" w14:textId="77777777" w:rsidR="00723DD4" w:rsidRPr="007D42B8" w:rsidRDefault="00581773" w:rsidP="00723DD4">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1B41BDB" w14:textId="77777777" w:rsidR="00723DD4" w:rsidRPr="007D42B8" w:rsidRDefault="00581773" w:rsidP="00723DD4">
                <w:pPr>
                  <w:pStyle w:val="TableNormal0"/>
                  <w:rPr>
                    <w:rStyle w:val="GeneralAviation"/>
                    <w:color w:val="auto"/>
                  </w:rPr>
                </w:pPr>
                <w:r w:rsidRPr="007D42B8">
                  <w:rPr>
                    <w:rStyle w:val="GeneralAviation"/>
                    <w:color w:val="auto"/>
                  </w:rPr>
                  <w:t xml:space="preserve">2.2.1 </w:t>
                </w:r>
              </w:p>
            </w:tc>
            <w:tc>
              <w:tcPr>
                <w:tcW w:w="2168" w:type="pct"/>
                <w:hideMark/>
              </w:tcPr>
              <w:p w14:paraId="159D6113" w14:textId="77777777" w:rsidR="00723DD4" w:rsidRPr="007D42B8" w:rsidRDefault="00581773" w:rsidP="00723DD4">
                <w:pPr>
                  <w:pStyle w:val="TableNormal0"/>
                  <w:rPr>
                    <w:rStyle w:val="GeneralAviation"/>
                    <w:color w:val="auto"/>
                  </w:rPr>
                </w:pPr>
                <w:r w:rsidRPr="007D42B8">
                  <w:rPr>
                    <w:rStyle w:val="GeneralAviation"/>
                    <w:color w:val="auto"/>
                  </w:rPr>
                  <w:t>Characterise the general principles of a grid system.</w:t>
                </w:r>
              </w:p>
            </w:tc>
            <w:tc>
              <w:tcPr>
                <w:tcW w:w="176" w:type="pct"/>
                <w:hideMark/>
              </w:tcPr>
              <w:p w14:paraId="51A1D870" w14:textId="77777777" w:rsidR="00723DD4" w:rsidRPr="007D42B8" w:rsidRDefault="00581773" w:rsidP="00723DD4">
                <w:pPr>
                  <w:pStyle w:val="TableNormal0"/>
                  <w:rPr>
                    <w:rStyle w:val="GeneralAviation"/>
                    <w:color w:val="auto"/>
                  </w:rPr>
                </w:pPr>
                <w:r w:rsidRPr="007D42B8">
                  <w:rPr>
                    <w:rStyle w:val="GeneralAviation"/>
                    <w:color w:val="auto"/>
                  </w:rPr>
                  <w:t>2</w:t>
                </w:r>
              </w:p>
            </w:tc>
            <w:tc>
              <w:tcPr>
                <w:tcW w:w="2179" w:type="pct"/>
                <w:hideMark/>
              </w:tcPr>
              <w:p w14:paraId="48F925EA" w14:textId="77777777" w:rsidR="00723DD4" w:rsidRPr="007D42B8" w:rsidRDefault="00581773" w:rsidP="0057044E">
                <w:pPr>
                  <w:pStyle w:val="EssentialTraining"/>
                  <w:rPr>
                    <w:rStyle w:val="GeneralAviation"/>
                    <w:color w:val="auto"/>
                  </w:rPr>
                </w:pPr>
                <w:r w:rsidRPr="007D42B8">
                  <w:rPr>
                    <w:rStyle w:val="GeneralAviation"/>
                    <w:color w:val="auto"/>
                  </w:rPr>
                  <w:t>Latitude/longitude, degrees, minutes, seconds</w:t>
                </w:r>
              </w:p>
            </w:tc>
          </w:tr>
          <w:tr w:rsidR="00090094" w14:paraId="295DAFCB" w14:textId="77777777" w:rsidTr="001F6581">
            <w:trPr>
              <w:trHeight w:val="567"/>
            </w:trPr>
            <w:tc>
              <w:tcPr>
                <w:tcW w:w="477" w:type="pct"/>
                <w:gridSpan w:val="2"/>
                <w:hideMark/>
              </w:tcPr>
              <w:p w14:paraId="7187EB3F" w14:textId="77777777" w:rsidR="00723DD4" w:rsidRPr="007D42B8" w:rsidRDefault="00581773" w:rsidP="00723DD4">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658D710" w14:textId="77777777" w:rsidR="00723DD4" w:rsidRPr="007D42B8" w:rsidRDefault="00581773" w:rsidP="00723DD4">
                <w:pPr>
                  <w:pStyle w:val="TableNormal0"/>
                  <w:rPr>
                    <w:rStyle w:val="GeneralAviation"/>
                    <w:color w:val="auto"/>
                  </w:rPr>
                </w:pPr>
                <w:r w:rsidRPr="007D42B8">
                  <w:rPr>
                    <w:rStyle w:val="GeneralAviation"/>
                    <w:color w:val="auto"/>
                  </w:rPr>
                  <w:t xml:space="preserve">2.2.2 </w:t>
                </w:r>
              </w:p>
            </w:tc>
            <w:tc>
              <w:tcPr>
                <w:tcW w:w="2168" w:type="pct"/>
                <w:hideMark/>
              </w:tcPr>
              <w:p w14:paraId="193F2801" w14:textId="77777777" w:rsidR="00723DD4" w:rsidRPr="007D42B8" w:rsidRDefault="00581773" w:rsidP="00723DD4">
                <w:pPr>
                  <w:pStyle w:val="TableNormal0"/>
                  <w:rPr>
                    <w:rStyle w:val="GeneralAviation"/>
                    <w:color w:val="auto"/>
                  </w:rPr>
                </w:pPr>
                <w:r w:rsidRPr="007D42B8">
                  <w:rPr>
                    <w:rStyle w:val="GeneralAviation"/>
                    <w:color w:val="auto"/>
                  </w:rPr>
                  <w:t>Explain direction and distance on a globe.</w:t>
                </w:r>
              </w:p>
            </w:tc>
            <w:tc>
              <w:tcPr>
                <w:tcW w:w="176" w:type="pct"/>
                <w:hideMark/>
              </w:tcPr>
              <w:p w14:paraId="26EE61C4" w14:textId="77777777" w:rsidR="00723DD4" w:rsidRPr="007D42B8" w:rsidRDefault="00581773" w:rsidP="00723DD4">
                <w:pPr>
                  <w:pStyle w:val="TableNormal0"/>
                  <w:rPr>
                    <w:rStyle w:val="GeneralAviation"/>
                    <w:color w:val="auto"/>
                  </w:rPr>
                </w:pPr>
                <w:r w:rsidRPr="007D42B8">
                  <w:rPr>
                    <w:rStyle w:val="GeneralAviation"/>
                    <w:color w:val="auto"/>
                  </w:rPr>
                  <w:t>2</w:t>
                </w:r>
              </w:p>
            </w:tc>
            <w:tc>
              <w:tcPr>
                <w:tcW w:w="2179" w:type="pct"/>
                <w:hideMark/>
              </w:tcPr>
              <w:p w14:paraId="222966E9" w14:textId="77777777" w:rsidR="00723DD4" w:rsidRPr="007D42B8" w:rsidRDefault="00581773" w:rsidP="00723DD4">
                <w:pPr>
                  <w:pStyle w:val="TableNormal0"/>
                  <w:rPr>
                    <w:rStyle w:val="GeneralAviation"/>
                    <w:i/>
                    <w:iCs/>
                    <w:color w:val="auto"/>
                  </w:rPr>
                </w:pPr>
                <w:r w:rsidRPr="007D42B8">
                  <w:rPr>
                    <w:rStyle w:val="GeneralAviation"/>
                    <w:i/>
                    <w:iCs/>
                    <w:color w:val="auto"/>
                  </w:rPr>
                  <w:t>Optional content: great circle, small circle, rhumb line, cardinal points, intercardinal points</w:t>
                </w:r>
              </w:p>
            </w:tc>
          </w:tr>
          <w:tr w:rsidR="00090094" w14:paraId="00E5CED8" w14:textId="77777777" w:rsidTr="001F6581">
            <w:trPr>
              <w:trHeight w:val="567"/>
            </w:trPr>
            <w:tc>
              <w:tcPr>
                <w:tcW w:w="477" w:type="pct"/>
                <w:gridSpan w:val="2"/>
                <w:hideMark/>
              </w:tcPr>
              <w:p w14:paraId="0A2DCC9A" w14:textId="77777777" w:rsidR="00723DD4" w:rsidRPr="007D42B8" w:rsidRDefault="00581773" w:rsidP="00723DD4">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1A0ED8DC" w14:textId="77777777" w:rsidR="00723DD4" w:rsidRPr="007D42B8" w:rsidRDefault="00581773" w:rsidP="00723DD4">
                <w:pPr>
                  <w:pStyle w:val="TableNormal0"/>
                  <w:rPr>
                    <w:rStyle w:val="GeneralAviation"/>
                    <w:color w:val="auto"/>
                  </w:rPr>
                </w:pPr>
                <w:r w:rsidRPr="007D42B8">
                  <w:rPr>
                    <w:rStyle w:val="GeneralAviation"/>
                    <w:color w:val="auto"/>
                  </w:rPr>
                  <w:t xml:space="preserve">2.2.3 </w:t>
                </w:r>
              </w:p>
            </w:tc>
            <w:tc>
              <w:tcPr>
                <w:tcW w:w="2168" w:type="pct"/>
                <w:hideMark/>
              </w:tcPr>
              <w:p w14:paraId="46A22A24" w14:textId="77777777" w:rsidR="00723DD4" w:rsidRPr="007D42B8" w:rsidRDefault="00581773" w:rsidP="00723DD4">
                <w:pPr>
                  <w:pStyle w:val="TableNormal0"/>
                  <w:rPr>
                    <w:rStyle w:val="GeneralAviation"/>
                    <w:color w:val="auto"/>
                  </w:rPr>
                </w:pPr>
                <w:r w:rsidRPr="007D42B8">
                  <w:rPr>
                    <w:rStyle w:val="GeneralAviation"/>
                    <w:color w:val="auto"/>
                  </w:rPr>
                  <w:t>Estimate position on the Earth’s surface.</w:t>
                </w:r>
              </w:p>
            </w:tc>
            <w:tc>
              <w:tcPr>
                <w:tcW w:w="176" w:type="pct"/>
                <w:hideMark/>
              </w:tcPr>
              <w:p w14:paraId="56378616" w14:textId="77777777" w:rsidR="00723DD4" w:rsidRPr="007D42B8" w:rsidRDefault="00581773" w:rsidP="00723DD4">
                <w:pPr>
                  <w:pStyle w:val="TableNormal0"/>
                  <w:rPr>
                    <w:rStyle w:val="GeneralAviation"/>
                    <w:color w:val="auto"/>
                  </w:rPr>
                </w:pPr>
                <w:r w:rsidRPr="007D42B8">
                  <w:rPr>
                    <w:rStyle w:val="GeneralAviation"/>
                    <w:color w:val="auto"/>
                  </w:rPr>
                  <w:t>3</w:t>
                </w:r>
              </w:p>
            </w:tc>
            <w:tc>
              <w:tcPr>
                <w:tcW w:w="2179" w:type="pct"/>
                <w:hideMark/>
              </w:tcPr>
              <w:p w14:paraId="2B1FE01F" w14:textId="77777777" w:rsidR="00723DD4" w:rsidRPr="007D42B8" w:rsidRDefault="00581773" w:rsidP="0057044E">
                <w:pPr>
                  <w:pStyle w:val="EssentialTraining"/>
                  <w:rPr>
                    <w:rStyle w:val="GeneralAviation"/>
                    <w:color w:val="auto"/>
                  </w:rPr>
                </w:pPr>
                <w:r w:rsidRPr="007D42B8">
                  <w:rPr>
                    <w:rStyle w:val="GeneralAviation"/>
                    <w:color w:val="auto"/>
                  </w:rPr>
                  <w:t>Latitude/longitude</w:t>
                </w:r>
              </w:p>
            </w:tc>
          </w:tr>
          <w:tr w:rsidR="00090094" w14:paraId="5C6DA18A" w14:textId="77777777" w:rsidTr="001F6581">
            <w:trPr>
              <w:trHeight w:val="567"/>
            </w:trPr>
            <w:tc>
              <w:tcPr>
                <w:tcW w:w="477" w:type="pct"/>
                <w:gridSpan w:val="2"/>
              </w:tcPr>
              <w:p w14:paraId="0B3CF62F" w14:textId="77777777" w:rsidR="00723DD4" w:rsidRPr="007D42B8" w:rsidRDefault="00581773" w:rsidP="00723DD4">
                <w:pPr>
                  <w:pStyle w:val="TableNormal0"/>
                  <w:rPr>
                    <w:rStyle w:val="GeneralAviation"/>
                    <w:color w:val="auto"/>
                  </w:rPr>
                </w:pPr>
                <w:r w:rsidRPr="007D42B8">
                  <w:rPr>
                    <w:rStyle w:val="GeneralAviation"/>
                    <w:color w:val="auto"/>
                  </w:rPr>
                  <w:t xml:space="preserve">BASIC </w:t>
                </w:r>
              </w:p>
              <w:p w14:paraId="3CBD2804" w14:textId="77777777" w:rsidR="00723DD4" w:rsidRPr="007D42B8" w:rsidRDefault="00581773" w:rsidP="00723DD4">
                <w:pPr>
                  <w:pStyle w:val="TableNormal0"/>
                  <w:rPr>
                    <w:rStyle w:val="GeneralAviation"/>
                    <w:color w:val="auto"/>
                  </w:rPr>
                </w:pPr>
                <w:r w:rsidRPr="007D42B8">
                  <w:rPr>
                    <w:rStyle w:val="GeneralAviation"/>
                    <w:color w:val="auto"/>
                  </w:rPr>
                  <w:t>NAVB</w:t>
                </w:r>
              </w:p>
              <w:p w14:paraId="3FB4F69C" w14:textId="77777777" w:rsidR="00723DD4" w:rsidRPr="007D42B8" w:rsidRDefault="00581773" w:rsidP="00723DD4">
                <w:pPr>
                  <w:pStyle w:val="TableNormal0"/>
                  <w:rPr>
                    <w:rStyle w:val="GeneralAviation"/>
                    <w:color w:val="auto"/>
                  </w:rPr>
                </w:pPr>
                <w:r w:rsidRPr="007D42B8">
                  <w:rPr>
                    <w:rStyle w:val="GeneralAviation"/>
                    <w:color w:val="auto"/>
                  </w:rPr>
                  <w:t>2.2.4</w:t>
                </w:r>
              </w:p>
            </w:tc>
            <w:tc>
              <w:tcPr>
                <w:tcW w:w="2168" w:type="pct"/>
              </w:tcPr>
              <w:p w14:paraId="1C65960A" w14:textId="77777777" w:rsidR="00723DD4" w:rsidRPr="007D42B8" w:rsidRDefault="00581773" w:rsidP="00723DD4">
                <w:pPr>
                  <w:pStyle w:val="TableNormal0"/>
                  <w:rPr>
                    <w:rStyle w:val="GeneralAviation"/>
                    <w:color w:val="auto"/>
                  </w:rPr>
                </w:pPr>
                <w:r w:rsidRPr="007D42B8">
                  <w:rPr>
                    <w:rStyle w:val="GeneralAviation"/>
                    <w:color w:val="auto"/>
                  </w:rPr>
                  <w:t>State the reference system used in aviation.</w:t>
                </w:r>
              </w:p>
            </w:tc>
            <w:tc>
              <w:tcPr>
                <w:tcW w:w="176" w:type="pct"/>
              </w:tcPr>
              <w:p w14:paraId="0039CF89" w14:textId="77777777" w:rsidR="00723DD4" w:rsidRPr="007D42B8" w:rsidRDefault="00581773" w:rsidP="00723DD4">
                <w:pPr>
                  <w:pStyle w:val="TableNormal0"/>
                  <w:rPr>
                    <w:rStyle w:val="GeneralAviation"/>
                    <w:color w:val="auto"/>
                  </w:rPr>
                </w:pPr>
                <w:r w:rsidRPr="007D42B8">
                  <w:rPr>
                    <w:rStyle w:val="GeneralAviation"/>
                    <w:color w:val="auto"/>
                  </w:rPr>
                  <w:t>1</w:t>
                </w:r>
              </w:p>
            </w:tc>
            <w:tc>
              <w:tcPr>
                <w:tcW w:w="2179" w:type="pct"/>
              </w:tcPr>
              <w:p w14:paraId="44DB5C56" w14:textId="77777777" w:rsidR="00723DD4" w:rsidRPr="007D42B8" w:rsidRDefault="00581773" w:rsidP="0057044E">
                <w:pPr>
                  <w:pStyle w:val="EssentialTraining"/>
                  <w:rPr>
                    <w:rStyle w:val="GeneralAviation"/>
                    <w:color w:val="auto"/>
                  </w:rPr>
                </w:pPr>
                <w:r w:rsidRPr="007D42B8">
                  <w:rPr>
                    <w:rStyle w:val="GeneralAviation"/>
                    <w:color w:val="auto"/>
                  </w:rPr>
                  <w:t>WGS 84</w:t>
                </w:r>
              </w:p>
              <w:p w14:paraId="2E723778" w14:textId="77777777" w:rsidR="00723DD4" w:rsidRPr="007D42B8" w:rsidRDefault="00581773" w:rsidP="00723DD4">
                <w:pPr>
                  <w:pStyle w:val="TableNormal0"/>
                  <w:rPr>
                    <w:rStyle w:val="GeneralAviation"/>
                    <w:i/>
                    <w:iCs/>
                    <w:color w:val="auto"/>
                  </w:rPr>
                </w:pPr>
                <w:r w:rsidRPr="007D42B8">
                  <w:rPr>
                    <w:rStyle w:val="GeneralAviation"/>
                    <w:i/>
                    <w:iCs/>
                    <w:color w:val="auto"/>
                  </w:rPr>
                  <w:t>Optional content: impact of alternative</w:t>
                </w:r>
              </w:p>
              <w:p w14:paraId="6EC6D1DB" w14:textId="77777777" w:rsidR="00723DD4" w:rsidRPr="007D42B8" w:rsidRDefault="00581773" w:rsidP="00723DD4">
                <w:pPr>
                  <w:pStyle w:val="TableNormal0"/>
                  <w:rPr>
                    <w:rStyle w:val="GeneralAviation"/>
                    <w:color w:val="auto"/>
                  </w:rPr>
                </w:pPr>
                <w:r w:rsidRPr="007D42B8">
                  <w:rPr>
                    <w:rStyle w:val="GeneralAviation"/>
                    <w:i/>
                    <w:iCs/>
                    <w:color w:val="auto"/>
                  </w:rPr>
                  <w:t>reference models</w:t>
                </w:r>
              </w:p>
            </w:tc>
          </w:tr>
          <w:tr w:rsidR="00090094" w14:paraId="110FD97F" w14:textId="77777777" w:rsidTr="001F6581">
            <w:trPr>
              <w:gridBefore w:val="1"/>
              <w:wBefore w:w="8" w:type="pct"/>
              <w:trHeight w:val="21"/>
            </w:trPr>
            <w:tc>
              <w:tcPr>
                <w:tcW w:w="4992" w:type="pct"/>
                <w:gridSpan w:val="4"/>
                <w:hideMark/>
              </w:tcPr>
              <w:p w14:paraId="74DB0305" w14:textId="77777777" w:rsidR="00723DD4" w:rsidRPr="007D42B8" w:rsidRDefault="00581773" w:rsidP="00723DD4">
                <w:pPr>
                  <w:pStyle w:val="TableHead"/>
                  <w:rPr>
                    <w:rStyle w:val="GeneralAviation"/>
                    <w:color w:val="auto"/>
                  </w:rPr>
                </w:pPr>
                <w:r w:rsidRPr="007D42B8">
                  <w:rPr>
                    <w:rStyle w:val="GeneralAviation"/>
                    <w:color w:val="auto"/>
                  </w:rPr>
                  <w:br w:type="page"/>
                  <w:t>Subtopic NAVB 2.3 — Magnetism</w:t>
                </w:r>
              </w:p>
            </w:tc>
          </w:tr>
          <w:tr w:rsidR="00090094" w14:paraId="4458DCD5" w14:textId="77777777" w:rsidTr="001F6581">
            <w:trPr>
              <w:gridBefore w:val="1"/>
              <w:wBefore w:w="8" w:type="pct"/>
              <w:trHeight w:val="567"/>
            </w:trPr>
            <w:tc>
              <w:tcPr>
                <w:tcW w:w="469" w:type="pct"/>
                <w:hideMark/>
              </w:tcPr>
              <w:p w14:paraId="28178839" w14:textId="77777777" w:rsidR="00723DD4" w:rsidRPr="007D42B8" w:rsidRDefault="00581773" w:rsidP="00723DD4">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9D1B731" w14:textId="77777777" w:rsidR="00723DD4" w:rsidRPr="007D42B8" w:rsidRDefault="00581773" w:rsidP="00723DD4">
                <w:pPr>
                  <w:pStyle w:val="TableNormal0"/>
                  <w:rPr>
                    <w:rStyle w:val="GeneralAviation"/>
                    <w:color w:val="auto"/>
                  </w:rPr>
                </w:pPr>
                <w:r w:rsidRPr="007D42B8">
                  <w:rPr>
                    <w:rStyle w:val="GeneralAviation"/>
                    <w:color w:val="auto"/>
                  </w:rPr>
                  <w:t xml:space="preserve">2.3.1 </w:t>
                </w:r>
              </w:p>
            </w:tc>
            <w:tc>
              <w:tcPr>
                <w:tcW w:w="2168" w:type="pct"/>
                <w:hideMark/>
              </w:tcPr>
              <w:p w14:paraId="6D6DAD63" w14:textId="77777777" w:rsidR="00723DD4" w:rsidRPr="007D42B8" w:rsidRDefault="00581773" w:rsidP="00723DD4">
                <w:pPr>
                  <w:pStyle w:val="TableNormal0"/>
                  <w:rPr>
                    <w:rStyle w:val="GeneralAviation"/>
                    <w:color w:val="auto"/>
                  </w:rPr>
                </w:pPr>
                <w:r w:rsidRPr="007D42B8">
                  <w:rPr>
                    <w:rStyle w:val="GeneralAviation"/>
                    <w:color w:val="auto"/>
                  </w:rPr>
                  <w:t>Explain the general principles of the Earth’s magnetism.</w:t>
                </w:r>
              </w:p>
            </w:tc>
            <w:tc>
              <w:tcPr>
                <w:tcW w:w="176" w:type="pct"/>
                <w:hideMark/>
              </w:tcPr>
              <w:p w14:paraId="23A19FF5" w14:textId="77777777" w:rsidR="00723DD4" w:rsidRPr="007D42B8" w:rsidRDefault="00581773" w:rsidP="00723DD4">
                <w:pPr>
                  <w:pStyle w:val="TableNormal0"/>
                  <w:rPr>
                    <w:rStyle w:val="GeneralAviation"/>
                    <w:color w:val="auto"/>
                  </w:rPr>
                </w:pPr>
                <w:r w:rsidRPr="007D42B8">
                  <w:rPr>
                    <w:rStyle w:val="GeneralAviation"/>
                    <w:color w:val="auto"/>
                  </w:rPr>
                  <w:t>2</w:t>
                </w:r>
              </w:p>
            </w:tc>
            <w:tc>
              <w:tcPr>
                <w:tcW w:w="2179" w:type="pct"/>
                <w:hideMark/>
              </w:tcPr>
              <w:p w14:paraId="0A82508D" w14:textId="77777777" w:rsidR="00723DD4" w:rsidRPr="007D42B8" w:rsidRDefault="00581773" w:rsidP="0057044E">
                <w:pPr>
                  <w:pStyle w:val="EssentialTraining"/>
                  <w:rPr>
                    <w:rStyle w:val="GeneralAviation"/>
                    <w:color w:val="auto"/>
                  </w:rPr>
                </w:pPr>
                <w:r w:rsidRPr="007D42B8">
                  <w:rPr>
                    <w:rStyle w:val="GeneralAviation"/>
                    <w:color w:val="auto"/>
                  </w:rPr>
                  <w:t>True north, magnetic north, variation, deviation, inclination, declination</w:t>
                </w:r>
              </w:p>
            </w:tc>
          </w:tr>
          <w:tr w:rsidR="00090094" w14:paraId="0BCEFD83" w14:textId="77777777" w:rsidTr="001F6581">
            <w:trPr>
              <w:gridBefore w:val="1"/>
              <w:wBefore w:w="8" w:type="pct"/>
              <w:trHeight w:val="567"/>
            </w:trPr>
            <w:tc>
              <w:tcPr>
                <w:tcW w:w="469" w:type="pct"/>
                <w:hideMark/>
              </w:tcPr>
              <w:p w14:paraId="201CA648" w14:textId="77777777" w:rsidR="00723DD4" w:rsidRPr="007D42B8" w:rsidRDefault="00581773" w:rsidP="00723DD4">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623D5E7" w14:textId="77777777" w:rsidR="00723DD4" w:rsidRPr="007D42B8" w:rsidRDefault="00581773" w:rsidP="00723DD4">
                <w:pPr>
                  <w:pStyle w:val="TableNormal0"/>
                  <w:rPr>
                    <w:rStyle w:val="GeneralAviation"/>
                    <w:color w:val="auto"/>
                  </w:rPr>
                </w:pPr>
                <w:r w:rsidRPr="007D42B8">
                  <w:rPr>
                    <w:rStyle w:val="GeneralAviation"/>
                    <w:color w:val="auto"/>
                  </w:rPr>
                  <w:t xml:space="preserve">2.3.2 </w:t>
                </w:r>
              </w:p>
            </w:tc>
            <w:tc>
              <w:tcPr>
                <w:tcW w:w="2168" w:type="pct"/>
                <w:hideMark/>
              </w:tcPr>
              <w:p w14:paraId="27D1A5CF" w14:textId="77777777" w:rsidR="00723DD4" w:rsidRPr="007D42B8" w:rsidRDefault="00581773" w:rsidP="00723DD4">
                <w:pPr>
                  <w:pStyle w:val="TableNormal0"/>
                  <w:rPr>
                    <w:rStyle w:val="GeneralAviation"/>
                    <w:color w:val="auto"/>
                  </w:rPr>
                </w:pPr>
                <w:r w:rsidRPr="007D42B8">
                  <w:rPr>
                    <w:rStyle w:val="GeneralAviation"/>
                    <w:color w:val="auto"/>
                  </w:rPr>
                  <w:t>Calculate conversions between the three north designations.</w:t>
                </w:r>
              </w:p>
            </w:tc>
            <w:tc>
              <w:tcPr>
                <w:tcW w:w="176" w:type="pct"/>
                <w:hideMark/>
              </w:tcPr>
              <w:p w14:paraId="30D2B417" w14:textId="77777777" w:rsidR="00723DD4" w:rsidRPr="007D42B8" w:rsidRDefault="00581773" w:rsidP="00723DD4">
                <w:pPr>
                  <w:pStyle w:val="TableNormal0"/>
                  <w:rPr>
                    <w:rStyle w:val="GeneralAviation"/>
                    <w:color w:val="auto"/>
                  </w:rPr>
                </w:pPr>
                <w:r w:rsidRPr="007D42B8">
                  <w:rPr>
                    <w:rStyle w:val="GeneralAviation"/>
                    <w:color w:val="auto"/>
                  </w:rPr>
                  <w:t>3</w:t>
                </w:r>
              </w:p>
            </w:tc>
            <w:tc>
              <w:tcPr>
                <w:tcW w:w="2179" w:type="pct"/>
                <w:hideMark/>
              </w:tcPr>
              <w:p w14:paraId="1E53B18C" w14:textId="77777777" w:rsidR="00723DD4" w:rsidRPr="007D42B8" w:rsidRDefault="00581773" w:rsidP="0057044E">
                <w:pPr>
                  <w:pStyle w:val="EssentialTraining"/>
                  <w:rPr>
                    <w:rStyle w:val="GeneralAviation"/>
                    <w:color w:val="auto"/>
                  </w:rPr>
                </w:pPr>
                <w:r w:rsidRPr="007D42B8">
                  <w:rPr>
                    <w:rStyle w:val="GeneralAviation"/>
                    <w:color w:val="auto"/>
                  </w:rPr>
                  <w:t>True north, magnetic north, compass north</w:t>
                </w:r>
              </w:p>
            </w:tc>
          </w:tr>
        </w:tbl>
        <w:p w14:paraId="1EE0402A" w14:textId="77777777" w:rsidR="009D6E57" w:rsidRPr="00723DD4" w:rsidRDefault="009D6E57" w:rsidP="00723DD4">
          <w:pPr>
            <w:rPr>
              <w:rStyle w:val="GeneralAviation"/>
              <w:i/>
              <w:iCs/>
            </w:rPr>
          </w:pPr>
        </w:p>
        <w:tbl>
          <w:tblPr>
            <w:tblStyle w:val="easaTable"/>
            <w:tblW w:w="5058" w:type="pct"/>
            <w:tblInd w:w="-23" w:type="dxa"/>
            <w:tblLayout w:type="fixed"/>
            <w:tblLook w:val="0420" w:firstRow="1" w:lastRow="0" w:firstColumn="0" w:lastColumn="0" w:noHBand="0" w:noVBand="1"/>
          </w:tblPr>
          <w:tblGrid>
            <w:gridCol w:w="14"/>
            <w:gridCol w:w="837"/>
            <w:gridCol w:w="3950"/>
            <w:gridCol w:w="20"/>
            <w:gridCol w:w="282"/>
            <w:gridCol w:w="9"/>
            <w:gridCol w:w="3959"/>
            <w:gridCol w:w="13"/>
          </w:tblGrid>
          <w:tr w:rsidR="00090094" w14:paraId="551A6A29" w14:textId="77777777" w:rsidTr="00C22187">
            <w:trPr>
              <w:gridAfter w:val="1"/>
              <w:cnfStyle w:val="100000000000" w:firstRow="1" w:lastRow="0" w:firstColumn="0" w:lastColumn="0" w:oddVBand="0" w:evenVBand="0" w:oddHBand="0" w:evenHBand="0" w:firstRowFirstColumn="0" w:firstRowLastColumn="0" w:lastRowFirstColumn="0" w:lastRowLastColumn="0"/>
              <w:wAfter w:w="8" w:type="pct"/>
              <w:trHeight w:val="37"/>
            </w:trPr>
            <w:tc>
              <w:tcPr>
                <w:tcW w:w="4992" w:type="pct"/>
                <w:gridSpan w:val="7"/>
              </w:tcPr>
              <w:p w14:paraId="1C0A603B" w14:textId="77777777" w:rsidR="00723DD4" w:rsidRPr="00723DD4" w:rsidRDefault="00581773" w:rsidP="002D6A8C">
                <w:pPr>
                  <w:pStyle w:val="TableCentered"/>
                  <w:rPr>
                    <w:rStyle w:val="GeneralAviation"/>
                  </w:rPr>
                </w:pPr>
                <w:r w:rsidRPr="00723DD4">
                  <w:t>TOPIC NAVB 3 — MAPS AND AERONAUTICAL CHARTS</w:t>
                </w:r>
              </w:p>
            </w:tc>
          </w:tr>
          <w:tr w:rsidR="00090094" w14:paraId="2A975FE9" w14:textId="77777777" w:rsidTr="00C22187">
            <w:trPr>
              <w:gridAfter w:val="1"/>
              <w:wAfter w:w="8" w:type="pct"/>
              <w:trHeight w:val="21"/>
            </w:trPr>
            <w:tc>
              <w:tcPr>
                <w:tcW w:w="4992" w:type="pct"/>
                <w:gridSpan w:val="7"/>
                <w:hideMark/>
              </w:tcPr>
              <w:p w14:paraId="71677F9B" w14:textId="77777777" w:rsidR="00723DD4" w:rsidRPr="007D42B8" w:rsidRDefault="00581773" w:rsidP="002D6A8C">
                <w:pPr>
                  <w:pStyle w:val="TableHead"/>
                  <w:rPr>
                    <w:rStyle w:val="GeneralAviation"/>
                    <w:color w:val="auto"/>
                  </w:rPr>
                </w:pPr>
                <w:r w:rsidRPr="007D42B8">
                  <w:rPr>
                    <w:rStyle w:val="GeneralAviation"/>
                    <w:color w:val="auto"/>
                  </w:rPr>
                  <w:t>Subtopic NAVB 3.1 — Maps and charts used in aviation</w:t>
                </w:r>
              </w:p>
            </w:tc>
          </w:tr>
          <w:tr w:rsidR="00090094" w14:paraId="74A2E1E2" w14:textId="77777777" w:rsidTr="00C22187">
            <w:trPr>
              <w:gridAfter w:val="1"/>
              <w:wAfter w:w="8" w:type="pct"/>
              <w:trHeight w:val="567"/>
            </w:trPr>
            <w:tc>
              <w:tcPr>
                <w:tcW w:w="468" w:type="pct"/>
                <w:gridSpan w:val="2"/>
                <w:hideMark/>
              </w:tcPr>
              <w:p w14:paraId="0C473834"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343CC1A" w14:textId="77777777" w:rsidR="00723DD4" w:rsidRPr="007D42B8" w:rsidRDefault="00581773" w:rsidP="002D6A8C">
                <w:pPr>
                  <w:pStyle w:val="TableNormal0"/>
                  <w:rPr>
                    <w:rStyle w:val="GeneralAviation"/>
                    <w:color w:val="auto"/>
                  </w:rPr>
                </w:pPr>
                <w:r w:rsidRPr="007D42B8">
                  <w:rPr>
                    <w:rStyle w:val="GeneralAviation"/>
                    <w:color w:val="auto"/>
                  </w:rPr>
                  <w:t xml:space="preserve">3.1.1 </w:t>
                </w:r>
              </w:p>
            </w:tc>
            <w:tc>
              <w:tcPr>
                <w:tcW w:w="2185" w:type="pct"/>
                <w:gridSpan w:val="2"/>
                <w:hideMark/>
              </w:tcPr>
              <w:p w14:paraId="7AF9D789" w14:textId="77777777" w:rsidR="00723DD4" w:rsidRPr="007D42B8" w:rsidRDefault="00581773" w:rsidP="002D6A8C">
                <w:pPr>
                  <w:pStyle w:val="TableNormal0"/>
                  <w:rPr>
                    <w:rStyle w:val="GeneralAviation"/>
                    <w:color w:val="auto"/>
                  </w:rPr>
                </w:pPr>
                <w:r w:rsidRPr="007D42B8">
                  <w:rPr>
                    <w:rStyle w:val="GeneralAviation"/>
                    <w:color w:val="auto"/>
                  </w:rPr>
                  <w:t>Differentiate between the various maps and charts.</w:t>
                </w:r>
              </w:p>
            </w:tc>
            <w:tc>
              <w:tcPr>
                <w:tcW w:w="160" w:type="pct"/>
                <w:gridSpan w:val="2"/>
                <w:hideMark/>
              </w:tcPr>
              <w:p w14:paraId="5DCE97A8"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79" w:type="pct"/>
                <w:hideMark/>
              </w:tcPr>
              <w:p w14:paraId="599CEFA8" w14:textId="77777777" w:rsidR="00723DD4" w:rsidRPr="007D42B8" w:rsidRDefault="00581773" w:rsidP="008169F6">
                <w:pPr>
                  <w:pStyle w:val="EssentialTraining"/>
                  <w:rPr>
                    <w:rStyle w:val="GeneralAviation"/>
                    <w:color w:val="auto"/>
                  </w:rPr>
                </w:pPr>
                <w:r w:rsidRPr="007D42B8">
                  <w:rPr>
                    <w:rStyle w:val="GeneralAviation"/>
                    <w:color w:val="auto"/>
                  </w:rPr>
                  <w:t>AIP</w:t>
                </w:r>
              </w:p>
            </w:tc>
          </w:tr>
          <w:tr w:rsidR="00090094" w14:paraId="7AFB6760" w14:textId="77777777" w:rsidTr="00C22187">
            <w:trPr>
              <w:gridAfter w:val="1"/>
              <w:wAfter w:w="8" w:type="pct"/>
              <w:trHeight w:val="567"/>
            </w:trPr>
            <w:tc>
              <w:tcPr>
                <w:tcW w:w="468" w:type="pct"/>
                <w:gridSpan w:val="2"/>
                <w:hideMark/>
              </w:tcPr>
              <w:p w14:paraId="27C0A3D9"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45A8257" w14:textId="77777777" w:rsidR="00723DD4" w:rsidRPr="007D42B8" w:rsidRDefault="00581773" w:rsidP="002D6A8C">
                <w:pPr>
                  <w:pStyle w:val="TableNormal0"/>
                  <w:rPr>
                    <w:rStyle w:val="GeneralAviation"/>
                    <w:color w:val="auto"/>
                  </w:rPr>
                </w:pPr>
                <w:r w:rsidRPr="007D42B8">
                  <w:rPr>
                    <w:rStyle w:val="GeneralAviation"/>
                    <w:color w:val="auto"/>
                  </w:rPr>
                  <w:t xml:space="preserve">3.1.2 </w:t>
                </w:r>
              </w:p>
            </w:tc>
            <w:tc>
              <w:tcPr>
                <w:tcW w:w="2185" w:type="pct"/>
                <w:gridSpan w:val="2"/>
                <w:hideMark/>
              </w:tcPr>
              <w:p w14:paraId="3F471A86" w14:textId="77777777" w:rsidR="00723DD4" w:rsidRPr="007D42B8" w:rsidRDefault="00581773" w:rsidP="002D6A8C">
                <w:pPr>
                  <w:pStyle w:val="TableNormal0"/>
                  <w:rPr>
                    <w:rStyle w:val="GeneralAviation"/>
                    <w:color w:val="auto"/>
                  </w:rPr>
                </w:pPr>
                <w:r w:rsidRPr="007D42B8">
                  <w:rPr>
                    <w:rStyle w:val="GeneralAviation"/>
                    <w:color w:val="auto"/>
                  </w:rPr>
                  <w:t>State the specific use of various maps and charts.</w:t>
                </w:r>
              </w:p>
            </w:tc>
            <w:tc>
              <w:tcPr>
                <w:tcW w:w="160" w:type="pct"/>
                <w:gridSpan w:val="2"/>
                <w:hideMark/>
              </w:tcPr>
              <w:p w14:paraId="25D15522"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79" w:type="pct"/>
                <w:hideMark/>
              </w:tcPr>
              <w:p w14:paraId="6ABBB3A5" w14:textId="77777777" w:rsidR="00723DD4" w:rsidRPr="007D42B8" w:rsidRDefault="00723DD4" w:rsidP="002D6A8C">
                <w:pPr>
                  <w:pStyle w:val="TableNormal0"/>
                  <w:rPr>
                    <w:rStyle w:val="GeneralAviation"/>
                    <w:color w:val="auto"/>
                  </w:rPr>
                </w:pPr>
              </w:p>
              <w:p w14:paraId="3DE7A6EB" w14:textId="77777777" w:rsidR="00723DD4" w:rsidRPr="007D42B8" w:rsidRDefault="00723DD4" w:rsidP="002D6A8C">
                <w:pPr>
                  <w:pStyle w:val="TableNormal0"/>
                  <w:rPr>
                    <w:rStyle w:val="GeneralAviation"/>
                    <w:color w:val="auto"/>
                  </w:rPr>
                </w:pPr>
              </w:p>
            </w:tc>
          </w:tr>
          <w:tr w:rsidR="00090094" w14:paraId="593FDCB9" w14:textId="77777777" w:rsidTr="00C22187">
            <w:trPr>
              <w:gridAfter w:val="1"/>
              <w:wAfter w:w="8" w:type="pct"/>
              <w:trHeight w:val="567"/>
            </w:trPr>
            <w:tc>
              <w:tcPr>
                <w:tcW w:w="468" w:type="pct"/>
                <w:gridSpan w:val="2"/>
                <w:hideMark/>
              </w:tcPr>
              <w:p w14:paraId="19B9BE32"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5C2426F" w14:textId="77777777" w:rsidR="00723DD4" w:rsidRPr="007D42B8" w:rsidRDefault="00581773" w:rsidP="002D6A8C">
                <w:pPr>
                  <w:pStyle w:val="TableNormal0"/>
                  <w:rPr>
                    <w:rStyle w:val="GeneralAviation"/>
                    <w:color w:val="auto"/>
                  </w:rPr>
                </w:pPr>
                <w:r w:rsidRPr="007D42B8">
                  <w:rPr>
                    <w:rStyle w:val="GeneralAviation"/>
                    <w:color w:val="auto"/>
                  </w:rPr>
                  <w:t xml:space="preserve">3.1.3 </w:t>
                </w:r>
              </w:p>
            </w:tc>
            <w:tc>
              <w:tcPr>
                <w:tcW w:w="2185" w:type="pct"/>
                <w:gridSpan w:val="2"/>
                <w:hideMark/>
              </w:tcPr>
              <w:p w14:paraId="087B4DA1" w14:textId="77777777" w:rsidR="00723DD4" w:rsidRPr="007D42B8" w:rsidRDefault="00581773" w:rsidP="002D6A8C">
                <w:pPr>
                  <w:pStyle w:val="TableNormal0"/>
                  <w:rPr>
                    <w:rStyle w:val="GeneralAviation"/>
                    <w:color w:val="auto"/>
                  </w:rPr>
                </w:pPr>
                <w:r w:rsidRPr="007D42B8">
                  <w:rPr>
                    <w:rStyle w:val="GeneralAviation"/>
                    <w:color w:val="auto"/>
                  </w:rPr>
                  <w:t>Decode symbols and information displayed on maps and charts.</w:t>
                </w:r>
              </w:p>
            </w:tc>
            <w:tc>
              <w:tcPr>
                <w:tcW w:w="160" w:type="pct"/>
                <w:gridSpan w:val="2"/>
                <w:hideMark/>
              </w:tcPr>
              <w:p w14:paraId="7D5DE0E4" w14:textId="77777777" w:rsidR="00723DD4" w:rsidRPr="007D42B8" w:rsidRDefault="00581773" w:rsidP="002D6A8C">
                <w:pPr>
                  <w:pStyle w:val="TableNormal0"/>
                  <w:rPr>
                    <w:rStyle w:val="GeneralAviation"/>
                    <w:color w:val="auto"/>
                  </w:rPr>
                </w:pPr>
                <w:r w:rsidRPr="007D42B8">
                  <w:rPr>
                    <w:rStyle w:val="GeneralAviation"/>
                    <w:color w:val="auto"/>
                  </w:rPr>
                  <w:t>3</w:t>
                </w:r>
              </w:p>
            </w:tc>
            <w:tc>
              <w:tcPr>
                <w:tcW w:w="2179" w:type="pct"/>
                <w:hideMark/>
              </w:tcPr>
              <w:p w14:paraId="15898F01"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chart scale, topographical features, NAV aids, fixes, fly-over and fly-by waypoints, display of true north, magnetic north, variation, etc.</w:t>
                </w:r>
              </w:p>
            </w:tc>
          </w:tr>
          <w:tr w:rsidR="00090094" w14:paraId="5CDFCD80" w14:textId="77777777" w:rsidTr="00C22187">
            <w:trPr>
              <w:gridBefore w:val="1"/>
              <w:wBefore w:w="8" w:type="pct"/>
              <w:trHeight w:val="21"/>
            </w:trPr>
            <w:tc>
              <w:tcPr>
                <w:tcW w:w="4992" w:type="pct"/>
                <w:gridSpan w:val="7"/>
              </w:tcPr>
              <w:p w14:paraId="02038A5D" w14:textId="77777777" w:rsidR="009D1CF6" w:rsidRPr="00705871" w:rsidRDefault="00581773" w:rsidP="00705871">
                <w:pPr>
                  <w:pStyle w:val="TableCentered"/>
                  <w:rPr>
                    <w:rStyle w:val="Bold"/>
                  </w:rPr>
                </w:pPr>
                <w:r w:rsidRPr="00705871">
                  <w:rPr>
                    <w:rStyle w:val="Bold"/>
                    <w:b w:val="0"/>
                  </w:rPr>
                  <w:t>TOPIC NAVB 4 — NAVIGATIONAL BASICS</w:t>
                </w:r>
              </w:p>
            </w:tc>
          </w:tr>
          <w:tr w:rsidR="00090094" w14:paraId="54677C74" w14:textId="77777777" w:rsidTr="00C22187">
            <w:trPr>
              <w:gridBefore w:val="1"/>
              <w:wBefore w:w="8" w:type="pct"/>
              <w:trHeight w:val="199"/>
            </w:trPr>
            <w:tc>
              <w:tcPr>
                <w:tcW w:w="4992" w:type="pct"/>
                <w:gridSpan w:val="7"/>
                <w:hideMark/>
              </w:tcPr>
              <w:p w14:paraId="10DB9ECB" w14:textId="77777777" w:rsidR="009D1CF6" w:rsidRPr="00667041" w:rsidRDefault="00581773" w:rsidP="00705871">
                <w:pPr>
                  <w:pStyle w:val="TableHead"/>
                </w:pPr>
                <w:r w:rsidRPr="00667041">
                  <w:t>Subtopic NAVB 4.1 — Influence of wind</w:t>
                </w:r>
              </w:p>
            </w:tc>
          </w:tr>
          <w:tr w:rsidR="00090094" w14:paraId="27E0AA15" w14:textId="77777777" w:rsidTr="00C22187">
            <w:trPr>
              <w:gridBefore w:val="1"/>
              <w:wBefore w:w="8" w:type="pct"/>
              <w:trHeight w:val="567"/>
            </w:trPr>
            <w:tc>
              <w:tcPr>
                <w:tcW w:w="461" w:type="pct"/>
                <w:hideMark/>
              </w:tcPr>
              <w:p w14:paraId="211E5C83" w14:textId="77777777" w:rsidR="009D1CF6" w:rsidRPr="00667041" w:rsidRDefault="00581773" w:rsidP="00705871">
                <w:pPr>
                  <w:pStyle w:val="TableNormal0"/>
                </w:pPr>
                <w:r w:rsidRPr="00667041">
                  <w:t>BASIC</w:t>
                </w:r>
                <w:r w:rsidRPr="00667041">
                  <w:br/>
                  <w:t>NAVB</w:t>
                </w:r>
              </w:p>
              <w:p w14:paraId="24CFD66C" w14:textId="77777777" w:rsidR="009D1CF6" w:rsidRPr="00667041" w:rsidRDefault="00581773" w:rsidP="00705871">
                <w:pPr>
                  <w:pStyle w:val="TableNormal0"/>
                </w:pPr>
                <w:r w:rsidRPr="00667041">
                  <w:t xml:space="preserve">4.1.1 </w:t>
                </w:r>
              </w:p>
            </w:tc>
            <w:tc>
              <w:tcPr>
                <w:tcW w:w="2174" w:type="pct"/>
                <w:hideMark/>
              </w:tcPr>
              <w:p w14:paraId="5461B5FD" w14:textId="77777777" w:rsidR="009D1CF6" w:rsidRPr="00667041" w:rsidRDefault="00581773" w:rsidP="00705871">
                <w:pPr>
                  <w:pStyle w:val="TableNormal0"/>
                </w:pPr>
                <w:r w:rsidRPr="00667041">
                  <w:t>Appreciate the influence of wind on the flight path.</w:t>
                </w:r>
              </w:p>
            </w:tc>
            <w:tc>
              <w:tcPr>
                <w:tcW w:w="166" w:type="pct"/>
                <w:gridSpan w:val="2"/>
                <w:hideMark/>
              </w:tcPr>
              <w:p w14:paraId="438F9310" w14:textId="77777777" w:rsidR="009D1CF6" w:rsidRPr="00667041" w:rsidRDefault="00581773" w:rsidP="00705871">
                <w:pPr>
                  <w:pStyle w:val="TableNormal0"/>
                </w:pPr>
                <w:r w:rsidRPr="00667041">
                  <w:t>3</w:t>
                </w:r>
              </w:p>
            </w:tc>
            <w:tc>
              <w:tcPr>
                <w:tcW w:w="2191" w:type="pct"/>
                <w:gridSpan w:val="3"/>
                <w:hideMark/>
              </w:tcPr>
              <w:p w14:paraId="760992B8" w14:textId="77777777" w:rsidR="009D1CF6" w:rsidRPr="008169F6" w:rsidRDefault="00581773" w:rsidP="008169F6">
                <w:pPr>
                  <w:pStyle w:val="EssentialTraining"/>
                </w:pPr>
                <w:r w:rsidRPr="008169F6">
                  <w:t>Heading, track, drift, wind vector</w:t>
                </w:r>
              </w:p>
              <w:p w14:paraId="684E88BD" w14:textId="77777777" w:rsidR="009D1CF6" w:rsidRPr="00934638" w:rsidRDefault="00581773" w:rsidP="00705871">
                <w:pPr>
                  <w:pStyle w:val="TableNormal0"/>
                  <w:rPr>
                    <w:rStyle w:val="Italic"/>
                  </w:rPr>
                </w:pPr>
                <w:r w:rsidRPr="00934638">
                  <w:rPr>
                    <w:rStyle w:val="Italic"/>
                  </w:rPr>
                  <w:t xml:space="preserve">Optional content: triangle of velocities </w:t>
                </w:r>
              </w:p>
            </w:tc>
          </w:tr>
          <w:tr w:rsidR="00090094" w14:paraId="4D82C5E2" w14:textId="77777777" w:rsidTr="00C22187">
            <w:trPr>
              <w:gridBefore w:val="1"/>
              <w:wBefore w:w="8" w:type="pct"/>
              <w:trHeight w:val="21"/>
            </w:trPr>
            <w:tc>
              <w:tcPr>
                <w:tcW w:w="4992" w:type="pct"/>
                <w:gridSpan w:val="7"/>
                <w:hideMark/>
              </w:tcPr>
              <w:p w14:paraId="70E99EEC" w14:textId="77777777" w:rsidR="009D1CF6" w:rsidRPr="00667041" w:rsidRDefault="00581773" w:rsidP="00705871">
                <w:pPr>
                  <w:pStyle w:val="TableHead"/>
                </w:pPr>
                <w:r w:rsidRPr="00667041">
                  <w:t>Subtopic NAVB 4.2 — Speed</w:t>
                </w:r>
              </w:p>
            </w:tc>
          </w:tr>
          <w:tr w:rsidR="00090094" w14:paraId="50FCF19B" w14:textId="77777777" w:rsidTr="00C22187">
            <w:trPr>
              <w:gridBefore w:val="1"/>
              <w:wBefore w:w="8" w:type="pct"/>
              <w:trHeight w:val="567"/>
            </w:trPr>
            <w:tc>
              <w:tcPr>
                <w:tcW w:w="461" w:type="pct"/>
                <w:hideMark/>
              </w:tcPr>
              <w:p w14:paraId="2CEE5C93" w14:textId="77777777" w:rsidR="009D1CF6" w:rsidRPr="00667041" w:rsidRDefault="00581773" w:rsidP="00705871">
                <w:pPr>
                  <w:pStyle w:val="TableNormal0"/>
                </w:pPr>
                <w:r w:rsidRPr="00667041">
                  <w:t>BASIC</w:t>
                </w:r>
                <w:r w:rsidRPr="00667041">
                  <w:br/>
                  <w:t>NAVB</w:t>
                </w:r>
              </w:p>
              <w:p w14:paraId="4F623557" w14:textId="77777777" w:rsidR="009D1CF6" w:rsidRPr="00667041" w:rsidRDefault="00581773" w:rsidP="00705871">
                <w:pPr>
                  <w:pStyle w:val="TableNormal0"/>
                </w:pPr>
                <w:r w:rsidRPr="00667041">
                  <w:t xml:space="preserve">4.2.1 </w:t>
                </w:r>
              </w:p>
            </w:tc>
            <w:tc>
              <w:tcPr>
                <w:tcW w:w="2174" w:type="pct"/>
                <w:hideMark/>
              </w:tcPr>
              <w:p w14:paraId="05A51E74" w14:textId="77777777" w:rsidR="009D1CF6" w:rsidRPr="00667041" w:rsidRDefault="00581773" w:rsidP="00705871">
                <w:pPr>
                  <w:pStyle w:val="TableNormal0"/>
                </w:pPr>
                <w:r w:rsidRPr="00667041">
                  <w:t>Explain the relationship between various speeds used in aviation.</w:t>
                </w:r>
              </w:p>
            </w:tc>
            <w:tc>
              <w:tcPr>
                <w:tcW w:w="166" w:type="pct"/>
                <w:gridSpan w:val="2"/>
                <w:hideMark/>
              </w:tcPr>
              <w:p w14:paraId="2A8E056F" w14:textId="77777777" w:rsidR="009D1CF6" w:rsidRPr="00667041" w:rsidRDefault="00581773" w:rsidP="00705871">
                <w:pPr>
                  <w:pStyle w:val="TableNormal0"/>
                </w:pPr>
                <w:r w:rsidRPr="00667041">
                  <w:t>2</w:t>
                </w:r>
              </w:p>
            </w:tc>
            <w:tc>
              <w:tcPr>
                <w:tcW w:w="2191" w:type="pct"/>
                <w:gridSpan w:val="3"/>
                <w:hideMark/>
              </w:tcPr>
              <w:p w14:paraId="25733D21" w14:textId="77777777" w:rsidR="009D1CF6" w:rsidRPr="008169F6" w:rsidRDefault="00581773" w:rsidP="008169F6">
                <w:pPr>
                  <w:pStyle w:val="EssentialTraining"/>
                </w:pPr>
                <w:r w:rsidRPr="008169F6">
                  <w:t>True air speed, ground speed, indicated air speed (including Mach number)</w:t>
                </w:r>
              </w:p>
            </w:tc>
          </w:tr>
          <w:tr w:rsidR="00090094" w14:paraId="53E7F34E" w14:textId="77777777" w:rsidTr="00C22187">
            <w:trPr>
              <w:gridBefore w:val="1"/>
              <w:wBefore w:w="8" w:type="pct"/>
              <w:trHeight w:val="567"/>
            </w:trPr>
            <w:tc>
              <w:tcPr>
                <w:tcW w:w="461" w:type="pct"/>
                <w:hideMark/>
              </w:tcPr>
              <w:p w14:paraId="12CDA040" w14:textId="77777777" w:rsidR="009D1CF6" w:rsidRPr="00667041" w:rsidRDefault="00581773" w:rsidP="00705871">
                <w:pPr>
                  <w:pStyle w:val="TableNormal0"/>
                </w:pPr>
                <w:r w:rsidRPr="00667041">
                  <w:t>BASIC</w:t>
                </w:r>
                <w:r w:rsidRPr="00667041">
                  <w:br/>
                  <w:t>NAVB</w:t>
                </w:r>
              </w:p>
              <w:p w14:paraId="75898207" w14:textId="77777777" w:rsidR="009D1CF6" w:rsidRPr="00667041" w:rsidRDefault="00581773" w:rsidP="00705871">
                <w:pPr>
                  <w:pStyle w:val="TableNormal0"/>
                </w:pPr>
                <w:r w:rsidRPr="00667041">
                  <w:t xml:space="preserve">4.2.2 </w:t>
                </w:r>
              </w:p>
            </w:tc>
            <w:tc>
              <w:tcPr>
                <w:tcW w:w="2174" w:type="pct"/>
                <w:hideMark/>
              </w:tcPr>
              <w:p w14:paraId="374E2B06" w14:textId="77777777" w:rsidR="009D1CF6" w:rsidRPr="00667041" w:rsidRDefault="00581773" w:rsidP="00705871">
                <w:pPr>
                  <w:pStyle w:val="TableNormal0"/>
                </w:pPr>
                <w:r w:rsidRPr="00667041">
                  <w:t>Appreciate the use of various speeds in ATC.</w:t>
                </w:r>
              </w:p>
            </w:tc>
            <w:tc>
              <w:tcPr>
                <w:tcW w:w="166" w:type="pct"/>
                <w:gridSpan w:val="2"/>
                <w:hideMark/>
              </w:tcPr>
              <w:p w14:paraId="4CD54EFC" w14:textId="77777777" w:rsidR="009D1CF6" w:rsidRPr="00667041" w:rsidRDefault="00581773" w:rsidP="00705871">
                <w:pPr>
                  <w:pStyle w:val="TableNormal0"/>
                </w:pPr>
                <w:r w:rsidRPr="00667041">
                  <w:t>3</w:t>
                </w:r>
              </w:p>
            </w:tc>
            <w:tc>
              <w:tcPr>
                <w:tcW w:w="2191" w:type="pct"/>
                <w:gridSpan w:val="3"/>
                <w:hideMark/>
              </w:tcPr>
              <w:p w14:paraId="2E43F02A" w14:textId="77777777" w:rsidR="009D1CF6" w:rsidRPr="00667041" w:rsidRDefault="009D1CF6" w:rsidP="00705871">
                <w:pPr>
                  <w:pStyle w:val="TableNormal0"/>
                </w:pPr>
              </w:p>
              <w:p w14:paraId="7F615432" w14:textId="77777777" w:rsidR="009D1CF6" w:rsidRPr="00667041" w:rsidRDefault="009D1CF6" w:rsidP="00705871">
                <w:pPr>
                  <w:pStyle w:val="TableNormal0"/>
                </w:pPr>
              </w:p>
            </w:tc>
          </w:tr>
          <w:tr w:rsidR="00090094" w14:paraId="059C6A67" w14:textId="77777777" w:rsidTr="00C22187">
            <w:trPr>
              <w:gridBefore w:val="1"/>
              <w:wBefore w:w="8" w:type="pct"/>
              <w:trHeight w:val="21"/>
            </w:trPr>
            <w:tc>
              <w:tcPr>
                <w:tcW w:w="4992" w:type="pct"/>
                <w:gridSpan w:val="7"/>
                <w:hideMark/>
              </w:tcPr>
              <w:p w14:paraId="046DDBF8" w14:textId="77777777" w:rsidR="009D1CF6" w:rsidRPr="00667041" w:rsidRDefault="00581773" w:rsidP="00705871">
                <w:pPr>
                  <w:pStyle w:val="TableHead"/>
                </w:pPr>
                <w:r w:rsidRPr="00667041">
                  <w:t>Subtopic NAVB 4.3 — Visual navigation</w:t>
                </w:r>
              </w:p>
            </w:tc>
          </w:tr>
          <w:tr w:rsidR="00090094" w14:paraId="1ED07E1A" w14:textId="77777777" w:rsidTr="00C22187">
            <w:trPr>
              <w:gridBefore w:val="1"/>
              <w:wBefore w:w="8" w:type="pct"/>
              <w:trHeight w:val="567"/>
            </w:trPr>
            <w:tc>
              <w:tcPr>
                <w:tcW w:w="461" w:type="pct"/>
                <w:hideMark/>
              </w:tcPr>
              <w:p w14:paraId="5CAA9276" w14:textId="77777777" w:rsidR="009D1CF6" w:rsidRPr="00667041" w:rsidRDefault="00581773" w:rsidP="00705871">
                <w:pPr>
                  <w:pStyle w:val="TableNormal0"/>
                </w:pPr>
                <w:r w:rsidRPr="00667041">
                  <w:t>BASIC</w:t>
                </w:r>
                <w:r w:rsidRPr="00667041">
                  <w:br/>
                  <w:t>NAVB</w:t>
                </w:r>
              </w:p>
              <w:p w14:paraId="16C196AE" w14:textId="77777777" w:rsidR="009D1CF6" w:rsidRPr="00667041" w:rsidRDefault="00581773" w:rsidP="00705871">
                <w:pPr>
                  <w:pStyle w:val="TableNormal0"/>
                </w:pPr>
                <w:r w:rsidRPr="00667041">
                  <w:t xml:space="preserve">4.3.1 </w:t>
                </w:r>
              </w:p>
            </w:tc>
            <w:tc>
              <w:tcPr>
                <w:tcW w:w="2174" w:type="pct"/>
                <w:hideMark/>
              </w:tcPr>
              <w:p w14:paraId="1BBE5493" w14:textId="77777777" w:rsidR="009D1CF6" w:rsidRPr="00667041" w:rsidRDefault="00581773" w:rsidP="00705871">
                <w:pPr>
                  <w:pStyle w:val="TableNormal0"/>
                </w:pPr>
                <w:r>
                  <w:t>Describe</w:t>
                </w:r>
                <w:r w:rsidR="007A4221" w:rsidRPr="00667041">
                  <w:t xml:space="preserve"> visual navigation.</w:t>
                </w:r>
              </w:p>
            </w:tc>
            <w:tc>
              <w:tcPr>
                <w:tcW w:w="166" w:type="pct"/>
                <w:gridSpan w:val="2"/>
                <w:hideMark/>
              </w:tcPr>
              <w:p w14:paraId="6FBF4A31" w14:textId="77777777" w:rsidR="009D1CF6" w:rsidRPr="00667041" w:rsidRDefault="00581773" w:rsidP="00705871">
                <w:pPr>
                  <w:pStyle w:val="TableNormal0"/>
                </w:pPr>
                <w:r w:rsidRPr="00667041">
                  <w:t>2</w:t>
                </w:r>
              </w:p>
            </w:tc>
            <w:tc>
              <w:tcPr>
                <w:tcW w:w="2191" w:type="pct"/>
                <w:gridSpan w:val="3"/>
                <w:hideMark/>
              </w:tcPr>
              <w:p w14:paraId="188E1BE2" w14:textId="77777777" w:rsidR="009D1CF6" w:rsidRPr="008169F6" w:rsidRDefault="00581773" w:rsidP="008169F6">
                <w:pPr>
                  <w:pStyle w:val="EssentialTraining"/>
                </w:pPr>
                <w:r w:rsidRPr="008169F6">
                  <w:t>Map reading, visual reference</w:t>
                </w:r>
              </w:p>
            </w:tc>
          </w:tr>
          <w:tr w:rsidR="00090094" w14:paraId="1F020DD9" w14:textId="77777777" w:rsidTr="00C22187">
            <w:trPr>
              <w:gridBefore w:val="1"/>
              <w:wBefore w:w="8" w:type="pct"/>
              <w:trHeight w:val="567"/>
            </w:trPr>
            <w:tc>
              <w:tcPr>
                <w:tcW w:w="461" w:type="pct"/>
              </w:tcPr>
              <w:p w14:paraId="3F826C7C" w14:textId="77777777" w:rsidR="009D1CF6" w:rsidRPr="00667041" w:rsidRDefault="00581773" w:rsidP="00705871">
                <w:pPr>
                  <w:pStyle w:val="TableNormal0"/>
                </w:pPr>
                <w:r w:rsidRPr="00667041">
                  <w:t>BASIC</w:t>
                </w:r>
              </w:p>
              <w:p w14:paraId="09889E00" w14:textId="77777777" w:rsidR="009D1CF6" w:rsidRPr="00667041" w:rsidRDefault="00581773" w:rsidP="00705871">
                <w:pPr>
                  <w:pStyle w:val="TableNormal0"/>
                </w:pPr>
                <w:r w:rsidRPr="00667041">
                  <w:t>NAVB</w:t>
                </w:r>
              </w:p>
              <w:p w14:paraId="59222E61" w14:textId="77777777" w:rsidR="009D1CF6" w:rsidRPr="00667041" w:rsidRDefault="00581773" w:rsidP="00705871">
                <w:pPr>
                  <w:pStyle w:val="TableNormal0"/>
                </w:pPr>
                <w:r w:rsidRPr="00667041">
                  <w:t>4.3.2</w:t>
                </w:r>
              </w:p>
            </w:tc>
            <w:tc>
              <w:tcPr>
                <w:tcW w:w="2174" w:type="pct"/>
              </w:tcPr>
              <w:p w14:paraId="0F5A2AEA" w14:textId="77777777" w:rsidR="009D1CF6" w:rsidRPr="00667041" w:rsidRDefault="00581773" w:rsidP="00705871">
                <w:pPr>
                  <w:pStyle w:val="TableNormal0"/>
                </w:pPr>
                <w:r w:rsidRPr="00667041">
                  <w:t xml:space="preserve">State </w:t>
                </w:r>
                <w:r w:rsidR="00705871">
                  <w:t xml:space="preserve">the cases </w:t>
                </w:r>
                <w:r w:rsidRPr="00667041">
                  <w:t>where visual navigation is primarily used in commercial aviation.</w:t>
                </w:r>
              </w:p>
            </w:tc>
            <w:tc>
              <w:tcPr>
                <w:tcW w:w="166" w:type="pct"/>
                <w:gridSpan w:val="2"/>
              </w:tcPr>
              <w:p w14:paraId="112D0729" w14:textId="77777777" w:rsidR="009D1CF6" w:rsidRPr="00667041" w:rsidRDefault="00581773" w:rsidP="00705871">
                <w:pPr>
                  <w:pStyle w:val="TableNormal0"/>
                </w:pPr>
                <w:r w:rsidRPr="00667041">
                  <w:t>1</w:t>
                </w:r>
              </w:p>
            </w:tc>
            <w:tc>
              <w:tcPr>
                <w:tcW w:w="2191" w:type="pct"/>
                <w:gridSpan w:val="3"/>
              </w:tcPr>
              <w:p w14:paraId="0778738F" w14:textId="77777777" w:rsidR="009D1CF6" w:rsidRPr="008169F6" w:rsidRDefault="00581773" w:rsidP="008169F6">
                <w:pPr>
                  <w:pStyle w:val="EssentialTraining"/>
                </w:pPr>
                <w:r w:rsidRPr="008169F6">
                  <w:t>Approach and landing, taxiing</w:t>
                </w:r>
              </w:p>
              <w:p w14:paraId="32F5E940" w14:textId="77777777" w:rsidR="009D1CF6" w:rsidRPr="00934638" w:rsidRDefault="00581773" w:rsidP="00705871">
                <w:pPr>
                  <w:pStyle w:val="TableNormal0"/>
                  <w:rPr>
                    <w:rStyle w:val="Italic"/>
                  </w:rPr>
                </w:pPr>
                <w:r w:rsidRPr="00934638">
                  <w:rPr>
                    <w:rStyle w:val="Italic"/>
                  </w:rPr>
                  <w:t>Optional content: visual aids</w:t>
                </w:r>
              </w:p>
            </w:tc>
          </w:tr>
          <w:tr w:rsidR="00090094" w14:paraId="44AE5FF6" w14:textId="77777777" w:rsidTr="00C22187">
            <w:trPr>
              <w:gridBefore w:val="1"/>
              <w:wBefore w:w="8" w:type="pct"/>
              <w:trHeight w:val="21"/>
            </w:trPr>
            <w:tc>
              <w:tcPr>
                <w:tcW w:w="4992" w:type="pct"/>
                <w:gridSpan w:val="7"/>
                <w:hideMark/>
              </w:tcPr>
              <w:p w14:paraId="2CDA1041" w14:textId="77777777" w:rsidR="009D1CF6" w:rsidRPr="00667041" w:rsidRDefault="00581773" w:rsidP="00705871">
                <w:pPr>
                  <w:pStyle w:val="TableHead"/>
                </w:pPr>
                <w:r w:rsidRPr="00667041">
                  <w:t>Subtopic NAVB 4.4 — Navigational aspects of flight planning</w:t>
                </w:r>
              </w:p>
            </w:tc>
          </w:tr>
          <w:tr w:rsidR="00090094" w14:paraId="335EA355" w14:textId="77777777" w:rsidTr="00C22187">
            <w:trPr>
              <w:gridBefore w:val="1"/>
              <w:wBefore w:w="8" w:type="pct"/>
              <w:trHeight w:val="567"/>
            </w:trPr>
            <w:tc>
              <w:tcPr>
                <w:tcW w:w="461" w:type="pct"/>
                <w:hideMark/>
              </w:tcPr>
              <w:p w14:paraId="70A42BBE" w14:textId="77777777" w:rsidR="009D1CF6" w:rsidRPr="00667041" w:rsidRDefault="00581773" w:rsidP="00705871">
                <w:pPr>
                  <w:pStyle w:val="TableNormal0"/>
                </w:pPr>
                <w:r w:rsidRPr="00667041">
                  <w:t>BASIC</w:t>
                </w:r>
                <w:r w:rsidRPr="00667041">
                  <w:br/>
                  <w:t>NAVB</w:t>
                </w:r>
              </w:p>
              <w:p w14:paraId="652F0DE2" w14:textId="77777777" w:rsidR="009D1CF6" w:rsidRPr="00667041" w:rsidRDefault="00581773" w:rsidP="00705871">
                <w:pPr>
                  <w:pStyle w:val="TableNormal0"/>
                </w:pPr>
                <w:r w:rsidRPr="00667041">
                  <w:t xml:space="preserve">4.4.1 </w:t>
                </w:r>
              </w:p>
            </w:tc>
            <w:tc>
              <w:tcPr>
                <w:tcW w:w="2174" w:type="pct"/>
                <w:hideMark/>
              </w:tcPr>
              <w:p w14:paraId="59348CAA" w14:textId="77777777" w:rsidR="009D1CF6" w:rsidRPr="00667041" w:rsidRDefault="00581773" w:rsidP="00705871">
                <w:pPr>
                  <w:pStyle w:val="TableNormal0"/>
                </w:pPr>
                <w:r w:rsidRPr="00667041">
                  <w:t>Describe the navigational aspects affecting flight planning.</w:t>
                </w:r>
              </w:p>
            </w:tc>
            <w:tc>
              <w:tcPr>
                <w:tcW w:w="166" w:type="pct"/>
                <w:gridSpan w:val="2"/>
                <w:hideMark/>
              </w:tcPr>
              <w:p w14:paraId="50052F5F" w14:textId="77777777" w:rsidR="009D1CF6" w:rsidRPr="00667041" w:rsidRDefault="00581773" w:rsidP="00705871">
                <w:pPr>
                  <w:pStyle w:val="TableNormal0"/>
                </w:pPr>
                <w:r w:rsidRPr="00667041">
                  <w:t>2</w:t>
                </w:r>
              </w:p>
            </w:tc>
            <w:tc>
              <w:tcPr>
                <w:tcW w:w="2191" w:type="pct"/>
                <w:gridSpan w:val="3"/>
                <w:hideMark/>
              </w:tcPr>
              <w:p w14:paraId="71F732A4" w14:textId="77777777" w:rsidR="009D1CF6" w:rsidRPr="00934638" w:rsidRDefault="00581773" w:rsidP="00705871">
                <w:pPr>
                  <w:pStyle w:val="TableNormal0"/>
                  <w:rPr>
                    <w:rStyle w:val="Italic"/>
                  </w:rPr>
                </w:pPr>
                <w:r w:rsidRPr="00934638">
                  <w:rPr>
                    <w:rStyle w:val="Italic"/>
                  </w:rPr>
                  <w:t>Optional content: fuel/time calculations, min</w:t>
                </w:r>
                <w:r w:rsidR="00723DD4">
                  <w:rPr>
                    <w:rStyle w:val="Italic"/>
                  </w:rPr>
                  <w:t>imum</w:t>
                </w:r>
                <w:r w:rsidRPr="00934638">
                  <w:rPr>
                    <w:rStyle w:val="Italic"/>
                  </w:rPr>
                  <w:t xml:space="preserve"> altitudes, alternative routes, weather conditions, ICAO Flight Plan (Item 18 use) </w:t>
                </w:r>
              </w:p>
            </w:tc>
          </w:tr>
          <w:tr w:rsidR="00090094" w14:paraId="0E79F33F" w14:textId="77777777" w:rsidTr="00C22187">
            <w:trPr>
              <w:gridBefore w:val="1"/>
              <w:wBefore w:w="8" w:type="pct"/>
              <w:trHeight w:val="21"/>
            </w:trPr>
            <w:tc>
              <w:tcPr>
                <w:tcW w:w="4992" w:type="pct"/>
                <w:gridSpan w:val="7"/>
              </w:tcPr>
              <w:p w14:paraId="50ACC121" w14:textId="77777777" w:rsidR="00723DD4" w:rsidRPr="00E92C87" w:rsidRDefault="00581773" w:rsidP="002D6A8C">
                <w:pPr>
                  <w:pStyle w:val="TableCentered"/>
                  <w:rPr>
                    <w:rStyle w:val="GeneralAviation"/>
                  </w:rPr>
                </w:pPr>
                <w:r w:rsidRPr="00E92C87">
                  <w:t>TOPIC NAVB 5 — INSTRUMENT NAVIGATION</w:t>
                </w:r>
              </w:p>
            </w:tc>
          </w:tr>
          <w:tr w:rsidR="00090094" w14:paraId="6ED85E20" w14:textId="77777777" w:rsidTr="00C22187">
            <w:trPr>
              <w:gridBefore w:val="1"/>
              <w:wBefore w:w="8" w:type="pct"/>
              <w:trHeight w:val="21"/>
            </w:trPr>
            <w:tc>
              <w:tcPr>
                <w:tcW w:w="4992" w:type="pct"/>
                <w:gridSpan w:val="7"/>
                <w:hideMark/>
              </w:tcPr>
              <w:p w14:paraId="77756CB5" w14:textId="77777777" w:rsidR="00723DD4" w:rsidRPr="007D42B8" w:rsidRDefault="00581773" w:rsidP="002D6A8C">
                <w:pPr>
                  <w:pStyle w:val="TableHead"/>
                  <w:keepNext/>
                  <w:rPr>
                    <w:rStyle w:val="GeneralAviation"/>
                    <w:color w:val="auto"/>
                  </w:rPr>
                </w:pPr>
                <w:r w:rsidRPr="007D42B8">
                  <w:rPr>
                    <w:rStyle w:val="GeneralAviation"/>
                    <w:color w:val="auto"/>
                  </w:rPr>
                  <w:t>Subtopic NAVB 5.1 — Ground-based systems</w:t>
                </w:r>
              </w:p>
            </w:tc>
          </w:tr>
          <w:tr w:rsidR="00090094" w14:paraId="40AA54C1" w14:textId="77777777" w:rsidTr="00C22187">
            <w:trPr>
              <w:gridBefore w:val="1"/>
              <w:wBefore w:w="8" w:type="pct"/>
              <w:trHeight w:val="567"/>
            </w:trPr>
            <w:tc>
              <w:tcPr>
                <w:tcW w:w="461" w:type="pct"/>
                <w:hideMark/>
              </w:tcPr>
              <w:p w14:paraId="7D9FF3EC"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7C5DA023" w14:textId="77777777" w:rsidR="00723DD4" w:rsidRPr="007D42B8" w:rsidRDefault="00581773" w:rsidP="002D6A8C">
                <w:pPr>
                  <w:pStyle w:val="TableNormal0"/>
                  <w:rPr>
                    <w:rStyle w:val="GeneralAviation"/>
                    <w:color w:val="auto"/>
                  </w:rPr>
                </w:pPr>
                <w:r w:rsidRPr="007D42B8">
                  <w:rPr>
                    <w:rStyle w:val="GeneralAviation"/>
                    <w:color w:val="auto"/>
                  </w:rPr>
                  <w:t xml:space="preserve">5.1.1 </w:t>
                </w:r>
              </w:p>
            </w:tc>
            <w:tc>
              <w:tcPr>
                <w:tcW w:w="2174" w:type="pct"/>
                <w:hideMark/>
              </w:tcPr>
              <w:p w14:paraId="2ED56536" w14:textId="77777777" w:rsidR="00723DD4" w:rsidRPr="007D42B8" w:rsidRDefault="00581773" w:rsidP="002D6A8C">
                <w:pPr>
                  <w:pStyle w:val="TableNormal0"/>
                  <w:rPr>
                    <w:rStyle w:val="GeneralAviation"/>
                    <w:color w:val="auto"/>
                  </w:rPr>
                </w:pPr>
                <w:r w:rsidRPr="007D42B8">
                  <w:rPr>
                    <w:rStyle w:val="GeneralAviation"/>
                    <w:color w:val="auto"/>
                  </w:rPr>
                  <w:t>Explain the basic working principles of ground-based systems.</w:t>
                </w:r>
              </w:p>
            </w:tc>
            <w:tc>
              <w:tcPr>
                <w:tcW w:w="166" w:type="pct"/>
                <w:gridSpan w:val="2"/>
                <w:hideMark/>
              </w:tcPr>
              <w:p w14:paraId="4B98A441"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39E23113" w14:textId="77777777" w:rsidR="00723DD4" w:rsidRPr="007D42B8" w:rsidRDefault="00581773" w:rsidP="008169F6">
                <w:pPr>
                  <w:pStyle w:val="EssentialTraining"/>
                  <w:rPr>
                    <w:rStyle w:val="GeneralAviation"/>
                    <w:color w:val="auto"/>
                  </w:rPr>
                </w:pPr>
                <w:r w:rsidRPr="007D42B8">
                  <w:rPr>
                    <w:rStyle w:val="GeneralAviation"/>
                    <w:color w:val="auto"/>
                  </w:rPr>
                  <w:t>VOR, DME, ILS</w:t>
                </w:r>
              </w:p>
              <w:p w14:paraId="3581691D"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VDF, NDB, TACAN</w:t>
                </w:r>
              </w:p>
            </w:tc>
          </w:tr>
          <w:tr w:rsidR="00090094" w14:paraId="05BB53FA" w14:textId="77777777" w:rsidTr="00C22187">
            <w:trPr>
              <w:gridBefore w:val="1"/>
              <w:wBefore w:w="8" w:type="pct"/>
              <w:trHeight w:val="567"/>
            </w:trPr>
            <w:tc>
              <w:tcPr>
                <w:tcW w:w="461" w:type="pct"/>
                <w:hideMark/>
              </w:tcPr>
              <w:p w14:paraId="61823412"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5B148D13" w14:textId="77777777" w:rsidR="00723DD4" w:rsidRPr="007D42B8" w:rsidRDefault="00581773" w:rsidP="002D6A8C">
                <w:pPr>
                  <w:pStyle w:val="TableNormal0"/>
                  <w:rPr>
                    <w:rStyle w:val="GeneralAviation"/>
                    <w:color w:val="auto"/>
                  </w:rPr>
                </w:pPr>
                <w:r w:rsidRPr="007D42B8">
                  <w:rPr>
                    <w:rStyle w:val="GeneralAviation"/>
                    <w:color w:val="auto"/>
                  </w:rPr>
                  <w:t xml:space="preserve">5.1.2 </w:t>
                </w:r>
              </w:p>
            </w:tc>
            <w:tc>
              <w:tcPr>
                <w:tcW w:w="2174" w:type="pct"/>
                <w:hideMark/>
              </w:tcPr>
              <w:p w14:paraId="3E74F961" w14:textId="77777777" w:rsidR="00723DD4" w:rsidRPr="007D42B8" w:rsidRDefault="00581773" w:rsidP="002D6A8C">
                <w:pPr>
                  <w:pStyle w:val="TableNormal0"/>
                  <w:rPr>
                    <w:rStyle w:val="GeneralAviation"/>
                    <w:color w:val="auto"/>
                  </w:rPr>
                </w:pPr>
                <w:r w:rsidRPr="007D42B8">
                  <w:rPr>
                    <w:rStyle w:val="GeneralAviation"/>
                    <w:color w:val="auto"/>
                  </w:rPr>
                  <w:t xml:space="preserve">State the use of ground-based systems. </w:t>
                </w:r>
              </w:p>
            </w:tc>
            <w:tc>
              <w:tcPr>
                <w:tcW w:w="166" w:type="pct"/>
                <w:gridSpan w:val="2"/>
                <w:hideMark/>
              </w:tcPr>
              <w:p w14:paraId="288FD229"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307E3328" w14:textId="77777777" w:rsidR="00723DD4" w:rsidRPr="007D42B8" w:rsidRDefault="00581773" w:rsidP="008169F6">
                <w:pPr>
                  <w:pStyle w:val="EssentialTraining"/>
                  <w:rPr>
                    <w:rStyle w:val="GeneralAviation"/>
                    <w:color w:val="auto"/>
                  </w:rPr>
                </w:pPr>
                <w:r w:rsidRPr="007D42B8">
                  <w:rPr>
                    <w:rStyle w:val="GeneralAviation"/>
                    <w:color w:val="auto"/>
                  </w:rPr>
                  <w:t>VOR, DME, ILS</w:t>
                </w:r>
              </w:p>
              <w:p w14:paraId="747D4B36"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VDF, NDB, TACAN</w:t>
                </w:r>
              </w:p>
            </w:tc>
          </w:tr>
          <w:tr w:rsidR="00090094" w14:paraId="03DA2FB7" w14:textId="77777777" w:rsidTr="00C22187">
            <w:trPr>
              <w:gridBefore w:val="1"/>
              <w:wBefore w:w="8" w:type="pct"/>
              <w:trHeight w:val="567"/>
            </w:trPr>
            <w:tc>
              <w:tcPr>
                <w:tcW w:w="461" w:type="pct"/>
                <w:hideMark/>
              </w:tcPr>
              <w:p w14:paraId="7E914CF2"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741E9C9" w14:textId="77777777" w:rsidR="00723DD4" w:rsidRPr="007D42B8" w:rsidRDefault="00581773" w:rsidP="002D6A8C">
                <w:pPr>
                  <w:pStyle w:val="TableNormal0"/>
                  <w:rPr>
                    <w:rStyle w:val="GeneralAviation"/>
                    <w:color w:val="auto"/>
                  </w:rPr>
                </w:pPr>
                <w:r w:rsidRPr="007D42B8">
                  <w:rPr>
                    <w:rStyle w:val="GeneralAviation"/>
                    <w:color w:val="auto"/>
                  </w:rPr>
                  <w:t xml:space="preserve">5.1.3 </w:t>
                </w:r>
              </w:p>
            </w:tc>
            <w:tc>
              <w:tcPr>
                <w:tcW w:w="2174" w:type="pct"/>
                <w:hideMark/>
              </w:tcPr>
              <w:p w14:paraId="26B27FE4" w14:textId="77777777" w:rsidR="00723DD4" w:rsidRPr="007D42B8" w:rsidRDefault="00581773" w:rsidP="002D6A8C">
                <w:pPr>
                  <w:pStyle w:val="TableNormal0"/>
                  <w:rPr>
                    <w:rStyle w:val="GeneralAviation"/>
                    <w:color w:val="auto"/>
                  </w:rPr>
                </w:pPr>
                <w:r w:rsidRPr="007D42B8">
                  <w:rPr>
                    <w:rStyle w:val="GeneralAviation"/>
                    <w:color w:val="auto"/>
                  </w:rPr>
                  <w:t>Characterise the main radio navigation techniques based on ground-based systems.</w:t>
                </w:r>
              </w:p>
            </w:tc>
            <w:tc>
              <w:tcPr>
                <w:tcW w:w="166" w:type="pct"/>
                <w:gridSpan w:val="2"/>
                <w:hideMark/>
              </w:tcPr>
              <w:p w14:paraId="28E10653"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5BBC7657" w14:textId="77777777" w:rsidR="00723DD4" w:rsidRPr="007D42B8" w:rsidRDefault="00581773" w:rsidP="008169F6">
                <w:pPr>
                  <w:pStyle w:val="EssentialTraining"/>
                  <w:rPr>
                    <w:rStyle w:val="GeneralAviation"/>
                    <w:color w:val="auto"/>
                  </w:rPr>
                </w:pPr>
                <w:r w:rsidRPr="007D42B8">
                  <w:rPr>
                    <w:rStyle w:val="GeneralAviation"/>
                    <w:color w:val="auto"/>
                  </w:rPr>
                  <w:t>Area navigation, conventional navigation</w:t>
                </w:r>
              </w:p>
              <w:p w14:paraId="6814DFCA"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homing, inbound/ outbound tracking, instrument approach procedures, holding, drift assessment</w:t>
                </w:r>
              </w:p>
            </w:tc>
          </w:tr>
          <w:tr w:rsidR="00090094" w14:paraId="7FEFE8FA" w14:textId="77777777" w:rsidTr="00C22187">
            <w:trPr>
              <w:gridBefore w:val="1"/>
              <w:wBefore w:w="8" w:type="pct"/>
              <w:trHeight w:val="567"/>
            </w:trPr>
            <w:tc>
              <w:tcPr>
                <w:tcW w:w="461" w:type="pct"/>
                <w:hideMark/>
              </w:tcPr>
              <w:p w14:paraId="64651F19" w14:textId="77777777" w:rsidR="00723DD4" w:rsidRPr="007D42B8" w:rsidRDefault="00581773" w:rsidP="002D6A8C">
                <w:pPr>
                  <w:pStyle w:val="TableNormal0"/>
                  <w:rPr>
                    <w:rStyle w:val="GeneralAviation"/>
                    <w:color w:val="auto"/>
                  </w:rPr>
                </w:pPr>
                <w:r w:rsidRPr="007D42B8">
                  <w:rPr>
                    <w:rStyle w:val="GeneralAviation"/>
                    <w:color w:val="auto"/>
                  </w:rPr>
                  <w:lastRenderedPageBreak/>
                  <w:t>BASIC</w:t>
                </w:r>
                <w:r w:rsidRPr="007D42B8">
                  <w:rPr>
                    <w:rStyle w:val="GeneralAviation"/>
                    <w:color w:val="auto"/>
                  </w:rPr>
                  <w:br/>
                  <w:t>NAVB</w:t>
                </w:r>
              </w:p>
              <w:p w14:paraId="1666F4F3" w14:textId="77777777" w:rsidR="00723DD4" w:rsidRPr="007D42B8" w:rsidRDefault="00581773" w:rsidP="002D6A8C">
                <w:pPr>
                  <w:pStyle w:val="TableNormal0"/>
                  <w:rPr>
                    <w:rStyle w:val="GeneralAviation"/>
                    <w:color w:val="auto"/>
                  </w:rPr>
                </w:pPr>
                <w:r w:rsidRPr="007D42B8">
                  <w:rPr>
                    <w:rStyle w:val="GeneralAviation"/>
                    <w:color w:val="auto"/>
                  </w:rPr>
                  <w:t xml:space="preserve">5.1.4 </w:t>
                </w:r>
              </w:p>
            </w:tc>
            <w:tc>
              <w:tcPr>
                <w:tcW w:w="2174" w:type="pct"/>
                <w:hideMark/>
              </w:tcPr>
              <w:p w14:paraId="06CFD337" w14:textId="77777777" w:rsidR="00723DD4" w:rsidRPr="007D42B8" w:rsidRDefault="00581773" w:rsidP="002D6A8C">
                <w:pPr>
                  <w:pStyle w:val="TableNormal0"/>
                  <w:rPr>
                    <w:rStyle w:val="GeneralAviation"/>
                    <w:color w:val="auto"/>
                  </w:rPr>
                </w:pPr>
                <w:r w:rsidRPr="007D42B8">
                  <w:rPr>
                    <w:rStyle w:val="GeneralAviation"/>
                    <w:color w:val="auto"/>
                  </w:rPr>
                  <w:t xml:space="preserve">Explain the accuracy and limitations of ground-based systems. </w:t>
                </w:r>
              </w:p>
            </w:tc>
            <w:tc>
              <w:tcPr>
                <w:tcW w:w="166" w:type="pct"/>
                <w:gridSpan w:val="2"/>
                <w:hideMark/>
              </w:tcPr>
              <w:p w14:paraId="6DE69CA6"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43148AEF" w14:textId="77777777" w:rsidR="00723DD4" w:rsidRPr="007D42B8" w:rsidRDefault="00581773" w:rsidP="00F47DC3">
                <w:pPr>
                  <w:pStyle w:val="EssentialTraining"/>
                  <w:rPr>
                    <w:rStyle w:val="GeneralAviation"/>
                    <w:color w:val="auto"/>
                  </w:rPr>
                </w:pPr>
                <w:r w:rsidRPr="007D42B8">
                  <w:rPr>
                    <w:rStyle w:val="GeneralAviation"/>
                    <w:color w:val="auto"/>
                  </w:rPr>
                  <w:t>VDF, NDB, VOR, DME, ILS</w:t>
                </w:r>
              </w:p>
              <w:p w14:paraId="0622CBC5"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TACAN</w:t>
                </w:r>
              </w:p>
            </w:tc>
          </w:tr>
          <w:tr w:rsidR="00090094" w14:paraId="254A4890" w14:textId="77777777" w:rsidTr="00C22187">
            <w:trPr>
              <w:gridBefore w:val="1"/>
              <w:wBefore w:w="8" w:type="pct"/>
              <w:trHeight w:val="138"/>
            </w:trPr>
            <w:tc>
              <w:tcPr>
                <w:tcW w:w="4992" w:type="pct"/>
                <w:gridSpan w:val="7"/>
                <w:hideMark/>
              </w:tcPr>
              <w:p w14:paraId="31C9C9AA" w14:textId="77777777" w:rsidR="00723DD4" w:rsidRPr="007D42B8" w:rsidRDefault="00581773" w:rsidP="002D6A8C">
                <w:pPr>
                  <w:pStyle w:val="TableHead"/>
                  <w:rPr>
                    <w:rStyle w:val="GeneralAviation"/>
                    <w:color w:val="auto"/>
                  </w:rPr>
                </w:pPr>
                <w:r w:rsidRPr="007D42B8">
                  <w:rPr>
                    <w:rStyle w:val="GeneralAviation"/>
                    <w:color w:val="auto"/>
                  </w:rPr>
                  <w:t>Subtopic NAVB 5.2 — Inertial navigation systems</w:t>
                </w:r>
              </w:p>
            </w:tc>
          </w:tr>
          <w:tr w:rsidR="00090094" w14:paraId="48365E22" w14:textId="77777777" w:rsidTr="00C22187">
            <w:trPr>
              <w:gridBefore w:val="1"/>
              <w:wBefore w:w="8" w:type="pct"/>
              <w:trHeight w:val="567"/>
            </w:trPr>
            <w:tc>
              <w:tcPr>
                <w:tcW w:w="461" w:type="pct"/>
                <w:hideMark/>
              </w:tcPr>
              <w:p w14:paraId="2DCE92EE"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68E78D66" w14:textId="77777777" w:rsidR="00723DD4" w:rsidRPr="007D42B8" w:rsidRDefault="00581773" w:rsidP="002D6A8C">
                <w:pPr>
                  <w:pStyle w:val="TableNormal0"/>
                  <w:rPr>
                    <w:rStyle w:val="GeneralAviation"/>
                    <w:color w:val="auto"/>
                  </w:rPr>
                </w:pPr>
                <w:r w:rsidRPr="007D42B8">
                  <w:rPr>
                    <w:rStyle w:val="GeneralAviation"/>
                    <w:color w:val="auto"/>
                  </w:rPr>
                  <w:t xml:space="preserve">5.2.1 </w:t>
                </w:r>
              </w:p>
            </w:tc>
            <w:tc>
              <w:tcPr>
                <w:tcW w:w="2174" w:type="pct"/>
                <w:hideMark/>
              </w:tcPr>
              <w:p w14:paraId="16287333" w14:textId="77777777" w:rsidR="00723DD4" w:rsidRPr="007D42B8" w:rsidRDefault="00581773" w:rsidP="002D6A8C">
                <w:pPr>
                  <w:pStyle w:val="TableNormal0"/>
                  <w:rPr>
                    <w:rStyle w:val="GeneralAviation"/>
                    <w:color w:val="auto"/>
                  </w:rPr>
                </w:pPr>
                <w:r w:rsidRPr="007D42B8">
                  <w:rPr>
                    <w:rStyle w:val="GeneralAviation"/>
                    <w:color w:val="auto"/>
                  </w:rPr>
                  <w:t>Explain the basic working principles, precision and limitations of on-board systems.</w:t>
                </w:r>
              </w:p>
            </w:tc>
            <w:tc>
              <w:tcPr>
                <w:tcW w:w="166" w:type="pct"/>
                <w:gridSpan w:val="2"/>
                <w:hideMark/>
              </w:tcPr>
              <w:p w14:paraId="28D829A5"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07C268AD"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INS/IRS</w:t>
                </w:r>
              </w:p>
            </w:tc>
          </w:tr>
          <w:tr w:rsidR="00090094" w14:paraId="61FF937E" w14:textId="77777777" w:rsidTr="00C22187">
            <w:trPr>
              <w:gridBefore w:val="1"/>
              <w:wBefore w:w="8" w:type="pct"/>
              <w:trHeight w:val="567"/>
            </w:trPr>
            <w:tc>
              <w:tcPr>
                <w:tcW w:w="461" w:type="pct"/>
                <w:hideMark/>
              </w:tcPr>
              <w:p w14:paraId="68C61B69"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13167BEA" w14:textId="77777777" w:rsidR="00723DD4" w:rsidRPr="007D42B8" w:rsidRDefault="00581773" w:rsidP="002D6A8C">
                <w:pPr>
                  <w:pStyle w:val="TableNormal0"/>
                  <w:rPr>
                    <w:rStyle w:val="GeneralAviation"/>
                    <w:color w:val="auto"/>
                  </w:rPr>
                </w:pPr>
                <w:r w:rsidRPr="007D42B8">
                  <w:rPr>
                    <w:rStyle w:val="GeneralAviation"/>
                    <w:color w:val="auto"/>
                  </w:rPr>
                  <w:t xml:space="preserve">5.2.2 </w:t>
                </w:r>
              </w:p>
            </w:tc>
            <w:tc>
              <w:tcPr>
                <w:tcW w:w="2174" w:type="pct"/>
                <w:hideMark/>
              </w:tcPr>
              <w:p w14:paraId="609C81A5" w14:textId="77777777" w:rsidR="00723DD4" w:rsidRPr="007D42B8" w:rsidRDefault="00581773" w:rsidP="002D6A8C">
                <w:pPr>
                  <w:pStyle w:val="TableNormal0"/>
                  <w:rPr>
                    <w:rStyle w:val="GeneralAviation"/>
                    <w:color w:val="auto"/>
                  </w:rPr>
                </w:pPr>
                <w:r w:rsidRPr="007D42B8">
                  <w:rPr>
                    <w:rStyle w:val="GeneralAviation"/>
                    <w:color w:val="auto"/>
                  </w:rPr>
                  <w:t>State the use of on-board systems.</w:t>
                </w:r>
              </w:p>
            </w:tc>
            <w:tc>
              <w:tcPr>
                <w:tcW w:w="166" w:type="pct"/>
                <w:gridSpan w:val="2"/>
                <w:hideMark/>
              </w:tcPr>
              <w:p w14:paraId="6F267546"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316DF292" w14:textId="77777777" w:rsidR="00723DD4" w:rsidRPr="007D42B8" w:rsidRDefault="00723DD4" w:rsidP="002D6A8C">
                <w:pPr>
                  <w:pStyle w:val="TableNormal0"/>
                  <w:rPr>
                    <w:rStyle w:val="GeneralAviation"/>
                    <w:color w:val="auto"/>
                  </w:rPr>
                </w:pPr>
              </w:p>
            </w:tc>
          </w:tr>
          <w:tr w:rsidR="00090094" w14:paraId="7D5627E6" w14:textId="77777777" w:rsidTr="00C22187">
            <w:trPr>
              <w:gridBefore w:val="1"/>
              <w:wBefore w:w="8" w:type="pct"/>
              <w:trHeight w:val="21"/>
            </w:trPr>
            <w:tc>
              <w:tcPr>
                <w:tcW w:w="4992" w:type="pct"/>
                <w:gridSpan w:val="7"/>
                <w:hideMark/>
              </w:tcPr>
              <w:p w14:paraId="24CA3B6A" w14:textId="77777777" w:rsidR="00723DD4" w:rsidRPr="007D42B8" w:rsidRDefault="00581773" w:rsidP="002D6A8C">
                <w:pPr>
                  <w:pStyle w:val="TableHead"/>
                  <w:rPr>
                    <w:rStyle w:val="GeneralAviation"/>
                    <w:color w:val="auto"/>
                  </w:rPr>
                </w:pPr>
                <w:r w:rsidRPr="007D42B8">
                  <w:rPr>
                    <w:rStyle w:val="GeneralAviation"/>
                    <w:color w:val="auto"/>
                  </w:rPr>
                  <w:t>Subtopic NAVB 5.3 — Satellite-based systems</w:t>
                </w:r>
              </w:p>
            </w:tc>
          </w:tr>
          <w:tr w:rsidR="00090094" w14:paraId="43445D09" w14:textId="77777777" w:rsidTr="00C22187">
            <w:trPr>
              <w:gridBefore w:val="1"/>
              <w:wBefore w:w="8" w:type="pct"/>
              <w:trHeight w:val="567"/>
            </w:trPr>
            <w:tc>
              <w:tcPr>
                <w:tcW w:w="461" w:type="pct"/>
                <w:hideMark/>
              </w:tcPr>
              <w:p w14:paraId="6D458CF3"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03D43C9" w14:textId="77777777" w:rsidR="00723DD4" w:rsidRPr="007D42B8" w:rsidRDefault="00581773" w:rsidP="002D6A8C">
                <w:pPr>
                  <w:pStyle w:val="TableNormal0"/>
                  <w:rPr>
                    <w:rStyle w:val="GeneralAviation"/>
                    <w:color w:val="auto"/>
                  </w:rPr>
                </w:pPr>
                <w:r w:rsidRPr="007D42B8">
                  <w:rPr>
                    <w:rStyle w:val="GeneralAviation"/>
                    <w:color w:val="auto"/>
                  </w:rPr>
                  <w:t xml:space="preserve">5.3.1 </w:t>
                </w:r>
              </w:p>
            </w:tc>
            <w:tc>
              <w:tcPr>
                <w:tcW w:w="2174" w:type="pct"/>
                <w:hideMark/>
              </w:tcPr>
              <w:p w14:paraId="695E3315" w14:textId="77777777" w:rsidR="00723DD4" w:rsidRPr="007D42B8" w:rsidRDefault="00581773" w:rsidP="002D6A8C">
                <w:pPr>
                  <w:pStyle w:val="TableNormal0"/>
                  <w:rPr>
                    <w:rStyle w:val="GeneralAviation"/>
                    <w:color w:val="auto"/>
                  </w:rPr>
                </w:pPr>
                <w:r w:rsidRPr="007D42B8">
                  <w:rPr>
                    <w:rStyle w:val="GeneralAviation"/>
                    <w:color w:val="auto"/>
                  </w:rPr>
                  <w:t>Explain the basic working principles of a satellite positioning system.</w:t>
                </w:r>
              </w:p>
            </w:tc>
            <w:tc>
              <w:tcPr>
                <w:tcW w:w="166" w:type="pct"/>
                <w:gridSpan w:val="2"/>
                <w:hideMark/>
              </w:tcPr>
              <w:p w14:paraId="5DDAAE41"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295BD698"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GPS, GLONASS, Galileo, Beidou</w:t>
                </w:r>
              </w:p>
            </w:tc>
          </w:tr>
          <w:tr w:rsidR="00090094" w14:paraId="7BBA5DB6" w14:textId="77777777" w:rsidTr="00C22187">
            <w:trPr>
              <w:gridBefore w:val="1"/>
              <w:wBefore w:w="8" w:type="pct"/>
              <w:trHeight w:val="567"/>
            </w:trPr>
            <w:tc>
              <w:tcPr>
                <w:tcW w:w="461" w:type="pct"/>
                <w:hideMark/>
              </w:tcPr>
              <w:p w14:paraId="30B1F79D"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3675179B" w14:textId="77777777" w:rsidR="00723DD4" w:rsidRPr="007D42B8" w:rsidRDefault="00581773" w:rsidP="002D6A8C">
                <w:pPr>
                  <w:pStyle w:val="TableNormal0"/>
                  <w:rPr>
                    <w:rStyle w:val="GeneralAviation"/>
                    <w:color w:val="auto"/>
                  </w:rPr>
                </w:pPr>
                <w:r w:rsidRPr="007D42B8">
                  <w:rPr>
                    <w:rStyle w:val="GeneralAviation"/>
                    <w:color w:val="auto"/>
                  </w:rPr>
                  <w:t xml:space="preserve">5.3.2 </w:t>
                </w:r>
              </w:p>
            </w:tc>
            <w:tc>
              <w:tcPr>
                <w:tcW w:w="2174" w:type="pct"/>
                <w:hideMark/>
              </w:tcPr>
              <w:p w14:paraId="4517596B" w14:textId="77777777" w:rsidR="00723DD4" w:rsidRPr="007D42B8" w:rsidRDefault="00581773" w:rsidP="002D6A8C">
                <w:pPr>
                  <w:pStyle w:val="TableNormal0"/>
                  <w:rPr>
                    <w:rStyle w:val="GeneralAviation"/>
                    <w:color w:val="auto"/>
                  </w:rPr>
                </w:pPr>
                <w:r w:rsidRPr="007D42B8">
                  <w:rPr>
                    <w:rStyle w:val="GeneralAviation"/>
                    <w:color w:val="auto"/>
                  </w:rPr>
                  <w:t>State the basic principles of the GNSS concept.</w:t>
                </w:r>
              </w:p>
            </w:tc>
            <w:tc>
              <w:tcPr>
                <w:tcW w:w="166" w:type="pct"/>
                <w:gridSpan w:val="2"/>
                <w:hideMark/>
              </w:tcPr>
              <w:p w14:paraId="2BCE3BFC"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21DFEB6B" w14:textId="77777777" w:rsidR="00723DD4" w:rsidRPr="007D42B8" w:rsidRDefault="00581773" w:rsidP="00F47DC3">
                <w:pPr>
                  <w:pStyle w:val="EssentialTraining"/>
                  <w:rPr>
                    <w:rStyle w:val="GeneralAviation"/>
                    <w:color w:val="auto"/>
                  </w:rPr>
                </w:pPr>
                <w:r w:rsidRPr="007D42B8">
                  <w:rPr>
                    <w:rStyle w:val="GeneralAviation"/>
                    <w:color w:val="auto"/>
                  </w:rPr>
                  <w:t>Basic, ABAS, SBAS, GBAS</w:t>
                </w:r>
              </w:p>
              <w:p w14:paraId="26573C8B"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core constellations, MCMF, integrity, RAIM, accuracy improvement, geometric altitude accuracy</w:t>
                </w:r>
              </w:p>
            </w:tc>
          </w:tr>
          <w:tr w:rsidR="00090094" w14:paraId="7B98B7D5" w14:textId="77777777" w:rsidTr="00C22187">
            <w:trPr>
              <w:gridBefore w:val="1"/>
              <w:wBefore w:w="8" w:type="pct"/>
              <w:trHeight w:val="567"/>
            </w:trPr>
            <w:tc>
              <w:tcPr>
                <w:tcW w:w="461" w:type="pct"/>
                <w:hideMark/>
              </w:tcPr>
              <w:p w14:paraId="37A9F851"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EA8162B" w14:textId="77777777" w:rsidR="00723DD4" w:rsidRPr="007D42B8" w:rsidRDefault="00581773" w:rsidP="002D6A8C">
                <w:pPr>
                  <w:pStyle w:val="TableNormal0"/>
                  <w:rPr>
                    <w:rStyle w:val="GeneralAviation"/>
                    <w:color w:val="auto"/>
                  </w:rPr>
                </w:pPr>
                <w:r w:rsidRPr="007D42B8">
                  <w:rPr>
                    <w:rStyle w:val="GeneralAviation"/>
                    <w:color w:val="auto"/>
                  </w:rPr>
                  <w:t xml:space="preserve">5.3.3 </w:t>
                </w:r>
              </w:p>
            </w:tc>
            <w:tc>
              <w:tcPr>
                <w:tcW w:w="2174" w:type="pct"/>
                <w:hideMark/>
              </w:tcPr>
              <w:p w14:paraId="616721D2" w14:textId="77777777" w:rsidR="00723DD4" w:rsidRPr="007D42B8" w:rsidRDefault="00581773" w:rsidP="002D6A8C">
                <w:pPr>
                  <w:pStyle w:val="TableNormal0"/>
                  <w:rPr>
                    <w:rStyle w:val="GeneralAviation"/>
                    <w:color w:val="auto"/>
                  </w:rPr>
                </w:pPr>
                <w:r w:rsidRPr="007D42B8">
                  <w:rPr>
                    <w:rStyle w:val="GeneralAviation"/>
                    <w:color w:val="auto"/>
                  </w:rPr>
                  <w:t>Explain the limitations of satellite-based systems.</w:t>
                </w:r>
              </w:p>
            </w:tc>
            <w:tc>
              <w:tcPr>
                <w:tcW w:w="166" w:type="pct"/>
                <w:gridSpan w:val="2"/>
                <w:hideMark/>
              </w:tcPr>
              <w:p w14:paraId="4C8969F4"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4EB2885C" w14:textId="77777777" w:rsidR="00723DD4" w:rsidRPr="007D42B8" w:rsidRDefault="00581773" w:rsidP="00F47DC3">
                <w:pPr>
                  <w:pStyle w:val="EssentialTraining"/>
                  <w:rPr>
                    <w:rStyle w:val="GeneralAviation"/>
                    <w:color w:val="auto"/>
                  </w:rPr>
                </w:pPr>
                <w:r w:rsidRPr="007D42B8">
                  <w:rPr>
                    <w:rStyle w:val="GeneralAviation"/>
                    <w:color w:val="auto"/>
                  </w:rPr>
                  <w:t>GPS, Galileo</w:t>
                </w:r>
              </w:p>
              <w:p w14:paraId="32261FA4"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GLONASS, Beidou, integrity, GPS NOTAMs</w:t>
                </w:r>
              </w:p>
            </w:tc>
          </w:tr>
          <w:tr w:rsidR="00090094" w14:paraId="77060322" w14:textId="77777777" w:rsidTr="00C22187">
            <w:trPr>
              <w:gridBefore w:val="1"/>
              <w:wBefore w:w="8" w:type="pct"/>
              <w:trHeight w:val="21"/>
            </w:trPr>
            <w:tc>
              <w:tcPr>
                <w:tcW w:w="4992" w:type="pct"/>
                <w:gridSpan w:val="7"/>
                <w:hideMark/>
              </w:tcPr>
              <w:p w14:paraId="2CD15DBE" w14:textId="77777777" w:rsidR="00723DD4" w:rsidRPr="007D42B8" w:rsidRDefault="00581773" w:rsidP="002D6A8C">
                <w:pPr>
                  <w:pStyle w:val="TableHead"/>
                  <w:rPr>
                    <w:rStyle w:val="GeneralAviation"/>
                    <w:color w:val="auto"/>
                  </w:rPr>
                </w:pPr>
                <w:r w:rsidRPr="007D42B8">
                  <w:rPr>
                    <w:rStyle w:val="GeneralAviation"/>
                    <w:color w:val="auto"/>
                  </w:rPr>
                  <w:t>Subtopic NAVB 5.4 — Instrument approach procedures</w:t>
                </w:r>
              </w:p>
            </w:tc>
          </w:tr>
          <w:tr w:rsidR="00090094" w14:paraId="2F20B4DC" w14:textId="77777777" w:rsidTr="00C22187">
            <w:trPr>
              <w:gridBefore w:val="1"/>
              <w:wBefore w:w="8" w:type="pct"/>
              <w:trHeight w:val="567"/>
            </w:trPr>
            <w:tc>
              <w:tcPr>
                <w:tcW w:w="461" w:type="pct"/>
                <w:hideMark/>
              </w:tcPr>
              <w:p w14:paraId="3CB329A3"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4051167A" w14:textId="77777777" w:rsidR="00723DD4" w:rsidRPr="007D42B8" w:rsidRDefault="00581773" w:rsidP="002D6A8C">
                <w:pPr>
                  <w:pStyle w:val="TableNormal0"/>
                  <w:rPr>
                    <w:rStyle w:val="GeneralAviation"/>
                    <w:color w:val="auto"/>
                  </w:rPr>
                </w:pPr>
                <w:r w:rsidRPr="007D42B8">
                  <w:rPr>
                    <w:rStyle w:val="GeneralAviation"/>
                    <w:color w:val="auto"/>
                  </w:rPr>
                  <w:t xml:space="preserve">5.4.1 </w:t>
                </w:r>
              </w:p>
            </w:tc>
            <w:tc>
              <w:tcPr>
                <w:tcW w:w="2174" w:type="pct"/>
                <w:hideMark/>
              </w:tcPr>
              <w:p w14:paraId="01D80C02" w14:textId="77777777" w:rsidR="00723DD4" w:rsidRPr="007D42B8" w:rsidRDefault="00581773" w:rsidP="002D6A8C">
                <w:pPr>
                  <w:pStyle w:val="TableNormal0"/>
                  <w:rPr>
                    <w:rStyle w:val="GeneralAviation"/>
                    <w:color w:val="auto"/>
                  </w:rPr>
                </w:pPr>
                <w:r w:rsidRPr="007D42B8">
                  <w:rPr>
                    <w:rStyle w:val="GeneralAviation"/>
                    <w:color w:val="auto"/>
                  </w:rPr>
                  <w:t xml:space="preserve">Recognise various types of instrument approach using aeronautical charts. </w:t>
                </w:r>
              </w:p>
            </w:tc>
            <w:tc>
              <w:tcPr>
                <w:tcW w:w="166" w:type="pct"/>
                <w:gridSpan w:val="2"/>
                <w:hideMark/>
              </w:tcPr>
              <w:p w14:paraId="5851595B"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43DDCD7B" w14:textId="77777777" w:rsidR="00723DD4" w:rsidRPr="007D42B8" w:rsidRDefault="00581773" w:rsidP="00F47DC3">
                <w:pPr>
                  <w:pStyle w:val="EssentialTraining"/>
                  <w:rPr>
                    <w:rStyle w:val="GeneralAviation"/>
                    <w:color w:val="auto"/>
                  </w:rPr>
                </w:pPr>
                <w:r w:rsidRPr="007D42B8">
                  <w:rPr>
                    <w:rStyle w:val="GeneralAviation"/>
                    <w:color w:val="auto"/>
                  </w:rPr>
                  <w:t>Precision Approach (PA), Approach Procedure with Vertical guidance (APV), Non-Precision Approach (NPA)</w:t>
                </w:r>
              </w:p>
            </w:tc>
          </w:tr>
          <w:tr w:rsidR="00090094" w14:paraId="7533B40B" w14:textId="77777777" w:rsidTr="00C22187">
            <w:trPr>
              <w:gridBefore w:val="1"/>
              <w:wBefore w:w="8" w:type="pct"/>
              <w:trHeight w:val="567"/>
            </w:trPr>
            <w:tc>
              <w:tcPr>
                <w:tcW w:w="461" w:type="pct"/>
                <w:hideMark/>
              </w:tcPr>
              <w:p w14:paraId="14C73936"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39EA8590" w14:textId="77777777" w:rsidR="00723DD4" w:rsidRPr="007D42B8" w:rsidRDefault="00581773" w:rsidP="002D6A8C">
                <w:pPr>
                  <w:pStyle w:val="TableNormal0"/>
                  <w:rPr>
                    <w:rStyle w:val="GeneralAviation"/>
                    <w:color w:val="auto"/>
                  </w:rPr>
                </w:pPr>
                <w:r w:rsidRPr="007D42B8">
                  <w:rPr>
                    <w:rStyle w:val="GeneralAviation"/>
                    <w:color w:val="auto"/>
                  </w:rPr>
                  <w:t xml:space="preserve">5.4.2 </w:t>
                </w:r>
              </w:p>
            </w:tc>
            <w:tc>
              <w:tcPr>
                <w:tcW w:w="2174" w:type="pct"/>
                <w:hideMark/>
              </w:tcPr>
              <w:p w14:paraId="7512C0F2" w14:textId="77777777" w:rsidR="00723DD4" w:rsidRPr="007D42B8" w:rsidRDefault="00581773" w:rsidP="002D6A8C">
                <w:pPr>
                  <w:pStyle w:val="TableNormal0"/>
                  <w:rPr>
                    <w:rStyle w:val="GeneralAviation"/>
                    <w:color w:val="auto"/>
                  </w:rPr>
                </w:pPr>
                <w:r w:rsidRPr="007D42B8">
                  <w:rPr>
                    <w:rStyle w:val="GeneralAviation"/>
                    <w:color w:val="auto"/>
                  </w:rPr>
                  <w:t xml:space="preserve">Differentiate between precision approach and non-precision approach procedures. </w:t>
                </w:r>
              </w:p>
            </w:tc>
            <w:tc>
              <w:tcPr>
                <w:tcW w:w="166" w:type="pct"/>
                <w:gridSpan w:val="2"/>
                <w:hideMark/>
              </w:tcPr>
              <w:p w14:paraId="6B8109BC" w14:textId="77777777" w:rsidR="00723DD4"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505F5B05" w14:textId="77777777" w:rsidR="00723DD4" w:rsidRPr="007D42B8" w:rsidRDefault="00581773" w:rsidP="002D6A8C">
                <w:pPr>
                  <w:pStyle w:val="TableNormal0"/>
                  <w:rPr>
                    <w:rStyle w:val="GeneralAviation"/>
                    <w:i/>
                    <w:iCs/>
                    <w:color w:val="auto"/>
                  </w:rPr>
                </w:pPr>
                <w:r w:rsidRPr="007D42B8">
                  <w:rPr>
                    <w:rStyle w:val="GeneralAviation"/>
                    <w:i/>
                    <w:iCs/>
                    <w:color w:val="auto"/>
                  </w:rPr>
                  <w:t>Optional content: 2D/3D operations</w:t>
                </w:r>
              </w:p>
            </w:tc>
          </w:tr>
          <w:tr w:rsidR="00090094" w14:paraId="37C2C6DE" w14:textId="77777777" w:rsidTr="00C22187">
            <w:trPr>
              <w:gridBefore w:val="1"/>
              <w:wBefore w:w="8" w:type="pct"/>
              <w:trHeight w:val="567"/>
            </w:trPr>
            <w:tc>
              <w:tcPr>
                <w:tcW w:w="461" w:type="pct"/>
                <w:hideMark/>
              </w:tcPr>
              <w:p w14:paraId="5B8EF30B"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160EE050" w14:textId="77777777" w:rsidR="00723DD4" w:rsidRPr="007D42B8" w:rsidRDefault="00581773" w:rsidP="002D6A8C">
                <w:pPr>
                  <w:pStyle w:val="TableNormal0"/>
                  <w:rPr>
                    <w:rStyle w:val="GeneralAviation"/>
                    <w:color w:val="auto"/>
                  </w:rPr>
                </w:pPr>
                <w:r w:rsidRPr="007D42B8">
                  <w:rPr>
                    <w:rStyle w:val="GeneralAviation"/>
                    <w:color w:val="auto"/>
                  </w:rPr>
                  <w:t xml:space="preserve">5.4.3 </w:t>
                </w:r>
              </w:p>
            </w:tc>
            <w:tc>
              <w:tcPr>
                <w:tcW w:w="2174" w:type="pct"/>
                <w:hideMark/>
              </w:tcPr>
              <w:p w14:paraId="53C02571" w14:textId="77777777" w:rsidR="00723DD4" w:rsidRPr="007D42B8" w:rsidRDefault="00581773" w:rsidP="002D6A8C">
                <w:pPr>
                  <w:pStyle w:val="TableNormal0"/>
                  <w:rPr>
                    <w:rStyle w:val="GeneralAviation"/>
                    <w:color w:val="auto"/>
                  </w:rPr>
                </w:pPr>
                <w:r w:rsidRPr="007D42B8">
                  <w:rPr>
                    <w:rStyle w:val="GeneralAviation"/>
                    <w:color w:val="auto"/>
                  </w:rPr>
                  <w:t xml:space="preserve">Recognise the different minima used during an instrument approach. </w:t>
                </w:r>
              </w:p>
            </w:tc>
            <w:tc>
              <w:tcPr>
                <w:tcW w:w="166" w:type="pct"/>
                <w:gridSpan w:val="2"/>
                <w:hideMark/>
              </w:tcPr>
              <w:p w14:paraId="0D694BBA"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1B8AD2B9" w14:textId="77777777" w:rsidR="00723DD4" w:rsidRPr="007D42B8" w:rsidRDefault="00723DD4" w:rsidP="002D6A8C">
                <w:pPr>
                  <w:pStyle w:val="TableNormal0"/>
                  <w:rPr>
                    <w:rStyle w:val="GeneralAviation"/>
                    <w:color w:val="auto"/>
                  </w:rPr>
                </w:pPr>
              </w:p>
            </w:tc>
          </w:tr>
          <w:tr w:rsidR="00090094" w14:paraId="08B230B4" w14:textId="77777777" w:rsidTr="00C22187">
            <w:trPr>
              <w:gridBefore w:val="1"/>
              <w:wBefore w:w="8" w:type="pct"/>
              <w:trHeight w:val="567"/>
            </w:trPr>
            <w:tc>
              <w:tcPr>
                <w:tcW w:w="461" w:type="pct"/>
                <w:hideMark/>
              </w:tcPr>
              <w:p w14:paraId="46540D50"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218F87A9" w14:textId="77777777" w:rsidR="00723DD4" w:rsidRPr="007D42B8" w:rsidRDefault="00581773" w:rsidP="002D6A8C">
                <w:pPr>
                  <w:pStyle w:val="TableNormal0"/>
                  <w:rPr>
                    <w:rStyle w:val="GeneralAviation"/>
                    <w:color w:val="auto"/>
                  </w:rPr>
                </w:pPr>
                <w:r w:rsidRPr="007D42B8">
                  <w:rPr>
                    <w:rStyle w:val="GeneralAviation"/>
                    <w:color w:val="auto"/>
                  </w:rPr>
                  <w:t xml:space="preserve">5.4.4 </w:t>
                </w:r>
              </w:p>
            </w:tc>
            <w:tc>
              <w:tcPr>
                <w:tcW w:w="2174" w:type="pct"/>
                <w:hideMark/>
              </w:tcPr>
              <w:p w14:paraId="1A5430D1" w14:textId="77777777" w:rsidR="00723DD4" w:rsidRPr="007D42B8" w:rsidRDefault="00581773" w:rsidP="002D6A8C">
                <w:pPr>
                  <w:pStyle w:val="TableNormal0"/>
                  <w:rPr>
                    <w:rStyle w:val="GeneralAviation"/>
                    <w:color w:val="auto"/>
                  </w:rPr>
                </w:pPr>
                <w:r w:rsidRPr="007D42B8">
                  <w:rPr>
                    <w:rStyle w:val="GeneralAviation"/>
                    <w:color w:val="auto"/>
                  </w:rPr>
                  <w:t xml:space="preserve">Define the terms appropriate to instrument approach minima. </w:t>
                </w:r>
              </w:p>
            </w:tc>
            <w:tc>
              <w:tcPr>
                <w:tcW w:w="166" w:type="pct"/>
                <w:gridSpan w:val="2"/>
                <w:hideMark/>
              </w:tcPr>
              <w:p w14:paraId="2AE19446"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2B020CCF" w14:textId="77777777" w:rsidR="00723DD4" w:rsidRPr="007D42B8" w:rsidRDefault="00581773" w:rsidP="00F47DC3">
                <w:pPr>
                  <w:pStyle w:val="EssentialTraining"/>
                  <w:rPr>
                    <w:rStyle w:val="GeneralAviation"/>
                    <w:color w:val="auto"/>
                  </w:rPr>
                </w:pPr>
                <w:r w:rsidRPr="007D42B8">
                  <w:rPr>
                    <w:rStyle w:val="GeneralAviation"/>
                    <w:color w:val="auto"/>
                  </w:rPr>
                  <w:t>OCA/OCH, MDA/MDH and DA/DH</w:t>
                </w:r>
              </w:p>
            </w:tc>
          </w:tr>
          <w:tr w:rsidR="00090094" w14:paraId="203556E9" w14:textId="77777777" w:rsidTr="00C22187">
            <w:trPr>
              <w:gridBefore w:val="1"/>
              <w:wBefore w:w="8" w:type="pct"/>
              <w:trHeight w:val="567"/>
            </w:trPr>
            <w:tc>
              <w:tcPr>
                <w:tcW w:w="461" w:type="pct"/>
                <w:hideMark/>
              </w:tcPr>
              <w:p w14:paraId="37031227" w14:textId="77777777" w:rsidR="00723DD4"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BDC34D1" w14:textId="77777777" w:rsidR="00723DD4" w:rsidRPr="007D42B8" w:rsidRDefault="00581773" w:rsidP="002D6A8C">
                <w:pPr>
                  <w:pStyle w:val="TableNormal0"/>
                  <w:rPr>
                    <w:rStyle w:val="GeneralAviation"/>
                    <w:color w:val="auto"/>
                  </w:rPr>
                </w:pPr>
                <w:r w:rsidRPr="007D42B8">
                  <w:rPr>
                    <w:rStyle w:val="GeneralAviation"/>
                    <w:color w:val="auto"/>
                  </w:rPr>
                  <w:t xml:space="preserve">5.4.5 </w:t>
                </w:r>
              </w:p>
            </w:tc>
            <w:tc>
              <w:tcPr>
                <w:tcW w:w="2174" w:type="pct"/>
                <w:hideMark/>
              </w:tcPr>
              <w:p w14:paraId="19E2F6D1" w14:textId="77777777" w:rsidR="00723DD4" w:rsidRPr="007D42B8" w:rsidRDefault="00581773" w:rsidP="002D6A8C">
                <w:pPr>
                  <w:pStyle w:val="TableNormal0"/>
                  <w:rPr>
                    <w:rStyle w:val="GeneralAviation"/>
                    <w:color w:val="auto"/>
                  </w:rPr>
                </w:pPr>
                <w:r w:rsidRPr="007D42B8">
                  <w:rPr>
                    <w:rStyle w:val="GeneralAviation"/>
                    <w:color w:val="auto"/>
                  </w:rPr>
                  <w:t>List the instrument approach fixes.</w:t>
                </w:r>
              </w:p>
            </w:tc>
            <w:tc>
              <w:tcPr>
                <w:tcW w:w="166" w:type="pct"/>
                <w:gridSpan w:val="2"/>
                <w:hideMark/>
              </w:tcPr>
              <w:p w14:paraId="33236EF1" w14:textId="77777777" w:rsidR="00723DD4"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7163E42C" w14:textId="77777777" w:rsidR="00723DD4" w:rsidRPr="007D42B8" w:rsidRDefault="00581773" w:rsidP="00F47DC3">
                <w:pPr>
                  <w:pStyle w:val="EssentialTraining"/>
                  <w:rPr>
                    <w:rStyle w:val="GeneralAviation"/>
                    <w:color w:val="auto"/>
                  </w:rPr>
                </w:pPr>
                <w:r w:rsidRPr="007D42B8">
                  <w:rPr>
                    <w:rStyle w:val="GeneralAviation"/>
                    <w:color w:val="auto"/>
                  </w:rPr>
                  <w:t>IAF, IF, FAF, FAP, MAPt</w:t>
                </w:r>
              </w:p>
            </w:tc>
          </w:tr>
          <w:tr w:rsidR="00090094" w14:paraId="625B557B" w14:textId="77777777" w:rsidTr="00C22187">
            <w:trPr>
              <w:gridBefore w:val="1"/>
              <w:wBefore w:w="8" w:type="pct"/>
              <w:trHeight w:val="21"/>
            </w:trPr>
            <w:tc>
              <w:tcPr>
                <w:tcW w:w="4992" w:type="pct"/>
                <w:gridSpan w:val="7"/>
                <w:vAlign w:val="center"/>
              </w:tcPr>
              <w:p w14:paraId="3953E3EA" w14:textId="77777777" w:rsidR="00E92C87" w:rsidRPr="00C25442" w:rsidRDefault="00581773" w:rsidP="002D6A8C">
                <w:pPr>
                  <w:pStyle w:val="TableCentered"/>
                  <w:rPr>
                    <w:rStyle w:val="GeneralAviation"/>
                  </w:rPr>
                </w:pPr>
                <w:r w:rsidRPr="00C25442">
                  <w:t>TOPIC NAVB 6 — PERFORMANCE-BASED NAVIGATION</w:t>
                </w:r>
              </w:p>
            </w:tc>
          </w:tr>
          <w:tr w:rsidR="00090094" w14:paraId="3156554B" w14:textId="77777777" w:rsidTr="00C22187">
            <w:trPr>
              <w:gridBefore w:val="1"/>
              <w:wBefore w:w="8" w:type="pct"/>
              <w:trHeight w:val="21"/>
            </w:trPr>
            <w:tc>
              <w:tcPr>
                <w:tcW w:w="4992" w:type="pct"/>
                <w:gridSpan w:val="7"/>
                <w:hideMark/>
              </w:tcPr>
              <w:p w14:paraId="64EB48D7" w14:textId="77777777" w:rsidR="00E92C87" w:rsidRPr="007D42B8" w:rsidRDefault="00581773" w:rsidP="002D6A8C">
                <w:pPr>
                  <w:pStyle w:val="TableHead"/>
                  <w:keepNext/>
                  <w:rPr>
                    <w:rStyle w:val="GeneralAviation"/>
                    <w:color w:val="auto"/>
                  </w:rPr>
                </w:pPr>
                <w:r w:rsidRPr="007D42B8">
                  <w:rPr>
                    <w:rStyle w:val="GeneralAviation"/>
                    <w:color w:val="auto"/>
                  </w:rPr>
                  <w:t>Subtopic NAVB 6.1 — Principles and benefits of area navigation</w:t>
                </w:r>
              </w:p>
            </w:tc>
          </w:tr>
          <w:tr w:rsidR="00090094" w14:paraId="69EC9317" w14:textId="77777777" w:rsidTr="00C22187">
            <w:trPr>
              <w:gridBefore w:val="1"/>
              <w:wBefore w:w="8" w:type="pct"/>
              <w:trHeight w:val="567"/>
            </w:trPr>
            <w:tc>
              <w:tcPr>
                <w:tcW w:w="461" w:type="pct"/>
                <w:hideMark/>
              </w:tcPr>
              <w:p w14:paraId="5812FB61"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6B42AFF9" w14:textId="77777777" w:rsidR="00E92C87" w:rsidRPr="007D42B8" w:rsidRDefault="00581773" w:rsidP="002D6A8C">
                <w:pPr>
                  <w:pStyle w:val="TableNormal0"/>
                  <w:rPr>
                    <w:rStyle w:val="GeneralAviation"/>
                    <w:color w:val="auto"/>
                  </w:rPr>
                </w:pPr>
                <w:r w:rsidRPr="007D42B8">
                  <w:rPr>
                    <w:rStyle w:val="GeneralAviation"/>
                    <w:color w:val="auto"/>
                  </w:rPr>
                  <w:t xml:space="preserve">6.1.1 </w:t>
                </w:r>
              </w:p>
            </w:tc>
            <w:tc>
              <w:tcPr>
                <w:tcW w:w="2174" w:type="pct"/>
                <w:hideMark/>
              </w:tcPr>
              <w:p w14:paraId="7865C755" w14:textId="77777777" w:rsidR="00E92C87" w:rsidRPr="007D42B8" w:rsidRDefault="00581773" w:rsidP="002D6A8C">
                <w:pPr>
                  <w:pStyle w:val="TableNormal0"/>
                  <w:rPr>
                    <w:rStyle w:val="GeneralAviation"/>
                    <w:color w:val="auto"/>
                  </w:rPr>
                </w:pPr>
                <w:r w:rsidRPr="007D42B8">
                  <w:rPr>
                    <w:rStyle w:val="GeneralAviation"/>
                    <w:color w:val="auto"/>
                  </w:rPr>
                  <w:t xml:space="preserve">Explain the basic principles of area navigation. </w:t>
                </w:r>
              </w:p>
            </w:tc>
            <w:tc>
              <w:tcPr>
                <w:tcW w:w="166" w:type="pct"/>
                <w:gridSpan w:val="2"/>
                <w:hideMark/>
              </w:tcPr>
              <w:p w14:paraId="739D0D06" w14:textId="77777777" w:rsidR="00E92C87"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6B0996D6" w14:textId="77777777" w:rsidR="00E92C87" w:rsidRPr="007D42B8" w:rsidRDefault="00581773" w:rsidP="002D6A8C">
                <w:pPr>
                  <w:pStyle w:val="TableNormal0"/>
                  <w:rPr>
                    <w:rStyle w:val="GeneralAviation"/>
                    <w:i/>
                    <w:iCs/>
                    <w:color w:val="auto"/>
                  </w:rPr>
                </w:pPr>
                <w:r w:rsidRPr="007D42B8">
                  <w:rPr>
                    <w:rStyle w:val="GeneralAviation"/>
                    <w:i/>
                    <w:iCs/>
                    <w:color w:val="auto"/>
                  </w:rPr>
                  <w:t xml:space="preserve">Optional content: requirement for navigation computer, suitable sensors, ICAO Doc 9613 </w:t>
                </w:r>
              </w:p>
            </w:tc>
          </w:tr>
          <w:tr w:rsidR="00090094" w14:paraId="53698045" w14:textId="77777777" w:rsidTr="00C22187">
            <w:trPr>
              <w:gridBefore w:val="1"/>
              <w:wBefore w:w="8" w:type="pct"/>
              <w:trHeight w:val="567"/>
            </w:trPr>
            <w:tc>
              <w:tcPr>
                <w:tcW w:w="461" w:type="pct"/>
                <w:hideMark/>
              </w:tcPr>
              <w:p w14:paraId="33D3C33B"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5DF57B29" w14:textId="77777777" w:rsidR="00E92C87" w:rsidRPr="007D42B8" w:rsidRDefault="00581773" w:rsidP="002D6A8C">
                <w:pPr>
                  <w:pStyle w:val="TableNormal0"/>
                  <w:rPr>
                    <w:rStyle w:val="GeneralAviation"/>
                    <w:color w:val="auto"/>
                  </w:rPr>
                </w:pPr>
                <w:r w:rsidRPr="007D42B8">
                  <w:rPr>
                    <w:rStyle w:val="GeneralAviation"/>
                    <w:color w:val="auto"/>
                  </w:rPr>
                  <w:t xml:space="preserve">6.1.2 </w:t>
                </w:r>
              </w:p>
            </w:tc>
            <w:tc>
              <w:tcPr>
                <w:tcW w:w="2174" w:type="pct"/>
                <w:hideMark/>
              </w:tcPr>
              <w:p w14:paraId="2D82ADBC" w14:textId="77777777" w:rsidR="00E92C87" w:rsidRPr="007D42B8" w:rsidRDefault="00581773" w:rsidP="002D6A8C">
                <w:pPr>
                  <w:pStyle w:val="TableNormal0"/>
                  <w:rPr>
                    <w:rStyle w:val="GeneralAviation"/>
                    <w:color w:val="auto"/>
                  </w:rPr>
                </w:pPr>
                <w:r w:rsidRPr="007D42B8">
                  <w:rPr>
                    <w:rStyle w:val="GeneralAviation"/>
                    <w:color w:val="auto"/>
                  </w:rPr>
                  <w:t>State the benefits of area navigation.</w:t>
                </w:r>
              </w:p>
            </w:tc>
            <w:tc>
              <w:tcPr>
                <w:tcW w:w="166" w:type="pct"/>
                <w:gridSpan w:val="2"/>
                <w:hideMark/>
              </w:tcPr>
              <w:p w14:paraId="094FD6F9"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56F6C17B" w14:textId="77777777" w:rsidR="00E92C87" w:rsidRPr="007D42B8" w:rsidRDefault="00581773" w:rsidP="002D6A8C">
                <w:pPr>
                  <w:pStyle w:val="TableNormal0"/>
                  <w:rPr>
                    <w:rStyle w:val="GeneralAviation"/>
                    <w:i/>
                    <w:iCs/>
                    <w:color w:val="auto"/>
                  </w:rPr>
                </w:pPr>
                <w:r w:rsidRPr="007D42B8">
                  <w:rPr>
                    <w:rStyle w:val="GeneralAviation"/>
                    <w:i/>
                    <w:iCs/>
                    <w:color w:val="auto"/>
                  </w:rPr>
                  <w:t xml:space="preserve">Optional content: ICAO Doc 9613 </w:t>
                </w:r>
              </w:p>
            </w:tc>
          </w:tr>
          <w:tr w:rsidR="00090094" w14:paraId="1DC60119" w14:textId="77777777" w:rsidTr="00C22187">
            <w:trPr>
              <w:gridBefore w:val="1"/>
              <w:wBefore w:w="8" w:type="pct"/>
              <w:trHeight w:val="567"/>
            </w:trPr>
            <w:tc>
              <w:tcPr>
                <w:tcW w:w="461" w:type="pct"/>
                <w:hideMark/>
              </w:tcPr>
              <w:p w14:paraId="116AC92F"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48B4DC0D" w14:textId="77777777" w:rsidR="00E92C87" w:rsidRPr="007D42B8" w:rsidRDefault="00581773" w:rsidP="002D6A8C">
                <w:pPr>
                  <w:pStyle w:val="TableNormal0"/>
                  <w:rPr>
                    <w:rStyle w:val="GeneralAviation"/>
                    <w:color w:val="auto"/>
                  </w:rPr>
                </w:pPr>
                <w:r w:rsidRPr="007D42B8">
                  <w:rPr>
                    <w:rStyle w:val="GeneralAviation"/>
                    <w:color w:val="auto"/>
                  </w:rPr>
                  <w:t xml:space="preserve">6.1.3 </w:t>
                </w:r>
              </w:p>
            </w:tc>
            <w:tc>
              <w:tcPr>
                <w:tcW w:w="2174" w:type="pct"/>
                <w:hideMark/>
              </w:tcPr>
              <w:p w14:paraId="5D6ABF9A" w14:textId="77777777" w:rsidR="00E92C87" w:rsidRPr="007D42B8" w:rsidRDefault="00581773" w:rsidP="002D6A8C">
                <w:pPr>
                  <w:pStyle w:val="TableNormal0"/>
                  <w:rPr>
                    <w:rStyle w:val="GeneralAviation"/>
                    <w:color w:val="auto"/>
                  </w:rPr>
                </w:pPr>
                <w:r w:rsidRPr="007D42B8">
                  <w:rPr>
                    <w:rStyle w:val="GeneralAviation"/>
                    <w:color w:val="auto"/>
                  </w:rPr>
                  <w:t>State the effects of navigational performance accuracy of RNAV systems on the flight.</w:t>
                </w:r>
              </w:p>
            </w:tc>
            <w:tc>
              <w:tcPr>
                <w:tcW w:w="166" w:type="pct"/>
                <w:gridSpan w:val="2"/>
                <w:hideMark/>
              </w:tcPr>
              <w:p w14:paraId="634571D3"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7A2CA7A8" w14:textId="77777777" w:rsidR="00E92C87" w:rsidRPr="007D42B8" w:rsidRDefault="00581773" w:rsidP="009D1CF6">
                <w:pPr>
                  <w:pStyle w:val="EssentialTraining"/>
                  <w:rPr>
                    <w:rStyle w:val="GeneralAviation"/>
                    <w:color w:val="auto"/>
                  </w:rPr>
                </w:pPr>
                <w:r w:rsidRPr="007D42B8">
                  <w:rPr>
                    <w:rStyle w:val="GeneralAviation"/>
                    <w:color w:val="auto"/>
                  </w:rPr>
                  <w:t>TSE, PDE, NSE, FTE</w:t>
                </w:r>
              </w:p>
              <w:p w14:paraId="1E28C97A" w14:textId="77777777" w:rsidR="00E92C87" w:rsidRPr="007D42B8" w:rsidRDefault="00581773" w:rsidP="002D6A8C">
                <w:pPr>
                  <w:pStyle w:val="TableNormal0"/>
                  <w:rPr>
                    <w:rStyle w:val="GeneralAviation"/>
                    <w:i/>
                    <w:iCs/>
                    <w:color w:val="auto"/>
                  </w:rPr>
                </w:pPr>
                <w:r w:rsidRPr="007D42B8">
                  <w:rPr>
                    <w:rStyle w:val="GeneralAviation"/>
                    <w:i/>
                    <w:iCs/>
                    <w:color w:val="auto"/>
                  </w:rPr>
                  <w:t xml:space="preserve">Optional content: high-quality data, </w:t>
                </w:r>
                <w:r w:rsidRPr="007D42B8">
                  <w:rPr>
                    <w:rStyle w:val="GeneralAviation"/>
                    <w:i/>
                    <w:iCs/>
                    <w:color w:val="auto"/>
                  </w:rPr>
                  <w:br/>
                  <w:t>ICAO Doc 9613</w:t>
                </w:r>
              </w:p>
            </w:tc>
          </w:tr>
          <w:tr w:rsidR="00090094" w14:paraId="5B1DDCC9" w14:textId="77777777" w:rsidTr="00C22187">
            <w:trPr>
              <w:gridBefore w:val="1"/>
              <w:wBefore w:w="8" w:type="pct"/>
              <w:trHeight w:val="567"/>
            </w:trPr>
            <w:tc>
              <w:tcPr>
                <w:tcW w:w="461" w:type="pct"/>
                <w:hideMark/>
              </w:tcPr>
              <w:p w14:paraId="5024E343" w14:textId="77777777" w:rsidR="00E92C87" w:rsidRPr="007D42B8" w:rsidRDefault="00581773" w:rsidP="002D6A8C">
                <w:pPr>
                  <w:pStyle w:val="TableNormal0"/>
                  <w:rPr>
                    <w:rStyle w:val="GeneralAviation"/>
                    <w:color w:val="auto"/>
                  </w:rPr>
                </w:pPr>
                <w:r w:rsidRPr="007D42B8">
                  <w:rPr>
                    <w:rStyle w:val="GeneralAviation"/>
                    <w:color w:val="auto"/>
                  </w:rPr>
                  <w:lastRenderedPageBreak/>
                  <w:t>BASIC</w:t>
                </w:r>
                <w:r w:rsidRPr="007D42B8">
                  <w:rPr>
                    <w:rStyle w:val="GeneralAviation"/>
                    <w:color w:val="auto"/>
                  </w:rPr>
                  <w:br/>
                  <w:t>NAVB</w:t>
                </w:r>
              </w:p>
              <w:p w14:paraId="322F709C" w14:textId="77777777" w:rsidR="00E92C87" w:rsidRPr="007D42B8" w:rsidRDefault="00581773" w:rsidP="002D6A8C">
                <w:pPr>
                  <w:pStyle w:val="TableNormal0"/>
                  <w:rPr>
                    <w:rStyle w:val="GeneralAviation"/>
                    <w:color w:val="auto"/>
                  </w:rPr>
                </w:pPr>
                <w:r w:rsidRPr="007D42B8">
                  <w:rPr>
                    <w:rStyle w:val="GeneralAviation"/>
                    <w:color w:val="auto"/>
                  </w:rPr>
                  <w:t xml:space="preserve">6.1.4 </w:t>
                </w:r>
              </w:p>
            </w:tc>
            <w:tc>
              <w:tcPr>
                <w:tcW w:w="2174" w:type="pct"/>
                <w:hideMark/>
              </w:tcPr>
              <w:p w14:paraId="60FFE065" w14:textId="77777777" w:rsidR="00E92C87" w:rsidRPr="007D42B8" w:rsidRDefault="00581773" w:rsidP="002D6A8C">
                <w:pPr>
                  <w:pStyle w:val="TableNormal0"/>
                  <w:rPr>
                    <w:rStyle w:val="GeneralAviation"/>
                    <w:color w:val="auto"/>
                  </w:rPr>
                </w:pPr>
                <w:r w:rsidRPr="007D42B8">
                  <w:rPr>
                    <w:rStyle w:val="GeneralAviation"/>
                    <w:color w:val="auto"/>
                  </w:rPr>
                  <w:t>Characterise the main aircraft and avionics functionalities used in area navigation.</w:t>
                </w:r>
              </w:p>
            </w:tc>
            <w:tc>
              <w:tcPr>
                <w:tcW w:w="166" w:type="pct"/>
                <w:gridSpan w:val="2"/>
                <w:hideMark/>
              </w:tcPr>
              <w:p w14:paraId="535066B8" w14:textId="77777777" w:rsidR="00E92C87"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4E818D7D" w14:textId="77777777" w:rsidR="00E92C87" w:rsidRPr="007D42B8" w:rsidRDefault="00581773" w:rsidP="002D6A8C">
                <w:pPr>
                  <w:pStyle w:val="TableNormal0"/>
                  <w:rPr>
                    <w:rStyle w:val="GeneralAviation"/>
                    <w:i/>
                    <w:iCs/>
                    <w:color w:val="auto"/>
                  </w:rPr>
                </w:pPr>
                <w:r w:rsidRPr="007D42B8">
                  <w:rPr>
                    <w:rStyle w:val="GeneralAviation"/>
                    <w:i/>
                    <w:iCs/>
                    <w:color w:val="auto"/>
                  </w:rPr>
                  <w:t>Optional content: database, fly-over and fly-by waypoints transitions, managed turns (RF and FRT) path terminators, parallel offset, autopilot/flight director (AP/FD)</w:t>
                </w:r>
              </w:p>
            </w:tc>
          </w:tr>
          <w:tr w:rsidR="00090094" w14:paraId="3649CA76" w14:textId="77777777" w:rsidTr="00C22187">
            <w:trPr>
              <w:gridBefore w:val="1"/>
              <w:wBefore w:w="8" w:type="pct"/>
              <w:trHeight w:val="567"/>
            </w:trPr>
            <w:tc>
              <w:tcPr>
                <w:tcW w:w="461" w:type="pct"/>
                <w:hideMark/>
              </w:tcPr>
              <w:p w14:paraId="23ABE5D6"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149CFBEA" w14:textId="77777777" w:rsidR="00E92C87" w:rsidRPr="007D42B8" w:rsidRDefault="00581773" w:rsidP="002D6A8C">
                <w:pPr>
                  <w:pStyle w:val="TableNormal0"/>
                  <w:rPr>
                    <w:rStyle w:val="GeneralAviation"/>
                    <w:color w:val="auto"/>
                  </w:rPr>
                </w:pPr>
                <w:r w:rsidRPr="007D42B8">
                  <w:rPr>
                    <w:rStyle w:val="GeneralAviation"/>
                    <w:color w:val="auto"/>
                  </w:rPr>
                  <w:t xml:space="preserve">6.1.5 </w:t>
                </w:r>
              </w:p>
            </w:tc>
            <w:tc>
              <w:tcPr>
                <w:tcW w:w="2174" w:type="pct"/>
                <w:hideMark/>
              </w:tcPr>
              <w:p w14:paraId="65790A2F" w14:textId="77777777" w:rsidR="00E92C87" w:rsidRPr="007D42B8" w:rsidRDefault="00581773" w:rsidP="002D6A8C">
                <w:pPr>
                  <w:pStyle w:val="TableNormal0"/>
                  <w:rPr>
                    <w:rStyle w:val="GeneralAviation"/>
                    <w:color w:val="auto"/>
                  </w:rPr>
                </w:pPr>
                <w:r w:rsidRPr="007D42B8">
                  <w:rPr>
                    <w:rStyle w:val="GeneralAviation"/>
                    <w:color w:val="auto"/>
                  </w:rPr>
                  <w:t>Characterise the navigational functions of FMS.</w:t>
                </w:r>
              </w:p>
            </w:tc>
            <w:tc>
              <w:tcPr>
                <w:tcW w:w="166" w:type="pct"/>
                <w:gridSpan w:val="2"/>
                <w:hideMark/>
              </w:tcPr>
              <w:p w14:paraId="6F88A688" w14:textId="77777777" w:rsidR="00E92C87"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68699A1A" w14:textId="77777777" w:rsidR="00E92C87" w:rsidRPr="007D42B8" w:rsidRDefault="00581773" w:rsidP="002D6A8C">
                <w:pPr>
                  <w:pStyle w:val="TableNormal0"/>
                  <w:rPr>
                    <w:rStyle w:val="GeneralAviation"/>
                    <w:i/>
                    <w:iCs/>
                    <w:color w:val="auto"/>
                  </w:rPr>
                </w:pPr>
                <w:r w:rsidRPr="007D42B8">
                  <w:rPr>
                    <w:rStyle w:val="GeneralAviation"/>
                    <w:i/>
                    <w:iCs/>
                    <w:color w:val="auto"/>
                  </w:rPr>
                  <w:t xml:space="preserve">Optional content: VNAV, LNAV </w:t>
                </w:r>
              </w:p>
            </w:tc>
          </w:tr>
          <w:tr w:rsidR="00090094" w14:paraId="4C759F74" w14:textId="77777777" w:rsidTr="00C22187">
            <w:trPr>
              <w:gridBefore w:val="1"/>
              <w:wBefore w:w="8" w:type="pct"/>
              <w:trHeight w:val="21"/>
            </w:trPr>
            <w:tc>
              <w:tcPr>
                <w:tcW w:w="4992" w:type="pct"/>
                <w:gridSpan w:val="7"/>
                <w:hideMark/>
              </w:tcPr>
              <w:p w14:paraId="47E8E3BD" w14:textId="77777777" w:rsidR="00E92C87" w:rsidRPr="007D42B8" w:rsidRDefault="00581773" w:rsidP="002D6A8C">
                <w:pPr>
                  <w:pStyle w:val="TableHead"/>
                  <w:rPr>
                    <w:rStyle w:val="GeneralAviation"/>
                    <w:color w:val="auto"/>
                  </w:rPr>
                </w:pPr>
                <w:r w:rsidRPr="007D42B8">
                  <w:rPr>
                    <w:rStyle w:val="GeneralAviation"/>
                    <w:color w:val="auto"/>
                  </w:rPr>
                  <w:t>Subtopic NAVB 6.2 — Introduction to PBN</w:t>
                </w:r>
              </w:p>
            </w:tc>
          </w:tr>
          <w:tr w:rsidR="00090094" w14:paraId="5E553D76" w14:textId="77777777" w:rsidTr="00C22187">
            <w:trPr>
              <w:gridBefore w:val="1"/>
              <w:wBefore w:w="8" w:type="pct"/>
              <w:trHeight w:val="567"/>
            </w:trPr>
            <w:tc>
              <w:tcPr>
                <w:tcW w:w="461" w:type="pct"/>
                <w:hideMark/>
              </w:tcPr>
              <w:p w14:paraId="5772FE28"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718D1646" w14:textId="77777777" w:rsidR="00E92C87" w:rsidRPr="007D42B8" w:rsidRDefault="00581773" w:rsidP="002D6A8C">
                <w:pPr>
                  <w:pStyle w:val="TableNormal0"/>
                  <w:rPr>
                    <w:rStyle w:val="GeneralAviation"/>
                    <w:color w:val="auto"/>
                  </w:rPr>
                </w:pPr>
                <w:r w:rsidRPr="007D42B8">
                  <w:rPr>
                    <w:rStyle w:val="GeneralAviation"/>
                    <w:color w:val="auto"/>
                  </w:rPr>
                  <w:t xml:space="preserve">6.2.1 </w:t>
                </w:r>
              </w:p>
            </w:tc>
            <w:tc>
              <w:tcPr>
                <w:tcW w:w="2174" w:type="pct"/>
                <w:hideMark/>
              </w:tcPr>
              <w:p w14:paraId="4C9C8226" w14:textId="77777777" w:rsidR="00E92C87" w:rsidRPr="007D42B8" w:rsidRDefault="00581773" w:rsidP="002D6A8C">
                <w:pPr>
                  <w:pStyle w:val="TableNormal0"/>
                  <w:rPr>
                    <w:rStyle w:val="GeneralAviation"/>
                    <w:color w:val="auto"/>
                  </w:rPr>
                </w:pPr>
                <w:r w:rsidRPr="007D42B8">
                  <w:rPr>
                    <w:rStyle w:val="GeneralAviation"/>
                    <w:color w:val="auto"/>
                  </w:rPr>
                  <w:t>State the general concept of PBN.</w:t>
                </w:r>
              </w:p>
            </w:tc>
            <w:tc>
              <w:tcPr>
                <w:tcW w:w="166" w:type="pct"/>
                <w:gridSpan w:val="2"/>
                <w:hideMark/>
              </w:tcPr>
              <w:p w14:paraId="2B39DC6C"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65C9F54C" w14:textId="77777777" w:rsidR="00E92C87" w:rsidRPr="007D42B8" w:rsidRDefault="00581773" w:rsidP="009D1CF6">
                <w:pPr>
                  <w:pStyle w:val="EssentialTraining"/>
                  <w:rPr>
                    <w:rStyle w:val="GeneralAviation"/>
                    <w:color w:val="auto"/>
                  </w:rPr>
                </w:pPr>
                <w:r w:rsidRPr="007D42B8">
                  <w:rPr>
                    <w:rStyle w:val="GeneralAviation"/>
                    <w:color w:val="auto"/>
                  </w:rPr>
                  <w:t>Components of PBN</w:t>
                </w:r>
              </w:p>
              <w:p w14:paraId="0FD44B31" w14:textId="77777777" w:rsidR="00E92C87" w:rsidRPr="007D42B8" w:rsidRDefault="00581773" w:rsidP="002D6A8C">
                <w:pPr>
                  <w:pStyle w:val="TableNormal0"/>
                  <w:rPr>
                    <w:rStyle w:val="GeneralAviation"/>
                    <w:i/>
                    <w:iCs/>
                    <w:color w:val="auto"/>
                  </w:rPr>
                </w:pPr>
                <w:r w:rsidRPr="007D42B8">
                  <w:rPr>
                    <w:rStyle w:val="GeneralAviation"/>
                    <w:i/>
                    <w:iCs/>
                    <w:color w:val="auto"/>
                  </w:rPr>
                  <w:t xml:space="preserve">Optional content: key enabler, </w:t>
                </w:r>
                <w:r w:rsidRPr="007D42B8">
                  <w:rPr>
                    <w:rStyle w:val="GeneralAviation"/>
                    <w:i/>
                    <w:iCs/>
                    <w:color w:val="auto"/>
                  </w:rPr>
                  <w:br/>
                  <w:t xml:space="preserve">ICAO Doc 9613 </w:t>
                </w:r>
              </w:p>
            </w:tc>
          </w:tr>
          <w:tr w:rsidR="00090094" w14:paraId="47E2AC87" w14:textId="77777777" w:rsidTr="00C22187">
            <w:trPr>
              <w:gridBefore w:val="1"/>
              <w:wBefore w:w="8" w:type="pct"/>
              <w:trHeight w:val="567"/>
            </w:trPr>
            <w:tc>
              <w:tcPr>
                <w:tcW w:w="461" w:type="pct"/>
                <w:hideMark/>
              </w:tcPr>
              <w:p w14:paraId="0723CD95"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3928E52" w14:textId="77777777" w:rsidR="00E92C87" w:rsidRPr="007D42B8" w:rsidRDefault="00581773" w:rsidP="002D6A8C">
                <w:pPr>
                  <w:pStyle w:val="TableNormal0"/>
                  <w:rPr>
                    <w:rStyle w:val="GeneralAviation"/>
                    <w:color w:val="auto"/>
                  </w:rPr>
                </w:pPr>
                <w:r w:rsidRPr="007D42B8">
                  <w:rPr>
                    <w:rStyle w:val="GeneralAviation"/>
                    <w:color w:val="auto"/>
                  </w:rPr>
                  <w:t xml:space="preserve">6.2.2 </w:t>
                </w:r>
              </w:p>
            </w:tc>
            <w:tc>
              <w:tcPr>
                <w:tcW w:w="2174" w:type="pct"/>
                <w:hideMark/>
              </w:tcPr>
              <w:p w14:paraId="286A9451" w14:textId="77777777" w:rsidR="00E92C87" w:rsidRPr="007D42B8" w:rsidRDefault="00581773" w:rsidP="002D6A8C">
                <w:pPr>
                  <w:pStyle w:val="TableNormal0"/>
                  <w:rPr>
                    <w:rStyle w:val="GeneralAviation"/>
                    <w:color w:val="auto"/>
                  </w:rPr>
                </w:pPr>
                <w:r w:rsidRPr="007D42B8">
                  <w:rPr>
                    <w:rStyle w:val="GeneralAviation"/>
                    <w:color w:val="auto"/>
                  </w:rPr>
                  <w:t>Differentiate between RNAV and RNP.</w:t>
                </w:r>
              </w:p>
            </w:tc>
            <w:tc>
              <w:tcPr>
                <w:tcW w:w="166" w:type="pct"/>
                <w:gridSpan w:val="2"/>
                <w:hideMark/>
              </w:tcPr>
              <w:p w14:paraId="1BC8A791" w14:textId="77777777" w:rsidR="00E92C87" w:rsidRPr="007D42B8" w:rsidRDefault="00581773" w:rsidP="002D6A8C">
                <w:pPr>
                  <w:pStyle w:val="TableNormal0"/>
                  <w:rPr>
                    <w:rStyle w:val="GeneralAviation"/>
                    <w:color w:val="auto"/>
                  </w:rPr>
                </w:pPr>
                <w:r w:rsidRPr="007D42B8">
                  <w:rPr>
                    <w:rStyle w:val="GeneralAviation"/>
                    <w:color w:val="auto"/>
                  </w:rPr>
                  <w:t>2</w:t>
                </w:r>
              </w:p>
            </w:tc>
            <w:tc>
              <w:tcPr>
                <w:tcW w:w="2191" w:type="pct"/>
                <w:gridSpan w:val="3"/>
                <w:hideMark/>
              </w:tcPr>
              <w:p w14:paraId="7BD12BBB" w14:textId="77777777" w:rsidR="00E92C87" w:rsidRPr="007D42B8" w:rsidRDefault="00581773" w:rsidP="009D1CF6">
                <w:pPr>
                  <w:pStyle w:val="EssentialTraining"/>
                  <w:rPr>
                    <w:rStyle w:val="GeneralAviation"/>
                    <w:color w:val="auto"/>
                  </w:rPr>
                </w:pPr>
                <w:r w:rsidRPr="007D42B8">
                  <w:rPr>
                    <w:rStyle w:val="GeneralAviation"/>
                    <w:color w:val="auto"/>
                  </w:rPr>
                  <w:t>On-board performance monitoring and alerting</w:t>
                </w:r>
              </w:p>
              <w:p w14:paraId="22879EC5" w14:textId="77777777" w:rsidR="00E92C87" w:rsidRPr="007D42B8" w:rsidRDefault="00581773" w:rsidP="002D6A8C">
                <w:pPr>
                  <w:pStyle w:val="TableNormal0"/>
                  <w:rPr>
                    <w:rStyle w:val="GeneralAviation"/>
                    <w:i/>
                    <w:iCs/>
                    <w:color w:val="auto"/>
                  </w:rPr>
                </w:pPr>
                <w:r w:rsidRPr="007D42B8">
                  <w:rPr>
                    <w:rStyle w:val="GeneralAviation"/>
                    <w:i/>
                    <w:iCs/>
                    <w:color w:val="auto"/>
                  </w:rPr>
                  <w:t>Optional content: different generations of aircraft and on-board systems</w:t>
                </w:r>
              </w:p>
            </w:tc>
          </w:tr>
          <w:tr w:rsidR="00090094" w14:paraId="3E213478" w14:textId="77777777" w:rsidTr="00C22187">
            <w:trPr>
              <w:gridBefore w:val="1"/>
              <w:wBefore w:w="8" w:type="pct"/>
              <w:trHeight w:val="567"/>
            </w:trPr>
            <w:tc>
              <w:tcPr>
                <w:tcW w:w="461" w:type="pct"/>
                <w:hideMark/>
              </w:tcPr>
              <w:p w14:paraId="5E01A363"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7FE5FFD4" w14:textId="77777777" w:rsidR="00E92C87" w:rsidRPr="007D42B8" w:rsidRDefault="00581773" w:rsidP="002D6A8C">
                <w:pPr>
                  <w:pStyle w:val="TableNormal0"/>
                  <w:rPr>
                    <w:rStyle w:val="GeneralAviation"/>
                    <w:color w:val="auto"/>
                  </w:rPr>
                </w:pPr>
                <w:r w:rsidRPr="007D42B8">
                  <w:rPr>
                    <w:rStyle w:val="GeneralAviation"/>
                    <w:color w:val="auto"/>
                  </w:rPr>
                  <w:t xml:space="preserve">6.2.3 </w:t>
                </w:r>
              </w:p>
            </w:tc>
            <w:tc>
              <w:tcPr>
                <w:tcW w:w="2174" w:type="pct"/>
                <w:hideMark/>
              </w:tcPr>
              <w:p w14:paraId="35945350" w14:textId="77777777" w:rsidR="00E92C87" w:rsidRPr="007D42B8" w:rsidRDefault="00581773" w:rsidP="002D6A8C">
                <w:pPr>
                  <w:pStyle w:val="TableNormal0"/>
                  <w:rPr>
                    <w:rStyle w:val="GeneralAviation"/>
                    <w:color w:val="auto"/>
                  </w:rPr>
                </w:pPr>
                <w:r w:rsidRPr="007D42B8">
                  <w:rPr>
                    <w:rStyle w:val="GeneralAviation"/>
                    <w:color w:val="auto"/>
                  </w:rPr>
                  <w:t>State the navigation infrastructure that may be used in PBN.</w:t>
                </w:r>
              </w:p>
            </w:tc>
            <w:tc>
              <w:tcPr>
                <w:tcW w:w="166" w:type="pct"/>
                <w:gridSpan w:val="2"/>
                <w:hideMark/>
              </w:tcPr>
              <w:p w14:paraId="164D021A"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2356515A" w14:textId="77777777" w:rsidR="00E92C87" w:rsidRPr="007D42B8" w:rsidRDefault="00581773" w:rsidP="009D1CF6">
                <w:pPr>
                  <w:pStyle w:val="EssentialTraining"/>
                  <w:rPr>
                    <w:rStyle w:val="GeneralAviation"/>
                    <w:color w:val="auto"/>
                  </w:rPr>
                </w:pPr>
                <w:r w:rsidRPr="007D42B8">
                  <w:rPr>
                    <w:rStyle w:val="GeneralAviation"/>
                    <w:color w:val="auto"/>
                  </w:rPr>
                  <w:t>VOR, DME, GNSS</w:t>
                </w:r>
              </w:p>
              <w:p w14:paraId="417B9C1F" w14:textId="77777777" w:rsidR="00E92C87" w:rsidRPr="007D42B8" w:rsidRDefault="00581773" w:rsidP="002D6A8C">
                <w:pPr>
                  <w:pStyle w:val="TableNormal0"/>
                  <w:rPr>
                    <w:rStyle w:val="GeneralAviation"/>
                    <w:i/>
                    <w:iCs/>
                    <w:color w:val="auto"/>
                  </w:rPr>
                </w:pPr>
                <w:r w:rsidRPr="007D42B8">
                  <w:rPr>
                    <w:rStyle w:val="GeneralAviation"/>
                    <w:i/>
                    <w:iCs/>
                    <w:color w:val="auto"/>
                  </w:rPr>
                  <w:t>Optional content: functionality IRS/INS</w:t>
                </w:r>
              </w:p>
            </w:tc>
          </w:tr>
          <w:tr w:rsidR="00090094" w14:paraId="65B93117" w14:textId="77777777" w:rsidTr="00C22187">
            <w:trPr>
              <w:gridBefore w:val="1"/>
              <w:wBefore w:w="8" w:type="pct"/>
              <w:trHeight w:val="567"/>
            </w:trPr>
            <w:tc>
              <w:tcPr>
                <w:tcW w:w="461" w:type="pct"/>
                <w:hideMark/>
              </w:tcPr>
              <w:p w14:paraId="1AE6A5F4"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1D794AA0" w14:textId="77777777" w:rsidR="00E92C87" w:rsidRPr="007D42B8" w:rsidRDefault="00581773" w:rsidP="002D6A8C">
                <w:pPr>
                  <w:pStyle w:val="TableNormal0"/>
                  <w:rPr>
                    <w:rStyle w:val="GeneralAviation"/>
                    <w:color w:val="auto"/>
                  </w:rPr>
                </w:pPr>
                <w:r w:rsidRPr="007D42B8">
                  <w:rPr>
                    <w:rStyle w:val="GeneralAviation"/>
                    <w:color w:val="auto"/>
                  </w:rPr>
                  <w:t xml:space="preserve">6.2.4 </w:t>
                </w:r>
              </w:p>
            </w:tc>
            <w:tc>
              <w:tcPr>
                <w:tcW w:w="2174" w:type="pct"/>
                <w:hideMark/>
              </w:tcPr>
              <w:p w14:paraId="51308C74" w14:textId="77777777" w:rsidR="00E92C87" w:rsidRPr="007D42B8" w:rsidRDefault="00581773" w:rsidP="002D6A8C">
                <w:pPr>
                  <w:pStyle w:val="TableNormal0"/>
                  <w:rPr>
                    <w:rStyle w:val="GeneralAviation"/>
                    <w:color w:val="auto"/>
                  </w:rPr>
                </w:pPr>
                <w:r w:rsidRPr="007D42B8">
                  <w:rPr>
                    <w:rStyle w:val="GeneralAviation"/>
                    <w:color w:val="auto"/>
                  </w:rPr>
                  <w:t xml:space="preserve">State the benefits of the PBN concept.  </w:t>
                </w:r>
              </w:p>
            </w:tc>
            <w:tc>
              <w:tcPr>
                <w:tcW w:w="166" w:type="pct"/>
                <w:gridSpan w:val="2"/>
                <w:hideMark/>
              </w:tcPr>
              <w:p w14:paraId="4E891E0C"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7D529F60" w14:textId="77777777" w:rsidR="00E92C87" w:rsidRPr="007D42B8" w:rsidRDefault="00581773" w:rsidP="002D6A8C">
                <w:pPr>
                  <w:pStyle w:val="TableNormal0"/>
                  <w:rPr>
                    <w:rStyle w:val="GeneralAviation"/>
                    <w:i/>
                    <w:iCs/>
                    <w:color w:val="auto"/>
                  </w:rPr>
                </w:pPr>
                <w:r w:rsidRPr="007D42B8">
                  <w:rPr>
                    <w:rStyle w:val="GeneralAviation"/>
                    <w:i/>
                    <w:iCs/>
                    <w:color w:val="auto"/>
                  </w:rPr>
                  <w:t xml:space="preserve">Optional content: global interoperability, limited number of navigation specifications, the PBN concept enables continuous descent operations (CDO) and continuous climb operations (CCO) </w:t>
                </w:r>
              </w:p>
            </w:tc>
          </w:tr>
          <w:tr w:rsidR="00090094" w14:paraId="5C07E534" w14:textId="77777777" w:rsidTr="00C22187">
            <w:trPr>
              <w:gridBefore w:val="1"/>
              <w:wBefore w:w="8" w:type="pct"/>
              <w:trHeight w:val="567"/>
            </w:trPr>
            <w:tc>
              <w:tcPr>
                <w:tcW w:w="461" w:type="pct"/>
              </w:tcPr>
              <w:p w14:paraId="0C9D2C14" w14:textId="77777777" w:rsidR="00E92C87" w:rsidRPr="007D42B8" w:rsidRDefault="00581773" w:rsidP="002D6A8C">
                <w:pPr>
                  <w:pStyle w:val="TableNormal0"/>
                  <w:rPr>
                    <w:rStyle w:val="GeneralAviation"/>
                    <w:color w:val="auto"/>
                  </w:rPr>
                </w:pPr>
                <w:r w:rsidRPr="007D42B8">
                  <w:rPr>
                    <w:rStyle w:val="GeneralAviation"/>
                    <w:color w:val="auto"/>
                  </w:rPr>
                  <w:t>BASIC</w:t>
                </w:r>
              </w:p>
              <w:p w14:paraId="04B0C440" w14:textId="77777777" w:rsidR="00E92C87" w:rsidRPr="007D42B8" w:rsidRDefault="00581773" w:rsidP="002D6A8C">
                <w:pPr>
                  <w:pStyle w:val="TableNormal0"/>
                  <w:rPr>
                    <w:rStyle w:val="GeneralAviation"/>
                    <w:color w:val="auto"/>
                  </w:rPr>
                </w:pPr>
                <w:r w:rsidRPr="007D42B8">
                  <w:rPr>
                    <w:rStyle w:val="GeneralAviation"/>
                    <w:color w:val="auto"/>
                  </w:rPr>
                  <w:t>NAVB</w:t>
                </w:r>
              </w:p>
              <w:p w14:paraId="0C657B95" w14:textId="77777777" w:rsidR="00E92C87" w:rsidRPr="007D42B8" w:rsidRDefault="00581773" w:rsidP="002D6A8C">
                <w:pPr>
                  <w:pStyle w:val="TableNormal0"/>
                  <w:rPr>
                    <w:rStyle w:val="GeneralAviation"/>
                    <w:color w:val="auto"/>
                  </w:rPr>
                </w:pPr>
                <w:r w:rsidRPr="007D42B8">
                  <w:rPr>
                    <w:rStyle w:val="GeneralAviation"/>
                    <w:color w:val="auto"/>
                  </w:rPr>
                  <w:t>6.2.5</w:t>
                </w:r>
              </w:p>
            </w:tc>
            <w:tc>
              <w:tcPr>
                <w:tcW w:w="2174" w:type="pct"/>
              </w:tcPr>
              <w:p w14:paraId="2C42BCAD" w14:textId="77777777" w:rsidR="00E92C87" w:rsidRPr="007D42B8" w:rsidRDefault="00581773" w:rsidP="002D6A8C">
                <w:pPr>
                  <w:pStyle w:val="TableNormal0"/>
                  <w:rPr>
                    <w:rStyle w:val="GeneralAviation"/>
                    <w:color w:val="auto"/>
                  </w:rPr>
                </w:pPr>
                <w:r w:rsidRPr="007D42B8">
                  <w:rPr>
                    <w:rStyle w:val="GeneralAviation"/>
                    <w:color w:val="auto"/>
                  </w:rPr>
                  <w:t>List the navigation specifications and the phases of flight they are applicable to.</w:t>
                </w:r>
              </w:p>
            </w:tc>
            <w:tc>
              <w:tcPr>
                <w:tcW w:w="166" w:type="pct"/>
                <w:gridSpan w:val="2"/>
              </w:tcPr>
              <w:p w14:paraId="174CFF82"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tcPr>
              <w:p w14:paraId="7FF2DCB7" w14:textId="77777777" w:rsidR="00E92C87" w:rsidRPr="007D42B8" w:rsidRDefault="00581773" w:rsidP="009D1CF6">
                <w:pPr>
                  <w:pStyle w:val="EssentialTraining"/>
                  <w:rPr>
                    <w:rStyle w:val="GeneralAviation"/>
                    <w:color w:val="auto"/>
                  </w:rPr>
                </w:pPr>
                <w:r w:rsidRPr="007D42B8">
                  <w:rPr>
                    <w:rStyle w:val="GeneralAviation"/>
                    <w:color w:val="auto"/>
                  </w:rPr>
                  <w:t>RNAV 10, RNAV 5, RNAV 2, RNAV 1, RNP 4, RNP 2, RNP 1, RNP 0.3, A-RNP, RNP APCH and RNP AR APCH</w:t>
                </w:r>
              </w:p>
              <w:p w14:paraId="230A450E" w14:textId="77777777" w:rsidR="00E92C87" w:rsidRPr="007D42B8" w:rsidRDefault="00581773" w:rsidP="002D6A8C">
                <w:pPr>
                  <w:pStyle w:val="TableNormal0"/>
                  <w:rPr>
                    <w:rStyle w:val="GeneralAviation"/>
                    <w:i/>
                    <w:iCs/>
                    <w:color w:val="auto"/>
                  </w:rPr>
                </w:pPr>
                <w:r w:rsidRPr="007D42B8">
                  <w:rPr>
                    <w:rStyle w:val="GeneralAviation"/>
                    <w:i/>
                    <w:iCs/>
                    <w:color w:val="auto"/>
                  </w:rPr>
                  <w:t>Optional content: ICAO Doc 9613</w:t>
                </w:r>
              </w:p>
            </w:tc>
          </w:tr>
          <w:tr w:rsidR="00090094" w14:paraId="751303C8" w14:textId="77777777" w:rsidTr="00C22187">
            <w:trPr>
              <w:gridBefore w:val="1"/>
              <w:wBefore w:w="8" w:type="pct"/>
              <w:trHeight w:val="21"/>
            </w:trPr>
            <w:tc>
              <w:tcPr>
                <w:tcW w:w="4992" w:type="pct"/>
                <w:gridSpan w:val="7"/>
                <w:hideMark/>
              </w:tcPr>
              <w:p w14:paraId="35F0E1CB" w14:textId="77777777" w:rsidR="00E92C87" w:rsidRPr="007D42B8" w:rsidRDefault="00581773" w:rsidP="002D6A8C">
                <w:pPr>
                  <w:pStyle w:val="TableHead"/>
                  <w:rPr>
                    <w:rStyle w:val="GeneralAviation"/>
                    <w:color w:val="auto"/>
                  </w:rPr>
                </w:pPr>
                <w:r w:rsidRPr="007D42B8">
                  <w:rPr>
                    <w:rStyle w:val="GeneralAviation"/>
                    <w:color w:val="auto"/>
                  </w:rPr>
                  <w:t>Subtopic NAVB 6.3 — PBN applications</w:t>
                </w:r>
              </w:p>
            </w:tc>
          </w:tr>
          <w:tr w:rsidR="00090094" w14:paraId="6DB214BD" w14:textId="77777777" w:rsidTr="00C22187">
            <w:trPr>
              <w:gridBefore w:val="1"/>
              <w:wBefore w:w="8" w:type="pct"/>
              <w:trHeight w:val="567"/>
            </w:trPr>
            <w:tc>
              <w:tcPr>
                <w:tcW w:w="461" w:type="pct"/>
                <w:hideMark/>
              </w:tcPr>
              <w:p w14:paraId="75850418" w14:textId="77777777" w:rsidR="00E92C87"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NAVB</w:t>
                </w:r>
              </w:p>
              <w:p w14:paraId="0AFAF10D" w14:textId="77777777" w:rsidR="00E92C87" w:rsidRPr="007D42B8" w:rsidRDefault="00581773" w:rsidP="002D6A8C">
                <w:pPr>
                  <w:pStyle w:val="TableNormal0"/>
                  <w:rPr>
                    <w:rStyle w:val="GeneralAviation"/>
                    <w:color w:val="auto"/>
                  </w:rPr>
                </w:pPr>
                <w:r w:rsidRPr="007D42B8">
                  <w:rPr>
                    <w:rStyle w:val="GeneralAviation"/>
                    <w:color w:val="auto"/>
                  </w:rPr>
                  <w:t xml:space="preserve">6.3.1 </w:t>
                </w:r>
              </w:p>
            </w:tc>
            <w:tc>
              <w:tcPr>
                <w:tcW w:w="2174" w:type="pct"/>
                <w:hideMark/>
              </w:tcPr>
              <w:p w14:paraId="57FE3B97" w14:textId="77777777" w:rsidR="00E92C87" w:rsidRPr="007D42B8" w:rsidRDefault="00581773" w:rsidP="002D6A8C">
                <w:pPr>
                  <w:pStyle w:val="TableNormal0"/>
                  <w:rPr>
                    <w:rStyle w:val="GeneralAviation"/>
                    <w:color w:val="auto"/>
                  </w:rPr>
                </w:pPr>
                <w:r w:rsidRPr="007D42B8">
                  <w:rPr>
                    <w:rStyle w:val="GeneralAviation"/>
                    <w:color w:val="auto"/>
                  </w:rPr>
                  <w:t>State the navigation applications used in Europe.</w:t>
                </w:r>
              </w:p>
            </w:tc>
            <w:tc>
              <w:tcPr>
                <w:tcW w:w="166" w:type="pct"/>
                <w:gridSpan w:val="2"/>
                <w:hideMark/>
              </w:tcPr>
              <w:p w14:paraId="4F40EEB7" w14:textId="77777777" w:rsidR="00E92C87" w:rsidRPr="007D42B8" w:rsidRDefault="00581773" w:rsidP="002D6A8C">
                <w:pPr>
                  <w:pStyle w:val="TableNormal0"/>
                  <w:rPr>
                    <w:rStyle w:val="GeneralAviation"/>
                    <w:color w:val="auto"/>
                  </w:rPr>
                </w:pPr>
                <w:r w:rsidRPr="007D42B8">
                  <w:rPr>
                    <w:rStyle w:val="GeneralAviation"/>
                    <w:color w:val="auto"/>
                  </w:rPr>
                  <w:t>1</w:t>
                </w:r>
              </w:p>
            </w:tc>
            <w:tc>
              <w:tcPr>
                <w:tcW w:w="2191" w:type="pct"/>
                <w:gridSpan w:val="3"/>
                <w:hideMark/>
              </w:tcPr>
              <w:p w14:paraId="0912BAAD" w14:textId="77777777" w:rsidR="00E92C87" w:rsidRPr="007D42B8" w:rsidRDefault="00581773" w:rsidP="009D1CF6">
                <w:pPr>
                  <w:pStyle w:val="EssentialTraining"/>
                  <w:rPr>
                    <w:rStyle w:val="GeneralAviation"/>
                    <w:color w:val="auto"/>
                  </w:rPr>
                </w:pPr>
                <w:r w:rsidRPr="007D42B8">
                  <w:rPr>
                    <w:rStyle w:val="GeneralAviation"/>
                    <w:color w:val="auto"/>
                  </w:rPr>
                  <w:t>RNAV 5, RNAV 1, RNP 1 with RF, RNP 0.3, RNP APCH</w:t>
                </w:r>
              </w:p>
              <w:p w14:paraId="2E902A4F" w14:textId="77777777" w:rsidR="00E92C87" w:rsidRPr="007D42B8" w:rsidRDefault="00581773" w:rsidP="002D6A8C">
                <w:pPr>
                  <w:pStyle w:val="TableNormal0"/>
                  <w:rPr>
                    <w:rStyle w:val="GeneralAviation"/>
                    <w:color w:val="auto"/>
                  </w:rPr>
                </w:pPr>
                <w:r w:rsidRPr="007D42B8">
                  <w:rPr>
                    <w:rStyle w:val="GeneralAviation"/>
                    <w:i/>
                    <w:iCs/>
                    <w:color w:val="auto"/>
                  </w:rPr>
                  <w:t>Optional content: PCP (</w:t>
                </w:r>
                <w:r w:rsidR="00094C58">
                  <w:rPr>
                    <w:rStyle w:val="GeneralAviation"/>
                    <w:i/>
                    <w:iCs/>
                    <w:color w:val="auto"/>
                  </w:rPr>
                  <w:t>Government of the Republic of Armenia Decision N 1937-L of November 30, 2023</w:t>
                </w:r>
                <w:r w:rsidRPr="007D42B8">
                  <w:rPr>
                    <w:rStyle w:val="GeneralAviation"/>
                    <w:color w:val="auto"/>
                    <w:vertAlign w:val="superscript"/>
                  </w:rPr>
                  <w:footnoteReference w:id="7"/>
                </w:r>
                <w:r w:rsidRPr="007D42B8">
                  <w:rPr>
                    <w:rStyle w:val="GeneralAviation"/>
                    <w:color w:val="auto"/>
                  </w:rPr>
                  <w:t>)</w:t>
                </w:r>
              </w:p>
              <w:p w14:paraId="6BB3D9A9" w14:textId="77777777" w:rsidR="00E92C87" w:rsidRPr="007D42B8" w:rsidRDefault="00581773" w:rsidP="002D6A8C">
                <w:pPr>
                  <w:pStyle w:val="TableNormal0"/>
                  <w:rPr>
                    <w:rStyle w:val="GeneralAviation"/>
                    <w:color w:val="auto"/>
                  </w:rPr>
                </w:pPr>
                <w:r w:rsidRPr="007D42B8">
                  <w:rPr>
                    <w:rStyle w:val="GeneralAviation"/>
                    <w:i/>
                    <w:iCs/>
                    <w:color w:val="auto"/>
                  </w:rPr>
                  <w:t>(AF #1, AF #3), PBN (</w:t>
                </w:r>
                <w:r w:rsidR="00094C58">
                  <w:rPr>
                    <w:rStyle w:val="GeneralAviation"/>
                    <w:i/>
                    <w:iCs/>
                    <w:color w:val="auto"/>
                  </w:rPr>
                  <w:t>Government of the Republic of Armenia Decision N 2054-L of December 7, 2023</w:t>
                </w:r>
                <w:r w:rsidRPr="007D42B8">
                  <w:rPr>
                    <w:rStyle w:val="GeneralAviation"/>
                    <w:color w:val="auto"/>
                  </w:rPr>
                  <w:t>)</w:t>
                </w:r>
                <w:r w:rsidRPr="007D42B8">
                  <w:rPr>
                    <w:rStyle w:val="GeneralAviation"/>
                    <w:color w:val="auto"/>
                    <w:vertAlign w:val="superscript"/>
                  </w:rPr>
                  <w:footnoteReference w:id="8"/>
                </w:r>
              </w:p>
            </w:tc>
          </w:tr>
          <w:tr w:rsidR="00090094" w14:paraId="1EF884CC" w14:textId="77777777" w:rsidTr="00C22187">
            <w:trPr>
              <w:gridBefore w:val="1"/>
              <w:wBefore w:w="8" w:type="pct"/>
              <w:trHeight w:val="239"/>
            </w:trPr>
            <w:tc>
              <w:tcPr>
                <w:tcW w:w="4992" w:type="pct"/>
                <w:gridSpan w:val="7"/>
              </w:tcPr>
              <w:p w14:paraId="63D289AC" w14:textId="77777777" w:rsidR="009D1CF6" w:rsidRPr="00743761" w:rsidRDefault="00581773" w:rsidP="00743761">
                <w:pPr>
                  <w:pStyle w:val="TableCentered"/>
                  <w:rPr>
                    <w:rStyle w:val="Bold"/>
                  </w:rPr>
                </w:pPr>
                <w:r w:rsidRPr="00743761">
                  <w:rPr>
                    <w:rStyle w:val="Bold"/>
                    <w:b w:val="0"/>
                  </w:rPr>
                  <w:t>TOPIC NAVB 7 — DEVELOPMENTS IN NAVIGATION</w:t>
                </w:r>
              </w:p>
            </w:tc>
          </w:tr>
          <w:tr w:rsidR="00090094" w14:paraId="2D1D1C1F" w14:textId="77777777" w:rsidTr="00C22187">
            <w:trPr>
              <w:gridBefore w:val="1"/>
              <w:wBefore w:w="8" w:type="pct"/>
              <w:trHeight w:val="21"/>
            </w:trPr>
            <w:tc>
              <w:tcPr>
                <w:tcW w:w="4992" w:type="pct"/>
                <w:gridSpan w:val="7"/>
                <w:hideMark/>
              </w:tcPr>
              <w:p w14:paraId="3F0B3C82" w14:textId="77777777" w:rsidR="009D1CF6" w:rsidRPr="00667041" w:rsidRDefault="00581773" w:rsidP="00743761">
                <w:pPr>
                  <w:pStyle w:val="TableHead"/>
                  <w:keepNext/>
                </w:pPr>
                <w:r w:rsidRPr="00667041">
                  <w:t>Subtopic NAVB 7.1 — Future developments</w:t>
                </w:r>
              </w:p>
            </w:tc>
          </w:tr>
          <w:tr w:rsidR="00090094" w14:paraId="3D0488B6" w14:textId="77777777" w:rsidTr="00C22187">
            <w:trPr>
              <w:gridBefore w:val="1"/>
              <w:wBefore w:w="8" w:type="pct"/>
              <w:trHeight w:val="567"/>
            </w:trPr>
            <w:tc>
              <w:tcPr>
                <w:tcW w:w="461" w:type="pct"/>
                <w:hideMark/>
              </w:tcPr>
              <w:p w14:paraId="50CCA362" w14:textId="77777777" w:rsidR="009D1CF6" w:rsidRPr="00667041" w:rsidRDefault="00581773" w:rsidP="00705871">
                <w:pPr>
                  <w:pStyle w:val="TableNormal0"/>
                </w:pPr>
                <w:r w:rsidRPr="00667041">
                  <w:t>BASIC</w:t>
                </w:r>
                <w:r w:rsidRPr="00667041">
                  <w:br/>
                  <w:t>NAVB</w:t>
                </w:r>
              </w:p>
              <w:p w14:paraId="55A4C370" w14:textId="77777777" w:rsidR="009D1CF6" w:rsidRPr="00667041" w:rsidRDefault="00581773" w:rsidP="00705871">
                <w:pPr>
                  <w:pStyle w:val="TableNormal0"/>
                </w:pPr>
                <w:r w:rsidRPr="00667041">
                  <w:t xml:space="preserve">7.1.1 </w:t>
                </w:r>
              </w:p>
            </w:tc>
            <w:tc>
              <w:tcPr>
                <w:tcW w:w="2174" w:type="pct"/>
                <w:hideMark/>
              </w:tcPr>
              <w:p w14:paraId="2CEA7B8D" w14:textId="77777777" w:rsidR="009D1CF6" w:rsidRPr="00667041" w:rsidRDefault="00581773" w:rsidP="00705871">
                <w:pPr>
                  <w:pStyle w:val="TableNormal0"/>
                </w:pPr>
                <w:r w:rsidRPr="00667041">
                  <w:t>State future developments in navigation.</w:t>
                </w:r>
              </w:p>
            </w:tc>
            <w:tc>
              <w:tcPr>
                <w:tcW w:w="166" w:type="pct"/>
                <w:gridSpan w:val="2"/>
                <w:hideMark/>
              </w:tcPr>
              <w:p w14:paraId="3A929E39" w14:textId="77777777" w:rsidR="009D1CF6" w:rsidRPr="00667041" w:rsidRDefault="00581773" w:rsidP="00705871">
                <w:pPr>
                  <w:pStyle w:val="TableNormal0"/>
                </w:pPr>
                <w:r w:rsidRPr="00667041">
                  <w:t>1</w:t>
                </w:r>
              </w:p>
            </w:tc>
            <w:tc>
              <w:tcPr>
                <w:tcW w:w="2192" w:type="pct"/>
                <w:gridSpan w:val="3"/>
                <w:hideMark/>
              </w:tcPr>
              <w:p w14:paraId="25CCCDEB" w14:textId="77777777" w:rsidR="009D1CF6" w:rsidRPr="00934638" w:rsidRDefault="00581773" w:rsidP="00705871">
                <w:pPr>
                  <w:pStyle w:val="TableNormal0"/>
                  <w:rPr>
                    <w:rStyle w:val="Italic"/>
                  </w:rPr>
                </w:pPr>
                <w:r w:rsidRPr="00934638">
                  <w:rPr>
                    <w:rStyle w:val="Italic"/>
                  </w:rPr>
                  <w:t>Optional content: 3D VNAV outside FA, trajectory-based operations</w:t>
                </w:r>
              </w:p>
            </w:tc>
          </w:tr>
        </w:tbl>
        <w:p w14:paraId="71FD8DDF" w14:textId="77777777" w:rsidR="001F6581" w:rsidRDefault="001F6581" w:rsidP="009D1CF6">
          <w:pPr>
            <w:pStyle w:val="TableNormal0"/>
          </w:pPr>
        </w:p>
        <w:p w14:paraId="2738A976" w14:textId="77777777" w:rsidR="009D1CF6" w:rsidRPr="00667041" w:rsidRDefault="00000000" w:rsidP="009D1CF6">
          <w:pPr>
            <w:pStyle w:val="TableNormal0"/>
          </w:pPr>
        </w:p>
      </w:sdtContent>
    </w:sdt>
    <w:sdt>
      <w:sdtPr>
        <w:rPr>
          <w:i w:val="0"/>
          <w:sz w:val="20"/>
          <w:szCs w:val="24"/>
        </w:rPr>
        <w:alias w:val="topic"/>
        <w:tag w:val="topic"/>
        <w:id w:val="-1242322915"/>
      </w:sdtPr>
      <w:sdtContent>
        <w:p w14:paraId="43C9DAAD" w14:textId="77777777" w:rsidR="00B22A30" w:rsidRDefault="00B22A30" w:rsidP="00B22A30">
          <w:pPr>
            <w:pStyle w:val="Dxshortdesc"/>
          </w:pPr>
        </w:p>
        <w:p w14:paraId="31D6EB47" w14:textId="77777777" w:rsidR="00135BA1" w:rsidRPr="00667041" w:rsidRDefault="00581773" w:rsidP="000C18BA">
          <w:pPr>
            <w:pStyle w:val="Heading5"/>
          </w:pPr>
          <w:bookmarkStart w:id="2220" w:name="_Toc256000170"/>
          <w:r w:rsidRPr="00667041">
            <w:t>SUBJECT 6: AIRCRAFT</w:t>
          </w:r>
          <w:bookmarkEnd w:id="2220"/>
        </w:p>
        <w:p w14:paraId="1D0CC0C3" w14:textId="77777777" w:rsidR="00135BA1" w:rsidRPr="00667041" w:rsidRDefault="00581773" w:rsidP="00663910">
          <w:r w:rsidRPr="00667041">
            <w:t xml:space="preserve">The subject objective is: </w:t>
          </w:r>
        </w:p>
        <w:p w14:paraId="0D4BB4A3" w14:textId="77777777" w:rsidR="00135BA1" w:rsidRDefault="00581773" w:rsidP="00663910">
          <w:r w:rsidRPr="00667041">
            <w:t>Learners shall describe the basic principles of the theory of flight and aircraft characteristics and how these influence ATS operations.</w:t>
          </w:r>
        </w:p>
        <w:tbl>
          <w:tblPr>
            <w:tblStyle w:val="easaTable"/>
            <w:tblW w:w="5059" w:type="pct"/>
            <w:tblInd w:w="-23" w:type="dxa"/>
            <w:tblLayout w:type="fixed"/>
            <w:tblLook w:val="0420" w:firstRow="1" w:lastRow="0" w:firstColumn="0" w:lastColumn="0" w:noHBand="0" w:noVBand="1"/>
          </w:tblPr>
          <w:tblGrid>
            <w:gridCol w:w="910"/>
            <w:gridCol w:w="13"/>
            <w:gridCol w:w="15"/>
            <w:gridCol w:w="15"/>
            <w:gridCol w:w="3792"/>
            <w:gridCol w:w="20"/>
            <w:gridCol w:w="345"/>
            <w:gridCol w:w="3969"/>
            <w:gridCol w:w="7"/>
          </w:tblGrid>
          <w:tr w:rsidR="00090094" w14:paraId="1A6D8F56" w14:textId="77777777" w:rsidTr="00C22187">
            <w:trPr>
              <w:gridAfter w:val="1"/>
              <w:cnfStyle w:val="100000000000" w:firstRow="1" w:lastRow="0" w:firstColumn="0" w:lastColumn="0" w:oddVBand="0" w:evenVBand="0" w:oddHBand="0" w:evenHBand="0" w:firstRowFirstColumn="0" w:firstRowLastColumn="0" w:lastRowFirstColumn="0" w:lastRowLastColumn="0"/>
              <w:wAfter w:w="4" w:type="pct"/>
              <w:trHeight w:val="21"/>
            </w:trPr>
            <w:tc>
              <w:tcPr>
                <w:tcW w:w="4996" w:type="pct"/>
                <w:gridSpan w:val="8"/>
              </w:tcPr>
              <w:p w14:paraId="2C5D82BE" w14:textId="77777777" w:rsidR="00FB2DE9" w:rsidRPr="00FB2DE9" w:rsidRDefault="00581773" w:rsidP="00FB2DE9">
                <w:pPr>
                  <w:pStyle w:val="TableCentered"/>
                  <w:rPr>
                    <w:rStyle w:val="GeneralAviation"/>
                  </w:rPr>
                </w:pPr>
                <w:r w:rsidRPr="00FB2DE9">
                  <w:t>TOPIC ACFTB 1 — INTRODUCTION TO AIRCRAFT</w:t>
                </w:r>
              </w:p>
            </w:tc>
          </w:tr>
          <w:tr w:rsidR="00090094" w14:paraId="17CDF5CA" w14:textId="77777777" w:rsidTr="00C22187">
            <w:trPr>
              <w:gridAfter w:val="1"/>
              <w:wAfter w:w="4" w:type="pct"/>
              <w:trHeight w:val="21"/>
            </w:trPr>
            <w:tc>
              <w:tcPr>
                <w:tcW w:w="4996" w:type="pct"/>
                <w:gridSpan w:val="8"/>
                <w:hideMark/>
              </w:tcPr>
              <w:p w14:paraId="7820A7B0" w14:textId="77777777" w:rsidR="00FB2DE9" w:rsidRPr="007D42B8" w:rsidRDefault="00581773" w:rsidP="00FB2DE9">
                <w:pPr>
                  <w:pStyle w:val="TableHead"/>
                  <w:rPr>
                    <w:rStyle w:val="GeneralAviation"/>
                    <w:color w:val="auto"/>
                  </w:rPr>
                </w:pPr>
                <w:r w:rsidRPr="007D42B8">
                  <w:rPr>
                    <w:rStyle w:val="GeneralAviation"/>
                    <w:color w:val="auto"/>
                  </w:rPr>
                  <w:t>Subtopic ACFTB 1.1 — Application of units of measurement</w:t>
                </w:r>
              </w:p>
            </w:tc>
          </w:tr>
          <w:tr w:rsidR="00090094" w14:paraId="1F001075" w14:textId="77777777" w:rsidTr="00C22187">
            <w:trPr>
              <w:gridAfter w:val="1"/>
              <w:wAfter w:w="4" w:type="pct"/>
              <w:trHeight w:val="567"/>
            </w:trPr>
            <w:tc>
              <w:tcPr>
                <w:tcW w:w="501" w:type="pct"/>
                <w:hideMark/>
              </w:tcPr>
              <w:p w14:paraId="535AFAC2" w14:textId="77777777" w:rsidR="00FB2DE9" w:rsidRPr="007D42B8" w:rsidRDefault="00581773" w:rsidP="00FB2DE9">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6452BD0A" w14:textId="77777777" w:rsidR="00FB2DE9" w:rsidRPr="007D42B8" w:rsidRDefault="00581773" w:rsidP="00FB2DE9">
                <w:pPr>
                  <w:pStyle w:val="TableNormal0"/>
                  <w:rPr>
                    <w:rStyle w:val="GeneralAviation"/>
                    <w:color w:val="auto"/>
                  </w:rPr>
                </w:pPr>
                <w:r w:rsidRPr="007D42B8">
                  <w:rPr>
                    <w:rStyle w:val="GeneralAviation"/>
                    <w:color w:val="auto"/>
                  </w:rPr>
                  <w:t xml:space="preserve">1.1.1 </w:t>
                </w:r>
              </w:p>
            </w:tc>
            <w:tc>
              <w:tcPr>
                <w:tcW w:w="2121" w:type="pct"/>
                <w:gridSpan w:val="5"/>
                <w:hideMark/>
              </w:tcPr>
              <w:p w14:paraId="552B1D4C" w14:textId="77777777" w:rsidR="00FB2DE9" w:rsidRPr="007D42B8" w:rsidRDefault="00581773" w:rsidP="00FB2DE9">
                <w:pPr>
                  <w:pStyle w:val="TableNormal0"/>
                  <w:rPr>
                    <w:rStyle w:val="GeneralAviation"/>
                    <w:color w:val="auto"/>
                  </w:rPr>
                </w:pPr>
                <w:r w:rsidRPr="007D42B8">
                  <w:rPr>
                    <w:rStyle w:val="GeneralAviation"/>
                    <w:color w:val="auto"/>
                  </w:rPr>
                  <w:t>Apply the units of measurement appropriate to aircraft and the principles of flight.</w:t>
                </w:r>
              </w:p>
            </w:tc>
            <w:tc>
              <w:tcPr>
                <w:tcW w:w="190" w:type="pct"/>
                <w:hideMark/>
              </w:tcPr>
              <w:p w14:paraId="720FBF54" w14:textId="77777777" w:rsidR="00FB2DE9" w:rsidRPr="007D42B8" w:rsidRDefault="00581773" w:rsidP="00FB2DE9">
                <w:pPr>
                  <w:pStyle w:val="TableNormal0"/>
                  <w:rPr>
                    <w:rStyle w:val="GeneralAviation"/>
                    <w:color w:val="auto"/>
                  </w:rPr>
                </w:pPr>
                <w:r w:rsidRPr="007D42B8">
                  <w:rPr>
                    <w:rStyle w:val="GeneralAviation"/>
                    <w:color w:val="auto"/>
                  </w:rPr>
                  <w:t>3</w:t>
                </w:r>
              </w:p>
            </w:tc>
            <w:tc>
              <w:tcPr>
                <w:tcW w:w="2184" w:type="pct"/>
                <w:hideMark/>
              </w:tcPr>
              <w:p w14:paraId="612BE7BC" w14:textId="77777777" w:rsidR="00FB2DE9" w:rsidRPr="007D42B8" w:rsidRDefault="00FB2DE9" w:rsidP="00FB2DE9">
                <w:pPr>
                  <w:pStyle w:val="TableNormal0"/>
                  <w:rPr>
                    <w:rStyle w:val="GeneralAviation"/>
                    <w:color w:val="auto"/>
                  </w:rPr>
                </w:pPr>
              </w:p>
              <w:p w14:paraId="6C65F8A0" w14:textId="77777777" w:rsidR="00FB2DE9" w:rsidRPr="007D42B8" w:rsidRDefault="00FB2DE9" w:rsidP="00FB2DE9">
                <w:pPr>
                  <w:pStyle w:val="TableNormal0"/>
                  <w:rPr>
                    <w:rStyle w:val="GeneralAviation"/>
                    <w:color w:val="auto"/>
                  </w:rPr>
                </w:pPr>
              </w:p>
            </w:tc>
          </w:tr>
          <w:tr w:rsidR="00090094" w14:paraId="463C5D4D" w14:textId="77777777" w:rsidTr="00C22187">
            <w:trPr>
              <w:gridAfter w:val="1"/>
              <w:wAfter w:w="4" w:type="pct"/>
              <w:trHeight w:val="21"/>
            </w:trPr>
            <w:tc>
              <w:tcPr>
                <w:tcW w:w="4996" w:type="pct"/>
                <w:gridSpan w:val="8"/>
                <w:hideMark/>
              </w:tcPr>
              <w:p w14:paraId="60841592" w14:textId="77777777" w:rsidR="00FB2DE9" w:rsidRPr="007D42B8" w:rsidRDefault="00581773" w:rsidP="00FB2DE9">
                <w:pPr>
                  <w:pStyle w:val="TableHead"/>
                  <w:rPr>
                    <w:rStyle w:val="GeneralAviation"/>
                    <w:color w:val="auto"/>
                  </w:rPr>
                </w:pPr>
                <w:r w:rsidRPr="007D42B8">
                  <w:rPr>
                    <w:rStyle w:val="GeneralAviation"/>
                    <w:color w:val="auto"/>
                  </w:rPr>
                  <w:t>Subtopic ACFTB 1.2 — Aviation and aircraft</w:t>
                </w:r>
              </w:p>
            </w:tc>
          </w:tr>
          <w:tr w:rsidR="00090094" w14:paraId="48E7FB67" w14:textId="77777777" w:rsidTr="00C22187">
            <w:trPr>
              <w:gridAfter w:val="1"/>
              <w:wAfter w:w="4" w:type="pct"/>
              <w:trHeight w:val="567"/>
            </w:trPr>
            <w:tc>
              <w:tcPr>
                <w:tcW w:w="501" w:type="pct"/>
                <w:hideMark/>
              </w:tcPr>
              <w:p w14:paraId="14D435F5" w14:textId="77777777" w:rsidR="00FB2DE9" w:rsidRPr="007D42B8" w:rsidRDefault="00581773" w:rsidP="00FB2DE9">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2C26A975" w14:textId="77777777" w:rsidR="00FB2DE9" w:rsidRPr="007D42B8" w:rsidRDefault="00581773" w:rsidP="00FB2DE9">
                <w:pPr>
                  <w:pStyle w:val="TableNormal0"/>
                  <w:rPr>
                    <w:rStyle w:val="GeneralAviation"/>
                    <w:color w:val="auto"/>
                  </w:rPr>
                </w:pPr>
                <w:r w:rsidRPr="007D42B8">
                  <w:rPr>
                    <w:rStyle w:val="GeneralAviation"/>
                    <w:color w:val="auto"/>
                  </w:rPr>
                  <w:t xml:space="preserve">1.2.1 </w:t>
                </w:r>
              </w:p>
            </w:tc>
            <w:tc>
              <w:tcPr>
                <w:tcW w:w="2121" w:type="pct"/>
                <w:gridSpan w:val="5"/>
                <w:hideMark/>
              </w:tcPr>
              <w:p w14:paraId="623FC2D8" w14:textId="77777777" w:rsidR="00FB2DE9" w:rsidRPr="007D42B8" w:rsidRDefault="00581773" w:rsidP="00FB2DE9">
                <w:pPr>
                  <w:pStyle w:val="TableNormal0"/>
                  <w:rPr>
                    <w:rStyle w:val="GeneralAviation"/>
                    <w:color w:val="auto"/>
                  </w:rPr>
                </w:pPr>
                <w:r w:rsidRPr="007D42B8">
                  <w:rPr>
                    <w:rStyle w:val="GeneralAviation"/>
                    <w:color w:val="auto"/>
                  </w:rPr>
                  <w:t>Explain the relevance of theory of flight and aircraft characteristics in ATS operations.</w:t>
                </w:r>
              </w:p>
            </w:tc>
            <w:tc>
              <w:tcPr>
                <w:tcW w:w="190" w:type="pct"/>
                <w:hideMark/>
              </w:tcPr>
              <w:p w14:paraId="4322D466" w14:textId="77777777" w:rsidR="00FB2DE9" w:rsidRPr="007D42B8" w:rsidRDefault="00581773" w:rsidP="00FB2DE9">
                <w:pPr>
                  <w:pStyle w:val="TableNormal0"/>
                  <w:rPr>
                    <w:rStyle w:val="GeneralAviation"/>
                    <w:color w:val="auto"/>
                  </w:rPr>
                </w:pPr>
                <w:r w:rsidRPr="007D42B8">
                  <w:rPr>
                    <w:rStyle w:val="GeneralAviation"/>
                    <w:color w:val="auto"/>
                  </w:rPr>
                  <w:t>2</w:t>
                </w:r>
              </w:p>
            </w:tc>
            <w:tc>
              <w:tcPr>
                <w:tcW w:w="2184" w:type="pct"/>
                <w:hideMark/>
              </w:tcPr>
              <w:p w14:paraId="2A3B3788" w14:textId="77777777" w:rsidR="00FB2DE9" w:rsidRPr="007D42B8" w:rsidRDefault="00FB2DE9" w:rsidP="00FB2DE9">
                <w:pPr>
                  <w:pStyle w:val="TableNormal0"/>
                  <w:rPr>
                    <w:rStyle w:val="GeneralAviation"/>
                    <w:color w:val="auto"/>
                  </w:rPr>
                </w:pPr>
              </w:p>
              <w:p w14:paraId="3CCE1427" w14:textId="77777777" w:rsidR="00FB2DE9" w:rsidRPr="007D42B8" w:rsidRDefault="00FB2DE9" w:rsidP="00FB2DE9">
                <w:pPr>
                  <w:pStyle w:val="TableNormal0"/>
                  <w:rPr>
                    <w:rStyle w:val="GeneralAviation"/>
                    <w:color w:val="auto"/>
                  </w:rPr>
                </w:pPr>
              </w:p>
            </w:tc>
          </w:tr>
          <w:tr w:rsidR="00090094" w14:paraId="6DDFF692" w14:textId="77777777" w:rsidTr="00C22187">
            <w:trPr>
              <w:gridAfter w:val="1"/>
              <w:wAfter w:w="4" w:type="pct"/>
              <w:trHeight w:val="21"/>
            </w:trPr>
            <w:tc>
              <w:tcPr>
                <w:tcW w:w="4996" w:type="pct"/>
                <w:gridSpan w:val="8"/>
              </w:tcPr>
              <w:p w14:paraId="06A47317" w14:textId="77777777" w:rsidR="00FB2DE9" w:rsidRPr="00FB2DE9" w:rsidRDefault="00581773" w:rsidP="002D6A8C">
                <w:pPr>
                  <w:pStyle w:val="TableCentered"/>
                  <w:rPr>
                    <w:rStyle w:val="GeneralAviation"/>
                  </w:rPr>
                </w:pPr>
                <w:r w:rsidRPr="00FB2DE9">
                  <w:t>TOPIC ACFTB 2 — PRINCIPLES OF FLIGHT</w:t>
                </w:r>
              </w:p>
            </w:tc>
          </w:tr>
          <w:tr w:rsidR="00090094" w14:paraId="482B86E6" w14:textId="77777777" w:rsidTr="00C22187">
            <w:trPr>
              <w:gridAfter w:val="1"/>
              <w:wAfter w:w="4" w:type="pct"/>
              <w:trHeight w:val="21"/>
            </w:trPr>
            <w:tc>
              <w:tcPr>
                <w:tcW w:w="4996" w:type="pct"/>
                <w:gridSpan w:val="8"/>
                <w:hideMark/>
              </w:tcPr>
              <w:p w14:paraId="4403283D" w14:textId="77777777" w:rsidR="00FB2DE9" w:rsidRPr="007D42B8" w:rsidRDefault="00581773" w:rsidP="002D6A8C">
                <w:pPr>
                  <w:pStyle w:val="TableHead"/>
                  <w:rPr>
                    <w:rStyle w:val="GeneralAviation"/>
                    <w:color w:val="auto"/>
                  </w:rPr>
                </w:pPr>
                <w:r w:rsidRPr="007D42B8">
                  <w:rPr>
                    <w:rStyle w:val="GeneralAviation"/>
                    <w:color w:val="auto"/>
                  </w:rPr>
                  <w:t>Subtopic ACFTB 2.1 — Forces acting on aircraft</w:t>
                </w:r>
              </w:p>
            </w:tc>
          </w:tr>
          <w:tr w:rsidR="00090094" w14:paraId="3898467C" w14:textId="77777777" w:rsidTr="00C22187">
            <w:trPr>
              <w:gridAfter w:val="1"/>
              <w:wAfter w:w="4" w:type="pct"/>
              <w:trHeight w:val="567"/>
            </w:trPr>
            <w:tc>
              <w:tcPr>
                <w:tcW w:w="501" w:type="pct"/>
                <w:hideMark/>
              </w:tcPr>
              <w:p w14:paraId="48E2FE1F" w14:textId="77777777" w:rsidR="00FB2DE9"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473BB990" w14:textId="77777777" w:rsidR="00FB2DE9" w:rsidRPr="007D42B8" w:rsidRDefault="00581773" w:rsidP="002D6A8C">
                <w:pPr>
                  <w:pStyle w:val="TableNormal0"/>
                  <w:rPr>
                    <w:rStyle w:val="GeneralAviation"/>
                    <w:color w:val="auto"/>
                  </w:rPr>
                </w:pPr>
                <w:r w:rsidRPr="007D42B8">
                  <w:rPr>
                    <w:rStyle w:val="GeneralAviation"/>
                    <w:color w:val="auto"/>
                  </w:rPr>
                  <w:t xml:space="preserve">2.1.1 </w:t>
                </w:r>
              </w:p>
            </w:tc>
            <w:tc>
              <w:tcPr>
                <w:tcW w:w="2121" w:type="pct"/>
                <w:gridSpan w:val="5"/>
                <w:hideMark/>
              </w:tcPr>
              <w:p w14:paraId="594A9C08" w14:textId="77777777" w:rsidR="00FB2DE9" w:rsidRPr="007D42B8" w:rsidRDefault="00581773" w:rsidP="002D6A8C">
                <w:pPr>
                  <w:pStyle w:val="TableNormal0"/>
                  <w:rPr>
                    <w:rStyle w:val="GeneralAviation"/>
                    <w:color w:val="auto"/>
                  </w:rPr>
                </w:pPr>
                <w:r w:rsidRPr="007D42B8">
                  <w:rPr>
                    <w:rStyle w:val="GeneralAviation"/>
                    <w:color w:val="auto"/>
                  </w:rPr>
                  <w:t>Explain the forces acting on an aircraft in flight and their interaction.</w:t>
                </w:r>
              </w:p>
            </w:tc>
            <w:tc>
              <w:tcPr>
                <w:tcW w:w="190" w:type="pct"/>
                <w:hideMark/>
              </w:tcPr>
              <w:p w14:paraId="1E50CD21"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hideMark/>
              </w:tcPr>
              <w:p w14:paraId="1CDA25E2" w14:textId="77777777" w:rsidR="00FB2DE9" w:rsidRPr="007D42B8" w:rsidRDefault="00581773" w:rsidP="000338B2">
                <w:pPr>
                  <w:pStyle w:val="EssentialTraining"/>
                  <w:rPr>
                    <w:rStyle w:val="GeneralAviation"/>
                    <w:color w:val="auto"/>
                  </w:rPr>
                </w:pPr>
                <w:r w:rsidRPr="007D42B8">
                  <w:rPr>
                    <w:rStyle w:val="GeneralAviation"/>
                    <w:color w:val="auto"/>
                  </w:rPr>
                  <w:t>Lift, thrust, drag, weight during level flight</w:t>
                </w:r>
              </w:p>
              <w:p w14:paraId="77EC2019" w14:textId="77777777" w:rsidR="00FB2DE9" w:rsidRPr="007D42B8" w:rsidRDefault="00581773" w:rsidP="000338B2">
                <w:pPr>
                  <w:rPr>
                    <w:rStyle w:val="GeneralAviation"/>
                    <w:i/>
                    <w:iCs/>
                    <w:color w:val="auto"/>
                  </w:rPr>
                </w:pPr>
                <w:r w:rsidRPr="007D42B8">
                  <w:rPr>
                    <w:rStyle w:val="GeneralAviation"/>
                    <w:i/>
                    <w:iCs/>
                    <w:color w:val="auto"/>
                  </w:rPr>
                  <w:t>Optional content: during climb, descent, turn</w:t>
                </w:r>
              </w:p>
            </w:tc>
          </w:tr>
          <w:tr w:rsidR="00090094" w14:paraId="09383354" w14:textId="77777777" w:rsidTr="00C22187">
            <w:trPr>
              <w:gridAfter w:val="1"/>
              <w:wAfter w:w="4" w:type="pct"/>
              <w:trHeight w:val="567"/>
            </w:trPr>
            <w:tc>
              <w:tcPr>
                <w:tcW w:w="501" w:type="pct"/>
                <w:hideMark/>
              </w:tcPr>
              <w:p w14:paraId="44D4D000" w14:textId="77777777" w:rsidR="00FB2DE9"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333C5862" w14:textId="77777777" w:rsidR="00FB2DE9" w:rsidRPr="007D42B8" w:rsidRDefault="00581773" w:rsidP="002D6A8C">
                <w:pPr>
                  <w:pStyle w:val="TableNormal0"/>
                  <w:rPr>
                    <w:rStyle w:val="GeneralAviation"/>
                    <w:color w:val="auto"/>
                  </w:rPr>
                </w:pPr>
                <w:r w:rsidRPr="007D42B8">
                  <w:rPr>
                    <w:rStyle w:val="GeneralAviation"/>
                    <w:color w:val="auto"/>
                  </w:rPr>
                  <w:t xml:space="preserve">2.1.2 </w:t>
                </w:r>
              </w:p>
            </w:tc>
            <w:tc>
              <w:tcPr>
                <w:tcW w:w="2121" w:type="pct"/>
                <w:gridSpan w:val="5"/>
                <w:hideMark/>
              </w:tcPr>
              <w:p w14:paraId="2D176CE9" w14:textId="77777777" w:rsidR="00FB2DE9" w:rsidRPr="007D42B8" w:rsidRDefault="00581773" w:rsidP="002D6A8C">
                <w:pPr>
                  <w:pStyle w:val="TableNormal0"/>
                  <w:rPr>
                    <w:rStyle w:val="GeneralAviation"/>
                    <w:color w:val="auto"/>
                  </w:rPr>
                </w:pPr>
                <w:r w:rsidRPr="007D42B8">
                  <w:rPr>
                    <w:rStyle w:val="GeneralAviation"/>
                    <w:color w:val="auto"/>
                  </w:rPr>
                  <w:t>Explain causes and effects of wake turbulence.</w:t>
                </w:r>
              </w:p>
            </w:tc>
            <w:tc>
              <w:tcPr>
                <w:tcW w:w="190" w:type="pct"/>
                <w:hideMark/>
              </w:tcPr>
              <w:p w14:paraId="76BA0128"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hideMark/>
              </w:tcPr>
              <w:p w14:paraId="58CB458E" w14:textId="77777777" w:rsidR="00FB2DE9" w:rsidRPr="007D42B8" w:rsidRDefault="00581773" w:rsidP="000338B2">
                <w:pPr>
                  <w:pStyle w:val="EssentialTraining"/>
                  <w:rPr>
                    <w:rStyle w:val="GeneralAviation"/>
                    <w:color w:val="auto"/>
                  </w:rPr>
                </w:pPr>
                <w:r w:rsidRPr="007D42B8">
                  <w:rPr>
                    <w:rStyle w:val="GeneralAviation"/>
                    <w:color w:val="auto"/>
                  </w:rPr>
                  <w:t xml:space="preserve">Induced drag </w:t>
                </w:r>
              </w:p>
            </w:tc>
          </w:tr>
          <w:tr w:rsidR="00090094" w14:paraId="7BCE9424" w14:textId="77777777" w:rsidTr="00C22187">
            <w:trPr>
              <w:gridAfter w:val="1"/>
              <w:wAfter w:w="4" w:type="pct"/>
              <w:trHeight w:val="21"/>
            </w:trPr>
            <w:tc>
              <w:tcPr>
                <w:tcW w:w="4996" w:type="pct"/>
                <w:gridSpan w:val="8"/>
                <w:hideMark/>
              </w:tcPr>
              <w:p w14:paraId="4C15CFB8" w14:textId="77777777" w:rsidR="00FB2DE9" w:rsidRPr="007D42B8" w:rsidRDefault="00581773" w:rsidP="002D6A8C">
                <w:pPr>
                  <w:pStyle w:val="TableHead"/>
                  <w:rPr>
                    <w:rStyle w:val="GeneralAviation"/>
                    <w:color w:val="auto"/>
                  </w:rPr>
                </w:pPr>
                <w:r w:rsidRPr="007D42B8">
                  <w:rPr>
                    <w:rStyle w:val="GeneralAviation"/>
                    <w:color w:val="auto"/>
                  </w:rPr>
                  <w:t>Subtopic ACFTB 2.2 — Structural components and control of an aircraft</w:t>
                </w:r>
              </w:p>
            </w:tc>
          </w:tr>
          <w:tr w:rsidR="00090094" w14:paraId="042E4F8E" w14:textId="77777777" w:rsidTr="00C22187">
            <w:trPr>
              <w:gridAfter w:val="1"/>
              <w:wAfter w:w="4" w:type="pct"/>
              <w:trHeight w:val="567"/>
            </w:trPr>
            <w:tc>
              <w:tcPr>
                <w:tcW w:w="501" w:type="pct"/>
                <w:hideMark/>
              </w:tcPr>
              <w:p w14:paraId="3F16222A" w14:textId="77777777" w:rsidR="00FB2DE9"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4F296D1D" w14:textId="77777777" w:rsidR="00FB2DE9" w:rsidRPr="007D42B8" w:rsidRDefault="00581773" w:rsidP="002D6A8C">
                <w:pPr>
                  <w:pStyle w:val="TableNormal0"/>
                  <w:rPr>
                    <w:rStyle w:val="GeneralAviation"/>
                    <w:color w:val="auto"/>
                  </w:rPr>
                </w:pPr>
                <w:r w:rsidRPr="007D42B8">
                  <w:rPr>
                    <w:rStyle w:val="GeneralAviation"/>
                    <w:color w:val="auto"/>
                  </w:rPr>
                  <w:t xml:space="preserve">2.2.1 </w:t>
                </w:r>
              </w:p>
            </w:tc>
            <w:tc>
              <w:tcPr>
                <w:tcW w:w="2121" w:type="pct"/>
                <w:gridSpan w:val="5"/>
                <w:hideMark/>
              </w:tcPr>
              <w:p w14:paraId="034BD2CC" w14:textId="77777777" w:rsidR="00FB2DE9" w:rsidRPr="007D42B8" w:rsidRDefault="00581773" w:rsidP="002D6A8C">
                <w:pPr>
                  <w:pStyle w:val="TableNormal0"/>
                  <w:rPr>
                    <w:rStyle w:val="GeneralAviation"/>
                    <w:color w:val="auto"/>
                  </w:rPr>
                </w:pPr>
                <w:r w:rsidRPr="007D42B8">
                  <w:rPr>
                    <w:rStyle w:val="GeneralAviation"/>
                    <w:color w:val="auto"/>
                  </w:rPr>
                  <w:t>Describe the main structural components of an aircraft.</w:t>
                </w:r>
              </w:p>
            </w:tc>
            <w:tc>
              <w:tcPr>
                <w:tcW w:w="190" w:type="pct"/>
                <w:hideMark/>
              </w:tcPr>
              <w:p w14:paraId="0EE286BF"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hideMark/>
              </w:tcPr>
              <w:p w14:paraId="23580E6E" w14:textId="77777777" w:rsidR="00FB2DE9" w:rsidRPr="007D42B8" w:rsidRDefault="00581773" w:rsidP="000338B2">
                <w:pPr>
                  <w:pStyle w:val="EssentialTraining"/>
                  <w:rPr>
                    <w:rStyle w:val="GeneralAviation"/>
                    <w:color w:val="auto"/>
                  </w:rPr>
                </w:pPr>
                <w:r w:rsidRPr="007D42B8">
                  <w:rPr>
                    <w:rStyle w:val="GeneralAviation"/>
                    <w:color w:val="auto"/>
                  </w:rPr>
                  <w:t>Rotary and fixed wing, tail plane, fuselage, flap, aileron, elevator, rudder, landing gear</w:t>
                </w:r>
              </w:p>
            </w:tc>
          </w:tr>
          <w:tr w:rsidR="00090094" w14:paraId="562A8EED" w14:textId="77777777" w:rsidTr="00C22187">
            <w:trPr>
              <w:gridAfter w:val="1"/>
              <w:wAfter w:w="4" w:type="pct"/>
              <w:trHeight w:val="567"/>
            </w:trPr>
            <w:tc>
              <w:tcPr>
                <w:tcW w:w="501" w:type="pct"/>
                <w:hideMark/>
              </w:tcPr>
              <w:p w14:paraId="7FAEB9E6" w14:textId="77777777" w:rsidR="00FB2DE9"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6D1E990C" w14:textId="77777777" w:rsidR="00FB2DE9" w:rsidRPr="007D42B8" w:rsidRDefault="00581773" w:rsidP="002D6A8C">
                <w:pPr>
                  <w:pStyle w:val="TableNormal0"/>
                  <w:rPr>
                    <w:rStyle w:val="GeneralAviation"/>
                    <w:color w:val="auto"/>
                  </w:rPr>
                </w:pPr>
                <w:r w:rsidRPr="007D42B8">
                  <w:rPr>
                    <w:rStyle w:val="GeneralAviation"/>
                    <w:color w:val="auto"/>
                  </w:rPr>
                  <w:t xml:space="preserve">2.2.2 </w:t>
                </w:r>
              </w:p>
            </w:tc>
            <w:tc>
              <w:tcPr>
                <w:tcW w:w="2121" w:type="pct"/>
                <w:gridSpan w:val="5"/>
                <w:hideMark/>
              </w:tcPr>
              <w:p w14:paraId="49E26229" w14:textId="77777777" w:rsidR="00FB2DE9" w:rsidRPr="007D42B8" w:rsidRDefault="00581773" w:rsidP="002D6A8C">
                <w:pPr>
                  <w:pStyle w:val="TableNormal0"/>
                  <w:rPr>
                    <w:rStyle w:val="GeneralAviation"/>
                    <w:color w:val="auto"/>
                  </w:rPr>
                </w:pPr>
                <w:r w:rsidRPr="007D42B8">
                  <w:rPr>
                    <w:rStyle w:val="GeneralAviation"/>
                    <w:color w:val="auto"/>
                  </w:rPr>
                  <w:t>Explain how the pilot controls the movements of an aircraft.</w:t>
                </w:r>
              </w:p>
            </w:tc>
            <w:tc>
              <w:tcPr>
                <w:tcW w:w="190" w:type="pct"/>
                <w:hideMark/>
              </w:tcPr>
              <w:p w14:paraId="0CDCA207"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hideMark/>
              </w:tcPr>
              <w:p w14:paraId="0740A5F0" w14:textId="77777777" w:rsidR="00FB2DE9" w:rsidRPr="007D42B8" w:rsidRDefault="00581773" w:rsidP="000338B2">
                <w:pPr>
                  <w:pStyle w:val="EssentialTraining"/>
                  <w:rPr>
                    <w:rStyle w:val="GeneralAviation"/>
                    <w:color w:val="auto"/>
                  </w:rPr>
                </w:pPr>
                <w:r w:rsidRPr="007D42B8">
                  <w:rPr>
                    <w:rStyle w:val="GeneralAviation"/>
                    <w:color w:val="auto"/>
                  </w:rPr>
                  <w:t>Rudder, aileron, elevator, throttle, rotary wing controls</w:t>
                </w:r>
              </w:p>
            </w:tc>
          </w:tr>
          <w:tr w:rsidR="00090094" w14:paraId="5000C197" w14:textId="77777777" w:rsidTr="00C22187">
            <w:trPr>
              <w:gridAfter w:val="1"/>
              <w:wAfter w:w="4" w:type="pct"/>
              <w:trHeight w:val="567"/>
            </w:trPr>
            <w:tc>
              <w:tcPr>
                <w:tcW w:w="501" w:type="pct"/>
                <w:hideMark/>
              </w:tcPr>
              <w:p w14:paraId="39B9F06A" w14:textId="77777777" w:rsidR="00FB2DE9"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2D48F5F0" w14:textId="77777777" w:rsidR="00FB2DE9" w:rsidRPr="007D42B8" w:rsidRDefault="00581773" w:rsidP="002D6A8C">
                <w:pPr>
                  <w:pStyle w:val="TableNormal0"/>
                  <w:rPr>
                    <w:rStyle w:val="GeneralAviation"/>
                    <w:color w:val="auto"/>
                  </w:rPr>
                </w:pPr>
                <w:r w:rsidRPr="007D42B8">
                  <w:rPr>
                    <w:rStyle w:val="GeneralAviation"/>
                    <w:color w:val="auto"/>
                  </w:rPr>
                  <w:t xml:space="preserve">2.2.3 </w:t>
                </w:r>
              </w:p>
            </w:tc>
            <w:tc>
              <w:tcPr>
                <w:tcW w:w="2121" w:type="pct"/>
                <w:gridSpan w:val="5"/>
                <w:hideMark/>
              </w:tcPr>
              <w:p w14:paraId="630FD373" w14:textId="77777777" w:rsidR="00FB2DE9" w:rsidRPr="007D42B8" w:rsidRDefault="00581773" w:rsidP="002D6A8C">
                <w:pPr>
                  <w:pStyle w:val="TableNormal0"/>
                  <w:rPr>
                    <w:rStyle w:val="GeneralAviation"/>
                    <w:color w:val="auto"/>
                  </w:rPr>
                </w:pPr>
                <w:r w:rsidRPr="007D42B8">
                  <w:rPr>
                    <w:rStyle w:val="GeneralAviation"/>
                    <w:color w:val="auto"/>
                  </w:rPr>
                  <w:t>Explain the factors affecting aircraft stability.</w:t>
                </w:r>
              </w:p>
            </w:tc>
            <w:tc>
              <w:tcPr>
                <w:tcW w:w="190" w:type="pct"/>
                <w:hideMark/>
              </w:tcPr>
              <w:p w14:paraId="712FC5C1"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hideMark/>
              </w:tcPr>
              <w:p w14:paraId="50C27B4B" w14:textId="77777777" w:rsidR="00FB2DE9" w:rsidRPr="007D42B8" w:rsidRDefault="00FB2DE9" w:rsidP="002D6A8C">
                <w:pPr>
                  <w:pStyle w:val="TableNormal0"/>
                  <w:rPr>
                    <w:rStyle w:val="GeneralAviation"/>
                    <w:color w:val="auto"/>
                  </w:rPr>
                </w:pPr>
              </w:p>
            </w:tc>
          </w:tr>
          <w:tr w:rsidR="00090094" w14:paraId="4087D0FC" w14:textId="77777777" w:rsidTr="00C22187">
            <w:trPr>
              <w:gridAfter w:val="1"/>
              <w:wAfter w:w="4" w:type="pct"/>
              <w:trHeight w:val="567"/>
            </w:trPr>
            <w:tc>
              <w:tcPr>
                <w:tcW w:w="501" w:type="pct"/>
              </w:tcPr>
              <w:p w14:paraId="480F936C" w14:textId="77777777" w:rsidR="00FB2DE9" w:rsidRPr="007D42B8" w:rsidRDefault="00581773" w:rsidP="002D6A8C">
                <w:pPr>
                  <w:pStyle w:val="TableNormal0"/>
                  <w:rPr>
                    <w:rStyle w:val="GeneralAviation"/>
                    <w:color w:val="auto"/>
                  </w:rPr>
                </w:pPr>
                <w:r w:rsidRPr="007D42B8">
                  <w:rPr>
                    <w:rStyle w:val="GeneralAviation"/>
                    <w:color w:val="auto"/>
                  </w:rPr>
                  <w:t>BASIC ACFTB 2.2.4</w:t>
                </w:r>
              </w:p>
            </w:tc>
            <w:tc>
              <w:tcPr>
                <w:tcW w:w="2121" w:type="pct"/>
                <w:gridSpan w:val="5"/>
              </w:tcPr>
              <w:p w14:paraId="189780B6" w14:textId="77777777" w:rsidR="00FB2DE9" w:rsidRPr="007D42B8" w:rsidRDefault="00581773" w:rsidP="002D6A8C">
                <w:pPr>
                  <w:pStyle w:val="TableNormal0"/>
                  <w:rPr>
                    <w:rStyle w:val="GeneralAviation"/>
                    <w:color w:val="auto"/>
                  </w:rPr>
                </w:pPr>
                <w:r w:rsidRPr="007D42B8">
                  <w:rPr>
                    <w:rStyle w:val="GeneralAviation"/>
                    <w:color w:val="auto"/>
                  </w:rPr>
                  <w:t>List aircraft design features reducing induced drag.</w:t>
                </w:r>
              </w:p>
            </w:tc>
            <w:tc>
              <w:tcPr>
                <w:tcW w:w="190" w:type="pct"/>
              </w:tcPr>
              <w:p w14:paraId="07317DDE" w14:textId="77777777" w:rsidR="00FB2DE9" w:rsidRPr="007D42B8" w:rsidRDefault="00581773" w:rsidP="002D6A8C">
                <w:pPr>
                  <w:pStyle w:val="TableNormal0"/>
                  <w:rPr>
                    <w:rStyle w:val="GeneralAviation"/>
                    <w:color w:val="auto"/>
                  </w:rPr>
                </w:pPr>
                <w:r w:rsidRPr="007D42B8">
                  <w:rPr>
                    <w:rStyle w:val="GeneralAviation"/>
                    <w:color w:val="auto"/>
                  </w:rPr>
                  <w:t>1</w:t>
                </w:r>
              </w:p>
            </w:tc>
            <w:tc>
              <w:tcPr>
                <w:tcW w:w="2184" w:type="pct"/>
              </w:tcPr>
              <w:p w14:paraId="10B66686" w14:textId="77777777" w:rsidR="00FB2DE9" w:rsidRPr="007D42B8" w:rsidRDefault="00581773" w:rsidP="002D6A8C">
                <w:pPr>
                  <w:pStyle w:val="TableNormal0"/>
                  <w:rPr>
                    <w:rStyle w:val="GeneralAviation"/>
                    <w:i/>
                    <w:iCs/>
                    <w:color w:val="auto"/>
                  </w:rPr>
                </w:pPr>
                <w:r w:rsidRPr="007D42B8">
                  <w:rPr>
                    <w:rStyle w:val="GeneralAviation"/>
                    <w:i/>
                    <w:iCs/>
                    <w:color w:val="auto"/>
                  </w:rPr>
                  <w:t>Optional content: winglet, tip tanks, reducing wing incidence, aspect ratio, etc.</w:t>
                </w:r>
              </w:p>
            </w:tc>
          </w:tr>
          <w:tr w:rsidR="00090094" w14:paraId="3AB7143E" w14:textId="77777777" w:rsidTr="00C22187">
            <w:trPr>
              <w:gridAfter w:val="1"/>
              <w:wAfter w:w="4" w:type="pct"/>
              <w:trHeight w:val="1567"/>
            </w:trPr>
            <w:tc>
              <w:tcPr>
                <w:tcW w:w="501" w:type="pct"/>
              </w:tcPr>
              <w:p w14:paraId="35693721" w14:textId="77777777" w:rsidR="00FB2DE9" w:rsidRPr="007D42B8" w:rsidRDefault="00581773" w:rsidP="002D6A8C">
                <w:pPr>
                  <w:pStyle w:val="TableNormal0"/>
                  <w:rPr>
                    <w:rStyle w:val="GeneralAviation"/>
                    <w:color w:val="auto"/>
                  </w:rPr>
                </w:pPr>
                <w:r w:rsidRPr="007D42B8">
                  <w:rPr>
                    <w:rStyle w:val="GeneralAviation"/>
                    <w:color w:val="auto"/>
                  </w:rPr>
                  <w:t>BASIC ACFTB 2.2.5</w:t>
                </w:r>
              </w:p>
            </w:tc>
            <w:tc>
              <w:tcPr>
                <w:tcW w:w="2121" w:type="pct"/>
                <w:gridSpan w:val="5"/>
              </w:tcPr>
              <w:p w14:paraId="2074AFD4" w14:textId="77777777" w:rsidR="00FB2DE9" w:rsidRDefault="00581773" w:rsidP="002D6A8C">
                <w:pPr>
                  <w:pStyle w:val="TableNormal0"/>
                  <w:rPr>
                    <w:rStyle w:val="GeneralAviation"/>
                    <w:color w:val="auto"/>
                  </w:rPr>
                </w:pPr>
                <w:r w:rsidRPr="007D42B8">
                  <w:rPr>
                    <w:rStyle w:val="GeneralAviation"/>
                    <w:color w:val="auto"/>
                  </w:rPr>
                  <w:t>Explain aircraft lights and their functions.</w:t>
                </w:r>
              </w:p>
              <w:p w14:paraId="378A0C64" w14:textId="77777777" w:rsidR="007D42B8" w:rsidRDefault="007D42B8" w:rsidP="002D6A8C">
                <w:pPr>
                  <w:pStyle w:val="TableNormal0"/>
                  <w:rPr>
                    <w:rStyle w:val="GeneralAviation"/>
                    <w:color w:val="auto"/>
                  </w:rPr>
                </w:pPr>
              </w:p>
              <w:p w14:paraId="460A30E5" w14:textId="77777777" w:rsidR="007D42B8" w:rsidRDefault="007D42B8" w:rsidP="002D6A8C">
                <w:pPr>
                  <w:pStyle w:val="TableNormal0"/>
                  <w:rPr>
                    <w:rStyle w:val="GeneralAviation"/>
                    <w:color w:val="auto"/>
                  </w:rPr>
                </w:pPr>
              </w:p>
              <w:p w14:paraId="10028F7F" w14:textId="77777777" w:rsidR="007D42B8" w:rsidRDefault="007D42B8" w:rsidP="002D6A8C">
                <w:pPr>
                  <w:pStyle w:val="TableNormal0"/>
                  <w:rPr>
                    <w:rStyle w:val="GeneralAviation"/>
                    <w:color w:val="auto"/>
                  </w:rPr>
                </w:pPr>
              </w:p>
              <w:p w14:paraId="4D47A77E" w14:textId="77777777" w:rsidR="007D42B8" w:rsidRDefault="007D42B8" w:rsidP="002D6A8C">
                <w:pPr>
                  <w:pStyle w:val="TableNormal0"/>
                  <w:rPr>
                    <w:rStyle w:val="GeneralAviation"/>
                    <w:color w:val="auto"/>
                  </w:rPr>
                </w:pPr>
              </w:p>
              <w:p w14:paraId="50F17AFE" w14:textId="77777777" w:rsidR="007D42B8" w:rsidRPr="007D42B8" w:rsidRDefault="007D42B8" w:rsidP="002D6A8C">
                <w:pPr>
                  <w:pStyle w:val="TableNormal0"/>
                  <w:rPr>
                    <w:rStyle w:val="GeneralAviation"/>
                    <w:color w:val="auto"/>
                  </w:rPr>
                </w:pPr>
              </w:p>
            </w:tc>
            <w:tc>
              <w:tcPr>
                <w:tcW w:w="190" w:type="pct"/>
              </w:tcPr>
              <w:p w14:paraId="5B084387"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tcPr>
              <w:p w14:paraId="67138967" w14:textId="77777777" w:rsidR="00FB2DE9" w:rsidRPr="007D42B8" w:rsidRDefault="00356D49" w:rsidP="00C22187">
                <w:pPr>
                  <w:pStyle w:val="EssentialTraining"/>
                  <w:rPr>
                    <w:rStyle w:val="GeneralAviation"/>
                    <w:color w:val="auto"/>
                  </w:rPr>
                </w:pPr>
                <w:r w:rsidRPr="007D42B8">
                  <w:rPr>
                    <w:rStyle w:val="GeneralAviation"/>
                    <w:color w:val="auto"/>
                  </w:rPr>
                  <w:t>Government of the Republic of Armenia Decision N 821-N of June 2, 2022</w:t>
                </w:r>
                <w:r w:rsidR="00581773" w:rsidRPr="007D42B8">
                  <w:rPr>
                    <w:rStyle w:val="GeneralAviation"/>
                    <w:color w:val="auto"/>
                  </w:rPr>
                  <w:t>, ICAO Annex 6</w:t>
                </w:r>
              </w:p>
              <w:p w14:paraId="738B1BD1" w14:textId="77777777" w:rsidR="00FB2DE9" w:rsidRPr="007D42B8" w:rsidRDefault="00581773" w:rsidP="00C22187">
                <w:pPr>
                  <w:pStyle w:val="TableNormal0"/>
                  <w:rPr>
                    <w:rStyle w:val="GeneralAviation"/>
                    <w:i/>
                    <w:iCs/>
                    <w:color w:val="auto"/>
                  </w:rPr>
                </w:pPr>
                <w:r w:rsidRPr="007D42B8">
                  <w:rPr>
                    <w:rStyle w:val="GeneralAviation"/>
                    <w:i/>
                    <w:iCs/>
                    <w:color w:val="auto"/>
                  </w:rPr>
                  <w:t>Optional content: position lights, anti-collision lights, taxi lights, navigation lights, stroboscopic lights, landing lights</w:t>
                </w:r>
              </w:p>
            </w:tc>
          </w:tr>
          <w:tr w:rsidR="00090094" w14:paraId="6865A775" w14:textId="77777777" w:rsidTr="00C22187">
            <w:trPr>
              <w:gridAfter w:val="1"/>
              <w:wAfter w:w="4" w:type="pct"/>
              <w:trHeight w:val="21"/>
            </w:trPr>
            <w:tc>
              <w:tcPr>
                <w:tcW w:w="4996" w:type="pct"/>
                <w:gridSpan w:val="8"/>
                <w:hideMark/>
              </w:tcPr>
              <w:p w14:paraId="1C9056FB" w14:textId="77777777" w:rsidR="00FB2DE9" w:rsidRPr="007D42B8" w:rsidRDefault="00581773" w:rsidP="002D6A8C">
                <w:pPr>
                  <w:pStyle w:val="TableHead"/>
                  <w:rPr>
                    <w:rStyle w:val="GeneralAviation"/>
                    <w:color w:val="auto"/>
                  </w:rPr>
                </w:pPr>
                <w:r w:rsidRPr="007D42B8">
                  <w:rPr>
                    <w:rStyle w:val="GeneralAviation"/>
                    <w:color w:val="auto"/>
                  </w:rPr>
                  <w:t>Subtopic ACFTB 2.3 — Flight envelope</w:t>
                </w:r>
              </w:p>
            </w:tc>
          </w:tr>
          <w:tr w:rsidR="00090094" w14:paraId="583DD3FF" w14:textId="77777777" w:rsidTr="00C22187">
            <w:trPr>
              <w:gridAfter w:val="1"/>
              <w:wAfter w:w="4" w:type="pct"/>
              <w:trHeight w:val="567"/>
            </w:trPr>
            <w:tc>
              <w:tcPr>
                <w:tcW w:w="501" w:type="pct"/>
                <w:hideMark/>
              </w:tcPr>
              <w:p w14:paraId="1ED63043" w14:textId="77777777" w:rsidR="00FB2DE9" w:rsidRPr="007D42B8" w:rsidRDefault="00581773" w:rsidP="002D6A8C">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1A063E61" w14:textId="77777777" w:rsidR="00FB2DE9" w:rsidRPr="007D42B8" w:rsidRDefault="00581773" w:rsidP="002D6A8C">
                <w:pPr>
                  <w:pStyle w:val="TableNormal0"/>
                  <w:rPr>
                    <w:rStyle w:val="GeneralAviation"/>
                    <w:color w:val="auto"/>
                  </w:rPr>
                </w:pPr>
                <w:r w:rsidRPr="007D42B8">
                  <w:rPr>
                    <w:rStyle w:val="GeneralAviation"/>
                    <w:color w:val="auto"/>
                  </w:rPr>
                  <w:t xml:space="preserve">2.3.1 </w:t>
                </w:r>
              </w:p>
            </w:tc>
            <w:tc>
              <w:tcPr>
                <w:tcW w:w="2121" w:type="pct"/>
                <w:gridSpan w:val="5"/>
                <w:hideMark/>
              </w:tcPr>
              <w:p w14:paraId="7C93C003" w14:textId="77777777" w:rsidR="00FB2DE9" w:rsidRDefault="00581773" w:rsidP="002D6A8C">
                <w:pPr>
                  <w:pStyle w:val="TableNormal0"/>
                  <w:rPr>
                    <w:rStyle w:val="GeneralAviation"/>
                    <w:color w:val="auto"/>
                  </w:rPr>
                </w:pPr>
                <w:r w:rsidRPr="007D42B8">
                  <w:rPr>
                    <w:rStyle w:val="GeneralAviation"/>
                    <w:color w:val="auto"/>
                  </w:rPr>
                  <w:t>Characterise the critical factors which affect aircraft performance.</w:t>
                </w:r>
              </w:p>
              <w:p w14:paraId="4B3A3CCF" w14:textId="77777777" w:rsidR="001F6581" w:rsidRDefault="001F6581" w:rsidP="002D6A8C">
                <w:pPr>
                  <w:pStyle w:val="TableNormal0"/>
                  <w:rPr>
                    <w:rStyle w:val="GeneralAviation"/>
                    <w:color w:val="auto"/>
                  </w:rPr>
                </w:pPr>
              </w:p>
              <w:p w14:paraId="143BA5A5" w14:textId="77777777" w:rsidR="001F6581" w:rsidRDefault="001F6581" w:rsidP="002D6A8C">
                <w:pPr>
                  <w:pStyle w:val="TableNormal0"/>
                  <w:rPr>
                    <w:rStyle w:val="GeneralAviation"/>
                    <w:color w:val="auto"/>
                  </w:rPr>
                </w:pPr>
              </w:p>
              <w:p w14:paraId="4F4E799E" w14:textId="77777777" w:rsidR="001F6581" w:rsidRDefault="001F6581" w:rsidP="002D6A8C">
                <w:pPr>
                  <w:pStyle w:val="TableNormal0"/>
                  <w:rPr>
                    <w:rStyle w:val="GeneralAviation"/>
                    <w:color w:val="auto"/>
                  </w:rPr>
                </w:pPr>
              </w:p>
              <w:p w14:paraId="109C719A" w14:textId="77777777" w:rsidR="001F6581" w:rsidRPr="007D42B8" w:rsidRDefault="001F6581" w:rsidP="002D6A8C">
                <w:pPr>
                  <w:pStyle w:val="TableNormal0"/>
                  <w:rPr>
                    <w:rStyle w:val="GeneralAviation"/>
                    <w:color w:val="auto"/>
                  </w:rPr>
                </w:pPr>
              </w:p>
            </w:tc>
            <w:tc>
              <w:tcPr>
                <w:tcW w:w="190" w:type="pct"/>
                <w:hideMark/>
              </w:tcPr>
              <w:p w14:paraId="5CBED432" w14:textId="77777777" w:rsidR="00FB2DE9" w:rsidRPr="007D42B8" w:rsidRDefault="00581773" w:rsidP="002D6A8C">
                <w:pPr>
                  <w:pStyle w:val="TableNormal0"/>
                  <w:rPr>
                    <w:rStyle w:val="GeneralAviation"/>
                    <w:color w:val="auto"/>
                  </w:rPr>
                </w:pPr>
                <w:r w:rsidRPr="007D42B8">
                  <w:rPr>
                    <w:rStyle w:val="GeneralAviation"/>
                    <w:color w:val="auto"/>
                  </w:rPr>
                  <w:t>2</w:t>
                </w:r>
              </w:p>
            </w:tc>
            <w:tc>
              <w:tcPr>
                <w:tcW w:w="2184" w:type="pct"/>
                <w:hideMark/>
              </w:tcPr>
              <w:p w14:paraId="1FDF654C" w14:textId="77777777" w:rsidR="00FB2DE9" w:rsidRPr="007D42B8" w:rsidRDefault="00581773" w:rsidP="000338B2">
                <w:pPr>
                  <w:pStyle w:val="EssentialTraining"/>
                  <w:rPr>
                    <w:rStyle w:val="GeneralAviation"/>
                    <w:color w:val="auto"/>
                  </w:rPr>
                </w:pPr>
                <w:r w:rsidRPr="007D42B8">
                  <w:rPr>
                    <w:rStyle w:val="GeneralAviation"/>
                    <w:color w:val="auto"/>
                  </w:rPr>
                  <w:t>Maximum speeds, minimum and stall speeds, ceiling, critical angle of attack, maximum ROC</w:t>
                </w:r>
              </w:p>
            </w:tc>
          </w:tr>
          <w:tr w:rsidR="00090094" w14:paraId="6F34A8C3" w14:textId="77777777" w:rsidTr="00C22187">
            <w:trPr>
              <w:gridAfter w:val="1"/>
              <w:wAfter w:w="4" w:type="pct"/>
              <w:trHeight w:val="114"/>
            </w:trPr>
            <w:tc>
              <w:tcPr>
                <w:tcW w:w="4996" w:type="pct"/>
                <w:gridSpan w:val="8"/>
              </w:tcPr>
              <w:p w14:paraId="56FAD11A" w14:textId="77777777" w:rsidR="00FB2DE9" w:rsidRPr="00FB2DE9" w:rsidRDefault="00581773" w:rsidP="00E531B6">
                <w:pPr>
                  <w:pStyle w:val="TableCentered"/>
                  <w:rPr>
                    <w:rStyle w:val="GeneralAviation"/>
                  </w:rPr>
                </w:pPr>
                <w:r w:rsidRPr="00FB2DE9">
                  <w:lastRenderedPageBreak/>
                  <w:t>TOPIC ACFTB 3 — AIRCRAFT CATEGORIES</w:t>
                </w:r>
              </w:p>
            </w:tc>
          </w:tr>
          <w:tr w:rsidR="00090094" w14:paraId="41EB4667" w14:textId="77777777" w:rsidTr="00C22187">
            <w:trPr>
              <w:gridAfter w:val="1"/>
              <w:wAfter w:w="4" w:type="pct"/>
              <w:trHeight w:val="21"/>
            </w:trPr>
            <w:tc>
              <w:tcPr>
                <w:tcW w:w="4996" w:type="pct"/>
                <w:gridSpan w:val="8"/>
                <w:hideMark/>
              </w:tcPr>
              <w:p w14:paraId="523B2445" w14:textId="77777777" w:rsidR="00FB2DE9" w:rsidRPr="007D42B8" w:rsidRDefault="00581773" w:rsidP="00E531B6">
                <w:pPr>
                  <w:pStyle w:val="TableHead"/>
                  <w:rPr>
                    <w:rStyle w:val="GeneralAviation"/>
                    <w:color w:val="auto"/>
                  </w:rPr>
                </w:pPr>
                <w:r w:rsidRPr="007D42B8">
                  <w:rPr>
                    <w:rStyle w:val="GeneralAviation"/>
                    <w:color w:val="auto"/>
                  </w:rPr>
                  <w:t>Subtopic ACFTB 3.1 — Aircraft categories</w:t>
                </w:r>
              </w:p>
            </w:tc>
          </w:tr>
          <w:tr w:rsidR="00090094" w14:paraId="113C9646" w14:textId="77777777" w:rsidTr="00C22187">
            <w:trPr>
              <w:gridAfter w:val="1"/>
              <w:wAfter w:w="4" w:type="pct"/>
              <w:trHeight w:val="567"/>
            </w:trPr>
            <w:tc>
              <w:tcPr>
                <w:tcW w:w="508" w:type="pct"/>
                <w:gridSpan w:val="2"/>
                <w:hideMark/>
              </w:tcPr>
              <w:p w14:paraId="79F8C75D" w14:textId="77777777" w:rsidR="00FB2DE9" w:rsidRPr="007D42B8" w:rsidRDefault="00581773" w:rsidP="00E531B6">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580534D8" w14:textId="77777777" w:rsidR="00FB2DE9" w:rsidRPr="007D42B8" w:rsidRDefault="00581773" w:rsidP="00E531B6">
                <w:pPr>
                  <w:pStyle w:val="TableNormal0"/>
                  <w:rPr>
                    <w:rStyle w:val="GeneralAviation"/>
                    <w:color w:val="auto"/>
                  </w:rPr>
                </w:pPr>
                <w:r w:rsidRPr="007D42B8">
                  <w:rPr>
                    <w:rStyle w:val="GeneralAviation"/>
                    <w:color w:val="auto"/>
                  </w:rPr>
                  <w:t xml:space="preserve">3.1.1 </w:t>
                </w:r>
              </w:p>
            </w:tc>
            <w:tc>
              <w:tcPr>
                <w:tcW w:w="2114" w:type="pct"/>
                <w:gridSpan w:val="4"/>
                <w:hideMark/>
              </w:tcPr>
              <w:p w14:paraId="5AC91843" w14:textId="77777777" w:rsidR="00FB2DE9" w:rsidRPr="007D42B8" w:rsidRDefault="00581773" w:rsidP="00E531B6">
                <w:pPr>
                  <w:pStyle w:val="TableNormal0"/>
                  <w:rPr>
                    <w:rStyle w:val="GeneralAviation"/>
                    <w:color w:val="auto"/>
                  </w:rPr>
                </w:pPr>
                <w:r w:rsidRPr="007D42B8">
                  <w:rPr>
                    <w:rStyle w:val="GeneralAviation"/>
                    <w:color w:val="auto"/>
                  </w:rPr>
                  <w:t>List the different categories of aircraft.</w:t>
                </w:r>
              </w:p>
            </w:tc>
            <w:tc>
              <w:tcPr>
                <w:tcW w:w="190" w:type="pct"/>
                <w:hideMark/>
              </w:tcPr>
              <w:p w14:paraId="6FB49B5A" w14:textId="77777777" w:rsidR="00FB2DE9" w:rsidRPr="007D42B8" w:rsidRDefault="00581773" w:rsidP="00E531B6">
                <w:pPr>
                  <w:pStyle w:val="TableNormal0"/>
                  <w:rPr>
                    <w:rStyle w:val="GeneralAviation"/>
                    <w:color w:val="auto"/>
                  </w:rPr>
                </w:pPr>
                <w:r w:rsidRPr="007D42B8">
                  <w:rPr>
                    <w:rStyle w:val="GeneralAviation"/>
                    <w:color w:val="auto"/>
                  </w:rPr>
                  <w:t>1</w:t>
                </w:r>
              </w:p>
            </w:tc>
            <w:tc>
              <w:tcPr>
                <w:tcW w:w="2184" w:type="pct"/>
                <w:hideMark/>
              </w:tcPr>
              <w:p w14:paraId="7EB8C3CD" w14:textId="77777777" w:rsidR="00FB2DE9" w:rsidRPr="007D42B8" w:rsidRDefault="00581773" w:rsidP="000338B2">
                <w:pPr>
                  <w:pStyle w:val="EssentialTraining"/>
                  <w:rPr>
                    <w:rStyle w:val="GeneralAviation"/>
                    <w:color w:val="auto"/>
                  </w:rPr>
                </w:pPr>
                <w:r w:rsidRPr="007D42B8">
                  <w:rPr>
                    <w:rStyle w:val="GeneralAviation"/>
                    <w:color w:val="auto"/>
                  </w:rPr>
                  <w:t>Fixed wing, rotary wing, balloon, glider, RPAS</w:t>
                </w:r>
              </w:p>
            </w:tc>
          </w:tr>
          <w:tr w:rsidR="00090094" w14:paraId="0FBE5AF5" w14:textId="77777777" w:rsidTr="00C22187">
            <w:trPr>
              <w:gridAfter w:val="1"/>
              <w:wAfter w:w="4" w:type="pct"/>
              <w:trHeight w:val="21"/>
            </w:trPr>
            <w:tc>
              <w:tcPr>
                <w:tcW w:w="4996" w:type="pct"/>
                <w:gridSpan w:val="8"/>
                <w:hideMark/>
              </w:tcPr>
              <w:p w14:paraId="5C5DA636" w14:textId="77777777" w:rsidR="00FB2DE9" w:rsidRPr="007D42B8" w:rsidRDefault="00581773" w:rsidP="00E531B6">
                <w:pPr>
                  <w:pStyle w:val="TableHead"/>
                  <w:keepNext/>
                  <w:rPr>
                    <w:rStyle w:val="GeneralAviation"/>
                    <w:color w:val="auto"/>
                  </w:rPr>
                </w:pPr>
                <w:r w:rsidRPr="007D42B8">
                  <w:rPr>
                    <w:rStyle w:val="GeneralAviation"/>
                    <w:color w:val="auto"/>
                  </w:rPr>
                  <w:t>Subtopic ACFTB 3.2 — Wake turbulence categories</w:t>
                </w:r>
              </w:p>
            </w:tc>
          </w:tr>
          <w:tr w:rsidR="00090094" w14:paraId="6F7EC35B" w14:textId="77777777" w:rsidTr="00C22187">
            <w:trPr>
              <w:gridAfter w:val="1"/>
              <w:wAfter w:w="4" w:type="pct"/>
              <w:trHeight w:val="567"/>
            </w:trPr>
            <w:tc>
              <w:tcPr>
                <w:tcW w:w="508" w:type="pct"/>
                <w:gridSpan w:val="2"/>
                <w:hideMark/>
              </w:tcPr>
              <w:p w14:paraId="14B42DB7" w14:textId="77777777" w:rsidR="00FB2DE9" w:rsidRPr="007D42B8" w:rsidRDefault="00581773" w:rsidP="00E531B6">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5F4A8E9C" w14:textId="77777777" w:rsidR="00FB2DE9" w:rsidRPr="007D42B8" w:rsidRDefault="00581773" w:rsidP="00E531B6">
                <w:pPr>
                  <w:pStyle w:val="TableNormal0"/>
                  <w:rPr>
                    <w:rStyle w:val="GeneralAviation"/>
                    <w:color w:val="auto"/>
                  </w:rPr>
                </w:pPr>
                <w:r w:rsidRPr="007D42B8">
                  <w:rPr>
                    <w:rStyle w:val="GeneralAviation"/>
                    <w:color w:val="auto"/>
                  </w:rPr>
                  <w:t xml:space="preserve">3.2.1 </w:t>
                </w:r>
              </w:p>
            </w:tc>
            <w:tc>
              <w:tcPr>
                <w:tcW w:w="2114" w:type="pct"/>
                <w:gridSpan w:val="4"/>
                <w:hideMark/>
              </w:tcPr>
              <w:p w14:paraId="4A4DDB4D" w14:textId="77777777" w:rsidR="00FB2DE9" w:rsidRPr="007D42B8" w:rsidRDefault="00581773" w:rsidP="00E531B6">
                <w:pPr>
                  <w:pStyle w:val="TableNormal0"/>
                  <w:rPr>
                    <w:rStyle w:val="GeneralAviation"/>
                    <w:color w:val="auto"/>
                  </w:rPr>
                </w:pPr>
                <w:r w:rsidRPr="007D42B8">
                  <w:rPr>
                    <w:rStyle w:val="GeneralAviation"/>
                    <w:color w:val="auto"/>
                  </w:rPr>
                  <w:t>List the wake turbulence categories.</w:t>
                </w:r>
              </w:p>
            </w:tc>
            <w:tc>
              <w:tcPr>
                <w:tcW w:w="190" w:type="pct"/>
                <w:hideMark/>
              </w:tcPr>
              <w:p w14:paraId="27E2F0A4" w14:textId="77777777" w:rsidR="00FB2DE9" w:rsidRPr="007D42B8" w:rsidRDefault="00581773" w:rsidP="00E531B6">
                <w:pPr>
                  <w:pStyle w:val="TableNormal0"/>
                  <w:rPr>
                    <w:rStyle w:val="GeneralAviation"/>
                    <w:color w:val="auto"/>
                  </w:rPr>
                </w:pPr>
                <w:r w:rsidRPr="007D42B8">
                  <w:rPr>
                    <w:rStyle w:val="GeneralAviation"/>
                    <w:color w:val="auto"/>
                  </w:rPr>
                  <w:t>1</w:t>
                </w:r>
              </w:p>
            </w:tc>
            <w:tc>
              <w:tcPr>
                <w:tcW w:w="2184" w:type="pct"/>
                <w:hideMark/>
              </w:tcPr>
              <w:p w14:paraId="48368AFC" w14:textId="77777777" w:rsidR="00FB2DE9" w:rsidRPr="007D42B8" w:rsidRDefault="00356D49" w:rsidP="000338B2">
                <w:pPr>
                  <w:pStyle w:val="EssentialTraining"/>
                  <w:rPr>
                    <w:rStyle w:val="GeneralAviation"/>
                    <w:color w:val="auto"/>
                  </w:rPr>
                </w:pPr>
                <w:r w:rsidRPr="007D42B8">
                  <w:rPr>
                    <w:rStyle w:val="GeneralAviation"/>
                    <w:color w:val="auto"/>
                  </w:rPr>
                  <w:t>Government of the Republic of Armenia Decision N 2054-L of December 7, 2023</w:t>
                </w:r>
              </w:p>
            </w:tc>
          </w:tr>
          <w:tr w:rsidR="00090094" w14:paraId="0215D4E3" w14:textId="77777777" w:rsidTr="00C22187">
            <w:trPr>
              <w:gridAfter w:val="1"/>
              <w:wAfter w:w="4" w:type="pct"/>
              <w:trHeight w:val="155"/>
            </w:trPr>
            <w:tc>
              <w:tcPr>
                <w:tcW w:w="4996" w:type="pct"/>
                <w:gridSpan w:val="8"/>
                <w:hideMark/>
              </w:tcPr>
              <w:p w14:paraId="6D1963C8" w14:textId="77777777" w:rsidR="00FB2DE9" w:rsidRPr="007D42B8" w:rsidRDefault="00581773" w:rsidP="00E531B6">
                <w:pPr>
                  <w:pStyle w:val="TableHead"/>
                  <w:rPr>
                    <w:rStyle w:val="GeneralAviation"/>
                    <w:color w:val="auto"/>
                  </w:rPr>
                </w:pPr>
                <w:r w:rsidRPr="007D42B8">
                  <w:rPr>
                    <w:rStyle w:val="GeneralAviation"/>
                    <w:color w:val="auto"/>
                  </w:rPr>
                  <w:t>Subtopic ACFTB 3.3 — ICAO approach categories</w:t>
                </w:r>
              </w:p>
            </w:tc>
          </w:tr>
          <w:tr w:rsidR="00090094" w14:paraId="47E26E48" w14:textId="77777777" w:rsidTr="00C22187">
            <w:trPr>
              <w:gridAfter w:val="1"/>
              <w:wAfter w:w="4" w:type="pct"/>
              <w:trHeight w:val="567"/>
            </w:trPr>
            <w:tc>
              <w:tcPr>
                <w:tcW w:w="508" w:type="pct"/>
                <w:gridSpan w:val="2"/>
                <w:hideMark/>
              </w:tcPr>
              <w:p w14:paraId="1A94CB3B" w14:textId="77777777" w:rsidR="00FB2DE9" w:rsidRPr="007D42B8" w:rsidRDefault="00581773" w:rsidP="00E531B6">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594543D7" w14:textId="77777777" w:rsidR="00FB2DE9" w:rsidRPr="007D42B8" w:rsidRDefault="00581773" w:rsidP="00E531B6">
                <w:pPr>
                  <w:pStyle w:val="TableNormal0"/>
                  <w:rPr>
                    <w:rStyle w:val="GeneralAviation"/>
                    <w:color w:val="auto"/>
                  </w:rPr>
                </w:pPr>
                <w:r w:rsidRPr="007D42B8">
                  <w:rPr>
                    <w:rStyle w:val="GeneralAviation"/>
                    <w:color w:val="auto"/>
                  </w:rPr>
                  <w:t xml:space="preserve">3.3.1 </w:t>
                </w:r>
              </w:p>
            </w:tc>
            <w:tc>
              <w:tcPr>
                <w:tcW w:w="2114" w:type="pct"/>
                <w:gridSpan w:val="4"/>
                <w:hideMark/>
              </w:tcPr>
              <w:p w14:paraId="514882CB" w14:textId="77777777" w:rsidR="00FB2DE9" w:rsidRPr="007D42B8" w:rsidRDefault="00581773" w:rsidP="00E531B6">
                <w:pPr>
                  <w:pStyle w:val="TableNormal0"/>
                  <w:rPr>
                    <w:rStyle w:val="GeneralAviation"/>
                    <w:color w:val="auto"/>
                  </w:rPr>
                </w:pPr>
                <w:r w:rsidRPr="007D42B8">
                  <w:rPr>
                    <w:rStyle w:val="GeneralAviation"/>
                    <w:color w:val="auto"/>
                  </w:rPr>
                  <w:t>List the ICAO approach categories.</w:t>
                </w:r>
              </w:p>
            </w:tc>
            <w:tc>
              <w:tcPr>
                <w:tcW w:w="190" w:type="pct"/>
                <w:hideMark/>
              </w:tcPr>
              <w:p w14:paraId="65CE90F7" w14:textId="77777777" w:rsidR="00FB2DE9" w:rsidRPr="007D42B8" w:rsidRDefault="00581773" w:rsidP="00E531B6">
                <w:pPr>
                  <w:pStyle w:val="TableNormal0"/>
                  <w:rPr>
                    <w:rStyle w:val="GeneralAviation"/>
                    <w:color w:val="auto"/>
                  </w:rPr>
                </w:pPr>
                <w:r w:rsidRPr="007D42B8">
                  <w:rPr>
                    <w:rStyle w:val="GeneralAviation"/>
                    <w:color w:val="auto"/>
                  </w:rPr>
                  <w:t>1</w:t>
                </w:r>
              </w:p>
            </w:tc>
            <w:tc>
              <w:tcPr>
                <w:tcW w:w="2184" w:type="pct"/>
                <w:hideMark/>
              </w:tcPr>
              <w:p w14:paraId="409C5129" w14:textId="77777777" w:rsidR="00FB2DE9" w:rsidRPr="007D42B8" w:rsidRDefault="00581773" w:rsidP="000338B2">
                <w:pPr>
                  <w:pStyle w:val="EssentialTraining"/>
                  <w:rPr>
                    <w:rStyle w:val="GeneralAviation"/>
                    <w:color w:val="auto"/>
                  </w:rPr>
                </w:pPr>
                <w:r w:rsidRPr="007D42B8">
                  <w:rPr>
                    <w:rStyle w:val="GeneralAviation"/>
                    <w:color w:val="auto"/>
                  </w:rPr>
                  <w:t>ICAO Doc 8168</w:t>
                </w:r>
              </w:p>
            </w:tc>
          </w:tr>
          <w:tr w:rsidR="00090094" w14:paraId="22C2FFC5" w14:textId="77777777" w:rsidTr="00C22187">
            <w:trPr>
              <w:gridAfter w:val="1"/>
              <w:wAfter w:w="4" w:type="pct"/>
              <w:trHeight w:val="21"/>
            </w:trPr>
            <w:tc>
              <w:tcPr>
                <w:tcW w:w="4996" w:type="pct"/>
                <w:gridSpan w:val="8"/>
                <w:hideMark/>
              </w:tcPr>
              <w:p w14:paraId="54AD9892" w14:textId="77777777" w:rsidR="00FB2DE9" w:rsidRPr="007D42B8" w:rsidRDefault="00581773" w:rsidP="00E531B6">
                <w:pPr>
                  <w:pStyle w:val="TableHead"/>
                  <w:rPr>
                    <w:rStyle w:val="GeneralAviation"/>
                    <w:color w:val="auto"/>
                  </w:rPr>
                </w:pPr>
                <w:r w:rsidRPr="007D42B8">
                  <w:rPr>
                    <w:rStyle w:val="GeneralAviation"/>
                    <w:color w:val="auto"/>
                  </w:rPr>
                  <w:t xml:space="preserve">Subtopic ACFTB 3.4 — Environmental categories </w:t>
                </w:r>
              </w:p>
            </w:tc>
          </w:tr>
          <w:tr w:rsidR="00090094" w14:paraId="5536C127" w14:textId="77777777" w:rsidTr="00C22187">
            <w:trPr>
              <w:gridAfter w:val="1"/>
              <w:wAfter w:w="4" w:type="pct"/>
              <w:trHeight w:val="567"/>
            </w:trPr>
            <w:tc>
              <w:tcPr>
                <w:tcW w:w="508" w:type="pct"/>
                <w:gridSpan w:val="2"/>
              </w:tcPr>
              <w:p w14:paraId="2DDADD2B" w14:textId="77777777" w:rsidR="00FB2DE9" w:rsidRPr="007D42B8" w:rsidRDefault="00581773" w:rsidP="00E531B6">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406381BA" w14:textId="77777777" w:rsidR="00FB2DE9" w:rsidRPr="007D42B8" w:rsidRDefault="00581773" w:rsidP="00E531B6">
                <w:pPr>
                  <w:pStyle w:val="TableNormal0"/>
                  <w:rPr>
                    <w:rStyle w:val="GeneralAviation"/>
                    <w:color w:val="auto"/>
                  </w:rPr>
                </w:pPr>
                <w:r w:rsidRPr="007D42B8">
                  <w:rPr>
                    <w:rStyle w:val="GeneralAviation"/>
                    <w:color w:val="auto"/>
                  </w:rPr>
                  <w:t>3.4.1</w:t>
                </w:r>
              </w:p>
            </w:tc>
            <w:tc>
              <w:tcPr>
                <w:tcW w:w="2114" w:type="pct"/>
                <w:gridSpan w:val="4"/>
              </w:tcPr>
              <w:p w14:paraId="4474A4DF" w14:textId="77777777" w:rsidR="00FB2DE9" w:rsidRPr="007D42B8" w:rsidRDefault="00581773" w:rsidP="00E531B6">
                <w:pPr>
                  <w:pStyle w:val="TableNormal0"/>
                  <w:rPr>
                    <w:rStyle w:val="GeneralAviation"/>
                    <w:color w:val="auto"/>
                  </w:rPr>
                </w:pPr>
                <w:r w:rsidRPr="007D42B8">
                  <w:rPr>
                    <w:rStyle w:val="GeneralAviation"/>
                    <w:color w:val="auto"/>
                  </w:rPr>
                  <w:t>List the ICAO noise classification.</w:t>
                </w:r>
              </w:p>
            </w:tc>
            <w:tc>
              <w:tcPr>
                <w:tcW w:w="190" w:type="pct"/>
              </w:tcPr>
              <w:p w14:paraId="49E5D2DB" w14:textId="77777777" w:rsidR="00FB2DE9" w:rsidRPr="00FB2DE9" w:rsidRDefault="00FB2DE9" w:rsidP="00E531B6">
                <w:pPr>
                  <w:pStyle w:val="TableNormal0"/>
                  <w:rPr>
                    <w:rStyle w:val="GeneralAviation"/>
                  </w:rPr>
                </w:pPr>
              </w:p>
            </w:tc>
            <w:tc>
              <w:tcPr>
                <w:tcW w:w="2184" w:type="pct"/>
              </w:tcPr>
              <w:p w14:paraId="10D6FF37" w14:textId="77777777" w:rsidR="00FB2DE9" w:rsidRPr="007D42B8" w:rsidRDefault="00581773" w:rsidP="000338B2">
                <w:pPr>
                  <w:pStyle w:val="EssentialTraining"/>
                  <w:rPr>
                    <w:rStyle w:val="GeneralAviation"/>
                    <w:color w:val="auto"/>
                  </w:rPr>
                </w:pPr>
                <w:r w:rsidRPr="007D42B8">
                  <w:rPr>
                    <w:rStyle w:val="GeneralAviation"/>
                    <w:color w:val="auto"/>
                  </w:rPr>
                  <w:t>ICAO Annex 16</w:t>
                </w:r>
              </w:p>
              <w:p w14:paraId="2309AAC9" w14:textId="77777777" w:rsidR="00FB2DE9" w:rsidRPr="007D42B8" w:rsidRDefault="00581773" w:rsidP="00E531B6">
                <w:pPr>
                  <w:pStyle w:val="TableNormal0"/>
                  <w:rPr>
                    <w:rStyle w:val="GeneralAviation"/>
                    <w:i/>
                    <w:iCs/>
                    <w:color w:val="auto"/>
                  </w:rPr>
                </w:pPr>
                <w:r w:rsidRPr="007D42B8">
                  <w:rPr>
                    <w:rStyle w:val="GeneralAviation"/>
                    <w:i/>
                    <w:iCs/>
                    <w:color w:val="auto"/>
                  </w:rPr>
                  <w:t>Optional content</w:t>
                </w:r>
              </w:p>
              <w:p w14:paraId="44E9B7A3" w14:textId="77777777" w:rsidR="00FB2DE9" w:rsidRPr="00B96D33" w:rsidRDefault="00581773" w:rsidP="00E531B6">
                <w:pPr>
                  <w:pStyle w:val="TableNormal0"/>
                  <w:rPr>
                    <w:rStyle w:val="Hyperlink"/>
                    <w:i/>
                    <w:iCs/>
                  </w:rPr>
                </w:pPr>
                <w:hyperlink r:id="rId41" w:history="1">
                  <w:r w:rsidRPr="00B96D33">
                    <w:rPr>
                      <w:rStyle w:val="Hyperlink"/>
                      <w:i/>
                      <w:iCs/>
                    </w:rPr>
                    <w:t>https://www.easa.europa.eu/eaer/topics/technology-and-design/aircraft-noise</w:t>
                  </w:r>
                </w:hyperlink>
                <w:r w:rsidRPr="00B96D33">
                  <w:rPr>
                    <w:rStyle w:val="Hyperlink"/>
                    <w:i/>
                    <w:iCs/>
                  </w:rPr>
                  <w:t xml:space="preserve">  </w:t>
                </w:r>
              </w:p>
            </w:tc>
          </w:tr>
          <w:tr w:rsidR="00090094" w14:paraId="0E3C492E" w14:textId="77777777" w:rsidTr="00C22187">
            <w:trPr>
              <w:gridAfter w:val="1"/>
              <w:wAfter w:w="4" w:type="pct"/>
              <w:trHeight w:val="92"/>
            </w:trPr>
            <w:tc>
              <w:tcPr>
                <w:tcW w:w="4996" w:type="pct"/>
                <w:gridSpan w:val="8"/>
              </w:tcPr>
              <w:p w14:paraId="309CE650" w14:textId="77777777" w:rsidR="00135BA1" w:rsidRPr="00891ECC" w:rsidRDefault="00581773" w:rsidP="00891ECC">
                <w:pPr>
                  <w:pStyle w:val="TableCentered"/>
                  <w:rPr>
                    <w:rStyle w:val="Bold"/>
                  </w:rPr>
                </w:pPr>
                <w:r w:rsidRPr="00891ECC">
                  <w:rPr>
                    <w:rStyle w:val="Bold"/>
                    <w:b w:val="0"/>
                  </w:rPr>
                  <w:t>TOPIC ACFTB 4 — AIRCRAFT DATA</w:t>
                </w:r>
              </w:p>
            </w:tc>
          </w:tr>
          <w:tr w:rsidR="00090094" w14:paraId="035245B4" w14:textId="77777777" w:rsidTr="00C22187">
            <w:trPr>
              <w:gridAfter w:val="1"/>
              <w:wAfter w:w="4" w:type="pct"/>
              <w:trHeight w:val="21"/>
            </w:trPr>
            <w:tc>
              <w:tcPr>
                <w:tcW w:w="4996" w:type="pct"/>
                <w:gridSpan w:val="8"/>
                <w:hideMark/>
              </w:tcPr>
              <w:p w14:paraId="39D03371" w14:textId="77777777" w:rsidR="00135BA1" w:rsidRPr="00667041" w:rsidRDefault="00581773" w:rsidP="00891ECC">
                <w:pPr>
                  <w:pStyle w:val="TableHead"/>
                </w:pPr>
                <w:r w:rsidRPr="00667041">
                  <w:t>Subtopic ACFTB 4.1 — Recognition</w:t>
                </w:r>
              </w:p>
            </w:tc>
          </w:tr>
          <w:tr w:rsidR="00090094" w14:paraId="601BC1C5" w14:textId="77777777" w:rsidTr="00C22187">
            <w:trPr>
              <w:gridAfter w:val="1"/>
              <w:wAfter w:w="4" w:type="pct"/>
              <w:trHeight w:val="567"/>
            </w:trPr>
            <w:tc>
              <w:tcPr>
                <w:tcW w:w="508" w:type="pct"/>
                <w:gridSpan w:val="2"/>
                <w:hideMark/>
              </w:tcPr>
              <w:p w14:paraId="0648C118" w14:textId="77777777" w:rsidR="00135BA1" w:rsidRPr="00667041" w:rsidRDefault="00581773" w:rsidP="00FF4C57">
                <w:pPr>
                  <w:pStyle w:val="TableNormal0"/>
                </w:pPr>
                <w:r w:rsidRPr="00667041">
                  <w:t>BASIC</w:t>
                </w:r>
                <w:r w:rsidRPr="00667041">
                  <w:br/>
                  <w:t>ACFTB</w:t>
                </w:r>
              </w:p>
              <w:p w14:paraId="302459C3" w14:textId="77777777" w:rsidR="00135BA1" w:rsidRPr="00667041" w:rsidRDefault="00581773" w:rsidP="00FF4C57">
                <w:pPr>
                  <w:pStyle w:val="TableNormal0"/>
                </w:pPr>
                <w:r w:rsidRPr="00667041">
                  <w:t xml:space="preserve">4.1.1 </w:t>
                </w:r>
              </w:p>
            </w:tc>
            <w:tc>
              <w:tcPr>
                <w:tcW w:w="2114" w:type="pct"/>
                <w:gridSpan w:val="4"/>
                <w:hideMark/>
              </w:tcPr>
              <w:p w14:paraId="7D946678" w14:textId="77777777" w:rsidR="00135BA1" w:rsidRPr="00667041" w:rsidRDefault="00581773" w:rsidP="00FF4C57">
                <w:pPr>
                  <w:pStyle w:val="TableNormal0"/>
                </w:pPr>
                <w:r w:rsidRPr="00667041">
                  <w:t>Recognise the most commonly used aircraft.</w:t>
                </w:r>
              </w:p>
            </w:tc>
            <w:tc>
              <w:tcPr>
                <w:tcW w:w="190" w:type="pct"/>
                <w:hideMark/>
              </w:tcPr>
              <w:p w14:paraId="412BF5FA" w14:textId="77777777" w:rsidR="00135BA1" w:rsidRPr="00667041" w:rsidRDefault="00581773" w:rsidP="00FF4C57">
                <w:pPr>
                  <w:pStyle w:val="TableNormal0"/>
                </w:pPr>
                <w:r w:rsidRPr="00667041">
                  <w:t>1</w:t>
                </w:r>
              </w:p>
            </w:tc>
            <w:tc>
              <w:tcPr>
                <w:tcW w:w="2184" w:type="pct"/>
                <w:hideMark/>
              </w:tcPr>
              <w:p w14:paraId="4E885B1A" w14:textId="77777777" w:rsidR="00135BA1" w:rsidRPr="00667041" w:rsidRDefault="00135BA1" w:rsidP="00FF4C57">
                <w:pPr>
                  <w:pStyle w:val="TableNormal0"/>
                </w:pPr>
              </w:p>
            </w:tc>
          </w:tr>
          <w:tr w:rsidR="00090094" w14:paraId="387D5573" w14:textId="77777777" w:rsidTr="00C22187">
            <w:trPr>
              <w:gridAfter w:val="1"/>
              <w:wAfter w:w="4" w:type="pct"/>
              <w:trHeight w:val="21"/>
            </w:trPr>
            <w:tc>
              <w:tcPr>
                <w:tcW w:w="4996" w:type="pct"/>
                <w:gridSpan w:val="8"/>
                <w:hideMark/>
              </w:tcPr>
              <w:p w14:paraId="23E58DCA" w14:textId="77777777" w:rsidR="00135BA1" w:rsidRPr="00667041" w:rsidRDefault="00581773" w:rsidP="00891ECC">
                <w:pPr>
                  <w:pStyle w:val="TableHead"/>
                </w:pPr>
                <w:r w:rsidRPr="00667041">
                  <w:t>Subtopic ACFTB 4.2 — Performance data</w:t>
                </w:r>
              </w:p>
            </w:tc>
          </w:tr>
          <w:tr w:rsidR="00090094" w14:paraId="7F5C3018" w14:textId="77777777" w:rsidTr="00C22187">
            <w:trPr>
              <w:gridAfter w:val="1"/>
              <w:wAfter w:w="4" w:type="pct"/>
              <w:trHeight w:val="567"/>
            </w:trPr>
            <w:tc>
              <w:tcPr>
                <w:tcW w:w="508" w:type="pct"/>
                <w:gridSpan w:val="2"/>
                <w:hideMark/>
              </w:tcPr>
              <w:p w14:paraId="3B43F92A" w14:textId="77777777" w:rsidR="00135BA1" w:rsidRPr="00667041" w:rsidRDefault="00581773" w:rsidP="00FF4C57">
                <w:pPr>
                  <w:pStyle w:val="TableNormal0"/>
                </w:pPr>
                <w:r w:rsidRPr="00667041">
                  <w:t>BASIC</w:t>
                </w:r>
                <w:r w:rsidRPr="00667041">
                  <w:br/>
                  <w:t>ACFTB</w:t>
                </w:r>
              </w:p>
              <w:p w14:paraId="39BA98AD" w14:textId="77777777" w:rsidR="00135BA1" w:rsidRPr="00667041" w:rsidRDefault="00581773" w:rsidP="00FF4C57">
                <w:pPr>
                  <w:pStyle w:val="TableNormal0"/>
                </w:pPr>
                <w:r w:rsidRPr="00667041">
                  <w:t xml:space="preserve">4.2.1 </w:t>
                </w:r>
              </w:p>
            </w:tc>
            <w:tc>
              <w:tcPr>
                <w:tcW w:w="2114" w:type="pct"/>
                <w:gridSpan w:val="4"/>
                <w:hideMark/>
              </w:tcPr>
              <w:p w14:paraId="467FE536" w14:textId="77777777" w:rsidR="00135BA1" w:rsidRPr="00667041" w:rsidRDefault="00581773" w:rsidP="00FF4C57">
                <w:pPr>
                  <w:pStyle w:val="TableNormal0"/>
                </w:pPr>
                <w:r w:rsidRPr="00667041">
                  <w:t>State the ICAO aircraft type designators and categories for the most commonly used aircraft.</w:t>
                </w:r>
              </w:p>
            </w:tc>
            <w:tc>
              <w:tcPr>
                <w:tcW w:w="190" w:type="pct"/>
                <w:hideMark/>
              </w:tcPr>
              <w:p w14:paraId="33892395" w14:textId="77777777" w:rsidR="00135BA1" w:rsidRPr="00667041" w:rsidRDefault="00581773" w:rsidP="00FF4C57">
                <w:pPr>
                  <w:pStyle w:val="TableNormal0"/>
                </w:pPr>
                <w:r w:rsidRPr="00667041">
                  <w:t>1</w:t>
                </w:r>
              </w:p>
            </w:tc>
            <w:tc>
              <w:tcPr>
                <w:tcW w:w="2184" w:type="pct"/>
                <w:hideMark/>
              </w:tcPr>
              <w:p w14:paraId="2F26D23D" w14:textId="77777777" w:rsidR="00135BA1" w:rsidRPr="00707034" w:rsidRDefault="00581773" w:rsidP="00707034">
                <w:pPr>
                  <w:pStyle w:val="EssentialTraining"/>
                </w:pPr>
                <w:r w:rsidRPr="00707034">
                  <w:t>Type designators, approach and wake turbulence categories</w:t>
                </w:r>
              </w:p>
            </w:tc>
          </w:tr>
          <w:tr w:rsidR="00090094" w14:paraId="261B7658" w14:textId="77777777" w:rsidTr="00C22187">
            <w:trPr>
              <w:gridAfter w:val="1"/>
              <w:wAfter w:w="4" w:type="pct"/>
              <w:trHeight w:val="567"/>
            </w:trPr>
            <w:tc>
              <w:tcPr>
                <w:tcW w:w="508" w:type="pct"/>
                <w:gridSpan w:val="2"/>
                <w:hideMark/>
              </w:tcPr>
              <w:p w14:paraId="0EAE02EE" w14:textId="77777777" w:rsidR="00135BA1" w:rsidRPr="00667041" w:rsidRDefault="00581773" w:rsidP="00FF4C57">
                <w:pPr>
                  <w:pStyle w:val="TableNormal0"/>
                </w:pPr>
                <w:r w:rsidRPr="00667041">
                  <w:t>BASIC</w:t>
                </w:r>
                <w:r w:rsidRPr="00667041">
                  <w:br/>
                  <w:t>ACFTB</w:t>
                </w:r>
              </w:p>
              <w:p w14:paraId="44B321D4" w14:textId="77777777" w:rsidR="00135BA1" w:rsidRPr="00667041" w:rsidRDefault="00581773" w:rsidP="00FF4C57">
                <w:pPr>
                  <w:pStyle w:val="TableNormal0"/>
                </w:pPr>
                <w:r w:rsidRPr="00667041">
                  <w:t xml:space="preserve">4.2.2 </w:t>
                </w:r>
              </w:p>
            </w:tc>
            <w:tc>
              <w:tcPr>
                <w:tcW w:w="2114" w:type="pct"/>
                <w:gridSpan w:val="4"/>
                <w:hideMark/>
              </w:tcPr>
              <w:p w14:paraId="272592CA" w14:textId="77777777" w:rsidR="00135BA1" w:rsidRPr="00667041" w:rsidRDefault="00581773" w:rsidP="00FF4C57">
                <w:pPr>
                  <w:pStyle w:val="TableNormal0"/>
                </w:pPr>
                <w:r w:rsidRPr="00667041">
                  <w:t>State the standard average performance data of the most commonly used aircraft.</w:t>
                </w:r>
              </w:p>
            </w:tc>
            <w:tc>
              <w:tcPr>
                <w:tcW w:w="190" w:type="pct"/>
                <w:hideMark/>
              </w:tcPr>
              <w:p w14:paraId="677D21E0" w14:textId="77777777" w:rsidR="00135BA1" w:rsidRPr="00667041" w:rsidRDefault="00581773" w:rsidP="00FF4C57">
                <w:pPr>
                  <w:pStyle w:val="TableNormal0"/>
                </w:pPr>
                <w:r w:rsidRPr="00667041">
                  <w:t>1</w:t>
                </w:r>
              </w:p>
            </w:tc>
            <w:tc>
              <w:tcPr>
                <w:tcW w:w="2184" w:type="pct"/>
                <w:hideMark/>
              </w:tcPr>
              <w:p w14:paraId="46898E0D" w14:textId="77777777" w:rsidR="00135BA1" w:rsidRPr="00707034" w:rsidRDefault="00581773" w:rsidP="00707034">
                <w:pPr>
                  <w:pStyle w:val="EssentialTraining"/>
                </w:pPr>
                <w:r w:rsidRPr="00707034">
                  <w:t>Rate of climb/descent, cruising speed, ceiling</w:t>
                </w:r>
              </w:p>
            </w:tc>
          </w:tr>
          <w:tr w:rsidR="00090094" w14:paraId="0B267313" w14:textId="77777777" w:rsidTr="00C22187">
            <w:trPr>
              <w:trHeight w:val="134"/>
            </w:trPr>
            <w:tc>
              <w:tcPr>
                <w:tcW w:w="5000" w:type="pct"/>
                <w:gridSpan w:val="9"/>
              </w:tcPr>
              <w:p w14:paraId="0697DDD9" w14:textId="77777777" w:rsidR="00FB2DE9" w:rsidRPr="006815CB" w:rsidRDefault="00581773" w:rsidP="003457A4">
                <w:pPr>
                  <w:pStyle w:val="TableCentered"/>
                  <w:rPr>
                    <w:rStyle w:val="GeneralAviation"/>
                  </w:rPr>
                </w:pPr>
                <w:r w:rsidRPr="00B96D33">
                  <w:t>TOPIC ACFTB 5 — AIRCRAFT ENGINES</w:t>
                </w:r>
              </w:p>
            </w:tc>
          </w:tr>
          <w:tr w:rsidR="00090094" w14:paraId="3135CFAD" w14:textId="77777777" w:rsidTr="00C22187">
            <w:trPr>
              <w:trHeight w:val="21"/>
            </w:trPr>
            <w:tc>
              <w:tcPr>
                <w:tcW w:w="5000" w:type="pct"/>
                <w:gridSpan w:val="9"/>
                <w:hideMark/>
              </w:tcPr>
              <w:p w14:paraId="5D195DF1" w14:textId="77777777" w:rsidR="00FB2DE9" w:rsidRPr="007D42B8" w:rsidRDefault="00581773" w:rsidP="003457A4">
                <w:pPr>
                  <w:pStyle w:val="TableHead"/>
                  <w:rPr>
                    <w:rStyle w:val="GeneralAviation"/>
                    <w:color w:val="auto"/>
                  </w:rPr>
                </w:pPr>
                <w:r w:rsidRPr="007D42B8">
                  <w:rPr>
                    <w:rStyle w:val="GeneralAviation"/>
                    <w:color w:val="auto"/>
                  </w:rPr>
                  <w:t>Subtopic ACFTB 5.1 — Piston engines</w:t>
                </w:r>
              </w:p>
            </w:tc>
          </w:tr>
          <w:tr w:rsidR="00090094" w14:paraId="622D81B9" w14:textId="77777777" w:rsidTr="00C22187">
            <w:trPr>
              <w:trHeight w:val="567"/>
            </w:trPr>
            <w:tc>
              <w:tcPr>
                <w:tcW w:w="508" w:type="pct"/>
                <w:gridSpan w:val="2"/>
                <w:hideMark/>
              </w:tcPr>
              <w:p w14:paraId="786CF39D" w14:textId="77777777" w:rsidR="00FB2DE9" w:rsidRPr="007D42B8" w:rsidRDefault="00581773" w:rsidP="003457A4">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06CAD117" w14:textId="77777777" w:rsidR="00FB2DE9" w:rsidRPr="007D42B8" w:rsidRDefault="00581773" w:rsidP="003457A4">
                <w:pPr>
                  <w:pStyle w:val="TableNormal0"/>
                  <w:rPr>
                    <w:rStyle w:val="GeneralAviation"/>
                    <w:color w:val="auto"/>
                  </w:rPr>
                </w:pPr>
                <w:r w:rsidRPr="007D42B8">
                  <w:rPr>
                    <w:rStyle w:val="GeneralAviation"/>
                    <w:color w:val="auto"/>
                  </w:rPr>
                  <w:t xml:space="preserve">5.1.1 </w:t>
                </w:r>
              </w:p>
            </w:tc>
            <w:tc>
              <w:tcPr>
                <w:tcW w:w="2114" w:type="pct"/>
                <w:gridSpan w:val="4"/>
                <w:hideMark/>
              </w:tcPr>
              <w:p w14:paraId="2DC406FE" w14:textId="77777777" w:rsidR="00FB2DE9" w:rsidRPr="007D42B8" w:rsidRDefault="00581773" w:rsidP="003457A4">
                <w:pPr>
                  <w:pStyle w:val="TableNormal0"/>
                  <w:rPr>
                    <w:rStyle w:val="GeneralAviation"/>
                    <w:color w:val="auto"/>
                  </w:rPr>
                </w:pPr>
                <w:r w:rsidRPr="007D42B8">
                  <w:rPr>
                    <w:rStyle w:val="GeneralAviation"/>
                    <w:color w:val="auto"/>
                  </w:rPr>
                  <w:t>Explain the operating principles, advantages and disadvantages of the piston engine and propeller.</w:t>
                </w:r>
              </w:p>
            </w:tc>
            <w:tc>
              <w:tcPr>
                <w:tcW w:w="190" w:type="pct"/>
                <w:hideMark/>
              </w:tcPr>
              <w:p w14:paraId="544D1B7C" w14:textId="77777777" w:rsidR="00FB2DE9" w:rsidRPr="007D42B8" w:rsidRDefault="00581773" w:rsidP="003457A4">
                <w:pPr>
                  <w:pStyle w:val="TableNormal0"/>
                  <w:rPr>
                    <w:rStyle w:val="GeneralAviation"/>
                    <w:color w:val="auto"/>
                  </w:rPr>
                </w:pPr>
                <w:r w:rsidRPr="007D42B8">
                  <w:rPr>
                    <w:rStyle w:val="GeneralAviation"/>
                    <w:color w:val="auto"/>
                  </w:rPr>
                  <w:t>2</w:t>
                </w:r>
              </w:p>
            </w:tc>
            <w:tc>
              <w:tcPr>
                <w:tcW w:w="2188" w:type="pct"/>
                <w:gridSpan w:val="2"/>
                <w:hideMark/>
              </w:tcPr>
              <w:p w14:paraId="2D243C64" w14:textId="77777777" w:rsidR="00FB2DE9" w:rsidRPr="007D42B8" w:rsidRDefault="00581773" w:rsidP="00707034">
                <w:pPr>
                  <w:pStyle w:val="EssentialTraining"/>
                  <w:rPr>
                    <w:rStyle w:val="GeneralAviation"/>
                    <w:color w:val="auto"/>
                  </w:rPr>
                </w:pPr>
                <w:r w:rsidRPr="007D42B8">
                  <w:rPr>
                    <w:rStyle w:val="GeneralAviation"/>
                    <w:color w:val="auto"/>
                  </w:rPr>
                  <w:t>Piston engines, fixed pitch, variable pitch, number of blades</w:t>
                </w:r>
              </w:p>
            </w:tc>
          </w:tr>
          <w:tr w:rsidR="00090094" w14:paraId="6C5E84FA" w14:textId="77777777" w:rsidTr="00C22187">
            <w:trPr>
              <w:trHeight w:val="21"/>
            </w:trPr>
            <w:tc>
              <w:tcPr>
                <w:tcW w:w="5000" w:type="pct"/>
                <w:gridSpan w:val="9"/>
                <w:hideMark/>
              </w:tcPr>
              <w:p w14:paraId="06D6754B" w14:textId="77777777" w:rsidR="00FB2DE9" w:rsidRPr="007D42B8" w:rsidRDefault="00581773" w:rsidP="003457A4">
                <w:pPr>
                  <w:pStyle w:val="TableHead"/>
                  <w:rPr>
                    <w:rStyle w:val="GeneralAviation"/>
                    <w:color w:val="auto"/>
                  </w:rPr>
                </w:pPr>
                <w:r w:rsidRPr="007D42B8">
                  <w:rPr>
                    <w:rStyle w:val="GeneralAviation"/>
                    <w:color w:val="auto"/>
                  </w:rPr>
                  <w:t>Subtopic ACFTB 5.2 — Jet engines</w:t>
                </w:r>
              </w:p>
            </w:tc>
          </w:tr>
          <w:tr w:rsidR="00090094" w14:paraId="58933787" w14:textId="77777777" w:rsidTr="00C22187">
            <w:trPr>
              <w:trHeight w:val="567"/>
            </w:trPr>
            <w:tc>
              <w:tcPr>
                <w:tcW w:w="508" w:type="pct"/>
                <w:gridSpan w:val="2"/>
                <w:hideMark/>
              </w:tcPr>
              <w:p w14:paraId="012056A5" w14:textId="77777777" w:rsidR="00FB2DE9" w:rsidRPr="007D42B8" w:rsidRDefault="00581773" w:rsidP="003457A4">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50A8BA1A" w14:textId="77777777" w:rsidR="00FB2DE9" w:rsidRPr="007D42B8" w:rsidRDefault="00581773" w:rsidP="003457A4">
                <w:pPr>
                  <w:pStyle w:val="TableNormal0"/>
                  <w:rPr>
                    <w:rStyle w:val="GeneralAviation"/>
                    <w:color w:val="auto"/>
                  </w:rPr>
                </w:pPr>
                <w:r w:rsidRPr="007D42B8">
                  <w:rPr>
                    <w:rStyle w:val="GeneralAviation"/>
                    <w:color w:val="auto"/>
                  </w:rPr>
                  <w:t xml:space="preserve">5.2.1 </w:t>
                </w:r>
              </w:p>
            </w:tc>
            <w:tc>
              <w:tcPr>
                <w:tcW w:w="2114" w:type="pct"/>
                <w:gridSpan w:val="4"/>
                <w:hideMark/>
              </w:tcPr>
              <w:p w14:paraId="73F86032" w14:textId="77777777" w:rsidR="00FB2DE9" w:rsidRPr="007D42B8" w:rsidRDefault="00581773" w:rsidP="003457A4">
                <w:pPr>
                  <w:pStyle w:val="TableNormal0"/>
                  <w:rPr>
                    <w:rStyle w:val="GeneralAviation"/>
                    <w:color w:val="auto"/>
                  </w:rPr>
                </w:pPr>
                <w:r w:rsidRPr="007D42B8">
                  <w:rPr>
                    <w:rStyle w:val="GeneralAviation"/>
                    <w:color w:val="auto"/>
                  </w:rPr>
                  <w:t>Explain the operating principles, advantages and disadvantages of the jet engine.</w:t>
                </w:r>
              </w:p>
            </w:tc>
            <w:tc>
              <w:tcPr>
                <w:tcW w:w="190" w:type="pct"/>
                <w:hideMark/>
              </w:tcPr>
              <w:p w14:paraId="1A8F40EC" w14:textId="77777777" w:rsidR="00FB2DE9" w:rsidRPr="007D42B8" w:rsidRDefault="00581773" w:rsidP="003457A4">
                <w:pPr>
                  <w:pStyle w:val="TableNormal0"/>
                  <w:rPr>
                    <w:rStyle w:val="GeneralAviation"/>
                    <w:color w:val="auto"/>
                  </w:rPr>
                </w:pPr>
                <w:r w:rsidRPr="007D42B8">
                  <w:rPr>
                    <w:rStyle w:val="GeneralAviation"/>
                    <w:color w:val="auto"/>
                  </w:rPr>
                  <w:t>2</w:t>
                </w:r>
              </w:p>
            </w:tc>
            <w:tc>
              <w:tcPr>
                <w:tcW w:w="2188" w:type="pct"/>
                <w:gridSpan w:val="2"/>
                <w:hideMark/>
              </w:tcPr>
              <w:p w14:paraId="04BA60CD" w14:textId="77777777" w:rsidR="00FB2DE9" w:rsidRPr="007D42B8" w:rsidRDefault="00FB2DE9" w:rsidP="003457A4">
                <w:pPr>
                  <w:pStyle w:val="TableNormal0"/>
                  <w:rPr>
                    <w:rStyle w:val="GeneralAviation"/>
                    <w:color w:val="auto"/>
                  </w:rPr>
                </w:pPr>
              </w:p>
              <w:p w14:paraId="7D203B63" w14:textId="77777777" w:rsidR="00FB2DE9" w:rsidRPr="007D42B8" w:rsidRDefault="00FB2DE9" w:rsidP="003457A4">
                <w:pPr>
                  <w:pStyle w:val="TableNormal0"/>
                  <w:rPr>
                    <w:rStyle w:val="GeneralAviation"/>
                    <w:color w:val="auto"/>
                  </w:rPr>
                </w:pPr>
              </w:p>
            </w:tc>
          </w:tr>
          <w:tr w:rsidR="00090094" w14:paraId="26CCEF16" w14:textId="77777777" w:rsidTr="00C22187">
            <w:trPr>
              <w:trHeight w:val="567"/>
            </w:trPr>
            <w:tc>
              <w:tcPr>
                <w:tcW w:w="508" w:type="pct"/>
                <w:gridSpan w:val="2"/>
                <w:hideMark/>
              </w:tcPr>
              <w:p w14:paraId="22C62BE8" w14:textId="77777777" w:rsidR="00FB2DE9" w:rsidRPr="007D42B8" w:rsidRDefault="00581773" w:rsidP="003457A4">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278F3268" w14:textId="77777777" w:rsidR="00FB2DE9" w:rsidRPr="007D42B8" w:rsidRDefault="00581773" w:rsidP="003457A4">
                <w:pPr>
                  <w:pStyle w:val="TableNormal0"/>
                  <w:rPr>
                    <w:rStyle w:val="GeneralAviation"/>
                    <w:color w:val="auto"/>
                  </w:rPr>
                </w:pPr>
                <w:r w:rsidRPr="007D42B8">
                  <w:rPr>
                    <w:rStyle w:val="GeneralAviation"/>
                    <w:color w:val="auto"/>
                  </w:rPr>
                  <w:t xml:space="preserve">5.2.2 </w:t>
                </w:r>
              </w:p>
            </w:tc>
            <w:tc>
              <w:tcPr>
                <w:tcW w:w="2114" w:type="pct"/>
                <w:gridSpan w:val="4"/>
                <w:hideMark/>
              </w:tcPr>
              <w:p w14:paraId="3B8D926E" w14:textId="77777777" w:rsidR="00FB2DE9" w:rsidRPr="007D42B8" w:rsidRDefault="00581773" w:rsidP="003457A4">
                <w:pPr>
                  <w:pStyle w:val="TableNormal0"/>
                  <w:rPr>
                    <w:rStyle w:val="GeneralAviation"/>
                    <w:color w:val="auto"/>
                  </w:rPr>
                </w:pPr>
                <w:r w:rsidRPr="007D42B8">
                  <w:rPr>
                    <w:rStyle w:val="GeneralAviation"/>
                    <w:color w:val="auto"/>
                  </w:rPr>
                  <w:t>List the different types of jet engines.</w:t>
                </w:r>
              </w:p>
            </w:tc>
            <w:tc>
              <w:tcPr>
                <w:tcW w:w="190" w:type="pct"/>
                <w:hideMark/>
              </w:tcPr>
              <w:p w14:paraId="413746D9" w14:textId="77777777" w:rsidR="00FB2DE9" w:rsidRPr="007D42B8" w:rsidRDefault="00581773" w:rsidP="003457A4">
                <w:pPr>
                  <w:pStyle w:val="TableNormal0"/>
                  <w:rPr>
                    <w:rStyle w:val="GeneralAviation"/>
                    <w:color w:val="auto"/>
                  </w:rPr>
                </w:pPr>
                <w:r w:rsidRPr="007D42B8">
                  <w:rPr>
                    <w:rStyle w:val="GeneralAviation"/>
                    <w:color w:val="auto"/>
                  </w:rPr>
                  <w:t>1</w:t>
                </w:r>
              </w:p>
            </w:tc>
            <w:tc>
              <w:tcPr>
                <w:tcW w:w="2188" w:type="pct"/>
                <w:gridSpan w:val="2"/>
                <w:hideMark/>
              </w:tcPr>
              <w:p w14:paraId="00A5D837" w14:textId="77777777" w:rsidR="00FB2DE9" w:rsidRPr="007D42B8" w:rsidRDefault="00FB2DE9" w:rsidP="003457A4">
                <w:pPr>
                  <w:pStyle w:val="TableNormal0"/>
                  <w:rPr>
                    <w:rStyle w:val="GeneralAviation"/>
                    <w:color w:val="auto"/>
                  </w:rPr>
                </w:pPr>
              </w:p>
              <w:p w14:paraId="7564603D" w14:textId="77777777" w:rsidR="00FB2DE9" w:rsidRPr="007D42B8" w:rsidRDefault="00FB2DE9" w:rsidP="003457A4">
                <w:pPr>
                  <w:pStyle w:val="TableNormal0"/>
                  <w:rPr>
                    <w:rStyle w:val="GeneralAviation"/>
                    <w:color w:val="auto"/>
                  </w:rPr>
                </w:pPr>
              </w:p>
            </w:tc>
          </w:tr>
          <w:tr w:rsidR="00090094" w14:paraId="6708B5E6" w14:textId="77777777" w:rsidTr="00C22187">
            <w:trPr>
              <w:trHeight w:val="21"/>
            </w:trPr>
            <w:tc>
              <w:tcPr>
                <w:tcW w:w="5000" w:type="pct"/>
                <w:gridSpan w:val="9"/>
                <w:hideMark/>
              </w:tcPr>
              <w:p w14:paraId="1EFCE5CD" w14:textId="77777777" w:rsidR="00FB2DE9" w:rsidRPr="007D42B8" w:rsidRDefault="00581773" w:rsidP="003457A4">
                <w:pPr>
                  <w:pStyle w:val="TableHead"/>
                  <w:rPr>
                    <w:rStyle w:val="GeneralAviation"/>
                    <w:color w:val="auto"/>
                  </w:rPr>
                </w:pPr>
                <w:r w:rsidRPr="007D42B8">
                  <w:rPr>
                    <w:rStyle w:val="GeneralAviation"/>
                    <w:color w:val="auto"/>
                  </w:rPr>
                  <w:t>Subtopic ACFTB 5.3 — Turboprop engines</w:t>
                </w:r>
              </w:p>
            </w:tc>
          </w:tr>
          <w:tr w:rsidR="00090094" w14:paraId="2F391A8D" w14:textId="77777777" w:rsidTr="00C22187">
            <w:trPr>
              <w:trHeight w:val="567"/>
            </w:trPr>
            <w:tc>
              <w:tcPr>
                <w:tcW w:w="508" w:type="pct"/>
                <w:gridSpan w:val="2"/>
                <w:hideMark/>
              </w:tcPr>
              <w:p w14:paraId="54371CE2" w14:textId="77777777" w:rsidR="00FB2DE9" w:rsidRPr="007D42B8" w:rsidRDefault="00581773" w:rsidP="003457A4">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615BEC42" w14:textId="77777777" w:rsidR="00FB2DE9" w:rsidRPr="007D42B8" w:rsidRDefault="00581773" w:rsidP="003457A4">
                <w:pPr>
                  <w:pStyle w:val="TableNormal0"/>
                  <w:rPr>
                    <w:rStyle w:val="GeneralAviation"/>
                    <w:color w:val="auto"/>
                  </w:rPr>
                </w:pPr>
                <w:r w:rsidRPr="007D42B8">
                  <w:rPr>
                    <w:rStyle w:val="GeneralAviation"/>
                    <w:color w:val="auto"/>
                  </w:rPr>
                  <w:t xml:space="preserve">5.3.1 </w:t>
                </w:r>
              </w:p>
            </w:tc>
            <w:tc>
              <w:tcPr>
                <w:tcW w:w="2114" w:type="pct"/>
                <w:gridSpan w:val="4"/>
                <w:hideMark/>
              </w:tcPr>
              <w:p w14:paraId="1E8377DF" w14:textId="77777777" w:rsidR="00FB2DE9" w:rsidRDefault="00581773" w:rsidP="003457A4">
                <w:pPr>
                  <w:pStyle w:val="TableNormal0"/>
                  <w:rPr>
                    <w:rStyle w:val="GeneralAviation"/>
                    <w:color w:val="auto"/>
                  </w:rPr>
                </w:pPr>
                <w:r w:rsidRPr="007D42B8">
                  <w:rPr>
                    <w:rStyle w:val="GeneralAviation"/>
                    <w:color w:val="auto"/>
                  </w:rPr>
                  <w:t>Explain the operating principles, advantages and disadvantages of the turboprop engine and propeller.</w:t>
                </w:r>
              </w:p>
              <w:p w14:paraId="349A5BF6" w14:textId="77777777" w:rsidR="001F6581" w:rsidRDefault="001F6581" w:rsidP="003457A4">
                <w:pPr>
                  <w:pStyle w:val="TableNormal0"/>
                  <w:rPr>
                    <w:rStyle w:val="GeneralAviation"/>
                    <w:color w:val="auto"/>
                  </w:rPr>
                </w:pPr>
              </w:p>
              <w:p w14:paraId="20C6BDD1" w14:textId="77777777" w:rsidR="001F6581" w:rsidRDefault="001F6581" w:rsidP="003457A4">
                <w:pPr>
                  <w:pStyle w:val="TableNormal0"/>
                  <w:rPr>
                    <w:rStyle w:val="GeneralAviation"/>
                    <w:color w:val="auto"/>
                  </w:rPr>
                </w:pPr>
              </w:p>
              <w:p w14:paraId="036CBF6A" w14:textId="77777777" w:rsidR="001F6581" w:rsidRPr="007D42B8" w:rsidRDefault="001F6581" w:rsidP="003457A4">
                <w:pPr>
                  <w:pStyle w:val="TableNormal0"/>
                  <w:rPr>
                    <w:rStyle w:val="GeneralAviation"/>
                    <w:color w:val="auto"/>
                  </w:rPr>
                </w:pPr>
              </w:p>
            </w:tc>
            <w:tc>
              <w:tcPr>
                <w:tcW w:w="190" w:type="pct"/>
                <w:hideMark/>
              </w:tcPr>
              <w:p w14:paraId="7DF7F9BB" w14:textId="77777777" w:rsidR="00FB2DE9" w:rsidRPr="007D42B8" w:rsidRDefault="00581773" w:rsidP="003457A4">
                <w:pPr>
                  <w:pStyle w:val="TableNormal0"/>
                  <w:rPr>
                    <w:rStyle w:val="GeneralAviation"/>
                    <w:color w:val="auto"/>
                  </w:rPr>
                </w:pPr>
                <w:r w:rsidRPr="007D42B8">
                  <w:rPr>
                    <w:rStyle w:val="GeneralAviation"/>
                    <w:color w:val="auto"/>
                  </w:rPr>
                  <w:t>2</w:t>
                </w:r>
              </w:p>
            </w:tc>
            <w:tc>
              <w:tcPr>
                <w:tcW w:w="2188" w:type="pct"/>
                <w:gridSpan w:val="2"/>
                <w:hideMark/>
              </w:tcPr>
              <w:p w14:paraId="2D346BED" w14:textId="77777777" w:rsidR="00FB2DE9" w:rsidRPr="007D42B8" w:rsidRDefault="00FB2DE9" w:rsidP="003457A4">
                <w:pPr>
                  <w:pStyle w:val="TableNormal0"/>
                  <w:rPr>
                    <w:rStyle w:val="GeneralAviation"/>
                    <w:color w:val="auto"/>
                  </w:rPr>
                </w:pPr>
              </w:p>
              <w:p w14:paraId="4F1D39A4" w14:textId="77777777" w:rsidR="00FB2DE9" w:rsidRPr="007D42B8" w:rsidRDefault="00FB2DE9" w:rsidP="003457A4">
                <w:pPr>
                  <w:pStyle w:val="TableNormal0"/>
                  <w:rPr>
                    <w:rStyle w:val="GeneralAviation"/>
                    <w:color w:val="auto"/>
                  </w:rPr>
                </w:pPr>
              </w:p>
            </w:tc>
          </w:tr>
          <w:tr w:rsidR="00090094" w14:paraId="220D235E" w14:textId="77777777" w:rsidTr="00C22187">
            <w:trPr>
              <w:trHeight w:val="227"/>
            </w:trPr>
            <w:tc>
              <w:tcPr>
                <w:tcW w:w="5000" w:type="pct"/>
                <w:gridSpan w:val="9"/>
              </w:tcPr>
              <w:p w14:paraId="3CBC621F" w14:textId="77777777" w:rsidR="00FB2DE9" w:rsidRPr="007D42B8" w:rsidRDefault="00581773" w:rsidP="00FB2DE9">
                <w:pPr>
                  <w:pStyle w:val="TableHead"/>
                  <w:rPr>
                    <w:rStyle w:val="GeneralAviation"/>
                    <w:color w:val="auto"/>
                  </w:rPr>
                </w:pPr>
                <w:r w:rsidRPr="007D42B8">
                  <w:rPr>
                    <w:rStyle w:val="GeneralAviation"/>
                    <w:color w:val="auto"/>
                  </w:rPr>
                  <w:lastRenderedPageBreak/>
                  <w:t>Subtopic ACFTB 5.4 — Electric engines</w:t>
                </w:r>
              </w:p>
            </w:tc>
          </w:tr>
          <w:tr w:rsidR="00090094" w14:paraId="46E0CBE9" w14:textId="77777777" w:rsidTr="00C22187">
            <w:trPr>
              <w:trHeight w:val="567"/>
            </w:trPr>
            <w:tc>
              <w:tcPr>
                <w:tcW w:w="508" w:type="pct"/>
                <w:gridSpan w:val="2"/>
              </w:tcPr>
              <w:p w14:paraId="6D129A66" w14:textId="77777777" w:rsidR="00FB2DE9" w:rsidRPr="007D42B8" w:rsidRDefault="00581773" w:rsidP="003457A4">
                <w:pPr>
                  <w:pStyle w:val="TableNormal0"/>
                  <w:rPr>
                    <w:rStyle w:val="GeneralAviation"/>
                    <w:color w:val="auto"/>
                  </w:rPr>
                </w:pPr>
                <w:r w:rsidRPr="007D42B8">
                  <w:rPr>
                    <w:rStyle w:val="GeneralAviation"/>
                    <w:color w:val="auto"/>
                  </w:rPr>
                  <w:t>BASIC ACFTB 5.4.1</w:t>
                </w:r>
              </w:p>
            </w:tc>
            <w:tc>
              <w:tcPr>
                <w:tcW w:w="2114" w:type="pct"/>
                <w:gridSpan w:val="4"/>
              </w:tcPr>
              <w:p w14:paraId="7DBA1F4E" w14:textId="77777777" w:rsidR="00FB2DE9" w:rsidRPr="007D42B8" w:rsidRDefault="00581773" w:rsidP="003457A4">
                <w:pPr>
                  <w:pStyle w:val="TableNormal0"/>
                  <w:rPr>
                    <w:rStyle w:val="GeneralAviation"/>
                    <w:color w:val="auto"/>
                  </w:rPr>
                </w:pPr>
                <w:r w:rsidRPr="007D42B8">
                  <w:rPr>
                    <w:rStyle w:val="GeneralAviation"/>
                    <w:color w:val="auto"/>
                  </w:rPr>
                  <w:t>Explain the operating principles, advantages and disadvantages of the electric engine.</w:t>
                </w:r>
              </w:p>
            </w:tc>
            <w:tc>
              <w:tcPr>
                <w:tcW w:w="190" w:type="pct"/>
              </w:tcPr>
              <w:p w14:paraId="684FF509" w14:textId="77777777" w:rsidR="00FB2DE9" w:rsidRPr="007D42B8" w:rsidRDefault="00581773" w:rsidP="003457A4">
                <w:pPr>
                  <w:pStyle w:val="TableNormal0"/>
                  <w:rPr>
                    <w:rStyle w:val="GeneralAviation"/>
                    <w:color w:val="auto"/>
                  </w:rPr>
                </w:pPr>
                <w:r w:rsidRPr="007D42B8">
                  <w:rPr>
                    <w:rStyle w:val="GeneralAviation"/>
                    <w:color w:val="auto"/>
                  </w:rPr>
                  <w:t>2</w:t>
                </w:r>
              </w:p>
            </w:tc>
            <w:tc>
              <w:tcPr>
                <w:tcW w:w="2188" w:type="pct"/>
                <w:gridSpan w:val="2"/>
              </w:tcPr>
              <w:p w14:paraId="5E78444B" w14:textId="77777777" w:rsidR="00FB2DE9" w:rsidRPr="007D42B8" w:rsidRDefault="00FB2DE9" w:rsidP="003457A4">
                <w:pPr>
                  <w:pStyle w:val="TableNormal0"/>
                  <w:rPr>
                    <w:rStyle w:val="GeneralAviation"/>
                    <w:color w:val="auto"/>
                  </w:rPr>
                </w:pPr>
              </w:p>
            </w:tc>
          </w:tr>
          <w:tr w:rsidR="00090094" w14:paraId="22B3CBF2" w14:textId="77777777" w:rsidTr="00C22187">
            <w:trPr>
              <w:trHeight w:val="21"/>
            </w:trPr>
            <w:tc>
              <w:tcPr>
                <w:tcW w:w="5000" w:type="pct"/>
                <w:gridSpan w:val="9"/>
                <w:hideMark/>
              </w:tcPr>
              <w:p w14:paraId="38FB7B3E" w14:textId="77777777" w:rsidR="00FB2DE9" w:rsidRPr="007D42B8" w:rsidRDefault="00581773" w:rsidP="003457A4">
                <w:pPr>
                  <w:pStyle w:val="TableHead"/>
                  <w:rPr>
                    <w:rStyle w:val="GeneralAviation"/>
                    <w:color w:val="auto"/>
                  </w:rPr>
                </w:pPr>
                <w:r w:rsidRPr="007D42B8">
                  <w:rPr>
                    <w:rStyle w:val="GeneralAviation"/>
                    <w:color w:val="auto"/>
                  </w:rPr>
                  <w:t>Subtopic ACFTB 5.5 — Sources of energy used in aviation</w:t>
                </w:r>
              </w:p>
            </w:tc>
          </w:tr>
          <w:tr w:rsidR="00090094" w14:paraId="3D5A57A6" w14:textId="77777777" w:rsidTr="00C22187">
            <w:trPr>
              <w:trHeight w:val="567"/>
            </w:trPr>
            <w:tc>
              <w:tcPr>
                <w:tcW w:w="508" w:type="pct"/>
                <w:gridSpan w:val="2"/>
                <w:hideMark/>
              </w:tcPr>
              <w:p w14:paraId="66A3D542" w14:textId="77777777" w:rsidR="00FB2DE9" w:rsidRPr="007D42B8" w:rsidRDefault="00581773" w:rsidP="003457A4">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363936B8" w14:textId="77777777" w:rsidR="00FB2DE9" w:rsidRPr="007D42B8" w:rsidRDefault="00581773" w:rsidP="003457A4">
                <w:pPr>
                  <w:pStyle w:val="TableNormal0"/>
                  <w:rPr>
                    <w:rStyle w:val="GeneralAviation"/>
                    <w:color w:val="auto"/>
                  </w:rPr>
                </w:pPr>
                <w:r w:rsidRPr="007D42B8">
                  <w:rPr>
                    <w:rStyle w:val="GeneralAviation"/>
                    <w:color w:val="auto"/>
                  </w:rPr>
                  <w:t xml:space="preserve">5.5.1 </w:t>
                </w:r>
              </w:p>
            </w:tc>
            <w:tc>
              <w:tcPr>
                <w:tcW w:w="2114" w:type="pct"/>
                <w:gridSpan w:val="4"/>
                <w:hideMark/>
              </w:tcPr>
              <w:p w14:paraId="4BF50058" w14:textId="77777777" w:rsidR="00FB2DE9" w:rsidRPr="007D42B8" w:rsidRDefault="00581773" w:rsidP="003457A4">
                <w:pPr>
                  <w:pStyle w:val="TableNormal0"/>
                  <w:rPr>
                    <w:rStyle w:val="GeneralAviation"/>
                    <w:color w:val="auto"/>
                  </w:rPr>
                </w:pPr>
                <w:r w:rsidRPr="007D42B8">
                  <w:rPr>
                    <w:rStyle w:val="GeneralAviation"/>
                    <w:color w:val="auto"/>
                  </w:rPr>
                  <w:t xml:space="preserve">List </w:t>
                </w:r>
                <w:r w:rsidR="00B96D33" w:rsidRPr="007D42B8">
                  <w:rPr>
                    <w:rStyle w:val="GeneralAviation"/>
                    <w:color w:val="auto"/>
                  </w:rPr>
                  <w:t xml:space="preserve">the </w:t>
                </w:r>
                <w:r w:rsidR="006815CB" w:rsidRPr="007D42B8">
                  <w:rPr>
                    <w:rStyle w:val="GeneralAviation"/>
                    <w:color w:val="auto"/>
                  </w:rPr>
                  <w:t>sources of energy used in aviation propulsion systems</w:t>
                </w:r>
                <w:r w:rsidRPr="007D42B8">
                  <w:rPr>
                    <w:rStyle w:val="GeneralAviation"/>
                    <w:color w:val="auto"/>
                  </w:rPr>
                  <w:t>.</w:t>
                </w:r>
              </w:p>
            </w:tc>
            <w:tc>
              <w:tcPr>
                <w:tcW w:w="190" w:type="pct"/>
                <w:hideMark/>
              </w:tcPr>
              <w:p w14:paraId="111AFF19" w14:textId="77777777" w:rsidR="00FB2DE9" w:rsidRPr="007D42B8" w:rsidRDefault="00581773" w:rsidP="003457A4">
                <w:pPr>
                  <w:pStyle w:val="TableNormal0"/>
                  <w:rPr>
                    <w:rStyle w:val="GeneralAviation"/>
                    <w:color w:val="auto"/>
                  </w:rPr>
                </w:pPr>
                <w:r w:rsidRPr="007D42B8">
                  <w:rPr>
                    <w:rStyle w:val="GeneralAviation"/>
                    <w:color w:val="auto"/>
                  </w:rPr>
                  <w:t>1</w:t>
                </w:r>
              </w:p>
            </w:tc>
            <w:tc>
              <w:tcPr>
                <w:tcW w:w="2188" w:type="pct"/>
                <w:gridSpan w:val="2"/>
                <w:hideMark/>
              </w:tcPr>
              <w:p w14:paraId="53B90E5D" w14:textId="77777777" w:rsidR="006815CB" w:rsidRPr="007D42B8" w:rsidRDefault="00581773" w:rsidP="00707034">
                <w:pPr>
                  <w:pStyle w:val="EssentialTraining"/>
                  <w:rPr>
                    <w:rStyle w:val="GeneralAviation"/>
                    <w:color w:val="auto"/>
                  </w:rPr>
                </w:pPr>
                <w:r w:rsidRPr="007D42B8">
                  <w:rPr>
                    <w:rStyle w:val="GeneralAviation"/>
                    <w:color w:val="auto"/>
                  </w:rPr>
                  <w:t>Petroleum-based fuels (Avgas, Jet A-1, Jet B, biokerosene), electrical energy stored or generated on board the aircraft</w:t>
                </w:r>
              </w:p>
              <w:p w14:paraId="7D68ED08" w14:textId="77777777" w:rsidR="00FB2DE9" w:rsidRPr="007D42B8" w:rsidRDefault="00581773" w:rsidP="006815CB">
                <w:pPr>
                  <w:pStyle w:val="TableNormal0"/>
                  <w:rPr>
                    <w:rStyle w:val="GeneralAviation"/>
                    <w:i/>
                    <w:iCs/>
                    <w:color w:val="auto"/>
                  </w:rPr>
                </w:pPr>
                <w:r w:rsidRPr="007D42B8">
                  <w:rPr>
                    <w:rStyle w:val="GeneralAviation"/>
                    <w:i/>
                    <w:iCs/>
                    <w:color w:val="auto"/>
                  </w:rPr>
                  <w:t>Optional content: hydrogen cell</w:t>
                </w:r>
              </w:p>
            </w:tc>
          </w:tr>
          <w:tr w:rsidR="00090094" w14:paraId="572D8DE4" w14:textId="77777777" w:rsidTr="00090094">
            <w:trPr>
              <w:trHeight w:val="97"/>
            </w:trPr>
            <w:tc>
              <w:tcPr>
                <w:tcW w:w="5000" w:type="pct"/>
                <w:gridSpan w:val="9"/>
              </w:tcPr>
              <w:p w14:paraId="4DE14C00" w14:textId="77777777" w:rsidR="006815CB" w:rsidRPr="006815CB" w:rsidRDefault="00581773" w:rsidP="00D939E7">
                <w:pPr>
                  <w:pStyle w:val="TableCentered"/>
                  <w:rPr>
                    <w:rStyle w:val="GeneralAviation"/>
                  </w:rPr>
                </w:pPr>
                <w:r w:rsidRPr="00B96D33">
                  <w:t>TOPIC ACFTB 6 — AIRCRAFT SYSTEMS AND INSTRUMENTS</w:t>
                </w:r>
              </w:p>
            </w:tc>
          </w:tr>
          <w:tr w:rsidR="00090094" w14:paraId="3D399496" w14:textId="77777777" w:rsidTr="00090094">
            <w:trPr>
              <w:trHeight w:val="21"/>
            </w:trPr>
            <w:tc>
              <w:tcPr>
                <w:tcW w:w="5000" w:type="pct"/>
                <w:gridSpan w:val="9"/>
                <w:hideMark/>
              </w:tcPr>
              <w:p w14:paraId="09A94144" w14:textId="77777777" w:rsidR="006815CB" w:rsidRPr="007D42B8" w:rsidRDefault="00581773" w:rsidP="00D939E7">
                <w:pPr>
                  <w:pStyle w:val="TableHead"/>
                  <w:keepNext/>
                  <w:rPr>
                    <w:rStyle w:val="GeneralAviation"/>
                    <w:color w:val="auto"/>
                  </w:rPr>
                </w:pPr>
                <w:r w:rsidRPr="007D42B8">
                  <w:rPr>
                    <w:rStyle w:val="GeneralAviation"/>
                    <w:color w:val="auto"/>
                  </w:rPr>
                  <w:t>Subtopic ACFTB 6.1 — Flight instruments</w:t>
                </w:r>
              </w:p>
            </w:tc>
          </w:tr>
          <w:tr w:rsidR="00090094" w14:paraId="2A502D7C" w14:textId="77777777" w:rsidTr="001F6581">
            <w:trPr>
              <w:trHeight w:val="567"/>
            </w:trPr>
            <w:tc>
              <w:tcPr>
                <w:tcW w:w="508" w:type="pct"/>
                <w:gridSpan w:val="2"/>
                <w:hideMark/>
              </w:tcPr>
              <w:p w14:paraId="650611E3" w14:textId="77777777" w:rsidR="006815CB" w:rsidRPr="007D42B8" w:rsidRDefault="00581773" w:rsidP="00D939E7">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34E911AC" w14:textId="77777777" w:rsidR="006815CB" w:rsidRPr="007D42B8" w:rsidRDefault="00581773" w:rsidP="00D939E7">
                <w:pPr>
                  <w:pStyle w:val="TableNormal0"/>
                  <w:rPr>
                    <w:rStyle w:val="GeneralAviation"/>
                    <w:color w:val="auto"/>
                  </w:rPr>
                </w:pPr>
                <w:r w:rsidRPr="007D42B8">
                  <w:rPr>
                    <w:rStyle w:val="GeneralAviation"/>
                    <w:color w:val="auto"/>
                  </w:rPr>
                  <w:t xml:space="preserve">6.1.1 </w:t>
                </w:r>
              </w:p>
            </w:tc>
            <w:tc>
              <w:tcPr>
                <w:tcW w:w="2114" w:type="pct"/>
                <w:gridSpan w:val="4"/>
                <w:hideMark/>
              </w:tcPr>
              <w:p w14:paraId="6C57D603" w14:textId="77777777" w:rsidR="006815CB" w:rsidRPr="007D42B8" w:rsidRDefault="00581773" w:rsidP="00D939E7">
                <w:pPr>
                  <w:pStyle w:val="TableNormal0"/>
                  <w:rPr>
                    <w:rStyle w:val="GeneralAviation"/>
                    <w:color w:val="auto"/>
                  </w:rPr>
                </w:pPr>
                <w:r w:rsidRPr="007D42B8">
                  <w:rPr>
                    <w:rStyle w:val="GeneralAviation"/>
                    <w:color w:val="auto"/>
                  </w:rPr>
                  <w:t>Explain the basic operating principles and interpretation of the information displayed by flight instruments.</w:t>
                </w:r>
              </w:p>
            </w:tc>
            <w:tc>
              <w:tcPr>
                <w:tcW w:w="190" w:type="pct"/>
                <w:hideMark/>
              </w:tcPr>
              <w:p w14:paraId="00BA2BD4" w14:textId="77777777" w:rsidR="006815CB" w:rsidRPr="007D42B8" w:rsidRDefault="00581773" w:rsidP="00D939E7">
                <w:pPr>
                  <w:pStyle w:val="TableNormal0"/>
                  <w:rPr>
                    <w:rStyle w:val="GeneralAviation"/>
                    <w:color w:val="auto"/>
                  </w:rPr>
                </w:pPr>
                <w:r w:rsidRPr="007D42B8">
                  <w:rPr>
                    <w:rStyle w:val="GeneralAviation"/>
                    <w:color w:val="auto"/>
                  </w:rPr>
                  <w:t>2</w:t>
                </w:r>
              </w:p>
            </w:tc>
            <w:tc>
              <w:tcPr>
                <w:tcW w:w="2188" w:type="pct"/>
                <w:gridSpan w:val="2"/>
                <w:hideMark/>
              </w:tcPr>
              <w:p w14:paraId="01300583" w14:textId="77777777" w:rsidR="006815CB" w:rsidRPr="007D42B8" w:rsidRDefault="00581773" w:rsidP="004E4116">
                <w:pPr>
                  <w:pStyle w:val="EssentialTraining"/>
                  <w:rPr>
                    <w:rStyle w:val="GeneralAviation"/>
                    <w:color w:val="auto"/>
                  </w:rPr>
                </w:pPr>
                <w:r w:rsidRPr="007D42B8">
                  <w:rPr>
                    <w:rStyle w:val="GeneralAviation"/>
                    <w:color w:val="auto"/>
                  </w:rPr>
                  <w:t>Altimeter, air speed indicator, vertical speed indicator, turn and bank indicator, artificial horizon, gyrosyn compass</w:t>
                </w:r>
              </w:p>
            </w:tc>
          </w:tr>
          <w:tr w:rsidR="00090094" w14:paraId="1084DF29" w14:textId="77777777" w:rsidTr="001F6581">
            <w:trPr>
              <w:trHeight w:val="567"/>
            </w:trPr>
            <w:tc>
              <w:tcPr>
                <w:tcW w:w="508" w:type="pct"/>
                <w:gridSpan w:val="2"/>
                <w:hideMark/>
              </w:tcPr>
              <w:p w14:paraId="60EDCA8B" w14:textId="77777777" w:rsidR="006815CB" w:rsidRPr="007D42B8" w:rsidRDefault="00581773" w:rsidP="00D939E7">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1D80158C" w14:textId="77777777" w:rsidR="006815CB" w:rsidRPr="007D42B8" w:rsidRDefault="00581773" w:rsidP="00D939E7">
                <w:pPr>
                  <w:pStyle w:val="TableNormal0"/>
                  <w:rPr>
                    <w:rStyle w:val="GeneralAviation"/>
                    <w:color w:val="auto"/>
                  </w:rPr>
                </w:pPr>
                <w:r w:rsidRPr="007D42B8">
                  <w:rPr>
                    <w:rStyle w:val="GeneralAviation"/>
                    <w:color w:val="auto"/>
                  </w:rPr>
                  <w:t xml:space="preserve">6.1.2 </w:t>
                </w:r>
              </w:p>
            </w:tc>
            <w:tc>
              <w:tcPr>
                <w:tcW w:w="2114" w:type="pct"/>
                <w:gridSpan w:val="4"/>
                <w:hideMark/>
              </w:tcPr>
              <w:p w14:paraId="55C74BF6" w14:textId="77777777" w:rsidR="006815CB" w:rsidRPr="007D42B8" w:rsidRDefault="00581773" w:rsidP="00D939E7">
                <w:pPr>
                  <w:pStyle w:val="TableNormal0"/>
                  <w:rPr>
                    <w:rStyle w:val="GeneralAviation"/>
                    <w:color w:val="auto"/>
                  </w:rPr>
                </w:pPr>
                <w:r w:rsidRPr="007D42B8">
                  <w:rPr>
                    <w:rStyle w:val="GeneralAviation"/>
                    <w:color w:val="auto"/>
                  </w:rPr>
                  <w:t>Explain the impact of errors and abnormal indications of flight instruments on aircraft operations.</w:t>
                </w:r>
              </w:p>
            </w:tc>
            <w:tc>
              <w:tcPr>
                <w:tcW w:w="190" w:type="pct"/>
                <w:hideMark/>
              </w:tcPr>
              <w:p w14:paraId="59BA0DBC" w14:textId="77777777" w:rsidR="006815CB" w:rsidRPr="007D42B8" w:rsidRDefault="00581773" w:rsidP="00D939E7">
                <w:pPr>
                  <w:pStyle w:val="TableNormal0"/>
                  <w:rPr>
                    <w:rStyle w:val="GeneralAviation"/>
                    <w:color w:val="auto"/>
                  </w:rPr>
                </w:pPr>
                <w:r w:rsidRPr="007D42B8">
                  <w:rPr>
                    <w:rStyle w:val="GeneralAviation"/>
                    <w:color w:val="auto"/>
                  </w:rPr>
                  <w:t>2</w:t>
                </w:r>
              </w:p>
            </w:tc>
            <w:tc>
              <w:tcPr>
                <w:tcW w:w="2188" w:type="pct"/>
                <w:gridSpan w:val="2"/>
                <w:hideMark/>
              </w:tcPr>
              <w:p w14:paraId="51ADB851" w14:textId="77777777" w:rsidR="006815CB" w:rsidRPr="007D42B8" w:rsidRDefault="00581773" w:rsidP="00D939E7">
                <w:pPr>
                  <w:pStyle w:val="TableNormal0"/>
                  <w:rPr>
                    <w:rStyle w:val="GeneralAviation"/>
                    <w:i/>
                    <w:iCs/>
                    <w:color w:val="auto"/>
                  </w:rPr>
                </w:pPr>
                <w:r w:rsidRPr="007D42B8">
                  <w:rPr>
                    <w:rStyle w:val="GeneralAviation"/>
                    <w:i/>
                    <w:iCs/>
                    <w:color w:val="auto"/>
                  </w:rPr>
                  <w:t>Optional content: pitot-static failures, unreliable gyro source</w:t>
                </w:r>
              </w:p>
            </w:tc>
          </w:tr>
          <w:tr w:rsidR="00090094" w14:paraId="2D9DCCD5" w14:textId="77777777" w:rsidTr="00090094">
            <w:trPr>
              <w:trHeight w:val="21"/>
            </w:trPr>
            <w:tc>
              <w:tcPr>
                <w:tcW w:w="5000" w:type="pct"/>
                <w:gridSpan w:val="9"/>
                <w:hideMark/>
              </w:tcPr>
              <w:p w14:paraId="5471D24E" w14:textId="77777777" w:rsidR="006815CB" w:rsidRPr="007D42B8" w:rsidRDefault="00581773" w:rsidP="00D939E7">
                <w:pPr>
                  <w:pStyle w:val="TableHead"/>
                  <w:rPr>
                    <w:rStyle w:val="GeneralAviation"/>
                    <w:color w:val="auto"/>
                  </w:rPr>
                </w:pPr>
                <w:r w:rsidRPr="007D42B8">
                  <w:rPr>
                    <w:rStyle w:val="GeneralAviation"/>
                    <w:color w:val="auto"/>
                  </w:rPr>
                  <w:t>Subtopic ACFTB 6.2 — Navigational instruments</w:t>
                </w:r>
              </w:p>
            </w:tc>
          </w:tr>
          <w:tr w:rsidR="00090094" w14:paraId="5610C181" w14:textId="77777777" w:rsidTr="001F6581">
            <w:trPr>
              <w:trHeight w:val="567"/>
            </w:trPr>
            <w:tc>
              <w:tcPr>
                <w:tcW w:w="516" w:type="pct"/>
                <w:gridSpan w:val="3"/>
                <w:hideMark/>
              </w:tcPr>
              <w:p w14:paraId="19C7E0B2" w14:textId="77777777" w:rsidR="006815CB" w:rsidRPr="007D42B8" w:rsidRDefault="00581773" w:rsidP="00D939E7">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2403D3EC" w14:textId="77777777" w:rsidR="006815CB" w:rsidRPr="007D42B8" w:rsidRDefault="00581773" w:rsidP="00D939E7">
                <w:pPr>
                  <w:pStyle w:val="TableNormal0"/>
                  <w:rPr>
                    <w:rStyle w:val="GeneralAviation"/>
                    <w:color w:val="auto"/>
                  </w:rPr>
                </w:pPr>
                <w:r w:rsidRPr="007D42B8">
                  <w:rPr>
                    <w:rStyle w:val="GeneralAviation"/>
                    <w:color w:val="auto"/>
                  </w:rPr>
                  <w:t xml:space="preserve">6.2.1 </w:t>
                </w:r>
              </w:p>
            </w:tc>
            <w:tc>
              <w:tcPr>
                <w:tcW w:w="2106" w:type="pct"/>
                <w:gridSpan w:val="3"/>
                <w:hideMark/>
              </w:tcPr>
              <w:p w14:paraId="41E5D49C" w14:textId="77777777" w:rsidR="006815CB" w:rsidRPr="007D42B8" w:rsidRDefault="00581773" w:rsidP="00D939E7">
                <w:pPr>
                  <w:pStyle w:val="TableNormal0"/>
                  <w:rPr>
                    <w:rStyle w:val="GeneralAviation"/>
                    <w:color w:val="auto"/>
                  </w:rPr>
                </w:pPr>
                <w:r w:rsidRPr="007D42B8">
                  <w:rPr>
                    <w:rStyle w:val="GeneralAviation"/>
                    <w:color w:val="auto"/>
                  </w:rPr>
                  <w:t xml:space="preserve">Describe the basic on-board operating principles and interpretation of the information displayed by navigational instruments/systems. </w:t>
                </w:r>
              </w:p>
            </w:tc>
            <w:tc>
              <w:tcPr>
                <w:tcW w:w="190" w:type="pct"/>
                <w:hideMark/>
              </w:tcPr>
              <w:p w14:paraId="291A3047" w14:textId="77777777" w:rsidR="006815CB" w:rsidRPr="007D42B8" w:rsidRDefault="00581773" w:rsidP="00D939E7">
                <w:pPr>
                  <w:pStyle w:val="TableNormal0"/>
                  <w:rPr>
                    <w:rStyle w:val="GeneralAviation"/>
                    <w:color w:val="auto"/>
                  </w:rPr>
                </w:pPr>
                <w:r w:rsidRPr="007D42B8">
                  <w:rPr>
                    <w:rStyle w:val="GeneralAviation"/>
                    <w:color w:val="auto"/>
                  </w:rPr>
                  <w:t>2</w:t>
                </w:r>
              </w:p>
            </w:tc>
            <w:tc>
              <w:tcPr>
                <w:tcW w:w="2188" w:type="pct"/>
                <w:gridSpan w:val="2"/>
                <w:hideMark/>
              </w:tcPr>
              <w:p w14:paraId="6CBAD1D5" w14:textId="77777777" w:rsidR="006815CB" w:rsidRPr="007D42B8" w:rsidRDefault="00581773" w:rsidP="00D939E7">
                <w:pPr>
                  <w:pStyle w:val="TableNormal0"/>
                  <w:rPr>
                    <w:rStyle w:val="GeneralAviation"/>
                    <w:i/>
                    <w:iCs/>
                    <w:color w:val="auto"/>
                  </w:rPr>
                </w:pPr>
                <w:r w:rsidRPr="007D42B8">
                  <w:rPr>
                    <w:rStyle w:val="GeneralAviation"/>
                    <w:i/>
                    <w:iCs/>
                    <w:color w:val="auto"/>
                  </w:rPr>
                  <w:t>Optional content: ADF, VOR (TACAN), DME, ILS, inertial reference system, satellite-based systems</w:t>
                </w:r>
              </w:p>
            </w:tc>
          </w:tr>
          <w:tr w:rsidR="00090094" w14:paraId="2C6B1469" w14:textId="77777777" w:rsidTr="00090094">
            <w:trPr>
              <w:trHeight w:val="180"/>
            </w:trPr>
            <w:tc>
              <w:tcPr>
                <w:tcW w:w="5000" w:type="pct"/>
                <w:gridSpan w:val="9"/>
                <w:hideMark/>
              </w:tcPr>
              <w:p w14:paraId="5BDC45B5" w14:textId="77777777" w:rsidR="006815CB" w:rsidRPr="007D42B8" w:rsidRDefault="00581773" w:rsidP="00D939E7">
                <w:pPr>
                  <w:pStyle w:val="TableHead"/>
                  <w:rPr>
                    <w:rStyle w:val="GeneralAviation"/>
                    <w:color w:val="auto"/>
                  </w:rPr>
                </w:pPr>
                <w:r w:rsidRPr="007D42B8">
                  <w:rPr>
                    <w:rStyle w:val="GeneralAviation"/>
                    <w:color w:val="auto"/>
                  </w:rPr>
                  <w:t>Subtopic ACFTB 6.3 — Engine instruments</w:t>
                </w:r>
              </w:p>
            </w:tc>
          </w:tr>
          <w:tr w:rsidR="00090094" w14:paraId="1778E553" w14:textId="77777777" w:rsidTr="001F6581">
            <w:trPr>
              <w:trHeight w:val="567"/>
            </w:trPr>
            <w:tc>
              <w:tcPr>
                <w:tcW w:w="524" w:type="pct"/>
                <w:gridSpan w:val="4"/>
                <w:hideMark/>
              </w:tcPr>
              <w:p w14:paraId="22FAC9F3" w14:textId="77777777" w:rsidR="006815CB" w:rsidRPr="007D42B8" w:rsidRDefault="00581773" w:rsidP="00D939E7">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0A2245E6" w14:textId="77777777" w:rsidR="006815CB" w:rsidRPr="007D42B8" w:rsidRDefault="00581773" w:rsidP="00D939E7">
                <w:pPr>
                  <w:pStyle w:val="TableNormal0"/>
                  <w:rPr>
                    <w:rStyle w:val="GeneralAviation"/>
                    <w:color w:val="auto"/>
                  </w:rPr>
                </w:pPr>
                <w:r w:rsidRPr="007D42B8">
                  <w:rPr>
                    <w:rStyle w:val="GeneralAviation"/>
                    <w:color w:val="auto"/>
                  </w:rPr>
                  <w:t xml:space="preserve">6.3.1 </w:t>
                </w:r>
              </w:p>
            </w:tc>
            <w:tc>
              <w:tcPr>
                <w:tcW w:w="2098" w:type="pct"/>
                <w:gridSpan w:val="2"/>
                <w:hideMark/>
              </w:tcPr>
              <w:p w14:paraId="5FE03B21" w14:textId="77777777" w:rsidR="006815CB" w:rsidRPr="007D42B8" w:rsidRDefault="00581773" w:rsidP="00D939E7">
                <w:pPr>
                  <w:pStyle w:val="TableNormal0"/>
                  <w:rPr>
                    <w:rStyle w:val="GeneralAviation"/>
                    <w:color w:val="auto"/>
                  </w:rPr>
                </w:pPr>
                <w:r w:rsidRPr="007D42B8">
                  <w:rPr>
                    <w:rStyle w:val="GeneralAviation"/>
                    <w:color w:val="auto"/>
                  </w:rPr>
                  <w:t>List the vital engine monitoring parameters and their associated instruments.</w:t>
                </w:r>
              </w:p>
            </w:tc>
            <w:tc>
              <w:tcPr>
                <w:tcW w:w="190" w:type="pct"/>
                <w:hideMark/>
              </w:tcPr>
              <w:p w14:paraId="38495221" w14:textId="77777777" w:rsidR="006815CB" w:rsidRPr="007D42B8" w:rsidRDefault="00581773" w:rsidP="00D939E7">
                <w:pPr>
                  <w:pStyle w:val="TableNormal0"/>
                  <w:rPr>
                    <w:rStyle w:val="GeneralAviation"/>
                    <w:color w:val="auto"/>
                  </w:rPr>
                </w:pPr>
                <w:r w:rsidRPr="007D42B8">
                  <w:rPr>
                    <w:rStyle w:val="GeneralAviation"/>
                    <w:color w:val="auto"/>
                  </w:rPr>
                  <w:t>1</w:t>
                </w:r>
              </w:p>
            </w:tc>
            <w:tc>
              <w:tcPr>
                <w:tcW w:w="2188" w:type="pct"/>
                <w:gridSpan w:val="2"/>
                <w:hideMark/>
              </w:tcPr>
              <w:p w14:paraId="6FE0A077" w14:textId="77777777" w:rsidR="006815CB" w:rsidRPr="007D42B8" w:rsidRDefault="00581773" w:rsidP="00D939E7">
                <w:pPr>
                  <w:pStyle w:val="TableNormal0"/>
                  <w:rPr>
                    <w:rStyle w:val="GeneralAviation"/>
                    <w:i/>
                    <w:iCs/>
                    <w:color w:val="auto"/>
                  </w:rPr>
                </w:pPr>
                <w:r w:rsidRPr="007D42B8">
                  <w:rPr>
                    <w:rStyle w:val="GeneralAviation"/>
                    <w:i/>
                    <w:iCs/>
                    <w:color w:val="auto"/>
                  </w:rPr>
                  <w:t>Optional content: oil pressure and temperature, engine temperature, rpm, fuel state and flow, battery resource</w:t>
                </w:r>
              </w:p>
            </w:tc>
          </w:tr>
          <w:tr w:rsidR="00090094" w14:paraId="3CAE4589" w14:textId="77777777" w:rsidTr="00090094">
            <w:trPr>
              <w:trHeight w:val="21"/>
            </w:trPr>
            <w:tc>
              <w:tcPr>
                <w:tcW w:w="5000" w:type="pct"/>
                <w:gridSpan w:val="9"/>
                <w:hideMark/>
              </w:tcPr>
              <w:p w14:paraId="140270CE" w14:textId="77777777" w:rsidR="006815CB" w:rsidRPr="007D42B8" w:rsidRDefault="00581773" w:rsidP="00D939E7">
                <w:pPr>
                  <w:pStyle w:val="TableHead"/>
                  <w:rPr>
                    <w:rStyle w:val="GeneralAviation"/>
                    <w:color w:val="auto"/>
                  </w:rPr>
                </w:pPr>
                <w:r w:rsidRPr="007D42B8">
                  <w:rPr>
                    <w:rStyle w:val="GeneralAviation"/>
                    <w:color w:val="auto"/>
                  </w:rPr>
                  <w:t>Subtopic ACFTB 6.4 — Aircraft elements and systems</w:t>
                </w:r>
              </w:p>
            </w:tc>
          </w:tr>
          <w:tr w:rsidR="00090094" w14:paraId="2E5459AA" w14:textId="77777777" w:rsidTr="001F6581">
            <w:trPr>
              <w:trHeight w:val="567"/>
            </w:trPr>
            <w:tc>
              <w:tcPr>
                <w:tcW w:w="524" w:type="pct"/>
                <w:gridSpan w:val="4"/>
                <w:hideMark/>
              </w:tcPr>
              <w:p w14:paraId="04AE632D" w14:textId="77777777" w:rsidR="006815CB" w:rsidRPr="007D42B8" w:rsidRDefault="00581773" w:rsidP="00D939E7">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311F76FC" w14:textId="77777777" w:rsidR="006815CB" w:rsidRPr="007D42B8" w:rsidRDefault="00581773" w:rsidP="00D939E7">
                <w:pPr>
                  <w:pStyle w:val="TableNormal0"/>
                  <w:rPr>
                    <w:rStyle w:val="GeneralAviation"/>
                    <w:color w:val="auto"/>
                  </w:rPr>
                </w:pPr>
                <w:r w:rsidRPr="007D42B8">
                  <w:rPr>
                    <w:rStyle w:val="GeneralAviation"/>
                    <w:color w:val="auto"/>
                  </w:rPr>
                  <w:t xml:space="preserve">6.4.1 </w:t>
                </w:r>
              </w:p>
            </w:tc>
            <w:tc>
              <w:tcPr>
                <w:tcW w:w="2098" w:type="pct"/>
                <w:gridSpan w:val="2"/>
                <w:hideMark/>
              </w:tcPr>
              <w:p w14:paraId="1F247FE2" w14:textId="77777777" w:rsidR="006815CB" w:rsidRPr="007D42B8" w:rsidRDefault="00581773" w:rsidP="00D939E7">
                <w:pPr>
                  <w:pStyle w:val="TableNormal0"/>
                  <w:rPr>
                    <w:rStyle w:val="GeneralAviation"/>
                    <w:color w:val="auto"/>
                  </w:rPr>
                </w:pPr>
                <w:r w:rsidRPr="007D42B8">
                  <w:rPr>
                    <w:rStyle w:val="GeneralAviation"/>
                    <w:color w:val="auto"/>
                  </w:rPr>
                  <w:t>Explain the use of the most common aircraft systems.</w:t>
                </w:r>
              </w:p>
            </w:tc>
            <w:tc>
              <w:tcPr>
                <w:tcW w:w="190" w:type="pct"/>
                <w:hideMark/>
              </w:tcPr>
              <w:p w14:paraId="564ACEE0" w14:textId="77777777" w:rsidR="006815CB" w:rsidRPr="007D42B8" w:rsidRDefault="00581773" w:rsidP="00D939E7">
                <w:pPr>
                  <w:pStyle w:val="TableNormal0"/>
                  <w:rPr>
                    <w:rStyle w:val="GeneralAviation"/>
                    <w:color w:val="auto"/>
                  </w:rPr>
                </w:pPr>
                <w:r w:rsidRPr="007D42B8">
                  <w:rPr>
                    <w:rStyle w:val="GeneralAviation"/>
                    <w:color w:val="auto"/>
                  </w:rPr>
                  <w:t>2</w:t>
                </w:r>
              </w:p>
            </w:tc>
            <w:tc>
              <w:tcPr>
                <w:tcW w:w="2188" w:type="pct"/>
                <w:gridSpan w:val="2"/>
                <w:hideMark/>
              </w:tcPr>
              <w:p w14:paraId="0EEF560C" w14:textId="77777777" w:rsidR="006815CB" w:rsidRPr="007D42B8" w:rsidRDefault="00581773" w:rsidP="004E4116">
                <w:pPr>
                  <w:pStyle w:val="EssentialTraining"/>
                  <w:rPr>
                    <w:rStyle w:val="GeneralAviation"/>
                    <w:color w:val="auto"/>
                  </w:rPr>
                </w:pPr>
                <w:r w:rsidRPr="007D42B8">
                  <w:rPr>
                    <w:rStyle w:val="GeneralAviation"/>
                    <w:color w:val="auto"/>
                  </w:rPr>
                  <w:t>SSR transponder, GPWS, EFIS, flight director, autopilot, FMS, ice protection, cabin pressurisation, fire detection and extinguishing, emergency oxygen supply systems</w:t>
                </w:r>
              </w:p>
              <w:p w14:paraId="0EC4C8B4" w14:textId="77777777" w:rsidR="006815CB" w:rsidRPr="007D42B8" w:rsidRDefault="00581773" w:rsidP="00D939E7">
                <w:pPr>
                  <w:pStyle w:val="TableNormal0"/>
                  <w:rPr>
                    <w:rStyle w:val="GeneralAviation"/>
                    <w:i/>
                    <w:iCs/>
                    <w:color w:val="auto"/>
                  </w:rPr>
                </w:pPr>
                <w:r w:rsidRPr="007D42B8">
                  <w:rPr>
                    <w:rStyle w:val="GeneralAviation"/>
                    <w:i/>
                    <w:iCs/>
                    <w:color w:val="auto"/>
                  </w:rPr>
                  <w:t>Optional content: ADS capability, head-up display, wind shear indicator, weather radar, hydraulic system, electrical system, environmental system</w:t>
                </w:r>
              </w:p>
            </w:tc>
          </w:tr>
          <w:tr w:rsidR="00090094" w14:paraId="7497B810" w14:textId="77777777" w:rsidTr="001F6581">
            <w:trPr>
              <w:trHeight w:val="567"/>
            </w:trPr>
            <w:tc>
              <w:tcPr>
                <w:tcW w:w="524" w:type="pct"/>
                <w:gridSpan w:val="4"/>
                <w:hideMark/>
              </w:tcPr>
              <w:p w14:paraId="7500920A" w14:textId="77777777" w:rsidR="006815CB" w:rsidRPr="007D42B8" w:rsidRDefault="00581773" w:rsidP="00D939E7">
                <w:pPr>
                  <w:pStyle w:val="TableNormal0"/>
                  <w:rPr>
                    <w:rStyle w:val="GeneralAviation"/>
                    <w:color w:val="auto"/>
                  </w:rPr>
                </w:pPr>
                <w:r w:rsidRPr="007D42B8">
                  <w:rPr>
                    <w:rStyle w:val="GeneralAviation"/>
                    <w:color w:val="auto"/>
                  </w:rPr>
                  <w:t>BASIC</w:t>
                </w:r>
                <w:r w:rsidRPr="007D42B8">
                  <w:rPr>
                    <w:rStyle w:val="GeneralAviation"/>
                    <w:color w:val="auto"/>
                  </w:rPr>
                  <w:br/>
                  <w:t>ACFTB</w:t>
                </w:r>
              </w:p>
              <w:p w14:paraId="31EF8E2F" w14:textId="77777777" w:rsidR="006815CB" w:rsidRPr="007D42B8" w:rsidRDefault="00581773" w:rsidP="00D939E7">
                <w:pPr>
                  <w:pStyle w:val="TableNormal0"/>
                  <w:rPr>
                    <w:rStyle w:val="GeneralAviation"/>
                    <w:color w:val="auto"/>
                  </w:rPr>
                </w:pPr>
                <w:r w:rsidRPr="007D42B8">
                  <w:rPr>
                    <w:rStyle w:val="GeneralAviation"/>
                    <w:color w:val="auto"/>
                  </w:rPr>
                  <w:t xml:space="preserve">6.4.2 </w:t>
                </w:r>
              </w:p>
            </w:tc>
            <w:tc>
              <w:tcPr>
                <w:tcW w:w="2098" w:type="pct"/>
                <w:gridSpan w:val="2"/>
                <w:hideMark/>
              </w:tcPr>
              <w:p w14:paraId="4E2E60FD" w14:textId="77777777" w:rsidR="006815CB" w:rsidRPr="007D42B8" w:rsidRDefault="00581773" w:rsidP="00D939E7">
                <w:pPr>
                  <w:pStyle w:val="TableNormal0"/>
                  <w:rPr>
                    <w:rStyle w:val="GeneralAviation"/>
                    <w:color w:val="auto"/>
                  </w:rPr>
                </w:pPr>
                <w:r w:rsidRPr="007D42B8">
                  <w:rPr>
                    <w:rStyle w:val="GeneralAviation"/>
                    <w:color w:val="auto"/>
                  </w:rPr>
                  <w:t>Explain the impact of degradation/failure of the most common aircraft systems on aircraft operations.</w:t>
                </w:r>
              </w:p>
            </w:tc>
            <w:tc>
              <w:tcPr>
                <w:tcW w:w="190" w:type="pct"/>
                <w:hideMark/>
              </w:tcPr>
              <w:p w14:paraId="644BA16D" w14:textId="77777777" w:rsidR="006815CB" w:rsidRPr="007D42B8" w:rsidRDefault="00581773" w:rsidP="00D939E7">
                <w:pPr>
                  <w:pStyle w:val="TableNormal0"/>
                  <w:rPr>
                    <w:rStyle w:val="GeneralAviation"/>
                    <w:color w:val="auto"/>
                  </w:rPr>
                </w:pPr>
                <w:r w:rsidRPr="007D42B8">
                  <w:rPr>
                    <w:rStyle w:val="GeneralAviation"/>
                    <w:color w:val="auto"/>
                  </w:rPr>
                  <w:t>2</w:t>
                </w:r>
              </w:p>
            </w:tc>
            <w:tc>
              <w:tcPr>
                <w:tcW w:w="2188" w:type="pct"/>
                <w:gridSpan w:val="2"/>
                <w:hideMark/>
              </w:tcPr>
              <w:p w14:paraId="447CB26E" w14:textId="77777777" w:rsidR="006815CB" w:rsidRPr="007D42B8" w:rsidRDefault="00581773" w:rsidP="004E4116">
                <w:pPr>
                  <w:pStyle w:val="EssentialTraining"/>
                  <w:rPr>
                    <w:rStyle w:val="GeneralAviation"/>
                    <w:color w:val="auto"/>
                  </w:rPr>
                </w:pPr>
                <w:r w:rsidRPr="007D42B8">
                  <w:rPr>
                    <w:rStyle w:val="GeneralAviation"/>
                    <w:color w:val="auto"/>
                  </w:rPr>
                  <w:t>Engine failure</w:t>
                </w:r>
              </w:p>
              <w:p w14:paraId="7ED60C02" w14:textId="77777777" w:rsidR="006815CB" w:rsidRPr="007D42B8" w:rsidRDefault="00581773" w:rsidP="00D939E7">
                <w:pPr>
                  <w:pStyle w:val="TableNormal0"/>
                  <w:rPr>
                    <w:rStyle w:val="GeneralAviation"/>
                    <w:i/>
                    <w:iCs/>
                    <w:color w:val="auto"/>
                  </w:rPr>
                </w:pPr>
                <w:r w:rsidRPr="007D42B8">
                  <w:rPr>
                    <w:rStyle w:val="GeneralAviation"/>
                    <w:i/>
                    <w:iCs/>
                    <w:color w:val="auto"/>
                  </w:rPr>
                  <w:t>Optional content: hydraulic failure, electrical failure, environmental system failure, degradation of aircraft position source data</w:t>
                </w:r>
              </w:p>
            </w:tc>
          </w:tr>
          <w:tr w:rsidR="00090094" w14:paraId="067A7DE8" w14:textId="77777777" w:rsidTr="001F6581">
            <w:trPr>
              <w:trHeight w:val="567"/>
            </w:trPr>
            <w:tc>
              <w:tcPr>
                <w:tcW w:w="524" w:type="pct"/>
                <w:gridSpan w:val="4"/>
              </w:tcPr>
              <w:p w14:paraId="7B7D2A15" w14:textId="77777777" w:rsidR="006815CB" w:rsidRPr="007D42B8" w:rsidRDefault="00581773" w:rsidP="00D939E7">
                <w:pPr>
                  <w:pStyle w:val="TableNormal0"/>
                  <w:rPr>
                    <w:rStyle w:val="GeneralAviation"/>
                    <w:color w:val="auto"/>
                  </w:rPr>
                </w:pPr>
                <w:r w:rsidRPr="007D42B8">
                  <w:rPr>
                    <w:rStyle w:val="GeneralAviation"/>
                    <w:color w:val="auto"/>
                  </w:rPr>
                  <w:t>BASIC ACFTB 6.4.3</w:t>
                </w:r>
              </w:p>
            </w:tc>
            <w:tc>
              <w:tcPr>
                <w:tcW w:w="2098" w:type="pct"/>
                <w:gridSpan w:val="2"/>
              </w:tcPr>
              <w:p w14:paraId="0BC4539B" w14:textId="77777777" w:rsidR="006815CB" w:rsidRPr="007D42B8" w:rsidRDefault="00581773" w:rsidP="00D939E7">
                <w:pPr>
                  <w:pStyle w:val="TableNormal0"/>
                  <w:rPr>
                    <w:rStyle w:val="GeneralAviation"/>
                    <w:color w:val="auto"/>
                  </w:rPr>
                </w:pPr>
                <w:r w:rsidRPr="007D42B8">
                  <w:rPr>
                    <w:rStyle w:val="GeneralAviation"/>
                    <w:color w:val="auto"/>
                  </w:rPr>
                  <w:t>Explain common aircraft elements and their functions.</w:t>
                </w:r>
              </w:p>
            </w:tc>
            <w:tc>
              <w:tcPr>
                <w:tcW w:w="190" w:type="pct"/>
              </w:tcPr>
              <w:p w14:paraId="05C80B0C" w14:textId="77777777" w:rsidR="006815CB" w:rsidRPr="007D42B8" w:rsidRDefault="00581773" w:rsidP="00D939E7">
                <w:pPr>
                  <w:pStyle w:val="TableNormal0"/>
                  <w:rPr>
                    <w:rStyle w:val="GeneralAviation"/>
                    <w:color w:val="auto"/>
                  </w:rPr>
                </w:pPr>
                <w:r w:rsidRPr="007D42B8">
                  <w:rPr>
                    <w:rStyle w:val="GeneralAviation"/>
                    <w:color w:val="auto"/>
                  </w:rPr>
                  <w:t>2</w:t>
                </w:r>
              </w:p>
            </w:tc>
            <w:tc>
              <w:tcPr>
                <w:tcW w:w="2188" w:type="pct"/>
                <w:gridSpan w:val="2"/>
              </w:tcPr>
              <w:p w14:paraId="665C8580" w14:textId="77777777" w:rsidR="006815CB" w:rsidRPr="007D42B8" w:rsidRDefault="00581773" w:rsidP="005E3FF3">
                <w:pPr>
                  <w:pStyle w:val="EssentialTraining"/>
                  <w:rPr>
                    <w:rStyle w:val="GeneralAviation"/>
                    <w:color w:val="auto"/>
                  </w:rPr>
                </w:pPr>
                <w:r w:rsidRPr="007D42B8">
                  <w:rPr>
                    <w:rStyle w:val="GeneralAviation"/>
                    <w:color w:val="auto"/>
                  </w:rPr>
                  <w:t>Aircraft cabin, flight deck, galley, doors, cargo compartments</w:t>
                </w:r>
              </w:p>
            </w:tc>
          </w:tr>
          <w:tr w:rsidR="00090094" w14:paraId="50FCC7D3" w14:textId="77777777" w:rsidTr="00090094">
            <w:trPr>
              <w:trHeight w:val="21"/>
            </w:trPr>
            <w:tc>
              <w:tcPr>
                <w:tcW w:w="5000" w:type="pct"/>
                <w:gridSpan w:val="9"/>
              </w:tcPr>
              <w:p w14:paraId="243CF12B" w14:textId="77777777" w:rsidR="00135BA1" w:rsidRPr="00117E9C" w:rsidRDefault="00581773" w:rsidP="00117E9C">
                <w:pPr>
                  <w:pStyle w:val="TableCentered"/>
                  <w:rPr>
                    <w:rStyle w:val="Bold"/>
                  </w:rPr>
                </w:pPr>
                <w:r w:rsidRPr="00117E9C">
                  <w:rPr>
                    <w:rStyle w:val="Bold"/>
                    <w:b w:val="0"/>
                  </w:rPr>
                  <w:t>TOPIC ACFTB 7 — FACTORS AFFECTING AIRCRAFT PERFORMANCE</w:t>
                </w:r>
              </w:p>
            </w:tc>
          </w:tr>
          <w:tr w:rsidR="00090094" w14:paraId="4523CBCC" w14:textId="77777777" w:rsidTr="00090094">
            <w:trPr>
              <w:trHeight w:val="21"/>
            </w:trPr>
            <w:tc>
              <w:tcPr>
                <w:tcW w:w="5000" w:type="pct"/>
                <w:gridSpan w:val="9"/>
                <w:hideMark/>
              </w:tcPr>
              <w:p w14:paraId="0C8AD541" w14:textId="77777777" w:rsidR="00135BA1" w:rsidRPr="00667041" w:rsidRDefault="00581773" w:rsidP="00117E9C">
                <w:pPr>
                  <w:pStyle w:val="TableHead"/>
                </w:pPr>
                <w:r w:rsidRPr="00667041">
                  <w:t>Subtopic ACFTB 7.1 — Take-off factors</w:t>
                </w:r>
              </w:p>
            </w:tc>
          </w:tr>
          <w:tr w:rsidR="00090094" w14:paraId="287779F9" w14:textId="77777777" w:rsidTr="00090094">
            <w:trPr>
              <w:trHeight w:val="567"/>
            </w:trPr>
            <w:tc>
              <w:tcPr>
                <w:tcW w:w="524" w:type="pct"/>
                <w:gridSpan w:val="4"/>
                <w:hideMark/>
              </w:tcPr>
              <w:p w14:paraId="094E18E5" w14:textId="77777777" w:rsidR="00135BA1" w:rsidRPr="00667041" w:rsidRDefault="00581773" w:rsidP="00FF4C57">
                <w:pPr>
                  <w:pStyle w:val="TableNormal0"/>
                </w:pPr>
                <w:r w:rsidRPr="00667041">
                  <w:t>BASIC</w:t>
                </w:r>
                <w:r w:rsidRPr="00667041">
                  <w:br/>
                  <w:t>ACFTB</w:t>
                </w:r>
              </w:p>
              <w:p w14:paraId="141DBD1F" w14:textId="77777777" w:rsidR="00135BA1" w:rsidRPr="00667041" w:rsidRDefault="00581773" w:rsidP="00FF4C57">
                <w:pPr>
                  <w:pStyle w:val="TableNormal0"/>
                </w:pPr>
                <w:r w:rsidRPr="00667041">
                  <w:t xml:space="preserve">7.1.1 </w:t>
                </w:r>
              </w:p>
            </w:tc>
            <w:tc>
              <w:tcPr>
                <w:tcW w:w="2097" w:type="pct"/>
                <w:gridSpan w:val="2"/>
                <w:hideMark/>
              </w:tcPr>
              <w:p w14:paraId="53ECFD04" w14:textId="77777777" w:rsidR="00135BA1" w:rsidRDefault="00581773" w:rsidP="00FF4C57">
                <w:pPr>
                  <w:pStyle w:val="TableNormal0"/>
                </w:pPr>
                <w:r w:rsidRPr="00667041">
                  <w:t>Explain the factors affecting aircraft during take-off.</w:t>
                </w:r>
              </w:p>
              <w:p w14:paraId="45B3697B" w14:textId="77777777" w:rsidR="001F6581" w:rsidRDefault="001F6581" w:rsidP="00FF4C57">
                <w:pPr>
                  <w:pStyle w:val="TableNormal0"/>
                </w:pPr>
              </w:p>
              <w:p w14:paraId="0EE26429" w14:textId="77777777" w:rsidR="001F6581" w:rsidRDefault="001F6581" w:rsidP="00FF4C57">
                <w:pPr>
                  <w:pStyle w:val="TableNormal0"/>
                </w:pPr>
              </w:p>
              <w:p w14:paraId="1E292F85" w14:textId="77777777" w:rsidR="001F6581" w:rsidRPr="00667041" w:rsidRDefault="001F6581" w:rsidP="00FF4C57">
                <w:pPr>
                  <w:pStyle w:val="TableNormal0"/>
                </w:pPr>
              </w:p>
            </w:tc>
            <w:tc>
              <w:tcPr>
                <w:tcW w:w="189" w:type="pct"/>
                <w:hideMark/>
              </w:tcPr>
              <w:p w14:paraId="2D10C4C1" w14:textId="77777777" w:rsidR="00135BA1" w:rsidRPr="00667041" w:rsidRDefault="00581773" w:rsidP="00FF4C57">
                <w:pPr>
                  <w:pStyle w:val="TableNormal0"/>
                </w:pPr>
                <w:r w:rsidRPr="00667041">
                  <w:t>2</w:t>
                </w:r>
              </w:p>
            </w:tc>
            <w:tc>
              <w:tcPr>
                <w:tcW w:w="2190" w:type="pct"/>
                <w:gridSpan w:val="2"/>
                <w:hideMark/>
              </w:tcPr>
              <w:p w14:paraId="7758E5DE" w14:textId="77777777" w:rsidR="00135BA1" w:rsidRPr="005E3FF3" w:rsidRDefault="00581773" w:rsidP="005E3FF3">
                <w:pPr>
                  <w:pStyle w:val="EssentialTraining"/>
                </w:pPr>
                <w:r w:rsidRPr="005E3FF3">
                  <w:t>Runway conditions, runway slope, wind, temperature, aerodrome elevation, aircraft mass</w:t>
                </w:r>
              </w:p>
            </w:tc>
          </w:tr>
          <w:tr w:rsidR="00090094" w14:paraId="2E6E86C4" w14:textId="77777777" w:rsidTr="00090094">
            <w:trPr>
              <w:trHeight w:val="21"/>
            </w:trPr>
            <w:tc>
              <w:tcPr>
                <w:tcW w:w="5000" w:type="pct"/>
                <w:gridSpan w:val="9"/>
                <w:hideMark/>
              </w:tcPr>
              <w:p w14:paraId="0A8F16E8" w14:textId="77777777" w:rsidR="00135BA1" w:rsidRPr="00667041" w:rsidRDefault="00581773" w:rsidP="00117E9C">
                <w:pPr>
                  <w:pStyle w:val="TableHead"/>
                </w:pPr>
                <w:r w:rsidRPr="00667041">
                  <w:lastRenderedPageBreak/>
                  <w:t>Subtopic ACFTB 7.2 — Climb factors</w:t>
                </w:r>
              </w:p>
            </w:tc>
          </w:tr>
          <w:tr w:rsidR="00090094" w14:paraId="5D7A8B40" w14:textId="77777777" w:rsidTr="00090094">
            <w:trPr>
              <w:trHeight w:val="567"/>
            </w:trPr>
            <w:tc>
              <w:tcPr>
                <w:tcW w:w="524" w:type="pct"/>
                <w:gridSpan w:val="4"/>
                <w:hideMark/>
              </w:tcPr>
              <w:p w14:paraId="6134E7CA" w14:textId="77777777" w:rsidR="00135BA1" w:rsidRPr="00667041" w:rsidRDefault="00581773" w:rsidP="00FF4C57">
                <w:pPr>
                  <w:pStyle w:val="TableNormal0"/>
                </w:pPr>
                <w:r w:rsidRPr="00667041">
                  <w:t>BASIC</w:t>
                </w:r>
                <w:r w:rsidRPr="00667041">
                  <w:br/>
                  <w:t>ACFTB</w:t>
                </w:r>
              </w:p>
              <w:p w14:paraId="45AD2160" w14:textId="77777777" w:rsidR="00135BA1" w:rsidRPr="00667041" w:rsidRDefault="00581773" w:rsidP="00FF4C57">
                <w:pPr>
                  <w:pStyle w:val="TableNormal0"/>
                </w:pPr>
                <w:r w:rsidRPr="00667041">
                  <w:t xml:space="preserve">7.2.1 </w:t>
                </w:r>
              </w:p>
            </w:tc>
            <w:tc>
              <w:tcPr>
                <w:tcW w:w="2097" w:type="pct"/>
                <w:gridSpan w:val="2"/>
                <w:hideMark/>
              </w:tcPr>
              <w:p w14:paraId="1DE6366B" w14:textId="77777777" w:rsidR="00135BA1" w:rsidRPr="00667041" w:rsidRDefault="00581773" w:rsidP="00FF4C57">
                <w:pPr>
                  <w:pStyle w:val="TableNormal0"/>
                </w:pPr>
                <w:r w:rsidRPr="00667041">
                  <w:t>Explain the factors affecting aircraft during climb.</w:t>
                </w:r>
              </w:p>
            </w:tc>
            <w:tc>
              <w:tcPr>
                <w:tcW w:w="189" w:type="pct"/>
                <w:hideMark/>
              </w:tcPr>
              <w:p w14:paraId="23C278D8" w14:textId="77777777" w:rsidR="00135BA1" w:rsidRPr="00667041" w:rsidRDefault="00581773" w:rsidP="00FF4C57">
                <w:pPr>
                  <w:pStyle w:val="TableNormal0"/>
                </w:pPr>
                <w:r w:rsidRPr="00667041">
                  <w:t>2</w:t>
                </w:r>
              </w:p>
            </w:tc>
            <w:tc>
              <w:tcPr>
                <w:tcW w:w="2190" w:type="pct"/>
                <w:gridSpan w:val="2"/>
                <w:hideMark/>
              </w:tcPr>
              <w:p w14:paraId="76A2C55D" w14:textId="77777777" w:rsidR="00135BA1" w:rsidRPr="005E3FF3" w:rsidRDefault="00581773" w:rsidP="005E3FF3">
                <w:pPr>
                  <w:pStyle w:val="EssentialTraining"/>
                </w:pPr>
                <w:r w:rsidRPr="005E3FF3">
                  <w:t>Speed, mass, wind, wind shear, temperature, cabin pressurisation, air density</w:t>
                </w:r>
              </w:p>
            </w:tc>
          </w:tr>
          <w:tr w:rsidR="00090094" w14:paraId="5DB0478A" w14:textId="77777777" w:rsidTr="00090094">
            <w:trPr>
              <w:trHeight w:val="21"/>
            </w:trPr>
            <w:tc>
              <w:tcPr>
                <w:tcW w:w="5000" w:type="pct"/>
                <w:gridSpan w:val="9"/>
                <w:hideMark/>
              </w:tcPr>
              <w:p w14:paraId="413D09DD" w14:textId="77777777" w:rsidR="00135BA1" w:rsidRPr="00667041" w:rsidRDefault="00581773" w:rsidP="00117E9C">
                <w:pPr>
                  <w:pStyle w:val="TableHead"/>
                </w:pPr>
                <w:r w:rsidRPr="00667041">
                  <w:t>Subtopic ACFTB 7.3 — Cruise factors</w:t>
                </w:r>
              </w:p>
            </w:tc>
          </w:tr>
          <w:tr w:rsidR="00090094" w14:paraId="199755D8" w14:textId="77777777" w:rsidTr="00090094">
            <w:trPr>
              <w:trHeight w:val="567"/>
            </w:trPr>
            <w:tc>
              <w:tcPr>
                <w:tcW w:w="524" w:type="pct"/>
                <w:gridSpan w:val="4"/>
                <w:hideMark/>
              </w:tcPr>
              <w:p w14:paraId="4EB55452" w14:textId="77777777" w:rsidR="00135BA1" w:rsidRPr="00667041" w:rsidRDefault="00581773" w:rsidP="00FF4C57">
                <w:pPr>
                  <w:pStyle w:val="TableNormal0"/>
                </w:pPr>
                <w:r w:rsidRPr="00667041">
                  <w:t>BASIC</w:t>
                </w:r>
                <w:r w:rsidRPr="00667041">
                  <w:br/>
                  <w:t>ACFTB</w:t>
                </w:r>
              </w:p>
              <w:p w14:paraId="1D70A9CE" w14:textId="77777777" w:rsidR="00135BA1" w:rsidRPr="00667041" w:rsidRDefault="00581773" w:rsidP="00FF4C57">
                <w:pPr>
                  <w:pStyle w:val="TableNormal0"/>
                </w:pPr>
                <w:r w:rsidRPr="00667041">
                  <w:t xml:space="preserve">7.3.1 </w:t>
                </w:r>
              </w:p>
            </w:tc>
            <w:tc>
              <w:tcPr>
                <w:tcW w:w="2097" w:type="pct"/>
                <w:gridSpan w:val="2"/>
                <w:hideMark/>
              </w:tcPr>
              <w:p w14:paraId="062EF96A" w14:textId="77777777" w:rsidR="00135BA1" w:rsidRPr="00667041" w:rsidRDefault="00581773" w:rsidP="00FF4C57">
                <w:pPr>
                  <w:pStyle w:val="TableNormal0"/>
                </w:pPr>
                <w:r w:rsidRPr="00667041">
                  <w:t>Explain the factors affecting aircraft during cruise.</w:t>
                </w:r>
              </w:p>
            </w:tc>
            <w:tc>
              <w:tcPr>
                <w:tcW w:w="189" w:type="pct"/>
                <w:hideMark/>
              </w:tcPr>
              <w:p w14:paraId="5323061D" w14:textId="77777777" w:rsidR="00135BA1" w:rsidRPr="00667041" w:rsidRDefault="00581773" w:rsidP="00FF4C57">
                <w:pPr>
                  <w:pStyle w:val="TableNormal0"/>
                </w:pPr>
                <w:r w:rsidRPr="00667041">
                  <w:t>2</w:t>
                </w:r>
              </w:p>
            </w:tc>
            <w:tc>
              <w:tcPr>
                <w:tcW w:w="2190" w:type="pct"/>
                <w:gridSpan w:val="2"/>
                <w:hideMark/>
              </w:tcPr>
              <w:p w14:paraId="01AE5FA1" w14:textId="77777777" w:rsidR="00135BA1" w:rsidRPr="005E3FF3" w:rsidRDefault="00581773" w:rsidP="005E3FF3">
                <w:pPr>
                  <w:pStyle w:val="EssentialTraining"/>
                </w:pPr>
                <w:r w:rsidRPr="005E3FF3">
                  <w:t>Level, cruising speed, wind, mass, cabin pressurisation</w:t>
                </w:r>
              </w:p>
            </w:tc>
          </w:tr>
          <w:tr w:rsidR="00090094" w14:paraId="68051273" w14:textId="77777777" w:rsidTr="001F6581">
            <w:trPr>
              <w:trHeight w:val="21"/>
            </w:trPr>
            <w:tc>
              <w:tcPr>
                <w:tcW w:w="5000" w:type="pct"/>
                <w:gridSpan w:val="9"/>
                <w:hideMark/>
              </w:tcPr>
              <w:p w14:paraId="5DC4F558" w14:textId="77777777" w:rsidR="00135BA1" w:rsidRPr="00667041" w:rsidRDefault="00581773" w:rsidP="00117E9C">
                <w:pPr>
                  <w:pStyle w:val="TableHead"/>
                </w:pPr>
                <w:r w:rsidRPr="00667041">
                  <w:t>Subtopic ACFTB 7.4 — Descent and initial approach factors</w:t>
                </w:r>
              </w:p>
            </w:tc>
          </w:tr>
          <w:tr w:rsidR="00090094" w14:paraId="08E8D638" w14:textId="77777777" w:rsidTr="001F6581">
            <w:trPr>
              <w:trHeight w:val="567"/>
            </w:trPr>
            <w:tc>
              <w:tcPr>
                <w:tcW w:w="524" w:type="pct"/>
                <w:gridSpan w:val="4"/>
                <w:hideMark/>
              </w:tcPr>
              <w:p w14:paraId="25A1ABAF" w14:textId="77777777" w:rsidR="00135BA1" w:rsidRPr="00667041" w:rsidRDefault="00581773" w:rsidP="00FF4C57">
                <w:pPr>
                  <w:pStyle w:val="TableNormal0"/>
                </w:pPr>
                <w:r w:rsidRPr="00667041">
                  <w:t>BASIC</w:t>
                </w:r>
                <w:r w:rsidRPr="00667041">
                  <w:br/>
                  <w:t>ACFTB</w:t>
                </w:r>
              </w:p>
              <w:p w14:paraId="46440D40" w14:textId="77777777" w:rsidR="00135BA1" w:rsidRPr="00667041" w:rsidRDefault="00581773" w:rsidP="00FF4C57">
                <w:pPr>
                  <w:pStyle w:val="TableNormal0"/>
                </w:pPr>
                <w:r w:rsidRPr="00667041">
                  <w:t xml:space="preserve">7.4.1 </w:t>
                </w:r>
              </w:p>
            </w:tc>
            <w:tc>
              <w:tcPr>
                <w:tcW w:w="2087" w:type="pct"/>
                <w:hideMark/>
              </w:tcPr>
              <w:p w14:paraId="3BBD1E53" w14:textId="77777777" w:rsidR="00135BA1" w:rsidRPr="00667041" w:rsidRDefault="00581773" w:rsidP="00FF4C57">
                <w:pPr>
                  <w:pStyle w:val="TableNormal0"/>
                </w:pPr>
                <w:r w:rsidRPr="00667041">
                  <w:t>Explain the factors affecting aircraft during descent.</w:t>
                </w:r>
              </w:p>
            </w:tc>
            <w:tc>
              <w:tcPr>
                <w:tcW w:w="199" w:type="pct"/>
                <w:gridSpan w:val="2"/>
                <w:hideMark/>
              </w:tcPr>
              <w:p w14:paraId="61413A54" w14:textId="77777777" w:rsidR="00135BA1" w:rsidRPr="00667041" w:rsidRDefault="00581773" w:rsidP="00FF4C57">
                <w:pPr>
                  <w:pStyle w:val="TableNormal0"/>
                </w:pPr>
                <w:r w:rsidRPr="00667041">
                  <w:t>2</w:t>
                </w:r>
              </w:p>
            </w:tc>
            <w:tc>
              <w:tcPr>
                <w:tcW w:w="2190" w:type="pct"/>
                <w:gridSpan w:val="2"/>
                <w:hideMark/>
              </w:tcPr>
              <w:p w14:paraId="1E67A31A" w14:textId="77777777" w:rsidR="00135BA1" w:rsidRPr="005E3FF3" w:rsidRDefault="00581773" w:rsidP="005E3FF3">
                <w:pPr>
                  <w:pStyle w:val="EssentialTraining"/>
                </w:pPr>
                <w:r w:rsidRPr="005E3FF3">
                  <w:t>Wind, speed, rate of descent, aircraft configuration, cabin pressurisation</w:t>
                </w:r>
              </w:p>
            </w:tc>
          </w:tr>
          <w:tr w:rsidR="00090094" w14:paraId="2BEA2345" w14:textId="77777777" w:rsidTr="001F6581">
            <w:trPr>
              <w:trHeight w:val="567"/>
            </w:trPr>
            <w:tc>
              <w:tcPr>
                <w:tcW w:w="524" w:type="pct"/>
                <w:gridSpan w:val="4"/>
                <w:hideMark/>
              </w:tcPr>
              <w:p w14:paraId="676ED78A" w14:textId="77777777" w:rsidR="00135BA1" w:rsidRPr="00667041" w:rsidRDefault="00581773" w:rsidP="00FF4C57">
                <w:pPr>
                  <w:pStyle w:val="TableNormal0"/>
                </w:pPr>
                <w:r w:rsidRPr="00667041">
                  <w:t>BASIC</w:t>
                </w:r>
                <w:r w:rsidRPr="00667041">
                  <w:br/>
                  <w:t>ACFTB</w:t>
                </w:r>
              </w:p>
              <w:p w14:paraId="224FC7FD" w14:textId="77777777" w:rsidR="00135BA1" w:rsidRPr="00667041" w:rsidRDefault="00581773" w:rsidP="00FF4C57">
                <w:pPr>
                  <w:pStyle w:val="TableNormal0"/>
                </w:pPr>
                <w:r w:rsidRPr="00667041">
                  <w:t xml:space="preserve">7.4.2 </w:t>
                </w:r>
              </w:p>
            </w:tc>
            <w:tc>
              <w:tcPr>
                <w:tcW w:w="2087" w:type="pct"/>
                <w:hideMark/>
              </w:tcPr>
              <w:p w14:paraId="69B7FC3D" w14:textId="77777777" w:rsidR="00135BA1" w:rsidRPr="00667041" w:rsidRDefault="00581773" w:rsidP="00FF4C57">
                <w:pPr>
                  <w:pStyle w:val="TableNormal0"/>
                </w:pPr>
                <w:r w:rsidRPr="00667041">
                  <w:t>Explain the factors affecting an aircraft in a holding pattern.</w:t>
                </w:r>
              </w:p>
            </w:tc>
            <w:tc>
              <w:tcPr>
                <w:tcW w:w="199" w:type="pct"/>
                <w:gridSpan w:val="2"/>
                <w:hideMark/>
              </w:tcPr>
              <w:p w14:paraId="5254AD5D" w14:textId="77777777" w:rsidR="00135BA1" w:rsidRPr="00667041" w:rsidRDefault="00581773" w:rsidP="00FF4C57">
                <w:pPr>
                  <w:pStyle w:val="TableNormal0"/>
                </w:pPr>
                <w:r w:rsidRPr="00667041">
                  <w:t>2</w:t>
                </w:r>
              </w:p>
            </w:tc>
            <w:tc>
              <w:tcPr>
                <w:tcW w:w="2190" w:type="pct"/>
                <w:gridSpan w:val="2"/>
                <w:hideMark/>
              </w:tcPr>
              <w:p w14:paraId="158BB6A2" w14:textId="77777777" w:rsidR="00135BA1" w:rsidRPr="005E3FF3" w:rsidRDefault="00581773" w:rsidP="005E3FF3">
                <w:pPr>
                  <w:pStyle w:val="EssentialTraining"/>
                </w:pPr>
                <w:r w:rsidRPr="005E3FF3">
                  <w:t>Speed, level, turbulence, icing</w:t>
                </w:r>
              </w:p>
            </w:tc>
          </w:tr>
          <w:tr w:rsidR="00090094" w14:paraId="6EF01EDE" w14:textId="77777777" w:rsidTr="001F6581">
            <w:trPr>
              <w:trHeight w:val="567"/>
            </w:trPr>
            <w:tc>
              <w:tcPr>
                <w:tcW w:w="524" w:type="pct"/>
                <w:gridSpan w:val="4"/>
              </w:tcPr>
              <w:p w14:paraId="5057CD4E" w14:textId="77777777" w:rsidR="00135BA1" w:rsidRPr="00667041" w:rsidRDefault="00581773" w:rsidP="00FF4C57">
                <w:pPr>
                  <w:pStyle w:val="TableNormal0"/>
                </w:pPr>
                <w:r w:rsidRPr="00667041">
                  <w:t>BASIC</w:t>
                </w:r>
                <w:r w:rsidRPr="00667041">
                  <w:br/>
                  <w:t>ACFTB</w:t>
                </w:r>
              </w:p>
              <w:p w14:paraId="536C0EDD" w14:textId="77777777" w:rsidR="00135BA1" w:rsidRPr="00667041" w:rsidRDefault="00581773" w:rsidP="00FF4C57">
                <w:pPr>
                  <w:pStyle w:val="TableNormal0"/>
                </w:pPr>
                <w:r w:rsidRPr="00667041">
                  <w:t>7.4.3</w:t>
                </w:r>
              </w:p>
            </w:tc>
            <w:tc>
              <w:tcPr>
                <w:tcW w:w="2087" w:type="pct"/>
              </w:tcPr>
              <w:p w14:paraId="738312D8" w14:textId="77777777" w:rsidR="00135BA1" w:rsidRPr="00667041" w:rsidRDefault="00581773" w:rsidP="00FF4C57">
                <w:pPr>
                  <w:pStyle w:val="TableNormal0"/>
                </w:pPr>
                <w:r w:rsidRPr="00667041">
                  <w:t>Explain the benefits of continuous descent operations.</w:t>
                </w:r>
              </w:p>
            </w:tc>
            <w:tc>
              <w:tcPr>
                <w:tcW w:w="199" w:type="pct"/>
                <w:gridSpan w:val="2"/>
              </w:tcPr>
              <w:p w14:paraId="0676CB27" w14:textId="77777777" w:rsidR="00135BA1" w:rsidRPr="00667041" w:rsidRDefault="00581773" w:rsidP="00FF4C57">
                <w:pPr>
                  <w:pStyle w:val="TableNormal0"/>
                </w:pPr>
                <w:r w:rsidRPr="00667041">
                  <w:t>2</w:t>
                </w:r>
              </w:p>
            </w:tc>
            <w:tc>
              <w:tcPr>
                <w:tcW w:w="2190" w:type="pct"/>
                <w:gridSpan w:val="2"/>
              </w:tcPr>
              <w:p w14:paraId="165C5330" w14:textId="77777777" w:rsidR="00135BA1" w:rsidRPr="00667041" w:rsidRDefault="00135BA1" w:rsidP="00FF4C57">
                <w:pPr>
                  <w:pStyle w:val="TableNormal0"/>
                </w:pPr>
              </w:p>
            </w:tc>
          </w:tr>
          <w:tr w:rsidR="00090094" w14:paraId="1A465004" w14:textId="77777777" w:rsidTr="001F6581">
            <w:trPr>
              <w:trHeight w:val="21"/>
            </w:trPr>
            <w:tc>
              <w:tcPr>
                <w:tcW w:w="5000" w:type="pct"/>
                <w:gridSpan w:val="9"/>
                <w:hideMark/>
              </w:tcPr>
              <w:p w14:paraId="0CDD20F7" w14:textId="77777777" w:rsidR="00135BA1" w:rsidRPr="00667041" w:rsidRDefault="00581773" w:rsidP="00117E9C">
                <w:pPr>
                  <w:pStyle w:val="TableHead"/>
                </w:pPr>
                <w:r w:rsidRPr="00667041">
                  <w:t>Subtopic ACFTB 7.5 — Final approach and landing factors</w:t>
                </w:r>
              </w:p>
            </w:tc>
          </w:tr>
          <w:tr w:rsidR="00090094" w14:paraId="46506D77" w14:textId="77777777" w:rsidTr="001F6581">
            <w:trPr>
              <w:trHeight w:val="567"/>
            </w:trPr>
            <w:tc>
              <w:tcPr>
                <w:tcW w:w="524" w:type="pct"/>
                <w:gridSpan w:val="4"/>
                <w:hideMark/>
              </w:tcPr>
              <w:p w14:paraId="16786A58" w14:textId="77777777" w:rsidR="00135BA1" w:rsidRPr="00667041" w:rsidRDefault="00581773" w:rsidP="00FF4C57">
                <w:pPr>
                  <w:pStyle w:val="TableNormal0"/>
                </w:pPr>
                <w:r w:rsidRPr="00667041">
                  <w:t>BASIC</w:t>
                </w:r>
                <w:r w:rsidRPr="00667041">
                  <w:br/>
                  <w:t>ACFTB</w:t>
                </w:r>
              </w:p>
              <w:p w14:paraId="249470FC" w14:textId="77777777" w:rsidR="00135BA1" w:rsidRPr="00667041" w:rsidRDefault="00581773" w:rsidP="00FF4C57">
                <w:pPr>
                  <w:pStyle w:val="TableNormal0"/>
                </w:pPr>
                <w:r w:rsidRPr="00667041">
                  <w:t xml:space="preserve">7.5.1 </w:t>
                </w:r>
              </w:p>
            </w:tc>
            <w:tc>
              <w:tcPr>
                <w:tcW w:w="2087" w:type="pct"/>
                <w:hideMark/>
              </w:tcPr>
              <w:p w14:paraId="6DBF442B" w14:textId="77777777" w:rsidR="00135BA1" w:rsidRPr="00667041" w:rsidRDefault="00581773" w:rsidP="00FF4C57">
                <w:pPr>
                  <w:pStyle w:val="TableNormal0"/>
                </w:pPr>
                <w:r w:rsidRPr="00667041">
                  <w:t>Explain the factors affecting aircraft during final approach and landing.</w:t>
                </w:r>
              </w:p>
            </w:tc>
            <w:tc>
              <w:tcPr>
                <w:tcW w:w="199" w:type="pct"/>
                <w:gridSpan w:val="2"/>
                <w:hideMark/>
              </w:tcPr>
              <w:p w14:paraId="5DA7108B" w14:textId="77777777" w:rsidR="00135BA1" w:rsidRPr="00667041" w:rsidRDefault="00581773" w:rsidP="00FF4C57">
                <w:pPr>
                  <w:pStyle w:val="TableNormal0"/>
                </w:pPr>
                <w:r w:rsidRPr="00667041">
                  <w:t>2</w:t>
                </w:r>
              </w:p>
            </w:tc>
            <w:tc>
              <w:tcPr>
                <w:tcW w:w="2190" w:type="pct"/>
                <w:gridSpan w:val="2"/>
                <w:hideMark/>
              </w:tcPr>
              <w:p w14:paraId="6D328620" w14:textId="77777777" w:rsidR="00135BA1" w:rsidRPr="005E3FF3" w:rsidRDefault="00581773" w:rsidP="005E3FF3">
                <w:pPr>
                  <w:pStyle w:val="EssentialTraining"/>
                </w:pPr>
                <w:r w:rsidRPr="005E3FF3">
                  <w:t>Aircraft configuration, mass, wind, wind shear, aerodrome elevation, runway conditions, runway slope</w:t>
                </w:r>
              </w:p>
            </w:tc>
          </w:tr>
          <w:tr w:rsidR="00090094" w14:paraId="6AC5381B" w14:textId="77777777" w:rsidTr="001F6581">
            <w:trPr>
              <w:trHeight w:val="21"/>
            </w:trPr>
            <w:tc>
              <w:tcPr>
                <w:tcW w:w="5000" w:type="pct"/>
                <w:gridSpan w:val="9"/>
                <w:hideMark/>
              </w:tcPr>
              <w:p w14:paraId="1684412E" w14:textId="77777777" w:rsidR="00135BA1" w:rsidRPr="00667041" w:rsidRDefault="00581773" w:rsidP="00117E9C">
                <w:pPr>
                  <w:pStyle w:val="TableHead"/>
                </w:pPr>
                <w:r w:rsidRPr="00667041">
                  <w:t>Subtopic ACFTB 7.6 — Economic factors</w:t>
                </w:r>
              </w:p>
            </w:tc>
          </w:tr>
          <w:tr w:rsidR="00090094" w14:paraId="7D065753" w14:textId="77777777" w:rsidTr="001F6581">
            <w:trPr>
              <w:trHeight w:val="567"/>
            </w:trPr>
            <w:tc>
              <w:tcPr>
                <w:tcW w:w="524" w:type="pct"/>
                <w:gridSpan w:val="4"/>
                <w:hideMark/>
              </w:tcPr>
              <w:p w14:paraId="2B065F11" w14:textId="77777777" w:rsidR="00135BA1" w:rsidRPr="00667041" w:rsidRDefault="00581773" w:rsidP="00FF4C57">
                <w:pPr>
                  <w:pStyle w:val="TableNormal0"/>
                </w:pPr>
                <w:r w:rsidRPr="00667041">
                  <w:t>BASIC</w:t>
                </w:r>
                <w:r w:rsidRPr="00667041">
                  <w:br/>
                  <w:t>ACFTB</w:t>
                </w:r>
              </w:p>
              <w:p w14:paraId="2E79E160" w14:textId="77777777" w:rsidR="00135BA1" w:rsidRPr="00667041" w:rsidRDefault="00581773" w:rsidP="00FF4C57">
                <w:pPr>
                  <w:pStyle w:val="TableNormal0"/>
                </w:pPr>
                <w:r w:rsidRPr="00667041">
                  <w:t xml:space="preserve">7.6.1 </w:t>
                </w:r>
              </w:p>
            </w:tc>
            <w:tc>
              <w:tcPr>
                <w:tcW w:w="2087" w:type="pct"/>
                <w:hideMark/>
              </w:tcPr>
              <w:p w14:paraId="14C7DD52" w14:textId="77777777" w:rsidR="00135BA1" w:rsidRPr="00667041" w:rsidRDefault="00581773" w:rsidP="00FF4C57">
                <w:pPr>
                  <w:pStyle w:val="TableNormal0"/>
                </w:pPr>
                <w:r w:rsidRPr="00667041">
                  <w:t>Explain the economic consequences of ATC changes on the flight profile of an aircraft.</w:t>
                </w:r>
              </w:p>
            </w:tc>
            <w:tc>
              <w:tcPr>
                <w:tcW w:w="199" w:type="pct"/>
                <w:gridSpan w:val="2"/>
                <w:hideMark/>
              </w:tcPr>
              <w:p w14:paraId="5282442A" w14:textId="77777777" w:rsidR="00135BA1" w:rsidRPr="00667041" w:rsidRDefault="00581773" w:rsidP="00FF4C57">
                <w:pPr>
                  <w:pStyle w:val="TableNormal0"/>
                </w:pPr>
                <w:r w:rsidRPr="00667041">
                  <w:t>2</w:t>
                </w:r>
              </w:p>
            </w:tc>
            <w:tc>
              <w:tcPr>
                <w:tcW w:w="2190" w:type="pct"/>
                <w:gridSpan w:val="2"/>
                <w:hideMark/>
              </w:tcPr>
              <w:p w14:paraId="6A7DF3FE" w14:textId="77777777" w:rsidR="00135BA1" w:rsidRPr="00E075A8" w:rsidRDefault="00581773" w:rsidP="00E075A8">
                <w:pPr>
                  <w:pStyle w:val="EssentialTraining"/>
                </w:pPr>
                <w:r w:rsidRPr="00E075A8">
                  <w:t>Routing, flight level, speed, rates of climb or descent, continuous descent operations (CDO), continuous climb operations (CCO)</w:t>
                </w:r>
              </w:p>
            </w:tc>
          </w:tr>
          <w:tr w:rsidR="00090094" w14:paraId="77DD79E1" w14:textId="77777777" w:rsidTr="001F6581">
            <w:trPr>
              <w:trHeight w:val="21"/>
            </w:trPr>
            <w:tc>
              <w:tcPr>
                <w:tcW w:w="5000" w:type="pct"/>
                <w:gridSpan w:val="9"/>
                <w:hideMark/>
              </w:tcPr>
              <w:p w14:paraId="7750F53F" w14:textId="77777777" w:rsidR="00135BA1" w:rsidRPr="00667041" w:rsidRDefault="00581773" w:rsidP="00117E9C">
                <w:pPr>
                  <w:pStyle w:val="TableHead"/>
                </w:pPr>
                <w:r w:rsidRPr="00667041">
                  <w:t>Subtopic ACFTB 7.7 — Environmental factors</w:t>
                </w:r>
              </w:p>
            </w:tc>
          </w:tr>
          <w:tr w:rsidR="00090094" w14:paraId="368E06D5" w14:textId="77777777" w:rsidTr="001F6581">
            <w:trPr>
              <w:trHeight w:val="567"/>
            </w:trPr>
            <w:tc>
              <w:tcPr>
                <w:tcW w:w="524" w:type="pct"/>
                <w:gridSpan w:val="4"/>
                <w:hideMark/>
              </w:tcPr>
              <w:p w14:paraId="0699A0A8" w14:textId="77777777" w:rsidR="00135BA1" w:rsidRPr="00667041" w:rsidRDefault="00581773" w:rsidP="00FF4C57">
                <w:pPr>
                  <w:pStyle w:val="TableNormal0"/>
                </w:pPr>
                <w:r w:rsidRPr="00667041">
                  <w:t>BASIC</w:t>
                </w:r>
                <w:r w:rsidRPr="00667041">
                  <w:br/>
                  <w:t>ACFTB</w:t>
                </w:r>
              </w:p>
              <w:p w14:paraId="4EB50082" w14:textId="77777777" w:rsidR="00135BA1" w:rsidRPr="00667041" w:rsidRDefault="00581773" w:rsidP="00FF4C57">
                <w:pPr>
                  <w:pStyle w:val="TableNormal0"/>
                </w:pPr>
                <w:r w:rsidRPr="00667041">
                  <w:t xml:space="preserve">7.7.1 </w:t>
                </w:r>
              </w:p>
            </w:tc>
            <w:tc>
              <w:tcPr>
                <w:tcW w:w="2087" w:type="pct"/>
                <w:hideMark/>
              </w:tcPr>
              <w:p w14:paraId="10E14CE7" w14:textId="77777777" w:rsidR="00135BA1" w:rsidRPr="00667041" w:rsidRDefault="00581773" w:rsidP="00FF4C57">
                <w:pPr>
                  <w:pStyle w:val="TableNormal0"/>
                </w:pPr>
                <w:r w:rsidRPr="00667041">
                  <w:t>Explain performance restrictions due to environmental considerations.</w:t>
                </w:r>
              </w:p>
            </w:tc>
            <w:tc>
              <w:tcPr>
                <w:tcW w:w="199" w:type="pct"/>
                <w:gridSpan w:val="2"/>
                <w:hideMark/>
              </w:tcPr>
              <w:p w14:paraId="2E4FECF2" w14:textId="77777777" w:rsidR="00135BA1" w:rsidRPr="00667041" w:rsidRDefault="00581773" w:rsidP="00FF4C57">
                <w:pPr>
                  <w:pStyle w:val="TableNormal0"/>
                </w:pPr>
                <w:r w:rsidRPr="00667041">
                  <w:t>2</w:t>
                </w:r>
              </w:p>
            </w:tc>
            <w:tc>
              <w:tcPr>
                <w:tcW w:w="2190" w:type="pct"/>
                <w:gridSpan w:val="2"/>
                <w:hideMark/>
              </w:tcPr>
              <w:p w14:paraId="4B41CE24" w14:textId="77777777" w:rsidR="00135BA1" w:rsidRPr="00C335E0" w:rsidRDefault="00581773" w:rsidP="00C335E0">
                <w:pPr>
                  <w:pStyle w:val="TableNormal0"/>
                  <w:rPr>
                    <w:i/>
                  </w:rPr>
                </w:pPr>
                <w:r w:rsidRPr="00C335E0">
                  <w:rPr>
                    <w:i/>
                  </w:rPr>
                  <w:t>Optional content: continuous descent operations (CDO), continuous climb operations (CCO), fuel-dumping, noise-abatement procedures, minimum flight levels</w:t>
                </w:r>
              </w:p>
            </w:tc>
          </w:tr>
        </w:tbl>
        <w:p w14:paraId="01A8E55C" w14:textId="77777777" w:rsidR="00135BA1" w:rsidRPr="006273A2" w:rsidRDefault="00000000" w:rsidP="00117E9C">
          <w:pPr>
            <w:pStyle w:val="TableNormal0"/>
          </w:pPr>
        </w:p>
        <w:bookmarkStart w:id="2221" w:name="_Toc413420349" w:displacedByCustomXml="next"/>
        <w:bookmarkEnd w:id="2221" w:displacedByCustomXml="next"/>
        <w:bookmarkStart w:id="2222" w:name="_Toc413065062" w:displacedByCustomXml="next"/>
        <w:bookmarkEnd w:id="2222" w:displacedByCustomXml="next"/>
        <w:bookmarkStart w:id="2223" w:name="_Toc412197923" w:displacedByCustomXml="next"/>
        <w:bookmarkEnd w:id="2223" w:displacedByCustomXml="next"/>
        <w:bookmarkStart w:id="2224" w:name="_Toc412196566" w:displacedByCustomXml="next"/>
        <w:bookmarkEnd w:id="2224" w:displacedByCustomXml="next"/>
        <w:bookmarkStart w:id="2225" w:name="_Toc412194424" w:displacedByCustomXml="next"/>
        <w:bookmarkEnd w:id="2225" w:displacedByCustomXml="next"/>
        <w:bookmarkStart w:id="2226" w:name="_Toc411245968" w:displacedByCustomXml="next"/>
        <w:bookmarkEnd w:id="2226" w:displacedByCustomXml="next"/>
        <w:bookmarkStart w:id="2227" w:name="_Toc411245312" w:displacedByCustomXml="next"/>
        <w:bookmarkEnd w:id="2227" w:displacedByCustomXml="next"/>
        <w:bookmarkStart w:id="2228" w:name="_Toc411244041" w:displacedByCustomXml="next"/>
        <w:bookmarkEnd w:id="2228" w:displacedByCustomXml="next"/>
        <w:bookmarkStart w:id="2229" w:name="_Toc411243638" w:displacedByCustomXml="next"/>
        <w:bookmarkEnd w:id="2229" w:displacedByCustomXml="next"/>
        <w:bookmarkStart w:id="2230" w:name="_Toc410416529" w:displacedByCustomXml="next"/>
        <w:bookmarkEnd w:id="2230" w:displacedByCustomXml="next"/>
        <w:bookmarkStart w:id="2231" w:name="_Toc410397083" w:displacedByCustomXml="next"/>
        <w:bookmarkEnd w:id="2231" w:displacedByCustomXml="next"/>
        <w:bookmarkStart w:id="2232" w:name="_Toc410396648" w:displacedByCustomXml="next"/>
        <w:bookmarkEnd w:id="2232" w:displacedByCustomXml="next"/>
        <w:bookmarkStart w:id="2233" w:name="_Toc406677519" w:displacedByCustomXml="next"/>
        <w:bookmarkEnd w:id="2233" w:displacedByCustomXml="next"/>
        <w:bookmarkStart w:id="2234" w:name="_Toc400006578" w:displacedByCustomXml="next"/>
        <w:bookmarkEnd w:id="2234" w:displacedByCustomXml="next"/>
      </w:sdtContent>
    </w:sdt>
    <w:sdt>
      <w:sdtPr>
        <w:rPr>
          <w:i w:val="0"/>
          <w:sz w:val="22"/>
          <w:szCs w:val="24"/>
        </w:rPr>
        <w:alias w:val="topic"/>
        <w:tag w:val="topic"/>
        <w:id w:val="1504805971"/>
      </w:sdtPr>
      <w:sdtContent>
        <w:p w14:paraId="4773B4F1" w14:textId="77777777" w:rsidR="0059613D" w:rsidRPr="0059613D" w:rsidRDefault="0059613D" w:rsidP="0059613D">
          <w:pPr>
            <w:pStyle w:val="Dxshortdesc"/>
          </w:pPr>
        </w:p>
        <w:p w14:paraId="3CF15612" w14:textId="77777777" w:rsidR="00C90994" w:rsidRPr="00667041" w:rsidRDefault="00581773" w:rsidP="00924B31">
          <w:pPr>
            <w:pStyle w:val="Heading5"/>
          </w:pPr>
          <w:bookmarkStart w:id="2235" w:name="_Toc256000171"/>
          <w:r w:rsidRPr="00667041">
            <w:t>SUBJECT 7: HUMAN FACTORS</w:t>
          </w:r>
          <w:bookmarkEnd w:id="2235"/>
        </w:p>
        <w:p w14:paraId="117FD1A6" w14:textId="77777777" w:rsidR="00C90994" w:rsidRPr="00667041" w:rsidRDefault="00581773" w:rsidP="00663910">
          <w:r w:rsidRPr="00667041">
            <w:t xml:space="preserve">The subject objective is: </w:t>
          </w:r>
        </w:p>
        <w:p w14:paraId="6F9A905D" w14:textId="77777777" w:rsidR="00C90994" w:rsidRDefault="00581773" w:rsidP="00663910">
          <w:r w:rsidRPr="00667041">
            <w:t>Learners shall characterise factors which affect personal and team performance.</w:t>
          </w:r>
        </w:p>
        <w:tbl>
          <w:tblPr>
            <w:tblStyle w:val="easaTable"/>
            <w:tblW w:w="5051" w:type="pct"/>
            <w:tblInd w:w="-51" w:type="dxa"/>
            <w:tblLayout w:type="fixed"/>
            <w:tblLook w:val="0420" w:firstRow="1" w:lastRow="0" w:firstColumn="0" w:lastColumn="0" w:noHBand="0" w:noVBand="1"/>
          </w:tblPr>
          <w:tblGrid>
            <w:gridCol w:w="936"/>
            <w:gridCol w:w="16"/>
            <w:gridCol w:w="3825"/>
            <w:gridCol w:w="9"/>
            <w:gridCol w:w="343"/>
            <w:gridCol w:w="13"/>
            <w:gridCol w:w="3930"/>
          </w:tblGrid>
          <w:tr w:rsidR="00090094" w14:paraId="1DA55B51" w14:textId="77777777" w:rsidTr="00090094">
            <w:trPr>
              <w:cnfStyle w:val="100000000000" w:firstRow="1" w:lastRow="0" w:firstColumn="0" w:lastColumn="0" w:oddVBand="0" w:evenVBand="0" w:oddHBand="0" w:evenHBand="0" w:firstRowFirstColumn="0" w:firstRowLastColumn="0" w:lastRowFirstColumn="0" w:lastRowLastColumn="0"/>
              <w:trHeight w:val="222"/>
            </w:trPr>
            <w:tc>
              <w:tcPr>
                <w:tcW w:w="5000" w:type="pct"/>
                <w:gridSpan w:val="7"/>
              </w:tcPr>
              <w:p w14:paraId="17A12F6E" w14:textId="77777777" w:rsidR="00A41CE4" w:rsidRPr="00A41CE4" w:rsidRDefault="00581773" w:rsidP="00A41CE4">
                <w:pPr>
                  <w:pStyle w:val="TableCentered"/>
                  <w:rPr>
                    <w:rStyle w:val="GeneralAviation"/>
                  </w:rPr>
                </w:pPr>
                <w:r w:rsidRPr="00A41CE4">
                  <w:t>TOPIC HUMB 1 — INTRODUCTION TO</w:t>
                </w:r>
                <w:r w:rsidR="00547E21">
                  <w:t xml:space="preserve"> HUMAN </w:t>
                </w:r>
                <w:r w:rsidRPr="00A41CE4">
                  <w:t>PERFORMANCE</w:t>
                </w:r>
              </w:p>
            </w:tc>
          </w:tr>
          <w:tr w:rsidR="00090094" w14:paraId="6383BA82" w14:textId="77777777" w:rsidTr="00090094">
            <w:trPr>
              <w:trHeight w:val="21"/>
            </w:trPr>
            <w:tc>
              <w:tcPr>
                <w:tcW w:w="5000" w:type="pct"/>
                <w:gridSpan w:val="7"/>
                <w:hideMark/>
              </w:tcPr>
              <w:p w14:paraId="6BACE96C" w14:textId="77777777" w:rsidR="00A41CE4" w:rsidRPr="007D42B8" w:rsidRDefault="00581773" w:rsidP="00A41CE4">
                <w:pPr>
                  <w:pStyle w:val="TableHead"/>
                  <w:rPr>
                    <w:rStyle w:val="GeneralAviation"/>
                    <w:color w:val="auto"/>
                  </w:rPr>
                </w:pPr>
                <w:r w:rsidRPr="007D42B8">
                  <w:rPr>
                    <w:rStyle w:val="GeneralAviation"/>
                    <w:color w:val="auto"/>
                  </w:rPr>
                  <w:t xml:space="preserve">Subtopic HUMB 1.1 — Relevance of human factors </w:t>
                </w:r>
                <w:r w:rsidR="00A15476" w:rsidRPr="007D42B8">
                  <w:rPr>
                    <w:rStyle w:val="GeneralAviation"/>
                    <w:color w:val="auto"/>
                  </w:rPr>
                  <w:t>to</w:t>
                </w:r>
                <w:r w:rsidRPr="007D42B8">
                  <w:rPr>
                    <w:rStyle w:val="GeneralAviation"/>
                    <w:color w:val="auto"/>
                  </w:rPr>
                  <w:t xml:space="preserve"> ATC</w:t>
                </w:r>
              </w:p>
            </w:tc>
          </w:tr>
          <w:tr w:rsidR="00090094" w14:paraId="7B1EBE89" w14:textId="77777777" w:rsidTr="001F6581">
            <w:trPr>
              <w:trHeight w:val="567"/>
            </w:trPr>
            <w:tc>
              <w:tcPr>
                <w:tcW w:w="525" w:type="pct"/>
                <w:gridSpan w:val="2"/>
              </w:tcPr>
              <w:p w14:paraId="4F970B2E" w14:textId="77777777" w:rsidR="00A41CE4" w:rsidRPr="007D42B8" w:rsidRDefault="00581773" w:rsidP="00A41CE4">
                <w:pPr>
                  <w:pStyle w:val="TableNormal0"/>
                  <w:rPr>
                    <w:rStyle w:val="GeneralAviation"/>
                    <w:color w:val="auto"/>
                  </w:rPr>
                </w:pPr>
                <w:r w:rsidRPr="007D42B8">
                  <w:rPr>
                    <w:rStyle w:val="GeneralAviation"/>
                    <w:color w:val="auto"/>
                  </w:rPr>
                  <w:t>BASIC</w:t>
                </w:r>
                <w:r w:rsidRPr="007D42B8">
                  <w:rPr>
                    <w:rStyle w:val="GeneralAviation"/>
                    <w:color w:val="auto"/>
                  </w:rPr>
                  <w:br/>
                  <w:t>HUMB</w:t>
                </w:r>
              </w:p>
              <w:p w14:paraId="7094CA83" w14:textId="77777777" w:rsidR="00A41CE4" w:rsidRPr="007D42B8" w:rsidRDefault="00581773" w:rsidP="00A41CE4">
                <w:pPr>
                  <w:pStyle w:val="TableNormal0"/>
                  <w:rPr>
                    <w:rStyle w:val="GeneralAviation"/>
                    <w:color w:val="auto"/>
                  </w:rPr>
                </w:pPr>
                <w:r w:rsidRPr="007D42B8">
                  <w:rPr>
                    <w:rStyle w:val="GeneralAviation"/>
                    <w:color w:val="auto"/>
                  </w:rPr>
                  <w:t xml:space="preserve">1.1.1 </w:t>
                </w:r>
              </w:p>
            </w:tc>
            <w:tc>
              <w:tcPr>
                <w:tcW w:w="2107" w:type="pct"/>
              </w:tcPr>
              <w:p w14:paraId="1729E586" w14:textId="77777777" w:rsidR="00A41CE4" w:rsidRPr="007D42B8" w:rsidRDefault="00581773" w:rsidP="00A41CE4">
                <w:pPr>
                  <w:pStyle w:val="TableNormal0"/>
                  <w:rPr>
                    <w:rStyle w:val="GeneralAviation"/>
                    <w:color w:val="auto"/>
                  </w:rPr>
                </w:pPr>
                <w:r w:rsidRPr="007D42B8">
                  <w:rPr>
                    <w:rStyle w:val="GeneralAviation"/>
                    <w:color w:val="auto"/>
                  </w:rPr>
                  <w:t>Define human factors.</w:t>
                </w:r>
              </w:p>
            </w:tc>
            <w:tc>
              <w:tcPr>
                <w:tcW w:w="200" w:type="pct"/>
                <w:gridSpan w:val="3"/>
              </w:tcPr>
              <w:p w14:paraId="3D5708BE" w14:textId="77777777" w:rsidR="00A41CE4" w:rsidRPr="007D42B8" w:rsidRDefault="00581773" w:rsidP="00A41CE4">
                <w:pPr>
                  <w:pStyle w:val="TableNormal0"/>
                  <w:rPr>
                    <w:rStyle w:val="GeneralAviation"/>
                    <w:color w:val="auto"/>
                  </w:rPr>
                </w:pPr>
                <w:r w:rsidRPr="007D42B8">
                  <w:rPr>
                    <w:rStyle w:val="GeneralAviation"/>
                    <w:color w:val="auto"/>
                  </w:rPr>
                  <w:t>1</w:t>
                </w:r>
              </w:p>
            </w:tc>
            <w:tc>
              <w:tcPr>
                <w:tcW w:w="2168" w:type="pct"/>
              </w:tcPr>
              <w:p w14:paraId="4EF72A4D" w14:textId="77777777" w:rsidR="00A41CE4" w:rsidRPr="007D42B8" w:rsidRDefault="00A41CE4" w:rsidP="00A41CE4">
                <w:pPr>
                  <w:pStyle w:val="TableNormal0"/>
                  <w:rPr>
                    <w:rStyle w:val="GeneralAviation"/>
                    <w:color w:val="auto"/>
                  </w:rPr>
                </w:pPr>
              </w:p>
            </w:tc>
          </w:tr>
          <w:tr w:rsidR="00090094" w14:paraId="31B275B2" w14:textId="77777777" w:rsidTr="001F6581">
            <w:trPr>
              <w:trHeight w:val="567"/>
            </w:trPr>
            <w:tc>
              <w:tcPr>
                <w:tcW w:w="525" w:type="pct"/>
                <w:gridSpan w:val="2"/>
              </w:tcPr>
              <w:p w14:paraId="6580838E" w14:textId="77777777" w:rsidR="00A41CE4" w:rsidRPr="007D42B8" w:rsidRDefault="00581773" w:rsidP="00A41CE4">
                <w:pPr>
                  <w:pStyle w:val="TableNormal0"/>
                  <w:rPr>
                    <w:rStyle w:val="GeneralAviation"/>
                    <w:color w:val="auto"/>
                  </w:rPr>
                </w:pPr>
                <w:r w:rsidRPr="007D42B8">
                  <w:rPr>
                    <w:rStyle w:val="GeneralAviation"/>
                    <w:color w:val="auto"/>
                  </w:rPr>
                  <w:t>BASIC HUMB 1.1.2</w:t>
                </w:r>
              </w:p>
            </w:tc>
            <w:tc>
              <w:tcPr>
                <w:tcW w:w="2107" w:type="pct"/>
              </w:tcPr>
              <w:p w14:paraId="0E43CD1C" w14:textId="77777777" w:rsidR="00A41CE4" w:rsidRPr="007D42B8" w:rsidRDefault="00581773" w:rsidP="00A41CE4">
                <w:pPr>
                  <w:pStyle w:val="TableNormal0"/>
                  <w:rPr>
                    <w:rStyle w:val="GeneralAviation"/>
                    <w:color w:val="auto"/>
                  </w:rPr>
                </w:pPr>
                <w:r w:rsidRPr="007D42B8">
                  <w:rPr>
                    <w:rStyle w:val="GeneralAviation"/>
                    <w:color w:val="auto"/>
                  </w:rPr>
                  <w:t>Define human performance.</w:t>
                </w:r>
              </w:p>
            </w:tc>
            <w:tc>
              <w:tcPr>
                <w:tcW w:w="200" w:type="pct"/>
                <w:gridSpan w:val="3"/>
              </w:tcPr>
              <w:p w14:paraId="5A205B93" w14:textId="77777777" w:rsidR="00A41CE4" w:rsidRPr="007D42B8" w:rsidRDefault="00581773" w:rsidP="00A41CE4">
                <w:pPr>
                  <w:pStyle w:val="TableNormal0"/>
                  <w:rPr>
                    <w:rStyle w:val="GeneralAviation"/>
                    <w:color w:val="auto"/>
                  </w:rPr>
                </w:pPr>
                <w:r w:rsidRPr="007D42B8">
                  <w:rPr>
                    <w:rStyle w:val="GeneralAviation"/>
                    <w:color w:val="auto"/>
                  </w:rPr>
                  <w:t>1</w:t>
                </w:r>
              </w:p>
            </w:tc>
            <w:tc>
              <w:tcPr>
                <w:tcW w:w="2168" w:type="pct"/>
              </w:tcPr>
              <w:p w14:paraId="2665FD48" w14:textId="77777777" w:rsidR="00A41CE4" w:rsidRPr="007D42B8" w:rsidRDefault="00A41CE4" w:rsidP="00A41CE4">
                <w:pPr>
                  <w:pStyle w:val="TableNormal0"/>
                  <w:rPr>
                    <w:rStyle w:val="GeneralAviation"/>
                    <w:color w:val="auto"/>
                  </w:rPr>
                </w:pPr>
              </w:p>
            </w:tc>
          </w:tr>
          <w:tr w:rsidR="00090094" w14:paraId="07178D1E" w14:textId="77777777" w:rsidTr="001F6581">
            <w:trPr>
              <w:trHeight w:val="567"/>
            </w:trPr>
            <w:tc>
              <w:tcPr>
                <w:tcW w:w="525" w:type="pct"/>
                <w:gridSpan w:val="2"/>
                <w:hideMark/>
              </w:tcPr>
              <w:p w14:paraId="2659EC88" w14:textId="77777777" w:rsidR="00A41CE4" w:rsidRPr="007D42B8" w:rsidRDefault="00581773" w:rsidP="00A41CE4">
                <w:pPr>
                  <w:pStyle w:val="TableNormal0"/>
                  <w:rPr>
                    <w:rStyle w:val="GeneralAviation"/>
                    <w:color w:val="auto"/>
                  </w:rPr>
                </w:pPr>
                <w:r w:rsidRPr="007D42B8">
                  <w:rPr>
                    <w:rStyle w:val="GeneralAviation"/>
                    <w:color w:val="auto"/>
                  </w:rPr>
                  <w:t>BASIC</w:t>
                </w:r>
                <w:r w:rsidRPr="007D42B8">
                  <w:rPr>
                    <w:rStyle w:val="GeneralAviation"/>
                    <w:color w:val="auto"/>
                  </w:rPr>
                  <w:br/>
                  <w:t>HUMB</w:t>
                </w:r>
              </w:p>
              <w:p w14:paraId="62D3E017" w14:textId="77777777" w:rsidR="00A41CE4" w:rsidRPr="007D42B8" w:rsidRDefault="00581773" w:rsidP="00A41CE4">
                <w:pPr>
                  <w:pStyle w:val="TableNormal0"/>
                  <w:rPr>
                    <w:rStyle w:val="GeneralAviation"/>
                    <w:color w:val="auto"/>
                  </w:rPr>
                </w:pPr>
                <w:r w:rsidRPr="007D42B8">
                  <w:rPr>
                    <w:rStyle w:val="GeneralAviation"/>
                    <w:color w:val="auto"/>
                  </w:rPr>
                  <w:t xml:space="preserve">1.1.3 </w:t>
                </w:r>
              </w:p>
            </w:tc>
            <w:tc>
              <w:tcPr>
                <w:tcW w:w="2107" w:type="pct"/>
                <w:hideMark/>
              </w:tcPr>
              <w:p w14:paraId="7548C584" w14:textId="77777777" w:rsidR="00A41CE4" w:rsidRPr="007D42B8" w:rsidRDefault="00581773" w:rsidP="00A41CE4">
                <w:pPr>
                  <w:pStyle w:val="TableNormal0"/>
                  <w:rPr>
                    <w:rStyle w:val="GeneralAviation"/>
                    <w:color w:val="auto"/>
                  </w:rPr>
                </w:pPr>
                <w:r w:rsidRPr="007D42B8">
                  <w:rPr>
                    <w:rStyle w:val="GeneralAviation"/>
                    <w:color w:val="auto"/>
                  </w:rPr>
                  <w:t>Explain the relevance of human factors to ATM.</w:t>
                </w:r>
              </w:p>
            </w:tc>
            <w:tc>
              <w:tcPr>
                <w:tcW w:w="200" w:type="pct"/>
                <w:gridSpan w:val="3"/>
                <w:hideMark/>
              </w:tcPr>
              <w:p w14:paraId="03CE6021" w14:textId="77777777" w:rsidR="00A41CE4" w:rsidRPr="007D42B8" w:rsidRDefault="00581773" w:rsidP="00A41CE4">
                <w:pPr>
                  <w:pStyle w:val="TableNormal0"/>
                  <w:rPr>
                    <w:rStyle w:val="GeneralAviation"/>
                    <w:color w:val="auto"/>
                  </w:rPr>
                </w:pPr>
                <w:r w:rsidRPr="007D42B8">
                  <w:rPr>
                    <w:rStyle w:val="GeneralAviation"/>
                    <w:color w:val="auto"/>
                  </w:rPr>
                  <w:t>2</w:t>
                </w:r>
              </w:p>
            </w:tc>
            <w:tc>
              <w:tcPr>
                <w:tcW w:w="2168" w:type="pct"/>
                <w:hideMark/>
              </w:tcPr>
              <w:p w14:paraId="1F4A792E" w14:textId="77777777" w:rsidR="00A41CE4" w:rsidRPr="007D42B8" w:rsidRDefault="00581773" w:rsidP="00E61DA0">
                <w:pPr>
                  <w:pStyle w:val="EssentialTraining"/>
                  <w:rPr>
                    <w:rStyle w:val="GeneralAviation"/>
                    <w:color w:val="auto"/>
                  </w:rPr>
                </w:pPr>
                <w:r w:rsidRPr="007D42B8">
                  <w:rPr>
                    <w:rStyle w:val="GeneralAviation"/>
                    <w:color w:val="auto"/>
                  </w:rPr>
                  <w:t>Historical background, safety impact on ATM, licensing requirements, incidents</w:t>
                </w:r>
              </w:p>
            </w:tc>
          </w:tr>
          <w:tr w:rsidR="00090094" w14:paraId="1EB7D186" w14:textId="77777777" w:rsidTr="001F6581">
            <w:trPr>
              <w:trHeight w:val="567"/>
            </w:trPr>
            <w:tc>
              <w:tcPr>
                <w:tcW w:w="525" w:type="pct"/>
                <w:gridSpan w:val="2"/>
              </w:tcPr>
              <w:p w14:paraId="2D8D5C3D" w14:textId="77777777" w:rsidR="00A41CE4" w:rsidRPr="007D42B8" w:rsidRDefault="00581773" w:rsidP="00A41CE4">
                <w:pPr>
                  <w:pStyle w:val="TableNormal0"/>
                  <w:rPr>
                    <w:rStyle w:val="GeneralAviation"/>
                    <w:color w:val="auto"/>
                  </w:rPr>
                </w:pPr>
                <w:r w:rsidRPr="007D42B8">
                  <w:rPr>
                    <w:rStyle w:val="GeneralAviation"/>
                    <w:color w:val="auto"/>
                  </w:rPr>
                  <w:lastRenderedPageBreak/>
                  <w:t>BASIC</w:t>
                </w:r>
                <w:r w:rsidRPr="007D42B8">
                  <w:rPr>
                    <w:rStyle w:val="GeneralAviation"/>
                    <w:color w:val="auto"/>
                  </w:rPr>
                  <w:br/>
                  <w:t>HUMB</w:t>
                </w:r>
              </w:p>
              <w:p w14:paraId="23186DAC" w14:textId="77777777" w:rsidR="00A41CE4" w:rsidRPr="007D42B8" w:rsidRDefault="00581773" w:rsidP="00A41CE4">
                <w:pPr>
                  <w:pStyle w:val="TableNormal0"/>
                  <w:rPr>
                    <w:rStyle w:val="GeneralAviation"/>
                    <w:color w:val="auto"/>
                  </w:rPr>
                </w:pPr>
                <w:r w:rsidRPr="007D42B8">
                  <w:rPr>
                    <w:rStyle w:val="GeneralAviation"/>
                    <w:color w:val="auto"/>
                  </w:rPr>
                  <w:t xml:space="preserve">1.1.4 </w:t>
                </w:r>
              </w:p>
            </w:tc>
            <w:tc>
              <w:tcPr>
                <w:tcW w:w="2107" w:type="pct"/>
              </w:tcPr>
              <w:p w14:paraId="7B342D55" w14:textId="77777777" w:rsidR="00A41CE4" w:rsidRPr="007D42B8" w:rsidRDefault="00581773" w:rsidP="00A41CE4">
                <w:pPr>
                  <w:pStyle w:val="TableNormal0"/>
                  <w:rPr>
                    <w:rStyle w:val="GeneralAviation"/>
                    <w:color w:val="auto"/>
                  </w:rPr>
                </w:pPr>
                <w:r w:rsidRPr="007D42B8">
                  <w:rPr>
                    <w:rStyle w:val="GeneralAviation"/>
                    <w:color w:val="auto"/>
                  </w:rPr>
                  <w:t>Recognise the evolution of human performance during an ATCO’s career.</w:t>
                </w:r>
              </w:p>
            </w:tc>
            <w:tc>
              <w:tcPr>
                <w:tcW w:w="200" w:type="pct"/>
                <w:gridSpan w:val="3"/>
              </w:tcPr>
              <w:p w14:paraId="1BBC0B85" w14:textId="77777777" w:rsidR="00A41CE4" w:rsidRPr="007D42B8" w:rsidRDefault="00581773" w:rsidP="00A41CE4">
                <w:pPr>
                  <w:pStyle w:val="TableNormal0"/>
                  <w:rPr>
                    <w:rStyle w:val="GeneralAviation"/>
                    <w:color w:val="auto"/>
                  </w:rPr>
                </w:pPr>
                <w:r w:rsidRPr="007D42B8">
                  <w:rPr>
                    <w:rStyle w:val="GeneralAviation"/>
                    <w:color w:val="auto"/>
                  </w:rPr>
                  <w:t>2</w:t>
                </w:r>
              </w:p>
            </w:tc>
            <w:tc>
              <w:tcPr>
                <w:tcW w:w="2168" w:type="pct"/>
              </w:tcPr>
              <w:p w14:paraId="1812A7B0" w14:textId="77777777" w:rsidR="00A41CE4" w:rsidRPr="007D42B8" w:rsidRDefault="00581773" w:rsidP="0090493F">
                <w:pPr>
                  <w:pStyle w:val="TableNormal0"/>
                  <w:rPr>
                    <w:rStyle w:val="GeneralAviation"/>
                    <w:i/>
                    <w:iCs/>
                    <w:color w:val="auto"/>
                  </w:rPr>
                </w:pPr>
                <w:r w:rsidRPr="007D42B8">
                  <w:rPr>
                    <w:rStyle w:val="GeneralAviation"/>
                    <w:i/>
                    <w:iCs/>
                    <w:color w:val="auto"/>
                  </w:rPr>
                  <w:t xml:space="preserve">Optional content: </w:t>
                </w:r>
                <w:r w:rsidR="0090493F">
                  <w:rPr>
                    <w:rStyle w:val="GeneralAviation"/>
                    <w:i/>
                    <w:iCs/>
                    <w:color w:val="auto"/>
                  </w:rPr>
                  <w:t xml:space="preserve">RA </w:t>
                </w:r>
                <w:r w:rsidR="0090493F">
                  <w:t xml:space="preserve">ATCO Licensing </w:t>
                </w:r>
                <w:r w:rsidR="0090493F" w:rsidRPr="007D42B8">
                  <w:rPr>
                    <w:rStyle w:val="GeneralAviation"/>
                    <w:i/>
                    <w:iCs/>
                    <w:color w:val="auto"/>
                  </w:rPr>
                  <w:t>Regulation</w:t>
                </w:r>
                <w:r w:rsidRPr="007D42B8">
                  <w:rPr>
                    <w:rStyle w:val="GeneralAviation"/>
                    <w:i/>
                    <w:iCs/>
                    <w:color w:val="auto"/>
                  </w:rPr>
                  <w:t>; experience; initial, unit, continuation and development training</w:t>
                </w:r>
              </w:p>
            </w:tc>
          </w:tr>
          <w:tr w:rsidR="00090094" w14:paraId="16E6CA39" w14:textId="77777777" w:rsidTr="00090094">
            <w:trPr>
              <w:trHeight w:val="21"/>
            </w:trPr>
            <w:tc>
              <w:tcPr>
                <w:tcW w:w="5000" w:type="pct"/>
                <w:gridSpan w:val="7"/>
              </w:tcPr>
              <w:p w14:paraId="0CEDB934" w14:textId="77777777" w:rsidR="006D22C7" w:rsidRPr="00261E37" w:rsidRDefault="00581773" w:rsidP="003A1829">
                <w:pPr>
                  <w:pStyle w:val="TableCentered"/>
                  <w:rPr>
                    <w:rStyle w:val="GeneralAviation"/>
                  </w:rPr>
                </w:pPr>
                <w:r w:rsidRPr="00261E37">
                  <w:t>TOPIC HUMB 2 — HEALTH AND WELL-BEING</w:t>
                </w:r>
              </w:p>
            </w:tc>
          </w:tr>
          <w:tr w:rsidR="00090094" w14:paraId="2E69F055" w14:textId="77777777" w:rsidTr="00090094">
            <w:trPr>
              <w:trHeight w:val="21"/>
            </w:trPr>
            <w:tc>
              <w:tcPr>
                <w:tcW w:w="5000" w:type="pct"/>
                <w:gridSpan w:val="7"/>
                <w:hideMark/>
              </w:tcPr>
              <w:p w14:paraId="2EE8A761" w14:textId="77777777" w:rsidR="006D22C7" w:rsidRPr="0090493F" w:rsidRDefault="00581773" w:rsidP="003A1829">
                <w:pPr>
                  <w:pStyle w:val="TableHead"/>
                  <w:keepNext/>
                  <w:rPr>
                    <w:rStyle w:val="GeneralAviation"/>
                    <w:color w:val="auto"/>
                  </w:rPr>
                </w:pPr>
                <w:r w:rsidRPr="0090493F">
                  <w:rPr>
                    <w:rStyle w:val="GeneralAviation"/>
                    <w:color w:val="auto"/>
                  </w:rPr>
                  <w:t>Subtopic HUMB 2.1 — Fitness for duty</w:t>
                </w:r>
              </w:p>
            </w:tc>
          </w:tr>
          <w:tr w:rsidR="00090094" w14:paraId="2F1B14C5" w14:textId="77777777" w:rsidTr="00090094">
            <w:trPr>
              <w:trHeight w:val="567"/>
            </w:trPr>
            <w:tc>
              <w:tcPr>
                <w:tcW w:w="525" w:type="pct"/>
                <w:gridSpan w:val="2"/>
                <w:hideMark/>
              </w:tcPr>
              <w:p w14:paraId="3135BA48"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753827FB" w14:textId="77777777" w:rsidR="006D22C7" w:rsidRPr="0090493F" w:rsidRDefault="00581773" w:rsidP="003A1829">
                <w:pPr>
                  <w:pStyle w:val="TableNormal0"/>
                  <w:rPr>
                    <w:rStyle w:val="GeneralAviation"/>
                    <w:color w:val="auto"/>
                  </w:rPr>
                </w:pPr>
                <w:r w:rsidRPr="0090493F">
                  <w:rPr>
                    <w:rStyle w:val="GeneralAviation"/>
                    <w:color w:val="auto"/>
                  </w:rPr>
                  <w:t xml:space="preserve">2.1.1 </w:t>
                </w:r>
              </w:p>
            </w:tc>
            <w:tc>
              <w:tcPr>
                <w:tcW w:w="2107" w:type="pct"/>
                <w:hideMark/>
              </w:tcPr>
              <w:p w14:paraId="0662C17F" w14:textId="77777777" w:rsidR="006D22C7" w:rsidRPr="0090493F" w:rsidRDefault="00581773" w:rsidP="003A1829">
                <w:pPr>
                  <w:pStyle w:val="TableNormal0"/>
                  <w:rPr>
                    <w:rStyle w:val="GeneralAviation"/>
                    <w:color w:val="auto"/>
                  </w:rPr>
                </w:pPr>
                <w:r w:rsidRPr="0090493F">
                  <w:rPr>
                    <w:rStyle w:val="GeneralAviation"/>
                    <w:color w:val="auto"/>
                  </w:rPr>
                  <w:t>Recognise the effect of health and well-being on fitness for duty.</w:t>
                </w:r>
              </w:p>
            </w:tc>
            <w:tc>
              <w:tcPr>
                <w:tcW w:w="200" w:type="pct"/>
                <w:gridSpan w:val="3"/>
                <w:hideMark/>
              </w:tcPr>
              <w:p w14:paraId="15A5DB9D" w14:textId="77777777" w:rsidR="006D22C7" w:rsidRPr="0090493F" w:rsidRDefault="00581773" w:rsidP="003A1829">
                <w:pPr>
                  <w:pStyle w:val="TableNormal0"/>
                  <w:rPr>
                    <w:rStyle w:val="GeneralAviation"/>
                    <w:color w:val="auto"/>
                  </w:rPr>
                </w:pPr>
                <w:r w:rsidRPr="0090493F">
                  <w:rPr>
                    <w:rStyle w:val="GeneralAviation"/>
                    <w:color w:val="auto"/>
                  </w:rPr>
                  <w:t>1</w:t>
                </w:r>
              </w:p>
            </w:tc>
            <w:tc>
              <w:tcPr>
                <w:tcW w:w="2168" w:type="pct"/>
                <w:hideMark/>
              </w:tcPr>
              <w:p w14:paraId="16E6CB89" w14:textId="77777777" w:rsidR="006D22C7" w:rsidRPr="0090493F" w:rsidRDefault="006D22C7" w:rsidP="003A1829">
                <w:pPr>
                  <w:pStyle w:val="TableNormal0"/>
                  <w:rPr>
                    <w:rStyle w:val="GeneralAviation"/>
                    <w:color w:val="auto"/>
                  </w:rPr>
                </w:pPr>
              </w:p>
            </w:tc>
          </w:tr>
          <w:tr w:rsidR="00090094" w14:paraId="1A355F14" w14:textId="77777777" w:rsidTr="00090094">
            <w:trPr>
              <w:trHeight w:val="567"/>
            </w:trPr>
            <w:tc>
              <w:tcPr>
                <w:tcW w:w="525" w:type="pct"/>
                <w:gridSpan w:val="2"/>
                <w:hideMark/>
              </w:tcPr>
              <w:p w14:paraId="3CF8A6C7"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2A22F8A3" w14:textId="77777777" w:rsidR="006D22C7" w:rsidRPr="0090493F" w:rsidRDefault="00581773" w:rsidP="003A1829">
                <w:pPr>
                  <w:pStyle w:val="TableNormal0"/>
                  <w:rPr>
                    <w:rStyle w:val="GeneralAviation"/>
                    <w:color w:val="auto"/>
                  </w:rPr>
                </w:pPr>
                <w:r w:rsidRPr="0090493F">
                  <w:rPr>
                    <w:rStyle w:val="GeneralAviation"/>
                    <w:color w:val="auto"/>
                  </w:rPr>
                  <w:t xml:space="preserve">2.1.2 </w:t>
                </w:r>
              </w:p>
            </w:tc>
            <w:tc>
              <w:tcPr>
                <w:tcW w:w="2107" w:type="pct"/>
                <w:hideMark/>
              </w:tcPr>
              <w:p w14:paraId="1AA93E9D" w14:textId="77777777" w:rsidR="006D22C7" w:rsidRPr="0090493F" w:rsidRDefault="00581773" w:rsidP="003A1829">
                <w:pPr>
                  <w:pStyle w:val="TableNormal0"/>
                  <w:rPr>
                    <w:rStyle w:val="GeneralAviation"/>
                    <w:color w:val="auto"/>
                  </w:rPr>
                </w:pPr>
                <w:r w:rsidRPr="0090493F">
                  <w:rPr>
                    <w:rStyle w:val="GeneralAviation"/>
                    <w:color w:val="auto"/>
                  </w:rPr>
                  <w:t>List the reasons for provisional inability to exercise the privileges of the ATCO licence.</w:t>
                </w:r>
              </w:p>
            </w:tc>
            <w:tc>
              <w:tcPr>
                <w:tcW w:w="200" w:type="pct"/>
                <w:gridSpan w:val="3"/>
                <w:hideMark/>
              </w:tcPr>
              <w:p w14:paraId="69D3C5C1" w14:textId="77777777" w:rsidR="006D22C7" w:rsidRPr="0090493F" w:rsidRDefault="00581773" w:rsidP="003A1829">
                <w:pPr>
                  <w:pStyle w:val="TableNormal0"/>
                  <w:rPr>
                    <w:rStyle w:val="GeneralAviation"/>
                    <w:color w:val="auto"/>
                  </w:rPr>
                </w:pPr>
                <w:r w:rsidRPr="0090493F">
                  <w:rPr>
                    <w:rStyle w:val="GeneralAviation"/>
                    <w:color w:val="auto"/>
                  </w:rPr>
                  <w:t>1</w:t>
                </w:r>
              </w:p>
            </w:tc>
            <w:tc>
              <w:tcPr>
                <w:tcW w:w="2168" w:type="pct"/>
                <w:hideMark/>
              </w:tcPr>
              <w:p w14:paraId="7C566A35" w14:textId="77777777" w:rsidR="006D22C7" w:rsidRPr="0090493F" w:rsidRDefault="0090493F" w:rsidP="00E61DA0">
                <w:pPr>
                  <w:pStyle w:val="EssentialTraining"/>
                  <w:rPr>
                    <w:rStyle w:val="GeneralAviation"/>
                    <w:color w:val="auto"/>
                  </w:rPr>
                </w:pPr>
                <w:r w:rsidRPr="0090493F">
                  <w:rPr>
                    <w:rStyle w:val="GeneralAviation"/>
                    <w:color w:val="auto"/>
                  </w:rPr>
                  <w:t>RA ATCO Licensing Regulation</w:t>
                </w:r>
              </w:p>
            </w:tc>
          </w:tr>
          <w:tr w:rsidR="00090094" w14:paraId="62FD7790" w14:textId="77777777" w:rsidTr="00090094">
            <w:trPr>
              <w:trHeight w:val="567"/>
            </w:trPr>
            <w:tc>
              <w:tcPr>
                <w:tcW w:w="525" w:type="pct"/>
                <w:gridSpan w:val="2"/>
                <w:hideMark/>
              </w:tcPr>
              <w:p w14:paraId="0C8D446E"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2286F259" w14:textId="77777777" w:rsidR="006D22C7" w:rsidRPr="0090493F" w:rsidRDefault="00581773" w:rsidP="003A1829">
                <w:pPr>
                  <w:pStyle w:val="TableNormal0"/>
                  <w:rPr>
                    <w:rStyle w:val="GeneralAviation"/>
                    <w:color w:val="auto"/>
                  </w:rPr>
                </w:pPr>
                <w:r w:rsidRPr="0090493F">
                  <w:rPr>
                    <w:rStyle w:val="GeneralAviation"/>
                    <w:color w:val="auto"/>
                  </w:rPr>
                  <w:t xml:space="preserve">2.1.3 </w:t>
                </w:r>
              </w:p>
            </w:tc>
            <w:tc>
              <w:tcPr>
                <w:tcW w:w="2107" w:type="pct"/>
                <w:hideMark/>
              </w:tcPr>
              <w:p w14:paraId="2E0C17A0" w14:textId="77777777" w:rsidR="006D22C7" w:rsidRPr="0090493F" w:rsidRDefault="00581773" w:rsidP="003A1829">
                <w:pPr>
                  <w:pStyle w:val="TableNormal0"/>
                  <w:rPr>
                    <w:rStyle w:val="GeneralAviation"/>
                    <w:color w:val="auto"/>
                  </w:rPr>
                </w:pPr>
                <w:r w:rsidRPr="0090493F">
                  <w:rPr>
                    <w:rStyle w:val="GeneralAviation"/>
                    <w:color w:val="auto"/>
                  </w:rPr>
                  <w:t>Recognise signs of lack of personal fitness.</w:t>
                </w:r>
              </w:p>
            </w:tc>
            <w:tc>
              <w:tcPr>
                <w:tcW w:w="200" w:type="pct"/>
                <w:gridSpan w:val="3"/>
                <w:hideMark/>
              </w:tcPr>
              <w:p w14:paraId="20F3200E" w14:textId="77777777" w:rsidR="006D22C7" w:rsidRPr="0090493F" w:rsidRDefault="00581773" w:rsidP="003A1829">
                <w:pPr>
                  <w:pStyle w:val="TableNormal0"/>
                  <w:rPr>
                    <w:rStyle w:val="GeneralAviation"/>
                    <w:color w:val="auto"/>
                  </w:rPr>
                </w:pPr>
                <w:r w:rsidRPr="0090493F">
                  <w:rPr>
                    <w:rStyle w:val="GeneralAviation"/>
                    <w:color w:val="auto"/>
                  </w:rPr>
                  <w:t>1</w:t>
                </w:r>
              </w:p>
            </w:tc>
            <w:tc>
              <w:tcPr>
                <w:tcW w:w="2168" w:type="pct"/>
                <w:hideMark/>
              </w:tcPr>
              <w:p w14:paraId="2A218524" w14:textId="77777777" w:rsidR="006D22C7" w:rsidRPr="0090493F" w:rsidRDefault="00581773" w:rsidP="00E61DA0">
                <w:pPr>
                  <w:pStyle w:val="EssentialTraining"/>
                  <w:rPr>
                    <w:rStyle w:val="GeneralAviation"/>
                    <w:color w:val="auto"/>
                  </w:rPr>
                </w:pPr>
                <w:r w:rsidRPr="0090493F">
                  <w:rPr>
                    <w:rStyle w:val="GeneralAviation"/>
                    <w:color w:val="auto"/>
                  </w:rPr>
                  <w:t>Cognitive and physical fitness</w:t>
                </w:r>
              </w:p>
            </w:tc>
          </w:tr>
          <w:tr w:rsidR="00090094" w14:paraId="23441400" w14:textId="77777777" w:rsidTr="00090094">
            <w:trPr>
              <w:trHeight w:val="567"/>
            </w:trPr>
            <w:tc>
              <w:tcPr>
                <w:tcW w:w="525" w:type="pct"/>
                <w:gridSpan w:val="2"/>
                <w:hideMark/>
              </w:tcPr>
              <w:p w14:paraId="30E0C613"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3A1B9CEC" w14:textId="77777777" w:rsidR="006D22C7" w:rsidRPr="0090493F" w:rsidRDefault="00581773" w:rsidP="003A1829">
                <w:pPr>
                  <w:pStyle w:val="TableNormal0"/>
                  <w:rPr>
                    <w:rStyle w:val="GeneralAviation"/>
                    <w:color w:val="auto"/>
                  </w:rPr>
                </w:pPr>
                <w:r w:rsidRPr="0090493F">
                  <w:rPr>
                    <w:rStyle w:val="GeneralAviation"/>
                    <w:color w:val="auto"/>
                  </w:rPr>
                  <w:t xml:space="preserve">2.1.4 </w:t>
                </w:r>
              </w:p>
            </w:tc>
            <w:tc>
              <w:tcPr>
                <w:tcW w:w="2107" w:type="pct"/>
                <w:hideMark/>
              </w:tcPr>
              <w:p w14:paraId="505FD14A" w14:textId="77777777" w:rsidR="006D22C7" w:rsidRPr="0090493F" w:rsidRDefault="00581773" w:rsidP="003A1829">
                <w:pPr>
                  <w:pStyle w:val="TableNormal0"/>
                  <w:rPr>
                    <w:rStyle w:val="GeneralAviation"/>
                    <w:color w:val="auto"/>
                  </w:rPr>
                </w:pPr>
                <w:r w:rsidRPr="0090493F">
                  <w:rPr>
                    <w:rStyle w:val="GeneralAviation"/>
                    <w:color w:val="auto"/>
                  </w:rPr>
                  <w:t>Describe good practices that contribute to maintaining fitness for duty.</w:t>
                </w:r>
              </w:p>
            </w:tc>
            <w:tc>
              <w:tcPr>
                <w:tcW w:w="200" w:type="pct"/>
                <w:gridSpan w:val="3"/>
                <w:hideMark/>
              </w:tcPr>
              <w:p w14:paraId="06ECEFA2" w14:textId="77777777" w:rsidR="006D22C7" w:rsidRPr="0090493F" w:rsidRDefault="00581773" w:rsidP="003A1829">
                <w:pPr>
                  <w:pStyle w:val="TableNormal0"/>
                  <w:rPr>
                    <w:rStyle w:val="GeneralAviation"/>
                    <w:color w:val="auto"/>
                  </w:rPr>
                </w:pPr>
                <w:r w:rsidRPr="0090493F">
                  <w:rPr>
                    <w:rStyle w:val="GeneralAviation"/>
                    <w:color w:val="auto"/>
                  </w:rPr>
                  <w:t>2</w:t>
                </w:r>
              </w:p>
            </w:tc>
            <w:tc>
              <w:tcPr>
                <w:tcW w:w="2168" w:type="pct"/>
                <w:hideMark/>
              </w:tcPr>
              <w:p w14:paraId="4AB1D4F8" w14:textId="77777777" w:rsidR="006D22C7" w:rsidRPr="0090493F" w:rsidRDefault="00581773" w:rsidP="006D22C7">
                <w:pPr>
                  <w:pStyle w:val="TableNormal0"/>
                  <w:rPr>
                    <w:rStyle w:val="GeneralAviation"/>
                    <w:i/>
                    <w:iCs/>
                    <w:color w:val="auto"/>
                  </w:rPr>
                </w:pPr>
                <w:r w:rsidRPr="0090493F">
                  <w:rPr>
                    <w:rStyle w:val="GeneralAviation"/>
                    <w:i/>
                    <w:iCs/>
                    <w:color w:val="auto"/>
                  </w:rPr>
                  <w:t>Optional content: fitness, diet</w:t>
                </w:r>
              </w:p>
            </w:tc>
          </w:tr>
          <w:tr w:rsidR="00090094" w14:paraId="30B3D2ED" w14:textId="77777777" w:rsidTr="00090094">
            <w:trPr>
              <w:trHeight w:val="21"/>
            </w:trPr>
            <w:tc>
              <w:tcPr>
                <w:tcW w:w="5000" w:type="pct"/>
                <w:gridSpan w:val="7"/>
                <w:hideMark/>
              </w:tcPr>
              <w:p w14:paraId="05BFF8AE" w14:textId="77777777" w:rsidR="006D22C7" w:rsidRPr="0090493F" w:rsidRDefault="00581773" w:rsidP="003A1829">
                <w:pPr>
                  <w:pStyle w:val="TableHead"/>
                  <w:rPr>
                    <w:rStyle w:val="GeneralAviation"/>
                    <w:color w:val="auto"/>
                  </w:rPr>
                </w:pPr>
                <w:r w:rsidRPr="0090493F">
                  <w:rPr>
                    <w:rStyle w:val="GeneralAviation"/>
                    <w:color w:val="auto"/>
                  </w:rPr>
                  <w:t>Subtopic HUMB 2.2 — Stress and fatigue</w:t>
                </w:r>
              </w:p>
            </w:tc>
          </w:tr>
          <w:tr w:rsidR="00090094" w14:paraId="0808EF30" w14:textId="77777777" w:rsidTr="00090094">
            <w:trPr>
              <w:trHeight w:val="567"/>
            </w:trPr>
            <w:tc>
              <w:tcPr>
                <w:tcW w:w="525" w:type="pct"/>
                <w:gridSpan w:val="2"/>
                <w:hideMark/>
              </w:tcPr>
              <w:p w14:paraId="7DAF8BE9"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297643A" w14:textId="77777777" w:rsidR="006D22C7" w:rsidRPr="0090493F" w:rsidRDefault="00581773" w:rsidP="003A1829">
                <w:pPr>
                  <w:pStyle w:val="TableNormal0"/>
                  <w:rPr>
                    <w:rStyle w:val="GeneralAviation"/>
                    <w:color w:val="auto"/>
                  </w:rPr>
                </w:pPr>
                <w:r w:rsidRPr="0090493F">
                  <w:rPr>
                    <w:rStyle w:val="GeneralAviation"/>
                    <w:color w:val="auto"/>
                  </w:rPr>
                  <w:t xml:space="preserve">2.2.1 </w:t>
                </w:r>
              </w:p>
            </w:tc>
            <w:tc>
              <w:tcPr>
                <w:tcW w:w="2107" w:type="pct"/>
                <w:hideMark/>
              </w:tcPr>
              <w:p w14:paraId="14ECE535" w14:textId="77777777" w:rsidR="006D22C7" w:rsidRPr="0090493F" w:rsidRDefault="00581773" w:rsidP="003A1829">
                <w:pPr>
                  <w:pStyle w:val="TableNormal0"/>
                  <w:rPr>
                    <w:rStyle w:val="GeneralAviation"/>
                    <w:color w:val="auto"/>
                  </w:rPr>
                </w:pPr>
                <w:r w:rsidRPr="0090493F">
                  <w:rPr>
                    <w:rStyle w:val="GeneralAviation"/>
                    <w:color w:val="auto"/>
                  </w:rPr>
                  <w:t>Define stress.</w:t>
                </w:r>
              </w:p>
            </w:tc>
            <w:tc>
              <w:tcPr>
                <w:tcW w:w="200" w:type="pct"/>
                <w:gridSpan w:val="3"/>
                <w:hideMark/>
              </w:tcPr>
              <w:p w14:paraId="5F21D774" w14:textId="77777777" w:rsidR="006D22C7" w:rsidRPr="0090493F" w:rsidRDefault="00581773" w:rsidP="003A1829">
                <w:pPr>
                  <w:pStyle w:val="TableNormal0"/>
                  <w:rPr>
                    <w:rStyle w:val="GeneralAviation"/>
                    <w:color w:val="auto"/>
                  </w:rPr>
                </w:pPr>
                <w:r w:rsidRPr="0090493F">
                  <w:rPr>
                    <w:rStyle w:val="GeneralAviation"/>
                    <w:color w:val="auto"/>
                  </w:rPr>
                  <w:t>1</w:t>
                </w:r>
              </w:p>
            </w:tc>
            <w:tc>
              <w:tcPr>
                <w:tcW w:w="2168" w:type="pct"/>
                <w:hideMark/>
              </w:tcPr>
              <w:p w14:paraId="305355A2" w14:textId="77777777" w:rsidR="006D22C7" w:rsidRPr="0090493F" w:rsidRDefault="00356D49" w:rsidP="00EB7CD9">
                <w:pPr>
                  <w:pStyle w:val="EssentialTraining"/>
                  <w:rPr>
                    <w:rStyle w:val="GeneralAviation"/>
                    <w:color w:val="auto"/>
                  </w:rPr>
                </w:pPr>
                <w:r w:rsidRPr="0090493F">
                  <w:rPr>
                    <w:rStyle w:val="GeneralAviation"/>
                    <w:color w:val="auto"/>
                  </w:rPr>
                  <w:t>Government of the Republic of Armenia Decision N 2054-L of December 7, 2023</w:t>
                </w:r>
              </w:p>
            </w:tc>
          </w:tr>
          <w:tr w:rsidR="00090094" w14:paraId="72039C61" w14:textId="77777777" w:rsidTr="00090094">
            <w:trPr>
              <w:trHeight w:val="567"/>
            </w:trPr>
            <w:tc>
              <w:tcPr>
                <w:tcW w:w="525" w:type="pct"/>
                <w:gridSpan w:val="2"/>
                <w:hideMark/>
              </w:tcPr>
              <w:p w14:paraId="59CCB4EA"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1D4562DB" w14:textId="77777777" w:rsidR="006D22C7" w:rsidRPr="0090493F" w:rsidRDefault="00581773" w:rsidP="003A1829">
                <w:pPr>
                  <w:pStyle w:val="TableNormal0"/>
                  <w:rPr>
                    <w:rStyle w:val="GeneralAviation"/>
                    <w:color w:val="auto"/>
                  </w:rPr>
                </w:pPr>
                <w:r w:rsidRPr="0090493F">
                  <w:rPr>
                    <w:rStyle w:val="GeneralAviation"/>
                    <w:color w:val="auto"/>
                  </w:rPr>
                  <w:t xml:space="preserve">2.2.2 </w:t>
                </w:r>
              </w:p>
            </w:tc>
            <w:tc>
              <w:tcPr>
                <w:tcW w:w="2107" w:type="pct"/>
                <w:hideMark/>
              </w:tcPr>
              <w:p w14:paraId="09EE29FA" w14:textId="77777777" w:rsidR="006D22C7" w:rsidRPr="0090493F" w:rsidRDefault="00581773" w:rsidP="003A1829">
                <w:pPr>
                  <w:pStyle w:val="TableNormal0"/>
                  <w:rPr>
                    <w:rStyle w:val="GeneralAviation"/>
                    <w:color w:val="auto"/>
                  </w:rPr>
                </w:pPr>
                <w:r w:rsidRPr="0090493F">
                  <w:rPr>
                    <w:rStyle w:val="GeneralAviation"/>
                    <w:color w:val="auto"/>
                  </w:rPr>
                  <w:t>Define fatigue.</w:t>
                </w:r>
              </w:p>
            </w:tc>
            <w:tc>
              <w:tcPr>
                <w:tcW w:w="200" w:type="pct"/>
                <w:gridSpan w:val="3"/>
                <w:hideMark/>
              </w:tcPr>
              <w:p w14:paraId="10CD1B10" w14:textId="77777777" w:rsidR="006D22C7" w:rsidRPr="0090493F" w:rsidRDefault="00581773" w:rsidP="003A1829">
                <w:pPr>
                  <w:pStyle w:val="TableNormal0"/>
                  <w:rPr>
                    <w:rStyle w:val="GeneralAviation"/>
                    <w:color w:val="auto"/>
                  </w:rPr>
                </w:pPr>
                <w:r w:rsidRPr="0090493F">
                  <w:rPr>
                    <w:rStyle w:val="GeneralAviation"/>
                    <w:color w:val="auto"/>
                  </w:rPr>
                  <w:t>1</w:t>
                </w:r>
              </w:p>
            </w:tc>
            <w:tc>
              <w:tcPr>
                <w:tcW w:w="2168" w:type="pct"/>
                <w:hideMark/>
              </w:tcPr>
              <w:p w14:paraId="2793F3FB" w14:textId="77777777" w:rsidR="006D22C7" w:rsidRPr="0090493F" w:rsidRDefault="00356D49" w:rsidP="00EB7CD9">
                <w:pPr>
                  <w:pStyle w:val="EssentialTraining"/>
                  <w:rPr>
                    <w:rStyle w:val="GeneralAviation"/>
                    <w:color w:val="auto"/>
                  </w:rPr>
                </w:pPr>
                <w:r w:rsidRPr="0090493F">
                  <w:rPr>
                    <w:rStyle w:val="GeneralAviation"/>
                    <w:color w:val="auto"/>
                  </w:rPr>
                  <w:t>Government of the Republic of Armenia Decision N 2054-L of December 7, 2023</w:t>
                </w:r>
              </w:p>
            </w:tc>
          </w:tr>
          <w:tr w:rsidR="00090094" w14:paraId="00EF48DA" w14:textId="77777777" w:rsidTr="00090094">
            <w:trPr>
              <w:trHeight w:val="567"/>
            </w:trPr>
            <w:tc>
              <w:tcPr>
                <w:tcW w:w="525" w:type="pct"/>
                <w:gridSpan w:val="2"/>
                <w:hideMark/>
              </w:tcPr>
              <w:p w14:paraId="0F9317EC"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190974C1" w14:textId="77777777" w:rsidR="006D22C7" w:rsidRPr="0090493F" w:rsidRDefault="00581773" w:rsidP="003A1829">
                <w:pPr>
                  <w:pStyle w:val="TableNormal0"/>
                  <w:rPr>
                    <w:rStyle w:val="GeneralAviation"/>
                    <w:color w:val="auto"/>
                  </w:rPr>
                </w:pPr>
                <w:r w:rsidRPr="0090493F">
                  <w:rPr>
                    <w:rStyle w:val="GeneralAviation"/>
                    <w:color w:val="auto"/>
                  </w:rPr>
                  <w:t xml:space="preserve">2.2.3 </w:t>
                </w:r>
              </w:p>
            </w:tc>
            <w:tc>
              <w:tcPr>
                <w:tcW w:w="2107" w:type="pct"/>
                <w:hideMark/>
              </w:tcPr>
              <w:p w14:paraId="1AD0D68C" w14:textId="77777777" w:rsidR="006D22C7" w:rsidRPr="0090493F" w:rsidRDefault="00581773" w:rsidP="003A1829">
                <w:pPr>
                  <w:pStyle w:val="TableNormal0"/>
                  <w:rPr>
                    <w:rStyle w:val="GeneralAviation"/>
                    <w:color w:val="auto"/>
                  </w:rPr>
                </w:pPr>
                <w:r w:rsidRPr="0090493F">
                  <w:rPr>
                    <w:rStyle w:val="GeneralAviation"/>
                    <w:color w:val="auto"/>
                  </w:rPr>
                  <w:t>Differentiate between stress and fatigue.</w:t>
                </w:r>
              </w:p>
            </w:tc>
            <w:tc>
              <w:tcPr>
                <w:tcW w:w="200" w:type="pct"/>
                <w:gridSpan w:val="3"/>
                <w:hideMark/>
              </w:tcPr>
              <w:p w14:paraId="58C388CF" w14:textId="77777777" w:rsidR="006D22C7" w:rsidRPr="0090493F" w:rsidRDefault="00581773" w:rsidP="003A1829">
                <w:pPr>
                  <w:pStyle w:val="TableNormal0"/>
                  <w:rPr>
                    <w:rStyle w:val="GeneralAviation"/>
                    <w:color w:val="auto"/>
                  </w:rPr>
                </w:pPr>
                <w:r w:rsidRPr="0090493F">
                  <w:rPr>
                    <w:rStyle w:val="GeneralAviation"/>
                    <w:color w:val="auto"/>
                  </w:rPr>
                  <w:t>2</w:t>
                </w:r>
              </w:p>
            </w:tc>
            <w:tc>
              <w:tcPr>
                <w:tcW w:w="2168" w:type="pct"/>
                <w:hideMark/>
              </w:tcPr>
              <w:p w14:paraId="60643FC5" w14:textId="77777777" w:rsidR="006D22C7" w:rsidRPr="0090493F" w:rsidRDefault="00581773" w:rsidP="00EB7CD9">
                <w:pPr>
                  <w:pStyle w:val="EssentialTraining"/>
                  <w:rPr>
                    <w:rStyle w:val="GeneralAviation"/>
                    <w:color w:val="auto"/>
                  </w:rPr>
                </w:pPr>
                <w:r w:rsidRPr="0090493F">
                  <w:rPr>
                    <w:rStyle w:val="GeneralAviation"/>
                    <w:color w:val="auto"/>
                  </w:rPr>
                  <w:t>ICAO Doc 9966</w:t>
                </w:r>
              </w:p>
            </w:tc>
          </w:tr>
          <w:tr w:rsidR="00090094" w14:paraId="143E8A49" w14:textId="77777777" w:rsidTr="00090094">
            <w:trPr>
              <w:trHeight w:val="567"/>
            </w:trPr>
            <w:tc>
              <w:tcPr>
                <w:tcW w:w="525" w:type="pct"/>
                <w:gridSpan w:val="2"/>
                <w:hideMark/>
              </w:tcPr>
              <w:p w14:paraId="76CA9654"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4F60B21" w14:textId="77777777" w:rsidR="006D22C7" w:rsidRPr="0090493F" w:rsidRDefault="00581773" w:rsidP="003A1829">
                <w:pPr>
                  <w:pStyle w:val="TableNormal0"/>
                  <w:rPr>
                    <w:rStyle w:val="GeneralAviation"/>
                    <w:color w:val="auto"/>
                  </w:rPr>
                </w:pPr>
                <w:r w:rsidRPr="0090493F">
                  <w:rPr>
                    <w:rStyle w:val="GeneralAviation"/>
                    <w:color w:val="auto"/>
                  </w:rPr>
                  <w:t xml:space="preserve">2.2.4 </w:t>
                </w:r>
              </w:p>
            </w:tc>
            <w:tc>
              <w:tcPr>
                <w:tcW w:w="2107" w:type="pct"/>
                <w:hideMark/>
              </w:tcPr>
              <w:p w14:paraId="7E15C4AE" w14:textId="77777777" w:rsidR="006D22C7" w:rsidRDefault="00581773" w:rsidP="003A1829">
                <w:pPr>
                  <w:pStyle w:val="TableNormal0"/>
                  <w:rPr>
                    <w:rStyle w:val="GeneralAviation"/>
                    <w:color w:val="auto"/>
                  </w:rPr>
                </w:pPr>
                <w:r w:rsidRPr="0090493F">
                  <w:rPr>
                    <w:rStyle w:val="GeneralAviation"/>
                    <w:color w:val="auto"/>
                  </w:rPr>
                  <w:t>Explain the causal factors of stress and fatigue.</w:t>
                </w:r>
              </w:p>
              <w:p w14:paraId="2427434B" w14:textId="77777777" w:rsidR="0090493F" w:rsidRDefault="0090493F" w:rsidP="003A1829">
                <w:pPr>
                  <w:pStyle w:val="TableNormal0"/>
                  <w:rPr>
                    <w:rStyle w:val="GeneralAviation"/>
                    <w:color w:val="auto"/>
                  </w:rPr>
                </w:pPr>
              </w:p>
              <w:p w14:paraId="114D664C" w14:textId="77777777" w:rsidR="0090493F" w:rsidRDefault="0090493F" w:rsidP="003A1829">
                <w:pPr>
                  <w:pStyle w:val="TableNormal0"/>
                  <w:rPr>
                    <w:rStyle w:val="GeneralAviation"/>
                    <w:color w:val="auto"/>
                  </w:rPr>
                </w:pPr>
              </w:p>
              <w:p w14:paraId="615A211D" w14:textId="77777777" w:rsidR="0090493F" w:rsidRPr="0090493F" w:rsidRDefault="0090493F" w:rsidP="003A1829">
                <w:pPr>
                  <w:pStyle w:val="TableNormal0"/>
                  <w:rPr>
                    <w:rStyle w:val="GeneralAviation"/>
                    <w:color w:val="auto"/>
                  </w:rPr>
                </w:pPr>
              </w:p>
            </w:tc>
            <w:tc>
              <w:tcPr>
                <w:tcW w:w="200" w:type="pct"/>
                <w:gridSpan w:val="3"/>
                <w:hideMark/>
              </w:tcPr>
              <w:p w14:paraId="59B53584" w14:textId="77777777" w:rsidR="006D22C7" w:rsidRPr="0090493F" w:rsidRDefault="00581773" w:rsidP="003A1829">
                <w:pPr>
                  <w:pStyle w:val="TableNormal0"/>
                  <w:rPr>
                    <w:rStyle w:val="GeneralAviation"/>
                    <w:color w:val="auto"/>
                  </w:rPr>
                </w:pPr>
                <w:r w:rsidRPr="0090493F">
                  <w:rPr>
                    <w:rStyle w:val="GeneralAviation"/>
                    <w:color w:val="auto"/>
                  </w:rPr>
                  <w:t>2</w:t>
                </w:r>
              </w:p>
            </w:tc>
            <w:tc>
              <w:tcPr>
                <w:tcW w:w="2168" w:type="pct"/>
                <w:hideMark/>
              </w:tcPr>
              <w:p w14:paraId="17D2FCF2" w14:textId="77777777" w:rsidR="006D22C7" w:rsidRPr="0090493F" w:rsidRDefault="00581773" w:rsidP="006D22C7">
                <w:pPr>
                  <w:pStyle w:val="TableNormal0"/>
                  <w:rPr>
                    <w:rStyle w:val="GeneralAviation"/>
                    <w:i/>
                    <w:iCs/>
                    <w:color w:val="auto"/>
                  </w:rPr>
                </w:pPr>
                <w:r w:rsidRPr="0090493F">
                  <w:rPr>
                    <w:rStyle w:val="GeneralAviation"/>
                    <w:i/>
                    <w:iCs/>
                    <w:color w:val="auto"/>
                  </w:rPr>
                  <w:t>Optional content: EUROCONTROL Fatigue and sleep management</w:t>
                </w:r>
              </w:p>
            </w:tc>
          </w:tr>
          <w:tr w:rsidR="00090094" w:rsidRPr="0090493F" w14:paraId="7ED49854" w14:textId="77777777" w:rsidTr="00090094">
            <w:trPr>
              <w:trHeight w:val="21"/>
            </w:trPr>
            <w:tc>
              <w:tcPr>
                <w:tcW w:w="5000" w:type="pct"/>
                <w:gridSpan w:val="7"/>
                <w:hideMark/>
              </w:tcPr>
              <w:p w14:paraId="3E4BD91A" w14:textId="77777777" w:rsidR="006D22C7" w:rsidRPr="0090493F" w:rsidRDefault="00581773" w:rsidP="003A1829">
                <w:pPr>
                  <w:pStyle w:val="TableHead"/>
                  <w:rPr>
                    <w:rStyle w:val="GeneralAviation"/>
                    <w:color w:val="auto"/>
                  </w:rPr>
                </w:pPr>
                <w:r w:rsidRPr="0090493F">
                  <w:rPr>
                    <w:rStyle w:val="GeneralAviation"/>
                    <w:color w:val="auto"/>
                  </w:rPr>
                  <w:t xml:space="preserve">Subtopic HUMB 2.3 — </w:t>
                </w:r>
                <w:r w:rsidR="00502275" w:rsidRPr="0090493F">
                  <w:rPr>
                    <w:rStyle w:val="GeneralAviation"/>
                    <w:color w:val="auto"/>
                  </w:rPr>
                  <w:t>Substance use and responsibility</w:t>
                </w:r>
              </w:p>
            </w:tc>
          </w:tr>
          <w:tr w:rsidR="00090094" w:rsidRPr="0090493F" w14:paraId="735E5BB6" w14:textId="77777777" w:rsidTr="00090094">
            <w:trPr>
              <w:trHeight w:val="567"/>
            </w:trPr>
            <w:tc>
              <w:tcPr>
                <w:tcW w:w="525" w:type="pct"/>
                <w:gridSpan w:val="2"/>
                <w:hideMark/>
              </w:tcPr>
              <w:p w14:paraId="3CE4BF35" w14:textId="77777777" w:rsidR="006D22C7" w:rsidRPr="0090493F" w:rsidRDefault="00581773" w:rsidP="003A1829">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2E88354A" w14:textId="77777777" w:rsidR="006D22C7" w:rsidRPr="0090493F" w:rsidRDefault="00581773" w:rsidP="003A1829">
                <w:pPr>
                  <w:pStyle w:val="TableNormal0"/>
                  <w:rPr>
                    <w:rStyle w:val="GeneralAviation"/>
                    <w:color w:val="auto"/>
                  </w:rPr>
                </w:pPr>
                <w:r w:rsidRPr="0090493F">
                  <w:rPr>
                    <w:rStyle w:val="GeneralAviation"/>
                    <w:color w:val="auto"/>
                  </w:rPr>
                  <w:t xml:space="preserve">2.3.1 </w:t>
                </w:r>
              </w:p>
            </w:tc>
            <w:tc>
              <w:tcPr>
                <w:tcW w:w="2107" w:type="pct"/>
                <w:hideMark/>
              </w:tcPr>
              <w:p w14:paraId="3A7113FA" w14:textId="77777777" w:rsidR="006D22C7" w:rsidRPr="0090493F" w:rsidRDefault="00581773" w:rsidP="003A1829">
                <w:pPr>
                  <w:pStyle w:val="TableNormal0"/>
                  <w:rPr>
                    <w:rStyle w:val="GeneralAviation"/>
                    <w:color w:val="auto"/>
                  </w:rPr>
                </w:pPr>
                <w:r w:rsidRPr="0090493F">
                  <w:rPr>
                    <w:rStyle w:val="GeneralAviation"/>
                    <w:color w:val="auto"/>
                  </w:rPr>
                  <w:t>Define psychoactive substance.</w:t>
                </w:r>
              </w:p>
            </w:tc>
            <w:tc>
              <w:tcPr>
                <w:tcW w:w="200" w:type="pct"/>
                <w:gridSpan w:val="3"/>
                <w:hideMark/>
              </w:tcPr>
              <w:p w14:paraId="1F182B39" w14:textId="77777777" w:rsidR="006D22C7" w:rsidRPr="0090493F" w:rsidRDefault="00581773" w:rsidP="003A1829">
                <w:pPr>
                  <w:pStyle w:val="TableNormal0"/>
                  <w:rPr>
                    <w:rStyle w:val="GeneralAviation"/>
                    <w:color w:val="auto"/>
                  </w:rPr>
                </w:pPr>
                <w:r w:rsidRPr="0090493F">
                  <w:rPr>
                    <w:rStyle w:val="GeneralAviation"/>
                    <w:color w:val="auto"/>
                  </w:rPr>
                  <w:t>1</w:t>
                </w:r>
              </w:p>
            </w:tc>
            <w:tc>
              <w:tcPr>
                <w:tcW w:w="2168" w:type="pct"/>
                <w:hideMark/>
              </w:tcPr>
              <w:p w14:paraId="7D3EF588" w14:textId="77777777" w:rsidR="006D22C7" w:rsidRPr="0090493F" w:rsidRDefault="00356D49" w:rsidP="00EB7CD9">
                <w:pPr>
                  <w:pStyle w:val="EssentialTraining"/>
                  <w:rPr>
                    <w:rStyle w:val="GeneralAviation"/>
                    <w:color w:val="auto"/>
                  </w:rPr>
                </w:pPr>
                <w:r w:rsidRPr="0090493F">
                  <w:rPr>
                    <w:rStyle w:val="GeneralAviation"/>
                    <w:color w:val="auto"/>
                  </w:rPr>
                  <w:t>Government of the Republic of Armenia Decision N 2054-L of December 7, 2023</w:t>
                </w:r>
              </w:p>
            </w:tc>
          </w:tr>
          <w:tr w:rsidR="00090094" w:rsidRPr="0090493F" w14:paraId="3EC7758C" w14:textId="77777777" w:rsidTr="00090094">
            <w:trPr>
              <w:trHeight w:val="567"/>
            </w:trPr>
            <w:tc>
              <w:tcPr>
                <w:tcW w:w="525" w:type="pct"/>
                <w:gridSpan w:val="2"/>
              </w:tcPr>
              <w:p w14:paraId="05F15852" w14:textId="77777777" w:rsidR="00261E37" w:rsidRPr="0090493F" w:rsidRDefault="00581773" w:rsidP="00261E37">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16D5F75E" w14:textId="77777777" w:rsidR="00261E37" w:rsidRPr="0090493F" w:rsidRDefault="00581773" w:rsidP="00261E37">
                <w:pPr>
                  <w:pStyle w:val="TableNormal0"/>
                  <w:rPr>
                    <w:rStyle w:val="GeneralAviation"/>
                    <w:color w:val="auto"/>
                  </w:rPr>
                </w:pPr>
                <w:r w:rsidRPr="0090493F">
                  <w:rPr>
                    <w:rStyle w:val="GeneralAviation"/>
                    <w:color w:val="auto"/>
                  </w:rPr>
                  <w:t>2.3.2</w:t>
                </w:r>
              </w:p>
            </w:tc>
            <w:tc>
              <w:tcPr>
                <w:tcW w:w="2107" w:type="pct"/>
              </w:tcPr>
              <w:p w14:paraId="297F7FC1" w14:textId="77777777" w:rsidR="00261E37" w:rsidRPr="0090493F" w:rsidRDefault="00581773" w:rsidP="003A1829">
                <w:pPr>
                  <w:pStyle w:val="TableNormal0"/>
                  <w:rPr>
                    <w:rStyle w:val="GeneralAviation"/>
                    <w:color w:val="auto"/>
                  </w:rPr>
                </w:pPr>
                <w:r w:rsidRPr="0090493F">
                  <w:rPr>
                    <w:rStyle w:val="GeneralAviation"/>
                    <w:color w:val="auto"/>
                  </w:rPr>
                  <w:t>Explain the effect of psychoactive substance use on the individual and on safety.</w:t>
                </w:r>
              </w:p>
            </w:tc>
            <w:tc>
              <w:tcPr>
                <w:tcW w:w="200" w:type="pct"/>
                <w:gridSpan w:val="3"/>
              </w:tcPr>
              <w:p w14:paraId="1B54E835" w14:textId="77777777" w:rsidR="00261E37" w:rsidRPr="0090493F" w:rsidRDefault="00581773" w:rsidP="003A1829">
                <w:pPr>
                  <w:pStyle w:val="TableNormal0"/>
                  <w:rPr>
                    <w:rStyle w:val="GeneralAviation"/>
                    <w:color w:val="auto"/>
                  </w:rPr>
                </w:pPr>
                <w:r w:rsidRPr="0090493F">
                  <w:rPr>
                    <w:rStyle w:val="GeneralAviation"/>
                    <w:color w:val="auto"/>
                  </w:rPr>
                  <w:t>2</w:t>
                </w:r>
              </w:p>
            </w:tc>
            <w:tc>
              <w:tcPr>
                <w:tcW w:w="2168" w:type="pct"/>
              </w:tcPr>
              <w:p w14:paraId="235CEB9C" w14:textId="77777777" w:rsidR="00261E37" w:rsidRPr="0090493F" w:rsidRDefault="00261E37" w:rsidP="003A1829">
                <w:pPr>
                  <w:pStyle w:val="TableNormal0"/>
                  <w:rPr>
                    <w:rStyle w:val="GeneralAviation"/>
                    <w:color w:val="auto"/>
                  </w:rPr>
                </w:pPr>
              </w:p>
            </w:tc>
          </w:tr>
          <w:tr w:rsidR="00090094" w:rsidRPr="0090493F" w14:paraId="58350BD8" w14:textId="77777777" w:rsidTr="00090094">
            <w:trPr>
              <w:trHeight w:val="567"/>
            </w:trPr>
            <w:tc>
              <w:tcPr>
                <w:tcW w:w="525" w:type="pct"/>
                <w:gridSpan w:val="2"/>
              </w:tcPr>
              <w:p w14:paraId="04F54658" w14:textId="77777777" w:rsidR="00261E37" w:rsidRPr="0090493F" w:rsidRDefault="00581773" w:rsidP="00261E37">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0984036" w14:textId="77777777" w:rsidR="00261E37" w:rsidRPr="0090493F" w:rsidRDefault="00581773" w:rsidP="00261E37">
                <w:pPr>
                  <w:pStyle w:val="TableNormal0"/>
                  <w:rPr>
                    <w:rStyle w:val="GeneralAviation"/>
                    <w:color w:val="auto"/>
                  </w:rPr>
                </w:pPr>
                <w:r w:rsidRPr="0090493F">
                  <w:rPr>
                    <w:rStyle w:val="GeneralAviation"/>
                    <w:color w:val="auto"/>
                  </w:rPr>
                  <w:t>2.3.3</w:t>
                </w:r>
              </w:p>
            </w:tc>
            <w:tc>
              <w:tcPr>
                <w:tcW w:w="2107" w:type="pct"/>
              </w:tcPr>
              <w:p w14:paraId="7BE431D4" w14:textId="77777777" w:rsidR="00261E37" w:rsidRPr="0090493F" w:rsidRDefault="00581773" w:rsidP="003A1829">
                <w:pPr>
                  <w:pStyle w:val="TableNormal0"/>
                  <w:rPr>
                    <w:rStyle w:val="GeneralAviation"/>
                    <w:color w:val="auto"/>
                  </w:rPr>
                </w:pPr>
                <w:r w:rsidRPr="0090493F">
                  <w:rPr>
                    <w:rStyle w:val="GeneralAviation"/>
                    <w:color w:val="auto"/>
                  </w:rPr>
                  <w:t>Describe individual responsibility in terms of psychoactive substance use.</w:t>
                </w:r>
              </w:p>
            </w:tc>
            <w:tc>
              <w:tcPr>
                <w:tcW w:w="200" w:type="pct"/>
                <w:gridSpan w:val="3"/>
              </w:tcPr>
              <w:p w14:paraId="7C588687" w14:textId="77777777" w:rsidR="00261E37" w:rsidRPr="0090493F" w:rsidRDefault="00581773" w:rsidP="003A1829">
                <w:pPr>
                  <w:pStyle w:val="TableNormal0"/>
                  <w:rPr>
                    <w:rStyle w:val="GeneralAviation"/>
                    <w:color w:val="auto"/>
                  </w:rPr>
                </w:pPr>
                <w:r w:rsidRPr="0090493F">
                  <w:rPr>
                    <w:rStyle w:val="GeneralAviation"/>
                    <w:color w:val="auto"/>
                  </w:rPr>
                  <w:t>2</w:t>
                </w:r>
              </w:p>
            </w:tc>
            <w:tc>
              <w:tcPr>
                <w:tcW w:w="2168" w:type="pct"/>
              </w:tcPr>
              <w:p w14:paraId="6B2DD443" w14:textId="77777777" w:rsidR="00261E37" w:rsidRPr="0090493F" w:rsidRDefault="00356D49" w:rsidP="00EB7CD9">
                <w:pPr>
                  <w:pStyle w:val="EssentialTraining"/>
                  <w:rPr>
                    <w:rStyle w:val="GeneralAviation"/>
                    <w:color w:val="auto"/>
                  </w:rPr>
                </w:pPr>
                <w:r w:rsidRPr="0090493F">
                  <w:rPr>
                    <w:rStyle w:val="GeneralAviation"/>
                    <w:color w:val="auto"/>
                  </w:rPr>
                  <w:t>Government of the Republic of Armenia Decision N 2054-L of December 7, 2023</w:t>
                </w:r>
              </w:p>
            </w:tc>
          </w:tr>
          <w:tr w:rsidR="00090094" w14:paraId="520A92D1" w14:textId="77777777" w:rsidTr="00090094">
            <w:trPr>
              <w:trHeight w:val="21"/>
            </w:trPr>
            <w:tc>
              <w:tcPr>
                <w:tcW w:w="5000" w:type="pct"/>
                <w:gridSpan w:val="7"/>
              </w:tcPr>
              <w:p w14:paraId="061440E7" w14:textId="77777777" w:rsidR="00261E37" w:rsidRPr="00704C3B" w:rsidRDefault="00581773" w:rsidP="008C5A8D">
                <w:pPr>
                  <w:pStyle w:val="TableCentered"/>
                  <w:rPr>
                    <w:rStyle w:val="GeneralAviation"/>
                  </w:rPr>
                </w:pPr>
                <w:r w:rsidRPr="00704C3B">
                  <w:t>TOPIC HUMB 3 — HUMAN PERFORMANCE</w:t>
                </w:r>
              </w:p>
            </w:tc>
          </w:tr>
          <w:tr w:rsidR="00090094" w14:paraId="300D2219" w14:textId="77777777" w:rsidTr="00090094">
            <w:trPr>
              <w:trHeight w:val="21"/>
            </w:trPr>
            <w:tc>
              <w:tcPr>
                <w:tcW w:w="5000" w:type="pct"/>
                <w:gridSpan w:val="7"/>
                <w:hideMark/>
              </w:tcPr>
              <w:p w14:paraId="7AAF3EE7" w14:textId="77777777" w:rsidR="00261E37" w:rsidRPr="0090493F" w:rsidRDefault="00581773" w:rsidP="008C5A8D">
                <w:pPr>
                  <w:pStyle w:val="TableHead"/>
                  <w:keepNext/>
                  <w:rPr>
                    <w:rStyle w:val="GeneralAviation"/>
                    <w:color w:val="auto"/>
                  </w:rPr>
                </w:pPr>
                <w:r w:rsidRPr="0090493F">
                  <w:rPr>
                    <w:rStyle w:val="GeneralAviation"/>
                    <w:color w:val="auto"/>
                  </w:rPr>
                  <w:t>Subtopic HUMB 3.1 — Individual behaviour</w:t>
                </w:r>
              </w:p>
            </w:tc>
          </w:tr>
          <w:tr w:rsidR="00090094" w14:paraId="45D3577B" w14:textId="77777777" w:rsidTr="00C22187">
            <w:trPr>
              <w:trHeight w:val="567"/>
            </w:trPr>
            <w:tc>
              <w:tcPr>
                <w:tcW w:w="525" w:type="pct"/>
                <w:gridSpan w:val="2"/>
              </w:tcPr>
              <w:p w14:paraId="02E1EE6E" w14:textId="77777777" w:rsidR="00261E37" w:rsidRPr="0090493F" w:rsidRDefault="00581773" w:rsidP="00261E37">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3084A12B" w14:textId="77777777" w:rsidR="00261E37" w:rsidRPr="0090493F" w:rsidRDefault="00581773" w:rsidP="00261E37">
                <w:pPr>
                  <w:pStyle w:val="TableNormal0"/>
                  <w:rPr>
                    <w:rStyle w:val="GeneralAviation"/>
                    <w:color w:val="auto"/>
                  </w:rPr>
                </w:pPr>
                <w:r w:rsidRPr="0090493F">
                  <w:rPr>
                    <w:rStyle w:val="GeneralAviation"/>
                    <w:color w:val="auto"/>
                  </w:rPr>
                  <w:t>3.1.1</w:t>
                </w:r>
              </w:p>
            </w:tc>
            <w:tc>
              <w:tcPr>
                <w:tcW w:w="2108" w:type="pct"/>
              </w:tcPr>
              <w:p w14:paraId="6B27B2BB" w14:textId="77777777" w:rsidR="00261E37" w:rsidRPr="0090493F" w:rsidRDefault="00581773" w:rsidP="008C5A8D">
                <w:pPr>
                  <w:pStyle w:val="TableNormal0"/>
                  <w:rPr>
                    <w:rStyle w:val="GeneralAviation"/>
                    <w:color w:val="auto"/>
                  </w:rPr>
                </w:pPr>
                <w:r w:rsidRPr="0090493F">
                  <w:rPr>
                    <w:rStyle w:val="GeneralAviation"/>
                    <w:color w:val="auto"/>
                  </w:rPr>
                  <w:t>Define human behaviour.</w:t>
                </w:r>
              </w:p>
            </w:tc>
            <w:tc>
              <w:tcPr>
                <w:tcW w:w="201" w:type="pct"/>
                <w:gridSpan w:val="3"/>
              </w:tcPr>
              <w:p w14:paraId="6D00A50B" w14:textId="77777777" w:rsidR="00261E37" w:rsidRPr="0090493F" w:rsidRDefault="00581773" w:rsidP="008C5A8D">
                <w:pPr>
                  <w:pStyle w:val="TableNormal0"/>
                  <w:rPr>
                    <w:rStyle w:val="GeneralAviation"/>
                    <w:color w:val="auto"/>
                  </w:rPr>
                </w:pPr>
                <w:r w:rsidRPr="0090493F">
                  <w:rPr>
                    <w:rStyle w:val="GeneralAviation"/>
                    <w:color w:val="auto"/>
                  </w:rPr>
                  <w:t>1</w:t>
                </w:r>
              </w:p>
            </w:tc>
            <w:tc>
              <w:tcPr>
                <w:tcW w:w="2166" w:type="pct"/>
              </w:tcPr>
              <w:p w14:paraId="4CC8939A" w14:textId="77777777" w:rsidR="00261E37" w:rsidRPr="0090493F" w:rsidRDefault="00261E37" w:rsidP="00261E37">
                <w:pPr>
                  <w:pStyle w:val="TableNormal0"/>
                  <w:rPr>
                    <w:rStyle w:val="GeneralAviation"/>
                    <w:color w:val="auto"/>
                  </w:rPr>
                </w:pPr>
              </w:p>
            </w:tc>
          </w:tr>
          <w:tr w:rsidR="00090094" w14:paraId="39B1A596" w14:textId="77777777" w:rsidTr="00C22187">
            <w:trPr>
              <w:trHeight w:val="567"/>
            </w:trPr>
            <w:tc>
              <w:tcPr>
                <w:tcW w:w="525" w:type="pct"/>
                <w:gridSpan w:val="2"/>
                <w:hideMark/>
              </w:tcPr>
              <w:p w14:paraId="57CFF009" w14:textId="77777777" w:rsidR="00261E37"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F3867C1" w14:textId="77777777" w:rsidR="00261E37" w:rsidRPr="0090493F" w:rsidRDefault="00581773" w:rsidP="008C5A8D">
                <w:pPr>
                  <w:pStyle w:val="TableNormal0"/>
                  <w:rPr>
                    <w:rStyle w:val="GeneralAviation"/>
                    <w:color w:val="auto"/>
                  </w:rPr>
                </w:pPr>
                <w:r w:rsidRPr="0090493F">
                  <w:rPr>
                    <w:rStyle w:val="GeneralAviation"/>
                    <w:color w:val="auto"/>
                  </w:rPr>
                  <w:t xml:space="preserve">3.1.2 </w:t>
                </w:r>
              </w:p>
            </w:tc>
            <w:tc>
              <w:tcPr>
                <w:tcW w:w="2108" w:type="pct"/>
                <w:hideMark/>
              </w:tcPr>
              <w:p w14:paraId="11F132D4" w14:textId="77777777" w:rsidR="00261E37" w:rsidRPr="0090493F" w:rsidRDefault="00581773" w:rsidP="008C5A8D">
                <w:pPr>
                  <w:pStyle w:val="TableNormal0"/>
                  <w:rPr>
                    <w:rStyle w:val="GeneralAviation"/>
                    <w:color w:val="auto"/>
                  </w:rPr>
                </w:pPr>
                <w:r w:rsidRPr="0090493F">
                  <w:rPr>
                    <w:rStyle w:val="GeneralAviation"/>
                    <w:color w:val="auto"/>
                  </w:rPr>
                  <w:t>Explain the differences and commonalities that exist among people.</w:t>
                </w:r>
              </w:p>
            </w:tc>
            <w:tc>
              <w:tcPr>
                <w:tcW w:w="201" w:type="pct"/>
                <w:gridSpan w:val="3"/>
                <w:hideMark/>
              </w:tcPr>
              <w:p w14:paraId="6D37AF14" w14:textId="77777777" w:rsidR="00261E37" w:rsidRPr="0090493F" w:rsidRDefault="00581773" w:rsidP="008C5A8D">
                <w:pPr>
                  <w:pStyle w:val="TableNormal0"/>
                  <w:rPr>
                    <w:rStyle w:val="GeneralAviation"/>
                    <w:color w:val="auto"/>
                  </w:rPr>
                </w:pPr>
                <w:r w:rsidRPr="0090493F">
                  <w:rPr>
                    <w:rStyle w:val="GeneralAviation"/>
                    <w:color w:val="auto"/>
                  </w:rPr>
                  <w:t>2</w:t>
                </w:r>
              </w:p>
            </w:tc>
            <w:tc>
              <w:tcPr>
                <w:tcW w:w="2166" w:type="pct"/>
                <w:hideMark/>
              </w:tcPr>
              <w:p w14:paraId="0C4477B9" w14:textId="77777777" w:rsidR="00261E37" w:rsidRPr="0090493F" w:rsidRDefault="00581773" w:rsidP="008C5A8D">
                <w:pPr>
                  <w:pStyle w:val="TableNormal0"/>
                  <w:rPr>
                    <w:rStyle w:val="GeneralAviation"/>
                    <w:i/>
                    <w:iCs/>
                    <w:color w:val="auto"/>
                  </w:rPr>
                </w:pPr>
                <w:r w:rsidRPr="0090493F">
                  <w:rPr>
                    <w:rStyle w:val="GeneralAviation"/>
                    <w:i/>
                    <w:iCs/>
                    <w:color w:val="auto"/>
                  </w:rPr>
                  <w:t>Optional content: attitude, cultural, language, motivation</w:t>
                </w:r>
              </w:p>
            </w:tc>
          </w:tr>
          <w:tr w:rsidR="00090094" w14:paraId="455CE437" w14:textId="77777777" w:rsidTr="00C22187">
            <w:trPr>
              <w:trHeight w:val="567"/>
            </w:trPr>
            <w:tc>
              <w:tcPr>
                <w:tcW w:w="525" w:type="pct"/>
                <w:gridSpan w:val="2"/>
              </w:tcPr>
              <w:p w14:paraId="6F2A39DD" w14:textId="77777777" w:rsidR="00261E37" w:rsidRPr="0090493F" w:rsidRDefault="00581773" w:rsidP="00261E37">
                <w:pPr>
                  <w:pStyle w:val="TableNormal0"/>
                  <w:rPr>
                    <w:rStyle w:val="GeneralAviation"/>
                    <w:color w:val="auto"/>
                  </w:rPr>
                </w:pPr>
                <w:r w:rsidRPr="0090493F">
                  <w:rPr>
                    <w:rStyle w:val="GeneralAviation"/>
                    <w:color w:val="auto"/>
                  </w:rPr>
                  <w:lastRenderedPageBreak/>
                  <w:t>BASIC</w:t>
                </w:r>
                <w:r w:rsidRPr="0090493F">
                  <w:rPr>
                    <w:rStyle w:val="GeneralAviation"/>
                    <w:color w:val="auto"/>
                  </w:rPr>
                  <w:br/>
                  <w:t>HUMB</w:t>
                </w:r>
              </w:p>
              <w:p w14:paraId="41FAD356" w14:textId="77777777" w:rsidR="00261E37" w:rsidRPr="0090493F" w:rsidRDefault="00581773" w:rsidP="00261E37">
                <w:pPr>
                  <w:pStyle w:val="TableNormal0"/>
                  <w:rPr>
                    <w:rStyle w:val="GeneralAviation"/>
                    <w:color w:val="auto"/>
                  </w:rPr>
                </w:pPr>
                <w:r w:rsidRPr="0090493F">
                  <w:rPr>
                    <w:rStyle w:val="GeneralAviation"/>
                    <w:color w:val="auto"/>
                  </w:rPr>
                  <w:t>3.1.3</w:t>
                </w:r>
              </w:p>
            </w:tc>
            <w:tc>
              <w:tcPr>
                <w:tcW w:w="2108" w:type="pct"/>
              </w:tcPr>
              <w:p w14:paraId="4E8A746A" w14:textId="77777777" w:rsidR="00261E37" w:rsidRPr="0090493F" w:rsidRDefault="00581773" w:rsidP="008C5A8D">
                <w:pPr>
                  <w:pStyle w:val="TableNormal0"/>
                  <w:rPr>
                    <w:rStyle w:val="GeneralAviation"/>
                    <w:color w:val="auto"/>
                  </w:rPr>
                </w:pPr>
                <w:r w:rsidRPr="0090493F">
                  <w:rPr>
                    <w:rStyle w:val="GeneralAviation"/>
                    <w:color w:val="auto"/>
                  </w:rPr>
                  <w:t>Describe the reasons for complacency and the associated effects.</w:t>
                </w:r>
              </w:p>
            </w:tc>
            <w:tc>
              <w:tcPr>
                <w:tcW w:w="201" w:type="pct"/>
                <w:gridSpan w:val="3"/>
              </w:tcPr>
              <w:p w14:paraId="30A0EF1C" w14:textId="77777777" w:rsidR="00261E37" w:rsidRPr="0090493F" w:rsidRDefault="00581773" w:rsidP="008C5A8D">
                <w:pPr>
                  <w:pStyle w:val="TableNormal0"/>
                  <w:rPr>
                    <w:rStyle w:val="GeneralAviation"/>
                    <w:color w:val="auto"/>
                  </w:rPr>
                </w:pPr>
                <w:r w:rsidRPr="0090493F">
                  <w:rPr>
                    <w:rStyle w:val="GeneralAviation"/>
                    <w:color w:val="auto"/>
                  </w:rPr>
                  <w:t>2</w:t>
                </w:r>
              </w:p>
            </w:tc>
            <w:tc>
              <w:tcPr>
                <w:tcW w:w="2166" w:type="pct"/>
              </w:tcPr>
              <w:p w14:paraId="2901CE87" w14:textId="77777777" w:rsidR="00261E37" w:rsidRPr="0090493F" w:rsidRDefault="00581773" w:rsidP="00C90994">
                <w:pPr>
                  <w:pStyle w:val="EssentialTraining"/>
                  <w:rPr>
                    <w:rStyle w:val="GeneralAviation"/>
                    <w:color w:val="auto"/>
                  </w:rPr>
                </w:pPr>
                <w:r w:rsidRPr="0090493F">
                  <w:rPr>
                    <w:rStyle w:val="GeneralAviation"/>
                    <w:color w:val="auto"/>
                  </w:rPr>
                  <w:t>Safety, working relationship — team</w:t>
                </w:r>
              </w:p>
            </w:tc>
          </w:tr>
          <w:tr w:rsidR="00090094" w14:paraId="45F0CA92" w14:textId="77777777" w:rsidTr="00C22187">
            <w:trPr>
              <w:trHeight w:val="567"/>
            </w:trPr>
            <w:tc>
              <w:tcPr>
                <w:tcW w:w="525" w:type="pct"/>
                <w:gridSpan w:val="2"/>
              </w:tcPr>
              <w:p w14:paraId="17ABDD49" w14:textId="77777777" w:rsidR="00261E37" w:rsidRPr="0090493F" w:rsidRDefault="00581773" w:rsidP="00261E37">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3755020D" w14:textId="77777777" w:rsidR="00261E37" w:rsidRPr="0090493F" w:rsidRDefault="00581773" w:rsidP="00261E37">
                <w:pPr>
                  <w:pStyle w:val="TableNormal0"/>
                  <w:rPr>
                    <w:rStyle w:val="GeneralAviation"/>
                    <w:color w:val="auto"/>
                  </w:rPr>
                </w:pPr>
                <w:r w:rsidRPr="0090493F">
                  <w:rPr>
                    <w:rStyle w:val="GeneralAviation"/>
                    <w:color w:val="auto"/>
                  </w:rPr>
                  <w:t xml:space="preserve">3.1.4 </w:t>
                </w:r>
              </w:p>
            </w:tc>
            <w:tc>
              <w:tcPr>
                <w:tcW w:w="2108" w:type="pct"/>
              </w:tcPr>
              <w:p w14:paraId="533C7FF8" w14:textId="77777777" w:rsidR="00261E37" w:rsidRPr="0090493F" w:rsidRDefault="00581773" w:rsidP="00261E37">
                <w:pPr>
                  <w:pStyle w:val="TableNormal0"/>
                  <w:rPr>
                    <w:rStyle w:val="GeneralAviation"/>
                    <w:color w:val="auto"/>
                  </w:rPr>
                </w:pPr>
                <w:r w:rsidRPr="0090493F">
                  <w:rPr>
                    <w:rStyle w:val="GeneralAviation"/>
                    <w:color w:val="auto"/>
                  </w:rPr>
                  <w:t>Describe the reasons for overconfidence and the associated effects.</w:t>
                </w:r>
              </w:p>
            </w:tc>
            <w:tc>
              <w:tcPr>
                <w:tcW w:w="201" w:type="pct"/>
                <w:gridSpan w:val="3"/>
              </w:tcPr>
              <w:p w14:paraId="53061F5D" w14:textId="77777777" w:rsidR="00261E37" w:rsidRPr="0090493F" w:rsidRDefault="00581773" w:rsidP="00261E37">
                <w:pPr>
                  <w:pStyle w:val="TableNormal0"/>
                  <w:rPr>
                    <w:rStyle w:val="GeneralAviation"/>
                    <w:color w:val="auto"/>
                  </w:rPr>
                </w:pPr>
                <w:r w:rsidRPr="0090493F">
                  <w:rPr>
                    <w:rStyle w:val="GeneralAviation"/>
                    <w:color w:val="auto"/>
                  </w:rPr>
                  <w:t>2</w:t>
                </w:r>
              </w:p>
            </w:tc>
            <w:tc>
              <w:tcPr>
                <w:tcW w:w="2166" w:type="pct"/>
              </w:tcPr>
              <w:p w14:paraId="2CEE1D8F" w14:textId="77777777" w:rsidR="00261E37" w:rsidRPr="0090493F" w:rsidRDefault="00581773" w:rsidP="00C90994">
                <w:pPr>
                  <w:pStyle w:val="EssentialTraining"/>
                  <w:rPr>
                    <w:rStyle w:val="GeneralAviation"/>
                    <w:color w:val="auto"/>
                  </w:rPr>
                </w:pPr>
                <w:r w:rsidRPr="0090493F">
                  <w:rPr>
                    <w:rStyle w:val="GeneralAviation"/>
                    <w:color w:val="auto"/>
                  </w:rPr>
                  <w:t>Safety, working relationship — team</w:t>
                </w:r>
              </w:p>
            </w:tc>
          </w:tr>
          <w:tr w:rsidR="00090094" w14:paraId="0E7B8FCC" w14:textId="77777777" w:rsidTr="00C22187">
            <w:trPr>
              <w:trHeight w:val="567"/>
            </w:trPr>
            <w:tc>
              <w:tcPr>
                <w:tcW w:w="525" w:type="pct"/>
                <w:gridSpan w:val="2"/>
                <w:hideMark/>
              </w:tcPr>
              <w:p w14:paraId="419811CA" w14:textId="77777777" w:rsidR="00261E37"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01EF488E" w14:textId="77777777" w:rsidR="00261E37" w:rsidRPr="0090493F" w:rsidRDefault="00581773" w:rsidP="008C5A8D">
                <w:pPr>
                  <w:pStyle w:val="TableNormal0"/>
                  <w:rPr>
                    <w:rStyle w:val="GeneralAviation"/>
                    <w:color w:val="auto"/>
                  </w:rPr>
                </w:pPr>
                <w:r w:rsidRPr="0090493F">
                  <w:rPr>
                    <w:rStyle w:val="GeneralAviation"/>
                    <w:color w:val="auto"/>
                  </w:rPr>
                  <w:t xml:space="preserve">3.1.5 </w:t>
                </w:r>
              </w:p>
            </w:tc>
            <w:tc>
              <w:tcPr>
                <w:tcW w:w="2108" w:type="pct"/>
                <w:hideMark/>
              </w:tcPr>
              <w:p w14:paraId="53BF1EB7" w14:textId="77777777" w:rsidR="00261E37" w:rsidRPr="0090493F" w:rsidRDefault="00581773" w:rsidP="008C5A8D">
                <w:pPr>
                  <w:pStyle w:val="TableNormal0"/>
                  <w:rPr>
                    <w:rStyle w:val="GeneralAviation"/>
                    <w:color w:val="auto"/>
                  </w:rPr>
                </w:pPr>
                <w:r w:rsidRPr="0090493F">
                  <w:rPr>
                    <w:rStyle w:val="GeneralAviation"/>
                    <w:color w:val="auto"/>
                  </w:rPr>
                  <w:t>Explain the dangers of boredom.</w:t>
                </w:r>
              </w:p>
            </w:tc>
            <w:tc>
              <w:tcPr>
                <w:tcW w:w="201" w:type="pct"/>
                <w:gridSpan w:val="3"/>
                <w:hideMark/>
              </w:tcPr>
              <w:p w14:paraId="660A35FC" w14:textId="77777777" w:rsidR="00261E37" w:rsidRPr="0090493F" w:rsidRDefault="00581773" w:rsidP="008C5A8D">
                <w:pPr>
                  <w:pStyle w:val="TableNormal0"/>
                  <w:rPr>
                    <w:rStyle w:val="GeneralAviation"/>
                    <w:color w:val="auto"/>
                  </w:rPr>
                </w:pPr>
                <w:r w:rsidRPr="0090493F">
                  <w:rPr>
                    <w:rStyle w:val="GeneralAviation"/>
                    <w:color w:val="auto"/>
                  </w:rPr>
                  <w:t>2</w:t>
                </w:r>
              </w:p>
            </w:tc>
            <w:tc>
              <w:tcPr>
                <w:tcW w:w="2166" w:type="pct"/>
                <w:hideMark/>
              </w:tcPr>
              <w:p w14:paraId="30C5FDC8" w14:textId="77777777" w:rsidR="00261E37" w:rsidRPr="0090493F" w:rsidRDefault="00261E37" w:rsidP="008C5A8D">
                <w:pPr>
                  <w:pStyle w:val="TableNormal0"/>
                  <w:rPr>
                    <w:rStyle w:val="GeneralAviation"/>
                    <w:color w:val="auto"/>
                  </w:rPr>
                </w:pPr>
              </w:p>
              <w:p w14:paraId="36A5B773" w14:textId="77777777" w:rsidR="00261E37" w:rsidRPr="0090493F" w:rsidRDefault="00261E37" w:rsidP="008C5A8D">
                <w:pPr>
                  <w:pStyle w:val="TableNormal0"/>
                  <w:rPr>
                    <w:rStyle w:val="GeneralAviation"/>
                    <w:color w:val="auto"/>
                  </w:rPr>
                </w:pPr>
              </w:p>
            </w:tc>
          </w:tr>
          <w:tr w:rsidR="00090094" w14:paraId="2D793222" w14:textId="77777777" w:rsidTr="00090094">
            <w:trPr>
              <w:trHeight w:val="21"/>
            </w:trPr>
            <w:tc>
              <w:tcPr>
                <w:tcW w:w="5000" w:type="pct"/>
                <w:gridSpan w:val="7"/>
                <w:hideMark/>
              </w:tcPr>
              <w:p w14:paraId="3548307E" w14:textId="77777777" w:rsidR="00261E37" w:rsidRPr="0090493F" w:rsidRDefault="00581773" w:rsidP="008C5A8D">
                <w:pPr>
                  <w:pStyle w:val="TableHead"/>
                  <w:rPr>
                    <w:rStyle w:val="GeneralAviation"/>
                    <w:color w:val="auto"/>
                  </w:rPr>
                </w:pPr>
                <w:r w:rsidRPr="0090493F">
                  <w:rPr>
                    <w:rStyle w:val="GeneralAviation"/>
                    <w:color w:val="auto"/>
                  </w:rPr>
                  <w:t>Subtopic HUMB 3.2 — Safety culture and professional conduct</w:t>
                </w:r>
              </w:p>
            </w:tc>
          </w:tr>
          <w:tr w:rsidR="00090094" w14:paraId="28B62804" w14:textId="77777777" w:rsidTr="00C22187">
            <w:trPr>
              <w:trHeight w:val="567"/>
            </w:trPr>
            <w:tc>
              <w:tcPr>
                <w:tcW w:w="525" w:type="pct"/>
                <w:gridSpan w:val="2"/>
              </w:tcPr>
              <w:p w14:paraId="1D850C75" w14:textId="77777777" w:rsidR="00261E37" w:rsidRPr="0090493F" w:rsidRDefault="00581773" w:rsidP="00261E37">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143BB0A2" w14:textId="77777777" w:rsidR="00261E37" w:rsidRPr="0090493F" w:rsidRDefault="00581773" w:rsidP="00261E37">
                <w:pPr>
                  <w:pStyle w:val="TableNormal0"/>
                  <w:rPr>
                    <w:rStyle w:val="GeneralAviation"/>
                    <w:color w:val="auto"/>
                  </w:rPr>
                </w:pPr>
                <w:r w:rsidRPr="0090493F">
                  <w:rPr>
                    <w:rStyle w:val="GeneralAviation"/>
                    <w:color w:val="auto"/>
                  </w:rPr>
                  <w:t>3.2.1</w:t>
                </w:r>
              </w:p>
            </w:tc>
            <w:tc>
              <w:tcPr>
                <w:tcW w:w="2108" w:type="pct"/>
              </w:tcPr>
              <w:p w14:paraId="50F3FF4E" w14:textId="77777777" w:rsidR="00261E37" w:rsidRPr="0090493F" w:rsidRDefault="00581773" w:rsidP="008C5A8D">
                <w:pPr>
                  <w:pStyle w:val="TableNormal0"/>
                  <w:rPr>
                    <w:rStyle w:val="GeneralAviation"/>
                    <w:color w:val="auto"/>
                  </w:rPr>
                </w:pPr>
                <w:r w:rsidRPr="0090493F">
                  <w:rPr>
                    <w:rStyle w:val="GeneralAviation"/>
                    <w:color w:val="auto"/>
                  </w:rPr>
                  <w:t>Recognise professional conduct in the workplace.</w:t>
                </w:r>
              </w:p>
            </w:tc>
            <w:tc>
              <w:tcPr>
                <w:tcW w:w="201" w:type="pct"/>
                <w:gridSpan w:val="3"/>
              </w:tcPr>
              <w:p w14:paraId="3B9645FA" w14:textId="77777777" w:rsidR="00261E37" w:rsidRPr="0090493F" w:rsidRDefault="00581773" w:rsidP="008C5A8D">
                <w:pPr>
                  <w:pStyle w:val="TableNormal0"/>
                  <w:rPr>
                    <w:rStyle w:val="GeneralAviation"/>
                    <w:color w:val="auto"/>
                  </w:rPr>
                </w:pPr>
                <w:r w:rsidRPr="0090493F">
                  <w:rPr>
                    <w:rStyle w:val="GeneralAviation"/>
                    <w:color w:val="auto"/>
                  </w:rPr>
                  <w:t>1</w:t>
                </w:r>
              </w:p>
            </w:tc>
            <w:tc>
              <w:tcPr>
                <w:tcW w:w="2166" w:type="pct"/>
              </w:tcPr>
              <w:p w14:paraId="0F075E37" w14:textId="77777777" w:rsidR="00261E37" w:rsidRPr="0090493F" w:rsidRDefault="00581773" w:rsidP="008C5A8D">
                <w:pPr>
                  <w:pStyle w:val="TableNormal0"/>
                  <w:rPr>
                    <w:rStyle w:val="GeneralAviation"/>
                    <w:i/>
                    <w:iCs/>
                    <w:color w:val="auto"/>
                  </w:rPr>
                </w:pPr>
                <w:r w:rsidRPr="0090493F">
                  <w:rPr>
                    <w:rStyle w:val="GeneralAviation"/>
                    <w:i/>
                    <w:iCs/>
                    <w:color w:val="auto"/>
                  </w:rPr>
                  <w:t>Optional content: professionalism, attitude, communication, teamwork</w:t>
                </w:r>
              </w:p>
            </w:tc>
          </w:tr>
          <w:tr w:rsidR="00090094" w14:paraId="4BF5E549" w14:textId="77777777" w:rsidTr="00C22187">
            <w:trPr>
              <w:trHeight w:val="567"/>
            </w:trPr>
            <w:tc>
              <w:tcPr>
                <w:tcW w:w="525" w:type="pct"/>
                <w:gridSpan w:val="2"/>
                <w:hideMark/>
              </w:tcPr>
              <w:p w14:paraId="6F29F898" w14:textId="77777777" w:rsidR="00261E37"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3832C293" w14:textId="77777777" w:rsidR="00261E37" w:rsidRPr="0090493F" w:rsidRDefault="00581773" w:rsidP="008C5A8D">
                <w:pPr>
                  <w:pStyle w:val="TableNormal0"/>
                  <w:rPr>
                    <w:rStyle w:val="GeneralAviation"/>
                    <w:color w:val="auto"/>
                  </w:rPr>
                </w:pPr>
                <w:r w:rsidRPr="0090493F">
                  <w:rPr>
                    <w:rStyle w:val="GeneralAviation"/>
                    <w:color w:val="auto"/>
                  </w:rPr>
                  <w:t xml:space="preserve">3.2.2 </w:t>
                </w:r>
              </w:p>
            </w:tc>
            <w:tc>
              <w:tcPr>
                <w:tcW w:w="2108" w:type="pct"/>
                <w:hideMark/>
              </w:tcPr>
              <w:p w14:paraId="0E5F55DA" w14:textId="77777777" w:rsidR="00261E37" w:rsidRPr="0090493F" w:rsidRDefault="00581773" w:rsidP="008C5A8D">
                <w:pPr>
                  <w:pStyle w:val="TableNormal0"/>
                  <w:rPr>
                    <w:rStyle w:val="GeneralAviation"/>
                    <w:color w:val="auto"/>
                  </w:rPr>
                </w:pPr>
                <w:r w:rsidRPr="0090493F">
                  <w:rPr>
                    <w:rStyle w:val="GeneralAviation"/>
                    <w:color w:val="auto"/>
                  </w:rPr>
                  <w:t>Describe how the air traffic controller contributes to a positive safety culture.</w:t>
                </w:r>
              </w:p>
            </w:tc>
            <w:tc>
              <w:tcPr>
                <w:tcW w:w="201" w:type="pct"/>
                <w:gridSpan w:val="3"/>
                <w:hideMark/>
              </w:tcPr>
              <w:p w14:paraId="7A6D3481" w14:textId="77777777" w:rsidR="00261E37" w:rsidRPr="0090493F" w:rsidRDefault="00581773" w:rsidP="008C5A8D">
                <w:pPr>
                  <w:pStyle w:val="TableNormal0"/>
                  <w:rPr>
                    <w:rStyle w:val="GeneralAviation"/>
                    <w:color w:val="auto"/>
                  </w:rPr>
                </w:pPr>
                <w:r w:rsidRPr="0090493F">
                  <w:rPr>
                    <w:rStyle w:val="GeneralAviation"/>
                    <w:color w:val="auto"/>
                  </w:rPr>
                  <w:t>2</w:t>
                </w:r>
              </w:p>
            </w:tc>
            <w:tc>
              <w:tcPr>
                <w:tcW w:w="2166" w:type="pct"/>
                <w:hideMark/>
              </w:tcPr>
              <w:p w14:paraId="4A842E6D" w14:textId="77777777" w:rsidR="00261E37" w:rsidRPr="0090493F" w:rsidRDefault="00581773" w:rsidP="00704C3B">
                <w:pPr>
                  <w:pStyle w:val="TableNormal0"/>
                  <w:rPr>
                    <w:rStyle w:val="GeneralAviation"/>
                    <w:i/>
                    <w:iCs/>
                    <w:color w:val="auto"/>
                  </w:rPr>
                </w:pPr>
                <w:r w:rsidRPr="0090493F">
                  <w:rPr>
                    <w:rStyle w:val="GeneralAviation"/>
                    <w:i/>
                    <w:iCs/>
                    <w:color w:val="auto"/>
                  </w:rPr>
                  <w:t>Optional content: attitude towards safety, punctuality, rigour, adherence to rules and regulations, teamwork attitude, etc.</w:t>
                </w:r>
              </w:p>
            </w:tc>
          </w:tr>
          <w:tr w:rsidR="00090094" w14:paraId="5E47EFDF" w14:textId="77777777" w:rsidTr="00C22187">
            <w:trPr>
              <w:trHeight w:val="567"/>
            </w:trPr>
            <w:tc>
              <w:tcPr>
                <w:tcW w:w="525" w:type="pct"/>
                <w:gridSpan w:val="2"/>
              </w:tcPr>
              <w:p w14:paraId="336A0B9E" w14:textId="77777777" w:rsidR="00704C3B" w:rsidRPr="0090493F" w:rsidRDefault="00581773" w:rsidP="00704C3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064C8E09" w14:textId="77777777" w:rsidR="00261E37" w:rsidRPr="0090493F" w:rsidRDefault="00581773" w:rsidP="00704C3B">
                <w:pPr>
                  <w:pStyle w:val="TableNormal0"/>
                  <w:rPr>
                    <w:rStyle w:val="GeneralAviation"/>
                    <w:color w:val="auto"/>
                  </w:rPr>
                </w:pPr>
                <w:r w:rsidRPr="0090493F">
                  <w:rPr>
                    <w:rStyle w:val="GeneralAviation"/>
                    <w:color w:val="auto"/>
                  </w:rPr>
                  <w:t>3.2.3</w:t>
                </w:r>
              </w:p>
            </w:tc>
            <w:tc>
              <w:tcPr>
                <w:tcW w:w="2108" w:type="pct"/>
              </w:tcPr>
              <w:p w14:paraId="41F19662" w14:textId="77777777" w:rsidR="00261E37" w:rsidRPr="0090493F" w:rsidRDefault="00581773" w:rsidP="008C5A8D">
                <w:pPr>
                  <w:pStyle w:val="TableNormal0"/>
                  <w:rPr>
                    <w:rStyle w:val="GeneralAviation"/>
                    <w:color w:val="auto"/>
                  </w:rPr>
                </w:pPr>
                <w:r w:rsidRPr="0090493F">
                  <w:rPr>
                    <w:rStyle w:val="GeneralAviation"/>
                    <w:color w:val="auto"/>
                  </w:rPr>
                  <w:t>Consider the factors which influence responsible behaviour.</w:t>
                </w:r>
              </w:p>
            </w:tc>
            <w:tc>
              <w:tcPr>
                <w:tcW w:w="201" w:type="pct"/>
                <w:gridSpan w:val="3"/>
              </w:tcPr>
              <w:p w14:paraId="6C230065" w14:textId="77777777" w:rsidR="00261E37" w:rsidRPr="0090493F" w:rsidRDefault="00581773" w:rsidP="008C5A8D">
                <w:pPr>
                  <w:pStyle w:val="TableNormal0"/>
                  <w:rPr>
                    <w:rStyle w:val="GeneralAviation"/>
                    <w:color w:val="auto"/>
                  </w:rPr>
                </w:pPr>
                <w:r w:rsidRPr="0090493F">
                  <w:rPr>
                    <w:rStyle w:val="GeneralAviation"/>
                    <w:color w:val="auto"/>
                  </w:rPr>
                  <w:t>2</w:t>
                </w:r>
              </w:p>
            </w:tc>
            <w:tc>
              <w:tcPr>
                <w:tcW w:w="2166" w:type="pct"/>
              </w:tcPr>
              <w:p w14:paraId="15D317E2" w14:textId="77777777" w:rsidR="00261E37" w:rsidRPr="0090493F" w:rsidRDefault="00581773" w:rsidP="008C5A8D">
                <w:pPr>
                  <w:pStyle w:val="TableNormal0"/>
                  <w:rPr>
                    <w:rStyle w:val="GeneralAviation"/>
                    <w:i/>
                    <w:iCs/>
                    <w:color w:val="auto"/>
                  </w:rPr>
                </w:pPr>
                <w:r w:rsidRPr="0090493F">
                  <w:rPr>
                    <w:rStyle w:val="GeneralAviation"/>
                    <w:i/>
                    <w:iCs/>
                    <w:color w:val="auto"/>
                  </w:rPr>
                  <w:t>Optional content: situation, team, personal situation and judgement, instance of justification, moral motivation, personality</w:t>
                </w:r>
              </w:p>
            </w:tc>
          </w:tr>
          <w:tr w:rsidR="00090094" w14:paraId="507CC444" w14:textId="77777777" w:rsidTr="00090094">
            <w:trPr>
              <w:trHeight w:val="21"/>
            </w:trPr>
            <w:tc>
              <w:tcPr>
                <w:tcW w:w="5000" w:type="pct"/>
                <w:gridSpan w:val="7"/>
              </w:tcPr>
              <w:p w14:paraId="08CA35C0" w14:textId="77777777" w:rsidR="00704C3B" w:rsidRPr="00704C3B" w:rsidRDefault="00581773" w:rsidP="008C5A8D">
                <w:pPr>
                  <w:pStyle w:val="TableCentered"/>
                  <w:rPr>
                    <w:rStyle w:val="GeneralAviation"/>
                  </w:rPr>
                </w:pPr>
                <w:r w:rsidRPr="00704C3B">
                  <w:t>TOPIC HUMB 4 — HUMAN ERROR</w:t>
                </w:r>
              </w:p>
            </w:tc>
          </w:tr>
          <w:tr w:rsidR="00090094" w14:paraId="696103C2" w14:textId="77777777" w:rsidTr="00090094">
            <w:trPr>
              <w:trHeight w:val="54"/>
            </w:trPr>
            <w:tc>
              <w:tcPr>
                <w:tcW w:w="5000" w:type="pct"/>
                <w:gridSpan w:val="7"/>
                <w:hideMark/>
              </w:tcPr>
              <w:p w14:paraId="5D824369" w14:textId="77777777" w:rsidR="00704C3B" w:rsidRPr="0090493F" w:rsidRDefault="00581773" w:rsidP="008C5A8D">
                <w:pPr>
                  <w:pStyle w:val="TableHead"/>
                  <w:rPr>
                    <w:rStyle w:val="GeneralAviation"/>
                    <w:color w:val="auto"/>
                  </w:rPr>
                </w:pPr>
                <w:r w:rsidRPr="0090493F">
                  <w:rPr>
                    <w:rStyle w:val="GeneralAviation"/>
                    <w:color w:val="auto"/>
                  </w:rPr>
                  <w:t>Subtopic HUMB 4.1 — Definition of human error</w:t>
                </w:r>
              </w:p>
            </w:tc>
          </w:tr>
          <w:tr w:rsidR="00090094" w14:paraId="64A2BAB3" w14:textId="77777777" w:rsidTr="00C22187">
            <w:trPr>
              <w:trHeight w:val="567"/>
            </w:trPr>
            <w:tc>
              <w:tcPr>
                <w:tcW w:w="516" w:type="pct"/>
                <w:hideMark/>
              </w:tcPr>
              <w:p w14:paraId="49DA29E7" w14:textId="77777777" w:rsidR="00704C3B"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186697E" w14:textId="77777777" w:rsidR="00704C3B" w:rsidRPr="0090493F" w:rsidRDefault="00581773" w:rsidP="008C5A8D">
                <w:pPr>
                  <w:pStyle w:val="TableNormal0"/>
                  <w:rPr>
                    <w:rStyle w:val="GeneralAviation"/>
                    <w:color w:val="auto"/>
                  </w:rPr>
                </w:pPr>
                <w:r w:rsidRPr="0090493F">
                  <w:rPr>
                    <w:rStyle w:val="GeneralAviation"/>
                    <w:color w:val="auto"/>
                  </w:rPr>
                  <w:t xml:space="preserve">4.1.1 </w:t>
                </w:r>
              </w:p>
            </w:tc>
            <w:tc>
              <w:tcPr>
                <w:tcW w:w="2116" w:type="pct"/>
                <w:gridSpan w:val="2"/>
                <w:hideMark/>
              </w:tcPr>
              <w:p w14:paraId="2C89FA2A" w14:textId="77777777" w:rsidR="00704C3B" w:rsidRPr="0090493F" w:rsidRDefault="00581773" w:rsidP="008C5A8D">
                <w:pPr>
                  <w:pStyle w:val="TableNormal0"/>
                  <w:rPr>
                    <w:rStyle w:val="GeneralAviation"/>
                    <w:color w:val="auto"/>
                  </w:rPr>
                </w:pPr>
                <w:r w:rsidRPr="0090493F">
                  <w:rPr>
                    <w:rStyle w:val="GeneralAviation"/>
                    <w:color w:val="auto"/>
                  </w:rPr>
                  <w:t>Define human error.</w:t>
                </w:r>
              </w:p>
            </w:tc>
            <w:tc>
              <w:tcPr>
                <w:tcW w:w="201" w:type="pct"/>
                <w:gridSpan w:val="3"/>
                <w:hideMark/>
              </w:tcPr>
              <w:p w14:paraId="444EEC9B" w14:textId="77777777" w:rsidR="00704C3B" w:rsidRPr="0090493F" w:rsidRDefault="00581773" w:rsidP="008C5A8D">
                <w:pPr>
                  <w:pStyle w:val="TableNormal0"/>
                  <w:rPr>
                    <w:rStyle w:val="GeneralAviation"/>
                    <w:color w:val="auto"/>
                  </w:rPr>
                </w:pPr>
                <w:r w:rsidRPr="0090493F">
                  <w:rPr>
                    <w:rStyle w:val="GeneralAviation"/>
                    <w:color w:val="auto"/>
                  </w:rPr>
                  <w:t>1</w:t>
                </w:r>
              </w:p>
            </w:tc>
            <w:tc>
              <w:tcPr>
                <w:tcW w:w="2166" w:type="pct"/>
                <w:hideMark/>
              </w:tcPr>
              <w:p w14:paraId="22D7DDDD" w14:textId="77777777" w:rsidR="00704C3B" w:rsidRPr="0090493F" w:rsidRDefault="00704C3B" w:rsidP="008C5A8D">
                <w:pPr>
                  <w:pStyle w:val="TableNormal0"/>
                  <w:rPr>
                    <w:rStyle w:val="GeneralAviation"/>
                    <w:color w:val="auto"/>
                  </w:rPr>
                </w:pPr>
              </w:p>
              <w:p w14:paraId="4E671BCF" w14:textId="77777777" w:rsidR="00704C3B" w:rsidRPr="0090493F" w:rsidRDefault="00704C3B" w:rsidP="008C5A8D">
                <w:pPr>
                  <w:pStyle w:val="TableNormal0"/>
                  <w:rPr>
                    <w:rStyle w:val="GeneralAviation"/>
                    <w:color w:val="auto"/>
                  </w:rPr>
                </w:pPr>
              </w:p>
            </w:tc>
          </w:tr>
          <w:tr w:rsidR="00090094" w14:paraId="4BFE7C3F" w14:textId="77777777" w:rsidTr="00090094">
            <w:trPr>
              <w:trHeight w:val="21"/>
            </w:trPr>
            <w:tc>
              <w:tcPr>
                <w:tcW w:w="5000" w:type="pct"/>
                <w:gridSpan w:val="7"/>
                <w:hideMark/>
              </w:tcPr>
              <w:p w14:paraId="51E15173" w14:textId="77777777" w:rsidR="00704C3B" w:rsidRPr="0090493F" w:rsidRDefault="00581773" w:rsidP="008C5A8D">
                <w:pPr>
                  <w:pStyle w:val="TableHead"/>
                  <w:rPr>
                    <w:rStyle w:val="GeneralAviation"/>
                    <w:color w:val="auto"/>
                  </w:rPr>
                </w:pPr>
                <w:r w:rsidRPr="0090493F">
                  <w:rPr>
                    <w:rStyle w:val="GeneralAviation"/>
                    <w:color w:val="auto"/>
                  </w:rPr>
                  <w:t>Subtopic HUMB 4.2 — Classification of human error</w:t>
                </w:r>
              </w:p>
            </w:tc>
          </w:tr>
          <w:tr w:rsidR="00090094" w14:paraId="48005C8C" w14:textId="77777777" w:rsidTr="00C22187">
            <w:trPr>
              <w:trHeight w:val="567"/>
            </w:trPr>
            <w:tc>
              <w:tcPr>
                <w:tcW w:w="516" w:type="pct"/>
                <w:hideMark/>
              </w:tcPr>
              <w:p w14:paraId="7CF1640F" w14:textId="77777777" w:rsidR="00704C3B"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3989839" w14:textId="77777777" w:rsidR="00704C3B" w:rsidRPr="0090493F" w:rsidRDefault="00581773" w:rsidP="008C5A8D">
                <w:pPr>
                  <w:pStyle w:val="TableNormal0"/>
                  <w:rPr>
                    <w:rStyle w:val="GeneralAviation"/>
                    <w:color w:val="auto"/>
                  </w:rPr>
                </w:pPr>
                <w:r w:rsidRPr="0090493F">
                  <w:rPr>
                    <w:rStyle w:val="GeneralAviation"/>
                    <w:color w:val="auto"/>
                  </w:rPr>
                  <w:t>4.</w:t>
                </w:r>
                <w:r w:rsidR="00502275" w:rsidRPr="0090493F">
                  <w:rPr>
                    <w:rStyle w:val="GeneralAviation"/>
                    <w:color w:val="auto"/>
                  </w:rPr>
                  <w:t>2</w:t>
                </w:r>
                <w:r w:rsidRPr="0090493F">
                  <w:rPr>
                    <w:rStyle w:val="GeneralAviation"/>
                    <w:color w:val="auto"/>
                  </w:rPr>
                  <w:t xml:space="preserve">.1 </w:t>
                </w:r>
              </w:p>
            </w:tc>
            <w:tc>
              <w:tcPr>
                <w:tcW w:w="2116" w:type="pct"/>
                <w:gridSpan w:val="2"/>
                <w:hideMark/>
              </w:tcPr>
              <w:p w14:paraId="20149774" w14:textId="77777777" w:rsidR="00704C3B" w:rsidRPr="0090493F" w:rsidRDefault="00581773" w:rsidP="008C5A8D">
                <w:pPr>
                  <w:pStyle w:val="TableNormal0"/>
                  <w:rPr>
                    <w:rStyle w:val="GeneralAviation"/>
                    <w:color w:val="auto"/>
                  </w:rPr>
                </w:pPr>
                <w:r w:rsidRPr="0090493F">
                  <w:rPr>
                    <w:rStyle w:val="GeneralAviation"/>
                    <w:color w:val="auto"/>
                  </w:rPr>
                  <w:t>List the types of errors.</w:t>
                </w:r>
              </w:p>
            </w:tc>
            <w:tc>
              <w:tcPr>
                <w:tcW w:w="201" w:type="pct"/>
                <w:gridSpan w:val="3"/>
                <w:hideMark/>
              </w:tcPr>
              <w:p w14:paraId="51030153" w14:textId="77777777" w:rsidR="00704C3B" w:rsidRPr="0090493F" w:rsidRDefault="00581773" w:rsidP="008C5A8D">
                <w:pPr>
                  <w:pStyle w:val="TableNormal0"/>
                  <w:rPr>
                    <w:rStyle w:val="GeneralAviation"/>
                    <w:color w:val="auto"/>
                  </w:rPr>
                </w:pPr>
                <w:r w:rsidRPr="0090493F">
                  <w:rPr>
                    <w:rStyle w:val="GeneralAviation"/>
                    <w:color w:val="auto"/>
                  </w:rPr>
                  <w:t>1</w:t>
                </w:r>
              </w:p>
            </w:tc>
            <w:tc>
              <w:tcPr>
                <w:tcW w:w="2166" w:type="pct"/>
                <w:hideMark/>
              </w:tcPr>
              <w:p w14:paraId="7B56B23A" w14:textId="77777777" w:rsidR="00704C3B" w:rsidRPr="0090493F" w:rsidRDefault="00581773" w:rsidP="008C5A8D">
                <w:pPr>
                  <w:pStyle w:val="TableNormal0"/>
                  <w:rPr>
                    <w:rStyle w:val="GeneralAviation"/>
                    <w:i/>
                    <w:iCs/>
                    <w:color w:val="auto"/>
                  </w:rPr>
                </w:pPr>
                <w:r w:rsidRPr="0090493F">
                  <w:rPr>
                    <w:rStyle w:val="GeneralAviation"/>
                    <w:i/>
                    <w:iCs/>
                    <w:color w:val="auto"/>
                  </w:rPr>
                  <w:t>Optional content: slips, lapses, mistakes</w:t>
                </w:r>
              </w:p>
            </w:tc>
          </w:tr>
          <w:tr w:rsidR="00090094" w14:paraId="4C09FE99" w14:textId="77777777" w:rsidTr="00C22187">
            <w:trPr>
              <w:trHeight w:val="567"/>
            </w:trPr>
            <w:tc>
              <w:tcPr>
                <w:tcW w:w="516" w:type="pct"/>
              </w:tcPr>
              <w:p w14:paraId="50EB3BE7" w14:textId="77777777" w:rsidR="00704C3B" w:rsidRPr="0090493F" w:rsidRDefault="00581773" w:rsidP="00704C3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6B65ECF9" w14:textId="77777777" w:rsidR="00704C3B" w:rsidRPr="0090493F" w:rsidRDefault="00581773" w:rsidP="00704C3B">
                <w:pPr>
                  <w:pStyle w:val="TableNormal0"/>
                  <w:rPr>
                    <w:rStyle w:val="GeneralAviation"/>
                    <w:color w:val="auto"/>
                  </w:rPr>
                </w:pPr>
                <w:r w:rsidRPr="0090493F">
                  <w:rPr>
                    <w:rStyle w:val="GeneralAviation"/>
                    <w:color w:val="auto"/>
                  </w:rPr>
                  <w:t xml:space="preserve">4.2.2 </w:t>
                </w:r>
              </w:p>
            </w:tc>
            <w:tc>
              <w:tcPr>
                <w:tcW w:w="2116" w:type="pct"/>
                <w:gridSpan w:val="2"/>
              </w:tcPr>
              <w:p w14:paraId="4041076A" w14:textId="77777777" w:rsidR="00704C3B" w:rsidRPr="0090493F" w:rsidRDefault="00581773" w:rsidP="00704C3B">
                <w:pPr>
                  <w:pStyle w:val="TableNormal0"/>
                  <w:rPr>
                    <w:rStyle w:val="GeneralAviation"/>
                    <w:color w:val="auto"/>
                  </w:rPr>
                </w:pPr>
                <w:r w:rsidRPr="0090493F">
                  <w:rPr>
                    <w:rStyle w:val="GeneralAviation"/>
                    <w:color w:val="auto"/>
                  </w:rPr>
                  <w:t>Describe the factors which contribute to the occurrence of different types of errors and how these may be reduced.</w:t>
                </w:r>
              </w:p>
            </w:tc>
            <w:tc>
              <w:tcPr>
                <w:tcW w:w="201" w:type="pct"/>
                <w:gridSpan w:val="3"/>
              </w:tcPr>
              <w:p w14:paraId="19C64A32" w14:textId="77777777" w:rsidR="00704C3B" w:rsidRPr="0090493F" w:rsidRDefault="00581773" w:rsidP="00704C3B">
                <w:pPr>
                  <w:pStyle w:val="TableNormal0"/>
                  <w:rPr>
                    <w:rStyle w:val="GeneralAviation"/>
                    <w:color w:val="auto"/>
                  </w:rPr>
                </w:pPr>
                <w:r w:rsidRPr="0090493F">
                  <w:rPr>
                    <w:rStyle w:val="GeneralAviation"/>
                    <w:color w:val="auto"/>
                  </w:rPr>
                  <w:t>2</w:t>
                </w:r>
              </w:p>
            </w:tc>
            <w:tc>
              <w:tcPr>
                <w:tcW w:w="2166" w:type="pct"/>
              </w:tcPr>
              <w:p w14:paraId="67192E16" w14:textId="77777777" w:rsidR="00704C3B" w:rsidRPr="0090493F" w:rsidRDefault="00581773" w:rsidP="00C90994">
                <w:pPr>
                  <w:pStyle w:val="EssentialTraining"/>
                  <w:rPr>
                    <w:rStyle w:val="GeneralAviation"/>
                    <w:color w:val="auto"/>
                  </w:rPr>
                </w:pPr>
                <w:r w:rsidRPr="0090493F">
                  <w:rPr>
                    <w:rStyle w:val="GeneralAviation"/>
                    <w:color w:val="auto"/>
                  </w:rPr>
                  <w:t>Fatigue, lack of skill, misunderstanding, multitasking, lack of information, distraction, lack of work satisfaction</w:t>
                </w:r>
              </w:p>
            </w:tc>
          </w:tr>
          <w:tr w:rsidR="00090094" w14:paraId="22ABD7B7" w14:textId="77777777" w:rsidTr="00C22187">
            <w:trPr>
              <w:trHeight w:val="567"/>
            </w:trPr>
            <w:tc>
              <w:tcPr>
                <w:tcW w:w="516" w:type="pct"/>
                <w:hideMark/>
              </w:tcPr>
              <w:p w14:paraId="3679100B" w14:textId="77777777" w:rsidR="00704C3B"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D695561" w14:textId="77777777" w:rsidR="00704C3B" w:rsidRPr="0090493F" w:rsidRDefault="00581773" w:rsidP="008C5A8D">
                <w:pPr>
                  <w:pStyle w:val="TableNormal0"/>
                  <w:rPr>
                    <w:rStyle w:val="GeneralAviation"/>
                    <w:color w:val="auto"/>
                  </w:rPr>
                </w:pPr>
                <w:r w:rsidRPr="0090493F">
                  <w:rPr>
                    <w:rStyle w:val="GeneralAviation"/>
                    <w:color w:val="auto"/>
                  </w:rPr>
                  <w:t xml:space="preserve">4.2.3 </w:t>
                </w:r>
              </w:p>
            </w:tc>
            <w:tc>
              <w:tcPr>
                <w:tcW w:w="2116" w:type="pct"/>
                <w:gridSpan w:val="2"/>
                <w:hideMark/>
              </w:tcPr>
              <w:p w14:paraId="2CFD4CD8" w14:textId="77777777" w:rsidR="00704C3B" w:rsidRPr="0090493F" w:rsidRDefault="00581773" w:rsidP="008C5A8D">
                <w:pPr>
                  <w:pStyle w:val="TableNormal0"/>
                  <w:rPr>
                    <w:rStyle w:val="GeneralAviation"/>
                    <w:color w:val="auto"/>
                  </w:rPr>
                </w:pPr>
                <w:r w:rsidRPr="0090493F">
                  <w:rPr>
                    <w:rStyle w:val="GeneralAviation"/>
                    <w:color w:val="auto"/>
                  </w:rPr>
                  <w:t>Define violations.</w:t>
                </w:r>
              </w:p>
            </w:tc>
            <w:tc>
              <w:tcPr>
                <w:tcW w:w="201" w:type="pct"/>
                <w:gridSpan w:val="3"/>
                <w:hideMark/>
              </w:tcPr>
              <w:p w14:paraId="0C79D5CF" w14:textId="77777777" w:rsidR="00704C3B" w:rsidRPr="0090493F" w:rsidRDefault="00581773" w:rsidP="008C5A8D">
                <w:pPr>
                  <w:pStyle w:val="TableNormal0"/>
                  <w:rPr>
                    <w:rStyle w:val="GeneralAviation"/>
                    <w:color w:val="auto"/>
                  </w:rPr>
                </w:pPr>
                <w:r w:rsidRPr="0090493F">
                  <w:rPr>
                    <w:rStyle w:val="GeneralAviation"/>
                    <w:color w:val="auto"/>
                  </w:rPr>
                  <w:t>1</w:t>
                </w:r>
              </w:p>
            </w:tc>
            <w:tc>
              <w:tcPr>
                <w:tcW w:w="2166" w:type="pct"/>
                <w:hideMark/>
              </w:tcPr>
              <w:p w14:paraId="390C29C9" w14:textId="77777777" w:rsidR="00704C3B" w:rsidRPr="0090493F" w:rsidRDefault="00704C3B" w:rsidP="008C5A8D">
                <w:pPr>
                  <w:pStyle w:val="TableNormal0"/>
                  <w:rPr>
                    <w:rStyle w:val="GeneralAviation"/>
                    <w:color w:val="auto"/>
                  </w:rPr>
                </w:pPr>
              </w:p>
            </w:tc>
          </w:tr>
          <w:tr w:rsidR="00090094" w14:paraId="3611B9D9" w14:textId="77777777" w:rsidTr="00C22187">
            <w:trPr>
              <w:trHeight w:val="567"/>
            </w:trPr>
            <w:tc>
              <w:tcPr>
                <w:tcW w:w="516" w:type="pct"/>
                <w:hideMark/>
              </w:tcPr>
              <w:p w14:paraId="357F5D33" w14:textId="77777777" w:rsidR="00704C3B"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72273F92" w14:textId="77777777" w:rsidR="00704C3B" w:rsidRPr="0090493F" w:rsidRDefault="00581773" w:rsidP="008C5A8D">
                <w:pPr>
                  <w:pStyle w:val="TableNormal0"/>
                  <w:rPr>
                    <w:rStyle w:val="GeneralAviation"/>
                    <w:color w:val="auto"/>
                  </w:rPr>
                </w:pPr>
                <w:r w:rsidRPr="0090493F">
                  <w:rPr>
                    <w:rStyle w:val="GeneralAviation"/>
                    <w:color w:val="auto"/>
                  </w:rPr>
                  <w:t xml:space="preserve">4.2.4 </w:t>
                </w:r>
              </w:p>
            </w:tc>
            <w:tc>
              <w:tcPr>
                <w:tcW w:w="2116" w:type="pct"/>
                <w:gridSpan w:val="2"/>
                <w:hideMark/>
              </w:tcPr>
              <w:p w14:paraId="66BEC045" w14:textId="77777777" w:rsidR="00704C3B" w:rsidRPr="0090493F" w:rsidRDefault="00581773" w:rsidP="008C5A8D">
                <w:pPr>
                  <w:pStyle w:val="TableNormal0"/>
                  <w:rPr>
                    <w:rStyle w:val="GeneralAviation"/>
                    <w:color w:val="auto"/>
                  </w:rPr>
                </w:pPr>
                <w:r w:rsidRPr="0090493F">
                  <w:rPr>
                    <w:rStyle w:val="GeneralAviation"/>
                    <w:color w:val="auto"/>
                  </w:rPr>
                  <w:t>Differentiate between errors and violations of rules and their consequences for the controller.</w:t>
                </w:r>
              </w:p>
            </w:tc>
            <w:tc>
              <w:tcPr>
                <w:tcW w:w="201" w:type="pct"/>
                <w:gridSpan w:val="3"/>
                <w:hideMark/>
              </w:tcPr>
              <w:p w14:paraId="3EE2F733" w14:textId="77777777" w:rsidR="00704C3B" w:rsidRPr="0090493F" w:rsidRDefault="00581773" w:rsidP="008C5A8D">
                <w:pPr>
                  <w:pStyle w:val="TableNormal0"/>
                  <w:rPr>
                    <w:rStyle w:val="GeneralAviation"/>
                    <w:color w:val="auto"/>
                  </w:rPr>
                </w:pPr>
                <w:r w:rsidRPr="0090493F">
                  <w:rPr>
                    <w:rStyle w:val="GeneralAviation"/>
                    <w:color w:val="auto"/>
                  </w:rPr>
                  <w:t>2</w:t>
                </w:r>
              </w:p>
            </w:tc>
            <w:tc>
              <w:tcPr>
                <w:tcW w:w="2166" w:type="pct"/>
                <w:hideMark/>
              </w:tcPr>
              <w:p w14:paraId="24323B17" w14:textId="77777777" w:rsidR="00704C3B" w:rsidRPr="0090493F" w:rsidRDefault="00704C3B" w:rsidP="008C5A8D">
                <w:pPr>
                  <w:pStyle w:val="TableNormal0"/>
                  <w:rPr>
                    <w:rStyle w:val="GeneralAviation"/>
                    <w:color w:val="auto"/>
                  </w:rPr>
                </w:pPr>
              </w:p>
            </w:tc>
          </w:tr>
          <w:tr w:rsidR="00090094" w14:paraId="444EFF1A" w14:textId="77777777" w:rsidTr="00090094">
            <w:trPr>
              <w:trHeight w:val="38"/>
            </w:trPr>
            <w:tc>
              <w:tcPr>
                <w:tcW w:w="5000" w:type="pct"/>
                <w:gridSpan w:val="7"/>
              </w:tcPr>
              <w:p w14:paraId="61138129" w14:textId="77777777" w:rsidR="001A7420" w:rsidRPr="001A7420" w:rsidRDefault="00581773" w:rsidP="008C5A8D">
                <w:pPr>
                  <w:pStyle w:val="TableCentered"/>
                  <w:rPr>
                    <w:rStyle w:val="GeneralAviation"/>
                  </w:rPr>
                </w:pPr>
                <w:r w:rsidRPr="001A7420">
                  <w:t>TOPIC HUMB 5 — TEAMWORK</w:t>
                </w:r>
              </w:p>
            </w:tc>
          </w:tr>
          <w:tr w:rsidR="00090094" w14:paraId="1F101BE1" w14:textId="77777777" w:rsidTr="00090094">
            <w:trPr>
              <w:trHeight w:val="21"/>
            </w:trPr>
            <w:tc>
              <w:tcPr>
                <w:tcW w:w="5000" w:type="pct"/>
                <w:gridSpan w:val="7"/>
                <w:hideMark/>
              </w:tcPr>
              <w:p w14:paraId="259D4FEE" w14:textId="77777777" w:rsidR="001A7420" w:rsidRPr="0090493F" w:rsidRDefault="00581773" w:rsidP="008C5A8D">
                <w:pPr>
                  <w:pStyle w:val="TableHead"/>
                  <w:rPr>
                    <w:rStyle w:val="GeneralAviation"/>
                    <w:color w:val="auto"/>
                  </w:rPr>
                </w:pPr>
                <w:r w:rsidRPr="0090493F">
                  <w:rPr>
                    <w:rStyle w:val="GeneralAviation"/>
                    <w:color w:val="auto"/>
                  </w:rPr>
                  <w:t>Subtopic HUMB 5.1 — Teamwork and team roles</w:t>
                </w:r>
              </w:p>
            </w:tc>
          </w:tr>
          <w:tr w:rsidR="00090094" w14:paraId="00AD463D" w14:textId="77777777" w:rsidTr="00C22187">
            <w:trPr>
              <w:trHeight w:val="567"/>
            </w:trPr>
            <w:tc>
              <w:tcPr>
                <w:tcW w:w="516" w:type="pct"/>
                <w:hideMark/>
              </w:tcPr>
              <w:p w14:paraId="480A45FA" w14:textId="77777777" w:rsidR="001A7420"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4D2B6D59" w14:textId="77777777" w:rsidR="001A7420" w:rsidRPr="0090493F" w:rsidRDefault="00581773" w:rsidP="008C5A8D">
                <w:pPr>
                  <w:pStyle w:val="TableNormal0"/>
                  <w:rPr>
                    <w:rStyle w:val="GeneralAviation"/>
                    <w:color w:val="auto"/>
                  </w:rPr>
                </w:pPr>
                <w:r w:rsidRPr="0090493F">
                  <w:rPr>
                    <w:rStyle w:val="GeneralAviation"/>
                    <w:color w:val="auto"/>
                  </w:rPr>
                  <w:t xml:space="preserve">5.1.1 </w:t>
                </w:r>
              </w:p>
            </w:tc>
            <w:tc>
              <w:tcPr>
                <w:tcW w:w="2122" w:type="pct"/>
                <w:gridSpan w:val="3"/>
                <w:hideMark/>
              </w:tcPr>
              <w:p w14:paraId="160ECDE5" w14:textId="77777777" w:rsidR="001A7420" w:rsidRPr="0090493F" w:rsidRDefault="00581773" w:rsidP="008C5A8D">
                <w:pPr>
                  <w:pStyle w:val="TableNormal0"/>
                  <w:rPr>
                    <w:rStyle w:val="GeneralAviation"/>
                    <w:color w:val="auto"/>
                  </w:rPr>
                </w:pPr>
                <w:r w:rsidRPr="0090493F">
                  <w:rPr>
                    <w:rStyle w:val="GeneralAviation"/>
                    <w:color w:val="auto"/>
                  </w:rPr>
                  <w:t>Define teamwork.</w:t>
                </w:r>
              </w:p>
            </w:tc>
            <w:tc>
              <w:tcPr>
                <w:tcW w:w="189" w:type="pct"/>
                <w:hideMark/>
              </w:tcPr>
              <w:p w14:paraId="50FD8682" w14:textId="77777777" w:rsidR="001A7420" w:rsidRPr="0090493F" w:rsidRDefault="00581773" w:rsidP="008C5A8D">
                <w:pPr>
                  <w:pStyle w:val="TableNormal0"/>
                  <w:rPr>
                    <w:rStyle w:val="GeneralAviation"/>
                    <w:color w:val="auto"/>
                  </w:rPr>
                </w:pPr>
                <w:r w:rsidRPr="0090493F">
                  <w:rPr>
                    <w:rStyle w:val="GeneralAviation"/>
                    <w:color w:val="auto"/>
                  </w:rPr>
                  <w:t>1</w:t>
                </w:r>
              </w:p>
            </w:tc>
            <w:tc>
              <w:tcPr>
                <w:tcW w:w="2172" w:type="pct"/>
                <w:gridSpan w:val="2"/>
                <w:hideMark/>
              </w:tcPr>
              <w:p w14:paraId="291E0B89" w14:textId="77777777" w:rsidR="001A7420" w:rsidRPr="0090493F" w:rsidRDefault="001A7420" w:rsidP="008C5A8D">
                <w:pPr>
                  <w:pStyle w:val="TableNormal0"/>
                  <w:rPr>
                    <w:rStyle w:val="GeneralAviation"/>
                    <w:color w:val="auto"/>
                  </w:rPr>
                </w:pPr>
              </w:p>
            </w:tc>
          </w:tr>
          <w:tr w:rsidR="00090094" w14:paraId="62E2E34A" w14:textId="77777777" w:rsidTr="00C22187">
            <w:trPr>
              <w:trHeight w:val="567"/>
            </w:trPr>
            <w:tc>
              <w:tcPr>
                <w:tcW w:w="516" w:type="pct"/>
                <w:hideMark/>
              </w:tcPr>
              <w:p w14:paraId="126C3FDF" w14:textId="77777777" w:rsidR="001A7420"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5DDAF9D8" w14:textId="77777777" w:rsidR="001A7420" w:rsidRPr="0090493F" w:rsidRDefault="00581773" w:rsidP="008C5A8D">
                <w:pPr>
                  <w:pStyle w:val="TableNormal0"/>
                  <w:rPr>
                    <w:rStyle w:val="GeneralAviation"/>
                    <w:color w:val="auto"/>
                  </w:rPr>
                </w:pPr>
                <w:r w:rsidRPr="0090493F">
                  <w:rPr>
                    <w:rStyle w:val="GeneralAviation"/>
                    <w:color w:val="auto"/>
                  </w:rPr>
                  <w:t xml:space="preserve">5.1.2 </w:t>
                </w:r>
              </w:p>
            </w:tc>
            <w:tc>
              <w:tcPr>
                <w:tcW w:w="2122" w:type="pct"/>
                <w:gridSpan w:val="3"/>
                <w:hideMark/>
              </w:tcPr>
              <w:p w14:paraId="34AFC2C7" w14:textId="77777777" w:rsidR="001A7420" w:rsidRPr="0090493F" w:rsidRDefault="00581773" w:rsidP="008C5A8D">
                <w:pPr>
                  <w:pStyle w:val="TableNormal0"/>
                  <w:rPr>
                    <w:rStyle w:val="GeneralAviation"/>
                    <w:color w:val="auto"/>
                  </w:rPr>
                </w:pPr>
                <w:r w:rsidRPr="0090493F">
                  <w:rPr>
                    <w:rStyle w:val="GeneralAviation"/>
                    <w:color w:val="auto"/>
                  </w:rPr>
                  <w:t>Describe the differences between social human relations and professional interactions.</w:t>
                </w:r>
              </w:p>
            </w:tc>
            <w:tc>
              <w:tcPr>
                <w:tcW w:w="189" w:type="pct"/>
                <w:hideMark/>
              </w:tcPr>
              <w:p w14:paraId="55D00C48" w14:textId="77777777" w:rsidR="001A7420" w:rsidRPr="0090493F" w:rsidRDefault="00581773" w:rsidP="008C5A8D">
                <w:pPr>
                  <w:pStyle w:val="TableNormal0"/>
                  <w:rPr>
                    <w:rStyle w:val="GeneralAviation"/>
                    <w:color w:val="auto"/>
                  </w:rPr>
                </w:pPr>
                <w:r w:rsidRPr="0090493F">
                  <w:rPr>
                    <w:rStyle w:val="GeneralAviation"/>
                    <w:color w:val="auto"/>
                  </w:rPr>
                  <w:t>2</w:t>
                </w:r>
              </w:p>
            </w:tc>
            <w:tc>
              <w:tcPr>
                <w:tcW w:w="2172" w:type="pct"/>
                <w:gridSpan w:val="2"/>
                <w:hideMark/>
              </w:tcPr>
              <w:p w14:paraId="297404A4" w14:textId="77777777" w:rsidR="001A7420" w:rsidRPr="0090493F" w:rsidRDefault="001A7420" w:rsidP="008C5A8D">
                <w:pPr>
                  <w:pStyle w:val="TableNormal0"/>
                  <w:rPr>
                    <w:rStyle w:val="GeneralAviation"/>
                    <w:color w:val="auto"/>
                  </w:rPr>
                </w:pPr>
              </w:p>
            </w:tc>
          </w:tr>
          <w:tr w:rsidR="00090094" w14:paraId="10BFBF8F" w14:textId="77777777" w:rsidTr="00C22187">
            <w:trPr>
              <w:trHeight w:val="567"/>
            </w:trPr>
            <w:tc>
              <w:tcPr>
                <w:tcW w:w="516" w:type="pct"/>
                <w:hideMark/>
              </w:tcPr>
              <w:p w14:paraId="35367450" w14:textId="77777777" w:rsidR="001A7420"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0518E028" w14:textId="77777777" w:rsidR="001A7420" w:rsidRPr="0090493F" w:rsidRDefault="00581773" w:rsidP="008C5A8D">
                <w:pPr>
                  <w:pStyle w:val="TableNormal0"/>
                  <w:rPr>
                    <w:rStyle w:val="GeneralAviation"/>
                    <w:color w:val="auto"/>
                  </w:rPr>
                </w:pPr>
                <w:r w:rsidRPr="0090493F">
                  <w:rPr>
                    <w:rStyle w:val="GeneralAviation"/>
                    <w:color w:val="auto"/>
                  </w:rPr>
                  <w:t xml:space="preserve">5.1.3 </w:t>
                </w:r>
              </w:p>
            </w:tc>
            <w:tc>
              <w:tcPr>
                <w:tcW w:w="2122" w:type="pct"/>
                <w:gridSpan w:val="3"/>
                <w:hideMark/>
              </w:tcPr>
              <w:p w14:paraId="265C0FC3" w14:textId="77777777" w:rsidR="001A7420" w:rsidRPr="0090493F" w:rsidRDefault="00581773" w:rsidP="008C5A8D">
                <w:pPr>
                  <w:pStyle w:val="TableNormal0"/>
                  <w:rPr>
                    <w:rStyle w:val="GeneralAviation"/>
                    <w:color w:val="auto"/>
                  </w:rPr>
                </w:pPr>
                <w:r w:rsidRPr="0090493F">
                  <w:rPr>
                    <w:rStyle w:val="GeneralAviation"/>
                    <w:color w:val="auto"/>
                  </w:rPr>
                  <w:t>Explain the different types of teams in the ATC environment.</w:t>
                </w:r>
              </w:p>
            </w:tc>
            <w:tc>
              <w:tcPr>
                <w:tcW w:w="189" w:type="pct"/>
                <w:hideMark/>
              </w:tcPr>
              <w:p w14:paraId="34D56C47" w14:textId="77777777" w:rsidR="001A7420" w:rsidRPr="0090493F" w:rsidRDefault="00581773" w:rsidP="008C5A8D">
                <w:pPr>
                  <w:pStyle w:val="TableNormal0"/>
                  <w:rPr>
                    <w:rStyle w:val="GeneralAviation"/>
                    <w:color w:val="auto"/>
                  </w:rPr>
                </w:pPr>
                <w:r w:rsidRPr="0090493F">
                  <w:rPr>
                    <w:rStyle w:val="GeneralAviation"/>
                    <w:color w:val="auto"/>
                  </w:rPr>
                  <w:t>2</w:t>
                </w:r>
              </w:p>
            </w:tc>
            <w:tc>
              <w:tcPr>
                <w:tcW w:w="2172" w:type="pct"/>
                <w:gridSpan w:val="2"/>
                <w:hideMark/>
              </w:tcPr>
              <w:p w14:paraId="7AA7C1B9" w14:textId="77777777" w:rsidR="001A7420" w:rsidRPr="0090493F" w:rsidRDefault="00581773" w:rsidP="008C5A8D">
                <w:pPr>
                  <w:pStyle w:val="TableNormal0"/>
                  <w:rPr>
                    <w:rStyle w:val="GeneralAviation"/>
                    <w:i/>
                    <w:iCs/>
                    <w:color w:val="auto"/>
                  </w:rPr>
                </w:pPr>
                <w:r w:rsidRPr="0090493F">
                  <w:rPr>
                    <w:rStyle w:val="GeneralAviation"/>
                    <w:i/>
                    <w:iCs/>
                    <w:color w:val="auto"/>
                  </w:rPr>
                  <w:t>Optional content: executive/planner, shift team, sector group or ATC unit team, team with pilots, team with adjacent ATC units</w:t>
                </w:r>
              </w:p>
            </w:tc>
          </w:tr>
          <w:tr w:rsidR="00090094" w14:paraId="2A64DF48" w14:textId="77777777" w:rsidTr="00C22187">
            <w:trPr>
              <w:trHeight w:val="567"/>
            </w:trPr>
            <w:tc>
              <w:tcPr>
                <w:tcW w:w="516" w:type="pct"/>
                <w:hideMark/>
              </w:tcPr>
              <w:p w14:paraId="2724936A" w14:textId="77777777" w:rsidR="001A7420" w:rsidRPr="0090493F" w:rsidRDefault="00581773" w:rsidP="008C5A8D">
                <w:pPr>
                  <w:pStyle w:val="TableNormal0"/>
                  <w:rPr>
                    <w:rStyle w:val="GeneralAviation"/>
                    <w:color w:val="auto"/>
                  </w:rPr>
                </w:pPr>
                <w:r w:rsidRPr="0090493F">
                  <w:rPr>
                    <w:rStyle w:val="GeneralAviation"/>
                    <w:color w:val="auto"/>
                  </w:rPr>
                  <w:lastRenderedPageBreak/>
                  <w:t>BASIC</w:t>
                </w:r>
                <w:r w:rsidRPr="0090493F">
                  <w:rPr>
                    <w:rStyle w:val="GeneralAviation"/>
                    <w:color w:val="auto"/>
                  </w:rPr>
                  <w:br/>
                  <w:t>HUMB</w:t>
                </w:r>
              </w:p>
              <w:p w14:paraId="41380168" w14:textId="77777777" w:rsidR="001A7420" w:rsidRPr="0090493F" w:rsidRDefault="00581773" w:rsidP="008C5A8D">
                <w:pPr>
                  <w:pStyle w:val="TableNormal0"/>
                  <w:rPr>
                    <w:rStyle w:val="GeneralAviation"/>
                    <w:color w:val="auto"/>
                  </w:rPr>
                </w:pPr>
                <w:r w:rsidRPr="0090493F">
                  <w:rPr>
                    <w:rStyle w:val="GeneralAviation"/>
                    <w:color w:val="auto"/>
                  </w:rPr>
                  <w:t xml:space="preserve">5.1.4 </w:t>
                </w:r>
              </w:p>
            </w:tc>
            <w:tc>
              <w:tcPr>
                <w:tcW w:w="2122" w:type="pct"/>
                <w:gridSpan w:val="3"/>
                <w:hideMark/>
              </w:tcPr>
              <w:p w14:paraId="1C9AB997" w14:textId="77777777" w:rsidR="001A7420" w:rsidRPr="0090493F" w:rsidRDefault="00581773" w:rsidP="008C5A8D">
                <w:pPr>
                  <w:pStyle w:val="TableNormal0"/>
                  <w:rPr>
                    <w:rStyle w:val="GeneralAviation"/>
                    <w:color w:val="auto"/>
                  </w:rPr>
                </w:pPr>
                <w:r w:rsidRPr="0090493F">
                  <w:rPr>
                    <w:rStyle w:val="GeneralAviation"/>
                    <w:color w:val="auto"/>
                  </w:rPr>
                  <w:t>Recognise the different types, roles and characters in a team</w:t>
                </w:r>
              </w:p>
            </w:tc>
            <w:tc>
              <w:tcPr>
                <w:tcW w:w="189" w:type="pct"/>
                <w:hideMark/>
              </w:tcPr>
              <w:p w14:paraId="76CEA248" w14:textId="77777777" w:rsidR="001A7420" w:rsidRPr="0090493F" w:rsidRDefault="00581773" w:rsidP="008C5A8D">
                <w:pPr>
                  <w:pStyle w:val="TableNormal0"/>
                  <w:rPr>
                    <w:rStyle w:val="GeneralAviation"/>
                    <w:color w:val="auto"/>
                  </w:rPr>
                </w:pPr>
                <w:r w:rsidRPr="0090493F">
                  <w:rPr>
                    <w:rStyle w:val="GeneralAviation"/>
                    <w:color w:val="auto"/>
                  </w:rPr>
                  <w:t>1</w:t>
                </w:r>
              </w:p>
            </w:tc>
            <w:tc>
              <w:tcPr>
                <w:tcW w:w="2172" w:type="pct"/>
                <w:gridSpan w:val="2"/>
                <w:hideMark/>
              </w:tcPr>
              <w:p w14:paraId="7034887C" w14:textId="77777777" w:rsidR="001A7420" w:rsidRPr="0090493F" w:rsidRDefault="001A7420" w:rsidP="001A7420">
                <w:pPr>
                  <w:pStyle w:val="TableNormal0"/>
                  <w:rPr>
                    <w:rStyle w:val="GeneralAviation"/>
                    <w:color w:val="auto"/>
                  </w:rPr>
                </w:pPr>
              </w:p>
            </w:tc>
          </w:tr>
          <w:tr w:rsidR="00090094" w14:paraId="6E466906" w14:textId="77777777" w:rsidTr="00C22187">
            <w:trPr>
              <w:trHeight w:val="567"/>
            </w:trPr>
            <w:tc>
              <w:tcPr>
                <w:tcW w:w="516" w:type="pct"/>
                <w:hideMark/>
              </w:tcPr>
              <w:p w14:paraId="7AD685B9" w14:textId="77777777" w:rsidR="001A7420"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12D50FBB" w14:textId="77777777" w:rsidR="001A7420" w:rsidRPr="0090493F" w:rsidRDefault="00581773" w:rsidP="008C5A8D">
                <w:pPr>
                  <w:pStyle w:val="TableNormal0"/>
                  <w:rPr>
                    <w:rStyle w:val="GeneralAviation"/>
                    <w:color w:val="auto"/>
                  </w:rPr>
                </w:pPr>
                <w:r w:rsidRPr="0090493F">
                  <w:rPr>
                    <w:rStyle w:val="GeneralAviation"/>
                    <w:color w:val="auto"/>
                  </w:rPr>
                  <w:t xml:space="preserve">5.1.5 </w:t>
                </w:r>
              </w:p>
            </w:tc>
            <w:tc>
              <w:tcPr>
                <w:tcW w:w="2122" w:type="pct"/>
                <w:gridSpan w:val="3"/>
                <w:hideMark/>
              </w:tcPr>
              <w:p w14:paraId="12C946CA" w14:textId="77777777" w:rsidR="001A7420" w:rsidRPr="0090493F" w:rsidRDefault="00581773" w:rsidP="008C5A8D">
                <w:pPr>
                  <w:pStyle w:val="TableNormal0"/>
                  <w:rPr>
                    <w:rStyle w:val="GeneralAviation"/>
                    <w:color w:val="auto"/>
                  </w:rPr>
                </w:pPr>
                <w:r w:rsidRPr="0090493F">
                  <w:rPr>
                    <w:rStyle w:val="GeneralAviation"/>
                    <w:color w:val="auto"/>
                  </w:rPr>
                  <w:t>Characterise the principles of teamwork.</w:t>
                </w:r>
              </w:p>
            </w:tc>
            <w:tc>
              <w:tcPr>
                <w:tcW w:w="189" w:type="pct"/>
                <w:hideMark/>
              </w:tcPr>
              <w:p w14:paraId="4EAD5C4B" w14:textId="77777777" w:rsidR="001A7420" w:rsidRPr="0090493F" w:rsidRDefault="00581773" w:rsidP="008C5A8D">
                <w:pPr>
                  <w:pStyle w:val="TableNormal0"/>
                  <w:rPr>
                    <w:rStyle w:val="GeneralAviation"/>
                    <w:color w:val="auto"/>
                  </w:rPr>
                </w:pPr>
                <w:r w:rsidRPr="0090493F">
                  <w:rPr>
                    <w:rStyle w:val="GeneralAviation"/>
                    <w:color w:val="auto"/>
                  </w:rPr>
                  <w:t>2</w:t>
                </w:r>
              </w:p>
            </w:tc>
            <w:tc>
              <w:tcPr>
                <w:tcW w:w="2172" w:type="pct"/>
                <w:gridSpan w:val="2"/>
                <w:hideMark/>
              </w:tcPr>
              <w:p w14:paraId="6BBA89D4" w14:textId="77777777" w:rsidR="001A7420" w:rsidRPr="0090493F" w:rsidRDefault="00581773" w:rsidP="001A7420">
                <w:pPr>
                  <w:pStyle w:val="TableNormal0"/>
                  <w:rPr>
                    <w:rStyle w:val="GeneralAviation"/>
                    <w:i/>
                    <w:iCs/>
                    <w:color w:val="auto"/>
                  </w:rPr>
                </w:pPr>
                <w:r w:rsidRPr="0090493F">
                  <w:rPr>
                    <w:rStyle w:val="GeneralAviation"/>
                    <w:i/>
                    <w:iCs/>
                    <w:color w:val="auto"/>
                  </w:rPr>
                  <w:t>Optional content: team membership, team roles, group dynamics, advantages/disadvantages of teamwork, conflicts and their solutions</w:t>
                </w:r>
              </w:p>
            </w:tc>
          </w:tr>
          <w:tr w:rsidR="00090094" w14:paraId="63312D5A" w14:textId="77777777" w:rsidTr="00090094">
            <w:trPr>
              <w:trHeight w:val="21"/>
            </w:trPr>
            <w:tc>
              <w:tcPr>
                <w:tcW w:w="5000" w:type="pct"/>
                <w:gridSpan w:val="7"/>
              </w:tcPr>
              <w:p w14:paraId="1E37F14F" w14:textId="77777777" w:rsidR="0013566B" w:rsidRPr="0013566B" w:rsidRDefault="00581773" w:rsidP="0013566B">
                <w:pPr>
                  <w:pStyle w:val="TableCentered"/>
                  <w:rPr>
                    <w:rStyle w:val="GeneralAviation"/>
                  </w:rPr>
                </w:pPr>
                <w:r w:rsidRPr="0013566B">
                  <w:t>TOPIC HUMB 6 — COMMUNICATION</w:t>
                </w:r>
              </w:p>
            </w:tc>
          </w:tr>
          <w:tr w:rsidR="00090094" w14:paraId="227967D8" w14:textId="77777777" w:rsidTr="00090094">
            <w:trPr>
              <w:trHeight w:val="122"/>
            </w:trPr>
            <w:tc>
              <w:tcPr>
                <w:tcW w:w="5000" w:type="pct"/>
                <w:gridSpan w:val="7"/>
                <w:hideMark/>
              </w:tcPr>
              <w:p w14:paraId="70A5C4BD" w14:textId="77777777" w:rsidR="0013566B" w:rsidRPr="0090493F" w:rsidRDefault="00581773" w:rsidP="0013566B">
                <w:pPr>
                  <w:pStyle w:val="TableHead"/>
                  <w:rPr>
                    <w:rStyle w:val="GeneralAviation"/>
                    <w:color w:val="auto"/>
                  </w:rPr>
                </w:pPr>
                <w:r w:rsidRPr="0090493F">
                  <w:rPr>
                    <w:rStyle w:val="GeneralAviation"/>
                    <w:color w:val="auto"/>
                  </w:rPr>
                  <w:t>Subtopic HUMB 6.1 — Communication in ATC</w:t>
                </w:r>
              </w:p>
            </w:tc>
          </w:tr>
          <w:tr w:rsidR="00090094" w14:paraId="19C46A66" w14:textId="77777777" w:rsidTr="001F6581">
            <w:trPr>
              <w:trHeight w:val="567"/>
            </w:trPr>
            <w:tc>
              <w:tcPr>
                <w:tcW w:w="516" w:type="pct"/>
                <w:hideMark/>
              </w:tcPr>
              <w:p w14:paraId="26919393" w14:textId="77777777" w:rsidR="0013566B" w:rsidRPr="0090493F" w:rsidRDefault="00581773" w:rsidP="0013566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39D73A88" w14:textId="77777777" w:rsidR="0013566B" w:rsidRPr="0090493F" w:rsidRDefault="00581773" w:rsidP="0013566B">
                <w:pPr>
                  <w:pStyle w:val="TableNormal0"/>
                  <w:rPr>
                    <w:rStyle w:val="GeneralAviation"/>
                    <w:color w:val="auto"/>
                  </w:rPr>
                </w:pPr>
                <w:r w:rsidRPr="0090493F">
                  <w:rPr>
                    <w:rStyle w:val="GeneralAviation"/>
                    <w:color w:val="auto"/>
                  </w:rPr>
                  <w:t xml:space="preserve">6.1.1 </w:t>
                </w:r>
              </w:p>
            </w:tc>
            <w:tc>
              <w:tcPr>
                <w:tcW w:w="2122" w:type="pct"/>
                <w:gridSpan w:val="3"/>
                <w:hideMark/>
              </w:tcPr>
              <w:p w14:paraId="10ED3BDD" w14:textId="77777777" w:rsidR="0013566B" w:rsidRPr="0090493F" w:rsidRDefault="00581773" w:rsidP="0013566B">
                <w:pPr>
                  <w:pStyle w:val="TableNormal0"/>
                  <w:rPr>
                    <w:rStyle w:val="GeneralAviation"/>
                    <w:color w:val="auto"/>
                  </w:rPr>
                </w:pPr>
                <w:r w:rsidRPr="0090493F">
                  <w:rPr>
                    <w:rStyle w:val="GeneralAviation"/>
                    <w:color w:val="auto"/>
                  </w:rPr>
                  <w:t>Define communication.</w:t>
                </w:r>
              </w:p>
            </w:tc>
            <w:tc>
              <w:tcPr>
                <w:tcW w:w="189" w:type="pct"/>
                <w:hideMark/>
              </w:tcPr>
              <w:p w14:paraId="781E598F" w14:textId="77777777" w:rsidR="0013566B" w:rsidRPr="0090493F" w:rsidRDefault="00581773" w:rsidP="0013566B">
                <w:pPr>
                  <w:pStyle w:val="TableNormal0"/>
                  <w:rPr>
                    <w:rStyle w:val="GeneralAviation"/>
                    <w:color w:val="auto"/>
                  </w:rPr>
                </w:pPr>
                <w:r w:rsidRPr="0090493F">
                  <w:rPr>
                    <w:rStyle w:val="GeneralAviation"/>
                    <w:color w:val="auto"/>
                  </w:rPr>
                  <w:t>1</w:t>
                </w:r>
              </w:p>
            </w:tc>
            <w:tc>
              <w:tcPr>
                <w:tcW w:w="2172" w:type="pct"/>
                <w:gridSpan w:val="2"/>
                <w:hideMark/>
              </w:tcPr>
              <w:p w14:paraId="3F5EBFB5" w14:textId="77777777" w:rsidR="0013566B" w:rsidRPr="0090493F" w:rsidRDefault="0013566B" w:rsidP="0013566B">
                <w:pPr>
                  <w:pStyle w:val="TableNormal0"/>
                  <w:rPr>
                    <w:rStyle w:val="GeneralAviation"/>
                    <w:color w:val="auto"/>
                  </w:rPr>
                </w:pPr>
              </w:p>
              <w:p w14:paraId="30ED46DD" w14:textId="77777777" w:rsidR="0013566B" w:rsidRPr="0090493F" w:rsidRDefault="0013566B" w:rsidP="0013566B">
                <w:pPr>
                  <w:pStyle w:val="TableNormal0"/>
                  <w:rPr>
                    <w:rStyle w:val="GeneralAviation"/>
                    <w:color w:val="auto"/>
                  </w:rPr>
                </w:pPr>
              </w:p>
            </w:tc>
          </w:tr>
          <w:tr w:rsidR="00090094" w14:paraId="27803411" w14:textId="77777777" w:rsidTr="001F6581">
            <w:trPr>
              <w:trHeight w:val="567"/>
            </w:trPr>
            <w:tc>
              <w:tcPr>
                <w:tcW w:w="516" w:type="pct"/>
                <w:hideMark/>
              </w:tcPr>
              <w:p w14:paraId="1F3283ED" w14:textId="77777777" w:rsidR="0013566B" w:rsidRPr="0090493F" w:rsidRDefault="00581773" w:rsidP="0013566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6FFBEFC4" w14:textId="77777777" w:rsidR="0013566B" w:rsidRPr="0090493F" w:rsidRDefault="00581773" w:rsidP="0013566B">
                <w:pPr>
                  <w:pStyle w:val="TableNormal0"/>
                  <w:rPr>
                    <w:rStyle w:val="GeneralAviation"/>
                    <w:color w:val="auto"/>
                  </w:rPr>
                </w:pPr>
                <w:r w:rsidRPr="0090493F">
                  <w:rPr>
                    <w:rStyle w:val="GeneralAviation"/>
                    <w:color w:val="auto"/>
                  </w:rPr>
                  <w:t xml:space="preserve">6.1.2 </w:t>
                </w:r>
              </w:p>
            </w:tc>
            <w:tc>
              <w:tcPr>
                <w:tcW w:w="2122" w:type="pct"/>
                <w:gridSpan w:val="3"/>
                <w:hideMark/>
              </w:tcPr>
              <w:p w14:paraId="2F2A15C9" w14:textId="77777777" w:rsidR="0013566B" w:rsidRPr="0090493F" w:rsidRDefault="00581773" w:rsidP="0013566B">
                <w:pPr>
                  <w:pStyle w:val="TableNormal0"/>
                  <w:rPr>
                    <w:rStyle w:val="GeneralAviation"/>
                    <w:color w:val="auto"/>
                  </w:rPr>
                </w:pPr>
                <w:r w:rsidRPr="0090493F">
                  <w:rPr>
                    <w:rStyle w:val="GeneralAviation"/>
                    <w:color w:val="auto"/>
                  </w:rPr>
                  <w:t>List an ATCO’s communication partners.</w:t>
                </w:r>
              </w:p>
            </w:tc>
            <w:tc>
              <w:tcPr>
                <w:tcW w:w="189" w:type="pct"/>
                <w:hideMark/>
              </w:tcPr>
              <w:p w14:paraId="7C9282ED" w14:textId="77777777" w:rsidR="0013566B" w:rsidRPr="0090493F" w:rsidRDefault="00581773" w:rsidP="0013566B">
                <w:pPr>
                  <w:pStyle w:val="TableNormal0"/>
                  <w:rPr>
                    <w:rStyle w:val="GeneralAviation"/>
                    <w:color w:val="auto"/>
                  </w:rPr>
                </w:pPr>
                <w:r w:rsidRPr="0090493F">
                  <w:rPr>
                    <w:rStyle w:val="GeneralAviation"/>
                    <w:color w:val="auto"/>
                  </w:rPr>
                  <w:t>1</w:t>
                </w:r>
              </w:p>
            </w:tc>
            <w:tc>
              <w:tcPr>
                <w:tcW w:w="2172" w:type="pct"/>
                <w:gridSpan w:val="2"/>
                <w:hideMark/>
              </w:tcPr>
              <w:p w14:paraId="1BB5C62C" w14:textId="77777777" w:rsidR="0013566B" w:rsidRPr="0090493F" w:rsidRDefault="0013566B" w:rsidP="0013566B">
                <w:pPr>
                  <w:pStyle w:val="TableNormal0"/>
                  <w:rPr>
                    <w:rStyle w:val="GeneralAviation"/>
                    <w:color w:val="auto"/>
                  </w:rPr>
                </w:pPr>
              </w:p>
            </w:tc>
          </w:tr>
          <w:tr w:rsidR="00090094" w14:paraId="7DCCC9D9" w14:textId="77777777" w:rsidTr="001F6581">
            <w:trPr>
              <w:trHeight w:val="567"/>
            </w:trPr>
            <w:tc>
              <w:tcPr>
                <w:tcW w:w="516" w:type="pct"/>
              </w:tcPr>
              <w:p w14:paraId="7C5A3ED9" w14:textId="77777777" w:rsidR="00502275" w:rsidRPr="0090493F" w:rsidRDefault="00581773" w:rsidP="00502275">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2D2A0065" w14:textId="77777777" w:rsidR="00502275" w:rsidRPr="0090493F" w:rsidRDefault="00581773" w:rsidP="00502275">
                <w:pPr>
                  <w:pStyle w:val="TableNormal0"/>
                  <w:rPr>
                    <w:rStyle w:val="GeneralAviation"/>
                    <w:color w:val="auto"/>
                  </w:rPr>
                </w:pPr>
                <w:r w:rsidRPr="0090493F">
                  <w:rPr>
                    <w:rStyle w:val="GeneralAviation"/>
                    <w:color w:val="auto"/>
                  </w:rPr>
                  <w:t>6.1.3</w:t>
                </w:r>
              </w:p>
            </w:tc>
            <w:tc>
              <w:tcPr>
                <w:tcW w:w="2122" w:type="pct"/>
                <w:gridSpan w:val="3"/>
              </w:tcPr>
              <w:p w14:paraId="3F5DFC62" w14:textId="77777777" w:rsidR="00502275" w:rsidRPr="0090493F" w:rsidRDefault="00581773" w:rsidP="0013566B">
                <w:pPr>
                  <w:pStyle w:val="TableNormal0"/>
                  <w:rPr>
                    <w:rStyle w:val="GeneralAviation"/>
                    <w:color w:val="auto"/>
                  </w:rPr>
                </w:pPr>
                <w:r w:rsidRPr="0090493F">
                  <w:rPr>
                    <w:rStyle w:val="GeneralAviation"/>
                    <w:color w:val="auto"/>
                  </w:rPr>
                  <w:t>Explain good communication practices.</w:t>
                </w:r>
              </w:p>
            </w:tc>
            <w:tc>
              <w:tcPr>
                <w:tcW w:w="189" w:type="pct"/>
              </w:tcPr>
              <w:p w14:paraId="13A7FF57" w14:textId="77777777" w:rsidR="00502275" w:rsidRPr="0090493F" w:rsidRDefault="00581773" w:rsidP="0013566B">
                <w:pPr>
                  <w:pStyle w:val="TableNormal0"/>
                  <w:rPr>
                    <w:rStyle w:val="GeneralAviation"/>
                    <w:color w:val="auto"/>
                  </w:rPr>
                </w:pPr>
                <w:r w:rsidRPr="0090493F">
                  <w:rPr>
                    <w:rStyle w:val="GeneralAviation"/>
                    <w:color w:val="auto"/>
                  </w:rPr>
                  <w:t>2</w:t>
                </w:r>
              </w:p>
            </w:tc>
            <w:tc>
              <w:tcPr>
                <w:tcW w:w="2172" w:type="pct"/>
                <w:gridSpan w:val="2"/>
              </w:tcPr>
              <w:p w14:paraId="2EFB67E0" w14:textId="77777777" w:rsidR="00502275" w:rsidRPr="0090493F" w:rsidRDefault="00581773" w:rsidP="00C90994">
                <w:pPr>
                  <w:pStyle w:val="EssentialTraining"/>
                  <w:rPr>
                    <w:rStyle w:val="GeneralAviation"/>
                    <w:color w:val="auto"/>
                  </w:rPr>
                </w:pPr>
                <w:r w:rsidRPr="0090493F">
                  <w:rPr>
                    <w:rStyle w:val="GeneralAviation"/>
                    <w:color w:val="auto"/>
                  </w:rPr>
                  <w:t>Speaking and listening</w:t>
                </w:r>
              </w:p>
            </w:tc>
          </w:tr>
          <w:tr w:rsidR="00090094" w14:paraId="33B4A1A7" w14:textId="77777777" w:rsidTr="001F6581">
            <w:trPr>
              <w:trHeight w:val="567"/>
            </w:trPr>
            <w:tc>
              <w:tcPr>
                <w:tcW w:w="516" w:type="pct"/>
              </w:tcPr>
              <w:p w14:paraId="346882FE" w14:textId="77777777" w:rsidR="0013566B" w:rsidRPr="0090493F" w:rsidRDefault="00581773" w:rsidP="0013566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2876192D" w14:textId="77777777" w:rsidR="0013566B" w:rsidRPr="0090493F" w:rsidRDefault="00581773" w:rsidP="0013566B">
                <w:pPr>
                  <w:pStyle w:val="TableNormal0"/>
                  <w:rPr>
                    <w:rStyle w:val="GeneralAviation"/>
                    <w:color w:val="auto"/>
                  </w:rPr>
                </w:pPr>
                <w:r w:rsidRPr="0090493F">
                  <w:rPr>
                    <w:rStyle w:val="GeneralAviation"/>
                    <w:color w:val="auto"/>
                  </w:rPr>
                  <w:t>6.1.</w:t>
                </w:r>
                <w:r w:rsidR="00502275" w:rsidRPr="0090493F">
                  <w:rPr>
                    <w:rStyle w:val="GeneralAviation"/>
                    <w:color w:val="auto"/>
                  </w:rPr>
                  <w:t>4</w:t>
                </w:r>
              </w:p>
            </w:tc>
            <w:tc>
              <w:tcPr>
                <w:tcW w:w="2122" w:type="pct"/>
                <w:gridSpan w:val="3"/>
              </w:tcPr>
              <w:p w14:paraId="55B09116" w14:textId="77777777" w:rsidR="0013566B" w:rsidRPr="0090493F" w:rsidRDefault="00581773" w:rsidP="0013566B">
                <w:pPr>
                  <w:pStyle w:val="TableNormal0"/>
                  <w:rPr>
                    <w:rStyle w:val="GeneralAviation"/>
                    <w:color w:val="auto"/>
                  </w:rPr>
                </w:pPr>
                <w:r w:rsidRPr="0090493F">
                  <w:rPr>
                    <w:rStyle w:val="GeneralAviation"/>
                    <w:color w:val="auto"/>
                  </w:rPr>
                  <w:t>Differentiate between hearing and listening.</w:t>
                </w:r>
              </w:p>
            </w:tc>
            <w:tc>
              <w:tcPr>
                <w:tcW w:w="189" w:type="pct"/>
              </w:tcPr>
              <w:p w14:paraId="71BAEC9B" w14:textId="77777777" w:rsidR="0013566B" w:rsidRPr="0090493F" w:rsidRDefault="00581773" w:rsidP="0013566B">
                <w:pPr>
                  <w:pStyle w:val="TableNormal0"/>
                  <w:rPr>
                    <w:rStyle w:val="GeneralAviation"/>
                    <w:color w:val="auto"/>
                  </w:rPr>
                </w:pPr>
                <w:r w:rsidRPr="0090493F">
                  <w:rPr>
                    <w:rStyle w:val="GeneralAviation"/>
                    <w:color w:val="auto"/>
                  </w:rPr>
                  <w:t>2</w:t>
                </w:r>
              </w:p>
            </w:tc>
            <w:tc>
              <w:tcPr>
                <w:tcW w:w="2172" w:type="pct"/>
                <w:gridSpan w:val="2"/>
              </w:tcPr>
              <w:p w14:paraId="2B13DA90" w14:textId="77777777" w:rsidR="0013566B" w:rsidRPr="0090493F" w:rsidRDefault="0013566B" w:rsidP="0013566B">
                <w:pPr>
                  <w:pStyle w:val="TableNormal0"/>
                  <w:rPr>
                    <w:rStyle w:val="GeneralAviation"/>
                    <w:color w:val="auto"/>
                  </w:rPr>
                </w:pPr>
              </w:p>
            </w:tc>
          </w:tr>
          <w:tr w:rsidR="00090094" w14:paraId="267C5C4F" w14:textId="77777777" w:rsidTr="00090094">
            <w:trPr>
              <w:trHeight w:val="21"/>
            </w:trPr>
            <w:tc>
              <w:tcPr>
                <w:tcW w:w="5000" w:type="pct"/>
                <w:gridSpan w:val="7"/>
                <w:hideMark/>
              </w:tcPr>
              <w:p w14:paraId="33AA4741" w14:textId="77777777" w:rsidR="0013566B" w:rsidRPr="0090493F" w:rsidRDefault="00581773" w:rsidP="0013566B">
                <w:pPr>
                  <w:pStyle w:val="TableHead"/>
                  <w:rPr>
                    <w:rStyle w:val="GeneralAviation"/>
                    <w:color w:val="auto"/>
                  </w:rPr>
                </w:pPr>
                <w:r w:rsidRPr="0090493F">
                  <w:rPr>
                    <w:rStyle w:val="GeneralAviation"/>
                    <w:color w:val="auto"/>
                  </w:rPr>
                  <w:t>Subtopic HUMB 6.2 — Communication modes</w:t>
                </w:r>
              </w:p>
            </w:tc>
          </w:tr>
          <w:tr w:rsidR="00090094" w14:paraId="279558E9" w14:textId="77777777" w:rsidTr="001F6581">
            <w:trPr>
              <w:trHeight w:val="567"/>
            </w:trPr>
            <w:tc>
              <w:tcPr>
                <w:tcW w:w="516" w:type="pct"/>
                <w:hideMark/>
              </w:tcPr>
              <w:p w14:paraId="0BEE186C" w14:textId="77777777" w:rsidR="0013566B" w:rsidRPr="0090493F" w:rsidRDefault="00581773" w:rsidP="0013566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482B92EB" w14:textId="77777777" w:rsidR="0013566B" w:rsidRPr="0090493F" w:rsidRDefault="00581773" w:rsidP="0013566B">
                <w:pPr>
                  <w:pStyle w:val="TableNormal0"/>
                  <w:rPr>
                    <w:rStyle w:val="GeneralAviation"/>
                    <w:color w:val="auto"/>
                  </w:rPr>
                </w:pPr>
                <w:r w:rsidRPr="0090493F">
                  <w:rPr>
                    <w:rStyle w:val="GeneralAviation"/>
                    <w:color w:val="auto"/>
                  </w:rPr>
                  <w:t xml:space="preserve">6.2.1 </w:t>
                </w:r>
              </w:p>
            </w:tc>
            <w:tc>
              <w:tcPr>
                <w:tcW w:w="2122" w:type="pct"/>
                <w:gridSpan w:val="3"/>
                <w:hideMark/>
              </w:tcPr>
              <w:p w14:paraId="4AB0173D" w14:textId="77777777" w:rsidR="0013566B" w:rsidRPr="0090493F" w:rsidRDefault="00581773" w:rsidP="0013566B">
                <w:pPr>
                  <w:pStyle w:val="TableNormal0"/>
                  <w:rPr>
                    <w:rStyle w:val="GeneralAviation"/>
                    <w:color w:val="auto"/>
                  </w:rPr>
                </w:pPr>
                <w:r w:rsidRPr="0090493F">
                  <w:rPr>
                    <w:rStyle w:val="GeneralAviation"/>
                    <w:color w:val="auto"/>
                  </w:rPr>
                  <w:t>Describe the factors which affect verbal communication.</w:t>
                </w:r>
              </w:p>
            </w:tc>
            <w:tc>
              <w:tcPr>
                <w:tcW w:w="189" w:type="pct"/>
                <w:hideMark/>
              </w:tcPr>
              <w:p w14:paraId="60785F24" w14:textId="77777777" w:rsidR="0013566B" w:rsidRPr="0090493F" w:rsidRDefault="00581773" w:rsidP="0013566B">
                <w:pPr>
                  <w:pStyle w:val="TableNormal0"/>
                  <w:rPr>
                    <w:rStyle w:val="GeneralAviation"/>
                    <w:color w:val="auto"/>
                  </w:rPr>
                </w:pPr>
                <w:r w:rsidRPr="0090493F">
                  <w:rPr>
                    <w:rStyle w:val="GeneralAviation"/>
                    <w:color w:val="auto"/>
                  </w:rPr>
                  <w:t>2</w:t>
                </w:r>
              </w:p>
            </w:tc>
            <w:tc>
              <w:tcPr>
                <w:tcW w:w="2172" w:type="pct"/>
                <w:gridSpan w:val="2"/>
                <w:hideMark/>
              </w:tcPr>
              <w:p w14:paraId="04E6DC12" w14:textId="77777777" w:rsidR="0013566B" w:rsidRPr="0090493F" w:rsidRDefault="00581773" w:rsidP="0013566B">
                <w:pPr>
                  <w:pStyle w:val="TableNormal0"/>
                  <w:rPr>
                    <w:rStyle w:val="GeneralAviation"/>
                    <w:i/>
                    <w:iCs/>
                    <w:color w:val="auto"/>
                  </w:rPr>
                </w:pPr>
                <w:r w:rsidRPr="0090493F">
                  <w:rPr>
                    <w:rStyle w:val="GeneralAviation"/>
                    <w:i/>
                    <w:iCs/>
                    <w:color w:val="auto"/>
                  </w:rPr>
                  <w:t>Optional content: word choice, intonation, speed, tone, distortion, load, expectation, noise, interruption, language competence</w:t>
                </w:r>
              </w:p>
            </w:tc>
          </w:tr>
          <w:tr w:rsidR="00090094" w14:paraId="639458D8" w14:textId="77777777" w:rsidTr="001F6581">
            <w:trPr>
              <w:trHeight w:val="567"/>
            </w:trPr>
            <w:tc>
              <w:tcPr>
                <w:tcW w:w="516" w:type="pct"/>
                <w:hideMark/>
              </w:tcPr>
              <w:p w14:paraId="2780A93B" w14:textId="77777777" w:rsidR="0013566B" w:rsidRPr="0090493F" w:rsidRDefault="00581773" w:rsidP="0013566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0DE8F3F5" w14:textId="77777777" w:rsidR="0013566B" w:rsidRPr="0090493F" w:rsidRDefault="00581773" w:rsidP="0013566B">
                <w:pPr>
                  <w:pStyle w:val="TableNormal0"/>
                  <w:rPr>
                    <w:rStyle w:val="GeneralAviation"/>
                    <w:color w:val="auto"/>
                  </w:rPr>
                </w:pPr>
                <w:r w:rsidRPr="0090493F">
                  <w:rPr>
                    <w:rStyle w:val="GeneralAviation"/>
                    <w:color w:val="auto"/>
                  </w:rPr>
                  <w:t xml:space="preserve">6.2.2 </w:t>
                </w:r>
              </w:p>
            </w:tc>
            <w:tc>
              <w:tcPr>
                <w:tcW w:w="2122" w:type="pct"/>
                <w:gridSpan w:val="3"/>
                <w:hideMark/>
              </w:tcPr>
              <w:p w14:paraId="3CE3C855" w14:textId="77777777" w:rsidR="0013566B" w:rsidRPr="0090493F" w:rsidRDefault="00581773" w:rsidP="0013566B">
                <w:pPr>
                  <w:pStyle w:val="TableNormal0"/>
                  <w:rPr>
                    <w:rStyle w:val="GeneralAviation"/>
                    <w:color w:val="auto"/>
                  </w:rPr>
                </w:pPr>
                <w:r w:rsidRPr="0090493F">
                  <w:rPr>
                    <w:rStyle w:val="GeneralAviation"/>
                    <w:color w:val="auto"/>
                  </w:rPr>
                  <w:t>Describe the factors which affect non-verbal communication.</w:t>
                </w:r>
              </w:p>
            </w:tc>
            <w:tc>
              <w:tcPr>
                <w:tcW w:w="189" w:type="pct"/>
                <w:hideMark/>
              </w:tcPr>
              <w:p w14:paraId="098945EA" w14:textId="77777777" w:rsidR="0013566B" w:rsidRPr="0090493F" w:rsidRDefault="00581773" w:rsidP="0013566B">
                <w:pPr>
                  <w:pStyle w:val="TableNormal0"/>
                  <w:rPr>
                    <w:rStyle w:val="GeneralAviation"/>
                    <w:color w:val="auto"/>
                  </w:rPr>
                </w:pPr>
                <w:r w:rsidRPr="0090493F">
                  <w:rPr>
                    <w:rStyle w:val="GeneralAviation"/>
                    <w:color w:val="auto"/>
                  </w:rPr>
                  <w:t>2</w:t>
                </w:r>
              </w:p>
            </w:tc>
            <w:tc>
              <w:tcPr>
                <w:tcW w:w="2172" w:type="pct"/>
                <w:gridSpan w:val="2"/>
                <w:hideMark/>
              </w:tcPr>
              <w:p w14:paraId="724BDE19" w14:textId="77777777" w:rsidR="0013566B" w:rsidRPr="0090493F" w:rsidRDefault="00581773" w:rsidP="0013566B">
                <w:pPr>
                  <w:pStyle w:val="TableNormal0"/>
                  <w:rPr>
                    <w:rStyle w:val="GeneralAviation"/>
                    <w:i/>
                    <w:iCs/>
                    <w:color w:val="auto"/>
                  </w:rPr>
                </w:pPr>
                <w:r w:rsidRPr="0090493F">
                  <w:rPr>
                    <w:rStyle w:val="GeneralAviation"/>
                    <w:i/>
                    <w:iCs/>
                    <w:color w:val="auto"/>
                  </w:rPr>
                  <w:t>Optional content: touch, choice, expectation, noise, interruption</w:t>
                </w:r>
              </w:p>
            </w:tc>
          </w:tr>
          <w:tr w:rsidR="00090094" w14:paraId="5263E3E8" w14:textId="77777777" w:rsidTr="001F6581">
            <w:trPr>
              <w:trHeight w:val="567"/>
            </w:trPr>
            <w:tc>
              <w:tcPr>
                <w:tcW w:w="516" w:type="pct"/>
                <w:hideMark/>
              </w:tcPr>
              <w:p w14:paraId="4D2148BC" w14:textId="77777777" w:rsidR="0013566B" w:rsidRPr="0090493F" w:rsidRDefault="00581773" w:rsidP="0013566B">
                <w:pPr>
                  <w:pStyle w:val="TableNormal0"/>
                  <w:rPr>
                    <w:rStyle w:val="GeneralAviation"/>
                    <w:color w:val="auto"/>
                  </w:rPr>
                </w:pPr>
                <w:r w:rsidRPr="0090493F">
                  <w:rPr>
                    <w:rStyle w:val="GeneralAviation"/>
                    <w:color w:val="auto"/>
                  </w:rPr>
                  <w:t>BASIC</w:t>
                </w:r>
                <w:r w:rsidRPr="0090493F">
                  <w:rPr>
                    <w:rStyle w:val="GeneralAviation"/>
                    <w:color w:val="auto"/>
                  </w:rPr>
                  <w:br/>
                  <w:t>HUMB</w:t>
                </w:r>
              </w:p>
              <w:p w14:paraId="10F02E37" w14:textId="77777777" w:rsidR="0013566B" w:rsidRDefault="00581773" w:rsidP="0013566B">
                <w:pPr>
                  <w:pStyle w:val="TableNormal0"/>
                  <w:rPr>
                    <w:rStyle w:val="GeneralAviation"/>
                    <w:color w:val="auto"/>
                  </w:rPr>
                </w:pPr>
                <w:r w:rsidRPr="0090493F">
                  <w:rPr>
                    <w:rStyle w:val="GeneralAviation"/>
                    <w:color w:val="auto"/>
                  </w:rPr>
                  <w:t xml:space="preserve">6.2.3 </w:t>
                </w:r>
              </w:p>
              <w:p w14:paraId="6929A641" w14:textId="77777777" w:rsidR="00C22187" w:rsidRDefault="00C22187" w:rsidP="0013566B">
                <w:pPr>
                  <w:pStyle w:val="TableNormal0"/>
                  <w:rPr>
                    <w:rStyle w:val="GeneralAviation"/>
                    <w:color w:val="auto"/>
                  </w:rPr>
                </w:pPr>
              </w:p>
              <w:p w14:paraId="7DDC073E" w14:textId="77777777" w:rsidR="00C22187" w:rsidRDefault="00C22187" w:rsidP="0013566B">
                <w:pPr>
                  <w:pStyle w:val="TableNormal0"/>
                  <w:rPr>
                    <w:rStyle w:val="GeneralAviation"/>
                    <w:color w:val="auto"/>
                  </w:rPr>
                </w:pPr>
              </w:p>
              <w:p w14:paraId="7D0ECA7C" w14:textId="77777777" w:rsidR="00C22187" w:rsidRDefault="00C22187" w:rsidP="0013566B">
                <w:pPr>
                  <w:pStyle w:val="TableNormal0"/>
                  <w:rPr>
                    <w:rStyle w:val="GeneralAviation"/>
                    <w:color w:val="auto"/>
                  </w:rPr>
                </w:pPr>
              </w:p>
              <w:p w14:paraId="3B7AE5B7" w14:textId="77777777" w:rsidR="00C22187" w:rsidRDefault="00C22187" w:rsidP="0013566B">
                <w:pPr>
                  <w:pStyle w:val="TableNormal0"/>
                  <w:rPr>
                    <w:rStyle w:val="GeneralAviation"/>
                    <w:color w:val="auto"/>
                  </w:rPr>
                </w:pPr>
              </w:p>
              <w:p w14:paraId="74CB8242" w14:textId="77777777" w:rsidR="00C22187" w:rsidRDefault="00C22187" w:rsidP="0013566B">
                <w:pPr>
                  <w:pStyle w:val="TableNormal0"/>
                  <w:rPr>
                    <w:rStyle w:val="GeneralAviation"/>
                    <w:color w:val="auto"/>
                  </w:rPr>
                </w:pPr>
              </w:p>
              <w:p w14:paraId="3E510394" w14:textId="77777777" w:rsidR="00C22187" w:rsidRDefault="00C22187" w:rsidP="0013566B">
                <w:pPr>
                  <w:pStyle w:val="TableNormal0"/>
                  <w:rPr>
                    <w:rStyle w:val="GeneralAviation"/>
                    <w:color w:val="auto"/>
                  </w:rPr>
                </w:pPr>
              </w:p>
              <w:p w14:paraId="45032A4B" w14:textId="77777777" w:rsidR="00C22187" w:rsidRDefault="00C22187" w:rsidP="0013566B">
                <w:pPr>
                  <w:pStyle w:val="TableNormal0"/>
                  <w:rPr>
                    <w:rStyle w:val="GeneralAviation"/>
                    <w:color w:val="auto"/>
                  </w:rPr>
                </w:pPr>
              </w:p>
              <w:p w14:paraId="257A5DCF" w14:textId="77777777" w:rsidR="00C22187" w:rsidRPr="0090493F" w:rsidRDefault="00C22187" w:rsidP="0013566B">
                <w:pPr>
                  <w:pStyle w:val="TableNormal0"/>
                  <w:rPr>
                    <w:rStyle w:val="GeneralAviation"/>
                    <w:color w:val="auto"/>
                  </w:rPr>
                </w:pPr>
              </w:p>
            </w:tc>
            <w:tc>
              <w:tcPr>
                <w:tcW w:w="2122" w:type="pct"/>
                <w:gridSpan w:val="3"/>
                <w:hideMark/>
              </w:tcPr>
              <w:p w14:paraId="626D8A84" w14:textId="77777777" w:rsidR="0013566B" w:rsidRPr="0090493F" w:rsidRDefault="00581773" w:rsidP="0013566B">
                <w:pPr>
                  <w:pStyle w:val="TableNormal0"/>
                  <w:rPr>
                    <w:rStyle w:val="GeneralAviation"/>
                    <w:color w:val="auto"/>
                  </w:rPr>
                </w:pPr>
                <w:r w:rsidRPr="0090493F">
                  <w:rPr>
                    <w:rStyle w:val="GeneralAviation"/>
                    <w:color w:val="auto"/>
                  </w:rPr>
                  <w:t>Describe misunderstandings that may arise during a controller’s communication.</w:t>
                </w:r>
              </w:p>
            </w:tc>
            <w:tc>
              <w:tcPr>
                <w:tcW w:w="189" w:type="pct"/>
                <w:hideMark/>
              </w:tcPr>
              <w:p w14:paraId="1F67CC43" w14:textId="77777777" w:rsidR="0013566B" w:rsidRPr="0090493F" w:rsidRDefault="00581773" w:rsidP="0013566B">
                <w:pPr>
                  <w:pStyle w:val="TableNormal0"/>
                  <w:rPr>
                    <w:rStyle w:val="GeneralAviation"/>
                    <w:color w:val="auto"/>
                  </w:rPr>
                </w:pPr>
                <w:r w:rsidRPr="0090493F">
                  <w:rPr>
                    <w:rStyle w:val="GeneralAviation"/>
                    <w:color w:val="auto"/>
                  </w:rPr>
                  <w:t>2</w:t>
                </w:r>
              </w:p>
            </w:tc>
            <w:tc>
              <w:tcPr>
                <w:tcW w:w="2172" w:type="pct"/>
                <w:gridSpan w:val="2"/>
                <w:hideMark/>
              </w:tcPr>
              <w:p w14:paraId="6C13E5CD" w14:textId="77777777" w:rsidR="0013566B" w:rsidRPr="0090493F" w:rsidRDefault="0013566B" w:rsidP="0013566B">
                <w:pPr>
                  <w:pStyle w:val="TableNormal0"/>
                  <w:rPr>
                    <w:rStyle w:val="GeneralAviation"/>
                    <w:color w:val="auto"/>
                  </w:rPr>
                </w:pPr>
              </w:p>
            </w:tc>
          </w:tr>
        </w:tbl>
        <w:p w14:paraId="5D2B0DA0" w14:textId="77777777" w:rsidR="001F6581" w:rsidRDefault="001F6581" w:rsidP="00C22187"/>
        <w:p w14:paraId="57B6A4DD" w14:textId="77777777" w:rsidR="001F6581" w:rsidRDefault="001F6581" w:rsidP="00C22187"/>
        <w:p w14:paraId="14DFA826" w14:textId="77777777" w:rsidR="001F6581" w:rsidRDefault="001F6581" w:rsidP="00C22187"/>
        <w:p w14:paraId="634288ED" w14:textId="77777777" w:rsidR="001F6581" w:rsidRDefault="001F6581" w:rsidP="00C22187"/>
        <w:p w14:paraId="0A8BE51C" w14:textId="77777777" w:rsidR="001F6581" w:rsidRDefault="001F6581" w:rsidP="00C22187"/>
        <w:p w14:paraId="33E12410" w14:textId="77777777" w:rsidR="00C22187" w:rsidRDefault="00000000" w:rsidP="00C22187"/>
      </w:sdtContent>
    </w:sdt>
    <w:sdt>
      <w:sdtPr>
        <w:rPr>
          <w:i w:val="0"/>
          <w:color w:val="A25EAB"/>
          <w:sz w:val="20"/>
          <w:szCs w:val="24"/>
        </w:rPr>
        <w:alias w:val="topic"/>
        <w:tag w:val="topic"/>
        <w:id w:val="-181620648"/>
      </w:sdtPr>
      <w:sdtContent>
        <w:p w14:paraId="5F3138D3" w14:textId="77777777" w:rsidR="0035296D" w:rsidRDefault="0035296D" w:rsidP="0035296D">
          <w:pPr>
            <w:pStyle w:val="Dxshortdesc"/>
          </w:pPr>
        </w:p>
        <w:p w14:paraId="7E5DEDA3" w14:textId="77777777" w:rsidR="00F93332" w:rsidRPr="00BC215D" w:rsidRDefault="00581773" w:rsidP="00BC215D">
          <w:pPr>
            <w:pStyle w:val="Heading5"/>
          </w:pPr>
          <w:bookmarkStart w:id="2236" w:name="_Toc256000172"/>
          <w:r w:rsidRPr="00BC215D">
            <w:t>SUBJECT 8: EQUIPMENT AND SYSTEMS</w:t>
          </w:r>
          <w:bookmarkEnd w:id="2236"/>
        </w:p>
        <w:p w14:paraId="74727122" w14:textId="77777777" w:rsidR="00F93332" w:rsidRPr="00667041" w:rsidRDefault="00581773" w:rsidP="00663910">
          <w:r w:rsidRPr="00667041">
            <w:t xml:space="preserve">The subject objective is: </w:t>
          </w:r>
        </w:p>
        <w:p w14:paraId="656B2D58" w14:textId="77777777" w:rsidR="00F93332" w:rsidRDefault="00581773" w:rsidP="00663910">
          <w:r w:rsidRPr="00667041">
            <w:t>Learners shall explain the basic working principles of equipment that is generally used in ATC and appreciate how this equipment aids the controller in providing safe and efficient ATS.</w:t>
          </w:r>
        </w:p>
        <w:tbl>
          <w:tblPr>
            <w:tblStyle w:val="easaTable"/>
            <w:tblW w:w="5076" w:type="pct"/>
            <w:tblInd w:w="-37" w:type="dxa"/>
            <w:tblLayout w:type="fixed"/>
            <w:tblLook w:val="0420" w:firstRow="1" w:lastRow="0" w:firstColumn="0" w:lastColumn="0" w:noHBand="0" w:noVBand="1"/>
          </w:tblPr>
          <w:tblGrid>
            <w:gridCol w:w="969"/>
            <w:gridCol w:w="13"/>
            <w:gridCol w:w="3812"/>
            <w:gridCol w:w="335"/>
            <w:gridCol w:w="3967"/>
            <w:gridCol w:w="20"/>
          </w:tblGrid>
          <w:tr w:rsidR="00090094" w14:paraId="293EC3DE" w14:textId="77777777" w:rsidTr="00C22187">
            <w:trPr>
              <w:gridAfter w:val="1"/>
              <w:cnfStyle w:val="100000000000" w:firstRow="1" w:lastRow="0" w:firstColumn="0" w:lastColumn="0" w:oddVBand="0" w:evenVBand="0" w:oddHBand="0" w:evenHBand="0" w:firstRowFirstColumn="0" w:firstRowLastColumn="0" w:lastRowFirstColumn="0" w:lastRowLastColumn="0"/>
              <w:wAfter w:w="12" w:type="pct"/>
              <w:trHeight w:val="129"/>
            </w:trPr>
            <w:tc>
              <w:tcPr>
                <w:tcW w:w="4988" w:type="pct"/>
                <w:gridSpan w:val="5"/>
              </w:tcPr>
              <w:p w14:paraId="5BB77CE2" w14:textId="77777777" w:rsidR="00F93332" w:rsidRPr="0035296D" w:rsidRDefault="00581773" w:rsidP="0035296D">
                <w:pPr>
                  <w:pStyle w:val="TableCentered"/>
                  <w:rPr>
                    <w:rStyle w:val="Bold"/>
                  </w:rPr>
                </w:pPr>
                <w:r w:rsidRPr="0035296D">
                  <w:rPr>
                    <w:rStyle w:val="Bold"/>
                    <w:b/>
                  </w:rPr>
                  <w:t>TOPIC EQPSB 1 — ATC EQUIPMENT</w:t>
                </w:r>
              </w:p>
            </w:tc>
          </w:tr>
          <w:tr w:rsidR="00090094" w14:paraId="064DE836" w14:textId="77777777" w:rsidTr="00C22187">
            <w:trPr>
              <w:gridAfter w:val="1"/>
              <w:wAfter w:w="12" w:type="pct"/>
              <w:trHeight w:val="21"/>
            </w:trPr>
            <w:tc>
              <w:tcPr>
                <w:tcW w:w="4988" w:type="pct"/>
                <w:gridSpan w:val="5"/>
                <w:hideMark/>
              </w:tcPr>
              <w:p w14:paraId="67ECE65A" w14:textId="77777777" w:rsidR="00F93332" w:rsidRPr="0035296D" w:rsidRDefault="00581773" w:rsidP="0035296D">
                <w:pPr>
                  <w:pStyle w:val="TableHead"/>
                </w:pPr>
                <w:r w:rsidRPr="0035296D">
                  <w:t>Subtopic EQPSB 1.1 — Main types of ATC equipment</w:t>
                </w:r>
              </w:p>
            </w:tc>
          </w:tr>
          <w:tr w:rsidR="00090094" w14:paraId="0FDC119A" w14:textId="77777777" w:rsidTr="00C22187">
            <w:trPr>
              <w:gridAfter w:val="1"/>
              <w:wAfter w:w="12" w:type="pct"/>
              <w:trHeight w:val="567"/>
            </w:trPr>
            <w:tc>
              <w:tcPr>
                <w:tcW w:w="531" w:type="pct"/>
                <w:hideMark/>
              </w:tcPr>
              <w:p w14:paraId="75D2071A" w14:textId="77777777" w:rsidR="00F93332" w:rsidRPr="0035296D" w:rsidRDefault="00581773" w:rsidP="0035296D">
                <w:pPr>
                  <w:pStyle w:val="TableNormal0"/>
                </w:pPr>
                <w:r w:rsidRPr="0035296D">
                  <w:t>BASIC</w:t>
                </w:r>
                <w:r w:rsidRPr="0035296D">
                  <w:br/>
                  <w:t>EQPSB</w:t>
                </w:r>
              </w:p>
              <w:p w14:paraId="15676616" w14:textId="77777777" w:rsidR="00F93332" w:rsidRPr="0035296D" w:rsidRDefault="00581773" w:rsidP="0035296D">
                <w:pPr>
                  <w:pStyle w:val="TableNormal0"/>
                </w:pPr>
                <w:r w:rsidRPr="0035296D">
                  <w:t xml:space="preserve">1.1.1 </w:t>
                </w:r>
              </w:p>
            </w:tc>
            <w:tc>
              <w:tcPr>
                <w:tcW w:w="2097" w:type="pct"/>
                <w:gridSpan w:val="2"/>
                <w:hideMark/>
              </w:tcPr>
              <w:p w14:paraId="3AC4145D" w14:textId="77777777" w:rsidR="00F93332" w:rsidRPr="0035296D" w:rsidRDefault="00581773" w:rsidP="0035296D">
                <w:pPr>
                  <w:pStyle w:val="TableNormal0"/>
                </w:pPr>
                <w:r w:rsidRPr="0035296D">
                  <w:t>Explain the relevance of ATC equipment.</w:t>
                </w:r>
              </w:p>
            </w:tc>
            <w:tc>
              <w:tcPr>
                <w:tcW w:w="184" w:type="pct"/>
                <w:hideMark/>
              </w:tcPr>
              <w:p w14:paraId="0F4DFA5F" w14:textId="77777777" w:rsidR="00F93332" w:rsidRPr="0035296D" w:rsidRDefault="00581773" w:rsidP="0035296D">
                <w:pPr>
                  <w:pStyle w:val="TableNormal0"/>
                </w:pPr>
                <w:r w:rsidRPr="0035296D">
                  <w:t>2</w:t>
                </w:r>
              </w:p>
            </w:tc>
            <w:tc>
              <w:tcPr>
                <w:tcW w:w="2176" w:type="pct"/>
                <w:hideMark/>
              </w:tcPr>
              <w:p w14:paraId="3D8AC609" w14:textId="77777777" w:rsidR="00F93332" w:rsidRPr="00A016E8" w:rsidRDefault="00581773" w:rsidP="00A016E8">
                <w:pPr>
                  <w:pStyle w:val="EssentialTraining"/>
                </w:pPr>
                <w:r w:rsidRPr="00A016E8">
                  <w:t>CWP, communication equipment, ATS surveillance systems</w:t>
                </w:r>
              </w:p>
            </w:tc>
          </w:tr>
          <w:tr w:rsidR="00090094" w14:paraId="6310987D" w14:textId="77777777" w:rsidTr="00C22187">
            <w:trPr>
              <w:gridAfter w:val="1"/>
              <w:wAfter w:w="12" w:type="pct"/>
              <w:trHeight w:val="21"/>
            </w:trPr>
            <w:tc>
              <w:tcPr>
                <w:tcW w:w="4988" w:type="pct"/>
                <w:gridSpan w:val="5"/>
              </w:tcPr>
              <w:p w14:paraId="089BFB9E" w14:textId="77777777" w:rsidR="001F4A31" w:rsidRPr="006F7EDD" w:rsidRDefault="00581773" w:rsidP="001F4A31">
                <w:pPr>
                  <w:pStyle w:val="TableCentered"/>
                  <w:rPr>
                    <w:rStyle w:val="Bold"/>
                  </w:rPr>
                </w:pPr>
                <w:r w:rsidRPr="006F7EDD">
                  <w:rPr>
                    <w:rStyle w:val="Bold"/>
                    <w:b w:val="0"/>
                  </w:rPr>
                  <w:t>TOPIC EQPSB 2 — RADIO</w:t>
                </w:r>
              </w:p>
            </w:tc>
          </w:tr>
          <w:tr w:rsidR="00090094" w14:paraId="19CF752E" w14:textId="77777777" w:rsidTr="00C22187">
            <w:trPr>
              <w:gridAfter w:val="1"/>
              <w:wAfter w:w="12" w:type="pct"/>
              <w:trHeight w:val="21"/>
            </w:trPr>
            <w:tc>
              <w:tcPr>
                <w:tcW w:w="4988" w:type="pct"/>
                <w:gridSpan w:val="5"/>
                <w:hideMark/>
              </w:tcPr>
              <w:p w14:paraId="0EB6E72D" w14:textId="77777777" w:rsidR="001F4A31" w:rsidRPr="0090493F" w:rsidRDefault="00581773" w:rsidP="001F4A31">
                <w:pPr>
                  <w:pStyle w:val="TableHead"/>
                  <w:rPr>
                    <w:rStyle w:val="GeneralAviation"/>
                    <w:color w:val="auto"/>
                  </w:rPr>
                </w:pPr>
                <w:r w:rsidRPr="0090493F">
                  <w:rPr>
                    <w:rStyle w:val="GeneralAviation"/>
                    <w:color w:val="auto"/>
                  </w:rPr>
                  <w:t>Subtopic EQPSB 2.1 — Radio theory</w:t>
                </w:r>
              </w:p>
            </w:tc>
          </w:tr>
          <w:tr w:rsidR="00090094" w14:paraId="4B757B0D" w14:textId="77777777" w:rsidTr="00C22187">
            <w:trPr>
              <w:gridAfter w:val="1"/>
              <w:wAfter w:w="12" w:type="pct"/>
              <w:trHeight w:val="567"/>
            </w:trPr>
            <w:tc>
              <w:tcPr>
                <w:tcW w:w="538" w:type="pct"/>
                <w:gridSpan w:val="2"/>
                <w:hideMark/>
              </w:tcPr>
              <w:p w14:paraId="46CF124B" w14:textId="77777777" w:rsidR="001F4A31" w:rsidRPr="0090493F" w:rsidRDefault="00581773" w:rsidP="001F4A31">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10FDA403" w14:textId="77777777" w:rsidR="001F4A31" w:rsidRPr="0090493F" w:rsidRDefault="00581773" w:rsidP="001F4A31">
                <w:pPr>
                  <w:pStyle w:val="TableNormal0"/>
                  <w:rPr>
                    <w:rStyle w:val="GeneralAviation"/>
                    <w:color w:val="auto"/>
                  </w:rPr>
                </w:pPr>
                <w:r w:rsidRPr="0090493F">
                  <w:rPr>
                    <w:rStyle w:val="GeneralAviation"/>
                    <w:color w:val="auto"/>
                  </w:rPr>
                  <w:t xml:space="preserve">2.1.1 </w:t>
                </w:r>
              </w:p>
            </w:tc>
            <w:tc>
              <w:tcPr>
                <w:tcW w:w="2091" w:type="pct"/>
                <w:hideMark/>
              </w:tcPr>
              <w:p w14:paraId="6D89B59E" w14:textId="77777777" w:rsidR="001F4A31" w:rsidRPr="0090493F" w:rsidRDefault="00581773" w:rsidP="001F4A31">
                <w:pPr>
                  <w:pStyle w:val="TableNormal0"/>
                  <w:rPr>
                    <w:rStyle w:val="GeneralAviation"/>
                    <w:color w:val="auto"/>
                  </w:rPr>
                </w:pPr>
                <w:r w:rsidRPr="0090493F">
                  <w:rPr>
                    <w:rStyle w:val="GeneralAviation"/>
                    <w:color w:val="auto"/>
                  </w:rPr>
                  <w:t>Describe the characteristics of radio waves.</w:t>
                </w:r>
              </w:p>
            </w:tc>
            <w:tc>
              <w:tcPr>
                <w:tcW w:w="184" w:type="pct"/>
                <w:hideMark/>
              </w:tcPr>
              <w:p w14:paraId="570966E2" w14:textId="77777777" w:rsidR="001F4A31" w:rsidRPr="0090493F" w:rsidRDefault="00581773" w:rsidP="001F4A31">
                <w:pPr>
                  <w:pStyle w:val="TableNormal0"/>
                  <w:rPr>
                    <w:rStyle w:val="GeneralAviation"/>
                    <w:color w:val="auto"/>
                  </w:rPr>
                </w:pPr>
                <w:r w:rsidRPr="0090493F">
                  <w:rPr>
                    <w:rStyle w:val="GeneralAviation"/>
                    <w:color w:val="auto"/>
                  </w:rPr>
                  <w:t>2</w:t>
                </w:r>
              </w:p>
            </w:tc>
            <w:tc>
              <w:tcPr>
                <w:tcW w:w="2176" w:type="pct"/>
                <w:hideMark/>
              </w:tcPr>
              <w:p w14:paraId="1EBCC8F1" w14:textId="77777777" w:rsidR="001F4A31" w:rsidRPr="0090493F" w:rsidRDefault="00581773" w:rsidP="00A016E8">
                <w:pPr>
                  <w:pStyle w:val="EssentialTraining"/>
                  <w:rPr>
                    <w:rStyle w:val="GeneralAviation"/>
                    <w:color w:val="auto"/>
                  </w:rPr>
                </w:pPr>
                <w:r w:rsidRPr="0090493F">
                  <w:rPr>
                    <w:rStyle w:val="GeneralAviation"/>
                    <w:color w:val="auto"/>
                  </w:rPr>
                  <w:t>Propagation, limitations</w:t>
                </w:r>
              </w:p>
            </w:tc>
          </w:tr>
          <w:tr w:rsidR="00090094" w14:paraId="6C74CE2C" w14:textId="77777777" w:rsidTr="00C22187">
            <w:trPr>
              <w:gridAfter w:val="1"/>
              <w:wAfter w:w="12" w:type="pct"/>
              <w:trHeight w:val="567"/>
            </w:trPr>
            <w:tc>
              <w:tcPr>
                <w:tcW w:w="538" w:type="pct"/>
                <w:gridSpan w:val="2"/>
                <w:hideMark/>
              </w:tcPr>
              <w:p w14:paraId="74FE6FB8" w14:textId="77777777" w:rsidR="001F4A31" w:rsidRPr="0090493F" w:rsidRDefault="00581773" w:rsidP="001F4A31">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6010E96B" w14:textId="77777777" w:rsidR="001F4A31" w:rsidRPr="0090493F" w:rsidRDefault="00581773" w:rsidP="001F4A31">
                <w:pPr>
                  <w:pStyle w:val="TableNormal0"/>
                  <w:rPr>
                    <w:rStyle w:val="GeneralAviation"/>
                    <w:color w:val="auto"/>
                  </w:rPr>
                </w:pPr>
                <w:r w:rsidRPr="0090493F">
                  <w:rPr>
                    <w:rStyle w:val="GeneralAviation"/>
                    <w:color w:val="auto"/>
                  </w:rPr>
                  <w:t xml:space="preserve">2.1.2 </w:t>
                </w:r>
              </w:p>
            </w:tc>
            <w:tc>
              <w:tcPr>
                <w:tcW w:w="2091" w:type="pct"/>
                <w:hideMark/>
              </w:tcPr>
              <w:p w14:paraId="03D78637" w14:textId="77777777" w:rsidR="001F4A31" w:rsidRPr="0090493F" w:rsidRDefault="00581773" w:rsidP="001F4A31">
                <w:pPr>
                  <w:pStyle w:val="TableNormal0"/>
                  <w:rPr>
                    <w:rStyle w:val="GeneralAviation"/>
                    <w:color w:val="auto"/>
                  </w:rPr>
                </w:pPr>
                <w:r w:rsidRPr="0090493F">
                  <w:rPr>
                    <w:rStyle w:val="GeneralAviation"/>
                    <w:color w:val="auto"/>
                  </w:rPr>
                  <w:t>State the use, characteristics and limitations of frequency bands.</w:t>
                </w:r>
              </w:p>
            </w:tc>
            <w:tc>
              <w:tcPr>
                <w:tcW w:w="184" w:type="pct"/>
                <w:hideMark/>
              </w:tcPr>
              <w:p w14:paraId="7E44A55F" w14:textId="77777777" w:rsidR="001F4A31" w:rsidRPr="0090493F" w:rsidRDefault="00581773" w:rsidP="001F4A31">
                <w:pPr>
                  <w:pStyle w:val="TableNormal0"/>
                  <w:rPr>
                    <w:rStyle w:val="GeneralAviation"/>
                    <w:color w:val="auto"/>
                  </w:rPr>
                </w:pPr>
                <w:r w:rsidRPr="0090493F">
                  <w:rPr>
                    <w:rStyle w:val="GeneralAviation"/>
                    <w:color w:val="auto"/>
                  </w:rPr>
                  <w:t>1</w:t>
                </w:r>
              </w:p>
            </w:tc>
            <w:tc>
              <w:tcPr>
                <w:tcW w:w="2176" w:type="pct"/>
                <w:hideMark/>
              </w:tcPr>
              <w:p w14:paraId="2A8932F6" w14:textId="77777777" w:rsidR="001F4A31" w:rsidRPr="0090493F" w:rsidRDefault="00581773" w:rsidP="00A016E8">
                <w:pPr>
                  <w:pStyle w:val="EssentialTraining"/>
                  <w:rPr>
                    <w:rStyle w:val="GeneralAviation"/>
                    <w:color w:val="auto"/>
                  </w:rPr>
                </w:pPr>
                <w:r w:rsidRPr="0090493F">
                  <w:rPr>
                    <w:rStyle w:val="GeneralAviation"/>
                    <w:color w:val="auto"/>
                  </w:rPr>
                  <w:t>Use in ATC, navigation and communications, and surveillance, use and application in the Aeronautical Mobile Service</w:t>
                </w:r>
              </w:p>
            </w:tc>
          </w:tr>
          <w:tr w:rsidR="00090094" w14:paraId="75910FB0" w14:textId="77777777" w:rsidTr="00C22187">
            <w:trPr>
              <w:gridAfter w:val="1"/>
              <w:wAfter w:w="12" w:type="pct"/>
              <w:trHeight w:val="567"/>
            </w:trPr>
            <w:tc>
              <w:tcPr>
                <w:tcW w:w="538" w:type="pct"/>
                <w:gridSpan w:val="2"/>
                <w:hideMark/>
              </w:tcPr>
              <w:p w14:paraId="581660C6" w14:textId="77777777" w:rsidR="001F4A31" w:rsidRPr="0090493F" w:rsidRDefault="00581773" w:rsidP="001F4A31">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6D8B7042" w14:textId="77777777" w:rsidR="001F4A31" w:rsidRPr="0090493F" w:rsidRDefault="00581773" w:rsidP="001F4A31">
                <w:pPr>
                  <w:pStyle w:val="TableNormal0"/>
                  <w:rPr>
                    <w:rStyle w:val="GeneralAviation"/>
                    <w:color w:val="auto"/>
                  </w:rPr>
                </w:pPr>
                <w:r w:rsidRPr="0090493F">
                  <w:rPr>
                    <w:rStyle w:val="GeneralAviation"/>
                    <w:color w:val="auto"/>
                  </w:rPr>
                  <w:t xml:space="preserve">2.1.3 </w:t>
                </w:r>
              </w:p>
            </w:tc>
            <w:tc>
              <w:tcPr>
                <w:tcW w:w="2091" w:type="pct"/>
                <w:hideMark/>
              </w:tcPr>
              <w:p w14:paraId="195E7623" w14:textId="77777777" w:rsidR="001F4A31" w:rsidRPr="0090493F" w:rsidRDefault="00581773" w:rsidP="001F4A31">
                <w:pPr>
                  <w:pStyle w:val="TableNormal0"/>
                  <w:rPr>
                    <w:rStyle w:val="GeneralAviation"/>
                    <w:color w:val="auto"/>
                  </w:rPr>
                </w:pPr>
                <w:r w:rsidRPr="0090493F">
                  <w:rPr>
                    <w:rStyle w:val="GeneralAviation"/>
                    <w:color w:val="auto"/>
                  </w:rPr>
                  <w:t>State the different uses of radio wave spectrum.</w:t>
                </w:r>
              </w:p>
            </w:tc>
            <w:tc>
              <w:tcPr>
                <w:tcW w:w="184" w:type="pct"/>
                <w:hideMark/>
              </w:tcPr>
              <w:p w14:paraId="57E6CE64" w14:textId="77777777" w:rsidR="001F4A31" w:rsidRPr="0090493F" w:rsidRDefault="00581773" w:rsidP="001F4A31">
                <w:pPr>
                  <w:pStyle w:val="TableNormal0"/>
                  <w:rPr>
                    <w:rStyle w:val="GeneralAviation"/>
                    <w:color w:val="auto"/>
                  </w:rPr>
                </w:pPr>
                <w:r w:rsidRPr="0090493F">
                  <w:rPr>
                    <w:rStyle w:val="GeneralAviation"/>
                    <w:color w:val="auto"/>
                  </w:rPr>
                  <w:t>1</w:t>
                </w:r>
              </w:p>
            </w:tc>
            <w:tc>
              <w:tcPr>
                <w:tcW w:w="2176" w:type="pct"/>
                <w:hideMark/>
              </w:tcPr>
              <w:p w14:paraId="4C88BC93" w14:textId="77777777" w:rsidR="001F4A31" w:rsidRPr="0090493F" w:rsidRDefault="001F4A31" w:rsidP="001F4A31">
                <w:pPr>
                  <w:pStyle w:val="TableNormal0"/>
                  <w:rPr>
                    <w:rStyle w:val="GeneralAviation"/>
                    <w:color w:val="auto"/>
                  </w:rPr>
                </w:pPr>
              </w:p>
              <w:p w14:paraId="34B742F9" w14:textId="77777777" w:rsidR="001F4A31" w:rsidRPr="0090493F" w:rsidRDefault="001F4A31" w:rsidP="001F4A31">
                <w:pPr>
                  <w:pStyle w:val="TableNormal0"/>
                  <w:rPr>
                    <w:rStyle w:val="GeneralAviation"/>
                    <w:color w:val="auto"/>
                  </w:rPr>
                </w:pPr>
              </w:p>
            </w:tc>
          </w:tr>
          <w:tr w:rsidR="00090094" w14:paraId="67A668B0" w14:textId="77777777" w:rsidTr="00C22187">
            <w:trPr>
              <w:gridAfter w:val="1"/>
              <w:wAfter w:w="12" w:type="pct"/>
              <w:trHeight w:val="21"/>
            </w:trPr>
            <w:tc>
              <w:tcPr>
                <w:tcW w:w="4988" w:type="pct"/>
                <w:gridSpan w:val="5"/>
                <w:hideMark/>
              </w:tcPr>
              <w:p w14:paraId="5913CCD8" w14:textId="77777777" w:rsidR="001F4A31" w:rsidRPr="0090493F" w:rsidRDefault="00581773" w:rsidP="001F4A31">
                <w:pPr>
                  <w:pStyle w:val="TableHead"/>
                  <w:rPr>
                    <w:rStyle w:val="GeneralAviation"/>
                    <w:color w:val="auto"/>
                  </w:rPr>
                </w:pPr>
                <w:r w:rsidRPr="0090493F">
                  <w:rPr>
                    <w:rStyle w:val="GeneralAviation"/>
                    <w:color w:val="auto"/>
                  </w:rPr>
                  <w:t>Subtopic EQPSB 2.2 — Direction finding</w:t>
                </w:r>
              </w:p>
            </w:tc>
          </w:tr>
          <w:tr w:rsidR="00090094" w14:paraId="4619D78D" w14:textId="77777777" w:rsidTr="00C22187">
            <w:trPr>
              <w:gridAfter w:val="1"/>
              <w:wAfter w:w="12" w:type="pct"/>
              <w:trHeight w:val="567"/>
            </w:trPr>
            <w:tc>
              <w:tcPr>
                <w:tcW w:w="531" w:type="pct"/>
                <w:hideMark/>
              </w:tcPr>
              <w:p w14:paraId="760B0931" w14:textId="77777777" w:rsidR="001F4A31" w:rsidRPr="0090493F" w:rsidRDefault="00581773" w:rsidP="001F4A31">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206C942A" w14:textId="77777777" w:rsidR="001F4A31" w:rsidRPr="0090493F" w:rsidRDefault="00581773" w:rsidP="001F4A31">
                <w:pPr>
                  <w:pStyle w:val="TableNormal0"/>
                  <w:rPr>
                    <w:rStyle w:val="GeneralAviation"/>
                    <w:color w:val="auto"/>
                  </w:rPr>
                </w:pPr>
                <w:r w:rsidRPr="0090493F">
                  <w:rPr>
                    <w:rStyle w:val="GeneralAviation"/>
                    <w:color w:val="auto"/>
                  </w:rPr>
                  <w:t xml:space="preserve">2.2.1 </w:t>
                </w:r>
              </w:p>
            </w:tc>
            <w:tc>
              <w:tcPr>
                <w:tcW w:w="2097" w:type="pct"/>
                <w:gridSpan w:val="2"/>
                <w:hideMark/>
              </w:tcPr>
              <w:p w14:paraId="007CD060" w14:textId="77777777" w:rsidR="001F4A31" w:rsidRPr="0090493F" w:rsidRDefault="00581773" w:rsidP="001F4A31">
                <w:pPr>
                  <w:pStyle w:val="TableNormal0"/>
                  <w:rPr>
                    <w:rStyle w:val="GeneralAviation"/>
                    <w:color w:val="auto"/>
                  </w:rPr>
                </w:pPr>
                <w:r w:rsidRPr="0090493F">
                  <w:rPr>
                    <w:rStyle w:val="GeneralAviation"/>
                    <w:color w:val="auto"/>
                  </w:rPr>
                  <w:t>State the principles and use of VDF/UDF.</w:t>
                </w:r>
              </w:p>
            </w:tc>
            <w:tc>
              <w:tcPr>
                <w:tcW w:w="184" w:type="pct"/>
                <w:hideMark/>
              </w:tcPr>
              <w:p w14:paraId="4F52A06E" w14:textId="77777777" w:rsidR="001F4A31" w:rsidRPr="0090493F" w:rsidRDefault="00581773" w:rsidP="001F4A31">
                <w:pPr>
                  <w:pStyle w:val="TableNormal0"/>
                  <w:rPr>
                    <w:rStyle w:val="GeneralAviation"/>
                    <w:color w:val="auto"/>
                  </w:rPr>
                </w:pPr>
                <w:r w:rsidRPr="0090493F">
                  <w:rPr>
                    <w:rStyle w:val="GeneralAviation"/>
                    <w:color w:val="auto"/>
                  </w:rPr>
                  <w:t>1</w:t>
                </w:r>
              </w:p>
            </w:tc>
            <w:tc>
              <w:tcPr>
                <w:tcW w:w="2176" w:type="pct"/>
                <w:hideMark/>
              </w:tcPr>
              <w:p w14:paraId="2FE18696" w14:textId="77777777" w:rsidR="001F4A31" w:rsidRPr="0090493F" w:rsidRDefault="00581773" w:rsidP="00A016E8">
                <w:pPr>
                  <w:pStyle w:val="EssentialTraining"/>
                  <w:rPr>
                    <w:rStyle w:val="GeneralAviation"/>
                    <w:color w:val="auto"/>
                  </w:rPr>
                </w:pPr>
                <w:r w:rsidRPr="0090493F">
                  <w:rPr>
                    <w:rStyle w:val="GeneralAviation"/>
                    <w:color w:val="auto"/>
                  </w:rPr>
                  <w:t>VDF/UDF, QDM, QDR, QTE</w:t>
                </w:r>
              </w:p>
              <w:p w14:paraId="79F4F9A3" w14:textId="77777777" w:rsidR="001F4A31" w:rsidRPr="0090493F" w:rsidRDefault="00581773" w:rsidP="001F4A31">
                <w:pPr>
                  <w:pStyle w:val="TableNormal0"/>
                  <w:rPr>
                    <w:rStyle w:val="GeneralAviation"/>
                    <w:i/>
                    <w:iCs/>
                    <w:color w:val="auto"/>
                  </w:rPr>
                </w:pPr>
                <w:r w:rsidRPr="0090493F">
                  <w:rPr>
                    <w:rStyle w:val="GeneralAviation"/>
                    <w:i/>
                    <w:iCs/>
                    <w:color w:val="auto"/>
                  </w:rPr>
                  <w:t>Optional content: precision of VDF/UDF used in the State system</w:t>
                </w:r>
              </w:p>
            </w:tc>
          </w:tr>
          <w:tr w:rsidR="00090094" w14:paraId="0B49177C" w14:textId="77777777" w:rsidTr="00C22187">
            <w:trPr>
              <w:gridAfter w:val="1"/>
              <w:wAfter w:w="12" w:type="pct"/>
              <w:trHeight w:val="21"/>
            </w:trPr>
            <w:tc>
              <w:tcPr>
                <w:tcW w:w="4988" w:type="pct"/>
                <w:gridSpan w:val="5"/>
              </w:tcPr>
              <w:p w14:paraId="686F2771" w14:textId="77777777" w:rsidR="001F4A31" w:rsidRPr="001F4A31" w:rsidRDefault="00581773" w:rsidP="008C5A8D">
                <w:pPr>
                  <w:pStyle w:val="TableCentered"/>
                  <w:rPr>
                    <w:rStyle w:val="GeneralAviation"/>
                  </w:rPr>
                </w:pPr>
                <w:r w:rsidRPr="001F4A31">
                  <w:t>TOPIC EQPSB 3 — COMMUNICATION EQUIPMENT</w:t>
                </w:r>
              </w:p>
            </w:tc>
          </w:tr>
          <w:tr w:rsidR="00090094" w14:paraId="15EDD8F5" w14:textId="77777777" w:rsidTr="00C22187">
            <w:trPr>
              <w:gridAfter w:val="1"/>
              <w:wAfter w:w="12" w:type="pct"/>
              <w:trHeight w:val="21"/>
            </w:trPr>
            <w:tc>
              <w:tcPr>
                <w:tcW w:w="4988" w:type="pct"/>
                <w:gridSpan w:val="5"/>
                <w:hideMark/>
              </w:tcPr>
              <w:p w14:paraId="0E16A613" w14:textId="77777777" w:rsidR="001F4A31" w:rsidRPr="0090493F" w:rsidRDefault="00581773" w:rsidP="008C5A8D">
                <w:pPr>
                  <w:pStyle w:val="TableHead"/>
                  <w:rPr>
                    <w:rStyle w:val="GeneralAviation"/>
                    <w:color w:val="auto"/>
                  </w:rPr>
                </w:pPr>
                <w:r w:rsidRPr="0090493F">
                  <w:rPr>
                    <w:rStyle w:val="GeneralAviation"/>
                    <w:color w:val="auto"/>
                  </w:rPr>
                  <w:t>Subtopic EQPSB 3.1 — Radio communications</w:t>
                </w:r>
              </w:p>
            </w:tc>
          </w:tr>
          <w:tr w:rsidR="00090094" w14:paraId="342D30D3" w14:textId="77777777" w:rsidTr="00C22187">
            <w:trPr>
              <w:gridAfter w:val="1"/>
              <w:wAfter w:w="12" w:type="pct"/>
              <w:trHeight w:val="567"/>
            </w:trPr>
            <w:tc>
              <w:tcPr>
                <w:tcW w:w="538" w:type="pct"/>
                <w:gridSpan w:val="2"/>
                <w:hideMark/>
              </w:tcPr>
              <w:p w14:paraId="60A8EF5E"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4BF3C41C" w14:textId="77777777" w:rsidR="001F4A31" w:rsidRPr="0090493F" w:rsidRDefault="00581773" w:rsidP="008C5A8D">
                <w:pPr>
                  <w:pStyle w:val="TableNormal0"/>
                  <w:rPr>
                    <w:rStyle w:val="GeneralAviation"/>
                    <w:color w:val="auto"/>
                  </w:rPr>
                </w:pPr>
                <w:r w:rsidRPr="0090493F">
                  <w:rPr>
                    <w:rStyle w:val="GeneralAviation"/>
                    <w:color w:val="auto"/>
                  </w:rPr>
                  <w:t xml:space="preserve">3.1.1 </w:t>
                </w:r>
              </w:p>
            </w:tc>
            <w:tc>
              <w:tcPr>
                <w:tcW w:w="2091" w:type="pct"/>
                <w:hideMark/>
              </w:tcPr>
              <w:p w14:paraId="61B753A4" w14:textId="77777777" w:rsidR="001F4A31" w:rsidRPr="0090493F" w:rsidRDefault="00581773" w:rsidP="008C5A8D">
                <w:pPr>
                  <w:pStyle w:val="TableNormal0"/>
                  <w:rPr>
                    <w:rStyle w:val="GeneralAviation"/>
                    <w:color w:val="auto"/>
                  </w:rPr>
                </w:pPr>
                <w:r w:rsidRPr="0090493F">
                  <w:rPr>
                    <w:rStyle w:val="GeneralAviation"/>
                    <w:color w:val="auto"/>
                  </w:rPr>
                  <w:t>State the use of the radio in ATC.</w:t>
                </w:r>
              </w:p>
            </w:tc>
            <w:tc>
              <w:tcPr>
                <w:tcW w:w="184" w:type="pct"/>
                <w:hideMark/>
              </w:tcPr>
              <w:p w14:paraId="5110A2E1" w14:textId="77777777" w:rsidR="001F4A31" w:rsidRPr="0090493F" w:rsidRDefault="00581773" w:rsidP="008C5A8D">
                <w:pPr>
                  <w:pStyle w:val="TableNormal0"/>
                  <w:rPr>
                    <w:rStyle w:val="GeneralAviation"/>
                    <w:color w:val="auto"/>
                  </w:rPr>
                </w:pPr>
                <w:r w:rsidRPr="0090493F">
                  <w:rPr>
                    <w:rStyle w:val="GeneralAviation"/>
                    <w:color w:val="auto"/>
                  </w:rPr>
                  <w:t>1</w:t>
                </w:r>
              </w:p>
            </w:tc>
            <w:tc>
              <w:tcPr>
                <w:tcW w:w="2176" w:type="pct"/>
                <w:hideMark/>
              </w:tcPr>
              <w:p w14:paraId="06456596" w14:textId="77777777" w:rsidR="001F4A31" w:rsidRPr="0090493F" w:rsidRDefault="001F4A31" w:rsidP="008C5A8D">
                <w:pPr>
                  <w:pStyle w:val="TableNormal0"/>
                  <w:rPr>
                    <w:rStyle w:val="GeneralAviation"/>
                    <w:color w:val="auto"/>
                  </w:rPr>
                </w:pPr>
              </w:p>
              <w:p w14:paraId="2F56E8C9" w14:textId="77777777" w:rsidR="001F4A31" w:rsidRPr="0090493F" w:rsidRDefault="001F4A31" w:rsidP="008C5A8D">
                <w:pPr>
                  <w:pStyle w:val="TableNormal0"/>
                  <w:rPr>
                    <w:rStyle w:val="GeneralAviation"/>
                    <w:color w:val="auto"/>
                  </w:rPr>
                </w:pPr>
              </w:p>
            </w:tc>
          </w:tr>
          <w:tr w:rsidR="00090094" w14:paraId="038FD5EA" w14:textId="77777777" w:rsidTr="00C22187">
            <w:trPr>
              <w:gridAfter w:val="1"/>
              <w:wAfter w:w="12" w:type="pct"/>
              <w:trHeight w:val="567"/>
            </w:trPr>
            <w:tc>
              <w:tcPr>
                <w:tcW w:w="538" w:type="pct"/>
                <w:gridSpan w:val="2"/>
                <w:hideMark/>
              </w:tcPr>
              <w:p w14:paraId="44B6E545"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37866102" w14:textId="77777777" w:rsidR="001F4A31" w:rsidRPr="0090493F" w:rsidRDefault="00581773" w:rsidP="008C5A8D">
                <w:pPr>
                  <w:pStyle w:val="TableNormal0"/>
                  <w:rPr>
                    <w:rStyle w:val="GeneralAviation"/>
                    <w:color w:val="auto"/>
                  </w:rPr>
                </w:pPr>
                <w:r w:rsidRPr="0090493F">
                  <w:rPr>
                    <w:rStyle w:val="GeneralAviation"/>
                    <w:color w:val="auto"/>
                  </w:rPr>
                  <w:t xml:space="preserve">3.1.2 </w:t>
                </w:r>
              </w:p>
            </w:tc>
            <w:tc>
              <w:tcPr>
                <w:tcW w:w="2091" w:type="pct"/>
                <w:hideMark/>
              </w:tcPr>
              <w:p w14:paraId="39445481" w14:textId="77777777" w:rsidR="001F4A31" w:rsidRPr="0090493F" w:rsidRDefault="00581773" w:rsidP="008C5A8D">
                <w:pPr>
                  <w:pStyle w:val="TableNormal0"/>
                  <w:rPr>
                    <w:rStyle w:val="GeneralAviation"/>
                    <w:color w:val="auto"/>
                  </w:rPr>
                </w:pPr>
                <w:r w:rsidRPr="0090493F">
                  <w:rPr>
                    <w:rStyle w:val="GeneralAviation"/>
                    <w:color w:val="auto"/>
                  </w:rPr>
                  <w:t>Describe the working principles of a transmitting and receiving system.</w:t>
                </w:r>
              </w:p>
            </w:tc>
            <w:tc>
              <w:tcPr>
                <w:tcW w:w="184" w:type="pct"/>
                <w:hideMark/>
              </w:tcPr>
              <w:p w14:paraId="0D6ABD58"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76" w:type="pct"/>
                <w:hideMark/>
              </w:tcPr>
              <w:p w14:paraId="52EEA2B3" w14:textId="77777777" w:rsidR="001F4A31" w:rsidRPr="0090493F" w:rsidRDefault="001F4A31" w:rsidP="008C5A8D">
                <w:pPr>
                  <w:pStyle w:val="TableNormal0"/>
                  <w:rPr>
                    <w:rStyle w:val="GeneralAviation"/>
                    <w:color w:val="auto"/>
                  </w:rPr>
                </w:pPr>
              </w:p>
              <w:p w14:paraId="27E47CAE" w14:textId="77777777" w:rsidR="001F4A31" w:rsidRPr="0090493F" w:rsidRDefault="001F4A31" w:rsidP="008C5A8D">
                <w:pPr>
                  <w:pStyle w:val="TableNormal0"/>
                  <w:rPr>
                    <w:rStyle w:val="GeneralAviation"/>
                    <w:color w:val="auto"/>
                  </w:rPr>
                </w:pPr>
              </w:p>
            </w:tc>
          </w:tr>
          <w:tr w:rsidR="00090094" w14:paraId="2DAF21BE" w14:textId="77777777" w:rsidTr="00C22187">
            <w:trPr>
              <w:gridAfter w:val="1"/>
              <w:wAfter w:w="12" w:type="pct"/>
              <w:trHeight w:val="567"/>
            </w:trPr>
            <w:tc>
              <w:tcPr>
                <w:tcW w:w="538" w:type="pct"/>
                <w:gridSpan w:val="2"/>
                <w:hideMark/>
              </w:tcPr>
              <w:p w14:paraId="400E160C"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7770B25B" w14:textId="77777777" w:rsidR="001F4A31" w:rsidRPr="0090493F" w:rsidRDefault="00581773" w:rsidP="008C5A8D">
                <w:pPr>
                  <w:pStyle w:val="TableNormal0"/>
                  <w:rPr>
                    <w:rStyle w:val="GeneralAviation"/>
                    <w:color w:val="auto"/>
                  </w:rPr>
                </w:pPr>
                <w:r w:rsidRPr="0090493F">
                  <w:rPr>
                    <w:rStyle w:val="GeneralAviation"/>
                    <w:color w:val="auto"/>
                  </w:rPr>
                  <w:t xml:space="preserve">3.1.3 </w:t>
                </w:r>
              </w:p>
            </w:tc>
            <w:tc>
              <w:tcPr>
                <w:tcW w:w="2091" w:type="pct"/>
                <w:hideMark/>
              </w:tcPr>
              <w:p w14:paraId="397751C2" w14:textId="77777777" w:rsidR="001F4A31" w:rsidRPr="0090493F" w:rsidRDefault="00581773" w:rsidP="008C5A8D">
                <w:pPr>
                  <w:pStyle w:val="TableNormal0"/>
                  <w:rPr>
                    <w:rStyle w:val="GeneralAviation"/>
                    <w:color w:val="auto"/>
                  </w:rPr>
                </w:pPr>
                <w:r w:rsidRPr="0090493F">
                  <w:rPr>
                    <w:rStyle w:val="GeneralAviation"/>
                    <w:color w:val="auto"/>
                  </w:rPr>
                  <w:t>Explain the effect of antenna shadowing on RTF communications.</w:t>
                </w:r>
              </w:p>
            </w:tc>
            <w:tc>
              <w:tcPr>
                <w:tcW w:w="184" w:type="pct"/>
                <w:hideMark/>
              </w:tcPr>
              <w:p w14:paraId="31884D54"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76" w:type="pct"/>
                <w:hideMark/>
              </w:tcPr>
              <w:p w14:paraId="550B5ECA" w14:textId="77777777" w:rsidR="001F4A31" w:rsidRPr="0090493F" w:rsidRDefault="001F4A31" w:rsidP="008C5A8D">
                <w:pPr>
                  <w:pStyle w:val="TableNormal0"/>
                  <w:rPr>
                    <w:rStyle w:val="GeneralAviation"/>
                    <w:color w:val="auto"/>
                  </w:rPr>
                </w:pPr>
              </w:p>
              <w:p w14:paraId="30404BF7" w14:textId="77777777" w:rsidR="001F4A31" w:rsidRPr="0090493F" w:rsidRDefault="001F4A31" w:rsidP="008C5A8D">
                <w:pPr>
                  <w:pStyle w:val="TableNormal0"/>
                  <w:rPr>
                    <w:rStyle w:val="GeneralAviation"/>
                    <w:color w:val="auto"/>
                  </w:rPr>
                </w:pPr>
              </w:p>
            </w:tc>
          </w:tr>
          <w:tr w:rsidR="00090094" w:rsidRPr="0090493F" w14:paraId="60524FF6" w14:textId="77777777" w:rsidTr="00C22187">
            <w:trPr>
              <w:gridAfter w:val="1"/>
              <w:wAfter w:w="12" w:type="pct"/>
              <w:trHeight w:val="21"/>
            </w:trPr>
            <w:tc>
              <w:tcPr>
                <w:tcW w:w="4988" w:type="pct"/>
                <w:gridSpan w:val="5"/>
                <w:hideMark/>
              </w:tcPr>
              <w:p w14:paraId="32AE35CA" w14:textId="77777777" w:rsidR="001F4A31" w:rsidRPr="0090493F" w:rsidRDefault="00581773" w:rsidP="008C5A8D">
                <w:pPr>
                  <w:pStyle w:val="TableHead"/>
                  <w:keepNext/>
                  <w:rPr>
                    <w:rStyle w:val="GeneralAviation"/>
                    <w:color w:val="auto"/>
                  </w:rPr>
                </w:pPr>
                <w:r w:rsidRPr="0090493F">
                  <w:rPr>
                    <w:rStyle w:val="GeneralAviation"/>
                    <w:color w:val="auto"/>
                  </w:rPr>
                  <w:t>Subtopic EQPSB 3.2 — Voice communication between ATS units/positions and others</w:t>
                </w:r>
              </w:p>
            </w:tc>
          </w:tr>
          <w:tr w:rsidR="00090094" w14:paraId="1712DC4C" w14:textId="77777777" w:rsidTr="00C22187">
            <w:trPr>
              <w:trHeight w:val="567"/>
            </w:trPr>
            <w:tc>
              <w:tcPr>
                <w:tcW w:w="538" w:type="pct"/>
                <w:gridSpan w:val="2"/>
                <w:hideMark/>
              </w:tcPr>
              <w:p w14:paraId="50D27871"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35636C5B" w14:textId="77777777" w:rsidR="001F4A31" w:rsidRPr="0090493F" w:rsidRDefault="00581773" w:rsidP="008C5A8D">
                <w:pPr>
                  <w:pStyle w:val="TableNormal0"/>
                  <w:rPr>
                    <w:rStyle w:val="GeneralAviation"/>
                    <w:color w:val="auto"/>
                  </w:rPr>
                </w:pPr>
                <w:r w:rsidRPr="0090493F">
                  <w:rPr>
                    <w:rStyle w:val="GeneralAviation"/>
                    <w:color w:val="auto"/>
                  </w:rPr>
                  <w:t xml:space="preserve">3.2.1 </w:t>
                </w:r>
              </w:p>
            </w:tc>
            <w:tc>
              <w:tcPr>
                <w:tcW w:w="2091" w:type="pct"/>
                <w:hideMark/>
              </w:tcPr>
              <w:p w14:paraId="4240A8B7" w14:textId="77777777" w:rsidR="001F4A31" w:rsidRPr="0090493F" w:rsidRDefault="00581773" w:rsidP="008C5A8D">
                <w:pPr>
                  <w:pStyle w:val="TableNormal0"/>
                  <w:rPr>
                    <w:rStyle w:val="GeneralAviation"/>
                    <w:color w:val="auto"/>
                  </w:rPr>
                </w:pPr>
                <w:r w:rsidRPr="0090493F">
                  <w:rPr>
                    <w:rStyle w:val="GeneralAviation"/>
                    <w:color w:val="auto"/>
                  </w:rPr>
                  <w:t>Describe the use of other voice communications.</w:t>
                </w:r>
              </w:p>
            </w:tc>
            <w:tc>
              <w:tcPr>
                <w:tcW w:w="184" w:type="pct"/>
                <w:hideMark/>
              </w:tcPr>
              <w:p w14:paraId="45953D29"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09582F15" w14:textId="77777777" w:rsidR="001F4A31" w:rsidRPr="0090493F" w:rsidRDefault="00581773" w:rsidP="008C5A8D">
                <w:pPr>
                  <w:pStyle w:val="TableNormal0"/>
                  <w:rPr>
                    <w:rStyle w:val="GeneralAviation"/>
                    <w:i/>
                    <w:iCs/>
                    <w:color w:val="auto"/>
                  </w:rPr>
                </w:pPr>
                <w:r w:rsidRPr="0090493F">
                  <w:rPr>
                    <w:rStyle w:val="GeneralAviation"/>
                    <w:i/>
                    <w:iCs/>
                    <w:color w:val="auto"/>
                  </w:rPr>
                  <w:t>Optional content: telephone, interphone, intercom</w:t>
                </w:r>
              </w:p>
            </w:tc>
          </w:tr>
          <w:tr w:rsidR="00090094" w:rsidRPr="0090493F" w14:paraId="371B9625" w14:textId="77777777" w:rsidTr="00C22187">
            <w:trPr>
              <w:gridAfter w:val="1"/>
              <w:wAfter w:w="12" w:type="pct"/>
              <w:trHeight w:val="21"/>
            </w:trPr>
            <w:tc>
              <w:tcPr>
                <w:tcW w:w="4988" w:type="pct"/>
                <w:gridSpan w:val="5"/>
                <w:hideMark/>
              </w:tcPr>
              <w:p w14:paraId="499A14C5" w14:textId="77777777" w:rsidR="001F4A31" w:rsidRPr="0090493F" w:rsidRDefault="00581773" w:rsidP="008C5A8D">
                <w:pPr>
                  <w:pStyle w:val="TableHead"/>
                  <w:rPr>
                    <w:rStyle w:val="GeneralAviation"/>
                    <w:color w:val="auto"/>
                  </w:rPr>
                </w:pPr>
                <w:r w:rsidRPr="0090493F">
                  <w:rPr>
                    <w:rStyle w:val="GeneralAviation"/>
                    <w:color w:val="auto"/>
                  </w:rPr>
                  <w:t>Subtopic EQPSB 3.3 — Data link communications</w:t>
                </w:r>
              </w:p>
            </w:tc>
          </w:tr>
          <w:tr w:rsidR="00090094" w14:paraId="5CCB1D8C" w14:textId="77777777" w:rsidTr="00C22187">
            <w:trPr>
              <w:trHeight w:val="567"/>
            </w:trPr>
            <w:tc>
              <w:tcPr>
                <w:tcW w:w="538" w:type="pct"/>
                <w:gridSpan w:val="2"/>
                <w:hideMark/>
              </w:tcPr>
              <w:p w14:paraId="385BD558"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36146AE2" w14:textId="77777777" w:rsidR="001F4A31" w:rsidRPr="0090493F" w:rsidRDefault="00581773" w:rsidP="008C5A8D">
                <w:pPr>
                  <w:pStyle w:val="TableNormal0"/>
                  <w:rPr>
                    <w:rStyle w:val="GeneralAviation"/>
                    <w:color w:val="auto"/>
                  </w:rPr>
                </w:pPr>
                <w:r w:rsidRPr="0090493F">
                  <w:rPr>
                    <w:rStyle w:val="GeneralAviation"/>
                    <w:color w:val="auto"/>
                  </w:rPr>
                  <w:t xml:space="preserve">3.3.1 </w:t>
                </w:r>
              </w:p>
            </w:tc>
            <w:tc>
              <w:tcPr>
                <w:tcW w:w="2091" w:type="pct"/>
                <w:hideMark/>
              </w:tcPr>
              <w:p w14:paraId="485538BE" w14:textId="77777777" w:rsidR="001F4A31" w:rsidRPr="0090493F" w:rsidRDefault="00581773" w:rsidP="008C5A8D">
                <w:pPr>
                  <w:pStyle w:val="TableNormal0"/>
                  <w:rPr>
                    <w:rStyle w:val="GeneralAviation"/>
                    <w:color w:val="auto"/>
                  </w:rPr>
                </w:pPr>
                <w:r w:rsidRPr="0090493F">
                  <w:rPr>
                    <w:rStyle w:val="GeneralAviation"/>
                    <w:color w:val="auto"/>
                  </w:rPr>
                  <w:t>Explain the use and benefits of controller pilot data link communications (CPDLC).</w:t>
                </w:r>
              </w:p>
            </w:tc>
            <w:tc>
              <w:tcPr>
                <w:tcW w:w="184" w:type="pct"/>
                <w:hideMark/>
              </w:tcPr>
              <w:p w14:paraId="086EA64C"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17EE59D9" w14:textId="77777777" w:rsidR="001F4A31" w:rsidRPr="0090493F" w:rsidRDefault="001F4A31" w:rsidP="008C5A8D">
                <w:pPr>
                  <w:pStyle w:val="TableNormal0"/>
                  <w:rPr>
                    <w:rStyle w:val="GeneralAviation"/>
                    <w:color w:val="auto"/>
                  </w:rPr>
                </w:pPr>
              </w:p>
              <w:p w14:paraId="2DF9A210" w14:textId="77777777" w:rsidR="001F4A31" w:rsidRPr="0090493F" w:rsidRDefault="001F4A31" w:rsidP="008C5A8D">
                <w:pPr>
                  <w:pStyle w:val="TableNormal0"/>
                  <w:rPr>
                    <w:rStyle w:val="GeneralAviation"/>
                    <w:color w:val="auto"/>
                  </w:rPr>
                </w:pPr>
              </w:p>
            </w:tc>
          </w:tr>
          <w:tr w:rsidR="00090094" w14:paraId="6D668291" w14:textId="77777777" w:rsidTr="00C22187">
            <w:trPr>
              <w:trHeight w:val="567"/>
            </w:trPr>
            <w:tc>
              <w:tcPr>
                <w:tcW w:w="538" w:type="pct"/>
                <w:gridSpan w:val="2"/>
              </w:tcPr>
              <w:p w14:paraId="7739669D" w14:textId="77777777" w:rsidR="001F4A31" w:rsidRPr="0090493F" w:rsidRDefault="00581773" w:rsidP="001F4A31">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70227E4F" w14:textId="77777777" w:rsidR="001F4A31" w:rsidRPr="0090493F" w:rsidRDefault="00581773" w:rsidP="001F4A31">
                <w:pPr>
                  <w:pStyle w:val="TableNormal0"/>
                  <w:rPr>
                    <w:rStyle w:val="GeneralAviation"/>
                    <w:color w:val="auto"/>
                  </w:rPr>
                </w:pPr>
                <w:r w:rsidRPr="0090493F">
                  <w:rPr>
                    <w:rStyle w:val="GeneralAviation"/>
                    <w:color w:val="auto"/>
                  </w:rPr>
                  <w:t>3.3.2</w:t>
                </w:r>
              </w:p>
            </w:tc>
            <w:tc>
              <w:tcPr>
                <w:tcW w:w="2091" w:type="pct"/>
              </w:tcPr>
              <w:p w14:paraId="76547E7A" w14:textId="77777777" w:rsidR="001F4A31" w:rsidRDefault="00581773" w:rsidP="008C5A8D">
                <w:pPr>
                  <w:pStyle w:val="TableNormal0"/>
                  <w:rPr>
                    <w:rStyle w:val="GeneralAviation"/>
                    <w:color w:val="auto"/>
                  </w:rPr>
                </w:pPr>
                <w:r w:rsidRPr="0090493F">
                  <w:rPr>
                    <w:rStyle w:val="GeneralAviation"/>
                    <w:color w:val="auto"/>
                  </w:rPr>
                  <w:t>Explain the use and benefits of aircraft communications addressing and reporting system (ACARS).</w:t>
                </w:r>
              </w:p>
              <w:p w14:paraId="2285102C" w14:textId="77777777" w:rsidR="00C22187" w:rsidRPr="0090493F" w:rsidRDefault="00C22187" w:rsidP="008C5A8D">
                <w:pPr>
                  <w:pStyle w:val="TableNormal0"/>
                  <w:rPr>
                    <w:rStyle w:val="GeneralAviation"/>
                    <w:color w:val="auto"/>
                  </w:rPr>
                </w:pPr>
              </w:p>
            </w:tc>
            <w:tc>
              <w:tcPr>
                <w:tcW w:w="184" w:type="pct"/>
              </w:tcPr>
              <w:p w14:paraId="65CA3994"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tcPr>
              <w:p w14:paraId="1A0FDB8D" w14:textId="77777777" w:rsidR="001F4A31" w:rsidRPr="0090493F" w:rsidRDefault="001F4A31" w:rsidP="008C5A8D">
                <w:pPr>
                  <w:pStyle w:val="TableNormal0"/>
                  <w:rPr>
                    <w:rStyle w:val="GeneralAviation"/>
                    <w:color w:val="auto"/>
                  </w:rPr>
                </w:pPr>
              </w:p>
            </w:tc>
          </w:tr>
          <w:tr w:rsidR="00090094" w:rsidRPr="0090493F" w14:paraId="2DB36685" w14:textId="77777777" w:rsidTr="00C22187">
            <w:trPr>
              <w:gridAfter w:val="1"/>
              <w:wAfter w:w="12" w:type="pct"/>
              <w:trHeight w:val="21"/>
            </w:trPr>
            <w:tc>
              <w:tcPr>
                <w:tcW w:w="4988" w:type="pct"/>
                <w:gridSpan w:val="5"/>
                <w:hideMark/>
              </w:tcPr>
              <w:p w14:paraId="10ABE66C" w14:textId="77777777" w:rsidR="001F4A31" w:rsidRPr="0090493F" w:rsidRDefault="00581773" w:rsidP="008C5A8D">
                <w:pPr>
                  <w:pStyle w:val="TableHead"/>
                  <w:rPr>
                    <w:rStyle w:val="GeneralAviation"/>
                    <w:color w:val="auto"/>
                  </w:rPr>
                </w:pPr>
                <w:r w:rsidRPr="0090493F">
                  <w:rPr>
                    <w:rStyle w:val="GeneralAviation"/>
                    <w:color w:val="auto"/>
                  </w:rPr>
                  <w:lastRenderedPageBreak/>
                  <w:t>Subtopic EQPSB 3.4 — Airline communications</w:t>
                </w:r>
              </w:p>
            </w:tc>
          </w:tr>
          <w:tr w:rsidR="00090094" w14:paraId="1A1CB8CC" w14:textId="77777777" w:rsidTr="00C22187">
            <w:trPr>
              <w:trHeight w:val="567"/>
            </w:trPr>
            <w:tc>
              <w:tcPr>
                <w:tcW w:w="538" w:type="pct"/>
                <w:gridSpan w:val="2"/>
                <w:hideMark/>
              </w:tcPr>
              <w:p w14:paraId="5670D960"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425028A4" w14:textId="77777777" w:rsidR="001F4A31" w:rsidRPr="0090493F" w:rsidRDefault="00581773" w:rsidP="008C5A8D">
                <w:pPr>
                  <w:pStyle w:val="TableNormal0"/>
                  <w:rPr>
                    <w:rStyle w:val="GeneralAviation"/>
                    <w:color w:val="auto"/>
                  </w:rPr>
                </w:pPr>
                <w:r w:rsidRPr="0090493F">
                  <w:rPr>
                    <w:rStyle w:val="GeneralAviation"/>
                    <w:color w:val="auto"/>
                  </w:rPr>
                  <w:t xml:space="preserve">3.4.1 </w:t>
                </w:r>
              </w:p>
            </w:tc>
            <w:tc>
              <w:tcPr>
                <w:tcW w:w="2091" w:type="pct"/>
                <w:hideMark/>
              </w:tcPr>
              <w:p w14:paraId="18340395" w14:textId="77777777" w:rsidR="001F4A31" w:rsidRPr="0090493F" w:rsidRDefault="00581773" w:rsidP="008C5A8D">
                <w:pPr>
                  <w:pStyle w:val="TableNormal0"/>
                  <w:rPr>
                    <w:rStyle w:val="GeneralAviation"/>
                    <w:color w:val="auto"/>
                  </w:rPr>
                </w:pPr>
                <w:r w:rsidRPr="0090493F">
                  <w:rPr>
                    <w:rStyle w:val="GeneralAviation"/>
                    <w:color w:val="auto"/>
                  </w:rPr>
                  <w:t>State the use of SELCAL.</w:t>
                </w:r>
              </w:p>
            </w:tc>
            <w:tc>
              <w:tcPr>
                <w:tcW w:w="184" w:type="pct"/>
                <w:hideMark/>
              </w:tcPr>
              <w:p w14:paraId="1E7A231A" w14:textId="77777777" w:rsidR="001F4A31" w:rsidRPr="0090493F" w:rsidRDefault="00581773" w:rsidP="008C5A8D">
                <w:pPr>
                  <w:pStyle w:val="TableNormal0"/>
                  <w:rPr>
                    <w:rStyle w:val="GeneralAviation"/>
                    <w:color w:val="auto"/>
                  </w:rPr>
                </w:pPr>
                <w:r w:rsidRPr="0090493F">
                  <w:rPr>
                    <w:rStyle w:val="GeneralAviation"/>
                    <w:color w:val="auto"/>
                  </w:rPr>
                  <w:t>1</w:t>
                </w:r>
              </w:p>
            </w:tc>
            <w:tc>
              <w:tcPr>
                <w:tcW w:w="2188" w:type="pct"/>
                <w:gridSpan w:val="2"/>
                <w:hideMark/>
              </w:tcPr>
              <w:p w14:paraId="4EA16A38" w14:textId="77777777" w:rsidR="001F4A31" w:rsidRPr="0090493F" w:rsidRDefault="001F4A31" w:rsidP="008C5A8D">
                <w:pPr>
                  <w:pStyle w:val="TableNormal0"/>
                  <w:rPr>
                    <w:rStyle w:val="GeneralAviation"/>
                    <w:color w:val="auto"/>
                  </w:rPr>
                </w:pPr>
              </w:p>
              <w:p w14:paraId="2174D504" w14:textId="77777777" w:rsidR="001F4A31" w:rsidRPr="0090493F" w:rsidRDefault="001F4A31" w:rsidP="008C5A8D">
                <w:pPr>
                  <w:pStyle w:val="TableNormal0"/>
                  <w:rPr>
                    <w:rStyle w:val="GeneralAviation"/>
                    <w:color w:val="auto"/>
                  </w:rPr>
                </w:pPr>
              </w:p>
            </w:tc>
          </w:tr>
          <w:tr w:rsidR="00090094" w14:paraId="6335CCE3" w14:textId="77777777" w:rsidTr="00C22187">
            <w:trPr>
              <w:gridAfter w:val="1"/>
              <w:wAfter w:w="12" w:type="pct"/>
              <w:trHeight w:val="21"/>
            </w:trPr>
            <w:tc>
              <w:tcPr>
                <w:tcW w:w="4988" w:type="pct"/>
                <w:gridSpan w:val="5"/>
              </w:tcPr>
              <w:p w14:paraId="5AEA2261" w14:textId="77777777" w:rsidR="00F93332" w:rsidRPr="00CE3C10" w:rsidRDefault="00581773" w:rsidP="00CE3C10">
                <w:pPr>
                  <w:pStyle w:val="TableCentered"/>
                  <w:rPr>
                    <w:rStyle w:val="Bold"/>
                  </w:rPr>
                </w:pPr>
                <w:r w:rsidRPr="00CE3C10">
                  <w:rPr>
                    <w:rStyle w:val="Bold"/>
                    <w:b w:val="0"/>
                  </w:rPr>
                  <w:t>TOPIC EQPSB 4 — INTRODUCTION TO SURVEILLANCE</w:t>
                </w:r>
              </w:p>
            </w:tc>
          </w:tr>
          <w:tr w:rsidR="00090094" w14:paraId="41930C82" w14:textId="77777777" w:rsidTr="00C22187">
            <w:trPr>
              <w:gridAfter w:val="1"/>
              <w:wAfter w:w="12" w:type="pct"/>
              <w:trHeight w:val="21"/>
            </w:trPr>
            <w:tc>
              <w:tcPr>
                <w:tcW w:w="4988" w:type="pct"/>
                <w:gridSpan w:val="5"/>
                <w:hideMark/>
              </w:tcPr>
              <w:p w14:paraId="2201FEA7" w14:textId="77777777" w:rsidR="00F93332" w:rsidRPr="00667041" w:rsidRDefault="00581773" w:rsidP="00CE3C10">
                <w:pPr>
                  <w:pStyle w:val="TableHead"/>
                </w:pPr>
                <w:r w:rsidRPr="00667041">
                  <w:t>Subtopic EQPSB 4.1 — Surveillance concept in ATS</w:t>
                </w:r>
              </w:p>
            </w:tc>
          </w:tr>
          <w:tr w:rsidR="00090094" w14:paraId="78A50FC0" w14:textId="77777777" w:rsidTr="00C22187">
            <w:trPr>
              <w:trHeight w:val="567"/>
            </w:trPr>
            <w:tc>
              <w:tcPr>
                <w:tcW w:w="538" w:type="pct"/>
                <w:gridSpan w:val="2"/>
                <w:hideMark/>
              </w:tcPr>
              <w:p w14:paraId="4153A7C6" w14:textId="77777777" w:rsidR="00F93332" w:rsidRPr="00667041" w:rsidRDefault="00581773" w:rsidP="0035296D">
                <w:pPr>
                  <w:pStyle w:val="TableNormal0"/>
                </w:pPr>
                <w:r w:rsidRPr="00667041">
                  <w:t>BASIC</w:t>
                </w:r>
                <w:r w:rsidRPr="00667041">
                  <w:br/>
                  <w:t>EQPSB</w:t>
                </w:r>
              </w:p>
              <w:p w14:paraId="41583AE2" w14:textId="77777777" w:rsidR="00F93332" w:rsidRPr="00667041" w:rsidRDefault="00581773" w:rsidP="0035296D">
                <w:pPr>
                  <w:pStyle w:val="TableNormal0"/>
                </w:pPr>
                <w:r w:rsidRPr="00667041">
                  <w:t xml:space="preserve">4.1.1 </w:t>
                </w:r>
              </w:p>
            </w:tc>
            <w:tc>
              <w:tcPr>
                <w:tcW w:w="2091" w:type="pct"/>
                <w:hideMark/>
              </w:tcPr>
              <w:p w14:paraId="70D7D5C7" w14:textId="77777777" w:rsidR="00F93332" w:rsidRPr="00667041" w:rsidRDefault="00581773" w:rsidP="0035296D">
                <w:pPr>
                  <w:pStyle w:val="TableNormal0"/>
                </w:pPr>
                <w:r w:rsidRPr="00667041">
                  <w:t>Describe the concept of surveillance for the provision of ATS.</w:t>
                </w:r>
              </w:p>
            </w:tc>
            <w:tc>
              <w:tcPr>
                <w:tcW w:w="184" w:type="pct"/>
                <w:hideMark/>
              </w:tcPr>
              <w:p w14:paraId="23311FCB" w14:textId="77777777" w:rsidR="00F93332" w:rsidRPr="00667041" w:rsidRDefault="00581773" w:rsidP="0035296D">
                <w:pPr>
                  <w:pStyle w:val="TableNormal0"/>
                </w:pPr>
                <w:r w:rsidRPr="00667041">
                  <w:t>2</w:t>
                </w:r>
              </w:p>
            </w:tc>
            <w:tc>
              <w:tcPr>
                <w:tcW w:w="2188" w:type="pct"/>
                <w:gridSpan w:val="2"/>
                <w:hideMark/>
              </w:tcPr>
              <w:p w14:paraId="2E9D62D3" w14:textId="77777777" w:rsidR="00F93332" w:rsidRPr="00667041" w:rsidRDefault="00F93332" w:rsidP="0035296D">
                <w:pPr>
                  <w:pStyle w:val="TableNormal0"/>
                </w:pPr>
              </w:p>
              <w:p w14:paraId="66E4F558" w14:textId="77777777" w:rsidR="00F93332" w:rsidRPr="00667041" w:rsidRDefault="00F93332" w:rsidP="0035296D">
                <w:pPr>
                  <w:pStyle w:val="TableNormal0"/>
                </w:pPr>
              </w:p>
            </w:tc>
          </w:tr>
          <w:tr w:rsidR="00090094" w14:paraId="71FD292F" w14:textId="77777777" w:rsidTr="00C22187">
            <w:trPr>
              <w:trHeight w:val="21"/>
            </w:trPr>
            <w:tc>
              <w:tcPr>
                <w:tcW w:w="5000" w:type="pct"/>
                <w:gridSpan w:val="6"/>
              </w:tcPr>
              <w:p w14:paraId="6F5A3055" w14:textId="77777777" w:rsidR="001F4A31" w:rsidRPr="00704B42" w:rsidRDefault="00581773" w:rsidP="008C5A8D">
                <w:pPr>
                  <w:pStyle w:val="TableCentered"/>
                  <w:rPr>
                    <w:rStyle w:val="GeneralAviation"/>
                  </w:rPr>
                </w:pPr>
                <w:r w:rsidRPr="00704B42">
                  <w:t>TOPIC EQPSB 5 — RADAR</w:t>
                </w:r>
              </w:p>
            </w:tc>
          </w:tr>
          <w:tr w:rsidR="00090094" w14:paraId="6545D0FE" w14:textId="77777777" w:rsidTr="00C22187">
            <w:trPr>
              <w:trHeight w:val="21"/>
            </w:trPr>
            <w:tc>
              <w:tcPr>
                <w:tcW w:w="5000" w:type="pct"/>
                <w:gridSpan w:val="6"/>
                <w:hideMark/>
              </w:tcPr>
              <w:p w14:paraId="1821D71A" w14:textId="77777777" w:rsidR="001F4A31" w:rsidRPr="0090493F" w:rsidRDefault="00581773" w:rsidP="008C5A8D">
                <w:pPr>
                  <w:pStyle w:val="TableHead"/>
                  <w:rPr>
                    <w:rStyle w:val="GeneralAviation"/>
                    <w:color w:val="auto"/>
                  </w:rPr>
                </w:pPr>
                <w:r w:rsidRPr="0090493F">
                  <w:rPr>
                    <w:rStyle w:val="GeneralAviation"/>
                    <w:color w:val="auto"/>
                  </w:rPr>
                  <w:t>Subtopic EQPSB 5.1 — Principles of radar</w:t>
                </w:r>
              </w:p>
            </w:tc>
          </w:tr>
          <w:tr w:rsidR="00090094" w14:paraId="46E0965F" w14:textId="77777777" w:rsidTr="00C22187">
            <w:trPr>
              <w:trHeight w:val="567"/>
            </w:trPr>
            <w:tc>
              <w:tcPr>
                <w:tcW w:w="531" w:type="pct"/>
                <w:hideMark/>
              </w:tcPr>
              <w:p w14:paraId="426F843A"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4B308ABF" w14:textId="77777777" w:rsidR="001F4A31" w:rsidRPr="0090493F" w:rsidRDefault="00581773" w:rsidP="008C5A8D">
                <w:pPr>
                  <w:pStyle w:val="TableNormal0"/>
                  <w:rPr>
                    <w:rStyle w:val="GeneralAviation"/>
                    <w:color w:val="auto"/>
                  </w:rPr>
                </w:pPr>
                <w:r w:rsidRPr="0090493F">
                  <w:rPr>
                    <w:rStyle w:val="GeneralAviation"/>
                    <w:color w:val="auto"/>
                  </w:rPr>
                  <w:t xml:space="preserve">5.1.1 </w:t>
                </w:r>
              </w:p>
            </w:tc>
            <w:tc>
              <w:tcPr>
                <w:tcW w:w="2097" w:type="pct"/>
                <w:gridSpan w:val="2"/>
                <w:hideMark/>
              </w:tcPr>
              <w:p w14:paraId="2047ADE3" w14:textId="77777777" w:rsidR="001F4A31" w:rsidRPr="0090493F" w:rsidRDefault="00581773" w:rsidP="008C5A8D">
                <w:pPr>
                  <w:pStyle w:val="TableNormal0"/>
                  <w:rPr>
                    <w:rStyle w:val="GeneralAviation"/>
                    <w:color w:val="auto"/>
                  </w:rPr>
                </w:pPr>
                <w:r w:rsidRPr="0090493F">
                  <w:rPr>
                    <w:rStyle w:val="GeneralAviation"/>
                    <w:color w:val="auto"/>
                  </w:rPr>
                  <w:t>State the principles of radar.</w:t>
                </w:r>
              </w:p>
            </w:tc>
            <w:tc>
              <w:tcPr>
                <w:tcW w:w="184" w:type="pct"/>
                <w:hideMark/>
              </w:tcPr>
              <w:p w14:paraId="78E69189" w14:textId="77777777" w:rsidR="001F4A31" w:rsidRPr="0090493F" w:rsidRDefault="00581773" w:rsidP="008C5A8D">
                <w:pPr>
                  <w:pStyle w:val="TableNormal0"/>
                  <w:rPr>
                    <w:rStyle w:val="GeneralAviation"/>
                    <w:color w:val="auto"/>
                  </w:rPr>
                </w:pPr>
                <w:r w:rsidRPr="0090493F">
                  <w:rPr>
                    <w:rStyle w:val="GeneralAviation"/>
                    <w:color w:val="auto"/>
                  </w:rPr>
                  <w:t>1</w:t>
                </w:r>
              </w:p>
            </w:tc>
            <w:tc>
              <w:tcPr>
                <w:tcW w:w="2188" w:type="pct"/>
                <w:gridSpan w:val="2"/>
                <w:hideMark/>
              </w:tcPr>
              <w:p w14:paraId="406A3E30" w14:textId="77777777" w:rsidR="001F4A31" w:rsidRPr="0090493F" w:rsidRDefault="001F4A31" w:rsidP="008C5A8D">
                <w:pPr>
                  <w:pStyle w:val="TableNormal0"/>
                  <w:rPr>
                    <w:rStyle w:val="GeneralAviation"/>
                    <w:color w:val="auto"/>
                  </w:rPr>
                </w:pPr>
              </w:p>
            </w:tc>
          </w:tr>
          <w:tr w:rsidR="00090094" w14:paraId="4D30F2AF" w14:textId="77777777" w:rsidTr="00C22187">
            <w:trPr>
              <w:trHeight w:val="567"/>
            </w:trPr>
            <w:tc>
              <w:tcPr>
                <w:tcW w:w="531" w:type="pct"/>
                <w:hideMark/>
              </w:tcPr>
              <w:p w14:paraId="30F599AC"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5915292F" w14:textId="77777777" w:rsidR="001F4A31" w:rsidRPr="0090493F" w:rsidRDefault="00581773" w:rsidP="008C5A8D">
                <w:pPr>
                  <w:pStyle w:val="TableNormal0"/>
                  <w:rPr>
                    <w:rStyle w:val="GeneralAviation"/>
                    <w:color w:val="auto"/>
                  </w:rPr>
                </w:pPr>
                <w:r w:rsidRPr="0090493F">
                  <w:rPr>
                    <w:rStyle w:val="GeneralAviation"/>
                    <w:color w:val="auto"/>
                  </w:rPr>
                  <w:t xml:space="preserve">5.1.2 </w:t>
                </w:r>
              </w:p>
            </w:tc>
            <w:tc>
              <w:tcPr>
                <w:tcW w:w="2097" w:type="pct"/>
                <w:gridSpan w:val="2"/>
                <w:hideMark/>
              </w:tcPr>
              <w:p w14:paraId="1BD9D7C7" w14:textId="77777777" w:rsidR="001F4A31" w:rsidRPr="0090493F" w:rsidRDefault="00581773" w:rsidP="008C5A8D">
                <w:pPr>
                  <w:pStyle w:val="TableNormal0"/>
                  <w:rPr>
                    <w:rStyle w:val="GeneralAviation"/>
                    <w:color w:val="auto"/>
                  </w:rPr>
                </w:pPr>
                <w:r w:rsidRPr="0090493F">
                  <w:rPr>
                    <w:rStyle w:val="GeneralAviation"/>
                    <w:color w:val="auto"/>
                  </w:rPr>
                  <w:t>Recognise the characteristics of radar wavelengths.</w:t>
                </w:r>
              </w:p>
            </w:tc>
            <w:tc>
              <w:tcPr>
                <w:tcW w:w="184" w:type="pct"/>
                <w:hideMark/>
              </w:tcPr>
              <w:p w14:paraId="0F37AFC2" w14:textId="77777777" w:rsidR="001F4A31" w:rsidRPr="0090493F" w:rsidRDefault="00581773" w:rsidP="008C5A8D">
                <w:pPr>
                  <w:pStyle w:val="TableNormal0"/>
                  <w:rPr>
                    <w:rStyle w:val="GeneralAviation"/>
                    <w:color w:val="auto"/>
                  </w:rPr>
                </w:pPr>
                <w:r w:rsidRPr="0090493F">
                  <w:rPr>
                    <w:rStyle w:val="GeneralAviation"/>
                    <w:color w:val="auto"/>
                  </w:rPr>
                  <w:t>1</w:t>
                </w:r>
              </w:p>
            </w:tc>
            <w:tc>
              <w:tcPr>
                <w:tcW w:w="2188" w:type="pct"/>
                <w:gridSpan w:val="2"/>
                <w:hideMark/>
              </w:tcPr>
              <w:p w14:paraId="665E5D5F" w14:textId="77777777" w:rsidR="001F4A31" w:rsidRPr="0090493F" w:rsidRDefault="001F4A31" w:rsidP="008C5A8D">
                <w:pPr>
                  <w:pStyle w:val="TableNormal0"/>
                  <w:rPr>
                    <w:rStyle w:val="GeneralAviation"/>
                    <w:color w:val="auto"/>
                  </w:rPr>
                </w:pPr>
              </w:p>
            </w:tc>
          </w:tr>
          <w:tr w:rsidR="00090094" w14:paraId="37BD9FE3" w14:textId="77777777" w:rsidTr="00C22187">
            <w:trPr>
              <w:trHeight w:val="567"/>
            </w:trPr>
            <w:tc>
              <w:tcPr>
                <w:tcW w:w="531" w:type="pct"/>
                <w:hideMark/>
              </w:tcPr>
              <w:p w14:paraId="69DAF000"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0F361455" w14:textId="77777777" w:rsidR="001F4A31" w:rsidRPr="0090493F" w:rsidRDefault="00581773" w:rsidP="008C5A8D">
                <w:pPr>
                  <w:pStyle w:val="TableNormal0"/>
                  <w:rPr>
                    <w:rStyle w:val="GeneralAviation"/>
                    <w:color w:val="auto"/>
                  </w:rPr>
                </w:pPr>
                <w:r w:rsidRPr="0090493F">
                  <w:rPr>
                    <w:rStyle w:val="GeneralAviation"/>
                    <w:color w:val="auto"/>
                  </w:rPr>
                  <w:t xml:space="preserve">5.1.3 </w:t>
                </w:r>
              </w:p>
            </w:tc>
            <w:tc>
              <w:tcPr>
                <w:tcW w:w="2097" w:type="pct"/>
                <w:gridSpan w:val="2"/>
                <w:hideMark/>
              </w:tcPr>
              <w:p w14:paraId="28B6BCAC" w14:textId="77777777" w:rsidR="001F4A31" w:rsidRPr="0090493F" w:rsidRDefault="00581773" w:rsidP="008C5A8D">
                <w:pPr>
                  <w:pStyle w:val="TableNormal0"/>
                  <w:rPr>
                    <w:rStyle w:val="GeneralAviation"/>
                    <w:color w:val="auto"/>
                  </w:rPr>
                </w:pPr>
                <w:r w:rsidRPr="0090493F">
                  <w:rPr>
                    <w:rStyle w:val="GeneralAviation"/>
                    <w:color w:val="auto"/>
                  </w:rPr>
                  <w:t>Recognise the use, characteristics and limitations of different radar types.</w:t>
                </w:r>
              </w:p>
            </w:tc>
            <w:tc>
              <w:tcPr>
                <w:tcW w:w="184" w:type="pct"/>
                <w:hideMark/>
              </w:tcPr>
              <w:p w14:paraId="0570EA61" w14:textId="77777777" w:rsidR="001F4A31" w:rsidRPr="0090493F" w:rsidRDefault="00581773" w:rsidP="008C5A8D">
                <w:pPr>
                  <w:pStyle w:val="TableNormal0"/>
                  <w:rPr>
                    <w:rStyle w:val="GeneralAviation"/>
                    <w:color w:val="auto"/>
                  </w:rPr>
                </w:pPr>
                <w:r w:rsidRPr="0090493F">
                  <w:rPr>
                    <w:rStyle w:val="GeneralAviation"/>
                    <w:color w:val="auto"/>
                  </w:rPr>
                  <w:t>1</w:t>
                </w:r>
              </w:p>
            </w:tc>
            <w:tc>
              <w:tcPr>
                <w:tcW w:w="2188" w:type="pct"/>
                <w:gridSpan w:val="2"/>
                <w:hideMark/>
              </w:tcPr>
              <w:p w14:paraId="57DC412F" w14:textId="77777777" w:rsidR="001F4A31" w:rsidRPr="0090493F" w:rsidRDefault="00581773" w:rsidP="008C5A8D">
                <w:pPr>
                  <w:pStyle w:val="TableNormal0"/>
                  <w:rPr>
                    <w:rStyle w:val="GeneralAviation"/>
                    <w:i/>
                    <w:iCs/>
                    <w:color w:val="auto"/>
                  </w:rPr>
                </w:pPr>
                <w:r w:rsidRPr="0090493F">
                  <w:rPr>
                    <w:rStyle w:val="GeneralAviation"/>
                    <w:i/>
                    <w:iCs/>
                    <w:color w:val="auto"/>
                  </w:rPr>
                  <w:t>Optional content: frequency bands, long</w:t>
                </w:r>
                <w:r w:rsidR="00704B42" w:rsidRPr="0090493F">
                  <w:rPr>
                    <w:rStyle w:val="GeneralAviation"/>
                    <w:i/>
                    <w:iCs/>
                    <w:color w:val="auto"/>
                  </w:rPr>
                  <w:t xml:space="preserve">- </w:t>
                </w:r>
                <w:r w:rsidRPr="0090493F">
                  <w:rPr>
                    <w:rStyle w:val="GeneralAviation"/>
                    <w:i/>
                    <w:iCs/>
                    <w:color w:val="auto"/>
                  </w:rPr>
                  <w:t>and short-range radar, weather radar, high-resolution radar</w:t>
                </w:r>
              </w:p>
            </w:tc>
          </w:tr>
          <w:tr w:rsidR="00090094" w14:paraId="5024C3DD" w14:textId="77777777" w:rsidTr="00C22187">
            <w:trPr>
              <w:trHeight w:val="56"/>
            </w:trPr>
            <w:tc>
              <w:tcPr>
                <w:tcW w:w="5000" w:type="pct"/>
                <w:gridSpan w:val="6"/>
                <w:hideMark/>
              </w:tcPr>
              <w:p w14:paraId="00AB8BF4" w14:textId="77777777" w:rsidR="001F4A31" w:rsidRPr="0090493F" w:rsidRDefault="00581773" w:rsidP="008C5A8D">
                <w:pPr>
                  <w:pStyle w:val="TableHead"/>
                  <w:rPr>
                    <w:rStyle w:val="GeneralAviation"/>
                    <w:color w:val="auto"/>
                  </w:rPr>
                </w:pPr>
                <w:r w:rsidRPr="0090493F">
                  <w:rPr>
                    <w:rStyle w:val="GeneralAviation"/>
                    <w:color w:val="auto"/>
                  </w:rPr>
                  <w:t>Subtopic EQPSB 5.2 — Primary radar</w:t>
                </w:r>
              </w:p>
            </w:tc>
          </w:tr>
          <w:tr w:rsidR="00090094" w14:paraId="697E6EEA" w14:textId="77777777" w:rsidTr="00C22187">
            <w:trPr>
              <w:trHeight w:val="567"/>
            </w:trPr>
            <w:tc>
              <w:tcPr>
                <w:tcW w:w="531" w:type="pct"/>
                <w:hideMark/>
              </w:tcPr>
              <w:p w14:paraId="2D7AE648"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5EE113CC" w14:textId="77777777" w:rsidR="001F4A31" w:rsidRPr="0090493F" w:rsidRDefault="00581773" w:rsidP="008C5A8D">
                <w:pPr>
                  <w:pStyle w:val="TableNormal0"/>
                  <w:rPr>
                    <w:rStyle w:val="GeneralAviation"/>
                    <w:color w:val="auto"/>
                  </w:rPr>
                </w:pPr>
                <w:r w:rsidRPr="0090493F">
                  <w:rPr>
                    <w:rStyle w:val="GeneralAviation"/>
                    <w:color w:val="auto"/>
                  </w:rPr>
                  <w:t xml:space="preserve">5.2.1 </w:t>
                </w:r>
              </w:p>
            </w:tc>
            <w:tc>
              <w:tcPr>
                <w:tcW w:w="2097" w:type="pct"/>
                <w:gridSpan w:val="2"/>
                <w:hideMark/>
              </w:tcPr>
              <w:p w14:paraId="7BC1696C" w14:textId="77777777" w:rsidR="001F4A31" w:rsidRPr="0090493F" w:rsidRDefault="00581773" w:rsidP="008C5A8D">
                <w:pPr>
                  <w:pStyle w:val="TableNormal0"/>
                  <w:rPr>
                    <w:rStyle w:val="GeneralAviation"/>
                    <w:color w:val="auto"/>
                  </w:rPr>
                </w:pPr>
                <w:r w:rsidRPr="0090493F">
                  <w:rPr>
                    <w:rStyle w:val="GeneralAviation"/>
                    <w:color w:val="auto"/>
                  </w:rPr>
                  <w:t>Explain the working principles of PSR.</w:t>
                </w:r>
              </w:p>
            </w:tc>
            <w:tc>
              <w:tcPr>
                <w:tcW w:w="184" w:type="pct"/>
                <w:hideMark/>
              </w:tcPr>
              <w:p w14:paraId="45F65F27"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17AD2C05" w14:textId="77777777" w:rsidR="001F4A31" w:rsidRPr="0090493F" w:rsidRDefault="001F4A31" w:rsidP="008C5A8D">
                <w:pPr>
                  <w:pStyle w:val="TableNormal0"/>
                  <w:rPr>
                    <w:rStyle w:val="GeneralAviation"/>
                    <w:color w:val="auto"/>
                  </w:rPr>
                </w:pPr>
              </w:p>
            </w:tc>
          </w:tr>
          <w:tr w:rsidR="00090094" w14:paraId="5AD93C4E" w14:textId="77777777" w:rsidTr="00C22187">
            <w:trPr>
              <w:trHeight w:val="21"/>
            </w:trPr>
            <w:tc>
              <w:tcPr>
                <w:tcW w:w="5000" w:type="pct"/>
                <w:gridSpan w:val="6"/>
                <w:hideMark/>
              </w:tcPr>
              <w:p w14:paraId="32720291" w14:textId="77777777" w:rsidR="001F4A31" w:rsidRPr="0090493F" w:rsidRDefault="00581773" w:rsidP="008C5A8D">
                <w:pPr>
                  <w:pStyle w:val="TableHead"/>
                  <w:rPr>
                    <w:rStyle w:val="GeneralAviation"/>
                    <w:color w:val="auto"/>
                  </w:rPr>
                </w:pPr>
                <w:r w:rsidRPr="0090493F">
                  <w:rPr>
                    <w:rStyle w:val="GeneralAviation"/>
                    <w:color w:val="auto"/>
                  </w:rPr>
                  <w:t>Subtopic EQPSB 5.3 — Secondary radar</w:t>
                </w:r>
              </w:p>
            </w:tc>
          </w:tr>
          <w:tr w:rsidR="00090094" w14:paraId="40B88D9A" w14:textId="77777777" w:rsidTr="00C22187">
            <w:trPr>
              <w:trHeight w:val="567"/>
            </w:trPr>
            <w:tc>
              <w:tcPr>
                <w:tcW w:w="531" w:type="pct"/>
                <w:hideMark/>
              </w:tcPr>
              <w:p w14:paraId="5AEB6F0D"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15102316" w14:textId="77777777" w:rsidR="001F4A31" w:rsidRPr="0090493F" w:rsidRDefault="00581773" w:rsidP="008C5A8D">
                <w:pPr>
                  <w:pStyle w:val="TableNormal0"/>
                  <w:rPr>
                    <w:rStyle w:val="GeneralAviation"/>
                    <w:color w:val="auto"/>
                  </w:rPr>
                </w:pPr>
                <w:r w:rsidRPr="0090493F">
                  <w:rPr>
                    <w:rStyle w:val="GeneralAviation"/>
                    <w:color w:val="auto"/>
                  </w:rPr>
                  <w:t xml:space="preserve">5.3.1 </w:t>
                </w:r>
              </w:p>
            </w:tc>
            <w:tc>
              <w:tcPr>
                <w:tcW w:w="2097" w:type="pct"/>
                <w:gridSpan w:val="2"/>
                <w:hideMark/>
              </w:tcPr>
              <w:p w14:paraId="271EC2E8" w14:textId="77777777" w:rsidR="001F4A31" w:rsidRPr="0090493F" w:rsidRDefault="00581773" w:rsidP="008C5A8D">
                <w:pPr>
                  <w:pStyle w:val="TableNormal0"/>
                  <w:rPr>
                    <w:rStyle w:val="GeneralAviation"/>
                    <w:color w:val="auto"/>
                  </w:rPr>
                </w:pPr>
                <w:r w:rsidRPr="0090493F">
                  <w:rPr>
                    <w:rStyle w:val="GeneralAviation"/>
                    <w:color w:val="auto"/>
                  </w:rPr>
                  <w:t>Explain the working principles of SSR.</w:t>
                </w:r>
              </w:p>
            </w:tc>
            <w:tc>
              <w:tcPr>
                <w:tcW w:w="184" w:type="pct"/>
                <w:hideMark/>
              </w:tcPr>
              <w:p w14:paraId="622815CC"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36D912F2" w14:textId="77777777" w:rsidR="001F4A31" w:rsidRPr="0090493F" w:rsidRDefault="00581773" w:rsidP="00A016E8">
                <w:pPr>
                  <w:pStyle w:val="EssentialTraining"/>
                  <w:rPr>
                    <w:rStyle w:val="GeneralAviation"/>
                    <w:color w:val="auto"/>
                  </w:rPr>
                </w:pPr>
                <w:r w:rsidRPr="0090493F">
                  <w:rPr>
                    <w:rStyle w:val="GeneralAviation"/>
                    <w:color w:val="auto"/>
                  </w:rPr>
                  <w:t>Mode A, Mode C</w:t>
                </w:r>
                <w:r w:rsidR="00704B42" w:rsidRPr="0090493F">
                  <w:rPr>
                    <w:rStyle w:val="GeneralAviation"/>
                    <w:color w:val="auto"/>
                  </w:rPr>
                  <w:t>, Mode S</w:t>
                </w:r>
              </w:p>
            </w:tc>
          </w:tr>
          <w:tr w:rsidR="00090094" w14:paraId="6C94409E" w14:textId="77777777" w:rsidTr="00C22187">
            <w:trPr>
              <w:trHeight w:val="567"/>
            </w:trPr>
            <w:tc>
              <w:tcPr>
                <w:tcW w:w="531" w:type="pct"/>
                <w:hideMark/>
              </w:tcPr>
              <w:p w14:paraId="031D35ED"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12AA6492" w14:textId="77777777" w:rsidR="001F4A31" w:rsidRPr="0090493F" w:rsidRDefault="00581773" w:rsidP="008C5A8D">
                <w:pPr>
                  <w:pStyle w:val="TableNormal0"/>
                  <w:rPr>
                    <w:rStyle w:val="GeneralAviation"/>
                    <w:color w:val="auto"/>
                  </w:rPr>
                </w:pPr>
                <w:r w:rsidRPr="0090493F">
                  <w:rPr>
                    <w:rStyle w:val="GeneralAviation"/>
                    <w:color w:val="auto"/>
                  </w:rPr>
                  <w:t xml:space="preserve">5.3.2 </w:t>
                </w:r>
              </w:p>
            </w:tc>
            <w:tc>
              <w:tcPr>
                <w:tcW w:w="2097" w:type="pct"/>
                <w:gridSpan w:val="2"/>
                <w:hideMark/>
              </w:tcPr>
              <w:p w14:paraId="2DE0F39C" w14:textId="77777777" w:rsidR="001F4A31" w:rsidRPr="0090493F" w:rsidRDefault="00581773" w:rsidP="008C5A8D">
                <w:pPr>
                  <w:pStyle w:val="TableNormal0"/>
                  <w:rPr>
                    <w:rStyle w:val="GeneralAviation"/>
                    <w:color w:val="auto"/>
                  </w:rPr>
                </w:pPr>
                <w:r w:rsidRPr="0090493F">
                  <w:rPr>
                    <w:rStyle w:val="GeneralAviation"/>
                    <w:color w:val="auto"/>
                  </w:rPr>
                  <w:t>Explain SSR code management</w:t>
                </w:r>
              </w:p>
            </w:tc>
            <w:tc>
              <w:tcPr>
                <w:tcW w:w="184" w:type="pct"/>
                <w:hideMark/>
              </w:tcPr>
              <w:p w14:paraId="29EE657D"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39B840A1" w14:textId="77777777" w:rsidR="001F4A31" w:rsidRPr="0090493F" w:rsidRDefault="00581773" w:rsidP="00A016E8">
                <w:pPr>
                  <w:pStyle w:val="EssentialTraining"/>
                  <w:rPr>
                    <w:rStyle w:val="GeneralAviation"/>
                    <w:color w:val="auto"/>
                  </w:rPr>
                </w:pPr>
                <w:r w:rsidRPr="0090493F">
                  <w:rPr>
                    <w:rStyle w:val="GeneralAviation"/>
                    <w:color w:val="auto"/>
                  </w:rPr>
                  <w:t xml:space="preserve">Discrete, non-discrete codes, special codes </w:t>
                </w:r>
              </w:p>
            </w:tc>
          </w:tr>
          <w:tr w:rsidR="00090094" w14:paraId="72418B5C" w14:textId="77777777" w:rsidTr="00C22187">
            <w:trPr>
              <w:trHeight w:val="567"/>
            </w:trPr>
            <w:tc>
              <w:tcPr>
                <w:tcW w:w="531" w:type="pct"/>
                <w:hideMark/>
              </w:tcPr>
              <w:p w14:paraId="0E7FEF54"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5D0D1BCB" w14:textId="77777777" w:rsidR="001F4A31" w:rsidRPr="0090493F" w:rsidRDefault="00581773" w:rsidP="008C5A8D">
                <w:pPr>
                  <w:pStyle w:val="TableNormal0"/>
                  <w:rPr>
                    <w:rStyle w:val="GeneralAviation"/>
                    <w:color w:val="auto"/>
                  </w:rPr>
                </w:pPr>
                <w:r w:rsidRPr="0090493F">
                  <w:rPr>
                    <w:rStyle w:val="GeneralAviation"/>
                    <w:color w:val="auto"/>
                  </w:rPr>
                  <w:t xml:space="preserve">5.3.3 </w:t>
                </w:r>
              </w:p>
            </w:tc>
            <w:tc>
              <w:tcPr>
                <w:tcW w:w="2097" w:type="pct"/>
                <w:gridSpan w:val="2"/>
                <w:hideMark/>
              </w:tcPr>
              <w:p w14:paraId="5AF01003" w14:textId="77777777" w:rsidR="001F4A31" w:rsidRDefault="00581773" w:rsidP="008C5A8D">
                <w:pPr>
                  <w:pStyle w:val="TableNormal0"/>
                  <w:rPr>
                    <w:rStyle w:val="GeneralAviation"/>
                    <w:color w:val="auto"/>
                  </w:rPr>
                </w:pPr>
                <w:r w:rsidRPr="0090493F">
                  <w:rPr>
                    <w:rStyle w:val="GeneralAviation"/>
                    <w:color w:val="auto"/>
                  </w:rPr>
                  <w:t>Explain the effect of antenna shadowing on SSR operation.</w:t>
                </w:r>
              </w:p>
              <w:p w14:paraId="46A3380E" w14:textId="77777777" w:rsidR="0090493F" w:rsidRDefault="0090493F" w:rsidP="008C5A8D">
                <w:pPr>
                  <w:pStyle w:val="TableNormal0"/>
                  <w:rPr>
                    <w:rStyle w:val="GeneralAviation"/>
                    <w:color w:val="auto"/>
                  </w:rPr>
                </w:pPr>
              </w:p>
              <w:p w14:paraId="7EAA3950" w14:textId="77777777" w:rsidR="0090493F" w:rsidRDefault="0090493F" w:rsidP="008C5A8D">
                <w:pPr>
                  <w:pStyle w:val="TableNormal0"/>
                  <w:rPr>
                    <w:rStyle w:val="GeneralAviation"/>
                    <w:color w:val="auto"/>
                  </w:rPr>
                </w:pPr>
              </w:p>
              <w:p w14:paraId="6365B629" w14:textId="77777777" w:rsidR="0090493F" w:rsidRPr="0090493F" w:rsidRDefault="0090493F" w:rsidP="008C5A8D">
                <w:pPr>
                  <w:pStyle w:val="TableNormal0"/>
                  <w:rPr>
                    <w:rStyle w:val="GeneralAviation"/>
                    <w:color w:val="auto"/>
                  </w:rPr>
                </w:pPr>
              </w:p>
            </w:tc>
            <w:tc>
              <w:tcPr>
                <w:tcW w:w="184" w:type="pct"/>
                <w:hideMark/>
              </w:tcPr>
              <w:p w14:paraId="500A25B9"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30561A73" w14:textId="77777777" w:rsidR="001F4A31" w:rsidRPr="0090493F" w:rsidRDefault="001F4A31" w:rsidP="008C5A8D">
                <w:pPr>
                  <w:pStyle w:val="TableNormal0"/>
                  <w:rPr>
                    <w:rStyle w:val="GeneralAviation"/>
                    <w:color w:val="auto"/>
                  </w:rPr>
                </w:pPr>
              </w:p>
            </w:tc>
          </w:tr>
          <w:tr w:rsidR="00090094" w14:paraId="3B0A5C76" w14:textId="77777777" w:rsidTr="00C22187">
            <w:trPr>
              <w:trHeight w:val="21"/>
            </w:trPr>
            <w:tc>
              <w:tcPr>
                <w:tcW w:w="5000" w:type="pct"/>
                <w:gridSpan w:val="6"/>
                <w:hideMark/>
              </w:tcPr>
              <w:p w14:paraId="578C439A" w14:textId="77777777" w:rsidR="001F4A31" w:rsidRPr="0090493F" w:rsidRDefault="00581773" w:rsidP="008C5A8D">
                <w:pPr>
                  <w:pStyle w:val="TableHead"/>
                  <w:rPr>
                    <w:rStyle w:val="GeneralAviation"/>
                    <w:color w:val="auto"/>
                  </w:rPr>
                </w:pPr>
                <w:r w:rsidRPr="0090493F">
                  <w:rPr>
                    <w:rStyle w:val="GeneralAviation"/>
                    <w:color w:val="auto"/>
                  </w:rPr>
                  <w:t>Subtopic EQPSB 5.4 — Use of radars</w:t>
                </w:r>
              </w:p>
            </w:tc>
          </w:tr>
          <w:tr w:rsidR="00090094" w14:paraId="19E10C57" w14:textId="77777777" w:rsidTr="00C22187">
            <w:trPr>
              <w:trHeight w:val="567"/>
            </w:trPr>
            <w:tc>
              <w:tcPr>
                <w:tcW w:w="531" w:type="pct"/>
                <w:hideMark/>
              </w:tcPr>
              <w:p w14:paraId="1789FBD4"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238EA924" w14:textId="77777777" w:rsidR="001F4A31" w:rsidRPr="0090493F" w:rsidRDefault="00581773" w:rsidP="008C5A8D">
                <w:pPr>
                  <w:pStyle w:val="TableNormal0"/>
                  <w:rPr>
                    <w:rStyle w:val="GeneralAviation"/>
                    <w:color w:val="auto"/>
                  </w:rPr>
                </w:pPr>
                <w:r w:rsidRPr="0090493F">
                  <w:rPr>
                    <w:rStyle w:val="GeneralAviation"/>
                    <w:color w:val="auto"/>
                  </w:rPr>
                  <w:t xml:space="preserve">5.4.1 </w:t>
                </w:r>
              </w:p>
            </w:tc>
            <w:tc>
              <w:tcPr>
                <w:tcW w:w="2097" w:type="pct"/>
                <w:gridSpan w:val="2"/>
                <w:hideMark/>
              </w:tcPr>
              <w:p w14:paraId="32FB9B9A" w14:textId="77777777" w:rsidR="001F4A31" w:rsidRPr="0090493F" w:rsidRDefault="00581773" w:rsidP="008C5A8D">
                <w:pPr>
                  <w:pStyle w:val="TableNormal0"/>
                  <w:rPr>
                    <w:rStyle w:val="GeneralAviation"/>
                    <w:color w:val="auto"/>
                  </w:rPr>
                </w:pPr>
                <w:r w:rsidRPr="0090493F">
                  <w:rPr>
                    <w:rStyle w:val="GeneralAviation"/>
                    <w:color w:val="auto"/>
                  </w:rPr>
                  <w:t xml:space="preserve">Explain the use of PSR/SSR in </w:t>
                </w:r>
                <w:r w:rsidR="00704B42" w:rsidRPr="0090493F">
                  <w:rPr>
                    <w:rStyle w:val="GeneralAviation"/>
                    <w:color w:val="auto"/>
                  </w:rPr>
                  <w:t>area, approach and aerodrome control.</w:t>
                </w:r>
              </w:p>
            </w:tc>
            <w:tc>
              <w:tcPr>
                <w:tcW w:w="184" w:type="pct"/>
                <w:hideMark/>
              </w:tcPr>
              <w:p w14:paraId="798D2E65"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3839D586" w14:textId="77777777" w:rsidR="001F4A31" w:rsidRPr="0090493F" w:rsidRDefault="00581773" w:rsidP="00A016E8">
                <w:pPr>
                  <w:pStyle w:val="EssentialTraining"/>
                  <w:rPr>
                    <w:rStyle w:val="GeneralAviation"/>
                    <w:color w:val="auto"/>
                  </w:rPr>
                </w:pPr>
                <w:r w:rsidRPr="0090493F">
                  <w:rPr>
                    <w:rStyle w:val="GeneralAviation"/>
                    <w:color w:val="auto"/>
                  </w:rPr>
                  <w:t>Mode A, Mode C, Mode S, SMR</w:t>
                </w:r>
              </w:p>
              <w:p w14:paraId="1DC140D6" w14:textId="77777777" w:rsidR="00704B42" w:rsidRPr="0090493F" w:rsidRDefault="00581773" w:rsidP="00704B42">
                <w:pPr>
                  <w:pStyle w:val="TableNormal0"/>
                  <w:rPr>
                    <w:rStyle w:val="GeneralAviation"/>
                    <w:i/>
                    <w:iCs/>
                    <w:color w:val="auto"/>
                  </w:rPr>
                </w:pPr>
                <w:r w:rsidRPr="0090493F">
                  <w:rPr>
                    <w:rStyle w:val="GeneralAviation"/>
                    <w:i/>
                    <w:iCs/>
                    <w:color w:val="auto"/>
                  </w:rPr>
                  <w:t>Optional content: DFTI</w:t>
                </w:r>
              </w:p>
            </w:tc>
          </w:tr>
          <w:tr w:rsidR="00090094" w14:paraId="58D30EB1" w14:textId="77777777" w:rsidTr="00C22187">
            <w:trPr>
              <w:trHeight w:val="567"/>
            </w:trPr>
            <w:tc>
              <w:tcPr>
                <w:tcW w:w="531" w:type="pct"/>
                <w:hideMark/>
              </w:tcPr>
              <w:p w14:paraId="69A31ABA" w14:textId="77777777" w:rsidR="001F4A31" w:rsidRPr="0090493F" w:rsidRDefault="00581773" w:rsidP="008C5A8D">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31454975" w14:textId="77777777" w:rsidR="001F4A31" w:rsidRPr="0090493F" w:rsidRDefault="00581773" w:rsidP="008C5A8D">
                <w:pPr>
                  <w:pStyle w:val="TableNormal0"/>
                  <w:rPr>
                    <w:rStyle w:val="GeneralAviation"/>
                    <w:color w:val="auto"/>
                  </w:rPr>
                </w:pPr>
                <w:r w:rsidRPr="0090493F">
                  <w:rPr>
                    <w:rStyle w:val="GeneralAviation"/>
                    <w:color w:val="auto"/>
                  </w:rPr>
                  <w:t xml:space="preserve">5.4.2 </w:t>
                </w:r>
              </w:p>
            </w:tc>
            <w:tc>
              <w:tcPr>
                <w:tcW w:w="2097" w:type="pct"/>
                <w:gridSpan w:val="2"/>
                <w:hideMark/>
              </w:tcPr>
              <w:p w14:paraId="4A1FD8F5" w14:textId="77777777" w:rsidR="001F4A31" w:rsidRPr="0090493F" w:rsidRDefault="00581773" w:rsidP="008C5A8D">
                <w:pPr>
                  <w:pStyle w:val="TableNormal0"/>
                  <w:rPr>
                    <w:rStyle w:val="GeneralAviation"/>
                    <w:color w:val="auto"/>
                  </w:rPr>
                </w:pPr>
                <w:r w:rsidRPr="0090493F">
                  <w:rPr>
                    <w:rStyle w:val="GeneralAviation"/>
                    <w:color w:val="auto"/>
                  </w:rPr>
                  <w:t>Explain the advantages and disadvantages of PSR/SSR.</w:t>
                </w:r>
              </w:p>
            </w:tc>
            <w:tc>
              <w:tcPr>
                <w:tcW w:w="184" w:type="pct"/>
                <w:hideMark/>
              </w:tcPr>
              <w:p w14:paraId="42D30579" w14:textId="77777777" w:rsidR="001F4A31" w:rsidRPr="0090493F" w:rsidRDefault="00581773" w:rsidP="008C5A8D">
                <w:pPr>
                  <w:pStyle w:val="TableNormal0"/>
                  <w:rPr>
                    <w:rStyle w:val="GeneralAviation"/>
                    <w:color w:val="auto"/>
                  </w:rPr>
                </w:pPr>
                <w:r w:rsidRPr="0090493F">
                  <w:rPr>
                    <w:rStyle w:val="GeneralAviation"/>
                    <w:color w:val="auto"/>
                  </w:rPr>
                  <w:t>2</w:t>
                </w:r>
              </w:p>
            </w:tc>
            <w:tc>
              <w:tcPr>
                <w:tcW w:w="2188" w:type="pct"/>
                <w:gridSpan w:val="2"/>
                <w:hideMark/>
              </w:tcPr>
              <w:p w14:paraId="3485BDF6" w14:textId="77777777" w:rsidR="001F4A31" w:rsidRPr="0090493F" w:rsidRDefault="001F4A31" w:rsidP="008C5A8D">
                <w:pPr>
                  <w:pStyle w:val="TableNormal0"/>
                  <w:rPr>
                    <w:rStyle w:val="GeneralAviation"/>
                    <w:color w:val="auto"/>
                  </w:rPr>
                </w:pPr>
              </w:p>
              <w:p w14:paraId="09D55964" w14:textId="77777777" w:rsidR="001F4A31" w:rsidRPr="0090493F" w:rsidRDefault="001F4A31" w:rsidP="008C5A8D">
                <w:pPr>
                  <w:pStyle w:val="TableNormal0"/>
                  <w:rPr>
                    <w:rStyle w:val="GeneralAviation"/>
                    <w:color w:val="auto"/>
                  </w:rPr>
                </w:pPr>
              </w:p>
            </w:tc>
          </w:tr>
          <w:tr w:rsidR="00090094" w14:paraId="5610022F" w14:textId="77777777" w:rsidTr="00C22187">
            <w:trPr>
              <w:trHeight w:val="21"/>
            </w:trPr>
            <w:tc>
              <w:tcPr>
                <w:tcW w:w="5000" w:type="pct"/>
                <w:gridSpan w:val="6"/>
              </w:tcPr>
              <w:p w14:paraId="33E79370" w14:textId="77777777" w:rsidR="00704B42" w:rsidRPr="00704B42" w:rsidRDefault="00581773" w:rsidP="008C4EC4">
                <w:pPr>
                  <w:pStyle w:val="TableCentered"/>
                  <w:rPr>
                    <w:rStyle w:val="GeneralAviation"/>
                  </w:rPr>
                </w:pPr>
                <w:r w:rsidRPr="00704B42">
                  <w:t>TOPIC EQPSB 6 — AUTOMATIC DEPENDENT SURVEILLANCE</w:t>
                </w:r>
              </w:p>
            </w:tc>
          </w:tr>
          <w:tr w:rsidR="00090094" w14:paraId="47392996" w14:textId="77777777" w:rsidTr="00C22187">
            <w:trPr>
              <w:trHeight w:val="21"/>
            </w:trPr>
            <w:tc>
              <w:tcPr>
                <w:tcW w:w="5000" w:type="pct"/>
                <w:gridSpan w:val="6"/>
                <w:hideMark/>
              </w:tcPr>
              <w:p w14:paraId="3F309E64" w14:textId="77777777" w:rsidR="00704B42" w:rsidRPr="0090493F" w:rsidRDefault="00581773" w:rsidP="008C4EC4">
                <w:pPr>
                  <w:pStyle w:val="TableHead"/>
                  <w:rPr>
                    <w:rStyle w:val="GeneralAviation"/>
                    <w:color w:val="auto"/>
                  </w:rPr>
                </w:pPr>
                <w:r w:rsidRPr="0090493F">
                  <w:rPr>
                    <w:rStyle w:val="GeneralAviation"/>
                    <w:color w:val="auto"/>
                  </w:rPr>
                  <w:t>Subtopic EQPSB 6.1 — Principles of automatic dependent surveillance (ADS)</w:t>
                </w:r>
              </w:p>
            </w:tc>
          </w:tr>
          <w:tr w:rsidR="00090094" w14:paraId="6ED60257" w14:textId="77777777" w:rsidTr="00C22187">
            <w:trPr>
              <w:trHeight w:val="567"/>
            </w:trPr>
            <w:tc>
              <w:tcPr>
                <w:tcW w:w="531" w:type="pct"/>
                <w:hideMark/>
              </w:tcPr>
              <w:p w14:paraId="76FD2F5D"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6A0EF4C0" w14:textId="77777777" w:rsidR="00704B42" w:rsidRPr="0090493F" w:rsidRDefault="00581773" w:rsidP="008C4EC4">
                <w:pPr>
                  <w:pStyle w:val="TableNormal0"/>
                  <w:rPr>
                    <w:rStyle w:val="GeneralAviation"/>
                    <w:color w:val="auto"/>
                  </w:rPr>
                </w:pPr>
                <w:r w:rsidRPr="0090493F">
                  <w:rPr>
                    <w:rStyle w:val="GeneralAviation"/>
                    <w:color w:val="auto"/>
                  </w:rPr>
                  <w:t xml:space="preserve">6.1.1 </w:t>
                </w:r>
              </w:p>
            </w:tc>
            <w:tc>
              <w:tcPr>
                <w:tcW w:w="2097" w:type="pct"/>
                <w:gridSpan w:val="2"/>
                <w:hideMark/>
              </w:tcPr>
              <w:p w14:paraId="5AD04E3A" w14:textId="77777777" w:rsidR="00704B42" w:rsidRPr="0090493F" w:rsidRDefault="00581773" w:rsidP="008C4EC4">
                <w:pPr>
                  <w:pStyle w:val="TableNormal0"/>
                  <w:rPr>
                    <w:rStyle w:val="GeneralAviation"/>
                    <w:color w:val="auto"/>
                  </w:rPr>
                </w:pPr>
                <w:r w:rsidRPr="0090493F">
                  <w:rPr>
                    <w:rStyle w:val="GeneralAviation"/>
                    <w:color w:val="auto"/>
                  </w:rPr>
                  <w:t>State the different applications of ADS.</w:t>
                </w:r>
              </w:p>
            </w:tc>
            <w:tc>
              <w:tcPr>
                <w:tcW w:w="184" w:type="pct"/>
                <w:hideMark/>
              </w:tcPr>
              <w:p w14:paraId="0455F72B" w14:textId="77777777" w:rsidR="00704B42" w:rsidRPr="0090493F" w:rsidRDefault="00581773" w:rsidP="008C4EC4">
                <w:pPr>
                  <w:pStyle w:val="TableNormal0"/>
                  <w:rPr>
                    <w:rStyle w:val="GeneralAviation"/>
                    <w:color w:val="auto"/>
                  </w:rPr>
                </w:pPr>
                <w:r w:rsidRPr="0090493F">
                  <w:rPr>
                    <w:rStyle w:val="GeneralAviation"/>
                    <w:color w:val="auto"/>
                  </w:rPr>
                  <w:t>1</w:t>
                </w:r>
              </w:p>
            </w:tc>
            <w:tc>
              <w:tcPr>
                <w:tcW w:w="2188" w:type="pct"/>
                <w:gridSpan w:val="2"/>
                <w:hideMark/>
              </w:tcPr>
              <w:p w14:paraId="70F7D5E7" w14:textId="77777777" w:rsidR="00704B42" w:rsidRPr="0090493F" w:rsidRDefault="00581773" w:rsidP="00A016E8">
                <w:pPr>
                  <w:pStyle w:val="EssentialTraining"/>
                  <w:rPr>
                    <w:rStyle w:val="GeneralAviation"/>
                    <w:color w:val="auto"/>
                  </w:rPr>
                </w:pPr>
                <w:r w:rsidRPr="0090493F">
                  <w:rPr>
                    <w:rStyle w:val="GeneralAviation"/>
                    <w:color w:val="auto"/>
                  </w:rPr>
                  <w:t>ADS-B, ADS-C</w:t>
                </w:r>
              </w:p>
            </w:tc>
          </w:tr>
          <w:tr w:rsidR="00090094" w14:paraId="6106C618" w14:textId="77777777" w:rsidTr="00C22187">
            <w:trPr>
              <w:trHeight w:val="567"/>
            </w:trPr>
            <w:tc>
              <w:tcPr>
                <w:tcW w:w="531" w:type="pct"/>
                <w:hideMark/>
              </w:tcPr>
              <w:p w14:paraId="2324B486" w14:textId="77777777" w:rsidR="00704B42" w:rsidRPr="0090493F" w:rsidRDefault="00581773" w:rsidP="008C4EC4">
                <w:pPr>
                  <w:pStyle w:val="TableNormal0"/>
                  <w:rPr>
                    <w:rStyle w:val="GeneralAviation"/>
                    <w:color w:val="auto"/>
                  </w:rPr>
                </w:pPr>
                <w:r w:rsidRPr="0090493F">
                  <w:rPr>
                    <w:rStyle w:val="GeneralAviation"/>
                    <w:color w:val="auto"/>
                  </w:rPr>
                  <w:lastRenderedPageBreak/>
                  <w:t>BASIC</w:t>
                </w:r>
                <w:r w:rsidRPr="0090493F">
                  <w:rPr>
                    <w:rStyle w:val="GeneralAviation"/>
                    <w:color w:val="auto"/>
                  </w:rPr>
                  <w:br/>
                  <w:t>EQPSB</w:t>
                </w:r>
              </w:p>
              <w:p w14:paraId="522E4854" w14:textId="77777777" w:rsidR="00704B42" w:rsidRPr="0090493F" w:rsidRDefault="00581773" w:rsidP="008C4EC4">
                <w:pPr>
                  <w:pStyle w:val="TableNormal0"/>
                  <w:rPr>
                    <w:rStyle w:val="GeneralAviation"/>
                    <w:color w:val="auto"/>
                  </w:rPr>
                </w:pPr>
                <w:r w:rsidRPr="0090493F">
                  <w:rPr>
                    <w:rStyle w:val="GeneralAviation"/>
                    <w:color w:val="auto"/>
                  </w:rPr>
                  <w:t xml:space="preserve">6.1.2 </w:t>
                </w:r>
              </w:p>
            </w:tc>
            <w:tc>
              <w:tcPr>
                <w:tcW w:w="2097" w:type="pct"/>
                <w:gridSpan w:val="2"/>
                <w:hideMark/>
              </w:tcPr>
              <w:p w14:paraId="54999B93" w14:textId="77777777" w:rsidR="00704B42" w:rsidRPr="0090493F" w:rsidRDefault="00581773" w:rsidP="008C4EC4">
                <w:pPr>
                  <w:pStyle w:val="TableNormal0"/>
                  <w:rPr>
                    <w:rStyle w:val="GeneralAviation"/>
                    <w:color w:val="auto"/>
                  </w:rPr>
                </w:pPr>
                <w:r w:rsidRPr="0090493F">
                  <w:rPr>
                    <w:rStyle w:val="GeneralAviation"/>
                    <w:color w:val="auto"/>
                  </w:rPr>
                  <w:t>Explain the working principles of ADS.</w:t>
                </w:r>
              </w:p>
            </w:tc>
            <w:tc>
              <w:tcPr>
                <w:tcW w:w="184" w:type="pct"/>
                <w:hideMark/>
              </w:tcPr>
              <w:p w14:paraId="23F2472C"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20A124A0" w14:textId="77777777" w:rsidR="00704B42" w:rsidRPr="0090493F" w:rsidRDefault="00704B42" w:rsidP="008C4EC4">
                <w:pPr>
                  <w:pStyle w:val="TableNormal0"/>
                  <w:rPr>
                    <w:rStyle w:val="GeneralAviation"/>
                    <w:color w:val="auto"/>
                  </w:rPr>
                </w:pPr>
              </w:p>
            </w:tc>
          </w:tr>
          <w:tr w:rsidR="00090094" w14:paraId="4D78123A" w14:textId="77777777" w:rsidTr="00C22187">
            <w:trPr>
              <w:trHeight w:val="21"/>
            </w:trPr>
            <w:tc>
              <w:tcPr>
                <w:tcW w:w="5000" w:type="pct"/>
                <w:gridSpan w:val="6"/>
                <w:hideMark/>
              </w:tcPr>
              <w:p w14:paraId="5BEA7ADB" w14:textId="77777777" w:rsidR="00704B42" w:rsidRPr="0090493F" w:rsidRDefault="00581773" w:rsidP="008C4EC4">
                <w:pPr>
                  <w:pStyle w:val="TableHead"/>
                  <w:rPr>
                    <w:rStyle w:val="GeneralAviation"/>
                    <w:color w:val="auto"/>
                  </w:rPr>
                </w:pPr>
                <w:r w:rsidRPr="0090493F">
                  <w:rPr>
                    <w:rStyle w:val="GeneralAviation"/>
                    <w:color w:val="auto"/>
                  </w:rPr>
                  <w:t>Subtopic EQPSB 6.2 — Use of automatic dependent surveillance (ADS)</w:t>
                </w:r>
              </w:p>
            </w:tc>
          </w:tr>
          <w:tr w:rsidR="00090094" w14:paraId="50F45225" w14:textId="77777777" w:rsidTr="00C22187">
            <w:trPr>
              <w:trHeight w:val="567"/>
            </w:trPr>
            <w:tc>
              <w:tcPr>
                <w:tcW w:w="531" w:type="pct"/>
                <w:hideMark/>
              </w:tcPr>
              <w:p w14:paraId="12601FC7"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0CAFCD91" w14:textId="77777777" w:rsidR="00704B42" w:rsidRPr="0090493F" w:rsidRDefault="00581773" w:rsidP="008C4EC4">
                <w:pPr>
                  <w:pStyle w:val="TableNormal0"/>
                  <w:rPr>
                    <w:rStyle w:val="GeneralAviation"/>
                    <w:color w:val="auto"/>
                  </w:rPr>
                </w:pPr>
                <w:r w:rsidRPr="0090493F">
                  <w:rPr>
                    <w:rStyle w:val="GeneralAviation"/>
                    <w:color w:val="auto"/>
                  </w:rPr>
                  <w:t xml:space="preserve">6.2.1 </w:t>
                </w:r>
              </w:p>
            </w:tc>
            <w:tc>
              <w:tcPr>
                <w:tcW w:w="2097" w:type="pct"/>
                <w:gridSpan w:val="2"/>
                <w:hideMark/>
              </w:tcPr>
              <w:p w14:paraId="4F6DF6F6" w14:textId="77777777" w:rsidR="00704B42" w:rsidRPr="0090493F" w:rsidRDefault="00581773" w:rsidP="008C4EC4">
                <w:pPr>
                  <w:pStyle w:val="TableNormal0"/>
                  <w:rPr>
                    <w:rStyle w:val="GeneralAviation"/>
                    <w:color w:val="auto"/>
                  </w:rPr>
                </w:pPr>
                <w:r w:rsidRPr="0090493F">
                  <w:rPr>
                    <w:rStyle w:val="GeneralAviation"/>
                    <w:color w:val="auto"/>
                  </w:rPr>
                  <w:t>Describe the use of ADS in ATC.</w:t>
                </w:r>
              </w:p>
            </w:tc>
            <w:tc>
              <w:tcPr>
                <w:tcW w:w="184" w:type="pct"/>
                <w:hideMark/>
              </w:tcPr>
              <w:p w14:paraId="48A8198D"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73E91C6C" w14:textId="77777777" w:rsidR="00704B42" w:rsidRPr="0090493F" w:rsidRDefault="00581773" w:rsidP="00F93332">
                <w:pPr>
                  <w:pStyle w:val="EssentialTraining"/>
                  <w:rPr>
                    <w:rStyle w:val="GeneralAviation"/>
                    <w:color w:val="auto"/>
                  </w:rPr>
                </w:pPr>
                <w:r w:rsidRPr="0090493F">
                  <w:rPr>
                    <w:rStyle w:val="GeneralAviation"/>
                    <w:color w:val="auto"/>
                  </w:rPr>
                  <w:t>Area, approach, aerodrome, ICAO Doc 4444</w:t>
                </w:r>
              </w:p>
            </w:tc>
          </w:tr>
          <w:tr w:rsidR="00090094" w14:paraId="09842604" w14:textId="77777777" w:rsidTr="00C22187">
            <w:trPr>
              <w:trHeight w:val="567"/>
            </w:trPr>
            <w:tc>
              <w:tcPr>
                <w:tcW w:w="531" w:type="pct"/>
                <w:hideMark/>
              </w:tcPr>
              <w:p w14:paraId="48003978"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4BA99D3D" w14:textId="77777777" w:rsidR="00704B42" w:rsidRPr="0090493F" w:rsidRDefault="00581773" w:rsidP="008C4EC4">
                <w:pPr>
                  <w:pStyle w:val="TableNormal0"/>
                  <w:rPr>
                    <w:rStyle w:val="GeneralAviation"/>
                    <w:color w:val="auto"/>
                  </w:rPr>
                </w:pPr>
                <w:r w:rsidRPr="0090493F">
                  <w:rPr>
                    <w:rStyle w:val="GeneralAviation"/>
                    <w:color w:val="auto"/>
                  </w:rPr>
                  <w:t xml:space="preserve">6.2.2 </w:t>
                </w:r>
              </w:p>
            </w:tc>
            <w:tc>
              <w:tcPr>
                <w:tcW w:w="2097" w:type="pct"/>
                <w:gridSpan w:val="2"/>
                <w:hideMark/>
              </w:tcPr>
              <w:p w14:paraId="45021589" w14:textId="77777777" w:rsidR="00704B42" w:rsidRPr="0090493F" w:rsidRDefault="00581773" w:rsidP="008C4EC4">
                <w:pPr>
                  <w:pStyle w:val="TableNormal0"/>
                  <w:rPr>
                    <w:rStyle w:val="GeneralAviation"/>
                    <w:color w:val="auto"/>
                  </w:rPr>
                </w:pPr>
                <w:r w:rsidRPr="0090493F">
                  <w:rPr>
                    <w:rStyle w:val="GeneralAviation"/>
                    <w:color w:val="auto"/>
                  </w:rPr>
                  <w:t>Explain the limitations of ADS.</w:t>
                </w:r>
              </w:p>
            </w:tc>
            <w:tc>
              <w:tcPr>
                <w:tcW w:w="184" w:type="pct"/>
                <w:hideMark/>
              </w:tcPr>
              <w:p w14:paraId="7C010394"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4DF34AA9" w14:textId="77777777" w:rsidR="00704B42" w:rsidRPr="0090493F" w:rsidRDefault="00581773" w:rsidP="00F93332">
                <w:pPr>
                  <w:pStyle w:val="EssentialTraining"/>
                  <w:rPr>
                    <w:rStyle w:val="GeneralAviation"/>
                    <w:color w:val="auto"/>
                  </w:rPr>
                </w:pPr>
                <w:r w:rsidRPr="0090493F">
                  <w:rPr>
                    <w:rStyle w:val="GeneralAviation"/>
                    <w:color w:val="auto"/>
                  </w:rPr>
                  <w:t>Dependency on GNSS, dependency on airborne equipment</w:t>
                </w:r>
              </w:p>
            </w:tc>
          </w:tr>
          <w:tr w:rsidR="00090094" w14:paraId="4B258DBF" w14:textId="77777777" w:rsidTr="00C22187">
            <w:trPr>
              <w:trHeight w:val="21"/>
            </w:trPr>
            <w:tc>
              <w:tcPr>
                <w:tcW w:w="5000" w:type="pct"/>
                <w:gridSpan w:val="6"/>
              </w:tcPr>
              <w:p w14:paraId="2DB31B28" w14:textId="77777777" w:rsidR="00704B42" w:rsidRPr="00704B42" w:rsidRDefault="00581773" w:rsidP="008C4EC4">
                <w:pPr>
                  <w:pStyle w:val="TableCentered"/>
                  <w:rPr>
                    <w:rStyle w:val="GeneralAviation"/>
                  </w:rPr>
                </w:pPr>
                <w:r w:rsidRPr="00704B42">
                  <w:t>TOPIC EQPSB 7 — MULTILATERATION</w:t>
                </w:r>
              </w:p>
            </w:tc>
          </w:tr>
          <w:tr w:rsidR="00090094" w14:paraId="0BC5A2DC" w14:textId="77777777" w:rsidTr="00C22187">
            <w:trPr>
              <w:trHeight w:val="21"/>
            </w:trPr>
            <w:tc>
              <w:tcPr>
                <w:tcW w:w="5000" w:type="pct"/>
                <w:gridSpan w:val="6"/>
                <w:hideMark/>
              </w:tcPr>
              <w:p w14:paraId="7ABBA569" w14:textId="77777777" w:rsidR="00704B42" w:rsidRPr="0090493F" w:rsidRDefault="00581773" w:rsidP="008C4EC4">
                <w:pPr>
                  <w:pStyle w:val="TableHead"/>
                  <w:rPr>
                    <w:rStyle w:val="GeneralAviation"/>
                    <w:color w:val="auto"/>
                  </w:rPr>
                </w:pPr>
                <w:r w:rsidRPr="0090493F">
                  <w:rPr>
                    <w:rStyle w:val="GeneralAviation"/>
                    <w:color w:val="auto"/>
                  </w:rPr>
                  <w:t>Subtopic EQPSB 7.1 — Principles of multilateration (MLAT)</w:t>
                </w:r>
              </w:p>
            </w:tc>
          </w:tr>
          <w:tr w:rsidR="00090094" w14:paraId="63437338" w14:textId="77777777" w:rsidTr="00C22187">
            <w:trPr>
              <w:trHeight w:val="567"/>
            </w:trPr>
            <w:tc>
              <w:tcPr>
                <w:tcW w:w="531" w:type="pct"/>
                <w:hideMark/>
              </w:tcPr>
              <w:p w14:paraId="3805932F"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48EC53EE" w14:textId="77777777" w:rsidR="00704B42" w:rsidRPr="0090493F" w:rsidRDefault="00581773" w:rsidP="008C4EC4">
                <w:pPr>
                  <w:pStyle w:val="TableNormal0"/>
                  <w:rPr>
                    <w:rStyle w:val="GeneralAviation"/>
                    <w:color w:val="auto"/>
                  </w:rPr>
                </w:pPr>
                <w:r w:rsidRPr="0090493F">
                  <w:rPr>
                    <w:rStyle w:val="GeneralAviation"/>
                    <w:color w:val="auto"/>
                  </w:rPr>
                  <w:t xml:space="preserve">7.1.1 </w:t>
                </w:r>
              </w:p>
            </w:tc>
            <w:tc>
              <w:tcPr>
                <w:tcW w:w="2097" w:type="pct"/>
                <w:gridSpan w:val="2"/>
                <w:hideMark/>
              </w:tcPr>
              <w:p w14:paraId="2D5CB3D8" w14:textId="77777777" w:rsidR="00704B42" w:rsidRPr="0090493F" w:rsidRDefault="00581773" w:rsidP="008C4EC4">
                <w:pPr>
                  <w:pStyle w:val="TableNormal0"/>
                  <w:rPr>
                    <w:rStyle w:val="GeneralAviation"/>
                    <w:color w:val="auto"/>
                  </w:rPr>
                </w:pPr>
                <w:r w:rsidRPr="0090493F">
                  <w:rPr>
                    <w:rStyle w:val="GeneralAviation"/>
                    <w:color w:val="auto"/>
                  </w:rPr>
                  <w:t>State the different applications of MLAT.</w:t>
                </w:r>
              </w:p>
            </w:tc>
            <w:tc>
              <w:tcPr>
                <w:tcW w:w="184" w:type="pct"/>
                <w:hideMark/>
              </w:tcPr>
              <w:p w14:paraId="586C2BE6" w14:textId="77777777" w:rsidR="00704B42" w:rsidRPr="0090493F" w:rsidRDefault="00581773" w:rsidP="008C4EC4">
                <w:pPr>
                  <w:pStyle w:val="TableNormal0"/>
                  <w:rPr>
                    <w:rStyle w:val="GeneralAviation"/>
                    <w:color w:val="auto"/>
                  </w:rPr>
                </w:pPr>
                <w:r w:rsidRPr="0090493F">
                  <w:rPr>
                    <w:rStyle w:val="GeneralAviation"/>
                    <w:color w:val="auto"/>
                  </w:rPr>
                  <w:t>1</w:t>
                </w:r>
              </w:p>
            </w:tc>
            <w:tc>
              <w:tcPr>
                <w:tcW w:w="2188" w:type="pct"/>
                <w:gridSpan w:val="2"/>
                <w:hideMark/>
              </w:tcPr>
              <w:p w14:paraId="48DD0CDE" w14:textId="77777777" w:rsidR="00704B42" w:rsidRPr="0090493F" w:rsidRDefault="00581773" w:rsidP="008C4EC4">
                <w:pPr>
                  <w:pStyle w:val="TableNormal0"/>
                  <w:rPr>
                    <w:rStyle w:val="GeneralAviation"/>
                    <w:i/>
                    <w:iCs/>
                    <w:color w:val="auto"/>
                  </w:rPr>
                </w:pPr>
                <w:r w:rsidRPr="0090493F">
                  <w:rPr>
                    <w:rStyle w:val="GeneralAviation"/>
                    <w:i/>
                    <w:iCs/>
                    <w:color w:val="auto"/>
                  </w:rPr>
                  <w:t>Optional content: ATC, environmental management, airport operations, LAM, WAM</w:t>
                </w:r>
              </w:p>
            </w:tc>
          </w:tr>
          <w:tr w:rsidR="00090094" w14:paraId="4D03BF78" w14:textId="77777777" w:rsidTr="00C22187">
            <w:trPr>
              <w:trHeight w:val="567"/>
            </w:trPr>
            <w:tc>
              <w:tcPr>
                <w:tcW w:w="531" w:type="pct"/>
                <w:hideMark/>
              </w:tcPr>
              <w:p w14:paraId="2DA80BA1"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22D2E2A0" w14:textId="77777777" w:rsidR="00704B42" w:rsidRPr="0090493F" w:rsidRDefault="00581773" w:rsidP="008C4EC4">
                <w:pPr>
                  <w:pStyle w:val="TableNormal0"/>
                  <w:rPr>
                    <w:rStyle w:val="GeneralAviation"/>
                    <w:color w:val="auto"/>
                  </w:rPr>
                </w:pPr>
                <w:r w:rsidRPr="0090493F">
                  <w:rPr>
                    <w:rStyle w:val="GeneralAviation"/>
                    <w:color w:val="auto"/>
                  </w:rPr>
                  <w:t xml:space="preserve">7.1.2 </w:t>
                </w:r>
              </w:p>
            </w:tc>
            <w:tc>
              <w:tcPr>
                <w:tcW w:w="2097" w:type="pct"/>
                <w:gridSpan w:val="2"/>
                <w:hideMark/>
              </w:tcPr>
              <w:p w14:paraId="0F4CE460" w14:textId="77777777" w:rsidR="00704B42" w:rsidRPr="0090493F" w:rsidRDefault="00581773" w:rsidP="008C4EC4">
                <w:pPr>
                  <w:pStyle w:val="TableNormal0"/>
                  <w:rPr>
                    <w:rStyle w:val="GeneralAviation"/>
                    <w:color w:val="auto"/>
                  </w:rPr>
                </w:pPr>
                <w:r w:rsidRPr="0090493F">
                  <w:rPr>
                    <w:rStyle w:val="GeneralAviation"/>
                    <w:color w:val="auto"/>
                  </w:rPr>
                  <w:t>Explain the working principles of MLAT.</w:t>
                </w:r>
              </w:p>
            </w:tc>
            <w:tc>
              <w:tcPr>
                <w:tcW w:w="184" w:type="pct"/>
                <w:hideMark/>
              </w:tcPr>
              <w:p w14:paraId="13E1FEF6"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5FFECCCD" w14:textId="77777777" w:rsidR="00704B42" w:rsidRPr="0090493F" w:rsidRDefault="00581773" w:rsidP="008C4EC4">
                <w:pPr>
                  <w:pStyle w:val="TableNormal0"/>
                  <w:rPr>
                    <w:rStyle w:val="GeneralAviation"/>
                    <w:i/>
                    <w:iCs/>
                    <w:color w:val="auto"/>
                  </w:rPr>
                </w:pPr>
                <w:r w:rsidRPr="0090493F">
                  <w:rPr>
                    <w:rStyle w:val="GeneralAviation"/>
                    <w:i/>
                    <w:iCs/>
                    <w:color w:val="auto"/>
                  </w:rPr>
                  <w:t>Optional content: passive and active MLAT</w:t>
                </w:r>
              </w:p>
            </w:tc>
          </w:tr>
          <w:tr w:rsidR="00090094" w14:paraId="481632A6" w14:textId="77777777" w:rsidTr="00C22187">
            <w:trPr>
              <w:trHeight w:val="21"/>
            </w:trPr>
            <w:tc>
              <w:tcPr>
                <w:tcW w:w="5000" w:type="pct"/>
                <w:gridSpan w:val="6"/>
                <w:hideMark/>
              </w:tcPr>
              <w:p w14:paraId="23D5471F" w14:textId="77777777" w:rsidR="00704B42" w:rsidRPr="0090493F" w:rsidRDefault="00581773" w:rsidP="008C4EC4">
                <w:pPr>
                  <w:pStyle w:val="TableHead"/>
                  <w:rPr>
                    <w:rStyle w:val="GeneralAviation"/>
                    <w:color w:val="auto"/>
                  </w:rPr>
                </w:pPr>
                <w:r w:rsidRPr="0090493F">
                  <w:rPr>
                    <w:rStyle w:val="GeneralAviation"/>
                    <w:color w:val="auto"/>
                  </w:rPr>
                  <w:t>Subtopic EQPSB 7.2 — Use of multilateration (MLAT)</w:t>
                </w:r>
              </w:p>
            </w:tc>
          </w:tr>
          <w:tr w:rsidR="00090094" w14:paraId="0D5E342F" w14:textId="77777777" w:rsidTr="00C22187">
            <w:trPr>
              <w:trHeight w:val="567"/>
            </w:trPr>
            <w:tc>
              <w:tcPr>
                <w:tcW w:w="531" w:type="pct"/>
                <w:hideMark/>
              </w:tcPr>
              <w:p w14:paraId="16A1E199"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5B587582" w14:textId="77777777" w:rsidR="00704B42" w:rsidRPr="0090493F" w:rsidRDefault="00581773" w:rsidP="008C4EC4">
                <w:pPr>
                  <w:pStyle w:val="TableNormal0"/>
                  <w:rPr>
                    <w:rStyle w:val="GeneralAviation"/>
                    <w:color w:val="auto"/>
                  </w:rPr>
                </w:pPr>
                <w:r w:rsidRPr="0090493F">
                  <w:rPr>
                    <w:rStyle w:val="GeneralAviation"/>
                    <w:color w:val="auto"/>
                  </w:rPr>
                  <w:t xml:space="preserve">7.2.1 </w:t>
                </w:r>
              </w:p>
            </w:tc>
            <w:tc>
              <w:tcPr>
                <w:tcW w:w="2097" w:type="pct"/>
                <w:gridSpan w:val="2"/>
                <w:hideMark/>
              </w:tcPr>
              <w:p w14:paraId="6BA0EEA4" w14:textId="77777777" w:rsidR="00704B42" w:rsidRPr="0090493F" w:rsidRDefault="00581773" w:rsidP="008C4EC4">
                <w:pPr>
                  <w:pStyle w:val="TableNormal0"/>
                  <w:rPr>
                    <w:rStyle w:val="GeneralAviation"/>
                    <w:color w:val="auto"/>
                  </w:rPr>
                </w:pPr>
                <w:r w:rsidRPr="0090493F">
                  <w:rPr>
                    <w:rStyle w:val="GeneralAviation"/>
                    <w:color w:val="auto"/>
                  </w:rPr>
                  <w:t>Describe the use of MLAT in ATC.</w:t>
                </w:r>
              </w:p>
            </w:tc>
            <w:tc>
              <w:tcPr>
                <w:tcW w:w="184" w:type="pct"/>
                <w:hideMark/>
              </w:tcPr>
              <w:p w14:paraId="17EFF16E"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6B0DD982" w14:textId="77777777" w:rsidR="00704B42" w:rsidRPr="0090493F" w:rsidRDefault="00581773" w:rsidP="00A016E8">
                <w:pPr>
                  <w:pStyle w:val="EssentialTraining"/>
                  <w:rPr>
                    <w:rStyle w:val="GeneralAviation"/>
                    <w:color w:val="auto"/>
                  </w:rPr>
                </w:pPr>
                <w:r w:rsidRPr="0090493F">
                  <w:rPr>
                    <w:rStyle w:val="GeneralAviation"/>
                    <w:color w:val="auto"/>
                  </w:rPr>
                  <w:t>Area, approach, aerodrome</w:t>
                </w:r>
              </w:p>
            </w:tc>
          </w:tr>
          <w:tr w:rsidR="00090094" w14:paraId="625E6EF9" w14:textId="77777777" w:rsidTr="00C22187">
            <w:trPr>
              <w:trHeight w:val="567"/>
            </w:trPr>
            <w:tc>
              <w:tcPr>
                <w:tcW w:w="531" w:type="pct"/>
                <w:hideMark/>
              </w:tcPr>
              <w:p w14:paraId="7204AE89"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38A8B834" w14:textId="77777777" w:rsidR="00704B42" w:rsidRPr="0090493F" w:rsidRDefault="00581773" w:rsidP="008C4EC4">
                <w:pPr>
                  <w:pStyle w:val="TableNormal0"/>
                  <w:rPr>
                    <w:rStyle w:val="GeneralAviation"/>
                    <w:color w:val="auto"/>
                  </w:rPr>
                </w:pPr>
                <w:r w:rsidRPr="0090493F">
                  <w:rPr>
                    <w:rStyle w:val="GeneralAviation"/>
                    <w:color w:val="auto"/>
                  </w:rPr>
                  <w:t xml:space="preserve">7.2.2 </w:t>
                </w:r>
              </w:p>
            </w:tc>
            <w:tc>
              <w:tcPr>
                <w:tcW w:w="2097" w:type="pct"/>
                <w:gridSpan w:val="2"/>
                <w:hideMark/>
              </w:tcPr>
              <w:p w14:paraId="3BAF753D" w14:textId="77777777" w:rsidR="00704B42" w:rsidRPr="0090493F" w:rsidRDefault="00581773" w:rsidP="008C4EC4">
                <w:pPr>
                  <w:pStyle w:val="TableNormal0"/>
                  <w:rPr>
                    <w:rStyle w:val="GeneralAviation"/>
                    <w:color w:val="auto"/>
                  </w:rPr>
                </w:pPr>
                <w:r w:rsidRPr="0090493F">
                  <w:rPr>
                    <w:rStyle w:val="GeneralAviation"/>
                    <w:color w:val="auto"/>
                  </w:rPr>
                  <w:t>Explain the limitations of MLAT.</w:t>
                </w:r>
              </w:p>
            </w:tc>
            <w:tc>
              <w:tcPr>
                <w:tcW w:w="184" w:type="pct"/>
                <w:hideMark/>
              </w:tcPr>
              <w:p w14:paraId="55317089"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64B72DA1" w14:textId="77777777" w:rsidR="00704B42" w:rsidRPr="0090493F" w:rsidRDefault="00581773" w:rsidP="00A016E8">
                <w:pPr>
                  <w:pStyle w:val="EssentialTraining"/>
                  <w:rPr>
                    <w:rStyle w:val="GeneralAviation"/>
                    <w:color w:val="auto"/>
                  </w:rPr>
                </w:pPr>
                <w:r w:rsidRPr="0090493F">
                  <w:rPr>
                    <w:rStyle w:val="GeneralAviation"/>
                    <w:color w:val="auto"/>
                  </w:rPr>
                  <w:t>Dependency on airborne equipment</w:t>
                </w:r>
              </w:p>
            </w:tc>
          </w:tr>
          <w:tr w:rsidR="00090094" w14:paraId="78939F7B" w14:textId="77777777" w:rsidTr="00C22187">
            <w:trPr>
              <w:trHeight w:val="21"/>
            </w:trPr>
            <w:tc>
              <w:tcPr>
                <w:tcW w:w="5000" w:type="pct"/>
                <w:gridSpan w:val="6"/>
              </w:tcPr>
              <w:p w14:paraId="5BD43F77" w14:textId="77777777" w:rsidR="00704B42" w:rsidRPr="00704B42" w:rsidRDefault="00581773" w:rsidP="008C4EC4">
                <w:pPr>
                  <w:pStyle w:val="TableCentered"/>
                  <w:rPr>
                    <w:rStyle w:val="GeneralAviation"/>
                  </w:rPr>
                </w:pPr>
                <w:r w:rsidRPr="00ED09DA">
                  <w:t>TOPIC EQPSB 8 —DATA PROCESSING</w:t>
                </w:r>
              </w:p>
            </w:tc>
          </w:tr>
          <w:tr w:rsidR="00090094" w14:paraId="65339182" w14:textId="77777777" w:rsidTr="00C22187">
            <w:trPr>
              <w:trHeight w:val="126"/>
            </w:trPr>
            <w:tc>
              <w:tcPr>
                <w:tcW w:w="5000" w:type="pct"/>
                <w:gridSpan w:val="6"/>
                <w:hideMark/>
              </w:tcPr>
              <w:p w14:paraId="525A1710" w14:textId="77777777" w:rsidR="00704B42" w:rsidRPr="0090493F" w:rsidRDefault="00581773" w:rsidP="008C4EC4">
                <w:pPr>
                  <w:pStyle w:val="TableHead"/>
                  <w:rPr>
                    <w:rStyle w:val="GeneralAviation"/>
                    <w:color w:val="auto"/>
                  </w:rPr>
                </w:pPr>
                <w:r w:rsidRPr="0090493F">
                  <w:rPr>
                    <w:rStyle w:val="GeneralAviation"/>
                    <w:color w:val="auto"/>
                  </w:rPr>
                  <w:t>Subtopic EQPSB 8.1 — Surveillance data networking</w:t>
                </w:r>
              </w:p>
            </w:tc>
          </w:tr>
          <w:tr w:rsidR="00090094" w14:paraId="1CF1137F" w14:textId="77777777" w:rsidTr="00C22187">
            <w:trPr>
              <w:trHeight w:val="567"/>
            </w:trPr>
            <w:tc>
              <w:tcPr>
                <w:tcW w:w="531" w:type="pct"/>
                <w:hideMark/>
              </w:tcPr>
              <w:p w14:paraId="06621A1F"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7C90CE55" w14:textId="77777777" w:rsidR="00704B42" w:rsidRPr="0090493F" w:rsidRDefault="00581773" w:rsidP="008C4EC4">
                <w:pPr>
                  <w:pStyle w:val="TableNormal0"/>
                  <w:rPr>
                    <w:rStyle w:val="GeneralAviation"/>
                    <w:color w:val="auto"/>
                  </w:rPr>
                </w:pPr>
                <w:r w:rsidRPr="0090493F">
                  <w:rPr>
                    <w:rStyle w:val="GeneralAviation"/>
                    <w:color w:val="auto"/>
                  </w:rPr>
                  <w:t xml:space="preserve">8.1.1 </w:t>
                </w:r>
              </w:p>
            </w:tc>
            <w:tc>
              <w:tcPr>
                <w:tcW w:w="2097" w:type="pct"/>
                <w:gridSpan w:val="2"/>
                <w:hideMark/>
              </w:tcPr>
              <w:p w14:paraId="5A488020" w14:textId="77777777" w:rsidR="00704B42" w:rsidRPr="0090493F" w:rsidRDefault="00581773" w:rsidP="008C4EC4">
                <w:pPr>
                  <w:pStyle w:val="TableNormal0"/>
                  <w:rPr>
                    <w:rStyle w:val="GeneralAviation"/>
                    <w:color w:val="auto"/>
                  </w:rPr>
                </w:pPr>
                <w:r w:rsidRPr="0090493F">
                  <w:rPr>
                    <w:rStyle w:val="GeneralAviation"/>
                    <w:color w:val="auto"/>
                  </w:rPr>
                  <w:t>Explain the advantages and disadvantages of different surveillance technologies.</w:t>
                </w:r>
              </w:p>
            </w:tc>
            <w:tc>
              <w:tcPr>
                <w:tcW w:w="184" w:type="pct"/>
                <w:hideMark/>
              </w:tcPr>
              <w:p w14:paraId="2A681F2C"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7780A2C3" w14:textId="77777777" w:rsidR="00704B42" w:rsidRPr="0090493F" w:rsidRDefault="00581773" w:rsidP="009D0BB3">
                <w:pPr>
                  <w:pStyle w:val="EssentialTraining"/>
                  <w:rPr>
                    <w:rStyle w:val="GeneralAviation"/>
                    <w:color w:val="auto"/>
                  </w:rPr>
                </w:pPr>
                <w:r w:rsidRPr="0090493F">
                  <w:rPr>
                    <w:rStyle w:val="GeneralAviation"/>
                    <w:color w:val="auto"/>
                  </w:rPr>
                  <w:t>Data quality, coverage, refresh rate, reliability, redundancy, cost-effectiveness</w:t>
                </w:r>
              </w:p>
            </w:tc>
          </w:tr>
          <w:tr w:rsidR="00090094" w14:paraId="327657E5" w14:textId="77777777" w:rsidTr="00C22187">
            <w:trPr>
              <w:trHeight w:val="567"/>
            </w:trPr>
            <w:tc>
              <w:tcPr>
                <w:tcW w:w="531" w:type="pct"/>
                <w:hideMark/>
              </w:tcPr>
              <w:p w14:paraId="67859DF7"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0C09FABB" w14:textId="77777777" w:rsidR="00704B42" w:rsidRPr="0090493F" w:rsidRDefault="00581773" w:rsidP="008C4EC4">
                <w:pPr>
                  <w:pStyle w:val="TableNormal0"/>
                  <w:rPr>
                    <w:rStyle w:val="GeneralAviation"/>
                    <w:color w:val="auto"/>
                  </w:rPr>
                </w:pPr>
                <w:r w:rsidRPr="0090493F">
                  <w:rPr>
                    <w:rStyle w:val="GeneralAviation"/>
                    <w:color w:val="auto"/>
                  </w:rPr>
                  <w:t xml:space="preserve">8.1.2 </w:t>
                </w:r>
              </w:p>
            </w:tc>
            <w:tc>
              <w:tcPr>
                <w:tcW w:w="2097" w:type="pct"/>
                <w:gridSpan w:val="2"/>
                <w:hideMark/>
              </w:tcPr>
              <w:p w14:paraId="75E47DEB" w14:textId="77777777" w:rsidR="00704B42" w:rsidRPr="0090493F" w:rsidRDefault="00581773" w:rsidP="008C4EC4">
                <w:pPr>
                  <w:pStyle w:val="TableNormal0"/>
                  <w:rPr>
                    <w:rStyle w:val="GeneralAviation"/>
                    <w:color w:val="auto"/>
                  </w:rPr>
                </w:pPr>
                <w:r w:rsidRPr="0090493F">
                  <w:rPr>
                    <w:rStyle w:val="GeneralAviation"/>
                    <w:color w:val="auto"/>
                  </w:rPr>
                  <w:t>Describe the implementation of Surveillance Data Networks.</w:t>
                </w:r>
              </w:p>
            </w:tc>
            <w:tc>
              <w:tcPr>
                <w:tcW w:w="184" w:type="pct"/>
                <w:hideMark/>
              </w:tcPr>
              <w:p w14:paraId="59BFA418"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hideMark/>
              </w:tcPr>
              <w:p w14:paraId="28071326" w14:textId="77777777" w:rsidR="00704B42" w:rsidRPr="0090493F" w:rsidRDefault="00581773" w:rsidP="008C4EC4">
                <w:pPr>
                  <w:pStyle w:val="TableNormal0"/>
                  <w:rPr>
                    <w:rStyle w:val="GeneralAviation"/>
                    <w:i/>
                    <w:iCs/>
                    <w:color w:val="auto"/>
                  </w:rPr>
                </w:pPr>
                <w:r w:rsidRPr="0090493F">
                  <w:rPr>
                    <w:rStyle w:val="GeneralAviation"/>
                    <w:i/>
                    <w:iCs/>
                    <w:color w:val="auto"/>
                  </w:rPr>
                  <w:t>Optional content: different technologies/sensors, network</w:t>
                </w:r>
              </w:p>
            </w:tc>
          </w:tr>
          <w:tr w:rsidR="00090094" w14:paraId="6161B675" w14:textId="77777777" w:rsidTr="00C22187">
            <w:trPr>
              <w:trHeight w:val="21"/>
            </w:trPr>
            <w:tc>
              <w:tcPr>
                <w:tcW w:w="5000" w:type="pct"/>
                <w:gridSpan w:val="6"/>
                <w:hideMark/>
              </w:tcPr>
              <w:p w14:paraId="0116C3C9" w14:textId="77777777" w:rsidR="00704B42" w:rsidRPr="0090493F" w:rsidRDefault="00581773" w:rsidP="008C4EC4">
                <w:pPr>
                  <w:pStyle w:val="TableHead"/>
                  <w:rPr>
                    <w:rStyle w:val="GeneralAviation"/>
                    <w:color w:val="auto"/>
                  </w:rPr>
                </w:pPr>
                <w:r w:rsidRPr="0090493F">
                  <w:rPr>
                    <w:rStyle w:val="GeneralAviation"/>
                    <w:color w:val="auto"/>
                  </w:rPr>
                  <w:t>Subtopic EQPSB 8.2 — Working principles of surveillance data networking</w:t>
                </w:r>
              </w:p>
            </w:tc>
          </w:tr>
          <w:tr w:rsidR="00090094" w14:paraId="718767C4" w14:textId="77777777" w:rsidTr="00C22187">
            <w:trPr>
              <w:trHeight w:val="567"/>
            </w:trPr>
            <w:tc>
              <w:tcPr>
                <w:tcW w:w="531" w:type="pct"/>
                <w:hideMark/>
              </w:tcPr>
              <w:p w14:paraId="7CA1886F"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5BFBFF23" w14:textId="77777777" w:rsidR="00704B42" w:rsidRPr="0090493F" w:rsidRDefault="00581773" w:rsidP="008C4EC4">
                <w:pPr>
                  <w:pStyle w:val="TableNormal0"/>
                  <w:rPr>
                    <w:rStyle w:val="GeneralAviation"/>
                    <w:color w:val="auto"/>
                  </w:rPr>
                </w:pPr>
                <w:r w:rsidRPr="0090493F">
                  <w:rPr>
                    <w:rStyle w:val="GeneralAviation"/>
                    <w:color w:val="auto"/>
                  </w:rPr>
                  <w:t xml:space="preserve">8.2.1 </w:t>
                </w:r>
              </w:p>
            </w:tc>
            <w:tc>
              <w:tcPr>
                <w:tcW w:w="2097" w:type="pct"/>
                <w:gridSpan w:val="2"/>
                <w:hideMark/>
              </w:tcPr>
              <w:p w14:paraId="6D77C272" w14:textId="77777777" w:rsidR="00704B42" w:rsidRPr="0090493F" w:rsidRDefault="00581773" w:rsidP="008C4EC4">
                <w:pPr>
                  <w:pStyle w:val="TableNormal0"/>
                  <w:rPr>
                    <w:rStyle w:val="GeneralAviation"/>
                    <w:color w:val="auto"/>
                  </w:rPr>
                </w:pPr>
                <w:r w:rsidRPr="0090493F">
                  <w:rPr>
                    <w:rStyle w:val="GeneralAviation"/>
                    <w:color w:val="auto"/>
                  </w:rPr>
                  <w:t xml:space="preserve">State the working principles of surveillance data processing.  </w:t>
                </w:r>
              </w:p>
            </w:tc>
            <w:tc>
              <w:tcPr>
                <w:tcW w:w="184" w:type="pct"/>
                <w:hideMark/>
              </w:tcPr>
              <w:p w14:paraId="266B7C5D" w14:textId="77777777" w:rsidR="00704B42" w:rsidRPr="0090493F" w:rsidRDefault="00581773" w:rsidP="008C4EC4">
                <w:pPr>
                  <w:pStyle w:val="TableNormal0"/>
                  <w:rPr>
                    <w:rStyle w:val="GeneralAviation"/>
                    <w:color w:val="auto"/>
                  </w:rPr>
                </w:pPr>
                <w:r w:rsidRPr="0090493F">
                  <w:rPr>
                    <w:rStyle w:val="GeneralAviation"/>
                    <w:color w:val="auto"/>
                  </w:rPr>
                  <w:t>1</w:t>
                </w:r>
              </w:p>
            </w:tc>
            <w:tc>
              <w:tcPr>
                <w:tcW w:w="2188" w:type="pct"/>
                <w:gridSpan w:val="2"/>
                <w:hideMark/>
              </w:tcPr>
              <w:p w14:paraId="048EB376" w14:textId="77777777" w:rsidR="00704B42" w:rsidRPr="0090493F" w:rsidRDefault="00581773" w:rsidP="009D0BB3">
                <w:pPr>
                  <w:pStyle w:val="EssentialTraining"/>
                  <w:rPr>
                    <w:rStyle w:val="GeneralAviation"/>
                    <w:color w:val="auto"/>
                  </w:rPr>
                </w:pPr>
                <w:r w:rsidRPr="0090493F">
                  <w:rPr>
                    <w:rStyle w:val="GeneralAviation"/>
                    <w:color w:val="auto"/>
                  </w:rPr>
                  <w:t>Surveillance information presented on CWP</w:t>
                </w:r>
              </w:p>
            </w:tc>
          </w:tr>
          <w:tr w:rsidR="00090094" w14:paraId="1395362C" w14:textId="77777777" w:rsidTr="00C22187">
            <w:trPr>
              <w:trHeight w:val="567"/>
            </w:trPr>
            <w:tc>
              <w:tcPr>
                <w:tcW w:w="531" w:type="pct"/>
                <w:hideMark/>
              </w:tcPr>
              <w:p w14:paraId="72A4C95B" w14:textId="77777777" w:rsidR="00704B42"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36CD8B57" w14:textId="77777777" w:rsidR="00704B42" w:rsidRPr="0090493F" w:rsidRDefault="00581773" w:rsidP="008C4EC4">
                <w:pPr>
                  <w:pStyle w:val="TableNormal0"/>
                  <w:rPr>
                    <w:rStyle w:val="GeneralAviation"/>
                    <w:color w:val="auto"/>
                  </w:rPr>
                </w:pPr>
                <w:r w:rsidRPr="0090493F">
                  <w:rPr>
                    <w:rStyle w:val="GeneralAviation"/>
                    <w:color w:val="auto"/>
                  </w:rPr>
                  <w:t xml:space="preserve">8.2.2 </w:t>
                </w:r>
              </w:p>
            </w:tc>
            <w:tc>
              <w:tcPr>
                <w:tcW w:w="2097" w:type="pct"/>
                <w:gridSpan w:val="2"/>
                <w:hideMark/>
              </w:tcPr>
              <w:p w14:paraId="06675603" w14:textId="77777777" w:rsidR="00704B42" w:rsidRPr="0090493F" w:rsidRDefault="00581773" w:rsidP="008C4EC4">
                <w:pPr>
                  <w:pStyle w:val="TableNormal0"/>
                  <w:rPr>
                    <w:rStyle w:val="GeneralAviation"/>
                    <w:color w:val="auto"/>
                  </w:rPr>
                </w:pPr>
                <w:r w:rsidRPr="0090493F">
                  <w:rPr>
                    <w:rStyle w:val="GeneralAviation"/>
                    <w:color w:val="auto"/>
                  </w:rPr>
                  <w:t>State other use of processed surveillance data.</w:t>
                </w:r>
              </w:p>
            </w:tc>
            <w:tc>
              <w:tcPr>
                <w:tcW w:w="184" w:type="pct"/>
                <w:hideMark/>
              </w:tcPr>
              <w:p w14:paraId="455B568E" w14:textId="77777777" w:rsidR="00704B42" w:rsidRPr="0090493F" w:rsidRDefault="00581773" w:rsidP="008C4EC4">
                <w:pPr>
                  <w:pStyle w:val="TableNormal0"/>
                  <w:rPr>
                    <w:rStyle w:val="GeneralAviation"/>
                    <w:color w:val="auto"/>
                  </w:rPr>
                </w:pPr>
                <w:r w:rsidRPr="0090493F">
                  <w:rPr>
                    <w:rStyle w:val="GeneralAviation"/>
                    <w:color w:val="auto"/>
                  </w:rPr>
                  <w:t>1</w:t>
                </w:r>
              </w:p>
            </w:tc>
            <w:tc>
              <w:tcPr>
                <w:tcW w:w="2188" w:type="pct"/>
                <w:gridSpan w:val="2"/>
                <w:hideMark/>
              </w:tcPr>
              <w:p w14:paraId="5C145888" w14:textId="77777777" w:rsidR="00704B42" w:rsidRPr="0090493F" w:rsidRDefault="00581773" w:rsidP="008C4EC4">
                <w:pPr>
                  <w:pStyle w:val="TableNormal0"/>
                  <w:rPr>
                    <w:rStyle w:val="GeneralAviation"/>
                    <w:i/>
                    <w:iCs/>
                    <w:color w:val="auto"/>
                  </w:rPr>
                </w:pPr>
                <w:r w:rsidRPr="0090493F">
                  <w:rPr>
                    <w:rStyle w:val="GeneralAviation"/>
                    <w:i/>
                    <w:iCs/>
                    <w:color w:val="auto"/>
                  </w:rPr>
                  <w:t>Optional content: safety nets, airport operations, environmental management</w:t>
                </w:r>
              </w:p>
            </w:tc>
          </w:tr>
          <w:tr w:rsidR="00090094" w14:paraId="208A6E14" w14:textId="77777777" w:rsidTr="00C22187">
            <w:trPr>
              <w:trHeight w:val="227"/>
            </w:trPr>
            <w:tc>
              <w:tcPr>
                <w:tcW w:w="5000" w:type="pct"/>
                <w:gridSpan w:val="6"/>
              </w:tcPr>
              <w:p w14:paraId="5E4BE483" w14:textId="77777777" w:rsidR="00704B42" w:rsidRPr="0090493F" w:rsidRDefault="00581773" w:rsidP="00704B42">
                <w:pPr>
                  <w:pStyle w:val="TableHead"/>
                  <w:rPr>
                    <w:rStyle w:val="GeneralAviation"/>
                    <w:color w:val="auto"/>
                  </w:rPr>
                </w:pPr>
                <w:r w:rsidRPr="0090493F">
                  <w:rPr>
                    <w:rStyle w:val="GeneralAviation"/>
                    <w:color w:val="auto"/>
                  </w:rPr>
                  <w:t>Subtopic EQPSB 8.3 — Flight data processing</w:t>
                </w:r>
              </w:p>
            </w:tc>
          </w:tr>
          <w:tr w:rsidR="00090094" w14:paraId="50C9894F" w14:textId="77777777" w:rsidTr="00C22187">
            <w:trPr>
              <w:trHeight w:val="567"/>
            </w:trPr>
            <w:tc>
              <w:tcPr>
                <w:tcW w:w="531" w:type="pct"/>
              </w:tcPr>
              <w:p w14:paraId="79ADABBC" w14:textId="77777777" w:rsidR="00704B42" w:rsidRPr="0090493F" w:rsidRDefault="00581773" w:rsidP="00704B42">
                <w:pPr>
                  <w:pStyle w:val="TableNormal0"/>
                  <w:rPr>
                    <w:rStyle w:val="GeneralAviation"/>
                    <w:color w:val="auto"/>
                  </w:rPr>
                </w:pPr>
                <w:r w:rsidRPr="0090493F">
                  <w:rPr>
                    <w:rStyle w:val="GeneralAviation"/>
                    <w:color w:val="auto"/>
                  </w:rPr>
                  <w:t>BASIC</w:t>
                </w:r>
                <w:r w:rsidRPr="0090493F">
                  <w:rPr>
                    <w:rStyle w:val="GeneralAviation"/>
                    <w:color w:val="auto"/>
                  </w:rPr>
                  <w:br/>
                  <w:t>EQPSB</w:t>
                </w:r>
              </w:p>
              <w:p w14:paraId="16A24D86" w14:textId="77777777" w:rsidR="00704B42" w:rsidRPr="0090493F" w:rsidRDefault="00581773" w:rsidP="00704B42">
                <w:pPr>
                  <w:pStyle w:val="TableNormal0"/>
                  <w:rPr>
                    <w:rStyle w:val="GeneralAviation"/>
                    <w:color w:val="auto"/>
                  </w:rPr>
                </w:pPr>
                <w:r w:rsidRPr="0090493F">
                  <w:rPr>
                    <w:rStyle w:val="GeneralAviation"/>
                    <w:color w:val="auto"/>
                  </w:rPr>
                  <w:t>8.3.1</w:t>
                </w:r>
              </w:p>
            </w:tc>
            <w:tc>
              <w:tcPr>
                <w:tcW w:w="2097" w:type="pct"/>
                <w:gridSpan w:val="2"/>
              </w:tcPr>
              <w:p w14:paraId="6B84DBD4" w14:textId="77777777" w:rsidR="00704B42" w:rsidRPr="0090493F" w:rsidRDefault="00581773" w:rsidP="008C4EC4">
                <w:pPr>
                  <w:pStyle w:val="TableNormal0"/>
                  <w:rPr>
                    <w:rStyle w:val="GeneralAviation"/>
                    <w:color w:val="auto"/>
                  </w:rPr>
                </w:pPr>
                <w:r w:rsidRPr="0090493F">
                  <w:rPr>
                    <w:rStyle w:val="GeneralAviation"/>
                    <w:color w:val="auto"/>
                  </w:rPr>
                  <w:t>Explain the FDPS core functions.</w:t>
                </w:r>
              </w:p>
            </w:tc>
            <w:tc>
              <w:tcPr>
                <w:tcW w:w="184" w:type="pct"/>
              </w:tcPr>
              <w:p w14:paraId="62F23F29" w14:textId="77777777" w:rsidR="00704B42" w:rsidRPr="0090493F" w:rsidRDefault="00581773" w:rsidP="008C4EC4">
                <w:pPr>
                  <w:pStyle w:val="TableNormal0"/>
                  <w:rPr>
                    <w:rStyle w:val="GeneralAviation"/>
                    <w:color w:val="auto"/>
                  </w:rPr>
                </w:pPr>
                <w:r w:rsidRPr="0090493F">
                  <w:rPr>
                    <w:rStyle w:val="GeneralAviation"/>
                    <w:color w:val="auto"/>
                  </w:rPr>
                  <w:t>2</w:t>
                </w:r>
              </w:p>
            </w:tc>
            <w:tc>
              <w:tcPr>
                <w:tcW w:w="2188" w:type="pct"/>
                <w:gridSpan w:val="2"/>
              </w:tcPr>
              <w:p w14:paraId="026DFE83" w14:textId="77777777" w:rsidR="00704B42" w:rsidRPr="0090493F" w:rsidRDefault="00581773" w:rsidP="008C4EC4">
                <w:pPr>
                  <w:pStyle w:val="TableNormal0"/>
                  <w:rPr>
                    <w:rStyle w:val="GeneralAviation"/>
                    <w:i/>
                    <w:iCs/>
                    <w:color w:val="auto"/>
                  </w:rPr>
                </w:pPr>
                <w:r w:rsidRPr="0090493F">
                  <w:rPr>
                    <w:rStyle w:val="GeneralAviation"/>
                    <w:i/>
                    <w:iCs/>
                    <w:color w:val="auto"/>
                  </w:rPr>
                  <w:t>Optional content: system flight plan, data input, SSR code management, coordination, correlation/decorrelation, etc.</w:t>
                </w:r>
              </w:p>
            </w:tc>
          </w:tr>
          <w:tr w:rsidR="00090094" w14:paraId="0B19E924" w14:textId="77777777" w:rsidTr="00C22187">
            <w:trPr>
              <w:trHeight w:val="21"/>
            </w:trPr>
            <w:tc>
              <w:tcPr>
                <w:tcW w:w="4998" w:type="pct"/>
                <w:gridSpan w:val="6"/>
              </w:tcPr>
              <w:p w14:paraId="5EA56B80" w14:textId="77777777" w:rsidR="00F93332" w:rsidRPr="00AA2597" w:rsidRDefault="00581773" w:rsidP="00AA2597">
                <w:pPr>
                  <w:pStyle w:val="TableCentered"/>
                  <w:rPr>
                    <w:rStyle w:val="Bold"/>
                  </w:rPr>
                </w:pPr>
                <w:r w:rsidRPr="00AA2597">
                  <w:rPr>
                    <w:rStyle w:val="Bold"/>
                    <w:b w:val="0"/>
                  </w:rPr>
                  <w:t>TOPIC EQPSB 9 — FUTURE EQUIPMENT</w:t>
                </w:r>
              </w:p>
            </w:tc>
          </w:tr>
          <w:tr w:rsidR="00090094" w14:paraId="5079588F" w14:textId="77777777" w:rsidTr="00C22187">
            <w:trPr>
              <w:trHeight w:val="21"/>
            </w:trPr>
            <w:tc>
              <w:tcPr>
                <w:tcW w:w="4998" w:type="pct"/>
                <w:gridSpan w:val="6"/>
                <w:hideMark/>
              </w:tcPr>
              <w:p w14:paraId="7C11C32C" w14:textId="77777777" w:rsidR="00F93332" w:rsidRPr="00667041" w:rsidRDefault="00581773" w:rsidP="00AA2597">
                <w:pPr>
                  <w:pStyle w:val="TableHead"/>
                </w:pPr>
                <w:r w:rsidRPr="00667041">
                  <w:t>Subtopic EQPSB 9.1 — New developments</w:t>
                </w:r>
              </w:p>
            </w:tc>
          </w:tr>
          <w:tr w:rsidR="00090094" w14:paraId="3A27E216" w14:textId="77777777" w:rsidTr="00C22187">
            <w:trPr>
              <w:trHeight w:val="567"/>
            </w:trPr>
            <w:tc>
              <w:tcPr>
                <w:tcW w:w="531" w:type="pct"/>
                <w:hideMark/>
              </w:tcPr>
              <w:p w14:paraId="5A473D3D" w14:textId="77777777" w:rsidR="00F93332" w:rsidRPr="00667041" w:rsidRDefault="00581773" w:rsidP="006B1A88">
                <w:pPr>
                  <w:pStyle w:val="TableNormal0"/>
                </w:pPr>
                <w:r w:rsidRPr="00667041">
                  <w:t>BASIC</w:t>
                </w:r>
                <w:r w:rsidRPr="00667041">
                  <w:br/>
                  <w:t>EQPSB</w:t>
                </w:r>
              </w:p>
              <w:p w14:paraId="7A053E73" w14:textId="77777777" w:rsidR="00F93332" w:rsidRPr="00667041" w:rsidRDefault="00581773" w:rsidP="006B1A88">
                <w:pPr>
                  <w:pStyle w:val="TableNormal0"/>
                </w:pPr>
                <w:r w:rsidRPr="00667041">
                  <w:t xml:space="preserve">9.1.1 </w:t>
                </w:r>
              </w:p>
            </w:tc>
            <w:tc>
              <w:tcPr>
                <w:tcW w:w="2095" w:type="pct"/>
                <w:gridSpan w:val="2"/>
                <w:hideMark/>
              </w:tcPr>
              <w:p w14:paraId="3639B432" w14:textId="77777777" w:rsidR="00F93332" w:rsidRPr="00667041" w:rsidRDefault="00581773" w:rsidP="006B1A88">
                <w:pPr>
                  <w:pStyle w:val="TableNormal0"/>
                </w:pPr>
                <w:r w:rsidRPr="00667041">
                  <w:t>State the developments in the equipment field for in</w:t>
                </w:r>
                <w:r w:rsidR="00AA2597">
                  <w:t>troduction in the near future.</w:t>
                </w:r>
              </w:p>
            </w:tc>
            <w:tc>
              <w:tcPr>
                <w:tcW w:w="181" w:type="pct"/>
                <w:hideMark/>
              </w:tcPr>
              <w:p w14:paraId="5EC2A3BA" w14:textId="77777777" w:rsidR="00F93332" w:rsidRPr="00667041" w:rsidRDefault="00581773" w:rsidP="006B1A88">
                <w:pPr>
                  <w:pStyle w:val="TableNormal0"/>
                </w:pPr>
                <w:r w:rsidRPr="00667041">
                  <w:t>1</w:t>
                </w:r>
              </w:p>
            </w:tc>
            <w:tc>
              <w:tcPr>
                <w:tcW w:w="2191" w:type="pct"/>
                <w:gridSpan w:val="2"/>
                <w:hideMark/>
              </w:tcPr>
              <w:p w14:paraId="6C0FEDEF" w14:textId="77777777" w:rsidR="00F93332" w:rsidRPr="00667041" w:rsidRDefault="00F93332" w:rsidP="006B1A88">
                <w:pPr>
                  <w:pStyle w:val="TableNormal0"/>
                </w:pPr>
              </w:p>
            </w:tc>
          </w:tr>
        </w:tbl>
        <w:p w14:paraId="27192E00" w14:textId="77777777" w:rsidR="00AA2597" w:rsidRDefault="00AA2597" w:rsidP="00AA2597">
          <w:pPr>
            <w:pStyle w:val="TableNormal0"/>
          </w:pPr>
        </w:p>
        <w:tbl>
          <w:tblPr>
            <w:tblStyle w:val="easaTable"/>
            <w:tblW w:w="5082" w:type="pct"/>
            <w:tblInd w:w="-37" w:type="dxa"/>
            <w:tblLayout w:type="fixed"/>
            <w:tblLook w:val="0420" w:firstRow="1" w:lastRow="0" w:firstColumn="0" w:lastColumn="0" w:noHBand="0" w:noVBand="1"/>
          </w:tblPr>
          <w:tblGrid>
            <w:gridCol w:w="968"/>
            <w:gridCol w:w="3866"/>
            <w:gridCol w:w="292"/>
            <w:gridCol w:w="3988"/>
            <w:gridCol w:w="13"/>
          </w:tblGrid>
          <w:tr w:rsidR="00090094" w14:paraId="703C7A22" w14:textId="77777777" w:rsidTr="00C22187">
            <w:trPr>
              <w:gridAfter w:val="1"/>
              <w:cnfStyle w:val="100000000000" w:firstRow="1" w:lastRow="0" w:firstColumn="0" w:lastColumn="0" w:oddVBand="0" w:evenVBand="0" w:oddHBand="0" w:evenHBand="0" w:firstRowFirstColumn="0" w:firstRowLastColumn="0" w:lastRowFirstColumn="0" w:lastRowLastColumn="0"/>
              <w:wAfter w:w="8" w:type="pct"/>
              <w:trHeight w:val="21"/>
            </w:trPr>
            <w:tc>
              <w:tcPr>
                <w:tcW w:w="4992" w:type="pct"/>
                <w:gridSpan w:val="4"/>
              </w:tcPr>
              <w:p w14:paraId="0C067ED5" w14:textId="77777777" w:rsidR="00F93332" w:rsidRPr="00AA2597" w:rsidRDefault="00581773" w:rsidP="00AA2597">
                <w:pPr>
                  <w:pStyle w:val="TableCentered"/>
                  <w:rPr>
                    <w:rStyle w:val="Bold"/>
                  </w:rPr>
                </w:pPr>
                <w:r w:rsidRPr="00AA2597">
                  <w:rPr>
                    <w:rStyle w:val="Bold"/>
                    <w:b/>
                  </w:rPr>
                  <w:t>TOPIC EQPSB 10 — AUTOMATION IN ATS</w:t>
                </w:r>
              </w:p>
            </w:tc>
          </w:tr>
          <w:tr w:rsidR="00090094" w14:paraId="6837E4EB" w14:textId="77777777" w:rsidTr="00C22187">
            <w:trPr>
              <w:gridAfter w:val="1"/>
              <w:wAfter w:w="8" w:type="pct"/>
              <w:trHeight w:val="21"/>
            </w:trPr>
            <w:tc>
              <w:tcPr>
                <w:tcW w:w="4992" w:type="pct"/>
                <w:gridSpan w:val="4"/>
                <w:hideMark/>
              </w:tcPr>
              <w:p w14:paraId="5B265280" w14:textId="77777777" w:rsidR="00F93332" w:rsidRPr="00667041" w:rsidRDefault="00581773" w:rsidP="00AA2597">
                <w:pPr>
                  <w:pStyle w:val="TableHead"/>
                </w:pPr>
                <w:r w:rsidRPr="00667041">
                  <w:t>Subtopic EQPSB 10.1 — Principles of automation</w:t>
                </w:r>
              </w:p>
            </w:tc>
          </w:tr>
          <w:tr w:rsidR="00090094" w14:paraId="269A3EEA" w14:textId="77777777" w:rsidTr="00C22187">
            <w:trPr>
              <w:gridAfter w:val="1"/>
              <w:wAfter w:w="8" w:type="pct"/>
              <w:trHeight w:val="567"/>
            </w:trPr>
            <w:tc>
              <w:tcPr>
                <w:tcW w:w="530" w:type="pct"/>
                <w:hideMark/>
              </w:tcPr>
              <w:p w14:paraId="43560534" w14:textId="77777777" w:rsidR="00F93332" w:rsidRPr="00667041" w:rsidRDefault="00581773" w:rsidP="006B1A88">
                <w:pPr>
                  <w:pStyle w:val="TableNormal0"/>
                </w:pPr>
                <w:r w:rsidRPr="00667041">
                  <w:t>BASIC</w:t>
                </w:r>
                <w:r w:rsidRPr="00667041">
                  <w:br/>
                  <w:t>EQPSB</w:t>
                </w:r>
              </w:p>
              <w:p w14:paraId="56128311" w14:textId="77777777" w:rsidR="00F93332" w:rsidRPr="00667041" w:rsidRDefault="00581773" w:rsidP="006B1A88">
                <w:pPr>
                  <w:pStyle w:val="TableNormal0"/>
                </w:pPr>
                <w:r w:rsidRPr="00667041">
                  <w:t xml:space="preserve">10.1.1 </w:t>
                </w:r>
              </w:p>
            </w:tc>
            <w:tc>
              <w:tcPr>
                <w:tcW w:w="2118" w:type="pct"/>
                <w:hideMark/>
              </w:tcPr>
              <w:p w14:paraId="1F3B0196" w14:textId="77777777" w:rsidR="00F93332" w:rsidRDefault="00581773" w:rsidP="006B1A88">
                <w:pPr>
                  <w:pStyle w:val="TableNormal0"/>
                </w:pPr>
                <w:r w:rsidRPr="00667041">
                  <w:t>Describe the principles of automation in communication and data links in ATS.</w:t>
                </w:r>
              </w:p>
              <w:p w14:paraId="35B8AC3D" w14:textId="77777777" w:rsidR="00B16FC0" w:rsidRDefault="00B16FC0" w:rsidP="006B1A88">
                <w:pPr>
                  <w:pStyle w:val="TableNormal0"/>
                </w:pPr>
              </w:p>
              <w:p w14:paraId="08B46459" w14:textId="77777777" w:rsidR="00B16FC0" w:rsidRDefault="00B16FC0" w:rsidP="006B1A88">
                <w:pPr>
                  <w:pStyle w:val="TableNormal0"/>
                </w:pPr>
              </w:p>
              <w:p w14:paraId="0B7A690D" w14:textId="77777777" w:rsidR="00B16FC0" w:rsidRPr="00667041" w:rsidRDefault="00B16FC0" w:rsidP="006B1A88">
                <w:pPr>
                  <w:pStyle w:val="TableNormal0"/>
                </w:pPr>
              </w:p>
            </w:tc>
            <w:tc>
              <w:tcPr>
                <w:tcW w:w="160" w:type="pct"/>
                <w:hideMark/>
              </w:tcPr>
              <w:p w14:paraId="721CCC78" w14:textId="77777777" w:rsidR="00F93332" w:rsidRPr="00667041" w:rsidRDefault="00581773" w:rsidP="006B1A88">
                <w:pPr>
                  <w:pStyle w:val="TableNormal0"/>
                </w:pPr>
                <w:r w:rsidRPr="00667041">
                  <w:t>2</w:t>
                </w:r>
              </w:p>
            </w:tc>
            <w:tc>
              <w:tcPr>
                <w:tcW w:w="2185" w:type="pct"/>
                <w:hideMark/>
              </w:tcPr>
              <w:p w14:paraId="55DD1300" w14:textId="77777777" w:rsidR="00F93332" w:rsidRPr="00667041" w:rsidRDefault="00F93332" w:rsidP="006B1A88">
                <w:pPr>
                  <w:pStyle w:val="TableNormal0"/>
                </w:pPr>
              </w:p>
              <w:p w14:paraId="1D2EC723" w14:textId="77777777" w:rsidR="00F93332" w:rsidRPr="00667041" w:rsidRDefault="00F93332" w:rsidP="006B1A88">
                <w:pPr>
                  <w:pStyle w:val="TableNormal0"/>
                </w:pPr>
              </w:p>
            </w:tc>
          </w:tr>
          <w:tr w:rsidR="00090094" w14:paraId="08FE48D6" w14:textId="77777777" w:rsidTr="00C22187">
            <w:trPr>
              <w:gridAfter w:val="1"/>
              <w:wAfter w:w="8" w:type="pct"/>
              <w:trHeight w:val="21"/>
            </w:trPr>
            <w:tc>
              <w:tcPr>
                <w:tcW w:w="4992" w:type="pct"/>
                <w:gridSpan w:val="4"/>
                <w:hideMark/>
              </w:tcPr>
              <w:p w14:paraId="066C6F81" w14:textId="77777777" w:rsidR="00F93332" w:rsidRPr="00667041" w:rsidRDefault="00581773" w:rsidP="00AA2597">
                <w:pPr>
                  <w:pStyle w:val="TableHead"/>
                </w:pPr>
                <w:r w:rsidRPr="00667041">
                  <w:t>Subtopic EQPSB 10.2 — Aeronautical fixed telecommunication network (AFTN)</w:t>
                </w:r>
              </w:p>
            </w:tc>
          </w:tr>
          <w:tr w:rsidR="00090094" w14:paraId="435DAC89" w14:textId="77777777" w:rsidTr="00C22187">
            <w:trPr>
              <w:gridAfter w:val="1"/>
              <w:wAfter w:w="8" w:type="pct"/>
              <w:trHeight w:val="567"/>
            </w:trPr>
            <w:tc>
              <w:tcPr>
                <w:tcW w:w="530" w:type="pct"/>
                <w:hideMark/>
              </w:tcPr>
              <w:p w14:paraId="1E3CEA39" w14:textId="77777777" w:rsidR="00F93332" w:rsidRPr="00667041" w:rsidRDefault="00581773" w:rsidP="006B1A88">
                <w:pPr>
                  <w:pStyle w:val="TableNormal0"/>
                </w:pPr>
                <w:r w:rsidRPr="00667041">
                  <w:t>BASIC</w:t>
                </w:r>
                <w:r w:rsidRPr="00667041">
                  <w:br/>
                  <w:t>EQPSB</w:t>
                </w:r>
              </w:p>
              <w:p w14:paraId="21F25431" w14:textId="77777777" w:rsidR="00F93332" w:rsidRPr="00667041" w:rsidRDefault="00581773" w:rsidP="006B1A88">
                <w:pPr>
                  <w:pStyle w:val="TableNormal0"/>
                </w:pPr>
                <w:r w:rsidRPr="00667041">
                  <w:t xml:space="preserve">10.2.1 </w:t>
                </w:r>
              </w:p>
            </w:tc>
            <w:tc>
              <w:tcPr>
                <w:tcW w:w="2118" w:type="pct"/>
                <w:hideMark/>
              </w:tcPr>
              <w:p w14:paraId="68949A37" w14:textId="77777777" w:rsidR="00F93332" w:rsidRPr="00667041" w:rsidRDefault="00581773" w:rsidP="006B1A88">
                <w:pPr>
                  <w:pStyle w:val="TableNormal0"/>
                </w:pPr>
                <w:r w:rsidRPr="00667041">
                  <w:t>Describe the principles of AFTN.</w:t>
                </w:r>
              </w:p>
            </w:tc>
            <w:tc>
              <w:tcPr>
                <w:tcW w:w="160" w:type="pct"/>
                <w:hideMark/>
              </w:tcPr>
              <w:p w14:paraId="27ED1596" w14:textId="77777777" w:rsidR="00F93332" w:rsidRPr="00667041" w:rsidRDefault="00581773" w:rsidP="006B1A88">
                <w:pPr>
                  <w:pStyle w:val="TableNormal0"/>
                </w:pPr>
                <w:r w:rsidRPr="00667041">
                  <w:t>2</w:t>
                </w:r>
              </w:p>
            </w:tc>
            <w:tc>
              <w:tcPr>
                <w:tcW w:w="2185" w:type="pct"/>
                <w:hideMark/>
              </w:tcPr>
              <w:p w14:paraId="4D61DAA8" w14:textId="77777777" w:rsidR="00F93332" w:rsidRPr="00667041" w:rsidRDefault="00F93332" w:rsidP="006B1A88">
                <w:pPr>
                  <w:pStyle w:val="TableNormal0"/>
                </w:pPr>
              </w:p>
              <w:p w14:paraId="3E0E3D97" w14:textId="77777777" w:rsidR="00F93332" w:rsidRPr="00667041" w:rsidRDefault="00F93332" w:rsidP="006B1A88">
                <w:pPr>
                  <w:pStyle w:val="TableNormal0"/>
                </w:pPr>
              </w:p>
            </w:tc>
          </w:tr>
          <w:tr w:rsidR="00090094" w14:paraId="4C774CBB" w14:textId="77777777" w:rsidTr="00C22187">
            <w:trPr>
              <w:gridAfter w:val="1"/>
              <w:wAfter w:w="8" w:type="pct"/>
              <w:trHeight w:val="21"/>
            </w:trPr>
            <w:tc>
              <w:tcPr>
                <w:tcW w:w="4992" w:type="pct"/>
                <w:gridSpan w:val="4"/>
                <w:hideMark/>
              </w:tcPr>
              <w:p w14:paraId="7BB0E612" w14:textId="77777777" w:rsidR="00F93332" w:rsidRPr="00667041" w:rsidRDefault="00581773" w:rsidP="003E6D96">
                <w:pPr>
                  <w:pStyle w:val="TableHead"/>
                </w:pPr>
                <w:r w:rsidRPr="00667041">
                  <w:t>Subtopic EQPSB 10.3 — Online data interchange</w:t>
                </w:r>
              </w:p>
            </w:tc>
          </w:tr>
          <w:tr w:rsidR="00090094" w14:paraId="4827167F" w14:textId="77777777" w:rsidTr="00C22187">
            <w:trPr>
              <w:gridAfter w:val="1"/>
              <w:wAfter w:w="8" w:type="pct"/>
              <w:trHeight w:val="567"/>
            </w:trPr>
            <w:tc>
              <w:tcPr>
                <w:tcW w:w="530" w:type="pct"/>
                <w:hideMark/>
              </w:tcPr>
              <w:p w14:paraId="17C77615" w14:textId="77777777" w:rsidR="00F93332" w:rsidRPr="00667041" w:rsidRDefault="00581773" w:rsidP="006B1A88">
                <w:pPr>
                  <w:pStyle w:val="TableNormal0"/>
                </w:pPr>
                <w:r w:rsidRPr="00667041">
                  <w:t>BASIC</w:t>
                </w:r>
                <w:r w:rsidRPr="00667041">
                  <w:br/>
                  <w:t>EQPSB</w:t>
                </w:r>
              </w:p>
              <w:p w14:paraId="5A09B66E" w14:textId="77777777" w:rsidR="00F93332" w:rsidRPr="00667041" w:rsidRDefault="00581773" w:rsidP="006B1A88">
                <w:pPr>
                  <w:pStyle w:val="TableNormal0"/>
                </w:pPr>
                <w:r w:rsidRPr="00667041">
                  <w:t xml:space="preserve">10.3.1 </w:t>
                </w:r>
              </w:p>
            </w:tc>
            <w:tc>
              <w:tcPr>
                <w:tcW w:w="2118" w:type="pct"/>
                <w:hideMark/>
              </w:tcPr>
              <w:p w14:paraId="41A879A5" w14:textId="77777777" w:rsidR="00F93332" w:rsidRPr="00667041" w:rsidRDefault="00581773" w:rsidP="006B1A88">
                <w:pPr>
                  <w:pStyle w:val="TableNormal0"/>
                </w:pPr>
                <w:r w:rsidRPr="00667041">
                  <w:t>Describe the benefits of automatic exchange of ATS data in coordination and transfer processes.</w:t>
                </w:r>
              </w:p>
            </w:tc>
            <w:tc>
              <w:tcPr>
                <w:tcW w:w="160" w:type="pct"/>
                <w:hideMark/>
              </w:tcPr>
              <w:p w14:paraId="774F870E" w14:textId="77777777" w:rsidR="00F93332" w:rsidRPr="00667041" w:rsidRDefault="00581773" w:rsidP="006B1A88">
                <w:pPr>
                  <w:pStyle w:val="TableNormal0"/>
                </w:pPr>
                <w:r w:rsidRPr="00667041">
                  <w:t>2</w:t>
                </w:r>
              </w:p>
            </w:tc>
            <w:tc>
              <w:tcPr>
                <w:tcW w:w="2185" w:type="pct"/>
                <w:hideMark/>
              </w:tcPr>
              <w:p w14:paraId="40FD154E" w14:textId="77777777" w:rsidR="00F93332" w:rsidRPr="003F6CAC" w:rsidRDefault="00581773" w:rsidP="009D0BB3">
                <w:pPr>
                  <w:pStyle w:val="EssentialTraining"/>
                </w:pPr>
                <w:r w:rsidRPr="003F6CAC">
                  <w:t>Accuracy, speed and safety, non-verbal communication</w:t>
                </w:r>
              </w:p>
            </w:tc>
          </w:tr>
          <w:tr w:rsidR="00090094" w14:paraId="22BF84E2" w14:textId="77777777" w:rsidTr="00C22187">
            <w:trPr>
              <w:gridAfter w:val="1"/>
              <w:wAfter w:w="8" w:type="pct"/>
              <w:trHeight w:val="567"/>
            </w:trPr>
            <w:tc>
              <w:tcPr>
                <w:tcW w:w="530" w:type="pct"/>
                <w:hideMark/>
              </w:tcPr>
              <w:p w14:paraId="1E96D2B7" w14:textId="77777777" w:rsidR="00F93332" w:rsidRPr="00667041" w:rsidRDefault="00581773" w:rsidP="006B1A88">
                <w:pPr>
                  <w:pStyle w:val="TableNormal0"/>
                </w:pPr>
                <w:r w:rsidRPr="00667041">
                  <w:t>BASIC</w:t>
                </w:r>
                <w:r w:rsidRPr="00667041">
                  <w:br/>
                  <w:t>EQPSB</w:t>
                </w:r>
              </w:p>
              <w:p w14:paraId="1B1E8263" w14:textId="77777777" w:rsidR="00F93332" w:rsidRPr="00667041" w:rsidRDefault="00581773" w:rsidP="006B1A88">
                <w:pPr>
                  <w:pStyle w:val="TableNormal0"/>
                </w:pPr>
                <w:r w:rsidRPr="00667041">
                  <w:t xml:space="preserve">10.3.2 </w:t>
                </w:r>
              </w:p>
            </w:tc>
            <w:tc>
              <w:tcPr>
                <w:tcW w:w="2118" w:type="pct"/>
                <w:hideMark/>
              </w:tcPr>
              <w:p w14:paraId="7C7CC383" w14:textId="77777777" w:rsidR="00F93332" w:rsidRPr="00667041" w:rsidRDefault="00581773" w:rsidP="006B1A88">
                <w:pPr>
                  <w:pStyle w:val="TableNormal0"/>
                </w:pPr>
                <w:r w:rsidRPr="00667041">
                  <w:t>Describe the limitations of automatic exchange of ATS data in coordination.</w:t>
                </w:r>
              </w:p>
            </w:tc>
            <w:tc>
              <w:tcPr>
                <w:tcW w:w="160" w:type="pct"/>
                <w:hideMark/>
              </w:tcPr>
              <w:p w14:paraId="59657798" w14:textId="77777777" w:rsidR="00F93332" w:rsidRPr="00667041" w:rsidRDefault="00581773" w:rsidP="006B1A88">
                <w:pPr>
                  <w:pStyle w:val="TableNormal0"/>
                </w:pPr>
                <w:r w:rsidRPr="00667041">
                  <w:t>2</w:t>
                </w:r>
              </w:p>
            </w:tc>
            <w:tc>
              <w:tcPr>
                <w:tcW w:w="2185" w:type="pct"/>
                <w:hideMark/>
              </w:tcPr>
              <w:p w14:paraId="24A9D790" w14:textId="77777777" w:rsidR="00F93332" w:rsidRPr="003F6CAC" w:rsidRDefault="00581773" w:rsidP="009D0BB3">
                <w:pPr>
                  <w:pStyle w:val="EssentialTraining"/>
                </w:pPr>
                <w:r w:rsidRPr="003F6CAC">
                  <w:t>Non-recognition of a system’s failure</w:t>
                </w:r>
              </w:p>
            </w:tc>
          </w:tr>
          <w:tr w:rsidR="00090094" w14:paraId="0FE473BB" w14:textId="77777777" w:rsidTr="00C22187">
            <w:trPr>
              <w:gridAfter w:val="1"/>
              <w:wAfter w:w="8" w:type="pct"/>
              <w:trHeight w:val="21"/>
            </w:trPr>
            <w:tc>
              <w:tcPr>
                <w:tcW w:w="4992" w:type="pct"/>
                <w:gridSpan w:val="4"/>
                <w:hideMark/>
              </w:tcPr>
              <w:p w14:paraId="28599637" w14:textId="77777777" w:rsidR="00F93332" w:rsidRPr="00667041" w:rsidRDefault="00581773" w:rsidP="003E6D96">
                <w:pPr>
                  <w:pStyle w:val="TableHead"/>
                </w:pPr>
                <w:r w:rsidRPr="00667041">
                  <w:t>Subtopic EQPSB 10.4 — Systems used for the automatic dissemination of information</w:t>
                </w:r>
              </w:p>
            </w:tc>
          </w:tr>
          <w:tr w:rsidR="00090094" w14:paraId="4D5F2D5E" w14:textId="77777777" w:rsidTr="00C22187">
            <w:trPr>
              <w:gridAfter w:val="1"/>
              <w:wAfter w:w="8" w:type="pct"/>
              <w:trHeight w:val="567"/>
            </w:trPr>
            <w:tc>
              <w:tcPr>
                <w:tcW w:w="530" w:type="pct"/>
                <w:hideMark/>
              </w:tcPr>
              <w:p w14:paraId="4A3885CE" w14:textId="77777777" w:rsidR="00F93332" w:rsidRPr="00667041" w:rsidRDefault="00581773" w:rsidP="006B1A88">
                <w:pPr>
                  <w:pStyle w:val="TableNormal0"/>
                </w:pPr>
                <w:r w:rsidRPr="00667041">
                  <w:t>BASIC</w:t>
                </w:r>
                <w:r w:rsidRPr="00667041">
                  <w:br/>
                  <w:t>EQPSB</w:t>
                </w:r>
              </w:p>
              <w:p w14:paraId="75720481" w14:textId="77777777" w:rsidR="00F93332" w:rsidRPr="00667041" w:rsidRDefault="00581773" w:rsidP="006B1A88">
                <w:pPr>
                  <w:pStyle w:val="TableNormal0"/>
                </w:pPr>
                <w:r w:rsidRPr="00667041">
                  <w:t xml:space="preserve">10.4.1 </w:t>
                </w:r>
              </w:p>
            </w:tc>
            <w:tc>
              <w:tcPr>
                <w:tcW w:w="2118" w:type="pct"/>
                <w:hideMark/>
              </w:tcPr>
              <w:p w14:paraId="3223AC72" w14:textId="77777777" w:rsidR="00F93332" w:rsidRPr="00667041" w:rsidRDefault="00581773" w:rsidP="006B1A88">
                <w:pPr>
                  <w:pStyle w:val="TableNormal0"/>
                </w:pPr>
                <w:r w:rsidRPr="00667041">
                  <w:t>State the working principles of broadcasting systems.</w:t>
                </w:r>
              </w:p>
            </w:tc>
            <w:tc>
              <w:tcPr>
                <w:tcW w:w="160" w:type="pct"/>
                <w:hideMark/>
              </w:tcPr>
              <w:p w14:paraId="1D9B5454" w14:textId="77777777" w:rsidR="00F93332" w:rsidRPr="00667041" w:rsidRDefault="00581773" w:rsidP="006B1A88">
                <w:pPr>
                  <w:pStyle w:val="TableNormal0"/>
                </w:pPr>
                <w:r w:rsidRPr="00667041">
                  <w:t>1</w:t>
                </w:r>
              </w:p>
            </w:tc>
            <w:tc>
              <w:tcPr>
                <w:tcW w:w="2185" w:type="pct"/>
                <w:hideMark/>
              </w:tcPr>
              <w:p w14:paraId="6AFED5DB" w14:textId="77777777" w:rsidR="00F93332" w:rsidRPr="00697EF8" w:rsidRDefault="00581773" w:rsidP="006B1A88">
                <w:pPr>
                  <w:pStyle w:val="TableNormal0"/>
                  <w:rPr>
                    <w:rStyle w:val="Italic"/>
                  </w:rPr>
                </w:pPr>
                <w:r w:rsidRPr="00697EF8">
                  <w:rPr>
                    <w:rStyle w:val="Italic"/>
                  </w:rPr>
                  <w:t>Optional content: ATIS, VOLMET</w:t>
                </w:r>
              </w:p>
            </w:tc>
          </w:tr>
          <w:tr w:rsidR="00090094" w14:paraId="013CA514" w14:textId="77777777" w:rsidTr="00C22187">
            <w:trPr>
              <w:gridAfter w:val="1"/>
              <w:wAfter w:w="8" w:type="pct"/>
              <w:trHeight w:val="567"/>
            </w:trPr>
            <w:tc>
              <w:tcPr>
                <w:tcW w:w="530" w:type="pct"/>
                <w:hideMark/>
              </w:tcPr>
              <w:p w14:paraId="575C3DE6" w14:textId="77777777" w:rsidR="00F93332" w:rsidRPr="00667041" w:rsidRDefault="00581773" w:rsidP="006B1A88">
                <w:pPr>
                  <w:pStyle w:val="TableNormal0"/>
                </w:pPr>
                <w:r w:rsidRPr="00667041">
                  <w:t>BASIC</w:t>
                </w:r>
                <w:r w:rsidRPr="00667041">
                  <w:br/>
                  <w:t>EQPSB</w:t>
                </w:r>
              </w:p>
              <w:p w14:paraId="08BF76BA" w14:textId="77777777" w:rsidR="00F93332" w:rsidRPr="00667041" w:rsidRDefault="00581773" w:rsidP="006B1A88">
                <w:pPr>
                  <w:pStyle w:val="TableNormal0"/>
                </w:pPr>
                <w:r w:rsidRPr="00667041">
                  <w:t xml:space="preserve">10.4.2 </w:t>
                </w:r>
              </w:p>
            </w:tc>
            <w:tc>
              <w:tcPr>
                <w:tcW w:w="2118" w:type="pct"/>
                <w:hideMark/>
              </w:tcPr>
              <w:p w14:paraId="343A6CB4" w14:textId="77777777" w:rsidR="00F93332" w:rsidRPr="00667041" w:rsidRDefault="00581773" w:rsidP="006B1A88">
                <w:pPr>
                  <w:pStyle w:val="TableNormal0"/>
                </w:pPr>
                <w:r w:rsidRPr="00667041">
                  <w:t>Explain the use of ATIS and VOLMET in ATS.</w:t>
                </w:r>
              </w:p>
            </w:tc>
            <w:tc>
              <w:tcPr>
                <w:tcW w:w="160" w:type="pct"/>
                <w:hideMark/>
              </w:tcPr>
              <w:p w14:paraId="4068F288" w14:textId="77777777" w:rsidR="00F93332" w:rsidRPr="00667041" w:rsidRDefault="00581773" w:rsidP="006B1A88">
                <w:pPr>
                  <w:pStyle w:val="TableNormal0"/>
                </w:pPr>
                <w:r w:rsidRPr="00667041">
                  <w:t>2</w:t>
                </w:r>
              </w:p>
            </w:tc>
            <w:tc>
              <w:tcPr>
                <w:tcW w:w="2185" w:type="pct"/>
                <w:hideMark/>
              </w:tcPr>
              <w:p w14:paraId="152D2DA4" w14:textId="77777777" w:rsidR="00F93332" w:rsidRPr="003F6CAC" w:rsidRDefault="00356D49" w:rsidP="009D0BB3">
                <w:pPr>
                  <w:pStyle w:val="EssentialTraining"/>
                </w:pPr>
                <w:r>
                  <w:t>Government of the Republic of Armenia Decision N 821-N of June 2, 2022</w:t>
                </w:r>
                <w:r w:rsidR="00581773" w:rsidRPr="003F6CAC">
                  <w:t xml:space="preserve">, </w:t>
                </w:r>
                <w:r w:rsidR="00581773" w:rsidRPr="003F6CAC">
                  <w:br/>
                  <w:t>ICAO Annex 3</w:t>
                </w:r>
              </w:p>
            </w:tc>
          </w:tr>
          <w:tr w:rsidR="00090094" w14:paraId="1D78448B" w14:textId="77777777" w:rsidTr="00C22187">
            <w:trPr>
              <w:trHeight w:val="21"/>
            </w:trPr>
            <w:tc>
              <w:tcPr>
                <w:tcW w:w="5000" w:type="pct"/>
                <w:gridSpan w:val="5"/>
              </w:tcPr>
              <w:p w14:paraId="0E95A219" w14:textId="77777777" w:rsidR="00F93332" w:rsidRPr="003E6D96" w:rsidRDefault="00581773" w:rsidP="003E6D96">
                <w:pPr>
                  <w:pStyle w:val="TableCentered"/>
                  <w:rPr>
                    <w:rStyle w:val="Bold"/>
                  </w:rPr>
                </w:pPr>
                <w:r w:rsidRPr="003E6D96">
                  <w:rPr>
                    <w:rStyle w:val="Bold"/>
                    <w:b w:val="0"/>
                  </w:rPr>
                  <w:t>TOPIC EQPSB 11 — WORKING POSITIONS</w:t>
                </w:r>
              </w:p>
            </w:tc>
          </w:tr>
          <w:tr w:rsidR="00090094" w14:paraId="1DCA3600" w14:textId="77777777" w:rsidTr="00C22187">
            <w:trPr>
              <w:trHeight w:val="21"/>
            </w:trPr>
            <w:tc>
              <w:tcPr>
                <w:tcW w:w="5000" w:type="pct"/>
                <w:gridSpan w:val="5"/>
                <w:hideMark/>
              </w:tcPr>
              <w:p w14:paraId="29EA54F6" w14:textId="77777777" w:rsidR="00F93332" w:rsidRPr="003E6D96" w:rsidRDefault="00581773" w:rsidP="003E6D96">
                <w:pPr>
                  <w:pStyle w:val="TableHead"/>
                </w:pPr>
                <w:r w:rsidRPr="003E6D96">
                  <w:t xml:space="preserve">Subtopic EQPSB 11.1 — Working position equipment </w:t>
                </w:r>
              </w:p>
            </w:tc>
          </w:tr>
          <w:tr w:rsidR="00090094" w14:paraId="3ABADDDD" w14:textId="77777777" w:rsidTr="00C22187">
            <w:trPr>
              <w:trHeight w:val="567"/>
            </w:trPr>
            <w:tc>
              <w:tcPr>
                <w:tcW w:w="529" w:type="pct"/>
                <w:hideMark/>
              </w:tcPr>
              <w:p w14:paraId="71866AE9" w14:textId="77777777" w:rsidR="00F93332" w:rsidRPr="003E6D96" w:rsidRDefault="00581773" w:rsidP="003E6D96">
                <w:pPr>
                  <w:pStyle w:val="TableNormal0"/>
                </w:pPr>
                <w:r w:rsidRPr="003E6D96">
                  <w:t>BASIC</w:t>
                </w:r>
                <w:r w:rsidRPr="003E6D96">
                  <w:br/>
                  <w:t>EQPSB</w:t>
                </w:r>
              </w:p>
              <w:p w14:paraId="4CC06B16" w14:textId="77777777" w:rsidR="00F93332" w:rsidRPr="003E6D96" w:rsidRDefault="00581773" w:rsidP="003E6D96">
                <w:pPr>
                  <w:pStyle w:val="TableNormal0"/>
                </w:pPr>
                <w:r w:rsidRPr="003E6D96">
                  <w:t xml:space="preserve">11.1.1 </w:t>
                </w:r>
              </w:p>
            </w:tc>
            <w:tc>
              <w:tcPr>
                <w:tcW w:w="2117" w:type="pct"/>
                <w:hideMark/>
              </w:tcPr>
              <w:p w14:paraId="0CD90595" w14:textId="77777777" w:rsidR="00F93332" w:rsidRPr="003E6D96" w:rsidRDefault="00581773" w:rsidP="003E6D96">
                <w:pPr>
                  <w:pStyle w:val="TableNormal0"/>
                </w:pPr>
                <w:r w:rsidRPr="003E6D96">
                  <w:t>Recognise equipment in a working position.</w:t>
                </w:r>
              </w:p>
            </w:tc>
            <w:tc>
              <w:tcPr>
                <w:tcW w:w="157" w:type="pct"/>
                <w:hideMark/>
              </w:tcPr>
              <w:p w14:paraId="7CB7EFC1" w14:textId="77777777" w:rsidR="00F93332" w:rsidRPr="003E6D96" w:rsidRDefault="00581773" w:rsidP="003E6D96">
                <w:pPr>
                  <w:pStyle w:val="TableNormal0"/>
                </w:pPr>
                <w:r w:rsidRPr="003E6D96">
                  <w:t>1</w:t>
                </w:r>
              </w:p>
            </w:tc>
            <w:tc>
              <w:tcPr>
                <w:tcW w:w="2197" w:type="pct"/>
                <w:gridSpan w:val="2"/>
                <w:hideMark/>
              </w:tcPr>
              <w:p w14:paraId="3775BC05" w14:textId="77777777" w:rsidR="00F93332" w:rsidRPr="00697EF8" w:rsidRDefault="00581773" w:rsidP="003E6D96">
                <w:pPr>
                  <w:pStyle w:val="TableNormal0"/>
                  <w:rPr>
                    <w:rStyle w:val="Italic"/>
                  </w:rPr>
                </w:pPr>
                <w:r w:rsidRPr="00697EF8">
                  <w:rPr>
                    <w:rStyle w:val="Italic"/>
                  </w:rPr>
                  <w:t>Optional content: FPB, radio, telephone and other communications equipment, relevant maps and charts, strip printer, teleprinter, clock, information monitors, situation displays</w:t>
                </w:r>
              </w:p>
            </w:tc>
          </w:tr>
          <w:tr w:rsidR="00090094" w14:paraId="41DCE127" w14:textId="77777777" w:rsidTr="00C22187">
            <w:trPr>
              <w:trHeight w:val="21"/>
            </w:trPr>
            <w:tc>
              <w:tcPr>
                <w:tcW w:w="5000" w:type="pct"/>
                <w:gridSpan w:val="5"/>
                <w:hideMark/>
              </w:tcPr>
              <w:p w14:paraId="2DDE3D28" w14:textId="77777777" w:rsidR="00F93332" w:rsidRPr="003E6D96" w:rsidRDefault="00581773" w:rsidP="003E6D96">
                <w:pPr>
                  <w:pStyle w:val="TableHead"/>
                </w:pPr>
                <w:r w:rsidRPr="003E6D96">
                  <w:t>Subtopic EQPSB 11.2 — Aerodrome control</w:t>
                </w:r>
              </w:p>
            </w:tc>
          </w:tr>
          <w:tr w:rsidR="00090094" w14:paraId="5905981B" w14:textId="77777777" w:rsidTr="00C22187">
            <w:trPr>
              <w:trHeight w:val="567"/>
            </w:trPr>
            <w:tc>
              <w:tcPr>
                <w:tcW w:w="529" w:type="pct"/>
                <w:hideMark/>
              </w:tcPr>
              <w:p w14:paraId="51B662CB" w14:textId="77777777" w:rsidR="00F93332" w:rsidRPr="003E6D96" w:rsidRDefault="00581773" w:rsidP="003E6D96">
                <w:pPr>
                  <w:pStyle w:val="TableNormal0"/>
                </w:pPr>
                <w:r w:rsidRPr="003E6D96">
                  <w:t>BASIC</w:t>
                </w:r>
                <w:r w:rsidRPr="003E6D96">
                  <w:br/>
                  <w:t>EQPSB</w:t>
                </w:r>
              </w:p>
              <w:p w14:paraId="5CF8E67A" w14:textId="77777777" w:rsidR="00F93332" w:rsidRPr="003E6D96" w:rsidRDefault="00581773" w:rsidP="003E6D96">
                <w:pPr>
                  <w:pStyle w:val="TableNormal0"/>
                </w:pPr>
                <w:r w:rsidRPr="003E6D96">
                  <w:t xml:space="preserve">11.2.1 </w:t>
                </w:r>
              </w:p>
            </w:tc>
            <w:tc>
              <w:tcPr>
                <w:tcW w:w="2117" w:type="pct"/>
                <w:hideMark/>
              </w:tcPr>
              <w:p w14:paraId="53AEC344" w14:textId="77777777" w:rsidR="00F93332" w:rsidRPr="003E6D96" w:rsidRDefault="00581773" w:rsidP="003E6D96">
                <w:pPr>
                  <w:pStyle w:val="TableNormal0"/>
                </w:pPr>
                <w:r w:rsidRPr="003E6D96">
                  <w:t>Recognise equipment to be found specifically in a TWR.</w:t>
                </w:r>
              </w:p>
            </w:tc>
            <w:tc>
              <w:tcPr>
                <w:tcW w:w="157" w:type="pct"/>
                <w:hideMark/>
              </w:tcPr>
              <w:p w14:paraId="7285E596" w14:textId="77777777" w:rsidR="00F93332" w:rsidRPr="003E6D96" w:rsidRDefault="00581773" w:rsidP="003E6D96">
                <w:pPr>
                  <w:pStyle w:val="TableNormal0"/>
                </w:pPr>
                <w:r w:rsidRPr="003E6D96">
                  <w:t>1</w:t>
                </w:r>
              </w:p>
            </w:tc>
            <w:tc>
              <w:tcPr>
                <w:tcW w:w="2197" w:type="pct"/>
                <w:gridSpan w:val="2"/>
                <w:hideMark/>
              </w:tcPr>
              <w:p w14:paraId="15C59C30" w14:textId="77777777" w:rsidR="00F93332" w:rsidRPr="00697EF8" w:rsidRDefault="00581773" w:rsidP="003E6D96">
                <w:pPr>
                  <w:pStyle w:val="TableNormal0"/>
                  <w:rPr>
                    <w:rStyle w:val="Italic"/>
                  </w:rPr>
                </w:pPr>
                <w:r w:rsidRPr="00697EF8">
                  <w:rPr>
                    <w:rStyle w:val="Italic"/>
                  </w:rPr>
                  <w:t>Optional content: wind indicator, aerodrome traffic monitor, SMR, crash alarm, signalling lamp, lighting control panel, runway-in-use indicator, binoculars, signalling/flare gun, IRVR and altimeter-setting indicators, local information systems</w:t>
                </w:r>
              </w:p>
            </w:tc>
          </w:tr>
          <w:tr w:rsidR="00090094" w14:paraId="622DCC1A" w14:textId="77777777" w:rsidTr="00C22187">
            <w:trPr>
              <w:trHeight w:val="21"/>
            </w:trPr>
            <w:tc>
              <w:tcPr>
                <w:tcW w:w="5000" w:type="pct"/>
                <w:gridSpan w:val="5"/>
                <w:hideMark/>
              </w:tcPr>
              <w:p w14:paraId="46A92644" w14:textId="77777777" w:rsidR="00F93332" w:rsidRPr="003E6D96" w:rsidRDefault="00581773" w:rsidP="003E6D96">
                <w:pPr>
                  <w:pStyle w:val="TableHead"/>
                </w:pPr>
                <w:r w:rsidRPr="003E6D96">
                  <w:t>Subtopic EQPSB 11.3 — Approach control</w:t>
                </w:r>
              </w:p>
            </w:tc>
          </w:tr>
          <w:tr w:rsidR="00090094" w14:paraId="7703640C" w14:textId="77777777" w:rsidTr="00C22187">
            <w:trPr>
              <w:trHeight w:val="567"/>
            </w:trPr>
            <w:tc>
              <w:tcPr>
                <w:tcW w:w="529" w:type="pct"/>
                <w:hideMark/>
              </w:tcPr>
              <w:p w14:paraId="11FBF3A4" w14:textId="77777777" w:rsidR="00F93332" w:rsidRPr="003E6D96" w:rsidRDefault="00581773" w:rsidP="003E6D96">
                <w:pPr>
                  <w:pStyle w:val="TableNormal0"/>
                </w:pPr>
                <w:r w:rsidRPr="003E6D96">
                  <w:t>BASIC</w:t>
                </w:r>
                <w:r w:rsidRPr="003E6D96">
                  <w:br/>
                  <w:t>EQPSB</w:t>
                </w:r>
              </w:p>
              <w:p w14:paraId="09BE872A" w14:textId="77777777" w:rsidR="00F93332" w:rsidRPr="003E6D96" w:rsidRDefault="00581773" w:rsidP="003E6D96">
                <w:pPr>
                  <w:pStyle w:val="TableNormal0"/>
                </w:pPr>
                <w:r w:rsidRPr="003E6D96">
                  <w:t xml:space="preserve">11.3.1 </w:t>
                </w:r>
              </w:p>
            </w:tc>
            <w:tc>
              <w:tcPr>
                <w:tcW w:w="2117" w:type="pct"/>
                <w:hideMark/>
              </w:tcPr>
              <w:p w14:paraId="6D540CA7" w14:textId="77777777" w:rsidR="00F93332" w:rsidRPr="003E6D96" w:rsidRDefault="00581773" w:rsidP="003E6D96">
                <w:pPr>
                  <w:pStyle w:val="TableNormal0"/>
                </w:pPr>
                <w:r w:rsidRPr="003E6D96">
                  <w:t>Recognise equipment to be found specifically in an APP.</w:t>
                </w:r>
              </w:p>
            </w:tc>
            <w:tc>
              <w:tcPr>
                <w:tcW w:w="157" w:type="pct"/>
                <w:hideMark/>
              </w:tcPr>
              <w:p w14:paraId="4C765DED" w14:textId="77777777" w:rsidR="00F93332" w:rsidRPr="003E6D96" w:rsidRDefault="00581773" w:rsidP="003E6D96">
                <w:pPr>
                  <w:pStyle w:val="TableNormal0"/>
                </w:pPr>
                <w:r w:rsidRPr="003E6D96">
                  <w:t>1</w:t>
                </w:r>
              </w:p>
            </w:tc>
            <w:tc>
              <w:tcPr>
                <w:tcW w:w="2197" w:type="pct"/>
                <w:gridSpan w:val="2"/>
                <w:hideMark/>
              </w:tcPr>
              <w:p w14:paraId="73FE1F4B" w14:textId="77777777" w:rsidR="00F93332" w:rsidRPr="00697EF8" w:rsidRDefault="00581773" w:rsidP="003E6D96">
                <w:pPr>
                  <w:pStyle w:val="TableNormal0"/>
                  <w:rPr>
                    <w:rStyle w:val="Italic"/>
                  </w:rPr>
                </w:pPr>
                <w:r w:rsidRPr="00697EF8">
                  <w:rPr>
                    <w:rStyle w:val="Italic"/>
                  </w:rPr>
                  <w:t>Optional content: sequencing system, PAR, RVR indicators</w:t>
                </w:r>
              </w:p>
            </w:tc>
          </w:tr>
          <w:tr w:rsidR="00090094" w14:paraId="2FF789AF" w14:textId="77777777" w:rsidTr="00C22187">
            <w:trPr>
              <w:trHeight w:val="21"/>
            </w:trPr>
            <w:tc>
              <w:tcPr>
                <w:tcW w:w="5000" w:type="pct"/>
                <w:gridSpan w:val="5"/>
                <w:hideMark/>
              </w:tcPr>
              <w:p w14:paraId="58221E76" w14:textId="77777777" w:rsidR="00F93332" w:rsidRPr="003E6D96" w:rsidRDefault="00581773" w:rsidP="003E6D96">
                <w:pPr>
                  <w:pStyle w:val="TableHead"/>
                </w:pPr>
                <w:r w:rsidRPr="003E6D96">
                  <w:t>Subtopic EQPSB 11.4 — Area control</w:t>
                </w:r>
              </w:p>
            </w:tc>
          </w:tr>
          <w:tr w:rsidR="00090094" w14:paraId="7837B39C" w14:textId="77777777" w:rsidTr="00C22187">
            <w:trPr>
              <w:trHeight w:val="567"/>
            </w:trPr>
            <w:tc>
              <w:tcPr>
                <w:tcW w:w="529" w:type="pct"/>
                <w:hideMark/>
              </w:tcPr>
              <w:p w14:paraId="4669B8DE" w14:textId="77777777" w:rsidR="00F93332" w:rsidRPr="003E6D96" w:rsidRDefault="00581773" w:rsidP="003E6D96">
                <w:pPr>
                  <w:pStyle w:val="TableNormal0"/>
                </w:pPr>
                <w:r w:rsidRPr="003E6D96">
                  <w:t>BASIC</w:t>
                </w:r>
                <w:r w:rsidRPr="003E6D96">
                  <w:br/>
                  <w:t>EQPSB</w:t>
                </w:r>
              </w:p>
              <w:p w14:paraId="60E602A0" w14:textId="77777777" w:rsidR="00F93332" w:rsidRPr="003E6D96" w:rsidRDefault="00581773" w:rsidP="003E6D96">
                <w:pPr>
                  <w:pStyle w:val="TableNormal0"/>
                </w:pPr>
                <w:r w:rsidRPr="003E6D96">
                  <w:t xml:space="preserve">11.4.1 </w:t>
                </w:r>
              </w:p>
            </w:tc>
            <w:tc>
              <w:tcPr>
                <w:tcW w:w="2117" w:type="pct"/>
                <w:hideMark/>
              </w:tcPr>
              <w:p w14:paraId="72FF9621" w14:textId="77777777" w:rsidR="00F93332" w:rsidRPr="003E6D96" w:rsidRDefault="00581773" w:rsidP="003E6D96">
                <w:pPr>
                  <w:pStyle w:val="TableNormal0"/>
                </w:pPr>
                <w:r w:rsidRPr="003E6D96">
                  <w:t>Recognise equipment to be found specifically in an ACC.</w:t>
                </w:r>
              </w:p>
            </w:tc>
            <w:tc>
              <w:tcPr>
                <w:tcW w:w="157" w:type="pct"/>
                <w:hideMark/>
              </w:tcPr>
              <w:p w14:paraId="522F604E" w14:textId="77777777" w:rsidR="00F93332" w:rsidRPr="003E6D96" w:rsidRDefault="00581773" w:rsidP="003E6D96">
                <w:pPr>
                  <w:pStyle w:val="TableNormal0"/>
                </w:pPr>
                <w:r w:rsidRPr="003E6D96">
                  <w:t>1</w:t>
                </w:r>
              </w:p>
            </w:tc>
            <w:tc>
              <w:tcPr>
                <w:tcW w:w="2197" w:type="pct"/>
                <w:gridSpan w:val="2"/>
                <w:hideMark/>
              </w:tcPr>
              <w:p w14:paraId="7E8E74F6" w14:textId="77777777" w:rsidR="00F93332" w:rsidRPr="003E6D96" w:rsidRDefault="00F93332" w:rsidP="003E6D96">
                <w:pPr>
                  <w:pStyle w:val="TableNormal0"/>
                </w:pPr>
              </w:p>
              <w:p w14:paraId="3A29FF66" w14:textId="77777777" w:rsidR="00F93332" w:rsidRPr="003E6D96" w:rsidRDefault="00F93332" w:rsidP="003E6D96">
                <w:pPr>
                  <w:pStyle w:val="TableNormal0"/>
                </w:pPr>
              </w:p>
            </w:tc>
          </w:tr>
        </w:tbl>
        <w:p w14:paraId="0BF2536C" w14:textId="77777777" w:rsidR="00F93332" w:rsidRPr="00496751" w:rsidRDefault="00000000" w:rsidP="003E6D96">
          <w:pPr>
            <w:pStyle w:val="TableNormal0"/>
          </w:pPr>
        </w:p>
        <w:bookmarkStart w:id="2237" w:name="_Toc413420351" w:displacedByCustomXml="next"/>
        <w:bookmarkEnd w:id="2237" w:displacedByCustomXml="next"/>
        <w:bookmarkStart w:id="2238" w:name="_Toc413065064" w:displacedByCustomXml="next"/>
        <w:bookmarkEnd w:id="2238" w:displacedByCustomXml="next"/>
        <w:bookmarkStart w:id="2239" w:name="_Toc412197925" w:displacedByCustomXml="next"/>
        <w:bookmarkEnd w:id="2239" w:displacedByCustomXml="next"/>
        <w:bookmarkStart w:id="2240" w:name="_Toc412196568" w:displacedByCustomXml="next"/>
        <w:bookmarkEnd w:id="2240" w:displacedByCustomXml="next"/>
        <w:bookmarkStart w:id="2241" w:name="_Toc412194426" w:displacedByCustomXml="next"/>
        <w:bookmarkEnd w:id="2241" w:displacedByCustomXml="next"/>
        <w:bookmarkStart w:id="2242" w:name="_Toc411245970" w:displacedByCustomXml="next"/>
        <w:bookmarkEnd w:id="2242" w:displacedByCustomXml="next"/>
        <w:bookmarkStart w:id="2243" w:name="_Toc411245314" w:displacedByCustomXml="next"/>
        <w:bookmarkEnd w:id="2243" w:displacedByCustomXml="next"/>
        <w:bookmarkStart w:id="2244" w:name="_Toc411244043" w:displacedByCustomXml="next"/>
        <w:bookmarkEnd w:id="2244" w:displacedByCustomXml="next"/>
        <w:bookmarkStart w:id="2245" w:name="_Toc411243640" w:displacedByCustomXml="next"/>
        <w:bookmarkEnd w:id="2245" w:displacedByCustomXml="next"/>
        <w:bookmarkStart w:id="2246" w:name="_Toc410416531" w:displacedByCustomXml="next"/>
        <w:bookmarkEnd w:id="2246" w:displacedByCustomXml="next"/>
        <w:bookmarkStart w:id="2247" w:name="_Toc410397085" w:displacedByCustomXml="next"/>
        <w:bookmarkEnd w:id="2247" w:displacedByCustomXml="next"/>
        <w:bookmarkStart w:id="2248" w:name="_Toc410396650" w:displacedByCustomXml="next"/>
        <w:bookmarkEnd w:id="2248" w:displacedByCustomXml="next"/>
        <w:bookmarkStart w:id="2249" w:name="_Toc406677521" w:displacedByCustomXml="next"/>
        <w:bookmarkEnd w:id="2249" w:displacedByCustomXml="next"/>
        <w:bookmarkStart w:id="2250" w:name="_Toc400006580" w:displacedByCustomXml="next"/>
        <w:bookmarkEnd w:id="2250" w:displacedByCustomXml="next"/>
      </w:sdtContent>
    </w:sdt>
    <w:sdt>
      <w:sdtPr>
        <w:rPr>
          <w:i w:val="0"/>
          <w:sz w:val="22"/>
          <w:szCs w:val="24"/>
        </w:rPr>
        <w:alias w:val="topic"/>
        <w:tag w:val="topic"/>
        <w:id w:val="-1940378921"/>
      </w:sdtPr>
      <w:sdtContent>
        <w:p w14:paraId="6A771180" w14:textId="77777777" w:rsidR="000C71BF" w:rsidRDefault="000C71BF" w:rsidP="000C71BF">
          <w:pPr>
            <w:pStyle w:val="Dxshortdesc"/>
          </w:pPr>
        </w:p>
        <w:p w14:paraId="74E74F56" w14:textId="77777777" w:rsidR="000B160E" w:rsidRPr="00496751" w:rsidRDefault="00581773" w:rsidP="000465E7">
          <w:pPr>
            <w:pStyle w:val="Heading5"/>
          </w:pPr>
          <w:bookmarkStart w:id="2251" w:name="_Toc256000173"/>
          <w:r w:rsidRPr="00496751">
            <w:t>SUBJECT 9: PR</w:t>
          </w:r>
          <w:r w:rsidRPr="002B0C21">
            <w:t>OFESS</w:t>
          </w:r>
          <w:r w:rsidRPr="00496751">
            <w:t>IONAL ENVIRONMENT</w:t>
          </w:r>
          <w:bookmarkEnd w:id="2251"/>
        </w:p>
        <w:p w14:paraId="68DB8F66" w14:textId="77777777" w:rsidR="000B160E" w:rsidRPr="00667041" w:rsidRDefault="00581773" w:rsidP="00663910">
          <w:r w:rsidRPr="00667041">
            <w:t xml:space="preserve">The subject objective is: </w:t>
          </w:r>
        </w:p>
        <w:p w14:paraId="4A193151" w14:textId="77777777" w:rsidR="00285AAE" w:rsidRPr="00C22187" w:rsidRDefault="00581773" w:rsidP="00663910">
          <w:pPr>
            <w:rPr>
              <w:rStyle w:val="Italic"/>
              <w:i w:val="0"/>
            </w:rPr>
          </w:pPr>
          <w:r w:rsidRPr="00667041">
            <w:t>Learners shall recognise the need for close cooperation with other parties concerning ATM operations and aspects of environmental protection.</w:t>
          </w:r>
        </w:p>
        <w:tbl>
          <w:tblPr>
            <w:tblStyle w:val="easaTable"/>
            <w:tblW w:w="5066" w:type="pct"/>
            <w:tblInd w:w="-51" w:type="dxa"/>
            <w:tblLayout w:type="fixed"/>
            <w:tblLook w:val="0420" w:firstRow="1" w:lastRow="0" w:firstColumn="0" w:lastColumn="0" w:noHBand="0" w:noVBand="1"/>
          </w:tblPr>
          <w:tblGrid>
            <w:gridCol w:w="910"/>
            <w:gridCol w:w="15"/>
            <w:gridCol w:w="3878"/>
            <w:gridCol w:w="329"/>
            <w:gridCol w:w="3967"/>
          </w:tblGrid>
          <w:tr w:rsidR="00090094" w14:paraId="003732A9"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5000" w:type="pct"/>
                <w:gridSpan w:val="5"/>
              </w:tcPr>
              <w:p w14:paraId="4385D488" w14:textId="77777777" w:rsidR="000B160E" w:rsidRPr="000C71BF" w:rsidRDefault="00581773" w:rsidP="000C71BF">
                <w:pPr>
                  <w:pStyle w:val="TableCentered"/>
                  <w:rPr>
                    <w:rStyle w:val="Bold"/>
                  </w:rPr>
                </w:pPr>
                <w:r w:rsidRPr="000C71BF">
                  <w:rPr>
                    <w:rStyle w:val="Bold"/>
                    <w:b/>
                  </w:rPr>
                  <w:t>TOPIC PENB 1 — FAMILIARISATION</w:t>
                </w:r>
              </w:p>
            </w:tc>
          </w:tr>
          <w:tr w:rsidR="00090094" w14:paraId="57B23AB5" w14:textId="77777777" w:rsidTr="00090094">
            <w:trPr>
              <w:trHeight w:val="21"/>
            </w:trPr>
            <w:tc>
              <w:tcPr>
                <w:tcW w:w="5000" w:type="pct"/>
                <w:gridSpan w:val="5"/>
                <w:hideMark/>
              </w:tcPr>
              <w:p w14:paraId="609F3B49" w14:textId="77777777" w:rsidR="000B160E" w:rsidRPr="00667041" w:rsidRDefault="00581773" w:rsidP="000C71BF">
                <w:pPr>
                  <w:pStyle w:val="TableHead"/>
                </w:pPr>
                <w:r w:rsidRPr="00667041">
                  <w:t xml:space="preserve">Subtopic PENB 1.1 — ATS and aerodrome facilities </w:t>
                </w:r>
              </w:p>
            </w:tc>
          </w:tr>
          <w:tr w:rsidR="00090094" w14:paraId="1F156340" w14:textId="77777777" w:rsidTr="00090094">
            <w:trPr>
              <w:trHeight w:val="567"/>
            </w:trPr>
            <w:tc>
              <w:tcPr>
                <w:tcW w:w="500" w:type="pct"/>
                <w:hideMark/>
              </w:tcPr>
              <w:p w14:paraId="6B831C26" w14:textId="77777777" w:rsidR="000B160E" w:rsidRPr="00667041" w:rsidRDefault="00581773" w:rsidP="000C71BF">
                <w:pPr>
                  <w:pStyle w:val="TableNormal0"/>
                </w:pPr>
                <w:r w:rsidRPr="00667041">
                  <w:t>BASIC</w:t>
                </w:r>
                <w:r w:rsidRPr="00667041">
                  <w:br/>
                  <w:t>PENB</w:t>
                </w:r>
              </w:p>
              <w:p w14:paraId="1FDBDB50" w14:textId="77777777" w:rsidR="000B160E" w:rsidRPr="00667041" w:rsidRDefault="00581773" w:rsidP="000C71BF">
                <w:pPr>
                  <w:pStyle w:val="TableNormal0"/>
                </w:pPr>
                <w:r w:rsidRPr="00667041">
                  <w:t xml:space="preserve">1.1.1 </w:t>
                </w:r>
              </w:p>
            </w:tc>
            <w:tc>
              <w:tcPr>
                <w:tcW w:w="2139" w:type="pct"/>
                <w:gridSpan w:val="2"/>
                <w:hideMark/>
              </w:tcPr>
              <w:p w14:paraId="50794921" w14:textId="77777777" w:rsidR="000B160E" w:rsidRPr="00667041" w:rsidRDefault="00581773" w:rsidP="000C71BF">
                <w:pPr>
                  <w:pStyle w:val="TableNormal0"/>
                </w:pPr>
                <w:r w:rsidRPr="00667041">
                  <w:t>Recognise civil and military ATS facilities.</w:t>
                </w:r>
              </w:p>
            </w:tc>
            <w:tc>
              <w:tcPr>
                <w:tcW w:w="181" w:type="pct"/>
                <w:hideMark/>
              </w:tcPr>
              <w:p w14:paraId="57F75240" w14:textId="77777777" w:rsidR="000B160E" w:rsidRPr="00667041" w:rsidRDefault="00581773" w:rsidP="000C71BF">
                <w:pPr>
                  <w:pStyle w:val="TableNormal0"/>
                </w:pPr>
                <w:r w:rsidRPr="00667041">
                  <w:t>1</w:t>
                </w:r>
              </w:p>
            </w:tc>
            <w:tc>
              <w:tcPr>
                <w:tcW w:w="2180" w:type="pct"/>
                <w:hideMark/>
              </w:tcPr>
              <w:p w14:paraId="461B443B" w14:textId="77777777" w:rsidR="000B160E" w:rsidRPr="003A3DC9" w:rsidRDefault="00581773" w:rsidP="000C71BF">
                <w:pPr>
                  <w:pStyle w:val="TableNormal0"/>
                  <w:rPr>
                    <w:rStyle w:val="Italic"/>
                  </w:rPr>
                </w:pPr>
                <w:r w:rsidRPr="003A3DC9">
                  <w:rPr>
                    <w:rStyle w:val="Italic"/>
                  </w:rPr>
                  <w:t>Optional content: TWR, APP, ACC, AIS, RCC, Air Defence Unit</w:t>
                </w:r>
              </w:p>
            </w:tc>
          </w:tr>
          <w:tr w:rsidR="00090094" w14:paraId="016087EA" w14:textId="77777777" w:rsidTr="00090094">
            <w:trPr>
              <w:trHeight w:val="567"/>
            </w:trPr>
            <w:tc>
              <w:tcPr>
                <w:tcW w:w="500" w:type="pct"/>
                <w:hideMark/>
              </w:tcPr>
              <w:p w14:paraId="128D6399" w14:textId="77777777" w:rsidR="000B160E" w:rsidRPr="00667041" w:rsidRDefault="00581773" w:rsidP="000C71BF">
                <w:pPr>
                  <w:pStyle w:val="TableNormal0"/>
                </w:pPr>
                <w:r w:rsidRPr="00667041">
                  <w:t>BASIC</w:t>
                </w:r>
                <w:r w:rsidRPr="00667041">
                  <w:br/>
                  <w:t>PENB</w:t>
                </w:r>
              </w:p>
              <w:p w14:paraId="553293C9" w14:textId="77777777" w:rsidR="000B160E" w:rsidRPr="00667041" w:rsidRDefault="00581773" w:rsidP="000C71BF">
                <w:pPr>
                  <w:pStyle w:val="TableNormal0"/>
                </w:pPr>
                <w:r w:rsidRPr="00667041">
                  <w:t xml:space="preserve">1.1.2 </w:t>
                </w:r>
              </w:p>
            </w:tc>
            <w:tc>
              <w:tcPr>
                <w:tcW w:w="2139" w:type="pct"/>
                <w:gridSpan w:val="2"/>
                <w:hideMark/>
              </w:tcPr>
              <w:p w14:paraId="105C707F" w14:textId="77777777" w:rsidR="000B160E" w:rsidRPr="00667041" w:rsidRDefault="00581773" w:rsidP="000C71BF">
                <w:pPr>
                  <w:pStyle w:val="TableNormal0"/>
                </w:pPr>
                <w:r w:rsidRPr="00667041">
                  <w:t>Recognise airport facilities and local operators.</w:t>
                </w:r>
              </w:p>
            </w:tc>
            <w:tc>
              <w:tcPr>
                <w:tcW w:w="181" w:type="pct"/>
                <w:hideMark/>
              </w:tcPr>
              <w:p w14:paraId="45546FE2" w14:textId="77777777" w:rsidR="000B160E" w:rsidRPr="00667041" w:rsidRDefault="00581773" w:rsidP="000C71BF">
                <w:pPr>
                  <w:pStyle w:val="TableNormal0"/>
                </w:pPr>
                <w:r w:rsidRPr="00667041">
                  <w:t>1</w:t>
                </w:r>
              </w:p>
            </w:tc>
            <w:tc>
              <w:tcPr>
                <w:tcW w:w="2180" w:type="pct"/>
                <w:hideMark/>
              </w:tcPr>
              <w:p w14:paraId="53551056" w14:textId="77777777" w:rsidR="000B160E" w:rsidRPr="003A3DC9" w:rsidRDefault="00581773" w:rsidP="000C71BF">
                <w:pPr>
                  <w:pStyle w:val="TableNormal0"/>
                  <w:rPr>
                    <w:rStyle w:val="Italic"/>
                  </w:rPr>
                </w:pPr>
                <w:r w:rsidRPr="003A3DC9">
                  <w:rPr>
                    <w:rStyle w:val="Italic"/>
                  </w:rPr>
                  <w:t>Optional content: firefighting and emergency services, airline operations</w:t>
                </w:r>
              </w:p>
            </w:tc>
          </w:tr>
          <w:tr w:rsidR="00090094" w14:paraId="257C48E9" w14:textId="77777777" w:rsidTr="00090094">
            <w:trPr>
              <w:trHeight w:val="21"/>
            </w:trPr>
            <w:tc>
              <w:tcPr>
                <w:tcW w:w="5000" w:type="pct"/>
                <w:gridSpan w:val="5"/>
              </w:tcPr>
              <w:p w14:paraId="6F4AD939" w14:textId="77777777" w:rsidR="00285AAE" w:rsidRPr="00285AAE" w:rsidRDefault="00581773" w:rsidP="00285AAE">
                <w:pPr>
                  <w:pStyle w:val="TableCentered"/>
                  <w:rPr>
                    <w:rStyle w:val="GeneralAviation"/>
                  </w:rPr>
                </w:pPr>
                <w:r w:rsidRPr="00285AAE">
                  <w:t>TOPIC PENB 2 — AIRSPACE USERS</w:t>
                </w:r>
              </w:p>
            </w:tc>
          </w:tr>
          <w:tr w:rsidR="00090094" w14:paraId="766B8F76" w14:textId="77777777" w:rsidTr="00090094">
            <w:trPr>
              <w:trHeight w:val="21"/>
            </w:trPr>
            <w:tc>
              <w:tcPr>
                <w:tcW w:w="5000" w:type="pct"/>
                <w:gridSpan w:val="5"/>
                <w:hideMark/>
              </w:tcPr>
              <w:p w14:paraId="2C05D28F" w14:textId="77777777" w:rsidR="00285AAE" w:rsidRPr="0090493F" w:rsidRDefault="00581773" w:rsidP="00285AAE">
                <w:pPr>
                  <w:pStyle w:val="TableHead"/>
                  <w:rPr>
                    <w:rStyle w:val="GeneralAviation"/>
                    <w:color w:val="auto"/>
                  </w:rPr>
                </w:pPr>
                <w:r w:rsidRPr="0090493F">
                  <w:rPr>
                    <w:rStyle w:val="GeneralAviation"/>
                    <w:color w:val="auto"/>
                  </w:rPr>
                  <w:t>Subtopic PENB 2.1 — Civil aviation</w:t>
                </w:r>
              </w:p>
            </w:tc>
          </w:tr>
          <w:tr w:rsidR="00090094" w14:paraId="77DAD76C" w14:textId="77777777" w:rsidTr="00090094">
            <w:trPr>
              <w:trHeight w:val="567"/>
            </w:trPr>
            <w:tc>
              <w:tcPr>
                <w:tcW w:w="500" w:type="pct"/>
                <w:hideMark/>
              </w:tcPr>
              <w:p w14:paraId="176BA811" w14:textId="77777777" w:rsidR="00285AAE" w:rsidRPr="0090493F" w:rsidRDefault="00581773" w:rsidP="00285AAE">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181B53F1" w14:textId="77777777" w:rsidR="00285AAE" w:rsidRPr="0090493F" w:rsidRDefault="00581773" w:rsidP="00285AAE">
                <w:pPr>
                  <w:pStyle w:val="TableNormal0"/>
                  <w:rPr>
                    <w:rStyle w:val="GeneralAviation"/>
                    <w:color w:val="auto"/>
                  </w:rPr>
                </w:pPr>
                <w:r w:rsidRPr="0090493F">
                  <w:rPr>
                    <w:rStyle w:val="GeneralAviation"/>
                    <w:color w:val="auto"/>
                  </w:rPr>
                  <w:t xml:space="preserve">2.1.1 </w:t>
                </w:r>
              </w:p>
            </w:tc>
            <w:tc>
              <w:tcPr>
                <w:tcW w:w="2139" w:type="pct"/>
                <w:gridSpan w:val="2"/>
                <w:hideMark/>
              </w:tcPr>
              <w:p w14:paraId="6B700E21" w14:textId="77777777" w:rsidR="00285AAE" w:rsidRPr="0090493F" w:rsidRDefault="00581773" w:rsidP="00285AAE">
                <w:pPr>
                  <w:pStyle w:val="TableNormal0"/>
                  <w:rPr>
                    <w:rStyle w:val="GeneralAviation"/>
                    <w:color w:val="auto"/>
                  </w:rPr>
                </w:pPr>
                <w:r w:rsidRPr="0090493F">
                  <w:rPr>
                    <w:rStyle w:val="GeneralAviation"/>
                    <w:color w:val="auto"/>
                  </w:rPr>
                  <w:t>Describe airspace usage by civil aircraft.</w:t>
                </w:r>
              </w:p>
            </w:tc>
            <w:tc>
              <w:tcPr>
                <w:tcW w:w="181" w:type="pct"/>
                <w:hideMark/>
              </w:tcPr>
              <w:p w14:paraId="44DAF010" w14:textId="77777777" w:rsidR="00285AAE" w:rsidRPr="0090493F" w:rsidRDefault="00581773" w:rsidP="00285AAE">
                <w:pPr>
                  <w:pStyle w:val="TableNormal0"/>
                  <w:rPr>
                    <w:rStyle w:val="GeneralAviation"/>
                    <w:color w:val="auto"/>
                  </w:rPr>
                </w:pPr>
                <w:r w:rsidRPr="0090493F">
                  <w:rPr>
                    <w:rStyle w:val="GeneralAviation"/>
                    <w:color w:val="auto"/>
                  </w:rPr>
                  <w:t>2</w:t>
                </w:r>
              </w:p>
            </w:tc>
            <w:tc>
              <w:tcPr>
                <w:tcW w:w="2180" w:type="pct"/>
                <w:hideMark/>
              </w:tcPr>
              <w:p w14:paraId="1E387B31" w14:textId="77777777" w:rsidR="00285AAE" w:rsidRPr="0090493F" w:rsidRDefault="00581773" w:rsidP="00285AAE">
                <w:pPr>
                  <w:pStyle w:val="TableNormal0"/>
                  <w:rPr>
                    <w:rStyle w:val="GeneralAviation"/>
                    <w:i/>
                    <w:iCs/>
                    <w:color w:val="auto"/>
                  </w:rPr>
                </w:pPr>
                <w:r w:rsidRPr="0090493F">
                  <w:rPr>
                    <w:rStyle w:val="GeneralAviation"/>
                    <w:i/>
                    <w:iCs/>
                    <w:color w:val="auto"/>
                  </w:rPr>
                  <w:t>Optional content: commercial flying, recreational flying, RPAS, gliders, balloons, calibration flights, aerial photography, skydiving</w:t>
                </w:r>
              </w:p>
            </w:tc>
          </w:tr>
          <w:tr w:rsidR="00090094" w14:paraId="5B0F2129" w14:textId="77777777" w:rsidTr="00090094">
            <w:trPr>
              <w:trHeight w:val="21"/>
            </w:trPr>
            <w:tc>
              <w:tcPr>
                <w:tcW w:w="5000" w:type="pct"/>
                <w:gridSpan w:val="5"/>
                <w:hideMark/>
              </w:tcPr>
              <w:p w14:paraId="21873529" w14:textId="77777777" w:rsidR="00285AAE" w:rsidRPr="0090493F" w:rsidRDefault="00581773" w:rsidP="00285AAE">
                <w:pPr>
                  <w:pStyle w:val="TableHead"/>
                  <w:rPr>
                    <w:rStyle w:val="GeneralAviation"/>
                    <w:color w:val="auto"/>
                  </w:rPr>
                </w:pPr>
                <w:r w:rsidRPr="0090493F">
                  <w:rPr>
                    <w:rStyle w:val="GeneralAviation"/>
                    <w:color w:val="auto"/>
                  </w:rPr>
                  <w:t>Subtopic PENB 2.2 — Military aviation</w:t>
                </w:r>
              </w:p>
            </w:tc>
          </w:tr>
          <w:tr w:rsidR="00090094" w14:paraId="66838A84" w14:textId="77777777" w:rsidTr="00090094">
            <w:trPr>
              <w:trHeight w:val="567"/>
            </w:trPr>
            <w:tc>
              <w:tcPr>
                <w:tcW w:w="500" w:type="pct"/>
                <w:hideMark/>
              </w:tcPr>
              <w:p w14:paraId="6E7815BB" w14:textId="77777777" w:rsidR="00285AAE" w:rsidRPr="0090493F" w:rsidRDefault="00581773" w:rsidP="00285AAE">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0FE6A019" w14:textId="77777777" w:rsidR="00285AAE" w:rsidRPr="0090493F" w:rsidRDefault="00581773" w:rsidP="00285AAE">
                <w:pPr>
                  <w:pStyle w:val="TableNormal0"/>
                  <w:rPr>
                    <w:rStyle w:val="GeneralAviation"/>
                    <w:color w:val="auto"/>
                  </w:rPr>
                </w:pPr>
                <w:r w:rsidRPr="0090493F">
                  <w:rPr>
                    <w:rStyle w:val="GeneralAviation"/>
                    <w:color w:val="auto"/>
                  </w:rPr>
                  <w:t xml:space="preserve">2.2.1 </w:t>
                </w:r>
              </w:p>
            </w:tc>
            <w:tc>
              <w:tcPr>
                <w:tcW w:w="2139" w:type="pct"/>
                <w:gridSpan w:val="2"/>
                <w:hideMark/>
              </w:tcPr>
              <w:p w14:paraId="1D98879F" w14:textId="77777777" w:rsidR="00285AAE" w:rsidRPr="0090493F" w:rsidRDefault="00581773" w:rsidP="00285AAE">
                <w:pPr>
                  <w:pStyle w:val="TableNormal0"/>
                  <w:rPr>
                    <w:rStyle w:val="GeneralAviation"/>
                    <w:color w:val="auto"/>
                  </w:rPr>
                </w:pPr>
                <w:r w:rsidRPr="0090493F">
                  <w:rPr>
                    <w:rStyle w:val="GeneralAviation"/>
                    <w:color w:val="auto"/>
                  </w:rPr>
                  <w:t>Describe airspace usage by military aircraft.</w:t>
                </w:r>
              </w:p>
            </w:tc>
            <w:tc>
              <w:tcPr>
                <w:tcW w:w="181" w:type="pct"/>
                <w:hideMark/>
              </w:tcPr>
              <w:p w14:paraId="7F979C80" w14:textId="77777777" w:rsidR="00285AAE" w:rsidRPr="0090493F" w:rsidRDefault="00581773" w:rsidP="00285AAE">
                <w:pPr>
                  <w:pStyle w:val="TableNormal0"/>
                  <w:rPr>
                    <w:rStyle w:val="GeneralAviation"/>
                    <w:color w:val="auto"/>
                  </w:rPr>
                </w:pPr>
                <w:r w:rsidRPr="0090493F">
                  <w:rPr>
                    <w:rStyle w:val="GeneralAviation"/>
                    <w:color w:val="auto"/>
                  </w:rPr>
                  <w:t>2</w:t>
                </w:r>
              </w:p>
            </w:tc>
            <w:tc>
              <w:tcPr>
                <w:tcW w:w="2180" w:type="pct"/>
                <w:hideMark/>
              </w:tcPr>
              <w:p w14:paraId="765BCE1D" w14:textId="77777777" w:rsidR="00285AAE" w:rsidRPr="0090493F" w:rsidRDefault="00581773" w:rsidP="00A53327">
                <w:pPr>
                  <w:pStyle w:val="EssentialTraining"/>
                  <w:rPr>
                    <w:rStyle w:val="GeneralAviation"/>
                    <w:color w:val="auto"/>
                  </w:rPr>
                </w:pPr>
                <w:r w:rsidRPr="0090493F">
                  <w:rPr>
                    <w:rStyle w:val="GeneralAviation"/>
                    <w:color w:val="auto"/>
                  </w:rPr>
                  <w:t xml:space="preserve">Airspace reservations, training, interception, in-flight refuelling, RPAS </w:t>
                </w:r>
              </w:p>
              <w:p w14:paraId="3AFF12DD" w14:textId="77777777" w:rsidR="00285AAE" w:rsidRPr="0090493F" w:rsidRDefault="00581773" w:rsidP="00285AAE">
                <w:pPr>
                  <w:pStyle w:val="TableNormal0"/>
                  <w:rPr>
                    <w:rStyle w:val="GeneralAviation"/>
                    <w:i/>
                    <w:iCs/>
                    <w:color w:val="auto"/>
                  </w:rPr>
                </w:pPr>
                <w:r w:rsidRPr="0090493F">
                  <w:rPr>
                    <w:rStyle w:val="GeneralAviation"/>
                    <w:i/>
                    <w:iCs/>
                    <w:color w:val="auto"/>
                  </w:rPr>
                  <w:t>Optional content: low-level flying, test flights, special military operations</w:t>
                </w:r>
              </w:p>
            </w:tc>
          </w:tr>
          <w:tr w:rsidR="00090094" w14:paraId="5ED5ABC0" w14:textId="77777777" w:rsidTr="00090094">
            <w:trPr>
              <w:trHeight w:val="21"/>
            </w:trPr>
            <w:tc>
              <w:tcPr>
                <w:tcW w:w="5000" w:type="pct"/>
                <w:gridSpan w:val="5"/>
                <w:hideMark/>
              </w:tcPr>
              <w:p w14:paraId="5F65C8D0" w14:textId="77777777" w:rsidR="00285AAE" w:rsidRPr="0090493F" w:rsidRDefault="00581773" w:rsidP="00285AAE">
                <w:pPr>
                  <w:pStyle w:val="TableHead"/>
                  <w:rPr>
                    <w:rStyle w:val="GeneralAviation"/>
                    <w:color w:val="auto"/>
                  </w:rPr>
                </w:pPr>
                <w:r w:rsidRPr="0090493F">
                  <w:rPr>
                    <w:rStyle w:val="GeneralAviation"/>
                    <w:color w:val="auto"/>
                  </w:rPr>
                  <w:t xml:space="preserve">Subtopic PENB 2.3 — Pilot expectations and requirements </w:t>
                </w:r>
              </w:p>
            </w:tc>
          </w:tr>
          <w:tr w:rsidR="00090094" w14:paraId="7EDBF7D5" w14:textId="77777777" w:rsidTr="00090094">
            <w:trPr>
              <w:trHeight w:val="567"/>
            </w:trPr>
            <w:tc>
              <w:tcPr>
                <w:tcW w:w="500" w:type="pct"/>
                <w:hideMark/>
              </w:tcPr>
              <w:p w14:paraId="462ADCEF" w14:textId="77777777" w:rsidR="00285AAE" w:rsidRPr="0090493F" w:rsidRDefault="00581773" w:rsidP="00285AAE">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756AA426" w14:textId="77777777" w:rsidR="00285AAE" w:rsidRPr="0090493F" w:rsidRDefault="00581773" w:rsidP="00285AAE">
                <w:pPr>
                  <w:pStyle w:val="TableNormal0"/>
                  <w:rPr>
                    <w:rStyle w:val="GeneralAviation"/>
                    <w:color w:val="auto"/>
                  </w:rPr>
                </w:pPr>
                <w:r w:rsidRPr="0090493F">
                  <w:rPr>
                    <w:rStyle w:val="GeneralAviation"/>
                    <w:color w:val="auto"/>
                  </w:rPr>
                  <w:t xml:space="preserve">2.3.1 </w:t>
                </w:r>
              </w:p>
            </w:tc>
            <w:tc>
              <w:tcPr>
                <w:tcW w:w="2139" w:type="pct"/>
                <w:gridSpan w:val="2"/>
                <w:hideMark/>
              </w:tcPr>
              <w:p w14:paraId="17283227" w14:textId="77777777" w:rsidR="00285AAE" w:rsidRPr="0090493F" w:rsidRDefault="00581773" w:rsidP="00285AAE">
                <w:pPr>
                  <w:pStyle w:val="TableNormal0"/>
                  <w:rPr>
                    <w:rStyle w:val="GeneralAviation"/>
                    <w:color w:val="auto"/>
                  </w:rPr>
                </w:pPr>
                <w:r w:rsidRPr="0090493F">
                  <w:rPr>
                    <w:rStyle w:val="GeneralAviation"/>
                    <w:color w:val="auto"/>
                  </w:rPr>
                  <w:t>Recognise pilots</w:t>
                </w:r>
                <w:r w:rsidR="00D01572" w:rsidRPr="0090493F">
                  <w:rPr>
                    <w:rStyle w:val="GeneralAviation"/>
                    <w:color w:val="auto"/>
                  </w:rPr>
                  <w:t>’</w:t>
                </w:r>
                <w:r w:rsidRPr="0090493F">
                  <w:rPr>
                    <w:rStyle w:val="GeneralAviation"/>
                    <w:color w:val="auto"/>
                  </w:rPr>
                  <w:t xml:space="preserve"> expectations and requirements.</w:t>
                </w:r>
              </w:p>
            </w:tc>
            <w:tc>
              <w:tcPr>
                <w:tcW w:w="181" w:type="pct"/>
                <w:hideMark/>
              </w:tcPr>
              <w:p w14:paraId="7C18CED1" w14:textId="77777777" w:rsidR="00285AAE" w:rsidRPr="0090493F" w:rsidRDefault="00581773" w:rsidP="00285AAE">
                <w:pPr>
                  <w:pStyle w:val="TableNormal0"/>
                  <w:rPr>
                    <w:rStyle w:val="GeneralAviation"/>
                    <w:color w:val="auto"/>
                  </w:rPr>
                </w:pPr>
                <w:r w:rsidRPr="0090493F">
                  <w:rPr>
                    <w:rStyle w:val="GeneralAviation"/>
                    <w:color w:val="auto"/>
                  </w:rPr>
                  <w:t>1</w:t>
                </w:r>
              </w:p>
            </w:tc>
            <w:tc>
              <w:tcPr>
                <w:tcW w:w="2180" w:type="pct"/>
                <w:hideMark/>
              </w:tcPr>
              <w:p w14:paraId="5EC32129" w14:textId="77777777" w:rsidR="00285AAE" w:rsidRPr="0090493F" w:rsidRDefault="00285AAE" w:rsidP="00285AAE">
                <w:pPr>
                  <w:pStyle w:val="TableNormal0"/>
                  <w:rPr>
                    <w:rStyle w:val="GeneralAviation"/>
                    <w:color w:val="auto"/>
                  </w:rPr>
                </w:pPr>
              </w:p>
            </w:tc>
          </w:tr>
          <w:tr w:rsidR="00090094" w14:paraId="76E0DE0B" w14:textId="77777777" w:rsidTr="00090094">
            <w:trPr>
              <w:trHeight w:val="567"/>
            </w:trPr>
            <w:tc>
              <w:tcPr>
                <w:tcW w:w="500" w:type="pct"/>
                <w:hideMark/>
              </w:tcPr>
              <w:p w14:paraId="57BFB3B1" w14:textId="77777777" w:rsidR="00285AAE" w:rsidRPr="0090493F" w:rsidRDefault="00581773" w:rsidP="00285AAE">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705D7D51" w14:textId="77777777" w:rsidR="00285AAE" w:rsidRPr="0090493F" w:rsidRDefault="00581773" w:rsidP="00285AAE">
                <w:pPr>
                  <w:pStyle w:val="TableNormal0"/>
                  <w:rPr>
                    <w:rStyle w:val="GeneralAviation"/>
                    <w:color w:val="auto"/>
                  </w:rPr>
                </w:pPr>
                <w:r w:rsidRPr="0090493F">
                  <w:rPr>
                    <w:rStyle w:val="GeneralAviation"/>
                    <w:color w:val="auto"/>
                  </w:rPr>
                  <w:t xml:space="preserve">2.3.2 </w:t>
                </w:r>
              </w:p>
            </w:tc>
            <w:tc>
              <w:tcPr>
                <w:tcW w:w="2139" w:type="pct"/>
                <w:gridSpan w:val="2"/>
                <w:hideMark/>
              </w:tcPr>
              <w:p w14:paraId="4D9D7B78" w14:textId="77777777" w:rsidR="00285AAE" w:rsidRPr="0090493F" w:rsidRDefault="00581773" w:rsidP="00285AAE">
                <w:pPr>
                  <w:pStyle w:val="TableNormal0"/>
                  <w:rPr>
                    <w:rStyle w:val="GeneralAviation"/>
                    <w:color w:val="auto"/>
                  </w:rPr>
                </w:pPr>
                <w:r w:rsidRPr="0090493F">
                  <w:rPr>
                    <w:rStyle w:val="GeneralAviation"/>
                    <w:color w:val="auto"/>
                  </w:rPr>
                  <w:t>State the use of Standard Operating Procedures (SOPs) by aircraft operators.</w:t>
                </w:r>
              </w:p>
            </w:tc>
            <w:tc>
              <w:tcPr>
                <w:tcW w:w="181" w:type="pct"/>
                <w:hideMark/>
              </w:tcPr>
              <w:p w14:paraId="2D968BED" w14:textId="77777777" w:rsidR="00285AAE" w:rsidRPr="0090493F" w:rsidRDefault="00581773" w:rsidP="00285AAE">
                <w:pPr>
                  <w:pStyle w:val="TableNormal0"/>
                  <w:rPr>
                    <w:rStyle w:val="GeneralAviation"/>
                    <w:color w:val="auto"/>
                  </w:rPr>
                </w:pPr>
                <w:r w:rsidRPr="0090493F">
                  <w:rPr>
                    <w:rStyle w:val="GeneralAviation"/>
                    <w:color w:val="auto"/>
                  </w:rPr>
                  <w:t>1</w:t>
                </w:r>
              </w:p>
            </w:tc>
            <w:tc>
              <w:tcPr>
                <w:tcW w:w="2180" w:type="pct"/>
                <w:hideMark/>
              </w:tcPr>
              <w:p w14:paraId="0382DB11" w14:textId="77777777" w:rsidR="00285AAE" w:rsidRPr="0090493F" w:rsidRDefault="00285AAE" w:rsidP="00285AAE">
                <w:pPr>
                  <w:pStyle w:val="TableNormal0"/>
                  <w:rPr>
                    <w:rStyle w:val="GeneralAviation"/>
                    <w:color w:val="auto"/>
                  </w:rPr>
                </w:pPr>
              </w:p>
              <w:p w14:paraId="4E1AD818" w14:textId="77777777" w:rsidR="00285AAE" w:rsidRPr="0090493F" w:rsidRDefault="00285AAE" w:rsidP="00285AAE">
                <w:pPr>
                  <w:pStyle w:val="TableNormal0"/>
                  <w:rPr>
                    <w:rStyle w:val="GeneralAviation"/>
                    <w:color w:val="auto"/>
                  </w:rPr>
                </w:pPr>
              </w:p>
            </w:tc>
          </w:tr>
          <w:tr w:rsidR="00090094" w14:paraId="155A367D" w14:textId="77777777" w:rsidTr="00090094">
            <w:trPr>
              <w:trHeight w:val="21"/>
            </w:trPr>
            <w:tc>
              <w:tcPr>
                <w:tcW w:w="5000" w:type="pct"/>
                <w:gridSpan w:val="5"/>
              </w:tcPr>
              <w:p w14:paraId="2BB33738" w14:textId="77777777" w:rsidR="00285AAE" w:rsidRPr="00032751" w:rsidRDefault="00581773" w:rsidP="00285AAE">
                <w:pPr>
                  <w:pStyle w:val="TableCentered"/>
                </w:pPr>
                <w:r w:rsidRPr="00032751">
                  <w:t>TOPIC PENB 3 — CUSTOMER RELATIONS</w:t>
                </w:r>
              </w:p>
            </w:tc>
          </w:tr>
          <w:tr w:rsidR="00090094" w14:paraId="490D41B6" w14:textId="77777777" w:rsidTr="00090094">
            <w:trPr>
              <w:trHeight w:val="21"/>
            </w:trPr>
            <w:tc>
              <w:tcPr>
                <w:tcW w:w="5000" w:type="pct"/>
                <w:gridSpan w:val="5"/>
                <w:hideMark/>
              </w:tcPr>
              <w:p w14:paraId="40E91667" w14:textId="77777777" w:rsidR="00285AAE" w:rsidRPr="0090493F" w:rsidRDefault="00581773" w:rsidP="008C4EC4">
                <w:pPr>
                  <w:pStyle w:val="TableHead"/>
                  <w:rPr>
                    <w:rStyle w:val="GeneralAviation"/>
                    <w:color w:val="auto"/>
                  </w:rPr>
                </w:pPr>
                <w:r w:rsidRPr="0090493F">
                  <w:rPr>
                    <w:rStyle w:val="GeneralAviation"/>
                    <w:color w:val="auto"/>
                  </w:rPr>
                  <w:t>Subtopic PENB 3.1 — ATS as a service provider</w:t>
                </w:r>
              </w:p>
            </w:tc>
          </w:tr>
          <w:tr w:rsidR="00090094" w14:paraId="214F2944" w14:textId="77777777" w:rsidTr="00090094">
            <w:trPr>
              <w:trHeight w:val="426"/>
            </w:trPr>
            <w:tc>
              <w:tcPr>
                <w:tcW w:w="508" w:type="pct"/>
                <w:gridSpan w:val="2"/>
                <w:hideMark/>
              </w:tcPr>
              <w:p w14:paraId="1C9ECA39" w14:textId="77777777" w:rsidR="00285AAE"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12C09DCA" w14:textId="77777777" w:rsidR="00285AAE" w:rsidRPr="0090493F" w:rsidRDefault="00581773" w:rsidP="008C4EC4">
                <w:pPr>
                  <w:pStyle w:val="TableNormal0"/>
                  <w:rPr>
                    <w:rStyle w:val="GeneralAviation"/>
                    <w:color w:val="auto"/>
                  </w:rPr>
                </w:pPr>
                <w:r w:rsidRPr="0090493F">
                  <w:rPr>
                    <w:rStyle w:val="GeneralAviation"/>
                    <w:color w:val="auto"/>
                  </w:rPr>
                  <w:t xml:space="preserve">3.1.1 </w:t>
                </w:r>
              </w:p>
            </w:tc>
            <w:tc>
              <w:tcPr>
                <w:tcW w:w="2131" w:type="pct"/>
                <w:hideMark/>
              </w:tcPr>
              <w:p w14:paraId="027200E3" w14:textId="77777777" w:rsidR="00285AAE" w:rsidRPr="0090493F" w:rsidRDefault="00581773" w:rsidP="008C4EC4">
                <w:pPr>
                  <w:pStyle w:val="TableNormal0"/>
                  <w:rPr>
                    <w:rStyle w:val="GeneralAviation"/>
                    <w:color w:val="auto"/>
                  </w:rPr>
                </w:pPr>
                <w:r w:rsidRPr="0090493F">
                  <w:rPr>
                    <w:rStyle w:val="GeneralAviation"/>
                    <w:color w:val="auto"/>
                  </w:rPr>
                  <w:t>State the role of ATS as a service provider.</w:t>
                </w:r>
              </w:p>
            </w:tc>
            <w:tc>
              <w:tcPr>
                <w:tcW w:w="181" w:type="pct"/>
                <w:hideMark/>
              </w:tcPr>
              <w:p w14:paraId="6A98C846" w14:textId="77777777" w:rsidR="00285AAE" w:rsidRPr="0090493F" w:rsidRDefault="00581773" w:rsidP="008C4EC4">
                <w:pPr>
                  <w:pStyle w:val="TableNormal0"/>
                  <w:rPr>
                    <w:rStyle w:val="GeneralAviation"/>
                    <w:color w:val="auto"/>
                  </w:rPr>
                </w:pPr>
                <w:r w:rsidRPr="0090493F">
                  <w:rPr>
                    <w:rStyle w:val="GeneralAviation"/>
                    <w:color w:val="auto"/>
                  </w:rPr>
                  <w:t>1</w:t>
                </w:r>
              </w:p>
            </w:tc>
            <w:tc>
              <w:tcPr>
                <w:tcW w:w="2180" w:type="pct"/>
                <w:hideMark/>
              </w:tcPr>
              <w:p w14:paraId="02480E09" w14:textId="77777777" w:rsidR="00285AAE" w:rsidRPr="0090493F" w:rsidRDefault="00581773" w:rsidP="00285AAE">
                <w:pPr>
                  <w:pStyle w:val="TableNormal0"/>
                  <w:rPr>
                    <w:rStyle w:val="GeneralAviation"/>
                    <w:i/>
                    <w:iCs/>
                    <w:color w:val="auto"/>
                  </w:rPr>
                </w:pPr>
                <w:r w:rsidRPr="0090493F">
                  <w:rPr>
                    <w:rStyle w:val="GeneralAviation"/>
                    <w:i/>
                    <w:iCs/>
                    <w:color w:val="auto"/>
                  </w:rPr>
                  <w:t>Optional content: Skybrary — Air Traffic Service</w:t>
                </w:r>
              </w:p>
            </w:tc>
          </w:tr>
          <w:tr w:rsidR="00090094" w14:paraId="533DD007" w14:textId="77777777" w:rsidTr="00090094">
            <w:trPr>
              <w:trHeight w:val="567"/>
            </w:trPr>
            <w:tc>
              <w:tcPr>
                <w:tcW w:w="508" w:type="pct"/>
                <w:gridSpan w:val="2"/>
                <w:hideMark/>
              </w:tcPr>
              <w:p w14:paraId="74EEDFCF" w14:textId="77777777" w:rsidR="00285AAE"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0B0CEB55" w14:textId="77777777" w:rsidR="00285AAE" w:rsidRPr="0090493F" w:rsidRDefault="00581773" w:rsidP="008C4EC4">
                <w:pPr>
                  <w:pStyle w:val="TableNormal0"/>
                  <w:rPr>
                    <w:rStyle w:val="GeneralAviation"/>
                    <w:color w:val="auto"/>
                  </w:rPr>
                </w:pPr>
                <w:r w:rsidRPr="0090493F">
                  <w:rPr>
                    <w:rStyle w:val="GeneralAviation"/>
                    <w:color w:val="auto"/>
                  </w:rPr>
                  <w:t xml:space="preserve">3.1.2 </w:t>
                </w:r>
              </w:p>
            </w:tc>
            <w:tc>
              <w:tcPr>
                <w:tcW w:w="2131" w:type="pct"/>
                <w:hideMark/>
              </w:tcPr>
              <w:p w14:paraId="09ACDB59" w14:textId="77777777" w:rsidR="00285AAE" w:rsidRPr="0090493F" w:rsidRDefault="00581773" w:rsidP="008C4EC4">
                <w:pPr>
                  <w:pStyle w:val="TableNormal0"/>
                  <w:rPr>
                    <w:rStyle w:val="GeneralAviation"/>
                    <w:color w:val="auto"/>
                  </w:rPr>
                </w:pPr>
                <w:r w:rsidRPr="0090493F">
                  <w:rPr>
                    <w:rStyle w:val="GeneralAviation"/>
                    <w:color w:val="auto"/>
                  </w:rPr>
                  <w:t>Recognise the means by which ATS providers are funded.</w:t>
                </w:r>
              </w:p>
            </w:tc>
            <w:tc>
              <w:tcPr>
                <w:tcW w:w="181" w:type="pct"/>
                <w:hideMark/>
              </w:tcPr>
              <w:p w14:paraId="4767930A" w14:textId="77777777" w:rsidR="00285AAE" w:rsidRPr="0090493F" w:rsidRDefault="00581773" w:rsidP="008C4EC4">
                <w:pPr>
                  <w:pStyle w:val="TableNormal0"/>
                  <w:rPr>
                    <w:rStyle w:val="GeneralAviation"/>
                    <w:color w:val="auto"/>
                  </w:rPr>
                </w:pPr>
                <w:r w:rsidRPr="0090493F">
                  <w:rPr>
                    <w:rStyle w:val="GeneralAviation"/>
                    <w:color w:val="auto"/>
                  </w:rPr>
                  <w:t>1</w:t>
                </w:r>
              </w:p>
            </w:tc>
            <w:tc>
              <w:tcPr>
                <w:tcW w:w="2180" w:type="pct"/>
                <w:hideMark/>
              </w:tcPr>
              <w:p w14:paraId="6B80B8D4" w14:textId="77777777" w:rsidR="00285AAE" w:rsidRPr="0090493F" w:rsidRDefault="00285AAE" w:rsidP="008C4EC4">
                <w:pPr>
                  <w:pStyle w:val="TableNormal0"/>
                  <w:rPr>
                    <w:rStyle w:val="GeneralAviation"/>
                    <w:color w:val="auto"/>
                  </w:rPr>
                </w:pPr>
              </w:p>
              <w:p w14:paraId="443F80D2" w14:textId="77777777" w:rsidR="00285AAE" w:rsidRPr="0090493F" w:rsidRDefault="00285AAE" w:rsidP="008C4EC4">
                <w:pPr>
                  <w:pStyle w:val="TableNormal0"/>
                  <w:rPr>
                    <w:rStyle w:val="GeneralAviation"/>
                    <w:color w:val="auto"/>
                  </w:rPr>
                </w:pPr>
              </w:p>
            </w:tc>
          </w:tr>
          <w:tr w:rsidR="00090094" w14:paraId="316C50D9" w14:textId="77777777" w:rsidTr="00090094">
            <w:trPr>
              <w:trHeight w:val="21"/>
            </w:trPr>
            <w:tc>
              <w:tcPr>
                <w:tcW w:w="5000" w:type="pct"/>
                <w:gridSpan w:val="5"/>
              </w:tcPr>
              <w:p w14:paraId="05629149" w14:textId="77777777" w:rsidR="00285AAE" w:rsidRPr="00285AAE" w:rsidRDefault="00581773" w:rsidP="008C4EC4">
                <w:pPr>
                  <w:pStyle w:val="TableCentered"/>
                  <w:rPr>
                    <w:rStyle w:val="GeneralAviation"/>
                  </w:rPr>
                </w:pPr>
                <w:r w:rsidRPr="00285AAE">
                  <w:t>TOPIC PENB 4 — ENVIRONMENTAL PROTECTION</w:t>
                </w:r>
              </w:p>
            </w:tc>
          </w:tr>
          <w:tr w:rsidR="00090094" w14:paraId="2860944F" w14:textId="77777777" w:rsidTr="00090094">
            <w:trPr>
              <w:trHeight w:val="21"/>
            </w:trPr>
            <w:tc>
              <w:tcPr>
                <w:tcW w:w="5000" w:type="pct"/>
                <w:gridSpan w:val="5"/>
                <w:hideMark/>
              </w:tcPr>
              <w:p w14:paraId="23665892" w14:textId="77777777" w:rsidR="00285AAE" w:rsidRPr="0090493F" w:rsidRDefault="00581773" w:rsidP="008C4EC4">
                <w:pPr>
                  <w:pStyle w:val="TableHead"/>
                  <w:keepNext/>
                  <w:rPr>
                    <w:rStyle w:val="GeneralAviation"/>
                    <w:color w:val="auto"/>
                  </w:rPr>
                </w:pPr>
                <w:r w:rsidRPr="0090493F">
                  <w:rPr>
                    <w:rStyle w:val="GeneralAviation"/>
                    <w:color w:val="auto"/>
                  </w:rPr>
                  <w:t>Subtopic PENB 4.1 — Environmental protection</w:t>
                </w:r>
              </w:p>
            </w:tc>
          </w:tr>
          <w:tr w:rsidR="00090094" w14:paraId="406E1133" w14:textId="77777777" w:rsidTr="00090094">
            <w:trPr>
              <w:trHeight w:val="567"/>
            </w:trPr>
            <w:tc>
              <w:tcPr>
                <w:tcW w:w="508" w:type="pct"/>
                <w:gridSpan w:val="2"/>
                <w:hideMark/>
              </w:tcPr>
              <w:p w14:paraId="1C26682D" w14:textId="77777777" w:rsidR="00285AAE"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08775926" w14:textId="77777777" w:rsidR="00285AAE" w:rsidRPr="0090493F" w:rsidRDefault="00581773" w:rsidP="008C4EC4">
                <w:pPr>
                  <w:pStyle w:val="TableNormal0"/>
                  <w:rPr>
                    <w:rStyle w:val="GeneralAviation"/>
                    <w:color w:val="auto"/>
                  </w:rPr>
                </w:pPr>
                <w:r w:rsidRPr="0090493F">
                  <w:rPr>
                    <w:rStyle w:val="GeneralAviation"/>
                    <w:color w:val="auto"/>
                  </w:rPr>
                  <w:t xml:space="preserve">4.1.1 </w:t>
                </w:r>
              </w:p>
            </w:tc>
            <w:tc>
              <w:tcPr>
                <w:tcW w:w="2131" w:type="pct"/>
                <w:hideMark/>
              </w:tcPr>
              <w:p w14:paraId="65A3AF44" w14:textId="77777777" w:rsidR="00285AAE" w:rsidRPr="0090493F" w:rsidRDefault="00581773" w:rsidP="008C4EC4">
                <w:pPr>
                  <w:pStyle w:val="TableNormal0"/>
                  <w:rPr>
                    <w:rStyle w:val="GeneralAviation"/>
                    <w:color w:val="auto"/>
                  </w:rPr>
                </w:pPr>
                <w:r w:rsidRPr="0090493F">
                  <w:rPr>
                    <w:rStyle w:val="GeneralAviation"/>
                    <w:color w:val="auto"/>
                  </w:rPr>
                  <w:t>Describe the impact aviation has on the environment.</w:t>
                </w:r>
              </w:p>
            </w:tc>
            <w:tc>
              <w:tcPr>
                <w:tcW w:w="181" w:type="pct"/>
                <w:hideMark/>
              </w:tcPr>
              <w:p w14:paraId="5387A0D7" w14:textId="77777777" w:rsidR="00285AAE" w:rsidRPr="0090493F" w:rsidRDefault="00581773" w:rsidP="008C4EC4">
                <w:pPr>
                  <w:pStyle w:val="TableNormal0"/>
                  <w:rPr>
                    <w:rStyle w:val="GeneralAviation"/>
                    <w:color w:val="auto"/>
                  </w:rPr>
                </w:pPr>
                <w:r w:rsidRPr="0090493F">
                  <w:rPr>
                    <w:rStyle w:val="GeneralAviation"/>
                    <w:color w:val="auto"/>
                  </w:rPr>
                  <w:t>2</w:t>
                </w:r>
              </w:p>
            </w:tc>
            <w:tc>
              <w:tcPr>
                <w:tcW w:w="2180" w:type="pct"/>
                <w:hideMark/>
              </w:tcPr>
              <w:p w14:paraId="1532297B" w14:textId="77777777" w:rsidR="00285AAE" w:rsidRPr="0090493F" w:rsidRDefault="00581773" w:rsidP="00A53327">
                <w:pPr>
                  <w:pStyle w:val="EssentialTraining"/>
                  <w:rPr>
                    <w:rStyle w:val="GeneralAviation"/>
                    <w:color w:val="auto"/>
                  </w:rPr>
                </w:pPr>
                <w:r w:rsidRPr="0090493F">
                  <w:rPr>
                    <w:rStyle w:val="GeneralAviation"/>
                    <w:color w:val="auto"/>
                  </w:rPr>
                  <w:t>Noise, air quality, climate change, third-party risks</w:t>
                </w:r>
              </w:p>
            </w:tc>
          </w:tr>
          <w:tr w:rsidR="00090094" w14:paraId="2D8C9FF3" w14:textId="77777777" w:rsidTr="00090094">
            <w:trPr>
              <w:trHeight w:val="567"/>
            </w:trPr>
            <w:tc>
              <w:tcPr>
                <w:tcW w:w="508" w:type="pct"/>
                <w:gridSpan w:val="2"/>
                <w:hideMark/>
              </w:tcPr>
              <w:p w14:paraId="5996B03C" w14:textId="77777777" w:rsidR="00285AAE" w:rsidRPr="0090493F" w:rsidRDefault="00581773" w:rsidP="008C4EC4">
                <w:pPr>
                  <w:pStyle w:val="TableNormal0"/>
                  <w:rPr>
                    <w:rStyle w:val="GeneralAviation"/>
                    <w:color w:val="auto"/>
                  </w:rPr>
                </w:pPr>
                <w:r w:rsidRPr="0090493F">
                  <w:rPr>
                    <w:rStyle w:val="GeneralAviation"/>
                    <w:color w:val="auto"/>
                  </w:rPr>
                  <w:t>BASIC</w:t>
                </w:r>
                <w:r w:rsidRPr="0090493F">
                  <w:rPr>
                    <w:rStyle w:val="GeneralAviation"/>
                    <w:color w:val="auto"/>
                  </w:rPr>
                  <w:br/>
                  <w:t>PENB</w:t>
                </w:r>
              </w:p>
              <w:p w14:paraId="04F3DE6B" w14:textId="77777777" w:rsidR="00285AAE" w:rsidRPr="0090493F" w:rsidRDefault="00581773" w:rsidP="008C4EC4">
                <w:pPr>
                  <w:pStyle w:val="TableNormal0"/>
                  <w:rPr>
                    <w:rStyle w:val="GeneralAviation"/>
                    <w:color w:val="auto"/>
                  </w:rPr>
                </w:pPr>
                <w:r w:rsidRPr="0090493F">
                  <w:rPr>
                    <w:rStyle w:val="GeneralAviation"/>
                    <w:color w:val="auto"/>
                  </w:rPr>
                  <w:t xml:space="preserve">4.1.2 </w:t>
                </w:r>
              </w:p>
            </w:tc>
            <w:tc>
              <w:tcPr>
                <w:tcW w:w="2131" w:type="pct"/>
                <w:hideMark/>
              </w:tcPr>
              <w:p w14:paraId="1AA86293" w14:textId="77777777" w:rsidR="00285AAE" w:rsidRPr="0090493F" w:rsidRDefault="00581773" w:rsidP="008C4EC4">
                <w:pPr>
                  <w:pStyle w:val="TableNormal0"/>
                  <w:rPr>
                    <w:rStyle w:val="GeneralAviation"/>
                    <w:color w:val="auto"/>
                  </w:rPr>
                </w:pPr>
                <w:r w:rsidRPr="0090493F">
                  <w:rPr>
                    <w:rStyle w:val="GeneralAviation"/>
                    <w:color w:val="auto"/>
                  </w:rPr>
                  <w:t>Explain the role of ATS in the concept of sustainable development.</w:t>
                </w:r>
              </w:p>
            </w:tc>
            <w:tc>
              <w:tcPr>
                <w:tcW w:w="181" w:type="pct"/>
                <w:hideMark/>
              </w:tcPr>
              <w:p w14:paraId="48DA619E" w14:textId="77777777" w:rsidR="00285AAE" w:rsidRPr="0090493F" w:rsidRDefault="00581773" w:rsidP="008C4EC4">
                <w:pPr>
                  <w:pStyle w:val="TableNormal0"/>
                  <w:rPr>
                    <w:rStyle w:val="GeneralAviation"/>
                    <w:color w:val="auto"/>
                  </w:rPr>
                </w:pPr>
                <w:r w:rsidRPr="0090493F">
                  <w:rPr>
                    <w:rStyle w:val="GeneralAviation"/>
                    <w:color w:val="auto"/>
                  </w:rPr>
                  <w:t>2</w:t>
                </w:r>
              </w:p>
            </w:tc>
            <w:tc>
              <w:tcPr>
                <w:tcW w:w="2180" w:type="pct"/>
                <w:hideMark/>
              </w:tcPr>
              <w:p w14:paraId="7CDFB76C" w14:textId="77777777" w:rsidR="00285AAE" w:rsidRPr="0090493F" w:rsidRDefault="00581773" w:rsidP="008C4EC4">
                <w:pPr>
                  <w:pStyle w:val="TableNormal0"/>
                  <w:rPr>
                    <w:rStyle w:val="GeneralAviation"/>
                    <w:i/>
                    <w:iCs/>
                    <w:color w:val="auto"/>
                  </w:rPr>
                </w:pPr>
                <w:r w:rsidRPr="0090493F">
                  <w:rPr>
                    <w:rStyle w:val="GeneralAviation"/>
                    <w:i/>
                    <w:iCs/>
                    <w:color w:val="auto"/>
                  </w:rPr>
                  <w:t>Optional content: ICAO Annex 16</w:t>
                </w:r>
              </w:p>
            </w:tc>
          </w:tr>
          <w:tr w:rsidR="00090094" w14:paraId="1C91243B" w14:textId="77777777" w:rsidTr="00090094">
            <w:trPr>
              <w:trHeight w:val="567"/>
            </w:trPr>
            <w:tc>
              <w:tcPr>
                <w:tcW w:w="508" w:type="pct"/>
                <w:gridSpan w:val="2"/>
                <w:hideMark/>
              </w:tcPr>
              <w:p w14:paraId="06E0EE8B" w14:textId="77777777" w:rsidR="00285AAE" w:rsidRPr="0090493F" w:rsidRDefault="00581773" w:rsidP="008C4EC4">
                <w:pPr>
                  <w:pStyle w:val="TableNormal0"/>
                  <w:rPr>
                    <w:rStyle w:val="GeneralAviation"/>
                    <w:color w:val="auto"/>
                  </w:rPr>
                </w:pPr>
                <w:r w:rsidRPr="0090493F">
                  <w:rPr>
                    <w:rStyle w:val="GeneralAviation"/>
                    <w:color w:val="auto"/>
                  </w:rPr>
                  <w:lastRenderedPageBreak/>
                  <w:t>BASIC</w:t>
                </w:r>
                <w:r w:rsidRPr="0090493F">
                  <w:rPr>
                    <w:rStyle w:val="GeneralAviation"/>
                    <w:color w:val="auto"/>
                  </w:rPr>
                  <w:br/>
                  <w:t>PENB</w:t>
                </w:r>
              </w:p>
              <w:p w14:paraId="7E2C05FC" w14:textId="77777777" w:rsidR="00285AAE" w:rsidRPr="0090493F" w:rsidRDefault="00581773" w:rsidP="008C4EC4">
                <w:pPr>
                  <w:pStyle w:val="TableNormal0"/>
                  <w:rPr>
                    <w:rStyle w:val="GeneralAviation"/>
                    <w:color w:val="auto"/>
                  </w:rPr>
                </w:pPr>
                <w:r w:rsidRPr="0090493F">
                  <w:rPr>
                    <w:rStyle w:val="GeneralAviation"/>
                    <w:color w:val="auto"/>
                  </w:rPr>
                  <w:t xml:space="preserve">4.1.3 </w:t>
                </w:r>
              </w:p>
            </w:tc>
            <w:tc>
              <w:tcPr>
                <w:tcW w:w="2131" w:type="pct"/>
                <w:hideMark/>
              </w:tcPr>
              <w:p w14:paraId="79EE9D4A" w14:textId="77777777" w:rsidR="00285AAE" w:rsidRPr="0090493F" w:rsidRDefault="00581773" w:rsidP="008C4EC4">
                <w:pPr>
                  <w:pStyle w:val="TableNormal0"/>
                  <w:rPr>
                    <w:rStyle w:val="GeneralAviation"/>
                    <w:color w:val="auto"/>
                  </w:rPr>
                </w:pPr>
                <w:r w:rsidRPr="0090493F">
                  <w:rPr>
                    <w:rStyle w:val="GeneralAviation"/>
                    <w:color w:val="auto"/>
                  </w:rPr>
                  <w:t>State how the impact of aviation on the environment can be mitigated by ANSPs.</w:t>
                </w:r>
              </w:p>
            </w:tc>
            <w:tc>
              <w:tcPr>
                <w:tcW w:w="181" w:type="pct"/>
                <w:hideMark/>
              </w:tcPr>
              <w:p w14:paraId="52150CC1" w14:textId="77777777" w:rsidR="00285AAE" w:rsidRPr="0090493F" w:rsidRDefault="00581773" w:rsidP="008C4EC4">
                <w:pPr>
                  <w:pStyle w:val="TableNormal0"/>
                  <w:rPr>
                    <w:rStyle w:val="GeneralAviation"/>
                    <w:color w:val="auto"/>
                  </w:rPr>
                </w:pPr>
                <w:r w:rsidRPr="0090493F">
                  <w:rPr>
                    <w:rStyle w:val="GeneralAviation"/>
                    <w:color w:val="auto"/>
                  </w:rPr>
                  <w:t>1</w:t>
                </w:r>
              </w:p>
            </w:tc>
            <w:tc>
              <w:tcPr>
                <w:tcW w:w="2180" w:type="pct"/>
                <w:hideMark/>
              </w:tcPr>
              <w:p w14:paraId="0C971F1C" w14:textId="77777777" w:rsidR="00285AAE" w:rsidRPr="0090493F" w:rsidRDefault="00581773" w:rsidP="008C4EC4">
                <w:pPr>
                  <w:pStyle w:val="TableNormal0"/>
                  <w:rPr>
                    <w:rStyle w:val="GeneralAviation"/>
                    <w:i/>
                    <w:iCs/>
                    <w:color w:val="auto"/>
                  </w:rPr>
                </w:pPr>
                <w:r w:rsidRPr="0090493F">
                  <w:rPr>
                    <w:rStyle w:val="GeneralAviation"/>
                    <w:i/>
                    <w:iCs/>
                    <w:color w:val="auto"/>
                  </w:rPr>
                  <w:t>Optional content: EU ETS, SES initiative, EUROCONTROL role, continuous descent operations (CDOs), continuous climb operations (CCO), collaborative environmental management (CEM), noise-abatement procedures</w:t>
                </w:r>
              </w:p>
            </w:tc>
          </w:tr>
        </w:tbl>
        <w:p w14:paraId="0727A19C" w14:textId="77777777" w:rsidR="00F75E7D" w:rsidRPr="001F6581" w:rsidRDefault="00000000" w:rsidP="00EA5E59">
          <w:pPr>
            <w:rPr>
              <w:rStyle w:val="Italic"/>
              <w:iCs/>
            </w:rPr>
          </w:pPr>
        </w:p>
      </w:sdtContent>
    </w:sdt>
    <w:bookmarkStart w:id="2252" w:name="_Toc256000186" w:displacedByCustomXml="next"/>
    <w:bookmarkStart w:id="2253" w:name="_DxCrossRefBm9000028_0" w:displacedByCustomXml="next"/>
    <w:bookmarkStart w:id="2254" w:name="_DxCrossRefBm1379192491" w:displacedByCustomXml="next"/>
    <w:sdt>
      <w:sdtPr>
        <w:rPr>
          <w:b w:val="0"/>
          <w:i/>
          <w:color w:val="auto"/>
          <w:sz w:val="22"/>
          <w:lang w:val="en-US"/>
        </w:rPr>
        <w:alias w:val="topic"/>
        <w:tag w:val="topic"/>
        <w:id w:val="1121055024"/>
      </w:sdtPr>
      <w:sdtContent>
        <w:bookmarkEnd w:id="2254" w:displacedByCustomXml="prev"/>
        <w:bookmarkEnd w:id="2253" w:displacedByCustomXml="prev"/>
        <w:bookmarkEnd w:id="2252" w:displacedByCustomXml="prev"/>
        <w:bookmarkStart w:id="2255" w:name="_Toc256000187" w:displacedByCustomXml="prev"/>
        <w:p w14:paraId="166F9DAA" w14:textId="77777777" w:rsidR="009C2305" w:rsidRPr="009C2305" w:rsidRDefault="00581773" w:rsidP="009C2305">
          <w:pPr>
            <w:pStyle w:val="Heading2AMC"/>
          </w:pPr>
          <w:r w:rsidRPr="009C2305">
            <w:t>AMC1 ATCO.D.010(a)(2)(i) Composition of initial training</w:t>
          </w:r>
          <w:bookmarkEnd w:id="2255"/>
        </w:p>
        <w:p w14:paraId="53003AE1" w14:textId="77777777" w:rsidR="009C2305" w:rsidRPr="00814F84" w:rsidRDefault="00581773" w:rsidP="009C2305">
          <w:pPr>
            <w:pStyle w:val="Heading3OrgManual"/>
            <w:rPr>
              <w:rStyle w:val="GeneralAviation"/>
              <w:color w:val="auto"/>
            </w:rPr>
          </w:pPr>
          <w:r w:rsidRPr="00814F84">
            <w:rPr>
              <w:rStyle w:val="GeneralAviation"/>
              <w:color w:val="auto"/>
            </w:rPr>
            <w:t>AERODROME CONTROL RATING (ADC) TRAINING — TRAINING OBJECTIVES</w:t>
          </w:r>
        </w:p>
        <w:p w14:paraId="4ADFA573" w14:textId="77777777" w:rsidR="009C2305" w:rsidRPr="00920F1B" w:rsidRDefault="00581773" w:rsidP="009C2305">
          <w:pPr>
            <w:pStyle w:val="ListLevel0"/>
            <w:rPr>
              <w:rStyle w:val="GeneralAviation"/>
            </w:rPr>
          </w:pPr>
          <w:r w:rsidRPr="00814F84">
            <w:rPr>
              <w:rStyle w:val="GeneralAviation"/>
              <w:color w:val="auto"/>
            </w:rPr>
            <w:t>(a)</w:t>
          </w:r>
          <w:r w:rsidRPr="00814F84">
            <w:rPr>
              <w:rStyle w:val="GeneralAviation"/>
              <w:color w:val="auto"/>
            </w:rPr>
            <w:tab/>
            <w:t xml:space="preserve">The general principles that apply to this AMC are contained in </w:t>
          </w:r>
          <w:hyperlink w:anchor="_DxCrossRefBm1379192483" w:history="1">
            <w:r w:rsidR="00920F1B">
              <w:rPr>
                <w:rStyle w:val="Hyperlink"/>
              </w:rPr>
              <w:t>AMC1 ATCO.D.010(a)</w:t>
            </w:r>
          </w:hyperlink>
          <w:r w:rsidRPr="00920F1B">
            <w:rPr>
              <w:rStyle w:val="GeneralAviation"/>
            </w:rPr>
            <w:t>.</w:t>
          </w:r>
        </w:p>
        <w:p w14:paraId="00DB1335" w14:textId="77777777" w:rsidR="009C2305" w:rsidRPr="00814F84" w:rsidRDefault="00581773" w:rsidP="009C2305">
          <w:pPr>
            <w:pStyle w:val="ListLevel0"/>
            <w:rPr>
              <w:rStyle w:val="GeneralAviation"/>
              <w:color w:val="auto"/>
            </w:rPr>
          </w:pPr>
          <w:r w:rsidRPr="00814F84">
            <w:rPr>
              <w:rStyle w:val="GeneralAviation"/>
              <w:color w:val="auto"/>
            </w:rPr>
            <w:t>(b)</w:t>
          </w:r>
          <w:r w:rsidRPr="00814F84">
            <w:rPr>
              <w:rStyle w:val="GeneralAviation"/>
              <w:color w:val="auto"/>
            </w:rPr>
            <w:tab/>
            <w:t xml:space="preserve">The ATCO rating training Aerodrome Control Rating (ADC) should contain the following training objectives that are associated with the subjects, topics and subtopics contained in Appendix 3 Aerodrome Control Rating (ADC) to Annex I to </w:t>
          </w:r>
          <w:r w:rsidR="00814F84">
            <w:rPr>
              <w:rStyle w:val="GeneralAviation"/>
              <w:color w:val="auto"/>
            </w:rPr>
            <w:t>this</w:t>
          </w:r>
          <w:r w:rsidR="0090493F" w:rsidRPr="00814F84">
            <w:rPr>
              <w:rStyle w:val="GeneralAviation"/>
              <w:color w:val="auto"/>
            </w:rPr>
            <w:t xml:space="preserve"> Regulation</w:t>
          </w:r>
          <w:r w:rsidRPr="00814F84">
            <w:rPr>
              <w:rStyle w:val="GeneralAviation"/>
              <w:color w:val="auto"/>
            </w:rPr>
            <w:t>.</w:t>
          </w:r>
        </w:p>
        <w:p w14:paraId="6F7C9757" w14:textId="77777777" w:rsidR="009C2305" w:rsidRPr="00C22187" w:rsidRDefault="00581773" w:rsidP="00C22187">
          <w:pPr>
            <w:pStyle w:val="ListLevel0"/>
            <w:rPr>
              <w:rStyle w:val="GeneralAviation"/>
              <w:color w:val="auto"/>
            </w:rPr>
          </w:pPr>
          <w:r w:rsidRPr="00814F84">
            <w:rPr>
              <w:rStyle w:val="GeneralAviation"/>
              <w:color w:val="auto"/>
            </w:rPr>
            <w:t>(c)</w:t>
          </w:r>
          <w:r w:rsidRPr="00814F84">
            <w:rPr>
              <w:rStyle w:val="GeneralAviation"/>
              <w:color w:val="auto"/>
            </w:rPr>
            <w:tab/>
            <w:t xml:space="preserve">Subjects, topics and subtopics from Appendix 3 to Annex I to </w:t>
          </w:r>
          <w:r w:rsidR="00814F84" w:rsidRPr="00814F84">
            <w:rPr>
              <w:rStyle w:val="GeneralAviation"/>
              <w:color w:val="auto"/>
            </w:rPr>
            <w:t xml:space="preserve">to </w:t>
          </w:r>
          <w:r w:rsidR="00814F84">
            <w:rPr>
              <w:rStyle w:val="GeneralAviation"/>
              <w:color w:val="auto"/>
            </w:rPr>
            <w:t>this</w:t>
          </w:r>
          <w:r w:rsidR="00814F84" w:rsidRPr="00814F84">
            <w:rPr>
              <w:rStyle w:val="GeneralAviation"/>
              <w:color w:val="auto"/>
            </w:rPr>
            <w:t xml:space="preserve"> Regulation </w:t>
          </w:r>
          <w:r w:rsidRPr="00814F84">
            <w:rPr>
              <w:rStyle w:val="GeneralAviation"/>
              <w:color w:val="auto"/>
            </w:rPr>
            <w:t>are repeated in this AMC for the convenience of the reader and do not form part of it.</w:t>
          </w:r>
        </w:p>
      </w:sdtContent>
    </w:sdt>
    <w:sdt>
      <w:sdtPr>
        <w:rPr>
          <w:i w:val="0"/>
          <w:color w:val="A25EAB"/>
          <w:sz w:val="22"/>
          <w:szCs w:val="24"/>
        </w:rPr>
        <w:alias w:val="topic"/>
        <w:tag w:val="topic"/>
        <w:id w:val="81289330"/>
      </w:sdtPr>
      <w:sdtContent>
        <w:p w14:paraId="19C6E290" w14:textId="77777777" w:rsidR="008A2593" w:rsidRPr="008A2593" w:rsidRDefault="008A2593" w:rsidP="00814F84">
          <w:pPr>
            <w:pStyle w:val="Dxshortdesc"/>
            <w:jc w:val="both"/>
          </w:pPr>
        </w:p>
        <w:p w14:paraId="7DEE7A5C" w14:textId="77777777" w:rsidR="00603F14" w:rsidRPr="001A7818" w:rsidRDefault="00581773" w:rsidP="008A2593">
          <w:pPr>
            <w:pStyle w:val="Heading5"/>
          </w:pPr>
          <w:bookmarkStart w:id="2256" w:name="_Toc256000188"/>
          <w:r w:rsidRPr="001A7818">
            <w:t>SUBJECT 1: INTRODUCTION TO THE COURSE</w:t>
          </w:r>
          <w:bookmarkEnd w:id="2256"/>
        </w:p>
        <w:p w14:paraId="40D929A3" w14:textId="77777777" w:rsidR="00603F14" w:rsidRPr="00667041" w:rsidRDefault="00581773" w:rsidP="00663910">
          <w:r w:rsidRPr="00667041">
            <w:t xml:space="preserve">The subject objective is: </w:t>
          </w:r>
        </w:p>
        <w:p w14:paraId="661F22C3" w14:textId="77777777" w:rsidR="00603F14" w:rsidRDefault="00581773" w:rsidP="00663910">
          <w:r w:rsidRPr="00667041">
            <w:t>Learners shall know and understand the training programme that they will follow and learn how to obtain the appropriate information.</w:t>
          </w:r>
        </w:p>
        <w:tbl>
          <w:tblPr>
            <w:tblStyle w:val="easaTable"/>
            <w:tblW w:w="9085" w:type="dxa"/>
            <w:tblInd w:w="-37" w:type="dxa"/>
            <w:tblLayout w:type="fixed"/>
            <w:tblLook w:val="0420" w:firstRow="1" w:lastRow="0" w:firstColumn="0" w:lastColumn="0" w:noHBand="0" w:noVBand="1"/>
          </w:tblPr>
          <w:tblGrid>
            <w:gridCol w:w="1064"/>
            <w:gridCol w:w="3345"/>
            <w:gridCol w:w="283"/>
            <w:gridCol w:w="3686"/>
            <w:gridCol w:w="707"/>
          </w:tblGrid>
          <w:tr w:rsidR="00090094" w14:paraId="422B2F6D"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5" w:type="dxa"/>
                <w:gridSpan w:val="5"/>
              </w:tcPr>
              <w:p w14:paraId="538576CB" w14:textId="77777777" w:rsidR="008F5AD3" w:rsidRPr="00BE771B" w:rsidRDefault="00581773" w:rsidP="008F5AD3">
                <w:pPr>
                  <w:pStyle w:val="TableCentered"/>
                  <w:rPr>
                    <w:rStyle w:val="GeneralAviation"/>
                  </w:rPr>
                </w:pPr>
                <w:r w:rsidRPr="00BE771B">
                  <w:t xml:space="preserve">TOPIC INTR 1 — COURSE </w:t>
                </w:r>
                <w:r w:rsidR="00BE771B" w:rsidRPr="00BE771B">
                  <w:t xml:space="preserve"> </w:t>
                </w:r>
                <w:r w:rsidRPr="00BE771B">
                  <w:t>MANAGEMENT</w:t>
                </w:r>
              </w:p>
            </w:tc>
          </w:tr>
          <w:tr w:rsidR="00090094" w14:paraId="2D589660" w14:textId="77777777" w:rsidTr="00090094">
            <w:trPr>
              <w:trHeight w:val="21"/>
            </w:trPr>
            <w:tc>
              <w:tcPr>
                <w:tcW w:w="9085" w:type="dxa"/>
                <w:gridSpan w:val="5"/>
                <w:hideMark/>
              </w:tcPr>
              <w:p w14:paraId="0DC72EBC" w14:textId="77777777" w:rsidR="008F5AD3" w:rsidRPr="00814F84" w:rsidRDefault="00581773" w:rsidP="008F5AD3">
                <w:pPr>
                  <w:pStyle w:val="TableHead"/>
                  <w:rPr>
                    <w:rStyle w:val="GeneralAviation"/>
                    <w:color w:val="auto"/>
                  </w:rPr>
                </w:pPr>
                <w:r w:rsidRPr="00814F84">
                  <w:rPr>
                    <w:rStyle w:val="GeneralAviation"/>
                    <w:color w:val="auto"/>
                  </w:rPr>
                  <w:t xml:space="preserve">Subtopic INTR 1.1 — Course introduction </w:t>
                </w:r>
              </w:p>
            </w:tc>
          </w:tr>
          <w:tr w:rsidR="00090094" w14:paraId="59E9F808" w14:textId="77777777" w:rsidTr="00090094">
            <w:trPr>
              <w:trHeight w:val="567"/>
            </w:trPr>
            <w:tc>
              <w:tcPr>
                <w:tcW w:w="1064" w:type="dxa"/>
                <w:hideMark/>
              </w:tcPr>
              <w:p w14:paraId="3A8D9D91" w14:textId="77777777" w:rsidR="008F5AD3" w:rsidRPr="00814F84" w:rsidRDefault="00581773" w:rsidP="008F5AD3">
                <w:pPr>
                  <w:pStyle w:val="TableNormal0"/>
                  <w:rPr>
                    <w:rStyle w:val="GeneralAviation"/>
                    <w:color w:val="auto"/>
                  </w:rPr>
                </w:pPr>
                <w:r w:rsidRPr="00814F84">
                  <w:rPr>
                    <w:rStyle w:val="GeneralAviation"/>
                    <w:color w:val="auto"/>
                  </w:rPr>
                  <w:t>AD</w:t>
                </w:r>
                <w:r w:rsidR="00BE771B" w:rsidRPr="00814F84">
                  <w:rPr>
                    <w:rStyle w:val="GeneralAviation"/>
                    <w:color w:val="auto"/>
                  </w:rPr>
                  <w:t>C</w:t>
                </w:r>
                <w:r w:rsidRPr="00814F84">
                  <w:rPr>
                    <w:rStyle w:val="GeneralAviation"/>
                    <w:color w:val="auto"/>
                  </w:rPr>
                  <w:br/>
                  <w:t>INTR</w:t>
                </w:r>
              </w:p>
              <w:p w14:paraId="65E2A275" w14:textId="77777777" w:rsidR="008F5AD3" w:rsidRPr="00814F84" w:rsidRDefault="00581773" w:rsidP="008F5AD3">
                <w:pPr>
                  <w:pStyle w:val="TableNormal0"/>
                  <w:rPr>
                    <w:rStyle w:val="GeneralAviation"/>
                    <w:color w:val="auto"/>
                  </w:rPr>
                </w:pPr>
                <w:r w:rsidRPr="00814F84">
                  <w:rPr>
                    <w:rStyle w:val="GeneralAviation"/>
                    <w:color w:val="auto"/>
                  </w:rPr>
                  <w:t xml:space="preserve">1.1.1 </w:t>
                </w:r>
              </w:p>
            </w:tc>
            <w:tc>
              <w:tcPr>
                <w:tcW w:w="3345" w:type="dxa"/>
                <w:hideMark/>
              </w:tcPr>
              <w:p w14:paraId="427F5A17" w14:textId="77777777" w:rsidR="008F5AD3" w:rsidRPr="00814F84" w:rsidRDefault="00581773" w:rsidP="008F5AD3">
                <w:pPr>
                  <w:pStyle w:val="TableNormal0"/>
                  <w:rPr>
                    <w:rStyle w:val="GeneralAviation"/>
                    <w:color w:val="auto"/>
                  </w:rPr>
                </w:pPr>
                <w:r w:rsidRPr="00814F84">
                  <w:rPr>
                    <w:rStyle w:val="GeneralAviation"/>
                    <w:color w:val="auto"/>
                  </w:rPr>
                  <w:t>Explain the aims and main objectives of the course.</w:t>
                </w:r>
              </w:p>
            </w:tc>
            <w:tc>
              <w:tcPr>
                <w:tcW w:w="283" w:type="dxa"/>
                <w:hideMark/>
              </w:tcPr>
              <w:p w14:paraId="2AAFFA4D" w14:textId="77777777" w:rsidR="008F5AD3" w:rsidRPr="00814F84" w:rsidRDefault="00581773" w:rsidP="008F5AD3">
                <w:pPr>
                  <w:pStyle w:val="TableNormal0"/>
                  <w:rPr>
                    <w:rStyle w:val="GeneralAviation"/>
                    <w:color w:val="auto"/>
                  </w:rPr>
                </w:pPr>
                <w:r w:rsidRPr="00814F84">
                  <w:rPr>
                    <w:rStyle w:val="GeneralAviation"/>
                    <w:color w:val="auto"/>
                  </w:rPr>
                  <w:t>2</w:t>
                </w:r>
              </w:p>
            </w:tc>
            <w:tc>
              <w:tcPr>
                <w:tcW w:w="3686" w:type="dxa"/>
                <w:hideMark/>
              </w:tcPr>
              <w:p w14:paraId="3C221C90" w14:textId="77777777" w:rsidR="008F5AD3" w:rsidRPr="00814F84" w:rsidRDefault="008F5AD3" w:rsidP="008F5AD3">
                <w:pPr>
                  <w:pStyle w:val="TableNormal0"/>
                  <w:rPr>
                    <w:rStyle w:val="GeneralAviation"/>
                    <w:color w:val="auto"/>
                  </w:rPr>
                </w:pPr>
              </w:p>
            </w:tc>
            <w:tc>
              <w:tcPr>
                <w:tcW w:w="707" w:type="dxa"/>
                <w:hideMark/>
              </w:tcPr>
              <w:p w14:paraId="03AE89D2" w14:textId="77777777" w:rsidR="008F5AD3" w:rsidRPr="00814F84" w:rsidRDefault="00581773" w:rsidP="008F5AD3">
                <w:pPr>
                  <w:pStyle w:val="TableNormal0"/>
                  <w:rPr>
                    <w:rStyle w:val="GeneralAviation"/>
                    <w:color w:val="auto"/>
                  </w:rPr>
                </w:pPr>
                <w:r w:rsidRPr="00814F84">
                  <w:rPr>
                    <w:rStyle w:val="GeneralAviation"/>
                    <w:color w:val="auto"/>
                  </w:rPr>
                  <w:t>ALL</w:t>
                </w:r>
              </w:p>
            </w:tc>
          </w:tr>
          <w:tr w:rsidR="00090094" w14:paraId="642D6A28" w14:textId="77777777" w:rsidTr="00090094">
            <w:trPr>
              <w:trHeight w:val="21"/>
            </w:trPr>
            <w:tc>
              <w:tcPr>
                <w:tcW w:w="9085" w:type="dxa"/>
                <w:gridSpan w:val="5"/>
                <w:hideMark/>
              </w:tcPr>
              <w:p w14:paraId="7FDD3454" w14:textId="77777777" w:rsidR="008F5AD3" w:rsidRPr="00814F84" w:rsidRDefault="00581773" w:rsidP="008F5AD3">
                <w:pPr>
                  <w:pStyle w:val="TableHead"/>
                  <w:rPr>
                    <w:rStyle w:val="GeneralAviation"/>
                    <w:color w:val="auto"/>
                  </w:rPr>
                </w:pPr>
                <w:r w:rsidRPr="00814F84">
                  <w:rPr>
                    <w:rStyle w:val="GeneralAviation"/>
                    <w:color w:val="auto"/>
                  </w:rPr>
                  <w:t>Subtopic INTR 1.2 — Course administration</w:t>
                </w:r>
              </w:p>
            </w:tc>
          </w:tr>
          <w:tr w:rsidR="00090094" w14:paraId="182E1EAD" w14:textId="77777777" w:rsidTr="00090094">
            <w:trPr>
              <w:trHeight w:val="567"/>
            </w:trPr>
            <w:tc>
              <w:tcPr>
                <w:tcW w:w="1064" w:type="dxa"/>
                <w:hideMark/>
              </w:tcPr>
              <w:p w14:paraId="3D4E733F" w14:textId="77777777" w:rsidR="008F5AD3" w:rsidRPr="00814F84" w:rsidRDefault="00581773" w:rsidP="008F5AD3">
                <w:pPr>
                  <w:pStyle w:val="TableNormal0"/>
                  <w:rPr>
                    <w:rStyle w:val="GeneralAviation"/>
                    <w:color w:val="auto"/>
                  </w:rPr>
                </w:pPr>
                <w:r w:rsidRPr="00814F84">
                  <w:rPr>
                    <w:rStyle w:val="GeneralAviation"/>
                    <w:color w:val="auto"/>
                  </w:rPr>
                  <w:t>AD</w:t>
                </w:r>
                <w:r w:rsidR="00BE771B" w:rsidRPr="00814F84">
                  <w:rPr>
                    <w:rStyle w:val="GeneralAviation"/>
                    <w:color w:val="auto"/>
                  </w:rPr>
                  <w:t>C</w:t>
                </w:r>
                <w:r w:rsidRPr="00814F84">
                  <w:rPr>
                    <w:rStyle w:val="GeneralAviation"/>
                    <w:color w:val="auto"/>
                  </w:rPr>
                  <w:br/>
                  <w:t>INTR</w:t>
                </w:r>
              </w:p>
              <w:p w14:paraId="05A81540" w14:textId="77777777" w:rsidR="008F5AD3" w:rsidRPr="00814F84" w:rsidRDefault="00581773" w:rsidP="008F5AD3">
                <w:pPr>
                  <w:pStyle w:val="TableNormal0"/>
                  <w:rPr>
                    <w:rStyle w:val="GeneralAviation"/>
                    <w:color w:val="auto"/>
                  </w:rPr>
                </w:pPr>
                <w:r w:rsidRPr="00814F84">
                  <w:rPr>
                    <w:rStyle w:val="GeneralAviation"/>
                    <w:color w:val="auto"/>
                  </w:rPr>
                  <w:t xml:space="preserve">1.2.1 </w:t>
                </w:r>
              </w:p>
            </w:tc>
            <w:tc>
              <w:tcPr>
                <w:tcW w:w="3345" w:type="dxa"/>
                <w:hideMark/>
              </w:tcPr>
              <w:p w14:paraId="1C43F82B" w14:textId="77777777" w:rsidR="008F5AD3" w:rsidRPr="00814F84" w:rsidRDefault="00581773" w:rsidP="008F5AD3">
                <w:pPr>
                  <w:pStyle w:val="TableNormal0"/>
                  <w:rPr>
                    <w:rStyle w:val="GeneralAviation"/>
                    <w:color w:val="auto"/>
                  </w:rPr>
                </w:pPr>
                <w:r w:rsidRPr="00814F84">
                  <w:rPr>
                    <w:rStyle w:val="GeneralAviation"/>
                    <w:color w:val="auto"/>
                  </w:rPr>
                  <w:t>State how the course is administered.</w:t>
                </w:r>
              </w:p>
            </w:tc>
            <w:tc>
              <w:tcPr>
                <w:tcW w:w="283" w:type="dxa"/>
                <w:hideMark/>
              </w:tcPr>
              <w:p w14:paraId="76943AC5" w14:textId="77777777" w:rsidR="008F5AD3" w:rsidRPr="00814F84" w:rsidRDefault="00581773" w:rsidP="008F5AD3">
                <w:pPr>
                  <w:pStyle w:val="TableNormal0"/>
                  <w:rPr>
                    <w:rStyle w:val="GeneralAviation"/>
                    <w:color w:val="auto"/>
                  </w:rPr>
                </w:pPr>
                <w:r w:rsidRPr="00814F84">
                  <w:rPr>
                    <w:rStyle w:val="GeneralAviation"/>
                    <w:color w:val="auto"/>
                  </w:rPr>
                  <w:t>1</w:t>
                </w:r>
              </w:p>
            </w:tc>
            <w:tc>
              <w:tcPr>
                <w:tcW w:w="3686" w:type="dxa"/>
                <w:hideMark/>
              </w:tcPr>
              <w:p w14:paraId="2F9F9DC4" w14:textId="77777777" w:rsidR="008F5AD3" w:rsidRPr="00814F84" w:rsidRDefault="008F5AD3" w:rsidP="008F5AD3">
                <w:pPr>
                  <w:pStyle w:val="TableNormal0"/>
                  <w:rPr>
                    <w:rStyle w:val="GeneralAviation"/>
                    <w:color w:val="auto"/>
                  </w:rPr>
                </w:pPr>
              </w:p>
            </w:tc>
            <w:tc>
              <w:tcPr>
                <w:tcW w:w="707" w:type="dxa"/>
                <w:hideMark/>
              </w:tcPr>
              <w:p w14:paraId="197427F8" w14:textId="77777777" w:rsidR="008F5AD3" w:rsidRPr="00814F84" w:rsidRDefault="00581773" w:rsidP="008F5AD3">
                <w:pPr>
                  <w:pStyle w:val="TableNormal0"/>
                  <w:rPr>
                    <w:rStyle w:val="GeneralAviation"/>
                    <w:color w:val="auto"/>
                  </w:rPr>
                </w:pPr>
                <w:r w:rsidRPr="00814F84">
                  <w:rPr>
                    <w:rStyle w:val="GeneralAviation"/>
                    <w:color w:val="auto"/>
                  </w:rPr>
                  <w:t>ALL</w:t>
                </w:r>
              </w:p>
            </w:tc>
          </w:tr>
          <w:tr w:rsidR="00090094" w14:paraId="205F1741" w14:textId="77777777" w:rsidTr="00090094">
            <w:trPr>
              <w:trHeight w:val="21"/>
            </w:trPr>
            <w:tc>
              <w:tcPr>
                <w:tcW w:w="9085" w:type="dxa"/>
                <w:gridSpan w:val="5"/>
                <w:hideMark/>
              </w:tcPr>
              <w:p w14:paraId="3C5B948F" w14:textId="77777777" w:rsidR="008F5AD3" w:rsidRPr="00814F84" w:rsidRDefault="00581773" w:rsidP="008F5AD3">
                <w:pPr>
                  <w:pStyle w:val="TableHead"/>
                  <w:rPr>
                    <w:rStyle w:val="GeneralAviation"/>
                    <w:color w:val="auto"/>
                  </w:rPr>
                </w:pPr>
                <w:r w:rsidRPr="00814F84">
                  <w:rPr>
                    <w:rStyle w:val="GeneralAviation"/>
                    <w:color w:val="auto"/>
                  </w:rPr>
                  <w:t>Subtopic INTR 1.3 — Study material and training documentation</w:t>
                </w:r>
              </w:p>
            </w:tc>
          </w:tr>
          <w:tr w:rsidR="00090094" w14:paraId="7EFF82F2" w14:textId="77777777" w:rsidTr="00090094">
            <w:trPr>
              <w:trHeight w:val="567"/>
            </w:trPr>
            <w:tc>
              <w:tcPr>
                <w:tcW w:w="1064" w:type="dxa"/>
                <w:hideMark/>
              </w:tcPr>
              <w:p w14:paraId="7B0BE244" w14:textId="77777777" w:rsidR="008F5AD3" w:rsidRPr="00814F84" w:rsidRDefault="00581773" w:rsidP="008F5AD3">
                <w:pPr>
                  <w:pStyle w:val="TableNormal0"/>
                  <w:rPr>
                    <w:rStyle w:val="GeneralAviation"/>
                    <w:color w:val="auto"/>
                  </w:rPr>
                </w:pPr>
                <w:r w:rsidRPr="00814F84">
                  <w:rPr>
                    <w:rStyle w:val="GeneralAviation"/>
                    <w:color w:val="auto"/>
                  </w:rPr>
                  <w:t>AD</w:t>
                </w:r>
                <w:r w:rsidR="00BE771B" w:rsidRPr="00814F84">
                  <w:rPr>
                    <w:rStyle w:val="GeneralAviation"/>
                    <w:color w:val="auto"/>
                  </w:rPr>
                  <w:t>C</w:t>
                </w:r>
                <w:r w:rsidRPr="00814F84">
                  <w:rPr>
                    <w:rStyle w:val="GeneralAviation"/>
                    <w:color w:val="auto"/>
                  </w:rPr>
                  <w:br/>
                  <w:t>INTR</w:t>
                </w:r>
              </w:p>
              <w:p w14:paraId="11F439C0" w14:textId="77777777" w:rsidR="008F5AD3" w:rsidRPr="00814F84" w:rsidRDefault="00581773" w:rsidP="008F5AD3">
                <w:pPr>
                  <w:pStyle w:val="TableNormal0"/>
                  <w:rPr>
                    <w:rStyle w:val="GeneralAviation"/>
                    <w:color w:val="auto"/>
                  </w:rPr>
                </w:pPr>
                <w:r w:rsidRPr="00814F84">
                  <w:rPr>
                    <w:rStyle w:val="GeneralAviation"/>
                    <w:color w:val="auto"/>
                  </w:rPr>
                  <w:t xml:space="preserve">1.3.1 </w:t>
                </w:r>
              </w:p>
            </w:tc>
            <w:tc>
              <w:tcPr>
                <w:tcW w:w="3345" w:type="dxa"/>
                <w:hideMark/>
              </w:tcPr>
              <w:p w14:paraId="615835B8" w14:textId="77777777" w:rsidR="008F5AD3" w:rsidRPr="00814F84" w:rsidRDefault="00581773" w:rsidP="008F5AD3">
                <w:pPr>
                  <w:pStyle w:val="TableNormal0"/>
                  <w:rPr>
                    <w:rStyle w:val="GeneralAviation"/>
                    <w:color w:val="auto"/>
                  </w:rPr>
                </w:pPr>
                <w:r w:rsidRPr="00814F84">
                  <w:rPr>
                    <w:rStyle w:val="GeneralAviation"/>
                    <w:color w:val="auto"/>
                  </w:rPr>
                  <w:t>Use appropriate documents and their sources for course studies.</w:t>
                </w:r>
              </w:p>
            </w:tc>
            <w:tc>
              <w:tcPr>
                <w:tcW w:w="283" w:type="dxa"/>
                <w:hideMark/>
              </w:tcPr>
              <w:p w14:paraId="1011ABD0" w14:textId="77777777" w:rsidR="008F5AD3" w:rsidRPr="00814F84" w:rsidRDefault="00581773" w:rsidP="008F5AD3">
                <w:pPr>
                  <w:pStyle w:val="TableNormal0"/>
                  <w:rPr>
                    <w:rStyle w:val="GeneralAviation"/>
                    <w:color w:val="auto"/>
                  </w:rPr>
                </w:pPr>
                <w:r w:rsidRPr="00814F84">
                  <w:rPr>
                    <w:rStyle w:val="GeneralAviation"/>
                    <w:color w:val="auto"/>
                  </w:rPr>
                  <w:t>3</w:t>
                </w:r>
              </w:p>
            </w:tc>
            <w:tc>
              <w:tcPr>
                <w:tcW w:w="3686" w:type="dxa"/>
                <w:hideMark/>
              </w:tcPr>
              <w:p w14:paraId="10F9077B" w14:textId="77777777" w:rsidR="008F5AD3" w:rsidRPr="00814F84" w:rsidRDefault="00581773" w:rsidP="008F5AD3">
                <w:pPr>
                  <w:pStyle w:val="TableNormal0"/>
                  <w:rPr>
                    <w:rStyle w:val="GeneralAviation"/>
                    <w:i/>
                    <w:iCs/>
                    <w:color w:val="auto"/>
                  </w:rPr>
                </w:pPr>
                <w:r w:rsidRPr="00814F84">
                  <w:rPr>
                    <w:rStyle w:val="GeneralAviation"/>
                    <w:i/>
                    <w:iCs/>
                    <w:color w:val="auto"/>
                  </w:rPr>
                  <w:t>Optional content: training documentation, library, CBT library, web, learning management server</w:t>
                </w:r>
              </w:p>
            </w:tc>
            <w:tc>
              <w:tcPr>
                <w:tcW w:w="707" w:type="dxa"/>
                <w:hideMark/>
              </w:tcPr>
              <w:p w14:paraId="3CA0C703" w14:textId="77777777" w:rsidR="008F5AD3" w:rsidRPr="00814F84" w:rsidRDefault="00581773" w:rsidP="008F5AD3">
                <w:pPr>
                  <w:pStyle w:val="TableNormal0"/>
                  <w:rPr>
                    <w:rStyle w:val="GeneralAviation"/>
                    <w:color w:val="auto"/>
                  </w:rPr>
                </w:pPr>
                <w:r w:rsidRPr="00814F84">
                  <w:rPr>
                    <w:rStyle w:val="GeneralAviation"/>
                    <w:color w:val="auto"/>
                  </w:rPr>
                  <w:t>ALL</w:t>
                </w:r>
              </w:p>
            </w:tc>
          </w:tr>
          <w:tr w:rsidR="00090094" w14:paraId="69464A05" w14:textId="77777777" w:rsidTr="00090094">
            <w:trPr>
              <w:trHeight w:val="567"/>
            </w:trPr>
            <w:tc>
              <w:tcPr>
                <w:tcW w:w="1064" w:type="dxa"/>
                <w:hideMark/>
              </w:tcPr>
              <w:p w14:paraId="2B4F7B58" w14:textId="77777777" w:rsidR="008F5AD3" w:rsidRPr="00814F84" w:rsidRDefault="00581773" w:rsidP="008F5AD3">
                <w:pPr>
                  <w:pStyle w:val="TableNormal0"/>
                  <w:rPr>
                    <w:rStyle w:val="GeneralAviation"/>
                    <w:color w:val="auto"/>
                  </w:rPr>
                </w:pPr>
                <w:r w:rsidRPr="00814F84">
                  <w:rPr>
                    <w:rStyle w:val="GeneralAviation"/>
                    <w:color w:val="auto"/>
                  </w:rPr>
                  <w:t>AD</w:t>
                </w:r>
                <w:r w:rsidR="00BE771B" w:rsidRPr="00814F84">
                  <w:rPr>
                    <w:rStyle w:val="GeneralAviation"/>
                    <w:color w:val="auto"/>
                  </w:rPr>
                  <w:t>C</w:t>
                </w:r>
                <w:r w:rsidRPr="00814F84">
                  <w:rPr>
                    <w:rStyle w:val="GeneralAviation"/>
                    <w:color w:val="auto"/>
                  </w:rPr>
                  <w:br/>
                  <w:t>INTR</w:t>
                </w:r>
              </w:p>
              <w:p w14:paraId="233BBB82" w14:textId="77777777" w:rsidR="008F5AD3" w:rsidRPr="00814F84" w:rsidRDefault="00581773" w:rsidP="008F5AD3">
                <w:pPr>
                  <w:pStyle w:val="TableNormal0"/>
                  <w:rPr>
                    <w:rStyle w:val="GeneralAviation"/>
                    <w:color w:val="auto"/>
                  </w:rPr>
                </w:pPr>
                <w:r w:rsidRPr="00814F84">
                  <w:rPr>
                    <w:rStyle w:val="GeneralAviation"/>
                    <w:color w:val="auto"/>
                  </w:rPr>
                  <w:t xml:space="preserve">1.3.2 </w:t>
                </w:r>
              </w:p>
            </w:tc>
            <w:tc>
              <w:tcPr>
                <w:tcW w:w="3345" w:type="dxa"/>
                <w:hideMark/>
              </w:tcPr>
              <w:p w14:paraId="45952A37" w14:textId="77777777" w:rsidR="008F5AD3" w:rsidRPr="00814F84" w:rsidRDefault="00581773" w:rsidP="008F5AD3">
                <w:pPr>
                  <w:pStyle w:val="TableNormal0"/>
                  <w:rPr>
                    <w:rStyle w:val="GeneralAviation"/>
                    <w:color w:val="auto"/>
                  </w:rPr>
                </w:pPr>
                <w:r w:rsidRPr="00814F84">
                  <w:rPr>
                    <w:rStyle w:val="GeneralAviation"/>
                    <w:color w:val="auto"/>
                  </w:rPr>
                  <w:t>Integrate appropriate information into course studies.</w:t>
                </w:r>
              </w:p>
            </w:tc>
            <w:tc>
              <w:tcPr>
                <w:tcW w:w="283" w:type="dxa"/>
                <w:hideMark/>
              </w:tcPr>
              <w:p w14:paraId="06815E78" w14:textId="77777777" w:rsidR="008F5AD3" w:rsidRPr="00814F84" w:rsidRDefault="00581773" w:rsidP="008F5AD3">
                <w:pPr>
                  <w:pStyle w:val="TableNormal0"/>
                  <w:rPr>
                    <w:rStyle w:val="GeneralAviation"/>
                    <w:color w:val="auto"/>
                  </w:rPr>
                </w:pPr>
                <w:r w:rsidRPr="00814F84">
                  <w:rPr>
                    <w:rStyle w:val="GeneralAviation"/>
                    <w:color w:val="auto"/>
                  </w:rPr>
                  <w:t>4</w:t>
                </w:r>
              </w:p>
            </w:tc>
            <w:tc>
              <w:tcPr>
                <w:tcW w:w="3686" w:type="dxa"/>
                <w:hideMark/>
              </w:tcPr>
              <w:p w14:paraId="2C11D6F2" w14:textId="77777777" w:rsidR="008F5AD3" w:rsidRPr="00814F84" w:rsidRDefault="00581773" w:rsidP="00CB0D7A">
                <w:pPr>
                  <w:pStyle w:val="EssentialTraining"/>
                  <w:rPr>
                    <w:rStyle w:val="GeneralAviation"/>
                    <w:color w:val="auto"/>
                  </w:rPr>
                </w:pPr>
                <w:r w:rsidRPr="00814F84">
                  <w:rPr>
                    <w:rStyle w:val="GeneralAviation"/>
                    <w:color w:val="auto"/>
                  </w:rPr>
                  <w:t>Training documentation</w:t>
                </w:r>
              </w:p>
              <w:p w14:paraId="436FC1FA" w14:textId="77777777" w:rsidR="008F5AD3" w:rsidRPr="00814F84" w:rsidRDefault="00581773" w:rsidP="008F5AD3">
                <w:pPr>
                  <w:pStyle w:val="TableNormal0"/>
                  <w:rPr>
                    <w:rStyle w:val="GeneralAviation"/>
                    <w:i/>
                    <w:iCs/>
                    <w:color w:val="auto"/>
                  </w:rPr>
                </w:pPr>
                <w:r w:rsidRPr="00814F84">
                  <w:rPr>
                    <w:rStyle w:val="GeneralAviation"/>
                    <w:i/>
                    <w:iCs/>
                    <w:color w:val="auto"/>
                  </w:rPr>
                  <w:t>Optional content: supplementary information, library</w:t>
                </w:r>
              </w:p>
            </w:tc>
            <w:tc>
              <w:tcPr>
                <w:tcW w:w="707" w:type="dxa"/>
                <w:hideMark/>
              </w:tcPr>
              <w:p w14:paraId="31717946" w14:textId="77777777" w:rsidR="008F5AD3" w:rsidRPr="00814F84" w:rsidRDefault="00581773" w:rsidP="008F5AD3">
                <w:pPr>
                  <w:pStyle w:val="TableNormal0"/>
                  <w:rPr>
                    <w:rStyle w:val="GeneralAviation"/>
                    <w:color w:val="auto"/>
                  </w:rPr>
                </w:pPr>
                <w:r w:rsidRPr="00814F84">
                  <w:rPr>
                    <w:rStyle w:val="GeneralAviation"/>
                    <w:color w:val="auto"/>
                  </w:rPr>
                  <w:t>ALL</w:t>
                </w:r>
              </w:p>
            </w:tc>
          </w:tr>
          <w:tr w:rsidR="00090094" w14:paraId="388FF755" w14:textId="77777777" w:rsidTr="00090094">
            <w:trPr>
              <w:trHeight w:val="21"/>
            </w:trPr>
            <w:tc>
              <w:tcPr>
                <w:tcW w:w="9085" w:type="dxa"/>
                <w:gridSpan w:val="5"/>
              </w:tcPr>
              <w:p w14:paraId="4892889E" w14:textId="77777777" w:rsidR="00BE771B" w:rsidRPr="00BE771B" w:rsidRDefault="00581773" w:rsidP="00F82A77">
                <w:pPr>
                  <w:pStyle w:val="TableCentered"/>
                  <w:rPr>
                    <w:rStyle w:val="GeneralAviation"/>
                  </w:rPr>
                </w:pPr>
                <w:r w:rsidRPr="00BE771B">
                  <w:t>TOPIC INTR 2 — INTRODUCTION TO THE ATC TRAINING COURSE</w:t>
                </w:r>
              </w:p>
            </w:tc>
          </w:tr>
          <w:tr w:rsidR="00090094" w14:paraId="37AF18F6" w14:textId="77777777" w:rsidTr="00090094">
            <w:trPr>
              <w:trHeight w:val="240"/>
            </w:trPr>
            <w:tc>
              <w:tcPr>
                <w:tcW w:w="9085" w:type="dxa"/>
                <w:gridSpan w:val="5"/>
                <w:hideMark/>
              </w:tcPr>
              <w:p w14:paraId="06103ADE" w14:textId="77777777" w:rsidR="00BE771B" w:rsidRPr="00814F84" w:rsidRDefault="00581773" w:rsidP="00F82A77">
                <w:pPr>
                  <w:pStyle w:val="TableHead"/>
                  <w:rPr>
                    <w:rStyle w:val="GeneralAviation"/>
                    <w:color w:val="auto"/>
                  </w:rPr>
                </w:pPr>
                <w:r w:rsidRPr="00814F84">
                  <w:rPr>
                    <w:rStyle w:val="GeneralAviation"/>
                    <w:color w:val="auto"/>
                  </w:rPr>
                  <w:t>Subtopic INTR 2.1 — Course content and organisation</w:t>
                </w:r>
              </w:p>
            </w:tc>
          </w:tr>
          <w:tr w:rsidR="00090094" w14:paraId="2D8BA0E2" w14:textId="77777777" w:rsidTr="00090094">
            <w:trPr>
              <w:trHeight w:val="567"/>
            </w:trPr>
            <w:tc>
              <w:tcPr>
                <w:tcW w:w="1064" w:type="dxa"/>
                <w:hideMark/>
              </w:tcPr>
              <w:p w14:paraId="535D65B1" w14:textId="77777777" w:rsidR="00BE771B"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INTR</w:t>
                </w:r>
              </w:p>
              <w:p w14:paraId="4113065A" w14:textId="77777777" w:rsidR="00BE771B" w:rsidRPr="00814F84" w:rsidRDefault="00581773" w:rsidP="00F82A77">
                <w:pPr>
                  <w:pStyle w:val="TableNormal0"/>
                  <w:rPr>
                    <w:rStyle w:val="GeneralAviation"/>
                    <w:color w:val="auto"/>
                  </w:rPr>
                </w:pPr>
                <w:r w:rsidRPr="00814F84">
                  <w:rPr>
                    <w:rStyle w:val="GeneralAviation"/>
                    <w:color w:val="auto"/>
                  </w:rPr>
                  <w:t xml:space="preserve">2.1.1 </w:t>
                </w:r>
              </w:p>
            </w:tc>
            <w:tc>
              <w:tcPr>
                <w:tcW w:w="3345" w:type="dxa"/>
                <w:hideMark/>
              </w:tcPr>
              <w:p w14:paraId="11E77660" w14:textId="77777777" w:rsidR="00BE771B" w:rsidRPr="00814F84" w:rsidRDefault="00581773" w:rsidP="00F82A77">
                <w:pPr>
                  <w:pStyle w:val="TableNormal0"/>
                  <w:rPr>
                    <w:rStyle w:val="GeneralAviation"/>
                    <w:color w:val="auto"/>
                  </w:rPr>
                </w:pPr>
                <w:r w:rsidRPr="00814F84">
                  <w:rPr>
                    <w:rStyle w:val="GeneralAviation"/>
                    <w:color w:val="auto"/>
                  </w:rPr>
                  <w:t>State the different training methods used during the course.</w:t>
                </w:r>
              </w:p>
            </w:tc>
            <w:tc>
              <w:tcPr>
                <w:tcW w:w="283" w:type="dxa"/>
                <w:hideMark/>
              </w:tcPr>
              <w:p w14:paraId="77B505E2" w14:textId="77777777" w:rsidR="00BE771B" w:rsidRPr="00814F84" w:rsidRDefault="00581773" w:rsidP="00F82A77">
                <w:pPr>
                  <w:pStyle w:val="TableNormal0"/>
                  <w:rPr>
                    <w:rStyle w:val="GeneralAviation"/>
                    <w:color w:val="auto"/>
                  </w:rPr>
                </w:pPr>
                <w:r w:rsidRPr="00814F84">
                  <w:rPr>
                    <w:rStyle w:val="GeneralAviation"/>
                    <w:color w:val="auto"/>
                  </w:rPr>
                  <w:t>1</w:t>
                </w:r>
              </w:p>
            </w:tc>
            <w:tc>
              <w:tcPr>
                <w:tcW w:w="3686" w:type="dxa"/>
                <w:hideMark/>
              </w:tcPr>
              <w:p w14:paraId="76AF941A" w14:textId="77777777" w:rsidR="00BE771B" w:rsidRPr="00814F84" w:rsidRDefault="00581773" w:rsidP="00CB0D7A">
                <w:pPr>
                  <w:pStyle w:val="EssentialTraining"/>
                  <w:rPr>
                    <w:rStyle w:val="GeneralAviation"/>
                    <w:color w:val="auto"/>
                  </w:rPr>
                </w:pPr>
                <w:r w:rsidRPr="00814F84">
                  <w:rPr>
                    <w:rStyle w:val="GeneralAviation"/>
                    <w:color w:val="auto"/>
                  </w:rPr>
                  <w:t>Theoretical training, practical training, self-study, types of training events</w:t>
                </w:r>
              </w:p>
            </w:tc>
            <w:tc>
              <w:tcPr>
                <w:tcW w:w="707" w:type="dxa"/>
                <w:hideMark/>
              </w:tcPr>
              <w:p w14:paraId="48D1A3F4" w14:textId="77777777" w:rsidR="00BE771B" w:rsidRPr="00814F84" w:rsidRDefault="00581773" w:rsidP="00F82A77">
                <w:pPr>
                  <w:pStyle w:val="TableNormal0"/>
                  <w:rPr>
                    <w:rStyle w:val="GeneralAviation"/>
                    <w:color w:val="auto"/>
                  </w:rPr>
                </w:pPr>
                <w:r w:rsidRPr="00814F84">
                  <w:rPr>
                    <w:rStyle w:val="GeneralAviation"/>
                    <w:color w:val="auto"/>
                  </w:rPr>
                  <w:t>ALL</w:t>
                </w:r>
              </w:p>
            </w:tc>
          </w:tr>
          <w:tr w:rsidR="00090094" w14:paraId="453BFA1C" w14:textId="77777777" w:rsidTr="00090094">
            <w:trPr>
              <w:trHeight w:val="567"/>
            </w:trPr>
            <w:tc>
              <w:tcPr>
                <w:tcW w:w="1064" w:type="dxa"/>
                <w:hideMark/>
              </w:tcPr>
              <w:p w14:paraId="60A7BE63" w14:textId="77777777" w:rsidR="00BE771B"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INTR</w:t>
                </w:r>
              </w:p>
              <w:p w14:paraId="1E3FD653" w14:textId="77777777" w:rsidR="00BE771B" w:rsidRPr="00814F84" w:rsidRDefault="00581773" w:rsidP="00F82A77">
                <w:pPr>
                  <w:pStyle w:val="TableNormal0"/>
                  <w:rPr>
                    <w:rStyle w:val="GeneralAviation"/>
                    <w:color w:val="auto"/>
                  </w:rPr>
                </w:pPr>
                <w:r w:rsidRPr="00814F84">
                  <w:rPr>
                    <w:rStyle w:val="GeneralAviation"/>
                    <w:color w:val="auto"/>
                  </w:rPr>
                  <w:lastRenderedPageBreak/>
                  <w:t xml:space="preserve">2.1.2 </w:t>
                </w:r>
              </w:p>
            </w:tc>
            <w:tc>
              <w:tcPr>
                <w:tcW w:w="3345" w:type="dxa"/>
                <w:hideMark/>
              </w:tcPr>
              <w:p w14:paraId="120DF962" w14:textId="77777777" w:rsidR="00BE771B" w:rsidRPr="00814F84" w:rsidRDefault="00581773" w:rsidP="00F82A77">
                <w:pPr>
                  <w:pStyle w:val="TableNormal0"/>
                  <w:rPr>
                    <w:rStyle w:val="GeneralAviation"/>
                    <w:color w:val="auto"/>
                  </w:rPr>
                </w:pPr>
                <w:r w:rsidRPr="00814F84">
                  <w:rPr>
                    <w:rStyle w:val="GeneralAviation"/>
                    <w:color w:val="auto"/>
                  </w:rPr>
                  <w:lastRenderedPageBreak/>
                  <w:t>State the subjects covered by the course and their purpose.</w:t>
                </w:r>
              </w:p>
            </w:tc>
            <w:tc>
              <w:tcPr>
                <w:tcW w:w="283" w:type="dxa"/>
                <w:hideMark/>
              </w:tcPr>
              <w:p w14:paraId="3D24E62A" w14:textId="77777777" w:rsidR="00BE771B" w:rsidRPr="00814F84" w:rsidRDefault="00581773" w:rsidP="00F82A77">
                <w:pPr>
                  <w:pStyle w:val="TableNormal0"/>
                  <w:rPr>
                    <w:rStyle w:val="GeneralAviation"/>
                    <w:color w:val="auto"/>
                  </w:rPr>
                </w:pPr>
                <w:r w:rsidRPr="00814F84">
                  <w:rPr>
                    <w:rStyle w:val="GeneralAviation"/>
                    <w:color w:val="auto"/>
                  </w:rPr>
                  <w:t>1</w:t>
                </w:r>
              </w:p>
            </w:tc>
            <w:tc>
              <w:tcPr>
                <w:tcW w:w="3686" w:type="dxa"/>
                <w:hideMark/>
              </w:tcPr>
              <w:p w14:paraId="4B9EB0A0" w14:textId="77777777" w:rsidR="00BE771B" w:rsidRPr="00814F84" w:rsidRDefault="00BE771B" w:rsidP="00F82A77">
                <w:pPr>
                  <w:pStyle w:val="TableNormal0"/>
                  <w:rPr>
                    <w:rStyle w:val="GeneralAviation"/>
                    <w:color w:val="auto"/>
                  </w:rPr>
                </w:pPr>
              </w:p>
            </w:tc>
            <w:tc>
              <w:tcPr>
                <w:tcW w:w="707" w:type="dxa"/>
                <w:hideMark/>
              </w:tcPr>
              <w:p w14:paraId="21EABC06" w14:textId="77777777" w:rsidR="00BE771B" w:rsidRPr="00814F84" w:rsidRDefault="00581773" w:rsidP="00F82A77">
                <w:pPr>
                  <w:pStyle w:val="TableNormal0"/>
                  <w:rPr>
                    <w:rStyle w:val="GeneralAviation"/>
                    <w:color w:val="auto"/>
                  </w:rPr>
                </w:pPr>
                <w:r w:rsidRPr="00814F84">
                  <w:rPr>
                    <w:rStyle w:val="GeneralAviation"/>
                    <w:color w:val="auto"/>
                  </w:rPr>
                  <w:t>ALL</w:t>
                </w:r>
              </w:p>
            </w:tc>
          </w:tr>
          <w:tr w:rsidR="00090094" w14:paraId="4B704432" w14:textId="77777777" w:rsidTr="00090094">
            <w:trPr>
              <w:trHeight w:val="567"/>
            </w:trPr>
            <w:tc>
              <w:tcPr>
                <w:tcW w:w="1064" w:type="dxa"/>
                <w:hideMark/>
              </w:tcPr>
              <w:p w14:paraId="28F6EC66" w14:textId="77777777" w:rsidR="00BE771B"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INTR</w:t>
                </w:r>
              </w:p>
              <w:p w14:paraId="23D7D1EF" w14:textId="77777777" w:rsidR="00BE771B" w:rsidRPr="00814F84" w:rsidRDefault="00581773" w:rsidP="00F82A77">
                <w:pPr>
                  <w:pStyle w:val="TableNormal0"/>
                  <w:rPr>
                    <w:rStyle w:val="GeneralAviation"/>
                    <w:color w:val="auto"/>
                  </w:rPr>
                </w:pPr>
                <w:r w:rsidRPr="00814F84">
                  <w:rPr>
                    <w:rStyle w:val="GeneralAviation"/>
                    <w:color w:val="auto"/>
                  </w:rPr>
                  <w:t xml:space="preserve">2.1.3 </w:t>
                </w:r>
              </w:p>
            </w:tc>
            <w:tc>
              <w:tcPr>
                <w:tcW w:w="3345" w:type="dxa"/>
                <w:hideMark/>
              </w:tcPr>
              <w:p w14:paraId="299D7F3D" w14:textId="77777777" w:rsidR="00BE771B" w:rsidRPr="00814F84" w:rsidRDefault="00581773" w:rsidP="00F82A77">
                <w:pPr>
                  <w:pStyle w:val="TableNormal0"/>
                  <w:rPr>
                    <w:rStyle w:val="GeneralAviation"/>
                    <w:color w:val="auto"/>
                  </w:rPr>
                </w:pPr>
                <w:r w:rsidRPr="00814F84">
                  <w:rPr>
                    <w:rStyle w:val="GeneralAviation"/>
                    <w:color w:val="auto"/>
                  </w:rPr>
                  <w:t>Describe the organisation of theoretical training.</w:t>
                </w:r>
              </w:p>
            </w:tc>
            <w:tc>
              <w:tcPr>
                <w:tcW w:w="283" w:type="dxa"/>
                <w:hideMark/>
              </w:tcPr>
              <w:p w14:paraId="1A271098" w14:textId="77777777" w:rsidR="00BE771B" w:rsidRPr="00814F84" w:rsidRDefault="00581773" w:rsidP="00F82A77">
                <w:pPr>
                  <w:pStyle w:val="TableNormal0"/>
                  <w:rPr>
                    <w:rStyle w:val="GeneralAviation"/>
                    <w:color w:val="auto"/>
                  </w:rPr>
                </w:pPr>
                <w:r w:rsidRPr="00814F84">
                  <w:rPr>
                    <w:rStyle w:val="GeneralAviation"/>
                    <w:color w:val="auto"/>
                  </w:rPr>
                  <w:t>2</w:t>
                </w:r>
              </w:p>
            </w:tc>
            <w:tc>
              <w:tcPr>
                <w:tcW w:w="3686" w:type="dxa"/>
                <w:hideMark/>
              </w:tcPr>
              <w:p w14:paraId="67B44AFE" w14:textId="77777777" w:rsidR="00BE771B" w:rsidRPr="00814F84" w:rsidRDefault="00581773" w:rsidP="00F82A77">
                <w:pPr>
                  <w:pStyle w:val="TableNormal0"/>
                  <w:rPr>
                    <w:rStyle w:val="GeneralAviation"/>
                    <w:i/>
                    <w:iCs/>
                    <w:color w:val="auto"/>
                  </w:rPr>
                </w:pPr>
                <w:r w:rsidRPr="00814F84">
                  <w:rPr>
                    <w:rStyle w:val="GeneralAviation"/>
                    <w:i/>
                    <w:iCs/>
                    <w:color w:val="auto"/>
                  </w:rPr>
                  <w:t>Optional content: course programme</w:t>
                </w:r>
              </w:p>
            </w:tc>
            <w:tc>
              <w:tcPr>
                <w:tcW w:w="707" w:type="dxa"/>
                <w:hideMark/>
              </w:tcPr>
              <w:p w14:paraId="0AADDFD2" w14:textId="77777777" w:rsidR="00BE771B" w:rsidRPr="00814F84" w:rsidRDefault="00581773" w:rsidP="00F82A77">
                <w:pPr>
                  <w:pStyle w:val="TableNormal0"/>
                  <w:rPr>
                    <w:rStyle w:val="GeneralAviation"/>
                    <w:color w:val="auto"/>
                  </w:rPr>
                </w:pPr>
                <w:r w:rsidRPr="00814F84">
                  <w:rPr>
                    <w:rStyle w:val="GeneralAviation"/>
                    <w:color w:val="auto"/>
                  </w:rPr>
                  <w:t>ALL</w:t>
                </w:r>
              </w:p>
            </w:tc>
          </w:tr>
          <w:tr w:rsidR="00090094" w14:paraId="4A15AF7E" w14:textId="77777777" w:rsidTr="00090094">
            <w:trPr>
              <w:trHeight w:val="567"/>
            </w:trPr>
            <w:tc>
              <w:tcPr>
                <w:tcW w:w="1064" w:type="dxa"/>
                <w:hideMark/>
              </w:tcPr>
              <w:p w14:paraId="2CF501E4" w14:textId="77777777" w:rsidR="00BE771B"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INTR</w:t>
                </w:r>
              </w:p>
              <w:p w14:paraId="4E56457E" w14:textId="77777777" w:rsidR="00BE771B" w:rsidRPr="00814F84" w:rsidRDefault="00581773" w:rsidP="00F82A77">
                <w:pPr>
                  <w:pStyle w:val="TableNormal0"/>
                  <w:rPr>
                    <w:rStyle w:val="GeneralAviation"/>
                    <w:color w:val="auto"/>
                  </w:rPr>
                </w:pPr>
                <w:r w:rsidRPr="00814F84">
                  <w:rPr>
                    <w:rStyle w:val="GeneralAviation"/>
                    <w:color w:val="auto"/>
                  </w:rPr>
                  <w:t xml:space="preserve">2.1.4 </w:t>
                </w:r>
              </w:p>
            </w:tc>
            <w:tc>
              <w:tcPr>
                <w:tcW w:w="3345" w:type="dxa"/>
                <w:hideMark/>
              </w:tcPr>
              <w:p w14:paraId="5EB4DF6B" w14:textId="77777777" w:rsidR="00BE771B" w:rsidRPr="00814F84" w:rsidRDefault="00581773" w:rsidP="00F82A77">
                <w:pPr>
                  <w:pStyle w:val="TableNormal0"/>
                  <w:rPr>
                    <w:rStyle w:val="GeneralAviation"/>
                    <w:color w:val="auto"/>
                  </w:rPr>
                </w:pPr>
                <w:r w:rsidRPr="00814F84">
                  <w:rPr>
                    <w:rStyle w:val="GeneralAviation"/>
                    <w:color w:val="auto"/>
                  </w:rPr>
                  <w:t>Describe the organisation of practical training.</w:t>
                </w:r>
              </w:p>
            </w:tc>
            <w:tc>
              <w:tcPr>
                <w:tcW w:w="283" w:type="dxa"/>
                <w:hideMark/>
              </w:tcPr>
              <w:p w14:paraId="5BEBF43F" w14:textId="77777777" w:rsidR="00BE771B" w:rsidRPr="00814F84" w:rsidRDefault="00581773" w:rsidP="00F82A77">
                <w:pPr>
                  <w:pStyle w:val="TableNormal0"/>
                  <w:rPr>
                    <w:rStyle w:val="GeneralAviation"/>
                    <w:color w:val="auto"/>
                  </w:rPr>
                </w:pPr>
                <w:r w:rsidRPr="00814F84">
                  <w:rPr>
                    <w:rStyle w:val="GeneralAviation"/>
                    <w:color w:val="auto"/>
                  </w:rPr>
                  <w:t>2</w:t>
                </w:r>
              </w:p>
            </w:tc>
            <w:tc>
              <w:tcPr>
                <w:tcW w:w="3686" w:type="dxa"/>
                <w:hideMark/>
              </w:tcPr>
              <w:p w14:paraId="0605EFB4" w14:textId="77777777" w:rsidR="00BE771B" w:rsidRPr="00814F84" w:rsidRDefault="00581773" w:rsidP="00F82A77">
                <w:pPr>
                  <w:pStyle w:val="TableNormal0"/>
                  <w:rPr>
                    <w:rStyle w:val="GeneralAviation"/>
                    <w:i/>
                    <w:iCs/>
                    <w:color w:val="auto"/>
                  </w:rPr>
                </w:pPr>
                <w:r w:rsidRPr="00814F84">
                  <w:rPr>
                    <w:rStyle w:val="GeneralAviation"/>
                    <w:i/>
                    <w:iCs/>
                    <w:color w:val="auto"/>
                  </w:rPr>
                  <w:t>Optional content: PTP, simulation, briefing, debriefing, course programme</w:t>
                </w:r>
              </w:p>
            </w:tc>
            <w:tc>
              <w:tcPr>
                <w:tcW w:w="707" w:type="dxa"/>
                <w:hideMark/>
              </w:tcPr>
              <w:p w14:paraId="2CC98590" w14:textId="77777777" w:rsidR="00BE771B" w:rsidRPr="00814F84" w:rsidRDefault="00581773" w:rsidP="00F82A77">
                <w:pPr>
                  <w:pStyle w:val="TableNormal0"/>
                  <w:rPr>
                    <w:rStyle w:val="GeneralAviation"/>
                    <w:color w:val="auto"/>
                  </w:rPr>
                </w:pPr>
                <w:r w:rsidRPr="00814F84">
                  <w:rPr>
                    <w:rStyle w:val="GeneralAviation"/>
                    <w:color w:val="auto"/>
                  </w:rPr>
                  <w:t>ALL</w:t>
                </w:r>
              </w:p>
            </w:tc>
          </w:tr>
          <w:tr w:rsidR="00090094" w14:paraId="68A3FA58" w14:textId="77777777" w:rsidTr="00090094">
            <w:trPr>
              <w:trHeight w:val="21"/>
            </w:trPr>
            <w:tc>
              <w:tcPr>
                <w:tcW w:w="9085" w:type="dxa"/>
                <w:gridSpan w:val="5"/>
                <w:hideMark/>
              </w:tcPr>
              <w:p w14:paraId="3CFA47DF" w14:textId="77777777" w:rsidR="00BE771B" w:rsidRPr="00814F84" w:rsidRDefault="00581773" w:rsidP="00F82A77">
                <w:pPr>
                  <w:pStyle w:val="TableHead"/>
                  <w:rPr>
                    <w:rStyle w:val="GeneralAviation"/>
                    <w:color w:val="auto"/>
                  </w:rPr>
                </w:pPr>
                <w:r w:rsidRPr="00814F84">
                  <w:rPr>
                    <w:rStyle w:val="GeneralAviation"/>
                    <w:color w:val="auto"/>
                  </w:rPr>
                  <w:t>Subtopic INTR 2.2 — Training ethos</w:t>
                </w:r>
              </w:p>
            </w:tc>
          </w:tr>
          <w:tr w:rsidR="00090094" w14:paraId="4DFB71F7" w14:textId="77777777" w:rsidTr="00090094">
            <w:trPr>
              <w:trHeight w:val="567"/>
            </w:trPr>
            <w:tc>
              <w:tcPr>
                <w:tcW w:w="1064" w:type="dxa"/>
                <w:hideMark/>
              </w:tcPr>
              <w:p w14:paraId="75C7F4FB" w14:textId="77777777" w:rsidR="00BE771B"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INTR</w:t>
                </w:r>
              </w:p>
              <w:p w14:paraId="130E3A6C" w14:textId="77777777" w:rsidR="00BE771B" w:rsidRPr="00814F84" w:rsidRDefault="00581773" w:rsidP="00F82A77">
                <w:pPr>
                  <w:pStyle w:val="TableNormal0"/>
                  <w:rPr>
                    <w:rStyle w:val="GeneralAviation"/>
                    <w:color w:val="auto"/>
                  </w:rPr>
                </w:pPr>
                <w:r w:rsidRPr="00814F84">
                  <w:rPr>
                    <w:rStyle w:val="GeneralAviation"/>
                    <w:color w:val="auto"/>
                  </w:rPr>
                  <w:t xml:space="preserve">2.2.1 </w:t>
                </w:r>
              </w:p>
            </w:tc>
            <w:tc>
              <w:tcPr>
                <w:tcW w:w="3345" w:type="dxa"/>
                <w:hideMark/>
              </w:tcPr>
              <w:p w14:paraId="23E3F0D1" w14:textId="77777777" w:rsidR="00BE771B" w:rsidRPr="00814F84" w:rsidRDefault="00581773" w:rsidP="00F82A77">
                <w:pPr>
                  <w:pStyle w:val="TableNormal0"/>
                  <w:rPr>
                    <w:rStyle w:val="GeneralAviation"/>
                    <w:color w:val="auto"/>
                  </w:rPr>
                </w:pPr>
                <w:r w:rsidRPr="00814F84">
                  <w:rPr>
                    <w:rStyle w:val="GeneralAviation"/>
                    <w:color w:val="auto"/>
                  </w:rPr>
                  <w:t>Recognise the feedback mechanisms available.</w:t>
                </w:r>
              </w:p>
            </w:tc>
            <w:tc>
              <w:tcPr>
                <w:tcW w:w="283" w:type="dxa"/>
                <w:hideMark/>
              </w:tcPr>
              <w:p w14:paraId="7A9A4283" w14:textId="77777777" w:rsidR="00BE771B" w:rsidRPr="00814F84" w:rsidRDefault="00581773" w:rsidP="00F82A77">
                <w:pPr>
                  <w:pStyle w:val="TableNormal0"/>
                  <w:rPr>
                    <w:rStyle w:val="GeneralAviation"/>
                    <w:color w:val="auto"/>
                  </w:rPr>
                </w:pPr>
                <w:r w:rsidRPr="00814F84">
                  <w:rPr>
                    <w:rStyle w:val="GeneralAviation"/>
                    <w:color w:val="auto"/>
                  </w:rPr>
                  <w:t>1</w:t>
                </w:r>
              </w:p>
            </w:tc>
            <w:tc>
              <w:tcPr>
                <w:tcW w:w="3686" w:type="dxa"/>
                <w:hideMark/>
              </w:tcPr>
              <w:p w14:paraId="0AF68B76" w14:textId="77777777" w:rsidR="00BE771B" w:rsidRPr="00814F84" w:rsidRDefault="00581773" w:rsidP="00CB0D7A">
                <w:pPr>
                  <w:pStyle w:val="EssentialTraining"/>
                  <w:rPr>
                    <w:rStyle w:val="GeneralAviation"/>
                    <w:color w:val="auto"/>
                  </w:rPr>
                </w:pPr>
                <w:r w:rsidRPr="00814F84">
                  <w:rPr>
                    <w:rStyle w:val="GeneralAviation"/>
                    <w:color w:val="auto"/>
                  </w:rPr>
                  <w:t>Training progress, assessment, briefing, debriefing, learner–instructor feedback, instructor–instructor feedback</w:t>
                </w:r>
              </w:p>
            </w:tc>
            <w:tc>
              <w:tcPr>
                <w:tcW w:w="707" w:type="dxa"/>
                <w:hideMark/>
              </w:tcPr>
              <w:p w14:paraId="2F50E8B0" w14:textId="77777777" w:rsidR="00BE771B" w:rsidRPr="00814F84" w:rsidRDefault="00581773" w:rsidP="00F82A77">
                <w:pPr>
                  <w:pStyle w:val="TableNormal0"/>
                  <w:rPr>
                    <w:rStyle w:val="GeneralAviation"/>
                    <w:color w:val="auto"/>
                  </w:rPr>
                </w:pPr>
                <w:r w:rsidRPr="00814F84">
                  <w:rPr>
                    <w:rStyle w:val="GeneralAviation"/>
                    <w:color w:val="auto"/>
                  </w:rPr>
                  <w:t>ALL</w:t>
                </w:r>
              </w:p>
            </w:tc>
          </w:tr>
          <w:tr w:rsidR="00090094" w14:paraId="118D1631" w14:textId="77777777" w:rsidTr="00090094">
            <w:trPr>
              <w:trHeight w:val="21"/>
            </w:trPr>
            <w:tc>
              <w:tcPr>
                <w:tcW w:w="9085" w:type="dxa"/>
                <w:gridSpan w:val="5"/>
                <w:hideMark/>
              </w:tcPr>
              <w:p w14:paraId="424FFC41" w14:textId="77777777" w:rsidR="00BE771B" w:rsidRPr="00814F84" w:rsidRDefault="00581773" w:rsidP="00F82A77">
                <w:pPr>
                  <w:pStyle w:val="TableHead"/>
                  <w:rPr>
                    <w:rStyle w:val="GeneralAviation"/>
                    <w:color w:val="auto"/>
                  </w:rPr>
                </w:pPr>
                <w:r w:rsidRPr="00814F84">
                  <w:rPr>
                    <w:rStyle w:val="GeneralAviation"/>
                    <w:color w:val="auto"/>
                  </w:rPr>
                  <w:t>Subtopic INTR 2.3 — Assessment process</w:t>
                </w:r>
              </w:p>
            </w:tc>
          </w:tr>
          <w:tr w:rsidR="00090094" w14:paraId="409E5288" w14:textId="77777777" w:rsidTr="00090094">
            <w:trPr>
              <w:trHeight w:val="567"/>
            </w:trPr>
            <w:tc>
              <w:tcPr>
                <w:tcW w:w="1064" w:type="dxa"/>
                <w:hideMark/>
              </w:tcPr>
              <w:p w14:paraId="6C9921B3" w14:textId="77777777" w:rsidR="00BE771B"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INTR</w:t>
                </w:r>
              </w:p>
              <w:p w14:paraId="49AED04E" w14:textId="77777777" w:rsidR="00BE771B" w:rsidRPr="00814F84" w:rsidRDefault="00581773" w:rsidP="00F82A77">
                <w:pPr>
                  <w:pStyle w:val="TableNormal0"/>
                  <w:rPr>
                    <w:rStyle w:val="GeneralAviation"/>
                    <w:color w:val="auto"/>
                  </w:rPr>
                </w:pPr>
                <w:r w:rsidRPr="00814F84">
                  <w:rPr>
                    <w:rStyle w:val="GeneralAviation"/>
                    <w:color w:val="auto"/>
                  </w:rPr>
                  <w:t xml:space="preserve">2.3.1 </w:t>
                </w:r>
              </w:p>
            </w:tc>
            <w:tc>
              <w:tcPr>
                <w:tcW w:w="3345" w:type="dxa"/>
                <w:hideMark/>
              </w:tcPr>
              <w:p w14:paraId="527A18FA" w14:textId="77777777" w:rsidR="00BE771B" w:rsidRPr="00814F84" w:rsidRDefault="00581773" w:rsidP="00F82A77">
                <w:pPr>
                  <w:pStyle w:val="TableNormal0"/>
                  <w:rPr>
                    <w:rStyle w:val="GeneralAviation"/>
                    <w:color w:val="auto"/>
                  </w:rPr>
                </w:pPr>
                <w:r w:rsidRPr="00814F84">
                  <w:rPr>
                    <w:rStyle w:val="GeneralAviation"/>
                    <w:color w:val="auto"/>
                  </w:rPr>
                  <w:t>Describe the assessment process.</w:t>
                </w:r>
              </w:p>
            </w:tc>
            <w:tc>
              <w:tcPr>
                <w:tcW w:w="283" w:type="dxa"/>
                <w:hideMark/>
              </w:tcPr>
              <w:p w14:paraId="311D0417" w14:textId="77777777" w:rsidR="00BE771B" w:rsidRPr="00814F84" w:rsidRDefault="00581773" w:rsidP="00F82A77">
                <w:pPr>
                  <w:pStyle w:val="TableNormal0"/>
                  <w:rPr>
                    <w:rStyle w:val="GeneralAviation"/>
                    <w:color w:val="auto"/>
                  </w:rPr>
                </w:pPr>
                <w:r w:rsidRPr="00814F84">
                  <w:rPr>
                    <w:rStyle w:val="GeneralAviation"/>
                    <w:color w:val="auto"/>
                  </w:rPr>
                  <w:t>2</w:t>
                </w:r>
              </w:p>
            </w:tc>
            <w:tc>
              <w:tcPr>
                <w:tcW w:w="3686" w:type="dxa"/>
                <w:hideMark/>
              </w:tcPr>
              <w:p w14:paraId="4132B4F5" w14:textId="77777777" w:rsidR="00BE771B" w:rsidRPr="00814F84" w:rsidRDefault="00BE771B" w:rsidP="00F82A77">
                <w:pPr>
                  <w:pStyle w:val="TableNormal0"/>
                  <w:rPr>
                    <w:rStyle w:val="GeneralAviation"/>
                    <w:color w:val="auto"/>
                  </w:rPr>
                </w:pPr>
              </w:p>
            </w:tc>
            <w:tc>
              <w:tcPr>
                <w:tcW w:w="707" w:type="dxa"/>
                <w:hideMark/>
              </w:tcPr>
              <w:p w14:paraId="5154E33C" w14:textId="77777777" w:rsidR="00BE771B" w:rsidRPr="00814F84" w:rsidRDefault="00581773" w:rsidP="00F82A77">
                <w:pPr>
                  <w:pStyle w:val="TableNormal0"/>
                  <w:rPr>
                    <w:rStyle w:val="GeneralAviation"/>
                    <w:color w:val="auto"/>
                  </w:rPr>
                </w:pPr>
                <w:r w:rsidRPr="00814F84">
                  <w:rPr>
                    <w:rStyle w:val="GeneralAviation"/>
                    <w:color w:val="auto"/>
                  </w:rPr>
                  <w:t>ALL</w:t>
                </w:r>
              </w:p>
            </w:tc>
          </w:tr>
        </w:tbl>
        <w:p w14:paraId="14D10E2A" w14:textId="77777777" w:rsidR="00BE771B" w:rsidRPr="00BE771B" w:rsidRDefault="00000000" w:rsidP="00BE771B">
          <w:pPr>
            <w:rPr>
              <w:i/>
              <w:iCs/>
            </w:rPr>
          </w:pPr>
        </w:p>
      </w:sdtContent>
    </w:sdt>
    <w:sdt>
      <w:sdtPr>
        <w:rPr>
          <w:i w:val="0"/>
          <w:sz w:val="22"/>
          <w:szCs w:val="24"/>
        </w:rPr>
        <w:alias w:val="topic"/>
        <w:tag w:val="topic"/>
        <w:id w:val="950032067"/>
      </w:sdtPr>
      <w:sdtContent>
        <w:p w14:paraId="3319242B" w14:textId="77777777" w:rsidR="00DD275C" w:rsidRDefault="00DD275C" w:rsidP="00DD275C">
          <w:pPr>
            <w:pStyle w:val="Dxshortdesc"/>
          </w:pPr>
        </w:p>
        <w:p w14:paraId="668D6753" w14:textId="77777777" w:rsidR="00EE7C8C" w:rsidRPr="001A7818" w:rsidRDefault="00581773" w:rsidP="00DD275C">
          <w:pPr>
            <w:pStyle w:val="Heading5"/>
          </w:pPr>
          <w:bookmarkStart w:id="2257" w:name="_Toc256000189"/>
          <w:r w:rsidRPr="001A7818">
            <w:t>SUBJECT 2: AVIATION LAW</w:t>
          </w:r>
          <w:bookmarkEnd w:id="2257"/>
        </w:p>
        <w:p w14:paraId="59C1D5F5" w14:textId="77777777" w:rsidR="00EE7C8C" w:rsidRPr="00667041" w:rsidRDefault="00581773" w:rsidP="00663910">
          <w:r w:rsidRPr="00667041">
            <w:t>The subject objective is:</w:t>
          </w:r>
        </w:p>
        <w:p w14:paraId="7C3A0D0A" w14:textId="77777777" w:rsidR="00EE7C8C" w:rsidRDefault="00581773" w:rsidP="00663910">
          <w:r w:rsidRPr="00667041">
            <w:t xml:space="preserve">Learners shall know, understand and apply the Rules of the Air and the </w:t>
          </w:r>
          <w:r w:rsidR="00DD275C">
            <w:t>Regulations regarding reporting</w:t>
          </w:r>
          <w:r w:rsidRPr="00667041">
            <w:t xml:space="preserve"> and airspace, and appreciate the Licensing and Competence principles.</w:t>
          </w:r>
        </w:p>
        <w:tbl>
          <w:tblPr>
            <w:tblStyle w:val="easaTable"/>
            <w:tblW w:w="9100" w:type="dxa"/>
            <w:tblInd w:w="-51" w:type="dxa"/>
            <w:tblLayout w:type="fixed"/>
            <w:tblLook w:val="0420" w:firstRow="1" w:lastRow="0" w:firstColumn="0" w:lastColumn="0" w:noHBand="0" w:noVBand="1"/>
          </w:tblPr>
          <w:tblGrid>
            <w:gridCol w:w="1092"/>
            <w:gridCol w:w="3331"/>
            <w:gridCol w:w="283"/>
            <w:gridCol w:w="3686"/>
            <w:gridCol w:w="708"/>
          </w:tblGrid>
          <w:tr w:rsidR="00090094" w14:paraId="2CE00DDB" w14:textId="77777777" w:rsidTr="00C22187">
            <w:trPr>
              <w:cnfStyle w:val="100000000000" w:firstRow="1" w:lastRow="0" w:firstColumn="0" w:lastColumn="0" w:oddVBand="0" w:evenVBand="0" w:oddHBand="0" w:evenHBand="0" w:firstRowFirstColumn="0" w:firstRowLastColumn="0" w:lastRowFirstColumn="0" w:lastRowLastColumn="0"/>
              <w:trHeight w:val="21"/>
            </w:trPr>
            <w:tc>
              <w:tcPr>
                <w:tcW w:w="9100" w:type="dxa"/>
                <w:gridSpan w:val="5"/>
                <w:hideMark/>
              </w:tcPr>
              <w:p w14:paraId="5A132E32" w14:textId="77777777" w:rsidR="00DF6432" w:rsidRPr="00814F84" w:rsidRDefault="00581773" w:rsidP="00DF6432">
                <w:pPr>
                  <w:pStyle w:val="TableHead"/>
                  <w:rPr>
                    <w:rStyle w:val="GeneralAviation"/>
                    <w:color w:val="auto"/>
                  </w:rPr>
                </w:pPr>
                <w:r w:rsidRPr="00814F84">
                  <w:rPr>
                    <w:rStyle w:val="GeneralAviation"/>
                    <w:color w:val="auto"/>
                  </w:rPr>
                  <w:t xml:space="preserve">Subtopic LAW 1.1 — Privileges and conditions </w:t>
                </w:r>
              </w:p>
            </w:tc>
          </w:tr>
          <w:tr w:rsidR="00090094" w14:paraId="7F639F74" w14:textId="77777777" w:rsidTr="00C22187">
            <w:trPr>
              <w:trHeight w:val="567"/>
            </w:trPr>
            <w:tc>
              <w:tcPr>
                <w:tcW w:w="1092" w:type="dxa"/>
                <w:hideMark/>
              </w:tcPr>
              <w:p w14:paraId="2A804E4C" w14:textId="77777777" w:rsidR="00DF6432" w:rsidRPr="00814F84" w:rsidRDefault="00581773" w:rsidP="00DF6432">
                <w:pPr>
                  <w:pStyle w:val="TableNormal0"/>
                  <w:rPr>
                    <w:rStyle w:val="GeneralAviation"/>
                    <w:color w:val="auto"/>
                  </w:rPr>
                </w:pPr>
                <w:r w:rsidRPr="00814F84">
                  <w:rPr>
                    <w:rStyle w:val="GeneralAviation"/>
                    <w:color w:val="auto"/>
                  </w:rPr>
                  <w:t>ADC</w:t>
                </w:r>
                <w:r w:rsidRPr="00814F84">
                  <w:rPr>
                    <w:rStyle w:val="GeneralAviation"/>
                    <w:color w:val="auto"/>
                  </w:rPr>
                  <w:br/>
                  <w:t>LAW</w:t>
                </w:r>
              </w:p>
              <w:p w14:paraId="174874E1" w14:textId="77777777" w:rsidR="00DF6432" w:rsidRPr="00814F84" w:rsidRDefault="00581773" w:rsidP="00DF6432">
                <w:pPr>
                  <w:pStyle w:val="TableNormal0"/>
                  <w:rPr>
                    <w:rStyle w:val="GeneralAviation"/>
                    <w:color w:val="auto"/>
                  </w:rPr>
                </w:pPr>
                <w:r w:rsidRPr="00814F84">
                  <w:rPr>
                    <w:rStyle w:val="GeneralAviation"/>
                    <w:color w:val="auto"/>
                  </w:rPr>
                  <w:t xml:space="preserve">1.1.1 </w:t>
                </w:r>
              </w:p>
            </w:tc>
            <w:tc>
              <w:tcPr>
                <w:tcW w:w="3331" w:type="dxa"/>
                <w:hideMark/>
              </w:tcPr>
              <w:p w14:paraId="51B8A937" w14:textId="77777777" w:rsidR="00DF6432" w:rsidRPr="00814F84" w:rsidRDefault="00581773" w:rsidP="00DF6432">
                <w:pPr>
                  <w:pStyle w:val="TableNormal0"/>
                  <w:rPr>
                    <w:rStyle w:val="GeneralAviation"/>
                    <w:color w:val="auto"/>
                  </w:rPr>
                </w:pPr>
                <w:r w:rsidRPr="00814F84">
                  <w:rPr>
                    <w:rStyle w:val="GeneralAviation"/>
                    <w:color w:val="auto"/>
                  </w:rPr>
                  <w:t>Appreciate the conditions which shall be met to issue an Aerodrome Control rating.</w:t>
                </w:r>
              </w:p>
            </w:tc>
            <w:tc>
              <w:tcPr>
                <w:tcW w:w="283" w:type="dxa"/>
                <w:hideMark/>
              </w:tcPr>
              <w:p w14:paraId="344075C7" w14:textId="77777777" w:rsidR="00DF6432" w:rsidRPr="00814F84" w:rsidRDefault="00581773" w:rsidP="00DF6432">
                <w:pPr>
                  <w:pStyle w:val="TableNormal0"/>
                  <w:rPr>
                    <w:rStyle w:val="GeneralAviation"/>
                    <w:color w:val="auto"/>
                  </w:rPr>
                </w:pPr>
                <w:r w:rsidRPr="00814F84">
                  <w:rPr>
                    <w:rStyle w:val="GeneralAviation"/>
                    <w:color w:val="auto"/>
                  </w:rPr>
                  <w:t>3</w:t>
                </w:r>
              </w:p>
            </w:tc>
            <w:tc>
              <w:tcPr>
                <w:tcW w:w="3686" w:type="dxa"/>
                <w:hideMark/>
              </w:tcPr>
              <w:p w14:paraId="27F3221F" w14:textId="77777777" w:rsidR="00DF6432" w:rsidRPr="00814F84" w:rsidRDefault="0090493F" w:rsidP="00C700DA">
                <w:pPr>
                  <w:pStyle w:val="EssentialTraining"/>
                  <w:rPr>
                    <w:rStyle w:val="GeneralAviation"/>
                    <w:color w:val="auto"/>
                  </w:rPr>
                </w:pPr>
                <w:r w:rsidRPr="00814F84">
                  <w:rPr>
                    <w:rStyle w:val="GeneralAviation"/>
                    <w:color w:val="auto"/>
                  </w:rPr>
                  <w:t>RA ATCO Licensing Regulation</w:t>
                </w:r>
                <w:r w:rsidR="00581773" w:rsidRPr="00814F84">
                  <w:rPr>
                    <w:rStyle w:val="GeneralAviation"/>
                    <w:color w:val="auto"/>
                    <w:vertAlign w:val="superscript"/>
                  </w:rPr>
                  <w:footnoteReference w:id="9"/>
                </w:r>
                <w:r w:rsidR="00581773" w:rsidRPr="00814F84">
                  <w:rPr>
                    <w:rStyle w:val="GeneralAviation"/>
                    <w:color w:val="auto"/>
                  </w:rPr>
                  <w:t xml:space="preserve"> </w:t>
                </w:r>
              </w:p>
              <w:p w14:paraId="3570B609" w14:textId="77777777" w:rsidR="00DF6432" w:rsidRPr="00814F84" w:rsidRDefault="00581773" w:rsidP="00DF6432">
                <w:pPr>
                  <w:pStyle w:val="TableNormal0"/>
                  <w:rPr>
                    <w:rStyle w:val="GeneralAviation"/>
                    <w:i/>
                    <w:iCs/>
                    <w:color w:val="auto"/>
                  </w:rPr>
                </w:pPr>
                <w:r w:rsidRPr="00814F84">
                  <w:rPr>
                    <w:rStyle w:val="GeneralAviation"/>
                    <w:i/>
                    <w:iCs/>
                    <w:color w:val="auto"/>
                  </w:rPr>
                  <w:t>Optional content: national documents</w:t>
                </w:r>
              </w:p>
            </w:tc>
            <w:tc>
              <w:tcPr>
                <w:tcW w:w="708" w:type="dxa"/>
                <w:hideMark/>
              </w:tcPr>
              <w:p w14:paraId="400448A4" w14:textId="77777777" w:rsidR="00DF6432" w:rsidRPr="00814F84" w:rsidRDefault="00581773" w:rsidP="00DF6432">
                <w:pPr>
                  <w:pStyle w:val="TableNormal0"/>
                  <w:rPr>
                    <w:rStyle w:val="GeneralAviation"/>
                    <w:color w:val="auto"/>
                  </w:rPr>
                </w:pPr>
                <w:r w:rsidRPr="00814F84">
                  <w:rPr>
                    <w:rStyle w:val="GeneralAviation"/>
                    <w:color w:val="auto"/>
                  </w:rPr>
                  <w:t>ADC</w:t>
                </w:r>
              </w:p>
            </w:tc>
          </w:tr>
          <w:tr w:rsidR="00090094" w14:paraId="2AEBF7E1" w14:textId="77777777" w:rsidTr="00C22187">
            <w:trPr>
              <w:trHeight w:val="567"/>
            </w:trPr>
            <w:tc>
              <w:tcPr>
                <w:tcW w:w="1092" w:type="dxa"/>
                <w:hideMark/>
              </w:tcPr>
              <w:p w14:paraId="2BE92A37" w14:textId="77777777" w:rsidR="00DF6432" w:rsidRPr="00814F84" w:rsidRDefault="00581773" w:rsidP="00DF6432">
                <w:pPr>
                  <w:pStyle w:val="TableNormal0"/>
                  <w:rPr>
                    <w:rStyle w:val="GeneralAviation"/>
                    <w:color w:val="auto"/>
                  </w:rPr>
                </w:pPr>
                <w:r w:rsidRPr="00814F84">
                  <w:rPr>
                    <w:rStyle w:val="GeneralAviation"/>
                    <w:color w:val="auto"/>
                  </w:rPr>
                  <w:t>ADC</w:t>
                </w:r>
                <w:r w:rsidRPr="00814F84">
                  <w:rPr>
                    <w:rStyle w:val="GeneralAviation"/>
                    <w:color w:val="auto"/>
                  </w:rPr>
                  <w:br/>
                  <w:t>LAW</w:t>
                </w:r>
              </w:p>
              <w:p w14:paraId="2B054A3C" w14:textId="77777777" w:rsidR="00DF6432" w:rsidRPr="00814F84" w:rsidRDefault="00581773" w:rsidP="00DF6432">
                <w:pPr>
                  <w:pStyle w:val="TableNormal0"/>
                  <w:rPr>
                    <w:rStyle w:val="GeneralAviation"/>
                    <w:color w:val="auto"/>
                  </w:rPr>
                </w:pPr>
                <w:r w:rsidRPr="00814F84">
                  <w:rPr>
                    <w:rStyle w:val="GeneralAviation"/>
                    <w:color w:val="auto"/>
                  </w:rPr>
                  <w:t xml:space="preserve">1.1.2 </w:t>
                </w:r>
              </w:p>
            </w:tc>
            <w:tc>
              <w:tcPr>
                <w:tcW w:w="3331" w:type="dxa"/>
                <w:hideMark/>
              </w:tcPr>
              <w:p w14:paraId="04FDB9DD" w14:textId="77777777" w:rsidR="00DF6432" w:rsidRPr="00814F84" w:rsidRDefault="00581773" w:rsidP="00DF6432">
                <w:pPr>
                  <w:pStyle w:val="TableNormal0"/>
                  <w:rPr>
                    <w:rStyle w:val="GeneralAviation"/>
                    <w:color w:val="auto"/>
                  </w:rPr>
                </w:pPr>
                <w:r w:rsidRPr="00814F84">
                  <w:rPr>
                    <w:rStyle w:val="GeneralAviation"/>
                    <w:color w:val="auto"/>
                  </w:rPr>
                  <w:t>Explain how to maintain and update professional knowledge and skills to retain competence in the operational environment.</w:t>
                </w:r>
              </w:p>
            </w:tc>
            <w:tc>
              <w:tcPr>
                <w:tcW w:w="283" w:type="dxa"/>
                <w:hideMark/>
              </w:tcPr>
              <w:p w14:paraId="14D01380" w14:textId="77777777" w:rsidR="00DF6432" w:rsidRPr="00814F84" w:rsidRDefault="00581773" w:rsidP="00DF6432">
                <w:pPr>
                  <w:pStyle w:val="TableNormal0"/>
                  <w:rPr>
                    <w:rStyle w:val="GeneralAviation"/>
                    <w:color w:val="auto"/>
                  </w:rPr>
                </w:pPr>
                <w:r w:rsidRPr="00814F84">
                  <w:rPr>
                    <w:rStyle w:val="GeneralAviation"/>
                    <w:color w:val="auto"/>
                  </w:rPr>
                  <w:t>2</w:t>
                </w:r>
              </w:p>
            </w:tc>
            <w:tc>
              <w:tcPr>
                <w:tcW w:w="3686" w:type="dxa"/>
                <w:hideMark/>
              </w:tcPr>
              <w:p w14:paraId="0D88E288" w14:textId="77777777" w:rsidR="00DF6432" w:rsidRPr="00814F84" w:rsidRDefault="00DF6432" w:rsidP="00DF6432">
                <w:pPr>
                  <w:pStyle w:val="TableNormal0"/>
                  <w:rPr>
                    <w:rStyle w:val="GeneralAviation"/>
                    <w:color w:val="auto"/>
                  </w:rPr>
                </w:pPr>
              </w:p>
            </w:tc>
            <w:tc>
              <w:tcPr>
                <w:tcW w:w="708" w:type="dxa"/>
                <w:hideMark/>
              </w:tcPr>
              <w:p w14:paraId="57672464" w14:textId="77777777" w:rsidR="00DF6432" w:rsidRPr="00814F84" w:rsidRDefault="00581773" w:rsidP="00DF6432">
                <w:pPr>
                  <w:pStyle w:val="TableNormal0"/>
                  <w:rPr>
                    <w:rStyle w:val="GeneralAviation"/>
                    <w:color w:val="auto"/>
                  </w:rPr>
                </w:pPr>
                <w:r w:rsidRPr="00814F84">
                  <w:rPr>
                    <w:rStyle w:val="GeneralAviation"/>
                    <w:color w:val="auto"/>
                  </w:rPr>
                  <w:t>ALL</w:t>
                </w:r>
              </w:p>
            </w:tc>
          </w:tr>
          <w:tr w:rsidR="00090094" w14:paraId="4D4244DC" w14:textId="77777777" w:rsidTr="00C22187">
            <w:trPr>
              <w:trHeight w:val="567"/>
            </w:trPr>
            <w:tc>
              <w:tcPr>
                <w:tcW w:w="1092" w:type="dxa"/>
                <w:hideMark/>
              </w:tcPr>
              <w:p w14:paraId="39914DA1" w14:textId="77777777" w:rsidR="00DF6432" w:rsidRPr="00814F84" w:rsidRDefault="00581773" w:rsidP="00DF6432">
                <w:pPr>
                  <w:pStyle w:val="TableNormal0"/>
                  <w:rPr>
                    <w:rStyle w:val="GeneralAviation"/>
                    <w:color w:val="auto"/>
                  </w:rPr>
                </w:pPr>
                <w:r w:rsidRPr="00814F84">
                  <w:rPr>
                    <w:rStyle w:val="GeneralAviation"/>
                    <w:color w:val="auto"/>
                  </w:rPr>
                  <w:t>ADC</w:t>
                </w:r>
                <w:r w:rsidRPr="00814F84">
                  <w:rPr>
                    <w:rStyle w:val="GeneralAviation"/>
                    <w:color w:val="auto"/>
                  </w:rPr>
                  <w:br/>
                  <w:t>LAW</w:t>
                </w:r>
              </w:p>
              <w:p w14:paraId="165BD9A1" w14:textId="77777777" w:rsidR="00DF6432" w:rsidRPr="00814F84" w:rsidRDefault="00581773" w:rsidP="00DF6432">
                <w:pPr>
                  <w:pStyle w:val="TableNormal0"/>
                  <w:rPr>
                    <w:rStyle w:val="GeneralAviation"/>
                    <w:color w:val="auto"/>
                  </w:rPr>
                </w:pPr>
                <w:r w:rsidRPr="00814F84">
                  <w:rPr>
                    <w:rStyle w:val="GeneralAviation"/>
                    <w:color w:val="auto"/>
                  </w:rPr>
                  <w:t xml:space="preserve">1.1.3 </w:t>
                </w:r>
              </w:p>
            </w:tc>
            <w:tc>
              <w:tcPr>
                <w:tcW w:w="3331" w:type="dxa"/>
                <w:hideMark/>
              </w:tcPr>
              <w:p w14:paraId="5CB8BB8B" w14:textId="77777777" w:rsidR="00DF6432" w:rsidRPr="00814F84" w:rsidRDefault="00581773" w:rsidP="00DF6432">
                <w:pPr>
                  <w:pStyle w:val="TableNormal0"/>
                  <w:rPr>
                    <w:rStyle w:val="GeneralAviation"/>
                    <w:color w:val="auto"/>
                  </w:rPr>
                </w:pPr>
                <w:r w:rsidRPr="00814F84">
                  <w:rPr>
                    <w:rStyle w:val="GeneralAviation"/>
                    <w:color w:val="auto"/>
                  </w:rPr>
                  <w:t>Explain the conditions for the suspension/revocation of an ATCO licence.</w:t>
                </w:r>
              </w:p>
            </w:tc>
            <w:tc>
              <w:tcPr>
                <w:tcW w:w="283" w:type="dxa"/>
                <w:hideMark/>
              </w:tcPr>
              <w:p w14:paraId="35FFBD55" w14:textId="77777777" w:rsidR="00DF6432" w:rsidRPr="00814F84" w:rsidRDefault="00581773" w:rsidP="00DF6432">
                <w:pPr>
                  <w:pStyle w:val="TableNormal0"/>
                  <w:rPr>
                    <w:rStyle w:val="GeneralAviation"/>
                    <w:color w:val="auto"/>
                  </w:rPr>
                </w:pPr>
                <w:r w:rsidRPr="00814F84">
                  <w:rPr>
                    <w:rStyle w:val="GeneralAviation"/>
                    <w:color w:val="auto"/>
                  </w:rPr>
                  <w:t>2</w:t>
                </w:r>
              </w:p>
            </w:tc>
            <w:tc>
              <w:tcPr>
                <w:tcW w:w="3686" w:type="dxa"/>
                <w:hideMark/>
              </w:tcPr>
              <w:p w14:paraId="2F0F26B1" w14:textId="77777777" w:rsidR="00DF6432" w:rsidRPr="00814F84" w:rsidRDefault="0090493F" w:rsidP="00C700DA">
                <w:pPr>
                  <w:pStyle w:val="EssentialTraining"/>
                  <w:rPr>
                    <w:rStyle w:val="GeneralAviation"/>
                    <w:color w:val="auto"/>
                  </w:rPr>
                </w:pPr>
                <w:r w:rsidRPr="00814F84">
                  <w:rPr>
                    <w:rStyle w:val="GeneralAviation"/>
                    <w:color w:val="auto"/>
                  </w:rPr>
                  <w:t>RA ATCO Licensing Regulation</w:t>
                </w:r>
              </w:p>
            </w:tc>
            <w:tc>
              <w:tcPr>
                <w:tcW w:w="708" w:type="dxa"/>
                <w:hideMark/>
              </w:tcPr>
              <w:p w14:paraId="734C32B5" w14:textId="77777777" w:rsidR="00DF6432" w:rsidRPr="00814F84" w:rsidRDefault="00581773" w:rsidP="00DF6432">
                <w:pPr>
                  <w:pStyle w:val="TableNormal0"/>
                  <w:rPr>
                    <w:rStyle w:val="GeneralAviation"/>
                    <w:color w:val="auto"/>
                  </w:rPr>
                </w:pPr>
                <w:r w:rsidRPr="00814F84">
                  <w:rPr>
                    <w:rStyle w:val="GeneralAviation"/>
                    <w:color w:val="auto"/>
                  </w:rPr>
                  <w:t>ALL</w:t>
                </w:r>
              </w:p>
            </w:tc>
          </w:tr>
          <w:tr w:rsidR="00090094" w14:paraId="1B943E8C" w14:textId="77777777" w:rsidTr="00C22187">
            <w:trPr>
              <w:trHeight w:val="21"/>
            </w:trPr>
            <w:tc>
              <w:tcPr>
                <w:tcW w:w="9100" w:type="dxa"/>
                <w:gridSpan w:val="5"/>
              </w:tcPr>
              <w:p w14:paraId="0258968D" w14:textId="77777777" w:rsidR="00DF6432" w:rsidRPr="006C6311" w:rsidRDefault="00581773" w:rsidP="00F82A77">
                <w:pPr>
                  <w:pStyle w:val="TableCentered"/>
                  <w:rPr>
                    <w:rStyle w:val="GeneralAviation"/>
                  </w:rPr>
                </w:pPr>
                <w:r w:rsidRPr="006C6311">
                  <w:t>TOPIC LAW 2 — RULES AND REGULATIONS</w:t>
                </w:r>
              </w:p>
            </w:tc>
          </w:tr>
          <w:tr w:rsidR="00090094" w14:paraId="50E774D5" w14:textId="77777777" w:rsidTr="00C22187">
            <w:trPr>
              <w:trHeight w:val="21"/>
            </w:trPr>
            <w:tc>
              <w:tcPr>
                <w:tcW w:w="9100" w:type="dxa"/>
                <w:gridSpan w:val="5"/>
                <w:hideMark/>
              </w:tcPr>
              <w:p w14:paraId="2130317E" w14:textId="77777777" w:rsidR="00DF6432" w:rsidRPr="00814F84" w:rsidRDefault="00581773" w:rsidP="00F82A77">
                <w:pPr>
                  <w:pStyle w:val="TableHead"/>
                  <w:rPr>
                    <w:rStyle w:val="GeneralAviation"/>
                    <w:color w:val="auto"/>
                  </w:rPr>
                </w:pPr>
                <w:r w:rsidRPr="00814F84">
                  <w:rPr>
                    <w:rStyle w:val="GeneralAviation"/>
                    <w:color w:val="auto"/>
                  </w:rPr>
                  <w:t>Subtopic LAW 2.1 — Reports</w:t>
                </w:r>
              </w:p>
            </w:tc>
          </w:tr>
          <w:tr w:rsidR="00090094" w14:paraId="0CB42C8A" w14:textId="77777777" w:rsidTr="00C22187">
            <w:trPr>
              <w:trHeight w:val="567"/>
            </w:trPr>
            <w:tc>
              <w:tcPr>
                <w:tcW w:w="1092" w:type="dxa"/>
                <w:hideMark/>
              </w:tcPr>
              <w:p w14:paraId="5A79E2D9" w14:textId="77777777" w:rsidR="00DF6432"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11008603" w14:textId="77777777" w:rsidR="00DF6432" w:rsidRPr="00814F84" w:rsidRDefault="00581773" w:rsidP="00F82A77">
                <w:pPr>
                  <w:pStyle w:val="TableNormal0"/>
                  <w:rPr>
                    <w:rStyle w:val="GeneralAviation"/>
                    <w:color w:val="auto"/>
                  </w:rPr>
                </w:pPr>
                <w:r w:rsidRPr="00814F84">
                  <w:rPr>
                    <w:rStyle w:val="GeneralAviation"/>
                    <w:color w:val="auto"/>
                  </w:rPr>
                  <w:t xml:space="preserve">2.1.1 </w:t>
                </w:r>
              </w:p>
            </w:tc>
            <w:tc>
              <w:tcPr>
                <w:tcW w:w="3331" w:type="dxa"/>
                <w:hideMark/>
              </w:tcPr>
              <w:p w14:paraId="5C21D923" w14:textId="77777777" w:rsidR="00DF6432" w:rsidRPr="00814F84" w:rsidRDefault="00581773" w:rsidP="00F82A77">
                <w:pPr>
                  <w:pStyle w:val="TableNormal0"/>
                  <w:rPr>
                    <w:rStyle w:val="GeneralAviation"/>
                    <w:color w:val="auto"/>
                  </w:rPr>
                </w:pPr>
                <w:r w:rsidRPr="00814F84">
                  <w:rPr>
                    <w:rStyle w:val="GeneralAviation"/>
                    <w:color w:val="auto"/>
                  </w:rPr>
                  <w:t>Describe the functions of, and processes for, reporting.</w:t>
                </w:r>
              </w:p>
            </w:tc>
            <w:tc>
              <w:tcPr>
                <w:tcW w:w="283" w:type="dxa"/>
                <w:hideMark/>
              </w:tcPr>
              <w:p w14:paraId="1993E876" w14:textId="77777777" w:rsidR="00DF6432" w:rsidRPr="00814F84" w:rsidRDefault="00581773" w:rsidP="00F82A77">
                <w:pPr>
                  <w:pStyle w:val="TableNormal0"/>
                  <w:rPr>
                    <w:rStyle w:val="GeneralAviation"/>
                    <w:color w:val="auto"/>
                  </w:rPr>
                </w:pPr>
                <w:r w:rsidRPr="00814F84">
                  <w:rPr>
                    <w:rStyle w:val="GeneralAviation"/>
                    <w:color w:val="auto"/>
                  </w:rPr>
                  <w:t>2</w:t>
                </w:r>
              </w:p>
            </w:tc>
            <w:tc>
              <w:tcPr>
                <w:tcW w:w="3686" w:type="dxa"/>
                <w:hideMark/>
              </w:tcPr>
              <w:p w14:paraId="5A49BB0D" w14:textId="77777777" w:rsidR="00DF6432" w:rsidRPr="00814F84" w:rsidRDefault="00581773" w:rsidP="00C700DA">
                <w:pPr>
                  <w:pStyle w:val="EssentialTraining"/>
                  <w:rPr>
                    <w:rStyle w:val="GeneralAviation"/>
                    <w:color w:val="auto"/>
                  </w:rPr>
                </w:pPr>
                <w:r w:rsidRPr="00814F84">
                  <w:rPr>
                    <w:rStyle w:val="GeneralAviation"/>
                    <w:color w:val="auto"/>
                  </w:rPr>
                  <w:t xml:space="preserve">Reporting culture, forms for mandatory and voluntary occurrence reporting, </w:t>
                </w:r>
                <w:r w:rsidR="00814F84" w:rsidRPr="00814F84">
                  <w:rPr>
                    <w:rStyle w:val="GeneralAviation"/>
                    <w:color w:val="auto"/>
                  </w:rPr>
                  <w:t>Government of the Republic of Armenia Decision N 1053-N of July 13, 2023</w:t>
                </w:r>
                <w:r w:rsidRPr="00814F84">
                  <w:rPr>
                    <w:rStyle w:val="GeneralAviation"/>
                    <w:color w:val="auto"/>
                    <w:vertAlign w:val="superscript"/>
                  </w:rPr>
                  <w:footnoteReference w:id="10"/>
                </w:r>
                <w:r w:rsidRPr="00814F84">
                  <w:rPr>
                    <w:rStyle w:val="GeneralAviation"/>
                    <w:color w:val="auto"/>
                  </w:rPr>
                  <w:t xml:space="preserve">, </w:t>
                </w:r>
                <w:r w:rsidRPr="00814F84">
                  <w:rPr>
                    <w:rStyle w:val="GeneralAviation"/>
                    <w:color w:val="auto"/>
                  </w:rPr>
                  <w:br/>
                </w:r>
                <w:r w:rsidR="00814F84" w:rsidRPr="00814F84">
                  <w:rPr>
                    <w:rStyle w:val="GeneralAviation"/>
                    <w:color w:val="auto"/>
                  </w:rPr>
                  <w:t>Government of the Republic of Armenia Decision N 1053-N of July 13, 2023</w:t>
                </w:r>
                <w:r w:rsidRPr="00814F84">
                  <w:rPr>
                    <w:rStyle w:val="GeneralAviation"/>
                    <w:color w:val="auto"/>
                    <w:vertAlign w:val="superscript"/>
                  </w:rPr>
                  <w:footnoteReference w:id="11"/>
                </w:r>
              </w:p>
              <w:p w14:paraId="5999C6CD" w14:textId="77777777" w:rsidR="00DF6432" w:rsidRPr="00814F84" w:rsidRDefault="00581773" w:rsidP="00F82A77">
                <w:pPr>
                  <w:pStyle w:val="TableNormal0"/>
                  <w:rPr>
                    <w:rStyle w:val="GeneralAviation"/>
                    <w:i/>
                    <w:iCs/>
                    <w:color w:val="auto"/>
                  </w:rPr>
                </w:pPr>
                <w:r w:rsidRPr="00814F84">
                  <w:rPr>
                    <w:rStyle w:val="GeneralAviation"/>
                    <w:i/>
                    <w:iCs/>
                    <w:color w:val="auto"/>
                  </w:rPr>
                  <w:lastRenderedPageBreak/>
                  <w:t>Optional content: breach of regulations, watchbook/logbook, records, voluntary reporting</w:t>
                </w:r>
              </w:p>
            </w:tc>
            <w:tc>
              <w:tcPr>
                <w:tcW w:w="708" w:type="dxa"/>
                <w:hideMark/>
              </w:tcPr>
              <w:p w14:paraId="7B6C8195" w14:textId="77777777" w:rsidR="00DF6432" w:rsidRPr="00814F84" w:rsidRDefault="00581773" w:rsidP="00F82A77">
                <w:pPr>
                  <w:pStyle w:val="TableNormal0"/>
                  <w:rPr>
                    <w:rStyle w:val="GeneralAviation"/>
                    <w:color w:val="auto"/>
                  </w:rPr>
                </w:pPr>
                <w:r w:rsidRPr="00814F84">
                  <w:rPr>
                    <w:rStyle w:val="GeneralAviation"/>
                    <w:color w:val="auto"/>
                  </w:rPr>
                  <w:lastRenderedPageBreak/>
                  <w:t>ALL</w:t>
                </w:r>
              </w:p>
            </w:tc>
          </w:tr>
          <w:tr w:rsidR="00090094" w14:paraId="2B2D428F" w14:textId="77777777" w:rsidTr="00C22187">
            <w:trPr>
              <w:cantSplit/>
              <w:trHeight w:val="567"/>
            </w:trPr>
            <w:tc>
              <w:tcPr>
                <w:tcW w:w="1092" w:type="dxa"/>
                <w:hideMark/>
              </w:tcPr>
              <w:p w14:paraId="771D63E6" w14:textId="77777777" w:rsidR="00DF6432"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3D8E707B" w14:textId="77777777" w:rsidR="00DF6432" w:rsidRPr="00814F84" w:rsidRDefault="00581773" w:rsidP="00F82A77">
                <w:pPr>
                  <w:pStyle w:val="TableNormal0"/>
                  <w:rPr>
                    <w:rStyle w:val="GeneralAviation"/>
                    <w:color w:val="auto"/>
                  </w:rPr>
                </w:pPr>
                <w:r w:rsidRPr="00814F84">
                  <w:rPr>
                    <w:rStyle w:val="GeneralAviation"/>
                    <w:color w:val="auto"/>
                  </w:rPr>
                  <w:t>2.1.</w:t>
                </w:r>
                <w:r w:rsidR="006C6311" w:rsidRPr="00814F84">
                  <w:rPr>
                    <w:rStyle w:val="GeneralAviation"/>
                    <w:color w:val="auto"/>
                  </w:rPr>
                  <w:t>2</w:t>
                </w:r>
                <w:r w:rsidRPr="00814F84">
                  <w:rPr>
                    <w:rStyle w:val="GeneralAviation"/>
                    <w:color w:val="auto"/>
                  </w:rPr>
                  <w:t xml:space="preserve"> </w:t>
                </w:r>
              </w:p>
            </w:tc>
            <w:tc>
              <w:tcPr>
                <w:tcW w:w="3331" w:type="dxa"/>
                <w:hideMark/>
              </w:tcPr>
              <w:p w14:paraId="1C7DF754" w14:textId="77777777" w:rsidR="00DF6432" w:rsidRPr="00814F84" w:rsidRDefault="00581773" w:rsidP="00F82A77">
                <w:pPr>
                  <w:pStyle w:val="TableNormal0"/>
                  <w:rPr>
                    <w:rStyle w:val="GeneralAviation"/>
                    <w:color w:val="auto"/>
                  </w:rPr>
                </w:pPr>
                <w:r w:rsidRPr="00814F84">
                  <w:rPr>
                    <w:rStyle w:val="GeneralAviation"/>
                    <w:color w:val="auto"/>
                  </w:rPr>
                  <w:t>Use forms for reporting.</w:t>
                </w:r>
              </w:p>
            </w:tc>
            <w:tc>
              <w:tcPr>
                <w:tcW w:w="283" w:type="dxa"/>
                <w:hideMark/>
              </w:tcPr>
              <w:p w14:paraId="2786006C" w14:textId="77777777" w:rsidR="00DF6432" w:rsidRPr="00814F84" w:rsidRDefault="00581773" w:rsidP="00F82A77">
                <w:pPr>
                  <w:pStyle w:val="TableNormal0"/>
                  <w:rPr>
                    <w:rStyle w:val="GeneralAviation"/>
                    <w:color w:val="auto"/>
                  </w:rPr>
                </w:pPr>
                <w:r w:rsidRPr="00814F84">
                  <w:rPr>
                    <w:rStyle w:val="GeneralAviation"/>
                    <w:color w:val="auto"/>
                  </w:rPr>
                  <w:t>3</w:t>
                </w:r>
              </w:p>
            </w:tc>
            <w:tc>
              <w:tcPr>
                <w:tcW w:w="3686" w:type="dxa"/>
                <w:hideMark/>
              </w:tcPr>
              <w:p w14:paraId="5ACAFDD5" w14:textId="77777777" w:rsidR="006C6311" w:rsidRPr="00814F84" w:rsidRDefault="00814F84" w:rsidP="00C700DA">
                <w:pPr>
                  <w:pStyle w:val="EssentialTraining"/>
                  <w:rPr>
                    <w:rStyle w:val="GeneralAviation"/>
                    <w:color w:val="auto"/>
                  </w:rPr>
                </w:pPr>
                <w:r w:rsidRPr="00814F84">
                  <w:rPr>
                    <w:rStyle w:val="GeneralAviation"/>
                    <w:color w:val="auto"/>
                  </w:rPr>
                  <w:t>Government of the Republic of Armenia Decision N 1053-N of July 13, 2023</w:t>
                </w:r>
                <w:r w:rsidR="00581773" w:rsidRPr="00814F84">
                  <w:rPr>
                    <w:rStyle w:val="GeneralAviation"/>
                    <w:color w:val="auto"/>
                  </w:rPr>
                  <w:t xml:space="preserve">, forms for mandatory and voluntary occurrence reporting </w:t>
                </w:r>
              </w:p>
              <w:p w14:paraId="3878C2F9" w14:textId="77777777" w:rsidR="00DF6432" w:rsidRPr="00814F84" w:rsidRDefault="00581773" w:rsidP="00F82A77">
                <w:pPr>
                  <w:pStyle w:val="TableNormal0"/>
                  <w:rPr>
                    <w:rStyle w:val="GeneralAviation"/>
                    <w:i/>
                    <w:iCs/>
                    <w:color w:val="auto"/>
                  </w:rPr>
                </w:pPr>
                <w:r w:rsidRPr="00814F84">
                  <w:rPr>
                    <w:rStyle w:val="GeneralAviation"/>
                    <w:i/>
                    <w:iCs/>
                    <w:color w:val="auto"/>
                  </w:rPr>
                  <w:t xml:space="preserve">Optional content: routine air-reports, breach of regulations, watchbook/logbook, records </w:t>
                </w:r>
              </w:p>
            </w:tc>
            <w:tc>
              <w:tcPr>
                <w:tcW w:w="708" w:type="dxa"/>
                <w:hideMark/>
              </w:tcPr>
              <w:p w14:paraId="0BDCA832" w14:textId="77777777" w:rsidR="00DF6432" w:rsidRPr="00814F84" w:rsidRDefault="00581773" w:rsidP="00F82A77">
                <w:pPr>
                  <w:pStyle w:val="TableNormal0"/>
                  <w:rPr>
                    <w:rStyle w:val="GeneralAviation"/>
                    <w:color w:val="auto"/>
                  </w:rPr>
                </w:pPr>
                <w:r w:rsidRPr="00814F84">
                  <w:rPr>
                    <w:rStyle w:val="GeneralAviation"/>
                    <w:color w:val="auto"/>
                  </w:rPr>
                  <w:t>ALL</w:t>
                </w:r>
              </w:p>
            </w:tc>
          </w:tr>
          <w:tr w:rsidR="00090094" w14:paraId="17FC1BA2" w14:textId="77777777" w:rsidTr="00C22187">
            <w:trPr>
              <w:trHeight w:val="21"/>
            </w:trPr>
            <w:tc>
              <w:tcPr>
                <w:tcW w:w="9100" w:type="dxa"/>
                <w:gridSpan w:val="5"/>
                <w:hideMark/>
              </w:tcPr>
              <w:p w14:paraId="025F2ADD" w14:textId="77777777" w:rsidR="00DF6432" w:rsidRPr="00814F84" w:rsidRDefault="00581773" w:rsidP="00F82A77">
                <w:pPr>
                  <w:pStyle w:val="TableHead"/>
                  <w:rPr>
                    <w:rStyle w:val="GeneralAviation"/>
                    <w:color w:val="auto"/>
                  </w:rPr>
                </w:pPr>
                <w:r w:rsidRPr="00814F84">
                  <w:rPr>
                    <w:rStyle w:val="GeneralAviation"/>
                    <w:color w:val="auto"/>
                  </w:rPr>
                  <w:t>Subtopic LAW 2.2 — Airspace</w:t>
                </w:r>
              </w:p>
            </w:tc>
          </w:tr>
          <w:tr w:rsidR="00090094" w14:paraId="5447229B" w14:textId="77777777" w:rsidTr="00C22187">
            <w:trPr>
              <w:trHeight w:val="567"/>
            </w:trPr>
            <w:tc>
              <w:tcPr>
                <w:tcW w:w="1092" w:type="dxa"/>
                <w:hideMark/>
              </w:tcPr>
              <w:p w14:paraId="3DBCC3EF" w14:textId="77777777" w:rsidR="00DF6432"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0DB58D81" w14:textId="77777777" w:rsidR="00DF6432" w:rsidRPr="00814F84" w:rsidRDefault="00581773" w:rsidP="00F82A77">
                <w:pPr>
                  <w:pStyle w:val="TableNormal0"/>
                  <w:rPr>
                    <w:rStyle w:val="GeneralAviation"/>
                    <w:color w:val="auto"/>
                  </w:rPr>
                </w:pPr>
                <w:r w:rsidRPr="00814F84">
                  <w:rPr>
                    <w:rStyle w:val="GeneralAviation"/>
                    <w:color w:val="auto"/>
                  </w:rPr>
                  <w:t xml:space="preserve">2.2.1 </w:t>
                </w:r>
              </w:p>
            </w:tc>
            <w:tc>
              <w:tcPr>
                <w:tcW w:w="3331" w:type="dxa"/>
                <w:hideMark/>
              </w:tcPr>
              <w:p w14:paraId="09025400" w14:textId="77777777" w:rsidR="00DF6432" w:rsidRPr="00814F84" w:rsidRDefault="00581773" w:rsidP="00F82A77">
                <w:pPr>
                  <w:pStyle w:val="TableNormal0"/>
                  <w:rPr>
                    <w:rStyle w:val="GeneralAviation"/>
                    <w:color w:val="auto"/>
                  </w:rPr>
                </w:pPr>
                <w:r w:rsidRPr="00814F84">
                  <w:rPr>
                    <w:rStyle w:val="GeneralAviation"/>
                    <w:color w:val="auto"/>
                  </w:rPr>
                  <w:t>Appreciate airspace classes and structure and their relevance to operations using the Aerodrome Control rating.</w:t>
                </w:r>
              </w:p>
            </w:tc>
            <w:tc>
              <w:tcPr>
                <w:tcW w:w="283" w:type="dxa"/>
                <w:hideMark/>
              </w:tcPr>
              <w:p w14:paraId="395D3813" w14:textId="77777777" w:rsidR="00DF6432" w:rsidRPr="00814F84" w:rsidRDefault="00581773" w:rsidP="00F82A77">
                <w:pPr>
                  <w:pStyle w:val="TableNormal0"/>
                  <w:rPr>
                    <w:rStyle w:val="GeneralAviation"/>
                    <w:color w:val="auto"/>
                  </w:rPr>
                </w:pPr>
                <w:r w:rsidRPr="00814F84">
                  <w:rPr>
                    <w:rStyle w:val="GeneralAviation"/>
                    <w:color w:val="auto"/>
                  </w:rPr>
                  <w:t>3</w:t>
                </w:r>
              </w:p>
            </w:tc>
            <w:tc>
              <w:tcPr>
                <w:tcW w:w="3686" w:type="dxa"/>
                <w:hideMark/>
              </w:tcPr>
              <w:p w14:paraId="483D13F5" w14:textId="77777777" w:rsidR="00DF6432" w:rsidRPr="00814F84" w:rsidRDefault="00DF6432" w:rsidP="00F82A77">
                <w:pPr>
                  <w:pStyle w:val="TableNormal0"/>
                  <w:rPr>
                    <w:rStyle w:val="GeneralAviation"/>
                    <w:color w:val="auto"/>
                  </w:rPr>
                </w:pPr>
              </w:p>
            </w:tc>
            <w:tc>
              <w:tcPr>
                <w:tcW w:w="708" w:type="dxa"/>
                <w:hideMark/>
              </w:tcPr>
              <w:p w14:paraId="6A337CC9" w14:textId="77777777" w:rsidR="00DF6432" w:rsidRPr="00814F84" w:rsidRDefault="00581773" w:rsidP="00F82A77">
                <w:pPr>
                  <w:pStyle w:val="TableNormal0"/>
                  <w:rPr>
                    <w:rStyle w:val="GeneralAviation"/>
                    <w:color w:val="auto"/>
                  </w:rPr>
                </w:pPr>
                <w:r w:rsidRPr="00814F84">
                  <w:rPr>
                    <w:rStyle w:val="GeneralAviation"/>
                    <w:color w:val="auto"/>
                  </w:rPr>
                  <w:t>AD</w:t>
                </w:r>
                <w:r w:rsidR="006C6311" w:rsidRPr="00814F84">
                  <w:rPr>
                    <w:rStyle w:val="GeneralAviation"/>
                    <w:color w:val="auto"/>
                  </w:rPr>
                  <w:t>C</w:t>
                </w:r>
              </w:p>
            </w:tc>
          </w:tr>
          <w:tr w:rsidR="00090094" w14:paraId="3F9581DF" w14:textId="77777777" w:rsidTr="00C22187">
            <w:trPr>
              <w:trHeight w:val="567"/>
            </w:trPr>
            <w:tc>
              <w:tcPr>
                <w:tcW w:w="1092" w:type="dxa"/>
                <w:hideMark/>
              </w:tcPr>
              <w:p w14:paraId="48076A40" w14:textId="77777777" w:rsidR="00DF6432"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5F840033" w14:textId="77777777" w:rsidR="00DF6432" w:rsidRPr="00814F84" w:rsidRDefault="00581773" w:rsidP="00F82A77">
                <w:pPr>
                  <w:pStyle w:val="TableNormal0"/>
                  <w:rPr>
                    <w:rStyle w:val="GeneralAviation"/>
                    <w:color w:val="auto"/>
                  </w:rPr>
                </w:pPr>
                <w:r w:rsidRPr="00814F84">
                  <w:rPr>
                    <w:rStyle w:val="GeneralAviation"/>
                    <w:color w:val="auto"/>
                  </w:rPr>
                  <w:t xml:space="preserve">2.2.2 </w:t>
                </w:r>
              </w:p>
            </w:tc>
            <w:tc>
              <w:tcPr>
                <w:tcW w:w="3331" w:type="dxa"/>
                <w:hideMark/>
              </w:tcPr>
              <w:p w14:paraId="66089465" w14:textId="77777777" w:rsidR="00DF6432" w:rsidRPr="00814F84" w:rsidRDefault="00581773" w:rsidP="00F82A77">
                <w:pPr>
                  <w:pStyle w:val="TableNormal0"/>
                  <w:rPr>
                    <w:rStyle w:val="GeneralAviation"/>
                    <w:color w:val="auto"/>
                  </w:rPr>
                </w:pPr>
                <w:r w:rsidRPr="00814F84">
                  <w:rPr>
                    <w:rStyle w:val="GeneralAviation"/>
                    <w:color w:val="auto"/>
                  </w:rPr>
                  <w:t>Provide planning, coordination and control actions appropriate to the classification and structure of airspace.</w:t>
                </w:r>
              </w:p>
            </w:tc>
            <w:tc>
              <w:tcPr>
                <w:tcW w:w="283" w:type="dxa"/>
                <w:hideMark/>
              </w:tcPr>
              <w:p w14:paraId="7231C7CC" w14:textId="77777777" w:rsidR="00DF6432" w:rsidRPr="00814F84" w:rsidRDefault="00581773" w:rsidP="00F82A77">
                <w:pPr>
                  <w:pStyle w:val="TableNormal0"/>
                  <w:rPr>
                    <w:rStyle w:val="GeneralAviation"/>
                    <w:color w:val="auto"/>
                  </w:rPr>
                </w:pPr>
                <w:r w:rsidRPr="00814F84">
                  <w:rPr>
                    <w:rStyle w:val="GeneralAviation"/>
                    <w:color w:val="auto"/>
                  </w:rPr>
                  <w:t>4</w:t>
                </w:r>
              </w:p>
            </w:tc>
            <w:tc>
              <w:tcPr>
                <w:tcW w:w="3686" w:type="dxa"/>
                <w:hideMark/>
              </w:tcPr>
              <w:p w14:paraId="7ACAC688" w14:textId="77777777" w:rsidR="00DF6432" w:rsidRPr="00814F84" w:rsidRDefault="00581773" w:rsidP="00F82A77">
                <w:pPr>
                  <w:pStyle w:val="TableNormal0"/>
                  <w:rPr>
                    <w:rStyle w:val="GeneralAviation"/>
                    <w:i/>
                    <w:iCs/>
                    <w:color w:val="auto"/>
                  </w:rPr>
                </w:pPr>
                <w:r w:rsidRPr="00814F84">
                  <w:rPr>
                    <w:rStyle w:val="GeneralAviation"/>
                    <w:i/>
                    <w:iCs/>
                    <w:color w:val="auto"/>
                  </w:rPr>
                  <w:t xml:space="preserve">Optional content: </w:t>
                </w:r>
                <w:r w:rsidR="00356D49" w:rsidRPr="00814F84">
                  <w:rPr>
                    <w:rStyle w:val="GeneralAviation"/>
                    <w:i/>
                    <w:iCs/>
                    <w:color w:val="auto"/>
                  </w:rPr>
                  <w:t>Government of the Republic of Armenia Decision N 821-N of June 2, 2022</w:t>
                </w:r>
                <w:r w:rsidRPr="00814F84">
                  <w:rPr>
                    <w:rStyle w:val="GeneralAviation"/>
                    <w:i/>
                    <w:iCs/>
                    <w:color w:val="auto"/>
                    <w:vertAlign w:val="superscript"/>
                  </w:rPr>
                  <w:footnoteReference w:id="12"/>
                </w:r>
                <w:r w:rsidRPr="00814F84">
                  <w:rPr>
                    <w:rStyle w:val="GeneralAviation"/>
                    <w:i/>
                    <w:iCs/>
                    <w:color w:val="auto"/>
                  </w:rPr>
                  <w:t>, international requirements, civil requirements, military requirements, areas of responsibility, sectorisation, national requirements</w:t>
                </w:r>
              </w:p>
            </w:tc>
            <w:tc>
              <w:tcPr>
                <w:tcW w:w="708" w:type="dxa"/>
                <w:hideMark/>
              </w:tcPr>
              <w:p w14:paraId="502F3F20" w14:textId="77777777" w:rsidR="00DF6432" w:rsidRPr="00814F84" w:rsidRDefault="00581773" w:rsidP="00F82A77">
                <w:pPr>
                  <w:pStyle w:val="TableNormal0"/>
                  <w:rPr>
                    <w:rStyle w:val="GeneralAviation"/>
                    <w:color w:val="auto"/>
                  </w:rPr>
                </w:pPr>
                <w:r w:rsidRPr="00814F84">
                  <w:rPr>
                    <w:rStyle w:val="GeneralAviation"/>
                    <w:color w:val="auto"/>
                  </w:rPr>
                  <w:t>ALL</w:t>
                </w:r>
              </w:p>
            </w:tc>
          </w:tr>
          <w:tr w:rsidR="00090094" w14:paraId="336DA6F0" w14:textId="77777777" w:rsidTr="00C22187">
            <w:trPr>
              <w:trHeight w:val="21"/>
            </w:trPr>
            <w:tc>
              <w:tcPr>
                <w:tcW w:w="1092" w:type="dxa"/>
                <w:hideMark/>
              </w:tcPr>
              <w:p w14:paraId="65A41A48" w14:textId="77777777" w:rsidR="00DF6432" w:rsidRPr="00814F84" w:rsidRDefault="00581773" w:rsidP="00F82A77">
                <w:pPr>
                  <w:pStyle w:val="TableNormal0"/>
                  <w:rPr>
                    <w:rStyle w:val="GeneralAviation"/>
                    <w:color w:val="auto"/>
                  </w:rPr>
                </w:pPr>
                <w:r w:rsidRPr="00814F84">
                  <w:rPr>
                    <w:rStyle w:val="GeneralAviation"/>
                    <w:color w:val="auto"/>
                  </w:rPr>
                  <w:t>AD</w:t>
                </w:r>
                <w:r w:rsidR="006C6311" w:rsidRPr="00814F84">
                  <w:rPr>
                    <w:rStyle w:val="GeneralAviation"/>
                    <w:color w:val="auto"/>
                  </w:rPr>
                  <w:t>C</w:t>
                </w:r>
                <w:r w:rsidRPr="00814F84">
                  <w:rPr>
                    <w:rStyle w:val="GeneralAviation"/>
                    <w:color w:val="auto"/>
                  </w:rPr>
                  <w:br/>
                  <w:t>LAW</w:t>
                </w:r>
              </w:p>
              <w:p w14:paraId="639126ED" w14:textId="77777777" w:rsidR="00DF6432" w:rsidRPr="00814F84" w:rsidRDefault="00581773" w:rsidP="00F82A77">
                <w:pPr>
                  <w:pStyle w:val="TableNormal0"/>
                  <w:rPr>
                    <w:rStyle w:val="GeneralAviation"/>
                    <w:color w:val="auto"/>
                  </w:rPr>
                </w:pPr>
                <w:r w:rsidRPr="00814F84">
                  <w:rPr>
                    <w:rStyle w:val="GeneralAviation"/>
                    <w:color w:val="auto"/>
                  </w:rPr>
                  <w:t xml:space="preserve">2.2.3 </w:t>
                </w:r>
              </w:p>
            </w:tc>
            <w:tc>
              <w:tcPr>
                <w:tcW w:w="3331" w:type="dxa"/>
                <w:hideMark/>
              </w:tcPr>
              <w:p w14:paraId="528F4C15" w14:textId="77777777" w:rsidR="00DF6432" w:rsidRPr="00814F84" w:rsidRDefault="00581773" w:rsidP="00F82A77">
                <w:pPr>
                  <w:pStyle w:val="TableNormal0"/>
                  <w:rPr>
                    <w:rStyle w:val="GeneralAviation"/>
                    <w:color w:val="auto"/>
                  </w:rPr>
                </w:pPr>
                <w:r w:rsidRPr="00814F84">
                  <w:rPr>
                    <w:rStyle w:val="GeneralAviation"/>
                    <w:color w:val="auto"/>
                  </w:rPr>
                  <w:t>Appreciate responsibility for terrain clearance.</w:t>
                </w:r>
              </w:p>
            </w:tc>
            <w:tc>
              <w:tcPr>
                <w:tcW w:w="283" w:type="dxa"/>
                <w:hideMark/>
              </w:tcPr>
              <w:p w14:paraId="5E669061" w14:textId="77777777" w:rsidR="00DF6432" w:rsidRPr="00814F84" w:rsidRDefault="00581773" w:rsidP="00F82A77">
                <w:pPr>
                  <w:pStyle w:val="TableNormal0"/>
                  <w:rPr>
                    <w:rStyle w:val="GeneralAviation"/>
                    <w:color w:val="auto"/>
                  </w:rPr>
                </w:pPr>
                <w:r w:rsidRPr="00814F84">
                  <w:rPr>
                    <w:rStyle w:val="GeneralAviation"/>
                    <w:color w:val="auto"/>
                  </w:rPr>
                  <w:t>3</w:t>
                </w:r>
              </w:p>
            </w:tc>
            <w:tc>
              <w:tcPr>
                <w:tcW w:w="3686" w:type="dxa"/>
                <w:hideMark/>
              </w:tcPr>
              <w:p w14:paraId="1FBDAF68" w14:textId="77777777" w:rsidR="00DF6432" w:rsidRPr="00814F84" w:rsidRDefault="00DF6432" w:rsidP="00F82A77">
                <w:pPr>
                  <w:pStyle w:val="TableNormal0"/>
                  <w:rPr>
                    <w:rStyle w:val="GeneralAviation"/>
                    <w:color w:val="auto"/>
                  </w:rPr>
                </w:pPr>
              </w:p>
            </w:tc>
            <w:tc>
              <w:tcPr>
                <w:tcW w:w="708" w:type="dxa"/>
                <w:hideMark/>
              </w:tcPr>
              <w:p w14:paraId="4AFEFE46" w14:textId="77777777" w:rsidR="00DF6432" w:rsidRPr="00814F84" w:rsidRDefault="00581773" w:rsidP="00F82A77">
                <w:pPr>
                  <w:pStyle w:val="TableNormal0"/>
                  <w:rPr>
                    <w:rStyle w:val="GeneralAviation"/>
                    <w:color w:val="auto"/>
                  </w:rPr>
                </w:pPr>
                <w:r w:rsidRPr="00814F84">
                  <w:rPr>
                    <w:rStyle w:val="GeneralAviation"/>
                    <w:color w:val="auto"/>
                  </w:rPr>
                  <w:t>ALL</w:t>
                </w:r>
              </w:p>
            </w:tc>
          </w:tr>
          <w:tr w:rsidR="00090094" w14:paraId="64F754F1" w14:textId="77777777" w:rsidTr="00090094">
            <w:trPr>
              <w:trHeight w:val="21"/>
            </w:trPr>
            <w:tc>
              <w:tcPr>
                <w:tcW w:w="9100" w:type="dxa"/>
                <w:gridSpan w:val="5"/>
              </w:tcPr>
              <w:p w14:paraId="10AA010F" w14:textId="77777777" w:rsidR="00EE7C8C" w:rsidRPr="00781A8E" w:rsidRDefault="00581773" w:rsidP="00781A8E">
                <w:pPr>
                  <w:pStyle w:val="TableCentered"/>
                  <w:rPr>
                    <w:rStyle w:val="Bold"/>
                  </w:rPr>
                </w:pPr>
                <w:r w:rsidRPr="00781A8E">
                  <w:rPr>
                    <w:rStyle w:val="Bold"/>
                    <w:b w:val="0"/>
                  </w:rPr>
                  <w:t>TOPIC LAW 3 — ATC SAFETY MANAGEMENT</w:t>
                </w:r>
              </w:p>
            </w:tc>
          </w:tr>
          <w:tr w:rsidR="00090094" w14:paraId="5144FDA1" w14:textId="77777777" w:rsidTr="00090094">
            <w:trPr>
              <w:trHeight w:val="21"/>
            </w:trPr>
            <w:tc>
              <w:tcPr>
                <w:tcW w:w="9100" w:type="dxa"/>
                <w:gridSpan w:val="5"/>
                <w:hideMark/>
              </w:tcPr>
              <w:p w14:paraId="7F82A01A" w14:textId="77777777" w:rsidR="00EE7C8C" w:rsidRPr="00667041" w:rsidRDefault="00581773" w:rsidP="00781A8E">
                <w:pPr>
                  <w:pStyle w:val="TableHead"/>
                </w:pPr>
                <w:r w:rsidRPr="00667041">
                  <w:t>Subtopic LAW 3.1 — Feedback process</w:t>
                </w:r>
              </w:p>
            </w:tc>
          </w:tr>
          <w:tr w:rsidR="00090094" w14:paraId="5E16E774" w14:textId="77777777" w:rsidTr="00090094">
            <w:trPr>
              <w:trHeight w:val="567"/>
            </w:trPr>
            <w:tc>
              <w:tcPr>
                <w:tcW w:w="1092" w:type="dxa"/>
                <w:hideMark/>
              </w:tcPr>
              <w:p w14:paraId="5EC2F0D0" w14:textId="77777777" w:rsidR="00EE7C8C" w:rsidRPr="00667041" w:rsidRDefault="00581773" w:rsidP="00117282">
                <w:pPr>
                  <w:pStyle w:val="TableNormal0"/>
                </w:pPr>
                <w:r w:rsidRPr="00667041">
                  <w:t>ADI (TWR)</w:t>
                </w:r>
                <w:r w:rsidRPr="00667041">
                  <w:br/>
                  <w:t>LAW</w:t>
                </w:r>
              </w:p>
              <w:p w14:paraId="779D47E8" w14:textId="77777777" w:rsidR="00EE7C8C" w:rsidRPr="00667041" w:rsidRDefault="00581773" w:rsidP="00117282">
                <w:pPr>
                  <w:pStyle w:val="TableNormal0"/>
                </w:pPr>
                <w:r w:rsidRPr="00667041">
                  <w:t xml:space="preserve">3.1.1 </w:t>
                </w:r>
              </w:p>
            </w:tc>
            <w:tc>
              <w:tcPr>
                <w:tcW w:w="3331" w:type="dxa"/>
                <w:hideMark/>
              </w:tcPr>
              <w:p w14:paraId="67DC8225" w14:textId="77777777" w:rsidR="00EE7C8C" w:rsidRPr="00667041" w:rsidRDefault="00581773" w:rsidP="00117282">
                <w:pPr>
                  <w:pStyle w:val="TableNormal0"/>
                </w:pPr>
                <w:r w:rsidRPr="00667041">
                  <w:t>State the importance of controller contribution to the feedback process.</w:t>
                </w:r>
              </w:p>
            </w:tc>
            <w:tc>
              <w:tcPr>
                <w:tcW w:w="283" w:type="dxa"/>
                <w:hideMark/>
              </w:tcPr>
              <w:p w14:paraId="1179B0D1" w14:textId="77777777" w:rsidR="00EE7C8C" w:rsidRPr="00667041" w:rsidRDefault="00581773" w:rsidP="00117282">
                <w:pPr>
                  <w:pStyle w:val="TableNormal0"/>
                </w:pPr>
                <w:r w:rsidRPr="00667041">
                  <w:t>1</w:t>
                </w:r>
              </w:p>
            </w:tc>
            <w:tc>
              <w:tcPr>
                <w:tcW w:w="3686" w:type="dxa"/>
                <w:hideMark/>
              </w:tcPr>
              <w:p w14:paraId="04810092" w14:textId="77777777" w:rsidR="00EE7C8C" w:rsidRPr="001D1783" w:rsidRDefault="00581773" w:rsidP="001D1783">
                <w:pPr>
                  <w:pStyle w:val="TableNormal0"/>
                  <w:rPr>
                    <w:i/>
                    <w:iCs/>
                  </w:rPr>
                </w:pPr>
                <w:r w:rsidRPr="001D1783">
                  <w:rPr>
                    <w:i/>
                    <w:iCs/>
                  </w:rPr>
                  <w:t>Optional content: voluntary reporting</w:t>
                </w:r>
              </w:p>
            </w:tc>
            <w:tc>
              <w:tcPr>
                <w:tcW w:w="708" w:type="dxa"/>
                <w:hideMark/>
              </w:tcPr>
              <w:p w14:paraId="63FF8ED2" w14:textId="77777777" w:rsidR="00EE7C8C" w:rsidRPr="00667041" w:rsidRDefault="00581773" w:rsidP="00117282">
                <w:pPr>
                  <w:pStyle w:val="TableNormal0"/>
                </w:pPr>
                <w:r w:rsidRPr="00667041">
                  <w:t>ALL</w:t>
                </w:r>
              </w:p>
            </w:tc>
          </w:tr>
          <w:tr w:rsidR="00090094" w14:paraId="596652CE" w14:textId="77777777" w:rsidTr="00090094">
            <w:trPr>
              <w:trHeight w:val="567"/>
            </w:trPr>
            <w:tc>
              <w:tcPr>
                <w:tcW w:w="1092" w:type="dxa"/>
                <w:hideMark/>
              </w:tcPr>
              <w:p w14:paraId="2FBA2CD3" w14:textId="77777777" w:rsidR="00EE7C8C" w:rsidRPr="00667041" w:rsidRDefault="00581773" w:rsidP="00117282">
                <w:pPr>
                  <w:pStyle w:val="TableNormal0"/>
                </w:pPr>
                <w:r w:rsidRPr="00667041">
                  <w:t>ADI (TWR)</w:t>
                </w:r>
                <w:r w:rsidRPr="00667041">
                  <w:br/>
                  <w:t>LAW</w:t>
                </w:r>
              </w:p>
              <w:p w14:paraId="145672C5" w14:textId="77777777" w:rsidR="00EE7C8C" w:rsidRPr="00667041" w:rsidRDefault="00581773" w:rsidP="00117282">
                <w:pPr>
                  <w:pStyle w:val="TableNormal0"/>
                </w:pPr>
                <w:r w:rsidRPr="00667041">
                  <w:t xml:space="preserve">3.1.2 </w:t>
                </w:r>
              </w:p>
            </w:tc>
            <w:tc>
              <w:tcPr>
                <w:tcW w:w="3331" w:type="dxa"/>
                <w:hideMark/>
              </w:tcPr>
              <w:p w14:paraId="537DBA6B" w14:textId="77777777" w:rsidR="00EE7C8C" w:rsidRPr="00667041" w:rsidRDefault="00581773" w:rsidP="00117282">
                <w:pPr>
                  <w:pStyle w:val="TableNormal0"/>
                </w:pPr>
                <w:r w:rsidRPr="00667041">
                  <w:t>Describe how reported occurrences are analysed.</w:t>
                </w:r>
              </w:p>
            </w:tc>
            <w:tc>
              <w:tcPr>
                <w:tcW w:w="283" w:type="dxa"/>
                <w:hideMark/>
              </w:tcPr>
              <w:p w14:paraId="19658652" w14:textId="77777777" w:rsidR="00EE7C8C" w:rsidRPr="00667041" w:rsidRDefault="00581773" w:rsidP="00117282">
                <w:pPr>
                  <w:pStyle w:val="TableNormal0"/>
                </w:pPr>
                <w:r w:rsidRPr="00667041">
                  <w:t>2</w:t>
                </w:r>
              </w:p>
            </w:tc>
            <w:tc>
              <w:tcPr>
                <w:tcW w:w="3686" w:type="dxa"/>
                <w:hideMark/>
              </w:tcPr>
              <w:p w14:paraId="66DEBD65" w14:textId="77777777" w:rsidR="00EE7C8C" w:rsidRPr="001D1783" w:rsidRDefault="00581773" w:rsidP="001D1783">
                <w:pPr>
                  <w:pStyle w:val="TableNormal0"/>
                  <w:rPr>
                    <w:i/>
                    <w:iCs/>
                  </w:rPr>
                </w:pPr>
                <w:r w:rsidRPr="001D1783">
                  <w:rPr>
                    <w:i/>
                    <w:iCs/>
                  </w:rPr>
                  <w:t xml:space="preserve">Optional content: </w:t>
                </w:r>
                <w:r w:rsidR="00814F84">
                  <w:rPr>
                    <w:i/>
                    <w:iCs/>
                  </w:rPr>
                  <w:t>Government of the Republic of Armenia Decision N 1053-N of July 13, 2023</w:t>
                </w:r>
                <w:r w:rsidR="00117282" w:rsidRPr="001D1783">
                  <w:rPr>
                    <w:i/>
                    <w:iCs/>
                  </w:rPr>
                  <w:t>, local procedures</w:t>
                </w:r>
              </w:p>
            </w:tc>
            <w:tc>
              <w:tcPr>
                <w:tcW w:w="708" w:type="dxa"/>
                <w:hideMark/>
              </w:tcPr>
              <w:p w14:paraId="0A14C215" w14:textId="77777777" w:rsidR="00EE7C8C" w:rsidRPr="00667041" w:rsidRDefault="00581773" w:rsidP="00117282">
                <w:pPr>
                  <w:pStyle w:val="TableNormal0"/>
                </w:pPr>
                <w:r w:rsidRPr="00667041">
                  <w:t>ALL</w:t>
                </w:r>
              </w:p>
            </w:tc>
          </w:tr>
          <w:tr w:rsidR="00090094" w14:paraId="773BA000" w14:textId="77777777" w:rsidTr="00090094">
            <w:trPr>
              <w:trHeight w:val="567"/>
            </w:trPr>
            <w:tc>
              <w:tcPr>
                <w:tcW w:w="1092" w:type="dxa"/>
                <w:hideMark/>
              </w:tcPr>
              <w:p w14:paraId="458384FF" w14:textId="77777777" w:rsidR="00EE7C8C" w:rsidRPr="00667041" w:rsidRDefault="00581773" w:rsidP="00117282">
                <w:pPr>
                  <w:pStyle w:val="TableNormal0"/>
                </w:pPr>
                <w:r w:rsidRPr="00667041">
                  <w:t>ADI (TWR)</w:t>
                </w:r>
                <w:r w:rsidRPr="00667041">
                  <w:br/>
                  <w:t>LAW</w:t>
                </w:r>
              </w:p>
              <w:p w14:paraId="61921482" w14:textId="77777777" w:rsidR="00EE7C8C" w:rsidRPr="00667041" w:rsidRDefault="00581773" w:rsidP="00117282">
                <w:pPr>
                  <w:pStyle w:val="TableNormal0"/>
                </w:pPr>
                <w:r w:rsidRPr="00667041">
                  <w:t xml:space="preserve">3.1.3 </w:t>
                </w:r>
              </w:p>
            </w:tc>
            <w:tc>
              <w:tcPr>
                <w:tcW w:w="3331" w:type="dxa"/>
                <w:hideMark/>
              </w:tcPr>
              <w:p w14:paraId="3C29B251" w14:textId="77777777" w:rsidR="00EE7C8C" w:rsidRPr="00667041" w:rsidRDefault="00581773" w:rsidP="00117282">
                <w:pPr>
                  <w:pStyle w:val="TableNormal0"/>
                </w:pPr>
                <w:r w:rsidRPr="00667041">
                  <w:t>Name the means used to disseminate recommendations.</w:t>
                </w:r>
              </w:p>
            </w:tc>
            <w:tc>
              <w:tcPr>
                <w:tcW w:w="283" w:type="dxa"/>
                <w:hideMark/>
              </w:tcPr>
              <w:p w14:paraId="26AAA744" w14:textId="77777777" w:rsidR="00EE7C8C" w:rsidRPr="00667041" w:rsidRDefault="00581773" w:rsidP="00117282">
                <w:pPr>
                  <w:pStyle w:val="TableNormal0"/>
                </w:pPr>
                <w:r w:rsidRPr="00667041">
                  <w:t>1</w:t>
                </w:r>
              </w:p>
            </w:tc>
            <w:tc>
              <w:tcPr>
                <w:tcW w:w="3686" w:type="dxa"/>
                <w:hideMark/>
              </w:tcPr>
              <w:p w14:paraId="7BDFAD5F" w14:textId="77777777" w:rsidR="00EE7C8C" w:rsidRPr="001D1783" w:rsidRDefault="00581773" w:rsidP="001D1783">
                <w:pPr>
                  <w:pStyle w:val="TableNormal0"/>
                  <w:rPr>
                    <w:i/>
                    <w:iCs/>
                  </w:rPr>
                </w:pPr>
                <w:r w:rsidRPr="001D1783">
                  <w:rPr>
                    <w:i/>
                    <w:iCs/>
                  </w:rPr>
                  <w:t>Optional content: safety letters, safety boards web pages</w:t>
                </w:r>
              </w:p>
            </w:tc>
            <w:tc>
              <w:tcPr>
                <w:tcW w:w="708" w:type="dxa"/>
                <w:hideMark/>
              </w:tcPr>
              <w:p w14:paraId="4F0B1544" w14:textId="77777777" w:rsidR="00EE7C8C" w:rsidRPr="00667041" w:rsidRDefault="00581773" w:rsidP="00117282">
                <w:pPr>
                  <w:pStyle w:val="TableNormal0"/>
                </w:pPr>
                <w:r w:rsidRPr="00667041">
                  <w:t>ALL</w:t>
                </w:r>
              </w:p>
            </w:tc>
          </w:tr>
          <w:tr w:rsidR="00090094" w14:paraId="13BFB1FB" w14:textId="77777777" w:rsidTr="00090094">
            <w:trPr>
              <w:trHeight w:val="567"/>
            </w:trPr>
            <w:tc>
              <w:tcPr>
                <w:tcW w:w="1092" w:type="dxa"/>
                <w:hideMark/>
              </w:tcPr>
              <w:p w14:paraId="45761916" w14:textId="77777777" w:rsidR="00EE7C8C" w:rsidRPr="00667041" w:rsidRDefault="00581773" w:rsidP="00117282">
                <w:pPr>
                  <w:pStyle w:val="TableNormal0"/>
                </w:pPr>
                <w:r w:rsidRPr="00667041">
                  <w:t xml:space="preserve">ADI (TWR) </w:t>
                </w:r>
                <w:r w:rsidRPr="00667041">
                  <w:br/>
                  <w:t>LAW</w:t>
                </w:r>
              </w:p>
              <w:p w14:paraId="5EAD28D9" w14:textId="77777777" w:rsidR="00EE7C8C" w:rsidRPr="00667041" w:rsidRDefault="00581773" w:rsidP="00117282">
                <w:pPr>
                  <w:pStyle w:val="TableNormal0"/>
                </w:pPr>
                <w:r w:rsidRPr="00667041">
                  <w:t xml:space="preserve">3.1.4 </w:t>
                </w:r>
              </w:p>
            </w:tc>
            <w:tc>
              <w:tcPr>
                <w:tcW w:w="3331" w:type="dxa"/>
                <w:hideMark/>
              </w:tcPr>
              <w:p w14:paraId="3404EE17" w14:textId="77777777" w:rsidR="00EE7C8C" w:rsidRPr="00667041" w:rsidRDefault="00581773" w:rsidP="00117282">
                <w:pPr>
                  <w:pStyle w:val="TableNormal0"/>
                </w:pPr>
                <w:r w:rsidRPr="00667041">
                  <w:t>Appreciate the ‘Just Culture’ concept.</w:t>
                </w:r>
              </w:p>
            </w:tc>
            <w:tc>
              <w:tcPr>
                <w:tcW w:w="283" w:type="dxa"/>
                <w:hideMark/>
              </w:tcPr>
              <w:p w14:paraId="3C2EB95A" w14:textId="77777777" w:rsidR="00EE7C8C" w:rsidRPr="00667041" w:rsidRDefault="00581773" w:rsidP="00117282">
                <w:pPr>
                  <w:pStyle w:val="TableNormal0"/>
                </w:pPr>
                <w:r w:rsidRPr="00667041">
                  <w:t>3</w:t>
                </w:r>
              </w:p>
            </w:tc>
            <w:tc>
              <w:tcPr>
                <w:tcW w:w="3686" w:type="dxa"/>
                <w:hideMark/>
              </w:tcPr>
              <w:p w14:paraId="67899918" w14:textId="77777777" w:rsidR="00EE7C8C" w:rsidRPr="00C700DA" w:rsidRDefault="00581773" w:rsidP="00C700DA">
                <w:pPr>
                  <w:pStyle w:val="EssentialTraining"/>
                </w:pPr>
                <w:r w:rsidRPr="00C700DA">
                  <w:t>Benefits, prerequisites, constraints</w:t>
                </w:r>
              </w:p>
              <w:p w14:paraId="24C32109" w14:textId="77777777" w:rsidR="00EE7C8C" w:rsidRPr="001D1783" w:rsidRDefault="00581773" w:rsidP="001D1783">
                <w:pPr>
                  <w:pStyle w:val="TableNormal0"/>
                  <w:rPr>
                    <w:i/>
                    <w:iCs/>
                  </w:rPr>
                </w:pPr>
                <w:r w:rsidRPr="001D1783">
                  <w:rPr>
                    <w:i/>
                    <w:iCs/>
                  </w:rPr>
                  <w:t>Optional c</w:t>
                </w:r>
                <w:r w:rsidR="00781A8E" w:rsidRPr="001D1783">
                  <w:rPr>
                    <w:i/>
                    <w:iCs/>
                  </w:rPr>
                  <w:t>ontent:</w:t>
                </w:r>
                <w:r w:rsidRPr="001D1783">
                  <w:rPr>
                    <w:i/>
                    <w:iCs/>
                  </w:rPr>
                  <w:t xml:space="preserve"> </w:t>
                </w:r>
                <w:hyperlink r:id="rId42" w:history="1">
                  <w:r w:rsidRPr="001D1783">
                    <w:rPr>
                      <w:rStyle w:val="Hyperlink"/>
                      <w:i/>
                      <w:iCs/>
                      <w:u w:val="none"/>
                    </w:rPr>
                    <w:t>https://www.skybrary.aero</w:t>
                  </w:r>
                </w:hyperlink>
              </w:p>
            </w:tc>
            <w:tc>
              <w:tcPr>
                <w:tcW w:w="708" w:type="dxa"/>
                <w:hideMark/>
              </w:tcPr>
              <w:p w14:paraId="6CD71EA6" w14:textId="77777777" w:rsidR="00EE7C8C" w:rsidRPr="00667041" w:rsidRDefault="00581773" w:rsidP="00117282">
                <w:pPr>
                  <w:pStyle w:val="TableNormal0"/>
                </w:pPr>
                <w:r w:rsidRPr="00667041">
                  <w:t>ALL</w:t>
                </w:r>
              </w:p>
            </w:tc>
          </w:tr>
          <w:tr w:rsidR="00090094" w14:paraId="0A98ECC7" w14:textId="77777777" w:rsidTr="00B30518">
            <w:trPr>
              <w:trHeight w:val="21"/>
            </w:trPr>
            <w:tc>
              <w:tcPr>
                <w:tcW w:w="9100" w:type="dxa"/>
                <w:gridSpan w:val="5"/>
              </w:tcPr>
              <w:p w14:paraId="3C1B9E69" w14:textId="77777777" w:rsidR="00EE7C8C" w:rsidRPr="00667041" w:rsidRDefault="00EE7C8C" w:rsidP="00781A8E">
                <w:pPr>
                  <w:pStyle w:val="TableHead"/>
                </w:pPr>
              </w:p>
            </w:tc>
          </w:tr>
          <w:tr w:rsidR="00090094" w14:paraId="152979EE" w14:textId="77777777" w:rsidTr="00090094">
            <w:trPr>
              <w:trHeight w:val="21"/>
            </w:trPr>
            <w:tc>
              <w:tcPr>
                <w:tcW w:w="9100" w:type="dxa"/>
                <w:gridSpan w:val="5"/>
              </w:tcPr>
              <w:p w14:paraId="27C03E79" w14:textId="77777777" w:rsidR="006C6311" w:rsidRPr="006C6311" w:rsidRDefault="00581773" w:rsidP="00F82A77">
                <w:pPr>
                  <w:pStyle w:val="TableCentered"/>
                  <w:rPr>
                    <w:rStyle w:val="GeneralAviation"/>
                  </w:rPr>
                </w:pPr>
                <w:r w:rsidRPr="006C6311">
                  <w:t>TOPIC LAW 3 — ATS SAFETY MANAGEMENT</w:t>
                </w:r>
              </w:p>
            </w:tc>
          </w:tr>
          <w:tr w:rsidR="00090094" w14:paraId="3091A387" w14:textId="77777777" w:rsidTr="00090094">
            <w:trPr>
              <w:trHeight w:val="21"/>
            </w:trPr>
            <w:tc>
              <w:tcPr>
                <w:tcW w:w="9100" w:type="dxa"/>
                <w:gridSpan w:val="5"/>
                <w:hideMark/>
              </w:tcPr>
              <w:p w14:paraId="73376E5C" w14:textId="77777777" w:rsidR="006C6311" w:rsidRPr="00814F84" w:rsidRDefault="00581773" w:rsidP="00F82A77">
                <w:pPr>
                  <w:pStyle w:val="TableHead"/>
                  <w:rPr>
                    <w:rStyle w:val="GeneralAviation"/>
                    <w:color w:val="auto"/>
                  </w:rPr>
                </w:pPr>
                <w:r w:rsidRPr="00814F84">
                  <w:rPr>
                    <w:rStyle w:val="GeneralAviation"/>
                    <w:color w:val="auto"/>
                  </w:rPr>
                  <w:t>Subtopic LAW 3.1 — Feedback process</w:t>
                </w:r>
              </w:p>
            </w:tc>
          </w:tr>
          <w:tr w:rsidR="00090094" w14:paraId="4C13D73D" w14:textId="77777777" w:rsidTr="00090094">
            <w:trPr>
              <w:trHeight w:val="567"/>
            </w:trPr>
            <w:tc>
              <w:tcPr>
                <w:tcW w:w="1092" w:type="dxa"/>
                <w:hideMark/>
              </w:tcPr>
              <w:p w14:paraId="5E3B3F4B" w14:textId="77777777" w:rsidR="006C6311"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21F80481" w14:textId="77777777" w:rsidR="006C6311" w:rsidRPr="00814F84" w:rsidRDefault="00581773" w:rsidP="00F82A77">
                <w:pPr>
                  <w:pStyle w:val="TableNormal0"/>
                  <w:rPr>
                    <w:rStyle w:val="GeneralAviation"/>
                    <w:color w:val="auto"/>
                  </w:rPr>
                </w:pPr>
                <w:r w:rsidRPr="00814F84">
                  <w:rPr>
                    <w:rStyle w:val="GeneralAviation"/>
                    <w:color w:val="auto"/>
                  </w:rPr>
                  <w:t xml:space="preserve">3.1.1 </w:t>
                </w:r>
              </w:p>
            </w:tc>
            <w:tc>
              <w:tcPr>
                <w:tcW w:w="3331" w:type="dxa"/>
                <w:hideMark/>
              </w:tcPr>
              <w:p w14:paraId="42D17DB0" w14:textId="77777777" w:rsidR="006C6311" w:rsidRPr="00814F84" w:rsidRDefault="00581773" w:rsidP="00F82A77">
                <w:pPr>
                  <w:pStyle w:val="TableNormal0"/>
                  <w:rPr>
                    <w:rStyle w:val="GeneralAviation"/>
                    <w:color w:val="auto"/>
                  </w:rPr>
                </w:pPr>
                <w:r w:rsidRPr="00814F84">
                  <w:rPr>
                    <w:rStyle w:val="GeneralAviation"/>
                    <w:color w:val="auto"/>
                  </w:rPr>
                  <w:t>State the importance of controller contribution to the feedback process.</w:t>
                </w:r>
              </w:p>
            </w:tc>
            <w:tc>
              <w:tcPr>
                <w:tcW w:w="283" w:type="dxa"/>
                <w:hideMark/>
              </w:tcPr>
              <w:p w14:paraId="79CFA4F2" w14:textId="77777777" w:rsidR="006C6311" w:rsidRPr="00814F84" w:rsidRDefault="00581773" w:rsidP="00F82A77">
                <w:pPr>
                  <w:pStyle w:val="TableNormal0"/>
                  <w:rPr>
                    <w:rStyle w:val="GeneralAviation"/>
                    <w:color w:val="auto"/>
                  </w:rPr>
                </w:pPr>
                <w:r w:rsidRPr="00814F84">
                  <w:rPr>
                    <w:rStyle w:val="GeneralAviation"/>
                    <w:color w:val="auto"/>
                  </w:rPr>
                  <w:t>1</w:t>
                </w:r>
              </w:p>
            </w:tc>
            <w:tc>
              <w:tcPr>
                <w:tcW w:w="3686" w:type="dxa"/>
                <w:hideMark/>
              </w:tcPr>
              <w:p w14:paraId="2DF7DA37" w14:textId="77777777" w:rsidR="006C6311" w:rsidRPr="00814F84" w:rsidRDefault="00581773" w:rsidP="00F82A77">
                <w:pPr>
                  <w:pStyle w:val="TableNormal0"/>
                  <w:rPr>
                    <w:rStyle w:val="GeneralAviation"/>
                    <w:i/>
                    <w:iCs/>
                    <w:color w:val="auto"/>
                  </w:rPr>
                </w:pPr>
                <w:r w:rsidRPr="00814F84">
                  <w:rPr>
                    <w:rStyle w:val="GeneralAviation"/>
                    <w:i/>
                    <w:iCs/>
                    <w:color w:val="auto"/>
                  </w:rPr>
                  <w:t>Optional content: voluntary reporting</w:t>
                </w:r>
              </w:p>
            </w:tc>
            <w:tc>
              <w:tcPr>
                <w:tcW w:w="708" w:type="dxa"/>
                <w:hideMark/>
              </w:tcPr>
              <w:p w14:paraId="187B4507" w14:textId="77777777" w:rsidR="006C6311" w:rsidRPr="00814F84" w:rsidRDefault="00581773" w:rsidP="00F82A77">
                <w:pPr>
                  <w:pStyle w:val="TableNormal0"/>
                  <w:rPr>
                    <w:rStyle w:val="GeneralAviation"/>
                    <w:color w:val="auto"/>
                  </w:rPr>
                </w:pPr>
                <w:r w:rsidRPr="00814F84">
                  <w:rPr>
                    <w:rStyle w:val="GeneralAviation"/>
                    <w:color w:val="auto"/>
                  </w:rPr>
                  <w:t>ALL</w:t>
                </w:r>
              </w:p>
            </w:tc>
          </w:tr>
          <w:tr w:rsidR="00090094" w14:paraId="5DF7FE60" w14:textId="77777777" w:rsidTr="00090094">
            <w:trPr>
              <w:trHeight w:val="567"/>
            </w:trPr>
            <w:tc>
              <w:tcPr>
                <w:tcW w:w="1092" w:type="dxa"/>
                <w:hideMark/>
              </w:tcPr>
              <w:p w14:paraId="303513C1" w14:textId="77777777" w:rsidR="006C6311"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7F43AFB9" w14:textId="77777777" w:rsidR="006C6311" w:rsidRPr="00814F84" w:rsidRDefault="00581773" w:rsidP="00F82A77">
                <w:pPr>
                  <w:pStyle w:val="TableNormal0"/>
                  <w:rPr>
                    <w:rStyle w:val="GeneralAviation"/>
                    <w:color w:val="auto"/>
                  </w:rPr>
                </w:pPr>
                <w:r w:rsidRPr="00814F84">
                  <w:rPr>
                    <w:rStyle w:val="GeneralAviation"/>
                    <w:color w:val="auto"/>
                  </w:rPr>
                  <w:t xml:space="preserve">3.1.2 </w:t>
                </w:r>
              </w:p>
            </w:tc>
            <w:tc>
              <w:tcPr>
                <w:tcW w:w="3331" w:type="dxa"/>
                <w:hideMark/>
              </w:tcPr>
              <w:p w14:paraId="62B93987" w14:textId="77777777" w:rsidR="006C6311" w:rsidRPr="00814F84" w:rsidRDefault="00581773" w:rsidP="00F82A77">
                <w:pPr>
                  <w:pStyle w:val="TableNormal0"/>
                  <w:rPr>
                    <w:rStyle w:val="GeneralAviation"/>
                    <w:color w:val="auto"/>
                  </w:rPr>
                </w:pPr>
                <w:r w:rsidRPr="00814F84">
                  <w:rPr>
                    <w:rStyle w:val="GeneralAviation"/>
                    <w:color w:val="auto"/>
                  </w:rPr>
                  <w:t>Describe how reported occurrences are analysed.</w:t>
                </w:r>
              </w:p>
            </w:tc>
            <w:tc>
              <w:tcPr>
                <w:tcW w:w="283" w:type="dxa"/>
                <w:hideMark/>
              </w:tcPr>
              <w:p w14:paraId="76E0CA7A" w14:textId="77777777" w:rsidR="006C6311" w:rsidRPr="00814F84" w:rsidRDefault="00581773" w:rsidP="00F82A77">
                <w:pPr>
                  <w:pStyle w:val="TableNormal0"/>
                  <w:rPr>
                    <w:rStyle w:val="GeneralAviation"/>
                    <w:color w:val="auto"/>
                  </w:rPr>
                </w:pPr>
                <w:r w:rsidRPr="00814F84">
                  <w:rPr>
                    <w:rStyle w:val="GeneralAviation"/>
                    <w:color w:val="auto"/>
                  </w:rPr>
                  <w:t>2</w:t>
                </w:r>
              </w:p>
            </w:tc>
            <w:tc>
              <w:tcPr>
                <w:tcW w:w="3686" w:type="dxa"/>
                <w:hideMark/>
              </w:tcPr>
              <w:p w14:paraId="28C4B3BE" w14:textId="77777777" w:rsidR="006C6311" w:rsidRPr="00814F84" w:rsidRDefault="00581773" w:rsidP="00F82A77">
                <w:pPr>
                  <w:pStyle w:val="TableNormal0"/>
                  <w:rPr>
                    <w:rStyle w:val="GeneralAviation"/>
                    <w:i/>
                    <w:iCs/>
                    <w:color w:val="auto"/>
                  </w:rPr>
                </w:pPr>
                <w:r w:rsidRPr="00814F84">
                  <w:rPr>
                    <w:rStyle w:val="GeneralAviation"/>
                    <w:i/>
                    <w:iCs/>
                    <w:color w:val="auto"/>
                  </w:rPr>
                  <w:t xml:space="preserve">Optional content: </w:t>
                </w:r>
                <w:r w:rsidR="00814F84" w:rsidRPr="00814F84">
                  <w:rPr>
                    <w:rStyle w:val="GeneralAviation"/>
                    <w:i/>
                    <w:iCs/>
                    <w:color w:val="auto"/>
                  </w:rPr>
                  <w:t>Government of the Republic of Armenia Decision N 1053-N of July 13, 2023</w:t>
                </w:r>
                <w:r w:rsidRPr="00814F84">
                  <w:rPr>
                    <w:rStyle w:val="GeneralAviation"/>
                    <w:i/>
                    <w:iCs/>
                    <w:color w:val="auto"/>
                  </w:rPr>
                  <w:t>, local procedures</w:t>
                </w:r>
              </w:p>
            </w:tc>
            <w:tc>
              <w:tcPr>
                <w:tcW w:w="708" w:type="dxa"/>
                <w:hideMark/>
              </w:tcPr>
              <w:p w14:paraId="1D303899" w14:textId="77777777" w:rsidR="006C6311" w:rsidRPr="00814F84" w:rsidRDefault="00581773" w:rsidP="00F82A77">
                <w:pPr>
                  <w:pStyle w:val="TableNormal0"/>
                  <w:rPr>
                    <w:rStyle w:val="GeneralAviation"/>
                    <w:color w:val="auto"/>
                  </w:rPr>
                </w:pPr>
                <w:r w:rsidRPr="00814F84">
                  <w:rPr>
                    <w:rStyle w:val="GeneralAviation"/>
                    <w:color w:val="auto"/>
                  </w:rPr>
                  <w:t>ALL</w:t>
                </w:r>
              </w:p>
            </w:tc>
          </w:tr>
          <w:tr w:rsidR="00090094" w14:paraId="54FC322D" w14:textId="77777777" w:rsidTr="00090094">
            <w:trPr>
              <w:trHeight w:val="567"/>
            </w:trPr>
            <w:tc>
              <w:tcPr>
                <w:tcW w:w="1092" w:type="dxa"/>
                <w:hideMark/>
              </w:tcPr>
              <w:p w14:paraId="0DE69CF1" w14:textId="77777777" w:rsidR="006C6311" w:rsidRPr="00814F84" w:rsidRDefault="00581773" w:rsidP="00F82A77">
                <w:pPr>
                  <w:pStyle w:val="TableNormal0"/>
                  <w:rPr>
                    <w:rStyle w:val="GeneralAviation"/>
                    <w:color w:val="auto"/>
                  </w:rPr>
                </w:pPr>
                <w:r w:rsidRPr="00814F84">
                  <w:rPr>
                    <w:rStyle w:val="GeneralAviation"/>
                    <w:color w:val="auto"/>
                  </w:rPr>
                  <w:lastRenderedPageBreak/>
                  <w:t>ADC</w:t>
                </w:r>
                <w:r w:rsidRPr="00814F84">
                  <w:rPr>
                    <w:rStyle w:val="GeneralAviation"/>
                    <w:color w:val="auto"/>
                  </w:rPr>
                  <w:br/>
                  <w:t>LAW</w:t>
                </w:r>
              </w:p>
              <w:p w14:paraId="631F8AE3" w14:textId="77777777" w:rsidR="006C6311" w:rsidRPr="00814F84" w:rsidRDefault="00581773" w:rsidP="00F82A77">
                <w:pPr>
                  <w:pStyle w:val="TableNormal0"/>
                  <w:rPr>
                    <w:rStyle w:val="GeneralAviation"/>
                    <w:color w:val="auto"/>
                  </w:rPr>
                </w:pPr>
                <w:r w:rsidRPr="00814F84">
                  <w:rPr>
                    <w:rStyle w:val="GeneralAviation"/>
                    <w:color w:val="auto"/>
                  </w:rPr>
                  <w:t xml:space="preserve">3.1.3 </w:t>
                </w:r>
              </w:p>
            </w:tc>
            <w:tc>
              <w:tcPr>
                <w:tcW w:w="3331" w:type="dxa"/>
                <w:hideMark/>
              </w:tcPr>
              <w:p w14:paraId="4C200F4A" w14:textId="77777777" w:rsidR="006C6311" w:rsidRPr="00814F84" w:rsidRDefault="00581773" w:rsidP="00F82A77">
                <w:pPr>
                  <w:pStyle w:val="TableNormal0"/>
                  <w:rPr>
                    <w:rStyle w:val="GeneralAviation"/>
                    <w:color w:val="auto"/>
                  </w:rPr>
                </w:pPr>
                <w:r w:rsidRPr="00814F84">
                  <w:rPr>
                    <w:rStyle w:val="GeneralAviation"/>
                    <w:color w:val="auto"/>
                  </w:rPr>
                  <w:t>Name the means used to disseminate recommendations.</w:t>
                </w:r>
              </w:p>
            </w:tc>
            <w:tc>
              <w:tcPr>
                <w:tcW w:w="283" w:type="dxa"/>
                <w:hideMark/>
              </w:tcPr>
              <w:p w14:paraId="04F76826" w14:textId="77777777" w:rsidR="006C6311" w:rsidRPr="00814F84" w:rsidRDefault="00581773" w:rsidP="00F82A77">
                <w:pPr>
                  <w:pStyle w:val="TableNormal0"/>
                  <w:rPr>
                    <w:rStyle w:val="GeneralAviation"/>
                    <w:color w:val="auto"/>
                  </w:rPr>
                </w:pPr>
                <w:r w:rsidRPr="00814F84">
                  <w:rPr>
                    <w:rStyle w:val="GeneralAviation"/>
                    <w:color w:val="auto"/>
                  </w:rPr>
                  <w:t>1</w:t>
                </w:r>
              </w:p>
            </w:tc>
            <w:tc>
              <w:tcPr>
                <w:tcW w:w="3686" w:type="dxa"/>
                <w:hideMark/>
              </w:tcPr>
              <w:p w14:paraId="22631A40" w14:textId="77777777" w:rsidR="006C6311" w:rsidRPr="00814F84" w:rsidRDefault="00581773" w:rsidP="00F82A77">
                <w:pPr>
                  <w:pStyle w:val="TableNormal0"/>
                  <w:rPr>
                    <w:rStyle w:val="GeneralAviation"/>
                    <w:i/>
                    <w:iCs/>
                    <w:color w:val="auto"/>
                  </w:rPr>
                </w:pPr>
                <w:r w:rsidRPr="00814F84">
                  <w:rPr>
                    <w:rStyle w:val="GeneralAviation"/>
                    <w:i/>
                    <w:iCs/>
                    <w:color w:val="auto"/>
                  </w:rPr>
                  <w:t>Optional content: safety letters, safety boards web pages</w:t>
                </w:r>
              </w:p>
            </w:tc>
            <w:tc>
              <w:tcPr>
                <w:tcW w:w="708" w:type="dxa"/>
                <w:hideMark/>
              </w:tcPr>
              <w:p w14:paraId="4EF2D5AD" w14:textId="77777777" w:rsidR="006C6311" w:rsidRPr="00814F84" w:rsidRDefault="00581773" w:rsidP="00F82A77">
                <w:pPr>
                  <w:pStyle w:val="TableNormal0"/>
                  <w:rPr>
                    <w:rStyle w:val="GeneralAviation"/>
                    <w:color w:val="auto"/>
                  </w:rPr>
                </w:pPr>
                <w:r w:rsidRPr="00814F84">
                  <w:rPr>
                    <w:rStyle w:val="GeneralAviation"/>
                    <w:color w:val="auto"/>
                  </w:rPr>
                  <w:t>ALL</w:t>
                </w:r>
              </w:p>
            </w:tc>
          </w:tr>
          <w:tr w:rsidR="00090094" w14:paraId="111CC5AF" w14:textId="77777777" w:rsidTr="00090094">
            <w:trPr>
              <w:trHeight w:val="567"/>
            </w:trPr>
            <w:tc>
              <w:tcPr>
                <w:tcW w:w="1092" w:type="dxa"/>
                <w:hideMark/>
              </w:tcPr>
              <w:p w14:paraId="6A1DCA80" w14:textId="77777777" w:rsidR="006C6311" w:rsidRPr="00814F84" w:rsidRDefault="00581773" w:rsidP="00F82A77">
                <w:pPr>
                  <w:pStyle w:val="TableNormal0"/>
                  <w:rPr>
                    <w:rStyle w:val="GeneralAviation"/>
                    <w:color w:val="auto"/>
                  </w:rPr>
                </w:pPr>
                <w:r w:rsidRPr="00814F84">
                  <w:rPr>
                    <w:rStyle w:val="GeneralAviation"/>
                    <w:color w:val="auto"/>
                  </w:rPr>
                  <w:t xml:space="preserve">ADC </w:t>
                </w:r>
                <w:r w:rsidRPr="00814F84">
                  <w:rPr>
                    <w:rStyle w:val="GeneralAviation"/>
                    <w:color w:val="auto"/>
                  </w:rPr>
                  <w:br/>
                  <w:t>LAW</w:t>
                </w:r>
              </w:p>
              <w:p w14:paraId="13EE8EC2" w14:textId="77777777" w:rsidR="006C6311" w:rsidRPr="00814F84" w:rsidRDefault="00581773" w:rsidP="00F82A77">
                <w:pPr>
                  <w:pStyle w:val="TableNormal0"/>
                  <w:rPr>
                    <w:rStyle w:val="GeneralAviation"/>
                    <w:color w:val="auto"/>
                  </w:rPr>
                </w:pPr>
                <w:r w:rsidRPr="00814F84">
                  <w:rPr>
                    <w:rStyle w:val="GeneralAviation"/>
                    <w:color w:val="auto"/>
                  </w:rPr>
                  <w:t xml:space="preserve">3.1.4 </w:t>
                </w:r>
              </w:p>
            </w:tc>
            <w:tc>
              <w:tcPr>
                <w:tcW w:w="3331" w:type="dxa"/>
                <w:hideMark/>
              </w:tcPr>
              <w:p w14:paraId="41E75E6D" w14:textId="77777777" w:rsidR="006C6311" w:rsidRPr="00814F84" w:rsidRDefault="00581773" w:rsidP="00F82A77">
                <w:pPr>
                  <w:pStyle w:val="TableNormal0"/>
                  <w:rPr>
                    <w:rStyle w:val="GeneralAviation"/>
                    <w:color w:val="auto"/>
                  </w:rPr>
                </w:pPr>
                <w:r w:rsidRPr="00814F84">
                  <w:rPr>
                    <w:rStyle w:val="GeneralAviation"/>
                    <w:color w:val="auto"/>
                  </w:rPr>
                  <w:t>Appreciate the just culture concept.</w:t>
                </w:r>
              </w:p>
            </w:tc>
            <w:tc>
              <w:tcPr>
                <w:tcW w:w="283" w:type="dxa"/>
                <w:hideMark/>
              </w:tcPr>
              <w:p w14:paraId="641E4D0B" w14:textId="77777777" w:rsidR="006C6311" w:rsidRPr="00814F84" w:rsidRDefault="00581773" w:rsidP="00F82A77">
                <w:pPr>
                  <w:pStyle w:val="TableNormal0"/>
                  <w:rPr>
                    <w:rStyle w:val="GeneralAviation"/>
                    <w:color w:val="auto"/>
                  </w:rPr>
                </w:pPr>
                <w:r w:rsidRPr="00814F84">
                  <w:rPr>
                    <w:rStyle w:val="GeneralAviation"/>
                    <w:color w:val="auto"/>
                  </w:rPr>
                  <w:t>3</w:t>
                </w:r>
              </w:p>
            </w:tc>
            <w:tc>
              <w:tcPr>
                <w:tcW w:w="3686" w:type="dxa"/>
                <w:hideMark/>
              </w:tcPr>
              <w:p w14:paraId="797E89D7" w14:textId="77777777" w:rsidR="006C6311" w:rsidRPr="00814F84" w:rsidRDefault="00581773" w:rsidP="00C700DA">
                <w:pPr>
                  <w:pStyle w:val="EssentialTraining"/>
                  <w:rPr>
                    <w:rStyle w:val="GeneralAviation"/>
                    <w:color w:val="auto"/>
                  </w:rPr>
                </w:pPr>
                <w:r w:rsidRPr="00814F84">
                  <w:rPr>
                    <w:rStyle w:val="GeneralAviation"/>
                    <w:color w:val="auto"/>
                  </w:rPr>
                  <w:t>Benefits, prerequisites, constraints</w:t>
                </w:r>
              </w:p>
              <w:p w14:paraId="067AFE10" w14:textId="77777777" w:rsidR="006C6311" w:rsidRPr="00814F84" w:rsidRDefault="00581773" w:rsidP="00F82A77">
                <w:pPr>
                  <w:pStyle w:val="TableNormal0"/>
                  <w:rPr>
                    <w:rStyle w:val="GeneralAviation"/>
                    <w:i/>
                    <w:iCs/>
                    <w:color w:val="auto"/>
                  </w:rPr>
                </w:pPr>
                <w:r w:rsidRPr="00814F84">
                  <w:rPr>
                    <w:rStyle w:val="GeneralAviation"/>
                    <w:i/>
                    <w:iCs/>
                    <w:color w:val="auto"/>
                  </w:rPr>
                  <w:t>Optional content: Skybrary</w:t>
                </w:r>
              </w:p>
            </w:tc>
            <w:tc>
              <w:tcPr>
                <w:tcW w:w="708" w:type="dxa"/>
                <w:hideMark/>
              </w:tcPr>
              <w:p w14:paraId="37715027" w14:textId="77777777" w:rsidR="006C6311" w:rsidRPr="00814F84" w:rsidRDefault="00581773" w:rsidP="00F82A77">
                <w:pPr>
                  <w:pStyle w:val="TableNormal0"/>
                  <w:rPr>
                    <w:rStyle w:val="GeneralAviation"/>
                    <w:color w:val="auto"/>
                  </w:rPr>
                </w:pPr>
                <w:r w:rsidRPr="00814F84">
                  <w:rPr>
                    <w:rStyle w:val="GeneralAviation"/>
                    <w:color w:val="auto"/>
                  </w:rPr>
                  <w:t>ALL</w:t>
                </w:r>
              </w:p>
            </w:tc>
          </w:tr>
          <w:tr w:rsidR="00090094" w14:paraId="659C9F16" w14:textId="77777777" w:rsidTr="00090094">
            <w:trPr>
              <w:trHeight w:val="21"/>
            </w:trPr>
            <w:tc>
              <w:tcPr>
                <w:tcW w:w="9100" w:type="dxa"/>
                <w:gridSpan w:val="5"/>
                <w:hideMark/>
              </w:tcPr>
              <w:p w14:paraId="17D87210" w14:textId="77777777" w:rsidR="006C6311" w:rsidRPr="00814F84" w:rsidRDefault="00581773" w:rsidP="00F82A77">
                <w:pPr>
                  <w:pStyle w:val="TableHead"/>
                  <w:rPr>
                    <w:rStyle w:val="GeneralAviation"/>
                    <w:color w:val="auto"/>
                  </w:rPr>
                </w:pPr>
                <w:r w:rsidRPr="00814F84">
                  <w:rPr>
                    <w:rStyle w:val="GeneralAviation"/>
                    <w:color w:val="auto"/>
                  </w:rPr>
                  <w:t>Subtopic LAW 3.2 — Safety investigation</w:t>
                </w:r>
              </w:p>
            </w:tc>
          </w:tr>
          <w:tr w:rsidR="00090094" w14:paraId="4D9ACCF5" w14:textId="77777777" w:rsidTr="00090094">
            <w:trPr>
              <w:trHeight w:val="567"/>
            </w:trPr>
            <w:tc>
              <w:tcPr>
                <w:tcW w:w="1092" w:type="dxa"/>
                <w:hideMark/>
              </w:tcPr>
              <w:p w14:paraId="448FEF93" w14:textId="77777777" w:rsidR="006C6311" w:rsidRPr="00814F84" w:rsidRDefault="00581773" w:rsidP="00F82A77">
                <w:pPr>
                  <w:pStyle w:val="TableNormal0"/>
                  <w:rPr>
                    <w:rStyle w:val="GeneralAviation"/>
                    <w:color w:val="auto"/>
                  </w:rPr>
                </w:pPr>
                <w:r w:rsidRPr="00814F84">
                  <w:rPr>
                    <w:rStyle w:val="GeneralAviation"/>
                    <w:color w:val="auto"/>
                  </w:rPr>
                  <w:t>ADC</w:t>
                </w:r>
                <w:r w:rsidRPr="00814F84">
                  <w:rPr>
                    <w:rStyle w:val="GeneralAviation"/>
                    <w:color w:val="auto"/>
                  </w:rPr>
                  <w:br/>
                  <w:t>LAW</w:t>
                </w:r>
              </w:p>
              <w:p w14:paraId="60E6B969" w14:textId="77777777" w:rsidR="006C6311" w:rsidRPr="00814F84" w:rsidRDefault="00581773" w:rsidP="00F82A77">
                <w:pPr>
                  <w:pStyle w:val="TableNormal0"/>
                  <w:rPr>
                    <w:rStyle w:val="GeneralAviation"/>
                    <w:color w:val="auto"/>
                  </w:rPr>
                </w:pPr>
                <w:r w:rsidRPr="00814F84">
                  <w:rPr>
                    <w:rStyle w:val="GeneralAviation"/>
                    <w:color w:val="auto"/>
                  </w:rPr>
                  <w:t xml:space="preserve">3.2.1 </w:t>
                </w:r>
              </w:p>
            </w:tc>
            <w:tc>
              <w:tcPr>
                <w:tcW w:w="3331" w:type="dxa"/>
                <w:hideMark/>
              </w:tcPr>
              <w:p w14:paraId="0E63D746" w14:textId="77777777" w:rsidR="006C6311" w:rsidRPr="00814F84" w:rsidRDefault="00581773" w:rsidP="00F82A77">
                <w:pPr>
                  <w:pStyle w:val="TableNormal0"/>
                  <w:rPr>
                    <w:rStyle w:val="GeneralAviation"/>
                    <w:color w:val="auto"/>
                  </w:rPr>
                </w:pPr>
                <w:r w:rsidRPr="00814F84">
                  <w:rPr>
                    <w:rStyle w:val="GeneralAviation"/>
                    <w:color w:val="auto"/>
                  </w:rPr>
                  <w:t>Describe the role and objectives of safety investigation in the improvement of safety.</w:t>
                </w:r>
              </w:p>
            </w:tc>
            <w:tc>
              <w:tcPr>
                <w:tcW w:w="283" w:type="dxa"/>
                <w:hideMark/>
              </w:tcPr>
              <w:p w14:paraId="27466203" w14:textId="77777777" w:rsidR="006C6311" w:rsidRPr="00814F84" w:rsidRDefault="00581773" w:rsidP="00F82A77">
                <w:pPr>
                  <w:pStyle w:val="TableNormal0"/>
                  <w:rPr>
                    <w:rStyle w:val="GeneralAviation"/>
                    <w:color w:val="auto"/>
                  </w:rPr>
                </w:pPr>
                <w:r w:rsidRPr="00814F84">
                  <w:rPr>
                    <w:rStyle w:val="GeneralAviation"/>
                    <w:color w:val="auto"/>
                  </w:rPr>
                  <w:t>2</w:t>
                </w:r>
              </w:p>
            </w:tc>
            <w:tc>
              <w:tcPr>
                <w:tcW w:w="3686" w:type="dxa"/>
                <w:hideMark/>
              </w:tcPr>
              <w:p w14:paraId="522ACECD" w14:textId="77777777" w:rsidR="006C6311" w:rsidRPr="00814F84" w:rsidRDefault="006C6311" w:rsidP="00F82A77">
                <w:pPr>
                  <w:pStyle w:val="TableNormal0"/>
                  <w:rPr>
                    <w:rStyle w:val="GeneralAviation"/>
                    <w:color w:val="auto"/>
                  </w:rPr>
                </w:pPr>
              </w:p>
              <w:p w14:paraId="4F4C73C6" w14:textId="77777777" w:rsidR="006C6311" w:rsidRPr="00814F84" w:rsidRDefault="006C6311" w:rsidP="00F82A77">
                <w:pPr>
                  <w:pStyle w:val="TableNormal0"/>
                  <w:rPr>
                    <w:rStyle w:val="GeneralAviation"/>
                    <w:color w:val="auto"/>
                  </w:rPr>
                </w:pPr>
              </w:p>
            </w:tc>
            <w:tc>
              <w:tcPr>
                <w:tcW w:w="708" w:type="dxa"/>
                <w:hideMark/>
              </w:tcPr>
              <w:p w14:paraId="430262F3" w14:textId="77777777" w:rsidR="006C6311" w:rsidRPr="00814F84" w:rsidRDefault="00581773" w:rsidP="00F82A77">
                <w:pPr>
                  <w:pStyle w:val="TableNormal0"/>
                  <w:rPr>
                    <w:rStyle w:val="GeneralAviation"/>
                    <w:color w:val="auto"/>
                  </w:rPr>
                </w:pPr>
                <w:r w:rsidRPr="00814F84">
                  <w:rPr>
                    <w:rStyle w:val="GeneralAviation"/>
                    <w:color w:val="auto"/>
                  </w:rPr>
                  <w:t>ALL</w:t>
                </w:r>
              </w:p>
            </w:tc>
          </w:tr>
        </w:tbl>
        <w:p w14:paraId="46B5B430" w14:textId="77777777" w:rsidR="00EE7C8C" w:rsidRPr="006C6311" w:rsidRDefault="00000000" w:rsidP="00DF6432">
          <w:pPr>
            <w:rPr>
              <w:i/>
              <w:iCs/>
            </w:rPr>
          </w:pPr>
        </w:p>
      </w:sdtContent>
    </w:sdt>
    <w:sdt>
      <w:sdtPr>
        <w:rPr>
          <w:i w:val="0"/>
          <w:sz w:val="22"/>
          <w:szCs w:val="24"/>
        </w:rPr>
        <w:alias w:val="topic"/>
        <w:tag w:val="topic"/>
        <w:id w:val="-1238426129"/>
      </w:sdtPr>
      <w:sdtContent>
        <w:p w14:paraId="43CE5F77" w14:textId="77777777" w:rsidR="00CD7A5B" w:rsidRDefault="00CD7A5B" w:rsidP="00B30518">
          <w:pPr>
            <w:pStyle w:val="Dxshortdesc"/>
            <w:jc w:val="center"/>
          </w:pPr>
        </w:p>
        <w:p w14:paraId="5F3143C0" w14:textId="77777777" w:rsidR="00CD7A5B" w:rsidRPr="008A27F1" w:rsidRDefault="00581773" w:rsidP="008A27F1">
          <w:pPr>
            <w:pStyle w:val="Heading5"/>
          </w:pPr>
          <w:bookmarkStart w:id="2258" w:name="_Toc256000190"/>
          <w:r w:rsidRPr="008A27F1">
            <w:t>SUBJECT 3: AIR TRAFFIC MANAGEMENT</w:t>
          </w:r>
          <w:bookmarkEnd w:id="2258"/>
        </w:p>
        <w:p w14:paraId="00010FB2" w14:textId="77777777" w:rsidR="00CD7A5B" w:rsidRPr="00667041" w:rsidRDefault="00581773" w:rsidP="00CD7A5B">
          <w:r w:rsidRPr="00667041">
            <w:t xml:space="preserve">The subject objective is: </w:t>
          </w:r>
        </w:p>
        <w:p w14:paraId="43C3C534" w14:textId="77777777" w:rsidR="00CD7A5B" w:rsidRDefault="00581773" w:rsidP="00CD7A5B">
          <w:r w:rsidRPr="00667041">
            <w:t>Learners shall manage air traffic to ensure safe, orderly and expeditious services.</w:t>
          </w:r>
        </w:p>
        <w:tbl>
          <w:tblPr>
            <w:tblStyle w:val="easaTable"/>
            <w:tblW w:w="9086" w:type="dxa"/>
            <w:tblInd w:w="-37" w:type="dxa"/>
            <w:tblLayout w:type="fixed"/>
            <w:tblLook w:val="0420" w:firstRow="1" w:lastRow="0" w:firstColumn="0" w:lastColumn="0" w:noHBand="0" w:noVBand="1"/>
          </w:tblPr>
          <w:tblGrid>
            <w:gridCol w:w="1078"/>
            <w:gridCol w:w="3331"/>
            <w:gridCol w:w="283"/>
            <w:gridCol w:w="3686"/>
            <w:gridCol w:w="708"/>
          </w:tblGrid>
          <w:tr w:rsidR="00090094" w14:paraId="3A2A0657"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487135CE" w14:textId="77777777" w:rsidR="00E869D8" w:rsidRPr="004455BE" w:rsidRDefault="00581773" w:rsidP="00E869D8">
                <w:pPr>
                  <w:pStyle w:val="TableCentered"/>
                  <w:rPr>
                    <w:rStyle w:val="GeneralAviation"/>
                  </w:rPr>
                </w:pPr>
                <w:r w:rsidRPr="004455BE">
                  <w:t>TOPIC ATM 1 — PROVISION OF SERVICES</w:t>
                </w:r>
              </w:p>
            </w:tc>
          </w:tr>
          <w:tr w:rsidR="00090094" w14:paraId="73AD363A" w14:textId="77777777" w:rsidTr="00090094">
            <w:trPr>
              <w:trHeight w:val="21"/>
            </w:trPr>
            <w:tc>
              <w:tcPr>
                <w:tcW w:w="9086" w:type="dxa"/>
                <w:gridSpan w:val="5"/>
                <w:hideMark/>
              </w:tcPr>
              <w:p w14:paraId="7941FDA9" w14:textId="77777777" w:rsidR="00E869D8" w:rsidRPr="00814F84" w:rsidRDefault="00581773" w:rsidP="00E869D8">
                <w:pPr>
                  <w:pStyle w:val="TableHead"/>
                  <w:rPr>
                    <w:rStyle w:val="GeneralAviation"/>
                    <w:color w:val="auto"/>
                  </w:rPr>
                </w:pPr>
                <w:r w:rsidRPr="00814F84">
                  <w:rPr>
                    <w:rStyle w:val="GeneralAviation"/>
                    <w:color w:val="auto"/>
                  </w:rPr>
                  <w:t xml:space="preserve">Subtopic ATM 1.1 — Aerodrome control service </w:t>
                </w:r>
              </w:p>
            </w:tc>
          </w:tr>
          <w:tr w:rsidR="00090094" w14:paraId="6BABC5D4" w14:textId="77777777" w:rsidTr="00090094">
            <w:trPr>
              <w:trHeight w:val="567"/>
            </w:trPr>
            <w:tc>
              <w:tcPr>
                <w:tcW w:w="1078" w:type="dxa"/>
                <w:hideMark/>
              </w:tcPr>
              <w:p w14:paraId="57063665"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461AD1D" w14:textId="77777777" w:rsidR="00E869D8" w:rsidRPr="00814F84" w:rsidRDefault="00581773" w:rsidP="00E869D8">
                <w:pPr>
                  <w:pStyle w:val="TableNormal0"/>
                  <w:rPr>
                    <w:rStyle w:val="GeneralAviation"/>
                    <w:color w:val="auto"/>
                  </w:rPr>
                </w:pPr>
                <w:r w:rsidRPr="00814F84">
                  <w:rPr>
                    <w:rStyle w:val="GeneralAviation"/>
                    <w:color w:val="auto"/>
                  </w:rPr>
                  <w:t xml:space="preserve">1.1.1 </w:t>
                </w:r>
              </w:p>
            </w:tc>
            <w:tc>
              <w:tcPr>
                <w:tcW w:w="3331" w:type="dxa"/>
                <w:hideMark/>
              </w:tcPr>
              <w:p w14:paraId="523B0501" w14:textId="77777777" w:rsidR="00E869D8" w:rsidRPr="00814F84" w:rsidRDefault="00581773" w:rsidP="00E869D8">
                <w:pPr>
                  <w:pStyle w:val="TableNormal0"/>
                  <w:rPr>
                    <w:rStyle w:val="GeneralAviation"/>
                    <w:color w:val="auto"/>
                  </w:rPr>
                </w:pPr>
                <w:r w:rsidRPr="00814F84">
                  <w:rPr>
                    <w:rStyle w:val="GeneralAviation"/>
                    <w:color w:val="auto"/>
                  </w:rPr>
                  <w:t>Appreciate areas of responsibility.</w:t>
                </w:r>
              </w:p>
            </w:tc>
            <w:tc>
              <w:tcPr>
                <w:tcW w:w="283" w:type="dxa"/>
                <w:hideMark/>
              </w:tcPr>
              <w:p w14:paraId="3D3BDE8A" w14:textId="77777777" w:rsidR="00E869D8" w:rsidRPr="00814F84" w:rsidRDefault="00581773" w:rsidP="00E869D8">
                <w:pPr>
                  <w:pStyle w:val="TableNormal0"/>
                  <w:rPr>
                    <w:rStyle w:val="GeneralAviation"/>
                    <w:color w:val="auto"/>
                  </w:rPr>
                </w:pPr>
                <w:r w:rsidRPr="00814F84">
                  <w:rPr>
                    <w:rStyle w:val="GeneralAviation"/>
                    <w:color w:val="auto"/>
                  </w:rPr>
                  <w:t>3</w:t>
                </w:r>
              </w:p>
            </w:tc>
            <w:tc>
              <w:tcPr>
                <w:tcW w:w="3686" w:type="dxa"/>
                <w:hideMark/>
              </w:tcPr>
              <w:p w14:paraId="3CD5328B" w14:textId="77777777" w:rsidR="00E869D8" w:rsidRPr="00814F84" w:rsidRDefault="00581773" w:rsidP="005D66BA">
                <w:pPr>
                  <w:pStyle w:val="EssentialTraining"/>
                  <w:rPr>
                    <w:rStyle w:val="GeneralAviation"/>
                    <w:color w:val="auto"/>
                  </w:rPr>
                </w:pPr>
                <w:r w:rsidRPr="00814F84">
                  <w:rPr>
                    <w:rStyle w:val="GeneralAviation"/>
                    <w:color w:val="auto"/>
                  </w:rPr>
                  <w:t>Control zone, traffic circuit, manoeuvring area, movement area, vicinity</w:t>
                </w:r>
              </w:p>
              <w:p w14:paraId="5A00D33D"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ATZ</w:t>
                </w:r>
              </w:p>
            </w:tc>
            <w:tc>
              <w:tcPr>
                <w:tcW w:w="708" w:type="dxa"/>
                <w:hideMark/>
              </w:tcPr>
              <w:p w14:paraId="6CB4B5B5" w14:textId="77777777" w:rsidR="00E869D8" w:rsidRPr="00814F84" w:rsidRDefault="00581773" w:rsidP="00E869D8">
                <w:pPr>
                  <w:pStyle w:val="TableNormal0"/>
                  <w:rPr>
                    <w:rStyle w:val="GeneralAviation"/>
                    <w:color w:val="auto"/>
                  </w:rPr>
                </w:pPr>
                <w:r w:rsidRPr="00814F84">
                  <w:rPr>
                    <w:rStyle w:val="GeneralAviation"/>
                    <w:color w:val="auto"/>
                  </w:rPr>
                  <w:t>ADC</w:t>
                </w:r>
              </w:p>
            </w:tc>
          </w:tr>
          <w:tr w:rsidR="00090094" w14:paraId="1045B967" w14:textId="77777777" w:rsidTr="00090094">
            <w:trPr>
              <w:trHeight w:val="567"/>
            </w:trPr>
            <w:tc>
              <w:tcPr>
                <w:tcW w:w="1078" w:type="dxa"/>
                <w:hideMark/>
              </w:tcPr>
              <w:p w14:paraId="37D15791"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51931C2" w14:textId="77777777" w:rsidR="00E869D8" w:rsidRPr="00814F84" w:rsidRDefault="00581773" w:rsidP="00E869D8">
                <w:pPr>
                  <w:pStyle w:val="TableNormal0"/>
                  <w:rPr>
                    <w:rStyle w:val="GeneralAviation"/>
                    <w:color w:val="auto"/>
                  </w:rPr>
                </w:pPr>
                <w:r w:rsidRPr="00814F84">
                  <w:rPr>
                    <w:rStyle w:val="GeneralAviation"/>
                    <w:color w:val="auto"/>
                  </w:rPr>
                  <w:t xml:space="preserve">1.1.2 </w:t>
                </w:r>
              </w:p>
            </w:tc>
            <w:tc>
              <w:tcPr>
                <w:tcW w:w="3331" w:type="dxa"/>
                <w:hideMark/>
              </w:tcPr>
              <w:p w14:paraId="6296E8BE" w14:textId="77777777" w:rsidR="00E869D8" w:rsidRPr="00814F84" w:rsidRDefault="00581773" w:rsidP="00E869D8">
                <w:pPr>
                  <w:pStyle w:val="TableNormal0"/>
                  <w:rPr>
                    <w:rStyle w:val="GeneralAviation"/>
                    <w:color w:val="auto"/>
                  </w:rPr>
                </w:pPr>
                <w:r w:rsidRPr="00814F84">
                  <w:rPr>
                    <w:rStyle w:val="GeneralAviation"/>
                    <w:color w:val="auto"/>
                  </w:rPr>
                  <w:t>Provide aerodrome control service.</w:t>
                </w:r>
              </w:p>
            </w:tc>
            <w:tc>
              <w:tcPr>
                <w:tcW w:w="283" w:type="dxa"/>
                <w:hideMark/>
              </w:tcPr>
              <w:p w14:paraId="526BB83C" w14:textId="77777777" w:rsidR="00E869D8" w:rsidRPr="00814F84" w:rsidRDefault="00581773" w:rsidP="00E869D8">
                <w:pPr>
                  <w:pStyle w:val="TableNormal0"/>
                  <w:rPr>
                    <w:rStyle w:val="GeneralAviation"/>
                    <w:color w:val="auto"/>
                  </w:rPr>
                </w:pPr>
                <w:r w:rsidRPr="00814F84">
                  <w:rPr>
                    <w:rStyle w:val="GeneralAviation"/>
                    <w:color w:val="auto"/>
                  </w:rPr>
                  <w:t>4</w:t>
                </w:r>
              </w:p>
            </w:tc>
            <w:tc>
              <w:tcPr>
                <w:tcW w:w="3686" w:type="dxa"/>
                <w:hideMark/>
              </w:tcPr>
              <w:p w14:paraId="0987AF44" w14:textId="77777777" w:rsidR="00E869D8" w:rsidRPr="00814F84" w:rsidRDefault="00356D49" w:rsidP="005D66BA">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 xml:space="preserve">, </w:t>
                </w:r>
                <w:r w:rsidR="00581773" w:rsidRPr="00814F84">
                  <w:rPr>
                    <w:rStyle w:val="GeneralAviation"/>
                    <w:color w:val="auto"/>
                  </w:rPr>
                  <w:br/>
                </w:r>
                <w:r w:rsidRPr="00814F84">
                  <w:rPr>
                    <w:rStyle w:val="GeneralAviation"/>
                    <w:color w:val="auto"/>
                  </w:rPr>
                  <w:t>Government of the Republic of Armenia Decision N 2054-L of December 7, 2023</w:t>
                </w:r>
                <w:r w:rsidR="00581773" w:rsidRPr="00814F84">
                  <w:rPr>
                    <w:rStyle w:val="GeneralAviation"/>
                    <w:color w:val="auto"/>
                    <w:vertAlign w:val="superscript"/>
                  </w:rPr>
                  <w:footnoteReference w:id="13"/>
                </w:r>
                <w:r w:rsidR="00581773" w:rsidRPr="00814F84">
                  <w:rPr>
                    <w:rStyle w:val="GeneralAviation"/>
                    <w:color w:val="auto"/>
                  </w:rPr>
                  <w:t>, operating procedures for the simulated/training environment</w:t>
                </w:r>
              </w:p>
            </w:tc>
            <w:tc>
              <w:tcPr>
                <w:tcW w:w="708" w:type="dxa"/>
                <w:hideMark/>
              </w:tcPr>
              <w:p w14:paraId="355B7289" w14:textId="77777777" w:rsidR="00E869D8" w:rsidRPr="00814F84" w:rsidRDefault="00581773" w:rsidP="00E869D8">
                <w:pPr>
                  <w:pStyle w:val="TableNormal0"/>
                  <w:rPr>
                    <w:rStyle w:val="GeneralAviation"/>
                    <w:color w:val="auto"/>
                  </w:rPr>
                </w:pPr>
                <w:r w:rsidRPr="00814F84">
                  <w:rPr>
                    <w:rStyle w:val="GeneralAviation"/>
                    <w:color w:val="auto"/>
                  </w:rPr>
                  <w:t>ADC</w:t>
                </w:r>
              </w:p>
            </w:tc>
          </w:tr>
          <w:tr w:rsidR="00090094" w14:paraId="6C8112ED" w14:textId="77777777" w:rsidTr="00090094">
            <w:trPr>
              <w:trHeight w:val="21"/>
            </w:trPr>
            <w:tc>
              <w:tcPr>
                <w:tcW w:w="9086" w:type="dxa"/>
                <w:gridSpan w:val="5"/>
                <w:hideMark/>
              </w:tcPr>
              <w:p w14:paraId="5DE670C5" w14:textId="77777777" w:rsidR="00E869D8" w:rsidRPr="00814F84" w:rsidRDefault="00581773" w:rsidP="00E869D8">
                <w:pPr>
                  <w:pStyle w:val="TableHead"/>
                  <w:rPr>
                    <w:rStyle w:val="GeneralAviation"/>
                    <w:color w:val="auto"/>
                  </w:rPr>
                </w:pPr>
                <w:r w:rsidRPr="00814F84">
                  <w:rPr>
                    <w:rStyle w:val="GeneralAviation"/>
                    <w:color w:val="auto"/>
                  </w:rPr>
                  <w:t>Subtopic ATM 1.2 — Flight information service (FIS)</w:t>
                </w:r>
              </w:p>
            </w:tc>
          </w:tr>
          <w:tr w:rsidR="00090094" w14:paraId="7ACC75AF" w14:textId="77777777" w:rsidTr="00090094">
            <w:trPr>
              <w:trHeight w:val="567"/>
            </w:trPr>
            <w:tc>
              <w:tcPr>
                <w:tcW w:w="1078" w:type="dxa"/>
                <w:hideMark/>
              </w:tcPr>
              <w:p w14:paraId="2EBFF460"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50EDE78" w14:textId="77777777" w:rsidR="00E869D8" w:rsidRPr="00814F84" w:rsidRDefault="00581773" w:rsidP="00E869D8">
                <w:pPr>
                  <w:pStyle w:val="TableNormal0"/>
                  <w:rPr>
                    <w:rStyle w:val="GeneralAviation"/>
                    <w:color w:val="auto"/>
                  </w:rPr>
                </w:pPr>
                <w:r w:rsidRPr="00814F84">
                  <w:rPr>
                    <w:rStyle w:val="GeneralAviation"/>
                    <w:color w:val="auto"/>
                  </w:rPr>
                  <w:t xml:space="preserve">1.2.1 </w:t>
                </w:r>
              </w:p>
            </w:tc>
            <w:tc>
              <w:tcPr>
                <w:tcW w:w="3331" w:type="dxa"/>
                <w:hideMark/>
              </w:tcPr>
              <w:p w14:paraId="76796207" w14:textId="77777777" w:rsidR="00E869D8" w:rsidRPr="00814F84" w:rsidRDefault="00581773" w:rsidP="00E869D8">
                <w:pPr>
                  <w:pStyle w:val="TableNormal0"/>
                  <w:rPr>
                    <w:rStyle w:val="GeneralAviation"/>
                    <w:color w:val="auto"/>
                  </w:rPr>
                </w:pPr>
                <w:r w:rsidRPr="00814F84">
                  <w:rPr>
                    <w:rStyle w:val="GeneralAviation"/>
                    <w:color w:val="auto"/>
                  </w:rPr>
                  <w:t>Describe the information that shall be passed on to aircraft by an aerodrome controller.</w:t>
                </w:r>
              </w:p>
            </w:tc>
            <w:tc>
              <w:tcPr>
                <w:tcW w:w="283" w:type="dxa"/>
                <w:hideMark/>
              </w:tcPr>
              <w:p w14:paraId="29B2AED7" w14:textId="77777777" w:rsidR="00E869D8" w:rsidRPr="00814F84" w:rsidRDefault="00581773" w:rsidP="00E869D8">
                <w:pPr>
                  <w:pStyle w:val="TableNormal0"/>
                  <w:rPr>
                    <w:rStyle w:val="GeneralAviation"/>
                    <w:color w:val="auto"/>
                  </w:rPr>
                </w:pPr>
                <w:r w:rsidRPr="00814F84">
                  <w:rPr>
                    <w:rStyle w:val="GeneralAviation"/>
                    <w:color w:val="auto"/>
                  </w:rPr>
                  <w:t>2</w:t>
                </w:r>
              </w:p>
            </w:tc>
            <w:tc>
              <w:tcPr>
                <w:tcW w:w="3686" w:type="dxa"/>
                <w:hideMark/>
              </w:tcPr>
              <w:p w14:paraId="46EA312B" w14:textId="77777777" w:rsidR="00E869D8" w:rsidRPr="00814F84" w:rsidRDefault="00356D49" w:rsidP="005D66BA">
                <w:pPr>
                  <w:pStyle w:val="EssentialTraining"/>
                  <w:rPr>
                    <w:rStyle w:val="GeneralAviation"/>
                    <w:color w:val="auto"/>
                  </w:rPr>
                </w:pPr>
                <w:r w:rsidRPr="00814F84">
                  <w:rPr>
                    <w:rStyle w:val="GeneralAviation"/>
                    <w:color w:val="auto"/>
                  </w:rPr>
                  <w:t>Government of the Republic of Armenia Decision N 2054-L of December 7, 2023</w:t>
                </w:r>
              </w:p>
              <w:p w14:paraId="216D07E7"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6ED4F51E" w14:textId="77777777" w:rsidR="00E869D8" w:rsidRPr="00814F84" w:rsidRDefault="00581773" w:rsidP="00E869D8">
                <w:pPr>
                  <w:pStyle w:val="TableNormal0"/>
                  <w:rPr>
                    <w:rStyle w:val="GeneralAviation"/>
                    <w:color w:val="auto"/>
                  </w:rPr>
                </w:pPr>
                <w:r w:rsidRPr="00814F84">
                  <w:rPr>
                    <w:rStyle w:val="GeneralAviation"/>
                    <w:color w:val="auto"/>
                  </w:rPr>
                  <w:t>ADC</w:t>
                </w:r>
              </w:p>
            </w:tc>
          </w:tr>
          <w:tr w:rsidR="00090094" w14:paraId="5E645418" w14:textId="77777777" w:rsidTr="00090094">
            <w:trPr>
              <w:trHeight w:val="567"/>
            </w:trPr>
            <w:tc>
              <w:tcPr>
                <w:tcW w:w="1078" w:type="dxa"/>
                <w:hideMark/>
              </w:tcPr>
              <w:p w14:paraId="10CBA919"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022D48F" w14:textId="77777777" w:rsidR="00E869D8" w:rsidRPr="00814F84" w:rsidRDefault="00581773" w:rsidP="00E869D8">
                <w:pPr>
                  <w:pStyle w:val="TableNormal0"/>
                  <w:rPr>
                    <w:rStyle w:val="GeneralAviation"/>
                    <w:color w:val="auto"/>
                  </w:rPr>
                </w:pPr>
                <w:r w:rsidRPr="00814F84">
                  <w:rPr>
                    <w:rStyle w:val="GeneralAviation"/>
                    <w:color w:val="auto"/>
                  </w:rPr>
                  <w:t xml:space="preserve">1.2.2 </w:t>
                </w:r>
              </w:p>
            </w:tc>
            <w:tc>
              <w:tcPr>
                <w:tcW w:w="3331" w:type="dxa"/>
                <w:hideMark/>
              </w:tcPr>
              <w:p w14:paraId="03415FCC" w14:textId="77777777" w:rsidR="00E869D8" w:rsidRPr="00814F84" w:rsidRDefault="00581773" w:rsidP="00E869D8">
                <w:pPr>
                  <w:pStyle w:val="TableNormal0"/>
                  <w:rPr>
                    <w:rStyle w:val="GeneralAviation"/>
                    <w:color w:val="auto"/>
                  </w:rPr>
                </w:pPr>
                <w:r w:rsidRPr="00814F84">
                  <w:rPr>
                    <w:rStyle w:val="GeneralAviation"/>
                    <w:color w:val="auto"/>
                  </w:rPr>
                  <w:t>Provide FIS.</w:t>
                </w:r>
              </w:p>
            </w:tc>
            <w:tc>
              <w:tcPr>
                <w:tcW w:w="283" w:type="dxa"/>
                <w:hideMark/>
              </w:tcPr>
              <w:p w14:paraId="7E04D3AC" w14:textId="77777777" w:rsidR="00E869D8" w:rsidRPr="00814F84" w:rsidRDefault="00581773" w:rsidP="00E869D8">
                <w:pPr>
                  <w:pStyle w:val="TableNormal0"/>
                  <w:rPr>
                    <w:rStyle w:val="GeneralAviation"/>
                    <w:color w:val="auto"/>
                  </w:rPr>
                </w:pPr>
                <w:r w:rsidRPr="00814F84">
                  <w:rPr>
                    <w:rStyle w:val="GeneralAviation"/>
                    <w:color w:val="auto"/>
                  </w:rPr>
                  <w:t>4</w:t>
                </w:r>
              </w:p>
            </w:tc>
            <w:tc>
              <w:tcPr>
                <w:tcW w:w="3686" w:type="dxa"/>
                <w:hideMark/>
              </w:tcPr>
              <w:p w14:paraId="1A396107" w14:textId="77777777" w:rsidR="004455BE" w:rsidRPr="00814F84" w:rsidRDefault="00356D49" w:rsidP="004F2E40">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w:t>
                </w:r>
                <w:r w:rsidR="00C77DC1" w:rsidRPr="00814F84">
                  <w:rPr>
                    <w:rStyle w:val="GeneralAviation"/>
                    <w:color w:val="auto"/>
                  </w:rPr>
                  <w:t xml:space="preserve"> </w:t>
                </w:r>
                <w:r w:rsidRPr="00814F84">
                  <w:rPr>
                    <w:rStyle w:val="GeneralAviation"/>
                    <w:color w:val="auto"/>
                  </w:rPr>
                  <w:t>Government of the Republic of Armenia Decision N 2054-L of December 7, 2023</w:t>
                </w:r>
                <w:r w:rsidR="004F2E40" w:rsidRPr="00814F84">
                  <w:rPr>
                    <w:rStyle w:val="GeneralAviation"/>
                    <w:color w:val="auto"/>
                  </w:rPr>
                  <w:t>++</w:t>
                </w:r>
              </w:p>
              <w:p w14:paraId="264C178C"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national documents</w:t>
                </w:r>
              </w:p>
            </w:tc>
            <w:tc>
              <w:tcPr>
                <w:tcW w:w="708" w:type="dxa"/>
                <w:hideMark/>
              </w:tcPr>
              <w:p w14:paraId="50300CB5" w14:textId="77777777" w:rsidR="00E869D8" w:rsidRPr="00814F84" w:rsidRDefault="00581773" w:rsidP="00F4478C">
                <w:pPr>
                  <w:pStyle w:val="ItalicRed"/>
                  <w:rPr>
                    <w:color w:val="auto"/>
                  </w:rPr>
                </w:pPr>
                <w:r w:rsidRPr="00814F84">
                  <w:rPr>
                    <w:color w:val="auto"/>
                  </w:rPr>
                  <w:t>ALL</w:t>
                </w:r>
              </w:p>
            </w:tc>
          </w:tr>
          <w:tr w:rsidR="00090094" w14:paraId="43A2024E" w14:textId="77777777" w:rsidTr="00090094">
            <w:trPr>
              <w:trHeight w:val="567"/>
            </w:trPr>
            <w:tc>
              <w:tcPr>
                <w:tcW w:w="1078" w:type="dxa"/>
                <w:hideMark/>
              </w:tcPr>
              <w:p w14:paraId="49FAFC7A"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CB4B368" w14:textId="77777777" w:rsidR="00E869D8" w:rsidRPr="00814F84" w:rsidRDefault="00581773" w:rsidP="00E869D8">
                <w:pPr>
                  <w:pStyle w:val="TableNormal0"/>
                  <w:rPr>
                    <w:rStyle w:val="GeneralAviation"/>
                    <w:color w:val="auto"/>
                  </w:rPr>
                </w:pPr>
                <w:r w:rsidRPr="00814F84">
                  <w:rPr>
                    <w:rStyle w:val="GeneralAviation"/>
                    <w:color w:val="auto"/>
                  </w:rPr>
                  <w:t xml:space="preserve">1.2.3 </w:t>
                </w:r>
              </w:p>
            </w:tc>
            <w:tc>
              <w:tcPr>
                <w:tcW w:w="3331" w:type="dxa"/>
                <w:hideMark/>
              </w:tcPr>
              <w:p w14:paraId="7B536383" w14:textId="77777777" w:rsidR="00E869D8" w:rsidRPr="00814F84" w:rsidRDefault="00581773" w:rsidP="00E869D8">
                <w:pPr>
                  <w:pStyle w:val="TableNormal0"/>
                  <w:rPr>
                    <w:rStyle w:val="GeneralAviation"/>
                    <w:color w:val="auto"/>
                  </w:rPr>
                </w:pPr>
                <w:r w:rsidRPr="00814F84">
                  <w:rPr>
                    <w:rStyle w:val="GeneralAviation"/>
                    <w:color w:val="auto"/>
                  </w:rPr>
                  <w:t>Issue appropriate information.</w:t>
                </w:r>
              </w:p>
            </w:tc>
            <w:tc>
              <w:tcPr>
                <w:tcW w:w="283" w:type="dxa"/>
                <w:hideMark/>
              </w:tcPr>
              <w:p w14:paraId="491D8469" w14:textId="77777777" w:rsidR="00E869D8" w:rsidRPr="00814F84" w:rsidRDefault="00581773" w:rsidP="00E869D8">
                <w:pPr>
                  <w:pStyle w:val="TableNormal0"/>
                  <w:rPr>
                    <w:rStyle w:val="GeneralAviation"/>
                    <w:color w:val="auto"/>
                  </w:rPr>
                </w:pPr>
                <w:r w:rsidRPr="00814F84">
                  <w:rPr>
                    <w:rStyle w:val="GeneralAviation"/>
                    <w:color w:val="auto"/>
                  </w:rPr>
                  <w:t>3</w:t>
                </w:r>
              </w:p>
            </w:tc>
            <w:tc>
              <w:tcPr>
                <w:tcW w:w="3686" w:type="dxa"/>
                <w:hideMark/>
              </w:tcPr>
              <w:p w14:paraId="0C6D98AC" w14:textId="77777777" w:rsidR="00E869D8" w:rsidRPr="00814F84" w:rsidRDefault="00356D49" w:rsidP="004F2E40">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essential local traffic, traffic information</w:t>
                </w:r>
              </w:p>
            </w:tc>
            <w:tc>
              <w:tcPr>
                <w:tcW w:w="708" w:type="dxa"/>
                <w:hideMark/>
              </w:tcPr>
              <w:p w14:paraId="6386C0DE" w14:textId="77777777" w:rsidR="00E869D8" w:rsidRPr="00814F84" w:rsidRDefault="00581773" w:rsidP="00E869D8">
                <w:pPr>
                  <w:pStyle w:val="TableNormal0"/>
                  <w:rPr>
                    <w:rStyle w:val="GeneralAviation"/>
                    <w:color w:val="auto"/>
                  </w:rPr>
                </w:pPr>
                <w:r w:rsidRPr="00814F84">
                  <w:rPr>
                    <w:rStyle w:val="GeneralAviation"/>
                    <w:color w:val="auto"/>
                  </w:rPr>
                  <w:t>ADC</w:t>
                </w:r>
              </w:p>
            </w:tc>
          </w:tr>
          <w:tr w:rsidR="00090094" w14:paraId="44A4E1FA" w14:textId="77777777" w:rsidTr="00090094">
            <w:trPr>
              <w:trHeight w:val="567"/>
            </w:trPr>
            <w:tc>
              <w:tcPr>
                <w:tcW w:w="1078" w:type="dxa"/>
                <w:hideMark/>
              </w:tcPr>
              <w:p w14:paraId="393F3544"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8EB3DC1" w14:textId="77777777" w:rsidR="00E869D8" w:rsidRPr="00814F84" w:rsidRDefault="00581773" w:rsidP="00E869D8">
                <w:pPr>
                  <w:pStyle w:val="TableNormal0"/>
                  <w:rPr>
                    <w:rStyle w:val="GeneralAviation"/>
                    <w:color w:val="auto"/>
                  </w:rPr>
                </w:pPr>
                <w:r w:rsidRPr="00814F84">
                  <w:rPr>
                    <w:rStyle w:val="GeneralAviation"/>
                    <w:color w:val="auto"/>
                  </w:rPr>
                  <w:t xml:space="preserve">1.2.4 </w:t>
                </w:r>
              </w:p>
            </w:tc>
            <w:tc>
              <w:tcPr>
                <w:tcW w:w="3331" w:type="dxa"/>
                <w:hideMark/>
              </w:tcPr>
              <w:p w14:paraId="03ACFCF8" w14:textId="77777777" w:rsidR="00E869D8" w:rsidRPr="00814F84" w:rsidRDefault="00581773" w:rsidP="00E869D8">
                <w:pPr>
                  <w:pStyle w:val="TableNormal0"/>
                  <w:rPr>
                    <w:rStyle w:val="GeneralAviation"/>
                    <w:color w:val="auto"/>
                  </w:rPr>
                </w:pPr>
                <w:r w:rsidRPr="00814F84">
                  <w:rPr>
                    <w:rStyle w:val="GeneralAviation"/>
                    <w:color w:val="auto"/>
                  </w:rPr>
                  <w:t xml:space="preserve">Appreciate the use of ATIS in the provision of </w:t>
                </w:r>
                <w:r w:rsidR="004455BE" w:rsidRPr="00814F84">
                  <w:rPr>
                    <w:rStyle w:val="GeneralAviation"/>
                    <w:color w:val="auto"/>
                  </w:rPr>
                  <w:t>FIS</w:t>
                </w:r>
                <w:r w:rsidRPr="00814F84">
                  <w:rPr>
                    <w:rStyle w:val="GeneralAviation"/>
                    <w:color w:val="auto"/>
                  </w:rPr>
                  <w:t>.</w:t>
                </w:r>
              </w:p>
            </w:tc>
            <w:tc>
              <w:tcPr>
                <w:tcW w:w="283" w:type="dxa"/>
                <w:hideMark/>
              </w:tcPr>
              <w:p w14:paraId="1E716022" w14:textId="77777777" w:rsidR="00E869D8" w:rsidRPr="00814F84" w:rsidRDefault="00581773" w:rsidP="00E869D8">
                <w:pPr>
                  <w:pStyle w:val="TableNormal0"/>
                  <w:rPr>
                    <w:rStyle w:val="GeneralAviation"/>
                    <w:color w:val="auto"/>
                  </w:rPr>
                </w:pPr>
                <w:r w:rsidRPr="00814F84">
                  <w:rPr>
                    <w:rStyle w:val="GeneralAviation"/>
                    <w:color w:val="auto"/>
                  </w:rPr>
                  <w:t>3</w:t>
                </w:r>
              </w:p>
            </w:tc>
            <w:tc>
              <w:tcPr>
                <w:tcW w:w="3686" w:type="dxa"/>
                <w:hideMark/>
              </w:tcPr>
              <w:p w14:paraId="7E81A801" w14:textId="77777777" w:rsidR="00E869D8" w:rsidRPr="00814F84" w:rsidRDefault="00356D49" w:rsidP="00A0201F">
                <w:pPr>
                  <w:pStyle w:val="EssentialTraining"/>
                  <w:rPr>
                    <w:rStyle w:val="GeneralAviation"/>
                    <w:color w:val="auto"/>
                  </w:rPr>
                </w:pPr>
                <w:r w:rsidRPr="00814F84">
                  <w:rPr>
                    <w:rStyle w:val="GeneralAviation"/>
                    <w:color w:val="auto"/>
                  </w:rPr>
                  <w:t>Government of the Republic of Armenia Decision N 821-N of June 2, 2022</w:t>
                </w:r>
              </w:p>
            </w:tc>
            <w:tc>
              <w:tcPr>
                <w:tcW w:w="708" w:type="dxa"/>
                <w:hideMark/>
              </w:tcPr>
              <w:p w14:paraId="4F171C48" w14:textId="77777777" w:rsidR="00E869D8" w:rsidRPr="00814F84" w:rsidRDefault="00581773" w:rsidP="00102CA2">
                <w:pPr>
                  <w:pStyle w:val="ItalicRed"/>
                  <w:rPr>
                    <w:color w:val="auto"/>
                  </w:rPr>
                </w:pPr>
                <w:r w:rsidRPr="00814F84">
                  <w:rPr>
                    <w:color w:val="auto"/>
                  </w:rPr>
                  <w:t>ALL</w:t>
                </w:r>
              </w:p>
            </w:tc>
          </w:tr>
          <w:tr w:rsidR="00090094" w14:paraId="750F64D8" w14:textId="77777777" w:rsidTr="00090094">
            <w:trPr>
              <w:trHeight w:val="21"/>
            </w:trPr>
            <w:tc>
              <w:tcPr>
                <w:tcW w:w="9086" w:type="dxa"/>
                <w:gridSpan w:val="5"/>
                <w:hideMark/>
              </w:tcPr>
              <w:p w14:paraId="047E1C46" w14:textId="77777777" w:rsidR="00E869D8" w:rsidRPr="00814F84" w:rsidRDefault="00581773" w:rsidP="00E869D8">
                <w:pPr>
                  <w:pStyle w:val="TableHead"/>
                  <w:rPr>
                    <w:rStyle w:val="GeneralAviation"/>
                    <w:color w:val="auto"/>
                  </w:rPr>
                </w:pPr>
                <w:r w:rsidRPr="00814F84">
                  <w:rPr>
                    <w:rStyle w:val="GeneralAviation"/>
                    <w:color w:val="auto"/>
                  </w:rPr>
                  <w:t>Subtopic ATM 1.3 — Alerting service (ALRS)</w:t>
                </w:r>
              </w:p>
            </w:tc>
          </w:tr>
          <w:tr w:rsidR="00090094" w14:paraId="6FC9D2FE" w14:textId="77777777" w:rsidTr="00090094">
            <w:trPr>
              <w:trHeight w:val="567"/>
            </w:trPr>
            <w:tc>
              <w:tcPr>
                <w:tcW w:w="1078" w:type="dxa"/>
                <w:hideMark/>
              </w:tcPr>
              <w:p w14:paraId="6A9CB43E"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8BB9F71" w14:textId="77777777" w:rsidR="00E869D8" w:rsidRPr="00814F84" w:rsidRDefault="00581773" w:rsidP="00E869D8">
                <w:pPr>
                  <w:pStyle w:val="TableNormal0"/>
                  <w:rPr>
                    <w:rStyle w:val="GeneralAviation"/>
                    <w:color w:val="auto"/>
                  </w:rPr>
                </w:pPr>
                <w:r w:rsidRPr="00814F84">
                  <w:rPr>
                    <w:rStyle w:val="GeneralAviation"/>
                    <w:color w:val="auto"/>
                  </w:rPr>
                  <w:t xml:space="preserve">1.3.1 </w:t>
                </w:r>
              </w:p>
            </w:tc>
            <w:tc>
              <w:tcPr>
                <w:tcW w:w="3331" w:type="dxa"/>
                <w:hideMark/>
              </w:tcPr>
              <w:p w14:paraId="70E0819F" w14:textId="77777777" w:rsidR="00E869D8" w:rsidRPr="00814F84" w:rsidRDefault="00581773" w:rsidP="00E869D8">
                <w:pPr>
                  <w:pStyle w:val="TableNormal0"/>
                  <w:rPr>
                    <w:rStyle w:val="GeneralAviation"/>
                    <w:color w:val="auto"/>
                  </w:rPr>
                </w:pPr>
                <w:r w:rsidRPr="00814F84">
                  <w:rPr>
                    <w:rStyle w:val="GeneralAviation"/>
                    <w:color w:val="auto"/>
                  </w:rPr>
                  <w:t>Provide ALRS.</w:t>
                </w:r>
              </w:p>
            </w:tc>
            <w:tc>
              <w:tcPr>
                <w:tcW w:w="283" w:type="dxa"/>
                <w:hideMark/>
              </w:tcPr>
              <w:p w14:paraId="6FD9AD37" w14:textId="77777777" w:rsidR="00E869D8" w:rsidRPr="00814F84" w:rsidRDefault="00581773" w:rsidP="00E869D8">
                <w:pPr>
                  <w:pStyle w:val="TableNormal0"/>
                  <w:rPr>
                    <w:rStyle w:val="GeneralAviation"/>
                    <w:color w:val="auto"/>
                  </w:rPr>
                </w:pPr>
                <w:r w:rsidRPr="00814F84">
                  <w:rPr>
                    <w:rStyle w:val="GeneralAviation"/>
                    <w:color w:val="auto"/>
                  </w:rPr>
                  <w:t>4</w:t>
                </w:r>
              </w:p>
            </w:tc>
            <w:tc>
              <w:tcPr>
                <w:tcW w:w="3686" w:type="dxa"/>
                <w:hideMark/>
              </w:tcPr>
              <w:p w14:paraId="0CD70BF2" w14:textId="77777777" w:rsidR="00E869D8" w:rsidRPr="00814F84" w:rsidRDefault="00356D49" w:rsidP="004F2E40">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r w:rsidRPr="00814F84">
                  <w:rPr>
                    <w:rStyle w:val="GeneralAviation"/>
                    <w:color w:val="auto"/>
                  </w:rPr>
                  <w:lastRenderedPageBreak/>
                  <w:t>Government of the Republic of Armenia Decision N 821-N of June 2, 2022</w:t>
                </w:r>
              </w:p>
              <w:p w14:paraId="30F20B39"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national documents</w:t>
                </w:r>
              </w:p>
            </w:tc>
            <w:tc>
              <w:tcPr>
                <w:tcW w:w="708" w:type="dxa"/>
                <w:hideMark/>
              </w:tcPr>
              <w:p w14:paraId="50A5480C" w14:textId="77777777" w:rsidR="00E869D8" w:rsidRPr="00814F84" w:rsidRDefault="00581773" w:rsidP="00E869D8">
                <w:pPr>
                  <w:pStyle w:val="TableNormal0"/>
                  <w:rPr>
                    <w:rStyle w:val="GeneralAviation"/>
                    <w:color w:val="auto"/>
                  </w:rPr>
                </w:pPr>
                <w:r w:rsidRPr="00814F84">
                  <w:rPr>
                    <w:rStyle w:val="GeneralAviation"/>
                    <w:color w:val="auto"/>
                  </w:rPr>
                  <w:lastRenderedPageBreak/>
                  <w:t>ALL</w:t>
                </w:r>
              </w:p>
            </w:tc>
          </w:tr>
          <w:tr w:rsidR="00090094" w14:paraId="64AA5CE4" w14:textId="77777777" w:rsidTr="00090094">
            <w:trPr>
              <w:trHeight w:val="567"/>
            </w:trPr>
            <w:tc>
              <w:tcPr>
                <w:tcW w:w="1078" w:type="dxa"/>
                <w:hideMark/>
              </w:tcPr>
              <w:p w14:paraId="2CB043ED"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12A9313" w14:textId="77777777" w:rsidR="00E869D8" w:rsidRPr="00814F84" w:rsidRDefault="00581773" w:rsidP="00E869D8">
                <w:pPr>
                  <w:pStyle w:val="TableNormal0"/>
                  <w:rPr>
                    <w:rStyle w:val="GeneralAviation"/>
                    <w:color w:val="auto"/>
                  </w:rPr>
                </w:pPr>
                <w:r w:rsidRPr="00814F84">
                  <w:rPr>
                    <w:rStyle w:val="GeneralAviation"/>
                    <w:color w:val="auto"/>
                  </w:rPr>
                  <w:t xml:space="preserve">1.3.2 </w:t>
                </w:r>
              </w:p>
            </w:tc>
            <w:tc>
              <w:tcPr>
                <w:tcW w:w="3331" w:type="dxa"/>
                <w:hideMark/>
              </w:tcPr>
              <w:p w14:paraId="5958E750" w14:textId="77777777" w:rsidR="00E869D8" w:rsidRPr="00814F84" w:rsidRDefault="00581773" w:rsidP="00E869D8">
                <w:pPr>
                  <w:pStyle w:val="TableNormal0"/>
                  <w:rPr>
                    <w:rStyle w:val="GeneralAviation"/>
                    <w:color w:val="auto"/>
                  </w:rPr>
                </w:pPr>
                <w:r w:rsidRPr="00814F84">
                  <w:rPr>
                    <w:rStyle w:val="GeneralAviation"/>
                    <w:color w:val="auto"/>
                  </w:rPr>
                  <w:t>Respond to distress and urgency messages and signals.</w:t>
                </w:r>
              </w:p>
            </w:tc>
            <w:tc>
              <w:tcPr>
                <w:tcW w:w="283" w:type="dxa"/>
                <w:hideMark/>
              </w:tcPr>
              <w:p w14:paraId="42AED6BC" w14:textId="77777777" w:rsidR="00E869D8" w:rsidRPr="00814F84" w:rsidRDefault="00581773" w:rsidP="00E869D8">
                <w:pPr>
                  <w:pStyle w:val="TableNormal0"/>
                  <w:rPr>
                    <w:rStyle w:val="GeneralAviation"/>
                    <w:color w:val="auto"/>
                  </w:rPr>
                </w:pPr>
                <w:r w:rsidRPr="00814F84">
                  <w:rPr>
                    <w:rStyle w:val="GeneralAviation"/>
                    <w:color w:val="auto"/>
                  </w:rPr>
                  <w:t>3</w:t>
                </w:r>
              </w:p>
            </w:tc>
            <w:tc>
              <w:tcPr>
                <w:tcW w:w="3686" w:type="dxa"/>
                <w:hideMark/>
              </w:tcPr>
              <w:p w14:paraId="4870B41A" w14:textId="77777777" w:rsidR="00E869D8" w:rsidRPr="00814F84" w:rsidRDefault="00356D49" w:rsidP="004F2E40">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 xml:space="preserve">, </w:t>
                </w:r>
                <w:r w:rsidR="00581773" w:rsidRPr="00814F84">
                  <w:rPr>
                    <w:rStyle w:val="GeneralAviation"/>
                    <w:color w:val="auto"/>
                  </w:rPr>
                  <w:br/>
                  <w:t>ICAO Annex 10</w:t>
                </w:r>
              </w:p>
              <w:p w14:paraId="26BA2010"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EUROCONTROL Guidelines for Controller Training in the Handling of Unusual/Emergency Situations</w:t>
                </w:r>
                <w:r w:rsidR="004455BE" w:rsidRPr="00814F84">
                  <w:rPr>
                    <w:rStyle w:val="GeneralAviation"/>
                    <w:i/>
                    <w:iCs/>
                    <w:color w:val="auto"/>
                  </w:rPr>
                  <w:t xml:space="preserve">, ICAO Doc 4444, national documents </w:t>
                </w:r>
              </w:p>
            </w:tc>
            <w:tc>
              <w:tcPr>
                <w:tcW w:w="708" w:type="dxa"/>
                <w:hideMark/>
              </w:tcPr>
              <w:p w14:paraId="4D6CDEC0" w14:textId="77777777" w:rsidR="00E869D8" w:rsidRPr="00814F84" w:rsidRDefault="00581773" w:rsidP="00E869D8">
                <w:pPr>
                  <w:pStyle w:val="TableNormal0"/>
                  <w:rPr>
                    <w:rStyle w:val="GeneralAviation"/>
                    <w:color w:val="auto"/>
                  </w:rPr>
                </w:pPr>
                <w:r w:rsidRPr="00814F84">
                  <w:rPr>
                    <w:rStyle w:val="GeneralAviation"/>
                    <w:color w:val="auto"/>
                  </w:rPr>
                  <w:t>ALL</w:t>
                </w:r>
              </w:p>
            </w:tc>
          </w:tr>
          <w:tr w:rsidR="00090094" w14:paraId="6B194F6D" w14:textId="77777777" w:rsidTr="00090094">
            <w:trPr>
              <w:trHeight w:val="21"/>
            </w:trPr>
            <w:tc>
              <w:tcPr>
                <w:tcW w:w="9086" w:type="dxa"/>
                <w:gridSpan w:val="5"/>
                <w:hideMark/>
              </w:tcPr>
              <w:p w14:paraId="76BA7B4E" w14:textId="77777777" w:rsidR="00E869D8" w:rsidRPr="00814F84" w:rsidRDefault="00581773" w:rsidP="00E869D8">
                <w:pPr>
                  <w:pStyle w:val="TableHead"/>
                  <w:rPr>
                    <w:rStyle w:val="GeneralAviation"/>
                    <w:color w:val="auto"/>
                  </w:rPr>
                </w:pPr>
                <w:r w:rsidRPr="00814F84">
                  <w:rPr>
                    <w:rStyle w:val="GeneralAviation"/>
                    <w:color w:val="auto"/>
                  </w:rPr>
                  <w:t>Subtopic ATM 1.4 — ATS system capacity and air traffic flow management</w:t>
                </w:r>
                <w:r w:rsidR="004455BE" w:rsidRPr="00814F84">
                  <w:rPr>
                    <w:rStyle w:val="GeneralAviation"/>
                    <w:color w:val="auto"/>
                  </w:rPr>
                  <w:t xml:space="preserve"> (ATFM)</w:t>
                </w:r>
              </w:p>
            </w:tc>
          </w:tr>
          <w:tr w:rsidR="00090094" w14:paraId="14BCA22B" w14:textId="77777777" w:rsidTr="00090094">
            <w:trPr>
              <w:trHeight w:val="567"/>
            </w:trPr>
            <w:tc>
              <w:tcPr>
                <w:tcW w:w="1078" w:type="dxa"/>
                <w:hideMark/>
              </w:tcPr>
              <w:p w14:paraId="4508FE9C"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51C83D0" w14:textId="77777777" w:rsidR="00E869D8" w:rsidRPr="00814F84" w:rsidRDefault="00581773" w:rsidP="00E869D8">
                <w:pPr>
                  <w:pStyle w:val="TableNormal0"/>
                  <w:rPr>
                    <w:rStyle w:val="GeneralAviation"/>
                    <w:color w:val="auto"/>
                  </w:rPr>
                </w:pPr>
                <w:r w:rsidRPr="00814F84">
                  <w:rPr>
                    <w:rStyle w:val="GeneralAviation"/>
                    <w:color w:val="auto"/>
                  </w:rPr>
                  <w:t xml:space="preserve">1.4.1 </w:t>
                </w:r>
              </w:p>
            </w:tc>
            <w:tc>
              <w:tcPr>
                <w:tcW w:w="3331" w:type="dxa"/>
                <w:hideMark/>
              </w:tcPr>
              <w:p w14:paraId="31F96D93" w14:textId="77777777" w:rsidR="00E869D8" w:rsidRPr="00814F84" w:rsidRDefault="00581773" w:rsidP="00E869D8">
                <w:pPr>
                  <w:pStyle w:val="TableNormal0"/>
                  <w:rPr>
                    <w:rStyle w:val="GeneralAviation"/>
                    <w:color w:val="auto"/>
                  </w:rPr>
                </w:pPr>
                <w:r w:rsidRPr="00814F84">
                  <w:rPr>
                    <w:rStyle w:val="GeneralAviation"/>
                    <w:color w:val="auto"/>
                  </w:rPr>
                  <w:t xml:space="preserve">Appreciate the impact of </w:t>
                </w:r>
                <w:r w:rsidR="004455BE" w:rsidRPr="00814F84">
                  <w:rPr>
                    <w:rStyle w:val="GeneralAviation"/>
                    <w:color w:val="auto"/>
                  </w:rPr>
                  <w:t xml:space="preserve">the </w:t>
                </w:r>
                <w:r w:rsidRPr="00814F84">
                  <w:rPr>
                    <w:rStyle w:val="GeneralAviation"/>
                    <w:color w:val="auto"/>
                  </w:rPr>
                  <w:t>ATS system capacity and air traffic flow management on the controller.</w:t>
                </w:r>
              </w:p>
            </w:tc>
            <w:tc>
              <w:tcPr>
                <w:tcW w:w="283" w:type="dxa"/>
                <w:hideMark/>
              </w:tcPr>
              <w:p w14:paraId="48ED5DEB" w14:textId="77777777" w:rsidR="00E869D8" w:rsidRPr="00814F84" w:rsidRDefault="00581773" w:rsidP="00E869D8">
                <w:pPr>
                  <w:pStyle w:val="TableNormal0"/>
                  <w:rPr>
                    <w:rStyle w:val="GeneralAviation"/>
                    <w:color w:val="auto"/>
                  </w:rPr>
                </w:pPr>
                <w:r w:rsidRPr="00814F84">
                  <w:rPr>
                    <w:rStyle w:val="GeneralAviation"/>
                    <w:color w:val="auto"/>
                  </w:rPr>
                  <w:t>3</w:t>
                </w:r>
              </w:p>
            </w:tc>
            <w:tc>
              <w:tcPr>
                <w:tcW w:w="3686" w:type="dxa"/>
                <w:hideMark/>
              </w:tcPr>
              <w:p w14:paraId="5538DF14"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EUROCONTROL ATFCM Users Manual, slot management, slot allocation procedures, local implementation of ATFCM principles, etc.</w:t>
                </w:r>
              </w:p>
            </w:tc>
            <w:tc>
              <w:tcPr>
                <w:tcW w:w="708" w:type="dxa"/>
                <w:hideMark/>
              </w:tcPr>
              <w:p w14:paraId="01D2F2E3" w14:textId="77777777" w:rsidR="00E869D8" w:rsidRPr="00814F84" w:rsidRDefault="00581773" w:rsidP="00E869D8">
                <w:pPr>
                  <w:pStyle w:val="TableNormal0"/>
                  <w:rPr>
                    <w:rStyle w:val="GeneralAviation"/>
                    <w:color w:val="auto"/>
                  </w:rPr>
                </w:pPr>
                <w:r w:rsidRPr="00814F84">
                  <w:rPr>
                    <w:rStyle w:val="GeneralAviation"/>
                    <w:color w:val="auto"/>
                  </w:rPr>
                  <w:t>A</w:t>
                </w:r>
                <w:r w:rsidR="00C77DC1" w:rsidRPr="00814F84">
                  <w:rPr>
                    <w:rStyle w:val="GeneralAviation"/>
                    <w:color w:val="auto"/>
                  </w:rPr>
                  <w:t>D</w:t>
                </w:r>
                <w:r w:rsidRPr="00814F84">
                  <w:rPr>
                    <w:rStyle w:val="GeneralAviation"/>
                    <w:color w:val="auto"/>
                  </w:rPr>
                  <w:t>C</w:t>
                </w:r>
              </w:p>
            </w:tc>
          </w:tr>
          <w:tr w:rsidR="00090094" w14:paraId="76FA821C" w14:textId="77777777" w:rsidTr="00090094">
            <w:trPr>
              <w:trHeight w:val="567"/>
            </w:trPr>
            <w:tc>
              <w:tcPr>
                <w:tcW w:w="1078" w:type="dxa"/>
                <w:hideMark/>
              </w:tcPr>
              <w:p w14:paraId="23A60BD7"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420F4C6" w14:textId="77777777" w:rsidR="00E869D8" w:rsidRPr="00814F84" w:rsidRDefault="00581773" w:rsidP="00E869D8">
                <w:pPr>
                  <w:pStyle w:val="TableNormal0"/>
                  <w:rPr>
                    <w:rStyle w:val="GeneralAviation"/>
                    <w:color w:val="auto"/>
                  </w:rPr>
                </w:pPr>
                <w:r w:rsidRPr="00814F84">
                  <w:rPr>
                    <w:rStyle w:val="GeneralAviation"/>
                    <w:color w:val="auto"/>
                  </w:rPr>
                  <w:t xml:space="preserve">1.4.2 </w:t>
                </w:r>
              </w:p>
            </w:tc>
            <w:tc>
              <w:tcPr>
                <w:tcW w:w="3331" w:type="dxa"/>
                <w:hideMark/>
              </w:tcPr>
              <w:p w14:paraId="6F5B1636" w14:textId="77777777" w:rsidR="00E869D8" w:rsidRPr="00814F84" w:rsidRDefault="00581773" w:rsidP="00E869D8">
                <w:pPr>
                  <w:pStyle w:val="TableNormal0"/>
                  <w:rPr>
                    <w:rStyle w:val="GeneralAviation"/>
                    <w:color w:val="auto"/>
                  </w:rPr>
                </w:pPr>
                <w:r w:rsidRPr="00814F84">
                  <w:rPr>
                    <w:rStyle w:val="GeneralAviation"/>
                    <w:color w:val="auto"/>
                  </w:rPr>
                  <w:t>Organise traffic to take account of flow management.</w:t>
                </w:r>
              </w:p>
            </w:tc>
            <w:tc>
              <w:tcPr>
                <w:tcW w:w="283" w:type="dxa"/>
                <w:hideMark/>
              </w:tcPr>
              <w:p w14:paraId="146FFDFF" w14:textId="77777777" w:rsidR="00E869D8" w:rsidRPr="00814F84" w:rsidRDefault="00581773" w:rsidP="00E869D8">
                <w:pPr>
                  <w:pStyle w:val="TableNormal0"/>
                  <w:rPr>
                    <w:rStyle w:val="GeneralAviation"/>
                    <w:color w:val="auto"/>
                  </w:rPr>
                </w:pPr>
                <w:r w:rsidRPr="00814F84">
                  <w:rPr>
                    <w:rStyle w:val="GeneralAviation"/>
                    <w:color w:val="auto"/>
                  </w:rPr>
                  <w:t>4</w:t>
                </w:r>
              </w:p>
            </w:tc>
            <w:tc>
              <w:tcPr>
                <w:tcW w:w="3686" w:type="dxa"/>
                <w:hideMark/>
              </w:tcPr>
              <w:p w14:paraId="276FD42A"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departure sequence</w:t>
                </w:r>
              </w:p>
            </w:tc>
            <w:tc>
              <w:tcPr>
                <w:tcW w:w="708" w:type="dxa"/>
                <w:hideMark/>
              </w:tcPr>
              <w:p w14:paraId="082B0F66" w14:textId="77777777" w:rsidR="00E869D8" w:rsidRPr="00814F84" w:rsidRDefault="00581773" w:rsidP="00E869D8">
                <w:pPr>
                  <w:pStyle w:val="TableNormal0"/>
                  <w:rPr>
                    <w:rStyle w:val="GeneralAviation"/>
                    <w:color w:val="auto"/>
                  </w:rPr>
                </w:pPr>
                <w:r w:rsidRPr="00814F84">
                  <w:rPr>
                    <w:rStyle w:val="GeneralAviation"/>
                    <w:color w:val="auto"/>
                  </w:rPr>
                  <w:t>A</w:t>
                </w:r>
                <w:r w:rsidR="00C77DC1" w:rsidRPr="00814F84">
                  <w:rPr>
                    <w:rStyle w:val="GeneralAviation"/>
                    <w:color w:val="auto"/>
                  </w:rPr>
                  <w:t>D</w:t>
                </w:r>
                <w:r w:rsidRPr="00814F84">
                  <w:rPr>
                    <w:rStyle w:val="GeneralAviation"/>
                    <w:color w:val="auto"/>
                  </w:rPr>
                  <w:t>C</w:t>
                </w:r>
              </w:p>
            </w:tc>
          </w:tr>
          <w:tr w:rsidR="00090094" w14:paraId="38E25661" w14:textId="77777777" w:rsidTr="00090094">
            <w:trPr>
              <w:trHeight w:val="567"/>
            </w:trPr>
            <w:tc>
              <w:tcPr>
                <w:tcW w:w="1078" w:type="dxa"/>
                <w:hideMark/>
              </w:tcPr>
              <w:p w14:paraId="035E6602" w14:textId="77777777" w:rsidR="00E869D8" w:rsidRPr="00814F84" w:rsidRDefault="00581773" w:rsidP="00E869D8">
                <w:pPr>
                  <w:pStyle w:val="TableNormal0"/>
                  <w:rPr>
                    <w:rStyle w:val="GeneralAviation"/>
                    <w:color w:val="auto"/>
                  </w:rPr>
                </w:pPr>
                <w:r w:rsidRPr="00814F84">
                  <w:rPr>
                    <w:rStyle w:val="GeneralAviation"/>
                    <w:color w:val="auto"/>
                  </w:rPr>
                  <w:t>ADC</w:t>
                </w:r>
                <w:r w:rsidRPr="00814F84">
                  <w:rPr>
                    <w:rStyle w:val="GeneralAviation"/>
                    <w:color w:val="auto"/>
                  </w:rPr>
                  <w:br/>
                  <w:t>ATM</w:t>
                </w:r>
              </w:p>
              <w:p w14:paraId="577C1BB0" w14:textId="77777777" w:rsidR="00E869D8" w:rsidRPr="00814F84" w:rsidRDefault="00581773" w:rsidP="00E869D8">
                <w:pPr>
                  <w:pStyle w:val="TableNormal0"/>
                  <w:rPr>
                    <w:rStyle w:val="GeneralAviation"/>
                    <w:color w:val="auto"/>
                  </w:rPr>
                </w:pPr>
                <w:r w:rsidRPr="00814F84">
                  <w:rPr>
                    <w:rStyle w:val="GeneralAviation"/>
                    <w:color w:val="auto"/>
                  </w:rPr>
                  <w:t xml:space="preserve">1.4.3 </w:t>
                </w:r>
              </w:p>
            </w:tc>
            <w:tc>
              <w:tcPr>
                <w:tcW w:w="3331" w:type="dxa"/>
                <w:hideMark/>
              </w:tcPr>
              <w:p w14:paraId="4F3F1B49" w14:textId="77777777" w:rsidR="00E869D8" w:rsidRPr="00814F84" w:rsidRDefault="00581773" w:rsidP="00E869D8">
                <w:pPr>
                  <w:pStyle w:val="TableNormal0"/>
                  <w:rPr>
                    <w:rStyle w:val="GeneralAviation"/>
                    <w:color w:val="auto"/>
                  </w:rPr>
                </w:pPr>
                <w:r w:rsidRPr="00814F84">
                  <w:rPr>
                    <w:rStyle w:val="GeneralAviation"/>
                    <w:color w:val="auto"/>
                  </w:rPr>
                  <w:t xml:space="preserve">Inform the appropriate </w:t>
                </w:r>
                <w:r w:rsidR="004455BE" w:rsidRPr="00814F84">
                  <w:rPr>
                    <w:rStyle w:val="GeneralAviation"/>
                    <w:color w:val="auto"/>
                  </w:rPr>
                  <w:t>local ATFM unit</w:t>
                </w:r>
                <w:r w:rsidRPr="00814F84">
                  <w:rPr>
                    <w:rStyle w:val="GeneralAviation"/>
                    <w:color w:val="auto"/>
                  </w:rPr>
                  <w:t xml:space="preserve"> of local factors affecting </w:t>
                </w:r>
                <w:r w:rsidR="004455BE" w:rsidRPr="00814F84">
                  <w:rPr>
                    <w:rStyle w:val="GeneralAviation"/>
                    <w:color w:val="auto"/>
                  </w:rPr>
                  <w:t xml:space="preserve">the </w:t>
                </w:r>
                <w:r w:rsidRPr="00814F84">
                  <w:rPr>
                    <w:rStyle w:val="GeneralAviation"/>
                    <w:color w:val="auto"/>
                  </w:rPr>
                  <w:t>ATS system capacity and air traffic flow management.</w:t>
                </w:r>
              </w:p>
            </w:tc>
            <w:tc>
              <w:tcPr>
                <w:tcW w:w="283" w:type="dxa"/>
                <w:hideMark/>
              </w:tcPr>
              <w:p w14:paraId="43068C05" w14:textId="77777777" w:rsidR="00E869D8" w:rsidRPr="00814F84" w:rsidRDefault="00581773" w:rsidP="00E869D8">
                <w:pPr>
                  <w:pStyle w:val="TableNormal0"/>
                  <w:rPr>
                    <w:rStyle w:val="GeneralAviation"/>
                    <w:color w:val="auto"/>
                  </w:rPr>
                </w:pPr>
                <w:r w:rsidRPr="00814F84">
                  <w:rPr>
                    <w:rStyle w:val="GeneralAviation"/>
                    <w:color w:val="auto"/>
                  </w:rPr>
                  <w:t>3</w:t>
                </w:r>
              </w:p>
            </w:tc>
            <w:tc>
              <w:tcPr>
                <w:tcW w:w="3686" w:type="dxa"/>
                <w:hideMark/>
              </w:tcPr>
              <w:p w14:paraId="6D36871C" w14:textId="77777777" w:rsidR="00E869D8" w:rsidRPr="00814F84" w:rsidRDefault="00581773" w:rsidP="00E869D8">
                <w:pPr>
                  <w:pStyle w:val="TableNormal0"/>
                  <w:rPr>
                    <w:rStyle w:val="GeneralAviation"/>
                    <w:i/>
                    <w:iCs/>
                    <w:color w:val="auto"/>
                  </w:rPr>
                </w:pPr>
                <w:r w:rsidRPr="00814F84">
                  <w:rPr>
                    <w:rStyle w:val="GeneralAviation"/>
                    <w:i/>
                    <w:iCs/>
                    <w:color w:val="auto"/>
                  </w:rPr>
                  <w:t>Optional content: abnormal situations, decrease in sector capacity, limitations on systems and equipment, changes in workload/capacity, unusual meteorological conditions, relevant information: reported ground-based incidents, forest fire, smoke, oil pollution</w:t>
                </w:r>
              </w:p>
            </w:tc>
            <w:tc>
              <w:tcPr>
                <w:tcW w:w="708" w:type="dxa"/>
                <w:hideMark/>
              </w:tcPr>
              <w:p w14:paraId="5FEA4192" w14:textId="77777777" w:rsidR="00E869D8" w:rsidRPr="00814F84" w:rsidRDefault="00581773" w:rsidP="00E869D8">
                <w:pPr>
                  <w:pStyle w:val="TableNormal0"/>
                  <w:rPr>
                    <w:rStyle w:val="GeneralAviation"/>
                    <w:color w:val="auto"/>
                  </w:rPr>
                </w:pPr>
                <w:r w:rsidRPr="00814F84">
                  <w:rPr>
                    <w:rStyle w:val="GeneralAviation"/>
                    <w:color w:val="auto"/>
                  </w:rPr>
                  <w:t>A</w:t>
                </w:r>
                <w:r w:rsidR="00C77DC1" w:rsidRPr="00814F84">
                  <w:rPr>
                    <w:rStyle w:val="GeneralAviation"/>
                    <w:color w:val="auto"/>
                  </w:rPr>
                  <w:t>D</w:t>
                </w:r>
                <w:r w:rsidRPr="00814F84">
                  <w:rPr>
                    <w:rStyle w:val="GeneralAviation"/>
                    <w:color w:val="auto"/>
                  </w:rPr>
                  <w:t>C</w:t>
                </w:r>
              </w:p>
            </w:tc>
          </w:tr>
          <w:tr w:rsidR="00090094" w14:paraId="72CB63B8" w14:textId="77777777" w:rsidTr="00090094">
            <w:trPr>
              <w:trHeight w:val="21"/>
            </w:trPr>
            <w:tc>
              <w:tcPr>
                <w:tcW w:w="9086" w:type="dxa"/>
                <w:gridSpan w:val="5"/>
              </w:tcPr>
              <w:p w14:paraId="5E18A6FF" w14:textId="77777777" w:rsidR="00DF0480" w:rsidRPr="00F26833" w:rsidRDefault="00581773" w:rsidP="00947CA7">
                <w:pPr>
                  <w:pStyle w:val="TableCentered"/>
                  <w:rPr>
                    <w:rStyle w:val="GeneralAviation"/>
                  </w:rPr>
                </w:pPr>
                <w:r w:rsidRPr="00F26833">
                  <w:t>TOPIC ATM 2 — COMMUNICATION</w:t>
                </w:r>
              </w:p>
            </w:tc>
          </w:tr>
          <w:tr w:rsidR="00090094" w14:paraId="2288C103" w14:textId="77777777" w:rsidTr="00090094">
            <w:trPr>
              <w:trHeight w:val="21"/>
            </w:trPr>
            <w:tc>
              <w:tcPr>
                <w:tcW w:w="9086" w:type="dxa"/>
                <w:gridSpan w:val="5"/>
                <w:hideMark/>
              </w:tcPr>
              <w:p w14:paraId="7FBD76F0" w14:textId="77777777" w:rsidR="00DF0480" w:rsidRPr="00814F84" w:rsidRDefault="00581773" w:rsidP="00947CA7">
                <w:pPr>
                  <w:pStyle w:val="TableHead"/>
                  <w:rPr>
                    <w:rStyle w:val="GeneralAviation"/>
                    <w:color w:val="auto"/>
                  </w:rPr>
                </w:pPr>
                <w:r w:rsidRPr="00814F84">
                  <w:rPr>
                    <w:rStyle w:val="GeneralAviation"/>
                    <w:color w:val="auto"/>
                  </w:rPr>
                  <w:t>Subtopic ATM 2.1 — Effective communication</w:t>
                </w:r>
              </w:p>
            </w:tc>
          </w:tr>
          <w:tr w:rsidR="00090094" w14:paraId="69FE8E9E" w14:textId="77777777" w:rsidTr="00090094">
            <w:trPr>
              <w:trHeight w:val="567"/>
            </w:trPr>
            <w:tc>
              <w:tcPr>
                <w:tcW w:w="1078" w:type="dxa"/>
              </w:tcPr>
              <w:p w14:paraId="73615240" w14:textId="77777777" w:rsidR="00DF0480" w:rsidRPr="00814F84" w:rsidRDefault="00581773" w:rsidP="00DF0480">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79D49FF" w14:textId="77777777" w:rsidR="00DF0480" w:rsidRPr="00814F84" w:rsidRDefault="00581773" w:rsidP="00DF0480">
                <w:pPr>
                  <w:pStyle w:val="TableNormal0"/>
                  <w:rPr>
                    <w:rStyle w:val="GeneralAviation"/>
                    <w:color w:val="auto"/>
                  </w:rPr>
                </w:pPr>
                <w:r w:rsidRPr="00814F84">
                  <w:rPr>
                    <w:rStyle w:val="GeneralAviation"/>
                    <w:color w:val="auto"/>
                  </w:rPr>
                  <w:t>2.1.1</w:t>
                </w:r>
              </w:p>
            </w:tc>
            <w:tc>
              <w:tcPr>
                <w:tcW w:w="3331" w:type="dxa"/>
              </w:tcPr>
              <w:p w14:paraId="682CB970" w14:textId="77777777" w:rsidR="00DF0480" w:rsidRPr="00814F84" w:rsidRDefault="00581773" w:rsidP="00947CA7">
                <w:pPr>
                  <w:pStyle w:val="TableNormal0"/>
                  <w:rPr>
                    <w:rStyle w:val="GeneralAviation"/>
                    <w:color w:val="auto"/>
                  </w:rPr>
                </w:pPr>
                <w:r w:rsidRPr="00814F84">
                  <w:rPr>
                    <w:rStyle w:val="GeneralAviation"/>
                    <w:color w:val="auto"/>
                  </w:rPr>
                  <w:t>List the communication means between controllers.</w:t>
                </w:r>
              </w:p>
            </w:tc>
            <w:tc>
              <w:tcPr>
                <w:tcW w:w="283" w:type="dxa"/>
              </w:tcPr>
              <w:p w14:paraId="16D2FCFE" w14:textId="77777777" w:rsidR="00DF0480" w:rsidRPr="00814F84" w:rsidRDefault="00581773" w:rsidP="00947CA7">
                <w:pPr>
                  <w:pStyle w:val="TableNormal0"/>
                  <w:rPr>
                    <w:rStyle w:val="GeneralAviation"/>
                    <w:color w:val="auto"/>
                  </w:rPr>
                </w:pPr>
                <w:r w:rsidRPr="00814F84">
                  <w:rPr>
                    <w:rStyle w:val="GeneralAviation"/>
                    <w:color w:val="auto"/>
                  </w:rPr>
                  <w:t>1</w:t>
                </w:r>
              </w:p>
            </w:tc>
            <w:tc>
              <w:tcPr>
                <w:tcW w:w="3686" w:type="dxa"/>
              </w:tcPr>
              <w:p w14:paraId="3740670D" w14:textId="77777777" w:rsidR="00DF0480" w:rsidRPr="00814F84" w:rsidRDefault="00581773" w:rsidP="004F2E40">
                <w:pPr>
                  <w:pStyle w:val="EssentialTraining"/>
                  <w:rPr>
                    <w:rStyle w:val="GeneralAviation"/>
                    <w:color w:val="auto"/>
                  </w:rPr>
                </w:pPr>
                <w:r w:rsidRPr="00814F84">
                  <w:rPr>
                    <w:rStyle w:val="GeneralAviation"/>
                    <w:color w:val="auto"/>
                  </w:rPr>
                  <w:t>Optional content: electronic, written, verbal and non-verbal communication</w:t>
                </w:r>
              </w:p>
            </w:tc>
            <w:tc>
              <w:tcPr>
                <w:tcW w:w="708" w:type="dxa"/>
              </w:tcPr>
              <w:p w14:paraId="3CBE4234" w14:textId="77777777" w:rsidR="00DF0480" w:rsidRPr="00814F84" w:rsidRDefault="00581773" w:rsidP="00F26833">
                <w:pPr>
                  <w:rPr>
                    <w:rStyle w:val="GeneralAviation"/>
                    <w:color w:val="auto"/>
                  </w:rPr>
                </w:pPr>
                <w:r w:rsidRPr="00814F84">
                  <w:rPr>
                    <w:rStyle w:val="GeneralAviation"/>
                    <w:color w:val="auto"/>
                  </w:rPr>
                  <w:t>ALL</w:t>
                </w:r>
              </w:p>
            </w:tc>
          </w:tr>
          <w:tr w:rsidR="00090094" w14:paraId="045E9B6F" w14:textId="77777777" w:rsidTr="00090094">
            <w:trPr>
              <w:trHeight w:val="567"/>
            </w:trPr>
            <w:tc>
              <w:tcPr>
                <w:tcW w:w="1078" w:type="dxa"/>
              </w:tcPr>
              <w:p w14:paraId="65B23969" w14:textId="77777777" w:rsidR="00DF0480" w:rsidRPr="00814F84" w:rsidRDefault="00581773" w:rsidP="00DF0480">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1514E36" w14:textId="77777777" w:rsidR="00DF0480" w:rsidRPr="00814F84" w:rsidRDefault="00581773" w:rsidP="00DF0480">
                <w:pPr>
                  <w:pStyle w:val="TableNormal0"/>
                  <w:rPr>
                    <w:rStyle w:val="GeneralAviation"/>
                    <w:color w:val="auto"/>
                  </w:rPr>
                </w:pPr>
                <w:r w:rsidRPr="00814F84">
                  <w:rPr>
                    <w:rStyle w:val="GeneralAviation"/>
                    <w:color w:val="auto"/>
                  </w:rPr>
                  <w:t>2.1.2</w:t>
                </w:r>
              </w:p>
            </w:tc>
            <w:tc>
              <w:tcPr>
                <w:tcW w:w="3331" w:type="dxa"/>
              </w:tcPr>
              <w:p w14:paraId="273211A9" w14:textId="77777777" w:rsidR="00DF0480" w:rsidRPr="00814F84" w:rsidRDefault="00581773" w:rsidP="00947CA7">
                <w:pPr>
                  <w:pStyle w:val="TableNormal0"/>
                  <w:rPr>
                    <w:rStyle w:val="GeneralAviation"/>
                    <w:color w:val="auto"/>
                  </w:rPr>
                </w:pPr>
                <w:r w:rsidRPr="00814F84">
                  <w:rPr>
                    <w:rStyle w:val="GeneralAviation"/>
                    <w:color w:val="auto"/>
                  </w:rPr>
                  <w:t>Select the most suitable means of communication given the situation.</w:t>
                </w:r>
              </w:p>
            </w:tc>
            <w:tc>
              <w:tcPr>
                <w:tcW w:w="283" w:type="dxa"/>
              </w:tcPr>
              <w:p w14:paraId="46DC4208" w14:textId="77777777" w:rsidR="00DF0480" w:rsidRPr="00814F84" w:rsidRDefault="00581773" w:rsidP="00947CA7">
                <w:pPr>
                  <w:pStyle w:val="TableNormal0"/>
                  <w:rPr>
                    <w:rStyle w:val="GeneralAviation"/>
                    <w:color w:val="auto"/>
                  </w:rPr>
                </w:pPr>
                <w:r w:rsidRPr="00814F84">
                  <w:rPr>
                    <w:rStyle w:val="GeneralAviation"/>
                    <w:color w:val="auto"/>
                  </w:rPr>
                  <w:t>5</w:t>
                </w:r>
              </w:p>
            </w:tc>
            <w:tc>
              <w:tcPr>
                <w:tcW w:w="3686" w:type="dxa"/>
              </w:tcPr>
              <w:p w14:paraId="0ADE16BF" w14:textId="77777777" w:rsidR="00DF0480" w:rsidRPr="00814F84" w:rsidRDefault="00DF0480" w:rsidP="00F26833">
                <w:pPr>
                  <w:rPr>
                    <w:rStyle w:val="GeneralAviation"/>
                    <w:color w:val="auto"/>
                  </w:rPr>
                </w:pPr>
              </w:p>
            </w:tc>
            <w:tc>
              <w:tcPr>
                <w:tcW w:w="708" w:type="dxa"/>
              </w:tcPr>
              <w:p w14:paraId="051B537D" w14:textId="77777777" w:rsidR="00DF0480" w:rsidRPr="00814F84" w:rsidRDefault="00581773" w:rsidP="00F26833">
                <w:pPr>
                  <w:rPr>
                    <w:rStyle w:val="GeneralAviation"/>
                    <w:color w:val="auto"/>
                  </w:rPr>
                </w:pPr>
                <w:r w:rsidRPr="00814F84">
                  <w:rPr>
                    <w:rStyle w:val="GeneralAviation"/>
                    <w:color w:val="auto"/>
                  </w:rPr>
                  <w:t>ALL</w:t>
                </w:r>
              </w:p>
            </w:tc>
          </w:tr>
          <w:tr w:rsidR="00090094" w14:paraId="23104D6E" w14:textId="77777777" w:rsidTr="00090094">
            <w:trPr>
              <w:trHeight w:val="567"/>
            </w:trPr>
            <w:tc>
              <w:tcPr>
                <w:tcW w:w="1078" w:type="dxa"/>
                <w:hideMark/>
              </w:tcPr>
              <w:p w14:paraId="3C7DAD91" w14:textId="77777777" w:rsidR="00DF0480"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C786F04" w14:textId="77777777" w:rsidR="00DF0480" w:rsidRPr="00814F84" w:rsidRDefault="00581773" w:rsidP="00947CA7">
                <w:pPr>
                  <w:pStyle w:val="TableNormal0"/>
                  <w:rPr>
                    <w:rStyle w:val="GeneralAviation"/>
                    <w:color w:val="auto"/>
                  </w:rPr>
                </w:pPr>
                <w:r w:rsidRPr="00814F84">
                  <w:rPr>
                    <w:rStyle w:val="GeneralAviation"/>
                    <w:color w:val="auto"/>
                  </w:rPr>
                  <w:t>2.1.</w:t>
                </w:r>
                <w:r w:rsidR="00A7229F" w:rsidRPr="00814F84">
                  <w:rPr>
                    <w:rStyle w:val="GeneralAviation"/>
                    <w:color w:val="auto"/>
                  </w:rPr>
                  <w:t>3</w:t>
                </w:r>
                <w:r w:rsidRPr="00814F84">
                  <w:rPr>
                    <w:rStyle w:val="GeneralAviation"/>
                    <w:color w:val="auto"/>
                  </w:rPr>
                  <w:t xml:space="preserve"> </w:t>
                </w:r>
              </w:p>
            </w:tc>
            <w:tc>
              <w:tcPr>
                <w:tcW w:w="3331" w:type="dxa"/>
                <w:hideMark/>
              </w:tcPr>
              <w:p w14:paraId="7347B009" w14:textId="77777777" w:rsidR="00DF0480" w:rsidRPr="00814F84" w:rsidRDefault="00581773" w:rsidP="00947CA7">
                <w:pPr>
                  <w:pStyle w:val="TableNormal0"/>
                  <w:rPr>
                    <w:rStyle w:val="GeneralAviation"/>
                    <w:color w:val="auto"/>
                  </w:rPr>
                </w:pPr>
                <w:r w:rsidRPr="00814F84">
                  <w:rPr>
                    <w:rStyle w:val="GeneralAviation"/>
                    <w:color w:val="auto"/>
                  </w:rPr>
                  <w:t>Use approved phraseology.</w:t>
                </w:r>
              </w:p>
            </w:tc>
            <w:tc>
              <w:tcPr>
                <w:tcW w:w="283" w:type="dxa"/>
                <w:hideMark/>
              </w:tcPr>
              <w:p w14:paraId="20394354" w14:textId="77777777" w:rsidR="00DF0480" w:rsidRPr="00814F84" w:rsidRDefault="00581773" w:rsidP="00947CA7">
                <w:pPr>
                  <w:pStyle w:val="TableNormal0"/>
                  <w:rPr>
                    <w:rStyle w:val="GeneralAviation"/>
                    <w:color w:val="auto"/>
                  </w:rPr>
                </w:pPr>
                <w:r w:rsidRPr="00814F84">
                  <w:rPr>
                    <w:rStyle w:val="GeneralAviation"/>
                    <w:color w:val="auto"/>
                  </w:rPr>
                  <w:t>3</w:t>
                </w:r>
              </w:p>
            </w:tc>
            <w:tc>
              <w:tcPr>
                <w:tcW w:w="3686" w:type="dxa"/>
                <w:hideMark/>
              </w:tcPr>
              <w:p w14:paraId="4FD8C34F" w14:textId="77777777" w:rsidR="00DF0480" w:rsidRPr="00814F84" w:rsidRDefault="00356D49" w:rsidP="002C17A6">
                <w:pPr>
                  <w:pStyle w:val="EssentialTraining"/>
                  <w:rPr>
                    <w:rStyle w:val="GeneralAviation"/>
                    <w:color w:val="auto"/>
                  </w:rPr>
                </w:pPr>
                <w:r w:rsidRPr="00814F84">
                  <w:rPr>
                    <w:rStyle w:val="GeneralAviation"/>
                    <w:color w:val="auto"/>
                  </w:rPr>
                  <w:t>Government of the Republic of Armenia Decision N 821-N of June 2, 2022</w:t>
                </w:r>
              </w:p>
              <w:p w14:paraId="49C986B7" w14:textId="77777777" w:rsidR="00A7229F" w:rsidRPr="00814F84" w:rsidRDefault="00581773" w:rsidP="00F26833">
                <w:pPr>
                  <w:rPr>
                    <w:rStyle w:val="GeneralAviation"/>
                    <w:i/>
                    <w:iCs/>
                    <w:color w:val="auto"/>
                  </w:rPr>
                </w:pPr>
                <w:r w:rsidRPr="00814F84">
                  <w:rPr>
                    <w:rStyle w:val="GeneralAviation"/>
                    <w:i/>
                    <w:iCs/>
                    <w:color w:val="auto"/>
                  </w:rPr>
                  <w:t>Optional content: published national/local language phraseology</w:t>
                </w:r>
              </w:p>
            </w:tc>
            <w:tc>
              <w:tcPr>
                <w:tcW w:w="708" w:type="dxa"/>
                <w:hideMark/>
              </w:tcPr>
              <w:p w14:paraId="5341EC3A" w14:textId="77777777" w:rsidR="00DF0480" w:rsidRPr="00814F84" w:rsidRDefault="00581773" w:rsidP="00F26833">
                <w:pPr>
                  <w:rPr>
                    <w:rStyle w:val="GeneralAviation"/>
                    <w:color w:val="auto"/>
                  </w:rPr>
                </w:pPr>
                <w:r w:rsidRPr="00814F84">
                  <w:rPr>
                    <w:rStyle w:val="GeneralAviation"/>
                    <w:color w:val="auto"/>
                  </w:rPr>
                  <w:t>ALL</w:t>
                </w:r>
              </w:p>
            </w:tc>
          </w:tr>
          <w:tr w:rsidR="00090094" w14:paraId="07FBA9D5" w14:textId="77777777" w:rsidTr="00090094">
            <w:trPr>
              <w:trHeight w:val="567"/>
            </w:trPr>
            <w:tc>
              <w:tcPr>
                <w:tcW w:w="1078" w:type="dxa"/>
                <w:hideMark/>
              </w:tcPr>
              <w:p w14:paraId="43773F11" w14:textId="77777777" w:rsidR="00DF0480"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50BB3B4D" w14:textId="77777777" w:rsidR="00DF0480" w:rsidRPr="00814F84" w:rsidRDefault="00581773" w:rsidP="00947CA7">
                <w:pPr>
                  <w:pStyle w:val="TableNormal0"/>
                  <w:rPr>
                    <w:rStyle w:val="GeneralAviation"/>
                    <w:color w:val="auto"/>
                  </w:rPr>
                </w:pPr>
                <w:r w:rsidRPr="00814F84">
                  <w:rPr>
                    <w:rStyle w:val="GeneralAviation"/>
                    <w:color w:val="auto"/>
                  </w:rPr>
                  <w:t>2.1.</w:t>
                </w:r>
                <w:r w:rsidR="00A7229F" w:rsidRPr="00814F84">
                  <w:rPr>
                    <w:rStyle w:val="GeneralAviation"/>
                    <w:color w:val="auto"/>
                  </w:rPr>
                  <w:t>4</w:t>
                </w:r>
                <w:r w:rsidRPr="00814F84">
                  <w:rPr>
                    <w:rStyle w:val="GeneralAviation"/>
                    <w:color w:val="auto"/>
                  </w:rPr>
                  <w:t xml:space="preserve"> </w:t>
                </w:r>
              </w:p>
            </w:tc>
            <w:tc>
              <w:tcPr>
                <w:tcW w:w="3331" w:type="dxa"/>
                <w:hideMark/>
              </w:tcPr>
              <w:p w14:paraId="39DEE7CB" w14:textId="77777777" w:rsidR="00DF0480" w:rsidRPr="00814F84" w:rsidRDefault="00581773" w:rsidP="00947CA7">
                <w:pPr>
                  <w:pStyle w:val="TableNormal0"/>
                  <w:rPr>
                    <w:rStyle w:val="GeneralAviation"/>
                    <w:color w:val="auto"/>
                  </w:rPr>
                </w:pPr>
                <w:r w:rsidRPr="00814F84">
                  <w:rPr>
                    <w:rStyle w:val="GeneralAviation"/>
                    <w:color w:val="auto"/>
                  </w:rPr>
                  <w:t>Ensure effective communication.</w:t>
                </w:r>
              </w:p>
            </w:tc>
            <w:tc>
              <w:tcPr>
                <w:tcW w:w="283" w:type="dxa"/>
                <w:hideMark/>
              </w:tcPr>
              <w:p w14:paraId="376F2306" w14:textId="77777777" w:rsidR="00DF0480"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3D9F7393" w14:textId="77777777" w:rsidR="00DF0480" w:rsidRPr="00814F84" w:rsidRDefault="00581773" w:rsidP="002C17A6">
                <w:pPr>
                  <w:pStyle w:val="EssentialTraining"/>
                  <w:rPr>
                    <w:rStyle w:val="GeneralAviation"/>
                    <w:color w:val="auto"/>
                  </w:rPr>
                </w:pPr>
                <w:r w:rsidRPr="00814F84">
                  <w:rPr>
                    <w:rStyle w:val="GeneralAviation"/>
                    <w:color w:val="auto"/>
                  </w:rPr>
                  <w:t>Use of plain language when required, communication within the sector/working position, between the sectors/WPs/ATC units, readback/verification of readback</w:t>
                </w:r>
              </w:p>
            </w:tc>
            <w:tc>
              <w:tcPr>
                <w:tcW w:w="708" w:type="dxa"/>
                <w:hideMark/>
              </w:tcPr>
              <w:p w14:paraId="29219270" w14:textId="77777777" w:rsidR="00DF0480" w:rsidRPr="00814F84" w:rsidRDefault="00581773" w:rsidP="00F26833">
                <w:pPr>
                  <w:rPr>
                    <w:rStyle w:val="GeneralAviation"/>
                    <w:color w:val="auto"/>
                  </w:rPr>
                </w:pPr>
                <w:r w:rsidRPr="00814F84">
                  <w:rPr>
                    <w:rStyle w:val="GeneralAviation"/>
                    <w:color w:val="auto"/>
                  </w:rPr>
                  <w:t>ALL</w:t>
                </w:r>
              </w:p>
            </w:tc>
          </w:tr>
          <w:tr w:rsidR="00090094" w14:paraId="00246C12" w14:textId="77777777" w:rsidTr="00090094">
            <w:trPr>
              <w:trHeight w:val="567"/>
            </w:trPr>
            <w:tc>
              <w:tcPr>
                <w:tcW w:w="1078" w:type="dxa"/>
              </w:tcPr>
              <w:p w14:paraId="5CAF0D5E" w14:textId="77777777" w:rsidR="00A7229F" w:rsidRPr="00814F84" w:rsidRDefault="00581773" w:rsidP="00A7229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2A0C9CE" w14:textId="77777777" w:rsidR="00A7229F" w:rsidRPr="00814F84" w:rsidRDefault="00581773" w:rsidP="00A7229F">
                <w:pPr>
                  <w:pStyle w:val="TableNormal0"/>
                  <w:rPr>
                    <w:rStyle w:val="GeneralAviation"/>
                    <w:color w:val="auto"/>
                  </w:rPr>
                </w:pPr>
                <w:r w:rsidRPr="00814F84">
                  <w:rPr>
                    <w:rStyle w:val="GeneralAviation"/>
                    <w:color w:val="auto"/>
                  </w:rPr>
                  <w:t>2.1.5</w:t>
                </w:r>
              </w:p>
            </w:tc>
            <w:tc>
              <w:tcPr>
                <w:tcW w:w="3331" w:type="dxa"/>
              </w:tcPr>
              <w:p w14:paraId="2D6ACAF0" w14:textId="77777777" w:rsidR="00A7229F" w:rsidRPr="00814F84" w:rsidRDefault="00581773" w:rsidP="00947CA7">
                <w:pPr>
                  <w:pStyle w:val="TableNormal0"/>
                  <w:rPr>
                    <w:rStyle w:val="GeneralAviation"/>
                    <w:color w:val="auto"/>
                  </w:rPr>
                </w:pPr>
                <w:r w:rsidRPr="00814F84">
                  <w:rPr>
                    <w:rStyle w:val="GeneralAviation"/>
                    <w:color w:val="auto"/>
                  </w:rPr>
                  <w:t>Analyse examples of pilot–controller communication for effectiveness.</w:t>
                </w:r>
              </w:p>
            </w:tc>
            <w:tc>
              <w:tcPr>
                <w:tcW w:w="283" w:type="dxa"/>
              </w:tcPr>
              <w:p w14:paraId="74F830A0"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tcPr>
              <w:p w14:paraId="706E695A" w14:textId="77777777" w:rsidR="00A7229F" w:rsidRPr="00814F84" w:rsidRDefault="00581773" w:rsidP="00F26833">
                <w:pPr>
                  <w:rPr>
                    <w:rStyle w:val="GeneralAviation"/>
                    <w:i/>
                    <w:iCs/>
                    <w:color w:val="auto"/>
                  </w:rPr>
                </w:pPr>
                <w:r w:rsidRPr="00814F84">
                  <w:rPr>
                    <w:rStyle w:val="GeneralAviation"/>
                    <w:i/>
                    <w:iCs/>
                    <w:color w:val="auto"/>
                  </w:rPr>
                  <w:t>Optional content: real-life recordings, situation in the simulator</w:t>
                </w:r>
              </w:p>
            </w:tc>
            <w:tc>
              <w:tcPr>
                <w:tcW w:w="708" w:type="dxa"/>
              </w:tcPr>
              <w:p w14:paraId="56CC8C04" w14:textId="77777777" w:rsidR="00A7229F" w:rsidRPr="00814F84" w:rsidRDefault="00581773" w:rsidP="00F26833">
                <w:pPr>
                  <w:rPr>
                    <w:rStyle w:val="GeneralAviation"/>
                    <w:color w:val="auto"/>
                  </w:rPr>
                </w:pPr>
                <w:r w:rsidRPr="00814F84">
                  <w:rPr>
                    <w:rStyle w:val="GeneralAviation"/>
                    <w:color w:val="auto"/>
                  </w:rPr>
                  <w:t>ALL</w:t>
                </w:r>
              </w:p>
            </w:tc>
          </w:tr>
          <w:tr w:rsidR="00090094" w14:paraId="4A7503C7" w14:textId="77777777" w:rsidTr="00090094">
            <w:trPr>
              <w:trHeight w:val="21"/>
            </w:trPr>
            <w:tc>
              <w:tcPr>
                <w:tcW w:w="9086" w:type="dxa"/>
                <w:gridSpan w:val="5"/>
              </w:tcPr>
              <w:p w14:paraId="10529043" w14:textId="77777777" w:rsidR="00A7229F" w:rsidRPr="00A7229F" w:rsidRDefault="00581773" w:rsidP="00947CA7">
                <w:pPr>
                  <w:pStyle w:val="TableCentered"/>
                  <w:rPr>
                    <w:rStyle w:val="GeneralAviation"/>
                  </w:rPr>
                </w:pPr>
                <w:r w:rsidRPr="00A7229F">
                  <w:t>TOPIC ATM 3 — ATC CLEARANCES AND ATC INSTRUCTIONS</w:t>
                </w:r>
              </w:p>
            </w:tc>
          </w:tr>
          <w:tr w:rsidR="00090094" w14:paraId="642A74D7" w14:textId="77777777" w:rsidTr="00090094">
            <w:trPr>
              <w:trHeight w:val="21"/>
            </w:trPr>
            <w:tc>
              <w:tcPr>
                <w:tcW w:w="9086" w:type="dxa"/>
                <w:gridSpan w:val="5"/>
                <w:hideMark/>
              </w:tcPr>
              <w:p w14:paraId="061EBC4C" w14:textId="77777777" w:rsidR="00A7229F" w:rsidRPr="00814F84" w:rsidRDefault="00581773" w:rsidP="00947CA7">
                <w:pPr>
                  <w:pStyle w:val="TableHead"/>
                  <w:rPr>
                    <w:rStyle w:val="GeneralAviation"/>
                    <w:color w:val="auto"/>
                  </w:rPr>
                </w:pPr>
                <w:r w:rsidRPr="00814F84">
                  <w:rPr>
                    <w:rStyle w:val="GeneralAviation"/>
                    <w:color w:val="auto"/>
                  </w:rPr>
                  <w:t>Subtopic ATM 3.1 — ATC clearances</w:t>
                </w:r>
              </w:p>
            </w:tc>
          </w:tr>
          <w:tr w:rsidR="00090094" w14:paraId="5AF46358" w14:textId="77777777" w:rsidTr="00090094">
            <w:trPr>
              <w:trHeight w:val="567"/>
            </w:trPr>
            <w:tc>
              <w:tcPr>
                <w:tcW w:w="1078" w:type="dxa"/>
                <w:hideMark/>
              </w:tcPr>
              <w:p w14:paraId="4BD15603"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8DD9F3C" w14:textId="77777777" w:rsidR="00A7229F" w:rsidRPr="00814F84" w:rsidRDefault="00581773" w:rsidP="00947CA7">
                <w:pPr>
                  <w:pStyle w:val="TableNormal0"/>
                  <w:rPr>
                    <w:rStyle w:val="GeneralAviation"/>
                    <w:color w:val="auto"/>
                  </w:rPr>
                </w:pPr>
                <w:r w:rsidRPr="00814F84">
                  <w:rPr>
                    <w:rStyle w:val="GeneralAviation"/>
                    <w:color w:val="auto"/>
                  </w:rPr>
                  <w:t xml:space="preserve">3.1.1 </w:t>
                </w:r>
              </w:p>
            </w:tc>
            <w:tc>
              <w:tcPr>
                <w:tcW w:w="3331" w:type="dxa"/>
                <w:hideMark/>
              </w:tcPr>
              <w:p w14:paraId="29329B16" w14:textId="77777777" w:rsidR="00A7229F" w:rsidRPr="00814F84" w:rsidRDefault="00581773" w:rsidP="00947CA7">
                <w:pPr>
                  <w:pStyle w:val="TableNormal0"/>
                  <w:rPr>
                    <w:rStyle w:val="GeneralAviation"/>
                    <w:color w:val="auto"/>
                  </w:rPr>
                </w:pPr>
                <w:r w:rsidRPr="00814F84">
                  <w:rPr>
                    <w:rStyle w:val="GeneralAviation"/>
                    <w:color w:val="auto"/>
                  </w:rPr>
                  <w:t>Issue appropriate ATC clearances.</w:t>
                </w:r>
              </w:p>
            </w:tc>
            <w:tc>
              <w:tcPr>
                <w:tcW w:w="283" w:type="dxa"/>
                <w:hideMark/>
              </w:tcPr>
              <w:p w14:paraId="1574701D" w14:textId="77777777" w:rsidR="00A7229F" w:rsidRPr="00814F84" w:rsidRDefault="00581773" w:rsidP="00947CA7">
                <w:pPr>
                  <w:pStyle w:val="TableNormal0"/>
                  <w:rPr>
                    <w:rStyle w:val="GeneralAviation"/>
                    <w:color w:val="auto"/>
                  </w:rPr>
                </w:pPr>
                <w:r w:rsidRPr="00814F84">
                  <w:rPr>
                    <w:rStyle w:val="GeneralAviation"/>
                    <w:color w:val="auto"/>
                  </w:rPr>
                  <w:t>3</w:t>
                </w:r>
              </w:p>
            </w:tc>
            <w:tc>
              <w:tcPr>
                <w:tcW w:w="3686" w:type="dxa"/>
                <w:hideMark/>
              </w:tcPr>
              <w:p w14:paraId="2EFDC933" w14:textId="77777777" w:rsidR="00A7229F" w:rsidRPr="00814F84" w:rsidRDefault="00356D49" w:rsidP="00697F0E">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 xml:space="preserve">, </w:t>
                </w:r>
                <w:r w:rsidRPr="00814F84">
                  <w:rPr>
                    <w:rStyle w:val="GeneralAviation"/>
                    <w:color w:val="auto"/>
                  </w:rPr>
                  <w:lastRenderedPageBreak/>
                  <w:t>Government of the Republic of Armenia Decision N 2054-L of December 7, 2023</w:t>
                </w:r>
              </w:p>
              <w:p w14:paraId="591C7A00" w14:textId="77777777" w:rsidR="00A7229F" w:rsidRPr="00814F84" w:rsidRDefault="00581773" w:rsidP="00947CA7">
                <w:pPr>
                  <w:pStyle w:val="TableNormal0"/>
                  <w:rPr>
                    <w:rStyle w:val="GeneralAviation"/>
                    <w:i/>
                    <w:iCs/>
                    <w:color w:val="auto"/>
                  </w:rPr>
                </w:pPr>
                <w:r w:rsidRPr="00814F84">
                  <w:rPr>
                    <w:rStyle w:val="GeneralAviation"/>
                    <w:i/>
                    <w:iCs/>
                    <w:color w:val="auto"/>
                  </w:rPr>
                  <w:t>Optional content: ICAO Doc 4444, national documents</w:t>
                </w:r>
              </w:p>
            </w:tc>
            <w:tc>
              <w:tcPr>
                <w:tcW w:w="708" w:type="dxa"/>
                <w:hideMark/>
              </w:tcPr>
              <w:p w14:paraId="34812EFD" w14:textId="77777777" w:rsidR="00A7229F" w:rsidRPr="00814F84" w:rsidRDefault="00581773" w:rsidP="00947CA7">
                <w:pPr>
                  <w:pStyle w:val="TableNormal0"/>
                  <w:rPr>
                    <w:rStyle w:val="GeneralAviation"/>
                    <w:color w:val="auto"/>
                  </w:rPr>
                </w:pPr>
                <w:r w:rsidRPr="00814F84">
                  <w:rPr>
                    <w:rStyle w:val="GeneralAviation"/>
                    <w:color w:val="auto"/>
                  </w:rPr>
                  <w:lastRenderedPageBreak/>
                  <w:t>ALL</w:t>
                </w:r>
              </w:p>
            </w:tc>
          </w:tr>
          <w:tr w:rsidR="00090094" w14:paraId="438320E3" w14:textId="77777777" w:rsidTr="00090094">
            <w:trPr>
              <w:trHeight w:val="567"/>
            </w:trPr>
            <w:tc>
              <w:tcPr>
                <w:tcW w:w="1078" w:type="dxa"/>
                <w:hideMark/>
              </w:tcPr>
              <w:p w14:paraId="6C941316"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7AD3752" w14:textId="77777777" w:rsidR="00A7229F" w:rsidRPr="00814F84" w:rsidRDefault="00581773" w:rsidP="00947CA7">
                <w:pPr>
                  <w:pStyle w:val="TableNormal0"/>
                  <w:rPr>
                    <w:rStyle w:val="GeneralAviation"/>
                    <w:color w:val="auto"/>
                  </w:rPr>
                </w:pPr>
                <w:r w:rsidRPr="00814F84">
                  <w:rPr>
                    <w:rStyle w:val="GeneralAviation"/>
                    <w:color w:val="auto"/>
                  </w:rPr>
                  <w:t xml:space="preserve">3.1.2 </w:t>
                </w:r>
              </w:p>
            </w:tc>
            <w:tc>
              <w:tcPr>
                <w:tcW w:w="3331" w:type="dxa"/>
                <w:hideMark/>
              </w:tcPr>
              <w:p w14:paraId="1B2FEFE0" w14:textId="77777777" w:rsidR="00A7229F" w:rsidRPr="00814F84" w:rsidRDefault="00581773" w:rsidP="00947CA7">
                <w:pPr>
                  <w:pStyle w:val="TableNormal0"/>
                  <w:rPr>
                    <w:rStyle w:val="GeneralAviation"/>
                    <w:color w:val="auto"/>
                  </w:rPr>
                </w:pPr>
                <w:r w:rsidRPr="00814F84">
                  <w:rPr>
                    <w:rStyle w:val="GeneralAviation"/>
                    <w:color w:val="auto"/>
                  </w:rPr>
                  <w:t>Integrate appropriate ATC clearances into the control service.</w:t>
                </w:r>
              </w:p>
            </w:tc>
            <w:tc>
              <w:tcPr>
                <w:tcW w:w="283" w:type="dxa"/>
                <w:hideMark/>
              </w:tcPr>
              <w:p w14:paraId="191228DD"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68B65A82" w14:textId="77777777" w:rsidR="00A7229F" w:rsidRPr="00814F84" w:rsidRDefault="00A7229F" w:rsidP="00947CA7">
                <w:pPr>
                  <w:pStyle w:val="TableNormal0"/>
                  <w:rPr>
                    <w:rStyle w:val="GeneralAviation"/>
                    <w:color w:val="auto"/>
                  </w:rPr>
                </w:pPr>
              </w:p>
            </w:tc>
            <w:tc>
              <w:tcPr>
                <w:tcW w:w="708" w:type="dxa"/>
                <w:hideMark/>
              </w:tcPr>
              <w:p w14:paraId="36BB1E38"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13AAEDA6" w14:textId="77777777" w:rsidTr="00090094">
            <w:trPr>
              <w:trHeight w:val="567"/>
            </w:trPr>
            <w:tc>
              <w:tcPr>
                <w:tcW w:w="1078" w:type="dxa"/>
                <w:hideMark/>
              </w:tcPr>
              <w:p w14:paraId="18917670"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F797597" w14:textId="77777777" w:rsidR="00A7229F" w:rsidRPr="00814F84" w:rsidRDefault="00581773" w:rsidP="00947CA7">
                <w:pPr>
                  <w:pStyle w:val="TableNormal0"/>
                  <w:rPr>
                    <w:rStyle w:val="GeneralAviation"/>
                    <w:color w:val="auto"/>
                  </w:rPr>
                </w:pPr>
                <w:r w:rsidRPr="00814F84">
                  <w:rPr>
                    <w:rStyle w:val="GeneralAviation"/>
                    <w:color w:val="auto"/>
                  </w:rPr>
                  <w:t xml:space="preserve">3.1.3 </w:t>
                </w:r>
              </w:p>
            </w:tc>
            <w:tc>
              <w:tcPr>
                <w:tcW w:w="3331" w:type="dxa"/>
                <w:hideMark/>
              </w:tcPr>
              <w:p w14:paraId="11A0DF99" w14:textId="77777777" w:rsidR="00A7229F" w:rsidRPr="00814F84" w:rsidRDefault="00581773" w:rsidP="00947CA7">
                <w:pPr>
                  <w:pStyle w:val="TableNormal0"/>
                  <w:rPr>
                    <w:rStyle w:val="GeneralAviation"/>
                    <w:color w:val="auto"/>
                  </w:rPr>
                </w:pPr>
                <w:r w:rsidRPr="00814F84">
                  <w:rPr>
                    <w:rStyle w:val="GeneralAviation"/>
                    <w:color w:val="auto"/>
                  </w:rPr>
                  <w:t>Ensure that the agreed course of action is carried out.</w:t>
                </w:r>
              </w:p>
            </w:tc>
            <w:tc>
              <w:tcPr>
                <w:tcW w:w="283" w:type="dxa"/>
                <w:hideMark/>
              </w:tcPr>
              <w:p w14:paraId="63AEBDD5"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41B578A2" w14:textId="77777777" w:rsidR="00A7229F" w:rsidRPr="00814F84" w:rsidRDefault="00A7229F" w:rsidP="00947CA7">
                <w:pPr>
                  <w:pStyle w:val="TableNormal0"/>
                  <w:rPr>
                    <w:rStyle w:val="GeneralAviation"/>
                    <w:color w:val="auto"/>
                  </w:rPr>
                </w:pPr>
              </w:p>
            </w:tc>
            <w:tc>
              <w:tcPr>
                <w:tcW w:w="708" w:type="dxa"/>
                <w:hideMark/>
              </w:tcPr>
              <w:p w14:paraId="69E1BA09"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0120C2B6" w14:textId="77777777" w:rsidTr="00090094">
            <w:trPr>
              <w:trHeight w:val="21"/>
            </w:trPr>
            <w:tc>
              <w:tcPr>
                <w:tcW w:w="9086" w:type="dxa"/>
                <w:gridSpan w:val="5"/>
                <w:hideMark/>
              </w:tcPr>
              <w:p w14:paraId="1F6BAEE1" w14:textId="77777777" w:rsidR="00A7229F" w:rsidRPr="00814F84" w:rsidRDefault="00581773" w:rsidP="00947CA7">
                <w:pPr>
                  <w:pStyle w:val="TableHead"/>
                  <w:rPr>
                    <w:rStyle w:val="GeneralAviation"/>
                    <w:color w:val="auto"/>
                  </w:rPr>
                </w:pPr>
                <w:r w:rsidRPr="00814F84">
                  <w:rPr>
                    <w:rStyle w:val="GeneralAviation"/>
                    <w:color w:val="auto"/>
                  </w:rPr>
                  <w:t>Subtopic ATM 3.2 — ATC instructions</w:t>
                </w:r>
              </w:p>
            </w:tc>
          </w:tr>
          <w:tr w:rsidR="00090094" w14:paraId="3008CC55" w14:textId="77777777" w:rsidTr="00090094">
            <w:trPr>
              <w:trHeight w:val="567"/>
            </w:trPr>
            <w:tc>
              <w:tcPr>
                <w:tcW w:w="1078" w:type="dxa"/>
                <w:hideMark/>
              </w:tcPr>
              <w:p w14:paraId="60DA72D8"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774A130" w14:textId="77777777" w:rsidR="00A7229F" w:rsidRPr="00814F84" w:rsidRDefault="00581773" w:rsidP="00947CA7">
                <w:pPr>
                  <w:pStyle w:val="TableNormal0"/>
                  <w:rPr>
                    <w:rStyle w:val="GeneralAviation"/>
                    <w:color w:val="auto"/>
                  </w:rPr>
                </w:pPr>
                <w:r w:rsidRPr="00814F84">
                  <w:rPr>
                    <w:rStyle w:val="GeneralAviation"/>
                    <w:color w:val="auto"/>
                  </w:rPr>
                  <w:t xml:space="preserve">3.2.1 </w:t>
                </w:r>
              </w:p>
            </w:tc>
            <w:tc>
              <w:tcPr>
                <w:tcW w:w="3331" w:type="dxa"/>
                <w:hideMark/>
              </w:tcPr>
              <w:p w14:paraId="10586FC7" w14:textId="77777777" w:rsidR="00A7229F" w:rsidRPr="00814F84" w:rsidRDefault="00581773" w:rsidP="00947CA7">
                <w:pPr>
                  <w:pStyle w:val="TableNormal0"/>
                  <w:rPr>
                    <w:rStyle w:val="GeneralAviation"/>
                    <w:color w:val="auto"/>
                  </w:rPr>
                </w:pPr>
                <w:r w:rsidRPr="00814F84">
                  <w:rPr>
                    <w:rStyle w:val="GeneralAviation"/>
                    <w:color w:val="auto"/>
                  </w:rPr>
                  <w:t>Issue appropriate ATC instructions.</w:t>
                </w:r>
              </w:p>
            </w:tc>
            <w:tc>
              <w:tcPr>
                <w:tcW w:w="283" w:type="dxa"/>
                <w:hideMark/>
              </w:tcPr>
              <w:p w14:paraId="2BC4E7C2" w14:textId="77777777" w:rsidR="00A7229F" w:rsidRPr="00814F84" w:rsidRDefault="00581773" w:rsidP="00947CA7">
                <w:pPr>
                  <w:pStyle w:val="TableNormal0"/>
                  <w:rPr>
                    <w:rStyle w:val="GeneralAviation"/>
                    <w:color w:val="auto"/>
                  </w:rPr>
                </w:pPr>
                <w:r w:rsidRPr="00814F84">
                  <w:rPr>
                    <w:rStyle w:val="GeneralAviation"/>
                    <w:color w:val="auto"/>
                  </w:rPr>
                  <w:t>3</w:t>
                </w:r>
              </w:p>
            </w:tc>
            <w:tc>
              <w:tcPr>
                <w:tcW w:w="3686" w:type="dxa"/>
                <w:hideMark/>
              </w:tcPr>
              <w:p w14:paraId="3BFBB560" w14:textId="77777777" w:rsidR="00A7229F" w:rsidRPr="00814F84" w:rsidRDefault="00356D49" w:rsidP="00697F0E">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 xml:space="preserve">, </w:t>
                </w:r>
                <w:r w:rsidR="00581773" w:rsidRPr="00814F84">
                  <w:rPr>
                    <w:rStyle w:val="GeneralAviation"/>
                    <w:color w:val="auto"/>
                  </w:rPr>
                  <w:br/>
                </w:r>
                <w:r w:rsidRPr="00814F84">
                  <w:rPr>
                    <w:rStyle w:val="GeneralAviation"/>
                    <w:color w:val="auto"/>
                  </w:rPr>
                  <w:t>Government of the Republic of Armenia Decision N 2054-L of December 7, 2023</w:t>
                </w:r>
              </w:p>
              <w:p w14:paraId="4269EAAF" w14:textId="77777777" w:rsidR="00A7229F" w:rsidRPr="00814F84" w:rsidRDefault="00581773" w:rsidP="00697F0E">
                <w:pPr>
                  <w:pStyle w:val="EssentialTraining"/>
                  <w:rPr>
                    <w:rStyle w:val="GeneralAviation"/>
                    <w:color w:val="auto"/>
                  </w:rPr>
                </w:pPr>
                <w:r w:rsidRPr="00814F84">
                  <w:rPr>
                    <w:rStyle w:val="GeneralAviation"/>
                    <w:color w:val="auto"/>
                  </w:rPr>
                  <w:t>Optional content: ICAO Doc 4444, national documents</w:t>
                </w:r>
              </w:p>
            </w:tc>
            <w:tc>
              <w:tcPr>
                <w:tcW w:w="708" w:type="dxa"/>
                <w:hideMark/>
              </w:tcPr>
              <w:p w14:paraId="745D0800"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11B66D43" w14:textId="77777777" w:rsidTr="00090094">
            <w:trPr>
              <w:trHeight w:val="567"/>
            </w:trPr>
            <w:tc>
              <w:tcPr>
                <w:tcW w:w="1078" w:type="dxa"/>
                <w:hideMark/>
              </w:tcPr>
              <w:p w14:paraId="5C9394BF"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4BE423F" w14:textId="77777777" w:rsidR="00A7229F" w:rsidRPr="00814F84" w:rsidRDefault="00581773" w:rsidP="00947CA7">
                <w:pPr>
                  <w:pStyle w:val="TableNormal0"/>
                  <w:rPr>
                    <w:rStyle w:val="GeneralAviation"/>
                    <w:color w:val="auto"/>
                  </w:rPr>
                </w:pPr>
                <w:r w:rsidRPr="00814F84">
                  <w:rPr>
                    <w:rStyle w:val="GeneralAviation"/>
                    <w:color w:val="auto"/>
                  </w:rPr>
                  <w:t xml:space="preserve">3.2.2 </w:t>
                </w:r>
              </w:p>
            </w:tc>
            <w:tc>
              <w:tcPr>
                <w:tcW w:w="3331" w:type="dxa"/>
                <w:hideMark/>
              </w:tcPr>
              <w:p w14:paraId="32004314" w14:textId="77777777" w:rsidR="00A7229F" w:rsidRPr="00814F84" w:rsidRDefault="00581773" w:rsidP="00947CA7">
                <w:pPr>
                  <w:pStyle w:val="TableNormal0"/>
                  <w:rPr>
                    <w:rStyle w:val="GeneralAviation"/>
                    <w:color w:val="auto"/>
                  </w:rPr>
                </w:pPr>
                <w:r w:rsidRPr="00814F84">
                  <w:rPr>
                    <w:rStyle w:val="GeneralAviation"/>
                    <w:color w:val="auto"/>
                  </w:rPr>
                  <w:t>Integrate appropriate ATC instructions into the control service.</w:t>
                </w:r>
              </w:p>
            </w:tc>
            <w:tc>
              <w:tcPr>
                <w:tcW w:w="283" w:type="dxa"/>
                <w:hideMark/>
              </w:tcPr>
              <w:p w14:paraId="4F1A2816"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3980BB52" w14:textId="77777777" w:rsidR="00A7229F" w:rsidRPr="00814F84" w:rsidRDefault="00A7229F" w:rsidP="00947CA7">
                <w:pPr>
                  <w:pStyle w:val="TableNormal0"/>
                  <w:rPr>
                    <w:rStyle w:val="GeneralAviation"/>
                    <w:color w:val="auto"/>
                  </w:rPr>
                </w:pPr>
              </w:p>
              <w:p w14:paraId="1A9EFEC6" w14:textId="77777777" w:rsidR="00A7229F" w:rsidRPr="00814F84" w:rsidRDefault="00A7229F" w:rsidP="00947CA7">
                <w:pPr>
                  <w:pStyle w:val="TableNormal0"/>
                  <w:rPr>
                    <w:rStyle w:val="GeneralAviation"/>
                    <w:color w:val="auto"/>
                  </w:rPr>
                </w:pPr>
              </w:p>
            </w:tc>
            <w:tc>
              <w:tcPr>
                <w:tcW w:w="708" w:type="dxa"/>
                <w:hideMark/>
              </w:tcPr>
              <w:p w14:paraId="60A0BE6E"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59019F3E" w14:textId="77777777" w:rsidTr="00090094">
            <w:trPr>
              <w:trHeight w:val="567"/>
            </w:trPr>
            <w:tc>
              <w:tcPr>
                <w:tcW w:w="1078" w:type="dxa"/>
                <w:hideMark/>
              </w:tcPr>
              <w:p w14:paraId="1E8A5B04"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CD25A5B" w14:textId="77777777" w:rsidR="00A7229F" w:rsidRPr="00814F84" w:rsidRDefault="00581773" w:rsidP="00947CA7">
                <w:pPr>
                  <w:pStyle w:val="TableNormal0"/>
                  <w:rPr>
                    <w:rStyle w:val="GeneralAviation"/>
                    <w:color w:val="auto"/>
                  </w:rPr>
                </w:pPr>
                <w:r w:rsidRPr="00814F84">
                  <w:rPr>
                    <w:rStyle w:val="GeneralAviation"/>
                    <w:color w:val="auto"/>
                  </w:rPr>
                  <w:t xml:space="preserve">3.2.3 </w:t>
                </w:r>
              </w:p>
            </w:tc>
            <w:tc>
              <w:tcPr>
                <w:tcW w:w="3331" w:type="dxa"/>
                <w:hideMark/>
              </w:tcPr>
              <w:p w14:paraId="6CE12DD9" w14:textId="77777777" w:rsidR="00A7229F" w:rsidRPr="00814F84" w:rsidRDefault="00581773" w:rsidP="00947CA7">
                <w:pPr>
                  <w:pStyle w:val="TableNormal0"/>
                  <w:rPr>
                    <w:rStyle w:val="GeneralAviation"/>
                    <w:color w:val="auto"/>
                  </w:rPr>
                </w:pPr>
                <w:r w:rsidRPr="00814F84">
                  <w:rPr>
                    <w:rStyle w:val="GeneralAviation"/>
                    <w:color w:val="auto"/>
                  </w:rPr>
                  <w:t>Ensure that the agreed course of action is carried out.</w:t>
                </w:r>
              </w:p>
            </w:tc>
            <w:tc>
              <w:tcPr>
                <w:tcW w:w="283" w:type="dxa"/>
                <w:hideMark/>
              </w:tcPr>
              <w:p w14:paraId="15A8C10A"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060262FF" w14:textId="77777777" w:rsidR="00A7229F" w:rsidRPr="00814F84" w:rsidRDefault="00A7229F" w:rsidP="00947CA7">
                <w:pPr>
                  <w:pStyle w:val="TableNormal0"/>
                  <w:rPr>
                    <w:rStyle w:val="GeneralAviation"/>
                    <w:color w:val="auto"/>
                  </w:rPr>
                </w:pPr>
              </w:p>
              <w:p w14:paraId="249C7341" w14:textId="77777777" w:rsidR="00A7229F" w:rsidRPr="00814F84" w:rsidRDefault="00A7229F" w:rsidP="00947CA7">
                <w:pPr>
                  <w:pStyle w:val="TableNormal0"/>
                  <w:rPr>
                    <w:rStyle w:val="GeneralAviation"/>
                    <w:color w:val="auto"/>
                  </w:rPr>
                </w:pPr>
              </w:p>
            </w:tc>
            <w:tc>
              <w:tcPr>
                <w:tcW w:w="708" w:type="dxa"/>
                <w:hideMark/>
              </w:tcPr>
              <w:p w14:paraId="20FE5B4F"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74068B59" w14:textId="77777777" w:rsidTr="00090094">
            <w:trPr>
              <w:trHeight w:val="21"/>
            </w:trPr>
            <w:tc>
              <w:tcPr>
                <w:tcW w:w="9086" w:type="dxa"/>
                <w:gridSpan w:val="5"/>
              </w:tcPr>
              <w:p w14:paraId="2E46FA8C" w14:textId="77777777" w:rsidR="00A7229F" w:rsidRPr="000F794C" w:rsidRDefault="00581773" w:rsidP="00947CA7">
                <w:pPr>
                  <w:pStyle w:val="TableCentered"/>
                  <w:rPr>
                    <w:rStyle w:val="GeneralAviation"/>
                  </w:rPr>
                </w:pPr>
                <w:r w:rsidRPr="000F794C">
                  <w:t>TOPIC ATM 4 — COORDINATION</w:t>
                </w:r>
              </w:p>
            </w:tc>
          </w:tr>
          <w:tr w:rsidR="00090094" w14:paraId="7C479C65" w14:textId="77777777" w:rsidTr="00090094">
            <w:trPr>
              <w:trHeight w:val="21"/>
            </w:trPr>
            <w:tc>
              <w:tcPr>
                <w:tcW w:w="9086" w:type="dxa"/>
                <w:gridSpan w:val="5"/>
                <w:hideMark/>
              </w:tcPr>
              <w:p w14:paraId="3A1CC1E7" w14:textId="77777777" w:rsidR="00A7229F" w:rsidRPr="00814F84" w:rsidRDefault="00581773" w:rsidP="00947CA7">
                <w:pPr>
                  <w:pStyle w:val="TableHead"/>
                  <w:rPr>
                    <w:rStyle w:val="GeneralAviation"/>
                    <w:color w:val="auto"/>
                  </w:rPr>
                </w:pPr>
                <w:r w:rsidRPr="00814F84">
                  <w:rPr>
                    <w:rStyle w:val="GeneralAviation"/>
                    <w:color w:val="auto"/>
                  </w:rPr>
                  <w:t>Subtopic ATM 4.1 — Necessity for coordination</w:t>
                </w:r>
              </w:p>
            </w:tc>
          </w:tr>
          <w:tr w:rsidR="00090094" w14:paraId="048EC5E3" w14:textId="77777777" w:rsidTr="00090094">
            <w:trPr>
              <w:trHeight w:val="567"/>
            </w:trPr>
            <w:tc>
              <w:tcPr>
                <w:tcW w:w="1078" w:type="dxa"/>
                <w:hideMark/>
              </w:tcPr>
              <w:p w14:paraId="6247DAF5"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9A7C40A" w14:textId="77777777" w:rsidR="00A7229F" w:rsidRPr="00814F84" w:rsidRDefault="00581773" w:rsidP="00947CA7">
                <w:pPr>
                  <w:pStyle w:val="TableNormal0"/>
                  <w:rPr>
                    <w:rStyle w:val="GeneralAviation"/>
                    <w:color w:val="auto"/>
                  </w:rPr>
                </w:pPr>
                <w:r w:rsidRPr="00814F84">
                  <w:rPr>
                    <w:rStyle w:val="GeneralAviation"/>
                    <w:color w:val="auto"/>
                  </w:rPr>
                  <w:t xml:space="preserve">4.1.1 </w:t>
                </w:r>
              </w:p>
            </w:tc>
            <w:tc>
              <w:tcPr>
                <w:tcW w:w="3331" w:type="dxa"/>
                <w:hideMark/>
              </w:tcPr>
              <w:p w14:paraId="3418A813" w14:textId="77777777" w:rsidR="00A7229F" w:rsidRPr="00814F84" w:rsidRDefault="00581773" w:rsidP="00947CA7">
                <w:pPr>
                  <w:pStyle w:val="TableNormal0"/>
                  <w:rPr>
                    <w:rStyle w:val="GeneralAviation"/>
                    <w:color w:val="auto"/>
                  </w:rPr>
                </w:pPr>
                <w:r w:rsidRPr="00814F84">
                  <w:rPr>
                    <w:rStyle w:val="GeneralAviation"/>
                    <w:color w:val="auto"/>
                  </w:rPr>
                  <w:t xml:space="preserve">Identify the need for coordination. </w:t>
                </w:r>
              </w:p>
            </w:tc>
            <w:tc>
              <w:tcPr>
                <w:tcW w:w="283" w:type="dxa"/>
                <w:hideMark/>
              </w:tcPr>
              <w:p w14:paraId="30F49EDF" w14:textId="77777777" w:rsidR="00A7229F" w:rsidRPr="00814F84" w:rsidRDefault="00581773" w:rsidP="00947CA7">
                <w:pPr>
                  <w:pStyle w:val="TableNormal0"/>
                  <w:rPr>
                    <w:rStyle w:val="GeneralAviation"/>
                    <w:color w:val="auto"/>
                  </w:rPr>
                </w:pPr>
                <w:r w:rsidRPr="00814F84">
                  <w:rPr>
                    <w:rStyle w:val="GeneralAviation"/>
                    <w:color w:val="auto"/>
                  </w:rPr>
                  <w:t>3</w:t>
                </w:r>
              </w:p>
            </w:tc>
            <w:tc>
              <w:tcPr>
                <w:tcW w:w="3686" w:type="dxa"/>
                <w:hideMark/>
              </w:tcPr>
              <w:p w14:paraId="337F8CCE" w14:textId="77777777" w:rsidR="00A7229F" w:rsidRPr="00814F84" w:rsidRDefault="00A7229F" w:rsidP="00947CA7">
                <w:pPr>
                  <w:pStyle w:val="TableNormal0"/>
                  <w:rPr>
                    <w:rStyle w:val="GeneralAviation"/>
                    <w:color w:val="auto"/>
                  </w:rPr>
                </w:pPr>
              </w:p>
            </w:tc>
            <w:tc>
              <w:tcPr>
                <w:tcW w:w="708" w:type="dxa"/>
                <w:hideMark/>
              </w:tcPr>
              <w:p w14:paraId="3F4992BA"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5F9B25B5" w14:textId="77777777" w:rsidTr="00090094">
            <w:trPr>
              <w:trHeight w:val="21"/>
            </w:trPr>
            <w:tc>
              <w:tcPr>
                <w:tcW w:w="9086" w:type="dxa"/>
                <w:gridSpan w:val="5"/>
                <w:hideMark/>
              </w:tcPr>
              <w:p w14:paraId="744A408C" w14:textId="77777777" w:rsidR="00A7229F" w:rsidRPr="00814F84" w:rsidRDefault="00581773" w:rsidP="00947CA7">
                <w:pPr>
                  <w:pStyle w:val="TableHead"/>
                  <w:rPr>
                    <w:rStyle w:val="GeneralAviation"/>
                    <w:color w:val="auto"/>
                  </w:rPr>
                </w:pPr>
                <w:r w:rsidRPr="00814F84">
                  <w:rPr>
                    <w:rStyle w:val="GeneralAviation"/>
                    <w:color w:val="auto"/>
                  </w:rPr>
                  <w:t>Subtopic ATM 4.2 — Tools and methods for coordination</w:t>
                </w:r>
              </w:p>
            </w:tc>
          </w:tr>
          <w:tr w:rsidR="00090094" w14:paraId="169BF2F2" w14:textId="77777777" w:rsidTr="00090094">
            <w:trPr>
              <w:trHeight w:val="567"/>
            </w:trPr>
            <w:tc>
              <w:tcPr>
                <w:tcW w:w="1078" w:type="dxa"/>
                <w:hideMark/>
              </w:tcPr>
              <w:p w14:paraId="5E026B7E"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DE29957" w14:textId="77777777" w:rsidR="00A7229F" w:rsidRPr="00814F84" w:rsidRDefault="00581773" w:rsidP="00947CA7">
                <w:pPr>
                  <w:pStyle w:val="TableNormal0"/>
                  <w:rPr>
                    <w:rStyle w:val="GeneralAviation"/>
                    <w:color w:val="auto"/>
                  </w:rPr>
                </w:pPr>
                <w:r w:rsidRPr="00814F84">
                  <w:rPr>
                    <w:rStyle w:val="GeneralAviation"/>
                    <w:color w:val="auto"/>
                  </w:rPr>
                  <w:t xml:space="preserve">4.2.1 </w:t>
                </w:r>
              </w:p>
            </w:tc>
            <w:tc>
              <w:tcPr>
                <w:tcW w:w="3331" w:type="dxa"/>
                <w:hideMark/>
              </w:tcPr>
              <w:p w14:paraId="19216CE9" w14:textId="77777777" w:rsidR="00A7229F" w:rsidRPr="00814F84" w:rsidRDefault="00581773" w:rsidP="00947CA7">
                <w:pPr>
                  <w:pStyle w:val="TableNormal0"/>
                  <w:rPr>
                    <w:rStyle w:val="GeneralAviation"/>
                    <w:color w:val="auto"/>
                  </w:rPr>
                </w:pPr>
                <w:r w:rsidRPr="00814F84">
                  <w:rPr>
                    <w:rStyle w:val="GeneralAviation"/>
                    <w:color w:val="auto"/>
                  </w:rPr>
                  <w:t xml:space="preserve">Use the available tools for coordination. </w:t>
                </w:r>
              </w:p>
            </w:tc>
            <w:tc>
              <w:tcPr>
                <w:tcW w:w="283" w:type="dxa"/>
                <w:hideMark/>
              </w:tcPr>
              <w:p w14:paraId="325BD301" w14:textId="77777777" w:rsidR="00A7229F" w:rsidRPr="00814F84" w:rsidRDefault="00581773" w:rsidP="00947CA7">
                <w:pPr>
                  <w:pStyle w:val="TableNormal0"/>
                  <w:rPr>
                    <w:rStyle w:val="GeneralAviation"/>
                    <w:color w:val="auto"/>
                  </w:rPr>
                </w:pPr>
                <w:r w:rsidRPr="00814F84">
                  <w:rPr>
                    <w:rStyle w:val="GeneralAviation"/>
                    <w:color w:val="auto"/>
                  </w:rPr>
                  <w:t>3</w:t>
                </w:r>
              </w:p>
            </w:tc>
            <w:tc>
              <w:tcPr>
                <w:tcW w:w="3686" w:type="dxa"/>
                <w:hideMark/>
              </w:tcPr>
              <w:p w14:paraId="07BA9539" w14:textId="77777777" w:rsidR="00A7229F" w:rsidRPr="00814F84" w:rsidRDefault="00581773" w:rsidP="00947CA7">
                <w:pPr>
                  <w:pStyle w:val="TableNormal0"/>
                  <w:rPr>
                    <w:rStyle w:val="GeneralAviation"/>
                    <w:i/>
                    <w:iCs/>
                    <w:color w:val="auto"/>
                  </w:rPr>
                </w:pPr>
                <w:r w:rsidRPr="00814F84">
                  <w:rPr>
                    <w:rStyle w:val="GeneralAviation"/>
                    <w:i/>
                    <w:iCs/>
                    <w:color w:val="auto"/>
                  </w:rPr>
                  <w:t>Optional content: electronic transfer of flight data, telephone, interphone, intercom, direct speech, radiotelephone (RTF), local agreements, automated system coordination</w:t>
                </w:r>
              </w:p>
            </w:tc>
            <w:tc>
              <w:tcPr>
                <w:tcW w:w="708" w:type="dxa"/>
                <w:hideMark/>
              </w:tcPr>
              <w:p w14:paraId="1BFB669A"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32B2D398" w14:textId="77777777" w:rsidTr="00090094">
            <w:trPr>
              <w:trHeight w:val="21"/>
            </w:trPr>
            <w:tc>
              <w:tcPr>
                <w:tcW w:w="9086" w:type="dxa"/>
                <w:gridSpan w:val="5"/>
                <w:hideMark/>
              </w:tcPr>
              <w:p w14:paraId="77C3EEF3" w14:textId="77777777" w:rsidR="00A7229F" w:rsidRPr="00814F84" w:rsidRDefault="00581773" w:rsidP="00947CA7">
                <w:pPr>
                  <w:pStyle w:val="TableHead"/>
                  <w:rPr>
                    <w:rStyle w:val="GeneralAviation"/>
                    <w:color w:val="auto"/>
                  </w:rPr>
                </w:pPr>
                <w:r w:rsidRPr="00814F84">
                  <w:rPr>
                    <w:rStyle w:val="GeneralAviation"/>
                    <w:color w:val="auto"/>
                  </w:rPr>
                  <w:t>Subtopic ATM 4.3 — Coordination procedures</w:t>
                </w:r>
              </w:p>
            </w:tc>
          </w:tr>
          <w:tr w:rsidR="00090094" w14:paraId="20FAD8D9" w14:textId="77777777" w:rsidTr="00090094">
            <w:trPr>
              <w:trHeight w:val="567"/>
            </w:trPr>
            <w:tc>
              <w:tcPr>
                <w:tcW w:w="1078" w:type="dxa"/>
                <w:hideMark/>
              </w:tcPr>
              <w:p w14:paraId="116C36AD"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F7A571F" w14:textId="77777777" w:rsidR="00A7229F" w:rsidRPr="00814F84" w:rsidRDefault="00581773" w:rsidP="00947CA7">
                <w:pPr>
                  <w:pStyle w:val="TableNormal0"/>
                  <w:rPr>
                    <w:rStyle w:val="GeneralAviation"/>
                    <w:color w:val="auto"/>
                  </w:rPr>
                </w:pPr>
                <w:r w:rsidRPr="00814F84">
                  <w:rPr>
                    <w:rStyle w:val="GeneralAviation"/>
                    <w:color w:val="auto"/>
                  </w:rPr>
                  <w:t xml:space="preserve">4.3.1 </w:t>
                </w:r>
              </w:p>
            </w:tc>
            <w:tc>
              <w:tcPr>
                <w:tcW w:w="3331" w:type="dxa"/>
                <w:hideMark/>
              </w:tcPr>
              <w:p w14:paraId="136D3D05" w14:textId="77777777" w:rsidR="00A7229F" w:rsidRPr="00814F84" w:rsidRDefault="00581773" w:rsidP="00947CA7">
                <w:pPr>
                  <w:pStyle w:val="TableNormal0"/>
                  <w:rPr>
                    <w:rStyle w:val="GeneralAviation"/>
                    <w:color w:val="auto"/>
                  </w:rPr>
                </w:pPr>
                <w:r w:rsidRPr="00814F84">
                  <w:rPr>
                    <w:rStyle w:val="GeneralAviation"/>
                    <w:color w:val="auto"/>
                  </w:rPr>
                  <w:t>Initiate appropriate coordination.</w:t>
                </w:r>
              </w:p>
            </w:tc>
            <w:tc>
              <w:tcPr>
                <w:tcW w:w="283" w:type="dxa"/>
                <w:hideMark/>
              </w:tcPr>
              <w:p w14:paraId="60CAACED" w14:textId="77777777" w:rsidR="00A7229F" w:rsidRPr="00814F84" w:rsidRDefault="00581773" w:rsidP="00947CA7">
                <w:pPr>
                  <w:pStyle w:val="TableNormal0"/>
                  <w:rPr>
                    <w:rStyle w:val="GeneralAviation"/>
                    <w:color w:val="auto"/>
                  </w:rPr>
                </w:pPr>
                <w:r w:rsidRPr="00814F84">
                  <w:rPr>
                    <w:rStyle w:val="GeneralAviation"/>
                    <w:color w:val="auto"/>
                  </w:rPr>
                  <w:t>3</w:t>
                </w:r>
              </w:p>
            </w:tc>
            <w:tc>
              <w:tcPr>
                <w:tcW w:w="3686" w:type="dxa"/>
                <w:hideMark/>
              </w:tcPr>
              <w:p w14:paraId="5A58DE35" w14:textId="77777777" w:rsidR="00A7229F" w:rsidRPr="00814F84" w:rsidRDefault="00581773" w:rsidP="00697F0E">
                <w:pPr>
                  <w:pStyle w:val="EssentialTraining"/>
                  <w:rPr>
                    <w:rStyle w:val="GeneralAviation"/>
                    <w:color w:val="auto"/>
                  </w:rPr>
                </w:pPr>
                <w:r w:rsidRPr="00814F84">
                  <w:rPr>
                    <w:rStyle w:val="GeneralAviation"/>
                    <w:color w:val="auto"/>
                  </w:rPr>
                  <w:t xml:space="preserve">Delegation/transfer of responsibility for air–ground communications and separation, transfer of control, etc., </w:t>
                </w:r>
                <w:r w:rsidR="00356D49" w:rsidRPr="00814F84">
                  <w:rPr>
                    <w:rStyle w:val="GeneralAviation"/>
                    <w:color w:val="auto"/>
                  </w:rPr>
                  <w:t>Government of the Republic of Armenia Decision N 2054-L of December 7, 2023</w:t>
                </w:r>
              </w:p>
              <w:p w14:paraId="1E51767D" w14:textId="77777777" w:rsidR="00A7229F" w:rsidRPr="00814F84" w:rsidRDefault="00581773" w:rsidP="00947CA7">
                <w:pPr>
                  <w:pStyle w:val="TableNormal0"/>
                  <w:rPr>
                    <w:rStyle w:val="GeneralAviation"/>
                    <w:i/>
                    <w:iCs/>
                    <w:color w:val="auto"/>
                  </w:rPr>
                </w:pPr>
                <w:r w:rsidRPr="00814F84">
                  <w:rPr>
                    <w:rStyle w:val="GeneralAviation"/>
                    <w:i/>
                    <w:iCs/>
                    <w:color w:val="auto"/>
                  </w:rPr>
                  <w:t>Optional content: release point</w:t>
                </w:r>
              </w:p>
            </w:tc>
            <w:tc>
              <w:tcPr>
                <w:tcW w:w="708" w:type="dxa"/>
                <w:hideMark/>
              </w:tcPr>
              <w:p w14:paraId="363B6E14"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797AF01A" w14:textId="77777777" w:rsidTr="00090094">
            <w:trPr>
              <w:trHeight w:val="567"/>
            </w:trPr>
            <w:tc>
              <w:tcPr>
                <w:tcW w:w="1078" w:type="dxa"/>
                <w:hideMark/>
              </w:tcPr>
              <w:p w14:paraId="525DBFAB"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18EDDDB" w14:textId="77777777" w:rsidR="00A7229F" w:rsidRPr="00814F84" w:rsidRDefault="00581773" w:rsidP="00947CA7">
                <w:pPr>
                  <w:pStyle w:val="TableNormal0"/>
                  <w:rPr>
                    <w:rStyle w:val="GeneralAviation"/>
                    <w:color w:val="auto"/>
                  </w:rPr>
                </w:pPr>
                <w:r w:rsidRPr="00814F84">
                  <w:rPr>
                    <w:rStyle w:val="GeneralAviation"/>
                    <w:color w:val="auto"/>
                  </w:rPr>
                  <w:t xml:space="preserve">4.3.2 </w:t>
                </w:r>
              </w:p>
            </w:tc>
            <w:tc>
              <w:tcPr>
                <w:tcW w:w="3331" w:type="dxa"/>
                <w:hideMark/>
              </w:tcPr>
              <w:p w14:paraId="10E2197E" w14:textId="77777777" w:rsidR="00A7229F" w:rsidRPr="00814F84" w:rsidRDefault="00581773" w:rsidP="00947CA7">
                <w:pPr>
                  <w:pStyle w:val="TableNormal0"/>
                  <w:rPr>
                    <w:rStyle w:val="GeneralAviation"/>
                    <w:color w:val="auto"/>
                  </w:rPr>
                </w:pPr>
                <w:r w:rsidRPr="00814F84">
                  <w:rPr>
                    <w:rStyle w:val="GeneralAviation"/>
                    <w:color w:val="auto"/>
                  </w:rPr>
                  <w:t>Analyse the effect of coordination requested by an adjacent position/unit.</w:t>
                </w:r>
              </w:p>
            </w:tc>
            <w:tc>
              <w:tcPr>
                <w:tcW w:w="283" w:type="dxa"/>
                <w:hideMark/>
              </w:tcPr>
              <w:p w14:paraId="4CF89EDC"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78F33E94" w14:textId="77777777" w:rsidR="00A7229F" w:rsidRPr="00814F84" w:rsidRDefault="00581773" w:rsidP="00947CA7">
                <w:pPr>
                  <w:pStyle w:val="TableNormal0"/>
                  <w:rPr>
                    <w:rStyle w:val="GeneralAviation"/>
                    <w:i/>
                    <w:iCs/>
                    <w:color w:val="auto"/>
                  </w:rPr>
                </w:pPr>
                <w:r w:rsidRPr="00814F84">
                  <w:rPr>
                    <w:rStyle w:val="GeneralAviation"/>
                    <w:i/>
                    <w:iCs/>
                    <w:color w:val="auto"/>
                  </w:rPr>
                  <w:t>Optional content: delegation/transfer of responsibility for air–ground communications and separation, release point, transfer of control, etc.</w:t>
                </w:r>
              </w:p>
            </w:tc>
            <w:tc>
              <w:tcPr>
                <w:tcW w:w="708" w:type="dxa"/>
                <w:hideMark/>
              </w:tcPr>
              <w:p w14:paraId="26B499BF"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596F8A72" w14:textId="77777777" w:rsidTr="00090094">
            <w:trPr>
              <w:trHeight w:val="567"/>
            </w:trPr>
            <w:tc>
              <w:tcPr>
                <w:tcW w:w="1078" w:type="dxa"/>
                <w:hideMark/>
              </w:tcPr>
              <w:p w14:paraId="7C5A0CBA"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5A7425E" w14:textId="77777777" w:rsidR="00A7229F" w:rsidRPr="00814F84" w:rsidRDefault="00581773" w:rsidP="00947CA7">
                <w:pPr>
                  <w:pStyle w:val="TableNormal0"/>
                  <w:rPr>
                    <w:rStyle w:val="GeneralAviation"/>
                    <w:color w:val="auto"/>
                  </w:rPr>
                </w:pPr>
                <w:r w:rsidRPr="00814F84">
                  <w:rPr>
                    <w:rStyle w:val="GeneralAviation"/>
                    <w:color w:val="auto"/>
                  </w:rPr>
                  <w:t xml:space="preserve">4.3.3 </w:t>
                </w:r>
              </w:p>
            </w:tc>
            <w:tc>
              <w:tcPr>
                <w:tcW w:w="3331" w:type="dxa"/>
                <w:hideMark/>
              </w:tcPr>
              <w:p w14:paraId="1CA9E14C" w14:textId="77777777" w:rsidR="00A7229F" w:rsidRPr="00814F84" w:rsidRDefault="00581773" w:rsidP="00947CA7">
                <w:pPr>
                  <w:pStyle w:val="TableNormal0"/>
                  <w:rPr>
                    <w:rStyle w:val="GeneralAviation"/>
                    <w:color w:val="auto"/>
                  </w:rPr>
                </w:pPr>
                <w:r w:rsidRPr="00814F84">
                  <w:rPr>
                    <w:rStyle w:val="GeneralAviation"/>
                    <w:color w:val="auto"/>
                  </w:rPr>
                  <w:t>Select, after negotiation, an appropriate course of action.</w:t>
                </w:r>
              </w:p>
            </w:tc>
            <w:tc>
              <w:tcPr>
                <w:tcW w:w="283" w:type="dxa"/>
                <w:hideMark/>
              </w:tcPr>
              <w:p w14:paraId="3C34EF96" w14:textId="77777777" w:rsidR="00A7229F" w:rsidRPr="00814F84" w:rsidRDefault="00581773" w:rsidP="00947CA7">
                <w:pPr>
                  <w:pStyle w:val="TableNormal0"/>
                  <w:rPr>
                    <w:rStyle w:val="GeneralAviation"/>
                    <w:color w:val="auto"/>
                  </w:rPr>
                </w:pPr>
                <w:r w:rsidRPr="00814F84">
                  <w:rPr>
                    <w:rStyle w:val="GeneralAviation"/>
                    <w:color w:val="auto"/>
                  </w:rPr>
                  <w:t>5</w:t>
                </w:r>
              </w:p>
            </w:tc>
            <w:tc>
              <w:tcPr>
                <w:tcW w:w="3686" w:type="dxa"/>
                <w:hideMark/>
              </w:tcPr>
              <w:p w14:paraId="55D81233" w14:textId="77777777" w:rsidR="00A7229F" w:rsidRPr="00814F84" w:rsidRDefault="00A7229F" w:rsidP="00947CA7">
                <w:pPr>
                  <w:pStyle w:val="TableNormal0"/>
                  <w:rPr>
                    <w:rStyle w:val="GeneralAviation"/>
                    <w:color w:val="auto"/>
                  </w:rPr>
                </w:pPr>
              </w:p>
            </w:tc>
            <w:tc>
              <w:tcPr>
                <w:tcW w:w="708" w:type="dxa"/>
                <w:hideMark/>
              </w:tcPr>
              <w:p w14:paraId="5D3F1E05"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0D4BC31E" w14:textId="77777777" w:rsidTr="00090094">
            <w:trPr>
              <w:trHeight w:val="567"/>
            </w:trPr>
            <w:tc>
              <w:tcPr>
                <w:tcW w:w="1078" w:type="dxa"/>
                <w:hideMark/>
              </w:tcPr>
              <w:p w14:paraId="271F0F15"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D926008" w14:textId="77777777" w:rsidR="00A7229F" w:rsidRPr="00814F84" w:rsidRDefault="00581773" w:rsidP="00947CA7">
                <w:pPr>
                  <w:pStyle w:val="TableNormal0"/>
                  <w:rPr>
                    <w:rStyle w:val="GeneralAviation"/>
                    <w:color w:val="auto"/>
                  </w:rPr>
                </w:pPr>
                <w:r w:rsidRPr="00814F84">
                  <w:rPr>
                    <w:rStyle w:val="GeneralAviation"/>
                    <w:color w:val="auto"/>
                  </w:rPr>
                  <w:lastRenderedPageBreak/>
                  <w:t xml:space="preserve">4.3.4 </w:t>
                </w:r>
              </w:p>
            </w:tc>
            <w:tc>
              <w:tcPr>
                <w:tcW w:w="3331" w:type="dxa"/>
                <w:hideMark/>
              </w:tcPr>
              <w:p w14:paraId="237B1715" w14:textId="77777777" w:rsidR="00A7229F" w:rsidRPr="00814F84" w:rsidRDefault="00581773" w:rsidP="00947CA7">
                <w:pPr>
                  <w:pStyle w:val="TableNormal0"/>
                  <w:rPr>
                    <w:rStyle w:val="GeneralAviation"/>
                    <w:color w:val="auto"/>
                  </w:rPr>
                </w:pPr>
                <w:r w:rsidRPr="00814F84">
                  <w:rPr>
                    <w:rStyle w:val="GeneralAviation"/>
                    <w:color w:val="auto"/>
                  </w:rPr>
                  <w:lastRenderedPageBreak/>
                  <w:t>Ensure that the agreed course of action is carried out.</w:t>
                </w:r>
              </w:p>
            </w:tc>
            <w:tc>
              <w:tcPr>
                <w:tcW w:w="283" w:type="dxa"/>
                <w:hideMark/>
              </w:tcPr>
              <w:p w14:paraId="443143FD"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310A2611" w14:textId="77777777" w:rsidR="00A7229F" w:rsidRPr="00814F84" w:rsidRDefault="00A7229F" w:rsidP="00947CA7">
                <w:pPr>
                  <w:pStyle w:val="TableNormal0"/>
                  <w:rPr>
                    <w:rStyle w:val="GeneralAviation"/>
                    <w:color w:val="auto"/>
                  </w:rPr>
                </w:pPr>
              </w:p>
            </w:tc>
            <w:tc>
              <w:tcPr>
                <w:tcW w:w="708" w:type="dxa"/>
                <w:hideMark/>
              </w:tcPr>
              <w:p w14:paraId="6D6315E4"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52760383" w14:textId="77777777" w:rsidTr="00090094">
            <w:trPr>
              <w:trHeight w:val="567"/>
            </w:trPr>
            <w:tc>
              <w:tcPr>
                <w:tcW w:w="1078" w:type="dxa"/>
                <w:hideMark/>
              </w:tcPr>
              <w:p w14:paraId="2E890FF8"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5B366E2A" w14:textId="77777777" w:rsidR="00A7229F" w:rsidRPr="00814F84" w:rsidRDefault="00581773" w:rsidP="00947CA7">
                <w:pPr>
                  <w:pStyle w:val="TableNormal0"/>
                  <w:rPr>
                    <w:rStyle w:val="GeneralAviation"/>
                    <w:color w:val="auto"/>
                  </w:rPr>
                </w:pPr>
                <w:r w:rsidRPr="00814F84">
                  <w:rPr>
                    <w:rStyle w:val="GeneralAviation"/>
                    <w:color w:val="auto"/>
                  </w:rPr>
                  <w:t xml:space="preserve">4.3.5 </w:t>
                </w:r>
              </w:p>
            </w:tc>
            <w:tc>
              <w:tcPr>
                <w:tcW w:w="3331" w:type="dxa"/>
                <w:hideMark/>
              </w:tcPr>
              <w:p w14:paraId="522D2FA0" w14:textId="77777777" w:rsidR="00A7229F" w:rsidRPr="00814F84" w:rsidRDefault="00581773" w:rsidP="00947CA7">
                <w:pPr>
                  <w:pStyle w:val="TableNormal0"/>
                  <w:rPr>
                    <w:rStyle w:val="GeneralAviation"/>
                    <w:color w:val="auto"/>
                  </w:rPr>
                </w:pPr>
                <w:r w:rsidRPr="00814F84">
                  <w:rPr>
                    <w:rStyle w:val="GeneralAviation"/>
                    <w:color w:val="auto"/>
                  </w:rPr>
                  <w:t>Coordinate when providing FIS.</w:t>
                </w:r>
              </w:p>
            </w:tc>
            <w:tc>
              <w:tcPr>
                <w:tcW w:w="283" w:type="dxa"/>
                <w:hideMark/>
              </w:tcPr>
              <w:p w14:paraId="2A88FC52"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64449E8B" w14:textId="77777777" w:rsidR="000F794C" w:rsidRPr="00814F84" w:rsidRDefault="00356D49" w:rsidP="00697F0E">
                <w:pPr>
                  <w:pStyle w:val="EssentialTraining"/>
                  <w:rPr>
                    <w:rStyle w:val="GeneralAviation"/>
                    <w:color w:val="auto"/>
                  </w:rPr>
                </w:pPr>
                <w:r w:rsidRPr="00814F84">
                  <w:rPr>
                    <w:rStyle w:val="GeneralAviation"/>
                    <w:color w:val="auto"/>
                  </w:rPr>
                  <w:t>Government of the Republic of Armenia Decision N 2054-L of December 7, 2023</w:t>
                </w:r>
              </w:p>
              <w:p w14:paraId="378322A6" w14:textId="77777777" w:rsidR="00A7229F" w:rsidRPr="00814F84" w:rsidRDefault="00581773" w:rsidP="000F794C">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3CD50037"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5A13AC48" w14:textId="77777777" w:rsidTr="00090094">
            <w:trPr>
              <w:trHeight w:val="567"/>
            </w:trPr>
            <w:tc>
              <w:tcPr>
                <w:tcW w:w="1078" w:type="dxa"/>
                <w:hideMark/>
              </w:tcPr>
              <w:p w14:paraId="1471A803" w14:textId="77777777" w:rsidR="00A7229F" w:rsidRPr="00814F84" w:rsidRDefault="00581773" w:rsidP="00947CA7">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7473263" w14:textId="77777777" w:rsidR="00A7229F" w:rsidRPr="00814F84" w:rsidRDefault="00581773" w:rsidP="00947CA7">
                <w:pPr>
                  <w:pStyle w:val="TableNormal0"/>
                  <w:rPr>
                    <w:rStyle w:val="GeneralAviation"/>
                    <w:color w:val="auto"/>
                  </w:rPr>
                </w:pPr>
                <w:r w:rsidRPr="00814F84">
                  <w:rPr>
                    <w:rStyle w:val="GeneralAviation"/>
                    <w:color w:val="auto"/>
                  </w:rPr>
                  <w:t xml:space="preserve">4.3.6 </w:t>
                </w:r>
              </w:p>
            </w:tc>
            <w:tc>
              <w:tcPr>
                <w:tcW w:w="3331" w:type="dxa"/>
                <w:hideMark/>
              </w:tcPr>
              <w:p w14:paraId="3164DBC1" w14:textId="77777777" w:rsidR="00A7229F" w:rsidRPr="00814F84" w:rsidRDefault="00581773" w:rsidP="00947CA7">
                <w:pPr>
                  <w:pStyle w:val="TableNormal0"/>
                  <w:rPr>
                    <w:rStyle w:val="GeneralAviation"/>
                    <w:color w:val="auto"/>
                  </w:rPr>
                </w:pPr>
                <w:r w:rsidRPr="00814F84">
                  <w:rPr>
                    <w:rStyle w:val="GeneralAviation"/>
                    <w:color w:val="auto"/>
                  </w:rPr>
                  <w:t xml:space="preserve">Coordinate when providing ALRS.  </w:t>
                </w:r>
              </w:p>
            </w:tc>
            <w:tc>
              <w:tcPr>
                <w:tcW w:w="283" w:type="dxa"/>
                <w:hideMark/>
              </w:tcPr>
              <w:p w14:paraId="054F4226" w14:textId="77777777" w:rsidR="00A7229F" w:rsidRPr="00814F84" w:rsidRDefault="00581773" w:rsidP="00947CA7">
                <w:pPr>
                  <w:pStyle w:val="TableNormal0"/>
                  <w:rPr>
                    <w:rStyle w:val="GeneralAviation"/>
                    <w:color w:val="auto"/>
                  </w:rPr>
                </w:pPr>
                <w:r w:rsidRPr="00814F84">
                  <w:rPr>
                    <w:rStyle w:val="GeneralAviation"/>
                    <w:color w:val="auto"/>
                  </w:rPr>
                  <w:t>4</w:t>
                </w:r>
              </w:p>
            </w:tc>
            <w:tc>
              <w:tcPr>
                <w:tcW w:w="3686" w:type="dxa"/>
                <w:hideMark/>
              </w:tcPr>
              <w:p w14:paraId="4CA966C6" w14:textId="77777777" w:rsidR="000F794C" w:rsidRPr="00814F84" w:rsidRDefault="00356D49" w:rsidP="00697F0E">
                <w:pPr>
                  <w:pStyle w:val="EssentialTraining"/>
                  <w:rPr>
                    <w:rStyle w:val="GeneralAviation"/>
                    <w:color w:val="auto"/>
                  </w:rPr>
                </w:pPr>
                <w:r w:rsidRPr="00814F84">
                  <w:rPr>
                    <w:rStyle w:val="GeneralAviation"/>
                    <w:color w:val="auto"/>
                  </w:rPr>
                  <w:t>Government of the Republic of Armenia Decision N 2054-L of December 7, 2023</w:t>
                </w:r>
              </w:p>
              <w:p w14:paraId="19D891E6" w14:textId="77777777" w:rsidR="00A7229F" w:rsidRPr="00814F84" w:rsidRDefault="00581773" w:rsidP="000F794C">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2461E179" w14:textId="77777777" w:rsidR="00A7229F" w:rsidRPr="00814F84" w:rsidRDefault="00581773" w:rsidP="00947CA7">
                <w:pPr>
                  <w:pStyle w:val="TableNormal0"/>
                  <w:rPr>
                    <w:rStyle w:val="GeneralAviation"/>
                    <w:color w:val="auto"/>
                  </w:rPr>
                </w:pPr>
                <w:r w:rsidRPr="00814F84">
                  <w:rPr>
                    <w:rStyle w:val="GeneralAviation"/>
                    <w:color w:val="auto"/>
                  </w:rPr>
                  <w:t>ALL</w:t>
                </w:r>
              </w:p>
            </w:tc>
          </w:tr>
          <w:tr w:rsidR="00090094" w14:paraId="0B042D4F" w14:textId="77777777" w:rsidTr="00090094">
            <w:trPr>
              <w:trHeight w:val="21"/>
            </w:trPr>
            <w:tc>
              <w:tcPr>
                <w:tcW w:w="9086" w:type="dxa"/>
                <w:gridSpan w:val="5"/>
              </w:tcPr>
              <w:p w14:paraId="3FC53161" w14:textId="77777777" w:rsidR="000F794C" w:rsidRPr="000F794C" w:rsidRDefault="00581773" w:rsidP="003B2A91">
                <w:pPr>
                  <w:pStyle w:val="TableCentered"/>
                  <w:rPr>
                    <w:rStyle w:val="GeneralAviation"/>
                  </w:rPr>
                </w:pPr>
                <w:r w:rsidRPr="000F794C">
                  <w:t>TOPIC ATM 5 — ALTIMETRY AND LEVEL ALLOCATION</w:t>
                </w:r>
              </w:p>
            </w:tc>
          </w:tr>
          <w:tr w:rsidR="00090094" w14:paraId="665BC29F" w14:textId="77777777" w:rsidTr="00090094">
            <w:trPr>
              <w:trHeight w:val="21"/>
            </w:trPr>
            <w:tc>
              <w:tcPr>
                <w:tcW w:w="9086" w:type="dxa"/>
                <w:gridSpan w:val="5"/>
                <w:hideMark/>
              </w:tcPr>
              <w:p w14:paraId="3A4AE5B9" w14:textId="77777777" w:rsidR="000F794C" w:rsidRPr="00814F84" w:rsidRDefault="00581773" w:rsidP="003B2A91">
                <w:pPr>
                  <w:pStyle w:val="TableHead"/>
                  <w:rPr>
                    <w:rStyle w:val="GeneralAviation"/>
                    <w:color w:val="auto"/>
                  </w:rPr>
                </w:pPr>
                <w:r w:rsidRPr="00814F84">
                  <w:rPr>
                    <w:rStyle w:val="GeneralAviation"/>
                    <w:color w:val="auto"/>
                  </w:rPr>
                  <w:t>Subtopic ATM 5.1 — Altimetry</w:t>
                </w:r>
              </w:p>
            </w:tc>
          </w:tr>
          <w:tr w:rsidR="00090094" w14:paraId="70CD2100" w14:textId="77777777" w:rsidTr="00090094">
            <w:trPr>
              <w:trHeight w:val="567"/>
            </w:trPr>
            <w:tc>
              <w:tcPr>
                <w:tcW w:w="1078" w:type="dxa"/>
                <w:hideMark/>
              </w:tcPr>
              <w:p w14:paraId="6946347C"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5587A60" w14:textId="77777777" w:rsidR="000F794C" w:rsidRPr="00814F84" w:rsidRDefault="00581773" w:rsidP="003B2A91">
                <w:pPr>
                  <w:pStyle w:val="TableNormal0"/>
                  <w:rPr>
                    <w:rStyle w:val="GeneralAviation"/>
                    <w:color w:val="auto"/>
                  </w:rPr>
                </w:pPr>
                <w:r w:rsidRPr="00814F84">
                  <w:rPr>
                    <w:rStyle w:val="GeneralAviation"/>
                    <w:color w:val="auto"/>
                  </w:rPr>
                  <w:t xml:space="preserve">5.1.1 </w:t>
                </w:r>
              </w:p>
            </w:tc>
            <w:tc>
              <w:tcPr>
                <w:tcW w:w="3331" w:type="dxa"/>
                <w:hideMark/>
              </w:tcPr>
              <w:p w14:paraId="6E5B7BFB" w14:textId="77777777" w:rsidR="000F794C" w:rsidRPr="00814F84" w:rsidRDefault="00581773" w:rsidP="003B2A91">
                <w:pPr>
                  <w:pStyle w:val="TableNormal0"/>
                  <w:rPr>
                    <w:rStyle w:val="GeneralAviation"/>
                    <w:color w:val="auto"/>
                  </w:rPr>
                </w:pPr>
                <w:r w:rsidRPr="00814F84">
                  <w:rPr>
                    <w:rStyle w:val="GeneralAviation"/>
                    <w:color w:val="auto"/>
                  </w:rPr>
                  <w:t>Allocate levels according to altimetry data.</w:t>
                </w:r>
              </w:p>
            </w:tc>
            <w:tc>
              <w:tcPr>
                <w:tcW w:w="283" w:type="dxa"/>
                <w:hideMark/>
              </w:tcPr>
              <w:p w14:paraId="46B0347C"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70DA4CE4" w14:textId="77777777" w:rsidR="000F794C" w:rsidRPr="00814F84" w:rsidRDefault="00356D49" w:rsidP="00697F0E">
                <w:pPr>
                  <w:pStyle w:val="EssentialTraining"/>
                  <w:rPr>
                    <w:rStyle w:val="GeneralAviation"/>
                    <w:color w:val="auto"/>
                  </w:rPr>
                </w:pPr>
                <w:r w:rsidRPr="00814F84">
                  <w:rPr>
                    <w:rStyle w:val="GeneralAviation"/>
                    <w:color w:val="auto"/>
                  </w:rPr>
                  <w:t>Government of the Republic of Armenia Decision N 821-N of June 2, 2022</w:t>
                </w:r>
              </w:p>
            </w:tc>
            <w:tc>
              <w:tcPr>
                <w:tcW w:w="708" w:type="dxa"/>
                <w:hideMark/>
              </w:tcPr>
              <w:p w14:paraId="01C4AA7D" w14:textId="77777777" w:rsidR="000F794C" w:rsidRPr="00814F84" w:rsidRDefault="00581773" w:rsidP="003B2A91">
                <w:pPr>
                  <w:pStyle w:val="TableNormal0"/>
                  <w:rPr>
                    <w:rStyle w:val="GeneralAviation"/>
                    <w:color w:val="auto"/>
                  </w:rPr>
                </w:pPr>
                <w:r w:rsidRPr="00814F84">
                  <w:rPr>
                    <w:rStyle w:val="GeneralAviation"/>
                    <w:color w:val="auto"/>
                  </w:rPr>
                  <w:t>ALL</w:t>
                </w:r>
              </w:p>
            </w:tc>
          </w:tr>
          <w:tr w:rsidR="00090094" w14:paraId="2B688884" w14:textId="77777777" w:rsidTr="00090094">
            <w:trPr>
              <w:trHeight w:val="567"/>
            </w:trPr>
            <w:tc>
              <w:tcPr>
                <w:tcW w:w="1078" w:type="dxa"/>
                <w:hideMark/>
              </w:tcPr>
              <w:p w14:paraId="0877E18F"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A14EC5C" w14:textId="77777777" w:rsidR="000F794C" w:rsidRPr="00814F84" w:rsidRDefault="00581773" w:rsidP="003B2A91">
                <w:pPr>
                  <w:pStyle w:val="TableNormal0"/>
                  <w:rPr>
                    <w:rStyle w:val="GeneralAviation"/>
                    <w:color w:val="auto"/>
                  </w:rPr>
                </w:pPr>
                <w:r w:rsidRPr="00814F84">
                  <w:rPr>
                    <w:rStyle w:val="GeneralAviation"/>
                    <w:color w:val="auto"/>
                  </w:rPr>
                  <w:t xml:space="preserve">5.1.2 </w:t>
                </w:r>
              </w:p>
            </w:tc>
            <w:tc>
              <w:tcPr>
                <w:tcW w:w="3331" w:type="dxa"/>
                <w:hideMark/>
              </w:tcPr>
              <w:p w14:paraId="0FBC7538" w14:textId="77777777" w:rsidR="000F794C" w:rsidRPr="00814F84" w:rsidRDefault="00581773" w:rsidP="003B2A91">
                <w:pPr>
                  <w:pStyle w:val="TableNormal0"/>
                  <w:rPr>
                    <w:rStyle w:val="GeneralAviation"/>
                    <w:color w:val="auto"/>
                  </w:rPr>
                </w:pPr>
                <w:r w:rsidRPr="00814F84">
                  <w:rPr>
                    <w:rStyle w:val="GeneralAviation"/>
                    <w:color w:val="auto"/>
                  </w:rPr>
                  <w:t>Ensure separation according to altimetry data.</w:t>
                </w:r>
              </w:p>
            </w:tc>
            <w:tc>
              <w:tcPr>
                <w:tcW w:w="283" w:type="dxa"/>
                <w:hideMark/>
              </w:tcPr>
              <w:p w14:paraId="4BE9991E"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5BA40171" w14:textId="77777777" w:rsidR="000F794C" w:rsidRPr="00814F84" w:rsidRDefault="00581773" w:rsidP="003B2A91">
                <w:pPr>
                  <w:pStyle w:val="TableNormal0"/>
                  <w:rPr>
                    <w:rStyle w:val="GeneralAviation"/>
                    <w:i/>
                    <w:iCs/>
                    <w:color w:val="auto"/>
                  </w:rPr>
                </w:pPr>
                <w:r w:rsidRPr="00814F84">
                  <w:rPr>
                    <w:rStyle w:val="GeneralAviation"/>
                    <w:i/>
                    <w:iCs/>
                    <w:color w:val="auto"/>
                  </w:rPr>
                  <w:t>Optional content: transition level, transition altitude, transition layer, height, flight level, altitude, vertical distance to airspace boundaries</w:t>
                </w:r>
              </w:p>
            </w:tc>
            <w:tc>
              <w:tcPr>
                <w:tcW w:w="708" w:type="dxa"/>
                <w:hideMark/>
              </w:tcPr>
              <w:p w14:paraId="3DD83B52" w14:textId="77777777" w:rsidR="000F794C" w:rsidRPr="00814F84" w:rsidRDefault="00581773" w:rsidP="003B2A91">
                <w:pPr>
                  <w:pStyle w:val="TableNormal0"/>
                  <w:rPr>
                    <w:rStyle w:val="GeneralAviation"/>
                    <w:color w:val="auto"/>
                  </w:rPr>
                </w:pPr>
                <w:r w:rsidRPr="00814F84">
                  <w:rPr>
                    <w:rStyle w:val="GeneralAviation"/>
                    <w:color w:val="auto"/>
                  </w:rPr>
                  <w:t>ALL</w:t>
                </w:r>
              </w:p>
            </w:tc>
          </w:tr>
          <w:tr w:rsidR="00090094" w14:paraId="032DB30C" w14:textId="77777777" w:rsidTr="00090094">
            <w:trPr>
              <w:trHeight w:val="21"/>
            </w:trPr>
            <w:tc>
              <w:tcPr>
                <w:tcW w:w="9086" w:type="dxa"/>
                <w:gridSpan w:val="5"/>
                <w:hideMark/>
              </w:tcPr>
              <w:p w14:paraId="6449ED9E" w14:textId="77777777" w:rsidR="000F794C" w:rsidRPr="00814F84" w:rsidRDefault="00581773" w:rsidP="003B2A91">
                <w:pPr>
                  <w:pStyle w:val="TableHead"/>
                  <w:rPr>
                    <w:rStyle w:val="GeneralAviation"/>
                    <w:color w:val="auto"/>
                  </w:rPr>
                </w:pPr>
                <w:r w:rsidRPr="00814F84">
                  <w:rPr>
                    <w:rStyle w:val="GeneralAviation"/>
                    <w:color w:val="auto"/>
                  </w:rPr>
                  <w:t>Subtopic ATM 5.2 — Terrain clearance</w:t>
                </w:r>
              </w:p>
            </w:tc>
          </w:tr>
          <w:tr w:rsidR="00090094" w14:paraId="4DD13E65" w14:textId="77777777" w:rsidTr="00090094">
            <w:trPr>
              <w:trHeight w:val="567"/>
            </w:trPr>
            <w:tc>
              <w:tcPr>
                <w:tcW w:w="1078" w:type="dxa"/>
                <w:hideMark/>
              </w:tcPr>
              <w:p w14:paraId="0B3A9560"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1813853" w14:textId="77777777" w:rsidR="000F794C" w:rsidRPr="00814F84" w:rsidRDefault="00581773" w:rsidP="003B2A91">
                <w:pPr>
                  <w:pStyle w:val="TableNormal0"/>
                  <w:rPr>
                    <w:rStyle w:val="GeneralAviation"/>
                    <w:color w:val="auto"/>
                  </w:rPr>
                </w:pPr>
                <w:r w:rsidRPr="00814F84">
                  <w:rPr>
                    <w:rStyle w:val="GeneralAviation"/>
                    <w:color w:val="auto"/>
                  </w:rPr>
                  <w:t xml:space="preserve">5.2.1 </w:t>
                </w:r>
              </w:p>
            </w:tc>
            <w:tc>
              <w:tcPr>
                <w:tcW w:w="3331" w:type="dxa"/>
                <w:hideMark/>
              </w:tcPr>
              <w:p w14:paraId="355ABEAE" w14:textId="77777777" w:rsidR="000F794C" w:rsidRPr="00814F84" w:rsidRDefault="00581773" w:rsidP="003B2A91">
                <w:pPr>
                  <w:pStyle w:val="TableNormal0"/>
                  <w:rPr>
                    <w:rStyle w:val="GeneralAviation"/>
                    <w:color w:val="auto"/>
                  </w:rPr>
                </w:pPr>
                <w:r w:rsidRPr="00814F84">
                  <w:rPr>
                    <w:rStyle w:val="GeneralAviation"/>
                    <w:color w:val="auto"/>
                  </w:rPr>
                  <w:t>Provide planning, coordination and control actions appropriate to the rules for minimum safe height and terrain clearance.</w:t>
                </w:r>
              </w:p>
            </w:tc>
            <w:tc>
              <w:tcPr>
                <w:tcW w:w="283" w:type="dxa"/>
                <w:hideMark/>
              </w:tcPr>
              <w:p w14:paraId="7551F166"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63A6CE3D" w14:textId="77777777" w:rsidR="000F794C" w:rsidRPr="00814F84" w:rsidRDefault="00581773" w:rsidP="003B2A91">
                <w:pPr>
                  <w:pStyle w:val="TableNormal0"/>
                  <w:rPr>
                    <w:rStyle w:val="GeneralAviation"/>
                    <w:i/>
                    <w:iCs/>
                    <w:color w:val="auto"/>
                  </w:rPr>
                </w:pPr>
                <w:r w:rsidRPr="00814F84">
                  <w:rPr>
                    <w:rStyle w:val="GeneralAviation"/>
                    <w:i/>
                    <w:iCs/>
                    <w:color w:val="auto"/>
                  </w:rPr>
                  <w:t>Optional content: terrain clearance dimensions, minimum safe altitudes, transition level, minimum flight level, minimum sector altitude</w:t>
                </w:r>
              </w:p>
            </w:tc>
            <w:tc>
              <w:tcPr>
                <w:tcW w:w="708" w:type="dxa"/>
                <w:hideMark/>
              </w:tcPr>
              <w:p w14:paraId="1142E17D" w14:textId="77777777" w:rsidR="000F794C" w:rsidRPr="00814F84" w:rsidRDefault="00581773" w:rsidP="003B2A91">
                <w:pPr>
                  <w:pStyle w:val="TableNormal0"/>
                  <w:rPr>
                    <w:rStyle w:val="GeneralAviation"/>
                    <w:color w:val="auto"/>
                  </w:rPr>
                </w:pPr>
                <w:r w:rsidRPr="00814F84">
                  <w:rPr>
                    <w:rStyle w:val="GeneralAviation"/>
                    <w:color w:val="auto"/>
                  </w:rPr>
                  <w:t>ADC</w:t>
                </w:r>
              </w:p>
            </w:tc>
          </w:tr>
          <w:tr w:rsidR="00090094" w14:paraId="6FC3C418" w14:textId="77777777" w:rsidTr="00090094">
            <w:trPr>
              <w:trHeight w:val="21"/>
            </w:trPr>
            <w:tc>
              <w:tcPr>
                <w:tcW w:w="9086" w:type="dxa"/>
                <w:gridSpan w:val="5"/>
              </w:tcPr>
              <w:p w14:paraId="6F537531" w14:textId="77777777" w:rsidR="000F794C" w:rsidRPr="000F794C" w:rsidRDefault="00581773" w:rsidP="003B2A91">
                <w:pPr>
                  <w:pStyle w:val="TableCentered"/>
                  <w:rPr>
                    <w:rStyle w:val="GeneralAviation"/>
                  </w:rPr>
                </w:pPr>
                <w:r w:rsidRPr="000F794C">
                  <w:t>TOPIC ATM 6 — SEPARATION</w:t>
                </w:r>
              </w:p>
            </w:tc>
          </w:tr>
          <w:tr w:rsidR="00090094" w14:paraId="6BD1443D" w14:textId="77777777" w:rsidTr="00090094">
            <w:trPr>
              <w:trHeight w:val="21"/>
            </w:trPr>
            <w:tc>
              <w:tcPr>
                <w:tcW w:w="9086" w:type="dxa"/>
                <w:gridSpan w:val="5"/>
                <w:hideMark/>
              </w:tcPr>
              <w:p w14:paraId="4446D11E" w14:textId="77777777" w:rsidR="000F794C" w:rsidRPr="00814F84" w:rsidRDefault="00581773" w:rsidP="003B2A91">
                <w:pPr>
                  <w:pStyle w:val="TableHead"/>
                  <w:rPr>
                    <w:rStyle w:val="GeneralAviation"/>
                    <w:color w:val="auto"/>
                  </w:rPr>
                </w:pPr>
                <w:r w:rsidRPr="00814F84">
                  <w:rPr>
                    <w:rStyle w:val="GeneralAviation"/>
                    <w:color w:val="auto"/>
                  </w:rPr>
                  <w:t>Subtopic ATM 6.1 — Separation between departing aircraft</w:t>
                </w:r>
              </w:p>
            </w:tc>
          </w:tr>
          <w:tr w:rsidR="00090094" w14:paraId="001BA4A5" w14:textId="77777777" w:rsidTr="00090094">
            <w:trPr>
              <w:trHeight w:val="567"/>
            </w:trPr>
            <w:tc>
              <w:tcPr>
                <w:tcW w:w="1078" w:type="dxa"/>
                <w:hideMark/>
              </w:tcPr>
              <w:p w14:paraId="5633B7EB"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923919C" w14:textId="77777777" w:rsidR="000F794C" w:rsidRPr="00814F84" w:rsidRDefault="00581773" w:rsidP="003B2A91">
                <w:pPr>
                  <w:pStyle w:val="TableNormal0"/>
                  <w:rPr>
                    <w:rStyle w:val="GeneralAviation"/>
                    <w:color w:val="auto"/>
                  </w:rPr>
                </w:pPr>
                <w:r w:rsidRPr="00814F84">
                  <w:rPr>
                    <w:rStyle w:val="GeneralAviation"/>
                    <w:color w:val="auto"/>
                  </w:rPr>
                  <w:t xml:space="preserve">6.1.1 </w:t>
                </w:r>
              </w:p>
            </w:tc>
            <w:tc>
              <w:tcPr>
                <w:tcW w:w="3331" w:type="dxa"/>
                <w:hideMark/>
              </w:tcPr>
              <w:p w14:paraId="0495BBFB" w14:textId="77777777" w:rsidR="000F794C" w:rsidRPr="00814F84" w:rsidRDefault="00581773" w:rsidP="003B2A91">
                <w:pPr>
                  <w:pStyle w:val="TableNormal0"/>
                  <w:rPr>
                    <w:rStyle w:val="GeneralAviation"/>
                    <w:color w:val="auto"/>
                  </w:rPr>
                </w:pPr>
                <w:r w:rsidRPr="00814F84">
                  <w:rPr>
                    <w:rStyle w:val="GeneralAviation"/>
                    <w:color w:val="auto"/>
                  </w:rPr>
                  <w:t>Provide separation between departing aircraft.</w:t>
                </w:r>
              </w:p>
            </w:tc>
            <w:tc>
              <w:tcPr>
                <w:tcW w:w="283" w:type="dxa"/>
                <w:hideMark/>
              </w:tcPr>
              <w:p w14:paraId="7F594965"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1F61B742" w14:textId="77777777" w:rsidR="000F794C"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p w14:paraId="02C0135B" w14:textId="77777777" w:rsidR="000F794C" w:rsidRPr="00814F84" w:rsidRDefault="00581773" w:rsidP="000F794C">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1DB33C43" w14:textId="77777777" w:rsidR="000F794C" w:rsidRPr="000F794C" w:rsidRDefault="00581773" w:rsidP="003B2A91">
                <w:pPr>
                  <w:pStyle w:val="TableNormal0"/>
                  <w:rPr>
                    <w:rStyle w:val="GeneralAviation"/>
                  </w:rPr>
                </w:pPr>
                <w:r w:rsidRPr="000F794C">
                  <w:rPr>
                    <w:rStyle w:val="GeneralAviation"/>
                  </w:rPr>
                  <w:t>ADC</w:t>
                </w:r>
              </w:p>
            </w:tc>
          </w:tr>
          <w:tr w:rsidR="00090094" w14:paraId="620C9C20" w14:textId="77777777" w:rsidTr="00090094">
            <w:trPr>
              <w:trHeight w:val="21"/>
            </w:trPr>
            <w:tc>
              <w:tcPr>
                <w:tcW w:w="9086" w:type="dxa"/>
                <w:gridSpan w:val="5"/>
                <w:hideMark/>
              </w:tcPr>
              <w:p w14:paraId="3F88114D" w14:textId="77777777" w:rsidR="000F794C" w:rsidRPr="00814F84" w:rsidRDefault="00581773" w:rsidP="003B2A91">
                <w:pPr>
                  <w:pStyle w:val="TableHead"/>
                  <w:rPr>
                    <w:rStyle w:val="GeneralAviation"/>
                    <w:color w:val="auto"/>
                  </w:rPr>
                </w:pPr>
                <w:r w:rsidRPr="00814F84">
                  <w:rPr>
                    <w:rStyle w:val="GeneralAviation"/>
                    <w:color w:val="auto"/>
                  </w:rPr>
                  <w:t>Subtopic ATM 6.2 — Separation of departing aircraft from arriving aircraft</w:t>
                </w:r>
              </w:p>
            </w:tc>
          </w:tr>
          <w:tr w:rsidR="00090094" w14:paraId="13775B84" w14:textId="77777777" w:rsidTr="00090094">
            <w:trPr>
              <w:trHeight w:val="567"/>
            </w:trPr>
            <w:tc>
              <w:tcPr>
                <w:tcW w:w="1078" w:type="dxa"/>
                <w:hideMark/>
              </w:tcPr>
              <w:p w14:paraId="18CE6818"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17C2CD9" w14:textId="77777777" w:rsidR="000F794C" w:rsidRPr="00814F84" w:rsidRDefault="00581773" w:rsidP="003B2A91">
                <w:pPr>
                  <w:pStyle w:val="TableNormal0"/>
                  <w:rPr>
                    <w:rStyle w:val="GeneralAviation"/>
                    <w:color w:val="auto"/>
                  </w:rPr>
                </w:pPr>
                <w:r w:rsidRPr="00814F84">
                  <w:rPr>
                    <w:rStyle w:val="GeneralAviation"/>
                    <w:color w:val="auto"/>
                  </w:rPr>
                  <w:t xml:space="preserve">6.2.1 </w:t>
                </w:r>
              </w:p>
            </w:tc>
            <w:tc>
              <w:tcPr>
                <w:tcW w:w="3331" w:type="dxa"/>
                <w:hideMark/>
              </w:tcPr>
              <w:p w14:paraId="53D14949" w14:textId="77777777" w:rsidR="000F794C" w:rsidRPr="00814F84" w:rsidRDefault="00581773" w:rsidP="003B2A91">
                <w:pPr>
                  <w:pStyle w:val="TableNormal0"/>
                  <w:rPr>
                    <w:rStyle w:val="GeneralAviation"/>
                    <w:color w:val="auto"/>
                  </w:rPr>
                </w:pPr>
                <w:r w:rsidRPr="00814F84">
                  <w:rPr>
                    <w:rStyle w:val="GeneralAviation"/>
                    <w:color w:val="auto"/>
                  </w:rPr>
                  <w:t>Provide separation of departing aircraft from arriving aircraft.</w:t>
                </w:r>
              </w:p>
            </w:tc>
            <w:tc>
              <w:tcPr>
                <w:tcW w:w="283" w:type="dxa"/>
                <w:hideMark/>
              </w:tcPr>
              <w:p w14:paraId="1EF5682A"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47A9C349" w14:textId="77777777" w:rsidR="000F794C"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tc>
            <w:tc>
              <w:tcPr>
                <w:tcW w:w="708" w:type="dxa"/>
                <w:hideMark/>
              </w:tcPr>
              <w:p w14:paraId="56B5B1EB" w14:textId="77777777" w:rsidR="000F794C" w:rsidRPr="000F794C" w:rsidRDefault="00581773" w:rsidP="003B2A91">
                <w:pPr>
                  <w:pStyle w:val="TableNormal0"/>
                  <w:rPr>
                    <w:rStyle w:val="GeneralAviation"/>
                  </w:rPr>
                </w:pPr>
                <w:r w:rsidRPr="000F794C">
                  <w:rPr>
                    <w:rStyle w:val="GeneralAviation"/>
                  </w:rPr>
                  <w:t>ADC</w:t>
                </w:r>
              </w:p>
            </w:tc>
          </w:tr>
          <w:tr w:rsidR="00090094" w14:paraId="157E7F36" w14:textId="77777777" w:rsidTr="00090094">
            <w:trPr>
              <w:trHeight w:val="21"/>
            </w:trPr>
            <w:tc>
              <w:tcPr>
                <w:tcW w:w="9086" w:type="dxa"/>
                <w:gridSpan w:val="5"/>
                <w:hideMark/>
              </w:tcPr>
              <w:p w14:paraId="64FE93F1" w14:textId="77777777" w:rsidR="000F794C" w:rsidRPr="00814F84" w:rsidRDefault="00581773" w:rsidP="003B2A91">
                <w:pPr>
                  <w:pStyle w:val="TableHead"/>
                  <w:rPr>
                    <w:rStyle w:val="GeneralAviation"/>
                    <w:color w:val="auto"/>
                  </w:rPr>
                </w:pPr>
                <w:r w:rsidRPr="00814F84">
                  <w:rPr>
                    <w:rStyle w:val="GeneralAviation"/>
                    <w:color w:val="auto"/>
                  </w:rPr>
                  <w:t>Subtopic ATM 6.3 — Separation of landing aircraft and preceding landing or departing aircraft</w:t>
                </w:r>
              </w:p>
            </w:tc>
          </w:tr>
          <w:tr w:rsidR="00090094" w14:paraId="3F40A401" w14:textId="77777777" w:rsidTr="00090094">
            <w:trPr>
              <w:trHeight w:val="567"/>
            </w:trPr>
            <w:tc>
              <w:tcPr>
                <w:tcW w:w="1078" w:type="dxa"/>
                <w:hideMark/>
              </w:tcPr>
              <w:p w14:paraId="30E2FB5B"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ED1A981" w14:textId="77777777" w:rsidR="000F794C" w:rsidRPr="00814F84" w:rsidRDefault="00581773" w:rsidP="003B2A91">
                <w:pPr>
                  <w:pStyle w:val="TableNormal0"/>
                  <w:rPr>
                    <w:rStyle w:val="GeneralAviation"/>
                    <w:color w:val="auto"/>
                  </w:rPr>
                </w:pPr>
                <w:r w:rsidRPr="00814F84">
                  <w:rPr>
                    <w:rStyle w:val="GeneralAviation"/>
                    <w:color w:val="auto"/>
                  </w:rPr>
                  <w:t xml:space="preserve">6.3.1 </w:t>
                </w:r>
              </w:p>
            </w:tc>
            <w:tc>
              <w:tcPr>
                <w:tcW w:w="3331" w:type="dxa"/>
                <w:hideMark/>
              </w:tcPr>
              <w:p w14:paraId="1C606C5E" w14:textId="77777777" w:rsidR="000F794C" w:rsidRPr="00814F84" w:rsidRDefault="00581773" w:rsidP="003B2A91">
                <w:pPr>
                  <w:pStyle w:val="TableNormal0"/>
                  <w:rPr>
                    <w:rStyle w:val="GeneralAviation"/>
                    <w:color w:val="auto"/>
                  </w:rPr>
                </w:pPr>
                <w:r w:rsidRPr="00814F84">
                  <w:rPr>
                    <w:rStyle w:val="GeneralAviation"/>
                    <w:color w:val="auto"/>
                  </w:rPr>
                  <w:t>Provide separation of landing aircraft and preceding landing or departing aircraft.</w:t>
                </w:r>
              </w:p>
            </w:tc>
            <w:tc>
              <w:tcPr>
                <w:tcW w:w="283" w:type="dxa"/>
                <w:hideMark/>
              </w:tcPr>
              <w:p w14:paraId="3A2A15F6"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7B99409A" w14:textId="77777777" w:rsidR="000F794C"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tc>
            <w:tc>
              <w:tcPr>
                <w:tcW w:w="708" w:type="dxa"/>
                <w:hideMark/>
              </w:tcPr>
              <w:p w14:paraId="415043AA" w14:textId="77777777" w:rsidR="000F794C" w:rsidRPr="000F794C" w:rsidRDefault="00581773" w:rsidP="003B2A91">
                <w:pPr>
                  <w:pStyle w:val="TableNormal0"/>
                  <w:rPr>
                    <w:rStyle w:val="GeneralAviation"/>
                  </w:rPr>
                </w:pPr>
                <w:r w:rsidRPr="000F794C">
                  <w:rPr>
                    <w:rStyle w:val="GeneralAviation"/>
                  </w:rPr>
                  <w:t>A</w:t>
                </w:r>
                <w:r w:rsidR="00C77DC1">
                  <w:rPr>
                    <w:rStyle w:val="GeneralAviation"/>
                  </w:rPr>
                  <w:t>DC</w:t>
                </w:r>
              </w:p>
            </w:tc>
          </w:tr>
          <w:tr w:rsidR="00090094" w14:paraId="1A800DA1" w14:textId="77777777" w:rsidTr="00090094">
            <w:trPr>
              <w:trHeight w:val="21"/>
            </w:trPr>
            <w:tc>
              <w:tcPr>
                <w:tcW w:w="9086" w:type="dxa"/>
                <w:gridSpan w:val="5"/>
                <w:hideMark/>
              </w:tcPr>
              <w:p w14:paraId="2DE08CA3" w14:textId="77777777" w:rsidR="000F794C" w:rsidRPr="00814F84" w:rsidRDefault="00581773" w:rsidP="003B2A91">
                <w:pPr>
                  <w:pStyle w:val="TableHead"/>
                  <w:rPr>
                    <w:rStyle w:val="GeneralAviation"/>
                    <w:color w:val="auto"/>
                  </w:rPr>
                </w:pPr>
                <w:r w:rsidRPr="00814F84">
                  <w:rPr>
                    <w:rStyle w:val="GeneralAviation"/>
                    <w:color w:val="auto"/>
                  </w:rPr>
                  <w:t>Subtopic ATM 6.4 — Time-based wake turbulence longitudinal separation</w:t>
                </w:r>
              </w:p>
            </w:tc>
          </w:tr>
          <w:tr w:rsidR="00090094" w14:paraId="0159D008" w14:textId="77777777" w:rsidTr="00090094">
            <w:trPr>
              <w:trHeight w:val="29"/>
            </w:trPr>
            <w:tc>
              <w:tcPr>
                <w:tcW w:w="1078" w:type="dxa"/>
                <w:hideMark/>
              </w:tcPr>
              <w:p w14:paraId="3D9786BF"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9191C22" w14:textId="77777777" w:rsidR="000F794C" w:rsidRPr="00814F84" w:rsidRDefault="00581773" w:rsidP="003B2A91">
                <w:pPr>
                  <w:pStyle w:val="TableNormal0"/>
                  <w:rPr>
                    <w:rStyle w:val="GeneralAviation"/>
                    <w:color w:val="auto"/>
                  </w:rPr>
                </w:pPr>
                <w:r w:rsidRPr="00814F84">
                  <w:rPr>
                    <w:rStyle w:val="GeneralAviation"/>
                    <w:color w:val="auto"/>
                  </w:rPr>
                  <w:t xml:space="preserve">6.4.1 </w:t>
                </w:r>
              </w:p>
            </w:tc>
            <w:tc>
              <w:tcPr>
                <w:tcW w:w="3331" w:type="dxa"/>
                <w:hideMark/>
              </w:tcPr>
              <w:p w14:paraId="535940E2" w14:textId="77777777" w:rsidR="000F794C" w:rsidRPr="00814F84" w:rsidRDefault="00581773" w:rsidP="003B2A91">
                <w:pPr>
                  <w:pStyle w:val="TableNormal0"/>
                  <w:rPr>
                    <w:rStyle w:val="GeneralAviation"/>
                    <w:color w:val="auto"/>
                  </w:rPr>
                </w:pPr>
                <w:r w:rsidRPr="00814F84">
                  <w:rPr>
                    <w:rStyle w:val="GeneralAviation"/>
                    <w:color w:val="auto"/>
                  </w:rPr>
                  <w:t>Provide time-based wake turbulence longitudinal separation.</w:t>
                </w:r>
              </w:p>
            </w:tc>
            <w:tc>
              <w:tcPr>
                <w:tcW w:w="283" w:type="dxa"/>
                <w:hideMark/>
              </w:tcPr>
              <w:p w14:paraId="221AF3BF"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7F05B176" w14:textId="77777777" w:rsidR="000F794C"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r w:rsidR="00581773" w:rsidRPr="00814F84">
                  <w:rPr>
                    <w:rStyle w:val="GeneralAviation"/>
                    <w:color w:val="auto"/>
                  </w:rPr>
                  <w:br/>
                </w:r>
                <w:r w:rsidRPr="00814F84">
                  <w:rPr>
                    <w:rStyle w:val="GeneralAviation"/>
                    <w:color w:val="auto"/>
                  </w:rPr>
                  <w:t>Government of the Republic of Armenia Decision N 821-N of June 2, 2022</w:t>
                </w:r>
              </w:p>
            </w:tc>
            <w:tc>
              <w:tcPr>
                <w:tcW w:w="708" w:type="dxa"/>
                <w:hideMark/>
              </w:tcPr>
              <w:p w14:paraId="1875FC39" w14:textId="77777777" w:rsidR="000F794C" w:rsidRPr="000F794C" w:rsidRDefault="00581773" w:rsidP="000F794C">
                <w:pPr>
                  <w:pStyle w:val="TableNormal0"/>
                  <w:rPr>
                    <w:rStyle w:val="GeneralAviation"/>
                  </w:rPr>
                </w:pPr>
                <w:r w:rsidRPr="000F794C">
                  <w:rPr>
                    <w:rStyle w:val="GeneralAviation"/>
                  </w:rPr>
                  <w:t>ADC</w:t>
                </w:r>
              </w:p>
            </w:tc>
          </w:tr>
          <w:tr w:rsidR="00090094" w14:paraId="0D1E4241" w14:textId="77777777" w:rsidTr="00090094">
            <w:trPr>
              <w:trHeight w:val="21"/>
            </w:trPr>
            <w:tc>
              <w:tcPr>
                <w:tcW w:w="9086" w:type="dxa"/>
                <w:gridSpan w:val="5"/>
                <w:hideMark/>
              </w:tcPr>
              <w:p w14:paraId="6D8E74A8" w14:textId="77777777" w:rsidR="000F794C" w:rsidRPr="00814F84" w:rsidRDefault="00581773" w:rsidP="003B2A91">
                <w:pPr>
                  <w:pStyle w:val="TableHead"/>
                  <w:rPr>
                    <w:rStyle w:val="GeneralAviation"/>
                    <w:color w:val="auto"/>
                  </w:rPr>
                </w:pPr>
                <w:r w:rsidRPr="00814F84">
                  <w:rPr>
                    <w:rStyle w:val="GeneralAviation"/>
                    <w:color w:val="auto"/>
                  </w:rPr>
                  <w:t>Subtopic ATM 6.5 — Reduced separation minima</w:t>
                </w:r>
              </w:p>
            </w:tc>
          </w:tr>
          <w:tr w:rsidR="00090094" w14:paraId="63CF9AA5" w14:textId="77777777" w:rsidTr="00090094">
            <w:trPr>
              <w:trHeight w:val="567"/>
            </w:trPr>
            <w:tc>
              <w:tcPr>
                <w:tcW w:w="1078" w:type="dxa"/>
                <w:hideMark/>
              </w:tcPr>
              <w:p w14:paraId="5CE061F2" w14:textId="77777777" w:rsidR="000F794C" w:rsidRPr="00814F84" w:rsidRDefault="00581773" w:rsidP="003B2A91">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71A72CF" w14:textId="77777777" w:rsidR="000F794C" w:rsidRPr="00814F84" w:rsidRDefault="00581773" w:rsidP="003B2A91">
                <w:pPr>
                  <w:pStyle w:val="TableNormal0"/>
                  <w:rPr>
                    <w:rStyle w:val="GeneralAviation"/>
                    <w:color w:val="auto"/>
                  </w:rPr>
                </w:pPr>
                <w:r w:rsidRPr="00814F84">
                  <w:rPr>
                    <w:rStyle w:val="GeneralAviation"/>
                    <w:color w:val="auto"/>
                  </w:rPr>
                  <w:t xml:space="preserve">6.5.1 </w:t>
                </w:r>
              </w:p>
            </w:tc>
            <w:tc>
              <w:tcPr>
                <w:tcW w:w="3331" w:type="dxa"/>
                <w:hideMark/>
              </w:tcPr>
              <w:p w14:paraId="3CB32646" w14:textId="77777777" w:rsidR="000F794C" w:rsidRPr="00814F84" w:rsidRDefault="00581773" w:rsidP="003B2A91">
                <w:pPr>
                  <w:pStyle w:val="TableNormal0"/>
                  <w:rPr>
                    <w:rStyle w:val="GeneralAviation"/>
                    <w:color w:val="auto"/>
                  </w:rPr>
                </w:pPr>
                <w:r w:rsidRPr="00814F84">
                  <w:rPr>
                    <w:rStyle w:val="GeneralAviation"/>
                    <w:color w:val="auto"/>
                  </w:rPr>
                  <w:t>Provide reduced separation minima.</w:t>
                </w:r>
              </w:p>
            </w:tc>
            <w:tc>
              <w:tcPr>
                <w:tcW w:w="283" w:type="dxa"/>
                <w:hideMark/>
              </w:tcPr>
              <w:p w14:paraId="3FD01250" w14:textId="77777777" w:rsidR="000F794C" w:rsidRPr="00814F84" w:rsidRDefault="00581773" w:rsidP="003B2A91">
                <w:pPr>
                  <w:pStyle w:val="TableNormal0"/>
                  <w:rPr>
                    <w:rStyle w:val="GeneralAviation"/>
                    <w:color w:val="auto"/>
                  </w:rPr>
                </w:pPr>
                <w:r w:rsidRPr="00814F84">
                  <w:rPr>
                    <w:rStyle w:val="GeneralAviation"/>
                    <w:color w:val="auto"/>
                  </w:rPr>
                  <w:t>4</w:t>
                </w:r>
              </w:p>
            </w:tc>
            <w:tc>
              <w:tcPr>
                <w:tcW w:w="3686" w:type="dxa"/>
                <w:hideMark/>
              </w:tcPr>
              <w:p w14:paraId="2C5B5A76" w14:textId="77777777" w:rsidR="000F794C"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tc>
            <w:tc>
              <w:tcPr>
                <w:tcW w:w="708" w:type="dxa"/>
                <w:hideMark/>
              </w:tcPr>
              <w:p w14:paraId="47AA1AB6" w14:textId="77777777" w:rsidR="000F794C" w:rsidRPr="000F794C" w:rsidRDefault="00581773" w:rsidP="000F794C">
                <w:pPr>
                  <w:pStyle w:val="TableNormal0"/>
                  <w:rPr>
                    <w:rStyle w:val="GeneralAviation"/>
                  </w:rPr>
                </w:pPr>
                <w:r w:rsidRPr="000F794C">
                  <w:rPr>
                    <w:rStyle w:val="GeneralAviation"/>
                  </w:rPr>
                  <w:t>ADC</w:t>
                </w:r>
              </w:p>
            </w:tc>
          </w:tr>
          <w:tr w:rsidR="00090094" w14:paraId="1943028F" w14:textId="77777777" w:rsidTr="00090094">
            <w:trPr>
              <w:trHeight w:val="21"/>
            </w:trPr>
            <w:tc>
              <w:tcPr>
                <w:tcW w:w="9086" w:type="dxa"/>
                <w:gridSpan w:val="5"/>
              </w:tcPr>
              <w:p w14:paraId="2E6CA6AD" w14:textId="77777777" w:rsidR="000F794C" w:rsidRPr="00DC047F" w:rsidRDefault="00581773" w:rsidP="008D6B8F">
                <w:pPr>
                  <w:pStyle w:val="TableCentered"/>
                  <w:rPr>
                    <w:rStyle w:val="GeneralAviation"/>
                  </w:rPr>
                </w:pPr>
                <w:r w:rsidRPr="00DC047F">
                  <w:t>TOPIC ATM 7 — AIRBORNE AND GROUND-BASED SAFETY NETS</w:t>
                </w:r>
              </w:p>
            </w:tc>
          </w:tr>
          <w:tr w:rsidR="00090094" w14:paraId="5285A185" w14:textId="77777777" w:rsidTr="00090094">
            <w:trPr>
              <w:trHeight w:val="21"/>
            </w:trPr>
            <w:tc>
              <w:tcPr>
                <w:tcW w:w="9086" w:type="dxa"/>
                <w:gridSpan w:val="5"/>
                <w:hideMark/>
              </w:tcPr>
              <w:p w14:paraId="3AC5D4E8" w14:textId="77777777" w:rsidR="000F794C" w:rsidRPr="00814F84" w:rsidRDefault="00581773" w:rsidP="008D6B8F">
                <w:pPr>
                  <w:pStyle w:val="TableHead"/>
                  <w:rPr>
                    <w:rStyle w:val="GeneralAviation"/>
                    <w:color w:val="auto"/>
                  </w:rPr>
                </w:pPr>
                <w:r w:rsidRPr="00814F84">
                  <w:rPr>
                    <w:rStyle w:val="GeneralAviation"/>
                    <w:color w:val="auto"/>
                  </w:rPr>
                  <w:t>Subtopic ATM 7.1 — Airborne safety nets</w:t>
                </w:r>
              </w:p>
            </w:tc>
          </w:tr>
          <w:tr w:rsidR="00090094" w14:paraId="3825F672" w14:textId="77777777" w:rsidTr="00090094">
            <w:trPr>
              <w:trHeight w:val="567"/>
            </w:trPr>
            <w:tc>
              <w:tcPr>
                <w:tcW w:w="1078" w:type="dxa"/>
                <w:hideMark/>
              </w:tcPr>
              <w:p w14:paraId="6B9251F7" w14:textId="77777777" w:rsidR="000F794C"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75F6B16" w14:textId="77777777" w:rsidR="000F794C" w:rsidRPr="00814F84" w:rsidRDefault="00581773" w:rsidP="008D6B8F">
                <w:pPr>
                  <w:pStyle w:val="TableNormal0"/>
                  <w:rPr>
                    <w:rStyle w:val="GeneralAviation"/>
                    <w:color w:val="auto"/>
                  </w:rPr>
                </w:pPr>
                <w:r w:rsidRPr="00814F84">
                  <w:rPr>
                    <w:rStyle w:val="GeneralAviation"/>
                    <w:color w:val="auto"/>
                  </w:rPr>
                  <w:t xml:space="preserve">7.1.1 </w:t>
                </w:r>
              </w:p>
            </w:tc>
            <w:tc>
              <w:tcPr>
                <w:tcW w:w="3331" w:type="dxa"/>
                <w:hideMark/>
              </w:tcPr>
              <w:p w14:paraId="529C1CA8" w14:textId="77777777" w:rsidR="000F794C" w:rsidRPr="00814F84" w:rsidRDefault="00581773" w:rsidP="008D6B8F">
                <w:pPr>
                  <w:pStyle w:val="TableNormal0"/>
                  <w:rPr>
                    <w:rStyle w:val="GeneralAviation"/>
                    <w:color w:val="auto"/>
                  </w:rPr>
                </w:pPr>
                <w:r w:rsidRPr="00814F84">
                  <w:rPr>
                    <w:rStyle w:val="GeneralAviation"/>
                    <w:color w:val="auto"/>
                  </w:rPr>
                  <w:t>Recognise the independence of ACAS thresholds and ATC separation standards.</w:t>
                </w:r>
              </w:p>
            </w:tc>
            <w:tc>
              <w:tcPr>
                <w:tcW w:w="283" w:type="dxa"/>
                <w:hideMark/>
              </w:tcPr>
              <w:p w14:paraId="4A0447ED" w14:textId="77777777" w:rsidR="000F794C" w:rsidRPr="00814F84" w:rsidRDefault="00581773" w:rsidP="008D6B8F">
                <w:pPr>
                  <w:pStyle w:val="TableNormal0"/>
                  <w:rPr>
                    <w:rStyle w:val="GeneralAviation"/>
                    <w:color w:val="auto"/>
                  </w:rPr>
                </w:pPr>
                <w:r w:rsidRPr="00814F84">
                  <w:rPr>
                    <w:rStyle w:val="GeneralAviation"/>
                    <w:color w:val="auto"/>
                  </w:rPr>
                  <w:t>2</w:t>
                </w:r>
              </w:p>
            </w:tc>
            <w:tc>
              <w:tcPr>
                <w:tcW w:w="3686" w:type="dxa"/>
                <w:hideMark/>
              </w:tcPr>
              <w:p w14:paraId="21482258" w14:textId="77777777" w:rsidR="000F794C" w:rsidRPr="00814F84" w:rsidRDefault="00581773" w:rsidP="006A4337">
                <w:pPr>
                  <w:pStyle w:val="EssentialTraining"/>
                  <w:rPr>
                    <w:rStyle w:val="GeneralAviation"/>
                    <w:color w:val="auto"/>
                  </w:rPr>
                </w:pPr>
                <w:r w:rsidRPr="00814F84">
                  <w:rPr>
                    <w:rStyle w:val="GeneralAviation"/>
                    <w:color w:val="auto"/>
                  </w:rPr>
                  <w:t>ICAO Doc 9863</w:t>
                </w:r>
              </w:p>
              <w:p w14:paraId="675A5C3D" w14:textId="77777777" w:rsidR="000F794C" w:rsidRPr="00814F84" w:rsidRDefault="00581773" w:rsidP="008D6B8F">
                <w:pPr>
                  <w:pStyle w:val="TableNormal0"/>
                  <w:rPr>
                    <w:rStyle w:val="GeneralAviation"/>
                    <w:i/>
                    <w:iCs/>
                    <w:color w:val="auto"/>
                  </w:rPr>
                </w:pPr>
                <w:r w:rsidRPr="00814F84">
                  <w:rPr>
                    <w:rStyle w:val="GeneralAviation"/>
                    <w:i/>
                    <w:iCs/>
                    <w:color w:val="auto"/>
                  </w:rPr>
                  <w:t>Optional content: Skybrary Safety Nets</w:t>
                </w:r>
              </w:p>
            </w:tc>
            <w:tc>
              <w:tcPr>
                <w:tcW w:w="708" w:type="dxa"/>
                <w:hideMark/>
              </w:tcPr>
              <w:p w14:paraId="10917AF0" w14:textId="77777777" w:rsidR="000F794C" w:rsidRPr="00814F84" w:rsidRDefault="00581773" w:rsidP="008D6B8F">
                <w:pPr>
                  <w:pStyle w:val="TableNormal0"/>
                  <w:rPr>
                    <w:rStyle w:val="GeneralAviation"/>
                    <w:color w:val="auto"/>
                  </w:rPr>
                </w:pPr>
                <w:r w:rsidRPr="00814F84">
                  <w:rPr>
                    <w:rStyle w:val="GeneralAviation"/>
                    <w:color w:val="auto"/>
                  </w:rPr>
                  <w:t>ALL</w:t>
                </w:r>
              </w:p>
            </w:tc>
          </w:tr>
          <w:tr w:rsidR="00090094" w14:paraId="3E86A86D" w14:textId="77777777" w:rsidTr="00090094">
            <w:trPr>
              <w:trHeight w:val="567"/>
            </w:trPr>
            <w:tc>
              <w:tcPr>
                <w:tcW w:w="1078" w:type="dxa"/>
                <w:hideMark/>
              </w:tcPr>
              <w:p w14:paraId="236C422A" w14:textId="77777777" w:rsidR="000F794C" w:rsidRPr="00814F84" w:rsidRDefault="00581773" w:rsidP="008D6B8F">
                <w:pPr>
                  <w:pStyle w:val="TableNormal0"/>
                  <w:rPr>
                    <w:rStyle w:val="GeneralAviation"/>
                    <w:color w:val="auto"/>
                  </w:rPr>
                </w:pPr>
                <w:r w:rsidRPr="00814F84">
                  <w:rPr>
                    <w:rStyle w:val="GeneralAviation"/>
                    <w:color w:val="auto"/>
                  </w:rPr>
                  <w:lastRenderedPageBreak/>
                  <w:t>ADC</w:t>
                </w:r>
                <w:r w:rsidRPr="00814F84">
                  <w:rPr>
                    <w:rStyle w:val="GeneralAviation"/>
                    <w:color w:val="auto"/>
                  </w:rPr>
                  <w:br/>
                  <w:t>ATM</w:t>
                </w:r>
              </w:p>
              <w:p w14:paraId="0B331B6E" w14:textId="77777777" w:rsidR="000F794C" w:rsidRPr="00814F84" w:rsidRDefault="00581773" w:rsidP="008D6B8F">
                <w:pPr>
                  <w:pStyle w:val="TableNormal0"/>
                  <w:rPr>
                    <w:rStyle w:val="GeneralAviation"/>
                    <w:color w:val="auto"/>
                  </w:rPr>
                </w:pPr>
                <w:r w:rsidRPr="00814F84">
                  <w:rPr>
                    <w:rStyle w:val="GeneralAviation"/>
                    <w:color w:val="auto"/>
                  </w:rPr>
                  <w:t xml:space="preserve">7.1.2 </w:t>
                </w:r>
              </w:p>
            </w:tc>
            <w:tc>
              <w:tcPr>
                <w:tcW w:w="3331" w:type="dxa"/>
                <w:hideMark/>
              </w:tcPr>
              <w:p w14:paraId="42AFFA17" w14:textId="77777777" w:rsidR="000F794C" w:rsidRPr="00814F84" w:rsidRDefault="00581773" w:rsidP="008D6B8F">
                <w:pPr>
                  <w:pStyle w:val="TableNormal0"/>
                  <w:rPr>
                    <w:rStyle w:val="GeneralAviation"/>
                    <w:color w:val="auto"/>
                  </w:rPr>
                </w:pPr>
                <w:r w:rsidRPr="00814F84">
                  <w:rPr>
                    <w:rStyle w:val="GeneralAviation"/>
                    <w:color w:val="auto"/>
                  </w:rPr>
                  <w:t>Describe the controller responsibility during and following an ACAS RA reported by the pilot.</w:t>
                </w:r>
              </w:p>
            </w:tc>
            <w:tc>
              <w:tcPr>
                <w:tcW w:w="283" w:type="dxa"/>
                <w:hideMark/>
              </w:tcPr>
              <w:p w14:paraId="741A27DB" w14:textId="77777777" w:rsidR="000F794C" w:rsidRPr="00814F84" w:rsidRDefault="00581773" w:rsidP="008D6B8F">
                <w:pPr>
                  <w:pStyle w:val="TableNormal0"/>
                  <w:rPr>
                    <w:rStyle w:val="GeneralAviation"/>
                    <w:color w:val="auto"/>
                  </w:rPr>
                </w:pPr>
                <w:r w:rsidRPr="00814F84">
                  <w:rPr>
                    <w:rStyle w:val="GeneralAviation"/>
                    <w:color w:val="auto"/>
                  </w:rPr>
                  <w:t>2</w:t>
                </w:r>
              </w:p>
            </w:tc>
            <w:tc>
              <w:tcPr>
                <w:tcW w:w="3686" w:type="dxa"/>
                <w:hideMark/>
              </w:tcPr>
              <w:p w14:paraId="2A780528" w14:textId="77777777" w:rsidR="000F794C"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p>
              <w:p w14:paraId="596A881A" w14:textId="77777777" w:rsidR="000F794C" w:rsidRPr="00814F84" w:rsidRDefault="00581773" w:rsidP="000F794C">
                <w:pPr>
                  <w:pStyle w:val="TableNormal0"/>
                  <w:rPr>
                    <w:rStyle w:val="GeneralAviation"/>
                    <w:i/>
                    <w:iCs/>
                    <w:color w:val="auto"/>
                  </w:rPr>
                </w:pPr>
                <w:r w:rsidRPr="00814F84">
                  <w:rPr>
                    <w:rStyle w:val="GeneralAviation"/>
                    <w:i/>
                    <w:iCs/>
                    <w:color w:val="auto"/>
                  </w:rPr>
                  <w:t xml:space="preserve">Optional content: ICAO Doc 4444, </w:t>
                </w:r>
              </w:p>
              <w:p w14:paraId="66F42C9A" w14:textId="77777777" w:rsidR="000F794C" w:rsidRPr="00814F84" w:rsidRDefault="00581773" w:rsidP="000F794C">
                <w:pPr>
                  <w:pStyle w:val="TableNormal0"/>
                  <w:rPr>
                    <w:rStyle w:val="GeneralAviation"/>
                    <w:color w:val="auto"/>
                  </w:rPr>
                </w:pPr>
                <w:r w:rsidRPr="00814F84">
                  <w:rPr>
                    <w:rStyle w:val="GeneralAviation"/>
                    <w:i/>
                    <w:iCs/>
                    <w:color w:val="auto"/>
                  </w:rPr>
                  <w:t>ICAO Doc 9863, Skybrary Safety Nets</w:t>
                </w:r>
              </w:p>
            </w:tc>
            <w:tc>
              <w:tcPr>
                <w:tcW w:w="708" w:type="dxa"/>
                <w:hideMark/>
              </w:tcPr>
              <w:p w14:paraId="40600402" w14:textId="77777777" w:rsidR="000F794C" w:rsidRPr="00814F84" w:rsidRDefault="00581773" w:rsidP="008D6B8F">
                <w:pPr>
                  <w:pStyle w:val="TableNormal0"/>
                  <w:rPr>
                    <w:rStyle w:val="GeneralAviation"/>
                    <w:color w:val="auto"/>
                  </w:rPr>
                </w:pPr>
                <w:r w:rsidRPr="00814F84">
                  <w:rPr>
                    <w:rStyle w:val="GeneralAviation"/>
                    <w:color w:val="auto"/>
                  </w:rPr>
                  <w:t>ALL</w:t>
                </w:r>
              </w:p>
            </w:tc>
          </w:tr>
          <w:tr w:rsidR="00090094" w14:paraId="44819113" w14:textId="77777777" w:rsidTr="00090094">
            <w:trPr>
              <w:trHeight w:val="567"/>
            </w:trPr>
            <w:tc>
              <w:tcPr>
                <w:tcW w:w="1078" w:type="dxa"/>
                <w:hideMark/>
              </w:tcPr>
              <w:p w14:paraId="4EF8466C" w14:textId="77777777" w:rsidR="000F794C"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5B27B7F" w14:textId="77777777" w:rsidR="000F794C" w:rsidRPr="00814F84" w:rsidRDefault="00581773" w:rsidP="008D6B8F">
                <w:pPr>
                  <w:pStyle w:val="TableNormal0"/>
                  <w:rPr>
                    <w:rStyle w:val="GeneralAviation"/>
                    <w:color w:val="auto"/>
                  </w:rPr>
                </w:pPr>
                <w:r w:rsidRPr="00814F84">
                  <w:rPr>
                    <w:rStyle w:val="GeneralAviation"/>
                    <w:color w:val="auto"/>
                  </w:rPr>
                  <w:t xml:space="preserve">7.1.3 </w:t>
                </w:r>
              </w:p>
            </w:tc>
            <w:tc>
              <w:tcPr>
                <w:tcW w:w="3331" w:type="dxa"/>
                <w:hideMark/>
              </w:tcPr>
              <w:p w14:paraId="4B387DF2" w14:textId="77777777" w:rsidR="000F794C" w:rsidRPr="00814F84" w:rsidRDefault="00581773" w:rsidP="008D6B8F">
                <w:pPr>
                  <w:pStyle w:val="TableNormal0"/>
                  <w:rPr>
                    <w:rStyle w:val="GeneralAviation"/>
                    <w:color w:val="auto"/>
                  </w:rPr>
                </w:pPr>
                <w:r w:rsidRPr="00814F84">
                  <w:rPr>
                    <w:rStyle w:val="GeneralAviation"/>
                    <w:color w:val="auto"/>
                  </w:rPr>
                  <w:t>Respond to pilot notification of actions based on airborne systems warnings.</w:t>
                </w:r>
              </w:p>
            </w:tc>
            <w:tc>
              <w:tcPr>
                <w:tcW w:w="283" w:type="dxa"/>
                <w:hideMark/>
              </w:tcPr>
              <w:p w14:paraId="51447957" w14:textId="77777777" w:rsidR="000F794C"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4AEFE2EF" w14:textId="77777777" w:rsidR="000F794C" w:rsidRPr="00814F84" w:rsidRDefault="00581773" w:rsidP="008D6B8F">
                <w:pPr>
                  <w:pStyle w:val="TableNormal0"/>
                  <w:rPr>
                    <w:rStyle w:val="GeneralAviation"/>
                    <w:i/>
                    <w:iCs/>
                    <w:color w:val="auto"/>
                  </w:rPr>
                </w:pPr>
                <w:r w:rsidRPr="00814F84">
                  <w:rPr>
                    <w:rStyle w:val="GeneralAviation"/>
                    <w:i/>
                    <w:iCs/>
                    <w:color w:val="auto"/>
                  </w:rPr>
                  <w:t xml:space="preserve">Optional content: ACAS, </w:t>
                </w:r>
                <w:r w:rsidR="00DC047F" w:rsidRPr="00814F84">
                  <w:rPr>
                    <w:rStyle w:val="GeneralAviation"/>
                    <w:i/>
                    <w:iCs/>
                    <w:color w:val="auto"/>
                  </w:rPr>
                  <w:t>Skybrary Safety Nets</w:t>
                </w:r>
              </w:p>
            </w:tc>
            <w:tc>
              <w:tcPr>
                <w:tcW w:w="708" w:type="dxa"/>
                <w:hideMark/>
              </w:tcPr>
              <w:p w14:paraId="6FE1CCFA" w14:textId="77777777" w:rsidR="000F794C" w:rsidRPr="00814F84" w:rsidRDefault="00581773" w:rsidP="008D6B8F">
                <w:pPr>
                  <w:pStyle w:val="TableNormal0"/>
                  <w:rPr>
                    <w:rStyle w:val="GeneralAviation"/>
                    <w:color w:val="auto"/>
                  </w:rPr>
                </w:pPr>
                <w:r w:rsidRPr="00814F84">
                  <w:rPr>
                    <w:rStyle w:val="GeneralAviation"/>
                    <w:color w:val="auto"/>
                  </w:rPr>
                  <w:t>A</w:t>
                </w:r>
                <w:r w:rsidR="00DC047F" w:rsidRPr="00814F84">
                  <w:rPr>
                    <w:rStyle w:val="GeneralAviation"/>
                    <w:color w:val="auto"/>
                  </w:rPr>
                  <w:t>DC</w:t>
                </w:r>
              </w:p>
            </w:tc>
          </w:tr>
          <w:tr w:rsidR="00090094" w14:paraId="6572894C" w14:textId="77777777" w:rsidTr="00090094">
            <w:trPr>
              <w:trHeight w:val="21"/>
            </w:trPr>
            <w:tc>
              <w:tcPr>
                <w:tcW w:w="9086" w:type="dxa"/>
                <w:gridSpan w:val="5"/>
                <w:hideMark/>
              </w:tcPr>
              <w:p w14:paraId="39A7624A" w14:textId="77777777" w:rsidR="000F794C" w:rsidRPr="00814F84" w:rsidRDefault="00581773" w:rsidP="008D6B8F">
                <w:pPr>
                  <w:pStyle w:val="TableHead"/>
                  <w:rPr>
                    <w:rStyle w:val="GeneralAviation"/>
                    <w:color w:val="auto"/>
                  </w:rPr>
                </w:pPr>
                <w:r w:rsidRPr="00814F84">
                  <w:rPr>
                    <w:rStyle w:val="GeneralAviation"/>
                    <w:color w:val="auto"/>
                  </w:rPr>
                  <w:t>Subtopic ATM 7.2 — Ground-based safety nets</w:t>
                </w:r>
              </w:p>
            </w:tc>
          </w:tr>
          <w:tr w:rsidR="00090094" w14:paraId="0108CEFD" w14:textId="77777777" w:rsidTr="00090094">
            <w:trPr>
              <w:trHeight w:val="567"/>
            </w:trPr>
            <w:tc>
              <w:tcPr>
                <w:tcW w:w="1078" w:type="dxa"/>
                <w:hideMark/>
              </w:tcPr>
              <w:p w14:paraId="760A0F55" w14:textId="77777777" w:rsidR="000F794C"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AFB3134" w14:textId="77777777" w:rsidR="000F794C" w:rsidRPr="00814F84" w:rsidRDefault="00581773" w:rsidP="008D6B8F">
                <w:pPr>
                  <w:pStyle w:val="TableNormal0"/>
                  <w:rPr>
                    <w:rStyle w:val="GeneralAviation"/>
                    <w:color w:val="auto"/>
                  </w:rPr>
                </w:pPr>
                <w:r w:rsidRPr="00814F84">
                  <w:rPr>
                    <w:rStyle w:val="GeneralAviation"/>
                    <w:color w:val="auto"/>
                  </w:rPr>
                  <w:t xml:space="preserve">7.2.1 </w:t>
                </w:r>
              </w:p>
            </w:tc>
            <w:tc>
              <w:tcPr>
                <w:tcW w:w="3331" w:type="dxa"/>
                <w:hideMark/>
              </w:tcPr>
              <w:p w14:paraId="119B8584" w14:textId="77777777" w:rsidR="000F794C" w:rsidRPr="00814F84" w:rsidRDefault="00581773" w:rsidP="008D6B8F">
                <w:pPr>
                  <w:pStyle w:val="TableNormal0"/>
                  <w:rPr>
                    <w:rStyle w:val="GeneralAviation"/>
                    <w:color w:val="auto"/>
                  </w:rPr>
                </w:pPr>
                <w:r w:rsidRPr="00814F84">
                  <w:rPr>
                    <w:rStyle w:val="GeneralAviation"/>
                    <w:color w:val="auto"/>
                  </w:rPr>
                  <w:t>Respond to available ground-based safety nets</w:t>
                </w:r>
                <w:r w:rsidR="00DC047F" w:rsidRPr="00814F84">
                  <w:rPr>
                    <w:rStyle w:val="GeneralAviation"/>
                    <w:color w:val="auto"/>
                  </w:rPr>
                  <w:t>’</w:t>
                </w:r>
                <w:r w:rsidRPr="00814F84">
                  <w:rPr>
                    <w:rStyle w:val="GeneralAviation"/>
                    <w:color w:val="auto"/>
                  </w:rPr>
                  <w:t xml:space="preserve"> warnings.</w:t>
                </w:r>
              </w:p>
            </w:tc>
            <w:tc>
              <w:tcPr>
                <w:tcW w:w="283" w:type="dxa"/>
                <w:hideMark/>
              </w:tcPr>
              <w:p w14:paraId="165DC28B" w14:textId="77777777" w:rsidR="000F794C"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25FCFAB5" w14:textId="77777777" w:rsidR="000F794C" w:rsidRPr="00814F84" w:rsidRDefault="000F794C" w:rsidP="008D6B8F">
                <w:pPr>
                  <w:pStyle w:val="TableNormal0"/>
                  <w:rPr>
                    <w:rStyle w:val="GeneralAviation"/>
                    <w:color w:val="auto"/>
                  </w:rPr>
                </w:pPr>
              </w:p>
            </w:tc>
            <w:tc>
              <w:tcPr>
                <w:tcW w:w="708" w:type="dxa"/>
                <w:hideMark/>
              </w:tcPr>
              <w:p w14:paraId="752AABAC" w14:textId="77777777" w:rsidR="000F794C" w:rsidRPr="00814F84" w:rsidRDefault="00581773" w:rsidP="008D6B8F">
                <w:pPr>
                  <w:pStyle w:val="TableNormal0"/>
                  <w:rPr>
                    <w:rStyle w:val="GeneralAviation"/>
                    <w:color w:val="auto"/>
                  </w:rPr>
                </w:pPr>
                <w:r w:rsidRPr="00814F84">
                  <w:rPr>
                    <w:rStyle w:val="GeneralAviation"/>
                    <w:color w:val="auto"/>
                  </w:rPr>
                  <w:t>AD</w:t>
                </w:r>
                <w:r w:rsidR="00DC047F" w:rsidRPr="00814F84">
                  <w:rPr>
                    <w:rStyle w:val="GeneralAviation"/>
                    <w:color w:val="auto"/>
                  </w:rPr>
                  <w:t>C</w:t>
                </w:r>
              </w:p>
            </w:tc>
          </w:tr>
          <w:tr w:rsidR="00090094" w14:paraId="005C7F32" w14:textId="77777777" w:rsidTr="00090094">
            <w:trPr>
              <w:trHeight w:val="21"/>
            </w:trPr>
            <w:tc>
              <w:tcPr>
                <w:tcW w:w="9086" w:type="dxa"/>
                <w:gridSpan w:val="5"/>
              </w:tcPr>
              <w:p w14:paraId="49F969CB" w14:textId="77777777" w:rsidR="00DC047F" w:rsidRPr="00DC047F" w:rsidRDefault="00581773" w:rsidP="008D6B8F">
                <w:pPr>
                  <w:pStyle w:val="TableCentered"/>
                  <w:rPr>
                    <w:rStyle w:val="GeneralAviation"/>
                  </w:rPr>
                </w:pPr>
                <w:r w:rsidRPr="00DC047F">
                  <w:t>TOPIC ATM 8 — DATA DISPLAY</w:t>
                </w:r>
              </w:p>
            </w:tc>
          </w:tr>
          <w:tr w:rsidR="00090094" w14:paraId="445A86CB" w14:textId="77777777" w:rsidTr="00090094">
            <w:trPr>
              <w:trHeight w:val="21"/>
            </w:trPr>
            <w:tc>
              <w:tcPr>
                <w:tcW w:w="9086" w:type="dxa"/>
                <w:gridSpan w:val="5"/>
                <w:hideMark/>
              </w:tcPr>
              <w:p w14:paraId="7788560F" w14:textId="77777777" w:rsidR="00DC047F" w:rsidRPr="00814F84" w:rsidRDefault="00581773" w:rsidP="008D6B8F">
                <w:pPr>
                  <w:pStyle w:val="TableHead"/>
                  <w:rPr>
                    <w:rStyle w:val="GeneralAviation"/>
                    <w:color w:val="auto"/>
                  </w:rPr>
                </w:pPr>
                <w:r w:rsidRPr="00814F84">
                  <w:rPr>
                    <w:rStyle w:val="GeneralAviation"/>
                    <w:color w:val="auto"/>
                  </w:rPr>
                  <w:t>Subtopic ATM 8.1 — Data management</w:t>
                </w:r>
              </w:p>
            </w:tc>
          </w:tr>
          <w:tr w:rsidR="00090094" w14:paraId="614D1F50" w14:textId="77777777" w:rsidTr="00090094">
            <w:trPr>
              <w:trHeight w:val="567"/>
            </w:trPr>
            <w:tc>
              <w:tcPr>
                <w:tcW w:w="1078" w:type="dxa"/>
                <w:hideMark/>
              </w:tcPr>
              <w:p w14:paraId="5FF20006"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1F7BDB2" w14:textId="77777777" w:rsidR="00DC047F" w:rsidRPr="00814F84" w:rsidRDefault="00581773" w:rsidP="008D6B8F">
                <w:pPr>
                  <w:pStyle w:val="TableNormal0"/>
                  <w:rPr>
                    <w:rStyle w:val="GeneralAviation"/>
                    <w:color w:val="auto"/>
                  </w:rPr>
                </w:pPr>
                <w:r w:rsidRPr="00814F84">
                  <w:rPr>
                    <w:rStyle w:val="GeneralAviation"/>
                    <w:color w:val="auto"/>
                  </w:rPr>
                  <w:t xml:space="preserve">8.1.1 </w:t>
                </w:r>
              </w:p>
            </w:tc>
            <w:tc>
              <w:tcPr>
                <w:tcW w:w="3331" w:type="dxa"/>
                <w:hideMark/>
              </w:tcPr>
              <w:p w14:paraId="7835357F" w14:textId="77777777" w:rsidR="00DC047F" w:rsidRPr="00814F84" w:rsidRDefault="00581773" w:rsidP="008D6B8F">
                <w:pPr>
                  <w:pStyle w:val="TableNormal0"/>
                  <w:rPr>
                    <w:rStyle w:val="GeneralAviation"/>
                    <w:color w:val="auto"/>
                  </w:rPr>
                </w:pPr>
                <w:r w:rsidRPr="00814F84">
                  <w:rPr>
                    <w:rStyle w:val="GeneralAviation"/>
                    <w:color w:val="auto"/>
                  </w:rPr>
                  <w:t>Update the data display to accurately reflect the traffic situation.</w:t>
                </w:r>
              </w:p>
            </w:tc>
            <w:tc>
              <w:tcPr>
                <w:tcW w:w="283" w:type="dxa"/>
                <w:hideMark/>
              </w:tcPr>
              <w:p w14:paraId="2C522F31"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67E92D8F" w14:textId="77777777" w:rsidR="00DC047F" w:rsidRPr="00814F84" w:rsidRDefault="00581773" w:rsidP="008D6B8F">
                <w:pPr>
                  <w:pStyle w:val="TableNormal0"/>
                  <w:rPr>
                    <w:rStyle w:val="GeneralAviation"/>
                    <w:i/>
                    <w:iCs/>
                    <w:color w:val="auto"/>
                  </w:rPr>
                </w:pPr>
                <w:r w:rsidRPr="00814F84">
                  <w:rPr>
                    <w:rStyle w:val="GeneralAviation"/>
                    <w:i/>
                    <w:iCs/>
                    <w:color w:val="auto"/>
                  </w:rPr>
                  <w:t>Optional content: information displayed, strip-marking procedures, electronic information data displays, actions based on traffic display information, calculation of EETs</w:t>
                </w:r>
              </w:p>
            </w:tc>
            <w:tc>
              <w:tcPr>
                <w:tcW w:w="708" w:type="dxa"/>
                <w:hideMark/>
              </w:tcPr>
              <w:p w14:paraId="7785C114"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1101CA44" w14:textId="77777777" w:rsidTr="00090094">
            <w:trPr>
              <w:trHeight w:val="567"/>
            </w:trPr>
            <w:tc>
              <w:tcPr>
                <w:tcW w:w="1078" w:type="dxa"/>
                <w:hideMark/>
              </w:tcPr>
              <w:p w14:paraId="66B7346D"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D6316D0" w14:textId="77777777" w:rsidR="00DC047F" w:rsidRPr="00814F84" w:rsidRDefault="00581773" w:rsidP="008D6B8F">
                <w:pPr>
                  <w:pStyle w:val="TableNormal0"/>
                  <w:rPr>
                    <w:rStyle w:val="GeneralAviation"/>
                    <w:color w:val="auto"/>
                  </w:rPr>
                </w:pPr>
                <w:r w:rsidRPr="00814F84">
                  <w:rPr>
                    <w:rStyle w:val="GeneralAviation"/>
                    <w:color w:val="auto"/>
                  </w:rPr>
                  <w:t xml:space="preserve">8.1.2 </w:t>
                </w:r>
              </w:p>
            </w:tc>
            <w:tc>
              <w:tcPr>
                <w:tcW w:w="3331" w:type="dxa"/>
                <w:hideMark/>
              </w:tcPr>
              <w:p w14:paraId="7D6EDB89" w14:textId="77777777" w:rsidR="00DC047F" w:rsidRPr="00814F84" w:rsidRDefault="00581773" w:rsidP="008D6B8F">
                <w:pPr>
                  <w:pStyle w:val="TableNormal0"/>
                  <w:rPr>
                    <w:rStyle w:val="GeneralAviation"/>
                    <w:color w:val="auto"/>
                  </w:rPr>
                </w:pPr>
                <w:r w:rsidRPr="00814F84">
                  <w:rPr>
                    <w:rStyle w:val="GeneralAviation"/>
                    <w:color w:val="auto"/>
                  </w:rPr>
                  <w:t>Analyse pertinent data on data displays.</w:t>
                </w:r>
              </w:p>
            </w:tc>
            <w:tc>
              <w:tcPr>
                <w:tcW w:w="283" w:type="dxa"/>
                <w:hideMark/>
              </w:tcPr>
              <w:p w14:paraId="20E91CE5" w14:textId="77777777" w:rsidR="00DC047F" w:rsidRPr="00814F84" w:rsidRDefault="00581773" w:rsidP="008D6B8F">
                <w:pPr>
                  <w:pStyle w:val="TableNormal0"/>
                  <w:rPr>
                    <w:rStyle w:val="GeneralAviation"/>
                    <w:color w:val="auto"/>
                  </w:rPr>
                </w:pPr>
                <w:r w:rsidRPr="00814F84">
                  <w:rPr>
                    <w:rStyle w:val="GeneralAviation"/>
                    <w:color w:val="auto"/>
                  </w:rPr>
                  <w:t>4</w:t>
                </w:r>
              </w:p>
            </w:tc>
            <w:tc>
              <w:tcPr>
                <w:tcW w:w="3686" w:type="dxa"/>
                <w:hideMark/>
              </w:tcPr>
              <w:p w14:paraId="2A063610" w14:textId="77777777" w:rsidR="00DC047F" w:rsidRPr="00814F84" w:rsidRDefault="00DC047F" w:rsidP="008D6B8F">
                <w:pPr>
                  <w:pStyle w:val="TableNormal0"/>
                  <w:rPr>
                    <w:rStyle w:val="GeneralAviation"/>
                    <w:color w:val="auto"/>
                  </w:rPr>
                </w:pPr>
              </w:p>
            </w:tc>
            <w:tc>
              <w:tcPr>
                <w:tcW w:w="708" w:type="dxa"/>
                <w:hideMark/>
              </w:tcPr>
              <w:p w14:paraId="4B54D87B"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20742267" w14:textId="77777777" w:rsidTr="00090094">
            <w:trPr>
              <w:trHeight w:val="567"/>
            </w:trPr>
            <w:tc>
              <w:tcPr>
                <w:tcW w:w="1078" w:type="dxa"/>
                <w:hideMark/>
              </w:tcPr>
              <w:p w14:paraId="0CB9558B"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D1369DF" w14:textId="77777777" w:rsidR="00DC047F" w:rsidRPr="00814F84" w:rsidRDefault="00581773" w:rsidP="008D6B8F">
                <w:pPr>
                  <w:pStyle w:val="TableNormal0"/>
                  <w:rPr>
                    <w:rStyle w:val="GeneralAviation"/>
                    <w:color w:val="auto"/>
                  </w:rPr>
                </w:pPr>
                <w:r w:rsidRPr="00814F84">
                  <w:rPr>
                    <w:rStyle w:val="GeneralAviation"/>
                    <w:color w:val="auto"/>
                  </w:rPr>
                  <w:t xml:space="preserve">8.1.3 </w:t>
                </w:r>
              </w:p>
            </w:tc>
            <w:tc>
              <w:tcPr>
                <w:tcW w:w="3331" w:type="dxa"/>
                <w:hideMark/>
              </w:tcPr>
              <w:p w14:paraId="2CD16894" w14:textId="77777777" w:rsidR="00DC047F" w:rsidRPr="00814F84" w:rsidRDefault="00581773" w:rsidP="008D6B8F">
                <w:pPr>
                  <w:pStyle w:val="TableNormal0"/>
                  <w:rPr>
                    <w:rStyle w:val="GeneralAviation"/>
                    <w:color w:val="auto"/>
                  </w:rPr>
                </w:pPr>
                <w:r w:rsidRPr="00814F84">
                  <w:rPr>
                    <w:rStyle w:val="GeneralAviation"/>
                    <w:color w:val="auto"/>
                  </w:rPr>
                  <w:t>Organise pertinent data on data displays.</w:t>
                </w:r>
              </w:p>
            </w:tc>
            <w:tc>
              <w:tcPr>
                <w:tcW w:w="283" w:type="dxa"/>
                <w:hideMark/>
              </w:tcPr>
              <w:p w14:paraId="78A5C410" w14:textId="77777777" w:rsidR="00DC047F" w:rsidRPr="00814F84" w:rsidRDefault="00581773" w:rsidP="008D6B8F">
                <w:pPr>
                  <w:pStyle w:val="TableNormal0"/>
                  <w:rPr>
                    <w:rStyle w:val="GeneralAviation"/>
                    <w:color w:val="auto"/>
                  </w:rPr>
                </w:pPr>
                <w:r w:rsidRPr="00814F84">
                  <w:rPr>
                    <w:rStyle w:val="GeneralAviation"/>
                    <w:color w:val="auto"/>
                  </w:rPr>
                  <w:t>4</w:t>
                </w:r>
              </w:p>
            </w:tc>
            <w:tc>
              <w:tcPr>
                <w:tcW w:w="3686" w:type="dxa"/>
                <w:hideMark/>
              </w:tcPr>
              <w:p w14:paraId="0A5F92E6" w14:textId="77777777" w:rsidR="00DC047F" w:rsidRPr="00814F84" w:rsidRDefault="00DC047F" w:rsidP="008D6B8F">
                <w:pPr>
                  <w:pStyle w:val="TableNormal0"/>
                  <w:rPr>
                    <w:rStyle w:val="GeneralAviation"/>
                    <w:color w:val="auto"/>
                  </w:rPr>
                </w:pPr>
              </w:p>
            </w:tc>
            <w:tc>
              <w:tcPr>
                <w:tcW w:w="708" w:type="dxa"/>
                <w:hideMark/>
              </w:tcPr>
              <w:p w14:paraId="0F93496A"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5DD11732" w14:textId="77777777" w:rsidTr="00090094">
            <w:trPr>
              <w:trHeight w:val="567"/>
            </w:trPr>
            <w:tc>
              <w:tcPr>
                <w:tcW w:w="1078" w:type="dxa"/>
                <w:hideMark/>
              </w:tcPr>
              <w:p w14:paraId="22589A6B"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C28BBE9" w14:textId="77777777" w:rsidR="00DC047F" w:rsidRPr="00814F84" w:rsidRDefault="00581773" w:rsidP="008D6B8F">
                <w:pPr>
                  <w:pStyle w:val="TableNormal0"/>
                  <w:rPr>
                    <w:rStyle w:val="GeneralAviation"/>
                    <w:color w:val="auto"/>
                  </w:rPr>
                </w:pPr>
                <w:r w:rsidRPr="00814F84">
                  <w:rPr>
                    <w:rStyle w:val="GeneralAviation"/>
                    <w:color w:val="auto"/>
                  </w:rPr>
                  <w:t xml:space="preserve">8.1.4 </w:t>
                </w:r>
              </w:p>
            </w:tc>
            <w:tc>
              <w:tcPr>
                <w:tcW w:w="3331" w:type="dxa"/>
                <w:hideMark/>
              </w:tcPr>
              <w:p w14:paraId="01BDA69A" w14:textId="77777777" w:rsidR="00DC047F" w:rsidRPr="00814F84" w:rsidRDefault="00581773" w:rsidP="008D6B8F">
                <w:pPr>
                  <w:pStyle w:val="TableNormal0"/>
                  <w:rPr>
                    <w:rStyle w:val="GeneralAviation"/>
                    <w:color w:val="auto"/>
                  </w:rPr>
                </w:pPr>
                <w:r w:rsidRPr="00814F84">
                  <w:rPr>
                    <w:rStyle w:val="GeneralAviation"/>
                    <w:color w:val="auto"/>
                  </w:rPr>
                  <w:t>Obtain flight plan information.</w:t>
                </w:r>
              </w:p>
            </w:tc>
            <w:tc>
              <w:tcPr>
                <w:tcW w:w="283" w:type="dxa"/>
                <w:hideMark/>
              </w:tcPr>
              <w:p w14:paraId="63AD03F6"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7F7DE00A" w14:textId="77777777" w:rsidR="00DC047F" w:rsidRPr="00814F84" w:rsidRDefault="00581773" w:rsidP="006A4337">
                <w:pPr>
                  <w:pStyle w:val="EssentialTraining"/>
                  <w:rPr>
                    <w:rStyle w:val="GeneralAviation"/>
                    <w:color w:val="auto"/>
                  </w:rPr>
                </w:pPr>
                <w:r w:rsidRPr="00814F84">
                  <w:rPr>
                    <w:rStyle w:val="GeneralAviation"/>
                    <w:color w:val="auto"/>
                  </w:rPr>
                  <w:t>CPL, supplementary information</w:t>
                </w:r>
              </w:p>
              <w:p w14:paraId="1B08D127" w14:textId="77777777" w:rsidR="00DC047F" w:rsidRPr="00814F84" w:rsidRDefault="00581773" w:rsidP="008D6B8F">
                <w:pPr>
                  <w:pStyle w:val="TableNormal0"/>
                  <w:rPr>
                    <w:rStyle w:val="GeneralAviation"/>
                    <w:i/>
                    <w:iCs/>
                    <w:color w:val="auto"/>
                  </w:rPr>
                </w:pPr>
                <w:r w:rsidRPr="00814F84">
                  <w:rPr>
                    <w:rStyle w:val="GeneralAviation"/>
                    <w:i/>
                    <w:iCs/>
                    <w:color w:val="auto"/>
                  </w:rPr>
                  <w:t>Optional content: FPL, AFIL, etc.</w:t>
                </w:r>
              </w:p>
            </w:tc>
            <w:tc>
              <w:tcPr>
                <w:tcW w:w="708" w:type="dxa"/>
                <w:hideMark/>
              </w:tcPr>
              <w:p w14:paraId="3C4C7FD6"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4BADDC92" w14:textId="77777777" w:rsidTr="00090094">
            <w:trPr>
              <w:trHeight w:val="567"/>
            </w:trPr>
            <w:tc>
              <w:tcPr>
                <w:tcW w:w="1078" w:type="dxa"/>
                <w:hideMark/>
              </w:tcPr>
              <w:p w14:paraId="3973CCEE"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A89924A" w14:textId="77777777" w:rsidR="00DC047F" w:rsidRPr="00814F84" w:rsidRDefault="00581773" w:rsidP="008D6B8F">
                <w:pPr>
                  <w:pStyle w:val="TableNormal0"/>
                  <w:rPr>
                    <w:rStyle w:val="GeneralAviation"/>
                    <w:color w:val="auto"/>
                  </w:rPr>
                </w:pPr>
                <w:r w:rsidRPr="00814F84">
                  <w:rPr>
                    <w:rStyle w:val="GeneralAviation"/>
                    <w:color w:val="auto"/>
                  </w:rPr>
                  <w:t xml:space="preserve">8.1.5 </w:t>
                </w:r>
              </w:p>
            </w:tc>
            <w:tc>
              <w:tcPr>
                <w:tcW w:w="3331" w:type="dxa"/>
                <w:hideMark/>
              </w:tcPr>
              <w:p w14:paraId="7ABDF3D3" w14:textId="77777777" w:rsidR="00DC047F" w:rsidRPr="00814F84" w:rsidRDefault="00581773" w:rsidP="008D6B8F">
                <w:pPr>
                  <w:pStyle w:val="TableNormal0"/>
                  <w:rPr>
                    <w:rStyle w:val="GeneralAviation"/>
                    <w:color w:val="auto"/>
                  </w:rPr>
                </w:pPr>
                <w:r w:rsidRPr="00814F84">
                  <w:rPr>
                    <w:rStyle w:val="GeneralAviation"/>
                    <w:color w:val="auto"/>
                  </w:rPr>
                  <w:t>Use flight plan information.</w:t>
                </w:r>
              </w:p>
            </w:tc>
            <w:tc>
              <w:tcPr>
                <w:tcW w:w="283" w:type="dxa"/>
                <w:hideMark/>
              </w:tcPr>
              <w:p w14:paraId="643FE8C6"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02D1EF57" w14:textId="77777777" w:rsidR="00DC047F" w:rsidRPr="00814F84" w:rsidRDefault="00DC047F" w:rsidP="008D6B8F">
                <w:pPr>
                  <w:pStyle w:val="TableNormal0"/>
                  <w:rPr>
                    <w:rStyle w:val="GeneralAviation"/>
                    <w:color w:val="auto"/>
                  </w:rPr>
                </w:pPr>
              </w:p>
            </w:tc>
            <w:tc>
              <w:tcPr>
                <w:tcW w:w="708" w:type="dxa"/>
                <w:hideMark/>
              </w:tcPr>
              <w:p w14:paraId="4AD7964D"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0772ED24" w14:textId="77777777" w:rsidTr="00090094">
            <w:trPr>
              <w:trHeight w:val="21"/>
            </w:trPr>
            <w:tc>
              <w:tcPr>
                <w:tcW w:w="9086" w:type="dxa"/>
                <w:gridSpan w:val="5"/>
              </w:tcPr>
              <w:p w14:paraId="67F39A4A" w14:textId="77777777" w:rsidR="00DC047F" w:rsidRPr="00DC047F" w:rsidRDefault="00581773" w:rsidP="008D6B8F">
                <w:pPr>
                  <w:pStyle w:val="TableCentered"/>
                  <w:rPr>
                    <w:rStyle w:val="GeneralAviation"/>
                  </w:rPr>
                </w:pPr>
                <w:r w:rsidRPr="00DC047F">
                  <w:t>TOPIC ATM 9 — OPERATIONAL ENVIRONMENT (SIMULATED)</w:t>
                </w:r>
              </w:p>
            </w:tc>
          </w:tr>
          <w:tr w:rsidR="00090094" w14:paraId="25ADA3EF" w14:textId="77777777" w:rsidTr="00090094">
            <w:trPr>
              <w:trHeight w:val="21"/>
            </w:trPr>
            <w:tc>
              <w:tcPr>
                <w:tcW w:w="9086" w:type="dxa"/>
                <w:gridSpan w:val="5"/>
                <w:hideMark/>
              </w:tcPr>
              <w:p w14:paraId="5F0032E7" w14:textId="77777777" w:rsidR="00DC047F" w:rsidRPr="00814F84" w:rsidRDefault="00581773" w:rsidP="008D6B8F">
                <w:pPr>
                  <w:pStyle w:val="TableHead"/>
                  <w:rPr>
                    <w:rStyle w:val="GeneralAviation"/>
                    <w:color w:val="auto"/>
                  </w:rPr>
                </w:pPr>
                <w:r w:rsidRPr="00814F84">
                  <w:rPr>
                    <w:rStyle w:val="GeneralAviation"/>
                    <w:color w:val="auto"/>
                  </w:rPr>
                  <w:t>Subtopic ATM 9.1 — Integrity of the operational environment</w:t>
                </w:r>
              </w:p>
            </w:tc>
          </w:tr>
          <w:tr w:rsidR="00090094" w14:paraId="79DFE716" w14:textId="77777777" w:rsidTr="00090094">
            <w:trPr>
              <w:trHeight w:val="567"/>
            </w:trPr>
            <w:tc>
              <w:tcPr>
                <w:tcW w:w="1078" w:type="dxa"/>
                <w:hideMark/>
              </w:tcPr>
              <w:p w14:paraId="1176BD67"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34CC707" w14:textId="77777777" w:rsidR="00DC047F" w:rsidRPr="00814F84" w:rsidRDefault="00581773" w:rsidP="008D6B8F">
                <w:pPr>
                  <w:pStyle w:val="TableNormal0"/>
                  <w:rPr>
                    <w:rStyle w:val="GeneralAviation"/>
                    <w:color w:val="auto"/>
                  </w:rPr>
                </w:pPr>
                <w:r w:rsidRPr="00814F84">
                  <w:rPr>
                    <w:rStyle w:val="GeneralAviation"/>
                    <w:color w:val="auto"/>
                  </w:rPr>
                  <w:t xml:space="preserve">9.1.1 </w:t>
                </w:r>
              </w:p>
            </w:tc>
            <w:tc>
              <w:tcPr>
                <w:tcW w:w="3331" w:type="dxa"/>
                <w:hideMark/>
              </w:tcPr>
              <w:p w14:paraId="037C0A46" w14:textId="77777777" w:rsidR="00DC047F" w:rsidRPr="00814F84" w:rsidRDefault="00581773" w:rsidP="008D6B8F">
                <w:pPr>
                  <w:pStyle w:val="TableNormal0"/>
                  <w:rPr>
                    <w:rStyle w:val="GeneralAviation"/>
                    <w:color w:val="auto"/>
                  </w:rPr>
                </w:pPr>
                <w:r w:rsidRPr="00814F84">
                  <w:rPr>
                    <w:rStyle w:val="GeneralAviation"/>
                    <w:color w:val="auto"/>
                  </w:rPr>
                  <w:t>Obtain information concerning the operational environment.</w:t>
                </w:r>
              </w:p>
            </w:tc>
            <w:tc>
              <w:tcPr>
                <w:tcW w:w="283" w:type="dxa"/>
                <w:hideMark/>
              </w:tcPr>
              <w:p w14:paraId="48A2D1C8"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2956C1E5" w14:textId="77777777" w:rsidR="00DC047F" w:rsidRPr="00814F84" w:rsidRDefault="00581773" w:rsidP="008D6B8F">
                <w:pPr>
                  <w:pStyle w:val="TableNormal0"/>
                  <w:rPr>
                    <w:rStyle w:val="GeneralAviation"/>
                    <w:i/>
                    <w:iCs/>
                    <w:color w:val="auto"/>
                  </w:rPr>
                </w:pPr>
                <w:r w:rsidRPr="00814F84">
                  <w:rPr>
                    <w:rStyle w:val="GeneralAviation"/>
                    <w:i/>
                    <w:iCs/>
                    <w:color w:val="auto"/>
                  </w:rPr>
                  <w:t>Optional content: local/simulator operation manuals, briefing, notices, current flight plan data/information displays, pilot reports, coordination, verification of information</w:t>
                </w:r>
              </w:p>
            </w:tc>
            <w:tc>
              <w:tcPr>
                <w:tcW w:w="708" w:type="dxa"/>
                <w:hideMark/>
              </w:tcPr>
              <w:p w14:paraId="005938AD"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480DFB03" w14:textId="77777777" w:rsidTr="00090094">
            <w:trPr>
              <w:trHeight w:val="567"/>
            </w:trPr>
            <w:tc>
              <w:tcPr>
                <w:tcW w:w="1078" w:type="dxa"/>
                <w:hideMark/>
              </w:tcPr>
              <w:p w14:paraId="1DB13793"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2ADB894" w14:textId="77777777" w:rsidR="00DC047F" w:rsidRPr="00814F84" w:rsidRDefault="00581773" w:rsidP="008D6B8F">
                <w:pPr>
                  <w:pStyle w:val="TableNormal0"/>
                  <w:rPr>
                    <w:rStyle w:val="GeneralAviation"/>
                    <w:color w:val="auto"/>
                  </w:rPr>
                </w:pPr>
                <w:r w:rsidRPr="00814F84">
                  <w:rPr>
                    <w:rStyle w:val="GeneralAviation"/>
                    <w:color w:val="auto"/>
                  </w:rPr>
                  <w:t xml:space="preserve">9.1.2 </w:t>
                </w:r>
              </w:p>
            </w:tc>
            <w:tc>
              <w:tcPr>
                <w:tcW w:w="3331" w:type="dxa"/>
                <w:hideMark/>
              </w:tcPr>
              <w:p w14:paraId="4D8EC5C1" w14:textId="77777777" w:rsidR="00DC047F" w:rsidRPr="00814F84" w:rsidRDefault="00581773" w:rsidP="008D6B8F">
                <w:pPr>
                  <w:pStyle w:val="TableNormal0"/>
                  <w:rPr>
                    <w:rStyle w:val="GeneralAviation"/>
                    <w:color w:val="auto"/>
                  </w:rPr>
                </w:pPr>
                <w:r w:rsidRPr="00814F84">
                  <w:rPr>
                    <w:rStyle w:val="GeneralAviation"/>
                    <w:color w:val="auto"/>
                  </w:rPr>
                  <w:t>Ensure the integrity of the operational environment.</w:t>
                </w:r>
              </w:p>
            </w:tc>
            <w:tc>
              <w:tcPr>
                <w:tcW w:w="283" w:type="dxa"/>
                <w:hideMark/>
              </w:tcPr>
              <w:p w14:paraId="79455B98" w14:textId="77777777" w:rsidR="00DC047F" w:rsidRPr="00814F84" w:rsidRDefault="00581773" w:rsidP="008D6B8F">
                <w:pPr>
                  <w:pStyle w:val="TableNormal0"/>
                  <w:rPr>
                    <w:rStyle w:val="GeneralAviation"/>
                    <w:color w:val="auto"/>
                  </w:rPr>
                </w:pPr>
                <w:r w:rsidRPr="00814F84">
                  <w:rPr>
                    <w:rStyle w:val="GeneralAviation"/>
                    <w:color w:val="auto"/>
                  </w:rPr>
                  <w:t>4</w:t>
                </w:r>
              </w:p>
            </w:tc>
            <w:tc>
              <w:tcPr>
                <w:tcW w:w="3686" w:type="dxa"/>
                <w:hideMark/>
              </w:tcPr>
              <w:p w14:paraId="74D7D84B" w14:textId="77777777" w:rsidR="00DC047F" w:rsidRPr="00814F84" w:rsidRDefault="00581773" w:rsidP="008D6B8F">
                <w:pPr>
                  <w:pStyle w:val="TableNormal0"/>
                  <w:rPr>
                    <w:rStyle w:val="GeneralAviation"/>
                    <w:i/>
                    <w:iCs/>
                    <w:color w:val="auto"/>
                  </w:rPr>
                </w:pPr>
                <w:r w:rsidRPr="00814F84">
                  <w:rPr>
                    <w:rStyle w:val="GeneralAviation"/>
                    <w:i/>
                    <w:iCs/>
                    <w:color w:val="auto"/>
                  </w:rPr>
                  <w:t>Optional content: frequency, VOLMET, ATIS, SIGMET, systems’ set-up, integrity of displays</w:t>
                </w:r>
              </w:p>
            </w:tc>
            <w:tc>
              <w:tcPr>
                <w:tcW w:w="708" w:type="dxa"/>
                <w:hideMark/>
              </w:tcPr>
              <w:p w14:paraId="17919BAD" w14:textId="77777777" w:rsidR="00DC047F" w:rsidRPr="00814F84" w:rsidRDefault="00581773" w:rsidP="008D6B8F">
                <w:pPr>
                  <w:pStyle w:val="TableNormal0"/>
                  <w:rPr>
                    <w:rStyle w:val="GeneralAviation"/>
                    <w:color w:val="auto"/>
                  </w:rPr>
                </w:pPr>
                <w:r w:rsidRPr="00814F84">
                  <w:rPr>
                    <w:rStyle w:val="GeneralAviation"/>
                    <w:color w:val="auto"/>
                  </w:rPr>
                  <w:t>ADC</w:t>
                </w:r>
              </w:p>
            </w:tc>
          </w:tr>
          <w:tr w:rsidR="00090094" w14:paraId="134B42FD" w14:textId="77777777" w:rsidTr="00090094">
            <w:trPr>
              <w:trHeight w:val="21"/>
            </w:trPr>
            <w:tc>
              <w:tcPr>
                <w:tcW w:w="9086" w:type="dxa"/>
                <w:gridSpan w:val="5"/>
                <w:hideMark/>
              </w:tcPr>
              <w:p w14:paraId="5B6380A6" w14:textId="77777777" w:rsidR="00DC047F" w:rsidRPr="00814F84" w:rsidRDefault="00581773" w:rsidP="008D6B8F">
                <w:pPr>
                  <w:pStyle w:val="TableHead"/>
                  <w:rPr>
                    <w:rStyle w:val="GeneralAviation"/>
                    <w:color w:val="auto"/>
                  </w:rPr>
                </w:pPr>
                <w:r w:rsidRPr="00814F84">
                  <w:rPr>
                    <w:rStyle w:val="GeneralAviation"/>
                    <w:color w:val="auto"/>
                  </w:rPr>
                  <w:t>Subtopic ATM 9.2 — Verification of the currency of operational procedures</w:t>
                </w:r>
              </w:p>
            </w:tc>
          </w:tr>
          <w:tr w:rsidR="00090094" w14:paraId="455FC9C7" w14:textId="77777777" w:rsidTr="00090094">
            <w:trPr>
              <w:trHeight w:val="567"/>
            </w:trPr>
            <w:tc>
              <w:tcPr>
                <w:tcW w:w="1078" w:type="dxa"/>
                <w:hideMark/>
              </w:tcPr>
              <w:p w14:paraId="49559FDA"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4E25405" w14:textId="77777777" w:rsidR="00DC047F" w:rsidRPr="00814F84" w:rsidRDefault="00581773" w:rsidP="008D6B8F">
                <w:pPr>
                  <w:pStyle w:val="TableNormal0"/>
                  <w:rPr>
                    <w:rStyle w:val="GeneralAviation"/>
                    <w:color w:val="auto"/>
                  </w:rPr>
                </w:pPr>
                <w:r w:rsidRPr="00814F84">
                  <w:rPr>
                    <w:rStyle w:val="GeneralAviation"/>
                    <w:color w:val="auto"/>
                  </w:rPr>
                  <w:t xml:space="preserve">9.2.1 </w:t>
                </w:r>
              </w:p>
            </w:tc>
            <w:tc>
              <w:tcPr>
                <w:tcW w:w="3331" w:type="dxa"/>
                <w:hideMark/>
              </w:tcPr>
              <w:p w14:paraId="29BE3E40" w14:textId="77777777" w:rsidR="00DC047F" w:rsidRPr="00814F84" w:rsidRDefault="00581773" w:rsidP="008D6B8F">
                <w:pPr>
                  <w:pStyle w:val="TableNormal0"/>
                  <w:rPr>
                    <w:rStyle w:val="GeneralAviation"/>
                    <w:color w:val="auto"/>
                  </w:rPr>
                </w:pPr>
                <w:r w:rsidRPr="00814F84">
                  <w:rPr>
                    <w:rStyle w:val="GeneralAviation"/>
                    <w:color w:val="auto"/>
                  </w:rPr>
                  <w:t>Check all relevant documentation before managing traffic.</w:t>
                </w:r>
              </w:p>
            </w:tc>
            <w:tc>
              <w:tcPr>
                <w:tcW w:w="283" w:type="dxa"/>
                <w:hideMark/>
              </w:tcPr>
              <w:p w14:paraId="0266EF9A"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42028BF6" w14:textId="77777777" w:rsidR="00DC047F" w:rsidRPr="00814F84" w:rsidRDefault="00581773" w:rsidP="008D6B8F">
                <w:pPr>
                  <w:pStyle w:val="TableNormal0"/>
                  <w:rPr>
                    <w:rStyle w:val="GeneralAviation"/>
                    <w:i/>
                    <w:iCs/>
                    <w:color w:val="auto"/>
                  </w:rPr>
                </w:pPr>
                <w:r w:rsidRPr="00814F84">
                  <w:rPr>
                    <w:rStyle w:val="GeneralAviation"/>
                    <w:i/>
                    <w:iCs/>
                    <w:color w:val="auto"/>
                  </w:rPr>
                  <w:t>Optional content: briefing, letters of agreement (LoAs), NOTAMs, AICs</w:t>
                </w:r>
              </w:p>
            </w:tc>
            <w:tc>
              <w:tcPr>
                <w:tcW w:w="708" w:type="dxa"/>
                <w:hideMark/>
              </w:tcPr>
              <w:p w14:paraId="76C02BDE"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734752F4" w14:textId="77777777" w:rsidTr="00090094">
            <w:trPr>
              <w:trHeight w:val="21"/>
            </w:trPr>
            <w:tc>
              <w:tcPr>
                <w:tcW w:w="9086" w:type="dxa"/>
                <w:gridSpan w:val="5"/>
                <w:hideMark/>
              </w:tcPr>
              <w:p w14:paraId="06CCA0F4" w14:textId="77777777" w:rsidR="00DC047F" w:rsidRPr="00814F84" w:rsidRDefault="00581773" w:rsidP="008D6B8F">
                <w:pPr>
                  <w:pStyle w:val="TableHead"/>
                  <w:rPr>
                    <w:rStyle w:val="GeneralAviation"/>
                    <w:color w:val="auto"/>
                  </w:rPr>
                </w:pPr>
                <w:r w:rsidRPr="00814F84">
                  <w:rPr>
                    <w:rStyle w:val="GeneralAviation"/>
                    <w:color w:val="auto"/>
                  </w:rPr>
                  <w:t>Subtopic ATM 9.3 — Handover–takeover</w:t>
                </w:r>
              </w:p>
            </w:tc>
          </w:tr>
          <w:tr w:rsidR="00090094" w14:paraId="57113975" w14:textId="77777777" w:rsidTr="00090094">
            <w:trPr>
              <w:trHeight w:val="567"/>
            </w:trPr>
            <w:tc>
              <w:tcPr>
                <w:tcW w:w="1078" w:type="dxa"/>
                <w:hideMark/>
              </w:tcPr>
              <w:p w14:paraId="12466230" w14:textId="77777777" w:rsidR="00DC047F" w:rsidRPr="00814F84" w:rsidRDefault="00581773" w:rsidP="008D6B8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131958B" w14:textId="77777777" w:rsidR="00DC047F" w:rsidRPr="00814F84" w:rsidRDefault="00581773" w:rsidP="008D6B8F">
                <w:pPr>
                  <w:pStyle w:val="TableNormal0"/>
                  <w:rPr>
                    <w:rStyle w:val="GeneralAviation"/>
                    <w:color w:val="auto"/>
                  </w:rPr>
                </w:pPr>
                <w:r w:rsidRPr="00814F84">
                  <w:rPr>
                    <w:rStyle w:val="GeneralAviation"/>
                    <w:color w:val="auto"/>
                  </w:rPr>
                  <w:t xml:space="preserve">9.3.1 </w:t>
                </w:r>
              </w:p>
            </w:tc>
            <w:tc>
              <w:tcPr>
                <w:tcW w:w="3331" w:type="dxa"/>
                <w:hideMark/>
              </w:tcPr>
              <w:p w14:paraId="5642C19F" w14:textId="77777777" w:rsidR="00DC047F" w:rsidRPr="00814F84" w:rsidRDefault="00581773" w:rsidP="008D6B8F">
                <w:pPr>
                  <w:pStyle w:val="TableNormal0"/>
                  <w:rPr>
                    <w:rStyle w:val="GeneralAviation"/>
                    <w:color w:val="auto"/>
                  </w:rPr>
                </w:pPr>
                <w:r w:rsidRPr="00814F84">
                  <w:rPr>
                    <w:rStyle w:val="GeneralAviation"/>
                    <w:color w:val="auto"/>
                  </w:rPr>
                  <w:t>Transfer information to the relieving controller.</w:t>
                </w:r>
              </w:p>
            </w:tc>
            <w:tc>
              <w:tcPr>
                <w:tcW w:w="283" w:type="dxa"/>
                <w:hideMark/>
              </w:tcPr>
              <w:p w14:paraId="5A0ADF94"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6E302367" w14:textId="77777777" w:rsidR="00DC047F" w:rsidRPr="00814F84" w:rsidRDefault="00DC047F" w:rsidP="008D6B8F">
                <w:pPr>
                  <w:pStyle w:val="TableNormal0"/>
                  <w:rPr>
                    <w:rStyle w:val="GeneralAviation"/>
                    <w:color w:val="auto"/>
                  </w:rPr>
                </w:pPr>
              </w:p>
            </w:tc>
            <w:tc>
              <w:tcPr>
                <w:tcW w:w="708" w:type="dxa"/>
                <w:hideMark/>
              </w:tcPr>
              <w:p w14:paraId="47CB232C"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160998A5" w14:textId="77777777" w:rsidTr="00090094">
            <w:trPr>
              <w:trHeight w:val="567"/>
            </w:trPr>
            <w:tc>
              <w:tcPr>
                <w:tcW w:w="1078" w:type="dxa"/>
                <w:hideMark/>
              </w:tcPr>
              <w:p w14:paraId="4AD61B9D" w14:textId="77777777" w:rsidR="00DC047F" w:rsidRPr="00814F84" w:rsidRDefault="00581773" w:rsidP="008D6B8F">
                <w:pPr>
                  <w:pStyle w:val="TableNormal0"/>
                  <w:rPr>
                    <w:rStyle w:val="GeneralAviation"/>
                    <w:color w:val="auto"/>
                  </w:rPr>
                </w:pPr>
                <w:r w:rsidRPr="00814F84">
                  <w:rPr>
                    <w:rStyle w:val="GeneralAviation"/>
                    <w:color w:val="auto"/>
                  </w:rPr>
                  <w:lastRenderedPageBreak/>
                  <w:t>ADC</w:t>
                </w:r>
                <w:r w:rsidRPr="00814F84">
                  <w:rPr>
                    <w:rStyle w:val="GeneralAviation"/>
                    <w:color w:val="auto"/>
                  </w:rPr>
                  <w:br/>
                  <w:t>ATM</w:t>
                </w:r>
              </w:p>
              <w:p w14:paraId="12EE3546" w14:textId="77777777" w:rsidR="00DC047F" w:rsidRPr="00814F84" w:rsidRDefault="00581773" w:rsidP="008D6B8F">
                <w:pPr>
                  <w:pStyle w:val="TableNormal0"/>
                  <w:rPr>
                    <w:rStyle w:val="GeneralAviation"/>
                    <w:color w:val="auto"/>
                  </w:rPr>
                </w:pPr>
                <w:r w:rsidRPr="00814F84">
                  <w:rPr>
                    <w:rStyle w:val="GeneralAviation"/>
                    <w:color w:val="auto"/>
                  </w:rPr>
                  <w:t xml:space="preserve">9.3.2 </w:t>
                </w:r>
              </w:p>
            </w:tc>
            <w:tc>
              <w:tcPr>
                <w:tcW w:w="3331" w:type="dxa"/>
                <w:hideMark/>
              </w:tcPr>
              <w:p w14:paraId="577E6CBC" w14:textId="77777777" w:rsidR="00DC047F" w:rsidRPr="00814F84" w:rsidRDefault="00581773" w:rsidP="008D6B8F">
                <w:pPr>
                  <w:pStyle w:val="TableNormal0"/>
                  <w:rPr>
                    <w:rStyle w:val="GeneralAviation"/>
                    <w:color w:val="auto"/>
                  </w:rPr>
                </w:pPr>
                <w:r w:rsidRPr="00814F84">
                  <w:rPr>
                    <w:rStyle w:val="GeneralAviation"/>
                    <w:color w:val="auto"/>
                  </w:rPr>
                  <w:t>Obtain information from the controller handing over.</w:t>
                </w:r>
              </w:p>
            </w:tc>
            <w:tc>
              <w:tcPr>
                <w:tcW w:w="283" w:type="dxa"/>
                <w:hideMark/>
              </w:tcPr>
              <w:p w14:paraId="281E4BE1" w14:textId="77777777" w:rsidR="00DC047F" w:rsidRPr="00814F84" w:rsidRDefault="00581773" w:rsidP="008D6B8F">
                <w:pPr>
                  <w:pStyle w:val="TableNormal0"/>
                  <w:rPr>
                    <w:rStyle w:val="GeneralAviation"/>
                    <w:color w:val="auto"/>
                  </w:rPr>
                </w:pPr>
                <w:r w:rsidRPr="00814F84">
                  <w:rPr>
                    <w:rStyle w:val="GeneralAviation"/>
                    <w:color w:val="auto"/>
                  </w:rPr>
                  <w:t>3</w:t>
                </w:r>
              </w:p>
            </w:tc>
            <w:tc>
              <w:tcPr>
                <w:tcW w:w="3686" w:type="dxa"/>
                <w:hideMark/>
              </w:tcPr>
              <w:p w14:paraId="2D51B993" w14:textId="77777777" w:rsidR="00DC047F" w:rsidRPr="00814F84" w:rsidRDefault="00DC047F" w:rsidP="008D6B8F">
                <w:pPr>
                  <w:pStyle w:val="TableNormal0"/>
                  <w:rPr>
                    <w:rStyle w:val="GeneralAviation"/>
                    <w:color w:val="auto"/>
                  </w:rPr>
                </w:pPr>
              </w:p>
            </w:tc>
            <w:tc>
              <w:tcPr>
                <w:tcW w:w="708" w:type="dxa"/>
                <w:hideMark/>
              </w:tcPr>
              <w:p w14:paraId="33491724"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183BAAC6" w14:textId="77777777" w:rsidTr="00090094">
            <w:trPr>
              <w:trHeight w:val="567"/>
            </w:trPr>
            <w:tc>
              <w:tcPr>
                <w:tcW w:w="1078" w:type="dxa"/>
              </w:tcPr>
              <w:p w14:paraId="0931C03F" w14:textId="77777777" w:rsidR="00DC047F" w:rsidRPr="00814F84" w:rsidRDefault="00581773" w:rsidP="00DC047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54A8DD3E" w14:textId="77777777" w:rsidR="00DC047F" w:rsidRPr="00814F84" w:rsidRDefault="00581773" w:rsidP="00DC047F">
                <w:pPr>
                  <w:pStyle w:val="TableNormal0"/>
                  <w:rPr>
                    <w:rStyle w:val="GeneralAviation"/>
                    <w:color w:val="auto"/>
                  </w:rPr>
                </w:pPr>
                <w:r w:rsidRPr="00814F84">
                  <w:rPr>
                    <w:rStyle w:val="GeneralAviation"/>
                    <w:color w:val="auto"/>
                  </w:rPr>
                  <w:t>9.3.3</w:t>
                </w:r>
              </w:p>
            </w:tc>
            <w:tc>
              <w:tcPr>
                <w:tcW w:w="3331" w:type="dxa"/>
              </w:tcPr>
              <w:p w14:paraId="6D3C81BE" w14:textId="77777777" w:rsidR="00DC047F" w:rsidRPr="00814F84" w:rsidRDefault="00581773" w:rsidP="008D6B8F">
                <w:pPr>
                  <w:pStyle w:val="TableNormal0"/>
                  <w:rPr>
                    <w:rStyle w:val="GeneralAviation"/>
                    <w:color w:val="auto"/>
                  </w:rPr>
                </w:pPr>
                <w:r w:rsidRPr="00814F84">
                  <w:rPr>
                    <w:rStyle w:val="GeneralAviation"/>
                    <w:color w:val="auto"/>
                  </w:rPr>
                  <w:t>List possible actions to provide a safe position handover–takeover.</w:t>
                </w:r>
              </w:p>
            </w:tc>
            <w:tc>
              <w:tcPr>
                <w:tcW w:w="283" w:type="dxa"/>
              </w:tcPr>
              <w:p w14:paraId="454A3748" w14:textId="77777777" w:rsidR="00DC047F" w:rsidRPr="00814F84" w:rsidRDefault="00581773" w:rsidP="008D6B8F">
                <w:pPr>
                  <w:pStyle w:val="TableNormal0"/>
                  <w:rPr>
                    <w:rStyle w:val="GeneralAviation"/>
                    <w:color w:val="auto"/>
                  </w:rPr>
                </w:pPr>
                <w:r w:rsidRPr="00814F84">
                  <w:rPr>
                    <w:rStyle w:val="GeneralAviation"/>
                    <w:color w:val="auto"/>
                  </w:rPr>
                  <w:t>1</w:t>
                </w:r>
              </w:p>
            </w:tc>
            <w:tc>
              <w:tcPr>
                <w:tcW w:w="3686" w:type="dxa"/>
              </w:tcPr>
              <w:p w14:paraId="4B37964E" w14:textId="77777777" w:rsidR="00DC047F" w:rsidRPr="00814F84" w:rsidRDefault="00581773" w:rsidP="008D6B8F">
                <w:pPr>
                  <w:pStyle w:val="TableNormal0"/>
                  <w:rPr>
                    <w:rStyle w:val="GeneralAviation"/>
                    <w:i/>
                    <w:iCs/>
                    <w:color w:val="auto"/>
                  </w:rPr>
                </w:pPr>
                <w:r w:rsidRPr="00814F84">
                  <w:rPr>
                    <w:rStyle w:val="GeneralAviation"/>
                    <w:i/>
                    <w:iCs/>
                    <w:color w:val="auto"/>
                  </w:rPr>
                  <w:t>Optional content: rigour, preparation, overlap time</w:t>
                </w:r>
              </w:p>
            </w:tc>
            <w:tc>
              <w:tcPr>
                <w:tcW w:w="708" w:type="dxa"/>
              </w:tcPr>
              <w:p w14:paraId="2E8DFD50"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0A4AB80C" w14:textId="77777777" w:rsidTr="00090094">
            <w:trPr>
              <w:trHeight w:val="567"/>
            </w:trPr>
            <w:tc>
              <w:tcPr>
                <w:tcW w:w="1078" w:type="dxa"/>
              </w:tcPr>
              <w:p w14:paraId="4413370F" w14:textId="77777777" w:rsidR="00DC047F" w:rsidRPr="00814F84" w:rsidRDefault="00581773" w:rsidP="00DC047F">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0341F14" w14:textId="77777777" w:rsidR="00DC047F" w:rsidRPr="00814F84" w:rsidRDefault="00581773" w:rsidP="00DC047F">
                <w:pPr>
                  <w:pStyle w:val="TableNormal0"/>
                  <w:rPr>
                    <w:rStyle w:val="GeneralAviation"/>
                    <w:color w:val="auto"/>
                  </w:rPr>
                </w:pPr>
                <w:r w:rsidRPr="00814F84">
                  <w:rPr>
                    <w:rStyle w:val="GeneralAviation"/>
                    <w:color w:val="auto"/>
                  </w:rPr>
                  <w:t>9.3.4</w:t>
                </w:r>
              </w:p>
            </w:tc>
            <w:tc>
              <w:tcPr>
                <w:tcW w:w="3331" w:type="dxa"/>
              </w:tcPr>
              <w:p w14:paraId="5A9919EE" w14:textId="77777777" w:rsidR="00DC047F" w:rsidRPr="00814F84" w:rsidRDefault="00581773" w:rsidP="008D6B8F">
                <w:pPr>
                  <w:pStyle w:val="TableNormal0"/>
                  <w:rPr>
                    <w:rStyle w:val="GeneralAviation"/>
                    <w:color w:val="auto"/>
                  </w:rPr>
                </w:pPr>
                <w:r w:rsidRPr="00814F84">
                  <w:rPr>
                    <w:rStyle w:val="GeneralAviation"/>
                    <w:color w:val="auto"/>
                  </w:rPr>
                  <w:t>Explain the consequences of a missed position handover–takeover process.</w:t>
                </w:r>
              </w:p>
            </w:tc>
            <w:tc>
              <w:tcPr>
                <w:tcW w:w="283" w:type="dxa"/>
              </w:tcPr>
              <w:p w14:paraId="3E84AD3B" w14:textId="77777777" w:rsidR="00DC047F" w:rsidRPr="00814F84" w:rsidRDefault="00581773" w:rsidP="008D6B8F">
                <w:pPr>
                  <w:pStyle w:val="TableNormal0"/>
                  <w:rPr>
                    <w:rStyle w:val="GeneralAviation"/>
                    <w:color w:val="auto"/>
                  </w:rPr>
                </w:pPr>
                <w:r w:rsidRPr="00814F84">
                  <w:rPr>
                    <w:rStyle w:val="GeneralAviation"/>
                    <w:color w:val="auto"/>
                  </w:rPr>
                  <w:t>2</w:t>
                </w:r>
              </w:p>
            </w:tc>
            <w:tc>
              <w:tcPr>
                <w:tcW w:w="3686" w:type="dxa"/>
              </w:tcPr>
              <w:p w14:paraId="02F68E3F" w14:textId="77777777" w:rsidR="00DC047F" w:rsidRPr="00814F84" w:rsidRDefault="00DC047F" w:rsidP="008D6B8F">
                <w:pPr>
                  <w:pStyle w:val="TableNormal0"/>
                  <w:rPr>
                    <w:rStyle w:val="GeneralAviation"/>
                    <w:color w:val="auto"/>
                  </w:rPr>
                </w:pPr>
              </w:p>
            </w:tc>
            <w:tc>
              <w:tcPr>
                <w:tcW w:w="708" w:type="dxa"/>
              </w:tcPr>
              <w:p w14:paraId="47BBCA3F" w14:textId="77777777" w:rsidR="00DC047F" w:rsidRPr="00814F84" w:rsidRDefault="00581773" w:rsidP="008D6B8F">
                <w:pPr>
                  <w:pStyle w:val="TableNormal0"/>
                  <w:rPr>
                    <w:rStyle w:val="GeneralAviation"/>
                    <w:color w:val="auto"/>
                  </w:rPr>
                </w:pPr>
                <w:r w:rsidRPr="00814F84">
                  <w:rPr>
                    <w:rStyle w:val="GeneralAviation"/>
                    <w:color w:val="auto"/>
                  </w:rPr>
                  <w:t>ALL</w:t>
                </w:r>
              </w:p>
            </w:tc>
          </w:tr>
          <w:tr w:rsidR="00090094" w14:paraId="1BBC6AB4" w14:textId="77777777" w:rsidTr="00090094">
            <w:trPr>
              <w:trHeight w:val="86"/>
            </w:trPr>
            <w:tc>
              <w:tcPr>
                <w:tcW w:w="9086" w:type="dxa"/>
                <w:gridSpan w:val="5"/>
              </w:tcPr>
              <w:p w14:paraId="6F8350B7" w14:textId="77777777" w:rsidR="00DC047F" w:rsidRPr="00FD1167" w:rsidRDefault="00581773" w:rsidP="005C2E9D">
                <w:pPr>
                  <w:pStyle w:val="TableCentered"/>
                  <w:rPr>
                    <w:rStyle w:val="GeneralAviation"/>
                  </w:rPr>
                </w:pPr>
                <w:r w:rsidRPr="006360CC">
                  <w:t>TOPIC ATM 10 — PROVISION OF AERODROME CONTROL SERVICE</w:t>
                </w:r>
              </w:p>
            </w:tc>
          </w:tr>
          <w:tr w:rsidR="00090094" w14:paraId="54703F63" w14:textId="77777777" w:rsidTr="00090094">
            <w:trPr>
              <w:cantSplit/>
              <w:trHeight w:val="76"/>
            </w:trPr>
            <w:tc>
              <w:tcPr>
                <w:tcW w:w="9086" w:type="dxa"/>
                <w:gridSpan w:val="5"/>
                <w:hideMark/>
              </w:tcPr>
              <w:p w14:paraId="2656365C" w14:textId="77777777" w:rsidR="00DC047F" w:rsidRPr="00814F84" w:rsidRDefault="00581773" w:rsidP="005C2E9D">
                <w:pPr>
                  <w:pStyle w:val="TableHead"/>
                  <w:rPr>
                    <w:rStyle w:val="GeneralAviation"/>
                    <w:color w:val="auto"/>
                  </w:rPr>
                </w:pPr>
                <w:r w:rsidRPr="00814F84">
                  <w:rPr>
                    <w:rStyle w:val="GeneralAviation"/>
                    <w:color w:val="auto"/>
                  </w:rPr>
                  <w:t xml:space="preserve">Subtopic ATM 10.1 — Responsibility for the provision </w:t>
                </w:r>
              </w:p>
            </w:tc>
          </w:tr>
          <w:tr w:rsidR="00090094" w14:paraId="3A5802A8" w14:textId="77777777" w:rsidTr="00090094">
            <w:trPr>
              <w:cantSplit/>
              <w:trHeight w:val="567"/>
            </w:trPr>
            <w:tc>
              <w:tcPr>
                <w:tcW w:w="1078" w:type="dxa"/>
                <w:hideMark/>
              </w:tcPr>
              <w:p w14:paraId="713C9C3E"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D42EA37" w14:textId="77777777" w:rsidR="00DC047F" w:rsidRPr="00814F84" w:rsidRDefault="00581773" w:rsidP="005C2E9D">
                <w:pPr>
                  <w:pStyle w:val="TableNormal0"/>
                  <w:rPr>
                    <w:rStyle w:val="GeneralAviation"/>
                    <w:color w:val="auto"/>
                  </w:rPr>
                </w:pPr>
                <w:r w:rsidRPr="00814F84">
                  <w:rPr>
                    <w:rStyle w:val="GeneralAviation"/>
                    <w:color w:val="auto"/>
                  </w:rPr>
                  <w:t xml:space="preserve">10.1.1 </w:t>
                </w:r>
              </w:p>
            </w:tc>
            <w:tc>
              <w:tcPr>
                <w:tcW w:w="3331" w:type="dxa"/>
                <w:hideMark/>
              </w:tcPr>
              <w:p w14:paraId="4B2004D7" w14:textId="77777777" w:rsidR="00DC047F" w:rsidRPr="00814F84" w:rsidRDefault="00581773" w:rsidP="005C2E9D">
                <w:pPr>
                  <w:pStyle w:val="TableNormal0"/>
                  <w:rPr>
                    <w:rStyle w:val="GeneralAviation"/>
                    <w:color w:val="auto"/>
                  </w:rPr>
                </w:pPr>
                <w:r w:rsidRPr="00814F84">
                  <w:rPr>
                    <w:rStyle w:val="GeneralAviation"/>
                    <w:color w:val="auto"/>
                  </w:rPr>
                  <w:t>Explain the responsibility for the provision of aerodrome control service.</w:t>
                </w:r>
              </w:p>
            </w:tc>
            <w:tc>
              <w:tcPr>
                <w:tcW w:w="283" w:type="dxa"/>
                <w:hideMark/>
              </w:tcPr>
              <w:p w14:paraId="2666832D" w14:textId="77777777" w:rsidR="00DC047F" w:rsidRPr="00814F84" w:rsidRDefault="00581773" w:rsidP="005C2E9D">
                <w:pPr>
                  <w:pStyle w:val="TableNormal0"/>
                  <w:rPr>
                    <w:rStyle w:val="GeneralAviation"/>
                    <w:color w:val="auto"/>
                  </w:rPr>
                </w:pPr>
                <w:r w:rsidRPr="00814F84">
                  <w:rPr>
                    <w:rStyle w:val="GeneralAviation"/>
                    <w:color w:val="auto"/>
                  </w:rPr>
                  <w:t>2</w:t>
                </w:r>
              </w:p>
            </w:tc>
            <w:tc>
              <w:tcPr>
                <w:tcW w:w="3686" w:type="dxa"/>
                <w:hideMark/>
              </w:tcPr>
              <w:p w14:paraId="45C30B5F"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p w14:paraId="669813ED" w14:textId="77777777" w:rsidR="00DC047F" w:rsidRPr="00814F84" w:rsidRDefault="00581773" w:rsidP="006A4337">
                <w:pPr>
                  <w:pStyle w:val="EssentialTraining"/>
                  <w:rPr>
                    <w:rStyle w:val="GeneralAviation"/>
                    <w:color w:val="auto"/>
                  </w:rPr>
                </w:pPr>
                <w:r w:rsidRPr="00814F84">
                  <w:rPr>
                    <w:rStyle w:val="GeneralAviation"/>
                    <w:color w:val="auto"/>
                  </w:rPr>
                  <w:t>Regulation (EU) Νο 923/2012</w:t>
                </w:r>
              </w:p>
              <w:p w14:paraId="734151D2" w14:textId="77777777" w:rsidR="00DC047F" w:rsidRPr="00814F84" w:rsidRDefault="00581773" w:rsidP="00DC047F">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2BECE69E"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1FDE4A22" w14:textId="77777777" w:rsidTr="00090094">
            <w:trPr>
              <w:cantSplit/>
              <w:trHeight w:val="567"/>
            </w:trPr>
            <w:tc>
              <w:tcPr>
                <w:tcW w:w="1078" w:type="dxa"/>
                <w:hideMark/>
              </w:tcPr>
              <w:p w14:paraId="5D6AB6E7"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1F7ADE2" w14:textId="77777777" w:rsidR="00DC047F" w:rsidRPr="00814F84" w:rsidRDefault="00581773" w:rsidP="005C2E9D">
                <w:pPr>
                  <w:pStyle w:val="TableNormal0"/>
                  <w:rPr>
                    <w:rStyle w:val="GeneralAviation"/>
                    <w:color w:val="auto"/>
                  </w:rPr>
                </w:pPr>
                <w:r w:rsidRPr="00814F84">
                  <w:rPr>
                    <w:rStyle w:val="GeneralAviation"/>
                    <w:color w:val="auto"/>
                  </w:rPr>
                  <w:t xml:space="preserve">10.1.2 </w:t>
                </w:r>
              </w:p>
            </w:tc>
            <w:tc>
              <w:tcPr>
                <w:tcW w:w="3331" w:type="dxa"/>
                <w:hideMark/>
              </w:tcPr>
              <w:p w14:paraId="75D69B81" w14:textId="77777777" w:rsidR="00DC047F" w:rsidRPr="00814F84" w:rsidRDefault="00581773" w:rsidP="005C2E9D">
                <w:pPr>
                  <w:pStyle w:val="TableNormal0"/>
                  <w:rPr>
                    <w:rStyle w:val="GeneralAviation"/>
                    <w:color w:val="auto"/>
                  </w:rPr>
                </w:pPr>
                <w:r w:rsidRPr="00814F84">
                  <w:rPr>
                    <w:rStyle w:val="GeneralAviation"/>
                    <w:color w:val="auto"/>
                  </w:rPr>
                  <w:t>Describe the division of responsibility among air traffic control units.</w:t>
                </w:r>
              </w:p>
            </w:tc>
            <w:tc>
              <w:tcPr>
                <w:tcW w:w="283" w:type="dxa"/>
                <w:hideMark/>
              </w:tcPr>
              <w:p w14:paraId="45188CFD" w14:textId="77777777" w:rsidR="00DC047F" w:rsidRPr="00814F84" w:rsidRDefault="00581773" w:rsidP="005C2E9D">
                <w:pPr>
                  <w:pStyle w:val="TableNormal0"/>
                  <w:rPr>
                    <w:rStyle w:val="GeneralAviation"/>
                    <w:color w:val="auto"/>
                  </w:rPr>
                </w:pPr>
                <w:r w:rsidRPr="00814F84">
                  <w:rPr>
                    <w:rStyle w:val="GeneralAviation"/>
                    <w:color w:val="auto"/>
                  </w:rPr>
                  <w:t>2</w:t>
                </w:r>
              </w:p>
            </w:tc>
            <w:tc>
              <w:tcPr>
                <w:tcW w:w="3686" w:type="dxa"/>
                <w:hideMark/>
              </w:tcPr>
              <w:p w14:paraId="59E599C1" w14:textId="77777777" w:rsidR="00723DE6"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p w14:paraId="584864C4" w14:textId="77777777" w:rsidR="00DC047F" w:rsidRPr="00814F84" w:rsidRDefault="00581773" w:rsidP="00723DE6">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6C4EA35E" w14:textId="77777777" w:rsidR="00DC047F" w:rsidRPr="00814F84" w:rsidRDefault="00581773" w:rsidP="00F4478C">
                <w:pPr>
                  <w:pStyle w:val="ItalicRed"/>
                  <w:rPr>
                    <w:color w:val="auto"/>
                  </w:rPr>
                </w:pPr>
                <w:r w:rsidRPr="00814F84">
                  <w:rPr>
                    <w:color w:val="auto"/>
                  </w:rPr>
                  <w:t>ALL</w:t>
                </w:r>
              </w:p>
            </w:tc>
          </w:tr>
          <w:tr w:rsidR="00090094" w14:paraId="436D9817" w14:textId="77777777" w:rsidTr="00090094">
            <w:trPr>
              <w:cantSplit/>
              <w:trHeight w:val="567"/>
            </w:trPr>
            <w:tc>
              <w:tcPr>
                <w:tcW w:w="1078" w:type="dxa"/>
                <w:hideMark/>
              </w:tcPr>
              <w:p w14:paraId="2DCEACEE"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CCCF13D" w14:textId="77777777" w:rsidR="00DC047F" w:rsidRPr="00814F84" w:rsidRDefault="00581773" w:rsidP="005C2E9D">
                <w:pPr>
                  <w:pStyle w:val="TableNormal0"/>
                  <w:rPr>
                    <w:rStyle w:val="GeneralAviation"/>
                    <w:color w:val="auto"/>
                  </w:rPr>
                </w:pPr>
                <w:r w:rsidRPr="00814F84">
                  <w:rPr>
                    <w:rStyle w:val="GeneralAviation"/>
                    <w:color w:val="auto"/>
                  </w:rPr>
                  <w:t xml:space="preserve">10.1.3 </w:t>
                </w:r>
              </w:p>
            </w:tc>
            <w:tc>
              <w:tcPr>
                <w:tcW w:w="3331" w:type="dxa"/>
                <w:hideMark/>
              </w:tcPr>
              <w:p w14:paraId="0D4F95A4" w14:textId="77777777" w:rsidR="00DC047F" w:rsidRPr="00814F84" w:rsidRDefault="00581773" w:rsidP="005C2E9D">
                <w:pPr>
                  <w:pStyle w:val="TableNormal0"/>
                  <w:rPr>
                    <w:rStyle w:val="GeneralAviation"/>
                    <w:color w:val="auto"/>
                  </w:rPr>
                </w:pPr>
                <w:r w:rsidRPr="00814F84">
                  <w:rPr>
                    <w:rStyle w:val="GeneralAviation"/>
                    <w:color w:val="auto"/>
                  </w:rPr>
                  <w:t>Describe the responsibility in regard to military traffic.</w:t>
                </w:r>
              </w:p>
            </w:tc>
            <w:tc>
              <w:tcPr>
                <w:tcW w:w="283" w:type="dxa"/>
                <w:hideMark/>
              </w:tcPr>
              <w:p w14:paraId="412C7E62" w14:textId="77777777" w:rsidR="00DC047F" w:rsidRPr="00814F84" w:rsidRDefault="00581773" w:rsidP="005C2E9D">
                <w:pPr>
                  <w:pStyle w:val="TableNormal0"/>
                  <w:rPr>
                    <w:rStyle w:val="GeneralAviation"/>
                    <w:color w:val="auto"/>
                  </w:rPr>
                </w:pPr>
                <w:r w:rsidRPr="00814F84">
                  <w:rPr>
                    <w:rStyle w:val="GeneralAviation"/>
                    <w:color w:val="auto"/>
                  </w:rPr>
                  <w:t>2</w:t>
                </w:r>
              </w:p>
            </w:tc>
            <w:tc>
              <w:tcPr>
                <w:tcW w:w="3686" w:type="dxa"/>
                <w:hideMark/>
              </w:tcPr>
              <w:p w14:paraId="62F94C38" w14:textId="77777777" w:rsidR="00DC047F" w:rsidRPr="00814F84" w:rsidRDefault="00581773" w:rsidP="006A4337">
                <w:pPr>
                  <w:pStyle w:val="EssentialTraining"/>
                  <w:rPr>
                    <w:rStyle w:val="GeneralAviation"/>
                    <w:color w:val="auto"/>
                  </w:rPr>
                </w:pPr>
                <w:r w:rsidRPr="00814F84">
                  <w:rPr>
                    <w:rStyle w:val="GeneralAviation"/>
                    <w:color w:val="auto"/>
                  </w:rPr>
                  <w:t>ICAO Doc 4444</w:t>
                </w:r>
              </w:p>
              <w:p w14:paraId="10EDD949"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ICAO Doc 9554</w:t>
                </w:r>
              </w:p>
            </w:tc>
            <w:tc>
              <w:tcPr>
                <w:tcW w:w="708" w:type="dxa"/>
                <w:hideMark/>
              </w:tcPr>
              <w:p w14:paraId="0FB5904D" w14:textId="77777777" w:rsidR="00DC047F" w:rsidRPr="00814F84" w:rsidRDefault="00581773" w:rsidP="00F4478C">
                <w:pPr>
                  <w:pStyle w:val="ItalicRed"/>
                  <w:rPr>
                    <w:color w:val="auto"/>
                  </w:rPr>
                </w:pPr>
                <w:r w:rsidRPr="00814F84">
                  <w:rPr>
                    <w:color w:val="auto"/>
                  </w:rPr>
                  <w:t>ALL</w:t>
                </w:r>
              </w:p>
            </w:tc>
          </w:tr>
          <w:tr w:rsidR="00090094" w14:paraId="77C52FEB" w14:textId="77777777" w:rsidTr="00090094">
            <w:trPr>
              <w:cantSplit/>
              <w:trHeight w:val="567"/>
            </w:trPr>
            <w:tc>
              <w:tcPr>
                <w:tcW w:w="1078" w:type="dxa"/>
                <w:hideMark/>
              </w:tcPr>
              <w:p w14:paraId="5E707415"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1B223FA5" w14:textId="77777777" w:rsidR="00DC047F" w:rsidRPr="00814F84" w:rsidRDefault="00581773" w:rsidP="005C2E9D">
                <w:pPr>
                  <w:pStyle w:val="TableNormal0"/>
                  <w:rPr>
                    <w:rStyle w:val="GeneralAviation"/>
                    <w:color w:val="auto"/>
                  </w:rPr>
                </w:pPr>
                <w:r w:rsidRPr="00814F84">
                  <w:rPr>
                    <w:rStyle w:val="GeneralAviation"/>
                    <w:color w:val="auto"/>
                  </w:rPr>
                  <w:t xml:space="preserve">10.1.4 </w:t>
                </w:r>
              </w:p>
            </w:tc>
            <w:tc>
              <w:tcPr>
                <w:tcW w:w="3331" w:type="dxa"/>
                <w:hideMark/>
              </w:tcPr>
              <w:p w14:paraId="0BF053A4" w14:textId="77777777" w:rsidR="00DC047F" w:rsidRPr="00814F84" w:rsidRDefault="00581773" w:rsidP="005C2E9D">
                <w:pPr>
                  <w:pStyle w:val="TableNormal0"/>
                  <w:rPr>
                    <w:rStyle w:val="GeneralAviation"/>
                    <w:color w:val="auto"/>
                  </w:rPr>
                </w:pPr>
                <w:r w:rsidRPr="00814F84">
                  <w:rPr>
                    <w:rStyle w:val="GeneralAviation"/>
                    <w:color w:val="auto"/>
                  </w:rPr>
                  <w:t>Describe the responsibility in regard to unmanned free balloons.</w:t>
                </w:r>
              </w:p>
            </w:tc>
            <w:tc>
              <w:tcPr>
                <w:tcW w:w="283" w:type="dxa"/>
                <w:hideMark/>
              </w:tcPr>
              <w:p w14:paraId="1DC584FC" w14:textId="77777777" w:rsidR="00DC047F" w:rsidRPr="00814F84" w:rsidRDefault="00581773" w:rsidP="005C2E9D">
                <w:pPr>
                  <w:pStyle w:val="TableNormal0"/>
                  <w:rPr>
                    <w:rStyle w:val="GeneralAviation"/>
                    <w:color w:val="auto"/>
                  </w:rPr>
                </w:pPr>
                <w:r w:rsidRPr="00814F84">
                  <w:rPr>
                    <w:rStyle w:val="GeneralAviation"/>
                    <w:color w:val="auto"/>
                  </w:rPr>
                  <w:t>2</w:t>
                </w:r>
              </w:p>
            </w:tc>
            <w:tc>
              <w:tcPr>
                <w:tcW w:w="3686" w:type="dxa"/>
                <w:hideMark/>
              </w:tcPr>
              <w:p w14:paraId="3D8B792F"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p>
            </w:tc>
            <w:tc>
              <w:tcPr>
                <w:tcW w:w="708" w:type="dxa"/>
                <w:hideMark/>
              </w:tcPr>
              <w:p w14:paraId="2AB4DE69" w14:textId="77777777" w:rsidR="00DC047F" w:rsidRPr="00814F84" w:rsidRDefault="00581773" w:rsidP="00F4478C">
                <w:pPr>
                  <w:pStyle w:val="ItalicRed"/>
                  <w:rPr>
                    <w:color w:val="auto"/>
                  </w:rPr>
                </w:pPr>
                <w:r w:rsidRPr="00814F84">
                  <w:rPr>
                    <w:color w:val="auto"/>
                  </w:rPr>
                  <w:t>ALL</w:t>
                </w:r>
              </w:p>
            </w:tc>
          </w:tr>
          <w:tr w:rsidR="00090094" w14:paraId="6671C941" w14:textId="77777777" w:rsidTr="00090094">
            <w:trPr>
              <w:cantSplit/>
              <w:trHeight w:val="567"/>
            </w:trPr>
            <w:tc>
              <w:tcPr>
                <w:tcW w:w="1078" w:type="dxa"/>
                <w:hideMark/>
              </w:tcPr>
              <w:p w14:paraId="62CC390A"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FB51969" w14:textId="77777777" w:rsidR="00DC047F" w:rsidRPr="00814F84" w:rsidRDefault="00581773" w:rsidP="005C2E9D">
                <w:pPr>
                  <w:pStyle w:val="TableNormal0"/>
                  <w:rPr>
                    <w:rStyle w:val="GeneralAviation"/>
                    <w:color w:val="auto"/>
                  </w:rPr>
                </w:pPr>
                <w:r w:rsidRPr="00814F84">
                  <w:rPr>
                    <w:rStyle w:val="GeneralAviation"/>
                    <w:color w:val="auto"/>
                  </w:rPr>
                  <w:t xml:space="preserve">10.1.5 </w:t>
                </w:r>
              </w:p>
            </w:tc>
            <w:tc>
              <w:tcPr>
                <w:tcW w:w="3331" w:type="dxa"/>
                <w:hideMark/>
              </w:tcPr>
              <w:p w14:paraId="719CB6BF" w14:textId="77777777" w:rsidR="00DC047F" w:rsidRPr="00814F84" w:rsidRDefault="00581773" w:rsidP="005C2E9D">
                <w:pPr>
                  <w:pStyle w:val="TableNormal0"/>
                  <w:rPr>
                    <w:rStyle w:val="GeneralAviation"/>
                    <w:color w:val="auto"/>
                  </w:rPr>
                </w:pPr>
                <w:r w:rsidRPr="00814F84">
                  <w:rPr>
                    <w:rStyle w:val="GeneralAviation"/>
                    <w:color w:val="auto"/>
                  </w:rPr>
                  <w:t>Appreciate the influence of operational requirements.</w:t>
                </w:r>
              </w:p>
            </w:tc>
            <w:tc>
              <w:tcPr>
                <w:tcW w:w="283" w:type="dxa"/>
                <w:hideMark/>
              </w:tcPr>
              <w:p w14:paraId="241BA2EB" w14:textId="77777777" w:rsidR="00DC047F" w:rsidRPr="00814F84" w:rsidRDefault="00581773" w:rsidP="005C2E9D">
                <w:pPr>
                  <w:pStyle w:val="TableNormal0"/>
                  <w:rPr>
                    <w:rStyle w:val="GeneralAviation"/>
                    <w:color w:val="auto"/>
                  </w:rPr>
                </w:pPr>
                <w:r w:rsidRPr="00814F84">
                  <w:rPr>
                    <w:rStyle w:val="GeneralAviation"/>
                    <w:color w:val="auto"/>
                  </w:rPr>
                  <w:t>3</w:t>
                </w:r>
              </w:p>
            </w:tc>
            <w:tc>
              <w:tcPr>
                <w:tcW w:w="3686" w:type="dxa"/>
                <w:hideMark/>
              </w:tcPr>
              <w:p w14:paraId="5345C9A4"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military flying, calibration flights, aerial photography</w:t>
                </w:r>
              </w:p>
            </w:tc>
            <w:tc>
              <w:tcPr>
                <w:tcW w:w="708" w:type="dxa"/>
                <w:hideMark/>
              </w:tcPr>
              <w:p w14:paraId="3755823A" w14:textId="77777777" w:rsidR="00DC047F" w:rsidRPr="00814F84" w:rsidRDefault="00581773" w:rsidP="00F4478C">
                <w:pPr>
                  <w:pStyle w:val="ItalicRed"/>
                  <w:rPr>
                    <w:color w:val="auto"/>
                  </w:rPr>
                </w:pPr>
                <w:r w:rsidRPr="00814F84">
                  <w:rPr>
                    <w:color w:val="auto"/>
                  </w:rPr>
                  <w:t>ALL</w:t>
                </w:r>
              </w:p>
            </w:tc>
          </w:tr>
          <w:tr w:rsidR="00090094" w14:paraId="36532A7A" w14:textId="77777777" w:rsidTr="00090094">
            <w:trPr>
              <w:cantSplit/>
              <w:trHeight w:val="21"/>
            </w:trPr>
            <w:tc>
              <w:tcPr>
                <w:tcW w:w="9086" w:type="dxa"/>
                <w:gridSpan w:val="5"/>
                <w:hideMark/>
              </w:tcPr>
              <w:p w14:paraId="3642A8D1" w14:textId="77777777" w:rsidR="00DC047F" w:rsidRPr="00814F84" w:rsidRDefault="00581773" w:rsidP="005C2E9D">
                <w:pPr>
                  <w:pStyle w:val="TableHead"/>
                  <w:rPr>
                    <w:rStyle w:val="GeneralAviation"/>
                    <w:color w:val="auto"/>
                  </w:rPr>
                </w:pPr>
                <w:r w:rsidRPr="00814F84">
                  <w:rPr>
                    <w:rStyle w:val="GeneralAviation"/>
                    <w:color w:val="auto"/>
                  </w:rPr>
                  <w:t>Subtopic ATM 10.</w:t>
                </w:r>
                <w:r w:rsidR="00723DE6" w:rsidRPr="00814F84">
                  <w:rPr>
                    <w:rStyle w:val="GeneralAviation"/>
                    <w:color w:val="auto"/>
                  </w:rPr>
                  <w:t>2</w:t>
                </w:r>
                <w:r w:rsidRPr="00814F84">
                  <w:rPr>
                    <w:rStyle w:val="GeneralAviation"/>
                    <w:color w:val="auto"/>
                  </w:rPr>
                  <w:t xml:space="preserve"> — Traffic management process</w:t>
                </w:r>
              </w:p>
            </w:tc>
          </w:tr>
          <w:tr w:rsidR="00090094" w14:paraId="662AE5C2" w14:textId="77777777" w:rsidTr="00090094">
            <w:trPr>
              <w:cantSplit/>
              <w:trHeight w:val="567"/>
            </w:trPr>
            <w:tc>
              <w:tcPr>
                <w:tcW w:w="1078" w:type="dxa"/>
                <w:hideMark/>
              </w:tcPr>
              <w:p w14:paraId="2F9147EA"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3809B52"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.1 </w:t>
                </w:r>
              </w:p>
            </w:tc>
            <w:tc>
              <w:tcPr>
                <w:tcW w:w="3331" w:type="dxa"/>
                <w:hideMark/>
              </w:tcPr>
              <w:p w14:paraId="27D38549" w14:textId="77777777" w:rsidR="00DC047F" w:rsidRPr="00814F84" w:rsidRDefault="00581773" w:rsidP="005C2E9D">
                <w:pPr>
                  <w:pStyle w:val="TableNormal0"/>
                  <w:rPr>
                    <w:rStyle w:val="GeneralAviation"/>
                    <w:color w:val="auto"/>
                  </w:rPr>
                </w:pPr>
                <w:r w:rsidRPr="00814F84">
                  <w:rPr>
                    <w:rStyle w:val="GeneralAviation"/>
                    <w:color w:val="auto"/>
                  </w:rPr>
                  <w:t>Ensure that situational awareness is maintained.</w:t>
                </w:r>
              </w:p>
            </w:tc>
            <w:tc>
              <w:tcPr>
                <w:tcW w:w="283" w:type="dxa"/>
                <w:hideMark/>
              </w:tcPr>
              <w:p w14:paraId="78AD1BF4"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24166910" w14:textId="77777777" w:rsidR="00DC047F" w:rsidRPr="00814F84" w:rsidRDefault="00581773" w:rsidP="006A4337">
                <w:pPr>
                  <w:pStyle w:val="EssentialTraining"/>
                  <w:rPr>
                    <w:rStyle w:val="GeneralAviation"/>
                    <w:color w:val="auto"/>
                  </w:rPr>
                </w:pPr>
                <w:r w:rsidRPr="00814F84">
                  <w:rPr>
                    <w:rStyle w:val="GeneralAviation"/>
                    <w:color w:val="auto"/>
                  </w:rPr>
                  <w:t>Information gathering, observation, traffic projection</w:t>
                </w:r>
              </w:p>
            </w:tc>
            <w:tc>
              <w:tcPr>
                <w:tcW w:w="708" w:type="dxa"/>
                <w:hideMark/>
              </w:tcPr>
              <w:p w14:paraId="0AC94363"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1CE27B2A" w14:textId="77777777" w:rsidTr="00090094">
            <w:trPr>
              <w:cantSplit/>
              <w:trHeight w:val="567"/>
            </w:trPr>
            <w:tc>
              <w:tcPr>
                <w:tcW w:w="1078" w:type="dxa"/>
                <w:hideMark/>
              </w:tcPr>
              <w:p w14:paraId="16BD378B"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40890D5"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.2 </w:t>
                </w:r>
              </w:p>
            </w:tc>
            <w:tc>
              <w:tcPr>
                <w:tcW w:w="3331" w:type="dxa"/>
                <w:hideMark/>
              </w:tcPr>
              <w:p w14:paraId="07A92435" w14:textId="77777777" w:rsidR="00DC047F" w:rsidRPr="00814F84" w:rsidRDefault="00581773" w:rsidP="005C2E9D">
                <w:pPr>
                  <w:pStyle w:val="TableNormal0"/>
                  <w:rPr>
                    <w:rStyle w:val="GeneralAviation"/>
                    <w:color w:val="auto"/>
                  </w:rPr>
                </w:pPr>
                <w:r w:rsidRPr="00814F84">
                  <w:rPr>
                    <w:rStyle w:val="GeneralAviation"/>
                    <w:color w:val="auto"/>
                  </w:rPr>
                  <w:t>Detect conflicts in time for appropriate resolution.</w:t>
                </w:r>
              </w:p>
            </w:tc>
            <w:tc>
              <w:tcPr>
                <w:tcW w:w="283" w:type="dxa"/>
                <w:hideMark/>
              </w:tcPr>
              <w:p w14:paraId="7EDEBD39"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420E27D9" w14:textId="77777777" w:rsidR="00DC047F" w:rsidRPr="00814F84" w:rsidRDefault="00DC047F" w:rsidP="00F4478C">
                <w:pPr>
                  <w:pStyle w:val="ItalicRed"/>
                  <w:rPr>
                    <w:color w:val="auto"/>
                  </w:rPr>
                </w:pPr>
              </w:p>
            </w:tc>
            <w:tc>
              <w:tcPr>
                <w:tcW w:w="708" w:type="dxa"/>
                <w:hideMark/>
              </w:tcPr>
              <w:p w14:paraId="341B784A" w14:textId="77777777" w:rsidR="00DC047F" w:rsidRPr="00814F84" w:rsidRDefault="00581773" w:rsidP="00F4478C">
                <w:pPr>
                  <w:pStyle w:val="ItalicRed"/>
                  <w:rPr>
                    <w:color w:val="auto"/>
                  </w:rPr>
                </w:pPr>
                <w:r w:rsidRPr="00814F84">
                  <w:rPr>
                    <w:color w:val="auto"/>
                  </w:rPr>
                  <w:t>ALL</w:t>
                </w:r>
              </w:p>
            </w:tc>
          </w:tr>
          <w:tr w:rsidR="00090094" w14:paraId="0C241860" w14:textId="77777777" w:rsidTr="00090094">
            <w:trPr>
              <w:cantSplit/>
              <w:trHeight w:val="567"/>
            </w:trPr>
            <w:tc>
              <w:tcPr>
                <w:tcW w:w="1078" w:type="dxa"/>
                <w:hideMark/>
              </w:tcPr>
              <w:p w14:paraId="379BAA4A"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9E09CEA"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.3 </w:t>
                </w:r>
              </w:p>
            </w:tc>
            <w:tc>
              <w:tcPr>
                <w:tcW w:w="3331" w:type="dxa"/>
                <w:hideMark/>
              </w:tcPr>
              <w:p w14:paraId="68F0BA83" w14:textId="77777777" w:rsidR="00DC047F" w:rsidRPr="00814F84" w:rsidRDefault="00581773" w:rsidP="005C2E9D">
                <w:pPr>
                  <w:pStyle w:val="TableNormal0"/>
                  <w:rPr>
                    <w:rStyle w:val="GeneralAviation"/>
                    <w:color w:val="auto"/>
                  </w:rPr>
                </w:pPr>
                <w:r w:rsidRPr="00814F84">
                  <w:rPr>
                    <w:rStyle w:val="GeneralAviation"/>
                    <w:color w:val="auto"/>
                  </w:rPr>
                  <w:t>Identify potential solutions to achieve a safe and effective flow of aerodrome traffic.</w:t>
                </w:r>
              </w:p>
            </w:tc>
            <w:tc>
              <w:tcPr>
                <w:tcW w:w="283" w:type="dxa"/>
                <w:hideMark/>
              </w:tcPr>
              <w:p w14:paraId="763016F1" w14:textId="77777777" w:rsidR="00DC047F" w:rsidRPr="00814F84" w:rsidRDefault="00581773" w:rsidP="005C2E9D">
                <w:pPr>
                  <w:pStyle w:val="TableNormal0"/>
                  <w:rPr>
                    <w:rStyle w:val="GeneralAviation"/>
                    <w:color w:val="auto"/>
                  </w:rPr>
                </w:pPr>
                <w:r w:rsidRPr="00814F84">
                  <w:rPr>
                    <w:rStyle w:val="GeneralAviation"/>
                    <w:color w:val="auto"/>
                  </w:rPr>
                  <w:t>3</w:t>
                </w:r>
              </w:p>
            </w:tc>
            <w:tc>
              <w:tcPr>
                <w:tcW w:w="3686" w:type="dxa"/>
                <w:hideMark/>
              </w:tcPr>
              <w:p w14:paraId="2DED1636" w14:textId="77777777" w:rsidR="00DC047F" w:rsidRPr="00814F84" w:rsidRDefault="00DC047F" w:rsidP="005C2E9D">
                <w:pPr>
                  <w:pStyle w:val="TableNormal0"/>
                  <w:rPr>
                    <w:rStyle w:val="GeneralAviation"/>
                    <w:color w:val="auto"/>
                  </w:rPr>
                </w:pPr>
              </w:p>
            </w:tc>
            <w:tc>
              <w:tcPr>
                <w:tcW w:w="708" w:type="dxa"/>
                <w:hideMark/>
              </w:tcPr>
              <w:p w14:paraId="7B79D66D"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193E4489" w14:textId="77777777" w:rsidTr="00090094">
            <w:trPr>
              <w:cantSplit/>
              <w:trHeight w:val="21"/>
            </w:trPr>
            <w:tc>
              <w:tcPr>
                <w:tcW w:w="1078" w:type="dxa"/>
                <w:hideMark/>
              </w:tcPr>
              <w:p w14:paraId="5FC7C941"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E80AD2A"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4 </w:t>
                </w:r>
              </w:p>
            </w:tc>
            <w:tc>
              <w:tcPr>
                <w:tcW w:w="3331" w:type="dxa"/>
                <w:hideMark/>
              </w:tcPr>
              <w:p w14:paraId="797FE2F8" w14:textId="77777777" w:rsidR="00DC047F" w:rsidRPr="00814F84" w:rsidRDefault="00581773" w:rsidP="005C2E9D">
                <w:pPr>
                  <w:pStyle w:val="TableNormal0"/>
                  <w:rPr>
                    <w:rStyle w:val="GeneralAviation"/>
                    <w:color w:val="auto"/>
                  </w:rPr>
                </w:pPr>
                <w:r w:rsidRPr="00814F84">
                  <w:rPr>
                    <w:rStyle w:val="GeneralAviation"/>
                    <w:color w:val="auto"/>
                  </w:rPr>
                  <w:t xml:space="preserve">Evaluate possible outcomes of different </w:t>
                </w:r>
                <w:r w:rsidR="00723DE6" w:rsidRPr="00814F84">
                  <w:rPr>
                    <w:rStyle w:val="GeneralAviation"/>
                    <w:color w:val="auto"/>
                  </w:rPr>
                  <w:t xml:space="preserve">planning and </w:t>
                </w:r>
                <w:r w:rsidRPr="00814F84">
                  <w:rPr>
                    <w:rStyle w:val="GeneralAviation"/>
                    <w:color w:val="auto"/>
                  </w:rPr>
                  <w:t>control actions.</w:t>
                </w:r>
              </w:p>
            </w:tc>
            <w:tc>
              <w:tcPr>
                <w:tcW w:w="283" w:type="dxa"/>
                <w:hideMark/>
              </w:tcPr>
              <w:p w14:paraId="3A334592" w14:textId="77777777" w:rsidR="00DC047F" w:rsidRPr="00814F84" w:rsidRDefault="00581773" w:rsidP="005C2E9D">
                <w:pPr>
                  <w:pStyle w:val="TableNormal0"/>
                  <w:rPr>
                    <w:rStyle w:val="GeneralAviation"/>
                    <w:color w:val="auto"/>
                  </w:rPr>
                </w:pPr>
                <w:r w:rsidRPr="00814F84">
                  <w:rPr>
                    <w:rStyle w:val="GeneralAviation"/>
                    <w:color w:val="auto"/>
                  </w:rPr>
                  <w:t>5</w:t>
                </w:r>
              </w:p>
            </w:tc>
            <w:tc>
              <w:tcPr>
                <w:tcW w:w="3686" w:type="dxa"/>
                <w:hideMark/>
              </w:tcPr>
              <w:p w14:paraId="5C00C715" w14:textId="77777777" w:rsidR="00DC047F" w:rsidRPr="00814F84" w:rsidRDefault="00DC047F" w:rsidP="005C2E9D">
                <w:pPr>
                  <w:pStyle w:val="TableNormal0"/>
                  <w:rPr>
                    <w:rStyle w:val="GeneralAviation"/>
                    <w:color w:val="auto"/>
                  </w:rPr>
                </w:pPr>
              </w:p>
            </w:tc>
            <w:tc>
              <w:tcPr>
                <w:tcW w:w="708" w:type="dxa"/>
                <w:hideMark/>
              </w:tcPr>
              <w:p w14:paraId="24E250B0" w14:textId="77777777" w:rsidR="00DC047F" w:rsidRPr="00814F84" w:rsidRDefault="00581773" w:rsidP="005A68C1">
                <w:pPr>
                  <w:pStyle w:val="ItalicRed"/>
                  <w:rPr>
                    <w:color w:val="auto"/>
                  </w:rPr>
                </w:pPr>
                <w:r w:rsidRPr="00814F84">
                  <w:rPr>
                    <w:color w:val="auto"/>
                  </w:rPr>
                  <w:t>ALL</w:t>
                </w:r>
              </w:p>
            </w:tc>
          </w:tr>
          <w:tr w:rsidR="00090094" w14:paraId="679FFB84" w14:textId="77777777" w:rsidTr="00090094">
            <w:trPr>
              <w:cantSplit/>
              <w:trHeight w:val="567"/>
            </w:trPr>
            <w:tc>
              <w:tcPr>
                <w:tcW w:w="1078" w:type="dxa"/>
                <w:hideMark/>
              </w:tcPr>
              <w:p w14:paraId="04D7F206"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B6C70C5"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.5 </w:t>
                </w:r>
              </w:p>
            </w:tc>
            <w:tc>
              <w:tcPr>
                <w:tcW w:w="3331" w:type="dxa"/>
                <w:hideMark/>
              </w:tcPr>
              <w:p w14:paraId="3A2F364B" w14:textId="77777777" w:rsidR="00DC047F" w:rsidRPr="00814F84" w:rsidRDefault="00581773" w:rsidP="005C2E9D">
                <w:pPr>
                  <w:pStyle w:val="TableNormal0"/>
                  <w:rPr>
                    <w:rStyle w:val="GeneralAviation"/>
                    <w:color w:val="auto"/>
                  </w:rPr>
                </w:pPr>
                <w:r w:rsidRPr="00814F84">
                  <w:rPr>
                    <w:rStyle w:val="GeneralAviation"/>
                    <w:color w:val="auto"/>
                  </w:rPr>
                  <w:t>Select an appropriate plan in time to achieve safe and effective flow of aerodrome traffic.</w:t>
                </w:r>
              </w:p>
            </w:tc>
            <w:tc>
              <w:tcPr>
                <w:tcW w:w="283" w:type="dxa"/>
                <w:hideMark/>
              </w:tcPr>
              <w:p w14:paraId="4042B77C" w14:textId="77777777" w:rsidR="00DC047F" w:rsidRPr="00814F84" w:rsidRDefault="00581773" w:rsidP="005C2E9D">
                <w:pPr>
                  <w:pStyle w:val="TableNormal0"/>
                  <w:rPr>
                    <w:rStyle w:val="GeneralAviation"/>
                    <w:color w:val="auto"/>
                  </w:rPr>
                </w:pPr>
                <w:r w:rsidRPr="00814F84">
                  <w:rPr>
                    <w:rStyle w:val="GeneralAviation"/>
                    <w:color w:val="auto"/>
                  </w:rPr>
                  <w:t>5</w:t>
                </w:r>
              </w:p>
            </w:tc>
            <w:tc>
              <w:tcPr>
                <w:tcW w:w="3686" w:type="dxa"/>
                <w:hideMark/>
              </w:tcPr>
              <w:p w14:paraId="5A85DA86" w14:textId="77777777" w:rsidR="00DC047F" w:rsidRPr="00814F84" w:rsidRDefault="00DC047F" w:rsidP="005C2E9D">
                <w:pPr>
                  <w:pStyle w:val="TableNormal0"/>
                  <w:rPr>
                    <w:rStyle w:val="GeneralAviation"/>
                    <w:color w:val="auto"/>
                  </w:rPr>
                </w:pPr>
              </w:p>
            </w:tc>
            <w:tc>
              <w:tcPr>
                <w:tcW w:w="708" w:type="dxa"/>
                <w:hideMark/>
              </w:tcPr>
              <w:p w14:paraId="5C1D35A6"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3CA041CC" w14:textId="77777777" w:rsidTr="00090094">
            <w:trPr>
              <w:cantSplit/>
              <w:trHeight w:val="567"/>
            </w:trPr>
            <w:tc>
              <w:tcPr>
                <w:tcW w:w="1078" w:type="dxa"/>
                <w:hideMark/>
              </w:tcPr>
              <w:p w14:paraId="7F80EB77"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FD61F62"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.6 </w:t>
                </w:r>
              </w:p>
            </w:tc>
            <w:tc>
              <w:tcPr>
                <w:tcW w:w="3331" w:type="dxa"/>
                <w:hideMark/>
              </w:tcPr>
              <w:p w14:paraId="247E9C7D" w14:textId="77777777" w:rsidR="00DC047F" w:rsidRPr="00814F84" w:rsidRDefault="00581773" w:rsidP="005C2E9D">
                <w:pPr>
                  <w:pStyle w:val="TableNormal0"/>
                  <w:rPr>
                    <w:rStyle w:val="GeneralAviation"/>
                    <w:color w:val="auto"/>
                  </w:rPr>
                </w:pPr>
                <w:r w:rsidRPr="00814F84">
                  <w:rPr>
                    <w:rStyle w:val="GeneralAviation"/>
                    <w:color w:val="auto"/>
                  </w:rPr>
                  <w:t xml:space="preserve">Ensure </w:t>
                </w:r>
                <w:r w:rsidR="00723DE6" w:rsidRPr="00814F84">
                  <w:rPr>
                    <w:rStyle w:val="GeneralAviation"/>
                    <w:color w:val="auto"/>
                  </w:rPr>
                  <w:t>the</w:t>
                </w:r>
                <w:r w:rsidRPr="00814F84">
                  <w:rPr>
                    <w:rStyle w:val="GeneralAviation"/>
                    <w:color w:val="auto"/>
                  </w:rPr>
                  <w:t xml:space="preserve"> adequate priorit</w:t>
                </w:r>
                <w:r w:rsidR="00723DE6" w:rsidRPr="00814F84">
                  <w:rPr>
                    <w:rStyle w:val="GeneralAviation"/>
                    <w:color w:val="auto"/>
                  </w:rPr>
                  <w:t>isation</w:t>
                </w:r>
                <w:r w:rsidRPr="00814F84">
                  <w:rPr>
                    <w:rStyle w:val="GeneralAviation"/>
                    <w:color w:val="auto"/>
                  </w:rPr>
                  <w:t xml:space="preserve"> of actions.</w:t>
                </w:r>
              </w:p>
            </w:tc>
            <w:tc>
              <w:tcPr>
                <w:tcW w:w="283" w:type="dxa"/>
                <w:hideMark/>
              </w:tcPr>
              <w:p w14:paraId="28462F7E"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2798C493" w14:textId="77777777" w:rsidR="00DC047F" w:rsidRPr="00814F84" w:rsidRDefault="00DC047F" w:rsidP="005C2E9D">
                <w:pPr>
                  <w:pStyle w:val="TableNormal0"/>
                  <w:rPr>
                    <w:rStyle w:val="GeneralAviation"/>
                    <w:color w:val="auto"/>
                  </w:rPr>
                </w:pPr>
              </w:p>
            </w:tc>
            <w:tc>
              <w:tcPr>
                <w:tcW w:w="708" w:type="dxa"/>
                <w:hideMark/>
              </w:tcPr>
              <w:p w14:paraId="2ABA000A" w14:textId="77777777" w:rsidR="00DC047F" w:rsidRPr="00814F84" w:rsidRDefault="00581773" w:rsidP="005A68C1">
                <w:pPr>
                  <w:pStyle w:val="ItalicRed"/>
                  <w:rPr>
                    <w:color w:val="auto"/>
                  </w:rPr>
                </w:pPr>
                <w:r w:rsidRPr="00814F84">
                  <w:rPr>
                    <w:color w:val="auto"/>
                  </w:rPr>
                  <w:t>ALL</w:t>
                </w:r>
              </w:p>
            </w:tc>
          </w:tr>
          <w:tr w:rsidR="00090094" w14:paraId="4B7B3F00" w14:textId="77777777" w:rsidTr="00090094">
            <w:trPr>
              <w:cantSplit/>
              <w:trHeight w:val="567"/>
            </w:trPr>
            <w:tc>
              <w:tcPr>
                <w:tcW w:w="1078" w:type="dxa"/>
                <w:hideMark/>
              </w:tcPr>
              <w:p w14:paraId="6B08F17E"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51256C6D"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.7 </w:t>
                </w:r>
              </w:p>
            </w:tc>
            <w:tc>
              <w:tcPr>
                <w:tcW w:w="3331" w:type="dxa"/>
                <w:hideMark/>
              </w:tcPr>
              <w:p w14:paraId="23BD82F7" w14:textId="77777777" w:rsidR="00DC047F" w:rsidRPr="00814F84" w:rsidRDefault="00581773" w:rsidP="005C2E9D">
                <w:pPr>
                  <w:pStyle w:val="TableNormal0"/>
                  <w:rPr>
                    <w:rStyle w:val="GeneralAviation"/>
                    <w:color w:val="auto"/>
                  </w:rPr>
                </w:pPr>
                <w:r w:rsidRPr="00814F84">
                  <w:rPr>
                    <w:rStyle w:val="GeneralAviation"/>
                    <w:color w:val="auto"/>
                  </w:rPr>
                  <w:t xml:space="preserve">Execute </w:t>
                </w:r>
                <w:r w:rsidR="00723DE6" w:rsidRPr="00814F84">
                  <w:rPr>
                    <w:rStyle w:val="GeneralAviation"/>
                    <w:color w:val="auto"/>
                  </w:rPr>
                  <w:t xml:space="preserve">the selected </w:t>
                </w:r>
                <w:r w:rsidRPr="00814F84">
                  <w:rPr>
                    <w:rStyle w:val="GeneralAviation"/>
                    <w:color w:val="auto"/>
                  </w:rPr>
                  <w:t>plan in a timely manner.</w:t>
                </w:r>
              </w:p>
            </w:tc>
            <w:tc>
              <w:tcPr>
                <w:tcW w:w="283" w:type="dxa"/>
                <w:hideMark/>
              </w:tcPr>
              <w:p w14:paraId="385610C0" w14:textId="77777777" w:rsidR="00DC047F" w:rsidRPr="00814F84" w:rsidRDefault="00581773" w:rsidP="005C2E9D">
                <w:pPr>
                  <w:pStyle w:val="TableNormal0"/>
                  <w:rPr>
                    <w:rStyle w:val="GeneralAviation"/>
                    <w:color w:val="auto"/>
                  </w:rPr>
                </w:pPr>
                <w:r w:rsidRPr="00814F84">
                  <w:rPr>
                    <w:rStyle w:val="GeneralAviation"/>
                    <w:color w:val="auto"/>
                  </w:rPr>
                  <w:t>3</w:t>
                </w:r>
              </w:p>
            </w:tc>
            <w:tc>
              <w:tcPr>
                <w:tcW w:w="3686" w:type="dxa"/>
                <w:hideMark/>
              </w:tcPr>
              <w:p w14:paraId="58CD797A" w14:textId="77777777" w:rsidR="00DC047F" w:rsidRPr="00814F84" w:rsidRDefault="00DC047F" w:rsidP="005C2E9D">
                <w:pPr>
                  <w:pStyle w:val="TableNormal0"/>
                  <w:rPr>
                    <w:rStyle w:val="GeneralAviation"/>
                    <w:color w:val="auto"/>
                  </w:rPr>
                </w:pPr>
              </w:p>
            </w:tc>
            <w:tc>
              <w:tcPr>
                <w:tcW w:w="708" w:type="dxa"/>
                <w:hideMark/>
              </w:tcPr>
              <w:p w14:paraId="5DBA3474" w14:textId="77777777" w:rsidR="00DC047F" w:rsidRPr="00814F84" w:rsidRDefault="00581773" w:rsidP="005A68C1">
                <w:pPr>
                  <w:pStyle w:val="ItalicRed"/>
                  <w:rPr>
                    <w:color w:val="auto"/>
                  </w:rPr>
                </w:pPr>
                <w:r w:rsidRPr="00814F84">
                  <w:rPr>
                    <w:color w:val="auto"/>
                  </w:rPr>
                  <w:t>ALL</w:t>
                </w:r>
              </w:p>
            </w:tc>
          </w:tr>
          <w:tr w:rsidR="00090094" w14:paraId="0C08520E" w14:textId="77777777" w:rsidTr="00090094">
            <w:trPr>
              <w:cantSplit/>
              <w:trHeight w:val="567"/>
            </w:trPr>
            <w:tc>
              <w:tcPr>
                <w:tcW w:w="1078" w:type="dxa"/>
                <w:hideMark/>
              </w:tcPr>
              <w:p w14:paraId="522CBC50" w14:textId="77777777" w:rsidR="00DC047F" w:rsidRPr="00814F84" w:rsidRDefault="00581773" w:rsidP="005C2E9D">
                <w:pPr>
                  <w:pStyle w:val="TableNormal0"/>
                  <w:rPr>
                    <w:rStyle w:val="GeneralAviation"/>
                    <w:color w:val="auto"/>
                  </w:rPr>
                </w:pPr>
                <w:r w:rsidRPr="00814F84">
                  <w:rPr>
                    <w:rStyle w:val="GeneralAviation"/>
                    <w:color w:val="auto"/>
                  </w:rPr>
                  <w:lastRenderedPageBreak/>
                  <w:t>ADC</w:t>
                </w:r>
                <w:r w:rsidRPr="00814F84">
                  <w:rPr>
                    <w:rStyle w:val="GeneralAviation"/>
                    <w:color w:val="auto"/>
                  </w:rPr>
                  <w:br/>
                  <w:t>ATM</w:t>
                </w:r>
              </w:p>
              <w:p w14:paraId="194136AF"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2</w:t>
                </w:r>
                <w:r w:rsidRPr="00814F84">
                  <w:rPr>
                    <w:rStyle w:val="GeneralAviation"/>
                    <w:color w:val="auto"/>
                  </w:rPr>
                  <w:t xml:space="preserve">.8 </w:t>
                </w:r>
              </w:p>
            </w:tc>
            <w:tc>
              <w:tcPr>
                <w:tcW w:w="3331" w:type="dxa"/>
                <w:hideMark/>
              </w:tcPr>
              <w:p w14:paraId="75DBA772" w14:textId="77777777" w:rsidR="00DC047F" w:rsidRPr="00814F84" w:rsidRDefault="00581773" w:rsidP="005C2E9D">
                <w:pPr>
                  <w:pStyle w:val="TableNormal0"/>
                  <w:rPr>
                    <w:rStyle w:val="GeneralAviation"/>
                    <w:color w:val="auto"/>
                  </w:rPr>
                </w:pPr>
                <w:r w:rsidRPr="00814F84">
                  <w:rPr>
                    <w:rStyle w:val="GeneralAviation"/>
                    <w:color w:val="auto"/>
                  </w:rPr>
                  <w:t>Ensure</w:t>
                </w:r>
                <w:r w:rsidR="006360CC" w:rsidRPr="00814F84">
                  <w:rPr>
                    <w:rStyle w:val="GeneralAviation"/>
                    <w:color w:val="auto"/>
                  </w:rPr>
                  <w:t xml:space="preserve"> that</w:t>
                </w:r>
                <w:r w:rsidRPr="00814F84">
                  <w:rPr>
                    <w:rStyle w:val="GeneralAviation"/>
                    <w:color w:val="auto"/>
                  </w:rPr>
                  <w:t xml:space="preserve"> a safe and efficient outcome is achieved.</w:t>
                </w:r>
              </w:p>
            </w:tc>
            <w:tc>
              <w:tcPr>
                <w:tcW w:w="283" w:type="dxa"/>
                <w:hideMark/>
              </w:tcPr>
              <w:p w14:paraId="06B3B262"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36CF17B8" w14:textId="77777777" w:rsidR="00DC047F" w:rsidRPr="00814F84" w:rsidRDefault="00581773" w:rsidP="006A4337">
                <w:pPr>
                  <w:pStyle w:val="EssentialTraining"/>
                  <w:rPr>
                    <w:rStyle w:val="GeneralAviation"/>
                    <w:color w:val="auto"/>
                  </w:rPr>
                </w:pPr>
                <w:r w:rsidRPr="00814F84">
                  <w:rPr>
                    <w:rStyle w:val="GeneralAviation"/>
                    <w:color w:val="auto"/>
                  </w:rPr>
                  <w:t>Traffic monitoring, adaptability and follow-up</w:t>
                </w:r>
              </w:p>
            </w:tc>
            <w:tc>
              <w:tcPr>
                <w:tcW w:w="708" w:type="dxa"/>
                <w:hideMark/>
              </w:tcPr>
              <w:p w14:paraId="41CDB793" w14:textId="77777777" w:rsidR="00DC047F" w:rsidRPr="00814F84" w:rsidRDefault="00581773" w:rsidP="005A68C1">
                <w:pPr>
                  <w:pStyle w:val="ItalicRed"/>
                  <w:rPr>
                    <w:color w:val="auto"/>
                  </w:rPr>
                </w:pPr>
                <w:r w:rsidRPr="00814F84">
                  <w:rPr>
                    <w:color w:val="auto"/>
                  </w:rPr>
                  <w:t>ALL</w:t>
                </w:r>
              </w:p>
            </w:tc>
          </w:tr>
          <w:tr w:rsidR="00090094" w14:paraId="67587E6C" w14:textId="77777777" w:rsidTr="00090094">
            <w:trPr>
              <w:cantSplit/>
              <w:trHeight w:val="21"/>
            </w:trPr>
            <w:tc>
              <w:tcPr>
                <w:tcW w:w="9086" w:type="dxa"/>
                <w:gridSpan w:val="5"/>
                <w:hideMark/>
              </w:tcPr>
              <w:p w14:paraId="364099C9" w14:textId="77777777" w:rsidR="00DC047F" w:rsidRPr="00814F84" w:rsidRDefault="00581773" w:rsidP="005C2E9D">
                <w:pPr>
                  <w:pStyle w:val="TableHead"/>
                  <w:rPr>
                    <w:rStyle w:val="GeneralAviation"/>
                    <w:color w:val="auto"/>
                  </w:rPr>
                </w:pPr>
                <w:r w:rsidRPr="00814F84">
                  <w:rPr>
                    <w:rStyle w:val="GeneralAviation"/>
                    <w:color w:val="auto"/>
                  </w:rPr>
                  <w:t>Subtopic ATM 10.</w:t>
                </w:r>
                <w:r w:rsidR="00723DE6" w:rsidRPr="00814F84">
                  <w:rPr>
                    <w:rStyle w:val="GeneralAviation"/>
                    <w:color w:val="auto"/>
                  </w:rPr>
                  <w:t>3</w:t>
                </w:r>
                <w:r w:rsidRPr="00814F84">
                  <w:rPr>
                    <w:rStyle w:val="GeneralAviation"/>
                    <w:color w:val="auto"/>
                  </w:rPr>
                  <w:t xml:space="preserve"> — Aeronautical ground lights</w:t>
                </w:r>
              </w:p>
            </w:tc>
          </w:tr>
          <w:tr w:rsidR="00090094" w14:paraId="6B5D8E4B" w14:textId="77777777" w:rsidTr="00090094">
            <w:trPr>
              <w:cantSplit/>
              <w:trHeight w:val="567"/>
            </w:trPr>
            <w:tc>
              <w:tcPr>
                <w:tcW w:w="1078" w:type="dxa"/>
                <w:hideMark/>
              </w:tcPr>
              <w:p w14:paraId="48F6DD3C"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1922522"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3.</w:t>
                </w:r>
                <w:r w:rsidRPr="00814F84">
                  <w:rPr>
                    <w:rStyle w:val="GeneralAviation"/>
                    <w:color w:val="auto"/>
                  </w:rPr>
                  <w:t xml:space="preserve">1 </w:t>
                </w:r>
              </w:p>
            </w:tc>
            <w:tc>
              <w:tcPr>
                <w:tcW w:w="3331" w:type="dxa"/>
                <w:hideMark/>
              </w:tcPr>
              <w:p w14:paraId="1EA75721" w14:textId="77777777" w:rsidR="00DC047F" w:rsidRPr="00814F84" w:rsidRDefault="00581773" w:rsidP="005C2E9D">
                <w:pPr>
                  <w:pStyle w:val="TableNormal0"/>
                  <w:rPr>
                    <w:rStyle w:val="GeneralAviation"/>
                    <w:color w:val="auto"/>
                  </w:rPr>
                </w:pPr>
                <w:r w:rsidRPr="00814F84">
                  <w:rPr>
                    <w:rStyle w:val="GeneralAviation"/>
                    <w:color w:val="auto"/>
                  </w:rPr>
                  <w:t>Select appropriate aeronautical ground lights.</w:t>
                </w:r>
              </w:p>
            </w:tc>
            <w:tc>
              <w:tcPr>
                <w:tcW w:w="283" w:type="dxa"/>
                <w:hideMark/>
              </w:tcPr>
              <w:p w14:paraId="14C6554C" w14:textId="77777777" w:rsidR="00DC047F" w:rsidRPr="00814F84" w:rsidRDefault="00581773" w:rsidP="005C2E9D">
                <w:pPr>
                  <w:pStyle w:val="TableNormal0"/>
                  <w:rPr>
                    <w:rStyle w:val="GeneralAviation"/>
                    <w:color w:val="auto"/>
                  </w:rPr>
                </w:pPr>
                <w:r w:rsidRPr="00814F84">
                  <w:rPr>
                    <w:rStyle w:val="GeneralAviation"/>
                    <w:color w:val="auto"/>
                  </w:rPr>
                  <w:t>5</w:t>
                </w:r>
              </w:p>
            </w:tc>
            <w:tc>
              <w:tcPr>
                <w:tcW w:w="3686" w:type="dxa"/>
                <w:hideMark/>
              </w:tcPr>
              <w:p w14:paraId="17C302F4"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tc>
            <w:tc>
              <w:tcPr>
                <w:tcW w:w="708" w:type="dxa"/>
                <w:hideMark/>
              </w:tcPr>
              <w:p w14:paraId="2F5502EA"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572BAF3D" w14:textId="77777777" w:rsidTr="00090094">
            <w:trPr>
              <w:cantSplit/>
              <w:trHeight w:val="21"/>
            </w:trPr>
            <w:tc>
              <w:tcPr>
                <w:tcW w:w="9086" w:type="dxa"/>
                <w:gridSpan w:val="5"/>
                <w:hideMark/>
              </w:tcPr>
              <w:p w14:paraId="7F28B16D" w14:textId="77777777" w:rsidR="00DC047F" w:rsidRPr="00814F84" w:rsidRDefault="00581773" w:rsidP="005C2E9D">
                <w:pPr>
                  <w:pStyle w:val="TableHead"/>
                  <w:rPr>
                    <w:rStyle w:val="GeneralAviation"/>
                    <w:color w:val="auto"/>
                  </w:rPr>
                </w:pPr>
                <w:r w:rsidRPr="00814F84">
                  <w:rPr>
                    <w:rStyle w:val="GeneralAviation"/>
                    <w:color w:val="auto"/>
                  </w:rPr>
                  <w:t>Subtopic ATM 10.</w:t>
                </w:r>
                <w:r w:rsidR="00FE4952" w:rsidRPr="00814F84">
                  <w:rPr>
                    <w:rStyle w:val="GeneralAviation"/>
                    <w:color w:val="auto"/>
                  </w:rPr>
                  <w:t>4</w:t>
                </w:r>
                <w:r w:rsidRPr="00814F84">
                  <w:rPr>
                    <w:rStyle w:val="GeneralAviation"/>
                    <w:color w:val="auto"/>
                  </w:rPr>
                  <w:t xml:space="preserve"> — Information to aircraft by </w:t>
                </w:r>
                <w:r w:rsidR="00723DE6" w:rsidRPr="00814F84">
                  <w:rPr>
                    <w:rStyle w:val="GeneralAviation"/>
                    <w:color w:val="auto"/>
                  </w:rPr>
                  <w:t xml:space="preserve">the </w:t>
                </w:r>
                <w:r w:rsidRPr="00814F84">
                  <w:rPr>
                    <w:rStyle w:val="GeneralAviation"/>
                    <w:color w:val="auto"/>
                  </w:rPr>
                  <w:t>aerodrome control tower</w:t>
                </w:r>
              </w:p>
            </w:tc>
          </w:tr>
          <w:tr w:rsidR="00090094" w14:paraId="4C1366B4" w14:textId="77777777" w:rsidTr="00090094">
            <w:trPr>
              <w:cantSplit/>
              <w:trHeight w:val="567"/>
            </w:trPr>
            <w:tc>
              <w:tcPr>
                <w:tcW w:w="1078" w:type="dxa"/>
                <w:hideMark/>
              </w:tcPr>
              <w:p w14:paraId="41EE8EC0"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7E7428C"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4.</w:t>
                </w:r>
                <w:r w:rsidRPr="00814F84">
                  <w:rPr>
                    <w:rStyle w:val="GeneralAviation"/>
                    <w:color w:val="auto"/>
                  </w:rPr>
                  <w:t xml:space="preserve">1 </w:t>
                </w:r>
              </w:p>
            </w:tc>
            <w:tc>
              <w:tcPr>
                <w:tcW w:w="3331" w:type="dxa"/>
                <w:hideMark/>
              </w:tcPr>
              <w:p w14:paraId="7DF0FD27" w14:textId="77777777" w:rsidR="00DC047F" w:rsidRPr="00814F84" w:rsidRDefault="00581773" w:rsidP="005C2E9D">
                <w:pPr>
                  <w:pStyle w:val="TableNormal0"/>
                  <w:rPr>
                    <w:rStyle w:val="GeneralAviation"/>
                    <w:color w:val="auto"/>
                  </w:rPr>
                </w:pPr>
                <w:r w:rsidRPr="00814F84">
                  <w:rPr>
                    <w:rStyle w:val="GeneralAviation"/>
                    <w:color w:val="auto"/>
                  </w:rPr>
                  <w:t>Provide information related to the operation of aircraft.</w:t>
                </w:r>
              </w:p>
            </w:tc>
            <w:tc>
              <w:tcPr>
                <w:tcW w:w="283" w:type="dxa"/>
                <w:hideMark/>
              </w:tcPr>
              <w:p w14:paraId="212CAA98"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49995293"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w:t>
                </w:r>
                <w:r w:rsidR="00581773" w:rsidRPr="00814F84">
                  <w:rPr>
                    <w:rStyle w:val="GeneralAviation"/>
                    <w:color w:val="auto"/>
                  </w:rPr>
                  <w:br/>
                  <w:t>Regulation (EU) No 255/2010</w:t>
                </w:r>
              </w:p>
            </w:tc>
            <w:tc>
              <w:tcPr>
                <w:tcW w:w="708" w:type="dxa"/>
                <w:hideMark/>
              </w:tcPr>
              <w:p w14:paraId="1A01A493"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1F5B9C02" w14:textId="77777777" w:rsidTr="00090094">
            <w:trPr>
              <w:cantSplit/>
              <w:trHeight w:val="567"/>
            </w:trPr>
            <w:tc>
              <w:tcPr>
                <w:tcW w:w="1078" w:type="dxa"/>
                <w:hideMark/>
              </w:tcPr>
              <w:p w14:paraId="1F57F649"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0C9021C5" w14:textId="77777777" w:rsidR="00DC047F" w:rsidRPr="00814F84" w:rsidRDefault="00581773" w:rsidP="005C2E9D">
                <w:pPr>
                  <w:pStyle w:val="TableNormal0"/>
                  <w:rPr>
                    <w:rStyle w:val="GeneralAviation"/>
                    <w:color w:val="auto"/>
                  </w:rPr>
                </w:pPr>
                <w:r w:rsidRPr="00814F84">
                  <w:rPr>
                    <w:rStyle w:val="GeneralAviation"/>
                    <w:color w:val="auto"/>
                  </w:rPr>
                  <w:t>10.</w:t>
                </w:r>
                <w:r w:rsidR="00723DE6" w:rsidRPr="00814F84">
                  <w:rPr>
                    <w:rStyle w:val="GeneralAviation"/>
                    <w:color w:val="auto"/>
                  </w:rPr>
                  <w:t>4</w:t>
                </w:r>
                <w:r w:rsidRPr="00814F84">
                  <w:rPr>
                    <w:rStyle w:val="GeneralAviation"/>
                    <w:color w:val="auto"/>
                  </w:rPr>
                  <w:t xml:space="preserve">.2 </w:t>
                </w:r>
              </w:p>
            </w:tc>
            <w:tc>
              <w:tcPr>
                <w:tcW w:w="3331" w:type="dxa"/>
                <w:hideMark/>
              </w:tcPr>
              <w:p w14:paraId="106C2E7A" w14:textId="77777777" w:rsidR="00DC047F" w:rsidRDefault="00581773" w:rsidP="005C2E9D">
                <w:pPr>
                  <w:pStyle w:val="TableNormal0"/>
                  <w:rPr>
                    <w:rStyle w:val="GeneralAviation"/>
                    <w:color w:val="auto"/>
                  </w:rPr>
                </w:pPr>
                <w:r w:rsidRPr="00814F84">
                  <w:rPr>
                    <w:rStyle w:val="GeneralAviation"/>
                    <w:color w:val="auto"/>
                  </w:rPr>
                  <w:t>Provide information on aerodrome conditions.</w:t>
                </w:r>
              </w:p>
              <w:p w14:paraId="213FC2BB" w14:textId="77777777" w:rsidR="00814F84" w:rsidRDefault="00814F84" w:rsidP="005C2E9D">
                <w:pPr>
                  <w:pStyle w:val="TableNormal0"/>
                  <w:rPr>
                    <w:rStyle w:val="GeneralAviation"/>
                    <w:color w:val="auto"/>
                  </w:rPr>
                </w:pPr>
              </w:p>
              <w:p w14:paraId="261E538E" w14:textId="77777777" w:rsidR="00814F84" w:rsidRDefault="00814F84" w:rsidP="005C2E9D">
                <w:pPr>
                  <w:pStyle w:val="TableNormal0"/>
                  <w:rPr>
                    <w:rStyle w:val="GeneralAviation"/>
                    <w:color w:val="auto"/>
                  </w:rPr>
                </w:pPr>
              </w:p>
              <w:p w14:paraId="74783D55" w14:textId="77777777" w:rsidR="00814F84" w:rsidRPr="00814F84" w:rsidRDefault="00814F84" w:rsidP="005C2E9D">
                <w:pPr>
                  <w:pStyle w:val="TableNormal0"/>
                  <w:rPr>
                    <w:rStyle w:val="GeneralAviation"/>
                    <w:color w:val="auto"/>
                  </w:rPr>
                </w:pPr>
              </w:p>
            </w:tc>
            <w:tc>
              <w:tcPr>
                <w:tcW w:w="283" w:type="dxa"/>
                <w:hideMark/>
              </w:tcPr>
              <w:p w14:paraId="43D5E269"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7F5BABC9"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r w:rsidR="00723DE6" w:rsidRPr="00814F84">
                  <w:rPr>
                    <w:rStyle w:val="GeneralAviation"/>
                    <w:color w:val="auto"/>
                  </w:rPr>
                  <w:t xml:space="preserve">, </w:t>
                </w:r>
                <w:r w:rsidRPr="00814F84">
                  <w:rPr>
                    <w:rStyle w:val="GeneralAviation"/>
                    <w:color w:val="auto"/>
                  </w:rPr>
                  <w:t>Government of the Republic of Armenia Decision N 2054-L of December 7, 2023</w:t>
                </w:r>
              </w:p>
            </w:tc>
            <w:tc>
              <w:tcPr>
                <w:tcW w:w="708" w:type="dxa"/>
                <w:hideMark/>
              </w:tcPr>
              <w:p w14:paraId="7ADA2F75"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04DDF66D" w14:textId="77777777" w:rsidTr="00090094">
            <w:trPr>
              <w:cantSplit/>
              <w:trHeight w:val="227"/>
            </w:trPr>
            <w:tc>
              <w:tcPr>
                <w:tcW w:w="9086" w:type="dxa"/>
                <w:gridSpan w:val="5"/>
              </w:tcPr>
              <w:p w14:paraId="187CBFFC" w14:textId="77777777" w:rsidR="00FE4952" w:rsidRPr="00814F84" w:rsidRDefault="00581773" w:rsidP="00FE4952">
                <w:pPr>
                  <w:pStyle w:val="TableHead"/>
                  <w:rPr>
                    <w:rStyle w:val="GeneralAviation"/>
                    <w:color w:val="auto"/>
                  </w:rPr>
                </w:pPr>
                <w:r w:rsidRPr="00814F84">
                  <w:rPr>
                    <w:rStyle w:val="GeneralAviation"/>
                    <w:color w:val="auto"/>
                  </w:rPr>
                  <w:t>Subtopic ATM 10.5 — Runway in use</w:t>
                </w:r>
              </w:p>
            </w:tc>
          </w:tr>
          <w:tr w:rsidR="00090094" w14:paraId="52EC4998" w14:textId="77777777" w:rsidTr="00090094">
            <w:trPr>
              <w:cantSplit/>
              <w:trHeight w:val="567"/>
            </w:trPr>
            <w:tc>
              <w:tcPr>
                <w:tcW w:w="1078" w:type="dxa"/>
              </w:tcPr>
              <w:p w14:paraId="524358D6" w14:textId="77777777" w:rsidR="00FE4952" w:rsidRPr="00814F84" w:rsidRDefault="00581773" w:rsidP="00FE4952">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CB3EE25" w14:textId="77777777" w:rsidR="00FE4952" w:rsidRPr="00814F84" w:rsidRDefault="00581773" w:rsidP="00FE4952">
                <w:pPr>
                  <w:pStyle w:val="TableNormal0"/>
                  <w:rPr>
                    <w:rStyle w:val="GeneralAviation"/>
                    <w:color w:val="auto"/>
                  </w:rPr>
                </w:pPr>
                <w:r w:rsidRPr="00814F84">
                  <w:rPr>
                    <w:rStyle w:val="GeneralAviation"/>
                    <w:color w:val="auto"/>
                  </w:rPr>
                  <w:t xml:space="preserve">10.5.1 </w:t>
                </w:r>
              </w:p>
            </w:tc>
            <w:tc>
              <w:tcPr>
                <w:tcW w:w="3331" w:type="dxa"/>
              </w:tcPr>
              <w:p w14:paraId="1DC3EA91" w14:textId="77777777" w:rsidR="00FE4952" w:rsidRPr="00814F84" w:rsidRDefault="00581773" w:rsidP="00FE4952">
                <w:pPr>
                  <w:pStyle w:val="TableNormal0"/>
                  <w:rPr>
                    <w:rStyle w:val="GeneralAviation"/>
                    <w:color w:val="auto"/>
                  </w:rPr>
                </w:pPr>
                <w:r w:rsidRPr="00814F84">
                  <w:rPr>
                    <w:rStyle w:val="GeneralAviation"/>
                    <w:color w:val="auto"/>
                  </w:rPr>
                  <w:t>Select the runway in use.</w:t>
                </w:r>
              </w:p>
            </w:tc>
            <w:tc>
              <w:tcPr>
                <w:tcW w:w="283" w:type="dxa"/>
              </w:tcPr>
              <w:p w14:paraId="000A9086" w14:textId="77777777" w:rsidR="00FE4952" w:rsidRPr="00814F84" w:rsidRDefault="00581773" w:rsidP="00FE4952">
                <w:pPr>
                  <w:pStyle w:val="TableNormal0"/>
                  <w:rPr>
                    <w:rStyle w:val="GeneralAviation"/>
                    <w:color w:val="auto"/>
                  </w:rPr>
                </w:pPr>
                <w:r w:rsidRPr="00814F84">
                  <w:rPr>
                    <w:rStyle w:val="GeneralAviation"/>
                    <w:color w:val="auto"/>
                  </w:rPr>
                  <w:t>5</w:t>
                </w:r>
              </w:p>
            </w:tc>
            <w:tc>
              <w:tcPr>
                <w:tcW w:w="3686" w:type="dxa"/>
              </w:tcPr>
              <w:p w14:paraId="305721F9" w14:textId="77777777" w:rsidR="00FE4952"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w:t>
                </w:r>
                <w:r w:rsidR="00581773" w:rsidRPr="00814F84">
                  <w:rPr>
                    <w:rStyle w:val="GeneralAviation"/>
                    <w:color w:val="auto"/>
                  </w:rPr>
                  <w:br/>
                </w:r>
                <w:r w:rsidRPr="00814F84">
                  <w:rPr>
                    <w:rStyle w:val="GeneralAviation"/>
                    <w:color w:val="auto"/>
                  </w:rPr>
                  <w:t>Government of the Republic of Armenia Decision N 821-N of June 2, 2022</w:t>
                </w:r>
              </w:p>
            </w:tc>
            <w:tc>
              <w:tcPr>
                <w:tcW w:w="708" w:type="dxa"/>
              </w:tcPr>
              <w:p w14:paraId="19BF1744" w14:textId="77777777" w:rsidR="00FE4952" w:rsidRPr="00814F84" w:rsidRDefault="00581773" w:rsidP="00FE4952">
                <w:pPr>
                  <w:pStyle w:val="TableNormal0"/>
                  <w:rPr>
                    <w:rStyle w:val="GeneralAviation"/>
                    <w:color w:val="auto"/>
                  </w:rPr>
                </w:pPr>
                <w:r w:rsidRPr="00814F84">
                  <w:rPr>
                    <w:rStyle w:val="GeneralAviation"/>
                    <w:color w:val="auto"/>
                  </w:rPr>
                  <w:t>ADC</w:t>
                </w:r>
              </w:p>
            </w:tc>
          </w:tr>
          <w:tr w:rsidR="00090094" w14:paraId="4553727E" w14:textId="77777777" w:rsidTr="00090094">
            <w:trPr>
              <w:cantSplit/>
              <w:trHeight w:val="567"/>
            </w:trPr>
            <w:tc>
              <w:tcPr>
                <w:tcW w:w="1078" w:type="dxa"/>
              </w:tcPr>
              <w:p w14:paraId="4DD02768" w14:textId="77777777" w:rsidR="00FE4952" w:rsidRPr="00814F84" w:rsidRDefault="00581773" w:rsidP="00FE4952">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5849CCB" w14:textId="77777777" w:rsidR="00FE4952" w:rsidRPr="00814F84" w:rsidRDefault="00581773" w:rsidP="00FE4952">
                <w:pPr>
                  <w:pStyle w:val="TableNormal0"/>
                  <w:rPr>
                    <w:rStyle w:val="GeneralAviation"/>
                    <w:color w:val="auto"/>
                  </w:rPr>
                </w:pPr>
                <w:r w:rsidRPr="00814F84">
                  <w:rPr>
                    <w:rStyle w:val="GeneralAviation"/>
                    <w:color w:val="auto"/>
                  </w:rPr>
                  <w:t xml:space="preserve">10.5.2 </w:t>
                </w:r>
              </w:p>
            </w:tc>
            <w:tc>
              <w:tcPr>
                <w:tcW w:w="3331" w:type="dxa"/>
              </w:tcPr>
              <w:p w14:paraId="0B7FF3B0" w14:textId="77777777" w:rsidR="00FE4952" w:rsidRPr="00814F84" w:rsidRDefault="00581773" w:rsidP="00FE4952">
                <w:pPr>
                  <w:pStyle w:val="TableNormal0"/>
                  <w:rPr>
                    <w:rStyle w:val="GeneralAviation"/>
                    <w:color w:val="auto"/>
                  </w:rPr>
                </w:pPr>
                <w:r w:rsidRPr="00814F84">
                  <w:rPr>
                    <w:rStyle w:val="GeneralAviation"/>
                    <w:color w:val="auto"/>
                  </w:rPr>
                  <w:t>Coordinate the runway in use.</w:t>
                </w:r>
              </w:p>
            </w:tc>
            <w:tc>
              <w:tcPr>
                <w:tcW w:w="283" w:type="dxa"/>
              </w:tcPr>
              <w:p w14:paraId="46B4558B" w14:textId="77777777" w:rsidR="00FE4952" w:rsidRPr="00814F84" w:rsidRDefault="00581773" w:rsidP="00FE4952">
                <w:pPr>
                  <w:pStyle w:val="TableNormal0"/>
                  <w:rPr>
                    <w:rStyle w:val="GeneralAviation"/>
                    <w:color w:val="auto"/>
                  </w:rPr>
                </w:pPr>
                <w:r w:rsidRPr="00814F84">
                  <w:rPr>
                    <w:rStyle w:val="GeneralAviation"/>
                    <w:color w:val="auto"/>
                  </w:rPr>
                  <w:t>4</w:t>
                </w:r>
              </w:p>
            </w:tc>
            <w:tc>
              <w:tcPr>
                <w:tcW w:w="3686" w:type="dxa"/>
              </w:tcPr>
              <w:p w14:paraId="0F428E97" w14:textId="77777777" w:rsidR="00FE4952" w:rsidRPr="00814F84" w:rsidRDefault="00581773" w:rsidP="00FE4952">
                <w:pPr>
                  <w:pStyle w:val="TableNormal0"/>
                  <w:rPr>
                    <w:rStyle w:val="GeneralAviation"/>
                    <w:i/>
                    <w:iCs/>
                    <w:color w:val="auto"/>
                  </w:rPr>
                </w:pPr>
                <w:r w:rsidRPr="00814F84">
                  <w:rPr>
                    <w:rStyle w:val="GeneralAviation"/>
                    <w:i/>
                    <w:iCs/>
                    <w:color w:val="auto"/>
                  </w:rPr>
                  <w:t>Optional content: approach control, area control, runway selection, change of runway</w:t>
                </w:r>
              </w:p>
            </w:tc>
            <w:tc>
              <w:tcPr>
                <w:tcW w:w="708" w:type="dxa"/>
              </w:tcPr>
              <w:p w14:paraId="0764E936" w14:textId="77777777" w:rsidR="00FE4952" w:rsidRPr="00814F84" w:rsidRDefault="00581773" w:rsidP="00FE4952">
                <w:pPr>
                  <w:pStyle w:val="TableNormal0"/>
                  <w:rPr>
                    <w:rStyle w:val="GeneralAviation"/>
                    <w:color w:val="auto"/>
                  </w:rPr>
                </w:pPr>
                <w:r w:rsidRPr="00814F84">
                  <w:rPr>
                    <w:rStyle w:val="GeneralAviation"/>
                    <w:color w:val="auto"/>
                  </w:rPr>
                  <w:t>ADC</w:t>
                </w:r>
              </w:p>
            </w:tc>
          </w:tr>
          <w:tr w:rsidR="00090094" w14:paraId="0F5B24A9" w14:textId="77777777" w:rsidTr="00090094">
            <w:trPr>
              <w:cantSplit/>
              <w:trHeight w:val="567"/>
            </w:trPr>
            <w:tc>
              <w:tcPr>
                <w:tcW w:w="1078" w:type="dxa"/>
              </w:tcPr>
              <w:p w14:paraId="2D5C1641" w14:textId="77777777" w:rsidR="00FE4952" w:rsidRPr="00814F84" w:rsidRDefault="00581773" w:rsidP="00FE4952">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0CE8438" w14:textId="77777777" w:rsidR="00FE4952" w:rsidRPr="00814F84" w:rsidRDefault="00581773" w:rsidP="00FE4952">
                <w:pPr>
                  <w:pStyle w:val="TableNormal0"/>
                  <w:rPr>
                    <w:rStyle w:val="GeneralAviation"/>
                    <w:color w:val="auto"/>
                  </w:rPr>
                </w:pPr>
                <w:r w:rsidRPr="00814F84">
                  <w:rPr>
                    <w:rStyle w:val="GeneralAviation"/>
                    <w:color w:val="auto"/>
                  </w:rPr>
                  <w:t xml:space="preserve">10.5.3 </w:t>
                </w:r>
              </w:p>
            </w:tc>
            <w:tc>
              <w:tcPr>
                <w:tcW w:w="3331" w:type="dxa"/>
              </w:tcPr>
              <w:p w14:paraId="4DB3328F" w14:textId="77777777" w:rsidR="00FE4952" w:rsidRPr="00814F84" w:rsidRDefault="00581773" w:rsidP="00FE4952">
                <w:pPr>
                  <w:pStyle w:val="TableNormal0"/>
                  <w:rPr>
                    <w:rStyle w:val="GeneralAviation"/>
                    <w:color w:val="auto"/>
                  </w:rPr>
                </w:pPr>
                <w:r w:rsidRPr="00814F84">
                  <w:rPr>
                    <w:rStyle w:val="GeneralAviation"/>
                    <w:color w:val="auto"/>
                  </w:rPr>
                  <w:t>Manage traffic in the event of runway-in-use change.</w:t>
                </w:r>
              </w:p>
            </w:tc>
            <w:tc>
              <w:tcPr>
                <w:tcW w:w="283" w:type="dxa"/>
              </w:tcPr>
              <w:p w14:paraId="6EA76619" w14:textId="77777777" w:rsidR="00FE4952" w:rsidRPr="00814F84" w:rsidRDefault="00581773" w:rsidP="00FE4952">
                <w:pPr>
                  <w:pStyle w:val="TableNormal0"/>
                  <w:rPr>
                    <w:rStyle w:val="GeneralAviation"/>
                    <w:color w:val="auto"/>
                  </w:rPr>
                </w:pPr>
                <w:r w:rsidRPr="00814F84">
                  <w:rPr>
                    <w:rStyle w:val="GeneralAviation"/>
                    <w:color w:val="auto"/>
                  </w:rPr>
                  <w:t>4</w:t>
                </w:r>
              </w:p>
            </w:tc>
            <w:tc>
              <w:tcPr>
                <w:tcW w:w="3686" w:type="dxa"/>
              </w:tcPr>
              <w:p w14:paraId="2704B83B" w14:textId="77777777" w:rsidR="00FE4952" w:rsidRPr="00FD1167" w:rsidRDefault="00581773" w:rsidP="00FE4952">
                <w:pPr>
                  <w:pStyle w:val="TableNormal0"/>
                  <w:rPr>
                    <w:rStyle w:val="GeneralAviation"/>
                    <w:i/>
                    <w:iCs/>
                  </w:rPr>
                </w:pPr>
                <w:r w:rsidRPr="00814F84">
                  <w:rPr>
                    <w:rStyle w:val="GeneralAviation"/>
                    <w:i/>
                    <w:iCs/>
                    <w:color w:val="auto"/>
                  </w:rPr>
                  <w:t xml:space="preserve">Optional content: </w:t>
                </w:r>
                <w:hyperlink r:id="rId43" w:history="1">
                  <w:r w:rsidRPr="00D52504">
                    <w:rPr>
                      <w:rStyle w:val="Hyperlink"/>
                      <w:i/>
                      <w:iCs/>
                    </w:rPr>
                    <w:t>Skybrary</w:t>
                  </w:r>
                </w:hyperlink>
              </w:p>
            </w:tc>
            <w:tc>
              <w:tcPr>
                <w:tcW w:w="708" w:type="dxa"/>
              </w:tcPr>
              <w:p w14:paraId="7B1C7FAE" w14:textId="77777777" w:rsidR="00FE4952" w:rsidRPr="00FD1167" w:rsidRDefault="00581773" w:rsidP="00FE4952">
                <w:pPr>
                  <w:pStyle w:val="TableNormal0"/>
                  <w:rPr>
                    <w:rStyle w:val="GeneralAviation"/>
                  </w:rPr>
                </w:pPr>
                <w:r w:rsidRPr="00814F84">
                  <w:rPr>
                    <w:rStyle w:val="GeneralAviation"/>
                    <w:color w:val="auto"/>
                  </w:rPr>
                  <w:t>ADC</w:t>
                </w:r>
              </w:p>
            </w:tc>
          </w:tr>
          <w:tr w:rsidR="00090094" w14:paraId="4F8A3FC1" w14:textId="77777777" w:rsidTr="00090094">
            <w:trPr>
              <w:cantSplit/>
              <w:trHeight w:val="91"/>
            </w:trPr>
            <w:tc>
              <w:tcPr>
                <w:tcW w:w="9086" w:type="dxa"/>
                <w:gridSpan w:val="5"/>
                <w:hideMark/>
              </w:tcPr>
              <w:p w14:paraId="369A10FB" w14:textId="77777777" w:rsidR="00DC047F" w:rsidRPr="00814F84" w:rsidRDefault="00581773" w:rsidP="005C2E9D">
                <w:pPr>
                  <w:pStyle w:val="TableHead"/>
                  <w:rPr>
                    <w:rStyle w:val="GeneralAviation"/>
                    <w:color w:val="auto"/>
                  </w:rPr>
                </w:pPr>
                <w:r w:rsidRPr="00814F84">
                  <w:rPr>
                    <w:rStyle w:val="GeneralAviation"/>
                    <w:color w:val="auto"/>
                  </w:rPr>
                  <w:t>Subtopic ATM 10.6 — Control of aerodrome traffic</w:t>
                </w:r>
              </w:p>
            </w:tc>
          </w:tr>
          <w:tr w:rsidR="00090094" w14:paraId="70CF2923" w14:textId="77777777" w:rsidTr="00090094">
            <w:trPr>
              <w:cantSplit/>
              <w:trHeight w:val="567"/>
            </w:trPr>
            <w:tc>
              <w:tcPr>
                <w:tcW w:w="1078" w:type="dxa"/>
                <w:hideMark/>
              </w:tcPr>
              <w:p w14:paraId="05BCAF66"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2A19F31" w14:textId="77777777" w:rsidR="00DC047F" w:rsidRPr="00814F84" w:rsidRDefault="00581773" w:rsidP="005C2E9D">
                <w:pPr>
                  <w:pStyle w:val="TableNormal0"/>
                  <w:rPr>
                    <w:rStyle w:val="GeneralAviation"/>
                    <w:color w:val="auto"/>
                  </w:rPr>
                </w:pPr>
                <w:r w:rsidRPr="00814F84">
                  <w:rPr>
                    <w:rStyle w:val="GeneralAviation"/>
                    <w:color w:val="auto"/>
                  </w:rPr>
                  <w:t xml:space="preserve">10.6.1 </w:t>
                </w:r>
              </w:p>
            </w:tc>
            <w:tc>
              <w:tcPr>
                <w:tcW w:w="3331" w:type="dxa"/>
                <w:hideMark/>
              </w:tcPr>
              <w:p w14:paraId="7D64EB0C" w14:textId="77777777" w:rsidR="00DC047F" w:rsidRPr="00814F84" w:rsidRDefault="00581773" w:rsidP="005C2E9D">
                <w:pPr>
                  <w:pStyle w:val="TableNormal0"/>
                  <w:rPr>
                    <w:rStyle w:val="GeneralAviation"/>
                    <w:color w:val="auto"/>
                  </w:rPr>
                </w:pPr>
                <w:r w:rsidRPr="00814F84">
                  <w:rPr>
                    <w:rStyle w:val="GeneralAviation"/>
                    <w:color w:val="auto"/>
                  </w:rPr>
                  <w:t>Predict positions of aircraft in the aerodrome traffic and taxi circuits.</w:t>
                </w:r>
              </w:p>
            </w:tc>
            <w:tc>
              <w:tcPr>
                <w:tcW w:w="283" w:type="dxa"/>
                <w:hideMark/>
              </w:tcPr>
              <w:p w14:paraId="239A19CE"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69DCC3C8"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tc>
            <w:tc>
              <w:tcPr>
                <w:tcW w:w="708" w:type="dxa"/>
                <w:hideMark/>
              </w:tcPr>
              <w:p w14:paraId="554FC897"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70D8A679" w14:textId="77777777" w:rsidTr="00090094">
            <w:trPr>
              <w:cantSplit/>
              <w:trHeight w:val="567"/>
            </w:trPr>
            <w:tc>
              <w:tcPr>
                <w:tcW w:w="1078" w:type="dxa"/>
                <w:hideMark/>
              </w:tcPr>
              <w:p w14:paraId="566A0D36"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D89C73B" w14:textId="77777777" w:rsidR="00DC047F" w:rsidRPr="00814F84" w:rsidRDefault="00581773" w:rsidP="005C2E9D">
                <w:pPr>
                  <w:pStyle w:val="TableNormal0"/>
                  <w:rPr>
                    <w:rStyle w:val="GeneralAviation"/>
                    <w:color w:val="auto"/>
                  </w:rPr>
                </w:pPr>
                <w:r w:rsidRPr="00814F84">
                  <w:rPr>
                    <w:rStyle w:val="GeneralAviation"/>
                    <w:color w:val="auto"/>
                  </w:rPr>
                  <w:t xml:space="preserve">10.6.2 </w:t>
                </w:r>
              </w:p>
            </w:tc>
            <w:tc>
              <w:tcPr>
                <w:tcW w:w="3331" w:type="dxa"/>
                <w:hideMark/>
              </w:tcPr>
              <w:p w14:paraId="69ACEA83" w14:textId="77777777" w:rsidR="00DC047F" w:rsidRPr="00814F84" w:rsidRDefault="00581773" w:rsidP="005C2E9D">
                <w:pPr>
                  <w:pStyle w:val="TableNormal0"/>
                  <w:rPr>
                    <w:rStyle w:val="GeneralAviation"/>
                    <w:color w:val="auto"/>
                  </w:rPr>
                </w:pPr>
                <w:r w:rsidRPr="00814F84">
                  <w:rPr>
                    <w:rStyle w:val="GeneralAviation"/>
                    <w:color w:val="auto"/>
                  </w:rPr>
                  <w:t>Manage traffic on the manoeuvring area.</w:t>
                </w:r>
              </w:p>
            </w:tc>
            <w:tc>
              <w:tcPr>
                <w:tcW w:w="283" w:type="dxa"/>
                <w:hideMark/>
              </w:tcPr>
              <w:p w14:paraId="29AD99C1"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03F045C0" w14:textId="77777777" w:rsidR="006360CC"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p w14:paraId="33B098EA"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p>
              <w:p w14:paraId="18E70B66"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runway inspection</w:t>
                </w:r>
              </w:p>
            </w:tc>
            <w:tc>
              <w:tcPr>
                <w:tcW w:w="708" w:type="dxa"/>
                <w:hideMark/>
              </w:tcPr>
              <w:p w14:paraId="72ACF8FB"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6C467D08" w14:textId="77777777" w:rsidTr="00090094">
            <w:trPr>
              <w:cantSplit/>
              <w:trHeight w:val="567"/>
            </w:trPr>
            <w:tc>
              <w:tcPr>
                <w:tcW w:w="1078" w:type="dxa"/>
                <w:hideMark/>
              </w:tcPr>
              <w:p w14:paraId="4277625F"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905BE6F" w14:textId="77777777" w:rsidR="00DC047F" w:rsidRPr="00814F84" w:rsidRDefault="00581773" w:rsidP="005C2E9D">
                <w:pPr>
                  <w:pStyle w:val="TableNormal0"/>
                  <w:rPr>
                    <w:rStyle w:val="GeneralAviation"/>
                    <w:color w:val="auto"/>
                  </w:rPr>
                </w:pPr>
                <w:r w:rsidRPr="00814F84">
                  <w:rPr>
                    <w:rStyle w:val="GeneralAviation"/>
                    <w:color w:val="auto"/>
                  </w:rPr>
                  <w:t xml:space="preserve">10.6.3 </w:t>
                </w:r>
              </w:p>
            </w:tc>
            <w:tc>
              <w:tcPr>
                <w:tcW w:w="3331" w:type="dxa"/>
                <w:hideMark/>
              </w:tcPr>
              <w:p w14:paraId="6C67A60D" w14:textId="77777777" w:rsidR="00DC047F" w:rsidRPr="00814F84" w:rsidRDefault="00581773" w:rsidP="005C2E9D">
                <w:pPr>
                  <w:pStyle w:val="TableNormal0"/>
                  <w:rPr>
                    <w:rStyle w:val="GeneralAviation"/>
                    <w:color w:val="auto"/>
                  </w:rPr>
                </w:pPr>
                <w:r w:rsidRPr="00814F84">
                  <w:rPr>
                    <w:rStyle w:val="GeneralAviation"/>
                    <w:color w:val="auto"/>
                  </w:rPr>
                  <w:t>Manage traffic in accordance with a change to operational procedures.</w:t>
                </w:r>
              </w:p>
            </w:tc>
            <w:tc>
              <w:tcPr>
                <w:tcW w:w="283" w:type="dxa"/>
                <w:hideMark/>
              </w:tcPr>
              <w:p w14:paraId="5F5A3921"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234EA34C"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taxiway closure</w:t>
                </w:r>
              </w:p>
            </w:tc>
            <w:tc>
              <w:tcPr>
                <w:tcW w:w="708" w:type="dxa"/>
                <w:hideMark/>
              </w:tcPr>
              <w:p w14:paraId="1ADB5B33" w14:textId="77777777" w:rsidR="00DC047F" w:rsidRPr="00814F84" w:rsidRDefault="00581773" w:rsidP="005C2E9D">
                <w:pPr>
                  <w:pStyle w:val="TableNormal0"/>
                  <w:rPr>
                    <w:rStyle w:val="GeneralAviation"/>
                    <w:color w:val="auto"/>
                  </w:rPr>
                </w:pPr>
                <w:r w:rsidRPr="00814F84">
                  <w:rPr>
                    <w:rStyle w:val="GeneralAviation"/>
                    <w:color w:val="auto"/>
                  </w:rPr>
                  <w:t>A</w:t>
                </w:r>
                <w:r w:rsidR="00FE4952" w:rsidRPr="00814F84">
                  <w:rPr>
                    <w:rStyle w:val="GeneralAviation"/>
                    <w:color w:val="auto"/>
                  </w:rPr>
                  <w:t>DC</w:t>
                </w:r>
              </w:p>
            </w:tc>
          </w:tr>
          <w:tr w:rsidR="00090094" w14:paraId="530086E1" w14:textId="77777777" w:rsidTr="00090094">
            <w:trPr>
              <w:cantSplit/>
              <w:trHeight w:val="567"/>
            </w:trPr>
            <w:tc>
              <w:tcPr>
                <w:tcW w:w="1078" w:type="dxa"/>
                <w:hideMark/>
              </w:tcPr>
              <w:p w14:paraId="67377D03"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56C3C583" w14:textId="77777777" w:rsidR="00DC047F" w:rsidRPr="00814F84" w:rsidRDefault="00581773" w:rsidP="005C2E9D">
                <w:pPr>
                  <w:pStyle w:val="TableNormal0"/>
                  <w:rPr>
                    <w:rStyle w:val="GeneralAviation"/>
                    <w:color w:val="auto"/>
                  </w:rPr>
                </w:pPr>
                <w:r w:rsidRPr="00814F84">
                  <w:rPr>
                    <w:rStyle w:val="GeneralAviation"/>
                    <w:color w:val="auto"/>
                  </w:rPr>
                  <w:t xml:space="preserve">10.6.4 </w:t>
                </w:r>
              </w:p>
            </w:tc>
            <w:tc>
              <w:tcPr>
                <w:tcW w:w="3331" w:type="dxa"/>
                <w:hideMark/>
              </w:tcPr>
              <w:p w14:paraId="2F7D223C" w14:textId="77777777" w:rsidR="00DC047F" w:rsidRPr="00814F84" w:rsidRDefault="00581773" w:rsidP="005C2E9D">
                <w:pPr>
                  <w:pStyle w:val="TableNormal0"/>
                  <w:rPr>
                    <w:rStyle w:val="GeneralAviation"/>
                    <w:color w:val="auto"/>
                  </w:rPr>
                </w:pPr>
                <w:r w:rsidRPr="00814F84">
                  <w:rPr>
                    <w:rStyle w:val="GeneralAviation"/>
                    <w:color w:val="auto"/>
                  </w:rPr>
                  <w:t>Balance the workload against personal capacity.</w:t>
                </w:r>
              </w:p>
            </w:tc>
            <w:tc>
              <w:tcPr>
                <w:tcW w:w="283" w:type="dxa"/>
                <w:hideMark/>
              </w:tcPr>
              <w:p w14:paraId="6E9723FF" w14:textId="77777777" w:rsidR="00DC047F" w:rsidRPr="00814F84" w:rsidRDefault="00581773" w:rsidP="005C2E9D">
                <w:pPr>
                  <w:pStyle w:val="TableNormal0"/>
                  <w:rPr>
                    <w:rStyle w:val="GeneralAviation"/>
                    <w:color w:val="auto"/>
                  </w:rPr>
                </w:pPr>
                <w:r w:rsidRPr="00814F84">
                  <w:rPr>
                    <w:rStyle w:val="GeneralAviation"/>
                    <w:color w:val="auto"/>
                  </w:rPr>
                  <w:t>5</w:t>
                </w:r>
              </w:p>
            </w:tc>
            <w:tc>
              <w:tcPr>
                <w:tcW w:w="3686" w:type="dxa"/>
                <w:hideMark/>
              </w:tcPr>
              <w:p w14:paraId="374CE36D"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replanning, prioritising solutions, denying requests, delaying traffic</w:t>
                </w:r>
              </w:p>
            </w:tc>
            <w:tc>
              <w:tcPr>
                <w:tcW w:w="708" w:type="dxa"/>
                <w:hideMark/>
              </w:tcPr>
              <w:p w14:paraId="1BBD94C2"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6EDF0BEF" w14:textId="77777777" w:rsidTr="00090094">
            <w:trPr>
              <w:cantSplit/>
              <w:trHeight w:val="21"/>
            </w:trPr>
            <w:tc>
              <w:tcPr>
                <w:tcW w:w="9086" w:type="dxa"/>
                <w:gridSpan w:val="5"/>
                <w:hideMark/>
              </w:tcPr>
              <w:p w14:paraId="56434C9D" w14:textId="77777777" w:rsidR="00DC047F" w:rsidRPr="00814F84" w:rsidRDefault="00581773" w:rsidP="005C2E9D">
                <w:pPr>
                  <w:pStyle w:val="TableHead"/>
                  <w:rPr>
                    <w:rStyle w:val="GeneralAviation"/>
                    <w:color w:val="auto"/>
                  </w:rPr>
                </w:pPr>
                <w:r w:rsidRPr="00814F84">
                  <w:rPr>
                    <w:rStyle w:val="GeneralAviation"/>
                    <w:color w:val="auto"/>
                  </w:rPr>
                  <w:t xml:space="preserve">Subtopic ATM 10.7 — Control of </w:t>
                </w:r>
                <w:r w:rsidR="00FE4952" w:rsidRPr="00814F84">
                  <w:rPr>
                    <w:rStyle w:val="GeneralAviation"/>
                    <w:color w:val="auto"/>
                  </w:rPr>
                  <w:t xml:space="preserve">airborne </w:t>
                </w:r>
                <w:r w:rsidRPr="00814F84">
                  <w:rPr>
                    <w:rStyle w:val="GeneralAviation"/>
                    <w:color w:val="auto"/>
                  </w:rPr>
                  <w:t xml:space="preserve">traffic </w:t>
                </w:r>
              </w:p>
            </w:tc>
          </w:tr>
          <w:tr w:rsidR="00090094" w14:paraId="5099EB99" w14:textId="77777777" w:rsidTr="00090094">
            <w:trPr>
              <w:cantSplit/>
              <w:trHeight w:val="567"/>
            </w:trPr>
            <w:tc>
              <w:tcPr>
                <w:tcW w:w="1078" w:type="dxa"/>
                <w:hideMark/>
              </w:tcPr>
              <w:p w14:paraId="7DD9B50D"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24039CD9" w14:textId="77777777" w:rsidR="00DC047F" w:rsidRPr="00814F84" w:rsidRDefault="00581773" w:rsidP="005C2E9D">
                <w:pPr>
                  <w:pStyle w:val="TableNormal0"/>
                  <w:rPr>
                    <w:rStyle w:val="GeneralAviation"/>
                    <w:color w:val="auto"/>
                  </w:rPr>
                </w:pPr>
                <w:r w:rsidRPr="00814F84">
                  <w:rPr>
                    <w:rStyle w:val="GeneralAviation"/>
                    <w:color w:val="auto"/>
                  </w:rPr>
                  <w:t xml:space="preserve">10.7.1 </w:t>
                </w:r>
              </w:p>
            </w:tc>
            <w:tc>
              <w:tcPr>
                <w:tcW w:w="3331" w:type="dxa"/>
                <w:hideMark/>
              </w:tcPr>
              <w:p w14:paraId="39A504AD" w14:textId="77777777" w:rsidR="00DC047F" w:rsidRPr="00814F84" w:rsidRDefault="00581773" w:rsidP="005C2E9D">
                <w:pPr>
                  <w:pStyle w:val="TableNormal0"/>
                  <w:rPr>
                    <w:rStyle w:val="GeneralAviation"/>
                    <w:color w:val="auto"/>
                  </w:rPr>
                </w:pPr>
                <w:r w:rsidRPr="00814F84">
                  <w:rPr>
                    <w:rStyle w:val="GeneralAviation"/>
                    <w:color w:val="auto"/>
                  </w:rPr>
                  <w:t>Manage traffic in the traffic circuit.</w:t>
                </w:r>
              </w:p>
            </w:tc>
            <w:tc>
              <w:tcPr>
                <w:tcW w:w="283" w:type="dxa"/>
                <w:hideMark/>
              </w:tcPr>
              <w:p w14:paraId="0AB14482"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4D9DD2AB" w14:textId="77777777" w:rsidR="00DC047F"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br/>
                </w:r>
                <w:r w:rsidRPr="00814F84">
                  <w:rPr>
                    <w:rStyle w:val="GeneralAviation"/>
                    <w:color w:val="auto"/>
                  </w:rPr>
                  <w:t>Government of the Republic of Armenia Decision N 821-N of June 2, 2022</w:t>
                </w:r>
              </w:p>
            </w:tc>
            <w:tc>
              <w:tcPr>
                <w:tcW w:w="708" w:type="dxa"/>
                <w:hideMark/>
              </w:tcPr>
              <w:p w14:paraId="3AA7C0BD"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201662B9" w14:textId="77777777" w:rsidTr="00090094">
            <w:trPr>
              <w:cantSplit/>
              <w:trHeight w:val="567"/>
            </w:trPr>
            <w:tc>
              <w:tcPr>
                <w:tcW w:w="1078" w:type="dxa"/>
                <w:hideMark/>
              </w:tcPr>
              <w:p w14:paraId="3BF03DB9" w14:textId="77777777" w:rsidR="00DC047F" w:rsidRPr="00814F84" w:rsidRDefault="00581773" w:rsidP="005C2E9D">
                <w:pPr>
                  <w:pStyle w:val="TableNormal0"/>
                  <w:rPr>
                    <w:rStyle w:val="GeneralAviation"/>
                    <w:color w:val="auto"/>
                  </w:rPr>
                </w:pPr>
                <w:r w:rsidRPr="00814F84">
                  <w:rPr>
                    <w:rStyle w:val="GeneralAviation"/>
                    <w:color w:val="auto"/>
                  </w:rPr>
                  <w:t>AD</w:t>
                </w:r>
                <w:r w:rsidR="00FE4952" w:rsidRPr="00814F84">
                  <w:rPr>
                    <w:rStyle w:val="GeneralAviation"/>
                    <w:color w:val="auto"/>
                  </w:rPr>
                  <w:t>C</w:t>
                </w:r>
                <w:r w:rsidRPr="00814F84">
                  <w:rPr>
                    <w:rStyle w:val="GeneralAviation"/>
                    <w:color w:val="auto"/>
                  </w:rPr>
                  <w:br/>
                  <w:t>ATM</w:t>
                </w:r>
              </w:p>
              <w:p w14:paraId="0A7CC6B1" w14:textId="77777777" w:rsidR="00DC047F" w:rsidRPr="00814F84" w:rsidRDefault="00581773" w:rsidP="005C2E9D">
                <w:pPr>
                  <w:pStyle w:val="TableNormal0"/>
                  <w:rPr>
                    <w:rStyle w:val="GeneralAviation"/>
                    <w:color w:val="auto"/>
                  </w:rPr>
                </w:pPr>
                <w:r w:rsidRPr="00814F84">
                  <w:rPr>
                    <w:rStyle w:val="GeneralAviation"/>
                    <w:color w:val="auto"/>
                  </w:rPr>
                  <w:t>10.7.</w:t>
                </w:r>
                <w:r w:rsidR="00FE4952" w:rsidRPr="00814F84">
                  <w:rPr>
                    <w:rStyle w:val="GeneralAviation"/>
                    <w:color w:val="auto"/>
                  </w:rPr>
                  <w:t>2</w:t>
                </w:r>
                <w:r w:rsidRPr="00814F84">
                  <w:rPr>
                    <w:rStyle w:val="GeneralAviation"/>
                    <w:color w:val="auto"/>
                  </w:rPr>
                  <w:t xml:space="preserve"> </w:t>
                </w:r>
              </w:p>
            </w:tc>
            <w:tc>
              <w:tcPr>
                <w:tcW w:w="3331" w:type="dxa"/>
                <w:hideMark/>
              </w:tcPr>
              <w:p w14:paraId="6FDF17AA" w14:textId="77777777" w:rsidR="00DC047F" w:rsidRPr="00814F84" w:rsidRDefault="00581773" w:rsidP="005C2E9D">
                <w:pPr>
                  <w:pStyle w:val="TableNormal0"/>
                  <w:rPr>
                    <w:rStyle w:val="GeneralAviation"/>
                    <w:color w:val="auto"/>
                  </w:rPr>
                </w:pPr>
                <w:r w:rsidRPr="00814F84">
                  <w:rPr>
                    <w:rStyle w:val="GeneralAviation"/>
                    <w:color w:val="auto"/>
                  </w:rPr>
                  <w:t xml:space="preserve">Integrate the </w:t>
                </w:r>
                <w:r w:rsidR="00FE4952" w:rsidRPr="00814F84">
                  <w:rPr>
                    <w:rStyle w:val="GeneralAviation"/>
                    <w:color w:val="auto"/>
                  </w:rPr>
                  <w:t xml:space="preserve">change in the </w:t>
                </w:r>
                <w:r w:rsidRPr="00814F84">
                  <w:rPr>
                    <w:rStyle w:val="GeneralAviation"/>
                    <w:color w:val="auto"/>
                  </w:rPr>
                  <w:t>serviceability of radio aids in the management of aerodrome traffic.</w:t>
                </w:r>
              </w:p>
            </w:tc>
            <w:tc>
              <w:tcPr>
                <w:tcW w:w="283" w:type="dxa"/>
                <w:hideMark/>
              </w:tcPr>
              <w:p w14:paraId="5C9BCAC5"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5FBEC4B3"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limitations, availability and status of ground-based and satellite-based systems</w:t>
                </w:r>
              </w:p>
            </w:tc>
            <w:tc>
              <w:tcPr>
                <w:tcW w:w="708" w:type="dxa"/>
                <w:hideMark/>
              </w:tcPr>
              <w:p w14:paraId="348CFEC4"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6057A960" w14:textId="77777777" w:rsidTr="00090094">
            <w:trPr>
              <w:cantSplit/>
              <w:trHeight w:val="567"/>
            </w:trPr>
            <w:tc>
              <w:tcPr>
                <w:tcW w:w="1078" w:type="dxa"/>
                <w:hideMark/>
              </w:tcPr>
              <w:p w14:paraId="15D60B8E" w14:textId="77777777" w:rsidR="00DC047F" w:rsidRPr="00814F84" w:rsidRDefault="00581773" w:rsidP="005C2E9D">
                <w:pPr>
                  <w:pStyle w:val="TableNormal0"/>
                  <w:rPr>
                    <w:rStyle w:val="GeneralAviation"/>
                    <w:color w:val="auto"/>
                  </w:rPr>
                </w:pPr>
                <w:r w:rsidRPr="00814F84">
                  <w:rPr>
                    <w:rStyle w:val="GeneralAviation"/>
                    <w:color w:val="auto"/>
                  </w:rPr>
                  <w:lastRenderedPageBreak/>
                  <w:t>ADC</w:t>
                </w:r>
                <w:r w:rsidRPr="00814F84">
                  <w:rPr>
                    <w:rStyle w:val="GeneralAviation"/>
                    <w:color w:val="auto"/>
                  </w:rPr>
                  <w:br/>
                  <w:t>ATM</w:t>
                </w:r>
              </w:p>
              <w:p w14:paraId="4F8610D7" w14:textId="77777777" w:rsidR="00DC047F" w:rsidRPr="00814F84" w:rsidRDefault="00581773" w:rsidP="005C2E9D">
                <w:pPr>
                  <w:pStyle w:val="TableNormal0"/>
                  <w:rPr>
                    <w:rStyle w:val="GeneralAviation"/>
                    <w:color w:val="auto"/>
                  </w:rPr>
                </w:pPr>
                <w:r w:rsidRPr="00814F84">
                  <w:rPr>
                    <w:rStyle w:val="GeneralAviation"/>
                    <w:color w:val="auto"/>
                  </w:rPr>
                  <w:t>10.7.</w:t>
                </w:r>
                <w:r w:rsidR="00FE4952" w:rsidRPr="00814F84">
                  <w:rPr>
                    <w:rStyle w:val="GeneralAviation"/>
                    <w:color w:val="auto"/>
                  </w:rPr>
                  <w:t>3</w:t>
                </w:r>
                <w:r w:rsidRPr="00814F84">
                  <w:rPr>
                    <w:rStyle w:val="GeneralAviation"/>
                    <w:color w:val="auto"/>
                  </w:rPr>
                  <w:t xml:space="preserve"> </w:t>
                </w:r>
              </w:p>
            </w:tc>
            <w:tc>
              <w:tcPr>
                <w:tcW w:w="3331" w:type="dxa"/>
                <w:hideMark/>
              </w:tcPr>
              <w:p w14:paraId="6540E22B" w14:textId="77777777" w:rsidR="00DC047F" w:rsidRPr="00814F84" w:rsidRDefault="00581773" w:rsidP="005C2E9D">
                <w:pPr>
                  <w:pStyle w:val="TableNormal0"/>
                  <w:rPr>
                    <w:rStyle w:val="GeneralAviation"/>
                    <w:color w:val="auto"/>
                  </w:rPr>
                </w:pPr>
                <w:r w:rsidRPr="00814F84">
                  <w:rPr>
                    <w:rStyle w:val="GeneralAviation"/>
                    <w:color w:val="auto"/>
                  </w:rPr>
                  <w:t>Integrate surface conditions into the control of aerodrome traffic.</w:t>
                </w:r>
              </w:p>
            </w:tc>
            <w:tc>
              <w:tcPr>
                <w:tcW w:w="283" w:type="dxa"/>
                <w:hideMark/>
              </w:tcPr>
              <w:p w14:paraId="05317234"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54F6DB8D" w14:textId="77777777" w:rsidR="00DC047F" w:rsidRPr="00814F84" w:rsidRDefault="00581773" w:rsidP="005C2E9D">
                <w:pPr>
                  <w:pStyle w:val="TableNormal0"/>
                  <w:rPr>
                    <w:rStyle w:val="GeneralAviation"/>
                    <w:i/>
                    <w:iCs/>
                    <w:color w:val="auto"/>
                  </w:rPr>
                </w:pPr>
                <w:r w:rsidRPr="00814F84">
                  <w:rPr>
                    <w:rStyle w:val="GeneralAviation"/>
                    <w:i/>
                    <w:iCs/>
                    <w:color w:val="auto"/>
                  </w:rPr>
                  <w:t xml:space="preserve">Optional content: damp, wet, water patches, flooding, snow, slush, ice, braking </w:t>
                </w:r>
                <w:r w:rsidR="00FE4952" w:rsidRPr="00814F84">
                  <w:rPr>
                    <w:rStyle w:val="GeneralAviation"/>
                    <w:i/>
                    <w:iCs/>
                    <w:color w:val="auto"/>
                  </w:rPr>
                  <w:t>performance</w:t>
                </w:r>
              </w:p>
            </w:tc>
            <w:tc>
              <w:tcPr>
                <w:tcW w:w="708" w:type="dxa"/>
                <w:hideMark/>
              </w:tcPr>
              <w:p w14:paraId="1D51A5F0"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04B0153A" w14:textId="77777777" w:rsidTr="00090094">
            <w:trPr>
              <w:cantSplit/>
              <w:trHeight w:val="567"/>
            </w:trPr>
            <w:tc>
              <w:tcPr>
                <w:tcW w:w="1078" w:type="dxa"/>
                <w:hideMark/>
              </w:tcPr>
              <w:p w14:paraId="1E09A2C4"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2B5F957" w14:textId="77777777" w:rsidR="00DC047F" w:rsidRPr="00814F84" w:rsidRDefault="00581773" w:rsidP="005C2E9D">
                <w:pPr>
                  <w:pStyle w:val="TableNormal0"/>
                  <w:rPr>
                    <w:rStyle w:val="GeneralAviation"/>
                    <w:color w:val="auto"/>
                  </w:rPr>
                </w:pPr>
                <w:r w:rsidRPr="00814F84">
                  <w:rPr>
                    <w:rStyle w:val="GeneralAviation"/>
                    <w:color w:val="auto"/>
                  </w:rPr>
                  <w:t>10.7.</w:t>
                </w:r>
                <w:r w:rsidR="00FE4952" w:rsidRPr="00814F84">
                  <w:rPr>
                    <w:rStyle w:val="GeneralAviation"/>
                    <w:color w:val="auto"/>
                  </w:rPr>
                  <w:t>4</w:t>
                </w:r>
                <w:r w:rsidRPr="00814F84">
                  <w:rPr>
                    <w:rStyle w:val="GeneralAviation"/>
                    <w:color w:val="auto"/>
                  </w:rPr>
                  <w:t xml:space="preserve"> </w:t>
                </w:r>
              </w:p>
            </w:tc>
            <w:tc>
              <w:tcPr>
                <w:tcW w:w="3331" w:type="dxa"/>
                <w:hideMark/>
              </w:tcPr>
              <w:p w14:paraId="4A2B6B07" w14:textId="77777777" w:rsidR="00DC047F" w:rsidRPr="00814F84" w:rsidRDefault="00581773" w:rsidP="005C2E9D">
                <w:pPr>
                  <w:pStyle w:val="TableNormal0"/>
                  <w:rPr>
                    <w:rStyle w:val="GeneralAviation"/>
                    <w:color w:val="auto"/>
                  </w:rPr>
                </w:pPr>
                <w:r w:rsidRPr="00814F84">
                  <w:rPr>
                    <w:rStyle w:val="GeneralAviation"/>
                    <w:color w:val="auto"/>
                  </w:rPr>
                  <w:t>Integrate information about meteorological phenomena into the control of aerodrome traffic.</w:t>
                </w:r>
              </w:p>
            </w:tc>
            <w:tc>
              <w:tcPr>
                <w:tcW w:w="283" w:type="dxa"/>
                <w:hideMark/>
              </w:tcPr>
              <w:p w14:paraId="7EB5BF16"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1D709D24"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clouds, precipitation, visibility, wind, meteorological hazards</w:t>
                </w:r>
              </w:p>
            </w:tc>
            <w:tc>
              <w:tcPr>
                <w:tcW w:w="708" w:type="dxa"/>
                <w:hideMark/>
              </w:tcPr>
              <w:p w14:paraId="04492228"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76EA2D63" w14:textId="77777777" w:rsidTr="00090094">
            <w:trPr>
              <w:cantSplit/>
              <w:trHeight w:val="567"/>
            </w:trPr>
            <w:tc>
              <w:tcPr>
                <w:tcW w:w="1078" w:type="dxa"/>
                <w:hideMark/>
              </w:tcPr>
              <w:p w14:paraId="722B0A7D"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783E54FE" w14:textId="77777777" w:rsidR="00DC047F" w:rsidRPr="00814F84" w:rsidRDefault="00581773" w:rsidP="005C2E9D">
                <w:pPr>
                  <w:pStyle w:val="TableNormal0"/>
                  <w:rPr>
                    <w:rStyle w:val="GeneralAviation"/>
                    <w:color w:val="auto"/>
                  </w:rPr>
                </w:pPr>
                <w:r w:rsidRPr="00814F84">
                  <w:rPr>
                    <w:rStyle w:val="GeneralAviation"/>
                    <w:color w:val="auto"/>
                  </w:rPr>
                  <w:t>10.7.</w:t>
                </w:r>
                <w:r w:rsidR="00A87CE5" w:rsidRPr="00814F84">
                  <w:rPr>
                    <w:rStyle w:val="GeneralAviation"/>
                    <w:color w:val="auto"/>
                  </w:rPr>
                  <w:t>5</w:t>
                </w:r>
                <w:r w:rsidRPr="00814F84">
                  <w:rPr>
                    <w:rStyle w:val="GeneralAviation"/>
                    <w:color w:val="auto"/>
                  </w:rPr>
                  <w:t xml:space="preserve"> </w:t>
                </w:r>
              </w:p>
            </w:tc>
            <w:tc>
              <w:tcPr>
                <w:tcW w:w="3331" w:type="dxa"/>
                <w:hideMark/>
              </w:tcPr>
              <w:p w14:paraId="0A4F9095" w14:textId="77777777" w:rsidR="00DC047F" w:rsidRPr="00814F84" w:rsidRDefault="00581773" w:rsidP="005C2E9D">
                <w:pPr>
                  <w:pStyle w:val="TableNormal0"/>
                  <w:rPr>
                    <w:rStyle w:val="GeneralAviation"/>
                    <w:color w:val="auto"/>
                  </w:rPr>
                </w:pPr>
                <w:r w:rsidRPr="00814F84">
                  <w:rPr>
                    <w:rStyle w:val="GeneralAviation"/>
                    <w:color w:val="auto"/>
                  </w:rPr>
                  <w:t>Integrate the information provided by situation displays.</w:t>
                </w:r>
              </w:p>
            </w:tc>
            <w:tc>
              <w:tcPr>
                <w:tcW w:w="283" w:type="dxa"/>
                <w:hideMark/>
              </w:tcPr>
              <w:p w14:paraId="296A64CB" w14:textId="77777777" w:rsidR="00DC047F" w:rsidRPr="00814F84" w:rsidRDefault="00581773" w:rsidP="005C2E9D">
                <w:pPr>
                  <w:pStyle w:val="TableNormal0"/>
                  <w:rPr>
                    <w:rStyle w:val="GeneralAviation"/>
                    <w:color w:val="auto"/>
                  </w:rPr>
                </w:pPr>
                <w:r w:rsidRPr="00814F84">
                  <w:rPr>
                    <w:rStyle w:val="GeneralAviation"/>
                    <w:color w:val="auto"/>
                  </w:rPr>
                  <w:t>4</w:t>
                </w:r>
              </w:p>
            </w:tc>
            <w:tc>
              <w:tcPr>
                <w:tcW w:w="3686" w:type="dxa"/>
                <w:hideMark/>
              </w:tcPr>
              <w:p w14:paraId="71A99037" w14:textId="77777777" w:rsidR="00DC047F" w:rsidRPr="00814F84" w:rsidRDefault="00DC047F" w:rsidP="005C2E9D">
                <w:pPr>
                  <w:pStyle w:val="TableNormal0"/>
                  <w:rPr>
                    <w:rStyle w:val="GeneralAviation"/>
                    <w:color w:val="auto"/>
                  </w:rPr>
                </w:pPr>
              </w:p>
            </w:tc>
            <w:tc>
              <w:tcPr>
                <w:tcW w:w="708" w:type="dxa"/>
                <w:hideMark/>
              </w:tcPr>
              <w:p w14:paraId="110E9155"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6EC79060" w14:textId="77777777" w:rsidTr="00090094">
            <w:trPr>
              <w:cantSplit/>
              <w:trHeight w:val="567"/>
            </w:trPr>
            <w:tc>
              <w:tcPr>
                <w:tcW w:w="1078" w:type="dxa"/>
                <w:hideMark/>
              </w:tcPr>
              <w:p w14:paraId="10DC220F" w14:textId="77777777" w:rsidR="00DC047F" w:rsidRPr="00814F84" w:rsidRDefault="00581773" w:rsidP="005C2E9D">
                <w:pPr>
                  <w:pStyle w:val="TableNormal0"/>
                  <w:rPr>
                    <w:rStyle w:val="GeneralAviation"/>
                    <w:color w:val="auto"/>
                  </w:rPr>
                </w:pPr>
                <w:r w:rsidRPr="00814F84">
                  <w:rPr>
                    <w:rStyle w:val="GeneralAviation"/>
                    <w:color w:val="auto"/>
                  </w:rPr>
                  <w:t>ADC</w:t>
                </w:r>
                <w:r w:rsidRPr="00814F84">
                  <w:rPr>
                    <w:rStyle w:val="GeneralAviation"/>
                    <w:color w:val="auto"/>
                  </w:rPr>
                  <w:br/>
                  <w:t>ATM</w:t>
                </w:r>
              </w:p>
              <w:p w14:paraId="68134CEC" w14:textId="77777777" w:rsidR="00DC047F" w:rsidRPr="00814F84" w:rsidRDefault="00581773" w:rsidP="005C2E9D">
                <w:pPr>
                  <w:pStyle w:val="TableNormal0"/>
                  <w:rPr>
                    <w:rStyle w:val="GeneralAviation"/>
                    <w:color w:val="auto"/>
                  </w:rPr>
                </w:pPr>
                <w:r w:rsidRPr="00814F84">
                  <w:rPr>
                    <w:rStyle w:val="GeneralAviation"/>
                    <w:color w:val="auto"/>
                  </w:rPr>
                  <w:t>10.7.</w:t>
                </w:r>
                <w:r w:rsidR="00A87CE5" w:rsidRPr="00814F84">
                  <w:rPr>
                    <w:rStyle w:val="GeneralAviation"/>
                    <w:color w:val="auto"/>
                  </w:rPr>
                  <w:t>6</w:t>
                </w:r>
                <w:r w:rsidRPr="00814F84">
                  <w:rPr>
                    <w:rStyle w:val="GeneralAviation"/>
                    <w:color w:val="auto"/>
                  </w:rPr>
                  <w:t xml:space="preserve"> </w:t>
                </w:r>
              </w:p>
            </w:tc>
            <w:tc>
              <w:tcPr>
                <w:tcW w:w="3331" w:type="dxa"/>
                <w:hideMark/>
              </w:tcPr>
              <w:p w14:paraId="477AF1C5" w14:textId="77777777" w:rsidR="00DC047F" w:rsidRPr="00814F84" w:rsidRDefault="00581773" w:rsidP="005C2E9D">
                <w:pPr>
                  <w:pStyle w:val="TableNormal0"/>
                  <w:rPr>
                    <w:rStyle w:val="GeneralAviation"/>
                    <w:color w:val="auto"/>
                  </w:rPr>
                </w:pPr>
                <w:r w:rsidRPr="00814F84">
                  <w:rPr>
                    <w:rStyle w:val="GeneralAviation"/>
                    <w:color w:val="auto"/>
                  </w:rPr>
                  <w:t>I</w:t>
                </w:r>
                <w:r w:rsidR="00A87CE5" w:rsidRPr="00814F84">
                  <w:rPr>
                    <w:rStyle w:val="GeneralAviation"/>
                    <w:color w:val="auto"/>
                  </w:rPr>
                  <w:t>ssue</w:t>
                </w:r>
                <w:r w:rsidRPr="00814F84">
                  <w:rPr>
                    <w:rStyle w:val="GeneralAviation"/>
                    <w:color w:val="auto"/>
                  </w:rPr>
                  <w:t xml:space="preserve"> missed approach</w:t>
                </w:r>
                <w:r w:rsidR="00A87CE5" w:rsidRPr="00814F84">
                  <w:rPr>
                    <w:rStyle w:val="GeneralAviation"/>
                    <w:color w:val="auto"/>
                  </w:rPr>
                  <w:t xml:space="preserve"> or go-around instruction</w:t>
                </w:r>
                <w:r w:rsidRPr="00814F84">
                  <w:rPr>
                    <w:rStyle w:val="GeneralAviation"/>
                    <w:color w:val="auto"/>
                  </w:rPr>
                  <w:t>.</w:t>
                </w:r>
              </w:p>
              <w:p w14:paraId="5299EBF4" w14:textId="77777777" w:rsidR="00814F84" w:rsidRPr="00814F84" w:rsidRDefault="00814F84" w:rsidP="005C2E9D">
                <w:pPr>
                  <w:pStyle w:val="TableNormal0"/>
                  <w:rPr>
                    <w:rStyle w:val="GeneralAviation"/>
                    <w:color w:val="auto"/>
                  </w:rPr>
                </w:pPr>
              </w:p>
              <w:p w14:paraId="75FDE43A" w14:textId="77777777" w:rsidR="00814F84" w:rsidRPr="00814F84" w:rsidRDefault="00814F84" w:rsidP="005C2E9D">
                <w:pPr>
                  <w:pStyle w:val="TableNormal0"/>
                  <w:rPr>
                    <w:rStyle w:val="GeneralAviation"/>
                    <w:color w:val="auto"/>
                  </w:rPr>
                </w:pPr>
              </w:p>
              <w:p w14:paraId="28297730" w14:textId="77777777" w:rsidR="00814F84" w:rsidRPr="00814F84" w:rsidRDefault="00814F84" w:rsidP="005C2E9D">
                <w:pPr>
                  <w:pStyle w:val="TableNormal0"/>
                  <w:rPr>
                    <w:rStyle w:val="GeneralAviation"/>
                    <w:color w:val="auto"/>
                  </w:rPr>
                </w:pPr>
              </w:p>
              <w:p w14:paraId="59CE387D" w14:textId="77777777" w:rsidR="00814F84" w:rsidRPr="00814F84" w:rsidRDefault="00814F84" w:rsidP="005C2E9D">
                <w:pPr>
                  <w:pStyle w:val="TableNormal0"/>
                  <w:rPr>
                    <w:rStyle w:val="GeneralAviation"/>
                    <w:color w:val="auto"/>
                  </w:rPr>
                </w:pPr>
              </w:p>
              <w:p w14:paraId="5759FB42" w14:textId="77777777" w:rsidR="00814F84" w:rsidRPr="00814F84" w:rsidRDefault="00814F84" w:rsidP="005C2E9D">
                <w:pPr>
                  <w:pStyle w:val="TableNormal0"/>
                  <w:rPr>
                    <w:rStyle w:val="GeneralAviation"/>
                    <w:color w:val="auto"/>
                  </w:rPr>
                </w:pPr>
              </w:p>
              <w:p w14:paraId="320909BD" w14:textId="77777777" w:rsidR="00814F84" w:rsidRPr="00814F84" w:rsidRDefault="00814F84" w:rsidP="005C2E9D">
                <w:pPr>
                  <w:pStyle w:val="TableNormal0"/>
                  <w:rPr>
                    <w:rStyle w:val="GeneralAviation"/>
                    <w:color w:val="auto"/>
                  </w:rPr>
                </w:pPr>
              </w:p>
            </w:tc>
            <w:tc>
              <w:tcPr>
                <w:tcW w:w="283" w:type="dxa"/>
                <w:hideMark/>
              </w:tcPr>
              <w:p w14:paraId="1FC76DAE" w14:textId="77777777" w:rsidR="00DC047F" w:rsidRPr="00814F84" w:rsidRDefault="00581773" w:rsidP="005C2E9D">
                <w:pPr>
                  <w:pStyle w:val="TableNormal0"/>
                  <w:rPr>
                    <w:rStyle w:val="GeneralAviation"/>
                    <w:color w:val="auto"/>
                  </w:rPr>
                </w:pPr>
                <w:r w:rsidRPr="00814F84">
                  <w:rPr>
                    <w:rStyle w:val="GeneralAviation"/>
                    <w:color w:val="auto"/>
                  </w:rPr>
                  <w:t>3</w:t>
                </w:r>
              </w:p>
            </w:tc>
            <w:tc>
              <w:tcPr>
                <w:tcW w:w="3686" w:type="dxa"/>
                <w:hideMark/>
              </w:tcPr>
              <w:p w14:paraId="40C773C5"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 xml:space="preserve">, </w:t>
                </w:r>
                <w:r w:rsidR="00814F84">
                  <w:rPr>
                    <w:rStyle w:val="GeneralAviation"/>
                    <w:color w:val="auto"/>
                  </w:rPr>
                  <w:t>Government of the Republic of Armenia Decision N 2054-L of December 7, 2023</w:t>
                </w:r>
              </w:p>
              <w:p w14:paraId="3EB111F3" w14:textId="77777777" w:rsidR="00DC047F" w:rsidRPr="00814F84" w:rsidRDefault="00581773" w:rsidP="005C2E9D">
                <w:pPr>
                  <w:pStyle w:val="TableNormal0"/>
                  <w:rPr>
                    <w:rStyle w:val="GeneralAviation"/>
                    <w:i/>
                    <w:iCs/>
                    <w:color w:val="auto"/>
                  </w:rPr>
                </w:pPr>
                <w:r w:rsidRPr="00814F84">
                  <w:rPr>
                    <w:rStyle w:val="GeneralAviation"/>
                    <w:i/>
                    <w:iCs/>
                    <w:color w:val="auto"/>
                  </w:rPr>
                  <w:t>Optional content: obstructed runway</w:t>
                </w:r>
              </w:p>
            </w:tc>
            <w:tc>
              <w:tcPr>
                <w:tcW w:w="708" w:type="dxa"/>
                <w:hideMark/>
              </w:tcPr>
              <w:p w14:paraId="2A0A78C3" w14:textId="77777777" w:rsidR="00DC047F" w:rsidRPr="00814F84" w:rsidRDefault="00581773" w:rsidP="005C2E9D">
                <w:pPr>
                  <w:pStyle w:val="TableNormal0"/>
                  <w:rPr>
                    <w:rStyle w:val="GeneralAviation"/>
                    <w:color w:val="auto"/>
                  </w:rPr>
                </w:pPr>
                <w:r w:rsidRPr="00814F84">
                  <w:rPr>
                    <w:rStyle w:val="GeneralAviation"/>
                    <w:color w:val="auto"/>
                  </w:rPr>
                  <w:t>ADC</w:t>
                </w:r>
              </w:p>
            </w:tc>
          </w:tr>
          <w:tr w:rsidR="00090094" w14:paraId="44E2D5F1" w14:textId="77777777" w:rsidTr="00090094">
            <w:trPr>
              <w:cantSplit/>
              <w:trHeight w:val="21"/>
            </w:trPr>
            <w:tc>
              <w:tcPr>
                <w:tcW w:w="9086" w:type="dxa"/>
                <w:gridSpan w:val="5"/>
                <w:hideMark/>
              </w:tcPr>
              <w:p w14:paraId="78FAB446" w14:textId="77777777" w:rsidR="00DC047F" w:rsidRPr="00814F84" w:rsidRDefault="00581773" w:rsidP="005C2E9D">
                <w:pPr>
                  <w:pStyle w:val="TableHead"/>
                  <w:rPr>
                    <w:rStyle w:val="GeneralAviation"/>
                    <w:color w:val="auto"/>
                  </w:rPr>
                </w:pPr>
                <w:r w:rsidRPr="00814F84">
                  <w:rPr>
                    <w:rStyle w:val="GeneralAviation"/>
                    <w:color w:val="auto"/>
                  </w:rPr>
                  <w:t xml:space="preserve">Subtopic ATM 10.8 — </w:t>
                </w:r>
                <w:r w:rsidR="00CA3121" w:rsidRPr="00814F84">
                  <w:rPr>
                    <w:rStyle w:val="GeneralAviation"/>
                    <w:color w:val="auto"/>
                  </w:rPr>
                  <w:t>Departing traffic</w:t>
                </w:r>
              </w:p>
            </w:tc>
          </w:tr>
          <w:tr w:rsidR="00090094" w14:paraId="04B50DD9" w14:textId="77777777" w:rsidTr="00090094">
            <w:trPr>
              <w:cantSplit/>
              <w:trHeight w:val="567"/>
            </w:trPr>
            <w:tc>
              <w:tcPr>
                <w:tcW w:w="1078" w:type="dxa"/>
                <w:hideMark/>
              </w:tcPr>
              <w:p w14:paraId="4D3669C6" w14:textId="77777777" w:rsidR="00A87CE5" w:rsidRPr="00814F84" w:rsidRDefault="00581773" w:rsidP="00A87CE5">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B84A7FF" w14:textId="77777777" w:rsidR="00A87CE5" w:rsidRPr="00814F84" w:rsidRDefault="00581773" w:rsidP="00A87CE5">
                <w:pPr>
                  <w:pStyle w:val="TableNormal0"/>
                  <w:rPr>
                    <w:rStyle w:val="GeneralAviation"/>
                    <w:color w:val="auto"/>
                  </w:rPr>
                </w:pPr>
                <w:r w:rsidRPr="00814F84">
                  <w:rPr>
                    <w:rStyle w:val="GeneralAviation"/>
                    <w:color w:val="auto"/>
                  </w:rPr>
                  <w:t xml:space="preserve">10.8.1 </w:t>
                </w:r>
              </w:p>
            </w:tc>
            <w:tc>
              <w:tcPr>
                <w:tcW w:w="3331" w:type="dxa"/>
                <w:hideMark/>
              </w:tcPr>
              <w:p w14:paraId="6B2DBE05" w14:textId="77777777" w:rsidR="00A87CE5" w:rsidRPr="00814F84" w:rsidRDefault="00581773" w:rsidP="00A87CE5">
                <w:pPr>
                  <w:pStyle w:val="TableNormal0"/>
                  <w:rPr>
                    <w:rStyle w:val="GeneralAviation"/>
                    <w:color w:val="auto"/>
                  </w:rPr>
                </w:pPr>
                <w:r w:rsidRPr="00814F84">
                  <w:rPr>
                    <w:rStyle w:val="GeneralAviation"/>
                    <w:color w:val="auto"/>
                  </w:rPr>
                  <w:t>Manage departing aircraft.</w:t>
                </w:r>
              </w:p>
            </w:tc>
            <w:tc>
              <w:tcPr>
                <w:tcW w:w="283" w:type="dxa"/>
                <w:hideMark/>
              </w:tcPr>
              <w:p w14:paraId="54DFC498"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hideMark/>
              </w:tcPr>
              <w:p w14:paraId="2785E1F2" w14:textId="77777777" w:rsidR="00A87CE5" w:rsidRPr="00814F84" w:rsidRDefault="00581773" w:rsidP="006A4337">
                <w:pPr>
                  <w:pStyle w:val="EssentialTraining"/>
                  <w:rPr>
                    <w:rStyle w:val="GeneralAviation"/>
                    <w:color w:val="auto"/>
                  </w:rPr>
                </w:pPr>
                <w:r w:rsidRPr="00814F84">
                  <w:rPr>
                    <w:rStyle w:val="GeneralAviation"/>
                    <w:color w:val="auto"/>
                  </w:rPr>
                  <w:t xml:space="preserve">ICAO Doc 4444, </w:t>
                </w:r>
                <w:r w:rsidRPr="00814F84">
                  <w:rPr>
                    <w:rStyle w:val="GeneralAviation"/>
                    <w:color w:val="auto"/>
                  </w:rPr>
                  <w:br/>
                </w:r>
                <w:r w:rsidR="00356D49" w:rsidRPr="00814F84">
                  <w:rPr>
                    <w:rStyle w:val="GeneralAviation"/>
                    <w:color w:val="auto"/>
                  </w:rPr>
                  <w:t>Government of the Republic of Armenia Decision N 821-N of June 2, 2022</w:t>
                </w:r>
                <w:r w:rsidRPr="00814F84">
                  <w:rPr>
                    <w:rStyle w:val="GeneralAviation"/>
                    <w:color w:val="auto"/>
                  </w:rPr>
                  <w:br/>
                </w:r>
                <w:r w:rsidR="00356D49" w:rsidRPr="00814F84">
                  <w:rPr>
                    <w:rStyle w:val="GeneralAviation"/>
                    <w:color w:val="auto"/>
                  </w:rPr>
                  <w:t>Government of the Republic of Armenia Decision N 2054-L of December 7, 2023</w:t>
                </w:r>
                <w:r w:rsidRPr="00814F84">
                  <w:rPr>
                    <w:rStyle w:val="GeneralAviation"/>
                    <w:color w:val="auto"/>
                  </w:rPr>
                  <w:t>, use of situation displays, allocation of the order of priority, meteorological phenomena, environmental factors, wake turbulence, appropriate departure clearances, SIDs</w:t>
                </w:r>
              </w:p>
            </w:tc>
            <w:tc>
              <w:tcPr>
                <w:tcW w:w="708" w:type="dxa"/>
                <w:hideMark/>
              </w:tcPr>
              <w:p w14:paraId="5639DBE0"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5443E2F5" w14:textId="77777777" w:rsidTr="00090094">
            <w:trPr>
              <w:cantSplit/>
              <w:trHeight w:val="567"/>
            </w:trPr>
            <w:tc>
              <w:tcPr>
                <w:tcW w:w="1078" w:type="dxa"/>
                <w:hideMark/>
              </w:tcPr>
              <w:p w14:paraId="30E0FFC5" w14:textId="77777777" w:rsidR="00A87CE5" w:rsidRPr="00814F84" w:rsidRDefault="00581773" w:rsidP="00A87CE5">
                <w:pPr>
                  <w:pStyle w:val="TableNormal0"/>
                  <w:rPr>
                    <w:rStyle w:val="GeneralAviation"/>
                    <w:color w:val="auto"/>
                  </w:rPr>
                </w:pPr>
                <w:r w:rsidRPr="00814F84">
                  <w:rPr>
                    <w:rStyle w:val="GeneralAviation"/>
                    <w:color w:val="auto"/>
                  </w:rPr>
                  <w:t>ADC</w:t>
                </w:r>
                <w:r w:rsidRPr="00814F84">
                  <w:rPr>
                    <w:rStyle w:val="GeneralAviation"/>
                    <w:color w:val="auto"/>
                  </w:rPr>
                  <w:br/>
                  <w:t>ATM</w:t>
                </w:r>
              </w:p>
              <w:p w14:paraId="42C0FC69" w14:textId="77777777" w:rsidR="00A87CE5" w:rsidRPr="00814F84" w:rsidRDefault="00581773" w:rsidP="00A87CE5">
                <w:pPr>
                  <w:pStyle w:val="TableNormal0"/>
                  <w:rPr>
                    <w:rStyle w:val="GeneralAviation"/>
                    <w:color w:val="auto"/>
                  </w:rPr>
                </w:pPr>
                <w:r w:rsidRPr="00814F84">
                  <w:rPr>
                    <w:rStyle w:val="GeneralAviation"/>
                    <w:color w:val="auto"/>
                  </w:rPr>
                  <w:t xml:space="preserve">10.8.2 </w:t>
                </w:r>
              </w:p>
            </w:tc>
            <w:tc>
              <w:tcPr>
                <w:tcW w:w="3331" w:type="dxa"/>
                <w:hideMark/>
              </w:tcPr>
              <w:p w14:paraId="00A02BCE" w14:textId="77777777" w:rsidR="00A87CE5" w:rsidRPr="00814F84" w:rsidRDefault="00581773" w:rsidP="00A87CE5">
                <w:pPr>
                  <w:pStyle w:val="TableNormal0"/>
                  <w:rPr>
                    <w:rStyle w:val="GeneralAviation"/>
                    <w:color w:val="auto"/>
                  </w:rPr>
                </w:pPr>
                <w:r w:rsidRPr="00814F84">
                  <w:rPr>
                    <w:rStyle w:val="GeneralAviation"/>
                    <w:color w:val="auto"/>
                  </w:rPr>
                  <w:t>Integrate departure sequence into the control of aerodrome traffic.</w:t>
                </w:r>
              </w:p>
            </w:tc>
            <w:tc>
              <w:tcPr>
                <w:tcW w:w="283" w:type="dxa"/>
                <w:hideMark/>
              </w:tcPr>
              <w:p w14:paraId="1BBD2148"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hideMark/>
              </w:tcPr>
              <w:p w14:paraId="41B27769" w14:textId="77777777" w:rsidR="00A87CE5" w:rsidRPr="00814F84" w:rsidRDefault="00581773" w:rsidP="006A4337">
                <w:pPr>
                  <w:pStyle w:val="EssentialTraining"/>
                  <w:rPr>
                    <w:rStyle w:val="GeneralAviation"/>
                    <w:color w:val="auto"/>
                  </w:rPr>
                </w:pPr>
                <w:r w:rsidRPr="00814F84">
                  <w:rPr>
                    <w:rStyle w:val="GeneralAviation"/>
                    <w:color w:val="auto"/>
                  </w:rPr>
                  <w:t xml:space="preserve">ICAO Doc 4444, </w:t>
                </w:r>
                <w:r w:rsidRPr="00814F84">
                  <w:rPr>
                    <w:rStyle w:val="GeneralAviation"/>
                    <w:color w:val="auto"/>
                  </w:rPr>
                  <w:br/>
                </w:r>
                <w:r w:rsidR="00356D49" w:rsidRPr="00814F84">
                  <w:rPr>
                    <w:rStyle w:val="GeneralAviation"/>
                    <w:color w:val="auto"/>
                  </w:rPr>
                  <w:t>Government of the Republic of Armenia Decision N 821-N of June 2, 2022</w:t>
                </w:r>
                <w:r w:rsidRPr="00814F84">
                  <w:rPr>
                    <w:rStyle w:val="GeneralAviation"/>
                    <w:color w:val="auto"/>
                  </w:rPr>
                  <w:br/>
                </w:r>
                <w:r w:rsidR="00356D49" w:rsidRPr="00814F84">
                  <w:rPr>
                    <w:rStyle w:val="GeneralAviation"/>
                    <w:color w:val="auto"/>
                  </w:rPr>
                  <w:t>Government of the Republic of Armenia Decision N 2054-L of December 7, 2023</w:t>
                </w:r>
              </w:p>
            </w:tc>
            <w:tc>
              <w:tcPr>
                <w:tcW w:w="708" w:type="dxa"/>
                <w:hideMark/>
              </w:tcPr>
              <w:p w14:paraId="769BDB95"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246E117B" w14:textId="77777777" w:rsidTr="00090094">
            <w:trPr>
              <w:cantSplit/>
              <w:trHeight w:val="567"/>
            </w:trPr>
            <w:tc>
              <w:tcPr>
                <w:tcW w:w="1078" w:type="dxa"/>
                <w:hideMark/>
              </w:tcPr>
              <w:p w14:paraId="4B66A659" w14:textId="77777777" w:rsidR="00A87CE5" w:rsidRPr="00814F84" w:rsidRDefault="00581773" w:rsidP="00A87CE5">
                <w:pPr>
                  <w:pStyle w:val="TableNormal0"/>
                  <w:rPr>
                    <w:rStyle w:val="GeneralAviation"/>
                    <w:color w:val="auto"/>
                  </w:rPr>
                </w:pPr>
                <w:r w:rsidRPr="00814F84">
                  <w:rPr>
                    <w:rStyle w:val="GeneralAviation"/>
                    <w:color w:val="auto"/>
                  </w:rPr>
                  <w:t>ADC</w:t>
                </w:r>
                <w:r w:rsidRPr="00814F84">
                  <w:rPr>
                    <w:rStyle w:val="GeneralAviation"/>
                    <w:color w:val="auto"/>
                  </w:rPr>
                  <w:br/>
                  <w:t>ATM</w:t>
                </w:r>
              </w:p>
              <w:p w14:paraId="3C0879E7" w14:textId="77777777" w:rsidR="00A87CE5" w:rsidRPr="00814F84" w:rsidRDefault="00581773" w:rsidP="00A87CE5">
                <w:pPr>
                  <w:pStyle w:val="TableNormal0"/>
                  <w:rPr>
                    <w:rStyle w:val="GeneralAviation"/>
                    <w:color w:val="auto"/>
                  </w:rPr>
                </w:pPr>
                <w:r w:rsidRPr="00814F84">
                  <w:rPr>
                    <w:rStyle w:val="GeneralAviation"/>
                    <w:color w:val="auto"/>
                  </w:rPr>
                  <w:t xml:space="preserve">10.8.3 </w:t>
                </w:r>
              </w:p>
            </w:tc>
            <w:tc>
              <w:tcPr>
                <w:tcW w:w="3331" w:type="dxa"/>
                <w:hideMark/>
              </w:tcPr>
              <w:p w14:paraId="2C395708" w14:textId="77777777" w:rsidR="00A87CE5" w:rsidRPr="00814F84" w:rsidRDefault="00581773" w:rsidP="00A87CE5">
                <w:pPr>
                  <w:pStyle w:val="TableNormal0"/>
                  <w:rPr>
                    <w:rStyle w:val="GeneralAviation"/>
                    <w:color w:val="auto"/>
                  </w:rPr>
                </w:pPr>
                <w:r w:rsidRPr="00814F84">
                  <w:rPr>
                    <w:rStyle w:val="GeneralAviation"/>
                    <w:color w:val="auto"/>
                  </w:rPr>
                  <w:t>Provide appropriate information to departing traffic.</w:t>
                </w:r>
              </w:p>
            </w:tc>
            <w:tc>
              <w:tcPr>
                <w:tcW w:w="283" w:type="dxa"/>
                <w:hideMark/>
              </w:tcPr>
              <w:p w14:paraId="2ECC85A7"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hideMark/>
              </w:tcPr>
              <w:p w14:paraId="773036E6"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r w:rsidR="00CA3121" w:rsidRPr="00814F84">
                  <w:rPr>
                    <w:rStyle w:val="GeneralAviation"/>
                    <w:color w:val="auto"/>
                  </w:rPr>
                  <w:br/>
                </w:r>
                <w:r w:rsidRPr="00814F84">
                  <w:rPr>
                    <w:rStyle w:val="GeneralAviation"/>
                    <w:color w:val="auto"/>
                  </w:rPr>
                  <w:t>Government of the Republic of Armenia Decision N 505-N of April 8, 2021</w:t>
                </w:r>
                <w:r w:rsidR="00581773" w:rsidRPr="00814F84">
                  <w:rPr>
                    <w:rStyle w:val="GeneralAviation"/>
                    <w:color w:val="auto"/>
                  </w:rPr>
                  <w:t>use of situation displays, wake turbulence</w:t>
                </w:r>
              </w:p>
              <w:p w14:paraId="0FB71097" w14:textId="77777777" w:rsidR="00A87CE5" w:rsidRPr="00814F84" w:rsidRDefault="00581773" w:rsidP="00A87CE5">
                <w:pPr>
                  <w:pStyle w:val="TableNormal0"/>
                  <w:rPr>
                    <w:rStyle w:val="GeneralAviation"/>
                    <w:i/>
                    <w:iCs/>
                    <w:color w:val="auto"/>
                  </w:rPr>
                </w:pPr>
                <w:r w:rsidRPr="00814F84">
                  <w:rPr>
                    <w:rStyle w:val="GeneralAviation"/>
                    <w:i/>
                    <w:iCs/>
                    <w:color w:val="auto"/>
                  </w:rPr>
                  <w:t>Optional content: ICAO Doc 4444</w:t>
                </w:r>
              </w:p>
            </w:tc>
            <w:tc>
              <w:tcPr>
                <w:tcW w:w="708" w:type="dxa"/>
                <w:hideMark/>
              </w:tcPr>
              <w:p w14:paraId="7D042E38"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251273C5" w14:textId="77777777" w:rsidTr="00090094">
            <w:trPr>
              <w:cantSplit/>
              <w:trHeight w:val="227"/>
            </w:trPr>
            <w:tc>
              <w:tcPr>
                <w:tcW w:w="9086" w:type="dxa"/>
                <w:gridSpan w:val="5"/>
              </w:tcPr>
              <w:p w14:paraId="2DA16E55" w14:textId="77777777" w:rsidR="00A87CE5" w:rsidRPr="00814F84" w:rsidRDefault="00581773" w:rsidP="00A87CE5">
                <w:pPr>
                  <w:pStyle w:val="TableHead"/>
                  <w:rPr>
                    <w:rStyle w:val="GeneralAviation"/>
                    <w:color w:val="auto"/>
                  </w:rPr>
                </w:pPr>
                <w:r w:rsidRPr="00814F84">
                  <w:rPr>
                    <w:rStyle w:val="GeneralAviation"/>
                    <w:color w:val="auto"/>
                  </w:rPr>
                  <w:t>Subtopic ATM 10.9 — Arriving traffic</w:t>
                </w:r>
              </w:p>
            </w:tc>
          </w:tr>
          <w:tr w:rsidR="00090094" w14:paraId="3C7A74B9" w14:textId="77777777" w:rsidTr="00090094">
            <w:trPr>
              <w:cantSplit/>
              <w:trHeight w:val="567"/>
            </w:trPr>
            <w:tc>
              <w:tcPr>
                <w:tcW w:w="1078" w:type="dxa"/>
              </w:tcPr>
              <w:p w14:paraId="4FF00B95" w14:textId="77777777" w:rsidR="00A87CE5" w:rsidRPr="00814F84" w:rsidRDefault="00581773" w:rsidP="00A87CE5">
                <w:pPr>
                  <w:pStyle w:val="TableNormal0"/>
                  <w:rPr>
                    <w:rStyle w:val="GeneralAviation"/>
                    <w:color w:val="auto"/>
                  </w:rPr>
                </w:pPr>
                <w:r w:rsidRPr="00814F84">
                  <w:rPr>
                    <w:rStyle w:val="GeneralAviation"/>
                    <w:color w:val="auto"/>
                  </w:rPr>
                  <w:t>ADC</w:t>
                </w:r>
              </w:p>
              <w:p w14:paraId="46F923C0" w14:textId="77777777" w:rsidR="00A87CE5" w:rsidRPr="00814F84" w:rsidRDefault="00581773" w:rsidP="00A87CE5">
                <w:pPr>
                  <w:pStyle w:val="TableNormal0"/>
                  <w:rPr>
                    <w:rStyle w:val="GeneralAviation"/>
                    <w:color w:val="auto"/>
                  </w:rPr>
                </w:pPr>
                <w:r w:rsidRPr="00814F84">
                  <w:rPr>
                    <w:rStyle w:val="GeneralAviation"/>
                    <w:color w:val="auto"/>
                  </w:rPr>
                  <w:t>ATM</w:t>
                </w:r>
              </w:p>
              <w:p w14:paraId="5EDD67AC" w14:textId="77777777" w:rsidR="00A87CE5" w:rsidRPr="00814F84" w:rsidRDefault="00581773" w:rsidP="00A87CE5">
                <w:pPr>
                  <w:pStyle w:val="TableNormal0"/>
                  <w:rPr>
                    <w:rStyle w:val="GeneralAviation"/>
                    <w:color w:val="auto"/>
                  </w:rPr>
                </w:pPr>
                <w:r w:rsidRPr="00814F84">
                  <w:rPr>
                    <w:rStyle w:val="GeneralAviation"/>
                    <w:color w:val="auto"/>
                  </w:rPr>
                  <w:t>10.9.1</w:t>
                </w:r>
              </w:p>
            </w:tc>
            <w:tc>
              <w:tcPr>
                <w:tcW w:w="3331" w:type="dxa"/>
              </w:tcPr>
              <w:p w14:paraId="6EDF130A" w14:textId="77777777" w:rsidR="00A87CE5" w:rsidRPr="00814F84" w:rsidRDefault="00581773" w:rsidP="00A87CE5">
                <w:pPr>
                  <w:pStyle w:val="TableNormal0"/>
                  <w:rPr>
                    <w:rStyle w:val="GeneralAviation"/>
                    <w:color w:val="auto"/>
                  </w:rPr>
                </w:pPr>
                <w:r w:rsidRPr="00814F84">
                  <w:rPr>
                    <w:rStyle w:val="GeneralAviation"/>
                    <w:color w:val="auto"/>
                  </w:rPr>
                  <w:t>Manage arriving aircraft.</w:t>
                </w:r>
              </w:p>
            </w:tc>
            <w:tc>
              <w:tcPr>
                <w:tcW w:w="283" w:type="dxa"/>
              </w:tcPr>
              <w:p w14:paraId="7EEA5380"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tcPr>
              <w:p w14:paraId="7E9252DA"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p w14:paraId="4E81710D"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 use of situation displays, allocation of the order of priority, meteorological phenomena, environmental factors, wake turbulence</w:t>
                </w:r>
              </w:p>
              <w:p w14:paraId="56DAE34D" w14:textId="77777777" w:rsidR="00A87CE5" w:rsidRPr="00814F84" w:rsidRDefault="00581773" w:rsidP="00A87CE5">
                <w:pPr>
                  <w:pStyle w:val="TableNormal0"/>
                  <w:rPr>
                    <w:rStyle w:val="GeneralAviation"/>
                    <w:i/>
                    <w:iCs/>
                    <w:color w:val="auto"/>
                  </w:rPr>
                </w:pPr>
                <w:r w:rsidRPr="00814F84">
                  <w:rPr>
                    <w:rStyle w:val="GeneralAviation"/>
                    <w:i/>
                    <w:iCs/>
                    <w:color w:val="auto"/>
                  </w:rPr>
                  <w:t>Optional content: ICAO Doc 4444</w:t>
                </w:r>
              </w:p>
            </w:tc>
            <w:tc>
              <w:tcPr>
                <w:tcW w:w="708" w:type="dxa"/>
              </w:tcPr>
              <w:p w14:paraId="264EEA2D"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5A932A4C" w14:textId="77777777" w:rsidTr="00090094">
            <w:trPr>
              <w:cantSplit/>
              <w:trHeight w:val="567"/>
            </w:trPr>
            <w:tc>
              <w:tcPr>
                <w:tcW w:w="1078" w:type="dxa"/>
              </w:tcPr>
              <w:p w14:paraId="40DCB5C6" w14:textId="77777777" w:rsidR="00A87CE5" w:rsidRPr="00814F84" w:rsidRDefault="00581773" w:rsidP="00A87CE5">
                <w:pPr>
                  <w:pStyle w:val="TableNormal0"/>
                  <w:rPr>
                    <w:rStyle w:val="GeneralAviation"/>
                    <w:color w:val="auto"/>
                  </w:rPr>
                </w:pPr>
                <w:r w:rsidRPr="00814F84">
                  <w:rPr>
                    <w:rStyle w:val="GeneralAviation"/>
                    <w:color w:val="auto"/>
                  </w:rPr>
                  <w:lastRenderedPageBreak/>
                  <w:t>ADC</w:t>
                </w:r>
              </w:p>
              <w:p w14:paraId="6E363B3A" w14:textId="77777777" w:rsidR="00A87CE5" w:rsidRPr="00814F84" w:rsidRDefault="00581773" w:rsidP="00A87CE5">
                <w:pPr>
                  <w:pStyle w:val="TableNormal0"/>
                  <w:rPr>
                    <w:rStyle w:val="GeneralAviation"/>
                    <w:color w:val="auto"/>
                  </w:rPr>
                </w:pPr>
                <w:r w:rsidRPr="00814F84">
                  <w:rPr>
                    <w:rStyle w:val="GeneralAviation"/>
                    <w:color w:val="auto"/>
                  </w:rPr>
                  <w:t>ATM</w:t>
                </w:r>
              </w:p>
              <w:p w14:paraId="318B1928" w14:textId="77777777" w:rsidR="00A87CE5" w:rsidRPr="00814F84" w:rsidRDefault="00581773" w:rsidP="00A87CE5">
                <w:pPr>
                  <w:pStyle w:val="TableNormal0"/>
                  <w:rPr>
                    <w:rStyle w:val="GeneralAviation"/>
                    <w:color w:val="auto"/>
                  </w:rPr>
                </w:pPr>
                <w:r w:rsidRPr="00814F84">
                  <w:rPr>
                    <w:rStyle w:val="GeneralAviation"/>
                    <w:color w:val="auto"/>
                  </w:rPr>
                  <w:t>10.9.2</w:t>
                </w:r>
              </w:p>
            </w:tc>
            <w:tc>
              <w:tcPr>
                <w:tcW w:w="3331" w:type="dxa"/>
              </w:tcPr>
              <w:p w14:paraId="4050DB63" w14:textId="77777777" w:rsidR="00A87CE5" w:rsidRPr="00814F84" w:rsidRDefault="00581773" w:rsidP="00A87CE5">
                <w:pPr>
                  <w:pStyle w:val="TableNormal0"/>
                  <w:rPr>
                    <w:rStyle w:val="GeneralAviation"/>
                    <w:color w:val="auto"/>
                  </w:rPr>
                </w:pPr>
                <w:r w:rsidRPr="00814F84">
                  <w:rPr>
                    <w:rStyle w:val="GeneralAviation"/>
                    <w:color w:val="auto"/>
                  </w:rPr>
                  <w:t>Integrate the approach sequence into the control of aerodrome traffic.</w:t>
                </w:r>
              </w:p>
            </w:tc>
            <w:tc>
              <w:tcPr>
                <w:tcW w:w="283" w:type="dxa"/>
              </w:tcPr>
              <w:p w14:paraId="78FD4638"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tcPr>
              <w:p w14:paraId="277BC9B5"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p w14:paraId="52F5E5DE"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p>
            </w:tc>
            <w:tc>
              <w:tcPr>
                <w:tcW w:w="708" w:type="dxa"/>
              </w:tcPr>
              <w:p w14:paraId="3E804992"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2D5D7E83" w14:textId="77777777" w:rsidTr="00090094">
            <w:trPr>
              <w:cantSplit/>
              <w:trHeight w:val="567"/>
            </w:trPr>
            <w:tc>
              <w:tcPr>
                <w:tcW w:w="1078" w:type="dxa"/>
              </w:tcPr>
              <w:p w14:paraId="5ACA91A8" w14:textId="77777777" w:rsidR="00A87CE5" w:rsidRPr="00814F84" w:rsidRDefault="00581773" w:rsidP="00A87CE5">
                <w:pPr>
                  <w:pStyle w:val="TableNormal0"/>
                  <w:rPr>
                    <w:rStyle w:val="GeneralAviation"/>
                    <w:color w:val="auto"/>
                  </w:rPr>
                </w:pPr>
                <w:r w:rsidRPr="00814F84">
                  <w:rPr>
                    <w:rStyle w:val="GeneralAviation"/>
                    <w:color w:val="auto"/>
                  </w:rPr>
                  <w:t>ADC</w:t>
                </w:r>
              </w:p>
              <w:p w14:paraId="2842B106" w14:textId="77777777" w:rsidR="00A87CE5" w:rsidRPr="00814F84" w:rsidRDefault="00581773" w:rsidP="00A87CE5">
                <w:pPr>
                  <w:pStyle w:val="TableNormal0"/>
                  <w:rPr>
                    <w:rStyle w:val="GeneralAviation"/>
                    <w:color w:val="auto"/>
                  </w:rPr>
                </w:pPr>
                <w:r w:rsidRPr="00814F84">
                  <w:rPr>
                    <w:rStyle w:val="GeneralAviation"/>
                    <w:color w:val="auto"/>
                  </w:rPr>
                  <w:t>ATM</w:t>
                </w:r>
              </w:p>
              <w:p w14:paraId="218E089A" w14:textId="77777777" w:rsidR="00A87CE5" w:rsidRPr="00814F84" w:rsidRDefault="00581773" w:rsidP="00A87CE5">
                <w:pPr>
                  <w:pStyle w:val="TableNormal0"/>
                  <w:rPr>
                    <w:rStyle w:val="GeneralAviation"/>
                    <w:color w:val="auto"/>
                  </w:rPr>
                </w:pPr>
                <w:r w:rsidRPr="00814F84">
                  <w:rPr>
                    <w:rStyle w:val="GeneralAviation"/>
                    <w:color w:val="auto"/>
                  </w:rPr>
                  <w:t>10.9.3</w:t>
                </w:r>
              </w:p>
            </w:tc>
            <w:tc>
              <w:tcPr>
                <w:tcW w:w="3331" w:type="dxa"/>
              </w:tcPr>
              <w:p w14:paraId="60ECB21E" w14:textId="77777777" w:rsidR="00A87CE5" w:rsidRPr="00814F84" w:rsidRDefault="00581773" w:rsidP="00A87CE5">
                <w:pPr>
                  <w:pStyle w:val="TableNormal0"/>
                  <w:rPr>
                    <w:rStyle w:val="GeneralAviation"/>
                    <w:color w:val="auto"/>
                  </w:rPr>
                </w:pPr>
                <w:r w:rsidRPr="00814F84">
                  <w:rPr>
                    <w:rStyle w:val="GeneralAviation"/>
                    <w:color w:val="auto"/>
                  </w:rPr>
                  <w:t>Integrate aircraft on visual approach into the aerodrome traffic.</w:t>
                </w:r>
              </w:p>
            </w:tc>
            <w:tc>
              <w:tcPr>
                <w:tcW w:w="283" w:type="dxa"/>
              </w:tcPr>
              <w:p w14:paraId="737A0F3F"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tcPr>
              <w:p w14:paraId="2CA7E8BC" w14:textId="77777777" w:rsidR="00FD1167"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p w14:paraId="40985016"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p>
            </w:tc>
            <w:tc>
              <w:tcPr>
                <w:tcW w:w="708" w:type="dxa"/>
              </w:tcPr>
              <w:p w14:paraId="2E452307"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214CB4A1" w14:textId="77777777" w:rsidTr="00090094">
            <w:trPr>
              <w:cantSplit/>
              <w:trHeight w:val="567"/>
            </w:trPr>
            <w:tc>
              <w:tcPr>
                <w:tcW w:w="1078" w:type="dxa"/>
              </w:tcPr>
              <w:p w14:paraId="76CB3F8D" w14:textId="77777777" w:rsidR="00A87CE5" w:rsidRPr="00814F84" w:rsidRDefault="00581773" w:rsidP="00A87CE5">
                <w:pPr>
                  <w:pStyle w:val="TableNormal0"/>
                  <w:rPr>
                    <w:rStyle w:val="GeneralAviation"/>
                    <w:color w:val="auto"/>
                  </w:rPr>
                </w:pPr>
                <w:r w:rsidRPr="00814F84">
                  <w:rPr>
                    <w:rStyle w:val="GeneralAviation"/>
                    <w:color w:val="auto"/>
                  </w:rPr>
                  <w:t>ADC</w:t>
                </w:r>
              </w:p>
              <w:p w14:paraId="6E520DDD" w14:textId="77777777" w:rsidR="00A87CE5" w:rsidRPr="00814F84" w:rsidRDefault="00581773" w:rsidP="00A87CE5">
                <w:pPr>
                  <w:pStyle w:val="TableNormal0"/>
                  <w:rPr>
                    <w:rStyle w:val="GeneralAviation"/>
                    <w:color w:val="auto"/>
                  </w:rPr>
                </w:pPr>
                <w:r w:rsidRPr="00814F84">
                  <w:rPr>
                    <w:rStyle w:val="GeneralAviation"/>
                    <w:color w:val="auto"/>
                  </w:rPr>
                  <w:t>ATM</w:t>
                </w:r>
              </w:p>
              <w:p w14:paraId="5CEACB0C" w14:textId="77777777" w:rsidR="00A87CE5" w:rsidRPr="00814F84" w:rsidRDefault="00581773" w:rsidP="00A87CE5">
                <w:pPr>
                  <w:pStyle w:val="TableNormal0"/>
                  <w:rPr>
                    <w:rStyle w:val="GeneralAviation"/>
                    <w:color w:val="auto"/>
                  </w:rPr>
                </w:pPr>
                <w:r w:rsidRPr="00814F84">
                  <w:rPr>
                    <w:rStyle w:val="GeneralAviation"/>
                    <w:color w:val="auto"/>
                  </w:rPr>
                  <w:t>10.9.4</w:t>
                </w:r>
              </w:p>
            </w:tc>
            <w:tc>
              <w:tcPr>
                <w:tcW w:w="3331" w:type="dxa"/>
              </w:tcPr>
              <w:p w14:paraId="367C7DA0" w14:textId="77777777" w:rsidR="00A87CE5" w:rsidRPr="00814F84" w:rsidRDefault="00581773" w:rsidP="00A87CE5">
                <w:pPr>
                  <w:pStyle w:val="TableNormal0"/>
                  <w:rPr>
                    <w:rStyle w:val="GeneralAviation"/>
                    <w:color w:val="auto"/>
                  </w:rPr>
                </w:pPr>
                <w:r w:rsidRPr="00814F84">
                  <w:rPr>
                    <w:rStyle w:val="GeneralAviation"/>
                    <w:color w:val="auto"/>
                  </w:rPr>
                  <w:t>Integrate aircraft on missed approach into the aerodrome traffic.</w:t>
                </w:r>
              </w:p>
            </w:tc>
            <w:tc>
              <w:tcPr>
                <w:tcW w:w="283" w:type="dxa"/>
              </w:tcPr>
              <w:p w14:paraId="60EC3D0A"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tcPr>
              <w:p w14:paraId="61EE8145" w14:textId="77777777" w:rsidR="00A87CE5" w:rsidRPr="00814F84" w:rsidRDefault="00A87CE5" w:rsidP="00A87CE5">
                <w:pPr>
                  <w:pStyle w:val="TableNormal0"/>
                  <w:rPr>
                    <w:rStyle w:val="GeneralAviation"/>
                    <w:color w:val="auto"/>
                  </w:rPr>
                </w:pPr>
              </w:p>
            </w:tc>
            <w:tc>
              <w:tcPr>
                <w:tcW w:w="708" w:type="dxa"/>
              </w:tcPr>
              <w:p w14:paraId="15E22FB3"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70F2195D" w14:textId="77777777" w:rsidTr="00090094">
            <w:trPr>
              <w:cantSplit/>
              <w:trHeight w:val="567"/>
            </w:trPr>
            <w:tc>
              <w:tcPr>
                <w:tcW w:w="1078" w:type="dxa"/>
              </w:tcPr>
              <w:p w14:paraId="16BA4CB9" w14:textId="77777777" w:rsidR="00A87CE5" w:rsidRPr="00814F84" w:rsidRDefault="00581773" w:rsidP="00A87CE5">
                <w:pPr>
                  <w:pStyle w:val="TableNormal0"/>
                  <w:rPr>
                    <w:rStyle w:val="GeneralAviation"/>
                    <w:color w:val="auto"/>
                  </w:rPr>
                </w:pPr>
                <w:r w:rsidRPr="00814F84">
                  <w:rPr>
                    <w:rStyle w:val="GeneralAviation"/>
                    <w:color w:val="auto"/>
                  </w:rPr>
                  <w:t>ADC</w:t>
                </w:r>
              </w:p>
              <w:p w14:paraId="041E0C95" w14:textId="77777777" w:rsidR="00A87CE5" w:rsidRPr="00814F84" w:rsidRDefault="00581773" w:rsidP="00A87CE5">
                <w:pPr>
                  <w:pStyle w:val="TableNormal0"/>
                  <w:rPr>
                    <w:rStyle w:val="GeneralAviation"/>
                    <w:color w:val="auto"/>
                  </w:rPr>
                </w:pPr>
                <w:r w:rsidRPr="00814F84">
                  <w:rPr>
                    <w:rStyle w:val="GeneralAviation"/>
                    <w:color w:val="auto"/>
                  </w:rPr>
                  <w:t>ATM</w:t>
                </w:r>
              </w:p>
              <w:p w14:paraId="0FD56C86" w14:textId="77777777" w:rsidR="00A87CE5" w:rsidRPr="00814F84" w:rsidRDefault="00581773" w:rsidP="00A87CE5">
                <w:pPr>
                  <w:pStyle w:val="TableNormal0"/>
                  <w:rPr>
                    <w:rStyle w:val="GeneralAviation"/>
                    <w:color w:val="auto"/>
                  </w:rPr>
                </w:pPr>
                <w:r w:rsidRPr="00814F84">
                  <w:rPr>
                    <w:rStyle w:val="GeneralAviation"/>
                    <w:color w:val="auto"/>
                  </w:rPr>
                  <w:t>10.9.5</w:t>
                </w:r>
              </w:p>
            </w:tc>
            <w:tc>
              <w:tcPr>
                <w:tcW w:w="3331" w:type="dxa"/>
              </w:tcPr>
              <w:p w14:paraId="09B11398" w14:textId="77777777" w:rsidR="00A87CE5" w:rsidRPr="00814F84" w:rsidRDefault="00581773" w:rsidP="00A87CE5">
                <w:pPr>
                  <w:pStyle w:val="TableNormal0"/>
                  <w:rPr>
                    <w:rStyle w:val="GeneralAviation"/>
                    <w:color w:val="auto"/>
                  </w:rPr>
                </w:pPr>
                <w:r w:rsidRPr="00814F84">
                  <w:rPr>
                    <w:rStyle w:val="GeneralAviation"/>
                    <w:color w:val="auto"/>
                  </w:rPr>
                  <w:t>Integrate aircraft performing circling approach into the aerodrome traffic.</w:t>
                </w:r>
              </w:p>
            </w:tc>
            <w:tc>
              <w:tcPr>
                <w:tcW w:w="283" w:type="dxa"/>
              </w:tcPr>
              <w:p w14:paraId="6949698F"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tcPr>
              <w:p w14:paraId="40638DC2" w14:textId="77777777" w:rsidR="00A87CE5" w:rsidRPr="00814F84" w:rsidRDefault="00581773" w:rsidP="006A4337">
                <w:pPr>
                  <w:pStyle w:val="EssentialTraining"/>
                  <w:rPr>
                    <w:rStyle w:val="GeneralAviation"/>
                    <w:color w:val="auto"/>
                  </w:rPr>
                </w:pPr>
                <w:r w:rsidRPr="00814F84">
                  <w:rPr>
                    <w:rStyle w:val="GeneralAviation"/>
                    <w:color w:val="auto"/>
                  </w:rPr>
                  <w:t>ICAO Doc 8168 Volume II</w:t>
                </w:r>
              </w:p>
            </w:tc>
            <w:tc>
              <w:tcPr>
                <w:tcW w:w="708" w:type="dxa"/>
              </w:tcPr>
              <w:p w14:paraId="46421A27"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757A29A6" w14:textId="77777777" w:rsidTr="00090094">
            <w:trPr>
              <w:cantSplit/>
              <w:trHeight w:val="567"/>
            </w:trPr>
            <w:tc>
              <w:tcPr>
                <w:tcW w:w="1078" w:type="dxa"/>
              </w:tcPr>
              <w:p w14:paraId="12C404C4" w14:textId="77777777" w:rsidR="00A87CE5" w:rsidRPr="00814F84" w:rsidRDefault="00581773" w:rsidP="00A87CE5">
                <w:pPr>
                  <w:pStyle w:val="TableNormal0"/>
                  <w:rPr>
                    <w:rStyle w:val="GeneralAviation"/>
                    <w:color w:val="auto"/>
                  </w:rPr>
                </w:pPr>
                <w:r w:rsidRPr="00814F84">
                  <w:rPr>
                    <w:rStyle w:val="GeneralAviation"/>
                    <w:color w:val="auto"/>
                  </w:rPr>
                  <w:t>ADC</w:t>
                </w:r>
              </w:p>
              <w:p w14:paraId="04F78FF9" w14:textId="77777777" w:rsidR="00A87CE5" w:rsidRPr="00814F84" w:rsidRDefault="00581773" w:rsidP="00A87CE5">
                <w:pPr>
                  <w:pStyle w:val="TableNormal0"/>
                  <w:rPr>
                    <w:rStyle w:val="GeneralAviation"/>
                    <w:color w:val="auto"/>
                  </w:rPr>
                </w:pPr>
                <w:r w:rsidRPr="00814F84">
                  <w:rPr>
                    <w:rStyle w:val="GeneralAviation"/>
                    <w:color w:val="auto"/>
                  </w:rPr>
                  <w:t>ATM</w:t>
                </w:r>
              </w:p>
              <w:p w14:paraId="285B02D9" w14:textId="77777777" w:rsidR="00A87CE5" w:rsidRPr="00814F84" w:rsidRDefault="00581773" w:rsidP="00A87CE5">
                <w:pPr>
                  <w:pStyle w:val="TableNormal0"/>
                  <w:rPr>
                    <w:rStyle w:val="GeneralAviation"/>
                    <w:color w:val="auto"/>
                  </w:rPr>
                </w:pPr>
                <w:r w:rsidRPr="00814F84">
                  <w:rPr>
                    <w:rStyle w:val="GeneralAviation"/>
                    <w:color w:val="auto"/>
                  </w:rPr>
                  <w:t>10.9.6</w:t>
                </w:r>
              </w:p>
            </w:tc>
            <w:tc>
              <w:tcPr>
                <w:tcW w:w="3331" w:type="dxa"/>
              </w:tcPr>
              <w:p w14:paraId="46890BEF" w14:textId="77777777" w:rsidR="00A87CE5" w:rsidRPr="00814F84" w:rsidRDefault="00581773" w:rsidP="00A87CE5">
                <w:pPr>
                  <w:pStyle w:val="TableNormal0"/>
                  <w:rPr>
                    <w:rStyle w:val="GeneralAviation"/>
                    <w:color w:val="auto"/>
                  </w:rPr>
                </w:pPr>
                <w:r w:rsidRPr="00814F84">
                  <w:rPr>
                    <w:rStyle w:val="GeneralAviation"/>
                    <w:color w:val="auto"/>
                  </w:rPr>
                  <w:t>Provide appropriate information to arriving aircraft.</w:t>
                </w:r>
              </w:p>
              <w:p w14:paraId="129BA625" w14:textId="77777777" w:rsidR="00814F84" w:rsidRPr="00814F84" w:rsidRDefault="00814F84" w:rsidP="00A87CE5">
                <w:pPr>
                  <w:pStyle w:val="TableNormal0"/>
                  <w:rPr>
                    <w:rStyle w:val="GeneralAviation"/>
                    <w:color w:val="auto"/>
                  </w:rPr>
                </w:pPr>
              </w:p>
              <w:p w14:paraId="78419681" w14:textId="77777777" w:rsidR="00814F84" w:rsidRPr="00814F84" w:rsidRDefault="00814F84" w:rsidP="00A87CE5">
                <w:pPr>
                  <w:pStyle w:val="TableNormal0"/>
                  <w:rPr>
                    <w:rStyle w:val="GeneralAviation"/>
                    <w:color w:val="auto"/>
                  </w:rPr>
                </w:pPr>
              </w:p>
              <w:p w14:paraId="0737D47E" w14:textId="77777777" w:rsidR="00814F84" w:rsidRPr="00814F84" w:rsidRDefault="00814F84" w:rsidP="00A87CE5">
                <w:pPr>
                  <w:pStyle w:val="TableNormal0"/>
                  <w:rPr>
                    <w:rStyle w:val="GeneralAviation"/>
                    <w:color w:val="auto"/>
                  </w:rPr>
                </w:pPr>
              </w:p>
              <w:p w14:paraId="03DFA28B" w14:textId="77777777" w:rsidR="00814F84" w:rsidRPr="00814F84" w:rsidRDefault="00814F84" w:rsidP="00A87CE5">
                <w:pPr>
                  <w:pStyle w:val="TableNormal0"/>
                  <w:rPr>
                    <w:rStyle w:val="GeneralAviation"/>
                    <w:color w:val="auto"/>
                  </w:rPr>
                </w:pPr>
              </w:p>
              <w:p w14:paraId="356B6DE3" w14:textId="77777777" w:rsidR="00814F84" w:rsidRPr="00814F84" w:rsidRDefault="00814F84" w:rsidP="00A87CE5">
                <w:pPr>
                  <w:pStyle w:val="TableNormal0"/>
                  <w:rPr>
                    <w:rStyle w:val="GeneralAviation"/>
                    <w:color w:val="auto"/>
                  </w:rPr>
                </w:pPr>
              </w:p>
            </w:tc>
            <w:tc>
              <w:tcPr>
                <w:tcW w:w="283" w:type="dxa"/>
              </w:tcPr>
              <w:p w14:paraId="75636A90" w14:textId="77777777" w:rsidR="00A87CE5" w:rsidRPr="00814F84" w:rsidRDefault="00581773" w:rsidP="00A87CE5">
                <w:pPr>
                  <w:pStyle w:val="TableNormal0"/>
                  <w:rPr>
                    <w:rStyle w:val="GeneralAviation"/>
                    <w:color w:val="auto"/>
                  </w:rPr>
                </w:pPr>
                <w:r w:rsidRPr="00814F84">
                  <w:rPr>
                    <w:rStyle w:val="GeneralAviation"/>
                    <w:color w:val="auto"/>
                  </w:rPr>
                  <w:t>4</w:t>
                </w:r>
              </w:p>
            </w:tc>
            <w:tc>
              <w:tcPr>
                <w:tcW w:w="3686" w:type="dxa"/>
              </w:tcPr>
              <w:p w14:paraId="01FC12FF" w14:textId="77777777" w:rsidR="00FD1167"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p w14:paraId="3E717DB4" w14:textId="77777777" w:rsidR="00A87CE5"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p>
            </w:tc>
            <w:tc>
              <w:tcPr>
                <w:tcW w:w="708" w:type="dxa"/>
              </w:tcPr>
              <w:p w14:paraId="22F03DA8" w14:textId="77777777" w:rsidR="00A87CE5" w:rsidRPr="00814F84" w:rsidRDefault="00581773" w:rsidP="00A87CE5">
                <w:pPr>
                  <w:pStyle w:val="TableNormal0"/>
                  <w:rPr>
                    <w:rStyle w:val="GeneralAviation"/>
                    <w:color w:val="auto"/>
                  </w:rPr>
                </w:pPr>
                <w:r w:rsidRPr="00814F84">
                  <w:rPr>
                    <w:rStyle w:val="GeneralAviation"/>
                    <w:color w:val="auto"/>
                  </w:rPr>
                  <w:t>ADC</w:t>
                </w:r>
              </w:p>
            </w:tc>
          </w:tr>
          <w:tr w:rsidR="00090094" w14:paraId="19A8711E" w14:textId="77777777" w:rsidTr="00090094">
            <w:trPr>
              <w:cantSplit/>
              <w:trHeight w:val="227"/>
            </w:trPr>
            <w:tc>
              <w:tcPr>
                <w:tcW w:w="9086" w:type="dxa"/>
                <w:gridSpan w:val="5"/>
              </w:tcPr>
              <w:p w14:paraId="6A9CBA6A" w14:textId="77777777" w:rsidR="00FD1167" w:rsidRPr="00814F84" w:rsidRDefault="00581773" w:rsidP="00FD1167">
                <w:pPr>
                  <w:pStyle w:val="TableHead"/>
                  <w:rPr>
                    <w:rStyle w:val="GeneralAviation"/>
                    <w:color w:val="auto"/>
                  </w:rPr>
                </w:pPr>
                <w:r w:rsidRPr="00814F84">
                  <w:rPr>
                    <w:rStyle w:val="GeneralAviation"/>
                    <w:color w:val="auto"/>
                  </w:rPr>
                  <w:t>Subtopic ATM 10.10 — Special VFR (SVFR) operations</w:t>
                </w:r>
              </w:p>
            </w:tc>
          </w:tr>
          <w:tr w:rsidR="00090094" w14:paraId="07B6E780" w14:textId="77777777" w:rsidTr="00090094">
            <w:trPr>
              <w:cantSplit/>
              <w:trHeight w:val="567"/>
            </w:trPr>
            <w:tc>
              <w:tcPr>
                <w:tcW w:w="1078" w:type="dxa"/>
              </w:tcPr>
              <w:p w14:paraId="6E0841FF" w14:textId="77777777" w:rsidR="00FD1167" w:rsidRPr="00814F84" w:rsidRDefault="00581773" w:rsidP="00FD1167">
                <w:pPr>
                  <w:pStyle w:val="TableNormal0"/>
                  <w:rPr>
                    <w:rStyle w:val="GeneralAviation"/>
                    <w:color w:val="auto"/>
                  </w:rPr>
                </w:pPr>
                <w:r w:rsidRPr="00814F84">
                  <w:rPr>
                    <w:rStyle w:val="GeneralAviation"/>
                    <w:color w:val="auto"/>
                  </w:rPr>
                  <w:t>ADC</w:t>
                </w:r>
              </w:p>
              <w:p w14:paraId="4DD8B305" w14:textId="77777777" w:rsidR="00FD1167" w:rsidRPr="00814F84" w:rsidRDefault="00581773" w:rsidP="00FD1167">
                <w:pPr>
                  <w:pStyle w:val="TableNormal0"/>
                  <w:rPr>
                    <w:rStyle w:val="GeneralAviation"/>
                    <w:color w:val="auto"/>
                  </w:rPr>
                </w:pPr>
                <w:r w:rsidRPr="00814F84">
                  <w:rPr>
                    <w:rStyle w:val="GeneralAviation"/>
                    <w:color w:val="auto"/>
                  </w:rPr>
                  <w:t>ATM</w:t>
                </w:r>
              </w:p>
              <w:p w14:paraId="0D58A980" w14:textId="77777777" w:rsidR="00FD1167" w:rsidRPr="00814F84" w:rsidRDefault="00581773" w:rsidP="00FD1167">
                <w:pPr>
                  <w:pStyle w:val="TableNormal0"/>
                  <w:rPr>
                    <w:rStyle w:val="GeneralAviation"/>
                    <w:color w:val="auto"/>
                  </w:rPr>
                </w:pPr>
                <w:r w:rsidRPr="00814F84">
                  <w:rPr>
                    <w:rStyle w:val="GeneralAviation"/>
                    <w:color w:val="auto"/>
                  </w:rPr>
                  <w:t>10.10.1</w:t>
                </w:r>
              </w:p>
            </w:tc>
            <w:tc>
              <w:tcPr>
                <w:tcW w:w="3331" w:type="dxa"/>
              </w:tcPr>
              <w:p w14:paraId="1D6B4F72" w14:textId="77777777" w:rsidR="00FD1167" w:rsidRPr="00814F84" w:rsidRDefault="00581773" w:rsidP="00FD1167">
                <w:pPr>
                  <w:pStyle w:val="TableNormal0"/>
                  <w:rPr>
                    <w:rStyle w:val="GeneralAviation"/>
                    <w:color w:val="auto"/>
                  </w:rPr>
                </w:pPr>
                <w:r w:rsidRPr="00814F84">
                  <w:rPr>
                    <w:rStyle w:val="GeneralAviation"/>
                    <w:color w:val="auto"/>
                  </w:rPr>
                  <w:t>Manage the suspension of VFR operations.</w:t>
                </w:r>
              </w:p>
            </w:tc>
            <w:tc>
              <w:tcPr>
                <w:tcW w:w="283" w:type="dxa"/>
              </w:tcPr>
              <w:p w14:paraId="38D387E1" w14:textId="77777777" w:rsidR="00FD1167" w:rsidRPr="00814F84" w:rsidRDefault="00581773" w:rsidP="00FD1167">
                <w:pPr>
                  <w:pStyle w:val="TableNormal0"/>
                  <w:rPr>
                    <w:rStyle w:val="GeneralAviation"/>
                    <w:color w:val="auto"/>
                  </w:rPr>
                </w:pPr>
                <w:r w:rsidRPr="00814F84">
                  <w:rPr>
                    <w:rStyle w:val="GeneralAviation"/>
                    <w:color w:val="auto"/>
                  </w:rPr>
                  <w:t>4</w:t>
                </w:r>
              </w:p>
            </w:tc>
            <w:tc>
              <w:tcPr>
                <w:tcW w:w="3686" w:type="dxa"/>
              </w:tcPr>
              <w:p w14:paraId="261096CF" w14:textId="77777777" w:rsidR="00FD1167"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tc>
            <w:tc>
              <w:tcPr>
                <w:tcW w:w="708" w:type="dxa"/>
              </w:tcPr>
              <w:p w14:paraId="65765565" w14:textId="77777777" w:rsidR="00FD1167" w:rsidRPr="00814F84" w:rsidRDefault="00581773" w:rsidP="00FD1167">
                <w:pPr>
                  <w:pStyle w:val="TableNormal0"/>
                  <w:rPr>
                    <w:rStyle w:val="GeneralAviation"/>
                    <w:color w:val="auto"/>
                  </w:rPr>
                </w:pPr>
                <w:r w:rsidRPr="00814F84">
                  <w:rPr>
                    <w:rStyle w:val="GeneralAviation"/>
                    <w:color w:val="auto"/>
                  </w:rPr>
                  <w:t>ADC</w:t>
                </w:r>
              </w:p>
            </w:tc>
          </w:tr>
          <w:tr w:rsidR="00090094" w14:paraId="19FA7B50" w14:textId="77777777" w:rsidTr="00090094">
            <w:trPr>
              <w:cantSplit/>
              <w:trHeight w:val="567"/>
            </w:trPr>
            <w:tc>
              <w:tcPr>
                <w:tcW w:w="1078" w:type="dxa"/>
              </w:tcPr>
              <w:p w14:paraId="0EDBCAE2" w14:textId="77777777" w:rsidR="00FD1167" w:rsidRPr="00814F84" w:rsidRDefault="00581773" w:rsidP="00FD1167">
                <w:pPr>
                  <w:pStyle w:val="TableNormal0"/>
                  <w:rPr>
                    <w:rStyle w:val="GeneralAviation"/>
                    <w:color w:val="auto"/>
                  </w:rPr>
                </w:pPr>
                <w:r w:rsidRPr="00814F84">
                  <w:rPr>
                    <w:rStyle w:val="GeneralAviation"/>
                    <w:color w:val="auto"/>
                  </w:rPr>
                  <w:t>ADC</w:t>
                </w:r>
              </w:p>
              <w:p w14:paraId="2102E81E" w14:textId="77777777" w:rsidR="00FD1167" w:rsidRPr="00814F84" w:rsidRDefault="00581773" w:rsidP="00FD1167">
                <w:pPr>
                  <w:pStyle w:val="TableNormal0"/>
                  <w:rPr>
                    <w:rStyle w:val="GeneralAviation"/>
                    <w:color w:val="auto"/>
                  </w:rPr>
                </w:pPr>
                <w:r w:rsidRPr="00814F84">
                  <w:rPr>
                    <w:rStyle w:val="GeneralAviation"/>
                    <w:color w:val="auto"/>
                  </w:rPr>
                  <w:t>ATM</w:t>
                </w:r>
              </w:p>
              <w:p w14:paraId="078F7A3A" w14:textId="77777777" w:rsidR="00FD1167" w:rsidRPr="00814F84" w:rsidRDefault="00581773" w:rsidP="00FD1167">
                <w:pPr>
                  <w:pStyle w:val="TableNormal0"/>
                  <w:rPr>
                    <w:rStyle w:val="GeneralAviation"/>
                    <w:color w:val="auto"/>
                  </w:rPr>
                </w:pPr>
                <w:r w:rsidRPr="00814F84">
                  <w:rPr>
                    <w:rStyle w:val="GeneralAviation"/>
                    <w:color w:val="auto"/>
                  </w:rPr>
                  <w:t>10.10.1</w:t>
                </w:r>
              </w:p>
            </w:tc>
            <w:tc>
              <w:tcPr>
                <w:tcW w:w="3331" w:type="dxa"/>
              </w:tcPr>
              <w:p w14:paraId="2650C6CF" w14:textId="77777777" w:rsidR="00FD1167" w:rsidRPr="00814F84" w:rsidRDefault="00581773" w:rsidP="00FD1167">
                <w:pPr>
                  <w:pStyle w:val="TableNormal0"/>
                  <w:rPr>
                    <w:rStyle w:val="GeneralAviation"/>
                    <w:color w:val="auto"/>
                  </w:rPr>
                </w:pPr>
                <w:r w:rsidRPr="00814F84">
                  <w:rPr>
                    <w:rStyle w:val="GeneralAviation"/>
                    <w:color w:val="auto"/>
                  </w:rPr>
                  <w:t>Manage SVFR traffic.</w:t>
                </w:r>
              </w:p>
            </w:tc>
            <w:tc>
              <w:tcPr>
                <w:tcW w:w="283" w:type="dxa"/>
              </w:tcPr>
              <w:p w14:paraId="03E7AE79" w14:textId="77777777" w:rsidR="00FD1167" w:rsidRPr="00814F84" w:rsidRDefault="00581773" w:rsidP="00FD1167">
                <w:pPr>
                  <w:pStyle w:val="TableNormal0"/>
                  <w:rPr>
                    <w:rStyle w:val="GeneralAviation"/>
                    <w:color w:val="auto"/>
                  </w:rPr>
                </w:pPr>
                <w:r w:rsidRPr="00814F84">
                  <w:rPr>
                    <w:rStyle w:val="GeneralAviation"/>
                    <w:color w:val="auto"/>
                  </w:rPr>
                  <w:t>4</w:t>
                </w:r>
              </w:p>
            </w:tc>
            <w:tc>
              <w:tcPr>
                <w:tcW w:w="3686" w:type="dxa"/>
              </w:tcPr>
              <w:p w14:paraId="6A1CFF11" w14:textId="77777777" w:rsidR="00FD1167" w:rsidRPr="00814F84" w:rsidRDefault="00356D49" w:rsidP="006A4337">
                <w:pPr>
                  <w:pStyle w:val="EssentialTraining"/>
                  <w:rPr>
                    <w:rStyle w:val="GeneralAviation"/>
                    <w:color w:val="auto"/>
                  </w:rPr>
                </w:pPr>
                <w:r w:rsidRPr="00814F84">
                  <w:rPr>
                    <w:rStyle w:val="GeneralAviation"/>
                    <w:color w:val="auto"/>
                  </w:rPr>
                  <w:t>Government of the Republic of Armenia Decision N 821-N of June 2, 2022</w:t>
                </w:r>
                <w:r w:rsidR="00581773" w:rsidRPr="00814F84">
                  <w:rPr>
                    <w:rStyle w:val="GeneralAviation"/>
                    <w:color w:val="auto"/>
                  </w:rPr>
                  <w:t>,</w:t>
                </w:r>
              </w:p>
              <w:p w14:paraId="75722855" w14:textId="77777777" w:rsidR="00FD1167"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xml:space="preserve"> </w:t>
                </w:r>
              </w:p>
            </w:tc>
            <w:tc>
              <w:tcPr>
                <w:tcW w:w="708" w:type="dxa"/>
              </w:tcPr>
              <w:p w14:paraId="37823A11" w14:textId="77777777" w:rsidR="00FD1167" w:rsidRPr="00814F84" w:rsidRDefault="00581773" w:rsidP="00FD1167">
                <w:pPr>
                  <w:pStyle w:val="TableNormal0"/>
                  <w:rPr>
                    <w:rStyle w:val="GeneralAviation"/>
                    <w:color w:val="auto"/>
                  </w:rPr>
                </w:pPr>
                <w:r w:rsidRPr="00814F84">
                  <w:rPr>
                    <w:rStyle w:val="GeneralAviation"/>
                    <w:color w:val="auto"/>
                  </w:rPr>
                  <w:t>ADC</w:t>
                </w:r>
              </w:p>
            </w:tc>
          </w:tr>
          <w:tr w:rsidR="00090094" w14:paraId="392DEF34" w14:textId="77777777" w:rsidTr="00090094">
            <w:trPr>
              <w:cantSplit/>
              <w:trHeight w:val="227"/>
            </w:trPr>
            <w:tc>
              <w:tcPr>
                <w:tcW w:w="9086" w:type="dxa"/>
                <w:gridSpan w:val="5"/>
              </w:tcPr>
              <w:p w14:paraId="39597D6F" w14:textId="77777777" w:rsidR="00FD1167" w:rsidRPr="00814F84" w:rsidRDefault="00581773" w:rsidP="00FD1167">
                <w:pPr>
                  <w:pStyle w:val="TableHead"/>
                  <w:rPr>
                    <w:rStyle w:val="GeneralAviation"/>
                    <w:color w:val="auto"/>
                  </w:rPr>
                </w:pPr>
                <w:r w:rsidRPr="00814F84">
                  <w:rPr>
                    <w:rStyle w:val="GeneralAviation"/>
                    <w:color w:val="auto"/>
                  </w:rPr>
                  <w:t>Subtopic ATM 10.11 — Low-visibility operations</w:t>
                </w:r>
              </w:p>
            </w:tc>
          </w:tr>
          <w:tr w:rsidR="00090094" w14:paraId="1F7D9CE6" w14:textId="77777777" w:rsidTr="00090094">
            <w:trPr>
              <w:cantSplit/>
              <w:trHeight w:val="567"/>
            </w:trPr>
            <w:tc>
              <w:tcPr>
                <w:tcW w:w="1078" w:type="dxa"/>
              </w:tcPr>
              <w:p w14:paraId="323E7C9A" w14:textId="77777777" w:rsidR="00FD1167" w:rsidRPr="00814F84" w:rsidRDefault="00581773" w:rsidP="00FD1167">
                <w:pPr>
                  <w:pStyle w:val="TableNormal0"/>
                  <w:rPr>
                    <w:rStyle w:val="GeneralAviation"/>
                    <w:color w:val="auto"/>
                  </w:rPr>
                </w:pPr>
                <w:r w:rsidRPr="00814F84">
                  <w:rPr>
                    <w:rStyle w:val="GeneralAviation"/>
                    <w:color w:val="auto"/>
                  </w:rPr>
                  <w:t>ADC</w:t>
                </w:r>
              </w:p>
              <w:p w14:paraId="223EEA34" w14:textId="77777777" w:rsidR="00FD1167" w:rsidRPr="00814F84" w:rsidRDefault="00581773" w:rsidP="00FD1167">
                <w:pPr>
                  <w:pStyle w:val="TableNormal0"/>
                  <w:rPr>
                    <w:rStyle w:val="GeneralAviation"/>
                    <w:color w:val="auto"/>
                  </w:rPr>
                </w:pPr>
                <w:r w:rsidRPr="00814F84">
                  <w:rPr>
                    <w:rStyle w:val="GeneralAviation"/>
                    <w:color w:val="auto"/>
                  </w:rPr>
                  <w:t>ATM</w:t>
                </w:r>
              </w:p>
              <w:p w14:paraId="62AB8097" w14:textId="77777777" w:rsidR="00FD1167" w:rsidRPr="00814F84" w:rsidRDefault="00581773" w:rsidP="00FD1167">
                <w:pPr>
                  <w:pStyle w:val="TableNormal0"/>
                  <w:rPr>
                    <w:rStyle w:val="GeneralAviation"/>
                    <w:color w:val="auto"/>
                  </w:rPr>
                </w:pPr>
                <w:r w:rsidRPr="00814F84">
                  <w:rPr>
                    <w:rStyle w:val="GeneralAviation"/>
                    <w:color w:val="auto"/>
                  </w:rPr>
                  <w:t>10.11.1</w:t>
                </w:r>
              </w:p>
            </w:tc>
            <w:tc>
              <w:tcPr>
                <w:tcW w:w="3331" w:type="dxa"/>
              </w:tcPr>
              <w:p w14:paraId="6871076E" w14:textId="77777777" w:rsidR="00FD1167" w:rsidRPr="00814F84" w:rsidRDefault="00581773" w:rsidP="00A87CE5">
                <w:pPr>
                  <w:pStyle w:val="TableNormal0"/>
                  <w:rPr>
                    <w:rStyle w:val="GeneralAviation"/>
                    <w:color w:val="auto"/>
                  </w:rPr>
                </w:pPr>
                <w:r w:rsidRPr="00814F84">
                  <w:rPr>
                    <w:rStyle w:val="GeneralAviation"/>
                    <w:color w:val="auto"/>
                  </w:rPr>
                  <w:t>Describe the procedures for low-visibility operations.</w:t>
                </w:r>
              </w:p>
            </w:tc>
            <w:tc>
              <w:tcPr>
                <w:tcW w:w="283" w:type="dxa"/>
              </w:tcPr>
              <w:p w14:paraId="5336FA5A" w14:textId="77777777" w:rsidR="00FD1167" w:rsidRPr="00814F84" w:rsidRDefault="00581773" w:rsidP="00A87CE5">
                <w:pPr>
                  <w:pStyle w:val="TableNormal0"/>
                  <w:rPr>
                    <w:rStyle w:val="GeneralAviation"/>
                    <w:color w:val="auto"/>
                  </w:rPr>
                </w:pPr>
                <w:r w:rsidRPr="00814F84">
                  <w:rPr>
                    <w:rStyle w:val="GeneralAviation"/>
                    <w:color w:val="auto"/>
                  </w:rPr>
                  <w:t>3</w:t>
                </w:r>
              </w:p>
            </w:tc>
            <w:tc>
              <w:tcPr>
                <w:tcW w:w="3686" w:type="dxa"/>
              </w:tcPr>
              <w:p w14:paraId="7F2F1E0A" w14:textId="77777777" w:rsidR="00FD1167" w:rsidRPr="00814F84" w:rsidRDefault="00356D49" w:rsidP="006A4337">
                <w:pPr>
                  <w:pStyle w:val="EssentialTraining"/>
                  <w:rPr>
                    <w:rStyle w:val="GeneralAviation"/>
                    <w:color w:val="auto"/>
                  </w:rPr>
                </w:pPr>
                <w:r w:rsidRPr="00814F84">
                  <w:rPr>
                    <w:rStyle w:val="GeneralAviation"/>
                    <w:color w:val="auto"/>
                  </w:rPr>
                  <w:t>Government of the Republic of Armenia Decision N 2054-L of December 7, 2023</w:t>
                </w:r>
              </w:p>
            </w:tc>
            <w:tc>
              <w:tcPr>
                <w:tcW w:w="708" w:type="dxa"/>
              </w:tcPr>
              <w:p w14:paraId="4DA0738C" w14:textId="77777777" w:rsidR="00FD1167" w:rsidRPr="00814F84" w:rsidRDefault="00581773" w:rsidP="00A87CE5">
                <w:pPr>
                  <w:pStyle w:val="TableNormal0"/>
                  <w:rPr>
                    <w:rStyle w:val="GeneralAviation"/>
                    <w:color w:val="auto"/>
                  </w:rPr>
                </w:pPr>
                <w:r w:rsidRPr="00814F84">
                  <w:rPr>
                    <w:rStyle w:val="GeneralAviation"/>
                    <w:color w:val="auto"/>
                  </w:rPr>
                  <w:t>ADC</w:t>
                </w:r>
              </w:p>
            </w:tc>
          </w:tr>
          <w:tr w:rsidR="00090094" w14:paraId="595A91AB" w14:textId="77777777" w:rsidTr="00090094">
            <w:trPr>
              <w:cantSplit/>
              <w:trHeight w:val="227"/>
            </w:trPr>
            <w:tc>
              <w:tcPr>
                <w:tcW w:w="9086" w:type="dxa"/>
                <w:gridSpan w:val="5"/>
              </w:tcPr>
              <w:p w14:paraId="30F8F1A2" w14:textId="77777777" w:rsidR="00FD1167" w:rsidRPr="00814F84" w:rsidRDefault="00581773" w:rsidP="00FD1167">
                <w:pPr>
                  <w:pStyle w:val="TableHead"/>
                  <w:rPr>
                    <w:rStyle w:val="GeneralAviation"/>
                    <w:color w:val="auto"/>
                  </w:rPr>
                </w:pPr>
                <w:r w:rsidRPr="00814F84">
                  <w:rPr>
                    <w:rStyle w:val="GeneralAviation"/>
                    <w:color w:val="auto"/>
                  </w:rPr>
                  <w:t>Subtopic ATM 10.12 — Aerodrome control service with advanced system support</w:t>
                </w:r>
              </w:p>
            </w:tc>
          </w:tr>
          <w:tr w:rsidR="00090094" w14:paraId="4F58A660" w14:textId="77777777" w:rsidTr="00090094">
            <w:trPr>
              <w:cantSplit/>
              <w:trHeight w:val="567"/>
            </w:trPr>
            <w:tc>
              <w:tcPr>
                <w:tcW w:w="1078" w:type="dxa"/>
              </w:tcPr>
              <w:p w14:paraId="02932158" w14:textId="77777777" w:rsidR="00FD1167" w:rsidRPr="00814F84" w:rsidRDefault="00581773" w:rsidP="00FD1167">
                <w:pPr>
                  <w:pStyle w:val="TableNormal0"/>
                  <w:rPr>
                    <w:rStyle w:val="GeneralAviation"/>
                    <w:color w:val="auto"/>
                  </w:rPr>
                </w:pPr>
                <w:r w:rsidRPr="00814F84">
                  <w:rPr>
                    <w:rStyle w:val="GeneralAviation"/>
                    <w:color w:val="auto"/>
                  </w:rPr>
                  <w:t>ADC</w:t>
                </w:r>
              </w:p>
              <w:p w14:paraId="6172E6BD" w14:textId="77777777" w:rsidR="00FD1167" w:rsidRPr="00814F84" w:rsidRDefault="00581773" w:rsidP="00FD1167">
                <w:pPr>
                  <w:pStyle w:val="TableNormal0"/>
                  <w:rPr>
                    <w:rStyle w:val="GeneralAviation"/>
                    <w:color w:val="auto"/>
                  </w:rPr>
                </w:pPr>
                <w:r w:rsidRPr="00814F84">
                  <w:rPr>
                    <w:rStyle w:val="GeneralAviation"/>
                    <w:color w:val="auto"/>
                  </w:rPr>
                  <w:t>ATM</w:t>
                </w:r>
              </w:p>
              <w:p w14:paraId="100ABC3A" w14:textId="77777777" w:rsidR="00FD1167" w:rsidRPr="00814F84" w:rsidRDefault="00581773" w:rsidP="00FD1167">
                <w:pPr>
                  <w:pStyle w:val="TableNormal0"/>
                  <w:rPr>
                    <w:rStyle w:val="GeneralAviation"/>
                    <w:color w:val="auto"/>
                  </w:rPr>
                </w:pPr>
                <w:r w:rsidRPr="00814F84">
                  <w:rPr>
                    <w:rStyle w:val="GeneralAviation"/>
                    <w:color w:val="auto"/>
                  </w:rPr>
                  <w:t>10.12.1</w:t>
                </w:r>
              </w:p>
            </w:tc>
            <w:tc>
              <w:tcPr>
                <w:tcW w:w="3331" w:type="dxa"/>
              </w:tcPr>
              <w:p w14:paraId="06E3C634" w14:textId="77777777" w:rsidR="00FD1167" w:rsidRPr="00814F84" w:rsidRDefault="00581773" w:rsidP="00A87CE5">
                <w:pPr>
                  <w:pStyle w:val="TableNormal0"/>
                  <w:rPr>
                    <w:rStyle w:val="GeneralAviation"/>
                    <w:color w:val="auto"/>
                  </w:rPr>
                </w:pPr>
                <w:r w:rsidRPr="00814F84">
                  <w:rPr>
                    <w:rStyle w:val="GeneralAviation"/>
                    <w:color w:val="auto"/>
                  </w:rPr>
                  <w:t>Appreciate the impact of advanced systems on the provision of aerodrome control service.</w:t>
                </w:r>
              </w:p>
            </w:tc>
            <w:tc>
              <w:tcPr>
                <w:tcW w:w="283" w:type="dxa"/>
              </w:tcPr>
              <w:p w14:paraId="6B377727" w14:textId="77777777" w:rsidR="00FD1167" w:rsidRPr="00814F84" w:rsidRDefault="00FD1167" w:rsidP="00A87CE5">
                <w:pPr>
                  <w:pStyle w:val="TableNormal0"/>
                  <w:rPr>
                    <w:rStyle w:val="GeneralAviation"/>
                    <w:color w:val="auto"/>
                  </w:rPr>
                </w:pPr>
              </w:p>
            </w:tc>
            <w:tc>
              <w:tcPr>
                <w:tcW w:w="3686" w:type="dxa"/>
              </w:tcPr>
              <w:p w14:paraId="49E31132" w14:textId="77777777" w:rsidR="00FD1167" w:rsidRPr="00814F84" w:rsidRDefault="00581773" w:rsidP="00FD1167">
                <w:pPr>
                  <w:pStyle w:val="TableNormal0"/>
                  <w:rPr>
                    <w:rStyle w:val="GeneralAviation"/>
                    <w:i/>
                    <w:iCs/>
                    <w:color w:val="auto"/>
                  </w:rPr>
                </w:pPr>
                <w:r w:rsidRPr="00814F84">
                  <w:rPr>
                    <w:rStyle w:val="GeneralAviation"/>
                    <w:i/>
                    <w:iCs/>
                    <w:color w:val="auto"/>
                  </w:rPr>
                  <w:t>Optional content: surface manager (SMAN), departure manager (DMAN), automated conflict/incursion tools, alarms and resolution advisory tools, automated assistance for surface movement planning and routing, enhanced vision technology in low visibility for controllers</w:t>
                </w:r>
              </w:p>
            </w:tc>
            <w:tc>
              <w:tcPr>
                <w:tcW w:w="708" w:type="dxa"/>
              </w:tcPr>
              <w:p w14:paraId="27179916" w14:textId="77777777" w:rsidR="00FD1167" w:rsidRPr="00814F84" w:rsidRDefault="00581773" w:rsidP="00A87CE5">
                <w:pPr>
                  <w:pStyle w:val="TableNormal0"/>
                  <w:rPr>
                    <w:rStyle w:val="GeneralAviation"/>
                    <w:color w:val="auto"/>
                  </w:rPr>
                </w:pPr>
                <w:r w:rsidRPr="00814F84">
                  <w:rPr>
                    <w:rStyle w:val="GeneralAviation"/>
                    <w:color w:val="auto"/>
                  </w:rPr>
                  <w:t>ADC</w:t>
                </w:r>
              </w:p>
            </w:tc>
          </w:tr>
        </w:tbl>
        <w:p w14:paraId="16F3925C" w14:textId="77777777" w:rsidR="001F6581" w:rsidRDefault="001F6581" w:rsidP="00E869D8">
          <w:pPr>
            <w:rPr>
              <w:rStyle w:val="Italic"/>
            </w:rPr>
          </w:pPr>
        </w:p>
        <w:p w14:paraId="194292F7" w14:textId="77777777" w:rsidR="001F6581" w:rsidRDefault="001F6581" w:rsidP="00E869D8">
          <w:pPr>
            <w:rPr>
              <w:rStyle w:val="Italic"/>
            </w:rPr>
          </w:pPr>
        </w:p>
        <w:p w14:paraId="2A0CC268" w14:textId="77777777" w:rsidR="001F6581" w:rsidRDefault="001F6581" w:rsidP="00E869D8">
          <w:pPr>
            <w:rPr>
              <w:rStyle w:val="Italic"/>
            </w:rPr>
          </w:pPr>
        </w:p>
        <w:p w14:paraId="468ADDDB" w14:textId="77777777" w:rsidR="001F6581" w:rsidRDefault="001F6581" w:rsidP="00E869D8">
          <w:pPr>
            <w:rPr>
              <w:rStyle w:val="Italic"/>
            </w:rPr>
          </w:pPr>
        </w:p>
        <w:p w14:paraId="586DFEBD" w14:textId="77777777" w:rsidR="00E869D8" w:rsidRPr="00E869D8" w:rsidRDefault="00000000" w:rsidP="00E869D8">
          <w:pPr>
            <w:rPr>
              <w:rStyle w:val="Italic"/>
            </w:rPr>
          </w:pPr>
        </w:p>
      </w:sdtContent>
    </w:sdt>
    <w:sdt>
      <w:sdtPr>
        <w:rPr>
          <w:i w:val="0"/>
          <w:sz w:val="22"/>
          <w:szCs w:val="24"/>
        </w:rPr>
        <w:alias w:val="topic"/>
        <w:tag w:val="topic"/>
        <w:id w:val="-1919897112"/>
      </w:sdtPr>
      <w:sdtContent>
        <w:p w14:paraId="0ED26CE2" w14:textId="77777777" w:rsidR="00583B42" w:rsidRDefault="00583B42" w:rsidP="00583B42">
          <w:pPr>
            <w:pStyle w:val="Dxshortdesc"/>
          </w:pPr>
        </w:p>
        <w:p w14:paraId="39A7D3DF" w14:textId="77777777" w:rsidR="0098207F" w:rsidRPr="00496751" w:rsidRDefault="00581773" w:rsidP="005C4633">
          <w:pPr>
            <w:pStyle w:val="Heading5"/>
          </w:pPr>
          <w:bookmarkStart w:id="2259" w:name="_Toc256000191"/>
          <w:r w:rsidRPr="00496751">
            <w:t>SUBJECT 4: METEOROLOGY</w:t>
          </w:r>
          <w:bookmarkEnd w:id="2259"/>
        </w:p>
        <w:p w14:paraId="7677ED92" w14:textId="77777777" w:rsidR="0098207F" w:rsidRPr="00667041" w:rsidRDefault="00581773" w:rsidP="00663910">
          <w:r w:rsidRPr="00667041">
            <w:t xml:space="preserve">The subject objective is: </w:t>
          </w:r>
        </w:p>
        <w:p w14:paraId="71E1F8E4" w14:textId="77777777" w:rsidR="0098207F" w:rsidRDefault="00581773" w:rsidP="00663910">
          <w:r w:rsidRPr="00667041">
            <w:t>Learners shall acquire, decode and make proper use of meteorological information relevant to the provision of ATS.</w:t>
          </w:r>
        </w:p>
        <w:tbl>
          <w:tblPr>
            <w:tblStyle w:val="easaTable"/>
            <w:tblW w:w="9085" w:type="dxa"/>
            <w:tblInd w:w="-37" w:type="dxa"/>
            <w:tblLayout w:type="fixed"/>
            <w:tblLook w:val="0420" w:firstRow="1" w:lastRow="0" w:firstColumn="0" w:lastColumn="0" w:noHBand="0" w:noVBand="1"/>
          </w:tblPr>
          <w:tblGrid>
            <w:gridCol w:w="1078"/>
            <w:gridCol w:w="3331"/>
            <w:gridCol w:w="283"/>
            <w:gridCol w:w="3686"/>
            <w:gridCol w:w="707"/>
          </w:tblGrid>
          <w:tr w:rsidR="00090094" w14:paraId="3F533B78"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5" w:type="dxa"/>
                <w:gridSpan w:val="5"/>
              </w:tcPr>
              <w:p w14:paraId="0516309A" w14:textId="77777777" w:rsidR="00BC478E" w:rsidRPr="00BC478E" w:rsidRDefault="00581773" w:rsidP="00BC478E">
                <w:pPr>
                  <w:pStyle w:val="TableCentered"/>
                  <w:rPr>
                    <w:rStyle w:val="GeneralAviation"/>
                  </w:rPr>
                </w:pPr>
                <w:r w:rsidRPr="00674BF4">
                  <w:t>TOPIC MET 1 — METEOROLOGICAL PHENOMENA</w:t>
                </w:r>
              </w:p>
            </w:tc>
          </w:tr>
          <w:tr w:rsidR="00090094" w14:paraId="368422C4" w14:textId="77777777" w:rsidTr="00090094">
            <w:trPr>
              <w:trHeight w:val="21"/>
            </w:trPr>
            <w:tc>
              <w:tcPr>
                <w:tcW w:w="9085" w:type="dxa"/>
                <w:gridSpan w:val="5"/>
                <w:hideMark/>
              </w:tcPr>
              <w:p w14:paraId="771D34EB" w14:textId="77777777" w:rsidR="00BC478E" w:rsidRPr="00814F84" w:rsidRDefault="00581773" w:rsidP="00BC478E">
                <w:pPr>
                  <w:pStyle w:val="TableHead"/>
                  <w:rPr>
                    <w:rStyle w:val="GeneralAviation"/>
                    <w:color w:val="auto"/>
                  </w:rPr>
                </w:pPr>
                <w:r w:rsidRPr="00814F84">
                  <w:rPr>
                    <w:rStyle w:val="GeneralAviation"/>
                    <w:color w:val="auto"/>
                  </w:rPr>
                  <w:t xml:space="preserve">Subtopic MET 1.1 — Meteorological phenomena </w:t>
                </w:r>
              </w:p>
            </w:tc>
          </w:tr>
          <w:tr w:rsidR="00090094" w14:paraId="0605D4C3" w14:textId="77777777" w:rsidTr="00090094">
            <w:trPr>
              <w:trHeight w:val="567"/>
            </w:trPr>
            <w:tc>
              <w:tcPr>
                <w:tcW w:w="1078" w:type="dxa"/>
                <w:hideMark/>
              </w:tcPr>
              <w:p w14:paraId="06369BBD"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78014FAA" w14:textId="77777777" w:rsidR="00BC478E" w:rsidRPr="00814F84" w:rsidRDefault="00581773" w:rsidP="00BC478E">
                <w:pPr>
                  <w:pStyle w:val="TableNormal0"/>
                  <w:rPr>
                    <w:rStyle w:val="GeneralAviation"/>
                    <w:color w:val="auto"/>
                  </w:rPr>
                </w:pPr>
                <w:r w:rsidRPr="00814F84">
                  <w:rPr>
                    <w:rStyle w:val="GeneralAviation"/>
                    <w:color w:val="auto"/>
                  </w:rPr>
                  <w:t xml:space="preserve">1.1.1 </w:t>
                </w:r>
              </w:p>
            </w:tc>
            <w:tc>
              <w:tcPr>
                <w:tcW w:w="3331" w:type="dxa"/>
                <w:hideMark/>
              </w:tcPr>
              <w:p w14:paraId="655A1AD3" w14:textId="77777777" w:rsidR="00BC478E" w:rsidRPr="00814F84" w:rsidRDefault="00581773" w:rsidP="00BC478E">
                <w:pPr>
                  <w:pStyle w:val="TableNormal0"/>
                  <w:rPr>
                    <w:rStyle w:val="GeneralAviation"/>
                    <w:color w:val="auto"/>
                  </w:rPr>
                </w:pPr>
                <w:r w:rsidRPr="00814F84">
                  <w:rPr>
                    <w:rStyle w:val="GeneralAviation"/>
                    <w:color w:val="auto"/>
                  </w:rPr>
                  <w:t>Appreciate the impact of different cloud types.</w:t>
                </w:r>
              </w:p>
            </w:tc>
            <w:tc>
              <w:tcPr>
                <w:tcW w:w="283" w:type="dxa"/>
                <w:hideMark/>
              </w:tcPr>
              <w:p w14:paraId="4CC40A69"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17D03E5B" w14:textId="77777777" w:rsidR="00BC478E" w:rsidRPr="00814F84" w:rsidRDefault="00581773" w:rsidP="007D7C27">
                <w:pPr>
                  <w:pStyle w:val="EssentialTraining"/>
                  <w:rPr>
                    <w:rStyle w:val="GeneralAviation"/>
                    <w:color w:val="auto"/>
                  </w:rPr>
                </w:pPr>
                <w:r w:rsidRPr="00814F84">
                  <w:rPr>
                    <w:rStyle w:val="GeneralAviation"/>
                    <w:color w:val="auto"/>
                  </w:rPr>
                  <w:t>Cumulonimbus</w:t>
                </w:r>
              </w:p>
              <w:p w14:paraId="2AF4E53A"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stratus, nimbostratus, etc.</w:t>
                </w:r>
              </w:p>
            </w:tc>
            <w:tc>
              <w:tcPr>
                <w:tcW w:w="707" w:type="dxa"/>
                <w:hideMark/>
              </w:tcPr>
              <w:p w14:paraId="100AB671"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1A216C9C" w14:textId="77777777" w:rsidTr="00090094">
            <w:trPr>
              <w:trHeight w:val="567"/>
            </w:trPr>
            <w:tc>
              <w:tcPr>
                <w:tcW w:w="1078" w:type="dxa"/>
              </w:tcPr>
              <w:p w14:paraId="28BFE9CC"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65791059" w14:textId="77777777" w:rsidR="00BC478E" w:rsidRPr="00814F84" w:rsidRDefault="00581773" w:rsidP="00BC478E">
                <w:pPr>
                  <w:pStyle w:val="TableNormal0"/>
                  <w:rPr>
                    <w:rStyle w:val="GeneralAviation"/>
                    <w:color w:val="auto"/>
                  </w:rPr>
                </w:pPr>
                <w:r w:rsidRPr="00814F84">
                  <w:rPr>
                    <w:rStyle w:val="GeneralAviation"/>
                    <w:color w:val="auto"/>
                  </w:rPr>
                  <w:t>1.1.2</w:t>
                </w:r>
              </w:p>
            </w:tc>
            <w:tc>
              <w:tcPr>
                <w:tcW w:w="3331" w:type="dxa"/>
              </w:tcPr>
              <w:p w14:paraId="70750CFB" w14:textId="77777777" w:rsidR="00BC478E" w:rsidRPr="00814F84" w:rsidRDefault="00581773" w:rsidP="00BC478E">
                <w:pPr>
                  <w:pStyle w:val="TableNormal0"/>
                  <w:rPr>
                    <w:rStyle w:val="GeneralAviation"/>
                    <w:color w:val="auto"/>
                  </w:rPr>
                </w:pPr>
                <w:r w:rsidRPr="00814F84">
                  <w:rPr>
                    <w:rStyle w:val="GeneralAviation"/>
                    <w:color w:val="auto"/>
                  </w:rPr>
                  <w:t>Recognise different cloud types.</w:t>
                </w:r>
              </w:p>
            </w:tc>
            <w:tc>
              <w:tcPr>
                <w:tcW w:w="283" w:type="dxa"/>
              </w:tcPr>
              <w:p w14:paraId="557FF38A" w14:textId="77777777" w:rsidR="00BC478E" w:rsidRPr="00814F84" w:rsidRDefault="00581773" w:rsidP="00BC478E">
                <w:pPr>
                  <w:pStyle w:val="TableNormal0"/>
                  <w:rPr>
                    <w:rStyle w:val="GeneralAviation"/>
                    <w:color w:val="auto"/>
                  </w:rPr>
                </w:pPr>
                <w:r w:rsidRPr="00814F84">
                  <w:rPr>
                    <w:rStyle w:val="GeneralAviation"/>
                    <w:color w:val="auto"/>
                  </w:rPr>
                  <w:t>1</w:t>
                </w:r>
              </w:p>
            </w:tc>
            <w:tc>
              <w:tcPr>
                <w:tcW w:w="3686" w:type="dxa"/>
              </w:tcPr>
              <w:p w14:paraId="28AEE6CD" w14:textId="77777777" w:rsidR="00BC478E" w:rsidRPr="00814F84" w:rsidRDefault="00BC478E" w:rsidP="00BC478E">
                <w:pPr>
                  <w:pStyle w:val="TableNormal0"/>
                  <w:rPr>
                    <w:rStyle w:val="GeneralAviation"/>
                    <w:color w:val="auto"/>
                  </w:rPr>
                </w:pPr>
              </w:p>
            </w:tc>
            <w:tc>
              <w:tcPr>
                <w:tcW w:w="707" w:type="dxa"/>
              </w:tcPr>
              <w:p w14:paraId="58D90F01"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0F6D19EC" w14:textId="77777777" w:rsidTr="00090094">
            <w:trPr>
              <w:trHeight w:val="567"/>
            </w:trPr>
            <w:tc>
              <w:tcPr>
                <w:tcW w:w="1078" w:type="dxa"/>
                <w:hideMark/>
              </w:tcPr>
              <w:p w14:paraId="0F506EF2"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1BBCFE53" w14:textId="77777777" w:rsidR="00BC478E" w:rsidRPr="00814F84" w:rsidRDefault="00581773" w:rsidP="00BC478E">
                <w:pPr>
                  <w:pStyle w:val="TableNormal0"/>
                  <w:rPr>
                    <w:rStyle w:val="GeneralAviation"/>
                    <w:color w:val="auto"/>
                  </w:rPr>
                </w:pPr>
                <w:r w:rsidRPr="00814F84">
                  <w:rPr>
                    <w:rStyle w:val="GeneralAviation"/>
                    <w:color w:val="auto"/>
                  </w:rPr>
                  <w:t xml:space="preserve">1.1.3 </w:t>
                </w:r>
              </w:p>
            </w:tc>
            <w:tc>
              <w:tcPr>
                <w:tcW w:w="3331" w:type="dxa"/>
                <w:hideMark/>
              </w:tcPr>
              <w:p w14:paraId="3C7589C6" w14:textId="77777777" w:rsidR="00BC478E" w:rsidRPr="00814F84" w:rsidRDefault="00581773" w:rsidP="00BC478E">
                <w:pPr>
                  <w:pStyle w:val="TableNormal0"/>
                  <w:rPr>
                    <w:rStyle w:val="GeneralAviation"/>
                    <w:color w:val="auto"/>
                  </w:rPr>
                </w:pPr>
                <w:r w:rsidRPr="00814F84">
                  <w:rPr>
                    <w:rStyle w:val="GeneralAviation"/>
                    <w:color w:val="auto"/>
                  </w:rPr>
                  <w:t>Appreciate the impact of precipitation.</w:t>
                </w:r>
              </w:p>
            </w:tc>
            <w:tc>
              <w:tcPr>
                <w:tcW w:w="283" w:type="dxa"/>
                <w:hideMark/>
              </w:tcPr>
              <w:p w14:paraId="04333FAF"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3D1ECC61" w14:textId="77777777" w:rsidR="00BC478E" w:rsidRPr="00814F84" w:rsidRDefault="00581773" w:rsidP="007D7C27">
                <w:pPr>
                  <w:pStyle w:val="EssentialTraining"/>
                  <w:rPr>
                    <w:rStyle w:val="GeneralAviation"/>
                    <w:color w:val="auto"/>
                  </w:rPr>
                </w:pPr>
                <w:r w:rsidRPr="00814F84">
                  <w:rPr>
                    <w:rStyle w:val="GeneralAviation"/>
                    <w:color w:val="auto"/>
                  </w:rPr>
                  <w:t>Precipitation and microphysics</w:t>
                </w:r>
              </w:p>
              <w:p w14:paraId="61937ABB"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rain, snow, sleet, hail</w:t>
                </w:r>
              </w:p>
            </w:tc>
            <w:tc>
              <w:tcPr>
                <w:tcW w:w="707" w:type="dxa"/>
                <w:hideMark/>
              </w:tcPr>
              <w:p w14:paraId="71D83B70"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6C4E681D" w14:textId="77777777" w:rsidTr="00090094">
            <w:trPr>
              <w:trHeight w:val="567"/>
            </w:trPr>
            <w:tc>
              <w:tcPr>
                <w:tcW w:w="1078" w:type="dxa"/>
                <w:hideMark/>
              </w:tcPr>
              <w:p w14:paraId="67882B4E"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6DF22E7E" w14:textId="77777777" w:rsidR="00BC478E" w:rsidRPr="00814F84" w:rsidRDefault="00581773" w:rsidP="00BC478E">
                <w:pPr>
                  <w:pStyle w:val="TableNormal0"/>
                  <w:rPr>
                    <w:rStyle w:val="GeneralAviation"/>
                    <w:color w:val="auto"/>
                  </w:rPr>
                </w:pPr>
                <w:r w:rsidRPr="00814F84">
                  <w:rPr>
                    <w:rStyle w:val="GeneralAviation"/>
                    <w:color w:val="auto"/>
                  </w:rPr>
                  <w:t xml:space="preserve">1.1.4 </w:t>
                </w:r>
              </w:p>
            </w:tc>
            <w:tc>
              <w:tcPr>
                <w:tcW w:w="3331" w:type="dxa"/>
                <w:hideMark/>
              </w:tcPr>
              <w:p w14:paraId="7EEE8BD5" w14:textId="77777777" w:rsidR="00BC478E" w:rsidRPr="00814F84" w:rsidRDefault="00581773" w:rsidP="00BC478E">
                <w:pPr>
                  <w:pStyle w:val="TableNormal0"/>
                  <w:rPr>
                    <w:rStyle w:val="GeneralAviation"/>
                    <w:color w:val="auto"/>
                  </w:rPr>
                </w:pPr>
                <w:r w:rsidRPr="00814F84">
                  <w:rPr>
                    <w:rStyle w:val="GeneralAviation"/>
                    <w:color w:val="auto"/>
                  </w:rPr>
                  <w:t>Appreciate the impact of atmospheric obscurity.</w:t>
                </w:r>
              </w:p>
            </w:tc>
            <w:tc>
              <w:tcPr>
                <w:tcW w:w="283" w:type="dxa"/>
                <w:hideMark/>
              </w:tcPr>
              <w:p w14:paraId="20777885"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22574FD3"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advection fog, radiation fog, mixing, evaporation, mist, drizzle</w:t>
                </w:r>
              </w:p>
            </w:tc>
            <w:tc>
              <w:tcPr>
                <w:tcW w:w="707" w:type="dxa"/>
                <w:hideMark/>
              </w:tcPr>
              <w:p w14:paraId="0A9E0C66"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26EF6837" w14:textId="77777777" w:rsidTr="00090094">
            <w:trPr>
              <w:trHeight w:val="567"/>
            </w:trPr>
            <w:tc>
              <w:tcPr>
                <w:tcW w:w="1078" w:type="dxa"/>
                <w:hideMark/>
              </w:tcPr>
              <w:p w14:paraId="16FD102E"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05628111" w14:textId="77777777" w:rsidR="00BC478E" w:rsidRPr="00814F84" w:rsidRDefault="00581773" w:rsidP="00BC478E">
                <w:pPr>
                  <w:pStyle w:val="TableNormal0"/>
                  <w:rPr>
                    <w:rStyle w:val="GeneralAviation"/>
                    <w:color w:val="auto"/>
                  </w:rPr>
                </w:pPr>
                <w:r w:rsidRPr="00814F84">
                  <w:rPr>
                    <w:rStyle w:val="GeneralAviation"/>
                    <w:color w:val="auto"/>
                  </w:rPr>
                  <w:t xml:space="preserve">1.1.5 </w:t>
                </w:r>
              </w:p>
            </w:tc>
            <w:tc>
              <w:tcPr>
                <w:tcW w:w="3331" w:type="dxa"/>
                <w:hideMark/>
              </w:tcPr>
              <w:p w14:paraId="2EFE202D" w14:textId="77777777" w:rsidR="00BC478E" w:rsidRPr="00814F84" w:rsidRDefault="00581773" w:rsidP="00BC478E">
                <w:pPr>
                  <w:pStyle w:val="TableNormal0"/>
                  <w:rPr>
                    <w:rStyle w:val="GeneralAviation"/>
                    <w:color w:val="auto"/>
                  </w:rPr>
                </w:pPr>
                <w:r w:rsidRPr="00814F84">
                  <w:rPr>
                    <w:rStyle w:val="GeneralAviation"/>
                    <w:color w:val="auto"/>
                  </w:rPr>
                  <w:t>Appreciate the effect and impact of wind.</w:t>
                </w:r>
              </w:p>
            </w:tc>
            <w:tc>
              <w:tcPr>
                <w:tcW w:w="283" w:type="dxa"/>
                <w:hideMark/>
              </w:tcPr>
              <w:p w14:paraId="66251E42"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3906C7DB" w14:textId="77777777" w:rsidR="00BC478E" w:rsidRPr="00814F84" w:rsidRDefault="00581773" w:rsidP="007D7C27">
                <w:pPr>
                  <w:pStyle w:val="EssentialTraining"/>
                  <w:rPr>
                    <w:rStyle w:val="GeneralAviation"/>
                    <w:color w:val="auto"/>
                  </w:rPr>
                </w:pPr>
                <w:r w:rsidRPr="00814F84">
                  <w:rPr>
                    <w:rStyle w:val="GeneralAviation"/>
                    <w:color w:val="auto"/>
                  </w:rPr>
                  <w:t>Gusting, veering, backing</w:t>
                </w:r>
              </w:p>
              <w:p w14:paraId="542DFC64"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land breezes, sea breezes, Föhn</w:t>
                </w:r>
              </w:p>
            </w:tc>
            <w:tc>
              <w:tcPr>
                <w:tcW w:w="707" w:type="dxa"/>
                <w:hideMark/>
              </w:tcPr>
              <w:p w14:paraId="03386E62"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365CA6FF" w14:textId="77777777" w:rsidTr="00090094">
            <w:trPr>
              <w:trHeight w:val="567"/>
            </w:trPr>
            <w:tc>
              <w:tcPr>
                <w:tcW w:w="1078" w:type="dxa"/>
                <w:hideMark/>
              </w:tcPr>
              <w:p w14:paraId="497DCBD1"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7A00E67E" w14:textId="77777777" w:rsidR="00BC478E" w:rsidRPr="00814F84" w:rsidRDefault="00581773" w:rsidP="00BC478E">
                <w:pPr>
                  <w:pStyle w:val="TableNormal0"/>
                  <w:rPr>
                    <w:rStyle w:val="GeneralAviation"/>
                    <w:color w:val="auto"/>
                  </w:rPr>
                </w:pPr>
                <w:r w:rsidRPr="00814F84">
                  <w:rPr>
                    <w:rStyle w:val="GeneralAviation"/>
                    <w:color w:val="auto"/>
                  </w:rPr>
                  <w:t xml:space="preserve">1.1.6 </w:t>
                </w:r>
              </w:p>
            </w:tc>
            <w:tc>
              <w:tcPr>
                <w:tcW w:w="3331" w:type="dxa"/>
                <w:hideMark/>
              </w:tcPr>
              <w:p w14:paraId="0F975A40" w14:textId="77777777" w:rsidR="00BC478E" w:rsidRPr="00814F84" w:rsidRDefault="00581773" w:rsidP="00BC478E">
                <w:pPr>
                  <w:pStyle w:val="TableNormal0"/>
                  <w:rPr>
                    <w:rStyle w:val="GeneralAviation"/>
                    <w:color w:val="auto"/>
                  </w:rPr>
                </w:pPr>
                <w:r w:rsidRPr="00814F84">
                  <w:rPr>
                    <w:rStyle w:val="GeneralAviation"/>
                    <w:color w:val="auto"/>
                  </w:rPr>
                  <w:t>Appreciate the effect and danger of hazardous meteorological phenomena.</w:t>
                </w:r>
              </w:p>
            </w:tc>
            <w:tc>
              <w:tcPr>
                <w:tcW w:w="283" w:type="dxa"/>
                <w:hideMark/>
              </w:tcPr>
              <w:p w14:paraId="3C6E0112"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632BF5BD" w14:textId="77777777" w:rsidR="00BC478E" w:rsidRPr="00814F84" w:rsidRDefault="00581773" w:rsidP="007D7C27">
                <w:pPr>
                  <w:pStyle w:val="EssentialTraining"/>
                  <w:rPr>
                    <w:rStyle w:val="GeneralAviation"/>
                    <w:color w:val="auto"/>
                  </w:rPr>
                </w:pPr>
                <w:r w:rsidRPr="00814F84">
                  <w:rPr>
                    <w:rStyle w:val="GeneralAviation"/>
                    <w:color w:val="auto"/>
                  </w:rPr>
                  <w:t>Wind shear, turbulence, thunderstorms, icing, microbursts</w:t>
                </w:r>
              </w:p>
            </w:tc>
            <w:tc>
              <w:tcPr>
                <w:tcW w:w="707" w:type="dxa"/>
                <w:hideMark/>
              </w:tcPr>
              <w:p w14:paraId="287F4A93"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7602FBAE" w14:textId="77777777" w:rsidTr="00090094">
            <w:trPr>
              <w:trHeight w:val="34"/>
            </w:trPr>
            <w:tc>
              <w:tcPr>
                <w:tcW w:w="1078" w:type="dxa"/>
                <w:hideMark/>
              </w:tcPr>
              <w:p w14:paraId="1B7F43F4"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7C5EADC5" w14:textId="77777777" w:rsidR="00BC478E" w:rsidRPr="00814F84" w:rsidRDefault="00581773" w:rsidP="00BC478E">
                <w:pPr>
                  <w:pStyle w:val="TableNormal0"/>
                  <w:rPr>
                    <w:rStyle w:val="GeneralAviation"/>
                    <w:color w:val="auto"/>
                  </w:rPr>
                </w:pPr>
                <w:r w:rsidRPr="00814F84">
                  <w:rPr>
                    <w:rStyle w:val="GeneralAviation"/>
                    <w:color w:val="auto"/>
                  </w:rPr>
                  <w:t xml:space="preserve">1.1.7 </w:t>
                </w:r>
              </w:p>
            </w:tc>
            <w:tc>
              <w:tcPr>
                <w:tcW w:w="3331" w:type="dxa"/>
                <w:hideMark/>
              </w:tcPr>
              <w:p w14:paraId="573D5F5E" w14:textId="77777777" w:rsidR="00BC478E" w:rsidRPr="00814F84" w:rsidRDefault="00581773" w:rsidP="00BC478E">
                <w:pPr>
                  <w:pStyle w:val="TableNormal0"/>
                  <w:rPr>
                    <w:rStyle w:val="GeneralAviation"/>
                    <w:color w:val="auto"/>
                  </w:rPr>
                </w:pPr>
                <w:r w:rsidRPr="00814F84">
                  <w:rPr>
                    <w:rStyle w:val="GeneralAviation"/>
                    <w:color w:val="auto"/>
                  </w:rPr>
                  <w:t>Appreciate the effect of a frontal system on aerodrome operations.</w:t>
                </w:r>
              </w:p>
            </w:tc>
            <w:tc>
              <w:tcPr>
                <w:tcW w:w="283" w:type="dxa"/>
                <w:hideMark/>
              </w:tcPr>
              <w:p w14:paraId="68807C47"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242C958C" w14:textId="77777777" w:rsidR="00BC478E" w:rsidRPr="00814F84" w:rsidRDefault="00BC478E" w:rsidP="00BC478E">
                <w:pPr>
                  <w:pStyle w:val="TableNormal0"/>
                  <w:rPr>
                    <w:rStyle w:val="GeneralAviation"/>
                    <w:color w:val="auto"/>
                  </w:rPr>
                </w:pPr>
              </w:p>
            </w:tc>
            <w:tc>
              <w:tcPr>
                <w:tcW w:w="707" w:type="dxa"/>
                <w:hideMark/>
              </w:tcPr>
              <w:p w14:paraId="5D71E8F6"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1C1BCF52" w14:textId="77777777" w:rsidTr="00090094">
            <w:trPr>
              <w:trHeight w:val="567"/>
            </w:trPr>
            <w:tc>
              <w:tcPr>
                <w:tcW w:w="1078" w:type="dxa"/>
                <w:hideMark/>
              </w:tcPr>
              <w:p w14:paraId="6B7E4C00"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67369DB3" w14:textId="77777777" w:rsidR="00BC478E" w:rsidRPr="00814F84" w:rsidRDefault="00581773" w:rsidP="00BC478E">
                <w:pPr>
                  <w:pStyle w:val="TableNormal0"/>
                  <w:rPr>
                    <w:rStyle w:val="GeneralAviation"/>
                    <w:color w:val="auto"/>
                  </w:rPr>
                </w:pPr>
                <w:r w:rsidRPr="00814F84">
                  <w:rPr>
                    <w:rStyle w:val="GeneralAviation"/>
                    <w:color w:val="auto"/>
                  </w:rPr>
                  <w:t xml:space="preserve">1.1.8 </w:t>
                </w:r>
              </w:p>
            </w:tc>
            <w:tc>
              <w:tcPr>
                <w:tcW w:w="3331" w:type="dxa"/>
                <w:hideMark/>
              </w:tcPr>
              <w:p w14:paraId="354CC60D" w14:textId="77777777" w:rsidR="00BC478E" w:rsidRPr="00814F84" w:rsidRDefault="00581773" w:rsidP="00BC478E">
                <w:pPr>
                  <w:pStyle w:val="TableNormal0"/>
                  <w:rPr>
                    <w:rStyle w:val="GeneralAviation"/>
                    <w:color w:val="auto"/>
                  </w:rPr>
                </w:pPr>
                <w:r w:rsidRPr="00814F84">
                  <w:rPr>
                    <w:rStyle w:val="GeneralAviation"/>
                    <w:color w:val="auto"/>
                  </w:rPr>
                  <w:t>Integrate data about meteorological phenomena into the provision of ATS.</w:t>
                </w:r>
              </w:p>
            </w:tc>
            <w:tc>
              <w:tcPr>
                <w:tcW w:w="283" w:type="dxa"/>
                <w:hideMark/>
              </w:tcPr>
              <w:p w14:paraId="5D56BB62" w14:textId="77777777" w:rsidR="00BC478E" w:rsidRPr="00814F84" w:rsidRDefault="00581773" w:rsidP="00BC478E">
                <w:pPr>
                  <w:pStyle w:val="TableNormal0"/>
                  <w:rPr>
                    <w:rStyle w:val="GeneralAviation"/>
                    <w:color w:val="auto"/>
                  </w:rPr>
                </w:pPr>
                <w:r w:rsidRPr="00814F84">
                  <w:rPr>
                    <w:rStyle w:val="GeneralAviation"/>
                    <w:color w:val="auto"/>
                  </w:rPr>
                  <w:t>4</w:t>
                </w:r>
              </w:p>
            </w:tc>
            <w:tc>
              <w:tcPr>
                <w:tcW w:w="3686" w:type="dxa"/>
                <w:hideMark/>
              </w:tcPr>
              <w:p w14:paraId="635F968F" w14:textId="77777777" w:rsidR="00BC478E" w:rsidRPr="00814F84" w:rsidRDefault="00581773" w:rsidP="007D7C27">
                <w:pPr>
                  <w:pStyle w:val="EssentialTraining"/>
                  <w:rPr>
                    <w:rStyle w:val="GeneralAviation"/>
                    <w:color w:val="auto"/>
                  </w:rPr>
                </w:pPr>
                <w:r w:rsidRPr="00814F84">
                  <w:rPr>
                    <w:rStyle w:val="GeneralAviation"/>
                    <w:color w:val="auto"/>
                  </w:rPr>
                  <w:t>Clearances, instructions and transmitted information</w:t>
                </w:r>
              </w:p>
              <w:p w14:paraId="651FE4BB"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relevant meteorological phenomena</w:t>
                </w:r>
              </w:p>
            </w:tc>
            <w:tc>
              <w:tcPr>
                <w:tcW w:w="707" w:type="dxa"/>
                <w:hideMark/>
              </w:tcPr>
              <w:p w14:paraId="1396D2A5" w14:textId="77777777" w:rsidR="00BC478E" w:rsidRPr="00814F84" w:rsidRDefault="00581773" w:rsidP="001E6139">
                <w:pPr>
                  <w:pStyle w:val="ItalicRed"/>
                  <w:rPr>
                    <w:color w:val="auto"/>
                  </w:rPr>
                </w:pPr>
                <w:r w:rsidRPr="00814F84">
                  <w:rPr>
                    <w:color w:val="auto"/>
                  </w:rPr>
                  <w:t>ALL</w:t>
                </w:r>
              </w:p>
            </w:tc>
          </w:tr>
          <w:tr w:rsidR="00090094" w14:paraId="37948202" w14:textId="77777777" w:rsidTr="00090094">
            <w:trPr>
              <w:trHeight w:val="21"/>
            </w:trPr>
            <w:tc>
              <w:tcPr>
                <w:tcW w:w="9085" w:type="dxa"/>
                <w:gridSpan w:val="5"/>
              </w:tcPr>
              <w:p w14:paraId="71ED4C49" w14:textId="77777777" w:rsidR="00BC478E" w:rsidRPr="00674BF4" w:rsidRDefault="00581773" w:rsidP="00BC478E">
                <w:pPr>
                  <w:pStyle w:val="TableCentered"/>
                  <w:rPr>
                    <w:rStyle w:val="GeneralAviation"/>
                  </w:rPr>
                </w:pPr>
                <w:r w:rsidRPr="00674BF4">
                  <w:t>TOPIC MET 2 — SOURCES OF METEOROLOGICAL DATA</w:t>
                </w:r>
              </w:p>
            </w:tc>
          </w:tr>
          <w:tr w:rsidR="00090094" w14:paraId="270D78C4" w14:textId="77777777" w:rsidTr="00090094">
            <w:trPr>
              <w:cantSplit/>
              <w:trHeight w:val="69"/>
            </w:trPr>
            <w:tc>
              <w:tcPr>
                <w:tcW w:w="9085" w:type="dxa"/>
                <w:gridSpan w:val="5"/>
                <w:hideMark/>
              </w:tcPr>
              <w:p w14:paraId="574C595F" w14:textId="77777777" w:rsidR="00BC478E" w:rsidRPr="00814F84" w:rsidRDefault="00581773" w:rsidP="00BC478E">
                <w:pPr>
                  <w:pStyle w:val="TableHead"/>
                  <w:rPr>
                    <w:rStyle w:val="GeneralAviation"/>
                    <w:color w:val="auto"/>
                  </w:rPr>
                </w:pPr>
                <w:r w:rsidRPr="00814F84">
                  <w:rPr>
                    <w:rStyle w:val="GeneralAviation"/>
                    <w:color w:val="auto"/>
                  </w:rPr>
                  <w:t>Subtopic MET 2.1 — Meteorological instruments</w:t>
                </w:r>
              </w:p>
            </w:tc>
          </w:tr>
          <w:tr w:rsidR="00090094" w14:paraId="4520AB06" w14:textId="77777777" w:rsidTr="00090094">
            <w:trPr>
              <w:cantSplit/>
              <w:trHeight w:val="567"/>
            </w:trPr>
            <w:tc>
              <w:tcPr>
                <w:tcW w:w="1078" w:type="dxa"/>
                <w:hideMark/>
              </w:tcPr>
              <w:p w14:paraId="4ADEB638"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5D0152F7" w14:textId="77777777" w:rsidR="00BC478E" w:rsidRPr="00814F84" w:rsidRDefault="00581773" w:rsidP="00BC478E">
                <w:pPr>
                  <w:pStyle w:val="TableNormal0"/>
                  <w:rPr>
                    <w:rStyle w:val="GeneralAviation"/>
                    <w:color w:val="auto"/>
                  </w:rPr>
                </w:pPr>
                <w:r w:rsidRPr="00814F84">
                  <w:rPr>
                    <w:rStyle w:val="GeneralAviation"/>
                    <w:color w:val="auto"/>
                  </w:rPr>
                  <w:t xml:space="preserve">2.1.1 </w:t>
                </w:r>
              </w:p>
            </w:tc>
            <w:tc>
              <w:tcPr>
                <w:tcW w:w="3331" w:type="dxa"/>
                <w:hideMark/>
              </w:tcPr>
              <w:p w14:paraId="16D8B8A8" w14:textId="77777777" w:rsidR="00BC478E" w:rsidRPr="00814F84" w:rsidRDefault="00581773" w:rsidP="00BC478E">
                <w:pPr>
                  <w:pStyle w:val="TableNormal0"/>
                  <w:rPr>
                    <w:rStyle w:val="GeneralAviation"/>
                    <w:color w:val="auto"/>
                  </w:rPr>
                </w:pPr>
                <w:r w:rsidRPr="00814F84">
                  <w:rPr>
                    <w:rStyle w:val="GeneralAviation"/>
                    <w:color w:val="auto"/>
                  </w:rPr>
                  <w:t>Extract information from meteorological instruments.</w:t>
                </w:r>
              </w:p>
            </w:tc>
            <w:tc>
              <w:tcPr>
                <w:tcW w:w="283" w:type="dxa"/>
                <w:hideMark/>
              </w:tcPr>
              <w:p w14:paraId="1330C03A"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504B3794"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anemometer, RVR indicator, cloud base indicator, ceilometer, barometer</w:t>
                </w:r>
              </w:p>
            </w:tc>
            <w:tc>
              <w:tcPr>
                <w:tcW w:w="707" w:type="dxa"/>
                <w:hideMark/>
              </w:tcPr>
              <w:p w14:paraId="709FFFAE"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747A0896" w14:textId="77777777" w:rsidTr="00090094">
            <w:trPr>
              <w:cantSplit/>
              <w:trHeight w:val="79"/>
            </w:trPr>
            <w:tc>
              <w:tcPr>
                <w:tcW w:w="9085" w:type="dxa"/>
                <w:gridSpan w:val="5"/>
                <w:hideMark/>
              </w:tcPr>
              <w:p w14:paraId="114DE5EA" w14:textId="77777777" w:rsidR="00BC478E" w:rsidRPr="00814F84" w:rsidRDefault="00581773" w:rsidP="00BC478E">
                <w:pPr>
                  <w:pStyle w:val="TableHead"/>
                  <w:rPr>
                    <w:rStyle w:val="GeneralAviation"/>
                    <w:color w:val="auto"/>
                  </w:rPr>
                </w:pPr>
                <w:r w:rsidRPr="00814F84">
                  <w:rPr>
                    <w:rStyle w:val="GeneralAviation"/>
                    <w:color w:val="auto"/>
                  </w:rPr>
                  <w:t>Subtopic MET 2.2 — Other sources of meteorological data</w:t>
                </w:r>
              </w:p>
            </w:tc>
          </w:tr>
          <w:tr w:rsidR="00090094" w14:paraId="31B616E0" w14:textId="77777777" w:rsidTr="00090094">
            <w:trPr>
              <w:cantSplit/>
              <w:trHeight w:val="567"/>
            </w:trPr>
            <w:tc>
              <w:tcPr>
                <w:tcW w:w="1078" w:type="dxa"/>
                <w:hideMark/>
              </w:tcPr>
              <w:p w14:paraId="08A866BF"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3F7A516D" w14:textId="77777777" w:rsidR="00BC478E" w:rsidRPr="00814F84" w:rsidRDefault="00581773" w:rsidP="00BC478E">
                <w:pPr>
                  <w:pStyle w:val="TableNormal0"/>
                  <w:rPr>
                    <w:rStyle w:val="GeneralAviation"/>
                    <w:color w:val="auto"/>
                  </w:rPr>
                </w:pPr>
                <w:r w:rsidRPr="00814F84">
                  <w:rPr>
                    <w:rStyle w:val="GeneralAviation"/>
                    <w:color w:val="auto"/>
                  </w:rPr>
                  <w:t xml:space="preserve">2.2.1 </w:t>
                </w:r>
              </w:p>
            </w:tc>
            <w:tc>
              <w:tcPr>
                <w:tcW w:w="3331" w:type="dxa"/>
                <w:hideMark/>
              </w:tcPr>
              <w:p w14:paraId="5292AA99" w14:textId="77777777" w:rsidR="00BC478E" w:rsidRPr="00814F84" w:rsidRDefault="00581773" w:rsidP="00BC478E">
                <w:pPr>
                  <w:pStyle w:val="TableNormal0"/>
                  <w:rPr>
                    <w:rStyle w:val="GeneralAviation"/>
                    <w:color w:val="auto"/>
                  </w:rPr>
                </w:pPr>
                <w:r w:rsidRPr="00814F84">
                  <w:rPr>
                    <w:rStyle w:val="GeneralAviation"/>
                    <w:color w:val="auto"/>
                  </w:rPr>
                  <w:t xml:space="preserve">Decode information from meteorological data displays. </w:t>
                </w:r>
              </w:p>
            </w:tc>
            <w:tc>
              <w:tcPr>
                <w:tcW w:w="283" w:type="dxa"/>
                <w:hideMark/>
              </w:tcPr>
              <w:p w14:paraId="5FA78DEA"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39FC3E26" w14:textId="77777777" w:rsidR="00BC478E" w:rsidRPr="00814F84" w:rsidRDefault="00BC478E" w:rsidP="00BC478E">
                <w:pPr>
                  <w:pStyle w:val="TableNormal0"/>
                  <w:rPr>
                    <w:rStyle w:val="GeneralAviation"/>
                    <w:color w:val="auto"/>
                  </w:rPr>
                </w:pPr>
              </w:p>
            </w:tc>
            <w:tc>
              <w:tcPr>
                <w:tcW w:w="707" w:type="dxa"/>
                <w:hideMark/>
              </w:tcPr>
              <w:p w14:paraId="1CE9001D" w14:textId="77777777" w:rsidR="00BC478E" w:rsidRPr="00814F84" w:rsidRDefault="00581773" w:rsidP="00C235FF">
                <w:pPr>
                  <w:pStyle w:val="ItalicRed"/>
                  <w:rPr>
                    <w:color w:val="auto"/>
                  </w:rPr>
                </w:pPr>
                <w:r w:rsidRPr="00814F84">
                  <w:rPr>
                    <w:color w:val="auto"/>
                  </w:rPr>
                  <w:t>ALL</w:t>
                </w:r>
              </w:p>
            </w:tc>
          </w:tr>
          <w:tr w:rsidR="00090094" w14:paraId="1BF7E861" w14:textId="77777777" w:rsidTr="00090094">
            <w:trPr>
              <w:cantSplit/>
              <w:trHeight w:val="567"/>
            </w:trPr>
            <w:tc>
              <w:tcPr>
                <w:tcW w:w="1078" w:type="dxa"/>
                <w:hideMark/>
              </w:tcPr>
              <w:p w14:paraId="31986E03"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3FC12C60" w14:textId="77777777" w:rsidR="00BC478E" w:rsidRPr="00814F84" w:rsidRDefault="00581773" w:rsidP="00BC478E">
                <w:pPr>
                  <w:pStyle w:val="TableNormal0"/>
                  <w:rPr>
                    <w:rStyle w:val="GeneralAviation"/>
                    <w:color w:val="auto"/>
                  </w:rPr>
                </w:pPr>
                <w:r w:rsidRPr="00814F84">
                  <w:rPr>
                    <w:rStyle w:val="GeneralAviation"/>
                    <w:color w:val="auto"/>
                  </w:rPr>
                  <w:t xml:space="preserve">2.2.2 </w:t>
                </w:r>
              </w:p>
            </w:tc>
            <w:tc>
              <w:tcPr>
                <w:tcW w:w="3331" w:type="dxa"/>
                <w:hideMark/>
              </w:tcPr>
              <w:p w14:paraId="70D03D0F" w14:textId="77777777" w:rsidR="00BC478E" w:rsidRPr="00814F84" w:rsidRDefault="00581773" w:rsidP="00BC478E">
                <w:pPr>
                  <w:pStyle w:val="TableNormal0"/>
                  <w:rPr>
                    <w:rStyle w:val="GeneralAviation"/>
                    <w:color w:val="auto"/>
                  </w:rPr>
                </w:pPr>
                <w:r w:rsidRPr="00814F84">
                  <w:rPr>
                    <w:rStyle w:val="GeneralAviation"/>
                    <w:color w:val="auto"/>
                  </w:rPr>
                  <w:t>Use appropriate communication tools and networks to obtain meteorological data.</w:t>
                </w:r>
              </w:p>
            </w:tc>
            <w:tc>
              <w:tcPr>
                <w:tcW w:w="283" w:type="dxa"/>
                <w:hideMark/>
              </w:tcPr>
              <w:p w14:paraId="7FC34EA6"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02AD2D38" w14:textId="77777777" w:rsidR="00BC478E" w:rsidRPr="00814F84" w:rsidRDefault="00BC478E" w:rsidP="00BC478E">
                <w:pPr>
                  <w:pStyle w:val="TableNormal0"/>
                  <w:rPr>
                    <w:rStyle w:val="GeneralAviation"/>
                    <w:color w:val="auto"/>
                  </w:rPr>
                </w:pPr>
              </w:p>
            </w:tc>
            <w:tc>
              <w:tcPr>
                <w:tcW w:w="707" w:type="dxa"/>
                <w:hideMark/>
              </w:tcPr>
              <w:p w14:paraId="48AC7B02" w14:textId="77777777" w:rsidR="00BC478E" w:rsidRPr="00814F84" w:rsidRDefault="00581773" w:rsidP="00BC478E">
                <w:pPr>
                  <w:pStyle w:val="TableNormal0"/>
                  <w:rPr>
                    <w:rStyle w:val="GeneralAviation"/>
                    <w:color w:val="auto"/>
                  </w:rPr>
                </w:pPr>
                <w:r w:rsidRPr="00814F84">
                  <w:rPr>
                    <w:rStyle w:val="GeneralAviation"/>
                    <w:color w:val="auto"/>
                  </w:rPr>
                  <w:t>ADC</w:t>
                </w:r>
              </w:p>
            </w:tc>
          </w:tr>
          <w:tr w:rsidR="00090094" w14:paraId="56651B43" w14:textId="77777777" w:rsidTr="00090094">
            <w:trPr>
              <w:cantSplit/>
              <w:trHeight w:val="55"/>
            </w:trPr>
            <w:tc>
              <w:tcPr>
                <w:tcW w:w="1078" w:type="dxa"/>
                <w:hideMark/>
              </w:tcPr>
              <w:p w14:paraId="109A83E5" w14:textId="77777777" w:rsidR="00BC478E" w:rsidRPr="00814F84" w:rsidRDefault="00581773" w:rsidP="00BC478E">
                <w:pPr>
                  <w:pStyle w:val="TableNormal0"/>
                  <w:rPr>
                    <w:rStyle w:val="GeneralAviation"/>
                    <w:color w:val="auto"/>
                  </w:rPr>
                </w:pPr>
                <w:r w:rsidRPr="00814F84">
                  <w:rPr>
                    <w:rStyle w:val="GeneralAviation"/>
                    <w:color w:val="auto"/>
                  </w:rPr>
                  <w:t>ADC</w:t>
                </w:r>
                <w:r w:rsidRPr="00814F84">
                  <w:rPr>
                    <w:rStyle w:val="GeneralAviation"/>
                    <w:color w:val="auto"/>
                  </w:rPr>
                  <w:br/>
                  <w:t>MET</w:t>
                </w:r>
              </w:p>
              <w:p w14:paraId="12C29394" w14:textId="77777777" w:rsidR="00BC478E" w:rsidRPr="00814F84" w:rsidRDefault="00581773" w:rsidP="00BC478E">
                <w:pPr>
                  <w:pStyle w:val="TableNormal0"/>
                  <w:rPr>
                    <w:rStyle w:val="GeneralAviation"/>
                    <w:color w:val="auto"/>
                  </w:rPr>
                </w:pPr>
                <w:r w:rsidRPr="00814F84">
                  <w:rPr>
                    <w:rStyle w:val="GeneralAviation"/>
                    <w:color w:val="auto"/>
                  </w:rPr>
                  <w:t xml:space="preserve">2.2.3 </w:t>
                </w:r>
              </w:p>
            </w:tc>
            <w:tc>
              <w:tcPr>
                <w:tcW w:w="3331" w:type="dxa"/>
                <w:hideMark/>
              </w:tcPr>
              <w:p w14:paraId="4DA44EC2" w14:textId="77777777" w:rsidR="00BC478E" w:rsidRPr="00814F84" w:rsidRDefault="00581773" w:rsidP="00BC478E">
                <w:pPr>
                  <w:pStyle w:val="TableNormal0"/>
                  <w:rPr>
                    <w:rStyle w:val="GeneralAviation"/>
                    <w:color w:val="auto"/>
                  </w:rPr>
                </w:pPr>
                <w:r w:rsidRPr="00814F84">
                  <w:rPr>
                    <w:rStyle w:val="GeneralAviation"/>
                    <w:color w:val="auto"/>
                  </w:rPr>
                  <w:t>Relay meteorological information.</w:t>
                </w:r>
              </w:p>
            </w:tc>
            <w:tc>
              <w:tcPr>
                <w:tcW w:w="283" w:type="dxa"/>
                <w:hideMark/>
              </w:tcPr>
              <w:p w14:paraId="336E58F2" w14:textId="77777777" w:rsidR="00BC478E" w:rsidRPr="00814F84" w:rsidRDefault="00581773" w:rsidP="00BC478E">
                <w:pPr>
                  <w:pStyle w:val="TableNormal0"/>
                  <w:rPr>
                    <w:rStyle w:val="GeneralAviation"/>
                    <w:color w:val="auto"/>
                  </w:rPr>
                </w:pPr>
                <w:r w:rsidRPr="00814F84">
                  <w:rPr>
                    <w:rStyle w:val="GeneralAviation"/>
                    <w:color w:val="auto"/>
                  </w:rPr>
                  <w:t>3</w:t>
                </w:r>
              </w:p>
            </w:tc>
            <w:tc>
              <w:tcPr>
                <w:tcW w:w="3686" w:type="dxa"/>
                <w:hideMark/>
              </w:tcPr>
              <w:p w14:paraId="2B57080B" w14:textId="77777777" w:rsidR="00BC478E" w:rsidRPr="00814F84" w:rsidRDefault="00581773" w:rsidP="007D7C27">
                <w:pPr>
                  <w:pStyle w:val="EssentialTraining"/>
                  <w:rPr>
                    <w:rStyle w:val="GeneralAviation"/>
                    <w:color w:val="auto"/>
                  </w:rPr>
                </w:pPr>
                <w:r w:rsidRPr="00814F84">
                  <w:rPr>
                    <w:rStyle w:val="GeneralAviation"/>
                    <w:color w:val="auto"/>
                  </w:rPr>
                  <w:t xml:space="preserve">ICAO Doc 4444, </w:t>
                </w:r>
                <w:r w:rsidRPr="00814F84">
                  <w:rPr>
                    <w:rStyle w:val="GeneralAviation"/>
                    <w:color w:val="auto"/>
                  </w:rPr>
                  <w:br/>
                </w:r>
                <w:r w:rsidR="00356D49" w:rsidRPr="00814F84">
                  <w:rPr>
                    <w:rStyle w:val="GeneralAviation"/>
                    <w:color w:val="auto"/>
                  </w:rPr>
                  <w:t>Government of the Republic of Armenia Decision N 821-N of June 2, 2022</w:t>
                </w:r>
              </w:p>
              <w:p w14:paraId="44DC5674" w14:textId="77777777" w:rsidR="00BC478E" w:rsidRPr="00814F84" w:rsidRDefault="00581773" w:rsidP="00BC478E">
                <w:pPr>
                  <w:pStyle w:val="TableNormal0"/>
                  <w:rPr>
                    <w:rStyle w:val="GeneralAviation"/>
                    <w:i/>
                    <w:iCs/>
                    <w:color w:val="auto"/>
                  </w:rPr>
                </w:pPr>
                <w:r w:rsidRPr="00814F84">
                  <w:rPr>
                    <w:rStyle w:val="GeneralAviation"/>
                    <w:i/>
                    <w:iCs/>
                    <w:color w:val="auto"/>
                  </w:rPr>
                  <w:t>Optional content: flight information centre, adjacent ATS unit, ADS-C reports</w:t>
                </w:r>
              </w:p>
            </w:tc>
            <w:tc>
              <w:tcPr>
                <w:tcW w:w="707" w:type="dxa"/>
                <w:hideMark/>
              </w:tcPr>
              <w:p w14:paraId="53ED6C6B" w14:textId="77777777" w:rsidR="00BC478E" w:rsidRPr="00814F84" w:rsidRDefault="00581773" w:rsidP="00C235FF">
                <w:pPr>
                  <w:pStyle w:val="ItalicRed"/>
                  <w:rPr>
                    <w:color w:val="auto"/>
                  </w:rPr>
                </w:pPr>
                <w:r w:rsidRPr="00814F84">
                  <w:rPr>
                    <w:color w:val="auto"/>
                  </w:rPr>
                  <w:t>ALL</w:t>
                </w:r>
              </w:p>
            </w:tc>
          </w:tr>
        </w:tbl>
        <w:p w14:paraId="7FD3C3BC" w14:textId="77777777" w:rsidR="0098207F" w:rsidRPr="00674BF4" w:rsidRDefault="00000000" w:rsidP="00BC478E">
          <w:pPr>
            <w:rPr>
              <w:rStyle w:val="GeneralAviation"/>
              <w:i/>
              <w:iCs/>
            </w:rPr>
          </w:pPr>
        </w:p>
      </w:sdtContent>
    </w:sdt>
    <w:sdt>
      <w:sdtPr>
        <w:rPr>
          <w:i w:val="0"/>
          <w:color w:val="A25EAB"/>
          <w:sz w:val="22"/>
          <w:szCs w:val="24"/>
        </w:rPr>
        <w:alias w:val="topic"/>
        <w:tag w:val="topic"/>
        <w:id w:val="573372053"/>
      </w:sdtPr>
      <w:sdtContent>
        <w:p w14:paraId="7A0900CC" w14:textId="77777777" w:rsidR="00341E44" w:rsidRPr="00341E44" w:rsidRDefault="00341E44" w:rsidP="00341E44">
          <w:pPr>
            <w:pStyle w:val="Dxshortdesc"/>
          </w:pPr>
        </w:p>
        <w:p w14:paraId="46709BE7" w14:textId="77777777" w:rsidR="00911C2F" w:rsidRPr="00280F75" w:rsidRDefault="00581773" w:rsidP="00341E44">
          <w:pPr>
            <w:pStyle w:val="Heading5"/>
          </w:pPr>
          <w:bookmarkStart w:id="2260" w:name="_Toc256000192"/>
          <w:r w:rsidRPr="00280F75">
            <w:t>SUBJECT 5: NAVIGATION</w:t>
          </w:r>
          <w:bookmarkEnd w:id="2260"/>
        </w:p>
        <w:p w14:paraId="6919C841" w14:textId="77777777" w:rsidR="00911C2F" w:rsidRPr="00667041" w:rsidRDefault="00581773" w:rsidP="00663910">
          <w:r w:rsidRPr="00667041">
            <w:t>The subject objective is:</w:t>
          </w:r>
        </w:p>
        <w:p w14:paraId="1D244F90" w14:textId="77777777" w:rsidR="00911C2F" w:rsidRDefault="00581773" w:rsidP="00663910">
          <w:r w:rsidRPr="00667041">
            <w:t>Learners shall analyse all navigational aspects in order to organise the traffic.</w:t>
          </w:r>
        </w:p>
        <w:tbl>
          <w:tblPr>
            <w:tblStyle w:val="easaTable"/>
            <w:tblW w:w="9100" w:type="dxa"/>
            <w:tblInd w:w="-51" w:type="dxa"/>
            <w:tblLayout w:type="fixed"/>
            <w:tblLook w:val="0420" w:firstRow="1" w:lastRow="0" w:firstColumn="0" w:lastColumn="0" w:noHBand="0" w:noVBand="1"/>
          </w:tblPr>
          <w:tblGrid>
            <w:gridCol w:w="1064"/>
            <w:gridCol w:w="3359"/>
            <w:gridCol w:w="283"/>
            <w:gridCol w:w="3686"/>
            <w:gridCol w:w="708"/>
          </w:tblGrid>
          <w:tr w:rsidR="00090094" w14:paraId="32D1F172" w14:textId="77777777" w:rsidTr="00C22187">
            <w:trPr>
              <w:cnfStyle w:val="100000000000" w:firstRow="1" w:lastRow="0" w:firstColumn="0" w:lastColumn="0" w:oddVBand="0" w:evenVBand="0" w:oddHBand="0" w:evenHBand="0" w:firstRowFirstColumn="0" w:firstRowLastColumn="0" w:lastRowFirstColumn="0" w:lastRowLastColumn="0"/>
              <w:trHeight w:val="21"/>
            </w:trPr>
            <w:tc>
              <w:tcPr>
                <w:tcW w:w="9099" w:type="dxa"/>
                <w:gridSpan w:val="5"/>
              </w:tcPr>
              <w:p w14:paraId="150D1B03" w14:textId="77777777" w:rsidR="000F5F7E" w:rsidRPr="000F5F7E" w:rsidRDefault="00581773" w:rsidP="000F5F7E">
                <w:pPr>
                  <w:pStyle w:val="TableCentered"/>
                  <w:rPr>
                    <w:rStyle w:val="GeneralAviation"/>
                  </w:rPr>
                </w:pPr>
                <w:r w:rsidRPr="00B90A30">
                  <w:t>TOPIC NAV 1 — MAPS AND AERONAUTICAL CHARTS</w:t>
                </w:r>
              </w:p>
            </w:tc>
          </w:tr>
          <w:tr w:rsidR="00090094" w14:paraId="1A08A8BD" w14:textId="77777777" w:rsidTr="00C22187">
            <w:trPr>
              <w:trHeight w:val="21"/>
            </w:trPr>
            <w:tc>
              <w:tcPr>
                <w:tcW w:w="9099" w:type="dxa"/>
                <w:gridSpan w:val="5"/>
                <w:hideMark/>
              </w:tcPr>
              <w:p w14:paraId="3B287476" w14:textId="77777777" w:rsidR="000F5F7E" w:rsidRPr="00814F84" w:rsidRDefault="00581773" w:rsidP="000F5F7E">
                <w:pPr>
                  <w:pStyle w:val="TableHead"/>
                  <w:rPr>
                    <w:rStyle w:val="GeneralAviation"/>
                    <w:color w:val="auto"/>
                  </w:rPr>
                </w:pPr>
                <w:r w:rsidRPr="00814F84">
                  <w:rPr>
                    <w:rStyle w:val="GeneralAviation"/>
                    <w:color w:val="auto"/>
                  </w:rPr>
                  <w:t xml:space="preserve">Subtopic NAV 1.1 — Maps and charts </w:t>
                </w:r>
              </w:p>
            </w:tc>
          </w:tr>
          <w:tr w:rsidR="00090094" w14:paraId="09E986FA" w14:textId="77777777" w:rsidTr="00C22187">
            <w:trPr>
              <w:trHeight w:val="567"/>
            </w:trPr>
            <w:tc>
              <w:tcPr>
                <w:tcW w:w="1064" w:type="dxa"/>
                <w:hideMark/>
              </w:tcPr>
              <w:p w14:paraId="593E1447"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3D9CDBC8" w14:textId="77777777" w:rsidR="000F5F7E" w:rsidRPr="00814F84" w:rsidRDefault="00581773" w:rsidP="000F5F7E">
                <w:pPr>
                  <w:pStyle w:val="TableNormal0"/>
                  <w:rPr>
                    <w:rStyle w:val="GeneralAviation"/>
                    <w:color w:val="auto"/>
                  </w:rPr>
                </w:pPr>
                <w:r w:rsidRPr="00814F84">
                  <w:rPr>
                    <w:rStyle w:val="GeneralAviation"/>
                    <w:color w:val="auto"/>
                  </w:rPr>
                  <w:t xml:space="preserve">1.1.1 </w:t>
                </w:r>
              </w:p>
            </w:tc>
            <w:tc>
              <w:tcPr>
                <w:tcW w:w="3359" w:type="dxa"/>
                <w:hideMark/>
              </w:tcPr>
              <w:p w14:paraId="45A86863" w14:textId="77777777" w:rsidR="000F5F7E" w:rsidRPr="00814F84" w:rsidRDefault="00581773" w:rsidP="000F5F7E">
                <w:pPr>
                  <w:pStyle w:val="TableNormal0"/>
                  <w:rPr>
                    <w:rStyle w:val="GeneralAviation"/>
                    <w:color w:val="auto"/>
                  </w:rPr>
                </w:pPr>
                <w:r w:rsidRPr="00814F84">
                  <w:rPr>
                    <w:rStyle w:val="GeneralAviation"/>
                    <w:color w:val="auto"/>
                  </w:rPr>
                  <w:t>Decode symbols and information displayed on aeronautical maps and charts.</w:t>
                </w:r>
              </w:p>
            </w:tc>
            <w:tc>
              <w:tcPr>
                <w:tcW w:w="283" w:type="dxa"/>
                <w:hideMark/>
              </w:tcPr>
              <w:p w14:paraId="68B98AE9" w14:textId="77777777" w:rsidR="000F5F7E" w:rsidRPr="00814F84" w:rsidRDefault="00581773" w:rsidP="000F5F7E">
                <w:pPr>
                  <w:pStyle w:val="TableNormal0"/>
                  <w:rPr>
                    <w:rStyle w:val="GeneralAviation"/>
                    <w:color w:val="auto"/>
                  </w:rPr>
                </w:pPr>
                <w:r w:rsidRPr="00814F84">
                  <w:rPr>
                    <w:rStyle w:val="GeneralAviation"/>
                    <w:color w:val="auto"/>
                  </w:rPr>
                  <w:t>3</w:t>
                </w:r>
              </w:p>
            </w:tc>
            <w:tc>
              <w:tcPr>
                <w:tcW w:w="3686" w:type="dxa"/>
                <w:hideMark/>
              </w:tcPr>
              <w:p w14:paraId="3112EA88" w14:textId="77777777" w:rsidR="000F5F7E" w:rsidRPr="00814F84" w:rsidRDefault="00581773" w:rsidP="005B7725">
                <w:pPr>
                  <w:pStyle w:val="EssentialTraining"/>
                  <w:rPr>
                    <w:rStyle w:val="GeneralAviation"/>
                    <w:color w:val="auto"/>
                  </w:rPr>
                </w:pPr>
                <w:r w:rsidRPr="00814F84">
                  <w:rPr>
                    <w:rStyle w:val="GeneralAviation"/>
                    <w:color w:val="auto"/>
                  </w:rPr>
                  <w:t>Instrument approach charts, SID charts, aerodrome charts</w:t>
                </w:r>
              </w:p>
              <w:p w14:paraId="3DBC2DBC" w14:textId="77777777" w:rsidR="000F5F7E" w:rsidRPr="00814F84" w:rsidRDefault="00581773" w:rsidP="005B7725">
                <w:pPr>
                  <w:pStyle w:val="EssentialTraining"/>
                  <w:rPr>
                    <w:rStyle w:val="GeneralAviation"/>
                    <w:color w:val="auto"/>
                  </w:rPr>
                </w:pPr>
                <w:r w:rsidRPr="00814F84">
                  <w:rPr>
                    <w:rStyle w:val="GeneralAviation"/>
                    <w:color w:val="auto"/>
                  </w:rPr>
                  <w:t>Optional content: visual approach charts, military maps and charts</w:t>
                </w:r>
              </w:p>
            </w:tc>
            <w:tc>
              <w:tcPr>
                <w:tcW w:w="707" w:type="dxa"/>
                <w:hideMark/>
              </w:tcPr>
              <w:p w14:paraId="77336653" w14:textId="77777777" w:rsidR="000F5F7E" w:rsidRPr="00814F84" w:rsidRDefault="00581773" w:rsidP="000F5F7E">
                <w:pPr>
                  <w:pStyle w:val="TableNormal0"/>
                  <w:rPr>
                    <w:rStyle w:val="GeneralAviation"/>
                    <w:color w:val="auto"/>
                  </w:rPr>
                </w:pPr>
                <w:r w:rsidRPr="00814F84">
                  <w:rPr>
                    <w:rStyle w:val="GeneralAviation"/>
                    <w:color w:val="auto"/>
                  </w:rPr>
                  <w:t>ADC APP APS</w:t>
                </w:r>
              </w:p>
            </w:tc>
          </w:tr>
          <w:tr w:rsidR="00090094" w14:paraId="26C9CE57" w14:textId="77777777" w:rsidTr="00C22187">
            <w:trPr>
              <w:trHeight w:val="567"/>
            </w:trPr>
            <w:tc>
              <w:tcPr>
                <w:tcW w:w="1064" w:type="dxa"/>
                <w:hideMark/>
              </w:tcPr>
              <w:p w14:paraId="5EEBCC02"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16FE427E" w14:textId="77777777" w:rsidR="000F5F7E" w:rsidRPr="00814F84" w:rsidRDefault="00581773" w:rsidP="000F5F7E">
                <w:pPr>
                  <w:pStyle w:val="TableNormal0"/>
                  <w:rPr>
                    <w:rStyle w:val="GeneralAviation"/>
                    <w:color w:val="auto"/>
                  </w:rPr>
                </w:pPr>
                <w:r w:rsidRPr="00814F84">
                  <w:rPr>
                    <w:rStyle w:val="GeneralAviation"/>
                    <w:color w:val="auto"/>
                  </w:rPr>
                  <w:t xml:space="preserve">1.1.2 </w:t>
                </w:r>
              </w:p>
            </w:tc>
            <w:tc>
              <w:tcPr>
                <w:tcW w:w="3359" w:type="dxa"/>
                <w:hideMark/>
              </w:tcPr>
              <w:p w14:paraId="3349A67A" w14:textId="77777777" w:rsidR="000F5F7E" w:rsidRPr="00814F84" w:rsidRDefault="00581773" w:rsidP="000F5F7E">
                <w:pPr>
                  <w:pStyle w:val="TableNormal0"/>
                  <w:rPr>
                    <w:rStyle w:val="GeneralAviation"/>
                    <w:color w:val="auto"/>
                  </w:rPr>
                </w:pPr>
                <w:r w:rsidRPr="00814F84">
                  <w:rPr>
                    <w:rStyle w:val="GeneralAviation"/>
                    <w:color w:val="auto"/>
                  </w:rPr>
                  <w:t>Use relevant maps and charts.</w:t>
                </w:r>
              </w:p>
            </w:tc>
            <w:tc>
              <w:tcPr>
                <w:tcW w:w="283" w:type="dxa"/>
                <w:hideMark/>
              </w:tcPr>
              <w:p w14:paraId="2B8473D5" w14:textId="77777777" w:rsidR="000F5F7E" w:rsidRPr="00814F84" w:rsidRDefault="00581773" w:rsidP="000F5F7E">
                <w:pPr>
                  <w:pStyle w:val="TableNormal0"/>
                  <w:rPr>
                    <w:rStyle w:val="GeneralAviation"/>
                    <w:color w:val="auto"/>
                  </w:rPr>
                </w:pPr>
                <w:r w:rsidRPr="00814F84">
                  <w:rPr>
                    <w:rStyle w:val="GeneralAviation"/>
                    <w:color w:val="auto"/>
                  </w:rPr>
                  <w:t>3</w:t>
                </w:r>
              </w:p>
            </w:tc>
            <w:tc>
              <w:tcPr>
                <w:tcW w:w="3686" w:type="dxa"/>
                <w:hideMark/>
              </w:tcPr>
              <w:p w14:paraId="135C803C" w14:textId="77777777" w:rsidR="000F5F7E" w:rsidRPr="00814F84" w:rsidRDefault="000F5F7E" w:rsidP="000F5F7E">
                <w:pPr>
                  <w:pStyle w:val="TableNormal0"/>
                  <w:rPr>
                    <w:rStyle w:val="GeneralAviation"/>
                    <w:color w:val="auto"/>
                  </w:rPr>
                </w:pPr>
              </w:p>
            </w:tc>
            <w:tc>
              <w:tcPr>
                <w:tcW w:w="707" w:type="dxa"/>
                <w:hideMark/>
              </w:tcPr>
              <w:p w14:paraId="5EB026B5" w14:textId="77777777" w:rsidR="000F5F7E" w:rsidRPr="00814F84" w:rsidRDefault="00581773" w:rsidP="00C6408C">
                <w:pPr>
                  <w:pStyle w:val="ItalicRed"/>
                  <w:rPr>
                    <w:color w:val="auto"/>
                  </w:rPr>
                </w:pPr>
                <w:r w:rsidRPr="00814F84">
                  <w:rPr>
                    <w:color w:val="auto"/>
                  </w:rPr>
                  <w:t>ALL</w:t>
                </w:r>
              </w:p>
            </w:tc>
          </w:tr>
          <w:tr w:rsidR="00090094" w14:paraId="69C6B560" w14:textId="77777777" w:rsidTr="00C22187">
            <w:trPr>
              <w:trHeight w:val="21"/>
            </w:trPr>
            <w:tc>
              <w:tcPr>
                <w:tcW w:w="9100" w:type="dxa"/>
                <w:gridSpan w:val="5"/>
              </w:tcPr>
              <w:p w14:paraId="26FD9841" w14:textId="77777777" w:rsidR="000F5F7E" w:rsidRPr="000F5F7E" w:rsidRDefault="00581773" w:rsidP="000F5F7E">
                <w:pPr>
                  <w:pStyle w:val="TableCentered"/>
                  <w:rPr>
                    <w:rStyle w:val="GeneralAviation"/>
                  </w:rPr>
                </w:pPr>
                <w:r w:rsidRPr="00B90A30">
                  <w:t>TOPIC NAV 2 — INSTRUMENT NAVIGATION</w:t>
                </w:r>
              </w:p>
            </w:tc>
          </w:tr>
          <w:tr w:rsidR="00090094" w14:paraId="4DEA2100" w14:textId="77777777" w:rsidTr="00C22187">
            <w:trPr>
              <w:trHeight w:val="21"/>
            </w:trPr>
            <w:tc>
              <w:tcPr>
                <w:tcW w:w="9100" w:type="dxa"/>
                <w:gridSpan w:val="5"/>
                <w:hideMark/>
              </w:tcPr>
              <w:p w14:paraId="072913D2" w14:textId="77777777" w:rsidR="000F5F7E" w:rsidRPr="00814F84" w:rsidRDefault="00581773" w:rsidP="000F5F7E">
                <w:pPr>
                  <w:pStyle w:val="TableHead"/>
                  <w:rPr>
                    <w:rStyle w:val="GeneralAviation"/>
                    <w:color w:val="auto"/>
                  </w:rPr>
                </w:pPr>
                <w:r w:rsidRPr="00814F84">
                  <w:rPr>
                    <w:rStyle w:val="GeneralAviation"/>
                    <w:color w:val="auto"/>
                  </w:rPr>
                  <w:t>Subtopic NAV 2.1 — Navigational systems</w:t>
                </w:r>
              </w:p>
            </w:tc>
          </w:tr>
          <w:tr w:rsidR="00090094" w14:paraId="7C2EEB04" w14:textId="77777777" w:rsidTr="00C22187">
            <w:trPr>
              <w:trHeight w:val="567"/>
            </w:trPr>
            <w:tc>
              <w:tcPr>
                <w:tcW w:w="1064" w:type="dxa"/>
                <w:hideMark/>
              </w:tcPr>
              <w:p w14:paraId="2A00E24E"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7EF693FD" w14:textId="77777777" w:rsidR="000F5F7E" w:rsidRPr="00814F84" w:rsidRDefault="00581773" w:rsidP="000F5F7E">
                <w:pPr>
                  <w:pStyle w:val="TableNormal0"/>
                  <w:rPr>
                    <w:rStyle w:val="GeneralAviation"/>
                    <w:color w:val="auto"/>
                  </w:rPr>
                </w:pPr>
                <w:r w:rsidRPr="00814F84">
                  <w:rPr>
                    <w:rStyle w:val="GeneralAviation"/>
                    <w:color w:val="auto"/>
                  </w:rPr>
                  <w:t xml:space="preserve">2.1.1 </w:t>
                </w:r>
              </w:p>
            </w:tc>
            <w:tc>
              <w:tcPr>
                <w:tcW w:w="3359" w:type="dxa"/>
                <w:hideMark/>
              </w:tcPr>
              <w:p w14:paraId="54983FF4" w14:textId="77777777" w:rsidR="000F5F7E" w:rsidRPr="00814F84" w:rsidRDefault="00581773" w:rsidP="000F5F7E">
                <w:pPr>
                  <w:pStyle w:val="TableNormal0"/>
                  <w:rPr>
                    <w:rStyle w:val="GeneralAviation"/>
                    <w:color w:val="auto"/>
                  </w:rPr>
                </w:pPr>
                <w:r w:rsidRPr="00814F84">
                  <w:rPr>
                    <w:rStyle w:val="GeneralAviation"/>
                    <w:color w:val="auto"/>
                  </w:rPr>
                  <w:t>Describe how the operational status of navigational systems may change.</w:t>
                </w:r>
              </w:p>
            </w:tc>
            <w:tc>
              <w:tcPr>
                <w:tcW w:w="283" w:type="dxa"/>
                <w:hideMark/>
              </w:tcPr>
              <w:p w14:paraId="6FDA54F8" w14:textId="77777777" w:rsidR="000F5F7E" w:rsidRPr="00814F84" w:rsidRDefault="00581773" w:rsidP="000F5F7E">
                <w:pPr>
                  <w:pStyle w:val="TableNormal0"/>
                  <w:rPr>
                    <w:rStyle w:val="GeneralAviation"/>
                    <w:color w:val="auto"/>
                  </w:rPr>
                </w:pPr>
                <w:r w:rsidRPr="00814F84">
                  <w:rPr>
                    <w:rStyle w:val="GeneralAviation"/>
                    <w:color w:val="auto"/>
                  </w:rPr>
                  <w:t>2</w:t>
                </w:r>
              </w:p>
            </w:tc>
            <w:tc>
              <w:tcPr>
                <w:tcW w:w="3686" w:type="dxa"/>
                <w:hideMark/>
              </w:tcPr>
              <w:p w14:paraId="25FAAC6D"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VDF, NDB, VOR, DME, ILS, ABAS, SBAS, GBAS, RNP</w:t>
                </w:r>
              </w:p>
            </w:tc>
            <w:tc>
              <w:tcPr>
                <w:tcW w:w="708" w:type="dxa"/>
                <w:hideMark/>
              </w:tcPr>
              <w:p w14:paraId="1CB58EAB" w14:textId="77777777" w:rsidR="000F5F7E" w:rsidRPr="00814F84" w:rsidRDefault="00581773" w:rsidP="000F5F7E">
                <w:pPr>
                  <w:pStyle w:val="TableNormal0"/>
                  <w:rPr>
                    <w:rStyle w:val="GeneralAviation"/>
                    <w:color w:val="auto"/>
                  </w:rPr>
                </w:pPr>
                <w:r w:rsidRPr="00814F84">
                  <w:rPr>
                    <w:rStyle w:val="GeneralAviation"/>
                    <w:color w:val="auto"/>
                  </w:rPr>
                  <w:t>ADC</w:t>
                </w:r>
              </w:p>
            </w:tc>
          </w:tr>
          <w:tr w:rsidR="00090094" w14:paraId="2BEFA667" w14:textId="77777777" w:rsidTr="00C22187">
            <w:trPr>
              <w:trHeight w:val="567"/>
            </w:trPr>
            <w:tc>
              <w:tcPr>
                <w:tcW w:w="1064" w:type="dxa"/>
                <w:hideMark/>
              </w:tcPr>
              <w:p w14:paraId="2EFB01CC"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6E80C6FF" w14:textId="77777777" w:rsidR="000F5F7E" w:rsidRPr="00814F84" w:rsidRDefault="00581773" w:rsidP="000F5F7E">
                <w:pPr>
                  <w:pStyle w:val="TableNormal0"/>
                  <w:rPr>
                    <w:rStyle w:val="GeneralAviation"/>
                    <w:color w:val="auto"/>
                  </w:rPr>
                </w:pPr>
                <w:r w:rsidRPr="00814F84">
                  <w:rPr>
                    <w:rStyle w:val="GeneralAviation"/>
                    <w:color w:val="auto"/>
                  </w:rPr>
                  <w:t xml:space="preserve">2.1.2 </w:t>
                </w:r>
              </w:p>
            </w:tc>
            <w:tc>
              <w:tcPr>
                <w:tcW w:w="3359" w:type="dxa"/>
                <w:hideMark/>
              </w:tcPr>
              <w:p w14:paraId="5D5F274F" w14:textId="77777777" w:rsidR="000F5F7E" w:rsidRPr="00814F84" w:rsidRDefault="00581773" w:rsidP="000F5F7E">
                <w:pPr>
                  <w:pStyle w:val="TableNormal0"/>
                  <w:rPr>
                    <w:rStyle w:val="GeneralAviation"/>
                    <w:color w:val="auto"/>
                  </w:rPr>
                </w:pPr>
                <w:r w:rsidRPr="00814F84">
                  <w:rPr>
                    <w:rStyle w:val="GeneralAviation"/>
                    <w:color w:val="auto"/>
                  </w:rPr>
                  <w:t>Appreciate the effect of a change on the operational status of navigational systems.</w:t>
                </w:r>
              </w:p>
            </w:tc>
            <w:tc>
              <w:tcPr>
                <w:tcW w:w="283" w:type="dxa"/>
                <w:hideMark/>
              </w:tcPr>
              <w:p w14:paraId="2673F983" w14:textId="77777777" w:rsidR="000F5F7E" w:rsidRPr="00814F84" w:rsidRDefault="00581773" w:rsidP="000F5F7E">
                <w:pPr>
                  <w:pStyle w:val="TableNormal0"/>
                  <w:rPr>
                    <w:rStyle w:val="GeneralAviation"/>
                    <w:color w:val="auto"/>
                  </w:rPr>
                </w:pPr>
                <w:r w:rsidRPr="00814F84">
                  <w:rPr>
                    <w:rStyle w:val="GeneralAviation"/>
                    <w:color w:val="auto"/>
                  </w:rPr>
                  <w:t>3</w:t>
                </w:r>
              </w:p>
            </w:tc>
            <w:tc>
              <w:tcPr>
                <w:tcW w:w="3686" w:type="dxa"/>
                <w:hideMark/>
              </w:tcPr>
              <w:p w14:paraId="4A37DB13"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precision, limitations, status, degraded procedures</w:t>
                </w:r>
              </w:p>
            </w:tc>
            <w:tc>
              <w:tcPr>
                <w:tcW w:w="708" w:type="dxa"/>
                <w:hideMark/>
              </w:tcPr>
              <w:p w14:paraId="5BDC427D" w14:textId="77777777" w:rsidR="000F5F7E" w:rsidRPr="00814F84" w:rsidRDefault="00581773" w:rsidP="00C6408C">
                <w:pPr>
                  <w:pStyle w:val="ItalicRed"/>
                  <w:rPr>
                    <w:color w:val="auto"/>
                  </w:rPr>
                </w:pPr>
                <w:r w:rsidRPr="00814F84">
                  <w:rPr>
                    <w:color w:val="auto"/>
                  </w:rPr>
                  <w:t>ALL</w:t>
                </w:r>
              </w:p>
            </w:tc>
          </w:tr>
          <w:tr w:rsidR="00090094" w14:paraId="5F03B72C" w14:textId="77777777" w:rsidTr="00C22187">
            <w:trPr>
              <w:trHeight w:val="567"/>
            </w:trPr>
            <w:tc>
              <w:tcPr>
                <w:tcW w:w="1064" w:type="dxa"/>
                <w:hideMark/>
              </w:tcPr>
              <w:p w14:paraId="23CF93F6"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6D6C1656" w14:textId="77777777" w:rsidR="000F5F7E" w:rsidRPr="00814F84" w:rsidRDefault="00581773" w:rsidP="000F5F7E">
                <w:pPr>
                  <w:pStyle w:val="TableNormal0"/>
                  <w:rPr>
                    <w:rStyle w:val="GeneralAviation"/>
                    <w:color w:val="auto"/>
                  </w:rPr>
                </w:pPr>
                <w:r w:rsidRPr="00814F84">
                  <w:rPr>
                    <w:rStyle w:val="GeneralAviation"/>
                    <w:color w:val="auto"/>
                  </w:rPr>
                  <w:t xml:space="preserve">2.1.3 </w:t>
                </w:r>
              </w:p>
            </w:tc>
            <w:tc>
              <w:tcPr>
                <w:tcW w:w="3359" w:type="dxa"/>
                <w:hideMark/>
              </w:tcPr>
              <w:p w14:paraId="66A1D681" w14:textId="77777777" w:rsidR="000F5F7E" w:rsidRPr="00814F84" w:rsidRDefault="00581773" w:rsidP="000F5F7E">
                <w:pPr>
                  <w:pStyle w:val="TableNormal0"/>
                  <w:rPr>
                    <w:rStyle w:val="GeneralAviation"/>
                    <w:color w:val="auto"/>
                  </w:rPr>
                </w:pPr>
                <w:r w:rsidRPr="00814F84">
                  <w:rPr>
                    <w:rStyle w:val="GeneralAviation"/>
                    <w:color w:val="auto"/>
                  </w:rPr>
                  <w:t>Decode operational status displays of navigational systems.</w:t>
                </w:r>
              </w:p>
            </w:tc>
            <w:tc>
              <w:tcPr>
                <w:tcW w:w="283" w:type="dxa"/>
                <w:hideMark/>
              </w:tcPr>
              <w:p w14:paraId="69AEF70A" w14:textId="77777777" w:rsidR="000F5F7E" w:rsidRPr="00814F84" w:rsidRDefault="00581773" w:rsidP="000F5F7E">
                <w:pPr>
                  <w:pStyle w:val="TableNormal0"/>
                  <w:rPr>
                    <w:rStyle w:val="GeneralAviation"/>
                    <w:color w:val="auto"/>
                  </w:rPr>
                </w:pPr>
                <w:r w:rsidRPr="00814F84">
                  <w:rPr>
                    <w:rStyle w:val="GeneralAviation"/>
                    <w:color w:val="auto"/>
                  </w:rPr>
                  <w:t>3</w:t>
                </w:r>
              </w:p>
            </w:tc>
            <w:tc>
              <w:tcPr>
                <w:tcW w:w="3686" w:type="dxa"/>
                <w:hideMark/>
              </w:tcPr>
              <w:p w14:paraId="78483536"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VDF, NDB, VOR, DME, ILS and GBAS</w:t>
                </w:r>
              </w:p>
            </w:tc>
            <w:tc>
              <w:tcPr>
                <w:tcW w:w="708" w:type="dxa"/>
                <w:hideMark/>
              </w:tcPr>
              <w:p w14:paraId="052E5F1E" w14:textId="77777777" w:rsidR="000F5F7E" w:rsidRPr="00814F84" w:rsidRDefault="00581773" w:rsidP="000F5F7E">
                <w:pPr>
                  <w:pStyle w:val="TableNormal0"/>
                  <w:rPr>
                    <w:rStyle w:val="GeneralAviation"/>
                    <w:color w:val="auto"/>
                  </w:rPr>
                </w:pPr>
                <w:r w:rsidRPr="00814F84">
                  <w:rPr>
                    <w:rStyle w:val="GeneralAviation"/>
                    <w:color w:val="auto"/>
                  </w:rPr>
                  <w:t>ADC</w:t>
                </w:r>
              </w:p>
            </w:tc>
          </w:tr>
          <w:tr w:rsidR="00090094" w14:paraId="35DFC2A0" w14:textId="77777777" w:rsidTr="00C22187">
            <w:trPr>
              <w:trHeight w:val="21"/>
            </w:trPr>
            <w:tc>
              <w:tcPr>
                <w:tcW w:w="9100" w:type="dxa"/>
                <w:gridSpan w:val="5"/>
                <w:hideMark/>
              </w:tcPr>
              <w:p w14:paraId="2C96F272" w14:textId="77777777" w:rsidR="000F5F7E" w:rsidRPr="00814F84" w:rsidRDefault="00581773" w:rsidP="000F5F7E">
                <w:pPr>
                  <w:pStyle w:val="TableHead"/>
                  <w:rPr>
                    <w:rStyle w:val="GeneralAviation"/>
                    <w:color w:val="auto"/>
                  </w:rPr>
                </w:pPr>
                <w:r w:rsidRPr="00814F84">
                  <w:rPr>
                    <w:rStyle w:val="GeneralAviation"/>
                    <w:color w:val="auto"/>
                  </w:rPr>
                  <w:t>Subtopic NAV 2.2 — Stabilised approach</w:t>
                </w:r>
              </w:p>
            </w:tc>
          </w:tr>
          <w:tr w:rsidR="00090094" w14:paraId="44A079DA" w14:textId="77777777" w:rsidTr="00C22187">
            <w:trPr>
              <w:trHeight w:val="567"/>
            </w:trPr>
            <w:tc>
              <w:tcPr>
                <w:tcW w:w="1064" w:type="dxa"/>
                <w:hideMark/>
              </w:tcPr>
              <w:p w14:paraId="643A4B57"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2B6932EE" w14:textId="77777777" w:rsidR="000F5F7E" w:rsidRPr="00814F84" w:rsidRDefault="00581773" w:rsidP="000F5F7E">
                <w:pPr>
                  <w:pStyle w:val="TableNormal0"/>
                  <w:rPr>
                    <w:rStyle w:val="GeneralAviation"/>
                    <w:color w:val="auto"/>
                  </w:rPr>
                </w:pPr>
                <w:r w:rsidRPr="00814F84">
                  <w:rPr>
                    <w:rStyle w:val="GeneralAviation"/>
                    <w:color w:val="auto"/>
                  </w:rPr>
                  <w:t xml:space="preserve">2.2.1 </w:t>
                </w:r>
              </w:p>
            </w:tc>
            <w:tc>
              <w:tcPr>
                <w:tcW w:w="3359" w:type="dxa"/>
                <w:hideMark/>
              </w:tcPr>
              <w:p w14:paraId="7DD3A4A1" w14:textId="77777777" w:rsidR="000F5F7E" w:rsidRPr="00814F84" w:rsidRDefault="00581773" w:rsidP="000F5F7E">
                <w:pPr>
                  <w:pStyle w:val="TableNormal0"/>
                  <w:rPr>
                    <w:rStyle w:val="GeneralAviation"/>
                    <w:color w:val="auto"/>
                  </w:rPr>
                </w:pPr>
                <w:r w:rsidRPr="00814F84">
                  <w:rPr>
                    <w:rStyle w:val="GeneralAviation"/>
                    <w:color w:val="auto"/>
                  </w:rPr>
                  <w:t>Describe the concept of stabilised approach.</w:t>
                </w:r>
              </w:p>
            </w:tc>
            <w:tc>
              <w:tcPr>
                <w:tcW w:w="283" w:type="dxa"/>
                <w:hideMark/>
              </w:tcPr>
              <w:p w14:paraId="3B5FC254" w14:textId="77777777" w:rsidR="000F5F7E" w:rsidRPr="00814F84" w:rsidRDefault="00581773" w:rsidP="000F5F7E">
                <w:pPr>
                  <w:pStyle w:val="TableNormal0"/>
                  <w:rPr>
                    <w:rStyle w:val="GeneralAviation"/>
                    <w:color w:val="auto"/>
                  </w:rPr>
                </w:pPr>
                <w:r w:rsidRPr="00814F84">
                  <w:rPr>
                    <w:rStyle w:val="GeneralAviation"/>
                    <w:color w:val="auto"/>
                  </w:rPr>
                  <w:t>2</w:t>
                </w:r>
              </w:p>
            </w:tc>
            <w:tc>
              <w:tcPr>
                <w:tcW w:w="3686" w:type="dxa"/>
                <w:hideMark/>
              </w:tcPr>
              <w:p w14:paraId="63AEE482" w14:textId="77777777" w:rsidR="000F5F7E" w:rsidRPr="000F5F7E" w:rsidRDefault="00581773" w:rsidP="000F5F7E">
                <w:pPr>
                  <w:pStyle w:val="TableNormal0"/>
                  <w:rPr>
                    <w:rStyle w:val="GeneralAviation"/>
                    <w:i/>
                    <w:iCs/>
                  </w:rPr>
                </w:pPr>
                <w:r w:rsidRPr="00814F84">
                  <w:rPr>
                    <w:rStyle w:val="GeneralAviation"/>
                    <w:i/>
                    <w:iCs/>
                    <w:color w:val="auto"/>
                  </w:rPr>
                  <w:t>Optional content</w:t>
                </w:r>
                <w:r w:rsidRPr="000F5F7E">
                  <w:rPr>
                    <w:rStyle w:val="GeneralAviation"/>
                    <w:i/>
                    <w:iCs/>
                  </w:rPr>
                  <w:t xml:space="preserve">: </w:t>
                </w:r>
                <w:hyperlink r:id="rId44" w:history="1">
                  <w:r w:rsidRPr="00D82F79">
                    <w:rPr>
                      <w:rStyle w:val="Hyperlink"/>
                      <w:i/>
                      <w:iCs/>
                    </w:rPr>
                    <w:t>Skybrary</w:t>
                  </w:r>
                </w:hyperlink>
              </w:p>
            </w:tc>
            <w:tc>
              <w:tcPr>
                <w:tcW w:w="708" w:type="dxa"/>
                <w:hideMark/>
              </w:tcPr>
              <w:p w14:paraId="478140D1" w14:textId="77777777" w:rsidR="000F5F7E" w:rsidRPr="000F5F7E" w:rsidRDefault="00581773" w:rsidP="000F5F7E">
                <w:pPr>
                  <w:pStyle w:val="TableNormal0"/>
                  <w:rPr>
                    <w:rStyle w:val="GeneralAviation"/>
                  </w:rPr>
                </w:pPr>
                <w:r w:rsidRPr="00814F84">
                  <w:rPr>
                    <w:rStyle w:val="GeneralAviation"/>
                    <w:color w:val="auto"/>
                  </w:rPr>
                  <w:t>ADC APP APS</w:t>
                </w:r>
              </w:p>
            </w:tc>
          </w:tr>
          <w:tr w:rsidR="00090094" w14:paraId="0C84FCE3" w14:textId="77777777" w:rsidTr="00C22187">
            <w:trPr>
              <w:trHeight w:val="567"/>
            </w:trPr>
            <w:tc>
              <w:tcPr>
                <w:tcW w:w="1064" w:type="dxa"/>
                <w:hideMark/>
              </w:tcPr>
              <w:p w14:paraId="5B6F778F"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5E4AA135" w14:textId="77777777" w:rsidR="000F5F7E" w:rsidRPr="00814F84" w:rsidRDefault="00581773" w:rsidP="000F5F7E">
                <w:pPr>
                  <w:pStyle w:val="TableNormal0"/>
                  <w:rPr>
                    <w:rStyle w:val="GeneralAviation"/>
                    <w:color w:val="auto"/>
                  </w:rPr>
                </w:pPr>
                <w:r w:rsidRPr="00814F84">
                  <w:rPr>
                    <w:rStyle w:val="GeneralAviation"/>
                    <w:color w:val="auto"/>
                  </w:rPr>
                  <w:t xml:space="preserve">2.2.2 </w:t>
                </w:r>
              </w:p>
            </w:tc>
            <w:tc>
              <w:tcPr>
                <w:tcW w:w="3359" w:type="dxa"/>
                <w:hideMark/>
              </w:tcPr>
              <w:p w14:paraId="70175C8C" w14:textId="77777777" w:rsidR="000F5F7E" w:rsidRPr="00814F84" w:rsidRDefault="00581773" w:rsidP="000F5F7E">
                <w:pPr>
                  <w:pStyle w:val="TableNormal0"/>
                  <w:rPr>
                    <w:rStyle w:val="GeneralAviation"/>
                    <w:color w:val="auto"/>
                  </w:rPr>
                </w:pPr>
                <w:r w:rsidRPr="00814F84">
                  <w:rPr>
                    <w:rStyle w:val="GeneralAviation"/>
                    <w:color w:val="auto"/>
                  </w:rPr>
                  <w:t>Appreciate the effect of late change of runway-in-use for landing aircraft.</w:t>
                </w:r>
              </w:p>
            </w:tc>
            <w:tc>
              <w:tcPr>
                <w:tcW w:w="283" w:type="dxa"/>
                <w:hideMark/>
              </w:tcPr>
              <w:p w14:paraId="4B464F16" w14:textId="77777777" w:rsidR="000F5F7E" w:rsidRPr="00814F84" w:rsidRDefault="00581773" w:rsidP="000F5F7E">
                <w:pPr>
                  <w:pStyle w:val="TableNormal0"/>
                  <w:rPr>
                    <w:rStyle w:val="GeneralAviation"/>
                    <w:color w:val="auto"/>
                  </w:rPr>
                </w:pPr>
                <w:r w:rsidRPr="00814F84">
                  <w:rPr>
                    <w:rStyle w:val="GeneralAviation"/>
                    <w:color w:val="auto"/>
                  </w:rPr>
                  <w:t>3</w:t>
                </w:r>
              </w:p>
            </w:tc>
            <w:tc>
              <w:tcPr>
                <w:tcW w:w="3686" w:type="dxa"/>
                <w:hideMark/>
              </w:tcPr>
              <w:p w14:paraId="6354CBF1" w14:textId="77777777" w:rsidR="000F5F7E" w:rsidRPr="00814F84" w:rsidRDefault="00581773" w:rsidP="005B7725">
                <w:pPr>
                  <w:pStyle w:val="EssentialTraining"/>
                  <w:rPr>
                    <w:rStyle w:val="GeneralAviation"/>
                    <w:color w:val="auto"/>
                  </w:rPr>
                </w:pPr>
                <w:r w:rsidRPr="00814F84">
                  <w:rPr>
                    <w:rStyle w:val="GeneralAviation"/>
                    <w:color w:val="auto"/>
                  </w:rPr>
                  <w:t>Cockpit workload</w:t>
                </w:r>
              </w:p>
              <w:p w14:paraId="4720CB4B"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impact on vertical profile (CDO), FMS management, crew procedure briefing, missed approach, loss of situational awareness, etc.</w:t>
                </w:r>
              </w:p>
            </w:tc>
            <w:tc>
              <w:tcPr>
                <w:tcW w:w="708" w:type="dxa"/>
                <w:hideMark/>
              </w:tcPr>
              <w:p w14:paraId="5023E7EB" w14:textId="77777777" w:rsidR="000F5F7E" w:rsidRPr="00814F84" w:rsidRDefault="00581773" w:rsidP="000F5F7E">
                <w:pPr>
                  <w:pStyle w:val="TableNormal0"/>
                  <w:rPr>
                    <w:rStyle w:val="GeneralAviation"/>
                    <w:color w:val="auto"/>
                  </w:rPr>
                </w:pPr>
                <w:r w:rsidRPr="00814F84">
                  <w:rPr>
                    <w:rStyle w:val="GeneralAviation"/>
                    <w:color w:val="auto"/>
                  </w:rPr>
                  <w:t>ADC</w:t>
                </w:r>
              </w:p>
            </w:tc>
          </w:tr>
          <w:tr w:rsidR="00090094" w14:paraId="73362A49" w14:textId="77777777" w:rsidTr="00C22187">
            <w:trPr>
              <w:trHeight w:val="21"/>
            </w:trPr>
            <w:tc>
              <w:tcPr>
                <w:tcW w:w="9100" w:type="dxa"/>
                <w:gridSpan w:val="5"/>
                <w:hideMark/>
              </w:tcPr>
              <w:p w14:paraId="64E65420" w14:textId="77777777" w:rsidR="000F5F7E" w:rsidRPr="00814F84" w:rsidRDefault="00581773" w:rsidP="000F5F7E">
                <w:pPr>
                  <w:pStyle w:val="TableHead"/>
                  <w:rPr>
                    <w:rStyle w:val="GeneralAviation"/>
                    <w:color w:val="auto"/>
                  </w:rPr>
                </w:pPr>
                <w:r w:rsidRPr="00814F84">
                  <w:rPr>
                    <w:rStyle w:val="GeneralAviation"/>
                    <w:color w:val="auto"/>
                  </w:rPr>
                  <w:t>Subtopic NAV 2.3 — Instrument departures and arrivals</w:t>
                </w:r>
              </w:p>
            </w:tc>
          </w:tr>
          <w:tr w:rsidR="00090094" w14:paraId="32E5F3BE" w14:textId="77777777" w:rsidTr="00C22187">
            <w:trPr>
              <w:trHeight w:val="567"/>
            </w:trPr>
            <w:tc>
              <w:tcPr>
                <w:tcW w:w="1064" w:type="dxa"/>
                <w:hideMark/>
              </w:tcPr>
              <w:p w14:paraId="00012A7C"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47C7832E" w14:textId="77777777" w:rsidR="000F5F7E" w:rsidRPr="00814F84" w:rsidRDefault="00581773" w:rsidP="000F5F7E">
                <w:pPr>
                  <w:pStyle w:val="TableNormal0"/>
                  <w:rPr>
                    <w:rStyle w:val="GeneralAviation"/>
                    <w:color w:val="auto"/>
                  </w:rPr>
                </w:pPr>
                <w:r w:rsidRPr="00814F84">
                  <w:rPr>
                    <w:rStyle w:val="GeneralAviation"/>
                    <w:color w:val="auto"/>
                  </w:rPr>
                  <w:t xml:space="preserve">2.3.1 </w:t>
                </w:r>
              </w:p>
            </w:tc>
            <w:tc>
              <w:tcPr>
                <w:tcW w:w="3359" w:type="dxa"/>
                <w:hideMark/>
              </w:tcPr>
              <w:p w14:paraId="4C005507" w14:textId="77777777" w:rsidR="000F5F7E" w:rsidRPr="00814F84" w:rsidRDefault="00581773" w:rsidP="000F5F7E">
                <w:pPr>
                  <w:pStyle w:val="TableNormal0"/>
                  <w:rPr>
                    <w:rStyle w:val="GeneralAviation"/>
                    <w:color w:val="auto"/>
                  </w:rPr>
                </w:pPr>
                <w:r w:rsidRPr="00814F84">
                  <w:rPr>
                    <w:rStyle w:val="GeneralAviation"/>
                    <w:color w:val="auto"/>
                  </w:rPr>
                  <w:t>Describe relevant SIDs.</w:t>
                </w:r>
              </w:p>
            </w:tc>
            <w:tc>
              <w:tcPr>
                <w:tcW w:w="283" w:type="dxa"/>
                <w:hideMark/>
              </w:tcPr>
              <w:p w14:paraId="43CAC2A9" w14:textId="77777777" w:rsidR="000F5F7E" w:rsidRPr="00814F84" w:rsidRDefault="00581773" w:rsidP="000F5F7E">
                <w:pPr>
                  <w:pStyle w:val="TableNormal0"/>
                  <w:rPr>
                    <w:rStyle w:val="GeneralAviation"/>
                    <w:color w:val="auto"/>
                  </w:rPr>
                </w:pPr>
                <w:r w:rsidRPr="00814F84">
                  <w:rPr>
                    <w:rStyle w:val="GeneralAviation"/>
                    <w:color w:val="auto"/>
                  </w:rPr>
                  <w:t>2</w:t>
                </w:r>
              </w:p>
            </w:tc>
            <w:tc>
              <w:tcPr>
                <w:tcW w:w="3686" w:type="dxa"/>
                <w:hideMark/>
              </w:tcPr>
              <w:p w14:paraId="549AB46C" w14:textId="77777777" w:rsidR="000F5F7E" w:rsidRPr="00814F84" w:rsidRDefault="000F5F7E" w:rsidP="000F5F7E">
                <w:pPr>
                  <w:pStyle w:val="TableNormal0"/>
                  <w:rPr>
                    <w:rStyle w:val="GeneralAviation"/>
                    <w:color w:val="auto"/>
                  </w:rPr>
                </w:pPr>
              </w:p>
            </w:tc>
            <w:tc>
              <w:tcPr>
                <w:tcW w:w="708" w:type="dxa"/>
                <w:hideMark/>
              </w:tcPr>
              <w:p w14:paraId="4E0863B5" w14:textId="77777777" w:rsidR="000F5F7E" w:rsidRPr="00814F84" w:rsidRDefault="00581773" w:rsidP="000F5F7E">
                <w:pPr>
                  <w:pStyle w:val="TableNormal0"/>
                  <w:rPr>
                    <w:rStyle w:val="GeneralAviation"/>
                    <w:color w:val="auto"/>
                  </w:rPr>
                </w:pPr>
                <w:r w:rsidRPr="00814F84">
                  <w:rPr>
                    <w:rStyle w:val="GeneralAviation"/>
                    <w:color w:val="auto"/>
                  </w:rPr>
                  <w:t>ADC</w:t>
                </w:r>
              </w:p>
            </w:tc>
          </w:tr>
          <w:tr w:rsidR="00090094" w14:paraId="5EE49A89" w14:textId="77777777" w:rsidTr="00C22187">
            <w:trPr>
              <w:trHeight w:val="567"/>
            </w:trPr>
            <w:tc>
              <w:tcPr>
                <w:tcW w:w="1064" w:type="dxa"/>
                <w:hideMark/>
              </w:tcPr>
              <w:p w14:paraId="3AC48376"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1FF40BA1" w14:textId="77777777" w:rsidR="000F5F7E" w:rsidRPr="00814F84" w:rsidRDefault="00581773" w:rsidP="000F5F7E">
                <w:pPr>
                  <w:pStyle w:val="TableNormal0"/>
                  <w:rPr>
                    <w:rStyle w:val="GeneralAviation"/>
                    <w:color w:val="auto"/>
                  </w:rPr>
                </w:pPr>
                <w:r w:rsidRPr="00814F84">
                  <w:rPr>
                    <w:rStyle w:val="GeneralAviation"/>
                    <w:color w:val="auto"/>
                  </w:rPr>
                  <w:t xml:space="preserve">2.3.2 </w:t>
                </w:r>
              </w:p>
            </w:tc>
            <w:tc>
              <w:tcPr>
                <w:tcW w:w="3359" w:type="dxa"/>
                <w:hideMark/>
              </w:tcPr>
              <w:p w14:paraId="706ED715" w14:textId="77777777" w:rsidR="000F5F7E" w:rsidRPr="00814F84" w:rsidRDefault="00581773" w:rsidP="000F5F7E">
                <w:pPr>
                  <w:pStyle w:val="TableNormal0"/>
                  <w:rPr>
                    <w:rStyle w:val="GeneralAviation"/>
                    <w:color w:val="auto"/>
                  </w:rPr>
                </w:pPr>
                <w:r w:rsidRPr="00814F84">
                  <w:rPr>
                    <w:rStyle w:val="GeneralAviation"/>
                    <w:color w:val="auto"/>
                  </w:rPr>
                  <w:t>Describe the types and phases of instrument approach procedures.</w:t>
                </w:r>
              </w:p>
            </w:tc>
            <w:tc>
              <w:tcPr>
                <w:tcW w:w="283" w:type="dxa"/>
                <w:hideMark/>
              </w:tcPr>
              <w:p w14:paraId="673E384A" w14:textId="77777777" w:rsidR="000F5F7E" w:rsidRPr="00814F84" w:rsidRDefault="00581773" w:rsidP="000F5F7E">
                <w:pPr>
                  <w:pStyle w:val="TableNormal0"/>
                  <w:rPr>
                    <w:rStyle w:val="GeneralAviation"/>
                    <w:color w:val="auto"/>
                  </w:rPr>
                </w:pPr>
                <w:r w:rsidRPr="00814F84">
                  <w:rPr>
                    <w:rStyle w:val="GeneralAviation"/>
                    <w:color w:val="auto"/>
                  </w:rPr>
                  <w:t>2</w:t>
                </w:r>
              </w:p>
            </w:tc>
            <w:tc>
              <w:tcPr>
                <w:tcW w:w="3686" w:type="dxa"/>
                <w:hideMark/>
              </w:tcPr>
              <w:p w14:paraId="59024BDE" w14:textId="77777777" w:rsidR="000F5F7E" w:rsidRPr="00814F84" w:rsidRDefault="00356D49" w:rsidP="005B7725">
                <w:pPr>
                  <w:pStyle w:val="EssentialTraining"/>
                  <w:rPr>
                    <w:rStyle w:val="GeneralAviation"/>
                    <w:color w:val="auto"/>
                  </w:rPr>
                </w:pPr>
                <w:r w:rsidRPr="00814F84">
                  <w:rPr>
                    <w:rStyle w:val="GeneralAviation"/>
                    <w:color w:val="auto"/>
                  </w:rPr>
                  <w:t>Government of the Republic of Armenia Decision N 2054-L of December 7, 2023</w:t>
                </w:r>
                <w:r w:rsidR="00581773" w:rsidRPr="00814F84">
                  <w:rPr>
                    <w:rStyle w:val="GeneralAviation"/>
                    <w:color w:val="auto"/>
                  </w:rPr>
                  <w:t>, ICAO Annex 6</w:t>
                </w:r>
              </w:p>
            </w:tc>
            <w:tc>
              <w:tcPr>
                <w:tcW w:w="708" w:type="dxa"/>
                <w:hideMark/>
              </w:tcPr>
              <w:p w14:paraId="48256D72" w14:textId="77777777" w:rsidR="000F5F7E" w:rsidRPr="00814F84" w:rsidRDefault="00581773" w:rsidP="000F5F7E">
                <w:pPr>
                  <w:pStyle w:val="TableNormal0"/>
                  <w:rPr>
                    <w:rStyle w:val="GeneralAviation"/>
                    <w:color w:val="auto"/>
                  </w:rPr>
                </w:pPr>
                <w:r w:rsidRPr="00814F84">
                  <w:rPr>
                    <w:rStyle w:val="GeneralAviation"/>
                    <w:color w:val="auto"/>
                  </w:rPr>
                  <w:t>ADC APP APS</w:t>
                </w:r>
              </w:p>
            </w:tc>
          </w:tr>
          <w:tr w:rsidR="00090094" w14:paraId="31B0693A" w14:textId="77777777" w:rsidTr="00C22187">
            <w:trPr>
              <w:trHeight w:val="567"/>
            </w:trPr>
            <w:tc>
              <w:tcPr>
                <w:tcW w:w="1064" w:type="dxa"/>
                <w:hideMark/>
              </w:tcPr>
              <w:p w14:paraId="030957BC" w14:textId="77777777" w:rsidR="000F5F7E" w:rsidRPr="00814F84" w:rsidRDefault="00581773" w:rsidP="000F5F7E">
                <w:pPr>
                  <w:pStyle w:val="TableNormal0"/>
                  <w:rPr>
                    <w:rStyle w:val="GeneralAviation"/>
                    <w:color w:val="auto"/>
                  </w:rPr>
                </w:pPr>
                <w:r w:rsidRPr="00814F84">
                  <w:rPr>
                    <w:rStyle w:val="GeneralAviation"/>
                    <w:color w:val="auto"/>
                  </w:rPr>
                  <w:t>ADI (TWR)</w:t>
                </w:r>
                <w:r w:rsidRPr="00814F84">
                  <w:rPr>
                    <w:rStyle w:val="GeneralAviation"/>
                    <w:color w:val="auto"/>
                  </w:rPr>
                  <w:br/>
                  <w:t>NAV</w:t>
                </w:r>
              </w:p>
              <w:p w14:paraId="1877723C" w14:textId="77777777" w:rsidR="000F5F7E" w:rsidRPr="00814F84" w:rsidRDefault="00581773" w:rsidP="000F5F7E">
                <w:pPr>
                  <w:pStyle w:val="TableNormal0"/>
                  <w:rPr>
                    <w:rStyle w:val="GeneralAviation"/>
                    <w:color w:val="auto"/>
                  </w:rPr>
                </w:pPr>
                <w:r w:rsidRPr="00814F84">
                  <w:rPr>
                    <w:rStyle w:val="GeneralAviation"/>
                    <w:color w:val="auto"/>
                  </w:rPr>
                  <w:t xml:space="preserve">2.3.3 </w:t>
                </w:r>
              </w:p>
            </w:tc>
            <w:tc>
              <w:tcPr>
                <w:tcW w:w="3359" w:type="dxa"/>
                <w:hideMark/>
              </w:tcPr>
              <w:p w14:paraId="39661E59" w14:textId="77777777" w:rsidR="000F5F7E" w:rsidRPr="00814F84" w:rsidRDefault="00581773" w:rsidP="000F5F7E">
                <w:pPr>
                  <w:pStyle w:val="TableNormal0"/>
                  <w:rPr>
                    <w:rStyle w:val="GeneralAviation"/>
                    <w:color w:val="auto"/>
                  </w:rPr>
                </w:pPr>
                <w:r w:rsidRPr="00814F84">
                  <w:rPr>
                    <w:rStyle w:val="GeneralAviation"/>
                    <w:color w:val="auto"/>
                  </w:rPr>
                  <w:t>Describe the relevant minima applicable for a precision/non-precision and visual approach.</w:t>
                </w:r>
              </w:p>
            </w:tc>
            <w:tc>
              <w:tcPr>
                <w:tcW w:w="283" w:type="dxa"/>
                <w:hideMark/>
              </w:tcPr>
              <w:p w14:paraId="1DA70FCE" w14:textId="77777777" w:rsidR="000F5F7E" w:rsidRPr="00814F84" w:rsidRDefault="00581773" w:rsidP="000F5F7E">
                <w:pPr>
                  <w:pStyle w:val="TableNormal0"/>
                  <w:rPr>
                    <w:rStyle w:val="GeneralAviation"/>
                    <w:color w:val="auto"/>
                  </w:rPr>
                </w:pPr>
                <w:r w:rsidRPr="00814F84">
                  <w:rPr>
                    <w:rStyle w:val="GeneralAviation"/>
                    <w:color w:val="auto"/>
                  </w:rPr>
                  <w:t>2</w:t>
                </w:r>
              </w:p>
            </w:tc>
            <w:tc>
              <w:tcPr>
                <w:tcW w:w="3686" w:type="dxa"/>
                <w:hideMark/>
              </w:tcPr>
              <w:p w14:paraId="2D1612A7"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Type A/B operations, CAT I/II/III criteria, LNAV, LNAV/VNAV, LPV, RNP AR APCH minima</w:t>
                </w:r>
              </w:p>
            </w:tc>
            <w:tc>
              <w:tcPr>
                <w:tcW w:w="708" w:type="dxa"/>
                <w:hideMark/>
              </w:tcPr>
              <w:p w14:paraId="42D648B7" w14:textId="77777777" w:rsidR="000F5F7E" w:rsidRPr="00814F84" w:rsidRDefault="00581773" w:rsidP="000F5F7E">
                <w:pPr>
                  <w:pStyle w:val="TableNormal0"/>
                  <w:rPr>
                    <w:rStyle w:val="GeneralAviation"/>
                    <w:color w:val="auto"/>
                  </w:rPr>
                </w:pPr>
                <w:r w:rsidRPr="00814F84">
                  <w:rPr>
                    <w:rStyle w:val="GeneralAviation"/>
                    <w:color w:val="auto"/>
                  </w:rPr>
                  <w:t>AD</w:t>
                </w:r>
                <w:r w:rsidR="00BE5303" w:rsidRPr="00814F84">
                  <w:rPr>
                    <w:rStyle w:val="GeneralAviation"/>
                    <w:color w:val="auto"/>
                  </w:rPr>
                  <w:t>C</w:t>
                </w:r>
                <w:r w:rsidRPr="00814F84">
                  <w:rPr>
                    <w:rStyle w:val="GeneralAviation"/>
                    <w:color w:val="auto"/>
                  </w:rPr>
                  <w:t xml:space="preserve"> APP APS</w:t>
                </w:r>
              </w:p>
            </w:tc>
          </w:tr>
          <w:tr w:rsidR="00090094" w14:paraId="394794B1" w14:textId="77777777" w:rsidTr="00C22187">
            <w:trPr>
              <w:trHeight w:val="21"/>
            </w:trPr>
            <w:tc>
              <w:tcPr>
                <w:tcW w:w="9100" w:type="dxa"/>
                <w:gridSpan w:val="5"/>
                <w:hideMark/>
              </w:tcPr>
              <w:p w14:paraId="57C19A41" w14:textId="77777777" w:rsidR="000F5F7E" w:rsidRPr="00814F84" w:rsidRDefault="00581773" w:rsidP="000F5F7E">
                <w:pPr>
                  <w:pStyle w:val="TableHead"/>
                  <w:rPr>
                    <w:rStyle w:val="GeneralAviation"/>
                    <w:color w:val="auto"/>
                  </w:rPr>
                </w:pPr>
                <w:r w:rsidRPr="00814F84">
                  <w:rPr>
                    <w:rStyle w:val="GeneralAviation"/>
                    <w:color w:val="auto"/>
                  </w:rPr>
                  <w:t>Subtopic NAV 2.4 — Satellite-based systems</w:t>
                </w:r>
              </w:p>
            </w:tc>
          </w:tr>
          <w:tr w:rsidR="00090094" w14:paraId="6B205E99" w14:textId="77777777" w:rsidTr="00C22187">
            <w:trPr>
              <w:trHeight w:val="567"/>
            </w:trPr>
            <w:tc>
              <w:tcPr>
                <w:tcW w:w="1064" w:type="dxa"/>
                <w:hideMark/>
              </w:tcPr>
              <w:p w14:paraId="0A20256B"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0E48288E" w14:textId="77777777" w:rsidR="000F5F7E" w:rsidRPr="00814F84" w:rsidRDefault="00581773" w:rsidP="000F5F7E">
                <w:pPr>
                  <w:pStyle w:val="TableNormal0"/>
                  <w:rPr>
                    <w:rStyle w:val="GeneralAviation"/>
                    <w:color w:val="auto"/>
                  </w:rPr>
                </w:pPr>
                <w:r w:rsidRPr="00814F84">
                  <w:rPr>
                    <w:rStyle w:val="GeneralAviation"/>
                    <w:color w:val="auto"/>
                  </w:rPr>
                  <w:t xml:space="preserve">2.4.1 </w:t>
                </w:r>
              </w:p>
            </w:tc>
            <w:tc>
              <w:tcPr>
                <w:tcW w:w="3359" w:type="dxa"/>
                <w:hideMark/>
              </w:tcPr>
              <w:p w14:paraId="01488949" w14:textId="77777777" w:rsidR="000F5F7E" w:rsidRPr="00814F84" w:rsidRDefault="00581773" w:rsidP="000F5F7E">
                <w:pPr>
                  <w:pStyle w:val="TableNormal0"/>
                  <w:rPr>
                    <w:rStyle w:val="GeneralAviation"/>
                    <w:color w:val="auto"/>
                  </w:rPr>
                </w:pPr>
                <w:r w:rsidRPr="00814F84">
                  <w:rPr>
                    <w:rStyle w:val="GeneralAviation"/>
                    <w:color w:val="auto"/>
                  </w:rPr>
                  <w:t>State the different applications of satellite-based systems relevant for aerodrome operations.</w:t>
                </w:r>
              </w:p>
            </w:tc>
            <w:tc>
              <w:tcPr>
                <w:tcW w:w="283" w:type="dxa"/>
                <w:hideMark/>
              </w:tcPr>
              <w:p w14:paraId="56C763C0" w14:textId="77777777" w:rsidR="000F5F7E" w:rsidRPr="00814F84" w:rsidRDefault="00581773" w:rsidP="000F5F7E">
                <w:pPr>
                  <w:pStyle w:val="TableNormal0"/>
                  <w:rPr>
                    <w:rStyle w:val="GeneralAviation"/>
                    <w:color w:val="auto"/>
                  </w:rPr>
                </w:pPr>
                <w:r w:rsidRPr="00814F84">
                  <w:rPr>
                    <w:rStyle w:val="GeneralAviation"/>
                    <w:color w:val="auto"/>
                  </w:rPr>
                  <w:t>1</w:t>
                </w:r>
              </w:p>
            </w:tc>
            <w:tc>
              <w:tcPr>
                <w:tcW w:w="3686" w:type="dxa"/>
                <w:hideMark/>
              </w:tcPr>
              <w:p w14:paraId="3A4A995D"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LNAV, LNAV/VNAV, LPV, RNP minima, precision approach</w:t>
                </w:r>
              </w:p>
            </w:tc>
            <w:tc>
              <w:tcPr>
                <w:tcW w:w="708" w:type="dxa"/>
                <w:hideMark/>
              </w:tcPr>
              <w:p w14:paraId="5AEA5734" w14:textId="77777777" w:rsidR="000F5F7E" w:rsidRPr="00814F84" w:rsidRDefault="00581773" w:rsidP="000F5F7E">
                <w:pPr>
                  <w:pStyle w:val="TableNormal0"/>
                  <w:rPr>
                    <w:rStyle w:val="GeneralAviation"/>
                    <w:color w:val="auto"/>
                  </w:rPr>
                </w:pPr>
                <w:r w:rsidRPr="00814F84">
                  <w:rPr>
                    <w:rStyle w:val="GeneralAviation"/>
                    <w:color w:val="auto"/>
                  </w:rPr>
                  <w:t>ADC</w:t>
                </w:r>
              </w:p>
            </w:tc>
          </w:tr>
          <w:tr w:rsidR="00090094" w14:paraId="6E0B10CC" w14:textId="77777777" w:rsidTr="00C22187">
            <w:trPr>
              <w:trHeight w:val="21"/>
            </w:trPr>
            <w:tc>
              <w:tcPr>
                <w:tcW w:w="9100" w:type="dxa"/>
                <w:gridSpan w:val="5"/>
                <w:hideMark/>
              </w:tcPr>
              <w:p w14:paraId="53DA0553" w14:textId="77777777" w:rsidR="000F5F7E" w:rsidRPr="00814F84" w:rsidRDefault="00581773" w:rsidP="000F5F7E">
                <w:pPr>
                  <w:pStyle w:val="TableHead"/>
                  <w:rPr>
                    <w:rStyle w:val="GeneralAviation"/>
                    <w:color w:val="auto"/>
                  </w:rPr>
                </w:pPr>
                <w:r w:rsidRPr="00814F84">
                  <w:rPr>
                    <w:rStyle w:val="GeneralAviation"/>
                    <w:color w:val="auto"/>
                  </w:rPr>
                  <w:lastRenderedPageBreak/>
                  <w:t>Subtopic NAV 2.5 — PBN applications</w:t>
                </w:r>
              </w:p>
            </w:tc>
          </w:tr>
          <w:tr w:rsidR="00090094" w14:paraId="14B8FC7E" w14:textId="77777777" w:rsidTr="00C22187">
            <w:trPr>
              <w:trHeight w:val="567"/>
            </w:trPr>
            <w:tc>
              <w:tcPr>
                <w:tcW w:w="1064" w:type="dxa"/>
                <w:hideMark/>
              </w:tcPr>
              <w:p w14:paraId="39906589" w14:textId="77777777" w:rsidR="000F5F7E" w:rsidRPr="00814F84" w:rsidRDefault="00581773" w:rsidP="000F5F7E">
                <w:pPr>
                  <w:pStyle w:val="TableNormal0"/>
                  <w:rPr>
                    <w:rStyle w:val="GeneralAviation"/>
                    <w:color w:val="auto"/>
                  </w:rPr>
                </w:pPr>
                <w:r w:rsidRPr="00814F84">
                  <w:rPr>
                    <w:rStyle w:val="GeneralAviation"/>
                    <w:color w:val="auto"/>
                  </w:rPr>
                  <w:t>ADC</w:t>
                </w:r>
                <w:r w:rsidRPr="00814F84">
                  <w:rPr>
                    <w:rStyle w:val="GeneralAviation"/>
                    <w:color w:val="auto"/>
                  </w:rPr>
                  <w:br/>
                  <w:t>NAV</w:t>
                </w:r>
              </w:p>
              <w:p w14:paraId="73940352" w14:textId="77777777" w:rsidR="000F5F7E" w:rsidRPr="00814F84" w:rsidRDefault="00581773" w:rsidP="000F5F7E">
                <w:pPr>
                  <w:pStyle w:val="TableNormal0"/>
                  <w:rPr>
                    <w:rStyle w:val="GeneralAviation"/>
                    <w:color w:val="auto"/>
                  </w:rPr>
                </w:pPr>
                <w:r w:rsidRPr="00814F84">
                  <w:rPr>
                    <w:rStyle w:val="GeneralAviation"/>
                    <w:color w:val="auto"/>
                  </w:rPr>
                  <w:t xml:space="preserve">2.5.1 </w:t>
                </w:r>
              </w:p>
            </w:tc>
            <w:tc>
              <w:tcPr>
                <w:tcW w:w="3359" w:type="dxa"/>
                <w:hideMark/>
              </w:tcPr>
              <w:p w14:paraId="105056BB" w14:textId="77777777" w:rsidR="000F5F7E" w:rsidRPr="00814F84" w:rsidRDefault="00581773" w:rsidP="000F5F7E">
                <w:pPr>
                  <w:pStyle w:val="TableNormal0"/>
                  <w:rPr>
                    <w:rStyle w:val="GeneralAviation"/>
                    <w:color w:val="auto"/>
                  </w:rPr>
                </w:pPr>
                <w:r w:rsidRPr="00814F84">
                  <w:rPr>
                    <w:rStyle w:val="GeneralAviation"/>
                    <w:color w:val="auto"/>
                  </w:rPr>
                  <w:t>State future PBN developments.</w:t>
                </w:r>
              </w:p>
            </w:tc>
            <w:tc>
              <w:tcPr>
                <w:tcW w:w="283" w:type="dxa"/>
                <w:hideMark/>
              </w:tcPr>
              <w:p w14:paraId="751BF3CF" w14:textId="77777777" w:rsidR="000F5F7E" w:rsidRPr="00814F84" w:rsidRDefault="00581773" w:rsidP="000F5F7E">
                <w:pPr>
                  <w:pStyle w:val="TableNormal0"/>
                  <w:rPr>
                    <w:rStyle w:val="GeneralAviation"/>
                    <w:color w:val="auto"/>
                  </w:rPr>
                </w:pPr>
                <w:r w:rsidRPr="00814F84">
                  <w:rPr>
                    <w:rStyle w:val="GeneralAviation"/>
                    <w:color w:val="auto"/>
                  </w:rPr>
                  <w:t>1</w:t>
                </w:r>
              </w:p>
            </w:tc>
            <w:tc>
              <w:tcPr>
                <w:tcW w:w="3686" w:type="dxa"/>
                <w:hideMark/>
              </w:tcPr>
              <w:p w14:paraId="4C654F06" w14:textId="77777777" w:rsidR="000F5F7E" w:rsidRPr="00814F84" w:rsidRDefault="00581773" w:rsidP="005B7725">
                <w:pPr>
                  <w:pStyle w:val="EssentialTraining"/>
                  <w:rPr>
                    <w:rStyle w:val="GeneralAviation"/>
                    <w:color w:val="auto"/>
                  </w:rPr>
                </w:pPr>
                <w:r w:rsidRPr="00814F84">
                  <w:rPr>
                    <w:rStyle w:val="GeneralAviation"/>
                    <w:color w:val="auto"/>
                  </w:rPr>
                  <w:t>A-RNP, RNP (AR) DEP</w:t>
                </w:r>
              </w:p>
              <w:p w14:paraId="659578B6" w14:textId="77777777" w:rsidR="000F5F7E" w:rsidRPr="00814F84" w:rsidRDefault="00581773" w:rsidP="000F5F7E">
                <w:pPr>
                  <w:pStyle w:val="TableNormal0"/>
                  <w:rPr>
                    <w:rStyle w:val="GeneralAviation"/>
                    <w:i/>
                    <w:iCs/>
                    <w:color w:val="auto"/>
                  </w:rPr>
                </w:pPr>
                <w:r w:rsidRPr="00814F84">
                  <w:rPr>
                    <w:rStyle w:val="GeneralAviation"/>
                    <w:i/>
                    <w:iCs/>
                    <w:color w:val="auto"/>
                  </w:rPr>
                  <w:t>Optional content: RNP 3D, VNAV, 4D, TBO</w:t>
                </w:r>
              </w:p>
            </w:tc>
            <w:tc>
              <w:tcPr>
                <w:tcW w:w="708" w:type="dxa"/>
                <w:hideMark/>
              </w:tcPr>
              <w:p w14:paraId="3244CEA9" w14:textId="77777777" w:rsidR="000F5F7E" w:rsidRPr="00814F84" w:rsidRDefault="00581773" w:rsidP="00C6408C">
                <w:pPr>
                  <w:pStyle w:val="ItalicRed"/>
                  <w:rPr>
                    <w:color w:val="auto"/>
                  </w:rPr>
                </w:pPr>
                <w:r w:rsidRPr="00814F84">
                  <w:rPr>
                    <w:color w:val="auto"/>
                  </w:rPr>
                  <w:t>ALL</w:t>
                </w:r>
              </w:p>
            </w:tc>
          </w:tr>
        </w:tbl>
        <w:p w14:paraId="17BB321C" w14:textId="77777777" w:rsidR="00911C2F" w:rsidRPr="000F5F7E" w:rsidRDefault="00000000" w:rsidP="000F5F7E">
          <w:pPr>
            <w:rPr>
              <w:i/>
              <w:iCs/>
            </w:rPr>
          </w:pPr>
        </w:p>
      </w:sdtContent>
    </w:sdt>
    <w:sdt>
      <w:sdtPr>
        <w:rPr>
          <w:i w:val="0"/>
          <w:sz w:val="22"/>
          <w:szCs w:val="24"/>
        </w:rPr>
        <w:alias w:val="topic"/>
        <w:tag w:val="topic"/>
        <w:id w:val="-1793486684"/>
      </w:sdtPr>
      <w:sdtContent>
        <w:p w14:paraId="037E28D4" w14:textId="77777777" w:rsidR="00F220A6" w:rsidRPr="00F220A6" w:rsidRDefault="00F220A6" w:rsidP="00F220A6">
          <w:pPr>
            <w:pStyle w:val="Dxshortdesc"/>
          </w:pPr>
        </w:p>
        <w:p w14:paraId="19F0F987" w14:textId="77777777" w:rsidR="00B03D6E" w:rsidRPr="00280F75" w:rsidRDefault="00581773" w:rsidP="00F220A6">
          <w:pPr>
            <w:pStyle w:val="Heading5"/>
          </w:pPr>
          <w:bookmarkStart w:id="2261" w:name="_Toc256000193"/>
          <w:r w:rsidRPr="00280F75">
            <w:t>SUBJECT 6: AIRCRAFT</w:t>
          </w:r>
          <w:bookmarkEnd w:id="2261"/>
        </w:p>
        <w:p w14:paraId="4CA15F79" w14:textId="77777777" w:rsidR="00B03D6E" w:rsidRPr="00667041" w:rsidRDefault="00581773" w:rsidP="00663910">
          <w:r w:rsidRPr="00667041">
            <w:t>The subject objective is:</w:t>
          </w:r>
        </w:p>
        <w:p w14:paraId="65D87DF8" w14:textId="77777777" w:rsidR="00B03D6E" w:rsidRDefault="00581773" w:rsidP="00663910">
          <w:r w:rsidRPr="00667041">
            <w:t>Learners shall assess and integrate aircraft performance in the provision of ATS.</w:t>
          </w:r>
        </w:p>
        <w:tbl>
          <w:tblPr>
            <w:tblStyle w:val="easaTable"/>
            <w:tblW w:w="9072" w:type="dxa"/>
            <w:tblInd w:w="-23" w:type="dxa"/>
            <w:tblLayout w:type="fixed"/>
            <w:tblLook w:val="0420" w:firstRow="1" w:lastRow="0" w:firstColumn="0" w:lastColumn="0" w:noHBand="0" w:noVBand="1"/>
          </w:tblPr>
          <w:tblGrid>
            <w:gridCol w:w="1064"/>
            <w:gridCol w:w="3331"/>
            <w:gridCol w:w="283"/>
            <w:gridCol w:w="3686"/>
            <w:gridCol w:w="708"/>
          </w:tblGrid>
          <w:tr w:rsidR="00090094" w14:paraId="7B9A2A3F"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72" w:type="dxa"/>
                <w:gridSpan w:val="5"/>
              </w:tcPr>
              <w:p w14:paraId="3D658B34" w14:textId="77777777" w:rsidR="00BD00F0" w:rsidRPr="00BD00F0" w:rsidRDefault="00581773" w:rsidP="00BD00F0">
                <w:pPr>
                  <w:pStyle w:val="TableCentered"/>
                </w:pPr>
                <w:r w:rsidRPr="001B2DC6">
                  <w:t>TOPIC ACFT 1 — AIRCRAFT INSTRUMENTS</w:t>
                </w:r>
              </w:p>
            </w:tc>
          </w:tr>
          <w:tr w:rsidR="00090094" w14:paraId="77AEA642" w14:textId="77777777" w:rsidTr="00090094">
            <w:trPr>
              <w:trHeight w:val="21"/>
            </w:trPr>
            <w:tc>
              <w:tcPr>
                <w:tcW w:w="9072" w:type="dxa"/>
                <w:gridSpan w:val="5"/>
                <w:hideMark/>
              </w:tcPr>
              <w:p w14:paraId="6453A35A" w14:textId="77777777" w:rsidR="00BD00F0" w:rsidRPr="00814F84" w:rsidRDefault="00581773" w:rsidP="00BD00F0">
                <w:pPr>
                  <w:pStyle w:val="TableHead"/>
                  <w:rPr>
                    <w:rStyle w:val="GeneralAviation"/>
                    <w:color w:val="auto"/>
                  </w:rPr>
                </w:pPr>
                <w:r w:rsidRPr="00814F84">
                  <w:rPr>
                    <w:rStyle w:val="GeneralAviation"/>
                    <w:color w:val="auto"/>
                  </w:rPr>
                  <w:t xml:space="preserve">Subtopic ACFT 1.1 — Aircraft instruments </w:t>
                </w:r>
              </w:p>
            </w:tc>
          </w:tr>
          <w:tr w:rsidR="00090094" w14:paraId="2080DF27" w14:textId="77777777" w:rsidTr="00090094">
            <w:trPr>
              <w:trHeight w:val="567"/>
            </w:trPr>
            <w:tc>
              <w:tcPr>
                <w:tcW w:w="1064" w:type="dxa"/>
                <w:hideMark/>
              </w:tcPr>
              <w:p w14:paraId="022D27C5"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195B525D" w14:textId="77777777" w:rsidR="00BD00F0" w:rsidRPr="00814F84" w:rsidRDefault="00581773" w:rsidP="00BD00F0">
                <w:pPr>
                  <w:pStyle w:val="TableNormal0"/>
                  <w:rPr>
                    <w:rStyle w:val="GeneralAviation"/>
                    <w:color w:val="auto"/>
                  </w:rPr>
                </w:pPr>
                <w:r w:rsidRPr="00814F84">
                  <w:rPr>
                    <w:rStyle w:val="GeneralAviation"/>
                    <w:color w:val="auto"/>
                  </w:rPr>
                  <w:t xml:space="preserve">1.1.1 </w:t>
                </w:r>
              </w:p>
            </w:tc>
            <w:tc>
              <w:tcPr>
                <w:tcW w:w="3331" w:type="dxa"/>
                <w:hideMark/>
              </w:tcPr>
              <w:p w14:paraId="5F736A31" w14:textId="77777777" w:rsidR="00BD00F0" w:rsidRPr="00814F84" w:rsidRDefault="00581773" w:rsidP="00BD00F0">
                <w:pPr>
                  <w:pStyle w:val="TableNormal0"/>
                  <w:rPr>
                    <w:rStyle w:val="GeneralAviation"/>
                    <w:color w:val="auto"/>
                  </w:rPr>
                </w:pPr>
                <w:r w:rsidRPr="00814F84">
                  <w:rPr>
                    <w:rStyle w:val="GeneralAviation"/>
                    <w:color w:val="auto"/>
                  </w:rPr>
                  <w:t>Integrate information from aircraft instruments provided by the pilot into the provision of ATS.</w:t>
                </w:r>
              </w:p>
            </w:tc>
            <w:tc>
              <w:tcPr>
                <w:tcW w:w="283" w:type="dxa"/>
                <w:hideMark/>
              </w:tcPr>
              <w:p w14:paraId="69BDB151" w14:textId="77777777" w:rsidR="00BD00F0" w:rsidRPr="00814F84" w:rsidRDefault="00581773" w:rsidP="00BD00F0">
                <w:pPr>
                  <w:pStyle w:val="TableNormal0"/>
                  <w:rPr>
                    <w:rStyle w:val="GeneralAviation"/>
                    <w:color w:val="auto"/>
                  </w:rPr>
                </w:pPr>
                <w:r w:rsidRPr="00814F84">
                  <w:rPr>
                    <w:rStyle w:val="GeneralAviation"/>
                    <w:color w:val="auto"/>
                  </w:rPr>
                  <w:t>4</w:t>
                </w:r>
              </w:p>
            </w:tc>
            <w:tc>
              <w:tcPr>
                <w:tcW w:w="3686" w:type="dxa"/>
                <w:hideMark/>
              </w:tcPr>
              <w:p w14:paraId="2D485043" w14:textId="77777777" w:rsidR="00BD00F0" w:rsidRPr="00814F84" w:rsidRDefault="00BD00F0" w:rsidP="00BD00F0">
                <w:pPr>
                  <w:pStyle w:val="TableNormal0"/>
                  <w:rPr>
                    <w:rStyle w:val="GeneralAviation"/>
                    <w:color w:val="auto"/>
                  </w:rPr>
                </w:pPr>
              </w:p>
              <w:p w14:paraId="4A3BDA07" w14:textId="77777777" w:rsidR="00BD00F0" w:rsidRPr="00814F84" w:rsidRDefault="00BD00F0" w:rsidP="00BD00F0">
                <w:pPr>
                  <w:pStyle w:val="TableNormal0"/>
                  <w:rPr>
                    <w:rStyle w:val="GeneralAviation"/>
                    <w:color w:val="auto"/>
                  </w:rPr>
                </w:pPr>
              </w:p>
            </w:tc>
            <w:tc>
              <w:tcPr>
                <w:tcW w:w="708" w:type="dxa"/>
                <w:hideMark/>
              </w:tcPr>
              <w:p w14:paraId="75282784" w14:textId="77777777" w:rsidR="00BD00F0" w:rsidRPr="00814F84" w:rsidRDefault="00581773" w:rsidP="00BD00F0">
                <w:pPr>
                  <w:pStyle w:val="TableNormal0"/>
                  <w:rPr>
                    <w:rStyle w:val="GeneralAviation"/>
                    <w:color w:val="auto"/>
                  </w:rPr>
                </w:pPr>
                <w:r w:rsidRPr="00814F84">
                  <w:rPr>
                    <w:rStyle w:val="GeneralAviation"/>
                    <w:color w:val="auto"/>
                  </w:rPr>
                  <w:t>ALL</w:t>
                </w:r>
              </w:p>
            </w:tc>
          </w:tr>
          <w:tr w:rsidR="00090094" w14:paraId="02341D39" w14:textId="77777777" w:rsidTr="00090094">
            <w:trPr>
              <w:trHeight w:val="567"/>
            </w:trPr>
            <w:tc>
              <w:tcPr>
                <w:tcW w:w="1064" w:type="dxa"/>
                <w:hideMark/>
              </w:tcPr>
              <w:p w14:paraId="0AFD99BD"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3DFF8E79" w14:textId="77777777" w:rsidR="00BD00F0" w:rsidRPr="00814F84" w:rsidRDefault="00581773" w:rsidP="00BD00F0">
                <w:pPr>
                  <w:pStyle w:val="TableNormal0"/>
                  <w:rPr>
                    <w:rStyle w:val="GeneralAviation"/>
                    <w:color w:val="auto"/>
                  </w:rPr>
                </w:pPr>
                <w:r w:rsidRPr="00814F84">
                  <w:rPr>
                    <w:rStyle w:val="GeneralAviation"/>
                    <w:color w:val="auto"/>
                  </w:rPr>
                  <w:t xml:space="preserve">1.1.2 </w:t>
                </w:r>
              </w:p>
            </w:tc>
            <w:tc>
              <w:tcPr>
                <w:tcW w:w="3331" w:type="dxa"/>
                <w:hideMark/>
              </w:tcPr>
              <w:p w14:paraId="1009953F" w14:textId="77777777" w:rsidR="00BD00F0" w:rsidRPr="00814F84" w:rsidRDefault="00581773" w:rsidP="00BD00F0">
                <w:pPr>
                  <w:pStyle w:val="TableNormal0"/>
                  <w:rPr>
                    <w:rStyle w:val="GeneralAviation"/>
                    <w:color w:val="auto"/>
                  </w:rPr>
                </w:pPr>
                <w:r w:rsidRPr="00814F84">
                  <w:rPr>
                    <w:rStyle w:val="GeneralAviation"/>
                    <w:color w:val="auto"/>
                  </w:rPr>
                  <w:t>Explain the operation of aircraft radio equipment.</w:t>
                </w:r>
              </w:p>
            </w:tc>
            <w:tc>
              <w:tcPr>
                <w:tcW w:w="283" w:type="dxa"/>
                <w:hideMark/>
              </w:tcPr>
              <w:p w14:paraId="5AAF4AD5" w14:textId="77777777" w:rsidR="00BD00F0" w:rsidRPr="00814F84" w:rsidRDefault="00581773" w:rsidP="00BD00F0">
                <w:pPr>
                  <w:pStyle w:val="TableNormal0"/>
                  <w:rPr>
                    <w:rStyle w:val="GeneralAviation"/>
                    <w:color w:val="auto"/>
                  </w:rPr>
                </w:pPr>
                <w:r w:rsidRPr="00814F84">
                  <w:rPr>
                    <w:rStyle w:val="GeneralAviation"/>
                    <w:color w:val="auto"/>
                  </w:rPr>
                  <w:t>2</w:t>
                </w:r>
              </w:p>
            </w:tc>
            <w:tc>
              <w:tcPr>
                <w:tcW w:w="3686" w:type="dxa"/>
                <w:hideMark/>
              </w:tcPr>
              <w:p w14:paraId="11D6A905" w14:textId="77777777" w:rsidR="00BD00F0" w:rsidRPr="00814F84" w:rsidRDefault="00581773" w:rsidP="00BD00F0">
                <w:pPr>
                  <w:pStyle w:val="TableNormal0"/>
                  <w:rPr>
                    <w:rStyle w:val="GeneralAviation"/>
                    <w:i/>
                    <w:iCs/>
                    <w:color w:val="auto"/>
                  </w:rPr>
                </w:pPr>
                <w:r w:rsidRPr="00814F84">
                  <w:rPr>
                    <w:rStyle w:val="GeneralAviation"/>
                    <w:i/>
                    <w:iCs/>
                    <w:color w:val="auto"/>
                  </w:rPr>
                  <w:t>Optional content: radios (number of), emergency radios</w:t>
                </w:r>
              </w:p>
            </w:tc>
            <w:tc>
              <w:tcPr>
                <w:tcW w:w="708" w:type="dxa"/>
                <w:hideMark/>
              </w:tcPr>
              <w:p w14:paraId="731EDDE9" w14:textId="77777777" w:rsidR="00BD00F0" w:rsidRPr="00814F84" w:rsidRDefault="00581773" w:rsidP="00BD00F0">
                <w:pPr>
                  <w:pStyle w:val="TableNormal0"/>
                  <w:rPr>
                    <w:rStyle w:val="GeneralAviation"/>
                    <w:color w:val="auto"/>
                  </w:rPr>
                </w:pPr>
                <w:r w:rsidRPr="00814F84">
                  <w:rPr>
                    <w:rStyle w:val="GeneralAviation"/>
                    <w:color w:val="auto"/>
                  </w:rPr>
                  <w:t>ALL</w:t>
                </w:r>
              </w:p>
            </w:tc>
          </w:tr>
          <w:tr w:rsidR="00090094" w14:paraId="39CA0D59" w14:textId="77777777" w:rsidTr="00090094">
            <w:trPr>
              <w:trHeight w:val="567"/>
            </w:trPr>
            <w:tc>
              <w:tcPr>
                <w:tcW w:w="1064" w:type="dxa"/>
                <w:hideMark/>
              </w:tcPr>
              <w:p w14:paraId="2451C4A3"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6FF16C25" w14:textId="77777777" w:rsidR="00BD00F0" w:rsidRPr="00814F84" w:rsidRDefault="00581773" w:rsidP="00BD00F0">
                <w:pPr>
                  <w:pStyle w:val="TableNormal0"/>
                  <w:rPr>
                    <w:rStyle w:val="GeneralAviation"/>
                    <w:color w:val="auto"/>
                  </w:rPr>
                </w:pPr>
                <w:r w:rsidRPr="00814F84">
                  <w:rPr>
                    <w:rStyle w:val="GeneralAviation"/>
                    <w:color w:val="auto"/>
                  </w:rPr>
                  <w:t xml:space="preserve">1.1.3 </w:t>
                </w:r>
              </w:p>
            </w:tc>
            <w:tc>
              <w:tcPr>
                <w:tcW w:w="3331" w:type="dxa"/>
                <w:hideMark/>
              </w:tcPr>
              <w:p w14:paraId="1BCEAA80" w14:textId="77777777" w:rsidR="00BD00F0" w:rsidRPr="00814F84" w:rsidRDefault="00581773" w:rsidP="00BD00F0">
                <w:pPr>
                  <w:pStyle w:val="TableNormal0"/>
                  <w:rPr>
                    <w:rStyle w:val="GeneralAviation"/>
                    <w:color w:val="auto"/>
                  </w:rPr>
                </w:pPr>
                <w:r w:rsidRPr="00814F84">
                  <w:rPr>
                    <w:rStyle w:val="GeneralAviation"/>
                    <w:color w:val="auto"/>
                  </w:rPr>
                  <w:t>Explain the operation of on-board surveillance equipment.</w:t>
                </w:r>
              </w:p>
            </w:tc>
            <w:tc>
              <w:tcPr>
                <w:tcW w:w="283" w:type="dxa"/>
                <w:hideMark/>
              </w:tcPr>
              <w:p w14:paraId="626FA912" w14:textId="77777777" w:rsidR="00BD00F0" w:rsidRPr="00814F84" w:rsidRDefault="00581773" w:rsidP="00BD00F0">
                <w:pPr>
                  <w:pStyle w:val="TableNormal0"/>
                  <w:rPr>
                    <w:rStyle w:val="GeneralAviation"/>
                    <w:color w:val="auto"/>
                  </w:rPr>
                </w:pPr>
                <w:r w:rsidRPr="00814F84">
                  <w:rPr>
                    <w:rStyle w:val="GeneralAviation"/>
                    <w:color w:val="auto"/>
                  </w:rPr>
                  <w:t>2</w:t>
                </w:r>
              </w:p>
            </w:tc>
            <w:tc>
              <w:tcPr>
                <w:tcW w:w="3686" w:type="dxa"/>
                <w:hideMark/>
              </w:tcPr>
              <w:p w14:paraId="70B5F6B2" w14:textId="77777777" w:rsidR="00BD00F0" w:rsidRPr="00814F84" w:rsidRDefault="00581773" w:rsidP="00637839">
                <w:pPr>
                  <w:pStyle w:val="EssentialTraining"/>
                  <w:rPr>
                    <w:rStyle w:val="GeneralAviation"/>
                    <w:color w:val="auto"/>
                  </w:rPr>
                </w:pPr>
                <w:r w:rsidRPr="00814F84">
                  <w:rPr>
                    <w:rStyle w:val="GeneralAviation"/>
                    <w:color w:val="auto"/>
                  </w:rPr>
                  <w:t xml:space="preserve">Transponders: equipment Mode A, </w:t>
                </w:r>
                <w:r w:rsidRPr="00814F84">
                  <w:rPr>
                    <w:rStyle w:val="GeneralAviation"/>
                    <w:color w:val="auto"/>
                  </w:rPr>
                  <w:br/>
                  <w:t>Mode C, Mode S, ADS capability</w:t>
                </w:r>
              </w:p>
            </w:tc>
            <w:tc>
              <w:tcPr>
                <w:tcW w:w="708" w:type="dxa"/>
                <w:hideMark/>
              </w:tcPr>
              <w:p w14:paraId="0FC5FEBB" w14:textId="77777777" w:rsidR="00BD00F0" w:rsidRPr="00814F84" w:rsidRDefault="00581773" w:rsidP="00BD00F0">
                <w:pPr>
                  <w:pStyle w:val="TableNormal0"/>
                  <w:rPr>
                    <w:rStyle w:val="GeneralAviation"/>
                    <w:color w:val="auto"/>
                  </w:rPr>
                </w:pPr>
                <w:r w:rsidRPr="00814F84">
                  <w:rPr>
                    <w:rStyle w:val="GeneralAviation"/>
                    <w:color w:val="auto"/>
                  </w:rPr>
                  <w:t>ADC APS ACS</w:t>
                </w:r>
              </w:p>
            </w:tc>
          </w:tr>
          <w:tr w:rsidR="00090094" w14:paraId="127E8AFB" w14:textId="77777777" w:rsidTr="00090094">
            <w:trPr>
              <w:trHeight w:val="21"/>
            </w:trPr>
            <w:tc>
              <w:tcPr>
                <w:tcW w:w="9072" w:type="dxa"/>
                <w:gridSpan w:val="5"/>
              </w:tcPr>
              <w:p w14:paraId="176ED8C4" w14:textId="77777777" w:rsidR="00BD00F0" w:rsidRPr="001B2DC6" w:rsidRDefault="00581773" w:rsidP="00BD00F0">
                <w:pPr>
                  <w:pStyle w:val="TableCentered"/>
                  <w:rPr>
                    <w:rStyle w:val="GeneralAviation"/>
                  </w:rPr>
                </w:pPr>
                <w:r w:rsidRPr="001B2DC6">
                  <w:t>TOPIC ACFT 2 — AIRCRAFT CATEGORIES</w:t>
                </w:r>
              </w:p>
            </w:tc>
          </w:tr>
          <w:tr w:rsidR="00090094" w14:paraId="5E7D8D0D" w14:textId="77777777" w:rsidTr="00090094">
            <w:trPr>
              <w:trHeight w:val="21"/>
            </w:trPr>
            <w:tc>
              <w:tcPr>
                <w:tcW w:w="9072" w:type="dxa"/>
                <w:gridSpan w:val="5"/>
                <w:hideMark/>
              </w:tcPr>
              <w:p w14:paraId="1BA6865E" w14:textId="77777777" w:rsidR="00BD00F0" w:rsidRPr="00814F84" w:rsidRDefault="00581773" w:rsidP="00BD00F0">
                <w:pPr>
                  <w:pStyle w:val="TableHead"/>
                  <w:rPr>
                    <w:rStyle w:val="GeneralAviation"/>
                    <w:color w:val="auto"/>
                  </w:rPr>
                </w:pPr>
                <w:r w:rsidRPr="00814F84">
                  <w:rPr>
                    <w:rStyle w:val="GeneralAviation"/>
                    <w:color w:val="auto"/>
                  </w:rPr>
                  <w:t>Subtopic ACFT 2.1 — Wake turbulence</w:t>
                </w:r>
              </w:p>
            </w:tc>
          </w:tr>
          <w:tr w:rsidR="00090094" w14:paraId="0BF1D74E" w14:textId="77777777" w:rsidTr="00090094">
            <w:trPr>
              <w:trHeight w:val="567"/>
            </w:trPr>
            <w:tc>
              <w:tcPr>
                <w:tcW w:w="1064" w:type="dxa"/>
                <w:hideMark/>
              </w:tcPr>
              <w:p w14:paraId="119921D0"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3AB2E63B" w14:textId="77777777" w:rsidR="00BD00F0" w:rsidRPr="00814F84" w:rsidRDefault="00581773" w:rsidP="00BD00F0">
                <w:pPr>
                  <w:pStyle w:val="TableNormal0"/>
                  <w:rPr>
                    <w:rStyle w:val="GeneralAviation"/>
                    <w:color w:val="auto"/>
                  </w:rPr>
                </w:pPr>
                <w:r w:rsidRPr="00814F84">
                  <w:rPr>
                    <w:rStyle w:val="GeneralAviation"/>
                    <w:color w:val="auto"/>
                  </w:rPr>
                  <w:t xml:space="preserve">2.1.1 </w:t>
                </w:r>
              </w:p>
            </w:tc>
            <w:tc>
              <w:tcPr>
                <w:tcW w:w="3331" w:type="dxa"/>
                <w:hideMark/>
              </w:tcPr>
              <w:p w14:paraId="7C372BB7" w14:textId="77777777" w:rsidR="00BD00F0" w:rsidRPr="00814F84" w:rsidRDefault="00581773" w:rsidP="00BD00F0">
                <w:pPr>
                  <w:pStyle w:val="TableNormal0"/>
                  <w:rPr>
                    <w:rStyle w:val="GeneralAviation"/>
                    <w:color w:val="auto"/>
                  </w:rPr>
                </w:pPr>
                <w:r w:rsidRPr="00814F84">
                  <w:rPr>
                    <w:rStyle w:val="GeneralAviation"/>
                    <w:color w:val="auto"/>
                  </w:rPr>
                  <w:t>Explain the wake turbulence effect and associated hazards to succeeding aircraft.</w:t>
                </w:r>
              </w:p>
            </w:tc>
            <w:tc>
              <w:tcPr>
                <w:tcW w:w="283" w:type="dxa"/>
                <w:hideMark/>
              </w:tcPr>
              <w:p w14:paraId="6B94F3DA" w14:textId="77777777" w:rsidR="00BD00F0" w:rsidRPr="00814F84" w:rsidRDefault="00581773" w:rsidP="00BD00F0">
                <w:pPr>
                  <w:pStyle w:val="TableNormal0"/>
                  <w:rPr>
                    <w:rStyle w:val="GeneralAviation"/>
                    <w:color w:val="auto"/>
                  </w:rPr>
                </w:pPr>
                <w:r w:rsidRPr="00814F84">
                  <w:rPr>
                    <w:rStyle w:val="GeneralAviation"/>
                    <w:color w:val="auto"/>
                  </w:rPr>
                  <w:t>2</w:t>
                </w:r>
              </w:p>
            </w:tc>
            <w:tc>
              <w:tcPr>
                <w:tcW w:w="3686" w:type="dxa"/>
                <w:hideMark/>
              </w:tcPr>
              <w:p w14:paraId="4C5BF372" w14:textId="77777777" w:rsidR="00BD00F0" w:rsidRPr="00814F84" w:rsidRDefault="00BD00F0" w:rsidP="00BD00F0">
                <w:pPr>
                  <w:pStyle w:val="TableNormal0"/>
                  <w:rPr>
                    <w:rStyle w:val="GeneralAviation"/>
                    <w:color w:val="auto"/>
                  </w:rPr>
                </w:pPr>
              </w:p>
            </w:tc>
            <w:tc>
              <w:tcPr>
                <w:tcW w:w="708" w:type="dxa"/>
                <w:hideMark/>
              </w:tcPr>
              <w:p w14:paraId="7E9742FD" w14:textId="77777777" w:rsidR="00BD00F0" w:rsidRPr="00814F84" w:rsidRDefault="00581773" w:rsidP="00BD00F0">
                <w:pPr>
                  <w:pStyle w:val="TableNormal0"/>
                  <w:rPr>
                    <w:rStyle w:val="GeneralAviation"/>
                    <w:color w:val="auto"/>
                  </w:rPr>
                </w:pPr>
                <w:r w:rsidRPr="00814F84">
                  <w:rPr>
                    <w:rStyle w:val="GeneralAviation"/>
                    <w:color w:val="auto"/>
                  </w:rPr>
                  <w:t>ALL</w:t>
                </w:r>
              </w:p>
            </w:tc>
          </w:tr>
          <w:tr w:rsidR="00090094" w14:paraId="0A3454F0" w14:textId="77777777" w:rsidTr="00090094">
            <w:trPr>
              <w:trHeight w:val="567"/>
            </w:trPr>
            <w:tc>
              <w:tcPr>
                <w:tcW w:w="1064" w:type="dxa"/>
                <w:hideMark/>
              </w:tcPr>
              <w:p w14:paraId="57DD7452"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65C45557" w14:textId="77777777" w:rsidR="00BD00F0" w:rsidRPr="00814F84" w:rsidRDefault="00581773" w:rsidP="00BD00F0">
                <w:pPr>
                  <w:pStyle w:val="TableNormal0"/>
                  <w:rPr>
                    <w:rStyle w:val="GeneralAviation"/>
                    <w:color w:val="auto"/>
                  </w:rPr>
                </w:pPr>
                <w:r w:rsidRPr="00814F84">
                  <w:rPr>
                    <w:rStyle w:val="GeneralAviation"/>
                    <w:color w:val="auto"/>
                  </w:rPr>
                  <w:t xml:space="preserve">2.1.2 </w:t>
                </w:r>
              </w:p>
            </w:tc>
            <w:tc>
              <w:tcPr>
                <w:tcW w:w="3331" w:type="dxa"/>
                <w:hideMark/>
              </w:tcPr>
              <w:p w14:paraId="380AC57F" w14:textId="77777777" w:rsidR="00BD00F0" w:rsidRPr="00814F84" w:rsidRDefault="00581773" w:rsidP="00BD00F0">
                <w:pPr>
                  <w:pStyle w:val="TableNormal0"/>
                  <w:rPr>
                    <w:rStyle w:val="GeneralAviation"/>
                    <w:color w:val="auto"/>
                  </w:rPr>
                </w:pPr>
                <w:r w:rsidRPr="00814F84">
                  <w:rPr>
                    <w:rStyle w:val="GeneralAviation"/>
                    <w:color w:val="auto"/>
                  </w:rPr>
                  <w:t>Appreciate the techniques used to prevent hazards associated with wake turbulence to succeeding aircraft.</w:t>
                </w:r>
              </w:p>
            </w:tc>
            <w:tc>
              <w:tcPr>
                <w:tcW w:w="283" w:type="dxa"/>
                <w:hideMark/>
              </w:tcPr>
              <w:p w14:paraId="10475947" w14:textId="77777777" w:rsidR="00BD00F0" w:rsidRPr="00814F84" w:rsidRDefault="00581773" w:rsidP="00BD00F0">
                <w:pPr>
                  <w:pStyle w:val="TableNormal0"/>
                  <w:rPr>
                    <w:rStyle w:val="GeneralAviation"/>
                    <w:color w:val="auto"/>
                  </w:rPr>
                </w:pPr>
                <w:r w:rsidRPr="00814F84">
                  <w:rPr>
                    <w:rStyle w:val="GeneralAviation"/>
                    <w:color w:val="auto"/>
                  </w:rPr>
                  <w:t>3</w:t>
                </w:r>
              </w:p>
            </w:tc>
            <w:tc>
              <w:tcPr>
                <w:tcW w:w="3686" w:type="dxa"/>
                <w:hideMark/>
              </w:tcPr>
              <w:p w14:paraId="1C38BEDA" w14:textId="77777777" w:rsidR="00BD00F0" w:rsidRPr="00814F84" w:rsidRDefault="00BD00F0" w:rsidP="00BD00F0">
                <w:pPr>
                  <w:pStyle w:val="TableNormal0"/>
                  <w:rPr>
                    <w:rStyle w:val="GeneralAviation"/>
                    <w:color w:val="auto"/>
                  </w:rPr>
                </w:pPr>
              </w:p>
            </w:tc>
            <w:tc>
              <w:tcPr>
                <w:tcW w:w="708" w:type="dxa"/>
                <w:hideMark/>
              </w:tcPr>
              <w:p w14:paraId="47FE84AA" w14:textId="77777777" w:rsidR="00BD00F0" w:rsidRPr="00814F84" w:rsidRDefault="00581773" w:rsidP="00BD00F0">
                <w:pPr>
                  <w:pStyle w:val="TableNormal0"/>
                  <w:rPr>
                    <w:rStyle w:val="GeneralAviation"/>
                    <w:color w:val="auto"/>
                  </w:rPr>
                </w:pPr>
                <w:r w:rsidRPr="00814F84">
                  <w:rPr>
                    <w:rStyle w:val="GeneralAviation"/>
                    <w:color w:val="auto"/>
                  </w:rPr>
                  <w:t>ALL</w:t>
                </w:r>
              </w:p>
            </w:tc>
          </w:tr>
          <w:tr w:rsidR="00090094" w14:paraId="06D9598B" w14:textId="77777777" w:rsidTr="00090094">
            <w:trPr>
              <w:trHeight w:val="21"/>
            </w:trPr>
            <w:tc>
              <w:tcPr>
                <w:tcW w:w="9072" w:type="dxa"/>
                <w:gridSpan w:val="5"/>
                <w:hideMark/>
              </w:tcPr>
              <w:p w14:paraId="14AB333D" w14:textId="77777777" w:rsidR="00BD00F0" w:rsidRPr="00814F84" w:rsidRDefault="00581773" w:rsidP="00BD00F0">
                <w:pPr>
                  <w:pStyle w:val="TableHead"/>
                  <w:rPr>
                    <w:rStyle w:val="GeneralAviation"/>
                    <w:color w:val="auto"/>
                  </w:rPr>
                </w:pPr>
                <w:r w:rsidRPr="00814F84">
                  <w:rPr>
                    <w:rStyle w:val="GeneralAviation"/>
                    <w:color w:val="auto"/>
                  </w:rPr>
                  <w:t>Subtopic ACFT 2.2 — Application of the ICAO approach categories</w:t>
                </w:r>
              </w:p>
            </w:tc>
          </w:tr>
          <w:tr w:rsidR="00090094" w14:paraId="7A4F4F01" w14:textId="77777777" w:rsidTr="00090094">
            <w:trPr>
              <w:trHeight w:val="567"/>
            </w:trPr>
            <w:tc>
              <w:tcPr>
                <w:tcW w:w="1064" w:type="dxa"/>
                <w:hideMark/>
              </w:tcPr>
              <w:p w14:paraId="5B4CEDAE"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3147114A" w14:textId="77777777" w:rsidR="00BD00F0" w:rsidRPr="00814F84" w:rsidRDefault="00581773" w:rsidP="00BD00F0">
                <w:pPr>
                  <w:pStyle w:val="TableNormal0"/>
                  <w:rPr>
                    <w:rStyle w:val="GeneralAviation"/>
                    <w:color w:val="auto"/>
                  </w:rPr>
                </w:pPr>
                <w:r w:rsidRPr="00814F84">
                  <w:rPr>
                    <w:rStyle w:val="GeneralAviation"/>
                    <w:color w:val="auto"/>
                  </w:rPr>
                  <w:t xml:space="preserve">2.2.1 </w:t>
                </w:r>
              </w:p>
            </w:tc>
            <w:tc>
              <w:tcPr>
                <w:tcW w:w="3331" w:type="dxa"/>
                <w:hideMark/>
              </w:tcPr>
              <w:p w14:paraId="0E6F1F00" w14:textId="77777777" w:rsidR="00BD00F0" w:rsidRPr="00814F84" w:rsidRDefault="00581773" w:rsidP="00BD00F0">
                <w:pPr>
                  <w:pStyle w:val="TableNormal0"/>
                  <w:rPr>
                    <w:rStyle w:val="GeneralAviation"/>
                    <w:color w:val="auto"/>
                  </w:rPr>
                </w:pPr>
                <w:r w:rsidRPr="00814F84">
                  <w:rPr>
                    <w:rStyle w:val="GeneralAviation"/>
                    <w:color w:val="auto"/>
                  </w:rPr>
                  <w:t>Describe the use of the ICAO approach categories.</w:t>
                </w:r>
              </w:p>
            </w:tc>
            <w:tc>
              <w:tcPr>
                <w:tcW w:w="283" w:type="dxa"/>
                <w:hideMark/>
              </w:tcPr>
              <w:p w14:paraId="5804F1AE" w14:textId="77777777" w:rsidR="00BD00F0" w:rsidRPr="00814F84" w:rsidRDefault="00581773" w:rsidP="00BD00F0">
                <w:pPr>
                  <w:pStyle w:val="TableNormal0"/>
                  <w:rPr>
                    <w:rStyle w:val="GeneralAviation"/>
                    <w:color w:val="auto"/>
                  </w:rPr>
                </w:pPr>
                <w:r w:rsidRPr="00814F84">
                  <w:rPr>
                    <w:rStyle w:val="GeneralAviation"/>
                    <w:color w:val="auto"/>
                  </w:rPr>
                  <w:t>2</w:t>
                </w:r>
              </w:p>
            </w:tc>
            <w:tc>
              <w:tcPr>
                <w:tcW w:w="3686" w:type="dxa"/>
                <w:hideMark/>
              </w:tcPr>
              <w:p w14:paraId="50B88045" w14:textId="77777777" w:rsidR="00BD00F0" w:rsidRPr="00814F84" w:rsidRDefault="00581773" w:rsidP="00637839">
                <w:pPr>
                  <w:pStyle w:val="EssentialTraining"/>
                  <w:rPr>
                    <w:rStyle w:val="GeneralAviation"/>
                    <w:color w:val="auto"/>
                  </w:rPr>
                </w:pPr>
                <w:r w:rsidRPr="00814F84">
                  <w:rPr>
                    <w:rStyle w:val="GeneralAviation"/>
                    <w:color w:val="auto"/>
                  </w:rPr>
                  <w:t>ICAO Doc 8168</w:t>
                </w:r>
              </w:p>
            </w:tc>
            <w:tc>
              <w:tcPr>
                <w:tcW w:w="708" w:type="dxa"/>
                <w:hideMark/>
              </w:tcPr>
              <w:p w14:paraId="511DABA9" w14:textId="77777777" w:rsidR="00BD00F0" w:rsidRPr="00814F84" w:rsidRDefault="00581773" w:rsidP="00BD00F0">
                <w:pPr>
                  <w:pStyle w:val="TableNormal0"/>
                  <w:rPr>
                    <w:rStyle w:val="GeneralAviation"/>
                    <w:color w:val="auto"/>
                  </w:rPr>
                </w:pPr>
                <w:r w:rsidRPr="00814F84">
                  <w:rPr>
                    <w:rStyle w:val="GeneralAviation"/>
                    <w:color w:val="auto"/>
                  </w:rPr>
                  <w:t>ADC APP APS</w:t>
                </w:r>
              </w:p>
            </w:tc>
          </w:tr>
          <w:tr w:rsidR="00090094" w14:paraId="36A23364" w14:textId="77777777" w:rsidTr="00090094">
            <w:trPr>
              <w:trHeight w:val="567"/>
            </w:trPr>
            <w:tc>
              <w:tcPr>
                <w:tcW w:w="1064" w:type="dxa"/>
                <w:hideMark/>
              </w:tcPr>
              <w:p w14:paraId="4F96C6AF"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66510203" w14:textId="77777777" w:rsidR="00BD00F0" w:rsidRPr="00814F84" w:rsidRDefault="00581773" w:rsidP="00BD00F0">
                <w:pPr>
                  <w:pStyle w:val="TableNormal0"/>
                  <w:rPr>
                    <w:rStyle w:val="GeneralAviation"/>
                    <w:color w:val="auto"/>
                  </w:rPr>
                </w:pPr>
                <w:r w:rsidRPr="00814F84">
                  <w:rPr>
                    <w:rStyle w:val="GeneralAviation"/>
                    <w:color w:val="auto"/>
                  </w:rPr>
                  <w:t xml:space="preserve">2.2.2 </w:t>
                </w:r>
              </w:p>
            </w:tc>
            <w:tc>
              <w:tcPr>
                <w:tcW w:w="3331" w:type="dxa"/>
                <w:hideMark/>
              </w:tcPr>
              <w:p w14:paraId="4CC71025" w14:textId="77777777" w:rsidR="00BD00F0" w:rsidRPr="00814F84" w:rsidRDefault="00581773" w:rsidP="00BD00F0">
                <w:pPr>
                  <w:pStyle w:val="TableNormal0"/>
                  <w:rPr>
                    <w:rStyle w:val="GeneralAviation"/>
                    <w:color w:val="auto"/>
                  </w:rPr>
                </w:pPr>
                <w:r w:rsidRPr="00814F84">
                  <w:rPr>
                    <w:rStyle w:val="GeneralAviation"/>
                    <w:color w:val="auto"/>
                  </w:rPr>
                  <w:t>Appreciate the effect of the ICAO approach categories on the traffic organisation.</w:t>
                </w:r>
              </w:p>
            </w:tc>
            <w:tc>
              <w:tcPr>
                <w:tcW w:w="283" w:type="dxa"/>
                <w:hideMark/>
              </w:tcPr>
              <w:p w14:paraId="0BC33A3B" w14:textId="77777777" w:rsidR="00BD00F0" w:rsidRPr="00814F84" w:rsidRDefault="00581773" w:rsidP="00BD00F0">
                <w:pPr>
                  <w:pStyle w:val="TableNormal0"/>
                  <w:rPr>
                    <w:rStyle w:val="GeneralAviation"/>
                    <w:color w:val="auto"/>
                  </w:rPr>
                </w:pPr>
                <w:r w:rsidRPr="00814F84">
                  <w:rPr>
                    <w:rStyle w:val="GeneralAviation"/>
                    <w:color w:val="auto"/>
                  </w:rPr>
                  <w:t>3</w:t>
                </w:r>
              </w:p>
            </w:tc>
            <w:tc>
              <w:tcPr>
                <w:tcW w:w="3686" w:type="dxa"/>
                <w:hideMark/>
              </w:tcPr>
              <w:p w14:paraId="5B9D944B" w14:textId="77777777" w:rsidR="00BD00F0" w:rsidRPr="00814F84" w:rsidRDefault="00BD00F0" w:rsidP="00BD00F0">
                <w:pPr>
                  <w:pStyle w:val="TableNormal0"/>
                  <w:rPr>
                    <w:rStyle w:val="GeneralAviation"/>
                    <w:color w:val="auto"/>
                  </w:rPr>
                </w:pPr>
              </w:p>
            </w:tc>
            <w:tc>
              <w:tcPr>
                <w:tcW w:w="708" w:type="dxa"/>
                <w:hideMark/>
              </w:tcPr>
              <w:p w14:paraId="474ED730" w14:textId="77777777" w:rsidR="00BD00F0" w:rsidRPr="00814F84" w:rsidRDefault="00581773" w:rsidP="00BD00F0">
                <w:pPr>
                  <w:pStyle w:val="TableNormal0"/>
                  <w:rPr>
                    <w:rStyle w:val="GeneralAviation"/>
                    <w:color w:val="auto"/>
                  </w:rPr>
                </w:pPr>
                <w:r w:rsidRPr="00814F84">
                  <w:rPr>
                    <w:rStyle w:val="GeneralAviation"/>
                    <w:color w:val="auto"/>
                  </w:rPr>
                  <w:t>ADC APP APS</w:t>
                </w:r>
              </w:p>
            </w:tc>
          </w:tr>
          <w:tr w:rsidR="00090094" w14:paraId="4582687C" w14:textId="77777777" w:rsidTr="00090094">
            <w:trPr>
              <w:trHeight w:val="21"/>
            </w:trPr>
            <w:tc>
              <w:tcPr>
                <w:tcW w:w="9072" w:type="dxa"/>
                <w:gridSpan w:val="5"/>
              </w:tcPr>
              <w:p w14:paraId="079A4CD6" w14:textId="77777777" w:rsidR="00BD00F0" w:rsidRPr="001B2DC6" w:rsidRDefault="00581773" w:rsidP="00BD00F0">
                <w:pPr>
                  <w:pStyle w:val="TableCentered"/>
                  <w:rPr>
                    <w:rStyle w:val="GeneralAviation"/>
                  </w:rPr>
                </w:pPr>
                <w:r w:rsidRPr="001B2DC6">
                  <w:t>TOPIC ACFT 3 — FACTORS AFFECTING AIRCRAFT PERFORMANCE</w:t>
                </w:r>
              </w:p>
            </w:tc>
          </w:tr>
          <w:tr w:rsidR="00090094" w14:paraId="146F593D" w14:textId="77777777" w:rsidTr="00090094">
            <w:trPr>
              <w:trHeight w:val="21"/>
            </w:trPr>
            <w:tc>
              <w:tcPr>
                <w:tcW w:w="9072" w:type="dxa"/>
                <w:gridSpan w:val="5"/>
                <w:hideMark/>
              </w:tcPr>
              <w:p w14:paraId="36EF4679" w14:textId="77777777" w:rsidR="00BD00F0" w:rsidRPr="00814F84" w:rsidRDefault="00581773" w:rsidP="00BD00F0">
                <w:pPr>
                  <w:pStyle w:val="TableHead"/>
                  <w:rPr>
                    <w:rStyle w:val="GeneralAviation"/>
                    <w:color w:val="auto"/>
                  </w:rPr>
                </w:pPr>
                <w:r w:rsidRPr="00814F84">
                  <w:rPr>
                    <w:rStyle w:val="GeneralAviation"/>
                    <w:color w:val="auto"/>
                  </w:rPr>
                  <w:t>Subtopic ACFT 3.1 — Take-off factors</w:t>
                </w:r>
              </w:p>
            </w:tc>
          </w:tr>
          <w:tr w:rsidR="00090094" w14:paraId="2E318723" w14:textId="77777777" w:rsidTr="00090094">
            <w:trPr>
              <w:trHeight w:val="567"/>
            </w:trPr>
            <w:tc>
              <w:tcPr>
                <w:tcW w:w="1064" w:type="dxa"/>
                <w:hideMark/>
              </w:tcPr>
              <w:p w14:paraId="0EBF455E"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5AD4D035" w14:textId="77777777" w:rsidR="00BD00F0" w:rsidRPr="00814F84" w:rsidRDefault="00581773" w:rsidP="00BD00F0">
                <w:pPr>
                  <w:pStyle w:val="TableNormal0"/>
                  <w:rPr>
                    <w:rStyle w:val="GeneralAviation"/>
                    <w:color w:val="auto"/>
                  </w:rPr>
                </w:pPr>
                <w:r w:rsidRPr="00814F84">
                  <w:rPr>
                    <w:rStyle w:val="GeneralAviation"/>
                    <w:color w:val="auto"/>
                  </w:rPr>
                  <w:t xml:space="preserve">3.1.1 </w:t>
                </w:r>
              </w:p>
            </w:tc>
            <w:tc>
              <w:tcPr>
                <w:tcW w:w="3331" w:type="dxa"/>
                <w:hideMark/>
              </w:tcPr>
              <w:p w14:paraId="31446FC6" w14:textId="77777777" w:rsidR="00BD00F0" w:rsidRPr="00814F84" w:rsidRDefault="00581773" w:rsidP="00BD00F0">
                <w:pPr>
                  <w:pStyle w:val="TableNormal0"/>
                  <w:rPr>
                    <w:rStyle w:val="GeneralAviation"/>
                    <w:color w:val="auto"/>
                  </w:rPr>
                </w:pPr>
                <w:r w:rsidRPr="00814F84">
                  <w:rPr>
                    <w:rStyle w:val="GeneralAviation"/>
                    <w:color w:val="auto"/>
                  </w:rPr>
                  <w:t>Integrate the influence of factors affecting aircraft on take-off.</w:t>
                </w:r>
              </w:p>
            </w:tc>
            <w:tc>
              <w:tcPr>
                <w:tcW w:w="283" w:type="dxa"/>
                <w:hideMark/>
              </w:tcPr>
              <w:p w14:paraId="2980D5B3" w14:textId="77777777" w:rsidR="00BD00F0" w:rsidRPr="00814F84" w:rsidRDefault="00581773" w:rsidP="00BD00F0">
                <w:pPr>
                  <w:pStyle w:val="TableNormal0"/>
                  <w:rPr>
                    <w:rStyle w:val="GeneralAviation"/>
                    <w:color w:val="auto"/>
                  </w:rPr>
                </w:pPr>
                <w:r w:rsidRPr="00814F84">
                  <w:rPr>
                    <w:rStyle w:val="GeneralAviation"/>
                    <w:color w:val="auto"/>
                  </w:rPr>
                  <w:t>4</w:t>
                </w:r>
              </w:p>
            </w:tc>
            <w:tc>
              <w:tcPr>
                <w:tcW w:w="3686" w:type="dxa"/>
                <w:hideMark/>
              </w:tcPr>
              <w:p w14:paraId="4E92F48A" w14:textId="77777777" w:rsidR="00BD00F0" w:rsidRPr="00814F84" w:rsidRDefault="00581773" w:rsidP="00BD00F0">
                <w:pPr>
                  <w:pStyle w:val="TableNormal0"/>
                  <w:rPr>
                    <w:rStyle w:val="GeneralAviation"/>
                    <w:i/>
                    <w:iCs/>
                    <w:color w:val="auto"/>
                  </w:rPr>
                </w:pPr>
                <w:r w:rsidRPr="00814F84">
                  <w:rPr>
                    <w:rStyle w:val="GeneralAviation"/>
                    <w:i/>
                    <w:iCs/>
                    <w:color w:val="auto"/>
                  </w:rPr>
                  <w:t>Optional content: runway conditions, runway slope, aerodrome elevation, wind, temperature, aircraft configuration, airframe contamination and aircraft mass</w:t>
                </w:r>
              </w:p>
            </w:tc>
            <w:tc>
              <w:tcPr>
                <w:tcW w:w="708" w:type="dxa"/>
                <w:hideMark/>
              </w:tcPr>
              <w:p w14:paraId="76BC3B08" w14:textId="77777777" w:rsidR="00BD00F0" w:rsidRPr="00814F84" w:rsidRDefault="00581773" w:rsidP="00BD00F0">
                <w:pPr>
                  <w:pStyle w:val="TableNormal0"/>
                  <w:rPr>
                    <w:rStyle w:val="GeneralAviation"/>
                    <w:color w:val="auto"/>
                  </w:rPr>
                </w:pPr>
                <w:r w:rsidRPr="00814F84">
                  <w:rPr>
                    <w:rStyle w:val="GeneralAviation"/>
                    <w:color w:val="auto"/>
                  </w:rPr>
                  <w:t>ADC</w:t>
                </w:r>
              </w:p>
            </w:tc>
          </w:tr>
          <w:tr w:rsidR="00090094" w14:paraId="2B5D7817" w14:textId="77777777" w:rsidTr="00090094">
            <w:trPr>
              <w:trHeight w:val="21"/>
            </w:trPr>
            <w:tc>
              <w:tcPr>
                <w:tcW w:w="9072" w:type="dxa"/>
                <w:gridSpan w:val="5"/>
                <w:hideMark/>
              </w:tcPr>
              <w:p w14:paraId="3D1A0C7A" w14:textId="77777777" w:rsidR="00BD00F0" w:rsidRPr="00814F84" w:rsidRDefault="00581773" w:rsidP="00BD00F0">
                <w:pPr>
                  <w:pStyle w:val="TableHead"/>
                  <w:rPr>
                    <w:rStyle w:val="GeneralAviation"/>
                    <w:color w:val="auto"/>
                  </w:rPr>
                </w:pPr>
                <w:r w:rsidRPr="00814F84">
                  <w:rPr>
                    <w:rStyle w:val="GeneralAviation"/>
                    <w:color w:val="auto"/>
                  </w:rPr>
                  <w:t>Subtopic ACFT 3.2 — Climb factors</w:t>
                </w:r>
              </w:p>
            </w:tc>
          </w:tr>
          <w:tr w:rsidR="00090094" w14:paraId="2B60C747" w14:textId="77777777" w:rsidTr="00090094">
            <w:trPr>
              <w:trHeight w:val="567"/>
            </w:trPr>
            <w:tc>
              <w:tcPr>
                <w:tcW w:w="1064" w:type="dxa"/>
                <w:hideMark/>
              </w:tcPr>
              <w:p w14:paraId="3BD4E70B"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71B05EEB" w14:textId="77777777" w:rsidR="00BD00F0" w:rsidRPr="00814F84" w:rsidRDefault="00581773" w:rsidP="00BD00F0">
                <w:pPr>
                  <w:pStyle w:val="TableNormal0"/>
                  <w:rPr>
                    <w:rStyle w:val="GeneralAviation"/>
                    <w:color w:val="auto"/>
                  </w:rPr>
                </w:pPr>
                <w:r w:rsidRPr="00814F84">
                  <w:rPr>
                    <w:rStyle w:val="GeneralAviation"/>
                    <w:color w:val="auto"/>
                  </w:rPr>
                  <w:t xml:space="preserve">3.2.1 </w:t>
                </w:r>
              </w:p>
            </w:tc>
            <w:tc>
              <w:tcPr>
                <w:tcW w:w="3331" w:type="dxa"/>
                <w:hideMark/>
              </w:tcPr>
              <w:p w14:paraId="163659FB" w14:textId="77777777" w:rsidR="00BD00F0" w:rsidRPr="00814F84" w:rsidRDefault="00581773" w:rsidP="00BD00F0">
                <w:pPr>
                  <w:pStyle w:val="TableNormal0"/>
                  <w:rPr>
                    <w:rStyle w:val="GeneralAviation"/>
                    <w:color w:val="auto"/>
                  </w:rPr>
                </w:pPr>
                <w:r w:rsidRPr="00814F84">
                  <w:rPr>
                    <w:rStyle w:val="GeneralAviation"/>
                    <w:color w:val="auto"/>
                  </w:rPr>
                  <w:t>Appreciate the influence of factors affecting aircraft during climb.</w:t>
                </w:r>
              </w:p>
            </w:tc>
            <w:tc>
              <w:tcPr>
                <w:tcW w:w="283" w:type="dxa"/>
                <w:hideMark/>
              </w:tcPr>
              <w:p w14:paraId="3E26A85B" w14:textId="77777777" w:rsidR="00BD00F0" w:rsidRPr="00814F84" w:rsidRDefault="00581773" w:rsidP="00BD00F0">
                <w:pPr>
                  <w:pStyle w:val="TableNormal0"/>
                  <w:rPr>
                    <w:rStyle w:val="GeneralAviation"/>
                    <w:color w:val="auto"/>
                  </w:rPr>
                </w:pPr>
                <w:r w:rsidRPr="00814F84">
                  <w:rPr>
                    <w:rStyle w:val="GeneralAviation"/>
                    <w:color w:val="auto"/>
                  </w:rPr>
                  <w:t>3</w:t>
                </w:r>
              </w:p>
            </w:tc>
            <w:tc>
              <w:tcPr>
                <w:tcW w:w="3686" w:type="dxa"/>
                <w:hideMark/>
              </w:tcPr>
              <w:p w14:paraId="6C159169" w14:textId="77777777" w:rsidR="00BD00F0" w:rsidRPr="00814F84" w:rsidRDefault="00581773" w:rsidP="00BD00F0">
                <w:pPr>
                  <w:pStyle w:val="TableNormal0"/>
                  <w:rPr>
                    <w:rStyle w:val="GeneralAviation"/>
                    <w:i/>
                    <w:iCs/>
                    <w:color w:val="auto"/>
                  </w:rPr>
                </w:pPr>
                <w:r w:rsidRPr="00814F84">
                  <w:rPr>
                    <w:rStyle w:val="GeneralAviation"/>
                    <w:i/>
                    <w:iCs/>
                    <w:color w:val="auto"/>
                  </w:rPr>
                  <w:t>Optional content: speed, mass, air density, wind and temperature</w:t>
                </w:r>
              </w:p>
            </w:tc>
            <w:tc>
              <w:tcPr>
                <w:tcW w:w="708" w:type="dxa"/>
                <w:hideMark/>
              </w:tcPr>
              <w:p w14:paraId="127847A2" w14:textId="77777777" w:rsidR="00BD00F0" w:rsidRPr="00814F84" w:rsidRDefault="00581773" w:rsidP="00BD00F0">
                <w:pPr>
                  <w:pStyle w:val="TableNormal0"/>
                  <w:rPr>
                    <w:rStyle w:val="GeneralAviation"/>
                    <w:color w:val="auto"/>
                  </w:rPr>
                </w:pPr>
                <w:r w:rsidRPr="00814F84">
                  <w:rPr>
                    <w:rStyle w:val="GeneralAviation"/>
                    <w:color w:val="auto"/>
                  </w:rPr>
                  <w:t>ADC</w:t>
                </w:r>
              </w:p>
            </w:tc>
          </w:tr>
          <w:tr w:rsidR="00090094" w14:paraId="675140FB" w14:textId="77777777" w:rsidTr="00090094">
            <w:trPr>
              <w:trHeight w:val="21"/>
            </w:trPr>
            <w:tc>
              <w:tcPr>
                <w:tcW w:w="9072" w:type="dxa"/>
                <w:gridSpan w:val="5"/>
                <w:hideMark/>
              </w:tcPr>
              <w:p w14:paraId="3AC9B5D3" w14:textId="77777777" w:rsidR="00BD00F0" w:rsidRPr="00814F84" w:rsidRDefault="00581773" w:rsidP="00BD00F0">
                <w:pPr>
                  <w:pStyle w:val="TableHead"/>
                  <w:rPr>
                    <w:rStyle w:val="GeneralAviation"/>
                    <w:color w:val="auto"/>
                  </w:rPr>
                </w:pPr>
                <w:r w:rsidRPr="00814F84">
                  <w:rPr>
                    <w:rStyle w:val="GeneralAviation"/>
                    <w:color w:val="auto"/>
                  </w:rPr>
                  <w:t>Subtopic ACFT 3.3 — Final approach and landing factors</w:t>
                </w:r>
              </w:p>
            </w:tc>
          </w:tr>
          <w:tr w:rsidR="00090094" w14:paraId="237D12CC" w14:textId="77777777" w:rsidTr="00090094">
            <w:trPr>
              <w:trHeight w:val="567"/>
            </w:trPr>
            <w:tc>
              <w:tcPr>
                <w:tcW w:w="1064" w:type="dxa"/>
                <w:hideMark/>
              </w:tcPr>
              <w:p w14:paraId="3336DB84" w14:textId="77777777" w:rsidR="00BD00F0" w:rsidRPr="00814F84" w:rsidRDefault="00581773" w:rsidP="00BD00F0">
                <w:pPr>
                  <w:pStyle w:val="TableNormal0"/>
                  <w:rPr>
                    <w:rStyle w:val="GeneralAviation"/>
                    <w:color w:val="auto"/>
                  </w:rPr>
                </w:pPr>
                <w:r w:rsidRPr="00814F84">
                  <w:rPr>
                    <w:rStyle w:val="GeneralAviation"/>
                    <w:color w:val="auto"/>
                  </w:rPr>
                  <w:lastRenderedPageBreak/>
                  <w:t>ADC</w:t>
                </w:r>
                <w:r w:rsidRPr="00814F84">
                  <w:rPr>
                    <w:rStyle w:val="GeneralAviation"/>
                    <w:color w:val="auto"/>
                  </w:rPr>
                  <w:br/>
                  <w:t>ACFT</w:t>
                </w:r>
              </w:p>
              <w:p w14:paraId="5A9013DE" w14:textId="77777777" w:rsidR="00BD00F0" w:rsidRPr="00814F84" w:rsidRDefault="00581773" w:rsidP="00BD00F0">
                <w:pPr>
                  <w:pStyle w:val="TableNormal0"/>
                  <w:rPr>
                    <w:rStyle w:val="GeneralAviation"/>
                    <w:color w:val="auto"/>
                  </w:rPr>
                </w:pPr>
                <w:r w:rsidRPr="00814F84">
                  <w:rPr>
                    <w:rStyle w:val="GeneralAviation"/>
                    <w:color w:val="auto"/>
                  </w:rPr>
                  <w:t xml:space="preserve">3.3.1 </w:t>
                </w:r>
              </w:p>
            </w:tc>
            <w:tc>
              <w:tcPr>
                <w:tcW w:w="3331" w:type="dxa"/>
                <w:hideMark/>
              </w:tcPr>
              <w:p w14:paraId="64571F56" w14:textId="77777777" w:rsidR="00BD00F0" w:rsidRPr="00814F84" w:rsidRDefault="00581773" w:rsidP="00BD00F0">
                <w:pPr>
                  <w:pStyle w:val="TableNormal0"/>
                  <w:rPr>
                    <w:rStyle w:val="GeneralAviation"/>
                    <w:color w:val="auto"/>
                  </w:rPr>
                </w:pPr>
                <w:r w:rsidRPr="00814F84">
                  <w:rPr>
                    <w:rStyle w:val="GeneralAviation"/>
                    <w:color w:val="auto"/>
                  </w:rPr>
                  <w:t>Integrate the influence of factors affecting aircraft during final approach and landing.</w:t>
                </w:r>
              </w:p>
            </w:tc>
            <w:tc>
              <w:tcPr>
                <w:tcW w:w="283" w:type="dxa"/>
                <w:hideMark/>
              </w:tcPr>
              <w:p w14:paraId="7D5A1176" w14:textId="77777777" w:rsidR="00BD00F0" w:rsidRPr="00814F84" w:rsidRDefault="00581773" w:rsidP="00BD00F0">
                <w:pPr>
                  <w:pStyle w:val="TableNormal0"/>
                  <w:rPr>
                    <w:rStyle w:val="GeneralAviation"/>
                    <w:color w:val="auto"/>
                  </w:rPr>
                </w:pPr>
                <w:r w:rsidRPr="00814F84">
                  <w:rPr>
                    <w:rStyle w:val="GeneralAviation"/>
                    <w:color w:val="auto"/>
                  </w:rPr>
                  <w:t>4</w:t>
                </w:r>
              </w:p>
            </w:tc>
            <w:tc>
              <w:tcPr>
                <w:tcW w:w="3686" w:type="dxa"/>
                <w:hideMark/>
              </w:tcPr>
              <w:p w14:paraId="035CD94D" w14:textId="77777777" w:rsidR="00BD00F0" w:rsidRPr="00814F84" w:rsidRDefault="00581773" w:rsidP="00BD00F0">
                <w:pPr>
                  <w:pStyle w:val="TableNormal0"/>
                  <w:rPr>
                    <w:rStyle w:val="GeneralAviation"/>
                    <w:i/>
                    <w:iCs/>
                    <w:color w:val="auto"/>
                  </w:rPr>
                </w:pPr>
                <w:r w:rsidRPr="00814F84">
                  <w:rPr>
                    <w:rStyle w:val="GeneralAviation"/>
                    <w:i/>
                    <w:iCs/>
                    <w:color w:val="auto"/>
                  </w:rPr>
                  <w:t>Optional content: wind, aircraft configuration, mass, meteorological conditions, runway conditions, runway slope, aerodrome elevation</w:t>
                </w:r>
              </w:p>
            </w:tc>
            <w:tc>
              <w:tcPr>
                <w:tcW w:w="708" w:type="dxa"/>
                <w:hideMark/>
              </w:tcPr>
              <w:p w14:paraId="1C091526" w14:textId="77777777" w:rsidR="00BD00F0" w:rsidRPr="00814F84" w:rsidRDefault="00581773" w:rsidP="00BD00F0">
                <w:pPr>
                  <w:pStyle w:val="TableNormal0"/>
                  <w:rPr>
                    <w:rStyle w:val="GeneralAviation"/>
                    <w:color w:val="auto"/>
                  </w:rPr>
                </w:pPr>
                <w:r w:rsidRPr="00814F84">
                  <w:rPr>
                    <w:rStyle w:val="GeneralAviation"/>
                    <w:color w:val="auto"/>
                  </w:rPr>
                  <w:t>ADC</w:t>
                </w:r>
              </w:p>
            </w:tc>
          </w:tr>
          <w:tr w:rsidR="00090094" w14:paraId="0848B726" w14:textId="77777777" w:rsidTr="00090094">
            <w:trPr>
              <w:trHeight w:val="21"/>
            </w:trPr>
            <w:tc>
              <w:tcPr>
                <w:tcW w:w="9072" w:type="dxa"/>
                <w:gridSpan w:val="5"/>
                <w:hideMark/>
              </w:tcPr>
              <w:p w14:paraId="1046D43C" w14:textId="77777777" w:rsidR="00BD00F0" w:rsidRPr="00814F84" w:rsidRDefault="00581773" w:rsidP="00BD00F0">
                <w:pPr>
                  <w:pStyle w:val="TableHead"/>
                  <w:rPr>
                    <w:rStyle w:val="GeneralAviation"/>
                    <w:color w:val="auto"/>
                  </w:rPr>
                </w:pPr>
                <w:r w:rsidRPr="00814F84">
                  <w:rPr>
                    <w:rStyle w:val="GeneralAviation"/>
                    <w:color w:val="auto"/>
                  </w:rPr>
                  <w:t>Subtopic ACFT 3.4 — Economic factors</w:t>
                </w:r>
              </w:p>
            </w:tc>
          </w:tr>
          <w:tr w:rsidR="00090094" w14:paraId="255F8961" w14:textId="77777777" w:rsidTr="00090094">
            <w:trPr>
              <w:trHeight w:val="567"/>
            </w:trPr>
            <w:tc>
              <w:tcPr>
                <w:tcW w:w="1064" w:type="dxa"/>
                <w:hideMark/>
              </w:tcPr>
              <w:p w14:paraId="68A6ECDE"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66D9E619" w14:textId="77777777" w:rsidR="00BD00F0" w:rsidRPr="00814F84" w:rsidRDefault="00581773" w:rsidP="00BD00F0">
                <w:pPr>
                  <w:pStyle w:val="TableNormal0"/>
                  <w:rPr>
                    <w:rStyle w:val="GeneralAviation"/>
                    <w:color w:val="auto"/>
                  </w:rPr>
                </w:pPr>
                <w:r w:rsidRPr="00814F84">
                  <w:rPr>
                    <w:rStyle w:val="GeneralAviation"/>
                    <w:color w:val="auto"/>
                  </w:rPr>
                  <w:t xml:space="preserve">3.4.1 </w:t>
                </w:r>
              </w:p>
            </w:tc>
            <w:tc>
              <w:tcPr>
                <w:tcW w:w="3331" w:type="dxa"/>
                <w:hideMark/>
              </w:tcPr>
              <w:p w14:paraId="505D4B09" w14:textId="77777777" w:rsidR="00BD00F0" w:rsidRPr="00814F84" w:rsidRDefault="00581773" w:rsidP="00BD00F0">
                <w:pPr>
                  <w:pStyle w:val="TableNormal0"/>
                  <w:rPr>
                    <w:rStyle w:val="GeneralAviation"/>
                    <w:color w:val="auto"/>
                  </w:rPr>
                </w:pPr>
                <w:r w:rsidRPr="00814F84">
                  <w:rPr>
                    <w:rStyle w:val="GeneralAviation"/>
                    <w:color w:val="auto"/>
                  </w:rPr>
                  <w:t>Integrate consideration of economic factors affecting aircraft.</w:t>
                </w:r>
              </w:p>
            </w:tc>
            <w:tc>
              <w:tcPr>
                <w:tcW w:w="283" w:type="dxa"/>
                <w:hideMark/>
              </w:tcPr>
              <w:p w14:paraId="26147F13" w14:textId="77777777" w:rsidR="00BD00F0" w:rsidRPr="00814F84" w:rsidRDefault="00581773" w:rsidP="00BD00F0">
                <w:pPr>
                  <w:pStyle w:val="TableNormal0"/>
                  <w:rPr>
                    <w:rStyle w:val="GeneralAviation"/>
                    <w:color w:val="auto"/>
                  </w:rPr>
                </w:pPr>
                <w:r w:rsidRPr="00814F84">
                  <w:rPr>
                    <w:rStyle w:val="GeneralAviation"/>
                    <w:color w:val="auto"/>
                  </w:rPr>
                  <w:t>4</w:t>
                </w:r>
              </w:p>
            </w:tc>
            <w:tc>
              <w:tcPr>
                <w:tcW w:w="3686" w:type="dxa"/>
                <w:hideMark/>
              </w:tcPr>
              <w:p w14:paraId="7B5BB778" w14:textId="77777777" w:rsidR="00BD00F0" w:rsidRPr="00814F84" w:rsidRDefault="00581773" w:rsidP="00BD00F0">
                <w:pPr>
                  <w:pStyle w:val="TableNormal0"/>
                  <w:rPr>
                    <w:rStyle w:val="GeneralAviation"/>
                    <w:i/>
                    <w:iCs/>
                    <w:color w:val="auto"/>
                  </w:rPr>
                </w:pPr>
                <w:r w:rsidRPr="00814F84">
                  <w:rPr>
                    <w:rStyle w:val="GeneralAviation"/>
                    <w:i/>
                    <w:iCs/>
                    <w:color w:val="auto"/>
                  </w:rPr>
                  <w:t>Optional content: starting-up, taxiing, routing, departure sequence</w:t>
                </w:r>
              </w:p>
            </w:tc>
            <w:tc>
              <w:tcPr>
                <w:tcW w:w="708" w:type="dxa"/>
                <w:hideMark/>
              </w:tcPr>
              <w:p w14:paraId="089A5FF2" w14:textId="77777777" w:rsidR="00BD00F0" w:rsidRPr="00814F84" w:rsidRDefault="00581773" w:rsidP="00BD00F0">
                <w:pPr>
                  <w:pStyle w:val="TableNormal0"/>
                  <w:rPr>
                    <w:rStyle w:val="GeneralAviation"/>
                    <w:color w:val="auto"/>
                  </w:rPr>
                </w:pPr>
                <w:r w:rsidRPr="00814F84">
                  <w:rPr>
                    <w:rStyle w:val="GeneralAviation"/>
                    <w:color w:val="auto"/>
                  </w:rPr>
                  <w:t>ADC</w:t>
                </w:r>
              </w:p>
            </w:tc>
          </w:tr>
          <w:tr w:rsidR="00090094" w14:paraId="16C63386" w14:textId="77777777" w:rsidTr="00090094">
            <w:trPr>
              <w:trHeight w:val="21"/>
            </w:trPr>
            <w:tc>
              <w:tcPr>
                <w:tcW w:w="9072" w:type="dxa"/>
                <w:gridSpan w:val="5"/>
                <w:hideMark/>
              </w:tcPr>
              <w:p w14:paraId="5D260622" w14:textId="77777777" w:rsidR="00BD00F0" w:rsidRPr="00814F84" w:rsidRDefault="00581773" w:rsidP="00BD00F0">
                <w:pPr>
                  <w:pStyle w:val="TableHead"/>
                  <w:rPr>
                    <w:rStyle w:val="GeneralAviation"/>
                    <w:color w:val="auto"/>
                  </w:rPr>
                </w:pPr>
                <w:r w:rsidRPr="00814F84">
                  <w:rPr>
                    <w:rStyle w:val="GeneralAviation"/>
                    <w:color w:val="auto"/>
                  </w:rPr>
                  <w:t>Subtopic ACFT 3.5 — Environmental factors</w:t>
                </w:r>
              </w:p>
            </w:tc>
          </w:tr>
          <w:tr w:rsidR="00090094" w14:paraId="736C3695" w14:textId="77777777" w:rsidTr="00090094">
            <w:trPr>
              <w:trHeight w:val="567"/>
            </w:trPr>
            <w:tc>
              <w:tcPr>
                <w:tcW w:w="1064" w:type="dxa"/>
                <w:hideMark/>
              </w:tcPr>
              <w:p w14:paraId="4CB3681B" w14:textId="77777777" w:rsidR="00BD00F0" w:rsidRPr="00814F84" w:rsidRDefault="00581773" w:rsidP="00BD00F0">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19ADB824" w14:textId="77777777" w:rsidR="00BD00F0" w:rsidRPr="00814F84" w:rsidRDefault="00581773" w:rsidP="00BD00F0">
                <w:pPr>
                  <w:pStyle w:val="TableNormal0"/>
                  <w:rPr>
                    <w:rStyle w:val="GeneralAviation"/>
                    <w:color w:val="auto"/>
                  </w:rPr>
                </w:pPr>
                <w:r w:rsidRPr="00814F84">
                  <w:rPr>
                    <w:rStyle w:val="GeneralAviation"/>
                    <w:color w:val="auto"/>
                  </w:rPr>
                  <w:t xml:space="preserve">3.5.1 </w:t>
                </w:r>
              </w:p>
            </w:tc>
            <w:tc>
              <w:tcPr>
                <w:tcW w:w="3331" w:type="dxa"/>
                <w:hideMark/>
              </w:tcPr>
              <w:p w14:paraId="387DF8DF" w14:textId="77777777" w:rsidR="00BD00F0" w:rsidRPr="00814F84" w:rsidRDefault="00581773" w:rsidP="00BD00F0">
                <w:pPr>
                  <w:pStyle w:val="TableNormal0"/>
                  <w:rPr>
                    <w:rStyle w:val="GeneralAviation"/>
                    <w:color w:val="auto"/>
                  </w:rPr>
                </w:pPr>
                <w:r w:rsidRPr="00814F84">
                  <w:rPr>
                    <w:rStyle w:val="GeneralAviation"/>
                    <w:color w:val="auto"/>
                  </w:rPr>
                  <w:t>Appreciate the performance restrictions due to environmental constraints.</w:t>
                </w:r>
              </w:p>
            </w:tc>
            <w:tc>
              <w:tcPr>
                <w:tcW w:w="283" w:type="dxa"/>
                <w:hideMark/>
              </w:tcPr>
              <w:p w14:paraId="53C15AE7" w14:textId="77777777" w:rsidR="00BD00F0" w:rsidRPr="00814F84" w:rsidRDefault="00581773" w:rsidP="00BD00F0">
                <w:pPr>
                  <w:pStyle w:val="TableNormal0"/>
                  <w:rPr>
                    <w:rStyle w:val="GeneralAviation"/>
                    <w:color w:val="auto"/>
                  </w:rPr>
                </w:pPr>
                <w:r w:rsidRPr="00814F84">
                  <w:rPr>
                    <w:rStyle w:val="GeneralAviation"/>
                    <w:color w:val="auto"/>
                  </w:rPr>
                  <w:t>3</w:t>
                </w:r>
              </w:p>
            </w:tc>
            <w:tc>
              <w:tcPr>
                <w:tcW w:w="3686" w:type="dxa"/>
                <w:hideMark/>
              </w:tcPr>
              <w:p w14:paraId="3BC92C3B" w14:textId="77777777" w:rsidR="00BD00F0" w:rsidRPr="00814F84" w:rsidRDefault="00581773" w:rsidP="00BD00F0">
                <w:pPr>
                  <w:pStyle w:val="TableNormal0"/>
                  <w:rPr>
                    <w:rStyle w:val="GeneralAviation"/>
                    <w:i/>
                    <w:iCs/>
                    <w:color w:val="auto"/>
                  </w:rPr>
                </w:pPr>
                <w:r w:rsidRPr="00814F84">
                  <w:rPr>
                    <w:rStyle w:val="GeneralAviation"/>
                    <w:i/>
                    <w:iCs/>
                    <w:color w:val="auto"/>
                  </w:rPr>
                  <w:t>Optional content: noise-abatement procedures, minimum flight altitudes, bird strike hazard</w:t>
                </w:r>
              </w:p>
            </w:tc>
            <w:tc>
              <w:tcPr>
                <w:tcW w:w="708" w:type="dxa"/>
                <w:hideMark/>
              </w:tcPr>
              <w:p w14:paraId="2FB2A4E2" w14:textId="77777777" w:rsidR="00BD00F0" w:rsidRPr="00814F84" w:rsidRDefault="00581773" w:rsidP="00BD00F0">
                <w:pPr>
                  <w:pStyle w:val="TableNormal0"/>
                  <w:rPr>
                    <w:rStyle w:val="GeneralAviation"/>
                    <w:color w:val="auto"/>
                  </w:rPr>
                </w:pPr>
                <w:r w:rsidRPr="00814F84">
                  <w:rPr>
                    <w:rStyle w:val="GeneralAviation"/>
                    <w:color w:val="auto"/>
                  </w:rPr>
                  <w:t>ADC</w:t>
                </w:r>
              </w:p>
            </w:tc>
          </w:tr>
          <w:tr w:rsidR="00090094" w14:paraId="03583756" w14:textId="77777777" w:rsidTr="00090094">
            <w:trPr>
              <w:trHeight w:val="21"/>
            </w:trPr>
            <w:tc>
              <w:tcPr>
                <w:tcW w:w="9072" w:type="dxa"/>
                <w:gridSpan w:val="5"/>
              </w:tcPr>
              <w:p w14:paraId="1976F315" w14:textId="77777777" w:rsidR="001B2DC6" w:rsidRPr="001B2DC6" w:rsidRDefault="00581773" w:rsidP="001B2DC6">
                <w:pPr>
                  <w:pStyle w:val="TableCentered"/>
                  <w:rPr>
                    <w:rStyle w:val="GeneralAviation"/>
                  </w:rPr>
                </w:pPr>
                <w:r w:rsidRPr="001B2DC6">
                  <w:t>TOPIC ACFT 4 — AIRCRAFT DATA</w:t>
                </w:r>
              </w:p>
            </w:tc>
          </w:tr>
          <w:tr w:rsidR="00090094" w14:paraId="0A22EB2F" w14:textId="77777777" w:rsidTr="00090094">
            <w:trPr>
              <w:trHeight w:val="21"/>
            </w:trPr>
            <w:tc>
              <w:tcPr>
                <w:tcW w:w="9072" w:type="dxa"/>
                <w:gridSpan w:val="5"/>
                <w:hideMark/>
              </w:tcPr>
              <w:p w14:paraId="6A4F9563" w14:textId="77777777" w:rsidR="001B2DC6" w:rsidRPr="00814F84" w:rsidRDefault="00581773" w:rsidP="001B2DC6">
                <w:pPr>
                  <w:pStyle w:val="TableHead"/>
                  <w:rPr>
                    <w:rStyle w:val="GeneralAviation"/>
                    <w:color w:val="auto"/>
                  </w:rPr>
                </w:pPr>
                <w:r w:rsidRPr="00814F84">
                  <w:rPr>
                    <w:rStyle w:val="GeneralAviation"/>
                    <w:color w:val="auto"/>
                  </w:rPr>
                  <w:t>Subtopic ACFT 4.1 — Recognition of aircraft types</w:t>
                </w:r>
              </w:p>
            </w:tc>
          </w:tr>
          <w:tr w:rsidR="00090094" w14:paraId="067EF918" w14:textId="77777777" w:rsidTr="00090094">
            <w:trPr>
              <w:trHeight w:val="567"/>
            </w:trPr>
            <w:tc>
              <w:tcPr>
                <w:tcW w:w="1064" w:type="dxa"/>
                <w:hideMark/>
              </w:tcPr>
              <w:p w14:paraId="78A512FB" w14:textId="77777777" w:rsidR="001B2DC6" w:rsidRPr="00814F84" w:rsidRDefault="00581773" w:rsidP="001B2DC6">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6FD62E20" w14:textId="77777777" w:rsidR="001B2DC6" w:rsidRPr="00814F84" w:rsidRDefault="00581773" w:rsidP="001B2DC6">
                <w:pPr>
                  <w:pStyle w:val="TableNormal0"/>
                  <w:rPr>
                    <w:rStyle w:val="GeneralAviation"/>
                    <w:color w:val="auto"/>
                  </w:rPr>
                </w:pPr>
                <w:r w:rsidRPr="00814F84">
                  <w:rPr>
                    <w:rStyle w:val="GeneralAviation"/>
                    <w:color w:val="auto"/>
                  </w:rPr>
                  <w:t xml:space="preserve">4.1.1 </w:t>
                </w:r>
              </w:p>
            </w:tc>
            <w:tc>
              <w:tcPr>
                <w:tcW w:w="3331" w:type="dxa"/>
                <w:hideMark/>
              </w:tcPr>
              <w:p w14:paraId="06B48713" w14:textId="77777777" w:rsidR="001B2DC6" w:rsidRPr="00814F84" w:rsidRDefault="00581773" w:rsidP="001B2DC6">
                <w:pPr>
                  <w:pStyle w:val="TableNormal0"/>
                  <w:rPr>
                    <w:rStyle w:val="GeneralAviation"/>
                    <w:color w:val="auto"/>
                  </w:rPr>
                </w:pPr>
                <w:r w:rsidRPr="00814F84">
                  <w:rPr>
                    <w:rStyle w:val="GeneralAviation"/>
                    <w:color w:val="auto"/>
                  </w:rPr>
                  <w:t>Characterise a representative sample of aircraft which will be encountered in the operational/working environment.</w:t>
                </w:r>
              </w:p>
            </w:tc>
            <w:tc>
              <w:tcPr>
                <w:tcW w:w="283" w:type="dxa"/>
                <w:hideMark/>
              </w:tcPr>
              <w:p w14:paraId="56AEAAB5" w14:textId="77777777" w:rsidR="001B2DC6" w:rsidRPr="00814F84" w:rsidRDefault="00581773" w:rsidP="001B2DC6">
                <w:pPr>
                  <w:pStyle w:val="TableNormal0"/>
                  <w:rPr>
                    <w:rStyle w:val="GeneralAviation"/>
                    <w:color w:val="auto"/>
                  </w:rPr>
                </w:pPr>
                <w:r w:rsidRPr="00814F84">
                  <w:rPr>
                    <w:rStyle w:val="GeneralAviation"/>
                    <w:color w:val="auto"/>
                  </w:rPr>
                  <w:t>2</w:t>
                </w:r>
              </w:p>
            </w:tc>
            <w:tc>
              <w:tcPr>
                <w:tcW w:w="3686" w:type="dxa"/>
                <w:hideMark/>
              </w:tcPr>
              <w:p w14:paraId="05D7D48C" w14:textId="77777777" w:rsidR="001B2DC6" w:rsidRPr="00814F84" w:rsidRDefault="00581773" w:rsidP="00637839">
                <w:pPr>
                  <w:pStyle w:val="EssentialTraining"/>
                  <w:rPr>
                    <w:rStyle w:val="GeneralAviation"/>
                    <w:color w:val="auto"/>
                  </w:rPr>
                </w:pPr>
                <w:r w:rsidRPr="00814F84">
                  <w:rPr>
                    <w:rStyle w:val="GeneralAviation"/>
                    <w:color w:val="auto"/>
                  </w:rPr>
                  <w:t>Recognition, ICAO type designators, wake turbulence categories</w:t>
                </w:r>
              </w:p>
              <w:p w14:paraId="4401BCD3" w14:textId="77777777" w:rsidR="001B2DC6" w:rsidRPr="00814F84" w:rsidRDefault="00581773" w:rsidP="001B2DC6">
                <w:pPr>
                  <w:pStyle w:val="TableNormal0"/>
                  <w:rPr>
                    <w:rStyle w:val="GeneralAviation"/>
                    <w:i/>
                    <w:iCs/>
                    <w:color w:val="auto"/>
                  </w:rPr>
                </w:pPr>
                <w:r w:rsidRPr="00814F84">
                  <w:rPr>
                    <w:rStyle w:val="GeneralAviation"/>
                    <w:i/>
                    <w:iCs/>
                    <w:color w:val="auto"/>
                  </w:rPr>
                  <w:t>Optional content: ICAO approach categories</w:t>
                </w:r>
              </w:p>
            </w:tc>
            <w:tc>
              <w:tcPr>
                <w:tcW w:w="708" w:type="dxa"/>
                <w:hideMark/>
              </w:tcPr>
              <w:p w14:paraId="11B5CCD0" w14:textId="77777777" w:rsidR="001B2DC6" w:rsidRPr="00814F84" w:rsidRDefault="00581773" w:rsidP="001B2DC6">
                <w:pPr>
                  <w:pStyle w:val="TableNormal0"/>
                  <w:rPr>
                    <w:rStyle w:val="GeneralAviation"/>
                    <w:color w:val="auto"/>
                  </w:rPr>
                </w:pPr>
                <w:r w:rsidRPr="00814F84">
                  <w:rPr>
                    <w:rStyle w:val="GeneralAviation"/>
                    <w:color w:val="auto"/>
                  </w:rPr>
                  <w:t>ADC</w:t>
                </w:r>
              </w:p>
            </w:tc>
          </w:tr>
          <w:tr w:rsidR="00090094" w14:paraId="7A2D4891" w14:textId="77777777" w:rsidTr="00090094">
            <w:trPr>
              <w:trHeight w:val="21"/>
            </w:trPr>
            <w:tc>
              <w:tcPr>
                <w:tcW w:w="9072" w:type="dxa"/>
                <w:gridSpan w:val="5"/>
                <w:hideMark/>
              </w:tcPr>
              <w:p w14:paraId="5026C3AB" w14:textId="77777777" w:rsidR="001B2DC6" w:rsidRPr="00814F84" w:rsidRDefault="00581773" w:rsidP="001B2DC6">
                <w:pPr>
                  <w:pStyle w:val="TableHead"/>
                  <w:rPr>
                    <w:rStyle w:val="GeneralAviation"/>
                    <w:color w:val="auto"/>
                  </w:rPr>
                </w:pPr>
                <w:r w:rsidRPr="00814F84">
                  <w:rPr>
                    <w:rStyle w:val="GeneralAviation"/>
                    <w:color w:val="auto"/>
                  </w:rPr>
                  <w:t>Subtopic ACFT 4.2 — Performance data</w:t>
                </w:r>
              </w:p>
            </w:tc>
          </w:tr>
          <w:tr w:rsidR="00090094" w14:paraId="64DB03E6" w14:textId="77777777" w:rsidTr="00090094">
            <w:trPr>
              <w:trHeight w:val="567"/>
            </w:trPr>
            <w:tc>
              <w:tcPr>
                <w:tcW w:w="1064" w:type="dxa"/>
                <w:hideMark/>
              </w:tcPr>
              <w:p w14:paraId="3645CD86" w14:textId="77777777" w:rsidR="001B2DC6" w:rsidRPr="00814F84" w:rsidRDefault="00581773" w:rsidP="001B2DC6">
                <w:pPr>
                  <w:pStyle w:val="TableNormal0"/>
                  <w:rPr>
                    <w:rStyle w:val="GeneralAviation"/>
                    <w:color w:val="auto"/>
                  </w:rPr>
                </w:pPr>
                <w:r w:rsidRPr="00814F84">
                  <w:rPr>
                    <w:rStyle w:val="GeneralAviation"/>
                    <w:color w:val="auto"/>
                  </w:rPr>
                  <w:t>ADC</w:t>
                </w:r>
                <w:r w:rsidRPr="00814F84">
                  <w:rPr>
                    <w:rStyle w:val="GeneralAviation"/>
                    <w:color w:val="auto"/>
                  </w:rPr>
                  <w:br/>
                  <w:t>ACFT</w:t>
                </w:r>
              </w:p>
              <w:p w14:paraId="2EEA686B" w14:textId="77777777" w:rsidR="001B2DC6" w:rsidRPr="00814F84" w:rsidRDefault="00581773" w:rsidP="001B2DC6">
                <w:pPr>
                  <w:pStyle w:val="TableNormal0"/>
                  <w:rPr>
                    <w:rStyle w:val="GeneralAviation"/>
                    <w:color w:val="auto"/>
                  </w:rPr>
                </w:pPr>
                <w:r w:rsidRPr="00814F84">
                  <w:rPr>
                    <w:rStyle w:val="GeneralAviation"/>
                    <w:color w:val="auto"/>
                  </w:rPr>
                  <w:t xml:space="preserve">4.2.1 </w:t>
                </w:r>
              </w:p>
            </w:tc>
            <w:tc>
              <w:tcPr>
                <w:tcW w:w="3331" w:type="dxa"/>
                <w:hideMark/>
              </w:tcPr>
              <w:p w14:paraId="71B4A96F" w14:textId="77777777" w:rsidR="001B2DC6" w:rsidRPr="00814F84" w:rsidRDefault="00581773" w:rsidP="001B2DC6">
                <w:pPr>
                  <w:pStyle w:val="TableNormal0"/>
                  <w:rPr>
                    <w:rStyle w:val="GeneralAviation"/>
                    <w:color w:val="auto"/>
                  </w:rPr>
                </w:pPr>
                <w:r w:rsidRPr="00814F84">
                  <w:rPr>
                    <w:rStyle w:val="GeneralAviation"/>
                    <w:color w:val="auto"/>
                  </w:rPr>
                  <w:t>Integrate the average performance data of a representative sample of aircraft which will be encountered in the operational/ working environment into the provision of control service.</w:t>
                </w:r>
              </w:p>
            </w:tc>
            <w:tc>
              <w:tcPr>
                <w:tcW w:w="283" w:type="dxa"/>
                <w:hideMark/>
              </w:tcPr>
              <w:p w14:paraId="3AD4FBFD" w14:textId="77777777" w:rsidR="001B2DC6" w:rsidRPr="00814F84" w:rsidRDefault="00581773" w:rsidP="001B2DC6">
                <w:pPr>
                  <w:pStyle w:val="TableNormal0"/>
                  <w:rPr>
                    <w:rStyle w:val="GeneralAviation"/>
                    <w:color w:val="auto"/>
                  </w:rPr>
                </w:pPr>
                <w:r w:rsidRPr="00814F84">
                  <w:rPr>
                    <w:rStyle w:val="GeneralAviation"/>
                    <w:color w:val="auto"/>
                  </w:rPr>
                  <w:t>4</w:t>
                </w:r>
              </w:p>
            </w:tc>
            <w:tc>
              <w:tcPr>
                <w:tcW w:w="3686" w:type="dxa"/>
                <w:hideMark/>
              </w:tcPr>
              <w:p w14:paraId="17D3EBB5" w14:textId="77777777" w:rsidR="001B2DC6" w:rsidRPr="00814F84" w:rsidRDefault="00581773" w:rsidP="00637839">
                <w:pPr>
                  <w:pStyle w:val="EssentialTraining"/>
                  <w:rPr>
                    <w:rStyle w:val="GeneralAviation"/>
                    <w:color w:val="auto"/>
                  </w:rPr>
                </w:pPr>
                <w:r w:rsidRPr="00814F84">
                  <w:rPr>
                    <w:rStyle w:val="GeneralAviation"/>
                    <w:color w:val="auto"/>
                  </w:rPr>
                  <w:t>Performance data under a representative variety of circumstances</w:t>
                </w:r>
              </w:p>
            </w:tc>
            <w:tc>
              <w:tcPr>
                <w:tcW w:w="708" w:type="dxa"/>
                <w:hideMark/>
              </w:tcPr>
              <w:p w14:paraId="38064D94" w14:textId="77777777" w:rsidR="001B2DC6" w:rsidRPr="00814F84" w:rsidRDefault="00581773" w:rsidP="00637839">
                <w:pPr>
                  <w:pStyle w:val="ItalicRed"/>
                  <w:rPr>
                    <w:color w:val="auto"/>
                  </w:rPr>
                </w:pPr>
                <w:r w:rsidRPr="00814F84">
                  <w:rPr>
                    <w:color w:val="auto"/>
                  </w:rPr>
                  <w:t>ALL</w:t>
                </w:r>
              </w:p>
            </w:tc>
          </w:tr>
        </w:tbl>
        <w:p w14:paraId="4131864A" w14:textId="77777777" w:rsidR="00B03D6E" w:rsidRPr="001B2DC6" w:rsidRDefault="00000000" w:rsidP="00BD00F0">
          <w:pPr>
            <w:rPr>
              <w:i/>
              <w:iCs/>
            </w:rPr>
          </w:pPr>
        </w:p>
      </w:sdtContent>
    </w:sdt>
    <w:sdt>
      <w:sdtPr>
        <w:rPr>
          <w:i w:val="0"/>
          <w:sz w:val="22"/>
          <w:szCs w:val="24"/>
        </w:rPr>
        <w:alias w:val="topic"/>
        <w:tag w:val="topic"/>
        <w:id w:val="-934069924"/>
      </w:sdtPr>
      <w:sdtContent>
        <w:p w14:paraId="23F9A8C4" w14:textId="77777777" w:rsidR="004B7A96" w:rsidRDefault="004B7A96" w:rsidP="004B7A96">
          <w:pPr>
            <w:pStyle w:val="Dxshortdesc"/>
          </w:pPr>
        </w:p>
        <w:p w14:paraId="3BCC1F8D" w14:textId="77777777" w:rsidR="008F0F65" w:rsidRPr="00280F75" w:rsidRDefault="00581773" w:rsidP="004B7A96">
          <w:pPr>
            <w:pStyle w:val="Heading5"/>
          </w:pPr>
          <w:bookmarkStart w:id="2262" w:name="_Toc256000194"/>
          <w:r w:rsidRPr="00280F75">
            <w:t>SUBJECT 7: HUMAN FACTORS</w:t>
          </w:r>
          <w:bookmarkEnd w:id="2262"/>
        </w:p>
        <w:p w14:paraId="20E32E7B" w14:textId="77777777" w:rsidR="008F0F65" w:rsidRPr="00667041" w:rsidRDefault="00581773" w:rsidP="00663910">
          <w:r w:rsidRPr="00667041">
            <w:t xml:space="preserve">The subject objective is: </w:t>
          </w:r>
        </w:p>
        <w:p w14:paraId="467AD862" w14:textId="77777777" w:rsidR="008F0F65" w:rsidRDefault="00581773" w:rsidP="00663910">
          <w:r w:rsidRPr="00667041">
            <w:t>Learners shall recognise the necessity to constantly extend their knowledge and analyse factors which affect personal and team performance.</w:t>
          </w:r>
        </w:p>
        <w:tbl>
          <w:tblPr>
            <w:tblStyle w:val="easaTable"/>
            <w:tblW w:w="9099" w:type="dxa"/>
            <w:tblInd w:w="-37" w:type="dxa"/>
            <w:tblLayout w:type="fixed"/>
            <w:tblLook w:val="0420" w:firstRow="1" w:lastRow="0" w:firstColumn="0" w:lastColumn="0" w:noHBand="0" w:noVBand="1"/>
          </w:tblPr>
          <w:tblGrid>
            <w:gridCol w:w="1078"/>
            <w:gridCol w:w="3331"/>
            <w:gridCol w:w="283"/>
            <w:gridCol w:w="3686"/>
            <w:gridCol w:w="708"/>
            <w:gridCol w:w="13"/>
          </w:tblGrid>
          <w:tr w:rsidR="00090094" w14:paraId="3C48C7BD" w14:textId="77777777" w:rsidTr="00C22187">
            <w:trPr>
              <w:gridAfter w:val="1"/>
              <w:cnfStyle w:val="100000000000" w:firstRow="1" w:lastRow="0" w:firstColumn="0" w:lastColumn="0" w:oddVBand="0" w:evenVBand="0" w:oddHBand="0" w:evenHBand="0" w:firstRowFirstColumn="0" w:firstRowLastColumn="0" w:lastRowFirstColumn="0" w:lastRowLastColumn="0"/>
              <w:wAfter w:w="13" w:type="dxa"/>
              <w:trHeight w:val="21"/>
            </w:trPr>
            <w:tc>
              <w:tcPr>
                <w:tcW w:w="9086" w:type="dxa"/>
                <w:gridSpan w:val="5"/>
              </w:tcPr>
              <w:p w14:paraId="71CC0E2D" w14:textId="77777777" w:rsidR="00CC22AC" w:rsidRPr="00962770" w:rsidRDefault="00581773" w:rsidP="00CC22AC">
                <w:pPr>
                  <w:pStyle w:val="TableCentered"/>
                </w:pPr>
                <w:r w:rsidRPr="00962770">
                  <w:t>TOPIC HUM 1 — INFORMATION PROCESSING</w:t>
                </w:r>
              </w:p>
            </w:tc>
          </w:tr>
          <w:tr w:rsidR="00090094" w14:paraId="1D19CD48" w14:textId="77777777" w:rsidTr="00C22187">
            <w:trPr>
              <w:gridAfter w:val="1"/>
              <w:wAfter w:w="13" w:type="dxa"/>
              <w:trHeight w:val="21"/>
            </w:trPr>
            <w:tc>
              <w:tcPr>
                <w:tcW w:w="9086" w:type="dxa"/>
                <w:gridSpan w:val="5"/>
                <w:hideMark/>
              </w:tcPr>
              <w:p w14:paraId="4F236D02" w14:textId="77777777" w:rsidR="00CC22AC" w:rsidRPr="00814F84" w:rsidRDefault="00581773" w:rsidP="00CC22AC">
                <w:pPr>
                  <w:pStyle w:val="TableHead"/>
                  <w:rPr>
                    <w:rStyle w:val="GeneralAviation"/>
                    <w:color w:val="auto"/>
                  </w:rPr>
                </w:pPr>
                <w:r w:rsidRPr="00814F84">
                  <w:rPr>
                    <w:rStyle w:val="GeneralAviation"/>
                    <w:color w:val="auto"/>
                  </w:rPr>
                  <w:t>Subtopic HUM 1.1 — Cognition and factors influencing it</w:t>
                </w:r>
              </w:p>
            </w:tc>
          </w:tr>
          <w:tr w:rsidR="00090094" w14:paraId="4D636E7A" w14:textId="77777777" w:rsidTr="00C22187">
            <w:trPr>
              <w:gridAfter w:val="1"/>
              <w:wAfter w:w="13" w:type="dxa"/>
              <w:trHeight w:val="567"/>
            </w:trPr>
            <w:tc>
              <w:tcPr>
                <w:tcW w:w="1078" w:type="dxa"/>
                <w:hideMark/>
              </w:tcPr>
              <w:p w14:paraId="01E4F7AF" w14:textId="77777777" w:rsidR="00CC22AC" w:rsidRPr="00814F84" w:rsidRDefault="00581773" w:rsidP="00CC22AC">
                <w:pPr>
                  <w:pStyle w:val="TableNormal0"/>
                  <w:rPr>
                    <w:rStyle w:val="GeneralAviation"/>
                    <w:color w:val="auto"/>
                  </w:rPr>
                </w:pPr>
                <w:r w:rsidRPr="00814F84">
                  <w:rPr>
                    <w:rStyle w:val="GeneralAviation"/>
                    <w:color w:val="auto"/>
                  </w:rPr>
                  <w:t>ADC</w:t>
                </w:r>
                <w:r w:rsidRPr="00814F84">
                  <w:rPr>
                    <w:rStyle w:val="GeneralAviation"/>
                    <w:color w:val="auto"/>
                  </w:rPr>
                  <w:br/>
                  <w:t>HUM</w:t>
                </w:r>
              </w:p>
              <w:p w14:paraId="47FEB4B6" w14:textId="77777777" w:rsidR="00CC22AC" w:rsidRPr="00814F84" w:rsidRDefault="00581773" w:rsidP="00CC22AC">
                <w:pPr>
                  <w:pStyle w:val="TableNormal0"/>
                  <w:rPr>
                    <w:rStyle w:val="GeneralAviation"/>
                    <w:color w:val="auto"/>
                  </w:rPr>
                </w:pPr>
                <w:r w:rsidRPr="00814F84">
                  <w:rPr>
                    <w:rStyle w:val="GeneralAviation"/>
                    <w:color w:val="auto"/>
                  </w:rPr>
                  <w:t xml:space="preserve">1.1.1 </w:t>
                </w:r>
              </w:p>
            </w:tc>
            <w:tc>
              <w:tcPr>
                <w:tcW w:w="3331" w:type="dxa"/>
                <w:hideMark/>
              </w:tcPr>
              <w:p w14:paraId="1167968B" w14:textId="77777777" w:rsidR="00CC22AC" w:rsidRPr="00814F84" w:rsidRDefault="00581773" w:rsidP="00CC22AC">
                <w:pPr>
                  <w:pStyle w:val="TableNormal0"/>
                  <w:rPr>
                    <w:rStyle w:val="GeneralAviation"/>
                    <w:color w:val="auto"/>
                  </w:rPr>
                </w:pPr>
                <w:r w:rsidRPr="00814F84">
                  <w:rPr>
                    <w:rStyle w:val="GeneralAviation"/>
                    <w:color w:val="auto"/>
                  </w:rPr>
                  <w:t>Describe the human information-processing model.</w:t>
                </w:r>
              </w:p>
            </w:tc>
            <w:tc>
              <w:tcPr>
                <w:tcW w:w="283" w:type="dxa"/>
                <w:hideMark/>
              </w:tcPr>
              <w:p w14:paraId="4E07169B" w14:textId="77777777" w:rsidR="00CC22AC" w:rsidRPr="00814F84" w:rsidRDefault="00581773" w:rsidP="00CC22AC">
                <w:pPr>
                  <w:pStyle w:val="TableNormal0"/>
                  <w:rPr>
                    <w:rStyle w:val="GeneralAviation"/>
                    <w:color w:val="auto"/>
                  </w:rPr>
                </w:pPr>
                <w:r w:rsidRPr="00814F84">
                  <w:rPr>
                    <w:rStyle w:val="GeneralAviation"/>
                    <w:color w:val="auto"/>
                  </w:rPr>
                  <w:t>2</w:t>
                </w:r>
              </w:p>
            </w:tc>
            <w:tc>
              <w:tcPr>
                <w:tcW w:w="3686" w:type="dxa"/>
                <w:hideMark/>
              </w:tcPr>
              <w:p w14:paraId="00FB166C" w14:textId="77777777" w:rsidR="00CC22AC" w:rsidRPr="00814F84" w:rsidRDefault="00581773" w:rsidP="00533ED5">
                <w:pPr>
                  <w:pStyle w:val="EssentialTraining"/>
                  <w:rPr>
                    <w:rStyle w:val="GeneralAviation"/>
                    <w:color w:val="auto"/>
                  </w:rPr>
                </w:pPr>
                <w:r w:rsidRPr="00814F84">
                  <w:rPr>
                    <w:rStyle w:val="GeneralAviation"/>
                    <w:color w:val="auto"/>
                  </w:rPr>
                  <w:t>Attention, perception, memory, situational awareness, decision-making, response</w:t>
                </w:r>
              </w:p>
            </w:tc>
            <w:tc>
              <w:tcPr>
                <w:tcW w:w="708" w:type="dxa"/>
                <w:hideMark/>
              </w:tcPr>
              <w:p w14:paraId="3B97E61B" w14:textId="77777777" w:rsidR="00CC22AC" w:rsidRPr="00814F84" w:rsidRDefault="00581773" w:rsidP="00CC22AC">
                <w:pPr>
                  <w:pStyle w:val="TableNormal0"/>
                  <w:rPr>
                    <w:rStyle w:val="GeneralAviation"/>
                    <w:color w:val="auto"/>
                  </w:rPr>
                </w:pPr>
                <w:r w:rsidRPr="00814F84">
                  <w:rPr>
                    <w:rStyle w:val="GeneralAviation"/>
                    <w:color w:val="auto"/>
                  </w:rPr>
                  <w:t>ALL</w:t>
                </w:r>
              </w:p>
            </w:tc>
          </w:tr>
          <w:tr w:rsidR="00090094" w14:paraId="2796F755" w14:textId="77777777" w:rsidTr="00C22187">
            <w:trPr>
              <w:gridAfter w:val="1"/>
              <w:wAfter w:w="13" w:type="dxa"/>
              <w:trHeight w:val="567"/>
            </w:trPr>
            <w:tc>
              <w:tcPr>
                <w:tcW w:w="1078" w:type="dxa"/>
                <w:hideMark/>
              </w:tcPr>
              <w:p w14:paraId="7A922D5C" w14:textId="77777777" w:rsidR="00CC22AC" w:rsidRPr="00814F84" w:rsidRDefault="00581773" w:rsidP="00CC22AC">
                <w:pPr>
                  <w:pStyle w:val="TableNormal0"/>
                  <w:rPr>
                    <w:rStyle w:val="GeneralAviation"/>
                    <w:color w:val="auto"/>
                  </w:rPr>
                </w:pPr>
                <w:r w:rsidRPr="00814F84">
                  <w:rPr>
                    <w:rStyle w:val="GeneralAviation"/>
                    <w:color w:val="auto"/>
                  </w:rPr>
                  <w:t>ADC</w:t>
                </w:r>
                <w:r w:rsidRPr="00814F84">
                  <w:rPr>
                    <w:rStyle w:val="GeneralAviation"/>
                    <w:color w:val="auto"/>
                  </w:rPr>
                  <w:br/>
                  <w:t>HUM</w:t>
                </w:r>
              </w:p>
              <w:p w14:paraId="54E329F7" w14:textId="77777777" w:rsidR="00CC22AC" w:rsidRPr="00814F84" w:rsidRDefault="00581773" w:rsidP="00CC22AC">
                <w:pPr>
                  <w:pStyle w:val="TableNormal0"/>
                  <w:rPr>
                    <w:rStyle w:val="GeneralAviation"/>
                    <w:color w:val="auto"/>
                  </w:rPr>
                </w:pPr>
                <w:r w:rsidRPr="00814F84">
                  <w:rPr>
                    <w:rStyle w:val="GeneralAviation"/>
                    <w:color w:val="auto"/>
                  </w:rPr>
                  <w:t xml:space="preserve">1.1.2 </w:t>
                </w:r>
              </w:p>
            </w:tc>
            <w:tc>
              <w:tcPr>
                <w:tcW w:w="3331" w:type="dxa"/>
                <w:hideMark/>
              </w:tcPr>
              <w:p w14:paraId="29CDD933" w14:textId="77777777" w:rsidR="00CC22AC" w:rsidRPr="00814F84" w:rsidRDefault="00581773" w:rsidP="00CC22AC">
                <w:pPr>
                  <w:pStyle w:val="TableNormal0"/>
                  <w:rPr>
                    <w:rStyle w:val="GeneralAviation"/>
                    <w:color w:val="auto"/>
                  </w:rPr>
                </w:pPr>
                <w:r w:rsidRPr="00814F84">
                  <w:rPr>
                    <w:rStyle w:val="GeneralAviation"/>
                    <w:color w:val="auto"/>
                  </w:rPr>
                  <w:t>Describe the factors which influence human information-processing.</w:t>
                </w:r>
              </w:p>
            </w:tc>
            <w:tc>
              <w:tcPr>
                <w:tcW w:w="283" w:type="dxa"/>
                <w:hideMark/>
              </w:tcPr>
              <w:p w14:paraId="591245A7" w14:textId="77777777" w:rsidR="00CC22AC" w:rsidRPr="00814F84" w:rsidRDefault="00581773" w:rsidP="00CC22AC">
                <w:pPr>
                  <w:pStyle w:val="TableNormal0"/>
                  <w:rPr>
                    <w:rStyle w:val="GeneralAviation"/>
                    <w:color w:val="auto"/>
                  </w:rPr>
                </w:pPr>
                <w:r w:rsidRPr="00814F84">
                  <w:rPr>
                    <w:rStyle w:val="GeneralAviation"/>
                    <w:color w:val="auto"/>
                  </w:rPr>
                  <w:t>2</w:t>
                </w:r>
              </w:p>
            </w:tc>
            <w:tc>
              <w:tcPr>
                <w:tcW w:w="3686" w:type="dxa"/>
                <w:hideMark/>
              </w:tcPr>
              <w:p w14:paraId="2D07067D" w14:textId="77777777" w:rsidR="00CC22AC" w:rsidRPr="00814F84" w:rsidRDefault="00581773" w:rsidP="00533ED5">
                <w:pPr>
                  <w:pStyle w:val="EssentialTraining"/>
                  <w:rPr>
                    <w:rStyle w:val="GeneralAviation"/>
                    <w:color w:val="auto"/>
                  </w:rPr>
                </w:pPr>
                <w:r w:rsidRPr="00814F84">
                  <w:rPr>
                    <w:rStyle w:val="GeneralAviation"/>
                    <w:color w:val="auto"/>
                  </w:rPr>
                  <w:t>Confidence, stress, learning, knowledge, experience, fatigue, alcohol/drugs, distraction, interpersonal relations</w:t>
                </w:r>
              </w:p>
            </w:tc>
            <w:tc>
              <w:tcPr>
                <w:tcW w:w="708" w:type="dxa"/>
                <w:hideMark/>
              </w:tcPr>
              <w:p w14:paraId="0190B5B1" w14:textId="77777777" w:rsidR="00CC22AC" w:rsidRPr="00814F84" w:rsidRDefault="00581773" w:rsidP="00CC22AC">
                <w:pPr>
                  <w:pStyle w:val="TableNormal0"/>
                  <w:rPr>
                    <w:rStyle w:val="GeneralAviation"/>
                    <w:color w:val="auto"/>
                  </w:rPr>
                </w:pPr>
                <w:r w:rsidRPr="00814F84">
                  <w:rPr>
                    <w:rStyle w:val="GeneralAviation"/>
                    <w:color w:val="auto"/>
                  </w:rPr>
                  <w:t>ALL</w:t>
                </w:r>
              </w:p>
            </w:tc>
          </w:tr>
          <w:tr w:rsidR="00090094" w14:paraId="0F5662A7" w14:textId="77777777" w:rsidTr="00C22187">
            <w:trPr>
              <w:gridAfter w:val="1"/>
              <w:wAfter w:w="13" w:type="dxa"/>
              <w:trHeight w:val="227"/>
            </w:trPr>
            <w:tc>
              <w:tcPr>
                <w:tcW w:w="9086" w:type="dxa"/>
                <w:gridSpan w:val="5"/>
              </w:tcPr>
              <w:p w14:paraId="659B3BEA" w14:textId="77777777" w:rsidR="00CC22AC" w:rsidRPr="00814F84" w:rsidRDefault="00581773" w:rsidP="00CC22AC">
                <w:pPr>
                  <w:pStyle w:val="TableHead"/>
                  <w:rPr>
                    <w:rStyle w:val="GeneralAviation"/>
                    <w:color w:val="auto"/>
                  </w:rPr>
                </w:pPr>
                <w:r w:rsidRPr="00814F84">
                  <w:rPr>
                    <w:rStyle w:val="GeneralAviation"/>
                    <w:color w:val="auto"/>
                  </w:rPr>
                  <w:t>Subtopic HUM 1.2 — Situational awareness</w:t>
                </w:r>
              </w:p>
            </w:tc>
          </w:tr>
          <w:tr w:rsidR="00090094" w14:paraId="3DFE403B" w14:textId="77777777" w:rsidTr="00C22187">
            <w:trPr>
              <w:gridAfter w:val="1"/>
              <w:wAfter w:w="13" w:type="dxa"/>
              <w:trHeight w:val="567"/>
            </w:trPr>
            <w:tc>
              <w:tcPr>
                <w:tcW w:w="1078" w:type="dxa"/>
              </w:tcPr>
              <w:p w14:paraId="00136C5A" w14:textId="77777777" w:rsidR="00CC22AC" w:rsidRPr="00814F84" w:rsidRDefault="00581773" w:rsidP="00CC22AC">
                <w:pPr>
                  <w:pStyle w:val="TableNormal0"/>
                  <w:rPr>
                    <w:rStyle w:val="GeneralAviation"/>
                    <w:color w:val="auto"/>
                  </w:rPr>
                </w:pPr>
                <w:r w:rsidRPr="00814F84">
                  <w:rPr>
                    <w:rStyle w:val="GeneralAviation"/>
                    <w:color w:val="auto"/>
                  </w:rPr>
                  <w:t>ADC</w:t>
                </w:r>
                <w:r w:rsidRPr="00814F84">
                  <w:rPr>
                    <w:rStyle w:val="GeneralAviation"/>
                    <w:color w:val="auto"/>
                  </w:rPr>
                  <w:br/>
                  <w:t>HUM</w:t>
                </w:r>
              </w:p>
              <w:p w14:paraId="04305758" w14:textId="77777777" w:rsidR="00CC22AC" w:rsidRPr="00814F84" w:rsidRDefault="00581773" w:rsidP="00CC22AC">
                <w:pPr>
                  <w:pStyle w:val="TableNormal0"/>
                  <w:rPr>
                    <w:rStyle w:val="GeneralAviation"/>
                    <w:color w:val="auto"/>
                  </w:rPr>
                </w:pPr>
                <w:r w:rsidRPr="00814F84">
                  <w:rPr>
                    <w:rStyle w:val="GeneralAviation"/>
                    <w:color w:val="auto"/>
                  </w:rPr>
                  <w:t>1.2.1</w:t>
                </w:r>
              </w:p>
            </w:tc>
            <w:tc>
              <w:tcPr>
                <w:tcW w:w="3331" w:type="dxa"/>
              </w:tcPr>
              <w:p w14:paraId="4D93899C" w14:textId="77777777" w:rsidR="00CC22AC" w:rsidRPr="00814F84" w:rsidRDefault="00581773" w:rsidP="00CC22AC">
                <w:pPr>
                  <w:pStyle w:val="TableNormal0"/>
                  <w:rPr>
                    <w:rStyle w:val="GeneralAviation"/>
                    <w:color w:val="auto"/>
                  </w:rPr>
                </w:pPr>
                <w:r w:rsidRPr="00814F84">
                  <w:rPr>
                    <w:rStyle w:val="GeneralAviation"/>
                    <w:color w:val="auto"/>
                  </w:rPr>
                  <w:t>Appreciate the effect of human information-processing factors on situational awareness.</w:t>
                </w:r>
              </w:p>
            </w:tc>
            <w:tc>
              <w:tcPr>
                <w:tcW w:w="283" w:type="dxa"/>
              </w:tcPr>
              <w:p w14:paraId="30130779" w14:textId="77777777" w:rsidR="00CC22AC" w:rsidRPr="00814F84" w:rsidRDefault="00581773" w:rsidP="00CC22AC">
                <w:pPr>
                  <w:pStyle w:val="TableNormal0"/>
                  <w:rPr>
                    <w:rStyle w:val="GeneralAviation"/>
                    <w:color w:val="auto"/>
                  </w:rPr>
                </w:pPr>
                <w:r w:rsidRPr="00814F84">
                  <w:rPr>
                    <w:rStyle w:val="GeneralAviation"/>
                    <w:color w:val="auto"/>
                  </w:rPr>
                  <w:t>3</w:t>
                </w:r>
              </w:p>
            </w:tc>
            <w:tc>
              <w:tcPr>
                <w:tcW w:w="3686" w:type="dxa"/>
              </w:tcPr>
              <w:p w14:paraId="65128080" w14:textId="77777777" w:rsidR="00CC22AC" w:rsidRPr="00814F84" w:rsidRDefault="00581773" w:rsidP="00CC22AC">
                <w:pPr>
                  <w:pStyle w:val="TableNormal0"/>
                  <w:rPr>
                    <w:rStyle w:val="GeneralAviation"/>
                    <w:i/>
                    <w:iCs/>
                    <w:color w:val="auto"/>
                  </w:rPr>
                </w:pPr>
                <w:r w:rsidRPr="00814F84">
                  <w:rPr>
                    <w:rStyle w:val="GeneralAviation"/>
                    <w:i/>
                    <w:iCs/>
                    <w:color w:val="auto"/>
                  </w:rPr>
                  <w:t>Optional content: workload, knowledge, interpersonal relations, distraction, confidence, experience, fatigue, stress</w:t>
                </w:r>
              </w:p>
            </w:tc>
            <w:tc>
              <w:tcPr>
                <w:tcW w:w="708" w:type="dxa"/>
              </w:tcPr>
              <w:p w14:paraId="11D89CA6" w14:textId="77777777" w:rsidR="00CC22AC" w:rsidRPr="00814F84" w:rsidRDefault="00581773" w:rsidP="00CC22AC">
                <w:pPr>
                  <w:pStyle w:val="TableNormal0"/>
                  <w:rPr>
                    <w:rStyle w:val="GeneralAviation"/>
                    <w:color w:val="auto"/>
                  </w:rPr>
                </w:pPr>
                <w:r w:rsidRPr="00814F84">
                  <w:rPr>
                    <w:rStyle w:val="GeneralAviation"/>
                    <w:color w:val="auto"/>
                  </w:rPr>
                  <w:t>ALL</w:t>
                </w:r>
              </w:p>
            </w:tc>
          </w:tr>
          <w:tr w:rsidR="00090094" w14:paraId="4B69C440" w14:textId="77777777" w:rsidTr="00C22187">
            <w:trPr>
              <w:gridAfter w:val="1"/>
              <w:wAfter w:w="13" w:type="dxa"/>
              <w:trHeight w:val="227"/>
            </w:trPr>
            <w:tc>
              <w:tcPr>
                <w:tcW w:w="9086" w:type="dxa"/>
                <w:gridSpan w:val="5"/>
              </w:tcPr>
              <w:p w14:paraId="5DF2EC8D" w14:textId="77777777" w:rsidR="00CC22AC" w:rsidRPr="00814F84" w:rsidRDefault="00581773" w:rsidP="00CC22AC">
                <w:pPr>
                  <w:pStyle w:val="TableHead"/>
                  <w:rPr>
                    <w:rStyle w:val="GeneralAviation"/>
                    <w:color w:val="auto"/>
                  </w:rPr>
                </w:pPr>
                <w:r w:rsidRPr="00814F84">
                  <w:rPr>
                    <w:rStyle w:val="GeneralAviation"/>
                    <w:color w:val="auto"/>
                  </w:rPr>
                  <w:t>Subtopic HUM 1.3 — Decision-making</w:t>
                </w:r>
              </w:p>
            </w:tc>
          </w:tr>
          <w:tr w:rsidR="00090094" w14:paraId="5BE1042F" w14:textId="77777777" w:rsidTr="00C22187">
            <w:trPr>
              <w:gridAfter w:val="1"/>
              <w:wAfter w:w="13" w:type="dxa"/>
              <w:trHeight w:val="567"/>
            </w:trPr>
            <w:tc>
              <w:tcPr>
                <w:tcW w:w="1078" w:type="dxa"/>
              </w:tcPr>
              <w:p w14:paraId="339A9BB9" w14:textId="77777777" w:rsidR="00CC22AC" w:rsidRPr="00814F84" w:rsidRDefault="00581773" w:rsidP="00CC22AC">
                <w:pPr>
                  <w:pStyle w:val="TableNormal0"/>
                  <w:rPr>
                    <w:rStyle w:val="GeneralAviation"/>
                    <w:color w:val="auto"/>
                  </w:rPr>
                </w:pPr>
                <w:r w:rsidRPr="00814F84">
                  <w:rPr>
                    <w:rStyle w:val="GeneralAviation"/>
                    <w:color w:val="auto"/>
                  </w:rPr>
                  <w:t>ADC</w:t>
                </w:r>
                <w:r w:rsidRPr="00814F84">
                  <w:rPr>
                    <w:rStyle w:val="GeneralAviation"/>
                    <w:color w:val="auto"/>
                  </w:rPr>
                  <w:br/>
                  <w:t>HUM</w:t>
                </w:r>
              </w:p>
              <w:p w14:paraId="4D54E531" w14:textId="77777777" w:rsidR="00CC22AC" w:rsidRPr="00814F84" w:rsidRDefault="00581773" w:rsidP="00CC22AC">
                <w:pPr>
                  <w:pStyle w:val="TableNormal0"/>
                  <w:rPr>
                    <w:rStyle w:val="GeneralAviation"/>
                    <w:color w:val="auto"/>
                  </w:rPr>
                </w:pPr>
                <w:r w:rsidRPr="00814F84">
                  <w:rPr>
                    <w:rStyle w:val="GeneralAviation"/>
                    <w:color w:val="auto"/>
                  </w:rPr>
                  <w:t>1.3.1</w:t>
                </w:r>
              </w:p>
            </w:tc>
            <w:tc>
              <w:tcPr>
                <w:tcW w:w="3331" w:type="dxa"/>
              </w:tcPr>
              <w:p w14:paraId="4CE97299" w14:textId="77777777" w:rsidR="00CC22AC" w:rsidRPr="00814F84" w:rsidRDefault="00581773" w:rsidP="00CC22AC">
                <w:pPr>
                  <w:pStyle w:val="TableNormal0"/>
                  <w:rPr>
                    <w:rStyle w:val="GeneralAviation"/>
                    <w:color w:val="auto"/>
                  </w:rPr>
                </w:pPr>
                <w:r w:rsidRPr="00814F84">
                  <w:rPr>
                    <w:rStyle w:val="GeneralAviation"/>
                    <w:color w:val="auto"/>
                  </w:rPr>
                  <w:t>Appreciate the effect of human information-processing factors on decision-making.</w:t>
                </w:r>
              </w:p>
            </w:tc>
            <w:tc>
              <w:tcPr>
                <w:tcW w:w="283" w:type="dxa"/>
              </w:tcPr>
              <w:p w14:paraId="32DE43B4" w14:textId="77777777" w:rsidR="00CC22AC" w:rsidRPr="00814F84" w:rsidRDefault="00CC22AC" w:rsidP="00CC22AC">
                <w:pPr>
                  <w:pStyle w:val="TableNormal0"/>
                  <w:rPr>
                    <w:rStyle w:val="GeneralAviation"/>
                    <w:color w:val="auto"/>
                  </w:rPr>
                </w:pPr>
              </w:p>
            </w:tc>
            <w:tc>
              <w:tcPr>
                <w:tcW w:w="3686" w:type="dxa"/>
              </w:tcPr>
              <w:p w14:paraId="13D82E5B" w14:textId="77777777" w:rsidR="00CC22AC" w:rsidRPr="00814F84" w:rsidRDefault="00581773" w:rsidP="00CC22AC">
                <w:pPr>
                  <w:pStyle w:val="TableNormal0"/>
                  <w:rPr>
                    <w:rStyle w:val="GeneralAviation"/>
                    <w:i/>
                    <w:iCs/>
                    <w:color w:val="auto"/>
                  </w:rPr>
                </w:pPr>
                <w:r w:rsidRPr="00814F84">
                  <w:rPr>
                    <w:rStyle w:val="GeneralAviation"/>
                    <w:i/>
                    <w:iCs/>
                    <w:color w:val="auto"/>
                  </w:rPr>
                  <w:t>Optional content: workload, stress, interpersonal relations, distraction, confidence</w:t>
                </w:r>
              </w:p>
            </w:tc>
            <w:tc>
              <w:tcPr>
                <w:tcW w:w="708" w:type="dxa"/>
              </w:tcPr>
              <w:p w14:paraId="677703FE" w14:textId="77777777" w:rsidR="00CC22AC" w:rsidRPr="00814F84" w:rsidRDefault="00581773" w:rsidP="00CC22AC">
                <w:pPr>
                  <w:pStyle w:val="TableNormal0"/>
                  <w:rPr>
                    <w:rStyle w:val="GeneralAviation"/>
                    <w:color w:val="auto"/>
                  </w:rPr>
                </w:pPr>
                <w:r w:rsidRPr="00814F84">
                  <w:rPr>
                    <w:rStyle w:val="GeneralAviation"/>
                    <w:color w:val="auto"/>
                  </w:rPr>
                  <w:t>ALL</w:t>
                </w:r>
              </w:p>
            </w:tc>
          </w:tr>
          <w:tr w:rsidR="00090094" w14:paraId="263ACB2A" w14:textId="77777777" w:rsidTr="00C22187">
            <w:trPr>
              <w:gridAfter w:val="1"/>
              <w:wAfter w:w="13" w:type="dxa"/>
              <w:trHeight w:val="21"/>
            </w:trPr>
            <w:tc>
              <w:tcPr>
                <w:tcW w:w="9086" w:type="dxa"/>
                <w:gridSpan w:val="5"/>
              </w:tcPr>
              <w:p w14:paraId="626A61E7" w14:textId="77777777" w:rsidR="008F0F65" w:rsidRPr="004B7A96" w:rsidRDefault="00581773" w:rsidP="004B7A96">
                <w:pPr>
                  <w:pStyle w:val="TableCentered"/>
                  <w:rPr>
                    <w:rStyle w:val="Bold"/>
                  </w:rPr>
                </w:pPr>
                <w:r w:rsidRPr="004B7A96">
                  <w:rPr>
                    <w:rStyle w:val="Bold"/>
                    <w:b w:val="0"/>
                  </w:rPr>
                  <w:lastRenderedPageBreak/>
                  <w:t>TOPIC HUM 2 — MEDICAL AND PHYSIOLOGICAL FACTORS</w:t>
                </w:r>
              </w:p>
            </w:tc>
          </w:tr>
          <w:tr w:rsidR="00090094" w14:paraId="245B6081" w14:textId="77777777" w:rsidTr="00C22187">
            <w:trPr>
              <w:gridAfter w:val="1"/>
              <w:wAfter w:w="13" w:type="dxa"/>
              <w:trHeight w:val="21"/>
            </w:trPr>
            <w:tc>
              <w:tcPr>
                <w:tcW w:w="9086" w:type="dxa"/>
                <w:gridSpan w:val="5"/>
                <w:hideMark/>
              </w:tcPr>
              <w:p w14:paraId="3890C17B" w14:textId="77777777" w:rsidR="008F0F65" w:rsidRPr="00667041" w:rsidRDefault="00581773" w:rsidP="004B7A96">
                <w:pPr>
                  <w:pStyle w:val="TableHead"/>
                </w:pPr>
                <w:r w:rsidRPr="00667041">
                  <w:t>Subtopic HUM 2.1 — Fatigue</w:t>
                </w:r>
              </w:p>
            </w:tc>
          </w:tr>
          <w:tr w:rsidR="00090094" w14:paraId="0E74893F" w14:textId="77777777" w:rsidTr="00C22187">
            <w:trPr>
              <w:gridAfter w:val="1"/>
              <w:wAfter w:w="13" w:type="dxa"/>
              <w:trHeight w:val="567"/>
            </w:trPr>
            <w:tc>
              <w:tcPr>
                <w:tcW w:w="1078" w:type="dxa"/>
                <w:hideMark/>
              </w:tcPr>
              <w:p w14:paraId="60920004" w14:textId="77777777" w:rsidR="008F0F65" w:rsidRPr="00667041" w:rsidRDefault="00581773" w:rsidP="004B7A96">
                <w:pPr>
                  <w:pStyle w:val="TableNormal0"/>
                </w:pPr>
                <w:r w:rsidRPr="00667041">
                  <w:t>ADI (TWR)</w:t>
                </w:r>
                <w:r w:rsidRPr="00667041">
                  <w:br/>
                  <w:t>HUM</w:t>
                </w:r>
              </w:p>
              <w:p w14:paraId="5C177A69" w14:textId="77777777" w:rsidR="008F0F65" w:rsidRPr="00667041" w:rsidRDefault="00581773" w:rsidP="004B7A96">
                <w:pPr>
                  <w:pStyle w:val="TableNormal0"/>
                </w:pPr>
                <w:r w:rsidRPr="00667041">
                  <w:t xml:space="preserve">2.1.1 </w:t>
                </w:r>
              </w:p>
            </w:tc>
            <w:tc>
              <w:tcPr>
                <w:tcW w:w="3331" w:type="dxa"/>
                <w:hideMark/>
              </w:tcPr>
              <w:p w14:paraId="0BBFE9A3" w14:textId="77777777" w:rsidR="008F0F65" w:rsidRPr="00667041" w:rsidRDefault="00581773" w:rsidP="004B7A96">
                <w:pPr>
                  <w:pStyle w:val="TableNormal0"/>
                </w:pPr>
                <w:r w:rsidRPr="00667041">
                  <w:t>State factors that cause fatigue.</w:t>
                </w:r>
              </w:p>
            </w:tc>
            <w:tc>
              <w:tcPr>
                <w:tcW w:w="283" w:type="dxa"/>
                <w:hideMark/>
              </w:tcPr>
              <w:p w14:paraId="5C72BD5F" w14:textId="77777777" w:rsidR="008F0F65" w:rsidRPr="00667041" w:rsidRDefault="00581773" w:rsidP="004B7A96">
                <w:pPr>
                  <w:pStyle w:val="TableNormal0"/>
                </w:pPr>
                <w:r w:rsidRPr="00667041">
                  <w:t>1</w:t>
                </w:r>
              </w:p>
            </w:tc>
            <w:tc>
              <w:tcPr>
                <w:tcW w:w="3686" w:type="dxa"/>
                <w:hideMark/>
              </w:tcPr>
              <w:p w14:paraId="38D7D754" w14:textId="77777777" w:rsidR="008F0F65" w:rsidRPr="00533ED5" w:rsidRDefault="00581773" w:rsidP="00533ED5">
                <w:pPr>
                  <w:pStyle w:val="EssentialTraining"/>
                </w:pPr>
                <w:r w:rsidRPr="00533ED5">
                  <w:t>Shift work</w:t>
                </w:r>
              </w:p>
              <w:p w14:paraId="4B6C87FC" w14:textId="77777777" w:rsidR="008F0F65" w:rsidRPr="00674E6A" w:rsidRDefault="00581773" w:rsidP="00134A74">
                <w:pPr>
                  <w:pStyle w:val="TableNormal0"/>
                  <w:rPr>
                    <w:i/>
                  </w:rPr>
                </w:pPr>
                <w:r w:rsidRPr="00674E6A">
                  <w:rPr>
                    <w:i/>
                  </w:rPr>
                  <w:t xml:space="preserve">Optional content: night shifts and rosters, </w:t>
                </w:r>
                <w:r w:rsidR="00356D49">
                  <w:rPr>
                    <w:i/>
                  </w:rPr>
                  <w:t>Government of the Republic of Armenia Decision N 2054-L of December 7, 2023</w:t>
                </w:r>
                <w:r>
                  <w:rPr>
                    <w:rStyle w:val="FootnoteReference"/>
                    <w:i/>
                  </w:rPr>
                  <w:footnoteReference w:id="14"/>
                </w:r>
                <w:r w:rsidRPr="00674E6A">
                  <w:rPr>
                    <w:i/>
                  </w:rPr>
                  <w:t>, ICAO/IFATCA/CANSO’s Fatigue Management Guide for Air Traffic Service Providers</w:t>
                </w:r>
              </w:p>
            </w:tc>
            <w:tc>
              <w:tcPr>
                <w:tcW w:w="708" w:type="dxa"/>
                <w:hideMark/>
              </w:tcPr>
              <w:p w14:paraId="1DA9998D" w14:textId="77777777" w:rsidR="008F0F65" w:rsidRPr="00667041" w:rsidRDefault="00581773" w:rsidP="004B7A96">
                <w:pPr>
                  <w:pStyle w:val="TableNormal0"/>
                </w:pPr>
                <w:r w:rsidRPr="00667041">
                  <w:t>ALL</w:t>
                </w:r>
              </w:p>
            </w:tc>
          </w:tr>
          <w:tr w:rsidR="00090094" w14:paraId="569DD563" w14:textId="77777777" w:rsidTr="00C22187">
            <w:trPr>
              <w:gridAfter w:val="1"/>
              <w:wAfter w:w="13" w:type="dxa"/>
              <w:trHeight w:val="21"/>
            </w:trPr>
            <w:tc>
              <w:tcPr>
                <w:tcW w:w="9086" w:type="dxa"/>
                <w:gridSpan w:val="5"/>
              </w:tcPr>
              <w:p w14:paraId="27C1F341" w14:textId="77777777" w:rsidR="00083E10" w:rsidRPr="00962770" w:rsidRDefault="00581773" w:rsidP="00AA6A74">
                <w:pPr>
                  <w:pStyle w:val="TableCentered"/>
                </w:pPr>
                <w:r w:rsidRPr="00962770">
                  <w:t>TOPIC HUM 2 — FACTORS AFFECTING HEALTH AND WELL-BEING</w:t>
                </w:r>
              </w:p>
            </w:tc>
          </w:tr>
          <w:tr w:rsidR="00090094" w14:paraId="0247CD30" w14:textId="77777777" w:rsidTr="00C22187">
            <w:trPr>
              <w:gridAfter w:val="1"/>
              <w:wAfter w:w="13" w:type="dxa"/>
              <w:trHeight w:val="21"/>
            </w:trPr>
            <w:tc>
              <w:tcPr>
                <w:tcW w:w="9086" w:type="dxa"/>
                <w:gridSpan w:val="5"/>
                <w:hideMark/>
              </w:tcPr>
              <w:p w14:paraId="00100977" w14:textId="77777777" w:rsidR="00083E10" w:rsidRPr="00814F84" w:rsidRDefault="00581773" w:rsidP="00AA6A74">
                <w:pPr>
                  <w:pStyle w:val="TableHead"/>
                  <w:rPr>
                    <w:rStyle w:val="GeneralAviation"/>
                    <w:color w:val="auto"/>
                  </w:rPr>
                </w:pPr>
                <w:r w:rsidRPr="00814F84">
                  <w:rPr>
                    <w:rStyle w:val="GeneralAviation"/>
                    <w:color w:val="auto"/>
                  </w:rPr>
                  <w:t>Subtopic HUM 2.1 — Fatigue</w:t>
                </w:r>
              </w:p>
            </w:tc>
          </w:tr>
          <w:tr w:rsidR="00090094" w14:paraId="1509E8B9" w14:textId="77777777" w:rsidTr="00C22187">
            <w:trPr>
              <w:gridAfter w:val="1"/>
              <w:wAfter w:w="13" w:type="dxa"/>
              <w:trHeight w:val="516"/>
            </w:trPr>
            <w:tc>
              <w:tcPr>
                <w:tcW w:w="1078" w:type="dxa"/>
                <w:hideMark/>
              </w:tcPr>
              <w:p w14:paraId="17974B56" w14:textId="77777777" w:rsidR="00083E10" w:rsidRPr="00814F84" w:rsidRDefault="00581773" w:rsidP="00AA6A74">
                <w:pPr>
                  <w:pStyle w:val="TableNormal0"/>
                  <w:rPr>
                    <w:rStyle w:val="GeneralAviation"/>
                    <w:color w:val="auto"/>
                  </w:rPr>
                </w:pPr>
                <w:r w:rsidRPr="00814F84">
                  <w:rPr>
                    <w:rStyle w:val="GeneralAviation"/>
                    <w:color w:val="auto"/>
                  </w:rPr>
                  <w:t>ADC</w:t>
                </w:r>
                <w:r w:rsidRPr="00814F84">
                  <w:rPr>
                    <w:rStyle w:val="GeneralAviation"/>
                    <w:color w:val="auto"/>
                  </w:rPr>
                  <w:br/>
                  <w:t>HUM</w:t>
                </w:r>
              </w:p>
              <w:p w14:paraId="2231D969" w14:textId="77777777" w:rsidR="00083E10" w:rsidRPr="00814F84" w:rsidRDefault="00581773" w:rsidP="00AA6A74">
                <w:pPr>
                  <w:pStyle w:val="TableNormal0"/>
                  <w:rPr>
                    <w:rStyle w:val="GeneralAviation"/>
                    <w:color w:val="auto"/>
                  </w:rPr>
                </w:pPr>
                <w:r w:rsidRPr="00814F84">
                  <w:rPr>
                    <w:rStyle w:val="GeneralAviation"/>
                    <w:color w:val="auto"/>
                  </w:rPr>
                  <w:t xml:space="preserve">2.1.1 </w:t>
                </w:r>
              </w:p>
            </w:tc>
            <w:tc>
              <w:tcPr>
                <w:tcW w:w="3331" w:type="dxa"/>
                <w:hideMark/>
              </w:tcPr>
              <w:p w14:paraId="6D6E5725" w14:textId="77777777" w:rsidR="00083E10" w:rsidRPr="00814F84" w:rsidRDefault="00581773" w:rsidP="00AA6A74">
                <w:pPr>
                  <w:pStyle w:val="TableNormal0"/>
                  <w:rPr>
                    <w:rStyle w:val="GeneralAviation"/>
                    <w:color w:val="auto"/>
                  </w:rPr>
                </w:pPr>
                <w:r w:rsidRPr="00814F84">
                  <w:rPr>
                    <w:rStyle w:val="GeneralAviation"/>
                    <w:color w:val="auto"/>
                  </w:rPr>
                  <w:t>Describe the onset of fatigue.</w:t>
                </w:r>
              </w:p>
            </w:tc>
            <w:tc>
              <w:tcPr>
                <w:tcW w:w="283" w:type="dxa"/>
                <w:hideMark/>
              </w:tcPr>
              <w:p w14:paraId="3D121171" w14:textId="77777777" w:rsidR="00083E10" w:rsidRPr="00814F84" w:rsidRDefault="00581773" w:rsidP="00AA6A74">
                <w:pPr>
                  <w:pStyle w:val="TableNormal0"/>
                  <w:rPr>
                    <w:rStyle w:val="GeneralAviation"/>
                    <w:color w:val="auto"/>
                  </w:rPr>
                </w:pPr>
                <w:r w:rsidRPr="00814F84">
                  <w:rPr>
                    <w:rStyle w:val="GeneralAviation"/>
                    <w:color w:val="auto"/>
                  </w:rPr>
                  <w:t>2</w:t>
                </w:r>
              </w:p>
            </w:tc>
            <w:tc>
              <w:tcPr>
                <w:tcW w:w="3686" w:type="dxa"/>
                <w:hideMark/>
              </w:tcPr>
              <w:p w14:paraId="7933DE36" w14:textId="77777777" w:rsidR="00083E10" w:rsidRPr="00814F84" w:rsidRDefault="00356D49" w:rsidP="00533ED5">
                <w:pPr>
                  <w:pStyle w:val="EssentialTraining"/>
                  <w:rPr>
                    <w:rStyle w:val="GeneralAviation"/>
                    <w:color w:val="auto"/>
                  </w:rPr>
                </w:pPr>
                <w:r w:rsidRPr="00814F84">
                  <w:rPr>
                    <w:rStyle w:val="GeneralAviation"/>
                    <w:color w:val="auto"/>
                  </w:rPr>
                  <w:t>Government of the Republic of Armenia Decision N 2054-L of December 7, 2023</w:t>
                </w:r>
              </w:p>
              <w:p w14:paraId="55E0A65E" w14:textId="77777777" w:rsidR="00083E10" w:rsidRPr="00814F84" w:rsidRDefault="00581773" w:rsidP="00AA6A74">
                <w:pPr>
                  <w:pStyle w:val="TableNormal0"/>
                  <w:rPr>
                    <w:rStyle w:val="GeneralAviation"/>
                    <w:i/>
                    <w:iCs/>
                    <w:color w:val="auto"/>
                  </w:rPr>
                </w:pPr>
                <w:r w:rsidRPr="00814F84">
                  <w:rPr>
                    <w:rStyle w:val="GeneralAviation"/>
                    <w:i/>
                    <w:iCs/>
                    <w:color w:val="auto"/>
                  </w:rPr>
                  <w:t>Optional content: lack of concentration, listlessness, irritability, frustration, Skybrary Human Behaviour: EUROCONTROL Fatigue and sleep management</w:t>
                </w:r>
              </w:p>
            </w:tc>
            <w:tc>
              <w:tcPr>
                <w:tcW w:w="708" w:type="dxa"/>
                <w:hideMark/>
              </w:tcPr>
              <w:p w14:paraId="265B3B97" w14:textId="77777777" w:rsidR="00083E10" w:rsidRPr="00814F84" w:rsidRDefault="00581773" w:rsidP="00AA6A74">
                <w:pPr>
                  <w:pStyle w:val="TableNormal0"/>
                  <w:rPr>
                    <w:rStyle w:val="GeneralAviation"/>
                    <w:color w:val="auto"/>
                  </w:rPr>
                </w:pPr>
                <w:r w:rsidRPr="00814F84">
                  <w:rPr>
                    <w:rStyle w:val="GeneralAviation"/>
                    <w:color w:val="auto"/>
                  </w:rPr>
                  <w:t>ALL</w:t>
                </w:r>
              </w:p>
            </w:tc>
          </w:tr>
          <w:tr w:rsidR="00090094" w14:paraId="2E127F02" w14:textId="77777777" w:rsidTr="00C22187">
            <w:trPr>
              <w:gridAfter w:val="1"/>
              <w:wAfter w:w="13" w:type="dxa"/>
              <w:trHeight w:val="567"/>
            </w:trPr>
            <w:tc>
              <w:tcPr>
                <w:tcW w:w="1078" w:type="dxa"/>
                <w:hideMark/>
              </w:tcPr>
              <w:p w14:paraId="3831C505" w14:textId="77777777" w:rsidR="00083E10" w:rsidRPr="00814F84" w:rsidRDefault="00581773" w:rsidP="00AA6A74">
                <w:pPr>
                  <w:pStyle w:val="TableNormal0"/>
                  <w:rPr>
                    <w:rStyle w:val="GeneralAviation"/>
                    <w:color w:val="auto"/>
                  </w:rPr>
                </w:pPr>
                <w:r w:rsidRPr="00814F84">
                  <w:rPr>
                    <w:rStyle w:val="GeneralAviation"/>
                    <w:color w:val="auto"/>
                  </w:rPr>
                  <w:t>ADC</w:t>
                </w:r>
                <w:r w:rsidRPr="00814F84">
                  <w:rPr>
                    <w:rStyle w:val="GeneralAviation"/>
                    <w:color w:val="auto"/>
                  </w:rPr>
                  <w:br/>
                  <w:t>HUM</w:t>
                </w:r>
              </w:p>
              <w:p w14:paraId="6860130D" w14:textId="77777777" w:rsidR="00083E10" w:rsidRPr="00814F84" w:rsidRDefault="00581773" w:rsidP="00AA6A74">
                <w:pPr>
                  <w:pStyle w:val="TableNormal0"/>
                  <w:rPr>
                    <w:rStyle w:val="GeneralAviation"/>
                    <w:color w:val="auto"/>
                  </w:rPr>
                </w:pPr>
                <w:r w:rsidRPr="00814F84">
                  <w:rPr>
                    <w:rStyle w:val="GeneralAviation"/>
                    <w:color w:val="auto"/>
                  </w:rPr>
                  <w:t xml:space="preserve">2.1.2 </w:t>
                </w:r>
              </w:p>
            </w:tc>
            <w:tc>
              <w:tcPr>
                <w:tcW w:w="3331" w:type="dxa"/>
                <w:hideMark/>
              </w:tcPr>
              <w:p w14:paraId="48C7C971" w14:textId="77777777" w:rsidR="00083E10" w:rsidRPr="00814F84" w:rsidRDefault="00581773" w:rsidP="00AA6A74">
                <w:pPr>
                  <w:pStyle w:val="TableNormal0"/>
                  <w:rPr>
                    <w:rStyle w:val="GeneralAviation"/>
                    <w:color w:val="auto"/>
                  </w:rPr>
                </w:pPr>
                <w:r w:rsidRPr="00814F84">
                  <w:rPr>
                    <w:rStyle w:val="GeneralAviation"/>
                    <w:color w:val="auto"/>
                  </w:rPr>
                  <w:t>Recognise the onset of fatigue in self and in others.</w:t>
                </w:r>
              </w:p>
            </w:tc>
            <w:tc>
              <w:tcPr>
                <w:tcW w:w="283" w:type="dxa"/>
                <w:hideMark/>
              </w:tcPr>
              <w:p w14:paraId="3387C739" w14:textId="77777777" w:rsidR="00083E10" w:rsidRPr="00814F84" w:rsidRDefault="00581773" w:rsidP="00AA6A74">
                <w:pPr>
                  <w:pStyle w:val="TableNormal0"/>
                  <w:rPr>
                    <w:rStyle w:val="GeneralAviation"/>
                    <w:color w:val="auto"/>
                  </w:rPr>
                </w:pPr>
                <w:r w:rsidRPr="00814F84">
                  <w:rPr>
                    <w:rStyle w:val="GeneralAviation"/>
                    <w:color w:val="auto"/>
                  </w:rPr>
                  <w:t>1</w:t>
                </w:r>
              </w:p>
            </w:tc>
            <w:tc>
              <w:tcPr>
                <w:tcW w:w="3686" w:type="dxa"/>
                <w:hideMark/>
              </w:tcPr>
              <w:p w14:paraId="7AF2A102" w14:textId="77777777" w:rsidR="00083E10" w:rsidRPr="00814F84" w:rsidRDefault="00581773" w:rsidP="00AA6A74">
                <w:pPr>
                  <w:pStyle w:val="TableNormal0"/>
                  <w:rPr>
                    <w:rStyle w:val="GeneralAviation"/>
                    <w:i/>
                    <w:iCs/>
                    <w:color w:val="auto"/>
                  </w:rPr>
                </w:pPr>
                <w:r w:rsidRPr="00814F84">
                  <w:rPr>
                    <w:rStyle w:val="GeneralAviation"/>
                    <w:i/>
                    <w:iCs/>
                    <w:color w:val="auto"/>
                  </w:rPr>
                  <w:t>Optional content: Skybrary Human Behaviour: EUROCONTROL Fatigue and sleep management</w:t>
                </w:r>
              </w:p>
            </w:tc>
            <w:tc>
              <w:tcPr>
                <w:tcW w:w="708" w:type="dxa"/>
                <w:hideMark/>
              </w:tcPr>
              <w:p w14:paraId="4917B89F" w14:textId="77777777" w:rsidR="00083E10" w:rsidRPr="00814F84" w:rsidRDefault="00581773" w:rsidP="00AA6A74">
                <w:pPr>
                  <w:pStyle w:val="TableNormal0"/>
                  <w:rPr>
                    <w:rStyle w:val="GeneralAviation"/>
                    <w:color w:val="auto"/>
                  </w:rPr>
                </w:pPr>
                <w:r w:rsidRPr="00814F84">
                  <w:rPr>
                    <w:rStyle w:val="GeneralAviation"/>
                    <w:color w:val="auto"/>
                  </w:rPr>
                  <w:t>ALL</w:t>
                </w:r>
              </w:p>
            </w:tc>
          </w:tr>
          <w:tr w:rsidR="00090094" w14:paraId="024C37CF" w14:textId="77777777" w:rsidTr="00C22187">
            <w:trPr>
              <w:gridAfter w:val="1"/>
              <w:wAfter w:w="13" w:type="dxa"/>
              <w:trHeight w:val="567"/>
            </w:trPr>
            <w:tc>
              <w:tcPr>
                <w:tcW w:w="1078" w:type="dxa"/>
                <w:hideMark/>
              </w:tcPr>
              <w:p w14:paraId="169F4200" w14:textId="77777777" w:rsidR="00083E10" w:rsidRPr="00814F84" w:rsidRDefault="00581773" w:rsidP="00AA6A74">
                <w:pPr>
                  <w:pStyle w:val="TableNormal0"/>
                  <w:rPr>
                    <w:rStyle w:val="GeneralAviation"/>
                    <w:color w:val="auto"/>
                  </w:rPr>
                </w:pPr>
                <w:r w:rsidRPr="00814F84">
                  <w:rPr>
                    <w:rStyle w:val="GeneralAviation"/>
                    <w:color w:val="auto"/>
                  </w:rPr>
                  <w:t>ADI (TWR)</w:t>
                </w:r>
                <w:r w:rsidRPr="00814F84">
                  <w:rPr>
                    <w:rStyle w:val="GeneralAviation"/>
                    <w:color w:val="auto"/>
                  </w:rPr>
                  <w:br/>
                  <w:t>HUM</w:t>
                </w:r>
              </w:p>
              <w:p w14:paraId="76B3BE68" w14:textId="77777777" w:rsidR="00083E10" w:rsidRPr="00814F84" w:rsidRDefault="00581773" w:rsidP="00AA6A74">
                <w:pPr>
                  <w:pStyle w:val="TableNormal0"/>
                  <w:rPr>
                    <w:rStyle w:val="GeneralAviation"/>
                    <w:color w:val="auto"/>
                  </w:rPr>
                </w:pPr>
                <w:r w:rsidRPr="00814F84">
                  <w:rPr>
                    <w:rStyle w:val="GeneralAviation"/>
                    <w:color w:val="auto"/>
                  </w:rPr>
                  <w:t xml:space="preserve">2.1.3 </w:t>
                </w:r>
              </w:p>
            </w:tc>
            <w:tc>
              <w:tcPr>
                <w:tcW w:w="3331" w:type="dxa"/>
                <w:hideMark/>
              </w:tcPr>
              <w:p w14:paraId="689C95C3" w14:textId="77777777" w:rsidR="00083E10" w:rsidRPr="00814F84" w:rsidRDefault="00581773" w:rsidP="00AA6A74">
                <w:pPr>
                  <w:pStyle w:val="TableNormal0"/>
                  <w:rPr>
                    <w:rStyle w:val="GeneralAviation"/>
                    <w:color w:val="auto"/>
                  </w:rPr>
                </w:pPr>
                <w:r w:rsidRPr="00814F84">
                  <w:rPr>
                    <w:rStyle w:val="GeneralAviation"/>
                    <w:color w:val="auto"/>
                  </w:rPr>
                  <w:t>Describe the appropriate action when recognising fatigue.</w:t>
                </w:r>
              </w:p>
            </w:tc>
            <w:tc>
              <w:tcPr>
                <w:tcW w:w="283" w:type="dxa"/>
                <w:hideMark/>
              </w:tcPr>
              <w:p w14:paraId="5A2A4EF4" w14:textId="77777777" w:rsidR="00083E10" w:rsidRPr="00814F84" w:rsidRDefault="00581773" w:rsidP="00AA6A74">
                <w:pPr>
                  <w:pStyle w:val="TableNormal0"/>
                  <w:rPr>
                    <w:rStyle w:val="GeneralAviation"/>
                    <w:color w:val="auto"/>
                  </w:rPr>
                </w:pPr>
                <w:r w:rsidRPr="00814F84">
                  <w:rPr>
                    <w:rStyle w:val="GeneralAviation"/>
                    <w:color w:val="auto"/>
                  </w:rPr>
                  <w:t>2</w:t>
                </w:r>
              </w:p>
            </w:tc>
            <w:tc>
              <w:tcPr>
                <w:tcW w:w="3686" w:type="dxa"/>
                <w:hideMark/>
              </w:tcPr>
              <w:p w14:paraId="2423BCCF" w14:textId="77777777" w:rsidR="00083E10" w:rsidRPr="00814F84" w:rsidRDefault="00581773" w:rsidP="00AA6A74">
                <w:pPr>
                  <w:pStyle w:val="TableNormal0"/>
                  <w:rPr>
                    <w:rStyle w:val="GeneralAviation"/>
                    <w:i/>
                    <w:iCs/>
                    <w:color w:val="auto"/>
                  </w:rPr>
                </w:pPr>
                <w:r w:rsidRPr="00814F84">
                  <w:rPr>
                    <w:rStyle w:val="GeneralAviation"/>
                    <w:i/>
                    <w:iCs/>
                    <w:color w:val="auto"/>
                  </w:rPr>
                  <w:t>Optional content: Skybrary Human Behaviour: EUROCONTROL Fatigue and sleep management</w:t>
                </w:r>
              </w:p>
            </w:tc>
            <w:tc>
              <w:tcPr>
                <w:tcW w:w="708" w:type="dxa"/>
                <w:hideMark/>
              </w:tcPr>
              <w:p w14:paraId="0A0F26B2" w14:textId="77777777" w:rsidR="00083E10" w:rsidRPr="00814F84" w:rsidRDefault="00581773" w:rsidP="00AA6A74">
                <w:pPr>
                  <w:pStyle w:val="TableNormal0"/>
                  <w:rPr>
                    <w:rStyle w:val="GeneralAviation"/>
                    <w:color w:val="auto"/>
                  </w:rPr>
                </w:pPr>
                <w:r w:rsidRPr="00814F84">
                  <w:rPr>
                    <w:rStyle w:val="GeneralAviation"/>
                    <w:color w:val="auto"/>
                  </w:rPr>
                  <w:t>ALL</w:t>
                </w:r>
              </w:p>
            </w:tc>
          </w:tr>
          <w:tr w:rsidR="00090094" w14:paraId="140CB70A" w14:textId="77777777" w:rsidTr="00C22187">
            <w:trPr>
              <w:gridAfter w:val="1"/>
              <w:wAfter w:w="13" w:type="dxa"/>
              <w:trHeight w:val="21"/>
            </w:trPr>
            <w:tc>
              <w:tcPr>
                <w:tcW w:w="9086" w:type="dxa"/>
                <w:gridSpan w:val="5"/>
                <w:hideMark/>
              </w:tcPr>
              <w:p w14:paraId="4105BC11" w14:textId="77777777" w:rsidR="00083E10" w:rsidRPr="00814F84" w:rsidRDefault="00581773" w:rsidP="00AA6A74">
                <w:pPr>
                  <w:pStyle w:val="TableHead"/>
                  <w:keepNext/>
                  <w:rPr>
                    <w:rStyle w:val="GeneralAviation"/>
                    <w:color w:val="auto"/>
                  </w:rPr>
                </w:pPr>
                <w:r w:rsidRPr="00814F84">
                  <w:rPr>
                    <w:rStyle w:val="GeneralAviation"/>
                    <w:color w:val="auto"/>
                  </w:rPr>
                  <w:t>Subtopic HUM 2.2 — Stress</w:t>
                </w:r>
              </w:p>
            </w:tc>
          </w:tr>
          <w:tr w:rsidR="00090094" w14:paraId="291DB86B" w14:textId="77777777" w:rsidTr="00C22187">
            <w:trPr>
              <w:gridAfter w:val="1"/>
              <w:wAfter w:w="13" w:type="dxa"/>
              <w:trHeight w:val="567"/>
            </w:trPr>
            <w:tc>
              <w:tcPr>
                <w:tcW w:w="1078" w:type="dxa"/>
                <w:hideMark/>
              </w:tcPr>
              <w:p w14:paraId="46D6C377" w14:textId="77777777" w:rsidR="00083E10" w:rsidRPr="00814F84" w:rsidRDefault="00581773" w:rsidP="00083E10">
                <w:pPr>
                  <w:pStyle w:val="TableNormal0"/>
                  <w:rPr>
                    <w:rStyle w:val="GeneralAviation"/>
                    <w:color w:val="auto"/>
                  </w:rPr>
                </w:pPr>
                <w:r w:rsidRPr="00814F84">
                  <w:rPr>
                    <w:rStyle w:val="GeneralAviation"/>
                    <w:color w:val="auto"/>
                  </w:rPr>
                  <w:t>ADC</w:t>
                </w:r>
                <w:r w:rsidRPr="00814F84">
                  <w:rPr>
                    <w:rStyle w:val="GeneralAviation"/>
                    <w:color w:val="auto"/>
                  </w:rPr>
                  <w:br/>
                  <w:t>HUM</w:t>
                </w:r>
              </w:p>
              <w:p w14:paraId="381574FD" w14:textId="77777777" w:rsidR="00083E10" w:rsidRPr="00814F84" w:rsidRDefault="00581773" w:rsidP="00083E10">
                <w:pPr>
                  <w:pStyle w:val="TableNormal0"/>
                  <w:rPr>
                    <w:rStyle w:val="GeneralAviation"/>
                    <w:color w:val="auto"/>
                  </w:rPr>
                </w:pPr>
                <w:r w:rsidRPr="00814F84">
                  <w:rPr>
                    <w:rStyle w:val="GeneralAviation"/>
                    <w:color w:val="auto"/>
                  </w:rPr>
                  <w:t xml:space="preserve">2.2.1 </w:t>
                </w:r>
              </w:p>
            </w:tc>
            <w:tc>
              <w:tcPr>
                <w:tcW w:w="3331" w:type="dxa"/>
              </w:tcPr>
              <w:p w14:paraId="2A35CFB3" w14:textId="77777777" w:rsidR="00083E10" w:rsidRPr="00814F84" w:rsidRDefault="00581773" w:rsidP="00083E10">
                <w:pPr>
                  <w:pStyle w:val="TableNormal0"/>
                  <w:rPr>
                    <w:rStyle w:val="GeneralAviation"/>
                    <w:color w:val="auto"/>
                  </w:rPr>
                </w:pPr>
                <w:r w:rsidRPr="00814F84">
                  <w:rPr>
                    <w:rStyle w:val="GeneralAviation"/>
                    <w:color w:val="auto"/>
                  </w:rPr>
                  <w:t>Recognise the effects of stress on human performance.</w:t>
                </w:r>
              </w:p>
            </w:tc>
            <w:tc>
              <w:tcPr>
                <w:tcW w:w="283" w:type="dxa"/>
                <w:hideMark/>
              </w:tcPr>
              <w:p w14:paraId="6D6DCBEF" w14:textId="77777777" w:rsidR="00083E10" w:rsidRPr="00814F84" w:rsidRDefault="00581773" w:rsidP="00083E10">
                <w:pPr>
                  <w:pStyle w:val="TableNormal0"/>
                  <w:rPr>
                    <w:rStyle w:val="GeneralAviation"/>
                    <w:color w:val="auto"/>
                  </w:rPr>
                </w:pPr>
                <w:r w:rsidRPr="00814F84">
                  <w:rPr>
                    <w:rStyle w:val="GeneralAviation"/>
                    <w:color w:val="auto"/>
                  </w:rPr>
                  <w:t>1</w:t>
                </w:r>
              </w:p>
            </w:tc>
            <w:tc>
              <w:tcPr>
                <w:tcW w:w="3686" w:type="dxa"/>
                <w:hideMark/>
              </w:tcPr>
              <w:p w14:paraId="28357BB9" w14:textId="77777777" w:rsidR="00083E10" w:rsidRPr="00814F84" w:rsidRDefault="00581773" w:rsidP="00533ED5">
                <w:pPr>
                  <w:pStyle w:val="EssentialTraining"/>
                  <w:rPr>
                    <w:rStyle w:val="GeneralAviation"/>
                    <w:color w:val="auto"/>
                  </w:rPr>
                </w:pPr>
                <w:r w:rsidRPr="00814F84">
                  <w:rPr>
                    <w:rStyle w:val="GeneralAviation"/>
                    <w:color w:val="auto"/>
                  </w:rPr>
                  <w:t>Stress and its symptoms in self and in others</w:t>
                </w:r>
              </w:p>
              <w:p w14:paraId="26D83144" w14:textId="77777777" w:rsidR="00083E10" w:rsidRPr="00814F84" w:rsidRDefault="00581773" w:rsidP="00083E10">
                <w:pPr>
                  <w:pStyle w:val="TableNormal0"/>
                  <w:rPr>
                    <w:rStyle w:val="GeneralAviation"/>
                    <w:i/>
                    <w:iCs/>
                    <w:color w:val="auto"/>
                  </w:rPr>
                </w:pPr>
                <w:r w:rsidRPr="00814F84">
                  <w:rPr>
                    <w:rStyle w:val="GeneralAviation"/>
                    <w:i/>
                    <w:iCs/>
                    <w:color w:val="auto"/>
                  </w:rPr>
                  <w:t xml:space="preserve">Optional content: </w:t>
                </w:r>
              </w:p>
              <w:p w14:paraId="4EE6B500" w14:textId="77777777" w:rsidR="00083E10" w:rsidRPr="00814F84" w:rsidRDefault="00356D49" w:rsidP="00083E10">
                <w:pPr>
                  <w:pStyle w:val="TableNormal0"/>
                  <w:rPr>
                    <w:rStyle w:val="GeneralAviation"/>
                    <w:color w:val="auto"/>
                  </w:rPr>
                </w:pPr>
                <w:r w:rsidRPr="00814F84">
                  <w:rPr>
                    <w:rStyle w:val="GeneralAviation"/>
                    <w:i/>
                    <w:iCs/>
                    <w:color w:val="auto"/>
                  </w:rPr>
                  <w:t>Government of the Republic of Armenia Decision N 2054-L of December 7, 2023</w:t>
                </w:r>
              </w:p>
            </w:tc>
            <w:tc>
              <w:tcPr>
                <w:tcW w:w="708" w:type="dxa"/>
                <w:hideMark/>
              </w:tcPr>
              <w:p w14:paraId="03BA9CCB" w14:textId="77777777" w:rsidR="00083E10" w:rsidRPr="00814F84" w:rsidRDefault="00581773" w:rsidP="00083E10">
                <w:pPr>
                  <w:pStyle w:val="TableNormal0"/>
                  <w:rPr>
                    <w:rStyle w:val="GeneralAviation"/>
                    <w:color w:val="auto"/>
                  </w:rPr>
                </w:pPr>
                <w:r w:rsidRPr="00814F84">
                  <w:rPr>
                    <w:rStyle w:val="GeneralAviation"/>
                    <w:color w:val="auto"/>
                  </w:rPr>
                  <w:t>ALL</w:t>
                </w:r>
              </w:p>
            </w:tc>
          </w:tr>
          <w:tr w:rsidR="00090094" w14:paraId="1D7B9320" w14:textId="77777777" w:rsidTr="00C22187">
            <w:trPr>
              <w:gridAfter w:val="1"/>
              <w:wAfter w:w="13" w:type="dxa"/>
              <w:trHeight w:val="567"/>
            </w:trPr>
            <w:tc>
              <w:tcPr>
                <w:tcW w:w="1078" w:type="dxa"/>
                <w:hideMark/>
              </w:tcPr>
              <w:p w14:paraId="74389BD6" w14:textId="77777777" w:rsidR="00083E10" w:rsidRPr="00814F84" w:rsidRDefault="00581773" w:rsidP="00083E10">
                <w:pPr>
                  <w:pStyle w:val="TableNormal0"/>
                  <w:rPr>
                    <w:rStyle w:val="GeneralAviation"/>
                    <w:color w:val="auto"/>
                  </w:rPr>
                </w:pPr>
                <w:r w:rsidRPr="00814F84">
                  <w:rPr>
                    <w:rStyle w:val="GeneralAviation"/>
                    <w:color w:val="auto"/>
                  </w:rPr>
                  <w:t>ADC</w:t>
                </w:r>
                <w:r w:rsidRPr="00814F84">
                  <w:rPr>
                    <w:rStyle w:val="GeneralAviation"/>
                    <w:color w:val="auto"/>
                  </w:rPr>
                  <w:br/>
                  <w:t>HUM</w:t>
                </w:r>
              </w:p>
              <w:p w14:paraId="3ABF5F12" w14:textId="77777777" w:rsidR="00083E10" w:rsidRPr="00814F84" w:rsidRDefault="00581773" w:rsidP="00083E10">
                <w:pPr>
                  <w:pStyle w:val="TableNormal0"/>
                  <w:rPr>
                    <w:rStyle w:val="GeneralAviation"/>
                    <w:color w:val="auto"/>
                  </w:rPr>
                </w:pPr>
                <w:r w:rsidRPr="00814F84">
                  <w:rPr>
                    <w:rStyle w:val="GeneralAviation"/>
                    <w:color w:val="auto"/>
                  </w:rPr>
                  <w:t xml:space="preserve">2.2.2 </w:t>
                </w:r>
              </w:p>
            </w:tc>
            <w:tc>
              <w:tcPr>
                <w:tcW w:w="3331" w:type="dxa"/>
                <w:hideMark/>
              </w:tcPr>
              <w:p w14:paraId="5AAF18F8" w14:textId="77777777" w:rsidR="00083E10" w:rsidRPr="00814F84" w:rsidRDefault="00581773" w:rsidP="00083E10">
                <w:pPr>
                  <w:pStyle w:val="TableNormal0"/>
                  <w:rPr>
                    <w:rStyle w:val="GeneralAviation"/>
                    <w:color w:val="auto"/>
                  </w:rPr>
                </w:pPr>
                <w:r w:rsidRPr="00814F84">
                  <w:rPr>
                    <w:rStyle w:val="GeneralAviation"/>
                    <w:color w:val="auto"/>
                  </w:rPr>
                  <w:t>Describe the appropriate action when recognising stress.</w:t>
                </w:r>
              </w:p>
            </w:tc>
            <w:tc>
              <w:tcPr>
                <w:tcW w:w="283" w:type="dxa"/>
                <w:hideMark/>
              </w:tcPr>
              <w:p w14:paraId="0A5DBD5C" w14:textId="77777777" w:rsidR="00083E10" w:rsidRPr="00814F84" w:rsidRDefault="00581773" w:rsidP="00083E10">
                <w:pPr>
                  <w:pStyle w:val="TableNormal0"/>
                  <w:rPr>
                    <w:rStyle w:val="GeneralAviation"/>
                    <w:color w:val="auto"/>
                  </w:rPr>
                </w:pPr>
                <w:r w:rsidRPr="00814F84">
                  <w:rPr>
                    <w:rStyle w:val="GeneralAviation"/>
                    <w:color w:val="auto"/>
                  </w:rPr>
                  <w:t>2</w:t>
                </w:r>
              </w:p>
            </w:tc>
            <w:tc>
              <w:tcPr>
                <w:tcW w:w="3686" w:type="dxa"/>
                <w:hideMark/>
              </w:tcPr>
              <w:p w14:paraId="49362F0A" w14:textId="77777777" w:rsidR="00083E10" w:rsidRPr="00814F84" w:rsidRDefault="00083E10" w:rsidP="00083E10">
                <w:pPr>
                  <w:pStyle w:val="TableNormal0"/>
                  <w:rPr>
                    <w:rStyle w:val="GeneralAviation"/>
                    <w:color w:val="auto"/>
                  </w:rPr>
                </w:pPr>
              </w:p>
            </w:tc>
            <w:tc>
              <w:tcPr>
                <w:tcW w:w="708" w:type="dxa"/>
                <w:hideMark/>
              </w:tcPr>
              <w:p w14:paraId="3EB76A73" w14:textId="77777777" w:rsidR="00083E10" w:rsidRPr="00814F84" w:rsidRDefault="00581773" w:rsidP="00083E10">
                <w:pPr>
                  <w:pStyle w:val="TableNormal0"/>
                  <w:rPr>
                    <w:rStyle w:val="GeneralAviation"/>
                    <w:color w:val="auto"/>
                  </w:rPr>
                </w:pPr>
                <w:r w:rsidRPr="00814F84">
                  <w:rPr>
                    <w:rStyle w:val="GeneralAviation"/>
                    <w:color w:val="auto"/>
                  </w:rPr>
                  <w:t>ALL</w:t>
                </w:r>
              </w:p>
            </w:tc>
          </w:tr>
          <w:tr w:rsidR="00090094" w14:paraId="6E3697B8" w14:textId="77777777" w:rsidTr="00C22187">
            <w:trPr>
              <w:gridAfter w:val="1"/>
              <w:wAfter w:w="13" w:type="dxa"/>
              <w:trHeight w:val="567"/>
            </w:trPr>
            <w:tc>
              <w:tcPr>
                <w:tcW w:w="1078" w:type="dxa"/>
              </w:tcPr>
              <w:p w14:paraId="28C7E1D5" w14:textId="77777777" w:rsidR="00083E10" w:rsidRPr="00814F84" w:rsidRDefault="00581773" w:rsidP="00083E10">
                <w:pPr>
                  <w:pStyle w:val="TableNormal0"/>
                  <w:rPr>
                    <w:rStyle w:val="GeneralAviation"/>
                    <w:color w:val="auto"/>
                  </w:rPr>
                </w:pPr>
                <w:r w:rsidRPr="00814F84">
                  <w:rPr>
                    <w:rStyle w:val="GeneralAviation"/>
                    <w:color w:val="auto"/>
                  </w:rPr>
                  <w:t>ADC</w:t>
                </w:r>
                <w:r w:rsidRPr="00814F84">
                  <w:rPr>
                    <w:rStyle w:val="GeneralAviation"/>
                    <w:color w:val="auto"/>
                  </w:rPr>
                  <w:br/>
                  <w:t>HUM</w:t>
                </w:r>
              </w:p>
              <w:p w14:paraId="172F6C7E" w14:textId="77777777" w:rsidR="00083E10" w:rsidRPr="00814F84" w:rsidRDefault="00581773" w:rsidP="00083E10">
                <w:pPr>
                  <w:pStyle w:val="TableNormal0"/>
                  <w:rPr>
                    <w:rStyle w:val="GeneralAviation"/>
                    <w:color w:val="auto"/>
                  </w:rPr>
                </w:pPr>
                <w:r w:rsidRPr="00814F84">
                  <w:rPr>
                    <w:rStyle w:val="GeneralAviation"/>
                    <w:color w:val="auto"/>
                  </w:rPr>
                  <w:t>2.2.3</w:t>
                </w:r>
              </w:p>
            </w:tc>
            <w:tc>
              <w:tcPr>
                <w:tcW w:w="3331" w:type="dxa"/>
              </w:tcPr>
              <w:p w14:paraId="1161D586" w14:textId="77777777" w:rsidR="00083E10" w:rsidRPr="00814F84" w:rsidRDefault="00581773" w:rsidP="00083E10">
                <w:pPr>
                  <w:pStyle w:val="TableNormal0"/>
                  <w:rPr>
                    <w:rStyle w:val="GeneralAviation"/>
                    <w:color w:val="auto"/>
                  </w:rPr>
                </w:pPr>
                <w:r w:rsidRPr="00814F84">
                  <w:rPr>
                    <w:rStyle w:val="GeneralAviation"/>
                    <w:color w:val="auto"/>
                  </w:rPr>
                  <w:t>Act to reduce stress.</w:t>
                </w:r>
              </w:p>
            </w:tc>
            <w:tc>
              <w:tcPr>
                <w:tcW w:w="283" w:type="dxa"/>
              </w:tcPr>
              <w:p w14:paraId="71492E8C" w14:textId="77777777" w:rsidR="00083E10" w:rsidRPr="00814F84" w:rsidRDefault="00581773" w:rsidP="00083E10">
                <w:pPr>
                  <w:pStyle w:val="TableNormal0"/>
                  <w:rPr>
                    <w:rStyle w:val="GeneralAviation"/>
                    <w:color w:val="auto"/>
                  </w:rPr>
                </w:pPr>
                <w:r w:rsidRPr="00814F84">
                  <w:rPr>
                    <w:rStyle w:val="GeneralAviation"/>
                    <w:color w:val="auto"/>
                  </w:rPr>
                  <w:t>3</w:t>
                </w:r>
              </w:p>
            </w:tc>
            <w:tc>
              <w:tcPr>
                <w:tcW w:w="3686" w:type="dxa"/>
              </w:tcPr>
              <w:p w14:paraId="1F8BABE5" w14:textId="77777777" w:rsidR="00083E10" w:rsidRPr="00814F84" w:rsidRDefault="00083E10" w:rsidP="00083E10">
                <w:pPr>
                  <w:pStyle w:val="TableNormal0"/>
                  <w:rPr>
                    <w:rStyle w:val="GeneralAviation"/>
                    <w:color w:val="auto"/>
                  </w:rPr>
                </w:pPr>
              </w:p>
            </w:tc>
            <w:tc>
              <w:tcPr>
                <w:tcW w:w="708" w:type="dxa"/>
              </w:tcPr>
              <w:p w14:paraId="4C4E2D8F" w14:textId="77777777" w:rsidR="00083E10" w:rsidRPr="00814F84" w:rsidRDefault="00581773" w:rsidP="00083E10">
                <w:pPr>
                  <w:pStyle w:val="TableNormal0"/>
                  <w:rPr>
                    <w:rStyle w:val="GeneralAviation"/>
                    <w:color w:val="auto"/>
                  </w:rPr>
                </w:pPr>
                <w:r w:rsidRPr="00814F84">
                  <w:rPr>
                    <w:rStyle w:val="GeneralAviation"/>
                    <w:color w:val="auto"/>
                  </w:rPr>
                  <w:t>ALL</w:t>
                </w:r>
              </w:p>
            </w:tc>
          </w:tr>
          <w:tr w:rsidR="00090094" w14:paraId="4D073B30" w14:textId="77777777" w:rsidTr="00C22187">
            <w:trPr>
              <w:gridAfter w:val="1"/>
              <w:wAfter w:w="13" w:type="dxa"/>
              <w:trHeight w:val="567"/>
            </w:trPr>
            <w:tc>
              <w:tcPr>
                <w:tcW w:w="1078" w:type="dxa"/>
              </w:tcPr>
              <w:p w14:paraId="3F6766B4" w14:textId="77777777" w:rsidR="00083E10" w:rsidRPr="00814F84" w:rsidRDefault="00581773" w:rsidP="00083E10">
                <w:pPr>
                  <w:pStyle w:val="TableNormal0"/>
                  <w:rPr>
                    <w:rStyle w:val="GeneralAviation"/>
                    <w:color w:val="auto"/>
                  </w:rPr>
                </w:pPr>
                <w:r w:rsidRPr="00814F84">
                  <w:rPr>
                    <w:rStyle w:val="GeneralAviation"/>
                    <w:color w:val="auto"/>
                  </w:rPr>
                  <w:t>ADC</w:t>
                </w:r>
                <w:r w:rsidRPr="00814F84">
                  <w:rPr>
                    <w:rStyle w:val="GeneralAviation"/>
                    <w:color w:val="auto"/>
                  </w:rPr>
                  <w:br/>
                  <w:t>HUM</w:t>
                </w:r>
              </w:p>
              <w:p w14:paraId="7CDBE0C7" w14:textId="77777777" w:rsidR="00083E10" w:rsidRPr="00814F84" w:rsidRDefault="00581773" w:rsidP="00083E10">
                <w:pPr>
                  <w:pStyle w:val="TableNormal0"/>
                  <w:rPr>
                    <w:rStyle w:val="GeneralAviation"/>
                    <w:color w:val="auto"/>
                  </w:rPr>
                </w:pPr>
                <w:r w:rsidRPr="00814F84">
                  <w:rPr>
                    <w:rStyle w:val="GeneralAviation"/>
                    <w:color w:val="auto"/>
                  </w:rPr>
                  <w:t>2.2.4</w:t>
                </w:r>
              </w:p>
            </w:tc>
            <w:tc>
              <w:tcPr>
                <w:tcW w:w="3331" w:type="dxa"/>
              </w:tcPr>
              <w:p w14:paraId="1A4B26E2" w14:textId="77777777" w:rsidR="00083E10" w:rsidRPr="00814F84" w:rsidRDefault="00581773" w:rsidP="00083E10">
                <w:pPr>
                  <w:pStyle w:val="TableNormal0"/>
                  <w:rPr>
                    <w:rStyle w:val="GeneralAviation"/>
                    <w:color w:val="auto"/>
                  </w:rPr>
                </w:pPr>
                <w:r w:rsidRPr="00814F84">
                  <w:rPr>
                    <w:rStyle w:val="GeneralAviation"/>
                    <w:color w:val="auto"/>
                  </w:rPr>
                  <w:t>Respond to stressful situations by offering, asking for or accepting assistance.</w:t>
                </w:r>
              </w:p>
            </w:tc>
            <w:tc>
              <w:tcPr>
                <w:tcW w:w="283" w:type="dxa"/>
              </w:tcPr>
              <w:p w14:paraId="501F77DA" w14:textId="77777777" w:rsidR="00083E10" w:rsidRPr="00814F84" w:rsidRDefault="00581773" w:rsidP="00083E10">
                <w:pPr>
                  <w:pStyle w:val="TableNormal0"/>
                  <w:rPr>
                    <w:rStyle w:val="GeneralAviation"/>
                    <w:color w:val="auto"/>
                  </w:rPr>
                </w:pPr>
                <w:r w:rsidRPr="00814F84">
                  <w:rPr>
                    <w:rStyle w:val="GeneralAviation"/>
                    <w:color w:val="auto"/>
                  </w:rPr>
                  <w:t>3</w:t>
                </w:r>
              </w:p>
            </w:tc>
            <w:tc>
              <w:tcPr>
                <w:tcW w:w="3686" w:type="dxa"/>
              </w:tcPr>
              <w:p w14:paraId="6245D889" w14:textId="77777777" w:rsidR="00083E10" w:rsidRPr="00814F84" w:rsidRDefault="00083E10" w:rsidP="00083E10">
                <w:pPr>
                  <w:pStyle w:val="TableNormal0"/>
                  <w:rPr>
                    <w:rStyle w:val="GeneralAviation"/>
                    <w:color w:val="auto"/>
                  </w:rPr>
                </w:pPr>
              </w:p>
            </w:tc>
            <w:tc>
              <w:tcPr>
                <w:tcW w:w="708" w:type="dxa"/>
              </w:tcPr>
              <w:p w14:paraId="2C90E0A7" w14:textId="77777777" w:rsidR="00083E10" w:rsidRPr="00814F84" w:rsidRDefault="00581773" w:rsidP="00083E10">
                <w:pPr>
                  <w:pStyle w:val="TableNormal0"/>
                  <w:rPr>
                    <w:rStyle w:val="GeneralAviation"/>
                    <w:color w:val="auto"/>
                  </w:rPr>
                </w:pPr>
                <w:r w:rsidRPr="00814F84">
                  <w:rPr>
                    <w:rStyle w:val="GeneralAviation"/>
                    <w:color w:val="auto"/>
                  </w:rPr>
                  <w:t>ALL</w:t>
                </w:r>
              </w:p>
            </w:tc>
          </w:tr>
          <w:tr w:rsidR="00090094" w14:paraId="2A17A088" w14:textId="77777777" w:rsidTr="00C22187">
            <w:trPr>
              <w:gridAfter w:val="1"/>
              <w:wAfter w:w="13" w:type="dxa"/>
              <w:trHeight w:val="567"/>
            </w:trPr>
            <w:tc>
              <w:tcPr>
                <w:tcW w:w="1078" w:type="dxa"/>
              </w:tcPr>
              <w:p w14:paraId="29767615" w14:textId="77777777" w:rsidR="00083E10" w:rsidRPr="00814F84" w:rsidRDefault="00581773" w:rsidP="00083E10">
                <w:pPr>
                  <w:pStyle w:val="TableNormal0"/>
                  <w:rPr>
                    <w:rStyle w:val="GeneralAviation"/>
                    <w:color w:val="auto"/>
                  </w:rPr>
                </w:pPr>
                <w:r w:rsidRPr="00814F84">
                  <w:rPr>
                    <w:rStyle w:val="GeneralAviation"/>
                    <w:color w:val="auto"/>
                  </w:rPr>
                  <w:t>ADC</w:t>
                </w:r>
                <w:r w:rsidRPr="00814F84">
                  <w:rPr>
                    <w:rStyle w:val="GeneralAviation"/>
                    <w:color w:val="auto"/>
                  </w:rPr>
                  <w:br/>
                  <w:t>HUM</w:t>
                </w:r>
              </w:p>
              <w:p w14:paraId="409CCEB5" w14:textId="77777777" w:rsidR="00083E10" w:rsidRPr="00814F84" w:rsidRDefault="00581773" w:rsidP="00083E10">
                <w:pPr>
                  <w:pStyle w:val="TableNormal0"/>
                  <w:rPr>
                    <w:rStyle w:val="GeneralAviation"/>
                    <w:color w:val="auto"/>
                  </w:rPr>
                </w:pPr>
                <w:r w:rsidRPr="00814F84">
                  <w:rPr>
                    <w:rStyle w:val="GeneralAviation"/>
                    <w:color w:val="auto"/>
                  </w:rPr>
                  <w:t>2.2.5</w:t>
                </w:r>
              </w:p>
            </w:tc>
            <w:tc>
              <w:tcPr>
                <w:tcW w:w="3331" w:type="dxa"/>
              </w:tcPr>
              <w:p w14:paraId="5AB2CFBE" w14:textId="77777777" w:rsidR="00083E10" w:rsidRPr="00814F84" w:rsidRDefault="00581773" w:rsidP="00083E10">
                <w:pPr>
                  <w:pStyle w:val="TableNormal0"/>
                  <w:rPr>
                    <w:rStyle w:val="GeneralAviation"/>
                    <w:color w:val="auto"/>
                  </w:rPr>
                </w:pPr>
                <w:r w:rsidRPr="00814F84">
                  <w:rPr>
                    <w:rStyle w:val="GeneralAviation"/>
                    <w:color w:val="auto"/>
                  </w:rPr>
                  <w:t>Recognise the effects of stressful events.</w:t>
                </w:r>
              </w:p>
            </w:tc>
            <w:tc>
              <w:tcPr>
                <w:tcW w:w="283" w:type="dxa"/>
              </w:tcPr>
              <w:p w14:paraId="18D88BA2" w14:textId="77777777" w:rsidR="00083E10" w:rsidRPr="00814F84" w:rsidRDefault="00581773" w:rsidP="00083E10">
                <w:pPr>
                  <w:pStyle w:val="TableNormal0"/>
                  <w:rPr>
                    <w:rStyle w:val="GeneralAviation"/>
                    <w:color w:val="auto"/>
                  </w:rPr>
                </w:pPr>
                <w:r w:rsidRPr="00814F84">
                  <w:rPr>
                    <w:rStyle w:val="GeneralAviation"/>
                    <w:color w:val="auto"/>
                  </w:rPr>
                  <w:t>1</w:t>
                </w:r>
              </w:p>
            </w:tc>
            <w:tc>
              <w:tcPr>
                <w:tcW w:w="3686" w:type="dxa"/>
              </w:tcPr>
              <w:p w14:paraId="46719700" w14:textId="77777777" w:rsidR="00083E10" w:rsidRPr="00814F84" w:rsidRDefault="00581773" w:rsidP="00533ED5">
                <w:pPr>
                  <w:pStyle w:val="EssentialTraining"/>
                  <w:rPr>
                    <w:rStyle w:val="GeneralAviation"/>
                    <w:color w:val="auto"/>
                  </w:rPr>
                </w:pPr>
                <w:r w:rsidRPr="00814F84">
                  <w:rPr>
                    <w:rStyle w:val="GeneralAviation"/>
                    <w:color w:val="auto"/>
                  </w:rPr>
                  <w:t>Self and others, abnormal situations</w:t>
                </w:r>
              </w:p>
            </w:tc>
            <w:tc>
              <w:tcPr>
                <w:tcW w:w="708" w:type="dxa"/>
              </w:tcPr>
              <w:p w14:paraId="0EBAA9FA" w14:textId="77777777" w:rsidR="00083E10" w:rsidRPr="00814F84" w:rsidRDefault="00581773" w:rsidP="00083E10">
                <w:pPr>
                  <w:pStyle w:val="TableNormal0"/>
                  <w:rPr>
                    <w:rStyle w:val="GeneralAviation"/>
                    <w:color w:val="auto"/>
                  </w:rPr>
                </w:pPr>
                <w:r w:rsidRPr="00814F84">
                  <w:rPr>
                    <w:rStyle w:val="GeneralAviation"/>
                    <w:color w:val="auto"/>
                  </w:rPr>
                  <w:t>ALL</w:t>
                </w:r>
              </w:p>
            </w:tc>
          </w:tr>
          <w:tr w:rsidR="00090094" w14:paraId="40164E66" w14:textId="77777777" w:rsidTr="00C22187">
            <w:trPr>
              <w:gridAfter w:val="1"/>
              <w:wAfter w:w="13" w:type="dxa"/>
              <w:trHeight w:val="21"/>
            </w:trPr>
            <w:tc>
              <w:tcPr>
                <w:tcW w:w="9086" w:type="dxa"/>
                <w:gridSpan w:val="5"/>
              </w:tcPr>
              <w:p w14:paraId="67764A89" w14:textId="77777777" w:rsidR="00083E10" w:rsidRPr="00962770" w:rsidRDefault="00581773" w:rsidP="00B80B49">
                <w:pPr>
                  <w:pStyle w:val="TableCentered"/>
                </w:pPr>
                <w:r w:rsidRPr="00962770">
                  <w:t xml:space="preserve">TOPIC HUM 3 — </w:t>
                </w:r>
                <w:r w:rsidR="00851298" w:rsidRPr="00962770">
                  <w:t>THREAT AND ERROR MANAGEMENT</w:t>
                </w:r>
              </w:p>
            </w:tc>
          </w:tr>
          <w:tr w:rsidR="00090094" w14:paraId="1C395E9E" w14:textId="77777777" w:rsidTr="00C22187">
            <w:trPr>
              <w:gridAfter w:val="1"/>
              <w:wAfter w:w="13" w:type="dxa"/>
              <w:trHeight w:val="21"/>
            </w:trPr>
            <w:tc>
              <w:tcPr>
                <w:tcW w:w="9086" w:type="dxa"/>
                <w:gridSpan w:val="5"/>
                <w:hideMark/>
              </w:tcPr>
              <w:p w14:paraId="32CA76B9" w14:textId="77777777" w:rsidR="00083E10" w:rsidRPr="00814F84" w:rsidRDefault="00581773" w:rsidP="00B80B49">
                <w:pPr>
                  <w:pStyle w:val="TableHead"/>
                  <w:rPr>
                    <w:rStyle w:val="GeneralAviation"/>
                    <w:color w:val="auto"/>
                  </w:rPr>
                </w:pPr>
                <w:r w:rsidRPr="00814F84">
                  <w:rPr>
                    <w:rStyle w:val="GeneralAviation"/>
                    <w:color w:val="auto"/>
                  </w:rPr>
                  <w:t xml:space="preserve">Subtopic HUM 3.1 — </w:t>
                </w:r>
                <w:r w:rsidR="0033790E" w:rsidRPr="00814F84">
                  <w:rPr>
                    <w:rStyle w:val="GeneralAviation"/>
                    <w:color w:val="auto"/>
                  </w:rPr>
                  <w:t>Threat and error management framework</w:t>
                </w:r>
              </w:p>
            </w:tc>
          </w:tr>
          <w:tr w:rsidR="00090094" w14:paraId="3578FC62" w14:textId="77777777" w:rsidTr="00C22187">
            <w:trPr>
              <w:gridAfter w:val="1"/>
              <w:wAfter w:w="13" w:type="dxa"/>
              <w:trHeight w:val="567"/>
            </w:trPr>
            <w:tc>
              <w:tcPr>
                <w:tcW w:w="1078" w:type="dxa"/>
                <w:hideMark/>
              </w:tcPr>
              <w:p w14:paraId="5FEF8AD8" w14:textId="77777777" w:rsidR="0033790E" w:rsidRPr="00814F84" w:rsidRDefault="00581773" w:rsidP="0033790E">
                <w:pPr>
                  <w:pStyle w:val="TableNormal0"/>
                  <w:rPr>
                    <w:rStyle w:val="GeneralAviation"/>
                    <w:color w:val="auto"/>
                  </w:rPr>
                </w:pPr>
                <w:r w:rsidRPr="00814F84">
                  <w:rPr>
                    <w:rStyle w:val="GeneralAviation"/>
                    <w:color w:val="auto"/>
                  </w:rPr>
                  <w:t>ADC</w:t>
                </w:r>
                <w:r w:rsidRPr="00814F84">
                  <w:rPr>
                    <w:rStyle w:val="GeneralAviation"/>
                    <w:color w:val="auto"/>
                  </w:rPr>
                  <w:br/>
                  <w:t>HUM</w:t>
                </w:r>
              </w:p>
              <w:p w14:paraId="03AE6A32" w14:textId="77777777" w:rsidR="0033790E" w:rsidRPr="00814F84" w:rsidRDefault="00581773" w:rsidP="0033790E">
                <w:pPr>
                  <w:pStyle w:val="TableNormal0"/>
                  <w:rPr>
                    <w:rStyle w:val="GeneralAviation"/>
                    <w:color w:val="auto"/>
                  </w:rPr>
                </w:pPr>
                <w:r w:rsidRPr="00814F84">
                  <w:rPr>
                    <w:rStyle w:val="GeneralAviation"/>
                    <w:color w:val="auto"/>
                  </w:rPr>
                  <w:t xml:space="preserve">3.1.1 </w:t>
                </w:r>
              </w:p>
            </w:tc>
            <w:tc>
              <w:tcPr>
                <w:tcW w:w="3331" w:type="dxa"/>
              </w:tcPr>
              <w:p w14:paraId="552CBEF4" w14:textId="77777777" w:rsidR="0033790E" w:rsidRPr="00814F84" w:rsidRDefault="00581773" w:rsidP="0033790E">
                <w:pPr>
                  <w:pStyle w:val="TableNormal0"/>
                  <w:rPr>
                    <w:rStyle w:val="GeneralAviation"/>
                    <w:color w:val="auto"/>
                  </w:rPr>
                </w:pPr>
                <w:r w:rsidRPr="00814F84">
                  <w:rPr>
                    <w:rStyle w:val="GeneralAviation"/>
                    <w:color w:val="auto"/>
                  </w:rPr>
                  <w:t>Explain the importance of threat and error management.</w:t>
                </w:r>
              </w:p>
            </w:tc>
            <w:tc>
              <w:tcPr>
                <w:tcW w:w="283" w:type="dxa"/>
                <w:hideMark/>
              </w:tcPr>
              <w:p w14:paraId="30A678B9" w14:textId="77777777" w:rsidR="0033790E" w:rsidRPr="00814F84" w:rsidRDefault="00581773" w:rsidP="0033790E">
                <w:pPr>
                  <w:pStyle w:val="TableNormal0"/>
                  <w:rPr>
                    <w:rStyle w:val="GeneralAviation"/>
                    <w:color w:val="auto"/>
                  </w:rPr>
                </w:pPr>
                <w:r w:rsidRPr="00814F84">
                  <w:rPr>
                    <w:rStyle w:val="GeneralAviation"/>
                    <w:color w:val="auto"/>
                  </w:rPr>
                  <w:t>2</w:t>
                </w:r>
              </w:p>
            </w:tc>
            <w:tc>
              <w:tcPr>
                <w:tcW w:w="3686" w:type="dxa"/>
              </w:tcPr>
              <w:p w14:paraId="7D722220" w14:textId="77777777" w:rsidR="0033790E" w:rsidRPr="00814F84" w:rsidRDefault="00581773" w:rsidP="0033790E">
                <w:pPr>
                  <w:pStyle w:val="TableNormal0"/>
                  <w:rPr>
                    <w:rStyle w:val="GeneralAviation"/>
                    <w:i/>
                    <w:iCs/>
                    <w:color w:val="auto"/>
                  </w:rPr>
                </w:pPr>
                <w:r w:rsidRPr="00814F84">
                  <w:rPr>
                    <w:rStyle w:val="GeneralAviation"/>
                    <w:i/>
                    <w:iCs/>
                    <w:color w:val="auto"/>
                  </w:rPr>
                  <w:t>Optional content: prevention of incidents, safety improvement, revision of procedures and/or working practices</w:t>
                </w:r>
              </w:p>
            </w:tc>
            <w:tc>
              <w:tcPr>
                <w:tcW w:w="708" w:type="dxa"/>
                <w:hideMark/>
              </w:tcPr>
              <w:p w14:paraId="1E942C6C" w14:textId="77777777" w:rsidR="0033790E" w:rsidRPr="00814F84" w:rsidRDefault="00581773" w:rsidP="0033790E">
                <w:pPr>
                  <w:pStyle w:val="TableNormal0"/>
                  <w:rPr>
                    <w:rStyle w:val="GeneralAviation"/>
                    <w:color w:val="auto"/>
                  </w:rPr>
                </w:pPr>
                <w:r w:rsidRPr="00814F84">
                  <w:rPr>
                    <w:rStyle w:val="GeneralAviation"/>
                    <w:color w:val="auto"/>
                  </w:rPr>
                  <w:t>ALL</w:t>
                </w:r>
              </w:p>
            </w:tc>
          </w:tr>
          <w:tr w:rsidR="00090094" w14:paraId="3EFA3CC9" w14:textId="77777777" w:rsidTr="00C22187">
            <w:trPr>
              <w:gridAfter w:val="1"/>
              <w:wAfter w:w="13" w:type="dxa"/>
              <w:trHeight w:val="567"/>
            </w:trPr>
            <w:tc>
              <w:tcPr>
                <w:tcW w:w="1078" w:type="dxa"/>
                <w:hideMark/>
              </w:tcPr>
              <w:p w14:paraId="7D770A93" w14:textId="77777777" w:rsidR="0033790E" w:rsidRPr="00814F84" w:rsidRDefault="00581773" w:rsidP="0033790E">
                <w:pPr>
                  <w:pStyle w:val="TableNormal0"/>
                  <w:rPr>
                    <w:rStyle w:val="GeneralAviation"/>
                    <w:color w:val="auto"/>
                  </w:rPr>
                </w:pPr>
                <w:r w:rsidRPr="00814F84">
                  <w:rPr>
                    <w:rStyle w:val="GeneralAviation"/>
                    <w:color w:val="auto"/>
                  </w:rPr>
                  <w:lastRenderedPageBreak/>
                  <w:t>ADC</w:t>
                </w:r>
                <w:r w:rsidRPr="00814F84">
                  <w:rPr>
                    <w:rStyle w:val="GeneralAviation"/>
                    <w:color w:val="auto"/>
                  </w:rPr>
                  <w:br/>
                  <w:t>HUM</w:t>
                </w:r>
              </w:p>
              <w:p w14:paraId="5ADD9479" w14:textId="77777777" w:rsidR="0033790E" w:rsidRPr="00814F84" w:rsidRDefault="00581773" w:rsidP="0033790E">
                <w:pPr>
                  <w:pStyle w:val="TableNormal0"/>
                  <w:rPr>
                    <w:rStyle w:val="GeneralAviation"/>
                    <w:color w:val="auto"/>
                  </w:rPr>
                </w:pPr>
                <w:r w:rsidRPr="00814F84">
                  <w:rPr>
                    <w:rStyle w:val="GeneralAviation"/>
                    <w:color w:val="auto"/>
                  </w:rPr>
                  <w:t xml:space="preserve">3.1.2 </w:t>
                </w:r>
              </w:p>
            </w:tc>
            <w:tc>
              <w:tcPr>
                <w:tcW w:w="3331" w:type="dxa"/>
              </w:tcPr>
              <w:p w14:paraId="0195D588" w14:textId="77777777" w:rsidR="0033790E" w:rsidRPr="00814F84" w:rsidRDefault="00581773" w:rsidP="0033790E">
                <w:pPr>
                  <w:pStyle w:val="TableNormal0"/>
                  <w:rPr>
                    <w:rStyle w:val="GeneralAviation"/>
                    <w:color w:val="auto"/>
                  </w:rPr>
                </w:pPr>
                <w:r w:rsidRPr="00814F84">
                  <w:rPr>
                    <w:rStyle w:val="GeneralAviation"/>
                    <w:color w:val="auto"/>
                  </w:rPr>
                  <w:t>Explain the threat and error management framework.</w:t>
                </w:r>
              </w:p>
            </w:tc>
            <w:tc>
              <w:tcPr>
                <w:tcW w:w="283" w:type="dxa"/>
                <w:hideMark/>
              </w:tcPr>
              <w:p w14:paraId="6C2D6146" w14:textId="77777777" w:rsidR="0033790E" w:rsidRPr="00814F84" w:rsidRDefault="00581773" w:rsidP="0033790E">
                <w:pPr>
                  <w:pStyle w:val="TableNormal0"/>
                  <w:rPr>
                    <w:rStyle w:val="GeneralAviation"/>
                    <w:color w:val="auto"/>
                  </w:rPr>
                </w:pPr>
                <w:r w:rsidRPr="00814F84">
                  <w:rPr>
                    <w:rStyle w:val="GeneralAviation"/>
                    <w:color w:val="auto"/>
                  </w:rPr>
                  <w:t>2</w:t>
                </w:r>
              </w:p>
            </w:tc>
            <w:tc>
              <w:tcPr>
                <w:tcW w:w="3686" w:type="dxa"/>
              </w:tcPr>
              <w:p w14:paraId="23F9B457" w14:textId="77777777" w:rsidR="0033790E" w:rsidRPr="00814F84" w:rsidRDefault="00581773" w:rsidP="00533ED5">
                <w:pPr>
                  <w:pStyle w:val="EssentialTraining"/>
                  <w:rPr>
                    <w:rStyle w:val="GeneralAviation"/>
                    <w:color w:val="auto"/>
                  </w:rPr>
                </w:pPr>
                <w:r w:rsidRPr="00814F84">
                  <w:rPr>
                    <w:rStyle w:val="GeneralAviation"/>
                    <w:color w:val="auto"/>
                  </w:rPr>
                  <w:t>Threats, errors, undesired states, countermeasures</w:t>
                </w:r>
              </w:p>
              <w:p w14:paraId="3D884100" w14:textId="77777777" w:rsidR="0033790E" w:rsidRPr="00814F84" w:rsidRDefault="00581773" w:rsidP="0033790E">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hideMark/>
              </w:tcPr>
              <w:p w14:paraId="2F327D36" w14:textId="77777777" w:rsidR="0033790E" w:rsidRPr="00814F84" w:rsidRDefault="00581773" w:rsidP="0033790E">
                <w:pPr>
                  <w:pStyle w:val="TableNormal0"/>
                  <w:rPr>
                    <w:rStyle w:val="GeneralAviation"/>
                    <w:color w:val="auto"/>
                  </w:rPr>
                </w:pPr>
                <w:r w:rsidRPr="00814F84">
                  <w:rPr>
                    <w:rStyle w:val="GeneralAviation"/>
                    <w:color w:val="auto"/>
                  </w:rPr>
                  <w:t>ALL</w:t>
                </w:r>
              </w:p>
            </w:tc>
          </w:tr>
          <w:tr w:rsidR="00090094" w14:paraId="33C9E811" w14:textId="77777777" w:rsidTr="00C22187">
            <w:trPr>
              <w:gridAfter w:val="1"/>
              <w:wAfter w:w="13" w:type="dxa"/>
              <w:trHeight w:val="567"/>
            </w:trPr>
            <w:tc>
              <w:tcPr>
                <w:tcW w:w="1078" w:type="dxa"/>
              </w:tcPr>
              <w:p w14:paraId="20FABF64" w14:textId="77777777" w:rsidR="0033790E" w:rsidRPr="00814F84" w:rsidRDefault="00581773" w:rsidP="0033790E">
                <w:pPr>
                  <w:pStyle w:val="TableNormal0"/>
                  <w:rPr>
                    <w:rStyle w:val="GeneralAviation"/>
                    <w:color w:val="auto"/>
                  </w:rPr>
                </w:pPr>
                <w:r w:rsidRPr="00814F84">
                  <w:rPr>
                    <w:rStyle w:val="GeneralAviation"/>
                    <w:color w:val="auto"/>
                  </w:rPr>
                  <w:t>ADC</w:t>
                </w:r>
                <w:r w:rsidRPr="00814F84">
                  <w:rPr>
                    <w:rStyle w:val="GeneralAviation"/>
                    <w:color w:val="auto"/>
                  </w:rPr>
                  <w:br/>
                  <w:t>HUM</w:t>
                </w:r>
              </w:p>
              <w:p w14:paraId="4E8D2709" w14:textId="77777777" w:rsidR="0033790E" w:rsidRPr="00814F84" w:rsidRDefault="00581773" w:rsidP="0033790E">
                <w:pPr>
                  <w:pStyle w:val="TableNormal0"/>
                  <w:rPr>
                    <w:rStyle w:val="GeneralAviation"/>
                    <w:color w:val="auto"/>
                  </w:rPr>
                </w:pPr>
                <w:r w:rsidRPr="00814F84">
                  <w:rPr>
                    <w:rStyle w:val="GeneralAviation"/>
                    <w:color w:val="auto"/>
                  </w:rPr>
                  <w:t>3.1.3</w:t>
                </w:r>
              </w:p>
            </w:tc>
            <w:tc>
              <w:tcPr>
                <w:tcW w:w="3331" w:type="dxa"/>
              </w:tcPr>
              <w:p w14:paraId="181F5798" w14:textId="77777777" w:rsidR="0033790E" w:rsidRPr="00814F84" w:rsidRDefault="00581773" w:rsidP="0033790E">
                <w:pPr>
                  <w:pStyle w:val="TableNormal0"/>
                  <w:rPr>
                    <w:rStyle w:val="GeneralAviation"/>
                    <w:color w:val="auto"/>
                  </w:rPr>
                </w:pPr>
                <w:r w:rsidRPr="00814F84">
                  <w:rPr>
                    <w:rStyle w:val="GeneralAviation"/>
                    <w:color w:val="auto"/>
                  </w:rPr>
                  <w:t>Differentiate between the different types of threats in ATC.</w:t>
                </w:r>
              </w:p>
            </w:tc>
            <w:tc>
              <w:tcPr>
                <w:tcW w:w="283" w:type="dxa"/>
              </w:tcPr>
              <w:p w14:paraId="05701519" w14:textId="77777777" w:rsidR="0033790E" w:rsidRPr="00814F84" w:rsidRDefault="00581773" w:rsidP="0033790E">
                <w:pPr>
                  <w:pStyle w:val="TableNormal0"/>
                  <w:rPr>
                    <w:rStyle w:val="GeneralAviation"/>
                    <w:color w:val="auto"/>
                  </w:rPr>
                </w:pPr>
                <w:r w:rsidRPr="00814F84">
                  <w:rPr>
                    <w:rStyle w:val="GeneralAviation"/>
                    <w:color w:val="auto"/>
                  </w:rPr>
                  <w:t>2</w:t>
                </w:r>
              </w:p>
            </w:tc>
            <w:tc>
              <w:tcPr>
                <w:tcW w:w="3686" w:type="dxa"/>
              </w:tcPr>
              <w:p w14:paraId="37E6205F" w14:textId="77777777" w:rsidR="003C26AB" w:rsidRPr="00814F84" w:rsidRDefault="00581773" w:rsidP="00533ED5">
                <w:pPr>
                  <w:pStyle w:val="EssentialTraining"/>
                  <w:rPr>
                    <w:rStyle w:val="GeneralAviation"/>
                    <w:color w:val="auto"/>
                  </w:rPr>
                </w:pPr>
                <w:r w:rsidRPr="00814F84">
                  <w:rPr>
                    <w:rStyle w:val="GeneralAviation"/>
                    <w:color w:val="auto"/>
                  </w:rPr>
                  <w:t>Internal, external, airborne, environmental</w:t>
                </w:r>
              </w:p>
              <w:p w14:paraId="1274B082" w14:textId="77777777" w:rsidR="0033790E" w:rsidRPr="00814F84" w:rsidRDefault="00581773" w:rsidP="003C26AB">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tcPr>
              <w:p w14:paraId="21A43675" w14:textId="77777777" w:rsidR="0033790E" w:rsidRPr="00814F84" w:rsidRDefault="00581773" w:rsidP="0033790E">
                <w:pPr>
                  <w:pStyle w:val="TableNormal0"/>
                  <w:rPr>
                    <w:rStyle w:val="GeneralAviation"/>
                    <w:color w:val="auto"/>
                  </w:rPr>
                </w:pPr>
                <w:r w:rsidRPr="00814F84">
                  <w:rPr>
                    <w:rStyle w:val="GeneralAviation"/>
                    <w:color w:val="auto"/>
                  </w:rPr>
                  <w:t>ALL</w:t>
                </w:r>
              </w:p>
            </w:tc>
          </w:tr>
          <w:tr w:rsidR="00090094" w14:paraId="61646545" w14:textId="77777777" w:rsidTr="00C22187">
            <w:trPr>
              <w:gridAfter w:val="1"/>
              <w:wAfter w:w="13" w:type="dxa"/>
              <w:trHeight w:val="567"/>
            </w:trPr>
            <w:tc>
              <w:tcPr>
                <w:tcW w:w="1078" w:type="dxa"/>
              </w:tcPr>
              <w:p w14:paraId="63D8AB8A" w14:textId="77777777" w:rsidR="0033790E" w:rsidRPr="00814F84" w:rsidRDefault="00581773" w:rsidP="0033790E">
                <w:pPr>
                  <w:pStyle w:val="TableNormal0"/>
                  <w:rPr>
                    <w:rStyle w:val="GeneralAviation"/>
                    <w:color w:val="auto"/>
                  </w:rPr>
                </w:pPr>
                <w:r w:rsidRPr="00814F84">
                  <w:rPr>
                    <w:rStyle w:val="GeneralAviation"/>
                    <w:color w:val="auto"/>
                  </w:rPr>
                  <w:t>ADC</w:t>
                </w:r>
                <w:r w:rsidRPr="00814F84">
                  <w:rPr>
                    <w:rStyle w:val="GeneralAviation"/>
                    <w:color w:val="auto"/>
                  </w:rPr>
                  <w:br/>
                  <w:t>HUM</w:t>
                </w:r>
              </w:p>
              <w:p w14:paraId="0A39C565" w14:textId="77777777" w:rsidR="0033790E" w:rsidRPr="00814F84" w:rsidRDefault="00581773" w:rsidP="0033790E">
                <w:pPr>
                  <w:pStyle w:val="TableNormal0"/>
                  <w:rPr>
                    <w:rStyle w:val="GeneralAviation"/>
                    <w:color w:val="auto"/>
                  </w:rPr>
                </w:pPr>
                <w:r w:rsidRPr="00814F84">
                  <w:rPr>
                    <w:rStyle w:val="GeneralAviation"/>
                    <w:color w:val="auto"/>
                  </w:rPr>
                  <w:t>3.1.4</w:t>
                </w:r>
              </w:p>
            </w:tc>
            <w:tc>
              <w:tcPr>
                <w:tcW w:w="3331" w:type="dxa"/>
              </w:tcPr>
              <w:p w14:paraId="65567B9F" w14:textId="77777777" w:rsidR="0033790E" w:rsidRPr="00814F84" w:rsidRDefault="00581773" w:rsidP="0033790E">
                <w:pPr>
                  <w:pStyle w:val="TableNormal0"/>
                  <w:rPr>
                    <w:rStyle w:val="GeneralAviation"/>
                    <w:color w:val="auto"/>
                  </w:rPr>
                </w:pPr>
                <w:r w:rsidRPr="00814F84">
                  <w:rPr>
                    <w:rStyle w:val="GeneralAviation"/>
                    <w:color w:val="auto"/>
                  </w:rPr>
                  <w:t>Differentiate between the different types of errors in ATC.</w:t>
                </w:r>
              </w:p>
            </w:tc>
            <w:tc>
              <w:tcPr>
                <w:tcW w:w="283" w:type="dxa"/>
              </w:tcPr>
              <w:p w14:paraId="41D16AFD" w14:textId="77777777" w:rsidR="0033790E" w:rsidRPr="00814F84" w:rsidRDefault="00581773" w:rsidP="0033790E">
                <w:pPr>
                  <w:pStyle w:val="TableNormal0"/>
                  <w:rPr>
                    <w:rStyle w:val="GeneralAviation"/>
                    <w:color w:val="auto"/>
                  </w:rPr>
                </w:pPr>
                <w:r w:rsidRPr="00814F84">
                  <w:rPr>
                    <w:rStyle w:val="GeneralAviation"/>
                    <w:color w:val="auto"/>
                  </w:rPr>
                  <w:t>2</w:t>
                </w:r>
              </w:p>
            </w:tc>
            <w:tc>
              <w:tcPr>
                <w:tcW w:w="3686" w:type="dxa"/>
              </w:tcPr>
              <w:p w14:paraId="1A0238CA" w14:textId="77777777" w:rsidR="003C26AB" w:rsidRPr="00814F84" w:rsidRDefault="00581773" w:rsidP="00533ED5">
                <w:pPr>
                  <w:pStyle w:val="EssentialTraining"/>
                  <w:rPr>
                    <w:rStyle w:val="GeneralAviation"/>
                    <w:color w:val="auto"/>
                  </w:rPr>
                </w:pPr>
                <w:r w:rsidRPr="00814F84">
                  <w:rPr>
                    <w:rStyle w:val="GeneralAviation"/>
                    <w:color w:val="auto"/>
                  </w:rPr>
                  <w:t>Equipment, communication</w:t>
                </w:r>
              </w:p>
              <w:p w14:paraId="62495ECB" w14:textId="77777777" w:rsidR="0033790E" w:rsidRPr="00814F84" w:rsidRDefault="00581773" w:rsidP="003C26AB">
                <w:pPr>
                  <w:pStyle w:val="TableNormal0"/>
                  <w:rPr>
                    <w:rStyle w:val="GeneralAviation"/>
                    <w:i/>
                    <w:iCs/>
                    <w:color w:val="auto"/>
                  </w:rPr>
                </w:pPr>
                <w:r w:rsidRPr="00814F84">
                  <w:rPr>
                    <w:rStyle w:val="GeneralAviation"/>
                    <w:i/>
                    <w:iCs/>
                    <w:color w:val="auto"/>
                  </w:rPr>
                  <w:t>Optional content: Increase in traffic, changes in procedures, complexities of systems or traffic, weather, unusual occurrences</w:t>
                </w:r>
              </w:p>
            </w:tc>
            <w:tc>
              <w:tcPr>
                <w:tcW w:w="708" w:type="dxa"/>
              </w:tcPr>
              <w:p w14:paraId="33C6818A" w14:textId="77777777" w:rsidR="0033790E" w:rsidRPr="00814F84" w:rsidRDefault="00581773" w:rsidP="0033790E">
                <w:pPr>
                  <w:pStyle w:val="TableNormal0"/>
                  <w:rPr>
                    <w:rStyle w:val="GeneralAviation"/>
                    <w:color w:val="auto"/>
                  </w:rPr>
                </w:pPr>
                <w:r w:rsidRPr="00814F84">
                  <w:rPr>
                    <w:rStyle w:val="GeneralAviation"/>
                    <w:color w:val="auto"/>
                  </w:rPr>
                  <w:t>ALL</w:t>
                </w:r>
              </w:p>
            </w:tc>
          </w:tr>
          <w:tr w:rsidR="00090094" w14:paraId="0664F438" w14:textId="77777777" w:rsidTr="00C22187">
            <w:trPr>
              <w:gridAfter w:val="1"/>
              <w:wAfter w:w="13" w:type="dxa"/>
              <w:trHeight w:val="567"/>
            </w:trPr>
            <w:tc>
              <w:tcPr>
                <w:tcW w:w="1078" w:type="dxa"/>
              </w:tcPr>
              <w:p w14:paraId="638DF59C" w14:textId="77777777" w:rsidR="0033790E" w:rsidRPr="00814F84" w:rsidRDefault="00581773" w:rsidP="0033790E">
                <w:pPr>
                  <w:pStyle w:val="TableNormal0"/>
                  <w:rPr>
                    <w:rStyle w:val="GeneralAviation"/>
                    <w:color w:val="auto"/>
                  </w:rPr>
                </w:pPr>
                <w:r w:rsidRPr="00814F84">
                  <w:rPr>
                    <w:rStyle w:val="GeneralAviation"/>
                    <w:color w:val="auto"/>
                  </w:rPr>
                  <w:t>ADC</w:t>
                </w:r>
                <w:r w:rsidRPr="00814F84">
                  <w:rPr>
                    <w:rStyle w:val="GeneralAviation"/>
                    <w:color w:val="auto"/>
                  </w:rPr>
                  <w:br/>
                  <w:t>HUM</w:t>
                </w:r>
              </w:p>
              <w:p w14:paraId="581450F0" w14:textId="77777777" w:rsidR="0033790E" w:rsidRPr="00814F84" w:rsidRDefault="00581773" w:rsidP="0033790E">
                <w:pPr>
                  <w:pStyle w:val="TableNormal0"/>
                  <w:rPr>
                    <w:rStyle w:val="GeneralAviation"/>
                    <w:color w:val="auto"/>
                  </w:rPr>
                </w:pPr>
                <w:r w:rsidRPr="00814F84">
                  <w:rPr>
                    <w:rStyle w:val="GeneralAviation"/>
                    <w:color w:val="auto"/>
                  </w:rPr>
                  <w:t>3.1.5</w:t>
                </w:r>
              </w:p>
            </w:tc>
            <w:tc>
              <w:tcPr>
                <w:tcW w:w="3331" w:type="dxa"/>
              </w:tcPr>
              <w:p w14:paraId="1E71FD47" w14:textId="77777777" w:rsidR="0033790E" w:rsidRPr="00814F84" w:rsidRDefault="00581773" w:rsidP="0033790E">
                <w:pPr>
                  <w:pStyle w:val="TableNormal0"/>
                  <w:rPr>
                    <w:rStyle w:val="GeneralAviation"/>
                    <w:color w:val="auto"/>
                  </w:rPr>
                </w:pPr>
                <w:r w:rsidRPr="00814F84">
                  <w:rPr>
                    <w:rStyle w:val="GeneralAviation"/>
                    <w:color w:val="auto"/>
                  </w:rPr>
                  <w:t>Differentiate between the different types of undesired states.</w:t>
                </w:r>
              </w:p>
            </w:tc>
            <w:tc>
              <w:tcPr>
                <w:tcW w:w="283" w:type="dxa"/>
              </w:tcPr>
              <w:p w14:paraId="160E4A76" w14:textId="77777777" w:rsidR="0033790E" w:rsidRPr="00814F84" w:rsidRDefault="00581773" w:rsidP="0033790E">
                <w:pPr>
                  <w:pStyle w:val="TableNormal0"/>
                  <w:rPr>
                    <w:rStyle w:val="GeneralAviation"/>
                    <w:color w:val="auto"/>
                  </w:rPr>
                </w:pPr>
                <w:r w:rsidRPr="00814F84">
                  <w:rPr>
                    <w:rStyle w:val="GeneralAviation"/>
                    <w:color w:val="auto"/>
                  </w:rPr>
                  <w:t>2</w:t>
                </w:r>
              </w:p>
            </w:tc>
            <w:tc>
              <w:tcPr>
                <w:tcW w:w="3686" w:type="dxa"/>
              </w:tcPr>
              <w:p w14:paraId="3D4B5727" w14:textId="77777777" w:rsidR="003C26AB" w:rsidRPr="00814F84" w:rsidRDefault="00581773" w:rsidP="00533ED5">
                <w:pPr>
                  <w:pStyle w:val="EssentialTraining"/>
                  <w:rPr>
                    <w:rStyle w:val="GeneralAviation"/>
                    <w:color w:val="auto"/>
                  </w:rPr>
                </w:pPr>
                <w:r w:rsidRPr="00814F84">
                  <w:rPr>
                    <w:rStyle w:val="GeneralAviation"/>
                    <w:color w:val="auto"/>
                  </w:rPr>
                  <w:t>On the ground, airborne</w:t>
                </w:r>
              </w:p>
              <w:p w14:paraId="0E5B352F" w14:textId="77777777" w:rsidR="0033790E" w:rsidRPr="00814F84" w:rsidRDefault="00581773" w:rsidP="003C26AB">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tcPr>
              <w:p w14:paraId="5C140086" w14:textId="77777777" w:rsidR="0033790E" w:rsidRPr="00814F84" w:rsidRDefault="00581773" w:rsidP="0033790E">
                <w:pPr>
                  <w:pStyle w:val="TableNormal0"/>
                  <w:rPr>
                    <w:rStyle w:val="GeneralAviation"/>
                    <w:color w:val="auto"/>
                  </w:rPr>
                </w:pPr>
                <w:r w:rsidRPr="00814F84">
                  <w:rPr>
                    <w:rStyle w:val="GeneralAviation"/>
                    <w:color w:val="auto"/>
                  </w:rPr>
                  <w:t>ALL</w:t>
                </w:r>
              </w:p>
            </w:tc>
          </w:tr>
          <w:tr w:rsidR="00090094" w14:paraId="3C230A7C" w14:textId="77777777" w:rsidTr="00C22187">
            <w:trPr>
              <w:gridAfter w:val="1"/>
              <w:wAfter w:w="13" w:type="dxa"/>
              <w:trHeight w:val="567"/>
            </w:trPr>
            <w:tc>
              <w:tcPr>
                <w:tcW w:w="1078" w:type="dxa"/>
              </w:tcPr>
              <w:p w14:paraId="69F9AC28" w14:textId="77777777" w:rsidR="0033790E" w:rsidRPr="00814F84" w:rsidRDefault="00581773" w:rsidP="0033790E">
                <w:pPr>
                  <w:pStyle w:val="TableNormal0"/>
                  <w:rPr>
                    <w:rStyle w:val="GeneralAviation"/>
                    <w:color w:val="auto"/>
                  </w:rPr>
                </w:pPr>
                <w:r w:rsidRPr="00814F84">
                  <w:rPr>
                    <w:rStyle w:val="GeneralAviation"/>
                    <w:color w:val="auto"/>
                  </w:rPr>
                  <w:t>ADC</w:t>
                </w:r>
                <w:r w:rsidRPr="00814F84">
                  <w:rPr>
                    <w:rStyle w:val="GeneralAviation"/>
                    <w:color w:val="auto"/>
                  </w:rPr>
                  <w:br/>
                  <w:t>HUM</w:t>
                </w:r>
              </w:p>
              <w:p w14:paraId="2A4E73FE" w14:textId="77777777" w:rsidR="0033790E" w:rsidRPr="00814F84" w:rsidRDefault="00581773" w:rsidP="0033790E">
                <w:pPr>
                  <w:pStyle w:val="TableNormal0"/>
                  <w:rPr>
                    <w:rStyle w:val="GeneralAviation"/>
                    <w:color w:val="auto"/>
                  </w:rPr>
                </w:pPr>
                <w:r w:rsidRPr="00814F84">
                  <w:rPr>
                    <w:rStyle w:val="GeneralAviation"/>
                    <w:color w:val="auto"/>
                  </w:rPr>
                  <w:t>3.1.6</w:t>
                </w:r>
              </w:p>
            </w:tc>
            <w:tc>
              <w:tcPr>
                <w:tcW w:w="3331" w:type="dxa"/>
              </w:tcPr>
              <w:p w14:paraId="1EC49B9C" w14:textId="77777777" w:rsidR="0033790E" w:rsidRPr="00814F84" w:rsidRDefault="00581773" w:rsidP="0033790E">
                <w:pPr>
                  <w:pStyle w:val="TableNormal0"/>
                  <w:rPr>
                    <w:rStyle w:val="GeneralAviation"/>
                    <w:color w:val="auto"/>
                  </w:rPr>
                </w:pPr>
                <w:r w:rsidRPr="00814F84">
                  <w:rPr>
                    <w:rStyle w:val="GeneralAviation"/>
                    <w:color w:val="auto"/>
                  </w:rPr>
                  <w:t>Analyse examples of threat and error management in ATC.</w:t>
                </w:r>
              </w:p>
            </w:tc>
            <w:tc>
              <w:tcPr>
                <w:tcW w:w="283" w:type="dxa"/>
              </w:tcPr>
              <w:p w14:paraId="77927C52" w14:textId="77777777" w:rsidR="0033790E" w:rsidRPr="00814F84" w:rsidRDefault="00581773" w:rsidP="0033790E">
                <w:pPr>
                  <w:pStyle w:val="TableNormal0"/>
                  <w:rPr>
                    <w:rStyle w:val="GeneralAviation"/>
                    <w:color w:val="auto"/>
                  </w:rPr>
                </w:pPr>
                <w:r w:rsidRPr="00814F84">
                  <w:rPr>
                    <w:rStyle w:val="GeneralAviation"/>
                    <w:color w:val="auto"/>
                  </w:rPr>
                  <w:t>4</w:t>
                </w:r>
              </w:p>
            </w:tc>
            <w:tc>
              <w:tcPr>
                <w:tcW w:w="3686" w:type="dxa"/>
              </w:tcPr>
              <w:p w14:paraId="49B84F06" w14:textId="77777777" w:rsidR="003C26AB" w:rsidRPr="00814F84" w:rsidRDefault="00581773" w:rsidP="00533ED5">
                <w:pPr>
                  <w:pStyle w:val="EssentialTraining"/>
                  <w:rPr>
                    <w:rStyle w:val="GeneralAviation"/>
                    <w:color w:val="auto"/>
                  </w:rPr>
                </w:pPr>
                <w:r w:rsidRPr="00814F84">
                  <w:rPr>
                    <w:rStyle w:val="GeneralAviation"/>
                    <w:color w:val="auto"/>
                  </w:rPr>
                  <w:t>Case studies</w:t>
                </w:r>
              </w:p>
              <w:p w14:paraId="3EBC6F1F" w14:textId="77777777" w:rsidR="0033790E" w:rsidRPr="00814F84" w:rsidRDefault="00581773" w:rsidP="003C26AB">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tcPr>
              <w:p w14:paraId="5DFFDF36" w14:textId="77777777" w:rsidR="0033790E" w:rsidRPr="00814F84" w:rsidRDefault="00581773" w:rsidP="0033790E">
                <w:pPr>
                  <w:pStyle w:val="TableNormal0"/>
                  <w:rPr>
                    <w:rStyle w:val="GeneralAviation"/>
                    <w:color w:val="auto"/>
                  </w:rPr>
                </w:pPr>
                <w:r w:rsidRPr="00814F84">
                  <w:rPr>
                    <w:rStyle w:val="GeneralAviation"/>
                    <w:color w:val="auto"/>
                  </w:rPr>
                  <w:t>ALL</w:t>
                </w:r>
              </w:p>
            </w:tc>
          </w:tr>
          <w:tr w:rsidR="00090094" w14:paraId="2CE97998" w14:textId="77777777" w:rsidTr="00C22187">
            <w:trPr>
              <w:gridAfter w:val="1"/>
              <w:wAfter w:w="13" w:type="dxa"/>
              <w:trHeight w:val="21"/>
            </w:trPr>
            <w:tc>
              <w:tcPr>
                <w:tcW w:w="9086" w:type="dxa"/>
                <w:gridSpan w:val="5"/>
                <w:hideMark/>
              </w:tcPr>
              <w:p w14:paraId="27561828" w14:textId="77777777" w:rsidR="00083E10" w:rsidRPr="00814F84" w:rsidRDefault="00581773" w:rsidP="00B80B49">
                <w:pPr>
                  <w:pStyle w:val="TableHead"/>
                  <w:rPr>
                    <w:rStyle w:val="GeneralAviation"/>
                    <w:color w:val="auto"/>
                  </w:rPr>
                </w:pPr>
                <w:r w:rsidRPr="00814F84">
                  <w:rPr>
                    <w:rStyle w:val="GeneralAviation"/>
                    <w:color w:val="auto"/>
                  </w:rPr>
                  <w:t xml:space="preserve">Subtopic HUM 3.2 — </w:t>
                </w:r>
                <w:r w:rsidR="003C26AB" w:rsidRPr="00814F84">
                  <w:rPr>
                    <w:rStyle w:val="GeneralAviation"/>
                    <w:color w:val="auto"/>
                  </w:rPr>
                  <w:t>Application of threat and error management</w:t>
                </w:r>
              </w:p>
            </w:tc>
          </w:tr>
          <w:tr w:rsidR="00090094" w14:paraId="0274D5A2" w14:textId="77777777" w:rsidTr="00C22187">
            <w:trPr>
              <w:gridAfter w:val="1"/>
              <w:wAfter w:w="13" w:type="dxa"/>
              <w:trHeight w:val="567"/>
            </w:trPr>
            <w:tc>
              <w:tcPr>
                <w:tcW w:w="1078" w:type="dxa"/>
                <w:hideMark/>
              </w:tcPr>
              <w:p w14:paraId="13EA8580" w14:textId="77777777" w:rsidR="003C26AB" w:rsidRPr="00814F84" w:rsidRDefault="00581773" w:rsidP="003C26A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27104BB4" w14:textId="77777777" w:rsidR="003C26AB" w:rsidRPr="00814F84" w:rsidRDefault="00581773" w:rsidP="003C26AB">
                <w:pPr>
                  <w:pStyle w:val="TableNormal0"/>
                  <w:rPr>
                    <w:rStyle w:val="GeneralAviation"/>
                    <w:color w:val="auto"/>
                  </w:rPr>
                </w:pPr>
                <w:r w:rsidRPr="00814F84">
                  <w:rPr>
                    <w:rStyle w:val="GeneralAviation"/>
                    <w:color w:val="auto"/>
                  </w:rPr>
                  <w:t xml:space="preserve">3.2.1 </w:t>
                </w:r>
              </w:p>
            </w:tc>
            <w:tc>
              <w:tcPr>
                <w:tcW w:w="3331" w:type="dxa"/>
              </w:tcPr>
              <w:p w14:paraId="373507D1" w14:textId="77777777" w:rsidR="003C26AB" w:rsidRPr="00814F84" w:rsidRDefault="00581773" w:rsidP="003C26AB">
                <w:pPr>
                  <w:pStyle w:val="TableNormal0"/>
                  <w:rPr>
                    <w:rStyle w:val="GeneralAviation"/>
                    <w:color w:val="auto"/>
                  </w:rPr>
                </w:pPr>
                <w:r w:rsidRPr="00814F84">
                  <w:rPr>
                    <w:rStyle w:val="GeneralAviation"/>
                    <w:color w:val="auto"/>
                  </w:rPr>
                  <w:t>Manage threats.</w:t>
                </w:r>
              </w:p>
            </w:tc>
            <w:tc>
              <w:tcPr>
                <w:tcW w:w="283" w:type="dxa"/>
                <w:hideMark/>
              </w:tcPr>
              <w:p w14:paraId="0879A516" w14:textId="77777777" w:rsidR="003C26AB" w:rsidRPr="00814F84" w:rsidRDefault="00581773" w:rsidP="003C26AB">
                <w:pPr>
                  <w:pStyle w:val="TableNormal0"/>
                  <w:rPr>
                    <w:rStyle w:val="GeneralAviation"/>
                    <w:color w:val="auto"/>
                  </w:rPr>
                </w:pPr>
                <w:r w:rsidRPr="00814F84">
                  <w:rPr>
                    <w:rStyle w:val="GeneralAviation"/>
                    <w:color w:val="auto"/>
                  </w:rPr>
                  <w:t>4</w:t>
                </w:r>
              </w:p>
            </w:tc>
            <w:tc>
              <w:tcPr>
                <w:tcW w:w="3686" w:type="dxa"/>
                <w:hideMark/>
              </w:tcPr>
              <w:p w14:paraId="3DBEED65" w14:textId="77777777" w:rsidR="003C26AB" w:rsidRPr="00814F84" w:rsidRDefault="00581773" w:rsidP="00533ED5">
                <w:pPr>
                  <w:pStyle w:val="EssentialTraining"/>
                  <w:rPr>
                    <w:rStyle w:val="GeneralAviation"/>
                    <w:color w:val="auto"/>
                  </w:rPr>
                </w:pPr>
                <w:r w:rsidRPr="00814F84">
                  <w:rPr>
                    <w:rStyle w:val="GeneralAviation"/>
                    <w:color w:val="auto"/>
                  </w:rPr>
                  <w:t>Detect and respond</w:t>
                </w:r>
              </w:p>
              <w:p w14:paraId="60A62291" w14:textId="77777777" w:rsidR="003C26AB" w:rsidRPr="00814F84" w:rsidRDefault="00581773" w:rsidP="003C26AB">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hideMark/>
              </w:tcPr>
              <w:p w14:paraId="6088FD93" w14:textId="77777777" w:rsidR="003C26AB" w:rsidRPr="00814F84" w:rsidRDefault="00581773" w:rsidP="003C26AB">
                <w:pPr>
                  <w:pStyle w:val="TableNormal0"/>
                  <w:rPr>
                    <w:rStyle w:val="GeneralAviation"/>
                    <w:color w:val="auto"/>
                  </w:rPr>
                </w:pPr>
                <w:r w:rsidRPr="00814F84">
                  <w:rPr>
                    <w:rStyle w:val="GeneralAviation"/>
                    <w:color w:val="auto"/>
                  </w:rPr>
                  <w:t>ALL</w:t>
                </w:r>
              </w:p>
            </w:tc>
          </w:tr>
          <w:tr w:rsidR="00090094" w14:paraId="1F7AF2F7" w14:textId="77777777" w:rsidTr="00C22187">
            <w:trPr>
              <w:gridAfter w:val="1"/>
              <w:wAfter w:w="13" w:type="dxa"/>
              <w:trHeight w:val="567"/>
            </w:trPr>
            <w:tc>
              <w:tcPr>
                <w:tcW w:w="1078" w:type="dxa"/>
                <w:hideMark/>
              </w:tcPr>
              <w:p w14:paraId="57346A89" w14:textId="77777777" w:rsidR="003C26AB" w:rsidRPr="00814F84" w:rsidRDefault="00581773" w:rsidP="003C26A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10E7FCF1" w14:textId="77777777" w:rsidR="003C26AB" w:rsidRPr="00814F84" w:rsidRDefault="00581773" w:rsidP="003C26AB">
                <w:pPr>
                  <w:pStyle w:val="TableNormal0"/>
                  <w:rPr>
                    <w:rStyle w:val="GeneralAviation"/>
                    <w:color w:val="auto"/>
                  </w:rPr>
                </w:pPr>
                <w:r w:rsidRPr="00814F84">
                  <w:rPr>
                    <w:rStyle w:val="GeneralAviation"/>
                    <w:color w:val="auto"/>
                  </w:rPr>
                  <w:t xml:space="preserve">3.2.2 </w:t>
                </w:r>
              </w:p>
            </w:tc>
            <w:tc>
              <w:tcPr>
                <w:tcW w:w="3331" w:type="dxa"/>
              </w:tcPr>
              <w:p w14:paraId="2EDF54A3" w14:textId="77777777" w:rsidR="003C26AB" w:rsidRPr="00814F84" w:rsidRDefault="00581773" w:rsidP="003C26AB">
                <w:pPr>
                  <w:pStyle w:val="TableNormal0"/>
                  <w:rPr>
                    <w:rStyle w:val="GeneralAviation"/>
                    <w:color w:val="auto"/>
                  </w:rPr>
                </w:pPr>
                <w:r w:rsidRPr="00814F84">
                  <w:rPr>
                    <w:rStyle w:val="GeneralAviation"/>
                    <w:color w:val="auto"/>
                  </w:rPr>
                  <w:t>Manage errors.</w:t>
                </w:r>
              </w:p>
            </w:tc>
            <w:tc>
              <w:tcPr>
                <w:tcW w:w="283" w:type="dxa"/>
                <w:hideMark/>
              </w:tcPr>
              <w:p w14:paraId="48BEB5B3" w14:textId="77777777" w:rsidR="003C26AB" w:rsidRPr="00814F84" w:rsidRDefault="00581773" w:rsidP="003C26AB">
                <w:pPr>
                  <w:pStyle w:val="TableNormal0"/>
                  <w:rPr>
                    <w:rStyle w:val="GeneralAviation"/>
                    <w:color w:val="auto"/>
                  </w:rPr>
                </w:pPr>
                <w:r w:rsidRPr="00814F84">
                  <w:rPr>
                    <w:rStyle w:val="GeneralAviation"/>
                    <w:color w:val="auto"/>
                  </w:rPr>
                  <w:t>4</w:t>
                </w:r>
              </w:p>
            </w:tc>
            <w:tc>
              <w:tcPr>
                <w:tcW w:w="3686" w:type="dxa"/>
              </w:tcPr>
              <w:p w14:paraId="574D6E9D" w14:textId="77777777" w:rsidR="003C26AB" w:rsidRPr="00814F84" w:rsidRDefault="00581773" w:rsidP="00533ED5">
                <w:pPr>
                  <w:pStyle w:val="EssentialTraining"/>
                  <w:rPr>
                    <w:rStyle w:val="GeneralAviation"/>
                    <w:color w:val="auto"/>
                  </w:rPr>
                </w:pPr>
                <w:r w:rsidRPr="00814F84">
                  <w:rPr>
                    <w:rStyle w:val="GeneralAviation"/>
                    <w:color w:val="auto"/>
                  </w:rPr>
                  <w:t>Detect and respond</w:t>
                </w:r>
              </w:p>
              <w:p w14:paraId="50996E07" w14:textId="77777777" w:rsidR="003C26AB" w:rsidRPr="00814F84" w:rsidRDefault="00581773" w:rsidP="003C26AB">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hideMark/>
              </w:tcPr>
              <w:p w14:paraId="291ED916" w14:textId="77777777" w:rsidR="003C26AB" w:rsidRPr="00814F84" w:rsidRDefault="00581773" w:rsidP="003C26AB">
                <w:pPr>
                  <w:pStyle w:val="TableNormal0"/>
                  <w:rPr>
                    <w:rStyle w:val="GeneralAviation"/>
                    <w:color w:val="auto"/>
                  </w:rPr>
                </w:pPr>
                <w:r w:rsidRPr="00814F84">
                  <w:rPr>
                    <w:rStyle w:val="GeneralAviation"/>
                    <w:color w:val="auto"/>
                  </w:rPr>
                  <w:t>ALL</w:t>
                </w:r>
              </w:p>
            </w:tc>
          </w:tr>
          <w:tr w:rsidR="00090094" w14:paraId="0599D2FB" w14:textId="77777777" w:rsidTr="00C22187">
            <w:trPr>
              <w:gridAfter w:val="1"/>
              <w:wAfter w:w="13" w:type="dxa"/>
              <w:trHeight w:val="567"/>
            </w:trPr>
            <w:tc>
              <w:tcPr>
                <w:tcW w:w="1078" w:type="dxa"/>
                <w:hideMark/>
              </w:tcPr>
              <w:p w14:paraId="4AC7BCA1" w14:textId="77777777" w:rsidR="003C26AB" w:rsidRPr="00814F84" w:rsidRDefault="00581773" w:rsidP="003C26A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6B9C5097" w14:textId="77777777" w:rsidR="003C26AB" w:rsidRPr="00814F84" w:rsidRDefault="00581773" w:rsidP="003C26AB">
                <w:pPr>
                  <w:pStyle w:val="TableNormal0"/>
                  <w:rPr>
                    <w:rStyle w:val="GeneralAviation"/>
                    <w:color w:val="auto"/>
                  </w:rPr>
                </w:pPr>
                <w:r w:rsidRPr="00814F84">
                  <w:rPr>
                    <w:rStyle w:val="GeneralAviation"/>
                    <w:color w:val="auto"/>
                  </w:rPr>
                  <w:t xml:space="preserve">3.2.3 </w:t>
                </w:r>
              </w:p>
            </w:tc>
            <w:tc>
              <w:tcPr>
                <w:tcW w:w="3331" w:type="dxa"/>
              </w:tcPr>
              <w:p w14:paraId="66CCA478" w14:textId="77777777" w:rsidR="003C26AB" w:rsidRPr="00814F84" w:rsidRDefault="00581773" w:rsidP="003C26AB">
                <w:pPr>
                  <w:pStyle w:val="TableNormal0"/>
                  <w:rPr>
                    <w:rStyle w:val="GeneralAviation"/>
                    <w:color w:val="auto"/>
                  </w:rPr>
                </w:pPr>
                <w:r w:rsidRPr="00814F84">
                  <w:rPr>
                    <w:rStyle w:val="GeneralAviation"/>
                    <w:color w:val="auto"/>
                  </w:rPr>
                  <w:t>Manage undesired states.</w:t>
                </w:r>
              </w:p>
            </w:tc>
            <w:tc>
              <w:tcPr>
                <w:tcW w:w="283" w:type="dxa"/>
                <w:hideMark/>
              </w:tcPr>
              <w:p w14:paraId="53CE73EC" w14:textId="77777777" w:rsidR="003C26AB" w:rsidRPr="00814F84" w:rsidRDefault="00581773" w:rsidP="003C26AB">
                <w:pPr>
                  <w:pStyle w:val="TableNormal0"/>
                  <w:rPr>
                    <w:rStyle w:val="GeneralAviation"/>
                    <w:color w:val="auto"/>
                  </w:rPr>
                </w:pPr>
                <w:r w:rsidRPr="00814F84">
                  <w:rPr>
                    <w:rStyle w:val="GeneralAviation"/>
                    <w:color w:val="auto"/>
                  </w:rPr>
                  <w:t>4</w:t>
                </w:r>
              </w:p>
            </w:tc>
            <w:tc>
              <w:tcPr>
                <w:tcW w:w="3686" w:type="dxa"/>
              </w:tcPr>
              <w:p w14:paraId="324206E4" w14:textId="77777777" w:rsidR="003C26AB" w:rsidRPr="00814F84" w:rsidRDefault="00581773" w:rsidP="00533ED5">
                <w:pPr>
                  <w:pStyle w:val="EssentialTraining"/>
                  <w:rPr>
                    <w:rStyle w:val="GeneralAviation"/>
                    <w:color w:val="auto"/>
                  </w:rPr>
                </w:pPr>
                <w:r w:rsidRPr="00814F84">
                  <w:rPr>
                    <w:rStyle w:val="GeneralAviation"/>
                    <w:color w:val="auto"/>
                  </w:rPr>
                  <w:t>Detect and respond</w:t>
                </w:r>
              </w:p>
              <w:p w14:paraId="2A0F30B8" w14:textId="77777777" w:rsidR="003C26AB" w:rsidRPr="00814F84" w:rsidRDefault="00581773" w:rsidP="003C26AB">
                <w:pPr>
                  <w:pStyle w:val="TableNormal0"/>
                  <w:rPr>
                    <w:rStyle w:val="GeneralAviation"/>
                    <w:i/>
                    <w:iCs/>
                    <w:color w:val="auto"/>
                  </w:rPr>
                </w:pPr>
                <w:r w:rsidRPr="00814F84">
                  <w:rPr>
                    <w:rStyle w:val="GeneralAviation"/>
                    <w:i/>
                    <w:iCs/>
                    <w:color w:val="auto"/>
                  </w:rPr>
                  <w:t>Optional content: ICAO Circular 314 — AN/178 Threat and Error Management (TEM) in Air Traffic Control</w:t>
                </w:r>
              </w:p>
            </w:tc>
            <w:tc>
              <w:tcPr>
                <w:tcW w:w="708" w:type="dxa"/>
                <w:hideMark/>
              </w:tcPr>
              <w:p w14:paraId="23CCDF28" w14:textId="77777777" w:rsidR="003C26AB" w:rsidRPr="00814F84" w:rsidRDefault="00581773" w:rsidP="003C26AB">
                <w:pPr>
                  <w:pStyle w:val="TableNormal0"/>
                  <w:rPr>
                    <w:rStyle w:val="GeneralAviation"/>
                    <w:color w:val="auto"/>
                  </w:rPr>
                </w:pPr>
                <w:r w:rsidRPr="00814F84">
                  <w:rPr>
                    <w:rStyle w:val="GeneralAviation"/>
                    <w:color w:val="auto"/>
                  </w:rPr>
                  <w:t>ALL</w:t>
                </w:r>
              </w:p>
            </w:tc>
          </w:tr>
          <w:tr w:rsidR="00090094" w14:paraId="1AA999B6" w14:textId="77777777" w:rsidTr="00C22187">
            <w:trPr>
              <w:gridAfter w:val="1"/>
              <w:wAfter w:w="13" w:type="dxa"/>
              <w:trHeight w:val="21"/>
            </w:trPr>
            <w:tc>
              <w:tcPr>
                <w:tcW w:w="9086" w:type="dxa"/>
                <w:gridSpan w:val="5"/>
              </w:tcPr>
              <w:p w14:paraId="793FABAA" w14:textId="77777777" w:rsidR="003C26AB" w:rsidRPr="00962770" w:rsidRDefault="00581773" w:rsidP="00B80B49">
                <w:pPr>
                  <w:pStyle w:val="TableCentered"/>
                </w:pPr>
                <w:r w:rsidRPr="00962770">
                  <w:t xml:space="preserve">TOPIC HUM 4 </w:t>
                </w:r>
                <w:r w:rsidR="00DA26BB" w:rsidRPr="00962770">
                  <w:t>— TEAMWORK</w:t>
                </w:r>
              </w:p>
            </w:tc>
          </w:tr>
          <w:tr w:rsidR="00090094" w14:paraId="373846CD" w14:textId="77777777" w:rsidTr="00C22187">
            <w:trPr>
              <w:gridAfter w:val="1"/>
              <w:wAfter w:w="13" w:type="dxa"/>
              <w:trHeight w:val="21"/>
            </w:trPr>
            <w:tc>
              <w:tcPr>
                <w:tcW w:w="9086" w:type="dxa"/>
                <w:gridSpan w:val="5"/>
                <w:hideMark/>
              </w:tcPr>
              <w:p w14:paraId="777AA5D1" w14:textId="77777777" w:rsidR="003C26AB" w:rsidRPr="00814F84" w:rsidRDefault="00581773" w:rsidP="00B80B49">
                <w:pPr>
                  <w:pStyle w:val="TableHead"/>
                  <w:rPr>
                    <w:rStyle w:val="GeneralAviation"/>
                    <w:color w:val="auto"/>
                  </w:rPr>
                </w:pPr>
                <w:r w:rsidRPr="00814F84">
                  <w:rPr>
                    <w:rStyle w:val="GeneralAviation"/>
                    <w:color w:val="auto"/>
                  </w:rPr>
                  <w:t xml:space="preserve">Subtopic HUM 4.1 — </w:t>
                </w:r>
                <w:r w:rsidR="00DA26BB" w:rsidRPr="00814F84">
                  <w:rPr>
                    <w:rStyle w:val="GeneralAviation"/>
                    <w:color w:val="auto"/>
                  </w:rPr>
                  <w:t>Benefits of teamwork</w:t>
                </w:r>
              </w:p>
            </w:tc>
          </w:tr>
          <w:tr w:rsidR="00090094" w14:paraId="75C4F758" w14:textId="77777777" w:rsidTr="00C22187">
            <w:trPr>
              <w:gridAfter w:val="1"/>
              <w:wAfter w:w="13" w:type="dxa"/>
              <w:trHeight w:val="567"/>
            </w:trPr>
            <w:tc>
              <w:tcPr>
                <w:tcW w:w="1078" w:type="dxa"/>
                <w:hideMark/>
              </w:tcPr>
              <w:p w14:paraId="0500F454"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10A9E36E" w14:textId="77777777" w:rsidR="00DA26BB" w:rsidRPr="00814F84" w:rsidRDefault="00581773" w:rsidP="00DA26BB">
                <w:pPr>
                  <w:pStyle w:val="TableNormal0"/>
                  <w:rPr>
                    <w:rStyle w:val="GeneralAviation"/>
                    <w:color w:val="auto"/>
                  </w:rPr>
                </w:pPr>
                <w:r w:rsidRPr="00814F84">
                  <w:rPr>
                    <w:rStyle w:val="GeneralAviation"/>
                    <w:color w:val="auto"/>
                  </w:rPr>
                  <w:t xml:space="preserve">4.1.1 </w:t>
                </w:r>
              </w:p>
            </w:tc>
            <w:tc>
              <w:tcPr>
                <w:tcW w:w="3331" w:type="dxa"/>
                <w:hideMark/>
              </w:tcPr>
              <w:p w14:paraId="6086AD2E" w14:textId="77777777" w:rsidR="00DA26BB" w:rsidRPr="00814F84" w:rsidRDefault="00581773" w:rsidP="00DA26BB">
                <w:pPr>
                  <w:pStyle w:val="TableNormal0"/>
                  <w:rPr>
                    <w:rStyle w:val="GeneralAviation"/>
                    <w:color w:val="auto"/>
                  </w:rPr>
                </w:pPr>
                <w:r w:rsidRPr="00814F84">
                  <w:rPr>
                    <w:rStyle w:val="GeneralAviation"/>
                    <w:color w:val="auto"/>
                  </w:rPr>
                  <w:t>State the benefits of teamwork.</w:t>
                </w:r>
              </w:p>
            </w:tc>
            <w:tc>
              <w:tcPr>
                <w:tcW w:w="283" w:type="dxa"/>
                <w:hideMark/>
              </w:tcPr>
              <w:p w14:paraId="29AE9CB9" w14:textId="77777777" w:rsidR="00DA26BB" w:rsidRPr="00814F84" w:rsidRDefault="00581773" w:rsidP="00DA26BB">
                <w:pPr>
                  <w:pStyle w:val="TableNormal0"/>
                  <w:rPr>
                    <w:rStyle w:val="GeneralAviation"/>
                    <w:color w:val="auto"/>
                  </w:rPr>
                </w:pPr>
                <w:r w:rsidRPr="00814F84">
                  <w:rPr>
                    <w:rStyle w:val="GeneralAviation"/>
                    <w:color w:val="auto"/>
                  </w:rPr>
                  <w:t>1</w:t>
                </w:r>
              </w:p>
            </w:tc>
            <w:tc>
              <w:tcPr>
                <w:tcW w:w="3686" w:type="dxa"/>
                <w:hideMark/>
              </w:tcPr>
              <w:p w14:paraId="2ABF24F9" w14:textId="77777777" w:rsidR="00DA26BB" w:rsidRPr="00814F84" w:rsidRDefault="00581773" w:rsidP="00533ED5">
                <w:pPr>
                  <w:pStyle w:val="EssentialTraining"/>
                  <w:rPr>
                    <w:rStyle w:val="GeneralAviation"/>
                    <w:color w:val="auto"/>
                  </w:rPr>
                </w:pPr>
                <w:r w:rsidRPr="00814F84">
                  <w:rPr>
                    <w:rStyle w:val="GeneralAviation"/>
                    <w:color w:val="auto"/>
                  </w:rPr>
                  <w:t>Increased safety, efficiency and capacity</w:t>
                </w:r>
              </w:p>
            </w:tc>
            <w:tc>
              <w:tcPr>
                <w:tcW w:w="708" w:type="dxa"/>
                <w:hideMark/>
              </w:tcPr>
              <w:p w14:paraId="01FA2E0A"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284A67AF" w14:textId="77777777" w:rsidTr="00C22187">
            <w:trPr>
              <w:gridAfter w:val="1"/>
              <w:wAfter w:w="13" w:type="dxa"/>
              <w:trHeight w:val="567"/>
            </w:trPr>
            <w:tc>
              <w:tcPr>
                <w:tcW w:w="1078" w:type="dxa"/>
              </w:tcPr>
              <w:p w14:paraId="2051D047"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7DAFEE29" w14:textId="77777777" w:rsidR="00DA26BB" w:rsidRPr="00814F84" w:rsidRDefault="00581773" w:rsidP="00DA26BB">
                <w:pPr>
                  <w:pStyle w:val="TableNormal0"/>
                  <w:rPr>
                    <w:rStyle w:val="GeneralAviation"/>
                    <w:color w:val="auto"/>
                  </w:rPr>
                </w:pPr>
                <w:r w:rsidRPr="00814F84">
                  <w:rPr>
                    <w:rStyle w:val="GeneralAviation"/>
                    <w:color w:val="auto"/>
                  </w:rPr>
                  <w:t>4.1.2</w:t>
                </w:r>
              </w:p>
            </w:tc>
            <w:tc>
              <w:tcPr>
                <w:tcW w:w="3331" w:type="dxa"/>
              </w:tcPr>
              <w:p w14:paraId="615087D7" w14:textId="77777777" w:rsidR="00DA26BB" w:rsidRPr="00814F84" w:rsidRDefault="00581773" w:rsidP="00DA26BB">
                <w:pPr>
                  <w:pStyle w:val="TableNormal0"/>
                  <w:rPr>
                    <w:rStyle w:val="GeneralAviation"/>
                    <w:color w:val="auto"/>
                  </w:rPr>
                </w:pPr>
                <w:r w:rsidRPr="00814F84">
                  <w:rPr>
                    <w:rStyle w:val="GeneralAviation"/>
                    <w:color w:val="auto"/>
                  </w:rPr>
                  <w:t>List the controller’s human performance elements affected by teamwork.</w:t>
                </w:r>
              </w:p>
            </w:tc>
            <w:tc>
              <w:tcPr>
                <w:tcW w:w="283" w:type="dxa"/>
              </w:tcPr>
              <w:p w14:paraId="69782123" w14:textId="77777777" w:rsidR="00DA26BB" w:rsidRPr="00814F84" w:rsidRDefault="00581773" w:rsidP="00DA26BB">
                <w:pPr>
                  <w:pStyle w:val="TableNormal0"/>
                  <w:rPr>
                    <w:rStyle w:val="GeneralAviation"/>
                    <w:color w:val="auto"/>
                  </w:rPr>
                </w:pPr>
                <w:r w:rsidRPr="00814F84">
                  <w:rPr>
                    <w:rStyle w:val="GeneralAviation"/>
                    <w:color w:val="auto"/>
                  </w:rPr>
                  <w:t>1</w:t>
                </w:r>
              </w:p>
            </w:tc>
            <w:tc>
              <w:tcPr>
                <w:tcW w:w="3686" w:type="dxa"/>
              </w:tcPr>
              <w:p w14:paraId="409C3A58" w14:textId="77777777" w:rsidR="00DA26BB" w:rsidRPr="00814F84" w:rsidRDefault="00581773" w:rsidP="00533ED5">
                <w:pPr>
                  <w:pStyle w:val="EssentialTraining"/>
                  <w:rPr>
                    <w:rStyle w:val="GeneralAviation"/>
                    <w:color w:val="auto"/>
                  </w:rPr>
                </w:pPr>
                <w:r w:rsidRPr="00814F84">
                  <w:rPr>
                    <w:rStyle w:val="GeneralAviation"/>
                    <w:color w:val="auto"/>
                  </w:rPr>
                  <w:t>Situational awareness, communication, decision-making, threat and error management, workload management</w:t>
                </w:r>
              </w:p>
            </w:tc>
            <w:tc>
              <w:tcPr>
                <w:tcW w:w="708" w:type="dxa"/>
              </w:tcPr>
              <w:p w14:paraId="44771AC2"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2BAB1BCE" w14:textId="77777777" w:rsidTr="00C22187">
            <w:trPr>
              <w:gridAfter w:val="1"/>
              <w:wAfter w:w="13" w:type="dxa"/>
              <w:trHeight w:val="21"/>
            </w:trPr>
            <w:tc>
              <w:tcPr>
                <w:tcW w:w="9086" w:type="dxa"/>
                <w:gridSpan w:val="5"/>
                <w:hideMark/>
              </w:tcPr>
              <w:p w14:paraId="49786AEE" w14:textId="77777777" w:rsidR="003C26AB" w:rsidRPr="00814F84" w:rsidRDefault="00581773" w:rsidP="00B80B49">
                <w:pPr>
                  <w:pStyle w:val="TableHead"/>
                  <w:rPr>
                    <w:rStyle w:val="GeneralAviation"/>
                    <w:color w:val="auto"/>
                  </w:rPr>
                </w:pPr>
                <w:r w:rsidRPr="00814F84">
                  <w:rPr>
                    <w:rStyle w:val="GeneralAviation"/>
                    <w:color w:val="auto"/>
                  </w:rPr>
                  <w:t xml:space="preserve">Subtopic HUM 4.2 — </w:t>
                </w:r>
                <w:r w:rsidR="00DA26BB" w:rsidRPr="00814F84">
                  <w:rPr>
                    <w:rStyle w:val="GeneralAviation"/>
                    <w:color w:val="auto"/>
                  </w:rPr>
                  <w:t>Conflict</w:t>
                </w:r>
                <w:r w:rsidRPr="00814F84">
                  <w:rPr>
                    <w:rStyle w:val="GeneralAviation"/>
                    <w:color w:val="auto"/>
                  </w:rPr>
                  <w:t xml:space="preserve"> management</w:t>
                </w:r>
              </w:p>
            </w:tc>
          </w:tr>
          <w:tr w:rsidR="00090094" w14:paraId="57FC51A7" w14:textId="77777777" w:rsidTr="00C22187">
            <w:trPr>
              <w:gridAfter w:val="1"/>
              <w:wAfter w:w="13" w:type="dxa"/>
              <w:trHeight w:val="567"/>
            </w:trPr>
            <w:tc>
              <w:tcPr>
                <w:tcW w:w="1078" w:type="dxa"/>
                <w:hideMark/>
              </w:tcPr>
              <w:p w14:paraId="5E568487"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38270EF4" w14:textId="77777777" w:rsidR="00DA26BB" w:rsidRPr="00814F84" w:rsidRDefault="00581773" w:rsidP="00DA26BB">
                <w:pPr>
                  <w:pStyle w:val="TableNormal0"/>
                  <w:rPr>
                    <w:rStyle w:val="GeneralAviation"/>
                    <w:color w:val="auto"/>
                  </w:rPr>
                </w:pPr>
                <w:r w:rsidRPr="00814F84">
                  <w:rPr>
                    <w:rStyle w:val="GeneralAviation"/>
                    <w:color w:val="auto"/>
                  </w:rPr>
                  <w:t xml:space="preserve">4.2.1 </w:t>
                </w:r>
              </w:p>
            </w:tc>
            <w:tc>
              <w:tcPr>
                <w:tcW w:w="3331" w:type="dxa"/>
              </w:tcPr>
              <w:p w14:paraId="4D756D4C" w14:textId="77777777" w:rsidR="00DA26BB" w:rsidRPr="00814F84" w:rsidRDefault="00581773" w:rsidP="00DA26BB">
                <w:pPr>
                  <w:pStyle w:val="TableNormal0"/>
                  <w:rPr>
                    <w:rStyle w:val="GeneralAviation"/>
                    <w:color w:val="auto"/>
                  </w:rPr>
                </w:pPr>
                <w:r w:rsidRPr="00814F84">
                  <w:rPr>
                    <w:rStyle w:val="GeneralAviation"/>
                    <w:color w:val="auto"/>
                  </w:rPr>
                  <w:t>Identify the reasons for conflict.</w:t>
                </w:r>
              </w:p>
            </w:tc>
            <w:tc>
              <w:tcPr>
                <w:tcW w:w="283" w:type="dxa"/>
                <w:hideMark/>
              </w:tcPr>
              <w:p w14:paraId="2CEEE177" w14:textId="77777777" w:rsidR="00DA26BB" w:rsidRPr="00814F84" w:rsidRDefault="00581773" w:rsidP="00DA26BB">
                <w:pPr>
                  <w:pStyle w:val="TableNormal0"/>
                  <w:rPr>
                    <w:rStyle w:val="GeneralAviation"/>
                    <w:color w:val="auto"/>
                  </w:rPr>
                </w:pPr>
                <w:r w:rsidRPr="00814F84">
                  <w:rPr>
                    <w:rStyle w:val="GeneralAviation"/>
                    <w:color w:val="auto"/>
                  </w:rPr>
                  <w:t>3</w:t>
                </w:r>
              </w:p>
            </w:tc>
            <w:tc>
              <w:tcPr>
                <w:tcW w:w="3686" w:type="dxa"/>
                <w:hideMark/>
              </w:tcPr>
              <w:p w14:paraId="634C5870" w14:textId="77777777" w:rsidR="00DA26BB" w:rsidRPr="00814F84" w:rsidRDefault="00DA26BB" w:rsidP="00DA26BB">
                <w:pPr>
                  <w:pStyle w:val="TableNormal0"/>
                  <w:rPr>
                    <w:rStyle w:val="GeneralAviation"/>
                    <w:color w:val="auto"/>
                  </w:rPr>
                </w:pPr>
              </w:p>
            </w:tc>
            <w:tc>
              <w:tcPr>
                <w:tcW w:w="708" w:type="dxa"/>
                <w:hideMark/>
              </w:tcPr>
              <w:p w14:paraId="02E9A219"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5E8EC12F" w14:textId="77777777" w:rsidTr="00C22187">
            <w:trPr>
              <w:gridAfter w:val="1"/>
              <w:wAfter w:w="13" w:type="dxa"/>
              <w:trHeight w:val="567"/>
            </w:trPr>
            <w:tc>
              <w:tcPr>
                <w:tcW w:w="1078" w:type="dxa"/>
                <w:hideMark/>
              </w:tcPr>
              <w:p w14:paraId="05D552D5"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63D773B8" w14:textId="77777777" w:rsidR="00DA26BB" w:rsidRPr="00814F84" w:rsidRDefault="00581773" w:rsidP="00DA26BB">
                <w:pPr>
                  <w:pStyle w:val="TableNormal0"/>
                  <w:rPr>
                    <w:rStyle w:val="GeneralAviation"/>
                    <w:color w:val="auto"/>
                  </w:rPr>
                </w:pPr>
                <w:r w:rsidRPr="00814F84">
                  <w:rPr>
                    <w:rStyle w:val="GeneralAviation"/>
                    <w:color w:val="auto"/>
                  </w:rPr>
                  <w:lastRenderedPageBreak/>
                  <w:t xml:space="preserve">4.2.2 </w:t>
                </w:r>
              </w:p>
            </w:tc>
            <w:tc>
              <w:tcPr>
                <w:tcW w:w="3331" w:type="dxa"/>
              </w:tcPr>
              <w:p w14:paraId="5B7F387A" w14:textId="77777777" w:rsidR="00DA26BB" w:rsidRPr="00814F84" w:rsidRDefault="00581773" w:rsidP="00DA26BB">
                <w:pPr>
                  <w:pStyle w:val="TableNormal0"/>
                  <w:rPr>
                    <w:rStyle w:val="GeneralAviation"/>
                    <w:color w:val="auto"/>
                  </w:rPr>
                </w:pPr>
                <w:r w:rsidRPr="00814F84">
                  <w:rPr>
                    <w:rStyle w:val="GeneralAviation"/>
                    <w:color w:val="auto"/>
                  </w:rPr>
                  <w:lastRenderedPageBreak/>
                  <w:t>Describe strategies to cope with human conflicts.</w:t>
                </w:r>
              </w:p>
            </w:tc>
            <w:tc>
              <w:tcPr>
                <w:tcW w:w="283" w:type="dxa"/>
                <w:hideMark/>
              </w:tcPr>
              <w:p w14:paraId="3AA689F8" w14:textId="77777777" w:rsidR="00DA26BB" w:rsidRPr="00814F84" w:rsidRDefault="00581773" w:rsidP="00DA26BB">
                <w:pPr>
                  <w:pStyle w:val="TableNormal0"/>
                  <w:rPr>
                    <w:rStyle w:val="GeneralAviation"/>
                    <w:color w:val="auto"/>
                  </w:rPr>
                </w:pPr>
                <w:r w:rsidRPr="00814F84">
                  <w:rPr>
                    <w:rStyle w:val="GeneralAviation"/>
                    <w:color w:val="auto"/>
                  </w:rPr>
                  <w:t>2</w:t>
                </w:r>
              </w:p>
            </w:tc>
            <w:tc>
              <w:tcPr>
                <w:tcW w:w="3686" w:type="dxa"/>
                <w:hideMark/>
              </w:tcPr>
              <w:p w14:paraId="2207CD48" w14:textId="77777777" w:rsidR="00DA26BB" w:rsidRPr="00814F84" w:rsidRDefault="00581773" w:rsidP="00DA26BB">
                <w:pPr>
                  <w:pStyle w:val="TableNormal0"/>
                  <w:rPr>
                    <w:rStyle w:val="GeneralAviation"/>
                    <w:i/>
                    <w:iCs/>
                    <w:color w:val="auto"/>
                  </w:rPr>
                </w:pPr>
                <w:r w:rsidRPr="00814F84">
                  <w:rPr>
                    <w:rStyle w:val="GeneralAviation"/>
                    <w:i/>
                    <w:iCs/>
                    <w:color w:val="auto"/>
                  </w:rPr>
                  <w:t>Optional content: in your team, in the simulator</w:t>
                </w:r>
              </w:p>
            </w:tc>
            <w:tc>
              <w:tcPr>
                <w:tcW w:w="708" w:type="dxa"/>
                <w:hideMark/>
              </w:tcPr>
              <w:p w14:paraId="205B02FF"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178AACF4" w14:textId="77777777" w:rsidTr="00C22187">
            <w:trPr>
              <w:gridAfter w:val="1"/>
              <w:wAfter w:w="13" w:type="dxa"/>
              <w:trHeight w:val="567"/>
            </w:trPr>
            <w:tc>
              <w:tcPr>
                <w:tcW w:w="1078" w:type="dxa"/>
                <w:hideMark/>
              </w:tcPr>
              <w:p w14:paraId="25960C08"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08584E39" w14:textId="77777777" w:rsidR="00DA26BB" w:rsidRPr="00814F84" w:rsidRDefault="00581773" w:rsidP="00DA26BB">
                <w:pPr>
                  <w:pStyle w:val="TableNormal0"/>
                  <w:rPr>
                    <w:rStyle w:val="GeneralAviation"/>
                    <w:color w:val="auto"/>
                  </w:rPr>
                </w:pPr>
                <w:r w:rsidRPr="00814F84">
                  <w:rPr>
                    <w:rStyle w:val="GeneralAviation"/>
                    <w:color w:val="auto"/>
                  </w:rPr>
                  <w:t xml:space="preserve">4.2.3 </w:t>
                </w:r>
              </w:p>
            </w:tc>
            <w:tc>
              <w:tcPr>
                <w:tcW w:w="3331" w:type="dxa"/>
              </w:tcPr>
              <w:p w14:paraId="3EBDA6D7" w14:textId="77777777" w:rsidR="00DA26BB" w:rsidRPr="00814F84" w:rsidRDefault="00581773" w:rsidP="00DA26BB">
                <w:pPr>
                  <w:pStyle w:val="TableNormal0"/>
                  <w:rPr>
                    <w:rStyle w:val="GeneralAviation"/>
                    <w:color w:val="auto"/>
                  </w:rPr>
                </w:pPr>
                <w:r w:rsidRPr="00814F84">
                  <w:rPr>
                    <w:rStyle w:val="GeneralAviation"/>
                    <w:color w:val="auto"/>
                  </w:rPr>
                  <w:t>Describe actions to prevent human conflicts.</w:t>
                </w:r>
              </w:p>
            </w:tc>
            <w:tc>
              <w:tcPr>
                <w:tcW w:w="283" w:type="dxa"/>
                <w:hideMark/>
              </w:tcPr>
              <w:p w14:paraId="0CB6608C" w14:textId="77777777" w:rsidR="00DA26BB" w:rsidRPr="00814F84" w:rsidRDefault="00581773" w:rsidP="00DA26BB">
                <w:pPr>
                  <w:pStyle w:val="TableNormal0"/>
                  <w:rPr>
                    <w:rStyle w:val="GeneralAviation"/>
                    <w:color w:val="auto"/>
                  </w:rPr>
                </w:pPr>
                <w:r w:rsidRPr="00814F84">
                  <w:rPr>
                    <w:rStyle w:val="GeneralAviation"/>
                    <w:color w:val="auto"/>
                  </w:rPr>
                  <w:t>2</w:t>
                </w:r>
              </w:p>
            </w:tc>
            <w:tc>
              <w:tcPr>
                <w:tcW w:w="3686" w:type="dxa"/>
                <w:hideMark/>
              </w:tcPr>
              <w:p w14:paraId="4BA2978D" w14:textId="77777777" w:rsidR="00DA26BB" w:rsidRPr="00814F84" w:rsidRDefault="00DA26BB" w:rsidP="00DA26BB">
                <w:pPr>
                  <w:pStyle w:val="TableNormal0"/>
                  <w:rPr>
                    <w:rStyle w:val="GeneralAviation"/>
                    <w:color w:val="auto"/>
                  </w:rPr>
                </w:pPr>
              </w:p>
            </w:tc>
            <w:tc>
              <w:tcPr>
                <w:tcW w:w="708" w:type="dxa"/>
                <w:hideMark/>
              </w:tcPr>
              <w:p w14:paraId="379CDB02"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7C56974B" w14:textId="77777777" w:rsidTr="00C22187">
            <w:trPr>
              <w:gridAfter w:val="1"/>
              <w:wAfter w:w="13" w:type="dxa"/>
              <w:trHeight w:val="21"/>
            </w:trPr>
            <w:tc>
              <w:tcPr>
                <w:tcW w:w="9086" w:type="dxa"/>
                <w:gridSpan w:val="5"/>
              </w:tcPr>
              <w:p w14:paraId="3E19BC38" w14:textId="77777777" w:rsidR="00DA26BB" w:rsidRPr="00962770" w:rsidRDefault="00581773" w:rsidP="0022775D">
                <w:pPr>
                  <w:pStyle w:val="TableCentered"/>
                </w:pPr>
                <w:r w:rsidRPr="00962770">
                  <w:t>TOPIC HUM 5 —</w:t>
                </w:r>
                <w:r w:rsidR="00851298" w:rsidRPr="00962770">
                  <w:t>SYSTEMS</w:t>
                </w:r>
              </w:p>
            </w:tc>
          </w:tr>
          <w:tr w:rsidR="00090094" w14:paraId="3FFF21B8" w14:textId="77777777" w:rsidTr="00C22187">
            <w:trPr>
              <w:gridAfter w:val="1"/>
              <w:wAfter w:w="13" w:type="dxa"/>
              <w:trHeight w:val="21"/>
            </w:trPr>
            <w:tc>
              <w:tcPr>
                <w:tcW w:w="9086" w:type="dxa"/>
                <w:gridSpan w:val="5"/>
                <w:hideMark/>
              </w:tcPr>
              <w:p w14:paraId="20F7081E" w14:textId="77777777" w:rsidR="00DA26BB" w:rsidRPr="00814F84" w:rsidRDefault="00581773" w:rsidP="0022775D">
                <w:pPr>
                  <w:pStyle w:val="TableHead"/>
                  <w:rPr>
                    <w:rStyle w:val="GeneralAviation"/>
                    <w:color w:val="auto"/>
                  </w:rPr>
                </w:pPr>
                <w:r w:rsidRPr="00814F84">
                  <w:rPr>
                    <w:rStyle w:val="GeneralAviation"/>
                    <w:color w:val="auto"/>
                  </w:rPr>
                  <w:t xml:space="preserve">Subtopic HUM 5.1 — </w:t>
                </w:r>
                <w:r w:rsidR="00851298" w:rsidRPr="00814F84">
                  <w:rPr>
                    <w:rStyle w:val="GeneralAviation"/>
                    <w:color w:val="auto"/>
                  </w:rPr>
                  <w:t>Concept of systems in ATM/ANS</w:t>
                </w:r>
              </w:p>
            </w:tc>
          </w:tr>
          <w:tr w:rsidR="00090094" w14:paraId="1F0129D2" w14:textId="77777777" w:rsidTr="00C22187">
            <w:trPr>
              <w:gridAfter w:val="1"/>
              <w:wAfter w:w="13" w:type="dxa"/>
              <w:trHeight w:val="567"/>
            </w:trPr>
            <w:tc>
              <w:tcPr>
                <w:tcW w:w="1078" w:type="dxa"/>
                <w:hideMark/>
              </w:tcPr>
              <w:p w14:paraId="39BD59E0"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302DAB89" w14:textId="77777777" w:rsidR="00DA26BB" w:rsidRPr="00814F84" w:rsidRDefault="00581773" w:rsidP="00DA26BB">
                <w:pPr>
                  <w:pStyle w:val="TableNormal0"/>
                  <w:rPr>
                    <w:rStyle w:val="GeneralAviation"/>
                    <w:color w:val="auto"/>
                  </w:rPr>
                </w:pPr>
                <w:r w:rsidRPr="00814F84">
                  <w:rPr>
                    <w:rStyle w:val="GeneralAviation"/>
                    <w:color w:val="auto"/>
                  </w:rPr>
                  <w:t xml:space="preserve">5.1.1 </w:t>
                </w:r>
              </w:p>
            </w:tc>
            <w:tc>
              <w:tcPr>
                <w:tcW w:w="3331" w:type="dxa"/>
              </w:tcPr>
              <w:p w14:paraId="631A7358" w14:textId="77777777" w:rsidR="00DA26BB" w:rsidRPr="00814F84" w:rsidRDefault="00581773" w:rsidP="00DA26BB">
                <w:pPr>
                  <w:pStyle w:val="TableNormal0"/>
                  <w:rPr>
                    <w:rStyle w:val="GeneralAviation"/>
                    <w:color w:val="auto"/>
                  </w:rPr>
                </w:pPr>
                <w:r w:rsidRPr="00814F84">
                  <w:rPr>
                    <w:rStyle w:val="GeneralAviation"/>
                    <w:color w:val="auto"/>
                  </w:rPr>
                  <w:t>Explain the concept of systems.</w:t>
                </w:r>
              </w:p>
            </w:tc>
            <w:tc>
              <w:tcPr>
                <w:tcW w:w="283" w:type="dxa"/>
                <w:hideMark/>
              </w:tcPr>
              <w:p w14:paraId="08C7E93D" w14:textId="77777777" w:rsidR="00DA26BB" w:rsidRPr="00814F84" w:rsidRDefault="00581773" w:rsidP="00DA26BB">
                <w:pPr>
                  <w:pStyle w:val="TableNormal0"/>
                  <w:rPr>
                    <w:rStyle w:val="GeneralAviation"/>
                    <w:color w:val="auto"/>
                  </w:rPr>
                </w:pPr>
                <w:r w:rsidRPr="00814F84">
                  <w:rPr>
                    <w:rStyle w:val="GeneralAviation"/>
                    <w:color w:val="auto"/>
                  </w:rPr>
                  <w:t>2</w:t>
                </w:r>
              </w:p>
            </w:tc>
            <w:tc>
              <w:tcPr>
                <w:tcW w:w="3686" w:type="dxa"/>
              </w:tcPr>
              <w:p w14:paraId="784B7CB5" w14:textId="77777777" w:rsidR="00DA26BB" w:rsidRPr="00814F84" w:rsidRDefault="00581773" w:rsidP="00533ED5">
                <w:pPr>
                  <w:pStyle w:val="EssentialTraining"/>
                  <w:rPr>
                    <w:rStyle w:val="GeneralAviation"/>
                    <w:color w:val="auto"/>
                  </w:rPr>
                </w:pPr>
                <w:r w:rsidRPr="00814F84">
                  <w:rPr>
                    <w:rStyle w:val="GeneralAviation"/>
                    <w:color w:val="auto"/>
                  </w:rPr>
                  <w:t>People; procedures; equipment; ATM in system terms: simple, complicated, and complex systems; system thinking</w:t>
                </w:r>
              </w:p>
            </w:tc>
            <w:tc>
              <w:tcPr>
                <w:tcW w:w="708" w:type="dxa"/>
                <w:hideMark/>
              </w:tcPr>
              <w:p w14:paraId="02FC2AC3"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1EC9ADF2" w14:textId="77777777" w:rsidTr="00C22187">
            <w:trPr>
              <w:gridAfter w:val="1"/>
              <w:wAfter w:w="13" w:type="dxa"/>
              <w:trHeight w:val="567"/>
            </w:trPr>
            <w:tc>
              <w:tcPr>
                <w:tcW w:w="1078" w:type="dxa"/>
                <w:hideMark/>
              </w:tcPr>
              <w:p w14:paraId="0AAE32DD"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57E1FD09" w14:textId="77777777" w:rsidR="00DA26BB" w:rsidRPr="00814F84" w:rsidRDefault="00581773" w:rsidP="00DA26BB">
                <w:pPr>
                  <w:pStyle w:val="TableNormal0"/>
                  <w:rPr>
                    <w:rStyle w:val="GeneralAviation"/>
                    <w:color w:val="auto"/>
                  </w:rPr>
                </w:pPr>
                <w:r w:rsidRPr="00814F84">
                  <w:rPr>
                    <w:rStyle w:val="GeneralAviation"/>
                    <w:color w:val="auto"/>
                  </w:rPr>
                  <w:t xml:space="preserve">5.1.2 </w:t>
                </w:r>
              </w:p>
            </w:tc>
            <w:tc>
              <w:tcPr>
                <w:tcW w:w="3331" w:type="dxa"/>
              </w:tcPr>
              <w:p w14:paraId="13B51751" w14:textId="77777777" w:rsidR="00DA26BB" w:rsidRPr="00814F84" w:rsidRDefault="00581773" w:rsidP="00DA26BB">
                <w:pPr>
                  <w:pStyle w:val="TableNormal0"/>
                  <w:rPr>
                    <w:rStyle w:val="GeneralAviation"/>
                    <w:color w:val="auto"/>
                  </w:rPr>
                </w:pPr>
                <w:r w:rsidRPr="00814F84">
                  <w:rPr>
                    <w:rStyle w:val="GeneralAviation"/>
                    <w:color w:val="auto"/>
                  </w:rPr>
                  <w:t>Describe how changes in one part of a system may impact the other parts.</w:t>
                </w:r>
              </w:p>
            </w:tc>
            <w:tc>
              <w:tcPr>
                <w:tcW w:w="283" w:type="dxa"/>
                <w:hideMark/>
              </w:tcPr>
              <w:p w14:paraId="254C381F" w14:textId="77777777" w:rsidR="00DA26BB" w:rsidRPr="00814F84" w:rsidRDefault="00581773" w:rsidP="00DA26BB">
                <w:pPr>
                  <w:pStyle w:val="TableNormal0"/>
                  <w:rPr>
                    <w:rStyle w:val="GeneralAviation"/>
                    <w:color w:val="auto"/>
                  </w:rPr>
                </w:pPr>
                <w:r w:rsidRPr="00814F84">
                  <w:rPr>
                    <w:rStyle w:val="GeneralAviation"/>
                    <w:color w:val="auto"/>
                  </w:rPr>
                  <w:t>2</w:t>
                </w:r>
              </w:p>
            </w:tc>
            <w:tc>
              <w:tcPr>
                <w:tcW w:w="3686" w:type="dxa"/>
              </w:tcPr>
              <w:p w14:paraId="7811D1DA" w14:textId="77777777" w:rsidR="00DA26BB" w:rsidRPr="00814F84" w:rsidRDefault="00DA26BB" w:rsidP="00DA26BB">
                <w:pPr>
                  <w:pStyle w:val="TableNormal0"/>
                  <w:rPr>
                    <w:rStyle w:val="GeneralAviation"/>
                    <w:color w:val="auto"/>
                  </w:rPr>
                </w:pPr>
              </w:p>
            </w:tc>
            <w:tc>
              <w:tcPr>
                <w:tcW w:w="708" w:type="dxa"/>
                <w:hideMark/>
              </w:tcPr>
              <w:p w14:paraId="5EAC9B2B"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740FE317" w14:textId="77777777" w:rsidTr="00C22187">
            <w:trPr>
              <w:gridAfter w:val="1"/>
              <w:wAfter w:w="13" w:type="dxa"/>
              <w:trHeight w:val="567"/>
            </w:trPr>
            <w:tc>
              <w:tcPr>
                <w:tcW w:w="1078" w:type="dxa"/>
                <w:hideMark/>
              </w:tcPr>
              <w:p w14:paraId="3A22D0EA"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64B57D18" w14:textId="77777777" w:rsidR="00DA26BB" w:rsidRPr="00814F84" w:rsidRDefault="00581773" w:rsidP="00DA26BB">
                <w:pPr>
                  <w:pStyle w:val="TableNormal0"/>
                  <w:rPr>
                    <w:rStyle w:val="GeneralAviation"/>
                    <w:color w:val="auto"/>
                  </w:rPr>
                </w:pPr>
                <w:r w:rsidRPr="00814F84">
                  <w:rPr>
                    <w:rStyle w:val="GeneralAviation"/>
                    <w:color w:val="auto"/>
                  </w:rPr>
                  <w:t xml:space="preserve">5.1.3 </w:t>
                </w:r>
              </w:p>
            </w:tc>
            <w:tc>
              <w:tcPr>
                <w:tcW w:w="3331" w:type="dxa"/>
              </w:tcPr>
              <w:p w14:paraId="218CE4A0" w14:textId="77777777" w:rsidR="00DA26BB" w:rsidRPr="00814F84" w:rsidRDefault="00581773" w:rsidP="00DA26BB">
                <w:pPr>
                  <w:pStyle w:val="TableNormal0"/>
                  <w:rPr>
                    <w:rStyle w:val="GeneralAviation"/>
                    <w:color w:val="auto"/>
                  </w:rPr>
                </w:pPr>
                <w:r w:rsidRPr="00814F84">
                  <w:rPr>
                    <w:rStyle w:val="GeneralAviation"/>
                    <w:color w:val="auto"/>
                  </w:rPr>
                  <w:t>Describe the role of the human in the system.</w:t>
                </w:r>
              </w:p>
            </w:tc>
            <w:tc>
              <w:tcPr>
                <w:tcW w:w="283" w:type="dxa"/>
                <w:hideMark/>
              </w:tcPr>
              <w:p w14:paraId="352B9EF9" w14:textId="77777777" w:rsidR="00DA26BB" w:rsidRPr="00814F84" w:rsidRDefault="00581773" w:rsidP="00DA26BB">
                <w:pPr>
                  <w:pStyle w:val="TableNormal0"/>
                  <w:rPr>
                    <w:rStyle w:val="GeneralAviation"/>
                    <w:color w:val="auto"/>
                  </w:rPr>
                </w:pPr>
                <w:r w:rsidRPr="00814F84">
                  <w:rPr>
                    <w:rStyle w:val="GeneralAviation"/>
                    <w:color w:val="auto"/>
                  </w:rPr>
                  <w:t>2</w:t>
                </w:r>
              </w:p>
            </w:tc>
            <w:tc>
              <w:tcPr>
                <w:tcW w:w="3686" w:type="dxa"/>
              </w:tcPr>
              <w:p w14:paraId="657E8FEB" w14:textId="77777777" w:rsidR="00DA26BB" w:rsidRPr="00814F84" w:rsidRDefault="00DA26BB" w:rsidP="00DA26BB">
                <w:pPr>
                  <w:pStyle w:val="TableNormal0"/>
                  <w:rPr>
                    <w:rStyle w:val="GeneralAviation"/>
                    <w:color w:val="auto"/>
                  </w:rPr>
                </w:pPr>
              </w:p>
            </w:tc>
            <w:tc>
              <w:tcPr>
                <w:tcW w:w="708" w:type="dxa"/>
                <w:hideMark/>
              </w:tcPr>
              <w:p w14:paraId="436425EE" w14:textId="77777777" w:rsidR="00DA26BB" w:rsidRPr="00814F84" w:rsidRDefault="00581773" w:rsidP="00DA26BB">
                <w:pPr>
                  <w:pStyle w:val="TableNormal0"/>
                  <w:rPr>
                    <w:rStyle w:val="GeneralAviation"/>
                    <w:color w:val="auto"/>
                  </w:rPr>
                </w:pPr>
                <w:r w:rsidRPr="00814F84">
                  <w:rPr>
                    <w:rStyle w:val="GeneralAviation"/>
                    <w:color w:val="auto"/>
                  </w:rPr>
                  <w:t>ALL</w:t>
                </w:r>
              </w:p>
            </w:tc>
          </w:tr>
          <w:tr w:rsidR="00090094" w14:paraId="17127BFA" w14:textId="77777777" w:rsidTr="00C22187">
            <w:trPr>
              <w:trHeight w:val="21"/>
            </w:trPr>
            <w:tc>
              <w:tcPr>
                <w:tcW w:w="9099" w:type="dxa"/>
                <w:gridSpan w:val="6"/>
              </w:tcPr>
              <w:p w14:paraId="2087DC13" w14:textId="77777777" w:rsidR="00DA26BB" w:rsidRPr="00962770" w:rsidRDefault="00581773" w:rsidP="0022775D">
                <w:pPr>
                  <w:pStyle w:val="TableCentered"/>
                </w:pPr>
                <w:r w:rsidRPr="00962770">
                  <w:t>TOPIC HUM 6 — COMMUNICATION</w:t>
                </w:r>
              </w:p>
            </w:tc>
          </w:tr>
          <w:tr w:rsidR="00090094" w14:paraId="78C788C8" w14:textId="77777777" w:rsidTr="00C22187">
            <w:trPr>
              <w:trHeight w:val="21"/>
            </w:trPr>
            <w:tc>
              <w:tcPr>
                <w:tcW w:w="9099" w:type="dxa"/>
                <w:gridSpan w:val="6"/>
                <w:hideMark/>
              </w:tcPr>
              <w:p w14:paraId="3B2AECB4" w14:textId="77777777" w:rsidR="00DA26BB" w:rsidRPr="00814F84" w:rsidRDefault="00581773" w:rsidP="0022775D">
                <w:pPr>
                  <w:pStyle w:val="TableHead"/>
                  <w:keepNext/>
                  <w:rPr>
                    <w:rStyle w:val="GeneralAviation"/>
                    <w:color w:val="auto"/>
                  </w:rPr>
                </w:pPr>
                <w:r w:rsidRPr="00814F84">
                  <w:rPr>
                    <w:rStyle w:val="GeneralAviation"/>
                    <w:color w:val="auto"/>
                  </w:rPr>
                  <w:t xml:space="preserve">Subtopic HUM 6.1 — </w:t>
                </w:r>
                <w:r w:rsidR="00851298" w:rsidRPr="00814F84">
                  <w:rPr>
                    <w:rStyle w:val="GeneralAviation"/>
                    <w:color w:val="auto"/>
                  </w:rPr>
                  <w:t>Effective communication</w:t>
                </w:r>
              </w:p>
            </w:tc>
          </w:tr>
          <w:tr w:rsidR="00090094" w14:paraId="3756AB44" w14:textId="77777777" w:rsidTr="00C22187">
            <w:trPr>
              <w:trHeight w:val="567"/>
            </w:trPr>
            <w:tc>
              <w:tcPr>
                <w:tcW w:w="1078" w:type="dxa"/>
                <w:hideMark/>
              </w:tcPr>
              <w:p w14:paraId="19D7673B" w14:textId="77777777" w:rsidR="00DA26BB" w:rsidRPr="00814F84" w:rsidRDefault="00581773" w:rsidP="0022775D">
                <w:pPr>
                  <w:pStyle w:val="TableNormal0"/>
                  <w:rPr>
                    <w:rStyle w:val="GeneralAviation"/>
                    <w:color w:val="auto"/>
                  </w:rPr>
                </w:pPr>
                <w:r w:rsidRPr="00814F84">
                  <w:rPr>
                    <w:rStyle w:val="GeneralAviation"/>
                    <w:color w:val="auto"/>
                  </w:rPr>
                  <w:t>ADC</w:t>
                </w:r>
                <w:r w:rsidRPr="00814F84">
                  <w:rPr>
                    <w:rStyle w:val="GeneralAviation"/>
                    <w:color w:val="auto"/>
                  </w:rPr>
                  <w:br/>
                  <w:t>HUM</w:t>
                </w:r>
              </w:p>
              <w:p w14:paraId="779FFE99" w14:textId="77777777" w:rsidR="00DA26BB" w:rsidRPr="00814F84" w:rsidRDefault="00581773" w:rsidP="0022775D">
                <w:pPr>
                  <w:pStyle w:val="TableNormal0"/>
                  <w:rPr>
                    <w:rStyle w:val="GeneralAviation"/>
                    <w:color w:val="auto"/>
                  </w:rPr>
                </w:pPr>
                <w:r w:rsidRPr="00814F84">
                  <w:rPr>
                    <w:rStyle w:val="GeneralAviation"/>
                    <w:color w:val="auto"/>
                  </w:rPr>
                  <w:t xml:space="preserve">6.1.1 </w:t>
                </w:r>
              </w:p>
            </w:tc>
            <w:tc>
              <w:tcPr>
                <w:tcW w:w="3331" w:type="dxa"/>
                <w:hideMark/>
              </w:tcPr>
              <w:p w14:paraId="4FF72E50" w14:textId="77777777" w:rsidR="00DA26BB" w:rsidRPr="00814F84" w:rsidRDefault="00581773" w:rsidP="0022775D">
                <w:pPr>
                  <w:pStyle w:val="TableNormal0"/>
                  <w:rPr>
                    <w:rStyle w:val="GeneralAviation"/>
                    <w:color w:val="auto"/>
                  </w:rPr>
                </w:pPr>
                <w:r w:rsidRPr="00814F84">
                  <w:rPr>
                    <w:rStyle w:val="GeneralAviation"/>
                    <w:color w:val="auto"/>
                  </w:rPr>
                  <w:t>Explain effective communication in ATC operations.</w:t>
                </w:r>
              </w:p>
            </w:tc>
            <w:tc>
              <w:tcPr>
                <w:tcW w:w="283" w:type="dxa"/>
                <w:hideMark/>
              </w:tcPr>
              <w:p w14:paraId="58B8A148" w14:textId="77777777" w:rsidR="00DA26BB" w:rsidRPr="00814F84" w:rsidRDefault="00581773" w:rsidP="0022775D">
                <w:pPr>
                  <w:pStyle w:val="TableNormal0"/>
                  <w:rPr>
                    <w:rStyle w:val="GeneralAviation"/>
                    <w:color w:val="auto"/>
                  </w:rPr>
                </w:pPr>
                <w:r w:rsidRPr="00814F84">
                  <w:rPr>
                    <w:rStyle w:val="GeneralAviation"/>
                    <w:color w:val="auto"/>
                  </w:rPr>
                  <w:t>2</w:t>
                </w:r>
              </w:p>
            </w:tc>
            <w:tc>
              <w:tcPr>
                <w:tcW w:w="3686" w:type="dxa"/>
                <w:hideMark/>
              </w:tcPr>
              <w:p w14:paraId="3E10286A" w14:textId="77777777" w:rsidR="00DA26BB" w:rsidRPr="00814F84" w:rsidRDefault="00581773" w:rsidP="00533ED5">
                <w:pPr>
                  <w:pStyle w:val="EssentialTraining"/>
                  <w:rPr>
                    <w:rStyle w:val="GeneralAviation"/>
                    <w:color w:val="auto"/>
                  </w:rPr>
                </w:pPr>
                <w:r w:rsidRPr="00814F84">
                  <w:rPr>
                    <w:rStyle w:val="GeneralAviation"/>
                    <w:color w:val="auto"/>
                  </w:rPr>
                  <w:t>ICAO Doc 9868</w:t>
                </w:r>
              </w:p>
            </w:tc>
            <w:tc>
              <w:tcPr>
                <w:tcW w:w="721" w:type="dxa"/>
                <w:gridSpan w:val="2"/>
                <w:hideMark/>
              </w:tcPr>
              <w:p w14:paraId="0CEB3B82" w14:textId="77777777" w:rsidR="00DA26BB" w:rsidRPr="00814F84" w:rsidRDefault="00581773" w:rsidP="0022775D">
                <w:pPr>
                  <w:pStyle w:val="TableNormal0"/>
                  <w:rPr>
                    <w:rStyle w:val="GeneralAviation"/>
                    <w:color w:val="auto"/>
                  </w:rPr>
                </w:pPr>
                <w:r w:rsidRPr="00814F84">
                  <w:rPr>
                    <w:rStyle w:val="GeneralAviation"/>
                    <w:color w:val="auto"/>
                  </w:rPr>
                  <w:t>ALL</w:t>
                </w:r>
              </w:p>
            </w:tc>
          </w:tr>
          <w:tr w:rsidR="00090094" w14:paraId="5ECAEC40" w14:textId="77777777" w:rsidTr="00C22187">
            <w:trPr>
              <w:trHeight w:val="567"/>
            </w:trPr>
            <w:tc>
              <w:tcPr>
                <w:tcW w:w="1078" w:type="dxa"/>
                <w:hideMark/>
              </w:tcPr>
              <w:p w14:paraId="12F51CA8" w14:textId="77777777" w:rsidR="00DA26BB" w:rsidRPr="00814F84" w:rsidRDefault="00581773" w:rsidP="0022775D">
                <w:pPr>
                  <w:pStyle w:val="TableNormal0"/>
                  <w:rPr>
                    <w:rStyle w:val="GeneralAviation"/>
                    <w:color w:val="auto"/>
                  </w:rPr>
                </w:pPr>
                <w:r w:rsidRPr="00814F84">
                  <w:rPr>
                    <w:rStyle w:val="GeneralAviation"/>
                    <w:color w:val="auto"/>
                  </w:rPr>
                  <w:t>ADC</w:t>
                </w:r>
                <w:r w:rsidRPr="00814F84">
                  <w:rPr>
                    <w:rStyle w:val="GeneralAviation"/>
                    <w:color w:val="auto"/>
                  </w:rPr>
                  <w:br/>
                  <w:t>HUM</w:t>
                </w:r>
              </w:p>
              <w:p w14:paraId="60592169" w14:textId="77777777" w:rsidR="00DA26BB" w:rsidRPr="00814F84" w:rsidRDefault="00581773" w:rsidP="0022775D">
                <w:pPr>
                  <w:pStyle w:val="TableNormal0"/>
                  <w:rPr>
                    <w:rStyle w:val="GeneralAviation"/>
                    <w:color w:val="auto"/>
                  </w:rPr>
                </w:pPr>
                <w:r w:rsidRPr="00814F84">
                  <w:rPr>
                    <w:rStyle w:val="GeneralAviation"/>
                    <w:color w:val="auto"/>
                  </w:rPr>
                  <w:t xml:space="preserve">6.1.2 </w:t>
                </w:r>
              </w:p>
            </w:tc>
            <w:tc>
              <w:tcPr>
                <w:tcW w:w="3331" w:type="dxa"/>
                <w:hideMark/>
              </w:tcPr>
              <w:p w14:paraId="5663A4D1" w14:textId="77777777" w:rsidR="00DA26BB" w:rsidRPr="00814F84" w:rsidRDefault="00581773" w:rsidP="0022775D">
                <w:pPr>
                  <w:pStyle w:val="TableNormal0"/>
                  <w:rPr>
                    <w:rStyle w:val="GeneralAviation"/>
                    <w:color w:val="auto"/>
                  </w:rPr>
                </w:pPr>
                <w:r w:rsidRPr="00814F84">
                  <w:rPr>
                    <w:rStyle w:val="GeneralAviation"/>
                    <w:color w:val="auto"/>
                  </w:rPr>
                  <w:t>Explain key strategies used to enable open communication.</w:t>
                </w:r>
              </w:p>
            </w:tc>
            <w:tc>
              <w:tcPr>
                <w:tcW w:w="283" w:type="dxa"/>
                <w:hideMark/>
              </w:tcPr>
              <w:p w14:paraId="47B6C070" w14:textId="77777777" w:rsidR="00DA26BB" w:rsidRPr="00814F84" w:rsidRDefault="00581773" w:rsidP="0022775D">
                <w:pPr>
                  <w:pStyle w:val="TableNormal0"/>
                  <w:rPr>
                    <w:rStyle w:val="GeneralAviation"/>
                    <w:color w:val="auto"/>
                  </w:rPr>
                </w:pPr>
                <w:r w:rsidRPr="00814F84">
                  <w:rPr>
                    <w:rStyle w:val="GeneralAviation"/>
                    <w:color w:val="auto"/>
                  </w:rPr>
                  <w:t>2</w:t>
                </w:r>
              </w:p>
            </w:tc>
            <w:tc>
              <w:tcPr>
                <w:tcW w:w="3686" w:type="dxa"/>
                <w:hideMark/>
              </w:tcPr>
              <w:p w14:paraId="490172B6" w14:textId="77777777" w:rsidR="00DA26BB" w:rsidRPr="00814F84" w:rsidRDefault="00581773" w:rsidP="0022775D">
                <w:pPr>
                  <w:pStyle w:val="TableNormal0"/>
                  <w:rPr>
                    <w:rStyle w:val="GeneralAviation"/>
                    <w:i/>
                    <w:iCs/>
                    <w:color w:val="auto"/>
                  </w:rPr>
                </w:pPr>
                <w:r w:rsidRPr="00814F84">
                  <w:rPr>
                    <w:rStyle w:val="GeneralAviation"/>
                    <w:i/>
                    <w:iCs/>
                    <w:color w:val="auto"/>
                  </w:rPr>
                  <w:t>Optional content: active listening, active speaking, assertiveness, honesty, relevance, facts, neutrality</w:t>
                </w:r>
              </w:p>
            </w:tc>
            <w:tc>
              <w:tcPr>
                <w:tcW w:w="721" w:type="dxa"/>
                <w:gridSpan w:val="2"/>
                <w:hideMark/>
              </w:tcPr>
              <w:p w14:paraId="579A8AC8" w14:textId="77777777" w:rsidR="00DA26BB" w:rsidRPr="00814F84" w:rsidRDefault="00581773" w:rsidP="0022775D">
                <w:pPr>
                  <w:pStyle w:val="TableNormal0"/>
                  <w:rPr>
                    <w:rStyle w:val="GeneralAviation"/>
                    <w:color w:val="auto"/>
                  </w:rPr>
                </w:pPr>
                <w:r w:rsidRPr="00814F84">
                  <w:rPr>
                    <w:rStyle w:val="GeneralAviation"/>
                    <w:color w:val="auto"/>
                  </w:rPr>
                  <w:t>ALL</w:t>
                </w:r>
              </w:p>
            </w:tc>
          </w:tr>
          <w:tr w:rsidR="00090094" w14:paraId="3338D268" w14:textId="77777777" w:rsidTr="00C22187">
            <w:trPr>
              <w:trHeight w:val="567"/>
            </w:trPr>
            <w:tc>
              <w:tcPr>
                <w:tcW w:w="1078" w:type="dxa"/>
              </w:tcPr>
              <w:p w14:paraId="29D64C09" w14:textId="77777777" w:rsidR="00DA26BB" w:rsidRPr="00814F84" w:rsidRDefault="00581773" w:rsidP="00DA26BB">
                <w:pPr>
                  <w:pStyle w:val="TableNormal0"/>
                  <w:rPr>
                    <w:rStyle w:val="GeneralAviation"/>
                    <w:color w:val="auto"/>
                  </w:rPr>
                </w:pPr>
                <w:r w:rsidRPr="00814F84">
                  <w:rPr>
                    <w:rStyle w:val="GeneralAviation"/>
                    <w:color w:val="auto"/>
                  </w:rPr>
                  <w:t>ADC</w:t>
                </w:r>
                <w:r w:rsidRPr="00814F84">
                  <w:rPr>
                    <w:rStyle w:val="GeneralAviation"/>
                    <w:color w:val="auto"/>
                  </w:rPr>
                  <w:br/>
                  <w:t>HUM</w:t>
                </w:r>
              </w:p>
              <w:p w14:paraId="1D2FC79E" w14:textId="77777777" w:rsidR="00DA26BB" w:rsidRPr="00814F84" w:rsidRDefault="00581773" w:rsidP="00DA26BB">
                <w:pPr>
                  <w:pStyle w:val="TableNormal0"/>
                  <w:rPr>
                    <w:rStyle w:val="GeneralAviation"/>
                    <w:color w:val="auto"/>
                  </w:rPr>
                </w:pPr>
                <w:r w:rsidRPr="00814F84">
                  <w:rPr>
                    <w:rStyle w:val="GeneralAviation"/>
                    <w:color w:val="auto"/>
                  </w:rPr>
                  <w:t>6.1.3</w:t>
                </w:r>
              </w:p>
            </w:tc>
            <w:tc>
              <w:tcPr>
                <w:tcW w:w="3331" w:type="dxa"/>
              </w:tcPr>
              <w:p w14:paraId="4D09C3C7" w14:textId="77777777" w:rsidR="00DA26BB" w:rsidRPr="00814F84" w:rsidRDefault="00581773" w:rsidP="0022775D">
                <w:pPr>
                  <w:pStyle w:val="TableNormal0"/>
                  <w:rPr>
                    <w:rStyle w:val="GeneralAviation"/>
                    <w:color w:val="auto"/>
                  </w:rPr>
                </w:pPr>
                <w:r w:rsidRPr="00814F84">
                  <w:rPr>
                    <w:rStyle w:val="GeneralAviation"/>
                    <w:color w:val="auto"/>
                  </w:rPr>
                  <w:t>Describe the parameters affecting the controller’s competence to communicate effectively.</w:t>
                </w:r>
              </w:p>
            </w:tc>
            <w:tc>
              <w:tcPr>
                <w:tcW w:w="283" w:type="dxa"/>
              </w:tcPr>
              <w:p w14:paraId="0AA878CC" w14:textId="77777777" w:rsidR="00DA26BB" w:rsidRPr="00814F84" w:rsidRDefault="00581773" w:rsidP="0022775D">
                <w:pPr>
                  <w:pStyle w:val="TableNormal0"/>
                  <w:rPr>
                    <w:rStyle w:val="GeneralAviation"/>
                    <w:color w:val="auto"/>
                  </w:rPr>
                </w:pPr>
                <w:r w:rsidRPr="00814F84">
                  <w:rPr>
                    <w:rStyle w:val="GeneralAviation"/>
                    <w:color w:val="auto"/>
                  </w:rPr>
                  <w:t>2</w:t>
                </w:r>
              </w:p>
            </w:tc>
            <w:tc>
              <w:tcPr>
                <w:tcW w:w="3686" w:type="dxa"/>
              </w:tcPr>
              <w:p w14:paraId="7C2ED2DE" w14:textId="77777777" w:rsidR="00DA26BB" w:rsidRPr="00814F84" w:rsidRDefault="00581773" w:rsidP="00533ED5">
                <w:pPr>
                  <w:pStyle w:val="EssentialTraining"/>
                  <w:rPr>
                    <w:rStyle w:val="GeneralAviation"/>
                    <w:color w:val="auto"/>
                  </w:rPr>
                </w:pPr>
                <w:r w:rsidRPr="00814F84">
                  <w:rPr>
                    <w:rStyle w:val="GeneralAviation"/>
                    <w:color w:val="auto"/>
                  </w:rPr>
                  <w:t>Workload, mutual knowledge, controller versus pilot mental picture, distractions, sound, human conflicts</w:t>
                </w:r>
              </w:p>
              <w:p w14:paraId="2B5C87A9" w14:textId="77777777" w:rsidR="00DA26BB" w:rsidRPr="00814F84" w:rsidRDefault="00581773" w:rsidP="00DA26BB">
                <w:pPr>
                  <w:pStyle w:val="TableNormal0"/>
                  <w:rPr>
                    <w:rStyle w:val="GeneralAviation"/>
                    <w:i/>
                    <w:iCs/>
                    <w:color w:val="auto"/>
                  </w:rPr>
                </w:pPr>
                <w:r w:rsidRPr="00814F84">
                  <w:rPr>
                    <w:rStyle w:val="GeneralAviation"/>
                    <w:i/>
                    <w:iCs/>
                    <w:color w:val="auto"/>
                  </w:rPr>
                  <w:t>Optional content: communication between and within the team(s), in the simulator, with the pilots, instructors, coordination partners</w:t>
                </w:r>
              </w:p>
            </w:tc>
            <w:tc>
              <w:tcPr>
                <w:tcW w:w="721" w:type="dxa"/>
                <w:gridSpan w:val="2"/>
              </w:tcPr>
              <w:p w14:paraId="17CD1F5C" w14:textId="77777777" w:rsidR="00DA26BB" w:rsidRPr="00814F84" w:rsidRDefault="00581773" w:rsidP="0022775D">
                <w:pPr>
                  <w:pStyle w:val="TableNormal0"/>
                  <w:rPr>
                    <w:rStyle w:val="GeneralAviation"/>
                    <w:color w:val="auto"/>
                  </w:rPr>
                </w:pPr>
                <w:r w:rsidRPr="00814F84">
                  <w:rPr>
                    <w:rStyle w:val="GeneralAviation"/>
                    <w:color w:val="auto"/>
                  </w:rPr>
                  <w:t>ALL</w:t>
                </w:r>
              </w:p>
            </w:tc>
          </w:tr>
          <w:tr w:rsidR="00090094" w14:paraId="039A3175" w14:textId="77777777" w:rsidTr="00C22187">
            <w:trPr>
              <w:trHeight w:val="21"/>
            </w:trPr>
            <w:tc>
              <w:tcPr>
                <w:tcW w:w="9099" w:type="dxa"/>
                <w:gridSpan w:val="6"/>
                <w:hideMark/>
              </w:tcPr>
              <w:p w14:paraId="25ECAC49" w14:textId="77777777" w:rsidR="00DA26BB" w:rsidRPr="00814F84" w:rsidRDefault="00581773" w:rsidP="0022775D">
                <w:pPr>
                  <w:pStyle w:val="TableHead"/>
                  <w:rPr>
                    <w:rStyle w:val="GeneralAviation"/>
                    <w:color w:val="auto"/>
                  </w:rPr>
                </w:pPr>
                <w:r w:rsidRPr="00814F84">
                  <w:rPr>
                    <w:rStyle w:val="GeneralAviation"/>
                    <w:color w:val="auto"/>
                  </w:rPr>
                  <w:t>Subtopic HUM 6.2 — Effective feedback</w:t>
                </w:r>
              </w:p>
            </w:tc>
          </w:tr>
          <w:tr w:rsidR="00090094" w14:paraId="5D38E168" w14:textId="77777777" w:rsidTr="00C22187">
            <w:trPr>
              <w:trHeight w:val="567"/>
            </w:trPr>
            <w:tc>
              <w:tcPr>
                <w:tcW w:w="1078" w:type="dxa"/>
                <w:hideMark/>
              </w:tcPr>
              <w:p w14:paraId="4D680D2D" w14:textId="77777777" w:rsidR="004B34AA" w:rsidRPr="00814F84" w:rsidRDefault="00581773" w:rsidP="004B34AA">
                <w:pPr>
                  <w:pStyle w:val="TableNormal0"/>
                  <w:rPr>
                    <w:rStyle w:val="GeneralAviation"/>
                    <w:color w:val="auto"/>
                  </w:rPr>
                </w:pPr>
                <w:r w:rsidRPr="00814F84">
                  <w:rPr>
                    <w:rStyle w:val="GeneralAviation"/>
                    <w:color w:val="auto"/>
                  </w:rPr>
                  <w:t>ADC</w:t>
                </w:r>
                <w:r w:rsidRPr="00814F84">
                  <w:rPr>
                    <w:rStyle w:val="GeneralAviation"/>
                    <w:color w:val="auto"/>
                  </w:rPr>
                  <w:br/>
                  <w:t>HUM</w:t>
                </w:r>
              </w:p>
              <w:p w14:paraId="2BCE4F9D" w14:textId="77777777" w:rsidR="004B34AA" w:rsidRPr="00814F84" w:rsidRDefault="00581773" w:rsidP="004B34AA">
                <w:pPr>
                  <w:pStyle w:val="TableNormal0"/>
                  <w:rPr>
                    <w:rStyle w:val="GeneralAviation"/>
                    <w:color w:val="auto"/>
                  </w:rPr>
                </w:pPr>
                <w:r w:rsidRPr="00814F84">
                  <w:rPr>
                    <w:rStyle w:val="GeneralAviation"/>
                    <w:color w:val="auto"/>
                  </w:rPr>
                  <w:t xml:space="preserve">6.2.1 </w:t>
                </w:r>
              </w:p>
            </w:tc>
            <w:tc>
              <w:tcPr>
                <w:tcW w:w="3331" w:type="dxa"/>
                <w:hideMark/>
              </w:tcPr>
              <w:p w14:paraId="24D112D4" w14:textId="77777777" w:rsidR="004B34AA" w:rsidRPr="00814F84" w:rsidRDefault="00581773" w:rsidP="004B34AA">
                <w:pPr>
                  <w:pStyle w:val="TableNormal0"/>
                  <w:rPr>
                    <w:rStyle w:val="GeneralAviation"/>
                    <w:color w:val="auto"/>
                  </w:rPr>
                </w:pPr>
                <w:r w:rsidRPr="00814F84">
                  <w:rPr>
                    <w:rStyle w:val="GeneralAviation"/>
                    <w:color w:val="auto"/>
                  </w:rPr>
                  <w:t>Define feedback.</w:t>
                </w:r>
              </w:p>
            </w:tc>
            <w:tc>
              <w:tcPr>
                <w:tcW w:w="283" w:type="dxa"/>
                <w:hideMark/>
              </w:tcPr>
              <w:p w14:paraId="03CC0BDD" w14:textId="77777777" w:rsidR="004B34AA" w:rsidRPr="00814F84" w:rsidRDefault="00581773" w:rsidP="004B34AA">
                <w:pPr>
                  <w:pStyle w:val="TableNormal0"/>
                  <w:rPr>
                    <w:rStyle w:val="GeneralAviation"/>
                    <w:color w:val="auto"/>
                  </w:rPr>
                </w:pPr>
                <w:r w:rsidRPr="00814F84">
                  <w:rPr>
                    <w:rStyle w:val="GeneralAviation"/>
                    <w:color w:val="auto"/>
                  </w:rPr>
                  <w:t>1</w:t>
                </w:r>
              </w:p>
            </w:tc>
            <w:tc>
              <w:tcPr>
                <w:tcW w:w="3686" w:type="dxa"/>
              </w:tcPr>
              <w:p w14:paraId="45EFBD48" w14:textId="77777777" w:rsidR="004B34AA" w:rsidRPr="00814F84" w:rsidRDefault="004B34AA" w:rsidP="004B34AA">
                <w:pPr>
                  <w:pStyle w:val="TableNormal0"/>
                  <w:rPr>
                    <w:rStyle w:val="GeneralAviation"/>
                    <w:color w:val="auto"/>
                  </w:rPr>
                </w:pPr>
              </w:p>
            </w:tc>
            <w:tc>
              <w:tcPr>
                <w:tcW w:w="721" w:type="dxa"/>
                <w:gridSpan w:val="2"/>
                <w:hideMark/>
              </w:tcPr>
              <w:p w14:paraId="193D3C24" w14:textId="77777777" w:rsidR="004B34AA" w:rsidRPr="00814F84" w:rsidRDefault="00581773" w:rsidP="004B34AA">
                <w:pPr>
                  <w:pStyle w:val="TableNormal0"/>
                  <w:rPr>
                    <w:rStyle w:val="GeneralAviation"/>
                    <w:color w:val="auto"/>
                  </w:rPr>
                </w:pPr>
                <w:r w:rsidRPr="00814F84">
                  <w:rPr>
                    <w:rStyle w:val="GeneralAviation"/>
                    <w:color w:val="auto"/>
                  </w:rPr>
                  <w:t>ALL</w:t>
                </w:r>
              </w:p>
            </w:tc>
          </w:tr>
          <w:tr w:rsidR="00090094" w14:paraId="4290605C" w14:textId="77777777" w:rsidTr="00C22187">
            <w:trPr>
              <w:trHeight w:val="567"/>
            </w:trPr>
            <w:tc>
              <w:tcPr>
                <w:tcW w:w="1078" w:type="dxa"/>
                <w:hideMark/>
              </w:tcPr>
              <w:p w14:paraId="6A2C32B0" w14:textId="77777777" w:rsidR="004B34AA" w:rsidRPr="00814F84" w:rsidRDefault="00581773" w:rsidP="004B34AA">
                <w:pPr>
                  <w:pStyle w:val="TableNormal0"/>
                  <w:rPr>
                    <w:rStyle w:val="GeneralAviation"/>
                    <w:color w:val="auto"/>
                  </w:rPr>
                </w:pPr>
                <w:r w:rsidRPr="00814F84">
                  <w:rPr>
                    <w:rStyle w:val="GeneralAviation"/>
                    <w:color w:val="auto"/>
                  </w:rPr>
                  <w:t>ADC</w:t>
                </w:r>
                <w:r w:rsidRPr="00814F84">
                  <w:rPr>
                    <w:rStyle w:val="GeneralAviation"/>
                    <w:color w:val="auto"/>
                  </w:rPr>
                  <w:br/>
                  <w:t>HUM</w:t>
                </w:r>
              </w:p>
              <w:p w14:paraId="3CA176F5" w14:textId="77777777" w:rsidR="004B34AA" w:rsidRPr="00814F84" w:rsidRDefault="00581773" w:rsidP="004B34AA">
                <w:pPr>
                  <w:pStyle w:val="TableNormal0"/>
                  <w:rPr>
                    <w:rStyle w:val="GeneralAviation"/>
                    <w:color w:val="auto"/>
                  </w:rPr>
                </w:pPr>
                <w:r w:rsidRPr="00814F84">
                  <w:rPr>
                    <w:rStyle w:val="GeneralAviation"/>
                    <w:color w:val="auto"/>
                  </w:rPr>
                  <w:t xml:space="preserve">6.2.2 </w:t>
                </w:r>
              </w:p>
            </w:tc>
            <w:tc>
              <w:tcPr>
                <w:tcW w:w="3331" w:type="dxa"/>
                <w:hideMark/>
              </w:tcPr>
              <w:p w14:paraId="195D79DC" w14:textId="77777777" w:rsidR="004B34AA" w:rsidRPr="00814F84" w:rsidRDefault="00581773" w:rsidP="004B34AA">
                <w:pPr>
                  <w:pStyle w:val="TableNormal0"/>
                  <w:rPr>
                    <w:rStyle w:val="GeneralAviation"/>
                    <w:color w:val="auto"/>
                  </w:rPr>
                </w:pPr>
                <w:r w:rsidRPr="00814F84">
                  <w:rPr>
                    <w:rStyle w:val="GeneralAviation"/>
                    <w:color w:val="auto"/>
                  </w:rPr>
                  <w:t>Explain the purpose of receiving and giving feedback, and its effect on performance.</w:t>
                </w:r>
              </w:p>
            </w:tc>
            <w:tc>
              <w:tcPr>
                <w:tcW w:w="283" w:type="dxa"/>
                <w:hideMark/>
              </w:tcPr>
              <w:p w14:paraId="3218B322" w14:textId="77777777" w:rsidR="004B34AA" w:rsidRPr="00814F84" w:rsidRDefault="00581773" w:rsidP="004B34AA">
                <w:pPr>
                  <w:pStyle w:val="TableNormal0"/>
                  <w:rPr>
                    <w:rStyle w:val="GeneralAviation"/>
                    <w:color w:val="auto"/>
                  </w:rPr>
                </w:pPr>
                <w:r w:rsidRPr="00814F84">
                  <w:rPr>
                    <w:rStyle w:val="GeneralAviation"/>
                    <w:color w:val="auto"/>
                  </w:rPr>
                  <w:t>2</w:t>
                </w:r>
              </w:p>
            </w:tc>
            <w:tc>
              <w:tcPr>
                <w:tcW w:w="3686" w:type="dxa"/>
              </w:tcPr>
              <w:p w14:paraId="789CDA64" w14:textId="77777777" w:rsidR="004B34AA" w:rsidRPr="00814F84" w:rsidRDefault="004B34AA" w:rsidP="004B34AA">
                <w:pPr>
                  <w:pStyle w:val="TableNormal0"/>
                  <w:rPr>
                    <w:rStyle w:val="GeneralAviation"/>
                    <w:color w:val="auto"/>
                  </w:rPr>
                </w:pPr>
              </w:p>
            </w:tc>
            <w:tc>
              <w:tcPr>
                <w:tcW w:w="721" w:type="dxa"/>
                <w:gridSpan w:val="2"/>
                <w:hideMark/>
              </w:tcPr>
              <w:p w14:paraId="347333A0" w14:textId="77777777" w:rsidR="004B34AA" w:rsidRPr="00814F84" w:rsidRDefault="00581773" w:rsidP="004B34AA">
                <w:pPr>
                  <w:pStyle w:val="TableNormal0"/>
                  <w:rPr>
                    <w:rStyle w:val="GeneralAviation"/>
                    <w:color w:val="auto"/>
                  </w:rPr>
                </w:pPr>
                <w:r w:rsidRPr="00814F84">
                  <w:rPr>
                    <w:rStyle w:val="GeneralAviation"/>
                    <w:color w:val="auto"/>
                  </w:rPr>
                  <w:t>ALL</w:t>
                </w:r>
              </w:p>
            </w:tc>
          </w:tr>
          <w:tr w:rsidR="00090094" w14:paraId="02C83EE0" w14:textId="77777777" w:rsidTr="00C22187">
            <w:trPr>
              <w:trHeight w:val="567"/>
            </w:trPr>
            <w:tc>
              <w:tcPr>
                <w:tcW w:w="1078" w:type="dxa"/>
                <w:hideMark/>
              </w:tcPr>
              <w:p w14:paraId="37CD7E17" w14:textId="77777777" w:rsidR="004B34AA" w:rsidRPr="00814F84" w:rsidRDefault="00581773" w:rsidP="004B34AA">
                <w:pPr>
                  <w:pStyle w:val="TableNormal0"/>
                  <w:rPr>
                    <w:rStyle w:val="GeneralAviation"/>
                    <w:color w:val="auto"/>
                  </w:rPr>
                </w:pPr>
                <w:r w:rsidRPr="00814F84">
                  <w:rPr>
                    <w:rStyle w:val="GeneralAviation"/>
                    <w:color w:val="auto"/>
                  </w:rPr>
                  <w:t>ADC</w:t>
                </w:r>
                <w:r w:rsidRPr="00814F84">
                  <w:rPr>
                    <w:rStyle w:val="GeneralAviation"/>
                    <w:color w:val="auto"/>
                  </w:rPr>
                  <w:br/>
                  <w:t>HUM</w:t>
                </w:r>
              </w:p>
              <w:p w14:paraId="616B1BEF" w14:textId="77777777" w:rsidR="004B34AA" w:rsidRPr="00814F84" w:rsidRDefault="00581773" w:rsidP="004B34AA">
                <w:pPr>
                  <w:pStyle w:val="TableNormal0"/>
                  <w:rPr>
                    <w:rStyle w:val="GeneralAviation"/>
                    <w:color w:val="auto"/>
                  </w:rPr>
                </w:pPr>
                <w:r w:rsidRPr="00814F84">
                  <w:rPr>
                    <w:rStyle w:val="GeneralAviation"/>
                    <w:color w:val="auto"/>
                  </w:rPr>
                  <w:t xml:space="preserve">6.2.3 </w:t>
                </w:r>
              </w:p>
            </w:tc>
            <w:tc>
              <w:tcPr>
                <w:tcW w:w="3331" w:type="dxa"/>
                <w:hideMark/>
              </w:tcPr>
              <w:p w14:paraId="651B8906" w14:textId="77777777" w:rsidR="004B34AA" w:rsidRPr="00814F84" w:rsidRDefault="00581773" w:rsidP="004B34AA">
                <w:pPr>
                  <w:pStyle w:val="TableNormal0"/>
                  <w:rPr>
                    <w:rStyle w:val="GeneralAviation"/>
                    <w:color w:val="auto"/>
                  </w:rPr>
                </w:pPr>
                <w:r w:rsidRPr="00814F84">
                  <w:rPr>
                    <w:rStyle w:val="GeneralAviation"/>
                    <w:color w:val="auto"/>
                  </w:rPr>
                  <w:t>Consider the impact of communication styles on feedback and on conflict resolution.</w:t>
                </w:r>
              </w:p>
            </w:tc>
            <w:tc>
              <w:tcPr>
                <w:tcW w:w="283" w:type="dxa"/>
                <w:hideMark/>
              </w:tcPr>
              <w:p w14:paraId="6C6485EA" w14:textId="77777777" w:rsidR="004B34AA" w:rsidRPr="00814F84" w:rsidRDefault="00581773" w:rsidP="004B34AA">
                <w:pPr>
                  <w:pStyle w:val="TableNormal0"/>
                  <w:rPr>
                    <w:rStyle w:val="GeneralAviation"/>
                    <w:color w:val="auto"/>
                  </w:rPr>
                </w:pPr>
                <w:r w:rsidRPr="00814F84">
                  <w:rPr>
                    <w:rStyle w:val="GeneralAviation"/>
                    <w:color w:val="auto"/>
                  </w:rPr>
                  <w:t>2</w:t>
                </w:r>
              </w:p>
            </w:tc>
            <w:tc>
              <w:tcPr>
                <w:tcW w:w="3686" w:type="dxa"/>
              </w:tcPr>
              <w:p w14:paraId="677260EF" w14:textId="77777777" w:rsidR="004B34AA" w:rsidRPr="00814F84" w:rsidRDefault="004B34AA" w:rsidP="004B34AA">
                <w:pPr>
                  <w:pStyle w:val="TableNormal0"/>
                  <w:rPr>
                    <w:rStyle w:val="GeneralAviation"/>
                    <w:color w:val="auto"/>
                  </w:rPr>
                </w:pPr>
              </w:p>
            </w:tc>
            <w:tc>
              <w:tcPr>
                <w:tcW w:w="721" w:type="dxa"/>
                <w:gridSpan w:val="2"/>
                <w:hideMark/>
              </w:tcPr>
              <w:p w14:paraId="29FDA5A4" w14:textId="77777777" w:rsidR="004B34AA" w:rsidRPr="00814F84" w:rsidRDefault="00581773" w:rsidP="004B34AA">
                <w:pPr>
                  <w:pStyle w:val="TableNormal0"/>
                  <w:rPr>
                    <w:rStyle w:val="GeneralAviation"/>
                    <w:color w:val="auto"/>
                  </w:rPr>
                </w:pPr>
                <w:r w:rsidRPr="00814F84">
                  <w:rPr>
                    <w:rStyle w:val="GeneralAviation"/>
                    <w:color w:val="auto"/>
                  </w:rPr>
                  <w:t>ALL</w:t>
                </w:r>
              </w:p>
            </w:tc>
          </w:tr>
          <w:tr w:rsidR="00090094" w14:paraId="441DD6D7" w14:textId="77777777" w:rsidTr="00C22187">
            <w:trPr>
              <w:trHeight w:val="567"/>
            </w:trPr>
            <w:tc>
              <w:tcPr>
                <w:tcW w:w="1078" w:type="dxa"/>
                <w:hideMark/>
              </w:tcPr>
              <w:p w14:paraId="5720D6FD" w14:textId="77777777" w:rsidR="004B34AA" w:rsidRPr="00814F84" w:rsidRDefault="00581773" w:rsidP="004B34AA">
                <w:pPr>
                  <w:pStyle w:val="TableNormal0"/>
                  <w:rPr>
                    <w:rStyle w:val="GeneralAviation"/>
                    <w:color w:val="auto"/>
                  </w:rPr>
                </w:pPr>
                <w:r w:rsidRPr="00814F84">
                  <w:rPr>
                    <w:rStyle w:val="GeneralAviation"/>
                    <w:color w:val="auto"/>
                  </w:rPr>
                  <w:t>ADC</w:t>
                </w:r>
                <w:r w:rsidRPr="00814F84">
                  <w:rPr>
                    <w:rStyle w:val="GeneralAviation"/>
                    <w:color w:val="auto"/>
                  </w:rPr>
                  <w:br/>
                  <w:t>HUM</w:t>
                </w:r>
              </w:p>
              <w:p w14:paraId="21E489EC" w14:textId="77777777" w:rsidR="004B34AA" w:rsidRPr="00814F84" w:rsidRDefault="00581773" w:rsidP="004B34AA">
                <w:pPr>
                  <w:pStyle w:val="TableNormal0"/>
                  <w:rPr>
                    <w:rStyle w:val="GeneralAviation"/>
                    <w:color w:val="auto"/>
                  </w:rPr>
                </w:pPr>
                <w:r w:rsidRPr="00814F84">
                  <w:rPr>
                    <w:rStyle w:val="GeneralAviation"/>
                    <w:color w:val="auto"/>
                  </w:rPr>
                  <w:t xml:space="preserve">6.2.4 </w:t>
                </w:r>
              </w:p>
            </w:tc>
            <w:tc>
              <w:tcPr>
                <w:tcW w:w="3331" w:type="dxa"/>
                <w:hideMark/>
              </w:tcPr>
              <w:p w14:paraId="578BDD54" w14:textId="77777777" w:rsidR="004B34AA" w:rsidRPr="00814F84" w:rsidRDefault="00581773" w:rsidP="004B34AA">
                <w:pPr>
                  <w:pStyle w:val="TableNormal0"/>
                  <w:rPr>
                    <w:rStyle w:val="GeneralAviation"/>
                    <w:color w:val="auto"/>
                  </w:rPr>
                </w:pPr>
                <w:r w:rsidRPr="00814F84">
                  <w:rPr>
                    <w:rStyle w:val="GeneralAviation"/>
                    <w:color w:val="auto"/>
                  </w:rPr>
                  <w:t>Integrate feedback into performance.</w:t>
                </w:r>
              </w:p>
            </w:tc>
            <w:tc>
              <w:tcPr>
                <w:tcW w:w="283" w:type="dxa"/>
                <w:hideMark/>
              </w:tcPr>
              <w:p w14:paraId="2BB6BB01" w14:textId="77777777" w:rsidR="004B34AA" w:rsidRPr="00814F84" w:rsidRDefault="00581773" w:rsidP="004B34AA">
                <w:pPr>
                  <w:pStyle w:val="TableNormal0"/>
                  <w:rPr>
                    <w:rStyle w:val="GeneralAviation"/>
                    <w:color w:val="auto"/>
                  </w:rPr>
                </w:pPr>
                <w:r w:rsidRPr="00814F84">
                  <w:rPr>
                    <w:rStyle w:val="GeneralAviation"/>
                    <w:color w:val="auto"/>
                  </w:rPr>
                  <w:t>4</w:t>
                </w:r>
              </w:p>
            </w:tc>
            <w:tc>
              <w:tcPr>
                <w:tcW w:w="3686" w:type="dxa"/>
                <w:hideMark/>
              </w:tcPr>
              <w:p w14:paraId="1C30E6E3" w14:textId="77777777" w:rsidR="004B34AA" w:rsidRPr="00814F84" w:rsidRDefault="004B34AA" w:rsidP="004B34AA">
                <w:pPr>
                  <w:pStyle w:val="TableNormal0"/>
                  <w:rPr>
                    <w:rStyle w:val="GeneralAviation"/>
                    <w:color w:val="auto"/>
                  </w:rPr>
                </w:pPr>
              </w:p>
            </w:tc>
            <w:tc>
              <w:tcPr>
                <w:tcW w:w="721" w:type="dxa"/>
                <w:gridSpan w:val="2"/>
                <w:hideMark/>
              </w:tcPr>
              <w:p w14:paraId="1B165DEC" w14:textId="77777777" w:rsidR="004B34AA" w:rsidRPr="00814F84" w:rsidRDefault="00581773" w:rsidP="004B34AA">
                <w:pPr>
                  <w:pStyle w:val="TableNormal0"/>
                  <w:rPr>
                    <w:rStyle w:val="GeneralAviation"/>
                    <w:color w:val="auto"/>
                  </w:rPr>
                </w:pPr>
                <w:r w:rsidRPr="00814F84">
                  <w:rPr>
                    <w:rStyle w:val="GeneralAviation"/>
                    <w:color w:val="auto"/>
                  </w:rPr>
                  <w:t>ALL</w:t>
                </w:r>
              </w:p>
            </w:tc>
          </w:tr>
        </w:tbl>
        <w:p w14:paraId="47C7C11C" w14:textId="77777777" w:rsidR="008F0F65" w:rsidRPr="00DA26BB" w:rsidRDefault="00000000" w:rsidP="00CC22AC">
          <w:pPr>
            <w:rPr>
              <w:i/>
              <w:iCs/>
            </w:rPr>
          </w:pPr>
        </w:p>
      </w:sdtContent>
    </w:sdt>
    <w:sdt>
      <w:sdtPr>
        <w:rPr>
          <w:i w:val="0"/>
          <w:sz w:val="22"/>
          <w:szCs w:val="24"/>
        </w:rPr>
        <w:alias w:val="topic"/>
        <w:tag w:val="topic"/>
        <w:id w:val="-395594392"/>
      </w:sdtPr>
      <w:sdtContent>
        <w:p w14:paraId="55482231" w14:textId="77777777" w:rsidR="008F3192" w:rsidRPr="008F3192" w:rsidRDefault="008F3192" w:rsidP="008F3192">
          <w:pPr>
            <w:pStyle w:val="Dxshortdesc"/>
          </w:pPr>
        </w:p>
        <w:p w14:paraId="4B549588" w14:textId="77777777" w:rsidR="000E6E6B" w:rsidRPr="00280F75" w:rsidRDefault="00581773" w:rsidP="008F3192">
          <w:pPr>
            <w:pStyle w:val="Heading5"/>
          </w:pPr>
          <w:bookmarkStart w:id="2263" w:name="_Toc256000195"/>
          <w:r w:rsidRPr="00280F75">
            <w:t>SUBJECT 8: EQUIPMENT AND SYSTEMS</w:t>
          </w:r>
          <w:bookmarkEnd w:id="2263"/>
        </w:p>
        <w:p w14:paraId="06F9532F" w14:textId="77777777" w:rsidR="000E6E6B" w:rsidRPr="00667041" w:rsidRDefault="00581773" w:rsidP="00663910">
          <w:r w:rsidRPr="00667041">
            <w:t xml:space="preserve">The subject objective is: </w:t>
          </w:r>
        </w:p>
        <w:p w14:paraId="25F8DE35" w14:textId="77777777" w:rsidR="000E6E6B" w:rsidRDefault="00581773" w:rsidP="00663910">
          <w:r w:rsidRPr="00667041">
            <w:lastRenderedPageBreak/>
            <w:t>Learners shall integrate knowledge and understanding of the basic working principles of equipment and systems, and comply with the equipment and system degradation procedures in the provision of ATS.</w:t>
          </w:r>
        </w:p>
        <w:tbl>
          <w:tblPr>
            <w:tblStyle w:val="easaTable"/>
            <w:tblW w:w="9100" w:type="dxa"/>
            <w:tblInd w:w="-51" w:type="dxa"/>
            <w:tblLayout w:type="fixed"/>
            <w:tblLook w:val="0420" w:firstRow="1" w:lastRow="0" w:firstColumn="0" w:lastColumn="0" w:noHBand="0" w:noVBand="1"/>
          </w:tblPr>
          <w:tblGrid>
            <w:gridCol w:w="1078"/>
            <w:gridCol w:w="3345"/>
            <w:gridCol w:w="283"/>
            <w:gridCol w:w="3686"/>
            <w:gridCol w:w="708"/>
          </w:tblGrid>
          <w:tr w:rsidR="00090094" w14:paraId="35F8584C" w14:textId="77777777" w:rsidTr="00C22187">
            <w:trPr>
              <w:cnfStyle w:val="100000000000" w:firstRow="1" w:lastRow="0" w:firstColumn="0" w:lastColumn="0" w:oddVBand="0" w:evenVBand="0" w:oddHBand="0" w:evenHBand="0" w:firstRowFirstColumn="0" w:firstRowLastColumn="0" w:lastRowFirstColumn="0" w:lastRowLastColumn="0"/>
              <w:trHeight w:val="21"/>
            </w:trPr>
            <w:tc>
              <w:tcPr>
                <w:tcW w:w="9099" w:type="dxa"/>
                <w:gridSpan w:val="5"/>
              </w:tcPr>
              <w:p w14:paraId="57717091" w14:textId="77777777" w:rsidR="003C0CD6" w:rsidRPr="000527B8" w:rsidRDefault="00581773" w:rsidP="003C0CD6">
                <w:pPr>
                  <w:pStyle w:val="TableCentered"/>
                </w:pPr>
                <w:r w:rsidRPr="000527B8">
                  <w:t>TOPIC EQPS 1 — VOICE COMMUNICATIONS</w:t>
                </w:r>
              </w:p>
            </w:tc>
          </w:tr>
          <w:tr w:rsidR="00090094" w14:paraId="6B70FFA6" w14:textId="77777777" w:rsidTr="00C22187">
            <w:trPr>
              <w:trHeight w:val="21"/>
            </w:trPr>
            <w:tc>
              <w:tcPr>
                <w:tcW w:w="9099" w:type="dxa"/>
                <w:gridSpan w:val="5"/>
                <w:hideMark/>
              </w:tcPr>
              <w:p w14:paraId="13602B7C" w14:textId="77777777" w:rsidR="003C0CD6" w:rsidRPr="00814F84" w:rsidRDefault="00581773" w:rsidP="003C0CD6">
                <w:pPr>
                  <w:pStyle w:val="TableHead"/>
                  <w:rPr>
                    <w:rStyle w:val="GeneralAviation"/>
                    <w:color w:val="auto"/>
                  </w:rPr>
                </w:pPr>
                <w:r w:rsidRPr="00814F84">
                  <w:rPr>
                    <w:rStyle w:val="GeneralAviation"/>
                    <w:color w:val="auto"/>
                  </w:rPr>
                  <w:t xml:space="preserve">Subtopic EQPS 1.1 — Radio communications </w:t>
                </w:r>
              </w:p>
            </w:tc>
          </w:tr>
          <w:tr w:rsidR="00090094" w14:paraId="1FD47A9A" w14:textId="77777777" w:rsidTr="00C22187">
            <w:trPr>
              <w:trHeight w:val="567"/>
            </w:trPr>
            <w:tc>
              <w:tcPr>
                <w:tcW w:w="1078" w:type="dxa"/>
                <w:hideMark/>
              </w:tcPr>
              <w:p w14:paraId="690C67B5" w14:textId="77777777" w:rsidR="003C0CD6" w:rsidRPr="00814F84" w:rsidRDefault="00581773" w:rsidP="003C0CD6">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1BF373E1" w14:textId="77777777" w:rsidR="003C0CD6" w:rsidRPr="00814F84" w:rsidRDefault="00581773" w:rsidP="003C0CD6">
                <w:pPr>
                  <w:pStyle w:val="TableNormal0"/>
                  <w:rPr>
                    <w:rStyle w:val="GeneralAviation"/>
                    <w:color w:val="auto"/>
                  </w:rPr>
                </w:pPr>
                <w:r w:rsidRPr="00814F84">
                  <w:rPr>
                    <w:rStyle w:val="GeneralAviation"/>
                    <w:color w:val="auto"/>
                  </w:rPr>
                  <w:t xml:space="preserve">1.1.1 </w:t>
                </w:r>
              </w:p>
            </w:tc>
            <w:tc>
              <w:tcPr>
                <w:tcW w:w="3345" w:type="dxa"/>
                <w:hideMark/>
              </w:tcPr>
              <w:p w14:paraId="65B15282" w14:textId="77777777" w:rsidR="003C0CD6" w:rsidRPr="00814F84" w:rsidRDefault="00581773" w:rsidP="003C0CD6">
                <w:pPr>
                  <w:pStyle w:val="TableNormal0"/>
                  <w:rPr>
                    <w:rStyle w:val="GeneralAviation"/>
                    <w:color w:val="auto"/>
                  </w:rPr>
                </w:pPr>
                <w:r w:rsidRPr="00814F84">
                  <w:rPr>
                    <w:rStyle w:val="GeneralAviation"/>
                    <w:color w:val="auto"/>
                  </w:rPr>
                  <w:t>Operate two-way communication equipment.</w:t>
                </w:r>
              </w:p>
            </w:tc>
            <w:tc>
              <w:tcPr>
                <w:tcW w:w="283" w:type="dxa"/>
                <w:hideMark/>
              </w:tcPr>
              <w:p w14:paraId="5EB721E9" w14:textId="77777777" w:rsidR="003C0CD6" w:rsidRPr="00814F84" w:rsidRDefault="00581773" w:rsidP="003C0CD6">
                <w:pPr>
                  <w:pStyle w:val="TableNormal0"/>
                  <w:rPr>
                    <w:rStyle w:val="GeneralAviation"/>
                    <w:color w:val="auto"/>
                  </w:rPr>
                </w:pPr>
                <w:r w:rsidRPr="00814F84">
                  <w:rPr>
                    <w:rStyle w:val="GeneralAviation"/>
                    <w:color w:val="auto"/>
                  </w:rPr>
                  <w:t>3</w:t>
                </w:r>
              </w:p>
            </w:tc>
            <w:tc>
              <w:tcPr>
                <w:tcW w:w="3686" w:type="dxa"/>
                <w:hideMark/>
              </w:tcPr>
              <w:p w14:paraId="329CDBEF" w14:textId="77777777" w:rsidR="003C0CD6" w:rsidRPr="00814F84" w:rsidRDefault="00581773" w:rsidP="00AF5598">
                <w:pPr>
                  <w:pStyle w:val="EssentialTraining"/>
                  <w:rPr>
                    <w:rStyle w:val="GeneralAviation"/>
                    <w:color w:val="auto"/>
                  </w:rPr>
                </w:pPr>
                <w:r w:rsidRPr="00814F84">
                  <w:rPr>
                    <w:rStyle w:val="GeneralAviation"/>
                    <w:color w:val="auto"/>
                  </w:rPr>
                  <w:t>Transmit/receive switches, procedures</w:t>
                </w:r>
              </w:p>
              <w:p w14:paraId="46AE3611" w14:textId="77777777" w:rsidR="003C0CD6" w:rsidRPr="00814F84" w:rsidRDefault="00581773" w:rsidP="003C0CD6">
                <w:pPr>
                  <w:pStyle w:val="TableNormal0"/>
                  <w:rPr>
                    <w:rStyle w:val="GeneralAviation"/>
                    <w:i/>
                    <w:iCs/>
                    <w:color w:val="auto"/>
                  </w:rPr>
                </w:pPr>
                <w:r w:rsidRPr="00814F84">
                  <w:rPr>
                    <w:rStyle w:val="GeneralAviation"/>
                    <w:i/>
                    <w:iCs/>
                    <w:color w:val="auto"/>
                  </w:rPr>
                  <w:t>Optional content: frequency selection, standby equipment</w:t>
                </w:r>
              </w:p>
            </w:tc>
            <w:tc>
              <w:tcPr>
                <w:tcW w:w="707" w:type="dxa"/>
                <w:hideMark/>
              </w:tcPr>
              <w:p w14:paraId="245D06A4" w14:textId="77777777" w:rsidR="003C0CD6" w:rsidRPr="00814F84" w:rsidRDefault="00581773" w:rsidP="003C0CD6">
                <w:pPr>
                  <w:pStyle w:val="TableNormal0"/>
                  <w:rPr>
                    <w:rStyle w:val="GeneralAviation"/>
                    <w:color w:val="auto"/>
                  </w:rPr>
                </w:pPr>
                <w:r w:rsidRPr="00814F84">
                  <w:rPr>
                    <w:rStyle w:val="GeneralAviation"/>
                    <w:color w:val="auto"/>
                  </w:rPr>
                  <w:t>ALL</w:t>
                </w:r>
              </w:p>
            </w:tc>
          </w:tr>
          <w:tr w:rsidR="00090094" w14:paraId="7E0515DC" w14:textId="77777777" w:rsidTr="00C22187">
            <w:trPr>
              <w:trHeight w:val="567"/>
            </w:trPr>
            <w:tc>
              <w:tcPr>
                <w:tcW w:w="1078" w:type="dxa"/>
                <w:hideMark/>
              </w:tcPr>
              <w:p w14:paraId="35702230" w14:textId="77777777" w:rsidR="003C0CD6" w:rsidRPr="00814F84" w:rsidRDefault="00581773" w:rsidP="003C0CD6">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29DC66C7" w14:textId="77777777" w:rsidR="003C0CD6" w:rsidRPr="00814F84" w:rsidRDefault="00581773" w:rsidP="003C0CD6">
                <w:pPr>
                  <w:pStyle w:val="TableNormal0"/>
                  <w:rPr>
                    <w:rStyle w:val="GeneralAviation"/>
                    <w:color w:val="auto"/>
                  </w:rPr>
                </w:pPr>
                <w:r w:rsidRPr="00814F84">
                  <w:rPr>
                    <w:rStyle w:val="GeneralAviation"/>
                    <w:color w:val="auto"/>
                  </w:rPr>
                  <w:t xml:space="preserve">1.1.2 </w:t>
                </w:r>
              </w:p>
            </w:tc>
            <w:tc>
              <w:tcPr>
                <w:tcW w:w="3345" w:type="dxa"/>
                <w:hideMark/>
              </w:tcPr>
              <w:p w14:paraId="075FA3E2" w14:textId="77777777" w:rsidR="003C0CD6" w:rsidRPr="00814F84" w:rsidRDefault="00581773" w:rsidP="003C0CD6">
                <w:pPr>
                  <w:pStyle w:val="TableNormal0"/>
                  <w:rPr>
                    <w:rStyle w:val="GeneralAviation"/>
                    <w:color w:val="auto"/>
                  </w:rPr>
                </w:pPr>
                <w:r w:rsidRPr="00814F84">
                  <w:rPr>
                    <w:rStyle w:val="GeneralAviation"/>
                    <w:color w:val="auto"/>
                  </w:rPr>
                  <w:t>Identify indications of operational status of radio equipment.</w:t>
                </w:r>
              </w:p>
            </w:tc>
            <w:tc>
              <w:tcPr>
                <w:tcW w:w="283" w:type="dxa"/>
                <w:hideMark/>
              </w:tcPr>
              <w:p w14:paraId="7B1EC26E" w14:textId="77777777" w:rsidR="003C0CD6" w:rsidRPr="00814F84" w:rsidRDefault="00581773" w:rsidP="003C0CD6">
                <w:pPr>
                  <w:pStyle w:val="TableNormal0"/>
                  <w:rPr>
                    <w:rStyle w:val="GeneralAviation"/>
                    <w:color w:val="auto"/>
                  </w:rPr>
                </w:pPr>
                <w:r w:rsidRPr="00814F84">
                  <w:rPr>
                    <w:rStyle w:val="GeneralAviation"/>
                    <w:color w:val="auto"/>
                  </w:rPr>
                  <w:t>3</w:t>
                </w:r>
              </w:p>
            </w:tc>
            <w:tc>
              <w:tcPr>
                <w:tcW w:w="3686" w:type="dxa"/>
                <w:hideMark/>
              </w:tcPr>
              <w:p w14:paraId="6615F20A" w14:textId="77777777" w:rsidR="003C0CD6" w:rsidRPr="00814F84" w:rsidRDefault="00581773" w:rsidP="003C0CD6">
                <w:pPr>
                  <w:pStyle w:val="TableNormal0"/>
                  <w:rPr>
                    <w:rStyle w:val="GeneralAviation"/>
                    <w:i/>
                    <w:iCs/>
                    <w:color w:val="auto"/>
                  </w:rPr>
                </w:pPr>
                <w:r w:rsidRPr="00814F84">
                  <w:rPr>
                    <w:rStyle w:val="GeneralAviation"/>
                    <w:i/>
                    <w:iCs/>
                    <w:color w:val="auto"/>
                  </w:rPr>
                  <w:t>Optional content: indicator lights, serviceability displays, selector/frequency displays</w:t>
                </w:r>
              </w:p>
            </w:tc>
            <w:tc>
              <w:tcPr>
                <w:tcW w:w="707" w:type="dxa"/>
                <w:hideMark/>
              </w:tcPr>
              <w:p w14:paraId="72F3620A" w14:textId="77777777" w:rsidR="003C0CD6" w:rsidRPr="00814F84" w:rsidRDefault="00581773" w:rsidP="003C0CD6">
                <w:pPr>
                  <w:pStyle w:val="TableNormal0"/>
                  <w:rPr>
                    <w:rStyle w:val="GeneralAviation"/>
                    <w:color w:val="auto"/>
                  </w:rPr>
                </w:pPr>
                <w:r w:rsidRPr="00814F84">
                  <w:rPr>
                    <w:rStyle w:val="GeneralAviation"/>
                    <w:color w:val="auto"/>
                  </w:rPr>
                  <w:t>ALL</w:t>
                </w:r>
              </w:p>
            </w:tc>
          </w:tr>
          <w:tr w:rsidR="00090094" w14:paraId="2C04A783" w14:textId="77777777" w:rsidTr="00C22187">
            <w:trPr>
              <w:trHeight w:val="21"/>
            </w:trPr>
            <w:tc>
              <w:tcPr>
                <w:tcW w:w="9099" w:type="dxa"/>
                <w:gridSpan w:val="5"/>
                <w:hideMark/>
              </w:tcPr>
              <w:p w14:paraId="24249F6C" w14:textId="77777777" w:rsidR="003C0CD6" w:rsidRPr="00814F84" w:rsidRDefault="00581773" w:rsidP="003C0CD6">
                <w:pPr>
                  <w:pStyle w:val="TableHead"/>
                  <w:rPr>
                    <w:rStyle w:val="GeneralAviation"/>
                    <w:color w:val="auto"/>
                  </w:rPr>
                </w:pPr>
                <w:r w:rsidRPr="00814F84">
                  <w:rPr>
                    <w:rStyle w:val="GeneralAviation"/>
                    <w:color w:val="auto"/>
                  </w:rPr>
                  <w:t>Subtopic EQPS 1.2 — Other voice communications</w:t>
                </w:r>
              </w:p>
            </w:tc>
          </w:tr>
          <w:tr w:rsidR="00090094" w14:paraId="6FED257D" w14:textId="77777777" w:rsidTr="00C22187">
            <w:trPr>
              <w:trHeight w:val="567"/>
            </w:trPr>
            <w:tc>
              <w:tcPr>
                <w:tcW w:w="1078" w:type="dxa"/>
                <w:hideMark/>
              </w:tcPr>
              <w:p w14:paraId="499B05AF" w14:textId="77777777" w:rsidR="003C0CD6" w:rsidRPr="00814F84" w:rsidRDefault="00581773" w:rsidP="003C0CD6">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5B35F426" w14:textId="77777777" w:rsidR="003C0CD6" w:rsidRPr="00814F84" w:rsidRDefault="00581773" w:rsidP="003C0CD6">
                <w:pPr>
                  <w:pStyle w:val="TableNormal0"/>
                  <w:rPr>
                    <w:rStyle w:val="GeneralAviation"/>
                    <w:color w:val="auto"/>
                  </w:rPr>
                </w:pPr>
                <w:r w:rsidRPr="00814F84">
                  <w:rPr>
                    <w:rStyle w:val="GeneralAviation"/>
                    <w:color w:val="auto"/>
                  </w:rPr>
                  <w:t xml:space="preserve">1.2.1 </w:t>
                </w:r>
              </w:p>
            </w:tc>
            <w:tc>
              <w:tcPr>
                <w:tcW w:w="3345" w:type="dxa"/>
                <w:hideMark/>
              </w:tcPr>
              <w:p w14:paraId="3FE42D06" w14:textId="77777777" w:rsidR="003C0CD6" w:rsidRPr="00814F84" w:rsidRDefault="00581773" w:rsidP="003C0CD6">
                <w:pPr>
                  <w:pStyle w:val="TableNormal0"/>
                  <w:rPr>
                    <w:rStyle w:val="GeneralAviation"/>
                    <w:color w:val="auto"/>
                  </w:rPr>
                </w:pPr>
                <w:r w:rsidRPr="00814F84">
                  <w:rPr>
                    <w:rStyle w:val="GeneralAviation"/>
                    <w:color w:val="auto"/>
                  </w:rPr>
                  <w:t xml:space="preserve">Operate landline communications. </w:t>
                </w:r>
              </w:p>
            </w:tc>
            <w:tc>
              <w:tcPr>
                <w:tcW w:w="283" w:type="dxa"/>
                <w:hideMark/>
              </w:tcPr>
              <w:p w14:paraId="2FA00324" w14:textId="77777777" w:rsidR="003C0CD6" w:rsidRPr="00814F84" w:rsidRDefault="00581773" w:rsidP="003C0CD6">
                <w:pPr>
                  <w:pStyle w:val="TableNormal0"/>
                  <w:rPr>
                    <w:rStyle w:val="GeneralAviation"/>
                    <w:color w:val="auto"/>
                  </w:rPr>
                </w:pPr>
                <w:r w:rsidRPr="00814F84">
                  <w:rPr>
                    <w:rStyle w:val="GeneralAviation"/>
                    <w:color w:val="auto"/>
                  </w:rPr>
                  <w:t>3</w:t>
                </w:r>
              </w:p>
            </w:tc>
            <w:tc>
              <w:tcPr>
                <w:tcW w:w="3686" w:type="dxa"/>
                <w:hideMark/>
              </w:tcPr>
              <w:p w14:paraId="28A54C41" w14:textId="77777777" w:rsidR="003C0CD6" w:rsidRPr="00814F84" w:rsidRDefault="00581773" w:rsidP="003C0CD6">
                <w:pPr>
                  <w:pStyle w:val="TableNormal0"/>
                  <w:rPr>
                    <w:rStyle w:val="GeneralAviation"/>
                    <w:i/>
                    <w:iCs/>
                    <w:color w:val="auto"/>
                  </w:rPr>
                </w:pPr>
                <w:r w:rsidRPr="00814F84">
                  <w:rPr>
                    <w:rStyle w:val="GeneralAviation"/>
                    <w:i/>
                    <w:iCs/>
                    <w:color w:val="auto"/>
                  </w:rPr>
                  <w:t xml:space="preserve">Optional content: telephone, interphone and intercom equipment </w:t>
                </w:r>
              </w:p>
            </w:tc>
            <w:tc>
              <w:tcPr>
                <w:tcW w:w="707" w:type="dxa"/>
                <w:hideMark/>
              </w:tcPr>
              <w:p w14:paraId="686B1AB9" w14:textId="77777777" w:rsidR="003C0CD6" w:rsidRPr="00814F84" w:rsidRDefault="00581773" w:rsidP="003C0CD6">
                <w:pPr>
                  <w:pStyle w:val="TableNormal0"/>
                  <w:rPr>
                    <w:rStyle w:val="GeneralAviation"/>
                    <w:color w:val="auto"/>
                  </w:rPr>
                </w:pPr>
                <w:r w:rsidRPr="00814F84">
                  <w:rPr>
                    <w:rStyle w:val="GeneralAviation"/>
                    <w:color w:val="auto"/>
                  </w:rPr>
                  <w:t>ALL</w:t>
                </w:r>
              </w:p>
            </w:tc>
          </w:tr>
          <w:tr w:rsidR="00090094" w14:paraId="38B47A07" w14:textId="77777777" w:rsidTr="00C22187">
            <w:trPr>
              <w:trHeight w:val="21"/>
            </w:trPr>
            <w:tc>
              <w:tcPr>
                <w:tcW w:w="9099" w:type="dxa"/>
                <w:gridSpan w:val="5"/>
              </w:tcPr>
              <w:p w14:paraId="77C41708" w14:textId="77777777" w:rsidR="003C0CD6" w:rsidRPr="000527B8" w:rsidRDefault="00581773" w:rsidP="005B73AE">
                <w:pPr>
                  <w:pStyle w:val="TableCentered"/>
                </w:pPr>
                <w:r w:rsidRPr="000527B8">
                  <w:t>TOPIC EQPS 2 — AUTOMATION IN ATS</w:t>
                </w:r>
              </w:p>
            </w:tc>
          </w:tr>
          <w:tr w:rsidR="00090094" w14:paraId="49B2D208" w14:textId="77777777" w:rsidTr="00C22187">
            <w:trPr>
              <w:trHeight w:val="21"/>
            </w:trPr>
            <w:tc>
              <w:tcPr>
                <w:tcW w:w="9099" w:type="dxa"/>
                <w:gridSpan w:val="5"/>
                <w:hideMark/>
              </w:tcPr>
              <w:p w14:paraId="7EBA3C93" w14:textId="77777777" w:rsidR="003C0CD6" w:rsidRPr="00814F84" w:rsidRDefault="00581773" w:rsidP="005B73AE">
                <w:pPr>
                  <w:pStyle w:val="TableHead"/>
                  <w:rPr>
                    <w:rStyle w:val="GeneralAviation"/>
                    <w:color w:val="auto"/>
                  </w:rPr>
                </w:pPr>
                <w:r w:rsidRPr="00814F84">
                  <w:rPr>
                    <w:rStyle w:val="GeneralAviation"/>
                    <w:color w:val="auto"/>
                  </w:rPr>
                  <w:t>Subtopic EQPS 2.1 — Aeronautical fixed telecommunication network (AFTN)</w:t>
                </w:r>
              </w:p>
            </w:tc>
          </w:tr>
          <w:tr w:rsidR="00090094" w14:paraId="108A74CA" w14:textId="77777777" w:rsidTr="00C22187">
            <w:trPr>
              <w:trHeight w:val="567"/>
            </w:trPr>
            <w:tc>
              <w:tcPr>
                <w:tcW w:w="1078" w:type="dxa"/>
                <w:hideMark/>
              </w:tcPr>
              <w:p w14:paraId="6C3055D8" w14:textId="77777777" w:rsidR="003C0CD6"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155A309D" w14:textId="77777777" w:rsidR="003C0CD6" w:rsidRPr="00814F84" w:rsidRDefault="00581773" w:rsidP="005B73AE">
                <w:pPr>
                  <w:pStyle w:val="TableNormal0"/>
                  <w:rPr>
                    <w:rStyle w:val="GeneralAviation"/>
                    <w:color w:val="auto"/>
                  </w:rPr>
                </w:pPr>
                <w:r w:rsidRPr="00814F84">
                  <w:rPr>
                    <w:rStyle w:val="GeneralAviation"/>
                    <w:color w:val="auto"/>
                  </w:rPr>
                  <w:t xml:space="preserve">2.1.1 </w:t>
                </w:r>
              </w:p>
            </w:tc>
            <w:tc>
              <w:tcPr>
                <w:tcW w:w="3345" w:type="dxa"/>
                <w:hideMark/>
              </w:tcPr>
              <w:p w14:paraId="4007B54D" w14:textId="77777777" w:rsidR="003C0CD6" w:rsidRPr="00814F84" w:rsidRDefault="00581773" w:rsidP="005B73AE">
                <w:pPr>
                  <w:pStyle w:val="TableNormal0"/>
                  <w:rPr>
                    <w:rStyle w:val="GeneralAviation"/>
                    <w:color w:val="auto"/>
                  </w:rPr>
                </w:pPr>
                <w:r w:rsidRPr="00814F84">
                  <w:rPr>
                    <w:rStyle w:val="GeneralAviation"/>
                    <w:color w:val="auto"/>
                  </w:rPr>
                  <w:t>Decode AFTN messages.</w:t>
                </w:r>
              </w:p>
            </w:tc>
            <w:tc>
              <w:tcPr>
                <w:tcW w:w="283" w:type="dxa"/>
                <w:hideMark/>
              </w:tcPr>
              <w:p w14:paraId="02C322A5" w14:textId="77777777" w:rsidR="003C0CD6"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1314B4FD" w14:textId="77777777" w:rsidR="003C0CD6" w:rsidRPr="00814F84" w:rsidRDefault="00581773" w:rsidP="005B73AE">
                <w:pPr>
                  <w:pStyle w:val="TableNormal0"/>
                  <w:rPr>
                    <w:rStyle w:val="GeneralAviation"/>
                    <w:i/>
                    <w:iCs/>
                    <w:color w:val="auto"/>
                  </w:rPr>
                </w:pPr>
                <w:r w:rsidRPr="00814F84">
                  <w:rPr>
                    <w:rStyle w:val="GeneralAviation"/>
                    <w:i/>
                    <w:iCs/>
                    <w:color w:val="auto"/>
                  </w:rPr>
                  <w:t>Optional content: movement and control messages, NOTAMs, SNOWTAMs, BIRDTAMs, etc.</w:t>
                </w:r>
              </w:p>
            </w:tc>
            <w:tc>
              <w:tcPr>
                <w:tcW w:w="707" w:type="dxa"/>
                <w:hideMark/>
              </w:tcPr>
              <w:p w14:paraId="1C70055D" w14:textId="77777777" w:rsidR="003C0CD6" w:rsidRPr="00814F84" w:rsidRDefault="00581773" w:rsidP="005B73AE">
                <w:pPr>
                  <w:pStyle w:val="TableNormal0"/>
                  <w:rPr>
                    <w:rStyle w:val="GeneralAviation"/>
                    <w:color w:val="auto"/>
                  </w:rPr>
                </w:pPr>
                <w:r w:rsidRPr="00814F84">
                  <w:rPr>
                    <w:rStyle w:val="GeneralAviation"/>
                    <w:color w:val="auto"/>
                  </w:rPr>
                  <w:t>ALL</w:t>
                </w:r>
              </w:p>
            </w:tc>
          </w:tr>
          <w:tr w:rsidR="00090094" w14:paraId="1B4931B7" w14:textId="77777777" w:rsidTr="00C22187">
            <w:trPr>
              <w:trHeight w:val="21"/>
            </w:trPr>
            <w:tc>
              <w:tcPr>
                <w:tcW w:w="9099" w:type="dxa"/>
                <w:gridSpan w:val="5"/>
                <w:hideMark/>
              </w:tcPr>
              <w:p w14:paraId="2AAF1F1C" w14:textId="77777777" w:rsidR="003C0CD6" w:rsidRPr="00814F84" w:rsidRDefault="00581773" w:rsidP="005B73AE">
                <w:pPr>
                  <w:pStyle w:val="TableHead"/>
                  <w:rPr>
                    <w:rStyle w:val="GeneralAviation"/>
                    <w:color w:val="auto"/>
                  </w:rPr>
                </w:pPr>
                <w:r w:rsidRPr="00814F84">
                  <w:rPr>
                    <w:rStyle w:val="GeneralAviation"/>
                    <w:color w:val="auto"/>
                  </w:rPr>
                  <w:t>Subtopic EQPS 2.2 — Automatic data interchange</w:t>
                </w:r>
              </w:p>
            </w:tc>
          </w:tr>
          <w:tr w:rsidR="00090094" w14:paraId="1130C8ED" w14:textId="77777777" w:rsidTr="00C22187">
            <w:trPr>
              <w:trHeight w:val="567"/>
            </w:trPr>
            <w:tc>
              <w:tcPr>
                <w:tcW w:w="1078" w:type="dxa"/>
                <w:hideMark/>
              </w:tcPr>
              <w:p w14:paraId="62050A54" w14:textId="77777777" w:rsidR="003C0CD6"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766A11FA" w14:textId="77777777" w:rsidR="003C0CD6" w:rsidRPr="00814F84" w:rsidRDefault="00581773" w:rsidP="005B73AE">
                <w:pPr>
                  <w:pStyle w:val="TableNormal0"/>
                  <w:rPr>
                    <w:rStyle w:val="GeneralAviation"/>
                    <w:color w:val="auto"/>
                  </w:rPr>
                </w:pPr>
                <w:r w:rsidRPr="00814F84">
                  <w:rPr>
                    <w:rStyle w:val="GeneralAviation"/>
                    <w:color w:val="auto"/>
                  </w:rPr>
                  <w:t xml:space="preserve">2.2.1 </w:t>
                </w:r>
              </w:p>
            </w:tc>
            <w:tc>
              <w:tcPr>
                <w:tcW w:w="3345" w:type="dxa"/>
                <w:hideMark/>
              </w:tcPr>
              <w:p w14:paraId="5E409F60" w14:textId="77777777" w:rsidR="003C0CD6" w:rsidRPr="00814F84" w:rsidRDefault="00581773" w:rsidP="005B73AE">
                <w:pPr>
                  <w:pStyle w:val="TableNormal0"/>
                  <w:rPr>
                    <w:rStyle w:val="GeneralAviation"/>
                    <w:color w:val="auto"/>
                  </w:rPr>
                </w:pPr>
                <w:r w:rsidRPr="00814F84">
                  <w:rPr>
                    <w:rStyle w:val="GeneralAviation"/>
                    <w:color w:val="auto"/>
                  </w:rPr>
                  <w:t>Use automatic data transfer equipment where available.</w:t>
                </w:r>
              </w:p>
            </w:tc>
            <w:tc>
              <w:tcPr>
                <w:tcW w:w="283" w:type="dxa"/>
                <w:hideMark/>
              </w:tcPr>
              <w:p w14:paraId="702F13F1" w14:textId="77777777" w:rsidR="003C0CD6"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591CFE3C" w14:textId="77777777" w:rsidR="003C0CD6" w:rsidRPr="00814F84" w:rsidRDefault="00581773" w:rsidP="005B73AE">
                <w:pPr>
                  <w:pStyle w:val="TableNormal0"/>
                  <w:rPr>
                    <w:rStyle w:val="GeneralAviation"/>
                    <w:i/>
                    <w:iCs/>
                    <w:color w:val="auto"/>
                  </w:rPr>
                </w:pPr>
                <w:r w:rsidRPr="00814F84">
                  <w:rPr>
                    <w:rStyle w:val="GeneralAviation"/>
                    <w:i/>
                    <w:iCs/>
                    <w:color w:val="auto"/>
                  </w:rPr>
                  <w:t>Optional content: sequencing systems, automated information and coordination, OLDI</w:t>
                </w:r>
              </w:p>
            </w:tc>
            <w:tc>
              <w:tcPr>
                <w:tcW w:w="707" w:type="dxa"/>
                <w:hideMark/>
              </w:tcPr>
              <w:p w14:paraId="48521D09" w14:textId="77777777" w:rsidR="003C0CD6" w:rsidRPr="00814F84" w:rsidRDefault="00581773" w:rsidP="005B73AE">
                <w:pPr>
                  <w:pStyle w:val="TableNormal0"/>
                  <w:rPr>
                    <w:rStyle w:val="GeneralAviation"/>
                    <w:color w:val="auto"/>
                  </w:rPr>
                </w:pPr>
                <w:r w:rsidRPr="00814F84">
                  <w:rPr>
                    <w:rStyle w:val="GeneralAviation"/>
                    <w:color w:val="auto"/>
                  </w:rPr>
                  <w:t>ADC APS ACS</w:t>
                </w:r>
              </w:p>
            </w:tc>
          </w:tr>
          <w:tr w:rsidR="00090094" w14:paraId="7A74C18D" w14:textId="77777777" w:rsidTr="00C22187">
            <w:trPr>
              <w:trHeight w:val="567"/>
            </w:trPr>
            <w:tc>
              <w:tcPr>
                <w:tcW w:w="1078" w:type="dxa"/>
                <w:hideMark/>
              </w:tcPr>
              <w:p w14:paraId="1798D9BB" w14:textId="77777777" w:rsidR="003C0CD6"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5DE5A629" w14:textId="77777777" w:rsidR="003C0CD6" w:rsidRPr="00814F84" w:rsidRDefault="00581773" w:rsidP="005B73AE">
                <w:pPr>
                  <w:pStyle w:val="TableNormal0"/>
                  <w:rPr>
                    <w:rStyle w:val="GeneralAviation"/>
                    <w:color w:val="auto"/>
                  </w:rPr>
                </w:pPr>
                <w:r w:rsidRPr="00814F84">
                  <w:rPr>
                    <w:rStyle w:val="GeneralAviation"/>
                    <w:color w:val="auto"/>
                  </w:rPr>
                  <w:t xml:space="preserve">2.2.2 </w:t>
                </w:r>
              </w:p>
            </w:tc>
            <w:tc>
              <w:tcPr>
                <w:tcW w:w="3345" w:type="dxa"/>
                <w:hideMark/>
              </w:tcPr>
              <w:p w14:paraId="4E245AD2" w14:textId="77777777" w:rsidR="003C0CD6" w:rsidRPr="00814F84" w:rsidRDefault="00581773" w:rsidP="005B73AE">
                <w:pPr>
                  <w:pStyle w:val="TableNormal0"/>
                  <w:rPr>
                    <w:rStyle w:val="GeneralAviation"/>
                    <w:color w:val="auto"/>
                  </w:rPr>
                </w:pPr>
                <w:r w:rsidRPr="00814F84">
                  <w:rPr>
                    <w:rStyle w:val="GeneralAviation"/>
                    <w:color w:val="auto"/>
                  </w:rPr>
                  <w:t>Explain operational application of CPDLC for departure clearance (DCL) delivery and D-ATIS.</w:t>
                </w:r>
              </w:p>
            </w:tc>
            <w:tc>
              <w:tcPr>
                <w:tcW w:w="283" w:type="dxa"/>
                <w:hideMark/>
              </w:tcPr>
              <w:p w14:paraId="63BD01A7" w14:textId="77777777" w:rsidR="003C0CD6"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64F55BED" w14:textId="77777777" w:rsidR="003C0CD6" w:rsidRPr="00814F84" w:rsidRDefault="00581773" w:rsidP="00AF5598">
                <w:pPr>
                  <w:pStyle w:val="EssentialTraining"/>
                  <w:rPr>
                    <w:rStyle w:val="GeneralAviation"/>
                    <w:color w:val="auto"/>
                  </w:rPr>
                </w:pPr>
                <w:r w:rsidRPr="00814F84">
                  <w:rPr>
                    <w:rStyle w:val="GeneralAviation"/>
                    <w:color w:val="auto"/>
                  </w:rPr>
                  <w:t>ICAO Doc 9694</w:t>
                </w:r>
              </w:p>
            </w:tc>
            <w:tc>
              <w:tcPr>
                <w:tcW w:w="707" w:type="dxa"/>
                <w:hideMark/>
              </w:tcPr>
              <w:p w14:paraId="33D48165" w14:textId="77777777" w:rsidR="003C0CD6" w:rsidRPr="00814F84" w:rsidRDefault="00581773" w:rsidP="005B73AE">
                <w:pPr>
                  <w:pStyle w:val="TableNormal0"/>
                  <w:rPr>
                    <w:rStyle w:val="GeneralAviation"/>
                    <w:color w:val="auto"/>
                  </w:rPr>
                </w:pPr>
                <w:r w:rsidRPr="00814F84">
                  <w:rPr>
                    <w:rStyle w:val="GeneralAviation"/>
                    <w:color w:val="auto"/>
                  </w:rPr>
                  <w:t>ADC</w:t>
                </w:r>
              </w:p>
            </w:tc>
          </w:tr>
          <w:tr w:rsidR="00090094" w14:paraId="5CA063CB" w14:textId="77777777" w:rsidTr="00C22187">
            <w:trPr>
              <w:trHeight w:val="21"/>
            </w:trPr>
            <w:tc>
              <w:tcPr>
                <w:tcW w:w="9100" w:type="dxa"/>
                <w:gridSpan w:val="5"/>
              </w:tcPr>
              <w:p w14:paraId="6C323176" w14:textId="77777777" w:rsidR="00E217DF" w:rsidRPr="00E217DF" w:rsidRDefault="00581773" w:rsidP="005B73AE">
                <w:pPr>
                  <w:pStyle w:val="TableCentered"/>
                  <w:rPr>
                    <w:rStyle w:val="GeneralAviation"/>
                  </w:rPr>
                </w:pPr>
                <w:r w:rsidRPr="0034052E">
                  <w:t>TOPIC EQPS 3 — CONTROLLER WORKING POSITION</w:t>
                </w:r>
              </w:p>
            </w:tc>
          </w:tr>
          <w:tr w:rsidR="00090094" w14:paraId="65C21C4D" w14:textId="77777777" w:rsidTr="00C22187">
            <w:trPr>
              <w:trHeight w:val="21"/>
            </w:trPr>
            <w:tc>
              <w:tcPr>
                <w:tcW w:w="9100" w:type="dxa"/>
                <w:gridSpan w:val="5"/>
                <w:hideMark/>
              </w:tcPr>
              <w:p w14:paraId="10213A31" w14:textId="77777777" w:rsidR="00E217DF" w:rsidRPr="00814F84" w:rsidRDefault="00581773" w:rsidP="005B73AE">
                <w:pPr>
                  <w:pStyle w:val="TableHead"/>
                  <w:rPr>
                    <w:rStyle w:val="GeneralAviation"/>
                    <w:color w:val="auto"/>
                  </w:rPr>
                </w:pPr>
                <w:r w:rsidRPr="00814F84">
                  <w:rPr>
                    <w:rStyle w:val="GeneralAviation"/>
                    <w:color w:val="auto"/>
                  </w:rPr>
                  <w:t>Subtopic EQPS 3.1 — Operation and monitoring of equipment</w:t>
                </w:r>
              </w:p>
            </w:tc>
          </w:tr>
          <w:tr w:rsidR="00090094" w14:paraId="4C9C951A" w14:textId="77777777" w:rsidTr="00C22187">
            <w:trPr>
              <w:trHeight w:val="567"/>
            </w:trPr>
            <w:tc>
              <w:tcPr>
                <w:tcW w:w="1078" w:type="dxa"/>
                <w:hideMark/>
              </w:tcPr>
              <w:p w14:paraId="62C4A025"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2C40940B" w14:textId="77777777" w:rsidR="00E217DF" w:rsidRPr="00814F84" w:rsidRDefault="00581773" w:rsidP="005B73AE">
                <w:pPr>
                  <w:pStyle w:val="TableNormal0"/>
                  <w:rPr>
                    <w:rStyle w:val="GeneralAviation"/>
                    <w:color w:val="auto"/>
                  </w:rPr>
                </w:pPr>
                <w:r w:rsidRPr="00814F84">
                  <w:rPr>
                    <w:rStyle w:val="GeneralAviation"/>
                    <w:color w:val="auto"/>
                  </w:rPr>
                  <w:t xml:space="preserve">3.1.1 </w:t>
                </w:r>
              </w:p>
            </w:tc>
            <w:tc>
              <w:tcPr>
                <w:tcW w:w="3345" w:type="dxa"/>
                <w:hideMark/>
              </w:tcPr>
              <w:p w14:paraId="447C335A" w14:textId="77777777" w:rsidR="00E217DF" w:rsidRPr="00814F84" w:rsidRDefault="00581773" w:rsidP="005B73AE">
                <w:pPr>
                  <w:pStyle w:val="TableNormal0"/>
                  <w:rPr>
                    <w:rStyle w:val="GeneralAviation"/>
                    <w:color w:val="auto"/>
                  </w:rPr>
                </w:pPr>
                <w:r w:rsidRPr="00814F84">
                  <w:rPr>
                    <w:rStyle w:val="GeneralAviation"/>
                    <w:color w:val="auto"/>
                  </w:rPr>
                  <w:t>Monitor the technical integrity of the controller working position.</w:t>
                </w:r>
              </w:p>
            </w:tc>
            <w:tc>
              <w:tcPr>
                <w:tcW w:w="283" w:type="dxa"/>
                <w:hideMark/>
              </w:tcPr>
              <w:p w14:paraId="6BCAD6DD"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5FA1CDF3" w14:textId="77777777" w:rsidR="00E217DF" w:rsidRPr="00814F84" w:rsidRDefault="00581773" w:rsidP="00AF5598">
                <w:pPr>
                  <w:pStyle w:val="EssentialTraining"/>
                  <w:rPr>
                    <w:rStyle w:val="GeneralAviation"/>
                    <w:color w:val="auto"/>
                  </w:rPr>
                </w:pPr>
                <w:r w:rsidRPr="00814F84">
                  <w:rPr>
                    <w:rStyle w:val="GeneralAviation"/>
                    <w:color w:val="auto"/>
                  </w:rPr>
                  <w:t>Notification procedures, responsibilities</w:t>
                </w:r>
              </w:p>
            </w:tc>
            <w:tc>
              <w:tcPr>
                <w:tcW w:w="708" w:type="dxa"/>
                <w:hideMark/>
              </w:tcPr>
              <w:p w14:paraId="5D66D23F"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12FC2749" w14:textId="77777777" w:rsidTr="00C22187">
            <w:trPr>
              <w:trHeight w:val="567"/>
            </w:trPr>
            <w:tc>
              <w:tcPr>
                <w:tcW w:w="1078" w:type="dxa"/>
                <w:hideMark/>
              </w:tcPr>
              <w:p w14:paraId="2E10D499"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56B8B65D" w14:textId="77777777" w:rsidR="00E217DF" w:rsidRPr="00814F84" w:rsidRDefault="00581773" w:rsidP="005B73AE">
                <w:pPr>
                  <w:pStyle w:val="TableNormal0"/>
                  <w:rPr>
                    <w:rStyle w:val="GeneralAviation"/>
                    <w:color w:val="auto"/>
                  </w:rPr>
                </w:pPr>
                <w:r w:rsidRPr="00814F84">
                  <w:rPr>
                    <w:rStyle w:val="GeneralAviation"/>
                    <w:color w:val="auto"/>
                  </w:rPr>
                  <w:t xml:space="preserve">3.1.2 </w:t>
                </w:r>
              </w:p>
            </w:tc>
            <w:tc>
              <w:tcPr>
                <w:tcW w:w="3345" w:type="dxa"/>
                <w:hideMark/>
              </w:tcPr>
              <w:p w14:paraId="07390440" w14:textId="77777777" w:rsidR="00E217DF" w:rsidRPr="00814F84" w:rsidRDefault="00581773" w:rsidP="005B73AE">
                <w:pPr>
                  <w:pStyle w:val="TableNormal0"/>
                  <w:rPr>
                    <w:rStyle w:val="GeneralAviation"/>
                    <w:color w:val="auto"/>
                  </w:rPr>
                </w:pPr>
                <w:r w:rsidRPr="00814F84">
                  <w:rPr>
                    <w:rStyle w:val="GeneralAviation"/>
                    <w:color w:val="auto"/>
                  </w:rPr>
                  <w:t>Operate the equipment of the controller working position.</w:t>
                </w:r>
              </w:p>
            </w:tc>
            <w:tc>
              <w:tcPr>
                <w:tcW w:w="283" w:type="dxa"/>
                <w:hideMark/>
              </w:tcPr>
              <w:p w14:paraId="3164C565"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01F58BBC" w14:textId="77777777" w:rsidR="00E217DF" w:rsidRPr="00814F84" w:rsidRDefault="00581773" w:rsidP="005B73AE">
                <w:pPr>
                  <w:pStyle w:val="TableNormal0"/>
                  <w:rPr>
                    <w:rStyle w:val="GeneralAviation"/>
                    <w:i/>
                    <w:iCs/>
                    <w:color w:val="auto"/>
                  </w:rPr>
                </w:pPr>
                <w:r w:rsidRPr="00814F84">
                  <w:rPr>
                    <w:rStyle w:val="GeneralAviation"/>
                    <w:i/>
                    <w:iCs/>
                    <w:color w:val="auto"/>
                  </w:rPr>
                  <w:t>Optional content: situation displays, flight progress board, flight data display, radio, telephone, maps and charts, strip-printer, clock, information systems, UDF/VDF</w:t>
                </w:r>
              </w:p>
            </w:tc>
            <w:tc>
              <w:tcPr>
                <w:tcW w:w="708" w:type="dxa"/>
                <w:hideMark/>
              </w:tcPr>
              <w:p w14:paraId="43FE6F2F"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3C6E22D4" w14:textId="77777777" w:rsidTr="00C22187">
            <w:trPr>
              <w:trHeight w:val="567"/>
            </w:trPr>
            <w:tc>
              <w:tcPr>
                <w:tcW w:w="1078" w:type="dxa"/>
                <w:hideMark/>
              </w:tcPr>
              <w:p w14:paraId="6E7BD164"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1F1CDA2C" w14:textId="77777777" w:rsidR="00E217DF" w:rsidRPr="00814F84" w:rsidRDefault="00581773" w:rsidP="005B73AE">
                <w:pPr>
                  <w:pStyle w:val="TableNormal0"/>
                  <w:rPr>
                    <w:rStyle w:val="GeneralAviation"/>
                    <w:color w:val="auto"/>
                  </w:rPr>
                </w:pPr>
                <w:r w:rsidRPr="00814F84">
                  <w:rPr>
                    <w:rStyle w:val="GeneralAviation"/>
                    <w:color w:val="auto"/>
                  </w:rPr>
                  <w:t xml:space="preserve">3.1.3 </w:t>
                </w:r>
              </w:p>
            </w:tc>
            <w:tc>
              <w:tcPr>
                <w:tcW w:w="3345" w:type="dxa"/>
                <w:hideMark/>
              </w:tcPr>
              <w:p w14:paraId="30EA92BE" w14:textId="77777777" w:rsidR="00E217DF" w:rsidRPr="00814F84" w:rsidRDefault="00581773" w:rsidP="005B73AE">
                <w:pPr>
                  <w:pStyle w:val="TableNormal0"/>
                  <w:rPr>
                    <w:rStyle w:val="GeneralAviation"/>
                    <w:color w:val="auto"/>
                  </w:rPr>
                </w:pPr>
                <w:r w:rsidRPr="00814F84">
                  <w:rPr>
                    <w:rStyle w:val="GeneralAviation"/>
                    <w:color w:val="auto"/>
                  </w:rPr>
                  <w:t>Operate the available equipment in abnormal and emergency situations.</w:t>
                </w:r>
              </w:p>
            </w:tc>
            <w:tc>
              <w:tcPr>
                <w:tcW w:w="283" w:type="dxa"/>
                <w:hideMark/>
              </w:tcPr>
              <w:p w14:paraId="320C44D0"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1BB8A579" w14:textId="77777777" w:rsidR="00E217DF" w:rsidRPr="00814F84" w:rsidRDefault="00E217DF" w:rsidP="005B73AE">
                <w:pPr>
                  <w:pStyle w:val="TableNormal0"/>
                  <w:rPr>
                    <w:rStyle w:val="GeneralAviation"/>
                    <w:color w:val="auto"/>
                  </w:rPr>
                </w:pPr>
              </w:p>
            </w:tc>
            <w:tc>
              <w:tcPr>
                <w:tcW w:w="708" w:type="dxa"/>
                <w:hideMark/>
              </w:tcPr>
              <w:p w14:paraId="15B0D87E"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39FC54A3" w14:textId="77777777" w:rsidTr="00C22187">
            <w:trPr>
              <w:trHeight w:val="21"/>
            </w:trPr>
            <w:tc>
              <w:tcPr>
                <w:tcW w:w="9100" w:type="dxa"/>
                <w:gridSpan w:val="5"/>
                <w:hideMark/>
              </w:tcPr>
              <w:p w14:paraId="683AFCAD" w14:textId="77777777" w:rsidR="00E217DF" w:rsidRPr="00814F84" w:rsidRDefault="00581773" w:rsidP="005B73AE">
                <w:pPr>
                  <w:pStyle w:val="TableHead"/>
                  <w:rPr>
                    <w:rStyle w:val="GeneralAviation"/>
                    <w:color w:val="auto"/>
                  </w:rPr>
                </w:pPr>
                <w:r w:rsidRPr="00814F84">
                  <w:rPr>
                    <w:rStyle w:val="GeneralAviation"/>
                    <w:color w:val="auto"/>
                  </w:rPr>
                  <w:t>Subtopic EQPS 3.2 — Situation displays and information systems</w:t>
                </w:r>
              </w:p>
            </w:tc>
          </w:tr>
          <w:tr w:rsidR="00090094" w14:paraId="27577640" w14:textId="77777777" w:rsidTr="00C22187">
            <w:trPr>
              <w:trHeight w:val="567"/>
            </w:trPr>
            <w:tc>
              <w:tcPr>
                <w:tcW w:w="1078" w:type="dxa"/>
                <w:hideMark/>
              </w:tcPr>
              <w:p w14:paraId="2047B840"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7A742A37" w14:textId="77777777" w:rsidR="00E217DF" w:rsidRPr="00814F84" w:rsidRDefault="00581773" w:rsidP="005B73AE">
                <w:pPr>
                  <w:pStyle w:val="TableNormal0"/>
                  <w:rPr>
                    <w:rStyle w:val="GeneralAviation"/>
                    <w:color w:val="auto"/>
                  </w:rPr>
                </w:pPr>
                <w:r w:rsidRPr="00814F84">
                  <w:rPr>
                    <w:rStyle w:val="GeneralAviation"/>
                    <w:color w:val="auto"/>
                  </w:rPr>
                  <w:t xml:space="preserve">3.2.1 </w:t>
                </w:r>
              </w:p>
            </w:tc>
            <w:tc>
              <w:tcPr>
                <w:tcW w:w="3345" w:type="dxa"/>
                <w:hideMark/>
              </w:tcPr>
              <w:p w14:paraId="55847E4F" w14:textId="77777777" w:rsidR="00E217DF" w:rsidRPr="00814F84" w:rsidRDefault="00581773" w:rsidP="005B73AE">
                <w:pPr>
                  <w:pStyle w:val="TableNormal0"/>
                  <w:rPr>
                    <w:rStyle w:val="GeneralAviation"/>
                    <w:color w:val="auto"/>
                  </w:rPr>
                </w:pPr>
                <w:r w:rsidRPr="00814F84">
                  <w:rPr>
                    <w:rStyle w:val="GeneralAviation"/>
                    <w:color w:val="auto"/>
                  </w:rPr>
                  <w:t>Use situation displays.</w:t>
                </w:r>
              </w:p>
            </w:tc>
            <w:tc>
              <w:tcPr>
                <w:tcW w:w="283" w:type="dxa"/>
                <w:hideMark/>
              </w:tcPr>
              <w:p w14:paraId="56EE8021"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16B64D41" w14:textId="77777777" w:rsidR="00E217DF" w:rsidRPr="00814F84" w:rsidRDefault="00E217DF" w:rsidP="005B73AE">
                <w:pPr>
                  <w:pStyle w:val="TableNormal0"/>
                  <w:rPr>
                    <w:rStyle w:val="GeneralAviation"/>
                    <w:color w:val="auto"/>
                  </w:rPr>
                </w:pPr>
              </w:p>
            </w:tc>
            <w:tc>
              <w:tcPr>
                <w:tcW w:w="708" w:type="dxa"/>
                <w:hideMark/>
              </w:tcPr>
              <w:p w14:paraId="6ABE733A"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0250F42F" w14:textId="77777777" w:rsidTr="00C22187">
            <w:trPr>
              <w:trHeight w:val="567"/>
            </w:trPr>
            <w:tc>
              <w:tcPr>
                <w:tcW w:w="1078" w:type="dxa"/>
                <w:hideMark/>
              </w:tcPr>
              <w:p w14:paraId="61604A97"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461A7EC9" w14:textId="77777777" w:rsidR="00E217DF" w:rsidRPr="00814F84" w:rsidRDefault="00581773" w:rsidP="005B73AE">
                <w:pPr>
                  <w:pStyle w:val="TableNormal0"/>
                  <w:rPr>
                    <w:rStyle w:val="GeneralAviation"/>
                    <w:color w:val="auto"/>
                  </w:rPr>
                </w:pPr>
                <w:r w:rsidRPr="00814F84">
                  <w:rPr>
                    <w:rStyle w:val="GeneralAviation"/>
                    <w:color w:val="auto"/>
                  </w:rPr>
                  <w:t xml:space="preserve">3.2.2 </w:t>
                </w:r>
              </w:p>
            </w:tc>
            <w:tc>
              <w:tcPr>
                <w:tcW w:w="3345" w:type="dxa"/>
                <w:hideMark/>
              </w:tcPr>
              <w:p w14:paraId="017ECF7F" w14:textId="77777777" w:rsidR="00E217DF" w:rsidRPr="00814F84" w:rsidRDefault="00581773" w:rsidP="005B73AE">
                <w:pPr>
                  <w:pStyle w:val="TableNormal0"/>
                  <w:rPr>
                    <w:rStyle w:val="GeneralAviation"/>
                    <w:color w:val="auto"/>
                  </w:rPr>
                </w:pPr>
                <w:r w:rsidRPr="00814F84">
                  <w:rPr>
                    <w:rStyle w:val="GeneralAviation"/>
                    <w:color w:val="auto"/>
                  </w:rPr>
                  <w:t>Check the availability of information.</w:t>
                </w:r>
              </w:p>
            </w:tc>
            <w:tc>
              <w:tcPr>
                <w:tcW w:w="283" w:type="dxa"/>
                <w:hideMark/>
              </w:tcPr>
              <w:p w14:paraId="78EAF2E1"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6874A756" w14:textId="77777777" w:rsidR="00E217DF" w:rsidRPr="00814F84" w:rsidRDefault="00E217DF" w:rsidP="005B73AE">
                <w:pPr>
                  <w:pStyle w:val="TableNormal0"/>
                  <w:rPr>
                    <w:rStyle w:val="GeneralAviation"/>
                    <w:color w:val="auto"/>
                  </w:rPr>
                </w:pPr>
              </w:p>
            </w:tc>
            <w:tc>
              <w:tcPr>
                <w:tcW w:w="708" w:type="dxa"/>
                <w:hideMark/>
              </w:tcPr>
              <w:p w14:paraId="5E446E86"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55339219" w14:textId="77777777" w:rsidTr="00C22187">
            <w:trPr>
              <w:trHeight w:val="567"/>
            </w:trPr>
            <w:tc>
              <w:tcPr>
                <w:tcW w:w="1078" w:type="dxa"/>
                <w:hideMark/>
              </w:tcPr>
              <w:p w14:paraId="76B458F5"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7FC59D72" w14:textId="77777777" w:rsidR="00E217DF" w:rsidRPr="00814F84" w:rsidRDefault="00581773" w:rsidP="005B73AE">
                <w:pPr>
                  <w:pStyle w:val="TableNormal0"/>
                  <w:rPr>
                    <w:rStyle w:val="GeneralAviation"/>
                    <w:color w:val="auto"/>
                  </w:rPr>
                </w:pPr>
                <w:r w:rsidRPr="00814F84">
                  <w:rPr>
                    <w:rStyle w:val="GeneralAviation"/>
                    <w:color w:val="auto"/>
                  </w:rPr>
                  <w:t xml:space="preserve">3.2.3 </w:t>
                </w:r>
              </w:p>
            </w:tc>
            <w:tc>
              <w:tcPr>
                <w:tcW w:w="3345" w:type="dxa"/>
                <w:hideMark/>
              </w:tcPr>
              <w:p w14:paraId="5B362BA7" w14:textId="77777777" w:rsidR="00E217DF" w:rsidRPr="00814F84" w:rsidRDefault="00581773" w:rsidP="005B73AE">
                <w:pPr>
                  <w:pStyle w:val="TableNormal0"/>
                  <w:rPr>
                    <w:rStyle w:val="GeneralAviation"/>
                    <w:color w:val="auto"/>
                  </w:rPr>
                </w:pPr>
                <w:r w:rsidRPr="00814F84">
                  <w:rPr>
                    <w:rStyle w:val="GeneralAviation"/>
                    <w:color w:val="auto"/>
                  </w:rPr>
                  <w:t>Obtain information from equipment.</w:t>
                </w:r>
              </w:p>
            </w:tc>
            <w:tc>
              <w:tcPr>
                <w:tcW w:w="283" w:type="dxa"/>
                <w:hideMark/>
              </w:tcPr>
              <w:p w14:paraId="48358EA4"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49AE15C6" w14:textId="77777777" w:rsidR="00E217DF" w:rsidRPr="00814F84" w:rsidRDefault="00581773" w:rsidP="005B73AE">
                <w:pPr>
                  <w:pStyle w:val="TableNormal0"/>
                  <w:rPr>
                    <w:rStyle w:val="GeneralAviation"/>
                    <w:i/>
                    <w:iCs/>
                    <w:color w:val="auto"/>
                  </w:rPr>
                </w:pPr>
                <w:r w:rsidRPr="00814F84">
                  <w:rPr>
                    <w:rStyle w:val="GeneralAviation"/>
                    <w:i/>
                    <w:iCs/>
                    <w:color w:val="auto"/>
                  </w:rPr>
                  <w:t>Optional content: information from wind direction indicator</w:t>
                </w:r>
              </w:p>
            </w:tc>
            <w:tc>
              <w:tcPr>
                <w:tcW w:w="708" w:type="dxa"/>
                <w:hideMark/>
              </w:tcPr>
              <w:p w14:paraId="368631DC" w14:textId="77777777" w:rsidR="00E217DF" w:rsidRPr="00814F84" w:rsidRDefault="00581773" w:rsidP="005B73AE">
                <w:pPr>
                  <w:pStyle w:val="TableNormal0"/>
                  <w:rPr>
                    <w:rStyle w:val="GeneralAviation"/>
                    <w:color w:val="auto"/>
                  </w:rPr>
                </w:pPr>
                <w:r w:rsidRPr="00814F84">
                  <w:rPr>
                    <w:rStyle w:val="GeneralAviation"/>
                    <w:color w:val="auto"/>
                  </w:rPr>
                  <w:t>ADC</w:t>
                </w:r>
              </w:p>
            </w:tc>
          </w:tr>
          <w:tr w:rsidR="00090094" w14:paraId="54513866" w14:textId="77777777" w:rsidTr="00C22187">
            <w:trPr>
              <w:trHeight w:val="567"/>
            </w:trPr>
            <w:tc>
              <w:tcPr>
                <w:tcW w:w="1078" w:type="dxa"/>
                <w:hideMark/>
              </w:tcPr>
              <w:p w14:paraId="3678A65E" w14:textId="77777777" w:rsidR="00E217DF" w:rsidRPr="00814F84" w:rsidRDefault="00581773" w:rsidP="005B73AE">
                <w:pPr>
                  <w:pStyle w:val="TableNormal0"/>
                  <w:rPr>
                    <w:rStyle w:val="GeneralAviation"/>
                    <w:color w:val="auto"/>
                  </w:rPr>
                </w:pPr>
                <w:r w:rsidRPr="00814F84">
                  <w:rPr>
                    <w:rStyle w:val="GeneralAviation"/>
                    <w:color w:val="auto"/>
                  </w:rPr>
                  <w:lastRenderedPageBreak/>
                  <w:t>ADC</w:t>
                </w:r>
                <w:r w:rsidRPr="00814F84">
                  <w:rPr>
                    <w:rStyle w:val="GeneralAviation"/>
                    <w:color w:val="auto"/>
                  </w:rPr>
                  <w:br/>
                  <w:t>EQPS</w:t>
                </w:r>
              </w:p>
              <w:p w14:paraId="4D934375" w14:textId="77777777" w:rsidR="00E217DF" w:rsidRPr="00814F84" w:rsidRDefault="00581773" w:rsidP="005B73AE">
                <w:pPr>
                  <w:pStyle w:val="TableNormal0"/>
                  <w:rPr>
                    <w:rStyle w:val="GeneralAviation"/>
                    <w:color w:val="auto"/>
                  </w:rPr>
                </w:pPr>
                <w:r w:rsidRPr="00814F84">
                  <w:rPr>
                    <w:rStyle w:val="GeneralAviation"/>
                    <w:color w:val="auto"/>
                  </w:rPr>
                  <w:t xml:space="preserve">3.2.4 </w:t>
                </w:r>
              </w:p>
            </w:tc>
            <w:tc>
              <w:tcPr>
                <w:tcW w:w="3345" w:type="dxa"/>
                <w:hideMark/>
              </w:tcPr>
              <w:p w14:paraId="258FBB25" w14:textId="77777777" w:rsidR="00E217DF" w:rsidRPr="00814F84" w:rsidRDefault="00581773" w:rsidP="005B73AE">
                <w:pPr>
                  <w:pStyle w:val="TableNormal0"/>
                  <w:rPr>
                    <w:rStyle w:val="GeneralAviation"/>
                    <w:color w:val="auto"/>
                  </w:rPr>
                </w:pPr>
                <w:r w:rsidRPr="00814F84">
                  <w:rPr>
                    <w:rStyle w:val="GeneralAviation"/>
                    <w:color w:val="auto"/>
                  </w:rPr>
                  <w:t>Take account of anti-incursion equipment.</w:t>
                </w:r>
              </w:p>
            </w:tc>
            <w:tc>
              <w:tcPr>
                <w:tcW w:w="283" w:type="dxa"/>
                <w:hideMark/>
              </w:tcPr>
              <w:p w14:paraId="160B338A" w14:textId="77777777" w:rsidR="00E217DF"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46C4F858" w14:textId="77777777" w:rsidR="00E217DF" w:rsidRPr="00814F84" w:rsidRDefault="00E217DF" w:rsidP="005B73AE">
                <w:pPr>
                  <w:pStyle w:val="TableNormal0"/>
                  <w:rPr>
                    <w:rStyle w:val="GeneralAviation"/>
                    <w:color w:val="auto"/>
                  </w:rPr>
                </w:pPr>
              </w:p>
            </w:tc>
            <w:tc>
              <w:tcPr>
                <w:tcW w:w="708" w:type="dxa"/>
                <w:hideMark/>
              </w:tcPr>
              <w:p w14:paraId="0D781F30" w14:textId="77777777" w:rsidR="00E217DF" w:rsidRPr="00814F84" w:rsidRDefault="00581773" w:rsidP="005B73AE">
                <w:pPr>
                  <w:pStyle w:val="TableNormal0"/>
                  <w:rPr>
                    <w:rStyle w:val="GeneralAviation"/>
                    <w:color w:val="auto"/>
                  </w:rPr>
                </w:pPr>
                <w:r w:rsidRPr="00814F84">
                  <w:rPr>
                    <w:rStyle w:val="GeneralAviation"/>
                    <w:color w:val="auto"/>
                  </w:rPr>
                  <w:t>ADC</w:t>
                </w:r>
              </w:p>
            </w:tc>
          </w:tr>
          <w:tr w:rsidR="00090094" w14:paraId="406244AF" w14:textId="77777777" w:rsidTr="00C22187">
            <w:trPr>
              <w:trHeight w:val="567"/>
            </w:trPr>
            <w:tc>
              <w:tcPr>
                <w:tcW w:w="1078" w:type="dxa"/>
                <w:hideMark/>
              </w:tcPr>
              <w:p w14:paraId="4AED713A"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121DA58D" w14:textId="77777777" w:rsidR="00E217DF" w:rsidRPr="00814F84" w:rsidRDefault="00581773" w:rsidP="005B73AE">
                <w:pPr>
                  <w:pStyle w:val="TableNormal0"/>
                  <w:rPr>
                    <w:rStyle w:val="GeneralAviation"/>
                    <w:color w:val="auto"/>
                  </w:rPr>
                </w:pPr>
                <w:r w:rsidRPr="00814F84">
                  <w:rPr>
                    <w:rStyle w:val="GeneralAviation"/>
                    <w:color w:val="auto"/>
                  </w:rPr>
                  <w:t xml:space="preserve">3.2.5 </w:t>
                </w:r>
              </w:p>
            </w:tc>
            <w:tc>
              <w:tcPr>
                <w:tcW w:w="3345" w:type="dxa"/>
                <w:hideMark/>
              </w:tcPr>
              <w:p w14:paraId="1664BFC8" w14:textId="77777777" w:rsidR="00E217DF" w:rsidRPr="00814F84" w:rsidRDefault="00581773" w:rsidP="005B73AE">
                <w:pPr>
                  <w:pStyle w:val="TableNormal0"/>
                  <w:rPr>
                    <w:rStyle w:val="GeneralAviation"/>
                    <w:color w:val="auto"/>
                  </w:rPr>
                </w:pPr>
                <w:r w:rsidRPr="00814F84">
                  <w:rPr>
                    <w:rStyle w:val="GeneralAviation"/>
                    <w:color w:val="auto"/>
                  </w:rPr>
                  <w:t>Explain the use of ASMGCS.</w:t>
                </w:r>
              </w:p>
            </w:tc>
            <w:tc>
              <w:tcPr>
                <w:tcW w:w="283" w:type="dxa"/>
                <w:hideMark/>
              </w:tcPr>
              <w:p w14:paraId="321E1FEB" w14:textId="77777777" w:rsidR="00E217DF"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48BB400E" w14:textId="77777777" w:rsidR="00E217DF" w:rsidRPr="00814F84" w:rsidRDefault="00E217DF" w:rsidP="005B73AE">
                <w:pPr>
                  <w:pStyle w:val="TableNormal0"/>
                  <w:rPr>
                    <w:rStyle w:val="GeneralAviation"/>
                    <w:color w:val="auto"/>
                  </w:rPr>
                </w:pPr>
              </w:p>
            </w:tc>
            <w:tc>
              <w:tcPr>
                <w:tcW w:w="708" w:type="dxa"/>
                <w:hideMark/>
              </w:tcPr>
              <w:p w14:paraId="52953014" w14:textId="77777777" w:rsidR="00E217DF" w:rsidRPr="00814F84" w:rsidRDefault="00581773" w:rsidP="005B73AE">
                <w:pPr>
                  <w:pStyle w:val="TableNormal0"/>
                  <w:rPr>
                    <w:rStyle w:val="GeneralAviation"/>
                    <w:color w:val="auto"/>
                  </w:rPr>
                </w:pPr>
                <w:r w:rsidRPr="00814F84">
                  <w:rPr>
                    <w:rStyle w:val="GeneralAviation"/>
                    <w:color w:val="auto"/>
                  </w:rPr>
                  <w:t>ADC</w:t>
                </w:r>
              </w:p>
            </w:tc>
          </w:tr>
          <w:tr w:rsidR="00090094" w14:paraId="1AE37A87" w14:textId="77777777" w:rsidTr="00C22187">
            <w:trPr>
              <w:trHeight w:val="21"/>
            </w:trPr>
            <w:tc>
              <w:tcPr>
                <w:tcW w:w="9100" w:type="dxa"/>
                <w:gridSpan w:val="5"/>
                <w:hideMark/>
              </w:tcPr>
              <w:p w14:paraId="14F1CA1D" w14:textId="77777777" w:rsidR="00E217DF" w:rsidRPr="00814F84" w:rsidRDefault="00581773" w:rsidP="005B73AE">
                <w:pPr>
                  <w:pStyle w:val="TableHead"/>
                  <w:rPr>
                    <w:rStyle w:val="GeneralAviation"/>
                    <w:color w:val="auto"/>
                  </w:rPr>
                </w:pPr>
                <w:r w:rsidRPr="00814F84">
                  <w:rPr>
                    <w:rStyle w:val="GeneralAviation"/>
                    <w:color w:val="auto"/>
                  </w:rPr>
                  <w:t>Subtopic EQPS 3.3 — Flight data systems</w:t>
                </w:r>
              </w:p>
            </w:tc>
          </w:tr>
          <w:tr w:rsidR="00090094" w14:paraId="3806972E" w14:textId="77777777" w:rsidTr="00C22187">
            <w:trPr>
              <w:trHeight w:val="567"/>
            </w:trPr>
            <w:tc>
              <w:tcPr>
                <w:tcW w:w="1078" w:type="dxa"/>
                <w:hideMark/>
              </w:tcPr>
              <w:p w14:paraId="23E0452B"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6DCA37F8" w14:textId="77777777" w:rsidR="00E217DF" w:rsidRPr="00814F84" w:rsidRDefault="00581773" w:rsidP="005B73AE">
                <w:pPr>
                  <w:pStyle w:val="TableNormal0"/>
                  <w:rPr>
                    <w:rStyle w:val="GeneralAviation"/>
                    <w:color w:val="auto"/>
                  </w:rPr>
                </w:pPr>
                <w:r w:rsidRPr="00814F84">
                  <w:rPr>
                    <w:rStyle w:val="GeneralAviation"/>
                    <w:color w:val="auto"/>
                  </w:rPr>
                  <w:t xml:space="preserve">3.3.1 </w:t>
                </w:r>
              </w:p>
            </w:tc>
            <w:tc>
              <w:tcPr>
                <w:tcW w:w="3345" w:type="dxa"/>
                <w:hideMark/>
              </w:tcPr>
              <w:p w14:paraId="01D20B86" w14:textId="77777777" w:rsidR="00E217DF" w:rsidRPr="00814F84" w:rsidRDefault="00581773" w:rsidP="005B73AE">
                <w:pPr>
                  <w:pStyle w:val="TableNormal0"/>
                  <w:rPr>
                    <w:rStyle w:val="GeneralAviation"/>
                    <w:color w:val="auto"/>
                  </w:rPr>
                </w:pPr>
                <w:r w:rsidRPr="00814F84">
                  <w:rPr>
                    <w:rStyle w:val="GeneralAviation"/>
                    <w:color w:val="auto"/>
                  </w:rPr>
                  <w:t>Use the flight data information at the controller working position.</w:t>
                </w:r>
              </w:p>
            </w:tc>
            <w:tc>
              <w:tcPr>
                <w:tcW w:w="283" w:type="dxa"/>
                <w:hideMark/>
              </w:tcPr>
              <w:p w14:paraId="7210D2D7"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0A758709" w14:textId="77777777" w:rsidR="00E217DF" w:rsidRPr="00814F84" w:rsidRDefault="00E217DF" w:rsidP="005B73AE">
                <w:pPr>
                  <w:pStyle w:val="TableNormal0"/>
                  <w:rPr>
                    <w:rStyle w:val="GeneralAviation"/>
                    <w:color w:val="auto"/>
                  </w:rPr>
                </w:pPr>
              </w:p>
            </w:tc>
            <w:tc>
              <w:tcPr>
                <w:tcW w:w="708" w:type="dxa"/>
                <w:hideMark/>
              </w:tcPr>
              <w:p w14:paraId="59CA114D"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6476F8E4" w14:textId="77777777" w:rsidTr="00C22187">
            <w:trPr>
              <w:trHeight w:val="21"/>
            </w:trPr>
            <w:tc>
              <w:tcPr>
                <w:tcW w:w="9100" w:type="dxa"/>
                <w:gridSpan w:val="5"/>
              </w:tcPr>
              <w:p w14:paraId="6FE2A23D" w14:textId="77777777" w:rsidR="00E217DF" w:rsidRPr="000527B8" w:rsidRDefault="00581773" w:rsidP="005B73AE">
                <w:pPr>
                  <w:pStyle w:val="TableCentered"/>
                </w:pPr>
                <w:r w:rsidRPr="000527B8">
                  <w:t>TOPIC EQPS 4 — FUTURE EQUIPMENT</w:t>
                </w:r>
              </w:p>
            </w:tc>
          </w:tr>
          <w:tr w:rsidR="00090094" w14:paraId="37617A9E" w14:textId="77777777" w:rsidTr="00C22187">
            <w:trPr>
              <w:trHeight w:val="21"/>
            </w:trPr>
            <w:tc>
              <w:tcPr>
                <w:tcW w:w="9100" w:type="dxa"/>
                <w:gridSpan w:val="5"/>
                <w:hideMark/>
              </w:tcPr>
              <w:p w14:paraId="4337310C" w14:textId="77777777" w:rsidR="00E217DF" w:rsidRPr="00814F84" w:rsidRDefault="00581773" w:rsidP="005B73AE">
                <w:pPr>
                  <w:pStyle w:val="TableHead"/>
                  <w:rPr>
                    <w:rStyle w:val="GeneralAviation"/>
                    <w:color w:val="auto"/>
                  </w:rPr>
                </w:pPr>
                <w:r w:rsidRPr="00814F84">
                  <w:rPr>
                    <w:rStyle w:val="GeneralAviation"/>
                    <w:color w:val="auto"/>
                  </w:rPr>
                  <w:t>Subtopic EQPS 4.1 — New developments</w:t>
                </w:r>
              </w:p>
            </w:tc>
          </w:tr>
          <w:tr w:rsidR="00090094" w14:paraId="212F1D7C" w14:textId="77777777" w:rsidTr="00C22187">
            <w:trPr>
              <w:trHeight w:val="567"/>
            </w:trPr>
            <w:tc>
              <w:tcPr>
                <w:tcW w:w="1078" w:type="dxa"/>
                <w:hideMark/>
              </w:tcPr>
              <w:p w14:paraId="31A9D066"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5AAC9A17" w14:textId="77777777" w:rsidR="00E217DF" w:rsidRPr="00814F84" w:rsidRDefault="00581773" w:rsidP="005B73AE">
                <w:pPr>
                  <w:pStyle w:val="TableNormal0"/>
                  <w:rPr>
                    <w:rStyle w:val="GeneralAviation"/>
                    <w:color w:val="auto"/>
                  </w:rPr>
                </w:pPr>
                <w:r w:rsidRPr="00814F84">
                  <w:rPr>
                    <w:rStyle w:val="GeneralAviation"/>
                    <w:color w:val="auto"/>
                  </w:rPr>
                  <w:t xml:space="preserve">4.1.1 </w:t>
                </w:r>
              </w:p>
            </w:tc>
            <w:tc>
              <w:tcPr>
                <w:tcW w:w="3345" w:type="dxa"/>
                <w:hideMark/>
              </w:tcPr>
              <w:p w14:paraId="2AA057AC" w14:textId="77777777" w:rsidR="00E217DF" w:rsidRPr="00814F84" w:rsidRDefault="00581773" w:rsidP="005B73AE">
                <w:pPr>
                  <w:pStyle w:val="TableNormal0"/>
                  <w:rPr>
                    <w:rStyle w:val="GeneralAviation"/>
                    <w:color w:val="auto"/>
                  </w:rPr>
                </w:pPr>
                <w:r w:rsidRPr="00814F84">
                  <w:rPr>
                    <w:rStyle w:val="GeneralAviation"/>
                    <w:color w:val="auto"/>
                  </w:rPr>
                  <w:t>Recognise future developments.</w:t>
                </w:r>
              </w:p>
            </w:tc>
            <w:tc>
              <w:tcPr>
                <w:tcW w:w="283" w:type="dxa"/>
                <w:hideMark/>
              </w:tcPr>
              <w:p w14:paraId="645029DD" w14:textId="77777777" w:rsidR="00E217DF" w:rsidRPr="00814F84" w:rsidRDefault="00581773" w:rsidP="005B73AE">
                <w:pPr>
                  <w:pStyle w:val="TableNormal0"/>
                  <w:rPr>
                    <w:rStyle w:val="GeneralAviation"/>
                    <w:color w:val="auto"/>
                  </w:rPr>
                </w:pPr>
                <w:r w:rsidRPr="00814F84">
                  <w:rPr>
                    <w:rStyle w:val="GeneralAviation"/>
                    <w:color w:val="auto"/>
                  </w:rPr>
                  <w:t>1</w:t>
                </w:r>
              </w:p>
            </w:tc>
            <w:tc>
              <w:tcPr>
                <w:tcW w:w="3686" w:type="dxa"/>
                <w:hideMark/>
              </w:tcPr>
              <w:p w14:paraId="7262EEF4" w14:textId="77777777" w:rsidR="00E217DF" w:rsidRPr="00814F84" w:rsidRDefault="00581773" w:rsidP="00AF5598">
                <w:pPr>
                  <w:pStyle w:val="EssentialTraining"/>
                  <w:rPr>
                    <w:rStyle w:val="GeneralAviation"/>
                    <w:color w:val="auto"/>
                  </w:rPr>
                </w:pPr>
                <w:r w:rsidRPr="00814F84">
                  <w:rPr>
                    <w:rStyle w:val="GeneralAviation"/>
                    <w:color w:val="auto"/>
                  </w:rPr>
                  <w:t>New advanced systems</w:t>
                </w:r>
              </w:p>
              <w:p w14:paraId="58760784" w14:textId="77777777" w:rsidR="00E217DF" w:rsidRPr="00814F84" w:rsidRDefault="00581773" w:rsidP="00E217DF">
                <w:pPr>
                  <w:pStyle w:val="TableNormal0"/>
                  <w:rPr>
                    <w:rStyle w:val="GeneralAviation"/>
                    <w:i/>
                    <w:iCs/>
                    <w:color w:val="auto"/>
                  </w:rPr>
                </w:pPr>
                <w:r w:rsidRPr="00814F84">
                  <w:rPr>
                    <w:rStyle w:val="GeneralAviation"/>
                    <w:i/>
                    <w:iCs/>
                    <w:color w:val="auto"/>
                  </w:rPr>
                  <w:t>Optional content: European ATM Master Plan, European Plan for Aviation Safety</w:t>
                </w:r>
              </w:p>
            </w:tc>
            <w:tc>
              <w:tcPr>
                <w:tcW w:w="708" w:type="dxa"/>
                <w:hideMark/>
              </w:tcPr>
              <w:p w14:paraId="430B3CFA"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18185F5E" w14:textId="77777777" w:rsidTr="00C22187">
            <w:trPr>
              <w:trHeight w:val="21"/>
            </w:trPr>
            <w:tc>
              <w:tcPr>
                <w:tcW w:w="9100" w:type="dxa"/>
                <w:gridSpan w:val="5"/>
              </w:tcPr>
              <w:p w14:paraId="278AEFA5" w14:textId="77777777" w:rsidR="00E217DF" w:rsidRPr="000527B8" w:rsidRDefault="00581773" w:rsidP="005B73AE">
                <w:pPr>
                  <w:pStyle w:val="TableCentered"/>
                </w:pPr>
                <w:r w:rsidRPr="000527B8">
                  <w:t>TOPIC EQPS 5 — EQUIPMENT AND SYSTEMS’ LIMITATIONS AND DEGRADATION</w:t>
                </w:r>
              </w:p>
            </w:tc>
          </w:tr>
          <w:tr w:rsidR="00090094" w14:paraId="36DBF4BB" w14:textId="77777777" w:rsidTr="00C22187">
            <w:trPr>
              <w:trHeight w:val="21"/>
            </w:trPr>
            <w:tc>
              <w:tcPr>
                <w:tcW w:w="9100" w:type="dxa"/>
                <w:gridSpan w:val="5"/>
                <w:hideMark/>
              </w:tcPr>
              <w:p w14:paraId="7A0F4521" w14:textId="77777777" w:rsidR="00E217DF" w:rsidRPr="00814F84" w:rsidRDefault="00581773" w:rsidP="005B73AE">
                <w:pPr>
                  <w:pStyle w:val="TableHead"/>
                  <w:rPr>
                    <w:rStyle w:val="GeneralAviation"/>
                    <w:color w:val="auto"/>
                  </w:rPr>
                </w:pPr>
                <w:r w:rsidRPr="00814F84">
                  <w:rPr>
                    <w:rStyle w:val="GeneralAviation"/>
                    <w:color w:val="auto"/>
                  </w:rPr>
                  <w:t>Subtopic EQPS 5.1 — Reaction to limitations</w:t>
                </w:r>
              </w:p>
            </w:tc>
          </w:tr>
          <w:tr w:rsidR="00090094" w14:paraId="0FD0B194" w14:textId="77777777" w:rsidTr="00C22187">
            <w:trPr>
              <w:trHeight w:val="567"/>
            </w:trPr>
            <w:tc>
              <w:tcPr>
                <w:tcW w:w="1078" w:type="dxa"/>
                <w:hideMark/>
              </w:tcPr>
              <w:p w14:paraId="2F487995"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0A6D2632" w14:textId="77777777" w:rsidR="00E217DF" w:rsidRPr="00814F84" w:rsidRDefault="00581773" w:rsidP="005B73AE">
                <w:pPr>
                  <w:pStyle w:val="TableNormal0"/>
                  <w:rPr>
                    <w:rStyle w:val="GeneralAviation"/>
                    <w:color w:val="auto"/>
                  </w:rPr>
                </w:pPr>
                <w:r w:rsidRPr="00814F84">
                  <w:rPr>
                    <w:rStyle w:val="GeneralAviation"/>
                    <w:color w:val="auto"/>
                  </w:rPr>
                  <w:t xml:space="preserve">5.1.1 </w:t>
                </w:r>
              </w:p>
            </w:tc>
            <w:tc>
              <w:tcPr>
                <w:tcW w:w="3345" w:type="dxa"/>
                <w:hideMark/>
              </w:tcPr>
              <w:p w14:paraId="185EF035" w14:textId="77777777" w:rsidR="00E217DF" w:rsidRPr="00814F84" w:rsidRDefault="00581773" w:rsidP="005B73AE">
                <w:pPr>
                  <w:pStyle w:val="TableNormal0"/>
                  <w:rPr>
                    <w:rStyle w:val="GeneralAviation"/>
                    <w:color w:val="auto"/>
                  </w:rPr>
                </w:pPr>
                <w:r w:rsidRPr="00814F84">
                  <w:rPr>
                    <w:rStyle w:val="GeneralAviation"/>
                    <w:color w:val="auto"/>
                  </w:rPr>
                  <w:t>Take account of the limitations of equipment and systems.</w:t>
                </w:r>
              </w:p>
            </w:tc>
            <w:tc>
              <w:tcPr>
                <w:tcW w:w="283" w:type="dxa"/>
                <w:hideMark/>
              </w:tcPr>
              <w:p w14:paraId="0D31E2E5" w14:textId="77777777" w:rsidR="00E217DF"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4DDA232A" w14:textId="77777777" w:rsidR="00E217DF" w:rsidRPr="00814F84" w:rsidRDefault="00E217DF" w:rsidP="005B73AE">
                <w:pPr>
                  <w:pStyle w:val="TableNormal0"/>
                  <w:rPr>
                    <w:rStyle w:val="GeneralAviation"/>
                    <w:color w:val="auto"/>
                  </w:rPr>
                </w:pPr>
              </w:p>
            </w:tc>
            <w:tc>
              <w:tcPr>
                <w:tcW w:w="708" w:type="dxa"/>
                <w:hideMark/>
              </w:tcPr>
              <w:p w14:paraId="4483D009"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7FF1C2B1" w14:textId="77777777" w:rsidTr="00C22187">
            <w:trPr>
              <w:trHeight w:val="567"/>
            </w:trPr>
            <w:tc>
              <w:tcPr>
                <w:tcW w:w="1078" w:type="dxa"/>
                <w:hideMark/>
              </w:tcPr>
              <w:p w14:paraId="5439391B"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32509F72" w14:textId="77777777" w:rsidR="00E217DF" w:rsidRPr="00814F84" w:rsidRDefault="00581773" w:rsidP="005B73AE">
                <w:pPr>
                  <w:pStyle w:val="TableNormal0"/>
                  <w:rPr>
                    <w:rStyle w:val="GeneralAviation"/>
                    <w:color w:val="auto"/>
                  </w:rPr>
                </w:pPr>
                <w:r w:rsidRPr="00814F84">
                  <w:rPr>
                    <w:rStyle w:val="GeneralAviation"/>
                    <w:color w:val="auto"/>
                  </w:rPr>
                  <w:t xml:space="preserve">5.1.2 </w:t>
                </w:r>
              </w:p>
            </w:tc>
            <w:tc>
              <w:tcPr>
                <w:tcW w:w="3345" w:type="dxa"/>
                <w:hideMark/>
              </w:tcPr>
              <w:p w14:paraId="5A019BB3" w14:textId="77777777" w:rsidR="00E217DF" w:rsidRPr="00814F84" w:rsidRDefault="00581773" w:rsidP="005B73AE">
                <w:pPr>
                  <w:pStyle w:val="TableNormal0"/>
                  <w:rPr>
                    <w:rStyle w:val="GeneralAviation"/>
                    <w:color w:val="auto"/>
                  </w:rPr>
                </w:pPr>
                <w:r w:rsidRPr="00814F84">
                  <w:rPr>
                    <w:rStyle w:val="GeneralAviation"/>
                    <w:color w:val="auto"/>
                  </w:rPr>
                  <w:t>Respond to technical deficiencies of the operational position.</w:t>
                </w:r>
              </w:p>
            </w:tc>
            <w:tc>
              <w:tcPr>
                <w:tcW w:w="283" w:type="dxa"/>
                <w:hideMark/>
              </w:tcPr>
              <w:p w14:paraId="0ABF0037"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5C77FDD1" w14:textId="77777777" w:rsidR="00E217DF" w:rsidRPr="00814F84" w:rsidRDefault="00581773" w:rsidP="00AF5598">
                <w:pPr>
                  <w:pStyle w:val="EssentialTraining"/>
                  <w:rPr>
                    <w:rStyle w:val="GeneralAviation"/>
                    <w:color w:val="auto"/>
                  </w:rPr>
                </w:pPr>
                <w:r w:rsidRPr="00814F84">
                  <w:rPr>
                    <w:rStyle w:val="GeneralAviation"/>
                    <w:color w:val="auto"/>
                  </w:rPr>
                  <w:t>Notification procedures, responsibilities</w:t>
                </w:r>
              </w:p>
            </w:tc>
            <w:tc>
              <w:tcPr>
                <w:tcW w:w="708" w:type="dxa"/>
                <w:hideMark/>
              </w:tcPr>
              <w:p w14:paraId="025131D7"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0731691C" w14:textId="77777777" w:rsidTr="00C22187">
            <w:trPr>
              <w:trHeight w:val="21"/>
            </w:trPr>
            <w:tc>
              <w:tcPr>
                <w:tcW w:w="9100" w:type="dxa"/>
                <w:gridSpan w:val="5"/>
                <w:hideMark/>
              </w:tcPr>
              <w:p w14:paraId="78C70C57" w14:textId="77777777" w:rsidR="00E217DF" w:rsidRPr="00814F84" w:rsidRDefault="00581773" w:rsidP="005B73AE">
                <w:pPr>
                  <w:pStyle w:val="TableHead"/>
                  <w:rPr>
                    <w:rStyle w:val="GeneralAviation"/>
                    <w:color w:val="auto"/>
                  </w:rPr>
                </w:pPr>
                <w:r w:rsidRPr="00814F84">
                  <w:rPr>
                    <w:rStyle w:val="GeneralAviation"/>
                    <w:color w:val="auto"/>
                  </w:rPr>
                  <w:t>Subtopic EQPS 5.2 — Communication equipment degradation</w:t>
                </w:r>
              </w:p>
            </w:tc>
          </w:tr>
          <w:tr w:rsidR="00090094" w14:paraId="1FAEE129" w14:textId="77777777" w:rsidTr="00C22187">
            <w:trPr>
              <w:trHeight w:val="567"/>
            </w:trPr>
            <w:tc>
              <w:tcPr>
                <w:tcW w:w="1078" w:type="dxa"/>
                <w:hideMark/>
              </w:tcPr>
              <w:p w14:paraId="0D9A0242"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68556275" w14:textId="77777777" w:rsidR="00E217DF" w:rsidRPr="00814F84" w:rsidRDefault="00581773" w:rsidP="005B73AE">
                <w:pPr>
                  <w:pStyle w:val="TableNormal0"/>
                  <w:rPr>
                    <w:rStyle w:val="GeneralAviation"/>
                    <w:color w:val="auto"/>
                  </w:rPr>
                </w:pPr>
                <w:r w:rsidRPr="00814F84">
                  <w:rPr>
                    <w:rStyle w:val="GeneralAviation"/>
                    <w:color w:val="auto"/>
                  </w:rPr>
                  <w:t xml:space="preserve">5.2.1 </w:t>
                </w:r>
              </w:p>
            </w:tc>
            <w:tc>
              <w:tcPr>
                <w:tcW w:w="3345" w:type="dxa"/>
                <w:hideMark/>
              </w:tcPr>
              <w:p w14:paraId="2EAF2375" w14:textId="77777777" w:rsidR="00E217DF" w:rsidRPr="00814F84" w:rsidRDefault="00581773" w:rsidP="005B73AE">
                <w:pPr>
                  <w:pStyle w:val="TableNormal0"/>
                  <w:rPr>
                    <w:rStyle w:val="GeneralAviation"/>
                    <w:color w:val="auto"/>
                  </w:rPr>
                </w:pPr>
                <w:r w:rsidRPr="00814F84">
                  <w:rPr>
                    <w:rStyle w:val="GeneralAviation"/>
                    <w:color w:val="auto"/>
                  </w:rPr>
                  <w:t>Identify that communication equipment has degraded.</w:t>
                </w:r>
              </w:p>
            </w:tc>
            <w:tc>
              <w:tcPr>
                <w:tcW w:w="283" w:type="dxa"/>
                <w:hideMark/>
              </w:tcPr>
              <w:p w14:paraId="0FF00A23"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06C190E6" w14:textId="77777777" w:rsidR="00E217DF" w:rsidRPr="00814F84" w:rsidRDefault="00581773" w:rsidP="005B73AE">
                <w:pPr>
                  <w:pStyle w:val="TableNormal0"/>
                  <w:rPr>
                    <w:rStyle w:val="GeneralAviation"/>
                    <w:i/>
                    <w:iCs/>
                    <w:color w:val="auto"/>
                  </w:rPr>
                </w:pPr>
                <w:r w:rsidRPr="00814F84">
                  <w:rPr>
                    <w:rStyle w:val="GeneralAviation"/>
                    <w:i/>
                    <w:iCs/>
                    <w:color w:val="auto"/>
                  </w:rPr>
                  <w:t>Optional content: ground–air, ground–ground and landline communications</w:t>
                </w:r>
              </w:p>
            </w:tc>
            <w:tc>
              <w:tcPr>
                <w:tcW w:w="708" w:type="dxa"/>
                <w:hideMark/>
              </w:tcPr>
              <w:p w14:paraId="4AE0732A" w14:textId="77777777" w:rsidR="00E217DF" w:rsidRPr="00814F84" w:rsidRDefault="00E217DF" w:rsidP="005B73AE">
                <w:pPr>
                  <w:pStyle w:val="TableNormal0"/>
                  <w:rPr>
                    <w:rStyle w:val="GeneralAviation"/>
                    <w:color w:val="auto"/>
                  </w:rPr>
                </w:pPr>
              </w:p>
            </w:tc>
          </w:tr>
          <w:tr w:rsidR="00090094" w14:paraId="2EDC8ADB" w14:textId="77777777" w:rsidTr="00C22187">
            <w:trPr>
              <w:trHeight w:val="567"/>
            </w:trPr>
            <w:tc>
              <w:tcPr>
                <w:tcW w:w="1078" w:type="dxa"/>
                <w:hideMark/>
              </w:tcPr>
              <w:p w14:paraId="13009FA3"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19F8FD78" w14:textId="77777777" w:rsidR="00E217DF" w:rsidRPr="00814F84" w:rsidRDefault="00581773" w:rsidP="005B73AE">
                <w:pPr>
                  <w:pStyle w:val="TableNormal0"/>
                  <w:rPr>
                    <w:rStyle w:val="GeneralAviation"/>
                    <w:color w:val="auto"/>
                  </w:rPr>
                </w:pPr>
                <w:r w:rsidRPr="00814F84">
                  <w:rPr>
                    <w:rStyle w:val="GeneralAviation"/>
                    <w:color w:val="auto"/>
                  </w:rPr>
                  <w:t xml:space="preserve">5.2.2 </w:t>
                </w:r>
              </w:p>
            </w:tc>
            <w:tc>
              <w:tcPr>
                <w:tcW w:w="3345" w:type="dxa"/>
                <w:hideMark/>
              </w:tcPr>
              <w:p w14:paraId="0020A27D" w14:textId="77777777" w:rsidR="00E217DF" w:rsidRPr="00814F84" w:rsidRDefault="00581773" w:rsidP="005B73AE">
                <w:pPr>
                  <w:pStyle w:val="TableNormal0"/>
                  <w:rPr>
                    <w:rStyle w:val="GeneralAviation"/>
                    <w:color w:val="auto"/>
                  </w:rPr>
                </w:pPr>
                <w:r w:rsidRPr="00814F84">
                  <w:rPr>
                    <w:rStyle w:val="GeneralAviation"/>
                    <w:color w:val="auto"/>
                  </w:rPr>
                  <w:t>Apply contingency procedures in the event of communication equipment degradation.</w:t>
                </w:r>
              </w:p>
            </w:tc>
            <w:tc>
              <w:tcPr>
                <w:tcW w:w="283" w:type="dxa"/>
                <w:hideMark/>
              </w:tcPr>
              <w:p w14:paraId="7F064A3B" w14:textId="77777777" w:rsidR="00E217DF" w:rsidRPr="00814F84" w:rsidRDefault="00581773" w:rsidP="005B73AE">
                <w:pPr>
                  <w:pStyle w:val="TableNormal0"/>
                  <w:rPr>
                    <w:rStyle w:val="GeneralAviation"/>
                    <w:color w:val="auto"/>
                  </w:rPr>
                </w:pPr>
                <w:r w:rsidRPr="00814F84">
                  <w:rPr>
                    <w:rStyle w:val="GeneralAviation"/>
                    <w:color w:val="auto"/>
                  </w:rPr>
                  <w:t>4</w:t>
                </w:r>
              </w:p>
            </w:tc>
            <w:tc>
              <w:tcPr>
                <w:tcW w:w="3686" w:type="dxa"/>
                <w:hideMark/>
              </w:tcPr>
              <w:p w14:paraId="2F5ABBD0" w14:textId="77777777" w:rsidR="00E217DF" w:rsidRPr="00814F84" w:rsidRDefault="00581773" w:rsidP="005B73AE">
                <w:pPr>
                  <w:pStyle w:val="TableNormal0"/>
                  <w:rPr>
                    <w:rStyle w:val="GeneralAviation"/>
                    <w:i/>
                    <w:iCs/>
                    <w:color w:val="auto"/>
                  </w:rPr>
                </w:pPr>
                <w:r w:rsidRPr="00814F84">
                  <w:rPr>
                    <w:rStyle w:val="GeneralAviation"/>
                    <w:i/>
                    <w:iCs/>
                    <w:color w:val="auto"/>
                  </w:rPr>
                  <w:t>Optional content: total or partial degradation of ground–air and landline communications; alternative methods of transferring data</w:t>
                </w:r>
              </w:p>
            </w:tc>
            <w:tc>
              <w:tcPr>
                <w:tcW w:w="708" w:type="dxa"/>
                <w:hideMark/>
              </w:tcPr>
              <w:p w14:paraId="46E3DE86"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516AFE67" w14:textId="77777777" w:rsidTr="00C22187">
            <w:trPr>
              <w:trHeight w:val="21"/>
            </w:trPr>
            <w:tc>
              <w:tcPr>
                <w:tcW w:w="9100" w:type="dxa"/>
                <w:gridSpan w:val="5"/>
                <w:hideMark/>
              </w:tcPr>
              <w:p w14:paraId="5DC7B4AB" w14:textId="77777777" w:rsidR="00E217DF" w:rsidRPr="00814F84" w:rsidRDefault="00581773" w:rsidP="005B73AE">
                <w:pPr>
                  <w:pStyle w:val="TableHead"/>
                  <w:rPr>
                    <w:rStyle w:val="GeneralAviation"/>
                    <w:color w:val="auto"/>
                  </w:rPr>
                </w:pPr>
                <w:r w:rsidRPr="00814F84">
                  <w:rPr>
                    <w:rStyle w:val="GeneralAviation"/>
                    <w:color w:val="auto"/>
                  </w:rPr>
                  <w:t>Subtopic EQPS 5.3 — Navigational equipment degradation</w:t>
                </w:r>
              </w:p>
            </w:tc>
          </w:tr>
          <w:tr w:rsidR="00090094" w14:paraId="58B6C84A" w14:textId="77777777" w:rsidTr="00C22187">
            <w:trPr>
              <w:trHeight w:val="567"/>
            </w:trPr>
            <w:tc>
              <w:tcPr>
                <w:tcW w:w="1078" w:type="dxa"/>
                <w:hideMark/>
              </w:tcPr>
              <w:p w14:paraId="10AEA00B"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163E8BAF" w14:textId="77777777" w:rsidR="00E217DF" w:rsidRPr="00814F84" w:rsidRDefault="00581773" w:rsidP="005B73AE">
                <w:pPr>
                  <w:pStyle w:val="TableNormal0"/>
                  <w:rPr>
                    <w:rStyle w:val="GeneralAviation"/>
                    <w:color w:val="auto"/>
                  </w:rPr>
                </w:pPr>
                <w:r w:rsidRPr="00814F84">
                  <w:rPr>
                    <w:rStyle w:val="GeneralAviation"/>
                    <w:color w:val="auto"/>
                  </w:rPr>
                  <w:t xml:space="preserve">5.3.1 </w:t>
                </w:r>
              </w:p>
            </w:tc>
            <w:tc>
              <w:tcPr>
                <w:tcW w:w="3345" w:type="dxa"/>
                <w:hideMark/>
              </w:tcPr>
              <w:p w14:paraId="78816933" w14:textId="77777777" w:rsidR="00E217DF" w:rsidRPr="00814F84" w:rsidRDefault="00581773" w:rsidP="005B73AE">
                <w:pPr>
                  <w:pStyle w:val="TableNormal0"/>
                  <w:rPr>
                    <w:rStyle w:val="GeneralAviation"/>
                    <w:color w:val="auto"/>
                  </w:rPr>
                </w:pPr>
                <w:r w:rsidRPr="00814F84">
                  <w:rPr>
                    <w:rStyle w:val="GeneralAviation"/>
                    <w:color w:val="auto"/>
                  </w:rPr>
                  <w:t>Identify when a navigational equipment failure will affect operational ability.</w:t>
                </w:r>
              </w:p>
            </w:tc>
            <w:tc>
              <w:tcPr>
                <w:tcW w:w="283" w:type="dxa"/>
                <w:hideMark/>
              </w:tcPr>
              <w:p w14:paraId="17ADC550"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0077443D" w14:textId="77777777" w:rsidR="00E217DF" w:rsidRPr="00814F84" w:rsidRDefault="00581773" w:rsidP="005B73AE">
                <w:pPr>
                  <w:pStyle w:val="TableNormal0"/>
                  <w:rPr>
                    <w:rStyle w:val="GeneralAviation"/>
                    <w:i/>
                    <w:iCs/>
                    <w:color w:val="auto"/>
                  </w:rPr>
                </w:pPr>
                <w:r w:rsidRPr="00814F84">
                  <w:rPr>
                    <w:rStyle w:val="GeneralAviation"/>
                    <w:i/>
                    <w:iCs/>
                    <w:color w:val="auto"/>
                  </w:rPr>
                  <w:t>Optional content: navigational aids, ‘European GNSS Contingency/Reversion Handbook for PBN Operations’</w:t>
                </w:r>
              </w:p>
            </w:tc>
            <w:tc>
              <w:tcPr>
                <w:tcW w:w="708" w:type="dxa"/>
                <w:hideMark/>
              </w:tcPr>
              <w:p w14:paraId="7A819825" w14:textId="77777777" w:rsidR="00E217DF" w:rsidRPr="00814F84" w:rsidRDefault="00581773" w:rsidP="005B73AE">
                <w:pPr>
                  <w:pStyle w:val="TableNormal0"/>
                  <w:rPr>
                    <w:rStyle w:val="GeneralAviation"/>
                    <w:color w:val="auto"/>
                  </w:rPr>
                </w:pPr>
                <w:r w:rsidRPr="00814F84">
                  <w:rPr>
                    <w:rStyle w:val="GeneralAviation"/>
                    <w:color w:val="auto"/>
                  </w:rPr>
                  <w:t>ALL</w:t>
                </w:r>
              </w:p>
            </w:tc>
          </w:tr>
          <w:tr w:rsidR="00090094" w14:paraId="076EECCD" w14:textId="77777777" w:rsidTr="00C22187">
            <w:trPr>
              <w:trHeight w:val="101"/>
            </w:trPr>
            <w:tc>
              <w:tcPr>
                <w:tcW w:w="1078" w:type="dxa"/>
                <w:hideMark/>
              </w:tcPr>
              <w:p w14:paraId="772EA635" w14:textId="77777777" w:rsidR="00E217DF"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EQPS</w:t>
                </w:r>
              </w:p>
              <w:p w14:paraId="53AB2B99" w14:textId="77777777" w:rsidR="00E217DF" w:rsidRPr="00814F84" w:rsidRDefault="00581773" w:rsidP="005B73AE">
                <w:pPr>
                  <w:pStyle w:val="TableNormal0"/>
                  <w:rPr>
                    <w:rStyle w:val="GeneralAviation"/>
                    <w:color w:val="auto"/>
                  </w:rPr>
                </w:pPr>
                <w:r w:rsidRPr="00814F84">
                  <w:rPr>
                    <w:rStyle w:val="GeneralAviation"/>
                    <w:color w:val="auto"/>
                  </w:rPr>
                  <w:t xml:space="preserve">5.3.2 </w:t>
                </w:r>
              </w:p>
            </w:tc>
            <w:tc>
              <w:tcPr>
                <w:tcW w:w="3345" w:type="dxa"/>
                <w:hideMark/>
              </w:tcPr>
              <w:p w14:paraId="68B47F98" w14:textId="77777777" w:rsidR="00E217DF" w:rsidRPr="00814F84" w:rsidRDefault="00581773" w:rsidP="005B73AE">
                <w:pPr>
                  <w:pStyle w:val="TableNormal0"/>
                  <w:rPr>
                    <w:rStyle w:val="GeneralAviation"/>
                    <w:color w:val="auto"/>
                  </w:rPr>
                </w:pPr>
                <w:r w:rsidRPr="00814F84">
                  <w:rPr>
                    <w:rStyle w:val="GeneralAviation"/>
                    <w:color w:val="auto"/>
                  </w:rPr>
                  <w:t>Apply contingency procedures in the event of a navigational equipment degradation.</w:t>
                </w:r>
              </w:p>
            </w:tc>
            <w:tc>
              <w:tcPr>
                <w:tcW w:w="283" w:type="dxa"/>
                <w:hideMark/>
              </w:tcPr>
              <w:p w14:paraId="6F8FE373" w14:textId="77777777" w:rsidR="00E217DF"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7E15AEEE" w14:textId="77777777" w:rsidR="00E217DF" w:rsidRPr="00814F84" w:rsidRDefault="00581773" w:rsidP="005B73AE">
                <w:pPr>
                  <w:pStyle w:val="TableNormal0"/>
                  <w:rPr>
                    <w:rStyle w:val="GeneralAviation"/>
                    <w:i/>
                    <w:iCs/>
                    <w:color w:val="auto"/>
                  </w:rPr>
                </w:pPr>
                <w:r w:rsidRPr="00814F84">
                  <w:rPr>
                    <w:rStyle w:val="GeneralAviation"/>
                    <w:i/>
                    <w:iCs/>
                    <w:color w:val="auto"/>
                  </w:rPr>
                  <w:t>Optional content: vertical separation, information to aircraft, navigational assistance, seeking assistance from adjacent units</w:t>
                </w:r>
              </w:p>
            </w:tc>
            <w:tc>
              <w:tcPr>
                <w:tcW w:w="708" w:type="dxa"/>
                <w:hideMark/>
              </w:tcPr>
              <w:p w14:paraId="20E4DFEB" w14:textId="77777777" w:rsidR="00E217DF" w:rsidRPr="00814F84" w:rsidRDefault="00581773" w:rsidP="005B73AE">
                <w:pPr>
                  <w:pStyle w:val="TableNormal0"/>
                  <w:rPr>
                    <w:rStyle w:val="GeneralAviation"/>
                    <w:color w:val="auto"/>
                  </w:rPr>
                </w:pPr>
                <w:r w:rsidRPr="00814F84">
                  <w:rPr>
                    <w:rStyle w:val="GeneralAviation"/>
                    <w:color w:val="auto"/>
                  </w:rPr>
                  <w:t>ALL</w:t>
                </w:r>
              </w:p>
            </w:tc>
          </w:tr>
        </w:tbl>
        <w:p w14:paraId="457F3150" w14:textId="77777777" w:rsidR="000E6E6B" w:rsidRPr="00E217DF" w:rsidRDefault="00000000" w:rsidP="003C0CD6">
          <w:pPr>
            <w:rPr>
              <w:i/>
              <w:iCs/>
            </w:rPr>
          </w:pPr>
        </w:p>
      </w:sdtContent>
    </w:sdt>
    <w:sdt>
      <w:sdtPr>
        <w:rPr>
          <w:i w:val="0"/>
          <w:sz w:val="22"/>
          <w:szCs w:val="24"/>
        </w:rPr>
        <w:alias w:val="topic"/>
        <w:tag w:val="topic"/>
        <w:id w:val="-6869018"/>
      </w:sdtPr>
      <w:sdtContent>
        <w:p w14:paraId="3B93B6C9" w14:textId="77777777" w:rsidR="00202B00" w:rsidRDefault="00202B00" w:rsidP="00202B00">
          <w:pPr>
            <w:pStyle w:val="Dxshortdesc"/>
          </w:pPr>
        </w:p>
        <w:p w14:paraId="2CD80600" w14:textId="77777777" w:rsidR="00D764D0" w:rsidRPr="00280F75" w:rsidRDefault="00581773" w:rsidP="00202B00">
          <w:pPr>
            <w:pStyle w:val="Heading5"/>
          </w:pPr>
          <w:bookmarkStart w:id="2264" w:name="_Toc256000196"/>
          <w:r w:rsidRPr="00280F75">
            <w:t>SUBJECT 9: PROFESSIONAL ENVIRONMENT</w:t>
          </w:r>
          <w:bookmarkEnd w:id="2264"/>
        </w:p>
        <w:p w14:paraId="766B04B0" w14:textId="77777777" w:rsidR="00D764D0" w:rsidRPr="00667041" w:rsidRDefault="00581773" w:rsidP="00663910">
          <w:r w:rsidRPr="00667041">
            <w:t>The subject objective is:</w:t>
          </w:r>
        </w:p>
        <w:p w14:paraId="029FDA37" w14:textId="77777777" w:rsidR="00D764D0" w:rsidRDefault="00581773" w:rsidP="00663910">
          <w:r w:rsidRPr="00667041">
            <w:t>Learners shall identify the need for close cooperation with other parties concerning ATM operations and appreciate aspects of environmental protection.</w:t>
          </w:r>
        </w:p>
        <w:tbl>
          <w:tblPr>
            <w:tblStyle w:val="easaTable"/>
            <w:tblW w:w="9085" w:type="dxa"/>
            <w:tblInd w:w="-37" w:type="dxa"/>
            <w:tblLayout w:type="fixed"/>
            <w:tblLook w:val="0420" w:firstRow="1" w:lastRow="0" w:firstColumn="0" w:lastColumn="0" w:noHBand="0" w:noVBand="1"/>
          </w:tblPr>
          <w:tblGrid>
            <w:gridCol w:w="1078"/>
            <w:gridCol w:w="3331"/>
            <w:gridCol w:w="283"/>
            <w:gridCol w:w="3686"/>
            <w:gridCol w:w="707"/>
          </w:tblGrid>
          <w:tr w:rsidR="00090094" w14:paraId="44143249"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5" w:type="dxa"/>
                <w:gridSpan w:val="5"/>
              </w:tcPr>
              <w:p w14:paraId="49831046" w14:textId="77777777" w:rsidR="00910A65" w:rsidRPr="00910A65" w:rsidRDefault="00581773" w:rsidP="00910A65">
                <w:pPr>
                  <w:pStyle w:val="TableCentered"/>
                  <w:rPr>
                    <w:rStyle w:val="GeneralAviation"/>
                  </w:rPr>
                </w:pPr>
                <w:r w:rsidRPr="00910A65">
                  <w:lastRenderedPageBreak/>
                  <w:t xml:space="preserve">TOPIC PEN 1 — FAMILIARISATION </w:t>
                </w:r>
              </w:p>
            </w:tc>
          </w:tr>
          <w:tr w:rsidR="00090094" w14:paraId="26019947" w14:textId="77777777" w:rsidTr="00090094">
            <w:trPr>
              <w:trHeight w:val="118"/>
            </w:trPr>
            <w:tc>
              <w:tcPr>
                <w:tcW w:w="9085" w:type="dxa"/>
                <w:gridSpan w:val="5"/>
                <w:hideMark/>
              </w:tcPr>
              <w:p w14:paraId="55D9F7BB" w14:textId="77777777" w:rsidR="00910A65" w:rsidRPr="00814F84" w:rsidRDefault="00581773" w:rsidP="00910A65">
                <w:pPr>
                  <w:pStyle w:val="TableHead"/>
                  <w:rPr>
                    <w:rStyle w:val="GeneralAviation"/>
                    <w:color w:val="auto"/>
                  </w:rPr>
                </w:pPr>
                <w:r w:rsidRPr="00814F84">
                  <w:rPr>
                    <w:rStyle w:val="GeneralAviation"/>
                    <w:color w:val="auto"/>
                  </w:rPr>
                  <w:t xml:space="preserve">Subtopic PEN 1.1 — Study visit to </w:t>
                </w:r>
                <w:r w:rsidR="004F1DF5" w:rsidRPr="00814F84">
                  <w:rPr>
                    <w:rStyle w:val="GeneralAviation"/>
                    <w:color w:val="auto"/>
                  </w:rPr>
                  <w:t xml:space="preserve">an </w:t>
                </w:r>
                <w:r w:rsidRPr="00814F84">
                  <w:rPr>
                    <w:rStyle w:val="GeneralAviation"/>
                    <w:color w:val="auto"/>
                  </w:rPr>
                  <w:t xml:space="preserve">aerodrome </w:t>
                </w:r>
              </w:p>
            </w:tc>
          </w:tr>
          <w:tr w:rsidR="00090094" w14:paraId="20E1E114" w14:textId="77777777" w:rsidTr="00090094">
            <w:trPr>
              <w:trHeight w:val="567"/>
            </w:trPr>
            <w:tc>
              <w:tcPr>
                <w:tcW w:w="1078" w:type="dxa"/>
                <w:hideMark/>
              </w:tcPr>
              <w:p w14:paraId="2661F231" w14:textId="77777777" w:rsidR="00910A65" w:rsidRPr="00814F84" w:rsidRDefault="00581773" w:rsidP="00910A65">
                <w:pPr>
                  <w:pStyle w:val="TableNormal0"/>
                  <w:rPr>
                    <w:rStyle w:val="GeneralAviation"/>
                    <w:color w:val="auto"/>
                  </w:rPr>
                </w:pPr>
                <w:r w:rsidRPr="00814F84">
                  <w:rPr>
                    <w:rStyle w:val="GeneralAviation"/>
                    <w:color w:val="auto"/>
                  </w:rPr>
                  <w:t>ADC</w:t>
                </w:r>
                <w:r w:rsidRPr="00814F84">
                  <w:rPr>
                    <w:rStyle w:val="GeneralAviation"/>
                    <w:color w:val="auto"/>
                  </w:rPr>
                  <w:br/>
                  <w:t>PEN</w:t>
                </w:r>
              </w:p>
              <w:p w14:paraId="1694FA86" w14:textId="77777777" w:rsidR="00910A65" w:rsidRPr="00814F84" w:rsidRDefault="00581773" w:rsidP="00910A65">
                <w:pPr>
                  <w:pStyle w:val="TableNormal0"/>
                  <w:rPr>
                    <w:rStyle w:val="GeneralAviation"/>
                    <w:color w:val="auto"/>
                  </w:rPr>
                </w:pPr>
                <w:r w:rsidRPr="00814F84">
                  <w:rPr>
                    <w:rStyle w:val="GeneralAviation"/>
                    <w:color w:val="auto"/>
                  </w:rPr>
                  <w:t xml:space="preserve">1.1.1 </w:t>
                </w:r>
              </w:p>
            </w:tc>
            <w:tc>
              <w:tcPr>
                <w:tcW w:w="3331" w:type="dxa"/>
                <w:hideMark/>
              </w:tcPr>
              <w:p w14:paraId="6C5BAD69" w14:textId="77777777" w:rsidR="00910A65" w:rsidRPr="00814F84" w:rsidRDefault="00581773" w:rsidP="00910A65">
                <w:pPr>
                  <w:pStyle w:val="TableNormal0"/>
                  <w:rPr>
                    <w:rStyle w:val="GeneralAviation"/>
                    <w:color w:val="auto"/>
                  </w:rPr>
                </w:pPr>
                <w:r w:rsidRPr="00814F84">
                  <w:rPr>
                    <w:rStyle w:val="GeneralAviation"/>
                    <w:color w:val="auto"/>
                  </w:rPr>
                  <w:t>Appreciate the functions and provision of operational aerodrome control services.</w:t>
                </w:r>
              </w:p>
            </w:tc>
            <w:tc>
              <w:tcPr>
                <w:tcW w:w="283" w:type="dxa"/>
                <w:hideMark/>
              </w:tcPr>
              <w:p w14:paraId="141880F8" w14:textId="77777777" w:rsidR="00910A65" w:rsidRPr="00814F84" w:rsidRDefault="00581773" w:rsidP="00910A65">
                <w:pPr>
                  <w:pStyle w:val="TableNormal0"/>
                  <w:rPr>
                    <w:rStyle w:val="GeneralAviation"/>
                    <w:color w:val="auto"/>
                  </w:rPr>
                </w:pPr>
                <w:r w:rsidRPr="00814F84">
                  <w:rPr>
                    <w:rStyle w:val="GeneralAviation"/>
                    <w:color w:val="auto"/>
                  </w:rPr>
                  <w:t>3</w:t>
                </w:r>
              </w:p>
            </w:tc>
            <w:tc>
              <w:tcPr>
                <w:tcW w:w="3686" w:type="dxa"/>
                <w:hideMark/>
              </w:tcPr>
              <w:p w14:paraId="0B186C42" w14:textId="77777777" w:rsidR="00910A65" w:rsidRPr="00814F84" w:rsidRDefault="00581773" w:rsidP="00C4476F">
                <w:pPr>
                  <w:pStyle w:val="EssentialTraining"/>
                  <w:rPr>
                    <w:rStyle w:val="GeneralAviation"/>
                    <w:color w:val="auto"/>
                  </w:rPr>
                </w:pPr>
                <w:r w:rsidRPr="00814F84">
                  <w:rPr>
                    <w:rStyle w:val="GeneralAviation"/>
                    <w:color w:val="auto"/>
                  </w:rPr>
                  <w:t xml:space="preserve">Study visit to a TWR </w:t>
                </w:r>
              </w:p>
            </w:tc>
            <w:tc>
              <w:tcPr>
                <w:tcW w:w="707" w:type="dxa"/>
                <w:hideMark/>
              </w:tcPr>
              <w:p w14:paraId="42FDE25D" w14:textId="77777777" w:rsidR="00910A65" w:rsidRPr="00814F84" w:rsidRDefault="00581773" w:rsidP="00910A65">
                <w:pPr>
                  <w:pStyle w:val="TableNormal0"/>
                  <w:rPr>
                    <w:rStyle w:val="GeneralAviation"/>
                    <w:color w:val="auto"/>
                  </w:rPr>
                </w:pPr>
                <w:r w:rsidRPr="00814F84">
                  <w:rPr>
                    <w:rStyle w:val="GeneralAviation"/>
                    <w:color w:val="auto"/>
                  </w:rPr>
                  <w:t>ADC</w:t>
                </w:r>
              </w:p>
            </w:tc>
          </w:tr>
          <w:tr w:rsidR="00090094" w14:paraId="3B435538" w14:textId="77777777" w:rsidTr="00090094">
            <w:trPr>
              <w:trHeight w:val="21"/>
            </w:trPr>
            <w:tc>
              <w:tcPr>
                <w:tcW w:w="9085" w:type="dxa"/>
                <w:gridSpan w:val="5"/>
              </w:tcPr>
              <w:p w14:paraId="14848732" w14:textId="77777777" w:rsidR="00910A65" w:rsidRPr="00910A65" w:rsidRDefault="00581773" w:rsidP="005B73AE">
                <w:pPr>
                  <w:pStyle w:val="TableCentered"/>
                  <w:rPr>
                    <w:rStyle w:val="GeneralAviation"/>
                  </w:rPr>
                </w:pPr>
                <w:r w:rsidRPr="00910A65">
                  <w:t>TOPIC PEN 2 — AIRSPACE USERS</w:t>
                </w:r>
              </w:p>
            </w:tc>
          </w:tr>
          <w:tr w:rsidR="00090094" w14:paraId="3DF7E9C7" w14:textId="77777777" w:rsidTr="00090094">
            <w:trPr>
              <w:trHeight w:val="21"/>
            </w:trPr>
            <w:tc>
              <w:tcPr>
                <w:tcW w:w="9085" w:type="dxa"/>
                <w:gridSpan w:val="5"/>
                <w:hideMark/>
              </w:tcPr>
              <w:p w14:paraId="212906D5" w14:textId="77777777" w:rsidR="00910A65" w:rsidRPr="00814F84" w:rsidRDefault="00581773" w:rsidP="005B73AE">
                <w:pPr>
                  <w:pStyle w:val="TableHead"/>
                  <w:rPr>
                    <w:rStyle w:val="GeneralAviation"/>
                    <w:color w:val="auto"/>
                  </w:rPr>
                </w:pPr>
                <w:r w:rsidRPr="00814F84">
                  <w:rPr>
                    <w:rStyle w:val="GeneralAviation"/>
                    <w:color w:val="auto"/>
                  </w:rPr>
                  <w:t>Subtopic PEN 2.1 — Contributors to civil ATS operations</w:t>
                </w:r>
              </w:p>
            </w:tc>
          </w:tr>
          <w:tr w:rsidR="00090094" w14:paraId="2B9D8CEA" w14:textId="77777777" w:rsidTr="00090094">
            <w:trPr>
              <w:trHeight w:val="567"/>
            </w:trPr>
            <w:tc>
              <w:tcPr>
                <w:tcW w:w="1078" w:type="dxa"/>
                <w:hideMark/>
              </w:tcPr>
              <w:p w14:paraId="6AD04D4F"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5432BD9E" w14:textId="77777777" w:rsidR="00910A65" w:rsidRPr="00814F84" w:rsidRDefault="00581773" w:rsidP="005B73AE">
                <w:pPr>
                  <w:pStyle w:val="TableNormal0"/>
                  <w:rPr>
                    <w:rStyle w:val="GeneralAviation"/>
                    <w:color w:val="auto"/>
                  </w:rPr>
                </w:pPr>
                <w:r w:rsidRPr="00814F84">
                  <w:rPr>
                    <w:rStyle w:val="GeneralAviation"/>
                    <w:color w:val="auto"/>
                  </w:rPr>
                  <w:t xml:space="preserve">2.1.1 </w:t>
                </w:r>
              </w:p>
            </w:tc>
            <w:tc>
              <w:tcPr>
                <w:tcW w:w="3331" w:type="dxa"/>
                <w:hideMark/>
              </w:tcPr>
              <w:p w14:paraId="39A14239" w14:textId="77777777" w:rsidR="00910A65" w:rsidRPr="00814F84" w:rsidRDefault="00581773" w:rsidP="005B73AE">
                <w:pPr>
                  <w:pStyle w:val="TableNormal0"/>
                  <w:rPr>
                    <w:rStyle w:val="GeneralAviation"/>
                    <w:color w:val="auto"/>
                  </w:rPr>
                </w:pPr>
                <w:r w:rsidRPr="00814F84">
                  <w:rPr>
                    <w:rStyle w:val="GeneralAviation"/>
                    <w:color w:val="auto"/>
                  </w:rPr>
                  <w:t>Characterise civil ATS activities at an aerodrome.</w:t>
                </w:r>
              </w:p>
            </w:tc>
            <w:tc>
              <w:tcPr>
                <w:tcW w:w="283" w:type="dxa"/>
                <w:hideMark/>
              </w:tcPr>
              <w:p w14:paraId="7A7646CA" w14:textId="77777777" w:rsidR="00910A65"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2686BB88" w14:textId="77777777" w:rsidR="00910A65" w:rsidRPr="00814F84" w:rsidRDefault="00581773" w:rsidP="00C4476F">
                <w:pPr>
                  <w:pStyle w:val="EssentialTraining"/>
                  <w:rPr>
                    <w:rStyle w:val="GeneralAviation"/>
                    <w:color w:val="auto"/>
                  </w:rPr>
                </w:pPr>
                <w:r w:rsidRPr="00814F84">
                  <w:rPr>
                    <w:rStyle w:val="GeneralAviation"/>
                    <w:color w:val="auto"/>
                  </w:rPr>
                  <w:t>Study visit to a TWR</w:t>
                </w:r>
              </w:p>
              <w:p w14:paraId="19D50588" w14:textId="77777777" w:rsidR="00910A65" w:rsidRPr="00814F84" w:rsidRDefault="00581773" w:rsidP="005B73AE">
                <w:pPr>
                  <w:pStyle w:val="TableNormal0"/>
                  <w:rPr>
                    <w:rStyle w:val="GeneralAviation"/>
                    <w:i/>
                    <w:iCs/>
                    <w:color w:val="auto"/>
                  </w:rPr>
                </w:pPr>
                <w:r w:rsidRPr="00814F84">
                  <w:rPr>
                    <w:rStyle w:val="GeneralAviation"/>
                    <w:i/>
                    <w:iCs/>
                    <w:color w:val="auto"/>
                  </w:rPr>
                  <w:t>Optional content: familiarisation visits to APP, ACC, AIS, RCC</w:t>
                </w:r>
              </w:p>
            </w:tc>
            <w:tc>
              <w:tcPr>
                <w:tcW w:w="707" w:type="dxa"/>
                <w:hideMark/>
              </w:tcPr>
              <w:p w14:paraId="1C4203EE" w14:textId="77777777" w:rsidR="00910A65" w:rsidRPr="00814F84" w:rsidRDefault="00581773" w:rsidP="005B73AE">
                <w:pPr>
                  <w:pStyle w:val="TableNormal0"/>
                  <w:rPr>
                    <w:rStyle w:val="GeneralAviation"/>
                    <w:color w:val="auto"/>
                  </w:rPr>
                </w:pPr>
                <w:r w:rsidRPr="00814F84">
                  <w:rPr>
                    <w:rStyle w:val="GeneralAviation"/>
                    <w:color w:val="auto"/>
                  </w:rPr>
                  <w:t>ADC</w:t>
                </w:r>
              </w:p>
            </w:tc>
          </w:tr>
          <w:tr w:rsidR="00090094" w14:paraId="2ED24640" w14:textId="77777777" w:rsidTr="00090094">
            <w:trPr>
              <w:trHeight w:val="567"/>
            </w:trPr>
            <w:tc>
              <w:tcPr>
                <w:tcW w:w="1078" w:type="dxa"/>
                <w:hideMark/>
              </w:tcPr>
              <w:p w14:paraId="5633C379"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1ADEEA53" w14:textId="77777777" w:rsidR="00910A65" w:rsidRPr="00814F84" w:rsidRDefault="00581773" w:rsidP="005B73AE">
                <w:pPr>
                  <w:pStyle w:val="TableNormal0"/>
                  <w:rPr>
                    <w:rStyle w:val="GeneralAviation"/>
                    <w:color w:val="auto"/>
                  </w:rPr>
                </w:pPr>
                <w:r w:rsidRPr="00814F84">
                  <w:rPr>
                    <w:rStyle w:val="GeneralAviation"/>
                    <w:color w:val="auto"/>
                  </w:rPr>
                  <w:t xml:space="preserve">2.1.2 </w:t>
                </w:r>
              </w:p>
            </w:tc>
            <w:tc>
              <w:tcPr>
                <w:tcW w:w="3331" w:type="dxa"/>
                <w:hideMark/>
              </w:tcPr>
              <w:p w14:paraId="74D0452C" w14:textId="77777777" w:rsidR="00910A65" w:rsidRPr="00814F84" w:rsidRDefault="00581773" w:rsidP="005B73AE">
                <w:pPr>
                  <w:pStyle w:val="TableNormal0"/>
                  <w:rPr>
                    <w:rStyle w:val="GeneralAviation"/>
                    <w:color w:val="auto"/>
                  </w:rPr>
                </w:pPr>
                <w:r w:rsidRPr="00814F84">
                  <w:rPr>
                    <w:rStyle w:val="GeneralAviation"/>
                    <w:color w:val="auto"/>
                  </w:rPr>
                  <w:t>Characterise other parties interfacing with ATS operations.</w:t>
                </w:r>
              </w:p>
            </w:tc>
            <w:tc>
              <w:tcPr>
                <w:tcW w:w="283" w:type="dxa"/>
                <w:hideMark/>
              </w:tcPr>
              <w:p w14:paraId="74FA8CB6" w14:textId="77777777" w:rsidR="00910A65"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4AF51954" w14:textId="77777777" w:rsidR="00910A65" w:rsidRPr="00814F84" w:rsidRDefault="00581773" w:rsidP="005B73AE">
                <w:pPr>
                  <w:pStyle w:val="TableNormal0"/>
                  <w:rPr>
                    <w:rStyle w:val="GeneralAviation"/>
                    <w:i/>
                    <w:iCs/>
                    <w:color w:val="auto"/>
                  </w:rPr>
                </w:pPr>
                <w:r w:rsidRPr="00814F84">
                  <w:rPr>
                    <w:rStyle w:val="GeneralAviation"/>
                    <w:i/>
                    <w:iCs/>
                    <w:color w:val="auto"/>
                  </w:rPr>
                  <w:t>Optional content: familiarisation visits to engineering services, firefighting and emergency services, airline operations offices</w:t>
                </w:r>
              </w:p>
            </w:tc>
            <w:tc>
              <w:tcPr>
                <w:tcW w:w="707" w:type="dxa"/>
                <w:hideMark/>
              </w:tcPr>
              <w:p w14:paraId="37D9850E" w14:textId="77777777" w:rsidR="00910A65" w:rsidRPr="00814F84" w:rsidRDefault="00581773" w:rsidP="005B73AE">
                <w:pPr>
                  <w:pStyle w:val="TableNormal0"/>
                  <w:rPr>
                    <w:rStyle w:val="GeneralAviation"/>
                    <w:color w:val="auto"/>
                  </w:rPr>
                </w:pPr>
                <w:r w:rsidRPr="00814F84">
                  <w:rPr>
                    <w:rStyle w:val="GeneralAviation"/>
                    <w:color w:val="auto"/>
                  </w:rPr>
                  <w:t>ALL</w:t>
                </w:r>
              </w:p>
            </w:tc>
          </w:tr>
          <w:tr w:rsidR="00090094" w14:paraId="7E6BAD90" w14:textId="77777777" w:rsidTr="00090094">
            <w:trPr>
              <w:trHeight w:val="21"/>
            </w:trPr>
            <w:tc>
              <w:tcPr>
                <w:tcW w:w="9085" w:type="dxa"/>
                <w:gridSpan w:val="5"/>
                <w:hideMark/>
              </w:tcPr>
              <w:p w14:paraId="53DDC8C2" w14:textId="77777777" w:rsidR="00910A65" w:rsidRPr="00814F84" w:rsidRDefault="00581773" w:rsidP="005B73AE">
                <w:pPr>
                  <w:pStyle w:val="TableHead"/>
                  <w:rPr>
                    <w:rStyle w:val="GeneralAviation"/>
                    <w:color w:val="auto"/>
                  </w:rPr>
                </w:pPr>
                <w:r w:rsidRPr="00814F84">
                  <w:rPr>
                    <w:rStyle w:val="GeneralAviation"/>
                    <w:color w:val="auto"/>
                  </w:rPr>
                  <w:t>Subtopic PEN 2.2 — Contributors to military ATS operations</w:t>
                </w:r>
              </w:p>
            </w:tc>
          </w:tr>
          <w:tr w:rsidR="00090094" w14:paraId="2BA9DD73" w14:textId="77777777" w:rsidTr="00090094">
            <w:trPr>
              <w:trHeight w:val="567"/>
            </w:trPr>
            <w:tc>
              <w:tcPr>
                <w:tcW w:w="1078" w:type="dxa"/>
                <w:hideMark/>
              </w:tcPr>
              <w:p w14:paraId="03EE6D85"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6CEC32B3" w14:textId="77777777" w:rsidR="00910A65" w:rsidRPr="00814F84" w:rsidRDefault="00581773" w:rsidP="005B73AE">
                <w:pPr>
                  <w:pStyle w:val="TableNormal0"/>
                  <w:rPr>
                    <w:rStyle w:val="GeneralAviation"/>
                    <w:color w:val="auto"/>
                  </w:rPr>
                </w:pPr>
                <w:r w:rsidRPr="00814F84">
                  <w:rPr>
                    <w:rStyle w:val="GeneralAviation"/>
                    <w:color w:val="auto"/>
                  </w:rPr>
                  <w:t xml:space="preserve">2.2.1 </w:t>
                </w:r>
              </w:p>
            </w:tc>
            <w:tc>
              <w:tcPr>
                <w:tcW w:w="3331" w:type="dxa"/>
                <w:hideMark/>
              </w:tcPr>
              <w:p w14:paraId="3C61DD63" w14:textId="77777777" w:rsidR="00910A65" w:rsidRPr="00814F84" w:rsidRDefault="00581773" w:rsidP="005B73AE">
                <w:pPr>
                  <w:pStyle w:val="TableNormal0"/>
                  <w:rPr>
                    <w:rStyle w:val="GeneralAviation"/>
                    <w:color w:val="auto"/>
                  </w:rPr>
                </w:pPr>
                <w:r w:rsidRPr="00814F84">
                  <w:rPr>
                    <w:rStyle w:val="GeneralAviation"/>
                    <w:color w:val="auto"/>
                  </w:rPr>
                  <w:t>Characterise military ATS activities.</w:t>
                </w:r>
              </w:p>
            </w:tc>
            <w:tc>
              <w:tcPr>
                <w:tcW w:w="283" w:type="dxa"/>
                <w:hideMark/>
              </w:tcPr>
              <w:p w14:paraId="1176E939" w14:textId="77777777" w:rsidR="00910A65"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19DDE369" w14:textId="77777777" w:rsidR="00910A65" w:rsidRPr="00814F84" w:rsidRDefault="00581773" w:rsidP="00C4476F">
                <w:pPr>
                  <w:pStyle w:val="EssentialTraining"/>
                  <w:rPr>
                    <w:rStyle w:val="GeneralAviation"/>
                    <w:color w:val="auto"/>
                  </w:rPr>
                </w:pPr>
                <w:r w:rsidRPr="00814F84">
                  <w:rPr>
                    <w:rStyle w:val="GeneralAviation"/>
                    <w:color w:val="auto"/>
                  </w:rPr>
                  <w:t>Optional content: familiarisation visits to TWR, APP, ACC, AIS, RCC, air defence units</w:t>
                </w:r>
              </w:p>
            </w:tc>
            <w:tc>
              <w:tcPr>
                <w:tcW w:w="707" w:type="dxa"/>
                <w:hideMark/>
              </w:tcPr>
              <w:p w14:paraId="7069F35B" w14:textId="77777777" w:rsidR="00910A65" w:rsidRPr="00814F84" w:rsidRDefault="00581773" w:rsidP="005B73AE">
                <w:pPr>
                  <w:pStyle w:val="TableNormal0"/>
                  <w:rPr>
                    <w:rStyle w:val="GeneralAviation"/>
                    <w:color w:val="auto"/>
                  </w:rPr>
                </w:pPr>
                <w:r w:rsidRPr="00814F84">
                  <w:rPr>
                    <w:rStyle w:val="GeneralAviation"/>
                    <w:color w:val="auto"/>
                  </w:rPr>
                  <w:t>ALL</w:t>
                </w:r>
              </w:p>
            </w:tc>
          </w:tr>
          <w:tr w:rsidR="00090094" w14:paraId="7E25372C" w14:textId="77777777" w:rsidTr="00090094">
            <w:trPr>
              <w:trHeight w:val="21"/>
            </w:trPr>
            <w:tc>
              <w:tcPr>
                <w:tcW w:w="9085" w:type="dxa"/>
                <w:gridSpan w:val="5"/>
              </w:tcPr>
              <w:p w14:paraId="2EA15421" w14:textId="77777777" w:rsidR="00910A65" w:rsidRPr="00910A65" w:rsidRDefault="00581773" w:rsidP="005B73AE">
                <w:pPr>
                  <w:pStyle w:val="TableCentered"/>
                  <w:rPr>
                    <w:rStyle w:val="GeneralAviation"/>
                  </w:rPr>
                </w:pPr>
                <w:r w:rsidRPr="00910A65">
                  <w:t>TOPIC PEN 3 — CUSTOMER RELATIONS</w:t>
                </w:r>
              </w:p>
            </w:tc>
          </w:tr>
          <w:tr w:rsidR="00090094" w14:paraId="67BDA85F" w14:textId="77777777" w:rsidTr="00090094">
            <w:trPr>
              <w:trHeight w:val="21"/>
            </w:trPr>
            <w:tc>
              <w:tcPr>
                <w:tcW w:w="9085" w:type="dxa"/>
                <w:gridSpan w:val="5"/>
                <w:hideMark/>
              </w:tcPr>
              <w:p w14:paraId="74C2943C" w14:textId="77777777" w:rsidR="00910A65" w:rsidRPr="00814F84" w:rsidRDefault="00581773" w:rsidP="005B73AE">
                <w:pPr>
                  <w:pStyle w:val="TableHead"/>
                  <w:rPr>
                    <w:rStyle w:val="GeneralAviation"/>
                    <w:color w:val="auto"/>
                  </w:rPr>
                </w:pPr>
                <w:r w:rsidRPr="00814F84">
                  <w:rPr>
                    <w:rStyle w:val="GeneralAviation"/>
                    <w:color w:val="auto"/>
                  </w:rPr>
                  <w:t>Subtopic PEN 3.1 — Provision of services and user requirements</w:t>
                </w:r>
              </w:p>
            </w:tc>
          </w:tr>
          <w:tr w:rsidR="00090094" w14:paraId="1F82D3DC" w14:textId="77777777" w:rsidTr="00090094">
            <w:trPr>
              <w:trHeight w:val="567"/>
            </w:trPr>
            <w:tc>
              <w:tcPr>
                <w:tcW w:w="1078" w:type="dxa"/>
                <w:hideMark/>
              </w:tcPr>
              <w:p w14:paraId="71F137F9"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4DFD4823" w14:textId="77777777" w:rsidR="00910A65" w:rsidRPr="00814F84" w:rsidRDefault="00581773" w:rsidP="005B73AE">
                <w:pPr>
                  <w:pStyle w:val="TableNormal0"/>
                  <w:rPr>
                    <w:rStyle w:val="GeneralAviation"/>
                    <w:color w:val="auto"/>
                  </w:rPr>
                </w:pPr>
                <w:r w:rsidRPr="00814F84">
                  <w:rPr>
                    <w:rStyle w:val="GeneralAviation"/>
                    <w:color w:val="auto"/>
                  </w:rPr>
                  <w:t xml:space="preserve">3.1.1 </w:t>
                </w:r>
              </w:p>
            </w:tc>
            <w:tc>
              <w:tcPr>
                <w:tcW w:w="3331" w:type="dxa"/>
                <w:hideMark/>
              </w:tcPr>
              <w:p w14:paraId="08C54A26" w14:textId="77777777" w:rsidR="00910A65" w:rsidRPr="00814F84" w:rsidRDefault="00581773" w:rsidP="005B73AE">
                <w:pPr>
                  <w:pStyle w:val="TableNormal0"/>
                  <w:rPr>
                    <w:rStyle w:val="GeneralAviation"/>
                    <w:color w:val="auto"/>
                  </w:rPr>
                </w:pPr>
                <w:r w:rsidRPr="00814F84">
                  <w:rPr>
                    <w:rStyle w:val="GeneralAviation"/>
                    <w:color w:val="auto"/>
                  </w:rPr>
                  <w:t>Appreciate the role of an air navigation service provider.</w:t>
                </w:r>
              </w:p>
            </w:tc>
            <w:tc>
              <w:tcPr>
                <w:tcW w:w="283" w:type="dxa"/>
                <w:hideMark/>
              </w:tcPr>
              <w:p w14:paraId="13BA48B5" w14:textId="77777777" w:rsidR="00910A65"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6C84045E" w14:textId="77777777" w:rsidR="00910A65" w:rsidRPr="00814F84" w:rsidRDefault="005A543B" w:rsidP="00C4476F">
                <w:pPr>
                  <w:pStyle w:val="EssentialTraining"/>
                  <w:rPr>
                    <w:rStyle w:val="GeneralAviation"/>
                    <w:color w:val="auto"/>
                  </w:rPr>
                </w:pPr>
                <w:r>
                  <w:rPr>
                    <w:rStyle w:val="GeneralAviation"/>
                    <w:color w:val="auto"/>
                  </w:rPr>
                  <w:t>Law of the Republic of Armenia on Aviation</w:t>
                </w:r>
                <w:r w:rsidR="00581773" w:rsidRPr="00814F84">
                  <w:rPr>
                    <w:rStyle w:val="GeneralAviation"/>
                    <w:color w:val="auto"/>
                    <w:vertAlign w:val="superscript"/>
                  </w:rPr>
                  <w:footnoteReference w:id="15"/>
                </w:r>
              </w:p>
            </w:tc>
            <w:tc>
              <w:tcPr>
                <w:tcW w:w="707" w:type="dxa"/>
                <w:hideMark/>
              </w:tcPr>
              <w:p w14:paraId="1FA88854" w14:textId="77777777" w:rsidR="00910A65" w:rsidRPr="00814F84" w:rsidRDefault="00581773" w:rsidP="005B73AE">
                <w:pPr>
                  <w:pStyle w:val="TableNormal0"/>
                  <w:rPr>
                    <w:rStyle w:val="GeneralAviation"/>
                    <w:color w:val="auto"/>
                  </w:rPr>
                </w:pPr>
                <w:r w:rsidRPr="00814F84">
                  <w:rPr>
                    <w:rStyle w:val="GeneralAviation"/>
                    <w:color w:val="auto"/>
                  </w:rPr>
                  <w:t>ALL</w:t>
                </w:r>
              </w:p>
            </w:tc>
          </w:tr>
          <w:tr w:rsidR="00090094" w14:paraId="7FE451DA" w14:textId="77777777" w:rsidTr="00090094">
            <w:trPr>
              <w:trHeight w:val="567"/>
            </w:trPr>
            <w:tc>
              <w:tcPr>
                <w:tcW w:w="1078" w:type="dxa"/>
                <w:hideMark/>
              </w:tcPr>
              <w:p w14:paraId="7906747D"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07AFC9E3" w14:textId="77777777" w:rsidR="00910A65" w:rsidRPr="00814F84" w:rsidRDefault="00581773" w:rsidP="005B73AE">
                <w:pPr>
                  <w:pStyle w:val="TableNormal0"/>
                  <w:rPr>
                    <w:rStyle w:val="GeneralAviation"/>
                    <w:color w:val="auto"/>
                  </w:rPr>
                </w:pPr>
                <w:r w:rsidRPr="00814F84">
                  <w:rPr>
                    <w:rStyle w:val="GeneralAviation"/>
                    <w:color w:val="auto"/>
                  </w:rPr>
                  <w:t xml:space="preserve">3.1.2 </w:t>
                </w:r>
              </w:p>
            </w:tc>
            <w:tc>
              <w:tcPr>
                <w:tcW w:w="3331" w:type="dxa"/>
                <w:hideMark/>
              </w:tcPr>
              <w:p w14:paraId="7DE0C148" w14:textId="77777777" w:rsidR="00910A65" w:rsidRPr="00814F84" w:rsidRDefault="00581773" w:rsidP="005B73AE">
                <w:pPr>
                  <w:pStyle w:val="TableNormal0"/>
                  <w:rPr>
                    <w:rStyle w:val="GeneralAviation"/>
                    <w:color w:val="auto"/>
                  </w:rPr>
                </w:pPr>
                <w:r w:rsidRPr="00814F84">
                  <w:rPr>
                    <w:rStyle w:val="GeneralAviation"/>
                    <w:color w:val="auto"/>
                  </w:rPr>
                  <w:t>Appreciate ATS users’ requirements.</w:t>
                </w:r>
              </w:p>
            </w:tc>
            <w:tc>
              <w:tcPr>
                <w:tcW w:w="283" w:type="dxa"/>
                <w:hideMark/>
              </w:tcPr>
              <w:p w14:paraId="3263F3B9" w14:textId="77777777" w:rsidR="00910A65"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3F89D0C1" w14:textId="77777777" w:rsidR="00910A65" w:rsidRPr="00814F84" w:rsidRDefault="00910A65" w:rsidP="005B73AE">
                <w:pPr>
                  <w:pStyle w:val="TableNormal0"/>
                  <w:rPr>
                    <w:rStyle w:val="GeneralAviation"/>
                    <w:color w:val="auto"/>
                  </w:rPr>
                </w:pPr>
              </w:p>
            </w:tc>
            <w:tc>
              <w:tcPr>
                <w:tcW w:w="707" w:type="dxa"/>
                <w:hideMark/>
              </w:tcPr>
              <w:p w14:paraId="251A6012" w14:textId="77777777" w:rsidR="00910A65" w:rsidRPr="00814F84" w:rsidRDefault="00581773" w:rsidP="005B73AE">
                <w:pPr>
                  <w:pStyle w:val="TableNormal0"/>
                  <w:rPr>
                    <w:rStyle w:val="GeneralAviation"/>
                    <w:color w:val="auto"/>
                  </w:rPr>
                </w:pPr>
                <w:r w:rsidRPr="00814F84">
                  <w:rPr>
                    <w:rStyle w:val="GeneralAviation"/>
                    <w:color w:val="auto"/>
                  </w:rPr>
                  <w:t>ALL</w:t>
                </w:r>
              </w:p>
            </w:tc>
          </w:tr>
          <w:tr w:rsidR="00090094" w14:paraId="2831D4BE" w14:textId="77777777" w:rsidTr="00090094">
            <w:trPr>
              <w:trHeight w:val="21"/>
            </w:trPr>
            <w:tc>
              <w:tcPr>
                <w:tcW w:w="9085" w:type="dxa"/>
                <w:gridSpan w:val="5"/>
              </w:tcPr>
              <w:p w14:paraId="752504B0" w14:textId="77777777" w:rsidR="00910A65" w:rsidRPr="00910A65" w:rsidRDefault="00581773" w:rsidP="005B73AE">
                <w:pPr>
                  <w:pStyle w:val="TableCentered"/>
                  <w:rPr>
                    <w:rStyle w:val="GeneralAviation"/>
                  </w:rPr>
                </w:pPr>
                <w:r w:rsidRPr="00910A65">
                  <w:t>TOPIC PEN 4 — ENVIRONMENTAL PROTECTION</w:t>
                </w:r>
              </w:p>
            </w:tc>
          </w:tr>
          <w:tr w:rsidR="00090094" w14:paraId="1BA4E023" w14:textId="77777777" w:rsidTr="00090094">
            <w:trPr>
              <w:trHeight w:val="29"/>
            </w:trPr>
            <w:tc>
              <w:tcPr>
                <w:tcW w:w="9085" w:type="dxa"/>
                <w:gridSpan w:val="5"/>
                <w:hideMark/>
              </w:tcPr>
              <w:p w14:paraId="1ABB39CB" w14:textId="77777777" w:rsidR="00910A65" w:rsidRPr="00814F84" w:rsidRDefault="00581773" w:rsidP="005B73AE">
                <w:pPr>
                  <w:pStyle w:val="TableHead"/>
                  <w:rPr>
                    <w:rStyle w:val="GeneralAviation"/>
                    <w:color w:val="auto"/>
                  </w:rPr>
                </w:pPr>
                <w:r w:rsidRPr="00814F84">
                  <w:rPr>
                    <w:rStyle w:val="GeneralAviation"/>
                    <w:color w:val="auto"/>
                  </w:rPr>
                  <w:t>Subtopic PEN 4.1 — Environmental protection</w:t>
                </w:r>
              </w:p>
            </w:tc>
          </w:tr>
          <w:tr w:rsidR="00090094" w14:paraId="582F93DB" w14:textId="77777777" w:rsidTr="00090094">
            <w:trPr>
              <w:trHeight w:val="567"/>
            </w:trPr>
            <w:tc>
              <w:tcPr>
                <w:tcW w:w="1078" w:type="dxa"/>
                <w:hideMark/>
              </w:tcPr>
              <w:p w14:paraId="1F376BD2"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2C30073F" w14:textId="77777777" w:rsidR="00910A65" w:rsidRPr="00814F84" w:rsidRDefault="00581773" w:rsidP="005B73AE">
                <w:pPr>
                  <w:pStyle w:val="TableNormal0"/>
                  <w:rPr>
                    <w:rStyle w:val="GeneralAviation"/>
                    <w:color w:val="auto"/>
                  </w:rPr>
                </w:pPr>
                <w:r w:rsidRPr="00814F84">
                  <w:rPr>
                    <w:rStyle w:val="GeneralAviation"/>
                    <w:color w:val="auto"/>
                  </w:rPr>
                  <w:t xml:space="preserve">4.1.1 </w:t>
                </w:r>
              </w:p>
            </w:tc>
            <w:tc>
              <w:tcPr>
                <w:tcW w:w="3331" w:type="dxa"/>
                <w:hideMark/>
              </w:tcPr>
              <w:p w14:paraId="4992B8F4" w14:textId="77777777" w:rsidR="00910A65" w:rsidRPr="00814F84" w:rsidRDefault="00581773" w:rsidP="005B73AE">
                <w:pPr>
                  <w:pStyle w:val="TableNormal0"/>
                  <w:rPr>
                    <w:rStyle w:val="GeneralAviation"/>
                    <w:color w:val="auto"/>
                  </w:rPr>
                </w:pPr>
                <w:r w:rsidRPr="00814F84">
                  <w:rPr>
                    <w:rStyle w:val="GeneralAviation"/>
                    <w:color w:val="auto"/>
                  </w:rPr>
                  <w:t>Describe the environmental constraints on aerodrome operations.</w:t>
                </w:r>
              </w:p>
            </w:tc>
            <w:tc>
              <w:tcPr>
                <w:tcW w:w="283" w:type="dxa"/>
                <w:hideMark/>
              </w:tcPr>
              <w:p w14:paraId="1CCE43E8" w14:textId="77777777" w:rsidR="00910A65"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300FD7E6" w14:textId="77777777" w:rsidR="00910A65" w:rsidRPr="00814F84" w:rsidRDefault="00581773" w:rsidP="005B73AE">
                <w:pPr>
                  <w:pStyle w:val="TableNormal0"/>
                  <w:rPr>
                    <w:rStyle w:val="GeneralAviation"/>
                    <w:i/>
                    <w:iCs/>
                    <w:color w:val="auto"/>
                  </w:rPr>
                </w:pPr>
                <w:r w:rsidRPr="00814F84">
                  <w:rPr>
                    <w:rStyle w:val="GeneralAviation"/>
                    <w:i/>
                    <w:iCs/>
                    <w:color w:val="auto"/>
                  </w:rPr>
                  <w:t>Optional content: ICAO Doc 10013 — Operational opportunities to reduce fuel burn and emissions</w:t>
                </w:r>
              </w:p>
            </w:tc>
            <w:tc>
              <w:tcPr>
                <w:tcW w:w="707" w:type="dxa"/>
                <w:hideMark/>
              </w:tcPr>
              <w:p w14:paraId="6ADA6A5E" w14:textId="77777777" w:rsidR="00910A65" w:rsidRPr="00814F84" w:rsidRDefault="00581773" w:rsidP="005B73AE">
                <w:pPr>
                  <w:pStyle w:val="TableNormal0"/>
                  <w:rPr>
                    <w:rStyle w:val="GeneralAviation"/>
                    <w:color w:val="auto"/>
                  </w:rPr>
                </w:pPr>
                <w:r w:rsidRPr="00814F84">
                  <w:rPr>
                    <w:rStyle w:val="GeneralAviation"/>
                    <w:color w:val="auto"/>
                  </w:rPr>
                  <w:t>ADC APP APS</w:t>
                </w:r>
              </w:p>
            </w:tc>
          </w:tr>
          <w:tr w:rsidR="00090094" w14:paraId="4043ABB5" w14:textId="77777777" w:rsidTr="00090094">
            <w:trPr>
              <w:trHeight w:val="567"/>
            </w:trPr>
            <w:tc>
              <w:tcPr>
                <w:tcW w:w="1078" w:type="dxa"/>
                <w:hideMark/>
              </w:tcPr>
              <w:p w14:paraId="34480E34"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4B55ABF8" w14:textId="77777777" w:rsidR="00910A65" w:rsidRPr="00814F84" w:rsidRDefault="00581773" w:rsidP="005B73AE">
                <w:pPr>
                  <w:pStyle w:val="TableNormal0"/>
                  <w:rPr>
                    <w:rStyle w:val="GeneralAviation"/>
                    <w:color w:val="auto"/>
                  </w:rPr>
                </w:pPr>
                <w:r w:rsidRPr="00814F84">
                  <w:rPr>
                    <w:rStyle w:val="GeneralAviation"/>
                    <w:color w:val="auto"/>
                  </w:rPr>
                  <w:t xml:space="preserve">4.1.2 </w:t>
                </w:r>
              </w:p>
            </w:tc>
            <w:tc>
              <w:tcPr>
                <w:tcW w:w="3331" w:type="dxa"/>
                <w:hideMark/>
              </w:tcPr>
              <w:p w14:paraId="30B32315" w14:textId="77777777" w:rsidR="00910A65" w:rsidRPr="00814F84" w:rsidRDefault="00581773" w:rsidP="005B73AE">
                <w:pPr>
                  <w:pStyle w:val="TableNormal0"/>
                  <w:rPr>
                    <w:rStyle w:val="GeneralAviation"/>
                    <w:color w:val="auto"/>
                  </w:rPr>
                </w:pPr>
                <w:r w:rsidRPr="00814F84">
                  <w:rPr>
                    <w:rStyle w:val="GeneralAviation"/>
                    <w:color w:val="auto"/>
                  </w:rPr>
                  <w:t>Explain the use of the Collaborative Environmental Management (CEM) process at aerodromes.</w:t>
                </w:r>
              </w:p>
            </w:tc>
            <w:tc>
              <w:tcPr>
                <w:tcW w:w="283" w:type="dxa"/>
                <w:hideMark/>
              </w:tcPr>
              <w:p w14:paraId="6355BC3C" w14:textId="77777777" w:rsidR="00910A65" w:rsidRPr="00814F84" w:rsidRDefault="00581773" w:rsidP="005B73AE">
                <w:pPr>
                  <w:pStyle w:val="TableNormal0"/>
                  <w:rPr>
                    <w:rStyle w:val="GeneralAviation"/>
                    <w:color w:val="auto"/>
                  </w:rPr>
                </w:pPr>
                <w:r w:rsidRPr="00814F84">
                  <w:rPr>
                    <w:rStyle w:val="GeneralAviation"/>
                    <w:color w:val="auto"/>
                  </w:rPr>
                  <w:t>2</w:t>
                </w:r>
              </w:p>
            </w:tc>
            <w:tc>
              <w:tcPr>
                <w:tcW w:w="3686" w:type="dxa"/>
                <w:hideMark/>
              </w:tcPr>
              <w:p w14:paraId="6B23414E" w14:textId="77777777" w:rsidR="00910A65" w:rsidRPr="00814F84" w:rsidRDefault="00581773" w:rsidP="005B73AE">
                <w:pPr>
                  <w:pStyle w:val="TableNormal0"/>
                  <w:rPr>
                    <w:rStyle w:val="GeneralAviation"/>
                    <w:i/>
                    <w:iCs/>
                    <w:color w:val="auto"/>
                  </w:rPr>
                </w:pPr>
                <w:r w:rsidRPr="00814F84">
                  <w:rPr>
                    <w:rStyle w:val="GeneralAviation"/>
                    <w:i/>
                    <w:iCs/>
                    <w:color w:val="auto"/>
                  </w:rPr>
                  <w:t>Optional content: European ATM Master Plan, EUROCONTROL CEM Specification</w:t>
                </w:r>
              </w:p>
            </w:tc>
            <w:tc>
              <w:tcPr>
                <w:tcW w:w="707" w:type="dxa"/>
                <w:hideMark/>
              </w:tcPr>
              <w:p w14:paraId="428D42AC" w14:textId="77777777" w:rsidR="00910A65" w:rsidRPr="00814F84" w:rsidRDefault="00581773" w:rsidP="005B73AE">
                <w:pPr>
                  <w:pStyle w:val="TableNormal0"/>
                  <w:rPr>
                    <w:rStyle w:val="GeneralAviation"/>
                    <w:color w:val="auto"/>
                  </w:rPr>
                </w:pPr>
                <w:r w:rsidRPr="00814F84">
                  <w:rPr>
                    <w:rStyle w:val="GeneralAviation"/>
                    <w:color w:val="auto"/>
                  </w:rPr>
                  <w:t>ADC APP APS</w:t>
                </w:r>
              </w:p>
            </w:tc>
          </w:tr>
          <w:tr w:rsidR="00090094" w14:paraId="7D7100BD" w14:textId="77777777" w:rsidTr="00090094">
            <w:trPr>
              <w:trHeight w:val="567"/>
            </w:trPr>
            <w:tc>
              <w:tcPr>
                <w:tcW w:w="1078" w:type="dxa"/>
                <w:hideMark/>
              </w:tcPr>
              <w:p w14:paraId="7F1F15D1" w14:textId="77777777" w:rsidR="00910A65" w:rsidRPr="00814F84" w:rsidRDefault="00581773" w:rsidP="005B73AE">
                <w:pPr>
                  <w:pStyle w:val="TableNormal0"/>
                  <w:rPr>
                    <w:rStyle w:val="GeneralAviation"/>
                    <w:color w:val="auto"/>
                  </w:rPr>
                </w:pPr>
                <w:r w:rsidRPr="00814F84">
                  <w:rPr>
                    <w:rStyle w:val="GeneralAviation"/>
                    <w:color w:val="auto"/>
                  </w:rPr>
                  <w:t>ADC</w:t>
                </w:r>
                <w:r w:rsidRPr="00814F84">
                  <w:rPr>
                    <w:rStyle w:val="GeneralAviation"/>
                    <w:color w:val="auto"/>
                  </w:rPr>
                  <w:br/>
                  <w:t>PEN</w:t>
                </w:r>
              </w:p>
              <w:p w14:paraId="6694F5AC" w14:textId="77777777" w:rsidR="00910A65" w:rsidRPr="00814F84" w:rsidRDefault="00581773" w:rsidP="005B73AE">
                <w:pPr>
                  <w:pStyle w:val="TableNormal0"/>
                  <w:rPr>
                    <w:rStyle w:val="GeneralAviation"/>
                    <w:color w:val="auto"/>
                  </w:rPr>
                </w:pPr>
                <w:r w:rsidRPr="00814F84">
                  <w:rPr>
                    <w:rStyle w:val="GeneralAviation"/>
                    <w:color w:val="auto"/>
                  </w:rPr>
                  <w:t xml:space="preserve">4.1.3 </w:t>
                </w:r>
              </w:p>
            </w:tc>
            <w:tc>
              <w:tcPr>
                <w:tcW w:w="3331" w:type="dxa"/>
                <w:hideMark/>
              </w:tcPr>
              <w:p w14:paraId="7BA1C656" w14:textId="77777777" w:rsidR="00910A65" w:rsidRPr="00814F84" w:rsidRDefault="00581773" w:rsidP="005B73AE">
                <w:pPr>
                  <w:pStyle w:val="TableNormal0"/>
                  <w:rPr>
                    <w:rStyle w:val="GeneralAviation"/>
                    <w:color w:val="auto"/>
                  </w:rPr>
                </w:pPr>
                <w:r w:rsidRPr="00814F84">
                  <w:rPr>
                    <w:rStyle w:val="GeneralAviation"/>
                    <w:color w:val="auto"/>
                  </w:rPr>
                  <w:t>Appreciate the mitigation techniques used at aerodromes to minimise aviation’s impact on the environment.</w:t>
                </w:r>
              </w:p>
            </w:tc>
            <w:tc>
              <w:tcPr>
                <w:tcW w:w="283" w:type="dxa"/>
                <w:hideMark/>
              </w:tcPr>
              <w:p w14:paraId="0842BEF1" w14:textId="77777777" w:rsidR="00910A65" w:rsidRPr="00814F84" w:rsidRDefault="00581773" w:rsidP="005B73AE">
                <w:pPr>
                  <w:pStyle w:val="TableNormal0"/>
                  <w:rPr>
                    <w:rStyle w:val="GeneralAviation"/>
                    <w:color w:val="auto"/>
                  </w:rPr>
                </w:pPr>
                <w:r w:rsidRPr="00814F84">
                  <w:rPr>
                    <w:rStyle w:val="GeneralAviation"/>
                    <w:color w:val="auto"/>
                  </w:rPr>
                  <w:t>3</w:t>
                </w:r>
              </w:p>
            </w:tc>
            <w:tc>
              <w:tcPr>
                <w:tcW w:w="3686" w:type="dxa"/>
                <w:hideMark/>
              </w:tcPr>
              <w:p w14:paraId="03A3D409" w14:textId="77777777" w:rsidR="00910A65" w:rsidRPr="00814F84" w:rsidRDefault="00581773" w:rsidP="005B73AE">
                <w:pPr>
                  <w:pStyle w:val="TableNormal0"/>
                  <w:rPr>
                    <w:rStyle w:val="GeneralAviation"/>
                    <w:i/>
                    <w:iCs/>
                    <w:color w:val="auto"/>
                  </w:rPr>
                </w:pPr>
                <w:r w:rsidRPr="00814F84">
                  <w:rPr>
                    <w:rStyle w:val="GeneralAviation"/>
                    <w:i/>
                    <w:iCs/>
                    <w:color w:val="auto"/>
                  </w:rPr>
                  <w:t>Optional content: noise-abatement procedures, noise preferential routes, flight efficiency</w:t>
                </w:r>
              </w:p>
            </w:tc>
            <w:tc>
              <w:tcPr>
                <w:tcW w:w="707" w:type="dxa"/>
                <w:hideMark/>
              </w:tcPr>
              <w:p w14:paraId="3F09FE63" w14:textId="77777777" w:rsidR="00910A65" w:rsidRPr="00814F84" w:rsidRDefault="00581773" w:rsidP="005B73AE">
                <w:pPr>
                  <w:pStyle w:val="TableNormal0"/>
                  <w:rPr>
                    <w:rStyle w:val="GeneralAviation"/>
                    <w:color w:val="auto"/>
                  </w:rPr>
                </w:pPr>
                <w:r w:rsidRPr="00814F84">
                  <w:rPr>
                    <w:rStyle w:val="GeneralAviation"/>
                    <w:color w:val="auto"/>
                  </w:rPr>
                  <w:t>ADC APP</w:t>
                </w:r>
              </w:p>
            </w:tc>
          </w:tr>
        </w:tbl>
        <w:p w14:paraId="73365EA0" w14:textId="77777777" w:rsidR="00D764D0" w:rsidRPr="00910A65" w:rsidRDefault="00000000" w:rsidP="00910A65">
          <w:pPr>
            <w:rPr>
              <w:i/>
              <w:iCs/>
            </w:rPr>
          </w:pPr>
        </w:p>
      </w:sdtContent>
    </w:sdt>
    <w:sdt>
      <w:sdtPr>
        <w:rPr>
          <w:i w:val="0"/>
          <w:sz w:val="22"/>
          <w:szCs w:val="24"/>
        </w:rPr>
        <w:alias w:val="topic"/>
        <w:tag w:val="topic"/>
        <w:id w:val="1571264601"/>
      </w:sdtPr>
      <w:sdtContent>
        <w:p w14:paraId="07D905A8" w14:textId="77777777" w:rsidR="000F1572" w:rsidRDefault="000F1572" w:rsidP="000F1572">
          <w:pPr>
            <w:pStyle w:val="Dxshortdesc"/>
          </w:pPr>
        </w:p>
        <w:p w14:paraId="2BBAB64E" w14:textId="77777777" w:rsidR="00E255F8" w:rsidRPr="00280F75" w:rsidRDefault="00581773" w:rsidP="000F1572">
          <w:pPr>
            <w:pStyle w:val="Heading5"/>
          </w:pPr>
          <w:bookmarkStart w:id="2265" w:name="_Toc256000197"/>
          <w:r w:rsidRPr="00280F75">
            <w:t>SUBJECT 10: ABNORMAL AND EMERGENCY SITUATIONS</w:t>
          </w:r>
          <w:bookmarkEnd w:id="2265"/>
        </w:p>
        <w:p w14:paraId="34F0919F" w14:textId="77777777" w:rsidR="00E255F8" w:rsidRPr="00667041" w:rsidRDefault="00581773" w:rsidP="00663910">
          <w:r w:rsidRPr="00667041">
            <w:t>The subject objective is:</w:t>
          </w:r>
        </w:p>
        <w:p w14:paraId="0C0F5EF3" w14:textId="77777777" w:rsidR="00E255F8" w:rsidRDefault="00581773" w:rsidP="00663910">
          <w:r w:rsidRPr="00667041">
            <w:t xml:space="preserve">Learners shall develop </w:t>
          </w:r>
          <w:r w:rsidR="000F1572">
            <w:t>a professional attitude</w:t>
          </w:r>
          <w:r w:rsidRPr="00667041">
            <w:t xml:space="preserve"> to manage traffic in abnormal and emergency situations.</w:t>
          </w:r>
        </w:p>
        <w:tbl>
          <w:tblPr>
            <w:tblStyle w:val="easaTable"/>
            <w:tblW w:w="9071" w:type="dxa"/>
            <w:tblInd w:w="-23" w:type="dxa"/>
            <w:tblLayout w:type="fixed"/>
            <w:tblLook w:val="0420" w:firstRow="1" w:lastRow="0" w:firstColumn="0" w:lastColumn="0" w:noHBand="0" w:noVBand="1"/>
          </w:tblPr>
          <w:tblGrid>
            <w:gridCol w:w="1078"/>
            <w:gridCol w:w="3317"/>
            <w:gridCol w:w="283"/>
            <w:gridCol w:w="3686"/>
            <w:gridCol w:w="707"/>
          </w:tblGrid>
          <w:tr w:rsidR="00090094" w14:paraId="3AA05F72"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71" w:type="dxa"/>
                <w:gridSpan w:val="5"/>
              </w:tcPr>
              <w:p w14:paraId="44BA501E" w14:textId="77777777" w:rsidR="0041748A" w:rsidRPr="0041748A" w:rsidRDefault="00581773" w:rsidP="0041748A">
                <w:pPr>
                  <w:pStyle w:val="TableCentered"/>
                  <w:rPr>
                    <w:rStyle w:val="GeneralAviation"/>
                  </w:rPr>
                </w:pPr>
                <w:r w:rsidRPr="0041748A">
                  <w:t>TOPIC ABES 1 — ABNORMAL AND EMERGENCY SITUATIONS (ABES)</w:t>
                </w:r>
              </w:p>
            </w:tc>
          </w:tr>
          <w:tr w:rsidR="00090094" w14:paraId="370207D4" w14:textId="77777777" w:rsidTr="00090094">
            <w:trPr>
              <w:trHeight w:val="21"/>
            </w:trPr>
            <w:tc>
              <w:tcPr>
                <w:tcW w:w="9071" w:type="dxa"/>
                <w:gridSpan w:val="5"/>
                <w:hideMark/>
              </w:tcPr>
              <w:p w14:paraId="357A7C5F" w14:textId="77777777" w:rsidR="0041748A" w:rsidRPr="00814F84" w:rsidRDefault="00581773" w:rsidP="0041748A">
                <w:pPr>
                  <w:pStyle w:val="TableHead"/>
                  <w:rPr>
                    <w:rStyle w:val="GeneralAviation"/>
                    <w:color w:val="auto"/>
                  </w:rPr>
                </w:pPr>
                <w:r w:rsidRPr="00814F84">
                  <w:rPr>
                    <w:rStyle w:val="GeneralAviation"/>
                    <w:color w:val="auto"/>
                  </w:rPr>
                  <w:t xml:space="preserve">Subtopic ABES 1.1 — Overview of ABES </w:t>
                </w:r>
              </w:p>
            </w:tc>
          </w:tr>
          <w:tr w:rsidR="00090094" w14:paraId="57A2467D" w14:textId="77777777" w:rsidTr="00090094">
            <w:trPr>
              <w:trHeight w:val="567"/>
            </w:trPr>
            <w:tc>
              <w:tcPr>
                <w:tcW w:w="1078" w:type="dxa"/>
                <w:hideMark/>
              </w:tcPr>
              <w:p w14:paraId="63F31626" w14:textId="77777777" w:rsidR="0041748A" w:rsidRPr="00814F84" w:rsidRDefault="00581773" w:rsidP="0041748A">
                <w:pPr>
                  <w:pStyle w:val="TableNormal0"/>
                  <w:rPr>
                    <w:rStyle w:val="GeneralAviation"/>
                    <w:color w:val="auto"/>
                  </w:rPr>
                </w:pPr>
                <w:r w:rsidRPr="00814F84">
                  <w:rPr>
                    <w:rStyle w:val="GeneralAviation"/>
                    <w:color w:val="auto"/>
                  </w:rPr>
                  <w:lastRenderedPageBreak/>
                  <w:t>ADC</w:t>
                </w:r>
                <w:r w:rsidRPr="00814F84">
                  <w:rPr>
                    <w:rStyle w:val="GeneralAviation"/>
                    <w:color w:val="auto"/>
                  </w:rPr>
                  <w:br/>
                  <w:t>ABES</w:t>
                </w:r>
              </w:p>
              <w:p w14:paraId="7FA58A3D" w14:textId="77777777" w:rsidR="0041748A" w:rsidRPr="00814F84" w:rsidRDefault="00581773" w:rsidP="0041748A">
                <w:pPr>
                  <w:pStyle w:val="TableNormal0"/>
                  <w:rPr>
                    <w:rStyle w:val="GeneralAviation"/>
                    <w:color w:val="auto"/>
                  </w:rPr>
                </w:pPr>
                <w:r w:rsidRPr="00814F84">
                  <w:rPr>
                    <w:rStyle w:val="GeneralAviation"/>
                    <w:color w:val="auto"/>
                  </w:rPr>
                  <w:t xml:space="preserve">1.1.1 </w:t>
                </w:r>
              </w:p>
            </w:tc>
            <w:tc>
              <w:tcPr>
                <w:tcW w:w="3317" w:type="dxa"/>
                <w:hideMark/>
              </w:tcPr>
              <w:p w14:paraId="0CB54F95" w14:textId="77777777" w:rsidR="0041748A" w:rsidRPr="00814F84" w:rsidRDefault="00581773" w:rsidP="0041748A">
                <w:pPr>
                  <w:pStyle w:val="TableNormal0"/>
                  <w:rPr>
                    <w:rStyle w:val="GeneralAviation"/>
                    <w:color w:val="auto"/>
                  </w:rPr>
                </w:pPr>
                <w:r w:rsidRPr="00814F84">
                  <w:rPr>
                    <w:rStyle w:val="GeneralAviation"/>
                    <w:color w:val="auto"/>
                  </w:rPr>
                  <w:t>List common abnormal and emergency situations.</w:t>
                </w:r>
              </w:p>
            </w:tc>
            <w:tc>
              <w:tcPr>
                <w:tcW w:w="283" w:type="dxa"/>
                <w:hideMark/>
              </w:tcPr>
              <w:p w14:paraId="22BABFB4" w14:textId="77777777" w:rsidR="0041748A" w:rsidRPr="00814F84" w:rsidRDefault="00581773" w:rsidP="0041748A">
                <w:pPr>
                  <w:pStyle w:val="TableNormal0"/>
                  <w:rPr>
                    <w:rStyle w:val="GeneralAviation"/>
                    <w:color w:val="auto"/>
                  </w:rPr>
                </w:pPr>
                <w:r w:rsidRPr="00814F84">
                  <w:rPr>
                    <w:rStyle w:val="GeneralAviation"/>
                    <w:color w:val="auto"/>
                  </w:rPr>
                  <w:t>1</w:t>
                </w:r>
              </w:p>
            </w:tc>
            <w:tc>
              <w:tcPr>
                <w:tcW w:w="3686" w:type="dxa"/>
                <w:hideMark/>
              </w:tcPr>
              <w:p w14:paraId="7159152F" w14:textId="77777777" w:rsidR="0041748A" w:rsidRPr="00814F84" w:rsidRDefault="00581773" w:rsidP="0041748A">
                <w:pPr>
                  <w:pStyle w:val="TableNormal0"/>
                  <w:rPr>
                    <w:rStyle w:val="GeneralAviation"/>
                    <w:i/>
                    <w:iCs/>
                    <w:color w:val="auto"/>
                  </w:rPr>
                </w:pPr>
                <w:r w:rsidRPr="00814F84">
                  <w:rPr>
                    <w:rStyle w:val="GeneralAviation"/>
                    <w:i/>
                    <w:iCs/>
                    <w:color w:val="auto"/>
                  </w:rPr>
                  <w:t>Optional content: EATM Guidelines for Controller Training in the Handling of Unusual/Emergency Situations, ambulance flights, ground-based safety nets alerts, airframe failure, unreliable instruments, runway incursion, GNSS failure</w:t>
                </w:r>
              </w:p>
            </w:tc>
            <w:tc>
              <w:tcPr>
                <w:tcW w:w="707" w:type="dxa"/>
                <w:hideMark/>
              </w:tcPr>
              <w:p w14:paraId="018EA024" w14:textId="77777777" w:rsidR="0041748A" w:rsidRPr="00814F84" w:rsidRDefault="00581773" w:rsidP="0041748A">
                <w:pPr>
                  <w:pStyle w:val="TableNormal0"/>
                  <w:rPr>
                    <w:rStyle w:val="GeneralAviation"/>
                    <w:color w:val="auto"/>
                  </w:rPr>
                </w:pPr>
                <w:r w:rsidRPr="00814F84">
                  <w:rPr>
                    <w:rStyle w:val="GeneralAviation"/>
                    <w:color w:val="auto"/>
                  </w:rPr>
                  <w:t>ALL</w:t>
                </w:r>
              </w:p>
            </w:tc>
          </w:tr>
          <w:tr w:rsidR="00090094" w14:paraId="5EC6FD87" w14:textId="77777777" w:rsidTr="00090094">
            <w:trPr>
              <w:trHeight w:val="567"/>
            </w:trPr>
            <w:tc>
              <w:tcPr>
                <w:tcW w:w="1078" w:type="dxa"/>
                <w:hideMark/>
              </w:tcPr>
              <w:p w14:paraId="07771935" w14:textId="77777777" w:rsidR="0041748A" w:rsidRPr="00814F84" w:rsidRDefault="00581773" w:rsidP="0041748A">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7F0EC57D" w14:textId="77777777" w:rsidR="0041748A" w:rsidRPr="00814F84" w:rsidRDefault="00581773" w:rsidP="0041748A">
                <w:pPr>
                  <w:pStyle w:val="TableNormal0"/>
                  <w:rPr>
                    <w:rStyle w:val="GeneralAviation"/>
                    <w:color w:val="auto"/>
                  </w:rPr>
                </w:pPr>
                <w:r w:rsidRPr="00814F84">
                  <w:rPr>
                    <w:rStyle w:val="GeneralAviation"/>
                    <w:color w:val="auto"/>
                  </w:rPr>
                  <w:t xml:space="preserve">1.1.2 </w:t>
                </w:r>
              </w:p>
            </w:tc>
            <w:tc>
              <w:tcPr>
                <w:tcW w:w="3317" w:type="dxa"/>
                <w:hideMark/>
              </w:tcPr>
              <w:p w14:paraId="74BB584C" w14:textId="77777777" w:rsidR="0041748A" w:rsidRPr="00814F84" w:rsidRDefault="00581773" w:rsidP="0041748A">
                <w:pPr>
                  <w:pStyle w:val="TableNormal0"/>
                  <w:rPr>
                    <w:rStyle w:val="GeneralAviation"/>
                    <w:color w:val="auto"/>
                  </w:rPr>
                </w:pPr>
                <w:r w:rsidRPr="00814F84">
                  <w:rPr>
                    <w:rStyle w:val="GeneralAviation"/>
                    <w:color w:val="auto"/>
                  </w:rPr>
                  <w:t>Identify potential or actual abnormal and emergency situations.</w:t>
                </w:r>
              </w:p>
            </w:tc>
            <w:tc>
              <w:tcPr>
                <w:tcW w:w="283" w:type="dxa"/>
                <w:hideMark/>
              </w:tcPr>
              <w:p w14:paraId="5237609B" w14:textId="77777777" w:rsidR="0041748A" w:rsidRPr="00814F84" w:rsidRDefault="00581773" w:rsidP="0041748A">
                <w:pPr>
                  <w:pStyle w:val="TableNormal0"/>
                  <w:rPr>
                    <w:rStyle w:val="GeneralAviation"/>
                    <w:color w:val="auto"/>
                  </w:rPr>
                </w:pPr>
                <w:r w:rsidRPr="00814F84">
                  <w:rPr>
                    <w:rStyle w:val="GeneralAviation"/>
                    <w:color w:val="auto"/>
                  </w:rPr>
                  <w:t>3</w:t>
                </w:r>
              </w:p>
            </w:tc>
            <w:tc>
              <w:tcPr>
                <w:tcW w:w="3686" w:type="dxa"/>
                <w:hideMark/>
              </w:tcPr>
              <w:p w14:paraId="31820409" w14:textId="77777777" w:rsidR="0041748A" w:rsidRPr="00814F84" w:rsidRDefault="0041748A" w:rsidP="0041748A">
                <w:pPr>
                  <w:pStyle w:val="TableNormal0"/>
                  <w:rPr>
                    <w:rStyle w:val="GeneralAviation"/>
                    <w:color w:val="auto"/>
                  </w:rPr>
                </w:pPr>
              </w:p>
            </w:tc>
            <w:tc>
              <w:tcPr>
                <w:tcW w:w="707" w:type="dxa"/>
                <w:hideMark/>
              </w:tcPr>
              <w:p w14:paraId="63E18C0F" w14:textId="77777777" w:rsidR="0041748A" w:rsidRPr="00814F84" w:rsidRDefault="00581773" w:rsidP="0041748A">
                <w:pPr>
                  <w:pStyle w:val="TableNormal0"/>
                  <w:rPr>
                    <w:rStyle w:val="GeneralAviation"/>
                    <w:color w:val="auto"/>
                  </w:rPr>
                </w:pPr>
                <w:r w:rsidRPr="00814F84">
                  <w:rPr>
                    <w:rStyle w:val="GeneralAviation"/>
                    <w:color w:val="auto"/>
                  </w:rPr>
                  <w:t>ALL</w:t>
                </w:r>
              </w:p>
            </w:tc>
          </w:tr>
          <w:tr w:rsidR="00090094" w14:paraId="2A07E477" w14:textId="77777777" w:rsidTr="00090094">
            <w:trPr>
              <w:trHeight w:val="567"/>
            </w:trPr>
            <w:tc>
              <w:tcPr>
                <w:tcW w:w="1078" w:type="dxa"/>
                <w:hideMark/>
              </w:tcPr>
              <w:p w14:paraId="12F91B55" w14:textId="77777777" w:rsidR="0041748A" w:rsidRPr="00814F84" w:rsidRDefault="00581773" w:rsidP="0041748A">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799A45F2" w14:textId="77777777" w:rsidR="0041748A" w:rsidRPr="00814F84" w:rsidRDefault="00581773" w:rsidP="0041748A">
                <w:pPr>
                  <w:pStyle w:val="TableNormal0"/>
                  <w:rPr>
                    <w:rStyle w:val="GeneralAviation"/>
                    <w:color w:val="auto"/>
                  </w:rPr>
                </w:pPr>
                <w:r w:rsidRPr="00814F84">
                  <w:rPr>
                    <w:rStyle w:val="GeneralAviation"/>
                    <w:color w:val="auto"/>
                  </w:rPr>
                  <w:t xml:space="preserve">1.1.3 </w:t>
                </w:r>
              </w:p>
            </w:tc>
            <w:tc>
              <w:tcPr>
                <w:tcW w:w="3317" w:type="dxa"/>
                <w:hideMark/>
              </w:tcPr>
              <w:p w14:paraId="2E7A4C5A" w14:textId="77777777" w:rsidR="0041748A" w:rsidRPr="00814F84" w:rsidRDefault="00581773" w:rsidP="0041748A">
                <w:pPr>
                  <w:pStyle w:val="TableNormal0"/>
                  <w:rPr>
                    <w:rStyle w:val="GeneralAviation"/>
                    <w:color w:val="auto"/>
                  </w:rPr>
                </w:pPr>
                <w:r w:rsidRPr="00814F84">
                  <w:rPr>
                    <w:rStyle w:val="GeneralAviation"/>
                    <w:color w:val="auto"/>
                  </w:rPr>
                  <w:t>Take into account the procedures for given abnormal and emergency situations.</w:t>
                </w:r>
              </w:p>
            </w:tc>
            <w:tc>
              <w:tcPr>
                <w:tcW w:w="283" w:type="dxa"/>
                <w:hideMark/>
              </w:tcPr>
              <w:p w14:paraId="24CFE0DA" w14:textId="77777777" w:rsidR="0041748A" w:rsidRPr="00814F84" w:rsidRDefault="00581773" w:rsidP="0041748A">
                <w:pPr>
                  <w:pStyle w:val="TableNormal0"/>
                  <w:rPr>
                    <w:rStyle w:val="GeneralAviation"/>
                    <w:color w:val="auto"/>
                  </w:rPr>
                </w:pPr>
                <w:r w:rsidRPr="00814F84">
                  <w:rPr>
                    <w:rStyle w:val="GeneralAviation"/>
                    <w:color w:val="auto"/>
                  </w:rPr>
                  <w:t>2</w:t>
                </w:r>
              </w:p>
            </w:tc>
            <w:tc>
              <w:tcPr>
                <w:tcW w:w="3686" w:type="dxa"/>
                <w:hideMark/>
              </w:tcPr>
              <w:p w14:paraId="55F1E1F6" w14:textId="77777777" w:rsidR="0041748A" w:rsidRPr="00814F84" w:rsidRDefault="00581773" w:rsidP="00CD4EA9">
                <w:pPr>
                  <w:pStyle w:val="EssentialTraining"/>
                  <w:rPr>
                    <w:rStyle w:val="GeneralAviation"/>
                    <w:color w:val="auto"/>
                  </w:rPr>
                </w:pPr>
                <w:r w:rsidRPr="00814F84">
                  <w:rPr>
                    <w:rStyle w:val="GeneralAviation"/>
                    <w:color w:val="auto"/>
                  </w:rPr>
                  <w:t>Bird strike, aborted take-off</w:t>
                </w:r>
              </w:p>
              <w:p w14:paraId="3B76813F" w14:textId="77777777" w:rsidR="0041748A" w:rsidRPr="00814F84" w:rsidRDefault="00581773" w:rsidP="0041748A">
                <w:pPr>
                  <w:pStyle w:val="TableNormal0"/>
                  <w:rPr>
                    <w:rStyle w:val="GeneralAviation"/>
                    <w:i/>
                    <w:iCs/>
                    <w:color w:val="auto"/>
                  </w:rPr>
                </w:pPr>
                <w:r w:rsidRPr="00814F84">
                  <w:rPr>
                    <w:rStyle w:val="GeneralAviation"/>
                    <w:i/>
                    <w:iCs/>
                    <w:color w:val="auto"/>
                  </w:rPr>
                  <w:t>Optional content: ICAO Doc 4444</w:t>
                </w:r>
              </w:p>
            </w:tc>
            <w:tc>
              <w:tcPr>
                <w:tcW w:w="707" w:type="dxa"/>
                <w:hideMark/>
              </w:tcPr>
              <w:p w14:paraId="4C49106C" w14:textId="77777777" w:rsidR="0041748A" w:rsidRPr="00814F84" w:rsidRDefault="00581773" w:rsidP="0041748A">
                <w:pPr>
                  <w:pStyle w:val="TableNormal0"/>
                  <w:rPr>
                    <w:rStyle w:val="GeneralAviation"/>
                    <w:color w:val="auto"/>
                  </w:rPr>
                </w:pPr>
                <w:r w:rsidRPr="00814F84">
                  <w:rPr>
                    <w:rStyle w:val="GeneralAviation"/>
                    <w:color w:val="auto"/>
                  </w:rPr>
                  <w:t>ADC</w:t>
                </w:r>
              </w:p>
            </w:tc>
          </w:tr>
          <w:tr w:rsidR="00090094" w14:paraId="5E664504" w14:textId="77777777" w:rsidTr="00090094">
            <w:trPr>
              <w:trHeight w:val="567"/>
            </w:trPr>
            <w:tc>
              <w:tcPr>
                <w:tcW w:w="1078" w:type="dxa"/>
                <w:hideMark/>
              </w:tcPr>
              <w:p w14:paraId="0BD46BEC" w14:textId="77777777" w:rsidR="0041748A" w:rsidRPr="00814F84" w:rsidRDefault="00581773" w:rsidP="0041748A">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6F3CE32C" w14:textId="77777777" w:rsidR="0041748A" w:rsidRPr="00814F84" w:rsidRDefault="00581773" w:rsidP="0041748A">
                <w:pPr>
                  <w:pStyle w:val="TableNormal0"/>
                  <w:rPr>
                    <w:rStyle w:val="GeneralAviation"/>
                    <w:color w:val="auto"/>
                  </w:rPr>
                </w:pPr>
                <w:r w:rsidRPr="00814F84">
                  <w:rPr>
                    <w:rStyle w:val="GeneralAviation"/>
                    <w:color w:val="auto"/>
                  </w:rPr>
                  <w:t xml:space="preserve">1.1.4 </w:t>
                </w:r>
              </w:p>
            </w:tc>
            <w:tc>
              <w:tcPr>
                <w:tcW w:w="3317" w:type="dxa"/>
                <w:hideMark/>
              </w:tcPr>
              <w:p w14:paraId="0DE3EFCC" w14:textId="77777777" w:rsidR="0041748A" w:rsidRPr="00814F84" w:rsidRDefault="00581773" w:rsidP="0041748A">
                <w:pPr>
                  <w:pStyle w:val="TableNormal0"/>
                  <w:rPr>
                    <w:rStyle w:val="GeneralAviation"/>
                    <w:color w:val="auto"/>
                  </w:rPr>
                </w:pPr>
                <w:r w:rsidRPr="00814F84">
                  <w:rPr>
                    <w:rStyle w:val="GeneralAviation"/>
                    <w:color w:val="auto"/>
                  </w:rPr>
                  <w:t>Take into account that procedures do not exist for all abnormal and emergency situations.</w:t>
                </w:r>
              </w:p>
            </w:tc>
            <w:tc>
              <w:tcPr>
                <w:tcW w:w="283" w:type="dxa"/>
                <w:hideMark/>
              </w:tcPr>
              <w:p w14:paraId="7C730C4B" w14:textId="77777777" w:rsidR="0041748A" w:rsidRPr="00814F84" w:rsidRDefault="00581773" w:rsidP="0041748A">
                <w:pPr>
                  <w:pStyle w:val="TableNormal0"/>
                  <w:rPr>
                    <w:rStyle w:val="GeneralAviation"/>
                    <w:color w:val="auto"/>
                  </w:rPr>
                </w:pPr>
                <w:r w:rsidRPr="00814F84">
                  <w:rPr>
                    <w:rStyle w:val="GeneralAviation"/>
                    <w:color w:val="auto"/>
                  </w:rPr>
                  <w:t>2</w:t>
                </w:r>
              </w:p>
            </w:tc>
            <w:tc>
              <w:tcPr>
                <w:tcW w:w="3686" w:type="dxa"/>
                <w:hideMark/>
              </w:tcPr>
              <w:p w14:paraId="64AB995F" w14:textId="77777777" w:rsidR="0041748A" w:rsidRPr="00814F84" w:rsidRDefault="00581773" w:rsidP="0041748A">
                <w:pPr>
                  <w:pStyle w:val="TableNormal0"/>
                  <w:rPr>
                    <w:rStyle w:val="GeneralAviation"/>
                    <w:i/>
                    <w:iCs/>
                    <w:color w:val="auto"/>
                  </w:rPr>
                </w:pPr>
                <w:r w:rsidRPr="00814F84">
                  <w:rPr>
                    <w:rStyle w:val="GeneralAviation"/>
                    <w:i/>
                    <w:iCs/>
                    <w:color w:val="auto"/>
                  </w:rPr>
                  <w:t>Optional content: real-life examples</w:t>
                </w:r>
              </w:p>
            </w:tc>
            <w:tc>
              <w:tcPr>
                <w:tcW w:w="707" w:type="dxa"/>
                <w:hideMark/>
              </w:tcPr>
              <w:p w14:paraId="2627C2BB" w14:textId="77777777" w:rsidR="0041748A" w:rsidRPr="00814F84" w:rsidRDefault="00581773" w:rsidP="0041748A">
                <w:pPr>
                  <w:pStyle w:val="TableNormal0"/>
                  <w:rPr>
                    <w:rStyle w:val="GeneralAviation"/>
                    <w:color w:val="auto"/>
                  </w:rPr>
                </w:pPr>
                <w:r w:rsidRPr="00814F84">
                  <w:rPr>
                    <w:rStyle w:val="GeneralAviation"/>
                    <w:color w:val="auto"/>
                  </w:rPr>
                  <w:t>ALL</w:t>
                </w:r>
              </w:p>
            </w:tc>
          </w:tr>
          <w:tr w:rsidR="00090094" w14:paraId="0F1388F4" w14:textId="77777777" w:rsidTr="00090094">
            <w:trPr>
              <w:trHeight w:val="567"/>
            </w:trPr>
            <w:tc>
              <w:tcPr>
                <w:tcW w:w="1078" w:type="dxa"/>
                <w:hideMark/>
              </w:tcPr>
              <w:p w14:paraId="1472966E" w14:textId="77777777" w:rsidR="0041748A" w:rsidRPr="00814F84" w:rsidRDefault="00581773" w:rsidP="0041748A">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0B01A3A0" w14:textId="77777777" w:rsidR="0041748A" w:rsidRPr="00814F84" w:rsidRDefault="00581773" w:rsidP="0041748A">
                <w:pPr>
                  <w:pStyle w:val="TableNormal0"/>
                  <w:rPr>
                    <w:rStyle w:val="GeneralAviation"/>
                    <w:color w:val="auto"/>
                  </w:rPr>
                </w:pPr>
                <w:r w:rsidRPr="00814F84">
                  <w:rPr>
                    <w:rStyle w:val="GeneralAviation"/>
                    <w:color w:val="auto"/>
                  </w:rPr>
                  <w:t xml:space="preserve">1.1.5 </w:t>
                </w:r>
              </w:p>
            </w:tc>
            <w:tc>
              <w:tcPr>
                <w:tcW w:w="3317" w:type="dxa"/>
                <w:hideMark/>
              </w:tcPr>
              <w:p w14:paraId="58EEE44D" w14:textId="77777777" w:rsidR="0041748A" w:rsidRPr="00814F84" w:rsidRDefault="00581773" w:rsidP="0041748A">
                <w:pPr>
                  <w:pStyle w:val="TableNormal0"/>
                  <w:rPr>
                    <w:rStyle w:val="GeneralAviation"/>
                    <w:color w:val="auto"/>
                  </w:rPr>
                </w:pPr>
                <w:r w:rsidRPr="00814F84">
                  <w:rPr>
                    <w:rStyle w:val="GeneralAviation"/>
                    <w:color w:val="auto"/>
                  </w:rPr>
                  <w:t>Consider how the evolution of a situation may have an impact on safety.</w:t>
                </w:r>
              </w:p>
            </w:tc>
            <w:tc>
              <w:tcPr>
                <w:tcW w:w="283" w:type="dxa"/>
                <w:hideMark/>
              </w:tcPr>
              <w:p w14:paraId="5FB93A22" w14:textId="77777777" w:rsidR="0041748A" w:rsidRPr="00814F84" w:rsidRDefault="00581773" w:rsidP="0041748A">
                <w:pPr>
                  <w:pStyle w:val="TableNormal0"/>
                  <w:rPr>
                    <w:rStyle w:val="GeneralAviation"/>
                    <w:color w:val="auto"/>
                  </w:rPr>
                </w:pPr>
                <w:r w:rsidRPr="00814F84">
                  <w:rPr>
                    <w:rStyle w:val="GeneralAviation"/>
                    <w:color w:val="auto"/>
                  </w:rPr>
                  <w:t>2</w:t>
                </w:r>
              </w:p>
            </w:tc>
            <w:tc>
              <w:tcPr>
                <w:tcW w:w="3686" w:type="dxa"/>
                <w:hideMark/>
              </w:tcPr>
              <w:p w14:paraId="5FF81439" w14:textId="77777777" w:rsidR="0041748A" w:rsidRPr="00814F84" w:rsidRDefault="00581773" w:rsidP="0041748A">
                <w:pPr>
                  <w:pStyle w:val="TableNormal0"/>
                  <w:rPr>
                    <w:rStyle w:val="GeneralAviation"/>
                    <w:i/>
                    <w:iCs/>
                    <w:color w:val="auto"/>
                  </w:rPr>
                </w:pPr>
                <w:r w:rsidRPr="00814F84">
                  <w:rPr>
                    <w:rStyle w:val="GeneralAviation"/>
                    <w:i/>
                    <w:iCs/>
                    <w:color w:val="auto"/>
                  </w:rPr>
                  <w:t>Optional content: separation, information, coordination</w:t>
                </w:r>
              </w:p>
            </w:tc>
            <w:tc>
              <w:tcPr>
                <w:tcW w:w="707" w:type="dxa"/>
                <w:hideMark/>
              </w:tcPr>
              <w:p w14:paraId="4B2CC1CC" w14:textId="77777777" w:rsidR="0041748A" w:rsidRPr="00814F84" w:rsidRDefault="00581773" w:rsidP="0041748A">
                <w:pPr>
                  <w:pStyle w:val="TableNormal0"/>
                  <w:rPr>
                    <w:rStyle w:val="GeneralAviation"/>
                    <w:color w:val="auto"/>
                  </w:rPr>
                </w:pPr>
                <w:r w:rsidRPr="00814F84">
                  <w:rPr>
                    <w:rStyle w:val="GeneralAviation"/>
                    <w:color w:val="auto"/>
                  </w:rPr>
                  <w:t>ALL</w:t>
                </w:r>
              </w:p>
            </w:tc>
          </w:tr>
          <w:tr w:rsidR="00090094" w14:paraId="04937AAC" w14:textId="77777777" w:rsidTr="00090094">
            <w:trPr>
              <w:trHeight w:val="21"/>
            </w:trPr>
            <w:tc>
              <w:tcPr>
                <w:tcW w:w="9071" w:type="dxa"/>
                <w:gridSpan w:val="5"/>
              </w:tcPr>
              <w:p w14:paraId="7B79A3F2" w14:textId="77777777" w:rsidR="0041748A" w:rsidRPr="005638CF" w:rsidRDefault="00581773" w:rsidP="00237DC5">
                <w:pPr>
                  <w:pStyle w:val="TableCentered"/>
                  <w:rPr>
                    <w:rStyle w:val="GeneralAviation"/>
                  </w:rPr>
                </w:pPr>
                <w:r w:rsidRPr="005638CF">
                  <w:t>TOPIC ABES 2 — SKILLS IMPROVEMENT</w:t>
                </w:r>
              </w:p>
            </w:tc>
          </w:tr>
          <w:tr w:rsidR="00090094" w14:paraId="2B43C1F5" w14:textId="77777777" w:rsidTr="00090094">
            <w:trPr>
              <w:trHeight w:val="21"/>
            </w:trPr>
            <w:tc>
              <w:tcPr>
                <w:tcW w:w="9071" w:type="dxa"/>
                <w:gridSpan w:val="5"/>
                <w:hideMark/>
              </w:tcPr>
              <w:p w14:paraId="28D5C06C" w14:textId="77777777" w:rsidR="0041748A" w:rsidRPr="00814F84" w:rsidRDefault="00581773" w:rsidP="00237DC5">
                <w:pPr>
                  <w:pStyle w:val="TableHead"/>
                  <w:rPr>
                    <w:rStyle w:val="GeneralAviation"/>
                    <w:color w:val="auto"/>
                  </w:rPr>
                </w:pPr>
                <w:r w:rsidRPr="00814F84">
                  <w:rPr>
                    <w:rStyle w:val="GeneralAviation"/>
                    <w:color w:val="auto"/>
                  </w:rPr>
                  <w:t>Subtopic ABES 2.1 — Communication effectiveness</w:t>
                </w:r>
              </w:p>
            </w:tc>
          </w:tr>
          <w:tr w:rsidR="00090094" w14:paraId="0B3B5D46" w14:textId="77777777" w:rsidTr="00090094">
            <w:trPr>
              <w:trHeight w:val="567"/>
            </w:trPr>
            <w:tc>
              <w:tcPr>
                <w:tcW w:w="1078" w:type="dxa"/>
                <w:hideMark/>
              </w:tcPr>
              <w:p w14:paraId="61749BDC"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518C282E" w14:textId="77777777" w:rsidR="0041748A" w:rsidRPr="00814F84" w:rsidRDefault="00581773" w:rsidP="00237DC5">
                <w:pPr>
                  <w:pStyle w:val="TableNormal0"/>
                  <w:rPr>
                    <w:rStyle w:val="GeneralAviation"/>
                    <w:color w:val="auto"/>
                  </w:rPr>
                </w:pPr>
                <w:r w:rsidRPr="00814F84">
                  <w:rPr>
                    <w:rStyle w:val="GeneralAviation"/>
                    <w:color w:val="auto"/>
                  </w:rPr>
                  <w:t xml:space="preserve">2.1.1 </w:t>
                </w:r>
              </w:p>
            </w:tc>
            <w:tc>
              <w:tcPr>
                <w:tcW w:w="3317" w:type="dxa"/>
                <w:hideMark/>
              </w:tcPr>
              <w:p w14:paraId="08EE3DB6" w14:textId="77777777" w:rsidR="0041748A" w:rsidRPr="00814F84" w:rsidRDefault="00581773" w:rsidP="00237DC5">
                <w:pPr>
                  <w:pStyle w:val="TableNormal0"/>
                  <w:rPr>
                    <w:rStyle w:val="GeneralAviation"/>
                    <w:color w:val="auto"/>
                  </w:rPr>
                </w:pPr>
                <w:r w:rsidRPr="00814F84">
                  <w:rPr>
                    <w:rStyle w:val="GeneralAviation"/>
                    <w:color w:val="auto"/>
                  </w:rPr>
                  <w:t>Ensure effective communication in all circumstances including the case where standard phraseology is not applicable.</w:t>
                </w:r>
              </w:p>
            </w:tc>
            <w:tc>
              <w:tcPr>
                <w:tcW w:w="283" w:type="dxa"/>
                <w:hideMark/>
              </w:tcPr>
              <w:p w14:paraId="36C23028" w14:textId="77777777" w:rsidR="0041748A" w:rsidRPr="00814F84" w:rsidRDefault="00581773" w:rsidP="00237DC5">
                <w:pPr>
                  <w:pStyle w:val="TableNormal0"/>
                  <w:rPr>
                    <w:rStyle w:val="GeneralAviation"/>
                    <w:color w:val="auto"/>
                  </w:rPr>
                </w:pPr>
                <w:r w:rsidRPr="00814F84">
                  <w:rPr>
                    <w:rStyle w:val="GeneralAviation"/>
                    <w:color w:val="auto"/>
                  </w:rPr>
                  <w:t>4</w:t>
                </w:r>
              </w:p>
            </w:tc>
            <w:tc>
              <w:tcPr>
                <w:tcW w:w="3686" w:type="dxa"/>
                <w:hideMark/>
              </w:tcPr>
              <w:p w14:paraId="52BE3B7B" w14:textId="77777777" w:rsidR="0041748A" w:rsidRPr="00814F84" w:rsidRDefault="00581773" w:rsidP="00CD4EA9">
                <w:pPr>
                  <w:pStyle w:val="EssentialTraining"/>
                  <w:rPr>
                    <w:rStyle w:val="GeneralAviation"/>
                    <w:color w:val="auto"/>
                  </w:rPr>
                </w:pPr>
                <w:r w:rsidRPr="00814F84">
                  <w:rPr>
                    <w:rStyle w:val="GeneralAviation"/>
                    <w:color w:val="auto"/>
                  </w:rPr>
                  <w:t>Phraseology, vocabulary, readback, radio silence instruction</w:t>
                </w:r>
              </w:p>
            </w:tc>
            <w:tc>
              <w:tcPr>
                <w:tcW w:w="707" w:type="dxa"/>
                <w:hideMark/>
              </w:tcPr>
              <w:p w14:paraId="66FCCC6D"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21DD47CE" w14:textId="77777777" w:rsidTr="00090094">
            <w:trPr>
              <w:trHeight w:val="567"/>
            </w:trPr>
            <w:tc>
              <w:tcPr>
                <w:tcW w:w="1078" w:type="dxa"/>
              </w:tcPr>
              <w:p w14:paraId="7F75FA94" w14:textId="77777777" w:rsidR="0041748A" w:rsidRPr="00814F84" w:rsidRDefault="00581773" w:rsidP="0041748A">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6C1AE9C9" w14:textId="77777777" w:rsidR="0041748A" w:rsidRPr="00814F84" w:rsidRDefault="00581773" w:rsidP="0041748A">
                <w:pPr>
                  <w:pStyle w:val="TableNormal0"/>
                  <w:rPr>
                    <w:rStyle w:val="GeneralAviation"/>
                    <w:color w:val="auto"/>
                  </w:rPr>
                </w:pPr>
                <w:r w:rsidRPr="00814F84">
                  <w:rPr>
                    <w:rStyle w:val="GeneralAviation"/>
                    <w:color w:val="auto"/>
                  </w:rPr>
                  <w:t>2.1.</w:t>
                </w:r>
                <w:r w:rsidR="007D0F23" w:rsidRPr="00814F84">
                  <w:rPr>
                    <w:rStyle w:val="GeneralAviation"/>
                    <w:color w:val="auto"/>
                  </w:rPr>
                  <w:t>2</w:t>
                </w:r>
              </w:p>
            </w:tc>
            <w:tc>
              <w:tcPr>
                <w:tcW w:w="3317" w:type="dxa"/>
              </w:tcPr>
              <w:p w14:paraId="5F87C51F" w14:textId="77777777" w:rsidR="0041748A" w:rsidRPr="00814F84" w:rsidRDefault="00581773" w:rsidP="00237DC5">
                <w:pPr>
                  <w:pStyle w:val="TableNormal0"/>
                  <w:rPr>
                    <w:rStyle w:val="GeneralAviation"/>
                    <w:color w:val="auto"/>
                  </w:rPr>
                </w:pPr>
                <w:r w:rsidRPr="00814F84">
                  <w:rPr>
                    <w:rStyle w:val="GeneralAviation"/>
                    <w:color w:val="auto"/>
                  </w:rPr>
                  <w:t>Apply change of radiotelephony call sign.</w:t>
                </w:r>
              </w:p>
            </w:tc>
            <w:tc>
              <w:tcPr>
                <w:tcW w:w="283" w:type="dxa"/>
              </w:tcPr>
              <w:p w14:paraId="76A20EE6" w14:textId="77777777" w:rsidR="0041748A" w:rsidRPr="00814F84" w:rsidRDefault="00581773" w:rsidP="00237DC5">
                <w:pPr>
                  <w:pStyle w:val="TableNormal0"/>
                  <w:rPr>
                    <w:rStyle w:val="GeneralAviation"/>
                    <w:color w:val="auto"/>
                  </w:rPr>
                </w:pPr>
                <w:r w:rsidRPr="00814F84">
                  <w:rPr>
                    <w:rStyle w:val="GeneralAviation"/>
                    <w:color w:val="auto"/>
                  </w:rPr>
                  <w:t>3</w:t>
                </w:r>
              </w:p>
            </w:tc>
            <w:tc>
              <w:tcPr>
                <w:tcW w:w="3686" w:type="dxa"/>
              </w:tcPr>
              <w:p w14:paraId="42228930" w14:textId="77777777" w:rsidR="0041748A"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p w14:paraId="41F5C530" w14:textId="77777777" w:rsidR="0041748A" w:rsidRPr="00814F84" w:rsidRDefault="00581773" w:rsidP="00132EF2">
                <w:pPr>
                  <w:pStyle w:val="TableNormal0"/>
                  <w:rPr>
                    <w:rStyle w:val="GeneralAviation"/>
                    <w:i/>
                    <w:iCs/>
                    <w:color w:val="auto"/>
                  </w:rPr>
                </w:pPr>
                <w:r w:rsidRPr="00814F84">
                  <w:rPr>
                    <w:rStyle w:val="GeneralAviation"/>
                    <w:i/>
                    <w:iCs/>
                    <w:color w:val="auto"/>
                  </w:rPr>
                  <w:t>Optional content: ICAO Doc 4444</w:t>
                </w:r>
              </w:p>
            </w:tc>
            <w:tc>
              <w:tcPr>
                <w:tcW w:w="707" w:type="dxa"/>
              </w:tcPr>
              <w:p w14:paraId="0C9A989C"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6033670D" w14:textId="77777777" w:rsidTr="00090094">
            <w:trPr>
              <w:trHeight w:val="21"/>
            </w:trPr>
            <w:tc>
              <w:tcPr>
                <w:tcW w:w="9071" w:type="dxa"/>
                <w:gridSpan w:val="5"/>
                <w:hideMark/>
              </w:tcPr>
              <w:p w14:paraId="411866FA" w14:textId="77777777" w:rsidR="0041748A" w:rsidRPr="00814F84" w:rsidRDefault="00581773" w:rsidP="00237DC5">
                <w:pPr>
                  <w:pStyle w:val="TableHead"/>
                  <w:rPr>
                    <w:rStyle w:val="GeneralAviation"/>
                    <w:color w:val="auto"/>
                  </w:rPr>
                </w:pPr>
                <w:r w:rsidRPr="00814F84">
                  <w:rPr>
                    <w:rStyle w:val="GeneralAviation"/>
                    <w:color w:val="auto"/>
                  </w:rPr>
                  <w:t>Subtopic ABES 2.2 — Avoidance of mental overload</w:t>
                </w:r>
              </w:p>
            </w:tc>
          </w:tr>
          <w:tr w:rsidR="00090094" w14:paraId="54B8BFA8" w14:textId="77777777" w:rsidTr="00090094">
            <w:trPr>
              <w:trHeight w:val="567"/>
            </w:trPr>
            <w:tc>
              <w:tcPr>
                <w:tcW w:w="1078" w:type="dxa"/>
                <w:hideMark/>
              </w:tcPr>
              <w:p w14:paraId="2F053C95"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76F1F851" w14:textId="77777777" w:rsidR="0041748A" w:rsidRPr="00814F84" w:rsidRDefault="00581773" w:rsidP="00237DC5">
                <w:pPr>
                  <w:pStyle w:val="TableNormal0"/>
                  <w:rPr>
                    <w:rStyle w:val="GeneralAviation"/>
                    <w:color w:val="auto"/>
                  </w:rPr>
                </w:pPr>
                <w:r w:rsidRPr="00814F84">
                  <w:rPr>
                    <w:rStyle w:val="GeneralAviation"/>
                    <w:color w:val="auto"/>
                  </w:rPr>
                  <w:t xml:space="preserve">2.2.1 </w:t>
                </w:r>
              </w:p>
            </w:tc>
            <w:tc>
              <w:tcPr>
                <w:tcW w:w="3317" w:type="dxa"/>
                <w:hideMark/>
              </w:tcPr>
              <w:p w14:paraId="3BD0339D" w14:textId="77777777" w:rsidR="0041748A" w:rsidRPr="00814F84" w:rsidRDefault="00581773" w:rsidP="00237DC5">
                <w:pPr>
                  <w:pStyle w:val="TableNormal0"/>
                  <w:rPr>
                    <w:rStyle w:val="GeneralAviation"/>
                    <w:color w:val="auto"/>
                  </w:rPr>
                </w:pPr>
                <w:r w:rsidRPr="00814F84">
                  <w:rPr>
                    <w:rStyle w:val="GeneralAviation"/>
                    <w:color w:val="auto"/>
                  </w:rPr>
                  <w:t>Describe actions to keep the situation under control.</w:t>
                </w:r>
              </w:p>
            </w:tc>
            <w:tc>
              <w:tcPr>
                <w:tcW w:w="283" w:type="dxa"/>
                <w:hideMark/>
              </w:tcPr>
              <w:p w14:paraId="3D58CF00" w14:textId="77777777" w:rsidR="0041748A" w:rsidRPr="00814F84" w:rsidRDefault="00581773" w:rsidP="00237DC5">
                <w:pPr>
                  <w:pStyle w:val="TableNormal0"/>
                  <w:rPr>
                    <w:rStyle w:val="GeneralAviation"/>
                    <w:color w:val="auto"/>
                  </w:rPr>
                </w:pPr>
                <w:r w:rsidRPr="00814F84">
                  <w:rPr>
                    <w:rStyle w:val="GeneralAviation"/>
                    <w:color w:val="auto"/>
                  </w:rPr>
                  <w:t>2</w:t>
                </w:r>
              </w:p>
            </w:tc>
            <w:tc>
              <w:tcPr>
                <w:tcW w:w="3686" w:type="dxa"/>
                <w:hideMark/>
              </w:tcPr>
              <w:p w14:paraId="1309F8FC" w14:textId="77777777" w:rsidR="0041748A" w:rsidRPr="00814F84" w:rsidRDefault="00581773" w:rsidP="00237DC5">
                <w:pPr>
                  <w:pStyle w:val="TableNormal0"/>
                  <w:rPr>
                    <w:rStyle w:val="GeneralAviation"/>
                    <w:i/>
                    <w:iCs/>
                    <w:color w:val="auto"/>
                  </w:rPr>
                </w:pPr>
                <w:r w:rsidRPr="00814F84">
                  <w:rPr>
                    <w:rStyle w:val="GeneralAviation"/>
                    <w:i/>
                    <w:iCs/>
                    <w:color w:val="auto"/>
                  </w:rPr>
                  <w:t>Optional content: sector-splitting, holding, flow management, task delegation</w:t>
                </w:r>
              </w:p>
            </w:tc>
            <w:tc>
              <w:tcPr>
                <w:tcW w:w="707" w:type="dxa"/>
                <w:hideMark/>
              </w:tcPr>
              <w:p w14:paraId="00A1A80E"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25BA945C" w14:textId="77777777" w:rsidTr="00090094">
            <w:trPr>
              <w:trHeight w:val="314"/>
            </w:trPr>
            <w:tc>
              <w:tcPr>
                <w:tcW w:w="1078" w:type="dxa"/>
                <w:hideMark/>
              </w:tcPr>
              <w:p w14:paraId="4E9D6E11"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089465E9" w14:textId="77777777" w:rsidR="0041748A" w:rsidRPr="00814F84" w:rsidRDefault="00581773" w:rsidP="00237DC5">
                <w:pPr>
                  <w:pStyle w:val="TableNormal0"/>
                  <w:rPr>
                    <w:rStyle w:val="GeneralAviation"/>
                    <w:color w:val="auto"/>
                  </w:rPr>
                </w:pPr>
                <w:r w:rsidRPr="00814F84">
                  <w:rPr>
                    <w:rStyle w:val="GeneralAviation"/>
                    <w:color w:val="auto"/>
                  </w:rPr>
                  <w:t xml:space="preserve">2.2.2 </w:t>
                </w:r>
              </w:p>
            </w:tc>
            <w:tc>
              <w:tcPr>
                <w:tcW w:w="3317" w:type="dxa"/>
                <w:hideMark/>
              </w:tcPr>
              <w:p w14:paraId="4016460E" w14:textId="77777777" w:rsidR="0041748A" w:rsidRPr="00814F84" w:rsidRDefault="00581773" w:rsidP="00237DC5">
                <w:pPr>
                  <w:pStyle w:val="TableNormal0"/>
                  <w:rPr>
                    <w:rStyle w:val="GeneralAviation"/>
                    <w:color w:val="auto"/>
                  </w:rPr>
                </w:pPr>
                <w:r w:rsidRPr="00814F84">
                  <w:rPr>
                    <w:rStyle w:val="GeneralAviation"/>
                    <w:color w:val="auto"/>
                  </w:rPr>
                  <w:t xml:space="preserve">Organise priority of actions. </w:t>
                </w:r>
              </w:p>
            </w:tc>
            <w:tc>
              <w:tcPr>
                <w:tcW w:w="283" w:type="dxa"/>
                <w:hideMark/>
              </w:tcPr>
              <w:p w14:paraId="318A5995" w14:textId="77777777" w:rsidR="0041748A" w:rsidRPr="00814F84" w:rsidRDefault="00581773" w:rsidP="00237DC5">
                <w:pPr>
                  <w:pStyle w:val="TableNormal0"/>
                  <w:rPr>
                    <w:rStyle w:val="GeneralAviation"/>
                    <w:color w:val="auto"/>
                  </w:rPr>
                </w:pPr>
                <w:r w:rsidRPr="00814F84">
                  <w:rPr>
                    <w:rStyle w:val="GeneralAviation"/>
                    <w:color w:val="auto"/>
                  </w:rPr>
                  <w:t>4</w:t>
                </w:r>
              </w:p>
            </w:tc>
            <w:tc>
              <w:tcPr>
                <w:tcW w:w="3686" w:type="dxa"/>
                <w:hideMark/>
              </w:tcPr>
              <w:p w14:paraId="239B8272" w14:textId="77777777" w:rsidR="0041748A" w:rsidRPr="00814F84" w:rsidRDefault="0041748A" w:rsidP="00237DC5">
                <w:pPr>
                  <w:pStyle w:val="TableNormal0"/>
                  <w:rPr>
                    <w:rStyle w:val="GeneralAviation"/>
                    <w:color w:val="auto"/>
                  </w:rPr>
                </w:pPr>
              </w:p>
            </w:tc>
            <w:tc>
              <w:tcPr>
                <w:tcW w:w="707" w:type="dxa"/>
                <w:hideMark/>
              </w:tcPr>
              <w:p w14:paraId="1FE816AC"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72FA1EC3" w14:textId="77777777" w:rsidTr="00090094">
            <w:trPr>
              <w:trHeight w:val="536"/>
            </w:trPr>
            <w:tc>
              <w:tcPr>
                <w:tcW w:w="1078" w:type="dxa"/>
                <w:hideMark/>
              </w:tcPr>
              <w:p w14:paraId="01DA5907"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30961F96" w14:textId="77777777" w:rsidR="0041748A" w:rsidRPr="00814F84" w:rsidRDefault="00581773" w:rsidP="00237DC5">
                <w:pPr>
                  <w:pStyle w:val="TableNormal0"/>
                  <w:rPr>
                    <w:rStyle w:val="GeneralAviation"/>
                    <w:color w:val="auto"/>
                  </w:rPr>
                </w:pPr>
                <w:r w:rsidRPr="00814F84">
                  <w:rPr>
                    <w:rStyle w:val="GeneralAviation"/>
                    <w:color w:val="auto"/>
                  </w:rPr>
                  <w:t xml:space="preserve">2.2.3 </w:t>
                </w:r>
              </w:p>
            </w:tc>
            <w:tc>
              <w:tcPr>
                <w:tcW w:w="3317" w:type="dxa"/>
                <w:hideMark/>
              </w:tcPr>
              <w:p w14:paraId="0A468042" w14:textId="77777777" w:rsidR="0041748A" w:rsidRPr="00814F84" w:rsidRDefault="00581773" w:rsidP="00237DC5">
                <w:pPr>
                  <w:pStyle w:val="TableNormal0"/>
                  <w:rPr>
                    <w:rStyle w:val="GeneralAviation"/>
                    <w:color w:val="auto"/>
                  </w:rPr>
                </w:pPr>
                <w:r w:rsidRPr="00814F84">
                  <w:rPr>
                    <w:rStyle w:val="GeneralAviation"/>
                    <w:color w:val="auto"/>
                  </w:rPr>
                  <w:t xml:space="preserve">Ensure </w:t>
                </w:r>
                <w:r w:rsidR="005638CF" w:rsidRPr="00814F84">
                  <w:rPr>
                    <w:rStyle w:val="GeneralAviation"/>
                    <w:color w:val="auto"/>
                  </w:rPr>
                  <w:t xml:space="preserve">the </w:t>
                </w:r>
                <w:r w:rsidRPr="00814F84">
                  <w:rPr>
                    <w:rStyle w:val="GeneralAviation"/>
                    <w:color w:val="auto"/>
                  </w:rPr>
                  <w:t>effective dissemination of information.</w:t>
                </w:r>
              </w:p>
            </w:tc>
            <w:tc>
              <w:tcPr>
                <w:tcW w:w="283" w:type="dxa"/>
                <w:hideMark/>
              </w:tcPr>
              <w:p w14:paraId="4DB32863" w14:textId="77777777" w:rsidR="0041748A" w:rsidRPr="00814F84" w:rsidRDefault="00581773" w:rsidP="00237DC5">
                <w:pPr>
                  <w:pStyle w:val="TableNormal0"/>
                  <w:rPr>
                    <w:rStyle w:val="GeneralAviation"/>
                    <w:color w:val="auto"/>
                  </w:rPr>
                </w:pPr>
                <w:r w:rsidRPr="00814F84">
                  <w:rPr>
                    <w:rStyle w:val="GeneralAviation"/>
                    <w:color w:val="auto"/>
                  </w:rPr>
                  <w:t>4</w:t>
                </w:r>
              </w:p>
            </w:tc>
            <w:tc>
              <w:tcPr>
                <w:tcW w:w="3686" w:type="dxa"/>
                <w:hideMark/>
              </w:tcPr>
              <w:p w14:paraId="6D213195" w14:textId="77777777" w:rsidR="0041748A" w:rsidRPr="00814F84" w:rsidRDefault="00581773" w:rsidP="00237DC5">
                <w:pPr>
                  <w:pStyle w:val="TableNormal0"/>
                  <w:rPr>
                    <w:rStyle w:val="GeneralAviation"/>
                    <w:i/>
                    <w:iCs/>
                    <w:color w:val="auto"/>
                  </w:rPr>
                </w:pPr>
                <w:r w:rsidRPr="00814F84">
                  <w:rPr>
                    <w:rStyle w:val="GeneralAviation"/>
                    <w:i/>
                    <w:iCs/>
                    <w:color w:val="auto"/>
                  </w:rPr>
                  <w:t>Optional content: between executive and planner/coordinator, with the supervisor, between sectors, between ACC, APP and TWR, with ground staff, etc.</w:t>
                </w:r>
              </w:p>
            </w:tc>
            <w:tc>
              <w:tcPr>
                <w:tcW w:w="707" w:type="dxa"/>
                <w:hideMark/>
              </w:tcPr>
              <w:p w14:paraId="2D78163E"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44AF52AC" w14:textId="77777777" w:rsidTr="00090094">
            <w:trPr>
              <w:trHeight w:val="567"/>
            </w:trPr>
            <w:tc>
              <w:tcPr>
                <w:tcW w:w="1078" w:type="dxa"/>
                <w:hideMark/>
              </w:tcPr>
              <w:p w14:paraId="007B21AB"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0EC7564B" w14:textId="77777777" w:rsidR="0041748A" w:rsidRPr="00814F84" w:rsidRDefault="00581773" w:rsidP="00237DC5">
                <w:pPr>
                  <w:pStyle w:val="TableNormal0"/>
                  <w:rPr>
                    <w:rStyle w:val="GeneralAviation"/>
                    <w:color w:val="auto"/>
                  </w:rPr>
                </w:pPr>
                <w:r w:rsidRPr="00814F84">
                  <w:rPr>
                    <w:rStyle w:val="GeneralAviation"/>
                    <w:color w:val="auto"/>
                  </w:rPr>
                  <w:t xml:space="preserve">2.2.4 </w:t>
                </w:r>
              </w:p>
            </w:tc>
            <w:tc>
              <w:tcPr>
                <w:tcW w:w="3317" w:type="dxa"/>
                <w:hideMark/>
              </w:tcPr>
              <w:p w14:paraId="1046456E" w14:textId="77777777" w:rsidR="0041748A" w:rsidRPr="00814F84" w:rsidRDefault="00581773" w:rsidP="00237DC5">
                <w:pPr>
                  <w:pStyle w:val="TableNormal0"/>
                  <w:rPr>
                    <w:rStyle w:val="GeneralAviation"/>
                    <w:color w:val="auto"/>
                  </w:rPr>
                </w:pPr>
                <w:r w:rsidRPr="00814F84">
                  <w:rPr>
                    <w:rStyle w:val="GeneralAviation"/>
                    <w:color w:val="auto"/>
                  </w:rPr>
                  <w:t>Consider asking for help.</w:t>
                </w:r>
              </w:p>
            </w:tc>
            <w:tc>
              <w:tcPr>
                <w:tcW w:w="283" w:type="dxa"/>
                <w:hideMark/>
              </w:tcPr>
              <w:p w14:paraId="72E24531" w14:textId="77777777" w:rsidR="0041748A" w:rsidRPr="00814F84" w:rsidRDefault="00581773" w:rsidP="00237DC5">
                <w:pPr>
                  <w:pStyle w:val="TableNormal0"/>
                  <w:rPr>
                    <w:rStyle w:val="GeneralAviation"/>
                    <w:color w:val="auto"/>
                  </w:rPr>
                </w:pPr>
                <w:r w:rsidRPr="00814F84">
                  <w:rPr>
                    <w:rStyle w:val="GeneralAviation"/>
                    <w:color w:val="auto"/>
                  </w:rPr>
                  <w:t>2</w:t>
                </w:r>
              </w:p>
            </w:tc>
            <w:tc>
              <w:tcPr>
                <w:tcW w:w="3686" w:type="dxa"/>
                <w:hideMark/>
              </w:tcPr>
              <w:p w14:paraId="6D856225" w14:textId="77777777" w:rsidR="0041748A" w:rsidRPr="00814F84" w:rsidRDefault="0041748A" w:rsidP="00237DC5">
                <w:pPr>
                  <w:pStyle w:val="TableNormal0"/>
                  <w:rPr>
                    <w:rStyle w:val="GeneralAviation"/>
                    <w:color w:val="auto"/>
                  </w:rPr>
                </w:pPr>
              </w:p>
            </w:tc>
            <w:tc>
              <w:tcPr>
                <w:tcW w:w="707" w:type="dxa"/>
                <w:hideMark/>
              </w:tcPr>
              <w:p w14:paraId="311318E8"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418E073E" w14:textId="77777777" w:rsidTr="00090094">
            <w:trPr>
              <w:trHeight w:val="21"/>
            </w:trPr>
            <w:tc>
              <w:tcPr>
                <w:tcW w:w="9071" w:type="dxa"/>
                <w:gridSpan w:val="5"/>
                <w:hideMark/>
              </w:tcPr>
              <w:p w14:paraId="15037AE3" w14:textId="77777777" w:rsidR="0041748A" w:rsidRPr="00814F84" w:rsidRDefault="00581773" w:rsidP="00237DC5">
                <w:pPr>
                  <w:pStyle w:val="TableHead"/>
                  <w:rPr>
                    <w:rStyle w:val="GeneralAviation"/>
                    <w:color w:val="auto"/>
                  </w:rPr>
                </w:pPr>
                <w:r w:rsidRPr="00814F84">
                  <w:rPr>
                    <w:rStyle w:val="GeneralAviation"/>
                    <w:color w:val="auto"/>
                  </w:rPr>
                  <w:t>Subtopic ABES 2.3 — Air–ground cooperation</w:t>
                </w:r>
              </w:p>
            </w:tc>
          </w:tr>
          <w:tr w:rsidR="00090094" w14:paraId="0B8FFAF8" w14:textId="77777777" w:rsidTr="00090094">
            <w:trPr>
              <w:trHeight w:val="567"/>
            </w:trPr>
            <w:tc>
              <w:tcPr>
                <w:tcW w:w="1078" w:type="dxa"/>
                <w:hideMark/>
              </w:tcPr>
              <w:p w14:paraId="00B8B8E2"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49996408" w14:textId="77777777" w:rsidR="0041748A" w:rsidRPr="00814F84" w:rsidRDefault="00581773" w:rsidP="00237DC5">
                <w:pPr>
                  <w:pStyle w:val="TableNormal0"/>
                  <w:rPr>
                    <w:rStyle w:val="GeneralAviation"/>
                    <w:color w:val="auto"/>
                  </w:rPr>
                </w:pPr>
                <w:r w:rsidRPr="00814F84">
                  <w:rPr>
                    <w:rStyle w:val="GeneralAviation"/>
                    <w:color w:val="auto"/>
                  </w:rPr>
                  <w:t xml:space="preserve">2.3.1 </w:t>
                </w:r>
              </w:p>
            </w:tc>
            <w:tc>
              <w:tcPr>
                <w:tcW w:w="3317" w:type="dxa"/>
                <w:hideMark/>
              </w:tcPr>
              <w:p w14:paraId="1C9F6E03" w14:textId="77777777" w:rsidR="0041748A" w:rsidRPr="00814F84" w:rsidRDefault="00581773" w:rsidP="00237DC5">
                <w:pPr>
                  <w:pStyle w:val="TableNormal0"/>
                  <w:rPr>
                    <w:rStyle w:val="GeneralAviation"/>
                    <w:color w:val="auto"/>
                  </w:rPr>
                </w:pPr>
                <w:r w:rsidRPr="00814F84">
                  <w:rPr>
                    <w:rStyle w:val="GeneralAviation"/>
                    <w:color w:val="auto"/>
                  </w:rPr>
                  <w:t>Collect appropriate information relevant to the situation.</w:t>
                </w:r>
              </w:p>
            </w:tc>
            <w:tc>
              <w:tcPr>
                <w:tcW w:w="283" w:type="dxa"/>
                <w:hideMark/>
              </w:tcPr>
              <w:p w14:paraId="2B4C25A2" w14:textId="77777777" w:rsidR="0041748A" w:rsidRPr="00814F84" w:rsidRDefault="00581773" w:rsidP="00237DC5">
                <w:pPr>
                  <w:pStyle w:val="TableNormal0"/>
                  <w:rPr>
                    <w:rStyle w:val="GeneralAviation"/>
                    <w:color w:val="auto"/>
                  </w:rPr>
                </w:pPr>
                <w:r w:rsidRPr="00814F84">
                  <w:rPr>
                    <w:rStyle w:val="GeneralAviation"/>
                    <w:color w:val="auto"/>
                  </w:rPr>
                  <w:t>3</w:t>
                </w:r>
              </w:p>
            </w:tc>
            <w:tc>
              <w:tcPr>
                <w:tcW w:w="3686" w:type="dxa"/>
                <w:hideMark/>
              </w:tcPr>
              <w:p w14:paraId="234C88B4" w14:textId="77777777" w:rsidR="0041748A" w:rsidRPr="00814F84" w:rsidRDefault="0041748A" w:rsidP="00237DC5">
                <w:pPr>
                  <w:pStyle w:val="TableNormal0"/>
                  <w:rPr>
                    <w:rStyle w:val="GeneralAviation"/>
                    <w:color w:val="auto"/>
                  </w:rPr>
                </w:pPr>
              </w:p>
            </w:tc>
            <w:tc>
              <w:tcPr>
                <w:tcW w:w="707" w:type="dxa"/>
                <w:hideMark/>
              </w:tcPr>
              <w:p w14:paraId="4A25147E"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2D5C56B3" w14:textId="77777777" w:rsidTr="00090094">
            <w:trPr>
              <w:trHeight w:val="567"/>
            </w:trPr>
            <w:tc>
              <w:tcPr>
                <w:tcW w:w="1078" w:type="dxa"/>
                <w:hideMark/>
              </w:tcPr>
              <w:p w14:paraId="2D9BC3BA" w14:textId="77777777" w:rsidR="0041748A" w:rsidRPr="00814F84" w:rsidRDefault="00581773" w:rsidP="00237DC5">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4BB082EC" w14:textId="77777777" w:rsidR="0041748A" w:rsidRPr="00814F84" w:rsidRDefault="00581773" w:rsidP="00237DC5">
                <w:pPr>
                  <w:pStyle w:val="TableNormal0"/>
                  <w:rPr>
                    <w:rStyle w:val="GeneralAviation"/>
                    <w:color w:val="auto"/>
                  </w:rPr>
                </w:pPr>
                <w:r w:rsidRPr="00814F84">
                  <w:rPr>
                    <w:rStyle w:val="GeneralAviation"/>
                    <w:color w:val="auto"/>
                  </w:rPr>
                  <w:t xml:space="preserve">2.3.2 </w:t>
                </w:r>
              </w:p>
            </w:tc>
            <w:tc>
              <w:tcPr>
                <w:tcW w:w="3317" w:type="dxa"/>
                <w:hideMark/>
              </w:tcPr>
              <w:p w14:paraId="4D9B7518" w14:textId="77777777" w:rsidR="0041748A" w:rsidRPr="00814F84" w:rsidRDefault="00581773" w:rsidP="00237DC5">
                <w:pPr>
                  <w:pStyle w:val="TableNormal0"/>
                  <w:rPr>
                    <w:rStyle w:val="GeneralAviation"/>
                    <w:color w:val="auto"/>
                  </w:rPr>
                </w:pPr>
                <w:r w:rsidRPr="00814F84">
                  <w:rPr>
                    <w:rStyle w:val="GeneralAviation"/>
                    <w:color w:val="auto"/>
                  </w:rPr>
                  <w:t>Assist the pilot.</w:t>
                </w:r>
              </w:p>
            </w:tc>
            <w:tc>
              <w:tcPr>
                <w:tcW w:w="283" w:type="dxa"/>
                <w:hideMark/>
              </w:tcPr>
              <w:p w14:paraId="5FE7FFFF" w14:textId="77777777" w:rsidR="0041748A" w:rsidRPr="00814F84" w:rsidRDefault="00581773" w:rsidP="00237DC5">
                <w:pPr>
                  <w:pStyle w:val="TableNormal0"/>
                  <w:rPr>
                    <w:rStyle w:val="GeneralAviation"/>
                    <w:color w:val="auto"/>
                  </w:rPr>
                </w:pPr>
                <w:r w:rsidRPr="00814F84">
                  <w:rPr>
                    <w:rStyle w:val="GeneralAviation"/>
                    <w:color w:val="auto"/>
                  </w:rPr>
                  <w:t>3</w:t>
                </w:r>
              </w:p>
            </w:tc>
            <w:tc>
              <w:tcPr>
                <w:tcW w:w="3686" w:type="dxa"/>
                <w:hideMark/>
              </w:tcPr>
              <w:p w14:paraId="6254B127" w14:textId="77777777" w:rsidR="0041748A" w:rsidRPr="00814F84" w:rsidRDefault="00581773" w:rsidP="00CD4EA9">
                <w:pPr>
                  <w:pStyle w:val="EssentialTraining"/>
                  <w:rPr>
                    <w:rStyle w:val="GeneralAviation"/>
                    <w:color w:val="auto"/>
                  </w:rPr>
                </w:pPr>
                <w:r w:rsidRPr="00814F84">
                  <w:rPr>
                    <w:rStyle w:val="GeneralAviation"/>
                    <w:color w:val="auto"/>
                  </w:rPr>
                  <w:t>Pilot workload</w:t>
                </w:r>
              </w:p>
              <w:p w14:paraId="661D0500" w14:textId="77777777" w:rsidR="0041748A" w:rsidRPr="00814F84" w:rsidRDefault="00581773" w:rsidP="00237DC5">
                <w:pPr>
                  <w:pStyle w:val="TableNormal0"/>
                  <w:rPr>
                    <w:rStyle w:val="GeneralAviation"/>
                    <w:i/>
                    <w:iCs/>
                    <w:color w:val="auto"/>
                  </w:rPr>
                </w:pPr>
                <w:r w:rsidRPr="00814F84">
                  <w:rPr>
                    <w:rStyle w:val="GeneralAviation"/>
                    <w:i/>
                    <w:iCs/>
                    <w:color w:val="auto"/>
                  </w:rPr>
                  <w:t>Optional content: instructions, information, support, human factors, etc.</w:t>
                </w:r>
              </w:p>
            </w:tc>
            <w:tc>
              <w:tcPr>
                <w:tcW w:w="707" w:type="dxa"/>
                <w:hideMark/>
              </w:tcPr>
              <w:p w14:paraId="0255B70E" w14:textId="77777777" w:rsidR="0041748A" w:rsidRPr="00814F84" w:rsidRDefault="00581773" w:rsidP="00237DC5">
                <w:pPr>
                  <w:pStyle w:val="TableNormal0"/>
                  <w:rPr>
                    <w:rStyle w:val="GeneralAviation"/>
                    <w:color w:val="auto"/>
                  </w:rPr>
                </w:pPr>
                <w:r w:rsidRPr="00814F84">
                  <w:rPr>
                    <w:rStyle w:val="GeneralAviation"/>
                    <w:color w:val="auto"/>
                  </w:rPr>
                  <w:t>ALL</w:t>
                </w:r>
              </w:p>
            </w:tc>
          </w:tr>
          <w:tr w:rsidR="00090094" w14:paraId="4C1DB1DA" w14:textId="77777777" w:rsidTr="00090094">
            <w:trPr>
              <w:trHeight w:val="21"/>
            </w:trPr>
            <w:tc>
              <w:tcPr>
                <w:tcW w:w="9071" w:type="dxa"/>
                <w:gridSpan w:val="5"/>
              </w:tcPr>
              <w:p w14:paraId="4A76D6DD" w14:textId="77777777" w:rsidR="00392C3B" w:rsidRPr="005638CF" w:rsidRDefault="00581773" w:rsidP="00740252">
                <w:pPr>
                  <w:pStyle w:val="TableCentered"/>
                  <w:rPr>
                    <w:rStyle w:val="GeneralAviation"/>
                  </w:rPr>
                </w:pPr>
                <w:r w:rsidRPr="005638CF">
                  <w:t>TOPIC ABES 3 — PROCEDURES FOR ABNORMAL AND EMERGENCY SITUATIONS (ABES)</w:t>
                </w:r>
              </w:p>
            </w:tc>
          </w:tr>
          <w:tr w:rsidR="00090094" w14:paraId="7CD0983A" w14:textId="77777777" w:rsidTr="00090094">
            <w:trPr>
              <w:trHeight w:val="21"/>
            </w:trPr>
            <w:tc>
              <w:tcPr>
                <w:tcW w:w="9071" w:type="dxa"/>
                <w:gridSpan w:val="5"/>
                <w:hideMark/>
              </w:tcPr>
              <w:p w14:paraId="2A3CE2AC" w14:textId="77777777" w:rsidR="00392C3B" w:rsidRPr="00814F84" w:rsidRDefault="00581773" w:rsidP="00740252">
                <w:pPr>
                  <w:pStyle w:val="TableHead"/>
                  <w:rPr>
                    <w:rStyle w:val="GeneralAviation"/>
                    <w:color w:val="auto"/>
                  </w:rPr>
                </w:pPr>
                <w:r w:rsidRPr="00814F84">
                  <w:rPr>
                    <w:rStyle w:val="GeneralAviation"/>
                    <w:color w:val="auto"/>
                  </w:rPr>
                  <w:lastRenderedPageBreak/>
                  <w:t>Subtopic ABES 3.1 — Application of procedures for ABES</w:t>
                </w:r>
              </w:p>
            </w:tc>
          </w:tr>
          <w:tr w:rsidR="00090094" w14:paraId="42DF6800" w14:textId="77777777" w:rsidTr="00090094">
            <w:trPr>
              <w:trHeight w:val="567"/>
            </w:trPr>
            <w:tc>
              <w:tcPr>
                <w:tcW w:w="1078" w:type="dxa"/>
                <w:hideMark/>
              </w:tcPr>
              <w:p w14:paraId="696CEEAA"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130CEADE" w14:textId="77777777" w:rsidR="00392C3B" w:rsidRPr="00814F84" w:rsidRDefault="00581773" w:rsidP="00740252">
                <w:pPr>
                  <w:pStyle w:val="TableNormal0"/>
                  <w:rPr>
                    <w:rStyle w:val="GeneralAviation"/>
                    <w:color w:val="auto"/>
                  </w:rPr>
                </w:pPr>
                <w:r w:rsidRPr="00814F84">
                  <w:rPr>
                    <w:rStyle w:val="GeneralAviation"/>
                    <w:color w:val="auto"/>
                  </w:rPr>
                  <w:t xml:space="preserve">3.1.1 </w:t>
                </w:r>
              </w:p>
            </w:tc>
            <w:tc>
              <w:tcPr>
                <w:tcW w:w="3317" w:type="dxa"/>
                <w:hideMark/>
              </w:tcPr>
              <w:p w14:paraId="719B0AD5" w14:textId="77777777" w:rsidR="00392C3B" w:rsidRPr="00814F84" w:rsidRDefault="00581773" w:rsidP="00740252">
                <w:pPr>
                  <w:pStyle w:val="TableNormal0"/>
                  <w:rPr>
                    <w:rStyle w:val="GeneralAviation"/>
                    <w:color w:val="auto"/>
                  </w:rPr>
                </w:pPr>
                <w:r w:rsidRPr="00814F84">
                  <w:rPr>
                    <w:rStyle w:val="GeneralAviation"/>
                    <w:color w:val="auto"/>
                  </w:rPr>
                  <w:t>Apply the procedures for given abnormal and emergency situations.</w:t>
                </w:r>
              </w:p>
            </w:tc>
            <w:tc>
              <w:tcPr>
                <w:tcW w:w="283" w:type="dxa"/>
                <w:hideMark/>
              </w:tcPr>
              <w:p w14:paraId="63FB7275" w14:textId="77777777" w:rsidR="00392C3B" w:rsidRPr="00814F84" w:rsidRDefault="00581773" w:rsidP="00740252">
                <w:pPr>
                  <w:pStyle w:val="TableNormal0"/>
                  <w:rPr>
                    <w:rStyle w:val="GeneralAviation"/>
                    <w:color w:val="auto"/>
                  </w:rPr>
                </w:pPr>
                <w:r w:rsidRPr="00814F84">
                  <w:rPr>
                    <w:rStyle w:val="GeneralAviation"/>
                    <w:color w:val="auto"/>
                  </w:rPr>
                  <w:t>3</w:t>
                </w:r>
              </w:p>
            </w:tc>
            <w:tc>
              <w:tcPr>
                <w:tcW w:w="3686" w:type="dxa"/>
                <w:hideMark/>
              </w:tcPr>
              <w:p w14:paraId="4062CDB1" w14:textId="77777777" w:rsidR="00392C3B" w:rsidRPr="00814F84" w:rsidRDefault="00581773" w:rsidP="00740252">
                <w:pPr>
                  <w:pStyle w:val="TableNormal0"/>
                  <w:rPr>
                    <w:rStyle w:val="GeneralAviation"/>
                    <w:i/>
                    <w:iCs/>
                    <w:color w:val="auto"/>
                  </w:rPr>
                </w:pPr>
                <w:r w:rsidRPr="00814F84">
                  <w:rPr>
                    <w:rStyle w:val="GeneralAviation"/>
                    <w:i/>
                    <w:iCs/>
                    <w:color w:val="auto"/>
                  </w:rPr>
                  <w:t>Optional content: EATM Guidelines for Controller Training in the Handling of Unusual/Emergency Situations, ambulance flights, ground-based safety nets alerts, airframe failure</w:t>
                </w:r>
              </w:p>
            </w:tc>
            <w:tc>
              <w:tcPr>
                <w:tcW w:w="707" w:type="dxa"/>
                <w:hideMark/>
              </w:tcPr>
              <w:p w14:paraId="2979DB50" w14:textId="77777777" w:rsidR="00392C3B" w:rsidRPr="00814F84" w:rsidRDefault="00581773" w:rsidP="00740252">
                <w:pPr>
                  <w:pStyle w:val="TableNormal0"/>
                  <w:rPr>
                    <w:rStyle w:val="GeneralAviation"/>
                    <w:color w:val="auto"/>
                  </w:rPr>
                </w:pPr>
                <w:r w:rsidRPr="00814F84">
                  <w:rPr>
                    <w:rStyle w:val="GeneralAviation"/>
                    <w:color w:val="auto"/>
                  </w:rPr>
                  <w:t>ALL</w:t>
                </w:r>
              </w:p>
            </w:tc>
          </w:tr>
          <w:tr w:rsidR="00090094" w14:paraId="5F83AF2F" w14:textId="77777777" w:rsidTr="00090094">
            <w:trPr>
              <w:trHeight w:val="21"/>
            </w:trPr>
            <w:tc>
              <w:tcPr>
                <w:tcW w:w="9071" w:type="dxa"/>
                <w:gridSpan w:val="5"/>
                <w:hideMark/>
              </w:tcPr>
              <w:p w14:paraId="0FA59CF9" w14:textId="77777777" w:rsidR="00392C3B" w:rsidRPr="00814F84" w:rsidRDefault="00581773" w:rsidP="00740252">
                <w:pPr>
                  <w:pStyle w:val="TableHead"/>
                  <w:rPr>
                    <w:rStyle w:val="GeneralAviation"/>
                    <w:color w:val="auto"/>
                  </w:rPr>
                </w:pPr>
                <w:r w:rsidRPr="00814F84">
                  <w:rPr>
                    <w:rStyle w:val="GeneralAviation"/>
                    <w:color w:val="auto"/>
                  </w:rPr>
                  <w:t>Subtopic ABES 3.2 — Radio failure</w:t>
                </w:r>
              </w:p>
            </w:tc>
          </w:tr>
          <w:tr w:rsidR="00090094" w14:paraId="43C6F7A0" w14:textId="77777777" w:rsidTr="00090094">
            <w:trPr>
              <w:trHeight w:val="567"/>
            </w:trPr>
            <w:tc>
              <w:tcPr>
                <w:tcW w:w="1078" w:type="dxa"/>
                <w:hideMark/>
              </w:tcPr>
              <w:p w14:paraId="59E476CA"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2CADFF9F" w14:textId="77777777" w:rsidR="00392C3B" w:rsidRPr="00814F84" w:rsidRDefault="00581773" w:rsidP="00740252">
                <w:pPr>
                  <w:pStyle w:val="TableNormal0"/>
                  <w:rPr>
                    <w:rStyle w:val="GeneralAviation"/>
                    <w:color w:val="auto"/>
                  </w:rPr>
                </w:pPr>
                <w:r w:rsidRPr="00814F84">
                  <w:rPr>
                    <w:rStyle w:val="GeneralAviation"/>
                    <w:color w:val="auto"/>
                  </w:rPr>
                  <w:t xml:space="preserve">3.2.1 </w:t>
                </w:r>
              </w:p>
            </w:tc>
            <w:tc>
              <w:tcPr>
                <w:tcW w:w="3317" w:type="dxa"/>
                <w:hideMark/>
              </w:tcPr>
              <w:p w14:paraId="2A34413E" w14:textId="77777777" w:rsidR="00392C3B" w:rsidRPr="00814F84" w:rsidRDefault="00581773" w:rsidP="00740252">
                <w:pPr>
                  <w:pStyle w:val="TableNormal0"/>
                  <w:rPr>
                    <w:rStyle w:val="GeneralAviation"/>
                    <w:color w:val="auto"/>
                  </w:rPr>
                </w:pPr>
                <w:r w:rsidRPr="00814F84">
                  <w:rPr>
                    <w:rStyle w:val="GeneralAviation"/>
                    <w:color w:val="auto"/>
                  </w:rPr>
                  <w:t>Describe the procedures to be followed by a pilot when experiencing complete or partial radio failure.</w:t>
                </w:r>
              </w:p>
            </w:tc>
            <w:tc>
              <w:tcPr>
                <w:tcW w:w="283" w:type="dxa"/>
                <w:hideMark/>
              </w:tcPr>
              <w:p w14:paraId="31B7B021" w14:textId="77777777" w:rsidR="00392C3B" w:rsidRPr="00814F84" w:rsidRDefault="00581773" w:rsidP="00740252">
                <w:pPr>
                  <w:pStyle w:val="TableNormal0"/>
                  <w:rPr>
                    <w:rStyle w:val="GeneralAviation"/>
                    <w:color w:val="auto"/>
                  </w:rPr>
                </w:pPr>
                <w:r w:rsidRPr="00814F84">
                  <w:rPr>
                    <w:rStyle w:val="GeneralAviation"/>
                    <w:color w:val="auto"/>
                  </w:rPr>
                  <w:t>2</w:t>
                </w:r>
              </w:p>
            </w:tc>
            <w:tc>
              <w:tcPr>
                <w:tcW w:w="3686" w:type="dxa"/>
                <w:hideMark/>
              </w:tcPr>
              <w:p w14:paraId="6EECBC33"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p w14:paraId="0AFCE50B" w14:textId="77777777" w:rsidR="00392C3B" w:rsidRPr="00814F84" w:rsidRDefault="00581773" w:rsidP="00740252">
                <w:pPr>
                  <w:pStyle w:val="TableNormal0"/>
                  <w:rPr>
                    <w:rStyle w:val="GeneralAviation"/>
                    <w:i/>
                    <w:iCs/>
                    <w:color w:val="auto"/>
                  </w:rPr>
                </w:pPr>
                <w:r w:rsidRPr="00814F84">
                  <w:rPr>
                    <w:rStyle w:val="GeneralAviation"/>
                    <w:i/>
                    <w:iCs/>
                    <w:color w:val="auto"/>
                  </w:rPr>
                  <w:t>Optional content: ICAO Doc 4444, military procedures, simulator operation procedures</w:t>
                </w:r>
              </w:p>
            </w:tc>
            <w:tc>
              <w:tcPr>
                <w:tcW w:w="707" w:type="dxa"/>
                <w:hideMark/>
              </w:tcPr>
              <w:p w14:paraId="22EB9BDB" w14:textId="77777777" w:rsidR="00392C3B" w:rsidRPr="00814F84" w:rsidRDefault="00581773" w:rsidP="00740252">
                <w:pPr>
                  <w:pStyle w:val="TableNormal0"/>
                  <w:rPr>
                    <w:rStyle w:val="GeneralAviation"/>
                    <w:color w:val="auto"/>
                  </w:rPr>
                </w:pPr>
                <w:r w:rsidRPr="00814F84">
                  <w:rPr>
                    <w:rStyle w:val="GeneralAviation"/>
                    <w:color w:val="auto"/>
                  </w:rPr>
                  <w:t>ALL</w:t>
                </w:r>
              </w:p>
            </w:tc>
          </w:tr>
          <w:tr w:rsidR="00090094" w14:paraId="537D180D" w14:textId="77777777" w:rsidTr="00090094">
            <w:trPr>
              <w:trHeight w:val="567"/>
            </w:trPr>
            <w:tc>
              <w:tcPr>
                <w:tcW w:w="1078" w:type="dxa"/>
                <w:hideMark/>
              </w:tcPr>
              <w:p w14:paraId="43169183"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53D92701" w14:textId="77777777" w:rsidR="00392C3B" w:rsidRPr="00814F84" w:rsidRDefault="00581773" w:rsidP="00740252">
                <w:pPr>
                  <w:pStyle w:val="TableNormal0"/>
                  <w:rPr>
                    <w:rStyle w:val="GeneralAviation"/>
                    <w:color w:val="auto"/>
                  </w:rPr>
                </w:pPr>
                <w:r w:rsidRPr="00814F84">
                  <w:rPr>
                    <w:rStyle w:val="GeneralAviation"/>
                    <w:color w:val="auto"/>
                  </w:rPr>
                  <w:t xml:space="preserve">3.2.2 </w:t>
                </w:r>
              </w:p>
            </w:tc>
            <w:tc>
              <w:tcPr>
                <w:tcW w:w="3317" w:type="dxa"/>
                <w:hideMark/>
              </w:tcPr>
              <w:p w14:paraId="4CBA3817" w14:textId="77777777" w:rsidR="00392C3B" w:rsidRPr="00814F84" w:rsidRDefault="00581773" w:rsidP="00740252">
                <w:pPr>
                  <w:pStyle w:val="TableNormal0"/>
                  <w:rPr>
                    <w:rStyle w:val="GeneralAviation"/>
                    <w:color w:val="auto"/>
                  </w:rPr>
                </w:pPr>
                <w:r w:rsidRPr="00814F84">
                  <w:rPr>
                    <w:rStyle w:val="GeneralAviation"/>
                    <w:color w:val="auto"/>
                  </w:rPr>
                  <w:t>Apply the procedures to be followed when a pilot experiences complete or partial radio failure.</w:t>
                </w:r>
              </w:p>
            </w:tc>
            <w:tc>
              <w:tcPr>
                <w:tcW w:w="283" w:type="dxa"/>
                <w:hideMark/>
              </w:tcPr>
              <w:p w14:paraId="1F06A552" w14:textId="77777777" w:rsidR="00392C3B" w:rsidRPr="00814F84" w:rsidRDefault="00581773" w:rsidP="00740252">
                <w:pPr>
                  <w:pStyle w:val="TableNormal0"/>
                  <w:rPr>
                    <w:rStyle w:val="GeneralAviation"/>
                    <w:color w:val="auto"/>
                  </w:rPr>
                </w:pPr>
                <w:r w:rsidRPr="00814F84">
                  <w:rPr>
                    <w:rStyle w:val="GeneralAviation"/>
                    <w:color w:val="auto"/>
                  </w:rPr>
                  <w:t>3</w:t>
                </w:r>
              </w:p>
            </w:tc>
            <w:tc>
              <w:tcPr>
                <w:tcW w:w="3686" w:type="dxa"/>
                <w:hideMark/>
              </w:tcPr>
              <w:p w14:paraId="5D0101E5"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p w14:paraId="0AB2967F" w14:textId="77777777" w:rsidR="00392C3B" w:rsidRPr="00814F84" w:rsidRDefault="00581773" w:rsidP="00740252">
                <w:pPr>
                  <w:pStyle w:val="TableNormal0"/>
                  <w:rPr>
                    <w:rStyle w:val="GeneralAviation"/>
                    <w:i/>
                    <w:iCs/>
                    <w:color w:val="auto"/>
                  </w:rPr>
                </w:pPr>
                <w:r w:rsidRPr="00814F84">
                  <w:rPr>
                    <w:rStyle w:val="GeneralAviation"/>
                    <w:i/>
                    <w:iCs/>
                    <w:color w:val="auto"/>
                  </w:rPr>
                  <w:t>Optional content: prolonged loss of communication</w:t>
                </w:r>
              </w:p>
            </w:tc>
            <w:tc>
              <w:tcPr>
                <w:tcW w:w="707" w:type="dxa"/>
                <w:hideMark/>
              </w:tcPr>
              <w:p w14:paraId="0044339F" w14:textId="77777777" w:rsidR="00392C3B" w:rsidRPr="00814F84" w:rsidRDefault="00581773" w:rsidP="00740252">
                <w:pPr>
                  <w:pStyle w:val="TableNormal0"/>
                  <w:rPr>
                    <w:rStyle w:val="GeneralAviation"/>
                    <w:color w:val="auto"/>
                  </w:rPr>
                </w:pPr>
                <w:r w:rsidRPr="00814F84">
                  <w:rPr>
                    <w:rStyle w:val="GeneralAviation"/>
                    <w:color w:val="auto"/>
                  </w:rPr>
                  <w:t>ALL</w:t>
                </w:r>
              </w:p>
            </w:tc>
          </w:tr>
          <w:tr w:rsidR="00090094" w14:paraId="751301D4" w14:textId="77777777" w:rsidTr="00090094">
            <w:trPr>
              <w:trHeight w:val="21"/>
            </w:trPr>
            <w:tc>
              <w:tcPr>
                <w:tcW w:w="9071" w:type="dxa"/>
                <w:gridSpan w:val="5"/>
                <w:hideMark/>
              </w:tcPr>
              <w:p w14:paraId="01109AE5" w14:textId="77777777" w:rsidR="00392C3B" w:rsidRPr="00814F84" w:rsidRDefault="00581773" w:rsidP="00740252">
                <w:pPr>
                  <w:pStyle w:val="TableHead"/>
                  <w:rPr>
                    <w:rStyle w:val="GeneralAviation"/>
                    <w:color w:val="auto"/>
                  </w:rPr>
                </w:pPr>
                <w:r w:rsidRPr="00814F84">
                  <w:rPr>
                    <w:rStyle w:val="GeneralAviation"/>
                    <w:color w:val="auto"/>
                  </w:rPr>
                  <w:t>Subtopic ABES 3.3 — Unlawful interference and aircraft bomb threat</w:t>
                </w:r>
              </w:p>
            </w:tc>
          </w:tr>
          <w:tr w:rsidR="00090094" w14:paraId="019388B2" w14:textId="77777777" w:rsidTr="00090094">
            <w:trPr>
              <w:trHeight w:val="567"/>
            </w:trPr>
            <w:tc>
              <w:tcPr>
                <w:tcW w:w="1078" w:type="dxa"/>
                <w:hideMark/>
              </w:tcPr>
              <w:p w14:paraId="753A1C86"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51652575" w14:textId="77777777" w:rsidR="00392C3B" w:rsidRPr="00814F84" w:rsidRDefault="00581773" w:rsidP="00740252">
                <w:pPr>
                  <w:pStyle w:val="TableNormal0"/>
                  <w:rPr>
                    <w:rStyle w:val="GeneralAviation"/>
                    <w:color w:val="auto"/>
                  </w:rPr>
                </w:pPr>
                <w:r w:rsidRPr="00814F84">
                  <w:rPr>
                    <w:rStyle w:val="GeneralAviation"/>
                    <w:color w:val="auto"/>
                  </w:rPr>
                  <w:t xml:space="preserve">3.3.1 </w:t>
                </w:r>
              </w:p>
            </w:tc>
            <w:tc>
              <w:tcPr>
                <w:tcW w:w="3317" w:type="dxa"/>
                <w:hideMark/>
              </w:tcPr>
              <w:p w14:paraId="305ADF2F" w14:textId="77777777" w:rsidR="00392C3B" w:rsidRPr="00814F84" w:rsidRDefault="00581773" w:rsidP="00740252">
                <w:pPr>
                  <w:pStyle w:val="TableNormal0"/>
                  <w:rPr>
                    <w:rStyle w:val="GeneralAviation"/>
                    <w:color w:val="auto"/>
                  </w:rPr>
                </w:pPr>
                <w:r w:rsidRPr="00814F84">
                  <w:rPr>
                    <w:rStyle w:val="GeneralAviation"/>
                    <w:color w:val="auto"/>
                  </w:rPr>
                  <w:t>Apply ATC procedures associated with unlawful interference and aircraft bomb threat.</w:t>
                </w:r>
              </w:p>
            </w:tc>
            <w:tc>
              <w:tcPr>
                <w:tcW w:w="283" w:type="dxa"/>
                <w:hideMark/>
              </w:tcPr>
              <w:p w14:paraId="2930D435" w14:textId="77777777" w:rsidR="00392C3B" w:rsidRPr="00814F84" w:rsidRDefault="00581773" w:rsidP="00740252">
                <w:pPr>
                  <w:pStyle w:val="TableNormal0"/>
                  <w:rPr>
                    <w:rStyle w:val="GeneralAviation"/>
                    <w:color w:val="auto"/>
                  </w:rPr>
                </w:pPr>
                <w:r w:rsidRPr="00814F84">
                  <w:rPr>
                    <w:rStyle w:val="GeneralAviation"/>
                    <w:color w:val="auto"/>
                  </w:rPr>
                  <w:t>3</w:t>
                </w:r>
              </w:p>
            </w:tc>
            <w:tc>
              <w:tcPr>
                <w:tcW w:w="3686" w:type="dxa"/>
                <w:hideMark/>
              </w:tcPr>
              <w:p w14:paraId="5149CFB1"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p w14:paraId="17B19C5C" w14:textId="77777777" w:rsidR="00392C3B" w:rsidRPr="00814F84" w:rsidRDefault="00581773" w:rsidP="00740252">
                <w:pPr>
                  <w:pStyle w:val="TableNormal0"/>
                  <w:rPr>
                    <w:rStyle w:val="GeneralAviation"/>
                    <w:i/>
                    <w:iCs/>
                    <w:color w:val="auto"/>
                  </w:rPr>
                </w:pPr>
                <w:r w:rsidRPr="00814F84">
                  <w:rPr>
                    <w:rStyle w:val="GeneralAviation"/>
                    <w:i/>
                    <w:iCs/>
                    <w:color w:val="auto"/>
                  </w:rPr>
                  <w:t>Optional content: simulator operation procedures</w:t>
                </w:r>
              </w:p>
            </w:tc>
            <w:tc>
              <w:tcPr>
                <w:tcW w:w="707" w:type="dxa"/>
                <w:hideMark/>
              </w:tcPr>
              <w:p w14:paraId="13C82DD9" w14:textId="77777777" w:rsidR="00392C3B" w:rsidRPr="00814F84" w:rsidRDefault="00581773" w:rsidP="00740252">
                <w:pPr>
                  <w:pStyle w:val="TableNormal0"/>
                  <w:rPr>
                    <w:rStyle w:val="GeneralAviation"/>
                    <w:color w:val="auto"/>
                  </w:rPr>
                </w:pPr>
                <w:r w:rsidRPr="00814F84">
                  <w:rPr>
                    <w:rStyle w:val="GeneralAviation"/>
                    <w:color w:val="auto"/>
                  </w:rPr>
                  <w:t>ALL</w:t>
                </w:r>
              </w:p>
            </w:tc>
          </w:tr>
          <w:tr w:rsidR="00090094" w14:paraId="70486579" w14:textId="77777777" w:rsidTr="00090094">
            <w:trPr>
              <w:trHeight w:val="21"/>
            </w:trPr>
            <w:tc>
              <w:tcPr>
                <w:tcW w:w="9071" w:type="dxa"/>
                <w:gridSpan w:val="5"/>
                <w:hideMark/>
              </w:tcPr>
              <w:p w14:paraId="13EFC43F" w14:textId="77777777" w:rsidR="00392C3B" w:rsidRPr="00814F84" w:rsidRDefault="00581773" w:rsidP="00740252">
                <w:pPr>
                  <w:pStyle w:val="TableHead"/>
                  <w:rPr>
                    <w:rStyle w:val="GeneralAviation"/>
                    <w:color w:val="auto"/>
                  </w:rPr>
                </w:pPr>
                <w:r w:rsidRPr="00814F84">
                  <w:rPr>
                    <w:rStyle w:val="GeneralAviation"/>
                    <w:color w:val="auto"/>
                  </w:rPr>
                  <w:t>Subtopic ABES 3.4 — Strayed or unidentified aircraft</w:t>
                </w:r>
              </w:p>
            </w:tc>
          </w:tr>
          <w:tr w:rsidR="00090094" w14:paraId="33743576" w14:textId="77777777" w:rsidTr="00090094">
            <w:trPr>
              <w:trHeight w:val="567"/>
            </w:trPr>
            <w:tc>
              <w:tcPr>
                <w:tcW w:w="1078" w:type="dxa"/>
                <w:hideMark/>
              </w:tcPr>
              <w:p w14:paraId="2469CE54"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0A1D3606" w14:textId="77777777" w:rsidR="00392C3B" w:rsidRPr="00814F84" w:rsidRDefault="00581773" w:rsidP="00740252">
                <w:pPr>
                  <w:pStyle w:val="TableNormal0"/>
                  <w:rPr>
                    <w:rStyle w:val="GeneralAviation"/>
                    <w:color w:val="auto"/>
                  </w:rPr>
                </w:pPr>
                <w:r w:rsidRPr="00814F84">
                  <w:rPr>
                    <w:rStyle w:val="GeneralAviation"/>
                    <w:color w:val="auto"/>
                  </w:rPr>
                  <w:t xml:space="preserve">3.4.1 </w:t>
                </w:r>
              </w:p>
            </w:tc>
            <w:tc>
              <w:tcPr>
                <w:tcW w:w="3317" w:type="dxa"/>
                <w:hideMark/>
              </w:tcPr>
              <w:p w14:paraId="1DAE3EED" w14:textId="77777777" w:rsidR="00392C3B" w:rsidRPr="00814F84" w:rsidRDefault="00581773" w:rsidP="00740252">
                <w:pPr>
                  <w:pStyle w:val="TableNormal0"/>
                  <w:rPr>
                    <w:rStyle w:val="GeneralAviation"/>
                    <w:color w:val="auto"/>
                  </w:rPr>
                </w:pPr>
                <w:r w:rsidRPr="00814F84">
                  <w:rPr>
                    <w:rStyle w:val="GeneralAviation"/>
                    <w:color w:val="auto"/>
                  </w:rPr>
                  <w:t>Apply the procedures for strayed aircraft.</w:t>
                </w:r>
              </w:p>
            </w:tc>
            <w:tc>
              <w:tcPr>
                <w:tcW w:w="283" w:type="dxa"/>
                <w:hideMark/>
              </w:tcPr>
              <w:p w14:paraId="40B0CD29" w14:textId="77777777" w:rsidR="00392C3B" w:rsidRPr="00814F84" w:rsidRDefault="00581773" w:rsidP="00740252">
                <w:pPr>
                  <w:pStyle w:val="TableNormal0"/>
                  <w:rPr>
                    <w:rStyle w:val="GeneralAviation"/>
                    <w:color w:val="auto"/>
                  </w:rPr>
                </w:pPr>
                <w:r w:rsidRPr="00814F84">
                  <w:rPr>
                    <w:rStyle w:val="GeneralAviation"/>
                    <w:color w:val="auto"/>
                  </w:rPr>
                  <w:t>3</w:t>
                </w:r>
              </w:p>
            </w:tc>
            <w:tc>
              <w:tcPr>
                <w:tcW w:w="3686" w:type="dxa"/>
                <w:hideMark/>
              </w:tcPr>
              <w:p w14:paraId="59BB672C"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p w14:paraId="0571F58E" w14:textId="77777777" w:rsidR="00392C3B" w:rsidRPr="00814F84" w:rsidRDefault="00581773" w:rsidP="00740252">
                <w:pPr>
                  <w:pStyle w:val="TableNormal0"/>
                  <w:rPr>
                    <w:rStyle w:val="GeneralAviation"/>
                    <w:i/>
                    <w:iCs/>
                    <w:color w:val="auto"/>
                  </w:rPr>
                </w:pPr>
                <w:r w:rsidRPr="00814F84">
                  <w:rPr>
                    <w:rStyle w:val="GeneralAviation"/>
                    <w:i/>
                    <w:iCs/>
                    <w:color w:val="auto"/>
                  </w:rPr>
                  <w:t>Optional content: inside controlled airspace, outside controlled airspace</w:t>
                </w:r>
              </w:p>
            </w:tc>
            <w:tc>
              <w:tcPr>
                <w:tcW w:w="707" w:type="dxa"/>
                <w:hideMark/>
              </w:tcPr>
              <w:p w14:paraId="7FE5F1A5" w14:textId="77777777" w:rsidR="00392C3B" w:rsidRPr="00814F84" w:rsidRDefault="00581773" w:rsidP="00740252">
                <w:pPr>
                  <w:pStyle w:val="TableNormal0"/>
                  <w:rPr>
                    <w:rStyle w:val="GeneralAviation"/>
                    <w:color w:val="auto"/>
                  </w:rPr>
                </w:pPr>
                <w:r w:rsidRPr="00814F84">
                  <w:rPr>
                    <w:rStyle w:val="GeneralAviation"/>
                    <w:color w:val="auto"/>
                  </w:rPr>
                  <w:t>ALL</w:t>
                </w:r>
              </w:p>
            </w:tc>
          </w:tr>
          <w:tr w:rsidR="00090094" w14:paraId="3C8FC4E5" w14:textId="77777777" w:rsidTr="00090094">
            <w:trPr>
              <w:trHeight w:val="567"/>
            </w:trPr>
            <w:tc>
              <w:tcPr>
                <w:tcW w:w="1078" w:type="dxa"/>
                <w:hideMark/>
              </w:tcPr>
              <w:p w14:paraId="0C33C6B6"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395AFB99" w14:textId="77777777" w:rsidR="00392C3B" w:rsidRPr="00814F84" w:rsidRDefault="00581773" w:rsidP="00740252">
                <w:pPr>
                  <w:pStyle w:val="TableNormal0"/>
                  <w:rPr>
                    <w:rStyle w:val="GeneralAviation"/>
                    <w:color w:val="auto"/>
                  </w:rPr>
                </w:pPr>
                <w:r w:rsidRPr="00814F84">
                  <w:rPr>
                    <w:rStyle w:val="GeneralAviation"/>
                    <w:color w:val="auto"/>
                  </w:rPr>
                  <w:t xml:space="preserve">3.4.2 </w:t>
                </w:r>
              </w:p>
            </w:tc>
            <w:tc>
              <w:tcPr>
                <w:tcW w:w="3317" w:type="dxa"/>
                <w:hideMark/>
              </w:tcPr>
              <w:p w14:paraId="7273015C" w14:textId="77777777" w:rsidR="00392C3B" w:rsidRPr="00814F84" w:rsidRDefault="00581773" w:rsidP="00740252">
                <w:pPr>
                  <w:pStyle w:val="TableNormal0"/>
                  <w:rPr>
                    <w:rStyle w:val="GeneralAviation"/>
                    <w:color w:val="auto"/>
                  </w:rPr>
                </w:pPr>
                <w:r w:rsidRPr="00814F84">
                  <w:rPr>
                    <w:rStyle w:val="GeneralAviation"/>
                    <w:color w:val="auto"/>
                  </w:rPr>
                  <w:t>Apply the procedures for unidentified aircraft.</w:t>
                </w:r>
              </w:p>
            </w:tc>
            <w:tc>
              <w:tcPr>
                <w:tcW w:w="283" w:type="dxa"/>
                <w:hideMark/>
              </w:tcPr>
              <w:p w14:paraId="41080C06" w14:textId="77777777" w:rsidR="00392C3B" w:rsidRPr="00814F84" w:rsidRDefault="00581773" w:rsidP="00740252">
                <w:pPr>
                  <w:pStyle w:val="TableNormal0"/>
                  <w:rPr>
                    <w:rStyle w:val="GeneralAviation"/>
                    <w:color w:val="auto"/>
                  </w:rPr>
                </w:pPr>
                <w:r w:rsidRPr="00814F84">
                  <w:rPr>
                    <w:rStyle w:val="GeneralAviation"/>
                    <w:color w:val="auto"/>
                  </w:rPr>
                  <w:t>3</w:t>
                </w:r>
              </w:p>
            </w:tc>
            <w:tc>
              <w:tcPr>
                <w:tcW w:w="3686" w:type="dxa"/>
                <w:hideMark/>
              </w:tcPr>
              <w:p w14:paraId="6CC227B5"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tc>
            <w:tc>
              <w:tcPr>
                <w:tcW w:w="707" w:type="dxa"/>
                <w:hideMark/>
              </w:tcPr>
              <w:p w14:paraId="6F7A2950" w14:textId="77777777" w:rsidR="00392C3B" w:rsidRPr="00814F84" w:rsidRDefault="00581773" w:rsidP="00740252">
                <w:pPr>
                  <w:pStyle w:val="TableNormal0"/>
                  <w:rPr>
                    <w:rStyle w:val="GeneralAviation"/>
                    <w:color w:val="auto"/>
                  </w:rPr>
                </w:pPr>
                <w:r w:rsidRPr="00814F84">
                  <w:rPr>
                    <w:rStyle w:val="GeneralAviation"/>
                    <w:color w:val="auto"/>
                  </w:rPr>
                  <w:t>ALL</w:t>
                </w:r>
              </w:p>
            </w:tc>
          </w:tr>
          <w:tr w:rsidR="00090094" w14:paraId="654A6395" w14:textId="77777777" w:rsidTr="00090094">
            <w:trPr>
              <w:trHeight w:val="567"/>
            </w:trPr>
            <w:tc>
              <w:tcPr>
                <w:tcW w:w="1078" w:type="dxa"/>
                <w:hideMark/>
              </w:tcPr>
              <w:p w14:paraId="72814F25"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65C622FE" w14:textId="77777777" w:rsidR="00392C3B" w:rsidRPr="00814F84" w:rsidRDefault="00581773" w:rsidP="00740252">
                <w:pPr>
                  <w:pStyle w:val="TableNormal0"/>
                  <w:rPr>
                    <w:rStyle w:val="GeneralAviation"/>
                    <w:color w:val="auto"/>
                  </w:rPr>
                </w:pPr>
                <w:r w:rsidRPr="00814F84">
                  <w:rPr>
                    <w:rStyle w:val="GeneralAviation"/>
                    <w:color w:val="auto"/>
                  </w:rPr>
                  <w:t xml:space="preserve">3.4.3 </w:t>
                </w:r>
              </w:p>
            </w:tc>
            <w:tc>
              <w:tcPr>
                <w:tcW w:w="3317" w:type="dxa"/>
                <w:hideMark/>
              </w:tcPr>
              <w:p w14:paraId="7D39617B" w14:textId="77777777" w:rsidR="00392C3B" w:rsidRPr="00814F84" w:rsidRDefault="00581773" w:rsidP="00740252">
                <w:pPr>
                  <w:pStyle w:val="TableNormal0"/>
                  <w:rPr>
                    <w:rStyle w:val="GeneralAviation"/>
                    <w:color w:val="auto"/>
                  </w:rPr>
                </w:pPr>
                <w:r w:rsidRPr="00814F84">
                  <w:rPr>
                    <w:rStyle w:val="GeneralAviation"/>
                    <w:color w:val="auto"/>
                  </w:rPr>
                  <w:t>Provide navigational assistance to aircraft.</w:t>
                </w:r>
              </w:p>
            </w:tc>
            <w:tc>
              <w:tcPr>
                <w:tcW w:w="283" w:type="dxa"/>
                <w:hideMark/>
              </w:tcPr>
              <w:p w14:paraId="1D5DAB84" w14:textId="77777777" w:rsidR="00392C3B" w:rsidRPr="00814F84" w:rsidRDefault="00581773" w:rsidP="00740252">
                <w:pPr>
                  <w:pStyle w:val="TableNormal0"/>
                  <w:rPr>
                    <w:rStyle w:val="GeneralAviation"/>
                    <w:color w:val="auto"/>
                  </w:rPr>
                </w:pPr>
                <w:r w:rsidRPr="00814F84">
                  <w:rPr>
                    <w:rStyle w:val="GeneralAviation"/>
                    <w:color w:val="auto"/>
                  </w:rPr>
                  <w:t>4</w:t>
                </w:r>
              </w:p>
            </w:tc>
            <w:tc>
              <w:tcPr>
                <w:tcW w:w="3686" w:type="dxa"/>
                <w:hideMark/>
              </w:tcPr>
              <w:p w14:paraId="2D8995EF" w14:textId="77777777" w:rsidR="00392C3B" w:rsidRDefault="00581773" w:rsidP="00740252">
                <w:pPr>
                  <w:pStyle w:val="TableNormal0"/>
                  <w:rPr>
                    <w:rStyle w:val="GeneralAviation"/>
                    <w:i/>
                    <w:iCs/>
                    <w:color w:val="auto"/>
                  </w:rPr>
                </w:pPr>
                <w:r w:rsidRPr="00814F84">
                  <w:rPr>
                    <w:rStyle w:val="GeneralAviation"/>
                    <w:i/>
                    <w:iCs/>
                    <w:color w:val="auto"/>
                  </w:rPr>
                  <w:t>Optional content: diverted aircraft, aircraft lost or unsure of position, information derived locally or from radar service or from other pilots, nearest most suitable aerodrome, track, heading, distance, aerodrome information, any other relevant navigational assistance, ICAO Doc 4444, etc.</w:t>
                </w:r>
              </w:p>
              <w:p w14:paraId="1249C765" w14:textId="77777777" w:rsidR="00C22187" w:rsidRPr="00814F84" w:rsidRDefault="00C22187" w:rsidP="00740252">
                <w:pPr>
                  <w:pStyle w:val="TableNormal0"/>
                  <w:rPr>
                    <w:rStyle w:val="GeneralAviation"/>
                    <w:i/>
                    <w:iCs/>
                    <w:color w:val="auto"/>
                  </w:rPr>
                </w:pPr>
              </w:p>
            </w:tc>
            <w:tc>
              <w:tcPr>
                <w:tcW w:w="707" w:type="dxa"/>
                <w:hideMark/>
              </w:tcPr>
              <w:p w14:paraId="337331CD" w14:textId="77777777" w:rsidR="00392C3B" w:rsidRPr="00814F84" w:rsidRDefault="00581773" w:rsidP="00740252">
                <w:pPr>
                  <w:pStyle w:val="TableNormal0"/>
                  <w:rPr>
                    <w:rStyle w:val="GeneralAviation"/>
                    <w:color w:val="auto"/>
                  </w:rPr>
                </w:pPr>
                <w:r w:rsidRPr="00814F84">
                  <w:rPr>
                    <w:rStyle w:val="GeneralAviation"/>
                    <w:color w:val="auto"/>
                  </w:rPr>
                  <w:t>ADC</w:t>
                </w:r>
              </w:p>
            </w:tc>
          </w:tr>
          <w:tr w:rsidR="00090094" w14:paraId="7FF50673" w14:textId="77777777" w:rsidTr="00090094">
            <w:trPr>
              <w:trHeight w:val="21"/>
            </w:trPr>
            <w:tc>
              <w:tcPr>
                <w:tcW w:w="9071" w:type="dxa"/>
                <w:gridSpan w:val="5"/>
                <w:hideMark/>
              </w:tcPr>
              <w:p w14:paraId="71DB2A5C" w14:textId="77777777" w:rsidR="00392C3B" w:rsidRPr="00814F84" w:rsidRDefault="00581773" w:rsidP="00740252">
                <w:pPr>
                  <w:pStyle w:val="TableHead"/>
                  <w:rPr>
                    <w:rStyle w:val="GeneralAviation"/>
                    <w:color w:val="auto"/>
                  </w:rPr>
                </w:pPr>
                <w:r w:rsidRPr="00814F84">
                  <w:rPr>
                    <w:rStyle w:val="GeneralAviation"/>
                    <w:color w:val="auto"/>
                  </w:rPr>
                  <w:t>Subtopic ABES 3.5 — Runway incursion</w:t>
                </w:r>
              </w:p>
            </w:tc>
          </w:tr>
          <w:tr w:rsidR="00090094" w14:paraId="5C2680E8" w14:textId="77777777" w:rsidTr="00090094">
            <w:trPr>
              <w:trHeight w:val="567"/>
            </w:trPr>
            <w:tc>
              <w:tcPr>
                <w:tcW w:w="1078" w:type="dxa"/>
                <w:hideMark/>
              </w:tcPr>
              <w:p w14:paraId="760573DE"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4A3B02DC" w14:textId="77777777" w:rsidR="00392C3B" w:rsidRPr="00814F84" w:rsidRDefault="00581773" w:rsidP="00740252">
                <w:pPr>
                  <w:pStyle w:val="TableNormal0"/>
                  <w:rPr>
                    <w:rStyle w:val="GeneralAviation"/>
                    <w:color w:val="auto"/>
                  </w:rPr>
                </w:pPr>
                <w:r w:rsidRPr="00814F84">
                  <w:rPr>
                    <w:rStyle w:val="GeneralAviation"/>
                    <w:color w:val="auto"/>
                  </w:rPr>
                  <w:t xml:space="preserve">3.5.1 </w:t>
                </w:r>
              </w:p>
            </w:tc>
            <w:tc>
              <w:tcPr>
                <w:tcW w:w="3317" w:type="dxa"/>
                <w:hideMark/>
              </w:tcPr>
              <w:p w14:paraId="54E98B76" w14:textId="77777777" w:rsidR="00392C3B" w:rsidRPr="00814F84" w:rsidRDefault="00581773" w:rsidP="00740252">
                <w:pPr>
                  <w:pStyle w:val="TableNormal0"/>
                  <w:rPr>
                    <w:rStyle w:val="GeneralAviation"/>
                    <w:color w:val="auto"/>
                  </w:rPr>
                </w:pPr>
                <w:r w:rsidRPr="00814F84">
                  <w:rPr>
                    <w:rStyle w:val="GeneralAviation"/>
                    <w:color w:val="auto"/>
                  </w:rPr>
                  <w:t>Apply ATC procedures associated with runway incursion.</w:t>
                </w:r>
              </w:p>
            </w:tc>
            <w:tc>
              <w:tcPr>
                <w:tcW w:w="283" w:type="dxa"/>
                <w:hideMark/>
              </w:tcPr>
              <w:p w14:paraId="1E980A08" w14:textId="77777777" w:rsidR="00392C3B" w:rsidRPr="00814F84" w:rsidRDefault="00581773" w:rsidP="00740252">
                <w:pPr>
                  <w:pStyle w:val="TableNormal0"/>
                  <w:rPr>
                    <w:rStyle w:val="GeneralAviation"/>
                    <w:color w:val="auto"/>
                  </w:rPr>
                </w:pPr>
                <w:r w:rsidRPr="00814F84">
                  <w:rPr>
                    <w:rStyle w:val="GeneralAviation"/>
                    <w:color w:val="auto"/>
                  </w:rPr>
                  <w:t>3</w:t>
                </w:r>
              </w:p>
            </w:tc>
            <w:tc>
              <w:tcPr>
                <w:tcW w:w="3686" w:type="dxa"/>
                <w:hideMark/>
              </w:tcPr>
              <w:p w14:paraId="49C5986B"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2054-L of December 7, 2023</w:t>
                </w:r>
              </w:p>
              <w:p w14:paraId="3C750D99" w14:textId="77777777" w:rsidR="00392C3B" w:rsidRPr="00814F84" w:rsidRDefault="00581773" w:rsidP="00740252">
                <w:pPr>
                  <w:pStyle w:val="TableNormal0"/>
                  <w:rPr>
                    <w:rStyle w:val="GeneralAviation"/>
                    <w:i/>
                    <w:iCs/>
                    <w:color w:val="auto"/>
                  </w:rPr>
                </w:pPr>
                <w:r w:rsidRPr="00814F84">
                  <w:rPr>
                    <w:rStyle w:val="GeneralAviation"/>
                    <w:i/>
                    <w:iCs/>
                    <w:color w:val="auto"/>
                  </w:rPr>
                  <w:t>Optional content: ICAO Doc 4444</w:t>
                </w:r>
              </w:p>
            </w:tc>
            <w:tc>
              <w:tcPr>
                <w:tcW w:w="707" w:type="dxa"/>
                <w:hideMark/>
              </w:tcPr>
              <w:p w14:paraId="7197806B" w14:textId="77777777" w:rsidR="00392C3B" w:rsidRPr="00814F84" w:rsidRDefault="00581773" w:rsidP="00740252">
                <w:pPr>
                  <w:pStyle w:val="TableNormal0"/>
                  <w:rPr>
                    <w:rStyle w:val="GeneralAviation"/>
                    <w:color w:val="auto"/>
                  </w:rPr>
                </w:pPr>
                <w:r w:rsidRPr="00814F84">
                  <w:rPr>
                    <w:rStyle w:val="GeneralAviation"/>
                    <w:color w:val="auto"/>
                  </w:rPr>
                  <w:t>ADC</w:t>
                </w:r>
              </w:p>
            </w:tc>
          </w:tr>
          <w:tr w:rsidR="00090094" w14:paraId="5380DD73" w14:textId="77777777" w:rsidTr="00090094">
            <w:trPr>
              <w:trHeight w:val="227"/>
            </w:trPr>
            <w:tc>
              <w:tcPr>
                <w:tcW w:w="9071" w:type="dxa"/>
                <w:gridSpan w:val="5"/>
              </w:tcPr>
              <w:p w14:paraId="4C2C1DD2" w14:textId="77777777" w:rsidR="00392C3B" w:rsidRPr="00814F84" w:rsidRDefault="00581773" w:rsidP="00740252">
                <w:pPr>
                  <w:pStyle w:val="TableHead"/>
                  <w:rPr>
                    <w:rStyle w:val="GeneralAviation"/>
                    <w:color w:val="auto"/>
                  </w:rPr>
                </w:pPr>
                <w:r w:rsidRPr="00814F84">
                  <w:rPr>
                    <w:rStyle w:val="GeneralAviation"/>
                    <w:color w:val="auto"/>
                  </w:rPr>
                  <w:t>ABES 3.6 — Interception of civil aircraft</w:t>
                </w:r>
              </w:p>
            </w:tc>
          </w:tr>
          <w:tr w:rsidR="00090094" w14:paraId="678A2699" w14:textId="77777777" w:rsidTr="00090094">
            <w:trPr>
              <w:trHeight w:val="567"/>
            </w:trPr>
            <w:tc>
              <w:tcPr>
                <w:tcW w:w="1078" w:type="dxa"/>
              </w:tcPr>
              <w:p w14:paraId="11BC6EA7" w14:textId="77777777" w:rsidR="00392C3B" w:rsidRPr="00814F84" w:rsidRDefault="00581773" w:rsidP="00740252">
                <w:pPr>
                  <w:pStyle w:val="TableNormal0"/>
                  <w:rPr>
                    <w:rStyle w:val="GeneralAviation"/>
                    <w:color w:val="auto"/>
                  </w:rPr>
                </w:pPr>
                <w:r w:rsidRPr="00814F84">
                  <w:rPr>
                    <w:rStyle w:val="GeneralAviation"/>
                    <w:color w:val="auto"/>
                  </w:rPr>
                  <w:t>ADC</w:t>
                </w:r>
                <w:r w:rsidRPr="00814F84">
                  <w:rPr>
                    <w:rStyle w:val="GeneralAviation"/>
                    <w:color w:val="auto"/>
                  </w:rPr>
                  <w:br/>
                  <w:t>ABES</w:t>
                </w:r>
              </w:p>
              <w:p w14:paraId="04EDC966" w14:textId="77777777" w:rsidR="00392C3B" w:rsidRPr="00814F84" w:rsidRDefault="00581773" w:rsidP="00740252">
                <w:pPr>
                  <w:pStyle w:val="TableNormal0"/>
                  <w:rPr>
                    <w:rStyle w:val="GeneralAviation"/>
                    <w:color w:val="auto"/>
                  </w:rPr>
                </w:pPr>
                <w:r w:rsidRPr="00814F84">
                  <w:rPr>
                    <w:rStyle w:val="GeneralAviation"/>
                    <w:color w:val="auto"/>
                  </w:rPr>
                  <w:t>3.6.1</w:t>
                </w:r>
              </w:p>
            </w:tc>
            <w:tc>
              <w:tcPr>
                <w:tcW w:w="3317" w:type="dxa"/>
              </w:tcPr>
              <w:p w14:paraId="31540188" w14:textId="77777777" w:rsidR="00392C3B" w:rsidRPr="00814F84" w:rsidRDefault="00581773" w:rsidP="00740252">
                <w:pPr>
                  <w:pStyle w:val="TableNormal0"/>
                  <w:rPr>
                    <w:rStyle w:val="GeneralAviation"/>
                    <w:color w:val="auto"/>
                  </w:rPr>
                </w:pPr>
                <w:r w:rsidRPr="00814F84">
                  <w:rPr>
                    <w:rStyle w:val="GeneralAviation"/>
                    <w:color w:val="auto"/>
                  </w:rPr>
                  <w:t>Explain the procedures in the event of interception of civil aircraft.</w:t>
                </w:r>
              </w:p>
            </w:tc>
            <w:tc>
              <w:tcPr>
                <w:tcW w:w="283" w:type="dxa"/>
              </w:tcPr>
              <w:p w14:paraId="7ECB9013" w14:textId="77777777" w:rsidR="00392C3B" w:rsidRPr="00814F84" w:rsidRDefault="00581773" w:rsidP="00740252">
                <w:pPr>
                  <w:pStyle w:val="TableNormal0"/>
                  <w:rPr>
                    <w:rStyle w:val="GeneralAviation"/>
                    <w:color w:val="auto"/>
                  </w:rPr>
                </w:pPr>
                <w:r w:rsidRPr="00814F84">
                  <w:rPr>
                    <w:rStyle w:val="GeneralAviation"/>
                    <w:color w:val="auto"/>
                  </w:rPr>
                  <w:t>2</w:t>
                </w:r>
              </w:p>
            </w:tc>
            <w:tc>
              <w:tcPr>
                <w:tcW w:w="3686" w:type="dxa"/>
              </w:tcPr>
              <w:p w14:paraId="626328A7" w14:textId="77777777" w:rsidR="00392C3B" w:rsidRPr="00814F84" w:rsidRDefault="00356D49" w:rsidP="00CD4EA9">
                <w:pPr>
                  <w:pStyle w:val="EssentialTraining"/>
                  <w:rPr>
                    <w:rStyle w:val="GeneralAviation"/>
                    <w:color w:val="auto"/>
                  </w:rPr>
                </w:pPr>
                <w:r w:rsidRPr="00814F84">
                  <w:rPr>
                    <w:rStyle w:val="GeneralAviation"/>
                    <w:color w:val="auto"/>
                  </w:rPr>
                  <w:t>Government of the Republic of Armenia Decision N 821-N of June 2, 2022</w:t>
                </w:r>
              </w:p>
            </w:tc>
            <w:tc>
              <w:tcPr>
                <w:tcW w:w="707" w:type="dxa"/>
              </w:tcPr>
              <w:p w14:paraId="111B8356" w14:textId="77777777" w:rsidR="00392C3B" w:rsidRPr="00814F84" w:rsidRDefault="00581773" w:rsidP="009E22AD">
                <w:pPr>
                  <w:pStyle w:val="ItalicRed"/>
                  <w:rPr>
                    <w:color w:val="auto"/>
                  </w:rPr>
                </w:pPr>
                <w:r w:rsidRPr="00814F84">
                  <w:rPr>
                    <w:color w:val="auto"/>
                  </w:rPr>
                  <w:t>ALL</w:t>
                </w:r>
              </w:p>
            </w:tc>
          </w:tr>
        </w:tbl>
        <w:p w14:paraId="39F7A9CD" w14:textId="77777777" w:rsidR="00E255F8" w:rsidRPr="00392C3B" w:rsidRDefault="00000000" w:rsidP="0041748A">
          <w:pPr>
            <w:rPr>
              <w:i/>
              <w:iCs/>
            </w:rPr>
          </w:pPr>
        </w:p>
      </w:sdtContent>
    </w:sdt>
    <w:sdt>
      <w:sdtPr>
        <w:rPr>
          <w:i w:val="0"/>
          <w:sz w:val="22"/>
          <w:szCs w:val="24"/>
        </w:rPr>
        <w:alias w:val="topic"/>
        <w:tag w:val="topic"/>
        <w:id w:val="449532895"/>
      </w:sdtPr>
      <w:sdtContent>
        <w:p w14:paraId="6D39FEBA" w14:textId="77777777" w:rsidR="00B716CC" w:rsidRDefault="00B716CC" w:rsidP="00B716CC">
          <w:pPr>
            <w:pStyle w:val="Dxshortdesc"/>
          </w:pPr>
        </w:p>
        <w:p w14:paraId="64EE1CEE" w14:textId="77777777" w:rsidR="00EA60C6" w:rsidRPr="00280F75" w:rsidRDefault="00581773" w:rsidP="00B716CC">
          <w:pPr>
            <w:pStyle w:val="Heading5"/>
          </w:pPr>
          <w:bookmarkStart w:id="2266" w:name="_Toc256000198"/>
          <w:r w:rsidRPr="00280F75">
            <w:t>SUBJECT 11: AERODROMES</w:t>
          </w:r>
          <w:bookmarkEnd w:id="2266"/>
        </w:p>
        <w:p w14:paraId="1DD8BDF0" w14:textId="77777777" w:rsidR="00EA60C6" w:rsidRPr="00667041" w:rsidRDefault="00581773" w:rsidP="00663910">
          <w:r w:rsidRPr="00667041">
            <w:t>The subject objective is:</w:t>
          </w:r>
        </w:p>
        <w:p w14:paraId="1EFB741C" w14:textId="77777777" w:rsidR="00EA60C6" w:rsidRDefault="00581773" w:rsidP="00663910">
          <w:r w:rsidRPr="00667041">
            <w:t>Learners shall recognise and understand the design and layout of aerodromes.</w:t>
          </w:r>
        </w:p>
        <w:tbl>
          <w:tblPr>
            <w:tblStyle w:val="easaTable"/>
            <w:tblW w:w="9086" w:type="dxa"/>
            <w:tblInd w:w="-37" w:type="dxa"/>
            <w:tblLayout w:type="fixed"/>
            <w:tblLook w:val="0420" w:firstRow="1" w:lastRow="0" w:firstColumn="0" w:lastColumn="0" w:noHBand="0" w:noVBand="1"/>
          </w:tblPr>
          <w:tblGrid>
            <w:gridCol w:w="1078"/>
            <w:gridCol w:w="3331"/>
            <w:gridCol w:w="283"/>
            <w:gridCol w:w="3686"/>
            <w:gridCol w:w="708"/>
          </w:tblGrid>
          <w:tr w:rsidR="00090094" w14:paraId="78DCDA01"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2FA21A6F" w14:textId="77777777" w:rsidR="0024707C" w:rsidRPr="0024707C" w:rsidRDefault="00581773" w:rsidP="0024707C">
                <w:pPr>
                  <w:pStyle w:val="TableCentered"/>
                  <w:rPr>
                    <w:rStyle w:val="GeneralAviation"/>
                  </w:rPr>
                </w:pPr>
                <w:r w:rsidRPr="0024707C">
                  <w:t>TOPIC AGA 1 — AERODROME DATA, LAYOUT AND COORDINATION</w:t>
                </w:r>
              </w:p>
            </w:tc>
          </w:tr>
          <w:tr w:rsidR="00090094" w14:paraId="7A794955" w14:textId="77777777" w:rsidTr="00090094">
            <w:trPr>
              <w:trHeight w:val="21"/>
            </w:trPr>
            <w:tc>
              <w:tcPr>
                <w:tcW w:w="9086" w:type="dxa"/>
                <w:gridSpan w:val="5"/>
                <w:hideMark/>
              </w:tcPr>
              <w:p w14:paraId="4BA455B8" w14:textId="77777777" w:rsidR="0024707C" w:rsidRPr="00094C58" w:rsidRDefault="00581773" w:rsidP="0024707C">
                <w:pPr>
                  <w:pStyle w:val="TableHead"/>
                  <w:rPr>
                    <w:rStyle w:val="GeneralAviation"/>
                    <w:color w:val="auto"/>
                  </w:rPr>
                </w:pPr>
                <w:r w:rsidRPr="00094C58">
                  <w:rPr>
                    <w:rStyle w:val="GeneralAviation"/>
                    <w:color w:val="auto"/>
                  </w:rPr>
                  <w:t xml:space="preserve">Subtopic AGA 1.1 — Definitions </w:t>
                </w:r>
              </w:p>
            </w:tc>
          </w:tr>
          <w:tr w:rsidR="00090094" w14:paraId="0C39363A" w14:textId="77777777" w:rsidTr="00090094">
            <w:trPr>
              <w:trHeight w:val="567"/>
            </w:trPr>
            <w:tc>
              <w:tcPr>
                <w:tcW w:w="1078" w:type="dxa"/>
                <w:hideMark/>
              </w:tcPr>
              <w:p w14:paraId="19FF4BC0" w14:textId="77777777" w:rsidR="0024707C" w:rsidRPr="00094C58" w:rsidRDefault="00581773" w:rsidP="0024707C">
                <w:pPr>
                  <w:pStyle w:val="TableNormal0"/>
                  <w:rPr>
                    <w:rStyle w:val="GeneralAviation"/>
                    <w:color w:val="auto"/>
                  </w:rPr>
                </w:pPr>
                <w:r w:rsidRPr="00094C58">
                  <w:rPr>
                    <w:rStyle w:val="GeneralAviation"/>
                    <w:color w:val="auto"/>
                  </w:rPr>
                  <w:t>ADC</w:t>
                </w:r>
                <w:r w:rsidRPr="00094C58">
                  <w:rPr>
                    <w:rStyle w:val="GeneralAviation"/>
                    <w:color w:val="auto"/>
                  </w:rPr>
                  <w:br/>
                  <w:t>AGA</w:t>
                </w:r>
              </w:p>
              <w:p w14:paraId="7209C09D" w14:textId="77777777" w:rsidR="0024707C" w:rsidRPr="00094C58" w:rsidRDefault="00581773" w:rsidP="0024707C">
                <w:pPr>
                  <w:pStyle w:val="TableNormal0"/>
                  <w:rPr>
                    <w:rStyle w:val="GeneralAviation"/>
                    <w:color w:val="auto"/>
                  </w:rPr>
                </w:pPr>
                <w:r w:rsidRPr="00094C58">
                  <w:rPr>
                    <w:rStyle w:val="GeneralAviation"/>
                    <w:color w:val="auto"/>
                  </w:rPr>
                  <w:t xml:space="preserve">1.1.1 </w:t>
                </w:r>
              </w:p>
            </w:tc>
            <w:tc>
              <w:tcPr>
                <w:tcW w:w="3331" w:type="dxa"/>
                <w:hideMark/>
              </w:tcPr>
              <w:p w14:paraId="7B2F4C41" w14:textId="77777777" w:rsidR="0024707C" w:rsidRPr="00094C58" w:rsidRDefault="00581773" w:rsidP="0024707C">
                <w:pPr>
                  <w:pStyle w:val="TableNormal0"/>
                  <w:rPr>
                    <w:rStyle w:val="GeneralAviation"/>
                    <w:color w:val="auto"/>
                  </w:rPr>
                </w:pPr>
                <w:r w:rsidRPr="00094C58">
                  <w:rPr>
                    <w:rStyle w:val="GeneralAviation"/>
                    <w:color w:val="auto"/>
                  </w:rPr>
                  <w:t>Define aerodrome data.</w:t>
                </w:r>
              </w:p>
            </w:tc>
            <w:tc>
              <w:tcPr>
                <w:tcW w:w="283" w:type="dxa"/>
                <w:hideMark/>
              </w:tcPr>
              <w:p w14:paraId="608D5851" w14:textId="77777777" w:rsidR="0024707C" w:rsidRPr="00094C58" w:rsidRDefault="00581773" w:rsidP="0024707C">
                <w:pPr>
                  <w:pStyle w:val="TableNormal0"/>
                  <w:rPr>
                    <w:rStyle w:val="GeneralAviation"/>
                    <w:color w:val="auto"/>
                  </w:rPr>
                </w:pPr>
                <w:r w:rsidRPr="00094C58">
                  <w:rPr>
                    <w:rStyle w:val="GeneralAviation"/>
                    <w:color w:val="auto"/>
                  </w:rPr>
                  <w:t>1</w:t>
                </w:r>
              </w:p>
            </w:tc>
            <w:tc>
              <w:tcPr>
                <w:tcW w:w="3686" w:type="dxa"/>
                <w:hideMark/>
              </w:tcPr>
              <w:p w14:paraId="2981FB43" w14:textId="77777777" w:rsidR="0024707C" w:rsidRPr="00094C58" w:rsidRDefault="00094C58" w:rsidP="00E81DF2">
                <w:pPr>
                  <w:pStyle w:val="EssentialTraining"/>
                  <w:rPr>
                    <w:rStyle w:val="GeneralAviation"/>
                    <w:color w:val="auto"/>
                  </w:rPr>
                </w:pPr>
                <w:r w:rsidRPr="00094C58">
                  <w:rPr>
                    <w:rStyle w:val="GeneralAviation"/>
                    <w:color w:val="auto"/>
                  </w:rPr>
                  <w:t>Government of the Republic of Armenia Decision N 1318-N of August 24, 2023</w:t>
                </w:r>
                <w:r w:rsidR="00581773" w:rsidRPr="00094C58">
                  <w:rPr>
                    <w:rStyle w:val="GeneralAviation"/>
                    <w:color w:val="auto"/>
                  </w:rPr>
                  <w:footnoteReference w:id="16"/>
                </w:r>
              </w:p>
              <w:p w14:paraId="7A90F907" w14:textId="77777777" w:rsidR="0024707C" w:rsidRPr="00094C58" w:rsidRDefault="00581773" w:rsidP="0024707C">
                <w:pPr>
                  <w:pStyle w:val="TableNormal0"/>
                  <w:rPr>
                    <w:rStyle w:val="GeneralAviation"/>
                    <w:i/>
                    <w:iCs/>
                    <w:color w:val="auto"/>
                  </w:rPr>
                </w:pPr>
                <w:r w:rsidRPr="00094C58">
                  <w:rPr>
                    <w:rStyle w:val="GeneralAviation"/>
                    <w:i/>
                    <w:iCs/>
                    <w:color w:val="auto"/>
                  </w:rPr>
                  <w:t>Optional content: aerodrome elevation, reference point, apron, movement area, manoeuvring area, hotspot</w:t>
                </w:r>
              </w:p>
            </w:tc>
            <w:tc>
              <w:tcPr>
                <w:tcW w:w="708" w:type="dxa"/>
                <w:hideMark/>
              </w:tcPr>
              <w:p w14:paraId="26AE6A85" w14:textId="77777777" w:rsidR="0024707C" w:rsidRPr="00094C58" w:rsidRDefault="00581773" w:rsidP="0024707C">
                <w:pPr>
                  <w:pStyle w:val="TableNormal0"/>
                  <w:rPr>
                    <w:rStyle w:val="GeneralAviation"/>
                    <w:color w:val="auto"/>
                  </w:rPr>
                </w:pPr>
                <w:r w:rsidRPr="00094C58">
                  <w:rPr>
                    <w:rStyle w:val="GeneralAviation"/>
                    <w:color w:val="auto"/>
                  </w:rPr>
                  <w:t>ADC APP APS</w:t>
                </w:r>
              </w:p>
            </w:tc>
          </w:tr>
          <w:tr w:rsidR="00090094" w14:paraId="413D475D" w14:textId="77777777" w:rsidTr="00090094">
            <w:trPr>
              <w:trHeight w:val="21"/>
            </w:trPr>
            <w:tc>
              <w:tcPr>
                <w:tcW w:w="9086" w:type="dxa"/>
                <w:gridSpan w:val="5"/>
                <w:hideMark/>
              </w:tcPr>
              <w:p w14:paraId="09E2149B" w14:textId="77777777" w:rsidR="0024707C" w:rsidRPr="00094C58" w:rsidRDefault="00581773" w:rsidP="0024707C">
                <w:pPr>
                  <w:pStyle w:val="TableHead"/>
                  <w:rPr>
                    <w:rStyle w:val="GeneralAviation"/>
                    <w:color w:val="auto"/>
                  </w:rPr>
                </w:pPr>
                <w:r w:rsidRPr="00094C58">
                  <w:rPr>
                    <w:rStyle w:val="GeneralAviation"/>
                    <w:color w:val="auto"/>
                  </w:rPr>
                  <w:t>Subtopic AGA 1.2 — Coordination</w:t>
                </w:r>
              </w:p>
            </w:tc>
          </w:tr>
          <w:tr w:rsidR="00090094" w14:paraId="1D7A937E" w14:textId="77777777" w:rsidTr="00090094">
            <w:trPr>
              <w:trHeight w:val="567"/>
            </w:trPr>
            <w:tc>
              <w:tcPr>
                <w:tcW w:w="1078" w:type="dxa"/>
                <w:hideMark/>
              </w:tcPr>
              <w:p w14:paraId="66E79872" w14:textId="77777777" w:rsidR="0024707C" w:rsidRPr="00094C58" w:rsidRDefault="00581773" w:rsidP="0024707C">
                <w:pPr>
                  <w:pStyle w:val="TableNormal0"/>
                  <w:rPr>
                    <w:rStyle w:val="GeneralAviation"/>
                    <w:color w:val="auto"/>
                  </w:rPr>
                </w:pPr>
                <w:r w:rsidRPr="00094C58">
                  <w:rPr>
                    <w:rStyle w:val="GeneralAviation"/>
                    <w:color w:val="auto"/>
                  </w:rPr>
                  <w:t>ADC</w:t>
                </w:r>
                <w:r w:rsidRPr="00094C58">
                  <w:rPr>
                    <w:rStyle w:val="GeneralAviation"/>
                    <w:color w:val="auto"/>
                  </w:rPr>
                  <w:br/>
                  <w:t>AGA</w:t>
                </w:r>
              </w:p>
              <w:p w14:paraId="5DD02933" w14:textId="77777777" w:rsidR="0024707C" w:rsidRPr="00094C58" w:rsidRDefault="00581773" w:rsidP="0024707C">
                <w:pPr>
                  <w:pStyle w:val="TableNormal0"/>
                  <w:rPr>
                    <w:rStyle w:val="GeneralAviation"/>
                    <w:color w:val="auto"/>
                  </w:rPr>
                </w:pPr>
                <w:r w:rsidRPr="00094C58">
                  <w:rPr>
                    <w:rStyle w:val="GeneralAviation"/>
                    <w:color w:val="auto"/>
                  </w:rPr>
                  <w:t xml:space="preserve">1.2.1 </w:t>
                </w:r>
              </w:p>
            </w:tc>
            <w:tc>
              <w:tcPr>
                <w:tcW w:w="3331" w:type="dxa"/>
                <w:hideMark/>
              </w:tcPr>
              <w:p w14:paraId="15C976ED" w14:textId="77777777" w:rsidR="0024707C" w:rsidRPr="00094C58" w:rsidRDefault="00581773" w:rsidP="0024707C">
                <w:pPr>
                  <w:pStyle w:val="TableNormal0"/>
                  <w:rPr>
                    <w:rStyle w:val="GeneralAviation"/>
                    <w:color w:val="auto"/>
                  </w:rPr>
                </w:pPr>
                <w:r w:rsidRPr="00094C58">
                  <w:rPr>
                    <w:rStyle w:val="GeneralAviation"/>
                    <w:color w:val="auto"/>
                  </w:rPr>
                  <w:t>Identify the information that has to be exchanged between ATS and the aerodrome authority.</w:t>
                </w:r>
              </w:p>
            </w:tc>
            <w:tc>
              <w:tcPr>
                <w:tcW w:w="283" w:type="dxa"/>
                <w:hideMark/>
              </w:tcPr>
              <w:p w14:paraId="6CE41D10" w14:textId="77777777" w:rsidR="0024707C" w:rsidRPr="00094C58" w:rsidRDefault="00581773" w:rsidP="0024707C">
                <w:pPr>
                  <w:pStyle w:val="TableNormal0"/>
                  <w:rPr>
                    <w:rStyle w:val="GeneralAviation"/>
                    <w:color w:val="auto"/>
                  </w:rPr>
                </w:pPr>
                <w:r w:rsidRPr="00094C58">
                  <w:rPr>
                    <w:rStyle w:val="GeneralAviation"/>
                    <w:color w:val="auto"/>
                  </w:rPr>
                  <w:t>3</w:t>
                </w:r>
              </w:p>
            </w:tc>
            <w:tc>
              <w:tcPr>
                <w:tcW w:w="3686" w:type="dxa"/>
                <w:hideMark/>
              </w:tcPr>
              <w:p w14:paraId="063BED25" w14:textId="77777777" w:rsidR="0024707C" w:rsidRPr="00094C58" w:rsidRDefault="00581773" w:rsidP="00E81DF2">
                <w:pPr>
                  <w:pStyle w:val="EssentialTraining"/>
                  <w:rPr>
                    <w:rStyle w:val="GeneralAviation"/>
                    <w:color w:val="auto"/>
                  </w:rPr>
                </w:pPr>
                <w:r w:rsidRPr="00094C58">
                  <w:rPr>
                    <w:rStyle w:val="GeneralAviation"/>
                    <w:color w:val="auto"/>
                  </w:rPr>
                  <w:t xml:space="preserve">Aerodrome conditions, fire/rescue category, condition of ground equipment and NAVAIDs, AIRAC, </w:t>
                </w:r>
                <w:r w:rsidR="00094C58" w:rsidRPr="00094C58">
                  <w:rPr>
                    <w:rStyle w:val="GeneralAviation"/>
                    <w:color w:val="auto"/>
                  </w:rPr>
                  <w:t>Government of the Republic of Armenia Decision N 1318-N of August 24, 2023</w:t>
                </w:r>
              </w:p>
            </w:tc>
            <w:tc>
              <w:tcPr>
                <w:tcW w:w="708" w:type="dxa"/>
                <w:hideMark/>
              </w:tcPr>
              <w:p w14:paraId="44056182" w14:textId="77777777" w:rsidR="0024707C" w:rsidRPr="00094C58" w:rsidRDefault="00581773" w:rsidP="0024707C">
                <w:pPr>
                  <w:pStyle w:val="TableNormal0"/>
                  <w:rPr>
                    <w:rStyle w:val="GeneralAviation"/>
                    <w:color w:val="auto"/>
                  </w:rPr>
                </w:pPr>
                <w:r w:rsidRPr="00094C58">
                  <w:rPr>
                    <w:rStyle w:val="GeneralAviation"/>
                    <w:color w:val="auto"/>
                  </w:rPr>
                  <w:t xml:space="preserve">ADC APP APS </w:t>
                </w:r>
              </w:p>
            </w:tc>
          </w:tr>
          <w:tr w:rsidR="00090094" w14:paraId="77D0A524" w14:textId="77777777" w:rsidTr="00090094">
            <w:trPr>
              <w:trHeight w:val="21"/>
            </w:trPr>
            <w:tc>
              <w:tcPr>
                <w:tcW w:w="9086" w:type="dxa"/>
                <w:gridSpan w:val="5"/>
              </w:tcPr>
              <w:p w14:paraId="02790565" w14:textId="77777777" w:rsidR="0024707C" w:rsidRPr="00DE4858" w:rsidRDefault="00581773" w:rsidP="00740252">
                <w:pPr>
                  <w:pStyle w:val="TableCentered"/>
                  <w:rPr>
                    <w:rStyle w:val="GeneralAviation"/>
                  </w:rPr>
                </w:pPr>
                <w:r w:rsidRPr="00DE4858">
                  <w:t>TOPIC AGA 2 — MOVEMENT AREA</w:t>
                </w:r>
              </w:p>
            </w:tc>
          </w:tr>
          <w:tr w:rsidR="00090094" w14:paraId="62BA7897" w14:textId="77777777" w:rsidTr="00090094">
            <w:trPr>
              <w:cantSplit/>
              <w:trHeight w:val="21"/>
            </w:trPr>
            <w:tc>
              <w:tcPr>
                <w:tcW w:w="9086" w:type="dxa"/>
                <w:gridSpan w:val="5"/>
                <w:hideMark/>
              </w:tcPr>
              <w:p w14:paraId="1A5C51CA" w14:textId="77777777" w:rsidR="0024707C" w:rsidRPr="00094C58" w:rsidRDefault="00581773" w:rsidP="00740252">
                <w:pPr>
                  <w:pStyle w:val="TableHead"/>
                  <w:rPr>
                    <w:rStyle w:val="GeneralAviation"/>
                    <w:color w:val="auto"/>
                  </w:rPr>
                </w:pPr>
                <w:r w:rsidRPr="00094C58">
                  <w:rPr>
                    <w:rStyle w:val="GeneralAviation"/>
                    <w:color w:val="auto"/>
                  </w:rPr>
                  <w:t>Subtopic AGA 2.1 — Movement area</w:t>
                </w:r>
              </w:p>
            </w:tc>
          </w:tr>
          <w:tr w:rsidR="00090094" w14:paraId="7696AB73" w14:textId="77777777" w:rsidTr="00090094">
            <w:trPr>
              <w:cantSplit/>
              <w:trHeight w:val="567"/>
            </w:trPr>
            <w:tc>
              <w:tcPr>
                <w:tcW w:w="1078" w:type="dxa"/>
                <w:hideMark/>
              </w:tcPr>
              <w:p w14:paraId="26B11A44"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73495B45" w14:textId="77777777" w:rsidR="0024707C" w:rsidRPr="00094C58" w:rsidRDefault="00581773" w:rsidP="00740252">
                <w:pPr>
                  <w:pStyle w:val="TableNormal0"/>
                  <w:rPr>
                    <w:rStyle w:val="GeneralAviation"/>
                    <w:color w:val="auto"/>
                  </w:rPr>
                </w:pPr>
                <w:r w:rsidRPr="00094C58">
                  <w:rPr>
                    <w:rStyle w:val="GeneralAviation"/>
                    <w:color w:val="auto"/>
                  </w:rPr>
                  <w:t xml:space="preserve">2.1.1 </w:t>
                </w:r>
              </w:p>
            </w:tc>
            <w:tc>
              <w:tcPr>
                <w:tcW w:w="3331" w:type="dxa"/>
                <w:hideMark/>
              </w:tcPr>
              <w:p w14:paraId="603F6B96" w14:textId="77777777" w:rsidR="0024707C" w:rsidRPr="00094C58" w:rsidRDefault="00581773" w:rsidP="00740252">
                <w:pPr>
                  <w:pStyle w:val="TableNormal0"/>
                  <w:rPr>
                    <w:rStyle w:val="GeneralAviation"/>
                    <w:color w:val="auto"/>
                  </w:rPr>
                </w:pPr>
                <w:r w:rsidRPr="00094C58">
                  <w:rPr>
                    <w:rStyle w:val="GeneralAviation"/>
                    <w:color w:val="auto"/>
                  </w:rPr>
                  <w:t>Describe the movement area.</w:t>
                </w:r>
              </w:p>
            </w:tc>
            <w:tc>
              <w:tcPr>
                <w:tcW w:w="283" w:type="dxa"/>
                <w:hideMark/>
              </w:tcPr>
              <w:p w14:paraId="7C0F4DB4"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7224E806" w14:textId="77777777" w:rsidR="0024707C" w:rsidRPr="00094C58" w:rsidRDefault="00094C58" w:rsidP="007D5220">
                <w:pPr>
                  <w:pStyle w:val="EssentialTraining"/>
                  <w:rPr>
                    <w:rStyle w:val="GeneralAviation"/>
                    <w:color w:val="auto"/>
                  </w:rPr>
                </w:pPr>
                <w:r w:rsidRPr="00094C58">
                  <w:rPr>
                    <w:rStyle w:val="GeneralAviation"/>
                    <w:color w:val="auto"/>
                  </w:rPr>
                  <w:t>Government of the Republic of Armenia Decision N 1318-N of August 24, 2023</w:t>
                </w:r>
              </w:p>
            </w:tc>
            <w:tc>
              <w:tcPr>
                <w:tcW w:w="708" w:type="dxa"/>
                <w:hideMark/>
              </w:tcPr>
              <w:p w14:paraId="0CE63547"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5D416831" w14:textId="77777777" w:rsidTr="00090094">
            <w:trPr>
              <w:cantSplit/>
              <w:trHeight w:val="567"/>
            </w:trPr>
            <w:tc>
              <w:tcPr>
                <w:tcW w:w="1078" w:type="dxa"/>
                <w:hideMark/>
              </w:tcPr>
              <w:p w14:paraId="0D3C3FA2"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5B61F035" w14:textId="77777777" w:rsidR="0024707C" w:rsidRPr="00094C58" w:rsidRDefault="00581773" w:rsidP="00740252">
                <w:pPr>
                  <w:pStyle w:val="TableNormal0"/>
                  <w:rPr>
                    <w:rStyle w:val="GeneralAviation"/>
                    <w:color w:val="auto"/>
                  </w:rPr>
                </w:pPr>
                <w:r w:rsidRPr="00094C58">
                  <w:rPr>
                    <w:rStyle w:val="GeneralAviation"/>
                    <w:color w:val="auto"/>
                  </w:rPr>
                  <w:t xml:space="preserve">2.1.2 </w:t>
                </w:r>
              </w:p>
            </w:tc>
            <w:tc>
              <w:tcPr>
                <w:tcW w:w="3331" w:type="dxa"/>
                <w:hideMark/>
              </w:tcPr>
              <w:p w14:paraId="57491099" w14:textId="77777777" w:rsidR="0024707C" w:rsidRPr="00094C58" w:rsidRDefault="00581773" w:rsidP="00740252">
                <w:pPr>
                  <w:pStyle w:val="TableNormal0"/>
                  <w:rPr>
                    <w:rStyle w:val="GeneralAviation"/>
                    <w:color w:val="auto"/>
                  </w:rPr>
                </w:pPr>
                <w:r w:rsidRPr="00094C58">
                  <w:rPr>
                    <w:rStyle w:val="GeneralAviation"/>
                    <w:color w:val="auto"/>
                  </w:rPr>
                  <w:t>Describe the marking of obstacles and unusable or unserviceable areas.</w:t>
                </w:r>
              </w:p>
            </w:tc>
            <w:tc>
              <w:tcPr>
                <w:tcW w:w="283" w:type="dxa"/>
                <w:hideMark/>
              </w:tcPr>
              <w:p w14:paraId="290E9447"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2F5B2157" w14:textId="77777777" w:rsidR="0024707C" w:rsidRPr="00094C58" w:rsidRDefault="00581773" w:rsidP="007D5220">
                <w:pPr>
                  <w:pStyle w:val="EssentialTraining"/>
                  <w:rPr>
                    <w:rStyle w:val="GeneralAviation"/>
                    <w:color w:val="auto"/>
                  </w:rPr>
                </w:pPr>
                <w:r w:rsidRPr="00094C58">
                  <w:rPr>
                    <w:rStyle w:val="GeneralAviation"/>
                    <w:color w:val="auto"/>
                  </w:rPr>
                  <w:t>Flags, signs on pavement, lights</w:t>
                </w:r>
              </w:p>
            </w:tc>
            <w:tc>
              <w:tcPr>
                <w:tcW w:w="708" w:type="dxa"/>
                <w:hideMark/>
              </w:tcPr>
              <w:p w14:paraId="561ACD43"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5FB1489B" w14:textId="77777777" w:rsidTr="00090094">
            <w:trPr>
              <w:cantSplit/>
              <w:trHeight w:val="567"/>
            </w:trPr>
            <w:tc>
              <w:tcPr>
                <w:tcW w:w="1078" w:type="dxa"/>
                <w:hideMark/>
              </w:tcPr>
              <w:p w14:paraId="31470C60"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0DB279EC" w14:textId="77777777" w:rsidR="0024707C" w:rsidRPr="00094C58" w:rsidRDefault="00581773" w:rsidP="00740252">
                <w:pPr>
                  <w:pStyle w:val="TableNormal0"/>
                  <w:rPr>
                    <w:rStyle w:val="GeneralAviation"/>
                    <w:color w:val="auto"/>
                  </w:rPr>
                </w:pPr>
                <w:r w:rsidRPr="00094C58">
                  <w:rPr>
                    <w:rStyle w:val="GeneralAviation"/>
                    <w:color w:val="auto"/>
                  </w:rPr>
                  <w:t xml:space="preserve">2.1.3 </w:t>
                </w:r>
              </w:p>
            </w:tc>
            <w:tc>
              <w:tcPr>
                <w:tcW w:w="3331" w:type="dxa"/>
                <w:hideMark/>
              </w:tcPr>
              <w:p w14:paraId="12FC0B4F" w14:textId="77777777" w:rsidR="0024707C" w:rsidRPr="00094C58" w:rsidRDefault="00581773" w:rsidP="00740252">
                <w:pPr>
                  <w:pStyle w:val="TableNormal0"/>
                  <w:rPr>
                    <w:rStyle w:val="GeneralAviation"/>
                    <w:color w:val="auto"/>
                  </w:rPr>
                </w:pPr>
                <w:r w:rsidRPr="00094C58">
                  <w:rPr>
                    <w:rStyle w:val="GeneralAviation"/>
                    <w:color w:val="auto"/>
                  </w:rPr>
                  <w:t>Identify the information on conditions of the movement area that has to be passed on to aircraft.</w:t>
                </w:r>
              </w:p>
              <w:p w14:paraId="6A4A8E7E" w14:textId="77777777" w:rsidR="00094C58" w:rsidRPr="00094C58" w:rsidRDefault="00094C58" w:rsidP="00740252">
                <w:pPr>
                  <w:pStyle w:val="TableNormal0"/>
                  <w:rPr>
                    <w:rStyle w:val="GeneralAviation"/>
                    <w:color w:val="auto"/>
                  </w:rPr>
                </w:pPr>
              </w:p>
              <w:p w14:paraId="49496BD6" w14:textId="77777777" w:rsidR="00094C58" w:rsidRPr="00094C58" w:rsidRDefault="00094C58" w:rsidP="00740252">
                <w:pPr>
                  <w:pStyle w:val="TableNormal0"/>
                  <w:rPr>
                    <w:rStyle w:val="GeneralAviation"/>
                    <w:color w:val="auto"/>
                  </w:rPr>
                </w:pPr>
              </w:p>
              <w:p w14:paraId="20BAD872" w14:textId="77777777" w:rsidR="00094C58" w:rsidRPr="00094C58" w:rsidRDefault="00094C58" w:rsidP="00740252">
                <w:pPr>
                  <w:pStyle w:val="TableNormal0"/>
                  <w:rPr>
                    <w:rStyle w:val="GeneralAviation"/>
                    <w:color w:val="auto"/>
                  </w:rPr>
                </w:pPr>
              </w:p>
            </w:tc>
            <w:tc>
              <w:tcPr>
                <w:tcW w:w="283" w:type="dxa"/>
                <w:hideMark/>
              </w:tcPr>
              <w:p w14:paraId="3B0E4FE0" w14:textId="77777777" w:rsidR="0024707C" w:rsidRPr="00094C58" w:rsidRDefault="00581773" w:rsidP="00740252">
                <w:pPr>
                  <w:pStyle w:val="TableNormal0"/>
                  <w:rPr>
                    <w:rStyle w:val="GeneralAviation"/>
                    <w:color w:val="auto"/>
                  </w:rPr>
                </w:pPr>
                <w:r w:rsidRPr="00094C58">
                  <w:rPr>
                    <w:rStyle w:val="GeneralAviation"/>
                    <w:color w:val="auto"/>
                  </w:rPr>
                  <w:t>3</w:t>
                </w:r>
              </w:p>
            </w:tc>
            <w:tc>
              <w:tcPr>
                <w:tcW w:w="3686" w:type="dxa"/>
                <w:hideMark/>
              </w:tcPr>
              <w:p w14:paraId="2F1B22A3" w14:textId="77777777" w:rsidR="0024707C" w:rsidRPr="00094C58" w:rsidRDefault="00581773" w:rsidP="007D5220">
                <w:pPr>
                  <w:pStyle w:val="EssentialTraining"/>
                  <w:rPr>
                    <w:rStyle w:val="GeneralAviation"/>
                    <w:color w:val="auto"/>
                  </w:rPr>
                </w:pPr>
                <w:r w:rsidRPr="00094C58">
                  <w:rPr>
                    <w:rStyle w:val="GeneralAviation"/>
                    <w:color w:val="auto"/>
                  </w:rPr>
                  <w:t>Essential information on aerodrome conditions</w:t>
                </w:r>
              </w:p>
            </w:tc>
            <w:tc>
              <w:tcPr>
                <w:tcW w:w="708" w:type="dxa"/>
                <w:hideMark/>
              </w:tcPr>
              <w:p w14:paraId="3F0C8E06"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1011BD60" w14:textId="77777777" w:rsidTr="00090094">
            <w:trPr>
              <w:cantSplit/>
              <w:trHeight w:val="21"/>
            </w:trPr>
            <w:tc>
              <w:tcPr>
                <w:tcW w:w="9086" w:type="dxa"/>
                <w:gridSpan w:val="5"/>
                <w:hideMark/>
              </w:tcPr>
              <w:p w14:paraId="2F3B46A4" w14:textId="77777777" w:rsidR="0024707C" w:rsidRPr="00094C58" w:rsidRDefault="00581773" w:rsidP="00740252">
                <w:pPr>
                  <w:pStyle w:val="TableHead"/>
                  <w:rPr>
                    <w:rStyle w:val="GeneralAviation"/>
                    <w:color w:val="auto"/>
                  </w:rPr>
                </w:pPr>
                <w:r w:rsidRPr="00094C58">
                  <w:rPr>
                    <w:rStyle w:val="GeneralAviation"/>
                    <w:color w:val="auto"/>
                  </w:rPr>
                  <w:t>Subtopic AGA 2.2 — Manoeuvring area</w:t>
                </w:r>
              </w:p>
            </w:tc>
          </w:tr>
          <w:tr w:rsidR="00090094" w14:paraId="730F5404" w14:textId="77777777" w:rsidTr="00090094">
            <w:trPr>
              <w:cantSplit/>
              <w:trHeight w:val="567"/>
            </w:trPr>
            <w:tc>
              <w:tcPr>
                <w:tcW w:w="1078" w:type="dxa"/>
                <w:hideMark/>
              </w:tcPr>
              <w:p w14:paraId="139ABD68"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3260F4BB" w14:textId="77777777" w:rsidR="0024707C" w:rsidRPr="00094C58" w:rsidRDefault="00581773" w:rsidP="00740252">
                <w:pPr>
                  <w:pStyle w:val="TableNormal0"/>
                  <w:rPr>
                    <w:rStyle w:val="GeneralAviation"/>
                    <w:color w:val="auto"/>
                  </w:rPr>
                </w:pPr>
                <w:r w:rsidRPr="00094C58">
                  <w:rPr>
                    <w:rStyle w:val="GeneralAviation"/>
                    <w:color w:val="auto"/>
                  </w:rPr>
                  <w:t xml:space="preserve">2.2.1 </w:t>
                </w:r>
              </w:p>
            </w:tc>
            <w:tc>
              <w:tcPr>
                <w:tcW w:w="3331" w:type="dxa"/>
                <w:hideMark/>
              </w:tcPr>
              <w:p w14:paraId="4C997B61" w14:textId="77777777" w:rsidR="0024707C" w:rsidRPr="00094C58" w:rsidRDefault="00581773" w:rsidP="00740252">
                <w:pPr>
                  <w:pStyle w:val="TableNormal0"/>
                  <w:rPr>
                    <w:rStyle w:val="GeneralAviation"/>
                    <w:color w:val="auto"/>
                  </w:rPr>
                </w:pPr>
                <w:r w:rsidRPr="00094C58">
                  <w:rPr>
                    <w:rStyle w:val="GeneralAviation"/>
                    <w:color w:val="auto"/>
                  </w:rPr>
                  <w:t>Describe the manoeuvring area.</w:t>
                </w:r>
              </w:p>
            </w:tc>
            <w:tc>
              <w:tcPr>
                <w:tcW w:w="283" w:type="dxa"/>
                <w:hideMark/>
              </w:tcPr>
              <w:p w14:paraId="371F2316"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4091DD95" w14:textId="77777777" w:rsidR="0024707C" w:rsidRPr="00094C58" w:rsidRDefault="00356D49" w:rsidP="007D5220">
                <w:pPr>
                  <w:pStyle w:val="EssentialTraining"/>
                  <w:rPr>
                    <w:rStyle w:val="GeneralAviation"/>
                    <w:color w:val="auto"/>
                  </w:rPr>
                </w:pPr>
                <w:r w:rsidRPr="00094C58">
                  <w:rPr>
                    <w:rStyle w:val="GeneralAviation"/>
                    <w:color w:val="auto"/>
                  </w:rPr>
                  <w:t>Government of the Republic of Armenia Decision N 1318-N of August 24, 2023</w:t>
                </w:r>
              </w:p>
            </w:tc>
            <w:tc>
              <w:tcPr>
                <w:tcW w:w="708" w:type="dxa"/>
                <w:hideMark/>
              </w:tcPr>
              <w:p w14:paraId="36EE67C2"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51BF233F" w14:textId="77777777" w:rsidTr="00090094">
            <w:trPr>
              <w:cantSplit/>
              <w:trHeight w:val="567"/>
            </w:trPr>
            <w:tc>
              <w:tcPr>
                <w:tcW w:w="1078" w:type="dxa"/>
                <w:hideMark/>
              </w:tcPr>
              <w:p w14:paraId="2E1715CA"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46ABB56F" w14:textId="77777777" w:rsidR="0024707C" w:rsidRPr="00094C58" w:rsidRDefault="00581773" w:rsidP="00740252">
                <w:pPr>
                  <w:pStyle w:val="TableNormal0"/>
                  <w:rPr>
                    <w:rStyle w:val="GeneralAviation"/>
                    <w:color w:val="auto"/>
                  </w:rPr>
                </w:pPr>
                <w:r w:rsidRPr="00094C58">
                  <w:rPr>
                    <w:rStyle w:val="GeneralAviation"/>
                    <w:color w:val="auto"/>
                  </w:rPr>
                  <w:t xml:space="preserve">2.2.2 </w:t>
                </w:r>
              </w:p>
            </w:tc>
            <w:tc>
              <w:tcPr>
                <w:tcW w:w="3331" w:type="dxa"/>
                <w:hideMark/>
              </w:tcPr>
              <w:p w14:paraId="445C2F00" w14:textId="77777777" w:rsidR="0024707C" w:rsidRPr="00094C58" w:rsidRDefault="00581773" w:rsidP="00740252">
                <w:pPr>
                  <w:pStyle w:val="TableNormal0"/>
                  <w:rPr>
                    <w:rStyle w:val="GeneralAviation"/>
                    <w:color w:val="auto"/>
                  </w:rPr>
                </w:pPr>
                <w:r w:rsidRPr="00094C58">
                  <w:rPr>
                    <w:rStyle w:val="GeneralAviation"/>
                    <w:color w:val="auto"/>
                  </w:rPr>
                  <w:t>Describe the taxiway.</w:t>
                </w:r>
              </w:p>
            </w:tc>
            <w:tc>
              <w:tcPr>
                <w:tcW w:w="283" w:type="dxa"/>
                <w:hideMark/>
              </w:tcPr>
              <w:p w14:paraId="1F83FE60"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25C26784" w14:textId="77777777" w:rsidR="0024707C" w:rsidRPr="00094C58" w:rsidRDefault="0024707C" w:rsidP="00740252">
                <w:pPr>
                  <w:pStyle w:val="TableNormal0"/>
                  <w:rPr>
                    <w:rStyle w:val="GeneralAviation"/>
                    <w:color w:val="auto"/>
                  </w:rPr>
                </w:pPr>
              </w:p>
            </w:tc>
            <w:tc>
              <w:tcPr>
                <w:tcW w:w="708" w:type="dxa"/>
                <w:hideMark/>
              </w:tcPr>
              <w:p w14:paraId="2E0A0719"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2926DF76" w14:textId="77777777" w:rsidTr="00090094">
            <w:trPr>
              <w:cantSplit/>
              <w:trHeight w:val="21"/>
            </w:trPr>
            <w:tc>
              <w:tcPr>
                <w:tcW w:w="1078" w:type="dxa"/>
                <w:hideMark/>
              </w:tcPr>
              <w:p w14:paraId="2CB80792"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2B074428" w14:textId="77777777" w:rsidR="0024707C" w:rsidRPr="00094C58" w:rsidRDefault="00581773" w:rsidP="00740252">
                <w:pPr>
                  <w:pStyle w:val="TableNormal0"/>
                  <w:rPr>
                    <w:rStyle w:val="GeneralAviation"/>
                    <w:color w:val="auto"/>
                  </w:rPr>
                </w:pPr>
                <w:r w:rsidRPr="00094C58">
                  <w:rPr>
                    <w:rStyle w:val="GeneralAviation"/>
                    <w:color w:val="auto"/>
                  </w:rPr>
                  <w:t xml:space="preserve">2.2.3 </w:t>
                </w:r>
              </w:p>
            </w:tc>
            <w:tc>
              <w:tcPr>
                <w:tcW w:w="3331" w:type="dxa"/>
                <w:hideMark/>
              </w:tcPr>
              <w:p w14:paraId="50CE7D62" w14:textId="77777777" w:rsidR="0024707C" w:rsidRPr="00094C58" w:rsidRDefault="00581773" w:rsidP="00740252">
                <w:pPr>
                  <w:pStyle w:val="TableNormal0"/>
                  <w:rPr>
                    <w:rStyle w:val="GeneralAviation"/>
                    <w:color w:val="auto"/>
                  </w:rPr>
                </w:pPr>
                <w:r w:rsidRPr="00094C58">
                  <w:rPr>
                    <w:rStyle w:val="GeneralAviation"/>
                    <w:color w:val="auto"/>
                  </w:rPr>
                  <w:t>Describe the daylight marking on taxiways.</w:t>
                </w:r>
              </w:p>
            </w:tc>
            <w:tc>
              <w:tcPr>
                <w:tcW w:w="283" w:type="dxa"/>
                <w:hideMark/>
              </w:tcPr>
              <w:p w14:paraId="1CAD040D"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34812C55" w14:textId="77777777" w:rsidR="0024707C" w:rsidRPr="00094C58" w:rsidRDefault="0024707C" w:rsidP="00740252">
                <w:pPr>
                  <w:pStyle w:val="TableNormal0"/>
                  <w:rPr>
                    <w:rStyle w:val="GeneralAviation"/>
                    <w:color w:val="auto"/>
                  </w:rPr>
                </w:pPr>
              </w:p>
            </w:tc>
            <w:tc>
              <w:tcPr>
                <w:tcW w:w="708" w:type="dxa"/>
                <w:hideMark/>
              </w:tcPr>
              <w:p w14:paraId="5A8E88E7"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6E351C84" w14:textId="77777777" w:rsidTr="00090094">
            <w:trPr>
              <w:cantSplit/>
              <w:trHeight w:val="567"/>
            </w:trPr>
            <w:tc>
              <w:tcPr>
                <w:tcW w:w="1078" w:type="dxa"/>
                <w:hideMark/>
              </w:tcPr>
              <w:p w14:paraId="535767AA"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5B30CEA1" w14:textId="77777777" w:rsidR="0024707C" w:rsidRPr="00094C58" w:rsidRDefault="00581773" w:rsidP="00740252">
                <w:pPr>
                  <w:pStyle w:val="TableNormal0"/>
                  <w:rPr>
                    <w:rStyle w:val="GeneralAviation"/>
                    <w:color w:val="auto"/>
                  </w:rPr>
                </w:pPr>
                <w:r w:rsidRPr="00094C58">
                  <w:rPr>
                    <w:rStyle w:val="GeneralAviation"/>
                    <w:color w:val="auto"/>
                  </w:rPr>
                  <w:t xml:space="preserve">2.2.4 </w:t>
                </w:r>
              </w:p>
            </w:tc>
            <w:tc>
              <w:tcPr>
                <w:tcW w:w="3331" w:type="dxa"/>
                <w:hideMark/>
              </w:tcPr>
              <w:p w14:paraId="7A73E993" w14:textId="77777777" w:rsidR="0024707C" w:rsidRPr="00094C58" w:rsidRDefault="00581773" w:rsidP="00740252">
                <w:pPr>
                  <w:pStyle w:val="TableNormal0"/>
                  <w:rPr>
                    <w:rStyle w:val="GeneralAviation"/>
                    <w:color w:val="auto"/>
                  </w:rPr>
                </w:pPr>
                <w:r w:rsidRPr="00094C58">
                  <w:rPr>
                    <w:rStyle w:val="GeneralAviation"/>
                    <w:color w:val="auto"/>
                  </w:rPr>
                  <w:t>Describe taxiway lighting.</w:t>
                </w:r>
              </w:p>
            </w:tc>
            <w:tc>
              <w:tcPr>
                <w:tcW w:w="283" w:type="dxa"/>
                <w:hideMark/>
              </w:tcPr>
              <w:p w14:paraId="4BD4AC9B"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38EE880E" w14:textId="77777777" w:rsidR="0024707C" w:rsidRPr="00094C58" w:rsidRDefault="0024707C" w:rsidP="00740252">
                <w:pPr>
                  <w:pStyle w:val="TableNormal0"/>
                  <w:rPr>
                    <w:rStyle w:val="GeneralAviation"/>
                    <w:color w:val="auto"/>
                  </w:rPr>
                </w:pPr>
              </w:p>
            </w:tc>
            <w:tc>
              <w:tcPr>
                <w:tcW w:w="708" w:type="dxa"/>
                <w:hideMark/>
              </w:tcPr>
              <w:p w14:paraId="31E66172"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72FC6BDE" w14:textId="77777777" w:rsidTr="00090094">
            <w:trPr>
              <w:cantSplit/>
              <w:trHeight w:val="21"/>
            </w:trPr>
            <w:tc>
              <w:tcPr>
                <w:tcW w:w="9086" w:type="dxa"/>
                <w:gridSpan w:val="5"/>
                <w:hideMark/>
              </w:tcPr>
              <w:p w14:paraId="0693E673" w14:textId="77777777" w:rsidR="0024707C" w:rsidRPr="00094C58" w:rsidRDefault="00581773" w:rsidP="00740252">
                <w:pPr>
                  <w:pStyle w:val="TableHead"/>
                  <w:rPr>
                    <w:rStyle w:val="GeneralAviation"/>
                    <w:color w:val="auto"/>
                  </w:rPr>
                </w:pPr>
                <w:r w:rsidRPr="00094C58">
                  <w:rPr>
                    <w:rStyle w:val="GeneralAviation"/>
                    <w:color w:val="auto"/>
                  </w:rPr>
                  <w:t>Subtopic AGA 2.3 — Runways</w:t>
                </w:r>
              </w:p>
            </w:tc>
          </w:tr>
          <w:tr w:rsidR="00090094" w14:paraId="47655264" w14:textId="77777777" w:rsidTr="00090094">
            <w:trPr>
              <w:cantSplit/>
              <w:trHeight w:val="567"/>
            </w:trPr>
            <w:tc>
              <w:tcPr>
                <w:tcW w:w="1078" w:type="dxa"/>
                <w:hideMark/>
              </w:tcPr>
              <w:p w14:paraId="58C3164A" w14:textId="77777777" w:rsidR="0024707C" w:rsidRPr="00094C58" w:rsidRDefault="00581773" w:rsidP="00740252">
                <w:pPr>
                  <w:pStyle w:val="TableNormal0"/>
                  <w:rPr>
                    <w:rStyle w:val="GeneralAviation"/>
                    <w:color w:val="auto"/>
                  </w:rPr>
                </w:pPr>
                <w:r w:rsidRPr="00094C58">
                  <w:rPr>
                    <w:rStyle w:val="GeneralAviation"/>
                    <w:color w:val="auto"/>
                  </w:rPr>
                  <w:lastRenderedPageBreak/>
                  <w:t>ADC</w:t>
                </w:r>
                <w:r w:rsidRPr="00094C58">
                  <w:rPr>
                    <w:rStyle w:val="GeneralAviation"/>
                    <w:color w:val="auto"/>
                  </w:rPr>
                  <w:br/>
                  <w:t>AGA</w:t>
                </w:r>
              </w:p>
              <w:p w14:paraId="4F3AEB6D" w14:textId="77777777" w:rsidR="0024707C" w:rsidRPr="00094C58" w:rsidRDefault="00581773" w:rsidP="00740252">
                <w:pPr>
                  <w:pStyle w:val="TableNormal0"/>
                  <w:rPr>
                    <w:rStyle w:val="GeneralAviation"/>
                    <w:color w:val="auto"/>
                  </w:rPr>
                </w:pPr>
                <w:r w:rsidRPr="00094C58">
                  <w:rPr>
                    <w:rStyle w:val="GeneralAviation"/>
                    <w:color w:val="auto"/>
                  </w:rPr>
                  <w:t xml:space="preserve">2.3.1 </w:t>
                </w:r>
              </w:p>
            </w:tc>
            <w:tc>
              <w:tcPr>
                <w:tcW w:w="3331" w:type="dxa"/>
                <w:hideMark/>
              </w:tcPr>
              <w:p w14:paraId="22668692" w14:textId="77777777" w:rsidR="0024707C" w:rsidRPr="00094C58" w:rsidRDefault="00581773" w:rsidP="00740252">
                <w:pPr>
                  <w:pStyle w:val="TableNormal0"/>
                  <w:rPr>
                    <w:rStyle w:val="GeneralAviation"/>
                    <w:color w:val="auto"/>
                  </w:rPr>
                </w:pPr>
                <w:r w:rsidRPr="00094C58">
                  <w:rPr>
                    <w:rStyle w:val="GeneralAviation"/>
                    <w:color w:val="auto"/>
                  </w:rPr>
                  <w:t>Describe the runway.</w:t>
                </w:r>
              </w:p>
            </w:tc>
            <w:tc>
              <w:tcPr>
                <w:tcW w:w="283" w:type="dxa"/>
                <w:hideMark/>
              </w:tcPr>
              <w:p w14:paraId="52455DF0"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4A31A44B" w14:textId="77777777" w:rsidR="0024707C" w:rsidRPr="00094C58" w:rsidRDefault="00581773" w:rsidP="007D5220">
                <w:pPr>
                  <w:pStyle w:val="EssentialTraining"/>
                  <w:rPr>
                    <w:rStyle w:val="GeneralAviation"/>
                    <w:color w:val="auto"/>
                  </w:rPr>
                </w:pPr>
                <w:r w:rsidRPr="00094C58">
                  <w:rPr>
                    <w:rStyle w:val="GeneralAviation"/>
                    <w:color w:val="auto"/>
                  </w:rPr>
                  <w:t>Runway, runway surface, runway strip, runway shoulder, runway-end safety areas, clearways, stopways</w:t>
                </w:r>
              </w:p>
            </w:tc>
            <w:tc>
              <w:tcPr>
                <w:tcW w:w="708" w:type="dxa"/>
                <w:hideMark/>
              </w:tcPr>
              <w:p w14:paraId="6D789E7F"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35219F89" w14:textId="77777777" w:rsidTr="00090094">
            <w:trPr>
              <w:cantSplit/>
              <w:trHeight w:val="567"/>
            </w:trPr>
            <w:tc>
              <w:tcPr>
                <w:tcW w:w="1078" w:type="dxa"/>
                <w:hideMark/>
              </w:tcPr>
              <w:p w14:paraId="1516A1AB"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2044E0B5" w14:textId="77777777" w:rsidR="0024707C" w:rsidRPr="00094C58" w:rsidRDefault="00581773" w:rsidP="00740252">
                <w:pPr>
                  <w:pStyle w:val="TableNormal0"/>
                  <w:rPr>
                    <w:rStyle w:val="GeneralAviation"/>
                    <w:color w:val="auto"/>
                  </w:rPr>
                </w:pPr>
                <w:r w:rsidRPr="00094C58">
                  <w:rPr>
                    <w:rStyle w:val="GeneralAviation"/>
                    <w:color w:val="auto"/>
                  </w:rPr>
                  <w:t xml:space="preserve">2.3.2 </w:t>
                </w:r>
              </w:p>
            </w:tc>
            <w:tc>
              <w:tcPr>
                <w:tcW w:w="3331" w:type="dxa"/>
                <w:hideMark/>
              </w:tcPr>
              <w:p w14:paraId="0D6D5374" w14:textId="77777777" w:rsidR="0024707C" w:rsidRPr="00094C58" w:rsidRDefault="00581773" w:rsidP="00740252">
                <w:pPr>
                  <w:pStyle w:val="TableNormal0"/>
                  <w:rPr>
                    <w:rStyle w:val="GeneralAviation"/>
                    <w:color w:val="auto"/>
                  </w:rPr>
                </w:pPr>
                <w:r w:rsidRPr="00094C58">
                  <w:rPr>
                    <w:rStyle w:val="GeneralAviation"/>
                    <w:color w:val="auto"/>
                  </w:rPr>
                  <w:t>Describe the instrument runway.</w:t>
                </w:r>
              </w:p>
            </w:tc>
            <w:tc>
              <w:tcPr>
                <w:tcW w:w="283" w:type="dxa"/>
                <w:hideMark/>
              </w:tcPr>
              <w:p w14:paraId="3627387F"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19AF3230" w14:textId="77777777" w:rsidR="0024707C" w:rsidRPr="00094C58" w:rsidRDefault="00094C58" w:rsidP="007D5220">
                <w:pPr>
                  <w:pStyle w:val="EssentialTraining"/>
                  <w:rPr>
                    <w:rStyle w:val="GeneralAviation"/>
                    <w:color w:val="auto"/>
                  </w:rPr>
                </w:pPr>
                <w:r w:rsidRPr="00094C58">
                  <w:rPr>
                    <w:rStyle w:val="GeneralAviation"/>
                    <w:color w:val="auto"/>
                  </w:rPr>
                  <w:t>Government of the Republic of Armenia Decision N 1318-N of August 24, 2023</w:t>
                </w:r>
              </w:p>
            </w:tc>
            <w:tc>
              <w:tcPr>
                <w:tcW w:w="708" w:type="dxa"/>
                <w:hideMark/>
              </w:tcPr>
              <w:p w14:paraId="71250AF0"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5021C275" w14:textId="77777777" w:rsidTr="00090094">
            <w:trPr>
              <w:cantSplit/>
              <w:trHeight w:val="567"/>
            </w:trPr>
            <w:tc>
              <w:tcPr>
                <w:tcW w:w="1078" w:type="dxa"/>
                <w:hideMark/>
              </w:tcPr>
              <w:p w14:paraId="65F21878"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13A19B4C" w14:textId="77777777" w:rsidR="0024707C" w:rsidRPr="00094C58" w:rsidRDefault="00581773" w:rsidP="00740252">
                <w:pPr>
                  <w:pStyle w:val="TableNormal0"/>
                  <w:rPr>
                    <w:rStyle w:val="GeneralAviation"/>
                    <w:color w:val="auto"/>
                  </w:rPr>
                </w:pPr>
                <w:r w:rsidRPr="00094C58">
                  <w:rPr>
                    <w:rStyle w:val="GeneralAviation"/>
                    <w:color w:val="auto"/>
                  </w:rPr>
                  <w:t xml:space="preserve">2.3.3 </w:t>
                </w:r>
              </w:p>
            </w:tc>
            <w:tc>
              <w:tcPr>
                <w:tcW w:w="3331" w:type="dxa"/>
                <w:hideMark/>
              </w:tcPr>
              <w:p w14:paraId="39CF7512" w14:textId="77777777" w:rsidR="0024707C" w:rsidRPr="00094C58" w:rsidRDefault="00581773" w:rsidP="00740252">
                <w:pPr>
                  <w:pStyle w:val="TableNormal0"/>
                  <w:rPr>
                    <w:rStyle w:val="GeneralAviation"/>
                    <w:color w:val="auto"/>
                  </w:rPr>
                </w:pPr>
                <w:r w:rsidRPr="00094C58">
                  <w:rPr>
                    <w:rStyle w:val="GeneralAviation"/>
                    <w:color w:val="auto"/>
                  </w:rPr>
                  <w:t>Describe the non-instrument runway.</w:t>
                </w:r>
              </w:p>
            </w:tc>
            <w:tc>
              <w:tcPr>
                <w:tcW w:w="283" w:type="dxa"/>
                <w:hideMark/>
              </w:tcPr>
              <w:p w14:paraId="66CB11CC"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1776AC48" w14:textId="77777777" w:rsidR="0024707C" w:rsidRPr="00094C58" w:rsidRDefault="00094C58" w:rsidP="007D5220">
                <w:pPr>
                  <w:pStyle w:val="EssentialTraining"/>
                  <w:rPr>
                    <w:rStyle w:val="GeneralAviation"/>
                    <w:color w:val="auto"/>
                  </w:rPr>
                </w:pPr>
                <w:r w:rsidRPr="00094C58">
                  <w:rPr>
                    <w:rStyle w:val="GeneralAviation"/>
                    <w:color w:val="auto"/>
                  </w:rPr>
                  <w:t>Government of the Republic of Armenia Decision N 1318-N of August 24, 2023</w:t>
                </w:r>
              </w:p>
            </w:tc>
            <w:tc>
              <w:tcPr>
                <w:tcW w:w="708" w:type="dxa"/>
                <w:hideMark/>
              </w:tcPr>
              <w:p w14:paraId="3EBC1295"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15121DBA" w14:textId="77777777" w:rsidTr="00090094">
            <w:trPr>
              <w:cantSplit/>
              <w:trHeight w:val="567"/>
            </w:trPr>
            <w:tc>
              <w:tcPr>
                <w:tcW w:w="1078" w:type="dxa"/>
                <w:hideMark/>
              </w:tcPr>
              <w:p w14:paraId="3A2DE4A9"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0DA9FF4A" w14:textId="77777777" w:rsidR="0024707C" w:rsidRPr="00094C58" w:rsidRDefault="00581773" w:rsidP="00740252">
                <w:pPr>
                  <w:pStyle w:val="TableNormal0"/>
                  <w:rPr>
                    <w:rStyle w:val="GeneralAviation"/>
                    <w:color w:val="auto"/>
                  </w:rPr>
                </w:pPr>
                <w:r w:rsidRPr="00094C58">
                  <w:rPr>
                    <w:rStyle w:val="GeneralAviation"/>
                    <w:color w:val="auto"/>
                  </w:rPr>
                  <w:t xml:space="preserve">2.3.4 </w:t>
                </w:r>
              </w:p>
            </w:tc>
            <w:tc>
              <w:tcPr>
                <w:tcW w:w="3331" w:type="dxa"/>
                <w:hideMark/>
              </w:tcPr>
              <w:p w14:paraId="4DB36FD5" w14:textId="77777777" w:rsidR="0024707C" w:rsidRPr="00094C58" w:rsidRDefault="00581773" w:rsidP="00740252">
                <w:pPr>
                  <w:pStyle w:val="TableNormal0"/>
                  <w:rPr>
                    <w:rStyle w:val="GeneralAviation"/>
                    <w:color w:val="auto"/>
                  </w:rPr>
                </w:pPr>
                <w:r w:rsidRPr="00094C58">
                  <w:rPr>
                    <w:rStyle w:val="GeneralAviation"/>
                    <w:color w:val="auto"/>
                  </w:rPr>
                  <w:t xml:space="preserve">Explain </w:t>
                </w:r>
                <w:r w:rsidR="00DE4858" w:rsidRPr="00094C58">
                  <w:rPr>
                    <w:rStyle w:val="GeneralAviation"/>
                    <w:color w:val="auto"/>
                  </w:rPr>
                  <w:t xml:space="preserve">runway </w:t>
                </w:r>
                <w:r w:rsidRPr="00094C58">
                  <w:rPr>
                    <w:rStyle w:val="GeneralAviation"/>
                    <w:color w:val="auto"/>
                  </w:rPr>
                  <w:t>declared distances.</w:t>
                </w:r>
              </w:p>
            </w:tc>
            <w:tc>
              <w:tcPr>
                <w:tcW w:w="283" w:type="dxa"/>
                <w:hideMark/>
              </w:tcPr>
              <w:p w14:paraId="77D60FD3"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6A29FC7F" w14:textId="77777777" w:rsidR="0024707C" w:rsidRPr="00094C58" w:rsidRDefault="00581773" w:rsidP="007D5220">
                <w:pPr>
                  <w:pStyle w:val="EssentialTraining"/>
                  <w:rPr>
                    <w:rStyle w:val="GeneralAviation"/>
                    <w:color w:val="auto"/>
                  </w:rPr>
                </w:pPr>
                <w:r w:rsidRPr="00094C58">
                  <w:rPr>
                    <w:rStyle w:val="GeneralAviation"/>
                    <w:color w:val="auto"/>
                  </w:rPr>
                  <w:t>TORA, TODA, ASDA, LDA</w:t>
                </w:r>
              </w:p>
            </w:tc>
            <w:tc>
              <w:tcPr>
                <w:tcW w:w="708" w:type="dxa"/>
                <w:hideMark/>
              </w:tcPr>
              <w:p w14:paraId="67C8953C" w14:textId="77777777" w:rsidR="0024707C" w:rsidRPr="00094C58" w:rsidRDefault="00581773" w:rsidP="00740252">
                <w:pPr>
                  <w:pStyle w:val="TableNormal0"/>
                  <w:rPr>
                    <w:rStyle w:val="GeneralAviation"/>
                    <w:color w:val="auto"/>
                  </w:rPr>
                </w:pPr>
                <w:r w:rsidRPr="00094C58">
                  <w:rPr>
                    <w:rStyle w:val="GeneralAviation"/>
                    <w:color w:val="auto"/>
                  </w:rPr>
                  <w:t>AD</w:t>
                </w:r>
                <w:r w:rsidR="00DE4858" w:rsidRPr="00094C58">
                  <w:rPr>
                    <w:rStyle w:val="GeneralAviation"/>
                    <w:color w:val="auto"/>
                  </w:rPr>
                  <w:t xml:space="preserve">C </w:t>
                </w:r>
                <w:r w:rsidRPr="00094C58">
                  <w:rPr>
                    <w:rStyle w:val="GeneralAviation"/>
                    <w:color w:val="auto"/>
                  </w:rPr>
                  <w:t>APP APS</w:t>
                </w:r>
              </w:p>
            </w:tc>
          </w:tr>
          <w:tr w:rsidR="00090094" w14:paraId="2FF33CB7" w14:textId="77777777" w:rsidTr="00090094">
            <w:trPr>
              <w:cantSplit/>
              <w:trHeight w:val="567"/>
            </w:trPr>
            <w:tc>
              <w:tcPr>
                <w:tcW w:w="1078" w:type="dxa"/>
                <w:hideMark/>
              </w:tcPr>
              <w:p w14:paraId="730B36DE"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1044DBBC" w14:textId="77777777" w:rsidR="0024707C" w:rsidRPr="00094C58" w:rsidRDefault="00581773" w:rsidP="00740252">
                <w:pPr>
                  <w:pStyle w:val="TableNormal0"/>
                  <w:rPr>
                    <w:rStyle w:val="GeneralAviation"/>
                    <w:color w:val="auto"/>
                  </w:rPr>
                </w:pPr>
                <w:r w:rsidRPr="00094C58">
                  <w:rPr>
                    <w:rStyle w:val="GeneralAviation"/>
                    <w:color w:val="auto"/>
                  </w:rPr>
                  <w:t xml:space="preserve">2.3.5 </w:t>
                </w:r>
              </w:p>
            </w:tc>
            <w:tc>
              <w:tcPr>
                <w:tcW w:w="3331" w:type="dxa"/>
                <w:hideMark/>
              </w:tcPr>
              <w:p w14:paraId="3CAE8327" w14:textId="77777777" w:rsidR="0024707C" w:rsidRPr="00094C58" w:rsidRDefault="00581773" w:rsidP="00740252">
                <w:pPr>
                  <w:pStyle w:val="TableNormal0"/>
                  <w:rPr>
                    <w:rStyle w:val="GeneralAviation"/>
                    <w:color w:val="auto"/>
                  </w:rPr>
                </w:pPr>
                <w:r w:rsidRPr="00094C58">
                  <w:rPr>
                    <w:rStyle w:val="GeneralAviation"/>
                    <w:color w:val="auto"/>
                  </w:rPr>
                  <w:t>Explain the differences between ACN and PCN.</w:t>
                </w:r>
              </w:p>
            </w:tc>
            <w:tc>
              <w:tcPr>
                <w:tcW w:w="283" w:type="dxa"/>
                <w:hideMark/>
              </w:tcPr>
              <w:p w14:paraId="0DEA506E"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711C3698" w14:textId="77777777" w:rsidR="0024707C" w:rsidRPr="00094C58" w:rsidRDefault="00581773" w:rsidP="007D5220">
                <w:pPr>
                  <w:pStyle w:val="EssentialTraining"/>
                  <w:rPr>
                    <w:rStyle w:val="GeneralAviation"/>
                    <w:color w:val="auto"/>
                  </w:rPr>
                </w:pPr>
                <w:r w:rsidRPr="00094C58">
                  <w:rPr>
                    <w:rStyle w:val="GeneralAviation"/>
                    <w:color w:val="auto"/>
                  </w:rPr>
                  <w:t>Strength of pavements</w:t>
                </w:r>
              </w:p>
            </w:tc>
            <w:tc>
              <w:tcPr>
                <w:tcW w:w="708" w:type="dxa"/>
                <w:hideMark/>
              </w:tcPr>
              <w:p w14:paraId="62674C9E" w14:textId="77777777" w:rsidR="0024707C" w:rsidRPr="00094C58" w:rsidRDefault="00581773" w:rsidP="00740252">
                <w:pPr>
                  <w:pStyle w:val="TableNormal0"/>
                  <w:rPr>
                    <w:rStyle w:val="GeneralAviation"/>
                    <w:color w:val="auto"/>
                  </w:rPr>
                </w:pPr>
                <w:r w:rsidRPr="00094C58">
                  <w:rPr>
                    <w:rStyle w:val="GeneralAviation"/>
                    <w:color w:val="auto"/>
                  </w:rPr>
                  <w:t>AD</w:t>
                </w:r>
                <w:r w:rsidR="00DE4858" w:rsidRPr="00094C58">
                  <w:rPr>
                    <w:rStyle w:val="GeneralAviation"/>
                    <w:color w:val="auto"/>
                  </w:rPr>
                  <w:t>C</w:t>
                </w:r>
                <w:r w:rsidRPr="00094C58">
                  <w:rPr>
                    <w:rStyle w:val="GeneralAviation"/>
                    <w:color w:val="auto"/>
                  </w:rPr>
                  <w:t xml:space="preserve"> APP APS</w:t>
                </w:r>
              </w:p>
            </w:tc>
          </w:tr>
          <w:tr w:rsidR="00090094" w14:paraId="6886068F" w14:textId="77777777" w:rsidTr="00090094">
            <w:trPr>
              <w:cantSplit/>
              <w:trHeight w:val="543"/>
            </w:trPr>
            <w:tc>
              <w:tcPr>
                <w:tcW w:w="1078" w:type="dxa"/>
                <w:hideMark/>
              </w:tcPr>
              <w:p w14:paraId="216D00DD"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6DC6E397" w14:textId="77777777" w:rsidR="0024707C" w:rsidRPr="00094C58" w:rsidRDefault="00581773" w:rsidP="00740252">
                <w:pPr>
                  <w:pStyle w:val="TableNormal0"/>
                  <w:rPr>
                    <w:rStyle w:val="GeneralAviation"/>
                    <w:color w:val="auto"/>
                  </w:rPr>
                </w:pPr>
                <w:r w:rsidRPr="00094C58">
                  <w:rPr>
                    <w:rStyle w:val="GeneralAviation"/>
                    <w:color w:val="auto"/>
                  </w:rPr>
                  <w:t xml:space="preserve">2.3.6 </w:t>
                </w:r>
              </w:p>
            </w:tc>
            <w:tc>
              <w:tcPr>
                <w:tcW w:w="3331" w:type="dxa"/>
                <w:hideMark/>
              </w:tcPr>
              <w:p w14:paraId="021618BC" w14:textId="77777777" w:rsidR="0024707C" w:rsidRPr="00094C58" w:rsidRDefault="00581773" w:rsidP="00740252">
                <w:pPr>
                  <w:pStyle w:val="TableNormal0"/>
                  <w:rPr>
                    <w:rStyle w:val="GeneralAviation"/>
                    <w:color w:val="auto"/>
                  </w:rPr>
                </w:pPr>
                <w:r w:rsidRPr="00094C58">
                  <w:rPr>
                    <w:rStyle w:val="GeneralAviation"/>
                    <w:color w:val="auto"/>
                  </w:rPr>
                  <w:t>Describe the daylight markings on runways.</w:t>
                </w:r>
              </w:p>
            </w:tc>
            <w:tc>
              <w:tcPr>
                <w:tcW w:w="283" w:type="dxa"/>
                <w:hideMark/>
              </w:tcPr>
              <w:p w14:paraId="24BFA7F6"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679B3CAB" w14:textId="77777777" w:rsidR="0024707C" w:rsidRPr="00094C58" w:rsidRDefault="00581773" w:rsidP="00740252">
                <w:pPr>
                  <w:pStyle w:val="TableNormal0"/>
                  <w:rPr>
                    <w:rStyle w:val="GeneralAviation"/>
                    <w:i/>
                    <w:iCs/>
                    <w:color w:val="auto"/>
                  </w:rPr>
                </w:pPr>
                <w:r w:rsidRPr="00094C58">
                  <w:rPr>
                    <w:rStyle w:val="GeneralAviation"/>
                    <w:i/>
                    <w:iCs/>
                    <w:color w:val="auto"/>
                  </w:rPr>
                  <w:t>Optional content: runway designator, centre line, threshold, aiming point, fixed distance, touchdown zone, side strip, colour</w:t>
                </w:r>
              </w:p>
            </w:tc>
            <w:tc>
              <w:tcPr>
                <w:tcW w:w="708" w:type="dxa"/>
                <w:hideMark/>
              </w:tcPr>
              <w:p w14:paraId="497354B9"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453501AD" w14:textId="77777777" w:rsidTr="00090094">
            <w:trPr>
              <w:cantSplit/>
              <w:trHeight w:val="567"/>
            </w:trPr>
            <w:tc>
              <w:tcPr>
                <w:tcW w:w="1078" w:type="dxa"/>
                <w:hideMark/>
              </w:tcPr>
              <w:p w14:paraId="78B6957B"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0F91815A" w14:textId="77777777" w:rsidR="0024707C" w:rsidRPr="00094C58" w:rsidRDefault="00581773" w:rsidP="00740252">
                <w:pPr>
                  <w:pStyle w:val="TableNormal0"/>
                  <w:rPr>
                    <w:rStyle w:val="GeneralAviation"/>
                    <w:color w:val="auto"/>
                  </w:rPr>
                </w:pPr>
                <w:r w:rsidRPr="00094C58">
                  <w:rPr>
                    <w:rStyle w:val="GeneralAviation"/>
                    <w:color w:val="auto"/>
                  </w:rPr>
                  <w:t xml:space="preserve">2.3.7 </w:t>
                </w:r>
              </w:p>
            </w:tc>
            <w:tc>
              <w:tcPr>
                <w:tcW w:w="3331" w:type="dxa"/>
                <w:hideMark/>
              </w:tcPr>
              <w:p w14:paraId="5C1C224D" w14:textId="77777777" w:rsidR="0024707C" w:rsidRPr="00094C58" w:rsidRDefault="00581773" w:rsidP="00740252">
                <w:pPr>
                  <w:pStyle w:val="TableNormal0"/>
                  <w:rPr>
                    <w:rStyle w:val="GeneralAviation"/>
                    <w:color w:val="auto"/>
                  </w:rPr>
                </w:pPr>
                <w:r w:rsidRPr="00094C58">
                  <w:rPr>
                    <w:rStyle w:val="GeneralAviation"/>
                    <w:color w:val="auto"/>
                  </w:rPr>
                  <w:t>Describe runway lights.</w:t>
                </w:r>
              </w:p>
            </w:tc>
            <w:tc>
              <w:tcPr>
                <w:tcW w:w="283" w:type="dxa"/>
                <w:hideMark/>
              </w:tcPr>
              <w:p w14:paraId="3E5CBE30"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06F90597" w14:textId="77777777" w:rsidR="0024707C" w:rsidRPr="00094C58" w:rsidRDefault="00581773" w:rsidP="00740252">
                <w:pPr>
                  <w:pStyle w:val="TableNormal0"/>
                  <w:rPr>
                    <w:rStyle w:val="GeneralAviation"/>
                    <w:i/>
                    <w:iCs/>
                    <w:color w:val="auto"/>
                  </w:rPr>
                </w:pPr>
                <w:r w:rsidRPr="00094C58">
                  <w:rPr>
                    <w:rStyle w:val="GeneralAviation"/>
                    <w:i/>
                    <w:iCs/>
                    <w:color w:val="auto"/>
                  </w:rPr>
                  <w:t>Optional content: colour, centre line, intensity, edge, touchdown zone, threshold, barettes</w:t>
                </w:r>
              </w:p>
            </w:tc>
            <w:tc>
              <w:tcPr>
                <w:tcW w:w="708" w:type="dxa"/>
                <w:hideMark/>
              </w:tcPr>
              <w:p w14:paraId="1A5836A4"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26F2F296" w14:textId="77777777" w:rsidTr="00090094">
            <w:trPr>
              <w:cantSplit/>
              <w:trHeight w:val="567"/>
            </w:trPr>
            <w:tc>
              <w:tcPr>
                <w:tcW w:w="1078" w:type="dxa"/>
                <w:hideMark/>
              </w:tcPr>
              <w:p w14:paraId="1D8E2A5C"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71FBBD19" w14:textId="77777777" w:rsidR="0024707C" w:rsidRPr="00094C58" w:rsidRDefault="00581773" w:rsidP="00740252">
                <w:pPr>
                  <w:pStyle w:val="TableNormal0"/>
                  <w:rPr>
                    <w:rStyle w:val="GeneralAviation"/>
                    <w:color w:val="auto"/>
                  </w:rPr>
                </w:pPr>
                <w:r w:rsidRPr="00094C58">
                  <w:rPr>
                    <w:rStyle w:val="GeneralAviation"/>
                    <w:color w:val="auto"/>
                  </w:rPr>
                  <w:t xml:space="preserve">2.3.8 </w:t>
                </w:r>
              </w:p>
            </w:tc>
            <w:tc>
              <w:tcPr>
                <w:tcW w:w="3331" w:type="dxa"/>
                <w:hideMark/>
              </w:tcPr>
              <w:p w14:paraId="61925254" w14:textId="77777777" w:rsidR="0024707C" w:rsidRPr="00094C58" w:rsidRDefault="00581773" w:rsidP="00740252">
                <w:pPr>
                  <w:pStyle w:val="TableNormal0"/>
                  <w:rPr>
                    <w:rStyle w:val="GeneralAviation"/>
                    <w:color w:val="auto"/>
                  </w:rPr>
                </w:pPr>
                <w:r w:rsidRPr="00094C58">
                  <w:rPr>
                    <w:rStyle w:val="GeneralAviation"/>
                    <w:color w:val="auto"/>
                  </w:rPr>
                  <w:t>Explain the functions of visual landing aids.</w:t>
                </w:r>
              </w:p>
            </w:tc>
            <w:tc>
              <w:tcPr>
                <w:tcW w:w="283" w:type="dxa"/>
                <w:hideMark/>
              </w:tcPr>
              <w:p w14:paraId="456D503C"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0DABE0F8" w14:textId="77777777" w:rsidR="0024707C" w:rsidRPr="00094C58" w:rsidRDefault="00581773" w:rsidP="00740252">
                <w:pPr>
                  <w:pStyle w:val="TableNormal0"/>
                  <w:rPr>
                    <w:rStyle w:val="GeneralAviation"/>
                    <w:i/>
                    <w:iCs/>
                    <w:color w:val="auto"/>
                  </w:rPr>
                </w:pPr>
                <w:r w:rsidRPr="00094C58">
                  <w:rPr>
                    <w:rStyle w:val="GeneralAviation"/>
                    <w:i/>
                    <w:iCs/>
                    <w:color w:val="auto"/>
                  </w:rPr>
                  <w:t>Optional content: AVASI, VASI, PAPI</w:t>
                </w:r>
              </w:p>
            </w:tc>
            <w:tc>
              <w:tcPr>
                <w:tcW w:w="708" w:type="dxa"/>
                <w:hideMark/>
              </w:tcPr>
              <w:p w14:paraId="15E25566"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6E6E20F4" w14:textId="77777777" w:rsidTr="00090094">
            <w:trPr>
              <w:cantSplit/>
              <w:trHeight w:val="567"/>
            </w:trPr>
            <w:tc>
              <w:tcPr>
                <w:tcW w:w="1078" w:type="dxa"/>
                <w:hideMark/>
              </w:tcPr>
              <w:p w14:paraId="515137BD"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33D41FEF" w14:textId="77777777" w:rsidR="0024707C" w:rsidRPr="00094C58" w:rsidRDefault="00581773" w:rsidP="00740252">
                <w:pPr>
                  <w:pStyle w:val="TableNormal0"/>
                  <w:rPr>
                    <w:rStyle w:val="GeneralAviation"/>
                    <w:color w:val="auto"/>
                  </w:rPr>
                </w:pPr>
                <w:r w:rsidRPr="00094C58">
                  <w:rPr>
                    <w:rStyle w:val="GeneralAviation"/>
                    <w:color w:val="auto"/>
                  </w:rPr>
                  <w:t xml:space="preserve">2.3.9 </w:t>
                </w:r>
              </w:p>
            </w:tc>
            <w:tc>
              <w:tcPr>
                <w:tcW w:w="3331" w:type="dxa"/>
                <w:hideMark/>
              </w:tcPr>
              <w:p w14:paraId="6BD9D83B" w14:textId="77777777" w:rsidR="0024707C" w:rsidRPr="00094C58" w:rsidRDefault="00581773" w:rsidP="00740252">
                <w:pPr>
                  <w:pStyle w:val="TableNormal0"/>
                  <w:rPr>
                    <w:rStyle w:val="GeneralAviation"/>
                    <w:color w:val="auto"/>
                  </w:rPr>
                </w:pPr>
                <w:r w:rsidRPr="00094C58">
                  <w:rPr>
                    <w:rStyle w:val="GeneralAviation"/>
                    <w:color w:val="auto"/>
                  </w:rPr>
                  <w:t>Describe the approach lighting systems.</w:t>
                </w:r>
              </w:p>
            </w:tc>
            <w:tc>
              <w:tcPr>
                <w:tcW w:w="283" w:type="dxa"/>
                <w:hideMark/>
              </w:tcPr>
              <w:p w14:paraId="1F49496B"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59925C9F" w14:textId="77777777" w:rsidR="0024707C" w:rsidRPr="00094C58" w:rsidRDefault="00581773" w:rsidP="007D5220">
                <w:pPr>
                  <w:pStyle w:val="EssentialTraining"/>
                  <w:rPr>
                    <w:rStyle w:val="GeneralAviation"/>
                    <w:color w:val="auto"/>
                  </w:rPr>
                </w:pPr>
                <w:r w:rsidRPr="00094C58">
                  <w:rPr>
                    <w:rStyle w:val="GeneralAviation"/>
                    <w:color w:val="auto"/>
                  </w:rPr>
                  <w:t>Centre line, cross bars, stroboscopic lights, colours, intensity and brightness</w:t>
                </w:r>
              </w:p>
            </w:tc>
            <w:tc>
              <w:tcPr>
                <w:tcW w:w="708" w:type="dxa"/>
                <w:hideMark/>
              </w:tcPr>
              <w:p w14:paraId="5EF815ED"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606ED241" w14:textId="77777777" w:rsidTr="00090094">
            <w:trPr>
              <w:cantSplit/>
              <w:trHeight w:val="567"/>
            </w:trPr>
            <w:tc>
              <w:tcPr>
                <w:tcW w:w="1078" w:type="dxa"/>
                <w:hideMark/>
              </w:tcPr>
              <w:p w14:paraId="11F31426"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3558B1AC" w14:textId="77777777" w:rsidR="0024707C" w:rsidRPr="00094C58" w:rsidRDefault="00581773" w:rsidP="00740252">
                <w:pPr>
                  <w:pStyle w:val="TableNormal0"/>
                  <w:rPr>
                    <w:rStyle w:val="GeneralAviation"/>
                    <w:color w:val="auto"/>
                  </w:rPr>
                </w:pPr>
                <w:r w:rsidRPr="00094C58">
                  <w:rPr>
                    <w:rStyle w:val="GeneralAviation"/>
                    <w:color w:val="auto"/>
                  </w:rPr>
                  <w:t xml:space="preserve">2.3.10 </w:t>
                </w:r>
              </w:p>
            </w:tc>
            <w:tc>
              <w:tcPr>
                <w:tcW w:w="3331" w:type="dxa"/>
                <w:hideMark/>
              </w:tcPr>
              <w:p w14:paraId="26A4F258" w14:textId="77777777" w:rsidR="0024707C" w:rsidRPr="00094C58" w:rsidRDefault="00581773" w:rsidP="00740252">
                <w:pPr>
                  <w:pStyle w:val="TableNormal0"/>
                  <w:rPr>
                    <w:rStyle w:val="GeneralAviation"/>
                    <w:color w:val="auto"/>
                  </w:rPr>
                </w:pPr>
                <w:r w:rsidRPr="00094C58">
                  <w:rPr>
                    <w:rStyle w:val="GeneralAviation"/>
                    <w:color w:val="auto"/>
                  </w:rPr>
                  <w:t>Characterise the effect of water/ice on runways.</w:t>
                </w:r>
              </w:p>
            </w:tc>
            <w:tc>
              <w:tcPr>
                <w:tcW w:w="283" w:type="dxa"/>
                <w:hideMark/>
              </w:tcPr>
              <w:p w14:paraId="20F1F229"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7CE3E0B6" w14:textId="77777777" w:rsidR="0024707C" w:rsidRPr="00094C58" w:rsidRDefault="0024707C" w:rsidP="00740252">
                <w:pPr>
                  <w:pStyle w:val="TableNormal0"/>
                  <w:rPr>
                    <w:rStyle w:val="GeneralAviation"/>
                    <w:color w:val="auto"/>
                  </w:rPr>
                </w:pPr>
              </w:p>
            </w:tc>
            <w:tc>
              <w:tcPr>
                <w:tcW w:w="708" w:type="dxa"/>
                <w:hideMark/>
              </w:tcPr>
              <w:p w14:paraId="4D30B3CE"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32DBCE87" w14:textId="77777777" w:rsidTr="00090094">
            <w:trPr>
              <w:cantSplit/>
              <w:trHeight w:val="567"/>
            </w:trPr>
            <w:tc>
              <w:tcPr>
                <w:tcW w:w="1078" w:type="dxa"/>
                <w:hideMark/>
              </w:tcPr>
              <w:p w14:paraId="16850173"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07955998" w14:textId="77777777" w:rsidR="0024707C" w:rsidRPr="00094C58" w:rsidRDefault="00581773" w:rsidP="00740252">
                <w:pPr>
                  <w:pStyle w:val="TableNormal0"/>
                  <w:rPr>
                    <w:rStyle w:val="GeneralAviation"/>
                    <w:color w:val="auto"/>
                  </w:rPr>
                </w:pPr>
                <w:r w:rsidRPr="00094C58">
                  <w:rPr>
                    <w:rStyle w:val="GeneralAviation"/>
                    <w:color w:val="auto"/>
                  </w:rPr>
                  <w:t xml:space="preserve">2.3.11 </w:t>
                </w:r>
              </w:p>
            </w:tc>
            <w:tc>
              <w:tcPr>
                <w:tcW w:w="3331" w:type="dxa"/>
                <w:hideMark/>
              </w:tcPr>
              <w:p w14:paraId="079AD445" w14:textId="77777777" w:rsidR="0024707C" w:rsidRPr="00094C58" w:rsidRDefault="00581773" w:rsidP="00740252">
                <w:pPr>
                  <w:pStyle w:val="TableNormal0"/>
                  <w:rPr>
                    <w:rStyle w:val="GeneralAviation"/>
                    <w:color w:val="auto"/>
                  </w:rPr>
                </w:pPr>
                <w:r w:rsidRPr="00094C58">
                  <w:rPr>
                    <w:rStyle w:val="GeneralAviation"/>
                    <w:color w:val="auto"/>
                  </w:rPr>
                  <w:t xml:space="preserve">Explain braking </w:t>
                </w:r>
                <w:r w:rsidR="00DE4858" w:rsidRPr="00094C58">
                  <w:rPr>
                    <w:rStyle w:val="GeneralAviation"/>
                    <w:color w:val="auto"/>
                  </w:rPr>
                  <w:t>performance and methods of reporting it</w:t>
                </w:r>
                <w:r w:rsidRPr="00094C58">
                  <w:rPr>
                    <w:rStyle w:val="GeneralAviation"/>
                    <w:color w:val="auto"/>
                  </w:rPr>
                  <w:t>.</w:t>
                </w:r>
              </w:p>
            </w:tc>
            <w:tc>
              <w:tcPr>
                <w:tcW w:w="283" w:type="dxa"/>
                <w:hideMark/>
              </w:tcPr>
              <w:p w14:paraId="59CE0972"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504D44F6" w14:textId="77777777" w:rsidR="0024707C" w:rsidRPr="00094C58" w:rsidRDefault="0024707C" w:rsidP="00740252">
                <w:pPr>
                  <w:pStyle w:val="TableNormal0"/>
                  <w:rPr>
                    <w:rStyle w:val="GeneralAviation"/>
                    <w:color w:val="auto"/>
                  </w:rPr>
                </w:pPr>
              </w:p>
            </w:tc>
            <w:tc>
              <w:tcPr>
                <w:tcW w:w="708" w:type="dxa"/>
                <w:hideMark/>
              </w:tcPr>
              <w:p w14:paraId="3F5B7672" w14:textId="77777777" w:rsidR="0024707C" w:rsidRPr="00094C58" w:rsidRDefault="00581773" w:rsidP="00740252">
                <w:pPr>
                  <w:pStyle w:val="TableNormal0"/>
                  <w:rPr>
                    <w:rStyle w:val="GeneralAviation"/>
                    <w:color w:val="auto"/>
                  </w:rPr>
                </w:pPr>
                <w:r w:rsidRPr="00094C58">
                  <w:rPr>
                    <w:rStyle w:val="GeneralAviation"/>
                    <w:color w:val="auto"/>
                  </w:rPr>
                  <w:t>AD</w:t>
                </w:r>
                <w:r w:rsidR="00DE4858" w:rsidRPr="00094C58">
                  <w:rPr>
                    <w:rStyle w:val="GeneralAviation"/>
                    <w:color w:val="auto"/>
                  </w:rPr>
                  <w:t xml:space="preserve">C </w:t>
                </w:r>
                <w:r w:rsidRPr="00094C58">
                  <w:rPr>
                    <w:rStyle w:val="GeneralAviation"/>
                    <w:color w:val="auto"/>
                  </w:rPr>
                  <w:t>APP APS</w:t>
                </w:r>
              </w:p>
            </w:tc>
          </w:tr>
          <w:tr w:rsidR="00090094" w14:paraId="5FD98E6E" w14:textId="77777777" w:rsidTr="00090094">
            <w:trPr>
              <w:cantSplit/>
              <w:trHeight w:val="567"/>
            </w:trPr>
            <w:tc>
              <w:tcPr>
                <w:tcW w:w="1078" w:type="dxa"/>
                <w:hideMark/>
              </w:tcPr>
              <w:p w14:paraId="358EE616" w14:textId="77777777" w:rsidR="0024707C"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461DBA0D" w14:textId="77777777" w:rsidR="0024707C" w:rsidRPr="00094C58" w:rsidRDefault="00581773" w:rsidP="00740252">
                <w:pPr>
                  <w:pStyle w:val="TableNormal0"/>
                  <w:rPr>
                    <w:rStyle w:val="GeneralAviation"/>
                    <w:color w:val="auto"/>
                  </w:rPr>
                </w:pPr>
                <w:r w:rsidRPr="00094C58">
                  <w:rPr>
                    <w:rStyle w:val="GeneralAviation"/>
                    <w:color w:val="auto"/>
                  </w:rPr>
                  <w:t xml:space="preserve">2.3.12 </w:t>
                </w:r>
              </w:p>
            </w:tc>
            <w:tc>
              <w:tcPr>
                <w:tcW w:w="3331" w:type="dxa"/>
                <w:hideMark/>
              </w:tcPr>
              <w:p w14:paraId="7D775950" w14:textId="77777777" w:rsidR="0024707C" w:rsidRPr="00094C58" w:rsidRDefault="00581773" w:rsidP="00740252">
                <w:pPr>
                  <w:pStyle w:val="TableNormal0"/>
                  <w:rPr>
                    <w:rStyle w:val="GeneralAviation"/>
                    <w:color w:val="auto"/>
                  </w:rPr>
                </w:pPr>
                <w:r w:rsidRPr="00094C58">
                  <w:rPr>
                    <w:rStyle w:val="GeneralAviation"/>
                    <w:color w:val="auto"/>
                  </w:rPr>
                  <w:t>Explain the effect of runway visual range on aerodrome operation</w:t>
                </w:r>
                <w:r w:rsidR="001C1BAD" w:rsidRPr="00094C58">
                  <w:rPr>
                    <w:rStyle w:val="GeneralAviation"/>
                    <w:color w:val="auto"/>
                  </w:rPr>
                  <w:t>s</w:t>
                </w:r>
                <w:r w:rsidRPr="00094C58">
                  <w:rPr>
                    <w:rStyle w:val="GeneralAviation"/>
                    <w:color w:val="auto"/>
                  </w:rPr>
                  <w:t>.</w:t>
                </w:r>
              </w:p>
            </w:tc>
            <w:tc>
              <w:tcPr>
                <w:tcW w:w="283" w:type="dxa"/>
                <w:hideMark/>
              </w:tcPr>
              <w:p w14:paraId="66AA5509" w14:textId="77777777" w:rsidR="0024707C"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2F8D2797" w14:textId="77777777" w:rsidR="0024707C" w:rsidRPr="00094C58" w:rsidRDefault="0024707C" w:rsidP="00740252">
                <w:pPr>
                  <w:pStyle w:val="TableNormal0"/>
                  <w:rPr>
                    <w:rStyle w:val="GeneralAviation"/>
                    <w:color w:val="auto"/>
                  </w:rPr>
                </w:pPr>
              </w:p>
            </w:tc>
            <w:tc>
              <w:tcPr>
                <w:tcW w:w="708" w:type="dxa"/>
                <w:hideMark/>
              </w:tcPr>
              <w:p w14:paraId="5534A638" w14:textId="77777777" w:rsidR="0024707C" w:rsidRPr="00094C58" w:rsidRDefault="00581773" w:rsidP="00740252">
                <w:pPr>
                  <w:pStyle w:val="TableNormal0"/>
                  <w:rPr>
                    <w:rStyle w:val="GeneralAviation"/>
                    <w:color w:val="auto"/>
                  </w:rPr>
                </w:pPr>
                <w:r w:rsidRPr="00094C58">
                  <w:rPr>
                    <w:rStyle w:val="GeneralAviation"/>
                    <w:color w:val="auto"/>
                  </w:rPr>
                  <w:t>ADC APP APS</w:t>
                </w:r>
              </w:p>
            </w:tc>
          </w:tr>
          <w:tr w:rsidR="00090094" w14:paraId="2273B980" w14:textId="77777777" w:rsidTr="00090094">
            <w:trPr>
              <w:trHeight w:val="21"/>
            </w:trPr>
            <w:tc>
              <w:tcPr>
                <w:tcW w:w="9086" w:type="dxa"/>
                <w:gridSpan w:val="5"/>
              </w:tcPr>
              <w:p w14:paraId="3839F4DE" w14:textId="77777777" w:rsidR="00DE4858" w:rsidRPr="00DE4858" w:rsidRDefault="00581773" w:rsidP="00740252">
                <w:pPr>
                  <w:pStyle w:val="TableCentered"/>
                  <w:rPr>
                    <w:rStyle w:val="GeneralAviation"/>
                  </w:rPr>
                </w:pPr>
                <w:r w:rsidRPr="00DE4858">
                  <w:t>TOPIC AGA 3 — OBSTACLES</w:t>
                </w:r>
              </w:p>
            </w:tc>
          </w:tr>
          <w:tr w:rsidR="00090094" w14:paraId="348FE724" w14:textId="77777777" w:rsidTr="00090094">
            <w:trPr>
              <w:cantSplit/>
              <w:trHeight w:val="21"/>
            </w:trPr>
            <w:tc>
              <w:tcPr>
                <w:tcW w:w="9086" w:type="dxa"/>
                <w:gridSpan w:val="5"/>
                <w:hideMark/>
              </w:tcPr>
              <w:p w14:paraId="4CA0169A" w14:textId="77777777" w:rsidR="00DE4858" w:rsidRPr="00094C58" w:rsidRDefault="00581773" w:rsidP="00740252">
                <w:pPr>
                  <w:pStyle w:val="TableHead"/>
                  <w:rPr>
                    <w:rStyle w:val="GeneralAviation"/>
                    <w:color w:val="auto"/>
                  </w:rPr>
                </w:pPr>
                <w:r w:rsidRPr="00094C58">
                  <w:rPr>
                    <w:rStyle w:val="GeneralAviation"/>
                    <w:color w:val="auto"/>
                  </w:rPr>
                  <w:t>Subtopic AGA 3.1 — Obstacle-free airspace around aerodromes</w:t>
                </w:r>
              </w:p>
            </w:tc>
          </w:tr>
          <w:tr w:rsidR="00090094" w14:paraId="62258D0D" w14:textId="77777777" w:rsidTr="00090094">
            <w:trPr>
              <w:cantSplit/>
              <w:trHeight w:val="567"/>
            </w:trPr>
            <w:tc>
              <w:tcPr>
                <w:tcW w:w="1078" w:type="dxa"/>
                <w:hideMark/>
              </w:tcPr>
              <w:p w14:paraId="0FA317B6" w14:textId="77777777" w:rsidR="00DE4858" w:rsidRPr="00094C58" w:rsidRDefault="00581773" w:rsidP="00740252">
                <w:pPr>
                  <w:pStyle w:val="TableNormal0"/>
                  <w:rPr>
                    <w:rStyle w:val="GeneralAviation"/>
                    <w:color w:val="auto"/>
                  </w:rPr>
                </w:pPr>
                <w:r w:rsidRPr="00094C58">
                  <w:rPr>
                    <w:rStyle w:val="GeneralAviation"/>
                    <w:color w:val="auto"/>
                  </w:rPr>
                  <w:t>ADC</w:t>
                </w:r>
                <w:r w:rsidRPr="00094C58">
                  <w:rPr>
                    <w:rStyle w:val="GeneralAviation"/>
                    <w:color w:val="auto"/>
                  </w:rPr>
                  <w:br/>
                  <w:t>AGA</w:t>
                </w:r>
              </w:p>
              <w:p w14:paraId="7ED16D77" w14:textId="77777777" w:rsidR="00DE4858" w:rsidRPr="00094C58" w:rsidRDefault="00581773" w:rsidP="00740252">
                <w:pPr>
                  <w:pStyle w:val="TableNormal0"/>
                  <w:rPr>
                    <w:rStyle w:val="GeneralAviation"/>
                    <w:color w:val="auto"/>
                  </w:rPr>
                </w:pPr>
                <w:r w:rsidRPr="00094C58">
                  <w:rPr>
                    <w:rStyle w:val="GeneralAviation"/>
                    <w:color w:val="auto"/>
                  </w:rPr>
                  <w:t xml:space="preserve">3.1.1 </w:t>
                </w:r>
              </w:p>
            </w:tc>
            <w:tc>
              <w:tcPr>
                <w:tcW w:w="3331" w:type="dxa"/>
                <w:hideMark/>
              </w:tcPr>
              <w:p w14:paraId="436171F4" w14:textId="77777777" w:rsidR="00DE4858" w:rsidRPr="00094C58" w:rsidRDefault="00581773" w:rsidP="00740252">
                <w:pPr>
                  <w:pStyle w:val="TableNormal0"/>
                  <w:rPr>
                    <w:rStyle w:val="GeneralAviation"/>
                    <w:color w:val="auto"/>
                  </w:rPr>
                </w:pPr>
                <w:r w:rsidRPr="00094C58">
                  <w:rPr>
                    <w:rStyle w:val="GeneralAviation"/>
                    <w:color w:val="auto"/>
                  </w:rPr>
                  <w:t>Explain the necessity for establishing and maintaining airspace around aerodromes obstacle free.</w:t>
                </w:r>
              </w:p>
            </w:tc>
            <w:tc>
              <w:tcPr>
                <w:tcW w:w="283" w:type="dxa"/>
                <w:hideMark/>
              </w:tcPr>
              <w:p w14:paraId="0C5D8412" w14:textId="77777777" w:rsidR="00DE4858" w:rsidRPr="00094C58" w:rsidRDefault="00581773" w:rsidP="00740252">
                <w:pPr>
                  <w:pStyle w:val="TableNormal0"/>
                  <w:rPr>
                    <w:rStyle w:val="GeneralAviation"/>
                    <w:color w:val="auto"/>
                  </w:rPr>
                </w:pPr>
                <w:r w:rsidRPr="00094C58">
                  <w:rPr>
                    <w:rStyle w:val="GeneralAviation"/>
                    <w:color w:val="auto"/>
                  </w:rPr>
                  <w:t>2</w:t>
                </w:r>
              </w:p>
            </w:tc>
            <w:tc>
              <w:tcPr>
                <w:tcW w:w="3686" w:type="dxa"/>
                <w:hideMark/>
              </w:tcPr>
              <w:p w14:paraId="7AA065A0" w14:textId="77777777" w:rsidR="00DE4858" w:rsidRPr="00094C58" w:rsidRDefault="00DE4858" w:rsidP="00740252">
                <w:pPr>
                  <w:pStyle w:val="TableNormal0"/>
                  <w:rPr>
                    <w:rStyle w:val="GeneralAviation"/>
                    <w:color w:val="auto"/>
                  </w:rPr>
                </w:pPr>
              </w:p>
              <w:p w14:paraId="7667A914" w14:textId="77777777" w:rsidR="00DE4858" w:rsidRPr="00094C58" w:rsidRDefault="00DE4858" w:rsidP="00740252">
                <w:pPr>
                  <w:pStyle w:val="TableNormal0"/>
                  <w:rPr>
                    <w:rStyle w:val="GeneralAviation"/>
                    <w:color w:val="auto"/>
                  </w:rPr>
                </w:pPr>
              </w:p>
            </w:tc>
            <w:tc>
              <w:tcPr>
                <w:tcW w:w="708" w:type="dxa"/>
                <w:hideMark/>
              </w:tcPr>
              <w:p w14:paraId="01CE4B25" w14:textId="77777777" w:rsidR="00DE4858" w:rsidRPr="00094C58" w:rsidRDefault="00581773" w:rsidP="00740252">
                <w:pPr>
                  <w:pStyle w:val="TableNormal0"/>
                  <w:rPr>
                    <w:rStyle w:val="GeneralAviation"/>
                    <w:color w:val="auto"/>
                  </w:rPr>
                </w:pPr>
                <w:r w:rsidRPr="00094C58">
                  <w:rPr>
                    <w:rStyle w:val="GeneralAviation"/>
                    <w:color w:val="auto"/>
                  </w:rPr>
                  <w:t>ADC APP APS</w:t>
                </w:r>
              </w:p>
            </w:tc>
          </w:tr>
        </w:tbl>
        <w:p w14:paraId="55A117EC" w14:textId="77777777" w:rsidR="000C02B2" w:rsidRPr="00DE4858" w:rsidRDefault="000C02B2" w:rsidP="0024707C">
          <w:pPr>
            <w:rPr>
              <w:i/>
              <w:iCs/>
            </w:rPr>
          </w:pPr>
        </w:p>
        <w:tbl>
          <w:tblPr>
            <w:tblStyle w:val="easaTable"/>
            <w:tblW w:w="9086" w:type="dxa"/>
            <w:tblInd w:w="-37" w:type="dxa"/>
            <w:tblLayout w:type="fixed"/>
            <w:tblLook w:val="0420" w:firstRow="1" w:lastRow="0" w:firstColumn="0" w:lastColumn="0" w:noHBand="0" w:noVBand="1"/>
          </w:tblPr>
          <w:tblGrid>
            <w:gridCol w:w="1078"/>
            <w:gridCol w:w="3331"/>
            <w:gridCol w:w="283"/>
            <w:gridCol w:w="3686"/>
            <w:gridCol w:w="708"/>
          </w:tblGrid>
          <w:tr w:rsidR="00090094" w14:paraId="75A30A71"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201F8E4E" w14:textId="77777777" w:rsidR="00DE4858" w:rsidRPr="00DE4858" w:rsidRDefault="00581773" w:rsidP="00DE4858">
                <w:pPr>
                  <w:pStyle w:val="TableNormal0"/>
                  <w:jc w:val="center"/>
                  <w:rPr>
                    <w:rStyle w:val="GeneralAviation"/>
                  </w:rPr>
                </w:pPr>
                <w:r w:rsidRPr="00DE4858">
                  <w:t>TOPIC AGA 4 — MISCELLANEOUS EQUIPMENT</w:t>
                </w:r>
              </w:p>
            </w:tc>
          </w:tr>
          <w:tr w:rsidR="00090094" w14:paraId="187914EB" w14:textId="77777777" w:rsidTr="00090094">
            <w:trPr>
              <w:cantSplit/>
              <w:trHeight w:val="21"/>
            </w:trPr>
            <w:tc>
              <w:tcPr>
                <w:tcW w:w="9086" w:type="dxa"/>
                <w:gridSpan w:val="5"/>
                <w:hideMark/>
              </w:tcPr>
              <w:p w14:paraId="0AD49587" w14:textId="77777777" w:rsidR="00DE4858" w:rsidRPr="00094C58" w:rsidRDefault="00581773" w:rsidP="00D30AC6">
                <w:pPr>
                  <w:pStyle w:val="TableHead"/>
                  <w:rPr>
                    <w:rStyle w:val="GeneralAviation"/>
                    <w:color w:val="auto"/>
                  </w:rPr>
                </w:pPr>
                <w:r w:rsidRPr="00094C58">
                  <w:rPr>
                    <w:rStyle w:val="GeneralAviation"/>
                    <w:color w:val="auto"/>
                  </w:rPr>
                  <w:t>Subtopic AGA 4.1 — Location</w:t>
                </w:r>
              </w:p>
            </w:tc>
          </w:tr>
          <w:tr w:rsidR="00090094" w14:paraId="6A31F825" w14:textId="77777777" w:rsidTr="00090094">
            <w:trPr>
              <w:cantSplit/>
              <w:trHeight w:val="567"/>
            </w:trPr>
            <w:tc>
              <w:tcPr>
                <w:tcW w:w="1078" w:type="dxa"/>
                <w:hideMark/>
              </w:tcPr>
              <w:p w14:paraId="782429AC" w14:textId="77777777" w:rsidR="00DE4858" w:rsidRPr="00094C58" w:rsidRDefault="00581773" w:rsidP="00D30AC6">
                <w:pPr>
                  <w:pStyle w:val="TableNormal0"/>
                  <w:rPr>
                    <w:rStyle w:val="GeneralAviation"/>
                    <w:color w:val="auto"/>
                  </w:rPr>
                </w:pPr>
                <w:r w:rsidRPr="00094C58">
                  <w:rPr>
                    <w:rStyle w:val="GeneralAviation"/>
                    <w:color w:val="auto"/>
                  </w:rPr>
                  <w:t>ADC</w:t>
                </w:r>
                <w:r w:rsidRPr="00094C58">
                  <w:rPr>
                    <w:rStyle w:val="GeneralAviation"/>
                    <w:color w:val="auto"/>
                  </w:rPr>
                  <w:br/>
                  <w:t>AGA</w:t>
                </w:r>
              </w:p>
              <w:p w14:paraId="1E5FB56E" w14:textId="77777777" w:rsidR="00DE4858" w:rsidRPr="00094C58" w:rsidRDefault="00581773" w:rsidP="00D30AC6">
                <w:pPr>
                  <w:pStyle w:val="TableNormal0"/>
                  <w:rPr>
                    <w:rStyle w:val="GeneralAviation"/>
                    <w:color w:val="auto"/>
                  </w:rPr>
                </w:pPr>
                <w:r w:rsidRPr="00094C58">
                  <w:rPr>
                    <w:rStyle w:val="GeneralAviation"/>
                    <w:color w:val="auto"/>
                  </w:rPr>
                  <w:t xml:space="preserve">4.1.1 </w:t>
                </w:r>
              </w:p>
            </w:tc>
            <w:tc>
              <w:tcPr>
                <w:tcW w:w="3331" w:type="dxa"/>
                <w:hideMark/>
              </w:tcPr>
              <w:p w14:paraId="58BFFFDF" w14:textId="77777777" w:rsidR="00DE4858" w:rsidRPr="00094C58" w:rsidRDefault="00581773" w:rsidP="00D30AC6">
                <w:pPr>
                  <w:pStyle w:val="TableNormal0"/>
                  <w:rPr>
                    <w:rStyle w:val="GeneralAviation"/>
                    <w:color w:val="auto"/>
                  </w:rPr>
                </w:pPr>
                <w:r w:rsidRPr="00094C58">
                  <w:rPr>
                    <w:rStyle w:val="GeneralAviation"/>
                    <w:color w:val="auto"/>
                  </w:rPr>
                  <w:t>Explain the location of miscellaneous aerodrome ground equipment.</w:t>
                </w:r>
              </w:p>
            </w:tc>
            <w:tc>
              <w:tcPr>
                <w:tcW w:w="283" w:type="dxa"/>
                <w:hideMark/>
              </w:tcPr>
              <w:p w14:paraId="58C7EFB8" w14:textId="77777777" w:rsidR="00DE4858" w:rsidRPr="00094C58" w:rsidRDefault="00581773" w:rsidP="00D30AC6">
                <w:pPr>
                  <w:pStyle w:val="TableNormal0"/>
                  <w:rPr>
                    <w:rStyle w:val="GeneralAviation"/>
                    <w:color w:val="auto"/>
                  </w:rPr>
                </w:pPr>
                <w:r w:rsidRPr="00094C58">
                  <w:rPr>
                    <w:rStyle w:val="GeneralAviation"/>
                    <w:color w:val="auto"/>
                  </w:rPr>
                  <w:t>2</w:t>
                </w:r>
              </w:p>
            </w:tc>
            <w:tc>
              <w:tcPr>
                <w:tcW w:w="3686" w:type="dxa"/>
                <w:hideMark/>
              </w:tcPr>
              <w:p w14:paraId="09443A4B" w14:textId="77777777" w:rsidR="00DE4858" w:rsidRPr="00094C58" w:rsidRDefault="00581773" w:rsidP="00D30AC6">
                <w:pPr>
                  <w:pStyle w:val="TableNormal0"/>
                  <w:rPr>
                    <w:rStyle w:val="GeneralAviation"/>
                    <w:i/>
                    <w:iCs/>
                    <w:color w:val="auto"/>
                  </w:rPr>
                </w:pPr>
                <w:r w:rsidRPr="00094C58">
                  <w:rPr>
                    <w:rStyle w:val="GeneralAviation"/>
                    <w:i/>
                    <w:iCs/>
                    <w:color w:val="auto"/>
                  </w:rPr>
                  <w:t>Optional content: LOC, GP, VDF, radio communication or ATS surveillance systems sensors, stopbars, AVASI, VASI, PAPI</w:t>
                </w:r>
              </w:p>
            </w:tc>
            <w:tc>
              <w:tcPr>
                <w:tcW w:w="708" w:type="dxa"/>
                <w:hideMark/>
              </w:tcPr>
              <w:p w14:paraId="197CF78F" w14:textId="77777777" w:rsidR="00DE4858" w:rsidRPr="00094C58" w:rsidRDefault="00581773" w:rsidP="00D30AC6">
                <w:pPr>
                  <w:pStyle w:val="TableNormal0"/>
                  <w:rPr>
                    <w:rStyle w:val="GeneralAviation"/>
                    <w:color w:val="auto"/>
                  </w:rPr>
                </w:pPr>
                <w:r w:rsidRPr="00094C58">
                  <w:rPr>
                    <w:rStyle w:val="GeneralAviation"/>
                    <w:color w:val="auto"/>
                  </w:rPr>
                  <w:t>ADC APP APS</w:t>
                </w:r>
              </w:p>
            </w:tc>
          </w:tr>
        </w:tbl>
        <w:p w14:paraId="1A09A36C" w14:textId="77777777" w:rsidR="00EA60C6" w:rsidRPr="00DE4858" w:rsidRDefault="00000000" w:rsidP="0024707C">
          <w:pPr>
            <w:rPr>
              <w:i/>
              <w:iCs/>
            </w:rPr>
          </w:pPr>
        </w:p>
      </w:sdtContent>
    </w:sdt>
    <w:p w14:paraId="7ECF22FF" w14:textId="77777777" w:rsidR="006B1C64" w:rsidRPr="006B1C64" w:rsidRDefault="006B1C64" w:rsidP="006B1C64">
      <w:pPr>
        <w:rPr>
          <w:i/>
          <w:iCs/>
        </w:rPr>
      </w:pPr>
    </w:p>
    <w:bookmarkStart w:id="2267" w:name="_DxCrossRefBm1379192497" w:displacedByCustomXml="next"/>
    <w:bookmarkStart w:id="2268" w:name="_DxCrossRefBm9000066_1" w:displacedByCustomXml="next"/>
    <w:bookmarkStart w:id="2269" w:name="_Toc256000224" w:displacedByCustomXml="next"/>
    <w:sdt>
      <w:sdtPr>
        <w:rPr>
          <w:b w:val="0"/>
          <w:color w:val="auto"/>
          <w:sz w:val="22"/>
          <w:lang w:val="en-US"/>
        </w:rPr>
        <w:alias w:val="topic"/>
        <w:tag w:val="topic"/>
        <w:id w:val="-293601335"/>
      </w:sdtPr>
      <w:sdtContent>
        <w:bookmarkEnd w:id="2269" w:displacedByCustomXml="prev"/>
        <w:bookmarkEnd w:id="2268" w:displacedByCustomXml="prev"/>
        <w:bookmarkEnd w:id="2267" w:displacedByCustomXml="prev"/>
        <w:bookmarkStart w:id="2270" w:name="_Toc256000225" w:displacedByCustomXml="prev"/>
        <w:p w14:paraId="6B7E9CC0" w14:textId="77777777" w:rsidR="00ED6995" w:rsidRPr="00667041" w:rsidRDefault="00581773" w:rsidP="00ED6995">
          <w:pPr>
            <w:pStyle w:val="Heading2AMC"/>
          </w:pPr>
          <w:r>
            <w:t xml:space="preserve">AMC1 ATCO.D.010(a)(2)(iv) </w:t>
          </w:r>
          <w:r w:rsidRPr="00667041">
            <w:t>Composition of initial training</w:t>
          </w:r>
          <w:bookmarkEnd w:id="2270"/>
        </w:p>
        <w:p w14:paraId="7350655D" w14:textId="77777777" w:rsidR="00ED6995" w:rsidRPr="005A543B" w:rsidRDefault="00581773" w:rsidP="00ED6995">
          <w:pPr>
            <w:pStyle w:val="Heading3OrgManual"/>
            <w:rPr>
              <w:rStyle w:val="GeneralAviation"/>
              <w:color w:val="auto"/>
            </w:rPr>
          </w:pPr>
          <w:r w:rsidRPr="005A543B">
            <w:rPr>
              <w:rStyle w:val="GeneralAviation"/>
              <w:color w:val="auto"/>
            </w:rPr>
            <w:t xml:space="preserve">APPROACH CONTROL SURVEILLANCE RATING (APS) TRAINING — TRAINING OBJECTIVES </w:t>
          </w:r>
        </w:p>
        <w:p w14:paraId="6E4D851D" w14:textId="77777777" w:rsidR="00ED6995" w:rsidRPr="005A543B" w:rsidRDefault="00581773" w:rsidP="00ED6995">
          <w:pPr>
            <w:pStyle w:val="ListLevel0"/>
            <w:rPr>
              <w:rStyle w:val="GeneralAviation"/>
              <w:color w:val="auto"/>
            </w:rPr>
          </w:pPr>
          <w:r w:rsidRPr="005A543B">
            <w:rPr>
              <w:rStyle w:val="GeneralAviation"/>
              <w:color w:val="auto"/>
            </w:rPr>
            <w:t>(a)</w:t>
          </w:r>
          <w:r w:rsidRPr="005A543B">
            <w:rPr>
              <w:rStyle w:val="GeneralAviation"/>
              <w:color w:val="auto"/>
            </w:rPr>
            <w:tab/>
            <w:t xml:space="preserve">The general principles that apply to this AMC are contained in </w:t>
          </w:r>
          <w:hyperlink w:anchor="_DxCrossRefBm1379192483" w:history="1">
            <w:r w:rsidR="00651C92" w:rsidRPr="00E75F02">
              <w:rPr>
                <w:rStyle w:val="Hyperlink"/>
                <w:color w:val="0070C0"/>
              </w:rPr>
              <w:t>AMC1 ATCO.D.010(a)</w:t>
            </w:r>
          </w:hyperlink>
          <w:r w:rsidRPr="00E75F02">
            <w:rPr>
              <w:rStyle w:val="GeneralAviation"/>
              <w:color w:val="0070C0"/>
            </w:rPr>
            <w:t>.</w:t>
          </w:r>
        </w:p>
        <w:p w14:paraId="2EF88BC4" w14:textId="77777777" w:rsidR="00ED6995" w:rsidRPr="005A543B" w:rsidRDefault="00581773" w:rsidP="00ED6995">
          <w:pPr>
            <w:pStyle w:val="ListLevel0"/>
            <w:rPr>
              <w:rStyle w:val="GeneralAviation"/>
              <w:color w:val="auto"/>
            </w:rPr>
          </w:pPr>
          <w:r w:rsidRPr="005A543B">
            <w:rPr>
              <w:rStyle w:val="GeneralAviation"/>
              <w:color w:val="auto"/>
            </w:rPr>
            <w:t>(b)</w:t>
          </w:r>
          <w:r w:rsidRPr="005A543B">
            <w:rPr>
              <w:rStyle w:val="GeneralAviation"/>
              <w:color w:val="auto"/>
            </w:rPr>
            <w:tab/>
            <w:t>The ATCO rating training Approach Control Surveillance Rating (APS) should contain the following training objectives that are associated with the subjects, topics and s</w:t>
          </w:r>
          <w:r w:rsidR="001F6581">
            <w:rPr>
              <w:rStyle w:val="GeneralAviation"/>
              <w:color w:val="auto"/>
            </w:rPr>
            <w:t>ubtopics contained in Appendix 4</w:t>
          </w:r>
          <w:r w:rsidRPr="005A543B">
            <w:rPr>
              <w:rStyle w:val="GeneralAviation"/>
              <w:color w:val="auto"/>
            </w:rPr>
            <w:t xml:space="preserve"> Approach Control Surveillance Rating (APS) to Annex I to </w:t>
          </w:r>
          <w:r w:rsidR="005A543B">
            <w:rPr>
              <w:rStyle w:val="GeneralAviation"/>
              <w:color w:val="auto"/>
            </w:rPr>
            <w:t xml:space="preserve">this </w:t>
          </w:r>
          <w:r w:rsidR="0090493F" w:rsidRPr="005A543B">
            <w:rPr>
              <w:rStyle w:val="GeneralAviation"/>
              <w:color w:val="auto"/>
            </w:rPr>
            <w:t>Regulation</w:t>
          </w:r>
          <w:r w:rsidRPr="005A543B">
            <w:rPr>
              <w:rStyle w:val="GeneralAviation"/>
              <w:color w:val="auto"/>
            </w:rPr>
            <w:t>.</w:t>
          </w:r>
        </w:p>
        <w:p w14:paraId="1016BD24" w14:textId="77777777" w:rsidR="00ED6995" w:rsidRPr="00C22187" w:rsidRDefault="00581773" w:rsidP="00C22187">
          <w:pPr>
            <w:pStyle w:val="ListLevel0"/>
          </w:pPr>
          <w:r w:rsidRPr="005A543B">
            <w:rPr>
              <w:rStyle w:val="GeneralAviation"/>
              <w:color w:val="auto"/>
            </w:rPr>
            <w:t>(c)</w:t>
          </w:r>
          <w:r w:rsidRPr="005A543B">
            <w:rPr>
              <w:rStyle w:val="GeneralAviation"/>
              <w:color w:val="auto"/>
            </w:rPr>
            <w:tab/>
            <w:t xml:space="preserve">Subjects, topics and subtopics from Appendix 6 to Annex I to </w:t>
          </w:r>
          <w:r w:rsidR="005A543B">
            <w:rPr>
              <w:rStyle w:val="GeneralAviation"/>
              <w:color w:val="auto"/>
            </w:rPr>
            <w:t>this</w:t>
          </w:r>
          <w:r w:rsidR="001E34DC" w:rsidRPr="005A543B">
            <w:rPr>
              <w:rStyle w:val="GeneralAviation"/>
              <w:color w:val="auto"/>
            </w:rPr>
            <w:t xml:space="preserve"> Regulation</w:t>
          </w:r>
          <w:r w:rsidR="005A543B">
            <w:rPr>
              <w:rStyle w:val="GeneralAviation"/>
              <w:color w:val="auto"/>
            </w:rPr>
            <w:t xml:space="preserve"> </w:t>
          </w:r>
          <w:r w:rsidRPr="005A543B">
            <w:rPr>
              <w:rStyle w:val="GeneralAviation"/>
              <w:color w:val="auto"/>
            </w:rPr>
            <w:t>are repeated in this AMC for the convenience of the reader and do not form part of it.</w:t>
          </w:r>
        </w:p>
      </w:sdtContent>
    </w:sdt>
    <w:sdt>
      <w:sdtPr>
        <w:rPr>
          <w:i w:val="0"/>
          <w:sz w:val="20"/>
          <w:szCs w:val="24"/>
        </w:rPr>
        <w:alias w:val="topic"/>
        <w:tag w:val="topic"/>
        <w:id w:val="-1520806896"/>
      </w:sdtPr>
      <w:sdtContent>
        <w:p w14:paraId="5362C6DF" w14:textId="77777777" w:rsidR="00286F7A" w:rsidRDefault="00286F7A" w:rsidP="00286F7A">
          <w:pPr>
            <w:pStyle w:val="Dxshortdesc"/>
          </w:pPr>
        </w:p>
        <w:p w14:paraId="0F744D14" w14:textId="77777777" w:rsidR="005A4011" w:rsidRPr="005847AB" w:rsidRDefault="00581773" w:rsidP="00286F7A">
          <w:pPr>
            <w:pStyle w:val="Heading5"/>
          </w:pPr>
          <w:bookmarkStart w:id="2271" w:name="_Toc256000226"/>
          <w:r w:rsidRPr="005847AB">
            <w:t>SUBJECT 1: INTRODUCTION TO THE COURSE</w:t>
          </w:r>
          <w:bookmarkEnd w:id="2271"/>
        </w:p>
        <w:p w14:paraId="7BBDB99A" w14:textId="77777777" w:rsidR="005A4011" w:rsidRPr="00667041" w:rsidRDefault="00581773" w:rsidP="00995D60">
          <w:r w:rsidRPr="00667041">
            <w:t>The subject objective is:</w:t>
          </w:r>
        </w:p>
        <w:p w14:paraId="388631C5" w14:textId="77777777" w:rsidR="005A4011" w:rsidRDefault="00581773" w:rsidP="00995D60">
          <w:r w:rsidRPr="00667041">
            <w:t>Learners shall know and understand the training programme that they will follow and learn how to obtain the appropriate information.</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46D0DBB2"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0F3030E8" w14:textId="77777777" w:rsidR="005A4011" w:rsidRPr="00286F7A" w:rsidRDefault="00581773" w:rsidP="00286F7A">
                <w:pPr>
                  <w:pStyle w:val="TableCentered"/>
                  <w:rPr>
                    <w:rStyle w:val="Bold"/>
                  </w:rPr>
                </w:pPr>
                <w:r w:rsidRPr="00286F7A">
                  <w:rPr>
                    <w:rStyle w:val="Bold"/>
                    <w:b/>
                  </w:rPr>
                  <w:t>TOPIC INTR 1 — COURSE  MANAGEMENT</w:t>
                </w:r>
              </w:p>
            </w:tc>
          </w:tr>
          <w:tr w:rsidR="00090094" w14:paraId="046A25CD" w14:textId="77777777" w:rsidTr="00090094">
            <w:trPr>
              <w:trHeight w:val="21"/>
            </w:trPr>
            <w:tc>
              <w:tcPr>
                <w:tcW w:w="9086" w:type="dxa"/>
                <w:gridSpan w:val="5"/>
                <w:hideMark/>
              </w:tcPr>
              <w:p w14:paraId="558903F8" w14:textId="77777777" w:rsidR="005A4011" w:rsidRPr="00667041" w:rsidRDefault="00581773" w:rsidP="00291C10">
                <w:pPr>
                  <w:pStyle w:val="TableHead"/>
                </w:pPr>
                <w:r w:rsidRPr="00667041">
                  <w:t xml:space="preserve">Subtopic INTR 1.1 — Course introduction </w:t>
                </w:r>
              </w:p>
            </w:tc>
          </w:tr>
          <w:tr w:rsidR="00090094" w14:paraId="4496C499" w14:textId="77777777" w:rsidTr="00090094">
            <w:trPr>
              <w:trHeight w:val="567"/>
            </w:trPr>
            <w:tc>
              <w:tcPr>
                <w:tcW w:w="865" w:type="dxa"/>
                <w:hideMark/>
              </w:tcPr>
              <w:p w14:paraId="7738E1BE" w14:textId="77777777" w:rsidR="005A4011" w:rsidRPr="00667041" w:rsidRDefault="00581773" w:rsidP="00286F7A">
                <w:pPr>
                  <w:pStyle w:val="TableNormal0"/>
                </w:pPr>
                <w:r w:rsidRPr="00667041">
                  <w:t>APS</w:t>
                </w:r>
                <w:r w:rsidRPr="00667041">
                  <w:br/>
                  <w:t>INTR</w:t>
                </w:r>
              </w:p>
              <w:p w14:paraId="5C391FAC" w14:textId="77777777" w:rsidR="005A4011" w:rsidRPr="00667041" w:rsidRDefault="00581773" w:rsidP="00286F7A">
                <w:pPr>
                  <w:pStyle w:val="TableNormal0"/>
                </w:pPr>
                <w:r w:rsidRPr="00667041">
                  <w:t xml:space="preserve">1.1.1 </w:t>
                </w:r>
              </w:p>
            </w:tc>
            <w:tc>
              <w:tcPr>
                <w:tcW w:w="3544" w:type="dxa"/>
                <w:hideMark/>
              </w:tcPr>
              <w:p w14:paraId="1680E7D2" w14:textId="77777777" w:rsidR="005A4011" w:rsidRPr="00667041" w:rsidRDefault="00581773" w:rsidP="00286F7A">
                <w:pPr>
                  <w:pStyle w:val="TableNormal0"/>
                </w:pPr>
                <w:r w:rsidRPr="00667041">
                  <w:t>Explain the aims and main objectives of the course.</w:t>
                </w:r>
              </w:p>
            </w:tc>
            <w:tc>
              <w:tcPr>
                <w:tcW w:w="283" w:type="dxa"/>
                <w:hideMark/>
              </w:tcPr>
              <w:p w14:paraId="6A4A3110" w14:textId="77777777" w:rsidR="005A4011" w:rsidRPr="00667041" w:rsidRDefault="00581773" w:rsidP="00286F7A">
                <w:pPr>
                  <w:pStyle w:val="TableNormal0"/>
                </w:pPr>
                <w:r w:rsidRPr="00667041">
                  <w:t>2</w:t>
                </w:r>
              </w:p>
            </w:tc>
            <w:tc>
              <w:tcPr>
                <w:tcW w:w="3686" w:type="dxa"/>
                <w:hideMark/>
              </w:tcPr>
              <w:p w14:paraId="3B49217B" w14:textId="77777777" w:rsidR="005A4011" w:rsidRPr="00667041" w:rsidRDefault="005A4011" w:rsidP="00286F7A">
                <w:pPr>
                  <w:pStyle w:val="TableNormal0"/>
                </w:pPr>
              </w:p>
            </w:tc>
            <w:tc>
              <w:tcPr>
                <w:tcW w:w="708" w:type="dxa"/>
                <w:hideMark/>
              </w:tcPr>
              <w:p w14:paraId="7F965062" w14:textId="77777777" w:rsidR="005A4011" w:rsidRPr="00667041" w:rsidRDefault="00581773" w:rsidP="00286F7A">
                <w:pPr>
                  <w:pStyle w:val="TableNormal0"/>
                </w:pPr>
                <w:r w:rsidRPr="00667041">
                  <w:t>ALL</w:t>
                </w:r>
              </w:p>
            </w:tc>
          </w:tr>
          <w:tr w:rsidR="00090094" w14:paraId="2E1B947E" w14:textId="77777777" w:rsidTr="00090094">
            <w:trPr>
              <w:trHeight w:val="21"/>
            </w:trPr>
            <w:tc>
              <w:tcPr>
                <w:tcW w:w="9086" w:type="dxa"/>
                <w:gridSpan w:val="5"/>
                <w:hideMark/>
              </w:tcPr>
              <w:p w14:paraId="67010B4E" w14:textId="77777777" w:rsidR="005A4011" w:rsidRPr="00667041" w:rsidRDefault="00581773" w:rsidP="00291C10">
                <w:pPr>
                  <w:pStyle w:val="TableHead"/>
                </w:pPr>
                <w:r w:rsidRPr="00667041">
                  <w:t>Subtopic INTR 1.2 — Course administration</w:t>
                </w:r>
              </w:p>
            </w:tc>
          </w:tr>
          <w:tr w:rsidR="00090094" w14:paraId="3346507D" w14:textId="77777777" w:rsidTr="00090094">
            <w:trPr>
              <w:trHeight w:val="567"/>
            </w:trPr>
            <w:tc>
              <w:tcPr>
                <w:tcW w:w="865" w:type="dxa"/>
                <w:hideMark/>
              </w:tcPr>
              <w:p w14:paraId="731C617D" w14:textId="77777777" w:rsidR="005A4011" w:rsidRPr="00667041" w:rsidRDefault="00581773" w:rsidP="00286F7A">
                <w:pPr>
                  <w:pStyle w:val="TableNormal0"/>
                </w:pPr>
                <w:r w:rsidRPr="00667041">
                  <w:t>APS</w:t>
                </w:r>
                <w:r w:rsidRPr="00667041">
                  <w:br/>
                  <w:t>INTR</w:t>
                </w:r>
              </w:p>
              <w:p w14:paraId="22D4EFB3" w14:textId="77777777" w:rsidR="005A4011" w:rsidRPr="00667041" w:rsidRDefault="00581773" w:rsidP="00286F7A">
                <w:pPr>
                  <w:pStyle w:val="TableNormal0"/>
                </w:pPr>
                <w:r w:rsidRPr="00667041">
                  <w:t xml:space="preserve">1.2.1 </w:t>
                </w:r>
              </w:p>
            </w:tc>
            <w:tc>
              <w:tcPr>
                <w:tcW w:w="3544" w:type="dxa"/>
                <w:hideMark/>
              </w:tcPr>
              <w:p w14:paraId="5DFC6018" w14:textId="77777777" w:rsidR="005A4011" w:rsidRPr="00667041" w:rsidRDefault="00581773" w:rsidP="00286F7A">
                <w:pPr>
                  <w:pStyle w:val="TableNormal0"/>
                </w:pPr>
                <w:r w:rsidRPr="00667041">
                  <w:t>State how the course is administered.</w:t>
                </w:r>
              </w:p>
            </w:tc>
            <w:tc>
              <w:tcPr>
                <w:tcW w:w="283" w:type="dxa"/>
                <w:hideMark/>
              </w:tcPr>
              <w:p w14:paraId="35FF7028" w14:textId="77777777" w:rsidR="005A4011" w:rsidRPr="00667041" w:rsidRDefault="00581773" w:rsidP="00286F7A">
                <w:pPr>
                  <w:pStyle w:val="TableNormal0"/>
                </w:pPr>
                <w:r w:rsidRPr="00667041">
                  <w:t>1</w:t>
                </w:r>
              </w:p>
            </w:tc>
            <w:tc>
              <w:tcPr>
                <w:tcW w:w="3686" w:type="dxa"/>
                <w:hideMark/>
              </w:tcPr>
              <w:p w14:paraId="237E768A" w14:textId="77777777" w:rsidR="005A4011" w:rsidRPr="00667041" w:rsidRDefault="005A4011" w:rsidP="00286F7A">
                <w:pPr>
                  <w:pStyle w:val="TableNormal0"/>
                </w:pPr>
              </w:p>
            </w:tc>
            <w:tc>
              <w:tcPr>
                <w:tcW w:w="708" w:type="dxa"/>
                <w:hideMark/>
              </w:tcPr>
              <w:p w14:paraId="459654F7" w14:textId="77777777" w:rsidR="005A4011" w:rsidRPr="00667041" w:rsidRDefault="00581773" w:rsidP="00286F7A">
                <w:pPr>
                  <w:pStyle w:val="TableNormal0"/>
                </w:pPr>
                <w:r w:rsidRPr="00667041">
                  <w:t>ALL</w:t>
                </w:r>
              </w:p>
            </w:tc>
          </w:tr>
          <w:tr w:rsidR="00090094" w14:paraId="7D57A36F" w14:textId="77777777" w:rsidTr="00090094">
            <w:trPr>
              <w:trHeight w:val="21"/>
            </w:trPr>
            <w:tc>
              <w:tcPr>
                <w:tcW w:w="9086" w:type="dxa"/>
                <w:gridSpan w:val="5"/>
                <w:hideMark/>
              </w:tcPr>
              <w:p w14:paraId="2B8A8D33" w14:textId="77777777" w:rsidR="005A4011" w:rsidRPr="00667041" w:rsidRDefault="00581773" w:rsidP="00291C10">
                <w:pPr>
                  <w:pStyle w:val="TableHead"/>
                </w:pPr>
                <w:r w:rsidRPr="00667041">
                  <w:t>Subtopic INTR 1.3 — Study material and training documentation</w:t>
                </w:r>
              </w:p>
            </w:tc>
          </w:tr>
          <w:tr w:rsidR="00090094" w14:paraId="60B4F676" w14:textId="77777777" w:rsidTr="00090094">
            <w:trPr>
              <w:trHeight w:val="567"/>
            </w:trPr>
            <w:tc>
              <w:tcPr>
                <w:tcW w:w="865" w:type="dxa"/>
                <w:hideMark/>
              </w:tcPr>
              <w:p w14:paraId="2625C539" w14:textId="77777777" w:rsidR="005A4011" w:rsidRPr="00667041" w:rsidRDefault="00581773" w:rsidP="00286F7A">
                <w:pPr>
                  <w:pStyle w:val="TableNormal0"/>
                </w:pPr>
                <w:r w:rsidRPr="00667041">
                  <w:t>APS</w:t>
                </w:r>
                <w:r w:rsidRPr="00667041">
                  <w:br/>
                  <w:t>INTR</w:t>
                </w:r>
              </w:p>
              <w:p w14:paraId="120BE4C4" w14:textId="77777777" w:rsidR="005A4011" w:rsidRPr="00667041" w:rsidRDefault="00581773" w:rsidP="00286F7A">
                <w:pPr>
                  <w:pStyle w:val="TableNormal0"/>
                </w:pPr>
                <w:r w:rsidRPr="00667041">
                  <w:t xml:space="preserve">1.3.1 </w:t>
                </w:r>
              </w:p>
            </w:tc>
            <w:tc>
              <w:tcPr>
                <w:tcW w:w="3544" w:type="dxa"/>
                <w:hideMark/>
              </w:tcPr>
              <w:p w14:paraId="6D53EA7F" w14:textId="77777777" w:rsidR="005A4011" w:rsidRPr="00667041" w:rsidRDefault="00581773" w:rsidP="00286F7A">
                <w:pPr>
                  <w:pStyle w:val="TableNormal0"/>
                </w:pPr>
                <w:r w:rsidRPr="00667041">
                  <w:t>Use appropriate documents and their sources for course studies.</w:t>
                </w:r>
              </w:p>
            </w:tc>
            <w:tc>
              <w:tcPr>
                <w:tcW w:w="283" w:type="dxa"/>
                <w:hideMark/>
              </w:tcPr>
              <w:p w14:paraId="47580C49" w14:textId="77777777" w:rsidR="005A4011" w:rsidRPr="00667041" w:rsidRDefault="00581773" w:rsidP="00286F7A">
                <w:pPr>
                  <w:pStyle w:val="TableNormal0"/>
                </w:pPr>
                <w:r w:rsidRPr="00667041">
                  <w:t>3</w:t>
                </w:r>
              </w:p>
            </w:tc>
            <w:tc>
              <w:tcPr>
                <w:tcW w:w="3686" w:type="dxa"/>
                <w:hideMark/>
              </w:tcPr>
              <w:p w14:paraId="17DC39FE" w14:textId="77777777" w:rsidR="005A4011" w:rsidRPr="00292159" w:rsidRDefault="00581773" w:rsidP="00286F7A">
                <w:pPr>
                  <w:pStyle w:val="TableNormal0"/>
                  <w:rPr>
                    <w:rStyle w:val="Italic"/>
                  </w:rPr>
                </w:pPr>
                <w:r w:rsidRPr="00292159">
                  <w:rPr>
                    <w:rStyle w:val="Italic"/>
                  </w:rPr>
                  <w:t>Optional content: training documentation, library, CBT library, web, learning management server</w:t>
                </w:r>
              </w:p>
            </w:tc>
            <w:tc>
              <w:tcPr>
                <w:tcW w:w="708" w:type="dxa"/>
                <w:hideMark/>
              </w:tcPr>
              <w:p w14:paraId="76A98735" w14:textId="77777777" w:rsidR="005A4011" w:rsidRPr="00667041" w:rsidRDefault="00581773" w:rsidP="00286F7A">
                <w:pPr>
                  <w:pStyle w:val="TableNormal0"/>
                </w:pPr>
                <w:r w:rsidRPr="00667041">
                  <w:t>ALL</w:t>
                </w:r>
              </w:p>
            </w:tc>
          </w:tr>
          <w:tr w:rsidR="00090094" w14:paraId="12952A92" w14:textId="77777777" w:rsidTr="00090094">
            <w:trPr>
              <w:trHeight w:val="567"/>
            </w:trPr>
            <w:tc>
              <w:tcPr>
                <w:tcW w:w="865" w:type="dxa"/>
                <w:hideMark/>
              </w:tcPr>
              <w:p w14:paraId="195FF099" w14:textId="77777777" w:rsidR="005A4011" w:rsidRPr="00667041" w:rsidRDefault="00581773" w:rsidP="00286F7A">
                <w:pPr>
                  <w:pStyle w:val="TableNormal0"/>
                </w:pPr>
                <w:r w:rsidRPr="00667041">
                  <w:t>APS</w:t>
                </w:r>
                <w:r w:rsidRPr="00667041">
                  <w:br/>
                  <w:t>INTR</w:t>
                </w:r>
              </w:p>
              <w:p w14:paraId="109DEE5C" w14:textId="77777777" w:rsidR="005A4011" w:rsidRPr="00667041" w:rsidRDefault="00581773" w:rsidP="00286F7A">
                <w:pPr>
                  <w:pStyle w:val="TableNormal0"/>
                </w:pPr>
                <w:r w:rsidRPr="00667041">
                  <w:t xml:space="preserve">1.3.2 </w:t>
                </w:r>
              </w:p>
            </w:tc>
            <w:tc>
              <w:tcPr>
                <w:tcW w:w="3544" w:type="dxa"/>
                <w:hideMark/>
              </w:tcPr>
              <w:p w14:paraId="15CDEB8F" w14:textId="77777777" w:rsidR="005A4011" w:rsidRPr="00667041" w:rsidRDefault="00581773" w:rsidP="00286F7A">
                <w:pPr>
                  <w:pStyle w:val="TableNormal0"/>
                </w:pPr>
                <w:r w:rsidRPr="00667041">
                  <w:t>Integrate appropriate information into course studies.</w:t>
                </w:r>
              </w:p>
            </w:tc>
            <w:tc>
              <w:tcPr>
                <w:tcW w:w="283" w:type="dxa"/>
                <w:hideMark/>
              </w:tcPr>
              <w:p w14:paraId="17D27FE7" w14:textId="77777777" w:rsidR="005A4011" w:rsidRPr="00667041" w:rsidRDefault="00581773" w:rsidP="00286F7A">
                <w:pPr>
                  <w:pStyle w:val="TableNormal0"/>
                </w:pPr>
                <w:r w:rsidRPr="00667041">
                  <w:t>4</w:t>
                </w:r>
              </w:p>
            </w:tc>
            <w:tc>
              <w:tcPr>
                <w:tcW w:w="3686" w:type="dxa"/>
                <w:hideMark/>
              </w:tcPr>
              <w:p w14:paraId="0181882E" w14:textId="77777777" w:rsidR="005A4011" w:rsidRPr="00A3057B" w:rsidRDefault="00581773" w:rsidP="00A3057B">
                <w:pPr>
                  <w:pStyle w:val="EssentialTraining"/>
                </w:pPr>
                <w:r w:rsidRPr="00A3057B">
                  <w:t>Training documentation</w:t>
                </w:r>
              </w:p>
              <w:p w14:paraId="6151F638" w14:textId="77777777" w:rsidR="005A4011" w:rsidRPr="00292159" w:rsidRDefault="00581773" w:rsidP="00286F7A">
                <w:pPr>
                  <w:pStyle w:val="TableNormal0"/>
                  <w:rPr>
                    <w:rStyle w:val="Italic"/>
                  </w:rPr>
                </w:pPr>
                <w:r w:rsidRPr="00292159">
                  <w:rPr>
                    <w:rStyle w:val="Italic"/>
                  </w:rPr>
                  <w:t>Optional content: supplementary information, library</w:t>
                </w:r>
              </w:p>
            </w:tc>
            <w:tc>
              <w:tcPr>
                <w:tcW w:w="708" w:type="dxa"/>
                <w:hideMark/>
              </w:tcPr>
              <w:p w14:paraId="205FB450" w14:textId="77777777" w:rsidR="005A4011" w:rsidRPr="00667041" w:rsidRDefault="00581773" w:rsidP="00286F7A">
                <w:pPr>
                  <w:pStyle w:val="TableNormal0"/>
                </w:pPr>
                <w:r w:rsidRPr="00667041">
                  <w:t>ALL</w:t>
                </w:r>
              </w:p>
            </w:tc>
          </w:tr>
          <w:tr w:rsidR="00090094" w14:paraId="26DF2B15" w14:textId="77777777" w:rsidTr="00090094">
            <w:trPr>
              <w:trHeight w:val="21"/>
            </w:trPr>
            <w:tc>
              <w:tcPr>
                <w:tcW w:w="9086" w:type="dxa"/>
                <w:gridSpan w:val="5"/>
              </w:tcPr>
              <w:p w14:paraId="7F8EDDC7" w14:textId="77777777" w:rsidR="005A4011" w:rsidRPr="00291C10" w:rsidRDefault="00581773" w:rsidP="00291C10">
                <w:pPr>
                  <w:pStyle w:val="TableCentered"/>
                  <w:rPr>
                    <w:rStyle w:val="Bold"/>
                  </w:rPr>
                </w:pPr>
                <w:r w:rsidRPr="00291C10">
                  <w:rPr>
                    <w:rStyle w:val="Bold"/>
                    <w:b w:val="0"/>
                  </w:rPr>
                  <w:t>TOPIC INTR 2 — INTRODUCTION TO THE ATC TRAINING COURSE</w:t>
                </w:r>
              </w:p>
            </w:tc>
          </w:tr>
          <w:tr w:rsidR="00090094" w14:paraId="2A47CFB8" w14:textId="77777777" w:rsidTr="00090094">
            <w:trPr>
              <w:trHeight w:val="21"/>
            </w:trPr>
            <w:tc>
              <w:tcPr>
                <w:tcW w:w="9086" w:type="dxa"/>
                <w:gridSpan w:val="5"/>
                <w:hideMark/>
              </w:tcPr>
              <w:p w14:paraId="5A848DFB" w14:textId="77777777" w:rsidR="005A4011" w:rsidRPr="00667041" w:rsidRDefault="00581773" w:rsidP="00291C10">
                <w:pPr>
                  <w:pStyle w:val="TableHead"/>
                </w:pPr>
                <w:r w:rsidRPr="00667041">
                  <w:t>Subtopic INTR 2.1 — Course content and organisation</w:t>
                </w:r>
              </w:p>
            </w:tc>
          </w:tr>
          <w:tr w:rsidR="00090094" w14:paraId="4D97064D" w14:textId="77777777" w:rsidTr="00090094">
            <w:trPr>
              <w:trHeight w:val="567"/>
            </w:trPr>
            <w:tc>
              <w:tcPr>
                <w:tcW w:w="865" w:type="dxa"/>
                <w:hideMark/>
              </w:tcPr>
              <w:p w14:paraId="1FF89126" w14:textId="77777777" w:rsidR="005A4011" w:rsidRPr="00667041" w:rsidRDefault="00581773" w:rsidP="00286F7A">
                <w:pPr>
                  <w:pStyle w:val="TableNormal0"/>
                </w:pPr>
                <w:r w:rsidRPr="00667041">
                  <w:t>APS</w:t>
                </w:r>
                <w:r w:rsidRPr="00667041">
                  <w:br/>
                  <w:t>INTR</w:t>
                </w:r>
              </w:p>
              <w:p w14:paraId="1DE52756" w14:textId="77777777" w:rsidR="005A4011" w:rsidRPr="00667041" w:rsidRDefault="00581773" w:rsidP="00286F7A">
                <w:pPr>
                  <w:pStyle w:val="TableNormal0"/>
                </w:pPr>
                <w:r w:rsidRPr="00667041">
                  <w:t xml:space="preserve">2.1.1 </w:t>
                </w:r>
              </w:p>
            </w:tc>
            <w:tc>
              <w:tcPr>
                <w:tcW w:w="3544" w:type="dxa"/>
                <w:hideMark/>
              </w:tcPr>
              <w:p w14:paraId="7B22E17C" w14:textId="77777777" w:rsidR="005A4011" w:rsidRPr="00667041" w:rsidRDefault="00581773" w:rsidP="00286F7A">
                <w:pPr>
                  <w:pStyle w:val="TableNormal0"/>
                </w:pPr>
                <w:r w:rsidRPr="00667041">
                  <w:t>State the differe</w:t>
                </w:r>
                <w:r w:rsidR="00291C10">
                  <w:t>nt training methods used during</w:t>
                </w:r>
                <w:r w:rsidRPr="00667041">
                  <w:t xml:space="preserve"> the course.</w:t>
                </w:r>
              </w:p>
            </w:tc>
            <w:tc>
              <w:tcPr>
                <w:tcW w:w="283" w:type="dxa"/>
                <w:hideMark/>
              </w:tcPr>
              <w:p w14:paraId="04314AAF" w14:textId="77777777" w:rsidR="005A4011" w:rsidRPr="00667041" w:rsidRDefault="00581773" w:rsidP="00286F7A">
                <w:pPr>
                  <w:pStyle w:val="TableNormal0"/>
                </w:pPr>
                <w:r w:rsidRPr="00667041">
                  <w:t>1</w:t>
                </w:r>
              </w:p>
            </w:tc>
            <w:tc>
              <w:tcPr>
                <w:tcW w:w="3686" w:type="dxa"/>
                <w:hideMark/>
              </w:tcPr>
              <w:p w14:paraId="720AE022" w14:textId="77777777" w:rsidR="005A4011" w:rsidRPr="00A3057B" w:rsidRDefault="00581773" w:rsidP="00A3057B">
                <w:pPr>
                  <w:pStyle w:val="EssentialTraining"/>
                </w:pPr>
                <w:r w:rsidRPr="00A3057B">
                  <w:t>Theoretical training, practical training, self-study, types of training events</w:t>
                </w:r>
              </w:p>
            </w:tc>
            <w:tc>
              <w:tcPr>
                <w:tcW w:w="708" w:type="dxa"/>
                <w:hideMark/>
              </w:tcPr>
              <w:p w14:paraId="264559E9" w14:textId="77777777" w:rsidR="005A4011" w:rsidRPr="00667041" w:rsidRDefault="00581773" w:rsidP="00286F7A">
                <w:pPr>
                  <w:pStyle w:val="TableNormal0"/>
                </w:pPr>
                <w:r w:rsidRPr="00667041">
                  <w:t>ALL</w:t>
                </w:r>
              </w:p>
            </w:tc>
          </w:tr>
          <w:tr w:rsidR="00090094" w14:paraId="50CC0627" w14:textId="77777777" w:rsidTr="00090094">
            <w:trPr>
              <w:trHeight w:val="567"/>
            </w:trPr>
            <w:tc>
              <w:tcPr>
                <w:tcW w:w="865" w:type="dxa"/>
                <w:hideMark/>
              </w:tcPr>
              <w:p w14:paraId="35D99CD4" w14:textId="77777777" w:rsidR="005A4011" w:rsidRPr="00667041" w:rsidRDefault="00581773" w:rsidP="00286F7A">
                <w:pPr>
                  <w:pStyle w:val="TableNormal0"/>
                </w:pPr>
                <w:r w:rsidRPr="00667041">
                  <w:t>APS</w:t>
                </w:r>
                <w:r w:rsidRPr="00667041">
                  <w:br/>
                  <w:t>INTR</w:t>
                </w:r>
              </w:p>
              <w:p w14:paraId="78623738" w14:textId="77777777" w:rsidR="005A4011" w:rsidRPr="00667041" w:rsidRDefault="00581773" w:rsidP="00286F7A">
                <w:pPr>
                  <w:pStyle w:val="TableNormal0"/>
                </w:pPr>
                <w:r w:rsidRPr="00667041">
                  <w:t xml:space="preserve">2.1.2 </w:t>
                </w:r>
              </w:p>
            </w:tc>
            <w:tc>
              <w:tcPr>
                <w:tcW w:w="3544" w:type="dxa"/>
                <w:hideMark/>
              </w:tcPr>
              <w:p w14:paraId="6AED671D" w14:textId="77777777" w:rsidR="005A4011" w:rsidRPr="00667041" w:rsidRDefault="00581773" w:rsidP="00286F7A">
                <w:pPr>
                  <w:pStyle w:val="TableNormal0"/>
                </w:pPr>
                <w:r w:rsidRPr="00667041">
                  <w:t xml:space="preserve">State the subjects </w:t>
                </w:r>
                <w:r w:rsidR="00291C10">
                  <w:t xml:space="preserve">covered by </w:t>
                </w:r>
                <w:r w:rsidRPr="00667041">
                  <w:t>the course and their purpose.</w:t>
                </w:r>
              </w:p>
            </w:tc>
            <w:tc>
              <w:tcPr>
                <w:tcW w:w="283" w:type="dxa"/>
                <w:hideMark/>
              </w:tcPr>
              <w:p w14:paraId="3099A278" w14:textId="77777777" w:rsidR="005A4011" w:rsidRPr="00667041" w:rsidRDefault="00581773" w:rsidP="00286F7A">
                <w:pPr>
                  <w:pStyle w:val="TableNormal0"/>
                </w:pPr>
                <w:r w:rsidRPr="00667041">
                  <w:t>1</w:t>
                </w:r>
              </w:p>
            </w:tc>
            <w:tc>
              <w:tcPr>
                <w:tcW w:w="3686" w:type="dxa"/>
                <w:hideMark/>
              </w:tcPr>
              <w:p w14:paraId="10FAB4D5" w14:textId="77777777" w:rsidR="005A4011" w:rsidRPr="00667041" w:rsidRDefault="005A4011" w:rsidP="00286F7A">
                <w:pPr>
                  <w:pStyle w:val="TableNormal0"/>
                </w:pPr>
              </w:p>
            </w:tc>
            <w:tc>
              <w:tcPr>
                <w:tcW w:w="708" w:type="dxa"/>
                <w:hideMark/>
              </w:tcPr>
              <w:p w14:paraId="7CF7FDAE" w14:textId="77777777" w:rsidR="005A4011" w:rsidRPr="00667041" w:rsidRDefault="00581773" w:rsidP="00286F7A">
                <w:pPr>
                  <w:pStyle w:val="TableNormal0"/>
                </w:pPr>
                <w:r w:rsidRPr="00667041">
                  <w:t>ALL</w:t>
                </w:r>
              </w:p>
            </w:tc>
          </w:tr>
          <w:tr w:rsidR="00090094" w14:paraId="359B2843" w14:textId="77777777" w:rsidTr="00090094">
            <w:trPr>
              <w:trHeight w:val="567"/>
            </w:trPr>
            <w:tc>
              <w:tcPr>
                <w:tcW w:w="865" w:type="dxa"/>
                <w:hideMark/>
              </w:tcPr>
              <w:p w14:paraId="3E14EF71" w14:textId="77777777" w:rsidR="005A4011" w:rsidRPr="00667041" w:rsidRDefault="00581773" w:rsidP="00286F7A">
                <w:pPr>
                  <w:pStyle w:val="TableNormal0"/>
                </w:pPr>
                <w:r w:rsidRPr="00667041">
                  <w:t>APS</w:t>
                </w:r>
                <w:r w:rsidRPr="00667041">
                  <w:br/>
                  <w:t>INTR</w:t>
                </w:r>
              </w:p>
              <w:p w14:paraId="4432A3C2" w14:textId="77777777" w:rsidR="005A4011" w:rsidRPr="00667041" w:rsidRDefault="00581773" w:rsidP="00286F7A">
                <w:pPr>
                  <w:pStyle w:val="TableNormal0"/>
                </w:pPr>
                <w:r w:rsidRPr="00667041">
                  <w:t xml:space="preserve">2.1.3 </w:t>
                </w:r>
              </w:p>
            </w:tc>
            <w:tc>
              <w:tcPr>
                <w:tcW w:w="3544" w:type="dxa"/>
                <w:hideMark/>
              </w:tcPr>
              <w:p w14:paraId="65C11DEB" w14:textId="77777777" w:rsidR="005A4011" w:rsidRPr="00667041" w:rsidRDefault="00581773" w:rsidP="00286F7A">
                <w:pPr>
                  <w:pStyle w:val="TableNormal0"/>
                </w:pPr>
                <w:r w:rsidRPr="00667041">
                  <w:t>Describe the organisation of theoretical training.</w:t>
                </w:r>
              </w:p>
            </w:tc>
            <w:tc>
              <w:tcPr>
                <w:tcW w:w="283" w:type="dxa"/>
                <w:hideMark/>
              </w:tcPr>
              <w:p w14:paraId="3CA5B569" w14:textId="77777777" w:rsidR="005A4011" w:rsidRPr="00667041" w:rsidRDefault="00581773" w:rsidP="00286F7A">
                <w:pPr>
                  <w:pStyle w:val="TableNormal0"/>
                </w:pPr>
                <w:r w:rsidRPr="00667041">
                  <w:t>2</w:t>
                </w:r>
              </w:p>
            </w:tc>
            <w:tc>
              <w:tcPr>
                <w:tcW w:w="3686" w:type="dxa"/>
                <w:hideMark/>
              </w:tcPr>
              <w:p w14:paraId="3C2D4C58" w14:textId="77777777" w:rsidR="005A4011" w:rsidRPr="00292159" w:rsidRDefault="00581773" w:rsidP="00286F7A">
                <w:pPr>
                  <w:pStyle w:val="TableNormal0"/>
                  <w:rPr>
                    <w:rStyle w:val="Italic"/>
                  </w:rPr>
                </w:pPr>
                <w:r w:rsidRPr="00292159">
                  <w:rPr>
                    <w:rStyle w:val="Italic"/>
                  </w:rPr>
                  <w:t>Optional content: course programme</w:t>
                </w:r>
              </w:p>
            </w:tc>
            <w:tc>
              <w:tcPr>
                <w:tcW w:w="708" w:type="dxa"/>
                <w:hideMark/>
              </w:tcPr>
              <w:p w14:paraId="30D6A596" w14:textId="77777777" w:rsidR="005A4011" w:rsidRPr="00667041" w:rsidRDefault="00581773" w:rsidP="00286F7A">
                <w:pPr>
                  <w:pStyle w:val="TableNormal0"/>
                </w:pPr>
                <w:r w:rsidRPr="00667041">
                  <w:t>ALL</w:t>
                </w:r>
              </w:p>
            </w:tc>
          </w:tr>
          <w:tr w:rsidR="00090094" w14:paraId="2DD0024A" w14:textId="77777777" w:rsidTr="00090094">
            <w:trPr>
              <w:trHeight w:val="567"/>
            </w:trPr>
            <w:tc>
              <w:tcPr>
                <w:tcW w:w="865" w:type="dxa"/>
                <w:hideMark/>
              </w:tcPr>
              <w:p w14:paraId="1C6451BB" w14:textId="77777777" w:rsidR="005A4011" w:rsidRPr="00667041" w:rsidRDefault="00581773" w:rsidP="00286F7A">
                <w:pPr>
                  <w:pStyle w:val="TableNormal0"/>
                </w:pPr>
                <w:r w:rsidRPr="00667041">
                  <w:lastRenderedPageBreak/>
                  <w:t>APS</w:t>
                </w:r>
                <w:r w:rsidRPr="00667041">
                  <w:br/>
                  <w:t>INTR</w:t>
                </w:r>
              </w:p>
              <w:p w14:paraId="4FA04009" w14:textId="77777777" w:rsidR="005A4011" w:rsidRPr="00667041" w:rsidRDefault="00581773" w:rsidP="00286F7A">
                <w:pPr>
                  <w:pStyle w:val="TableNormal0"/>
                </w:pPr>
                <w:r w:rsidRPr="00667041">
                  <w:t xml:space="preserve">2.1.4 </w:t>
                </w:r>
              </w:p>
            </w:tc>
            <w:tc>
              <w:tcPr>
                <w:tcW w:w="3544" w:type="dxa"/>
                <w:hideMark/>
              </w:tcPr>
              <w:p w14:paraId="51C56F96" w14:textId="77777777" w:rsidR="005A4011" w:rsidRPr="00667041" w:rsidRDefault="00581773" w:rsidP="00286F7A">
                <w:pPr>
                  <w:pStyle w:val="TableNormal0"/>
                </w:pPr>
                <w:r w:rsidRPr="00667041">
                  <w:t>Describe the organisation of practical training.</w:t>
                </w:r>
              </w:p>
            </w:tc>
            <w:tc>
              <w:tcPr>
                <w:tcW w:w="283" w:type="dxa"/>
                <w:hideMark/>
              </w:tcPr>
              <w:p w14:paraId="1E56B0ED" w14:textId="77777777" w:rsidR="005A4011" w:rsidRPr="00667041" w:rsidRDefault="00581773" w:rsidP="00286F7A">
                <w:pPr>
                  <w:pStyle w:val="TableNormal0"/>
                </w:pPr>
                <w:r w:rsidRPr="00667041">
                  <w:t>2</w:t>
                </w:r>
              </w:p>
            </w:tc>
            <w:tc>
              <w:tcPr>
                <w:tcW w:w="3686" w:type="dxa"/>
                <w:hideMark/>
              </w:tcPr>
              <w:p w14:paraId="7ECE28FE" w14:textId="77777777" w:rsidR="005A4011" w:rsidRPr="00292159" w:rsidRDefault="00581773" w:rsidP="00286F7A">
                <w:pPr>
                  <w:pStyle w:val="TableNormal0"/>
                  <w:rPr>
                    <w:rStyle w:val="Italic"/>
                  </w:rPr>
                </w:pPr>
                <w:r w:rsidRPr="00292159">
                  <w:rPr>
                    <w:rStyle w:val="Italic"/>
                  </w:rPr>
                  <w:t>Optional content: PTP, simulation, briefing, debriefing, course programme</w:t>
                </w:r>
              </w:p>
            </w:tc>
            <w:tc>
              <w:tcPr>
                <w:tcW w:w="708" w:type="dxa"/>
                <w:hideMark/>
              </w:tcPr>
              <w:p w14:paraId="4607A19E" w14:textId="77777777" w:rsidR="005A4011" w:rsidRPr="00667041" w:rsidRDefault="00581773" w:rsidP="00286F7A">
                <w:pPr>
                  <w:pStyle w:val="TableNormal0"/>
                </w:pPr>
                <w:r w:rsidRPr="00667041">
                  <w:t>ALL</w:t>
                </w:r>
              </w:p>
            </w:tc>
          </w:tr>
          <w:tr w:rsidR="00090094" w14:paraId="08A5289D" w14:textId="77777777" w:rsidTr="00090094">
            <w:trPr>
              <w:trHeight w:val="21"/>
            </w:trPr>
            <w:tc>
              <w:tcPr>
                <w:tcW w:w="9086" w:type="dxa"/>
                <w:gridSpan w:val="5"/>
                <w:hideMark/>
              </w:tcPr>
              <w:p w14:paraId="1FF4AD32" w14:textId="77777777" w:rsidR="005A4011" w:rsidRPr="00667041" w:rsidRDefault="00581773" w:rsidP="00291C10">
                <w:pPr>
                  <w:pStyle w:val="TableHead"/>
                </w:pPr>
                <w:r w:rsidRPr="00667041">
                  <w:t>Subtopic INTR 2.2 — Training ethos</w:t>
                </w:r>
              </w:p>
            </w:tc>
          </w:tr>
          <w:tr w:rsidR="00090094" w14:paraId="5C4699D7" w14:textId="77777777" w:rsidTr="00090094">
            <w:trPr>
              <w:trHeight w:val="567"/>
            </w:trPr>
            <w:tc>
              <w:tcPr>
                <w:tcW w:w="865" w:type="dxa"/>
                <w:hideMark/>
              </w:tcPr>
              <w:p w14:paraId="4313D385" w14:textId="77777777" w:rsidR="005A4011" w:rsidRPr="00667041" w:rsidRDefault="00581773" w:rsidP="00286F7A">
                <w:pPr>
                  <w:pStyle w:val="TableNormal0"/>
                </w:pPr>
                <w:r w:rsidRPr="00667041">
                  <w:t>APS</w:t>
                </w:r>
                <w:r w:rsidRPr="00667041">
                  <w:br/>
                  <w:t>INTR</w:t>
                </w:r>
              </w:p>
              <w:p w14:paraId="6AA66FE7" w14:textId="77777777" w:rsidR="005A4011" w:rsidRPr="00667041" w:rsidRDefault="00581773" w:rsidP="00286F7A">
                <w:pPr>
                  <w:pStyle w:val="TableNormal0"/>
                </w:pPr>
                <w:r w:rsidRPr="00667041">
                  <w:t xml:space="preserve">2.2.1 </w:t>
                </w:r>
              </w:p>
            </w:tc>
            <w:tc>
              <w:tcPr>
                <w:tcW w:w="3544" w:type="dxa"/>
                <w:hideMark/>
              </w:tcPr>
              <w:p w14:paraId="0E1FE1EA" w14:textId="77777777" w:rsidR="005A4011" w:rsidRPr="00667041" w:rsidRDefault="00581773" w:rsidP="00286F7A">
                <w:pPr>
                  <w:pStyle w:val="TableNormal0"/>
                </w:pPr>
                <w:r w:rsidRPr="00667041">
                  <w:t>Recognise the feedback mechanisms available.</w:t>
                </w:r>
              </w:p>
            </w:tc>
            <w:tc>
              <w:tcPr>
                <w:tcW w:w="283" w:type="dxa"/>
                <w:hideMark/>
              </w:tcPr>
              <w:p w14:paraId="782A7E2F" w14:textId="77777777" w:rsidR="005A4011" w:rsidRPr="00667041" w:rsidRDefault="00581773" w:rsidP="00286F7A">
                <w:pPr>
                  <w:pStyle w:val="TableNormal0"/>
                </w:pPr>
                <w:r w:rsidRPr="00667041">
                  <w:t>1</w:t>
                </w:r>
              </w:p>
            </w:tc>
            <w:tc>
              <w:tcPr>
                <w:tcW w:w="3686" w:type="dxa"/>
                <w:hideMark/>
              </w:tcPr>
              <w:p w14:paraId="1137C96A" w14:textId="77777777" w:rsidR="005A4011" w:rsidRPr="00A3057B" w:rsidRDefault="00581773" w:rsidP="00A3057B">
                <w:pPr>
                  <w:pStyle w:val="EssentialTraining"/>
                </w:pPr>
                <w:r w:rsidRPr="00A3057B">
                  <w:t>Training progress, assessment, briefing, debriefing, learner–instructor feedback, instructor–instructor feedback</w:t>
                </w:r>
              </w:p>
            </w:tc>
            <w:tc>
              <w:tcPr>
                <w:tcW w:w="708" w:type="dxa"/>
                <w:hideMark/>
              </w:tcPr>
              <w:p w14:paraId="24369032" w14:textId="77777777" w:rsidR="005A4011" w:rsidRPr="00667041" w:rsidRDefault="00581773" w:rsidP="00286F7A">
                <w:pPr>
                  <w:pStyle w:val="TableNormal0"/>
                </w:pPr>
                <w:r w:rsidRPr="00667041">
                  <w:t>ALL</w:t>
                </w:r>
              </w:p>
            </w:tc>
          </w:tr>
          <w:tr w:rsidR="00090094" w14:paraId="671A0552" w14:textId="77777777" w:rsidTr="00090094">
            <w:trPr>
              <w:trHeight w:val="21"/>
            </w:trPr>
            <w:tc>
              <w:tcPr>
                <w:tcW w:w="9086" w:type="dxa"/>
                <w:gridSpan w:val="5"/>
                <w:hideMark/>
              </w:tcPr>
              <w:p w14:paraId="1B88B87B" w14:textId="77777777" w:rsidR="005A4011" w:rsidRPr="00667041" w:rsidRDefault="00581773" w:rsidP="00291C10">
                <w:pPr>
                  <w:pStyle w:val="TableHead"/>
                </w:pPr>
                <w:r w:rsidRPr="00667041">
                  <w:t>Subtopic INTR 2.3 — Assessment process</w:t>
                </w:r>
              </w:p>
            </w:tc>
          </w:tr>
          <w:tr w:rsidR="00090094" w14:paraId="3625AE0D" w14:textId="77777777" w:rsidTr="00090094">
            <w:trPr>
              <w:trHeight w:val="567"/>
            </w:trPr>
            <w:tc>
              <w:tcPr>
                <w:tcW w:w="865" w:type="dxa"/>
                <w:hideMark/>
              </w:tcPr>
              <w:p w14:paraId="6C4B154B" w14:textId="77777777" w:rsidR="005A4011" w:rsidRPr="00667041" w:rsidRDefault="00581773" w:rsidP="00286F7A">
                <w:pPr>
                  <w:pStyle w:val="TableNormal0"/>
                </w:pPr>
                <w:r w:rsidRPr="00667041">
                  <w:t>APS</w:t>
                </w:r>
                <w:r w:rsidRPr="00667041">
                  <w:br/>
                  <w:t>INTR</w:t>
                </w:r>
              </w:p>
              <w:p w14:paraId="177CDDC7" w14:textId="77777777" w:rsidR="005A4011" w:rsidRPr="00667041" w:rsidRDefault="00581773" w:rsidP="00286F7A">
                <w:pPr>
                  <w:pStyle w:val="TableNormal0"/>
                </w:pPr>
                <w:r w:rsidRPr="00667041">
                  <w:t xml:space="preserve">2.3.1 </w:t>
                </w:r>
              </w:p>
            </w:tc>
            <w:tc>
              <w:tcPr>
                <w:tcW w:w="3544" w:type="dxa"/>
                <w:hideMark/>
              </w:tcPr>
              <w:p w14:paraId="2C54D4C4" w14:textId="77777777" w:rsidR="005A4011" w:rsidRPr="00667041" w:rsidRDefault="00581773" w:rsidP="00286F7A">
                <w:pPr>
                  <w:pStyle w:val="TableNormal0"/>
                </w:pPr>
                <w:r w:rsidRPr="00667041">
                  <w:t>Describe the assessment process.</w:t>
                </w:r>
              </w:p>
            </w:tc>
            <w:tc>
              <w:tcPr>
                <w:tcW w:w="283" w:type="dxa"/>
                <w:hideMark/>
              </w:tcPr>
              <w:p w14:paraId="4D7322E4" w14:textId="77777777" w:rsidR="005A4011" w:rsidRPr="00667041" w:rsidRDefault="00581773" w:rsidP="00286F7A">
                <w:pPr>
                  <w:pStyle w:val="TableNormal0"/>
                </w:pPr>
                <w:r w:rsidRPr="00667041">
                  <w:t>2</w:t>
                </w:r>
              </w:p>
            </w:tc>
            <w:tc>
              <w:tcPr>
                <w:tcW w:w="3686" w:type="dxa"/>
                <w:hideMark/>
              </w:tcPr>
              <w:p w14:paraId="550E6DCD" w14:textId="77777777" w:rsidR="005A4011" w:rsidRPr="00667041" w:rsidRDefault="005A4011" w:rsidP="00286F7A">
                <w:pPr>
                  <w:pStyle w:val="TableNormal0"/>
                </w:pPr>
              </w:p>
            </w:tc>
            <w:tc>
              <w:tcPr>
                <w:tcW w:w="708" w:type="dxa"/>
                <w:hideMark/>
              </w:tcPr>
              <w:p w14:paraId="25973DAC" w14:textId="77777777" w:rsidR="005A4011" w:rsidRPr="00667041" w:rsidRDefault="00581773" w:rsidP="00286F7A">
                <w:pPr>
                  <w:pStyle w:val="TableNormal0"/>
                </w:pPr>
                <w:r w:rsidRPr="00667041">
                  <w:t>ALL</w:t>
                </w:r>
              </w:p>
            </w:tc>
          </w:tr>
        </w:tbl>
        <w:p w14:paraId="5E92F5E6" w14:textId="77777777" w:rsidR="005A4011" w:rsidRPr="00667041" w:rsidRDefault="00000000" w:rsidP="00291C10">
          <w:pPr>
            <w:pStyle w:val="TableNormal0"/>
          </w:pPr>
        </w:p>
      </w:sdtContent>
    </w:sdt>
    <w:sdt>
      <w:sdtPr>
        <w:rPr>
          <w:i w:val="0"/>
          <w:sz w:val="22"/>
          <w:szCs w:val="24"/>
        </w:rPr>
        <w:alias w:val="topic"/>
        <w:tag w:val="topic"/>
        <w:id w:val="1783121839"/>
      </w:sdtPr>
      <w:sdtContent>
        <w:p w14:paraId="46F055D7" w14:textId="77777777" w:rsidR="00D12779" w:rsidRDefault="00D12779" w:rsidP="00D12779">
          <w:pPr>
            <w:pStyle w:val="Dxshortdesc"/>
          </w:pPr>
        </w:p>
        <w:p w14:paraId="0D19F86B" w14:textId="77777777" w:rsidR="00C64C17" w:rsidRPr="005847AB" w:rsidRDefault="00581773" w:rsidP="00D12779">
          <w:pPr>
            <w:pStyle w:val="Heading5"/>
          </w:pPr>
          <w:bookmarkStart w:id="2272" w:name="_Toc256000227"/>
          <w:r w:rsidRPr="005847AB">
            <w:t>SUBJECT 2: AVIATION LAW</w:t>
          </w:r>
          <w:bookmarkEnd w:id="2272"/>
        </w:p>
        <w:p w14:paraId="385BD625" w14:textId="77777777" w:rsidR="00C64C17" w:rsidRPr="00667041" w:rsidRDefault="00581773" w:rsidP="00995D60">
          <w:r w:rsidRPr="00667041">
            <w:t>The subject objective is:</w:t>
          </w:r>
        </w:p>
        <w:p w14:paraId="363328E7" w14:textId="77777777" w:rsidR="00C64C17" w:rsidRDefault="00581773" w:rsidP="00995D60">
          <w:r w:rsidRPr="00667041">
            <w:t xml:space="preserve">Learners shall know, understand and apply the Rules of the Air and the </w:t>
          </w:r>
          <w:r w:rsidR="00D12779">
            <w:t>Regulations regarding reporting</w:t>
          </w:r>
          <w:r w:rsidRPr="00667041">
            <w:t xml:space="preserve"> and airspace, and appreciate the Licensing and Competence principles.</w:t>
          </w:r>
        </w:p>
        <w:tbl>
          <w:tblPr>
            <w:tblStyle w:val="easaTable"/>
            <w:tblW w:w="9072" w:type="dxa"/>
            <w:tblInd w:w="-23" w:type="dxa"/>
            <w:tblLayout w:type="fixed"/>
            <w:tblLook w:val="0420" w:firstRow="1" w:lastRow="0" w:firstColumn="0" w:lastColumn="0" w:noHBand="0" w:noVBand="1"/>
          </w:tblPr>
          <w:tblGrid>
            <w:gridCol w:w="851"/>
            <w:gridCol w:w="3544"/>
            <w:gridCol w:w="283"/>
            <w:gridCol w:w="3686"/>
            <w:gridCol w:w="708"/>
          </w:tblGrid>
          <w:tr w:rsidR="00090094" w14:paraId="2E606E35"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72" w:type="dxa"/>
                <w:gridSpan w:val="5"/>
              </w:tcPr>
              <w:p w14:paraId="63B4E920" w14:textId="77777777" w:rsidR="008D3FEE" w:rsidRPr="008D3FEE" w:rsidRDefault="00581773" w:rsidP="003156B9">
                <w:pPr>
                  <w:pStyle w:val="TableCentered"/>
                  <w:rPr>
                    <w:rStyle w:val="GeneralAviation"/>
                  </w:rPr>
                </w:pPr>
                <w:r w:rsidRPr="008D3FEE">
                  <w:t>TOPIC LAW 1 — ATCO LICENSING/CERTIFICATE OF COMPETENCE</w:t>
                </w:r>
              </w:p>
            </w:tc>
          </w:tr>
          <w:tr w:rsidR="00090094" w14:paraId="31652D28" w14:textId="77777777" w:rsidTr="00090094">
            <w:trPr>
              <w:trHeight w:val="21"/>
            </w:trPr>
            <w:tc>
              <w:tcPr>
                <w:tcW w:w="9072" w:type="dxa"/>
                <w:gridSpan w:val="5"/>
                <w:hideMark/>
              </w:tcPr>
              <w:p w14:paraId="4470AB37" w14:textId="77777777" w:rsidR="008D3FEE" w:rsidRPr="005A543B" w:rsidRDefault="00581773" w:rsidP="003156B9">
                <w:pPr>
                  <w:pStyle w:val="TableHead"/>
                  <w:rPr>
                    <w:rStyle w:val="GeneralAviation"/>
                    <w:color w:val="auto"/>
                  </w:rPr>
                </w:pPr>
                <w:r w:rsidRPr="005A543B">
                  <w:rPr>
                    <w:rStyle w:val="GeneralAviation"/>
                    <w:color w:val="auto"/>
                  </w:rPr>
                  <w:t xml:space="preserve">Subtopic LAW 1.1 — Privileges and conditions </w:t>
                </w:r>
              </w:p>
            </w:tc>
          </w:tr>
          <w:tr w:rsidR="00090094" w14:paraId="1B25A294" w14:textId="77777777" w:rsidTr="00090094">
            <w:trPr>
              <w:trHeight w:val="567"/>
            </w:trPr>
            <w:tc>
              <w:tcPr>
                <w:tcW w:w="851" w:type="dxa"/>
                <w:hideMark/>
              </w:tcPr>
              <w:p w14:paraId="118218A6"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46F845DC" w14:textId="77777777" w:rsidR="008D3FEE" w:rsidRPr="005A543B" w:rsidRDefault="00581773" w:rsidP="003156B9">
                <w:pPr>
                  <w:pStyle w:val="TableNormal0"/>
                  <w:rPr>
                    <w:rStyle w:val="GeneralAviation"/>
                    <w:color w:val="auto"/>
                  </w:rPr>
                </w:pPr>
                <w:r w:rsidRPr="005A543B">
                  <w:rPr>
                    <w:rStyle w:val="GeneralAviation"/>
                    <w:color w:val="auto"/>
                  </w:rPr>
                  <w:t xml:space="preserve">1.1.1 </w:t>
                </w:r>
              </w:p>
            </w:tc>
            <w:tc>
              <w:tcPr>
                <w:tcW w:w="3544" w:type="dxa"/>
                <w:hideMark/>
              </w:tcPr>
              <w:p w14:paraId="3D9CF38C" w14:textId="77777777" w:rsidR="008D3FEE" w:rsidRPr="005A543B" w:rsidRDefault="00581773" w:rsidP="003156B9">
                <w:pPr>
                  <w:pStyle w:val="TableNormal0"/>
                  <w:rPr>
                    <w:rStyle w:val="GeneralAviation"/>
                    <w:color w:val="auto"/>
                  </w:rPr>
                </w:pPr>
                <w:r w:rsidRPr="005A543B">
                  <w:rPr>
                    <w:rStyle w:val="GeneralAviation"/>
                    <w:color w:val="auto"/>
                  </w:rPr>
                  <w:t>Appreciate the conditions which shall be met to issue an Approach Control Surveillance rating.</w:t>
                </w:r>
              </w:p>
            </w:tc>
            <w:tc>
              <w:tcPr>
                <w:tcW w:w="283" w:type="dxa"/>
                <w:hideMark/>
              </w:tcPr>
              <w:p w14:paraId="4938078B" w14:textId="77777777" w:rsidR="008D3FEE"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0586367E" w14:textId="77777777" w:rsidR="008D3FEE" w:rsidRPr="005A543B" w:rsidRDefault="0090493F" w:rsidP="00CF1B3F">
                <w:pPr>
                  <w:pStyle w:val="EssentialTraining"/>
                  <w:rPr>
                    <w:rStyle w:val="GeneralAviation"/>
                    <w:color w:val="auto"/>
                  </w:rPr>
                </w:pPr>
                <w:r w:rsidRPr="005A543B">
                  <w:rPr>
                    <w:rStyle w:val="GeneralAviation"/>
                    <w:color w:val="auto"/>
                  </w:rPr>
                  <w:t>RA ATCO Licensing Regulation</w:t>
                </w:r>
                <w:r w:rsidR="00581773" w:rsidRPr="005A543B">
                  <w:rPr>
                    <w:rStyle w:val="GeneralAviation"/>
                    <w:color w:val="auto"/>
                    <w:vertAlign w:val="superscript"/>
                  </w:rPr>
                  <w:footnoteReference w:id="17"/>
                </w:r>
                <w:r w:rsidR="00581773" w:rsidRPr="005A543B">
                  <w:rPr>
                    <w:rStyle w:val="GeneralAviation"/>
                    <w:color w:val="auto"/>
                  </w:rPr>
                  <w:t xml:space="preserve"> </w:t>
                </w:r>
              </w:p>
              <w:p w14:paraId="08E52ED5" w14:textId="77777777" w:rsidR="008D3FEE" w:rsidRPr="005A543B" w:rsidRDefault="00581773" w:rsidP="00CF1B3F">
                <w:pPr>
                  <w:pStyle w:val="EssentialTraining"/>
                  <w:rPr>
                    <w:rStyle w:val="GeneralAviation"/>
                    <w:i/>
                    <w:iCs/>
                    <w:color w:val="auto"/>
                  </w:rPr>
                </w:pPr>
                <w:r w:rsidRPr="005A543B">
                  <w:rPr>
                    <w:rStyle w:val="GeneralAviation"/>
                    <w:i/>
                    <w:iCs/>
                    <w:color w:val="auto"/>
                  </w:rPr>
                  <w:t>Optional content: national documents</w:t>
                </w:r>
              </w:p>
            </w:tc>
            <w:tc>
              <w:tcPr>
                <w:tcW w:w="708" w:type="dxa"/>
                <w:hideMark/>
              </w:tcPr>
              <w:p w14:paraId="5B42578D" w14:textId="77777777" w:rsidR="008D3FEE" w:rsidRPr="005A543B" w:rsidRDefault="00581773" w:rsidP="003156B9">
                <w:pPr>
                  <w:pStyle w:val="TableNormal0"/>
                  <w:rPr>
                    <w:rStyle w:val="GeneralAviation"/>
                    <w:color w:val="auto"/>
                  </w:rPr>
                </w:pPr>
                <w:r w:rsidRPr="005A543B">
                  <w:rPr>
                    <w:rStyle w:val="GeneralAviation"/>
                    <w:color w:val="auto"/>
                  </w:rPr>
                  <w:t>APS</w:t>
                </w:r>
              </w:p>
            </w:tc>
          </w:tr>
          <w:tr w:rsidR="00090094" w14:paraId="3C8E3AE1" w14:textId="77777777" w:rsidTr="00090094">
            <w:trPr>
              <w:trHeight w:val="567"/>
            </w:trPr>
            <w:tc>
              <w:tcPr>
                <w:tcW w:w="851" w:type="dxa"/>
                <w:hideMark/>
              </w:tcPr>
              <w:p w14:paraId="0DDABFE4"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1C00432E" w14:textId="77777777" w:rsidR="008D3FEE" w:rsidRPr="005A543B" w:rsidRDefault="00581773" w:rsidP="003156B9">
                <w:pPr>
                  <w:pStyle w:val="TableNormal0"/>
                  <w:rPr>
                    <w:rStyle w:val="GeneralAviation"/>
                    <w:color w:val="auto"/>
                  </w:rPr>
                </w:pPr>
                <w:r w:rsidRPr="005A543B">
                  <w:rPr>
                    <w:rStyle w:val="GeneralAviation"/>
                    <w:color w:val="auto"/>
                  </w:rPr>
                  <w:t xml:space="preserve">1.1.2 </w:t>
                </w:r>
              </w:p>
            </w:tc>
            <w:tc>
              <w:tcPr>
                <w:tcW w:w="3544" w:type="dxa"/>
                <w:hideMark/>
              </w:tcPr>
              <w:p w14:paraId="511DFBC6" w14:textId="77777777" w:rsidR="008D3FEE" w:rsidRPr="005A543B" w:rsidRDefault="00581773" w:rsidP="003156B9">
                <w:pPr>
                  <w:pStyle w:val="TableNormal0"/>
                  <w:rPr>
                    <w:rStyle w:val="GeneralAviation"/>
                    <w:color w:val="auto"/>
                  </w:rPr>
                </w:pPr>
                <w:r w:rsidRPr="005A543B">
                  <w:rPr>
                    <w:rStyle w:val="GeneralAviation"/>
                    <w:color w:val="auto"/>
                  </w:rPr>
                  <w:t>Explain how to maintain and update professional knowledge and skills to retain competence in the operational environment.</w:t>
                </w:r>
              </w:p>
            </w:tc>
            <w:tc>
              <w:tcPr>
                <w:tcW w:w="283" w:type="dxa"/>
                <w:hideMark/>
              </w:tcPr>
              <w:p w14:paraId="0650C063" w14:textId="77777777" w:rsidR="008D3FEE" w:rsidRPr="005A543B" w:rsidRDefault="00581773" w:rsidP="003156B9">
                <w:pPr>
                  <w:pStyle w:val="TableNormal0"/>
                  <w:rPr>
                    <w:rStyle w:val="GeneralAviation"/>
                    <w:color w:val="auto"/>
                  </w:rPr>
                </w:pPr>
                <w:r w:rsidRPr="005A543B">
                  <w:rPr>
                    <w:rStyle w:val="GeneralAviation"/>
                    <w:color w:val="auto"/>
                  </w:rPr>
                  <w:t>2</w:t>
                </w:r>
              </w:p>
            </w:tc>
            <w:tc>
              <w:tcPr>
                <w:tcW w:w="3686" w:type="dxa"/>
                <w:hideMark/>
              </w:tcPr>
              <w:p w14:paraId="62F14731" w14:textId="77777777" w:rsidR="008D3FEE" w:rsidRPr="005A543B" w:rsidRDefault="008D3FEE" w:rsidP="003156B9">
                <w:pPr>
                  <w:pStyle w:val="TableNormal0"/>
                  <w:rPr>
                    <w:rStyle w:val="GeneralAviation"/>
                    <w:color w:val="auto"/>
                  </w:rPr>
                </w:pPr>
              </w:p>
            </w:tc>
            <w:tc>
              <w:tcPr>
                <w:tcW w:w="708" w:type="dxa"/>
                <w:hideMark/>
              </w:tcPr>
              <w:p w14:paraId="5D45099A"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736352A9" w14:textId="77777777" w:rsidTr="00090094">
            <w:trPr>
              <w:trHeight w:val="567"/>
            </w:trPr>
            <w:tc>
              <w:tcPr>
                <w:tcW w:w="851" w:type="dxa"/>
                <w:hideMark/>
              </w:tcPr>
              <w:p w14:paraId="37758CBA"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33A47DE2" w14:textId="77777777" w:rsidR="008D3FEE" w:rsidRPr="005A543B" w:rsidRDefault="00581773" w:rsidP="003156B9">
                <w:pPr>
                  <w:pStyle w:val="TableNormal0"/>
                  <w:rPr>
                    <w:rStyle w:val="GeneralAviation"/>
                    <w:color w:val="auto"/>
                  </w:rPr>
                </w:pPr>
                <w:r w:rsidRPr="005A543B">
                  <w:rPr>
                    <w:rStyle w:val="GeneralAviation"/>
                    <w:color w:val="auto"/>
                  </w:rPr>
                  <w:t xml:space="preserve">1.1.3 </w:t>
                </w:r>
              </w:p>
            </w:tc>
            <w:tc>
              <w:tcPr>
                <w:tcW w:w="3544" w:type="dxa"/>
                <w:hideMark/>
              </w:tcPr>
              <w:p w14:paraId="487E176D" w14:textId="77777777" w:rsidR="008D3FEE" w:rsidRPr="005A543B" w:rsidRDefault="00581773" w:rsidP="003156B9">
                <w:pPr>
                  <w:pStyle w:val="TableNormal0"/>
                  <w:rPr>
                    <w:rStyle w:val="GeneralAviation"/>
                    <w:color w:val="auto"/>
                  </w:rPr>
                </w:pPr>
                <w:r w:rsidRPr="005A543B">
                  <w:rPr>
                    <w:rStyle w:val="GeneralAviation"/>
                    <w:color w:val="auto"/>
                  </w:rPr>
                  <w:t>Explain the conditions for the suspension/ revocation of an ATCO licence.</w:t>
                </w:r>
              </w:p>
            </w:tc>
            <w:tc>
              <w:tcPr>
                <w:tcW w:w="283" w:type="dxa"/>
                <w:hideMark/>
              </w:tcPr>
              <w:p w14:paraId="28557FA6" w14:textId="77777777" w:rsidR="008D3FEE" w:rsidRPr="005A543B" w:rsidRDefault="00581773" w:rsidP="003156B9">
                <w:pPr>
                  <w:pStyle w:val="TableNormal0"/>
                  <w:rPr>
                    <w:rStyle w:val="GeneralAviation"/>
                    <w:color w:val="auto"/>
                  </w:rPr>
                </w:pPr>
                <w:r w:rsidRPr="005A543B">
                  <w:rPr>
                    <w:rStyle w:val="GeneralAviation"/>
                    <w:color w:val="auto"/>
                  </w:rPr>
                  <w:t>2</w:t>
                </w:r>
              </w:p>
            </w:tc>
            <w:tc>
              <w:tcPr>
                <w:tcW w:w="3686" w:type="dxa"/>
                <w:hideMark/>
              </w:tcPr>
              <w:p w14:paraId="730ECEFB" w14:textId="77777777" w:rsidR="008D3FEE" w:rsidRPr="005A543B" w:rsidRDefault="0090493F" w:rsidP="00CF1B3F">
                <w:pPr>
                  <w:pStyle w:val="EssentialTraining"/>
                  <w:rPr>
                    <w:rStyle w:val="GeneralAviation"/>
                    <w:color w:val="auto"/>
                  </w:rPr>
                </w:pPr>
                <w:r w:rsidRPr="005A543B">
                  <w:rPr>
                    <w:rStyle w:val="GeneralAviation"/>
                    <w:color w:val="auto"/>
                  </w:rPr>
                  <w:t>RA ATCO Licensing Regulation</w:t>
                </w:r>
              </w:p>
            </w:tc>
            <w:tc>
              <w:tcPr>
                <w:tcW w:w="708" w:type="dxa"/>
                <w:hideMark/>
              </w:tcPr>
              <w:p w14:paraId="1A275E8F"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4318260E" w14:textId="77777777" w:rsidTr="00090094">
            <w:trPr>
              <w:trHeight w:val="21"/>
            </w:trPr>
            <w:tc>
              <w:tcPr>
                <w:tcW w:w="9072" w:type="dxa"/>
                <w:gridSpan w:val="5"/>
              </w:tcPr>
              <w:p w14:paraId="44671EDF" w14:textId="77777777" w:rsidR="008D3FEE" w:rsidRPr="008D3FEE" w:rsidRDefault="00581773" w:rsidP="003156B9">
                <w:pPr>
                  <w:pStyle w:val="TableCentered"/>
                  <w:rPr>
                    <w:rStyle w:val="GeneralAviation"/>
                  </w:rPr>
                </w:pPr>
                <w:r w:rsidRPr="008D3FEE">
                  <w:t>TOPIC LAW 2 — RULES AND REGULATIONS</w:t>
                </w:r>
              </w:p>
            </w:tc>
          </w:tr>
          <w:tr w:rsidR="00090094" w14:paraId="047CAB0A" w14:textId="77777777" w:rsidTr="00090094">
            <w:trPr>
              <w:trHeight w:val="21"/>
            </w:trPr>
            <w:tc>
              <w:tcPr>
                <w:tcW w:w="9072" w:type="dxa"/>
                <w:gridSpan w:val="5"/>
                <w:hideMark/>
              </w:tcPr>
              <w:p w14:paraId="1078C726" w14:textId="77777777" w:rsidR="008D3FEE" w:rsidRPr="005A543B" w:rsidRDefault="00581773" w:rsidP="003156B9">
                <w:pPr>
                  <w:pStyle w:val="TableHead"/>
                  <w:rPr>
                    <w:rStyle w:val="GeneralAviation"/>
                    <w:color w:val="auto"/>
                  </w:rPr>
                </w:pPr>
                <w:r w:rsidRPr="005A543B">
                  <w:rPr>
                    <w:rStyle w:val="GeneralAviation"/>
                    <w:color w:val="auto"/>
                  </w:rPr>
                  <w:t>Subtopic LAW 2.1 — Reports</w:t>
                </w:r>
              </w:p>
            </w:tc>
          </w:tr>
          <w:tr w:rsidR="00090094" w14:paraId="4CD38BDB" w14:textId="77777777" w:rsidTr="00090094">
            <w:trPr>
              <w:trHeight w:val="567"/>
            </w:trPr>
            <w:tc>
              <w:tcPr>
                <w:tcW w:w="851" w:type="dxa"/>
                <w:hideMark/>
              </w:tcPr>
              <w:p w14:paraId="3DBA54E2"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3057290F" w14:textId="77777777" w:rsidR="008D3FEE" w:rsidRPr="005A543B" w:rsidRDefault="00581773" w:rsidP="003156B9">
                <w:pPr>
                  <w:pStyle w:val="TableNormal0"/>
                  <w:rPr>
                    <w:rStyle w:val="GeneralAviation"/>
                    <w:color w:val="auto"/>
                  </w:rPr>
                </w:pPr>
                <w:r w:rsidRPr="005A543B">
                  <w:rPr>
                    <w:rStyle w:val="GeneralAviation"/>
                    <w:color w:val="auto"/>
                  </w:rPr>
                  <w:t xml:space="preserve">2.1.1 </w:t>
                </w:r>
              </w:p>
            </w:tc>
            <w:tc>
              <w:tcPr>
                <w:tcW w:w="3544" w:type="dxa"/>
                <w:hideMark/>
              </w:tcPr>
              <w:p w14:paraId="1ACEFED1" w14:textId="77777777" w:rsidR="008D3FEE" w:rsidRPr="005A543B" w:rsidRDefault="00581773" w:rsidP="003156B9">
                <w:pPr>
                  <w:pStyle w:val="TableNormal0"/>
                  <w:rPr>
                    <w:rStyle w:val="GeneralAviation"/>
                    <w:color w:val="auto"/>
                  </w:rPr>
                </w:pPr>
                <w:r w:rsidRPr="005A543B">
                  <w:rPr>
                    <w:rStyle w:val="GeneralAviation"/>
                    <w:color w:val="auto"/>
                  </w:rPr>
                  <w:t>Describe the functions of, and processes for, reporting.</w:t>
                </w:r>
              </w:p>
            </w:tc>
            <w:tc>
              <w:tcPr>
                <w:tcW w:w="283" w:type="dxa"/>
                <w:hideMark/>
              </w:tcPr>
              <w:p w14:paraId="12124DA7" w14:textId="77777777" w:rsidR="008D3FEE" w:rsidRPr="005A543B" w:rsidRDefault="00581773" w:rsidP="003156B9">
                <w:pPr>
                  <w:pStyle w:val="TableNormal0"/>
                  <w:rPr>
                    <w:rStyle w:val="GeneralAviation"/>
                    <w:color w:val="auto"/>
                  </w:rPr>
                </w:pPr>
                <w:r w:rsidRPr="005A543B">
                  <w:rPr>
                    <w:rStyle w:val="GeneralAviation"/>
                    <w:color w:val="auto"/>
                  </w:rPr>
                  <w:t>2</w:t>
                </w:r>
              </w:p>
            </w:tc>
            <w:tc>
              <w:tcPr>
                <w:tcW w:w="3686" w:type="dxa"/>
                <w:hideMark/>
              </w:tcPr>
              <w:p w14:paraId="6339BC35" w14:textId="77777777" w:rsidR="008D3FEE" w:rsidRPr="005A543B" w:rsidRDefault="00581773" w:rsidP="00CF1B3F">
                <w:pPr>
                  <w:pStyle w:val="EssentialTraining"/>
                  <w:rPr>
                    <w:rStyle w:val="GeneralAviation"/>
                    <w:color w:val="auto"/>
                  </w:rPr>
                </w:pPr>
                <w:r w:rsidRPr="005A543B">
                  <w:rPr>
                    <w:rStyle w:val="GeneralAviation"/>
                    <w:color w:val="auto"/>
                  </w:rPr>
                  <w:t xml:space="preserve">Reporting culture, forms for mandatory and voluntary occurrence reporting, </w:t>
                </w:r>
                <w:r w:rsidR="00814F84" w:rsidRPr="005A543B">
                  <w:rPr>
                    <w:rStyle w:val="GeneralAviation"/>
                    <w:color w:val="auto"/>
                  </w:rPr>
                  <w:t>Government of the Republic of Armenia Decision N 1053-N of July 13, 2023</w:t>
                </w:r>
                <w:r w:rsidRPr="005A543B">
                  <w:rPr>
                    <w:rStyle w:val="GeneralAviation"/>
                    <w:color w:val="auto"/>
                    <w:vertAlign w:val="superscript"/>
                  </w:rPr>
                  <w:footnoteReference w:id="18"/>
                </w:r>
                <w:r w:rsidRPr="005A543B">
                  <w:rPr>
                    <w:rStyle w:val="GeneralAviation"/>
                    <w:color w:val="auto"/>
                  </w:rPr>
                  <w:t xml:space="preserve">, </w:t>
                </w:r>
                <w:r w:rsidR="00814F84" w:rsidRPr="005A543B">
                  <w:rPr>
                    <w:rStyle w:val="GeneralAviation"/>
                    <w:color w:val="auto"/>
                  </w:rPr>
                  <w:t>Government of the Republic of Armenia Decision N 1053-N of July 13, 2023</w:t>
                </w:r>
                <w:r w:rsidRPr="005A543B">
                  <w:rPr>
                    <w:rStyle w:val="GeneralAviation"/>
                    <w:color w:val="auto"/>
                    <w:vertAlign w:val="superscript"/>
                  </w:rPr>
                  <w:footnoteReference w:id="19"/>
                </w:r>
              </w:p>
              <w:p w14:paraId="38F63477" w14:textId="77777777" w:rsidR="008D3FEE" w:rsidRPr="005A543B" w:rsidRDefault="00581773" w:rsidP="003156B9">
                <w:pPr>
                  <w:pStyle w:val="TableNormal0"/>
                  <w:rPr>
                    <w:rStyle w:val="GeneralAviation"/>
                    <w:i/>
                    <w:iCs/>
                    <w:color w:val="auto"/>
                  </w:rPr>
                </w:pPr>
                <w:r w:rsidRPr="005A543B">
                  <w:rPr>
                    <w:rStyle w:val="GeneralAviation"/>
                    <w:i/>
                    <w:iCs/>
                    <w:color w:val="auto"/>
                  </w:rPr>
                  <w:t>Optional content: breach of regulations, watchbook/logbook, records, voluntary reporting</w:t>
                </w:r>
              </w:p>
            </w:tc>
            <w:tc>
              <w:tcPr>
                <w:tcW w:w="708" w:type="dxa"/>
                <w:hideMark/>
              </w:tcPr>
              <w:p w14:paraId="584792B2"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46ECD51A" w14:textId="77777777" w:rsidTr="00090094">
            <w:trPr>
              <w:trHeight w:val="567"/>
            </w:trPr>
            <w:tc>
              <w:tcPr>
                <w:tcW w:w="851" w:type="dxa"/>
                <w:hideMark/>
              </w:tcPr>
              <w:p w14:paraId="6AA93E8D"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79D199EF" w14:textId="77777777" w:rsidR="008D3FEE" w:rsidRPr="005A543B" w:rsidRDefault="00581773" w:rsidP="003156B9">
                <w:pPr>
                  <w:pStyle w:val="TableNormal0"/>
                  <w:rPr>
                    <w:rStyle w:val="GeneralAviation"/>
                    <w:color w:val="auto"/>
                  </w:rPr>
                </w:pPr>
                <w:r w:rsidRPr="005A543B">
                  <w:rPr>
                    <w:rStyle w:val="GeneralAviation"/>
                    <w:color w:val="auto"/>
                  </w:rPr>
                  <w:t xml:space="preserve">2.1.2 </w:t>
                </w:r>
              </w:p>
            </w:tc>
            <w:tc>
              <w:tcPr>
                <w:tcW w:w="3544" w:type="dxa"/>
                <w:hideMark/>
              </w:tcPr>
              <w:p w14:paraId="790B698C" w14:textId="77777777" w:rsidR="008D3FEE" w:rsidRPr="005A543B" w:rsidRDefault="00581773" w:rsidP="003156B9">
                <w:pPr>
                  <w:pStyle w:val="TableNormal0"/>
                  <w:rPr>
                    <w:rStyle w:val="GeneralAviation"/>
                    <w:color w:val="auto"/>
                  </w:rPr>
                </w:pPr>
                <w:r w:rsidRPr="005A543B">
                  <w:rPr>
                    <w:rStyle w:val="GeneralAviation"/>
                    <w:color w:val="auto"/>
                  </w:rPr>
                  <w:t>Use forms for reporting.</w:t>
                </w:r>
              </w:p>
            </w:tc>
            <w:tc>
              <w:tcPr>
                <w:tcW w:w="283" w:type="dxa"/>
                <w:hideMark/>
              </w:tcPr>
              <w:p w14:paraId="45DD0649" w14:textId="77777777" w:rsidR="008D3FEE"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4B47040C" w14:textId="77777777" w:rsidR="008D3FEE" w:rsidRPr="005A543B" w:rsidRDefault="00814F84" w:rsidP="00CF1B3F">
                <w:pPr>
                  <w:pStyle w:val="EssentialTraining"/>
                  <w:rPr>
                    <w:rStyle w:val="GeneralAviation"/>
                    <w:color w:val="auto"/>
                  </w:rPr>
                </w:pPr>
                <w:r w:rsidRPr="005A543B">
                  <w:rPr>
                    <w:rStyle w:val="GeneralAviation"/>
                    <w:color w:val="auto"/>
                  </w:rPr>
                  <w:t>Government of the Republic of Armenia Decision N 1053-N of July 13, 2023</w:t>
                </w:r>
                <w:r w:rsidR="00581773" w:rsidRPr="005A543B">
                  <w:rPr>
                    <w:rStyle w:val="GeneralAviation"/>
                    <w:color w:val="auto"/>
                  </w:rPr>
                  <w:t xml:space="preserve">, forms </w:t>
                </w:r>
                <w:r w:rsidR="00581773" w:rsidRPr="005A543B">
                  <w:rPr>
                    <w:rStyle w:val="GeneralAviation"/>
                    <w:color w:val="auto"/>
                  </w:rPr>
                  <w:lastRenderedPageBreak/>
                  <w:t>for mandatory and voluntary occurrence reporting</w:t>
                </w:r>
              </w:p>
              <w:p w14:paraId="7E731EEA" w14:textId="77777777" w:rsidR="008D3FEE" w:rsidRPr="005A543B" w:rsidRDefault="00581773" w:rsidP="003156B9">
                <w:pPr>
                  <w:pStyle w:val="TableNormal0"/>
                  <w:rPr>
                    <w:rStyle w:val="GeneralAviation"/>
                    <w:i/>
                    <w:iCs/>
                    <w:color w:val="auto"/>
                  </w:rPr>
                </w:pPr>
                <w:r w:rsidRPr="005A543B">
                  <w:rPr>
                    <w:rStyle w:val="GeneralAviation"/>
                    <w:i/>
                    <w:iCs/>
                    <w:color w:val="auto"/>
                  </w:rPr>
                  <w:t>Optional content: routine air-reports, breach of regulations, watchbook/logbook, records</w:t>
                </w:r>
              </w:p>
            </w:tc>
            <w:tc>
              <w:tcPr>
                <w:tcW w:w="708" w:type="dxa"/>
                <w:hideMark/>
              </w:tcPr>
              <w:p w14:paraId="2176000E" w14:textId="77777777" w:rsidR="008D3FEE" w:rsidRPr="005A543B" w:rsidRDefault="00581773" w:rsidP="003156B9">
                <w:pPr>
                  <w:pStyle w:val="TableNormal0"/>
                  <w:rPr>
                    <w:rStyle w:val="GeneralAviation"/>
                    <w:color w:val="auto"/>
                  </w:rPr>
                </w:pPr>
                <w:r w:rsidRPr="005A543B">
                  <w:rPr>
                    <w:rStyle w:val="GeneralAviation"/>
                    <w:color w:val="auto"/>
                  </w:rPr>
                  <w:lastRenderedPageBreak/>
                  <w:t>ALL</w:t>
                </w:r>
              </w:p>
            </w:tc>
          </w:tr>
          <w:tr w:rsidR="00090094" w14:paraId="6392A178" w14:textId="77777777" w:rsidTr="00090094">
            <w:trPr>
              <w:trHeight w:val="21"/>
            </w:trPr>
            <w:tc>
              <w:tcPr>
                <w:tcW w:w="9072" w:type="dxa"/>
                <w:gridSpan w:val="5"/>
                <w:hideMark/>
              </w:tcPr>
              <w:p w14:paraId="06B8333F" w14:textId="77777777" w:rsidR="008D3FEE" w:rsidRPr="005A543B" w:rsidRDefault="00581773" w:rsidP="003156B9">
                <w:pPr>
                  <w:pStyle w:val="TableHead"/>
                  <w:keepNext/>
                  <w:rPr>
                    <w:rStyle w:val="GeneralAviation"/>
                    <w:color w:val="auto"/>
                  </w:rPr>
                </w:pPr>
                <w:r w:rsidRPr="005A543B">
                  <w:rPr>
                    <w:rStyle w:val="GeneralAviation"/>
                    <w:color w:val="auto"/>
                  </w:rPr>
                  <w:t>Subtopic LAW 2.2 — Airspace</w:t>
                </w:r>
              </w:p>
            </w:tc>
          </w:tr>
          <w:tr w:rsidR="00090094" w14:paraId="2744C530" w14:textId="77777777" w:rsidTr="00090094">
            <w:trPr>
              <w:trHeight w:val="567"/>
            </w:trPr>
            <w:tc>
              <w:tcPr>
                <w:tcW w:w="851" w:type="dxa"/>
                <w:hideMark/>
              </w:tcPr>
              <w:p w14:paraId="0B497188"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1B952854" w14:textId="77777777" w:rsidR="008D3FEE" w:rsidRPr="005A543B" w:rsidRDefault="00581773" w:rsidP="003156B9">
                <w:pPr>
                  <w:pStyle w:val="TableNormal0"/>
                  <w:rPr>
                    <w:rStyle w:val="GeneralAviation"/>
                    <w:color w:val="auto"/>
                  </w:rPr>
                </w:pPr>
                <w:r w:rsidRPr="005A543B">
                  <w:rPr>
                    <w:rStyle w:val="GeneralAviation"/>
                    <w:color w:val="auto"/>
                  </w:rPr>
                  <w:t xml:space="preserve">2.2.1 </w:t>
                </w:r>
              </w:p>
            </w:tc>
            <w:tc>
              <w:tcPr>
                <w:tcW w:w="3544" w:type="dxa"/>
                <w:hideMark/>
              </w:tcPr>
              <w:p w14:paraId="4438E1A7" w14:textId="77777777" w:rsidR="008D3FEE" w:rsidRPr="005A543B" w:rsidRDefault="00581773" w:rsidP="003156B9">
                <w:pPr>
                  <w:pStyle w:val="TableNormal0"/>
                  <w:rPr>
                    <w:rStyle w:val="GeneralAviation"/>
                    <w:color w:val="auto"/>
                  </w:rPr>
                </w:pPr>
                <w:r w:rsidRPr="005A543B">
                  <w:rPr>
                    <w:rStyle w:val="GeneralAviation"/>
                    <w:color w:val="auto"/>
                  </w:rPr>
                  <w:t>Appreciate airspace classes and structure and their relevance to operations using the Approach Control Surveillance rating.</w:t>
                </w:r>
              </w:p>
            </w:tc>
            <w:tc>
              <w:tcPr>
                <w:tcW w:w="283" w:type="dxa"/>
                <w:hideMark/>
              </w:tcPr>
              <w:p w14:paraId="553593EA" w14:textId="77777777" w:rsidR="008D3FEE"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03786675" w14:textId="77777777" w:rsidR="008D3FEE" w:rsidRPr="005A543B" w:rsidRDefault="008D3FEE" w:rsidP="003156B9">
                <w:pPr>
                  <w:pStyle w:val="TableNormal0"/>
                  <w:rPr>
                    <w:rStyle w:val="GeneralAviation"/>
                    <w:color w:val="auto"/>
                  </w:rPr>
                </w:pPr>
              </w:p>
            </w:tc>
            <w:tc>
              <w:tcPr>
                <w:tcW w:w="708" w:type="dxa"/>
                <w:hideMark/>
              </w:tcPr>
              <w:p w14:paraId="3CFF3FF1" w14:textId="77777777" w:rsidR="008D3FEE" w:rsidRPr="005A543B" w:rsidRDefault="00581773" w:rsidP="003156B9">
                <w:pPr>
                  <w:pStyle w:val="TableNormal0"/>
                  <w:rPr>
                    <w:rStyle w:val="GeneralAviation"/>
                    <w:color w:val="auto"/>
                  </w:rPr>
                </w:pPr>
                <w:r w:rsidRPr="005A543B">
                  <w:rPr>
                    <w:rStyle w:val="GeneralAviation"/>
                    <w:color w:val="auto"/>
                  </w:rPr>
                  <w:t>APS</w:t>
                </w:r>
              </w:p>
            </w:tc>
          </w:tr>
          <w:tr w:rsidR="00090094" w14:paraId="7F3C6455" w14:textId="77777777" w:rsidTr="00090094">
            <w:trPr>
              <w:trHeight w:val="567"/>
            </w:trPr>
            <w:tc>
              <w:tcPr>
                <w:tcW w:w="851" w:type="dxa"/>
                <w:hideMark/>
              </w:tcPr>
              <w:p w14:paraId="144D849A"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7CE4CA54" w14:textId="77777777" w:rsidR="008D3FEE" w:rsidRPr="005A543B" w:rsidRDefault="00581773" w:rsidP="003156B9">
                <w:pPr>
                  <w:pStyle w:val="TableNormal0"/>
                  <w:rPr>
                    <w:rStyle w:val="GeneralAviation"/>
                    <w:color w:val="auto"/>
                  </w:rPr>
                </w:pPr>
                <w:r w:rsidRPr="005A543B">
                  <w:rPr>
                    <w:rStyle w:val="GeneralAviation"/>
                    <w:color w:val="auto"/>
                  </w:rPr>
                  <w:t xml:space="preserve">2.2.2 </w:t>
                </w:r>
              </w:p>
            </w:tc>
            <w:tc>
              <w:tcPr>
                <w:tcW w:w="3544" w:type="dxa"/>
                <w:hideMark/>
              </w:tcPr>
              <w:p w14:paraId="7032F62B" w14:textId="77777777" w:rsidR="008D3FEE" w:rsidRPr="005A543B" w:rsidRDefault="00581773" w:rsidP="003156B9">
                <w:pPr>
                  <w:pStyle w:val="TableNormal0"/>
                  <w:rPr>
                    <w:rStyle w:val="GeneralAviation"/>
                    <w:color w:val="auto"/>
                  </w:rPr>
                </w:pPr>
                <w:r w:rsidRPr="005A543B">
                  <w:rPr>
                    <w:rStyle w:val="GeneralAviation"/>
                    <w:color w:val="auto"/>
                  </w:rPr>
                  <w:t>Provide planning, coordination and control actions appropriate to the classification and structure of given airspace.</w:t>
                </w:r>
              </w:p>
            </w:tc>
            <w:tc>
              <w:tcPr>
                <w:tcW w:w="283" w:type="dxa"/>
                <w:hideMark/>
              </w:tcPr>
              <w:p w14:paraId="6E1AC0FC" w14:textId="77777777" w:rsidR="008D3FEE"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136A7D02" w14:textId="77777777" w:rsidR="008D3FEE" w:rsidRPr="005A543B" w:rsidRDefault="00581773" w:rsidP="003156B9">
                <w:pPr>
                  <w:pStyle w:val="TableNormal0"/>
                  <w:rPr>
                    <w:rStyle w:val="GeneralAviation"/>
                    <w:i/>
                    <w:iCs/>
                    <w:color w:val="auto"/>
                  </w:rPr>
                </w:pPr>
                <w:r w:rsidRPr="005A543B">
                  <w:rPr>
                    <w:rStyle w:val="GeneralAviation"/>
                    <w:i/>
                    <w:iCs/>
                    <w:color w:val="auto"/>
                  </w:rPr>
                  <w:t xml:space="preserve">Optional content: </w:t>
                </w:r>
                <w:r w:rsidR="00356D49" w:rsidRPr="005A543B">
                  <w:rPr>
                    <w:rStyle w:val="GeneralAviation"/>
                    <w:i/>
                    <w:iCs/>
                    <w:color w:val="auto"/>
                  </w:rPr>
                  <w:t>Government of the Republic of Armenia Decision N 821-N of June 2, 2022</w:t>
                </w:r>
                <w:r w:rsidRPr="005A543B">
                  <w:rPr>
                    <w:rStyle w:val="GeneralAviation"/>
                    <w:i/>
                    <w:iCs/>
                    <w:color w:val="auto"/>
                    <w:vertAlign w:val="superscript"/>
                  </w:rPr>
                  <w:footnoteReference w:id="20"/>
                </w:r>
                <w:r w:rsidRPr="005A543B">
                  <w:rPr>
                    <w:rStyle w:val="GeneralAviation"/>
                    <w:i/>
                    <w:iCs/>
                    <w:color w:val="auto"/>
                  </w:rPr>
                  <w:t>, international requirements, civil requirements, military requirements, areas of responsibility, sectorisation, national requirements</w:t>
                </w:r>
              </w:p>
            </w:tc>
            <w:tc>
              <w:tcPr>
                <w:tcW w:w="708" w:type="dxa"/>
                <w:hideMark/>
              </w:tcPr>
              <w:p w14:paraId="774A7A22"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545E679C" w14:textId="77777777" w:rsidTr="00090094">
            <w:trPr>
              <w:trHeight w:val="567"/>
            </w:trPr>
            <w:tc>
              <w:tcPr>
                <w:tcW w:w="851" w:type="dxa"/>
                <w:hideMark/>
              </w:tcPr>
              <w:p w14:paraId="4AE205FE"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5C0CB784" w14:textId="77777777" w:rsidR="008D3FEE" w:rsidRPr="005A543B" w:rsidRDefault="00581773" w:rsidP="003156B9">
                <w:pPr>
                  <w:pStyle w:val="TableNormal0"/>
                  <w:rPr>
                    <w:rStyle w:val="GeneralAviation"/>
                    <w:color w:val="auto"/>
                  </w:rPr>
                </w:pPr>
                <w:r w:rsidRPr="005A543B">
                  <w:rPr>
                    <w:rStyle w:val="GeneralAviation"/>
                    <w:color w:val="auto"/>
                  </w:rPr>
                  <w:t xml:space="preserve">2.2.3 </w:t>
                </w:r>
              </w:p>
            </w:tc>
            <w:tc>
              <w:tcPr>
                <w:tcW w:w="3544" w:type="dxa"/>
                <w:hideMark/>
              </w:tcPr>
              <w:p w14:paraId="6EE91F69" w14:textId="77777777" w:rsidR="008D3FEE" w:rsidRPr="005A543B" w:rsidRDefault="00581773" w:rsidP="003156B9">
                <w:pPr>
                  <w:pStyle w:val="TableNormal0"/>
                  <w:rPr>
                    <w:rStyle w:val="GeneralAviation"/>
                    <w:color w:val="auto"/>
                  </w:rPr>
                </w:pPr>
                <w:r w:rsidRPr="005A543B">
                  <w:rPr>
                    <w:rStyle w:val="GeneralAviation"/>
                    <w:color w:val="auto"/>
                  </w:rPr>
                  <w:t>Appreciate responsibility for terrain clearance.</w:t>
                </w:r>
              </w:p>
            </w:tc>
            <w:tc>
              <w:tcPr>
                <w:tcW w:w="283" w:type="dxa"/>
                <w:hideMark/>
              </w:tcPr>
              <w:p w14:paraId="006704E5" w14:textId="77777777" w:rsidR="008D3FEE"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0B338183" w14:textId="77777777" w:rsidR="008D3FEE" w:rsidRPr="005A543B" w:rsidRDefault="008D3FEE" w:rsidP="003156B9">
                <w:pPr>
                  <w:pStyle w:val="TableNormal0"/>
                  <w:rPr>
                    <w:rStyle w:val="GeneralAviation"/>
                    <w:color w:val="auto"/>
                  </w:rPr>
                </w:pPr>
              </w:p>
            </w:tc>
            <w:tc>
              <w:tcPr>
                <w:tcW w:w="708" w:type="dxa"/>
                <w:hideMark/>
              </w:tcPr>
              <w:p w14:paraId="51FC3A88"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22EF6EAB" w14:textId="77777777" w:rsidTr="00090094">
            <w:trPr>
              <w:trHeight w:val="21"/>
            </w:trPr>
            <w:tc>
              <w:tcPr>
                <w:tcW w:w="9072" w:type="dxa"/>
                <w:gridSpan w:val="5"/>
              </w:tcPr>
              <w:p w14:paraId="44B9B206" w14:textId="77777777" w:rsidR="008D3FEE" w:rsidRPr="00DA0580" w:rsidRDefault="00581773" w:rsidP="003156B9">
                <w:pPr>
                  <w:pStyle w:val="TableCentered"/>
                  <w:rPr>
                    <w:rStyle w:val="GeneralAviation"/>
                  </w:rPr>
                </w:pPr>
                <w:bookmarkStart w:id="2273" w:name="_Toc400022887"/>
                <w:bookmarkStart w:id="2274" w:name="_Toc410396701"/>
                <w:bookmarkStart w:id="2275" w:name="_Toc410400006"/>
                <w:bookmarkStart w:id="2276" w:name="_Toc411243691"/>
                <w:bookmarkStart w:id="2277" w:name="_Toc411244094"/>
                <w:bookmarkStart w:id="2278" w:name="_Toc411245365"/>
                <w:bookmarkStart w:id="2279" w:name="_Toc411246021"/>
                <w:bookmarkStart w:id="2280" w:name="_Toc412194475"/>
                <w:bookmarkStart w:id="2281" w:name="_Toc412196619"/>
                <w:bookmarkStart w:id="2282" w:name="_Toc412197976"/>
                <w:bookmarkStart w:id="2283" w:name="_Toc413065115"/>
                <w:bookmarkStart w:id="2284" w:name="_Toc413420402"/>
                <w:bookmarkEnd w:id="2273"/>
                <w:bookmarkEnd w:id="2274"/>
                <w:bookmarkEnd w:id="2275"/>
                <w:bookmarkEnd w:id="2276"/>
                <w:bookmarkEnd w:id="2277"/>
                <w:bookmarkEnd w:id="2278"/>
                <w:bookmarkEnd w:id="2279"/>
                <w:bookmarkEnd w:id="2280"/>
                <w:bookmarkEnd w:id="2281"/>
                <w:bookmarkEnd w:id="2282"/>
                <w:bookmarkEnd w:id="2283"/>
                <w:bookmarkEnd w:id="2284"/>
                <w:r w:rsidRPr="00DA0580">
                  <w:t>TOPIC LAW 3 — ATS SAFETY MANAGEMENT</w:t>
                </w:r>
              </w:p>
            </w:tc>
          </w:tr>
          <w:tr w:rsidR="00090094" w14:paraId="6CDD2105" w14:textId="77777777" w:rsidTr="00090094">
            <w:trPr>
              <w:trHeight w:val="21"/>
            </w:trPr>
            <w:tc>
              <w:tcPr>
                <w:tcW w:w="9072" w:type="dxa"/>
                <w:gridSpan w:val="5"/>
                <w:hideMark/>
              </w:tcPr>
              <w:p w14:paraId="56754B78" w14:textId="77777777" w:rsidR="008D3FEE" w:rsidRPr="005A543B" w:rsidRDefault="00581773" w:rsidP="003156B9">
                <w:pPr>
                  <w:pStyle w:val="TableHead"/>
                  <w:rPr>
                    <w:rStyle w:val="GeneralAviation"/>
                    <w:color w:val="auto"/>
                  </w:rPr>
                </w:pPr>
                <w:r w:rsidRPr="005A543B">
                  <w:rPr>
                    <w:rStyle w:val="GeneralAviation"/>
                    <w:color w:val="auto"/>
                  </w:rPr>
                  <w:t>Subtopic LAW 3.1 — Feedback process</w:t>
                </w:r>
              </w:p>
            </w:tc>
          </w:tr>
          <w:tr w:rsidR="00090094" w14:paraId="5997F3C6" w14:textId="77777777" w:rsidTr="00090094">
            <w:trPr>
              <w:trHeight w:val="567"/>
            </w:trPr>
            <w:tc>
              <w:tcPr>
                <w:tcW w:w="851" w:type="dxa"/>
                <w:hideMark/>
              </w:tcPr>
              <w:p w14:paraId="7A48A244"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4F8608CF" w14:textId="77777777" w:rsidR="008D3FEE" w:rsidRPr="005A543B" w:rsidRDefault="00581773" w:rsidP="003156B9">
                <w:pPr>
                  <w:pStyle w:val="TableNormal0"/>
                  <w:rPr>
                    <w:rStyle w:val="GeneralAviation"/>
                    <w:color w:val="auto"/>
                  </w:rPr>
                </w:pPr>
                <w:r w:rsidRPr="005A543B">
                  <w:rPr>
                    <w:rStyle w:val="GeneralAviation"/>
                    <w:color w:val="auto"/>
                  </w:rPr>
                  <w:t xml:space="preserve">3.1.1 </w:t>
                </w:r>
              </w:p>
            </w:tc>
            <w:tc>
              <w:tcPr>
                <w:tcW w:w="3544" w:type="dxa"/>
                <w:hideMark/>
              </w:tcPr>
              <w:p w14:paraId="640CBBA6" w14:textId="77777777" w:rsidR="008D3FEE" w:rsidRPr="005A543B" w:rsidRDefault="00581773" w:rsidP="003156B9">
                <w:pPr>
                  <w:pStyle w:val="TableNormal0"/>
                  <w:rPr>
                    <w:rStyle w:val="GeneralAviation"/>
                    <w:color w:val="auto"/>
                  </w:rPr>
                </w:pPr>
                <w:r w:rsidRPr="005A543B">
                  <w:rPr>
                    <w:rStyle w:val="GeneralAviation"/>
                    <w:color w:val="auto"/>
                  </w:rPr>
                  <w:t>State the importance of controller contribution to the feedback process.</w:t>
                </w:r>
              </w:p>
            </w:tc>
            <w:tc>
              <w:tcPr>
                <w:tcW w:w="283" w:type="dxa"/>
                <w:hideMark/>
              </w:tcPr>
              <w:p w14:paraId="5787AFF6" w14:textId="77777777" w:rsidR="008D3FEE" w:rsidRPr="005A543B" w:rsidRDefault="00581773" w:rsidP="003156B9">
                <w:pPr>
                  <w:pStyle w:val="TableNormal0"/>
                  <w:rPr>
                    <w:rStyle w:val="GeneralAviation"/>
                    <w:color w:val="auto"/>
                  </w:rPr>
                </w:pPr>
                <w:r w:rsidRPr="005A543B">
                  <w:rPr>
                    <w:rStyle w:val="GeneralAviation"/>
                    <w:color w:val="auto"/>
                  </w:rPr>
                  <w:t>1</w:t>
                </w:r>
              </w:p>
            </w:tc>
            <w:tc>
              <w:tcPr>
                <w:tcW w:w="3686" w:type="dxa"/>
                <w:hideMark/>
              </w:tcPr>
              <w:p w14:paraId="0B765659" w14:textId="77777777" w:rsidR="008D3FEE" w:rsidRPr="005A543B" w:rsidRDefault="00581773" w:rsidP="003156B9">
                <w:pPr>
                  <w:pStyle w:val="TableNormal0"/>
                  <w:rPr>
                    <w:rStyle w:val="GeneralAviation"/>
                    <w:i/>
                    <w:iCs/>
                    <w:color w:val="auto"/>
                  </w:rPr>
                </w:pPr>
                <w:r w:rsidRPr="005A543B">
                  <w:rPr>
                    <w:rStyle w:val="GeneralAviation"/>
                    <w:i/>
                    <w:iCs/>
                    <w:color w:val="auto"/>
                  </w:rPr>
                  <w:t>Optional content: voluntary reporting</w:t>
                </w:r>
              </w:p>
            </w:tc>
            <w:tc>
              <w:tcPr>
                <w:tcW w:w="708" w:type="dxa"/>
                <w:hideMark/>
              </w:tcPr>
              <w:p w14:paraId="55DB4FF9"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590E6D92" w14:textId="77777777" w:rsidTr="00090094">
            <w:trPr>
              <w:trHeight w:val="567"/>
            </w:trPr>
            <w:tc>
              <w:tcPr>
                <w:tcW w:w="851" w:type="dxa"/>
                <w:hideMark/>
              </w:tcPr>
              <w:p w14:paraId="356FD77C"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1EAA80BF" w14:textId="77777777" w:rsidR="008D3FEE" w:rsidRPr="005A543B" w:rsidRDefault="00581773" w:rsidP="003156B9">
                <w:pPr>
                  <w:pStyle w:val="TableNormal0"/>
                  <w:rPr>
                    <w:rStyle w:val="GeneralAviation"/>
                    <w:color w:val="auto"/>
                  </w:rPr>
                </w:pPr>
                <w:r w:rsidRPr="005A543B">
                  <w:rPr>
                    <w:rStyle w:val="GeneralAviation"/>
                    <w:color w:val="auto"/>
                  </w:rPr>
                  <w:t xml:space="preserve">3.1.2 </w:t>
                </w:r>
              </w:p>
            </w:tc>
            <w:tc>
              <w:tcPr>
                <w:tcW w:w="3544" w:type="dxa"/>
                <w:hideMark/>
              </w:tcPr>
              <w:p w14:paraId="0E19EAEB" w14:textId="77777777" w:rsidR="008D3FEE" w:rsidRPr="005A543B" w:rsidRDefault="00581773" w:rsidP="003156B9">
                <w:pPr>
                  <w:pStyle w:val="TableNormal0"/>
                  <w:rPr>
                    <w:rStyle w:val="GeneralAviation"/>
                    <w:color w:val="auto"/>
                  </w:rPr>
                </w:pPr>
                <w:r w:rsidRPr="005A543B">
                  <w:rPr>
                    <w:rStyle w:val="GeneralAviation"/>
                    <w:color w:val="auto"/>
                  </w:rPr>
                  <w:t>Describe how reported occurrences are analysed.</w:t>
                </w:r>
              </w:p>
            </w:tc>
            <w:tc>
              <w:tcPr>
                <w:tcW w:w="283" w:type="dxa"/>
                <w:hideMark/>
              </w:tcPr>
              <w:p w14:paraId="1355F072" w14:textId="77777777" w:rsidR="008D3FEE" w:rsidRPr="005A543B" w:rsidRDefault="00581773" w:rsidP="003156B9">
                <w:pPr>
                  <w:pStyle w:val="TableNormal0"/>
                  <w:rPr>
                    <w:rStyle w:val="GeneralAviation"/>
                    <w:color w:val="auto"/>
                  </w:rPr>
                </w:pPr>
                <w:r w:rsidRPr="005A543B">
                  <w:rPr>
                    <w:rStyle w:val="GeneralAviation"/>
                    <w:color w:val="auto"/>
                  </w:rPr>
                  <w:t>2</w:t>
                </w:r>
              </w:p>
            </w:tc>
            <w:tc>
              <w:tcPr>
                <w:tcW w:w="3686" w:type="dxa"/>
                <w:hideMark/>
              </w:tcPr>
              <w:p w14:paraId="62F60C4B" w14:textId="77777777" w:rsidR="008D3FEE" w:rsidRPr="005A543B" w:rsidRDefault="00581773" w:rsidP="003156B9">
                <w:pPr>
                  <w:pStyle w:val="TableNormal0"/>
                  <w:rPr>
                    <w:rStyle w:val="GeneralAviation"/>
                    <w:i/>
                    <w:iCs/>
                    <w:color w:val="auto"/>
                  </w:rPr>
                </w:pPr>
                <w:r w:rsidRPr="005A543B">
                  <w:rPr>
                    <w:rStyle w:val="GeneralAviation"/>
                    <w:i/>
                    <w:iCs/>
                    <w:color w:val="auto"/>
                  </w:rPr>
                  <w:t xml:space="preserve">Optional content: </w:t>
                </w:r>
                <w:r w:rsidR="00814F84" w:rsidRPr="005A543B">
                  <w:rPr>
                    <w:rStyle w:val="GeneralAviation"/>
                    <w:i/>
                    <w:iCs/>
                    <w:color w:val="auto"/>
                  </w:rPr>
                  <w:t>Government of the Republic of Armenia Decision N 1053-N of July 13, 2023</w:t>
                </w:r>
                <w:r w:rsidRPr="005A543B">
                  <w:rPr>
                    <w:rStyle w:val="GeneralAviation"/>
                    <w:i/>
                    <w:iCs/>
                    <w:color w:val="auto"/>
                  </w:rPr>
                  <w:t>, local procedures</w:t>
                </w:r>
              </w:p>
            </w:tc>
            <w:tc>
              <w:tcPr>
                <w:tcW w:w="708" w:type="dxa"/>
                <w:hideMark/>
              </w:tcPr>
              <w:p w14:paraId="14429302"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742C1B22" w14:textId="77777777" w:rsidTr="00090094">
            <w:trPr>
              <w:trHeight w:val="567"/>
            </w:trPr>
            <w:tc>
              <w:tcPr>
                <w:tcW w:w="851" w:type="dxa"/>
                <w:hideMark/>
              </w:tcPr>
              <w:p w14:paraId="198E5C93"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0582216A" w14:textId="77777777" w:rsidR="008D3FEE" w:rsidRPr="005A543B" w:rsidRDefault="00581773" w:rsidP="003156B9">
                <w:pPr>
                  <w:pStyle w:val="TableNormal0"/>
                  <w:rPr>
                    <w:rStyle w:val="GeneralAviation"/>
                    <w:color w:val="auto"/>
                  </w:rPr>
                </w:pPr>
                <w:r w:rsidRPr="005A543B">
                  <w:rPr>
                    <w:rStyle w:val="GeneralAviation"/>
                    <w:color w:val="auto"/>
                  </w:rPr>
                  <w:t xml:space="preserve">3.1.3 </w:t>
                </w:r>
              </w:p>
            </w:tc>
            <w:tc>
              <w:tcPr>
                <w:tcW w:w="3544" w:type="dxa"/>
                <w:hideMark/>
              </w:tcPr>
              <w:p w14:paraId="6C4880D9" w14:textId="77777777" w:rsidR="008D3FEE" w:rsidRPr="005A543B" w:rsidRDefault="00581773" w:rsidP="003156B9">
                <w:pPr>
                  <w:pStyle w:val="TableNormal0"/>
                  <w:rPr>
                    <w:rStyle w:val="GeneralAviation"/>
                    <w:color w:val="auto"/>
                  </w:rPr>
                </w:pPr>
                <w:r w:rsidRPr="005A543B">
                  <w:rPr>
                    <w:rStyle w:val="GeneralAviation"/>
                    <w:color w:val="auto"/>
                  </w:rPr>
                  <w:t>Name the means used to disseminate recommendations.</w:t>
                </w:r>
              </w:p>
            </w:tc>
            <w:tc>
              <w:tcPr>
                <w:tcW w:w="283" w:type="dxa"/>
                <w:hideMark/>
              </w:tcPr>
              <w:p w14:paraId="3483FE84" w14:textId="77777777" w:rsidR="008D3FEE" w:rsidRPr="005A543B" w:rsidRDefault="00581773" w:rsidP="003156B9">
                <w:pPr>
                  <w:pStyle w:val="TableNormal0"/>
                  <w:rPr>
                    <w:rStyle w:val="GeneralAviation"/>
                    <w:color w:val="auto"/>
                  </w:rPr>
                </w:pPr>
                <w:r w:rsidRPr="005A543B">
                  <w:rPr>
                    <w:rStyle w:val="GeneralAviation"/>
                    <w:color w:val="auto"/>
                  </w:rPr>
                  <w:t>1</w:t>
                </w:r>
              </w:p>
            </w:tc>
            <w:tc>
              <w:tcPr>
                <w:tcW w:w="3686" w:type="dxa"/>
                <w:hideMark/>
              </w:tcPr>
              <w:p w14:paraId="46C7E731" w14:textId="77777777" w:rsidR="008D3FEE" w:rsidRPr="005A543B" w:rsidRDefault="00581773" w:rsidP="003156B9">
                <w:pPr>
                  <w:pStyle w:val="TableNormal0"/>
                  <w:rPr>
                    <w:rStyle w:val="GeneralAviation"/>
                    <w:i/>
                    <w:iCs/>
                    <w:color w:val="auto"/>
                  </w:rPr>
                </w:pPr>
                <w:r w:rsidRPr="005A543B">
                  <w:rPr>
                    <w:rStyle w:val="GeneralAviation"/>
                    <w:i/>
                    <w:iCs/>
                    <w:color w:val="auto"/>
                  </w:rPr>
                  <w:t>Optional content: safety letters, safety boards web pages</w:t>
                </w:r>
              </w:p>
            </w:tc>
            <w:tc>
              <w:tcPr>
                <w:tcW w:w="708" w:type="dxa"/>
                <w:hideMark/>
              </w:tcPr>
              <w:p w14:paraId="7DFD2973" w14:textId="77777777" w:rsidR="008D3FEE" w:rsidRPr="005A543B" w:rsidRDefault="00581773" w:rsidP="003156B9">
                <w:pPr>
                  <w:pStyle w:val="TableNormal0"/>
                  <w:rPr>
                    <w:rStyle w:val="GeneralAviation"/>
                    <w:color w:val="auto"/>
                  </w:rPr>
                </w:pPr>
                <w:r w:rsidRPr="005A543B">
                  <w:rPr>
                    <w:rStyle w:val="GeneralAviation"/>
                    <w:color w:val="auto"/>
                  </w:rPr>
                  <w:t>ALL</w:t>
                </w:r>
              </w:p>
            </w:tc>
          </w:tr>
          <w:tr w:rsidR="00090094" w14:paraId="730AC311" w14:textId="77777777" w:rsidTr="00090094">
            <w:trPr>
              <w:trHeight w:val="567"/>
            </w:trPr>
            <w:tc>
              <w:tcPr>
                <w:tcW w:w="851" w:type="dxa"/>
                <w:hideMark/>
              </w:tcPr>
              <w:p w14:paraId="5B19D904" w14:textId="77777777" w:rsidR="008D3FEE"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LAW</w:t>
                </w:r>
              </w:p>
              <w:p w14:paraId="09A75D6D" w14:textId="77777777" w:rsidR="008D3FEE" w:rsidRPr="005A543B" w:rsidRDefault="00581773" w:rsidP="003156B9">
                <w:pPr>
                  <w:pStyle w:val="TableNormal0"/>
                  <w:rPr>
                    <w:rStyle w:val="GeneralAviation"/>
                    <w:color w:val="auto"/>
                  </w:rPr>
                </w:pPr>
                <w:r w:rsidRPr="005A543B">
                  <w:rPr>
                    <w:rStyle w:val="GeneralAviation"/>
                    <w:color w:val="auto"/>
                  </w:rPr>
                  <w:t xml:space="preserve">3.1.4 </w:t>
                </w:r>
              </w:p>
            </w:tc>
            <w:tc>
              <w:tcPr>
                <w:tcW w:w="3544" w:type="dxa"/>
                <w:hideMark/>
              </w:tcPr>
              <w:p w14:paraId="74B7D272" w14:textId="77777777" w:rsidR="008D3FEE" w:rsidRPr="005A543B" w:rsidRDefault="00581773" w:rsidP="003156B9">
                <w:pPr>
                  <w:pStyle w:val="TableNormal0"/>
                  <w:rPr>
                    <w:rStyle w:val="GeneralAviation"/>
                    <w:color w:val="auto"/>
                  </w:rPr>
                </w:pPr>
                <w:r w:rsidRPr="005A543B">
                  <w:rPr>
                    <w:rStyle w:val="GeneralAviation"/>
                    <w:color w:val="auto"/>
                  </w:rPr>
                  <w:t>Appreciate the just culture concept.</w:t>
                </w:r>
              </w:p>
            </w:tc>
            <w:tc>
              <w:tcPr>
                <w:tcW w:w="283" w:type="dxa"/>
                <w:hideMark/>
              </w:tcPr>
              <w:p w14:paraId="4B1153ED" w14:textId="77777777" w:rsidR="008D3FEE"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72CD9651" w14:textId="77777777" w:rsidR="008D3FEE" w:rsidRPr="005A543B" w:rsidRDefault="00581773" w:rsidP="00CF1B3F">
                <w:pPr>
                  <w:pStyle w:val="EssentialTraining"/>
                  <w:rPr>
                    <w:rStyle w:val="GeneralAviation"/>
                    <w:color w:val="auto"/>
                  </w:rPr>
                </w:pPr>
                <w:r w:rsidRPr="005A543B">
                  <w:rPr>
                    <w:rStyle w:val="GeneralAviation"/>
                    <w:color w:val="auto"/>
                  </w:rPr>
                  <w:t>Benefits, prerequisites, constraints</w:t>
                </w:r>
              </w:p>
              <w:p w14:paraId="540C9EDB" w14:textId="77777777" w:rsidR="008D3FEE" w:rsidRPr="00DA0580" w:rsidRDefault="00581773" w:rsidP="003156B9">
                <w:pPr>
                  <w:pStyle w:val="TableNormal0"/>
                  <w:rPr>
                    <w:rStyle w:val="GeneralAviation"/>
                  </w:rPr>
                </w:pPr>
                <w:r w:rsidRPr="005A543B">
                  <w:rPr>
                    <w:rStyle w:val="GeneralAviation"/>
                    <w:i/>
                    <w:iCs/>
                    <w:color w:val="auto"/>
                  </w:rPr>
                  <w:t>Optional content:</w:t>
                </w:r>
                <w:r w:rsidRPr="005A543B">
                  <w:rPr>
                    <w:rStyle w:val="GeneralAviation"/>
                    <w:color w:val="auto"/>
                  </w:rPr>
                  <w:t xml:space="preserve"> </w:t>
                </w:r>
                <w:hyperlink r:id="rId45" w:history="1">
                  <w:r w:rsidRPr="00DA0580">
                    <w:rPr>
                      <w:rStyle w:val="Hyperlink"/>
                    </w:rPr>
                    <w:t>Skybrary</w:t>
                  </w:r>
                </w:hyperlink>
              </w:p>
            </w:tc>
            <w:tc>
              <w:tcPr>
                <w:tcW w:w="708" w:type="dxa"/>
                <w:hideMark/>
              </w:tcPr>
              <w:p w14:paraId="03371419" w14:textId="77777777" w:rsidR="008D3FEE" w:rsidRPr="00DA0580" w:rsidRDefault="00581773" w:rsidP="003156B9">
                <w:pPr>
                  <w:pStyle w:val="TableNormal0"/>
                  <w:rPr>
                    <w:rStyle w:val="GeneralAviation"/>
                  </w:rPr>
                </w:pPr>
                <w:r w:rsidRPr="005A543B">
                  <w:rPr>
                    <w:rStyle w:val="GeneralAviation"/>
                    <w:color w:val="auto"/>
                  </w:rPr>
                  <w:t>ALL</w:t>
                </w:r>
              </w:p>
            </w:tc>
          </w:tr>
          <w:tr w:rsidR="00090094" w14:paraId="01A5A0E6" w14:textId="77777777" w:rsidTr="00090094">
            <w:trPr>
              <w:trHeight w:val="21"/>
            </w:trPr>
            <w:tc>
              <w:tcPr>
                <w:tcW w:w="9072" w:type="dxa"/>
                <w:gridSpan w:val="5"/>
                <w:hideMark/>
              </w:tcPr>
              <w:p w14:paraId="7EEA6806" w14:textId="77777777" w:rsidR="008D3FEE" w:rsidRPr="005A543B" w:rsidRDefault="00581773" w:rsidP="003156B9">
                <w:pPr>
                  <w:pStyle w:val="TableHead"/>
                  <w:rPr>
                    <w:rStyle w:val="GeneralAviation"/>
                    <w:color w:val="auto"/>
                  </w:rPr>
                </w:pPr>
                <w:r w:rsidRPr="005A543B">
                  <w:rPr>
                    <w:rStyle w:val="GeneralAviation"/>
                    <w:color w:val="auto"/>
                  </w:rPr>
                  <w:t>Subtopic LAW 3.2 — Safety Investigation</w:t>
                </w:r>
              </w:p>
            </w:tc>
          </w:tr>
          <w:tr w:rsidR="00090094" w14:paraId="31203B61" w14:textId="77777777" w:rsidTr="00090094">
            <w:trPr>
              <w:trHeight w:val="567"/>
            </w:trPr>
            <w:tc>
              <w:tcPr>
                <w:tcW w:w="851" w:type="dxa"/>
                <w:hideMark/>
              </w:tcPr>
              <w:p w14:paraId="4A1A4EA0" w14:textId="77777777" w:rsidR="008D3FEE" w:rsidRPr="00DA0580" w:rsidRDefault="00581773" w:rsidP="003156B9">
                <w:pPr>
                  <w:pStyle w:val="TableNormal0"/>
                  <w:rPr>
                    <w:rStyle w:val="GeneralAviation"/>
                  </w:rPr>
                </w:pPr>
                <w:r w:rsidRPr="00DA0580">
                  <w:rPr>
                    <w:rStyle w:val="GeneralAviation"/>
                  </w:rPr>
                  <w:t>APS</w:t>
                </w:r>
                <w:r w:rsidRPr="00DA0580">
                  <w:rPr>
                    <w:rStyle w:val="GeneralAviation"/>
                  </w:rPr>
                  <w:br/>
                  <w:t>LAW</w:t>
                </w:r>
              </w:p>
              <w:p w14:paraId="6E473D5E" w14:textId="77777777" w:rsidR="008D3FEE" w:rsidRPr="00DA0580" w:rsidRDefault="00581773" w:rsidP="003156B9">
                <w:pPr>
                  <w:pStyle w:val="TableNormal0"/>
                  <w:rPr>
                    <w:rStyle w:val="GeneralAviation"/>
                  </w:rPr>
                </w:pPr>
                <w:r w:rsidRPr="00DA0580">
                  <w:rPr>
                    <w:rStyle w:val="GeneralAviation"/>
                  </w:rPr>
                  <w:t xml:space="preserve">3.2.1 </w:t>
                </w:r>
              </w:p>
            </w:tc>
            <w:tc>
              <w:tcPr>
                <w:tcW w:w="3544" w:type="dxa"/>
                <w:hideMark/>
              </w:tcPr>
              <w:p w14:paraId="3E0A445F" w14:textId="77777777" w:rsidR="008D3FEE" w:rsidRPr="005A543B" w:rsidRDefault="00581773" w:rsidP="003156B9">
                <w:pPr>
                  <w:pStyle w:val="TableNormal0"/>
                  <w:rPr>
                    <w:rStyle w:val="GeneralAviation"/>
                    <w:color w:val="auto"/>
                  </w:rPr>
                </w:pPr>
                <w:r w:rsidRPr="005A543B">
                  <w:rPr>
                    <w:rStyle w:val="GeneralAviation"/>
                    <w:color w:val="auto"/>
                  </w:rPr>
                  <w:t xml:space="preserve">Describe </w:t>
                </w:r>
                <w:r w:rsidR="00DA0580" w:rsidRPr="005A543B">
                  <w:rPr>
                    <w:rStyle w:val="GeneralAviation"/>
                    <w:color w:val="auto"/>
                  </w:rPr>
                  <w:t xml:space="preserve">the </w:t>
                </w:r>
                <w:r w:rsidRPr="005A543B">
                  <w:rPr>
                    <w:rStyle w:val="GeneralAviation"/>
                    <w:color w:val="auto"/>
                  </w:rPr>
                  <w:t xml:space="preserve">role and </w:t>
                </w:r>
                <w:r w:rsidR="00DA0580" w:rsidRPr="005A543B">
                  <w:rPr>
                    <w:rStyle w:val="GeneralAviation"/>
                    <w:color w:val="auto"/>
                  </w:rPr>
                  <w:t>objectives</w:t>
                </w:r>
                <w:r w:rsidRPr="005A543B">
                  <w:rPr>
                    <w:rStyle w:val="GeneralAviation"/>
                    <w:color w:val="auto"/>
                  </w:rPr>
                  <w:t xml:space="preserve"> of </w:t>
                </w:r>
                <w:r w:rsidR="00DA0580" w:rsidRPr="005A543B">
                  <w:rPr>
                    <w:rStyle w:val="GeneralAviation"/>
                    <w:color w:val="auto"/>
                  </w:rPr>
                  <w:t>s</w:t>
                </w:r>
                <w:r w:rsidRPr="005A543B">
                  <w:rPr>
                    <w:rStyle w:val="GeneralAviation"/>
                    <w:color w:val="auto"/>
                  </w:rPr>
                  <w:t xml:space="preserve">afety </w:t>
                </w:r>
                <w:r w:rsidR="00DA0580" w:rsidRPr="005A543B">
                  <w:rPr>
                    <w:rStyle w:val="GeneralAviation"/>
                    <w:color w:val="auto"/>
                  </w:rPr>
                  <w:t>i</w:t>
                </w:r>
                <w:r w:rsidRPr="005A543B">
                  <w:rPr>
                    <w:rStyle w:val="GeneralAviation"/>
                    <w:color w:val="auto"/>
                  </w:rPr>
                  <w:t>nvestigation in the improvement of safety.</w:t>
                </w:r>
              </w:p>
            </w:tc>
            <w:tc>
              <w:tcPr>
                <w:tcW w:w="283" w:type="dxa"/>
                <w:hideMark/>
              </w:tcPr>
              <w:p w14:paraId="2AEDC8DB" w14:textId="77777777" w:rsidR="008D3FEE" w:rsidRPr="005A543B" w:rsidRDefault="00581773" w:rsidP="003156B9">
                <w:pPr>
                  <w:pStyle w:val="TableNormal0"/>
                  <w:rPr>
                    <w:rStyle w:val="GeneralAviation"/>
                    <w:color w:val="auto"/>
                  </w:rPr>
                </w:pPr>
                <w:r w:rsidRPr="005A543B">
                  <w:rPr>
                    <w:rStyle w:val="GeneralAviation"/>
                    <w:color w:val="auto"/>
                  </w:rPr>
                  <w:t>2</w:t>
                </w:r>
              </w:p>
            </w:tc>
            <w:tc>
              <w:tcPr>
                <w:tcW w:w="3686" w:type="dxa"/>
                <w:hideMark/>
              </w:tcPr>
              <w:p w14:paraId="7F3F32F3" w14:textId="77777777" w:rsidR="008D3FEE" w:rsidRPr="005A543B" w:rsidRDefault="008D3FEE" w:rsidP="003156B9">
                <w:pPr>
                  <w:pStyle w:val="TableNormal0"/>
                  <w:rPr>
                    <w:rStyle w:val="GeneralAviation"/>
                    <w:color w:val="auto"/>
                  </w:rPr>
                </w:pPr>
              </w:p>
            </w:tc>
            <w:tc>
              <w:tcPr>
                <w:tcW w:w="708" w:type="dxa"/>
                <w:hideMark/>
              </w:tcPr>
              <w:p w14:paraId="369299BA" w14:textId="77777777" w:rsidR="008D3FEE" w:rsidRPr="005A543B" w:rsidRDefault="00581773" w:rsidP="003156B9">
                <w:pPr>
                  <w:pStyle w:val="TableNormal0"/>
                  <w:rPr>
                    <w:rStyle w:val="GeneralAviation"/>
                    <w:color w:val="auto"/>
                  </w:rPr>
                </w:pPr>
                <w:r w:rsidRPr="005A543B">
                  <w:rPr>
                    <w:rStyle w:val="GeneralAviation"/>
                    <w:color w:val="auto"/>
                  </w:rPr>
                  <w:t>ALL</w:t>
                </w:r>
              </w:p>
            </w:tc>
          </w:tr>
        </w:tbl>
        <w:p w14:paraId="3C92C4AA" w14:textId="77777777" w:rsidR="00C64C17" w:rsidRPr="008D3FEE" w:rsidRDefault="00000000" w:rsidP="005847AB">
          <w:pPr>
            <w:rPr>
              <w:i/>
              <w:iCs/>
            </w:rPr>
          </w:pPr>
        </w:p>
      </w:sdtContent>
    </w:sdt>
    <w:sdt>
      <w:sdtPr>
        <w:rPr>
          <w:i w:val="0"/>
          <w:sz w:val="22"/>
          <w:szCs w:val="24"/>
        </w:rPr>
        <w:alias w:val="topic"/>
        <w:tag w:val="topic"/>
        <w:id w:val="-771670305"/>
      </w:sdtPr>
      <w:sdtContent>
        <w:p w14:paraId="658F9216" w14:textId="77777777" w:rsidR="00136E2B" w:rsidRDefault="00136E2B" w:rsidP="00136E2B">
          <w:pPr>
            <w:pStyle w:val="Dxshortdesc"/>
          </w:pPr>
        </w:p>
        <w:p w14:paraId="4FE43826" w14:textId="77777777" w:rsidR="00136E2B" w:rsidRPr="005847AB" w:rsidRDefault="00581773" w:rsidP="00136E2B">
          <w:pPr>
            <w:pStyle w:val="Heading5"/>
          </w:pPr>
          <w:bookmarkStart w:id="2285" w:name="_Toc256000228"/>
          <w:r w:rsidRPr="005847AB">
            <w:t>SUBJECT 3: AIR TRAFFIC MANAGEMENT</w:t>
          </w:r>
          <w:bookmarkEnd w:id="2285"/>
        </w:p>
        <w:p w14:paraId="014AE1B3" w14:textId="77777777" w:rsidR="00136E2B" w:rsidRPr="00667041" w:rsidRDefault="00581773" w:rsidP="00136E2B">
          <w:r w:rsidRPr="00667041">
            <w:t>The subject objective is:</w:t>
          </w:r>
        </w:p>
        <w:p w14:paraId="30C145FA" w14:textId="77777777" w:rsidR="00136E2B" w:rsidRDefault="00581773" w:rsidP="00136E2B">
          <w:r w:rsidRPr="00667041">
            <w:t>Learners shall manage air traffic to ensure safe, orderly and expeditious services.</w:t>
          </w:r>
        </w:p>
        <w:tbl>
          <w:tblPr>
            <w:tblStyle w:val="easaTable"/>
            <w:tblW w:w="9100" w:type="dxa"/>
            <w:tblInd w:w="-51" w:type="dxa"/>
            <w:tblLayout w:type="fixed"/>
            <w:tblLook w:val="0420" w:firstRow="1" w:lastRow="0" w:firstColumn="0" w:lastColumn="0" w:noHBand="0" w:noVBand="1"/>
          </w:tblPr>
          <w:tblGrid>
            <w:gridCol w:w="879"/>
            <w:gridCol w:w="3544"/>
            <w:gridCol w:w="283"/>
            <w:gridCol w:w="3686"/>
            <w:gridCol w:w="708"/>
          </w:tblGrid>
          <w:tr w:rsidR="00090094" w14:paraId="65BB7C0D"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100" w:type="dxa"/>
                <w:gridSpan w:val="5"/>
              </w:tcPr>
              <w:p w14:paraId="01A65946" w14:textId="77777777" w:rsidR="00E46CCB" w:rsidRPr="00BC6622" w:rsidRDefault="00581773" w:rsidP="003156B9">
                <w:pPr>
                  <w:pStyle w:val="TableCentered"/>
                  <w:rPr>
                    <w:rStyle w:val="GeneralAviation"/>
                  </w:rPr>
                </w:pPr>
                <w:r w:rsidRPr="00BC6622">
                  <w:t>TOPIC ATM 1 — PROVISION OF SERVICES</w:t>
                </w:r>
              </w:p>
            </w:tc>
          </w:tr>
          <w:tr w:rsidR="00090094" w14:paraId="72D99EE8" w14:textId="77777777" w:rsidTr="00090094">
            <w:trPr>
              <w:cantSplit/>
              <w:trHeight w:val="21"/>
            </w:trPr>
            <w:tc>
              <w:tcPr>
                <w:tcW w:w="9100" w:type="dxa"/>
                <w:gridSpan w:val="5"/>
                <w:hideMark/>
              </w:tcPr>
              <w:p w14:paraId="6492E7F5" w14:textId="77777777" w:rsidR="00E46CCB" w:rsidRPr="005A543B" w:rsidRDefault="00581773" w:rsidP="003156B9">
                <w:pPr>
                  <w:pStyle w:val="TableHead"/>
                  <w:rPr>
                    <w:rStyle w:val="GeneralAviation"/>
                    <w:color w:val="auto"/>
                  </w:rPr>
                </w:pPr>
                <w:r w:rsidRPr="005A543B">
                  <w:rPr>
                    <w:rStyle w:val="GeneralAviation"/>
                    <w:color w:val="auto"/>
                  </w:rPr>
                  <w:t xml:space="preserve">Subtopic ATM 1.1 — Air traffic control (ATC) service </w:t>
                </w:r>
              </w:p>
            </w:tc>
          </w:tr>
          <w:tr w:rsidR="00090094" w14:paraId="3073A3F3" w14:textId="77777777" w:rsidTr="00090094">
            <w:trPr>
              <w:cantSplit/>
              <w:trHeight w:val="567"/>
            </w:trPr>
            <w:tc>
              <w:tcPr>
                <w:tcW w:w="879" w:type="dxa"/>
                <w:hideMark/>
              </w:tcPr>
              <w:p w14:paraId="21B2229E" w14:textId="77777777" w:rsidR="00E46CCB" w:rsidRPr="005A543B" w:rsidRDefault="00581773" w:rsidP="003156B9">
                <w:pPr>
                  <w:pStyle w:val="TableNormal0"/>
                  <w:rPr>
                    <w:rStyle w:val="GeneralAviation"/>
                    <w:color w:val="auto"/>
                  </w:rPr>
                </w:pPr>
                <w:r w:rsidRPr="005A543B">
                  <w:rPr>
                    <w:rStyle w:val="GeneralAviation"/>
                    <w:color w:val="auto"/>
                  </w:rPr>
                  <w:lastRenderedPageBreak/>
                  <w:t>APS</w:t>
                </w:r>
                <w:r w:rsidRPr="005A543B">
                  <w:rPr>
                    <w:rStyle w:val="GeneralAviation"/>
                    <w:color w:val="auto"/>
                  </w:rPr>
                  <w:br/>
                  <w:t>ATM</w:t>
                </w:r>
              </w:p>
              <w:p w14:paraId="49E6D673" w14:textId="77777777" w:rsidR="00E46CCB" w:rsidRPr="005A543B" w:rsidRDefault="00581773" w:rsidP="003156B9">
                <w:pPr>
                  <w:pStyle w:val="TableNormal0"/>
                  <w:rPr>
                    <w:rStyle w:val="GeneralAviation"/>
                    <w:color w:val="auto"/>
                  </w:rPr>
                </w:pPr>
                <w:r w:rsidRPr="005A543B">
                  <w:rPr>
                    <w:rStyle w:val="GeneralAviation"/>
                    <w:color w:val="auto"/>
                  </w:rPr>
                  <w:t xml:space="preserve">1.1.1 </w:t>
                </w:r>
              </w:p>
            </w:tc>
            <w:tc>
              <w:tcPr>
                <w:tcW w:w="3544" w:type="dxa"/>
                <w:hideMark/>
              </w:tcPr>
              <w:p w14:paraId="37BDC575" w14:textId="77777777" w:rsidR="00E46CCB" w:rsidRPr="005A543B" w:rsidRDefault="00581773" w:rsidP="003156B9">
                <w:pPr>
                  <w:pStyle w:val="TableNormal0"/>
                  <w:rPr>
                    <w:rStyle w:val="GeneralAviation"/>
                    <w:color w:val="auto"/>
                  </w:rPr>
                </w:pPr>
                <w:r w:rsidRPr="005A543B">
                  <w:rPr>
                    <w:rStyle w:val="GeneralAviation"/>
                    <w:color w:val="auto"/>
                  </w:rPr>
                  <w:t>Appreciate own area of responsibility.</w:t>
                </w:r>
              </w:p>
            </w:tc>
            <w:tc>
              <w:tcPr>
                <w:tcW w:w="283" w:type="dxa"/>
                <w:hideMark/>
              </w:tcPr>
              <w:p w14:paraId="064CDE84"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4E012C98" w14:textId="77777777" w:rsidR="00E46CCB" w:rsidRPr="005A543B" w:rsidRDefault="00E46CCB" w:rsidP="003156B9">
                <w:pPr>
                  <w:pStyle w:val="TableNormal0"/>
                  <w:rPr>
                    <w:rStyle w:val="GeneralAviation"/>
                    <w:color w:val="auto"/>
                  </w:rPr>
                </w:pPr>
              </w:p>
            </w:tc>
            <w:tc>
              <w:tcPr>
                <w:tcW w:w="708" w:type="dxa"/>
                <w:hideMark/>
              </w:tcPr>
              <w:p w14:paraId="1E18975E" w14:textId="77777777" w:rsidR="00E46CCB" w:rsidRPr="005A543B" w:rsidRDefault="00581773" w:rsidP="003156B9">
                <w:pPr>
                  <w:pStyle w:val="TableNormal0"/>
                  <w:rPr>
                    <w:rStyle w:val="GeneralAviation"/>
                    <w:color w:val="auto"/>
                  </w:rPr>
                </w:pPr>
                <w:r w:rsidRPr="005A543B">
                  <w:rPr>
                    <w:rStyle w:val="GeneralAviation"/>
                    <w:color w:val="auto"/>
                  </w:rPr>
                  <w:t>APP ACP APS ACS</w:t>
                </w:r>
              </w:p>
            </w:tc>
          </w:tr>
          <w:tr w:rsidR="00090094" w14:paraId="4FACFA39" w14:textId="77777777" w:rsidTr="00090094">
            <w:trPr>
              <w:cantSplit/>
              <w:trHeight w:val="567"/>
            </w:trPr>
            <w:tc>
              <w:tcPr>
                <w:tcW w:w="879" w:type="dxa"/>
                <w:hideMark/>
              </w:tcPr>
              <w:p w14:paraId="5F6580F6"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411357B" w14:textId="77777777" w:rsidR="00E46CCB" w:rsidRPr="005A543B" w:rsidRDefault="00581773" w:rsidP="003156B9">
                <w:pPr>
                  <w:pStyle w:val="TableNormal0"/>
                  <w:rPr>
                    <w:rStyle w:val="GeneralAviation"/>
                    <w:color w:val="auto"/>
                  </w:rPr>
                </w:pPr>
                <w:r w:rsidRPr="005A543B">
                  <w:rPr>
                    <w:rStyle w:val="GeneralAviation"/>
                    <w:color w:val="auto"/>
                  </w:rPr>
                  <w:t xml:space="preserve">1.1.2 </w:t>
                </w:r>
              </w:p>
            </w:tc>
            <w:tc>
              <w:tcPr>
                <w:tcW w:w="3544" w:type="dxa"/>
                <w:hideMark/>
              </w:tcPr>
              <w:p w14:paraId="333DA0E7" w14:textId="77777777" w:rsidR="00E46CCB" w:rsidRPr="005A543B" w:rsidRDefault="00581773" w:rsidP="003156B9">
                <w:pPr>
                  <w:pStyle w:val="TableNormal0"/>
                  <w:rPr>
                    <w:rStyle w:val="GeneralAviation"/>
                    <w:color w:val="auto"/>
                  </w:rPr>
                </w:pPr>
                <w:r w:rsidRPr="005A543B">
                  <w:rPr>
                    <w:rStyle w:val="GeneralAviation"/>
                    <w:color w:val="auto"/>
                  </w:rPr>
                  <w:t>Provide approach control service.</w:t>
                </w:r>
              </w:p>
            </w:tc>
            <w:tc>
              <w:tcPr>
                <w:tcW w:w="283" w:type="dxa"/>
                <w:hideMark/>
              </w:tcPr>
              <w:p w14:paraId="5E528300"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1E7882F9"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Pr="005A543B">
                  <w:rPr>
                    <w:rStyle w:val="GeneralAviation"/>
                    <w:color w:val="auto"/>
                  </w:rPr>
                  <w:t>Government of the Republic of Armenia Decision N 2054-L of December 7, 2023</w:t>
                </w:r>
                <w:r w:rsidR="00581773" w:rsidRPr="005A543B">
                  <w:rPr>
                    <w:rStyle w:val="GeneralAviation"/>
                    <w:color w:val="auto"/>
                  </w:rPr>
                  <w:t>, operating procedures for the simulated/training environment</w:t>
                </w:r>
              </w:p>
            </w:tc>
            <w:tc>
              <w:tcPr>
                <w:tcW w:w="708" w:type="dxa"/>
                <w:hideMark/>
              </w:tcPr>
              <w:p w14:paraId="10455A7C" w14:textId="77777777" w:rsidR="00E46CCB" w:rsidRPr="005A543B" w:rsidRDefault="00581773" w:rsidP="003156B9">
                <w:pPr>
                  <w:pStyle w:val="TableNormal0"/>
                  <w:rPr>
                    <w:rStyle w:val="GeneralAviation"/>
                    <w:color w:val="auto"/>
                  </w:rPr>
                </w:pPr>
                <w:r w:rsidRPr="005A543B">
                  <w:rPr>
                    <w:rStyle w:val="GeneralAviation"/>
                    <w:color w:val="auto"/>
                  </w:rPr>
                  <w:t>APP APS</w:t>
                </w:r>
              </w:p>
            </w:tc>
          </w:tr>
          <w:tr w:rsidR="00090094" w14:paraId="687A8685" w14:textId="77777777" w:rsidTr="00090094">
            <w:trPr>
              <w:cantSplit/>
              <w:trHeight w:val="21"/>
            </w:trPr>
            <w:tc>
              <w:tcPr>
                <w:tcW w:w="9100" w:type="dxa"/>
                <w:gridSpan w:val="5"/>
                <w:hideMark/>
              </w:tcPr>
              <w:p w14:paraId="3A0838DF" w14:textId="77777777" w:rsidR="00E46CCB" w:rsidRPr="005A543B" w:rsidRDefault="00581773" w:rsidP="003156B9">
                <w:pPr>
                  <w:pStyle w:val="TableHead"/>
                  <w:rPr>
                    <w:rStyle w:val="GeneralAviation"/>
                    <w:color w:val="auto"/>
                  </w:rPr>
                </w:pPr>
                <w:r w:rsidRPr="005A543B">
                  <w:rPr>
                    <w:rStyle w:val="GeneralAviation"/>
                    <w:color w:val="auto"/>
                  </w:rPr>
                  <w:t>Subtopic ATM 1.2 — Flight information service (FIS)</w:t>
                </w:r>
              </w:p>
            </w:tc>
          </w:tr>
          <w:tr w:rsidR="00090094" w14:paraId="2C985225" w14:textId="77777777" w:rsidTr="00090094">
            <w:trPr>
              <w:cantSplit/>
              <w:trHeight w:val="567"/>
            </w:trPr>
            <w:tc>
              <w:tcPr>
                <w:tcW w:w="879" w:type="dxa"/>
                <w:hideMark/>
              </w:tcPr>
              <w:p w14:paraId="3F878F68"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E95629F" w14:textId="77777777" w:rsidR="00E46CCB" w:rsidRPr="005A543B" w:rsidRDefault="00581773" w:rsidP="003156B9">
                <w:pPr>
                  <w:pStyle w:val="TableNormal0"/>
                  <w:rPr>
                    <w:rStyle w:val="GeneralAviation"/>
                    <w:color w:val="auto"/>
                  </w:rPr>
                </w:pPr>
                <w:r w:rsidRPr="005A543B">
                  <w:rPr>
                    <w:rStyle w:val="GeneralAviation"/>
                    <w:color w:val="auto"/>
                  </w:rPr>
                  <w:t xml:space="preserve">1.2.1 </w:t>
                </w:r>
              </w:p>
            </w:tc>
            <w:tc>
              <w:tcPr>
                <w:tcW w:w="3544" w:type="dxa"/>
                <w:hideMark/>
              </w:tcPr>
              <w:p w14:paraId="53F53F6F" w14:textId="77777777" w:rsidR="00E46CCB" w:rsidRPr="005A543B" w:rsidRDefault="00581773" w:rsidP="003156B9">
                <w:pPr>
                  <w:pStyle w:val="TableNormal0"/>
                  <w:rPr>
                    <w:rStyle w:val="GeneralAviation"/>
                    <w:color w:val="auto"/>
                  </w:rPr>
                </w:pPr>
                <w:r w:rsidRPr="005A543B">
                  <w:rPr>
                    <w:rStyle w:val="GeneralAviation"/>
                    <w:color w:val="auto"/>
                  </w:rPr>
                  <w:t>Provide FIS.</w:t>
                </w:r>
              </w:p>
            </w:tc>
            <w:tc>
              <w:tcPr>
                <w:tcW w:w="283" w:type="dxa"/>
                <w:hideMark/>
              </w:tcPr>
              <w:p w14:paraId="028F5EB8"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513160B4"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r w:rsidR="004452DB" w:rsidRPr="005A543B">
                  <w:rPr>
                    <w:rStyle w:val="GeneralAviation"/>
                    <w:color w:val="auto"/>
                  </w:rPr>
                  <w:t xml:space="preserve">, </w:t>
                </w:r>
                <w:r w:rsidRPr="005A543B">
                  <w:rPr>
                    <w:rStyle w:val="GeneralAviation"/>
                    <w:color w:val="auto"/>
                  </w:rPr>
                  <w:t>Government of the Republic of Armenia Decision N 2054-L of December 7, 2023</w:t>
                </w:r>
              </w:p>
              <w:p w14:paraId="6E57CB82"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national documents</w:t>
                </w:r>
              </w:p>
            </w:tc>
            <w:tc>
              <w:tcPr>
                <w:tcW w:w="708" w:type="dxa"/>
                <w:hideMark/>
              </w:tcPr>
              <w:p w14:paraId="39271D35" w14:textId="77777777" w:rsidR="00E46CCB" w:rsidRPr="005A543B" w:rsidRDefault="00581773" w:rsidP="00717220">
                <w:pPr>
                  <w:pStyle w:val="ItalicRed"/>
                  <w:rPr>
                    <w:color w:val="auto"/>
                  </w:rPr>
                </w:pPr>
                <w:r w:rsidRPr="005A543B">
                  <w:rPr>
                    <w:color w:val="auto"/>
                  </w:rPr>
                  <w:t>ALL</w:t>
                </w:r>
              </w:p>
            </w:tc>
          </w:tr>
          <w:tr w:rsidR="00090094" w14:paraId="2BB490C7" w14:textId="77777777" w:rsidTr="00090094">
            <w:trPr>
              <w:cantSplit/>
              <w:trHeight w:val="567"/>
            </w:trPr>
            <w:tc>
              <w:tcPr>
                <w:tcW w:w="879" w:type="dxa"/>
                <w:hideMark/>
              </w:tcPr>
              <w:p w14:paraId="6A9431C0"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2458A8F" w14:textId="77777777" w:rsidR="00E46CCB" w:rsidRPr="005A543B" w:rsidRDefault="00581773" w:rsidP="003156B9">
                <w:pPr>
                  <w:pStyle w:val="TableNormal0"/>
                  <w:rPr>
                    <w:rStyle w:val="GeneralAviation"/>
                    <w:color w:val="auto"/>
                  </w:rPr>
                </w:pPr>
                <w:r w:rsidRPr="005A543B">
                  <w:rPr>
                    <w:rStyle w:val="GeneralAviation"/>
                    <w:color w:val="auto"/>
                  </w:rPr>
                  <w:t xml:space="preserve">1.2.2 </w:t>
                </w:r>
              </w:p>
            </w:tc>
            <w:tc>
              <w:tcPr>
                <w:tcW w:w="3544" w:type="dxa"/>
                <w:hideMark/>
              </w:tcPr>
              <w:p w14:paraId="50E17ACC" w14:textId="77777777" w:rsidR="00E46CCB" w:rsidRPr="005A543B" w:rsidRDefault="00581773" w:rsidP="003156B9">
                <w:pPr>
                  <w:pStyle w:val="TableNormal0"/>
                  <w:rPr>
                    <w:rStyle w:val="GeneralAviation"/>
                    <w:color w:val="auto"/>
                  </w:rPr>
                </w:pPr>
                <w:r w:rsidRPr="005A543B">
                  <w:rPr>
                    <w:rStyle w:val="GeneralAviation"/>
                    <w:color w:val="auto"/>
                  </w:rPr>
                  <w:t>Use an ATS surveillance system in the provision of FIS.</w:t>
                </w:r>
              </w:p>
            </w:tc>
            <w:tc>
              <w:tcPr>
                <w:tcW w:w="283" w:type="dxa"/>
                <w:hideMark/>
              </w:tcPr>
              <w:p w14:paraId="7530BEB2"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6A10A3A7"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Pr="005A543B">
                  <w:rPr>
                    <w:rStyle w:val="GeneralAviation"/>
                    <w:color w:val="auto"/>
                  </w:rPr>
                  <w:t>Government of the Republic of Armenia Decision N 2054-L of December 7, 2023</w:t>
                </w:r>
                <w:r w:rsidR="00581773" w:rsidRPr="005A543B">
                  <w:rPr>
                    <w:rStyle w:val="GeneralAviation"/>
                    <w:color w:val="auto"/>
                  </w:rPr>
                  <w:t>, information to identified aircraft concerning: traffic, navigation</w:t>
                </w:r>
              </w:p>
              <w:p w14:paraId="1B633A93"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weather</w:t>
                </w:r>
              </w:p>
            </w:tc>
            <w:tc>
              <w:tcPr>
                <w:tcW w:w="708" w:type="dxa"/>
                <w:hideMark/>
              </w:tcPr>
              <w:p w14:paraId="48CAEB60" w14:textId="77777777" w:rsidR="00E46CCB" w:rsidRPr="005A543B" w:rsidRDefault="00581773" w:rsidP="003156B9">
                <w:pPr>
                  <w:pStyle w:val="TableNormal0"/>
                  <w:rPr>
                    <w:rStyle w:val="GeneralAviation"/>
                    <w:color w:val="auto"/>
                  </w:rPr>
                </w:pPr>
                <w:r w:rsidRPr="005A543B">
                  <w:rPr>
                    <w:rStyle w:val="GeneralAviation"/>
                    <w:color w:val="auto"/>
                  </w:rPr>
                  <w:t>APS ACS</w:t>
                </w:r>
              </w:p>
            </w:tc>
          </w:tr>
          <w:tr w:rsidR="00090094" w14:paraId="34A9EBE7" w14:textId="77777777" w:rsidTr="00090094">
            <w:trPr>
              <w:cantSplit/>
              <w:trHeight w:val="567"/>
            </w:trPr>
            <w:tc>
              <w:tcPr>
                <w:tcW w:w="879" w:type="dxa"/>
                <w:hideMark/>
              </w:tcPr>
              <w:p w14:paraId="4922E009"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9F98685" w14:textId="77777777" w:rsidR="00E46CCB" w:rsidRPr="005A543B" w:rsidRDefault="00581773" w:rsidP="003156B9">
                <w:pPr>
                  <w:pStyle w:val="TableNormal0"/>
                  <w:rPr>
                    <w:rStyle w:val="GeneralAviation"/>
                    <w:color w:val="auto"/>
                  </w:rPr>
                </w:pPr>
                <w:r w:rsidRPr="005A543B">
                  <w:rPr>
                    <w:rStyle w:val="GeneralAviation"/>
                    <w:color w:val="auto"/>
                  </w:rPr>
                  <w:t xml:space="preserve">1.2.3 </w:t>
                </w:r>
              </w:p>
            </w:tc>
            <w:tc>
              <w:tcPr>
                <w:tcW w:w="3544" w:type="dxa"/>
                <w:hideMark/>
              </w:tcPr>
              <w:p w14:paraId="54AA8092" w14:textId="77777777" w:rsidR="00E46CCB" w:rsidRPr="005A543B" w:rsidRDefault="00581773" w:rsidP="003156B9">
                <w:pPr>
                  <w:pStyle w:val="TableNormal0"/>
                  <w:rPr>
                    <w:rStyle w:val="GeneralAviation"/>
                    <w:color w:val="auto"/>
                  </w:rPr>
                </w:pPr>
                <w:r w:rsidRPr="005A543B">
                  <w:rPr>
                    <w:rStyle w:val="GeneralAviation"/>
                    <w:color w:val="auto"/>
                  </w:rPr>
                  <w:t>Issue appropriate information concerning the position of conflicting traffic.</w:t>
                </w:r>
              </w:p>
            </w:tc>
            <w:tc>
              <w:tcPr>
                <w:tcW w:w="283" w:type="dxa"/>
                <w:hideMark/>
              </w:tcPr>
              <w:p w14:paraId="2C133C3A"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78FA5914"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Pr="005A543B">
                  <w:rPr>
                    <w:rStyle w:val="GeneralAviation"/>
                    <w:color w:val="auto"/>
                  </w:rPr>
                  <w:t>Government of the Republic of Armenia Decision N 2054-L of December 7, 2023</w:t>
                </w:r>
                <w:r w:rsidR="00CF32C5" w:rsidRPr="005A543B">
                  <w:rPr>
                    <w:rStyle w:val="GeneralAviation"/>
                    <w:color w:val="auto"/>
                  </w:rPr>
                  <w:t xml:space="preserve">, </w:t>
                </w:r>
                <w:r w:rsidR="00581773" w:rsidRPr="005A543B">
                  <w:rPr>
                    <w:rStyle w:val="GeneralAviation"/>
                    <w:color w:val="auto"/>
                  </w:rPr>
                  <w:t>traffic information, essential traffic information</w:t>
                </w:r>
              </w:p>
            </w:tc>
            <w:tc>
              <w:tcPr>
                <w:tcW w:w="708" w:type="dxa"/>
                <w:hideMark/>
              </w:tcPr>
              <w:p w14:paraId="37385691" w14:textId="77777777" w:rsidR="00E46CCB" w:rsidRPr="005A543B" w:rsidRDefault="00581773" w:rsidP="003156B9">
                <w:pPr>
                  <w:pStyle w:val="TableNormal0"/>
                  <w:rPr>
                    <w:rStyle w:val="GeneralAviation"/>
                    <w:color w:val="auto"/>
                  </w:rPr>
                </w:pPr>
                <w:r w:rsidRPr="005A543B">
                  <w:rPr>
                    <w:rStyle w:val="GeneralAviation"/>
                    <w:color w:val="auto"/>
                  </w:rPr>
                  <w:t>APS ACS</w:t>
                </w:r>
              </w:p>
              <w:p w14:paraId="075DCDB9" w14:textId="77777777" w:rsidR="00E46CCB" w:rsidRPr="005A543B" w:rsidRDefault="00581773" w:rsidP="00717220">
                <w:pPr>
                  <w:pStyle w:val="ItalicRed"/>
                  <w:rPr>
                    <w:color w:val="auto"/>
                  </w:rPr>
                </w:pPr>
                <w:r w:rsidRPr="005A543B">
                  <w:rPr>
                    <w:color w:val="auto"/>
                  </w:rPr>
                  <w:t xml:space="preserve">APP ACP </w:t>
                </w:r>
              </w:p>
            </w:tc>
          </w:tr>
          <w:tr w:rsidR="00090094" w14:paraId="4E561661" w14:textId="77777777" w:rsidTr="00090094">
            <w:trPr>
              <w:cantSplit/>
              <w:trHeight w:val="567"/>
            </w:trPr>
            <w:tc>
              <w:tcPr>
                <w:tcW w:w="879" w:type="dxa"/>
                <w:hideMark/>
              </w:tcPr>
              <w:p w14:paraId="75CBD182"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7316B34" w14:textId="77777777" w:rsidR="00E46CCB" w:rsidRPr="005A543B" w:rsidRDefault="00581773" w:rsidP="003156B9">
                <w:pPr>
                  <w:pStyle w:val="TableNormal0"/>
                  <w:rPr>
                    <w:rStyle w:val="GeneralAviation"/>
                    <w:color w:val="auto"/>
                  </w:rPr>
                </w:pPr>
                <w:r w:rsidRPr="005A543B">
                  <w:rPr>
                    <w:rStyle w:val="GeneralAviation"/>
                    <w:color w:val="auto"/>
                  </w:rPr>
                  <w:t xml:space="preserve">1.2.4 </w:t>
                </w:r>
              </w:p>
            </w:tc>
            <w:tc>
              <w:tcPr>
                <w:tcW w:w="3544" w:type="dxa"/>
                <w:hideMark/>
              </w:tcPr>
              <w:p w14:paraId="2DEA70D9" w14:textId="77777777" w:rsidR="00E46CCB" w:rsidRPr="005A543B" w:rsidRDefault="00581773" w:rsidP="003156B9">
                <w:pPr>
                  <w:pStyle w:val="TableNormal0"/>
                  <w:rPr>
                    <w:rStyle w:val="GeneralAviation"/>
                    <w:color w:val="auto"/>
                  </w:rPr>
                </w:pPr>
                <w:r w:rsidRPr="005A543B">
                  <w:rPr>
                    <w:rStyle w:val="GeneralAviation"/>
                    <w:color w:val="auto"/>
                  </w:rPr>
                  <w:t xml:space="preserve">Appreciate the use of ATIS in the provision of </w:t>
                </w:r>
                <w:r w:rsidR="00CF32C5" w:rsidRPr="005A543B">
                  <w:rPr>
                    <w:rStyle w:val="GeneralAviation"/>
                    <w:color w:val="auto"/>
                  </w:rPr>
                  <w:t>FIS</w:t>
                </w:r>
                <w:r w:rsidRPr="005A543B">
                  <w:rPr>
                    <w:rStyle w:val="GeneralAviation"/>
                    <w:color w:val="auto"/>
                  </w:rPr>
                  <w:t xml:space="preserve">. </w:t>
                </w:r>
              </w:p>
            </w:tc>
            <w:tc>
              <w:tcPr>
                <w:tcW w:w="283" w:type="dxa"/>
                <w:hideMark/>
              </w:tcPr>
              <w:p w14:paraId="15F80F33"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686BCD40"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p>
            </w:tc>
            <w:tc>
              <w:tcPr>
                <w:tcW w:w="708" w:type="dxa"/>
                <w:hideMark/>
              </w:tcPr>
              <w:p w14:paraId="0AADF329" w14:textId="77777777" w:rsidR="00E46CCB" w:rsidRPr="005A543B" w:rsidRDefault="00581773" w:rsidP="00717220">
                <w:pPr>
                  <w:pStyle w:val="ItalicRed"/>
                  <w:rPr>
                    <w:color w:val="auto"/>
                  </w:rPr>
                </w:pPr>
                <w:r w:rsidRPr="005A543B">
                  <w:rPr>
                    <w:color w:val="auto"/>
                  </w:rPr>
                  <w:t>ALL</w:t>
                </w:r>
              </w:p>
            </w:tc>
          </w:tr>
          <w:tr w:rsidR="00090094" w14:paraId="7E7BAE95" w14:textId="77777777" w:rsidTr="00090094">
            <w:trPr>
              <w:cantSplit/>
              <w:trHeight w:val="21"/>
            </w:trPr>
            <w:tc>
              <w:tcPr>
                <w:tcW w:w="9100" w:type="dxa"/>
                <w:gridSpan w:val="5"/>
                <w:hideMark/>
              </w:tcPr>
              <w:p w14:paraId="57A560B4" w14:textId="77777777" w:rsidR="00E46CCB" w:rsidRPr="005A543B" w:rsidRDefault="00581773" w:rsidP="003156B9">
                <w:pPr>
                  <w:pStyle w:val="TableHead"/>
                  <w:rPr>
                    <w:rStyle w:val="GeneralAviation"/>
                    <w:color w:val="auto"/>
                  </w:rPr>
                </w:pPr>
                <w:r w:rsidRPr="005A543B">
                  <w:rPr>
                    <w:rStyle w:val="GeneralAviation"/>
                    <w:color w:val="auto"/>
                  </w:rPr>
                  <w:t>Subtopic ATM 1.3 — Alerting service (ALRS)</w:t>
                </w:r>
              </w:p>
            </w:tc>
          </w:tr>
          <w:tr w:rsidR="00090094" w14:paraId="67139D10" w14:textId="77777777" w:rsidTr="00090094">
            <w:trPr>
              <w:cantSplit/>
              <w:trHeight w:val="567"/>
            </w:trPr>
            <w:tc>
              <w:tcPr>
                <w:tcW w:w="879" w:type="dxa"/>
                <w:hideMark/>
              </w:tcPr>
              <w:p w14:paraId="69E5781F"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33E2FFB" w14:textId="77777777" w:rsidR="00E46CCB" w:rsidRPr="005A543B" w:rsidRDefault="00581773" w:rsidP="003156B9">
                <w:pPr>
                  <w:pStyle w:val="TableNormal0"/>
                  <w:rPr>
                    <w:rStyle w:val="GeneralAviation"/>
                    <w:color w:val="auto"/>
                  </w:rPr>
                </w:pPr>
                <w:r w:rsidRPr="005A543B">
                  <w:rPr>
                    <w:rStyle w:val="GeneralAviation"/>
                    <w:color w:val="auto"/>
                  </w:rPr>
                  <w:t xml:space="preserve">1.3.1 </w:t>
                </w:r>
              </w:p>
            </w:tc>
            <w:tc>
              <w:tcPr>
                <w:tcW w:w="3544" w:type="dxa"/>
                <w:hideMark/>
              </w:tcPr>
              <w:p w14:paraId="23C3672F" w14:textId="77777777" w:rsidR="00E46CCB" w:rsidRPr="005A543B" w:rsidRDefault="00581773" w:rsidP="003156B9">
                <w:pPr>
                  <w:pStyle w:val="TableNormal0"/>
                  <w:rPr>
                    <w:rStyle w:val="GeneralAviation"/>
                    <w:color w:val="auto"/>
                  </w:rPr>
                </w:pPr>
                <w:r w:rsidRPr="005A543B">
                  <w:rPr>
                    <w:rStyle w:val="GeneralAviation"/>
                    <w:color w:val="auto"/>
                  </w:rPr>
                  <w:t>Provide ALRS.</w:t>
                </w:r>
              </w:p>
            </w:tc>
            <w:tc>
              <w:tcPr>
                <w:tcW w:w="283" w:type="dxa"/>
                <w:hideMark/>
              </w:tcPr>
              <w:p w14:paraId="1A5A35FE"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11D6026E"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2054-L of December 7, 2023</w:t>
                </w:r>
                <w:r w:rsidR="00581773" w:rsidRPr="005A543B">
                  <w:rPr>
                    <w:rStyle w:val="GeneralAviation"/>
                    <w:color w:val="auto"/>
                  </w:rPr>
                  <w:t xml:space="preserve">, </w:t>
                </w:r>
                <w:r w:rsidRPr="005A543B">
                  <w:rPr>
                    <w:rStyle w:val="GeneralAviation"/>
                    <w:color w:val="auto"/>
                  </w:rPr>
                  <w:t>Government of the Republic of Armenia Decision N 821-N of June 2, 2022</w:t>
                </w:r>
              </w:p>
              <w:p w14:paraId="5A27EF6E"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national documents</w:t>
                </w:r>
              </w:p>
            </w:tc>
            <w:tc>
              <w:tcPr>
                <w:tcW w:w="708" w:type="dxa"/>
                <w:hideMark/>
              </w:tcPr>
              <w:p w14:paraId="49193503" w14:textId="77777777" w:rsidR="00E46CCB" w:rsidRPr="005A543B" w:rsidRDefault="00581773" w:rsidP="003156B9">
                <w:pPr>
                  <w:pStyle w:val="TableNormal0"/>
                  <w:rPr>
                    <w:rStyle w:val="GeneralAviation"/>
                    <w:color w:val="auto"/>
                  </w:rPr>
                </w:pPr>
                <w:r w:rsidRPr="005A543B">
                  <w:rPr>
                    <w:rStyle w:val="GeneralAviation"/>
                    <w:color w:val="auto"/>
                  </w:rPr>
                  <w:t>ALL</w:t>
                </w:r>
              </w:p>
            </w:tc>
          </w:tr>
          <w:tr w:rsidR="00090094" w14:paraId="6C896D2B" w14:textId="77777777" w:rsidTr="00090094">
            <w:trPr>
              <w:cantSplit/>
              <w:trHeight w:val="567"/>
            </w:trPr>
            <w:tc>
              <w:tcPr>
                <w:tcW w:w="879" w:type="dxa"/>
                <w:hideMark/>
              </w:tcPr>
              <w:p w14:paraId="767D5B02"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21940A8" w14:textId="77777777" w:rsidR="00E46CCB" w:rsidRPr="005A543B" w:rsidRDefault="00581773" w:rsidP="003156B9">
                <w:pPr>
                  <w:pStyle w:val="TableNormal0"/>
                  <w:rPr>
                    <w:rStyle w:val="GeneralAviation"/>
                    <w:color w:val="auto"/>
                  </w:rPr>
                </w:pPr>
                <w:r w:rsidRPr="005A543B">
                  <w:rPr>
                    <w:rStyle w:val="GeneralAviation"/>
                    <w:color w:val="auto"/>
                  </w:rPr>
                  <w:t xml:space="preserve">1.3.2 </w:t>
                </w:r>
              </w:p>
            </w:tc>
            <w:tc>
              <w:tcPr>
                <w:tcW w:w="3544" w:type="dxa"/>
                <w:hideMark/>
              </w:tcPr>
              <w:p w14:paraId="5DD23A48" w14:textId="77777777" w:rsidR="00E46CCB" w:rsidRPr="005A543B" w:rsidRDefault="00581773" w:rsidP="003156B9">
                <w:pPr>
                  <w:pStyle w:val="TableNormal0"/>
                  <w:rPr>
                    <w:rStyle w:val="GeneralAviation"/>
                    <w:color w:val="auto"/>
                  </w:rPr>
                </w:pPr>
                <w:r w:rsidRPr="005A543B">
                  <w:rPr>
                    <w:rStyle w:val="GeneralAviation"/>
                    <w:color w:val="auto"/>
                  </w:rPr>
                  <w:t>Respond to distress and urgency messages and signals.</w:t>
                </w:r>
              </w:p>
            </w:tc>
            <w:tc>
              <w:tcPr>
                <w:tcW w:w="283" w:type="dxa"/>
                <w:hideMark/>
              </w:tcPr>
              <w:p w14:paraId="6512C069"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1B6C5756" w14:textId="77777777" w:rsidR="00E46CCB"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00581773" w:rsidRPr="005A543B">
                  <w:rPr>
                    <w:rStyle w:val="GeneralAviation"/>
                    <w:color w:val="auto"/>
                  </w:rPr>
                  <w:br/>
                  <w:t>ICAO Annex 10,</w:t>
                </w:r>
              </w:p>
              <w:p w14:paraId="265F33E5"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EUROCONTROL Guidelines for Controller Training in the Handling of Unusual/Emergency Situations</w:t>
                </w:r>
                <w:r w:rsidR="00BC6622" w:rsidRPr="005A543B">
                  <w:rPr>
                    <w:rStyle w:val="GeneralAviation"/>
                    <w:i/>
                    <w:iCs/>
                    <w:color w:val="auto"/>
                  </w:rPr>
                  <w:t>, ICAO Doc 4444, national documents</w:t>
                </w:r>
              </w:p>
            </w:tc>
            <w:tc>
              <w:tcPr>
                <w:tcW w:w="708" w:type="dxa"/>
                <w:hideMark/>
              </w:tcPr>
              <w:p w14:paraId="2D568DC4" w14:textId="77777777" w:rsidR="00E46CCB" w:rsidRPr="005A543B" w:rsidRDefault="00581773" w:rsidP="003156B9">
                <w:pPr>
                  <w:pStyle w:val="TableNormal0"/>
                  <w:rPr>
                    <w:rStyle w:val="GeneralAviation"/>
                    <w:color w:val="auto"/>
                  </w:rPr>
                </w:pPr>
                <w:r w:rsidRPr="005A543B">
                  <w:rPr>
                    <w:rStyle w:val="GeneralAviation"/>
                    <w:color w:val="auto"/>
                  </w:rPr>
                  <w:t>ALL</w:t>
                </w:r>
              </w:p>
            </w:tc>
          </w:tr>
          <w:tr w:rsidR="00090094" w14:paraId="376697E1" w14:textId="77777777" w:rsidTr="00090094">
            <w:trPr>
              <w:cantSplit/>
              <w:trHeight w:val="567"/>
            </w:trPr>
            <w:tc>
              <w:tcPr>
                <w:tcW w:w="879" w:type="dxa"/>
                <w:hideMark/>
              </w:tcPr>
              <w:p w14:paraId="6F2E0A12"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44553B1" w14:textId="77777777" w:rsidR="00E46CCB" w:rsidRPr="005A543B" w:rsidRDefault="00581773" w:rsidP="003156B9">
                <w:pPr>
                  <w:pStyle w:val="TableNormal0"/>
                  <w:rPr>
                    <w:rStyle w:val="GeneralAviation"/>
                    <w:color w:val="auto"/>
                  </w:rPr>
                </w:pPr>
                <w:r w:rsidRPr="005A543B">
                  <w:rPr>
                    <w:rStyle w:val="GeneralAviation"/>
                    <w:color w:val="auto"/>
                  </w:rPr>
                  <w:t xml:space="preserve">1.3.3 </w:t>
                </w:r>
              </w:p>
            </w:tc>
            <w:tc>
              <w:tcPr>
                <w:tcW w:w="3544" w:type="dxa"/>
                <w:hideMark/>
              </w:tcPr>
              <w:p w14:paraId="02A89096" w14:textId="77777777" w:rsidR="00E46CCB" w:rsidRPr="005A543B" w:rsidRDefault="00581773" w:rsidP="003156B9">
                <w:pPr>
                  <w:pStyle w:val="TableNormal0"/>
                  <w:rPr>
                    <w:rStyle w:val="GeneralAviation"/>
                    <w:color w:val="auto"/>
                  </w:rPr>
                </w:pPr>
                <w:r w:rsidRPr="005A543B">
                  <w:rPr>
                    <w:rStyle w:val="GeneralAviation"/>
                    <w:color w:val="auto"/>
                  </w:rPr>
                  <w:t>Use an ATS surveillance system in the provision of ALRS.</w:t>
                </w:r>
              </w:p>
            </w:tc>
            <w:tc>
              <w:tcPr>
                <w:tcW w:w="283" w:type="dxa"/>
                <w:hideMark/>
              </w:tcPr>
              <w:p w14:paraId="17BF7175"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26705A5E" w14:textId="77777777" w:rsidR="00E46CCB" w:rsidRPr="005A543B" w:rsidRDefault="00E46CCB" w:rsidP="003156B9">
                <w:pPr>
                  <w:pStyle w:val="TableNormal0"/>
                  <w:rPr>
                    <w:rStyle w:val="GeneralAviation"/>
                    <w:color w:val="auto"/>
                  </w:rPr>
                </w:pPr>
              </w:p>
            </w:tc>
            <w:tc>
              <w:tcPr>
                <w:tcW w:w="708" w:type="dxa"/>
                <w:hideMark/>
              </w:tcPr>
              <w:p w14:paraId="3F478FDB" w14:textId="77777777" w:rsidR="00E46CCB" w:rsidRPr="005A543B" w:rsidRDefault="00581773" w:rsidP="003156B9">
                <w:pPr>
                  <w:pStyle w:val="TableNormal0"/>
                  <w:rPr>
                    <w:rStyle w:val="GeneralAviation"/>
                    <w:color w:val="auto"/>
                  </w:rPr>
                </w:pPr>
                <w:r w:rsidRPr="005A543B">
                  <w:rPr>
                    <w:rStyle w:val="GeneralAviation"/>
                    <w:color w:val="auto"/>
                  </w:rPr>
                  <w:t>APS ACS</w:t>
                </w:r>
              </w:p>
            </w:tc>
          </w:tr>
          <w:tr w:rsidR="00090094" w14:paraId="4A843C79" w14:textId="77777777" w:rsidTr="00090094">
            <w:trPr>
              <w:cantSplit/>
              <w:trHeight w:val="21"/>
            </w:trPr>
            <w:tc>
              <w:tcPr>
                <w:tcW w:w="9100" w:type="dxa"/>
                <w:gridSpan w:val="5"/>
                <w:hideMark/>
              </w:tcPr>
              <w:p w14:paraId="75DD6BFA" w14:textId="77777777" w:rsidR="00E46CCB" w:rsidRPr="005A543B" w:rsidRDefault="00581773" w:rsidP="003156B9">
                <w:pPr>
                  <w:pStyle w:val="TableHead"/>
                  <w:keepNext/>
                  <w:rPr>
                    <w:rStyle w:val="GeneralAviation"/>
                    <w:color w:val="auto"/>
                  </w:rPr>
                </w:pPr>
                <w:r w:rsidRPr="005A543B">
                  <w:rPr>
                    <w:rStyle w:val="GeneralAviation"/>
                    <w:color w:val="auto"/>
                  </w:rPr>
                  <w:lastRenderedPageBreak/>
                  <w:t>Subtopic ATM 1.4 — ATS system capacity and air traffic flow management</w:t>
                </w:r>
                <w:r w:rsidR="00BC6622" w:rsidRPr="005A543B">
                  <w:rPr>
                    <w:rStyle w:val="GeneralAviation"/>
                    <w:color w:val="auto"/>
                  </w:rPr>
                  <w:t xml:space="preserve"> (ATFM)</w:t>
                </w:r>
              </w:p>
            </w:tc>
          </w:tr>
          <w:tr w:rsidR="00090094" w14:paraId="43EB8FA2" w14:textId="77777777" w:rsidTr="00090094">
            <w:trPr>
              <w:cantSplit/>
              <w:trHeight w:val="21"/>
            </w:trPr>
            <w:tc>
              <w:tcPr>
                <w:tcW w:w="879" w:type="dxa"/>
                <w:hideMark/>
              </w:tcPr>
              <w:p w14:paraId="4E10C21A"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3F3389B" w14:textId="77777777" w:rsidR="00E46CCB" w:rsidRPr="005A543B" w:rsidRDefault="00581773" w:rsidP="003156B9">
                <w:pPr>
                  <w:pStyle w:val="TableNormal0"/>
                  <w:rPr>
                    <w:rStyle w:val="GeneralAviation"/>
                    <w:color w:val="auto"/>
                  </w:rPr>
                </w:pPr>
                <w:r w:rsidRPr="005A543B">
                  <w:rPr>
                    <w:rStyle w:val="GeneralAviation"/>
                    <w:color w:val="auto"/>
                  </w:rPr>
                  <w:t xml:space="preserve">1.4.1 </w:t>
                </w:r>
              </w:p>
            </w:tc>
            <w:tc>
              <w:tcPr>
                <w:tcW w:w="3544" w:type="dxa"/>
                <w:hideMark/>
              </w:tcPr>
              <w:p w14:paraId="54CF985B" w14:textId="77777777" w:rsidR="00E46CCB" w:rsidRPr="005A543B" w:rsidRDefault="00581773" w:rsidP="003156B9">
                <w:pPr>
                  <w:pStyle w:val="TableNormal0"/>
                  <w:rPr>
                    <w:rStyle w:val="GeneralAviation"/>
                    <w:color w:val="auto"/>
                  </w:rPr>
                </w:pPr>
                <w:r w:rsidRPr="005A543B">
                  <w:rPr>
                    <w:rStyle w:val="GeneralAviation"/>
                    <w:color w:val="auto"/>
                  </w:rPr>
                  <w:t>Appreciate the impact of</w:t>
                </w:r>
                <w:r w:rsidR="00BC6622" w:rsidRPr="005A543B">
                  <w:rPr>
                    <w:rStyle w:val="GeneralAviation"/>
                    <w:color w:val="auto"/>
                  </w:rPr>
                  <w:t xml:space="preserve"> the</w:t>
                </w:r>
                <w:r w:rsidRPr="005A543B">
                  <w:rPr>
                    <w:rStyle w:val="GeneralAviation"/>
                    <w:color w:val="auto"/>
                  </w:rPr>
                  <w:t xml:space="preserve"> ATS system capacity and air traffic flow management on the controller.</w:t>
                </w:r>
              </w:p>
            </w:tc>
            <w:tc>
              <w:tcPr>
                <w:tcW w:w="283" w:type="dxa"/>
                <w:hideMark/>
              </w:tcPr>
              <w:p w14:paraId="3B14B340"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242D7013"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EUROCONTROL ATFCM Users Manual, FABs, FUA, free route airspace, local implementation of ATFCM principles, etc.</w:t>
                </w:r>
              </w:p>
            </w:tc>
            <w:tc>
              <w:tcPr>
                <w:tcW w:w="708" w:type="dxa"/>
                <w:hideMark/>
              </w:tcPr>
              <w:p w14:paraId="7E3149DD" w14:textId="77777777" w:rsidR="00E46CCB" w:rsidRPr="005A543B" w:rsidRDefault="00581773" w:rsidP="003156B9">
                <w:pPr>
                  <w:pStyle w:val="TableNormal0"/>
                  <w:rPr>
                    <w:rStyle w:val="GeneralAviation"/>
                    <w:color w:val="auto"/>
                  </w:rPr>
                </w:pPr>
                <w:r w:rsidRPr="005A543B">
                  <w:rPr>
                    <w:rStyle w:val="GeneralAviation"/>
                    <w:color w:val="auto"/>
                  </w:rPr>
                  <w:t>APP ACP APS ACS</w:t>
                </w:r>
              </w:p>
            </w:tc>
          </w:tr>
          <w:tr w:rsidR="00090094" w14:paraId="2A2A8938" w14:textId="77777777" w:rsidTr="00090094">
            <w:trPr>
              <w:cantSplit/>
              <w:trHeight w:val="567"/>
            </w:trPr>
            <w:tc>
              <w:tcPr>
                <w:tcW w:w="879" w:type="dxa"/>
                <w:hideMark/>
              </w:tcPr>
              <w:p w14:paraId="3EF20681"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5F055BB" w14:textId="77777777" w:rsidR="00E46CCB" w:rsidRPr="005A543B" w:rsidRDefault="00581773" w:rsidP="003156B9">
                <w:pPr>
                  <w:pStyle w:val="TableNormal0"/>
                  <w:rPr>
                    <w:rStyle w:val="GeneralAviation"/>
                    <w:color w:val="auto"/>
                  </w:rPr>
                </w:pPr>
                <w:r w:rsidRPr="005A543B">
                  <w:rPr>
                    <w:rStyle w:val="GeneralAviation"/>
                    <w:color w:val="auto"/>
                  </w:rPr>
                  <w:t xml:space="preserve">1.4.2 </w:t>
                </w:r>
              </w:p>
            </w:tc>
            <w:tc>
              <w:tcPr>
                <w:tcW w:w="3544" w:type="dxa"/>
                <w:hideMark/>
              </w:tcPr>
              <w:p w14:paraId="5015E317" w14:textId="77777777" w:rsidR="00E46CCB" w:rsidRPr="005A543B" w:rsidRDefault="00581773" w:rsidP="003156B9">
                <w:pPr>
                  <w:pStyle w:val="TableNormal0"/>
                  <w:rPr>
                    <w:rStyle w:val="GeneralAviation"/>
                    <w:color w:val="auto"/>
                  </w:rPr>
                </w:pPr>
                <w:r w:rsidRPr="005A543B">
                  <w:rPr>
                    <w:rStyle w:val="GeneralAviation"/>
                    <w:color w:val="auto"/>
                  </w:rPr>
                  <w:t>Take account of flow management procedures in the provision of ATC.</w:t>
                </w:r>
              </w:p>
            </w:tc>
            <w:tc>
              <w:tcPr>
                <w:tcW w:w="283" w:type="dxa"/>
                <w:hideMark/>
              </w:tcPr>
              <w:p w14:paraId="72B5C25E" w14:textId="77777777" w:rsidR="00E46CCB" w:rsidRPr="005A543B" w:rsidRDefault="00581773" w:rsidP="003156B9">
                <w:pPr>
                  <w:pStyle w:val="TableNormal0"/>
                  <w:rPr>
                    <w:rStyle w:val="GeneralAviation"/>
                    <w:color w:val="auto"/>
                  </w:rPr>
                </w:pPr>
                <w:r w:rsidRPr="005A543B">
                  <w:rPr>
                    <w:rStyle w:val="GeneralAviation"/>
                    <w:color w:val="auto"/>
                  </w:rPr>
                  <w:t>2</w:t>
                </w:r>
              </w:p>
            </w:tc>
            <w:tc>
              <w:tcPr>
                <w:tcW w:w="3686" w:type="dxa"/>
                <w:hideMark/>
              </w:tcPr>
              <w:p w14:paraId="41EE8842"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EUROCONTROL ATFCM Users Manual</w:t>
                </w:r>
              </w:p>
            </w:tc>
            <w:tc>
              <w:tcPr>
                <w:tcW w:w="708" w:type="dxa"/>
                <w:hideMark/>
              </w:tcPr>
              <w:p w14:paraId="76EE2C68" w14:textId="77777777" w:rsidR="00E46CCB" w:rsidRPr="005A543B" w:rsidRDefault="00581773" w:rsidP="003156B9">
                <w:pPr>
                  <w:pStyle w:val="TableNormal0"/>
                  <w:rPr>
                    <w:rStyle w:val="GeneralAviation"/>
                    <w:color w:val="auto"/>
                  </w:rPr>
                </w:pPr>
                <w:r w:rsidRPr="005A543B">
                  <w:rPr>
                    <w:rStyle w:val="GeneralAviation"/>
                    <w:color w:val="auto"/>
                  </w:rPr>
                  <w:t>APP APS</w:t>
                </w:r>
              </w:p>
            </w:tc>
          </w:tr>
          <w:tr w:rsidR="00090094" w14:paraId="747A6361" w14:textId="77777777" w:rsidTr="00090094">
            <w:trPr>
              <w:cantSplit/>
              <w:trHeight w:val="567"/>
            </w:trPr>
            <w:tc>
              <w:tcPr>
                <w:tcW w:w="879" w:type="dxa"/>
                <w:hideMark/>
              </w:tcPr>
              <w:p w14:paraId="3CDEF180"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FE39244" w14:textId="77777777" w:rsidR="00E46CCB" w:rsidRPr="005A543B" w:rsidRDefault="00581773" w:rsidP="003156B9">
                <w:pPr>
                  <w:pStyle w:val="TableNormal0"/>
                  <w:rPr>
                    <w:rStyle w:val="GeneralAviation"/>
                    <w:color w:val="auto"/>
                  </w:rPr>
                </w:pPr>
                <w:r w:rsidRPr="005A543B">
                  <w:rPr>
                    <w:rStyle w:val="GeneralAviation"/>
                    <w:color w:val="auto"/>
                  </w:rPr>
                  <w:t xml:space="preserve">1.4.3 </w:t>
                </w:r>
              </w:p>
            </w:tc>
            <w:tc>
              <w:tcPr>
                <w:tcW w:w="3544" w:type="dxa"/>
                <w:hideMark/>
              </w:tcPr>
              <w:p w14:paraId="686F2194" w14:textId="77777777" w:rsidR="00E46CCB" w:rsidRPr="005A543B" w:rsidRDefault="00581773" w:rsidP="003156B9">
                <w:pPr>
                  <w:pStyle w:val="TableNormal0"/>
                  <w:rPr>
                    <w:rStyle w:val="GeneralAviation"/>
                    <w:color w:val="auto"/>
                  </w:rPr>
                </w:pPr>
                <w:r w:rsidRPr="005A543B">
                  <w:rPr>
                    <w:rStyle w:val="GeneralAviation"/>
                    <w:color w:val="auto"/>
                  </w:rPr>
                  <w:t>Organise traffic flows and patterns to take account of airspace boundaries.</w:t>
                </w:r>
              </w:p>
            </w:tc>
            <w:tc>
              <w:tcPr>
                <w:tcW w:w="283" w:type="dxa"/>
                <w:hideMark/>
              </w:tcPr>
              <w:p w14:paraId="0A6813AB"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55C745FC"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civil and military, controlled, uncontrolled, advisory, restricted, danger, prohibited, special rules, sector boundaries, national boundaries, FIR boundaries, delegated airspace, transfer of control, transfer of communications, en-route, off-route</w:t>
                </w:r>
              </w:p>
            </w:tc>
            <w:tc>
              <w:tcPr>
                <w:tcW w:w="708" w:type="dxa"/>
                <w:hideMark/>
              </w:tcPr>
              <w:p w14:paraId="58D4BD98" w14:textId="77777777" w:rsidR="00E46CCB" w:rsidRPr="005A543B" w:rsidRDefault="00581773" w:rsidP="003156B9">
                <w:pPr>
                  <w:pStyle w:val="TableNormal0"/>
                  <w:rPr>
                    <w:rStyle w:val="GeneralAviation"/>
                    <w:color w:val="auto"/>
                  </w:rPr>
                </w:pPr>
                <w:r w:rsidRPr="005A543B">
                  <w:rPr>
                    <w:rStyle w:val="GeneralAviation"/>
                    <w:color w:val="auto"/>
                  </w:rPr>
                  <w:t>APP ACP APS ACS</w:t>
                </w:r>
              </w:p>
            </w:tc>
          </w:tr>
          <w:tr w:rsidR="00090094" w14:paraId="2E0531A6" w14:textId="77777777" w:rsidTr="00090094">
            <w:trPr>
              <w:cantSplit/>
              <w:trHeight w:val="567"/>
            </w:trPr>
            <w:tc>
              <w:tcPr>
                <w:tcW w:w="879" w:type="dxa"/>
                <w:hideMark/>
              </w:tcPr>
              <w:p w14:paraId="16438769"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7AE94B2" w14:textId="77777777" w:rsidR="00E46CCB" w:rsidRPr="005A543B" w:rsidRDefault="00581773" w:rsidP="003156B9">
                <w:pPr>
                  <w:pStyle w:val="TableNormal0"/>
                  <w:rPr>
                    <w:rStyle w:val="GeneralAviation"/>
                    <w:color w:val="auto"/>
                  </w:rPr>
                </w:pPr>
                <w:r w:rsidRPr="005A543B">
                  <w:rPr>
                    <w:rStyle w:val="GeneralAviation"/>
                    <w:color w:val="auto"/>
                  </w:rPr>
                  <w:t xml:space="preserve">1.4.4 </w:t>
                </w:r>
              </w:p>
            </w:tc>
            <w:tc>
              <w:tcPr>
                <w:tcW w:w="3544" w:type="dxa"/>
                <w:hideMark/>
              </w:tcPr>
              <w:p w14:paraId="3F8B4A6E" w14:textId="77777777" w:rsidR="00E46CCB" w:rsidRPr="005A543B" w:rsidRDefault="00581773" w:rsidP="003156B9">
                <w:pPr>
                  <w:pStyle w:val="TableNormal0"/>
                  <w:rPr>
                    <w:rStyle w:val="GeneralAviation"/>
                    <w:color w:val="auto"/>
                  </w:rPr>
                </w:pPr>
                <w:r w:rsidRPr="005A543B">
                  <w:rPr>
                    <w:rStyle w:val="GeneralAviation"/>
                    <w:color w:val="auto"/>
                  </w:rPr>
                  <w:t>Organise traffic flows and patterns to take account of areas of responsibility.</w:t>
                </w:r>
              </w:p>
            </w:tc>
            <w:tc>
              <w:tcPr>
                <w:tcW w:w="283" w:type="dxa"/>
                <w:hideMark/>
              </w:tcPr>
              <w:p w14:paraId="5DB328AA"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3D2BDF45"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EUROCONTROL ATFCM Users Manual</w:t>
                </w:r>
              </w:p>
            </w:tc>
            <w:tc>
              <w:tcPr>
                <w:tcW w:w="708" w:type="dxa"/>
                <w:hideMark/>
              </w:tcPr>
              <w:p w14:paraId="572127EA" w14:textId="77777777" w:rsidR="00E46CCB" w:rsidRPr="005A543B" w:rsidRDefault="00581773" w:rsidP="003156B9">
                <w:pPr>
                  <w:pStyle w:val="TableNormal0"/>
                  <w:rPr>
                    <w:rStyle w:val="GeneralAviation"/>
                    <w:color w:val="auto"/>
                  </w:rPr>
                </w:pPr>
                <w:r w:rsidRPr="005A543B">
                  <w:rPr>
                    <w:rStyle w:val="GeneralAviation"/>
                    <w:color w:val="auto"/>
                  </w:rPr>
                  <w:t>APP ACP APS ACS</w:t>
                </w:r>
              </w:p>
            </w:tc>
          </w:tr>
          <w:tr w:rsidR="00090094" w14:paraId="275089AE" w14:textId="77777777" w:rsidTr="00090094">
            <w:trPr>
              <w:cantSplit/>
              <w:trHeight w:val="567"/>
            </w:trPr>
            <w:tc>
              <w:tcPr>
                <w:tcW w:w="879" w:type="dxa"/>
                <w:hideMark/>
              </w:tcPr>
              <w:p w14:paraId="184E6787"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12E65EB1" w14:textId="77777777" w:rsidR="00E46CCB" w:rsidRPr="005A543B" w:rsidRDefault="00581773" w:rsidP="003156B9">
                <w:pPr>
                  <w:pStyle w:val="TableNormal0"/>
                  <w:rPr>
                    <w:rStyle w:val="GeneralAviation"/>
                    <w:color w:val="auto"/>
                  </w:rPr>
                </w:pPr>
                <w:r w:rsidRPr="005A543B">
                  <w:rPr>
                    <w:rStyle w:val="GeneralAviation"/>
                    <w:color w:val="auto"/>
                  </w:rPr>
                  <w:t xml:space="preserve">1.4.5 </w:t>
                </w:r>
              </w:p>
            </w:tc>
            <w:tc>
              <w:tcPr>
                <w:tcW w:w="3544" w:type="dxa"/>
                <w:hideMark/>
              </w:tcPr>
              <w:p w14:paraId="2ACB6C11" w14:textId="77777777" w:rsidR="00E46CCB" w:rsidRPr="005A543B" w:rsidRDefault="00581773" w:rsidP="003156B9">
                <w:pPr>
                  <w:pStyle w:val="TableNormal0"/>
                  <w:rPr>
                    <w:rStyle w:val="GeneralAviation"/>
                    <w:color w:val="auto"/>
                  </w:rPr>
                </w:pPr>
                <w:r w:rsidRPr="005A543B">
                  <w:rPr>
                    <w:rStyle w:val="GeneralAviation"/>
                    <w:color w:val="auto"/>
                  </w:rPr>
                  <w:t xml:space="preserve">Inform </w:t>
                </w:r>
                <w:r w:rsidR="00BC6622" w:rsidRPr="005A543B">
                  <w:rPr>
                    <w:rStyle w:val="GeneralAviation"/>
                    <w:color w:val="auto"/>
                  </w:rPr>
                  <w:t xml:space="preserve">the </w:t>
                </w:r>
                <w:r w:rsidRPr="005A543B">
                  <w:rPr>
                    <w:rStyle w:val="GeneralAviation"/>
                    <w:color w:val="auto"/>
                  </w:rPr>
                  <w:t xml:space="preserve">supervisor of local factors affecting </w:t>
                </w:r>
                <w:r w:rsidR="00BC6622" w:rsidRPr="005A543B">
                  <w:rPr>
                    <w:rStyle w:val="GeneralAviation"/>
                    <w:color w:val="auto"/>
                  </w:rPr>
                  <w:t xml:space="preserve">the </w:t>
                </w:r>
                <w:r w:rsidRPr="005A543B">
                  <w:rPr>
                    <w:rStyle w:val="GeneralAviation"/>
                    <w:color w:val="auto"/>
                  </w:rPr>
                  <w:t>ATS system capacity and air traffic flow management.</w:t>
                </w:r>
              </w:p>
            </w:tc>
            <w:tc>
              <w:tcPr>
                <w:tcW w:w="283" w:type="dxa"/>
                <w:hideMark/>
              </w:tcPr>
              <w:p w14:paraId="58FD91C1"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12CD8131"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abnormal situations, decrease in sector capacity, limitations on systems and equipment, changes in workload/capacity, unusual meteorological conditions, relevant information like: reported ground-based incidents, forest fire, smoke, oil pollution</w:t>
                </w:r>
              </w:p>
            </w:tc>
            <w:tc>
              <w:tcPr>
                <w:tcW w:w="708" w:type="dxa"/>
                <w:hideMark/>
              </w:tcPr>
              <w:p w14:paraId="70E1F3BD" w14:textId="77777777" w:rsidR="00E46CCB" w:rsidRPr="005A543B" w:rsidRDefault="00581773" w:rsidP="003156B9">
                <w:pPr>
                  <w:pStyle w:val="TableNormal0"/>
                  <w:rPr>
                    <w:rStyle w:val="GeneralAviation"/>
                    <w:color w:val="auto"/>
                  </w:rPr>
                </w:pPr>
                <w:r w:rsidRPr="005A543B">
                  <w:rPr>
                    <w:rStyle w:val="GeneralAviation"/>
                    <w:color w:val="auto"/>
                  </w:rPr>
                  <w:t>APP ACP APS ACS</w:t>
                </w:r>
              </w:p>
            </w:tc>
          </w:tr>
          <w:tr w:rsidR="00090094" w14:paraId="6C65B82B" w14:textId="77777777" w:rsidTr="00090094">
            <w:trPr>
              <w:cantSplit/>
              <w:trHeight w:val="567"/>
            </w:trPr>
            <w:tc>
              <w:tcPr>
                <w:tcW w:w="879" w:type="dxa"/>
                <w:hideMark/>
              </w:tcPr>
              <w:p w14:paraId="57BEA0F7"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7320BE1" w14:textId="77777777" w:rsidR="00E46CCB" w:rsidRPr="005A543B" w:rsidRDefault="00581773" w:rsidP="003156B9">
                <w:pPr>
                  <w:pStyle w:val="TableNormal0"/>
                  <w:rPr>
                    <w:rStyle w:val="GeneralAviation"/>
                    <w:color w:val="auto"/>
                  </w:rPr>
                </w:pPr>
                <w:r w:rsidRPr="005A543B">
                  <w:rPr>
                    <w:rStyle w:val="GeneralAviation"/>
                    <w:color w:val="auto"/>
                  </w:rPr>
                  <w:t xml:space="preserve">1.4.6 </w:t>
                </w:r>
              </w:p>
            </w:tc>
            <w:tc>
              <w:tcPr>
                <w:tcW w:w="3544" w:type="dxa"/>
                <w:hideMark/>
              </w:tcPr>
              <w:p w14:paraId="65FEA302" w14:textId="77777777" w:rsidR="00E46CCB" w:rsidRPr="005A543B" w:rsidRDefault="00581773" w:rsidP="003156B9">
                <w:pPr>
                  <w:pStyle w:val="TableNormal0"/>
                  <w:rPr>
                    <w:rStyle w:val="GeneralAviation"/>
                    <w:color w:val="auto"/>
                  </w:rPr>
                </w:pPr>
                <w:r w:rsidRPr="005A543B">
                  <w:rPr>
                    <w:rStyle w:val="GeneralAviation"/>
                    <w:color w:val="auto"/>
                  </w:rPr>
                  <w:t xml:space="preserve">Organise traffic flows and patterns to take account of </w:t>
                </w:r>
                <w:r w:rsidR="00BC6622" w:rsidRPr="005A543B">
                  <w:rPr>
                    <w:rStyle w:val="GeneralAviation"/>
                    <w:color w:val="auto"/>
                  </w:rPr>
                  <w:t xml:space="preserve">the </w:t>
                </w:r>
                <w:r w:rsidRPr="005A543B">
                  <w:rPr>
                    <w:rStyle w:val="GeneralAviation"/>
                    <w:color w:val="auto"/>
                  </w:rPr>
                  <w:t>ATS surveillance system capability.</w:t>
                </w:r>
              </w:p>
            </w:tc>
            <w:tc>
              <w:tcPr>
                <w:tcW w:w="283" w:type="dxa"/>
                <w:hideMark/>
              </w:tcPr>
              <w:p w14:paraId="74C06F9F"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1587162F" w14:textId="77777777" w:rsidR="00E46CCB" w:rsidRPr="005A543B" w:rsidRDefault="00E46CCB" w:rsidP="003156B9">
                <w:pPr>
                  <w:pStyle w:val="TableNormal0"/>
                  <w:rPr>
                    <w:rStyle w:val="GeneralAviation"/>
                    <w:i/>
                    <w:iCs/>
                    <w:color w:val="auto"/>
                  </w:rPr>
                </w:pPr>
              </w:p>
            </w:tc>
            <w:tc>
              <w:tcPr>
                <w:tcW w:w="708" w:type="dxa"/>
                <w:hideMark/>
              </w:tcPr>
              <w:p w14:paraId="7A6AC071" w14:textId="77777777" w:rsidR="00E46CCB" w:rsidRPr="005A543B" w:rsidRDefault="00581773" w:rsidP="003156B9">
                <w:pPr>
                  <w:pStyle w:val="TableNormal0"/>
                  <w:rPr>
                    <w:rStyle w:val="GeneralAviation"/>
                    <w:color w:val="auto"/>
                  </w:rPr>
                </w:pPr>
                <w:r w:rsidRPr="005A543B">
                  <w:rPr>
                    <w:rStyle w:val="GeneralAviation"/>
                    <w:color w:val="auto"/>
                  </w:rPr>
                  <w:t>APS ACS</w:t>
                </w:r>
              </w:p>
            </w:tc>
          </w:tr>
          <w:tr w:rsidR="00090094" w14:paraId="4D4E1CB7" w14:textId="77777777" w:rsidTr="00090094">
            <w:trPr>
              <w:cantSplit/>
              <w:trHeight w:val="21"/>
            </w:trPr>
            <w:tc>
              <w:tcPr>
                <w:tcW w:w="9100" w:type="dxa"/>
                <w:gridSpan w:val="5"/>
                <w:hideMark/>
              </w:tcPr>
              <w:p w14:paraId="1557330C" w14:textId="77777777" w:rsidR="00E46CCB" w:rsidRPr="005A543B" w:rsidRDefault="00581773" w:rsidP="003156B9">
                <w:pPr>
                  <w:pStyle w:val="TableHead"/>
                  <w:rPr>
                    <w:rStyle w:val="GeneralAviation"/>
                    <w:color w:val="auto"/>
                  </w:rPr>
                </w:pPr>
                <w:r w:rsidRPr="005A543B">
                  <w:rPr>
                    <w:rStyle w:val="GeneralAviation"/>
                    <w:color w:val="auto"/>
                  </w:rPr>
                  <w:t>Subtopic ATM 1.5 — Airspace management (ASM)</w:t>
                </w:r>
              </w:p>
            </w:tc>
          </w:tr>
          <w:tr w:rsidR="00090094" w14:paraId="14540482" w14:textId="77777777" w:rsidTr="00090094">
            <w:trPr>
              <w:cantSplit/>
              <w:trHeight w:val="567"/>
            </w:trPr>
            <w:tc>
              <w:tcPr>
                <w:tcW w:w="879" w:type="dxa"/>
                <w:hideMark/>
              </w:tcPr>
              <w:p w14:paraId="48B06BA7"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31EB0F9" w14:textId="77777777" w:rsidR="00E46CCB" w:rsidRPr="005A543B" w:rsidRDefault="00581773" w:rsidP="003156B9">
                <w:pPr>
                  <w:pStyle w:val="TableNormal0"/>
                  <w:rPr>
                    <w:rStyle w:val="GeneralAviation"/>
                    <w:color w:val="auto"/>
                  </w:rPr>
                </w:pPr>
                <w:r w:rsidRPr="005A543B">
                  <w:rPr>
                    <w:rStyle w:val="GeneralAviation"/>
                    <w:color w:val="auto"/>
                  </w:rPr>
                  <w:t xml:space="preserve">1.5.1 </w:t>
                </w:r>
              </w:p>
            </w:tc>
            <w:tc>
              <w:tcPr>
                <w:tcW w:w="3544" w:type="dxa"/>
                <w:hideMark/>
              </w:tcPr>
              <w:p w14:paraId="3B7808FD" w14:textId="77777777" w:rsidR="00E46CCB" w:rsidRPr="005A543B" w:rsidRDefault="00581773" w:rsidP="003156B9">
                <w:pPr>
                  <w:pStyle w:val="TableNormal0"/>
                  <w:rPr>
                    <w:rStyle w:val="GeneralAviation"/>
                    <w:color w:val="auto"/>
                  </w:rPr>
                </w:pPr>
                <w:r w:rsidRPr="005A543B">
                  <w:rPr>
                    <w:rStyle w:val="GeneralAviation"/>
                    <w:color w:val="auto"/>
                  </w:rPr>
                  <w:t>Appreciate the impact of ASM on the controller.</w:t>
                </w:r>
              </w:p>
            </w:tc>
            <w:tc>
              <w:tcPr>
                <w:tcW w:w="283" w:type="dxa"/>
                <w:hideMark/>
              </w:tcPr>
              <w:p w14:paraId="06FDA529" w14:textId="77777777" w:rsidR="00E46CCB"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4BB5C1CD" w14:textId="77777777" w:rsidR="00E46CCB" w:rsidRPr="005A543B" w:rsidRDefault="00581773" w:rsidP="003156B9">
                <w:pPr>
                  <w:pStyle w:val="TableNormal0"/>
                  <w:rPr>
                    <w:rStyle w:val="GeneralAviation"/>
                    <w:i/>
                    <w:iCs/>
                    <w:color w:val="auto"/>
                  </w:rPr>
                </w:pPr>
                <w:r w:rsidRPr="005A543B">
                  <w:rPr>
                    <w:rStyle w:val="GeneralAviation"/>
                    <w:i/>
                    <w:iCs/>
                    <w:color w:val="auto"/>
                  </w:rPr>
                  <w:t>Optional content: FABs, EUROCONTROL Specification for the application of FUA, TSAs, CDRs, CBAs, free route airspace</w:t>
                </w:r>
              </w:p>
            </w:tc>
            <w:tc>
              <w:tcPr>
                <w:tcW w:w="708" w:type="dxa"/>
                <w:hideMark/>
              </w:tcPr>
              <w:p w14:paraId="16D8C040" w14:textId="77777777" w:rsidR="00E46CCB" w:rsidRPr="005A543B" w:rsidRDefault="00581773" w:rsidP="003156B9">
                <w:pPr>
                  <w:pStyle w:val="TableNormal0"/>
                  <w:rPr>
                    <w:rStyle w:val="GeneralAviation"/>
                    <w:color w:val="auto"/>
                  </w:rPr>
                </w:pPr>
                <w:r w:rsidRPr="005A543B">
                  <w:rPr>
                    <w:rStyle w:val="GeneralAviation"/>
                    <w:color w:val="auto"/>
                  </w:rPr>
                  <w:t>APP ACP APS ACS</w:t>
                </w:r>
              </w:p>
            </w:tc>
          </w:tr>
          <w:tr w:rsidR="00090094" w14:paraId="7B35ABCD" w14:textId="77777777" w:rsidTr="00090094">
            <w:trPr>
              <w:cantSplit/>
              <w:trHeight w:val="567"/>
            </w:trPr>
            <w:tc>
              <w:tcPr>
                <w:tcW w:w="879" w:type="dxa"/>
                <w:hideMark/>
              </w:tcPr>
              <w:p w14:paraId="763DBDF9" w14:textId="77777777" w:rsidR="00E46CCB"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9ADF5FD" w14:textId="77777777" w:rsidR="00E46CCB" w:rsidRPr="005A543B" w:rsidRDefault="00581773" w:rsidP="003156B9">
                <w:pPr>
                  <w:pStyle w:val="TableNormal0"/>
                  <w:rPr>
                    <w:rStyle w:val="GeneralAviation"/>
                    <w:color w:val="auto"/>
                  </w:rPr>
                </w:pPr>
                <w:r w:rsidRPr="005A543B">
                  <w:rPr>
                    <w:rStyle w:val="GeneralAviation"/>
                    <w:color w:val="auto"/>
                  </w:rPr>
                  <w:t xml:space="preserve">1.5.2 </w:t>
                </w:r>
              </w:p>
            </w:tc>
            <w:tc>
              <w:tcPr>
                <w:tcW w:w="3544" w:type="dxa"/>
                <w:hideMark/>
              </w:tcPr>
              <w:p w14:paraId="61C2C08D" w14:textId="77777777" w:rsidR="00E46CCB" w:rsidRPr="005A543B" w:rsidRDefault="00581773" w:rsidP="003156B9">
                <w:pPr>
                  <w:pStyle w:val="TableNormal0"/>
                  <w:rPr>
                    <w:rStyle w:val="GeneralAviation"/>
                    <w:color w:val="auto"/>
                  </w:rPr>
                </w:pPr>
                <w:r w:rsidRPr="005A543B">
                  <w:rPr>
                    <w:rStyle w:val="GeneralAviation"/>
                    <w:color w:val="auto"/>
                  </w:rPr>
                  <w:t>Organise traffic to take account of ASM.</w:t>
                </w:r>
              </w:p>
            </w:tc>
            <w:tc>
              <w:tcPr>
                <w:tcW w:w="283" w:type="dxa"/>
                <w:hideMark/>
              </w:tcPr>
              <w:p w14:paraId="0761D2AB" w14:textId="77777777" w:rsidR="00E46CCB"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4EDB9DBF" w14:textId="77777777" w:rsidR="00E46CCB" w:rsidRPr="005A543B" w:rsidRDefault="00581773" w:rsidP="00ED6A3D">
                <w:pPr>
                  <w:pStyle w:val="EssentialTraining"/>
                  <w:rPr>
                    <w:rStyle w:val="GeneralAviation"/>
                    <w:color w:val="auto"/>
                  </w:rPr>
                </w:pPr>
                <w:r w:rsidRPr="005A543B">
                  <w:rPr>
                    <w:rStyle w:val="GeneralAviation"/>
                    <w:color w:val="auto"/>
                  </w:rPr>
                  <w:t>Real-time activation, deactivation or reallocation of airspace</w:t>
                </w:r>
              </w:p>
              <w:p w14:paraId="5A3F87FE" w14:textId="77777777" w:rsidR="00E46CCB" w:rsidRDefault="00581773" w:rsidP="003156B9">
                <w:pPr>
                  <w:pStyle w:val="TableNormal0"/>
                  <w:rPr>
                    <w:rStyle w:val="GeneralAviation"/>
                    <w:i/>
                    <w:iCs/>
                    <w:color w:val="auto"/>
                  </w:rPr>
                </w:pPr>
                <w:r w:rsidRPr="005A543B">
                  <w:rPr>
                    <w:rStyle w:val="GeneralAviation"/>
                    <w:i/>
                    <w:iCs/>
                    <w:color w:val="auto"/>
                  </w:rPr>
                  <w:t>Optional content: CDR, TSA, TRA, CBA</w:t>
                </w:r>
              </w:p>
              <w:p w14:paraId="525112C9" w14:textId="77777777" w:rsidR="00C22187" w:rsidRDefault="00C22187" w:rsidP="003156B9">
                <w:pPr>
                  <w:pStyle w:val="TableNormal0"/>
                  <w:rPr>
                    <w:rStyle w:val="GeneralAviation"/>
                    <w:i/>
                    <w:iCs/>
                    <w:color w:val="auto"/>
                  </w:rPr>
                </w:pPr>
              </w:p>
              <w:p w14:paraId="0B4A77FF" w14:textId="77777777" w:rsidR="00C22187" w:rsidRDefault="00C22187" w:rsidP="003156B9">
                <w:pPr>
                  <w:pStyle w:val="TableNormal0"/>
                  <w:rPr>
                    <w:rStyle w:val="GeneralAviation"/>
                    <w:i/>
                    <w:iCs/>
                    <w:color w:val="auto"/>
                  </w:rPr>
                </w:pPr>
              </w:p>
              <w:p w14:paraId="42EA3659" w14:textId="77777777" w:rsidR="00C22187" w:rsidRPr="005A543B" w:rsidRDefault="00C22187" w:rsidP="003156B9">
                <w:pPr>
                  <w:pStyle w:val="TableNormal0"/>
                  <w:rPr>
                    <w:rStyle w:val="GeneralAviation"/>
                    <w:i/>
                    <w:iCs/>
                    <w:color w:val="auto"/>
                  </w:rPr>
                </w:pPr>
              </w:p>
            </w:tc>
            <w:tc>
              <w:tcPr>
                <w:tcW w:w="708" w:type="dxa"/>
                <w:hideMark/>
              </w:tcPr>
              <w:p w14:paraId="2E33BD77" w14:textId="77777777" w:rsidR="00E46CCB" w:rsidRPr="005A543B" w:rsidRDefault="00581773" w:rsidP="003156B9">
                <w:pPr>
                  <w:pStyle w:val="TableNormal0"/>
                  <w:rPr>
                    <w:rStyle w:val="GeneralAviation"/>
                    <w:color w:val="auto"/>
                  </w:rPr>
                </w:pPr>
                <w:r w:rsidRPr="005A543B">
                  <w:rPr>
                    <w:rStyle w:val="GeneralAviation"/>
                    <w:color w:val="auto"/>
                  </w:rPr>
                  <w:t>APS</w:t>
                </w:r>
              </w:p>
              <w:p w14:paraId="11F83C80" w14:textId="77777777" w:rsidR="00E46CCB" w:rsidRPr="005A543B" w:rsidRDefault="00581773" w:rsidP="003156B9">
                <w:pPr>
                  <w:pStyle w:val="TableNormal0"/>
                  <w:rPr>
                    <w:rStyle w:val="GeneralAviation"/>
                    <w:color w:val="auto"/>
                  </w:rPr>
                </w:pPr>
                <w:r w:rsidRPr="005A543B">
                  <w:rPr>
                    <w:rStyle w:val="GeneralAviation"/>
                    <w:color w:val="auto"/>
                  </w:rPr>
                  <w:t>ACS</w:t>
                </w:r>
              </w:p>
            </w:tc>
          </w:tr>
          <w:tr w:rsidR="00090094" w14:paraId="65F7B968" w14:textId="77777777" w:rsidTr="00090094">
            <w:trPr>
              <w:trHeight w:val="21"/>
            </w:trPr>
            <w:tc>
              <w:tcPr>
                <w:tcW w:w="9100" w:type="dxa"/>
                <w:gridSpan w:val="5"/>
              </w:tcPr>
              <w:p w14:paraId="550CC53E" w14:textId="77777777" w:rsidR="00BC6622" w:rsidRPr="00BC6622" w:rsidRDefault="00581773" w:rsidP="003156B9">
                <w:pPr>
                  <w:pStyle w:val="TableCentered"/>
                  <w:rPr>
                    <w:rStyle w:val="GeneralAviation"/>
                  </w:rPr>
                </w:pPr>
                <w:r w:rsidRPr="00BC6622">
                  <w:t>TOPIC ATM 2 — COMMUNICATION</w:t>
                </w:r>
              </w:p>
            </w:tc>
          </w:tr>
          <w:tr w:rsidR="00090094" w14:paraId="2A74F1FE" w14:textId="77777777" w:rsidTr="00090094">
            <w:trPr>
              <w:trHeight w:val="21"/>
            </w:trPr>
            <w:tc>
              <w:tcPr>
                <w:tcW w:w="9100" w:type="dxa"/>
                <w:gridSpan w:val="5"/>
                <w:hideMark/>
              </w:tcPr>
              <w:p w14:paraId="6B90BB79" w14:textId="77777777" w:rsidR="00BC6622" w:rsidRPr="005A543B" w:rsidRDefault="00581773" w:rsidP="003156B9">
                <w:pPr>
                  <w:pStyle w:val="TableHead"/>
                  <w:rPr>
                    <w:rStyle w:val="GeneralAviation"/>
                    <w:color w:val="auto"/>
                  </w:rPr>
                </w:pPr>
                <w:r w:rsidRPr="005A543B">
                  <w:rPr>
                    <w:rStyle w:val="GeneralAviation"/>
                    <w:color w:val="auto"/>
                  </w:rPr>
                  <w:t>Subtopic ATM 2.1 — Effective communication</w:t>
                </w:r>
              </w:p>
            </w:tc>
          </w:tr>
          <w:tr w:rsidR="00090094" w14:paraId="05074630" w14:textId="77777777" w:rsidTr="00090094">
            <w:trPr>
              <w:trHeight w:val="567"/>
            </w:trPr>
            <w:tc>
              <w:tcPr>
                <w:tcW w:w="879" w:type="dxa"/>
              </w:tcPr>
              <w:p w14:paraId="63745970" w14:textId="77777777" w:rsidR="00BC6622" w:rsidRPr="005A543B" w:rsidRDefault="00581773" w:rsidP="00BC6622">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198186D" w14:textId="77777777" w:rsidR="00BC6622" w:rsidRPr="005A543B" w:rsidRDefault="00581773" w:rsidP="00BC6622">
                <w:pPr>
                  <w:pStyle w:val="TableNormal0"/>
                  <w:rPr>
                    <w:rStyle w:val="GeneralAviation"/>
                    <w:color w:val="auto"/>
                  </w:rPr>
                </w:pPr>
                <w:r w:rsidRPr="005A543B">
                  <w:rPr>
                    <w:rStyle w:val="GeneralAviation"/>
                    <w:color w:val="auto"/>
                  </w:rPr>
                  <w:t>2.1.1</w:t>
                </w:r>
              </w:p>
            </w:tc>
            <w:tc>
              <w:tcPr>
                <w:tcW w:w="3544" w:type="dxa"/>
              </w:tcPr>
              <w:p w14:paraId="42EDAEF1" w14:textId="77777777" w:rsidR="00BC6622" w:rsidRPr="005A543B" w:rsidRDefault="00581773" w:rsidP="00BC6622">
                <w:pPr>
                  <w:pStyle w:val="TableNormal0"/>
                  <w:rPr>
                    <w:rStyle w:val="GeneralAviation"/>
                    <w:color w:val="auto"/>
                  </w:rPr>
                </w:pPr>
                <w:r w:rsidRPr="005A543B">
                  <w:rPr>
                    <w:rStyle w:val="GeneralAviation"/>
                    <w:color w:val="auto"/>
                  </w:rPr>
                  <w:t>List the means of communication between controllers.</w:t>
                </w:r>
              </w:p>
            </w:tc>
            <w:tc>
              <w:tcPr>
                <w:tcW w:w="283" w:type="dxa"/>
              </w:tcPr>
              <w:p w14:paraId="335D26E0" w14:textId="77777777" w:rsidR="00BC6622" w:rsidRPr="005A543B" w:rsidRDefault="00581773" w:rsidP="00BC6622">
                <w:pPr>
                  <w:pStyle w:val="TableNormal0"/>
                  <w:rPr>
                    <w:rStyle w:val="GeneralAviation"/>
                    <w:color w:val="auto"/>
                  </w:rPr>
                </w:pPr>
                <w:r w:rsidRPr="005A543B">
                  <w:rPr>
                    <w:rStyle w:val="GeneralAviation"/>
                    <w:color w:val="auto"/>
                  </w:rPr>
                  <w:t>1</w:t>
                </w:r>
              </w:p>
            </w:tc>
            <w:tc>
              <w:tcPr>
                <w:tcW w:w="3686" w:type="dxa"/>
              </w:tcPr>
              <w:p w14:paraId="17A91DB8" w14:textId="77777777" w:rsidR="00BC6622" w:rsidRPr="005A543B" w:rsidRDefault="00581773" w:rsidP="00BC6622">
                <w:pPr>
                  <w:pStyle w:val="TableNormal0"/>
                  <w:rPr>
                    <w:rStyle w:val="GeneralAviation"/>
                    <w:i/>
                    <w:iCs/>
                    <w:color w:val="auto"/>
                  </w:rPr>
                </w:pPr>
                <w:r w:rsidRPr="005A543B">
                  <w:rPr>
                    <w:rStyle w:val="GeneralAviation"/>
                    <w:i/>
                    <w:iCs/>
                    <w:color w:val="auto"/>
                  </w:rPr>
                  <w:t>Optional content: electronic, written, verbal and non-verbal communication</w:t>
                </w:r>
              </w:p>
            </w:tc>
            <w:tc>
              <w:tcPr>
                <w:tcW w:w="708" w:type="dxa"/>
              </w:tcPr>
              <w:p w14:paraId="4DE5D41D" w14:textId="77777777" w:rsidR="00BC6622" w:rsidRPr="005A543B" w:rsidRDefault="00581773" w:rsidP="00BC6622">
                <w:pPr>
                  <w:pStyle w:val="TableNormal0"/>
                  <w:rPr>
                    <w:rStyle w:val="GeneralAviation"/>
                    <w:color w:val="auto"/>
                  </w:rPr>
                </w:pPr>
                <w:r w:rsidRPr="005A543B">
                  <w:rPr>
                    <w:rStyle w:val="GeneralAviation"/>
                    <w:color w:val="auto"/>
                  </w:rPr>
                  <w:t>ALL</w:t>
                </w:r>
              </w:p>
            </w:tc>
          </w:tr>
          <w:tr w:rsidR="00090094" w14:paraId="5FBEF84E" w14:textId="77777777" w:rsidTr="00090094">
            <w:trPr>
              <w:trHeight w:val="567"/>
            </w:trPr>
            <w:tc>
              <w:tcPr>
                <w:tcW w:w="879" w:type="dxa"/>
              </w:tcPr>
              <w:p w14:paraId="031C5743" w14:textId="77777777" w:rsidR="00BC6622" w:rsidRPr="005A543B" w:rsidRDefault="00581773" w:rsidP="00BC6622">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14C652D" w14:textId="77777777" w:rsidR="00BC6622" w:rsidRPr="005A543B" w:rsidRDefault="00581773" w:rsidP="00BC6622">
                <w:pPr>
                  <w:pStyle w:val="TableNormal0"/>
                  <w:rPr>
                    <w:rStyle w:val="GeneralAviation"/>
                    <w:color w:val="auto"/>
                  </w:rPr>
                </w:pPr>
                <w:r w:rsidRPr="005A543B">
                  <w:rPr>
                    <w:rStyle w:val="GeneralAviation"/>
                    <w:color w:val="auto"/>
                  </w:rPr>
                  <w:t>2.1.2</w:t>
                </w:r>
              </w:p>
            </w:tc>
            <w:tc>
              <w:tcPr>
                <w:tcW w:w="3544" w:type="dxa"/>
              </w:tcPr>
              <w:p w14:paraId="1AD26644" w14:textId="77777777" w:rsidR="00BC6622" w:rsidRPr="005A543B" w:rsidRDefault="00581773" w:rsidP="00BC6622">
                <w:pPr>
                  <w:pStyle w:val="TableNormal0"/>
                  <w:rPr>
                    <w:rStyle w:val="GeneralAviation"/>
                    <w:color w:val="auto"/>
                  </w:rPr>
                </w:pPr>
                <w:r w:rsidRPr="005A543B">
                  <w:rPr>
                    <w:rStyle w:val="GeneralAviation"/>
                    <w:color w:val="auto"/>
                  </w:rPr>
                  <w:t>Select the most suitable means of communication given the situation.</w:t>
                </w:r>
              </w:p>
            </w:tc>
            <w:tc>
              <w:tcPr>
                <w:tcW w:w="283" w:type="dxa"/>
              </w:tcPr>
              <w:p w14:paraId="14A9ECF0" w14:textId="77777777" w:rsidR="00BC6622" w:rsidRPr="005A543B" w:rsidRDefault="00581773" w:rsidP="00BC6622">
                <w:pPr>
                  <w:pStyle w:val="TableNormal0"/>
                  <w:rPr>
                    <w:rStyle w:val="GeneralAviation"/>
                    <w:color w:val="auto"/>
                  </w:rPr>
                </w:pPr>
                <w:r w:rsidRPr="005A543B">
                  <w:rPr>
                    <w:rStyle w:val="GeneralAviation"/>
                    <w:color w:val="auto"/>
                  </w:rPr>
                  <w:t>5</w:t>
                </w:r>
              </w:p>
            </w:tc>
            <w:tc>
              <w:tcPr>
                <w:tcW w:w="3686" w:type="dxa"/>
              </w:tcPr>
              <w:p w14:paraId="55F3696F" w14:textId="77777777" w:rsidR="00BC6622" w:rsidRPr="005A543B" w:rsidRDefault="00BC6622" w:rsidP="00BC6622">
                <w:pPr>
                  <w:pStyle w:val="TableNormal0"/>
                  <w:rPr>
                    <w:rStyle w:val="GeneralAviation"/>
                    <w:color w:val="auto"/>
                  </w:rPr>
                </w:pPr>
              </w:p>
            </w:tc>
            <w:tc>
              <w:tcPr>
                <w:tcW w:w="708" w:type="dxa"/>
              </w:tcPr>
              <w:p w14:paraId="7620B4A4" w14:textId="77777777" w:rsidR="00BC6622" w:rsidRPr="005A543B" w:rsidRDefault="00581773" w:rsidP="00BC6622">
                <w:pPr>
                  <w:pStyle w:val="TableNormal0"/>
                  <w:rPr>
                    <w:rStyle w:val="GeneralAviation"/>
                    <w:color w:val="auto"/>
                  </w:rPr>
                </w:pPr>
                <w:r w:rsidRPr="005A543B">
                  <w:rPr>
                    <w:rStyle w:val="GeneralAviation"/>
                    <w:color w:val="auto"/>
                  </w:rPr>
                  <w:t>ALL</w:t>
                </w:r>
              </w:p>
            </w:tc>
          </w:tr>
          <w:tr w:rsidR="00090094" w14:paraId="51B04566" w14:textId="77777777" w:rsidTr="00090094">
            <w:trPr>
              <w:trHeight w:val="567"/>
            </w:trPr>
            <w:tc>
              <w:tcPr>
                <w:tcW w:w="879" w:type="dxa"/>
                <w:hideMark/>
              </w:tcPr>
              <w:p w14:paraId="3C48A493"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9DE65E1" w14:textId="77777777" w:rsidR="00BC6622" w:rsidRPr="005A543B" w:rsidRDefault="00581773" w:rsidP="003156B9">
                <w:pPr>
                  <w:pStyle w:val="TableNormal0"/>
                  <w:rPr>
                    <w:rStyle w:val="GeneralAviation"/>
                    <w:color w:val="auto"/>
                  </w:rPr>
                </w:pPr>
                <w:r w:rsidRPr="005A543B">
                  <w:rPr>
                    <w:rStyle w:val="GeneralAviation"/>
                    <w:color w:val="auto"/>
                  </w:rPr>
                  <w:t xml:space="preserve">2.1.3 </w:t>
                </w:r>
              </w:p>
            </w:tc>
            <w:tc>
              <w:tcPr>
                <w:tcW w:w="3544" w:type="dxa"/>
                <w:hideMark/>
              </w:tcPr>
              <w:p w14:paraId="73F757B4" w14:textId="77777777" w:rsidR="00BC6622" w:rsidRPr="005A543B" w:rsidRDefault="00581773" w:rsidP="003156B9">
                <w:pPr>
                  <w:pStyle w:val="TableNormal0"/>
                  <w:rPr>
                    <w:rStyle w:val="GeneralAviation"/>
                    <w:color w:val="auto"/>
                  </w:rPr>
                </w:pPr>
                <w:r w:rsidRPr="005A543B">
                  <w:rPr>
                    <w:rStyle w:val="GeneralAviation"/>
                    <w:color w:val="auto"/>
                  </w:rPr>
                  <w:t>Use approved phraseology.</w:t>
                </w:r>
              </w:p>
            </w:tc>
            <w:tc>
              <w:tcPr>
                <w:tcW w:w="283" w:type="dxa"/>
                <w:hideMark/>
              </w:tcPr>
              <w:p w14:paraId="72EC94F7" w14:textId="77777777" w:rsidR="00BC6622"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791BBC3E" w14:textId="77777777" w:rsidR="00BC6622" w:rsidRPr="005A543B" w:rsidRDefault="00356D49" w:rsidP="00ED6A3D">
                <w:pPr>
                  <w:pStyle w:val="EssentialTraining"/>
                  <w:rPr>
                    <w:rStyle w:val="GeneralAviation"/>
                    <w:color w:val="auto"/>
                  </w:rPr>
                </w:pPr>
                <w:r w:rsidRPr="005A543B">
                  <w:rPr>
                    <w:rStyle w:val="GeneralAviation"/>
                    <w:color w:val="auto"/>
                  </w:rPr>
                  <w:t>Government of the Republic of Armenia Decision N 821-N of June 2, 2022</w:t>
                </w:r>
              </w:p>
              <w:p w14:paraId="381181BF" w14:textId="77777777" w:rsidR="00BC6622" w:rsidRPr="005A543B" w:rsidRDefault="00581773" w:rsidP="00BC6622">
                <w:pPr>
                  <w:pStyle w:val="TableNormal0"/>
                  <w:rPr>
                    <w:rStyle w:val="GeneralAviation"/>
                    <w:i/>
                    <w:iCs/>
                    <w:color w:val="auto"/>
                  </w:rPr>
                </w:pPr>
                <w:r w:rsidRPr="005A543B">
                  <w:rPr>
                    <w:rStyle w:val="GeneralAviation"/>
                    <w:i/>
                    <w:iCs/>
                    <w:color w:val="auto"/>
                  </w:rPr>
                  <w:lastRenderedPageBreak/>
                  <w:t>Optional content: published national/local language phraseology</w:t>
                </w:r>
              </w:p>
            </w:tc>
            <w:tc>
              <w:tcPr>
                <w:tcW w:w="708" w:type="dxa"/>
                <w:hideMark/>
              </w:tcPr>
              <w:p w14:paraId="12AB5388" w14:textId="77777777" w:rsidR="00BC6622" w:rsidRPr="005A543B" w:rsidRDefault="00581773" w:rsidP="003156B9">
                <w:pPr>
                  <w:pStyle w:val="TableNormal0"/>
                  <w:rPr>
                    <w:rStyle w:val="GeneralAviation"/>
                    <w:color w:val="auto"/>
                  </w:rPr>
                </w:pPr>
                <w:r w:rsidRPr="005A543B">
                  <w:rPr>
                    <w:rStyle w:val="GeneralAviation"/>
                    <w:color w:val="auto"/>
                  </w:rPr>
                  <w:lastRenderedPageBreak/>
                  <w:t>ALL</w:t>
                </w:r>
              </w:p>
            </w:tc>
          </w:tr>
          <w:tr w:rsidR="00090094" w14:paraId="4FA69E2E" w14:textId="77777777" w:rsidTr="00090094">
            <w:trPr>
              <w:trHeight w:val="567"/>
            </w:trPr>
            <w:tc>
              <w:tcPr>
                <w:tcW w:w="879" w:type="dxa"/>
                <w:hideMark/>
              </w:tcPr>
              <w:p w14:paraId="72632E59"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1F5F36E" w14:textId="77777777" w:rsidR="00BC6622" w:rsidRPr="005A543B" w:rsidRDefault="00581773" w:rsidP="003156B9">
                <w:pPr>
                  <w:pStyle w:val="TableNormal0"/>
                  <w:rPr>
                    <w:rStyle w:val="GeneralAviation"/>
                    <w:color w:val="auto"/>
                  </w:rPr>
                </w:pPr>
                <w:r w:rsidRPr="005A543B">
                  <w:rPr>
                    <w:rStyle w:val="GeneralAviation"/>
                    <w:color w:val="auto"/>
                  </w:rPr>
                  <w:t xml:space="preserve">2.1.4 </w:t>
                </w:r>
              </w:p>
            </w:tc>
            <w:tc>
              <w:tcPr>
                <w:tcW w:w="3544" w:type="dxa"/>
                <w:hideMark/>
              </w:tcPr>
              <w:p w14:paraId="3388C0C4" w14:textId="77777777" w:rsidR="00BC6622" w:rsidRPr="005A543B" w:rsidRDefault="00581773" w:rsidP="003156B9">
                <w:pPr>
                  <w:pStyle w:val="TableNormal0"/>
                  <w:rPr>
                    <w:rStyle w:val="GeneralAviation"/>
                    <w:color w:val="auto"/>
                  </w:rPr>
                </w:pPr>
                <w:r w:rsidRPr="005A543B">
                  <w:rPr>
                    <w:rStyle w:val="GeneralAviation"/>
                    <w:color w:val="auto"/>
                  </w:rPr>
                  <w:t>Ensure effective communication.</w:t>
                </w:r>
              </w:p>
            </w:tc>
            <w:tc>
              <w:tcPr>
                <w:tcW w:w="283" w:type="dxa"/>
                <w:hideMark/>
              </w:tcPr>
              <w:p w14:paraId="2057F812"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69D48E59" w14:textId="77777777" w:rsidR="00BC6622" w:rsidRPr="005A543B" w:rsidRDefault="00581773" w:rsidP="00ED6A3D">
                <w:pPr>
                  <w:pStyle w:val="EssentialTraining"/>
                  <w:rPr>
                    <w:rStyle w:val="GeneralAviation"/>
                    <w:color w:val="auto"/>
                  </w:rPr>
                </w:pPr>
                <w:r w:rsidRPr="005A543B">
                  <w:rPr>
                    <w:rStyle w:val="GeneralAviation"/>
                    <w:color w:val="auto"/>
                  </w:rPr>
                  <w:t>Use of plain language when required, communication within the sector/working position, between the sectors/WPs/ATC units, readback/verification of readback</w:t>
                </w:r>
              </w:p>
            </w:tc>
            <w:tc>
              <w:tcPr>
                <w:tcW w:w="708" w:type="dxa"/>
                <w:hideMark/>
              </w:tcPr>
              <w:p w14:paraId="1A65D4EF"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600A5C44" w14:textId="77777777" w:rsidTr="00090094">
            <w:trPr>
              <w:trHeight w:val="567"/>
            </w:trPr>
            <w:tc>
              <w:tcPr>
                <w:tcW w:w="879" w:type="dxa"/>
              </w:tcPr>
              <w:p w14:paraId="460F1DE2" w14:textId="77777777" w:rsidR="00BC6622" w:rsidRPr="005A543B" w:rsidRDefault="00581773" w:rsidP="00BC6622">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CFA3267" w14:textId="77777777" w:rsidR="00BC6622" w:rsidRPr="005A543B" w:rsidRDefault="00581773" w:rsidP="00BC6622">
                <w:pPr>
                  <w:pStyle w:val="TableNormal0"/>
                  <w:rPr>
                    <w:rStyle w:val="GeneralAviation"/>
                    <w:color w:val="auto"/>
                  </w:rPr>
                </w:pPr>
                <w:r w:rsidRPr="005A543B">
                  <w:rPr>
                    <w:rStyle w:val="GeneralAviation"/>
                    <w:color w:val="auto"/>
                  </w:rPr>
                  <w:t>2.1.5</w:t>
                </w:r>
              </w:p>
            </w:tc>
            <w:tc>
              <w:tcPr>
                <w:tcW w:w="3544" w:type="dxa"/>
              </w:tcPr>
              <w:p w14:paraId="356C8850" w14:textId="77777777" w:rsidR="00BC6622" w:rsidRPr="005A543B" w:rsidRDefault="00581773" w:rsidP="003156B9">
                <w:pPr>
                  <w:pStyle w:val="TableNormal0"/>
                  <w:rPr>
                    <w:rStyle w:val="GeneralAviation"/>
                    <w:color w:val="auto"/>
                  </w:rPr>
                </w:pPr>
                <w:r w:rsidRPr="005A543B">
                  <w:rPr>
                    <w:rStyle w:val="GeneralAviation"/>
                    <w:color w:val="auto"/>
                  </w:rPr>
                  <w:t>Analyse examples of pilot–controller communication for effectiveness.</w:t>
                </w:r>
              </w:p>
            </w:tc>
            <w:tc>
              <w:tcPr>
                <w:tcW w:w="283" w:type="dxa"/>
              </w:tcPr>
              <w:p w14:paraId="1FB6384F"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tcPr>
              <w:p w14:paraId="2C9B00F9" w14:textId="77777777" w:rsidR="00BC6622" w:rsidRPr="005A543B" w:rsidRDefault="00581773" w:rsidP="00BC6622">
                <w:pPr>
                  <w:pStyle w:val="TableNormal0"/>
                  <w:rPr>
                    <w:rStyle w:val="GeneralAviation"/>
                    <w:i/>
                    <w:iCs/>
                    <w:color w:val="auto"/>
                  </w:rPr>
                </w:pPr>
                <w:r w:rsidRPr="005A543B">
                  <w:rPr>
                    <w:rStyle w:val="GeneralAviation"/>
                    <w:i/>
                    <w:iCs/>
                    <w:color w:val="auto"/>
                  </w:rPr>
                  <w:t>Optional content: real-life recordings, situation in the simulator</w:t>
                </w:r>
              </w:p>
            </w:tc>
            <w:tc>
              <w:tcPr>
                <w:tcW w:w="708" w:type="dxa"/>
              </w:tcPr>
              <w:p w14:paraId="518114DE"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1420D519" w14:textId="77777777" w:rsidTr="00090094">
            <w:trPr>
              <w:trHeight w:val="21"/>
            </w:trPr>
            <w:tc>
              <w:tcPr>
                <w:tcW w:w="9100" w:type="dxa"/>
                <w:gridSpan w:val="5"/>
              </w:tcPr>
              <w:p w14:paraId="088291D2" w14:textId="77777777" w:rsidR="00BC6622" w:rsidRPr="005568F5" w:rsidRDefault="00581773" w:rsidP="003156B9">
                <w:pPr>
                  <w:pStyle w:val="TableCentered"/>
                  <w:rPr>
                    <w:rStyle w:val="GeneralAviation"/>
                  </w:rPr>
                </w:pPr>
                <w:r w:rsidRPr="005568F5">
                  <w:t>TOPIC ATM 3 — ATC CLEARANCES AND ATC INSTRUCTIONS</w:t>
                </w:r>
              </w:p>
            </w:tc>
          </w:tr>
          <w:tr w:rsidR="00090094" w14:paraId="56692E1F" w14:textId="77777777" w:rsidTr="00090094">
            <w:trPr>
              <w:trHeight w:val="21"/>
            </w:trPr>
            <w:tc>
              <w:tcPr>
                <w:tcW w:w="9100" w:type="dxa"/>
                <w:gridSpan w:val="5"/>
                <w:hideMark/>
              </w:tcPr>
              <w:p w14:paraId="4A9BCF36" w14:textId="77777777" w:rsidR="00BC6622" w:rsidRPr="005A543B" w:rsidRDefault="00581773" w:rsidP="003156B9">
                <w:pPr>
                  <w:pStyle w:val="TableHead"/>
                  <w:keepNext/>
                  <w:rPr>
                    <w:rStyle w:val="GeneralAviation"/>
                    <w:color w:val="auto"/>
                  </w:rPr>
                </w:pPr>
                <w:r w:rsidRPr="005A543B">
                  <w:rPr>
                    <w:rStyle w:val="GeneralAviation"/>
                    <w:color w:val="auto"/>
                  </w:rPr>
                  <w:t>Subtopic ATM 3.1 — ATC clearances</w:t>
                </w:r>
              </w:p>
            </w:tc>
          </w:tr>
          <w:tr w:rsidR="00090094" w14:paraId="1B6A35EE" w14:textId="77777777" w:rsidTr="00090094">
            <w:trPr>
              <w:trHeight w:val="567"/>
            </w:trPr>
            <w:tc>
              <w:tcPr>
                <w:tcW w:w="879" w:type="dxa"/>
                <w:hideMark/>
              </w:tcPr>
              <w:p w14:paraId="1C1B3D7F"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C12E9A2" w14:textId="77777777" w:rsidR="00BC6622" w:rsidRPr="005A543B" w:rsidRDefault="00581773" w:rsidP="003156B9">
                <w:pPr>
                  <w:pStyle w:val="TableNormal0"/>
                  <w:rPr>
                    <w:rStyle w:val="GeneralAviation"/>
                    <w:color w:val="auto"/>
                  </w:rPr>
                </w:pPr>
                <w:r w:rsidRPr="005A543B">
                  <w:rPr>
                    <w:rStyle w:val="GeneralAviation"/>
                    <w:color w:val="auto"/>
                  </w:rPr>
                  <w:t xml:space="preserve">3.1.1 </w:t>
                </w:r>
              </w:p>
            </w:tc>
            <w:tc>
              <w:tcPr>
                <w:tcW w:w="3544" w:type="dxa"/>
                <w:hideMark/>
              </w:tcPr>
              <w:p w14:paraId="5C99C40A" w14:textId="77777777" w:rsidR="00BC6622" w:rsidRPr="005A543B" w:rsidRDefault="00581773" w:rsidP="003156B9">
                <w:pPr>
                  <w:pStyle w:val="TableNormal0"/>
                  <w:rPr>
                    <w:rStyle w:val="GeneralAviation"/>
                    <w:color w:val="auto"/>
                  </w:rPr>
                </w:pPr>
                <w:r w:rsidRPr="005A543B">
                  <w:rPr>
                    <w:rStyle w:val="GeneralAviation"/>
                    <w:color w:val="auto"/>
                  </w:rPr>
                  <w:t>Issue appropriate ATC clearances.</w:t>
                </w:r>
              </w:p>
            </w:tc>
            <w:tc>
              <w:tcPr>
                <w:tcW w:w="283" w:type="dxa"/>
                <w:hideMark/>
              </w:tcPr>
              <w:p w14:paraId="1202ABD2" w14:textId="77777777" w:rsidR="00BC6622"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0B865841" w14:textId="77777777" w:rsidR="00BC6622" w:rsidRPr="005A543B" w:rsidRDefault="00356D49" w:rsidP="005D0370">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Pr="005A543B">
                  <w:rPr>
                    <w:rStyle w:val="GeneralAviation"/>
                    <w:color w:val="auto"/>
                  </w:rPr>
                  <w:t>Government of the Republic of Armenia Decision N 2054-L of December 7, 2023</w:t>
                </w:r>
              </w:p>
              <w:p w14:paraId="3BF47B99" w14:textId="77777777" w:rsidR="00BC6622" w:rsidRPr="005A543B" w:rsidRDefault="00581773" w:rsidP="003156B9">
                <w:pPr>
                  <w:pStyle w:val="TableNormal0"/>
                  <w:rPr>
                    <w:rStyle w:val="GeneralAviation"/>
                    <w:i/>
                    <w:iCs/>
                    <w:color w:val="auto"/>
                  </w:rPr>
                </w:pPr>
                <w:r w:rsidRPr="005A543B">
                  <w:rPr>
                    <w:rStyle w:val="GeneralAviation"/>
                    <w:i/>
                    <w:iCs/>
                    <w:color w:val="auto"/>
                  </w:rPr>
                  <w:t>Optional content: ICAO Doc 4444, national documents</w:t>
                </w:r>
              </w:p>
            </w:tc>
            <w:tc>
              <w:tcPr>
                <w:tcW w:w="708" w:type="dxa"/>
                <w:hideMark/>
              </w:tcPr>
              <w:p w14:paraId="2D366916"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202A9656" w14:textId="77777777" w:rsidTr="00090094">
            <w:trPr>
              <w:trHeight w:val="567"/>
            </w:trPr>
            <w:tc>
              <w:tcPr>
                <w:tcW w:w="879" w:type="dxa"/>
                <w:hideMark/>
              </w:tcPr>
              <w:p w14:paraId="54A3A322"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4B6279E" w14:textId="77777777" w:rsidR="00BC6622" w:rsidRPr="005A543B" w:rsidRDefault="00581773" w:rsidP="003156B9">
                <w:pPr>
                  <w:pStyle w:val="TableNormal0"/>
                  <w:rPr>
                    <w:rStyle w:val="GeneralAviation"/>
                    <w:color w:val="auto"/>
                  </w:rPr>
                </w:pPr>
                <w:r w:rsidRPr="005A543B">
                  <w:rPr>
                    <w:rStyle w:val="GeneralAviation"/>
                    <w:color w:val="auto"/>
                  </w:rPr>
                  <w:t xml:space="preserve">3.1.2 </w:t>
                </w:r>
              </w:p>
            </w:tc>
            <w:tc>
              <w:tcPr>
                <w:tcW w:w="3544" w:type="dxa"/>
                <w:hideMark/>
              </w:tcPr>
              <w:p w14:paraId="7B1AB12F" w14:textId="77777777" w:rsidR="00BC6622" w:rsidRPr="005A543B" w:rsidRDefault="00581773" w:rsidP="003156B9">
                <w:pPr>
                  <w:pStyle w:val="TableNormal0"/>
                  <w:rPr>
                    <w:rStyle w:val="GeneralAviation"/>
                    <w:color w:val="auto"/>
                  </w:rPr>
                </w:pPr>
                <w:r w:rsidRPr="005A543B">
                  <w:rPr>
                    <w:rStyle w:val="GeneralAviation"/>
                    <w:color w:val="auto"/>
                  </w:rPr>
                  <w:t>Integrate appropriate ATC clearances in</w:t>
                </w:r>
                <w:r w:rsidR="005568F5" w:rsidRPr="005A543B">
                  <w:rPr>
                    <w:rStyle w:val="GeneralAviation"/>
                    <w:color w:val="auto"/>
                  </w:rPr>
                  <w:t>to the</w:t>
                </w:r>
                <w:r w:rsidRPr="005A543B">
                  <w:rPr>
                    <w:rStyle w:val="GeneralAviation"/>
                    <w:color w:val="auto"/>
                  </w:rPr>
                  <w:t xml:space="preserve"> control service.</w:t>
                </w:r>
              </w:p>
            </w:tc>
            <w:tc>
              <w:tcPr>
                <w:tcW w:w="283" w:type="dxa"/>
                <w:hideMark/>
              </w:tcPr>
              <w:p w14:paraId="4A0C61A4"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580ABD4C" w14:textId="77777777" w:rsidR="00BC6622" w:rsidRPr="005A543B" w:rsidRDefault="00BC6622" w:rsidP="003156B9">
                <w:pPr>
                  <w:pStyle w:val="TableNormal0"/>
                  <w:rPr>
                    <w:rStyle w:val="GeneralAviation"/>
                    <w:color w:val="auto"/>
                  </w:rPr>
                </w:pPr>
              </w:p>
            </w:tc>
            <w:tc>
              <w:tcPr>
                <w:tcW w:w="708" w:type="dxa"/>
                <w:hideMark/>
              </w:tcPr>
              <w:p w14:paraId="2F0CFBF4"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30FFC49E" w14:textId="77777777" w:rsidTr="00090094">
            <w:trPr>
              <w:trHeight w:val="567"/>
            </w:trPr>
            <w:tc>
              <w:tcPr>
                <w:tcW w:w="879" w:type="dxa"/>
                <w:hideMark/>
              </w:tcPr>
              <w:p w14:paraId="1CD61ACA"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CCE7E0A" w14:textId="77777777" w:rsidR="00BC6622" w:rsidRPr="005A543B" w:rsidRDefault="00581773" w:rsidP="003156B9">
                <w:pPr>
                  <w:pStyle w:val="TableNormal0"/>
                  <w:rPr>
                    <w:rStyle w:val="GeneralAviation"/>
                    <w:color w:val="auto"/>
                  </w:rPr>
                </w:pPr>
                <w:r w:rsidRPr="005A543B">
                  <w:rPr>
                    <w:rStyle w:val="GeneralAviation"/>
                    <w:color w:val="auto"/>
                  </w:rPr>
                  <w:t xml:space="preserve">3.1.3 </w:t>
                </w:r>
              </w:p>
            </w:tc>
            <w:tc>
              <w:tcPr>
                <w:tcW w:w="3544" w:type="dxa"/>
                <w:hideMark/>
              </w:tcPr>
              <w:p w14:paraId="78C62A7C" w14:textId="77777777" w:rsidR="00BC6622" w:rsidRPr="005A543B" w:rsidRDefault="00581773" w:rsidP="003156B9">
                <w:pPr>
                  <w:pStyle w:val="TableNormal0"/>
                  <w:rPr>
                    <w:rStyle w:val="GeneralAviation"/>
                    <w:color w:val="auto"/>
                  </w:rPr>
                </w:pPr>
                <w:r w:rsidRPr="005A543B">
                  <w:rPr>
                    <w:rStyle w:val="GeneralAviation"/>
                    <w:color w:val="auto"/>
                  </w:rPr>
                  <w:t xml:space="preserve">Ensure </w:t>
                </w:r>
                <w:r w:rsidR="005568F5" w:rsidRPr="005A543B">
                  <w:rPr>
                    <w:rStyle w:val="GeneralAviation"/>
                    <w:color w:val="auto"/>
                  </w:rPr>
                  <w:t xml:space="preserve">that </w:t>
                </w:r>
                <w:r w:rsidRPr="005A543B">
                  <w:rPr>
                    <w:rStyle w:val="GeneralAviation"/>
                    <w:color w:val="auto"/>
                  </w:rPr>
                  <w:t>the agreed course of action is carried out.</w:t>
                </w:r>
              </w:p>
            </w:tc>
            <w:tc>
              <w:tcPr>
                <w:tcW w:w="283" w:type="dxa"/>
                <w:hideMark/>
              </w:tcPr>
              <w:p w14:paraId="6558C39E"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195565E2" w14:textId="77777777" w:rsidR="00BC6622" w:rsidRPr="005A543B" w:rsidRDefault="00BC6622" w:rsidP="003156B9">
                <w:pPr>
                  <w:pStyle w:val="TableNormal0"/>
                  <w:rPr>
                    <w:rStyle w:val="GeneralAviation"/>
                    <w:color w:val="auto"/>
                  </w:rPr>
                </w:pPr>
              </w:p>
            </w:tc>
            <w:tc>
              <w:tcPr>
                <w:tcW w:w="708" w:type="dxa"/>
                <w:hideMark/>
              </w:tcPr>
              <w:p w14:paraId="7C324EA3"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6A297901" w14:textId="77777777" w:rsidTr="00090094">
            <w:trPr>
              <w:trHeight w:val="21"/>
            </w:trPr>
            <w:tc>
              <w:tcPr>
                <w:tcW w:w="9100" w:type="dxa"/>
                <w:gridSpan w:val="5"/>
                <w:hideMark/>
              </w:tcPr>
              <w:p w14:paraId="5F26AF8C" w14:textId="77777777" w:rsidR="00BC6622" w:rsidRPr="005A543B" w:rsidRDefault="00581773" w:rsidP="003156B9">
                <w:pPr>
                  <w:pStyle w:val="TableHead"/>
                  <w:rPr>
                    <w:rStyle w:val="GeneralAviation"/>
                    <w:color w:val="auto"/>
                  </w:rPr>
                </w:pPr>
                <w:r w:rsidRPr="005A543B">
                  <w:rPr>
                    <w:rStyle w:val="GeneralAviation"/>
                    <w:color w:val="auto"/>
                  </w:rPr>
                  <w:t>Subtopic ATM 3.2 — ATC instructions</w:t>
                </w:r>
              </w:p>
            </w:tc>
          </w:tr>
          <w:tr w:rsidR="00090094" w14:paraId="0B2EC0E7" w14:textId="77777777" w:rsidTr="00090094">
            <w:trPr>
              <w:trHeight w:val="567"/>
            </w:trPr>
            <w:tc>
              <w:tcPr>
                <w:tcW w:w="879" w:type="dxa"/>
                <w:hideMark/>
              </w:tcPr>
              <w:p w14:paraId="541411D3"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0FCAC2A" w14:textId="77777777" w:rsidR="00BC6622" w:rsidRPr="005A543B" w:rsidRDefault="00581773" w:rsidP="003156B9">
                <w:pPr>
                  <w:pStyle w:val="TableNormal0"/>
                  <w:rPr>
                    <w:rStyle w:val="GeneralAviation"/>
                    <w:color w:val="auto"/>
                  </w:rPr>
                </w:pPr>
                <w:r w:rsidRPr="005A543B">
                  <w:rPr>
                    <w:rStyle w:val="GeneralAviation"/>
                    <w:color w:val="auto"/>
                  </w:rPr>
                  <w:t xml:space="preserve">3.2.1 </w:t>
                </w:r>
              </w:p>
            </w:tc>
            <w:tc>
              <w:tcPr>
                <w:tcW w:w="3544" w:type="dxa"/>
                <w:hideMark/>
              </w:tcPr>
              <w:p w14:paraId="186578F0" w14:textId="77777777" w:rsidR="00BC6622" w:rsidRPr="005A543B" w:rsidRDefault="00581773" w:rsidP="003156B9">
                <w:pPr>
                  <w:pStyle w:val="TableNormal0"/>
                  <w:rPr>
                    <w:rStyle w:val="GeneralAviation"/>
                    <w:color w:val="auto"/>
                  </w:rPr>
                </w:pPr>
                <w:r w:rsidRPr="005A543B">
                  <w:rPr>
                    <w:rStyle w:val="GeneralAviation"/>
                    <w:color w:val="auto"/>
                  </w:rPr>
                  <w:t>Issue appropriate ATC instructions.</w:t>
                </w:r>
              </w:p>
            </w:tc>
            <w:tc>
              <w:tcPr>
                <w:tcW w:w="283" w:type="dxa"/>
                <w:hideMark/>
              </w:tcPr>
              <w:p w14:paraId="07DD5314" w14:textId="77777777" w:rsidR="00BC6622"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50C8C91B" w14:textId="77777777" w:rsidR="00BC6622" w:rsidRPr="005A543B" w:rsidRDefault="00356D49" w:rsidP="005D0370">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w:t>
                </w:r>
              </w:p>
              <w:p w14:paraId="41D7FC68" w14:textId="77777777" w:rsidR="00BC6622"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p w14:paraId="15FAF554" w14:textId="77777777" w:rsidR="00BC6622" w:rsidRPr="005A543B" w:rsidRDefault="00581773" w:rsidP="003156B9">
                <w:pPr>
                  <w:pStyle w:val="TableNormal0"/>
                  <w:rPr>
                    <w:rStyle w:val="GeneralAviation"/>
                    <w:i/>
                    <w:iCs/>
                    <w:color w:val="auto"/>
                  </w:rPr>
                </w:pPr>
                <w:r w:rsidRPr="005A543B">
                  <w:rPr>
                    <w:rStyle w:val="GeneralAviation"/>
                    <w:i/>
                    <w:iCs/>
                    <w:color w:val="auto"/>
                  </w:rPr>
                  <w:t>Optional content: ICAO Doc 4444 national documents</w:t>
                </w:r>
              </w:p>
            </w:tc>
            <w:tc>
              <w:tcPr>
                <w:tcW w:w="708" w:type="dxa"/>
                <w:hideMark/>
              </w:tcPr>
              <w:p w14:paraId="57A25F4C"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19078161" w14:textId="77777777" w:rsidTr="00090094">
            <w:trPr>
              <w:trHeight w:val="567"/>
            </w:trPr>
            <w:tc>
              <w:tcPr>
                <w:tcW w:w="879" w:type="dxa"/>
                <w:hideMark/>
              </w:tcPr>
              <w:p w14:paraId="1BAB0CAD"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C120984" w14:textId="77777777" w:rsidR="00BC6622" w:rsidRPr="005A543B" w:rsidRDefault="00581773" w:rsidP="003156B9">
                <w:pPr>
                  <w:pStyle w:val="TableNormal0"/>
                  <w:rPr>
                    <w:rStyle w:val="GeneralAviation"/>
                    <w:color w:val="auto"/>
                  </w:rPr>
                </w:pPr>
                <w:r w:rsidRPr="005A543B">
                  <w:rPr>
                    <w:rStyle w:val="GeneralAviation"/>
                    <w:color w:val="auto"/>
                  </w:rPr>
                  <w:t xml:space="preserve">3.2.2 </w:t>
                </w:r>
              </w:p>
            </w:tc>
            <w:tc>
              <w:tcPr>
                <w:tcW w:w="3544" w:type="dxa"/>
                <w:hideMark/>
              </w:tcPr>
              <w:p w14:paraId="2B03B710" w14:textId="77777777" w:rsidR="00BC6622" w:rsidRPr="005A543B" w:rsidRDefault="00581773" w:rsidP="003156B9">
                <w:pPr>
                  <w:pStyle w:val="TableNormal0"/>
                  <w:rPr>
                    <w:rStyle w:val="GeneralAviation"/>
                    <w:color w:val="auto"/>
                  </w:rPr>
                </w:pPr>
                <w:r w:rsidRPr="005A543B">
                  <w:rPr>
                    <w:rStyle w:val="GeneralAviation"/>
                    <w:color w:val="auto"/>
                  </w:rPr>
                  <w:t>Integrate appropriate ATC instructions into the control service.</w:t>
                </w:r>
              </w:p>
            </w:tc>
            <w:tc>
              <w:tcPr>
                <w:tcW w:w="283" w:type="dxa"/>
                <w:hideMark/>
              </w:tcPr>
              <w:p w14:paraId="4892BDCC"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408824E9" w14:textId="77777777" w:rsidR="00BC6622" w:rsidRPr="005A543B" w:rsidRDefault="00BC6622" w:rsidP="003156B9">
                <w:pPr>
                  <w:pStyle w:val="TableNormal0"/>
                  <w:rPr>
                    <w:rStyle w:val="GeneralAviation"/>
                    <w:color w:val="auto"/>
                  </w:rPr>
                </w:pPr>
              </w:p>
            </w:tc>
            <w:tc>
              <w:tcPr>
                <w:tcW w:w="708" w:type="dxa"/>
                <w:hideMark/>
              </w:tcPr>
              <w:p w14:paraId="41FCC467"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02B54517" w14:textId="77777777" w:rsidTr="00090094">
            <w:trPr>
              <w:trHeight w:val="567"/>
            </w:trPr>
            <w:tc>
              <w:tcPr>
                <w:tcW w:w="879" w:type="dxa"/>
                <w:hideMark/>
              </w:tcPr>
              <w:p w14:paraId="4FFB3789"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38E5FAE" w14:textId="77777777" w:rsidR="00BC6622" w:rsidRPr="005A543B" w:rsidRDefault="00581773" w:rsidP="003156B9">
                <w:pPr>
                  <w:pStyle w:val="TableNormal0"/>
                  <w:rPr>
                    <w:rStyle w:val="GeneralAviation"/>
                    <w:color w:val="auto"/>
                  </w:rPr>
                </w:pPr>
                <w:r w:rsidRPr="005A543B">
                  <w:rPr>
                    <w:rStyle w:val="GeneralAviation"/>
                    <w:color w:val="auto"/>
                  </w:rPr>
                  <w:t xml:space="preserve">3.2.3 </w:t>
                </w:r>
              </w:p>
            </w:tc>
            <w:tc>
              <w:tcPr>
                <w:tcW w:w="3544" w:type="dxa"/>
                <w:hideMark/>
              </w:tcPr>
              <w:p w14:paraId="37F9790B" w14:textId="77777777" w:rsidR="00BC6622" w:rsidRDefault="00581773" w:rsidP="003156B9">
                <w:pPr>
                  <w:pStyle w:val="TableNormal0"/>
                  <w:rPr>
                    <w:rStyle w:val="GeneralAviation"/>
                    <w:color w:val="auto"/>
                  </w:rPr>
                </w:pPr>
                <w:r w:rsidRPr="005A543B">
                  <w:rPr>
                    <w:rStyle w:val="GeneralAviation"/>
                    <w:color w:val="auto"/>
                  </w:rPr>
                  <w:t>Ensure that the agreed course of action is carried out.</w:t>
                </w:r>
              </w:p>
              <w:p w14:paraId="78A564F2" w14:textId="77777777" w:rsidR="00C22187" w:rsidRDefault="00C22187" w:rsidP="003156B9">
                <w:pPr>
                  <w:pStyle w:val="TableNormal0"/>
                  <w:rPr>
                    <w:rStyle w:val="GeneralAviation"/>
                    <w:color w:val="auto"/>
                  </w:rPr>
                </w:pPr>
              </w:p>
              <w:p w14:paraId="7C1EA2D4" w14:textId="77777777" w:rsidR="00C22187" w:rsidRDefault="00C22187" w:rsidP="003156B9">
                <w:pPr>
                  <w:pStyle w:val="TableNormal0"/>
                  <w:rPr>
                    <w:rStyle w:val="GeneralAviation"/>
                    <w:color w:val="auto"/>
                  </w:rPr>
                </w:pPr>
              </w:p>
              <w:p w14:paraId="3E59963A" w14:textId="77777777" w:rsidR="00C22187" w:rsidRDefault="00C22187" w:rsidP="003156B9">
                <w:pPr>
                  <w:pStyle w:val="TableNormal0"/>
                  <w:rPr>
                    <w:rStyle w:val="GeneralAviation"/>
                    <w:color w:val="auto"/>
                  </w:rPr>
                </w:pPr>
              </w:p>
              <w:p w14:paraId="0DE5089D" w14:textId="77777777" w:rsidR="00C22187" w:rsidRDefault="00C22187" w:rsidP="003156B9">
                <w:pPr>
                  <w:pStyle w:val="TableNormal0"/>
                  <w:rPr>
                    <w:rStyle w:val="GeneralAviation"/>
                    <w:color w:val="auto"/>
                  </w:rPr>
                </w:pPr>
              </w:p>
              <w:p w14:paraId="268824D6" w14:textId="77777777" w:rsidR="00C22187" w:rsidRPr="005A543B" w:rsidRDefault="00C22187" w:rsidP="003156B9">
                <w:pPr>
                  <w:pStyle w:val="TableNormal0"/>
                  <w:rPr>
                    <w:rStyle w:val="GeneralAviation"/>
                    <w:color w:val="auto"/>
                  </w:rPr>
                </w:pPr>
              </w:p>
            </w:tc>
            <w:tc>
              <w:tcPr>
                <w:tcW w:w="283" w:type="dxa"/>
                <w:hideMark/>
              </w:tcPr>
              <w:p w14:paraId="4FF9E940"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41762F57" w14:textId="77777777" w:rsidR="00BC6622" w:rsidRPr="005A543B" w:rsidRDefault="00BC6622" w:rsidP="003156B9">
                <w:pPr>
                  <w:pStyle w:val="TableNormal0"/>
                  <w:rPr>
                    <w:rStyle w:val="GeneralAviation"/>
                    <w:color w:val="auto"/>
                  </w:rPr>
                </w:pPr>
              </w:p>
            </w:tc>
            <w:tc>
              <w:tcPr>
                <w:tcW w:w="708" w:type="dxa"/>
                <w:hideMark/>
              </w:tcPr>
              <w:p w14:paraId="6E02F671"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44C0DB92" w14:textId="77777777" w:rsidTr="00090094">
            <w:trPr>
              <w:trHeight w:val="21"/>
            </w:trPr>
            <w:tc>
              <w:tcPr>
                <w:tcW w:w="9100" w:type="dxa"/>
                <w:gridSpan w:val="5"/>
              </w:tcPr>
              <w:p w14:paraId="7F283687" w14:textId="77777777" w:rsidR="00BC6622" w:rsidRPr="009E7E14" w:rsidRDefault="00581773" w:rsidP="003156B9">
                <w:pPr>
                  <w:pStyle w:val="TableCentered"/>
                  <w:rPr>
                    <w:rStyle w:val="GeneralAviation"/>
                  </w:rPr>
                </w:pPr>
                <w:r w:rsidRPr="009E7E14">
                  <w:t>TOPIC ATM 4 — COORDINATION</w:t>
                </w:r>
              </w:p>
            </w:tc>
          </w:tr>
          <w:tr w:rsidR="00090094" w14:paraId="609FCD1D" w14:textId="77777777" w:rsidTr="00090094">
            <w:trPr>
              <w:trHeight w:val="21"/>
            </w:trPr>
            <w:tc>
              <w:tcPr>
                <w:tcW w:w="9100" w:type="dxa"/>
                <w:gridSpan w:val="5"/>
                <w:hideMark/>
              </w:tcPr>
              <w:p w14:paraId="35B44AA1" w14:textId="77777777" w:rsidR="00BC6622" w:rsidRPr="005A543B" w:rsidRDefault="00581773" w:rsidP="003156B9">
                <w:pPr>
                  <w:pStyle w:val="TableHead"/>
                  <w:rPr>
                    <w:rStyle w:val="GeneralAviation"/>
                    <w:color w:val="auto"/>
                  </w:rPr>
                </w:pPr>
                <w:r w:rsidRPr="005A543B">
                  <w:rPr>
                    <w:rStyle w:val="GeneralAviation"/>
                    <w:color w:val="auto"/>
                  </w:rPr>
                  <w:t>Subtopic ATM 4.1 — Necessity for coordination</w:t>
                </w:r>
              </w:p>
            </w:tc>
          </w:tr>
          <w:tr w:rsidR="00090094" w14:paraId="41DEBBA5" w14:textId="77777777" w:rsidTr="00090094">
            <w:trPr>
              <w:trHeight w:val="567"/>
            </w:trPr>
            <w:tc>
              <w:tcPr>
                <w:tcW w:w="879" w:type="dxa"/>
                <w:hideMark/>
              </w:tcPr>
              <w:p w14:paraId="6D8CCE70"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DD89706" w14:textId="77777777" w:rsidR="00BC6622" w:rsidRPr="005A543B" w:rsidRDefault="00581773" w:rsidP="003156B9">
                <w:pPr>
                  <w:pStyle w:val="TableNormal0"/>
                  <w:rPr>
                    <w:rStyle w:val="GeneralAviation"/>
                    <w:color w:val="auto"/>
                  </w:rPr>
                </w:pPr>
                <w:r w:rsidRPr="005A543B">
                  <w:rPr>
                    <w:rStyle w:val="GeneralAviation"/>
                    <w:color w:val="auto"/>
                  </w:rPr>
                  <w:t xml:space="preserve">4.1.1 </w:t>
                </w:r>
              </w:p>
            </w:tc>
            <w:tc>
              <w:tcPr>
                <w:tcW w:w="3544" w:type="dxa"/>
                <w:hideMark/>
              </w:tcPr>
              <w:p w14:paraId="0926903C" w14:textId="77777777" w:rsidR="00BC6622" w:rsidRPr="005A543B" w:rsidRDefault="00581773" w:rsidP="003156B9">
                <w:pPr>
                  <w:pStyle w:val="TableNormal0"/>
                  <w:rPr>
                    <w:rStyle w:val="GeneralAviation"/>
                    <w:color w:val="auto"/>
                  </w:rPr>
                </w:pPr>
                <w:r w:rsidRPr="005A543B">
                  <w:rPr>
                    <w:rStyle w:val="GeneralAviation"/>
                    <w:color w:val="auto"/>
                  </w:rPr>
                  <w:t xml:space="preserve">Identify the need for coordination. </w:t>
                </w:r>
              </w:p>
            </w:tc>
            <w:tc>
              <w:tcPr>
                <w:tcW w:w="283" w:type="dxa"/>
                <w:hideMark/>
              </w:tcPr>
              <w:p w14:paraId="2777F31D" w14:textId="77777777" w:rsidR="00BC6622"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3FB6648B" w14:textId="77777777" w:rsidR="00BC6622" w:rsidRPr="005A543B" w:rsidRDefault="00BC6622" w:rsidP="003156B9">
                <w:pPr>
                  <w:pStyle w:val="TableNormal0"/>
                  <w:rPr>
                    <w:rStyle w:val="GeneralAviation"/>
                    <w:color w:val="auto"/>
                  </w:rPr>
                </w:pPr>
              </w:p>
            </w:tc>
            <w:tc>
              <w:tcPr>
                <w:tcW w:w="708" w:type="dxa"/>
                <w:hideMark/>
              </w:tcPr>
              <w:p w14:paraId="533C0D80"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3879257E" w14:textId="77777777" w:rsidTr="00090094">
            <w:trPr>
              <w:trHeight w:val="21"/>
            </w:trPr>
            <w:tc>
              <w:tcPr>
                <w:tcW w:w="9100" w:type="dxa"/>
                <w:gridSpan w:val="5"/>
                <w:hideMark/>
              </w:tcPr>
              <w:p w14:paraId="18D1821C" w14:textId="77777777" w:rsidR="00BC6622" w:rsidRPr="005A543B" w:rsidRDefault="00581773" w:rsidP="003156B9">
                <w:pPr>
                  <w:pStyle w:val="TableHead"/>
                  <w:rPr>
                    <w:rStyle w:val="GeneralAviation"/>
                    <w:color w:val="auto"/>
                  </w:rPr>
                </w:pPr>
                <w:r w:rsidRPr="005A543B">
                  <w:rPr>
                    <w:rStyle w:val="GeneralAviation"/>
                    <w:color w:val="auto"/>
                  </w:rPr>
                  <w:t>Subtopic ATM 4.2 — Tools and methods for coordination</w:t>
                </w:r>
              </w:p>
            </w:tc>
          </w:tr>
          <w:tr w:rsidR="00090094" w14:paraId="12B119EB" w14:textId="77777777" w:rsidTr="00090094">
            <w:trPr>
              <w:trHeight w:val="567"/>
            </w:trPr>
            <w:tc>
              <w:tcPr>
                <w:tcW w:w="879" w:type="dxa"/>
                <w:hideMark/>
              </w:tcPr>
              <w:p w14:paraId="1AA02AE4"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D9A37AF" w14:textId="77777777" w:rsidR="00BC6622" w:rsidRPr="005A543B" w:rsidRDefault="00581773" w:rsidP="003156B9">
                <w:pPr>
                  <w:pStyle w:val="TableNormal0"/>
                  <w:rPr>
                    <w:rStyle w:val="GeneralAviation"/>
                    <w:color w:val="auto"/>
                  </w:rPr>
                </w:pPr>
                <w:r w:rsidRPr="005A543B">
                  <w:rPr>
                    <w:rStyle w:val="GeneralAviation"/>
                    <w:color w:val="auto"/>
                  </w:rPr>
                  <w:t xml:space="preserve">4.2.1 </w:t>
                </w:r>
              </w:p>
            </w:tc>
            <w:tc>
              <w:tcPr>
                <w:tcW w:w="3544" w:type="dxa"/>
                <w:hideMark/>
              </w:tcPr>
              <w:p w14:paraId="7056F9A8" w14:textId="77777777" w:rsidR="00BC6622" w:rsidRPr="005A543B" w:rsidRDefault="00581773" w:rsidP="003156B9">
                <w:pPr>
                  <w:pStyle w:val="TableNormal0"/>
                  <w:rPr>
                    <w:rStyle w:val="GeneralAviation"/>
                    <w:color w:val="auto"/>
                  </w:rPr>
                </w:pPr>
                <w:r w:rsidRPr="005A543B">
                  <w:rPr>
                    <w:rStyle w:val="GeneralAviation"/>
                    <w:color w:val="auto"/>
                  </w:rPr>
                  <w:t xml:space="preserve">Use the available tools for coordination. </w:t>
                </w:r>
              </w:p>
            </w:tc>
            <w:tc>
              <w:tcPr>
                <w:tcW w:w="283" w:type="dxa"/>
                <w:hideMark/>
              </w:tcPr>
              <w:p w14:paraId="53B48E01" w14:textId="77777777" w:rsidR="00BC6622"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50B88C76" w14:textId="77777777" w:rsidR="00BC6622" w:rsidRPr="005A543B" w:rsidRDefault="00581773" w:rsidP="003156B9">
                <w:pPr>
                  <w:pStyle w:val="TableNormal0"/>
                  <w:rPr>
                    <w:rStyle w:val="GeneralAviation"/>
                    <w:i/>
                    <w:iCs/>
                    <w:color w:val="auto"/>
                  </w:rPr>
                </w:pPr>
                <w:r w:rsidRPr="005A543B">
                  <w:rPr>
                    <w:rStyle w:val="GeneralAviation"/>
                    <w:i/>
                    <w:iCs/>
                    <w:color w:val="auto"/>
                  </w:rPr>
                  <w:t xml:space="preserve">Optional content: electronic transfer of flight data, telephone, interphone, intercom, direct speech, radiotelephone </w:t>
                </w:r>
                <w:r w:rsidRPr="005A543B">
                  <w:rPr>
                    <w:rStyle w:val="GeneralAviation"/>
                    <w:i/>
                    <w:iCs/>
                    <w:color w:val="auto"/>
                  </w:rPr>
                  <w:lastRenderedPageBreak/>
                  <w:t>(RTF), local agreements, automated system coordination</w:t>
                </w:r>
              </w:p>
            </w:tc>
            <w:tc>
              <w:tcPr>
                <w:tcW w:w="708" w:type="dxa"/>
                <w:hideMark/>
              </w:tcPr>
              <w:p w14:paraId="52F16B60" w14:textId="77777777" w:rsidR="00BC6622" w:rsidRPr="005A543B" w:rsidRDefault="00581773" w:rsidP="003156B9">
                <w:pPr>
                  <w:pStyle w:val="TableNormal0"/>
                  <w:rPr>
                    <w:rStyle w:val="GeneralAviation"/>
                    <w:color w:val="auto"/>
                  </w:rPr>
                </w:pPr>
                <w:r w:rsidRPr="005A543B">
                  <w:rPr>
                    <w:rStyle w:val="GeneralAviation"/>
                    <w:color w:val="auto"/>
                  </w:rPr>
                  <w:lastRenderedPageBreak/>
                  <w:t>ALL</w:t>
                </w:r>
              </w:p>
            </w:tc>
          </w:tr>
          <w:tr w:rsidR="00090094" w14:paraId="2E487D2F" w14:textId="77777777" w:rsidTr="00090094">
            <w:trPr>
              <w:trHeight w:val="21"/>
            </w:trPr>
            <w:tc>
              <w:tcPr>
                <w:tcW w:w="9100" w:type="dxa"/>
                <w:gridSpan w:val="5"/>
                <w:hideMark/>
              </w:tcPr>
              <w:p w14:paraId="2F3C1042" w14:textId="77777777" w:rsidR="00BC6622" w:rsidRPr="005A543B" w:rsidRDefault="00581773" w:rsidP="003156B9">
                <w:pPr>
                  <w:pStyle w:val="TableHead"/>
                  <w:rPr>
                    <w:rStyle w:val="GeneralAviation"/>
                    <w:color w:val="auto"/>
                  </w:rPr>
                </w:pPr>
                <w:r w:rsidRPr="005A543B">
                  <w:rPr>
                    <w:rStyle w:val="GeneralAviation"/>
                    <w:color w:val="auto"/>
                  </w:rPr>
                  <w:t>Subtopic ATM 4.3 — Coordination procedures</w:t>
                </w:r>
              </w:p>
            </w:tc>
          </w:tr>
          <w:tr w:rsidR="00090094" w14:paraId="36AA2CAE" w14:textId="77777777" w:rsidTr="00090094">
            <w:trPr>
              <w:trHeight w:val="567"/>
            </w:trPr>
            <w:tc>
              <w:tcPr>
                <w:tcW w:w="879" w:type="dxa"/>
                <w:hideMark/>
              </w:tcPr>
              <w:p w14:paraId="2DF7394F"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05E5F40" w14:textId="77777777" w:rsidR="00BC6622" w:rsidRPr="005A543B" w:rsidRDefault="00581773" w:rsidP="003156B9">
                <w:pPr>
                  <w:pStyle w:val="TableNormal0"/>
                  <w:rPr>
                    <w:rStyle w:val="GeneralAviation"/>
                    <w:color w:val="auto"/>
                  </w:rPr>
                </w:pPr>
                <w:r w:rsidRPr="005A543B">
                  <w:rPr>
                    <w:rStyle w:val="GeneralAviation"/>
                    <w:color w:val="auto"/>
                  </w:rPr>
                  <w:t xml:space="preserve">4.3.1 </w:t>
                </w:r>
              </w:p>
            </w:tc>
            <w:tc>
              <w:tcPr>
                <w:tcW w:w="3544" w:type="dxa"/>
                <w:hideMark/>
              </w:tcPr>
              <w:p w14:paraId="3F78BBAB" w14:textId="77777777" w:rsidR="00BC6622" w:rsidRPr="005A543B" w:rsidRDefault="00581773" w:rsidP="003156B9">
                <w:pPr>
                  <w:pStyle w:val="TableNormal0"/>
                  <w:rPr>
                    <w:rStyle w:val="GeneralAviation"/>
                    <w:color w:val="auto"/>
                  </w:rPr>
                </w:pPr>
                <w:r w:rsidRPr="005A543B">
                  <w:rPr>
                    <w:rStyle w:val="GeneralAviation"/>
                    <w:color w:val="auto"/>
                  </w:rPr>
                  <w:t>Initiate appropriate coordination.</w:t>
                </w:r>
              </w:p>
            </w:tc>
            <w:tc>
              <w:tcPr>
                <w:tcW w:w="283" w:type="dxa"/>
                <w:hideMark/>
              </w:tcPr>
              <w:p w14:paraId="15C4696A" w14:textId="77777777" w:rsidR="00BC6622" w:rsidRPr="005A543B" w:rsidRDefault="00581773" w:rsidP="003156B9">
                <w:pPr>
                  <w:pStyle w:val="TableNormal0"/>
                  <w:rPr>
                    <w:rStyle w:val="GeneralAviation"/>
                    <w:color w:val="auto"/>
                  </w:rPr>
                </w:pPr>
                <w:r w:rsidRPr="005A543B">
                  <w:rPr>
                    <w:rStyle w:val="GeneralAviation"/>
                    <w:color w:val="auto"/>
                  </w:rPr>
                  <w:t>3</w:t>
                </w:r>
              </w:p>
            </w:tc>
            <w:tc>
              <w:tcPr>
                <w:tcW w:w="3686" w:type="dxa"/>
                <w:hideMark/>
              </w:tcPr>
              <w:p w14:paraId="2B0CC4A7" w14:textId="77777777" w:rsidR="00BC6622" w:rsidRPr="005A543B" w:rsidRDefault="00581773" w:rsidP="005D0370">
                <w:pPr>
                  <w:pStyle w:val="EssentialTraining"/>
                  <w:rPr>
                    <w:rStyle w:val="GeneralAviation"/>
                    <w:color w:val="auto"/>
                  </w:rPr>
                </w:pPr>
                <w:r w:rsidRPr="005A543B">
                  <w:rPr>
                    <w:rStyle w:val="GeneralAviation"/>
                    <w:color w:val="auto"/>
                  </w:rPr>
                  <w:t xml:space="preserve">Delegation/transfer of responsibility for air–ground communications and separation, transfer of control, etc., </w:t>
                </w:r>
                <w:r w:rsidR="00356D49" w:rsidRPr="005A543B">
                  <w:rPr>
                    <w:rStyle w:val="GeneralAviation"/>
                    <w:color w:val="auto"/>
                  </w:rPr>
                  <w:t>Government of the Republic of Armenia Decision N 2054-L of December 7, 2023</w:t>
                </w:r>
              </w:p>
              <w:p w14:paraId="23E0F68A" w14:textId="77777777" w:rsidR="00BC6622" w:rsidRPr="005A543B" w:rsidRDefault="00581773" w:rsidP="003156B9">
                <w:pPr>
                  <w:pStyle w:val="TableNormal0"/>
                  <w:rPr>
                    <w:rStyle w:val="GeneralAviation"/>
                    <w:i/>
                    <w:iCs/>
                    <w:color w:val="auto"/>
                  </w:rPr>
                </w:pPr>
                <w:r w:rsidRPr="005A543B">
                  <w:rPr>
                    <w:rStyle w:val="GeneralAviation"/>
                    <w:i/>
                    <w:iCs/>
                    <w:color w:val="auto"/>
                  </w:rPr>
                  <w:t>Optional content: release point</w:t>
                </w:r>
              </w:p>
            </w:tc>
            <w:tc>
              <w:tcPr>
                <w:tcW w:w="708" w:type="dxa"/>
                <w:hideMark/>
              </w:tcPr>
              <w:p w14:paraId="085EC4A2"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04D909FE" w14:textId="77777777" w:rsidTr="00090094">
            <w:trPr>
              <w:trHeight w:val="567"/>
            </w:trPr>
            <w:tc>
              <w:tcPr>
                <w:tcW w:w="879" w:type="dxa"/>
                <w:hideMark/>
              </w:tcPr>
              <w:p w14:paraId="3980E109"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045D73C" w14:textId="77777777" w:rsidR="00BC6622" w:rsidRPr="005A543B" w:rsidRDefault="00581773" w:rsidP="003156B9">
                <w:pPr>
                  <w:pStyle w:val="TableNormal0"/>
                  <w:rPr>
                    <w:rStyle w:val="GeneralAviation"/>
                    <w:color w:val="auto"/>
                  </w:rPr>
                </w:pPr>
                <w:r w:rsidRPr="005A543B">
                  <w:rPr>
                    <w:rStyle w:val="GeneralAviation"/>
                    <w:color w:val="auto"/>
                  </w:rPr>
                  <w:t xml:space="preserve">4.3.2 </w:t>
                </w:r>
              </w:p>
            </w:tc>
            <w:tc>
              <w:tcPr>
                <w:tcW w:w="3544" w:type="dxa"/>
                <w:hideMark/>
              </w:tcPr>
              <w:p w14:paraId="325EDEC8" w14:textId="77777777" w:rsidR="00BC6622" w:rsidRPr="005A543B" w:rsidRDefault="00581773" w:rsidP="003156B9">
                <w:pPr>
                  <w:pStyle w:val="TableNormal0"/>
                  <w:rPr>
                    <w:rStyle w:val="GeneralAviation"/>
                    <w:color w:val="auto"/>
                  </w:rPr>
                </w:pPr>
                <w:r w:rsidRPr="005A543B">
                  <w:rPr>
                    <w:rStyle w:val="GeneralAviation"/>
                    <w:color w:val="auto"/>
                  </w:rPr>
                  <w:t xml:space="preserve">Analyse </w:t>
                </w:r>
                <w:r w:rsidR="004452DB" w:rsidRPr="005A543B">
                  <w:rPr>
                    <w:rStyle w:val="GeneralAviation"/>
                    <w:color w:val="auto"/>
                  </w:rPr>
                  <w:t xml:space="preserve">the </w:t>
                </w:r>
                <w:r w:rsidRPr="005A543B">
                  <w:rPr>
                    <w:rStyle w:val="GeneralAviation"/>
                    <w:color w:val="auto"/>
                  </w:rPr>
                  <w:t>effect of coordination requested by an adjacent position/unit.</w:t>
                </w:r>
              </w:p>
            </w:tc>
            <w:tc>
              <w:tcPr>
                <w:tcW w:w="283" w:type="dxa"/>
                <w:hideMark/>
              </w:tcPr>
              <w:p w14:paraId="7C956B28"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0B3CC8D5" w14:textId="77777777" w:rsidR="00BC6622" w:rsidRPr="005A543B" w:rsidRDefault="00581773" w:rsidP="003156B9">
                <w:pPr>
                  <w:pStyle w:val="TableNormal0"/>
                  <w:rPr>
                    <w:rStyle w:val="GeneralAviation"/>
                    <w:i/>
                    <w:iCs/>
                    <w:color w:val="auto"/>
                  </w:rPr>
                </w:pPr>
                <w:r w:rsidRPr="005A543B">
                  <w:rPr>
                    <w:rStyle w:val="GeneralAviation"/>
                    <w:i/>
                    <w:iCs/>
                    <w:color w:val="auto"/>
                  </w:rPr>
                  <w:t>Optional content: delegation/transfer of responsibility for air–ground communications and separation, release point, transfer of control, etc.</w:t>
                </w:r>
              </w:p>
            </w:tc>
            <w:tc>
              <w:tcPr>
                <w:tcW w:w="708" w:type="dxa"/>
                <w:hideMark/>
              </w:tcPr>
              <w:p w14:paraId="35F14B0D"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6D78D921" w14:textId="77777777" w:rsidTr="00090094">
            <w:trPr>
              <w:trHeight w:val="567"/>
            </w:trPr>
            <w:tc>
              <w:tcPr>
                <w:tcW w:w="879" w:type="dxa"/>
                <w:hideMark/>
              </w:tcPr>
              <w:p w14:paraId="156107B4"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671413B" w14:textId="77777777" w:rsidR="00BC6622" w:rsidRPr="005A543B" w:rsidRDefault="00581773" w:rsidP="003156B9">
                <w:pPr>
                  <w:pStyle w:val="TableNormal0"/>
                  <w:rPr>
                    <w:rStyle w:val="GeneralAviation"/>
                    <w:color w:val="auto"/>
                  </w:rPr>
                </w:pPr>
                <w:r w:rsidRPr="005A543B">
                  <w:rPr>
                    <w:rStyle w:val="GeneralAviation"/>
                    <w:color w:val="auto"/>
                  </w:rPr>
                  <w:t xml:space="preserve">4.3.3 </w:t>
                </w:r>
              </w:p>
            </w:tc>
            <w:tc>
              <w:tcPr>
                <w:tcW w:w="3544" w:type="dxa"/>
                <w:hideMark/>
              </w:tcPr>
              <w:p w14:paraId="01E06129" w14:textId="77777777" w:rsidR="00BC6622" w:rsidRPr="005A543B" w:rsidRDefault="00581773" w:rsidP="003156B9">
                <w:pPr>
                  <w:pStyle w:val="TableNormal0"/>
                  <w:rPr>
                    <w:rStyle w:val="GeneralAviation"/>
                    <w:color w:val="auto"/>
                  </w:rPr>
                </w:pPr>
                <w:r w:rsidRPr="005A543B">
                  <w:rPr>
                    <w:rStyle w:val="GeneralAviation"/>
                    <w:color w:val="auto"/>
                  </w:rPr>
                  <w:t>Select, after negotiation, an appropriate course of action.</w:t>
                </w:r>
              </w:p>
            </w:tc>
            <w:tc>
              <w:tcPr>
                <w:tcW w:w="283" w:type="dxa"/>
                <w:hideMark/>
              </w:tcPr>
              <w:p w14:paraId="17FC0484" w14:textId="77777777" w:rsidR="00BC6622" w:rsidRPr="005A543B" w:rsidRDefault="00581773" w:rsidP="003156B9">
                <w:pPr>
                  <w:pStyle w:val="TableNormal0"/>
                  <w:rPr>
                    <w:rStyle w:val="GeneralAviation"/>
                    <w:color w:val="auto"/>
                  </w:rPr>
                </w:pPr>
                <w:r w:rsidRPr="005A543B">
                  <w:rPr>
                    <w:rStyle w:val="GeneralAviation"/>
                    <w:color w:val="auto"/>
                  </w:rPr>
                  <w:t>5</w:t>
                </w:r>
              </w:p>
            </w:tc>
            <w:tc>
              <w:tcPr>
                <w:tcW w:w="3686" w:type="dxa"/>
                <w:hideMark/>
              </w:tcPr>
              <w:p w14:paraId="3A45EC49" w14:textId="77777777" w:rsidR="00BC6622" w:rsidRPr="005A543B" w:rsidRDefault="00BC6622" w:rsidP="003156B9">
                <w:pPr>
                  <w:pStyle w:val="TableNormal0"/>
                  <w:rPr>
                    <w:rStyle w:val="GeneralAviation"/>
                    <w:color w:val="auto"/>
                  </w:rPr>
                </w:pPr>
              </w:p>
            </w:tc>
            <w:tc>
              <w:tcPr>
                <w:tcW w:w="708" w:type="dxa"/>
                <w:hideMark/>
              </w:tcPr>
              <w:p w14:paraId="27867D12"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2065D843" w14:textId="77777777" w:rsidTr="00090094">
            <w:trPr>
              <w:trHeight w:val="567"/>
            </w:trPr>
            <w:tc>
              <w:tcPr>
                <w:tcW w:w="879" w:type="dxa"/>
                <w:hideMark/>
              </w:tcPr>
              <w:p w14:paraId="502EACAA"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9A2E255" w14:textId="77777777" w:rsidR="00BC6622" w:rsidRPr="005A543B" w:rsidRDefault="00581773" w:rsidP="003156B9">
                <w:pPr>
                  <w:pStyle w:val="TableNormal0"/>
                  <w:rPr>
                    <w:rStyle w:val="GeneralAviation"/>
                    <w:color w:val="auto"/>
                  </w:rPr>
                </w:pPr>
                <w:r w:rsidRPr="005A543B">
                  <w:rPr>
                    <w:rStyle w:val="GeneralAviation"/>
                    <w:color w:val="auto"/>
                  </w:rPr>
                  <w:t xml:space="preserve">4.3.4 </w:t>
                </w:r>
              </w:p>
            </w:tc>
            <w:tc>
              <w:tcPr>
                <w:tcW w:w="3544" w:type="dxa"/>
                <w:hideMark/>
              </w:tcPr>
              <w:p w14:paraId="68D191EC" w14:textId="77777777" w:rsidR="00BC6622" w:rsidRPr="005A543B" w:rsidRDefault="00581773" w:rsidP="003156B9">
                <w:pPr>
                  <w:pStyle w:val="TableNormal0"/>
                  <w:rPr>
                    <w:rStyle w:val="GeneralAviation"/>
                    <w:color w:val="auto"/>
                  </w:rPr>
                </w:pPr>
                <w:r w:rsidRPr="005A543B">
                  <w:rPr>
                    <w:rStyle w:val="GeneralAviation"/>
                    <w:color w:val="auto"/>
                  </w:rPr>
                  <w:t>Ensure the agreed course of action is carried out.</w:t>
                </w:r>
              </w:p>
            </w:tc>
            <w:tc>
              <w:tcPr>
                <w:tcW w:w="283" w:type="dxa"/>
                <w:hideMark/>
              </w:tcPr>
              <w:p w14:paraId="4AD7E9AB"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582C2447" w14:textId="77777777" w:rsidR="00BC6622" w:rsidRPr="005A543B" w:rsidRDefault="00BC6622" w:rsidP="003156B9">
                <w:pPr>
                  <w:pStyle w:val="TableNormal0"/>
                  <w:rPr>
                    <w:rStyle w:val="GeneralAviation"/>
                    <w:color w:val="auto"/>
                  </w:rPr>
                </w:pPr>
              </w:p>
            </w:tc>
            <w:tc>
              <w:tcPr>
                <w:tcW w:w="708" w:type="dxa"/>
                <w:hideMark/>
              </w:tcPr>
              <w:p w14:paraId="3078ABDC"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1AD25578" w14:textId="77777777" w:rsidTr="00090094">
            <w:trPr>
              <w:trHeight w:val="567"/>
            </w:trPr>
            <w:tc>
              <w:tcPr>
                <w:tcW w:w="879" w:type="dxa"/>
                <w:hideMark/>
              </w:tcPr>
              <w:p w14:paraId="7E2644CC"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1D2A4ABC" w14:textId="77777777" w:rsidR="00BC6622" w:rsidRPr="005A543B" w:rsidRDefault="00581773" w:rsidP="003156B9">
                <w:pPr>
                  <w:pStyle w:val="TableNormal0"/>
                  <w:rPr>
                    <w:rStyle w:val="GeneralAviation"/>
                    <w:color w:val="auto"/>
                  </w:rPr>
                </w:pPr>
                <w:r w:rsidRPr="005A543B">
                  <w:rPr>
                    <w:rStyle w:val="GeneralAviation"/>
                    <w:color w:val="auto"/>
                  </w:rPr>
                  <w:t xml:space="preserve">4.3.5 </w:t>
                </w:r>
              </w:p>
            </w:tc>
            <w:tc>
              <w:tcPr>
                <w:tcW w:w="3544" w:type="dxa"/>
                <w:hideMark/>
              </w:tcPr>
              <w:p w14:paraId="7A81D540" w14:textId="77777777" w:rsidR="00BC6622" w:rsidRPr="005A543B" w:rsidRDefault="00581773" w:rsidP="003156B9">
                <w:pPr>
                  <w:pStyle w:val="TableNormal0"/>
                  <w:rPr>
                    <w:rStyle w:val="GeneralAviation"/>
                    <w:color w:val="auto"/>
                  </w:rPr>
                </w:pPr>
                <w:r w:rsidRPr="005A543B">
                  <w:rPr>
                    <w:rStyle w:val="GeneralAviation"/>
                    <w:color w:val="auto"/>
                  </w:rPr>
                  <w:t>Coordinate when providing FIS.</w:t>
                </w:r>
              </w:p>
            </w:tc>
            <w:tc>
              <w:tcPr>
                <w:tcW w:w="283" w:type="dxa"/>
                <w:hideMark/>
              </w:tcPr>
              <w:p w14:paraId="61DEF8FA"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42026B0F" w14:textId="77777777" w:rsidR="009E7E14"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p w14:paraId="71D1E8ED" w14:textId="77777777" w:rsidR="00BC6622" w:rsidRPr="005A543B" w:rsidRDefault="00581773" w:rsidP="009E7E14">
                <w:pPr>
                  <w:pStyle w:val="TableNormal0"/>
                  <w:rPr>
                    <w:rStyle w:val="GeneralAviation"/>
                    <w:i/>
                    <w:iCs/>
                    <w:color w:val="auto"/>
                  </w:rPr>
                </w:pPr>
                <w:r w:rsidRPr="005A543B">
                  <w:rPr>
                    <w:rStyle w:val="GeneralAviation"/>
                    <w:i/>
                    <w:iCs/>
                    <w:color w:val="auto"/>
                  </w:rPr>
                  <w:t>Optional content: ICAO Doc 4444</w:t>
                </w:r>
              </w:p>
            </w:tc>
            <w:tc>
              <w:tcPr>
                <w:tcW w:w="708" w:type="dxa"/>
                <w:hideMark/>
              </w:tcPr>
              <w:p w14:paraId="1CE1BB12"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609EFEE0" w14:textId="77777777" w:rsidTr="00090094">
            <w:trPr>
              <w:trHeight w:val="567"/>
            </w:trPr>
            <w:tc>
              <w:tcPr>
                <w:tcW w:w="879" w:type="dxa"/>
                <w:hideMark/>
              </w:tcPr>
              <w:p w14:paraId="12258B5A" w14:textId="77777777" w:rsidR="00BC6622" w:rsidRPr="005A543B" w:rsidRDefault="00581773" w:rsidP="003156B9">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55FBC5C" w14:textId="77777777" w:rsidR="00BC6622" w:rsidRPr="005A543B" w:rsidRDefault="00581773" w:rsidP="003156B9">
                <w:pPr>
                  <w:pStyle w:val="TableNormal0"/>
                  <w:rPr>
                    <w:rStyle w:val="GeneralAviation"/>
                    <w:color w:val="auto"/>
                  </w:rPr>
                </w:pPr>
                <w:r w:rsidRPr="005A543B">
                  <w:rPr>
                    <w:rStyle w:val="GeneralAviation"/>
                    <w:color w:val="auto"/>
                  </w:rPr>
                  <w:t xml:space="preserve">4.3.6 </w:t>
                </w:r>
              </w:p>
            </w:tc>
            <w:tc>
              <w:tcPr>
                <w:tcW w:w="3544" w:type="dxa"/>
                <w:hideMark/>
              </w:tcPr>
              <w:p w14:paraId="04C9E5E6" w14:textId="77777777" w:rsidR="00BC6622" w:rsidRPr="005A543B" w:rsidRDefault="00581773" w:rsidP="003156B9">
                <w:pPr>
                  <w:pStyle w:val="TableNormal0"/>
                  <w:rPr>
                    <w:rStyle w:val="GeneralAviation"/>
                    <w:color w:val="auto"/>
                  </w:rPr>
                </w:pPr>
                <w:r w:rsidRPr="005A543B">
                  <w:rPr>
                    <w:rStyle w:val="GeneralAviation"/>
                    <w:color w:val="auto"/>
                  </w:rPr>
                  <w:t>Coordinate when providing ALRS.</w:t>
                </w:r>
              </w:p>
            </w:tc>
            <w:tc>
              <w:tcPr>
                <w:tcW w:w="283" w:type="dxa"/>
                <w:hideMark/>
              </w:tcPr>
              <w:p w14:paraId="50855F2D" w14:textId="77777777" w:rsidR="00BC6622" w:rsidRPr="005A543B" w:rsidRDefault="00581773" w:rsidP="003156B9">
                <w:pPr>
                  <w:pStyle w:val="TableNormal0"/>
                  <w:rPr>
                    <w:rStyle w:val="GeneralAviation"/>
                    <w:color w:val="auto"/>
                  </w:rPr>
                </w:pPr>
                <w:r w:rsidRPr="005A543B">
                  <w:rPr>
                    <w:rStyle w:val="GeneralAviation"/>
                    <w:color w:val="auto"/>
                  </w:rPr>
                  <w:t>4</w:t>
                </w:r>
              </w:p>
            </w:tc>
            <w:tc>
              <w:tcPr>
                <w:tcW w:w="3686" w:type="dxa"/>
                <w:hideMark/>
              </w:tcPr>
              <w:p w14:paraId="27A12B26" w14:textId="77777777" w:rsidR="009E7E14"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p w14:paraId="6D01168F" w14:textId="77777777" w:rsidR="00BC6622" w:rsidRPr="005A543B" w:rsidRDefault="00581773" w:rsidP="009E7E14">
                <w:pPr>
                  <w:pStyle w:val="TableNormal0"/>
                  <w:rPr>
                    <w:rStyle w:val="GeneralAviation"/>
                    <w:i/>
                    <w:iCs/>
                    <w:color w:val="auto"/>
                  </w:rPr>
                </w:pPr>
                <w:r w:rsidRPr="005A543B">
                  <w:rPr>
                    <w:rStyle w:val="GeneralAviation"/>
                    <w:i/>
                    <w:iCs/>
                    <w:color w:val="auto"/>
                  </w:rPr>
                  <w:t>Optional content: ICAO Doc 4444</w:t>
                </w:r>
              </w:p>
            </w:tc>
            <w:tc>
              <w:tcPr>
                <w:tcW w:w="708" w:type="dxa"/>
                <w:hideMark/>
              </w:tcPr>
              <w:p w14:paraId="5DCB7045" w14:textId="77777777" w:rsidR="00BC6622" w:rsidRPr="005A543B" w:rsidRDefault="00581773" w:rsidP="003156B9">
                <w:pPr>
                  <w:pStyle w:val="TableNormal0"/>
                  <w:rPr>
                    <w:rStyle w:val="GeneralAviation"/>
                    <w:color w:val="auto"/>
                  </w:rPr>
                </w:pPr>
                <w:r w:rsidRPr="005A543B">
                  <w:rPr>
                    <w:rStyle w:val="GeneralAviation"/>
                    <w:color w:val="auto"/>
                  </w:rPr>
                  <w:t>ALL</w:t>
                </w:r>
              </w:p>
            </w:tc>
          </w:tr>
          <w:tr w:rsidR="00090094" w14:paraId="21BBDF4C" w14:textId="77777777" w:rsidTr="00090094">
            <w:trPr>
              <w:trHeight w:val="21"/>
            </w:trPr>
            <w:tc>
              <w:tcPr>
                <w:tcW w:w="9100" w:type="dxa"/>
                <w:gridSpan w:val="5"/>
              </w:tcPr>
              <w:p w14:paraId="4EA4C239" w14:textId="77777777" w:rsidR="005568F5" w:rsidRPr="005568F5" w:rsidRDefault="00581773" w:rsidP="00C36D5A">
                <w:pPr>
                  <w:pStyle w:val="TableCentered"/>
                  <w:rPr>
                    <w:rStyle w:val="GeneralAviation"/>
                  </w:rPr>
                </w:pPr>
                <w:r w:rsidRPr="005568F5">
                  <w:t>TOPIC ATM 5 — ALTIMETRY AND LEVEL ALLOCATION</w:t>
                </w:r>
              </w:p>
            </w:tc>
          </w:tr>
          <w:tr w:rsidR="00090094" w14:paraId="1AD7C7B4" w14:textId="77777777" w:rsidTr="00090094">
            <w:trPr>
              <w:trHeight w:val="21"/>
            </w:trPr>
            <w:tc>
              <w:tcPr>
                <w:tcW w:w="9100" w:type="dxa"/>
                <w:gridSpan w:val="5"/>
                <w:hideMark/>
              </w:tcPr>
              <w:p w14:paraId="3F72313D" w14:textId="77777777" w:rsidR="005568F5" w:rsidRPr="005A543B" w:rsidRDefault="00581773" w:rsidP="00C36D5A">
                <w:pPr>
                  <w:pStyle w:val="TableHead"/>
                  <w:rPr>
                    <w:rStyle w:val="GeneralAviation"/>
                    <w:color w:val="auto"/>
                  </w:rPr>
                </w:pPr>
                <w:r w:rsidRPr="005A543B">
                  <w:rPr>
                    <w:rStyle w:val="GeneralAviation"/>
                    <w:color w:val="auto"/>
                  </w:rPr>
                  <w:t>Subtopic ATM 5.1 — Altimetry</w:t>
                </w:r>
              </w:p>
            </w:tc>
          </w:tr>
          <w:tr w:rsidR="00090094" w14:paraId="3E971BCA" w14:textId="77777777" w:rsidTr="00090094">
            <w:trPr>
              <w:trHeight w:val="567"/>
            </w:trPr>
            <w:tc>
              <w:tcPr>
                <w:tcW w:w="879" w:type="dxa"/>
                <w:hideMark/>
              </w:tcPr>
              <w:p w14:paraId="6315165C" w14:textId="77777777" w:rsidR="005568F5" w:rsidRPr="00C22187" w:rsidRDefault="00581773" w:rsidP="00C36D5A">
                <w:pPr>
                  <w:pStyle w:val="TableNormal0"/>
                  <w:rPr>
                    <w:rStyle w:val="GeneralAviation"/>
                    <w:color w:val="auto"/>
                  </w:rPr>
                </w:pPr>
                <w:r w:rsidRPr="00C22187">
                  <w:rPr>
                    <w:rStyle w:val="GeneralAviation"/>
                    <w:color w:val="auto"/>
                  </w:rPr>
                  <w:t>APS</w:t>
                </w:r>
                <w:r w:rsidRPr="00C22187">
                  <w:rPr>
                    <w:rStyle w:val="GeneralAviation"/>
                    <w:color w:val="auto"/>
                  </w:rPr>
                  <w:br/>
                  <w:t>ATM</w:t>
                </w:r>
              </w:p>
              <w:p w14:paraId="3B07BCAF" w14:textId="77777777" w:rsidR="005568F5" w:rsidRPr="005568F5" w:rsidRDefault="00581773" w:rsidP="00C36D5A">
                <w:pPr>
                  <w:pStyle w:val="TableNormal0"/>
                  <w:rPr>
                    <w:rStyle w:val="GeneralAviation"/>
                  </w:rPr>
                </w:pPr>
                <w:r w:rsidRPr="00C22187">
                  <w:rPr>
                    <w:rStyle w:val="GeneralAviation"/>
                    <w:color w:val="auto"/>
                  </w:rPr>
                  <w:t xml:space="preserve">5.1.1 </w:t>
                </w:r>
              </w:p>
            </w:tc>
            <w:tc>
              <w:tcPr>
                <w:tcW w:w="3544" w:type="dxa"/>
                <w:hideMark/>
              </w:tcPr>
              <w:p w14:paraId="32DE69AE" w14:textId="77777777" w:rsidR="005568F5" w:rsidRPr="005A543B" w:rsidRDefault="00581773" w:rsidP="00C36D5A">
                <w:pPr>
                  <w:pStyle w:val="TableNormal0"/>
                  <w:rPr>
                    <w:rStyle w:val="GeneralAviation"/>
                    <w:color w:val="auto"/>
                  </w:rPr>
                </w:pPr>
                <w:r w:rsidRPr="005A543B">
                  <w:rPr>
                    <w:rStyle w:val="GeneralAviation"/>
                    <w:color w:val="auto"/>
                  </w:rPr>
                  <w:t>Allocate levels according to altimetry data.</w:t>
                </w:r>
              </w:p>
            </w:tc>
            <w:tc>
              <w:tcPr>
                <w:tcW w:w="283" w:type="dxa"/>
                <w:hideMark/>
              </w:tcPr>
              <w:p w14:paraId="19890577"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38A3641F"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821-N of June 2, 2022</w:t>
                </w:r>
              </w:p>
            </w:tc>
            <w:tc>
              <w:tcPr>
                <w:tcW w:w="708" w:type="dxa"/>
                <w:hideMark/>
              </w:tcPr>
              <w:p w14:paraId="6F44D472" w14:textId="77777777" w:rsidR="005568F5" w:rsidRPr="005A543B" w:rsidRDefault="00581773" w:rsidP="00C36D5A">
                <w:pPr>
                  <w:pStyle w:val="TableNormal0"/>
                  <w:rPr>
                    <w:rStyle w:val="GeneralAviation"/>
                    <w:color w:val="auto"/>
                  </w:rPr>
                </w:pPr>
                <w:r w:rsidRPr="005A543B">
                  <w:rPr>
                    <w:rStyle w:val="GeneralAviation"/>
                    <w:color w:val="auto"/>
                  </w:rPr>
                  <w:t>ALL</w:t>
                </w:r>
              </w:p>
            </w:tc>
          </w:tr>
          <w:tr w:rsidR="00090094" w14:paraId="3D15F847" w14:textId="77777777" w:rsidTr="00090094">
            <w:trPr>
              <w:trHeight w:val="567"/>
            </w:trPr>
            <w:tc>
              <w:tcPr>
                <w:tcW w:w="879" w:type="dxa"/>
                <w:hideMark/>
              </w:tcPr>
              <w:p w14:paraId="4611F052"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93D4EC2" w14:textId="77777777" w:rsidR="005568F5" w:rsidRPr="005A543B" w:rsidRDefault="00581773" w:rsidP="00C36D5A">
                <w:pPr>
                  <w:pStyle w:val="TableNormal0"/>
                  <w:rPr>
                    <w:rStyle w:val="GeneralAviation"/>
                    <w:color w:val="auto"/>
                  </w:rPr>
                </w:pPr>
                <w:r w:rsidRPr="005A543B">
                  <w:rPr>
                    <w:rStyle w:val="GeneralAviation"/>
                    <w:color w:val="auto"/>
                  </w:rPr>
                  <w:t xml:space="preserve">5.1.2 </w:t>
                </w:r>
              </w:p>
            </w:tc>
            <w:tc>
              <w:tcPr>
                <w:tcW w:w="3544" w:type="dxa"/>
                <w:hideMark/>
              </w:tcPr>
              <w:p w14:paraId="00034192" w14:textId="77777777" w:rsidR="005568F5" w:rsidRPr="005A543B" w:rsidRDefault="00581773" w:rsidP="00C36D5A">
                <w:pPr>
                  <w:pStyle w:val="TableNormal0"/>
                  <w:rPr>
                    <w:rStyle w:val="GeneralAviation"/>
                    <w:color w:val="auto"/>
                  </w:rPr>
                </w:pPr>
                <w:r w:rsidRPr="005A543B">
                  <w:rPr>
                    <w:rStyle w:val="GeneralAviation"/>
                    <w:color w:val="auto"/>
                  </w:rPr>
                  <w:t>Ensure separation according to altimetry data.</w:t>
                </w:r>
              </w:p>
            </w:tc>
            <w:tc>
              <w:tcPr>
                <w:tcW w:w="283" w:type="dxa"/>
                <w:hideMark/>
              </w:tcPr>
              <w:p w14:paraId="17F73065"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01084892"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transition level, transition altitude, transition layer, height, flight level, altitude, vertical distance to airspace boundaries</w:t>
                </w:r>
              </w:p>
            </w:tc>
            <w:tc>
              <w:tcPr>
                <w:tcW w:w="708" w:type="dxa"/>
                <w:hideMark/>
              </w:tcPr>
              <w:p w14:paraId="35D4BAFB" w14:textId="77777777" w:rsidR="005568F5" w:rsidRPr="005A543B" w:rsidRDefault="00581773" w:rsidP="00C36D5A">
                <w:pPr>
                  <w:pStyle w:val="TableNormal0"/>
                  <w:rPr>
                    <w:rStyle w:val="GeneralAviation"/>
                    <w:color w:val="auto"/>
                  </w:rPr>
                </w:pPr>
                <w:r w:rsidRPr="005A543B">
                  <w:rPr>
                    <w:rStyle w:val="GeneralAviation"/>
                    <w:color w:val="auto"/>
                  </w:rPr>
                  <w:t>ALL</w:t>
                </w:r>
              </w:p>
            </w:tc>
          </w:tr>
          <w:tr w:rsidR="00090094" w14:paraId="2584DA2C" w14:textId="77777777" w:rsidTr="00090094">
            <w:trPr>
              <w:trHeight w:val="21"/>
            </w:trPr>
            <w:tc>
              <w:tcPr>
                <w:tcW w:w="9100" w:type="dxa"/>
                <w:gridSpan w:val="5"/>
                <w:hideMark/>
              </w:tcPr>
              <w:p w14:paraId="0EE29543" w14:textId="77777777" w:rsidR="005568F5" w:rsidRPr="005A543B" w:rsidRDefault="00581773" w:rsidP="00C36D5A">
                <w:pPr>
                  <w:pStyle w:val="TableHead"/>
                  <w:rPr>
                    <w:rStyle w:val="GeneralAviation"/>
                    <w:color w:val="auto"/>
                  </w:rPr>
                </w:pPr>
                <w:r w:rsidRPr="005A543B">
                  <w:rPr>
                    <w:rStyle w:val="GeneralAviation"/>
                    <w:color w:val="auto"/>
                  </w:rPr>
                  <w:t>Subtopic ATM 5.2 — Terrain clearance</w:t>
                </w:r>
              </w:p>
            </w:tc>
          </w:tr>
          <w:tr w:rsidR="00090094" w14:paraId="4145C71E" w14:textId="77777777" w:rsidTr="00090094">
            <w:trPr>
              <w:trHeight w:val="567"/>
            </w:trPr>
            <w:tc>
              <w:tcPr>
                <w:tcW w:w="879" w:type="dxa"/>
                <w:hideMark/>
              </w:tcPr>
              <w:p w14:paraId="74B2919D"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18926C1" w14:textId="77777777" w:rsidR="005568F5" w:rsidRPr="005A543B" w:rsidRDefault="00581773" w:rsidP="00C36D5A">
                <w:pPr>
                  <w:pStyle w:val="TableNormal0"/>
                  <w:rPr>
                    <w:rStyle w:val="GeneralAviation"/>
                    <w:color w:val="auto"/>
                  </w:rPr>
                </w:pPr>
                <w:r w:rsidRPr="005A543B">
                  <w:rPr>
                    <w:rStyle w:val="GeneralAviation"/>
                    <w:color w:val="auto"/>
                  </w:rPr>
                  <w:t xml:space="preserve">5.2.1 </w:t>
                </w:r>
              </w:p>
            </w:tc>
            <w:tc>
              <w:tcPr>
                <w:tcW w:w="3544" w:type="dxa"/>
                <w:hideMark/>
              </w:tcPr>
              <w:p w14:paraId="05A07131" w14:textId="77777777" w:rsidR="005568F5" w:rsidRPr="005A543B" w:rsidRDefault="00581773" w:rsidP="00C36D5A">
                <w:pPr>
                  <w:pStyle w:val="TableNormal0"/>
                  <w:rPr>
                    <w:rStyle w:val="GeneralAviation"/>
                    <w:color w:val="auto"/>
                  </w:rPr>
                </w:pPr>
                <w:r w:rsidRPr="005A543B">
                  <w:rPr>
                    <w:rStyle w:val="GeneralAviation"/>
                    <w:color w:val="auto"/>
                  </w:rPr>
                  <w:t>Provide planning, coordination and control actions appropriate to the rules for minimum usable levels and terrain clearance.</w:t>
                </w:r>
              </w:p>
            </w:tc>
            <w:tc>
              <w:tcPr>
                <w:tcW w:w="283" w:type="dxa"/>
                <w:hideMark/>
              </w:tcPr>
              <w:p w14:paraId="77230551"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158FF9AF"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minimum vectoring altitude, terrain clearance dimensions, minimum safe altitudes, transition level, minimum flight level, minimum sector altitude</w:t>
                </w:r>
              </w:p>
            </w:tc>
            <w:tc>
              <w:tcPr>
                <w:tcW w:w="708" w:type="dxa"/>
                <w:hideMark/>
              </w:tcPr>
              <w:p w14:paraId="4F6A6F89" w14:textId="77777777" w:rsidR="005568F5" w:rsidRPr="005A543B" w:rsidRDefault="00581773" w:rsidP="00C36D5A">
                <w:pPr>
                  <w:pStyle w:val="TableNormal0"/>
                  <w:rPr>
                    <w:rStyle w:val="GeneralAviation"/>
                    <w:color w:val="auto"/>
                  </w:rPr>
                </w:pPr>
                <w:r w:rsidRPr="005A543B">
                  <w:rPr>
                    <w:rStyle w:val="GeneralAviation"/>
                    <w:color w:val="auto"/>
                  </w:rPr>
                  <w:t>APS ACS</w:t>
                </w:r>
              </w:p>
            </w:tc>
          </w:tr>
        </w:tbl>
        <w:p w14:paraId="2CF49667" w14:textId="77777777" w:rsidR="0025357C" w:rsidRPr="00E46CCB" w:rsidRDefault="0025357C" w:rsidP="00E46CCB">
          <w:pPr>
            <w:rPr>
              <w:rStyle w:val="Italic"/>
            </w:rPr>
          </w:pPr>
        </w:p>
        <w:tbl>
          <w:tblPr>
            <w:tblStyle w:val="easaTable"/>
            <w:tblW w:w="9100" w:type="dxa"/>
            <w:tblInd w:w="-51" w:type="dxa"/>
            <w:tblLayout w:type="fixed"/>
            <w:tblLook w:val="0420" w:firstRow="1" w:lastRow="0" w:firstColumn="0" w:lastColumn="0" w:noHBand="0" w:noVBand="1"/>
          </w:tblPr>
          <w:tblGrid>
            <w:gridCol w:w="879"/>
            <w:gridCol w:w="3544"/>
            <w:gridCol w:w="283"/>
            <w:gridCol w:w="3686"/>
            <w:gridCol w:w="708"/>
          </w:tblGrid>
          <w:tr w:rsidR="00090094" w14:paraId="6CD904BA"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100" w:type="dxa"/>
                <w:gridSpan w:val="5"/>
              </w:tcPr>
              <w:p w14:paraId="3E3AB25A" w14:textId="77777777" w:rsidR="005568F5" w:rsidRPr="005568F5" w:rsidRDefault="00581773" w:rsidP="00C36D5A">
                <w:pPr>
                  <w:pStyle w:val="TableCentered"/>
                  <w:rPr>
                    <w:rStyle w:val="GeneralAviation"/>
                  </w:rPr>
                </w:pPr>
                <w:r w:rsidRPr="005568F5">
                  <w:t>TOPIC ATM 6 — SEPARATION</w:t>
                </w:r>
              </w:p>
            </w:tc>
          </w:tr>
          <w:tr w:rsidR="00090094" w14:paraId="34394778" w14:textId="77777777" w:rsidTr="00090094">
            <w:trPr>
              <w:cantSplit/>
              <w:trHeight w:val="21"/>
            </w:trPr>
            <w:tc>
              <w:tcPr>
                <w:tcW w:w="9100" w:type="dxa"/>
                <w:gridSpan w:val="5"/>
                <w:hideMark/>
              </w:tcPr>
              <w:p w14:paraId="5C975233" w14:textId="77777777" w:rsidR="005568F5" w:rsidRPr="005A543B" w:rsidRDefault="00581773" w:rsidP="00C36D5A">
                <w:pPr>
                  <w:pStyle w:val="TableHead"/>
                  <w:rPr>
                    <w:rStyle w:val="GeneralAviation"/>
                    <w:color w:val="auto"/>
                  </w:rPr>
                </w:pPr>
                <w:r w:rsidRPr="005A543B">
                  <w:rPr>
                    <w:rStyle w:val="GeneralAviation"/>
                    <w:color w:val="auto"/>
                  </w:rPr>
                  <w:t>Subtopic ATM 6.1 — Vertical separation</w:t>
                </w:r>
              </w:p>
            </w:tc>
          </w:tr>
          <w:tr w:rsidR="00090094" w14:paraId="0BAE207A" w14:textId="77777777" w:rsidTr="00090094">
            <w:trPr>
              <w:cantSplit/>
              <w:trHeight w:val="567"/>
            </w:trPr>
            <w:tc>
              <w:tcPr>
                <w:tcW w:w="879" w:type="dxa"/>
                <w:hideMark/>
              </w:tcPr>
              <w:p w14:paraId="14779160"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A10CDFE" w14:textId="77777777" w:rsidR="005568F5" w:rsidRPr="005A543B" w:rsidRDefault="00581773" w:rsidP="00C36D5A">
                <w:pPr>
                  <w:pStyle w:val="TableNormal0"/>
                  <w:rPr>
                    <w:rStyle w:val="GeneralAviation"/>
                    <w:color w:val="auto"/>
                  </w:rPr>
                </w:pPr>
                <w:r w:rsidRPr="005A543B">
                  <w:rPr>
                    <w:rStyle w:val="GeneralAviation"/>
                    <w:color w:val="auto"/>
                  </w:rPr>
                  <w:t xml:space="preserve">6.1.1 </w:t>
                </w:r>
              </w:p>
            </w:tc>
            <w:tc>
              <w:tcPr>
                <w:tcW w:w="3544" w:type="dxa"/>
                <w:hideMark/>
              </w:tcPr>
              <w:p w14:paraId="01BB5302" w14:textId="77777777" w:rsidR="005568F5" w:rsidRPr="005A543B" w:rsidRDefault="00581773" w:rsidP="00C36D5A">
                <w:pPr>
                  <w:pStyle w:val="TableNormal0"/>
                  <w:rPr>
                    <w:rStyle w:val="GeneralAviation"/>
                    <w:color w:val="auto"/>
                  </w:rPr>
                </w:pPr>
                <w:r w:rsidRPr="005A543B">
                  <w:rPr>
                    <w:rStyle w:val="GeneralAviation"/>
                    <w:color w:val="auto"/>
                  </w:rPr>
                  <w:t>Provide standard vertical separation.</w:t>
                </w:r>
              </w:p>
            </w:tc>
            <w:tc>
              <w:tcPr>
                <w:tcW w:w="283" w:type="dxa"/>
                <w:hideMark/>
              </w:tcPr>
              <w:p w14:paraId="0A6C1D04"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70A1D927" w14:textId="77777777" w:rsidR="005568F5" w:rsidRPr="005A543B" w:rsidRDefault="00581773" w:rsidP="005D0370">
                <w:pPr>
                  <w:pStyle w:val="EssentialTraining"/>
                  <w:rPr>
                    <w:rStyle w:val="GeneralAviation"/>
                    <w:color w:val="auto"/>
                  </w:rPr>
                </w:pPr>
                <w:r w:rsidRPr="005A543B">
                  <w:rPr>
                    <w:rStyle w:val="GeneralAviation"/>
                    <w:color w:val="auto"/>
                  </w:rPr>
                  <w:t xml:space="preserve">ICAO Doc 4444, </w:t>
                </w:r>
                <w:r w:rsidR="00356D49" w:rsidRPr="005A543B">
                  <w:rPr>
                    <w:rStyle w:val="GeneralAviation"/>
                    <w:color w:val="auto"/>
                  </w:rPr>
                  <w:t>Government of the Republic of Armenia Decision N 821-N of June 2, 2022</w:t>
                </w:r>
                <w:r w:rsidRPr="005A543B">
                  <w:rPr>
                    <w:rStyle w:val="GeneralAviation"/>
                    <w:color w:val="auto"/>
                  </w:rPr>
                  <w:t>, level allocation, during climb/descent, rate of climb/descent, holding pattern</w:t>
                </w:r>
              </w:p>
            </w:tc>
            <w:tc>
              <w:tcPr>
                <w:tcW w:w="708" w:type="dxa"/>
                <w:hideMark/>
              </w:tcPr>
              <w:p w14:paraId="0C148E92" w14:textId="77777777" w:rsidR="005568F5" w:rsidRPr="005A543B" w:rsidRDefault="00581773" w:rsidP="00C36D5A">
                <w:pPr>
                  <w:pStyle w:val="TableNormal0"/>
                  <w:rPr>
                    <w:rStyle w:val="GeneralAviation"/>
                    <w:color w:val="auto"/>
                  </w:rPr>
                </w:pPr>
                <w:r w:rsidRPr="005A543B">
                  <w:rPr>
                    <w:rStyle w:val="GeneralAviation"/>
                    <w:color w:val="auto"/>
                  </w:rPr>
                  <w:t>APP APS</w:t>
                </w:r>
              </w:p>
            </w:tc>
          </w:tr>
          <w:tr w:rsidR="00090094" w14:paraId="3DB69888" w14:textId="77777777" w:rsidTr="00090094">
            <w:trPr>
              <w:cantSplit/>
              <w:trHeight w:val="567"/>
            </w:trPr>
            <w:tc>
              <w:tcPr>
                <w:tcW w:w="879" w:type="dxa"/>
                <w:hideMark/>
              </w:tcPr>
              <w:p w14:paraId="3220ACF5" w14:textId="77777777" w:rsidR="005568F5" w:rsidRPr="005A543B" w:rsidRDefault="00581773" w:rsidP="00C36D5A">
                <w:pPr>
                  <w:pStyle w:val="TableNormal0"/>
                  <w:rPr>
                    <w:rStyle w:val="GeneralAviation"/>
                    <w:color w:val="auto"/>
                  </w:rPr>
                </w:pPr>
                <w:r w:rsidRPr="005A543B">
                  <w:rPr>
                    <w:rStyle w:val="GeneralAviation"/>
                    <w:color w:val="auto"/>
                  </w:rPr>
                  <w:lastRenderedPageBreak/>
                  <w:t>APS</w:t>
                </w:r>
                <w:r w:rsidRPr="005A543B">
                  <w:rPr>
                    <w:rStyle w:val="GeneralAviation"/>
                    <w:color w:val="auto"/>
                  </w:rPr>
                  <w:br/>
                  <w:t>ATM</w:t>
                </w:r>
              </w:p>
              <w:p w14:paraId="2A97F52B" w14:textId="77777777" w:rsidR="005568F5" w:rsidRPr="005A543B" w:rsidRDefault="00581773" w:rsidP="00C36D5A">
                <w:pPr>
                  <w:pStyle w:val="TableNormal0"/>
                  <w:rPr>
                    <w:rStyle w:val="GeneralAviation"/>
                    <w:color w:val="auto"/>
                  </w:rPr>
                </w:pPr>
                <w:r w:rsidRPr="005A543B">
                  <w:rPr>
                    <w:rStyle w:val="GeneralAviation"/>
                    <w:color w:val="auto"/>
                  </w:rPr>
                  <w:t xml:space="preserve">6.1.2 </w:t>
                </w:r>
              </w:p>
            </w:tc>
            <w:tc>
              <w:tcPr>
                <w:tcW w:w="3544" w:type="dxa"/>
                <w:hideMark/>
              </w:tcPr>
              <w:p w14:paraId="22A53502" w14:textId="77777777" w:rsidR="005568F5" w:rsidRPr="005A543B" w:rsidRDefault="00581773" w:rsidP="00C36D5A">
                <w:pPr>
                  <w:pStyle w:val="TableNormal0"/>
                  <w:rPr>
                    <w:rStyle w:val="GeneralAviation"/>
                    <w:color w:val="auto"/>
                  </w:rPr>
                </w:pPr>
                <w:r w:rsidRPr="005A543B">
                  <w:rPr>
                    <w:rStyle w:val="GeneralAviation"/>
                    <w:color w:val="auto"/>
                  </w:rPr>
                  <w:t>Provide increased vertical separation.</w:t>
                </w:r>
              </w:p>
            </w:tc>
            <w:tc>
              <w:tcPr>
                <w:tcW w:w="283" w:type="dxa"/>
                <w:hideMark/>
              </w:tcPr>
              <w:p w14:paraId="36EF6505"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19033BBF"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00581773" w:rsidRPr="005A543B">
                  <w:rPr>
                    <w:rStyle w:val="GeneralAviation"/>
                    <w:color w:val="auto"/>
                  </w:rPr>
                  <w:br/>
                  <w:t>ICAO Doc 4444</w:t>
                </w:r>
              </w:p>
              <w:p w14:paraId="2C17DA71"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level allocation, during climb/descent, rate of climb/descent, degraded aircraft performance, non-RVSM aircraft, reported severe turbulence</w:t>
                </w:r>
              </w:p>
            </w:tc>
            <w:tc>
              <w:tcPr>
                <w:tcW w:w="708" w:type="dxa"/>
                <w:hideMark/>
              </w:tcPr>
              <w:p w14:paraId="2A23E28A" w14:textId="77777777" w:rsidR="005568F5" w:rsidRPr="005A543B" w:rsidRDefault="00581773" w:rsidP="00C36D5A">
                <w:pPr>
                  <w:pStyle w:val="TableNormal0"/>
                  <w:rPr>
                    <w:rStyle w:val="GeneralAviation"/>
                    <w:color w:val="auto"/>
                  </w:rPr>
                </w:pPr>
                <w:r w:rsidRPr="005A543B">
                  <w:rPr>
                    <w:rStyle w:val="GeneralAviation"/>
                    <w:color w:val="auto"/>
                  </w:rPr>
                  <w:t>APP ACP APS ACS</w:t>
                </w:r>
              </w:p>
            </w:tc>
          </w:tr>
          <w:tr w:rsidR="00090094" w14:paraId="4F689F7F" w14:textId="77777777" w:rsidTr="00090094">
            <w:trPr>
              <w:cantSplit/>
              <w:trHeight w:val="567"/>
            </w:trPr>
            <w:tc>
              <w:tcPr>
                <w:tcW w:w="879" w:type="dxa"/>
                <w:hideMark/>
              </w:tcPr>
              <w:p w14:paraId="21066F6D"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EED7028" w14:textId="77777777" w:rsidR="005568F5" w:rsidRPr="005A543B" w:rsidRDefault="00581773" w:rsidP="00C36D5A">
                <w:pPr>
                  <w:pStyle w:val="TableNormal0"/>
                  <w:rPr>
                    <w:rStyle w:val="GeneralAviation"/>
                    <w:color w:val="auto"/>
                  </w:rPr>
                </w:pPr>
                <w:r w:rsidRPr="005A543B">
                  <w:rPr>
                    <w:rStyle w:val="GeneralAviation"/>
                    <w:color w:val="auto"/>
                  </w:rPr>
                  <w:t xml:space="preserve">6.1.3 </w:t>
                </w:r>
              </w:p>
            </w:tc>
            <w:tc>
              <w:tcPr>
                <w:tcW w:w="3544" w:type="dxa"/>
                <w:hideMark/>
              </w:tcPr>
              <w:p w14:paraId="45F473EA" w14:textId="77777777" w:rsidR="005568F5" w:rsidRPr="005A543B" w:rsidRDefault="00581773" w:rsidP="00C36D5A">
                <w:pPr>
                  <w:pStyle w:val="TableNormal0"/>
                  <w:rPr>
                    <w:rStyle w:val="GeneralAviation"/>
                    <w:color w:val="auto"/>
                  </w:rPr>
                </w:pPr>
                <w:r w:rsidRPr="005A543B">
                  <w:rPr>
                    <w:rStyle w:val="GeneralAviation"/>
                    <w:color w:val="auto"/>
                  </w:rPr>
                  <w:t>Appreciate the application of emergency vertical separation.</w:t>
                </w:r>
              </w:p>
            </w:tc>
            <w:tc>
              <w:tcPr>
                <w:tcW w:w="283" w:type="dxa"/>
                <w:hideMark/>
              </w:tcPr>
              <w:p w14:paraId="4E0FB97D" w14:textId="77777777" w:rsidR="005568F5" w:rsidRPr="005A543B" w:rsidRDefault="00581773" w:rsidP="00C36D5A">
                <w:pPr>
                  <w:pStyle w:val="TableNormal0"/>
                  <w:rPr>
                    <w:rStyle w:val="GeneralAviation"/>
                    <w:color w:val="auto"/>
                  </w:rPr>
                </w:pPr>
                <w:r w:rsidRPr="005A543B">
                  <w:rPr>
                    <w:rStyle w:val="GeneralAviation"/>
                    <w:color w:val="auto"/>
                  </w:rPr>
                  <w:t>3</w:t>
                </w:r>
              </w:p>
            </w:tc>
            <w:tc>
              <w:tcPr>
                <w:tcW w:w="3686" w:type="dxa"/>
                <w:hideMark/>
              </w:tcPr>
              <w:p w14:paraId="4C4BD650"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w:t>
                </w:r>
              </w:p>
              <w:p w14:paraId="1469961A" w14:textId="77777777" w:rsidR="005568F5" w:rsidRPr="005A543B" w:rsidRDefault="00581773" w:rsidP="005D0370">
                <w:pPr>
                  <w:pStyle w:val="EssentialTraining"/>
                  <w:rPr>
                    <w:rStyle w:val="GeneralAviation"/>
                    <w:color w:val="auto"/>
                  </w:rPr>
                </w:pPr>
                <w:r w:rsidRPr="005A543B">
                  <w:rPr>
                    <w:rStyle w:val="GeneralAviation"/>
                    <w:color w:val="auto"/>
                  </w:rPr>
                  <w:t>ICAO Doc 4444, ICAO Doc 7030</w:t>
                </w:r>
              </w:p>
            </w:tc>
            <w:tc>
              <w:tcPr>
                <w:tcW w:w="708" w:type="dxa"/>
                <w:hideMark/>
              </w:tcPr>
              <w:p w14:paraId="31B03186" w14:textId="77777777" w:rsidR="005568F5" w:rsidRPr="005A543B" w:rsidRDefault="00581773" w:rsidP="00C36D5A">
                <w:pPr>
                  <w:pStyle w:val="TableNormal0"/>
                  <w:rPr>
                    <w:rStyle w:val="GeneralAviation"/>
                    <w:color w:val="auto"/>
                  </w:rPr>
                </w:pPr>
                <w:r w:rsidRPr="005A543B">
                  <w:rPr>
                    <w:rStyle w:val="GeneralAviation"/>
                    <w:color w:val="auto"/>
                  </w:rPr>
                  <w:t>APP ACP APS ACS</w:t>
                </w:r>
              </w:p>
            </w:tc>
          </w:tr>
          <w:tr w:rsidR="00090094" w14:paraId="3A0C7597" w14:textId="77777777" w:rsidTr="00090094">
            <w:trPr>
              <w:cantSplit/>
              <w:trHeight w:val="567"/>
            </w:trPr>
            <w:tc>
              <w:tcPr>
                <w:tcW w:w="879" w:type="dxa"/>
                <w:hideMark/>
              </w:tcPr>
              <w:p w14:paraId="7BBB9F5A"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7DD4631" w14:textId="77777777" w:rsidR="005568F5" w:rsidRPr="005A543B" w:rsidRDefault="00581773" w:rsidP="00C36D5A">
                <w:pPr>
                  <w:pStyle w:val="TableNormal0"/>
                  <w:rPr>
                    <w:rStyle w:val="GeneralAviation"/>
                    <w:color w:val="auto"/>
                  </w:rPr>
                </w:pPr>
                <w:r w:rsidRPr="005A543B">
                  <w:rPr>
                    <w:rStyle w:val="GeneralAviation"/>
                    <w:color w:val="auto"/>
                  </w:rPr>
                  <w:t xml:space="preserve">6.1.4 </w:t>
                </w:r>
              </w:p>
            </w:tc>
            <w:tc>
              <w:tcPr>
                <w:tcW w:w="3544" w:type="dxa"/>
                <w:hideMark/>
              </w:tcPr>
              <w:p w14:paraId="2EDAA171" w14:textId="77777777" w:rsidR="005568F5" w:rsidRPr="005A543B" w:rsidRDefault="00581773" w:rsidP="00C36D5A">
                <w:pPr>
                  <w:pStyle w:val="TableNormal0"/>
                  <w:rPr>
                    <w:rStyle w:val="GeneralAviation"/>
                    <w:color w:val="auto"/>
                  </w:rPr>
                </w:pPr>
                <w:r w:rsidRPr="005A543B">
                  <w:rPr>
                    <w:rStyle w:val="GeneralAviation"/>
                    <w:color w:val="auto"/>
                  </w:rPr>
                  <w:t>Provide vertical separation in a surveillance environment.</w:t>
                </w:r>
              </w:p>
            </w:tc>
            <w:tc>
              <w:tcPr>
                <w:tcW w:w="283" w:type="dxa"/>
                <w:hideMark/>
              </w:tcPr>
              <w:p w14:paraId="14702526"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2D4DE604" w14:textId="77777777" w:rsidR="005568F5" w:rsidRPr="005A543B" w:rsidRDefault="00581773" w:rsidP="005D0370">
                <w:pPr>
                  <w:pStyle w:val="EssentialTraining"/>
                  <w:rPr>
                    <w:rStyle w:val="GeneralAviation"/>
                    <w:color w:val="auto"/>
                  </w:rPr>
                </w:pPr>
                <w:r w:rsidRPr="005A543B">
                  <w:rPr>
                    <w:rStyle w:val="GeneralAviation"/>
                    <w:color w:val="auto"/>
                  </w:rPr>
                  <w:t>Pressure altitude-derived information, pilot-level reports</w:t>
                </w:r>
              </w:p>
              <w:p w14:paraId="207DFEAC"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into/out of ATS surveillance system coverage</w:t>
                </w:r>
              </w:p>
            </w:tc>
            <w:tc>
              <w:tcPr>
                <w:tcW w:w="708" w:type="dxa"/>
                <w:hideMark/>
              </w:tcPr>
              <w:p w14:paraId="1C9FD072" w14:textId="77777777" w:rsidR="005568F5" w:rsidRPr="005A543B" w:rsidRDefault="00581773" w:rsidP="00C36D5A">
                <w:pPr>
                  <w:pStyle w:val="TableNormal0"/>
                  <w:rPr>
                    <w:rStyle w:val="GeneralAviation"/>
                    <w:color w:val="auto"/>
                  </w:rPr>
                </w:pPr>
                <w:r w:rsidRPr="005A543B">
                  <w:rPr>
                    <w:rStyle w:val="GeneralAviation"/>
                    <w:color w:val="auto"/>
                  </w:rPr>
                  <w:t>APS ACS</w:t>
                </w:r>
              </w:p>
            </w:tc>
          </w:tr>
          <w:tr w:rsidR="00090094" w14:paraId="489B1803" w14:textId="77777777" w:rsidTr="00090094">
            <w:trPr>
              <w:cantSplit/>
              <w:trHeight w:val="21"/>
            </w:trPr>
            <w:tc>
              <w:tcPr>
                <w:tcW w:w="9100" w:type="dxa"/>
                <w:gridSpan w:val="5"/>
                <w:hideMark/>
              </w:tcPr>
              <w:p w14:paraId="0B07E2F9" w14:textId="77777777" w:rsidR="005568F5" w:rsidRPr="005A543B" w:rsidRDefault="00581773" w:rsidP="00C36D5A">
                <w:pPr>
                  <w:pStyle w:val="TableHead"/>
                  <w:rPr>
                    <w:rStyle w:val="GeneralAviation"/>
                    <w:color w:val="auto"/>
                  </w:rPr>
                </w:pPr>
                <w:r w:rsidRPr="005A543B">
                  <w:rPr>
                    <w:rStyle w:val="GeneralAviation"/>
                    <w:color w:val="auto"/>
                  </w:rPr>
                  <w:t>Subtopic ATM 6.2 — Longitudinal separation in a surveillance environment</w:t>
                </w:r>
              </w:p>
            </w:tc>
          </w:tr>
          <w:tr w:rsidR="00090094" w14:paraId="3A2BF51C" w14:textId="77777777" w:rsidTr="00090094">
            <w:trPr>
              <w:cantSplit/>
              <w:trHeight w:val="567"/>
            </w:trPr>
            <w:tc>
              <w:tcPr>
                <w:tcW w:w="879" w:type="dxa"/>
                <w:hideMark/>
              </w:tcPr>
              <w:p w14:paraId="00F515B8"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54ED32A" w14:textId="77777777" w:rsidR="005568F5" w:rsidRPr="005A543B" w:rsidRDefault="00581773" w:rsidP="00C36D5A">
                <w:pPr>
                  <w:pStyle w:val="TableNormal0"/>
                  <w:rPr>
                    <w:rStyle w:val="GeneralAviation"/>
                    <w:color w:val="auto"/>
                  </w:rPr>
                </w:pPr>
                <w:r w:rsidRPr="005A543B">
                  <w:rPr>
                    <w:rStyle w:val="GeneralAviation"/>
                    <w:color w:val="auto"/>
                  </w:rPr>
                  <w:t xml:space="preserve">6.2.1 </w:t>
                </w:r>
              </w:p>
            </w:tc>
            <w:tc>
              <w:tcPr>
                <w:tcW w:w="3544" w:type="dxa"/>
                <w:hideMark/>
              </w:tcPr>
              <w:p w14:paraId="4C07C940" w14:textId="77777777" w:rsidR="005568F5" w:rsidRPr="005A543B" w:rsidRDefault="00581773" w:rsidP="00C36D5A">
                <w:pPr>
                  <w:pStyle w:val="TableNormal0"/>
                  <w:rPr>
                    <w:rStyle w:val="GeneralAviation"/>
                    <w:color w:val="auto"/>
                  </w:rPr>
                </w:pPr>
                <w:r w:rsidRPr="005A543B">
                  <w:rPr>
                    <w:rStyle w:val="GeneralAviation"/>
                    <w:color w:val="auto"/>
                  </w:rPr>
                  <w:t>Provide longitudinal separation in a surveillance environment.</w:t>
                </w:r>
              </w:p>
            </w:tc>
            <w:tc>
              <w:tcPr>
                <w:tcW w:w="283" w:type="dxa"/>
                <w:hideMark/>
              </w:tcPr>
              <w:p w14:paraId="61C07D21"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308D55DF" w14:textId="77777777" w:rsidR="005568F5" w:rsidRPr="005A543B" w:rsidRDefault="00581773" w:rsidP="005D0370">
                <w:pPr>
                  <w:pStyle w:val="EssentialTraining"/>
                  <w:rPr>
                    <w:rStyle w:val="GeneralAviation"/>
                    <w:color w:val="auto"/>
                  </w:rPr>
                </w:pPr>
                <w:r w:rsidRPr="005A543B">
                  <w:rPr>
                    <w:rStyle w:val="GeneralAviation"/>
                    <w:color w:val="auto"/>
                  </w:rPr>
                  <w:t>Successive departures, successive arrivals, overflights, speed control, silent transfer, ICAO Doc 4444</w:t>
                </w:r>
              </w:p>
            </w:tc>
            <w:tc>
              <w:tcPr>
                <w:tcW w:w="708" w:type="dxa"/>
                <w:hideMark/>
              </w:tcPr>
              <w:p w14:paraId="392421A8" w14:textId="77777777" w:rsidR="005568F5" w:rsidRPr="005A543B" w:rsidRDefault="00581773" w:rsidP="00C36D5A">
                <w:pPr>
                  <w:pStyle w:val="TableNormal0"/>
                  <w:rPr>
                    <w:rStyle w:val="GeneralAviation"/>
                    <w:color w:val="auto"/>
                  </w:rPr>
                </w:pPr>
                <w:r w:rsidRPr="005A543B">
                  <w:rPr>
                    <w:rStyle w:val="GeneralAviation"/>
                    <w:color w:val="auto"/>
                  </w:rPr>
                  <w:t>APS</w:t>
                </w:r>
              </w:p>
            </w:tc>
          </w:tr>
          <w:tr w:rsidR="00090094" w14:paraId="6370BD80" w14:textId="77777777" w:rsidTr="00090094">
            <w:trPr>
              <w:cantSplit/>
              <w:trHeight w:val="21"/>
            </w:trPr>
            <w:tc>
              <w:tcPr>
                <w:tcW w:w="9100" w:type="dxa"/>
                <w:gridSpan w:val="5"/>
                <w:hideMark/>
              </w:tcPr>
              <w:p w14:paraId="43670D29" w14:textId="77777777" w:rsidR="005568F5" w:rsidRPr="005A543B" w:rsidRDefault="00581773" w:rsidP="00C36D5A">
                <w:pPr>
                  <w:pStyle w:val="TableHead"/>
                  <w:rPr>
                    <w:rStyle w:val="GeneralAviation"/>
                    <w:color w:val="auto"/>
                  </w:rPr>
                </w:pPr>
                <w:r w:rsidRPr="005A543B">
                  <w:rPr>
                    <w:rStyle w:val="GeneralAviation"/>
                    <w:color w:val="auto"/>
                  </w:rPr>
                  <w:t>Subtopic ATM 6.3 — Delegation of separation</w:t>
                </w:r>
              </w:p>
            </w:tc>
          </w:tr>
          <w:tr w:rsidR="00090094" w14:paraId="65DAF5A5" w14:textId="77777777" w:rsidTr="00090094">
            <w:trPr>
              <w:cantSplit/>
              <w:trHeight w:val="567"/>
            </w:trPr>
            <w:tc>
              <w:tcPr>
                <w:tcW w:w="879" w:type="dxa"/>
                <w:hideMark/>
              </w:tcPr>
              <w:p w14:paraId="7722CF02"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D6C7511" w14:textId="77777777" w:rsidR="005568F5" w:rsidRPr="005A543B" w:rsidRDefault="00581773" w:rsidP="00C36D5A">
                <w:pPr>
                  <w:pStyle w:val="TableNormal0"/>
                  <w:rPr>
                    <w:rStyle w:val="GeneralAviation"/>
                    <w:color w:val="auto"/>
                  </w:rPr>
                </w:pPr>
                <w:r w:rsidRPr="005A543B">
                  <w:rPr>
                    <w:rStyle w:val="GeneralAviation"/>
                    <w:color w:val="auto"/>
                  </w:rPr>
                  <w:t xml:space="preserve">6.3.1 </w:t>
                </w:r>
              </w:p>
            </w:tc>
            <w:tc>
              <w:tcPr>
                <w:tcW w:w="3544" w:type="dxa"/>
                <w:hideMark/>
              </w:tcPr>
              <w:p w14:paraId="14D3D20A" w14:textId="77777777" w:rsidR="005568F5" w:rsidRPr="005A543B" w:rsidRDefault="00581773" w:rsidP="00C36D5A">
                <w:pPr>
                  <w:pStyle w:val="TableNormal0"/>
                  <w:rPr>
                    <w:rStyle w:val="GeneralAviation"/>
                    <w:color w:val="auto"/>
                  </w:rPr>
                </w:pPr>
                <w:r w:rsidRPr="005A543B">
                  <w:rPr>
                    <w:rStyle w:val="GeneralAviation"/>
                    <w:color w:val="auto"/>
                  </w:rPr>
                  <w:t>Delegate separation to pilots in the case of aircraft executing successive visual approaches.</w:t>
                </w:r>
              </w:p>
            </w:tc>
            <w:tc>
              <w:tcPr>
                <w:tcW w:w="283" w:type="dxa"/>
                <w:hideMark/>
              </w:tcPr>
              <w:p w14:paraId="1D2D7A57"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74BB11A0" w14:textId="77777777" w:rsidR="005568F5" w:rsidRPr="005A543B" w:rsidRDefault="005568F5" w:rsidP="00C36D5A">
                <w:pPr>
                  <w:pStyle w:val="TableNormal0"/>
                  <w:rPr>
                    <w:rStyle w:val="GeneralAviation"/>
                    <w:color w:val="auto"/>
                  </w:rPr>
                </w:pPr>
              </w:p>
            </w:tc>
            <w:tc>
              <w:tcPr>
                <w:tcW w:w="708" w:type="dxa"/>
                <w:hideMark/>
              </w:tcPr>
              <w:p w14:paraId="47A025E7" w14:textId="77777777" w:rsidR="005568F5" w:rsidRPr="005A543B" w:rsidRDefault="00581773" w:rsidP="00C36D5A">
                <w:pPr>
                  <w:pStyle w:val="TableNormal0"/>
                  <w:rPr>
                    <w:rStyle w:val="GeneralAviation"/>
                    <w:color w:val="auto"/>
                  </w:rPr>
                </w:pPr>
                <w:r w:rsidRPr="005A543B">
                  <w:rPr>
                    <w:rStyle w:val="GeneralAviation"/>
                    <w:color w:val="auto"/>
                  </w:rPr>
                  <w:t>APP APS</w:t>
                </w:r>
              </w:p>
            </w:tc>
          </w:tr>
          <w:tr w:rsidR="00090094" w14:paraId="57DBC7CD" w14:textId="77777777" w:rsidTr="00090094">
            <w:trPr>
              <w:cantSplit/>
              <w:trHeight w:val="567"/>
            </w:trPr>
            <w:tc>
              <w:tcPr>
                <w:tcW w:w="879" w:type="dxa"/>
                <w:hideMark/>
              </w:tcPr>
              <w:p w14:paraId="1C0E95E8"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699AC63" w14:textId="77777777" w:rsidR="005568F5" w:rsidRPr="005A543B" w:rsidRDefault="00581773" w:rsidP="00C36D5A">
                <w:pPr>
                  <w:pStyle w:val="TableNormal0"/>
                  <w:rPr>
                    <w:rStyle w:val="GeneralAviation"/>
                    <w:color w:val="auto"/>
                  </w:rPr>
                </w:pPr>
                <w:r w:rsidRPr="005A543B">
                  <w:rPr>
                    <w:rStyle w:val="GeneralAviation"/>
                    <w:color w:val="auto"/>
                  </w:rPr>
                  <w:t xml:space="preserve">6.3.2 </w:t>
                </w:r>
              </w:p>
            </w:tc>
            <w:tc>
              <w:tcPr>
                <w:tcW w:w="3544" w:type="dxa"/>
                <w:hideMark/>
              </w:tcPr>
              <w:p w14:paraId="00773A45" w14:textId="77777777" w:rsidR="005568F5" w:rsidRDefault="00581773" w:rsidP="00C36D5A">
                <w:pPr>
                  <w:pStyle w:val="TableNormal0"/>
                  <w:rPr>
                    <w:rStyle w:val="GeneralAviation"/>
                    <w:color w:val="auto"/>
                  </w:rPr>
                </w:pPr>
                <w:r w:rsidRPr="005A543B">
                  <w:rPr>
                    <w:rStyle w:val="GeneralAviation"/>
                    <w:color w:val="auto"/>
                  </w:rPr>
                  <w:t>Appreciate the conditions which must be met when delegating separation to pilots to fly maintaining own separation while in VMC.</w:t>
                </w:r>
              </w:p>
              <w:p w14:paraId="7903168B" w14:textId="77777777" w:rsidR="005A543B" w:rsidRDefault="005A543B" w:rsidP="00C36D5A">
                <w:pPr>
                  <w:pStyle w:val="TableNormal0"/>
                  <w:rPr>
                    <w:rStyle w:val="GeneralAviation"/>
                    <w:color w:val="auto"/>
                  </w:rPr>
                </w:pPr>
              </w:p>
              <w:p w14:paraId="0684DC85" w14:textId="77777777" w:rsidR="005A543B" w:rsidRDefault="005A543B" w:rsidP="00C36D5A">
                <w:pPr>
                  <w:pStyle w:val="TableNormal0"/>
                  <w:rPr>
                    <w:rStyle w:val="GeneralAviation"/>
                    <w:color w:val="auto"/>
                  </w:rPr>
                </w:pPr>
              </w:p>
              <w:p w14:paraId="320C894C" w14:textId="77777777" w:rsidR="005A543B" w:rsidRDefault="005A543B" w:rsidP="00C36D5A">
                <w:pPr>
                  <w:pStyle w:val="TableNormal0"/>
                  <w:rPr>
                    <w:rStyle w:val="GeneralAviation"/>
                    <w:color w:val="auto"/>
                  </w:rPr>
                </w:pPr>
              </w:p>
              <w:p w14:paraId="25FBFE2E" w14:textId="77777777" w:rsidR="005A543B" w:rsidRDefault="005A543B" w:rsidP="00C36D5A">
                <w:pPr>
                  <w:pStyle w:val="TableNormal0"/>
                  <w:rPr>
                    <w:rStyle w:val="GeneralAviation"/>
                    <w:color w:val="auto"/>
                  </w:rPr>
                </w:pPr>
              </w:p>
              <w:p w14:paraId="4F52EED2" w14:textId="77777777" w:rsidR="005A543B" w:rsidRPr="005A543B" w:rsidRDefault="005A543B" w:rsidP="00C36D5A">
                <w:pPr>
                  <w:pStyle w:val="TableNormal0"/>
                  <w:rPr>
                    <w:rStyle w:val="GeneralAviation"/>
                    <w:color w:val="auto"/>
                  </w:rPr>
                </w:pPr>
              </w:p>
            </w:tc>
            <w:tc>
              <w:tcPr>
                <w:tcW w:w="283" w:type="dxa"/>
                <w:hideMark/>
              </w:tcPr>
              <w:p w14:paraId="3BA0CC66" w14:textId="77777777" w:rsidR="005568F5" w:rsidRPr="005A543B" w:rsidRDefault="00581773" w:rsidP="00C36D5A">
                <w:pPr>
                  <w:pStyle w:val="TableNormal0"/>
                  <w:rPr>
                    <w:rStyle w:val="GeneralAviation"/>
                    <w:color w:val="auto"/>
                  </w:rPr>
                </w:pPr>
                <w:r w:rsidRPr="005A543B">
                  <w:rPr>
                    <w:rStyle w:val="GeneralAviation"/>
                    <w:color w:val="auto"/>
                  </w:rPr>
                  <w:t>3</w:t>
                </w:r>
              </w:p>
            </w:tc>
            <w:tc>
              <w:tcPr>
                <w:tcW w:w="3686" w:type="dxa"/>
                <w:hideMark/>
              </w:tcPr>
              <w:p w14:paraId="22CE444A"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tc>
            <w:tc>
              <w:tcPr>
                <w:tcW w:w="708" w:type="dxa"/>
                <w:hideMark/>
              </w:tcPr>
              <w:p w14:paraId="5E1E9F8D" w14:textId="77777777" w:rsidR="005568F5" w:rsidRPr="005A543B" w:rsidRDefault="00581773" w:rsidP="00C36D5A">
                <w:pPr>
                  <w:pStyle w:val="TableNormal0"/>
                  <w:rPr>
                    <w:rStyle w:val="GeneralAviation"/>
                    <w:color w:val="auto"/>
                  </w:rPr>
                </w:pPr>
                <w:r w:rsidRPr="005A543B">
                  <w:rPr>
                    <w:rStyle w:val="GeneralAviation"/>
                    <w:color w:val="auto"/>
                  </w:rPr>
                  <w:t>APP APS</w:t>
                </w:r>
              </w:p>
            </w:tc>
          </w:tr>
          <w:tr w:rsidR="00090094" w14:paraId="2A605D39" w14:textId="77777777" w:rsidTr="00090094">
            <w:trPr>
              <w:cantSplit/>
              <w:trHeight w:val="21"/>
            </w:trPr>
            <w:tc>
              <w:tcPr>
                <w:tcW w:w="9100" w:type="dxa"/>
                <w:gridSpan w:val="5"/>
                <w:hideMark/>
              </w:tcPr>
              <w:p w14:paraId="258CECAD" w14:textId="77777777" w:rsidR="005568F5" w:rsidRPr="005A543B" w:rsidRDefault="00581773" w:rsidP="00C36D5A">
                <w:pPr>
                  <w:pStyle w:val="TableHead"/>
                  <w:rPr>
                    <w:rStyle w:val="GeneralAviation"/>
                    <w:color w:val="auto"/>
                  </w:rPr>
                </w:pPr>
                <w:r w:rsidRPr="005A543B">
                  <w:rPr>
                    <w:rStyle w:val="GeneralAviation"/>
                    <w:color w:val="auto"/>
                  </w:rPr>
                  <w:t>Subtopic ATM 6.4 — Wake turbulence distance-based separation</w:t>
                </w:r>
              </w:p>
            </w:tc>
          </w:tr>
          <w:tr w:rsidR="00090094" w14:paraId="751B46E8" w14:textId="77777777" w:rsidTr="00090094">
            <w:trPr>
              <w:cantSplit/>
              <w:trHeight w:val="567"/>
            </w:trPr>
            <w:tc>
              <w:tcPr>
                <w:tcW w:w="879" w:type="dxa"/>
                <w:hideMark/>
              </w:tcPr>
              <w:p w14:paraId="4DE52C46"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BE047BA" w14:textId="77777777" w:rsidR="005568F5" w:rsidRPr="005A543B" w:rsidRDefault="00581773" w:rsidP="00C36D5A">
                <w:pPr>
                  <w:pStyle w:val="TableNormal0"/>
                  <w:rPr>
                    <w:rStyle w:val="GeneralAviation"/>
                    <w:color w:val="auto"/>
                  </w:rPr>
                </w:pPr>
                <w:r w:rsidRPr="005A543B">
                  <w:rPr>
                    <w:rStyle w:val="GeneralAviation"/>
                    <w:color w:val="auto"/>
                  </w:rPr>
                  <w:t xml:space="preserve">6.4.1 </w:t>
                </w:r>
              </w:p>
            </w:tc>
            <w:tc>
              <w:tcPr>
                <w:tcW w:w="3544" w:type="dxa"/>
                <w:hideMark/>
              </w:tcPr>
              <w:p w14:paraId="162CA3A8" w14:textId="77777777" w:rsidR="005568F5" w:rsidRPr="005A543B" w:rsidRDefault="00581773" w:rsidP="00C36D5A">
                <w:pPr>
                  <w:pStyle w:val="TableNormal0"/>
                  <w:rPr>
                    <w:rStyle w:val="GeneralAviation"/>
                    <w:color w:val="auto"/>
                  </w:rPr>
                </w:pPr>
                <w:r w:rsidRPr="005A543B">
                  <w:rPr>
                    <w:rStyle w:val="GeneralAviation"/>
                    <w:color w:val="auto"/>
                  </w:rPr>
                  <w:t>Provide distance-based wake turbulence separation.</w:t>
                </w:r>
              </w:p>
            </w:tc>
            <w:tc>
              <w:tcPr>
                <w:tcW w:w="283" w:type="dxa"/>
                <w:hideMark/>
              </w:tcPr>
              <w:p w14:paraId="498F2BE3"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149384BA"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r w:rsidR="00581773" w:rsidRPr="005A543B">
                  <w:rPr>
                    <w:rStyle w:val="GeneralAviation"/>
                    <w:color w:val="auto"/>
                  </w:rPr>
                  <w:br/>
                </w:r>
                <w:r w:rsidRPr="005A543B">
                  <w:rPr>
                    <w:rStyle w:val="GeneralAviation"/>
                    <w:color w:val="auto"/>
                  </w:rPr>
                  <w:t>Government of the Republic of Armenia Decision N 821-N of June 2, 2022</w:t>
                </w:r>
              </w:p>
              <w:p w14:paraId="7A577E34"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EASA SIB 2017-10 ‘En-route Wake Turbulence Encounters’, national documents</w:t>
                </w:r>
              </w:p>
            </w:tc>
            <w:tc>
              <w:tcPr>
                <w:tcW w:w="708" w:type="dxa"/>
                <w:hideMark/>
              </w:tcPr>
              <w:p w14:paraId="0991784C" w14:textId="77777777" w:rsidR="005568F5" w:rsidRPr="005A543B" w:rsidRDefault="00581773" w:rsidP="00C36D5A">
                <w:pPr>
                  <w:pStyle w:val="TableNormal0"/>
                  <w:rPr>
                    <w:rStyle w:val="GeneralAviation"/>
                    <w:color w:val="auto"/>
                  </w:rPr>
                </w:pPr>
                <w:r w:rsidRPr="005A543B">
                  <w:rPr>
                    <w:rStyle w:val="GeneralAviation"/>
                    <w:color w:val="auto"/>
                  </w:rPr>
                  <w:t>APS</w:t>
                </w:r>
              </w:p>
              <w:p w14:paraId="2CC0A233" w14:textId="77777777" w:rsidR="005568F5" w:rsidRPr="005A543B" w:rsidRDefault="00581773" w:rsidP="00717220">
                <w:pPr>
                  <w:pStyle w:val="ItalicRed"/>
                  <w:rPr>
                    <w:color w:val="auto"/>
                  </w:rPr>
                </w:pPr>
                <w:r w:rsidRPr="005A543B">
                  <w:rPr>
                    <w:color w:val="auto"/>
                  </w:rPr>
                  <w:t>ACS</w:t>
                </w:r>
              </w:p>
            </w:tc>
          </w:tr>
          <w:tr w:rsidR="00090094" w14:paraId="5E95F43A" w14:textId="77777777" w:rsidTr="00090094">
            <w:trPr>
              <w:cantSplit/>
              <w:trHeight w:val="21"/>
            </w:trPr>
            <w:tc>
              <w:tcPr>
                <w:tcW w:w="9100" w:type="dxa"/>
                <w:gridSpan w:val="5"/>
                <w:hideMark/>
              </w:tcPr>
              <w:p w14:paraId="327C1DF4" w14:textId="77777777" w:rsidR="005568F5" w:rsidRPr="005A543B" w:rsidRDefault="00581773" w:rsidP="00C36D5A">
                <w:pPr>
                  <w:pStyle w:val="TableHead"/>
                  <w:rPr>
                    <w:rStyle w:val="GeneralAviation"/>
                    <w:color w:val="auto"/>
                  </w:rPr>
                </w:pPr>
                <w:r w:rsidRPr="005A543B">
                  <w:rPr>
                    <w:rStyle w:val="GeneralAviation"/>
                    <w:color w:val="auto"/>
                  </w:rPr>
                  <w:t>Subtopic ATM 6.5 — Separation based on ATS surveillance systems</w:t>
                </w:r>
              </w:p>
            </w:tc>
          </w:tr>
          <w:tr w:rsidR="00090094" w14:paraId="6E2CA6C1" w14:textId="77777777" w:rsidTr="00090094">
            <w:trPr>
              <w:cantSplit/>
              <w:trHeight w:val="567"/>
            </w:trPr>
            <w:tc>
              <w:tcPr>
                <w:tcW w:w="879" w:type="dxa"/>
                <w:hideMark/>
              </w:tcPr>
              <w:p w14:paraId="39C74610"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CD7AA5B" w14:textId="77777777" w:rsidR="005568F5" w:rsidRPr="005A543B" w:rsidRDefault="00581773" w:rsidP="00C36D5A">
                <w:pPr>
                  <w:pStyle w:val="TableNormal0"/>
                  <w:rPr>
                    <w:rStyle w:val="GeneralAviation"/>
                    <w:color w:val="auto"/>
                  </w:rPr>
                </w:pPr>
                <w:r w:rsidRPr="005A543B">
                  <w:rPr>
                    <w:rStyle w:val="GeneralAviation"/>
                    <w:color w:val="auto"/>
                  </w:rPr>
                  <w:t xml:space="preserve">6.5.1 </w:t>
                </w:r>
              </w:p>
            </w:tc>
            <w:tc>
              <w:tcPr>
                <w:tcW w:w="3544" w:type="dxa"/>
                <w:hideMark/>
              </w:tcPr>
              <w:p w14:paraId="68AF3707" w14:textId="77777777" w:rsidR="005568F5" w:rsidRPr="005A543B" w:rsidRDefault="00581773" w:rsidP="00C36D5A">
                <w:pPr>
                  <w:pStyle w:val="TableNormal0"/>
                  <w:rPr>
                    <w:rStyle w:val="GeneralAviation"/>
                    <w:color w:val="auto"/>
                  </w:rPr>
                </w:pPr>
                <w:r w:rsidRPr="005A543B">
                  <w:rPr>
                    <w:rStyle w:val="GeneralAviation"/>
                    <w:color w:val="auto"/>
                  </w:rPr>
                  <w:t>Describe how separation based on ATS surveillance systems is applied.</w:t>
                </w:r>
              </w:p>
            </w:tc>
            <w:tc>
              <w:tcPr>
                <w:tcW w:w="283" w:type="dxa"/>
                <w:hideMark/>
              </w:tcPr>
              <w:p w14:paraId="24DEFCCF" w14:textId="77777777" w:rsidR="005568F5" w:rsidRPr="005A543B" w:rsidRDefault="00581773" w:rsidP="00C36D5A">
                <w:pPr>
                  <w:pStyle w:val="TableNormal0"/>
                  <w:rPr>
                    <w:rStyle w:val="GeneralAviation"/>
                    <w:color w:val="auto"/>
                  </w:rPr>
                </w:pPr>
                <w:r w:rsidRPr="005A543B">
                  <w:rPr>
                    <w:rStyle w:val="GeneralAviation"/>
                    <w:color w:val="auto"/>
                  </w:rPr>
                  <w:t>2</w:t>
                </w:r>
              </w:p>
            </w:tc>
            <w:tc>
              <w:tcPr>
                <w:tcW w:w="3686" w:type="dxa"/>
                <w:hideMark/>
              </w:tcPr>
              <w:p w14:paraId="19954EF1"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tc>
            <w:tc>
              <w:tcPr>
                <w:tcW w:w="708" w:type="dxa"/>
                <w:hideMark/>
              </w:tcPr>
              <w:p w14:paraId="100240CE" w14:textId="77777777" w:rsidR="005568F5" w:rsidRPr="005A543B" w:rsidRDefault="00581773" w:rsidP="00C36D5A">
                <w:pPr>
                  <w:pStyle w:val="TableNormal0"/>
                  <w:rPr>
                    <w:rStyle w:val="GeneralAviation"/>
                    <w:color w:val="auto"/>
                  </w:rPr>
                </w:pPr>
                <w:r w:rsidRPr="005A543B">
                  <w:rPr>
                    <w:rStyle w:val="GeneralAviation"/>
                    <w:color w:val="auto"/>
                  </w:rPr>
                  <w:t>APS</w:t>
                </w:r>
              </w:p>
              <w:p w14:paraId="417CDCBA" w14:textId="77777777" w:rsidR="005568F5" w:rsidRPr="005A543B" w:rsidRDefault="00581773" w:rsidP="00717220">
                <w:pPr>
                  <w:pStyle w:val="ItalicRed"/>
                  <w:rPr>
                    <w:color w:val="auto"/>
                  </w:rPr>
                </w:pPr>
                <w:r w:rsidRPr="005A543B">
                  <w:rPr>
                    <w:color w:val="auto"/>
                  </w:rPr>
                  <w:t>ACS</w:t>
                </w:r>
              </w:p>
            </w:tc>
          </w:tr>
          <w:tr w:rsidR="00090094" w14:paraId="0CDE9153" w14:textId="77777777" w:rsidTr="00090094">
            <w:trPr>
              <w:cantSplit/>
              <w:trHeight w:val="567"/>
            </w:trPr>
            <w:tc>
              <w:tcPr>
                <w:tcW w:w="879" w:type="dxa"/>
                <w:hideMark/>
              </w:tcPr>
              <w:p w14:paraId="42063C7D"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44B635A" w14:textId="77777777" w:rsidR="005568F5" w:rsidRPr="005A543B" w:rsidRDefault="00581773" w:rsidP="00C36D5A">
                <w:pPr>
                  <w:pStyle w:val="TableNormal0"/>
                  <w:rPr>
                    <w:rStyle w:val="GeneralAviation"/>
                    <w:color w:val="auto"/>
                  </w:rPr>
                </w:pPr>
                <w:r w:rsidRPr="005A543B">
                  <w:rPr>
                    <w:rStyle w:val="GeneralAviation"/>
                    <w:color w:val="auto"/>
                  </w:rPr>
                  <w:t xml:space="preserve">6.5.2 </w:t>
                </w:r>
              </w:p>
            </w:tc>
            <w:tc>
              <w:tcPr>
                <w:tcW w:w="3544" w:type="dxa"/>
                <w:hideMark/>
              </w:tcPr>
              <w:p w14:paraId="5B2F224D" w14:textId="77777777" w:rsidR="005568F5" w:rsidRPr="005A543B" w:rsidRDefault="00581773" w:rsidP="00C36D5A">
                <w:pPr>
                  <w:pStyle w:val="TableNormal0"/>
                  <w:rPr>
                    <w:rStyle w:val="GeneralAviation"/>
                    <w:color w:val="auto"/>
                  </w:rPr>
                </w:pPr>
                <w:r w:rsidRPr="005A543B">
                  <w:rPr>
                    <w:rStyle w:val="GeneralAviation"/>
                    <w:color w:val="auto"/>
                  </w:rPr>
                  <w:t>Provide horizontal separation.</w:t>
                </w:r>
              </w:p>
            </w:tc>
            <w:tc>
              <w:tcPr>
                <w:tcW w:w="283" w:type="dxa"/>
                <w:hideMark/>
              </w:tcPr>
              <w:p w14:paraId="3A43BD10"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53B8E787"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p w14:paraId="77970247" w14:textId="77777777" w:rsidR="005568F5" w:rsidRPr="005A543B" w:rsidRDefault="00581773" w:rsidP="005568F5">
                <w:pPr>
                  <w:pStyle w:val="TableNormal0"/>
                  <w:rPr>
                    <w:rStyle w:val="GeneralAviation"/>
                    <w:i/>
                    <w:iCs/>
                    <w:color w:val="auto"/>
                  </w:rPr>
                </w:pPr>
                <w:r w:rsidRPr="005A543B">
                  <w:rPr>
                    <w:rStyle w:val="GeneralAviation"/>
                    <w:i/>
                    <w:iCs/>
                    <w:color w:val="auto"/>
                  </w:rPr>
                  <w:t>Optional content: local/simulator operation manuals, holding</w:t>
                </w:r>
              </w:p>
            </w:tc>
            <w:tc>
              <w:tcPr>
                <w:tcW w:w="708" w:type="dxa"/>
                <w:hideMark/>
              </w:tcPr>
              <w:p w14:paraId="773F4EA2" w14:textId="77777777" w:rsidR="005568F5" w:rsidRPr="005A543B" w:rsidRDefault="00581773" w:rsidP="00C36D5A">
                <w:pPr>
                  <w:pStyle w:val="TableNormal0"/>
                  <w:rPr>
                    <w:rStyle w:val="GeneralAviation"/>
                    <w:color w:val="auto"/>
                  </w:rPr>
                </w:pPr>
                <w:r w:rsidRPr="005A543B">
                  <w:rPr>
                    <w:rStyle w:val="GeneralAviation"/>
                    <w:color w:val="auto"/>
                  </w:rPr>
                  <w:t>APS</w:t>
                </w:r>
              </w:p>
              <w:p w14:paraId="52B88BF8" w14:textId="77777777" w:rsidR="005568F5" w:rsidRPr="005A543B" w:rsidRDefault="00581773" w:rsidP="00625924">
                <w:pPr>
                  <w:pStyle w:val="ItalicRed"/>
                  <w:rPr>
                    <w:color w:val="auto"/>
                  </w:rPr>
                </w:pPr>
                <w:r w:rsidRPr="005A543B">
                  <w:rPr>
                    <w:color w:val="auto"/>
                  </w:rPr>
                  <w:t>ACS</w:t>
                </w:r>
              </w:p>
            </w:tc>
          </w:tr>
          <w:tr w:rsidR="00090094" w14:paraId="00381DEC" w14:textId="77777777" w:rsidTr="00090094">
            <w:trPr>
              <w:cantSplit/>
              <w:trHeight w:val="567"/>
            </w:trPr>
            <w:tc>
              <w:tcPr>
                <w:tcW w:w="879" w:type="dxa"/>
                <w:hideMark/>
              </w:tcPr>
              <w:p w14:paraId="5179C3AA"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7543889" w14:textId="77777777" w:rsidR="005568F5" w:rsidRPr="005A543B" w:rsidRDefault="00581773" w:rsidP="00C36D5A">
                <w:pPr>
                  <w:pStyle w:val="TableNormal0"/>
                  <w:rPr>
                    <w:rStyle w:val="GeneralAviation"/>
                    <w:color w:val="auto"/>
                  </w:rPr>
                </w:pPr>
                <w:r w:rsidRPr="005A543B">
                  <w:rPr>
                    <w:rStyle w:val="GeneralAviation"/>
                    <w:color w:val="auto"/>
                  </w:rPr>
                  <w:t xml:space="preserve">6.5.3 </w:t>
                </w:r>
              </w:p>
            </w:tc>
            <w:tc>
              <w:tcPr>
                <w:tcW w:w="3544" w:type="dxa"/>
                <w:hideMark/>
              </w:tcPr>
              <w:p w14:paraId="0509A934" w14:textId="77777777" w:rsidR="005568F5" w:rsidRPr="005A543B" w:rsidRDefault="00581773" w:rsidP="00C36D5A">
                <w:pPr>
                  <w:pStyle w:val="TableNormal0"/>
                  <w:rPr>
                    <w:rStyle w:val="GeneralAviation"/>
                    <w:color w:val="auto"/>
                  </w:rPr>
                </w:pPr>
                <w:r w:rsidRPr="005A543B">
                  <w:rPr>
                    <w:rStyle w:val="GeneralAviation"/>
                    <w:color w:val="auto"/>
                  </w:rPr>
                  <w:t>Provide horizontal separation by vectoring in a variety of situations.</w:t>
                </w:r>
              </w:p>
            </w:tc>
            <w:tc>
              <w:tcPr>
                <w:tcW w:w="283" w:type="dxa"/>
                <w:hideMark/>
              </w:tcPr>
              <w:p w14:paraId="5EACE3AA"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29A6DE4E"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transit, meteorological phenomena, vectoring for approach, departure versus transit versus arrival</w:t>
                </w:r>
              </w:p>
            </w:tc>
            <w:tc>
              <w:tcPr>
                <w:tcW w:w="708" w:type="dxa"/>
                <w:hideMark/>
              </w:tcPr>
              <w:p w14:paraId="01AB1F3F" w14:textId="77777777" w:rsidR="005568F5" w:rsidRPr="005A543B" w:rsidRDefault="00581773" w:rsidP="00C36D5A">
                <w:pPr>
                  <w:pStyle w:val="TableNormal0"/>
                  <w:rPr>
                    <w:rStyle w:val="GeneralAviation"/>
                    <w:color w:val="auto"/>
                  </w:rPr>
                </w:pPr>
                <w:r w:rsidRPr="005A543B">
                  <w:rPr>
                    <w:rStyle w:val="GeneralAviation"/>
                    <w:color w:val="auto"/>
                  </w:rPr>
                  <w:t>APS</w:t>
                </w:r>
              </w:p>
              <w:p w14:paraId="1CDA5D40" w14:textId="77777777" w:rsidR="005568F5" w:rsidRPr="005A543B" w:rsidRDefault="00581773" w:rsidP="00625924">
                <w:pPr>
                  <w:pStyle w:val="ItalicRed"/>
                  <w:rPr>
                    <w:color w:val="auto"/>
                  </w:rPr>
                </w:pPr>
                <w:r w:rsidRPr="005A543B">
                  <w:rPr>
                    <w:color w:val="auto"/>
                  </w:rPr>
                  <w:t>ACS</w:t>
                </w:r>
              </w:p>
            </w:tc>
          </w:tr>
          <w:tr w:rsidR="00090094" w14:paraId="5ACCCFE2" w14:textId="77777777" w:rsidTr="00090094">
            <w:trPr>
              <w:cantSplit/>
              <w:trHeight w:val="567"/>
            </w:trPr>
            <w:tc>
              <w:tcPr>
                <w:tcW w:w="879" w:type="dxa"/>
                <w:hideMark/>
              </w:tcPr>
              <w:p w14:paraId="03E09DA9" w14:textId="77777777" w:rsidR="005568F5" w:rsidRPr="005A543B" w:rsidRDefault="00581773" w:rsidP="00C36D5A">
                <w:pPr>
                  <w:pStyle w:val="TableNormal0"/>
                  <w:rPr>
                    <w:rStyle w:val="GeneralAviation"/>
                    <w:color w:val="auto"/>
                  </w:rPr>
                </w:pPr>
                <w:r w:rsidRPr="005A543B">
                  <w:rPr>
                    <w:rStyle w:val="GeneralAviation"/>
                    <w:color w:val="auto"/>
                  </w:rPr>
                  <w:lastRenderedPageBreak/>
                  <w:t>APS</w:t>
                </w:r>
                <w:r w:rsidRPr="005A543B">
                  <w:rPr>
                    <w:rStyle w:val="GeneralAviation"/>
                    <w:color w:val="auto"/>
                  </w:rPr>
                  <w:br/>
                  <w:t>ATM</w:t>
                </w:r>
              </w:p>
              <w:p w14:paraId="5B0D1557" w14:textId="77777777" w:rsidR="005568F5" w:rsidRPr="005A543B" w:rsidRDefault="00581773" w:rsidP="00C36D5A">
                <w:pPr>
                  <w:pStyle w:val="TableNormal0"/>
                  <w:rPr>
                    <w:rStyle w:val="GeneralAviation"/>
                    <w:color w:val="auto"/>
                  </w:rPr>
                </w:pPr>
                <w:r w:rsidRPr="005A543B">
                  <w:rPr>
                    <w:rStyle w:val="GeneralAviation"/>
                    <w:color w:val="auto"/>
                  </w:rPr>
                  <w:t xml:space="preserve">6.5.4 </w:t>
                </w:r>
              </w:p>
            </w:tc>
            <w:tc>
              <w:tcPr>
                <w:tcW w:w="3544" w:type="dxa"/>
                <w:hideMark/>
              </w:tcPr>
              <w:p w14:paraId="1FF8949E" w14:textId="77777777" w:rsidR="005568F5" w:rsidRPr="005A543B" w:rsidRDefault="00581773" w:rsidP="00C36D5A">
                <w:pPr>
                  <w:pStyle w:val="TableNormal0"/>
                  <w:rPr>
                    <w:rStyle w:val="GeneralAviation"/>
                    <w:color w:val="auto"/>
                  </w:rPr>
                </w:pPr>
                <w:r w:rsidRPr="005A543B">
                  <w:rPr>
                    <w:rStyle w:val="GeneralAviation"/>
                    <w:color w:val="auto"/>
                  </w:rPr>
                  <w:t>Ensure horizontal or vertical separation from airspace boundaries.</w:t>
                </w:r>
              </w:p>
            </w:tc>
            <w:tc>
              <w:tcPr>
                <w:tcW w:w="283" w:type="dxa"/>
                <w:hideMark/>
              </w:tcPr>
              <w:p w14:paraId="1E6A3536" w14:textId="77777777" w:rsidR="005568F5" w:rsidRPr="005A543B" w:rsidRDefault="00581773" w:rsidP="00C36D5A">
                <w:pPr>
                  <w:pStyle w:val="TableNormal0"/>
                  <w:rPr>
                    <w:rStyle w:val="GeneralAviation"/>
                    <w:color w:val="auto"/>
                  </w:rPr>
                </w:pPr>
                <w:r w:rsidRPr="005A543B">
                  <w:rPr>
                    <w:rStyle w:val="GeneralAviation"/>
                    <w:color w:val="auto"/>
                  </w:rPr>
                  <w:t>4</w:t>
                </w:r>
              </w:p>
            </w:tc>
            <w:tc>
              <w:tcPr>
                <w:tcW w:w="3686" w:type="dxa"/>
                <w:hideMark/>
              </w:tcPr>
              <w:p w14:paraId="6B881ADA" w14:textId="77777777" w:rsidR="005568F5" w:rsidRPr="005A543B" w:rsidRDefault="00581773" w:rsidP="005D0370">
                <w:pPr>
                  <w:pStyle w:val="EssentialTraining"/>
                  <w:rPr>
                    <w:rStyle w:val="GeneralAviation"/>
                    <w:color w:val="auto"/>
                  </w:rPr>
                </w:pPr>
                <w:r w:rsidRPr="005A543B">
                  <w:rPr>
                    <w:rStyle w:val="GeneralAviation"/>
                    <w:color w:val="auto"/>
                  </w:rPr>
                  <w:t>Adjacent sectors, restricted, prohibited and danger areas, TSAs</w:t>
                </w:r>
              </w:p>
            </w:tc>
            <w:tc>
              <w:tcPr>
                <w:tcW w:w="708" w:type="dxa"/>
                <w:hideMark/>
              </w:tcPr>
              <w:p w14:paraId="5F7B0CE9" w14:textId="77777777" w:rsidR="005568F5" w:rsidRPr="005A543B" w:rsidRDefault="00581773" w:rsidP="00C36D5A">
                <w:pPr>
                  <w:pStyle w:val="TableNormal0"/>
                  <w:rPr>
                    <w:rStyle w:val="GeneralAviation"/>
                    <w:color w:val="auto"/>
                  </w:rPr>
                </w:pPr>
                <w:r w:rsidRPr="005A543B">
                  <w:rPr>
                    <w:rStyle w:val="GeneralAviation"/>
                    <w:color w:val="auto"/>
                  </w:rPr>
                  <w:t>APS</w:t>
                </w:r>
              </w:p>
              <w:p w14:paraId="0EAB4042" w14:textId="77777777" w:rsidR="005568F5" w:rsidRPr="005A543B" w:rsidRDefault="00581773" w:rsidP="00625924">
                <w:pPr>
                  <w:pStyle w:val="ItalicRed"/>
                  <w:rPr>
                    <w:color w:val="auto"/>
                  </w:rPr>
                </w:pPr>
                <w:r w:rsidRPr="005A543B">
                  <w:rPr>
                    <w:color w:val="auto"/>
                  </w:rPr>
                  <w:t>ACS</w:t>
                </w:r>
              </w:p>
            </w:tc>
          </w:tr>
          <w:tr w:rsidR="00090094" w14:paraId="5D7E93FE" w14:textId="77777777" w:rsidTr="00090094">
            <w:trPr>
              <w:trHeight w:val="21"/>
            </w:trPr>
            <w:tc>
              <w:tcPr>
                <w:tcW w:w="9100" w:type="dxa"/>
                <w:gridSpan w:val="5"/>
              </w:tcPr>
              <w:p w14:paraId="7E4FFBDF" w14:textId="77777777" w:rsidR="005568F5" w:rsidRPr="00F67C3B" w:rsidRDefault="00581773" w:rsidP="00C36D5A">
                <w:pPr>
                  <w:pStyle w:val="TableCentered"/>
                  <w:rPr>
                    <w:rStyle w:val="GeneralAviation"/>
                  </w:rPr>
                </w:pPr>
                <w:r w:rsidRPr="00F67C3B">
                  <w:t>TOPIC ATM 7 — AIRBORNE AND GROUND-BASED SAFETY NETS</w:t>
                </w:r>
              </w:p>
            </w:tc>
          </w:tr>
          <w:tr w:rsidR="00090094" w14:paraId="174AE823" w14:textId="77777777" w:rsidTr="00090094">
            <w:trPr>
              <w:cantSplit/>
              <w:trHeight w:val="21"/>
            </w:trPr>
            <w:tc>
              <w:tcPr>
                <w:tcW w:w="9100" w:type="dxa"/>
                <w:gridSpan w:val="5"/>
                <w:hideMark/>
              </w:tcPr>
              <w:p w14:paraId="5C006C63" w14:textId="77777777" w:rsidR="005568F5" w:rsidRPr="005A543B" w:rsidRDefault="00581773" w:rsidP="00C36D5A">
                <w:pPr>
                  <w:pStyle w:val="TableHead"/>
                  <w:rPr>
                    <w:rStyle w:val="GeneralAviation"/>
                    <w:color w:val="auto"/>
                  </w:rPr>
                </w:pPr>
                <w:r w:rsidRPr="005A543B">
                  <w:rPr>
                    <w:rStyle w:val="GeneralAviation"/>
                    <w:color w:val="auto"/>
                  </w:rPr>
                  <w:t>Subtopic ATM 7.1 — Airborne safety nets</w:t>
                </w:r>
              </w:p>
            </w:tc>
          </w:tr>
          <w:tr w:rsidR="00090094" w14:paraId="0DF4E4F7" w14:textId="77777777" w:rsidTr="00090094">
            <w:trPr>
              <w:cantSplit/>
              <w:trHeight w:val="567"/>
            </w:trPr>
            <w:tc>
              <w:tcPr>
                <w:tcW w:w="879" w:type="dxa"/>
              </w:tcPr>
              <w:p w14:paraId="2FB835D9" w14:textId="77777777" w:rsidR="005568F5" w:rsidRPr="005A543B" w:rsidRDefault="00581773" w:rsidP="005568F5">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8F682F9" w14:textId="77777777" w:rsidR="005568F5" w:rsidRPr="005A543B" w:rsidRDefault="00581773" w:rsidP="005568F5">
                <w:pPr>
                  <w:pStyle w:val="TableNormal0"/>
                  <w:rPr>
                    <w:rStyle w:val="GeneralAviation"/>
                    <w:color w:val="auto"/>
                  </w:rPr>
                </w:pPr>
                <w:r w:rsidRPr="005A543B">
                  <w:rPr>
                    <w:rStyle w:val="GeneralAviation"/>
                    <w:color w:val="auto"/>
                  </w:rPr>
                  <w:t>7.1.1</w:t>
                </w:r>
              </w:p>
            </w:tc>
            <w:tc>
              <w:tcPr>
                <w:tcW w:w="3544" w:type="dxa"/>
              </w:tcPr>
              <w:p w14:paraId="340B6CB0" w14:textId="77777777" w:rsidR="005568F5" w:rsidRPr="005A543B" w:rsidRDefault="00581773" w:rsidP="00C36D5A">
                <w:pPr>
                  <w:pStyle w:val="TableNormal0"/>
                  <w:rPr>
                    <w:rStyle w:val="GeneralAviation"/>
                    <w:color w:val="auto"/>
                  </w:rPr>
                </w:pPr>
                <w:r w:rsidRPr="005A543B">
                  <w:rPr>
                    <w:rStyle w:val="GeneralAviation"/>
                    <w:color w:val="auto"/>
                  </w:rPr>
                  <w:t>Recognise the independence of ACAS thresholds from ATC separation standards.</w:t>
                </w:r>
              </w:p>
            </w:tc>
            <w:tc>
              <w:tcPr>
                <w:tcW w:w="283" w:type="dxa"/>
              </w:tcPr>
              <w:p w14:paraId="35557ACC" w14:textId="77777777" w:rsidR="005568F5" w:rsidRPr="005A543B" w:rsidRDefault="00581773" w:rsidP="00C36D5A">
                <w:pPr>
                  <w:pStyle w:val="TableNormal0"/>
                  <w:rPr>
                    <w:rStyle w:val="GeneralAviation"/>
                    <w:color w:val="auto"/>
                  </w:rPr>
                </w:pPr>
                <w:r w:rsidRPr="005A543B">
                  <w:rPr>
                    <w:rStyle w:val="GeneralAviation"/>
                    <w:color w:val="auto"/>
                  </w:rPr>
                  <w:t>1</w:t>
                </w:r>
              </w:p>
            </w:tc>
            <w:tc>
              <w:tcPr>
                <w:tcW w:w="3686" w:type="dxa"/>
              </w:tcPr>
              <w:p w14:paraId="2B54BC4D" w14:textId="77777777" w:rsidR="005568F5" w:rsidRPr="005A543B" w:rsidRDefault="00581773" w:rsidP="005D0370">
                <w:pPr>
                  <w:pStyle w:val="EssentialTraining"/>
                  <w:rPr>
                    <w:rStyle w:val="GeneralAviation"/>
                    <w:color w:val="auto"/>
                  </w:rPr>
                </w:pPr>
                <w:r w:rsidRPr="005A543B">
                  <w:rPr>
                    <w:rStyle w:val="GeneralAviation"/>
                    <w:color w:val="auto"/>
                  </w:rPr>
                  <w:t>ICAO Doc 9863</w:t>
                </w:r>
              </w:p>
              <w:p w14:paraId="6CC8A7CB" w14:textId="77777777" w:rsidR="005568F5" w:rsidRPr="005A543B" w:rsidRDefault="00581773" w:rsidP="005568F5">
                <w:pPr>
                  <w:pStyle w:val="TableNormal0"/>
                  <w:rPr>
                    <w:rStyle w:val="GeneralAviation"/>
                    <w:i/>
                    <w:iCs/>
                    <w:color w:val="auto"/>
                  </w:rPr>
                </w:pPr>
                <w:r w:rsidRPr="005A543B">
                  <w:rPr>
                    <w:rStyle w:val="GeneralAviation"/>
                    <w:i/>
                    <w:iCs/>
                    <w:color w:val="auto"/>
                  </w:rPr>
                  <w:t>Optional content: Skybrary Safety Nets</w:t>
                </w:r>
              </w:p>
            </w:tc>
            <w:tc>
              <w:tcPr>
                <w:tcW w:w="708" w:type="dxa"/>
              </w:tcPr>
              <w:p w14:paraId="68D9FE12" w14:textId="77777777" w:rsidR="005568F5" w:rsidRPr="005A543B" w:rsidRDefault="00581773" w:rsidP="00C36D5A">
                <w:pPr>
                  <w:pStyle w:val="TableNormal0"/>
                  <w:rPr>
                    <w:rStyle w:val="GeneralAviation"/>
                    <w:color w:val="auto"/>
                  </w:rPr>
                </w:pPr>
                <w:r w:rsidRPr="005A543B">
                  <w:rPr>
                    <w:rStyle w:val="GeneralAviation"/>
                    <w:color w:val="auto"/>
                  </w:rPr>
                  <w:t>ALL</w:t>
                </w:r>
              </w:p>
            </w:tc>
          </w:tr>
          <w:tr w:rsidR="00090094" w14:paraId="046BBC05" w14:textId="77777777" w:rsidTr="00090094">
            <w:trPr>
              <w:cantSplit/>
              <w:trHeight w:val="567"/>
            </w:trPr>
            <w:tc>
              <w:tcPr>
                <w:tcW w:w="879" w:type="dxa"/>
                <w:hideMark/>
              </w:tcPr>
              <w:p w14:paraId="070084D7"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9F4ECEB" w14:textId="77777777" w:rsidR="005568F5" w:rsidRPr="005A543B" w:rsidRDefault="00581773" w:rsidP="00C36D5A">
                <w:pPr>
                  <w:pStyle w:val="TableNormal0"/>
                  <w:rPr>
                    <w:rStyle w:val="GeneralAviation"/>
                    <w:color w:val="auto"/>
                  </w:rPr>
                </w:pPr>
                <w:r w:rsidRPr="005A543B">
                  <w:rPr>
                    <w:rStyle w:val="GeneralAviation"/>
                    <w:color w:val="auto"/>
                  </w:rPr>
                  <w:t xml:space="preserve">7.1.2 </w:t>
                </w:r>
              </w:p>
            </w:tc>
            <w:tc>
              <w:tcPr>
                <w:tcW w:w="3544" w:type="dxa"/>
                <w:hideMark/>
              </w:tcPr>
              <w:p w14:paraId="0431D1C9" w14:textId="77777777" w:rsidR="005568F5" w:rsidRPr="005A543B" w:rsidRDefault="00581773" w:rsidP="00C36D5A">
                <w:pPr>
                  <w:pStyle w:val="TableNormal0"/>
                  <w:rPr>
                    <w:rStyle w:val="GeneralAviation"/>
                    <w:color w:val="auto"/>
                  </w:rPr>
                </w:pPr>
                <w:r w:rsidRPr="005A543B">
                  <w:rPr>
                    <w:rStyle w:val="GeneralAviation"/>
                    <w:color w:val="auto"/>
                  </w:rPr>
                  <w:t xml:space="preserve">Describe the controller responsibility during and following an ACAS RA reported by </w:t>
                </w:r>
                <w:r w:rsidR="00F67C3B" w:rsidRPr="005A543B">
                  <w:rPr>
                    <w:rStyle w:val="GeneralAviation"/>
                    <w:color w:val="auto"/>
                  </w:rPr>
                  <w:t xml:space="preserve">a </w:t>
                </w:r>
                <w:r w:rsidRPr="005A543B">
                  <w:rPr>
                    <w:rStyle w:val="GeneralAviation"/>
                    <w:color w:val="auto"/>
                  </w:rPr>
                  <w:t>pilot.</w:t>
                </w:r>
              </w:p>
            </w:tc>
            <w:tc>
              <w:tcPr>
                <w:tcW w:w="283" w:type="dxa"/>
                <w:hideMark/>
              </w:tcPr>
              <w:p w14:paraId="0649BA67" w14:textId="77777777" w:rsidR="005568F5" w:rsidRPr="005A543B" w:rsidRDefault="00581773" w:rsidP="00C36D5A">
                <w:pPr>
                  <w:pStyle w:val="TableNormal0"/>
                  <w:rPr>
                    <w:rStyle w:val="GeneralAviation"/>
                    <w:color w:val="auto"/>
                  </w:rPr>
                </w:pPr>
                <w:r w:rsidRPr="005A543B">
                  <w:rPr>
                    <w:rStyle w:val="GeneralAviation"/>
                    <w:color w:val="auto"/>
                  </w:rPr>
                  <w:t>2</w:t>
                </w:r>
              </w:p>
            </w:tc>
            <w:tc>
              <w:tcPr>
                <w:tcW w:w="3686" w:type="dxa"/>
                <w:hideMark/>
              </w:tcPr>
              <w:p w14:paraId="5580C59A" w14:textId="77777777" w:rsidR="00F67C3B" w:rsidRPr="005A543B" w:rsidRDefault="00356D49" w:rsidP="005D0370">
                <w:pPr>
                  <w:pStyle w:val="EssentialTraining"/>
                  <w:rPr>
                    <w:rStyle w:val="GeneralAviation"/>
                    <w:color w:val="auto"/>
                  </w:rPr>
                </w:pPr>
                <w:r w:rsidRPr="005A543B">
                  <w:rPr>
                    <w:rStyle w:val="GeneralAviation"/>
                    <w:color w:val="auto"/>
                  </w:rPr>
                  <w:t>Government of the Republic of Armenia Decision N 821-N of June 2, 2022</w:t>
                </w:r>
              </w:p>
              <w:p w14:paraId="48298A06" w14:textId="77777777" w:rsidR="00F67C3B" w:rsidRPr="005A543B" w:rsidRDefault="00581773" w:rsidP="00F67C3B">
                <w:pPr>
                  <w:pStyle w:val="TableNormal0"/>
                  <w:rPr>
                    <w:rStyle w:val="GeneralAviation"/>
                    <w:i/>
                    <w:iCs/>
                    <w:color w:val="auto"/>
                  </w:rPr>
                </w:pPr>
                <w:r w:rsidRPr="005A543B">
                  <w:rPr>
                    <w:rStyle w:val="GeneralAviation"/>
                    <w:i/>
                    <w:iCs/>
                    <w:color w:val="auto"/>
                  </w:rPr>
                  <w:t xml:space="preserve">Optional content: ICAO Doc 4444, </w:t>
                </w:r>
              </w:p>
              <w:p w14:paraId="7CA0E34A" w14:textId="77777777" w:rsidR="005568F5" w:rsidRPr="005A543B" w:rsidRDefault="00581773" w:rsidP="00F67C3B">
                <w:pPr>
                  <w:pStyle w:val="TableNormal0"/>
                  <w:rPr>
                    <w:rStyle w:val="GeneralAviation"/>
                    <w:color w:val="auto"/>
                  </w:rPr>
                </w:pPr>
                <w:r w:rsidRPr="005A543B">
                  <w:rPr>
                    <w:rStyle w:val="GeneralAviation"/>
                    <w:i/>
                    <w:iCs/>
                    <w:color w:val="auto"/>
                  </w:rPr>
                  <w:t>ICAO Doc 9863, Skybrary Safety Nets</w:t>
                </w:r>
              </w:p>
            </w:tc>
            <w:tc>
              <w:tcPr>
                <w:tcW w:w="708" w:type="dxa"/>
                <w:hideMark/>
              </w:tcPr>
              <w:p w14:paraId="433C894A" w14:textId="77777777" w:rsidR="005568F5" w:rsidRPr="005A543B" w:rsidRDefault="00581773" w:rsidP="00C36D5A">
                <w:pPr>
                  <w:pStyle w:val="TableNormal0"/>
                  <w:rPr>
                    <w:rStyle w:val="GeneralAviation"/>
                    <w:color w:val="auto"/>
                  </w:rPr>
                </w:pPr>
                <w:r w:rsidRPr="005A543B">
                  <w:rPr>
                    <w:rStyle w:val="GeneralAviation"/>
                    <w:color w:val="auto"/>
                  </w:rPr>
                  <w:t>ALL</w:t>
                </w:r>
              </w:p>
            </w:tc>
          </w:tr>
          <w:tr w:rsidR="00090094" w14:paraId="29E88CCB" w14:textId="77777777" w:rsidTr="00090094">
            <w:trPr>
              <w:cantSplit/>
              <w:trHeight w:val="567"/>
            </w:trPr>
            <w:tc>
              <w:tcPr>
                <w:tcW w:w="879" w:type="dxa"/>
                <w:hideMark/>
              </w:tcPr>
              <w:p w14:paraId="3418C104"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4B18EF2" w14:textId="77777777" w:rsidR="005568F5" w:rsidRPr="005A543B" w:rsidRDefault="00581773" w:rsidP="00C36D5A">
                <w:pPr>
                  <w:pStyle w:val="TableNormal0"/>
                  <w:rPr>
                    <w:rStyle w:val="GeneralAviation"/>
                    <w:color w:val="auto"/>
                  </w:rPr>
                </w:pPr>
                <w:r w:rsidRPr="005A543B">
                  <w:rPr>
                    <w:rStyle w:val="GeneralAviation"/>
                    <w:color w:val="auto"/>
                  </w:rPr>
                  <w:t xml:space="preserve">7.1.3 </w:t>
                </w:r>
              </w:p>
            </w:tc>
            <w:tc>
              <w:tcPr>
                <w:tcW w:w="3544" w:type="dxa"/>
                <w:hideMark/>
              </w:tcPr>
              <w:p w14:paraId="1AC5A140" w14:textId="77777777" w:rsidR="005568F5" w:rsidRPr="005A543B" w:rsidRDefault="00581773" w:rsidP="00C36D5A">
                <w:pPr>
                  <w:pStyle w:val="TableNormal0"/>
                  <w:rPr>
                    <w:rStyle w:val="GeneralAviation"/>
                    <w:color w:val="auto"/>
                  </w:rPr>
                </w:pPr>
                <w:r w:rsidRPr="005A543B">
                  <w:rPr>
                    <w:rStyle w:val="GeneralAviation"/>
                    <w:color w:val="auto"/>
                  </w:rPr>
                  <w:t>Respond to pilot notification of actions based on airborne systems warnings.</w:t>
                </w:r>
              </w:p>
            </w:tc>
            <w:tc>
              <w:tcPr>
                <w:tcW w:w="283" w:type="dxa"/>
                <w:hideMark/>
              </w:tcPr>
              <w:p w14:paraId="2AC7C4BB" w14:textId="77777777" w:rsidR="005568F5" w:rsidRPr="005A543B" w:rsidRDefault="00581773" w:rsidP="00C36D5A">
                <w:pPr>
                  <w:pStyle w:val="TableNormal0"/>
                  <w:rPr>
                    <w:rStyle w:val="GeneralAviation"/>
                    <w:color w:val="auto"/>
                  </w:rPr>
                </w:pPr>
                <w:r w:rsidRPr="005A543B">
                  <w:rPr>
                    <w:rStyle w:val="GeneralAviation"/>
                    <w:color w:val="auto"/>
                  </w:rPr>
                  <w:t>3</w:t>
                </w:r>
              </w:p>
            </w:tc>
            <w:tc>
              <w:tcPr>
                <w:tcW w:w="3686" w:type="dxa"/>
                <w:hideMark/>
              </w:tcPr>
              <w:p w14:paraId="4CD3016A" w14:textId="77777777" w:rsidR="005568F5" w:rsidRPr="005A543B" w:rsidRDefault="00581773" w:rsidP="005D0370">
                <w:pPr>
                  <w:pStyle w:val="EssentialTraining"/>
                  <w:rPr>
                    <w:rStyle w:val="GeneralAviation"/>
                    <w:color w:val="auto"/>
                  </w:rPr>
                </w:pPr>
                <w:r w:rsidRPr="005A543B">
                  <w:rPr>
                    <w:rStyle w:val="GeneralAviation"/>
                    <w:color w:val="auto"/>
                  </w:rPr>
                  <w:t>ACAS</w:t>
                </w:r>
              </w:p>
              <w:p w14:paraId="55EA2449" w14:textId="77777777" w:rsidR="005568F5" w:rsidRPr="005A543B" w:rsidRDefault="00581773" w:rsidP="00C36D5A">
                <w:pPr>
                  <w:pStyle w:val="TableNormal0"/>
                  <w:rPr>
                    <w:rStyle w:val="GeneralAviation"/>
                    <w:i/>
                    <w:iCs/>
                    <w:color w:val="auto"/>
                  </w:rPr>
                </w:pPr>
                <w:r w:rsidRPr="005A543B">
                  <w:rPr>
                    <w:rStyle w:val="GeneralAviation"/>
                    <w:i/>
                    <w:iCs/>
                    <w:color w:val="auto"/>
                  </w:rPr>
                  <w:t xml:space="preserve">Optional content: </w:t>
                </w:r>
                <w:r w:rsidR="00F67C3B" w:rsidRPr="005A543B">
                  <w:rPr>
                    <w:rStyle w:val="GeneralAviation"/>
                    <w:i/>
                    <w:iCs/>
                    <w:color w:val="auto"/>
                  </w:rPr>
                  <w:t>TAWS, Skybrary Safety Nets</w:t>
                </w:r>
              </w:p>
            </w:tc>
            <w:tc>
              <w:tcPr>
                <w:tcW w:w="708" w:type="dxa"/>
                <w:hideMark/>
              </w:tcPr>
              <w:p w14:paraId="127EEA20" w14:textId="77777777" w:rsidR="005568F5" w:rsidRPr="005A543B" w:rsidRDefault="00581773" w:rsidP="00C36D5A">
                <w:pPr>
                  <w:pStyle w:val="TableNormal0"/>
                  <w:rPr>
                    <w:rStyle w:val="GeneralAviation"/>
                    <w:color w:val="auto"/>
                  </w:rPr>
                </w:pPr>
                <w:r w:rsidRPr="005A543B">
                  <w:rPr>
                    <w:rStyle w:val="GeneralAviation"/>
                    <w:color w:val="auto"/>
                  </w:rPr>
                  <w:t>APP APS ACP ACS</w:t>
                </w:r>
              </w:p>
            </w:tc>
          </w:tr>
          <w:tr w:rsidR="00090094" w14:paraId="6C00A33B" w14:textId="77777777" w:rsidTr="00090094">
            <w:trPr>
              <w:cantSplit/>
              <w:trHeight w:val="21"/>
            </w:trPr>
            <w:tc>
              <w:tcPr>
                <w:tcW w:w="9100" w:type="dxa"/>
                <w:gridSpan w:val="5"/>
                <w:hideMark/>
              </w:tcPr>
              <w:p w14:paraId="596DFFF1" w14:textId="77777777" w:rsidR="005568F5" w:rsidRPr="005A543B" w:rsidRDefault="00581773" w:rsidP="00C36D5A">
                <w:pPr>
                  <w:pStyle w:val="TableHead"/>
                  <w:rPr>
                    <w:rStyle w:val="GeneralAviation"/>
                    <w:color w:val="auto"/>
                  </w:rPr>
                </w:pPr>
                <w:r w:rsidRPr="005A543B">
                  <w:rPr>
                    <w:rStyle w:val="GeneralAviation"/>
                    <w:color w:val="auto"/>
                  </w:rPr>
                  <w:t>Subtopic ATM 7.2 — Ground-based safety nets</w:t>
                </w:r>
              </w:p>
            </w:tc>
          </w:tr>
          <w:tr w:rsidR="00090094" w14:paraId="16F5B621" w14:textId="77777777" w:rsidTr="00090094">
            <w:trPr>
              <w:cantSplit/>
              <w:trHeight w:val="567"/>
            </w:trPr>
            <w:tc>
              <w:tcPr>
                <w:tcW w:w="879" w:type="dxa"/>
                <w:hideMark/>
              </w:tcPr>
              <w:p w14:paraId="6F82F0BD"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D5A687E" w14:textId="77777777" w:rsidR="005568F5" w:rsidRPr="005A543B" w:rsidRDefault="00581773" w:rsidP="00C36D5A">
                <w:pPr>
                  <w:pStyle w:val="TableNormal0"/>
                  <w:rPr>
                    <w:rStyle w:val="GeneralAviation"/>
                    <w:color w:val="auto"/>
                  </w:rPr>
                </w:pPr>
                <w:r w:rsidRPr="005A543B">
                  <w:rPr>
                    <w:rStyle w:val="GeneralAviation"/>
                    <w:color w:val="auto"/>
                  </w:rPr>
                  <w:t xml:space="preserve">7.2.1 </w:t>
                </w:r>
              </w:p>
            </w:tc>
            <w:tc>
              <w:tcPr>
                <w:tcW w:w="3544" w:type="dxa"/>
                <w:hideMark/>
              </w:tcPr>
              <w:p w14:paraId="6067578E" w14:textId="77777777" w:rsidR="005568F5" w:rsidRPr="005A543B" w:rsidRDefault="00581773" w:rsidP="00C36D5A">
                <w:pPr>
                  <w:pStyle w:val="TableNormal0"/>
                  <w:rPr>
                    <w:rStyle w:val="GeneralAviation"/>
                    <w:color w:val="auto"/>
                  </w:rPr>
                </w:pPr>
                <w:r w:rsidRPr="005A543B">
                  <w:rPr>
                    <w:rStyle w:val="GeneralAviation"/>
                    <w:color w:val="auto"/>
                  </w:rPr>
                  <w:t>Describe the controller responsibility during and following safety net warnings.</w:t>
                </w:r>
              </w:p>
            </w:tc>
            <w:tc>
              <w:tcPr>
                <w:tcW w:w="283" w:type="dxa"/>
                <w:hideMark/>
              </w:tcPr>
              <w:p w14:paraId="7796BBBF" w14:textId="77777777" w:rsidR="005568F5" w:rsidRPr="005A543B" w:rsidRDefault="00581773" w:rsidP="00C36D5A">
                <w:pPr>
                  <w:pStyle w:val="TableNormal0"/>
                  <w:rPr>
                    <w:rStyle w:val="GeneralAviation"/>
                    <w:color w:val="auto"/>
                  </w:rPr>
                </w:pPr>
                <w:r w:rsidRPr="005A543B">
                  <w:rPr>
                    <w:rStyle w:val="GeneralAviation"/>
                    <w:color w:val="auto"/>
                  </w:rPr>
                  <w:t>2</w:t>
                </w:r>
              </w:p>
            </w:tc>
            <w:tc>
              <w:tcPr>
                <w:tcW w:w="3686" w:type="dxa"/>
                <w:hideMark/>
              </w:tcPr>
              <w:p w14:paraId="6CAD946E" w14:textId="77777777" w:rsidR="005568F5" w:rsidRPr="005A543B" w:rsidRDefault="00356D49" w:rsidP="005D0370">
                <w:pPr>
                  <w:pStyle w:val="EssentialTraining"/>
                  <w:rPr>
                    <w:rStyle w:val="GeneralAviation"/>
                    <w:color w:val="auto"/>
                  </w:rPr>
                </w:pPr>
                <w:r w:rsidRPr="005A543B">
                  <w:rPr>
                    <w:rStyle w:val="GeneralAviation"/>
                    <w:color w:val="auto"/>
                  </w:rPr>
                  <w:t>Government of the Republic of Armenia Decision N 2054-L of December 7, 2023</w:t>
                </w:r>
              </w:p>
              <w:p w14:paraId="5A243E83" w14:textId="77777777" w:rsidR="005568F5" w:rsidRPr="005A543B" w:rsidRDefault="00581773" w:rsidP="00C36D5A">
                <w:pPr>
                  <w:pStyle w:val="TableNormal0"/>
                  <w:rPr>
                    <w:rStyle w:val="GeneralAviation"/>
                    <w:i/>
                    <w:iCs/>
                    <w:color w:val="auto"/>
                  </w:rPr>
                </w:pPr>
                <w:r w:rsidRPr="005A543B">
                  <w:rPr>
                    <w:rStyle w:val="GeneralAviation"/>
                    <w:i/>
                    <w:iCs/>
                    <w:color w:val="auto"/>
                  </w:rPr>
                  <w:t xml:space="preserve">Optional content: </w:t>
                </w:r>
                <w:r w:rsidR="00F67C3B" w:rsidRPr="005A543B">
                  <w:rPr>
                    <w:rStyle w:val="GeneralAviation"/>
                    <w:i/>
                    <w:iCs/>
                    <w:color w:val="auto"/>
                  </w:rPr>
                  <w:t xml:space="preserve">ACAO Doc 4444, </w:t>
                </w:r>
                <w:r w:rsidRPr="005A543B">
                  <w:rPr>
                    <w:rStyle w:val="GeneralAviation"/>
                    <w:i/>
                    <w:iCs/>
                    <w:color w:val="auto"/>
                  </w:rPr>
                  <w:t>STCA, MSAW, APW, APM</w:t>
                </w:r>
              </w:p>
            </w:tc>
            <w:tc>
              <w:tcPr>
                <w:tcW w:w="708" w:type="dxa"/>
                <w:hideMark/>
              </w:tcPr>
              <w:p w14:paraId="3B7F1FDA" w14:textId="77777777" w:rsidR="005568F5" w:rsidRPr="005A543B" w:rsidRDefault="00581773" w:rsidP="00C36D5A">
                <w:pPr>
                  <w:pStyle w:val="TableNormal0"/>
                  <w:rPr>
                    <w:rStyle w:val="GeneralAviation"/>
                    <w:color w:val="auto"/>
                  </w:rPr>
                </w:pPr>
                <w:r w:rsidRPr="005A543B">
                  <w:rPr>
                    <w:rStyle w:val="GeneralAviation"/>
                    <w:color w:val="auto"/>
                  </w:rPr>
                  <w:t>APS ACS</w:t>
                </w:r>
              </w:p>
            </w:tc>
          </w:tr>
          <w:tr w:rsidR="00090094" w14:paraId="03F67B23" w14:textId="77777777" w:rsidTr="00090094">
            <w:trPr>
              <w:cantSplit/>
              <w:trHeight w:val="567"/>
            </w:trPr>
            <w:tc>
              <w:tcPr>
                <w:tcW w:w="879" w:type="dxa"/>
                <w:hideMark/>
              </w:tcPr>
              <w:p w14:paraId="6B58D1D9" w14:textId="77777777" w:rsidR="005568F5" w:rsidRPr="005A543B" w:rsidRDefault="00581773" w:rsidP="00C36D5A">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9776512" w14:textId="77777777" w:rsidR="005568F5" w:rsidRPr="005A543B" w:rsidRDefault="00581773" w:rsidP="00C36D5A">
                <w:pPr>
                  <w:pStyle w:val="TableNormal0"/>
                  <w:rPr>
                    <w:rStyle w:val="GeneralAviation"/>
                    <w:color w:val="auto"/>
                  </w:rPr>
                </w:pPr>
                <w:r w:rsidRPr="005A543B">
                  <w:rPr>
                    <w:rStyle w:val="GeneralAviation"/>
                    <w:color w:val="auto"/>
                  </w:rPr>
                  <w:t xml:space="preserve">7.2.2 </w:t>
                </w:r>
              </w:p>
            </w:tc>
            <w:tc>
              <w:tcPr>
                <w:tcW w:w="3544" w:type="dxa"/>
                <w:hideMark/>
              </w:tcPr>
              <w:p w14:paraId="046D4B78" w14:textId="77777777" w:rsidR="005568F5" w:rsidRPr="005A543B" w:rsidRDefault="00581773" w:rsidP="00C36D5A">
                <w:pPr>
                  <w:pStyle w:val="TableNormal0"/>
                  <w:rPr>
                    <w:rStyle w:val="GeneralAviation"/>
                    <w:color w:val="auto"/>
                  </w:rPr>
                </w:pPr>
                <w:r w:rsidRPr="005A543B">
                  <w:rPr>
                    <w:rStyle w:val="GeneralAviation"/>
                    <w:color w:val="auto"/>
                  </w:rPr>
                  <w:t>Respond to ground-based safety net warnings.</w:t>
                </w:r>
              </w:p>
            </w:tc>
            <w:tc>
              <w:tcPr>
                <w:tcW w:w="283" w:type="dxa"/>
                <w:hideMark/>
              </w:tcPr>
              <w:p w14:paraId="6FF4EB98" w14:textId="77777777" w:rsidR="005568F5" w:rsidRPr="005A543B" w:rsidRDefault="00581773" w:rsidP="00C36D5A">
                <w:pPr>
                  <w:pStyle w:val="TableNormal0"/>
                  <w:rPr>
                    <w:rStyle w:val="GeneralAviation"/>
                    <w:color w:val="auto"/>
                  </w:rPr>
                </w:pPr>
                <w:r w:rsidRPr="005A543B">
                  <w:rPr>
                    <w:rStyle w:val="GeneralAviation"/>
                    <w:color w:val="auto"/>
                  </w:rPr>
                  <w:t>3</w:t>
                </w:r>
              </w:p>
            </w:tc>
            <w:tc>
              <w:tcPr>
                <w:tcW w:w="3686" w:type="dxa"/>
                <w:hideMark/>
              </w:tcPr>
              <w:p w14:paraId="21FF1E7B" w14:textId="77777777" w:rsidR="005568F5" w:rsidRPr="005A543B" w:rsidRDefault="00581773" w:rsidP="00C36D5A">
                <w:pPr>
                  <w:pStyle w:val="TableNormal0"/>
                  <w:rPr>
                    <w:rStyle w:val="GeneralAviation"/>
                    <w:i/>
                    <w:iCs/>
                    <w:color w:val="auto"/>
                  </w:rPr>
                </w:pPr>
                <w:r w:rsidRPr="005A543B">
                  <w:rPr>
                    <w:rStyle w:val="GeneralAviation"/>
                    <w:i/>
                    <w:iCs/>
                    <w:color w:val="auto"/>
                  </w:rPr>
                  <w:t>Optional content: STCA, MSAW, APW, APM</w:t>
                </w:r>
              </w:p>
            </w:tc>
            <w:tc>
              <w:tcPr>
                <w:tcW w:w="708" w:type="dxa"/>
                <w:hideMark/>
              </w:tcPr>
              <w:p w14:paraId="53411CB0" w14:textId="77777777" w:rsidR="005568F5" w:rsidRPr="005A543B" w:rsidRDefault="00581773" w:rsidP="00C36D5A">
                <w:pPr>
                  <w:pStyle w:val="TableNormal0"/>
                  <w:rPr>
                    <w:rStyle w:val="GeneralAviation"/>
                    <w:color w:val="auto"/>
                  </w:rPr>
                </w:pPr>
                <w:r w:rsidRPr="005A543B">
                  <w:rPr>
                    <w:rStyle w:val="GeneralAviation"/>
                    <w:color w:val="auto"/>
                  </w:rPr>
                  <w:t>APS ACS</w:t>
                </w:r>
              </w:p>
            </w:tc>
          </w:tr>
          <w:tr w:rsidR="00090094" w14:paraId="724B43F5" w14:textId="77777777" w:rsidTr="00090094">
            <w:trPr>
              <w:trHeight w:val="21"/>
            </w:trPr>
            <w:tc>
              <w:tcPr>
                <w:tcW w:w="9100" w:type="dxa"/>
                <w:gridSpan w:val="5"/>
              </w:tcPr>
              <w:p w14:paraId="21DE901C" w14:textId="77777777" w:rsidR="00F67C3B" w:rsidRPr="00F67C3B" w:rsidRDefault="00581773" w:rsidP="003004E4">
                <w:pPr>
                  <w:pStyle w:val="TableCentered"/>
                  <w:rPr>
                    <w:rStyle w:val="GeneralAviation"/>
                  </w:rPr>
                </w:pPr>
                <w:r w:rsidRPr="00F67C3B">
                  <w:t>TOPIC ATM 8 — DATA DISPLAY</w:t>
                </w:r>
              </w:p>
            </w:tc>
          </w:tr>
          <w:tr w:rsidR="00090094" w14:paraId="24E03B67" w14:textId="77777777" w:rsidTr="00090094">
            <w:trPr>
              <w:cantSplit/>
              <w:trHeight w:val="21"/>
            </w:trPr>
            <w:tc>
              <w:tcPr>
                <w:tcW w:w="9100" w:type="dxa"/>
                <w:gridSpan w:val="5"/>
                <w:hideMark/>
              </w:tcPr>
              <w:p w14:paraId="4C7AFA46" w14:textId="77777777" w:rsidR="00F67C3B" w:rsidRPr="005A543B" w:rsidRDefault="00581773" w:rsidP="003004E4">
                <w:pPr>
                  <w:pStyle w:val="TableHead"/>
                  <w:keepNext/>
                  <w:rPr>
                    <w:rStyle w:val="GeneralAviation"/>
                    <w:color w:val="auto"/>
                  </w:rPr>
                </w:pPr>
                <w:r w:rsidRPr="005A543B">
                  <w:rPr>
                    <w:rStyle w:val="GeneralAviation"/>
                    <w:color w:val="auto"/>
                  </w:rPr>
                  <w:t>Subtopic ATM 8.1 — Data management</w:t>
                </w:r>
              </w:p>
            </w:tc>
          </w:tr>
          <w:tr w:rsidR="00090094" w14:paraId="31615275" w14:textId="77777777" w:rsidTr="00090094">
            <w:trPr>
              <w:cantSplit/>
              <w:trHeight w:val="567"/>
            </w:trPr>
            <w:tc>
              <w:tcPr>
                <w:tcW w:w="879" w:type="dxa"/>
                <w:hideMark/>
              </w:tcPr>
              <w:p w14:paraId="4953AE71"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A57FE97" w14:textId="77777777" w:rsidR="00F67C3B" w:rsidRPr="005A543B" w:rsidRDefault="00581773" w:rsidP="003004E4">
                <w:pPr>
                  <w:pStyle w:val="TableNormal0"/>
                  <w:rPr>
                    <w:rStyle w:val="GeneralAviation"/>
                    <w:color w:val="auto"/>
                  </w:rPr>
                </w:pPr>
                <w:r w:rsidRPr="005A543B">
                  <w:rPr>
                    <w:rStyle w:val="GeneralAviation"/>
                    <w:color w:val="auto"/>
                  </w:rPr>
                  <w:t xml:space="preserve">8.1.1 </w:t>
                </w:r>
              </w:p>
            </w:tc>
            <w:tc>
              <w:tcPr>
                <w:tcW w:w="3544" w:type="dxa"/>
                <w:hideMark/>
              </w:tcPr>
              <w:p w14:paraId="0CCEC305" w14:textId="77777777" w:rsidR="00F67C3B" w:rsidRPr="005A543B" w:rsidRDefault="00581773" w:rsidP="003004E4">
                <w:pPr>
                  <w:pStyle w:val="TableNormal0"/>
                  <w:rPr>
                    <w:rStyle w:val="GeneralAviation"/>
                    <w:color w:val="auto"/>
                  </w:rPr>
                </w:pPr>
                <w:r w:rsidRPr="005A543B">
                  <w:rPr>
                    <w:rStyle w:val="GeneralAviation"/>
                    <w:color w:val="auto"/>
                  </w:rPr>
                  <w:t>Update the data display to accurately reflect the traffic situation.</w:t>
                </w:r>
              </w:p>
            </w:tc>
            <w:tc>
              <w:tcPr>
                <w:tcW w:w="283" w:type="dxa"/>
                <w:hideMark/>
              </w:tcPr>
              <w:p w14:paraId="731C5A53"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21C2153F"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information displayed, strip-marking procedures, electronic information data displays, actions based on traffic display information, calculation of EETs</w:t>
                </w:r>
              </w:p>
            </w:tc>
            <w:tc>
              <w:tcPr>
                <w:tcW w:w="708" w:type="dxa"/>
                <w:hideMark/>
              </w:tcPr>
              <w:p w14:paraId="2DB5C55D"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6C3A3BDB" w14:textId="77777777" w:rsidTr="00090094">
            <w:trPr>
              <w:cantSplit/>
              <w:trHeight w:val="567"/>
            </w:trPr>
            <w:tc>
              <w:tcPr>
                <w:tcW w:w="879" w:type="dxa"/>
                <w:hideMark/>
              </w:tcPr>
              <w:p w14:paraId="7DA52BE4"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491BE6B" w14:textId="77777777" w:rsidR="00F67C3B" w:rsidRPr="005A543B" w:rsidRDefault="00581773" w:rsidP="003004E4">
                <w:pPr>
                  <w:pStyle w:val="TableNormal0"/>
                  <w:rPr>
                    <w:rStyle w:val="GeneralAviation"/>
                    <w:color w:val="auto"/>
                  </w:rPr>
                </w:pPr>
                <w:r w:rsidRPr="005A543B">
                  <w:rPr>
                    <w:rStyle w:val="GeneralAviation"/>
                    <w:color w:val="auto"/>
                  </w:rPr>
                  <w:t xml:space="preserve">8.1.2 </w:t>
                </w:r>
              </w:p>
            </w:tc>
            <w:tc>
              <w:tcPr>
                <w:tcW w:w="3544" w:type="dxa"/>
                <w:hideMark/>
              </w:tcPr>
              <w:p w14:paraId="2642DAA0" w14:textId="77777777" w:rsidR="00F67C3B" w:rsidRPr="005A543B" w:rsidRDefault="00581773" w:rsidP="003004E4">
                <w:pPr>
                  <w:pStyle w:val="TableNormal0"/>
                  <w:rPr>
                    <w:rStyle w:val="GeneralAviation"/>
                    <w:color w:val="auto"/>
                  </w:rPr>
                </w:pPr>
                <w:r w:rsidRPr="005A543B">
                  <w:rPr>
                    <w:rStyle w:val="GeneralAviation"/>
                    <w:color w:val="auto"/>
                  </w:rPr>
                  <w:t>Analyse pertinent data on data displays.</w:t>
                </w:r>
              </w:p>
            </w:tc>
            <w:tc>
              <w:tcPr>
                <w:tcW w:w="283" w:type="dxa"/>
                <w:hideMark/>
              </w:tcPr>
              <w:p w14:paraId="6DC9F81A"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783FDE53" w14:textId="77777777" w:rsidR="00F67C3B" w:rsidRPr="005A543B" w:rsidRDefault="00F67C3B" w:rsidP="003004E4">
                <w:pPr>
                  <w:pStyle w:val="TableNormal0"/>
                  <w:rPr>
                    <w:rStyle w:val="GeneralAviation"/>
                    <w:color w:val="auto"/>
                  </w:rPr>
                </w:pPr>
              </w:p>
            </w:tc>
            <w:tc>
              <w:tcPr>
                <w:tcW w:w="708" w:type="dxa"/>
                <w:hideMark/>
              </w:tcPr>
              <w:p w14:paraId="4541111C"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532272BB" w14:textId="77777777" w:rsidTr="00090094">
            <w:trPr>
              <w:cantSplit/>
              <w:trHeight w:val="567"/>
            </w:trPr>
            <w:tc>
              <w:tcPr>
                <w:tcW w:w="879" w:type="dxa"/>
                <w:hideMark/>
              </w:tcPr>
              <w:p w14:paraId="111734DA"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2533F13" w14:textId="77777777" w:rsidR="00F67C3B" w:rsidRPr="005A543B" w:rsidRDefault="00581773" w:rsidP="003004E4">
                <w:pPr>
                  <w:pStyle w:val="TableNormal0"/>
                  <w:rPr>
                    <w:rStyle w:val="GeneralAviation"/>
                    <w:color w:val="auto"/>
                  </w:rPr>
                </w:pPr>
                <w:r w:rsidRPr="005A543B">
                  <w:rPr>
                    <w:rStyle w:val="GeneralAviation"/>
                    <w:color w:val="auto"/>
                  </w:rPr>
                  <w:t xml:space="preserve">8.1.3 </w:t>
                </w:r>
              </w:p>
            </w:tc>
            <w:tc>
              <w:tcPr>
                <w:tcW w:w="3544" w:type="dxa"/>
                <w:hideMark/>
              </w:tcPr>
              <w:p w14:paraId="0EA7985E" w14:textId="77777777" w:rsidR="00F67C3B" w:rsidRPr="005A543B" w:rsidRDefault="00581773" w:rsidP="003004E4">
                <w:pPr>
                  <w:pStyle w:val="TableNormal0"/>
                  <w:rPr>
                    <w:rStyle w:val="GeneralAviation"/>
                    <w:color w:val="auto"/>
                  </w:rPr>
                </w:pPr>
                <w:r w:rsidRPr="005A543B">
                  <w:rPr>
                    <w:rStyle w:val="GeneralAviation"/>
                    <w:color w:val="auto"/>
                  </w:rPr>
                  <w:t>Organise pertinent data on data displays.</w:t>
                </w:r>
              </w:p>
            </w:tc>
            <w:tc>
              <w:tcPr>
                <w:tcW w:w="283" w:type="dxa"/>
                <w:hideMark/>
              </w:tcPr>
              <w:p w14:paraId="4E8D072B"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1358DF3B" w14:textId="77777777" w:rsidR="00F67C3B" w:rsidRPr="005A543B" w:rsidRDefault="00F67C3B" w:rsidP="003004E4">
                <w:pPr>
                  <w:pStyle w:val="TableNormal0"/>
                  <w:rPr>
                    <w:rStyle w:val="GeneralAviation"/>
                    <w:color w:val="auto"/>
                  </w:rPr>
                </w:pPr>
              </w:p>
            </w:tc>
            <w:tc>
              <w:tcPr>
                <w:tcW w:w="708" w:type="dxa"/>
                <w:hideMark/>
              </w:tcPr>
              <w:p w14:paraId="53788F68"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28735AD9" w14:textId="77777777" w:rsidTr="00090094">
            <w:trPr>
              <w:cantSplit/>
              <w:trHeight w:val="567"/>
            </w:trPr>
            <w:tc>
              <w:tcPr>
                <w:tcW w:w="879" w:type="dxa"/>
                <w:hideMark/>
              </w:tcPr>
              <w:p w14:paraId="6B9843A0"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B674D35" w14:textId="77777777" w:rsidR="00F67C3B" w:rsidRPr="005A543B" w:rsidRDefault="00581773" w:rsidP="003004E4">
                <w:pPr>
                  <w:pStyle w:val="TableNormal0"/>
                  <w:rPr>
                    <w:rStyle w:val="GeneralAviation"/>
                    <w:color w:val="auto"/>
                  </w:rPr>
                </w:pPr>
                <w:r w:rsidRPr="005A543B">
                  <w:rPr>
                    <w:rStyle w:val="GeneralAviation"/>
                    <w:color w:val="auto"/>
                  </w:rPr>
                  <w:t xml:space="preserve">8.1.4 </w:t>
                </w:r>
              </w:p>
            </w:tc>
            <w:tc>
              <w:tcPr>
                <w:tcW w:w="3544" w:type="dxa"/>
                <w:hideMark/>
              </w:tcPr>
              <w:p w14:paraId="5509BC4D" w14:textId="77777777" w:rsidR="00F67C3B" w:rsidRPr="005A543B" w:rsidRDefault="00581773" w:rsidP="003004E4">
                <w:pPr>
                  <w:pStyle w:val="TableNormal0"/>
                  <w:rPr>
                    <w:rStyle w:val="GeneralAviation"/>
                    <w:color w:val="auto"/>
                  </w:rPr>
                </w:pPr>
                <w:r w:rsidRPr="005A543B">
                  <w:rPr>
                    <w:rStyle w:val="GeneralAviation"/>
                    <w:color w:val="auto"/>
                  </w:rPr>
                  <w:t>Obtain flight plan information.</w:t>
                </w:r>
              </w:p>
            </w:tc>
            <w:tc>
              <w:tcPr>
                <w:tcW w:w="283" w:type="dxa"/>
                <w:hideMark/>
              </w:tcPr>
              <w:p w14:paraId="7189ABD6"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49923717" w14:textId="77777777" w:rsidR="00F67C3B" w:rsidRPr="005A543B" w:rsidRDefault="00581773" w:rsidP="005D0370">
                <w:pPr>
                  <w:pStyle w:val="EssentialTraining"/>
                  <w:rPr>
                    <w:rStyle w:val="GeneralAviation"/>
                    <w:color w:val="auto"/>
                  </w:rPr>
                </w:pPr>
                <w:r w:rsidRPr="005A543B">
                  <w:rPr>
                    <w:rStyle w:val="GeneralAviation"/>
                    <w:color w:val="auto"/>
                  </w:rPr>
                  <w:t>CPL, supplementary information</w:t>
                </w:r>
              </w:p>
              <w:p w14:paraId="09583B0F"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FPL, AFIL, etc.</w:t>
                </w:r>
              </w:p>
            </w:tc>
            <w:tc>
              <w:tcPr>
                <w:tcW w:w="708" w:type="dxa"/>
                <w:hideMark/>
              </w:tcPr>
              <w:p w14:paraId="18DE6FCA"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14AE3A72" w14:textId="77777777" w:rsidTr="00090094">
            <w:trPr>
              <w:cantSplit/>
              <w:trHeight w:val="567"/>
            </w:trPr>
            <w:tc>
              <w:tcPr>
                <w:tcW w:w="879" w:type="dxa"/>
                <w:hideMark/>
              </w:tcPr>
              <w:p w14:paraId="6C70EEBA"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38342BE" w14:textId="77777777" w:rsidR="00F67C3B" w:rsidRPr="005A543B" w:rsidRDefault="00581773" w:rsidP="003004E4">
                <w:pPr>
                  <w:pStyle w:val="TableNormal0"/>
                  <w:rPr>
                    <w:rStyle w:val="GeneralAviation"/>
                    <w:color w:val="auto"/>
                  </w:rPr>
                </w:pPr>
                <w:r w:rsidRPr="005A543B">
                  <w:rPr>
                    <w:rStyle w:val="GeneralAviation"/>
                    <w:color w:val="auto"/>
                  </w:rPr>
                  <w:t xml:space="preserve">8.1.5 </w:t>
                </w:r>
              </w:p>
            </w:tc>
            <w:tc>
              <w:tcPr>
                <w:tcW w:w="3544" w:type="dxa"/>
                <w:hideMark/>
              </w:tcPr>
              <w:p w14:paraId="1DA43F87" w14:textId="77777777" w:rsidR="00F67C3B" w:rsidRPr="005A543B" w:rsidRDefault="00581773" w:rsidP="003004E4">
                <w:pPr>
                  <w:pStyle w:val="TableNormal0"/>
                  <w:rPr>
                    <w:rStyle w:val="GeneralAviation"/>
                    <w:color w:val="auto"/>
                  </w:rPr>
                </w:pPr>
                <w:r w:rsidRPr="005A543B">
                  <w:rPr>
                    <w:rStyle w:val="GeneralAviation"/>
                    <w:color w:val="auto"/>
                  </w:rPr>
                  <w:t>Use flight plan information.</w:t>
                </w:r>
              </w:p>
            </w:tc>
            <w:tc>
              <w:tcPr>
                <w:tcW w:w="283" w:type="dxa"/>
                <w:hideMark/>
              </w:tcPr>
              <w:p w14:paraId="4125E2FA"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65816EDA" w14:textId="77777777" w:rsidR="00F67C3B" w:rsidRPr="005A543B" w:rsidRDefault="00F67C3B" w:rsidP="003004E4">
                <w:pPr>
                  <w:pStyle w:val="TableNormal0"/>
                  <w:rPr>
                    <w:rStyle w:val="GeneralAviation"/>
                    <w:color w:val="auto"/>
                  </w:rPr>
                </w:pPr>
              </w:p>
            </w:tc>
            <w:tc>
              <w:tcPr>
                <w:tcW w:w="708" w:type="dxa"/>
                <w:hideMark/>
              </w:tcPr>
              <w:p w14:paraId="31869FD3"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05B57E57" w14:textId="77777777" w:rsidTr="00090094">
            <w:trPr>
              <w:trHeight w:val="21"/>
            </w:trPr>
            <w:tc>
              <w:tcPr>
                <w:tcW w:w="9100" w:type="dxa"/>
                <w:gridSpan w:val="5"/>
              </w:tcPr>
              <w:p w14:paraId="7B04E441" w14:textId="77777777" w:rsidR="00F67C3B" w:rsidRPr="00F67C3B" w:rsidRDefault="00581773" w:rsidP="003004E4">
                <w:pPr>
                  <w:pStyle w:val="TableCentered"/>
                  <w:rPr>
                    <w:rStyle w:val="GeneralAviation"/>
                  </w:rPr>
                </w:pPr>
                <w:r w:rsidRPr="00F67C3B">
                  <w:t>TOPIC ATM 9 — OPERATIONAL ENVIRONMENT (SIMULATED)</w:t>
                </w:r>
              </w:p>
            </w:tc>
          </w:tr>
          <w:tr w:rsidR="00090094" w14:paraId="3E79AB45" w14:textId="77777777" w:rsidTr="00090094">
            <w:trPr>
              <w:cantSplit/>
              <w:trHeight w:val="21"/>
            </w:trPr>
            <w:tc>
              <w:tcPr>
                <w:tcW w:w="9100" w:type="dxa"/>
                <w:gridSpan w:val="5"/>
                <w:hideMark/>
              </w:tcPr>
              <w:p w14:paraId="1EBC724D" w14:textId="77777777" w:rsidR="00F67C3B" w:rsidRPr="005A543B" w:rsidRDefault="00581773" w:rsidP="003004E4">
                <w:pPr>
                  <w:pStyle w:val="TableHead"/>
                  <w:rPr>
                    <w:rStyle w:val="GeneralAviation"/>
                    <w:color w:val="auto"/>
                  </w:rPr>
                </w:pPr>
                <w:r w:rsidRPr="005A543B">
                  <w:rPr>
                    <w:rStyle w:val="GeneralAviation"/>
                    <w:color w:val="auto"/>
                  </w:rPr>
                  <w:t>Subtopic ATM 9.1 — Integrity of the operational environment</w:t>
                </w:r>
              </w:p>
            </w:tc>
          </w:tr>
          <w:tr w:rsidR="00090094" w14:paraId="1D36D9EC" w14:textId="77777777" w:rsidTr="00090094">
            <w:trPr>
              <w:cantSplit/>
              <w:trHeight w:val="567"/>
            </w:trPr>
            <w:tc>
              <w:tcPr>
                <w:tcW w:w="879" w:type="dxa"/>
                <w:hideMark/>
              </w:tcPr>
              <w:p w14:paraId="5CAC51DA"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9CD0597" w14:textId="77777777" w:rsidR="00F67C3B" w:rsidRPr="005A543B" w:rsidRDefault="00581773" w:rsidP="003004E4">
                <w:pPr>
                  <w:pStyle w:val="TableNormal0"/>
                  <w:rPr>
                    <w:rStyle w:val="GeneralAviation"/>
                    <w:color w:val="auto"/>
                  </w:rPr>
                </w:pPr>
                <w:r w:rsidRPr="005A543B">
                  <w:rPr>
                    <w:rStyle w:val="GeneralAviation"/>
                    <w:color w:val="auto"/>
                  </w:rPr>
                  <w:t xml:space="preserve">9.1.1 </w:t>
                </w:r>
              </w:p>
            </w:tc>
            <w:tc>
              <w:tcPr>
                <w:tcW w:w="3544" w:type="dxa"/>
                <w:hideMark/>
              </w:tcPr>
              <w:p w14:paraId="295C5330" w14:textId="77777777" w:rsidR="00F67C3B" w:rsidRPr="005A543B" w:rsidRDefault="00581773" w:rsidP="003004E4">
                <w:pPr>
                  <w:pStyle w:val="TableNormal0"/>
                  <w:rPr>
                    <w:rStyle w:val="GeneralAviation"/>
                    <w:color w:val="auto"/>
                  </w:rPr>
                </w:pPr>
                <w:r w:rsidRPr="005A543B">
                  <w:rPr>
                    <w:rStyle w:val="GeneralAviation"/>
                    <w:color w:val="auto"/>
                  </w:rPr>
                  <w:t>Obtain information concerning the operational environment.</w:t>
                </w:r>
              </w:p>
            </w:tc>
            <w:tc>
              <w:tcPr>
                <w:tcW w:w="283" w:type="dxa"/>
                <w:hideMark/>
              </w:tcPr>
              <w:p w14:paraId="55F03067"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7A7DC2B2"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local/simulator operation manuals, briefing, notices, current flight plan data/information displays, pilot reports, coordination, verification of information</w:t>
                </w:r>
              </w:p>
            </w:tc>
            <w:tc>
              <w:tcPr>
                <w:tcW w:w="708" w:type="dxa"/>
                <w:hideMark/>
              </w:tcPr>
              <w:p w14:paraId="45A31A5A"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63059DCD" w14:textId="77777777" w:rsidTr="00090094">
            <w:trPr>
              <w:cantSplit/>
              <w:trHeight w:val="567"/>
            </w:trPr>
            <w:tc>
              <w:tcPr>
                <w:tcW w:w="879" w:type="dxa"/>
                <w:hideMark/>
              </w:tcPr>
              <w:p w14:paraId="5C52E370" w14:textId="77777777" w:rsidR="00F67C3B" w:rsidRPr="005A543B" w:rsidRDefault="00581773" w:rsidP="003004E4">
                <w:pPr>
                  <w:pStyle w:val="TableNormal0"/>
                  <w:rPr>
                    <w:rStyle w:val="GeneralAviation"/>
                    <w:color w:val="auto"/>
                  </w:rPr>
                </w:pPr>
                <w:r w:rsidRPr="005A543B">
                  <w:rPr>
                    <w:rStyle w:val="GeneralAviation"/>
                    <w:color w:val="auto"/>
                  </w:rPr>
                  <w:lastRenderedPageBreak/>
                  <w:t>APS</w:t>
                </w:r>
                <w:r w:rsidRPr="005A543B">
                  <w:rPr>
                    <w:rStyle w:val="GeneralAviation"/>
                    <w:color w:val="auto"/>
                  </w:rPr>
                  <w:br/>
                  <w:t>ATM</w:t>
                </w:r>
              </w:p>
              <w:p w14:paraId="72EC1C12" w14:textId="77777777" w:rsidR="00F67C3B" w:rsidRPr="005A543B" w:rsidRDefault="00581773" w:rsidP="003004E4">
                <w:pPr>
                  <w:pStyle w:val="TableNormal0"/>
                  <w:rPr>
                    <w:rStyle w:val="GeneralAviation"/>
                    <w:color w:val="auto"/>
                  </w:rPr>
                </w:pPr>
                <w:r w:rsidRPr="005A543B">
                  <w:rPr>
                    <w:rStyle w:val="GeneralAviation"/>
                    <w:color w:val="auto"/>
                  </w:rPr>
                  <w:t xml:space="preserve">9.1.2 </w:t>
                </w:r>
              </w:p>
            </w:tc>
            <w:tc>
              <w:tcPr>
                <w:tcW w:w="3544" w:type="dxa"/>
                <w:hideMark/>
              </w:tcPr>
              <w:p w14:paraId="66FDDD51" w14:textId="77777777" w:rsidR="00F67C3B" w:rsidRPr="005A543B" w:rsidRDefault="00581773" w:rsidP="003004E4">
                <w:pPr>
                  <w:pStyle w:val="TableNormal0"/>
                  <w:rPr>
                    <w:rStyle w:val="GeneralAviation"/>
                    <w:color w:val="auto"/>
                  </w:rPr>
                </w:pPr>
                <w:r w:rsidRPr="005A543B">
                  <w:rPr>
                    <w:rStyle w:val="GeneralAviation"/>
                    <w:color w:val="auto"/>
                  </w:rPr>
                  <w:t>Ensure the integrity of the operational environment.</w:t>
                </w:r>
              </w:p>
            </w:tc>
            <w:tc>
              <w:tcPr>
                <w:tcW w:w="283" w:type="dxa"/>
                <w:hideMark/>
              </w:tcPr>
              <w:p w14:paraId="34205327"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5722DA21"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integrity of displays, verification of the information provided by displays, etc.</w:t>
                </w:r>
              </w:p>
            </w:tc>
            <w:tc>
              <w:tcPr>
                <w:tcW w:w="708" w:type="dxa"/>
                <w:hideMark/>
              </w:tcPr>
              <w:p w14:paraId="6F171175"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7DC3E5DD" w14:textId="77777777" w:rsidTr="00090094">
            <w:trPr>
              <w:cantSplit/>
              <w:trHeight w:val="21"/>
            </w:trPr>
            <w:tc>
              <w:tcPr>
                <w:tcW w:w="9100" w:type="dxa"/>
                <w:gridSpan w:val="5"/>
                <w:hideMark/>
              </w:tcPr>
              <w:p w14:paraId="6983BBAE" w14:textId="77777777" w:rsidR="00F67C3B" w:rsidRPr="005A543B" w:rsidRDefault="00581773" w:rsidP="003004E4">
                <w:pPr>
                  <w:pStyle w:val="TableHead"/>
                  <w:rPr>
                    <w:rStyle w:val="GeneralAviation"/>
                    <w:color w:val="auto"/>
                  </w:rPr>
                </w:pPr>
                <w:r w:rsidRPr="005A543B">
                  <w:rPr>
                    <w:rStyle w:val="GeneralAviation"/>
                    <w:color w:val="auto"/>
                  </w:rPr>
                  <w:t>Subtopic ATM 9.2 — Verification of the currency of operational procedures</w:t>
                </w:r>
              </w:p>
            </w:tc>
          </w:tr>
          <w:tr w:rsidR="00090094" w14:paraId="571B6732" w14:textId="77777777" w:rsidTr="00090094">
            <w:trPr>
              <w:cantSplit/>
              <w:trHeight w:val="567"/>
            </w:trPr>
            <w:tc>
              <w:tcPr>
                <w:tcW w:w="879" w:type="dxa"/>
                <w:hideMark/>
              </w:tcPr>
              <w:p w14:paraId="5F563F74"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ACD1BD6" w14:textId="77777777" w:rsidR="00F67C3B" w:rsidRPr="005A543B" w:rsidRDefault="00581773" w:rsidP="003004E4">
                <w:pPr>
                  <w:pStyle w:val="TableNormal0"/>
                  <w:rPr>
                    <w:rStyle w:val="GeneralAviation"/>
                    <w:color w:val="auto"/>
                  </w:rPr>
                </w:pPr>
                <w:r w:rsidRPr="005A543B">
                  <w:rPr>
                    <w:rStyle w:val="GeneralAviation"/>
                    <w:color w:val="auto"/>
                  </w:rPr>
                  <w:t xml:space="preserve">9.2.1 </w:t>
                </w:r>
              </w:p>
            </w:tc>
            <w:tc>
              <w:tcPr>
                <w:tcW w:w="3544" w:type="dxa"/>
                <w:hideMark/>
              </w:tcPr>
              <w:p w14:paraId="79B19A49" w14:textId="77777777" w:rsidR="00F67C3B" w:rsidRPr="005A543B" w:rsidRDefault="00581773" w:rsidP="003004E4">
                <w:pPr>
                  <w:pStyle w:val="TableNormal0"/>
                  <w:rPr>
                    <w:rStyle w:val="GeneralAviation"/>
                    <w:color w:val="auto"/>
                  </w:rPr>
                </w:pPr>
                <w:r w:rsidRPr="005A543B">
                  <w:rPr>
                    <w:rStyle w:val="GeneralAviation"/>
                    <w:color w:val="auto"/>
                  </w:rPr>
                  <w:t>Check all relevant documentation before managing traffic.</w:t>
                </w:r>
              </w:p>
            </w:tc>
            <w:tc>
              <w:tcPr>
                <w:tcW w:w="283" w:type="dxa"/>
                <w:hideMark/>
              </w:tcPr>
              <w:p w14:paraId="2D78CF8B"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0EBEC611"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briefing, letters of agreement (LoAs), NOTAMs, AICs</w:t>
                </w:r>
              </w:p>
            </w:tc>
            <w:tc>
              <w:tcPr>
                <w:tcW w:w="708" w:type="dxa"/>
                <w:hideMark/>
              </w:tcPr>
              <w:p w14:paraId="47C120FD"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16614F07" w14:textId="77777777" w:rsidTr="00090094">
            <w:trPr>
              <w:cantSplit/>
              <w:trHeight w:val="567"/>
            </w:trPr>
            <w:tc>
              <w:tcPr>
                <w:tcW w:w="879" w:type="dxa"/>
                <w:hideMark/>
              </w:tcPr>
              <w:p w14:paraId="5152C879"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FE1A597" w14:textId="77777777" w:rsidR="00F67C3B" w:rsidRPr="005A543B" w:rsidRDefault="00581773" w:rsidP="003004E4">
                <w:pPr>
                  <w:pStyle w:val="TableNormal0"/>
                  <w:rPr>
                    <w:rStyle w:val="GeneralAviation"/>
                    <w:color w:val="auto"/>
                  </w:rPr>
                </w:pPr>
                <w:r w:rsidRPr="005A543B">
                  <w:rPr>
                    <w:rStyle w:val="GeneralAviation"/>
                    <w:color w:val="auto"/>
                  </w:rPr>
                  <w:t xml:space="preserve">9.2.2 </w:t>
                </w:r>
              </w:p>
            </w:tc>
            <w:tc>
              <w:tcPr>
                <w:tcW w:w="3544" w:type="dxa"/>
                <w:hideMark/>
              </w:tcPr>
              <w:p w14:paraId="3E9A97AE" w14:textId="77777777" w:rsidR="00F67C3B" w:rsidRPr="005A543B" w:rsidRDefault="00581773" w:rsidP="003004E4">
                <w:pPr>
                  <w:pStyle w:val="TableNormal0"/>
                  <w:rPr>
                    <w:rStyle w:val="GeneralAviation"/>
                    <w:color w:val="auto"/>
                  </w:rPr>
                </w:pPr>
                <w:r w:rsidRPr="005A543B">
                  <w:rPr>
                    <w:rStyle w:val="GeneralAviation"/>
                    <w:color w:val="auto"/>
                  </w:rPr>
                  <w:t>Manage traffic in accordance with a change to operational procedures.</w:t>
                </w:r>
              </w:p>
            </w:tc>
            <w:tc>
              <w:tcPr>
                <w:tcW w:w="283" w:type="dxa"/>
                <w:hideMark/>
              </w:tcPr>
              <w:p w14:paraId="4BB9B192"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2DDE1332" w14:textId="77777777" w:rsidR="00F67C3B" w:rsidRPr="005A543B" w:rsidRDefault="00F67C3B" w:rsidP="003004E4">
                <w:pPr>
                  <w:pStyle w:val="TableNormal0"/>
                  <w:rPr>
                    <w:rStyle w:val="GeneralAviation"/>
                    <w:color w:val="auto"/>
                  </w:rPr>
                </w:pPr>
              </w:p>
            </w:tc>
            <w:tc>
              <w:tcPr>
                <w:tcW w:w="708" w:type="dxa"/>
                <w:hideMark/>
              </w:tcPr>
              <w:p w14:paraId="3B9320E2"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55434D1B" w14:textId="77777777" w:rsidTr="00090094">
            <w:trPr>
              <w:cantSplit/>
              <w:trHeight w:val="21"/>
            </w:trPr>
            <w:tc>
              <w:tcPr>
                <w:tcW w:w="9100" w:type="dxa"/>
                <w:gridSpan w:val="5"/>
                <w:hideMark/>
              </w:tcPr>
              <w:p w14:paraId="2E21799D" w14:textId="77777777" w:rsidR="00F67C3B" w:rsidRPr="005A543B" w:rsidRDefault="00581773" w:rsidP="003004E4">
                <w:pPr>
                  <w:pStyle w:val="TableHead"/>
                  <w:rPr>
                    <w:rStyle w:val="GeneralAviation"/>
                    <w:color w:val="auto"/>
                  </w:rPr>
                </w:pPr>
                <w:r w:rsidRPr="005A543B">
                  <w:rPr>
                    <w:rStyle w:val="GeneralAviation"/>
                    <w:color w:val="auto"/>
                  </w:rPr>
                  <w:t>Subtopic ATM 9.3 — Handover–takeover</w:t>
                </w:r>
              </w:p>
            </w:tc>
          </w:tr>
          <w:tr w:rsidR="00090094" w14:paraId="21CF30A7" w14:textId="77777777" w:rsidTr="00090094">
            <w:trPr>
              <w:cantSplit/>
              <w:trHeight w:val="567"/>
            </w:trPr>
            <w:tc>
              <w:tcPr>
                <w:tcW w:w="879" w:type="dxa"/>
                <w:hideMark/>
              </w:tcPr>
              <w:p w14:paraId="11F1F32E"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A0AF48B" w14:textId="77777777" w:rsidR="00F67C3B" w:rsidRPr="005A543B" w:rsidRDefault="00581773" w:rsidP="003004E4">
                <w:pPr>
                  <w:pStyle w:val="TableNormal0"/>
                  <w:rPr>
                    <w:rStyle w:val="GeneralAviation"/>
                    <w:color w:val="auto"/>
                  </w:rPr>
                </w:pPr>
                <w:r w:rsidRPr="005A543B">
                  <w:rPr>
                    <w:rStyle w:val="GeneralAviation"/>
                    <w:color w:val="auto"/>
                  </w:rPr>
                  <w:t xml:space="preserve">9.3.1 </w:t>
                </w:r>
              </w:p>
            </w:tc>
            <w:tc>
              <w:tcPr>
                <w:tcW w:w="3544" w:type="dxa"/>
                <w:hideMark/>
              </w:tcPr>
              <w:p w14:paraId="61544140" w14:textId="77777777" w:rsidR="00F67C3B" w:rsidRPr="005A543B" w:rsidRDefault="00581773" w:rsidP="003004E4">
                <w:pPr>
                  <w:pStyle w:val="TableNormal0"/>
                  <w:rPr>
                    <w:rStyle w:val="GeneralAviation"/>
                    <w:color w:val="auto"/>
                  </w:rPr>
                </w:pPr>
                <w:r w:rsidRPr="005A543B">
                  <w:rPr>
                    <w:rStyle w:val="GeneralAviation"/>
                    <w:color w:val="auto"/>
                  </w:rPr>
                  <w:t>Transfer information to the relieving controller.</w:t>
                </w:r>
              </w:p>
            </w:tc>
            <w:tc>
              <w:tcPr>
                <w:tcW w:w="283" w:type="dxa"/>
                <w:hideMark/>
              </w:tcPr>
              <w:p w14:paraId="78581C66"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67466153" w14:textId="77777777" w:rsidR="00F67C3B" w:rsidRPr="005A543B" w:rsidRDefault="00F67C3B" w:rsidP="003004E4">
                <w:pPr>
                  <w:pStyle w:val="TableNormal0"/>
                  <w:rPr>
                    <w:rStyle w:val="GeneralAviation"/>
                    <w:color w:val="auto"/>
                  </w:rPr>
                </w:pPr>
              </w:p>
            </w:tc>
            <w:tc>
              <w:tcPr>
                <w:tcW w:w="708" w:type="dxa"/>
                <w:hideMark/>
              </w:tcPr>
              <w:p w14:paraId="12109921"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7475353D" w14:textId="77777777" w:rsidTr="00090094">
            <w:trPr>
              <w:cantSplit/>
              <w:trHeight w:val="567"/>
            </w:trPr>
            <w:tc>
              <w:tcPr>
                <w:tcW w:w="879" w:type="dxa"/>
                <w:hideMark/>
              </w:tcPr>
              <w:p w14:paraId="248A29D9"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3741FA1" w14:textId="77777777" w:rsidR="00F67C3B" w:rsidRPr="005A543B" w:rsidRDefault="00581773" w:rsidP="003004E4">
                <w:pPr>
                  <w:pStyle w:val="TableNormal0"/>
                  <w:rPr>
                    <w:rStyle w:val="GeneralAviation"/>
                    <w:color w:val="auto"/>
                  </w:rPr>
                </w:pPr>
                <w:r w:rsidRPr="005A543B">
                  <w:rPr>
                    <w:rStyle w:val="GeneralAviation"/>
                    <w:color w:val="auto"/>
                  </w:rPr>
                  <w:t xml:space="preserve">9.3.2 </w:t>
                </w:r>
              </w:p>
            </w:tc>
            <w:tc>
              <w:tcPr>
                <w:tcW w:w="3544" w:type="dxa"/>
                <w:hideMark/>
              </w:tcPr>
              <w:p w14:paraId="78EE4D5C" w14:textId="77777777" w:rsidR="00F67C3B" w:rsidRPr="005A543B" w:rsidRDefault="00581773" w:rsidP="003004E4">
                <w:pPr>
                  <w:pStyle w:val="TableNormal0"/>
                  <w:rPr>
                    <w:rStyle w:val="GeneralAviation"/>
                    <w:color w:val="auto"/>
                  </w:rPr>
                </w:pPr>
                <w:r w:rsidRPr="005A543B">
                  <w:rPr>
                    <w:rStyle w:val="GeneralAviation"/>
                    <w:color w:val="auto"/>
                  </w:rPr>
                  <w:t>Obtain information from the controller handing over.</w:t>
                </w:r>
              </w:p>
            </w:tc>
            <w:tc>
              <w:tcPr>
                <w:tcW w:w="283" w:type="dxa"/>
                <w:hideMark/>
              </w:tcPr>
              <w:p w14:paraId="691AB582"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40B23C6E" w14:textId="77777777" w:rsidR="00F67C3B" w:rsidRPr="005A543B" w:rsidRDefault="00F67C3B" w:rsidP="003004E4">
                <w:pPr>
                  <w:pStyle w:val="TableNormal0"/>
                  <w:rPr>
                    <w:rStyle w:val="GeneralAviation"/>
                    <w:color w:val="auto"/>
                  </w:rPr>
                </w:pPr>
              </w:p>
            </w:tc>
            <w:tc>
              <w:tcPr>
                <w:tcW w:w="708" w:type="dxa"/>
                <w:hideMark/>
              </w:tcPr>
              <w:p w14:paraId="10C519A3" w14:textId="77777777" w:rsidR="00F67C3B" w:rsidRPr="005A543B" w:rsidRDefault="00581773" w:rsidP="003004E4">
                <w:pPr>
                  <w:pStyle w:val="TableNormal0"/>
                  <w:rPr>
                    <w:rStyle w:val="GeneralAviation"/>
                    <w:color w:val="auto"/>
                  </w:rPr>
                </w:pPr>
                <w:r w:rsidRPr="005A543B">
                  <w:rPr>
                    <w:rStyle w:val="GeneralAviation"/>
                    <w:color w:val="auto"/>
                  </w:rPr>
                  <w:t>ALL</w:t>
                </w:r>
              </w:p>
            </w:tc>
          </w:tr>
          <w:tr w:rsidR="00090094" w14:paraId="02412677" w14:textId="77777777" w:rsidTr="00090094">
            <w:trPr>
              <w:cantSplit/>
              <w:trHeight w:val="567"/>
            </w:trPr>
            <w:tc>
              <w:tcPr>
                <w:tcW w:w="879" w:type="dxa"/>
              </w:tcPr>
              <w:p w14:paraId="4F8859BF" w14:textId="77777777" w:rsidR="00F67C3B" w:rsidRPr="005A543B" w:rsidRDefault="00581773" w:rsidP="00F67C3B">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CE7E681" w14:textId="77777777" w:rsidR="00F67C3B" w:rsidRPr="005A543B" w:rsidRDefault="00581773" w:rsidP="00F67C3B">
                <w:pPr>
                  <w:pStyle w:val="TableNormal0"/>
                  <w:rPr>
                    <w:rStyle w:val="GeneralAviation"/>
                    <w:color w:val="auto"/>
                  </w:rPr>
                </w:pPr>
                <w:r w:rsidRPr="005A543B">
                  <w:rPr>
                    <w:rStyle w:val="GeneralAviation"/>
                    <w:color w:val="auto"/>
                  </w:rPr>
                  <w:t>9.3.3</w:t>
                </w:r>
              </w:p>
            </w:tc>
            <w:tc>
              <w:tcPr>
                <w:tcW w:w="3544" w:type="dxa"/>
              </w:tcPr>
              <w:p w14:paraId="2782AED8" w14:textId="77777777" w:rsidR="00F67C3B" w:rsidRPr="005A543B" w:rsidRDefault="00581773" w:rsidP="00F67C3B">
                <w:pPr>
                  <w:pStyle w:val="TableNormal0"/>
                  <w:rPr>
                    <w:rStyle w:val="GeneralAviation"/>
                    <w:color w:val="auto"/>
                  </w:rPr>
                </w:pPr>
                <w:r w:rsidRPr="005A543B">
                  <w:rPr>
                    <w:rStyle w:val="GeneralAviation"/>
                    <w:color w:val="auto"/>
                  </w:rPr>
                  <w:t>List possible actions to provide a safe position handover–takeover.</w:t>
                </w:r>
              </w:p>
            </w:tc>
            <w:tc>
              <w:tcPr>
                <w:tcW w:w="283" w:type="dxa"/>
              </w:tcPr>
              <w:p w14:paraId="5B7A4EFD" w14:textId="77777777" w:rsidR="00F67C3B" w:rsidRPr="005A543B" w:rsidRDefault="00581773" w:rsidP="00F67C3B">
                <w:pPr>
                  <w:pStyle w:val="TableNormal0"/>
                  <w:rPr>
                    <w:rStyle w:val="GeneralAviation"/>
                    <w:color w:val="auto"/>
                  </w:rPr>
                </w:pPr>
                <w:r w:rsidRPr="005A543B">
                  <w:rPr>
                    <w:rStyle w:val="GeneralAviation"/>
                    <w:color w:val="auto"/>
                  </w:rPr>
                  <w:t>1</w:t>
                </w:r>
              </w:p>
            </w:tc>
            <w:tc>
              <w:tcPr>
                <w:tcW w:w="3686" w:type="dxa"/>
              </w:tcPr>
              <w:p w14:paraId="7E35146D" w14:textId="77777777" w:rsidR="00F67C3B" w:rsidRPr="005A543B" w:rsidRDefault="00581773" w:rsidP="00F67C3B">
                <w:pPr>
                  <w:pStyle w:val="TableNormal0"/>
                  <w:rPr>
                    <w:rStyle w:val="GeneralAviation"/>
                    <w:i/>
                    <w:iCs/>
                    <w:color w:val="auto"/>
                  </w:rPr>
                </w:pPr>
                <w:r w:rsidRPr="005A543B">
                  <w:rPr>
                    <w:rStyle w:val="GeneralAviation"/>
                    <w:i/>
                    <w:iCs/>
                    <w:color w:val="auto"/>
                  </w:rPr>
                  <w:t>Optional content: rigour, preparation, overlap time</w:t>
                </w:r>
              </w:p>
            </w:tc>
            <w:tc>
              <w:tcPr>
                <w:tcW w:w="708" w:type="dxa"/>
              </w:tcPr>
              <w:p w14:paraId="555D959A" w14:textId="77777777" w:rsidR="00F67C3B" w:rsidRPr="005A543B" w:rsidRDefault="00581773" w:rsidP="00F67C3B">
                <w:pPr>
                  <w:pStyle w:val="TableNormal0"/>
                  <w:rPr>
                    <w:rStyle w:val="GeneralAviation"/>
                    <w:color w:val="auto"/>
                  </w:rPr>
                </w:pPr>
                <w:r w:rsidRPr="005A543B">
                  <w:rPr>
                    <w:rStyle w:val="GeneralAviation"/>
                    <w:color w:val="auto"/>
                  </w:rPr>
                  <w:t>ALL</w:t>
                </w:r>
              </w:p>
            </w:tc>
          </w:tr>
          <w:tr w:rsidR="00090094" w14:paraId="4C9504D2" w14:textId="77777777" w:rsidTr="00090094">
            <w:trPr>
              <w:cantSplit/>
              <w:trHeight w:val="567"/>
            </w:trPr>
            <w:tc>
              <w:tcPr>
                <w:tcW w:w="879" w:type="dxa"/>
              </w:tcPr>
              <w:p w14:paraId="186D5DD4" w14:textId="77777777" w:rsidR="00F67C3B" w:rsidRPr="005A543B" w:rsidRDefault="00581773" w:rsidP="00F67C3B">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6B54325" w14:textId="77777777" w:rsidR="00F67C3B" w:rsidRPr="005A543B" w:rsidRDefault="00581773" w:rsidP="00F67C3B">
                <w:pPr>
                  <w:pStyle w:val="TableNormal0"/>
                  <w:rPr>
                    <w:rStyle w:val="GeneralAviation"/>
                    <w:color w:val="auto"/>
                  </w:rPr>
                </w:pPr>
                <w:r w:rsidRPr="005A543B">
                  <w:rPr>
                    <w:rStyle w:val="GeneralAviation"/>
                    <w:color w:val="auto"/>
                  </w:rPr>
                  <w:t>9.3.4</w:t>
                </w:r>
              </w:p>
            </w:tc>
            <w:tc>
              <w:tcPr>
                <w:tcW w:w="3544" w:type="dxa"/>
              </w:tcPr>
              <w:p w14:paraId="62DDA49A" w14:textId="77777777" w:rsidR="00F67C3B" w:rsidRPr="005A543B" w:rsidRDefault="00581773" w:rsidP="00F67C3B">
                <w:pPr>
                  <w:pStyle w:val="TableNormal0"/>
                  <w:rPr>
                    <w:rStyle w:val="GeneralAviation"/>
                    <w:color w:val="auto"/>
                  </w:rPr>
                </w:pPr>
                <w:r w:rsidRPr="005A543B">
                  <w:rPr>
                    <w:rStyle w:val="GeneralAviation"/>
                    <w:color w:val="auto"/>
                  </w:rPr>
                  <w:t>Explain the consequences of a missed position handover–takeover process.</w:t>
                </w:r>
              </w:p>
            </w:tc>
            <w:tc>
              <w:tcPr>
                <w:tcW w:w="283" w:type="dxa"/>
              </w:tcPr>
              <w:p w14:paraId="6C0090B1" w14:textId="77777777" w:rsidR="00F67C3B" w:rsidRPr="005A543B" w:rsidRDefault="00581773" w:rsidP="00F67C3B">
                <w:pPr>
                  <w:pStyle w:val="TableNormal0"/>
                  <w:rPr>
                    <w:rStyle w:val="GeneralAviation"/>
                    <w:color w:val="auto"/>
                  </w:rPr>
                </w:pPr>
                <w:r w:rsidRPr="005A543B">
                  <w:rPr>
                    <w:rStyle w:val="GeneralAviation"/>
                    <w:color w:val="auto"/>
                  </w:rPr>
                  <w:t>2</w:t>
                </w:r>
              </w:p>
            </w:tc>
            <w:tc>
              <w:tcPr>
                <w:tcW w:w="3686" w:type="dxa"/>
              </w:tcPr>
              <w:p w14:paraId="6CBBD3F4" w14:textId="77777777" w:rsidR="00F67C3B" w:rsidRPr="005A543B" w:rsidRDefault="00F67C3B" w:rsidP="00F67C3B">
                <w:pPr>
                  <w:pStyle w:val="TableNormal0"/>
                  <w:rPr>
                    <w:rStyle w:val="GeneralAviation"/>
                    <w:color w:val="auto"/>
                  </w:rPr>
                </w:pPr>
              </w:p>
            </w:tc>
            <w:tc>
              <w:tcPr>
                <w:tcW w:w="708" w:type="dxa"/>
              </w:tcPr>
              <w:p w14:paraId="7CBF2901" w14:textId="77777777" w:rsidR="00F67C3B" w:rsidRPr="005A543B" w:rsidRDefault="00581773" w:rsidP="00F67C3B">
                <w:pPr>
                  <w:pStyle w:val="TableNormal0"/>
                  <w:rPr>
                    <w:rStyle w:val="GeneralAviation"/>
                    <w:color w:val="auto"/>
                  </w:rPr>
                </w:pPr>
                <w:r w:rsidRPr="005A543B">
                  <w:rPr>
                    <w:rStyle w:val="GeneralAviation"/>
                    <w:color w:val="auto"/>
                  </w:rPr>
                  <w:t>ALL</w:t>
                </w:r>
              </w:p>
            </w:tc>
          </w:tr>
          <w:tr w:rsidR="00090094" w14:paraId="31D5546F" w14:textId="77777777" w:rsidTr="00090094">
            <w:trPr>
              <w:trHeight w:val="21"/>
            </w:trPr>
            <w:tc>
              <w:tcPr>
                <w:tcW w:w="9100" w:type="dxa"/>
                <w:gridSpan w:val="5"/>
              </w:tcPr>
              <w:p w14:paraId="0BE6D711" w14:textId="77777777" w:rsidR="00F67C3B" w:rsidRPr="00AF564A" w:rsidRDefault="00581773" w:rsidP="003004E4">
                <w:pPr>
                  <w:pStyle w:val="TableCentered"/>
                  <w:rPr>
                    <w:rStyle w:val="GeneralAviation"/>
                  </w:rPr>
                </w:pPr>
                <w:r w:rsidRPr="00AF564A">
                  <w:t>TOPIC ATM 10 — PROVISION OF CONTROL SERVICE</w:t>
                </w:r>
              </w:p>
            </w:tc>
          </w:tr>
          <w:tr w:rsidR="00090094" w14:paraId="1F0AB012" w14:textId="77777777" w:rsidTr="00090094">
            <w:trPr>
              <w:cantSplit/>
              <w:trHeight w:val="21"/>
            </w:trPr>
            <w:tc>
              <w:tcPr>
                <w:tcW w:w="9100" w:type="dxa"/>
                <w:gridSpan w:val="5"/>
                <w:hideMark/>
              </w:tcPr>
              <w:p w14:paraId="6014F512" w14:textId="77777777" w:rsidR="00F67C3B" w:rsidRPr="005A543B" w:rsidRDefault="00581773" w:rsidP="003004E4">
                <w:pPr>
                  <w:pStyle w:val="TableHead"/>
                  <w:rPr>
                    <w:rStyle w:val="GeneralAviation"/>
                    <w:color w:val="auto"/>
                  </w:rPr>
                </w:pPr>
                <w:r w:rsidRPr="005A543B">
                  <w:rPr>
                    <w:rStyle w:val="GeneralAviation"/>
                    <w:color w:val="auto"/>
                  </w:rPr>
                  <w:t>Subtopic ATM 10.1 — Responsibility for the provision of control service and the processing of information</w:t>
                </w:r>
              </w:p>
            </w:tc>
          </w:tr>
          <w:tr w:rsidR="00090094" w14:paraId="50B422D2" w14:textId="77777777" w:rsidTr="00090094">
            <w:trPr>
              <w:cantSplit/>
              <w:trHeight w:val="567"/>
            </w:trPr>
            <w:tc>
              <w:tcPr>
                <w:tcW w:w="879" w:type="dxa"/>
                <w:hideMark/>
              </w:tcPr>
              <w:p w14:paraId="78117807"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136AE69" w14:textId="77777777" w:rsidR="00F67C3B" w:rsidRPr="005A543B" w:rsidRDefault="00581773" w:rsidP="003004E4">
                <w:pPr>
                  <w:pStyle w:val="TableNormal0"/>
                  <w:rPr>
                    <w:rStyle w:val="GeneralAviation"/>
                    <w:color w:val="auto"/>
                  </w:rPr>
                </w:pPr>
                <w:r w:rsidRPr="005A543B">
                  <w:rPr>
                    <w:rStyle w:val="GeneralAviation"/>
                    <w:color w:val="auto"/>
                  </w:rPr>
                  <w:t xml:space="preserve">10.1.1 </w:t>
                </w:r>
              </w:p>
            </w:tc>
            <w:tc>
              <w:tcPr>
                <w:tcW w:w="3544" w:type="dxa"/>
                <w:hideMark/>
              </w:tcPr>
              <w:p w14:paraId="39CDD460" w14:textId="77777777" w:rsidR="00F67C3B" w:rsidRPr="005A543B" w:rsidRDefault="00581773" w:rsidP="003004E4">
                <w:pPr>
                  <w:pStyle w:val="TableNormal0"/>
                  <w:rPr>
                    <w:rStyle w:val="GeneralAviation"/>
                    <w:color w:val="auto"/>
                  </w:rPr>
                </w:pPr>
                <w:r w:rsidRPr="005A543B">
                  <w:rPr>
                    <w:rStyle w:val="GeneralAviation"/>
                    <w:color w:val="auto"/>
                  </w:rPr>
                  <w:t>Describe the division of responsibility among air traffic control units.</w:t>
                </w:r>
              </w:p>
            </w:tc>
            <w:tc>
              <w:tcPr>
                <w:tcW w:w="283" w:type="dxa"/>
                <w:hideMark/>
              </w:tcPr>
              <w:p w14:paraId="285945BC" w14:textId="77777777" w:rsidR="00F67C3B" w:rsidRPr="005A543B" w:rsidRDefault="00581773" w:rsidP="003004E4">
                <w:pPr>
                  <w:pStyle w:val="TableNormal0"/>
                  <w:rPr>
                    <w:rStyle w:val="GeneralAviation"/>
                    <w:color w:val="auto"/>
                  </w:rPr>
                </w:pPr>
                <w:r w:rsidRPr="005A543B">
                  <w:rPr>
                    <w:rStyle w:val="GeneralAviation"/>
                    <w:color w:val="auto"/>
                  </w:rPr>
                  <w:t>2</w:t>
                </w:r>
              </w:p>
            </w:tc>
            <w:tc>
              <w:tcPr>
                <w:tcW w:w="3686" w:type="dxa"/>
                <w:hideMark/>
              </w:tcPr>
              <w:p w14:paraId="03D5157E" w14:textId="77777777" w:rsidR="00F67C3B" w:rsidRPr="005A543B" w:rsidRDefault="00356D49" w:rsidP="00BC137F">
                <w:pPr>
                  <w:pStyle w:val="EssentialTraining"/>
                  <w:rPr>
                    <w:rStyle w:val="GeneralAviation"/>
                    <w:color w:val="auto"/>
                  </w:rPr>
                </w:pPr>
                <w:r w:rsidRPr="005A543B">
                  <w:rPr>
                    <w:rStyle w:val="GeneralAviation"/>
                    <w:color w:val="auto"/>
                  </w:rPr>
                  <w:t>Government of the Republic of Armenia Decision N 2054-L of December 7, 2023</w:t>
                </w:r>
              </w:p>
              <w:p w14:paraId="20A62E3C" w14:textId="77777777" w:rsidR="00F67C3B" w:rsidRPr="005A543B" w:rsidRDefault="00581773" w:rsidP="00F67C3B">
                <w:pPr>
                  <w:pStyle w:val="TableNormal0"/>
                  <w:rPr>
                    <w:rStyle w:val="GeneralAviation"/>
                    <w:i/>
                    <w:iCs/>
                    <w:color w:val="auto"/>
                  </w:rPr>
                </w:pPr>
                <w:r w:rsidRPr="005A543B">
                  <w:rPr>
                    <w:rStyle w:val="GeneralAviation"/>
                    <w:i/>
                    <w:iCs/>
                    <w:color w:val="auto"/>
                  </w:rPr>
                  <w:t>Optional content: ICAO Doc 4444</w:t>
                </w:r>
              </w:p>
            </w:tc>
            <w:tc>
              <w:tcPr>
                <w:tcW w:w="708" w:type="dxa"/>
                <w:hideMark/>
              </w:tcPr>
              <w:p w14:paraId="224874C3" w14:textId="77777777" w:rsidR="00F67C3B" w:rsidRPr="005A543B" w:rsidRDefault="00581773" w:rsidP="00625924">
                <w:pPr>
                  <w:pStyle w:val="ItalicRed"/>
                  <w:rPr>
                    <w:color w:val="auto"/>
                  </w:rPr>
                </w:pPr>
                <w:r w:rsidRPr="005A543B">
                  <w:rPr>
                    <w:color w:val="auto"/>
                  </w:rPr>
                  <w:t>ALL</w:t>
                </w:r>
              </w:p>
            </w:tc>
          </w:tr>
          <w:tr w:rsidR="00090094" w14:paraId="19D8176F" w14:textId="77777777" w:rsidTr="00090094">
            <w:trPr>
              <w:cantSplit/>
              <w:trHeight w:val="567"/>
            </w:trPr>
            <w:tc>
              <w:tcPr>
                <w:tcW w:w="879" w:type="dxa"/>
                <w:hideMark/>
              </w:tcPr>
              <w:p w14:paraId="29A8C528"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AA05477" w14:textId="77777777" w:rsidR="00F67C3B" w:rsidRPr="005A543B" w:rsidRDefault="00581773" w:rsidP="003004E4">
                <w:pPr>
                  <w:pStyle w:val="TableNormal0"/>
                  <w:rPr>
                    <w:rStyle w:val="GeneralAviation"/>
                    <w:color w:val="auto"/>
                  </w:rPr>
                </w:pPr>
                <w:r w:rsidRPr="005A543B">
                  <w:rPr>
                    <w:rStyle w:val="GeneralAviation"/>
                    <w:color w:val="auto"/>
                  </w:rPr>
                  <w:t xml:space="preserve">10.1.2 </w:t>
                </w:r>
              </w:p>
            </w:tc>
            <w:tc>
              <w:tcPr>
                <w:tcW w:w="3544" w:type="dxa"/>
                <w:hideMark/>
              </w:tcPr>
              <w:p w14:paraId="03D53745" w14:textId="77777777" w:rsidR="00F67C3B" w:rsidRPr="005A543B" w:rsidRDefault="00581773" w:rsidP="003004E4">
                <w:pPr>
                  <w:pStyle w:val="TableNormal0"/>
                  <w:rPr>
                    <w:rStyle w:val="GeneralAviation"/>
                    <w:color w:val="auto"/>
                  </w:rPr>
                </w:pPr>
                <w:r w:rsidRPr="005A543B">
                  <w:rPr>
                    <w:rStyle w:val="GeneralAviation"/>
                    <w:color w:val="auto"/>
                  </w:rPr>
                  <w:t>Describe the responsibility in regard to military traffic.</w:t>
                </w:r>
              </w:p>
            </w:tc>
            <w:tc>
              <w:tcPr>
                <w:tcW w:w="283" w:type="dxa"/>
                <w:hideMark/>
              </w:tcPr>
              <w:p w14:paraId="25B603F8" w14:textId="77777777" w:rsidR="00F67C3B" w:rsidRPr="005A543B" w:rsidRDefault="00581773" w:rsidP="003004E4">
                <w:pPr>
                  <w:pStyle w:val="TableNormal0"/>
                  <w:rPr>
                    <w:rStyle w:val="GeneralAviation"/>
                    <w:color w:val="auto"/>
                  </w:rPr>
                </w:pPr>
                <w:r w:rsidRPr="005A543B">
                  <w:rPr>
                    <w:rStyle w:val="GeneralAviation"/>
                    <w:color w:val="auto"/>
                  </w:rPr>
                  <w:t>2</w:t>
                </w:r>
              </w:p>
            </w:tc>
            <w:tc>
              <w:tcPr>
                <w:tcW w:w="3686" w:type="dxa"/>
                <w:hideMark/>
              </w:tcPr>
              <w:p w14:paraId="52C319E2" w14:textId="77777777" w:rsidR="00F67C3B" w:rsidRPr="005A543B" w:rsidRDefault="00581773" w:rsidP="00BC137F">
                <w:pPr>
                  <w:pStyle w:val="EssentialTraining"/>
                  <w:rPr>
                    <w:rStyle w:val="GeneralAviation"/>
                    <w:color w:val="auto"/>
                  </w:rPr>
                </w:pPr>
                <w:r w:rsidRPr="005A543B">
                  <w:rPr>
                    <w:rStyle w:val="GeneralAviation"/>
                    <w:color w:val="auto"/>
                  </w:rPr>
                  <w:t>ICAO Doc 4444</w:t>
                </w:r>
              </w:p>
              <w:p w14:paraId="21C4D64F"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ICAO Doc 9554</w:t>
                </w:r>
              </w:p>
            </w:tc>
            <w:tc>
              <w:tcPr>
                <w:tcW w:w="708" w:type="dxa"/>
                <w:hideMark/>
              </w:tcPr>
              <w:p w14:paraId="175E5B0F" w14:textId="77777777" w:rsidR="00F67C3B" w:rsidRPr="005A543B" w:rsidRDefault="00581773" w:rsidP="00625924">
                <w:pPr>
                  <w:pStyle w:val="ItalicRed"/>
                  <w:rPr>
                    <w:color w:val="auto"/>
                  </w:rPr>
                </w:pPr>
                <w:r w:rsidRPr="005A543B">
                  <w:rPr>
                    <w:color w:val="auto"/>
                  </w:rPr>
                  <w:t>ALL</w:t>
                </w:r>
              </w:p>
            </w:tc>
          </w:tr>
          <w:tr w:rsidR="00090094" w14:paraId="0FE3096F" w14:textId="77777777" w:rsidTr="00090094">
            <w:trPr>
              <w:cantSplit/>
              <w:trHeight w:val="567"/>
            </w:trPr>
            <w:tc>
              <w:tcPr>
                <w:tcW w:w="879" w:type="dxa"/>
                <w:hideMark/>
              </w:tcPr>
              <w:p w14:paraId="1207ADA8"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4B9DBF93" w14:textId="77777777" w:rsidR="00F67C3B" w:rsidRPr="005A543B" w:rsidRDefault="00581773" w:rsidP="003004E4">
                <w:pPr>
                  <w:pStyle w:val="TableNormal0"/>
                  <w:rPr>
                    <w:rStyle w:val="GeneralAviation"/>
                    <w:color w:val="auto"/>
                  </w:rPr>
                </w:pPr>
                <w:r w:rsidRPr="005A543B">
                  <w:rPr>
                    <w:rStyle w:val="GeneralAviation"/>
                    <w:color w:val="auto"/>
                  </w:rPr>
                  <w:t xml:space="preserve">10.1.3 </w:t>
                </w:r>
              </w:p>
            </w:tc>
            <w:tc>
              <w:tcPr>
                <w:tcW w:w="3544" w:type="dxa"/>
                <w:hideMark/>
              </w:tcPr>
              <w:p w14:paraId="7DCB576B" w14:textId="77777777" w:rsidR="00F67C3B" w:rsidRPr="005A543B" w:rsidRDefault="00581773" w:rsidP="003004E4">
                <w:pPr>
                  <w:pStyle w:val="TableNormal0"/>
                  <w:rPr>
                    <w:rStyle w:val="GeneralAviation"/>
                    <w:color w:val="auto"/>
                  </w:rPr>
                </w:pPr>
                <w:r w:rsidRPr="005A543B">
                  <w:rPr>
                    <w:rStyle w:val="GeneralAviation"/>
                    <w:color w:val="auto"/>
                  </w:rPr>
                  <w:t>Describe the responsibility in regard to unmanned free balloons.</w:t>
                </w:r>
              </w:p>
            </w:tc>
            <w:tc>
              <w:tcPr>
                <w:tcW w:w="283" w:type="dxa"/>
                <w:hideMark/>
              </w:tcPr>
              <w:p w14:paraId="7CE5AF16" w14:textId="77777777" w:rsidR="00F67C3B" w:rsidRPr="005A543B" w:rsidRDefault="00581773" w:rsidP="003004E4">
                <w:pPr>
                  <w:pStyle w:val="TableNormal0"/>
                  <w:rPr>
                    <w:rStyle w:val="GeneralAviation"/>
                    <w:color w:val="auto"/>
                  </w:rPr>
                </w:pPr>
                <w:r w:rsidRPr="005A543B">
                  <w:rPr>
                    <w:rStyle w:val="GeneralAviation"/>
                    <w:color w:val="auto"/>
                  </w:rPr>
                  <w:t>2</w:t>
                </w:r>
              </w:p>
            </w:tc>
            <w:tc>
              <w:tcPr>
                <w:tcW w:w="3686" w:type="dxa"/>
                <w:hideMark/>
              </w:tcPr>
              <w:p w14:paraId="127ACBB7" w14:textId="77777777" w:rsidR="00F67C3B" w:rsidRPr="005A543B" w:rsidRDefault="00356D49" w:rsidP="00BC137F">
                <w:pPr>
                  <w:pStyle w:val="EssentialTraining"/>
                  <w:rPr>
                    <w:rStyle w:val="GeneralAviation"/>
                    <w:color w:val="auto"/>
                  </w:rPr>
                </w:pPr>
                <w:r w:rsidRPr="005A543B">
                  <w:rPr>
                    <w:rStyle w:val="GeneralAviation"/>
                    <w:color w:val="auto"/>
                  </w:rPr>
                  <w:t>Government of the Republic of Armenia Decision N 821-N of June 2, 2022</w:t>
                </w:r>
              </w:p>
            </w:tc>
            <w:tc>
              <w:tcPr>
                <w:tcW w:w="708" w:type="dxa"/>
                <w:hideMark/>
              </w:tcPr>
              <w:p w14:paraId="0BE5F48A" w14:textId="77777777" w:rsidR="00F67C3B" w:rsidRPr="005A543B" w:rsidRDefault="00581773" w:rsidP="00625924">
                <w:pPr>
                  <w:pStyle w:val="ItalicRed"/>
                  <w:rPr>
                    <w:color w:val="auto"/>
                  </w:rPr>
                </w:pPr>
                <w:r w:rsidRPr="005A543B">
                  <w:rPr>
                    <w:color w:val="auto"/>
                  </w:rPr>
                  <w:t>ALL</w:t>
                </w:r>
              </w:p>
            </w:tc>
          </w:tr>
          <w:tr w:rsidR="00090094" w14:paraId="746A3A47" w14:textId="77777777" w:rsidTr="00090094">
            <w:trPr>
              <w:cantSplit/>
              <w:trHeight w:val="567"/>
            </w:trPr>
            <w:tc>
              <w:tcPr>
                <w:tcW w:w="879" w:type="dxa"/>
                <w:hideMark/>
              </w:tcPr>
              <w:p w14:paraId="13ED9CC0"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1DA338C9" w14:textId="77777777" w:rsidR="00F67C3B" w:rsidRPr="005A543B" w:rsidRDefault="00581773" w:rsidP="003004E4">
                <w:pPr>
                  <w:pStyle w:val="TableNormal0"/>
                  <w:rPr>
                    <w:rStyle w:val="GeneralAviation"/>
                    <w:color w:val="auto"/>
                  </w:rPr>
                </w:pPr>
                <w:r w:rsidRPr="005A543B">
                  <w:rPr>
                    <w:rStyle w:val="GeneralAviation"/>
                    <w:color w:val="auto"/>
                  </w:rPr>
                  <w:t>10.1.</w:t>
                </w:r>
                <w:r w:rsidR="00AF564A" w:rsidRPr="005A543B">
                  <w:rPr>
                    <w:rStyle w:val="GeneralAviation"/>
                    <w:color w:val="auto"/>
                  </w:rPr>
                  <w:t>4</w:t>
                </w:r>
                <w:r w:rsidRPr="005A543B">
                  <w:rPr>
                    <w:rStyle w:val="GeneralAviation"/>
                    <w:color w:val="auto"/>
                  </w:rPr>
                  <w:t xml:space="preserve"> </w:t>
                </w:r>
              </w:p>
            </w:tc>
            <w:tc>
              <w:tcPr>
                <w:tcW w:w="3544" w:type="dxa"/>
                <w:hideMark/>
              </w:tcPr>
              <w:p w14:paraId="19C631FE" w14:textId="77777777" w:rsidR="00F67C3B" w:rsidRPr="005A543B" w:rsidRDefault="00581773" w:rsidP="003004E4">
                <w:pPr>
                  <w:pStyle w:val="TableNormal0"/>
                  <w:rPr>
                    <w:rStyle w:val="GeneralAviation"/>
                    <w:color w:val="auto"/>
                  </w:rPr>
                </w:pPr>
                <w:r w:rsidRPr="005A543B">
                  <w:rPr>
                    <w:rStyle w:val="GeneralAviation"/>
                    <w:color w:val="auto"/>
                  </w:rPr>
                  <w:t>Interpret operational information.</w:t>
                </w:r>
              </w:p>
            </w:tc>
            <w:tc>
              <w:tcPr>
                <w:tcW w:w="283" w:type="dxa"/>
                <w:hideMark/>
              </w:tcPr>
              <w:p w14:paraId="63788EE0" w14:textId="77777777" w:rsidR="00F67C3B" w:rsidRPr="005A543B" w:rsidRDefault="00581773" w:rsidP="003004E4">
                <w:pPr>
                  <w:pStyle w:val="TableNormal0"/>
                  <w:rPr>
                    <w:rStyle w:val="GeneralAviation"/>
                    <w:color w:val="auto"/>
                  </w:rPr>
                </w:pPr>
                <w:r w:rsidRPr="005A543B">
                  <w:rPr>
                    <w:rStyle w:val="GeneralAviation"/>
                    <w:color w:val="auto"/>
                  </w:rPr>
                  <w:t>5</w:t>
                </w:r>
              </w:p>
            </w:tc>
            <w:tc>
              <w:tcPr>
                <w:tcW w:w="3686" w:type="dxa"/>
                <w:hideMark/>
              </w:tcPr>
              <w:p w14:paraId="230E0AA8" w14:textId="77777777" w:rsidR="00F67C3B" w:rsidRPr="005A543B" w:rsidRDefault="00F67C3B" w:rsidP="003004E4">
                <w:pPr>
                  <w:pStyle w:val="TableNormal0"/>
                  <w:rPr>
                    <w:rStyle w:val="GeneralAviation"/>
                    <w:color w:val="auto"/>
                  </w:rPr>
                </w:pPr>
              </w:p>
            </w:tc>
            <w:tc>
              <w:tcPr>
                <w:tcW w:w="708" w:type="dxa"/>
                <w:hideMark/>
              </w:tcPr>
              <w:p w14:paraId="6CBB9C5B"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2A3D8555" w14:textId="77777777" w:rsidTr="00090094">
            <w:trPr>
              <w:cantSplit/>
              <w:trHeight w:val="567"/>
            </w:trPr>
            <w:tc>
              <w:tcPr>
                <w:tcW w:w="879" w:type="dxa"/>
                <w:hideMark/>
              </w:tcPr>
              <w:p w14:paraId="2A4AB34D"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ECD4E0B" w14:textId="77777777" w:rsidR="00F67C3B" w:rsidRPr="005A543B" w:rsidRDefault="00581773" w:rsidP="003004E4">
                <w:pPr>
                  <w:pStyle w:val="TableNormal0"/>
                  <w:rPr>
                    <w:rStyle w:val="GeneralAviation"/>
                    <w:color w:val="auto"/>
                  </w:rPr>
                </w:pPr>
                <w:r w:rsidRPr="005A543B">
                  <w:rPr>
                    <w:rStyle w:val="GeneralAviation"/>
                    <w:color w:val="auto"/>
                  </w:rPr>
                  <w:t>10.1.</w:t>
                </w:r>
                <w:r w:rsidR="00AF564A" w:rsidRPr="005A543B">
                  <w:rPr>
                    <w:rStyle w:val="GeneralAviation"/>
                    <w:color w:val="auto"/>
                  </w:rPr>
                  <w:t>5</w:t>
                </w:r>
                <w:r w:rsidRPr="005A543B">
                  <w:rPr>
                    <w:rStyle w:val="GeneralAviation"/>
                    <w:color w:val="auto"/>
                  </w:rPr>
                  <w:t xml:space="preserve"> </w:t>
                </w:r>
              </w:p>
            </w:tc>
            <w:tc>
              <w:tcPr>
                <w:tcW w:w="3544" w:type="dxa"/>
                <w:hideMark/>
              </w:tcPr>
              <w:p w14:paraId="7537B0E4" w14:textId="77777777" w:rsidR="00F67C3B" w:rsidRPr="005A543B" w:rsidRDefault="00581773" w:rsidP="003004E4">
                <w:pPr>
                  <w:pStyle w:val="TableNormal0"/>
                  <w:rPr>
                    <w:rStyle w:val="GeneralAviation"/>
                    <w:color w:val="auto"/>
                  </w:rPr>
                </w:pPr>
                <w:r w:rsidRPr="005A543B">
                  <w:rPr>
                    <w:rStyle w:val="GeneralAviation"/>
                    <w:color w:val="auto"/>
                  </w:rPr>
                  <w:t>Organise forwarding of operational information.</w:t>
                </w:r>
              </w:p>
            </w:tc>
            <w:tc>
              <w:tcPr>
                <w:tcW w:w="283" w:type="dxa"/>
                <w:hideMark/>
              </w:tcPr>
              <w:p w14:paraId="748A242B"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729A83DF"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including the use of backup procedures</w:t>
                </w:r>
              </w:p>
            </w:tc>
            <w:tc>
              <w:tcPr>
                <w:tcW w:w="708" w:type="dxa"/>
                <w:hideMark/>
              </w:tcPr>
              <w:p w14:paraId="2CC204C3"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3B71C310" w14:textId="77777777" w:rsidTr="00090094">
            <w:trPr>
              <w:cantSplit/>
              <w:trHeight w:val="567"/>
            </w:trPr>
            <w:tc>
              <w:tcPr>
                <w:tcW w:w="879" w:type="dxa"/>
                <w:hideMark/>
              </w:tcPr>
              <w:p w14:paraId="1530D537"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D704F76" w14:textId="77777777" w:rsidR="00F67C3B" w:rsidRPr="005A543B" w:rsidRDefault="00581773" w:rsidP="003004E4">
                <w:pPr>
                  <w:pStyle w:val="TableNormal0"/>
                  <w:rPr>
                    <w:rStyle w:val="GeneralAviation"/>
                    <w:color w:val="auto"/>
                  </w:rPr>
                </w:pPr>
                <w:r w:rsidRPr="005A543B">
                  <w:rPr>
                    <w:rStyle w:val="GeneralAviation"/>
                    <w:color w:val="auto"/>
                  </w:rPr>
                  <w:t>10.1.</w:t>
                </w:r>
                <w:r w:rsidR="00AF564A" w:rsidRPr="005A543B">
                  <w:rPr>
                    <w:rStyle w:val="GeneralAviation"/>
                    <w:color w:val="auto"/>
                  </w:rPr>
                  <w:t>6</w:t>
                </w:r>
                <w:r w:rsidRPr="005A543B">
                  <w:rPr>
                    <w:rStyle w:val="GeneralAviation"/>
                    <w:color w:val="auto"/>
                  </w:rPr>
                  <w:t xml:space="preserve"> </w:t>
                </w:r>
              </w:p>
            </w:tc>
            <w:tc>
              <w:tcPr>
                <w:tcW w:w="3544" w:type="dxa"/>
                <w:hideMark/>
              </w:tcPr>
              <w:p w14:paraId="28A5295A" w14:textId="77777777" w:rsidR="00F67C3B" w:rsidRPr="005A543B" w:rsidRDefault="00581773" w:rsidP="003004E4">
                <w:pPr>
                  <w:pStyle w:val="TableNormal0"/>
                  <w:rPr>
                    <w:rStyle w:val="GeneralAviation"/>
                    <w:color w:val="auto"/>
                  </w:rPr>
                </w:pPr>
                <w:r w:rsidRPr="005A543B">
                  <w:rPr>
                    <w:rStyle w:val="GeneralAviation"/>
                    <w:color w:val="auto"/>
                  </w:rPr>
                  <w:t>Integrate operational information into control decisions.</w:t>
                </w:r>
              </w:p>
            </w:tc>
            <w:tc>
              <w:tcPr>
                <w:tcW w:w="283" w:type="dxa"/>
                <w:hideMark/>
              </w:tcPr>
              <w:p w14:paraId="6330201C"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484CB7C6" w14:textId="77777777" w:rsidR="00F67C3B" w:rsidRPr="005A543B" w:rsidRDefault="00F67C3B" w:rsidP="003004E4">
                <w:pPr>
                  <w:pStyle w:val="TableNormal0"/>
                  <w:rPr>
                    <w:rStyle w:val="GeneralAviation"/>
                    <w:color w:val="auto"/>
                  </w:rPr>
                </w:pPr>
              </w:p>
            </w:tc>
            <w:tc>
              <w:tcPr>
                <w:tcW w:w="708" w:type="dxa"/>
                <w:hideMark/>
              </w:tcPr>
              <w:p w14:paraId="42330C75"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10DD80C9" w14:textId="77777777" w:rsidTr="00090094">
            <w:trPr>
              <w:cantSplit/>
              <w:trHeight w:val="567"/>
            </w:trPr>
            <w:tc>
              <w:tcPr>
                <w:tcW w:w="879" w:type="dxa"/>
                <w:hideMark/>
              </w:tcPr>
              <w:p w14:paraId="16551F7F" w14:textId="77777777" w:rsidR="00F67C3B" w:rsidRPr="005A543B" w:rsidRDefault="00581773" w:rsidP="003004E4">
                <w:pPr>
                  <w:pStyle w:val="TableNormal0"/>
                  <w:rPr>
                    <w:rStyle w:val="GeneralAviation"/>
                    <w:color w:val="auto"/>
                  </w:rPr>
                </w:pPr>
                <w:r w:rsidRPr="005A543B">
                  <w:rPr>
                    <w:rStyle w:val="GeneralAviation"/>
                    <w:color w:val="auto"/>
                  </w:rPr>
                  <w:lastRenderedPageBreak/>
                  <w:t>APS</w:t>
                </w:r>
                <w:r w:rsidRPr="005A543B">
                  <w:rPr>
                    <w:rStyle w:val="GeneralAviation"/>
                    <w:color w:val="auto"/>
                  </w:rPr>
                  <w:br/>
                  <w:t>ATM</w:t>
                </w:r>
              </w:p>
              <w:p w14:paraId="5AA60714" w14:textId="77777777" w:rsidR="00F67C3B" w:rsidRPr="005A543B" w:rsidRDefault="00581773" w:rsidP="003004E4">
                <w:pPr>
                  <w:pStyle w:val="TableNormal0"/>
                  <w:rPr>
                    <w:rStyle w:val="GeneralAviation"/>
                    <w:color w:val="auto"/>
                  </w:rPr>
                </w:pPr>
                <w:r w:rsidRPr="005A543B">
                  <w:rPr>
                    <w:rStyle w:val="GeneralAviation"/>
                    <w:color w:val="auto"/>
                  </w:rPr>
                  <w:t>10.1.</w:t>
                </w:r>
                <w:r w:rsidR="00AF564A" w:rsidRPr="005A543B">
                  <w:rPr>
                    <w:rStyle w:val="GeneralAviation"/>
                    <w:color w:val="auto"/>
                  </w:rPr>
                  <w:t>7</w:t>
                </w:r>
                <w:r w:rsidRPr="005A543B">
                  <w:rPr>
                    <w:rStyle w:val="GeneralAviation"/>
                    <w:color w:val="auto"/>
                  </w:rPr>
                  <w:t xml:space="preserve"> </w:t>
                </w:r>
              </w:p>
            </w:tc>
            <w:tc>
              <w:tcPr>
                <w:tcW w:w="3544" w:type="dxa"/>
                <w:hideMark/>
              </w:tcPr>
              <w:p w14:paraId="2E6A7018" w14:textId="77777777" w:rsidR="00F67C3B" w:rsidRPr="005A543B" w:rsidRDefault="00581773" w:rsidP="003004E4">
                <w:pPr>
                  <w:pStyle w:val="TableNormal0"/>
                  <w:rPr>
                    <w:rStyle w:val="GeneralAviation"/>
                    <w:color w:val="auto"/>
                  </w:rPr>
                </w:pPr>
                <w:r w:rsidRPr="005A543B">
                  <w:rPr>
                    <w:rStyle w:val="GeneralAviation"/>
                    <w:color w:val="auto"/>
                  </w:rPr>
                  <w:t>Appreciate the influence of operational requirements.</w:t>
                </w:r>
              </w:p>
            </w:tc>
            <w:tc>
              <w:tcPr>
                <w:tcW w:w="283" w:type="dxa"/>
                <w:hideMark/>
              </w:tcPr>
              <w:p w14:paraId="445B1CCA"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766C4393"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military flying, calibration flights, aerial photography</w:t>
                </w:r>
              </w:p>
            </w:tc>
            <w:tc>
              <w:tcPr>
                <w:tcW w:w="708" w:type="dxa"/>
                <w:hideMark/>
              </w:tcPr>
              <w:p w14:paraId="32696892" w14:textId="77777777" w:rsidR="00F67C3B" w:rsidRPr="005A543B" w:rsidRDefault="00581773" w:rsidP="00625924">
                <w:pPr>
                  <w:pStyle w:val="ItalicRed"/>
                  <w:rPr>
                    <w:color w:val="auto"/>
                  </w:rPr>
                </w:pPr>
                <w:r w:rsidRPr="005A543B">
                  <w:rPr>
                    <w:color w:val="auto"/>
                  </w:rPr>
                  <w:t>ALL</w:t>
                </w:r>
              </w:p>
            </w:tc>
          </w:tr>
          <w:tr w:rsidR="00090094" w14:paraId="188BD799" w14:textId="77777777" w:rsidTr="00090094">
            <w:trPr>
              <w:cantSplit/>
              <w:trHeight w:val="21"/>
            </w:trPr>
            <w:tc>
              <w:tcPr>
                <w:tcW w:w="9100" w:type="dxa"/>
                <w:gridSpan w:val="5"/>
                <w:hideMark/>
              </w:tcPr>
              <w:p w14:paraId="1CA24709" w14:textId="77777777" w:rsidR="00F67C3B" w:rsidRPr="005A543B" w:rsidRDefault="00581773" w:rsidP="003004E4">
                <w:pPr>
                  <w:pStyle w:val="TableHead"/>
                  <w:rPr>
                    <w:rStyle w:val="GeneralAviation"/>
                    <w:color w:val="auto"/>
                  </w:rPr>
                </w:pPr>
                <w:r w:rsidRPr="005A543B">
                  <w:rPr>
                    <w:rStyle w:val="GeneralAviation"/>
                    <w:color w:val="auto"/>
                  </w:rPr>
                  <w:t>Subtopic ATM 10.2 — ATS surveillance service</w:t>
                </w:r>
              </w:p>
            </w:tc>
          </w:tr>
          <w:tr w:rsidR="00090094" w14:paraId="4DB3CFF3" w14:textId="77777777" w:rsidTr="00090094">
            <w:trPr>
              <w:cantSplit/>
              <w:trHeight w:val="567"/>
            </w:trPr>
            <w:tc>
              <w:tcPr>
                <w:tcW w:w="879" w:type="dxa"/>
                <w:hideMark/>
              </w:tcPr>
              <w:p w14:paraId="47DACC51"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FDD210F" w14:textId="77777777" w:rsidR="00F67C3B" w:rsidRPr="005A543B" w:rsidRDefault="00581773" w:rsidP="003004E4">
                <w:pPr>
                  <w:pStyle w:val="TableNormal0"/>
                  <w:rPr>
                    <w:rStyle w:val="GeneralAviation"/>
                    <w:color w:val="auto"/>
                  </w:rPr>
                </w:pPr>
                <w:r w:rsidRPr="005A543B">
                  <w:rPr>
                    <w:rStyle w:val="GeneralAviation"/>
                    <w:color w:val="auto"/>
                  </w:rPr>
                  <w:t xml:space="preserve">10.2.1 </w:t>
                </w:r>
              </w:p>
            </w:tc>
            <w:tc>
              <w:tcPr>
                <w:tcW w:w="3544" w:type="dxa"/>
                <w:hideMark/>
              </w:tcPr>
              <w:p w14:paraId="514A09ED" w14:textId="77777777" w:rsidR="00F67C3B" w:rsidRPr="005A543B" w:rsidRDefault="00581773" w:rsidP="003004E4">
                <w:pPr>
                  <w:pStyle w:val="TableNormal0"/>
                  <w:rPr>
                    <w:rStyle w:val="GeneralAviation"/>
                    <w:color w:val="auto"/>
                  </w:rPr>
                </w:pPr>
                <w:r w:rsidRPr="005A543B">
                  <w:rPr>
                    <w:rStyle w:val="GeneralAviation"/>
                    <w:color w:val="auto"/>
                  </w:rPr>
                  <w:t>Explain the responsibility for the provision of ATS surveillance service appropriate to APS rating.</w:t>
                </w:r>
              </w:p>
            </w:tc>
            <w:tc>
              <w:tcPr>
                <w:tcW w:w="283" w:type="dxa"/>
                <w:hideMark/>
              </w:tcPr>
              <w:p w14:paraId="206B9BE5" w14:textId="77777777" w:rsidR="00F67C3B" w:rsidRPr="005A543B" w:rsidRDefault="00581773" w:rsidP="003004E4">
                <w:pPr>
                  <w:pStyle w:val="TableNormal0"/>
                  <w:rPr>
                    <w:rStyle w:val="GeneralAviation"/>
                    <w:color w:val="auto"/>
                  </w:rPr>
                </w:pPr>
                <w:r w:rsidRPr="005A543B">
                  <w:rPr>
                    <w:rStyle w:val="GeneralAviation"/>
                    <w:color w:val="auto"/>
                  </w:rPr>
                  <w:t>2</w:t>
                </w:r>
              </w:p>
            </w:tc>
            <w:tc>
              <w:tcPr>
                <w:tcW w:w="3686" w:type="dxa"/>
                <w:hideMark/>
              </w:tcPr>
              <w:p w14:paraId="5B486F04" w14:textId="77777777" w:rsidR="00F67C3B" w:rsidRPr="005A543B" w:rsidRDefault="00356D49" w:rsidP="00BC137F">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00581773" w:rsidRPr="005A543B">
                  <w:rPr>
                    <w:rStyle w:val="GeneralAviation"/>
                    <w:color w:val="auto"/>
                  </w:rPr>
                  <w:br/>
                </w:r>
                <w:r w:rsidRPr="005A543B">
                  <w:rPr>
                    <w:rStyle w:val="GeneralAviation"/>
                    <w:color w:val="auto"/>
                  </w:rPr>
                  <w:t>Government of the Republic of Armenia Decision N 2054-L of December 7, 2023</w:t>
                </w:r>
              </w:p>
              <w:p w14:paraId="04D7C998" w14:textId="77777777" w:rsidR="00AF564A" w:rsidRPr="005A543B" w:rsidRDefault="00581773" w:rsidP="00AF564A">
                <w:pPr>
                  <w:pStyle w:val="TableNormal0"/>
                  <w:rPr>
                    <w:rStyle w:val="GeneralAviation"/>
                    <w:i/>
                    <w:iCs/>
                    <w:color w:val="auto"/>
                  </w:rPr>
                </w:pPr>
                <w:r w:rsidRPr="005A543B">
                  <w:rPr>
                    <w:rStyle w:val="GeneralAviation"/>
                    <w:i/>
                    <w:iCs/>
                    <w:color w:val="auto"/>
                  </w:rPr>
                  <w:t>Optional content: local/simulator operation manuals</w:t>
                </w:r>
              </w:p>
            </w:tc>
            <w:tc>
              <w:tcPr>
                <w:tcW w:w="708" w:type="dxa"/>
                <w:hideMark/>
              </w:tcPr>
              <w:p w14:paraId="655D773A" w14:textId="77777777" w:rsidR="00F67C3B" w:rsidRPr="005A543B" w:rsidRDefault="00581773" w:rsidP="003004E4">
                <w:pPr>
                  <w:pStyle w:val="TableNormal0"/>
                  <w:rPr>
                    <w:rStyle w:val="GeneralAviation"/>
                    <w:color w:val="auto"/>
                  </w:rPr>
                </w:pPr>
                <w:r w:rsidRPr="005A543B">
                  <w:rPr>
                    <w:rStyle w:val="GeneralAviation"/>
                    <w:color w:val="auto"/>
                  </w:rPr>
                  <w:t>APS</w:t>
                </w:r>
              </w:p>
            </w:tc>
          </w:tr>
          <w:tr w:rsidR="00090094" w14:paraId="4DF9CB9B" w14:textId="77777777" w:rsidTr="00090094">
            <w:trPr>
              <w:cantSplit/>
              <w:trHeight w:val="567"/>
            </w:trPr>
            <w:tc>
              <w:tcPr>
                <w:tcW w:w="879" w:type="dxa"/>
                <w:hideMark/>
              </w:tcPr>
              <w:p w14:paraId="063D7BFE"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FCA6329" w14:textId="77777777" w:rsidR="00F67C3B" w:rsidRPr="005A543B" w:rsidRDefault="00581773" w:rsidP="003004E4">
                <w:pPr>
                  <w:pStyle w:val="TableNormal0"/>
                  <w:rPr>
                    <w:rStyle w:val="GeneralAviation"/>
                    <w:color w:val="auto"/>
                  </w:rPr>
                </w:pPr>
                <w:r w:rsidRPr="005A543B">
                  <w:rPr>
                    <w:rStyle w:val="GeneralAviation"/>
                    <w:color w:val="auto"/>
                  </w:rPr>
                  <w:t xml:space="preserve">10.2.2 </w:t>
                </w:r>
              </w:p>
            </w:tc>
            <w:tc>
              <w:tcPr>
                <w:tcW w:w="3544" w:type="dxa"/>
                <w:hideMark/>
              </w:tcPr>
              <w:p w14:paraId="124B1C53" w14:textId="77777777" w:rsidR="00F67C3B" w:rsidRPr="005A543B" w:rsidRDefault="00581773" w:rsidP="003004E4">
                <w:pPr>
                  <w:pStyle w:val="TableNormal0"/>
                  <w:rPr>
                    <w:rStyle w:val="GeneralAviation"/>
                    <w:color w:val="auto"/>
                  </w:rPr>
                </w:pPr>
                <w:r w:rsidRPr="005A543B">
                  <w:rPr>
                    <w:rStyle w:val="GeneralAviation"/>
                    <w:color w:val="auto"/>
                  </w:rPr>
                  <w:t>Explain the functions that may be performed with the use of ATS surveillance system derived information presented on a situation display.</w:t>
                </w:r>
              </w:p>
            </w:tc>
            <w:tc>
              <w:tcPr>
                <w:tcW w:w="283" w:type="dxa"/>
                <w:hideMark/>
              </w:tcPr>
              <w:p w14:paraId="668A5C84" w14:textId="77777777" w:rsidR="00F67C3B" w:rsidRPr="005A543B" w:rsidRDefault="00581773" w:rsidP="003004E4">
                <w:pPr>
                  <w:pStyle w:val="TableNormal0"/>
                  <w:rPr>
                    <w:rStyle w:val="GeneralAviation"/>
                    <w:color w:val="auto"/>
                  </w:rPr>
                </w:pPr>
                <w:r w:rsidRPr="005A543B">
                  <w:rPr>
                    <w:rStyle w:val="GeneralAviation"/>
                    <w:color w:val="auto"/>
                  </w:rPr>
                  <w:t>2</w:t>
                </w:r>
              </w:p>
            </w:tc>
            <w:tc>
              <w:tcPr>
                <w:tcW w:w="3686" w:type="dxa"/>
                <w:hideMark/>
              </w:tcPr>
              <w:p w14:paraId="650C0EEA" w14:textId="77777777" w:rsidR="00F67C3B" w:rsidRPr="005A543B" w:rsidRDefault="00356D49" w:rsidP="00BC137F">
                <w:pPr>
                  <w:pStyle w:val="EssentialTraining"/>
                  <w:rPr>
                    <w:rStyle w:val="GeneralAviation"/>
                    <w:color w:val="auto"/>
                  </w:rPr>
                </w:pPr>
                <w:r w:rsidRPr="005A543B">
                  <w:rPr>
                    <w:rStyle w:val="GeneralAviation"/>
                    <w:color w:val="auto"/>
                  </w:rPr>
                  <w:t>Government of the Republic of Armenia Decision N 2054-L of December 7, 2023</w:t>
                </w:r>
              </w:p>
            </w:tc>
            <w:tc>
              <w:tcPr>
                <w:tcW w:w="708" w:type="dxa"/>
                <w:hideMark/>
              </w:tcPr>
              <w:p w14:paraId="1AA5147B" w14:textId="77777777" w:rsidR="00F67C3B" w:rsidRPr="005A543B" w:rsidRDefault="00581773" w:rsidP="003004E4">
                <w:pPr>
                  <w:pStyle w:val="TableNormal0"/>
                  <w:rPr>
                    <w:rStyle w:val="GeneralAviation"/>
                    <w:color w:val="auto"/>
                  </w:rPr>
                </w:pPr>
                <w:r w:rsidRPr="005A543B">
                  <w:rPr>
                    <w:rStyle w:val="GeneralAviation"/>
                    <w:color w:val="auto"/>
                  </w:rPr>
                  <w:t>APS</w:t>
                </w:r>
              </w:p>
              <w:p w14:paraId="4A0F749F" w14:textId="77777777" w:rsidR="00F67C3B" w:rsidRPr="005A543B" w:rsidRDefault="00581773" w:rsidP="003004E4">
                <w:pPr>
                  <w:pStyle w:val="TableNormal0"/>
                  <w:rPr>
                    <w:rStyle w:val="GeneralAviation"/>
                    <w:color w:val="auto"/>
                  </w:rPr>
                </w:pPr>
                <w:r w:rsidRPr="005A543B">
                  <w:rPr>
                    <w:rStyle w:val="GeneralAviation"/>
                    <w:color w:val="auto"/>
                  </w:rPr>
                  <w:t>ACS</w:t>
                </w:r>
              </w:p>
            </w:tc>
          </w:tr>
          <w:tr w:rsidR="00090094" w14:paraId="5E31612C" w14:textId="77777777" w:rsidTr="00090094">
            <w:trPr>
              <w:cantSplit/>
              <w:trHeight w:val="567"/>
            </w:trPr>
            <w:tc>
              <w:tcPr>
                <w:tcW w:w="879" w:type="dxa"/>
                <w:hideMark/>
              </w:tcPr>
              <w:p w14:paraId="0304DCF8"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C9DB988" w14:textId="77777777" w:rsidR="00F67C3B" w:rsidRPr="005A543B" w:rsidRDefault="00581773" w:rsidP="003004E4">
                <w:pPr>
                  <w:pStyle w:val="TableNormal0"/>
                  <w:rPr>
                    <w:rStyle w:val="GeneralAviation"/>
                    <w:color w:val="auto"/>
                  </w:rPr>
                </w:pPr>
                <w:r w:rsidRPr="005A543B">
                  <w:rPr>
                    <w:rStyle w:val="GeneralAviation"/>
                    <w:color w:val="auto"/>
                  </w:rPr>
                  <w:t xml:space="preserve">10.2.3 </w:t>
                </w:r>
              </w:p>
            </w:tc>
            <w:tc>
              <w:tcPr>
                <w:tcW w:w="3544" w:type="dxa"/>
                <w:hideMark/>
              </w:tcPr>
              <w:p w14:paraId="79E39363" w14:textId="77777777" w:rsidR="00F67C3B" w:rsidRPr="005A543B" w:rsidRDefault="00581773" w:rsidP="003004E4">
                <w:pPr>
                  <w:pStyle w:val="TableNormal0"/>
                  <w:rPr>
                    <w:rStyle w:val="GeneralAviation"/>
                    <w:color w:val="auto"/>
                  </w:rPr>
                </w:pPr>
                <w:r w:rsidRPr="005A543B">
                  <w:rPr>
                    <w:rStyle w:val="GeneralAviation"/>
                    <w:color w:val="auto"/>
                  </w:rPr>
                  <w:t>Provide planning, coordination and control actions appropriate to VFR, SVFR and IFR traffic in VMC and IMC.</w:t>
                </w:r>
              </w:p>
            </w:tc>
            <w:tc>
              <w:tcPr>
                <w:tcW w:w="283" w:type="dxa"/>
                <w:hideMark/>
              </w:tcPr>
              <w:p w14:paraId="2A9A2CFC"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77BC884D" w14:textId="77777777" w:rsidR="00F67C3B" w:rsidRPr="005A543B" w:rsidRDefault="00356D49" w:rsidP="00BC137F">
                <w:pPr>
                  <w:pStyle w:val="EssentialTraining"/>
                  <w:rPr>
                    <w:rStyle w:val="GeneralAviation"/>
                    <w:color w:val="auto"/>
                  </w:rPr>
                </w:pPr>
                <w:r w:rsidRPr="005A543B">
                  <w:rPr>
                    <w:rStyle w:val="GeneralAviation"/>
                    <w:color w:val="auto"/>
                  </w:rPr>
                  <w:t>Government of the Republic of Armenia Decision N 821-N of June 2, 2022</w:t>
                </w:r>
                <w:r w:rsidR="00581773" w:rsidRPr="005A543B">
                  <w:rPr>
                    <w:rStyle w:val="GeneralAviation"/>
                    <w:color w:val="auto"/>
                  </w:rPr>
                  <w:t xml:space="preserve">, </w:t>
                </w:r>
                <w:r w:rsidR="00581773" w:rsidRPr="005A543B">
                  <w:rPr>
                    <w:rStyle w:val="GeneralAviation"/>
                    <w:color w:val="auto"/>
                  </w:rPr>
                  <w:br/>
                </w:r>
                <w:r w:rsidRPr="005A543B">
                  <w:rPr>
                    <w:rStyle w:val="GeneralAviation"/>
                    <w:color w:val="auto"/>
                  </w:rPr>
                  <w:t>Government of the Republic of Armenia Decision N 2054-L of December 7, 2023</w:t>
                </w:r>
                <w:r w:rsidR="00AF564A" w:rsidRPr="005A543B">
                  <w:rPr>
                    <w:rStyle w:val="GeneralAviation"/>
                    <w:color w:val="auto"/>
                  </w:rPr>
                  <w:t xml:space="preserve">, </w:t>
                </w:r>
                <w:r w:rsidR="00581773" w:rsidRPr="005A543B">
                  <w:rPr>
                    <w:rStyle w:val="GeneralAviation"/>
                    <w:color w:val="auto"/>
                  </w:rPr>
                  <w:t xml:space="preserve">ICAO Doc 4444 </w:t>
                </w:r>
              </w:p>
            </w:tc>
            <w:tc>
              <w:tcPr>
                <w:tcW w:w="708" w:type="dxa"/>
                <w:hideMark/>
              </w:tcPr>
              <w:p w14:paraId="16C5DA20" w14:textId="77777777" w:rsidR="00F67C3B" w:rsidRPr="005A543B" w:rsidRDefault="00581773" w:rsidP="003004E4">
                <w:pPr>
                  <w:pStyle w:val="TableNormal0"/>
                  <w:rPr>
                    <w:rStyle w:val="GeneralAviation"/>
                    <w:color w:val="auto"/>
                  </w:rPr>
                </w:pPr>
                <w:r w:rsidRPr="005A543B">
                  <w:rPr>
                    <w:rStyle w:val="GeneralAviation"/>
                    <w:color w:val="auto"/>
                  </w:rPr>
                  <w:t>APS</w:t>
                </w:r>
              </w:p>
              <w:p w14:paraId="3F4DC3AF" w14:textId="77777777" w:rsidR="00F67C3B" w:rsidRPr="005A543B" w:rsidRDefault="00581773" w:rsidP="00625924">
                <w:pPr>
                  <w:pStyle w:val="ItalicRed"/>
                  <w:rPr>
                    <w:color w:val="auto"/>
                  </w:rPr>
                </w:pPr>
                <w:r w:rsidRPr="005A543B">
                  <w:rPr>
                    <w:color w:val="auto"/>
                  </w:rPr>
                  <w:t>APP</w:t>
                </w:r>
              </w:p>
              <w:p w14:paraId="2558E40C" w14:textId="77777777" w:rsidR="00F67C3B" w:rsidRPr="005A543B" w:rsidRDefault="00F67C3B" w:rsidP="003004E4">
                <w:pPr>
                  <w:pStyle w:val="TableNormal0"/>
                  <w:rPr>
                    <w:rStyle w:val="GeneralAviation"/>
                    <w:color w:val="auto"/>
                  </w:rPr>
                </w:pPr>
              </w:p>
            </w:tc>
          </w:tr>
          <w:tr w:rsidR="00090094" w14:paraId="49CDB5E5" w14:textId="77777777" w:rsidTr="00090094">
            <w:trPr>
              <w:cantSplit/>
              <w:trHeight w:val="21"/>
            </w:trPr>
            <w:tc>
              <w:tcPr>
                <w:tcW w:w="879" w:type="dxa"/>
                <w:hideMark/>
              </w:tcPr>
              <w:p w14:paraId="2769B365"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1D13FE70" w14:textId="77777777" w:rsidR="00F67C3B" w:rsidRPr="005A543B" w:rsidRDefault="00581773" w:rsidP="003004E4">
                <w:pPr>
                  <w:pStyle w:val="TableNormal0"/>
                  <w:rPr>
                    <w:rStyle w:val="GeneralAviation"/>
                    <w:color w:val="auto"/>
                  </w:rPr>
                </w:pPr>
                <w:r w:rsidRPr="005A543B">
                  <w:rPr>
                    <w:rStyle w:val="GeneralAviation"/>
                    <w:color w:val="auto"/>
                  </w:rPr>
                  <w:t xml:space="preserve">10.2.4 </w:t>
                </w:r>
              </w:p>
            </w:tc>
            <w:tc>
              <w:tcPr>
                <w:tcW w:w="3544" w:type="dxa"/>
                <w:hideMark/>
              </w:tcPr>
              <w:p w14:paraId="2314D2E0" w14:textId="77777777" w:rsidR="00F67C3B" w:rsidRPr="005A543B" w:rsidRDefault="00581773" w:rsidP="003004E4">
                <w:pPr>
                  <w:pStyle w:val="TableNormal0"/>
                  <w:rPr>
                    <w:rStyle w:val="GeneralAviation"/>
                    <w:color w:val="auto"/>
                  </w:rPr>
                </w:pPr>
                <w:r w:rsidRPr="005A543B">
                  <w:rPr>
                    <w:rStyle w:val="GeneralAviation"/>
                    <w:color w:val="auto"/>
                  </w:rPr>
                  <w:t>Apply the procedures for termination of ATS surveillance service.</w:t>
                </w:r>
              </w:p>
            </w:tc>
            <w:tc>
              <w:tcPr>
                <w:tcW w:w="283" w:type="dxa"/>
                <w:hideMark/>
              </w:tcPr>
              <w:p w14:paraId="70EA9A16"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73263F77" w14:textId="77777777" w:rsidR="00AF564A" w:rsidRPr="005A543B" w:rsidRDefault="00356D49" w:rsidP="00BC137F">
                <w:pPr>
                  <w:pStyle w:val="EssentialTraining"/>
                  <w:rPr>
                    <w:rStyle w:val="GeneralAviation"/>
                    <w:color w:val="auto"/>
                  </w:rPr>
                </w:pPr>
                <w:r w:rsidRPr="005A543B">
                  <w:rPr>
                    <w:rStyle w:val="GeneralAviation"/>
                    <w:color w:val="auto"/>
                  </w:rPr>
                  <w:t>Government of the Republic of Armenia Decision N 2054-L of December 7, 2023</w:t>
                </w:r>
              </w:p>
              <w:p w14:paraId="1D5DB3A4" w14:textId="77777777" w:rsidR="00F67C3B" w:rsidRPr="005A543B" w:rsidRDefault="00581773" w:rsidP="003004E4">
                <w:pPr>
                  <w:pStyle w:val="TableNormal0"/>
                  <w:rPr>
                    <w:rStyle w:val="GeneralAviation"/>
                    <w:i/>
                    <w:iCs/>
                    <w:color w:val="auto"/>
                  </w:rPr>
                </w:pPr>
                <w:r w:rsidRPr="005A543B">
                  <w:rPr>
                    <w:rStyle w:val="GeneralAviation"/>
                    <w:i/>
                    <w:iCs/>
                    <w:color w:val="auto"/>
                  </w:rPr>
                  <w:t xml:space="preserve">Optional content: </w:t>
                </w:r>
                <w:r w:rsidR="00AF564A" w:rsidRPr="005A543B">
                  <w:rPr>
                    <w:rStyle w:val="GeneralAviation"/>
                    <w:i/>
                    <w:iCs/>
                    <w:color w:val="auto"/>
                  </w:rPr>
                  <w:t xml:space="preserve">ICAO Doc 4444, </w:t>
                </w:r>
                <w:r w:rsidRPr="005A543B">
                  <w:rPr>
                    <w:rStyle w:val="GeneralAviation"/>
                    <w:i/>
                    <w:iCs/>
                    <w:color w:val="auto"/>
                  </w:rPr>
                  <w:t>transfer of control, termination or interruption of ATS surveillance service</w:t>
                </w:r>
              </w:p>
            </w:tc>
            <w:tc>
              <w:tcPr>
                <w:tcW w:w="708" w:type="dxa"/>
                <w:hideMark/>
              </w:tcPr>
              <w:p w14:paraId="2EC15459" w14:textId="77777777" w:rsidR="00F67C3B" w:rsidRPr="005A543B" w:rsidRDefault="00581773" w:rsidP="003004E4">
                <w:pPr>
                  <w:pStyle w:val="TableNormal0"/>
                  <w:rPr>
                    <w:rStyle w:val="GeneralAviation"/>
                    <w:color w:val="auto"/>
                  </w:rPr>
                </w:pPr>
                <w:r w:rsidRPr="005A543B">
                  <w:rPr>
                    <w:rStyle w:val="GeneralAviation"/>
                    <w:color w:val="auto"/>
                  </w:rPr>
                  <w:t>APS ACS</w:t>
                </w:r>
              </w:p>
            </w:tc>
          </w:tr>
          <w:tr w:rsidR="00090094" w14:paraId="578302E8" w14:textId="77777777" w:rsidTr="00090094">
            <w:trPr>
              <w:cantSplit/>
              <w:trHeight w:val="21"/>
            </w:trPr>
            <w:tc>
              <w:tcPr>
                <w:tcW w:w="9100" w:type="dxa"/>
                <w:gridSpan w:val="5"/>
                <w:hideMark/>
              </w:tcPr>
              <w:p w14:paraId="73C7EAAE" w14:textId="77777777" w:rsidR="00F67C3B" w:rsidRPr="005A543B" w:rsidRDefault="00581773" w:rsidP="003004E4">
                <w:pPr>
                  <w:pStyle w:val="TableHead"/>
                  <w:rPr>
                    <w:rStyle w:val="GeneralAviation"/>
                    <w:color w:val="auto"/>
                  </w:rPr>
                </w:pPr>
                <w:r w:rsidRPr="005A543B">
                  <w:rPr>
                    <w:rStyle w:val="GeneralAviation"/>
                    <w:color w:val="auto"/>
                  </w:rPr>
                  <w:t>Subtopic ATM 10.3 — Traffic management process</w:t>
                </w:r>
              </w:p>
            </w:tc>
          </w:tr>
          <w:tr w:rsidR="00090094" w14:paraId="41791D4C" w14:textId="77777777" w:rsidTr="00090094">
            <w:trPr>
              <w:cantSplit/>
              <w:trHeight w:val="567"/>
            </w:trPr>
            <w:tc>
              <w:tcPr>
                <w:tcW w:w="879" w:type="dxa"/>
                <w:hideMark/>
              </w:tcPr>
              <w:p w14:paraId="5813551F"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8B5741A" w14:textId="77777777" w:rsidR="00F67C3B" w:rsidRPr="005A543B" w:rsidRDefault="00581773" w:rsidP="003004E4">
                <w:pPr>
                  <w:pStyle w:val="TableNormal0"/>
                  <w:rPr>
                    <w:rStyle w:val="GeneralAviation"/>
                    <w:color w:val="auto"/>
                  </w:rPr>
                </w:pPr>
                <w:r w:rsidRPr="005A543B">
                  <w:rPr>
                    <w:rStyle w:val="GeneralAviation"/>
                    <w:color w:val="auto"/>
                  </w:rPr>
                  <w:t xml:space="preserve">10.3.1 </w:t>
                </w:r>
              </w:p>
            </w:tc>
            <w:tc>
              <w:tcPr>
                <w:tcW w:w="3544" w:type="dxa"/>
                <w:hideMark/>
              </w:tcPr>
              <w:p w14:paraId="64341496" w14:textId="77777777" w:rsidR="00F67C3B" w:rsidRPr="005A543B" w:rsidRDefault="00581773" w:rsidP="003004E4">
                <w:pPr>
                  <w:pStyle w:val="TableNormal0"/>
                  <w:rPr>
                    <w:rStyle w:val="GeneralAviation"/>
                    <w:color w:val="auto"/>
                  </w:rPr>
                </w:pPr>
                <w:r w:rsidRPr="005A543B">
                  <w:rPr>
                    <w:rStyle w:val="GeneralAviation"/>
                    <w:color w:val="auto"/>
                  </w:rPr>
                  <w:t>Ensure that situational awareness is maintained.</w:t>
                </w:r>
              </w:p>
            </w:tc>
            <w:tc>
              <w:tcPr>
                <w:tcW w:w="283" w:type="dxa"/>
                <w:hideMark/>
              </w:tcPr>
              <w:p w14:paraId="3D06A42C"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42D4F21E" w14:textId="77777777" w:rsidR="00F67C3B" w:rsidRPr="005A543B" w:rsidRDefault="00581773" w:rsidP="00913C0A">
                <w:pPr>
                  <w:pStyle w:val="EssentialTraining"/>
                  <w:rPr>
                    <w:rStyle w:val="GeneralAviation"/>
                    <w:color w:val="auto"/>
                  </w:rPr>
                </w:pPr>
                <w:r w:rsidRPr="005A543B">
                  <w:rPr>
                    <w:rStyle w:val="GeneralAviation"/>
                    <w:color w:val="auto"/>
                  </w:rPr>
                  <w:t>Information gathering, scanning, traffic projection</w:t>
                </w:r>
              </w:p>
            </w:tc>
            <w:tc>
              <w:tcPr>
                <w:tcW w:w="708" w:type="dxa"/>
                <w:hideMark/>
              </w:tcPr>
              <w:p w14:paraId="7E594355" w14:textId="77777777" w:rsidR="00F67C3B" w:rsidRPr="005A543B" w:rsidRDefault="00581773" w:rsidP="003004E4">
                <w:pPr>
                  <w:pStyle w:val="TableNormal0"/>
                  <w:rPr>
                    <w:rStyle w:val="GeneralAviation"/>
                    <w:color w:val="auto"/>
                  </w:rPr>
                </w:pPr>
                <w:r w:rsidRPr="005A543B">
                  <w:rPr>
                    <w:rStyle w:val="GeneralAviation"/>
                    <w:color w:val="auto"/>
                  </w:rPr>
                  <w:t>APS ACS</w:t>
                </w:r>
              </w:p>
            </w:tc>
          </w:tr>
          <w:tr w:rsidR="00090094" w14:paraId="42B3E06A" w14:textId="77777777" w:rsidTr="00090094">
            <w:trPr>
              <w:cantSplit/>
              <w:trHeight w:val="567"/>
            </w:trPr>
            <w:tc>
              <w:tcPr>
                <w:tcW w:w="879" w:type="dxa"/>
                <w:hideMark/>
              </w:tcPr>
              <w:p w14:paraId="5E65CB8B"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23E72A9" w14:textId="77777777" w:rsidR="00F67C3B" w:rsidRPr="005A543B" w:rsidRDefault="00581773" w:rsidP="003004E4">
                <w:pPr>
                  <w:pStyle w:val="TableNormal0"/>
                  <w:rPr>
                    <w:rStyle w:val="GeneralAviation"/>
                    <w:color w:val="auto"/>
                  </w:rPr>
                </w:pPr>
                <w:r w:rsidRPr="005A543B">
                  <w:rPr>
                    <w:rStyle w:val="GeneralAviation"/>
                    <w:color w:val="auto"/>
                  </w:rPr>
                  <w:t xml:space="preserve">10.3.2 </w:t>
                </w:r>
              </w:p>
            </w:tc>
            <w:tc>
              <w:tcPr>
                <w:tcW w:w="3544" w:type="dxa"/>
                <w:hideMark/>
              </w:tcPr>
              <w:p w14:paraId="30C164BC" w14:textId="77777777" w:rsidR="00F67C3B" w:rsidRPr="005A543B" w:rsidRDefault="00581773" w:rsidP="003004E4">
                <w:pPr>
                  <w:pStyle w:val="TableNormal0"/>
                  <w:rPr>
                    <w:rStyle w:val="GeneralAviation"/>
                    <w:color w:val="auto"/>
                  </w:rPr>
                </w:pPr>
                <w:r w:rsidRPr="005A543B">
                  <w:rPr>
                    <w:rStyle w:val="GeneralAviation"/>
                    <w:color w:val="auto"/>
                  </w:rPr>
                  <w:t>Detect conflicts in time for appropriate resolution.</w:t>
                </w:r>
              </w:p>
            </w:tc>
            <w:tc>
              <w:tcPr>
                <w:tcW w:w="283" w:type="dxa"/>
                <w:hideMark/>
              </w:tcPr>
              <w:p w14:paraId="064241A4"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36DCE3AE" w14:textId="77777777" w:rsidR="00F67C3B" w:rsidRPr="005A543B" w:rsidRDefault="00F67C3B" w:rsidP="003004E4">
                <w:pPr>
                  <w:pStyle w:val="TableNormal0"/>
                  <w:rPr>
                    <w:rStyle w:val="GeneralAviation"/>
                    <w:color w:val="auto"/>
                  </w:rPr>
                </w:pPr>
              </w:p>
            </w:tc>
            <w:tc>
              <w:tcPr>
                <w:tcW w:w="708" w:type="dxa"/>
                <w:hideMark/>
              </w:tcPr>
              <w:p w14:paraId="53175F67" w14:textId="77777777" w:rsidR="00F67C3B" w:rsidRPr="005A543B" w:rsidRDefault="00581773" w:rsidP="00625924">
                <w:pPr>
                  <w:pStyle w:val="ItalicRed"/>
                  <w:rPr>
                    <w:color w:val="auto"/>
                  </w:rPr>
                </w:pPr>
                <w:r w:rsidRPr="005A543B">
                  <w:rPr>
                    <w:color w:val="auto"/>
                  </w:rPr>
                  <w:t>ALL</w:t>
                </w:r>
              </w:p>
            </w:tc>
          </w:tr>
          <w:tr w:rsidR="00090094" w14:paraId="11D81C62" w14:textId="77777777" w:rsidTr="00090094">
            <w:trPr>
              <w:cantSplit/>
              <w:trHeight w:val="567"/>
            </w:trPr>
            <w:tc>
              <w:tcPr>
                <w:tcW w:w="879" w:type="dxa"/>
                <w:hideMark/>
              </w:tcPr>
              <w:p w14:paraId="09B50EDD"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207EB49" w14:textId="77777777" w:rsidR="00F67C3B" w:rsidRPr="005A543B" w:rsidRDefault="00581773" w:rsidP="003004E4">
                <w:pPr>
                  <w:pStyle w:val="TableNormal0"/>
                  <w:rPr>
                    <w:rStyle w:val="GeneralAviation"/>
                    <w:color w:val="auto"/>
                  </w:rPr>
                </w:pPr>
                <w:r w:rsidRPr="005A543B">
                  <w:rPr>
                    <w:rStyle w:val="GeneralAviation"/>
                    <w:color w:val="auto"/>
                  </w:rPr>
                  <w:t xml:space="preserve">10.3.3 </w:t>
                </w:r>
              </w:p>
            </w:tc>
            <w:tc>
              <w:tcPr>
                <w:tcW w:w="3544" w:type="dxa"/>
                <w:hideMark/>
              </w:tcPr>
              <w:p w14:paraId="04DA0F70" w14:textId="77777777" w:rsidR="00F67C3B" w:rsidRPr="005A543B" w:rsidRDefault="00581773" w:rsidP="003004E4">
                <w:pPr>
                  <w:pStyle w:val="TableNormal0"/>
                  <w:rPr>
                    <w:rStyle w:val="GeneralAviation"/>
                    <w:color w:val="auto"/>
                  </w:rPr>
                </w:pPr>
                <w:r w:rsidRPr="005A543B">
                  <w:rPr>
                    <w:rStyle w:val="GeneralAviation"/>
                    <w:color w:val="auto"/>
                  </w:rPr>
                  <w:t>Identify potential solutions to achieve a safe and effective traffic flow.</w:t>
                </w:r>
              </w:p>
            </w:tc>
            <w:tc>
              <w:tcPr>
                <w:tcW w:w="283" w:type="dxa"/>
                <w:hideMark/>
              </w:tcPr>
              <w:p w14:paraId="3C8EECD8"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5220EAEE" w14:textId="77777777" w:rsidR="00F67C3B" w:rsidRPr="005A543B" w:rsidRDefault="00F67C3B" w:rsidP="003004E4">
                <w:pPr>
                  <w:pStyle w:val="TableNormal0"/>
                  <w:rPr>
                    <w:rStyle w:val="GeneralAviation"/>
                    <w:color w:val="auto"/>
                  </w:rPr>
                </w:pPr>
              </w:p>
            </w:tc>
            <w:tc>
              <w:tcPr>
                <w:tcW w:w="708" w:type="dxa"/>
                <w:hideMark/>
              </w:tcPr>
              <w:p w14:paraId="53E1A086"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4E44B04B" w14:textId="77777777" w:rsidTr="00090094">
            <w:trPr>
              <w:cantSplit/>
              <w:trHeight w:val="567"/>
            </w:trPr>
            <w:tc>
              <w:tcPr>
                <w:tcW w:w="879" w:type="dxa"/>
                <w:hideMark/>
              </w:tcPr>
              <w:p w14:paraId="2AC59E11"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7A4DAA12" w14:textId="77777777" w:rsidR="00F67C3B" w:rsidRPr="005A543B" w:rsidRDefault="00581773" w:rsidP="003004E4">
                <w:pPr>
                  <w:pStyle w:val="TableNormal0"/>
                  <w:rPr>
                    <w:rStyle w:val="GeneralAviation"/>
                    <w:color w:val="auto"/>
                  </w:rPr>
                </w:pPr>
                <w:r w:rsidRPr="005A543B">
                  <w:rPr>
                    <w:rStyle w:val="GeneralAviation"/>
                    <w:color w:val="auto"/>
                  </w:rPr>
                  <w:t xml:space="preserve">10.3.4 </w:t>
                </w:r>
              </w:p>
            </w:tc>
            <w:tc>
              <w:tcPr>
                <w:tcW w:w="3544" w:type="dxa"/>
                <w:hideMark/>
              </w:tcPr>
              <w:p w14:paraId="108261B6" w14:textId="77777777" w:rsidR="00F67C3B" w:rsidRPr="005A543B" w:rsidRDefault="00581773" w:rsidP="003004E4">
                <w:pPr>
                  <w:pStyle w:val="TableNormal0"/>
                  <w:rPr>
                    <w:rStyle w:val="GeneralAviation"/>
                    <w:color w:val="auto"/>
                  </w:rPr>
                </w:pPr>
                <w:r w:rsidRPr="005A543B">
                  <w:rPr>
                    <w:rStyle w:val="GeneralAviation"/>
                    <w:color w:val="auto"/>
                  </w:rPr>
                  <w:t>Evaluate possible outcomes of different planning and control actions.</w:t>
                </w:r>
              </w:p>
            </w:tc>
            <w:tc>
              <w:tcPr>
                <w:tcW w:w="283" w:type="dxa"/>
                <w:hideMark/>
              </w:tcPr>
              <w:p w14:paraId="74EB4F9E" w14:textId="77777777" w:rsidR="00F67C3B" w:rsidRPr="005A543B" w:rsidRDefault="00581773" w:rsidP="003004E4">
                <w:pPr>
                  <w:pStyle w:val="TableNormal0"/>
                  <w:rPr>
                    <w:rStyle w:val="GeneralAviation"/>
                    <w:color w:val="auto"/>
                  </w:rPr>
                </w:pPr>
                <w:r w:rsidRPr="005A543B">
                  <w:rPr>
                    <w:rStyle w:val="GeneralAviation"/>
                    <w:color w:val="auto"/>
                  </w:rPr>
                  <w:t>5</w:t>
                </w:r>
              </w:p>
            </w:tc>
            <w:tc>
              <w:tcPr>
                <w:tcW w:w="3686" w:type="dxa"/>
                <w:hideMark/>
              </w:tcPr>
              <w:p w14:paraId="025A4BB3" w14:textId="77777777" w:rsidR="00F67C3B" w:rsidRPr="005A543B" w:rsidRDefault="00F67C3B" w:rsidP="003004E4">
                <w:pPr>
                  <w:pStyle w:val="TableNormal0"/>
                  <w:rPr>
                    <w:rStyle w:val="GeneralAviation"/>
                    <w:color w:val="auto"/>
                  </w:rPr>
                </w:pPr>
              </w:p>
            </w:tc>
            <w:tc>
              <w:tcPr>
                <w:tcW w:w="708" w:type="dxa"/>
                <w:hideMark/>
              </w:tcPr>
              <w:p w14:paraId="5D16C9B3" w14:textId="77777777" w:rsidR="00F67C3B" w:rsidRPr="005A543B" w:rsidRDefault="00581773" w:rsidP="00625924">
                <w:pPr>
                  <w:pStyle w:val="ItalicRed"/>
                  <w:rPr>
                    <w:color w:val="auto"/>
                  </w:rPr>
                </w:pPr>
                <w:r w:rsidRPr="005A543B">
                  <w:rPr>
                    <w:color w:val="auto"/>
                  </w:rPr>
                  <w:t>ALL</w:t>
                </w:r>
              </w:p>
            </w:tc>
          </w:tr>
          <w:tr w:rsidR="00090094" w14:paraId="670F86A6" w14:textId="77777777" w:rsidTr="00090094">
            <w:trPr>
              <w:cantSplit/>
              <w:trHeight w:val="567"/>
            </w:trPr>
            <w:tc>
              <w:tcPr>
                <w:tcW w:w="879" w:type="dxa"/>
                <w:hideMark/>
              </w:tcPr>
              <w:p w14:paraId="3C2C1D0A"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362E2C7" w14:textId="77777777" w:rsidR="00F67C3B" w:rsidRPr="005A543B" w:rsidRDefault="00581773" w:rsidP="003004E4">
                <w:pPr>
                  <w:pStyle w:val="TableNormal0"/>
                  <w:rPr>
                    <w:rStyle w:val="GeneralAviation"/>
                    <w:color w:val="auto"/>
                  </w:rPr>
                </w:pPr>
                <w:r w:rsidRPr="005A543B">
                  <w:rPr>
                    <w:rStyle w:val="GeneralAviation"/>
                    <w:color w:val="auto"/>
                  </w:rPr>
                  <w:t xml:space="preserve">10.3.5 </w:t>
                </w:r>
              </w:p>
            </w:tc>
            <w:tc>
              <w:tcPr>
                <w:tcW w:w="3544" w:type="dxa"/>
                <w:hideMark/>
              </w:tcPr>
              <w:p w14:paraId="03A28D1E" w14:textId="77777777" w:rsidR="00F67C3B" w:rsidRPr="005A543B" w:rsidRDefault="00581773" w:rsidP="003004E4">
                <w:pPr>
                  <w:pStyle w:val="TableNormal0"/>
                  <w:rPr>
                    <w:rStyle w:val="GeneralAviation"/>
                    <w:color w:val="auto"/>
                  </w:rPr>
                </w:pPr>
                <w:r w:rsidRPr="005A543B">
                  <w:rPr>
                    <w:rStyle w:val="GeneralAviation"/>
                    <w:color w:val="auto"/>
                  </w:rPr>
                  <w:t>Select an appropriate plan in time to achieve safe and effective traffic flow.</w:t>
                </w:r>
              </w:p>
            </w:tc>
            <w:tc>
              <w:tcPr>
                <w:tcW w:w="283" w:type="dxa"/>
                <w:hideMark/>
              </w:tcPr>
              <w:p w14:paraId="0E0C5A72" w14:textId="77777777" w:rsidR="00F67C3B" w:rsidRPr="005A543B" w:rsidRDefault="00581773" w:rsidP="003004E4">
                <w:pPr>
                  <w:pStyle w:val="TableNormal0"/>
                  <w:rPr>
                    <w:rStyle w:val="GeneralAviation"/>
                    <w:color w:val="auto"/>
                  </w:rPr>
                </w:pPr>
                <w:r w:rsidRPr="005A543B">
                  <w:rPr>
                    <w:rStyle w:val="GeneralAviation"/>
                    <w:color w:val="auto"/>
                  </w:rPr>
                  <w:t>5</w:t>
                </w:r>
              </w:p>
            </w:tc>
            <w:tc>
              <w:tcPr>
                <w:tcW w:w="3686" w:type="dxa"/>
                <w:hideMark/>
              </w:tcPr>
              <w:p w14:paraId="0AF670C7" w14:textId="77777777" w:rsidR="00F67C3B" w:rsidRPr="005A543B" w:rsidRDefault="00F67C3B" w:rsidP="003004E4">
                <w:pPr>
                  <w:pStyle w:val="TableNormal0"/>
                  <w:rPr>
                    <w:rStyle w:val="GeneralAviation"/>
                    <w:color w:val="auto"/>
                  </w:rPr>
                </w:pPr>
              </w:p>
            </w:tc>
            <w:tc>
              <w:tcPr>
                <w:tcW w:w="708" w:type="dxa"/>
                <w:hideMark/>
              </w:tcPr>
              <w:p w14:paraId="2B513FF6"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329F3207" w14:textId="77777777" w:rsidTr="00090094">
            <w:trPr>
              <w:cantSplit/>
              <w:trHeight w:val="567"/>
            </w:trPr>
            <w:tc>
              <w:tcPr>
                <w:tcW w:w="879" w:type="dxa"/>
                <w:hideMark/>
              </w:tcPr>
              <w:p w14:paraId="59AD76AE"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EAECC06" w14:textId="77777777" w:rsidR="00F67C3B" w:rsidRPr="005A543B" w:rsidRDefault="00581773" w:rsidP="003004E4">
                <w:pPr>
                  <w:pStyle w:val="TableNormal0"/>
                  <w:rPr>
                    <w:rStyle w:val="GeneralAviation"/>
                    <w:color w:val="auto"/>
                  </w:rPr>
                </w:pPr>
                <w:r w:rsidRPr="005A543B">
                  <w:rPr>
                    <w:rStyle w:val="GeneralAviation"/>
                    <w:color w:val="auto"/>
                  </w:rPr>
                  <w:t xml:space="preserve">10.3.6 </w:t>
                </w:r>
              </w:p>
            </w:tc>
            <w:tc>
              <w:tcPr>
                <w:tcW w:w="3544" w:type="dxa"/>
                <w:hideMark/>
              </w:tcPr>
              <w:p w14:paraId="42D5E1B7" w14:textId="77777777" w:rsidR="00F67C3B" w:rsidRPr="005A543B" w:rsidRDefault="00581773" w:rsidP="003004E4">
                <w:pPr>
                  <w:pStyle w:val="TableNormal0"/>
                  <w:rPr>
                    <w:rStyle w:val="GeneralAviation"/>
                    <w:color w:val="auto"/>
                  </w:rPr>
                </w:pPr>
                <w:r w:rsidRPr="005A543B">
                  <w:rPr>
                    <w:rStyle w:val="GeneralAviation"/>
                    <w:color w:val="auto"/>
                  </w:rPr>
                  <w:t xml:space="preserve">Ensure </w:t>
                </w:r>
                <w:r w:rsidR="00AF564A" w:rsidRPr="005A543B">
                  <w:rPr>
                    <w:rStyle w:val="GeneralAviation"/>
                    <w:color w:val="auto"/>
                  </w:rPr>
                  <w:t>the</w:t>
                </w:r>
                <w:r w:rsidRPr="005A543B">
                  <w:rPr>
                    <w:rStyle w:val="GeneralAviation"/>
                    <w:color w:val="auto"/>
                  </w:rPr>
                  <w:t xml:space="preserve"> adequate priorit</w:t>
                </w:r>
                <w:r w:rsidR="00AF564A" w:rsidRPr="005A543B">
                  <w:rPr>
                    <w:rStyle w:val="GeneralAviation"/>
                    <w:color w:val="auto"/>
                  </w:rPr>
                  <w:t>isation</w:t>
                </w:r>
                <w:r w:rsidRPr="005A543B">
                  <w:rPr>
                    <w:rStyle w:val="GeneralAviation"/>
                    <w:color w:val="auto"/>
                  </w:rPr>
                  <w:t xml:space="preserve"> of actions.</w:t>
                </w:r>
              </w:p>
            </w:tc>
            <w:tc>
              <w:tcPr>
                <w:tcW w:w="283" w:type="dxa"/>
                <w:hideMark/>
              </w:tcPr>
              <w:p w14:paraId="2240F3BD"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30D34D5D" w14:textId="77777777" w:rsidR="00F67C3B" w:rsidRPr="005A543B" w:rsidRDefault="00F67C3B" w:rsidP="003004E4">
                <w:pPr>
                  <w:pStyle w:val="TableNormal0"/>
                  <w:rPr>
                    <w:rStyle w:val="GeneralAviation"/>
                    <w:color w:val="auto"/>
                  </w:rPr>
                </w:pPr>
              </w:p>
            </w:tc>
            <w:tc>
              <w:tcPr>
                <w:tcW w:w="708" w:type="dxa"/>
                <w:hideMark/>
              </w:tcPr>
              <w:p w14:paraId="354BA900" w14:textId="77777777" w:rsidR="00F67C3B" w:rsidRPr="005A543B" w:rsidRDefault="00581773" w:rsidP="00625924">
                <w:pPr>
                  <w:pStyle w:val="ItalicRed"/>
                  <w:rPr>
                    <w:color w:val="auto"/>
                  </w:rPr>
                </w:pPr>
                <w:r w:rsidRPr="005A543B">
                  <w:rPr>
                    <w:color w:val="auto"/>
                  </w:rPr>
                  <w:t>ALL</w:t>
                </w:r>
              </w:p>
            </w:tc>
          </w:tr>
          <w:tr w:rsidR="00090094" w14:paraId="5C6C2C31" w14:textId="77777777" w:rsidTr="00090094">
            <w:trPr>
              <w:cantSplit/>
              <w:trHeight w:val="567"/>
            </w:trPr>
            <w:tc>
              <w:tcPr>
                <w:tcW w:w="879" w:type="dxa"/>
                <w:hideMark/>
              </w:tcPr>
              <w:p w14:paraId="204F05E5"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12A1E362" w14:textId="77777777" w:rsidR="00F67C3B" w:rsidRPr="005A543B" w:rsidRDefault="00581773" w:rsidP="003004E4">
                <w:pPr>
                  <w:pStyle w:val="TableNormal0"/>
                  <w:rPr>
                    <w:rStyle w:val="GeneralAviation"/>
                    <w:color w:val="auto"/>
                  </w:rPr>
                </w:pPr>
                <w:r w:rsidRPr="005A543B">
                  <w:rPr>
                    <w:rStyle w:val="GeneralAviation"/>
                    <w:color w:val="auto"/>
                  </w:rPr>
                  <w:t xml:space="preserve">10.3.7 </w:t>
                </w:r>
              </w:p>
            </w:tc>
            <w:tc>
              <w:tcPr>
                <w:tcW w:w="3544" w:type="dxa"/>
                <w:hideMark/>
              </w:tcPr>
              <w:p w14:paraId="679CDB20" w14:textId="77777777" w:rsidR="00F67C3B" w:rsidRPr="005A543B" w:rsidRDefault="00581773" w:rsidP="003004E4">
                <w:pPr>
                  <w:pStyle w:val="TableNormal0"/>
                  <w:rPr>
                    <w:rStyle w:val="GeneralAviation"/>
                    <w:color w:val="auto"/>
                  </w:rPr>
                </w:pPr>
                <w:r w:rsidRPr="005A543B">
                  <w:rPr>
                    <w:rStyle w:val="GeneralAviation"/>
                    <w:color w:val="auto"/>
                  </w:rPr>
                  <w:t>Execute</w:t>
                </w:r>
                <w:r w:rsidR="00AF564A" w:rsidRPr="005A543B">
                  <w:rPr>
                    <w:rStyle w:val="GeneralAviation"/>
                    <w:color w:val="auto"/>
                  </w:rPr>
                  <w:t xml:space="preserve"> the</w:t>
                </w:r>
                <w:r w:rsidRPr="005A543B">
                  <w:rPr>
                    <w:rStyle w:val="GeneralAviation"/>
                    <w:color w:val="auto"/>
                  </w:rPr>
                  <w:t xml:space="preserve"> selected plan in a timely manner.</w:t>
                </w:r>
              </w:p>
            </w:tc>
            <w:tc>
              <w:tcPr>
                <w:tcW w:w="283" w:type="dxa"/>
                <w:hideMark/>
              </w:tcPr>
              <w:p w14:paraId="078F4121" w14:textId="77777777" w:rsidR="00F67C3B" w:rsidRPr="005A543B" w:rsidRDefault="00581773" w:rsidP="003004E4">
                <w:pPr>
                  <w:pStyle w:val="TableNormal0"/>
                  <w:rPr>
                    <w:rStyle w:val="GeneralAviation"/>
                    <w:color w:val="auto"/>
                  </w:rPr>
                </w:pPr>
                <w:r w:rsidRPr="005A543B">
                  <w:rPr>
                    <w:rStyle w:val="GeneralAviation"/>
                    <w:color w:val="auto"/>
                  </w:rPr>
                  <w:t>3</w:t>
                </w:r>
              </w:p>
            </w:tc>
            <w:tc>
              <w:tcPr>
                <w:tcW w:w="3686" w:type="dxa"/>
                <w:hideMark/>
              </w:tcPr>
              <w:p w14:paraId="1DC2550C" w14:textId="77777777" w:rsidR="00F67C3B" w:rsidRPr="005A543B" w:rsidRDefault="00F67C3B" w:rsidP="003004E4">
                <w:pPr>
                  <w:pStyle w:val="TableNormal0"/>
                  <w:rPr>
                    <w:rStyle w:val="GeneralAviation"/>
                    <w:color w:val="auto"/>
                  </w:rPr>
                </w:pPr>
              </w:p>
            </w:tc>
            <w:tc>
              <w:tcPr>
                <w:tcW w:w="708" w:type="dxa"/>
                <w:hideMark/>
              </w:tcPr>
              <w:p w14:paraId="434580D4" w14:textId="77777777" w:rsidR="00F67C3B" w:rsidRPr="005A543B" w:rsidRDefault="00581773" w:rsidP="00625924">
                <w:pPr>
                  <w:pStyle w:val="ItalicRed"/>
                  <w:rPr>
                    <w:color w:val="auto"/>
                  </w:rPr>
                </w:pPr>
                <w:r w:rsidRPr="005A543B">
                  <w:rPr>
                    <w:color w:val="auto"/>
                  </w:rPr>
                  <w:t>ALL</w:t>
                </w:r>
              </w:p>
            </w:tc>
          </w:tr>
          <w:tr w:rsidR="00090094" w14:paraId="7DBA9DAF" w14:textId="77777777" w:rsidTr="00090094">
            <w:trPr>
              <w:cantSplit/>
              <w:trHeight w:val="567"/>
            </w:trPr>
            <w:tc>
              <w:tcPr>
                <w:tcW w:w="879" w:type="dxa"/>
                <w:hideMark/>
              </w:tcPr>
              <w:p w14:paraId="3CE83236"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32DB165D" w14:textId="77777777" w:rsidR="00F67C3B" w:rsidRPr="005A543B" w:rsidRDefault="00581773" w:rsidP="003004E4">
                <w:pPr>
                  <w:pStyle w:val="TableNormal0"/>
                  <w:rPr>
                    <w:rStyle w:val="GeneralAviation"/>
                    <w:color w:val="auto"/>
                  </w:rPr>
                </w:pPr>
                <w:r w:rsidRPr="005A543B">
                  <w:rPr>
                    <w:rStyle w:val="GeneralAviation"/>
                    <w:color w:val="auto"/>
                  </w:rPr>
                  <w:t xml:space="preserve">10.3.8 </w:t>
                </w:r>
              </w:p>
            </w:tc>
            <w:tc>
              <w:tcPr>
                <w:tcW w:w="3544" w:type="dxa"/>
                <w:hideMark/>
              </w:tcPr>
              <w:p w14:paraId="19F5B1F9" w14:textId="77777777" w:rsidR="00F67C3B" w:rsidRPr="005A543B" w:rsidRDefault="00581773" w:rsidP="003004E4">
                <w:pPr>
                  <w:pStyle w:val="TableNormal0"/>
                  <w:rPr>
                    <w:rStyle w:val="GeneralAviation"/>
                    <w:color w:val="auto"/>
                  </w:rPr>
                </w:pPr>
                <w:r w:rsidRPr="005A543B">
                  <w:rPr>
                    <w:rStyle w:val="GeneralAviation"/>
                    <w:color w:val="auto"/>
                  </w:rPr>
                  <w:t xml:space="preserve">Ensure </w:t>
                </w:r>
                <w:r w:rsidR="00AF564A" w:rsidRPr="005A543B">
                  <w:rPr>
                    <w:rStyle w:val="GeneralAviation"/>
                    <w:color w:val="auto"/>
                  </w:rPr>
                  <w:t xml:space="preserve">that </w:t>
                </w:r>
                <w:r w:rsidRPr="005A543B">
                  <w:rPr>
                    <w:rStyle w:val="GeneralAviation"/>
                    <w:color w:val="auto"/>
                  </w:rPr>
                  <w:t>a safe and efficient outcome is achieved.</w:t>
                </w:r>
              </w:p>
            </w:tc>
            <w:tc>
              <w:tcPr>
                <w:tcW w:w="283" w:type="dxa"/>
                <w:hideMark/>
              </w:tcPr>
              <w:p w14:paraId="01B95C2D"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3F11DF19" w14:textId="77777777" w:rsidR="00F67C3B" w:rsidRPr="005A543B" w:rsidRDefault="00581773" w:rsidP="00215A43">
                <w:pPr>
                  <w:pStyle w:val="EssentialTraining"/>
                  <w:rPr>
                    <w:rStyle w:val="GeneralAviation"/>
                    <w:color w:val="auto"/>
                  </w:rPr>
                </w:pPr>
                <w:r w:rsidRPr="005A543B">
                  <w:rPr>
                    <w:rStyle w:val="GeneralAviation"/>
                    <w:color w:val="auto"/>
                  </w:rPr>
                  <w:t>Traffic monitoring, adaptability and follow-up</w:t>
                </w:r>
              </w:p>
            </w:tc>
            <w:tc>
              <w:tcPr>
                <w:tcW w:w="708" w:type="dxa"/>
                <w:hideMark/>
              </w:tcPr>
              <w:p w14:paraId="2BA89721" w14:textId="77777777" w:rsidR="00F67C3B" w:rsidRPr="005A543B" w:rsidRDefault="00581773" w:rsidP="00625924">
                <w:pPr>
                  <w:pStyle w:val="ItalicRed"/>
                  <w:rPr>
                    <w:color w:val="auto"/>
                  </w:rPr>
                </w:pPr>
                <w:r w:rsidRPr="005A543B">
                  <w:rPr>
                    <w:color w:val="auto"/>
                  </w:rPr>
                  <w:t>ALL</w:t>
                </w:r>
              </w:p>
            </w:tc>
          </w:tr>
          <w:tr w:rsidR="00090094" w14:paraId="692996AA" w14:textId="77777777" w:rsidTr="00090094">
            <w:trPr>
              <w:cantSplit/>
              <w:trHeight w:val="21"/>
            </w:trPr>
            <w:tc>
              <w:tcPr>
                <w:tcW w:w="9100" w:type="dxa"/>
                <w:gridSpan w:val="5"/>
                <w:hideMark/>
              </w:tcPr>
              <w:p w14:paraId="7B403476" w14:textId="77777777" w:rsidR="00F67C3B" w:rsidRPr="005A543B" w:rsidRDefault="00581773" w:rsidP="003004E4">
                <w:pPr>
                  <w:pStyle w:val="TableHead"/>
                  <w:rPr>
                    <w:rStyle w:val="GeneralAviation"/>
                    <w:color w:val="auto"/>
                  </w:rPr>
                </w:pPr>
                <w:r w:rsidRPr="005A543B">
                  <w:rPr>
                    <w:rStyle w:val="GeneralAviation"/>
                    <w:color w:val="auto"/>
                  </w:rPr>
                  <w:lastRenderedPageBreak/>
                  <w:t>Subtopic ATM 10.4 — Handling traffic</w:t>
                </w:r>
              </w:p>
            </w:tc>
          </w:tr>
          <w:tr w:rsidR="00090094" w14:paraId="318F7ADE" w14:textId="77777777" w:rsidTr="00090094">
            <w:trPr>
              <w:cantSplit/>
              <w:trHeight w:val="567"/>
            </w:trPr>
            <w:tc>
              <w:tcPr>
                <w:tcW w:w="879" w:type="dxa"/>
                <w:hideMark/>
              </w:tcPr>
              <w:p w14:paraId="7B85E513"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5AB20AA1" w14:textId="77777777" w:rsidR="00F67C3B" w:rsidRPr="005A543B" w:rsidRDefault="00581773" w:rsidP="003004E4">
                <w:pPr>
                  <w:pStyle w:val="TableNormal0"/>
                  <w:rPr>
                    <w:rStyle w:val="GeneralAviation"/>
                    <w:color w:val="auto"/>
                  </w:rPr>
                </w:pPr>
                <w:r w:rsidRPr="005A543B">
                  <w:rPr>
                    <w:rStyle w:val="GeneralAviation"/>
                    <w:color w:val="auto"/>
                  </w:rPr>
                  <w:t xml:space="preserve">10.4.1 </w:t>
                </w:r>
              </w:p>
            </w:tc>
            <w:tc>
              <w:tcPr>
                <w:tcW w:w="3544" w:type="dxa"/>
                <w:hideMark/>
              </w:tcPr>
              <w:p w14:paraId="7B4E9EB9" w14:textId="77777777" w:rsidR="00F67C3B" w:rsidRPr="005A543B" w:rsidRDefault="00581773" w:rsidP="003004E4">
                <w:pPr>
                  <w:pStyle w:val="TableNormal0"/>
                  <w:rPr>
                    <w:rStyle w:val="GeneralAviation"/>
                    <w:color w:val="auto"/>
                  </w:rPr>
                </w:pPr>
                <w:r w:rsidRPr="005A543B">
                  <w:rPr>
                    <w:rStyle w:val="GeneralAviation"/>
                    <w:color w:val="auto"/>
                  </w:rPr>
                  <w:t>Manage arrivals, departures and overflights.</w:t>
                </w:r>
              </w:p>
            </w:tc>
            <w:tc>
              <w:tcPr>
                <w:tcW w:w="283" w:type="dxa"/>
                <w:hideMark/>
              </w:tcPr>
              <w:p w14:paraId="122C100D" w14:textId="77777777" w:rsidR="00F67C3B" w:rsidRPr="005A543B" w:rsidRDefault="00581773" w:rsidP="003004E4">
                <w:pPr>
                  <w:pStyle w:val="TableNormal0"/>
                  <w:rPr>
                    <w:rStyle w:val="GeneralAviation"/>
                    <w:color w:val="auto"/>
                  </w:rPr>
                </w:pPr>
                <w:r w:rsidRPr="005A543B">
                  <w:rPr>
                    <w:rStyle w:val="GeneralAviation"/>
                    <w:color w:val="auto"/>
                  </w:rPr>
                  <w:t>4</w:t>
                </w:r>
              </w:p>
            </w:tc>
            <w:tc>
              <w:tcPr>
                <w:tcW w:w="3686" w:type="dxa"/>
                <w:hideMark/>
              </w:tcPr>
              <w:p w14:paraId="3F708B7A"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simulator operation procedures</w:t>
                </w:r>
              </w:p>
            </w:tc>
            <w:tc>
              <w:tcPr>
                <w:tcW w:w="708" w:type="dxa"/>
                <w:hideMark/>
              </w:tcPr>
              <w:p w14:paraId="5BA3AF78"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4B7E2A98" w14:textId="77777777" w:rsidTr="00090094">
            <w:trPr>
              <w:cantSplit/>
              <w:trHeight w:val="567"/>
            </w:trPr>
            <w:tc>
              <w:tcPr>
                <w:tcW w:w="879" w:type="dxa"/>
                <w:hideMark/>
              </w:tcPr>
              <w:p w14:paraId="68695C2E"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2D024021" w14:textId="77777777" w:rsidR="00F67C3B" w:rsidRPr="005A543B" w:rsidRDefault="00581773" w:rsidP="003004E4">
                <w:pPr>
                  <w:pStyle w:val="TableNormal0"/>
                  <w:rPr>
                    <w:rStyle w:val="GeneralAviation"/>
                    <w:color w:val="auto"/>
                  </w:rPr>
                </w:pPr>
                <w:r w:rsidRPr="005A543B">
                  <w:rPr>
                    <w:rStyle w:val="GeneralAviation"/>
                    <w:color w:val="auto"/>
                  </w:rPr>
                  <w:t xml:space="preserve">10.4.2 </w:t>
                </w:r>
              </w:p>
            </w:tc>
            <w:tc>
              <w:tcPr>
                <w:tcW w:w="3544" w:type="dxa"/>
                <w:hideMark/>
              </w:tcPr>
              <w:p w14:paraId="4A630FA6" w14:textId="77777777" w:rsidR="00F67C3B" w:rsidRPr="005A543B" w:rsidRDefault="00581773" w:rsidP="003004E4">
                <w:pPr>
                  <w:pStyle w:val="TableNormal0"/>
                  <w:rPr>
                    <w:rStyle w:val="GeneralAviation"/>
                    <w:color w:val="auto"/>
                  </w:rPr>
                </w:pPr>
                <w:r w:rsidRPr="005A543B">
                  <w:rPr>
                    <w:rStyle w:val="GeneralAviation"/>
                    <w:color w:val="auto"/>
                  </w:rPr>
                  <w:t>Balance the workload against personal capacity.</w:t>
                </w:r>
              </w:p>
            </w:tc>
            <w:tc>
              <w:tcPr>
                <w:tcW w:w="283" w:type="dxa"/>
                <w:hideMark/>
              </w:tcPr>
              <w:p w14:paraId="555C2F17" w14:textId="77777777" w:rsidR="00F67C3B" w:rsidRPr="005A543B" w:rsidRDefault="00581773" w:rsidP="003004E4">
                <w:pPr>
                  <w:pStyle w:val="TableNormal0"/>
                  <w:rPr>
                    <w:rStyle w:val="GeneralAviation"/>
                    <w:color w:val="auto"/>
                  </w:rPr>
                </w:pPr>
                <w:r w:rsidRPr="005A543B">
                  <w:rPr>
                    <w:rStyle w:val="GeneralAviation"/>
                    <w:color w:val="auto"/>
                  </w:rPr>
                  <w:t>5</w:t>
                </w:r>
              </w:p>
            </w:tc>
            <w:tc>
              <w:tcPr>
                <w:tcW w:w="3686" w:type="dxa"/>
                <w:hideMark/>
              </w:tcPr>
              <w:p w14:paraId="4C8772C0" w14:textId="77777777" w:rsidR="00F67C3B" w:rsidRPr="005A543B" w:rsidRDefault="00581773" w:rsidP="003004E4">
                <w:pPr>
                  <w:pStyle w:val="TableNormal0"/>
                  <w:rPr>
                    <w:rStyle w:val="GeneralAviation"/>
                    <w:i/>
                    <w:iCs/>
                    <w:color w:val="auto"/>
                  </w:rPr>
                </w:pPr>
                <w:r w:rsidRPr="005A543B">
                  <w:rPr>
                    <w:rStyle w:val="GeneralAviation"/>
                    <w:i/>
                    <w:iCs/>
                    <w:color w:val="auto"/>
                  </w:rPr>
                  <w:t>Optional content: rerouting, replanning, prioritising solutions, denying requests, delegating responsibility for separation</w:t>
                </w:r>
              </w:p>
            </w:tc>
            <w:tc>
              <w:tcPr>
                <w:tcW w:w="708" w:type="dxa"/>
                <w:hideMark/>
              </w:tcPr>
              <w:p w14:paraId="034A1116" w14:textId="77777777" w:rsidR="00F67C3B" w:rsidRPr="005A543B" w:rsidRDefault="00581773" w:rsidP="003004E4">
                <w:pPr>
                  <w:pStyle w:val="TableNormal0"/>
                  <w:rPr>
                    <w:rStyle w:val="GeneralAviation"/>
                    <w:color w:val="auto"/>
                  </w:rPr>
                </w:pPr>
                <w:r w:rsidRPr="005A543B">
                  <w:rPr>
                    <w:rStyle w:val="GeneralAviation"/>
                    <w:color w:val="auto"/>
                  </w:rPr>
                  <w:t>APP ACP APS ACS</w:t>
                </w:r>
              </w:p>
            </w:tc>
          </w:tr>
          <w:tr w:rsidR="00090094" w14:paraId="6D1D3486" w14:textId="77777777" w:rsidTr="00090094">
            <w:trPr>
              <w:cantSplit/>
              <w:trHeight w:val="567"/>
            </w:trPr>
            <w:tc>
              <w:tcPr>
                <w:tcW w:w="879" w:type="dxa"/>
                <w:hideMark/>
              </w:tcPr>
              <w:p w14:paraId="4234EC80"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0361CED5" w14:textId="77777777" w:rsidR="00F67C3B" w:rsidRPr="005A543B" w:rsidRDefault="00581773" w:rsidP="003004E4">
                <w:pPr>
                  <w:pStyle w:val="TableNormal0"/>
                  <w:rPr>
                    <w:rStyle w:val="GeneralAviation"/>
                    <w:color w:val="auto"/>
                  </w:rPr>
                </w:pPr>
                <w:r w:rsidRPr="005A543B">
                  <w:rPr>
                    <w:rStyle w:val="GeneralAviation"/>
                    <w:color w:val="auto"/>
                  </w:rPr>
                  <w:t xml:space="preserve">10.4.3 </w:t>
                </w:r>
              </w:p>
            </w:tc>
            <w:tc>
              <w:tcPr>
                <w:tcW w:w="3544" w:type="dxa"/>
                <w:hideMark/>
              </w:tcPr>
              <w:p w14:paraId="5A487D2C" w14:textId="77777777" w:rsidR="00F67C3B" w:rsidRPr="005A543B" w:rsidRDefault="00581773" w:rsidP="003004E4">
                <w:pPr>
                  <w:pStyle w:val="TableNormal0"/>
                  <w:rPr>
                    <w:rStyle w:val="GeneralAviation"/>
                    <w:color w:val="auto"/>
                  </w:rPr>
                </w:pPr>
                <w:r w:rsidRPr="005A543B">
                  <w:rPr>
                    <w:rStyle w:val="GeneralAviation"/>
                    <w:color w:val="auto"/>
                  </w:rPr>
                  <w:t>Define flight path monitoring and vectoring.</w:t>
                </w:r>
              </w:p>
            </w:tc>
            <w:tc>
              <w:tcPr>
                <w:tcW w:w="283" w:type="dxa"/>
                <w:hideMark/>
              </w:tcPr>
              <w:p w14:paraId="29F6D8E0" w14:textId="77777777" w:rsidR="00F67C3B" w:rsidRPr="005A543B" w:rsidRDefault="00581773" w:rsidP="003004E4">
                <w:pPr>
                  <w:pStyle w:val="TableNormal0"/>
                  <w:rPr>
                    <w:rStyle w:val="GeneralAviation"/>
                    <w:color w:val="auto"/>
                  </w:rPr>
                </w:pPr>
                <w:r w:rsidRPr="005A543B">
                  <w:rPr>
                    <w:rStyle w:val="GeneralAviation"/>
                    <w:color w:val="auto"/>
                  </w:rPr>
                  <w:t>1</w:t>
                </w:r>
              </w:p>
            </w:tc>
            <w:tc>
              <w:tcPr>
                <w:tcW w:w="3686" w:type="dxa"/>
                <w:hideMark/>
              </w:tcPr>
              <w:p w14:paraId="7DEAE5AF" w14:textId="77777777" w:rsidR="00F67C3B" w:rsidRPr="005A543B" w:rsidRDefault="00356D49" w:rsidP="00215A43">
                <w:pPr>
                  <w:pStyle w:val="EssentialTraining"/>
                  <w:rPr>
                    <w:rStyle w:val="GeneralAviation"/>
                    <w:color w:val="auto"/>
                  </w:rPr>
                </w:pPr>
                <w:r w:rsidRPr="005A543B">
                  <w:rPr>
                    <w:rStyle w:val="GeneralAviation"/>
                    <w:color w:val="auto"/>
                  </w:rPr>
                  <w:t>Government of the Republic of Armenia Decision N 2054-L of December 7, 2023</w:t>
                </w:r>
              </w:p>
            </w:tc>
            <w:tc>
              <w:tcPr>
                <w:tcW w:w="708" w:type="dxa"/>
                <w:hideMark/>
              </w:tcPr>
              <w:p w14:paraId="377A6263" w14:textId="77777777" w:rsidR="00F67C3B" w:rsidRPr="005A543B" w:rsidRDefault="00581773" w:rsidP="003004E4">
                <w:pPr>
                  <w:pStyle w:val="TableNormal0"/>
                  <w:rPr>
                    <w:rStyle w:val="GeneralAviation"/>
                    <w:color w:val="auto"/>
                  </w:rPr>
                </w:pPr>
                <w:r w:rsidRPr="005A543B">
                  <w:rPr>
                    <w:rStyle w:val="GeneralAviation"/>
                    <w:color w:val="auto"/>
                  </w:rPr>
                  <w:t>APS ACS</w:t>
                </w:r>
              </w:p>
            </w:tc>
          </w:tr>
          <w:tr w:rsidR="00090094" w14:paraId="07867CF6" w14:textId="77777777" w:rsidTr="00090094">
            <w:trPr>
              <w:cantSplit/>
              <w:trHeight w:val="567"/>
            </w:trPr>
            <w:tc>
              <w:tcPr>
                <w:tcW w:w="879" w:type="dxa"/>
                <w:hideMark/>
              </w:tcPr>
              <w:p w14:paraId="1474DA3D" w14:textId="77777777" w:rsidR="00F67C3B" w:rsidRPr="005A543B" w:rsidRDefault="00581773" w:rsidP="003004E4">
                <w:pPr>
                  <w:pStyle w:val="TableNormal0"/>
                  <w:rPr>
                    <w:rStyle w:val="GeneralAviation"/>
                    <w:color w:val="auto"/>
                  </w:rPr>
                </w:pPr>
                <w:r w:rsidRPr="005A543B">
                  <w:rPr>
                    <w:rStyle w:val="GeneralAviation"/>
                    <w:color w:val="auto"/>
                  </w:rPr>
                  <w:t>APS</w:t>
                </w:r>
                <w:r w:rsidRPr="005A543B">
                  <w:rPr>
                    <w:rStyle w:val="GeneralAviation"/>
                    <w:color w:val="auto"/>
                  </w:rPr>
                  <w:br/>
                  <w:t>ATM</w:t>
                </w:r>
              </w:p>
              <w:p w14:paraId="61E51CD1" w14:textId="77777777" w:rsidR="00F67C3B" w:rsidRPr="005A543B" w:rsidRDefault="00581773" w:rsidP="003004E4">
                <w:pPr>
                  <w:pStyle w:val="TableNormal0"/>
                  <w:rPr>
                    <w:rStyle w:val="GeneralAviation"/>
                    <w:color w:val="auto"/>
                  </w:rPr>
                </w:pPr>
                <w:r w:rsidRPr="005A543B">
                  <w:rPr>
                    <w:rStyle w:val="GeneralAviation"/>
                    <w:color w:val="auto"/>
                  </w:rPr>
                  <w:t xml:space="preserve">10.4.4 </w:t>
                </w:r>
              </w:p>
            </w:tc>
            <w:tc>
              <w:tcPr>
                <w:tcW w:w="3544" w:type="dxa"/>
                <w:hideMark/>
              </w:tcPr>
              <w:p w14:paraId="2D8F62C8" w14:textId="77777777" w:rsidR="00F67C3B" w:rsidRPr="005A543B" w:rsidRDefault="00581773" w:rsidP="003004E4">
                <w:pPr>
                  <w:pStyle w:val="TableNormal0"/>
                  <w:rPr>
                    <w:rStyle w:val="GeneralAviation"/>
                    <w:color w:val="auto"/>
                  </w:rPr>
                </w:pPr>
                <w:r w:rsidRPr="005A543B">
                  <w:rPr>
                    <w:rStyle w:val="GeneralAviation"/>
                    <w:color w:val="auto"/>
                  </w:rPr>
                  <w:t>Explain the requirements for vectoring and termination of vectoring.</w:t>
                </w:r>
              </w:p>
            </w:tc>
            <w:tc>
              <w:tcPr>
                <w:tcW w:w="283" w:type="dxa"/>
                <w:hideMark/>
              </w:tcPr>
              <w:p w14:paraId="70CD58DD" w14:textId="77777777" w:rsidR="00F67C3B" w:rsidRPr="005A543B" w:rsidRDefault="00581773" w:rsidP="003004E4">
                <w:pPr>
                  <w:pStyle w:val="TableNormal0"/>
                  <w:rPr>
                    <w:rStyle w:val="GeneralAviation"/>
                    <w:color w:val="auto"/>
                  </w:rPr>
                </w:pPr>
                <w:r w:rsidRPr="005A543B">
                  <w:rPr>
                    <w:rStyle w:val="GeneralAviation"/>
                    <w:color w:val="auto"/>
                  </w:rPr>
                  <w:t>2</w:t>
                </w:r>
              </w:p>
            </w:tc>
            <w:tc>
              <w:tcPr>
                <w:tcW w:w="3686" w:type="dxa"/>
                <w:hideMark/>
              </w:tcPr>
              <w:p w14:paraId="10D6F7B2" w14:textId="77777777" w:rsidR="00F67C3B" w:rsidRPr="005A543B" w:rsidRDefault="00581773" w:rsidP="00215A43">
                <w:pPr>
                  <w:pStyle w:val="EssentialTraining"/>
                  <w:rPr>
                    <w:rStyle w:val="GeneralAviation"/>
                    <w:color w:val="auto"/>
                  </w:rPr>
                </w:pPr>
                <w:r w:rsidRPr="005A543B">
                  <w:rPr>
                    <w:rStyle w:val="GeneralAviation"/>
                    <w:color w:val="auto"/>
                  </w:rPr>
                  <w:t>ICAO Doc 4444</w:t>
                </w:r>
                <w:r w:rsidR="00AF564A" w:rsidRPr="005A543B">
                  <w:rPr>
                    <w:rStyle w:val="GeneralAviation"/>
                    <w:color w:val="auto"/>
                  </w:rPr>
                  <w:t xml:space="preserve">, </w:t>
                </w:r>
                <w:r w:rsidR="00356D49" w:rsidRPr="005A543B">
                  <w:rPr>
                    <w:rStyle w:val="GeneralAviation"/>
                    <w:color w:val="auto"/>
                  </w:rPr>
                  <w:t>Government of the Republic of Armenia Decision N 2054-L of December 7, 2023</w:t>
                </w:r>
              </w:p>
            </w:tc>
            <w:tc>
              <w:tcPr>
                <w:tcW w:w="708" w:type="dxa"/>
                <w:hideMark/>
              </w:tcPr>
              <w:p w14:paraId="21E9203D" w14:textId="77777777" w:rsidR="00F67C3B" w:rsidRPr="005A543B" w:rsidRDefault="00581773" w:rsidP="003004E4">
                <w:pPr>
                  <w:pStyle w:val="TableNormal0"/>
                  <w:rPr>
                    <w:rStyle w:val="GeneralAviation"/>
                    <w:color w:val="auto"/>
                  </w:rPr>
                </w:pPr>
                <w:r w:rsidRPr="005A543B">
                  <w:rPr>
                    <w:rStyle w:val="GeneralAviation"/>
                    <w:color w:val="auto"/>
                  </w:rPr>
                  <w:t>APS ACS</w:t>
                </w:r>
              </w:p>
            </w:tc>
          </w:tr>
          <w:tr w:rsidR="00090094" w14:paraId="34FC4595" w14:textId="77777777" w:rsidTr="00090094">
            <w:trPr>
              <w:cantSplit/>
              <w:trHeight w:val="567"/>
            </w:trPr>
            <w:tc>
              <w:tcPr>
                <w:tcW w:w="879" w:type="dxa"/>
                <w:hideMark/>
              </w:tcPr>
              <w:p w14:paraId="4D7490B4" w14:textId="77777777" w:rsidR="00F67C3B"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0BE03118" w14:textId="77777777" w:rsidR="00F67C3B" w:rsidRPr="001D3FCD" w:rsidRDefault="00581773" w:rsidP="003004E4">
                <w:pPr>
                  <w:pStyle w:val="TableNormal0"/>
                  <w:rPr>
                    <w:rStyle w:val="GeneralAviation"/>
                    <w:color w:val="auto"/>
                  </w:rPr>
                </w:pPr>
                <w:r w:rsidRPr="001D3FCD">
                  <w:rPr>
                    <w:rStyle w:val="GeneralAviation"/>
                    <w:color w:val="auto"/>
                  </w:rPr>
                  <w:t xml:space="preserve">10.4.5 </w:t>
                </w:r>
              </w:p>
            </w:tc>
            <w:tc>
              <w:tcPr>
                <w:tcW w:w="3544" w:type="dxa"/>
                <w:hideMark/>
              </w:tcPr>
              <w:p w14:paraId="32C8282E" w14:textId="77777777" w:rsidR="00F67C3B" w:rsidRPr="001D3FCD" w:rsidRDefault="00581773" w:rsidP="003004E4">
                <w:pPr>
                  <w:pStyle w:val="TableNormal0"/>
                  <w:rPr>
                    <w:rStyle w:val="GeneralAviation"/>
                    <w:color w:val="auto"/>
                  </w:rPr>
                </w:pPr>
                <w:r w:rsidRPr="001D3FCD">
                  <w:rPr>
                    <w:rStyle w:val="GeneralAviation"/>
                    <w:color w:val="auto"/>
                  </w:rPr>
                  <w:t>Provide vectoring.</w:t>
                </w:r>
              </w:p>
            </w:tc>
            <w:tc>
              <w:tcPr>
                <w:tcW w:w="283" w:type="dxa"/>
                <w:hideMark/>
              </w:tcPr>
              <w:p w14:paraId="43BA4AF9" w14:textId="77777777" w:rsidR="00F67C3B" w:rsidRPr="001D3FCD" w:rsidRDefault="00581773" w:rsidP="003004E4">
                <w:pPr>
                  <w:pStyle w:val="TableNormal0"/>
                  <w:rPr>
                    <w:rStyle w:val="GeneralAviation"/>
                    <w:color w:val="auto"/>
                  </w:rPr>
                </w:pPr>
                <w:r w:rsidRPr="001D3FCD">
                  <w:rPr>
                    <w:rStyle w:val="GeneralAviation"/>
                    <w:color w:val="auto"/>
                  </w:rPr>
                  <w:t>4</w:t>
                </w:r>
              </w:p>
            </w:tc>
            <w:tc>
              <w:tcPr>
                <w:tcW w:w="3686" w:type="dxa"/>
                <w:hideMark/>
              </w:tcPr>
              <w:p w14:paraId="5CDAF943" w14:textId="77777777" w:rsidR="00F67C3B" w:rsidRPr="001D3FCD" w:rsidRDefault="00356D49" w:rsidP="00215A43">
                <w:pPr>
                  <w:pStyle w:val="EssentialTraining"/>
                  <w:rPr>
                    <w:rStyle w:val="GeneralAviation"/>
                    <w:color w:val="auto"/>
                  </w:rPr>
                </w:pPr>
                <w:r w:rsidRPr="001D3FCD">
                  <w:rPr>
                    <w:rStyle w:val="GeneralAviation"/>
                    <w:color w:val="auto"/>
                  </w:rPr>
                  <w:t>Government of the Republic of Armenia Decision N 821-N of June 2, 2022</w:t>
                </w:r>
                <w:r w:rsidR="00AF564A" w:rsidRPr="001D3FCD">
                  <w:rPr>
                    <w:rStyle w:val="GeneralAviation"/>
                    <w:color w:val="auto"/>
                  </w:rPr>
                  <w:t xml:space="preserve">, </w:t>
                </w:r>
                <w:r w:rsidRPr="001D3FCD">
                  <w:rPr>
                    <w:rStyle w:val="GeneralAviation"/>
                    <w:color w:val="auto"/>
                  </w:rPr>
                  <w:t>Government of the Republic of Armenia Decision N 2054-L of December 7, 2023</w:t>
                </w:r>
              </w:p>
              <w:p w14:paraId="57997221" w14:textId="77777777" w:rsidR="00F67C3B" w:rsidRPr="001D3FCD" w:rsidRDefault="00581773" w:rsidP="003004E4">
                <w:pPr>
                  <w:pStyle w:val="TableNormal0"/>
                  <w:rPr>
                    <w:rStyle w:val="GeneralAviation"/>
                    <w:i/>
                    <w:iCs/>
                    <w:color w:val="auto"/>
                  </w:rPr>
                </w:pPr>
                <w:r w:rsidRPr="001D3FCD">
                  <w:rPr>
                    <w:rStyle w:val="GeneralAviation"/>
                    <w:i/>
                    <w:iCs/>
                    <w:color w:val="auto"/>
                  </w:rPr>
                  <w:t>Optional content: separation, expediting arrivals, departures and/or climb to cruising levels, aircraft leaving the hold, navigation assistance, uncontrolled airspace, etc.</w:t>
                </w:r>
              </w:p>
            </w:tc>
            <w:tc>
              <w:tcPr>
                <w:tcW w:w="708" w:type="dxa"/>
                <w:hideMark/>
              </w:tcPr>
              <w:p w14:paraId="34BC4051" w14:textId="77777777" w:rsidR="00F67C3B" w:rsidRPr="001D3FCD" w:rsidRDefault="00581773" w:rsidP="003004E4">
                <w:pPr>
                  <w:pStyle w:val="TableNormal0"/>
                  <w:rPr>
                    <w:rStyle w:val="GeneralAviation"/>
                    <w:color w:val="auto"/>
                  </w:rPr>
                </w:pPr>
                <w:r w:rsidRPr="001D3FCD">
                  <w:rPr>
                    <w:rStyle w:val="GeneralAviation"/>
                    <w:color w:val="auto"/>
                  </w:rPr>
                  <w:t>APS ACS</w:t>
                </w:r>
              </w:p>
            </w:tc>
          </w:tr>
          <w:tr w:rsidR="00090094" w14:paraId="1B552A73" w14:textId="77777777" w:rsidTr="00090094">
            <w:trPr>
              <w:cantSplit/>
              <w:trHeight w:val="567"/>
            </w:trPr>
            <w:tc>
              <w:tcPr>
                <w:tcW w:w="879" w:type="dxa"/>
                <w:hideMark/>
              </w:tcPr>
              <w:p w14:paraId="4D063D05" w14:textId="77777777" w:rsidR="00F67C3B"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035FC522" w14:textId="77777777" w:rsidR="00F67C3B" w:rsidRPr="001D3FCD" w:rsidRDefault="00581773" w:rsidP="003004E4">
                <w:pPr>
                  <w:pStyle w:val="TableNormal0"/>
                  <w:rPr>
                    <w:rStyle w:val="GeneralAviation"/>
                    <w:color w:val="auto"/>
                  </w:rPr>
                </w:pPr>
                <w:r w:rsidRPr="001D3FCD">
                  <w:rPr>
                    <w:rStyle w:val="GeneralAviation"/>
                    <w:color w:val="auto"/>
                  </w:rPr>
                  <w:t xml:space="preserve">10.4.6 </w:t>
                </w:r>
              </w:p>
            </w:tc>
            <w:tc>
              <w:tcPr>
                <w:tcW w:w="3544" w:type="dxa"/>
                <w:hideMark/>
              </w:tcPr>
              <w:p w14:paraId="0C1A5470" w14:textId="77777777" w:rsidR="00F67C3B" w:rsidRPr="001D3FCD" w:rsidRDefault="00581773" w:rsidP="003004E4">
                <w:pPr>
                  <w:pStyle w:val="TableNormal0"/>
                  <w:rPr>
                    <w:rStyle w:val="GeneralAviation"/>
                    <w:color w:val="auto"/>
                  </w:rPr>
                </w:pPr>
                <w:r w:rsidRPr="001D3FCD">
                  <w:rPr>
                    <w:rStyle w:val="GeneralAviation"/>
                    <w:color w:val="auto"/>
                  </w:rPr>
                  <w:t>Apply the procedures for termination of vectoring.</w:t>
                </w:r>
              </w:p>
            </w:tc>
            <w:tc>
              <w:tcPr>
                <w:tcW w:w="283" w:type="dxa"/>
                <w:hideMark/>
              </w:tcPr>
              <w:p w14:paraId="6926112B" w14:textId="77777777" w:rsidR="00F67C3B"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746D9F92" w14:textId="77777777" w:rsidR="00F67C3B" w:rsidRPr="001D3FCD" w:rsidRDefault="00356D49" w:rsidP="00215A43">
                <w:pPr>
                  <w:pStyle w:val="EssentialTraining"/>
                  <w:rPr>
                    <w:rStyle w:val="GeneralAviation"/>
                    <w:color w:val="auto"/>
                  </w:rPr>
                </w:pPr>
                <w:r w:rsidRPr="001D3FCD">
                  <w:rPr>
                    <w:rStyle w:val="GeneralAviation"/>
                    <w:color w:val="auto"/>
                  </w:rPr>
                  <w:t>Government of the Republic of Armenia Decision N 821-N of June 2, 2022</w:t>
                </w:r>
                <w:r w:rsidR="00AF564A" w:rsidRPr="001D3FCD">
                  <w:rPr>
                    <w:rStyle w:val="GeneralAviation"/>
                    <w:color w:val="auto"/>
                  </w:rPr>
                  <w:t xml:space="preserve">, </w:t>
                </w:r>
                <w:r w:rsidRPr="001D3FCD">
                  <w:rPr>
                    <w:rStyle w:val="GeneralAviation"/>
                    <w:color w:val="auto"/>
                  </w:rPr>
                  <w:t>Government of the Republic of Armenia Decision N 2054-L of December 7, 2023</w:t>
                </w:r>
              </w:p>
            </w:tc>
            <w:tc>
              <w:tcPr>
                <w:tcW w:w="708" w:type="dxa"/>
                <w:hideMark/>
              </w:tcPr>
              <w:p w14:paraId="2C8F9508" w14:textId="77777777" w:rsidR="00F67C3B" w:rsidRPr="001D3FCD" w:rsidRDefault="00581773" w:rsidP="003004E4">
                <w:pPr>
                  <w:pStyle w:val="TableNormal0"/>
                  <w:rPr>
                    <w:rStyle w:val="GeneralAviation"/>
                    <w:color w:val="auto"/>
                  </w:rPr>
                </w:pPr>
                <w:r w:rsidRPr="001D3FCD">
                  <w:rPr>
                    <w:rStyle w:val="GeneralAviation"/>
                    <w:color w:val="auto"/>
                  </w:rPr>
                  <w:t>APS ACS</w:t>
                </w:r>
              </w:p>
            </w:tc>
          </w:tr>
          <w:tr w:rsidR="00090094" w14:paraId="14162EE1" w14:textId="77777777" w:rsidTr="00090094">
            <w:trPr>
              <w:cantSplit/>
              <w:trHeight w:val="567"/>
            </w:trPr>
            <w:tc>
              <w:tcPr>
                <w:tcW w:w="879" w:type="dxa"/>
                <w:hideMark/>
              </w:tcPr>
              <w:p w14:paraId="2D4A4FC0" w14:textId="77777777" w:rsidR="00F67C3B"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16E247A7" w14:textId="77777777" w:rsidR="00F67C3B" w:rsidRPr="001D3FCD" w:rsidRDefault="00581773" w:rsidP="003004E4">
                <w:pPr>
                  <w:pStyle w:val="TableNormal0"/>
                  <w:rPr>
                    <w:rStyle w:val="GeneralAviation"/>
                    <w:color w:val="auto"/>
                  </w:rPr>
                </w:pPr>
                <w:r w:rsidRPr="001D3FCD">
                  <w:rPr>
                    <w:rStyle w:val="GeneralAviation"/>
                    <w:color w:val="auto"/>
                  </w:rPr>
                  <w:t xml:space="preserve">10.4.7 </w:t>
                </w:r>
              </w:p>
            </w:tc>
            <w:tc>
              <w:tcPr>
                <w:tcW w:w="3544" w:type="dxa"/>
                <w:hideMark/>
              </w:tcPr>
              <w:p w14:paraId="01E38F6A" w14:textId="77777777" w:rsidR="00F67C3B" w:rsidRPr="001D3FCD" w:rsidRDefault="00581773" w:rsidP="003004E4">
                <w:pPr>
                  <w:pStyle w:val="TableNormal0"/>
                  <w:rPr>
                    <w:rStyle w:val="GeneralAviation"/>
                    <w:color w:val="auto"/>
                  </w:rPr>
                </w:pPr>
                <w:r w:rsidRPr="001D3FCD">
                  <w:rPr>
                    <w:rStyle w:val="GeneralAviation"/>
                    <w:color w:val="auto"/>
                  </w:rPr>
                  <w:t>Manage traffic on different types of approaches.</w:t>
                </w:r>
              </w:p>
            </w:tc>
            <w:tc>
              <w:tcPr>
                <w:tcW w:w="283" w:type="dxa"/>
                <w:hideMark/>
              </w:tcPr>
              <w:p w14:paraId="12017C66" w14:textId="77777777" w:rsidR="00F67C3B" w:rsidRPr="001D3FCD" w:rsidRDefault="00581773" w:rsidP="003004E4">
                <w:pPr>
                  <w:pStyle w:val="TableNormal0"/>
                  <w:rPr>
                    <w:rStyle w:val="GeneralAviation"/>
                    <w:color w:val="auto"/>
                  </w:rPr>
                </w:pPr>
                <w:r w:rsidRPr="001D3FCD">
                  <w:rPr>
                    <w:rStyle w:val="GeneralAviation"/>
                    <w:color w:val="auto"/>
                  </w:rPr>
                  <w:t>4</w:t>
                </w:r>
              </w:p>
            </w:tc>
            <w:tc>
              <w:tcPr>
                <w:tcW w:w="3686" w:type="dxa"/>
                <w:hideMark/>
              </w:tcPr>
              <w:p w14:paraId="5E0E12F2" w14:textId="77777777" w:rsidR="00F67C3B" w:rsidRPr="001D3FCD" w:rsidRDefault="00581773" w:rsidP="00215A43">
                <w:pPr>
                  <w:pStyle w:val="EssentialTraining"/>
                  <w:rPr>
                    <w:rStyle w:val="GeneralAviation"/>
                    <w:color w:val="auto"/>
                  </w:rPr>
                </w:pPr>
                <w:r w:rsidRPr="001D3FCD">
                  <w:rPr>
                    <w:rStyle w:val="GeneralAviation"/>
                    <w:color w:val="auto"/>
                  </w:rPr>
                  <w:t>Precision, non-precision, visual</w:t>
                </w:r>
              </w:p>
            </w:tc>
            <w:tc>
              <w:tcPr>
                <w:tcW w:w="708" w:type="dxa"/>
                <w:hideMark/>
              </w:tcPr>
              <w:p w14:paraId="5CF9C01A" w14:textId="77777777" w:rsidR="00F67C3B" w:rsidRPr="001D3FCD" w:rsidRDefault="00581773" w:rsidP="00625924">
                <w:pPr>
                  <w:pStyle w:val="ItalicRed"/>
                  <w:rPr>
                    <w:color w:val="auto"/>
                  </w:rPr>
                </w:pPr>
                <w:r w:rsidRPr="001D3FCD">
                  <w:rPr>
                    <w:color w:val="auto"/>
                  </w:rPr>
                  <w:t>APP</w:t>
                </w:r>
              </w:p>
              <w:p w14:paraId="744B9EC0" w14:textId="77777777" w:rsidR="00F67C3B" w:rsidRPr="001D3FCD" w:rsidRDefault="00581773" w:rsidP="003004E4">
                <w:pPr>
                  <w:pStyle w:val="TableNormal0"/>
                  <w:rPr>
                    <w:rStyle w:val="GeneralAviation"/>
                    <w:color w:val="auto"/>
                  </w:rPr>
                </w:pPr>
                <w:r w:rsidRPr="001D3FCD">
                  <w:rPr>
                    <w:rStyle w:val="GeneralAviation"/>
                    <w:color w:val="auto"/>
                  </w:rPr>
                  <w:t>APS</w:t>
                </w:r>
              </w:p>
            </w:tc>
          </w:tr>
          <w:tr w:rsidR="00090094" w14:paraId="7CBC9CF3" w14:textId="77777777" w:rsidTr="00090094">
            <w:trPr>
              <w:cantSplit/>
              <w:trHeight w:val="567"/>
            </w:trPr>
            <w:tc>
              <w:tcPr>
                <w:tcW w:w="879" w:type="dxa"/>
                <w:hideMark/>
              </w:tcPr>
              <w:p w14:paraId="32111C6B" w14:textId="77777777" w:rsidR="00F67C3B"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557C14EE" w14:textId="77777777" w:rsidR="00F67C3B" w:rsidRPr="001D3FCD" w:rsidRDefault="00581773" w:rsidP="003004E4">
                <w:pPr>
                  <w:pStyle w:val="TableNormal0"/>
                  <w:rPr>
                    <w:rStyle w:val="GeneralAviation"/>
                    <w:color w:val="auto"/>
                  </w:rPr>
                </w:pPr>
                <w:r w:rsidRPr="001D3FCD">
                  <w:rPr>
                    <w:rStyle w:val="GeneralAviation"/>
                    <w:color w:val="auto"/>
                  </w:rPr>
                  <w:t xml:space="preserve">10.4.8 </w:t>
                </w:r>
              </w:p>
            </w:tc>
            <w:tc>
              <w:tcPr>
                <w:tcW w:w="3544" w:type="dxa"/>
                <w:hideMark/>
              </w:tcPr>
              <w:p w14:paraId="143BC30F" w14:textId="77777777" w:rsidR="00F67C3B" w:rsidRPr="001D3FCD" w:rsidRDefault="00581773" w:rsidP="003004E4">
                <w:pPr>
                  <w:pStyle w:val="TableNormal0"/>
                  <w:rPr>
                    <w:rStyle w:val="GeneralAviation"/>
                    <w:color w:val="auto"/>
                  </w:rPr>
                </w:pPr>
                <w:r w:rsidRPr="001D3FCD">
                  <w:rPr>
                    <w:rStyle w:val="GeneralAviation"/>
                    <w:color w:val="auto"/>
                  </w:rPr>
                  <w:t>Initiate missed approach.</w:t>
                </w:r>
              </w:p>
            </w:tc>
            <w:tc>
              <w:tcPr>
                <w:tcW w:w="283" w:type="dxa"/>
                <w:hideMark/>
              </w:tcPr>
              <w:p w14:paraId="53B6CCB2" w14:textId="77777777" w:rsidR="00F67C3B"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26D7B5FC" w14:textId="77777777" w:rsidR="00F67C3B" w:rsidRPr="001D3FCD" w:rsidRDefault="00356D49" w:rsidP="00215A43">
                <w:pPr>
                  <w:pStyle w:val="EssentialTraining"/>
                  <w:rPr>
                    <w:rStyle w:val="GeneralAviation"/>
                    <w:color w:val="auto"/>
                  </w:rPr>
                </w:pPr>
                <w:r w:rsidRPr="001D3FCD">
                  <w:rPr>
                    <w:rStyle w:val="GeneralAviation"/>
                    <w:color w:val="auto"/>
                  </w:rPr>
                  <w:t>Government of the Republic of Armenia Decision N 821-N of June 2, 2022</w:t>
                </w:r>
                <w:r w:rsidR="00AF564A" w:rsidRPr="001D3FCD">
                  <w:rPr>
                    <w:rStyle w:val="GeneralAviation"/>
                    <w:color w:val="auto"/>
                  </w:rPr>
                  <w:t xml:space="preserve">, </w:t>
                </w:r>
                <w:r w:rsidRPr="001D3FCD">
                  <w:rPr>
                    <w:rStyle w:val="GeneralAviation"/>
                    <w:color w:val="auto"/>
                  </w:rPr>
                  <w:t>Government of the Republic of Armenia Decision N 2054-L of December 7, 2023</w:t>
                </w:r>
              </w:p>
              <w:p w14:paraId="3C6D5EE9" w14:textId="77777777" w:rsidR="00F67C3B" w:rsidRPr="00AF564A" w:rsidRDefault="00581773" w:rsidP="003004E4">
                <w:pPr>
                  <w:pStyle w:val="TableNormal0"/>
                  <w:rPr>
                    <w:rStyle w:val="GeneralAviation"/>
                    <w:i/>
                    <w:iCs/>
                  </w:rPr>
                </w:pPr>
                <w:r w:rsidRPr="001D3FCD">
                  <w:rPr>
                    <w:rStyle w:val="GeneralAviation"/>
                    <w:i/>
                    <w:iCs/>
                    <w:color w:val="auto"/>
                  </w:rPr>
                  <w:t xml:space="preserve">Optional content: </w:t>
                </w:r>
                <w:hyperlink r:id="rId46" w:history="1">
                  <w:r w:rsidR="00AF564A" w:rsidRPr="002C523D">
                    <w:rPr>
                      <w:rStyle w:val="Hyperlink"/>
                      <w:i/>
                      <w:iCs/>
                    </w:rPr>
                    <w:t>Skybrary</w:t>
                  </w:r>
                </w:hyperlink>
              </w:p>
            </w:tc>
            <w:tc>
              <w:tcPr>
                <w:tcW w:w="708" w:type="dxa"/>
                <w:hideMark/>
              </w:tcPr>
              <w:p w14:paraId="4ADEECBB" w14:textId="77777777" w:rsidR="00F67C3B" w:rsidRPr="001D3FCD" w:rsidRDefault="00581773" w:rsidP="00625924">
                <w:pPr>
                  <w:pStyle w:val="ItalicRed"/>
                  <w:rPr>
                    <w:color w:val="auto"/>
                  </w:rPr>
                </w:pPr>
                <w:r w:rsidRPr="001D3FCD">
                  <w:rPr>
                    <w:color w:val="auto"/>
                  </w:rPr>
                  <w:t>APP</w:t>
                </w:r>
              </w:p>
              <w:p w14:paraId="652CA4D6" w14:textId="77777777" w:rsidR="00F67C3B" w:rsidRPr="001D3FCD" w:rsidRDefault="00581773" w:rsidP="003004E4">
                <w:pPr>
                  <w:pStyle w:val="TableNormal0"/>
                  <w:rPr>
                    <w:rStyle w:val="GeneralAviation"/>
                    <w:color w:val="auto"/>
                  </w:rPr>
                </w:pPr>
                <w:r w:rsidRPr="001D3FCD">
                  <w:rPr>
                    <w:rStyle w:val="GeneralAviation"/>
                    <w:color w:val="auto"/>
                  </w:rPr>
                  <w:t>APS</w:t>
                </w:r>
              </w:p>
            </w:tc>
          </w:tr>
          <w:tr w:rsidR="00090094" w14:paraId="57E4CC6F" w14:textId="77777777" w:rsidTr="00090094">
            <w:trPr>
              <w:cantSplit/>
              <w:trHeight w:val="567"/>
            </w:trPr>
            <w:tc>
              <w:tcPr>
                <w:tcW w:w="879" w:type="dxa"/>
                <w:hideMark/>
              </w:tcPr>
              <w:p w14:paraId="6ADE161A" w14:textId="77777777" w:rsidR="00F67C3B"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6502DF26" w14:textId="77777777" w:rsidR="00F67C3B" w:rsidRPr="001D3FCD" w:rsidRDefault="00581773" w:rsidP="003004E4">
                <w:pPr>
                  <w:pStyle w:val="TableNormal0"/>
                  <w:rPr>
                    <w:rStyle w:val="GeneralAviation"/>
                    <w:color w:val="auto"/>
                  </w:rPr>
                </w:pPr>
                <w:r w:rsidRPr="001D3FCD">
                  <w:rPr>
                    <w:rStyle w:val="GeneralAviation"/>
                    <w:color w:val="auto"/>
                  </w:rPr>
                  <w:t xml:space="preserve">10.4.9 </w:t>
                </w:r>
              </w:p>
            </w:tc>
            <w:tc>
              <w:tcPr>
                <w:tcW w:w="3544" w:type="dxa"/>
                <w:hideMark/>
              </w:tcPr>
              <w:p w14:paraId="3A37B0D0" w14:textId="77777777" w:rsidR="00F67C3B" w:rsidRDefault="00581773" w:rsidP="003004E4">
                <w:pPr>
                  <w:pStyle w:val="TableNormal0"/>
                  <w:rPr>
                    <w:rStyle w:val="GeneralAviation"/>
                    <w:color w:val="auto"/>
                  </w:rPr>
                </w:pPr>
                <w:r w:rsidRPr="001D3FCD">
                  <w:rPr>
                    <w:rStyle w:val="GeneralAviation"/>
                    <w:color w:val="auto"/>
                  </w:rPr>
                  <w:t>Integrate aircraft on missed approach into the traffic situation.</w:t>
                </w:r>
              </w:p>
              <w:p w14:paraId="0586E6A5" w14:textId="77777777" w:rsidR="00C22187" w:rsidRDefault="00C22187" w:rsidP="003004E4">
                <w:pPr>
                  <w:pStyle w:val="TableNormal0"/>
                  <w:rPr>
                    <w:rStyle w:val="GeneralAviation"/>
                    <w:color w:val="auto"/>
                  </w:rPr>
                </w:pPr>
              </w:p>
              <w:p w14:paraId="234AFB92" w14:textId="77777777" w:rsidR="00C22187" w:rsidRDefault="00C22187" w:rsidP="003004E4">
                <w:pPr>
                  <w:pStyle w:val="TableNormal0"/>
                  <w:rPr>
                    <w:rStyle w:val="GeneralAviation"/>
                    <w:color w:val="auto"/>
                  </w:rPr>
                </w:pPr>
              </w:p>
              <w:p w14:paraId="0EA1C94A" w14:textId="77777777" w:rsidR="00C22187" w:rsidRDefault="00C22187" w:rsidP="003004E4">
                <w:pPr>
                  <w:pStyle w:val="TableNormal0"/>
                  <w:rPr>
                    <w:rStyle w:val="GeneralAviation"/>
                    <w:color w:val="auto"/>
                  </w:rPr>
                </w:pPr>
              </w:p>
              <w:p w14:paraId="6FB3C6AA" w14:textId="77777777" w:rsidR="00C22187" w:rsidRPr="001D3FCD" w:rsidRDefault="00C22187" w:rsidP="003004E4">
                <w:pPr>
                  <w:pStyle w:val="TableNormal0"/>
                  <w:rPr>
                    <w:rStyle w:val="GeneralAviation"/>
                    <w:color w:val="auto"/>
                  </w:rPr>
                </w:pPr>
              </w:p>
            </w:tc>
            <w:tc>
              <w:tcPr>
                <w:tcW w:w="283" w:type="dxa"/>
                <w:hideMark/>
              </w:tcPr>
              <w:p w14:paraId="5ED95D18" w14:textId="77777777" w:rsidR="00F67C3B" w:rsidRPr="001D3FCD" w:rsidRDefault="00581773" w:rsidP="003004E4">
                <w:pPr>
                  <w:pStyle w:val="TableNormal0"/>
                  <w:rPr>
                    <w:rStyle w:val="GeneralAviation"/>
                    <w:color w:val="auto"/>
                  </w:rPr>
                </w:pPr>
                <w:r w:rsidRPr="001D3FCD">
                  <w:rPr>
                    <w:rStyle w:val="GeneralAviation"/>
                    <w:color w:val="auto"/>
                  </w:rPr>
                  <w:t>4</w:t>
                </w:r>
              </w:p>
            </w:tc>
            <w:tc>
              <w:tcPr>
                <w:tcW w:w="3686" w:type="dxa"/>
                <w:hideMark/>
              </w:tcPr>
              <w:p w14:paraId="53D54CF1" w14:textId="77777777" w:rsidR="00F67C3B" w:rsidRPr="001D3FCD" w:rsidRDefault="00F67C3B" w:rsidP="003004E4">
                <w:pPr>
                  <w:pStyle w:val="TableNormal0"/>
                  <w:rPr>
                    <w:rStyle w:val="GeneralAviation"/>
                    <w:color w:val="auto"/>
                  </w:rPr>
                </w:pPr>
              </w:p>
            </w:tc>
            <w:tc>
              <w:tcPr>
                <w:tcW w:w="708" w:type="dxa"/>
                <w:hideMark/>
              </w:tcPr>
              <w:p w14:paraId="38F5909E" w14:textId="77777777" w:rsidR="00F67C3B" w:rsidRPr="001D3FCD" w:rsidRDefault="00581773" w:rsidP="00625924">
                <w:pPr>
                  <w:pStyle w:val="ItalicRed"/>
                  <w:rPr>
                    <w:color w:val="auto"/>
                  </w:rPr>
                </w:pPr>
                <w:r w:rsidRPr="001D3FCD">
                  <w:rPr>
                    <w:color w:val="auto"/>
                  </w:rPr>
                  <w:t>APP</w:t>
                </w:r>
              </w:p>
              <w:p w14:paraId="3FB9D9C9" w14:textId="77777777" w:rsidR="00F67C3B" w:rsidRPr="001D3FCD" w:rsidRDefault="00581773" w:rsidP="003004E4">
                <w:pPr>
                  <w:pStyle w:val="TableNormal0"/>
                  <w:rPr>
                    <w:rStyle w:val="GeneralAviation"/>
                    <w:color w:val="auto"/>
                  </w:rPr>
                </w:pPr>
                <w:r w:rsidRPr="001D3FCD">
                  <w:rPr>
                    <w:rStyle w:val="GeneralAviation"/>
                    <w:color w:val="auto"/>
                  </w:rPr>
                  <w:t>APS</w:t>
                </w:r>
              </w:p>
            </w:tc>
          </w:tr>
          <w:tr w:rsidR="00090094" w14:paraId="785FBEAF" w14:textId="77777777" w:rsidTr="00090094">
            <w:trPr>
              <w:cantSplit/>
              <w:trHeight w:val="21"/>
            </w:trPr>
            <w:tc>
              <w:tcPr>
                <w:tcW w:w="9100" w:type="dxa"/>
                <w:gridSpan w:val="5"/>
                <w:hideMark/>
              </w:tcPr>
              <w:p w14:paraId="7F83A50C" w14:textId="77777777" w:rsidR="00F67C3B" w:rsidRPr="001D3FCD" w:rsidRDefault="00581773" w:rsidP="003004E4">
                <w:pPr>
                  <w:pStyle w:val="TableHead"/>
                  <w:rPr>
                    <w:rStyle w:val="GeneralAviation"/>
                    <w:color w:val="auto"/>
                  </w:rPr>
                </w:pPr>
                <w:r w:rsidRPr="001D3FCD">
                  <w:rPr>
                    <w:rStyle w:val="GeneralAviation"/>
                    <w:color w:val="auto"/>
                  </w:rPr>
                  <w:t>Subtopic ATM 10.5 — Control service with advanced system support</w:t>
                </w:r>
              </w:p>
            </w:tc>
          </w:tr>
          <w:tr w:rsidR="00090094" w14:paraId="466E70BD" w14:textId="77777777" w:rsidTr="00090094">
            <w:trPr>
              <w:cantSplit/>
              <w:trHeight w:val="567"/>
            </w:trPr>
            <w:tc>
              <w:tcPr>
                <w:tcW w:w="879" w:type="dxa"/>
                <w:hideMark/>
              </w:tcPr>
              <w:p w14:paraId="0C232D33" w14:textId="77777777" w:rsidR="00F67C3B"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3C89A71D" w14:textId="77777777" w:rsidR="00F67C3B" w:rsidRPr="001D3FCD" w:rsidRDefault="00581773" w:rsidP="003004E4">
                <w:pPr>
                  <w:pStyle w:val="TableNormal0"/>
                  <w:rPr>
                    <w:rStyle w:val="GeneralAviation"/>
                    <w:color w:val="auto"/>
                  </w:rPr>
                </w:pPr>
                <w:r w:rsidRPr="001D3FCD">
                  <w:rPr>
                    <w:rStyle w:val="GeneralAviation"/>
                    <w:color w:val="auto"/>
                  </w:rPr>
                  <w:t xml:space="preserve">10.5.1 </w:t>
                </w:r>
              </w:p>
            </w:tc>
            <w:tc>
              <w:tcPr>
                <w:tcW w:w="3544" w:type="dxa"/>
                <w:hideMark/>
              </w:tcPr>
              <w:p w14:paraId="07DCD61C" w14:textId="77777777" w:rsidR="00F67C3B" w:rsidRDefault="00581773" w:rsidP="003004E4">
                <w:pPr>
                  <w:pStyle w:val="TableNormal0"/>
                  <w:rPr>
                    <w:rStyle w:val="GeneralAviation"/>
                    <w:color w:val="auto"/>
                  </w:rPr>
                </w:pPr>
                <w:r w:rsidRPr="001D3FCD">
                  <w:rPr>
                    <w:rStyle w:val="GeneralAviation"/>
                    <w:color w:val="auto"/>
                  </w:rPr>
                  <w:t>Appreciate the impact of advanced systems on the provision of approach control service.</w:t>
                </w:r>
              </w:p>
              <w:p w14:paraId="3E0EAA18" w14:textId="77777777" w:rsidR="00D548DD" w:rsidRDefault="00D548DD" w:rsidP="003004E4">
                <w:pPr>
                  <w:pStyle w:val="TableNormal0"/>
                  <w:rPr>
                    <w:rStyle w:val="GeneralAviation"/>
                    <w:color w:val="auto"/>
                  </w:rPr>
                </w:pPr>
              </w:p>
              <w:p w14:paraId="53A01DDB" w14:textId="77777777" w:rsidR="00D548DD" w:rsidRDefault="00D548DD" w:rsidP="003004E4">
                <w:pPr>
                  <w:pStyle w:val="TableNormal0"/>
                  <w:rPr>
                    <w:rStyle w:val="GeneralAviation"/>
                    <w:color w:val="auto"/>
                  </w:rPr>
                </w:pPr>
              </w:p>
              <w:p w14:paraId="40A62ACF" w14:textId="77777777" w:rsidR="00D548DD" w:rsidRPr="001D3FCD" w:rsidRDefault="00D548DD" w:rsidP="003004E4">
                <w:pPr>
                  <w:pStyle w:val="TableNormal0"/>
                  <w:rPr>
                    <w:rStyle w:val="GeneralAviation"/>
                    <w:color w:val="auto"/>
                  </w:rPr>
                </w:pPr>
              </w:p>
            </w:tc>
            <w:tc>
              <w:tcPr>
                <w:tcW w:w="283" w:type="dxa"/>
                <w:hideMark/>
              </w:tcPr>
              <w:p w14:paraId="41C50F48" w14:textId="77777777" w:rsidR="00F67C3B"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3FE80CF5" w14:textId="77777777" w:rsidR="00F67C3B" w:rsidRPr="001D3FCD" w:rsidRDefault="00581773" w:rsidP="003004E4">
                <w:pPr>
                  <w:pStyle w:val="TableNormal0"/>
                  <w:rPr>
                    <w:rStyle w:val="GeneralAviation"/>
                    <w:i/>
                    <w:iCs/>
                    <w:color w:val="auto"/>
                  </w:rPr>
                </w:pPr>
                <w:r w:rsidRPr="001D3FCD">
                  <w:rPr>
                    <w:rStyle w:val="GeneralAviation"/>
                    <w:i/>
                    <w:iCs/>
                    <w:color w:val="auto"/>
                  </w:rPr>
                  <w:t>Optional content: sequencing systems, arrival management, departure management, automated holding lists, vertical traffic displays, conflict detection and decision-making tools, automated information and coordination tools</w:t>
                </w:r>
              </w:p>
            </w:tc>
            <w:tc>
              <w:tcPr>
                <w:tcW w:w="708" w:type="dxa"/>
                <w:hideMark/>
              </w:tcPr>
              <w:p w14:paraId="4445D7A3" w14:textId="77777777" w:rsidR="00F67C3B" w:rsidRPr="001D3FCD" w:rsidRDefault="00581773" w:rsidP="003004E4">
                <w:pPr>
                  <w:pStyle w:val="TableNormal0"/>
                  <w:rPr>
                    <w:rStyle w:val="GeneralAviation"/>
                    <w:color w:val="auto"/>
                  </w:rPr>
                </w:pPr>
                <w:r w:rsidRPr="001D3FCD">
                  <w:rPr>
                    <w:rStyle w:val="GeneralAviation"/>
                    <w:color w:val="auto"/>
                  </w:rPr>
                  <w:t>APS</w:t>
                </w:r>
              </w:p>
            </w:tc>
          </w:tr>
          <w:tr w:rsidR="00090094" w14:paraId="7D3EF26F" w14:textId="77777777" w:rsidTr="00090094">
            <w:trPr>
              <w:trHeight w:val="21"/>
            </w:trPr>
            <w:tc>
              <w:tcPr>
                <w:tcW w:w="9100" w:type="dxa"/>
                <w:gridSpan w:val="5"/>
              </w:tcPr>
              <w:p w14:paraId="15E7EB6A" w14:textId="77777777" w:rsidR="00751D51" w:rsidRPr="00751D51" w:rsidRDefault="00581773" w:rsidP="003004E4">
                <w:pPr>
                  <w:pStyle w:val="TableCentered"/>
                  <w:rPr>
                    <w:rStyle w:val="GeneralAviation"/>
                  </w:rPr>
                </w:pPr>
                <w:r w:rsidRPr="00751D51">
                  <w:t>TOPIC ATM 11 — HOLDING</w:t>
                </w:r>
              </w:p>
            </w:tc>
          </w:tr>
          <w:tr w:rsidR="00090094" w14:paraId="35CAE274" w14:textId="77777777" w:rsidTr="00090094">
            <w:trPr>
              <w:cantSplit/>
              <w:trHeight w:val="21"/>
            </w:trPr>
            <w:tc>
              <w:tcPr>
                <w:tcW w:w="9100" w:type="dxa"/>
                <w:gridSpan w:val="5"/>
                <w:hideMark/>
              </w:tcPr>
              <w:p w14:paraId="72E77D9D" w14:textId="77777777" w:rsidR="00751D51" w:rsidRPr="001D3FCD" w:rsidRDefault="00581773" w:rsidP="003004E4">
                <w:pPr>
                  <w:pStyle w:val="TableHead"/>
                  <w:rPr>
                    <w:rStyle w:val="GeneralAviation"/>
                    <w:color w:val="auto"/>
                  </w:rPr>
                </w:pPr>
                <w:r w:rsidRPr="001D3FCD">
                  <w:rPr>
                    <w:rStyle w:val="GeneralAviation"/>
                    <w:color w:val="auto"/>
                  </w:rPr>
                  <w:t>Subtopic ATM 11.1 — Holding procedures</w:t>
                </w:r>
              </w:p>
            </w:tc>
          </w:tr>
          <w:tr w:rsidR="00090094" w14:paraId="4F092BDD" w14:textId="77777777" w:rsidTr="00090094">
            <w:trPr>
              <w:cantSplit/>
              <w:trHeight w:val="567"/>
            </w:trPr>
            <w:tc>
              <w:tcPr>
                <w:tcW w:w="879" w:type="dxa"/>
                <w:hideMark/>
              </w:tcPr>
              <w:p w14:paraId="435E3DB4" w14:textId="77777777" w:rsidR="00751D51" w:rsidRPr="001D3FCD" w:rsidRDefault="00581773" w:rsidP="003004E4">
                <w:pPr>
                  <w:pStyle w:val="TableNormal0"/>
                  <w:rPr>
                    <w:rStyle w:val="GeneralAviation"/>
                    <w:color w:val="auto"/>
                  </w:rPr>
                </w:pPr>
                <w:r w:rsidRPr="001D3FCD">
                  <w:rPr>
                    <w:rStyle w:val="GeneralAviation"/>
                    <w:color w:val="auto"/>
                  </w:rPr>
                  <w:lastRenderedPageBreak/>
                  <w:t>APS</w:t>
                </w:r>
                <w:r w:rsidRPr="001D3FCD">
                  <w:rPr>
                    <w:rStyle w:val="GeneralAviation"/>
                    <w:color w:val="auto"/>
                  </w:rPr>
                  <w:br/>
                  <w:t>ATM</w:t>
                </w:r>
              </w:p>
              <w:p w14:paraId="1171F9C3" w14:textId="77777777" w:rsidR="00751D51" w:rsidRPr="001D3FCD" w:rsidRDefault="00581773" w:rsidP="003004E4">
                <w:pPr>
                  <w:pStyle w:val="TableNormal0"/>
                  <w:rPr>
                    <w:rStyle w:val="GeneralAviation"/>
                    <w:color w:val="auto"/>
                  </w:rPr>
                </w:pPr>
                <w:r w:rsidRPr="001D3FCD">
                  <w:rPr>
                    <w:rStyle w:val="GeneralAviation"/>
                    <w:color w:val="auto"/>
                  </w:rPr>
                  <w:t xml:space="preserve">11.1.1 </w:t>
                </w:r>
              </w:p>
            </w:tc>
            <w:tc>
              <w:tcPr>
                <w:tcW w:w="3544" w:type="dxa"/>
                <w:hideMark/>
              </w:tcPr>
              <w:p w14:paraId="5C87595F" w14:textId="77777777" w:rsidR="00751D51" w:rsidRPr="001D3FCD" w:rsidRDefault="00581773" w:rsidP="003004E4">
                <w:pPr>
                  <w:pStyle w:val="TableNormal0"/>
                  <w:rPr>
                    <w:rStyle w:val="GeneralAviation"/>
                    <w:color w:val="auto"/>
                  </w:rPr>
                </w:pPr>
                <w:r w:rsidRPr="001D3FCD">
                  <w:rPr>
                    <w:rStyle w:val="GeneralAviation"/>
                    <w:color w:val="auto"/>
                  </w:rPr>
                  <w:t>Apply holding procedures.</w:t>
                </w:r>
              </w:p>
            </w:tc>
            <w:tc>
              <w:tcPr>
                <w:tcW w:w="283" w:type="dxa"/>
                <w:hideMark/>
              </w:tcPr>
              <w:p w14:paraId="4F7C7FCE"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763FEA0F" w14:textId="77777777" w:rsidR="00751D51" w:rsidRPr="001D3FCD" w:rsidRDefault="00581773" w:rsidP="00215A43">
                <w:pPr>
                  <w:pStyle w:val="EssentialTraining"/>
                  <w:rPr>
                    <w:rStyle w:val="GeneralAviation"/>
                    <w:color w:val="auto"/>
                  </w:rPr>
                </w:pPr>
                <w:r w:rsidRPr="001D3FCD">
                  <w:rPr>
                    <w:rStyle w:val="GeneralAviation"/>
                    <w:color w:val="auto"/>
                  </w:rPr>
                  <w:t>ICAO Doc 4444,</w:t>
                </w:r>
                <w:r w:rsidRPr="001D3FCD">
                  <w:rPr>
                    <w:rStyle w:val="GeneralAviation"/>
                    <w:color w:val="auto"/>
                  </w:rPr>
                  <w:br/>
                </w:r>
                <w:r w:rsidR="00356D49" w:rsidRPr="001D3FCD">
                  <w:rPr>
                    <w:rStyle w:val="GeneralAviation"/>
                    <w:color w:val="auto"/>
                  </w:rPr>
                  <w:t>Government of the Republic of Armenia Decision N 821-N of June 2, 2022</w:t>
                </w:r>
                <w:r w:rsidRPr="001D3FCD">
                  <w:rPr>
                    <w:rStyle w:val="GeneralAviation"/>
                    <w:color w:val="auto"/>
                  </w:rPr>
                  <w:t xml:space="preserve">, </w:t>
                </w:r>
                <w:r w:rsidR="00356D49" w:rsidRPr="001D3FCD">
                  <w:rPr>
                    <w:rStyle w:val="GeneralAviation"/>
                    <w:color w:val="auto"/>
                  </w:rPr>
                  <w:t>Government of the Republic of Armenia Decision N 2054-L of December 7, 2023</w:t>
                </w:r>
                <w:r w:rsidRPr="001D3FCD">
                  <w:rPr>
                    <w:rStyle w:val="GeneralAviation"/>
                    <w:color w:val="auto"/>
                  </w:rPr>
                  <w:t>, holding instructions, allocation of holding levels, onward clearance times</w:t>
                </w:r>
              </w:p>
            </w:tc>
            <w:tc>
              <w:tcPr>
                <w:tcW w:w="708" w:type="dxa"/>
                <w:hideMark/>
              </w:tcPr>
              <w:p w14:paraId="0D0334B1" w14:textId="77777777" w:rsidR="00751D51" w:rsidRPr="001D3FCD" w:rsidRDefault="00581773" w:rsidP="003004E4">
                <w:pPr>
                  <w:pStyle w:val="TableNormal0"/>
                  <w:rPr>
                    <w:rStyle w:val="GeneralAviation"/>
                    <w:color w:val="auto"/>
                  </w:rPr>
                </w:pPr>
                <w:r w:rsidRPr="001D3FCD">
                  <w:rPr>
                    <w:rStyle w:val="GeneralAviation"/>
                    <w:color w:val="auto"/>
                  </w:rPr>
                  <w:t>APP ACP APS ACS</w:t>
                </w:r>
              </w:p>
            </w:tc>
          </w:tr>
          <w:tr w:rsidR="00090094" w14:paraId="07E8C505" w14:textId="77777777" w:rsidTr="00090094">
            <w:trPr>
              <w:cantSplit/>
              <w:trHeight w:val="567"/>
            </w:trPr>
            <w:tc>
              <w:tcPr>
                <w:tcW w:w="879" w:type="dxa"/>
                <w:hideMark/>
              </w:tcPr>
              <w:p w14:paraId="2DE494A7"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35279C91" w14:textId="77777777" w:rsidR="00751D51" w:rsidRPr="001D3FCD" w:rsidRDefault="00581773" w:rsidP="003004E4">
                <w:pPr>
                  <w:pStyle w:val="TableNormal0"/>
                  <w:rPr>
                    <w:rStyle w:val="GeneralAviation"/>
                    <w:color w:val="auto"/>
                  </w:rPr>
                </w:pPr>
                <w:r w:rsidRPr="001D3FCD">
                  <w:rPr>
                    <w:rStyle w:val="GeneralAviation"/>
                    <w:color w:val="auto"/>
                  </w:rPr>
                  <w:t xml:space="preserve">11.1.2 </w:t>
                </w:r>
              </w:p>
            </w:tc>
            <w:tc>
              <w:tcPr>
                <w:tcW w:w="3544" w:type="dxa"/>
                <w:hideMark/>
              </w:tcPr>
              <w:p w14:paraId="4BAE2E9B" w14:textId="77777777" w:rsidR="00751D51" w:rsidRPr="001D3FCD" w:rsidRDefault="00581773" w:rsidP="003004E4">
                <w:pPr>
                  <w:pStyle w:val="TableNormal0"/>
                  <w:rPr>
                    <w:rStyle w:val="GeneralAviation"/>
                    <w:color w:val="auto"/>
                  </w:rPr>
                </w:pPr>
                <w:r w:rsidRPr="001D3FCD">
                  <w:rPr>
                    <w:rStyle w:val="GeneralAviation"/>
                    <w:color w:val="auto"/>
                  </w:rPr>
                  <w:t>Appreciate the factors affecting holding patterns.</w:t>
                </w:r>
              </w:p>
            </w:tc>
            <w:tc>
              <w:tcPr>
                <w:tcW w:w="283" w:type="dxa"/>
                <w:hideMark/>
              </w:tcPr>
              <w:p w14:paraId="743ED888"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2A05CCA6" w14:textId="77777777" w:rsidR="00751D51" w:rsidRPr="001D3FCD" w:rsidRDefault="00581773" w:rsidP="00215A43">
                <w:pPr>
                  <w:pStyle w:val="EssentialTraining"/>
                  <w:rPr>
                    <w:rStyle w:val="GeneralAviation"/>
                    <w:color w:val="auto"/>
                  </w:rPr>
                </w:pPr>
                <w:r w:rsidRPr="001D3FCD">
                  <w:rPr>
                    <w:rStyle w:val="GeneralAviation"/>
                    <w:color w:val="auto"/>
                  </w:rPr>
                  <w:t>Effect of speed, effect of level used, effect of navigation aid in use, turbulence, aircraft type</w:t>
                </w:r>
              </w:p>
            </w:tc>
            <w:tc>
              <w:tcPr>
                <w:tcW w:w="708" w:type="dxa"/>
                <w:hideMark/>
              </w:tcPr>
              <w:p w14:paraId="3B88BDDE" w14:textId="77777777" w:rsidR="00751D51" w:rsidRPr="001D3FCD" w:rsidRDefault="00581773" w:rsidP="003004E4">
                <w:pPr>
                  <w:pStyle w:val="TableNormal0"/>
                  <w:rPr>
                    <w:rStyle w:val="GeneralAviation"/>
                    <w:color w:val="auto"/>
                  </w:rPr>
                </w:pPr>
                <w:r w:rsidRPr="001D3FCD">
                  <w:rPr>
                    <w:rStyle w:val="GeneralAviation"/>
                    <w:color w:val="auto"/>
                  </w:rPr>
                  <w:t>APP ACP APS ACS</w:t>
                </w:r>
              </w:p>
            </w:tc>
          </w:tr>
          <w:tr w:rsidR="00090094" w14:paraId="770FD0A0" w14:textId="77777777" w:rsidTr="00090094">
            <w:trPr>
              <w:cantSplit/>
              <w:trHeight w:val="21"/>
            </w:trPr>
            <w:tc>
              <w:tcPr>
                <w:tcW w:w="9100" w:type="dxa"/>
                <w:gridSpan w:val="5"/>
                <w:hideMark/>
              </w:tcPr>
              <w:p w14:paraId="07DAFC5A" w14:textId="77777777" w:rsidR="00751D51" w:rsidRPr="001D3FCD" w:rsidRDefault="00581773" w:rsidP="003004E4">
                <w:pPr>
                  <w:pStyle w:val="TableHead"/>
                  <w:rPr>
                    <w:rStyle w:val="GeneralAviation"/>
                    <w:color w:val="auto"/>
                  </w:rPr>
                </w:pPr>
                <w:r w:rsidRPr="001D3FCD">
                  <w:rPr>
                    <w:rStyle w:val="GeneralAviation"/>
                    <w:color w:val="auto"/>
                  </w:rPr>
                  <w:t>Subtopic ATM 11.2 — Approaching aircraft</w:t>
                </w:r>
              </w:p>
            </w:tc>
          </w:tr>
          <w:tr w:rsidR="00090094" w14:paraId="6F69DC00" w14:textId="77777777" w:rsidTr="00090094">
            <w:trPr>
              <w:cantSplit/>
              <w:trHeight w:val="567"/>
            </w:trPr>
            <w:tc>
              <w:tcPr>
                <w:tcW w:w="879" w:type="dxa"/>
                <w:hideMark/>
              </w:tcPr>
              <w:p w14:paraId="34C3725A"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4906B3A5" w14:textId="77777777" w:rsidR="00751D51" w:rsidRPr="001D3FCD" w:rsidRDefault="00581773" w:rsidP="003004E4">
                <w:pPr>
                  <w:pStyle w:val="TableNormal0"/>
                  <w:rPr>
                    <w:rStyle w:val="GeneralAviation"/>
                    <w:color w:val="auto"/>
                  </w:rPr>
                </w:pPr>
                <w:r w:rsidRPr="001D3FCD">
                  <w:rPr>
                    <w:rStyle w:val="GeneralAviation"/>
                    <w:color w:val="auto"/>
                  </w:rPr>
                  <w:t xml:space="preserve">11.2.1 </w:t>
                </w:r>
              </w:p>
            </w:tc>
            <w:tc>
              <w:tcPr>
                <w:tcW w:w="3544" w:type="dxa"/>
                <w:hideMark/>
              </w:tcPr>
              <w:p w14:paraId="2126AFB0" w14:textId="77777777" w:rsidR="00751D51" w:rsidRPr="001D3FCD" w:rsidRDefault="00581773" w:rsidP="003004E4">
                <w:pPr>
                  <w:pStyle w:val="TableNormal0"/>
                  <w:rPr>
                    <w:rStyle w:val="GeneralAviation"/>
                    <w:color w:val="auto"/>
                  </w:rPr>
                </w:pPr>
                <w:r w:rsidRPr="001D3FCD">
                  <w:rPr>
                    <w:rStyle w:val="GeneralAviation"/>
                    <w:color w:val="auto"/>
                  </w:rPr>
                  <w:t>Issue Expected Approach Times (EATs).</w:t>
                </w:r>
              </w:p>
            </w:tc>
            <w:tc>
              <w:tcPr>
                <w:tcW w:w="283" w:type="dxa"/>
                <w:hideMark/>
              </w:tcPr>
              <w:p w14:paraId="642EB83F"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6F5F2366" w14:textId="77777777" w:rsidR="00751D51" w:rsidRPr="001D3FCD" w:rsidRDefault="00751D51" w:rsidP="003004E4">
                <w:pPr>
                  <w:pStyle w:val="TableNormal0"/>
                  <w:rPr>
                    <w:rStyle w:val="GeneralAviation"/>
                    <w:color w:val="auto"/>
                  </w:rPr>
                </w:pPr>
              </w:p>
            </w:tc>
            <w:tc>
              <w:tcPr>
                <w:tcW w:w="708" w:type="dxa"/>
                <w:hideMark/>
              </w:tcPr>
              <w:p w14:paraId="2FDDEA14" w14:textId="77777777" w:rsidR="00751D51" w:rsidRPr="001D3FCD" w:rsidRDefault="00581773" w:rsidP="003004E4">
                <w:pPr>
                  <w:pStyle w:val="TableNormal0"/>
                  <w:rPr>
                    <w:rStyle w:val="GeneralAviation"/>
                    <w:color w:val="auto"/>
                  </w:rPr>
                </w:pPr>
                <w:r w:rsidRPr="001D3FCD">
                  <w:rPr>
                    <w:rStyle w:val="GeneralAviation"/>
                    <w:color w:val="auto"/>
                  </w:rPr>
                  <w:t>APP APS</w:t>
                </w:r>
              </w:p>
            </w:tc>
          </w:tr>
          <w:tr w:rsidR="00090094" w14:paraId="1E451C97" w14:textId="77777777" w:rsidTr="00090094">
            <w:trPr>
              <w:cantSplit/>
              <w:trHeight w:val="567"/>
            </w:trPr>
            <w:tc>
              <w:tcPr>
                <w:tcW w:w="879" w:type="dxa"/>
                <w:hideMark/>
              </w:tcPr>
              <w:p w14:paraId="4B29EAEE"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22267AEA" w14:textId="77777777" w:rsidR="00751D51" w:rsidRPr="001D3FCD" w:rsidRDefault="00581773" w:rsidP="003004E4">
                <w:pPr>
                  <w:pStyle w:val="TableNormal0"/>
                  <w:rPr>
                    <w:rStyle w:val="GeneralAviation"/>
                    <w:color w:val="auto"/>
                  </w:rPr>
                </w:pPr>
                <w:r w:rsidRPr="001D3FCD">
                  <w:rPr>
                    <w:rStyle w:val="GeneralAviation"/>
                    <w:color w:val="auto"/>
                  </w:rPr>
                  <w:t xml:space="preserve">11.2.2 </w:t>
                </w:r>
              </w:p>
            </w:tc>
            <w:tc>
              <w:tcPr>
                <w:tcW w:w="3544" w:type="dxa"/>
                <w:hideMark/>
              </w:tcPr>
              <w:p w14:paraId="39461D4E" w14:textId="77777777" w:rsidR="00751D51" w:rsidRPr="001D3FCD" w:rsidRDefault="00581773" w:rsidP="003004E4">
                <w:pPr>
                  <w:pStyle w:val="TableNormal0"/>
                  <w:rPr>
                    <w:rStyle w:val="GeneralAviation"/>
                    <w:color w:val="auto"/>
                  </w:rPr>
                </w:pPr>
                <w:r w:rsidRPr="001D3FCD">
                  <w:rPr>
                    <w:rStyle w:val="GeneralAviation"/>
                    <w:color w:val="auto"/>
                  </w:rPr>
                  <w:t>Organise the traffic landing sequence in a holding pattern.</w:t>
                </w:r>
              </w:p>
            </w:tc>
            <w:tc>
              <w:tcPr>
                <w:tcW w:w="283" w:type="dxa"/>
                <w:hideMark/>
              </w:tcPr>
              <w:p w14:paraId="51DEF8F3" w14:textId="77777777" w:rsidR="00751D51" w:rsidRPr="001D3FCD" w:rsidRDefault="00581773" w:rsidP="003004E4">
                <w:pPr>
                  <w:pStyle w:val="TableNormal0"/>
                  <w:rPr>
                    <w:rStyle w:val="GeneralAviation"/>
                    <w:color w:val="auto"/>
                  </w:rPr>
                </w:pPr>
                <w:r w:rsidRPr="001D3FCD">
                  <w:rPr>
                    <w:rStyle w:val="GeneralAviation"/>
                    <w:color w:val="auto"/>
                  </w:rPr>
                  <w:t>4</w:t>
                </w:r>
              </w:p>
            </w:tc>
            <w:tc>
              <w:tcPr>
                <w:tcW w:w="3686" w:type="dxa"/>
                <w:hideMark/>
              </w:tcPr>
              <w:p w14:paraId="72016448" w14:textId="77777777" w:rsidR="00751D51" w:rsidRPr="001D3FCD" w:rsidRDefault="00581773" w:rsidP="003004E4">
                <w:pPr>
                  <w:pStyle w:val="TableNormal0"/>
                  <w:rPr>
                    <w:rStyle w:val="GeneralAviation"/>
                    <w:i/>
                    <w:iCs/>
                    <w:color w:val="auto"/>
                  </w:rPr>
                </w:pPr>
                <w:r w:rsidRPr="001D3FCD">
                  <w:rPr>
                    <w:rStyle w:val="GeneralAviation"/>
                    <w:i/>
                    <w:iCs/>
                    <w:color w:val="auto"/>
                  </w:rPr>
                  <w:t>Optional content: company preference, aircraft performance, aircraft approach capability, ILS categories, flow control management</w:t>
                </w:r>
              </w:p>
            </w:tc>
            <w:tc>
              <w:tcPr>
                <w:tcW w:w="708" w:type="dxa"/>
                <w:hideMark/>
              </w:tcPr>
              <w:p w14:paraId="3A710E79" w14:textId="77777777" w:rsidR="00751D51" w:rsidRPr="001D3FCD" w:rsidRDefault="00581773" w:rsidP="003004E4">
                <w:pPr>
                  <w:pStyle w:val="TableNormal0"/>
                  <w:rPr>
                    <w:rStyle w:val="GeneralAviation"/>
                    <w:color w:val="auto"/>
                  </w:rPr>
                </w:pPr>
                <w:r w:rsidRPr="001D3FCD">
                  <w:rPr>
                    <w:rStyle w:val="GeneralAviation"/>
                    <w:color w:val="auto"/>
                  </w:rPr>
                  <w:t>APP APS</w:t>
                </w:r>
              </w:p>
            </w:tc>
          </w:tr>
          <w:tr w:rsidR="00090094" w14:paraId="6302B24D" w14:textId="77777777" w:rsidTr="00090094">
            <w:trPr>
              <w:cantSplit/>
              <w:trHeight w:val="21"/>
            </w:trPr>
            <w:tc>
              <w:tcPr>
                <w:tcW w:w="9100" w:type="dxa"/>
                <w:gridSpan w:val="5"/>
                <w:hideMark/>
              </w:tcPr>
              <w:p w14:paraId="5C667E28" w14:textId="77777777" w:rsidR="00751D51" w:rsidRPr="001D3FCD" w:rsidRDefault="00581773" w:rsidP="003004E4">
                <w:pPr>
                  <w:pStyle w:val="TableHead"/>
                  <w:rPr>
                    <w:rStyle w:val="GeneralAviation"/>
                    <w:color w:val="auto"/>
                  </w:rPr>
                </w:pPr>
                <w:r w:rsidRPr="001D3FCD">
                  <w:rPr>
                    <w:rStyle w:val="GeneralAviation"/>
                    <w:color w:val="auto"/>
                  </w:rPr>
                  <w:t>Subtopic ATM 11.3 — Holding in a surveillance environment</w:t>
                </w:r>
              </w:p>
            </w:tc>
          </w:tr>
          <w:tr w:rsidR="00090094" w14:paraId="3371011D" w14:textId="77777777" w:rsidTr="00090094">
            <w:trPr>
              <w:cantSplit/>
              <w:trHeight w:val="567"/>
            </w:trPr>
            <w:tc>
              <w:tcPr>
                <w:tcW w:w="879" w:type="dxa"/>
                <w:hideMark/>
              </w:tcPr>
              <w:p w14:paraId="797F11C8"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1ADA0F62" w14:textId="77777777" w:rsidR="00751D51" w:rsidRPr="001D3FCD" w:rsidRDefault="00581773" w:rsidP="003004E4">
                <w:pPr>
                  <w:pStyle w:val="TableNormal0"/>
                  <w:rPr>
                    <w:rStyle w:val="GeneralAviation"/>
                    <w:color w:val="auto"/>
                  </w:rPr>
                </w:pPr>
                <w:r w:rsidRPr="001D3FCD">
                  <w:rPr>
                    <w:rStyle w:val="GeneralAviation"/>
                    <w:color w:val="auto"/>
                  </w:rPr>
                  <w:t xml:space="preserve">11.3.1 </w:t>
                </w:r>
              </w:p>
            </w:tc>
            <w:tc>
              <w:tcPr>
                <w:tcW w:w="3544" w:type="dxa"/>
                <w:hideMark/>
              </w:tcPr>
              <w:p w14:paraId="3A8CE178" w14:textId="77777777" w:rsidR="00751D51" w:rsidRPr="001D3FCD" w:rsidRDefault="00581773" w:rsidP="003004E4">
                <w:pPr>
                  <w:pStyle w:val="TableNormal0"/>
                  <w:rPr>
                    <w:rStyle w:val="GeneralAviation"/>
                    <w:color w:val="auto"/>
                  </w:rPr>
                </w:pPr>
                <w:r w:rsidRPr="001D3FCD">
                  <w:rPr>
                    <w:rStyle w:val="GeneralAviation"/>
                    <w:color w:val="auto"/>
                  </w:rPr>
                  <w:t>Organise traffic to separate other aircraft from holding aircraft.</w:t>
                </w:r>
              </w:p>
            </w:tc>
            <w:tc>
              <w:tcPr>
                <w:tcW w:w="283" w:type="dxa"/>
                <w:hideMark/>
              </w:tcPr>
              <w:p w14:paraId="49B27B48" w14:textId="77777777" w:rsidR="00751D51" w:rsidRPr="001D3FCD" w:rsidRDefault="00581773" w:rsidP="003004E4">
                <w:pPr>
                  <w:pStyle w:val="TableNormal0"/>
                  <w:rPr>
                    <w:rStyle w:val="GeneralAviation"/>
                    <w:color w:val="auto"/>
                  </w:rPr>
                </w:pPr>
                <w:r w:rsidRPr="001D3FCD">
                  <w:rPr>
                    <w:rStyle w:val="GeneralAviation"/>
                    <w:color w:val="auto"/>
                  </w:rPr>
                  <w:t>4</w:t>
                </w:r>
              </w:p>
            </w:tc>
            <w:tc>
              <w:tcPr>
                <w:tcW w:w="3686" w:type="dxa"/>
                <w:hideMark/>
              </w:tcPr>
              <w:p w14:paraId="5F3045F5" w14:textId="77777777" w:rsidR="00751D51" w:rsidRPr="001D3FCD" w:rsidRDefault="00751D51" w:rsidP="003004E4">
                <w:pPr>
                  <w:pStyle w:val="TableNormal0"/>
                  <w:rPr>
                    <w:rStyle w:val="GeneralAviation"/>
                    <w:color w:val="auto"/>
                  </w:rPr>
                </w:pPr>
              </w:p>
            </w:tc>
            <w:tc>
              <w:tcPr>
                <w:tcW w:w="708" w:type="dxa"/>
                <w:hideMark/>
              </w:tcPr>
              <w:p w14:paraId="59F8A8CF"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0014B25C" w14:textId="77777777" w:rsidTr="00090094">
            <w:trPr>
              <w:cantSplit/>
              <w:trHeight w:val="567"/>
            </w:trPr>
            <w:tc>
              <w:tcPr>
                <w:tcW w:w="879" w:type="dxa"/>
                <w:hideMark/>
              </w:tcPr>
              <w:p w14:paraId="11448F4D"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0E3A47AE" w14:textId="77777777" w:rsidR="00751D51" w:rsidRPr="001D3FCD" w:rsidRDefault="00581773" w:rsidP="003004E4">
                <w:pPr>
                  <w:pStyle w:val="TableNormal0"/>
                  <w:rPr>
                    <w:rStyle w:val="GeneralAviation"/>
                    <w:color w:val="auto"/>
                  </w:rPr>
                </w:pPr>
                <w:r w:rsidRPr="001D3FCD">
                  <w:rPr>
                    <w:rStyle w:val="GeneralAviation"/>
                    <w:color w:val="auto"/>
                  </w:rPr>
                  <w:t xml:space="preserve">11.3.2 </w:t>
                </w:r>
              </w:p>
            </w:tc>
            <w:tc>
              <w:tcPr>
                <w:tcW w:w="3544" w:type="dxa"/>
                <w:hideMark/>
              </w:tcPr>
              <w:p w14:paraId="6CDC955B" w14:textId="77777777" w:rsidR="00751D51" w:rsidRPr="001D3FCD" w:rsidRDefault="00581773" w:rsidP="003004E4">
                <w:pPr>
                  <w:pStyle w:val="TableNormal0"/>
                  <w:rPr>
                    <w:rStyle w:val="GeneralAviation"/>
                    <w:color w:val="auto"/>
                  </w:rPr>
                </w:pPr>
                <w:r w:rsidRPr="001D3FCD">
                  <w:rPr>
                    <w:rStyle w:val="GeneralAviation"/>
                    <w:color w:val="auto"/>
                  </w:rPr>
                  <w:t>Integrate system support, when available.</w:t>
                </w:r>
              </w:p>
            </w:tc>
            <w:tc>
              <w:tcPr>
                <w:tcW w:w="283" w:type="dxa"/>
                <w:hideMark/>
              </w:tcPr>
              <w:p w14:paraId="655AB845" w14:textId="77777777" w:rsidR="00751D51" w:rsidRPr="001D3FCD" w:rsidRDefault="00581773" w:rsidP="003004E4">
                <w:pPr>
                  <w:pStyle w:val="TableNormal0"/>
                  <w:rPr>
                    <w:rStyle w:val="GeneralAviation"/>
                    <w:color w:val="auto"/>
                  </w:rPr>
                </w:pPr>
                <w:r w:rsidRPr="001D3FCD">
                  <w:rPr>
                    <w:rStyle w:val="GeneralAviation"/>
                    <w:color w:val="auto"/>
                  </w:rPr>
                  <w:t>4</w:t>
                </w:r>
              </w:p>
            </w:tc>
            <w:tc>
              <w:tcPr>
                <w:tcW w:w="3686" w:type="dxa"/>
                <w:hideMark/>
              </w:tcPr>
              <w:p w14:paraId="645C24C7" w14:textId="77777777" w:rsidR="00751D51" w:rsidRPr="001D3FCD" w:rsidRDefault="00581773" w:rsidP="003004E4">
                <w:pPr>
                  <w:pStyle w:val="TableNormal0"/>
                  <w:rPr>
                    <w:rStyle w:val="GeneralAviation"/>
                    <w:i/>
                    <w:iCs/>
                    <w:color w:val="auto"/>
                  </w:rPr>
                </w:pPr>
                <w:r w:rsidRPr="001D3FCD">
                  <w:rPr>
                    <w:rStyle w:val="GeneralAviation"/>
                    <w:i/>
                    <w:iCs/>
                    <w:color w:val="auto"/>
                  </w:rPr>
                  <w:t>Optional content: arrival management system, automated holding lists, vertical traffic displays</w:t>
                </w:r>
              </w:p>
            </w:tc>
            <w:tc>
              <w:tcPr>
                <w:tcW w:w="708" w:type="dxa"/>
                <w:hideMark/>
              </w:tcPr>
              <w:p w14:paraId="3DFBCDD8"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09C5E160" w14:textId="77777777" w:rsidTr="00090094">
            <w:trPr>
              <w:trHeight w:val="21"/>
            </w:trPr>
            <w:tc>
              <w:tcPr>
                <w:tcW w:w="9100" w:type="dxa"/>
                <w:gridSpan w:val="5"/>
              </w:tcPr>
              <w:p w14:paraId="350B3390" w14:textId="77777777" w:rsidR="00751D51" w:rsidRPr="00751D51" w:rsidRDefault="00581773" w:rsidP="003004E4">
                <w:pPr>
                  <w:pStyle w:val="TableCentered"/>
                  <w:rPr>
                    <w:rStyle w:val="GeneralAviation"/>
                  </w:rPr>
                </w:pPr>
                <w:r w:rsidRPr="00751D51">
                  <w:t>TOPIC ATM 12 — IDENTIFICATION</w:t>
                </w:r>
              </w:p>
            </w:tc>
          </w:tr>
          <w:tr w:rsidR="00090094" w14:paraId="1CC6C8D3" w14:textId="77777777" w:rsidTr="00090094">
            <w:trPr>
              <w:cantSplit/>
              <w:trHeight w:val="21"/>
            </w:trPr>
            <w:tc>
              <w:tcPr>
                <w:tcW w:w="9100" w:type="dxa"/>
                <w:gridSpan w:val="5"/>
                <w:hideMark/>
              </w:tcPr>
              <w:p w14:paraId="0763DA9F" w14:textId="77777777" w:rsidR="00751D51" w:rsidRPr="001D3FCD" w:rsidRDefault="00581773" w:rsidP="003004E4">
                <w:pPr>
                  <w:pStyle w:val="TableHead"/>
                  <w:rPr>
                    <w:rStyle w:val="GeneralAviation"/>
                    <w:color w:val="auto"/>
                  </w:rPr>
                </w:pPr>
                <w:r w:rsidRPr="001D3FCD">
                  <w:rPr>
                    <w:rStyle w:val="GeneralAviation"/>
                    <w:color w:val="auto"/>
                  </w:rPr>
                  <w:t>Subtopic ATM 12.1 — Establishment of identification</w:t>
                </w:r>
              </w:p>
            </w:tc>
          </w:tr>
          <w:tr w:rsidR="00090094" w14:paraId="69A97228" w14:textId="77777777" w:rsidTr="00090094">
            <w:trPr>
              <w:cantSplit/>
              <w:trHeight w:val="567"/>
            </w:trPr>
            <w:tc>
              <w:tcPr>
                <w:tcW w:w="879" w:type="dxa"/>
                <w:hideMark/>
              </w:tcPr>
              <w:p w14:paraId="11130FEF"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23571007" w14:textId="77777777" w:rsidR="00751D51" w:rsidRPr="001D3FCD" w:rsidRDefault="00581773" w:rsidP="003004E4">
                <w:pPr>
                  <w:pStyle w:val="TableNormal0"/>
                  <w:rPr>
                    <w:rStyle w:val="GeneralAviation"/>
                    <w:color w:val="auto"/>
                  </w:rPr>
                </w:pPr>
                <w:r w:rsidRPr="001D3FCD">
                  <w:rPr>
                    <w:rStyle w:val="GeneralAviation"/>
                    <w:color w:val="auto"/>
                  </w:rPr>
                  <w:t xml:space="preserve">12.1.1 </w:t>
                </w:r>
              </w:p>
            </w:tc>
            <w:tc>
              <w:tcPr>
                <w:tcW w:w="3544" w:type="dxa"/>
                <w:hideMark/>
              </w:tcPr>
              <w:p w14:paraId="5E0EABF7" w14:textId="77777777" w:rsidR="00751D51" w:rsidRPr="001D3FCD" w:rsidRDefault="00581773" w:rsidP="003004E4">
                <w:pPr>
                  <w:pStyle w:val="TableNormal0"/>
                  <w:rPr>
                    <w:rStyle w:val="GeneralAviation"/>
                    <w:color w:val="auto"/>
                  </w:rPr>
                </w:pPr>
                <w:r w:rsidRPr="001D3FCD">
                  <w:rPr>
                    <w:rStyle w:val="GeneralAviation"/>
                    <w:color w:val="auto"/>
                  </w:rPr>
                  <w:t>Appreciate the precautions when establishing identification.</w:t>
                </w:r>
              </w:p>
            </w:tc>
            <w:tc>
              <w:tcPr>
                <w:tcW w:w="283" w:type="dxa"/>
                <w:hideMark/>
              </w:tcPr>
              <w:p w14:paraId="73E8113F"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28EA9B05" w14:textId="77777777" w:rsidR="00751D51" w:rsidRPr="001D3FCD" w:rsidRDefault="00751D51" w:rsidP="003004E4">
                <w:pPr>
                  <w:pStyle w:val="TableNormal0"/>
                  <w:rPr>
                    <w:rStyle w:val="GeneralAviation"/>
                    <w:color w:val="auto"/>
                  </w:rPr>
                </w:pPr>
              </w:p>
            </w:tc>
            <w:tc>
              <w:tcPr>
                <w:tcW w:w="708" w:type="dxa"/>
                <w:hideMark/>
              </w:tcPr>
              <w:p w14:paraId="4B49CF7B"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644E3A02" w14:textId="77777777" w:rsidTr="00090094">
            <w:trPr>
              <w:cantSplit/>
              <w:trHeight w:val="567"/>
            </w:trPr>
            <w:tc>
              <w:tcPr>
                <w:tcW w:w="879" w:type="dxa"/>
                <w:hideMark/>
              </w:tcPr>
              <w:p w14:paraId="248D4585"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5AB0C2C0" w14:textId="77777777" w:rsidR="00751D51" w:rsidRPr="001D3FCD" w:rsidRDefault="00581773" w:rsidP="003004E4">
                <w:pPr>
                  <w:pStyle w:val="TableNormal0"/>
                  <w:rPr>
                    <w:rStyle w:val="GeneralAviation"/>
                    <w:color w:val="auto"/>
                  </w:rPr>
                </w:pPr>
                <w:r w:rsidRPr="001D3FCD">
                  <w:rPr>
                    <w:rStyle w:val="GeneralAviation"/>
                    <w:color w:val="auto"/>
                  </w:rPr>
                  <w:t xml:space="preserve">12.1.2 </w:t>
                </w:r>
              </w:p>
            </w:tc>
            <w:tc>
              <w:tcPr>
                <w:tcW w:w="3544" w:type="dxa"/>
                <w:hideMark/>
              </w:tcPr>
              <w:p w14:paraId="4A2C2BDF" w14:textId="77777777" w:rsidR="00751D51" w:rsidRPr="001D3FCD" w:rsidRDefault="00581773" w:rsidP="003004E4">
                <w:pPr>
                  <w:pStyle w:val="TableNormal0"/>
                  <w:rPr>
                    <w:rStyle w:val="GeneralAviation"/>
                    <w:color w:val="auto"/>
                  </w:rPr>
                </w:pPr>
                <w:r w:rsidRPr="001D3FCD">
                  <w:rPr>
                    <w:rStyle w:val="GeneralAviation"/>
                    <w:color w:val="auto"/>
                  </w:rPr>
                  <w:t>Identify aircraft.</w:t>
                </w:r>
              </w:p>
            </w:tc>
            <w:tc>
              <w:tcPr>
                <w:tcW w:w="283" w:type="dxa"/>
                <w:hideMark/>
              </w:tcPr>
              <w:p w14:paraId="1B9BE7F9"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471F0CC1" w14:textId="77777777" w:rsidR="00751D51" w:rsidRPr="001D3FCD" w:rsidRDefault="00581773" w:rsidP="003004E4">
                <w:pPr>
                  <w:pStyle w:val="TableNormal0"/>
                  <w:rPr>
                    <w:rStyle w:val="GeneralAviation"/>
                    <w:i/>
                    <w:iCs/>
                    <w:color w:val="auto"/>
                  </w:rPr>
                </w:pPr>
                <w:r w:rsidRPr="001D3FCD">
                  <w:rPr>
                    <w:rStyle w:val="GeneralAviation"/>
                    <w:i/>
                    <w:iCs/>
                    <w:color w:val="auto"/>
                  </w:rPr>
                  <w:t>Optional content: PSR, SSR or ADS identification method</w:t>
                </w:r>
              </w:p>
            </w:tc>
            <w:tc>
              <w:tcPr>
                <w:tcW w:w="708" w:type="dxa"/>
                <w:hideMark/>
              </w:tcPr>
              <w:p w14:paraId="0D392507"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4746DDA0" w14:textId="77777777" w:rsidTr="00090094">
            <w:trPr>
              <w:cantSplit/>
              <w:trHeight w:val="567"/>
            </w:trPr>
            <w:tc>
              <w:tcPr>
                <w:tcW w:w="879" w:type="dxa"/>
                <w:hideMark/>
              </w:tcPr>
              <w:p w14:paraId="28144EF9"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2E265DAE" w14:textId="77777777" w:rsidR="00751D51" w:rsidRPr="001D3FCD" w:rsidRDefault="00581773" w:rsidP="003004E4">
                <w:pPr>
                  <w:pStyle w:val="TableNormal0"/>
                  <w:rPr>
                    <w:rStyle w:val="GeneralAviation"/>
                    <w:color w:val="auto"/>
                  </w:rPr>
                </w:pPr>
                <w:r w:rsidRPr="001D3FCD">
                  <w:rPr>
                    <w:rStyle w:val="GeneralAviation"/>
                    <w:color w:val="auto"/>
                  </w:rPr>
                  <w:t xml:space="preserve">12.1.3 </w:t>
                </w:r>
              </w:p>
            </w:tc>
            <w:tc>
              <w:tcPr>
                <w:tcW w:w="3544" w:type="dxa"/>
                <w:hideMark/>
              </w:tcPr>
              <w:p w14:paraId="10E4B108" w14:textId="77777777" w:rsidR="00751D51" w:rsidRPr="001D3FCD" w:rsidRDefault="00581773" w:rsidP="003004E4">
                <w:pPr>
                  <w:pStyle w:val="TableNormal0"/>
                  <w:rPr>
                    <w:rStyle w:val="GeneralAviation"/>
                    <w:color w:val="auto"/>
                  </w:rPr>
                </w:pPr>
                <w:r w:rsidRPr="001D3FCD">
                  <w:rPr>
                    <w:rStyle w:val="GeneralAviation"/>
                    <w:color w:val="auto"/>
                  </w:rPr>
                  <w:t>Apply the procedures for misidentification.</w:t>
                </w:r>
              </w:p>
            </w:tc>
            <w:tc>
              <w:tcPr>
                <w:tcW w:w="283" w:type="dxa"/>
                <w:hideMark/>
              </w:tcPr>
              <w:p w14:paraId="30684B10"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2C145F68" w14:textId="77777777" w:rsidR="00751D51" w:rsidRPr="001D3FCD" w:rsidRDefault="00581773" w:rsidP="00215A43">
                <w:pPr>
                  <w:pStyle w:val="EssentialTraining"/>
                  <w:rPr>
                    <w:rStyle w:val="GeneralAviation"/>
                    <w:color w:val="auto"/>
                  </w:rPr>
                </w:pPr>
                <w:r w:rsidRPr="001D3FCD">
                  <w:rPr>
                    <w:rStyle w:val="GeneralAviation"/>
                    <w:color w:val="auto"/>
                  </w:rPr>
                  <w:t xml:space="preserve">ICAO Doc 4444, </w:t>
                </w:r>
                <w:r w:rsidR="00356D49" w:rsidRPr="001D3FCD">
                  <w:rPr>
                    <w:rStyle w:val="GeneralAviation"/>
                    <w:color w:val="auto"/>
                  </w:rPr>
                  <w:t>Government of the Republic of Armenia Decision N 2054-L of December 7, 2023</w:t>
                </w:r>
              </w:p>
              <w:p w14:paraId="249CF445" w14:textId="77777777" w:rsidR="00751D51" w:rsidRDefault="00581773" w:rsidP="003004E4">
                <w:pPr>
                  <w:pStyle w:val="TableNormal0"/>
                  <w:rPr>
                    <w:rStyle w:val="GeneralAviation"/>
                    <w:i/>
                    <w:iCs/>
                    <w:color w:val="auto"/>
                  </w:rPr>
                </w:pPr>
                <w:r w:rsidRPr="001D3FCD">
                  <w:rPr>
                    <w:rStyle w:val="GeneralAviation"/>
                    <w:i/>
                    <w:iCs/>
                    <w:color w:val="auto"/>
                  </w:rPr>
                  <w:t>Optional content: local/simulator operation manuals</w:t>
                </w:r>
              </w:p>
              <w:p w14:paraId="3453CC97" w14:textId="77777777" w:rsidR="00C22187" w:rsidRDefault="00C22187" w:rsidP="003004E4">
                <w:pPr>
                  <w:pStyle w:val="TableNormal0"/>
                  <w:rPr>
                    <w:rStyle w:val="GeneralAviation"/>
                    <w:i/>
                    <w:iCs/>
                    <w:color w:val="auto"/>
                  </w:rPr>
                </w:pPr>
              </w:p>
              <w:p w14:paraId="0DDC8850" w14:textId="77777777" w:rsidR="00C22187" w:rsidRPr="001D3FCD" w:rsidRDefault="00C22187" w:rsidP="003004E4">
                <w:pPr>
                  <w:pStyle w:val="TableNormal0"/>
                  <w:rPr>
                    <w:rStyle w:val="GeneralAviation"/>
                    <w:i/>
                    <w:iCs/>
                    <w:color w:val="auto"/>
                  </w:rPr>
                </w:pPr>
              </w:p>
            </w:tc>
            <w:tc>
              <w:tcPr>
                <w:tcW w:w="708" w:type="dxa"/>
                <w:hideMark/>
              </w:tcPr>
              <w:p w14:paraId="6066152A"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18AB6D2C" w14:textId="77777777" w:rsidTr="00090094">
            <w:trPr>
              <w:cantSplit/>
              <w:trHeight w:val="21"/>
            </w:trPr>
            <w:tc>
              <w:tcPr>
                <w:tcW w:w="9100" w:type="dxa"/>
                <w:gridSpan w:val="5"/>
                <w:hideMark/>
              </w:tcPr>
              <w:p w14:paraId="04B11626" w14:textId="77777777" w:rsidR="00751D51" w:rsidRPr="001D3FCD" w:rsidRDefault="00581773" w:rsidP="003004E4">
                <w:pPr>
                  <w:pStyle w:val="TableHead"/>
                  <w:rPr>
                    <w:rStyle w:val="GeneralAviation"/>
                    <w:color w:val="auto"/>
                  </w:rPr>
                </w:pPr>
                <w:r w:rsidRPr="001D3FCD">
                  <w:rPr>
                    <w:rStyle w:val="GeneralAviation"/>
                    <w:color w:val="auto"/>
                  </w:rPr>
                  <w:t>Subtopic ATM 12.2 — Maintenance of identification</w:t>
                </w:r>
              </w:p>
            </w:tc>
          </w:tr>
          <w:tr w:rsidR="00090094" w14:paraId="23BD73E8" w14:textId="77777777" w:rsidTr="00090094">
            <w:trPr>
              <w:cantSplit/>
              <w:trHeight w:val="567"/>
            </w:trPr>
            <w:tc>
              <w:tcPr>
                <w:tcW w:w="879" w:type="dxa"/>
                <w:hideMark/>
              </w:tcPr>
              <w:p w14:paraId="038801C3"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13B841FA" w14:textId="77777777" w:rsidR="00751D51" w:rsidRPr="001D3FCD" w:rsidRDefault="00581773" w:rsidP="003004E4">
                <w:pPr>
                  <w:pStyle w:val="TableNormal0"/>
                  <w:rPr>
                    <w:rStyle w:val="GeneralAviation"/>
                    <w:color w:val="auto"/>
                  </w:rPr>
                </w:pPr>
                <w:r w:rsidRPr="001D3FCD">
                  <w:rPr>
                    <w:rStyle w:val="GeneralAviation"/>
                    <w:color w:val="auto"/>
                  </w:rPr>
                  <w:t xml:space="preserve">12.2.1 </w:t>
                </w:r>
              </w:p>
            </w:tc>
            <w:tc>
              <w:tcPr>
                <w:tcW w:w="3544" w:type="dxa"/>
                <w:hideMark/>
              </w:tcPr>
              <w:p w14:paraId="1EC7C6C6" w14:textId="77777777" w:rsidR="00751D51" w:rsidRPr="001D3FCD" w:rsidRDefault="00581773" w:rsidP="003004E4">
                <w:pPr>
                  <w:pStyle w:val="TableNormal0"/>
                  <w:rPr>
                    <w:rStyle w:val="GeneralAviation"/>
                    <w:color w:val="auto"/>
                  </w:rPr>
                </w:pPr>
                <w:r w:rsidRPr="001D3FCD">
                  <w:rPr>
                    <w:rStyle w:val="GeneralAviation"/>
                    <w:color w:val="auto"/>
                  </w:rPr>
                  <w:t>Appreciate the necessity to maintain identification.</w:t>
                </w:r>
              </w:p>
            </w:tc>
            <w:tc>
              <w:tcPr>
                <w:tcW w:w="283" w:type="dxa"/>
                <w:hideMark/>
              </w:tcPr>
              <w:p w14:paraId="7121612F"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289A3E50" w14:textId="77777777" w:rsidR="00751D51" w:rsidRPr="001D3FCD" w:rsidRDefault="00751D51" w:rsidP="003004E4">
                <w:pPr>
                  <w:pStyle w:val="TableNormal0"/>
                  <w:rPr>
                    <w:rStyle w:val="GeneralAviation"/>
                    <w:color w:val="auto"/>
                  </w:rPr>
                </w:pPr>
              </w:p>
            </w:tc>
            <w:tc>
              <w:tcPr>
                <w:tcW w:w="708" w:type="dxa"/>
                <w:hideMark/>
              </w:tcPr>
              <w:p w14:paraId="40554ED1"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42C69DFE" w14:textId="77777777" w:rsidTr="00090094">
            <w:trPr>
              <w:cantSplit/>
              <w:trHeight w:val="21"/>
            </w:trPr>
            <w:tc>
              <w:tcPr>
                <w:tcW w:w="9100" w:type="dxa"/>
                <w:gridSpan w:val="5"/>
                <w:hideMark/>
              </w:tcPr>
              <w:p w14:paraId="361445CD" w14:textId="77777777" w:rsidR="00751D51" w:rsidRPr="001D3FCD" w:rsidRDefault="00581773" w:rsidP="003004E4">
                <w:pPr>
                  <w:pStyle w:val="TableHead"/>
                  <w:rPr>
                    <w:rStyle w:val="GeneralAviation"/>
                    <w:color w:val="auto"/>
                  </w:rPr>
                </w:pPr>
                <w:r w:rsidRPr="001D3FCD">
                  <w:rPr>
                    <w:rStyle w:val="GeneralAviation"/>
                    <w:color w:val="auto"/>
                  </w:rPr>
                  <w:t>Subtopic ATM 12.3 — Loss of identity</w:t>
                </w:r>
              </w:p>
            </w:tc>
          </w:tr>
          <w:tr w:rsidR="00090094" w14:paraId="47484D6E" w14:textId="77777777" w:rsidTr="00090094">
            <w:trPr>
              <w:cantSplit/>
              <w:trHeight w:val="567"/>
            </w:trPr>
            <w:tc>
              <w:tcPr>
                <w:tcW w:w="879" w:type="dxa"/>
                <w:hideMark/>
              </w:tcPr>
              <w:p w14:paraId="58A7EEEA"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3D857873" w14:textId="77777777" w:rsidR="00751D51" w:rsidRPr="001D3FCD" w:rsidRDefault="00581773" w:rsidP="003004E4">
                <w:pPr>
                  <w:pStyle w:val="TableNormal0"/>
                  <w:rPr>
                    <w:rStyle w:val="GeneralAviation"/>
                    <w:color w:val="auto"/>
                  </w:rPr>
                </w:pPr>
                <w:r w:rsidRPr="001D3FCD">
                  <w:rPr>
                    <w:rStyle w:val="GeneralAviation"/>
                    <w:color w:val="auto"/>
                  </w:rPr>
                  <w:t xml:space="preserve">12.3.1 </w:t>
                </w:r>
              </w:p>
            </w:tc>
            <w:tc>
              <w:tcPr>
                <w:tcW w:w="3544" w:type="dxa"/>
                <w:hideMark/>
              </w:tcPr>
              <w:p w14:paraId="446AADC4" w14:textId="77777777" w:rsidR="00751D51" w:rsidRPr="001D3FCD" w:rsidRDefault="00581773" w:rsidP="003004E4">
                <w:pPr>
                  <w:pStyle w:val="TableNormal0"/>
                  <w:rPr>
                    <w:rStyle w:val="GeneralAviation"/>
                    <w:color w:val="auto"/>
                  </w:rPr>
                </w:pPr>
                <w:r w:rsidRPr="001D3FCD">
                  <w:rPr>
                    <w:rStyle w:val="GeneralAviation"/>
                    <w:color w:val="auto"/>
                  </w:rPr>
                  <w:t>Appreciate when an aircraft identification is lost or in doubt.</w:t>
                </w:r>
              </w:p>
            </w:tc>
            <w:tc>
              <w:tcPr>
                <w:tcW w:w="283" w:type="dxa"/>
                <w:hideMark/>
              </w:tcPr>
              <w:p w14:paraId="4B9917D0"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4B3357B6" w14:textId="77777777" w:rsidR="00751D51" w:rsidRPr="001D3FCD" w:rsidRDefault="00581773" w:rsidP="003004E4">
                <w:pPr>
                  <w:pStyle w:val="TableNormal0"/>
                  <w:rPr>
                    <w:rStyle w:val="GeneralAviation"/>
                    <w:i/>
                    <w:iCs/>
                    <w:color w:val="auto"/>
                  </w:rPr>
                </w:pPr>
                <w:r w:rsidRPr="001D3FCD">
                  <w:rPr>
                    <w:rStyle w:val="GeneralAviation"/>
                    <w:i/>
                    <w:iCs/>
                    <w:color w:val="auto"/>
                  </w:rPr>
                  <w:t>Optional content: out of ATS surveillance system coverage, failure of ATS surveillance system, weather clutter, other clutter, garbling, holding, etc.</w:t>
                </w:r>
              </w:p>
            </w:tc>
            <w:tc>
              <w:tcPr>
                <w:tcW w:w="708" w:type="dxa"/>
                <w:hideMark/>
              </w:tcPr>
              <w:p w14:paraId="0BB8B018"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0885E7D3" w14:textId="77777777" w:rsidTr="00090094">
            <w:trPr>
              <w:cantSplit/>
              <w:trHeight w:val="567"/>
            </w:trPr>
            <w:tc>
              <w:tcPr>
                <w:tcW w:w="879" w:type="dxa"/>
                <w:hideMark/>
              </w:tcPr>
              <w:p w14:paraId="3BCF3E17" w14:textId="77777777" w:rsidR="00751D51" w:rsidRPr="001D3FCD" w:rsidRDefault="00581773" w:rsidP="003004E4">
                <w:pPr>
                  <w:pStyle w:val="TableNormal0"/>
                  <w:rPr>
                    <w:rStyle w:val="GeneralAviation"/>
                    <w:color w:val="auto"/>
                  </w:rPr>
                </w:pPr>
                <w:r w:rsidRPr="001D3FCD">
                  <w:rPr>
                    <w:rStyle w:val="GeneralAviation"/>
                    <w:color w:val="auto"/>
                  </w:rPr>
                  <w:lastRenderedPageBreak/>
                  <w:t>APS</w:t>
                </w:r>
                <w:r w:rsidRPr="001D3FCD">
                  <w:rPr>
                    <w:rStyle w:val="GeneralAviation"/>
                    <w:color w:val="auto"/>
                  </w:rPr>
                  <w:br/>
                  <w:t>ATM</w:t>
                </w:r>
              </w:p>
              <w:p w14:paraId="188DDCFD" w14:textId="77777777" w:rsidR="00751D51" w:rsidRPr="001D3FCD" w:rsidRDefault="00581773" w:rsidP="003004E4">
                <w:pPr>
                  <w:pStyle w:val="TableNormal0"/>
                  <w:rPr>
                    <w:rStyle w:val="GeneralAviation"/>
                    <w:color w:val="auto"/>
                  </w:rPr>
                </w:pPr>
                <w:r w:rsidRPr="001D3FCD">
                  <w:rPr>
                    <w:rStyle w:val="GeneralAviation"/>
                    <w:color w:val="auto"/>
                  </w:rPr>
                  <w:t xml:space="preserve">12.3.2 </w:t>
                </w:r>
              </w:p>
            </w:tc>
            <w:tc>
              <w:tcPr>
                <w:tcW w:w="3544" w:type="dxa"/>
                <w:hideMark/>
              </w:tcPr>
              <w:p w14:paraId="15638737" w14:textId="77777777" w:rsidR="00751D51" w:rsidRPr="001D3FCD" w:rsidRDefault="00581773" w:rsidP="003004E4">
                <w:pPr>
                  <w:pStyle w:val="TableNormal0"/>
                  <w:rPr>
                    <w:rStyle w:val="GeneralAviation"/>
                    <w:color w:val="auto"/>
                  </w:rPr>
                </w:pPr>
                <w:r w:rsidRPr="001D3FCD">
                  <w:rPr>
                    <w:rStyle w:val="GeneralAviation"/>
                    <w:color w:val="auto"/>
                  </w:rPr>
                  <w:t>Apply methods to re-establish identification.</w:t>
                </w:r>
              </w:p>
            </w:tc>
            <w:tc>
              <w:tcPr>
                <w:tcW w:w="283" w:type="dxa"/>
                <w:hideMark/>
              </w:tcPr>
              <w:p w14:paraId="26471064"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0F4C83C7" w14:textId="77777777" w:rsidR="00751D51" w:rsidRPr="001D3FCD" w:rsidRDefault="00751D51" w:rsidP="003004E4">
                <w:pPr>
                  <w:pStyle w:val="TableNormal0"/>
                  <w:rPr>
                    <w:rStyle w:val="GeneralAviation"/>
                    <w:color w:val="auto"/>
                  </w:rPr>
                </w:pPr>
              </w:p>
            </w:tc>
            <w:tc>
              <w:tcPr>
                <w:tcW w:w="708" w:type="dxa"/>
                <w:hideMark/>
              </w:tcPr>
              <w:p w14:paraId="05682CA8"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3882B1A9" w14:textId="77777777" w:rsidTr="00090094">
            <w:trPr>
              <w:cantSplit/>
              <w:trHeight w:val="567"/>
            </w:trPr>
            <w:tc>
              <w:tcPr>
                <w:tcW w:w="879" w:type="dxa"/>
                <w:hideMark/>
              </w:tcPr>
              <w:p w14:paraId="141B4560"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75411E6E" w14:textId="77777777" w:rsidR="00751D51" w:rsidRPr="001D3FCD" w:rsidRDefault="00581773" w:rsidP="003004E4">
                <w:pPr>
                  <w:pStyle w:val="TableNormal0"/>
                  <w:rPr>
                    <w:rStyle w:val="GeneralAviation"/>
                    <w:color w:val="auto"/>
                  </w:rPr>
                </w:pPr>
                <w:r w:rsidRPr="001D3FCD">
                  <w:rPr>
                    <w:rStyle w:val="GeneralAviation"/>
                    <w:color w:val="auto"/>
                  </w:rPr>
                  <w:t xml:space="preserve">12.3.3 </w:t>
                </w:r>
              </w:p>
            </w:tc>
            <w:tc>
              <w:tcPr>
                <w:tcW w:w="3544" w:type="dxa"/>
                <w:hideMark/>
              </w:tcPr>
              <w:p w14:paraId="5E3968C1" w14:textId="77777777" w:rsidR="00751D51" w:rsidRPr="001D3FCD" w:rsidRDefault="00581773" w:rsidP="003004E4">
                <w:pPr>
                  <w:pStyle w:val="TableNormal0"/>
                  <w:rPr>
                    <w:rStyle w:val="GeneralAviation"/>
                    <w:color w:val="auto"/>
                  </w:rPr>
                </w:pPr>
                <w:r w:rsidRPr="001D3FCD">
                  <w:rPr>
                    <w:rStyle w:val="GeneralAviation"/>
                    <w:color w:val="auto"/>
                  </w:rPr>
                  <w:t>Respond to loss/doubt concerning identification.</w:t>
                </w:r>
              </w:p>
            </w:tc>
            <w:tc>
              <w:tcPr>
                <w:tcW w:w="283" w:type="dxa"/>
                <w:hideMark/>
              </w:tcPr>
              <w:p w14:paraId="5B74AB9F"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25E8E81A" w14:textId="77777777" w:rsidR="00751D51" w:rsidRPr="001D3FCD" w:rsidRDefault="00751D51" w:rsidP="003004E4">
                <w:pPr>
                  <w:pStyle w:val="TableNormal0"/>
                  <w:rPr>
                    <w:rStyle w:val="GeneralAviation"/>
                    <w:i/>
                    <w:iCs/>
                    <w:color w:val="auto"/>
                  </w:rPr>
                </w:pPr>
              </w:p>
            </w:tc>
            <w:tc>
              <w:tcPr>
                <w:tcW w:w="708" w:type="dxa"/>
                <w:hideMark/>
              </w:tcPr>
              <w:p w14:paraId="731CF227"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0E8A0ED9" w14:textId="77777777" w:rsidTr="00090094">
            <w:trPr>
              <w:cantSplit/>
              <w:trHeight w:val="21"/>
            </w:trPr>
            <w:tc>
              <w:tcPr>
                <w:tcW w:w="9100" w:type="dxa"/>
                <w:gridSpan w:val="5"/>
                <w:hideMark/>
              </w:tcPr>
              <w:p w14:paraId="08E68507" w14:textId="77777777" w:rsidR="00751D51" w:rsidRPr="001D3FCD" w:rsidRDefault="00581773" w:rsidP="003004E4">
                <w:pPr>
                  <w:pStyle w:val="TableHead"/>
                  <w:rPr>
                    <w:rStyle w:val="GeneralAviation"/>
                    <w:color w:val="auto"/>
                  </w:rPr>
                </w:pPr>
                <w:r w:rsidRPr="001D3FCD">
                  <w:rPr>
                    <w:rStyle w:val="GeneralAviation"/>
                    <w:color w:val="auto"/>
                  </w:rPr>
                  <w:t>Subtopic ATM 12.4 — Position information</w:t>
                </w:r>
              </w:p>
            </w:tc>
          </w:tr>
          <w:tr w:rsidR="00090094" w14:paraId="7889D73F" w14:textId="77777777" w:rsidTr="00090094">
            <w:trPr>
              <w:cantSplit/>
              <w:trHeight w:val="567"/>
            </w:trPr>
            <w:tc>
              <w:tcPr>
                <w:tcW w:w="879" w:type="dxa"/>
                <w:hideMark/>
              </w:tcPr>
              <w:p w14:paraId="6168623D"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7C8D9BF8" w14:textId="77777777" w:rsidR="00751D51" w:rsidRPr="001D3FCD" w:rsidRDefault="00581773" w:rsidP="003004E4">
                <w:pPr>
                  <w:pStyle w:val="TableNormal0"/>
                  <w:rPr>
                    <w:rStyle w:val="GeneralAviation"/>
                    <w:color w:val="auto"/>
                  </w:rPr>
                </w:pPr>
                <w:r w:rsidRPr="001D3FCD">
                  <w:rPr>
                    <w:rStyle w:val="GeneralAviation"/>
                    <w:color w:val="auto"/>
                  </w:rPr>
                  <w:t xml:space="preserve">12.4.1 </w:t>
                </w:r>
              </w:p>
            </w:tc>
            <w:tc>
              <w:tcPr>
                <w:tcW w:w="3544" w:type="dxa"/>
                <w:hideMark/>
              </w:tcPr>
              <w:p w14:paraId="5FA562D1" w14:textId="77777777" w:rsidR="00751D51" w:rsidRPr="001D3FCD" w:rsidRDefault="00581773" w:rsidP="003004E4">
                <w:pPr>
                  <w:pStyle w:val="TableNormal0"/>
                  <w:rPr>
                    <w:rStyle w:val="GeneralAviation"/>
                    <w:color w:val="auto"/>
                  </w:rPr>
                </w:pPr>
                <w:r w:rsidRPr="001D3FCD">
                  <w:rPr>
                    <w:rStyle w:val="GeneralAviation"/>
                    <w:color w:val="auto"/>
                  </w:rPr>
                  <w:t>Appreciate the circumstances when position information should be passed on to aircraft.</w:t>
                </w:r>
              </w:p>
            </w:tc>
            <w:tc>
              <w:tcPr>
                <w:tcW w:w="283" w:type="dxa"/>
                <w:hideMark/>
              </w:tcPr>
              <w:p w14:paraId="66CCD127"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5A80AE37" w14:textId="77777777" w:rsidR="00751D51" w:rsidRPr="001D3FCD" w:rsidRDefault="00751D51" w:rsidP="003004E4">
                <w:pPr>
                  <w:pStyle w:val="TableNormal0"/>
                  <w:rPr>
                    <w:rStyle w:val="GeneralAviation"/>
                    <w:color w:val="auto"/>
                  </w:rPr>
                </w:pPr>
              </w:p>
            </w:tc>
            <w:tc>
              <w:tcPr>
                <w:tcW w:w="708" w:type="dxa"/>
                <w:hideMark/>
              </w:tcPr>
              <w:p w14:paraId="15A86726"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5989A680" w14:textId="77777777" w:rsidTr="00090094">
            <w:trPr>
              <w:cantSplit/>
              <w:trHeight w:val="567"/>
            </w:trPr>
            <w:tc>
              <w:tcPr>
                <w:tcW w:w="879" w:type="dxa"/>
                <w:hideMark/>
              </w:tcPr>
              <w:p w14:paraId="5B137FCD"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161AB551" w14:textId="77777777" w:rsidR="00751D51" w:rsidRPr="001D3FCD" w:rsidRDefault="00581773" w:rsidP="003004E4">
                <w:pPr>
                  <w:pStyle w:val="TableNormal0"/>
                  <w:rPr>
                    <w:rStyle w:val="GeneralAviation"/>
                    <w:color w:val="auto"/>
                  </w:rPr>
                </w:pPr>
                <w:r w:rsidRPr="001D3FCD">
                  <w:rPr>
                    <w:rStyle w:val="GeneralAviation"/>
                    <w:color w:val="auto"/>
                  </w:rPr>
                  <w:t xml:space="preserve">12.4.2 </w:t>
                </w:r>
              </w:p>
            </w:tc>
            <w:tc>
              <w:tcPr>
                <w:tcW w:w="3544" w:type="dxa"/>
                <w:hideMark/>
              </w:tcPr>
              <w:p w14:paraId="19AA8FBD" w14:textId="77777777" w:rsidR="00751D51" w:rsidRPr="001D3FCD" w:rsidRDefault="00581773" w:rsidP="003004E4">
                <w:pPr>
                  <w:pStyle w:val="TableNormal0"/>
                  <w:rPr>
                    <w:rStyle w:val="GeneralAviation"/>
                    <w:color w:val="auto"/>
                  </w:rPr>
                </w:pPr>
                <w:r w:rsidRPr="001D3FCD">
                  <w:rPr>
                    <w:rStyle w:val="GeneralAviation"/>
                    <w:color w:val="auto"/>
                  </w:rPr>
                  <w:t>State the format in which position information can be passed on to aircraft.</w:t>
                </w:r>
              </w:p>
              <w:p w14:paraId="3F58F8B0" w14:textId="77777777" w:rsidR="001D3FCD" w:rsidRPr="001D3FCD" w:rsidRDefault="001D3FCD" w:rsidP="003004E4">
                <w:pPr>
                  <w:pStyle w:val="TableNormal0"/>
                  <w:rPr>
                    <w:rStyle w:val="GeneralAviation"/>
                    <w:color w:val="auto"/>
                  </w:rPr>
                </w:pPr>
              </w:p>
              <w:p w14:paraId="53494629" w14:textId="77777777" w:rsidR="001D3FCD" w:rsidRPr="001D3FCD" w:rsidRDefault="001D3FCD" w:rsidP="003004E4">
                <w:pPr>
                  <w:pStyle w:val="TableNormal0"/>
                  <w:rPr>
                    <w:rStyle w:val="GeneralAviation"/>
                    <w:color w:val="auto"/>
                  </w:rPr>
                </w:pPr>
              </w:p>
              <w:p w14:paraId="3D158503" w14:textId="77777777" w:rsidR="001D3FCD" w:rsidRPr="001D3FCD" w:rsidRDefault="001D3FCD" w:rsidP="003004E4">
                <w:pPr>
                  <w:pStyle w:val="TableNormal0"/>
                  <w:rPr>
                    <w:rStyle w:val="GeneralAviation"/>
                    <w:color w:val="auto"/>
                  </w:rPr>
                </w:pPr>
              </w:p>
              <w:p w14:paraId="7D9C9010" w14:textId="77777777" w:rsidR="001D3FCD" w:rsidRPr="001D3FCD" w:rsidRDefault="001D3FCD" w:rsidP="003004E4">
                <w:pPr>
                  <w:pStyle w:val="TableNormal0"/>
                  <w:rPr>
                    <w:rStyle w:val="GeneralAviation"/>
                    <w:color w:val="auto"/>
                  </w:rPr>
                </w:pPr>
              </w:p>
            </w:tc>
            <w:tc>
              <w:tcPr>
                <w:tcW w:w="283" w:type="dxa"/>
                <w:hideMark/>
              </w:tcPr>
              <w:p w14:paraId="7A4FBD0E" w14:textId="77777777" w:rsidR="00751D51" w:rsidRPr="001D3FCD" w:rsidRDefault="00581773" w:rsidP="003004E4">
                <w:pPr>
                  <w:pStyle w:val="TableNormal0"/>
                  <w:rPr>
                    <w:rStyle w:val="GeneralAviation"/>
                    <w:color w:val="auto"/>
                  </w:rPr>
                </w:pPr>
                <w:r w:rsidRPr="001D3FCD">
                  <w:rPr>
                    <w:rStyle w:val="GeneralAviation"/>
                    <w:color w:val="auto"/>
                  </w:rPr>
                  <w:t>1</w:t>
                </w:r>
              </w:p>
            </w:tc>
            <w:tc>
              <w:tcPr>
                <w:tcW w:w="3686" w:type="dxa"/>
                <w:hideMark/>
              </w:tcPr>
              <w:p w14:paraId="6014BD0B" w14:textId="77777777" w:rsidR="00751D51" w:rsidRPr="001D3FCD" w:rsidRDefault="00356D49" w:rsidP="00215A43">
                <w:pPr>
                  <w:pStyle w:val="EssentialTraining"/>
                  <w:rPr>
                    <w:rStyle w:val="GeneralAviation"/>
                    <w:color w:val="auto"/>
                  </w:rPr>
                </w:pPr>
                <w:r w:rsidRPr="001D3FCD">
                  <w:rPr>
                    <w:rStyle w:val="GeneralAviation"/>
                    <w:color w:val="auto"/>
                  </w:rPr>
                  <w:t>Government of the Republic of Armenia Decision N 2054-L of December 7, 2023</w:t>
                </w:r>
              </w:p>
            </w:tc>
            <w:tc>
              <w:tcPr>
                <w:tcW w:w="708" w:type="dxa"/>
                <w:hideMark/>
              </w:tcPr>
              <w:p w14:paraId="16A52BAF"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7D041F7B" w14:textId="77777777" w:rsidTr="00090094">
            <w:trPr>
              <w:cantSplit/>
              <w:trHeight w:val="21"/>
            </w:trPr>
            <w:tc>
              <w:tcPr>
                <w:tcW w:w="9100" w:type="dxa"/>
                <w:gridSpan w:val="5"/>
                <w:hideMark/>
              </w:tcPr>
              <w:p w14:paraId="10C552BF" w14:textId="77777777" w:rsidR="00751D51" w:rsidRPr="001D3FCD" w:rsidRDefault="00581773" w:rsidP="003004E4">
                <w:pPr>
                  <w:pStyle w:val="TableHead"/>
                  <w:rPr>
                    <w:rStyle w:val="GeneralAviation"/>
                    <w:color w:val="auto"/>
                  </w:rPr>
                </w:pPr>
                <w:r w:rsidRPr="001D3FCD">
                  <w:rPr>
                    <w:rStyle w:val="GeneralAviation"/>
                    <w:color w:val="auto"/>
                  </w:rPr>
                  <w:t>Subtopic ATM 12.5 — Transfer of identity</w:t>
                </w:r>
              </w:p>
            </w:tc>
          </w:tr>
          <w:tr w:rsidR="00090094" w14:paraId="3F3F657E" w14:textId="77777777" w:rsidTr="00090094">
            <w:trPr>
              <w:cantSplit/>
              <w:trHeight w:val="567"/>
            </w:trPr>
            <w:tc>
              <w:tcPr>
                <w:tcW w:w="879" w:type="dxa"/>
                <w:hideMark/>
              </w:tcPr>
              <w:p w14:paraId="2238B76F"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74E1D9A3" w14:textId="77777777" w:rsidR="00751D51" w:rsidRPr="001D3FCD" w:rsidRDefault="00581773" w:rsidP="003004E4">
                <w:pPr>
                  <w:pStyle w:val="TableNormal0"/>
                  <w:rPr>
                    <w:rStyle w:val="GeneralAviation"/>
                    <w:color w:val="auto"/>
                  </w:rPr>
                </w:pPr>
                <w:r w:rsidRPr="001D3FCD">
                  <w:rPr>
                    <w:rStyle w:val="GeneralAviation"/>
                    <w:color w:val="auto"/>
                  </w:rPr>
                  <w:t xml:space="preserve">12.5.1 </w:t>
                </w:r>
              </w:p>
            </w:tc>
            <w:tc>
              <w:tcPr>
                <w:tcW w:w="3544" w:type="dxa"/>
                <w:hideMark/>
              </w:tcPr>
              <w:p w14:paraId="17674AE3" w14:textId="77777777" w:rsidR="00751D51" w:rsidRPr="001D3FCD" w:rsidRDefault="00581773" w:rsidP="003004E4">
                <w:pPr>
                  <w:pStyle w:val="TableNormal0"/>
                  <w:rPr>
                    <w:rStyle w:val="GeneralAviation"/>
                    <w:color w:val="auto"/>
                  </w:rPr>
                </w:pPr>
                <w:r w:rsidRPr="001D3FCD">
                  <w:rPr>
                    <w:rStyle w:val="GeneralAviation"/>
                    <w:color w:val="auto"/>
                  </w:rPr>
                  <w:t>Apply methods of transfer of identification.</w:t>
                </w:r>
              </w:p>
            </w:tc>
            <w:tc>
              <w:tcPr>
                <w:tcW w:w="283" w:type="dxa"/>
                <w:hideMark/>
              </w:tcPr>
              <w:p w14:paraId="70B0A5ED"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43DA6F88" w14:textId="77777777" w:rsidR="00751D51" w:rsidRPr="001D3FCD" w:rsidRDefault="00751D51" w:rsidP="003004E4">
                <w:pPr>
                  <w:pStyle w:val="TableNormal0"/>
                  <w:rPr>
                    <w:rStyle w:val="GeneralAviation"/>
                    <w:color w:val="auto"/>
                  </w:rPr>
                </w:pPr>
              </w:p>
            </w:tc>
            <w:tc>
              <w:tcPr>
                <w:tcW w:w="708" w:type="dxa"/>
                <w:hideMark/>
              </w:tcPr>
              <w:p w14:paraId="2DF586C1" w14:textId="77777777" w:rsidR="00751D51" w:rsidRPr="001D3FCD" w:rsidRDefault="00581773" w:rsidP="003004E4">
                <w:pPr>
                  <w:pStyle w:val="TableNormal0"/>
                  <w:rPr>
                    <w:rStyle w:val="GeneralAviation"/>
                    <w:color w:val="auto"/>
                  </w:rPr>
                </w:pPr>
                <w:r w:rsidRPr="001D3FCD">
                  <w:rPr>
                    <w:rStyle w:val="GeneralAviation"/>
                    <w:color w:val="auto"/>
                  </w:rPr>
                  <w:t>APS ACS</w:t>
                </w:r>
              </w:p>
            </w:tc>
          </w:tr>
          <w:tr w:rsidR="00090094" w14:paraId="1967EE78" w14:textId="77777777" w:rsidTr="00090094">
            <w:trPr>
              <w:cantSplit/>
              <w:trHeight w:val="567"/>
            </w:trPr>
            <w:tc>
              <w:tcPr>
                <w:tcW w:w="879" w:type="dxa"/>
                <w:hideMark/>
              </w:tcPr>
              <w:p w14:paraId="7E256245" w14:textId="77777777" w:rsidR="00751D51"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ATM</w:t>
                </w:r>
              </w:p>
              <w:p w14:paraId="7B37E68D" w14:textId="77777777" w:rsidR="00751D51" w:rsidRPr="001D3FCD" w:rsidRDefault="00581773" w:rsidP="003004E4">
                <w:pPr>
                  <w:pStyle w:val="TableNormal0"/>
                  <w:rPr>
                    <w:rStyle w:val="GeneralAviation"/>
                    <w:color w:val="auto"/>
                  </w:rPr>
                </w:pPr>
                <w:r w:rsidRPr="001D3FCD">
                  <w:rPr>
                    <w:rStyle w:val="GeneralAviation"/>
                    <w:color w:val="auto"/>
                  </w:rPr>
                  <w:t xml:space="preserve">12.5.2 </w:t>
                </w:r>
              </w:p>
            </w:tc>
            <w:tc>
              <w:tcPr>
                <w:tcW w:w="3544" w:type="dxa"/>
                <w:hideMark/>
              </w:tcPr>
              <w:p w14:paraId="2A94A83C" w14:textId="77777777" w:rsidR="00751D51" w:rsidRPr="001D3FCD" w:rsidRDefault="00581773" w:rsidP="003004E4">
                <w:pPr>
                  <w:pStyle w:val="TableNormal0"/>
                  <w:rPr>
                    <w:rStyle w:val="GeneralAviation"/>
                    <w:color w:val="auto"/>
                  </w:rPr>
                </w:pPr>
                <w:r w:rsidRPr="001D3FCD">
                  <w:rPr>
                    <w:rStyle w:val="GeneralAviation"/>
                    <w:color w:val="auto"/>
                  </w:rPr>
                  <w:t>Appreciate the precautions when transferring identification.</w:t>
                </w:r>
              </w:p>
            </w:tc>
            <w:tc>
              <w:tcPr>
                <w:tcW w:w="283" w:type="dxa"/>
                <w:hideMark/>
              </w:tcPr>
              <w:p w14:paraId="2406C6C3" w14:textId="77777777" w:rsidR="00751D51"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3303ECD3" w14:textId="77777777" w:rsidR="00751D51" w:rsidRPr="001D3FCD" w:rsidRDefault="00751D51" w:rsidP="003004E4">
                <w:pPr>
                  <w:pStyle w:val="TableNormal0"/>
                  <w:rPr>
                    <w:rStyle w:val="GeneralAviation"/>
                    <w:color w:val="auto"/>
                  </w:rPr>
                </w:pPr>
              </w:p>
            </w:tc>
            <w:tc>
              <w:tcPr>
                <w:tcW w:w="708" w:type="dxa"/>
                <w:hideMark/>
              </w:tcPr>
              <w:p w14:paraId="38A12728" w14:textId="77777777" w:rsidR="00751D51" w:rsidRPr="001D3FCD" w:rsidRDefault="00581773" w:rsidP="003004E4">
                <w:pPr>
                  <w:pStyle w:val="TableNormal0"/>
                  <w:rPr>
                    <w:rStyle w:val="GeneralAviation"/>
                    <w:color w:val="auto"/>
                  </w:rPr>
                </w:pPr>
                <w:r w:rsidRPr="001D3FCD">
                  <w:rPr>
                    <w:rStyle w:val="GeneralAviation"/>
                    <w:color w:val="auto"/>
                  </w:rPr>
                  <w:t>APS ACS</w:t>
                </w:r>
              </w:p>
            </w:tc>
          </w:tr>
        </w:tbl>
        <w:p w14:paraId="43342944" w14:textId="77777777" w:rsidR="00136E2B" w:rsidRPr="00E46CCB" w:rsidRDefault="00000000" w:rsidP="00E46CCB">
          <w:pPr>
            <w:rPr>
              <w:i/>
              <w:iCs/>
            </w:rPr>
          </w:pPr>
        </w:p>
      </w:sdtContent>
    </w:sdt>
    <w:sdt>
      <w:sdtPr>
        <w:rPr>
          <w:i w:val="0"/>
          <w:sz w:val="22"/>
          <w:szCs w:val="24"/>
        </w:rPr>
        <w:alias w:val="topic"/>
        <w:tag w:val="topic"/>
        <w:id w:val="-2111272541"/>
      </w:sdtPr>
      <w:sdtContent>
        <w:p w14:paraId="431FEDF8" w14:textId="77777777" w:rsidR="00CE7715" w:rsidRDefault="00CE7715" w:rsidP="00CE7715">
          <w:pPr>
            <w:pStyle w:val="Dxshortdesc"/>
          </w:pPr>
        </w:p>
        <w:p w14:paraId="3AF91BE2" w14:textId="77777777" w:rsidR="008438E7" w:rsidRPr="005847AB" w:rsidRDefault="00581773" w:rsidP="00CE7715">
          <w:pPr>
            <w:pStyle w:val="Heading5"/>
          </w:pPr>
          <w:bookmarkStart w:id="2286" w:name="_Toc256000229"/>
          <w:r w:rsidRPr="005847AB">
            <w:t>SUBJECT 4: METEOROLOGY</w:t>
          </w:r>
          <w:bookmarkEnd w:id="2286"/>
        </w:p>
        <w:p w14:paraId="01AF9050" w14:textId="77777777" w:rsidR="008438E7" w:rsidRPr="00667041" w:rsidRDefault="00581773" w:rsidP="00995D60">
          <w:r w:rsidRPr="00667041">
            <w:t>The subject objective is:</w:t>
          </w:r>
        </w:p>
        <w:p w14:paraId="473FED0F" w14:textId="77777777" w:rsidR="00C815AF" w:rsidRPr="0096092C" w:rsidRDefault="00581773" w:rsidP="00995D60">
          <w:pPr>
            <w:rPr>
              <w:rStyle w:val="Italic"/>
              <w:i w:val="0"/>
            </w:rPr>
          </w:pPr>
          <w:r w:rsidRPr="00667041">
            <w:t>Learners shall acquire, decode and make proper use of meteorological information relevant to the provision of ATS.</w:t>
          </w:r>
        </w:p>
        <w:tbl>
          <w:tblPr>
            <w:tblStyle w:val="easaTable"/>
            <w:tblW w:w="9100" w:type="dxa"/>
            <w:tblInd w:w="-51" w:type="dxa"/>
            <w:tblLayout w:type="fixed"/>
            <w:tblLook w:val="0420" w:firstRow="1" w:lastRow="0" w:firstColumn="0" w:lastColumn="0" w:noHBand="0" w:noVBand="1"/>
          </w:tblPr>
          <w:tblGrid>
            <w:gridCol w:w="879"/>
            <w:gridCol w:w="3544"/>
            <w:gridCol w:w="283"/>
            <w:gridCol w:w="3686"/>
            <w:gridCol w:w="708"/>
          </w:tblGrid>
          <w:tr w:rsidR="00090094" w14:paraId="20ED66A8"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100" w:type="dxa"/>
                <w:gridSpan w:val="5"/>
              </w:tcPr>
              <w:p w14:paraId="7A76216E" w14:textId="77777777" w:rsidR="008438E7" w:rsidRPr="00CE7715" w:rsidRDefault="00581773" w:rsidP="00CE7715">
                <w:pPr>
                  <w:pStyle w:val="TableCentered"/>
                  <w:rPr>
                    <w:rStyle w:val="Bold"/>
                  </w:rPr>
                </w:pPr>
                <w:r w:rsidRPr="00CE7715">
                  <w:rPr>
                    <w:rStyle w:val="Bold"/>
                    <w:b/>
                  </w:rPr>
                  <w:t>TOPIC MET 1 — METEOROLOGICAL PHENOMENA</w:t>
                </w:r>
              </w:p>
            </w:tc>
          </w:tr>
          <w:tr w:rsidR="00090094" w14:paraId="552285DB" w14:textId="77777777" w:rsidTr="00090094">
            <w:trPr>
              <w:trHeight w:val="21"/>
            </w:trPr>
            <w:tc>
              <w:tcPr>
                <w:tcW w:w="9100" w:type="dxa"/>
                <w:gridSpan w:val="5"/>
                <w:hideMark/>
              </w:tcPr>
              <w:p w14:paraId="4E8811DF" w14:textId="77777777" w:rsidR="008438E7" w:rsidRPr="00667041" w:rsidRDefault="00581773" w:rsidP="00CE7715">
                <w:pPr>
                  <w:pStyle w:val="TableHead"/>
                </w:pPr>
                <w:r w:rsidRPr="00667041">
                  <w:t xml:space="preserve">Subtopic MET 1.1 — Meteorological phenomena </w:t>
                </w:r>
              </w:p>
            </w:tc>
          </w:tr>
          <w:tr w:rsidR="00090094" w14:paraId="174204A1" w14:textId="77777777" w:rsidTr="00090094">
            <w:trPr>
              <w:trHeight w:val="567"/>
            </w:trPr>
            <w:tc>
              <w:tcPr>
                <w:tcW w:w="879" w:type="dxa"/>
                <w:hideMark/>
              </w:tcPr>
              <w:p w14:paraId="28760757" w14:textId="77777777" w:rsidR="008438E7" w:rsidRPr="00667041" w:rsidRDefault="00581773" w:rsidP="00293A3E">
                <w:pPr>
                  <w:pStyle w:val="TableNormal0"/>
                </w:pPr>
                <w:r w:rsidRPr="00667041">
                  <w:t>APS</w:t>
                </w:r>
                <w:r w:rsidRPr="00667041">
                  <w:br/>
                  <w:t>MET</w:t>
                </w:r>
              </w:p>
              <w:p w14:paraId="530453D8" w14:textId="77777777" w:rsidR="008438E7" w:rsidRPr="00667041" w:rsidRDefault="00581773" w:rsidP="00293A3E">
                <w:pPr>
                  <w:pStyle w:val="TableNormal0"/>
                </w:pPr>
                <w:r w:rsidRPr="00667041">
                  <w:t xml:space="preserve">1.1.1 </w:t>
                </w:r>
              </w:p>
            </w:tc>
            <w:tc>
              <w:tcPr>
                <w:tcW w:w="3544" w:type="dxa"/>
                <w:hideMark/>
              </w:tcPr>
              <w:p w14:paraId="68116AFF" w14:textId="77777777" w:rsidR="008438E7" w:rsidRPr="00667041" w:rsidRDefault="00581773" w:rsidP="00293A3E">
                <w:pPr>
                  <w:pStyle w:val="TableNormal0"/>
                </w:pPr>
                <w:r w:rsidRPr="00667041">
                  <w:t>Appreciate the impact of adverse weather</w:t>
                </w:r>
                <w:r w:rsidR="00910A32">
                  <w:t xml:space="preserve"> on aircraft</w:t>
                </w:r>
                <w:r w:rsidRPr="00667041">
                  <w:t>.</w:t>
                </w:r>
              </w:p>
            </w:tc>
            <w:tc>
              <w:tcPr>
                <w:tcW w:w="283" w:type="dxa"/>
                <w:hideMark/>
              </w:tcPr>
              <w:p w14:paraId="7F429731" w14:textId="77777777" w:rsidR="008438E7" w:rsidRPr="00667041" w:rsidRDefault="00581773" w:rsidP="00293A3E">
                <w:pPr>
                  <w:pStyle w:val="TableNormal0"/>
                </w:pPr>
                <w:r w:rsidRPr="00667041">
                  <w:t>3</w:t>
                </w:r>
              </w:p>
            </w:tc>
            <w:tc>
              <w:tcPr>
                <w:tcW w:w="3686" w:type="dxa"/>
                <w:hideMark/>
              </w:tcPr>
              <w:p w14:paraId="38AF3BD8" w14:textId="77777777" w:rsidR="008438E7" w:rsidRPr="00EC4E54" w:rsidRDefault="00581773" w:rsidP="00EC4E54">
                <w:pPr>
                  <w:pStyle w:val="EssentialTraining"/>
                </w:pPr>
                <w:r w:rsidRPr="00EC4E54">
                  <w:t xml:space="preserve">Thunderstorms, icing, clear-air turbulence (CAT), turbulence, microburst, wind shear, severe mountain </w:t>
                </w:r>
                <w:r w:rsidR="00CE7715" w:rsidRPr="00EC4E54">
                  <w:t>waves, squall lines</w:t>
                </w:r>
                <w:r w:rsidRPr="00EC4E54">
                  <w:t>, volcanic ash</w:t>
                </w:r>
              </w:p>
            </w:tc>
            <w:tc>
              <w:tcPr>
                <w:tcW w:w="708" w:type="dxa"/>
                <w:hideMark/>
              </w:tcPr>
              <w:p w14:paraId="3597AFDA" w14:textId="77777777" w:rsidR="008438E7" w:rsidRPr="00667041" w:rsidRDefault="00581773" w:rsidP="00293A3E">
                <w:pPr>
                  <w:pStyle w:val="TableNormal0"/>
                </w:pPr>
                <w:r w:rsidRPr="00667041">
                  <w:t>APP APS</w:t>
                </w:r>
              </w:p>
            </w:tc>
          </w:tr>
          <w:tr w:rsidR="00090094" w14:paraId="25A8D3D1" w14:textId="77777777" w:rsidTr="00090094">
            <w:trPr>
              <w:trHeight w:val="567"/>
            </w:trPr>
            <w:tc>
              <w:tcPr>
                <w:tcW w:w="879" w:type="dxa"/>
                <w:hideMark/>
              </w:tcPr>
              <w:p w14:paraId="5AB8646F" w14:textId="77777777" w:rsidR="008438E7" w:rsidRPr="00667041" w:rsidRDefault="00581773" w:rsidP="00293A3E">
                <w:pPr>
                  <w:pStyle w:val="TableNormal0"/>
                </w:pPr>
                <w:r w:rsidRPr="00667041">
                  <w:t>APS</w:t>
                </w:r>
                <w:r w:rsidRPr="00667041">
                  <w:br/>
                  <w:t>MET</w:t>
                </w:r>
              </w:p>
              <w:p w14:paraId="6EF1EF42" w14:textId="77777777" w:rsidR="008438E7" w:rsidRPr="00667041" w:rsidRDefault="00581773" w:rsidP="00293A3E">
                <w:pPr>
                  <w:pStyle w:val="TableNormal0"/>
                </w:pPr>
                <w:r w:rsidRPr="00667041">
                  <w:t xml:space="preserve">1.1.2 </w:t>
                </w:r>
              </w:p>
            </w:tc>
            <w:tc>
              <w:tcPr>
                <w:tcW w:w="3544" w:type="dxa"/>
                <w:hideMark/>
              </w:tcPr>
              <w:p w14:paraId="52749742" w14:textId="77777777" w:rsidR="008438E7" w:rsidRPr="00667041" w:rsidRDefault="00581773" w:rsidP="00293A3E">
                <w:pPr>
                  <w:pStyle w:val="TableNormal0"/>
                </w:pPr>
                <w:r w:rsidRPr="00667041">
                  <w:t>Integrate data about meteorological phenomena into the provision of ATS.</w:t>
                </w:r>
              </w:p>
            </w:tc>
            <w:tc>
              <w:tcPr>
                <w:tcW w:w="283" w:type="dxa"/>
                <w:hideMark/>
              </w:tcPr>
              <w:p w14:paraId="5DDBA88D" w14:textId="77777777" w:rsidR="008438E7" w:rsidRPr="00667041" w:rsidRDefault="00581773" w:rsidP="00293A3E">
                <w:pPr>
                  <w:pStyle w:val="TableNormal0"/>
                </w:pPr>
                <w:r w:rsidRPr="00667041">
                  <w:t>4</w:t>
                </w:r>
              </w:p>
            </w:tc>
            <w:tc>
              <w:tcPr>
                <w:tcW w:w="3686" w:type="dxa"/>
                <w:hideMark/>
              </w:tcPr>
              <w:p w14:paraId="4EDE0070" w14:textId="77777777" w:rsidR="008438E7" w:rsidRPr="00EC4E54" w:rsidRDefault="00581773" w:rsidP="00EC4E54">
                <w:pPr>
                  <w:pStyle w:val="EssentialTraining"/>
                </w:pPr>
                <w:r w:rsidRPr="00EC4E54">
                  <w:t>Clearances, instructions and transmitted information</w:t>
                </w:r>
              </w:p>
              <w:p w14:paraId="35C3B303" w14:textId="77777777" w:rsidR="008438E7" w:rsidRPr="00030DCB" w:rsidRDefault="00581773" w:rsidP="00293A3E">
                <w:pPr>
                  <w:pStyle w:val="TableNormal0"/>
                  <w:rPr>
                    <w:rStyle w:val="Italic"/>
                  </w:rPr>
                </w:pPr>
                <w:r w:rsidRPr="00030DCB">
                  <w:rPr>
                    <w:rStyle w:val="Italic"/>
                  </w:rPr>
                  <w:t>Optional content: relevant meteorological phenomena</w:t>
                </w:r>
              </w:p>
            </w:tc>
            <w:tc>
              <w:tcPr>
                <w:tcW w:w="708" w:type="dxa"/>
                <w:hideMark/>
              </w:tcPr>
              <w:p w14:paraId="2FB74A44" w14:textId="77777777" w:rsidR="008438E7" w:rsidRPr="00EC4E54" w:rsidRDefault="00581773" w:rsidP="00EC4E54">
                <w:pPr>
                  <w:pStyle w:val="ItalicRed"/>
                </w:pPr>
                <w:r w:rsidRPr="00EC4E54">
                  <w:t>ALL</w:t>
                </w:r>
              </w:p>
            </w:tc>
          </w:tr>
          <w:tr w:rsidR="00090094" w14:paraId="5815912F" w14:textId="77777777" w:rsidTr="00090094">
            <w:trPr>
              <w:trHeight w:val="567"/>
            </w:trPr>
            <w:tc>
              <w:tcPr>
                <w:tcW w:w="879" w:type="dxa"/>
                <w:hideMark/>
              </w:tcPr>
              <w:p w14:paraId="58D2CCD8" w14:textId="77777777" w:rsidR="008438E7" w:rsidRPr="00667041" w:rsidRDefault="00581773" w:rsidP="00293A3E">
                <w:pPr>
                  <w:pStyle w:val="TableNormal0"/>
                </w:pPr>
                <w:r w:rsidRPr="00667041">
                  <w:t>APS</w:t>
                </w:r>
                <w:r w:rsidRPr="00667041">
                  <w:br/>
                  <w:t>MET</w:t>
                </w:r>
              </w:p>
              <w:p w14:paraId="2A096518" w14:textId="77777777" w:rsidR="008438E7" w:rsidRPr="00667041" w:rsidRDefault="00581773" w:rsidP="00293A3E">
                <w:pPr>
                  <w:pStyle w:val="TableNormal0"/>
                </w:pPr>
                <w:r w:rsidRPr="00667041">
                  <w:t xml:space="preserve">1.1.3 </w:t>
                </w:r>
              </w:p>
            </w:tc>
            <w:tc>
              <w:tcPr>
                <w:tcW w:w="3544" w:type="dxa"/>
                <w:hideMark/>
              </w:tcPr>
              <w:p w14:paraId="45780F67" w14:textId="77777777" w:rsidR="008438E7" w:rsidRPr="00667041" w:rsidRDefault="00581773" w:rsidP="00293A3E">
                <w:pPr>
                  <w:pStyle w:val="TableNormal0"/>
                </w:pPr>
                <w:r w:rsidRPr="00667041">
                  <w:t>Use techniques to avoid adverse weather when necessary/possible.</w:t>
                </w:r>
              </w:p>
            </w:tc>
            <w:tc>
              <w:tcPr>
                <w:tcW w:w="283" w:type="dxa"/>
                <w:hideMark/>
              </w:tcPr>
              <w:p w14:paraId="29F3B969" w14:textId="77777777" w:rsidR="008438E7" w:rsidRPr="00667041" w:rsidRDefault="00581773" w:rsidP="00293A3E">
                <w:pPr>
                  <w:pStyle w:val="TableNormal0"/>
                </w:pPr>
                <w:r w:rsidRPr="00667041">
                  <w:t>3</w:t>
                </w:r>
              </w:p>
            </w:tc>
            <w:tc>
              <w:tcPr>
                <w:tcW w:w="3686" w:type="dxa"/>
                <w:hideMark/>
              </w:tcPr>
              <w:p w14:paraId="061CC691" w14:textId="77777777" w:rsidR="008438E7" w:rsidRPr="00EC4E54" w:rsidRDefault="00581773" w:rsidP="00EC4E54">
                <w:pPr>
                  <w:pStyle w:val="EssentialTraining"/>
                </w:pPr>
                <w:r w:rsidRPr="00EC4E54">
                  <w:t>Rerouting, level change, etc.</w:t>
                </w:r>
              </w:p>
            </w:tc>
            <w:tc>
              <w:tcPr>
                <w:tcW w:w="708" w:type="dxa"/>
                <w:hideMark/>
              </w:tcPr>
              <w:p w14:paraId="18FA5EDA" w14:textId="77777777" w:rsidR="008438E7" w:rsidRPr="00667041" w:rsidRDefault="00581773" w:rsidP="00293A3E">
                <w:pPr>
                  <w:pStyle w:val="TableNormal0"/>
                </w:pPr>
                <w:r w:rsidRPr="00667041">
                  <w:t>APP ACP APS ACS</w:t>
                </w:r>
              </w:p>
            </w:tc>
          </w:tr>
          <w:tr w:rsidR="00090094" w14:paraId="29EFC7AA" w14:textId="77777777" w:rsidTr="00090094">
            <w:trPr>
              <w:trHeight w:val="21"/>
            </w:trPr>
            <w:tc>
              <w:tcPr>
                <w:tcW w:w="9100" w:type="dxa"/>
                <w:gridSpan w:val="5"/>
              </w:tcPr>
              <w:p w14:paraId="4E6F968F" w14:textId="77777777" w:rsidR="00C815AF" w:rsidRPr="000365CD" w:rsidRDefault="00581773" w:rsidP="003004E4">
                <w:pPr>
                  <w:pStyle w:val="TableCentered"/>
                  <w:rPr>
                    <w:rStyle w:val="GeneralAviation"/>
                  </w:rPr>
                </w:pPr>
                <w:r w:rsidRPr="000365CD">
                  <w:t>TOPIC MET 2 — SOURCES OF METEOROLOGICAL DATA</w:t>
                </w:r>
              </w:p>
            </w:tc>
          </w:tr>
          <w:tr w:rsidR="00090094" w14:paraId="10B351BF" w14:textId="77777777" w:rsidTr="00090094">
            <w:trPr>
              <w:trHeight w:val="21"/>
            </w:trPr>
            <w:tc>
              <w:tcPr>
                <w:tcW w:w="9100" w:type="dxa"/>
                <w:gridSpan w:val="5"/>
                <w:hideMark/>
              </w:tcPr>
              <w:p w14:paraId="6ECB84D2" w14:textId="77777777" w:rsidR="00C815AF" w:rsidRPr="001D3FCD" w:rsidRDefault="00581773" w:rsidP="003004E4">
                <w:pPr>
                  <w:pStyle w:val="TableHead"/>
                  <w:rPr>
                    <w:rStyle w:val="GeneralAviation"/>
                    <w:color w:val="auto"/>
                  </w:rPr>
                </w:pPr>
                <w:r w:rsidRPr="001D3FCD">
                  <w:rPr>
                    <w:rStyle w:val="GeneralAviation"/>
                    <w:color w:val="auto"/>
                  </w:rPr>
                  <w:t>Subtopic MET 2.1 — Sources of meteorological information</w:t>
                </w:r>
              </w:p>
            </w:tc>
          </w:tr>
          <w:tr w:rsidR="00090094" w14:paraId="68CD33B0" w14:textId="77777777" w:rsidTr="00090094">
            <w:trPr>
              <w:trHeight w:val="567"/>
            </w:trPr>
            <w:tc>
              <w:tcPr>
                <w:tcW w:w="879" w:type="dxa"/>
                <w:hideMark/>
              </w:tcPr>
              <w:p w14:paraId="4A53BDC4" w14:textId="77777777" w:rsidR="00C815AF" w:rsidRPr="001D3FCD" w:rsidRDefault="00581773" w:rsidP="003004E4">
                <w:pPr>
                  <w:pStyle w:val="TableNormal0"/>
                  <w:rPr>
                    <w:rStyle w:val="GeneralAviation"/>
                    <w:color w:val="auto"/>
                  </w:rPr>
                </w:pPr>
                <w:r w:rsidRPr="001D3FCD">
                  <w:rPr>
                    <w:rStyle w:val="GeneralAviation"/>
                    <w:color w:val="auto"/>
                  </w:rPr>
                  <w:t>APS</w:t>
                </w:r>
                <w:r w:rsidRPr="001D3FCD">
                  <w:rPr>
                    <w:rStyle w:val="GeneralAviation"/>
                    <w:color w:val="auto"/>
                  </w:rPr>
                  <w:br/>
                  <w:t>MET</w:t>
                </w:r>
              </w:p>
              <w:p w14:paraId="09A3D695" w14:textId="77777777" w:rsidR="00C815AF" w:rsidRPr="001D3FCD" w:rsidRDefault="00581773" w:rsidP="003004E4">
                <w:pPr>
                  <w:pStyle w:val="TableNormal0"/>
                  <w:rPr>
                    <w:rStyle w:val="GeneralAviation"/>
                    <w:color w:val="auto"/>
                  </w:rPr>
                </w:pPr>
                <w:r w:rsidRPr="001D3FCD">
                  <w:rPr>
                    <w:rStyle w:val="GeneralAviation"/>
                    <w:color w:val="auto"/>
                  </w:rPr>
                  <w:lastRenderedPageBreak/>
                  <w:t xml:space="preserve">2.1.1 </w:t>
                </w:r>
              </w:p>
            </w:tc>
            <w:tc>
              <w:tcPr>
                <w:tcW w:w="3544" w:type="dxa"/>
                <w:hideMark/>
              </w:tcPr>
              <w:p w14:paraId="6D6BC574" w14:textId="77777777" w:rsidR="00C815AF" w:rsidRPr="001D3FCD" w:rsidRDefault="00581773" w:rsidP="003004E4">
                <w:pPr>
                  <w:pStyle w:val="TableNormal0"/>
                  <w:rPr>
                    <w:rStyle w:val="GeneralAviation"/>
                    <w:color w:val="auto"/>
                  </w:rPr>
                </w:pPr>
                <w:r w:rsidRPr="001D3FCD">
                  <w:rPr>
                    <w:rStyle w:val="GeneralAviation"/>
                    <w:color w:val="auto"/>
                  </w:rPr>
                  <w:lastRenderedPageBreak/>
                  <w:t>Obtain meteorological information.</w:t>
                </w:r>
              </w:p>
            </w:tc>
            <w:tc>
              <w:tcPr>
                <w:tcW w:w="283" w:type="dxa"/>
                <w:hideMark/>
              </w:tcPr>
              <w:p w14:paraId="5A82DD3D" w14:textId="77777777" w:rsidR="00C815AF" w:rsidRPr="001D3FCD" w:rsidRDefault="00581773" w:rsidP="003004E4">
                <w:pPr>
                  <w:pStyle w:val="TableNormal0"/>
                  <w:rPr>
                    <w:rStyle w:val="GeneralAviation"/>
                    <w:color w:val="auto"/>
                  </w:rPr>
                </w:pPr>
                <w:r w:rsidRPr="001D3FCD">
                  <w:rPr>
                    <w:rStyle w:val="GeneralAviation"/>
                    <w:color w:val="auto"/>
                  </w:rPr>
                  <w:t>3</w:t>
                </w:r>
              </w:p>
            </w:tc>
            <w:tc>
              <w:tcPr>
                <w:tcW w:w="3686" w:type="dxa"/>
                <w:hideMark/>
              </w:tcPr>
              <w:p w14:paraId="696E4ECA" w14:textId="77777777" w:rsidR="00C815AF" w:rsidRPr="001D3FCD" w:rsidRDefault="00581773" w:rsidP="00EC4E54">
                <w:pPr>
                  <w:pStyle w:val="EssentialTraining"/>
                  <w:rPr>
                    <w:rStyle w:val="GeneralAviation"/>
                    <w:color w:val="auto"/>
                  </w:rPr>
                </w:pPr>
                <w:r w:rsidRPr="001D3FCD">
                  <w:rPr>
                    <w:rStyle w:val="GeneralAviation"/>
                    <w:color w:val="auto"/>
                  </w:rPr>
                  <w:t>METAR, TAF, SIGMET, AIRMET</w:t>
                </w:r>
              </w:p>
              <w:p w14:paraId="47D18F39" w14:textId="77777777" w:rsidR="00C815AF" w:rsidRPr="001D3FCD" w:rsidRDefault="00581773" w:rsidP="003004E4">
                <w:pPr>
                  <w:pStyle w:val="TableNormal0"/>
                  <w:rPr>
                    <w:rStyle w:val="GeneralAviation"/>
                    <w:i/>
                    <w:iCs/>
                    <w:color w:val="auto"/>
                  </w:rPr>
                </w:pPr>
                <w:r w:rsidRPr="001D3FCD">
                  <w:rPr>
                    <w:rStyle w:val="GeneralAviation"/>
                    <w:i/>
                    <w:iCs/>
                    <w:color w:val="auto"/>
                  </w:rPr>
                  <w:t>Optional content: AIREP/special AIREP</w:t>
                </w:r>
              </w:p>
            </w:tc>
            <w:tc>
              <w:tcPr>
                <w:tcW w:w="708" w:type="dxa"/>
                <w:hideMark/>
              </w:tcPr>
              <w:p w14:paraId="4D705081" w14:textId="77777777" w:rsidR="00C815AF" w:rsidRPr="001D3FCD" w:rsidRDefault="00581773" w:rsidP="003004E4">
                <w:pPr>
                  <w:pStyle w:val="TableNormal0"/>
                  <w:rPr>
                    <w:rStyle w:val="GeneralAviation"/>
                    <w:color w:val="auto"/>
                  </w:rPr>
                </w:pPr>
                <w:r w:rsidRPr="001D3FCD">
                  <w:rPr>
                    <w:rStyle w:val="GeneralAviation"/>
                    <w:color w:val="auto"/>
                  </w:rPr>
                  <w:t xml:space="preserve">APP ACP </w:t>
                </w:r>
                <w:r w:rsidRPr="001D3FCD">
                  <w:rPr>
                    <w:rStyle w:val="GeneralAviation"/>
                    <w:color w:val="auto"/>
                  </w:rPr>
                  <w:lastRenderedPageBreak/>
                  <w:t>APS ACS</w:t>
                </w:r>
              </w:p>
            </w:tc>
          </w:tr>
          <w:tr w:rsidR="00090094" w14:paraId="5D1F9279" w14:textId="77777777" w:rsidTr="00090094">
            <w:trPr>
              <w:trHeight w:val="567"/>
            </w:trPr>
            <w:tc>
              <w:tcPr>
                <w:tcW w:w="879" w:type="dxa"/>
              </w:tcPr>
              <w:p w14:paraId="2344C413" w14:textId="77777777" w:rsidR="00C815AF" w:rsidRPr="001D3FCD" w:rsidRDefault="00581773" w:rsidP="00C815AF">
                <w:pPr>
                  <w:pStyle w:val="TableNormal0"/>
                  <w:rPr>
                    <w:rStyle w:val="GeneralAviation"/>
                    <w:color w:val="auto"/>
                  </w:rPr>
                </w:pPr>
                <w:r w:rsidRPr="001D3FCD">
                  <w:rPr>
                    <w:rStyle w:val="GeneralAviation"/>
                    <w:color w:val="auto"/>
                  </w:rPr>
                  <w:lastRenderedPageBreak/>
                  <w:t>APS</w:t>
                </w:r>
                <w:r w:rsidRPr="001D3FCD">
                  <w:rPr>
                    <w:rStyle w:val="GeneralAviation"/>
                    <w:color w:val="auto"/>
                  </w:rPr>
                  <w:br/>
                  <w:t>MET</w:t>
                </w:r>
              </w:p>
              <w:p w14:paraId="2022DE47" w14:textId="77777777" w:rsidR="00C815AF" w:rsidRPr="001D3FCD" w:rsidRDefault="00581773" w:rsidP="00C815AF">
                <w:pPr>
                  <w:pStyle w:val="TableNormal0"/>
                  <w:rPr>
                    <w:rStyle w:val="GeneralAviation"/>
                    <w:color w:val="auto"/>
                  </w:rPr>
                </w:pPr>
                <w:r w:rsidRPr="001D3FCD">
                  <w:rPr>
                    <w:rStyle w:val="GeneralAviation"/>
                    <w:color w:val="auto"/>
                  </w:rPr>
                  <w:t>2.1.2</w:t>
                </w:r>
              </w:p>
            </w:tc>
            <w:tc>
              <w:tcPr>
                <w:tcW w:w="3544" w:type="dxa"/>
              </w:tcPr>
              <w:p w14:paraId="74B6074E" w14:textId="77777777" w:rsidR="00C815AF" w:rsidRPr="001D3FCD" w:rsidRDefault="00581773" w:rsidP="00C815AF">
                <w:pPr>
                  <w:pStyle w:val="TableNormal0"/>
                  <w:rPr>
                    <w:rStyle w:val="GeneralAviation"/>
                    <w:color w:val="auto"/>
                  </w:rPr>
                </w:pPr>
                <w:r w:rsidRPr="001D3FCD">
                  <w:rPr>
                    <w:rStyle w:val="GeneralAviation"/>
                    <w:color w:val="auto"/>
                  </w:rPr>
                  <w:t>Decode information from meteorological data displays.</w:t>
                </w:r>
              </w:p>
            </w:tc>
            <w:tc>
              <w:tcPr>
                <w:tcW w:w="283" w:type="dxa"/>
              </w:tcPr>
              <w:p w14:paraId="0643406A" w14:textId="77777777" w:rsidR="00C815AF" w:rsidRPr="001D3FCD" w:rsidRDefault="00581773" w:rsidP="00C815AF">
                <w:pPr>
                  <w:pStyle w:val="TableNormal0"/>
                  <w:rPr>
                    <w:rStyle w:val="GeneralAviation"/>
                    <w:color w:val="auto"/>
                  </w:rPr>
                </w:pPr>
                <w:r w:rsidRPr="001D3FCD">
                  <w:rPr>
                    <w:rStyle w:val="GeneralAviation"/>
                    <w:color w:val="auto"/>
                  </w:rPr>
                  <w:t>3</w:t>
                </w:r>
              </w:p>
            </w:tc>
            <w:tc>
              <w:tcPr>
                <w:tcW w:w="3686" w:type="dxa"/>
              </w:tcPr>
              <w:p w14:paraId="5D0AC666" w14:textId="77777777" w:rsidR="00C815AF" w:rsidRPr="001D3FCD" w:rsidRDefault="00C815AF" w:rsidP="00C815AF">
                <w:pPr>
                  <w:pStyle w:val="TableNormal0"/>
                  <w:rPr>
                    <w:rStyle w:val="GeneralAviation"/>
                    <w:color w:val="auto"/>
                  </w:rPr>
                </w:pPr>
              </w:p>
            </w:tc>
            <w:tc>
              <w:tcPr>
                <w:tcW w:w="708" w:type="dxa"/>
              </w:tcPr>
              <w:p w14:paraId="016A111F" w14:textId="77777777" w:rsidR="00C815AF" w:rsidRPr="001D3FCD" w:rsidRDefault="00581773" w:rsidP="00555499">
                <w:pPr>
                  <w:pStyle w:val="ItalicRed"/>
                  <w:rPr>
                    <w:color w:val="auto"/>
                  </w:rPr>
                </w:pPr>
                <w:r w:rsidRPr="001D3FCD">
                  <w:rPr>
                    <w:color w:val="auto"/>
                  </w:rPr>
                  <w:t>ALL</w:t>
                </w:r>
              </w:p>
            </w:tc>
          </w:tr>
          <w:tr w:rsidR="00090094" w14:paraId="19AF74B4" w14:textId="77777777" w:rsidTr="00090094">
            <w:trPr>
              <w:trHeight w:val="567"/>
            </w:trPr>
            <w:tc>
              <w:tcPr>
                <w:tcW w:w="879" w:type="dxa"/>
                <w:hideMark/>
              </w:tcPr>
              <w:p w14:paraId="1F431F5A" w14:textId="77777777" w:rsidR="00C815AF" w:rsidRPr="001D3FCD" w:rsidRDefault="00581773" w:rsidP="00C815AF">
                <w:pPr>
                  <w:pStyle w:val="TableNormal0"/>
                  <w:rPr>
                    <w:rStyle w:val="GeneralAviation"/>
                    <w:color w:val="auto"/>
                  </w:rPr>
                </w:pPr>
                <w:r w:rsidRPr="001D3FCD">
                  <w:rPr>
                    <w:rStyle w:val="GeneralAviation"/>
                    <w:color w:val="auto"/>
                  </w:rPr>
                  <w:t>APS</w:t>
                </w:r>
                <w:r w:rsidRPr="001D3FCD">
                  <w:rPr>
                    <w:rStyle w:val="GeneralAviation"/>
                    <w:color w:val="auto"/>
                  </w:rPr>
                  <w:br/>
                  <w:t>MET</w:t>
                </w:r>
              </w:p>
              <w:p w14:paraId="6D167425" w14:textId="77777777" w:rsidR="00C815AF" w:rsidRPr="001D3FCD" w:rsidRDefault="00581773" w:rsidP="00C815AF">
                <w:pPr>
                  <w:pStyle w:val="TableNormal0"/>
                  <w:rPr>
                    <w:rStyle w:val="GeneralAviation"/>
                    <w:color w:val="auto"/>
                  </w:rPr>
                </w:pPr>
                <w:r w:rsidRPr="001D3FCD">
                  <w:rPr>
                    <w:rStyle w:val="GeneralAviation"/>
                    <w:color w:val="auto"/>
                  </w:rPr>
                  <w:t xml:space="preserve">2.1.2 </w:t>
                </w:r>
              </w:p>
            </w:tc>
            <w:tc>
              <w:tcPr>
                <w:tcW w:w="3544" w:type="dxa"/>
                <w:hideMark/>
              </w:tcPr>
              <w:p w14:paraId="11728EFA" w14:textId="77777777" w:rsidR="00C815AF" w:rsidRPr="001D3FCD" w:rsidRDefault="00581773" w:rsidP="00C815AF">
                <w:pPr>
                  <w:pStyle w:val="TableNormal0"/>
                  <w:rPr>
                    <w:rStyle w:val="GeneralAviation"/>
                    <w:color w:val="auto"/>
                  </w:rPr>
                </w:pPr>
                <w:r w:rsidRPr="001D3FCD">
                  <w:rPr>
                    <w:rStyle w:val="GeneralAviation"/>
                    <w:color w:val="auto"/>
                  </w:rPr>
                  <w:t>Relay meteorological information.</w:t>
                </w:r>
              </w:p>
            </w:tc>
            <w:tc>
              <w:tcPr>
                <w:tcW w:w="283" w:type="dxa"/>
                <w:hideMark/>
              </w:tcPr>
              <w:p w14:paraId="72E3D712" w14:textId="77777777" w:rsidR="00C815AF" w:rsidRPr="001D3FCD" w:rsidRDefault="00581773" w:rsidP="00C815AF">
                <w:pPr>
                  <w:pStyle w:val="TableNormal0"/>
                  <w:rPr>
                    <w:rStyle w:val="GeneralAviation"/>
                    <w:color w:val="auto"/>
                  </w:rPr>
                </w:pPr>
                <w:r w:rsidRPr="001D3FCD">
                  <w:rPr>
                    <w:rStyle w:val="GeneralAviation"/>
                    <w:color w:val="auto"/>
                  </w:rPr>
                  <w:t>3</w:t>
                </w:r>
              </w:p>
            </w:tc>
            <w:tc>
              <w:tcPr>
                <w:tcW w:w="3686" w:type="dxa"/>
                <w:hideMark/>
              </w:tcPr>
              <w:p w14:paraId="29BECDF8" w14:textId="77777777" w:rsidR="00C815AF" w:rsidRPr="001D3FCD" w:rsidRDefault="00581773" w:rsidP="00EC4E54">
                <w:pPr>
                  <w:pStyle w:val="EssentialTraining"/>
                  <w:rPr>
                    <w:rStyle w:val="GeneralAviation"/>
                    <w:color w:val="auto"/>
                  </w:rPr>
                </w:pPr>
                <w:r w:rsidRPr="001D3FCD">
                  <w:rPr>
                    <w:rStyle w:val="GeneralAviation"/>
                    <w:color w:val="auto"/>
                  </w:rPr>
                  <w:t xml:space="preserve">ICAO Doc 4444, </w:t>
                </w:r>
                <w:r w:rsidRPr="001D3FCD">
                  <w:rPr>
                    <w:rStyle w:val="GeneralAviation"/>
                    <w:color w:val="auto"/>
                  </w:rPr>
                  <w:br/>
                </w:r>
                <w:r w:rsidR="00356D49" w:rsidRPr="001D3FCD">
                  <w:rPr>
                    <w:rStyle w:val="GeneralAviation"/>
                    <w:color w:val="auto"/>
                  </w:rPr>
                  <w:t>Government of the Republic of Armenia Decision N 821-N of June 2, 2022</w:t>
                </w:r>
              </w:p>
              <w:p w14:paraId="17F06376" w14:textId="77777777" w:rsidR="00C815AF" w:rsidRPr="001D3FCD" w:rsidRDefault="00581773" w:rsidP="00C815AF">
                <w:pPr>
                  <w:pStyle w:val="TableNormal0"/>
                  <w:rPr>
                    <w:rStyle w:val="GeneralAviation"/>
                    <w:i/>
                    <w:iCs/>
                    <w:color w:val="auto"/>
                  </w:rPr>
                </w:pPr>
                <w:r w:rsidRPr="001D3FCD">
                  <w:rPr>
                    <w:rStyle w:val="GeneralAviation"/>
                    <w:i/>
                    <w:iCs/>
                    <w:color w:val="auto"/>
                  </w:rPr>
                  <w:t>Optional content: flight information centre, adjacent ATS unit</w:t>
                </w:r>
              </w:p>
            </w:tc>
            <w:tc>
              <w:tcPr>
                <w:tcW w:w="708" w:type="dxa"/>
                <w:hideMark/>
              </w:tcPr>
              <w:p w14:paraId="7C245A77" w14:textId="77777777" w:rsidR="00C815AF" w:rsidRPr="001D3FCD" w:rsidRDefault="00581773" w:rsidP="00555499">
                <w:pPr>
                  <w:pStyle w:val="ItalicRed"/>
                  <w:rPr>
                    <w:color w:val="auto"/>
                  </w:rPr>
                </w:pPr>
                <w:r w:rsidRPr="001D3FCD">
                  <w:rPr>
                    <w:color w:val="auto"/>
                  </w:rPr>
                  <w:t>ALL</w:t>
                </w:r>
              </w:p>
            </w:tc>
          </w:tr>
        </w:tbl>
        <w:p w14:paraId="7B1CDF66" w14:textId="77777777" w:rsidR="008438E7" w:rsidRPr="00C815AF" w:rsidRDefault="00000000" w:rsidP="00C815AF">
          <w:pPr>
            <w:rPr>
              <w:i/>
              <w:iCs/>
            </w:rPr>
          </w:pPr>
        </w:p>
      </w:sdtContent>
    </w:sdt>
    <w:sdt>
      <w:sdtPr>
        <w:rPr>
          <w:i w:val="0"/>
          <w:sz w:val="22"/>
          <w:szCs w:val="24"/>
        </w:rPr>
        <w:alias w:val="topic"/>
        <w:tag w:val="topic"/>
        <w:id w:val="-1647672088"/>
      </w:sdtPr>
      <w:sdtContent>
        <w:p w14:paraId="1DB34D3C" w14:textId="77777777" w:rsidR="00B43E28" w:rsidRDefault="00B43E28" w:rsidP="00B43E28">
          <w:pPr>
            <w:pStyle w:val="Dxshortdesc"/>
          </w:pPr>
        </w:p>
        <w:p w14:paraId="02A6AFF9" w14:textId="77777777" w:rsidR="00924881" w:rsidRPr="005847AB" w:rsidRDefault="00581773" w:rsidP="00B43E28">
          <w:pPr>
            <w:pStyle w:val="Heading5"/>
          </w:pPr>
          <w:bookmarkStart w:id="2287" w:name="_Toc256000230"/>
          <w:r w:rsidRPr="005847AB">
            <w:t>SUBJECT 5: NAVIGATION</w:t>
          </w:r>
          <w:bookmarkEnd w:id="2287"/>
        </w:p>
        <w:p w14:paraId="4FB98746" w14:textId="77777777" w:rsidR="00924881" w:rsidRPr="00667041" w:rsidRDefault="00581773" w:rsidP="00995D60">
          <w:r w:rsidRPr="00667041">
            <w:t>The subject objective is:</w:t>
          </w:r>
        </w:p>
        <w:p w14:paraId="1B875B88" w14:textId="77777777" w:rsidR="00924881" w:rsidRDefault="00581773" w:rsidP="00995D60">
          <w:r w:rsidRPr="00667041">
            <w:t>Learners shall analyse all navigational aspects in order to organise the traffic.</w:t>
          </w:r>
        </w:p>
        <w:tbl>
          <w:tblPr>
            <w:tblStyle w:val="easaTable"/>
            <w:tblW w:w="9100" w:type="dxa"/>
            <w:tblInd w:w="-51" w:type="dxa"/>
            <w:tblLayout w:type="fixed"/>
            <w:tblLook w:val="0420" w:firstRow="1" w:lastRow="0" w:firstColumn="0" w:lastColumn="0" w:noHBand="0" w:noVBand="1"/>
          </w:tblPr>
          <w:tblGrid>
            <w:gridCol w:w="879"/>
            <w:gridCol w:w="3544"/>
            <w:gridCol w:w="283"/>
            <w:gridCol w:w="3686"/>
            <w:gridCol w:w="708"/>
          </w:tblGrid>
          <w:tr w:rsidR="00090094" w14:paraId="4FD9E430"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100" w:type="dxa"/>
                <w:gridSpan w:val="5"/>
              </w:tcPr>
              <w:p w14:paraId="32CF2562" w14:textId="77777777" w:rsidR="005829A6" w:rsidRPr="005829A6" w:rsidRDefault="00581773" w:rsidP="00535CCD">
                <w:pPr>
                  <w:pStyle w:val="TableCentered"/>
                  <w:rPr>
                    <w:rStyle w:val="GeneralAviation"/>
                  </w:rPr>
                </w:pPr>
                <w:r w:rsidRPr="005829A6">
                  <w:t>TOPIC NAV 1 — MAPS AND AERONAUTICAL CHARTS</w:t>
                </w:r>
              </w:p>
            </w:tc>
          </w:tr>
          <w:tr w:rsidR="00090094" w14:paraId="157DC313" w14:textId="77777777" w:rsidTr="00090094">
            <w:trPr>
              <w:trHeight w:val="21"/>
            </w:trPr>
            <w:tc>
              <w:tcPr>
                <w:tcW w:w="9100" w:type="dxa"/>
                <w:gridSpan w:val="5"/>
                <w:hideMark/>
              </w:tcPr>
              <w:p w14:paraId="7513D921" w14:textId="77777777" w:rsidR="005829A6" w:rsidRPr="001D3FCD" w:rsidRDefault="00581773" w:rsidP="00535CCD">
                <w:pPr>
                  <w:pStyle w:val="TableHead"/>
                  <w:rPr>
                    <w:rStyle w:val="GeneralAviation"/>
                    <w:color w:val="auto"/>
                  </w:rPr>
                </w:pPr>
                <w:r w:rsidRPr="001D3FCD">
                  <w:rPr>
                    <w:rStyle w:val="GeneralAviation"/>
                    <w:color w:val="auto"/>
                  </w:rPr>
                  <w:t xml:space="preserve">Subtopic NAV 1.1 — Maps and charts </w:t>
                </w:r>
              </w:p>
            </w:tc>
          </w:tr>
          <w:tr w:rsidR="00090094" w14:paraId="0BEADAE2" w14:textId="77777777" w:rsidTr="00090094">
            <w:trPr>
              <w:trHeight w:val="567"/>
            </w:trPr>
            <w:tc>
              <w:tcPr>
                <w:tcW w:w="879" w:type="dxa"/>
                <w:hideMark/>
              </w:tcPr>
              <w:p w14:paraId="14B15B97"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73135F5B" w14:textId="77777777" w:rsidR="005829A6" w:rsidRPr="001D3FCD" w:rsidRDefault="00581773" w:rsidP="00535CCD">
                <w:pPr>
                  <w:pStyle w:val="TableNormal0"/>
                  <w:rPr>
                    <w:rStyle w:val="GeneralAviation"/>
                    <w:color w:val="auto"/>
                  </w:rPr>
                </w:pPr>
                <w:r w:rsidRPr="001D3FCD">
                  <w:rPr>
                    <w:rStyle w:val="GeneralAviation"/>
                    <w:color w:val="auto"/>
                  </w:rPr>
                  <w:t xml:space="preserve">1.1.1 </w:t>
                </w:r>
              </w:p>
            </w:tc>
            <w:tc>
              <w:tcPr>
                <w:tcW w:w="3544" w:type="dxa"/>
                <w:hideMark/>
              </w:tcPr>
              <w:p w14:paraId="493E2C68" w14:textId="77777777" w:rsidR="005829A6" w:rsidRPr="001D3FCD" w:rsidRDefault="00581773" w:rsidP="00535CCD">
                <w:pPr>
                  <w:pStyle w:val="TableNormal0"/>
                  <w:rPr>
                    <w:rStyle w:val="GeneralAviation"/>
                    <w:color w:val="auto"/>
                  </w:rPr>
                </w:pPr>
                <w:r w:rsidRPr="001D3FCD">
                  <w:rPr>
                    <w:rStyle w:val="GeneralAviation"/>
                    <w:color w:val="auto"/>
                  </w:rPr>
                  <w:t>Decode symbols and information displayed on aeronautical maps and charts.</w:t>
                </w:r>
              </w:p>
            </w:tc>
            <w:tc>
              <w:tcPr>
                <w:tcW w:w="283" w:type="dxa"/>
                <w:hideMark/>
              </w:tcPr>
              <w:p w14:paraId="713A5F7B" w14:textId="77777777" w:rsidR="005829A6"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676DD962" w14:textId="77777777" w:rsidR="005829A6" w:rsidRPr="001D3FCD" w:rsidRDefault="00581773" w:rsidP="00C92D6D">
                <w:pPr>
                  <w:pStyle w:val="EssentialTraining"/>
                  <w:rPr>
                    <w:rStyle w:val="GeneralAviation"/>
                    <w:color w:val="auto"/>
                  </w:rPr>
                </w:pPr>
                <w:r w:rsidRPr="001D3FCD">
                  <w:rPr>
                    <w:rStyle w:val="GeneralAviation"/>
                    <w:color w:val="auto"/>
                  </w:rPr>
                  <w:t>Instrument approach charts, SID &amp; STAR charts, aerodrome charts</w:t>
                </w:r>
              </w:p>
              <w:p w14:paraId="7C396D6C"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visual approach charts, military maps and charts</w:t>
                </w:r>
              </w:p>
            </w:tc>
            <w:tc>
              <w:tcPr>
                <w:tcW w:w="708" w:type="dxa"/>
                <w:hideMark/>
              </w:tcPr>
              <w:p w14:paraId="4227CCDC" w14:textId="77777777" w:rsidR="005829A6" w:rsidRPr="001D3FCD" w:rsidRDefault="00581773" w:rsidP="00535CCD">
                <w:pPr>
                  <w:pStyle w:val="TableNormal0"/>
                  <w:rPr>
                    <w:rStyle w:val="GeneralAviation"/>
                    <w:color w:val="auto"/>
                  </w:rPr>
                </w:pPr>
                <w:r w:rsidRPr="001D3FCD">
                  <w:rPr>
                    <w:rStyle w:val="GeneralAviation"/>
                    <w:color w:val="auto"/>
                  </w:rPr>
                  <w:t xml:space="preserve">ADC APP APS </w:t>
                </w:r>
              </w:p>
            </w:tc>
          </w:tr>
          <w:tr w:rsidR="00090094" w14:paraId="7AED0CAB" w14:textId="77777777" w:rsidTr="00090094">
            <w:trPr>
              <w:trHeight w:val="567"/>
            </w:trPr>
            <w:tc>
              <w:tcPr>
                <w:tcW w:w="879" w:type="dxa"/>
                <w:hideMark/>
              </w:tcPr>
              <w:p w14:paraId="4BDBC41A"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48FEF588" w14:textId="77777777" w:rsidR="005829A6" w:rsidRPr="001D3FCD" w:rsidRDefault="00581773" w:rsidP="00535CCD">
                <w:pPr>
                  <w:pStyle w:val="TableNormal0"/>
                  <w:rPr>
                    <w:rStyle w:val="GeneralAviation"/>
                    <w:color w:val="auto"/>
                  </w:rPr>
                </w:pPr>
                <w:r w:rsidRPr="001D3FCD">
                  <w:rPr>
                    <w:rStyle w:val="GeneralAviation"/>
                    <w:color w:val="auto"/>
                  </w:rPr>
                  <w:t xml:space="preserve">1.1.2 </w:t>
                </w:r>
              </w:p>
            </w:tc>
            <w:tc>
              <w:tcPr>
                <w:tcW w:w="3544" w:type="dxa"/>
                <w:hideMark/>
              </w:tcPr>
              <w:p w14:paraId="781E454F" w14:textId="77777777" w:rsidR="005829A6" w:rsidRPr="001D3FCD" w:rsidRDefault="00581773" w:rsidP="00535CCD">
                <w:pPr>
                  <w:pStyle w:val="TableNormal0"/>
                  <w:rPr>
                    <w:rStyle w:val="GeneralAviation"/>
                    <w:color w:val="auto"/>
                  </w:rPr>
                </w:pPr>
                <w:r w:rsidRPr="001D3FCD">
                  <w:rPr>
                    <w:rStyle w:val="GeneralAviation"/>
                    <w:color w:val="auto"/>
                  </w:rPr>
                  <w:t>Use relevant maps and charts.</w:t>
                </w:r>
              </w:p>
            </w:tc>
            <w:tc>
              <w:tcPr>
                <w:tcW w:w="283" w:type="dxa"/>
                <w:hideMark/>
              </w:tcPr>
              <w:p w14:paraId="3C55DEE9" w14:textId="77777777" w:rsidR="005829A6"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45556A2F" w14:textId="77777777" w:rsidR="005829A6" w:rsidRPr="001D3FCD" w:rsidRDefault="005829A6" w:rsidP="00535CCD">
                <w:pPr>
                  <w:pStyle w:val="TableNormal0"/>
                  <w:rPr>
                    <w:rStyle w:val="GeneralAviation"/>
                    <w:color w:val="auto"/>
                  </w:rPr>
                </w:pPr>
              </w:p>
            </w:tc>
            <w:tc>
              <w:tcPr>
                <w:tcW w:w="708" w:type="dxa"/>
                <w:hideMark/>
              </w:tcPr>
              <w:p w14:paraId="78D7693C" w14:textId="77777777" w:rsidR="005829A6" w:rsidRPr="001D3FCD" w:rsidRDefault="00581773" w:rsidP="00A46EE8">
                <w:pPr>
                  <w:pStyle w:val="ItalicRed"/>
                  <w:rPr>
                    <w:color w:val="auto"/>
                  </w:rPr>
                </w:pPr>
                <w:r w:rsidRPr="001D3FCD">
                  <w:rPr>
                    <w:color w:val="auto"/>
                  </w:rPr>
                  <w:t>ALL</w:t>
                </w:r>
              </w:p>
            </w:tc>
          </w:tr>
          <w:tr w:rsidR="00090094" w14:paraId="2BE7A467" w14:textId="77777777" w:rsidTr="00090094">
            <w:trPr>
              <w:trHeight w:val="21"/>
            </w:trPr>
            <w:tc>
              <w:tcPr>
                <w:tcW w:w="9100" w:type="dxa"/>
                <w:gridSpan w:val="5"/>
              </w:tcPr>
              <w:p w14:paraId="730BEF48" w14:textId="77777777" w:rsidR="005829A6" w:rsidRPr="00BB42A7" w:rsidRDefault="00581773" w:rsidP="00535CCD">
                <w:pPr>
                  <w:pStyle w:val="TableCentered"/>
                  <w:rPr>
                    <w:rStyle w:val="GeneralAviation"/>
                  </w:rPr>
                </w:pPr>
                <w:r w:rsidRPr="00BB42A7">
                  <w:t>TOPIC NAV 2 — INSTRUMENT NAVIGATION</w:t>
                </w:r>
              </w:p>
            </w:tc>
          </w:tr>
          <w:tr w:rsidR="00090094" w14:paraId="7F5DC7B3" w14:textId="77777777" w:rsidTr="00090094">
            <w:trPr>
              <w:trHeight w:val="21"/>
            </w:trPr>
            <w:tc>
              <w:tcPr>
                <w:tcW w:w="9100" w:type="dxa"/>
                <w:gridSpan w:val="5"/>
                <w:hideMark/>
              </w:tcPr>
              <w:p w14:paraId="709AD802" w14:textId="77777777" w:rsidR="005829A6" w:rsidRPr="001D3FCD" w:rsidRDefault="00581773" w:rsidP="00535CCD">
                <w:pPr>
                  <w:pStyle w:val="TableHead"/>
                  <w:rPr>
                    <w:rStyle w:val="GeneralAviation"/>
                    <w:color w:val="auto"/>
                  </w:rPr>
                </w:pPr>
                <w:r w:rsidRPr="001D3FCD">
                  <w:rPr>
                    <w:rStyle w:val="GeneralAviation"/>
                    <w:color w:val="auto"/>
                  </w:rPr>
                  <w:t>Subtopic NAV 2.1 — Navigational systems</w:t>
                </w:r>
              </w:p>
            </w:tc>
          </w:tr>
          <w:tr w:rsidR="00090094" w14:paraId="731107FD" w14:textId="77777777" w:rsidTr="00090094">
            <w:trPr>
              <w:trHeight w:val="567"/>
            </w:trPr>
            <w:tc>
              <w:tcPr>
                <w:tcW w:w="879" w:type="dxa"/>
                <w:hideMark/>
              </w:tcPr>
              <w:p w14:paraId="4BC30B59"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14972FC6" w14:textId="77777777" w:rsidR="005829A6" w:rsidRPr="001D3FCD" w:rsidRDefault="00581773" w:rsidP="00535CCD">
                <w:pPr>
                  <w:pStyle w:val="TableNormal0"/>
                  <w:rPr>
                    <w:rStyle w:val="GeneralAviation"/>
                    <w:color w:val="auto"/>
                  </w:rPr>
                </w:pPr>
                <w:r w:rsidRPr="001D3FCD">
                  <w:rPr>
                    <w:rStyle w:val="GeneralAviation"/>
                    <w:color w:val="auto"/>
                  </w:rPr>
                  <w:t xml:space="preserve">2.1.1 </w:t>
                </w:r>
              </w:p>
            </w:tc>
            <w:tc>
              <w:tcPr>
                <w:tcW w:w="3544" w:type="dxa"/>
                <w:hideMark/>
              </w:tcPr>
              <w:p w14:paraId="07107BA0" w14:textId="77777777" w:rsidR="005829A6" w:rsidRPr="001D3FCD" w:rsidRDefault="00581773" w:rsidP="00535CCD">
                <w:pPr>
                  <w:pStyle w:val="TableNormal0"/>
                  <w:rPr>
                    <w:rStyle w:val="GeneralAviation"/>
                    <w:color w:val="auto"/>
                  </w:rPr>
                </w:pPr>
                <w:r w:rsidRPr="001D3FCD">
                  <w:rPr>
                    <w:rStyle w:val="GeneralAviation"/>
                    <w:color w:val="auto"/>
                  </w:rPr>
                  <w:t>Manage traffic in case of change in the operational status of navigational systems.</w:t>
                </w:r>
              </w:p>
            </w:tc>
            <w:tc>
              <w:tcPr>
                <w:tcW w:w="283" w:type="dxa"/>
                <w:hideMark/>
              </w:tcPr>
              <w:p w14:paraId="1E63618C" w14:textId="77777777" w:rsidR="005829A6" w:rsidRPr="001D3FCD" w:rsidRDefault="00581773" w:rsidP="00535CCD">
                <w:pPr>
                  <w:pStyle w:val="TableNormal0"/>
                  <w:rPr>
                    <w:rStyle w:val="GeneralAviation"/>
                    <w:color w:val="auto"/>
                  </w:rPr>
                </w:pPr>
                <w:r w:rsidRPr="001D3FCD">
                  <w:rPr>
                    <w:rStyle w:val="GeneralAviation"/>
                    <w:color w:val="auto"/>
                  </w:rPr>
                  <w:t>4</w:t>
                </w:r>
              </w:p>
            </w:tc>
            <w:tc>
              <w:tcPr>
                <w:tcW w:w="3686" w:type="dxa"/>
                <w:hideMark/>
              </w:tcPr>
              <w:p w14:paraId="65A20914"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limitations, availability and status of ground-based and satellite-based systems</w:t>
                </w:r>
              </w:p>
            </w:tc>
            <w:tc>
              <w:tcPr>
                <w:tcW w:w="708" w:type="dxa"/>
                <w:hideMark/>
              </w:tcPr>
              <w:p w14:paraId="14434093" w14:textId="77777777" w:rsidR="005829A6" w:rsidRPr="001D3FCD" w:rsidRDefault="00581773" w:rsidP="00535CCD">
                <w:pPr>
                  <w:pStyle w:val="TableNormal0"/>
                  <w:rPr>
                    <w:rStyle w:val="GeneralAviation"/>
                    <w:color w:val="auto"/>
                  </w:rPr>
                </w:pPr>
                <w:r w:rsidRPr="001D3FCD">
                  <w:rPr>
                    <w:rStyle w:val="GeneralAviation"/>
                    <w:color w:val="auto"/>
                  </w:rPr>
                  <w:t>APP ACP APS ACS</w:t>
                </w:r>
              </w:p>
            </w:tc>
          </w:tr>
          <w:tr w:rsidR="00090094" w14:paraId="2F74CF53" w14:textId="77777777" w:rsidTr="00090094">
            <w:trPr>
              <w:trHeight w:val="567"/>
            </w:trPr>
            <w:tc>
              <w:tcPr>
                <w:tcW w:w="879" w:type="dxa"/>
                <w:hideMark/>
              </w:tcPr>
              <w:p w14:paraId="6F6C64C7"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2C63077A" w14:textId="77777777" w:rsidR="005829A6" w:rsidRPr="001D3FCD" w:rsidRDefault="00581773" w:rsidP="00535CCD">
                <w:pPr>
                  <w:pStyle w:val="TableNormal0"/>
                  <w:rPr>
                    <w:rStyle w:val="GeneralAviation"/>
                    <w:color w:val="auto"/>
                  </w:rPr>
                </w:pPr>
                <w:r w:rsidRPr="001D3FCD">
                  <w:rPr>
                    <w:rStyle w:val="GeneralAviation"/>
                    <w:color w:val="auto"/>
                  </w:rPr>
                  <w:t xml:space="preserve">2.1.2 </w:t>
                </w:r>
              </w:p>
            </w:tc>
            <w:tc>
              <w:tcPr>
                <w:tcW w:w="3544" w:type="dxa"/>
                <w:hideMark/>
              </w:tcPr>
              <w:p w14:paraId="6E229D6C" w14:textId="77777777" w:rsidR="005829A6" w:rsidRDefault="00581773" w:rsidP="00535CCD">
                <w:pPr>
                  <w:pStyle w:val="TableNormal0"/>
                  <w:rPr>
                    <w:rStyle w:val="GeneralAviation"/>
                    <w:color w:val="auto"/>
                  </w:rPr>
                </w:pPr>
                <w:r w:rsidRPr="001D3FCD">
                  <w:rPr>
                    <w:rStyle w:val="GeneralAviation"/>
                    <w:color w:val="auto"/>
                  </w:rPr>
                  <w:t>Appreciate the effect of a change in the operational status of navigational systems.</w:t>
                </w:r>
              </w:p>
              <w:p w14:paraId="40FE2ABA" w14:textId="77777777" w:rsidR="0096092C" w:rsidRDefault="0096092C" w:rsidP="00535CCD">
                <w:pPr>
                  <w:pStyle w:val="TableNormal0"/>
                  <w:rPr>
                    <w:rStyle w:val="GeneralAviation"/>
                    <w:color w:val="auto"/>
                  </w:rPr>
                </w:pPr>
              </w:p>
              <w:p w14:paraId="71B9EA06" w14:textId="77777777" w:rsidR="0096092C" w:rsidRDefault="0096092C" w:rsidP="00535CCD">
                <w:pPr>
                  <w:pStyle w:val="TableNormal0"/>
                  <w:rPr>
                    <w:rStyle w:val="GeneralAviation"/>
                    <w:color w:val="auto"/>
                  </w:rPr>
                </w:pPr>
              </w:p>
              <w:p w14:paraId="0453DAD3" w14:textId="77777777" w:rsidR="0096092C" w:rsidRPr="001D3FCD" w:rsidRDefault="0096092C" w:rsidP="00535CCD">
                <w:pPr>
                  <w:pStyle w:val="TableNormal0"/>
                  <w:rPr>
                    <w:rStyle w:val="GeneralAviation"/>
                    <w:color w:val="auto"/>
                  </w:rPr>
                </w:pPr>
              </w:p>
            </w:tc>
            <w:tc>
              <w:tcPr>
                <w:tcW w:w="283" w:type="dxa"/>
                <w:hideMark/>
              </w:tcPr>
              <w:p w14:paraId="1FFE80D5" w14:textId="77777777" w:rsidR="005829A6"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01A13D5B"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precision, limitations, status, degraded procedures</w:t>
                </w:r>
              </w:p>
            </w:tc>
            <w:tc>
              <w:tcPr>
                <w:tcW w:w="708" w:type="dxa"/>
                <w:hideMark/>
              </w:tcPr>
              <w:p w14:paraId="21BB7499" w14:textId="77777777" w:rsidR="005829A6" w:rsidRPr="001D3FCD" w:rsidRDefault="00581773" w:rsidP="00A46EE8">
                <w:pPr>
                  <w:pStyle w:val="ItalicRed"/>
                  <w:rPr>
                    <w:color w:val="auto"/>
                  </w:rPr>
                </w:pPr>
                <w:r w:rsidRPr="001D3FCD">
                  <w:rPr>
                    <w:color w:val="auto"/>
                  </w:rPr>
                  <w:t>ALL</w:t>
                </w:r>
              </w:p>
            </w:tc>
          </w:tr>
          <w:tr w:rsidR="00090094" w14:paraId="24983FD3" w14:textId="77777777" w:rsidTr="00090094">
            <w:trPr>
              <w:trHeight w:val="21"/>
            </w:trPr>
            <w:tc>
              <w:tcPr>
                <w:tcW w:w="9100" w:type="dxa"/>
                <w:gridSpan w:val="5"/>
                <w:hideMark/>
              </w:tcPr>
              <w:p w14:paraId="2F427BE8" w14:textId="77777777" w:rsidR="005829A6" w:rsidRPr="001D3FCD" w:rsidRDefault="00581773" w:rsidP="00535CCD">
                <w:pPr>
                  <w:pStyle w:val="TableHead"/>
                  <w:rPr>
                    <w:rStyle w:val="GeneralAviation"/>
                    <w:color w:val="auto"/>
                  </w:rPr>
                </w:pPr>
                <w:r w:rsidRPr="001D3FCD">
                  <w:rPr>
                    <w:rStyle w:val="GeneralAviation"/>
                    <w:color w:val="auto"/>
                  </w:rPr>
                  <w:t>Subtopic NAV 2.2 — Stabilised approach</w:t>
                </w:r>
              </w:p>
            </w:tc>
          </w:tr>
          <w:tr w:rsidR="00090094" w14:paraId="18AD17C9" w14:textId="77777777" w:rsidTr="00090094">
            <w:trPr>
              <w:trHeight w:val="567"/>
            </w:trPr>
            <w:tc>
              <w:tcPr>
                <w:tcW w:w="879" w:type="dxa"/>
                <w:hideMark/>
              </w:tcPr>
              <w:p w14:paraId="7FD536E3"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31A7919F" w14:textId="77777777" w:rsidR="005829A6" w:rsidRPr="001D3FCD" w:rsidRDefault="00581773" w:rsidP="00535CCD">
                <w:pPr>
                  <w:pStyle w:val="TableNormal0"/>
                  <w:rPr>
                    <w:rStyle w:val="GeneralAviation"/>
                    <w:color w:val="auto"/>
                  </w:rPr>
                </w:pPr>
                <w:r w:rsidRPr="001D3FCD">
                  <w:rPr>
                    <w:rStyle w:val="GeneralAviation"/>
                    <w:color w:val="auto"/>
                  </w:rPr>
                  <w:t xml:space="preserve">2.2.1 </w:t>
                </w:r>
              </w:p>
            </w:tc>
            <w:tc>
              <w:tcPr>
                <w:tcW w:w="3544" w:type="dxa"/>
                <w:hideMark/>
              </w:tcPr>
              <w:p w14:paraId="048A5942" w14:textId="77777777" w:rsidR="005829A6" w:rsidRPr="001D3FCD" w:rsidRDefault="00581773" w:rsidP="00535CCD">
                <w:pPr>
                  <w:pStyle w:val="TableNormal0"/>
                  <w:rPr>
                    <w:rStyle w:val="GeneralAviation"/>
                    <w:color w:val="auto"/>
                  </w:rPr>
                </w:pPr>
                <w:r w:rsidRPr="001D3FCD">
                  <w:rPr>
                    <w:rStyle w:val="GeneralAviation"/>
                    <w:color w:val="auto"/>
                  </w:rPr>
                  <w:t>Describe the concept of stabilised approach.</w:t>
                </w:r>
              </w:p>
            </w:tc>
            <w:tc>
              <w:tcPr>
                <w:tcW w:w="283" w:type="dxa"/>
                <w:hideMark/>
              </w:tcPr>
              <w:p w14:paraId="4A8ED9F2" w14:textId="77777777" w:rsidR="005829A6"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654BEFC1" w14:textId="77777777" w:rsidR="005829A6" w:rsidRPr="00BB42A7" w:rsidRDefault="00581773" w:rsidP="00535CCD">
                <w:pPr>
                  <w:pStyle w:val="TableNormal0"/>
                  <w:rPr>
                    <w:rStyle w:val="GeneralAviation"/>
                    <w:i/>
                    <w:iCs/>
                  </w:rPr>
                </w:pPr>
                <w:r w:rsidRPr="001D3FCD">
                  <w:rPr>
                    <w:rStyle w:val="GeneralAviation"/>
                    <w:i/>
                    <w:iCs/>
                    <w:color w:val="auto"/>
                  </w:rPr>
                  <w:t>Optional content</w:t>
                </w:r>
                <w:r w:rsidRPr="00BB42A7">
                  <w:rPr>
                    <w:rStyle w:val="GeneralAviation"/>
                    <w:i/>
                    <w:iCs/>
                  </w:rPr>
                  <w:t xml:space="preserve">: </w:t>
                </w:r>
                <w:hyperlink r:id="rId47" w:history="1">
                  <w:r w:rsidRPr="0071039D">
                    <w:rPr>
                      <w:rStyle w:val="Hyperlink"/>
                      <w:i/>
                      <w:iCs/>
                    </w:rPr>
                    <w:t>Skybrary</w:t>
                  </w:r>
                </w:hyperlink>
              </w:p>
            </w:tc>
            <w:tc>
              <w:tcPr>
                <w:tcW w:w="708" w:type="dxa"/>
                <w:hideMark/>
              </w:tcPr>
              <w:p w14:paraId="2D39ACF6" w14:textId="77777777" w:rsidR="005829A6" w:rsidRPr="00BB42A7" w:rsidRDefault="00581773" w:rsidP="00535CCD">
                <w:pPr>
                  <w:pStyle w:val="TableNormal0"/>
                  <w:rPr>
                    <w:rStyle w:val="GeneralAviation"/>
                  </w:rPr>
                </w:pPr>
                <w:r w:rsidRPr="001D3FCD">
                  <w:rPr>
                    <w:rStyle w:val="GeneralAviation"/>
                    <w:color w:val="auto"/>
                  </w:rPr>
                  <w:t>ADC APP APS</w:t>
                </w:r>
              </w:p>
            </w:tc>
          </w:tr>
          <w:tr w:rsidR="00090094" w14:paraId="79C926BF" w14:textId="77777777" w:rsidTr="00090094">
            <w:trPr>
              <w:trHeight w:val="567"/>
            </w:trPr>
            <w:tc>
              <w:tcPr>
                <w:tcW w:w="879" w:type="dxa"/>
                <w:hideMark/>
              </w:tcPr>
              <w:p w14:paraId="43763942"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297F7E82" w14:textId="77777777" w:rsidR="005829A6" w:rsidRPr="001D3FCD" w:rsidRDefault="00581773" w:rsidP="00535CCD">
                <w:pPr>
                  <w:pStyle w:val="TableNormal0"/>
                  <w:rPr>
                    <w:rStyle w:val="GeneralAviation"/>
                    <w:color w:val="auto"/>
                  </w:rPr>
                </w:pPr>
                <w:r w:rsidRPr="001D3FCD">
                  <w:rPr>
                    <w:rStyle w:val="GeneralAviation"/>
                    <w:color w:val="auto"/>
                  </w:rPr>
                  <w:t xml:space="preserve">2.2.2 </w:t>
                </w:r>
              </w:p>
            </w:tc>
            <w:tc>
              <w:tcPr>
                <w:tcW w:w="3544" w:type="dxa"/>
                <w:hideMark/>
              </w:tcPr>
              <w:p w14:paraId="1B24F96D" w14:textId="77777777" w:rsidR="005829A6" w:rsidRPr="001D3FCD" w:rsidRDefault="00581773" w:rsidP="00535CCD">
                <w:pPr>
                  <w:pStyle w:val="TableNormal0"/>
                  <w:rPr>
                    <w:rStyle w:val="GeneralAviation"/>
                    <w:color w:val="auto"/>
                  </w:rPr>
                </w:pPr>
                <w:r w:rsidRPr="001D3FCD">
                  <w:rPr>
                    <w:rStyle w:val="GeneralAviation"/>
                    <w:color w:val="auto"/>
                  </w:rPr>
                  <w:t>Appreciate the effect of late change of runway-in-use or type of approach for landing aircraft.</w:t>
                </w:r>
              </w:p>
            </w:tc>
            <w:tc>
              <w:tcPr>
                <w:tcW w:w="283" w:type="dxa"/>
                <w:hideMark/>
              </w:tcPr>
              <w:p w14:paraId="748186E9" w14:textId="77777777" w:rsidR="005829A6"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2821A151" w14:textId="77777777" w:rsidR="005829A6" w:rsidRPr="001D3FCD" w:rsidRDefault="00581773" w:rsidP="00C92D6D">
                <w:pPr>
                  <w:pStyle w:val="EssentialTraining"/>
                  <w:rPr>
                    <w:rStyle w:val="GeneralAviation"/>
                    <w:color w:val="auto"/>
                  </w:rPr>
                </w:pPr>
                <w:r w:rsidRPr="001D3FCD">
                  <w:rPr>
                    <w:rStyle w:val="GeneralAviation"/>
                    <w:color w:val="auto"/>
                  </w:rPr>
                  <w:t>Cockpit workload</w:t>
                </w:r>
              </w:p>
              <w:p w14:paraId="2D365FE4"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impact on vertical profile (CDO), FMS management, crew procedure briefing, missed approach, loss of situational awareness, etc.</w:t>
                </w:r>
              </w:p>
            </w:tc>
            <w:tc>
              <w:tcPr>
                <w:tcW w:w="708" w:type="dxa"/>
                <w:hideMark/>
              </w:tcPr>
              <w:p w14:paraId="1A0981E6" w14:textId="77777777" w:rsidR="005829A6" w:rsidRPr="001D3FCD" w:rsidRDefault="00581773" w:rsidP="00535CCD">
                <w:pPr>
                  <w:pStyle w:val="TableNormal0"/>
                  <w:rPr>
                    <w:rStyle w:val="GeneralAviation"/>
                    <w:color w:val="auto"/>
                  </w:rPr>
                </w:pPr>
                <w:r w:rsidRPr="001D3FCD">
                  <w:rPr>
                    <w:rStyle w:val="GeneralAviation"/>
                    <w:color w:val="auto"/>
                  </w:rPr>
                  <w:t>APP APS</w:t>
                </w:r>
              </w:p>
            </w:tc>
          </w:tr>
          <w:tr w:rsidR="00090094" w14:paraId="64034088" w14:textId="77777777" w:rsidTr="00090094">
            <w:trPr>
              <w:trHeight w:val="567"/>
            </w:trPr>
            <w:tc>
              <w:tcPr>
                <w:tcW w:w="879" w:type="dxa"/>
                <w:hideMark/>
              </w:tcPr>
              <w:p w14:paraId="34E0778E"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22575A54" w14:textId="77777777" w:rsidR="005829A6" w:rsidRPr="001D3FCD" w:rsidRDefault="00581773" w:rsidP="00535CCD">
                <w:pPr>
                  <w:pStyle w:val="TableNormal0"/>
                  <w:rPr>
                    <w:rStyle w:val="GeneralAviation"/>
                    <w:color w:val="auto"/>
                  </w:rPr>
                </w:pPr>
                <w:r w:rsidRPr="001D3FCD">
                  <w:rPr>
                    <w:rStyle w:val="GeneralAviation"/>
                    <w:color w:val="auto"/>
                  </w:rPr>
                  <w:lastRenderedPageBreak/>
                  <w:t xml:space="preserve">2.2.3 </w:t>
                </w:r>
              </w:p>
            </w:tc>
            <w:tc>
              <w:tcPr>
                <w:tcW w:w="3544" w:type="dxa"/>
                <w:hideMark/>
              </w:tcPr>
              <w:p w14:paraId="0C3116E5" w14:textId="77777777" w:rsidR="005829A6" w:rsidRPr="001D3FCD" w:rsidRDefault="00581773" w:rsidP="00535CCD">
                <w:pPr>
                  <w:pStyle w:val="TableNormal0"/>
                  <w:rPr>
                    <w:rStyle w:val="GeneralAviation"/>
                    <w:color w:val="auto"/>
                  </w:rPr>
                </w:pPr>
                <w:r w:rsidRPr="001D3FCD">
                  <w:rPr>
                    <w:rStyle w:val="GeneralAviation"/>
                    <w:color w:val="auto"/>
                  </w:rPr>
                  <w:lastRenderedPageBreak/>
                  <w:t>Appreciate controller actions that may contribute to an unstabilised approach.</w:t>
                </w:r>
              </w:p>
            </w:tc>
            <w:tc>
              <w:tcPr>
                <w:tcW w:w="283" w:type="dxa"/>
                <w:hideMark/>
              </w:tcPr>
              <w:p w14:paraId="52480284" w14:textId="77777777" w:rsidR="005829A6"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2F956C0E" w14:textId="77777777" w:rsidR="005829A6" w:rsidRPr="001D3FCD" w:rsidRDefault="00581773" w:rsidP="00C92D6D">
                <w:pPr>
                  <w:pStyle w:val="EssentialTraining"/>
                  <w:rPr>
                    <w:rStyle w:val="GeneralAviation"/>
                    <w:color w:val="auto"/>
                  </w:rPr>
                </w:pPr>
                <w:r w:rsidRPr="001D3FCD">
                  <w:rPr>
                    <w:rStyle w:val="GeneralAviation"/>
                    <w:color w:val="auto"/>
                  </w:rPr>
                  <w:t xml:space="preserve">Inappropriate speed control, vectoring for short final, vectoring for approach with </w:t>
                </w:r>
                <w:r w:rsidRPr="001D3FCD">
                  <w:rPr>
                    <w:rStyle w:val="GeneralAviation"/>
                    <w:color w:val="auto"/>
                  </w:rPr>
                  <w:lastRenderedPageBreak/>
                  <w:t>significant tailwind, glide path interception from above, lack of or incorrect distance to touchdown information, delayed descent, incorrect use of ‘DIRECT TO’</w:t>
                </w:r>
              </w:p>
            </w:tc>
            <w:tc>
              <w:tcPr>
                <w:tcW w:w="708" w:type="dxa"/>
                <w:hideMark/>
              </w:tcPr>
              <w:p w14:paraId="125F105B" w14:textId="77777777" w:rsidR="005829A6" w:rsidRPr="001D3FCD" w:rsidRDefault="00581773" w:rsidP="00535CCD">
                <w:pPr>
                  <w:pStyle w:val="TableNormal0"/>
                  <w:rPr>
                    <w:rStyle w:val="GeneralAviation"/>
                    <w:color w:val="auto"/>
                  </w:rPr>
                </w:pPr>
                <w:r w:rsidRPr="001D3FCD">
                  <w:rPr>
                    <w:rStyle w:val="GeneralAviation"/>
                    <w:color w:val="auto"/>
                  </w:rPr>
                  <w:lastRenderedPageBreak/>
                  <w:t>APS</w:t>
                </w:r>
              </w:p>
            </w:tc>
          </w:tr>
          <w:tr w:rsidR="00090094" w14:paraId="16697B81" w14:textId="77777777" w:rsidTr="00090094">
            <w:trPr>
              <w:trHeight w:val="21"/>
            </w:trPr>
            <w:tc>
              <w:tcPr>
                <w:tcW w:w="9100" w:type="dxa"/>
                <w:gridSpan w:val="5"/>
                <w:hideMark/>
              </w:tcPr>
              <w:p w14:paraId="6BCF9A90" w14:textId="77777777" w:rsidR="005829A6" w:rsidRPr="001D3FCD" w:rsidRDefault="00581773" w:rsidP="00535CCD">
                <w:pPr>
                  <w:pStyle w:val="TableHead"/>
                  <w:rPr>
                    <w:rStyle w:val="GeneralAviation"/>
                    <w:color w:val="auto"/>
                  </w:rPr>
                </w:pPr>
                <w:r w:rsidRPr="001D3FCD">
                  <w:rPr>
                    <w:rStyle w:val="GeneralAviation"/>
                    <w:color w:val="auto"/>
                  </w:rPr>
                  <w:t>Subtopic NAV 2.3 — Instrument departures and arrivals</w:t>
                </w:r>
              </w:p>
            </w:tc>
          </w:tr>
          <w:tr w:rsidR="00090094" w14:paraId="1066F6D2" w14:textId="77777777" w:rsidTr="00090094">
            <w:trPr>
              <w:trHeight w:val="567"/>
            </w:trPr>
            <w:tc>
              <w:tcPr>
                <w:tcW w:w="879" w:type="dxa"/>
                <w:hideMark/>
              </w:tcPr>
              <w:p w14:paraId="67B3BAA2"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750BD096" w14:textId="77777777" w:rsidR="005829A6" w:rsidRPr="001D3FCD" w:rsidRDefault="00581773" w:rsidP="00535CCD">
                <w:pPr>
                  <w:pStyle w:val="TableNormal0"/>
                  <w:rPr>
                    <w:rStyle w:val="GeneralAviation"/>
                    <w:color w:val="auto"/>
                  </w:rPr>
                </w:pPr>
                <w:r w:rsidRPr="001D3FCD">
                  <w:rPr>
                    <w:rStyle w:val="GeneralAviation"/>
                    <w:color w:val="auto"/>
                  </w:rPr>
                  <w:t xml:space="preserve">2.3.1 </w:t>
                </w:r>
              </w:p>
            </w:tc>
            <w:tc>
              <w:tcPr>
                <w:tcW w:w="3544" w:type="dxa"/>
                <w:hideMark/>
              </w:tcPr>
              <w:p w14:paraId="614DEE5F" w14:textId="77777777" w:rsidR="005829A6" w:rsidRPr="001D3FCD" w:rsidRDefault="00581773" w:rsidP="00535CCD">
                <w:pPr>
                  <w:pStyle w:val="TableNormal0"/>
                  <w:rPr>
                    <w:rStyle w:val="GeneralAviation"/>
                    <w:color w:val="auto"/>
                  </w:rPr>
                </w:pPr>
                <w:r w:rsidRPr="001D3FCD">
                  <w:rPr>
                    <w:rStyle w:val="GeneralAviation"/>
                    <w:color w:val="auto"/>
                  </w:rPr>
                  <w:t>Describe relevant SIDs and STARs.</w:t>
                </w:r>
              </w:p>
            </w:tc>
            <w:tc>
              <w:tcPr>
                <w:tcW w:w="283" w:type="dxa"/>
                <w:hideMark/>
              </w:tcPr>
              <w:p w14:paraId="05BE914D" w14:textId="77777777" w:rsidR="005829A6"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7AD8E1D4" w14:textId="77777777" w:rsidR="005829A6" w:rsidRPr="001D3FCD" w:rsidRDefault="005829A6" w:rsidP="00535CCD">
                <w:pPr>
                  <w:pStyle w:val="TableNormal0"/>
                  <w:rPr>
                    <w:rStyle w:val="GeneralAviation"/>
                    <w:color w:val="auto"/>
                  </w:rPr>
                </w:pPr>
              </w:p>
            </w:tc>
            <w:tc>
              <w:tcPr>
                <w:tcW w:w="708" w:type="dxa"/>
                <w:hideMark/>
              </w:tcPr>
              <w:p w14:paraId="6D5C7E52" w14:textId="77777777" w:rsidR="005829A6" w:rsidRPr="001D3FCD" w:rsidRDefault="00581773" w:rsidP="00535CCD">
                <w:pPr>
                  <w:pStyle w:val="TableNormal0"/>
                  <w:rPr>
                    <w:rStyle w:val="GeneralAviation"/>
                    <w:color w:val="auto"/>
                  </w:rPr>
                </w:pPr>
                <w:r w:rsidRPr="001D3FCD">
                  <w:rPr>
                    <w:rStyle w:val="GeneralAviation"/>
                    <w:color w:val="auto"/>
                  </w:rPr>
                  <w:t>APP APS</w:t>
                </w:r>
              </w:p>
            </w:tc>
          </w:tr>
          <w:tr w:rsidR="00090094" w14:paraId="2721F970" w14:textId="77777777" w:rsidTr="00090094">
            <w:trPr>
              <w:trHeight w:val="567"/>
            </w:trPr>
            <w:tc>
              <w:tcPr>
                <w:tcW w:w="879" w:type="dxa"/>
                <w:hideMark/>
              </w:tcPr>
              <w:p w14:paraId="59178079"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75A885E9" w14:textId="77777777" w:rsidR="005829A6" w:rsidRPr="001D3FCD" w:rsidRDefault="00581773" w:rsidP="00535CCD">
                <w:pPr>
                  <w:pStyle w:val="TableNormal0"/>
                  <w:rPr>
                    <w:rStyle w:val="GeneralAviation"/>
                    <w:color w:val="auto"/>
                  </w:rPr>
                </w:pPr>
                <w:r w:rsidRPr="001D3FCD">
                  <w:rPr>
                    <w:rStyle w:val="GeneralAviation"/>
                    <w:color w:val="auto"/>
                  </w:rPr>
                  <w:t xml:space="preserve">2.3.2 </w:t>
                </w:r>
              </w:p>
            </w:tc>
            <w:tc>
              <w:tcPr>
                <w:tcW w:w="3544" w:type="dxa"/>
                <w:hideMark/>
              </w:tcPr>
              <w:p w14:paraId="5D262152" w14:textId="77777777" w:rsidR="005829A6" w:rsidRPr="001D3FCD" w:rsidRDefault="00581773" w:rsidP="00535CCD">
                <w:pPr>
                  <w:pStyle w:val="TableNormal0"/>
                  <w:rPr>
                    <w:rStyle w:val="GeneralAviation"/>
                    <w:color w:val="auto"/>
                  </w:rPr>
                </w:pPr>
                <w:r w:rsidRPr="001D3FCD">
                  <w:rPr>
                    <w:rStyle w:val="GeneralAviation"/>
                    <w:color w:val="auto"/>
                  </w:rPr>
                  <w:t xml:space="preserve">Describe the types and phases of instrument approach procedures. </w:t>
                </w:r>
              </w:p>
            </w:tc>
            <w:tc>
              <w:tcPr>
                <w:tcW w:w="283" w:type="dxa"/>
                <w:hideMark/>
              </w:tcPr>
              <w:p w14:paraId="1AD9335D" w14:textId="77777777" w:rsidR="005829A6"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199431D5" w14:textId="77777777" w:rsidR="005829A6" w:rsidRPr="001D3FCD" w:rsidRDefault="00356D49" w:rsidP="00C92D6D">
                <w:pPr>
                  <w:pStyle w:val="EssentialTraining"/>
                  <w:rPr>
                    <w:rStyle w:val="GeneralAviation"/>
                    <w:color w:val="auto"/>
                  </w:rPr>
                </w:pPr>
                <w:r w:rsidRPr="001D3FCD">
                  <w:rPr>
                    <w:rStyle w:val="GeneralAviation"/>
                    <w:color w:val="auto"/>
                  </w:rPr>
                  <w:t>Government of the Republic of Armenia Decision N 2054-L of December 7, 2023</w:t>
                </w:r>
                <w:r w:rsidR="00581773" w:rsidRPr="001D3FCD">
                  <w:rPr>
                    <w:rStyle w:val="GeneralAviation"/>
                    <w:color w:val="auto"/>
                  </w:rPr>
                  <w:t>, ICAO Annex 6</w:t>
                </w:r>
              </w:p>
            </w:tc>
            <w:tc>
              <w:tcPr>
                <w:tcW w:w="708" w:type="dxa"/>
                <w:hideMark/>
              </w:tcPr>
              <w:p w14:paraId="654870F3" w14:textId="77777777" w:rsidR="005829A6" w:rsidRPr="001D3FCD" w:rsidRDefault="00581773" w:rsidP="00535CCD">
                <w:pPr>
                  <w:pStyle w:val="TableNormal0"/>
                  <w:rPr>
                    <w:rStyle w:val="GeneralAviation"/>
                    <w:color w:val="auto"/>
                  </w:rPr>
                </w:pPr>
                <w:r w:rsidRPr="001D3FCD">
                  <w:rPr>
                    <w:rStyle w:val="GeneralAviation"/>
                    <w:color w:val="auto"/>
                  </w:rPr>
                  <w:t>ADC APP APS</w:t>
                </w:r>
              </w:p>
            </w:tc>
          </w:tr>
          <w:tr w:rsidR="00090094" w14:paraId="3BB97B5A" w14:textId="77777777" w:rsidTr="00090094">
            <w:trPr>
              <w:trHeight w:val="567"/>
            </w:trPr>
            <w:tc>
              <w:tcPr>
                <w:tcW w:w="879" w:type="dxa"/>
                <w:hideMark/>
              </w:tcPr>
              <w:p w14:paraId="5D6B0B63"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6EA0BCAA" w14:textId="77777777" w:rsidR="005829A6" w:rsidRPr="001D3FCD" w:rsidRDefault="00581773" w:rsidP="00535CCD">
                <w:pPr>
                  <w:pStyle w:val="TableNormal0"/>
                  <w:rPr>
                    <w:rStyle w:val="GeneralAviation"/>
                    <w:color w:val="auto"/>
                  </w:rPr>
                </w:pPr>
                <w:r w:rsidRPr="001D3FCD">
                  <w:rPr>
                    <w:rStyle w:val="GeneralAviation"/>
                    <w:color w:val="auto"/>
                  </w:rPr>
                  <w:t xml:space="preserve">2.3.3 </w:t>
                </w:r>
              </w:p>
            </w:tc>
            <w:tc>
              <w:tcPr>
                <w:tcW w:w="3544" w:type="dxa"/>
                <w:hideMark/>
              </w:tcPr>
              <w:p w14:paraId="2772AE96" w14:textId="77777777" w:rsidR="005829A6" w:rsidRPr="001D3FCD" w:rsidRDefault="00581773" w:rsidP="00535CCD">
                <w:pPr>
                  <w:pStyle w:val="TableNormal0"/>
                  <w:rPr>
                    <w:rStyle w:val="GeneralAviation"/>
                    <w:color w:val="auto"/>
                  </w:rPr>
                </w:pPr>
                <w:r w:rsidRPr="001D3FCD">
                  <w:rPr>
                    <w:rStyle w:val="GeneralAviation"/>
                    <w:color w:val="auto"/>
                  </w:rPr>
                  <w:t>Describe the relevant minima applicable for a precision/non-precision and visual approach.</w:t>
                </w:r>
              </w:p>
            </w:tc>
            <w:tc>
              <w:tcPr>
                <w:tcW w:w="283" w:type="dxa"/>
                <w:hideMark/>
              </w:tcPr>
              <w:p w14:paraId="75A06876" w14:textId="77777777" w:rsidR="005829A6"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25D46B02"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Type A/B operations, CAT I/II/III criteria, LNAV, LNAV/VNAV, LPV, RNP AR APCH minima</w:t>
                </w:r>
              </w:p>
            </w:tc>
            <w:tc>
              <w:tcPr>
                <w:tcW w:w="708" w:type="dxa"/>
                <w:hideMark/>
              </w:tcPr>
              <w:p w14:paraId="6119F42E" w14:textId="77777777" w:rsidR="005829A6" w:rsidRPr="001D3FCD" w:rsidRDefault="00581773" w:rsidP="00535CCD">
                <w:pPr>
                  <w:pStyle w:val="TableNormal0"/>
                  <w:rPr>
                    <w:rStyle w:val="GeneralAviation"/>
                    <w:color w:val="auto"/>
                  </w:rPr>
                </w:pPr>
                <w:r w:rsidRPr="001D3FCD">
                  <w:rPr>
                    <w:rStyle w:val="GeneralAviation"/>
                    <w:color w:val="auto"/>
                  </w:rPr>
                  <w:t>ADC APP APS</w:t>
                </w:r>
              </w:p>
            </w:tc>
          </w:tr>
          <w:tr w:rsidR="00090094" w14:paraId="7562F063" w14:textId="77777777" w:rsidTr="00090094">
            <w:trPr>
              <w:trHeight w:val="21"/>
            </w:trPr>
            <w:tc>
              <w:tcPr>
                <w:tcW w:w="9100" w:type="dxa"/>
                <w:gridSpan w:val="5"/>
                <w:hideMark/>
              </w:tcPr>
              <w:p w14:paraId="55BE0216" w14:textId="77777777" w:rsidR="005829A6" w:rsidRPr="001D3FCD" w:rsidRDefault="00581773" w:rsidP="00535CCD">
                <w:pPr>
                  <w:pStyle w:val="TableHead"/>
                  <w:rPr>
                    <w:rStyle w:val="GeneralAviation"/>
                    <w:color w:val="auto"/>
                  </w:rPr>
                </w:pPr>
                <w:r w:rsidRPr="001D3FCD">
                  <w:rPr>
                    <w:rStyle w:val="GeneralAviation"/>
                    <w:color w:val="auto"/>
                  </w:rPr>
                  <w:t>Subtopic NAV 2.4 — Navigational assistance</w:t>
                </w:r>
              </w:p>
            </w:tc>
          </w:tr>
          <w:tr w:rsidR="00090094" w14:paraId="40E0B147" w14:textId="77777777" w:rsidTr="00090094">
            <w:trPr>
              <w:trHeight w:val="567"/>
            </w:trPr>
            <w:tc>
              <w:tcPr>
                <w:tcW w:w="879" w:type="dxa"/>
                <w:hideMark/>
              </w:tcPr>
              <w:p w14:paraId="6FAD0378"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5B6AF606" w14:textId="77777777" w:rsidR="005829A6" w:rsidRPr="001D3FCD" w:rsidRDefault="00581773" w:rsidP="00535CCD">
                <w:pPr>
                  <w:pStyle w:val="TableNormal0"/>
                  <w:rPr>
                    <w:rStyle w:val="GeneralAviation"/>
                    <w:color w:val="auto"/>
                  </w:rPr>
                </w:pPr>
                <w:r w:rsidRPr="001D3FCD">
                  <w:rPr>
                    <w:rStyle w:val="GeneralAviation"/>
                    <w:color w:val="auto"/>
                  </w:rPr>
                  <w:t xml:space="preserve">2.4.1 </w:t>
                </w:r>
              </w:p>
            </w:tc>
            <w:tc>
              <w:tcPr>
                <w:tcW w:w="3544" w:type="dxa"/>
                <w:hideMark/>
              </w:tcPr>
              <w:p w14:paraId="316D1F85" w14:textId="77777777" w:rsidR="005829A6" w:rsidRPr="001D3FCD" w:rsidRDefault="00581773" w:rsidP="00535CCD">
                <w:pPr>
                  <w:pStyle w:val="TableNormal0"/>
                  <w:rPr>
                    <w:rStyle w:val="GeneralAviation"/>
                    <w:color w:val="auto"/>
                  </w:rPr>
                </w:pPr>
                <w:r w:rsidRPr="001D3FCD">
                  <w:rPr>
                    <w:rStyle w:val="GeneralAviation"/>
                    <w:color w:val="auto"/>
                  </w:rPr>
                  <w:t>Evaluate the necessary information to be provided to pilots in need of navigational assistance.</w:t>
                </w:r>
              </w:p>
            </w:tc>
            <w:tc>
              <w:tcPr>
                <w:tcW w:w="283" w:type="dxa"/>
                <w:hideMark/>
              </w:tcPr>
              <w:p w14:paraId="425EF4E7" w14:textId="77777777" w:rsidR="005829A6" w:rsidRPr="001D3FCD" w:rsidRDefault="00581773" w:rsidP="00535CCD">
                <w:pPr>
                  <w:pStyle w:val="TableNormal0"/>
                  <w:rPr>
                    <w:rStyle w:val="GeneralAviation"/>
                    <w:color w:val="auto"/>
                  </w:rPr>
                </w:pPr>
                <w:r w:rsidRPr="001D3FCD">
                  <w:rPr>
                    <w:rStyle w:val="GeneralAviation"/>
                    <w:color w:val="auto"/>
                  </w:rPr>
                  <w:t>5</w:t>
                </w:r>
              </w:p>
            </w:tc>
            <w:tc>
              <w:tcPr>
                <w:tcW w:w="3686" w:type="dxa"/>
                <w:hideMark/>
              </w:tcPr>
              <w:p w14:paraId="4FE6159D" w14:textId="77777777" w:rsidR="005829A6" w:rsidRPr="001D3FCD" w:rsidRDefault="00581773" w:rsidP="00535CCD">
                <w:pPr>
                  <w:pStyle w:val="TableNormal0"/>
                  <w:rPr>
                    <w:rStyle w:val="GeneralAviation"/>
                    <w:color w:val="auto"/>
                  </w:rPr>
                </w:pPr>
                <w:r w:rsidRPr="001D3FCD">
                  <w:rPr>
                    <w:rStyle w:val="GeneralAviation"/>
                    <w:i/>
                    <w:iCs/>
                    <w:color w:val="auto"/>
                  </w:rPr>
                  <w:t>Optional content: nearest most suitable</w:t>
                </w:r>
                <w:r w:rsidRPr="001D3FCD">
                  <w:rPr>
                    <w:rStyle w:val="GeneralAviation"/>
                    <w:color w:val="auto"/>
                  </w:rPr>
                  <w:t xml:space="preserve"> </w:t>
                </w:r>
                <w:r w:rsidRPr="001D3FCD">
                  <w:rPr>
                    <w:rStyle w:val="GeneralAviation"/>
                    <w:i/>
                    <w:iCs/>
                    <w:color w:val="auto"/>
                  </w:rPr>
                  <w:t>aerodrome, track, heading, distance, aerodrome information, any other navigational assistance relevant at the time</w:t>
                </w:r>
              </w:p>
            </w:tc>
            <w:tc>
              <w:tcPr>
                <w:tcW w:w="708" w:type="dxa"/>
                <w:hideMark/>
              </w:tcPr>
              <w:p w14:paraId="48D7FDC1" w14:textId="77777777" w:rsidR="005829A6" w:rsidRPr="001D3FCD" w:rsidRDefault="00581773" w:rsidP="00535CCD">
                <w:pPr>
                  <w:pStyle w:val="TableNormal0"/>
                  <w:rPr>
                    <w:rStyle w:val="GeneralAviation"/>
                    <w:color w:val="auto"/>
                  </w:rPr>
                </w:pPr>
                <w:r w:rsidRPr="001D3FCD">
                  <w:rPr>
                    <w:rStyle w:val="GeneralAviation"/>
                    <w:color w:val="auto"/>
                  </w:rPr>
                  <w:t>APP</w:t>
                </w:r>
              </w:p>
              <w:p w14:paraId="212EA729" w14:textId="77777777" w:rsidR="005829A6" w:rsidRPr="001D3FCD" w:rsidRDefault="00581773" w:rsidP="00A46EE8">
                <w:pPr>
                  <w:pStyle w:val="ItalicRed"/>
                  <w:rPr>
                    <w:color w:val="auto"/>
                  </w:rPr>
                </w:pPr>
                <w:r w:rsidRPr="001D3FCD">
                  <w:rPr>
                    <w:color w:val="auto"/>
                  </w:rPr>
                  <w:t>ACP</w:t>
                </w:r>
              </w:p>
              <w:p w14:paraId="15CFA5C4" w14:textId="77777777" w:rsidR="005829A6" w:rsidRPr="001D3FCD" w:rsidRDefault="00581773" w:rsidP="00535CCD">
                <w:pPr>
                  <w:pStyle w:val="TableNormal0"/>
                  <w:rPr>
                    <w:rStyle w:val="GeneralAviation"/>
                    <w:color w:val="auto"/>
                  </w:rPr>
                </w:pPr>
                <w:r w:rsidRPr="001D3FCD">
                  <w:rPr>
                    <w:rStyle w:val="GeneralAviation"/>
                    <w:color w:val="auto"/>
                  </w:rPr>
                  <w:t>APS</w:t>
                </w:r>
              </w:p>
              <w:p w14:paraId="5A1709D2" w14:textId="77777777" w:rsidR="005829A6" w:rsidRPr="001D3FCD" w:rsidRDefault="00581773" w:rsidP="00A46EE8">
                <w:pPr>
                  <w:pStyle w:val="ItalicRed"/>
                  <w:rPr>
                    <w:color w:val="auto"/>
                  </w:rPr>
                </w:pPr>
                <w:r w:rsidRPr="001D3FCD">
                  <w:rPr>
                    <w:color w:val="auto"/>
                  </w:rPr>
                  <w:t>ACS</w:t>
                </w:r>
              </w:p>
            </w:tc>
          </w:tr>
          <w:tr w:rsidR="00090094" w14:paraId="7AEBEF9E" w14:textId="77777777" w:rsidTr="00090094">
            <w:trPr>
              <w:trHeight w:val="567"/>
            </w:trPr>
            <w:tc>
              <w:tcPr>
                <w:tcW w:w="879" w:type="dxa"/>
                <w:hideMark/>
              </w:tcPr>
              <w:p w14:paraId="06FDD187"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525BEEA0" w14:textId="77777777" w:rsidR="005829A6" w:rsidRPr="001D3FCD" w:rsidRDefault="00581773" w:rsidP="00535CCD">
                <w:pPr>
                  <w:pStyle w:val="TableNormal0"/>
                  <w:rPr>
                    <w:rStyle w:val="GeneralAviation"/>
                    <w:color w:val="auto"/>
                  </w:rPr>
                </w:pPr>
                <w:r w:rsidRPr="001D3FCD">
                  <w:rPr>
                    <w:rStyle w:val="GeneralAviation"/>
                    <w:color w:val="auto"/>
                  </w:rPr>
                  <w:t xml:space="preserve">2.4.2 </w:t>
                </w:r>
              </w:p>
            </w:tc>
            <w:tc>
              <w:tcPr>
                <w:tcW w:w="3544" w:type="dxa"/>
                <w:hideMark/>
              </w:tcPr>
              <w:p w14:paraId="2BDE4E03" w14:textId="77777777" w:rsidR="005829A6" w:rsidRPr="001D3FCD" w:rsidRDefault="00581773" w:rsidP="00535CCD">
                <w:pPr>
                  <w:pStyle w:val="TableNormal0"/>
                  <w:rPr>
                    <w:rStyle w:val="GeneralAviation"/>
                    <w:color w:val="auto"/>
                  </w:rPr>
                </w:pPr>
                <w:r w:rsidRPr="001D3FCD">
                  <w:rPr>
                    <w:rStyle w:val="GeneralAviation"/>
                    <w:color w:val="auto"/>
                  </w:rPr>
                  <w:t>Assist pilots with navigation when required.</w:t>
                </w:r>
              </w:p>
            </w:tc>
            <w:tc>
              <w:tcPr>
                <w:tcW w:w="283" w:type="dxa"/>
                <w:hideMark/>
              </w:tcPr>
              <w:p w14:paraId="0A63936C" w14:textId="77777777" w:rsidR="005829A6"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291B50E8" w14:textId="77777777" w:rsidR="005829A6" w:rsidRPr="001D3FCD" w:rsidRDefault="00581773" w:rsidP="00C92D6D">
                <w:pPr>
                  <w:pStyle w:val="EssentialTraining"/>
                  <w:rPr>
                    <w:rStyle w:val="GeneralAviation"/>
                    <w:color w:val="auto"/>
                  </w:rPr>
                </w:pPr>
                <w:r w:rsidRPr="001D3FCD">
                  <w:rPr>
                    <w:rStyle w:val="GeneralAviation"/>
                    <w:color w:val="auto"/>
                  </w:rPr>
                  <w:t>Aircraft observed to be deviating from their known intended route, on pilots’ request</w:t>
                </w:r>
              </w:p>
            </w:tc>
            <w:tc>
              <w:tcPr>
                <w:tcW w:w="708" w:type="dxa"/>
                <w:hideMark/>
              </w:tcPr>
              <w:p w14:paraId="17FB9060" w14:textId="77777777" w:rsidR="005829A6" w:rsidRPr="001D3FCD" w:rsidRDefault="00581773" w:rsidP="00535CCD">
                <w:pPr>
                  <w:pStyle w:val="TableNormal0"/>
                  <w:rPr>
                    <w:rStyle w:val="GeneralAviation"/>
                    <w:color w:val="auto"/>
                  </w:rPr>
                </w:pPr>
                <w:r w:rsidRPr="001D3FCD">
                  <w:rPr>
                    <w:rStyle w:val="GeneralAviation"/>
                    <w:color w:val="auto"/>
                  </w:rPr>
                  <w:t>APS</w:t>
                </w:r>
              </w:p>
              <w:p w14:paraId="28DE8047" w14:textId="77777777" w:rsidR="005829A6" w:rsidRPr="001D3FCD" w:rsidRDefault="00581773" w:rsidP="00A46EE8">
                <w:pPr>
                  <w:pStyle w:val="ItalicRed"/>
                  <w:rPr>
                    <w:color w:val="auto"/>
                  </w:rPr>
                </w:pPr>
                <w:r w:rsidRPr="001D3FCD">
                  <w:rPr>
                    <w:color w:val="auto"/>
                  </w:rPr>
                  <w:t>ACS</w:t>
                </w:r>
              </w:p>
            </w:tc>
          </w:tr>
          <w:tr w:rsidR="00090094" w14:paraId="6BCDF196" w14:textId="77777777" w:rsidTr="00090094">
            <w:trPr>
              <w:trHeight w:val="21"/>
            </w:trPr>
            <w:tc>
              <w:tcPr>
                <w:tcW w:w="9100" w:type="dxa"/>
                <w:gridSpan w:val="5"/>
                <w:hideMark/>
              </w:tcPr>
              <w:p w14:paraId="485479B5" w14:textId="77777777" w:rsidR="005829A6" w:rsidRPr="001D3FCD" w:rsidRDefault="00581773" w:rsidP="00535CCD">
                <w:pPr>
                  <w:pStyle w:val="TableHead"/>
                  <w:rPr>
                    <w:rStyle w:val="GeneralAviation"/>
                    <w:color w:val="auto"/>
                  </w:rPr>
                </w:pPr>
                <w:r w:rsidRPr="001D3FCD">
                  <w:rPr>
                    <w:rStyle w:val="GeneralAviation"/>
                    <w:color w:val="auto"/>
                  </w:rPr>
                  <w:t>Subtopic NAV 2.5 — Satellite-based systems</w:t>
                </w:r>
              </w:p>
            </w:tc>
          </w:tr>
          <w:tr w:rsidR="00090094" w14:paraId="1B6388A1" w14:textId="77777777" w:rsidTr="00090094">
            <w:trPr>
              <w:trHeight w:val="567"/>
            </w:trPr>
            <w:tc>
              <w:tcPr>
                <w:tcW w:w="879" w:type="dxa"/>
                <w:hideMark/>
              </w:tcPr>
              <w:p w14:paraId="56BA09B7"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3A13A5FF" w14:textId="77777777" w:rsidR="005829A6" w:rsidRPr="001D3FCD" w:rsidRDefault="00581773" w:rsidP="00535CCD">
                <w:pPr>
                  <w:pStyle w:val="TableNormal0"/>
                  <w:rPr>
                    <w:rStyle w:val="GeneralAviation"/>
                    <w:color w:val="auto"/>
                  </w:rPr>
                </w:pPr>
                <w:r w:rsidRPr="001D3FCD">
                  <w:rPr>
                    <w:rStyle w:val="GeneralAviation"/>
                    <w:color w:val="auto"/>
                  </w:rPr>
                  <w:t xml:space="preserve">2.5.1 </w:t>
                </w:r>
              </w:p>
            </w:tc>
            <w:tc>
              <w:tcPr>
                <w:tcW w:w="3544" w:type="dxa"/>
                <w:hideMark/>
              </w:tcPr>
              <w:p w14:paraId="1ED3EC6C" w14:textId="77777777" w:rsidR="005829A6" w:rsidRPr="001D3FCD" w:rsidRDefault="00581773" w:rsidP="00535CCD">
                <w:pPr>
                  <w:pStyle w:val="TableNormal0"/>
                  <w:rPr>
                    <w:rStyle w:val="GeneralAviation"/>
                    <w:color w:val="auto"/>
                  </w:rPr>
                </w:pPr>
                <w:r w:rsidRPr="001D3FCD">
                  <w:rPr>
                    <w:rStyle w:val="GeneralAviation"/>
                    <w:color w:val="auto"/>
                  </w:rPr>
                  <w:t>State the different applications of satellite-based systems relevant for approach operations.</w:t>
                </w:r>
              </w:p>
            </w:tc>
            <w:tc>
              <w:tcPr>
                <w:tcW w:w="283" w:type="dxa"/>
                <w:hideMark/>
              </w:tcPr>
              <w:p w14:paraId="4321BB55" w14:textId="77777777" w:rsidR="005829A6" w:rsidRPr="001D3FCD" w:rsidRDefault="00581773" w:rsidP="00535CCD">
                <w:pPr>
                  <w:pStyle w:val="TableNormal0"/>
                  <w:rPr>
                    <w:rStyle w:val="GeneralAviation"/>
                    <w:color w:val="auto"/>
                  </w:rPr>
                </w:pPr>
                <w:r w:rsidRPr="001D3FCD">
                  <w:rPr>
                    <w:rStyle w:val="GeneralAviation"/>
                    <w:color w:val="auto"/>
                  </w:rPr>
                  <w:t>1</w:t>
                </w:r>
              </w:p>
            </w:tc>
            <w:tc>
              <w:tcPr>
                <w:tcW w:w="3686" w:type="dxa"/>
                <w:hideMark/>
              </w:tcPr>
              <w:p w14:paraId="001C8C64" w14:textId="77777777" w:rsidR="005829A6" w:rsidRPr="001D3FCD" w:rsidRDefault="00581773" w:rsidP="00C92D6D">
                <w:pPr>
                  <w:pStyle w:val="EssentialTraining"/>
                  <w:rPr>
                    <w:rStyle w:val="GeneralAviation"/>
                    <w:color w:val="auto"/>
                  </w:rPr>
                </w:pPr>
                <w:r w:rsidRPr="001D3FCD">
                  <w:rPr>
                    <w:rStyle w:val="GeneralAviation"/>
                    <w:color w:val="auto"/>
                  </w:rPr>
                  <w:t>RNP APCH, RNP AR APCH, SBAS, GBAS</w:t>
                </w:r>
              </w:p>
              <w:p w14:paraId="62428A01"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LNAV, LNAV/VNAV LPV, RNP minima, precision approach</w:t>
                </w:r>
              </w:p>
            </w:tc>
            <w:tc>
              <w:tcPr>
                <w:tcW w:w="708" w:type="dxa"/>
                <w:hideMark/>
              </w:tcPr>
              <w:p w14:paraId="2DB5329D" w14:textId="77777777" w:rsidR="005829A6" w:rsidRPr="001D3FCD" w:rsidRDefault="00581773" w:rsidP="00535CCD">
                <w:pPr>
                  <w:pStyle w:val="TableNormal0"/>
                  <w:rPr>
                    <w:rStyle w:val="GeneralAviation"/>
                    <w:color w:val="auto"/>
                  </w:rPr>
                </w:pPr>
                <w:r w:rsidRPr="001D3FCD">
                  <w:rPr>
                    <w:rStyle w:val="GeneralAviation"/>
                    <w:color w:val="auto"/>
                  </w:rPr>
                  <w:t>APP APS</w:t>
                </w:r>
              </w:p>
            </w:tc>
          </w:tr>
          <w:tr w:rsidR="00090094" w14:paraId="65638E07" w14:textId="77777777" w:rsidTr="00090094">
            <w:trPr>
              <w:trHeight w:val="21"/>
            </w:trPr>
            <w:tc>
              <w:tcPr>
                <w:tcW w:w="9100" w:type="dxa"/>
                <w:gridSpan w:val="5"/>
                <w:hideMark/>
              </w:tcPr>
              <w:p w14:paraId="547D48ED" w14:textId="77777777" w:rsidR="005829A6" w:rsidRPr="001D3FCD" w:rsidRDefault="00581773" w:rsidP="00535CCD">
                <w:pPr>
                  <w:pStyle w:val="TableHead"/>
                  <w:rPr>
                    <w:rStyle w:val="GeneralAviation"/>
                    <w:color w:val="auto"/>
                  </w:rPr>
                </w:pPr>
                <w:r w:rsidRPr="001D3FCD">
                  <w:rPr>
                    <w:rStyle w:val="GeneralAviation"/>
                    <w:color w:val="auto"/>
                  </w:rPr>
                  <w:t>Subtopic NAV 2.6 — PBN applications</w:t>
                </w:r>
              </w:p>
            </w:tc>
          </w:tr>
          <w:tr w:rsidR="00090094" w14:paraId="6ED2464E" w14:textId="77777777" w:rsidTr="00090094">
            <w:trPr>
              <w:trHeight w:val="567"/>
            </w:trPr>
            <w:tc>
              <w:tcPr>
                <w:tcW w:w="879" w:type="dxa"/>
                <w:hideMark/>
              </w:tcPr>
              <w:p w14:paraId="374C8BE5"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0E9F9282" w14:textId="77777777" w:rsidR="005829A6" w:rsidRPr="001D3FCD" w:rsidRDefault="00581773" w:rsidP="00535CCD">
                <w:pPr>
                  <w:pStyle w:val="TableNormal0"/>
                  <w:rPr>
                    <w:rStyle w:val="GeneralAviation"/>
                    <w:color w:val="auto"/>
                  </w:rPr>
                </w:pPr>
                <w:r w:rsidRPr="001D3FCD">
                  <w:rPr>
                    <w:rStyle w:val="GeneralAviation"/>
                    <w:color w:val="auto"/>
                  </w:rPr>
                  <w:t xml:space="preserve">2.6.1 </w:t>
                </w:r>
              </w:p>
            </w:tc>
            <w:tc>
              <w:tcPr>
                <w:tcW w:w="3544" w:type="dxa"/>
                <w:hideMark/>
              </w:tcPr>
              <w:p w14:paraId="1AC42F30" w14:textId="77777777" w:rsidR="005829A6" w:rsidRPr="001D3FCD" w:rsidRDefault="00581773" w:rsidP="00535CCD">
                <w:pPr>
                  <w:pStyle w:val="TableNormal0"/>
                  <w:rPr>
                    <w:rStyle w:val="GeneralAviation"/>
                    <w:color w:val="auto"/>
                  </w:rPr>
                </w:pPr>
                <w:r w:rsidRPr="001D3FCD">
                  <w:rPr>
                    <w:rStyle w:val="GeneralAviation"/>
                    <w:color w:val="auto"/>
                  </w:rPr>
                  <w:t>State the navigation applications used in approach and terminal environments.</w:t>
                </w:r>
              </w:p>
            </w:tc>
            <w:tc>
              <w:tcPr>
                <w:tcW w:w="283" w:type="dxa"/>
                <w:hideMark/>
              </w:tcPr>
              <w:p w14:paraId="7353137C" w14:textId="77777777" w:rsidR="005829A6" w:rsidRPr="001D3FCD" w:rsidRDefault="00581773" w:rsidP="00535CCD">
                <w:pPr>
                  <w:pStyle w:val="TableNormal0"/>
                  <w:rPr>
                    <w:rStyle w:val="GeneralAviation"/>
                    <w:color w:val="auto"/>
                  </w:rPr>
                </w:pPr>
                <w:r w:rsidRPr="001D3FCD">
                  <w:rPr>
                    <w:rStyle w:val="GeneralAviation"/>
                    <w:color w:val="auto"/>
                  </w:rPr>
                  <w:t>1</w:t>
                </w:r>
              </w:p>
            </w:tc>
            <w:tc>
              <w:tcPr>
                <w:tcW w:w="3686" w:type="dxa"/>
                <w:hideMark/>
              </w:tcPr>
              <w:p w14:paraId="551F6E16" w14:textId="77777777" w:rsidR="005829A6" w:rsidRPr="001D3FCD" w:rsidRDefault="00581773" w:rsidP="00C92D6D">
                <w:pPr>
                  <w:pStyle w:val="EssentialTraining"/>
                  <w:rPr>
                    <w:rStyle w:val="GeneralAviation"/>
                    <w:color w:val="auto"/>
                  </w:rPr>
                </w:pPr>
                <w:r w:rsidRPr="001D3FCD">
                  <w:rPr>
                    <w:rStyle w:val="GeneralAviation"/>
                    <w:color w:val="auto"/>
                  </w:rPr>
                  <w:t>Approach-RNP APCH/ RNP AR APCH, Terminal-RNAV-1 RNP 1 with RF, rotorcraft option RNP 0.3</w:t>
                </w:r>
              </w:p>
              <w:p w14:paraId="31CF2D84" w14:textId="77777777" w:rsidR="005829A6" w:rsidRPr="001D3FCD" w:rsidRDefault="00581773" w:rsidP="00535CCD">
                <w:pPr>
                  <w:pStyle w:val="TableNormal0"/>
                  <w:rPr>
                    <w:rStyle w:val="GeneralAviation"/>
                    <w:i/>
                    <w:iCs/>
                    <w:color w:val="auto"/>
                  </w:rPr>
                </w:pPr>
                <w:r w:rsidRPr="001D3FCD">
                  <w:rPr>
                    <w:rStyle w:val="GeneralAviation"/>
                    <w:i/>
                    <w:iCs/>
                    <w:color w:val="auto"/>
                  </w:rPr>
                  <w:t xml:space="preserve">Optional content: ICAO Doc 9613, </w:t>
                </w:r>
                <w:r w:rsidR="00094C58" w:rsidRPr="001D3FCD">
                  <w:rPr>
                    <w:rStyle w:val="GeneralAviation"/>
                    <w:i/>
                    <w:iCs/>
                    <w:color w:val="auto"/>
                  </w:rPr>
                  <w:t>Government of the Republic of Armenia Decision N 1937-L of November 30, 2023</w:t>
                </w:r>
                <w:r w:rsidRPr="001D3FCD">
                  <w:rPr>
                    <w:rStyle w:val="GeneralAviation"/>
                    <w:i/>
                    <w:iCs/>
                    <w:color w:val="auto"/>
                    <w:vertAlign w:val="superscript"/>
                  </w:rPr>
                  <w:footnoteReference w:id="21"/>
                </w:r>
                <w:r w:rsidRPr="001D3FCD">
                  <w:rPr>
                    <w:rStyle w:val="GeneralAviation"/>
                    <w:i/>
                    <w:iCs/>
                    <w:color w:val="auto"/>
                  </w:rPr>
                  <w:t xml:space="preserve">, </w:t>
                </w:r>
                <w:r w:rsidRPr="001D3FCD">
                  <w:rPr>
                    <w:rStyle w:val="GeneralAviation"/>
                    <w:i/>
                    <w:iCs/>
                    <w:color w:val="auto"/>
                  </w:rPr>
                  <w:br/>
                </w:r>
                <w:r w:rsidR="00094C58" w:rsidRPr="001D3FCD">
                  <w:rPr>
                    <w:rStyle w:val="GeneralAviation"/>
                    <w:i/>
                    <w:iCs/>
                    <w:color w:val="auto"/>
                  </w:rPr>
                  <w:t>Government of the Republic of Armenia Decision N 2054-L of December 7, 2023</w:t>
                </w:r>
                <w:r w:rsidRPr="001D3FCD">
                  <w:rPr>
                    <w:rStyle w:val="GeneralAviation"/>
                    <w:i/>
                    <w:iCs/>
                    <w:color w:val="auto"/>
                    <w:vertAlign w:val="superscript"/>
                  </w:rPr>
                  <w:footnoteReference w:id="22"/>
                </w:r>
              </w:p>
            </w:tc>
            <w:tc>
              <w:tcPr>
                <w:tcW w:w="708" w:type="dxa"/>
                <w:hideMark/>
              </w:tcPr>
              <w:p w14:paraId="7411ED87" w14:textId="77777777" w:rsidR="005829A6" w:rsidRPr="001D3FCD" w:rsidRDefault="00581773" w:rsidP="00535CCD">
                <w:pPr>
                  <w:pStyle w:val="TableNormal0"/>
                  <w:rPr>
                    <w:rStyle w:val="GeneralAviation"/>
                    <w:color w:val="auto"/>
                  </w:rPr>
                </w:pPr>
                <w:r w:rsidRPr="001D3FCD">
                  <w:rPr>
                    <w:rStyle w:val="GeneralAviation"/>
                    <w:color w:val="auto"/>
                  </w:rPr>
                  <w:t>APP APS</w:t>
                </w:r>
              </w:p>
            </w:tc>
          </w:tr>
          <w:tr w:rsidR="00090094" w14:paraId="7ABF4DEC" w14:textId="77777777" w:rsidTr="00090094">
            <w:trPr>
              <w:trHeight w:val="567"/>
            </w:trPr>
            <w:tc>
              <w:tcPr>
                <w:tcW w:w="879" w:type="dxa"/>
                <w:hideMark/>
              </w:tcPr>
              <w:p w14:paraId="13E01EB1"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180625A0" w14:textId="77777777" w:rsidR="005829A6" w:rsidRPr="001D3FCD" w:rsidRDefault="00581773" w:rsidP="00535CCD">
                <w:pPr>
                  <w:pStyle w:val="TableNormal0"/>
                  <w:rPr>
                    <w:rStyle w:val="GeneralAviation"/>
                    <w:color w:val="auto"/>
                  </w:rPr>
                </w:pPr>
                <w:r w:rsidRPr="001D3FCD">
                  <w:rPr>
                    <w:rStyle w:val="GeneralAviation"/>
                    <w:color w:val="auto"/>
                  </w:rPr>
                  <w:t xml:space="preserve">2.6.2 </w:t>
                </w:r>
              </w:p>
            </w:tc>
            <w:tc>
              <w:tcPr>
                <w:tcW w:w="3544" w:type="dxa"/>
                <w:hideMark/>
              </w:tcPr>
              <w:p w14:paraId="3EDE1CE1" w14:textId="77777777" w:rsidR="005829A6" w:rsidRPr="001D3FCD" w:rsidRDefault="00581773" w:rsidP="00535CCD">
                <w:pPr>
                  <w:pStyle w:val="TableNormal0"/>
                  <w:rPr>
                    <w:rStyle w:val="GeneralAviation"/>
                    <w:color w:val="auto"/>
                  </w:rPr>
                </w:pPr>
                <w:r w:rsidRPr="001D3FCD">
                  <w:rPr>
                    <w:rStyle w:val="GeneralAviation"/>
                    <w:color w:val="auto"/>
                  </w:rPr>
                  <w:t>Explain the principles and designation of navigation specifications in use.</w:t>
                </w:r>
              </w:p>
            </w:tc>
            <w:tc>
              <w:tcPr>
                <w:tcW w:w="283" w:type="dxa"/>
                <w:hideMark/>
              </w:tcPr>
              <w:p w14:paraId="6A06AE97" w14:textId="77777777" w:rsidR="005829A6"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1D64C24E" w14:textId="77777777" w:rsidR="005829A6" w:rsidRPr="001D3FCD" w:rsidRDefault="00581773" w:rsidP="00C92D6D">
                <w:pPr>
                  <w:pStyle w:val="EssentialTraining"/>
                  <w:rPr>
                    <w:rStyle w:val="GeneralAviation"/>
                    <w:color w:val="auto"/>
                  </w:rPr>
                </w:pPr>
                <w:r w:rsidRPr="001D3FCD">
                  <w:rPr>
                    <w:rStyle w:val="GeneralAviation"/>
                    <w:color w:val="auto"/>
                  </w:rPr>
                  <w:t>Performance, functionalities, sensors</w:t>
                </w:r>
              </w:p>
              <w:p w14:paraId="3D7EEFF2"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aircrew and controller requirements, accuracy requirements, integrity and continuity</w:t>
                </w:r>
              </w:p>
            </w:tc>
            <w:tc>
              <w:tcPr>
                <w:tcW w:w="708" w:type="dxa"/>
                <w:hideMark/>
              </w:tcPr>
              <w:p w14:paraId="49C7E6F0" w14:textId="77777777" w:rsidR="005829A6" w:rsidRPr="001D3FCD" w:rsidRDefault="00581773" w:rsidP="00535CCD">
                <w:pPr>
                  <w:pStyle w:val="TableNormal0"/>
                  <w:rPr>
                    <w:rStyle w:val="GeneralAviation"/>
                    <w:color w:val="auto"/>
                  </w:rPr>
                </w:pPr>
                <w:r w:rsidRPr="001D3FCD">
                  <w:rPr>
                    <w:rStyle w:val="GeneralAviation"/>
                    <w:color w:val="auto"/>
                  </w:rPr>
                  <w:t>APP</w:t>
                </w:r>
              </w:p>
              <w:p w14:paraId="14F35EBB" w14:textId="77777777" w:rsidR="005829A6" w:rsidRPr="001D3FCD" w:rsidRDefault="00581773" w:rsidP="00A46EE8">
                <w:pPr>
                  <w:pStyle w:val="ItalicRed"/>
                  <w:rPr>
                    <w:color w:val="auto"/>
                  </w:rPr>
                </w:pPr>
                <w:r w:rsidRPr="001D3FCD">
                  <w:rPr>
                    <w:color w:val="auto"/>
                  </w:rPr>
                  <w:t>ACP</w:t>
                </w:r>
              </w:p>
              <w:p w14:paraId="5785E1BB" w14:textId="77777777" w:rsidR="005829A6" w:rsidRPr="001D3FCD" w:rsidRDefault="00581773" w:rsidP="00535CCD">
                <w:pPr>
                  <w:pStyle w:val="TableNormal0"/>
                  <w:rPr>
                    <w:rStyle w:val="GeneralAviation"/>
                    <w:color w:val="auto"/>
                  </w:rPr>
                </w:pPr>
                <w:r w:rsidRPr="001D3FCD">
                  <w:rPr>
                    <w:rStyle w:val="GeneralAviation"/>
                    <w:color w:val="auto"/>
                  </w:rPr>
                  <w:t>APS</w:t>
                </w:r>
              </w:p>
              <w:p w14:paraId="4631ACCF" w14:textId="77777777" w:rsidR="005829A6" w:rsidRPr="001D3FCD" w:rsidRDefault="00581773" w:rsidP="00A46EE8">
                <w:pPr>
                  <w:pStyle w:val="ItalicRed"/>
                  <w:rPr>
                    <w:color w:val="auto"/>
                  </w:rPr>
                </w:pPr>
                <w:r w:rsidRPr="001D3FCD">
                  <w:rPr>
                    <w:color w:val="auto"/>
                  </w:rPr>
                  <w:t>ACS</w:t>
                </w:r>
              </w:p>
            </w:tc>
          </w:tr>
          <w:tr w:rsidR="00090094" w14:paraId="488D6F73" w14:textId="77777777" w:rsidTr="00090094">
            <w:trPr>
              <w:trHeight w:val="567"/>
            </w:trPr>
            <w:tc>
              <w:tcPr>
                <w:tcW w:w="879" w:type="dxa"/>
              </w:tcPr>
              <w:p w14:paraId="181D56F0" w14:textId="77777777" w:rsidR="005829A6" w:rsidRPr="001D3FCD" w:rsidRDefault="00581773" w:rsidP="005829A6">
                <w:pPr>
                  <w:pStyle w:val="TableNormal0"/>
                  <w:rPr>
                    <w:rStyle w:val="GeneralAviation"/>
                    <w:color w:val="auto"/>
                  </w:rPr>
                </w:pPr>
                <w:r w:rsidRPr="001D3FCD">
                  <w:rPr>
                    <w:rStyle w:val="GeneralAviation"/>
                    <w:color w:val="auto"/>
                  </w:rPr>
                  <w:t>APS</w:t>
                </w:r>
                <w:r w:rsidRPr="001D3FCD">
                  <w:rPr>
                    <w:rStyle w:val="GeneralAviation"/>
                    <w:color w:val="auto"/>
                  </w:rPr>
                  <w:br/>
                  <w:t>NAV</w:t>
                </w:r>
              </w:p>
              <w:p w14:paraId="389D06EF" w14:textId="77777777" w:rsidR="005829A6" w:rsidRPr="001D3FCD" w:rsidRDefault="00581773" w:rsidP="005829A6">
                <w:pPr>
                  <w:pStyle w:val="TableNormal0"/>
                  <w:rPr>
                    <w:rStyle w:val="GeneralAviation"/>
                    <w:color w:val="auto"/>
                  </w:rPr>
                </w:pPr>
                <w:r w:rsidRPr="001D3FCD">
                  <w:rPr>
                    <w:rStyle w:val="GeneralAviation"/>
                    <w:color w:val="auto"/>
                  </w:rPr>
                  <w:t>2.6.3</w:t>
                </w:r>
              </w:p>
            </w:tc>
            <w:tc>
              <w:tcPr>
                <w:tcW w:w="3544" w:type="dxa"/>
              </w:tcPr>
              <w:p w14:paraId="7B1FDF2E" w14:textId="77777777" w:rsidR="005829A6" w:rsidRPr="001D3FCD" w:rsidRDefault="00581773" w:rsidP="00535CCD">
                <w:pPr>
                  <w:pStyle w:val="TableNormal0"/>
                  <w:rPr>
                    <w:rStyle w:val="GeneralAviation"/>
                    <w:color w:val="auto"/>
                  </w:rPr>
                </w:pPr>
                <w:r w:rsidRPr="001D3FCD">
                  <w:rPr>
                    <w:rStyle w:val="GeneralAviation"/>
                    <w:color w:val="auto"/>
                  </w:rPr>
                  <w:t>Describe the differences in turn performance.</w:t>
                </w:r>
              </w:p>
            </w:tc>
            <w:tc>
              <w:tcPr>
                <w:tcW w:w="283" w:type="dxa"/>
              </w:tcPr>
              <w:p w14:paraId="10C1D82E" w14:textId="77777777" w:rsidR="005829A6" w:rsidRPr="001D3FCD" w:rsidRDefault="00581773" w:rsidP="00535CCD">
                <w:pPr>
                  <w:pStyle w:val="TableNormal0"/>
                  <w:rPr>
                    <w:rStyle w:val="GeneralAviation"/>
                    <w:color w:val="auto"/>
                  </w:rPr>
                </w:pPr>
                <w:r w:rsidRPr="001D3FCD">
                  <w:rPr>
                    <w:rStyle w:val="GeneralAviation"/>
                    <w:color w:val="auto"/>
                  </w:rPr>
                  <w:t>2</w:t>
                </w:r>
              </w:p>
            </w:tc>
            <w:tc>
              <w:tcPr>
                <w:tcW w:w="3686" w:type="dxa"/>
              </w:tcPr>
              <w:p w14:paraId="778F28E9" w14:textId="77777777" w:rsidR="005829A6" w:rsidRPr="001D3FCD" w:rsidRDefault="00581773" w:rsidP="005829A6">
                <w:pPr>
                  <w:pStyle w:val="TableNormal0"/>
                  <w:rPr>
                    <w:rStyle w:val="GeneralAviation"/>
                    <w:i/>
                    <w:iCs/>
                    <w:color w:val="auto"/>
                  </w:rPr>
                </w:pPr>
                <w:r w:rsidRPr="001D3FCD">
                  <w:rPr>
                    <w:rStyle w:val="GeneralAviation"/>
                    <w:i/>
                    <w:iCs/>
                    <w:color w:val="auto"/>
                  </w:rPr>
                  <w:t xml:space="preserve">Optional content: fly-by, fly-over, RF, </w:t>
                </w:r>
              </w:p>
              <w:p w14:paraId="4A21686E" w14:textId="77777777" w:rsidR="005829A6" w:rsidRPr="001D3FCD" w:rsidRDefault="00581773" w:rsidP="005829A6">
                <w:pPr>
                  <w:pStyle w:val="TableNormal0"/>
                  <w:rPr>
                    <w:rStyle w:val="GeneralAviation"/>
                    <w:color w:val="auto"/>
                  </w:rPr>
                </w:pPr>
                <w:r w:rsidRPr="001D3FCD">
                  <w:rPr>
                    <w:rStyle w:val="GeneralAviation"/>
                    <w:i/>
                    <w:iCs/>
                    <w:color w:val="auto"/>
                  </w:rPr>
                  <w:t>ICAO Doc 4444</w:t>
                </w:r>
              </w:p>
            </w:tc>
            <w:tc>
              <w:tcPr>
                <w:tcW w:w="708" w:type="dxa"/>
              </w:tcPr>
              <w:p w14:paraId="7EB0327A" w14:textId="77777777" w:rsidR="005829A6" w:rsidRPr="001D3FCD" w:rsidRDefault="00581773" w:rsidP="00535CCD">
                <w:pPr>
                  <w:pStyle w:val="TableNormal0"/>
                  <w:rPr>
                    <w:rStyle w:val="GeneralAviation"/>
                    <w:color w:val="auto"/>
                  </w:rPr>
                </w:pPr>
                <w:r w:rsidRPr="001D3FCD">
                  <w:rPr>
                    <w:rStyle w:val="GeneralAviation"/>
                    <w:color w:val="auto"/>
                  </w:rPr>
                  <w:t>APP APS</w:t>
                </w:r>
              </w:p>
            </w:tc>
          </w:tr>
          <w:tr w:rsidR="00090094" w14:paraId="3241ECA6" w14:textId="77777777" w:rsidTr="00090094">
            <w:trPr>
              <w:trHeight w:val="567"/>
            </w:trPr>
            <w:tc>
              <w:tcPr>
                <w:tcW w:w="879" w:type="dxa"/>
                <w:hideMark/>
              </w:tcPr>
              <w:p w14:paraId="74F975CD" w14:textId="77777777" w:rsidR="005829A6"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NAV</w:t>
                </w:r>
              </w:p>
              <w:p w14:paraId="21293050" w14:textId="77777777" w:rsidR="005829A6" w:rsidRPr="001D3FCD" w:rsidRDefault="00581773" w:rsidP="00535CCD">
                <w:pPr>
                  <w:pStyle w:val="TableNormal0"/>
                  <w:rPr>
                    <w:rStyle w:val="GeneralAviation"/>
                    <w:color w:val="auto"/>
                  </w:rPr>
                </w:pPr>
                <w:r w:rsidRPr="001D3FCD">
                  <w:rPr>
                    <w:rStyle w:val="GeneralAviation"/>
                    <w:color w:val="auto"/>
                  </w:rPr>
                  <w:t>2.6.</w:t>
                </w:r>
                <w:r w:rsidR="00BB42A7" w:rsidRPr="001D3FCD">
                  <w:rPr>
                    <w:rStyle w:val="GeneralAviation"/>
                    <w:color w:val="auto"/>
                  </w:rPr>
                  <w:t>4</w:t>
                </w:r>
                <w:r w:rsidRPr="001D3FCD">
                  <w:rPr>
                    <w:rStyle w:val="GeneralAviation"/>
                    <w:color w:val="auto"/>
                  </w:rPr>
                  <w:t xml:space="preserve"> </w:t>
                </w:r>
              </w:p>
            </w:tc>
            <w:tc>
              <w:tcPr>
                <w:tcW w:w="3544" w:type="dxa"/>
                <w:hideMark/>
              </w:tcPr>
              <w:p w14:paraId="442F23D6" w14:textId="77777777" w:rsidR="005829A6" w:rsidRPr="001D3FCD" w:rsidRDefault="00581773" w:rsidP="00535CCD">
                <w:pPr>
                  <w:pStyle w:val="TableNormal0"/>
                  <w:rPr>
                    <w:rStyle w:val="GeneralAviation"/>
                    <w:color w:val="auto"/>
                  </w:rPr>
                </w:pPr>
                <w:r w:rsidRPr="001D3FCD">
                  <w:rPr>
                    <w:rStyle w:val="GeneralAviation"/>
                    <w:color w:val="auto"/>
                  </w:rPr>
                  <w:t>State future PBN developments.</w:t>
                </w:r>
              </w:p>
            </w:tc>
            <w:tc>
              <w:tcPr>
                <w:tcW w:w="283" w:type="dxa"/>
                <w:hideMark/>
              </w:tcPr>
              <w:p w14:paraId="5F7E9A1D" w14:textId="77777777" w:rsidR="005829A6" w:rsidRPr="001D3FCD" w:rsidRDefault="00581773" w:rsidP="00535CCD">
                <w:pPr>
                  <w:pStyle w:val="TableNormal0"/>
                  <w:rPr>
                    <w:rStyle w:val="GeneralAviation"/>
                    <w:color w:val="auto"/>
                  </w:rPr>
                </w:pPr>
                <w:r w:rsidRPr="001D3FCD">
                  <w:rPr>
                    <w:rStyle w:val="GeneralAviation"/>
                    <w:color w:val="auto"/>
                  </w:rPr>
                  <w:t>1</w:t>
                </w:r>
              </w:p>
            </w:tc>
            <w:tc>
              <w:tcPr>
                <w:tcW w:w="3686" w:type="dxa"/>
                <w:hideMark/>
              </w:tcPr>
              <w:p w14:paraId="16EB2E6B" w14:textId="77777777" w:rsidR="005829A6" w:rsidRPr="001D3FCD" w:rsidRDefault="00581773" w:rsidP="00C92D6D">
                <w:pPr>
                  <w:pStyle w:val="EssentialTraining"/>
                  <w:rPr>
                    <w:rStyle w:val="GeneralAviation"/>
                    <w:color w:val="auto"/>
                  </w:rPr>
                </w:pPr>
                <w:r w:rsidRPr="001D3FCD">
                  <w:rPr>
                    <w:rStyle w:val="GeneralAviation"/>
                    <w:color w:val="auto"/>
                  </w:rPr>
                  <w:t>A-RNP, RNP (AR) DEP</w:t>
                </w:r>
              </w:p>
              <w:p w14:paraId="57607737" w14:textId="77777777" w:rsidR="005829A6" w:rsidRPr="001D3FCD" w:rsidRDefault="00581773" w:rsidP="00535CCD">
                <w:pPr>
                  <w:pStyle w:val="TableNormal0"/>
                  <w:rPr>
                    <w:rStyle w:val="GeneralAviation"/>
                    <w:i/>
                    <w:iCs/>
                    <w:color w:val="auto"/>
                  </w:rPr>
                </w:pPr>
                <w:r w:rsidRPr="001D3FCD">
                  <w:rPr>
                    <w:rStyle w:val="GeneralAviation"/>
                    <w:i/>
                    <w:iCs/>
                    <w:color w:val="auto"/>
                  </w:rPr>
                  <w:t>Optional content: RNP 3D, VNAV, RNP 4D, TBO</w:t>
                </w:r>
              </w:p>
            </w:tc>
            <w:tc>
              <w:tcPr>
                <w:tcW w:w="708" w:type="dxa"/>
                <w:hideMark/>
              </w:tcPr>
              <w:p w14:paraId="2ACA6999" w14:textId="77777777" w:rsidR="005829A6" w:rsidRPr="001D3FCD" w:rsidRDefault="00581773" w:rsidP="00A46EE8">
                <w:pPr>
                  <w:pStyle w:val="ItalicRed"/>
                  <w:rPr>
                    <w:color w:val="auto"/>
                  </w:rPr>
                </w:pPr>
                <w:r w:rsidRPr="001D3FCD">
                  <w:rPr>
                    <w:color w:val="auto"/>
                  </w:rPr>
                  <w:t>ALL</w:t>
                </w:r>
              </w:p>
            </w:tc>
          </w:tr>
        </w:tbl>
        <w:p w14:paraId="26205C85" w14:textId="77777777" w:rsidR="005829A6" w:rsidRPr="005829A6" w:rsidRDefault="00000000" w:rsidP="005829A6">
          <w:pPr>
            <w:rPr>
              <w:i/>
              <w:iCs/>
            </w:rPr>
          </w:pPr>
        </w:p>
      </w:sdtContent>
    </w:sdt>
    <w:sdt>
      <w:sdtPr>
        <w:rPr>
          <w:i w:val="0"/>
          <w:sz w:val="22"/>
          <w:szCs w:val="24"/>
        </w:rPr>
        <w:alias w:val="topic"/>
        <w:tag w:val="topic"/>
        <w:id w:val="-907574823"/>
      </w:sdtPr>
      <w:sdtContent>
        <w:p w14:paraId="428A2758" w14:textId="77777777" w:rsidR="00162A06" w:rsidRPr="00162A06" w:rsidRDefault="00162A06" w:rsidP="00162A06">
          <w:pPr>
            <w:pStyle w:val="Dxshortdesc"/>
          </w:pPr>
        </w:p>
        <w:p w14:paraId="49142A51" w14:textId="77777777" w:rsidR="00AC2B99" w:rsidRPr="00704932" w:rsidRDefault="00581773" w:rsidP="00162A06">
          <w:pPr>
            <w:pStyle w:val="Heading5"/>
          </w:pPr>
          <w:bookmarkStart w:id="2288" w:name="_Toc256000231"/>
          <w:r w:rsidRPr="00704932">
            <w:t>SUBJECT 6: AIRCRAFT</w:t>
          </w:r>
          <w:bookmarkEnd w:id="2288"/>
        </w:p>
        <w:p w14:paraId="25A84CFB" w14:textId="77777777" w:rsidR="00AC2B99" w:rsidRPr="00667041" w:rsidRDefault="00581773" w:rsidP="00995D60">
          <w:r w:rsidRPr="00667041">
            <w:t>The subject objective is:</w:t>
          </w:r>
        </w:p>
        <w:p w14:paraId="449DEDB5" w14:textId="77777777" w:rsidR="00AC2B99" w:rsidRDefault="00581773" w:rsidP="00995D60">
          <w:r w:rsidRPr="00667041">
            <w:t>Learners shall assess and integrate aircraft performance in the provision of ATS.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347CED09"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79B51F41" w14:textId="77777777" w:rsidR="00720EAC" w:rsidRPr="00720EAC" w:rsidRDefault="00581773" w:rsidP="00535CCD">
                <w:pPr>
                  <w:pStyle w:val="TableCentered"/>
                  <w:rPr>
                    <w:rStyle w:val="GeneralAviation"/>
                  </w:rPr>
                </w:pPr>
                <w:r w:rsidRPr="00720EAC">
                  <w:t>TOPIC ACFT 1 — AIRCRAFT INSTRUMENTS</w:t>
                </w:r>
              </w:p>
            </w:tc>
          </w:tr>
          <w:tr w:rsidR="00090094" w14:paraId="4DE92AB5" w14:textId="77777777" w:rsidTr="00090094">
            <w:trPr>
              <w:trHeight w:val="21"/>
            </w:trPr>
            <w:tc>
              <w:tcPr>
                <w:tcW w:w="9086" w:type="dxa"/>
                <w:gridSpan w:val="5"/>
                <w:hideMark/>
              </w:tcPr>
              <w:p w14:paraId="379E45D1" w14:textId="77777777" w:rsidR="00720EAC" w:rsidRPr="001D3FCD" w:rsidRDefault="00581773" w:rsidP="00535CCD">
                <w:pPr>
                  <w:pStyle w:val="TableHead"/>
                  <w:rPr>
                    <w:rStyle w:val="GeneralAviation"/>
                    <w:color w:val="auto"/>
                  </w:rPr>
                </w:pPr>
                <w:r w:rsidRPr="001D3FCD">
                  <w:rPr>
                    <w:rStyle w:val="GeneralAviation"/>
                    <w:color w:val="auto"/>
                  </w:rPr>
                  <w:t xml:space="preserve">Subtopic ACFT 1.1 — Aircraft instruments </w:t>
                </w:r>
              </w:p>
            </w:tc>
          </w:tr>
          <w:tr w:rsidR="00090094" w14:paraId="5410DB04" w14:textId="77777777" w:rsidTr="00090094">
            <w:trPr>
              <w:trHeight w:val="567"/>
            </w:trPr>
            <w:tc>
              <w:tcPr>
                <w:tcW w:w="865" w:type="dxa"/>
                <w:hideMark/>
              </w:tcPr>
              <w:p w14:paraId="05183C0C"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0DC4471E" w14:textId="77777777" w:rsidR="00720EAC" w:rsidRPr="001D3FCD" w:rsidRDefault="00581773" w:rsidP="00535CCD">
                <w:pPr>
                  <w:pStyle w:val="TableNormal0"/>
                  <w:rPr>
                    <w:rStyle w:val="GeneralAviation"/>
                    <w:color w:val="auto"/>
                  </w:rPr>
                </w:pPr>
                <w:r w:rsidRPr="001D3FCD">
                  <w:rPr>
                    <w:rStyle w:val="GeneralAviation"/>
                    <w:color w:val="auto"/>
                  </w:rPr>
                  <w:t xml:space="preserve">1.1.1 </w:t>
                </w:r>
              </w:p>
            </w:tc>
            <w:tc>
              <w:tcPr>
                <w:tcW w:w="3544" w:type="dxa"/>
                <w:hideMark/>
              </w:tcPr>
              <w:p w14:paraId="3DE90A90" w14:textId="77777777" w:rsidR="00720EAC" w:rsidRPr="001D3FCD" w:rsidRDefault="00581773" w:rsidP="00535CCD">
                <w:pPr>
                  <w:pStyle w:val="TableNormal0"/>
                  <w:rPr>
                    <w:rStyle w:val="GeneralAviation"/>
                    <w:color w:val="auto"/>
                  </w:rPr>
                </w:pPr>
                <w:r w:rsidRPr="001D3FCD">
                  <w:rPr>
                    <w:rStyle w:val="GeneralAviation"/>
                    <w:color w:val="auto"/>
                  </w:rPr>
                  <w:t>Integrate information from aircraft instruments provided by the pilot into the provision of ATS.</w:t>
                </w:r>
              </w:p>
            </w:tc>
            <w:tc>
              <w:tcPr>
                <w:tcW w:w="283" w:type="dxa"/>
                <w:hideMark/>
              </w:tcPr>
              <w:p w14:paraId="304706C9" w14:textId="77777777" w:rsidR="00720EAC" w:rsidRPr="001D3FCD" w:rsidRDefault="00581773" w:rsidP="00535CCD">
                <w:pPr>
                  <w:pStyle w:val="TableNormal0"/>
                  <w:rPr>
                    <w:rStyle w:val="GeneralAviation"/>
                    <w:color w:val="auto"/>
                  </w:rPr>
                </w:pPr>
                <w:r w:rsidRPr="001D3FCD">
                  <w:rPr>
                    <w:rStyle w:val="GeneralAviation"/>
                    <w:color w:val="auto"/>
                  </w:rPr>
                  <w:t>4</w:t>
                </w:r>
              </w:p>
            </w:tc>
            <w:tc>
              <w:tcPr>
                <w:tcW w:w="3686" w:type="dxa"/>
                <w:hideMark/>
              </w:tcPr>
              <w:p w14:paraId="2FDC2A02" w14:textId="77777777" w:rsidR="00720EAC" w:rsidRPr="001D3FCD" w:rsidRDefault="00720EAC" w:rsidP="00535CCD">
                <w:pPr>
                  <w:pStyle w:val="TableNormal0"/>
                  <w:rPr>
                    <w:rStyle w:val="GeneralAviation"/>
                    <w:color w:val="auto"/>
                  </w:rPr>
                </w:pPr>
              </w:p>
            </w:tc>
            <w:tc>
              <w:tcPr>
                <w:tcW w:w="708" w:type="dxa"/>
                <w:hideMark/>
              </w:tcPr>
              <w:p w14:paraId="2C44522A" w14:textId="77777777" w:rsidR="00720EAC" w:rsidRPr="001D3FCD" w:rsidRDefault="00581773" w:rsidP="00535CCD">
                <w:pPr>
                  <w:pStyle w:val="TableNormal0"/>
                  <w:rPr>
                    <w:rStyle w:val="GeneralAviation"/>
                    <w:color w:val="auto"/>
                  </w:rPr>
                </w:pPr>
                <w:r w:rsidRPr="001D3FCD">
                  <w:rPr>
                    <w:rStyle w:val="GeneralAviation"/>
                    <w:color w:val="auto"/>
                  </w:rPr>
                  <w:t>ALL</w:t>
                </w:r>
              </w:p>
            </w:tc>
          </w:tr>
          <w:tr w:rsidR="00090094" w14:paraId="6079E3F4" w14:textId="77777777" w:rsidTr="00090094">
            <w:trPr>
              <w:trHeight w:val="567"/>
            </w:trPr>
            <w:tc>
              <w:tcPr>
                <w:tcW w:w="865" w:type="dxa"/>
                <w:hideMark/>
              </w:tcPr>
              <w:p w14:paraId="25AF066A"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4695E1CE" w14:textId="77777777" w:rsidR="00720EAC" w:rsidRPr="001D3FCD" w:rsidRDefault="00581773" w:rsidP="00535CCD">
                <w:pPr>
                  <w:pStyle w:val="TableNormal0"/>
                  <w:rPr>
                    <w:rStyle w:val="GeneralAviation"/>
                    <w:color w:val="auto"/>
                  </w:rPr>
                </w:pPr>
                <w:r w:rsidRPr="001D3FCD">
                  <w:rPr>
                    <w:rStyle w:val="GeneralAviation"/>
                    <w:color w:val="auto"/>
                  </w:rPr>
                  <w:t xml:space="preserve">1.1.2 </w:t>
                </w:r>
              </w:p>
            </w:tc>
            <w:tc>
              <w:tcPr>
                <w:tcW w:w="3544" w:type="dxa"/>
                <w:hideMark/>
              </w:tcPr>
              <w:p w14:paraId="7F0478BE" w14:textId="77777777" w:rsidR="00720EAC" w:rsidRPr="001D3FCD" w:rsidRDefault="00581773" w:rsidP="00535CCD">
                <w:pPr>
                  <w:pStyle w:val="TableNormal0"/>
                  <w:rPr>
                    <w:rStyle w:val="GeneralAviation"/>
                    <w:color w:val="auto"/>
                  </w:rPr>
                </w:pPr>
                <w:r w:rsidRPr="001D3FCD">
                  <w:rPr>
                    <w:rStyle w:val="GeneralAviation"/>
                    <w:color w:val="auto"/>
                  </w:rPr>
                  <w:t>Explain the operation of aircraft radio equipment.</w:t>
                </w:r>
              </w:p>
            </w:tc>
            <w:tc>
              <w:tcPr>
                <w:tcW w:w="283" w:type="dxa"/>
                <w:hideMark/>
              </w:tcPr>
              <w:p w14:paraId="69991A37" w14:textId="77777777" w:rsidR="00720EAC"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318FA04D" w14:textId="77777777" w:rsidR="00720EAC" w:rsidRPr="001D3FCD" w:rsidRDefault="00581773" w:rsidP="00535CCD">
                <w:pPr>
                  <w:pStyle w:val="TableNormal0"/>
                  <w:rPr>
                    <w:rStyle w:val="GeneralAviation"/>
                    <w:i/>
                    <w:iCs/>
                    <w:color w:val="auto"/>
                  </w:rPr>
                </w:pPr>
                <w:r w:rsidRPr="001D3FCD">
                  <w:rPr>
                    <w:rStyle w:val="GeneralAviation"/>
                    <w:i/>
                    <w:iCs/>
                    <w:color w:val="auto"/>
                  </w:rPr>
                  <w:t>Optional content: radios (number of), emergency radios</w:t>
                </w:r>
              </w:p>
            </w:tc>
            <w:tc>
              <w:tcPr>
                <w:tcW w:w="708" w:type="dxa"/>
                <w:hideMark/>
              </w:tcPr>
              <w:p w14:paraId="6E056829" w14:textId="77777777" w:rsidR="00720EAC" w:rsidRPr="001D3FCD" w:rsidRDefault="00581773" w:rsidP="00535CCD">
                <w:pPr>
                  <w:pStyle w:val="TableNormal0"/>
                  <w:rPr>
                    <w:rStyle w:val="GeneralAviation"/>
                    <w:color w:val="auto"/>
                  </w:rPr>
                </w:pPr>
                <w:r w:rsidRPr="001D3FCD">
                  <w:rPr>
                    <w:rStyle w:val="GeneralAviation"/>
                    <w:color w:val="auto"/>
                  </w:rPr>
                  <w:t>ALL</w:t>
                </w:r>
              </w:p>
            </w:tc>
          </w:tr>
          <w:tr w:rsidR="00090094" w14:paraId="18CA6917" w14:textId="77777777" w:rsidTr="00090094">
            <w:trPr>
              <w:trHeight w:val="567"/>
            </w:trPr>
            <w:tc>
              <w:tcPr>
                <w:tcW w:w="865" w:type="dxa"/>
                <w:hideMark/>
              </w:tcPr>
              <w:p w14:paraId="3F2AF99B"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6EB693B6" w14:textId="77777777" w:rsidR="00720EAC" w:rsidRPr="001D3FCD" w:rsidRDefault="00581773" w:rsidP="00535CCD">
                <w:pPr>
                  <w:pStyle w:val="TableNormal0"/>
                  <w:rPr>
                    <w:rStyle w:val="GeneralAviation"/>
                    <w:color w:val="auto"/>
                  </w:rPr>
                </w:pPr>
                <w:r w:rsidRPr="001D3FCD">
                  <w:rPr>
                    <w:rStyle w:val="GeneralAviation"/>
                    <w:color w:val="auto"/>
                  </w:rPr>
                  <w:t xml:space="preserve">1.1.3 </w:t>
                </w:r>
              </w:p>
            </w:tc>
            <w:tc>
              <w:tcPr>
                <w:tcW w:w="3544" w:type="dxa"/>
                <w:hideMark/>
              </w:tcPr>
              <w:p w14:paraId="6D4D963D" w14:textId="77777777" w:rsidR="00720EAC" w:rsidRPr="001D3FCD" w:rsidRDefault="00581773" w:rsidP="00535CCD">
                <w:pPr>
                  <w:pStyle w:val="TableNormal0"/>
                  <w:rPr>
                    <w:rStyle w:val="GeneralAviation"/>
                    <w:color w:val="auto"/>
                  </w:rPr>
                </w:pPr>
                <w:r w:rsidRPr="001D3FCD">
                  <w:rPr>
                    <w:rStyle w:val="GeneralAviation"/>
                    <w:color w:val="auto"/>
                  </w:rPr>
                  <w:t>Explain the operation of on-board surveillance equipment.</w:t>
                </w:r>
              </w:p>
            </w:tc>
            <w:tc>
              <w:tcPr>
                <w:tcW w:w="283" w:type="dxa"/>
                <w:hideMark/>
              </w:tcPr>
              <w:p w14:paraId="54899C5E" w14:textId="77777777" w:rsidR="00720EAC"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3E40A5E1" w14:textId="77777777" w:rsidR="00720EAC" w:rsidRPr="001D3FCD" w:rsidRDefault="00581773" w:rsidP="002D3524">
                <w:pPr>
                  <w:pStyle w:val="EssentialTraining"/>
                  <w:rPr>
                    <w:rStyle w:val="GeneralAviation"/>
                    <w:color w:val="auto"/>
                  </w:rPr>
                </w:pPr>
                <w:r w:rsidRPr="001D3FCD">
                  <w:rPr>
                    <w:rStyle w:val="GeneralAviation"/>
                    <w:color w:val="auto"/>
                  </w:rPr>
                  <w:t xml:space="preserve">Transponders: equipment Mode A, </w:t>
                </w:r>
                <w:r w:rsidRPr="001D3FCD">
                  <w:rPr>
                    <w:rStyle w:val="GeneralAviation"/>
                    <w:color w:val="auto"/>
                  </w:rPr>
                  <w:br/>
                  <w:t>Mode C, Mode S, ADS capability</w:t>
                </w:r>
              </w:p>
            </w:tc>
            <w:tc>
              <w:tcPr>
                <w:tcW w:w="708" w:type="dxa"/>
                <w:hideMark/>
              </w:tcPr>
              <w:p w14:paraId="51287983" w14:textId="77777777" w:rsidR="00720EAC" w:rsidRPr="001D3FCD" w:rsidRDefault="00581773" w:rsidP="00535CCD">
                <w:pPr>
                  <w:pStyle w:val="TableNormal0"/>
                  <w:rPr>
                    <w:rStyle w:val="GeneralAviation"/>
                    <w:color w:val="auto"/>
                  </w:rPr>
                </w:pPr>
                <w:r w:rsidRPr="001D3FCD">
                  <w:rPr>
                    <w:rStyle w:val="GeneralAviation"/>
                    <w:color w:val="auto"/>
                  </w:rPr>
                  <w:t>ADC APS ACS</w:t>
                </w:r>
              </w:p>
            </w:tc>
          </w:tr>
          <w:tr w:rsidR="00090094" w14:paraId="12E57FF6" w14:textId="77777777" w:rsidTr="00090094">
            <w:trPr>
              <w:trHeight w:val="21"/>
            </w:trPr>
            <w:tc>
              <w:tcPr>
                <w:tcW w:w="9086" w:type="dxa"/>
                <w:gridSpan w:val="5"/>
              </w:tcPr>
              <w:p w14:paraId="282E4A4F" w14:textId="77777777" w:rsidR="00720EAC" w:rsidRPr="00720EAC" w:rsidRDefault="00581773" w:rsidP="00535CCD">
                <w:pPr>
                  <w:pStyle w:val="TableCentered"/>
                  <w:rPr>
                    <w:rStyle w:val="GeneralAviation"/>
                  </w:rPr>
                </w:pPr>
                <w:r w:rsidRPr="00720EAC">
                  <w:t>TOPIC ACFT 2 — AIRCRAFT CATEGORIES</w:t>
                </w:r>
              </w:p>
            </w:tc>
          </w:tr>
          <w:tr w:rsidR="00090094" w14:paraId="5C03E857" w14:textId="77777777" w:rsidTr="00090094">
            <w:trPr>
              <w:trHeight w:val="21"/>
            </w:trPr>
            <w:tc>
              <w:tcPr>
                <w:tcW w:w="9086" w:type="dxa"/>
                <w:gridSpan w:val="5"/>
                <w:hideMark/>
              </w:tcPr>
              <w:p w14:paraId="096AA9E2" w14:textId="77777777" w:rsidR="00720EAC" w:rsidRPr="001D3FCD" w:rsidRDefault="00581773" w:rsidP="00535CCD">
                <w:pPr>
                  <w:pStyle w:val="TableHead"/>
                  <w:rPr>
                    <w:rStyle w:val="GeneralAviation"/>
                    <w:color w:val="auto"/>
                  </w:rPr>
                </w:pPr>
                <w:r w:rsidRPr="001D3FCD">
                  <w:rPr>
                    <w:rStyle w:val="GeneralAviation"/>
                    <w:color w:val="auto"/>
                  </w:rPr>
                  <w:t>Subtopic ACFT 2.1 — Wake turbulence</w:t>
                </w:r>
              </w:p>
            </w:tc>
          </w:tr>
          <w:tr w:rsidR="00090094" w14:paraId="55FF260C" w14:textId="77777777" w:rsidTr="00090094">
            <w:trPr>
              <w:trHeight w:val="567"/>
            </w:trPr>
            <w:tc>
              <w:tcPr>
                <w:tcW w:w="865" w:type="dxa"/>
                <w:hideMark/>
              </w:tcPr>
              <w:p w14:paraId="1CF53603"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0625D3DB" w14:textId="77777777" w:rsidR="00720EAC" w:rsidRPr="001D3FCD" w:rsidRDefault="00581773" w:rsidP="00535CCD">
                <w:pPr>
                  <w:pStyle w:val="TableNormal0"/>
                  <w:rPr>
                    <w:rStyle w:val="GeneralAviation"/>
                    <w:color w:val="auto"/>
                  </w:rPr>
                </w:pPr>
                <w:r w:rsidRPr="001D3FCD">
                  <w:rPr>
                    <w:rStyle w:val="GeneralAviation"/>
                    <w:color w:val="auto"/>
                  </w:rPr>
                  <w:t xml:space="preserve">2.1.1 </w:t>
                </w:r>
              </w:p>
            </w:tc>
            <w:tc>
              <w:tcPr>
                <w:tcW w:w="3544" w:type="dxa"/>
                <w:hideMark/>
              </w:tcPr>
              <w:p w14:paraId="743D25F6" w14:textId="77777777" w:rsidR="00720EAC" w:rsidRPr="001D3FCD" w:rsidRDefault="00581773" w:rsidP="00535CCD">
                <w:pPr>
                  <w:pStyle w:val="TableNormal0"/>
                  <w:rPr>
                    <w:rStyle w:val="GeneralAviation"/>
                    <w:color w:val="auto"/>
                  </w:rPr>
                </w:pPr>
                <w:r w:rsidRPr="001D3FCD">
                  <w:rPr>
                    <w:rStyle w:val="GeneralAviation"/>
                    <w:color w:val="auto"/>
                  </w:rPr>
                  <w:t>Explain the wake turbulence effect and associated hazards to succeeding aircraft.</w:t>
                </w:r>
              </w:p>
            </w:tc>
            <w:tc>
              <w:tcPr>
                <w:tcW w:w="283" w:type="dxa"/>
                <w:hideMark/>
              </w:tcPr>
              <w:p w14:paraId="68E6516A" w14:textId="77777777" w:rsidR="00720EAC"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66CE43DF" w14:textId="77777777" w:rsidR="00720EAC" w:rsidRPr="001D3FCD" w:rsidRDefault="00720EAC" w:rsidP="00535CCD">
                <w:pPr>
                  <w:pStyle w:val="TableNormal0"/>
                  <w:rPr>
                    <w:rStyle w:val="GeneralAviation"/>
                    <w:color w:val="auto"/>
                  </w:rPr>
                </w:pPr>
              </w:p>
            </w:tc>
            <w:tc>
              <w:tcPr>
                <w:tcW w:w="708" w:type="dxa"/>
                <w:hideMark/>
              </w:tcPr>
              <w:p w14:paraId="120E9F3A" w14:textId="77777777" w:rsidR="00720EAC" w:rsidRPr="001D3FCD" w:rsidRDefault="00581773" w:rsidP="00535CCD">
                <w:pPr>
                  <w:pStyle w:val="TableNormal0"/>
                  <w:rPr>
                    <w:rStyle w:val="GeneralAviation"/>
                    <w:color w:val="auto"/>
                  </w:rPr>
                </w:pPr>
                <w:r w:rsidRPr="001D3FCD">
                  <w:rPr>
                    <w:rStyle w:val="GeneralAviation"/>
                    <w:color w:val="auto"/>
                  </w:rPr>
                  <w:t>ALL</w:t>
                </w:r>
              </w:p>
            </w:tc>
          </w:tr>
          <w:tr w:rsidR="00090094" w14:paraId="79D91D6D" w14:textId="77777777" w:rsidTr="00090094">
            <w:trPr>
              <w:trHeight w:val="567"/>
            </w:trPr>
            <w:tc>
              <w:tcPr>
                <w:tcW w:w="865" w:type="dxa"/>
                <w:hideMark/>
              </w:tcPr>
              <w:p w14:paraId="38637A1E"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5B50AFFB" w14:textId="77777777" w:rsidR="00720EAC" w:rsidRPr="001D3FCD" w:rsidRDefault="00581773" w:rsidP="00535CCD">
                <w:pPr>
                  <w:pStyle w:val="TableNormal0"/>
                  <w:rPr>
                    <w:rStyle w:val="GeneralAviation"/>
                    <w:color w:val="auto"/>
                  </w:rPr>
                </w:pPr>
                <w:r w:rsidRPr="001D3FCD">
                  <w:rPr>
                    <w:rStyle w:val="GeneralAviation"/>
                    <w:color w:val="auto"/>
                  </w:rPr>
                  <w:t xml:space="preserve">2.1.2 </w:t>
                </w:r>
              </w:p>
            </w:tc>
            <w:tc>
              <w:tcPr>
                <w:tcW w:w="3544" w:type="dxa"/>
                <w:hideMark/>
              </w:tcPr>
              <w:p w14:paraId="417C1D48" w14:textId="77777777" w:rsidR="00720EAC" w:rsidRPr="001D3FCD" w:rsidRDefault="00581773" w:rsidP="00535CCD">
                <w:pPr>
                  <w:pStyle w:val="TableNormal0"/>
                  <w:rPr>
                    <w:rStyle w:val="GeneralAviation"/>
                    <w:color w:val="auto"/>
                  </w:rPr>
                </w:pPr>
                <w:r w:rsidRPr="001D3FCD">
                  <w:rPr>
                    <w:rStyle w:val="GeneralAviation"/>
                    <w:color w:val="auto"/>
                  </w:rPr>
                  <w:t>Appreciate the techniques used to prevent hazards associated with wake turbulence to succeeding aircraft.</w:t>
                </w:r>
              </w:p>
            </w:tc>
            <w:tc>
              <w:tcPr>
                <w:tcW w:w="283" w:type="dxa"/>
                <w:hideMark/>
              </w:tcPr>
              <w:p w14:paraId="517C189D" w14:textId="77777777" w:rsidR="00720EAC"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20C9277D" w14:textId="77777777" w:rsidR="00720EAC" w:rsidRPr="001D3FCD" w:rsidRDefault="00720EAC" w:rsidP="00535CCD">
                <w:pPr>
                  <w:pStyle w:val="TableNormal0"/>
                  <w:rPr>
                    <w:rStyle w:val="GeneralAviation"/>
                    <w:color w:val="auto"/>
                  </w:rPr>
                </w:pPr>
              </w:p>
            </w:tc>
            <w:tc>
              <w:tcPr>
                <w:tcW w:w="708" w:type="dxa"/>
                <w:hideMark/>
              </w:tcPr>
              <w:p w14:paraId="5FFCA1D4" w14:textId="77777777" w:rsidR="00720EAC" w:rsidRPr="001D3FCD" w:rsidRDefault="00581773" w:rsidP="00535CCD">
                <w:pPr>
                  <w:pStyle w:val="TableNormal0"/>
                  <w:rPr>
                    <w:rStyle w:val="GeneralAviation"/>
                    <w:color w:val="auto"/>
                  </w:rPr>
                </w:pPr>
                <w:r w:rsidRPr="001D3FCD">
                  <w:rPr>
                    <w:rStyle w:val="GeneralAviation"/>
                    <w:color w:val="auto"/>
                  </w:rPr>
                  <w:t>ALL</w:t>
                </w:r>
              </w:p>
            </w:tc>
          </w:tr>
          <w:tr w:rsidR="00090094" w14:paraId="6607CA9A" w14:textId="77777777" w:rsidTr="00090094">
            <w:trPr>
              <w:trHeight w:val="21"/>
            </w:trPr>
            <w:tc>
              <w:tcPr>
                <w:tcW w:w="9086" w:type="dxa"/>
                <w:gridSpan w:val="5"/>
                <w:hideMark/>
              </w:tcPr>
              <w:p w14:paraId="194ACF84" w14:textId="77777777" w:rsidR="00720EAC" w:rsidRPr="001D3FCD" w:rsidRDefault="00581773" w:rsidP="00535CCD">
                <w:pPr>
                  <w:pStyle w:val="TableHead"/>
                  <w:rPr>
                    <w:rStyle w:val="GeneralAviation"/>
                    <w:color w:val="auto"/>
                  </w:rPr>
                </w:pPr>
                <w:r w:rsidRPr="001D3FCD">
                  <w:rPr>
                    <w:rStyle w:val="GeneralAviation"/>
                    <w:color w:val="auto"/>
                  </w:rPr>
                  <w:t>Subtopic ACFT 2.2 — Application of the ICAO approach categories</w:t>
                </w:r>
              </w:p>
            </w:tc>
          </w:tr>
          <w:tr w:rsidR="00090094" w14:paraId="2B6B6985" w14:textId="77777777" w:rsidTr="00090094">
            <w:trPr>
              <w:trHeight w:val="567"/>
            </w:trPr>
            <w:tc>
              <w:tcPr>
                <w:tcW w:w="865" w:type="dxa"/>
                <w:hideMark/>
              </w:tcPr>
              <w:p w14:paraId="53F45301"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5F213E21" w14:textId="77777777" w:rsidR="00720EAC" w:rsidRPr="001D3FCD" w:rsidRDefault="00581773" w:rsidP="00535CCD">
                <w:pPr>
                  <w:pStyle w:val="TableNormal0"/>
                  <w:rPr>
                    <w:rStyle w:val="GeneralAviation"/>
                    <w:color w:val="auto"/>
                  </w:rPr>
                </w:pPr>
                <w:r w:rsidRPr="001D3FCD">
                  <w:rPr>
                    <w:rStyle w:val="GeneralAviation"/>
                    <w:color w:val="auto"/>
                  </w:rPr>
                  <w:t xml:space="preserve">2.2.1 </w:t>
                </w:r>
              </w:p>
            </w:tc>
            <w:tc>
              <w:tcPr>
                <w:tcW w:w="3544" w:type="dxa"/>
                <w:hideMark/>
              </w:tcPr>
              <w:p w14:paraId="19595FFE" w14:textId="77777777" w:rsidR="00720EAC" w:rsidRPr="001D3FCD" w:rsidRDefault="00581773" w:rsidP="00535CCD">
                <w:pPr>
                  <w:pStyle w:val="TableNormal0"/>
                  <w:rPr>
                    <w:rStyle w:val="GeneralAviation"/>
                    <w:color w:val="auto"/>
                  </w:rPr>
                </w:pPr>
                <w:r w:rsidRPr="001D3FCD">
                  <w:rPr>
                    <w:rStyle w:val="GeneralAviation"/>
                    <w:color w:val="auto"/>
                  </w:rPr>
                  <w:t>Describe the use of the ICAO approach categories.</w:t>
                </w:r>
              </w:p>
            </w:tc>
            <w:tc>
              <w:tcPr>
                <w:tcW w:w="283" w:type="dxa"/>
                <w:hideMark/>
              </w:tcPr>
              <w:p w14:paraId="14C44B3F" w14:textId="77777777" w:rsidR="00720EAC" w:rsidRPr="001D3FCD" w:rsidRDefault="00581773" w:rsidP="00535CCD">
                <w:pPr>
                  <w:pStyle w:val="TableNormal0"/>
                  <w:rPr>
                    <w:rStyle w:val="GeneralAviation"/>
                    <w:color w:val="auto"/>
                  </w:rPr>
                </w:pPr>
                <w:r w:rsidRPr="001D3FCD">
                  <w:rPr>
                    <w:rStyle w:val="GeneralAviation"/>
                    <w:color w:val="auto"/>
                  </w:rPr>
                  <w:t>2</w:t>
                </w:r>
              </w:p>
            </w:tc>
            <w:tc>
              <w:tcPr>
                <w:tcW w:w="3686" w:type="dxa"/>
                <w:hideMark/>
              </w:tcPr>
              <w:p w14:paraId="49877DA9" w14:textId="77777777" w:rsidR="00720EAC" w:rsidRPr="001D3FCD" w:rsidRDefault="00581773" w:rsidP="002D3524">
                <w:pPr>
                  <w:pStyle w:val="EssentialTraining"/>
                  <w:rPr>
                    <w:rStyle w:val="GeneralAviation"/>
                    <w:color w:val="auto"/>
                  </w:rPr>
                </w:pPr>
                <w:r w:rsidRPr="001D3FCD">
                  <w:rPr>
                    <w:rStyle w:val="GeneralAviation"/>
                    <w:color w:val="auto"/>
                  </w:rPr>
                  <w:t>ICAO Doc 8168</w:t>
                </w:r>
              </w:p>
            </w:tc>
            <w:tc>
              <w:tcPr>
                <w:tcW w:w="708" w:type="dxa"/>
                <w:hideMark/>
              </w:tcPr>
              <w:p w14:paraId="6DECAB10" w14:textId="77777777" w:rsidR="00720EAC" w:rsidRPr="001D3FCD" w:rsidRDefault="00581773" w:rsidP="00535CCD">
                <w:pPr>
                  <w:pStyle w:val="TableNormal0"/>
                  <w:rPr>
                    <w:rStyle w:val="GeneralAviation"/>
                    <w:color w:val="auto"/>
                  </w:rPr>
                </w:pPr>
                <w:r w:rsidRPr="001D3FCD">
                  <w:rPr>
                    <w:rStyle w:val="GeneralAviation"/>
                    <w:color w:val="auto"/>
                  </w:rPr>
                  <w:t>ADC APP APS</w:t>
                </w:r>
              </w:p>
            </w:tc>
          </w:tr>
          <w:tr w:rsidR="00090094" w14:paraId="22556BF5" w14:textId="77777777" w:rsidTr="00090094">
            <w:trPr>
              <w:trHeight w:val="567"/>
            </w:trPr>
            <w:tc>
              <w:tcPr>
                <w:tcW w:w="865" w:type="dxa"/>
                <w:hideMark/>
              </w:tcPr>
              <w:p w14:paraId="52BBCB96"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097E2325" w14:textId="77777777" w:rsidR="00720EAC" w:rsidRPr="001D3FCD" w:rsidRDefault="00581773" w:rsidP="00535CCD">
                <w:pPr>
                  <w:pStyle w:val="TableNormal0"/>
                  <w:rPr>
                    <w:rStyle w:val="GeneralAviation"/>
                    <w:color w:val="auto"/>
                  </w:rPr>
                </w:pPr>
                <w:r w:rsidRPr="001D3FCD">
                  <w:rPr>
                    <w:rStyle w:val="GeneralAviation"/>
                    <w:color w:val="auto"/>
                  </w:rPr>
                  <w:t xml:space="preserve">2.2.2 </w:t>
                </w:r>
              </w:p>
            </w:tc>
            <w:tc>
              <w:tcPr>
                <w:tcW w:w="3544" w:type="dxa"/>
                <w:hideMark/>
              </w:tcPr>
              <w:p w14:paraId="4716FA43" w14:textId="77777777" w:rsidR="00720EAC" w:rsidRPr="001D3FCD" w:rsidRDefault="00581773" w:rsidP="00535CCD">
                <w:pPr>
                  <w:pStyle w:val="TableNormal0"/>
                  <w:rPr>
                    <w:rStyle w:val="GeneralAviation"/>
                    <w:color w:val="auto"/>
                  </w:rPr>
                </w:pPr>
                <w:r w:rsidRPr="001D3FCD">
                  <w:rPr>
                    <w:rStyle w:val="GeneralAviation"/>
                    <w:color w:val="auto"/>
                  </w:rPr>
                  <w:t>Appreciate the effect of the ICAO approach categories on the traffic organisation.</w:t>
                </w:r>
              </w:p>
            </w:tc>
            <w:tc>
              <w:tcPr>
                <w:tcW w:w="283" w:type="dxa"/>
                <w:hideMark/>
              </w:tcPr>
              <w:p w14:paraId="578BC28A" w14:textId="77777777" w:rsidR="00720EAC" w:rsidRPr="001D3FCD" w:rsidRDefault="00581773" w:rsidP="00535CCD">
                <w:pPr>
                  <w:pStyle w:val="TableNormal0"/>
                  <w:rPr>
                    <w:rStyle w:val="GeneralAviation"/>
                    <w:color w:val="auto"/>
                  </w:rPr>
                </w:pPr>
                <w:r w:rsidRPr="001D3FCD">
                  <w:rPr>
                    <w:rStyle w:val="GeneralAviation"/>
                    <w:color w:val="auto"/>
                  </w:rPr>
                  <w:t>3</w:t>
                </w:r>
              </w:p>
            </w:tc>
            <w:tc>
              <w:tcPr>
                <w:tcW w:w="3686" w:type="dxa"/>
                <w:hideMark/>
              </w:tcPr>
              <w:p w14:paraId="27B31F0C" w14:textId="77777777" w:rsidR="00720EAC" w:rsidRPr="001D3FCD" w:rsidRDefault="00720EAC" w:rsidP="00535CCD">
                <w:pPr>
                  <w:pStyle w:val="TableNormal0"/>
                  <w:rPr>
                    <w:rStyle w:val="GeneralAviation"/>
                    <w:color w:val="auto"/>
                  </w:rPr>
                </w:pPr>
              </w:p>
            </w:tc>
            <w:tc>
              <w:tcPr>
                <w:tcW w:w="708" w:type="dxa"/>
                <w:hideMark/>
              </w:tcPr>
              <w:p w14:paraId="1DBACCF4" w14:textId="77777777" w:rsidR="00720EAC" w:rsidRPr="001D3FCD" w:rsidRDefault="00581773" w:rsidP="00535CCD">
                <w:pPr>
                  <w:pStyle w:val="TableNormal0"/>
                  <w:rPr>
                    <w:rStyle w:val="GeneralAviation"/>
                    <w:color w:val="auto"/>
                  </w:rPr>
                </w:pPr>
                <w:r w:rsidRPr="001D3FCD">
                  <w:rPr>
                    <w:rStyle w:val="GeneralAviation"/>
                    <w:color w:val="auto"/>
                  </w:rPr>
                  <w:t>ADC APP APS</w:t>
                </w:r>
              </w:p>
            </w:tc>
          </w:tr>
          <w:tr w:rsidR="00090094" w14:paraId="2EAA8528" w14:textId="77777777" w:rsidTr="00090094">
            <w:trPr>
              <w:trHeight w:val="21"/>
            </w:trPr>
            <w:tc>
              <w:tcPr>
                <w:tcW w:w="9086" w:type="dxa"/>
                <w:gridSpan w:val="5"/>
              </w:tcPr>
              <w:p w14:paraId="421B5C23" w14:textId="77777777" w:rsidR="00AC2B99" w:rsidRPr="00162A06" w:rsidRDefault="00581773" w:rsidP="00162A06">
                <w:pPr>
                  <w:pStyle w:val="TableCentered"/>
                  <w:rPr>
                    <w:rStyle w:val="Bold"/>
                  </w:rPr>
                </w:pPr>
                <w:r w:rsidRPr="00162A06">
                  <w:rPr>
                    <w:rStyle w:val="Bold"/>
                    <w:b w:val="0"/>
                  </w:rPr>
                  <w:t>TOPIC ACFT 3 — FACTORS AFFECTING AIRCRAFT PERFORMANCE</w:t>
                </w:r>
              </w:p>
            </w:tc>
          </w:tr>
          <w:tr w:rsidR="00090094" w14:paraId="7BB8C57D" w14:textId="77777777" w:rsidTr="00090094">
            <w:trPr>
              <w:trHeight w:val="21"/>
            </w:trPr>
            <w:tc>
              <w:tcPr>
                <w:tcW w:w="9086" w:type="dxa"/>
                <w:gridSpan w:val="5"/>
                <w:hideMark/>
              </w:tcPr>
              <w:p w14:paraId="5EC30C39" w14:textId="77777777" w:rsidR="00AC2B99" w:rsidRPr="00667041" w:rsidRDefault="00581773" w:rsidP="00162A06">
                <w:pPr>
                  <w:pStyle w:val="TableHead"/>
                </w:pPr>
                <w:r w:rsidRPr="00667041">
                  <w:t>Subtopic ACFT 3.1 — Climb factors</w:t>
                </w:r>
              </w:p>
            </w:tc>
          </w:tr>
          <w:tr w:rsidR="00090094" w14:paraId="162E9930" w14:textId="77777777" w:rsidTr="00090094">
            <w:trPr>
              <w:trHeight w:val="567"/>
            </w:trPr>
            <w:tc>
              <w:tcPr>
                <w:tcW w:w="865" w:type="dxa"/>
                <w:hideMark/>
              </w:tcPr>
              <w:p w14:paraId="7A7D43FE" w14:textId="77777777" w:rsidR="00AC2B99" w:rsidRPr="00667041" w:rsidRDefault="00581773" w:rsidP="007046ED">
                <w:pPr>
                  <w:pStyle w:val="TableNormal0"/>
                </w:pPr>
                <w:r w:rsidRPr="00667041">
                  <w:t>APS</w:t>
                </w:r>
                <w:r w:rsidRPr="00667041">
                  <w:br/>
                  <w:t>ACFT</w:t>
                </w:r>
              </w:p>
              <w:p w14:paraId="32A66395" w14:textId="77777777" w:rsidR="00AC2B99" w:rsidRPr="00667041" w:rsidRDefault="00581773" w:rsidP="007046ED">
                <w:pPr>
                  <w:pStyle w:val="TableNormal0"/>
                </w:pPr>
                <w:r w:rsidRPr="00667041">
                  <w:t xml:space="preserve">3.1.1 </w:t>
                </w:r>
              </w:p>
            </w:tc>
            <w:tc>
              <w:tcPr>
                <w:tcW w:w="3544" w:type="dxa"/>
                <w:hideMark/>
              </w:tcPr>
              <w:p w14:paraId="34470BCB" w14:textId="77777777" w:rsidR="00AC2B99" w:rsidRPr="00667041" w:rsidRDefault="00581773" w:rsidP="007046ED">
                <w:pPr>
                  <w:pStyle w:val="TableNormal0"/>
                </w:pPr>
                <w:r w:rsidRPr="00667041">
                  <w:t>Integrate the influence of factors affecting aircraft during climb.</w:t>
                </w:r>
              </w:p>
            </w:tc>
            <w:tc>
              <w:tcPr>
                <w:tcW w:w="283" w:type="dxa"/>
                <w:hideMark/>
              </w:tcPr>
              <w:p w14:paraId="249C3B39" w14:textId="77777777" w:rsidR="00AC2B99" w:rsidRPr="00667041" w:rsidRDefault="00581773" w:rsidP="007046ED">
                <w:pPr>
                  <w:pStyle w:val="TableNormal0"/>
                </w:pPr>
                <w:r w:rsidRPr="00667041">
                  <w:t>4</w:t>
                </w:r>
              </w:p>
            </w:tc>
            <w:tc>
              <w:tcPr>
                <w:tcW w:w="3686" w:type="dxa"/>
                <w:hideMark/>
              </w:tcPr>
              <w:p w14:paraId="1898B055" w14:textId="77777777" w:rsidR="00AC2B99" w:rsidRPr="007444B7" w:rsidRDefault="00581773" w:rsidP="007046ED">
                <w:pPr>
                  <w:pStyle w:val="TableNormal0"/>
                  <w:rPr>
                    <w:rStyle w:val="Italic"/>
                  </w:rPr>
                </w:pPr>
                <w:r w:rsidRPr="007444B7">
                  <w:rPr>
                    <w:rStyle w:val="Italic"/>
                  </w:rPr>
                  <w:t>Optional content: speed, mass, air density, cabin pressurisation, wind and temperature</w:t>
                </w:r>
              </w:p>
            </w:tc>
            <w:tc>
              <w:tcPr>
                <w:tcW w:w="708" w:type="dxa"/>
                <w:hideMark/>
              </w:tcPr>
              <w:p w14:paraId="34B17051" w14:textId="77777777" w:rsidR="00AC2B99" w:rsidRPr="00667041" w:rsidRDefault="00581773" w:rsidP="007046ED">
                <w:pPr>
                  <w:pStyle w:val="TableNormal0"/>
                </w:pPr>
                <w:r w:rsidRPr="00667041">
                  <w:t>APP ACP APS ACS</w:t>
                </w:r>
              </w:p>
            </w:tc>
          </w:tr>
          <w:tr w:rsidR="00090094" w14:paraId="04D358AC" w14:textId="77777777" w:rsidTr="00090094">
            <w:trPr>
              <w:trHeight w:val="567"/>
            </w:trPr>
            <w:tc>
              <w:tcPr>
                <w:tcW w:w="865" w:type="dxa"/>
                <w:hideMark/>
              </w:tcPr>
              <w:p w14:paraId="14B77E0A" w14:textId="77777777" w:rsidR="00AC2B99" w:rsidRPr="00667041" w:rsidRDefault="00581773" w:rsidP="007046ED">
                <w:pPr>
                  <w:pStyle w:val="TableNormal0"/>
                </w:pPr>
                <w:r w:rsidRPr="00667041">
                  <w:t>APS</w:t>
                </w:r>
                <w:r w:rsidRPr="00667041">
                  <w:br/>
                  <w:t>ACFT</w:t>
                </w:r>
              </w:p>
              <w:p w14:paraId="5E6AF091" w14:textId="77777777" w:rsidR="00AC2B99" w:rsidRPr="00667041" w:rsidRDefault="00581773" w:rsidP="007046ED">
                <w:pPr>
                  <w:pStyle w:val="TableNormal0"/>
                </w:pPr>
                <w:r w:rsidRPr="00667041">
                  <w:t xml:space="preserve">3.1.2 </w:t>
                </w:r>
              </w:p>
            </w:tc>
            <w:tc>
              <w:tcPr>
                <w:tcW w:w="3544" w:type="dxa"/>
                <w:hideMark/>
              </w:tcPr>
              <w:p w14:paraId="479BC796" w14:textId="77777777" w:rsidR="00AC2B99" w:rsidRPr="00667041" w:rsidRDefault="00581773" w:rsidP="007046ED">
                <w:pPr>
                  <w:pStyle w:val="TableNormal0"/>
                </w:pPr>
                <w:r w:rsidRPr="00667041">
                  <w:t>Describe the influence of factors affecting departing aircraft.</w:t>
                </w:r>
              </w:p>
            </w:tc>
            <w:tc>
              <w:tcPr>
                <w:tcW w:w="283" w:type="dxa"/>
                <w:hideMark/>
              </w:tcPr>
              <w:p w14:paraId="3E44A853" w14:textId="77777777" w:rsidR="00AC2B99" w:rsidRPr="00667041" w:rsidRDefault="00581773" w:rsidP="007046ED">
                <w:pPr>
                  <w:pStyle w:val="TableNormal0"/>
                </w:pPr>
                <w:r w:rsidRPr="00667041">
                  <w:t>3</w:t>
                </w:r>
              </w:p>
            </w:tc>
            <w:tc>
              <w:tcPr>
                <w:tcW w:w="3686" w:type="dxa"/>
                <w:hideMark/>
              </w:tcPr>
              <w:p w14:paraId="6AFA4208" w14:textId="77777777" w:rsidR="00AC2B99" w:rsidRPr="007444B7" w:rsidRDefault="00581773" w:rsidP="007046ED">
                <w:pPr>
                  <w:pStyle w:val="TableNormal0"/>
                  <w:rPr>
                    <w:rStyle w:val="Italic"/>
                  </w:rPr>
                </w:pPr>
                <w:r w:rsidRPr="007444B7">
                  <w:rPr>
                    <w:rStyle w:val="Italic"/>
                  </w:rPr>
                  <w:t>Optional content: runway conditions, runway slope, aerodrome elevation, wind, temperature, aircraft configuration, airframe contamination and aircraft mass</w:t>
                </w:r>
              </w:p>
            </w:tc>
            <w:tc>
              <w:tcPr>
                <w:tcW w:w="708" w:type="dxa"/>
                <w:hideMark/>
              </w:tcPr>
              <w:p w14:paraId="1DC40A7E" w14:textId="77777777" w:rsidR="00AC2B99" w:rsidRPr="00667041" w:rsidRDefault="00581773" w:rsidP="007046ED">
                <w:pPr>
                  <w:pStyle w:val="TableNormal0"/>
                </w:pPr>
                <w:r w:rsidRPr="00667041">
                  <w:t>APP APS</w:t>
                </w:r>
              </w:p>
            </w:tc>
          </w:tr>
          <w:tr w:rsidR="00090094" w14:paraId="26E1A95D" w14:textId="77777777" w:rsidTr="00090094">
            <w:trPr>
              <w:trHeight w:val="21"/>
            </w:trPr>
            <w:tc>
              <w:tcPr>
                <w:tcW w:w="9086" w:type="dxa"/>
                <w:gridSpan w:val="5"/>
                <w:hideMark/>
              </w:tcPr>
              <w:p w14:paraId="3AFD6A3E" w14:textId="77777777" w:rsidR="00AC2B99" w:rsidRPr="00667041" w:rsidRDefault="00581773" w:rsidP="00162A06">
                <w:pPr>
                  <w:pStyle w:val="TableHead"/>
                  <w:keepNext/>
                </w:pPr>
                <w:r w:rsidRPr="00667041">
                  <w:t>Subtopic ACFT 3.2 — Cruise factors</w:t>
                </w:r>
              </w:p>
            </w:tc>
          </w:tr>
          <w:tr w:rsidR="00090094" w14:paraId="7ABC8AF5" w14:textId="77777777" w:rsidTr="00090094">
            <w:trPr>
              <w:trHeight w:val="567"/>
            </w:trPr>
            <w:tc>
              <w:tcPr>
                <w:tcW w:w="865" w:type="dxa"/>
                <w:hideMark/>
              </w:tcPr>
              <w:p w14:paraId="3A2B0A49" w14:textId="77777777" w:rsidR="00AC2B99" w:rsidRPr="00667041" w:rsidRDefault="00581773" w:rsidP="007046ED">
                <w:pPr>
                  <w:pStyle w:val="TableNormal0"/>
                </w:pPr>
                <w:r w:rsidRPr="00667041">
                  <w:t>APS</w:t>
                </w:r>
                <w:r w:rsidRPr="00667041">
                  <w:br/>
                  <w:t>ACFT</w:t>
                </w:r>
              </w:p>
              <w:p w14:paraId="20366086" w14:textId="77777777" w:rsidR="00AC2B99" w:rsidRPr="00667041" w:rsidRDefault="00581773" w:rsidP="007046ED">
                <w:pPr>
                  <w:pStyle w:val="TableNormal0"/>
                </w:pPr>
                <w:r w:rsidRPr="00667041">
                  <w:t xml:space="preserve">3.2.1 </w:t>
                </w:r>
              </w:p>
            </w:tc>
            <w:tc>
              <w:tcPr>
                <w:tcW w:w="3544" w:type="dxa"/>
                <w:hideMark/>
              </w:tcPr>
              <w:p w14:paraId="6121AB87" w14:textId="77777777" w:rsidR="00AC2B99" w:rsidRPr="00667041" w:rsidRDefault="00581773" w:rsidP="007046ED">
                <w:pPr>
                  <w:pStyle w:val="TableNormal0"/>
                </w:pPr>
                <w:r w:rsidRPr="00667041">
                  <w:t>Integrate the influence of factors affecting aircraft during cruise.</w:t>
                </w:r>
              </w:p>
            </w:tc>
            <w:tc>
              <w:tcPr>
                <w:tcW w:w="283" w:type="dxa"/>
                <w:hideMark/>
              </w:tcPr>
              <w:p w14:paraId="63BE3262" w14:textId="77777777" w:rsidR="00AC2B99" w:rsidRPr="00667041" w:rsidRDefault="00581773" w:rsidP="007046ED">
                <w:pPr>
                  <w:pStyle w:val="TableNormal0"/>
                </w:pPr>
                <w:r w:rsidRPr="00667041">
                  <w:t>4</w:t>
                </w:r>
              </w:p>
            </w:tc>
            <w:tc>
              <w:tcPr>
                <w:tcW w:w="3686" w:type="dxa"/>
                <w:hideMark/>
              </w:tcPr>
              <w:p w14:paraId="129FB95D" w14:textId="77777777" w:rsidR="00AC2B99" w:rsidRPr="007444B7" w:rsidRDefault="00581773" w:rsidP="007046ED">
                <w:pPr>
                  <w:pStyle w:val="TableNormal0"/>
                  <w:rPr>
                    <w:rStyle w:val="Italic"/>
                  </w:rPr>
                </w:pPr>
                <w:r w:rsidRPr="007444B7">
                  <w:rPr>
                    <w:rStyle w:val="Italic"/>
                  </w:rPr>
                  <w:t>Optional content: level, cruising speed, wind, mass, cabin pressurisation</w:t>
                </w:r>
              </w:p>
            </w:tc>
            <w:tc>
              <w:tcPr>
                <w:tcW w:w="708" w:type="dxa"/>
                <w:hideMark/>
              </w:tcPr>
              <w:p w14:paraId="1496DD82" w14:textId="77777777" w:rsidR="00AC2B99" w:rsidRPr="00667041" w:rsidRDefault="00581773" w:rsidP="007046ED">
                <w:pPr>
                  <w:pStyle w:val="TableNormal0"/>
                </w:pPr>
                <w:r w:rsidRPr="00667041">
                  <w:t xml:space="preserve">APP APS </w:t>
                </w:r>
              </w:p>
            </w:tc>
          </w:tr>
          <w:tr w:rsidR="00090094" w14:paraId="602ABB2D" w14:textId="77777777" w:rsidTr="00090094">
            <w:trPr>
              <w:trHeight w:val="21"/>
            </w:trPr>
            <w:tc>
              <w:tcPr>
                <w:tcW w:w="9086" w:type="dxa"/>
                <w:gridSpan w:val="5"/>
                <w:hideMark/>
              </w:tcPr>
              <w:p w14:paraId="2E2BC4D4" w14:textId="77777777" w:rsidR="00AC2B99" w:rsidRPr="00667041" w:rsidRDefault="00581773" w:rsidP="00162A06">
                <w:pPr>
                  <w:pStyle w:val="TableHead"/>
                </w:pPr>
                <w:r w:rsidRPr="00667041">
                  <w:t>Subtopic ACFT 3.3 — Descent and initial approach factors</w:t>
                </w:r>
              </w:p>
            </w:tc>
          </w:tr>
          <w:tr w:rsidR="00090094" w14:paraId="4DABA622" w14:textId="77777777" w:rsidTr="00090094">
            <w:trPr>
              <w:trHeight w:val="567"/>
            </w:trPr>
            <w:tc>
              <w:tcPr>
                <w:tcW w:w="865" w:type="dxa"/>
                <w:hideMark/>
              </w:tcPr>
              <w:p w14:paraId="625B9618" w14:textId="77777777" w:rsidR="00AC2B99" w:rsidRPr="00667041" w:rsidRDefault="00581773" w:rsidP="007046ED">
                <w:pPr>
                  <w:pStyle w:val="TableNormal0"/>
                </w:pPr>
                <w:r w:rsidRPr="00667041">
                  <w:lastRenderedPageBreak/>
                  <w:t>APS</w:t>
                </w:r>
                <w:r w:rsidRPr="00667041">
                  <w:br/>
                  <w:t>ACFT</w:t>
                </w:r>
              </w:p>
              <w:p w14:paraId="6E9A145F" w14:textId="77777777" w:rsidR="00AC2B99" w:rsidRPr="00667041" w:rsidRDefault="00581773" w:rsidP="007046ED">
                <w:pPr>
                  <w:pStyle w:val="TableNormal0"/>
                </w:pPr>
                <w:r w:rsidRPr="00667041">
                  <w:t xml:space="preserve">3.3.1 </w:t>
                </w:r>
              </w:p>
            </w:tc>
            <w:tc>
              <w:tcPr>
                <w:tcW w:w="3544" w:type="dxa"/>
                <w:hideMark/>
              </w:tcPr>
              <w:p w14:paraId="280C71CE" w14:textId="77777777" w:rsidR="00AC2B99" w:rsidRPr="00667041" w:rsidRDefault="00581773" w:rsidP="007046ED">
                <w:pPr>
                  <w:pStyle w:val="TableNormal0"/>
                </w:pPr>
                <w:r w:rsidRPr="00667041">
                  <w:t>Integrate the influence of factors affecting aircraft during descent.</w:t>
                </w:r>
              </w:p>
            </w:tc>
            <w:tc>
              <w:tcPr>
                <w:tcW w:w="283" w:type="dxa"/>
                <w:hideMark/>
              </w:tcPr>
              <w:p w14:paraId="0076B7E4" w14:textId="77777777" w:rsidR="00AC2B99" w:rsidRPr="00667041" w:rsidRDefault="00581773" w:rsidP="007046ED">
                <w:pPr>
                  <w:pStyle w:val="TableNormal0"/>
                </w:pPr>
                <w:r w:rsidRPr="00667041">
                  <w:t>4</w:t>
                </w:r>
              </w:p>
            </w:tc>
            <w:tc>
              <w:tcPr>
                <w:tcW w:w="3686" w:type="dxa"/>
                <w:hideMark/>
              </w:tcPr>
              <w:p w14:paraId="65796750" w14:textId="77777777" w:rsidR="00AC2B99" w:rsidRPr="007444B7" w:rsidRDefault="00581773" w:rsidP="007046ED">
                <w:pPr>
                  <w:pStyle w:val="TableNormal0"/>
                  <w:rPr>
                    <w:rStyle w:val="Italic"/>
                  </w:rPr>
                </w:pPr>
                <w:r w:rsidRPr="007444B7">
                  <w:rPr>
                    <w:rStyle w:val="Italic"/>
                  </w:rPr>
                  <w:t>Optional content: wind, speed, rate of descent, aircraft configuration, cabin pressurisation</w:t>
                </w:r>
              </w:p>
            </w:tc>
            <w:tc>
              <w:tcPr>
                <w:tcW w:w="708" w:type="dxa"/>
                <w:hideMark/>
              </w:tcPr>
              <w:p w14:paraId="7D7D5ED2" w14:textId="77777777" w:rsidR="00AC2B99" w:rsidRPr="00667041" w:rsidRDefault="00581773" w:rsidP="007046ED">
                <w:pPr>
                  <w:pStyle w:val="TableNormal0"/>
                </w:pPr>
                <w:r w:rsidRPr="00667041">
                  <w:t>APP APS</w:t>
                </w:r>
              </w:p>
            </w:tc>
          </w:tr>
          <w:tr w:rsidR="00090094" w14:paraId="2BAA1486" w14:textId="77777777" w:rsidTr="00090094">
            <w:trPr>
              <w:trHeight w:val="21"/>
            </w:trPr>
            <w:tc>
              <w:tcPr>
                <w:tcW w:w="9086" w:type="dxa"/>
                <w:gridSpan w:val="5"/>
                <w:hideMark/>
              </w:tcPr>
              <w:p w14:paraId="4D114C54" w14:textId="77777777" w:rsidR="00AC2B99" w:rsidRPr="00667041" w:rsidRDefault="00581773" w:rsidP="00162A06">
                <w:pPr>
                  <w:pStyle w:val="TableHead"/>
                </w:pPr>
                <w:r w:rsidRPr="00667041">
                  <w:t>Subtopic ACFT 3.4 — Final approach and landing factors</w:t>
                </w:r>
              </w:p>
            </w:tc>
          </w:tr>
          <w:tr w:rsidR="00090094" w14:paraId="1EDFE6A4" w14:textId="77777777" w:rsidTr="00090094">
            <w:trPr>
              <w:trHeight w:val="567"/>
            </w:trPr>
            <w:tc>
              <w:tcPr>
                <w:tcW w:w="865" w:type="dxa"/>
                <w:hideMark/>
              </w:tcPr>
              <w:p w14:paraId="36E222A3" w14:textId="77777777" w:rsidR="00AC2B99" w:rsidRPr="00667041" w:rsidRDefault="00581773" w:rsidP="007046ED">
                <w:pPr>
                  <w:pStyle w:val="TableNormal0"/>
                </w:pPr>
                <w:r w:rsidRPr="00667041">
                  <w:t>APS</w:t>
                </w:r>
                <w:r w:rsidRPr="00667041">
                  <w:br/>
                  <w:t>ACFT</w:t>
                </w:r>
              </w:p>
              <w:p w14:paraId="1C578568" w14:textId="77777777" w:rsidR="00AC2B99" w:rsidRPr="00667041" w:rsidRDefault="00581773" w:rsidP="007046ED">
                <w:pPr>
                  <w:pStyle w:val="TableNormal0"/>
                </w:pPr>
                <w:r w:rsidRPr="00667041">
                  <w:t xml:space="preserve">3.4.1 </w:t>
                </w:r>
              </w:p>
            </w:tc>
            <w:tc>
              <w:tcPr>
                <w:tcW w:w="3544" w:type="dxa"/>
                <w:hideMark/>
              </w:tcPr>
              <w:p w14:paraId="64A5B77A" w14:textId="77777777" w:rsidR="00AC2B99" w:rsidRPr="00667041" w:rsidRDefault="00581773" w:rsidP="007046ED">
                <w:pPr>
                  <w:pStyle w:val="TableNormal0"/>
                </w:pPr>
                <w:r w:rsidRPr="00667041">
                  <w:t>Integrate the influence of factors affecting aircraft during final approach and landing.</w:t>
                </w:r>
              </w:p>
            </w:tc>
            <w:tc>
              <w:tcPr>
                <w:tcW w:w="283" w:type="dxa"/>
                <w:hideMark/>
              </w:tcPr>
              <w:p w14:paraId="447CB536" w14:textId="77777777" w:rsidR="00AC2B99" w:rsidRPr="00667041" w:rsidRDefault="00581773" w:rsidP="007046ED">
                <w:pPr>
                  <w:pStyle w:val="TableNormal0"/>
                </w:pPr>
                <w:r w:rsidRPr="00667041">
                  <w:t>4</w:t>
                </w:r>
              </w:p>
            </w:tc>
            <w:tc>
              <w:tcPr>
                <w:tcW w:w="3686" w:type="dxa"/>
                <w:hideMark/>
              </w:tcPr>
              <w:p w14:paraId="7F40B60D" w14:textId="77777777" w:rsidR="00AC2B99" w:rsidRPr="007444B7" w:rsidRDefault="00581773" w:rsidP="007046ED">
                <w:pPr>
                  <w:pStyle w:val="TableNormal0"/>
                  <w:rPr>
                    <w:rStyle w:val="Italic"/>
                  </w:rPr>
                </w:pPr>
                <w:r w:rsidRPr="007444B7">
                  <w:rPr>
                    <w:rStyle w:val="Italic"/>
                  </w:rPr>
                  <w:t>Optional content: wind, aircraft configuration, mass, meteorological conditions, runway conditions, runway slope, aerodrome elevation</w:t>
                </w:r>
              </w:p>
            </w:tc>
            <w:tc>
              <w:tcPr>
                <w:tcW w:w="708" w:type="dxa"/>
                <w:hideMark/>
              </w:tcPr>
              <w:p w14:paraId="7094FDF7" w14:textId="77777777" w:rsidR="00AC2B99" w:rsidRPr="00667041" w:rsidRDefault="00581773" w:rsidP="007046ED">
                <w:pPr>
                  <w:pStyle w:val="TableNormal0"/>
                </w:pPr>
                <w:r w:rsidRPr="00667041">
                  <w:t>APP APS</w:t>
                </w:r>
              </w:p>
            </w:tc>
          </w:tr>
          <w:tr w:rsidR="00090094" w14:paraId="27CB2895" w14:textId="77777777" w:rsidTr="00090094">
            <w:trPr>
              <w:trHeight w:val="21"/>
            </w:trPr>
            <w:tc>
              <w:tcPr>
                <w:tcW w:w="9086" w:type="dxa"/>
                <w:gridSpan w:val="5"/>
                <w:hideMark/>
              </w:tcPr>
              <w:p w14:paraId="0E9FE970" w14:textId="77777777" w:rsidR="00AC2B99" w:rsidRPr="00667041" w:rsidRDefault="00581773" w:rsidP="002C0D3A">
                <w:pPr>
                  <w:pStyle w:val="TableHead"/>
                </w:pPr>
                <w:r w:rsidRPr="00667041">
                  <w:t>Subtopic ACFT 3.5 — Economic factors</w:t>
                </w:r>
              </w:p>
            </w:tc>
          </w:tr>
          <w:tr w:rsidR="00090094" w14:paraId="22E5BB3E" w14:textId="77777777" w:rsidTr="00090094">
            <w:trPr>
              <w:trHeight w:val="567"/>
            </w:trPr>
            <w:tc>
              <w:tcPr>
                <w:tcW w:w="865" w:type="dxa"/>
                <w:hideMark/>
              </w:tcPr>
              <w:p w14:paraId="37E0AD21" w14:textId="77777777" w:rsidR="00AC2B99" w:rsidRPr="00667041" w:rsidRDefault="00581773" w:rsidP="007046ED">
                <w:pPr>
                  <w:pStyle w:val="TableNormal0"/>
                </w:pPr>
                <w:r w:rsidRPr="00667041">
                  <w:t>APS</w:t>
                </w:r>
                <w:r w:rsidRPr="00667041">
                  <w:br/>
                  <w:t>ACFT</w:t>
                </w:r>
              </w:p>
              <w:p w14:paraId="415E8C07" w14:textId="77777777" w:rsidR="00AC2B99" w:rsidRPr="00667041" w:rsidRDefault="00581773" w:rsidP="007046ED">
                <w:pPr>
                  <w:pStyle w:val="TableNormal0"/>
                </w:pPr>
                <w:r w:rsidRPr="00667041">
                  <w:t xml:space="preserve">3.5.1 </w:t>
                </w:r>
              </w:p>
            </w:tc>
            <w:tc>
              <w:tcPr>
                <w:tcW w:w="3544" w:type="dxa"/>
                <w:hideMark/>
              </w:tcPr>
              <w:p w14:paraId="632EB57E" w14:textId="77777777" w:rsidR="00AC2B99" w:rsidRPr="00667041" w:rsidRDefault="00581773" w:rsidP="007046ED">
                <w:pPr>
                  <w:pStyle w:val="TableNormal0"/>
                </w:pPr>
                <w:r w:rsidRPr="00667041">
                  <w:t>Integrate consideration of economic factors affecting aircraft.</w:t>
                </w:r>
              </w:p>
            </w:tc>
            <w:tc>
              <w:tcPr>
                <w:tcW w:w="283" w:type="dxa"/>
                <w:hideMark/>
              </w:tcPr>
              <w:p w14:paraId="11F59185" w14:textId="77777777" w:rsidR="00AC2B99" w:rsidRPr="00667041" w:rsidRDefault="00581773" w:rsidP="007046ED">
                <w:pPr>
                  <w:pStyle w:val="TableNormal0"/>
                </w:pPr>
                <w:r w:rsidRPr="00667041">
                  <w:t>4</w:t>
                </w:r>
              </w:p>
            </w:tc>
            <w:tc>
              <w:tcPr>
                <w:tcW w:w="3686" w:type="dxa"/>
                <w:hideMark/>
              </w:tcPr>
              <w:p w14:paraId="14DC60A1" w14:textId="77777777" w:rsidR="00AC2B99" w:rsidRPr="007444B7" w:rsidRDefault="00581773" w:rsidP="007046ED">
                <w:pPr>
                  <w:pStyle w:val="TableNormal0"/>
                  <w:rPr>
                    <w:rStyle w:val="Italic"/>
                  </w:rPr>
                </w:pPr>
                <w:r w:rsidRPr="007444B7">
                  <w:rPr>
                    <w:rStyle w:val="Italic"/>
                  </w:rPr>
                  <w:t>Optional content: routing, level, speed, rate of climb and rate of descent, approach profile</w:t>
                </w:r>
              </w:p>
            </w:tc>
            <w:tc>
              <w:tcPr>
                <w:tcW w:w="708" w:type="dxa"/>
                <w:hideMark/>
              </w:tcPr>
              <w:p w14:paraId="6573B4A3" w14:textId="77777777" w:rsidR="00AC2B99" w:rsidRPr="00667041" w:rsidRDefault="00581773" w:rsidP="007046ED">
                <w:pPr>
                  <w:pStyle w:val="TableNormal0"/>
                </w:pPr>
                <w:r w:rsidRPr="00667041">
                  <w:t>APP APS</w:t>
                </w:r>
              </w:p>
            </w:tc>
          </w:tr>
          <w:tr w:rsidR="00090094" w14:paraId="610F0C8F" w14:textId="77777777" w:rsidTr="00090094">
            <w:trPr>
              <w:trHeight w:val="567"/>
            </w:trPr>
            <w:tc>
              <w:tcPr>
                <w:tcW w:w="865" w:type="dxa"/>
                <w:hideMark/>
              </w:tcPr>
              <w:p w14:paraId="624CEDD2" w14:textId="77777777" w:rsidR="00AC2B99" w:rsidRPr="00667041" w:rsidRDefault="00581773" w:rsidP="007046ED">
                <w:pPr>
                  <w:pStyle w:val="TableNormal0"/>
                </w:pPr>
                <w:r w:rsidRPr="00667041">
                  <w:t>APS</w:t>
                </w:r>
                <w:r w:rsidRPr="00667041">
                  <w:br/>
                  <w:t>ACFT</w:t>
                </w:r>
              </w:p>
              <w:p w14:paraId="3C4C8940" w14:textId="77777777" w:rsidR="00AC2B99" w:rsidRPr="00667041" w:rsidRDefault="00581773" w:rsidP="007046ED">
                <w:pPr>
                  <w:pStyle w:val="TableNormal0"/>
                </w:pPr>
                <w:r w:rsidRPr="00667041">
                  <w:t xml:space="preserve">3.5.2 </w:t>
                </w:r>
              </w:p>
            </w:tc>
            <w:tc>
              <w:tcPr>
                <w:tcW w:w="3544" w:type="dxa"/>
                <w:hideMark/>
              </w:tcPr>
              <w:p w14:paraId="5F3A2EAB" w14:textId="77777777" w:rsidR="00AC2B99" w:rsidRPr="00667041" w:rsidRDefault="00581773" w:rsidP="007046ED">
                <w:pPr>
                  <w:pStyle w:val="TableNormal0"/>
                </w:pPr>
                <w:r w:rsidRPr="00667041">
                  <w:t>Provide continuous climb/descent whenever possible.</w:t>
                </w:r>
              </w:p>
            </w:tc>
            <w:tc>
              <w:tcPr>
                <w:tcW w:w="283" w:type="dxa"/>
                <w:hideMark/>
              </w:tcPr>
              <w:p w14:paraId="561D4ED4" w14:textId="77777777" w:rsidR="00AC2B99" w:rsidRPr="00667041" w:rsidRDefault="00581773" w:rsidP="007046ED">
                <w:pPr>
                  <w:pStyle w:val="TableNormal0"/>
                </w:pPr>
                <w:r w:rsidRPr="00667041">
                  <w:t>4</w:t>
                </w:r>
              </w:p>
            </w:tc>
            <w:tc>
              <w:tcPr>
                <w:tcW w:w="3686" w:type="dxa"/>
                <w:hideMark/>
              </w:tcPr>
              <w:p w14:paraId="3D660CC2" w14:textId="77777777" w:rsidR="00AC2B99" w:rsidRPr="00667041" w:rsidRDefault="00AC2B99" w:rsidP="007046ED">
                <w:pPr>
                  <w:pStyle w:val="TableNormal0"/>
                </w:pPr>
              </w:p>
            </w:tc>
            <w:tc>
              <w:tcPr>
                <w:tcW w:w="708" w:type="dxa"/>
                <w:hideMark/>
              </w:tcPr>
              <w:p w14:paraId="0F043DFB" w14:textId="77777777" w:rsidR="007444B7" w:rsidRDefault="00581773" w:rsidP="007046ED">
                <w:pPr>
                  <w:pStyle w:val="TableNormal0"/>
                </w:pPr>
                <w:r>
                  <w:t>APS</w:t>
                </w:r>
              </w:p>
              <w:p w14:paraId="30CA6EF2" w14:textId="77777777" w:rsidR="00AC2B99" w:rsidRPr="00DF5776" w:rsidRDefault="00581773" w:rsidP="00DF5776">
                <w:pPr>
                  <w:pStyle w:val="ItalicRed"/>
                </w:pPr>
                <w:r w:rsidRPr="00DF5776">
                  <w:t>ACS</w:t>
                </w:r>
              </w:p>
            </w:tc>
          </w:tr>
          <w:tr w:rsidR="00090094" w14:paraId="79E93767" w14:textId="77777777" w:rsidTr="00090094">
            <w:trPr>
              <w:trHeight w:val="567"/>
            </w:trPr>
            <w:tc>
              <w:tcPr>
                <w:tcW w:w="865" w:type="dxa"/>
                <w:hideMark/>
              </w:tcPr>
              <w:p w14:paraId="1961B134" w14:textId="77777777" w:rsidR="00AC2B99" w:rsidRPr="00667041" w:rsidRDefault="00581773" w:rsidP="007046ED">
                <w:pPr>
                  <w:pStyle w:val="TableNormal0"/>
                </w:pPr>
                <w:r w:rsidRPr="00667041">
                  <w:t>APS</w:t>
                </w:r>
                <w:r w:rsidRPr="00667041">
                  <w:br/>
                  <w:t>ACFT</w:t>
                </w:r>
              </w:p>
              <w:p w14:paraId="53D7D6E8" w14:textId="77777777" w:rsidR="00AC2B99" w:rsidRPr="00667041" w:rsidRDefault="00581773" w:rsidP="007046ED">
                <w:pPr>
                  <w:pStyle w:val="TableNormal0"/>
                </w:pPr>
                <w:r w:rsidRPr="00667041">
                  <w:t xml:space="preserve">3.5.3 </w:t>
                </w:r>
              </w:p>
            </w:tc>
            <w:tc>
              <w:tcPr>
                <w:tcW w:w="3544" w:type="dxa"/>
                <w:hideMark/>
              </w:tcPr>
              <w:p w14:paraId="1A5C52E8" w14:textId="77777777" w:rsidR="00AC2B99" w:rsidRPr="00667041" w:rsidRDefault="00581773" w:rsidP="007046ED">
                <w:pPr>
                  <w:pStyle w:val="TableNormal0"/>
                </w:pPr>
                <w:r w:rsidRPr="00667041">
                  <w:t>Use direct routing where applicable.</w:t>
                </w:r>
              </w:p>
            </w:tc>
            <w:tc>
              <w:tcPr>
                <w:tcW w:w="283" w:type="dxa"/>
                <w:hideMark/>
              </w:tcPr>
              <w:p w14:paraId="62E552D7" w14:textId="77777777" w:rsidR="00AC2B99" w:rsidRPr="00667041" w:rsidRDefault="00581773" w:rsidP="007046ED">
                <w:pPr>
                  <w:pStyle w:val="TableNormal0"/>
                </w:pPr>
                <w:r w:rsidRPr="00667041">
                  <w:t>3</w:t>
                </w:r>
              </w:p>
            </w:tc>
            <w:tc>
              <w:tcPr>
                <w:tcW w:w="3686" w:type="dxa"/>
                <w:hideMark/>
              </w:tcPr>
              <w:p w14:paraId="12A7E3AA" w14:textId="77777777" w:rsidR="00AC2B99" w:rsidRPr="00667041" w:rsidRDefault="00AC2B99" w:rsidP="007046ED">
                <w:pPr>
                  <w:pStyle w:val="TableNormal0"/>
                </w:pPr>
              </w:p>
            </w:tc>
            <w:tc>
              <w:tcPr>
                <w:tcW w:w="708" w:type="dxa"/>
                <w:hideMark/>
              </w:tcPr>
              <w:p w14:paraId="4DD5B744" w14:textId="77777777" w:rsidR="007444B7" w:rsidRDefault="00581773" w:rsidP="007046ED">
                <w:pPr>
                  <w:pStyle w:val="TableNormal0"/>
                </w:pPr>
                <w:r>
                  <w:t>APP</w:t>
                </w:r>
              </w:p>
              <w:p w14:paraId="1AE4829F" w14:textId="77777777" w:rsidR="007444B7" w:rsidRPr="00DF5776" w:rsidRDefault="00581773" w:rsidP="00DF5776">
                <w:pPr>
                  <w:pStyle w:val="ItalicRed"/>
                </w:pPr>
                <w:r w:rsidRPr="00DF5776">
                  <w:t>ACP</w:t>
                </w:r>
              </w:p>
              <w:p w14:paraId="4B73DC36" w14:textId="77777777" w:rsidR="007444B7" w:rsidRDefault="00581773" w:rsidP="007046ED">
                <w:pPr>
                  <w:pStyle w:val="TableNormal0"/>
                </w:pPr>
                <w:r>
                  <w:t>APS</w:t>
                </w:r>
              </w:p>
              <w:p w14:paraId="36D3E447" w14:textId="77777777" w:rsidR="00AC2B99" w:rsidRPr="00DF5776" w:rsidRDefault="00581773" w:rsidP="00DF5776">
                <w:pPr>
                  <w:pStyle w:val="ItalicRed"/>
                </w:pPr>
                <w:r w:rsidRPr="00DF5776">
                  <w:t>ACS</w:t>
                </w:r>
              </w:p>
            </w:tc>
          </w:tr>
          <w:tr w:rsidR="00090094" w14:paraId="19D9E45A" w14:textId="77777777" w:rsidTr="00090094">
            <w:trPr>
              <w:trHeight w:val="567"/>
            </w:trPr>
            <w:tc>
              <w:tcPr>
                <w:tcW w:w="865" w:type="dxa"/>
              </w:tcPr>
              <w:p w14:paraId="02FF72CB" w14:textId="77777777" w:rsidR="00AC2B99" w:rsidRPr="00667041" w:rsidRDefault="00581773" w:rsidP="007046ED">
                <w:pPr>
                  <w:pStyle w:val="TableNormal0"/>
                </w:pPr>
                <w:r w:rsidRPr="00667041">
                  <w:t>APS</w:t>
                </w:r>
                <w:r w:rsidRPr="00667041">
                  <w:br/>
                  <w:t>ACFT</w:t>
                </w:r>
              </w:p>
              <w:p w14:paraId="1CE37957" w14:textId="77777777" w:rsidR="00AC2B99" w:rsidRPr="00667041" w:rsidRDefault="00581773" w:rsidP="007046ED">
                <w:pPr>
                  <w:pStyle w:val="TableNormal0"/>
                </w:pPr>
                <w:r w:rsidRPr="00667041">
                  <w:t>3.5.4</w:t>
                </w:r>
              </w:p>
            </w:tc>
            <w:tc>
              <w:tcPr>
                <w:tcW w:w="3544" w:type="dxa"/>
              </w:tcPr>
              <w:p w14:paraId="5DB2BCCC" w14:textId="77777777" w:rsidR="00AC2B99" w:rsidRPr="00667041" w:rsidRDefault="00581773" w:rsidP="007046ED">
                <w:pPr>
                  <w:pStyle w:val="TableNormal0"/>
                </w:pPr>
                <w:r w:rsidRPr="00667041">
                  <w:t xml:space="preserve">Appreciate controller’s actions that may contribute to pilot’s ability to fly an optimum continuous descent. </w:t>
                </w:r>
              </w:p>
            </w:tc>
            <w:tc>
              <w:tcPr>
                <w:tcW w:w="283" w:type="dxa"/>
              </w:tcPr>
              <w:p w14:paraId="2D01C5D0" w14:textId="77777777" w:rsidR="00AC2B99" w:rsidRPr="00667041" w:rsidRDefault="00581773" w:rsidP="007046ED">
                <w:pPr>
                  <w:pStyle w:val="TableNormal0"/>
                </w:pPr>
                <w:r w:rsidRPr="00667041">
                  <w:t>3</w:t>
                </w:r>
              </w:p>
            </w:tc>
            <w:tc>
              <w:tcPr>
                <w:tcW w:w="3686" w:type="dxa"/>
              </w:tcPr>
              <w:p w14:paraId="380E7F06" w14:textId="77777777" w:rsidR="00AC2B99" w:rsidRPr="007444B7" w:rsidRDefault="00581773" w:rsidP="007046ED">
                <w:pPr>
                  <w:pStyle w:val="TableNormal0"/>
                  <w:rPr>
                    <w:rStyle w:val="Italic"/>
                  </w:rPr>
                </w:pPr>
                <w:r w:rsidRPr="007444B7">
                  <w:rPr>
                    <w:rStyle w:val="Italic"/>
                  </w:rPr>
                  <w:t>Optional content: level instructions, speed control, vertical speed control, vectoring, distance-to-touchdown information</w:t>
                </w:r>
              </w:p>
            </w:tc>
            <w:tc>
              <w:tcPr>
                <w:tcW w:w="708" w:type="dxa"/>
              </w:tcPr>
              <w:p w14:paraId="1F2BE771" w14:textId="77777777" w:rsidR="00AC2B99" w:rsidRPr="00667041" w:rsidRDefault="00581773" w:rsidP="007046ED">
                <w:pPr>
                  <w:pStyle w:val="TableNormal0"/>
                </w:pPr>
                <w:r w:rsidRPr="00667041">
                  <w:t>APS</w:t>
                </w:r>
              </w:p>
              <w:p w14:paraId="725AA0DB" w14:textId="77777777" w:rsidR="00AC2B99" w:rsidRPr="00DF5776" w:rsidRDefault="00581773" w:rsidP="00DF5776">
                <w:pPr>
                  <w:pStyle w:val="ItalicRed"/>
                </w:pPr>
                <w:r w:rsidRPr="00DF5776">
                  <w:t>ACS</w:t>
                </w:r>
              </w:p>
            </w:tc>
          </w:tr>
          <w:tr w:rsidR="00090094" w14:paraId="1DB14B8E" w14:textId="77777777" w:rsidTr="00090094">
            <w:trPr>
              <w:trHeight w:val="21"/>
            </w:trPr>
            <w:tc>
              <w:tcPr>
                <w:tcW w:w="9086" w:type="dxa"/>
                <w:gridSpan w:val="5"/>
                <w:hideMark/>
              </w:tcPr>
              <w:p w14:paraId="571A0EA9" w14:textId="77777777" w:rsidR="00AC2B99" w:rsidRPr="00667041" w:rsidRDefault="00581773" w:rsidP="002C0D3A">
                <w:pPr>
                  <w:pStyle w:val="TableHead"/>
                </w:pPr>
                <w:r w:rsidRPr="00667041">
                  <w:t>Subtopic ACFT 3.6 — Environmental factors</w:t>
                </w:r>
              </w:p>
            </w:tc>
          </w:tr>
          <w:tr w:rsidR="00090094" w14:paraId="43062FCB" w14:textId="77777777" w:rsidTr="00090094">
            <w:trPr>
              <w:trHeight w:val="567"/>
            </w:trPr>
            <w:tc>
              <w:tcPr>
                <w:tcW w:w="865" w:type="dxa"/>
                <w:hideMark/>
              </w:tcPr>
              <w:p w14:paraId="35AC381D" w14:textId="77777777" w:rsidR="00AC2B99" w:rsidRPr="00667041" w:rsidRDefault="00581773" w:rsidP="007046ED">
                <w:pPr>
                  <w:pStyle w:val="TableNormal0"/>
                </w:pPr>
                <w:r w:rsidRPr="00667041">
                  <w:t>APS</w:t>
                </w:r>
                <w:r w:rsidRPr="00667041">
                  <w:br/>
                  <w:t>ACFT</w:t>
                </w:r>
              </w:p>
              <w:p w14:paraId="2AF18CD9" w14:textId="77777777" w:rsidR="00AC2B99" w:rsidRPr="00667041" w:rsidRDefault="00581773" w:rsidP="007046ED">
                <w:pPr>
                  <w:pStyle w:val="TableNormal0"/>
                </w:pPr>
                <w:r w:rsidRPr="00667041">
                  <w:t xml:space="preserve">3.6.1 </w:t>
                </w:r>
              </w:p>
            </w:tc>
            <w:tc>
              <w:tcPr>
                <w:tcW w:w="3544" w:type="dxa"/>
                <w:hideMark/>
              </w:tcPr>
              <w:p w14:paraId="0FB53248" w14:textId="77777777" w:rsidR="00AC2B99" w:rsidRPr="00667041" w:rsidRDefault="00581773" w:rsidP="007046ED">
                <w:pPr>
                  <w:pStyle w:val="TableNormal0"/>
                </w:pPr>
                <w:r w:rsidRPr="00667041">
                  <w:t>Appreciate the performance restrictions due to environmental considerations.</w:t>
                </w:r>
              </w:p>
            </w:tc>
            <w:tc>
              <w:tcPr>
                <w:tcW w:w="283" w:type="dxa"/>
                <w:hideMark/>
              </w:tcPr>
              <w:p w14:paraId="3556B8A4" w14:textId="77777777" w:rsidR="00AC2B99" w:rsidRPr="00667041" w:rsidRDefault="00581773" w:rsidP="007046ED">
                <w:pPr>
                  <w:pStyle w:val="TableNormal0"/>
                </w:pPr>
                <w:r w:rsidRPr="00667041">
                  <w:t>3</w:t>
                </w:r>
              </w:p>
            </w:tc>
            <w:tc>
              <w:tcPr>
                <w:tcW w:w="3686" w:type="dxa"/>
                <w:hideMark/>
              </w:tcPr>
              <w:p w14:paraId="5AF6462A" w14:textId="77777777" w:rsidR="00AC2B99" w:rsidRPr="007444B7" w:rsidRDefault="00581773" w:rsidP="007046ED">
                <w:pPr>
                  <w:pStyle w:val="TableNormal0"/>
                  <w:rPr>
                    <w:rStyle w:val="Italic"/>
                  </w:rPr>
                </w:pPr>
                <w:r w:rsidRPr="007444B7">
                  <w:rPr>
                    <w:rStyle w:val="Italic"/>
                  </w:rPr>
                  <w:t xml:space="preserve">Optional content: fuel-dumping, noise-abatement procedures, minimum flight levels, bird </w:t>
                </w:r>
                <w:r w:rsidR="002C0D3A" w:rsidRPr="007444B7">
                  <w:rPr>
                    <w:rStyle w:val="Italic"/>
                  </w:rPr>
                  <w:t xml:space="preserve">strike </w:t>
                </w:r>
                <w:r w:rsidRPr="007444B7">
                  <w:rPr>
                    <w:rStyle w:val="Italic"/>
                  </w:rPr>
                  <w:t>hazard, continuous descent operations</w:t>
                </w:r>
              </w:p>
            </w:tc>
            <w:tc>
              <w:tcPr>
                <w:tcW w:w="708" w:type="dxa"/>
                <w:hideMark/>
              </w:tcPr>
              <w:p w14:paraId="34EEAA40" w14:textId="77777777" w:rsidR="00AC2B99" w:rsidRPr="00667041" w:rsidRDefault="00581773" w:rsidP="007046ED">
                <w:pPr>
                  <w:pStyle w:val="TableNormal0"/>
                </w:pPr>
                <w:r w:rsidRPr="00667041">
                  <w:t>APP APS</w:t>
                </w:r>
              </w:p>
            </w:tc>
          </w:tr>
          <w:tr w:rsidR="00090094" w14:paraId="267971BF" w14:textId="77777777" w:rsidTr="00090094">
            <w:trPr>
              <w:trHeight w:val="21"/>
            </w:trPr>
            <w:tc>
              <w:tcPr>
                <w:tcW w:w="9086" w:type="dxa"/>
                <w:gridSpan w:val="5"/>
              </w:tcPr>
              <w:p w14:paraId="5F6450B7" w14:textId="77777777" w:rsidR="00720EAC" w:rsidRPr="00720EAC" w:rsidRDefault="00581773" w:rsidP="00535CCD">
                <w:pPr>
                  <w:pStyle w:val="TableCentered"/>
                  <w:rPr>
                    <w:rStyle w:val="GeneralAviation"/>
                  </w:rPr>
                </w:pPr>
                <w:r w:rsidRPr="00720EAC">
                  <w:t>TOPIC ACFT 4 — AIRCRAFT DATA</w:t>
                </w:r>
              </w:p>
            </w:tc>
          </w:tr>
          <w:tr w:rsidR="00090094" w14:paraId="49AD413D" w14:textId="77777777" w:rsidTr="00090094">
            <w:trPr>
              <w:trHeight w:val="21"/>
            </w:trPr>
            <w:tc>
              <w:tcPr>
                <w:tcW w:w="9086" w:type="dxa"/>
                <w:gridSpan w:val="5"/>
                <w:hideMark/>
              </w:tcPr>
              <w:p w14:paraId="1C0D6A21" w14:textId="77777777" w:rsidR="00720EAC" w:rsidRPr="001D3FCD" w:rsidRDefault="00581773" w:rsidP="00535CCD">
                <w:pPr>
                  <w:pStyle w:val="TableHead"/>
                  <w:rPr>
                    <w:rStyle w:val="GeneralAviation"/>
                    <w:color w:val="auto"/>
                  </w:rPr>
                </w:pPr>
                <w:r w:rsidRPr="001D3FCD">
                  <w:rPr>
                    <w:rStyle w:val="GeneralAviation"/>
                    <w:color w:val="auto"/>
                  </w:rPr>
                  <w:t>Subtopic ACFT 4.1 — Performance data</w:t>
                </w:r>
              </w:p>
            </w:tc>
          </w:tr>
          <w:tr w:rsidR="00090094" w14:paraId="7BE280B6" w14:textId="77777777" w:rsidTr="00090094">
            <w:trPr>
              <w:trHeight w:val="567"/>
            </w:trPr>
            <w:tc>
              <w:tcPr>
                <w:tcW w:w="865" w:type="dxa"/>
                <w:hideMark/>
              </w:tcPr>
              <w:p w14:paraId="16ACA56B" w14:textId="77777777" w:rsidR="00720EAC" w:rsidRPr="001D3FCD" w:rsidRDefault="00581773" w:rsidP="00535CCD">
                <w:pPr>
                  <w:pStyle w:val="TableNormal0"/>
                  <w:rPr>
                    <w:rStyle w:val="GeneralAviation"/>
                    <w:color w:val="auto"/>
                  </w:rPr>
                </w:pPr>
                <w:r w:rsidRPr="001D3FCD">
                  <w:rPr>
                    <w:rStyle w:val="GeneralAviation"/>
                    <w:color w:val="auto"/>
                  </w:rPr>
                  <w:t>APS</w:t>
                </w:r>
                <w:r w:rsidRPr="001D3FCD">
                  <w:rPr>
                    <w:rStyle w:val="GeneralAviation"/>
                    <w:color w:val="auto"/>
                  </w:rPr>
                  <w:br/>
                  <w:t>ACFT</w:t>
                </w:r>
              </w:p>
              <w:p w14:paraId="7852AEB1" w14:textId="77777777" w:rsidR="00720EAC" w:rsidRPr="001D3FCD" w:rsidRDefault="00581773" w:rsidP="00535CCD">
                <w:pPr>
                  <w:pStyle w:val="TableNormal0"/>
                  <w:rPr>
                    <w:rStyle w:val="GeneralAviation"/>
                    <w:color w:val="auto"/>
                  </w:rPr>
                </w:pPr>
                <w:r w:rsidRPr="001D3FCD">
                  <w:rPr>
                    <w:rStyle w:val="GeneralAviation"/>
                    <w:color w:val="auto"/>
                  </w:rPr>
                  <w:t xml:space="preserve">4.1.1 </w:t>
                </w:r>
              </w:p>
            </w:tc>
            <w:tc>
              <w:tcPr>
                <w:tcW w:w="3544" w:type="dxa"/>
                <w:hideMark/>
              </w:tcPr>
              <w:p w14:paraId="1704BEAE" w14:textId="77777777" w:rsidR="00720EAC" w:rsidRPr="001D3FCD" w:rsidRDefault="00581773" w:rsidP="00535CCD">
                <w:pPr>
                  <w:pStyle w:val="TableNormal0"/>
                  <w:rPr>
                    <w:rStyle w:val="GeneralAviation"/>
                    <w:color w:val="auto"/>
                  </w:rPr>
                </w:pPr>
                <w:r w:rsidRPr="001D3FCD">
                  <w:rPr>
                    <w:rStyle w:val="GeneralAviation"/>
                    <w:color w:val="auto"/>
                  </w:rPr>
                  <w:t>Integrate the average performance data of a representative sample of aircraft which will be encountered in the operational/ working environment into the provision of control service.</w:t>
                </w:r>
              </w:p>
            </w:tc>
            <w:tc>
              <w:tcPr>
                <w:tcW w:w="283" w:type="dxa"/>
                <w:hideMark/>
              </w:tcPr>
              <w:p w14:paraId="2C13CEC9" w14:textId="77777777" w:rsidR="00720EAC" w:rsidRPr="001D3FCD" w:rsidRDefault="00581773" w:rsidP="00535CCD">
                <w:pPr>
                  <w:pStyle w:val="TableNormal0"/>
                  <w:rPr>
                    <w:rStyle w:val="GeneralAviation"/>
                    <w:color w:val="auto"/>
                  </w:rPr>
                </w:pPr>
                <w:r w:rsidRPr="001D3FCD">
                  <w:rPr>
                    <w:rStyle w:val="GeneralAviation"/>
                    <w:color w:val="auto"/>
                  </w:rPr>
                  <w:t>4</w:t>
                </w:r>
              </w:p>
            </w:tc>
            <w:tc>
              <w:tcPr>
                <w:tcW w:w="3686" w:type="dxa"/>
                <w:hideMark/>
              </w:tcPr>
              <w:p w14:paraId="0EF0C9FE" w14:textId="77777777" w:rsidR="00720EAC" w:rsidRPr="001D3FCD" w:rsidRDefault="00581773" w:rsidP="002D3524">
                <w:pPr>
                  <w:pStyle w:val="EssentialTraining"/>
                  <w:rPr>
                    <w:rStyle w:val="GeneralAviation"/>
                    <w:color w:val="auto"/>
                  </w:rPr>
                </w:pPr>
                <w:r w:rsidRPr="001D3FCD">
                  <w:rPr>
                    <w:rStyle w:val="GeneralAviation"/>
                    <w:color w:val="auto"/>
                  </w:rPr>
                  <w:t>Performance data under a representative variety of circumstances</w:t>
                </w:r>
              </w:p>
            </w:tc>
            <w:tc>
              <w:tcPr>
                <w:tcW w:w="708" w:type="dxa"/>
                <w:hideMark/>
              </w:tcPr>
              <w:p w14:paraId="4681C800" w14:textId="77777777" w:rsidR="00720EAC" w:rsidRPr="001D3FCD" w:rsidRDefault="00581773" w:rsidP="004C3A40">
                <w:pPr>
                  <w:pStyle w:val="ItalicRed"/>
                  <w:rPr>
                    <w:color w:val="auto"/>
                  </w:rPr>
                </w:pPr>
                <w:r w:rsidRPr="001D3FCD">
                  <w:rPr>
                    <w:color w:val="auto"/>
                  </w:rPr>
                  <w:t>ALL</w:t>
                </w:r>
              </w:p>
            </w:tc>
          </w:tr>
        </w:tbl>
        <w:p w14:paraId="3B70C8B8" w14:textId="77777777" w:rsidR="00AC2B99" w:rsidRPr="00720EAC" w:rsidRDefault="00000000" w:rsidP="00720EAC">
          <w:pPr>
            <w:rPr>
              <w:i/>
              <w:iCs/>
            </w:rPr>
          </w:pPr>
        </w:p>
      </w:sdtContent>
    </w:sdt>
    <w:sdt>
      <w:sdtPr>
        <w:rPr>
          <w:i w:val="0"/>
          <w:sz w:val="22"/>
          <w:szCs w:val="24"/>
        </w:rPr>
        <w:alias w:val="topic"/>
        <w:tag w:val="topic"/>
        <w:id w:val="1170057879"/>
      </w:sdtPr>
      <w:sdtContent>
        <w:p w14:paraId="70D10565" w14:textId="77777777" w:rsidR="009F13D1" w:rsidRDefault="009F13D1" w:rsidP="009F13D1">
          <w:pPr>
            <w:pStyle w:val="Dxshortdesc"/>
          </w:pPr>
        </w:p>
        <w:p w14:paraId="1DC8E9A2" w14:textId="77777777" w:rsidR="00F42CDE" w:rsidRPr="009F13D1" w:rsidRDefault="00581773" w:rsidP="009F13D1">
          <w:pPr>
            <w:pStyle w:val="Heading5"/>
          </w:pPr>
          <w:bookmarkStart w:id="2289" w:name="_Toc256000232"/>
          <w:r w:rsidRPr="009F13D1">
            <w:t>SUBJECT 7: HUMAN FACTORS</w:t>
          </w:r>
          <w:bookmarkEnd w:id="2289"/>
        </w:p>
        <w:p w14:paraId="3FB79BBB" w14:textId="77777777" w:rsidR="00F42CDE" w:rsidRPr="00667041" w:rsidRDefault="00581773" w:rsidP="00995D60">
          <w:r w:rsidRPr="00667041">
            <w:t>The subject objective is:</w:t>
          </w:r>
        </w:p>
        <w:p w14:paraId="01DE3166" w14:textId="77777777" w:rsidR="00F42CDE" w:rsidRDefault="00581773" w:rsidP="00995D60">
          <w:r w:rsidRPr="00667041">
            <w:t>Learners shall recognise the necessity to constantly extend their knowledge and analyse factors which affect personal and team performance.</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2D29EE83"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4419CF13" w14:textId="77777777" w:rsidR="00E01A71" w:rsidRPr="00E01A71" w:rsidRDefault="00581773" w:rsidP="009726EA">
                <w:pPr>
                  <w:pStyle w:val="TableCentered"/>
                  <w:rPr>
                    <w:rStyle w:val="GeneralAviation"/>
                  </w:rPr>
                </w:pPr>
                <w:r w:rsidRPr="00E01A71">
                  <w:t>TOPIC HUM 1 — INFORMATION PROCESSING</w:t>
                </w:r>
              </w:p>
            </w:tc>
          </w:tr>
          <w:tr w:rsidR="00090094" w14:paraId="42BA128F" w14:textId="77777777" w:rsidTr="00090094">
            <w:trPr>
              <w:trHeight w:val="21"/>
            </w:trPr>
            <w:tc>
              <w:tcPr>
                <w:tcW w:w="9086" w:type="dxa"/>
                <w:gridSpan w:val="5"/>
                <w:hideMark/>
              </w:tcPr>
              <w:p w14:paraId="3CAFE391" w14:textId="77777777" w:rsidR="00E01A71" w:rsidRPr="00872D7C" w:rsidRDefault="00581773" w:rsidP="009726EA">
                <w:pPr>
                  <w:pStyle w:val="TableHead"/>
                  <w:rPr>
                    <w:rStyle w:val="GeneralAviation"/>
                    <w:color w:val="auto"/>
                  </w:rPr>
                </w:pPr>
                <w:r w:rsidRPr="00872D7C">
                  <w:rPr>
                    <w:rStyle w:val="GeneralAviation"/>
                    <w:color w:val="auto"/>
                  </w:rPr>
                  <w:t xml:space="preserve">Subtopic HUM 1.1 — Cognition and factors influencing it </w:t>
                </w:r>
              </w:p>
            </w:tc>
          </w:tr>
          <w:tr w:rsidR="00090094" w14:paraId="3926113F" w14:textId="77777777" w:rsidTr="00090094">
            <w:trPr>
              <w:trHeight w:val="567"/>
            </w:trPr>
            <w:tc>
              <w:tcPr>
                <w:tcW w:w="865" w:type="dxa"/>
                <w:hideMark/>
              </w:tcPr>
              <w:p w14:paraId="7766CC77" w14:textId="77777777" w:rsidR="00E01A71" w:rsidRPr="00872D7C" w:rsidRDefault="00581773" w:rsidP="009726EA">
                <w:pPr>
                  <w:pStyle w:val="TableNormal0"/>
                  <w:rPr>
                    <w:rStyle w:val="GeneralAviation"/>
                    <w:color w:val="auto"/>
                  </w:rPr>
                </w:pPr>
                <w:r w:rsidRPr="00872D7C">
                  <w:rPr>
                    <w:rStyle w:val="GeneralAviation"/>
                    <w:color w:val="auto"/>
                  </w:rPr>
                  <w:t>APS</w:t>
                </w:r>
                <w:r w:rsidRPr="00872D7C">
                  <w:rPr>
                    <w:rStyle w:val="GeneralAviation"/>
                    <w:color w:val="auto"/>
                  </w:rPr>
                  <w:br/>
                  <w:t>HUM</w:t>
                </w:r>
              </w:p>
              <w:p w14:paraId="3DBEED3D" w14:textId="77777777" w:rsidR="00E01A71" w:rsidRPr="00872D7C" w:rsidRDefault="00581773" w:rsidP="009726EA">
                <w:pPr>
                  <w:pStyle w:val="TableNormal0"/>
                  <w:rPr>
                    <w:rStyle w:val="GeneralAviation"/>
                    <w:color w:val="auto"/>
                  </w:rPr>
                </w:pPr>
                <w:r w:rsidRPr="00872D7C">
                  <w:rPr>
                    <w:rStyle w:val="GeneralAviation"/>
                    <w:color w:val="auto"/>
                  </w:rPr>
                  <w:t xml:space="preserve">1.1.1 </w:t>
                </w:r>
              </w:p>
            </w:tc>
            <w:tc>
              <w:tcPr>
                <w:tcW w:w="3544" w:type="dxa"/>
                <w:hideMark/>
              </w:tcPr>
              <w:p w14:paraId="60A00850" w14:textId="77777777" w:rsidR="00E01A71" w:rsidRPr="00872D7C" w:rsidRDefault="00581773" w:rsidP="009726EA">
                <w:pPr>
                  <w:pStyle w:val="TableNormal0"/>
                  <w:rPr>
                    <w:rStyle w:val="GeneralAviation"/>
                    <w:color w:val="auto"/>
                  </w:rPr>
                </w:pPr>
                <w:r w:rsidRPr="00872D7C">
                  <w:rPr>
                    <w:rStyle w:val="GeneralAviation"/>
                    <w:color w:val="auto"/>
                  </w:rPr>
                  <w:t>Describe the human information-processing model.</w:t>
                </w:r>
              </w:p>
            </w:tc>
            <w:tc>
              <w:tcPr>
                <w:tcW w:w="283" w:type="dxa"/>
                <w:hideMark/>
              </w:tcPr>
              <w:p w14:paraId="766BC604" w14:textId="77777777" w:rsidR="00E01A71" w:rsidRPr="00872D7C" w:rsidRDefault="00581773" w:rsidP="009726EA">
                <w:pPr>
                  <w:pStyle w:val="TableNormal0"/>
                  <w:rPr>
                    <w:rStyle w:val="GeneralAviation"/>
                    <w:color w:val="auto"/>
                  </w:rPr>
                </w:pPr>
                <w:r w:rsidRPr="00872D7C">
                  <w:rPr>
                    <w:rStyle w:val="GeneralAviation"/>
                    <w:color w:val="auto"/>
                  </w:rPr>
                  <w:t>2</w:t>
                </w:r>
              </w:p>
            </w:tc>
            <w:tc>
              <w:tcPr>
                <w:tcW w:w="3686" w:type="dxa"/>
                <w:hideMark/>
              </w:tcPr>
              <w:p w14:paraId="1F98894E" w14:textId="77777777" w:rsidR="00E01A71" w:rsidRPr="00872D7C" w:rsidRDefault="00581773" w:rsidP="0039176E">
                <w:pPr>
                  <w:pStyle w:val="EssentialTraining"/>
                  <w:rPr>
                    <w:rStyle w:val="GeneralAviation"/>
                    <w:color w:val="auto"/>
                  </w:rPr>
                </w:pPr>
                <w:r w:rsidRPr="00872D7C">
                  <w:rPr>
                    <w:rStyle w:val="GeneralAviation"/>
                    <w:color w:val="auto"/>
                  </w:rPr>
                  <w:t>Attention, perception, memory, situational awareness, decision-making, response</w:t>
                </w:r>
              </w:p>
            </w:tc>
            <w:tc>
              <w:tcPr>
                <w:tcW w:w="708" w:type="dxa"/>
                <w:hideMark/>
              </w:tcPr>
              <w:p w14:paraId="39D846EF" w14:textId="77777777" w:rsidR="00E01A71" w:rsidRPr="00872D7C" w:rsidRDefault="00581773" w:rsidP="009726EA">
                <w:pPr>
                  <w:pStyle w:val="TableNormal0"/>
                  <w:rPr>
                    <w:rStyle w:val="GeneralAviation"/>
                    <w:color w:val="auto"/>
                  </w:rPr>
                </w:pPr>
                <w:r w:rsidRPr="00872D7C">
                  <w:rPr>
                    <w:rStyle w:val="GeneralAviation"/>
                    <w:color w:val="auto"/>
                  </w:rPr>
                  <w:t>ALL</w:t>
                </w:r>
              </w:p>
            </w:tc>
          </w:tr>
          <w:tr w:rsidR="00090094" w14:paraId="539CC9F7" w14:textId="77777777" w:rsidTr="00090094">
            <w:trPr>
              <w:trHeight w:val="567"/>
            </w:trPr>
            <w:tc>
              <w:tcPr>
                <w:tcW w:w="865" w:type="dxa"/>
                <w:hideMark/>
              </w:tcPr>
              <w:p w14:paraId="0470703D" w14:textId="77777777" w:rsidR="00E01A71" w:rsidRPr="00872D7C" w:rsidRDefault="00581773" w:rsidP="009726EA">
                <w:pPr>
                  <w:pStyle w:val="TableNormal0"/>
                  <w:rPr>
                    <w:rStyle w:val="GeneralAviation"/>
                    <w:color w:val="auto"/>
                  </w:rPr>
                </w:pPr>
                <w:r w:rsidRPr="00872D7C">
                  <w:rPr>
                    <w:rStyle w:val="GeneralAviation"/>
                    <w:color w:val="auto"/>
                  </w:rPr>
                  <w:lastRenderedPageBreak/>
                  <w:t>APS</w:t>
                </w:r>
                <w:r w:rsidRPr="00872D7C">
                  <w:rPr>
                    <w:rStyle w:val="GeneralAviation"/>
                    <w:color w:val="auto"/>
                  </w:rPr>
                  <w:br/>
                  <w:t>HUM</w:t>
                </w:r>
              </w:p>
              <w:p w14:paraId="688E792C" w14:textId="77777777" w:rsidR="00E01A71" w:rsidRPr="00872D7C" w:rsidRDefault="00581773" w:rsidP="009726EA">
                <w:pPr>
                  <w:pStyle w:val="TableNormal0"/>
                  <w:rPr>
                    <w:rStyle w:val="GeneralAviation"/>
                    <w:color w:val="auto"/>
                  </w:rPr>
                </w:pPr>
                <w:r w:rsidRPr="00872D7C">
                  <w:rPr>
                    <w:rStyle w:val="GeneralAviation"/>
                    <w:color w:val="auto"/>
                  </w:rPr>
                  <w:t xml:space="preserve">1.1.2 </w:t>
                </w:r>
              </w:p>
            </w:tc>
            <w:tc>
              <w:tcPr>
                <w:tcW w:w="3544" w:type="dxa"/>
                <w:hideMark/>
              </w:tcPr>
              <w:p w14:paraId="3CCB82D9" w14:textId="77777777" w:rsidR="00E01A71" w:rsidRPr="00872D7C" w:rsidRDefault="00581773" w:rsidP="009726EA">
                <w:pPr>
                  <w:pStyle w:val="TableNormal0"/>
                  <w:rPr>
                    <w:rStyle w:val="GeneralAviation"/>
                    <w:color w:val="auto"/>
                  </w:rPr>
                </w:pPr>
                <w:r w:rsidRPr="00872D7C">
                  <w:rPr>
                    <w:rStyle w:val="GeneralAviation"/>
                    <w:color w:val="auto"/>
                  </w:rPr>
                  <w:t>Describe the factors which influence human information-processing.</w:t>
                </w:r>
              </w:p>
            </w:tc>
            <w:tc>
              <w:tcPr>
                <w:tcW w:w="283" w:type="dxa"/>
                <w:hideMark/>
              </w:tcPr>
              <w:p w14:paraId="66678DF4" w14:textId="77777777" w:rsidR="00E01A71" w:rsidRPr="00872D7C" w:rsidRDefault="00581773" w:rsidP="009726EA">
                <w:pPr>
                  <w:pStyle w:val="TableNormal0"/>
                  <w:rPr>
                    <w:rStyle w:val="GeneralAviation"/>
                    <w:color w:val="auto"/>
                  </w:rPr>
                </w:pPr>
                <w:r w:rsidRPr="00872D7C">
                  <w:rPr>
                    <w:rStyle w:val="GeneralAviation"/>
                    <w:color w:val="auto"/>
                  </w:rPr>
                  <w:t>2</w:t>
                </w:r>
              </w:p>
            </w:tc>
            <w:tc>
              <w:tcPr>
                <w:tcW w:w="3686" w:type="dxa"/>
                <w:hideMark/>
              </w:tcPr>
              <w:p w14:paraId="2DBDC2A7" w14:textId="77777777" w:rsidR="00E01A71" w:rsidRPr="00872D7C" w:rsidRDefault="00581773" w:rsidP="0039176E">
                <w:pPr>
                  <w:pStyle w:val="EssentialTraining"/>
                  <w:rPr>
                    <w:rStyle w:val="GeneralAviation"/>
                    <w:color w:val="auto"/>
                  </w:rPr>
                </w:pPr>
                <w:r w:rsidRPr="00872D7C">
                  <w:rPr>
                    <w:rStyle w:val="GeneralAviation"/>
                    <w:color w:val="auto"/>
                  </w:rPr>
                  <w:t>Confidence, stress, learning, knowledge, experience, fatigue, alcohol/drugs, distraction, interpersonal relations</w:t>
                </w:r>
              </w:p>
            </w:tc>
            <w:tc>
              <w:tcPr>
                <w:tcW w:w="708" w:type="dxa"/>
                <w:hideMark/>
              </w:tcPr>
              <w:p w14:paraId="63E1418E" w14:textId="77777777" w:rsidR="00E01A71" w:rsidRPr="00872D7C" w:rsidRDefault="00581773" w:rsidP="009726EA">
                <w:pPr>
                  <w:pStyle w:val="TableNormal0"/>
                  <w:rPr>
                    <w:rStyle w:val="GeneralAviation"/>
                    <w:color w:val="auto"/>
                  </w:rPr>
                </w:pPr>
                <w:r w:rsidRPr="00872D7C">
                  <w:rPr>
                    <w:rStyle w:val="GeneralAviation"/>
                    <w:color w:val="auto"/>
                  </w:rPr>
                  <w:t>ALL</w:t>
                </w:r>
              </w:p>
            </w:tc>
          </w:tr>
          <w:tr w:rsidR="00090094" w14:paraId="3F2B3C9E" w14:textId="77777777" w:rsidTr="00090094">
            <w:trPr>
              <w:trHeight w:val="227"/>
            </w:trPr>
            <w:tc>
              <w:tcPr>
                <w:tcW w:w="9086" w:type="dxa"/>
                <w:gridSpan w:val="5"/>
              </w:tcPr>
              <w:p w14:paraId="40FCD95B" w14:textId="77777777" w:rsidR="00E01A71" w:rsidRPr="00872D7C" w:rsidRDefault="00581773" w:rsidP="00E01A71">
                <w:pPr>
                  <w:pStyle w:val="TableHead"/>
                  <w:rPr>
                    <w:rStyle w:val="GeneralAviation"/>
                    <w:color w:val="auto"/>
                  </w:rPr>
                </w:pPr>
                <w:r w:rsidRPr="00872D7C">
                  <w:rPr>
                    <w:rStyle w:val="GeneralAviation"/>
                    <w:color w:val="auto"/>
                  </w:rPr>
                  <w:t>Subtopic HUM 1.2 — Situational awareness</w:t>
                </w:r>
              </w:p>
            </w:tc>
          </w:tr>
          <w:tr w:rsidR="00090094" w14:paraId="7100E07A" w14:textId="77777777" w:rsidTr="00090094">
            <w:trPr>
              <w:trHeight w:val="567"/>
            </w:trPr>
            <w:tc>
              <w:tcPr>
                <w:tcW w:w="865" w:type="dxa"/>
              </w:tcPr>
              <w:p w14:paraId="78C15AF4" w14:textId="77777777" w:rsidR="00E01A71" w:rsidRPr="00872D7C" w:rsidRDefault="00581773" w:rsidP="00E01A71">
                <w:pPr>
                  <w:pStyle w:val="TableNormal0"/>
                  <w:rPr>
                    <w:rStyle w:val="GeneralAviation"/>
                    <w:color w:val="auto"/>
                  </w:rPr>
                </w:pPr>
                <w:r w:rsidRPr="00872D7C">
                  <w:rPr>
                    <w:rStyle w:val="GeneralAviation"/>
                    <w:color w:val="auto"/>
                  </w:rPr>
                  <w:t>APS</w:t>
                </w:r>
                <w:r w:rsidRPr="00872D7C">
                  <w:rPr>
                    <w:rStyle w:val="GeneralAviation"/>
                    <w:color w:val="auto"/>
                  </w:rPr>
                  <w:br/>
                  <w:t>HUM</w:t>
                </w:r>
              </w:p>
              <w:p w14:paraId="2CCB2F83" w14:textId="77777777" w:rsidR="00E01A71" w:rsidRPr="00872D7C" w:rsidRDefault="00581773" w:rsidP="00E01A71">
                <w:pPr>
                  <w:pStyle w:val="TableNormal0"/>
                  <w:rPr>
                    <w:rStyle w:val="GeneralAviation"/>
                    <w:color w:val="auto"/>
                  </w:rPr>
                </w:pPr>
                <w:r w:rsidRPr="00872D7C">
                  <w:rPr>
                    <w:rStyle w:val="GeneralAviation"/>
                    <w:color w:val="auto"/>
                  </w:rPr>
                  <w:t>1.2.1</w:t>
                </w:r>
              </w:p>
            </w:tc>
            <w:tc>
              <w:tcPr>
                <w:tcW w:w="3544" w:type="dxa"/>
              </w:tcPr>
              <w:p w14:paraId="09EA8B96" w14:textId="77777777" w:rsidR="00E01A71" w:rsidRPr="00872D7C" w:rsidRDefault="00581773" w:rsidP="009726EA">
                <w:pPr>
                  <w:pStyle w:val="TableNormal0"/>
                  <w:rPr>
                    <w:rStyle w:val="GeneralAviation"/>
                    <w:color w:val="auto"/>
                  </w:rPr>
                </w:pPr>
                <w:r w:rsidRPr="00872D7C">
                  <w:rPr>
                    <w:rStyle w:val="GeneralAviation"/>
                    <w:color w:val="auto"/>
                  </w:rPr>
                  <w:t>Appreciate the effect of human information-processing factors on situational awareness.</w:t>
                </w:r>
              </w:p>
            </w:tc>
            <w:tc>
              <w:tcPr>
                <w:tcW w:w="283" w:type="dxa"/>
              </w:tcPr>
              <w:p w14:paraId="05F9A88D" w14:textId="77777777" w:rsidR="00E01A71" w:rsidRPr="00872D7C" w:rsidRDefault="00581773" w:rsidP="009726EA">
                <w:pPr>
                  <w:pStyle w:val="TableNormal0"/>
                  <w:rPr>
                    <w:rStyle w:val="GeneralAviation"/>
                    <w:color w:val="auto"/>
                  </w:rPr>
                </w:pPr>
                <w:r w:rsidRPr="00872D7C">
                  <w:rPr>
                    <w:rStyle w:val="GeneralAviation"/>
                    <w:color w:val="auto"/>
                  </w:rPr>
                  <w:t>3</w:t>
                </w:r>
              </w:p>
            </w:tc>
            <w:tc>
              <w:tcPr>
                <w:tcW w:w="3686" w:type="dxa"/>
              </w:tcPr>
              <w:p w14:paraId="55C3DF65" w14:textId="77777777" w:rsidR="00E01A71" w:rsidRPr="00872D7C" w:rsidRDefault="00581773" w:rsidP="009726EA">
                <w:pPr>
                  <w:pStyle w:val="TableNormal0"/>
                  <w:rPr>
                    <w:rStyle w:val="GeneralAviation"/>
                    <w:i/>
                    <w:iCs/>
                    <w:color w:val="auto"/>
                  </w:rPr>
                </w:pPr>
                <w:r w:rsidRPr="00872D7C">
                  <w:rPr>
                    <w:rStyle w:val="GeneralAviation"/>
                    <w:i/>
                    <w:iCs/>
                    <w:color w:val="auto"/>
                  </w:rPr>
                  <w:t>Optional content: workload, knowledge, interpersonal relations, distraction, confidence, experience, fatigue, stress</w:t>
                </w:r>
              </w:p>
            </w:tc>
            <w:tc>
              <w:tcPr>
                <w:tcW w:w="708" w:type="dxa"/>
              </w:tcPr>
              <w:p w14:paraId="565E0C0B" w14:textId="77777777" w:rsidR="00E01A71" w:rsidRPr="00872D7C" w:rsidRDefault="00581773" w:rsidP="009726EA">
                <w:pPr>
                  <w:pStyle w:val="TableNormal0"/>
                  <w:rPr>
                    <w:rStyle w:val="GeneralAviation"/>
                    <w:color w:val="auto"/>
                  </w:rPr>
                </w:pPr>
                <w:r w:rsidRPr="00872D7C">
                  <w:rPr>
                    <w:rStyle w:val="GeneralAviation"/>
                    <w:color w:val="auto"/>
                  </w:rPr>
                  <w:t>ALL</w:t>
                </w:r>
              </w:p>
            </w:tc>
          </w:tr>
          <w:tr w:rsidR="00090094" w14:paraId="1985CB1F" w14:textId="77777777" w:rsidTr="00090094">
            <w:trPr>
              <w:trHeight w:val="227"/>
            </w:trPr>
            <w:tc>
              <w:tcPr>
                <w:tcW w:w="9086" w:type="dxa"/>
                <w:gridSpan w:val="5"/>
              </w:tcPr>
              <w:p w14:paraId="49B0AA65" w14:textId="77777777" w:rsidR="00E01A71" w:rsidRPr="00872D7C" w:rsidRDefault="00581773" w:rsidP="00E01A71">
                <w:pPr>
                  <w:pStyle w:val="TableHead"/>
                  <w:rPr>
                    <w:rStyle w:val="GeneralAviation"/>
                    <w:color w:val="auto"/>
                  </w:rPr>
                </w:pPr>
                <w:r w:rsidRPr="00872D7C">
                  <w:rPr>
                    <w:rStyle w:val="GeneralAviation"/>
                    <w:color w:val="auto"/>
                  </w:rPr>
                  <w:t>Subtopic HUM 1.3 — Decision-making</w:t>
                </w:r>
              </w:p>
            </w:tc>
          </w:tr>
          <w:tr w:rsidR="00090094" w14:paraId="06040163" w14:textId="77777777" w:rsidTr="00090094">
            <w:trPr>
              <w:trHeight w:val="567"/>
            </w:trPr>
            <w:tc>
              <w:tcPr>
                <w:tcW w:w="865" w:type="dxa"/>
                <w:hideMark/>
              </w:tcPr>
              <w:p w14:paraId="3CCE235A" w14:textId="77777777" w:rsidR="00E01A71" w:rsidRPr="00872D7C" w:rsidRDefault="00581773" w:rsidP="009726EA">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B2F0B49" w14:textId="77777777" w:rsidR="00E01A71" w:rsidRPr="00872D7C" w:rsidRDefault="00581773" w:rsidP="009726EA">
                <w:pPr>
                  <w:pStyle w:val="TableNormal0"/>
                  <w:rPr>
                    <w:rStyle w:val="GeneralAviation"/>
                    <w:color w:val="auto"/>
                  </w:rPr>
                </w:pPr>
                <w:r w:rsidRPr="00872D7C">
                  <w:rPr>
                    <w:rStyle w:val="GeneralAviation"/>
                    <w:color w:val="auto"/>
                  </w:rPr>
                  <w:t xml:space="preserve">1.3.1 </w:t>
                </w:r>
              </w:p>
            </w:tc>
            <w:tc>
              <w:tcPr>
                <w:tcW w:w="3544" w:type="dxa"/>
                <w:hideMark/>
              </w:tcPr>
              <w:p w14:paraId="66D0D652" w14:textId="77777777" w:rsidR="00E01A71" w:rsidRPr="00872D7C" w:rsidRDefault="00581773" w:rsidP="009726EA">
                <w:pPr>
                  <w:pStyle w:val="TableNormal0"/>
                  <w:rPr>
                    <w:rStyle w:val="GeneralAviation"/>
                    <w:color w:val="auto"/>
                  </w:rPr>
                </w:pPr>
                <w:r w:rsidRPr="00872D7C">
                  <w:rPr>
                    <w:rStyle w:val="GeneralAviation"/>
                    <w:color w:val="auto"/>
                  </w:rPr>
                  <w:t>Appreciate the effect of human information-processing factors on decision-making.</w:t>
                </w:r>
              </w:p>
            </w:tc>
            <w:tc>
              <w:tcPr>
                <w:tcW w:w="283" w:type="dxa"/>
                <w:hideMark/>
              </w:tcPr>
              <w:p w14:paraId="74BAE9B8" w14:textId="77777777" w:rsidR="00E01A71" w:rsidRPr="00872D7C" w:rsidRDefault="00581773" w:rsidP="009726EA">
                <w:pPr>
                  <w:pStyle w:val="TableNormal0"/>
                  <w:rPr>
                    <w:rStyle w:val="GeneralAviation"/>
                    <w:color w:val="auto"/>
                  </w:rPr>
                </w:pPr>
                <w:r w:rsidRPr="00872D7C">
                  <w:rPr>
                    <w:rStyle w:val="GeneralAviation"/>
                    <w:color w:val="auto"/>
                  </w:rPr>
                  <w:t>3</w:t>
                </w:r>
              </w:p>
            </w:tc>
            <w:tc>
              <w:tcPr>
                <w:tcW w:w="3686" w:type="dxa"/>
                <w:hideMark/>
              </w:tcPr>
              <w:p w14:paraId="41A52131" w14:textId="77777777" w:rsidR="00E01A71" w:rsidRPr="00872D7C" w:rsidRDefault="00581773" w:rsidP="009726EA">
                <w:pPr>
                  <w:pStyle w:val="TableNormal0"/>
                  <w:rPr>
                    <w:rStyle w:val="GeneralAviation"/>
                    <w:i/>
                    <w:iCs/>
                    <w:color w:val="auto"/>
                  </w:rPr>
                </w:pPr>
                <w:r w:rsidRPr="00872D7C">
                  <w:rPr>
                    <w:rStyle w:val="GeneralAviation"/>
                    <w:i/>
                    <w:iCs/>
                    <w:color w:val="auto"/>
                  </w:rPr>
                  <w:t>Optional content: workload, stress, interpersonal relations, distraction, confidence</w:t>
                </w:r>
              </w:p>
            </w:tc>
            <w:tc>
              <w:tcPr>
                <w:tcW w:w="708" w:type="dxa"/>
                <w:hideMark/>
              </w:tcPr>
              <w:p w14:paraId="76F73D9F" w14:textId="77777777" w:rsidR="00E01A71" w:rsidRPr="00872D7C" w:rsidRDefault="00581773" w:rsidP="009726EA">
                <w:pPr>
                  <w:pStyle w:val="TableNormal0"/>
                  <w:rPr>
                    <w:rStyle w:val="GeneralAviation"/>
                    <w:color w:val="auto"/>
                  </w:rPr>
                </w:pPr>
                <w:r w:rsidRPr="00872D7C">
                  <w:rPr>
                    <w:rStyle w:val="GeneralAviation"/>
                    <w:color w:val="auto"/>
                  </w:rPr>
                  <w:t>ALL</w:t>
                </w:r>
              </w:p>
            </w:tc>
          </w:tr>
          <w:tr w:rsidR="00090094" w14:paraId="7A41AD18" w14:textId="77777777" w:rsidTr="00090094">
            <w:trPr>
              <w:trHeight w:val="21"/>
            </w:trPr>
            <w:tc>
              <w:tcPr>
                <w:tcW w:w="9086" w:type="dxa"/>
                <w:gridSpan w:val="5"/>
              </w:tcPr>
              <w:p w14:paraId="62B5F9EC" w14:textId="77777777" w:rsidR="00E01A71" w:rsidRPr="006F0A14" w:rsidRDefault="00581773" w:rsidP="00B77014">
                <w:pPr>
                  <w:pStyle w:val="TableCentered"/>
                  <w:rPr>
                    <w:rStyle w:val="GeneralAviation"/>
                  </w:rPr>
                </w:pPr>
                <w:r w:rsidRPr="006F0A14">
                  <w:t>TOPIC HUM 2 — FACTORS AFFECTING HEALTH AND WELL-BEING</w:t>
                </w:r>
              </w:p>
            </w:tc>
          </w:tr>
          <w:tr w:rsidR="00090094" w14:paraId="74677899" w14:textId="77777777" w:rsidTr="00090094">
            <w:trPr>
              <w:trHeight w:val="21"/>
            </w:trPr>
            <w:tc>
              <w:tcPr>
                <w:tcW w:w="9086" w:type="dxa"/>
                <w:gridSpan w:val="5"/>
                <w:hideMark/>
              </w:tcPr>
              <w:p w14:paraId="449A742B" w14:textId="77777777" w:rsidR="00E01A71" w:rsidRPr="00872D7C" w:rsidRDefault="00581773" w:rsidP="00B77014">
                <w:pPr>
                  <w:pStyle w:val="TableHead"/>
                  <w:rPr>
                    <w:rStyle w:val="GeneralAviation"/>
                    <w:color w:val="auto"/>
                  </w:rPr>
                </w:pPr>
                <w:r w:rsidRPr="00872D7C">
                  <w:rPr>
                    <w:rStyle w:val="GeneralAviation"/>
                    <w:color w:val="auto"/>
                  </w:rPr>
                  <w:t>Subtopic HUM 2.1 — Fatigue</w:t>
                </w:r>
              </w:p>
            </w:tc>
          </w:tr>
          <w:tr w:rsidR="00090094" w14:paraId="0F6EF0F9" w14:textId="77777777" w:rsidTr="00090094">
            <w:trPr>
              <w:trHeight w:val="567"/>
            </w:trPr>
            <w:tc>
              <w:tcPr>
                <w:tcW w:w="865" w:type="dxa"/>
                <w:hideMark/>
              </w:tcPr>
              <w:p w14:paraId="408A83C3" w14:textId="77777777" w:rsidR="00E01A71" w:rsidRPr="00872D7C" w:rsidRDefault="00581773" w:rsidP="00B770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1CEDA530" w14:textId="77777777" w:rsidR="00E01A71" w:rsidRPr="00872D7C" w:rsidRDefault="00581773" w:rsidP="00B77014">
                <w:pPr>
                  <w:pStyle w:val="TableNormal0"/>
                  <w:rPr>
                    <w:rStyle w:val="GeneralAviation"/>
                    <w:color w:val="auto"/>
                  </w:rPr>
                </w:pPr>
                <w:r w:rsidRPr="00872D7C">
                  <w:rPr>
                    <w:rStyle w:val="GeneralAviation"/>
                    <w:color w:val="auto"/>
                  </w:rPr>
                  <w:t xml:space="preserve">2.1.1 </w:t>
                </w:r>
              </w:p>
            </w:tc>
            <w:tc>
              <w:tcPr>
                <w:tcW w:w="3544" w:type="dxa"/>
                <w:hideMark/>
              </w:tcPr>
              <w:p w14:paraId="63E6D1A4" w14:textId="77777777" w:rsidR="00E01A71" w:rsidRPr="00872D7C" w:rsidRDefault="00581773" w:rsidP="00B77014">
                <w:pPr>
                  <w:pStyle w:val="TableNormal0"/>
                  <w:rPr>
                    <w:rStyle w:val="GeneralAviation"/>
                    <w:color w:val="auto"/>
                  </w:rPr>
                </w:pPr>
                <w:r w:rsidRPr="00872D7C">
                  <w:rPr>
                    <w:rStyle w:val="GeneralAviation"/>
                    <w:color w:val="auto"/>
                  </w:rPr>
                  <w:t>Describe the onset of fatigue.</w:t>
                </w:r>
              </w:p>
            </w:tc>
            <w:tc>
              <w:tcPr>
                <w:tcW w:w="283" w:type="dxa"/>
                <w:hideMark/>
              </w:tcPr>
              <w:p w14:paraId="29056B0E" w14:textId="77777777" w:rsidR="00E01A71" w:rsidRPr="00872D7C" w:rsidRDefault="00581773" w:rsidP="00B77014">
                <w:pPr>
                  <w:pStyle w:val="TableNormal0"/>
                  <w:rPr>
                    <w:rStyle w:val="GeneralAviation"/>
                    <w:color w:val="auto"/>
                  </w:rPr>
                </w:pPr>
                <w:r w:rsidRPr="00872D7C">
                  <w:rPr>
                    <w:rStyle w:val="GeneralAviation"/>
                    <w:color w:val="auto"/>
                  </w:rPr>
                  <w:t>2</w:t>
                </w:r>
              </w:p>
            </w:tc>
            <w:tc>
              <w:tcPr>
                <w:tcW w:w="3686" w:type="dxa"/>
                <w:hideMark/>
              </w:tcPr>
              <w:p w14:paraId="4FE8AFD5" w14:textId="77777777" w:rsidR="00E01A71" w:rsidRPr="00872D7C" w:rsidRDefault="00356D49" w:rsidP="0039176E">
                <w:pPr>
                  <w:pStyle w:val="EssentialTraining"/>
                  <w:rPr>
                    <w:rStyle w:val="GeneralAviation"/>
                    <w:color w:val="auto"/>
                  </w:rPr>
                </w:pPr>
                <w:r w:rsidRPr="00872D7C">
                  <w:rPr>
                    <w:rStyle w:val="GeneralAviation"/>
                    <w:color w:val="auto"/>
                  </w:rPr>
                  <w:t>Government of the Republic of Armenia Decision N 2054-L of December 7, 2023</w:t>
                </w:r>
              </w:p>
              <w:p w14:paraId="2CAE5D9D" w14:textId="77777777" w:rsidR="00E01A71" w:rsidRPr="00872D7C" w:rsidRDefault="00581773" w:rsidP="00B77014">
                <w:pPr>
                  <w:pStyle w:val="TableNormal0"/>
                  <w:rPr>
                    <w:rStyle w:val="GeneralAviation"/>
                    <w:i/>
                    <w:iCs/>
                    <w:color w:val="auto"/>
                  </w:rPr>
                </w:pPr>
                <w:r w:rsidRPr="00872D7C">
                  <w:rPr>
                    <w:rStyle w:val="GeneralAviation"/>
                    <w:i/>
                    <w:iCs/>
                    <w:color w:val="auto"/>
                  </w:rPr>
                  <w:t>Optional content: lack of concentration, listlessness, irritability, frustration, Skybrary Human Behaviour: EUROCONTROL Fatigue and sleep management</w:t>
                </w:r>
              </w:p>
            </w:tc>
            <w:tc>
              <w:tcPr>
                <w:tcW w:w="708" w:type="dxa"/>
                <w:hideMark/>
              </w:tcPr>
              <w:p w14:paraId="384A24B4" w14:textId="77777777" w:rsidR="00E01A71" w:rsidRPr="00872D7C" w:rsidRDefault="00581773" w:rsidP="00B77014">
                <w:pPr>
                  <w:pStyle w:val="TableNormal0"/>
                  <w:rPr>
                    <w:rStyle w:val="GeneralAviation"/>
                    <w:color w:val="auto"/>
                  </w:rPr>
                </w:pPr>
                <w:r w:rsidRPr="00872D7C">
                  <w:rPr>
                    <w:rStyle w:val="GeneralAviation"/>
                    <w:color w:val="auto"/>
                  </w:rPr>
                  <w:t>ALL</w:t>
                </w:r>
              </w:p>
            </w:tc>
          </w:tr>
          <w:tr w:rsidR="00090094" w14:paraId="3AA99542" w14:textId="77777777" w:rsidTr="00090094">
            <w:trPr>
              <w:trHeight w:val="567"/>
            </w:trPr>
            <w:tc>
              <w:tcPr>
                <w:tcW w:w="865" w:type="dxa"/>
                <w:hideMark/>
              </w:tcPr>
              <w:p w14:paraId="2E1F434B" w14:textId="77777777" w:rsidR="00E01A71" w:rsidRPr="00872D7C" w:rsidRDefault="00581773" w:rsidP="00B770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00656EFD" w14:textId="77777777" w:rsidR="00E01A71" w:rsidRPr="00872D7C" w:rsidRDefault="00581773" w:rsidP="00B77014">
                <w:pPr>
                  <w:pStyle w:val="TableNormal0"/>
                  <w:rPr>
                    <w:rStyle w:val="GeneralAviation"/>
                    <w:color w:val="auto"/>
                  </w:rPr>
                </w:pPr>
                <w:r w:rsidRPr="00872D7C">
                  <w:rPr>
                    <w:rStyle w:val="GeneralAviation"/>
                    <w:color w:val="auto"/>
                  </w:rPr>
                  <w:t xml:space="preserve">2.1.2 </w:t>
                </w:r>
              </w:p>
            </w:tc>
            <w:tc>
              <w:tcPr>
                <w:tcW w:w="3544" w:type="dxa"/>
                <w:hideMark/>
              </w:tcPr>
              <w:p w14:paraId="4E5F921D" w14:textId="77777777" w:rsidR="00E01A71" w:rsidRPr="00872D7C" w:rsidRDefault="00581773" w:rsidP="00B77014">
                <w:pPr>
                  <w:pStyle w:val="TableNormal0"/>
                  <w:rPr>
                    <w:rStyle w:val="GeneralAviation"/>
                    <w:color w:val="auto"/>
                  </w:rPr>
                </w:pPr>
                <w:r w:rsidRPr="00872D7C">
                  <w:rPr>
                    <w:rStyle w:val="GeneralAviation"/>
                    <w:color w:val="auto"/>
                  </w:rPr>
                  <w:t>Recognise the onset of fatigue in self and in others.</w:t>
                </w:r>
              </w:p>
            </w:tc>
            <w:tc>
              <w:tcPr>
                <w:tcW w:w="283" w:type="dxa"/>
                <w:hideMark/>
              </w:tcPr>
              <w:p w14:paraId="437530D6" w14:textId="77777777" w:rsidR="00E01A71" w:rsidRPr="00872D7C" w:rsidRDefault="00581773" w:rsidP="00B77014">
                <w:pPr>
                  <w:pStyle w:val="TableNormal0"/>
                  <w:rPr>
                    <w:rStyle w:val="GeneralAviation"/>
                    <w:color w:val="auto"/>
                  </w:rPr>
                </w:pPr>
                <w:r w:rsidRPr="00872D7C">
                  <w:rPr>
                    <w:rStyle w:val="GeneralAviation"/>
                    <w:color w:val="auto"/>
                  </w:rPr>
                  <w:t>1</w:t>
                </w:r>
              </w:p>
            </w:tc>
            <w:tc>
              <w:tcPr>
                <w:tcW w:w="3686" w:type="dxa"/>
                <w:hideMark/>
              </w:tcPr>
              <w:p w14:paraId="01DF62DA" w14:textId="77777777" w:rsidR="00E01A71" w:rsidRPr="00872D7C" w:rsidRDefault="00581773" w:rsidP="00B77014">
                <w:pPr>
                  <w:pStyle w:val="TableNormal0"/>
                  <w:rPr>
                    <w:rStyle w:val="GeneralAviation"/>
                    <w:i/>
                    <w:iCs/>
                    <w:color w:val="auto"/>
                  </w:rPr>
                </w:pPr>
                <w:r w:rsidRPr="00872D7C">
                  <w:rPr>
                    <w:rStyle w:val="GeneralAviation"/>
                    <w:i/>
                    <w:iCs/>
                    <w:color w:val="auto"/>
                  </w:rPr>
                  <w:t xml:space="preserve">Optional content: </w:t>
                </w:r>
                <w:r w:rsidR="006F0A14" w:rsidRPr="00872D7C">
                  <w:rPr>
                    <w:rStyle w:val="GeneralAviation"/>
                    <w:i/>
                    <w:iCs/>
                    <w:color w:val="auto"/>
                  </w:rPr>
                  <w:t>Skybrary Human Behaviour: EUROCONTROL Fatigue and sleep management</w:t>
                </w:r>
              </w:p>
            </w:tc>
            <w:tc>
              <w:tcPr>
                <w:tcW w:w="708" w:type="dxa"/>
                <w:hideMark/>
              </w:tcPr>
              <w:p w14:paraId="71E00841" w14:textId="77777777" w:rsidR="00E01A71" w:rsidRPr="00872D7C" w:rsidRDefault="00581773" w:rsidP="00B77014">
                <w:pPr>
                  <w:pStyle w:val="TableNormal0"/>
                  <w:rPr>
                    <w:rStyle w:val="GeneralAviation"/>
                    <w:color w:val="auto"/>
                  </w:rPr>
                </w:pPr>
                <w:r w:rsidRPr="00872D7C">
                  <w:rPr>
                    <w:rStyle w:val="GeneralAviation"/>
                    <w:color w:val="auto"/>
                  </w:rPr>
                  <w:t>ALL</w:t>
                </w:r>
              </w:p>
            </w:tc>
          </w:tr>
          <w:tr w:rsidR="00090094" w14:paraId="2DF52E1F" w14:textId="77777777" w:rsidTr="00090094">
            <w:trPr>
              <w:trHeight w:val="567"/>
            </w:trPr>
            <w:tc>
              <w:tcPr>
                <w:tcW w:w="865" w:type="dxa"/>
                <w:hideMark/>
              </w:tcPr>
              <w:p w14:paraId="16CFE842" w14:textId="77777777" w:rsidR="00E01A71" w:rsidRPr="00872D7C" w:rsidRDefault="00581773" w:rsidP="00B770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10DF94E" w14:textId="77777777" w:rsidR="00E01A71" w:rsidRPr="00872D7C" w:rsidRDefault="00581773" w:rsidP="00B77014">
                <w:pPr>
                  <w:pStyle w:val="TableNormal0"/>
                  <w:rPr>
                    <w:rStyle w:val="GeneralAviation"/>
                    <w:color w:val="auto"/>
                  </w:rPr>
                </w:pPr>
                <w:r w:rsidRPr="00872D7C">
                  <w:rPr>
                    <w:rStyle w:val="GeneralAviation"/>
                    <w:color w:val="auto"/>
                  </w:rPr>
                  <w:t>2.1.</w:t>
                </w:r>
                <w:r w:rsidR="006F0A14" w:rsidRPr="00872D7C">
                  <w:rPr>
                    <w:rStyle w:val="GeneralAviation"/>
                    <w:color w:val="auto"/>
                  </w:rPr>
                  <w:t>3</w:t>
                </w:r>
                <w:r w:rsidRPr="00872D7C">
                  <w:rPr>
                    <w:rStyle w:val="GeneralAviation"/>
                    <w:color w:val="auto"/>
                  </w:rPr>
                  <w:t xml:space="preserve"> </w:t>
                </w:r>
              </w:p>
            </w:tc>
            <w:tc>
              <w:tcPr>
                <w:tcW w:w="3544" w:type="dxa"/>
                <w:hideMark/>
              </w:tcPr>
              <w:p w14:paraId="5021EA32" w14:textId="77777777" w:rsidR="00E01A71" w:rsidRPr="00872D7C" w:rsidRDefault="00581773" w:rsidP="00B77014">
                <w:pPr>
                  <w:pStyle w:val="TableNormal0"/>
                  <w:rPr>
                    <w:rStyle w:val="GeneralAviation"/>
                    <w:color w:val="auto"/>
                  </w:rPr>
                </w:pPr>
                <w:r w:rsidRPr="00872D7C">
                  <w:rPr>
                    <w:rStyle w:val="GeneralAviation"/>
                    <w:color w:val="auto"/>
                  </w:rPr>
                  <w:t xml:space="preserve">Describe </w:t>
                </w:r>
                <w:r w:rsidR="006F0A14" w:rsidRPr="00872D7C">
                  <w:rPr>
                    <w:rStyle w:val="GeneralAviation"/>
                    <w:color w:val="auto"/>
                  </w:rPr>
                  <w:t xml:space="preserve">the </w:t>
                </w:r>
                <w:r w:rsidRPr="00872D7C">
                  <w:rPr>
                    <w:rStyle w:val="GeneralAviation"/>
                    <w:color w:val="auto"/>
                  </w:rPr>
                  <w:t>appropriate action when recognising fatigue.</w:t>
                </w:r>
              </w:p>
            </w:tc>
            <w:tc>
              <w:tcPr>
                <w:tcW w:w="283" w:type="dxa"/>
                <w:hideMark/>
              </w:tcPr>
              <w:p w14:paraId="4022573B" w14:textId="77777777" w:rsidR="00E01A71" w:rsidRPr="00872D7C" w:rsidRDefault="00581773" w:rsidP="00B77014">
                <w:pPr>
                  <w:pStyle w:val="TableNormal0"/>
                  <w:rPr>
                    <w:rStyle w:val="GeneralAviation"/>
                    <w:color w:val="auto"/>
                  </w:rPr>
                </w:pPr>
                <w:r w:rsidRPr="00872D7C">
                  <w:rPr>
                    <w:rStyle w:val="GeneralAviation"/>
                    <w:color w:val="auto"/>
                  </w:rPr>
                  <w:t>2</w:t>
                </w:r>
              </w:p>
            </w:tc>
            <w:tc>
              <w:tcPr>
                <w:tcW w:w="3686" w:type="dxa"/>
                <w:hideMark/>
              </w:tcPr>
              <w:p w14:paraId="00794ED3" w14:textId="77777777" w:rsidR="00E01A71" w:rsidRPr="00872D7C" w:rsidRDefault="00581773" w:rsidP="00B77014">
                <w:pPr>
                  <w:pStyle w:val="TableNormal0"/>
                  <w:rPr>
                    <w:rStyle w:val="GeneralAviation"/>
                    <w:i/>
                    <w:iCs/>
                    <w:color w:val="auto"/>
                  </w:rPr>
                </w:pPr>
                <w:r w:rsidRPr="00872D7C">
                  <w:rPr>
                    <w:rStyle w:val="GeneralAviation"/>
                    <w:i/>
                    <w:iCs/>
                    <w:color w:val="auto"/>
                  </w:rPr>
                  <w:t>Optional content: Skybrary Human Behaviour: EUROCONTROL Fatigue and sleep management</w:t>
                </w:r>
              </w:p>
            </w:tc>
            <w:tc>
              <w:tcPr>
                <w:tcW w:w="708" w:type="dxa"/>
                <w:hideMark/>
              </w:tcPr>
              <w:p w14:paraId="48D1A6B4" w14:textId="77777777" w:rsidR="00E01A71" w:rsidRPr="00872D7C" w:rsidRDefault="00581773" w:rsidP="00B77014">
                <w:pPr>
                  <w:pStyle w:val="TableNormal0"/>
                  <w:rPr>
                    <w:rStyle w:val="GeneralAviation"/>
                    <w:color w:val="auto"/>
                  </w:rPr>
                </w:pPr>
                <w:r w:rsidRPr="00872D7C">
                  <w:rPr>
                    <w:rStyle w:val="GeneralAviation"/>
                    <w:color w:val="auto"/>
                  </w:rPr>
                  <w:t>ALL</w:t>
                </w:r>
              </w:p>
            </w:tc>
          </w:tr>
          <w:tr w:rsidR="00090094" w14:paraId="6FE0249A" w14:textId="77777777" w:rsidTr="00090094">
            <w:trPr>
              <w:trHeight w:val="21"/>
            </w:trPr>
            <w:tc>
              <w:tcPr>
                <w:tcW w:w="9086" w:type="dxa"/>
                <w:gridSpan w:val="5"/>
                <w:hideMark/>
              </w:tcPr>
              <w:p w14:paraId="31F71B54" w14:textId="77777777" w:rsidR="00E01A71" w:rsidRPr="00872D7C" w:rsidRDefault="00581773" w:rsidP="00B77014">
                <w:pPr>
                  <w:pStyle w:val="TableHead"/>
                  <w:keepNext/>
                  <w:rPr>
                    <w:rStyle w:val="GeneralAviation"/>
                    <w:color w:val="auto"/>
                  </w:rPr>
                </w:pPr>
                <w:r w:rsidRPr="00872D7C">
                  <w:rPr>
                    <w:rStyle w:val="GeneralAviation"/>
                    <w:color w:val="auto"/>
                  </w:rPr>
                  <w:t xml:space="preserve">Subtopic HUM 2.2 — </w:t>
                </w:r>
                <w:r w:rsidR="006F0A14" w:rsidRPr="00872D7C">
                  <w:rPr>
                    <w:rStyle w:val="GeneralAviation"/>
                    <w:color w:val="auto"/>
                  </w:rPr>
                  <w:t>Stress</w:t>
                </w:r>
              </w:p>
            </w:tc>
          </w:tr>
          <w:tr w:rsidR="00090094" w14:paraId="0E6A7B33" w14:textId="77777777" w:rsidTr="00090094">
            <w:trPr>
              <w:trHeight w:val="567"/>
            </w:trPr>
            <w:tc>
              <w:tcPr>
                <w:tcW w:w="865" w:type="dxa"/>
                <w:hideMark/>
              </w:tcPr>
              <w:p w14:paraId="04E925E7"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7F5FCF6D" w14:textId="77777777" w:rsidR="006F0A14" w:rsidRPr="00872D7C" w:rsidRDefault="00581773" w:rsidP="006F0A14">
                <w:pPr>
                  <w:pStyle w:val="TableNormal0"/>
                  <w:rPr>
                    <w:rStyle w:val="GeneralAviation"/>
                    <w:color w:val="auto"/>
                  </w:rPr>
                </w:pPr>
                <w:r w:rsidRPr="00872D7C">
                  <w:rPr>
                    <w:rStyle w:val="GeneralAviation"/>
                    <w:color w:val="auto"/>
                  </w:rPr>
                  <w:t xml:space="preserve">2.2.1 </w:t>
                </w:r>
              </w:p>
            </w:tc>
            <w:tc>
              <w:tcPr>
                <w:tcW w:w="3544" w:type="dxa"/>
              </w:tcPr>
              <w:p w14:paraId="19A597DD" w14:textId="77777777" w:rsidR="006F0A14" w:rsidRPr="00872D7C" w:rsidRDefault="00581773" w:rsidP="006F0A14">
                <w:pPr>
                  <w:pStyle w:val="TableNormal0"/>
                  <w:rPr>
                    <w:rStyle w:val="GeneralAviation"/>
                    <w:color w:val="auto"/>
                  </w:rPr>
                </w:pPr>
                <w:r w:rsidRPr="00872D7C">
                  <w:rPr>
                    <w:rStyle w:val="GeneralAviation"/>
                    <w:color w:val="auto"/>
                  </w:rPr>
                  <w:t>Recognise the effects of stress on human performance.</w:t>
                </w:r>
              </w:p>
            </w:tc>
            <w:tc>
              <w:tcPr>
                <w:tcW w:w="283" w:type="dxa"/>
                <w:hideMark/>
              </w:tcPr>
              <w:p w14:paraId="00BFB827" w14:textId="77777777" w:rsidR="006F0A14" w:rsidRPr="00872D7C" w:rsidRDefault="00581773" w:rsidP="006F0A14">
                <w:pPr>
                  <w:pStyle w:val="TableNormal0"/>
                  <w:rPr>
                    <w:rStyle w:val="GeneralAviation"/>
                    <w:color w:val="auto"/>
                  </w:rPr>
                </w:pPr>
                <w:r w:rsidRPr="00872D7C">
                  <w:rPr>
                    <w:rStyle w:val="GeneralAviation"/>
                    <w:color w:val="auto"/>
                  </w:rPr>
                  <w:t>1</w:t>
                </w:r>
              </w:p>
            </w:tc>
            <w:tc>
              <w:tcPr>
                <w:tcW w:w="3686" w:type="dxa"/>
                <w:hideMark/>
              </w:tcPr>
              <w:p w14:paraId="560872DA" w14:textId="77777777" w:rsidR="006F0A14" w:rsidRPr="00872D7C" w:rsidRDefault="00581773" w:rsidP="0039176E">
                <w:pPr>
                  <w:pStyle w:val="EssentialTraining"/>
                  <w:rPr>
                    <w:rStyle w:val="GeneralAviation"/>
                    <w:color w:val="auto"/>
                  </w:rPr>
                </w:pPr>
                <w:r w:rsidRPr="00872D7C">
                  <w:rPr>
                    <w:rStyle w:val="GeneralAviation"/>
                    <w:color w:val="auto"/>
                  </w:rPr>
                  <w:t>Stress and its symptoms in self and in others</w:t>
                </w:r>
              </w:p>
              <w:p w14:paraId="1D2B085D" w14:textId="77777777" w:rsidR="006F0A14" w:rsidRPr="00872D7C" w:rsidRDefault="00581773" w:rsidP="006F0A14">
                <w:pPr>
                  <w:pStyle w:val="TableNormal0"/>
                  <w:rPr>
                    <w:rStyle w:val="GeneralAviation"/>
                    <w:i/>
                    <w:iCs/>
                    <w:color w:val="auto"/>
                  </w:rPr>
                </w:pPr>
                <w:r w:rsidRPr="00872D7C">
                  <w:rPr>
                    <w:rStyle w:val="GeneralAviation"/>
                    <w:i/>
                    <w:iCs/>
                    <w:color w:val="auto"/>
                  </w:rPr>
                  <w:t xml:space="preserve">Optional content: </w:t>
                </w:r>
                <w:r w:rsidR="00356D49" w:rsidRPr="00872D7C">
                  <w:rPr>
                    <w:rStyle w:val="GeneralAviation"/>
                    <w:i/>
                    <w:iCs/>
                    <w:color w:val="auto"/>
                  </w:rPr>
                  <w:t>Government of the Republic of Armenia Decision N 2054-L of December 7, 2023</w:t>
                </w:r>
              </w:p>
            </w:tc>
            <w:tc>
              <w:tcPr>
                <w:tcW w:w="708" w:type="dxa"/>
                <w:hideMark/>
              </w:tcPr>
              <w:p w14:paraId="16EC9DB2"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5EDEB3D3" w14:textId="77777777" w:rsidTr="00090094">
            <w:trPr>
              <w:trHeight w:val="567"/>
            </w:trPr>
            <w:tc>
              <w:tcPr>
                <w:tcW w:w="865" w:type="dxa"/>
                <w:hideMark/>
              </w:tcPr>
              <w:p w14:paraId="26051C96"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2D265DCA" w14:textId="77777777" w:rsidR="006F0A14" w:rsidRPr="00872D7C" w:rsidRDefault="00581773" w:rsidP="006F0A14">
                <w:pPr>
                  <w:pStyle w:val="TableNormal0"/>
                  <w:rPr>
                    <w:rStyle w:val="GeneralAviation"/>
                    <w:color w:val="auto"/>
                  </w:rPr>
                </w:pPr>
                <w:r w:rsidRPr="00872D7C">
                  <w:rPr>
                    <w:rStyle w:val="GeneralAviation"/>
                    <w:color w:val="auto"/>
                  </w:rPr>
                  <w:t xml:space="preserve">2.2.2 </w:t>
                </w:r>
              </w:p>
            </w:tc>
            <w:tc>
              <w:tcPr>
                <w:tcW w:w="3544" w:type="dxa"/>
              </w:tcPr>
              <w:p w14:paraId="33E8EA2C" w14:textId="77777777" w:rsidR="006F0A14" w:rsidRPr="00872D7C" w:rsidRDefault="00581773" w:rsidP="006F0A14">
                <w:pPr>
                  <w:pStyle w:val="TableNormal0"/>
                  <w:rPr>
                    <w:rStyle w:val="GeneralAviation"/>
                    <w:color w:val="auto"/>
                  </w:rPr>
                </w:pPr>
                <w:r w:rsidRPr="00872D7C">
                  <w:rPr>
                    <w:rStyle w:val="GeneralAviation"/>
                    <w:color w:val="auto"/>
                  </w:rPr>
                  <w:t>Describe the appropriate action when recognising stress.</w:t>
                </w:r>
              </w:p>
            </w:tc>
            <w:tc>
              <w:tcPr>
                <w:tcW w:w="283" w:type="dxa"/>
                <w:hideMark/>
              </w:tcPr>
              <w:p w14:paraId="096C6105" w14:textId="77777777" w:rsidR="006F0A14" w:rsidRPr="00872D7C" w:rsidRDefault="00581773" w:rsidP="006F0A14">
                <w:pPr>
                  <w:pStyle w:val="TableNormal0"/>
                  <w:rPr>
                    <w:rStyle w:val="GeneralAviation"/>
                    <w:color w:val="auto"/>
                  </w:rPr>
                </w:pPr>
                <w:r w:rsidRPr="00872D7C">
                  <w:rPr>
                    <w:rStyle w:val="GeneralAviation"/>
                    <w:color w:val="auto"/>
                  </w:rPr>
                  <w:t>2</w:t>
                </w:r>
              </w:p>
            </w:tc>
            <w:tc>
              <w:tcPr>
                <w:tcW w:w="3686" w:type="dxa"/>
                <w:hideMark/>
              </w:tcPr>
              <w:p w14:paraId="1DD2B7CA" w14:textId="77777777" w:rsidR="006F0A14" w:rsidRPr="00872D7C" w:rsidRDefault="006F0A14" w:rsidP="006F0A14">
                <w:pPr>
                  <w:pStyle w:val="TableNormal0"/>
                  <w:rPr>
                    <w:rStyle w:val="GeneralAviation"/>
                    <w:color w:val="auto"/>
                  </w:rPr>
                </w:pPr>
              </w:p>
            </w:tc>
            <w:tc>
              <w:tcPr>
                <w:tcW w:w="708" w:type="dxa"/>
                <w:hideMark/>
              </w:tcPr>
              <w:p w14:paraId="37E171FC"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56FFD0D6" w14:textId="77777777" w:rsidTr="00090094">
            <w:trPr>
              <w:trHeight w:val="567"/>
            </w:trPr>
            <w:tc>
              <w:tcPr>
                <w:tcW w:w="865" w:type="dxa"/>
              </w:tcPr>
              <w:p w14:paraId="20A59958"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0BF889D5" w14:textId="77777777" w:rsidR="006F0A14" w:rsidRPr="00872D7C" w:rsidRDefault="00581773" w:rsidP="006F0A14">
                <w:pPr>
                  <w:pStyle w:val="TableNormal0"/>
                  <w:rPr>
                    <w:rStyle w:val="GeneralAviation"/>
                    <w:color w:val="auto"/>
                  </w:rPr>
                </w:pPr>
                <w:r w:rsidRPr="00872D7C">
                  <w:rPr>
                    <w:rStyle w:val="GeneralAviation"/>
                    <w:color w:val="auto"/>
                  </w:rPr>
                  <w:t>2.2.3</w:t>
                </w:r>
              </w:p>
            </w:tc>
            <w:tc>
              <w:tcPr>
                <w:tcW w:w="3544" w:type="dxa"/>
              </w:tcPr>
              <w:p w14:paraId="58CC6115" w14:textId="77777777" w:rsidR="006F0A14" w:rsidRPr="00872D7C" w:rsidRDefault="00581773" w:rsidP="006F0A14">
                <w:pPr>
                  <w:pStyle w:val="TableNormal0"/>
                  <w:rPr>
                    <w:rStyle w:val="GeneralAviation"/>
                    <w:color w:val="auto"/>
                  </w:rPr>
                </w:pPr>
                <w:r w:rsidRPr="00872D7C">
                  <w:rPr>
                    <w:rStyle w:val="GeneralAviation"/>
                    <w:color w:val="auto"/>
                  </w:rPr>
                  <w:t>Act to reduce stress.</w:t>
                </w:r>
              </w:p>
            </w:tc>
            <w:tc>
              <w:tcPr>
                <w:tcW w:w="283" w:type="dxa"/>
              </w:tcPr>
              <w:p w14:paraId="33B53F04" w14:textId="77777777" w:rsidR="006F0A14" w:rsidRPr="00872D7C" w:rsidRDefault="00581773" w:rsidP="006F0A14">
                <w:pPr>
                  <w:pStyle w:val="TableNormal0"/>
                  <w:rPr>
                    <w:rStyle w:val="GeneralAviation"/>
                    <w:color w:val="auto"/>
                  </w:rPr>
                </w:pPr>
                <w:r w:rsidRPr="00872D7C">
                  <w:rPr>
                    <w:rStyle w:val="GeneralAviation"/>
                    <w:color w:val="auto"/>
                  </w:rPr>
                  <w:t>3</w:t>
                </w:r>
              </w:p>
            </w:tc>
            <w:tc>
              <w:tcPr>
                <w:tcW w:w="3686" w:type="dxa"/>
              </w:tcPr>
              <w:p w14:paraId="4B3F54DE" w14:textId="77777777" w:rsidR="006F0A14" w:rsidRPr="00872D7C" w:rsidRDefault="006F0A14" w:rsidP="006F0A14">
                <w:pPr>
                  <w:pStyle w:val="TableNormal0"/>
                  <w:rPr>
                    <w:rStyle w:val="GeneralAviation"/>
                    <w:color w:val="auto"/>
                  </w:rPr>
                </w:pPr>
              </w:p>
            </w:tc>
            <w:tc>
              <w:tcPr>
                <w:tcW w:w="708" w:type="dxa"/>
              </w:tcPr>
              <w:p w14:paraId="57A7AF60"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7E73B222" w14:textId="77777777" w:rsidTr="00090094">
            <w:trPr>
              <w:trHeight w:val="567"/>
            </w:trPr>
            <w:tc>
              <w:tcPr>
                <w:tcW w:w="865" w:type="dxa"/>
              </w:tcPr>
              <w:p w14:paraId="2EFB8F37"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03B1F2EC" w14:textId="77777777" w:rsidR="006F0A14" w:rsidRPr="00872D7C" w:rsidRDefault="00581773" w:rsidP="006F0A14">
                <w:pPr>
                  <w:pStyle w:val="TableNormal0"/>
                  <w:rPr>
                    <w:rStyle w:val="GeneralAviation"/>
                    <w:color w:val="auto"/>
                  </w:rPr>
                </w:pPr>
                <w:r w:rsidRPr="00872D7C">
                  <w:rPr>
                    <w:rStyle w:val="GeneralAviation"/>
                    <w:color w:val="auto"/>
                  </w:rPr>
                  <w:t>2.2.4</w:t>
                </w:r>
              </w:p>
            </w:tc>
            <w:tc>
              <w:tcPr>
                <w:tcW w:w="3544" w:type="dxa"/>
              </w:tcPr>
              <w:p w14:paraId="5CC0F537" w14:textId="77777777" w:rsidR="006F0A14" w:rsidRPr="00872D7C" w:rsidRDefault="00581773" w:rsidP="006F0A14">
                <w:pPr>
                  <w:pStyle w:val="TableNormal0"/>
                  <w:rPr>
                    <w:rStyle w:val="GeneralAviation"/>
                    <w:color w:val="auto"/>
                  </w:rPr>
                </w:pPr>
                <w:r w:rsidRPr="00872D7C">
                  <w:rPr>
                    <w:rStyle w:val="GeneralAviation"/>
                    <w:color w:val="auto"/>
                  </w:rPr>
                  <w:t>Respond to a stressful situation by offering, asking for or accepting assistance.</w:t>
                </w:r>
              </w:p>
            </w:tc>
            <w:tc>
              <w:tcPr>
                <w:tcW w:w="283" w:type="dxa"/>
              </w:tcPr>
              <w:p w14:paraId="718C22A2" w14:textId="77777777" w:rsidR="006F0A14" w:rsidRPr="00872D7C" w:rsidRDefault="00581773" w:rsidP="006F0A14">
                <w:pPr>
                  <w:pStyle w:val="TableNormal0"/>
                  <w:rPr>
                    <w:rStyle w:val="GeneralAviation"/>
                    <w:color w:val="auto"/>
                  </w:rPr>
                </w:pPr>
                <w:r w:rsidRPr="00872D7C">
                  <w:rPr>
                    <w:rStyle w:val="GeneralAviation"/>
                    <w:color w:val="auto"/>
                  </w:rPr>
                  <w:t>3</w:t>
                </w:r>
              </w:p>
            </w:tc>
            <w:tc>
              <w:tcPr>
                <w:tcW w:w="3686" w:type="dxa"/>
              </w:tcPr>
              <w:p w14:paraId="28199105" w14:textId="77777777" w:rsidR="006F0A14" w:rsidRPr="00872D7C" w:rsidRDefault="006F0A14" w:rsidP="006F0A14">
                <w:pPr>
                  <w:pStyle w:val="TableNormal0"/>
                  <w:rPr>
                    <w:rStyle w:val="GeneralAviation"/>
                    <w:color w:val="auto"/>
                  </w:rPr>
                </w:pPr>
              </w:p>
            </w:tc>
            <w:tc>
              <w:tcPr>
                <w:tcW w:w="708" w:type="dxa"/>
              </w:tcPr>
              <w:p w14:paraId="77DD4381"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3562837B" w14:textId="77777777" w:rsidTr="00090094">
            <w:trPr>
              <w:trHeight w:val="567"/>
            </w:trPr>
            <w:tc>
              <w:tcPr>
                <w:tcW w:w="865" w:type="dxa"/>
              </w:tcPr>
              <w:p w14:paraId="3785AF60"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1EA5B471" w14:textId="77777777" w:rsidR="006F0A14" w:rsidRPr="00872D7C" w:rsidRDefault="00581773" w:rsidP="006F0A14">
                <w:pPr>
                  <w:pStyle w:val="TableNormal0"/>
                  <w:rPr>
                    <w:rStyle w:val="GeneralAviation"/>
                    <w:color w:val="auto"/>
                  </w:rPr>
                </w:pPr>
                <w:r w:rsidRPr="00872D7C">
                  <w:rPr>
                    <w:rStyle w:val="GeneralAviation"/>
                    <w:color w:val="auto"/>
                  </w:rPr>
                  <w:t>2.2.5</w:t>
                </w:r>
              </w:p>
            </w:tc>
            <w:tc>
              <w:tcPr>
                <w:tcW w:w="3544" w:type="dxa"/>
              </w:tcPr>
              <w:p w14:paraId="5608203A" w14:textId="77777777" w:rsidR="006F0A14" w:rsidRPr="00872D7C" w:rsidRDefault="00581773" w:rsidP="006F0A14">
                <w:pPr>
                  <w:pStyle w:val="TableNormal0"/>
                  <w:rPr>
                    <w:rStyle w:val="GeneralAviation"/>
                    <w:color w:val="auto"/>
                  </w:rPr>
                </w:pPr>
                <w:r w:rsidRPr="00872D7C">
                  <w:rPr>
                    <w:rStyle w:val="GeneralAviation"/>
                    <w:color w:val="auto"/>
                  </w:rPr>
                  <w:t>Recognise the effect of stressful events.</w:t>
                </w:r>
              </w:p>
            </w:tc>
            <w:tc>
              <w:tcPr>
                <w:tcW w:w="283" w:type="dxa"/>
              </w:tcPr>
              <w:p w14:paraId="10C92E5C" w14:textId="77777777" w:rsidR="006F0A14" w:rsidRPr="00872D7C" w:rsidRDefault="00581773" w:rsidP="006F0A14">
                <w:pPr>
                  <w:pStyle w:val="TableNormal0"/>
                  <w:rPr>
                    <w:rStyle w:val="GeneralAviation"/>
                    <w:color w:val="auto"/>
                  </w:rPr>
                </w:pPr>
                <w:r w:rsidRPr="00872D7C">
                  <w:rPr>
                    <w:rStyle w:val="GeneralAviation"/>
                    <w:color w:val="auto"/>
                  </w:rPr>
                  <w:t>1</w:t>
                </w:r>
              </w:p>
            </w:tc>
            <w:tc>
              <w:tcPr>
                <w:tcW w:w="3686" w:type="dxa"/>
              </w:tcPr>
              <w:p w14:paraId="1104385F" w14:textId="77777777" w:rsidR="006F0A14" w:rsidRPr="00872D7C" w:rsidRDefault="00581773" w:rsidP="0039176E">
                <w:pPr>
                  <w:pStyle w:val="EssentialTraining"/>
                  <w:rPr>
                    <w:rStyle w:val="GeneralAviation"/>
                    <w:color w:val="auto"/>
                  </w:rPr>
                </w:pPr>
                <w:r w:rsidRPr="00872D7C">
                  <w:rPr>
                    <w:rStyle w:val="GeneralAviation"/>
                    <w:color w:val="auto"/>
                  </w:rPr>
                  <w:t>Self and others, abnormal situations</w:t>
                </w:r>
              </w:p>
            </w:tc>
            <w:tc>
              <w:tcPr>
                <w:tcW w:w="708" w:type="dxa"/>
              </w:tcPr>
              <w:p w14:paraId="69F349C9"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78D9D068" w14:textId="77777777" w:rsidTr="00090094">
            <w:trPr>
              <w:trHeight w:val="21"/>
            </w:trPr>
            <w:tc>
              <w:tcPr>
                <w:tcW w:w="9086" w:type="dxa"/>
                <w:gridSpan w:val="5"/>
              </w:tcPr>
              <w:p w14:paraId="1F5AC8E6" w14:textId="77777777" w:rsidR="006F0A14" w:rsidRPr="00011255" w:rsidRDefault="00581773" w:rsidP="00A65DD8">
                <w:pPr>
                  <w:pStyle w:val="TableCentered"/>
                </w:pPr>
                <w:r w:rsidRPr="00011255">
                  <w:t>TOPIC HUM 3 — THREAT AND ERROR MANAGEMENT</w:t>
                </w:r>
              </w:p>
            </w:tc>
          </w:tr>
          <w:tr w:rsidR="00090094" w14:paraId="10FFAC0F" w14:textId="77777777" w:rsidTr="00090094">
            <w:trPr>
              <w:trHeight w:val="21"/>
            </w:trPr>
            <w:tc>
              <w:tcPr>
                <w:tcW w:w="9086" w:type="dxa"/>
                <w:gridSpan w:val="5"/>
                <w:hideMark/>
              </w:tcPr>
              <w:p w14:paraId="571D101A" w14:textId="77777777" w:rsidR="006F0A14" w:rsidRPr="00872D7C" w:rsidRDefault="00581773" w:rsidP="00A65DD8">
                <w:pPr>
                  <w:pStyle w:val="TableHead"/>
                  <w:rPr>
                    <w:rStyle w:val="GeneralAviation"/>
                    <w:color w:val="auto"/>
                  </w:rPr>
                </w:pPr>
                <w:r w:rsidRPr="00872D7C">
                  <w:rPr>
                    <w:rStyle w:val="GeneralAviation"/>
                    <w:color w:val="auto"/>
                  </w:rPr>
                  <w:t xml:space="preserve">Subtopic HUM 3.1 — </w:t>
                </w:r>
                <w:r w:rsidR="00160203" w:rsidRPr="00872D7C">
                  <w:rPr>
                    <w:rStyle w:val="GeneralAviation"/>
                    <w:color w:val="auto"/>
                  </w:rPr>
                  <w:t>Threat and error management framework</w:t>
                </w:r>
              </w:p>
            </w:tc>
          </w:tr>
          <w:tr w:rsidR="00090094" w14:paraId="0921D7DF" w14:textId="77777777" w:rsidTr="00090094">
            <w:trPr>
              <w:trHeight w:val="567"/>
            </w:trPr>
            <w:tc>
              <w:tcPr>
                <w:tcW w:w="865" w:type="dxa"/>
                <w:hideMark/>
              </w:tcPr>
              <w:p w14:paraId="3B788388"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195AC835" w14:textId="77777777" w:rsidR="006F0A14" w:rsidRPr="00872D7C" w:rsidRDefault="00581773" w:rsidP="006F0A14">
                <w:pPr>
                  <w:pStyle w:val="TableNormal0"/>
                  <w:rPr>
                    <w:rStyle w:val="GeneralAviation"/>
                    <w:color w:val="auto"/>
                  </w:rPr>
                </w:pPr>
                <w:r w:rsidRPr="00872D7C">
                  <w:rPr>
                    <w:rStyle w:val="GeneralAviation"/>
                    <w:color w:val="auto"/>
                  </w:rPr>
                  <w:t xml:space="preserve">3.1.1 </w:t>
                </w:r>
              </w:p>
            </w:tc>
            <w:tc>
              <w:tcPr>
                <w:tcW w:w="3544" w:type="dxa"/>
              </w:tcPr>
              <w:p w14:paraId="4ABF5DE3" w14:textId="77777777" w:rsidR="006F0A14" w:rsidRPr="00872D7C" w:rsidRDefault="00581773" w:rsidP="006F0A14">
                <w:pPr>
                  <w:pStyle w:val="TableNormal0"/>
                  <w:rPr>
                    <w:rStyle w:val="GeneralAviation"/>
                    <w:color w:val="auto"/>
                  </w:rPr>
                </w:pPr>
                <w:r w:rsidRPr="00872D7C">
                  <w:rPr>
                    <w:rStyle w:val="GeneralAviation"/>
                    <w:color w:val="auto"/>
                  </w:rPr>
                  <w:t>Explain the importance of threat and error management.</w:t>
                </w:r>
              </w:p>
            </w:tc>
            <w:tc>
              <w:tcPr>
                <w:tcW w:w="283" w:type="dxa"/>
                <w:hideMark/>
              </w:tcPr>
              <w:p w14:paraId="2A81B5FE" w14:textId="77777777" w:rsidR="006F0A14" w:rsidRPr="00872D7C" w:rsidRDefault="00581773" w:rsidP="006F0A14">
                <w:pPr>
                  <w:pStyle w:val="TableNormal0"/>
                  <w:rPr>
                    <w:rStyle w:val="GeneralAviation"/>
                    <w:color w:val="auto"/>
                  </w:rPr>
                </w:pPr>
                <w:r w:rsidRPr="00872D7C">
                  <w:rPr>
                    <w:rStyle w:val="GeneralAviation"/>
                    <w:color w:val="auto"/>
                  </w:rPr>
                  <w:t>2</w:t>
                </w:r>
              </w:p>
            </w:tc>
            <w:tc>
              <w:tcPr>
                <w:tcW w:w="3686" w:type="dxa"/>
              </w:tcPr>
              <w:p w14:paraId="4D2F93A9" w14:textId="77777777" w:rsidR="006F0A14" w:rsidRPr="00872D7C" w:rsidRDefault="00581773" w:rsidP="006F0A14">
                <w:pPr>
                  <w:pStyle w:val="TableNormal0"/>
                  <w:rPr>
                    <w:rStyle w:val="GeneralAviation"/>
                    <w:i/>
                    <w:iCs/>
                    <w:color w:val="auto"/>
                  </w:rPr>
                </w:pPr>
                <w:r w:rsidRPr="00872D7C">
                  <w:rPr>
                    <w:rStyle w:val="GeneralAviation"/>
                    <w:i/>
                    <w:iCs/>
                    <w:color w:val="auto"/>
                  </w:rPr>
                  <w:t>Optional content: prevention of incidents, safety improvement, revision of procedures and/or working practices</w:t>
                </w:r>
              </w:p>
            </w:tc>
            <w:tc>
              <w:tcPr>
                <w:tcW w:w="708" w:type="dxa"/>
                <w:hideMark/>
              </w:tcPr>
              <w:p w14:paraId="354091B0"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30B8BE12" w14:textId="77777777" w:rsidTr="00090094">
            <w:trPr>
              <w:trHeight w:val="567"/>
            </w:trPr>
            <w:tc>
              <w:tcPr>
                <w:tcW w:w="865" w:type="dxa"/>
                <w:hideMark/>
              </w:tcPr>
              <w:p w14:paraId="72632BB3" w14:textId="77777777" w:rsidR="006F0A14" w:rsidRPr="00872D7C" w:rsidRDefault="00581773" w:rsidP="006F0A14">
                <w:pPr>
                  <w:pStyle w:val="TableNormal0"/>
                  <w:rPr>
                    <w:rStyle w:val="GeneralAviation"/>
                    <w:color w:val="auto"/>
                  </w:rPr>
                </w:pPr>
                <w:r w:rsidRPr="00872D7C">
                  <w:rPr>
                    <w:rStyle w:val="GeneralAviation"/>
                    <w:color w:val="auto"/>
                  </w:rPr>
                  <w:lastRenderedPageBreak/>
                  <w:t>APS</w:t>
                </w:r>
                <w:r w:rsidRPr="00872D7C">
                  <w:rPr>
                    <w:rStyle w:val="GeneralAviation"/>
                    <w:color w:val="auto"/>
                  </w:rPr>
                  <w:br/>
                  <w:t>HUM</w:t>
                </w:r>
              </w:p>
              <w:p w14:paraId="619059E0" w14:textId="77777777" w:rsidR="006F0A14" w:rsidRPr="00872D7C" w:rsidRDefault="00581773" w:rsidP="006F0A14">
                <w:pPr>
                  <w:pStyle w:val="TableNormal0"/>
                  <w:rPr>
                    <w:rStyle w:val="GeneralAviation"/>
                    <w:color w:val="auto"/>
                  </w:rPr>
                </w:pPr>
                <w:r w:rsidRPr="00872D7C">
                  <w:rPr>
                    <w:rStyle w:val="GeneralAviation"/>
                    <w:color w:val="auto"/>
                  </w:rPr>
                  <w:t xml:space="preserve">3.1.2 </w:t>
                </w:r>
              </w:p>
            </w:tc>
            <w:tc>
              <w:tcPr>
                <w:tcW w:w="3544" w:type="dxa"/>
              </w:tcPr>
              <w:p w14:paraId="79D4DD48" w14:textId="77777777" w:rsidR="006F0A14" w:rsidRPr="00872D7C" w:rsidRDefault="00581773" w:rsidP="006F0A14">
                <w:pPr>
                  <w:pStyle w:val="TableNormal0"/>
                  <w:rPr>
                    <w:rStyle w:val="GeneralAviation"/>
                    <w:color w:val="auto"/>
                  </w:rPr>
                </w:pPr>
                <w:r w:rsidRPr="00872D7C">
                  <w:rPr>
                    <w:rStyle w:val="GeneralAviation"/>
                    <w:color w:val="auto"/>
                  </w:rPr>
                  <w:t>Explain the threat and error management framework.</w:t>
                </w:r>
              </w:p>
            </w:tc>
            <w:tc>
              <w:tcPr>
                <w:tcW w:w="283" w:type="dxa"/>
                <w:hideMark/>
              </w:tcPr>
              <w:p w14:paraId="763A1D79" w14:textId="77777777" w:rsidR="006F0A14" w:rsidRPr="00872D7C" w:rsidRDefault="00581773" w:rsidP="006F0A14">
                <w:pPr>
                  <w:pStyle w:val="TableNormal0"/>
                  <w:rPr>
                    <w:rStyle w:val="GeneralAviation"/>
                    <w:color w:val="auto"/>
                  </w:rPr>
                </w:pPr>
                <w:r w:rsidRPr="00872D7C">
                  <w:rPr>
                    <w:rStyle w:val="GeneralAviation"/>
                    <w:color w:val="auto"/>
                  </w:rPr>
                  <w:t>2</w:t>
                </w:r>
              </w:p>
            </w:tc>
            <w:tc>
              <w:tcPr>
                <w:tcW w:w="3686" w:type="dxa"/>
              </w:tcPr>
              <w:p w14:paraId="2E8990C9" w14:textId="77777777" w:rsidR="006F0A14" w:rsidRPr="00872D7C" w:rsidRDefault="00581773" w:rsidP="0039176E">
                <w:pPr>
                  <w:pStyle w:val="EssentialTraining"/>
                  <w:rPr>
                    <w:rStyle w:val="GeneralAviation"/>
                    <w:color w:val="auto"/>
                  </w:rPr>
                </w:pPr>
                <w:r w:rsidRPr="00872D7C">
                  <w:rPr>
                    <w:rStyle w:val="GeneralAviation"/>
                    <w:color w:val="auto"/>
                  </w:rPr>
                  <w:t>Threats, errors, undesired states, countermeasures</w:t>
                </w:r>
              </w:p>
              <w:p w14:paraId="6E844329" w14:textId="77777777" w:rsidR="006F0A14" w:rsidRPr="00872D7C" w:rsidRDefault="00581773" w:rsidP="006F0A14">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tc>
            <w:tc>
              <w:tcPr>
                <w:tcW w:w="708" w:type="dxa"/>
                <w:hideMark/>
              </w:tcPr>
              <w:p w14:paraId="63117B6C"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56296033" w14:textId="77777777" w:rsidTr="00090094">
            <w:trPr>
              <w:trHeight w:val="567"/>
            </w:trPr>
            <w:tc>
              <w:tcPr>
                <w:tcW w:w="865" w:type="dxa"/>
              </w:tcPr>
              <w:p w14:paraId="3A60783B"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21F1320C" w14:textId="77777777" w:rsidR="006F0A14" w:rsidRPr="00872D7C" w:rsidRDefault="00581773" w:rsidP="006F0A14">
                <w:pPr>
                  <w:pStyle w:val="TableNormal0"/>
                  <w:rPr>
                    <w:rStyle w:val="GeneralAviation"/>
                    <w:color w:val="auto"/>
                  </w:rPr>
                </w:pPr>
                <w:r w:rsidRPr="00872D7C">
                  <w:rPr>
                    <w:rStyle w:val="GeneralAviation"/>
                    <w:color w:val="auto"/>
                  </w:rPr>
                  <w:t>3.1.3</w:t>
                </w:r>
              </w:p>
            </w:tc>
            <w:tc>
              <w:tcPr>
                <w:tcW w:w="3544" w:type="dxa"/>
              </w:tcPr>
              <w:p w14:paraId="3D19BC31" w14:textId="77777777" w:rsidR="006F0A14" w:rsidRPr="00872D7C" w:rsidRDefault="00581773" w:rsidP="006F0A14">
                <w:pPr>
                  <w:pStyle w:val="TableNormal0"/>
                  <w:rPr>
                    <w:rStyle w:val="GeneralAviation"/>
                    <w:color w:val="auto"/>
                  </w:rPr>
                </w:pPr>
                <w:r w:rsidRPr="00872D7C">
                  <w:rPr>
                    <w:rStyle w:val="GeneralAviation"/>
                    <w:color w:val="auto"/>
                  </w:rPr>
                  <w:t>Differentiate between the different types of threats in ATC.</w:t>
                </w:r>
              </w:p>
            </w:tc>
            <w:tc>
              <w:tcPr>
                <w:tcW w:w="283" w:type="dxa"/>
              </w:tcPr>
              <w:p w14:paraId="1F5588BB" w14:textId="77777777" w:rsidR="006F0A14" w:rsidRPr="00872D7C" w:rsidRDefault="00581773" w:rsidP="006F0A14">
                <w:pPr>
                  <w:pStyle w:val="TableNormal0"/>
                  <w:rPr>
                    <w:rStyle w:val="GeneralAviation"/>
                    <w:color w:val="auto"/>
                  </w:rPr>
                </w:pPr>
                <w:r w:rsidRPr="00872D7C">
                  <w:rPr>
                    <w:rStyle w:val="GeneralAviation"/>
                    <w:color w:val="auto"/>
                  </w:rPr>
                  <w:t>2</w:t>
                </w:r>
              </w:p>
            </w:tc>
            <w:tc>
              <w:tcPr>
                <w:tcW w:w="3686" w:type="dxa"/>
              </w:tcPr>
              <w:p w14:paraId="2F6B3B1C" w14:textId="77777777" w:rsidR="006F0A14" w:rsidRPr="00872D7C" w:rsidRDefault="00581773" w:rsidP="0039176E">
                <w:pPr>
                  <w:pStyle w:val="EssentialTraining"/>
                  <w:rPr>
                    <w:rStyle w:val="GeneralAviation"/>
                    <w:color w:val="auto"/>
                  </w:rPr>
                </w:pPr>
                <w:r w:rsidRPr="00872D7C">
                  <w:rPr>
                    <w:rStyle w:val="GeneralAviation"/>
                    <w:color w:val="auto"/>
                  </w:rPr>
                  <w:t>Internal, external, airborne, environmental</w:t>
                </w:r>
              </w:p>
              <w:p w14:paraId="3FC77E75" w14:textId="77777777" w:rsidR="006F0A14" w:rsidRPr="00872D7C" w:rsidRDefault="00581773" w:rsidP="006F0A14">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tc>
            <w:tc>
              <w:tcPr>
                <w:tcW w:w="708" w:type="dxa"/>
              </w:tcPr>
              <w:p w14:paraId="634B2DD0"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193A965A" w14:textId="77777777" w:rsidTr="00090094">
            <w:trPr>
              <w:trHeight w:val="567"/>
            </w:trPr>
            <w:tc>
              <w:tcPr>
                <w:tcW w:w="865" w:type="dxa"/>
              </w:tcPr>
              <w:p w14:paraId="0C5C63FD"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F74A41F" w14:textId="77777777" w:rsidR="006F0A14" w:rsidRPr="00872D7C" w:rsidRDefault="00581773" w:rsidP="006F0A14">
                <w:pPr>
                  <w:pStyle w:val="TableNormal0"/>
                  <w:rPr>
                    <w:rStyle w:val="GeneralAviation"/>
                    <w:color w:val="auto"/>
                  </w:rPr>
                </w:pPr>
                <w:r w:rsidRPr="00872D7C">
                  <w:rPr>
                    <w:rStyle w:val="GeneralAviation"/>
                    <w:color w:val="auto"/>
                  </w:rPr>
                  <w:t>3.1.4</w:t>
                </w:r>
              </w:p>
            </w:tc>
            <w:tc>
              <w:tcPr>
                <w:tcW w:w="3544" w:type="dxa"/>
              </w:tcPr>
              <w:p w14:paraId="48C9107A" w14:textId="77777777" w:rsidR="006F0A14" w:rsidRPr="00872D7C" w:rsidRDefault="00581773" w:rsidP="006F0A14">
                <w:pPr>
                  <w:pStyle w:val="TableNormal0"/>
                  <w:rPr>
                    <w:rStyle w:val="GeneralAviation"/>
                    <w:color w:val="auto"/>
                  </w:rPr>
                </w:pPr>
                <w:r w:rsidRPr="00872D7C">
                  <w:rPr>
                    <w:rStyle w:val="GeneralAviation"/>
                    <w:color w:val="auto"/>
                  </w:rPr>
                  <w:t>Differentiate between the different types of errors in ATC.</w:t>
                </w:r>
              </w:p>
            </w:tc>
            <w:tc>
              <w:tcPr>
                <w:tcW w:w="283" w:type="dxa"/>
              </w:tcPr>
              <w:p w14:paraId="648A02A4" w14:textId="77777777" w:rsidR="006F0A14" w:rsidRPr="00872D7C" w:rsidRDefault="00581773" w:rsidP="006F0A14">
                <w:pPr>
                  <w:pStyle w:val="TableNormal0"/>
                  <w:rPr>
                    <w:rStyle w:val="GeneralAviation"/>
                    <w:color w:val="auto"/>
                  </w:rPr>
                </w:pPr>
                <w:r w:rsidRPr="00872D7C">
                  <w:rPr>
                    <w:rStyle w:val="GeneralAviation"/>
                    <w:color w:val="auto"/>
                  </w:rPr>
                  <w:t>2</w:t>
                </w:r>
              </w:p>
            </w:tc>
            <w:tc>
              <w:tcPr>
                <w:tcW w:w="3686" w:type="dxa"/>
              </w:tcPr>
              <w:p w14:paraId="1D94441E" w14:textId="77777777" w:rsidR="006F0A14" w:rsidRPr="00872D7C" w:rsidRDefault="00581773" w:rsidP="0039176E">
                <w:pPr>
                  <w:pStyle w:val="EssentialTraining"/>
                  <w:rPr>
                    <w:rStyle w:val="GeneralAviation"/>
                    <w:color w:val="auto"/>
                  </w:rPr>
                </w:pPr>
                <w:r w:rsidRPr="00872D7C">
                  <w:rPr>
                    <w:rStyle w:val="GeneralAviation"/>
                    <w:color w:val="auto"/>
                  </w:rPr>
                  <w:t>Equipment, procedural, communication</w:t>
                </w:r>
              </w:p>
              <w:p w14:paraId="5C05F402" w14:textId="77777777" w:rsidR="006F0A14" w:rsidRPr="00872D7C" w:rsidRDefault="00581773" w:rsidP="006F0A14">
                <w:pPr>
                  <w:pStyle w:val="TableNormal0"/>
                  <w:rPr>
                    <w:rStyle w:val="GeneralAviation"/>
                    <w:i/>
                    <w:iCs/>
                    <w:color w:val="auto"/>
                  </w:rPr>
                </w:pPr>
                <w:r w:rsidRPr="00872D7C">
                  <w:rPr>
                    <w:rStyle w:val="GeneralAviation"/>
                    <w:i/>
                    <w:iCs/>
                    <w:color w:val="auto"/>
                  </w:rPr>
                  <w:t>Optional content: increase in traffic, changes in procedures, complexities of systems or traffic, weather, unusual occurrences</w:t>
                </w:r>
              </w:p>
            </w:tc>
            <w:tc>
              <w:tcPr>
                <w:tcW w:w="708" w:type="dxa"/>
              </w:tcPr>
              <w:p w14:paraId="6B6EEB02"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58196210" w14:textId="77777777" w:rsidTr="00090094">
            <w:trPr>
              <w:trHeight w:val="567"/>
            </w:trPr>
            <w:tc>
              <w:tcPr>
                <w:tcW w:w="865" w:type="dxa"/>
              </w:tcPr>
              <w:p w14:paraId="77A6C073"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5332001A" w14:textId="77777777" w:rsidR="006F0A14" w:rsidRPr="00872D7C" w:rsidRDefault="00581773" w:rsidP="006F0A14">
                <w:pPr>
                  <w:pStyle w:val="TableNormal0"/>
                  <w:rPr>
                    <w:rStyle w:val="GeneralAviation"/>
                    <w:color w:val="auto"/>
                  </w:rPr>
                </w:pPr>
                <w:r w:rsidRPr="00872D7C">
                  <w:rPr>
                    <w:rStyle w:val="GeneralAviation"/>
                    <w:color w:val="auto"/>
                  </w:rPr>
                  <w:t>3.1.5</w:t>
                </w:r>
              </w:p>
            </w:tc>
            <w:tc>
              <w:tcPr>
                <w:tcW w:w="3544" w:type="dxa"/>
              </w:tcPr>
              <w:p w14:paraId="403AB6E5" w14:textId="77777777" w:rsidR="006F0A14" w:rsidRPr="00872D7C" w:rsidRDefault="00581773" w:rsidP="006F0A14">
                <w:pPr>
                  <w:pStyle w:val="TableNormal0"/>
                  <w:rPr>
                    <w:rStyle w:val="GeneralAviation"/>
                    <w:color w:val="auto"/>
                  </w:rPr>
                </w:pPr>
                <w:r w:rsidRPr="00872D7C">
                  <w:rPr>
                    <w:rStyle w:val="GeneralAviation"/>
                    <w:color w:val="auto"/>
                  </w:rPr>
                  <w:t>Differentiate between the different types of undesired states.</w:t>
                </w:r>
              </w:p>
            </w:tc>
            <w:tc>
              <w:tcPr>
                <w:tcW w:w="283" w:type="dxa"/>
              </w:tcPr>
              <w:p w14:paraId="278733AD" w14:textId="77777777" w:rsidR="006F0A14" w:rsidRPr="00872D7C" w:rsidRDefault="00581773" w:rsidP="006F0A14">
                <w:pPr>
                  <w:pStyle w:val="TableNormal0"/>
                  <w:rPr>
                    <w:rStyle w:val="GeneralAviation"/>
                    <w:color w:val="auto"/>
                  </w:rPr>
                </w:pPr>
                <w:r w:rsidRPr="00872D7C">
                  <w:rPr>
                    <w:rStyle w:val="GeneralAviation"/>
                    <w:color w:val="auto"/>
                  </w:rPr>
                  <w:t>2</w:t>
                </w:r>
              </w:p>
            </w:tc>
            <w:tc>
              <w:tcPr>
                <w:tcW w:w="3686" w:type="dxa"/>
              </w:tcPr>
              <w:p w14:paraId="08D64E71" w14:textId="77777777" w:rsidR="006F0A14" w:rsidRPr="00872D7C" w:rsidRDefault="00581773" w:rsidP="0039176E">
                <w:pPr>
                  <w:pStyle w:val="EssentialTraining"/>
                  <w:rPr>
                    <w:rStyle w:val="GeneralAviation"/>
                    <w:color w:val="auto"/>
                  </w:rPr>
                </w:pPr>
                <w:r w:rsidRPr="00872D7C">
                  <w:rPr>
                    <w:rStyle w:val="GeneralAviation"/>
                    <w:color w:val="auto"/>
                  </w:rPr>
                  <w:t>On the ground, airborne</w:t>
                </w:r>
              </w:p>
              <w:p w14:paraId="208BE951" w14:textId="77777777" w:rsidR="006F0A14" w:rsidRPr="00872D7C" w:rsidRDefault="00581773" w:rsidP="006F0A14">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tc>
            <w:tc>
              <w:tcPr>
                <w:tcW w:w="708" w:type="dxa"/>
              </w:tcPr>
              <w:p w14:paraId="32829EF8"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0E64CB0A" w14:textId="77777777" w:rsidTr="00090094">
            <w:trPr>
              <w:trHeight w:val="567"/>
            </w:trPr>
            <w:tc>
              <w:tcPr>
                <w:tcW w:w="865" w:type="dxa"/>
              </w:tcPr>
              <w:p w14:paraId="60D3F513"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3E6DBE02" w14:textId="77777777" w:rsidR="006F0A14" w:rsidRPr="00872D7C" w:rsidRDefault="00581773" w:rsidP="006F0A14">
                <w:pPr>
                  <w:pStyle w:val="TableNormal0"/>
                  <w:rPr>
                    <w:rStyle w:val="GeneralAviation"/>
                    <w:color w:val="auto"/>
                  </w:rPr>
                </w:pPr>
                <w:r w:rsidRPr="00872D7C">
                  <w:rPr>
                    <w:rStyle w:val="GeneralAviation"/>
                    <w:color w:val="auto"/>
                  </w:rPr>
                  <w:t>3.1.6</w:t>
                </w:r>
              </w:p>
            </w:tc>
            <w:tc>
              <w:tcPr>
                <w:tcW w:w="3544" w:type="dxa"/>
              </w:tcPr>
              <w:p w14:paraId="131F1FFB" w14:textId="77777777" w:rsidR="006F0A14" w:rsidRPr="00872D7C" w:rsidRDefault="00581773" w:rsidP="006F0A14">
                <w:pPr>
                  <w:pStyle w:val="TableNormal0"/>
                  <w:rPr>
                    <w:rStyle w:val="GeneralAviation"/>
                    <w:color w:val="auto"/>
                  </w:rPr>
                </w:pPr>
                <w:r w:rsidRPr="00872D7C">
                  <w:rPr>
                    <w:rStyle w:val="GeneralAviation"/>
                    <w:color w:val="auto"/>
                  </w:rPr>
                  <w:t>Analyse examples of threat and error management in ATC.</w:t>
                </w:r>
              </w:p>
            </w:tc>
            <w:tc>
              <w:tcPr>
                <w:tcW w:w="283" w:type="dxa"/>
              </w:tcPr>
              <w:p w14:paraId="2C1A9E13" w14:textId="77777777" w:rsidR="006F0A14" w:rsidRPr="00872D7C" w:rsidRDefault="00581773" w:rsidP="006F0A14">
                <w:pPr>
                  <w:pStyle w:val="TableNormal0"/>
                  <w:rPr>
                    <w:rStyle w:val="GeneralAviation"/>
                    <w:color w:val="auto"/>
                  </w:rPr>
                </w:pPr>
                <w:r w:rsidRPr="00872D7C">
                  <w:rPr>
                    <w:rStyle w:val="GeneralAviation"/>
                    <w:color w:val="auto"/>
                  </w:rPr>
                  <w:t>4</w:t>
                </w:r>
              </w:p>
            </w:tc>
            <w:tc>
              <w:tcPr>
                <w:tcW w:w="3686" w:type="dxa"/>
              </w:tcPr>
              <w:p w14:paraId="142F1A18" w14:textId="77777777" w:rsidR="006F0A14" w:rsidRPr="00872D7C" w:rsidRDefault="00581773" w:rsidP="0039176E">
                <w:pPr>
                  <w:pStyle w:val="EssentialTraining"/>
                  <w:rPr>
                    <w:rStyle w:val="GeneralAviation"/>
                    <w:color w:val="auto"/>
                  </w:rPr>
                </w:pPr>
                <w:r w:rsidRPr="00872D7C">
                  <w:rPr>
                    <w:rStyle w:val="GeneralAviation"/>
                    <w:color w:val="auto"/>
                  </w:rPr>
                  <w:t>Case studies</w:t>
                </w:r>
              </w:p>
              <w:p w14:paraId="6E08C05D" w14:textId="77777777" w:rsidR="006F0A14" w:rsidRPr="00872D7C" w:rsidRDefault="00581773" w:rsidP="006F0A14">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tc>
            <w:tc>
              <w:tcPr>
                <w:tcW w:w="708" w:type="dxa"/>
              </w:tcPr>
              <w:p w14:paraId="60C8B215"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37BC831C" w14:textId="77777777" w:rsidTr="00090094">
            <w:trPr>
              <w:trHeight w:val="21"/>
            </w:trPr>
            <w:tc>
              <w:tcPr>
                <w:tcW w:w="9086" w:type="dxa"/>
                <w:gridSpan w:val="5"/>
                <w:hideMark/>
              </w:tcPr>
              <w:p w14:paraId="4BCDF854" w14:textId="77777777" w:rsidR="006F0A14" w:rsidRPr="00872D7C" w:rsidRDefault="00581773" w:rsidP="00A65DD8">
                <w:pPr>
                  <w:pStyle w:val="TableHead"/>
                  <w:rPr>
                    <w:rStyle w:val="GeneralAviation"/>
                    <w:color w:val="auto"/>
                  </w:rPr>
                </w:pPr>
                <w:r w:rsidRPr="00872D7C">
                  <w:rPr>
                    <w:rStyle w:val="GeneralAviation"/>
                    <w:color w:val="auto"/>
                  </w:rPr>
                  <w:t>Subtopic HUM 3.2 — Application of threat and error management</w:t>
                </w:r>
              </w:p>
            </w:tc>
          </w:tr>
          <w:tr w:rsidR="00090094" w14:paraId="437831E6" w14:textId="77777777" w:rsidTr="00090094">
            <w:trPr>
              <w:trHeight w:val="567"/>
            </w:trPr>
            <w:tc>
              <w:tcPr>
                <w:tcW w:w="865" w:type="dxa"/>
                <w:hideMark/>
              </w:tcPr>
              <w:p w14:paraId="55FEA5C8"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252AD6FB" w14:textId="77777777" w:rsidR="006F0A14" w:rsidRPr="00872D7C" w:rsidRDefault="00581773" w:rsidP="006F0A14">
                <w:pPr>
                  <w:pStyle w:val="TableNormal0"/>
                  <w:rPr>
                    <w:rStyle w:val="GeneralAviation"/>
                    <w:color w:val="auto"/>
                  </w:rPr>
                </w:pPr>
                <w:r w:rsidRPr="00872D7C">
                  <w:rPr>
                    <w:rStyle w:val="GeneralAviation"/>
                    <w:color w:val="auto"/>
                  </w:rPr>
                  <w:t xml:space="preserve">3.2.1 </w:t>
                </w:r>
              </w:p>
            </w:tc>
            <w:tc>
              <w:tcPr>
                <w:tcW w:w="3544" w:type="dxa"/>
              </w:tcPr>
              <w:p w14:paraId="77860F2E" w14:textId="77777777" w:rsidR="006F0A14" w:rsidRPr="00872D7C" w:rsidRDefault="00581773" w:rsidP="006F0A14">
                <w:pPr>
                  <w:pStyle w:val="TableNormal0"/>
                  <w:rPr>
                    <w:rStyle w:val="GeneralAviation"/>
                    <w:color w:val="auto"/>
                  </w:rPr>
                </w:pPr>
                <w:r w:rsidRPr="00872D7C">
                  <w:rPr>
                    <w:rStyle w:val="GeneralAviation"/>
                    <w:color w:val="auto"/>
                  </w:rPr>
                  <w:t>Manage threats.</w:t>
                </w:r>
              </w:p>
            </w:tc>
            <w:tc>
              <w:tcPr>
                <w:tcW w:w="283" w:type="dxa"/>
                <w:hideMark/>
              </w:tcPr>
              <w:p w14:paraId="6D015A29" w14:textId="77777777" w:rsidR="006F0A14" w:rsidRPr="00872D7C" w:rsidRDefault="00581773" w:rsidP="006F0A14">
                <w:pPr>
                  <w:pStyle w:val="TableNormal0"/>
                  <w:rPr>
                    <w:rStyle w:val="GeneralAviation"/>
                    <w:color w:val="auto"/>
                  </w:rPr>
                </w:pPr>
                <w:r w:rsidRPr="00872D7C">
                  <w:rPr>
                    <w:rStyle w:val="GeneralAviation"/>
                    <w:color w:val="auto"/>
                  </w:rPr>
                  <w:t>4</w:t>
                </w:r>
              </w:p>
            </w:tc>
            <w:tc>
              <w:tcPr>
                <w:tcW w:w="3686" w:type="dxa"/>
                <w:hideMark/>
              </w:tcPr>
              <w:p w14:paraId="67ECB9DF" w14:textId="77777777" w:rsidR="00011255" w:rsidRPr="00872D7C" w:rsidRDefault="00581773" w:rsidP="0039176E">
                <w:pPr>
                  <w:pStyle w:val="EssentialTraining"/>
                  <w:rPr>
                    <w:rStyle w:val="GeneralAviation"/>
                    <w:color w:val="auto"/>
                  </w:rPr>
                </w:pPr>
                <w:r w:rsidRPr="00872D7C">
                  <w:rPr>
                    <w:rStyle w:val="GeneralAviation"/>
                    <w:color w:val="auto"/>
                  </w:rPr>
                  <w:t>Detect and respond</w:t>
                </w:r>
              </w:p>
              <w:p w14:paraId="7FA39E43" w14:textId="77777777" w:rsidR="006F0A14" w:rsidRPr="00872D7C" w:rsidRDefault="00581773" w:rsidP="00011255">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tc>
            <w:tc>
              <w:tcPr>
                <w:tcW w:w="708" w:type="dxa"/>
                <w:hideMark/>
              </w:tcPr>
              <w:p w14:paraId="42FB7304"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46AB6F24" w14:textId="77777777" w:rsidTr="00090094">
            <w:trPr>
              <w:trHeight w:val="567"/>
            </w:trPr>
            <w:tc>
              <w:tcPr>
                <w:tcW w:w="865" w:type="dxa"/>
                <w:hideMark/>
              </w:tcPr>
              <w:p w14:paraId="751F2F66"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86A5D02" w14:textId="77777777" w:rsidR="006F0A14" w:rsidRPr="00872D7C" w:rsidRDefault="00581773" w:rsidP="006F0A14">
                <w:pPr>
                  <w:pStyle w:val="TableNormal0"/>
                  <w:rPr>
                    <w:rStyle w:val="GeneralAviation"/>
                    <w:color w:val="auto"/>
                  </w:rPr>
                </w:pPr>
                <w:r w:rsidRPr="00872D7C">
                  <w:rPr>
                    <w:rStyle w:val="GeneralAviation"/>
                    <w:color w:val="auto"/>
                  </w:rPr>
                  <w:t xml:space="preserve">3.2.2 </w:t>
                </w:r>
              </w:p>
            </w:tc>
            <w:tc>
              <w:tcPr>
                <w:tcW w:w="3544" w:type="dxa"/>
              </w:tcPr>
              <w:p w14:paraId="337EE06E" w14:textId="77777777" w:rsidR="006F0A14" w:rsidRPr="00872D7C" w:rsidRDefault="00581773" w:rsidP="006F0A14">
                <w:pPr>
                  <w:pStyle w:val="TableNormal0"/>
                  <w:rPr>
                    <w:rStyle w:val="GeneralAviation"/>
                    <w:color w:val="auto"/>
                  </w:rPr>
                </w:pPr>
                <w:r w:rsidRPr="00872D7C">
                  <w:rPr>
                    <w:rStyle w:val="GeneralAviation"/>
                    <w:color w:val="auto"/>
                  </w:rPr>
                  <w:t>Manage errors.</w:t>
                </w:r>
              </w:p>
            </w:tc>
            <w:tc>
              <w:tcPr>
                <w:tcW w:w="283" w:type="dxa"/>
              </w:tcPr>
              <w:p w14:paraId="2574B979" w14:textId="77777777" w:rsidR="006F0A14" w:rsidRPr="00872D7C" w:rsidRDefault="00581773" w:rsidP="006F0A14">
                <w:pPr>
                  <w:pStyle w:val="TableNormal0"/>
                  <w:rPr>
                    <w:rStyle w:val="GeneralAviation"/>
                    <w:color w:val="auto"/>
                  </w:rPr>
                </w:pPr>
                <w:r w:rsidRPr="00872D7C">
                  <w:rPr>
                    <w:rStyle w:val="GeneralAviation"/>
                    <w:color w:val="auto"/>
                  </w:rPr>
                  <w:t>4</w:t>
                </w:r>
              </w:p>
            </w:tc>
            <w:tc>
              <w:tcPr>
                <w:tcW w:w="3686" w:type="dxa"/>
              </w:tcPr>
              <w:p w14:paraId="09FC24D0" w14:textId="77777777" w:rsidR="00011255" w:rsidRPr="00872D7C" w:rsidRDefault="00581773" w:rsidP="0039176E">
                <w:pPr>
                  <w:pStyle w:val="EssentialTraining"/>
                  <w:rPr>
                    <w:rStyle w:val="GeneralAviation"/>
                    <w:color w:val="auto"/>
                  </w:rPr>
                </w:pPr>
                <w:r w:rsidRPr="00872D7C">
                  <w:rPr>
                    <w:rStyle w:val="GeneralAviation"/>
                    <w:color w:val="auto"/>
                  </w:rPr>
                  <w:t>Detect and respond</w:t>
                </w:r>
              </w:p>
              <w:p w14:paraId="291CE87A" w14:textId="77777777" w:rsidR="006F0A14" w:rsidRPr="00872D7C" w:rsidRDefault="00581773" w:rsidP="00011255">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tc>
            <w:tc>
              <w:tcPr>
                <w:tcW w:w="708" w:type="dxa"/>
                <w:hideMark/>
              </w:tcPr>
              <w:p w14:paraId="550F4A8A"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028C007B" w14:textId="77777777" w:rsidTr="00090094">
            <w:trPr>
              <w:trHeight w:val="567"/>
            </w:trPr>
            <w:tc>
              <w:tcPr>
                <w:tcW w:w="865" w:type="dxa"/>
                <w:hideMark/>
              </w:tcPr>
              <w:p w14:paraId="39D39E35" w14:textId="77777777" w:rsidR="006F0A14" w:rsidRPr="00872D7C" w:rsidRDefault="00581773" w:rsidP="006F0A14">
                <w:pPr>
                  <w:pStyle w:val="TableNormal0"/>
                  <w:rPr>
                    <w:rStyle w:val="GeneralAviation"/>
                    <w:color w:val="auto"/>
                  </w:rPr>
                </w:pPr>
                <w:r w:rsidRPr="00872D7C">
                  <w:rPr>
                    <w:rStyle w:val="GeneralAviation"/>
                    <w:color w:val="auto"/>
                  </w:rPr>
                  <w:t>APS</w:t>
                </w:r>
                <w:r w:rsidRPr="00872D7C">
                  <w:rPr>
                    <w:rStyle w:val="GeneralAviation"/>
                    <w:color w:val="auto"/>
                  </w:rPr>
                  <w:br/>
                  <w:t>HUM</w:t>
                </w:r>
              </w:p>
              <w:p w14:paraId="066920D6" w14:textId="77777777" w:rsidR="006F0A14" w:rsidRPr="00872D7C" w:rsidRDefault="00581773" w:rsidP="006F0A14">
                <w:pPr>
                  <w:pStyle w:val="TableNormal0"/>
                  <w:rPr>
                    <w:rStyle w:val="GeneralAviation"/>
                    <w:color w:val="auto"/>
                  </w:rPr>
                </w:pPr>
                <w:r w:rsidRPr="00872D7C">
                  <w:rPr>
                    <w:rStyle w:val="GeneralAviation"/>
                    <w:color w:val="auto"/>
                  </w:rPr>
                  <w:t xml:space="preserve">3.2.3 </w:t>
                </w:r>
              </w:p>
            </w:tc>
            <w:tc>
              <w:tcPr>
                <w:tcW w:w="3544" w:type="dxa"/>
              </w:tcPr>
              <w:p w14:paraId="0A1D7375" w14:textId="77777777" w:rsidR="006F0A14" w:rsidRPr="00872D7C" w:rsidRDefault="00581773" w:rsidP="006F0A14">
                <w:pPr>
                  <w:pStyle w:val="TableNormal0"/>
                  <w:rPr>
                    <w:rStyle w:val="GeneralAviation"/>
                    <w:color w:val="auto"/>
                  </w:rPr>
                </w:pPr>
                <w:r w:rsidRPr="00872D7C">
                  <w:rPr>
                    <w:rStyle w:val="GeneralAviation"/>
                    <w:color w:val="auto"/>
                  </w:rPr>
                  <w:t>Manage undesired states.</w:t>
                </w:r>
              </w:p>
            </w:tc>
            <w:tc>
              <w:tcPr>
                <w:tcW w:w="283" w:type="dxa"/>
                <w:hideMark/>
              </w:tcPr>
              <w:p w14:paraId="26E30E72" w14:textId="77777777" w:rsidR="006F0A14" w:rsidRPr="00872D7C" w:rsidRDefault="00581773" w:rsidP="006F0A14">
                <w:pPr>
                  <w:pStyle w:val="TableNormal0"/>
                  <w:rPr>
                    <w:rStyle w:val="GeneralAviation"/>
                    <w:color w:val="auto"/>
                  </w:rPr>
                </w:pPr>
                <w:r w:rsidRPr="00872D7C">
                  <w:rPr>
                    <w:rStyle w:val="GeneralAviation"/>
                    <w:color w:val="auto"/>
                  </w:rPr>
                  <w:t>4</w:t>
                </w:r>
              </w:p>
            </w:tc>
            <w:tc>
              <w:tcPr>
                <w:tcW w:w="3686" w:type="dxa"/>
              </w:tcPr>
              <w:p w14:paraId="6FADF511" w14:textId="77777777" w:rsidR="00011255" w:rsidRPr="00872D7C" w:rsidRDefault="00581773" w:rsidP="0039176E">
                <w:pPr>
                  <w:pStyle w:val="EssentialTraining"/>
                  <w:rPr>
                    <w:rStyle w:val="GeneralAviation"/>
                    <w:color w:val="auto"/>
                  </w:rPr>
                </w:pPr>
                <w:r w:rsidRPr="00872D7C">
                  <w:rPr>
                    <w:rStyle w:val="GeneralAviation"/>
                    <w:color w:val="auto"/>
                  </w:rPr>
                  <w:t>Detect and respond</w:t>
                </w:r>
              </w:p>
              <w:p w14:paraId="7F9F7C37" w14:textId="77777777" w:rsidR="006F0A14" w:rsidRDefault="00581773" w:rsidP="00011255">
                <w:pPr>
                  <w:pStyle w:val="TableNormal0"/>
                  <w:rPr>
                    <w:rStyle w:val="GeneralAviation"/>
                    <w:i/>
                    <w:iCs/>
                    <w:color w:val="auto"/>
                  </w:rPr>
                </w:pPr>
                <w:r w:rsidRPr="00872D7C">
                  <w:rPr>
                    <w:rStyle w:val="GeneralAviation"/>
                    <w:i/>
                    <w:iCs/>
                    <w:color w:val="auto"/>
                  </w:rPr>
                  <w:t>Optional content: ICAO Circular 314 — AN/178 Threat and Error Management (TEM) in Air Traffic Control</w:t>
                </w:r>
              </w:p>
              <w:p w14:paraId="246D51AD" w14:textId="77777777" w:rsidR="0096092C" w:rsidRDefault="0096092C" w:rsidP="00011255">
                <w:pPr>
                  <w:pStyle w:val="TableNormal0"/>
                  <w:rPr>
                    <w:rStyle w:val="GeneralAviation"/>
                    <w:i/>
                    <w:iCs/>
                    <w:color w:val="auto"/>
                  </w:rPr>
                </w:pPr>
              </w:p>
              <w:p w14:paraId="10E331E4" w14:textId="77777777" w:rsidR="0096092C" w:rsidRDefault="0096092C" w:rsidP="00011255">
                <w:pPr>
                  <w:pStyle w:val="TableNormal0"/>
                  <w:rPr>
                    <w:rStyle w:val="GeneralAviation"/>
                    <w:i/>
                    <w:iCs/>
                    <w:color w:val="auto"/>
                  </w:rPr>
                </w:pPr>
              </w:p>
              <w:p w14:paraId="76FDBBB6" w14:textId="77777777" w:rsidR="0096092C" w:rsidRDefault="0096092C" w:rsidP="00011255">
                <w:pPr>
                  <w:pStyle w:val="TableNormal0"/>
                  <w:rPr>
                    <w:rStyle w:val="GeneralAviation"/>
                    <w:i/>
                    <w:iCs/>
                    <w:color w:val="auto"/>
                  </w:rPr>
                </w:pPr>
              </w:p>
              <w:p w14:paraId="7F1724AF" w14:textId="77777777" w:rsidR="0096092C" w:rsidRPr="00872D7C" w:rsidRDefault="0096092C" w:rsidP="00011255">
                <w:pPr>
                  <w:pStyle w:val="TableNormal0"/>
                  <w:rPr>
                    <w:rStyle w:val="GeneralAviation"/>
                    <w:i/>
                    <w:iCs/>
                    <w:color w:val="auto"/>
                  </w:rPr>
                </w:pPr>
              </w:p>
            </w:tc>
            <w:tc>
              <w:tcPr>
                <w:tcW w:w="708" w:type="dxa"/>
                <w:hideMark/>
              </w:tcPr>
              <w:p w14:paraId="35E7393F" w14:textId="77777777" w:rsidR="006F0A14" w:rsidRPr="00872D7C" w:rsidRDefault="00581773" w:rsidP="006F0A14">
                <w:pPr>
                  <w:pStyle w:val="TableNormal0"/>
                  <w:rPr>
                    <w:rStyle w:val="GeneralAviation"/>
                    <w:color w:val="auto"/>
                  </w:rPr>
                </w:pPr>
                <w:r w:rsidRPr="00872D7C">
                  <w:rPr>
                    <w:rStyle w:val="GeneralAviation"/>
                    <w:color w:val="auto"/>
                  </w:rPr>
                  <w:t>ALL</w:t>
                </w:r>
              </w:p>
            </w:tc>
          </w:tr>
          <w:tr w:rsidR="00090094" w14:paraId="6E12CAD2" w14:textId="77777777" w:rsidTr="00090094">
            <w:trPr>
              <w:trHeight w:val="21"/>
            </w:trPr>
            <w:tc>
              <w:tcPr>
                <w:tcW w:w="9086" w:type="dxa"/>
                <w:gridSpan w:val="5"/>
              </w:tcPr>
              <w:p w14:paraId="4FFB12F3" w14:textId="77777777" w:rsidR="00011255" w:rsidRPr="00011255" w:rsidRDefault="00581773" w:rsidP="00E07C6F">
                <w:pPr>
                  <w:pStyle w:val="TableCentered"/>
                  <w:rPr>
                    <w:rStyle w:val="GeneralAviation"/>
                  </w:rPr>
                </w:pPr>
                <w:r w:rsidRPr="00011255">
                  <w:t>TOPIC HUM 4 — TEAMWORK</w:t>
                </w:r>
              </w:p>
            </w:tc>
          </w:tr>
          <w:tr w:rsidR="00090094" w14:paraId="127ECD9D" w14:textId="77777777" w:rsidTr="00090094">
            <w:trPr>
              <w:trHeight w:val="21"/>
            </w:trPr>
            <w:tc>
              <w:tcPr>
                <w:tcW w:w="9086" w:type="dxa"/>
                <w:gridSpan w:val="5"/>
                <w:hideMark/>
              </w:tcPr>
              <w:p w14:paraId="61FBC343" w14:textId="77777777" w:rsidR="00011255" w:rsidRPr="00872D7C" w:rsidRDefault="00581773" w:rsidP="00E07C6F">
                <w:pPr>
                  <w:pStyle w:val="TableHead"/>
                  <w:rPr>
                    <w:rStyle w:val="GeneralAviation"/>
                    <w:color w:val="auto"/>
                  </w:rPr>
                </w:pPr>
                <w:r w:rsidRPr="00872D7C">
                  <w:rPr>
                    <w:rStyle w:val="GeneralAviation"/>
                    <w:color w:val="auto"/>
                  </w:rPr>
                  <w:t xml:space="preserve">Subtopic HUM 4.1 — </w:t>
                </w:r>
                <w:r w:rsidR="00160203" w:rsidRPr="00872D7C">
                  <w:rPr>
                    <w:rStyle w:val="GeneralAviation"/>
                    <w:color w:val="auto"/>
                  </w:rPr>
                  <w:t>Benefits of teamwork</w:t>
                </w:r>
              </w:p>
            </w:tc>
          </w:tr>
          <w:tr w:rsidR="00090094" w14:paraId="16C185AC" w14:textId="77777777" w:rsidTr="00090094">
            <w:trPr>
              <w:trHeight w:val="567"/>
            </w:trPr>
            <w:tc>
              <w:tcPr>
                <w:tcW w:w="865" w:type="dxa"/>
                <w:hideMark/>
              </w:tcPr>
              <w:p w14:paraId="25A2C592"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70823B17" w14:textId="77777777" w:rsidR="00011255" w:rsidRPr="00872D7C" w:rsidRDefault="00581773" w:rsidP="00011255">
                <w:pPr>
                  <w:pStyle w:val="TableNormal0"/>
                  <w:rPr>
                    <w:rStyle w:val="GeneralAviation"/>
                    <w:color w:val="auto"/>
                  </w:rPr>
                </w:pPr>
                <w:r w:rsidRPr="00872D7C">
                  <w:rPr>
                    <w:rStyle w:val="GeneralAviation"/>
                    <w:color w:val="auto"/>
                  </w:rPr>
                  <w:t xml:space="preserve">4.1.1 </w:t>
                </w:r>
              </w:p>
            </w:tc>
            <w:tc>
              <w:tcPr>
                <w:tcW w:w="3544" w:type="dxa"/>
                <w:hideMark/>
              </w:tcPr>
              <w:p w14:paraId="4F21E561" w14:textId="77777777" w:rsidR="00011255" w:rsidRPr="00872D7C" w:rsidRDefault="00581773" w:rsidP="00011255">
                <w:pPr>
                  <w:pStyle w:val="TableNormal0"/>
                  <w:rPr>
                    <w:rStyle w:val="GeneralAviation"/>
                    <w:color w:val="auto"/>
                  </w:rPr>
                </w:pPr>
                <w:r w:rsidRPr="00872D7C">
                  <w:rPr>
                    <w:rStyle w:val="GeneralAviation"/>
                    <w:color w:val="auto"/>
                  </w:rPr>
                  <w:t>State the benefits of teamwork.</w:t>
                </w:r>
              </w:p>
            </w:tc>
            <w:tc>
              <w:tcPr>
                <w:tcW w:w="283" w:type="dxa"/>
                <w:hideMark/>
              </w:tcPr>
              <w:p w14:paraId="6269962C" w14:textId="77777777" w:rsidR="00011255" w:rsidRPr="00872D7C" w:rsidRDefault="00581773" w:rsidP="00011255">
                <w:pPr>
                  <w:pStyle w:val="TableNormal0"/>
                  <w:rPr>
                    <w:rStyle w:val="GeneralAviation"/>
                    <w:color w:val="auto"/>
                  </w:rPr>
                </w:pPr>
                <w:r w:rsidRPr="00872D7C">
                  <w:rPr>
                    <w:rStyle w:val="GeneralAviation"/>
                    <w:color w:val="auto"/>
                  </w:rPr>
                  <w:t>1</w:t>
                </w:r>
              </w:p>
            </w:tc>
            <w:tc>
              <w:tcPr>
                <w:tcW w:w="3686" w:type="dxa"/>
                <w:hideMark/>
              </w:tcPr>
              <w:p w14:paraId="07B31152" w14:textId="77777777" w:rsidR="00011255" w:rsidRPr="00872D7C" w:rsidRDefault="00581773" w:rsidP="0039176E">
                <w:pPr>
                  <w:pStyle w:val="EssentialTraining"/>
                  <w:rPr>
                    <w:rStyle w:val="GeneralAviation"/>
                    <w:color w:val="auto"/>
                  </w:rPr>
                </w:pPr>
                <w:r w:rsidRPr="00872D7C">
                  <w:rPr>
                    <w:rStyle w:val="GeneralAviation"/>
                    <w:color w:val="auto"/>
                  </w:rPr>
                  <w:t>Increased safety, efficiency and capacity</w:t>
                </w:r>
              </w:p>
            </w:tc>
            <w:tc>
              <w:tcPr>
                <w:tcW w:w="708" w:type="dxa"/>
                <w:hideMark/>
              </w:tcPr>
              <w:p w14:paraId="7BAC2983"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20506CE9" w14:textId="77777777" w:rsidTr="00090094">
            <w:trPr>
              <w:trHeight w:val="567"/>
            </w:trPr>
            <w:tc>
              <w:tcPr>
                <w:tcW w:w="865" w:type="dxa"/>
              </w:tcPr>
              <w:p w14:paraId="1931CD5C"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26A00CE7" w14:textId="77777777" w:rsidR="00011255" w:rsidRPr="00872D7C" w:rsidRDefault="00581773" w:rsidP="00011255">
                <w:pPr>
                  <w:pStyle w:val="TableNormal0"/>
                  <w:rPr>
                    <w:rStyle w:val="GeneralAviation"/>
                    <w:color w:val="auto"/>
                  </w:rPr>
                </w:pPr>
                <w:r w:rsidRPr="00872D7C">
                  <w:rPr>
                    <w:rStyle w:val="GeneralAviation"/>
                    <w:color w:val="auto"/>
                  </w:rPr>
                  <w:t>4.1.2</w:t>
                </w:r>
              </w:p>
            </w:tc>
            <w:tc>
              <w:tcPr>
                <w:tcW w:w="3544" w:type="dxa"/>
              </w:tcPr>
              <w:p w14:paraId="651BC286" w14:textId="77777777" w:rsidR="00011255" w:rsidRDefault="00581773" w:rsidP="00011255">
                <w:pPr>
                  <w:pStyle w:val="TableNormal0"/>
                  <w:rPr>
                    <w:rStyle w:val="GeneralAviation"/>
                    <w:color w:val="auto"/>
                  </w:rPr>
                </w:pPr>
                <w:r w:rsidRPr="00872D7C">
                  <w:rPr>
                    <w:rStyle w:val="GeneralAviation"/>
                    <w:color w:val="auto"/>
                  </w:rPr>
                  <w:t>List the controller’s human performance elements affected by teamwork.</w:t>
                </w:r>
              </w:p>
              <w:p w14:paraId="750268E4" w14:textId="77777777" w:rsidR="00872D7C" w:rsidRDefault="00872D7C" w:rsidP="00011255">
                <w:pPr>
                  <w:pStyle w:val="TableNormal0"/>
                  <w:rPr>
                    <w:rStyle w:val="GeneralAviation"/>
                    <w:color w:val="auto"/>
                  </w:rPr>
                </w:pPr>
              </w:p>
              <w:p w14:paraId="787EE757" w14:textId="77777777" w:rsidR="00872D7C" w:rsidRPr="00872D7C" w:rsidRDefault="00872D7C" w:rsidP="00011255">
                <w:pPr>
                  <w:pStyle w:val="TableNormal0"/>
                  <w:rPr>
                    <w:rStyle w:val="GeneralAviation"/>
                    <w:color w:val="auto"/>
                  </w:rPr>
                </w:pPr>
              </w:p>
            </w:tc>
            <w:tc>
              <w:tcPr>
                <w:tcW w:w="283" w:type="dxa"/>
              </w:tcPr>
              <w:p w14:paraId="377DDFD4" w14:textId="77777777" w:rsidR="00011255" w:rsidRPr="00872D7C" w:rsidRDefault="00581773" w:rsidP="00011255">
                <w:pPr>
                  <w:pStyle w:val="TableNormal0"/>
                  <w:rPr>
                    <w:rStyle w:val="GeneralAviation"/>
                    <w:color w:val="auto"/>
                  </w:rPr>
                </w:pPr>
                <w:r w:rsidRPr="00872D7C">
                  <w:rPr>
                    <w:rStyle w:val="GeneralAviation"/>
                    <w:color w:val="auto"/>
                  </w:rPr>
                  <w:t>1</w:t>
                </w:r>
              </w:p>
            </w:tc>
            <w:tc>
              <w:tcPr>
                <w:tcW w:w="3686" w:type="dxa"/>
              </w:tcPr>
              <w:p w14:paraId="73009F28" w14:textId="77777777" w:rsidR="00011255" w:rsidRPr="00872D7C" w:rsidRDefault="00581773" w:rsidP="0039176E">
                <w:pPr>
                  <w:pStyle w:val="EssentialTraining"/>
                  <w:rPr>
                    <w:rStyle w:val="GeneralAviation"/>
                    <w:color w:val="auto"/>
                  </w:rPr>
                </w:pPr>
                <w:r w:rsidRPr="00872D7C">
                  <w:rPr>
                    <w:rStyle w:val="GeneralAviation"/>
                    <w:color w:val="auto"/>
                  </w:rPr>
                  <w:t>Situational awareness, communication, decision-making, threat and error management, workload management</w:t>
                </w:r>
              </w:p>
            </w:tc>
            <w:tc>
              <w:tcPr>
                <w:tcW w:w="708" w:type="dxa"/>
              </w:tcPr>
              <w:p w14:paraId="79E6A4E2"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63C8F9DB" w14:textId="77777777" w:rsidTr="00090094">
            <w:trPr>
              <w:trHeight w:val="21"/>
            </w:trPr>
            <w:tc>
              <w:tcPr>
                <w:tcW w:w="9086" w:type="dxa"/>
                <w:gridSpan w:val="5"/>
                <w:hideMark/>
              </w:tcPr>
              <w:p w14:paraId="486EF565" w14:textId="77777777" w:rsidR="00011255" w:rsidRPr="00872D7C" w:rsidRDefault="00581773" w:rsidP="00E07C6F">
                <w:pPr>
                  <w:pStyle w:val="TableHead"/>
                  <w:rPr>
                    <w:rStyle w:val="GeneralAviation"/>
                    <w:color w:val="auto"/>
                  </w:rPr>
                </w:pPr>
                <w:r w:rsidRPr="00872D7C">
                  <w:rPr>
                    <w:rStyle w:val="GeneralAviation"/>
                    <w:color w:val="auto"/>
                  </w:rPr>
                  <w:t>Subtopic HUM 4.2 — Conflict management</w:t>
                </w:r>
              </w:p>
            </w:tc>
          </w:tr>
          <w:tr w:rsidR="00090094" w14:paraId="3DA9D855" w14:textId="77777777" w:rsidTr="00090094">
            <w:trPr>
              <w:trHeight w:val="567"/>
            </w:trPr>
            <w:tc>
              <w:tcPr>
                <w:tcW w:w="865" w:type="dxa"/>
                <w:hideMark/>
              </w:tcPr>
              <w:p w14:paraId="3026426B" w14:textId="77777777" w:rsidR="00011255" w:rsidRPr="00872D7C" w:rsidRDefault="00581773" w:rsidP="00011255">
                <w:pPr>
                  <w:pStyle w:val="TableNormal0"/>
                  <w:rPr>
                    <w:rStyle w:val="GeneralAviation"/>
                    <w:color w:val="auto"/>
                  </w:rPr>
                </w:pPr>
                <w:r w:rsidRPr="00872D7C">
                  <w:rPr>
                    <w:rStyle w:val="GeneralAviation"/>
                    <w:color w:val="auto"/>
                  </w:rPr>
                  <w:lastRenderedPageBreak/>
                  <w:t>APS</w:t>
                </w:r>
                <w:r w:rsidRPr="00872D7C">
                  <w:rPr>
                    <w:rStyle w:val="GeneralAviation"/>
                    <w:color w:val="auto"/>
                  </w:rPr>
                  <w:br/>
                  <w:t>HUM</w:t>
                </w:r>
              </w:p>
              <w:p w14:paraId="46CEC003" w14:textId="77777777" w:rsidR="00011255" w:rsidRPr="00872D7C" w:rsidRDefault="00581773" w:rsidP="00011255">
                <w:pPr>
                  <w:pStyle w:val="TableNormal0"/>
                  <w:rPr>
                    <w:rStyle w:val="GeneralAviation"/>
                    <w:color w:val="auto"/>
                  </w:rPr>
                </w:pPr>
                <w:r w:rsidRPr="00872D7C">
                  <w:rPr>
                    <w:rStyle w:val="GeneralAviation"/>
                    <w:color w:val="auto"/>
                  </w:rPr>
                  <w:t xml:space="preserve">4.2.1 </w:t>
                </w:r>
              </w:p>
            </w:tc>
            <w:tc>
              <w:tcPr>
                <w:tcW w:w="3544" w:type="dxa"/>
              </w:tcPr>
              <w:p w14:paraId="04A91553" w14:textId="77777777" w:rsidR="00011255" w:rsidRPr="00872D7C" w:rsidRDefault="00581773" w:rsidP="00011255">
                <w:pPr>
                  <w:pStyle w:val="TableNormal0"/>
                  <w:rPr>
                    <w:rStyle w:val="GeneralAviation"/>
                    <w:color w:val="auto"/>
                  </w:rPr>
                </w:pPr>
                <w:r w:rsidRPr="00872D7C">
                  <w:rPr>
                    <w:rStyle w:val="GeneralAviation"/>
                    <w:color w:val="auto"/>
                  </w:rPr>
                  <w:t>Identify the reasons for conflict.</w:t>
                </w:r>
              </w:p>
            </w:tc>
            <w:tc>
              <w:tcPr>
                <w:tcW w:w="283" w:type="dxa"/>
                <w:hideMark/>
              </w:tcPr>
              <w:p w14:paraId="65A3C9A5" w14:textId="77777777" w:rsidR="00011255" w:rsidRPr="00872D7C" w:rsidRDefault="00581773" w:rsidP="00011255">
                <w:pPr>
                  <w:pStyle w:val="TableNormal0"/>
                  <w:rPr>
                    <w:rStyle w:val="GeneralAviation"/>
                    <w:color w:val="auto"/>
                  </w:rPr>
                </w:pPr>
                <w:r w:rsidRPr="00872D7C">
                  <w:rPr>
                    <w:rStyle w:val="GeneralAviation"/>
                    <w:color w:val="auto"/>
                  </w:rPr>
                  <w:t>3</w:t>
                </w:r>
              </w:p>
            </w:tc>
            <w:tc>
              <w:tcPr>
                <w:tcW w:w="3686" w:type="dxa"/>
              </w:tcPr>
              <w:p w14:paraId="577BBD7F" w14:textId="77777777" w:rsidR="00011255" w:rsidRPr="00872D7C" w:rsidRDefault="00011255" w:rsidP="00011255">
                <w:pPr>
                  <w:pStyle w:val="TableNormal0"/>
                  <w:rPr>
                    <w:rStyle w:val="GeneralAviation"/>
                    <w:color w:val="auto"/>
                  </w:rPr>
                </w:pPr>
              </w:p>
            </w:tc>
            <w:tc>
              <w:tcPr>
                <w:tcW w:w="708" w:type="dxa"/>
                <w:hideMark/>
              </w:tcPr>
              <w:p w14:paraId="412182F5"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1981CF07" w14:textId="77777777" w:rsidTr="00090094">
            <w:trPr>
              <w:trHeight w:val="567"/>
            </w:trPr>
            <w:tc>
              <w:tcPr>
                <w:tcW w:w="865" w:type="dxa"/>
                <w:hideMark/>
              </w:tcPr>
              <w:p w14:paraId="37DCFADD"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3390BCCA" w14:textId="77777777" w:rsidR="00011255" w:rsidRPr="00872D7C" w:rsidRDefault="00581773" w:rsidP="00011255">
                <w:pPr>
                  <w:pStyle w:val="TableNormal0"/>
                  <w:rPr>
                    <w:rStyle w:val="GeneralAviation"/>
                    <w:color w:val="auto"/>
                  </w:rPr>
                </w:pPr>
                <w:r w:rsidRPr="00872D7C">
                  <w:rPr>
                    <w:rStyle w:val="GeneralAviation"/>
                    <w:color w:val="auto"/>
                  </w:rPr>
                  <w:t xml:space="preserve">4.2.2 </w:t>
                </w:r>
              </w:p>
            </w:tc>
            <w:tc>
              <w:tcPr>
                <w:tcW w:w="3544" w:type="dxa"/>
              </w:tcPr>
              <w:p w14:paraId="52A75651" w14:textId="77777777" w:rsidR="00011255" w:rsidRPr="00872D7C" w:rsidRDefault="00581773" w:rsidP="00011255">
                <w:pPr>
                  <w:pStyle w:val="TableNormal0"/>
                  <w:rPr>
                    <w:rStyle w:val="GeneralAviation"/>
                    <w:color w:val="auto"/>
                  </w:rPr>
                </w:pPr>
                <w:r w:rsidRPr="00872D7C">
                  <w:rPr>
                    <w:rStyle w:val="GeneralAviation"/>
                    <w:color w:val="auto"/>
                  </w:rPr>
                  <w:t>Describe strategies to cope with human conflicts.</w:t>
                </w:r>
              </w:p>
            </w:tc>
            <w:tc>
              <w:tcPr>
                <w:tcW w:w="283" w:type="dxa"/>
                <w:hideMark/>
              </w:tcPr>
              <w:p w14:paraId="78A73F75" w14:textId="77777777" w:rsidR="00011255" w:rsidRPr="00872D7C" w:rsidRDefault="00581773" w:rsidP="00011255">
                <w:pPr>
                  <w:pStyle w:val="TableNormal0"/>
                  <w:rPr>
                    <w:rStyle w:val="GeneralAviation"/>
                    <w:color w:val="auto"/>
                  </w:rPr>
                </w:pPr>
                <w:r w:rsidRPr="00872D7C">
                  <w:rPr>
                    <w:rStyle w:val="GeneralAviation"/>
                    <w:color w:val="auto"/>
                  </w:rPr>
                  <w:t>2</w:t>
                </w:r>
              </w:p>
            </w:tc>
            <w:tc>
              <w:tcPr>
                <w:tcW w:w="3686" w:type="dxa"/>
              </w:tcPr>
              <w:p w14:paraId="433A6A22" w14:textId="77777777" w:rsidR="00011255" w:rsidRPr="00872D7C" w:rsidRDefault="00581773" w:rsidP="00011255">
                <w:pPr>
                  <w:pStyle w:val="TableNormal0"/>
                  <w:rPr>
                    <w:rStyle w:val="GeneralAviation"/>
                    <w:i/>
                    <w:iCs/>
                    <w:color w:val="auto"/>
                  </w:rPr>
                </w:pPr>
                <w:r w:rsidRPr="00872D7C">
                  <w:rPr>
                    <w:rStyle w:val="GeneralAviation"/>
                    <w:i/>
                    <w:iCs/>
                    <w:color w:val="auto"/>
                  </w:rPr>
                  <w:t>Optional content: in your team, in the simulator</w:t>
                </w:r>
              </w:p>
            </w:tc>
            <w:tc>
              <w:tcPr>
                <w:tcW w:w="708" w:type="dxa"/>
                <w:hideMark/>
              </w:tcPr>
              <w:p w14:paraId="3306734B"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26D169AB" w14:textId="77777777" w:rsidTr="00090094">
            <w:trPr>
              <w:trHeight w:val="567"/>
            </w:trPr>
            <w:tc>
              <w:tcPr>
                <w:tcW w:w="865" w:type="dxa"/>
                <w:hideMark/>
              </w:tcPr>
              <w:p w14:paraId="23EFFDA9"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8E30620" w14:textId="77777777" w:rsidR="00011255" w:rsidRPr="00872D7C" w:rsidRDefault="00581773" w:rsidP="00011255">
                <w:pPr>
                  <w:pStyle w:val="TableNormal0"/>
                  <w:rPr>
                    <w:rStyle w:val="GeneralAviation"/>
                    <w:color w:val="auto"/>
                  </w:rPr>
                </w:pPr>
                <w:r w:rsidRPr="00872D7C">
                  <w:rPr>
                    <w:rStyle w:val="GeneralAviation"/>
                    <w:color w:val="auto"/>
                  </w:rPr>
                  <w:t xml:space="preserve">4.2.3 </w:t>
                </w:r>
              </w:p>
            </w:tc>
            <w:tc>
              <w:tcPr>
                <w:tcW w:w="3544" w:type="dxa"/>
              </w:tcPr>
              <w:p w14:paraId="486EC946" w14:textId="77777777" w:rsidR="00011255" w:rsidRPr="00872D7C" w:rsidRDefault="00581773" w:rsidP="00011255">
                <w:pPr>
                  <w:pStyle w:val="TableNormal0"/>
                  <w:rPr>
                    <w:rStyle w:val="GeneralAviation"/>
                    <w:color w:val="auto"/>
                  </w:rPr>
                </w:pPr>
                <w:r w:rsidRPr="00872D7C">
                  <w:rPr>
                    <w:rStyle w:val="GeneralAviation"/>
                    <w:color w:val="auto"/>
                  </w:rPr>
                  <w:t>Describe actions to prevent human conflicts.</w:t>
                </w:r>
              </w:p>
            </w:tc>
            <w:tc>
              <w:tcPr>
                <w:tcW w:w="283" w:type="dxa"/>
                <w:hideMark/>
              </w:tcPr>
              <w:p w14:paraId="5D2C5F7D" w14:textId="77777777" w:rsidR="00011255" w:rsidRPr="00872D7C" w:rsidRDefault="00581773" w:rsidP="00011255">
                <w:pPr>
                  <w:pStyle w:val="TableNormal0"/>
                  <w:rPr>
                    <w:rStyle w:val="GeneralAviation"/>
                    <w:color w:val="auto"/>
                  </w:rPr>
                </w:pPr>
                <w:r w:rsidRPr="00872D7C">
                  <w:rPr>
                    <w:rStyle w:val="GeneralAviation"/>
                    <w:color w:val="auto"/>
                  </w:rPr>
                  <w:t>2</w:t>
                </w:r>
              </w:p>
            </w:tc>
            <w:tc>
              <w:tcPr>
                <w:tcW w:w="3686" w:type="dxa"/>
              </w:tcPr>
              <w:p w14:paraId="0A582F2E" w14:textId="77777777" w:rsidR="00011255" w:rsidRPr="00872D7C" w:rsidRDefault="00011255" w:rsidP="00011255">
                <w:pPr>
                  <w:pStyle w:val="TableNormal0"/>
                  <w:rPr>
                    <w:rStyle w:val="GeneralAviation"/>
                    <w:color w:val="auto"/>
                  </w:rPr>
                </w:pPr>
              </w:p>
            </w:tc>
            <w:tc>
              <w:tcPr>
                <w:tcW w:w="708" w:type="dxa"/>
                <w:hideMark/>
              </w:tcPr>
              <w:p w14:paraId="7416B958"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184629BC" w14:textId="77777777" w:rsidTr="00090094">
            <w:trPr>
              <w:trHeight w:val="21"/>
            </w:trPr>
            <w:tc>
              <w:tcPr>
                <w:tcW w:w="9086" w:type="dxa"/>
                <w:gridSpan w:val="5"/>
              </w:tcPr>
              <w:p w14:paraId="4ACF92F9" w14:textId="77777777" w:rsidR="00011255" w:rsidRPr="00011255" w:rsidRDefault="00581773" w:rsidP="003930D0">
                <w:pPr>
                  <w:pStyle w:val="TableCentered"/>
                  <w:rPr>
                    <w:rStyle w:val="GeneralAviation"/>
                  </w:rPr>
                </w:pPr>
                <w:r w:rsidRPr="00011255">
                  <w:t>TOPIC HUM 5 — HUMAN ERROR</w:t>
                </w:r>
              </w:p>
            </w:tc>
          </w:tr>
          <w:tr w:rsidR="00090094" w14:paraId="7D7B65F5" w14:textId="77777777" w:rsidTr="00090094">
            <w:trPr>
              <w:trHeight w:val="21"/>
            </w:trPr>
            <w:tc>
              <w:tcPr>
                <w:tcW w:w="9086" w:type="dxa"/>
                <w:gridSpan w:val="5"/>
                <w:hideMark/>
              </w:tcPr>
              <w:p w14:paraId="56BBCB84" w14:textId="77777777" w:rsidR="00011255" w:rsidRPr="00872D7C" w:rsidRDefault="00581773" w:rsidP="003930D0">
                <w:pPr>
                  <w:pStyle w:val="TableHead"/>
                  <w:rPr>
                    <w:rStyle w:val="GeneralAviation"/>
                    <w:color w:val="auto"/>
                  </w:rPr>
                </w:pPr>
                <w:r w:rsidRPr="00872D7C">
                  <w:rPr>
                    <w:rStyle w:val="GeneralAviation"/>
                    <w:color w:val="auto"/>
                  </w:rPr>
                  <w:t xml:space="preserve">Subtopic HUM 5.1 — </w:t>
                </w:r>
                <w:r w:rsidR="00160203" w:rsidRPr="00872D7C">
                  <w:rPr>
                    <w:rStyle w:val="GeneralAviation"/>
                    <w:color w:val="auto"/>
                  </w:rPr>
                  <w:t>Concept of systems in ATM/ANS</w:t>
                </w:r>
              </w:p>
            </w:tc>
          </w:tr>
          <w:tr w:rsidR="00090094" w14:paraId="1894AFC9" w14:textId="77777777" w:rsidTr="00090094">
            <w:trPr>
              <w:trHeight w:val="567"/>
            </w:trPr>
            <w:tc>
              <w:tcPr>
                <w:tcW w:w="865" w:type="dxa"/>
                <w:hideMark/>
              </w:tcPr>
              <w:p w14:paraId="02037480"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5998F5CA" w14:textId="77777777" w:rsidR="00011255" w:rsidRPr="00872D7C" w:rsidRDefault="00581773" w:rsidP="00011255">
                <w:pPr>
                  <w:pStyle w:val="TableNormal0"/>
                  <w:rPr>
                    <w:rStyle w:val="GeneralAviation"/>
                    <w:color w:val="auto"/>
                  </w:rPr>
                </w:pPr>
                <w:r w:rsidRPr="00872D7C">
                  <w:rPr>
                    <w:rStyle w:val="GeneralAviation"/>
                    <w:color w:val="auto"/>
                  </w:rPr>
                  <w:t xml:space="preserve">5.1.1 </w:t>
                </w:r>
              </w:p>
            </w:tc>
            <w:tc>
              <w:tcPr>
                <w:tcW w:w="3544" w:type="dxa"/>
              </w:tcPr>
              <w:p w14:paraId="5C1A356D" w14:textId="77777777" w:rsidR="00011255" w:rsidRPr="00872D7C" w:rsidRDefault="00581773" w:rsidP="00011255">
                <w:pPr>
                  <w:pStyle w:val="TableNormal0"/>
                  <w:rPr>
                    <w:rStyle w:val="GeneralAviation"/>
                    <w:color w:val="auto"/>
                  </w:rPr>
                </w:pPr>
                <w:r w:rsidRPr="00872D7C">
                  <w:rPr>
                    <w:rStyle w:val="GeneralAviation"/>
                    <w:color w:val="auto"/>
                  </w:rPr>
                  <w:t>Explain the concept of systems.</w:t>
                </w:r>
              </w:p>
            </w:tc>
            <w:tc>
              <w:tcPr>
                <w:tcW w:w="283" w:type="dxa"/>
                <w:hideMark/>
              </w:tcPr>
              <w:p w14:paraId="74808EC8" w14:textId="77777777" w:rsidR="00011255" w:rsidRPr="00872D7C" w:rsidRDefault="00581773" w:rsidP="00011255">
                <w:pPr>
                  <w:pStyle w:val="TableNormal0"/>
                  <w:rPr>
                    <w:rStyle w:val="GeneralAviation"/>
                    <w:color w:val="auto"/>
                  </w:rPr>
                </w:pPr>
                <w:r w:rsidRPr="00872D7C">
                  <w:rPr>
                    <w:rStyle w:val="GeneralAviation"/>
                    <w:color w:val="auto"/>
                  </w:rPr>
                  <w:t>2</w:t>
                </w:r>
              </w:p>
            </w:tc>
            <w:tc>
              <w:tcPr>
                <w:tcW w:w="3686" w:type="dxa"/>
              </w:tcPr>
              <w:p w14:paraId="02F275FD" w14:textId="77777777" w:rsidR="00011255" w:rsidRPr="00872D7C" w:rsidRDefault="00581773" w:rsidP="0039176E">
                <w:pPr>
                  <w:pStyle w:val="EssentialTraining"/>
                  <w:rPr>
                    <w:rStyle w:val="GeneralAviation"/>
                    <w:color w:val="auto"/>
                  </w:rPr>
                </w:pPr>
                <w:r w:rsidRPr="00872D7C">
                  <w:rPr>
                    <w:rStyle w:val="GeneralAviation"/>
                    <w:color w:val="auto"/>
                  </w:rPr>
                  <w:t>People; procedures; equipment; ATM in systems terms: simple, complicated, and complex systems; system thinking</w:t>
                </w:r>
              </w:p>
            </w:tc>
            <w:tc>
              <w:tcPr>
                <w:tcW w:w="708" w:type="dxa"/>
                <w:hideMark/>
              </w:tcPr>
              <w:p w14:paraId="2AA50A9B"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1F9F7DE3" w14:textId="77777777" w:rsidTr="00090094">
            <w:trPr>
              <w:trHeight w:val="567"/>
            </w:trPr>
            <w:tc>
              <w:tcPr>
                <w:tcW w:w="865" w:type="dxa"/>
                <w:hideMark/>
              </w:tcPr>
              <w:p w14:paraId="1B28637A"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777CEE4C" w14:textId="77777777" w:rsidR="00011255" w:rsidRPr="00872D7C" w:rsidRDefault="00581773" w:rsidP="00011255">
                <w:pPr>
                  <w:pStyle w:val="TableNormal0"/>
                  <w:rPr>
                    <w:rStyle w:val="GeneralAviation"/>
                    <w:color w:val="auto"/>
                  </w:rPr>
                </w:pPr>
                <w:r w:rsidRPr="00872D7C">
                  <w:rPr>
                    <w:rStyle w:val="GeneralAviation"/>
                    <w:color w:val="auto"/>
                  </w:rPr>
                  <w:t xml:space="preserve">5.1.2 </w:t>
                </w:r>
              </w:p>
            </w:tc>
            <w:tc>
              <w:tcPr>
                <w:tcW w:w="3544" w:type="dxa"/>
              </w:tcPr>
              <w:p w14:paraId="0ECED58B" w14:textId="77777777" w:rsidR="00011255" w:rsidRPr="00872D7C" w:rsidRDefault="00581773" w:rsidP="00011255">
                <w:pPr>
                  <w:pStyle w:val="TableNormal0"/>
                  <w:rPr>
                    <w:rStyle w:val="GeneralAviation"/>
                    <w:color w:val="auto"/>
                  </w:rPr>
                </w:pPr>
                <w:r w:rsidRPr="00872D7C">
                  <w:rPr>
                    <w:rStyle w:val="GeneralAviation"/>
                    <w:color w:val="auto"/>
                  </w:rPr>
                  <w:t>Describe how changes in one part of a system may impact the other parts.</w:t>
                </w:r>
              </w:p>
            </w:tc>
            <w:tc>
              <w:tcPr>
                <w:tcW w:w="283" w:type="dxa"/>
                <w:hideMark/>
              </w:tcPr>
              <w:p w14:paraId="2FE2F9C2" w14:textId="77777777" w:rsidR="00011255" w:rsidRPr="00872D7C" w:rsidRDefault="00581773" w:rsidP="00011255">
                <w:pPr>
                  <w:pStyle w:val="TableNormal0"/>
                  <w:rPr>
                    <w:rStyle w:val="GeneralAviation"/>
                    <w:color w:val="auto"/>
                  </w:rPr>
                </w:pPr>
                <w:r w:rsidRPr="00872D7C">
                  <w:rPr>
                    <w:rStyle w:val="GeneralAviation"/>
                    <w:color w:val="auto"/>
                  </w:rPr>
                  <w:t>2</w:t>
                </w:r>
              </w:p>
            </w:tc>
            <w:tc>
              <w:tcPr>
                <w:tcW w:w="3686" w:type="dxa"/>
              </w:tcPr>
              <w:p w14:paraId="31944D29" w14:textId="77777777" w:rsidR="00011255" w:rsidRPr="00872D7C" w:rsidRDefault="00011255" w:rsidP="00011255">
                <w:pPr>
                  <w:pStyle w:val="TableNormal0"/>
                  <w:rPr>
                    <w:rStyle w:val="GeneralAviation"/>
                    <w:color w:val="auto"/>
                  </w:rPr>
                </w:pPr>
              </w:p>
            </w:tc>
            <w:tc>
              <w:tcPr>
                <w:tcW w:w="708" w:type="dxa"/>
                <w:hideMark/>
              </w:tcPr>
              <w:p w14:paraId="2160F4E3"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039F157F" w14:textId="77777777" w:rsidTr="00090094">
            <w:trPr>
              <w:trHeight w:val="567"/>
            </w:trPr>
            <w:tc>
              <w:tcPr>
                <w:tcW w:w="865" w:type="dxa"/>
                <w:hideMark/>
              </w:tcPr>
              <w:p w14:paraId="44AD23A3"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13D0A91" w14:textId="77777777" w:rsidR="00011255" w:rsidRPr="00872D7C" w:rsidRDefault="00581773" w:rsidP="00011255">
                <w:pPr>
                  <w:pStyle w:val="TableNormal0"/>
                  <w:rPr>
                    <w:rStyle w:val="GeneralAviation"/>
                    <w:color w:val="auto"/>
                  </w:rPr>
                </w:pPr>
                <w:r w:rsidRPr="00872D7C">
                  <w:rPr>
                    <w:rStyle w:val="GeneralAviation"/>
                    <w:color w:val="auto"/>
                  </w:rPr>
                  <w:t xml:space="preserve">5.1.3 </w:t>
                </w:r>
              </w:p>
            </w:tc>
            <w:tc>
              <w:tcPr>
                <w:tcW w:w="3544" w:type="dxa"/>
              </w:tcPr>
              <w:p w14:paraId="5DCB3B29" w14:textId="77777777" w:rsidR="00011255" w:rsidRPr="00872D7C" w:rsidRDefault="00581773" w:rsidP="00011255">
                <w:pPr>
                  <w:pStyle w:val="TableNormal0"/>
                  <w:rPr>
                    <w:rStyle w:val="GeneralAviation"/>
                    <w:color w:val="auto"/>
                  </w:rPr>
                </w:pPr>
                <w:r w:rsidRPr="00872D7C">
                  <w:rPr>
                    <w:rStyle w:val="GeneralAviation"/>
                    <w:color w:val="auto"/>
                  </w:rPr>
                  <w:t>Describe the role of the human in the system.</w:t>
                </w:r>
              </w:p>
            </w:tc>
            <w:tc>
              <w:tcPr>
                <w:tcW w:w="283" w:type="dxa"/>
                <w:hideMark/>
              </w:tcPr>
              <w:p w14:paraId="58A96F9B" w14:textId="77777777" w:rsidR="00011255" w:rsidRPr="00872D7C" w:rsidRDefault="00581773" w:rsidP="00011255">
                <w:pPr>
                  <w:pStyle w:val="TableNormal0"/>
                  <w:rPr>
                    <w:rStyle w:val="GeneralAviation"/>
                    <w:color w:val="auto"/>
                  </w:rPr>
                </w:pPr>
                <w:r w:rsidRPr="00872D7C">
                  <w:rPr>
                    <w:rStyle w:val="GeneralAviation"/>
                    <w:color w:val="auto"/>
                  </w:rPr>
                  <w:t>2</w:t>
                </w:r>
              </w:p>
            </w:tc>
            <w:tc>
              <w:tcPr>
                <w:tcW w:w="3686" w:type="dxa"/>
              </w:tcPr>
              <w:p w14:paraId="772B73BC" w14:textId="77777777" w:rsidR="00011255" w:rsidRPr="00872D7C" w:rsidRDefault="00011255" w:rsidP="00011255">
                <w:pPr>
                  <w:pStyle w:val="TableNormal0"/>
                  <w:rPr>
                    <w:rStyle w:val="GeneralAviation"/>
                    <w:color w:val="auto"/>
                  </w:rPr>
                </w:pPr>
              </w:p>
            </w:tc>
            <w:tc>
              <w:tcPr>
                <w:tcW w:w="708" w:type="dxa"/>
                <w:hideMark/>
              </w:tcPr>
              <w:p w14:paraId="5903D8C0" w14:textId="77777777" w:rsidR="00011255" w:rsidRPr="00872D7C" w:rsidRDefault="00581773" w:rsidP="00011255">
                <w:pPr>
                  <w:pStyle w:val="TableNormal0"/>
                  <w:rPr>
                    <w:rStyle w:val="GeneralAviation"/>
                    <w:color w:val="auto"/>
                  </w:rPr>
                </w:pPr>
                <w:r w:rsidRPr="00872D7C">
                  <w:rPr>
                    <w:rStyle w:val="GeneralAviation"/>
                    <w:color w:val="auto"/>
                  </w:rPr>
                  <w:t>ALL</w:t>
                </w:r>
              </w:p>
            </w:tc>
          </w:tr>
          <w:tr w:rsidR="00090094" w14:paraId="1F1DF87F" w14:textId="77777777" w:rsidTr="00090094">
            <w:trPr>
              <w:trHeight w:val="21"/>
            </w:trPr>
            <w:tc>
              <w:tcPr>
                <w:tcW w:w="9086" w:type="dxa"/>
                <w:gridSpan w:val="5"/>
              </w:tcPr>
              <w:p w14:paraId="09085127" w14:textId="77777777" w:rsidR="00011255" w:rsidRPr="00655E3C" w:rsidRDefault="00581773" w:rsidP="003930D0">
                <w:pPr>
                  <w:pStyle w:val="TableCentered"/>
                  <w:rPr>
                    <w:rStyle w:val="GeneralAviation"/>
                  </w:rPr>
                </w:pPr>
                <w:r w:rsidRPr="00655E3C">
                  <w:t>TOPIC HUM 6 — COMMUNICATION</w:t>
                </w:r>
              </w:p>
            </w:tc>
          </w:tr>
          <w:tr w:rsidR="00090094" w14:paraId="447CC3A5" w14:textId="77777777" w:rsidTr="00090094">
            <w:trPr>
              <w:trHeight w:val="21"/>
            </w:trPr>
            <w:tc>
              <w:tcPr>
                <w:tcW w:w="9086" w:type="dxa"/>
                <w:gridSpan w:val="5"/>
                <w:hideMark/>
              </w:tcPr>
              <w:p w14:paraId="5BD2E3DF" w14:textId="77777777" w:rsidR="00011255" w:rsidRPr="00872D7C" w:rsidRDefault="00581773" w:rsidP="003930D0">
                <w:pPr>
                  <w:pStyle w:val="TableHead"/>
                  <w:keepNext/>
                  <w:rPr>
                    <w:rStyle w:val="GeneralAviation"/>
                    <w:color w:val="auto"/>
                  </w:rPr>
                </w:pPr>
                <w:r w:rsidRPr="00872D7C">
                  <w:rPr>
                    <w:rStyle w:val="GeneralAviation"/>
                    <w:color w:val="auto"/>
                  </w:rPr>
                  <w:t xml:space="preserve">Subtopic HUM 6.1 — </w:t>
                </w:r>
                <w:r w:rsidR="00160203" w:rsidRPr="00872D7C">
                  <w:rPr>
                    <w:rStyle w:val="GeneralAviation"/>
                    <w:color w:val="auto"/>
                  </w:rPr>
                  <w:t>Effective communication</w:t>
                </w:r>
              </w:p>
            </w:tc>
          </w:tr>
          <w:tr w:rsidR="00090094" w14:paraId="4790839D" w14:textId="77777777" w:rsidTr="00090094">
            <w:trPr>
              <w:trHeight w:val="567"/>
            </w:trPr>
            <w:tc>
              <w:tcPr>
                <w:tcW w:w="865" w:type="dxa"/>
                <w:hideMark/>
              </w:tcPr>
              <w:p w14:paraId="016A5E6C" w14:textId="77777777" w:rsidR="00011255"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HUM</w:t>
                </w:r>
              </w:p>
              <w:p w14:paraId="68B501AA" w14:textId="77777777" w:rsidR="00011255" w:rsidRPr="00872D7C" w:rsidRDefault="00581773" w:rsidP="003930D0">
                <w:pPr>
                  <w:pStyle w:val="TableNormal0"/>
                  <w:rPr>
                    <w:rStyle w:val="GeneralAviation"/>
                    <w:color w:val="auto"/>
                  </w:rPr>
                </w:pPr>
                <w:r w:rsidRPr="00872D7C">
                  <w:rPr>
                    <w:rStyle w:val="GeneralAviation"/>
                    <w:color w:val="auto"/>
                  </w:rPr>
                  <w:t xml:space="preserve">6.1.1 </w:t>
                </w:r>
              </w:p>
            </w:tc>
            <w:tc>
              <w:tcPr>
                <w:tcW w:w="3544" w:type="dxa"/>
                <w:hideMark/>
              </w:tcPr>
              <w:p w14:paraId="030DCBF3" w14:textId="77777777" w:rsidR="00011255" w:rsidRPr="00872D7C" w:rsidRDefault="00581773" w:rsidP="003930D0">
                <w:pPr>
                  <w:pStyle w:val="TableNormal0"/>
                  <w:rPr>
                    <w:rStyle w:val="GeneralAviation"/>
                    <w:color w:val="auto"/>
                  </w:rPr>
                </w:pPr>
                <w:r w:rsidRPr="00872D7C">
                  <w:rPr>
                    <w:rStyle w:val="GeneralAviation"/>
                    <w:color w:val="auto"/>
                  </w:rPr>
                  <w:t>Explain effective communication in ATC operations.</w:t>
                </w:r>
              </w:p>
            </w:tc>
            <w:tc>
              <w:tcPr>
                <w:tcW w:w="283" w:type="dxa"/>
                <w:hideMark/>
              </w:tcPr>
              <w:p w14:paraId="4355EB84" w14:textId="77777777" w:rsidR="00011255"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5238F04F" w14:textId="77777777" w:rsidR="00011255" w:rsidRPr="00872D7C" w:rsidRDefault="00581773" w:rsidP="0039176E">
                <w:pPr>
                  <w:pStyle w:val="EssentialTraining"/>
                  <w:rPr>
                    <w:rStyle w:val="GeneralAviation"/>
                    <w:color w:val="auto"/>
                  </w:rPr>
                </w:pPr>
                <w:r w:rsidRPr="00872D7C">
                  <w:rPr>
                    <w:rStyle w:val="GeneralAviation"/>
                    <w:color w:val="auto"/>
                  </w:rPr>
                  <w:t>ICAO Doc 9868</w:t>
                </w:r>
              </w:p>
            </w:tc>
            <w:tc>
              <w:tcPr>
                <w:tcW w:w="708" w:type="dxa"/>
                <w:hideMark/>
              </w:tcPr>
              <w:p w14:paraId="6D67F0DF" w14:textId="77777777" w:rsidR="00011255" w:rsidRPr="00872D7C" w:rsidRDefault="00581773" w:rsidP="003930D0">
                <w:pPr>
                  <w:pStyle w:val="TableNormal0"/>
                  <w:rPr>
                    <w:rStyle w:val="GeneralAviation"/>
                    <w:color w:val="auto"/>
                  </w:rPr>
                </w:pPr>
                <w:r w:rsidRPr="00872D7C">
                  <w:rPr>
                    <w:rStyle w:val="GeneralAviation"/>
                    <w:color w:val="auto"/>
                  </w:rPr>
                  <w:t>ALL</w:t>
                </w:r>
              </w:p>
            </w:tc>
          </w:tr>
          <w:tr w:rsidR="00090094" w14:paraId="6A356B57" w14:textId="77777777" w:rsidTr="00090094">
            <w:trPr>
              <w:trHeight w:val="567"/>
            </w:trPr>
            <w:tc>
              <w:tcPr>
                <w:tcW w:w="865" w:type="dxa"/>
                <w:hideMark/>
              </w:tcPr>
              <w:p w14:paraId="0E15E765" w14:textId="77777777" w:rsidR="00011255"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HUM</w:t>
                </w:r>
              </w:p>
              <w:p w14:paraId="795ABA7F" w14:textId="77777777" w:rsidR="00011255" w:rsidRPr="00872D7C" w:rsidRDefault="00581773" w:rsidP="003930D0">
                <w:pPr>
                  <w:pStyle w:val="TableNormal0"/>
                  <w:rPr>
                    <w:rStyle w:val="GeneralAviation"/>
                    <w:color w:val="auto"/>
                  </w:rPr>
                </w:pPr>
                <w:r w:rsidRPr="00872D7C">
                  <w:rPr>
                    <w:rStyle w:val="GeneralAviation"/>
                    <w:color w:val="auto"/>
                  </w:rPr>
                  <w:t xml:space="preserve">6.1.2 </w:t>
                </w:r>
              </w:p>
            </w:tc>
            <w:tc>
              <w:tcPr>
                <w:tcW w:w="3544" w:type="dxa"/>
                <w:hideMark/>
              </w:tcPr>
              <w:p w14:paraId="28B18BCE" w14:textId="77777777" w:rsidR="00011255" w:rsidRPr="00872D7C" w:rsidRDefault="00581773" w:rsidP="003930D0">
                <w:pPr>
                  <w:pStyle w:val="TableNormal0"/>
                  <w:rPr>
                    <w:rStyle w:val="GeneralAviation"/>
                    <w:color w:val="auto"/>
                  </w:rPr>
                </w:pPr>
                <w:r w:rsidRPr="00872D7C">
                  <w:rPr>
                    <w:rStyle w:val="GeneralAviation"/>
                    <w:color w:val="auto"/>
                  </w:rPr>
                  <w:t>Explain key strategies used to enable open communication.</w:t>
                </w:r>
              </w:p>
            </w:tc>
            <w:tc>
              <w:tcPr>
                <w:tcW w:w="283" w:type="dxa"/>
                <w:hideMark/>
              </w:tcPr>
              <w:p w14:paraId="3E4D2671" w14:textId="77777777" w:rsidR="00011255"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30C89744" w14:textId="77777777" w:rsidR="00011255" w:rsidRPr="00872D7C" w:rsidRDefault="00581773" w:rsidP="003930D0">
                <w:pPr>
                  <w:pStyle w:val="TableNormal0"/>
                  <w:rPr>
                    <w:rStyle w:val="GeneralAviation"/>
                    <w:i/>
                    <w:iCs/>
                    <w:color w:val="auto"/>
                  </w:rPr>
                </w:pPr>
                <w:r w:rsidRPr="00872D7C">
                  <w:rPr>
                    <w:rStyle w:val="GeneralAviation"/>
                    <w:i/>
                    <w:iCs/>
                    <w:color w:val="auto"/>
                  </w:rPr>
                  <w:t>Optional content: active listening, active speaking, assertiveness, honesty, relevance, facts, neutrality</w:t>
                </w:r>
              </w:p>
            </w:tc>
            <w:tc>
              <w:tcPr>
                <w:tcW w:w="708" w:type="dxa"/>
                <w:hideMark/>
              </w:tcPr>
              <w:p w14:paraId="1A5FD9DB" w14:textId="77777777" w:rsidR="00011255" w:rsidRPr="00872D7C" w:rsidRDefault="00581773" w:rsidP="003930D0">
                <w:pPr>
                  <w:pStyle w:val="TableNormal0"/>
                  <w:rPr>
                    <w:rStyle w:val="GeneralAviation"/>
                    <w:color w:val="auto"/>
                  </w:rPr>
                </w:pPr>
                <w:r w:rsidRPr="00872D7C">
                  <w:rPr>
                    <w:rStyle w:val="GeneralAviation"/>
                    <w:color w:val="auto"/>
                  </w:rPr>
                  <w:t>ALL</w:t>
                </w:r>
              </w:p>
            </w:tc>
          </w:tr>
          <w:tr w:rsidR="00090094" w14:paraId="24252EC1" w14:textId="77777777" w:rsidTr="00090094">
            <w:trPr>
              <w:trHeight w:val="567"/>
            </w:trPr>
            <w:tc>
              <w:tcPr>
                <w:tcW w:w="865" w:type="dxa"/>
              </w:tcPr>
              <w:p w14:paraId="1E63DF12" w14:textId="77777777" w:rsidR="00011255" w:rsidRPr="00872D7C" w:rsidRDefault="00581773" w:rsidP="00011255">
                <w:pPr>
                  <w:pStyle w:val="TableNormal0"/>
                  <w:rPr>
                    <w:rStyle w:val="GeneralAviation"/>
                    <w:color w:val="auto"/>
                  </w:rPr>
                </w:pPr>
                <w:r w:rsidRPr="00872D7C">
                  <w:rPr>
                    <w:rStyle w:val="GeneralAviation"/>
                    <w:color w:val="auto"/>
                  </w:rPr>
                  <w:t>APS</w:t>
                </w:r>
                <w:r w:rsidRPr="00872D7C">
                  <w:rPr>
                    <w:rStyle w:val="GeneralAviation"/>
                    <w:color w:val="auto"/>
                  </w:rPr>
                  <w:br/>
                  <w:t>HUM</w:t>
                </w:r>
              </w:p>
              <w:p w14:paraId="78716FAE" w14:textId="77777777" w:rsidR="00011255" w:rsidRPr="00872D7C" w:rsidRDefault="00581773" w:rsidP="00011255">
                <w:pPr>
                  <w:pStyle w:val="TableNormal0"/>
                  <w:rPr>
                    <w:rStyle w:val="GeneralAviation"/>
                    <w:color w:val="auto"/>
                  </w:rPr>
                </w:pPr>
                <w:r w:rsidRPr="00872D7C">
                  <w:rPr>
                    <w:rStyle w:val="GeneralAviation"/>
                    <w:color w:val="auto"/>
                  </w:rPr>
                  <w:t>6.1.3</w:t>
                </w:r>
              </w:p>
            </w:tc>
            <w:tc>
              <w:tcPr>
                <w:tcW w:w="3544" w:type="dxa"/>
              </w:tcPr>
              <w:p w14:paraId="32D6649E" w14:textId="77777777" w:rsidR="00011255" w:rsidRPr="00872D7C" w:rsidRDefault="00581773" w:rsidP="003930D0">
                <w:pPr>
                  <w:pStyle w:val="TableNormal0"/>
                  <w:rPr>
                    <w:rStyle w:val="GeneralAviation"/>
                    <w:color w:val="auto"/>
                  </w:rPr>
                </w:pPr>
                <w:r w:rsidRPr="00872D7C">
                  <w:rPr>
                    <w:rStyle w:val="GeneralAviation"/>
                    <w:color w:val="auto"/>
                  </w:rPr>
                  <w:t>Describe the parameters affecting the controller’s competence to communicate effectively.</w:t>
                </w:r>
              </w:p>
            </w:tc>
            <w:tc>
              <w:tcPr>
                <w:tcW w:w="283" w:type="dxa"/>
              </w:tcPr>
              <w:p w14:paraId="65DEC55B" w14:textId="77777777" w:rsidR="00011255" w:rsidRPr="00872D7C" w:rsidRDefault="00581773" w:rsidP="003930D0">
                <w:pPr>
                  <w:pStyle w:val="TableNormal0"/>
                  <w:rPr>
                    <w:rStyle w:val="GeneralAviation"/>
                    <w:color w:val="auto"/>
                  </w:rPr>
                </w:pPr>
                <w:r w:rsidRPr="00872D7C">
                  <w:rPr>
                    <w:rStyle w:val="GeneralAviation"/>
                    <w:color w:val="auto"/>
                  </w:rPr>
                  <w:t>2</w:t>
                </w:r>
              </w:p>
            </w:tc>
            <w:tc>
              <w:tcPr>
                <w:tcW w:w="3686" w:type="dxa"/>
              </w:tcPr>
              <w:p w14:paraId="2E462A99" w14:textId="77777777" w:rsidR="00011255" w:rsidRPr="00872D7C" w:rsidRDefault="00581773" w:rsidP="0039176E">
                <w:pPr>
                  <w:pStyle w:val="EssentialTraining"/>
                  <w:rPr>
                    <w:rStyle w:val="GeneralAviation"/>
                    <w:color w:val="auto"/>
                  </w:rPr>
                </w:pPr>
                <w:r w:rsidRPr="00872D7C">
                  <w:rPr>
                    <w:rStyle w:val="GeneralAviation"/>
                    <w:color w:val="auto"/>
                  </w:rPr>
                  <w:t>Workload, mutual knowledge, controller versus pilot mental picture, distractions, sound, human conflicts</w:t>
                </w:r>
              </w:p>
              <w:p w14:paraId="54DCF0B2" w14:textId="77777777" w:rsidR="00011255" w:rsidRPr="00872D7C" w:rsidRDefault="00581773" w:rsidP="00011255">
                <w:pPr>
                  <w:pStyle w:val="TableNormal0"/>
                  <w:rPr>
                    <w:rStyle w:val="GeneralAviation"/>
                    <w:i/>
                    <w:iCs/>
                    <w:color w:val="auto"/>
                  </w:rPr>
                </w:pPr>
                <w:r w:rsidRPr="00872D7C">
                  <w:rPr>
                    <w:rStyle w:val="GeneralAviation"/>
                    <w:i/>
                    <w:iCs/>
                    <w:color w:val="auto"/>
                  </w:rPr>
                  <w:t>Optional content: communication between and within the team(s), in the simulator, with the pilots, instructors, coordination partners workload</w:t>
                </w:r>
              </w:p>
            </w:tc>
            <w:tc>
              <w:tcPr>
                <w:tcW w:w="708" w:type="dxa"/>
              </w:tcPr>
              <w:p w14:paraId="3B0AB096" w14:textId="77777777" w:rsidR="00011255" w:rsidRPr="00872D7C" w:rsidRDefault="00581773" w:rsidP="003930D0">
                <w:pPr>
                  <w:pStyle w:val="TableNormal0"/>
                  <w:rPr>
                    <w:rStyle w:val="GeneralAviation"/>
                    <w:color w:val="auto"/>
                  </w:rPr>
                </w:pPr>
                <w:r w:rsidRPr="00872D7C">
                  <w:rPr>
                    <w:rStyle w:val="GeneralAviation"/>
                    <w:color w:val="auto"/>
                  </w:rPr>
                  <w:t>ALL</w:t>
                </w:r>
              </w:p>
            </w:tc>
          </w:tr>
          <w:tr w:rsidR="00090094" w14:paraId="4FBDD41A" w14:textId="77777777" w:rsidTr="00090094">
            <w:trPr>
              <w:trHeight w:val="21"/>
            </w:trPr>
            <w:tc>
              <w:tcPr>
                <w:tcW w:w="9086" w:type="dxa"/>
                <w:gridSpan w:val="5"/>
                <w:hideMark/>
              </w:tcPr>
              <w:p w14:paraId="417F67CC" w14:textId="77777777" w:rsidR="00011255" w:rsidRPr="00872D7C" w:rsidRDefault="00581773" w:rsidP="003930D0">
                <w:pPr>
                  <w:pStyle w:val="TableHead"/>
                  <w:rPr>
                    <w:rStyle w:val="GeneralAviation"/>
                    <w:color w:val="auto"/>
                  </w:rPr>
                </w:pPr>
                <w:r w:rsidRPr="00872D7C">
                  <w:rPr>
                    <w:rStyle w:val="GeneralAviation"/>
                    <w:color w:val="auto"/>
                  </w:rPr>
                  <w:t xml:space="preserve">Subtopic HUM 6.2 — </w:t>
                </w:r>
                <w:r w:rsidR="00655E3C" w:rsidRPr="00872D7C">
                  <w:rPr>
                    <w:rStyle w:val="GeneralAviation"/>
                    <w:color w:val="auto"/>
                  </w:rPr>
                  <w:t>Effective feedback</w:t>
                </w:r>
              </w:p>
            </w:tc>
          </w:tr>
          <w:tr w:rsidR="00090094" w14:paraId="3A042143" w14:textId="77777777" w:rsidTr="00090094">
            <w:trPr>
              <w:trHeight w:val="567"/>
            </w:trPr>
            <w:tc>
              <w:tcPr>
                <w:tcW w:w="865" w:type="dxa"/>
                <w:hideMark/>
              </w:tcPr>
              <w:p w14:paraId="407EBEDD" w14:textId="77777777" w:rsidR="00655E3C" w:rsidRPr="00872D7C" w:rsidRDefault="00581773" w:rsidP="00655E3C">
                <w:pPr>
                  <w:pStyle w:val="TableNormal0"/>
                  <w:rPr>
                    <w:rStyle w:val="GeneralAviation"/>
                    <w:color w:val="auto"/>
                  </w:rPr>
                </w:pPr>
                <w:r w:rsidRPr="00872D7C">
                  <w:rPr>
                    <w:rStyle w:val="GeneralAviation"/>
                    <w:color w:val="auto"/>
                  </w:rPr>
                  <w:t>APS</w:t>
                </w:r>
                <w:r w:rsidRPr="00872D7C">
                  <w:rPr>
                    <w:rStyle w:val="GeneralAviation"/>
                    <w:color w:val="auto"/>
                  </w:rPr>
                  <w:br/>
                  <w:t>HUM</w:t>
                </w:r>
              </w:p>
              <w:p w14:paraId="596D00D2" w14:textId="77777777" w:rsidR="00655E3C" w:rsidRPr="00872D7C" w:rsidRDefault="00581773" w:rsidP="00655E3C">
                <w:pPr>
                  <w:pStyle w:val="TableNormal0"/>
                  <w:rPr>
                    <w:rStyle w:val="GeneralAviation"/>
                    <w:color w:val="auto"/>
                  </w:rPr>
                </w:pPr>
                <w:r w:rsidRPr="00872D7C">
                  <w:rPr>
                    <w:rStyle w:val="GeneralAviation"/>
                    <w:color w:val="auto"/>
                  </w:rPr>
                  <w:t xml:space="preserve">6.2.1 </w:t>
                </w:r>
              </w:p>
            </w:tc>
            <w:tc>
              <w:tcPr>
                <w:tcW w:w="3544" w:type="dxa"/>
              </w:tcPr>
              <w:p w14:paraId="45C55EA4" w14:textId="77777777" w:rsidR="00655E3C" w:rsidRPr="00872D7C" w:rsidRDefault="00581773" w:rsidP="00655E3C">
                <w:pPr>
                  <w:pStyle w:val="TableNormal0"/>
                  <w:rPr>
                    <w:rStyle w:val="GeneralAviation"/>
                    <w:color w:val="auto"/>
                  </w:rPr>
                </w:pPr>
                <w:r w:rsidRPr="00872D7C">
                  <w:rPr>
                    <w:rStyle w:val="GeneralAviation"/>
                    <w:color w:val="auto"/>
                  </w:rPr>
                  <w:t>Define feedback.</w:t>
                </w:r>
              </w:p>
            </w:tc>
            <w:tc>
              <w:tcPr>
                <w:tcW w:w="283" w:type="dxa"/>
                <w:hideMark/>
              </w:tcPr>
              <w:p w14:paraId="3FCC9810" w14:textId="77777777" w:rsidR="00655E3C" w:rsidRPr="00872D7C" w:rsidRDefault="00581773" w:rsidP="00655E3C">
                <w:pPr>
                  <w:pStyle w:val="TableNormal0"/>
                  <w:rPr>
                    <w:rStyle w:val="GeneralAviation"/>
                    <w:color w:val="auto"/>
                  </w:rPr>
                </w:pPr>
                <w:r w:rsidRPr="00872D7C">
                  <w:rPr>
                    <w:rStyle w:val="GeneralAviation"/>
                    <w:color w:val="auto"/>
                  </w:rPr>
                  <w:t>1</w:t>
                </w:r>
              </w:p>
            </w:tc>
            <w:tc>
              <w:tcPr>
                <w:tcW w:w="3686" w:type="dxa"/>
              </w:tcPr>
              <w:p w14:paraId="26F27987" w14:textId="77777777" w:rsidR="00655E3C" w:rsidRPr="00872D7C" w:rsidRDefault="00655E3C" w:rsidP="00655E3C">
                <w:pPr>
                  <w:pStyle w:val="TableNormal0"/>
                  <w:rPr>
                    <w:rStyle w:val="GeneralAviation"/>
                    <w:color w:val="auto"/>
                  </w:rPr>
                </w:pPr>
              </w:p>
            </w:tc>
            <w:tc>
              <w:tcPr>
                <w:tcW w:w="708" w:type="dxa"/>
                <w:hideMark/>
              </w:tcPr>
              <w:p w14:paraId="3F2CF01B" w14:textId="77777777" w:rsidR="00655E3C" w:rsidRPr="00872D7C" w:rsidRDefault="00581773" w:rsidP="00655E3C">
                <w:pPr>
                  <w:pStyle w:val="TableNormal0"/>
                  <w:rPr>
                    <w:rStyle w:val="GeneralAviation"/>
                    <w:color w:val="auto"/>
                  </w:rPr>
                </w:pPr>
                <w:r w:rsidRPr="00872D7C">
                  <w:rPr>
                    <w:rStyle w:val="GeneralAviation"/>
                    <w:color w:val="auto"/>
                  </w:rPr>
                  <w:t>ALL</w:t>
                </w:r>
              </w:p>
            </w:tc>
          </w:tr>
          <w:tr w:rsidR="00090094" w14:paraId="3A71E11B" w14:textId="77777777" w:rsidTr="00090094">
            <w:trPr>
              <w:trHeight w:val="567"/>
            </w:trPr>
            <w:tc>
              <w:tcPr>
                <w:tcW w:w="865" w:type="dxa"/>
                <w:hideMark/>
              </w:tcPr>
              <w:p w14:paraId="4B7CDEEE" w14:textId="77777777" w:rsidR="00655E3C" w:rsidRPr="00872D7C" w:rsidRDefault="00581773" w:rsidP="00655E3C">
                <w:pPr>
                  <w:pStyle w:val="TableNormal0"/>
                  <w:rPr>
                    <w:rStyle w:val="GeneralAviation"/>
                    <w:color w:val="auto"/>
                  </w:rPr>
                </w:pPr>
                <w:r w:rsidRPr="00872D7C">
                  <w:rPr>
                    <w:rStyle w:val="GeneralAviation"/>
                    <w:color w:val="auto"/>
                  </w:rPr>
                  <w:t>APS</w:t>
                </w:r>
                <w:r w:rsidRPr="00872D7C">
                  <w:rPr>
                    <w:rStyle w:val="GeneralAviation"/>
                    <w:color w:val="auto"/>
                  </w:rPr>
                  <w:br/>
                  <w:t>HUM</w:t>
                </w:r>
              </w:p>
              <w:p w14:paraId="10813744" w14:textId="77777777" w:rsidR="00655E3C" w:rsidRPr="00872D7C" w:rsidRDefault="00581773" w:rsidP="00655E3C">
                <w:pPr>
                  <w:pStyle w:val="TableNormal0"/>
                  <w:rPr>
                    <w:rStyle w:val="GeneralAviation"/>
                    <w:color w:val="auto"/>
                  </w:rPr>
                </w:pPr>
                <w:r w:rsidRPr="00872D7C">
                  <w:rPr>
                    <w:rStyle w:val="GeneralAviation"/>
                    <w:color w:val="auto"/>
                  </w:rPr>
                  <w:t xml:space="preserve">6.2.2 </w:t>
                </w:r>
              </w:p>
            </w:tc>
            <w:tc>
              <w:tcPr>
                <w:tcW w:w="3544" w:type="dxa"/>
              </w:tcPr>
              <w:p w14:paraId="4831E745" w14:textId="77777777" w:rsidR="00655E3C" w:rsidRPr="00872D7C" w:rsidRDefault="00581773" w:rsidP="00655E3C">
                <w:pPr>
                  <w:pStyle w:val="TableNormal0"/>
                  <w:rPr>
                    <w:rStyle w:val="GeneralAviation"/>
                    <w:color w:val="auto"/>
                  </w:rPr>
                </w:pPr>
                <w:r w:rsidRPr="00872D7C">
                  <w:rPr>
                    <w:rStyle w:val="GeneralAviation"/>
                    <w:color w:val="auto"/>
                  </w:rPr>
                  <w:t>Explain the purpose of receiving and giving feedback, and its effect on performance.</w:t>
                </w:r>
              </w:p>
            </w:tc>
            <w:tc>
              <w:tcPr>
                <w:tcW w:w="283" w:type="dxa"/>
                <w:hideMark/>
              </w:tcPr>
              <w:p w14:paraId="3D822B6B" w14:textId="77777777" w:rsidR="00655E3C" w:rsidRPr="00872D7C" w:rsidRDefault="00581773" w:rsidP="00655E3C">
                <w:pPr>
                  <w:pStyle w:val="TableNormal0"/>
                  <w:rPr>
                    <w:rStyle w:val="GeneralAviation"/>
                    <w:color w:val="auto"/>
                  </w:rPr>
                </w:pPr>
                <w:r w:rsidRPr="00872D7C">
                  <w:rPr>
                    <w:rStyle w:val="GeneralAviation"/>
                    <w:color w:val="auto"/>
                  </w:rPr>
                  <w:t>2</w:t>
                </w:r>
              </w:p>
            </w:tc>
            <w:tc>
              <w:tcPr>
                <w:tcW w:w="3686" w:type="dxa"/>
              </w:tcPr>
              <w:p w14:paraId="45C86A2F" w14:textId="77777777" w:rsidR="00655E3C" w:rsidRPr="00872D7C" w:rsidRDefault="00655E3C" w:rsidP="00655E3C">
                <w:pPr>
                  <w:pStyle w:val="TableNormal0"/>
                  <w:rPr>
                    <w:rStyle w:val="GeneralAviation"/>
                    <w:color w:val="auto"/>
                  </w:rPr>
                </w:pPr>
              </w:p>
            </w:tc>
            <w:tc>
              <w:tcPr>
                <w:tcW w:w="708" w:type="dxa"/>
                <w:hideMark/>
              </w:tcPr>
              <w:p w14:paraId="349E5D66" w14:textId="77777777" w:rsidR="00655E3C" w:rsidRPr="00872D7C" w:rsidRDefault="00581773" w:rsidP="00655E3C">
                <w:pPr>
                  <w:pStyle w:val="TableNormal0"/>
                  <w:rPr>
                    <w:rStyle w:val="GeneralAviation"/>
                    <w:color w:val="auto"/>
                  </w:rPr>
                </w:pPr>
                <w:r w:rsidRPr="00872D7C">
                  <w:rPr>
                    <w:rStyle w:val="GeneralAviation"/>
                    <w:color w:val="auto"/>
                  </w:rPr>
                  <w:t>ALL</w:t>
                </w:r>
              </w:p>
            </w:tc>
          </w:tr>
          <w:tr w:rsidR="00090094" w14:paraId="33C2ED44" w14:textId="77777777" w:rsidTr="00090094">
            <w:trPr>
              <w:trHeight w:val="567"/>
            </w:trPr>
            <w:tc>
              <w:tcPr>
                <w:tcW w:w="865" w:type="dxa"/>
                <w:hideMark/>
              </w:tcPr>
              <w:p w14:paraId="3DD5947D" w14:textId="77777777" w:rsidR="00655E3C" w:rsidRPr="00872D7C" w:rsidRDefault="00581773" w:rsidP="00655E3C">
                <w:pPr>
                  <w:pStyle w:val="TableNormal0"/>
                  <w:rPr>
                    <w:rStyle w:val="GeneralAviation"/>
                    <w:color w:val="auto"/>
                  </w:rPr>
                </w:pPr>
                <w:r w:rsidRPr="00872D7C">
                  <w:rPr>
                    <w:rStyle w:val="GeneralAviation"/>
                    <w:color w:val="auto"/>
                  </w:rPr>
                  <w:t>APS</w:t>
                </w:r>
                <w:r w:rsidRPr="00872D7C">
                  <w:rPr>
                    <w:rStyle w:val="GeneralAviation"/>
                    <w:color w:val="auto"/>
                  </w:rPr>
                  <w:br/>
                  <w:t>HUM</w:t>
                </w:r>
              </w:p>
              <w:p w14:paraId="45AE446B" w14:textId="77777777" w:rsidR="00655E3C" w:rsidRPr="00872D7C" w:rsidRDefault="00581773" w:rsidP="00655E3C">
                <w:pPr>
                  <w:pStyle w:val="TableNormal0"/>
                  <w:rPr>
                    <w:rStyle w:val="GeneralAviation"/>
                    <w:color w:val="auto"/>
                  </w:rPr>
                </w:pPr>
                <w:r w:rsidRPr="00872D7C">
                  <w:rPr>
                    <w:rStyle w:val="GeneralAviation"/>
                    <w:color w:val="auto"/>
                  </w:rPr>
                  <w:t xml:space="preserve">6.2.3 </w:t>
                </w:r>
              </w:p>
            </w:tc>
            <w:tc>
              <w:tcPr>
                <w:tcW w:w="3544" w:type="dxa"/>
              </w:tcPr>
              <w:p w14:paraId="4983A1E0" w14:textId="77777777" w:rsidR="00655E3C" w:rsidRPr="00872D7C" w:rsidRDefault="00581773" w:rsidP="00655E3C">
                <w:pPr>
                  <w:pStyle w:val="TableNormal0"/>
                  <w:rPr>
                    <w:rStyle w:val="GeneralAviation"/>
                    <w:color w:val="auto"/>
                  </w:rPr>
                </w:pPr>
                <w:r w:rsidRPr="00872D7C">
                  <w:rPr>
                    <w:rStyle w:val="GeneralAviation"/>
                    <w:color w:val="auto"/>
                  </w:rPr>
                  <w:t>Consider the impact of communication styles on feedback and on conflict resolution.</w:t>
                </w:r>
              </w:p>
            </w:tc>
            <w:tc>
              <w:tcPr>
                <w:tcW w:w="283" w:type="dxa"/>
                <w:hideMark/>
              </w:tcPr>
              <w:p w14:paraId="59E5E285" w14:textId="77777777" w:rsidR="00655E3C" w:rsidRPr="00872D7C" w:rsidRDefault="00581773" w:rsidP="00655E3C">
                <w:pPr>
                  <w:pStyle w:val="TableNormal0"/>
                  <w:rPr>
                    <w:rStyle w:val="GeneralAviation"/>
                    <w:color w:val="auto"/>
                  </w:rPr>
                </w:pPr>
                <w:r w:rsidRPr="00872D7C">
                  <w:rPr>
                    <w:rStyle w:val="GeneralAviation"/>
                    <w:color w:val="auto"/>
                  </w:rPr>
                  <w:t>2</w:t>
                </w:r>
              </w:p>
            </w:tc>
            <w:tc>
              <w:tcPr>
                <w:tcW w:w="3686" w:type="dxa"/>
              </w:tcPr>
              <w:p w14:paraId="632FE17B" w14:textId="77777777" w:rsidR="00655E3C" w:rsidRPr="00872D7C" w:rsidRDefault="00655E3C" w:rsidP="00655E3C">
                <w:pPr>
                  <w:pStyle w:val="TableNormal0"/>
                  <w:rPr>
                    <w:rStyle w:val="GeneralAviation"/>
                    <w:color w:val="auto"/>
                  </w:rPr>
                </w:pPr>
              </w:p>
            </w:tc>
            <w:tc>
              <w:tcPr>
                <w:tcW w:w="708" w:type="dxa"/>
                <w:hideMark/>
              </w:tcPr>
              <w:p w14:paraId="3EEA0B5E" w14:textId="77777777" w:rsidR="00655E3C" w:rsidRPr="00872D7C" w:rsidRDefault="00581773" w:rsidP="00655E3C">
                <w:pPr>
                  <w:pStyle w:val="TableNormal0"/>
                  <w:rPr>
                    <w:rStyle w:val="GeneralAviation"/>
                    <w:color w:val="auto"/>
                  </w:rPr>
                </w:pPr>
                <w:r w:rsidRPr="00872D7C">
                  <w:rPr>
                    <w:rStyle w:val="GeneralAviation"/>
                    <w:color w:val="auto"/>
                  </w:rPr>
                  <w:t>ALL</w:t>
                </w:r>
              </w:p>
            </w:tc>
          </w:tr>
          <w:tr w:rsidR="00090094" w14:paraId="05C551EF" w14:textId="77777777" w:rsidTr="00090094">
            <w:trPr>
              <w:trHeight w:val="567"/>
            </w:trPr>
            <w:tc>
              <w:tcPr>
                <w:tcW w:w="865" w:type="dxa"/>
                <w:hideMark/>
              </w:tcPr>
              <w:p w14:paraId="5815148E" w14:textId="77777777" w:rsidR="00655E3C" w:rsidRPr="00872D7C" w:rsidRDefault="00581773" w:rsidP="00655E3C">
                <w:pPr>
                  <w:pStyle w:val="TableNormal0"/>
                  <w:rPr>
                    <w:rStyle w:val="GeneralAviation"/>
                    <w:color w:val="auto"/>
                  </w:rPr>
                </w:pPr>
                <w:r w:rsidRPr="00872D7C">
                  <w:rPr>
                    <w:rStyle w:val="GeneralAviation"/>
                    <w:color w:val="auto"/>
                  </w:rPr>
                  <w:t>APS</w:t>
                </w:r>
                <w:r w:rsidRPr="00872D7C">
                  <w:rPr>
                    <w:rStyle w:val="GeneralAviation"/>
                    <w:color w:val="auto"/>
                  </w:rPr>
                  <w:br/>
                  <w:t>HUM</w:t>
                </w:r>
              </w:p>
              <w:p w14:paraId="3BC27709" w14:textId="77777777" w:rsidR="00655E3C" w:rsidRPr="00872D7C" w:rsidRDefault="00581773" w:rsidP="00655E3C">
                <w:pPr>
                  <w:pStyle w:val="TableNormal0"/>
                  <w:rPr>
                    <w:rStyle w:val="GeneralAviation"/>
                    <w:color w:val="auto"/>
                  </w:rPr>
                </w:pPr>
                <w:r w:rsidRPr="00872D7C">
                  <w:rPr>
                    <w:rStyle w:val="GeneralAviation"/>
                    <w:color w:val="auto"/>
                  </w:rPr>
                  <w:t xml:space="preserve">6.2.4 </w:t>
                </w:r>
              </w:p>
            </w:tc>
            <w:tc>
              <w:tcPr>
                <w:tcW w:w="3544" w:type="dxa"/>
              </w:tcPr>
              <w:p w14:paraId="2E5D59E1" w14:textId="77777777" w:rsidR="00655E3C" w:rsidRPr="00872D7C" w:rsidRDefault="00581773" w:rsidP="00655E3C">
                <w:pPr>
                  <w:pStyle w:val="TableNormal0"/>
                  <w:rPr>
                    <w:rStyle w:val="GeneralAviation"/>
                    <w:color w:val="auto"/>
                  </w:rPr>
                </w:pPr>
                <w:r w:rsidRPr="00872D7C">
                  <w:rPr>
                    <w:rStyle w:val="GeneralAviation"/>
                    <w:color w:val="auto"/>
                  </w:rPr>
                  <w:t xml:space="preserve">Integrate feedback into performance. </w:t>
                </w:r>
              </w:p>
            </w:tc>
            <w:tc>
              <w:tcPr>
                <w:tcW w:w="283" w:type="dxa"/>
                <w:hideMark/>
              </w:tcPr>
              <w:p w14:paraId="4E4DDCC3" w14:textId="77777777" w:rsidR="00655E3C" w:rsidRPr="00872D7C" w:rsidRDefault="00581773" w:rsidP="00655E3C">
                <w:pPr>
                  <w:pStyle w:val="TableNormal0"/>
                  <w:rPr>
                    <w:rStyle w:val="GeneralAviation"/>
                    <w:color w:val="auto"/>
                  </w:rPr>
                </w:pPr>
                <w:r w:rsidRPr="00872D7C">
                  <w:rPr>
                    <w:rStyle w:val="GeneralAviation"/>
                    <w:color w:val="auto"/>
                  </w:rPr>
                  <w:t>4</w:t>
                </w:r>
              </w:p>
            </w:tc>
            <w:tc>
              <w:tcPr>
                <w:tcW w:w="3686" w:type="dxa"/>
                <w:hideMark/>
              </w:tcPr>
              <w:p w14:paraId="1C1AFE62" w14:textId="77777777" w:rsidR="00655E3C" w:rsidRPr="00872D7C" w:rsidRDefault="00655E3C" w:rsidP="00655E3C">
                <w:pPr>
                  <w:pStyle w:val="TableNormal0"/>
                  <w:rPr>
                    <w:rStyle w:val="GeneralAviation"/>
                    <w:color w:val="auto"/>
                  </w:rPr>
                </w:pPr>
              </w:p>
            </w:tc>
            <w:tc>
              <w:tcPr>
                <w:tcW w:w="708" w:type="dxa"/>
                <w:hideMark/>
              </w:tcPr>
              <w:p w14:paraId="529DAB66" w14:textId="77777777" w:rsidR="00655E3C" w:rsidRPr="00872D7C" w:rsidRDefault="00581773" w:rsidP="00655E3C">
                <w:pPr>
                  <w:pStyle w:val="TableNormal0"/>
                  <w:rPr>
                    <w:rStyle w:val="GeneralAviation"/>
                    <w:color w:val="auto"/>
                  </w:rPr>
                </w:pPr>
                <w:r w:rsidRPr="00872D7C">
                  <w:rPr>
                    <w:rStyle w:val="GeneralAviation"/>
                    <w:color w:val="auto"/>
                  </w:rPr>
                  <w:t>ALL</w:t>
                </w:r>
              </w:p>
            </w:tc>
          </w:tr>
        </w:tbl>
        <w:p w14:paraId="7DE4E42F" w14:textId="77777777" w:rsidR="00F42CDE" w:rsidRPr="00E01A71" w:rsidRDefault="00000000" w:rsidP="00E01A71">
          <w:pPr>
            <w:rPr>
              <w:i/>
              <w:iCs/>
            </w:rPr>
          </w:pPr>
        </w:p>
      </w:sdtContent>
    </w:sdt>
    <w:sdt>
      <w:sdtPr>
        <w:rPr>
          <w:i w:val="0"/>
          <w:sz w:val="22"/>
          <w:szCs w:val="24"/>
        </w:rPr>
        <w:alias w:val="topic"/>
        <w:tag w:val="topic"/>
        <w:id w:val="-579878888"/>
      </w:sdtPr>
      <w:sdtContent>
        <w:p w14:paraId="5112DF47" w14:textId="77777777" w:rsidR="00CD4EF1" w:rsidRDefault="00CD4EF1" w:rsidP="00CD4EF1">
          <w:pPr>
            <w:pStyle w:val="Dxshortdesc"/>
          </w:pPr>
        </w:p>
        <w:p w14:paraId="5C0C788A" w14:textId="77777777" w:rsidR="0092165F" w:rsidRPr="005847AB" w:rsidRDefault="00581773" w:rsidP="00CD4EF1">
          <w:pPr>
            <w:pStyle w:val="Heading5"/>
          </w:pPr>
          <w:bookmarkStart w:id="2290" w:name="_Toc256000233"/>
          <w:r w:rsidRPr="005847AB">
            <w:t>SUBJECT 8: EQUIPMENT AND SYSTEMS</w:t>
          </w:r>
          <w:bookmarkEnd w:id="2290"/>
        </w:p>
        <w:p w14:paraId="6579267D" w14:textId="77777777" w:rsidR="0092165F" w:rsidRPr="00667041" w:rsidRDefault="00581773" w:rsidP="00995D60">
          <w:r w:rsidRPr="00667041">
            <w:t>The subject objective is:</w:t>
          </w:r>
        </w:p>
        <w:p w14:paraId="73C679E0" w14:textId="77777777" w:rsidR="0092165F" w:rsidRDefault="00581773" w:rsidP="00995D60">
          <w:r w:rsidRPr="00667041">
            <w:t>Learners shall integrate knowledge and understanding of the basic working principles of equipment and systems, and comply with the equipment and system degradation procedures in the provision of ATS.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17AFA51B"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203E78DE" w14:textId="77777777" w:rsidR="0092165F" w:rsidRPr="00CD4EF1" w:rsidRDefault="00581773" w:rsidP="00CD4EF1">
                <w:pPr>
                  <w:pStyle w:val="TableCentered"/>
                  <w:rPr>
                    <w:rStyle w:val="Bold"/>
                  </w:rPr>
                </w:pPr>
                <w:r w:rsidRPr="00CD4EF1">
                  <w:rPr>
                    <w:rStyle w:val="Bold"/>
                    <w:b/>
                  </w:rPr>
                  <w:t>TOPIC EQPS 1 — VOICE COMMUNICATIONS</w:t>
                </w:r>
              </w:p>
            </w:tc>
          </w:tr>
          <w:tr w:rsidR="00090094" w14:paraId="50F82762" w14:textId="77777777" w:rsidTr="00090094">
            <w:trPr>
              <w:trHeight w:val="21"/>
            </w:trPr>
            <w:tc>
              <w:tcPr>
                <w:tcW w:w="9086" w:type="dxa"/>
                <w:gridSpan w:val="5"/>
                <w:hideMark/>
              </w:tcPr>
              <w:p w14:paraId="485DC916" w14:textId="77777777" w:rsidR="0092165F" w:rsidRPr="00667041" w:rsidRDefault="00581773" w:rsidP="00CD4EF1">
                <w:pPr>
                  <w:pStyle w:val="TableHead"/>
                </w:pPr>
                <w:r w:rsidRPr="00667041">
                  <w:t xml:space="preserve">Subtopic EQPS 1.1 — Radio communications </w:t>
                </w:r>
              </w:p>
            </w:tc>
          </w:tr>
          <w:tr w:rsidR="00090094" w14:paraId="1D2B20B3" w14:textId="77777777" w:rsidTr="00090094">
            <w:trPr>
              <w:trHeight w:val="567"/>
            </w:trPr>
            <w:tc>
              <w:tcPr>
                <w:tcW w:w="865" w:type="dxa"/>
                <w:hideMark/>
              </w:tcPr>
              <w:p w14:paraId="5B0BC500" w14:textId="77777777" w:rsidR="0092165F" w:rsidRPr="00667041" w:rsidRDefault="00581773" w:rsidP="00B56F48">
                <w:pPr>
                  <w:pStyle w:val="TableNormal0"/>
                </w:pPr>
                <w:r w:rsidRPr="00667041">
                  <w:t>APS</w:t>
                </w:r>
                <w:r w:rsidRPr="00667041">
                  <w:br/>
                  <w:t>EQPS</w:t>
                </w:r>
              </w:p>
              <w:p w14:paraId="6D916824" w14:textId="77777777" w:rsidR="0092165F" w:rsidRPr="00667041" w:rsidRDefault="00581773" w:rsidP="00B56F48">
                <w:pPr>
                  <w:pStyle w:val="TableNormal0"/>
                </w:pPr>
                <w:r w:rsidRPr="00667041">
                  <w:t xml:space="preserve">1.1.1 </w:t>
                </w:r>
              </w:p>
            </w:tc>
            <w:tc>
              <w:tcPr>
                <w:tcW w:w="3544" w:type="dxa"/>
                <w:hideMark/>
              </w:tcPr>
              <w:p w14:paraId="7E55106E" w14:textId="77777777" w:rsidR="0092165F" w:rsidRPr="00667041" w:rsidRDefault="00581773" w:rsidP="00B56F48">
                <w:pPr>
                  <w:pStyle w:val="TableNormal0"/>
                </w:pPr>
                <w:r w:rsidRPr="00667041">
                  <w:t>Operate two-way communication equipment.</w:t>
                </w:r>
              </w:p>
            </w:tc>
            <w:tc>
              <w:tcPr>
                <w:tcW w:w="283" w:type="dxa"/>
                <w:hideMark/>
              </w:tcPr>
              <w:p w14:paraId="206446C5" w14:textId="77777777" w:rsidR="0092165F" w:rsidRPr="00667041" w:rsidRDefault="00581773" w:rsidP="00B56F48">
                <w:pPr>
                  <w:pStyle w:val="TableNormal0"/>
                </w:pPr>
                <w:r w:rsidRPr="00667041">
                  <w:t>3</w:t>
                </w:r>
              </w:p>
            </w:tc>
            <w:tc>
              <w:tcPr>
                <w:tcW w:w="3686" w:type="dxa"/>
                <w:hideMark/>
              </w:tcPr>
              <w:p w14:paraId="41FBC251" w14:textId="77777777" w:rsidR="0092165F" w:rsidRPr="000B538E" w:rsidRDefault="00581773" w:rsidP="000B538E">
                <w:pPr>
                  <w:pStyle w:val="EssentialTraining"/>
                </w:pPr>
                <w:r w:rsidRPr="000B538E">
                  <w:t>Transmit/receive switches, procedures</w:t>
                </w:r>
              </w:p>
              <w:p w14:paraId="725A7397" w14:textId="77777777" w:rsidR="0092165F" w:rsidRPr="00844308" w:rsidRDefault="00581773" w:rsidP="00B56F48">
                <w:pPr>
                  <w:pStyle w:val="TableNormal0"/>
                  <w:rPr>
                    <w:rStyle w:val="Italic"/>
                  </w:rPr>
                </w:pPr>
                <w:r w:rsidRPr="00844308">
                  <w:rPr>
                    <w:rStyle w:val="Italic"/>
                  </w:rPr>
                  <w:t>Optional content: frequency selection, standby equipment</w:t>
                </w:r>
              </w:p>
            </w:tc>
            <w:tc>
              <w:tcPr>
                <w:tcW w:w="708" w:type="dxa"/>
                <w:hideMark/>
              </w:tcPr>
              <w:p w14:paraId="131163B7" w14:textId="77777777" w:rsidR="0092165F" w:rsidRPr="00667041" w:rsidRDefault="00581773" w:rsidP="00B56F48">
                <w:pPr>
                  <w:pStyle w:val="TableNormal0"/>
                </w:pPr>
                <w:r w:rsidRPr="00667041">
                  <w:t>ALL</w:t>
                </w:r>
              </w:p>
            </w:tc>
          </w:tr>
          <w:tr w:rsidR="00090094" w14:paraId="66A2DAA7" w14:textId="77777777" w:rsidTr="00090094">
            <w:trPr>
              <w:trHeight w:val="567"/>
            </w:trPr>
            <w:tc>
              <w:tcPr>
                <w:tcW w:w="865" w:type="dxa"/>
                <w:hideMark/>
              </w:tcPr>
              <w:p w14:paraId="1A9235DE" w14:textId="77777777" w:rsidR="0092165F" w:rsidRPr="00667041" w:rsidRDefault="00581773" w:rsidP="00B56F48">
                <w:pPr>
                  <w:pStyle w:val="TableNormal0"/>
                </w:pPr>
                <w:r w:rsidRPr="00667041">
                  <w:t>APS</w:t>
                </w:r>
                <w:r w:rsidRPr="00667041">
                  <w:br/>
                  <w:t>EQPS</w:t>
                </w:r>
              </w:p>
              <w:p w14:paraId="76293A05" w14:textId="77777777" w:rsidR="0092165F" w:rsidRPr="00667041" w:rsidRDefault="00581773" w:rsidP="00B56F48">
                <w:pPr>
                  <w:pStyle w:val="TableNormal0"/>
                </w:pPr>
                <w:r w:rsidRPr="00667041">
                  <w:t xml:space="preserve">1.1.2 </w:t>
                </w:r>
              </w:p>
            </w:tc>
            <w:tc>
              <w:tcPr>
                <w:tcW w:w="3544" w:type="dxa"/>
                <w:hideMark/>
              </w:tcPr>
              <w:p w14:paraId="26A3D0BF" w14:textId="77777777" w:rsidR="0092165F" w:rsidRPr="00667041" w:rsidRDefault="00581773" w:rsidP="00B56F48">
                <w:pPr>
                  <w:pStyle w:val="TableNormal0"/>
                </w:pPr>
                <w:r w:rsidRPr="00667041">
                  <w:t>Identify indications of operational status of radio equipment.</w:t>
                </w:r>
              </w:p>
            </w:tc>
            <w:tc>
              <w:tcPr>
                <w:tcW w:w="283" w:type="dxa"/>
                <w:hideMark/>
              </w:tcPr>
              <w:p w14:paraId="758BFDD5" w14:textId="77777777" w:rsidR="0092165F" w:rsidRPr="00667041" w:rsidRDefault="00581773" w:rsidP="00B56F48">
                <w:pPr>
                  <w:pStyle w:val="TableNormal0"/>
                </w:pPr>
                <w:r w:rsidRPr="00667041">
                  <w:t>3</w:t>
                </w:r>
              </w:p>
            </w:tc>
            <w:tc>
              <w:tcPr>
                <w:tcW w:w="3686" w:type="dxa"/>
                <w:hideMark/>
              </w:tcPr>
              <w:p w14:paraId="1695DB67" w14:textId="77777777" w:rsidR="0092165F" w:rsidRPr="00844308" w:rsidRDefault="00581773" w:rsidP="00B56F48">
                <w:pPr>
                  <w:pStyle w:val="TableNormal0"/>
                  <w:rPr>
                    <w:rStyle w:val="Italic"/>
                  </w:rPr>
                </w:pPr>
                <w:r w:rsidRPr="00844308">
                  <w:rPr>
                    <w:rStyle w:val="Italic"/>
                  </w:rPr>
                  <w:t>Optional content: indicator lights, serviceability displays, selector/frequency displays</w:t>
                </w:r>
              </w:p>
            </w:tc>
            <w:tc>
              <w:tcPr>
                <w:tcW w:w="708" w:type="dxa"/>
                <w:hideMark/>
              </w:tcPr>
              <w:p w14:paraId="0E0EBE2F" w14:textId="77777777" w:rsidR="0092165F" w:rsidRPr="00667041" w:rsidRDefault="00581773" w:rsidP="00B56F48">
                <w:pPr>
                  <w:pStyle w:val="TableNormal0"/>
                </w:pPr>
                <w:r w:rsidRPr="00667041">
                  <w:t>ALL</w:t>
                </w:r>
              </w:p>
            </w:tc>
          </w:tr>
          <w:tr w:rsidR="00090094" w14:paraId="5A821449" w14:textId="77777777" w:rsidTr="00090094">
            <w:trPr>
              <w:trHeight w:val="567"/>
            </w:trPr>
            <w:tc>
              <w:tcPr>
                <w:tcW w:w="865" w:type="dxa"/>
                <w:hideMark/>
              </w:tcPr>
              <w:p w14:paraId="10AB20BF" w14:textId="77777777" w:rsidR="0092165F" w:rsidRPr="00667041" w:rsidRDefault="00581773" w:rsidP="00B56F48">
                <w:pPr>
                  <w:pStyle w:val="TableNormal0"/>
                </w:pPr>
                <w:r w:rsidRPr="00667041">
                  <w:t>APS</w:t>
                </w:r>
                <w:r w:rsidRPr="00667041">
                  <w:br/>
                  <w:t>EQPS</w:t>
                </w:r>
              </w:p>
              <w:p w14:paraId="1013FE54" w14:textId="77777777" w:rsidR="0092165F" w:rsidRPr="00667041" w:rsidRDefault="00581773" w:rsidP="00B56F48">
                <w:pPr>
                  <w:pStyle w:val="TableNormal0"/>
                </w:pPr>
                <w:r w:rsidRPr="00667041">
                  <w:t xml:space="preserve">1.1.3 </w:t>
                </w:r>
              </w:p>
            </w:tc>
            <w:tc>
              <w:tcPr>
                <w:tcW w:w="3544" w:type="dxa"/>
                <w:hideMark/>
              </w:tcPr>
              <w:p w14:paraId="6A10A62B" w14:textId="77777777" w:rsidR="0092165F" w:rsidRPr="00667041" w:rsidRDefault="00581773" w:rsidP="00B56F48">
                <w:pPr>
                  <w:pStyle w:val="TableNormal0"/>
                </w:pPr>
                <w:r w:rsidRPr="00667041">
                  <w:t>Consider radio range.</w:t>
                </w:r>
              </w:p>
            </w:tc>
            <w:tc>
              <w:tcPr>
                <w:tcW w:w="283" w:type="dxa"/>
                <w:hideMark/>
              </w:tcPr>
              <w:p w14:paraId="1BC3AEAB" w14:textId="77777777" w:rsidR="0092165F" w:rsidRPr="00667041" w:rsidRDefault="00581773" w:rsidP="00B56F48">
                <w:pPr>
                  <w:pStyle w:val="TableNormal0"/>
                </w:pPr>
                <w:r w:rsidRPr="00667041">
                  <w:t>2</w:t>
                </w:r>
              </w:p>
            </w:tc>
            <w:tc>
              <w:tcPr>
                <w:tcW w:w="3686" w:type="dxa"/>
                <w:hideMark/>
              </w:tcPr>
              <w:p w14:paraId="3D1090F1" w14:textId="77777777" w:rsidR="0092165F" w:rsidRPr="00844308" w:rsidRDefault="00581773" w:rsidP="00B56F48">
                <w:pPr>
                  <w:pStyle w:val="TableNormal0"/>
                  <w:rPr>
                    <w:rStyle w:val="Italic"/>
                  </w:rPr>
                </w:pPr>
                <w:r w:rsidRPr="00844308">
                  <w:rPr>
                    <w:rStyle w:val="Italic"/>
                  </w:rPr>
                  <w:t>Optional content: transfer to another frequency, apparent radio failure, failure to establish radio cont</w:t>
                </w:r>
                <w:r w:rsidR="00CD4EF1" w:rsidRPr="00844308">
                  <w:rPr>
                    <w:rStyle w:val="Italic"/>
                  </w:rPr>
                  <w:t>act, frequency protection range</w:t>
                </w:r>
              </w:p>
            </w:tc>
            <w:tc>
              <w:tcPr>
                <w:tcW w:w="708" w:type="dxa"/>
                <w:hideMark/>
              </w:tcPr>
              <w:p w14:paraId="3F953795" w14:textId="77777777" w:rsidR="0092165F" w:rsidRPr="00667041" w:rsidRDefault="00581773" w:rsidP="00B56F48">
                <w:pPr>
                  <w:pStyle w:val="TableNormal0"/>
                </w:pPr>
                <w:r w:rsidRPr="00667041">
                  <w:t>APP ACP APS ACS</w:t>
                </w:r>
              </w:p>
            </w:tc>
          </w:tr>
          <w:tr w:rsidR="00090094" w14:paraId="0363A5C6" w14:textId="77777777" w:rsidTr="00090094">
            <w:trPr>
              <w:trHeight w:val="21"/>
            </w:trPr>
            <w:tc>
              <w:tcPr>
                <w:tcW w:w="9086" w:type="dxa"/>
                <w:gridSpan w:val="5"/>
                <w:hideMark/>
              </w:tcPr>
              <w:p w14:paraId="4B512776" w14:textId="77777777" w:rsidR="0092165F" w:rsidRPr="00667041" w:rsidRDefault="00581773" w:rsidP="00CD4EF1">
                <w:pPr>
                  <w:pStyle w:val="TableHead"/>
                </w:pPr>
                <w:r w:rsidRPr="00667041">
                  <w:t>Subtopic EQPS 1.2 — Other voice communications</w:t>
                </w:r>
              </w:p>
            </w:tc>
          </w:tr>
          <w:tr w:rsidR="00090094" w14:paraId="35D709BA" w14:textId="77777777" w:rsidTr="00090094">
            <w:trPr>
              <w:trHeight w:val="567"/>
            </w:trPr>
            <w:tc>
              <w:tcPr>
                <w:tcW w:w="865" w:type="dxa"/>
                <w:hideMark/>
              </w:tcPr>
              <w:p w14:paraId="20DB507C" w14:textId="77777777" w:rsidR="0092165F" w:rsidRPr="00667041" w:rsidRDefault="00581773" w:rsidP="00B56F48">
                <w:pPr>
                  <w:pStyle w:val="TableNormal0"/>
                </w:pPr>
                <w:r w:rsidRPr="00667041">
                  <w:t>APS</w:t>
                </w:r>
                <w:r w:rsidRPr="00667041">
                  <w:br/>
                  <w:t>EQPS</w:t>
                </w:r>
              </w:p>
              <w:p w14:paraId="18AB5754" w14:textId="77777777" w:rsidR="0092165F" w:rsidRPr="00667041" w:rsidRDefault="00581773" w:rsidP="00B56F48">
                <w:pPr>
                  <w:pStyle w:val="TableNormal0"/>
                </w:pPr>
                <w:r w:rsidRPr="00667041">
                  <w:t xml:space="preserve">1.2.1 </w:t>
                </w:r>
              </w:p>
            </w:tc>
            <w:tc>
              <w:tcPr>
                <w:tcW w:w="3544" w:type="dxa"/>
                <w:hideMark/>
              </w:tcPr>
              <w:p w14:paraId="0041E06D" w14:textId="77777777" w:rsidR="0092165F" w:rsidRPr="00667041" w:rsidRDefault="00581773" w:rsidP="00B56F48">
                <w:pPr>
                  <w:pStyle w:val="TableNormal0"/>
                </w:pPr>
                <w:r w:rsidRPr="00667041">
                  <w:t xml:space="preserve">Operate landline communications. </w:t>
                </w:r>
              </w:p>
            </w:tc>
            <w:tc>
              <w:tcPr>
                <w:tcW w:w="283" w:type="dxa"/>
                <w:hideMark/>
              </w:tcPr>
              <w:p w14:paraId="7A4B5DD5" w14:textId="77777777" w:rsidR="0092165F" w:rsidRPr="00667041" w:rsidRDefault="00581773" w:rsidP="00B56F48">
                <w:pPr>
                  <w:pStyle w:val="TableNormal0"/>
                </w:pPr>
                <w:r w:rsidRPr="00667041">
                  <w:t>3</w:t>
                </w:r>
              </w:p>
            </w:tc>
            <w:tc>
              <w:tcPr>
                <w:tcW w:w="3686" w:type="dxa"/>
                <w:hideMark/>
              </w:tcPr>
              <w:p w14:paraId="385BA2FA" w14:textId="77777777" w:rsidR="0092165F" w:rsidRPr="00844308" w:rsidRDefault="00581773" w:rsidP="00B56F48">
                <w:pPr>
                  <w:pStyle w:val="TableNormal0"/>
                  <w:rPr>
                    <w:rStyle w:val="Italic"/>
                  </w:rPr>
                </w:pPr>
                <w:r w:rsidRPr="00844308">
                  <w:rPr>
                    <w:rStyle w:val="Italic"/>
                  </w:rPr>
                  <w:t xml:space="preserve">Optional content: telephone, interphone and intercom equipment </w:t>
                </w:r>
              </w:p>
            </w:tc>
            <w:tc>
              <w:tcPr>
                <w:tcW w:w="708" w:type="dxa"/>
                <w:hideMark/>
              </w:tcPr>
              <w:p w14:paraId="2E881694" w14:textId="77777777" w:rsidR="0092165F" w:rsidRPr="00667041" w:rsidRDefault="00581773" w:rsidP="00B56F48">
                <w:pPr>
                  <w:pStyle w:val="TableNormal0"/>
                </w:pPr>
                <w:r w:rsidRPr="00667041">
                  <w:t>ALL</w:t>
                </w:r>
              </w:p>
            </w:tc>
          </w:tr>
          <w:tr w:rsidR="00090094" w14:paraId="4191228F" w14:textId="77777777" w:rsidTr="00090094">
            <w:trPr>
              <w:trHeight w:val="21"/>
            </w:trPr>
            <w:tc>
              <w:tcPr>
                <w:tcW w:w="9086" w:type="dxa"/>
                <w:gridSpan w:val="5"/>
              </w:tcPr>
              <w:p w14:paraId="159CF5DF" w14:textId="77777777" w:rsidR="00291311" w:rsidRPr="00291311" w:rsidRDefault="00581773" w:rsidP="003930D0">
                <w:pPr>
                  <w:pStyle w:val="TableCentered"/>
                  <w:rPr>
                    <w:rStyle w:val="GeneralAviation"/>
                  </w:rPr>
                </w:pPr>
                <w:r w:rsidRPr="00291311">
                  <w:t>TOPIC EQPS 2 — AUTOMATION IN ATS</w:t>
                </w:r>
              </w:p>
            </w:tc>
          </w:tr>
          <w:tr w:rsidR="00090094" w14:paraId="0D8F848A" w14:textId="77777777" w:rsidTr="00090094">
            <w:trPr>
              <w:trHeight w:val="21"/>
            </w:trPr>
            <w:tc>
              <w:tcPr>
                <w:tcW w:w="9086" w:type="dxa"/>
                <w:gridSpan w:val="5"/>
                <w:hideMark/>
              </w:tcPr>
              <w:p w14:paraId="77E7AAC7" w14:textId="77777777" w:rsidR="00291311" w:rsidRPr="00872D7C" w:rsidRDefault="00581773" w:rsidP="003930D0">
                <w:pPr>
                  <w:pStyle w:val="TableHead"/>
                  <w:rPr>
                    <w:rStyle w:val="GeneralAviation"/>
                    <w:color w:val="auto"/>
                  </w:rPr>
                </w:pPr>
                <w:r w:rsidRPr="00872D7C">
                  <w:rPr>
                    <w:rStyle w:val="GeneralAviation"/>
                    <w:color w:val="auto"/>
                  </w:rPr>
                  <w:t>Subtopic EQPS 2.1 — Aeronautical fixed telecommunication network (AFTN)</w:t>
                </w:r>
              </w:p>
            </w:tc>
          </w:tr>
          <w:tr w:rsidR="00090094" w14:paraId="463E75C8" w14:textId="77777777" w:rsidTr="00090094">
            <w:trPr>
              <w:trHeight w:val="567"/>
            </w:trPr>
            <w:tc>
              <w:tcPr>
                <w:tcW w:w="865" w:type="dxa"/>
                <w:hideMark/>
              </w:tcPr>
              <w:p w14:paraId="55DC5981"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01628C9F" w14:textId="77777777" w:rsidR="00291311" w:rsidRPr="00872D7C" w:rsidRDefault="00581773" w:rsidP="003930D0">
                <w:pPr>
                  <w:pStyle w:val="TableNormal0"/>
                  <w:rPr>
                    <w:rStyle w:val="GeneralAviation"/>
                    <w:color w:val="auto"/>
                  </w:rPr>
                </w:pPr>
                <w:r w:rsidRPr="00872D7C">
                  <w:rPr>
                    <w:rStyle w:val="GeneralAviation"/>
                    <w:color w:val="auto"/>
                  </w:rPr>
                  <w:t xml:space="preserve">2.1.1 </w:t>
                </w:r>
              </w:p>
            </w:tc>
            <w:tc>
              <w:tcPr>
                <w:tcW w:w="3544" w:type="dxa"/>
                <w:hideMark/>
              </w:tcPr>
              <w:p w14:paraId="3CB972AC" w14:textId="77777777" w:rsidR="00291311" w:rsidRPr="00872D7C" w:rsidRDefault="00581773" w:rsidP="003930D0">
                <w:pPr>
                  <w:pStyle w:val="TableNormal0"/>
                  <w:rPr>
                    <w:rStyle w:val="GeneralAviation"/>
                    <w:color w:val="auto"/>
                  </w:rPr>
                </w:pPr>
                <w:r w:rsidRPr="00872D7C">
                  <w:rPr>
                    <w:rStyle w:val="GeneralAviation"/>
                    <w:color w:val="auto"/>
                  </w:rPr>
                  <w:t>Decode AFTN messages.</w:t>
                </w:r>
              </w:p>
            </w:tc>
            <w:tc>
              <w:tcPr>
                <w:tcW w:w="283" w:type="dxa"/>
                <w:hideMark/>
              </w:tcPr>
              <w:p w14:paraId="31711231"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59D3C1B5"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movement and control messages, NOTAMs, SNOWTAMs, BIRDTAMs, etc.</w:t>
                </w:r>
              </w:p>
            </w:tc>
            <w:tc>
              <w:tcPr>
                <w:tcW w:w="708" w:type="dxa"/>
                <w:hideMark/>
              </w:tcPr>
              <w:p w14:paraId="2BBB29C7"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6613A07A" w14:textId="77777777" w:rsidTr="00090094">
            <w:trPr>
              <w:trHeight w:val="21"/>
            </w:trPr>
            <w:tc>
              <w:tcPr>
                <w:tcW w:w="9086" w:type="dxa"/>
                <w:gridSpan w:val="5"/>
                <w:hideMark/>
              </w:tcPr>
              <w:p w14:paraId="6539663A" w14:textId="77777777" w:rsidR="00291311" w:rsidRPr="00872D7C" w:rsidRDefault="00581773" w:rsidP="003930D0">
                <w:pPr>
                  <w:pStyle w:val="TableHead"/>
                  <w:rPr>
                    <w:rStyle w:val="GeneralAviation"/>
                    <w:color w:val="auto"/>
                  </w:rPr>
                </w:pPr>
                <w:r w:rsidRPr="00872D7C">
                  <w:rPr>
                    <w:rStyle w:val="GeneralAviation"/>
                    <w:color w:val="auto"/>
                  </w:rPr>
                  <w:t>Subtopic EQPS 2.2 — Automatic data interchange</w:t>
                </w:r>
              </w:p>
            </w:tc>
          </w:tr>
          <w:tr w:rsidR="00090094" w14:paraId="286AD8C1" w14:textId="77777777" w:rsidTr="00090094">
            <w:trPr>
              <w:trHeight w:val="567"/>
            </w:trPr>
            <w:tc>
              <w:tcPr>
                <w:tcW w:w="865" w:type="dxa"/>
                <w:hideMark/>
              </w:tcPr>
              <w:p w14:paraId="1A004742"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17BA67C6" w14:textId="77777777" w:rsidR="00291311" w:rsidRPr="00872D7C" w:rsidRDefault="00581773" w:rsidP="003930D0">
                <w:pPr>
                  <w:pStyle w:val="TableNormal0"/>
                  <w:rPr>
                    <w:rStyle w:val="GeneralAviation"/>
                    <w:color w:val="auto"/>
                  </w:rPr>
                </w:pPr>
                <w:r w:rsidRPr="00872D7C">
                  <w:rPr>
                    <w:rStyle w:val="GeneralAviation"/>
                    <w:color w:val="auto"/>
                  </w:rPr>
                  <w:t xml:space="preserve">2.2.1 </w:t>
                </w:r>
              </w:p>
            </w:tc>
            <w:tc>
              <w:tcPr>
                <w:tcW w:w="3544" w:type="dxa"/>
                <w:hideMark/>
              </w:tcPr>
              <w:p w14:paraId="652BE4A1" w14:textId="77777777" w:rsidR="00291311" w:rsidRPr="00872D7C" w:rsidRDefault="00581773" w:rsidP="003930D0">
                <w:pPr>
                  <w:pStyle w:val="TableNormal0"/>
                  <w:rPr>
                    <w:rStyle w:val="GeneralAviation"/>
                    <w:color w:val="auto"/>
                  </w:rPr>
                </w:pPr>
                <w:r w:rsidRPr="00872D7C">
                  <w:rPr>
                    <w:rStyle w:val="GeneralAviation"/>
                    <w:color w:val="auto"/>
                  </w:rPr>
                  <w:t>Use automatic data transfer equipment where available.</w:t>
                </w:r>
              </w:p>
            </w:tc>
            <w:tc>
              <w:tcPr>
                <w:tcW w:w="283" w:type="dxa"/>
                <w:hideMark/>
              </w:tcPr>
              <w:p w14:paraId="5FEEDC30"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69820643"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sequencing systems, automated information and coordination, OLDI</w:t>
                </w:r>
              </w:p>
            </w:tc>
            <w:tc>
              <w:tcPr>
                <w:tcW w:w="708" w:type="dxa"/>
                <w:hideMark/>
              </w:tcPr>
              <w:p w14:paraId="3C37169A" w14:textId="77777777" w:rsidR="00291311" w:rsidRPr="00872D7C" w:rsidRDefault="00581773" w:rsidP="003930D0">
                <w:pPr>
                  <w:pStyle w:val="TableNormal0"/>
                  <w:rPr>
                    <w:rStyle w:val="GeneralAviation"/>
                    <w:color w:val="auto"/>
                  </w:rPr>
                </w:pPr>
                <w:r w:rsidRPr="00872D7C">
                  <w:rPr>
                    <w:rStyle w:val="GeneralAviation"/>
                    <w:color w:val="auto"/>
                  </w:rPr>
                  <w:t>ADC APS ACS</w:t>
                </w:r>
              </w:p>
            </w:tc>
          </w:tr>
          <w:tr w:rsidR="00090094" w14:paraId="6FF50276" w14:textId="77777777" w:rsidTr="00090094">
            <w:trPr>
              <w:trHeight w:val="21"/>
            </w:trPr>
            <w:tc>
              <w:tcPr>
                <w:tcW w:w="9086" w:type="dxa"/>
                <w:gridSpan w:val="5"/>
              </w:tcPr>
              <w:p w14:paraId="260A308B" w14:textId="77777777" w:rsidR="00291311" w:rsidRPr="00291311" w:rsidRDefault="00581773" w:rsidP="003930D0">
                <w:pPr>
                  <w:pStyle w:val="TableCentered"/>
                  <w:rPr>
                    <w:rStyle w:val="GeneralAviation"/>
                  </w:rPr>
                </w:pPr>
                <w:r w:rsidRPr="00291311">
                  <w:t>TOPIC EQPS 3 — CONTROLLER WORKING POSITION</w:t>
                </w:r>
              </w:p>
            </w:tc>
          </w:tr>
          <w:tr w:rsidR="00090094" w14:paraId="4686FD38" w14:textId="77777777" w:rsidTr="00090094">
            <w:trPr>
              <w:trHeight w:val="21"/>
            </w:trPr>
            <w:tc>
              <w:tcPr>
                <w:tcW w:w="9086" w:type="dxa"/>
                <w:gridSpan w:val="5"/>
                <w:hideMark/>
              </w:tcPr>
              <w:p w14:paraId="256C4B06" w14:textId="77777777" w:rsidR="00291311" w:rsidRPr="00872D7C" w:rsidRDefault="00581773" w:rsidP="003930D0">
                <w:pPr>
                  <w:pStyle w:val="TableHead"/>
                  <w:rPr>
                    <w:rStyle w:val="GeneralAviation"/>
                    <w:color w:val="auto"/>
                  </w:rPr>
                </w:pPr>
                <w:r w:rsidRPr="00872D7C">
                  <w:rPr>
                    <w:rStyle w:val="GeneralAviation"/>
                    <w:color w:val="auto"/>
                  </w:rPr>
                  <w:t>Subtopic EQPS 3.1 — Operation and monitoring of equipment</w:t>
                </w:r>
              </w:p>
            </w:tc>
          </w:tr>
          <w:tr w:rsidR="00090094" w14:paraId="11BD6DAA" w14:textId="77777777" w:rsidTr="00090094">
            <w:trPr>
              <w:trHeight w:val="567"/>
            </w:trPr>
            <w:tc>
              <w:tcPr>
                <w:tcW w:w="865" w:type="dxa"/>
                <w:hideMark/>
              </w:tcPr>
              <w:p w14:paraId="43AD3798"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673A8B6C" w14:textId="77777777" w:rsidR="00291311" w:rsidRPr="00872D7C" w:rsidRDefault="00581773" w:rsidP="003930D0">
                <w:pPr>
                  <w:pStyle w:val="TableNormal0"/>
                  <w:rPr>
                    <w:rStyle w:val="GeneralAviation"/>
                    <w:color w:val="auto"/>
                  </w:rPr>
                </w:pPr>
                <w:r w:rsidRPr="00872D7C">
                  <w:rPr>
                    <w:rStyle w:val="GeneralAviation"/>
                    <w:color w:val="auto"/>
                  </w:rPr>
                  <w:t xml:space="preserve">3.1.1 </w:t>
                </w:r>
              </w:p>
            </w:tc>
            <w:tc>
              <w:tcPr>
                <w:tcW w:w="3544" w:type="dxa"/>
                <w:hideMark/>
              </w:tcPr>
              <w:p w14:paraId="4C0399D5" w14:textId="77777777" w:rsidR="00291311" w:rsidRPr="00872D7C" w:rsidRDefault="00581773" w:rsidP="003930D0">
                <w:pPr>
                  <w:pStyle w:val="TableNormal0"/>
                  <w:rPr>
                    <w:rStyle w:val="GeneralAviation"/>
                    <w:color w:val="auto"/>
                  </w:rPr>
                </w:pPr>
                <w:r w:rsidRPr="00872D7C">
                  <w:rPr>
                    <w:rStyle w:val="GeneralAviation"/>
                    <w:color w:val="auto"/>
                  </w:rPr>
                  <w:t>Monitor the technical integrity of the controller working position.</w:t>
                </w:r>
              </w:p>
            </w:tc>
            <w:tc>
              <w:tcPr>
                <w:tcW w:w="283" w:type="dxa"/>
                <w:hideMark/>
              </w:tcPr>
              <w:p w14:paraId="413153ED"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1C6D72E2" w14:textId="77777777" w:rsidR="00291311" w:rsidRPr="00872D7C" w:rsidRDefault="00581773" w:rsidP="000B538E">
                <w:pPr>
                  <w:pStyle w:val="EssentialTraining"/>
                  <w:rPr>
                    <w:rStyle w:val="GeneralAviation"/>
                    <w:color w:val="auto"/>
                  </w:rPr>
                </w:pPr>
                <w:r w:rsidRPr="00872D7C">
                  <w:rPr>
                    <w:rStyle w:val="GeneralAviation"/>
                    <w:color w:val="auto"/>
                  </w:rPr>
                  <w:t>Notification procedures, responsibilities</w:t>
                </w:r>
              </w:p>
            </w:tc>
            <w:tc>
              <w:tcPr>
                <w:tcW w:w="708" w:type="dxa"/>
                <w:hideMark/>
              </w:tcPr>
              <w:p w14:paraId="2DDCFC07"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2EEB3F4A" w14:textId="77777777" w:rsidTr="00090094">
            <w:trPr>
              <w:trHeight w:val="567"/>
            </w:trPr>
            <w:tc>
              <w:tcPr>
                <w:tcW w:w="865" w:type="dxa"/>
                <w:hideMark/>
              </w:tcPr>
              <w:p w14:paraId="2B24D36C"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3ECFA6B5" w14:textId="77777777" w:rsidR="00291311" w:rsidRPr="00872D7C" w:rsidRDefault="00581773" w:rsidP="003930D0">
                <w:pPr>
                  <w:pStyle w:val="TableNormal0"/>
                  <w:rPr>
                    <w:rStyle w:val="GeneralAviation"/>
                    <w:color w:val="auto"/>
                  </w:rPr>
                </w:pPr>
                <w:r w:rsidRPr="00872D7C">
                  <w:rPr>
                    <w:rStyle w:val="GeneralAviation"/>
                    <w:color w:val="auto"/>
                  </w:rPr>
                  <w:t xml:space="preserve">3.1.2 </w:t>
                </w:r>
              </w:p>
            </w:tc>
            <w:tc>
              <w:tcPr>
                <w:tcW w:w="3544" w:type="dxa"/>
                <w:hideMark/>
              </w:tcPr>
              <w:p w14:paraId="3F3B4ABE" w14:textId="77777777" w:rsidR="00291311" w:rsidRPr="00872D7C" w:rsidRDefault="00581773" w:rsidP="003930D0">
                <w:pPr>
                  <w:pStyle w:val="TableNormal0"/>
                  <w:rPr>
                    <w:rStyle w:val="GeneralAviation"/>
                    <w:color w:val="auto"/>
                  </w:rPr>
                </w:pPr>
                <w:r w:rsidRPr="00872D7C">
                  <w:rPr>
                    <w:rStyle w:val="GeneralAviation"/>
                    <w:color w:val="auto"/>
                  </w:rPr>
                  <w:t>Operate the equipment of the controller working position.</w:t>
                </w:r>
              </w:p>
            </w:tc>
            <w:tc>
              <w:tcPr>
                <w:tcW w:w="283" w:type="dxa"/>
                <w:hideMark/>
              </w:tcPr>
              <w:p w14:paraId="60AF1E75"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39305AA0"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situation displays, flight progress board, flight data display, radio, telephone, maps and charts, strip-printer, clock, information systems, UDF/VDF</w:t>
                </w:r>
              </w:p>
            </w:tc>
            <w:tc>
              <w:tcPr>
                <w:tcW w:w="708" w:type="dxa"/>
                <w:hideMark/>
              </w:tcPr>
              <w:p w14:paraId="0F118A17"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68ECE2A5" w14:textId="77777777" w:rsidTr="00090094">
            <w:trPr>
              <w:trHeight w:val="567"/>
            </w:trPr>
            <w:tc>
              <w:tcPr>
                <w:tcW w:w="865" w:type="dxa"/>
                <w:hideMark/>
              </w:tcPr>
              <w:p w14:paraId="11E7D6CC"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06280C95" w14:textId="77777777" w:rsidR="00291311" w:rsidRPr="00872D7C" w:rsidRDefault="00581773" w:rsidP="003930D0">
                <w:pPr>
                  <w:pStyle w:val="TableNormal0"/>
                  <w:rPr>
                    <w:rStyle w:val="GeneralAviation"/>
                    <w:color w:val="auto"/>
                  </w:rPr>
                </w:pPr>
                <w:r w:rsidRPr="00872D7C">
                  <w:rPr>
                    <w:rStyle w:val="GeneralAviation"/>
                    <w:color w:val="auto"/>
                  </w:rPr>
                  <w:t xml:space="preserve">3.1.3 </w:t>
                </w:r>
              </w:p>
            </w:tc>
            <w:tc>
              <w:tcPr>
                <w:tcW w:w="3544" w:type="dxa"/>
                <w:hideMark/>
              </w:tcPr>
              <w:p w14:paraId="497753A5" w14:textId="77777777" w:rsidR="00291311" w:rsidRPr="00872D7C" w:rsidRDefault="00581773" w:rsidP="003930D0">
                <w:pPr>
                  <w:pStyle w:val="TableNormal0"/>
                  <w:rPr>
                    <w:rStyle w:val="GeneralAviation"/>
                    <w:color w:val="auto"/>
                  </w:rPr>
                </w:pPr>
                <w:r w:rsidRPr="00872D7C">
                  <w:rPr>
                    <w:rStyle w:val="GeneralAviation"/>
                    <w:color w:val="auto"/>
                  </w:rPr>
                  <w:t>Operate the available equipment in abnormal and emergency situations.</w:t>
                </w:r>
              </w:p>
            </w:tc>
            <w:tc>
              <w:tcPr>
                <w:tcW w:w="283" w:type="dxa"/>
                <w:hideMark/>
              </w:tcPr>
              <w:p w14:paraId="01D0BE88"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402A15DD" w14:textId="77777777" w:rsidR="00291311" w:rsidRPr="00872D7C" w:rsidRDefault="00291311" w:rsidP="003930D0">
                <w:pPr>
                  <w:pStyle w:val="TableNormal0"/>
                  <w:rPr>
                    <w:rStyle w:val="GeneralAviation"/>
                    <w:color w:val="auto"/>
                  </w:rPr>
                </w:pPr>
              </w:p>
            </w:tc>
            <w:tc>
              <w:tcPr>
                <w:tcW w:w="708" w:type="dxa"/>
                <w:hideMark/>
              </w:tcPr>
              <w:p w14:paraId="29958A71"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731DCDEA" w14:textId="77777777" w:rsidTr="00090094">
            <w:trPr>
              <w:trHeight w:val="21"/>
            </w:trPr>
            <w:tc>
              <w:tcPr>
                <w:tcW w:w="9086" w:type="dxa"/>
                <w:gridSpan w:val="5"/>
                <w:hideMark/>
              </w:tcPr>
              <w:p w14:paraId="62BFCCB9" w14:textId="77777777" w:rsidR="00291311" w:rsidRPr="00872D7C" w:rsidRDefault="00581773" w:rsidP="003930D0">
                <w:pPr>
                  <w:pStyle w:val="TableHead"/>
                  <w:rPr>
                    <w:rStyle w:val="GeneralAviation"/>
                    <w:color w:val="auto"/>
                  </w:rPr>
                </w:pPr>
                <w:r w:rsidRPr="00872D7C">
                  <w:rPr>
                    <w:rStyle w:val="GeneralAviation"/>
                    <w:color w:val="auto"/>
                  </w:rPr>
                  <w:t>Subtopic EQPS 3.2 — Situation displays and information systems</w:t>
                </w:r>
              </w:p>
            </w:tc>
          </w:tr>
          <w:tr w:rsidR="00090094" w14:paraId="394A19D2" w14:textId="77777777" w:rsidTr="00090094">
            <w:trPr>
              <w:trHeight w:val="567"/>
            </w:trPr>
            <w:tc>
              <w:tcPr>
                <w:tcW w:w="865" w:type="dxa"/>
                <w:hideMark/>
              </w:tcPr>
              <w:p w14:paraId="59717BBF"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71A54465" w14:textId="77777777" w:rsidR="00291311" w:rsidRPr="00872D7C" w:rsidRDefault="00581773" w:rsidP="003930D0">
                <w:pPr>
                  <w:pStyle w:val="TableNormal0"/>
                  <w:rPr>
                    <w:rStyle w:val="GeneralAviation"/>
                    <w:color w:val="auto"/>
                  </w:rPr>
                </w:pPr>
                <w:r w:rsidRPr="00872D7C">
                  <w:rPr>
                    <w:rStyle w:val="GeneralAviation"/>
                    <w:color w:val="auto"/>
                  </w:rPr>
                  <w:t xml:space="preserve">3.2.1 </w:t>
                </w:r>
              </w:p>
            </w:tc>
            <w:tc>
              <w:tcPr>
                <w:tcW w:w="3544" w:type="dxa"/>
                <w:hideMark/>
              </w:tcPr>
              <w:p w14:paraId="6C3DDA1D" w14:textId="77777777" w:rsidR="00291311" w:rsidRPr="00872D7C" w:rsidRDefault="00581773" w:rsidP="003930D0">
                <w:pPr>
                  <w:pStyle w:val="TableNormal0"/>
                  <w:rPr>
                    <w:rStyle w:val="GeneralAviation"/>
                    <w:color w:val="auto"/>
                  </w:rPr>
                </w:pPr>
                <w:r w:rsidRPr="00872D7C">
                  <w:rPr>
                    <w:rStyle w:val="GeneralAviation"/>
                    <w:color w:val="auto"/>
                  </w:rPr>
                  <w:t>Use situation displays.</w:t>
                </w:r>
              </w:p>
            </w:tc>
            <w:tc>
              <w:tcPr>
                <w:tcW w:w="283" w:type="dxa"/>
                <w:hideMark/>
              </w:tcPr>
              <w:p w14:paraId="1BE57B74"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4DBDE0CA" w14:textId="77777777" w:rsidR="00291311" w:rsidRPr="00872D7C" w:rsidRDefault="00291311" w:rsidP="003930D0">
                <w:pPr>
                  <w:pStyle w:val="TableNormal0"/>
                  <w:rPr>
                    <w:rStyle w:val="GeneralAviation"/>
                    <w:color w:val="auto"/>
                  </w:rPr>
                </w:pPr>
              </w:p>
            </w:tc>
            <w:tc>
              <w:tcPr>
                <w:tcW w:w="708" w:type="dxa"/>
                <w:hideMark/>
              </w:tcPr>
              <w:p w14:paraId="08658273"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19444FF3" w14:textId="77777777" w:rsidTr="00090094">
            <w:trPr>
              <w:trHeight w:val="567"/>
            </w:trPr>
            <w:tc>
              <w:tcPr>
                <w:tcW w:w="865" w:type="dxa"/>
                <w:hideMark/>
              </w:tcPr>
              <w:p w14:paraId="6ACD4EED" w14:textId="77777777" w:rsidR="00291311" w:rsidRPr="00872D7C" w:rsidRDefault="00581773" w:rsidP="003930D0">
                <w:pPr>
                  <w:pStyle w:val="TableNormal0"/>
                  <w:rPr>
                    <w:rStyle w:val="GeneralAviation"/>
                    <w:color w:val="auto"/>
                  </w:rPr>
                </w:pPr>
                <w:r w:rsidRPr="00872D7C">
                  <w:rPr>
                    <w:rStyle w:val="GeneralAviation"/>
                    <w:color w:val="auto"/>
                  </w:rPr>
                  <w:lastRenderedPageBreak/>
                  <w:t>APS</w:t>
                </w:r>
                <w:r w:rsidRPr="00872D7C">
                  <w:rPr>
                    <w:rStyle w:val="GeneralAviation"/>
                    <w:color w:val="auto"/>
                  </w:rPr>
                  <w:br/>
                  <w:t>EQPS</w:t>
                </w:r>
              </w:p>
              <w:p w14:paraId="6159B86E" w14:textId="77777777" w:rsidR="00291311" w:rsidRPr="00872D7C" w:rsidRDefault="00581773" w:rsidP="003930D0">
                <w:pPr>
                  <w:pStyle w:val="TableNormal0"/>
                  <w:rPr>
                    <w:rStyle w:val="GeneralAviation"/>
                    <w:color w:val="auto"/>
                  </w:rPr>
                </w:pPr>
                <w:r w:rsidRPr="00872D7C">
                  <w:rPr>
                    <w:rStyle w:val="GeneralAviation"/>
                    <w:color w:val="auto"/>
                  </w:rPr>
                  <w:t xml:space="preserve">3.2.2 </w:t>
                </w:r>
              </w:p>
            </w:tc>
            <w:tc>
              <w:tcPr>
                <w:tcW w:w="3544" w:type="dxa"/>
                <w:hideMark/>
              </w:tcPr>
              <w:p w14:paraId="4A05482D" w14:textId="77777777" w:rsidR="00291311" w:rsidRPr="00872D7C" w:rsidRDefault="00581773" w:rsidP="003930D0">
                <w:pPr>
                  <w:pStyle w:val="TableNormal0"/>
                  <w:rPr>
                    <w:rStyle w:val="GeneralAviation"/>
                    <w:color w:val="auto"/>
                  </w:rPr>
                </w:pPr>
                <w:r w:rsidRPr="00872D7C">
                  <w:rPr>
                    <w:rStyle w:val="GeneralAviation"/>
                    <w:color w:val="auto"/>
                  </w:rPr>
                  <w:t>Check the availability of information.</w:t>
                </w:r>
              </w:p>
            </w:tc>
            <w:tc>
              <w:tcPr>
                <w:tcW w:w="283" w:type="dxa"/>
                <w:hideMark/>
              </w:tcPr>
              <w:p w14:paraId="47AEB59F"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147A7559" w14:textId="77777777" w:rsidR="00291311" w:rsidRPr="00872D7C" w:rsidRDefault="00291311" w:rsidP="003930D0">
                <w:pPr>
                  <w:pStyle w:val="TableNormal0"/>
                  <w:rPr>
                    <w:rStyle w:val="GeneralAviation"/>
                    <w:color w:val="auto"/>
                  </w:rPr>
                </w:pPr>
              </w:p>
            </w:tc>
            <w:tc>
              <w:tcPr>
                <w:tcW w:w="708" w:type="dxa"/>
                <w:hideMark/>
              </w:tcPr>
              <w:p w14:paraId="38F48FFB"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71293A1E" w14:textId="77777777" w:rsidTr="00090094">
            <w:trPr>
              <w:trHeight w:val="567"/>
            </w:trPr>
            <w:tc>
              <w:tcPr>
                <w:tcW w:w="865" w:type="dxa"/>
                <w:hideMark/>
              </w:tcPr>
              <w:p w14:paraId="6CBBE6DB"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7F9447A1" w14:textId="77777777" w:rsidR="00291311" w:rsidRPr="00872D7C" w:rsidRDefault="00581773" w:rsidP="003930D0">
                <w:pPr>
                  <w:pStyle w:val="TableNormal0"/>
                  <w:rPr>
                    <w:rStyle w:val="GeneralAviation"/>
                    <w:color w:val="auto"/>
                  </w:rPr>
                </w:pPr>
                <w:r w:rsidRPr="00872D7C">
                  <w:rPr>
                    <w:rStyle w:val="GeneralAviation"/>
                    <w:color w:val="auto"/>
                  </w:rPr>
                  <w:t xml:space="preserve">3.2.3 </w:t>
                </w:r>
              </w:p>
            </w:tc>
            <w:tc>
              <w:tcPr>
                <w:tcW w:w="3544" w:type="dxa"/>
                <w:hideMark/>
              </w:tcPr>
              <w:p w14:paraId="768CF73A" w14:textId="77777777" w:rsidR="00291311" w:rsidRPr="00872D7C" w:rsidRDefault="00581773" w:rsidP="003930D0">
                <w:pPr>
                  <w:pStyle w:val="TableNormal0"/>
                  <w:rPr>
                    <w:rStyle w:val="GeneralAviation"/>
                    <w:color w:val="auto"/>
                  </w:rPr>
                </w:pPr>
                <w:r w:rsidRPr="00872D7C">
                  <w:rPr>
                    <w:rStyle w:val="GeneralAviation"/>
                    <w:color w:val="auto"/>
                  </w:rPr>
                  <w:t>Obtain information from equipment.</w:t>
                </w:r>
              </w:p>
            </w:tc>
            <w:tc>
              <w:tcPr>
                <w:tcW w:w="283" w:type="dxa"/>
                <w:hideMark/>
              </w:tcPr>
              <w:p w14:paraId="18F56322"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18E8DAF5" w14:textId="77777777" w:rsidR="00291311" w:rsidRPr="00872D7C" w:rsidRDefault="00291311" w:rsidP="003930D0">
                <w:pPr>
                  <w:pStyle w:val="TableNormal0"/>
                  <w:rPr>
                    <w:rStyle w:val="GeneralAviation"/>
                    <w:color w:val="auto"/>
                  </w:rPr>
                </w:pPr>
              </w:p>
            </w:tc>
            <w:tc>
              <w:tcPr>
                <w:tcW w:w="708" w:type="dxa"/>
                <w:hideMark/>
              </w:tcPr>
              <w:p w14:paraId="3824A70C" w14:textId="77777777" w:rsidR="00291311" w:rsidRPr="00872D7C" w:rsidRDefault="00581773" w:rsidP="003930D0">
                <w:pPr>
                  <w:pStyle w:val="TableNormal0"/>
                  <w:rPr>
                    <w:rStyle w:val="GeneralAviation"/>
                    <w:color w:val="auto"/>
                  </w:rPr>
                </w:pPr>
                <w:r w:rsidRPr="00872D7C">
                  <w:rPr>
                    <w:rStyle w:val="GeneralAviation"/>
                    <w:color w:val="auto"/>
                  </w:rPr>
                  <w:t>APP ACP APS ACS</w:t>
                </w:r>
              </w:p>
            </w:tc>
          </w:tr>
          <w:tr w:rsidR="00090094" w14:paraId="178D8EBF" w14:textId="77777777" w:rsidTr="00090094">
            <w:trPr>
              <w:trHeight w:val="21"/>
            </w:trPr>
            <w:tc>
              <w:tcPr>
                <w:tcW w:w="9086" w:type="dxa"/>
                <w:gridSpan w:val="5"/>
                <w:hideMark/>
              </w:tcPr>
              <w:p w14:paraId="55A78B08" w14:textId="77777777" w:rsidR="00291311" w:rsidRPr="00872D7C" w:rsidRDefault="00581773" w:rsidP="003930D0">
                <w:pPr>
                  <w:pStyle w:val="TableHead"/>
                  <w:rPr>
                    <w:rStyle w:val="GeneralAviation"/>
                    <w:color w:val="auto"/>
                  </w:rPr>
                </w:pPr>
                <w:r w:rsidRPr="00872D7C">
                  <w:rPr>
                    <w:rStyle w:val="GeneralAviation"/>
                    <w:color w:val="auto"/>
                  </w:rPr>
                  <w:t>Subtopic EQPS 3.3 — Flight data systems</w:t>
                </w:r>
              </w:p>
            </w:tc>
          </w:tr>
          <w:tr w:rsidR="00090094" w14:paraId="279F9A00" w14:textId="77777777" w:rsidTr="00090094">
            <w:trPr>
              <w:trHeight w:val="567"/>
            </w:trPr>
            <w:tc>
              <w:tcPr>
                <w:tcW w:w="865" w:type="dxa"/>
                <w:hideMark/>
              </w:tcPr>
              <w:p w14:paraId="2CA9EAE3"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0DA4D478" w14:textId="77777777" w:rsidR="00291311" w:rsidRPr="00872D7C" w:rsidRDefault="00581773" w:rsidP="003930D0">
                <w:pPr>
                  <w:pStyle w:val="TableNormal0"/>
                  <w:rPr>
                    <w:rStyle w:val="GeneralAviation"/>
                    <w:color w:val="auto"/>
                  </w:rPr>
                </w:pPr>
                <w:r w:rsidRPr="00872D7C">
                  <w:rPr>
                    <w:rStyle w:val="GeneralAviation"/>
                    <w:color w:val="auto"/>
                  </w:rPr>
                  <w:t xml:space="preserve">3.3.1 </w:t>
                </w:r>
              </w:p>
            </w:tc>
            <w:tc>
              <w:tcPr>
                <w:tcW w:w="3544" w:type="dxa"/>
                <w:hideMark/>
              </w:tcPr>
              <w:p w14:paraId="0777B672" w14:textId="77777777" w:rsidR="00291311" w:rsidRPr="00872D7C" w:rsidRDefault="00581773" w:rsidP="003930D0">
                <w:pPr>
                  <w:pStyle w:val="TableNormal0"/>
                  <w:rPr>
                    <w:rStyle w:val="GeneralAviation"/>
                    <w:color w:val="auto"/>
                  </w:rPr>
                </w:pPr>
                <w:r w:rsidRPr="00872D7C">
                  <w:rPr>
                    <w:rStyle w:val="GeneralAviation"/>
                    <w:color w:val="auto"/>
                  </w:rPr>
                  <w:t>Use the flight data information at the controller working position.</w:t>
                </w:r>
              </w:p>
            </w:tc>
            <w:tc>
              <w:tcPr>
                <w:tcW w:w="283" w:type="dxa"/>
                <w:hideMark/>
              </w:tcPr>
              <w:p w14:paraId="169EE565"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68D30D16" w14:textId="77777777" w:rsidR="00291311" w:rsidRPr="00872D7C" w:rsidRDefault="00291311" w:rsidP="003930D0">
                <w:pPr>
                  <w:pStyle w:val="TableNormal0"/>
                  <w:rPr>
                    <w:rStyle w:val="GeneralAviation"/>
                    <w:color w:val="auto"/>
                  </w:rPr>
                </w:pPr>
              </w:p>
            </w:tc>
            <w:tc>
              <w:tcPr>
                <w:tcW w:w="708" w:type="dxa"/>
                <w:hideMark/>
              </w:tcPr>
              <w:p w14:paraId="03A9E415"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2B01EBF5" w14:textId="77777777" w:rsidTr="00090094">
            <w:trPr>
              <w:trHeight w:val="21"/>
            </w:trPr>
            <w:tc>
              <w:tcPr>
                <w:tcW w:w="9086" w:type="dxa"/>
                <w:gridSpan w:val="5"/>
                <w:hideMark/>
              </w:tcPr>
              <w:p w14:paraId="30E3B776" w14:textId="77777777" w:rsidR="00291311" w:rsidRPr="00872D7C" w:rsidRDefault="00581773" w:rsidP="003930D0">
                <w:pPr>
                  <w:pStyle w:val="TableHead"/>
                  <w:rPr>
                    <w:rStyle w:val="GeneralAviation"/>
                    <w:color w:val="auto"/>
                  </w:rPr>
                </w:pPr>
                <w:r w:rsidRPr="00872D7C">
                  <w:rPr>
                    <w:rStyle w:val="GeneralAviation"/>
                    <w:color w:val="auto"/>
                  </w:rPr>
                  <w:t>Subtopic EQPS 3.4 — Use of the ATS surveillance system</w:t>
                </w:r>
              </w:p>
            </w:tc>
          </w:tr>
          <w:tr w:rsidR="00090094" w14:paraId="655635A1" w14:textId="77777777" w:rsidTr="00090094">
            <w:trPr>
              <w:trHeight w:val="567"/>
            </w:trPr>
            <w:tc>
              <w:tcPr>
                <w:tcW w:w="865" w:type="dxa"/>
                <w:hideMark/>
              </w:tcPr>
              <w:p w14:paraId="03C5D16D"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56FFF7A5" w14:textId="77777777" w:rsidR="00291311" w:rsidRPr="00872D7C" w:rsidRDefault="00581773" w:rsidP="003930D0">
                <w:pPr>
                  <w:pStyle w:val="TableNormal0"/>
                  <w:rPr>
                    <w:rStyle w:val="GeneralAviation"/>
                    <w:color w:val="auto"/>
                  </w:rPr>
                </w:pPr>
                <w:r w:rsidRPr="00872D7C">
                  <w:rPr>
                    <w:rStyle w:val="GeneralAviation"/>
                    <w:color w:val="auto"/>
                  </w:rPr>
                  <w:t xml:space="preserve">3.4.1 </w:t>
                </w:r>
              </w:p>
            </w:tc>
            <w:tc>
              <w:tcPr>
                <w:tcW w:w="3544" w:type="dxa"/>
                <w:hideMark/>
              </w:tcPr>
              <w:p w14:paraId="34CC65DC" w14:textId="77777777" w:rsidR="00291311" w:rsidRPr="00872D7C" w:rsidRDefault="00581773" w:rsidP="003930D0">
                <w:pPr>
                  <w:pStyle w:val="TableNormal0"/>
                  <w:rPr>
                    <w:rStyle w:val="GeneralAviation"/>
                    <w:color w:val="auto"/>
                  </w:rPr>
                </w:pPr>
                <w:r w:rsidRPr="00872D7C">
                  <w:rPr>
                    <w:rStyle w:val="GeneralAviation"/>
                    <w:color w:val="auto"/>
                  </w:rPr>
                  <w:t>Use the ATS surveillance system functions.</w:t>
                </w:r>
              </w:p>
            </w:tc>
            <w:tc>
              <w:tcPr>
                <w:tcW w:w="283" w:type="dxa"/>
                <w:hideMark/>
              </w:tcPr>
              <w:p w14:paraId="206C787F"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7C57763A" w14:textId="77777777" w:rsidR="00291311" w:rsidRPr="00872D7C" w:rsidRDefault="00291311" w:rsidP="003930D0">
                <w:pPr>
                  <w:pStyle w:val="TableNormal0"/>
                  <w:rPr>
                    <w:rStyle w:val="GeneralAviation"/>
                    <w:color w:val="auto"/>
                  </w:rPr>
                </w:pPr>
              </w:p>
            </w:tc>
            <w:tc>
              <w:tcPr>
                <w:tcW w:w="708" w:type="dxa"/>
                <w:hideMark/>
              </w:tcPr>
              <w:p w14:paraId="425F83F5"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25DAADBD" w14:textId="77777777" w:rsidTr="00090094">
            <w:trPr>
              <w:trHeight w:val="567"/>
            </w:trPr>
            <w:tc>
              <w:tcPr>
                <w:tcW w:w="865" w:type="dxa"/>
                <w:hideMark/>
              </w:tcPr>
              <w:p w14:paraId="37544358"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36A8695A" w14:textId="77777777" w:rsidR="00291311" w:rsidRPr="00872D7C" w:rsidRDefault="00581773" w:rsidP="003930D0">
                <w:pPr>
                  <w:pStyle w:val="TableNormal0"/>
                  <w:rPr>
                    <w:rStyle w:val="GeneralAviation"/>
                    <w:color w:val="auto"/>
                  </w:rPr>
                </w:pPr>
                <w:r w:rsidRPr="00872D7C">
                  <w:rPr>
                    <w:rStyle w:val="GeneralAviation"/>
                    <w:color w:val="auto"/>
                  </w:rPr>
                  <w:t xml:space="preserve">3.4.2 </w:t>
                </w:r>
              </w:p>
            </w:tc>
            <w:tc>
              <w:tcPr>
                <w:tcW w:w="3544" w:type="dxa"/>
                <w:hideMark/>
              </w:tcPr>
              <w:p w14:paraId="75DE6820" w14:textId="77777777" w:rsidR="00291311" w:rsidRPr="00872D7C" w:rsidRDefault="00581773" w:rsidP="003930D0">
                <w:pPr>
                  <w:pStyle w:val="TableNormal0"/>
                  <w:rPr>
                    <w:rStyle w:val="GeneralAviation"/>
                    <w:color w:val="auto"/>
                  </w:rPr>
                </w:pPr>
                <w:r w:rsidRPr="00872D7C">
                  <w:rPr>
                    <w:rStyle w:val="GeneralAviation"/>
                    <w:color w:val="auto"/>
                  </w:rPr>
                  <w:t>Analyse the information provided by the ATS surveillance system.</w:t>
                </w:r>
              </w:p>
            </w:tc>
            <w:tc>
              <w:tcPr>
                <w:tcW w:w="283" w:type="dxa"/>
                <w:hideMark/>
              </w:tcPr>
              <w:p w14:paraId="704D89EF" w14:textId="77777777" w:rsidR="00291311" w:rsidRPr="00872D7C" w:rsidRDefault="00581773" w:rsidP="003930D0">
                <w:pPr>
                  <w:pStyle w:val="TableNormal0"/>
                  <w:rPr>
                    <w:rStyle w:val="GeneralAviation"/>
                    <w:color w:val="auto"/>
                  </w:rPr>
                </w:pPr>
                <w:r w:rsidRPr="00872D7C">
                  <w:rPr>
                    <w:rStyle w:val="GeneralAviation"/>
                    <w:color w:val="auto"/>
                  </w:rPr>
                  <w:t>4</w:t>
                </w:r>
              </w:p>
            </w:tc>
            <w:tc>
              <w:tcPr>
                <w:tcW w:w="3686" w:type="dxa"/>
                <w:hideMark/>
              </w:tcPr>
              <w:p w14:paraId="69B18ED5" w14:textId="77777777" w:rsidR="00291311" w:rsidRPr="00872D7C" w:rsidRDefault="00291311" w:rsidP="003930D0">
                <w:pPr>
                  <w:pStyle w:val="TableNormal0"/>
                  <w:rPr>
                    <w:rStyle w:val="GeneralAviation"/>
                    <w:color w:val="auto"/>
                  </w:rPr>
                </w:pPr>
              </w:p>
            </w:tc>
            <w:tc>
              <w:tcPr>
                <w:tcW w:w="708" w:type="dxa"/>
                <w:hideMark/>
              </w:tcPr>
              <w:p w14:paraId="5BC168B4"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6768D61F" w14:textId="77777777" w:rsidTr="00090094">
            <w:trPr>
              <w:trHeight w:val="567"/>
            </w:trPr>
            <w:tc>
              <w:tcPr>
                <w:tcW w:w="865" w:type="dxa"/>
                <w:hideMark/>
              </w:tcPr>
              <w:p w14:paraId="5147F829"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51082831" w14:textId="77777777" w:rsidR="00291311" w:rsidRPr="00872D7C" w:rsidRDefault="00581773" w:rsidP="003930D0">
                <w:pPr>
                  <w:pStyle w:val="TableNormal0"/>
                  <w:rPr>
                    <w:rStyle w:val="GeneralAviation"/>
                    <w:color w:val="auto"/>
                  </w:rPr>
                </w:pPr>
                <w:r w:rsidRPr="00872D7C">
                  <w:rPr>
                    <w:rStyle w:val="GeneralAviation"/>
                    <w:color w:val="auto"/>
                  </w:rPr>
                  <w:t xml:space="preserve">3.4.3 </w:t>
                </w:r>
              </w:p>
            </w:tc>
            <w:tc>
              <w:tcPr>
                <w:tcW w:w="3544" w:type="dxa"/>
                <w:hideMark/>
              </w:tcPr>
              <w:p w14:paraId="40FABDD6" w14:textId="77777777" w:rsidR="00291311" w:rsidRPr="00872D7C" w:rsidRDefault="00581773" w:rsidP="003930D0">
                <w:pPr>
                  <w:pStyle w:val="TableNormal0"/>
                  <w:rPr>
                    <w:rStyle w:val="GeneralAviation"/>
                    <w:color w:val="auto"/>
                  </w:rPr>
                </w:pPr>
                <w:r w:rsidRPr="00872D7C">
                  <w:rPr>
                    <w:rStyle w:val="GeneralAviation"/>
                    <w:color w:val="auto"/>
                  </w:rPr>
                  <w:t>Assign codes.</w:t>
                </w:r>
              </w:p>
            </w:tc>
            <w:tc>
              <w:tcPr>
                <w:tcW w:w="283" w:type="dxa"/>
                <w:hideMark/>
              </w:tcPr>
              <w:p w14:paraId="6E519301" w14:textId="77777777" w:rsidR="00291311" w:rsidRPr="00872D7C" w:rsidRDefault="00581773" w:rsidP="003930D0">
                <w:pPr>
                  <w:pStyle w:val="TableNormal0"/>
                  <w:rPr>
                    <w:rStyle w:val="GeneralAviation"/>
                    <w:color w:val="auto"/>
                  </w:rPr>
                </w:pPr>
                <w:r w:rsidRPr="00872D7C">
                  <w:rPr>
                    <w:rStyle w:val="GeneralAviation"/>
                    <w:color w:val="auto"/>
                  </w:rPr>
                  <w:t>4</w:t>
                </w:r>
              </w:p>
            </w:tc>
            <w:tc>
              <w:tcPr>
                <w:tcW w:w="3686" w:type="dxa"/>
                <w:hideMark/>
              </w:tcPr>
              <w:p w14:paraId="4A818C84" w14:textId="77777777" w:rsidR="00291311" w:rsidRPr="00872D7C" w:rsidRDefault="00291311" w:rsidP="003930D0">
                <w:pPr>
                  <w:pStyle w:val="TableNormal0"/>
                  <w:rPr>
                    <w:rStyle w:val="GeneralAviation"/>
                    <w:color w:val="auto"/>
                  </w:rPr>
                </w:pPr>
              </w:p>
            </w:tc>
            <w:tc>
              <w:tcPr>
                <w:tcW w:w="708" w:type="dxa"/>
                <w:hideMark/>
              </w:tcPr>
              <w:p w14:paraId="66F8873B"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28C1439F" w14:textId="77777777" w:rsidTr="00090094">
            <w:trPr>
              <w:trHeight w:val="567"/>
            </w:trPr>
            <w:tc>
              <w:tcPr>
                <w:tcW w:w="865" w:type="dxa"/>
                <w:hideMark/>
              </w:tcPr>
              <w:p w14:paraId="3BEB4E7C"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4D2EC21D" w14:textId="77777777" w:rsidR="00291311" w:rsidRPr="00872D7C" w:rsidRDefault="00581773" w:rsidP="003930D0">
                <w:pPr>
                  <w:pStyle w:val="TableNormal0"/>
                  <w:rPr>
                    <w:rStyle w:val="GeneralAviation"/>
                    <w:color w:val="auto"/>
                  </w:rPr>
                </w:pPr>
                <w:r w:rsidRPr="00872D7C">
                  <w:rPr>
                    <w:rStyle w:val="GeneralAviation"/>
                    <w:color w:val="auto"/>
                  </w:rPr>
                  <w:t xml:space="preserve">3.4.4 </w:t>
                </w:r>
              </w:p>
            </w:tc>
            <w:tc>
              <w:tcPr>
                <w:tcW w:w="3544" w:type="dxa"/>
                <w:hideMark/>
              </w:tcPr>
              <w:p w14:paraId="15D9AEED" w14:textId="77777777" w:rsidR="00291311" w:rsidRPr="00872D7C" w:rsidRDefault="00581773" w:rsidP="003930D0">
                <w:pPr>
                  <w:pStyle w:val="TableNormal0"/>
                  <w:rPr>
                    <w:rStyle w:val="GeneralAviation"/>
                    <w:color w:val="auto"/>
                  </w:rPr>
                </w:pPr>
                <w:r w:rsidRPr="00872D7C">
                  <w:rPr>
                    <w:rStyle w:val="GeneralAviation"/>
                    <w:color w:val="auto"/>
                  </w:rPr>
                  <w:t>Appreciate the use of advanced surveillance technology.</w:t>
                </w:r>
              </w:p>
            </w:tc>
            <w:tc>
              <w:tcPr>
                <w:tcW w:w="283" w:type="dxa"/>
                <w:hideMark/>
              </w:tcPr>
              <w:p w14:paraId="5B186C26"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52F9D488" w14:textId="77777777" w:rsidR="00291311" w:rsidRPr="00872D7C" w:rsidRDefault="00581773" w:rsidP="003930D0">
                <w:pPr>
                  <w:pStyle w:val="TableNormal0"/>
                  <w:rPr>
                    <w:rStyle w:val="GeneralAviation"/>
                    <w:i/>
                    <w:iCs/>
                    <w:color w:val="auto"/>
                  </w:rPr>
                </w:pPr>
                <w:r w:rsidRPr="00872D7C">
                  <w:rPr>
                    <w:rStyle w:val="GeneralAviation"/>
                    <w:i/>
                    <w:iCs/>
                    <w:color w:val="auto"/>
                  </w:rPr>
                  <w:t xml:space="preserve">Optional content: Mode S, ADS-B, MLAT </w:t>
                </w:r>
              </w:p>
            </w:tc>
            <w:tc>
              <w:tcPr>
                <w:tcW w:w="708" w:type="dxa"/>
                <w:hideMark/>
              </w:tcPr>
              <w:p w14:paraId="555B405E"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10C462E0" w14:textId="77777777" w:rsidTr="00090094">
            <w:trPr>
              <w:trHeight w:val="21"/>
            </w:trPr>
            <w:tc>
              <w:tcPr>
                <w:tcW w:w="9086" w:type="dxa"/>
                <w:gridSpan w:val="5"/>
                <w:hideMark/>
              </w:tcPr>
              <w:p w14:paraId="194BECB4" w14:textId="77777777" w:rsidR="00291311" w:rsidRPr="00872D7C" w:rsidRDefault="00581773" w:rsidP="003930D0">
                <w:pPr>
                  <w:pStyle w:val="TableHead"/>
                  <w:rPr>
                    <w:rStyle w:val="GeneralAviation"/>
                    <w:color w:val="auto"/>
                  </w:rPr>
                </w:pPr>
                <w:r w:rsidRPr="00872D7C">
                  <w:rPr>
                    <w:rStyle w:val="GeneralAviation"/>
                    <w:color w:val="auto"/>
                  </w:rPr>
                  <w:t>Subtopic EQPS 3.5 — Advanced systems</w:t>
                </w:r>
              </w:p>
            </w:tc>
          </w:tr>
          <w:tr w:rsidR="00090094" w14:paraId="4CC9A9A9" w14:textId="77777777" w:rsidTr="00090094">
            <w:trPr>
              <w:trHeight w:val="567"/>
            </w:trPr>
            <w:tc>
              <w:tcPr>
                <w:tcW w:w="865" w:type="dxa"/>
                <w:hideMark/>
              </w:tcPr>
              <w:p w14:paraId="5911E8AA"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1F17B1EE" w14:textId="77777777" w:rsidR="00291311" w:rsidRPr="00872D7C" w:rsidRDefault="00581773" w:rsidP="003930D0">
                <w:pPr>
                  <w:pStyle w:val="TableNormal0"/>
                  <w:rPr>
                    <w:rStyle w:val="GeneralAviation"/>
                    <w:color w:val="auto"/>
                  </w:rPr>
                </w:pPr>
                <w:r w:rsidRPr="00872D7C">
                  <w:rPr>
                    <w:rStyle w:val="GeneralAviation"/>
                    <w:color w:val="auto"/>
                  </w:rPr>
                  <w:t xml:space="preserve">3.5.1 </w:t>
                </w:r>
              </w:p>
            </w:tc>
            <w:tc>
              <w:tcPr>
                <w:tcW w:w="3544" w:type="dxa"/>
                <w:hideMark/>
              </w:tcPr>
              <w:p w14:paraId="6B11A7B6" w14:textId="77777777" w:rsidR="00291311" w:rsidRPr="00872D7C" w:rsidRDefault="00581773" w:rsidP="003930D0">
                <w:pPr>
                  <w:pStyle w:val="TableNormal0"/>
                  <w:rPr>
                    <w:rStyle w:val="GeneralAviation"/>
                    <w:color w:val="auto"/>
                  </w:rPr>
                </w:pPr>
                <w:r w:rsidRPr="00872D7C">
                  <w:rPr>
                    <w:rStyle w:val="GeneralAviation"/>
                    <w:color w:val="auto"/>
                  </w:rPr>
                  <w:t>Appreciate the use of controller–pilot data link communications when available.</w:t>
                </w:r>
              </w:p>
            </w:tc>
            <w:tc>
              <w:tcPr>
                <w:tcW w:w="283" w:type="dxa"/>
                <w:hideMark/>
              </w:tcPr>
              <w:p w14:paraId="1F5BF06C"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25232A17" w14:textId="77777777" w:rsidR="00291311" w:rsidRPr="00872D7C" w:rsidRDefault="00291311" w:rsidP="003930D0">
                <w:pPr>
                  <w:pStyle w:val="TableNormal0"/>
                  <w:rPr>
                    <w:rStyle w:val="GeneralAviation"/>
                    <w:color w:val="auto"/>
                  </w:rPr>
                </w:pPr>
              </w:p>
            </w:tc>
            <w:tc>
              <w:tcPr>
                <w:tcW w:w="708" w:type="dxa"/>
                <w:hideMark/>
              </w:tcPr>
              <w:p w14:paraId="51127970"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27D3764F" w14:textId="77777777" w:rsidTr="00090094">
            <w:trPr>
              <w:trHeight w:val="567"/>
            </w:trPr>
            <w:tc>
              <w:tcPr>
                <w:tcW w:w="865" w:type="dxa"/>
                <w:hideMark/>
              </w:tcPr>
              <w:p w14:paraId="6F7E886A"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64444A69" w14:textId="77777777" w:rsidR="00291311" w:rsidRPr="00872D7C" w:rsidRDefault="00581773" w:rsidP="003930D0">
                <w:pPr>
                  <w:pStyle w:val="TableNormal0"/>
                  <w:rPr>
                    <w:rStyle w:val="GeneralAviation"/>
                    <w:color w:val="auto"/>
                  </w:rPr>
                </w:pPr>
                <w:r w:rsidRPr="00872D7C">
                  <w:rPr>
                    <w:rStyle w:val="GeneralAviation"/>
                    <w:color w:val="auto"/>
                  </w:rPr>
                  <w:t xml:space="preserve">3.5.2 </w:t>
                </w:r>
              </w:p>
            </w:tc>
            <w:tc>
              <w:tcPr>
                <w:tcW w:w="3544" w:type="dxa"/>
                <w:hideMark/>
              </w:tcPr>
              <w:p w14:paraId="2AE77A62" w14:textId="77777777" w:rsidR="00291311" w:rsidRPr="00872D7C" w:rsidRDefault="00581773" w:rsidP="003930D0">
                <w:pPr>
                  <w:pStyle w:val="TableNormal0"/>
                  <w:rPr>
                    <w:rStyle w:val="GeneralAviation"/>
                    <w:color w:val="auto"/>
                  </w:rPr>
                </w:pPr>
                <w:r w:rsidRPr="00872D7C">
                  <w:rPr>
                    <w:rStyle w:val="GeneralAviation"/>
                    <w:color w:val="auto"/>
                  </w:rPr>
                  <w:t>Characterise the use of information provided by advanced systems.</w:t>
                </w:r>
              </w:p>
            </w:tc>
            <w:tc>
              <w:tcPr>
                <w:tcW w:w="283" w:type="dxa"/>
                <w:hideMark/>
              </w:tcPr>
              <w:p w14:paraId="0D4ECC15" w14:textId="77777777" w:rsidR="00291311"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22F80A3D" w14:textId="77777777" w:rsidR="00291311" w:rsidRPr="00872D7C" w:rsidRDefault="00581773" w:rsidP="000B538E">
                <w:pPr>
                  <w:pStyle w:val="EssentialTraining"/>
                  <w:rPr>
                    <w:rStyle w:val="GeneralAviation"/>
                    <w:color w:val="auto"/>
                  </w:rPr>
                </w:pPr>
                <w:r w:rsidRPr="00872D7C">
                  <w:rPr>
                    <w:rStyle w:val="GeneralAviation"/>
                    <w:color w:val="auto"/>
                  </w:rPr>
                  <w:t>MTCD, AMAN, DMAN</w:t>
                </w:r>
              </w:p>
              <w:p w14:paraId="20AD7A03"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trajectory-based information, MONA, etc.</w:t>
                </w:r>
              </w:p>
            </w:tc>
            <w:tc>
              <w:tcPr>
                <w:tcW w:w="708" w:type="dxa"/>
                <w:hideMark/>
              </w:tcPr>
              <w:p w14:paraId="3A2E933E"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08E9669F" w14:textId="77777777" w:rsidTr="00090094">
            <w:trPr>
              <w:trHeight w:val="21"/>
            </w:trPr>
            <w:tc>
              <w:tcPr>
                <w:tcW w:w="9086" w:type="dxa"/>
                <w:gridSpan w:val="5"/>
              </w:tcPr>
              <w:p w14:paraId="766E84CB" w14:textId="77777777" w:rsidR="00291311" w:rsidRPr="00291311" w:rsidRDefault="00581773" w:rsidP="003930D0">
                <w:pPr>
                  <w:pStyle w:val="TableCentered"/>
                  <w:rPr>
                    <w:rStyle w:val="GeneralAviation"/>
                  </w:rPr>
                </w:pPr>
                <w:r w:rsidRPr="00291311">
                  <w:t>TOPIC EQPS 4 — FUTURE EQUIPMENT</w:t>
                </w:r>
              </w:p>
            </w:tc>
          </w:tr>
          <w:tr w:rsidR="00090094" w14:paraId="4CAF19EF" w14:textId="77777777" w:rsidTr="00090094">
            <w:trPr>
              <w:trHeight w:val="21"/>
            </w:trPr>
            <w:tc>
              <w:tcPr>
                <w:tcW w:w="9086" w:type="dxa"/>
                <w:gridSpan w:val="5"/>
                <w:hideMark/>
              </w:tcPr>
              <w:p w14:paraId="7D129370" w14:textId="77777777" w:rsidR="00291311" w:rsidRPr="00872D7C" w:rsidRDefault="00581773" w:rsidP="003930D0">
                <w:pPr>
                  <w:pStyle w:val="TableHead"/>
                  <w:rPr>
                    <w:rStyle w:val="GeneralAviation"/>
                    <w:color w:val="auto"/>
                  </w:rPr>
                </w:pPr>
                <w:r w:rsidRPr="00872D7C">
                  <w:rPr>
                    <w:rStyle w:val="GeneralAviation"/>
                    <w:color w:val="auto"/>
                  </w:rPr>
                  <w:t>Subtopic EQPS 4.1 — New developments</w:t>
                </w:r>
              </w:p>
            </w:tc>
          </w:tr>
          <w:tr w:rsidR="00090094" w14:paraId="745C3578" w14:textId="77777777" w:rsidTr="00090094">
            <w:trPr>
              <w:trHeight w:val="567"/>
            </w:trPr>
            <w:tc>
              <w:tcPr>
                <w:tcW w:w="865" w:type="dxa"/>
                <w:hideMark/>
              </w:tcPr>
              <w:p w14:paraId="7482D58A"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5A4708AA" w14:textId="77777777" w:rsidR="00291311" w:rsidRPr="00872D7C" w:rsidRDefault="00581773" w:rsidP="003930D0">
                <w:pPr>
                  <w:pStyle w:val="TableNormal0"/>
                  <w:rPr>
                    <w:rStyle w:val="GeneralAviation"/>
                    <w:color w:val="auto"/>
                  </w:rPr>
                </w:pPr>
                <w:r w:rsidRPr="00872D7C">
                  <w:rPr>
                    <w:rStyle w:val="GeneralAviation"/>
                    <w:color w:val="auto"/>
                  </w:rPr>
                  <w:t xml:space="preserve">4.1.1 </w:t>
                </w:r>
              </w:p>
            </w:tc>
            <w:tc>
              <w:tcPr>
                <w:tcW w:w="3544" w:type="dxa"/>
                <w:hideMark/>
              </w:tcPr>
              <w:p w14:paraId="72245392" w14:textId="77777777" w:rsidR="00291311" w:rsidRPr="00872D7C" w:rsidRDefault="00581773" w:rsidP="003930D0">
                <w:pPr>
                  <w:pStyle w:val="TableNormal0"/>
                  <w:rPr>
                    <w:rStyle w:val="GeneralAviation"/>
                    <w:color w:val="auto"/>
                  </w:rPr>
                </w:pPr>
                <w:r w:rsidRPr="00872D7C">
                  <w:rPr>
                    <w:rStyle w:val="GeneralAviation"/>
                    <w:color w:val="auto"/>
                  </w:rPr>
                  <w:t>Recognise future developments.</w:t>
                </w:r>
              </w:p>
            </w:tc>
            <w:tc>
              <w:tcPr>
                <w:tcW w:w="283" w:type="dxa"/>
                <w:hideMark/>
              </w:tcPr>
              <w:p w14:paraId="76A704DE" w14:textId="77777777" w:rsidR="00291311" w:rsidRPr="00872D7C" w:rsidRDefault="00581773" w:rsidP="003930D0">
                <w:pPr>
                  <w:pStyle w:val="TableNormal0"/>
                  <w:rPr>
                    <w:rStyle w:val="GeneralAviation"/>
                    <w:color w:val="auto"/>
                  </w:rPr>
                </w:pPr>
                <w:r w:rsidRPr="00872D7C">
                  <w:rPr>
                    <w:rStyle w:val="GeneralAviation"/>
                    <w:color w:val="auto"/>
                  </w:rPr>
                  <w:t>1</w:t>
                </w:r>
              </w:p>
            </w:tc>
            <w:tc>
              <w:tcPr>
                <w:tcW w:w="3686" w:type="dxa"/>
                <w:hideMark/>
              </w:tcPr>
              <w:p w14:paraId="0072AA2B" w14:textId="77777777" w:rsidR="00291311" w:rsidRPr="00872D7C" w:rsidRDefault="00581773" w:rsidP="000B538E">
                <w:pPr>
                  <w:pStyle w:val="EssentialTraining"/>
                  <w:rPr>
                    <w:rStyle w:val="GeneralAviation"/>
                    <w:color w:val="auto"/>
                  </w:rPr>
                </w:pPr>
                <w:r w:rsidRPr="00872D7C">
                  <w:rPr>
                    <w:rStyle w:val="GeneralAviation"/>
                    <w:color w:val="auto"/>
                  </w:rPr>
                  <w:t>New advanced systems</w:t>
                </w:r>
              </w:p>
              <w:p w14:paraId="49F6EE4A" w14:textId="77777777" w:rsidR="00291311" w:rsidRPr="00872D7C" w:rsidRDefault="00581773" w:rsidP="00291311">
                <w:pPr>
                  <w:pStyle w:val="TableNormal0"/>
                  <w:rPr>
                    <w:rStyle w:val="GeneralAviation"/>
                    <w:i/>
                    <w:iCs/>
                    <w:color w:val="auto"/>
                  </w:rPr>
                </w:pPr>
                <w:r w:rsidRPr="00872D7C">
                  <w:rPr>
                    <w:rStyle w:val="GeneralAviation"/>
                    <w:i/>
                    <w:iCs/>
                    <w:color w:val="auto"/>
                  </w:rPr>
                  <w:t>Optional content: European ATM Master Plan, European Plan for Aviation Safety</w:t>
                </w:r>
              </w:p>
            </w:tc>
            <w:tc>
              <w:tcPr>
                <w:tcW w:w="708" w:type="dxa"/>
                <w:hideMark/>
              </w:tcPr>
              <w:p w14:paraId="21206F58" w14:textId="77777777" w:rsidR="00291311" w:rsidRPr="00872D7C" w:rsidRDefault="00581773" w:rsidP="003930D0">
                <w:pPr>
                  <w:pStyle w:val="TableNormal0"/>
                  <w:rPr>
                    <w:rStyle w:val="GeneralAviation"/>
                    <w:color w:val="auto"/>
                  </w:rPr>
                </w:pPr>
                <w:r w:rsidRPr="00872D7C">
                  <w:rPr>
                    <w:rStyle w:val="GeneralAviation"/>
                    <w:color w:val="auto"/>
                  </w:rPr>
                  <w:t>ALL</w:t>
                </w:r>
              </w:p>
            </w:tc>
          </w:tr>
        </w:tbl>
        <w:p w14:paraId="107C26C5" w14:textId="77777777" w:rsidR="00872D7C" w:rsidRPr="00291311" w:rsidRDefault="00872D7C" w:rsidP="00291311">
          <w:pPr>
            <w:rPr>
              <w:rStyle w:val="Italic"/>
            </w:rPr>
          </w:pP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339C2910"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05E815E2" w14:textId="77777777" w:rsidR="00291311" w:rsidRPr="00291311" w:rsidRDefault="00581773" w:rsidP="003930D0">
                <w:pPr>
                  <w:pStyle w:val="TableCentered"/>
                  <w:rPr>
                    <w:rStyle w:val="GeneralAviation"/>
                  </w:rPr>
                </w:pPr>
                <w:r w:rsidRPr="00291311">
                  <w:t>TOPIC EQPS 5 — EQUIPMENT AND SYSTEMS’ LIMITATIONS AND DEGRADATION</w:t>
                </w:r>
              </w:p>
            </w:tc>
          </w:tr>
          <w:tr w:rsidR="00090094" w14:paraId="184CFEF7" w14:textId="77777777" w:rsidTr="00090094">
            <w:trPr>
              <w:trHeight w:val="21"/>
            </w:trPr>
            <w:tc>
              <w:tcPr>
                <w:tcW w:w="9086" w:type="dxa"/>
                <w:gridSpan w:val="5"/>
                <w:hideMark/>
              </w:tcPr>
              <w:p w14:paraId="08E019DE" w14:textId="77777777" w:rsidR="00291311" w:rsidRPr="00872D7C" w:rsidRDefault="00581773" w:rsidP="003930D0">
                <w:pPr>
                  <w:pStyle w:val="TableHead"/>
                  <w:rPr>
                    <w:rStyle w:val="GeneralAviation"/>
                    <w:color w:val="auto"/>
                  </w:rPr>
                </w:pPr>
                <w:r w:rsidRPr="00872D7C">
                  <w:rPr>
                    <w:rStyle w:val="GeneralAviation"/>
                    <w:color w:val="auto"/>
                  </w:rPr>
                  <w:t>Subtopic EQPS 5.1 — Reaction to limitations</w:t>
                </w:r>
              </w:p>
            </w:tc>
          </w:tr>
          <w:tr w:rsidR="00090094" w14:paraId="64BC7690" w14:textId="77777777" w:rsidTr="00090094">
            <w:trPr>
              <w:trHeight w:val="567"/>
            </w:trPr>
            <w:tc>
              <w:tcPr>
                <w:tcW w:w="865" w:type="dxa"/>
                <w:hideMark/>
              </w:tcPr>
              <w:p w14:paraId="5CDE0EBD"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4DE84DAA" w14:textId="77777777" w:rsidR="00291311" w:rsidRPr="00872D7C" w:rsidRDefault="00581773" w:rsidP="003930D0">
                <w:pPr>
                  <w:pStyle w:val="TableNormal0"/>
                  <w:rPr>
                    <w:rStyle w:val="GeneralAviation"/>
                    <w:color w:val="auto"/>
                  </w:rPr>
                </w:pPr>
                <w:r w:rsidRPr="00872D7C">
                  <w:rPr>
                    <w:rStyle w:val="GeneralAviation"/>
                    <w:color w:val="auto"/>
                  </w:rPr>
                  <w:t xml:space="preserve">5.1.1 </w:t>
                </w:r>
              </w:p>
            </w:tc>
            <w:tc>
              <w:tcPr>
                <w:tcW w:w="3544" w:type="dxa"/>
                <w:hideMark/>
              </w:tcPr>
              <w:p w14:paraId="63F846E7" w14:textId="77777777" w:rsidR="00291311" w:rsidRPr="00872D7C" w:rsidRDefault="00581773" w:rsidP="003930D0">
                <w:pPr>
                  <w:pStyle w:val="TableNormal0"/>
                  <w:rPr>
                    <w:rStyle w:val="GeneralAviation"/>
                    <w:color w:val="auto"/>
                  </w:rPr>
                </w:pPr>
                <w:r w:rsidRPr="00872D7C">
                  <w:rPr>
                    <w:rStyle w:val="GeneralAviation"/>
                    <w:color w:val="auto"/>
                  </w:rPr>
                  <w:t>Take account of the limitations of equipment and systems.</w:t>
                </w:r>
              </w:p>
            </w:tc>
            <w:tc>
              <w:tcPr>
                <w:tcW w:w="283" w:type="dxa"/>
                <w:hideMark/>
              </w:tcPr>
              <w:p w14:paraId="46C4E515" w14:textId="77777777" w:rsidR="00291311"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0A953651" w14:textId="77777777" w:rsidR="00291311" w:rsidRPr="00872D7C" w:rsidRDefault="00291311" w:rsidP="003930D0">
                <w:pPr>
                  <w:pStyle w:val="TableNormal0"/>
                  <w:rPr>
                    <w:rStyle w:val="GeneralAviation"/>
                    <w:color w:val="auto"/>
                  </w:rPr>
                </w:pPr>
              </w:p>
            </w:tc>
            <w:tc>
              <w:tcPr>
                <w:tcW w:w="708" w:type="dxa"/>
                <w:hideMark/>
              </w:tcPr>
              <w:p w14:paraId="1951732E"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01DE8C5B" w14:textId="77777777" w:rsidTr="00090094">
            <w:trPr>
              <w:trHeight w:val="567"/>
            </w:trPr>
            <w:tc>
              <w:tcPr>
                <w:tcW w:w="865" w:type="dxa"/>
                <w:hideMark/>
              </w:tcPr>
              <w:p w14:paraId="2D1D5DC3"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5AA2C772" w14:textId="77777777" w:rsidR="00291311" w:rsidRPr="00872D7C" w:rsidRDefault="00581773" w:rsidP="003930D0">
                <w:pPr>
                  <w:pStyle w:val="TableNormal0"/>
                  <w:rPr>
                    <w:rStyle w:val="GeneralAviation"/>
                    <w:color w:val="auto"/>
                  </w:rPr>
                </w:pPr>
                <w:r w:rsidRPr="00872D7C">
                  <w:rPr>
                    <w:rStyle w:val="GeneralAviation"/>
                    <w:color w:val="auto"/>
                  </w:rPr>
                  <w:t xml:space="preserve">5.1.2 </w:t>
                </w:r>
              </w:p>
            </w:tc>
            <w:tc>
              <w:tcPr>
                <w:tcW w:w="3544" w:type="dxa"/>
                <w:hideMark/>
              </w:tcPr>
              <w:p w14:paraId="31CA56CD" w14:textId="77777777" w:rsidR="00291311" w:rsidRPr="00872D7C" w:rsidRDefault="00581773" w:rsidP="003930D0">
                <w:pPr>
                  <w:pStyle w:val="TableNormal0"/>
                  <w:rPr>
                    <w:rStyle w:val="GeneralAviation"/>
                    <w:color w:val="auto"/>
                  </w:rPr>
                </w:pPr>
                <w:r w:rsidRPr="00872D7C">
                  <w:rPr>
                    <w:rStyle w:val="GeneralAviation"/>
                    <w:color w:val="auto"/>
                  </w:rPr>
                  <w:t>Respond to technical deficiencies of the operational position.</w:t>
                </w:r>
              </w:p>
            </w:tc>
            <w:tc>
              <w:tcPr>
                <w:tcW w:w="283" w:type="dxa"/>
                <w:hideMark/>
              </w:tcPr>
              <w:p w14:paraId="3A70D003"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14E8DF41" w14:textId="77777777" w:rsidR="00291311" w:rsidRPr="00872D7C" w:rsidRDefault="00581773" w:rsidP="000B538E">
                <w:pPr>
                  <w:pStyle w:val="EssentialTraining"/>
                  <w:rPr>
                    <w:rStyle w:val="GeneralAviation"/>
                    <w:color w:val="auto"/>
                  </w:rPr>
                </w:pPr>
                <w:r w:rsidRPr="00872D7C">
                  <w:rPr>
                    <w:rStyle w:val="GeneralAviation"/>
                    <w:color w:val="auto"/>
                  </w:rPr>
                  <w:t>Notification procedures, responsibilities</w:t>
                </w:r>
              </w:p>
            </w:tc>
            <w:tc>
              <w:tcPr>
                <w:tcW w:w="708" w:type="dxa"/>
                <w:hideMark/>
              </w:tcPr>
              <w:p w14:paraId="44C98420"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158E8372" w14:textId="77777777" w:rsidTr="00090094">
            <w:trPr>
              <w:trHeight w:val="21"/>
            </w:trPr>
            <w:tc>
              <w:tcPr>
                <w:tcW w:w="9086" w:type="dxa"/>
                <w:gridSpan w:val="5"/>
                <w:hideMark/>
              </w:tcPr>
              <w:p w14:paraId="51BB3289" w14:textId="77777777" w:rsidR="00291311" w:rsidRPr="00872D7C" w:rsidRDefault="00581773" w:rsidP="003930D0">
                <w:pPr>
                  <w:pStyle w:val="TableHead"/>
                  <w:rPr>
                    <w:rStyle w:val="GeneralAviation"/>
                    <w:color w:val="auto"/>
                  </w:rPr>
                </w:pPr>
                <w:r w:rsidRPr="00872D7C">
                  <w:rPr>
                    <w:rStyle w:val="GeneralAviation"/>
                    <w:color w:val="auto"/>
                  </w:rPr>
                  <w:t>Subtopic EQPS 5.2 — Communication equipment degradation</w:t>
                </w:r>
              </w:p>
            </w:tc>
          </w:tr>
          <w:tr w:rsidR="00090094" w14:paraId="09EC9402" w14:textId="77777777" w:rsidTr="00090094">
            <w:trPr>
              <w:trHeight w:val="567"/>
            </w:trPr>
            <w:tc>
              <w:tcPr>
                <w:tcW w:w="865" w:type="dxa"/>
                <w:hideMark/>
              </w:tcPr>
              <w:p w14:paraId="17557672"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44ADB893" w14:textId="77777777" w:rsidR="00291311" w:rsidRPr="00872D7C" w:rsidRDefault="00581773" w:rsidP="003930D0">
                <w:pPr>
                  <w:pStyle w:val="TableNormal0"/>
                  <w:rPr>
                    <w:rStyle w:val="GeneralAviation"/>
                    <w:color w:val="auto"/>
                  </w:rPr>
                </w:pPr>
                <w:r w:rsidRPr="00872D7C">
                  <w:rPr>
                    <w:rStyle w:val="GeneralAviation"/>
                    <w:color w:val="auto"/>
                  </w:rPr>
                  <w:t xml:space="preserve">5.2.1 </w:t>
                </w:r>
              </w:p>
            </w:tc>
            <w:tc>
              <w:tcPr>
                <w:tcW w:w="3544" w:type="dxa"/>
                <w:hideMark/>
              </w:tcPr>
              <w:p w14:paraId="578EABFA" w14:textId="77777777" w:rsidR="00291311" w:rsidRPr="00872D7C" w:rsidRDefault="00581773" w:rsidP="003930D0">
                <w:pPr>
                  <w:pStyle w:val="TableNormal0"/>
                  <w:rPr>
                    <w:rStyle w:val="GeneralAviation"/>
                    <w:color w:val="auto"/>
                  </w:rPr>
                </w:pPr>
                <w:r w:rsidRPr="00872D7C">
                  <w:rPr>
                    <w:rStyle w:val="GeneralAviation"/>
                    <w:color w:val="auto"/>
                  </w:rPr>
                  <w:t>Identify that communication equipment has degraded.</w:t>
                </w:r>
              </w:p>
            </w:tc>
            <w:tc>
              <w:tcPr>
                <w:tcW w:w="283" w:type="dxa"/>
                <w:hideMark/>
              </w:tcPr>
              <w:p w14:paraId="17688817"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20398DE9" w14:textId="77777777" w:rsidR="00291311" w:rsidRPr="00872D7C" w:rsidRDefault="00581773" w:rsidP="003930D0">
                <w:pPr>
                  <w:pStyle w:val="TableNormal0"/>
                  <w:rPr>
                    <w:rStyle w:val="GeneralAviation"/>
                    <w:i/>
                    <w:iCs/>
                    <w:color w:val="auto"/>
                  </w:rPr>
                </w:pPr>
                <w:r w:rsidRPr="00872D7C">
                  <w:rPr>
                    <w:rStyle w:val="GeneralAviation"/>
                    <w:i/>
                    <w:iCs/>
                    <w:color w:val="auto"/>
                  </w:rPr>
                  <w:t xml:space="preserve">Optional content: ground–air and landline communications </w:t>
                </w:r>
              </w:p>
            </w:tc>
            <w:tc>
              <w:tcPr>
                <w:tcW w:w="708" w:type="dxa"/>
                <w:hideMark/>
              </w:tcPr>
              <w:p w14:paraId="5B05D5EC" w14:textId="77777777" w:rsidR="00291311" w:rsidRPr="00872D7C" w:rsidRDefault="00581773" w:rsidP="003930D0">
                <w:pPr>
                  <w:pStyle w:val="TableNormal0"/>
                  <w:rPr>
                    <w:rStyle w:val="GeneralAviation"/>
                    <w:color w:val="auto"/>
                  </w:rPr>
                </w:pPr>
                <w:r w:rsidRPr="00872D7C">
                  <w:rPr>
                    <w:rStyle w:val="GeneralAviation"/>
                    <w:color w:val="auto"/>
                  </w:rPr>
                  <w:t xml:space="preserve">APP ACP </w:t>
                </w:r>
                <w:r w:rsidRPr="00872D7C">
                  <w:rPr>
                    <w:rStyle w:val="GeneralAviation"/>
                    <w:color w:val="auto"/>
                  </w:rPr>
                  <w:lastRenderedPageBreak/>
                  <w:t>APS ACS</w:t>
                </w:r>
              </w:p>
            </w:tc>
          </w:tr>
          <w:tr w:rsidR="00090094" w14:paraId="1F34BA07" w14:textId="77777777" w:rsidTr="00090094">
            <w:trPr>
              <w:trHeight w:val="567"/>
            </w:trPr>
            <w:tc>
              <w:tcPr>
                <w:tcW w:w="865" w:type="dxa"/>
                <w:hideMark/>
              </w:tcPr>
              <w:p w14:paraId="53F6B8F6" w14:textId="77777777" w:rsidR="00291311" w:rsidRPr="00872D7C" w:rsidRDefault="00581773" w:rsidP="003930D0">
                <w:pPr>
                  <w:pStyle w:val="TableNormal0"/>
                  <w:rPr>
                    <w:rStyle w:val="GeneralAviation"/>
                    <w:color w:val="auto"/>
                  </w:rPr>
                </w:pPr>
                <w:r w:rsidRPr="00872D7C">
                  <w:rPr>
                    <w:rStyle w:val="GeneralAviation"/>
                    <w:color w:val="auto"/>
                  </w:rPr>
                  <w:lastRenderedPageBreak/>
                  <w:t>APS</w:t>
                </w:r>
                <w:r w:rsidRPr="00872D7C">
                  <w:rPr>
                    <w:rStyle w:val="GeneralAviation"/>
                    <w:color w:val="auto"/>
                  </w:rPr>
                  <w:br/>
                  <w:t>EQPS</w:t>
                </w:r>
              </w:p>
              <w:p w14:paraId="3B22A3F6" w14:textId="77777777" w:rsidR="00291311" w:rsidRPr="00872D7C" w:rsidRDefault="00581773" w:rsidP="003930D0">
                <w:pPr>
                  <w:pStyle w:val="TableNormal0"/>
                  <w:rPr>
                    <w:rStyle w:val="GeneralAviation"/>
                    <w:color w:val="auto"/>
                  </w:rPr>
                </w:pPr>
                <w:r w:rsidRPr="00872D7C">
                  <w:rPr>
                    <w:rStyle w:val="GeneralAviation"/>
                    <w:color w:val="auto"/>
                  </w:rPr>
                  <w:t xml:space="preserve">5.2.2 </w:t>
                </w:r>
              </w:p>
            </w:tc>
            <w:tc>
              <w:tcPr>
                <w:tcW w:w="3544" w:type="dxa"/>
                <w:hideMark/>
              </w:tcPr>
              <w:p w14:paraId="3AF8F21A" w14:textId="77777777" w:rsidR="00291311" w:rsidRPr="00872D7C" w:rsidRDefault="00581773" w:rsidP="003930D0">
                <w:pPr>
                  <w:pStyle w:val="TableNormal0"/>
                  <w:rPr>
                    <w:rStyle w:val="GeneralAviation"/>
                    <w:color w:val="auto"/>
                  </w:rPr>
                </w:pPr>
                <w:r w:rsidRPr="00872D7C">
                  <w:rPr>
                    <w:rStyle w:val="GeneralAviation"/>
                    <w:color w:val="auto"/>
                  </w:rPr>
                  <w:t>Apply contingency procedures in the event of communication equipment degradation.</w:t>
                </w:r>
              </w:p>
            </w:tc>
            <w:tc>
              <w:tcPr>
                <w:tcW w:w="283" w:type="dxa"/>
                <w:hideMark/>
              </w:tcPr>
              <w:p w14:paraId="7B6CB233"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13FD37CE"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procedures for total or partial degradation of ground–air and landline communications, alternative methods of transferring data</w:t>
                </w:r>
              </w:p>
            </w:tc>
            <w:tc>
              <w:tcPr>
                <w:tcW w:w="708" w:type="dxa"/>
                <w:hideMark/>
              </w:tcPr>
              <w:p w14:paraId="74529540"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30B9B3A8" w14:textId="77777777" w:rsidTr="00090094">
            <w:trPr>
              <w:trHeight w:val="21"/>
            </w:trPr>
            <w:tc>
              <w:tcPr>
                <w:tcW w:w="9086" w:type="dxa"/>
                <w:gridSpan w:val="5"/>
                <w:hideMark/>
              </w:tcPr>
              <w:p w14:paraId="44D16919" w14:textId="77777777" w:rsidR="00291311" w:rsidRPr="00872D7C" w:rsidRDefault="00581773" w:rsidP="003930D0">
                <w:pPr>
                  <w:pStyle w:val="TableHead"/>
                  <w:rPr>
                    <w:rStyle w:val="GeneralAviation"/>
                    <w:color w:val="auto"/>
                  </w:rPr>
                </w:pPr>
                <w:r w:rsidRPr="00872D7C">
                  <w:rPr>
                    <w:rStyle w:val="GeneralAviation"/>
                    <w:color w:val="auto"/>
                  </w:rPr>
                  <w:t>Subtopic EQPS 5.3 — Navigational equipment degradation</w:t>
                </w:r>
              </w:p>
            </w:tc>
          </w:tr>
          <w:tr w:rsidR="00090094" w14:paraId="4167EB2C" w14:textId="77777777" w:rsidTr="00090094">
            <w:trPr>
              <w:trHeight w:val="567"/>
            </w:trPr>
            <w:tc>
              <w:tcPr>
                <w:tcW w:w="865" w:type="dxa"/>
                <w:hideMark/>
              </w:tcPr>
              <w:p w14:paraId="5F2E0A1F"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04473C27" w14:textId="77777777" w:rsidR="00291311" w:rsidRPr="00872D7C" w:rsidRDefault="00581773" w:rsidP="003930D0">
                <w:pPr>
                  <w:pStyle w:val="TableNormal0"/>
                  <w:rPr>
                    <w:rStyle w:val="GeneralAviation"/>
                    <w:color w:val="auto"/>
                  </w:rPr>
                </w:pPr>
                <w:r w:rsidRPr="00872D7C">
                  <w:rPr>
                    <w:rStyle w:val="GeneralAviation"/>
                    <w:color w:val="auto"/>
                  </w:rPr>
                  <w:t xml:space="preserve">5.3.1 </w:t>
                </w:r>
              </w:p>
            </w:tc>
            <w:tc>
              <w:tcPr>
                <w:tcW w:w="3544" w:type="dxa"/>
                <w:hideMark/>
              </w:tcPr>
              <w:p w14:paraId="3BDB656E" w14:textId="77777777" w:rsidR="00291311" w:rsidRPr="00872D7C" w:rsidRDefault="00581773" w:rsidP="003930D0">
                <w:pPr>
                  <w:pStyle w:val="TableNormal0"/>
                  <w:rPr>
                    <w:rStyle w:val="GeneralAviation"/>
                    <w:color w:val="auto"/>
                  </w:rPr>
                </w:pPr>
                <w:r w:rsidRPr="00872D7C">
                  <w:rPr>
                    <w:rStyle w:val="GeneralAviation"/>
                    <w:color w:val="auto"/>
                  </w:rPr>
                  <w:t>Identify when a navigational equipment failure will affect operational ability.</w:t>
                </w:r>
              </w:p>
            </w:tc>
            <w:tc>
              <w:tcPr>
                <w:tcW w:w="283" w:type="dxa"/>
                <w:hideMark/>
              </w:tcPr>
              <w:p w14:paraId="6ACF0ED1"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24784A4F"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navigational aids, ‘European GNSS Contingency/Reversion Handbook for PBN Operations’</w:t>
                </w:r>
              </w:p>
            </w:tc>
            <w:tc>
              <w:tcPr>
                <w:tcW w:w="708" w:type="dxa"/>
                <w:hideMark/>
              </w:tcPr>
              <w:p w14:paraId="35C77F35"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3E8CC560" w14:textId="77777777" w:rsidTr="00090094">
            <w:trPr>
              <w:trHeight w:val="567"/>
            </w:trPr>
            <w:tc>
              <w:tcPr>
                <w:tcW w:w="865" w:type="dxa"/>
                <w:hideMark/>
              </w:tcPr>
              <w:p w14:paraId="4AB5C56F"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3A6413FB" w14:textId="77777777" w:rsidR="00291311" w:rsidRPr="00872D7C" w:rsidRDefault="00581773" w:rsidP="003930D0">
                <w:pPr>
                  <w:pStyle w:val="TableNormal0"/>
                  <w:rPr>
                    <w:rStyle w:val="GeneralAviation"/>
                    <w:color w:val="auto"/>
                  </w:rPr>
                </w:pPr>
                <w:r w:rsidRPr="00872D7C">
                  <w:rPr>
                    <w:rStyle w:val="GeneralAviation"/>
                    <w:color w:val="auto"/>
                  </w:rPr>
                  <w:t xml:space="preserve">5.3.2 </w:t>
                </w:r>
              </w:p>
            </w:tc>
            <w:tc>
              <w:tcPr>
                <w:tcW w:w="3544" w:type="dxa"/>
                <w:hideMark/>
              </w:tcPr>
              <w:p w14:paraId="2C5F6A2A" w14:textId="77777777" w:rsidR="00291311" w:rsidRPr="00872D7C" w:rsidRDefault="00581773" w:rsidP="003930D0">
                <w:pPr>
                  <w:pStyle w:val="TableNormal0"/>
                  <w:rPr>
                    <w:rStyle w:val="GeneralAviation"/>
                    <w:color w:val="auto"/>
                  </w:rPr>
                </w:pPr>
                <w:r w:rsidRPr="00872D7C">
                  <w:rPr>
                    <w:rStyle w:val="GeneralAviation"/>
                    <w:color w:val="auto"/>
                  </w:rPr>
                  <w:t>Apply contingency procedures in the event of a navigational equipment degradation.</w:t>
                </w:r>
              </w:p>
            </w:tc>
            <w:tc>
              <w:tcPr>
                <w:tcW w:w="283" w:type="dxa"/>
                <w:hideMark/>
              </w:tcPr>
              <w:p w14:paraId="637888E6"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2228CFE0"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vertical separation, information to aircraft, navigational assistance, seeking assistance from adjacent units</w:t>
                </w:r>
              </w:p>
            </w:tc>
            <w:tc>
              <w:tcPr>
                <w:tcW w:w="708" w:type="dxa"/>
                <w:hideMark/>
              </w:tcPr>
              <w:p w14:paraId="12BB8292" w14:textId="77777777" w:rsidR="00291311" w:rsidRPr="00872D7C" w:rsidRDefault="00581773" w:rsidP="003930D0">
                <w:pPr>
                  <w:pStyle w:val="TableNormal0"/>
                  <w:rPr>
                    <w:rStyle w:val="GeneralAviation"/>
                    <w:color w:val="auto"/>
                  </w:rPr>
                </w:pPr>
                <w:r w:rsidRPr="00872D7C">
                  <w:rPr>
                    <w:rStyle w:val="GeneralAviation"/>
                    <w:color w:val="auto"/>
                  </w:rPr>
                  <w:t>ALL</w:t>
                </w:r>
              </w:p>
            </w:tc>
          </w:tr>
          <w:tr w:rsidR="00090094" w14:paraId="01C7AFDC" w14:textId="77777777" w:rsidTr="00090094">
            <w:trPr>
              <w:trHeight w:val="21"/>
            </w:trPr>
            <w:tc>
              <w:tcPr>
                <w:tcW w:w="9086" w:type="dxa"/>
                <w:gridSpan w:val="5"/>
                <w:hideMark/>
              </w:tcPr>
              <w:p w14:paraId="397CBF67" w14:textId="77777777" w:rsidR="00291311" w:rsidRPr="00872D7C" w:rsidRDefault="00581773" w:rsidP="003930D0">
                <w:pPr>
                  <w:pStyle w:val="TableHead"/>
                  <w:rPr>
                    <w:rStyle w:val="GeneralAviation"/>
                    <w:color w:val="auto"/>
                  </w:rPr>
                </w:pPr>
                <w:r w:rsidRPr="00872D7C">
                  <w:rPr>
                    <w:rStyle w:val="GeneralAviation"/>
                    <w:color w:val="auto"/>
                  </w:rPr>
                  <w:t>Subtopic EQPS 5.4 — Surveillance equipment degradation</w:t>
                </w:r>
              </w:p>
            </w:tc>
          </w:tr>
          <w:tr w:rsidR="00090094" w14:paraId="564C5F69" w14:textId="77777777" w:rsidTr="00090094">
            <w:trPr>
              <w:trHeight w:val="567"/>
            </w:trPr>
            <w:tc>
              <w:tcPr>
                <w:tcW w:w="865" w:type="dxa"/>
                <w:hideMark/>
              </w:tcPr>
              <w:p w14:paraId="64B22B70"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22396173" w14:textId="77777777" w:rsidR="00291311" w:rsidRPr="00872D7C" w:rsidRDefault="00581773" w:rsidP="003930D0">
                <w:pPr>
                  <w:pStyle w:val="TableNormal0"/>
                  <w:rPr>
                    <w:rStyle w:val="GeneralAviation"/>
                    <w:color w:val="auto"/>
                  </w:rPr>
                </w:pPr>
                <w:r w:rsidRPr="00872D7C">
                  <w:rPr>
                    <w:rStyle w:val="GeneralAviation"/>
                    <w:color w:val="auto"/>
                  </w:rPr>
                  <w:t xml:space="preserve">5.4.1 </w:t>
                </w:r>
              </w:p>
            </w:tc>
            <w:tc>
              <w:tcPr>
                <w:tcW w:w="3544" w:type="dxa"/>
                <w:hideMark/>
              </w:tcPr>
              <w:p w14:paraId="0E5C49A1" w14:textId="77777777" w:rsidR="00291311" w:rsidRPr="00872D7C" w:rsidRDefault="00581773" w:rsidP="003930D0">
                <w:pPr>
                  <w:pStyle w:val="TableNormal0"/>
                  <w:rPr>
                    <w:rStyle w:val="GeneralAviation"/>
                    <w:color w:val="auto"/>
                  </w:rPr>
                </w:pPr>
                <w:r w:rsidRPr="00872D7C">
                  <w:rPr>
                    <w:rStyle w:val="GeneralAviation"/>
                    <w:color w:val="auto"/>
                  </w:rPr>
                  <w:t>Identify that surveillance equipment has degraded.</w:t>
                </w:r>
              </w:p>
            </w:tc>
            <w:tc>
              <w:tcPr>
                <w:tcW w:w="283" w:type="dxa"/>
                <w:hideMark/>
              </w:tcPr>
              <w:p w14:paraId="05815898"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4E306E0C" w14:textId="77777777" w:rsidR="00291311" w:rsidRPr="00872D7C" w:rsidRDefault="00581773" w:rsidP="000B538E">
                <w:pPr>
                  <w:pStyle w:val="EssentialTraining"/>
                  <w:rPr>
                    <w:rStyle w:val="GeneralAviation"/>
                    <w:color w:val="auto"/>
                  </w:rPr>
                </w:pPr>
                <w:r w:rsidRPr="00872D7C">
                  <w:rPr>
                    <w:rStyle w:val="GeneralAviation"/>
                    <w:color w:val="auto"/>
                  </w:rPr>
                  <w:t>Partial power failure, loss of certain facilities, total failure</w:t>
                </w:r>
              </w:p>
            </w:tc>
            <w:tc>
              <w:tcPr>
                <w:tcW w:w="708" w:type="dxa"/>
                <w:hideMark/>
              </w:tcPr>
              <w:p w14:paraId="32FAB05B"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7410EA01" w14:textId="77777777" w:rsidTr="00090094">
            <w:trPr>
              <w:trHeight w:val="567"/>
            </w:trPr>
            <w:tc>
              <w:tcPr>
                <w:tcW w:w="865" w:type="dxa"/>
                <w:hideMark/>
              </w:tcPr>
              <w:p w14:paraId="4AF51C81"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38536724" w14:textId="77777777" w:rsidR="00291311" w:rsidRPr="00872D7C" w:rsidRDefault="00581773" w:rsidP="003930D0">
                <w:pPr>
                  <w:pStyle w:val="TableNormal0"/>
                  <w:rPr>
                    <w:rStyle w:val="GeneralAviation"/>
                    <w:color w:val="auto"/>
                  </w:rPr>
                </w:pPr>
                <w:r w:rsidRPr="00872D7C">
                  <w:rPr>
                    <w:rStyle w:val="GeneralAviation"/>
                    <w:color w:val="auto"/>
                  </w:rPr>
                  <w:t xml:space="preserve">5.4.2 </w:t>
                </w:r>
              </w:p>
            </w:tc>
            <w:tc>
              <w:tcPr>
                <w:tcW w:w="3544" w:type="dxa"/>
                <w:hideMark/>
              </w:tcPr>
              <w:p w14:paraId="72A8A797" w14:textId="77777777" w:rsidR="00291311" w:rsidRPr="00872D7C" w:rsidRDefault="00581773" w:rsidP="003930D0">
                <w:pPr>
                  <w:pStyle w:val="TableNormal0"/>
                  <w:rPr>
                    <w:rStyle w:val="GeneralAviation"/>
                    <w:color w:val="auto"/>
                  </w:rPr>
                </w:pPr>
                <w:r w:rsidRPr="00872D7C">
                  <w:rPr>
                    <w:rStyle w:val="GeneralAviation"/>
                    <w:color w:val="auto"/>
                  </w:rPr>
                  <w:t>Apply contingency procedures in the event of surveillance equipment degradation.</w:t>
                </w:r>
              </w:p>
            </w:tc>
            <w:tc>
              <w:tcPr>
                <w:tcW w:w="283" w:type="dxa"/>
                <w:hideMark/>
              </w:tcPr>
              <w:p w14:paraId="4B32520D"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6482A2D9"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inform adjacent sectors, inform aircraft, apply vertical separation (emergency), increased horizontal separation, reduce the number of aircraft entering area of responsibility, transfer aircraft to another unit</w:t>
                </w:r>
              </w:p>
            </w:tc>
            <w:tc>
              <w:tcPr>
                <w:tcW w:w="708" w:type="dxa"/>
                <w:hideMark/>
              </w:tcPr>
              <w:p w14:paraId="02AE4EC7"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128F39DB" w14:textId="77777777" w:rsidTr="00090094">
            <w:trPr>
              <w:trHeight w:val="21"/>
            </w:trPr>
            <w:tc>
              <w:tcPr>
                <w:tcW w:w="9086" w:type="dxa"/>
                <w:gridSpan w:val="5"/>
                <w:hideMark/>
              </w:tcPr>
              <w:p w14:paraId="47EE0DAB" w14:textId="77777777" w:rsidR="00291311" w:rsidRPr="00872D7C" w:rsidRDefault="00581773" w:rsidP="003930D0">
                <w:pPr>
                  <w:pStyle w:val="TableHead"/>
                  <w:rPr>
                    <w:rStyle w:val="GeneralAviation"/>
                    <w:color w:val="auto"/>
                  </w:rPr>
                </w:pPr>
                <w:r w:rsidRPr="00872D7C">
                  <w:rPr>
                    <w:rStyle w:val="GeneralAviation"/>
                    <w:color w:val="auto"/>
                  </w:rPr>
                  <w:t>Subtopic EQPS 5.5 — ATC processing system degradation</w:t>
                </w:r>
              </w:p>
            </w:tc>
          </w:tr>
          <w:tr w:rsidR="00090094" w14:paraId="6B0B6A82" w14:textId="77777777" w:rsidTr="00090094">
            <w:trPr>
              <w:trHeight w:val="567"/>
            </w:trPr>
            <w:tc>
              <w:tcPr>
                <w:tcW w:w="865" w:type="dxa"/>
                <w:hideMark/>
              </w:tcPr>
              <w:p w14:paraId="1BAB4D25"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15BB3BF7" w14:textId="77777777" w:rsidR="00291311" w:rsidRPr="00872D7C" w:rsidRDefault="00581773" w:rsidP="003930D0">
                <w:pPr>
                  <w:pStyle w:val="TableNormal0"/>
                  <w:rPr>
                    <w:rStyle w:val="GeneralAviation"/>
                    <w:color w:val="auto"/>
                  </w:rPr>
                </w:pPr>
                <w:r w:rsidRPr="00872D7C">
                  <w:rPr>
                    <w:rStyle w:val="GeneralAviation"/>
                    <w:color w:val="auto"/>
                  </w:rPr>
                  <w:t xml:space="preserve">5.5.1 </w:t>
                </w:r>
              </w:p>
            </w:tc>
            <w:tc>
              <w:tcPr>
                <w:tcW w:w="3544" w:type="dxa"/>
                <w:hideMark/>
              </w:tcPr>
              <w:p w14:paraId="4AF83D0F" w14:textId="77777777" w:rsidR="00291311" w:rsidRPr="00872D7C" w:rsidRDefault="00581773" w:rsidP="003930D0">
                <w:pPr>
                  <w:pStyle w:val="TableNormal0"/>
                  <w:rPr>
                    <w:rStyle w:val="GeneralAviation"/>
                    <w:color w:val="auto"/>
                  </w:rPr>
                </w:pPr>
                <w:r w:rsidRPr="00872D7C">
                  <w:rPr>
                    <w:rStyle w:val="GeneralAviation"/>
                    <w:color w:val="auto"/>
                  </w:rPr>
                  <w:t>Identify processing system degradation.</w:t>
                </w:r>
              </w:p>
            </w:tc>
            <w:tc>
              <w:tcPr>
                <w:tcW w:w="283" w:type="dxa"/>
                <w:hideMark/>
              </w:tcPr>
              <w:p w14:paraId="304B497C"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534ED623" w14:textId="77777777" w:rsidR="00291311" w:rsidRPr="00872D7C" w:rsidRDefault="00581773" w:rsidP="003930D0">
                <w:pPr>
                  <w:pStyle w:val="TableNormal0"/>
                  <w:rPr>
                    <w:rStyle w:val="GeneralAviation"/>
                    <w:i/>
                    <w:iCs/>
                    <w:color w:val="auto"/>
                  </w:rPr>
                </w:pPr>
                <w:r w:rsidRPr="00872D7C">
                  <w:rPr>
                    <w:rStyle w:val="GeneralAviation"/>
                    <w:i/>
                    <w:iCs/>
                    <w:color w:val="auto"/>
                  </w:rPr>
                  <w:t>Optional content: FDPS, SDPS, software processing of situation display</w:t>
                </w:r>
              </w:p>
            </w:tc>
            <w:tc>
              <w:tcPr>
                <w:tcW w:w="708" w:type="dxa"/>
                <w:hideMark/>
              </w:tcPr>
              <w:p w14:paraId="1279F07B" w14:textId="77777777" w:rsidR="00291311" w:rsidRPr="00872D7C" w:rsidRDefault="00581773" w:rsidP="003930D0">
                <w:pPr>
                  <w:pStyle w:val="TableNormal0"/>
                  <w:rPr>
                    <w:rStyle w:val="GeneralAviation"/>
                    <w:color w:val="auto"/>
                  </w:rPr>
                </w:pPr>
                <w:r w:rsidRPr="00872D7C">
                  <w:rPr>
                    <w:rStyle w:val="GeneralAviation"/>
                    <w:color w:val="auto"/>
                  </w:rPr>
                  <w:t>APS ACS</w:t>
                </w:r>
              </w:p>
            </w:tc>
          </w:tr>
          <w:tr w:rsidR="00090094" w14:paraId="59055CC2" w14:textId="77777777" w:rsidTr="00090094">
            <w:trPr>
              <w:trHeight w:val="567"/>
            </w:trPr>
            <w:tc>
              <w:tcPr>
                <w:tcW w:w="865" w:type="dxa"/>
                <w:hideMark/>
              </w:tcPr>
              <w:p w14:paraId="3001F689" w14:textId="77777777" w:rsidR="00291311"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EQPS</w:t>
                </w:r>
              </w:p>
              <w:p w14:paraId="565BC29B" w14:textId="77777777" w:rsidR="00291311" w:rsidRPr="00872D7C" w:rsidRDefault="00581773" w:rsidP="003930D0">
                <w:pPr>
                  <w:pStyle w:val="TableNormal0"/>
                  <w:rPr>
                    <w:rStyle w:val="GeneralAviation"/>
                    <w:color w:val="auto"/>
                  </w:rPr>
                </w:pPr>
                <w:r w:rsidRPr="00872D7C">
                  <w:rPr>
                    <w:rStyle w:val="GeneralAviation"/>
                    <w:color w:val="auto"/>
                  </w:rPr>
                  <w:t xml:space="preserve">5.5.2 </w:t>
                </w:r>
              </w:p>
            </w:tc>
            <w:tc>
              <w:tcPr>
                <w:tcW w:w="3544" w:type="dxa"/>
                <w:hideMark/>
              </w:tcPr>
              <w:p w14:paraId="1945902C" w14:textId="77777777" w:rsidR="00291311" w:rsidRPr="00872D7C" w:rsidRDefault="00581773" w:rsidP="003930D0">
                <w:pPr>
                  <w:pStyle w:val="TableNormal0"/>
                  <w:rPr>
                    <w:rStyle w:val="GeneralAviation"/>
                    <w:color w:val="auto"/>
                  </w:rPr>
                </w:pPr>
                <w:r w:rsidRPr="00872D7C">
                  <w:rPr>
                    <w:rStyle w:val="GeneralAviation"/>
                    <w:color w:val="auto"/>
                  </w:rPr>
                  <w:t>Apply contingency procedures in the event of processing system degradation.</w:t>
                </w:r>
              </w:p>
            </w:tc>
            <w:tc>
              <w:tcPr>
                <w:tcW w:w="283" w:type="dxa"/>
                <w:hideMark/>
              </w:tcPr>
              <w:p w14:paraId="1CB8B5FD" w14:textId="77777777" w:rsidR="00291311"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752A61C1" w14:textId="77777777" w:rsidR="00291311" w:rsidRPr="00872D7C" w:rsidRDefault="00291311" w:rsidP="003930D0">
                <w:pPr>
                  <w:pStyle w:val="TableNormal0"/>
                  <w:rPr>
                    <w:rStyle w:val="GeneralAviation"/>
                    <w:color w:val="auto"/>
                  </w:rPr>
                </w:pPr>
              </w:p>
            </w:tc>
            <w:tc>
              <w:tcPr>
                <w:tcW w:w="708" w:type="dxa"/>
                <w:hideMark/>
              </w:tcPr>
              <w:p w14:paraId="75F527D0" w14:textId="77777777" w:rsidR="00291311" w:rsidRPr="00872D7C" w:rsidRDefault="00581773" w:rsidP="003930D0">
                <w:pPr>
                  <w:pStyle w:val="TableNormal0"/>
                  <w:rPr>
                    <w:rStyle w:val="GeneralAviation"/>
                    <w:color w:val="auto"/>
                  </w:rPr>
                </w:pPr>
                <w:r w:rsidRPr="00872D7C">
                  <w:rPr>
                    <w:rStyle w:val="GeneralAviation"/>
                    <w:color w:val="auto"/>
                  </w:rPr>
                  <w:t>APS ACS</w:t>
                </w:r>
              </w:p>
            </w:tc>
          </w:tr>
        </w:tbl>
        <w:p w14:paraId="3DC4649B" w14:textId="77777777" w:rsidR="0096092C" w:rsidRDefault="0096092C" w:rsidP="00291311">
          <w:pPr>
            <w:rPr>
              <w:i/>
              <w:iCs/>
            </w:rPr>
          </w:pPr>
        </w:p>
        <w:p w14:paraId="325457E4" w14:textId="77777777" w:rsidR="0096092C" w:rsidRDefault="0096092C" w:rsidP="00291311">
          <w:pPr>
            <w:rPr>
              <w:i/>
              <w:iCs/>
            </w:rPr>
          </w:pPr>
        </w:p>
        <w:p w14:paraId="68BC878A" w14:textId="77777777" w:rsidR="0096092C" w:rsidRDefault="0096092C" w:rsidP="00291311">
          <w:pPr>
            <w:rPr>
              <w:i/>
              <w:iCs/>
            </w:rPr>
          </w:pPr>
        </w:p>
        <w:p w14:paraId="23A89E70" w14:textId="77777777" w:rsidR="0092165F" w:rsidRPr="00291311" w:rsidRDefault="00000000" w:rsidP="00291311">
          <w:pPr>
            <w:rPr>
              <w:i/>
              <w:iCs/>
            </w:rPr>
          </w:pPr>
        </w:p>
      </w:sdtContent>
    </w:sdt>
    <w:sdt>
      <w:sdtPr>
        <w:rPr>
          <w:i w:val="0"/>
          <w:sz w:val="22"/>
          <w:szCs w:val="24"/>
        </w:rPr>
        <w:alias w:val="topic"/>
        <w:tag w:val="topic"/>
        <w:id w:val="-191153514"/>
      </w:sdtPr>
      <w:sdtContent>
        <w:p w14:paraId="16D2F858" w14:textId="77777777" w:rsidR="00732F8B" w:rsidRDefault="00732F8B" w:rsidP="00732F8B">
          <w:pPr>
            <w:pStyle w:val="Dxshortdesc"/>
          </w:pPr>
        </w:p>
        <w:p w14:paraId="368E10A6" w14:textId="77777777" w:rsidR="007B6567" w:rsidRPr="005847AB" w:rsidRDefault="00581773" w:rsidP="00732F8B">
          <w:pPr>
            <w:pStyle w:val="Heading5"/>
          </w:pPr>
          <w:bookmarkStart w:id="2291" w:name="_Toc256000234"/>
          <w:r w:rsidRPr="005847AB">
            <w:t>SUBJECT 9: PROFESSIONAL ENVIRONMENT</w:t>
          </w:r>
          <w:bookmarkEnd w:id="2291"/>
        </w:p>
        <w:p w14:paraId="0321917E" w14:textId="77777777" w:rsidR="007B6567" w:rsidRPr="00667041" w:rsidRDefault="00581773" w:rsidP="00995D60">
          <w:r w:rsidRPr="00667041">
            <w:t>The subject objective is:</w:t>
          </w:r>
        </w:p>
        <w:p w14:paraId="39D73271" w14:textId="77777777" w:rsidR="007B6567" w:rsidRDefault="00581773" w:rsidP="00995D60">
          <w:r w:rsidRPr="00667041">
            <w:t>Learners shall identify the need for close cooperation with other parties concerning ATM operations and appreciate aspects of environmental protection.</w:t>
          </w:r>
        </w:p>
        <w:tbl>
          <w:tblPr>
            <w:tblStyle w:val="easaTable"/>
            <w:tblW w:w="9072" w:type="dxa"/>
            <w:tblInd w:w="-23" w:type="dxa"/>
            <w:tblLayout w:type="fixed"/>
            <w:tblLook w:val="0420" w:firstRow="1" w:lastRow="0" w:firstColumn="0" w:lastColumn="0" w:noHBand="0" w:noVBand="1"/>
          </w:tblPr>
          <w:tblGrid>
            <w:gridCol w:w="851"/>
            <w:gridCol w:w="3544"/>
            <w:gridCol w:w="283"/>
            <w:gridCol w:w="3686"/>
            <w:gridCol w:w="708"/>
          </w:tblGrid>
          <w:tr w:rsidR="00090094" w14:paraId="7577A132"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72" w:type="dxa"/>
                <w:gridSpan w:val="5"/>
              </w:tcPr>
              <w:p w14:paraId="0FB6DE37" w14:textId="77777777" w:rsidR="007B6567" w:rsidRPr="00732F8B" w:rsidRDefault="00581773" w:rsidP="00732F8B">
                <w:pPr>
                  <w:pStyle w:val="TableCentered"/>
                  <w:rPr>
                    <w:rStyle w:val="Bold"/>
                  </w:rPr>
                </w:pPr>
                <w:r w:rsidRPr="00732F8B">
                  <w:rPr>
                    <w:rStyle w:val="Bold"/>
                    <w:b/>
                  </w:rPr>
                  <w:t xml:space="preserve">TOPIC PEN 1 — FAMILIARISATION </w:t>
                </w:r>
              </w:p>
            </w:tc>
          </w:tr>
          <w:tr w:rsidR="00090094" w14:paraId="24989E86" w14:textId="77777777" w:rsidTr="00090094">
            <w:trPr>
              <w:trHeight w:val="21"/>
            </w:trPr>
            <w:tc>
              <w:tcPr>
                <w:tcW w:w="9072" w:type="dxa"/>
                <w:gridSpan w:val="5"/>
                <w:hideMark/>
              </w:tcPr>
              <w:p w14:paraId="096FE45E" w14:textId="77777777" w:rsidR="007B6567" w:rsidRPr="00667041" w:rsidRDefault="00581773" w:rsidP="00732F8B">
                <w:pPr>
                  <w:pStyle w:val="TableHead"/>
                </w:pPr>
                <w:r w:rsidRPr="00667041">
                  <w:t xml:space="preserve">Subtopic PEN 1.1 — Study visit to an approach control unit </w:t>
                </w:r>
              </w:p>
            </w:tc>
          </w:tr>
          <w:tr w:rsidR="00090094" w14:paraId="67D596AE" w14:textId="77777777" w:rsidTr="00090094">
            <w:trPr>
              <w:trHeight w:val="567"/>
            </w:trPr>
            <w:tc>
              <w:tcPr>
                <w:tcW w:w="851" w:type="dxa"/>
                <w:hideMark/>
              </w:tcPr>
              <w:p w14:paraId="0E065340" w14:textId="77777777" w:rsidR="007B6567" w:rsidRPr="00667041" w:rsidRDefault="00581773" w:rsidP="00A921C2">
                <w:pPr>
                  <w:pStyle w:val="TableNormal0"/>
                </w:pPr>
                <w:r w:rsidRPr="00667041">
                  <w:t>APS</w:t>
                </w:r>
                <w:r w:rsidRPr="00667041">
                  <w:br/>
                  <w:t>PEN</w:t>
                </w:r>
              </w:p>
              <w:p w14:paraId="23B46630" w14:textId="77777777" w:rsidR="007B6567" w:rsidRPr="00667041" w:rsidRDefault="00581773" w:rsidP="00A921C2">
                <w:pPr>
                  <w:pStyle w:val="TableNormal0"/>
                </w:pPr>
                <w:r w:rsidRPr="00667041">
                  <w:t xml:space="preserve">1.1.1 </w:t>
                </w:r>
              </w:p>
            </w:tc>
            <w:tc>
              <w:tcPr>
                <w:tcW w:w="3544" w:type="dxa"/>
                <w:hideMark/>
              </w:tcPr>
              <w:p w14:paraId="5AC11228" w14:textId="77777777" w:rsidR="007B6567" w:rsidRPr="00667041" w:rsidRDefault="00581773" w:rsidP="00A921C2">
                <w:pPr>
                  <w:pStyle w:val="TableNormal0"/>
                </w:pPr>
                <w:r w:rsidRPr="00667041">
                  <w:t>Appreciate the functions and provision of operational approach control service.</w:t>
                </w:r>
              </w:p>
            </w:tc>
            <w:tc>
              <w:tcPr>
                <w:tcW w:w="283" w:type="dxa"/>
                <w:hideMark/>
              </w:tcPr>
              <w:p w14:paraId="3BE276C0" w14:textId="77777777" w:rsidR="007B6567" w:rsidRPr="00667041" w:rsidRDefault="00581773" w:rsidP="00A921C2">
                <w:pPr>
                  <w:pStyle w:val="TableNormal0"/>
                </w:pPr>
                <w:r w:rsidRPr="00667041">
                  <w:t>3</w:t>
                </w:r>
              </w:p>
            </w:tc>
            <w:tc>
              <w:tcPr>
                <w:tcW w:w="3686" w:type="dxa"/>
                <w:hideMark/>
              </w:tcPr>
              <w:p w14:paraId="79F28501" w14:textId="77777777" w:rsidR="007B6567" w:rsidRPr="002C7CA0" w:rsidRDefault="00581773" w:rsidP="002C7CA0">
                <w:pPr>
                  <w:pStyle w:val="EssentialTraining"/>
                </w:pPr>
                <w:r w:rsidRPr="002C7CA0">
                  <w:t>Study visit to an approach control unit</w:t>
                </w:r>
              </w:p>
            </w:tc>
            <w:tc>
              <w:tcPr>
                <w:tcW w:w="708" w:type="dxa"/>
                <w:hideMark/>
              </w:tcPr>
              <w:p w14:paraId="67E56EB9" w14:textId="77777777" w:rsidR="007B6567" w:rsidRPr="00667041" w:rsidRDefault="00581773" w:rsidP="00A921C2">
                <w:pPr>
                  <w:pStyle w:val="TableNormal0"/>
                </w:pPr>
                <w:r w:rsidRPr="00667041">
                  <w:t>APP APS</w:t>
                </w:r>
              </w:p>
            </w:tc>
          </w:tr>
          <w:tr w:rsidR="00090094" w14:paraId="64AE4B65" w14:textId="77777777" w:rsidTr="00090094">
            <w:trPr>
              <w:trHeight w:val="21"/>
            </w:trPr>
            <w:tc>
              <w:tcPr>
                <w:tcW w:w="9072" w:type="dxa"/>
                <w:gridSpan w:val="5"/>
              </w:tcPr>
              <w:p w14:paraId="08028B7F" w14:textId="77777777" w:rsidR="00A5662A" w:rsidRPr="00A5662A" w:rsidRDefault="00581773" w:rsidP="003930D0">
                <w:pPr>
                  <w:pStyle w:val="TableCentered"/>
                  <w:rPr>
                    <w:rStyle w:val="GeneralAviation"/>
                  </w:rPr>
                </w:pPr>
                <w:r w:rsidRPr="00A5662A">
                  <w:lastRenderedPageBreak/>
                  <w:t>TOPIC PEN 2 — AIRSPACE USERS</w:t>
                </w:r>
              </w:p>
            </w:tc>
          </w:tr>
          <w:tr w:rsidR="00090094" w14:paraId="4DA622A7" w14:textId="77777777" w:rsidTr="00090094">
            <w:trPr>
              <w:trHeight w:val="21"/>
            </w:trPr>
            <w:tc>
              <w:tcPr>
                <w:tcW w:w="9072" w:type="dxa"/>
                <w:gridSpan w:val="5"/>
                <w:hideMark/>
              </w:tcPr>
              <w:p w14:paraId="0D8F4DBE" w14:textId="77777777" w:rsidR="00A5662A" w:rsidRPr="00872D7C" w:rsidRDefault="00581773" w:rsidP="003930D0">
                <w:pPr>
                  <w:pStyle w:val="TableHead"/>
                  <w:rPr>
                    <w:rStyle w:val="GeneralAviation"/>
                    <w:color w:val="auto"/>
                  </w:rPr>
                </w:pPr>
                <w:r w:rsidRPr="00872D7C">
                  <w:rPr>
                    <w:rStyle w:val="GeneralAviation"/>
                    <w:color w:val="auto"/>
                  </w:rPr>
                  <w:t>Subtopic PEN 2.1 — Contributors to civil ATS operations</w:t>
                </w:r>
              </w:p>
            </w:tc>
          </w:tr>
          <w:tr w:rsidR="00090094" w14:paraId="27488097" w14:textId="77777777" w:rsidTr="00090094">
            <w:trPr>
              <w:trHeight w:val="567"/>
            </w:trPr>
            <w:tc>
              <w:tcPr>
                <w:tcW w:w="851" w:type="dxa"/>
                <w:hideMark/>
              </w:tcPr>
              <w:p w14:paraId="798C3615"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1303C688" w14:textId="77777777" w:rsidR="00A5662A" w:rsidRPr="00872D7C" w:rsidRDefault="00581773" w:rsidP="003930D0">
                <w:pPr>
                  <w:pStyle w:val="TableNormal0"/>
                  <w:rPr>
                    <w:rStyle w:val="GeneralAviation"/>
                    <w:color w:val="auto"/>
                  </w:rPr>
                </w:pPr>
                <w:r w:rsidRPr="00872D7C">
                  <w:rPr>
                    <w:rStyle w:val="GeneralAviation"/>
                    <w:color w:val="auto"/>
                  </w:rPr>
                  <w:t xml:space="preserve">2.1.1 </w:t>
                </w:r>
              </w:p>
            </w:tc>
            <w:tc>
              <w:tcPr>
                <w:tcW w:w="3544" w:type="dxa"/>
                <w:hideMark/>
              </w:tcPr>
              <w:p w14:paraId="12E40F79" w14:textId="77777777" w:rsidR="00A5662A" w:rsidRPr="00872D7C" w:rsidRDefault="00581773" w:rsidP="003930D0">
                <w:pPr>
                  <w:pStyle w:val="TableNormal0"/>
                  <w:rPr>
                    <w:rStyle w:val="GeneralAviation"/>
                    <w:color w:val="auto"/>
                  </w:rPr>
                </w:pPr>
                <w:r w:rsidRPr="00872D7C">
                  <w:rPr>
                    <w:rStyle w:val="GeneralAviation"/>
                    <w:color w:val="auto"/>
                  </w:rPr>
                  <w:t>Characterise civil ATS activities in an approach control unit.</w:t>
                </w:r>
              </w:p>
            </w:tc>
            <w:tc>
              <w:tcPr>
                <w:tcW w:w="283" w:type="dxa"/>
                <w:hideMark/>
              </w:tcPr>
              <w:p w14:paraId="5232540C" w14:textId="77777777" w:rsidR="00A5662A"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6FCF27F3" w14:textId="77777777" w:rsidR="00A5662A" w:rsidRPr="00872D7C" w:rsidRDefault="00581773" w:rsidP="002C7CA0">
                <w:pPr>
                  <w:pStyle w:val="EssentialTraining"/>
                  <w:rPr>
                    <w:rStyle w:val="GeneralAviation"/>
                    <w:color w:val="auto"/>
                  </w:rPr>
                </w:pPr>
                <w:r w:rsidRPr="00872D7C">
                  <w:rPr>
                    <w:rStyle w:val="GeneralAviation"/>
                    <w:color w:val="auto"/>
                  </w:rPr>
                  <w:t>Study visit to an approach control unit</w:t>
                </w:r>
              </w:p>
              <w:p w14:paraId="793C7C13" w14:textId="77777777" w:rsidR="00A5662A" w:rsidRPr="00872D7C" w:rsidRDefault="00581773" w:rsidP="003930D0">
                <w:pPr>
                  <w:pStyle w:val="TableNormal0"/>
                  <w:rPr>
                    <w:rStyle w:val="GeneralAviation"/>
                    <w:i/>
                    <w:iCs/>
                    <w:color w:val="auto"/>
                  </w:rPr>
                </w:pPr>
                <w:r w:rsidRPr="00872D7C">
                  <w:rPr>
                    <w:rStyle w:val="GeneralAviation"/>
                    <w:i/>
                    <w:iCs/>
                    <w:color w:val="auto"/>
                  </w:rPr>
                  <w:t>Optional content: familiarisation visits to TWR, ACC, AIS, RCC</w:t>
                </w:r>
              </w:p>
            </w:tc>
            <w:tc>
              <w:tcPr>
                <w:tcW w:w="708" w:type="dxa"/>
                <w:hideMark/>
              </w:tcPr>
              <w:p w14:paraId="2070ED33" w14:textId="77777777" w:rsidR="00A5662A" w:rsidRPr="00872D7C" w:rsidRDefault="00581773" w:rsidP="003930D0">
                <w:pPr>
                  <w:pStyle w:val="TableNormal0"/>
                  <w:rPr>
                    <w:rStyle w:val="GeneralAviation"/>
                    <w:color w:val="auto"/>
                  </w:rPr>
                </w:pPr>
                <w:r w:rsidRPr="00872D7C">
                  <w:rPr>
                    <w:rStyle w:val="GeneralAviation"/>
                    <w:color w:val="auto"/>
                  </w:rPr>
                  <w:t>APP APS</w:t>
                </w:r>
              </w:p>
            </w:tc>
          </w:tr>
          <w:tr w:rsidR="00090094" w14:paraId="1403013D" w14:textId="77777777" w:rsidTr="00090094">
            <w:trPr>
              <w:trHeight w:val="567"/>
            </w:trPr>
            <w:tc>
              <w:tcPr>
                <w:tcW w:w="851" w:type="dxa"/>
                <w:hideMark/>
              </w:tcPr>
              <w:p w14:paraId="2379EA23"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17180CEB" w14:textId="77777777" w:rsidR="00A5662A" w:rsidRPr="00872D7C" w:rsidRDefault="00581773" w:rsidP="003930D0">
                <w:pPr>
                  <w:pStyle w:val="TableNormal0"/>
                  <w:rPr>
                    <w:rStyle w:val="GeneralAviation"/>
                    <w:color w:val="auto"/>
                  </w:rPr>
                </w:pPr>
                <w:r w:rsidRPr="00872D7C">
                  <w:rPr>
                    <w:rStyle w:val="GeneralAviation"/>
                    <w:color w:val="auto"/>
                  </w:rPr>
                  <w:t xml:space="preserve">2.1.2 </w:t>
                </w:r>
              </w:p>
            </w:tc>
            <w:tc>
              <w:tcPr>
                <w:tcW w:w="3544" w:type="dxa"/>
                <w:hideMark/>
              </w:tcPr>
              <w:p w14:paraId="10B462CC" w14:textId="77777777" w:rsidR="00A5662A" w:rsidRPr="00872D7C" w:rsidRDefault="00581773" w:rsidP="003930D0">
                <w:pPr>
                  <w:pStyle w:val="TableNormal0"/>
                  <w:rPr>
                    <w:rStyle w:val="GeneralAviation"/>
                    <w:color w:val="auto"/>
                  </w:rPr>
                </w:pPr>
                <w:r w:rsidRPr="00872D7C">
                  <w:rPr>
                    <w:rStyle w:val="GeneralAviation"/>
                    <w:color w:val="auto"/>
                  </w:rPr>
                  <w:t>Characterise other parties interfacing with ATS operations.</w:t>
                </w:r>
              </w:p>
            </w:tc>
            <w:tc>
              <w:tcPr>
                <w:tcW w:w="283" w:type="dxa"/>
                <w:hideMark/>
              </w:tcPr>
              <w:p w14:paraId="733EF443" w14:textId="77777777" w:rsidR="00A5662A"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512DAB78" w14:textId="77777777" w:rsidR="00A5662A" w:rsidRPr="00872D7C" w:rsidRDefault="00581773" w:rsidP="003930D0">
                <w:pPr>
                  <w:pStyle w:val="TableNormal0"/>
                  <w:rPr>
                    <w:rStyle w:val="GeneralAviation"/>
                    <w:i/>
                    <w:iCs/>
                    <w:color w:val="auto"/>
                  </w:rPr>
                </w:pPr>
                <w:r w:rsidRPr="00872D7C">
                  <w:rPr>
                    <w:rStyle w:val="GeneralAviation"/>
                    <w:i/>
                    <w:iCs/>
                    <w:color w:val="auto"/>
                  </w:rPr>
                  <w:t>Optional content: familiarisation visits to engineering services, firefighting and emergency services, airline operations offices</w:t>
                </w:r>
              </w:p>
            </w:tc>
            <w:tc>
              <w:tcPr>
                <w:tcW w:w="708" w:type="dxa"/>
                <w:hideMark/>
              </w:tcPr>
              <w:p w14:paraId="6018019E" w14:textId="77777777" w:rsidR="00A5662A" w:rsidRPr="00872D7C" w:rsidRDefault="00581773" w:rsidP="003930D0">
                <w:pPr>
                  <w:pStyle w:val="TableNormal0"/>
                  <w:rPr>
                    <w:rStyle w:val="GeneralAviation"/>
                    <w:color w:val="auto"/>
                  </w:rPr>
                </w:pPr>
                <w:r w:rsidRPr="00872D7C">
                  <w:rPr>
                    <w:rStyle w:val="GeneralAviation"/>
                    <w:color w:val="auto"/>
                  </w:rPr>
                  <w:t>ALL</w:t>
                </w:r>
              </w:p>
            </w:tc>
          </w:tr>
          <w:tr w:rsidR="00090094" w14:paraId="5D8FDD74" w14:textId="77777777" w:rsidTr="00090094">
            <w:trPr>
              <w:trHeight w:val="21"/>
            </w:trPr>
            <w:tc>
              <w:tcPr>
                <w:tcW w:w="9072" w:type="dxa"/>
                <w:gridSpan w:val="5"/>
                <w:hideMark/>
              </w:tcPr>
              <w:p w14:paraId="525337C8" w14:textId="77777777" w:rsidR="00A5662A" w:rsidRPr="00872D7C" w:rsidRDefault="00581773" w:rsidP="003930D0">
                <w:pPr>
                  <w:pStyle w:val="TableHead"/>
                  <w:rPr>
                    <w:rStyle w:val="GeneralAviation"/>
                    <w:color w:val="auto"/>
                  </w:rPr>
                </w:pPr>
                <w:r w:rsidRPr="00872D7C">
                  <w:rPr>
                    <w:rStyle w:val="GeneralAviation"/>
                    <w:color w:val="auto"/>
                  </w:rPr>
                  <w:t>Subtopic PEN 2.2 — Contributors to military ATS operations</w:t>
                </w:r>
              </w:p>
            </w:tc>
          </w:tr>
          <w:tr w:rsidR="00090094" w14:paraId="7EF2C92E" w14:textId="77777777" w:rsidTr="00090094">
            <w:trPr>
              <w:trHeight w:val="567"/>
            </w:trPr>
            <w:tc>
              <w:tcPr>
                <w:tcW w:w="851" w:type="dxa"/>
                <w:hideMark/>
              </w:tcPr>
              <w:p w14:paraId="732F9742"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03CAC34E" w14:textId="77777777" w:rsidR="00A5662A" w:rsidRPr="00872D7C" w:rsidRDefault="00581773" w:rsidP="003930D0">
                <w:pPr>
                  <w:pStyle w:val="TableNormal0"/>
                  <w:rPr>
                    <w:rStyle w:val="GeneralAviation"/>
                    <w:color w:val="auto"/>
                  </w:rPr>
                </w:pPr>
                <w:r w:rsidRPr="00872D7C">
                  <w:rPr>
                    <w:rStyle w:val="GeneralAviation"/>
                    <w:color w:val="auto"/>
                  </w:rPr>
                  <w:t xml:space="preserve">2.2.1 </w:t>
                </w:r>
              </w:p>
            </w:tc>
            <w:tc>
              <w:tcPr>
                <w:tcW w:w="3544" w:type="dxa"/>
                <w:hideMark/>
              </w:tcPr>
              <w:p w14:paraId="14B3326C" w14:textId="77777777" w:rsidR="00A5662A" w:rsidRPr="00872D7C" w:rsidRDefault="00581773" w:rsidP="003930D0">
                <w:pPr>
                  <w:pStyle w:val="TableNormal0"/>
                  <w:rPr>
                    <w:rStyle w:val="GeneralAviation"/>
                    <w:color w:val="auto"/>
                  </w:rPr>
                </w:pPr>
                <w:r w:rsidRPr="00872D7C">
                  <w:rPr>
                    <w:rStyle w:val="GeneralAviation"/>
                    <w:color w:val="auto"/>
                  </w:rPr>
                  <w:t>Characterise military ATS activities.</w:t>
                </w:r>
              </w:p>
            </w:tc>
            <w:tc>
              <w:tcPr>
                <w:tcW w:w="283" w:type="dxa"/>
                <w:hideMark/>
              </w:tcPr>
              <w:p w14:paraId="39A21DB8" w14:textId="77777777" w:rsidR="00A5662A"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1B5AF66F" w14:textId="77777777" w:rsidR="00A5662A" w:rsidRPr="00872D7C" w:rsidRDefault="00581773" w:rsidP="003930D0">
                <w:pPr>
                  <w:pStyle w:val="TableNormal0"/>
                  <w:rPr>
                    <w:rStyle w:val="GeneralAviation"/>
                    <w:i/>
                    <w:iCs/>
                    <w:color w:val="auto"/>
                  </w:rPr>
                </w:pPr>
                <w:r w:rsidRPr="00872D7C">
                  <w:rPr>
                    <w:rStyle w:val="GeneralAviation"/>
                    <w:i/>
                    <w:iCs/>
                    <w:color w:val="auto"/>
                  </w:rPr>
                  <w:t>Optional content: familiarisation visits to TWR, APP, ACC, AIS, RCC, air defence units</w:t>
                </w:r>
              </w:p>
            </w:tc>
            <w:tc>
              <w:tcPr>
                <w:tcW w:w="708" w:type="dxa"/>
                <w:hideMark/>
              </w:tcPr>
              <w:p w14:paraId="0BACCAF5" w14:textId="77777777" w:rsidR="00A5662A" w:rsidRPr="00872D7C" w:rsidRDefault="00581773" w:rsidP="003930D0">
                <w:pPr>
                  <w:pStyle w:val="TableNormal0"/>
                  <w:rPr>
                    <w:rStyle w:val="GeneralAviation"/>
                    <w:color w:val="auto"/>
                  </w:rPr>
                </w:pPr>
                <w:r w:rsidRPr="00872D7C">
                  <w:rPr>
                    <w:rStyle w:val="GeneralAviation"/>
                    <w:color w:val="auto"/>
                  </w:rPr>
                  <w:t>ALL</w:t>
                </w:r>
              </w:p>
            </w:tc>
          </w:tr>
          <w:tr w:rsidR="00090094" w14:paraId="4618B569" w14:textId="77777777" w:rsidTr="00090094">
            <w:trPr>
              <w:trHeight w:val="21"/>
            </w:trPr>
            <w:tc>
              <w:tcPr>
                <w:tcW w:w="9072" w:type="dxa"/>
                <w:gridSpan w:val="5"/>
              </w:tcPr>
              <w:p w14:paraId="431CE20C" w14:textId="77777777" w:rsidR="00A5662A" w:rsidRPr="00A5662A" w:rsidRDefault="00581773" w:rsidP="003930D0">
                <w:pPr>
                  <w:pStyle w:val="TableCentered"/>
                  <w:rPr>
                    <w:rStyle w:val="GeneralAviation"/>
                  </w:rPr>
                </w:pPr>
                <w:r w:rsidRPr="00A5662A">
                  <w:t>TOPIC PEN 3 — CUSTOMER RELATIONS</w:t>
                </w:r>
              </w:p>
            </w:tc>
          </w:tr>
          <w:tr w:rsidR="00090094" w14:paraId="029A8BAA" w14:textId="77777777" w:rsidTr="00090094">
            <w:trPr>
              <w:trHeight w:val="21"/>
            </w:trPr>
            <w:tc>
              <w:tcPr>
                <w:tcW w:w="9072" w:type="dxa"/>
                <w:gridSpan w:val="5"/>
                <w:hideMark/>
              </w:tcPr>
              <w:p w14:paraId="3CF448D3" w14:textId="77777777" w:rsidR="00A5662A" w:rsidRPr="00872D7C" w:rsidRDefault="00581773" w:rsidP="003930D0">
                <w:pPr>
                  <w:pStyle w:val="TableHead"/>
                  <w:rPr>
                    <w:rStyle w:val="GeneralAviation"/>
                    <w:color w:val="auto"/>
                  </w:rPr>
                </w:pPr>
                <w:r w:rsidRPr="00872D7C">
                  <w:rPr>
                    <w:rStyle w:val="GeneralAviation"/>
                    <w:color w:val="auto"/>
                  </w:rPr>
                  <w:t>Subtopic PEN 3.1 — Provision of services and user requirements</w:t>
                </w:r>
              </w:p>
            </w:tc>
          </w:tr>
          <w:tr w:rsidR="00090094" w14:paraId="284F079B" w14:textId="77777777" w:rsidTr="00090094">
            <w:trPr>
              <w:trHeight w:val="567"/>
            </w:trPr>
            <w:tc>
              <w:tcPr>
                <w:tcW w:w="851" w:type="dxa"/>
                <w:hideMark/>
              </w:tcPr>
              <w:p w14:paraId="7DECB765"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7D449833" w14:textId="77777777" w:rsidR="00A5662A" w:rsidRPr="00872D7C" w:rsidRDefault="00581773" w:rsidP="003930D0">
                <w:pPr>
                  <w:pStyle w:val="TableNormal0"/>
                  <w:rPr>
                    <w:rStyle w:val="GeneralAviation"/>
                    <w:color w:val="auto"/>
                  </w:rPr>
                </w:pPr>
                <w:r w:rsidRPr="00872D7C">
                  <w:rPr>
                    <w:rStyle w:val="GeneralAviation"/>
                    <w:color w:val="auto"/>
                  </w:rPr>
                  <w:t xml:space="preserve">3.1.1 </w:t>
                </w:r>
              </w:p>
            </w:tc>
            <w:tc>
              <w:tcPr>
                <w:tcW w:w="3544" w:type="dxa"/>
                <w:hideMark/>
              </w:tcPr>
              <w:p w14:paraId="4B8FCCB2" w14:textId="77777777" w:rsidR="00A5662A" w:rsidRPr="00872D7C" w:rsidRDefault="00581773" w:rsidP="003930D0">
                <w:pPr>
                  <w:pStyle w:val="TableNormal0"/>
                  <w:rPr>
                    <w:rStyle w:val="GeneralAviation"/>
                    <w:color w:val="auto"/>
                  </w:rPr>
                </w:pPr>
                <w:r w:rsidRPr="00872D7C">
                  <w:rPr>
                    <w:rStyle w:val="GeneralAviation"/>
                    <w:color w:val="auto"/>
                  </w:rPr>
                  <w:t>Appreciate the role of  an air navigation service provider.</w:t>
                </w:r>
              </w:p>
            </w:tc>
            <w:tc>
              <w:tcPr>
                <w:tcW w:w="283" w:type="dxa"/>
                <w:hideMark/>
              </w:tcPr>
              <w:p w14:paraId="66AC9F5B" w14:textId="77777777" w:rsidR="00A5662A"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076A45F8" w14:textId="77777777" w:rsidR="00A5662A" w:rsidRPr="00872D7C" w:rsidRDefault="005A543B" w:rsidP="002C7CA0">
                <w:pPr>
                  <w:pStyle w:val="EssentialTraining"/>
                  <w:rPr>
                    <w:rStyle w:val="GeneralAviation"/>
                    <w:color w:val="auto"/>
                  </w:rPr>
                </w:pPr>
                <w:r w:rsidRPr="00872D7C">
                  <w:rPr>
                    <w:rStyle w:val="GeneralAviation"/>
                    <w:color w:val="auto"/>
                  </w:rPr>
                  <w:t>Law of the Republic of Armenia on Aviation</w:t>
                </w:r>
                <w:r w:rsidR="00581773" w:rsidRPr="00872D7C">
                  <w:rPr>
                    <w:rStyle w:val="GeneralAviation"/>
                    <w:color w:val="auto"/>
                    <w:vertAlign w:val="superscript"/>
                  </w:rPr>
                  <w:footnoteReference w:id="23"/>
                </w:r>
              </w:p>
            </w:tc>
            <w:tc>
              <w:tcPr>
                <w:tcW w:w="708" w:type="dxa"/>
                <w:hideMark/>
              </w:tcPr>
              <w:p w14:paraId="130B01C1" w14:textId="77777777" w:rsidR="00A5662A" w:rsidRPr="00872D7C" w:rsidRDefault="00581773" w:rsidP="003930D0">
                <w:pPr>
                  <w:pStyle w:val="TableNormal0"/>
                  <w:rPr>
                    <w:rStyle w:val="GeneralAviation"/>
                    <w:color w:val="auto"/>
                  </w:rPr>
                </w:pPr>
                <w:r w:rsidRPr="00872D7C">
                  <w:rPr>
                    <w:rStyle w:val="GeneralAviation"/>
                    <w:color w:val="auto"/>
                  </w:rPr>
                  <w:t>ALL</w:t>
                </w:r>
              </w:p>
            </w:tc>
          </w:tr>
          <w:tr w:rsidR="00090094" w14:paraId="796A9E44" w14:textId="77777777" w:rsidTr="00090094">
            <w:trPr>
              <w:trHeight w:val="567"/>
            </w:trPr>
            <w:tc>
              <w:tcPr>
                <w:tcW w:w="851" w:type="dxa"/>
                <w:hideMark/>
              </w:tcPr>
              <w:p w14:paraId="7AE38B83"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066C285D" w14:textId="77777777" w:rsidR="00A5662A" w:rsidRPr="00872D7C" w:rsidRDefault="00581773" w:rsidP="003930D0">
                <w:pPr>
                  <w:pStyle w:val="TableNormal0"/>
                  <w:rPr>
                    <w:rStyle w:val="GeneralAviation"/>
                    <w:color w:val="auto"/>
                  </w:rPr>
                </w:pPr>
                <w:r w:rsidRPr="00872D7C">
                  <w:rPr>
                    <w:rStyle w:val="GeneralAviation"/>
                    <w:color w:val="auto"/>
                  </w:rPr>
                  <w:t xml:space="preserve">3.1.2 </w:t>
                </w:r>
              </w:p>
            </w:tc>
            <w:tc>
              <w:tcPr>
                <w:tcW w:w="3544" w:type="dxa"/>
                <w:hideMark/>
              </w:tcPr>
              <w:p w14:paraId="7E55305A" w14:textId="77777777" w:rsidR="00A5662A" w:rsidRPr="00872D7C" w:rsidRDefault="00581773" w:rsidP="003930D0">
                <w:pPr>
                  <w:pStyle w:val="TableNormal0"/>
                  <w:rPr>
                    <w:rStyle w:val="GeneralAviation"/>
                    <w:color w:val="auto"/>
                  </w:rPr>
                </w:pPr>
                <w:r w:rsidRPr="00872D7C">
                  <w:rPr>
                    <w:rStyle w:val="GeneralAviation"/>
                    <w:color w:val="auto"/>
                  </w:rPr>
                  <w:t>Appreciate ATS users’ requirements.</w:t>
                </w:r>
              </w:p>
            </w:tc>
            <w:tc>
              <w:tcPr>
                <w:tcW w:w="283" w:type="dxa"/>
                <w:hideMark/>
              </w:tcPr>
              <w:p w14:paraId="252CF238" w14:textId="77777777" w:rsidR="00A5662A"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48551C32" w14:textId="77777777" w:rsidR="00A5662A" w:rsidRPr="00872D7C" w:rsidRDefault="00A5662A" w:rsidP="003930D0">
                <w:pPr>
                  <w:pStyle w:val="TableNormal0"/>
                  <w:rPr>
                    <w:rStyle w:val="GeneralAviation"/>
                    <w:color w:val="auto"/>
                  </w:rPr>
                </w:pPr>
              </w:p>
            </w:tc>
            <w:tc>
              <w:tcPr>
                <w:tcW w:w="708" w:type="dxa"/>
                <w:hideMark/>
              </w:tcPr>
              <w:p w14:paraId="04277971" w14:textId="77777777" w:rsidR="00A5662A" w:rsidRPr="00872D7C" w:rsidRDefault="00581773" w:rsidP="003930D0">
                <w:pPr>
                  <w:pStyle w:val="TableNormal0"/>
                  <w:rPr>
                    <w:rStyle w:val="GeneralAviation"/>
                    <w:color w:val="auto"/>
                  </w:rPr>
                </w:pPr>
                <w:r w:rsidRPr="00872D7C">
                  <w:rPr>
                    <w:rStyle w:val="GeneralAviation"/>
                    <w:color w:val="auto"/>
                  </w:rPr>
                  <w:t>ALL</w:t>
                </w:r>
              </w:p>
            </w:tc>
          </w:tr>
          <w:tr w:rsidR="00090094" w14:paraId="51DE6B07" w14:textId="77777777" w:rsidTr="00090094">
            <w:trPr>
              <w:trHeight w:val="21"/>
            </w:trPr>
            <w:tc>
              <w:tcPr>
                <w:tcW w:w="9072" w:type="dxa"/>
                <w:gridSpan w:val="5"/>
              </w:tcPr>
              <w:p w14:paraId="0A469C14" w14:textId="77777777" w:rsidR="00A5662A" w:rsidRPr="00A5662A" w:rsidRDefault="00581773" w:rsidP="003930D0">
                <w:pPr>
                  <w:pStyle w:val="TableCentered"/>
                  <w:rPr>
                    <w:rStyle w:val="GeneralAviation"/>
                  </w:rPr>
                </w:pPr>
                <w:r w:rsidRPr="00A5662A">
                  <w:t>TOPIC PEN 4 — ENVIRONMENTAL PROTECTION</w:t>
                </w:r>
              </w:p>
            </w:tc>
          </w:tr>
          <w:tr w:rsidR="00090094" w14:paraId="543D0C1F" w14:textId="77777777" w:rsidTr="00090094">
            <w:trPr>
              <w:trHeight w:val="21"/>
            </w:trPr>
            <w:tc>
              <w:tcPr>
                <w:tcW w:w="9072" w:type="dxa"/>
                <w:gridSpan w:val="5"/>
                <w:hideMark/>
              </w:tcPr>
              <w:p w14:paraId="5CBCDB7C" w14:textId="77777777" w:rsidR="00A5662A" w:rsidRPr="00872D7C" w:rsidRDefault="00581773" w:rsidP="003930D0">
                <w:pPr>
                  <w:pStyle w:val="TableHead"/>
                  <w:rPr>
                    <w:rStyle w:val="GeneralAviation"/>
                    <w:color w:val="auto"/>
                  </w:rPr>
                </w:pPr>
                <w:r w:rsidRPr="00872D7C">
                  <w:rPr>
                    <w:rStyle w:val="GeneralAviation"/>
                    <w:color w:val="auto"/>
                  </w:rPr>
                  <w:t>Subtopic PEN 4.1 — Environmental protection</w:t>
                </w:r>
              </w:p>
            </w:tc>
          </w:tr>
          <w:tr w:rsidR="00090094" w14:paraId="05B2CF50" w14:textId="77777777" w:rsidTr="00090094">
            <w:trPr>
              <w:trHeight w:val="567"/>
            </w:trPr>
            <w:tc>
              <w:tcPr>
                <w:tcW w:w="851" w:type="dxa"/>
                <w:hideMark/>
              </w:tcPr>
              <w:p w14:paraId="4506E691"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34C81255" w14:textId="77777777" w:rsidR="00A5662A" w:rsidRPr="00872D7C" w:rsidRDefault="00581773" w:rsidP="003930D0">
                <w:pPr>
                  <w:pStyle w:val="TableNormal0"/>
                  <w:rPr>
                    <w:rStyle w:val="GeneralAviation"/>
                    <w:color w:val="auto"/>
                  </w:rPr>
                </w:pPr>
                <w:r w:rsidRPr="00872D7C">
                  <w:rPr>
                    <w:rStyle w:val="GeneralAviation"/>
                    <w:color w:val="auto"/>
                  </w:rPr>
                  <w:t xml:space="preserve">4.1.1 </w:t>
                </w:r>
              </w:p>
            </w:tc>
            <w:tc>
              <w:tcPr>
                <w:tcW w:w="3544" w:type="dxa"/>
                <w:hideMark/>
              </w:tcPr>
              <w:p w14:paraId="7A740F8E" w14:textId="77777777" w:rsidR="00A5662A" w:rsidRPr="00872D7C" w:rsidRDefault="00581773" w:rsidP="003930D0">
                <w:pPr>
                  <w:pStyle w:val="TableNormal0"/>
                  <w:rPr>
                    <w:rStyle w:val="GeneralAviation"/>
                    <w:color w:val="auto"/>
                  </w:rPr>
                </w:pPr>
                <w:r w:rsidRPr="00872D7C">
                  <w:rPr>
                    <w:rStyle w:val="GeneralAviation"/>
                    <w:color w:val="auto"/>
                  </w:rPr>
                  <w:t>Describe the environmental constraints on aerodrome operations.</w:t>
                </w:r>
              </w:p>
            </w:tc>
            <w:tc>
              <w:tcPr>
                <w:tcW w:w="283" w:type="dxa"/>
                <w:hideMark/>
              </w:tcPr>
              <w:p w14:paraId="5185C221" w14:textId="77777777" w:rsidR="00A5662A"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13755C75" w14:textId="77777777" w:rsidR="00A5662A" w:rsidRPr="00872D7C" w:rsidRDefault="00581773" w:rsidP="003930D0">
                <w:pPr>
                  <w:pStyle w:val="TableNormal0"/>
                  <w:rPr>
                    <w:rStyle w:val="GeneralAviation"/>
                    <w:i/>
                    <w:iCs/>
                    <w:color w:val="auto"/>
                  </w:rPr>
                </w:pPr>
                <w:r w:rsidRPr="00872D7C">
                  <w:rPr>
                    <w:rStyle w:val="GeneralAviation"/>
                    <w:i/>
                    <w:iCs/>
                    <w:color w:val="auto"/>
                  </w:rPr>
                  <w:t>Optional content: ICAO Doc 10013 —Operational Opportunities to reduce fuel burn and emissions</w:t>
                </w:r>
              </w:p>
            </w:tc>
            <w:tc>
              <w:tcPr>
                <w:tcW w:w="708" w:type="dxa"/>
                <w:hideMark/>
              </w:tcPr>
              <w:p w14:paraId="1868C0A2" w14:textId="77777777" w:rsidR="00A5662A" w:rsidRPr="00872D7C" w:rsidRDefault="00581773" w:rsidP="003930D0">
                <w:pPr>
                  <w:pStyle w:val="TableNormal0"/>
                  <w:rPr>
                    <w:rStyle w:val="GeneralAviation"/>
                    <w:color w:val="auto"/>
                  </w:rPr>
                </w:pPr>
                <w:r w:rsidRPr="00872D7C">
                  <w:rPr>
                    <w:rStyle w:val="GeneralAviation"/>
                    <w:color w:val="auto"/>
                  </w:rPr>
                  <w:t>ADC APP APS</w:t>
                </w:r>
              </w:p>
            </w:tc>
          </w:tr>
          <w:tr w:rsidR="00090094" w14:paraId="303E84C4" w14:textId="77777777" w:rsidTr="00090094">
            <w:trPr>
              <w:trHeight w:val="567"/>
            </w:trPr>
            <w:tc>
              <w:tcPr>
                <w:tcW w:w="851" w:type="dxa"/>
                <w:hideMark/>
              </w:tcPr>
              <w:p w14:paraId="37C7D5FA"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0868AE37" w14:textId="77777777" w:rsidR="00A5662A" w:rsidRPr="00872D7C" w:rsidRDefault="00581773" w:rsidP="003930D0">
                <w:pPr>
                  <w:pStyle w:val="TableNormal0"/>
                  <w:rPr>
                    <w:rStyle w:val="GeneralAviation"/>
                    <w:color w:val="auto"/>
                  </w:rPr>
                </w:pPr>
                <w:r w:rsidRPr="00872D7C">
                  <w:rPr>
                    <w:rStyle w:val="GeneralAviation"/>
                    <w:color w:val="auto"/>
                  </w:rPr>
                  <w:t xml:space="preserve">4.1.2 </w:t>
                </w:r>
              </w:p>
            </w:tc>
            <w:tc>
              <w:tcPr>
                <w:tcW w:w="3544" w:type="dxa"/>
                <w:hideMark/>
              </w:tcPr>
              <w:p w14:paraId="32F03804" w14:textId="77777777" w:rsidR="00A5662A" w:rsidRPr="00872D7C" w:rsidRDefault="00581773" w:rsidP="003930D0">
                <w:pPr>
                  <w:pStyle w:val="TableNormal0"/>
                  <w:rPr>
                    <w:rStyle w:val="GeneralAviation"/>
                    <w:color w:val="auto"/>
                  </w:rPr>
                </w:pPr>
                <w:r w:rsidRPr="00872D7C">
                  <w:rPr>
                    <w:rStyle w:val="GeneralAviation"/>
                    <w:color w:val="auto"/>
                  </w:rPr>
                  <w:t>Explain the use of the Collaborative Environmental Management (CEM) process at aerodromes.</w:t>
                </w:r>
              </w:p>
            </w:tc>
            <w:tc>
              <w:tcPr>
                <w:tcW w:w="283" w:type="dxa"/>
                <w:hideMark/>
              </w:tcPr>
              <w:p w14:paraId="44A1C898" w14:textId="77777777" w:rsidR="00A5662A"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0D995294" w14:textId="77777777" w:rsidR="00A5662A" w:rsidRPr="00872D7C" w:rsidRDefault="00581773" w:rsidP="003930D0">
                <w:pPr>
                  <w:pStyle w:val="TableNormal0"/>
                  <w:rPr>
                    <w:rStyle w:val="GeneralAviation"/>
                    <w:i/>
                    <w:iCs/>
                    <w:color w:val="auto"/>
                  </w:rPr>
                </w:pPr>
                <w:r w:rsidRPr="00872D7C">
                  <w:rPr>
                    <w:rStyle w:val="GeneralAviation"/>
                    <w:i/>
                    <w:iCs/>
                    <w:color w:val="auto"/>
                  </w:rPr>
                  <w:t>Optional content: European ATM Master Plan, EUROCONTROL CEM Specification</w:t>
                </w:r>
              </w:p>
            </w:tc>
            <w:tc>
              <w:tcPr>
                <w:tcW w:w="708" w:type="dxa"/>
                <w:hideMark/>
              </w:tcPr>
              <w:p w14:paraId="4E01A5B2" w14:textId="77777777" w:rsidR="00A5662A" w:rsidRPr="00872D7C" w:rsidRDefault="00581773" w:rsidP="003930D0">
                <w:pPr>
                  <w:pStyle w:val="TableNormal0"/>
                  <w:rPr>
                    <w:rStyle w:val="GeneralAviation"/>
                    <w:color w:val="auto"/>
                  </w:rPr>
                </w:pPr>
                <w:r w:rsidRPr="00872D7C">
                  <w:rPr>
                    <w:rStyle w:val="GeneralAviation"/>
                    <w:color w:val="auto"/>
                  </w:rPr>
                  <w:t>ADC APP APS</w:t>
                </w:r>
              </w:p>
            </w:tc>
          </w:tr>
          <w:tr w:rsidR="00090094" w14:paraId="65477074" w14:textId="77777777" w:rsidTr="00090094">
            <w:trPr>
              <w:trHeight w:val="567"/>
            </w:trPr>
            <w:tc>
              <w:tcPr>
                <w:tcW w:w="851" w:type="dxa"/>
                <w:hideMark/>
              </w:tcPr>
              <w:p w14:paraId="69782AA4" w14:textId="77777777" w:rsidR="00A5662A"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PEN</w:t>
                </w:r>
              </w:p>
              <w:p w14:paraId="4208D4CE" w14:textId="77777777" w:rsidR="00A5662A" w:rsidRPr="00872D7C" w:rsidRDefault="00581773" w:rsidP="003930D0">
                <w:pPr>
                  <w:pStyle w:val="TableNormal0"/>
                  <w:rPr>
                    <w:rStyle w:val="GeneralAviation"/>
                    <w:color w:val="auto"/>
                  </w:rPr>
                </w:pPr>
                <w:r w:rsidRPr="00872D7C">
                  <w:rPr>
                    <w:rStyle w:val="GeneralAviation"/>
                    <w:color w:val="auto"/>
                  </w:rPr>
                  <w:t xml:space="preserve">4.1.3 </w:t>
                </w:r>
              </w:p>
            </w:tc>
            <w:tc>
              <w:tcPr>
                <w:tcW w:w="3544" w:type="dxa"/>
                <w:hideMark/>
              </w:tcPr>
              <w:p w14:paraId="67D8CD02" w14:textId="77777777" w:rsidR="00A5662A" w:rsidRPr="00872D7C" w:rsidRDefault="00581773" w:rsidP="003930D0">
                <w:pPr>
                  <w:pStyle w:val="TableNormal0"/>
                  <w:rPr>
                    <w:rStyle w:val="GeneralAviation"/>
                    <w:color w:val="auto"/>
                  </w:rPr>
                </w:pPr>
                <w:r w:rsidRPr="00872D7C">
                  <w:rPr>
                    <w:rStyle w:val="GeneralAviation"/>
                    <w:color w:val="auto"/>
                  </w:rPr>
                  <w:t>Appreciate the mitigation techniques used to minimise aviation’s impact on the environment.</w:t>
                </w:r>
              </w:p>
            </w:tc>
            <w:tc>
              <w:tcPr>
                <w:tcW w:w="283" w:type="dxa"/>
                <w:hideMark/>
              </w:tcPr>
              <w:p w14:paraId="033DAE55" w14:textId="77777777" w:rsidR="00A5662A"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705595DE" w14:textId="77777777" w:rsidR="00A5662A" w:rsidRPr="00872D7C" w:rsidRDefault="00581773" w:rsidP="003930D0">
                <w:pPr>
                  <w:pStyle w:val="TableNormal0"/>
                  <w:rPr>
                    <w:rStyle w:val="GeneralAviation"/>
                    <w:i/>
                    <w:iCs/>
                    <w:color w:val="auto"/>
                  </w:rPr>
                </w:pPr>
                <w:r w:rsidRPr="00872D7C">
                  <w:rPr>
                    <w:rStyle w:val="GeneralAviation"/>
                    <w:i/>
                    <w:iCs/>
                    <w:color w:val="auto"/>
                  </w:rPr>
                  <w:t>Optional content: continuous descent operations (CDO), continuous climb operations (CCO), noise-abatement procedures, noise preferential routes, flight efficiency</w:t>
                </w:r>
              </w:p>
            </w:tc>
            <w:tc>
              <w:tcPr>
                <w:tcW w:w="708" w:type="dxa"/>
                <w:hideMark/>
              </w:tcPr>
              <w:p w14:paraId="1E635F30" w14:textId="77777777" w:rsidR="00A5662A" w:rsidRPr="00872D7C" w:rsidRDefault="00581773" w:rsidP="003930D0">
                <w:pPr>
                  <w:pStyle w:val="TableNormal0"/>
                  <w:rPr>
                    <w:rStyle w:val="GeneralAviation"/>
                    <w:color w:val="auto"/>
                  </w:rPr>
                </w:pPr>
                <w:r w:rsidRPr="00872D7C">
                  <w:rPr>
                    <w:rStyle w:val="GeneralAviation"/>
                    <w:color w:val="auto"/>
                  </w:rPr>
                  <w:t xml:space="preserve">APS </w:t>
                </w:r>
              </w:p>
            </w:tc>
          </w:tr>
        </w:tbl>
        <w:p w14:paraId="00B1FEF1" w14:textId="77777777" w:rsidR="007B6567" w:rsidRPr="00A5662A" w:rsidRDefault="00000000" w:rsidP="00A5662A">
          <w:pPr>
            <w:rPr>
              <w:i/>
              <w:iCs/>
            </w:rPr>
          </w:pPr>
        </w:p>
      </w:sdtContent>
    </w:sdt>
    <w:sdt>
      <w:sdtPr>
        <w:rPr>
          <w:i w:val="0"/>
          <w:sz w:val="22"/>
          <w:szCs w:val="24"/>
        </w:rPr>
        <w:alias w:val="topic"/>
        <w:tag w:val="topic"/>
        <w:id w:val="27221487"/>
      </w:sdtPr>
      <w:sdtContent>
        <w:p w14:paraId="478E0D23" w14:textId="77777777" w:rsidR="00583577" w:rsidRDefault="00583577" w:rsidP="00583577">
          <w:pPr>
            <w:pStyle w:val="Dxshortdesc"/>
          </w:pPr>
        </w:p>
        <w:p w14:paraId="2F9ACA4A" w14:textId="77777777" w:rsidR="005F6C2B" w:rsidRPr="005847AB" w:rsidRDefault="00581773" w:rsidP="00583577">
          <w:pPr>
            <w:pStyle w:val="Heading5"/>
          </w:pPr>
          <w:bookmarkStart w:id="2292" w:name="_Toc256000235"/>
          <w:r w:rsidRPr="005847AB">
            <w:t xml:space="preserve">SUBJECT </w:t>
          </w:r>
          <w:r w:rsidR="00461546">
            <w:t>10</w:t>
          </w:r>
          <w:r w:rsidRPr="005847AB">
            <w:t xml:space="preserve">: </w:t>
          </w:r>
          <w:r w:rsidR="00461546" w:rsidRPr="00461546">
            <w:t>ABNORMAL AND EMERGENCY SITUATIONS</w:t>
          </w:r>
          <w:bookmarkEnd w:id="2292"/>
        </w:p>
        <w:p w14:paraId="604F3E44" w14:textId="77777777" w:rsidR="005F6C2B" w:rsidRPr="00667041" w:rsidRDefault="00581773" w:rsidP="00995D60">
          <w:r w:rsidRPr="00667041">
            <w:t>The subject objective is:</w:t>
          </w:r>
        </w:p>
        <w:p w14:paraId="5B14982F" w14:textId="77777777" w:rsidR="005F6C2B" w:rsidRDefault="00581773" w:rsidP="00995D60">
          <w:r w:rsidRPr="00667041">
            <w:t xml:space="preserve">Learners shall develop </w:t>
          </w:r>
          <w:r w:rsidR="00583577">
            <w:t>a professional attitude</w:t>
          </w:r>
          <w:r w:rsidRPr="00667041">
            <w:t xml:space="preserve"> to manage traffic in abnormal and emergency situations.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0673D9DD"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401F28FA" w14:textId="77777777" w:rsidR="003A57A8" w:rsidRPr="003A57A8" w:rsidRDefault="00581773" w:rsidP="003930D0">
                <w:pPr>
                  <w:pStyle w:val="TableCentered"/>
                  <w:rPr>
                    <w:rStyle w:val="GeneralAviation"/>
                  </w:rPr>
                </w:pPr>
                <w:r w:rsidRPr="003A57A8">
                  <w:t>TOPIC ABES 1 — ABNORMAL AND EMERGENCY SITUATIONS (ABES)</w:t>
                </w:r>
              </w:p>
            </w:tc>
          </w:tr>
          <w:tr w:rsidR="00090094" w14:paraId="453C0CD1" w14:textId="77777777" w:rsidTr="00090094">
            <w:trPr>
              <w:trHeight w:val="21"/>
            </w:trPr>
            <w:tc>
              <w:tcPr>
                <w:tcW w:w="9086" w:type="dxa"/>
                <w:gridSpan w:val="5"/>
                <w:hideMark/>
              </w:tcPr>
              <w:p w14:paraId="25799B00" w14:textId="77777777" w:rsidR="003A57A8" w:rsidRPr="00872D7C" w:rsidRDefault="00581773" w:rsidP="003930D0">
                <w:pPr>
                  <w:pStyle w:val="TableHead"/>
                  <w:rPr>
                    <w:rStyle w:val="GeneralAviation"/>
                    <w:color w:val="auto"/>
                  </w:rPr>
                </w:pPr>
                <w:r w:rsidRPr="00872D7C">
                  <w:rPr>
                    <w:rStyle w:val="GeneralAviation"/>
                    <w:color w:val="auto"/>
                  </w:rPr>
                  <w:t xml:space="preserve">Subtopic ABES 1.1 — Overview of ABES </w:t>
                </w:r>
              </w:p>
            </w:tc>
          </w:tr>
          <w:tr w:rsidR="00090094" w14:paraId="4A133ECD" w14:textId="77777777" w:rsidTr="00090094">
            <w:trPr>
              <w:trHeight w:val="567"/>
            </w:trPr>
            <w:tc>
              <w:tcPr>
                <w:tcW w:w="865" w:type="dxa"/>
                <w:hideMark/>
              </w:tcPr>
              <w:p w14:paraId="2BC48226"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2CC1A593" w14:textId="77777777" w:rsidR="003A57A8" w:rsidRPr="00872D7C" w:rsidRDefault="00581773" w:rsidP="003930D0">
                <w:pPr>
                  <w:pStyle w:val="TableNormal0"/>
                  <w:rPr>
                    <w:rStyle w:val="GeneralAviation"/>
                    <w:color w:val="auto"/>
                  </w:rPr>
                </w:pPr>
                <w:r w:rsidRPr="00872D7C">
                  <w:rPr>
                    <w:rStyle w:val="GeneralAviation"/>
                    <w:color w:val="auto"/>
                  </w:rPr>
                  <w:t xml:space="preserve">1.1.1 </w:t>
                </w:r>
              </w:p>
            </w:tc>
            <w:tc>
              <w:tcPr>
                <w:tcW w:w="3544" w:type="dxa"/>
                <w:hideMark/>
              </w:tcPr>
              <w:p w14:paraId="1BF9D3F8" w14:textId="77777777" w:rsidR="003A57A8" w:rsidRPr="00872D7C" w:rsidRDefault="00581773" w:rsidP="003930D0">
                <w:pPr>
                  <w:pStyle w:val="TableNormal0"/>
                  <w:rPr>
                    <w:rStyle w:val="GeneralAviation"/>
                    <w:color w:val="auto"/>
                  </w:rPr>
                </w:pPr>
                <w:r w:rsidRPr="00872D7C">
                  <w:rPr>
                    <w:rStyle w:val="GeneralAviation"/>
                    <w:color w:val="auto"/>
                  </w:rPr>
                  <w:t>List common abnormal and emergency situations.</w:t>
                </w:r>
              </w:p>
            </w:tc>
            <w:tc>
              <w:tcPr>
                <w:tcW w:w="283" w:type="dxa"/>
                <w:hideMark/>
              </w:tcPr>
              <w:p w14:paraId="5A458338" w14:textId="77777777" w:rsidR="003A57A8" w:rsidRPr="00872D7C" w:rsidRDefault="00581773" w:rsidP="003930D0">
                <w:pPr>
                  <w:pStyle w:val="TableNormal0"/>
                  <w:rPr>
                    <w:rStyle w:val="GeneralAviation"/>
                    <w:color w:val="auto"/>
                  </w:rPr>
                </w:pPr>
                <w:r w:rsidRPr="00872D7C">
                  <w:rPr>
                    <w:rStyle w:val="GeneralAviation"/>
                    <w:color w:val="auto"/>
                  </w:rPr>
                  <w:t>1</w:t>
                </w:r>
              </w:p>
            </w:tc>
            <w:tc>
              <w:tcPr>
                <w:tcW w:w="3686" w:type="dxa"/>
                <w:hideMark/>
              </w:tcPr>
              <w:p w14:paraId="37C7E90A" w14:textId="77777777" w:rsidR="003A57A8" w:rsidRPr="00872D7C" w:rsidRDefault="00581773" w:rsidP="003930D0">
                <w:pPr>
                  <w:pStyle w:val="TableNormal0"/>
                  <w:rPr>
                    <w:rStyle w:val="GeneralAviation"/>
                    <w:i/>
                    <w:iCs/>
                    <w:color w:val="auto"/>
                  </w:rPr>
                </w:pPr>
                <w:r w:rsidRPr="00872D7C">
                  <w:rPr>
                    <w:rStyle w:val="GeneralAviation"/>
                    <w:i/>
                    <w:iCs/>
                    <w:color w:val="auto"/>
                  </w:rPr>
                  <w:t xml:space="preserve">Optional content: EATM Guidelines for Controller Training in the Handling of Unusual/Emergency Situations, </w:t>
                </w:r>
                <w:r w:rsidRPr="00872D7C">
                  <w:rPr>
                    <w:rStyle w:val="GeneralAviation"/>
                    <w:i/>
                    <w:iCs/>
                    <w:color w:val="auto"/>
                  </w:rPr>
                  <w:lastRenderedPageBreak/>
                  <w:t>ambulance flights, ground-based safety nets alerts, airframe failure, unreliable instruments, runway incursion, GNSS failure</w:t>
                </w:r>
              </w:p>
            </w:tc>
            <w:tc>
              <w:tcPr>
                <w:tcW w:w="708" w:type="dxa"/>
                <w:hideMark/>
              </w:tcPr>
              <w:p w14:paraId="0B43FB7A" w14:textId="77777777" w:rsidR="003A57A8" w:rsidRPr="00872D7C" w:rsidRDefault="00581773" w:rsidP="003930D0">
                <w:pPr>
                  <w:pStyle w:val="TableNormal0"/>
                  <w:rPr>
                    <w:rStyle w:val="GeneralAviation"/>
                    <w:color w:val="auto"/>
                  </w:rPr>
                </w:pPr>
                <w:r w:rsidRPr="00872D7C">
                  <w:rPr>
                    <w:rStyle w:val="GeneralAviation"/>
                    <w:color w:val="auto"/>
                  </w:rPr>
                  <w:lastRenderedPageBreak/>
                  <w:t>ALL</w:t>
                </w:r>
              </w:p>
            </w:tc>
          </w:tr>
          <w:tr w:rsidR="00090094" w14:paraId="3310FE9C" w14:textId="77777777" w:rsidTr="00090094">
            <w:trPr>
              <w:trHeight w:val="567"/>
            </w:trPr>
            <w:tc>
              <w:tcPr>
                <w:tcW w:w="865" w:type="dxa"/>
                <w:hideMark/>
              </w:tcPr>
              <w:p w14:paraId="5F5D2340"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131E33DB" w14:textId="77777777" w:rsidR="003A57A8" w:rsidRPr="00872D7C" w:rsidRDefault="00581773" w:rsidP="003930D0">
                <w:pPr>
                  <w:pStyle w:val="TableNormal0"/>
                  <w:rPr>
                    <w:rStyle w:val="GeneralAviation"/>
                    <w:color w:val="auto"/>
                  </w:rPr>
                </w:pPr>
                <w:r w:rsidRPr="00872D7C">
                  <w:rPr>
                    <w:rStyle w:val="GeneralAviation"/>
                    <w:color w:val="auto"/>
                  </w:rPr>
                  <w:t xml:space="preserve">1.1.2 </w:t>
                </w:r>
              </w:p>
            </w:tc>
            <w:tc>
              <w:tcPr>
                <w:tcW w:w="3544" w:type="dxa"/>
                <w:hideMark/>
              </w:tcPr>
              <w:p w14:paraId="08B817BA" w14:textId="77777777" w:rsidR="003A57A8" w:rsidRPr="00872D7C" w:rsidRDefault="00581773" w:rsidP="003930D0">
                <w:pPr>
                  <w:pStyle w:val="TableNormal0"/>
                  <w:rPr>
                    <w:rStyle w:val="GeneralAviation"/>
                    <w:color w:val="auto"/>
                  </w:rPr>
                </w:pPr>
                <w:r w:rsidRPr="00872D7C">
                  <w:rPr>
                    <w:rStyle w:val="GeneralAviation"/>
                    <w:color w:val="auto"/>
                  </w:rPr>
                  <w:t>Identify potential or actual abnormal and emergency situations.</w:t>
                </w:r>
              </w:p>
            </w:tc>
            <w:tc>
              <w:tcPr>
                <w:tcW w:w="283" w:type="dxa"/>
                <w:hideMark/>
              </w:tcPr>
              <w:p w14:paraId="1972F2C5" w14:textId="77777777" w:rsidR="003A57A8"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69D82BE2" w14:textId="77777777" w:rsidR="003A57A8" w:rsidRPr="00872D7C" w:rsidRDefault="003A57A8" w:rsidP="003930D0">
                <w:pPr>
                  <w:pStyle w:val="TableNormal0"/>
                  <w:rPr>
                    <w:rStyle w:val="GeneralAviation"/>
                    <w:color w:val="auto"/>
                  </w:rPr>
                </w:pPr>
              </w:p>
            </w:tc>
            <w:tc>
              <w:tcPr>
                <w:tcW w:w="708" w:type="dxa"/>
                <w:hideMark/>
              </w:tcPr>
              <w:p w14:paraId="25185F69"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757F3924" w14:textId="77777777" w:rsidTr="00090094">
            <w:trPr>
              <w:trHeight w:val="567"/>
            </w:trPr>
            <w:tc>
              <w:tcPr>
                <w:tcW w:w="865" w:type="dxa"/>
                <w:hideMark/>
              </w:tcPr>
              <w:p w14:paraId="2E047ABE"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7CE59D37" w14:textId="77777777" w:rsidR="003A57A8" w:rsidRPr="00872D7C" w:rsidRDefault="00581773" w:rsidP="003930D0">
                <w:pPr>
                  <w:pStyle w:val="TableNormal0"/>
                  <w:rPr>
                    <w:rStyle w:val="GeneralAviation"/>
                    <w:color w:val="auto"/>
                  </w:rPr>
                </w:pPr>
                <w:r w:rsidRPr="00872D7C">
                  <w:rPr>
                    <w:rStyle w:val="GeneralAviation"/>
                    <w:color w:val="auto"/>
                  </w:rPr>
                  <w:t xml:space="preserve">1.1.3 </w:t>
                </w:r>
              </w:p>
            </w:tc>
            <w:tc>
              <w:tcPr>
                <w:tcW w:w="3544" w:type="dxa"/>
                <w:hideMark/>
              </w:tcPr>
              <w:p w14:paraId="0FCD5127" w14:textId="77777777" w:rsidR="003A57A8" w:rsidRPr="00872D7C" w:rsidRDefault="00581773" w:rsidP="003930D0">
                <w:pPr>
                  <w:pStyle w:val="TableNormal0"/>
                  <w:rPr>
                    <w:rStyle w:val="GeneralAviation"/>
                    <w:color w:val="auto"/>
                  </w:rPr>
                </w:pPr>
                <w:r w:rsidRPr="00872D7C">
                  <w:rPr>
                    <w:rStyle w:val="GeneralAviation"/>
                    <w:color w:val="auto"/>
                  </w:rPr>
                  <w:t>Take into account the procedures for given abnormal and emergency situations.</w:t>
                </w:r>
              </w:p>
            </w:tc>
            <w:tc>
              <w:tcPr>
                <w:tcW w:w="283" w:type="dxa"/>
                <w:hideMark/>
              </w:tcPr>
              <w:p w14:paraId="52AEF68B" w14:textId="77777777" w:rsidR="003A57A8"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1D35273D" w14:textId="77777777" w:rsidR="003A57A8" w:rsidRPr="00872D7C" w:rsidRDefault="00581773" w:rsidP="003930D0">
                <w:pPr>
                  <w:pStyle w:val="TableNormal0"/>
                  <w:rPr>
                    <w:rStyle w:val="GeneralAviation"/>
                    <w:i/>
                    <w:iCs/>
                    <w:color w:val="auto"/>
                  </w:rPr>
                </w:pPr>
                <w:r w:rsidRPr="00872D7C">
                  <w:rPr>
                    <w:rStyle w:val="GeneralAviation"/>
                    <w:i/>
                    <w:iCs/>
                    <w:color w:val="auto"/>
                  </w:rPr>
                  <w:t>Optional content: ICAO Doc 4444</w:t>
                </w:r>
              </w:p>
            </w:tc>
            <w:tc>
              <w:tcPr>
                <w:tcW w:w="708" w:type="dxa"/>
                <w:hideMark/>
              </w:tcPr>
              <w:p w14:paraId="1B2F027D" w14:textId="77777777" w:rsidR="003A57A8" w:rsidRPr="00872D7C" w:rsidRDefault="00581773" w:rsidP="003930D0">
                <w:pPr>
                  <w:pStyle w:val="TableNormal0"/>
                  <w:rPr>
                    <w:rStyle w:val="GeneralAviation"/>
                    <w:color w:val="auto"/>
                  </w:rPr>
                </w:pPr>
                <w:r w:rsidRPr="00872D7C">
                  <w:rPr>
                    <w:rStyle w:val="GeneralAviation"/>
                    <w:color w:val="auto"/>
                  </w:rPr>
                  <w:t>APP ACP APS ACS</w:t>
                </w:r>
              </w:p>
            </w:tc>
          </w:tr>
          <w:tr w:rsidR="00090094" w14:paraId="702C6C3F" w14:textId="77777777" w:rsidTr="00090094">
            <w:trPr>
              <w:trHeight w:val="567"/>
            </w:trPr>
            <w:tc>
              <w:tcPr>
                <w:tcW w:w="865" w:type="dxa"/>
                <w:hideMark/>
              </w:tcPr>
              <w:p w14:paraId="2CC02213"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61E80074" w14:textId="77777777" w:rsidR="003A57A8" w:rsidRPr="00872D7C" w:rsidRDefault="00581773" w:rsidP="003930D0">
                <w:pPr>
                  <w:pStyle w:val="TableNormal0"/>
                  <w:rPr>
                    <w:rStyle w:val="GeneralAviation"/>
                    <w:color w:val="auto"/>
                  </w:rPr>
                </w:pPr>
                <w:r w:rsidRPr="00872D7C">
                  <w:rPr>
                    <w:rStyle w:val="GeneralAviation"/>
                    <w:color w:val="auto"/>
                  </w:rPr>
                  <w:t xml:space="preserve">1.1.4 </w:t>
                </w:r>
              </w:p>
            </w:tc>
            <w:tc>
              <w:tcPr>
                <w:tcW w:w="3544" w:type="dxa"/>
                <w:hideMark/>
              </w:tcPr>
              <w:p w14:paraId="1C663BE8" w14:textId="77777777" w:rsidR="003A57A8" w:rsidRPr="00872D7C" w:rsidRDefault="00581773" w:rsidP="003930D0">
                <w:pPr>
                  <w:pStyle w:val="TableNormal0"/>
                  <w:rPr>
                    <w:rStyle w:val="GeneralAviation"/>
                    <w:color w:val="auto"/>
                  </w:rPr>
                </w:pPr>
                <w:r w:rsidRPr="00872D7C">
                  <w:rPr>
                    <w:rStyle w:val="GeneralAviation"/>
                    <w:color w:val="auto"/>
                  </w:rPr>
                  <w:t>Take into account that procedures do not exist for all abnormal and emergency situations.</w:t>
                </w:r>
              </w:p>
            </w:tc>
            <w:tc>
              <w:tcPr>
                <w:tcW w:w="283" w:type="dxa"/>
                <w:hideMark/>
              </w:tcPr>
              <w:p w14:paraId="1914FDFD" w14:textId="77777777" w:rsidR="003A57A8"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55608A0E" w14:textId="77777777" w:rsidR="003A57A8" w:rsidRPr="00872D7C" w:rsidRDefault="00581773" w:rsidP="003930D0">
                <w:pPr>
                  <w:pStyle w:val="TableNormal0"/>
                  <w:rPr>
                    <w:rStyle w:val="GeneralAviation"/>
                    <w:i/>
                    <w:iCs/>
                    <w:color w:val="auto"/>
                  </w:rPr>
                </w:pPr>
                <w:r w:rsidRPr="00872D7C">
                  <w:rPr>
                    <w:rStyle w:val="GeneralAviation"/>
                    <w:i/>
                    <w:iCs/>
                    <w:color w:val="auto"/>
                  </w:rPr>
                  <w:t>Optional content: real-life examples</w:t>
                </w:r>
              </w:p>
            </w:tc>
            <w:tc>
              <w:tcPr>
                <w:tcW w:w="708" w:type="dxa"/>
                <w:hideMark/>
              </w:tcPr>
              <w:p w14:paraId="739D2F4C"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485B4CAD" w14:textId="77777777" w:rsidTr="00090094">
            <w:trPr>
              <w:trHeight w:val="567"/>
            </w:trPr>
            <w:tc>
              <w:tcPr>
                <w:tcW w:w="865" w:type="dxa"/>
                <w:hideMark/>
              </w:tcPr>
              <w:p w14:paraId="73418D9E"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34E2D36C" w14:textId="77777777" w:rsidR="003A57A8" w:rsidRPr="00872D7C" w:rsidRDefault="00581773" w:rsidP="003930D0">
                <w:pPr>
                  <w:pStyle w:val="TableNormal0"/>
                  <w:rPr>
                    <w:rStyle w:val="GeneralAviation"/>
                    <w:color w:val="auto"/>
                  </w:rPr>
                </w:pPr>
                <w:r w:rsidRPr="00872D7C">
                  <w:rPr>
                    <w:rStyle w:val="GeneralAviation"/>
                    <w:color w:val="auto"/>
                  </w:rPr>
                  <w:t xml:space="preserve">1.1.5 </w:t>
                </w:r>
              </w:p>
            </w:tc>
            <w:tc>
              <w:tcPr>
                <w:tcW w:w="3544" w:type="dxa"/>
                <w:hideMark/>
              </w:tcPr>
              <w:p w14:paraId="7CD594CC" w14:textId="77777777" w:rsidR="003A57A8" w:rsidRPr="00872D7C" w:rsidRDefault="00581773" w:rsidP="003930D0">
                <w:pPr>
                  <w:pStyle w:val="TableNormal0"/>
                  <w:rPr>
                    <w:rStyle w:val="GeneralAviation"/>
                    <w:color w:val="auto"/>
                  </w:rPr>
                </w:pPr>
                <w:r w:rsidRPr="00872D7C">
                  <w:rPr>
                    <w:rStyle w:val="GeneralAviation"/>
                    <w:color w:val="auto"/>
                  </w:rPr>
                  <w:t>Consider how the evolution of a situation may have an impact on safety.</w:t>
                </w:r>
              </w:p>
            </w:tc>
            <w:tc>
              <w:tcPr>
                <w:tcW w:w="283" w:type="dxa"/>
                <w:hideMark/>
              </w:tcPr>
              <w:p w14:paraId="28BA49A7" w14:textId="77777777" w:rsidR="003A57A8"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0DA842BE" w14:textId="77777777" w:rsidR="003A57A8" w:rsidRPr="00872D7C" w:rsidRDefault="00581773" w:rsidP="003930D0">
                <w:pPr>
                  <w:pStyle w:val="TableNormal0"/>
                  <w:rPr>
                    <w:rStyle w:val="GeneralAviation"/>
                    <w:i/>
                    <w:iCs/>
                    <w:color w:val="auto"/>
                  </w:rPr>
                </w:pPr>
                <w:r w:rsidRPr="00872D7C">
                  <w:rPr>
                    <w:rStyle w:val="GeneralAviation"/>
                    <w:i/>
                    <w:iCs/>
                    <w:color w:val="auto"/>
                  </w:rPr>
                  <w:t>Optional content: separation, information, coordination</w:t>
                </w:r>
              </w:p>
            </w:tc>
            <w:tc>
              <w:tcPr>
                <w:tcW w:w="708" w:type="dxa"/>
                <w:hideMark/>
              </w:tcPr>
              <w:p w14:paraId="0B1539E9"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2560209E" w14:textId="77777777" w:rsidTr="00090094">
            <w:trPr>
              <w:trHeight w:val="21"/>
            </w:trPr>
            <w:tc>
              <w:tcPr>
                <w:tcW w:w="9086" w:type="dxa"/>
                <w:gridSpan w:val="5"/>
              </w:tcPr>
              <w:p w14:paraId="7199690E" w14:textId="77777777" w:rsidR="003A57A8" w:rsidRPr="003A57A8" w:rsidRDefault="00581773" w:rsidP="003930D0">
                <w:pPr>
                  <w:pStyle w:val="TableCentered"/>
                  <w:rPr>
                    <w:rStyle w:val="GeneralAviation"/>
                  </w:rPr>
                </w:pPr>
                <w:r w:rsidRPr="003A57A8">
                  <w:t>TOPIC ABES 2 — SKILLS IMPROVEMENT</w:t>
                </w:r>
              </w:p>
            </w:tc>
          </w:tr>
          <w:tr w:rsidR="00090094" w14:paraId="12AF2A26" w14:textId="77777777" w:rsidTr="00090094">
            <w:trPr>
              <w:cantSplit/>
              <w:trHeight w:val="21"/>
            </w:trPr>
            <w:tc>
              <w:tcPr>
                <w:tcW w:w="9086" w:type="dxa"/>
                <w:gridSpan w:val="5"/>
                <w:hideMark/>
              </w:tcPr>
              <w:p w14:paraId="73D021D7" w14:textId="77777777" w:rsidR="003A57A8" w:rsidRPr="00872D7C" w:rsidRDefault="00581773" w:rsidP="003930D0">
                <w:pPr>
                  <w:pStyle w:val="TableHead"/>
                  <w:rPr>
                    <w:rStyle w:val="GeneralAviation"/>
                    <w:color w:val="auto"/>
                  </w:rPr>
                </w:pPr>
                <w:r w:rsidRPr="00872D7C">
                  <w:rPr>
                    <w:rStyle w:val="GeneralAviation"/>
                    <w:color w:val="auto"/>
                  </w:rPr>
                  <w:t>Subtopic ABES 2.1 — Communication effectiveness</w:t>
                </w:r>
              </w:p>
            </w:tc>
          </w:tr>
          <w:tr w:rsidR="00090094" w14:paraId="0B9918DC" w14:textId="77777777" w:rsidTr="00090094">
            <w:trPr>
              <w:cantSplit/>
              <w:trHeight w:val="567"/>
            </w:trPr>
            <w:tc>
              <w:tcPr>
                <w:tcW w:w="865" w:type="dxa"/>
                <w:hideMark/>
              </w:tcPr>
              <w:p w14:paraId="64F09CCA"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7DBBD8EE" w14:textId="77777777" w:rsidR="003A57A8" w:rsidRPr="00872D7C" w:rsidRDefault="00581773" w:rsidP="003930D0">
                <w:pPr>
                  <w:pStyle w:val="TableNormal0"/>
                  <w:rPr>
                    <w:rStyle w:val="GeneralAviation"/>
                    <w:color w:val="auto"/>
                  </w:rPr>
                </w:pPr>
                <w:r w:rsidRPr="00872D7C">
                  <w:rPr>
                    <w:rStyle w:val="GeneralAviation"/>
                    <w:color w:val="auto"/>
                  </w:rPr>
                  <w:t xml:space="preserve">2.1.1 </w:t>
                </w:r>
              </w:p>
            </w:tc>
            <w:tc>
              <w:tcPr>
                <w:tcW w:w="3544" w:type="dxa"/>
                <w:hideMark/>
              </w:tcPr>
              <w:p w14:paraId="2A7E23B7" w14:textId="77777777" w:rsidR="003A57A8" w:rsidRPr="00872D7C" w:rsidRDefault="00581773" w:rsidP="003930D0">
                <w:pPr>
                  <w:pStyle w:val="TableNormal0"/>
                  <w:rPr>
                    <w:rStyle w:val="GeneralAviation"/>
                    <w:color w:val="auto"/>
                  </w:rPr>
                </w:pPr>
                <w:r w:rsidRPr="00872D7C">
                  <w:rPr>
                    <w:rStyle w:val="GeneralAviation"/>
                    <w:color w:val="auto"/>
                  </w:rPr>
                  <w:t>Ensure effective communication in all circumstances including the case where standard phraseology is not applicable.</w:t>
                </w:r>
              </w:p>
            </w:tc>
            <w:tc>
              <w:tcPr>
                <w:tcW w:w="283" w:type="dxa"/>
                <w:hideMark/>
              </w:tcPr>
              <w:p w14:paraId="442CE3B2" w14:textId="77777777" w:rsidR="003A57A8" w:rsidRPr="00872D7C" w:rsidRDefault="00581773" w:rsidP="003930D0">
                <w:pPr>
                  <w:pStyle w:val="TableNormal0"/>
                  <w:rPr>
                    <w:rStyle w:val="GeneralAviation"/>
                    <w:color w:val="auto"/>
                  </w:rPr>
                </w:pPr>
                <w:r w:rsidRPr="00872D7C">
                  <w:rPr>
                    <w:rStyle w:val="GeneralAviation"/>
                    <w:color w:val="auto"/>
                  </w:rPr>
                  <w:t>4</w:t>
                </w:r>
              </w:p>
            </w:tc>
            <w:tc>
              <w:tcPr>
                <w:tcW w:w="3686" w:type="dxa"/>
                <w:hideMark/>
              </w:tcPr>
              <w:p w14:paraId="0927F0B2" w14:textId="77777777" w:rsidR="003A57A8" w:rsidRPr="00872D7C" w:rsidRDefault="00581773" w:rsidP="00DE11D8">
                <w:pPr>
                  <w:pStyle w:val="EssentialTraining"/>
                  <w:rPr>
                    <w:rStyle w:val="GeneralAviation"/>
                    <w:color w:val="auto"/>
                  </w:rPr>
                </w:pPr>
                <w:r w:rsidRPr="00872D7C">
                  <w:rPr>
                    <w:rStyle w:val="GeneralAviation"/>
                    <w:color w:val="auto"/>
                  </w:rPr>
                  <w:t>Phraseology, vocabulary, readback, radio silence instruction</w:t>
                </w:r>
              </w:p>
            </w:tc>
            <w:tc>
              <w:tcPr>
                <w:tcW w:w="708" w:type="dxa"/>
                <w:hideMark/>
              </w:tcPr>
              <w:p w14:paraId="5C4985A6"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1FF743B3" w14:textId="77777777" w:rsidTr="00090094">
            <w:trPr>
              <w:cantSplit/>
              <w:trHeight w:val="567"/>
            </w:trPr>
            <w:tc>
              <w:tcPr>
                <w:tcW w:w="865" w:type="dxa"/>
              </w:tcPr>
              <w:p w14:paraId="0B5B6473" w14:textId="77777777" w:rsidR="003A57A8" w:rsidRPr="00872D7C" w:rsidRDefault="00581773" w:rsidP="003A57A8">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4C294FEA" w14:textId="77777777" w:rsidR="003A57A8" w:rsidRPr="00872D7C" w:rsidRDefault="00581773" w:rsidP="003A57A8">
                <w:pPr>
                  <w:pStyle w:val="TableNormal0"/>
                  <w:rPr>
                    <w:rStyle w:val="GeneralAviation"/>
                    <w:color w:val="auto"/>
                  </w:rPr>
                </w:pPr>
                <w:r w:rsidRPr="00872D7C">
                  <w:rPr>
                    <w:rStyle w:val="GeneralAviation"/>
                    <w:color w:val="auto"/>
                  </w:rPr>
                  <w:t>2.1.2</w:t>
                </w:r>
              </w:p>
            </w:tc>
            <w:tc>
              <w:tcPr>
                <w:tcW w:w="3544" w:type="dxa"/>
              </w:tcPr>
              <w:p w14:paraId="67EBB06D" w14:textId="77777777" w:rsidR="003A57A8" w:rsidRPr="00872D7C" w:rsidRDefault="00581773" w:rsidP="003930D0">
                <w:pPr>
                  <w:pStyle w:val="TableNormal0"/>
                  <w:rPr>
                    <w:rStyle w:val="GeneralAviation"/>
                    <w:color w:val="auto"/>
                  </w:rPr>
                </w:pPr>
                <w:r w:rsidRPr="00872D7C">
                  <w:rPr>
                    <w:rStyle w:val="GeneralAviation"/>
                    <w:color w:val="auto"/>
                  </w:rPr>
                  <w:t>Apply change of radiotelephony call sign.</w:t>
                </w:r>
              </w:p>
            </w:tc>
            <w:tc>
              <w:tcPr>
                <w:tcW w:w="283" w:type="dxa"/>
              </w:tcPr>
              <w:p w14:paraId="57DC3F6E" w14:textId="77777777" w:rsidR="003A57A8" w:rsidRPr="00872D7C" w:rsidRDefault="00581773" w:rsidP="003A57A8">
                <w:pPr>
                  <w:pStyle w:val="TableNormal0"/>
                  <w:rPr>
                    <w:rStyle w:val="GeneralAviation"/>
                    <w:color w:val="auto"/>
                  </w:rPr>
                </w:pPr>
                <w:r w:rsidRPr="00872D7C">
                  <w:rPr>
                    <w:rStyle w:val="GeneralAviation"/>
                    <w:color w:val="auto"/>
                  </w:rPr>
                  <w:t>3</w:t>
                </w:r>
              </w:p>
            </w:tc>
            <w:tc>
              <w:tcPr>
                <w:tcW w:w="3686" w:type="dxa"/>
              </w:tcPr>
              <w:p w14:paraId="377A4623" w14:textId="77777777" w:rsidR="003A57A8" w:rsidRPr="00872D7C" w:rsidRDefault="00356D49" w:rsidP="00DE11D8">
                <w:pPr>
                  <w:pStyle w:val="EssentialTraining"/>
                  <w:rPr>
                    <w:rStyle w:val="GeneralAviation"/>
                    <w:color w:val="auto"/>
                  </w:rPr>
                </w:pPr>
                <w:r w:rsidRPr="00872D7C">
                  <w:rPr>
                    <w:rStyle w:val="GeneralAviation"/>
                    <w:color w:val="auto"/>
                  </w:rPr>
                  <w:t>Government of the Republic of Armenia Decision N 821-N of June 2, 2022</w:t>
                </w:r>
              </w:p>
              <w:p w14:paraId="68E18B1F" w14:textId="77777777" w:rsidR="003A57A8" w:rsidRPr="00872D7C" w:rsidRDefault="00581773" w:rsidP="003A57A8">
                <w:pPr>
                  <w:pStyle w:val="TableNormal0"/>
                  <w:rPr>
                    <w:rStyle w:val="GeneralAviation"/>
                    <w:i/>
                    <w:iCs/>
                    <w:color w:val="auto"/>
                  </w:rPr>
                </w:pPr>
                <w:r w:rsidRPr="00872D7C">
                  <w:rPr>
                    <w:rStyle w:val="GeneralAviation"/>
                    <w:i/>
                    <w:iCs/>
                    <w:color w:val="auto"/>
                  </w:rPr>
                  <w:t>Optional content: ICAO Doc 4444</w:t>
                </w:r>
              </w:p>
            </w:tc>
            <w:tc>
              <w:tcPr>
                <w:tcW w:w="708" w:type="dxa"/>
              </w:tcPr>
              <w:p w14:paraId="2FA31F5F"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7AA99C22" w14:textId="77777777" w:rsidTr="00090094">
            <w:trPr>
              <w:cantSplit/>
              <w:trHeight w:val="21"/>
            </w:trPr>
            <w:tc>
              <w:tcPr>
                <w:tcW w:w="9086" w:type="dxa"/>
                <w:gridSpan w:val="5"/>
                <w:hideMark/>
              </w:tcPr>
              <w:p w14:paraId="6BECE8BD" w14:textId="77777777" w:rsidR="003A57A8" w:rsidRPr="00872D7C" w:rsidRDefault="00581773" w:rsidP="003930D0">
                <w:pPr>
                  <w:pStyle w:val="TableHead"/>
                  <w:rPr>
                    <w:rStyle w:val="GeneralAviation"/>
                    <w:color w:val="auto"/>
                  </w:rPr>
                </w:pPr>
                <w:r w:rsidRPr="00872D7C">
                  <w:rPr>
                    <w:rStyle w:val="GeneralAviation"/>
                    <w:color w:val="auto"/>
                  </w:rPr>
                  <w:t>Subtopic ABES 2.2 — Avoidance of mental overload</w:t>
                </w:r>
              </w:p>
            </w:tc>
          </w:tr>
          <w:tr w:rsidR="00090094" w14:paraId="46DB3D06" w14:textId="77777777" w:rsidTr="00090094">
            <w:trPr>
              <w:cantSplit/>
              <w:trHeight w:val="567"/>
            </w:trPr>
            <w:tc>
              <w:tcPr>
                <w:tcW w:w="865" w:type="dxa"/>
                <w:hideMark/>
              </w:tcPr>
              <w:p w14:paraId="57D7BFC2"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0AE4559D" w14:textId="77777777" w:rsidR="003A57A8" w:rsidRPr="00872D7C" w:rsidRDefault="00581773" w:rsidP="003930D0">
                <w:pPr>
                  <w:pStyle w:val="TableNormal0"/>
                  <w:rPr>
                    <w:rStyle w:val="GeneralAviation"/>
                    <w:color w:val="auto"/>
                  </w:rPr>
                </w:pPr>
                <w:r w:rsidRPr="00872D7C">
                  <w:rPr>
                    <w:rStyle w:val="GeneralAviation"/>
                    <w:color w:val="auto"/>
                  </w:rPr>
                  <w:t xml:space="preserve">2.2.1 </w:t>
                </w:r>
              </w:p>
            </w:tc>
            <w:tc>
              <w:tcPr>
                <w:tcW w:w="3544" w:type="dxa"/>
                <w:hideMark/>
              </w:tcPr>
              <w:p w14:paraId="74B51D3B" w14:textId="77777777" w:rsidR="003A57A8" w:rsidRPr="00872D7C" w:rsidRDefault="00581773" w:rsidP="003930D0">
                <w:pPr>
                  <w:pStyle w:val="TableNormal0"/>
                  <w:rPr>
                    <w:rStyle w:val="GeneralAviation"/>
                    <w:color w:val="auto"/>
                  </w:rPr>
                </w:pPr>
                <w:r w:rsidRPr="00872D7C">
                  <w:rPr>
                    <w:rStyle w:val="GeneralAviation"/>
                    <w:color w:val="auto"/>
                  </w:rPr>
                  <w:t>Describe actions to keep the situation under control.</w:t>
                </w:r>
              </w:p>
            </w:tc>
            <w:tc>
              <w:tcPr>
                <w:tcW w:w="283" w:type="dxa"/>
                <w:hideMark/>
              </w:tcPr>
              <w:p w14:paraId="632F5F49" w14:textId="77777777" w:rsidR="003A57A8"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2B67614B" w14:textId="77777777" w:rsidR="003A57A8" w:rsidRPr="00872D7C" w:rsidRDefault="00581773" w:rsidP="003930D0">
                <w:pPr>
                  <w:pStyle w:val="TableNormal0"/>
                  <w:rPr>
                    <w:rStyle w:val="GeneralAviation"/>
                    <w:i/>
                    <w:iCs/>
                    <w:color w:val="auto"/>
                  </w:rPr>
                </w:pPr>
                <w:r w:rsidRPr="00872D7C">
                  <w:rPr>
                    <w:rStyle w:val="GeneralAviation"/>
                    <w:i/>
                    <w:iCs/>
                    <w:color w:val="auto"/>
                  </w:rPr>
                  <w:t>Optional content: sector-splitting, holding, flow management, task delegation</w:t>
                </w:r>
              </w:p>
            </w:tc>
            <w:tc>
              <w:tcPr>
                <w:tcW w:w="708" w:type="dxa"/>
                <w:hideMark/>
              </w:tcPr>
              <w:p w14:paraId="380C31B2"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4BD4310E" w14:textId="77777777" w:rsidTr="00090094">
            <w:trPr>
              <w:cantSplit/>
              <w:trHeight w:val="567"/>
            </w:trPr>
            <w:tc>
              <w:tcPr>
                <w:tcW w:w="865" w:type="dxa"/>
                <w:hideMark/>
              </w:tcPr>
              <w:p w14:paraId="63C0F455"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7C6A42F5" w14:textId="77777777" w:rsidR="003A57A8" w:rsidRPr="00872D7C" w:rsidRDefault="00581773" w:rsidP="003930D0">
                <w:pPr>
                  <w:pStyle w:val="TableNormal0"/>
                  <w:rPr>
                    <w:rStyle w:val="GeneralAviation"/>
                    <w:color w:val="auto"/>
                  </w:rPr>
                </w:pPr>
                <w:r w:rsidRPr="00872D7C">
                  <w:rPr>
                    <w:rStyle w:val="GeneralAviation"/>
                    <w:color w:val="auto"/>
                  </w:rPr>
                  <w:t xml:space="preserve">2.2.2 </w:t>
                </w:r>
              </w:p>
            </w:tc>
            <w:tc>
              <w:tcPr>
                <w:tcW w:w="3544" w:type="dxa"/>
                <w:hideMark/>
              </w:tcPr>
              <w:p w14:paraId="1397A84B" w14:textId="77777777" w:rsidR="003A57A8" w:rsidRPr="00872D7C" w:rsidRDefault="00581773" w:rsidP="003930D0">
                <w:pPr>
                  <w:pStyle w:val="TableNormal0"/>
                  <w:rPr>
                    <w:rStyle w:val="GeneralAviation"/>
                    <w:color w:val="auto"/>
                  </w:rPr>
                </w:pPr>
                <w:r w:rsidRPr="00872D7C">
                  <w:rPr>
                    <w:rStyle w:val="GeneralAviation"/>
                    <w:color w:val="auto"/>
                  </w:rPr>
                  <w:t xml:space="preserve">Organise priority of actions. </w:t>
                </w:r>
              </w:p>
            </w:tc>
            <w:tc>
              <w:tcPr>
                <w:tcW w:w="283" w:type="dxa"/>
                <w:hideMark/>
              </w:tcPr>
              <w:p w14:paraId="3C1FFF51" w14:textId="77777777" w:rsidR="003A57A8" w:rsidRPr="00872D7C" w:rsidRDefault="00581773" w:rsidP="003930D0">
                <w:pPr>
                  <w:pStyle w:val="TableNormal0"/>
                  <w:rPr>
                    <w:rStyle w:val="GeneralAviation"/>
                    <w:color w:val="auto"/>
                  </w:rPr>
                </w:pPr>
                <w:r w:rsidRPr="00872D7C">
                  <w:rPr>
                    <w:rStyle w:val="GeneralAviation"/>
                    <w:color w:val="auto"/>
                  </w:rPr>
                  <w:t>4</w:t>
                </w:r>
              </w:p>
            </w:tc>
            <w:tc>
              <w:tcPr>
                <w:tcW w:w="3686" w:type="dxa"/>
                <w:hideMark/>
              </w:tcPr>
              <w:p w14:paraId="32929780" w14:textId="77777777" w:rsidR="003A57A8" w:rsidRPr="00872D7C" w:rsidRDefault="003A57A8" w:rsidP="003930D0">
                <w:pPr>
                  <w:pStyle w:val="TableNormal0"/>
                  <w:rPr>
                    <w:rStyle w:val="GeneralAviation"/>
                    <w:color w:val="auto"/>
                  </w:rPr>
                </w:pPr>
              </w:p>
            </w:tc>
            <w:tc>
              <w:tcPr>
                <w:tcW w:w="708" w:type="dxa"/>
                <w:hideMark/>
              </w:tcPr>
              <w:p w14:paraId="3CCAD182"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36EC1C4C" w14:textId="77777777" w:rsidTr="00090094">
            <w:trPr>
              <w:cantSplit/>
              <w:trHeight w:val="567"/>
            </w:trPr>
            <w:tc>
              <w:tcPr>
                <w:tcW w:w="865" w:type="dxa"/>
                <w:hideMark/>
              </w:tcPr>
              <w:p w14:paraId="266AD535"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6B82140A" w14:textId="77777777" w:rsidR="003A57A8" w:rsidRPr="00872D7C" w:rsidRDefault="00581773" w:rsidP="003930D0">
                <w:pPr>
                  <w:pStyle w:val="TableNormal0"/>
                  <w:rPr>
                    <w:rStyle w:val="GeneralAviation"/>
                    <w:color w:val="auto"/>
                  </w:rPr>
                </w:pPr>
                <w:r w:rsidRPr="00872D7C">
                  <w:rPr>
                    <w:rStyle w:val="GeneralAviation"/>
                    <w:color w:val="auto"/>
                  </w:rPr>
                  <w:t xml:space="preserve">2.2.3 </w:t>
                </w:r>
              </w:p>
            </w:tc>
            <w:tc>
              <w:tcPr>
                <w:tcW w:w="3544" w:type="dxa"/>
                <w:hideMark/>
              </w:tcPr>
              <w:p w14:paraId="7847AFE7" w14:textId="77777777" w:rsidR="003A57A8" w:rsidRPr="00872D7C" w:rsidRDefault="00581773" w:rsidP="003930D0">
                <w:pPr>
                  <w:pStyle w:val="TableNormal0"/>
                  <w:rPr>
                    <w:rStyle w:val="GeneralAviation"/>
                    <w:color w:val="auto"/>
                  </w:rPr>
                </w:pPr>
                <w:r w:rsidRPr="00872D7C">
                  <w:rPr>
                    <w:rStyle w:val="GeneralAviation"/>
                    <w:color w:val="auto"/>
                  </w:rPr>
                  <w:t>Ensure the effective dissemination of information.</w:t>
                </w:r>
              </w:p>
            </w:tc>
            <w:tc>
              <w:tcPr>
                <w:tcW w:w="283" w:type="dxa"/>
                <w:hideMark/>
              </w:tcPr>
              <w:p w14:paraId="71341CE3" w14:textId="77777777" w:rsidR="003A57A8" w:rsidRPr="00872D7C" w:rsidRDefault="00581773" w:rsidP="003930D0">
                <w:pPr>
                  <w:pStyle w:val="TableNormal0"/>
                  <w:rPr>
                    <w:rStyle w:val="GeneralAviation"/>
                    <w:color w:val="auto"/>
                  </w:rPr>
                </w:pPr>
                <w:r w:rsidRPr="00872D7C">
                  <w:rPr>
                    <w:rStyle w:val="GeneralAviation"/>
                    <w:color w:val="auto"/>
                  </w:rPr>
                  <w:t>4</w:t>
                </w:r>
              </w:p>
            </w:tc>
            <w:tc>
              <w:tcPr>
                <w:tcW w:w="3686" w:type="dxa"/>
                <w:hideMark/>
              </w:tcPr>
              <w:p w14:paraId="774526EC" w14:textId="77777777" w:rsidR="003A57A8" w:rsidRPr="00872D7C" w:rsidRDefault="00581773" w:rsidP="003930D0">
                <w:pPr>
                  <w:pStyle w:val="TableNormal0"/>
                  <w:rPr>
                    <w:rStyle w:val="GeneralAviation"/>
                    <w:i/>
                    <w:iCs/>
                    <w:color w:val="auto"/>
                  </w:rPr>
                </w:pPr>
                <w:r w:rsidRPr="00872D7C">
                  <w:rPr>
                    <w:rStyle w:val="GeneralAviation"/>
                    <w:i/>
                    <w:iCs/>
                    <w:color w:val="auto"/>
                  </w:rPr>
                  <w:t>Optional content: between executive and planner/coordinator, with the supervisor, between sectors, between ACC, APP and TWR, with ground staff, etc.</w:t>
                </w:r>
              </w:p>
            </w:tc>
            <w:tc>
              <w:tcPr>
                <w:tcW w:w="708" w:type="dxa"/>
                <w:hideMark/>
              </w:tcPr>
              <w:p w14:paraId="32F332AE"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58345D17" w14:textId="77777777" w:rsidTr="00090094">
            <w:trPr>
              <w:cantSplit/>
              <w:trHeight w:val="567"/>
            </w:trPr>
            <w:tc>
              <w:tcPr>
                <w:tcW w:w="865" w:type="dxa"/>
                <w:hideMark/>
              </w:tcPr>
              <w:p w14:paraId="1B065658"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5D2B336D" w14:textId="77777777" w:rsidR="003A57A8" w:rsidRPr="00872D7C" w:rsidRDefault="00581773" w:rsidP="003930D0">
                <w:pPr>
                  <w:pStyle w:val="TableNormal0"/>
                  <w:rPr>
                    <w:rStyle w:val="GeneralAviation"/>
                    <w:color w:val="auto"/>
                  </w:rPr>
                </w:pPr>
                <w:r w:rsidRPr="00872D7C">
                  <w:rPr>
                    <w:rStyle w:val="GeneralAviation"/>
                    <w:color w:val="auto"/>
                  </w:rPr>
                  <w:t xml:space="preserve">2.2.4 </w:t>
                </w:r>
              </w:p>
            </w:tc>
            <w:tc>
              <w:tcPr>
                <w:tcW w:w="3544" w:type="dxa"/>
                <w:hideMark/>
              </w:tcPr>
              <w:p w14:paraId="5D60C50C" w14:textId="77777777" w:rsidR="003A57A8" w:rsidRPr="00872D7C" w:rsidRDefault="00581773" w:rsidP="003930D0">
                <w:pPr>
                  <w:pStyle w:val="TableNormal0"/>
                  <w:rPr>
                    <w:rStyle w:val="GeneralAviation"/>
                    <w:color w:val="auto"/>
                  </w:rPr>
                </w:pPr>
                <w:r w:rsidRPr="00872D7C">
                  <w:rPr>
                    <w:rStyle w:val="GeneralAviation"/>
                    <w:color w:val="auto"/>
                  </w:rPr>
                  <w:t>Consider asking for help.</w:t>
                </w:r>
              </w:p>
            </w:tc>
            <w:tc>
              <w:tcPr>
                <w:tcW w:w="283" w:type="dxa"/>
                <w:hideMark/>
              </w:tcPr>
              <w:p w14:paraId="64743F24" w14:textId="77777777" w:rsidR="003A57A8" w:rsidRPr="00872D7C" w:rsidRDefault="00581773" w:rsidP="003930D0">
                <w:pPr>
                  <w:pStyle w:val="TableNormal0"/>
                  <w:rPr>
                    <w:rStyle w:val="GeneralAviation"/>
                    <w:color w:val="auto"/>
                  </w:rPr>
                </w:pPr>
                <w:r w:rsidRPr="00872D7C">
                  <w:rPr>
                    <w:rStyle w:val="GeneralAviation"/>
                    <w:color w:val="auto"/>
                  </w:rPr>
                  <w:t>2</w:t>
                </w:r>
              </w:p>
            </w:tc>
            <w:tc>
              <w:tcPr>
                <w:tcW w:w="3686" w:type="dxa"/>
                <w:hideMark/>
              </w:tcPr>
              <w:p w14:paraId="5AA7237D" w14:textId="77777777" w:rsidR="003A57A8" w:rsidRPr="00872D7C" w:rsidRDefault="003A57A8" w:rsidP="003930D0">
                <w:pPr>
                  <w:pStyle w:val="TableNormal0"/>
                  <w:rPr>
                    <w:rStyle w:val="GeneralAviation"/>
                    <w:color w:val="auto"/>
                  </w:rPr>
                </w:pPr>
              </w:p>
            </w:tc>
            <w:tc>
              <w:tcPr>
                <w:tcW w:w="708" w:type="dxa"/>
                <w:hideMark/>
              </w:tcPr>
              <w:p w14:paraId="59096353"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277E374E" w14:textId="77777777" w:rsidTr="00090094">
            <w:trPr>
              <w:cantSplit/>
              <w:trHeight w:val="21"/>
            </w:trPr>
            <w:tc>
              <w:tcPr>
                <w:tcW w:w="9086" w:type="dxa"/>
                <w:gridSpan w:val="5"/>
                <w:hideMark/>
              </w:tcPr>
              <w:p w14:paraId="6BE41172" w14:textId="77777777" w:rsidR="003A57A8" w:rsidRPr="00872D7C" w:rsidRDefault="00581773" w:rsidP="003930D0">
                <w:pPr>
                  <w:pStyle w:val="TableHead"/>
                  <w:rPr>
                    <w:rStyle w:val="GeneralAviation"/>
                    <w:color w:val="auto"/>
                  </w:rPr>
                </w:pPr>
                <w:r w:rsidRPr="00872D7C">
                  <w:rPr>
                    <w:rStyle w:val="GeneralAviation"/>
                    <w:color w:val="auto"/>
                  </w:rPr>
                  <w:t>Subtopic ABES 2.3 — Air–ground cooperation</w:t>
                </w:r>
              </w:p>
            </w:tc>
          </w:tr>
          <w:tr w:rsidR="00090094" w14:paraId="649B66FA" w14:textId="77777777" w:rsidTr="00090094">
            <w:trPr>
              <w:cantSplit/>
              <w:trHeight w:val="567"/>
            </w:trPr>
            <w:tc>
              <w:tcPr>
                <w:tcW w:w="865" w:type="dxa"/>
                <w:hideMark/>
              </w:tcPr>
              <w:p w14:paraId="301C6C9A"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4D7F0B70" w14:textId="77777777" w:rsidR="003A57A8" w:rsidRPr="00872D7C" w:rsidRDefault="00581773" w:rsidP="003930D0">
                <w:pPr>
                  <w:pStyle w:val="TableNormal0"/>
                  <w:rPr>
                    <w:rStyle w:val="GeneralAviation"/>
                    <w:color w:val="auto"/>
                  </w:rPr>
                </w:pPr>
                <w:r w:rsidRPr="00872D7C">
                  <w:rPr>
                    <w:rStyle w:val="GeneralAviation"/>
                    <w:color w:val="auto"/>
                  </w:rPr>
                  <w:t xml:space="preserve">2.3.1 </w:t>
                </w:r>
              </w:p>
            </w:tc>
            <w:tc>
              <w:tcPr>
                <w:tcW w:w="3544" w:type="dxa"/>
                <w:hideMark/>
              </w:tcPr>
              <w:p w14:paraId="1DE6AA12" w14:textId="77777777" w:rsidR="003A57A8" w:rsidRPr="00872D7C" w:rsidRDefault="00581773" w:rsidP="003930D0">
                <w:pPr>
                  <w:pStyle w:val="TableNormal0"/>
                  <w:rPr>
                    <w:rStyle w:val="GeneralAviation"/>
                    <w:color w:val="auto"/>
                  </w:rPr>
                </w:pPr>
                <w:r w:rsidRPr="00872D7C">
                  <w:rPr>
                    <w:rStyle w:val="GeneralAviation"/>
                    <w:color w:val="auto"/>
                  </w:rPr>
                  <w:t>Collect appropriate information relevant to the situation.</w:t>
                </w:r>
              </w:p>
            </w:tc>
            <w:tc>
              <w:tcPr>
                <w:tcW w:w="283" w:type="dxa"/>
                <w:hideMark/>
              </w:tcPr>
              <w:p w14:paraId="35173AF9" w14:textId="77777777" w:rsidR="003A57A8"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573E3268" w14:textId="77777777" w:rsidR="003A57A8" w:rsidRPr="00872D7C" w:rsidRDefault="003A57A8" w:rsidP="003930D0">
                <w:pPr>
                  <w:pStyle w:val="TableNormal0"/>
                  <w:rPr>
                    <w:rStyle w:val="GeneralAviation"/>
                    <w:color w:val="auto"/>
                  </w:rPr>
                </w:pPr>
              </w:p>
            </w:tc>
            <w:tc>
              <w:tcPr>
                <w:tcW w:w="708" w:type="dxa"/>
                <w:hideMark/>
              </w:tcPr>
              <w:p w14:paraId="0820925B"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230C4533" w14:textId="77777777" w:rsidTr="00090094">
            <w:trPr>
              <w:cantSplit/>
              <w:trHeight w:val="567"/>
            </w:trPr>
            <w:tc>
              <w:tcPr>
                <w:tcW w:w="865" w:type="dxa"/>
                <w:hideMark/>
              </w:tcPr>
              <w:p w14:paraId="38CA6E52" w14:textId="77777777" w:rsidR="003A57A8" w:rsidRPr="00872D7C" w:rsidRDefault="00581773" w:rsidP="003930D0">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48F71009" w14:textId="77777777" w:rsidR="003A57A8" w:rsidRPr="00872D7C" w:rsidRDefault="00581773" w:rsidP="003930D0">
                <w:pPr>
                  <w:pStyle w:val="TableNormal0"/>
                  <w:rPr>
                    <w:rStyle w:val="GeneralAviation"/>
                    <w:color w:val="auto"/>
                  </w:rPr>
                </w:pPr>
                <w:r w:rsidRPr="00872D7C">
                  <w:rPr>
                    <w:rStyle w:val="GeneralAviation"/>
                    <w:color w:val="auto"/>
                  </w:rPr>
                  <w:t xml:space="preserve">2.3.2 </w:t>
                </w:r>
              </w:p>
            </w:tc>
            <w:tc>
              <w:tcPr>
                <w:tcW w:w="3544" w:type="dxa"/>
                <w:hideMark/>
              </w:tcPr>
              <w:p w14:paraId="492F17B7" w14:textId="77777777" w:rsidR="003A57A8" w:rsidRPr="00872D7C" w:rsidRDefault="00581773" w:rsidP="003930D0">
                <w:pPr>
                  <w:pStyle w:val="TableNormal0"/>
                  <w:rPr>
                    <w:rStyle w:val="GeneralAviation"/>
                    <w:color w:val="auto"/>
                  </w:rPr>
                </w:pPr>
                <w:r w:rsidRPr="00872D7C">
                  <w:rPr>
                    <w:rStyle w:val="GeneralAviation"/>
                    <w:color w:val="auto"/>
                  </w:rPr>
                  <w:t>Assist the pilot.</w:t>
                </w:r>
              </w:p>
            </w:tc>
            <w:tc>
              <w:tcPr>
                <w:tcW w:w="283" w:type="dxa"/>
                <w:hideMark/>
              </w:tcPr>
              <w:p w14:paraId="2EAD9748" w14:textId="77777777" w:rsidR="003A57A8" w:rsidRPr="00872D7C" w:rsidRDefault="00581773" w:rsidP="003930D0">
                <w:pPr>
                  <w:pStyle w:val="TableNormal0"/>
                  <w:rPr>
                    <w:rStyle w:val="GeneralAviation"/>
                    <w:color w:val="auto"/>
                  </w:rPr>
                </w:pPr>
                <w:r w:rsidRPr="00872D7C">
                  <w:rPr>
                    <w:rStyle w:val="GeneralAviation"/>
                    <w:color w:val="auto"/>
                  </w:rPr>
                  <w:t>3</w:t>
                </w:r>
              </w:p>
            </w:tc>
            <w:tc>
              <w:tcPr>
                <w:tcW w:w="3686" w:type="dxa"/>
                <w:hideMark/>
              </w:tcPr>
              <w:p w14:paraId="549169CA" w14:textId="77777777" w:rsidR="003A57A8" w:rsidRPr="00872D7C" w:rsidRDefault="00581773" w:rsidP="00DE11D8">
                <w:pPr>
                  <w:pStyle w:val="EssentialTraining"/>
                  <w:rPr>
                    <w:rStyle w:val="GeneralAviation"/>
                    <w:color w:val="auto"/>
                  </w:rPr>
                </w:pPr>
                <w:r w:rsidRPr="00872D7C">
                  <w:rPr>
                    <w:rStyle w:val="GeneralAviation"/>
                    <w:color w:val="auto"/>
                  </w:rPr>
                  <w:t>Pilot workload</w:t>
                </w:r>
              </w:p>
              <w:p w14:paraId="699452E8" w14:textId="77777777" w:rsidR="003A57A8" w:rsidRPr="00872D7C" w:rsidRDefault="00581773" w:rsidP="003930D0">
                <w:pPr>
                  <w:pStyle w:val="TableNormal0"/>
                  <w:rPr>
                    <w:rStyle w:val="GeneralAviation"/>
                    <w:i/>
                    <w:iCs/>
                    <w:color w:val="auto"/>
                  </w:rPr>
                </w:pPr>
                <w:r w:rsidRPr="00872D7C">
                  <w:rPr>
                    <w:rStyle w:val="GeneralAviation"/>
                    <w:i/>
                    <w:iCs/>
                    <w:color w:val="auto"/>
                  </w:rPr>
                  <w:t>Optional content: instructions, information, support, human factors, etc.</w:t>
                </w:r>
              </w:p>
            </w:tc>
            <w:tc>
              <w:tcPr>
                <w:tcW w:w="708" w:type="dxa"/>
                <w:hideMark/>
              </w:tcPr>
              <w:p w14:paraId="7A3D7707" w14:textId="77777777" w:rsidR="003A57A8" w:rsidRPr="00872D7C" w:rsidRDefault="00581773" w:rsidP="003930D0">
                <w:pPr>
                  <w:pStyle w:val="TableNormal0"/>
                  <w:rPr>
                    <w:rStyle w:val="GeneralAviation"/>
                    <w:color w:val="auto"/>
                  </w:rPr>
                </w:pPr>
                <w:r w:rsidRPr="00872D7C">
                  <w:rPr>
                    <w:rStyle w:val="GeneralAviation"/>
                    <w:color w:val="auto"/>
                  </w:rPr>
                  <w:t>ALL</w:t>
                </w:r>
              </w:p>
            </w:tc>
          </w:tr>
          <w:tr w:rsidR="00090094" w14:paraId="089AB46E" w14:textId="77777777" w:rsidTr="00090094">
            <w:trPr>
              <w:trHeight w:val="21"/>
            </w:trPr>
            <w:tc>
              <w:tcPr>
                <w:tcW w:w="9086" w:type="dxa"/>
                <w:gridSpan w:val="5"/>
              </w:tcPr>
              <w:p w14:paraId="28C78088" w14:textId="77777777" w:rsidR="003A57A8" w:rsidRPr="003A57A8" w:rsidRDefault="00581773" w:rsidP="00BB23FF">
                <w:pPr>
                  <w:pStyle w:val="TableCentered"/>
                  <w:rPr>
                    <w:rStyle w:val="GeneralAviation"/>
                  </w:rPr>
                </w:pPr>
                <w:r w:rsidRPr="003A57A8">
                  <w:t>TOPIC ABES 3 — PROCEDURES FOR ABNORMAL AND EMERGENCY SITUATIONS (ABES)</w:t>
                </w:r>
              </w:p>
            </w:tc>
          </w:tr>
          <w:tr w:rsidR="00090094" w14:paraId="0F88704B" w14:textId="77777777" w:rsidTr="00090094">
            <w:trPr>
              <w:cantSplit/>
              <w:trHeight w:val="21"/>
            </w:trPr>
            <w:tc>
              <w:tcPr>
                <w:tcW w:w="9086" w:type="dxa"/>
                <w:gridSpan w:val="5"/>
                <w:hideMark/>
              </w:tcPr>
              <w:p w14:paraId="32089D54" w14:textId="77777777" w:rsidR="003A57A8" w:rsidRPr="00872D7C" w:rsidRDefault="00581773" w:rsidP="00BB23FF">
                <w:pPr>
                  <w:pStyle w:val="TableHead"/>
                  <w:rPr>
                    <w:rStyle w:val="GeneralAviation"/>
                    <w:color w:val="auto"/>
                  </w:rPr>
                </w:pPr>
                <w:r w:rsidRPr="00872D7C">
                  <w:rPr>
                    <w:rStyle w:val="GeneralAviation"/>
                    <w:color w:val="auto"/>
                  </w:rPr>
                  <w:t>Subtopic ABES 3.1 — Application of procedures for ABES</w:t>
                </w:r>
              </w:p>
            </w:tc>
          </w:tr>
          <w:tr w:rsidR="00090094" w14:paraId="6E7E3C11" w14:textId="77777777" w:rsidTr="00090094">
            <w:trPr>
              <w:cantSplit/>
              <w:trHeight w:val="567"/>
            </w:trPr>
            <w:tc>
              <w:tcPr>
                <w:tcW w:w="865" w:type="dxa"/>
                <w:hideMark/>
              </w:tcPr>
              <w:p w14:paraId="00489962" w14:textId="77777777" w:rsidR="003A57A8" w:rsidRPr="00872D7C" w:rsidRDefault="00581773" w:rsidP="00BB23FF">
                <w:pPr>
                  <w:pStyle w:val="TableNormal0"/>
                  <w:rPr>
                    <w:rStyle w:val="GeneralAviation"/>
                    <w:color w:val="auto"/>
                  </w:rPr>
                </w:pPr>
                <w:r w:rsidRPr="00872D7C">
                  <w:rPr>
                    <w:rStyle w:val="GeneralAviation"/>
                    <w:color w:val="auto"/>
                  </w:rPr>
                  <w:lastRenderedPageBreak/>
                  <w:t>APS</w:t>
                </w:r>
                <w:r w:rsidRPr="00872D7C">
                  <w:rPr>
                    <w:rStyle w:val="GeneralAviation"/>
                    <w:color w:val="auto"/>
                  </w:rPr>
                  <w:br/>
                  <w:t>ABES</w:t>
                </w:r>
              </w:p>
              <w:p w14:paraId="7C30F78D" w14:textId="77777777" w:rsidR="003A57A8" w:rsidRPr="00872D7C" w:rsidRDefault="00581773" w:rsidP="00BB23FF">
                <w:pPr>
                  <w:pStyle w:val="TableNormal0"/>
                  <w:rPr>
                    <w:rStyle w:val="GeneralAviation"/>
                    <w:color w:val="auto"/>
                  </w:rPr>
                </w:pPr>
                <w:r w:rsidRPr="00872D7C">
                  <w:rPr>
                    <w:rStyle w:val="GeneralAviation"/>
                    <w:color w:val="auto"/>
                  </w:rPr>
                  <w:t xml:space="preserve">3.1.1 </w:t>
                </w:r>
              </w:p>
            </w:tc>
            <w:tc>
              <w:tcPr>
                <w:tcW w:w="3544" w:type="dxa"/>
                <w:hideMark/>
              </w:tcPr>
              <w:p w14:paraId="7D95C9D7" w14:textId="77777777" w:rsidR="003A57A8" w:rsidRPr="00872D7C" w:rsidRDefault="00581773" w:rsidP="00BB23FF">
                <w:pPr>
                  <w:pStyle w:val="TableNormal0"/>
                  <w:rPr>
                    <w:rStyle w:val="GeneralAviation"/>
                    <w:color w:val="auto"/>
                  </w:rPr>
                </w:pPr>
                <w:r w:rsidRPr="00872D7C">
                  <w:rPr>
                    <w:rStyle w:val="GeneralAviation"/>
                    <w:color w:val="auto"/>
                  </w:rPr>
                  <w:t>Apply the procedures for given abnormal and emergency situations.</w:t>
                </w:r>
              </w:p>
            </w:tc>
            <w:tc>
              <w:tcPr>
                <w:tcW w:w="283" w:type="dxa"/>
                <w:hideMark/>
              </w:tcPr>
              <w:p w14:paraId="766D41CD" w14:textId="77777777" w:rsidR="003A57A8" w:rsidRPr="00872D7C" w:rsidRDefault="00581773" w:rsidP="00BB23FF">
                <w:pPr>
                  <w:pStyle w:val="TableNormal0"/>
                  <w:rPr>
                    <w:rStyle w:val="GeneralAviation"/>
                    <w:color w:val="auto"/>
                  </w:rPr>
                </w:pPr>
                <w:r w:rsidRPr="00872D7C">
                  <w:rPr>
                    <w:rStyle w:val="GeneralAviation"/>
                    <w:color w:val="auto"/>
                  </w:rPr>
                  <w:t>3</w:t>
                </w:r>
              </w:p>
            </w:tc>
            <w:tc>
              <w:tcPr>
                <w:tcW w:w="3686" w:type="dxa"/>
                <w:hideMark/>
              </w:tcPr>
              <w:p w14:paraId="588249AF" w14:textId="77777777" w:rsidR="003A57A8" w:rsidRPr="00872D7C" w:rsidRDefault="00581773" w:rsidP="00BB23FF">
                <w:pPr>
                  <w:pStyle w:val="TableNormal0"/>
                  <w:rPr>
                    <w:rStyle w:val="GeneralAviation"/>
                    <w:i/>
                    <w:iCs/>
                    <w:color w:val="auto"/>
                  </w:rPr>
                </w:pPr>
                <w:r w:rsidRPr="00872D7C">
                  <w:rPr>
                    <w:rStyle w:val="GeneralAviation"/>
                    <w:i/>
                    <w:iCs/>
                    <w:color w:val="auto"/>
                  </w:rPr>
                  <w:t>Optional content: EATM Guidelines for Controller Training in the Handling of Unusual/Emergency Situations, ambulance flights, ground-based safety nets alerts, airframe failure</w:t>
                </w:r>
              </w:p>
            </w:tc>
            <w:tc>
              <w:tcPr>
                <w:tcW w:w="708" w:type="dxa"/>
                <w:hideMark/>
              </w:tcPr>
              <w:p w14:paraId="1951B44A" w14:textId="77777777" w:rsidR="003A57A8" w:rsidRPr="00872D7C" w:rsidRDefault="00581773" w:rsidP="00BB23FF">
                <w:pPr>
                  <w:pStyle w:val="TableNormal0"/>
                  <w:rPr>
                    <w:rStyle w:val="GeneralAviation"/>
                    <w:color w:val="auto"/>
                  </w:rPr>
                </w:pPr>
                <w:r w:rsidRPr="00872D7C">
                  <w:rPr>
                    <w:rStyle w:val="GeneralAviation"/>
                    <w:color w:val="auto"/>
                  </w:rPr>
                  <w:t>ALL</w:t>
                </w:r>
              </w:p>
            </w:tc>
          </w:tr>
          <w:tr w:rsidR="00090094" w14:paraId="761A912C" w14:textId="77777777" w:rsidTr="00090094">
            <w:trPr>
              <w:cantSplit/>
              <w:trHeight w:val="21"/>
            </w:trPr>
            <w:tc>
              <w:tcPr>
                <w:tcW w:w="9086" w:type="dxa"/>
                <w:gridSpan w:val="5"/>
                <w:hideMark/>
              </w:tcPr>
              <w:p w14:paraId="7BD3596C" w14:textId="77777777" w:rsidR="003A57A8" w:rsidRPr="00872D7C" w:rsidRDefault="00581773" w:rsidP="00BB23FF">
                <w:pPr>
                  <w:pStyle w:val="TableHead"/>
                  <w:rPr>
                    <w:rStyle w:val="GeneralAviation"/>
                    <w:color w:val="auto"/>
                  </w:rPr>
                </w:pPr>
                <w:r w:rsidRPr="00872D7C">
                  <w:rPr>
                    <w:rStyle w:val="GeneralAviation"/>
                    <w:color w:val="auto"/>
                  </w:rPr>
                  <w:t>Subtopic ABES 3.2 — Radio failure</w:t>
                </w:r>
              </w:p>
            </w:tc>
          </w:tr>
          <w:tr w:rsidR="00090094" w14:paraId="6BA1D879" w14:textId="77777777" w:rsidTr="00090094">
            <w:trPr>
              <w:cantSplit/>
              <w:trHeight w:val="567"/>
            </w:trPr>
            <w:tc>
              <w:tcPr>
                <w:tcW w:w="865" w:type="dxa"/>
                <w:hideMark/>
              </w:tcPr>
              <w:p w14:paraId="74403872"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5EC26A2B" w14:textId="77777777" w:rsidR="003A57A8" w:rsidRPr="00872D7C" w:rsidRDefault="00581773" w:rsidP="00BB23FF">
                <w:pPr>
                  <w:pStyle w:val="TableNormal0"/>
                  <w:rPr>
                    <w:rStyle w:val="GeneralAviation"/>
                    <w:color w:val="auto"/>
                  </w:rPr>
                </w:pPr>
                <w:r w:rsidRPr="00872D7C">
                  <w:rPr>
                    <w:rStyle w:val="GeneralAviation"/>
                    <w:color w:val="auto"/>
                  </w:rPr>
                  <w:t xml:space="preserve">3.2.1 </w:t>
                </w:r>
              </w:p>
            </w:tc>
            <w:tc>
              <w:tcPr>
                <w:tcW w:w="3544" w:type="dxa"/>
                <w:hideMark/>
              </w:tcPr>
              <w:p w14:paraId="636FDE18" w14:textId="77777777" w:rsidR="003A57A8" w:rsidRPr="00872D7C" w:rsidRDefault="00581773" w:rsidP="00BB23FF">
                <w:pPr>
                  <w:pStyle w:val="TableNormal0"/>
                  <w:rPr>
                    <w:rStyle w:val="GeneralAviation"/>
                    <w:color w:val="auto"/>
                  </w:rPr>
                </w:pPr>
                <w:r w:rsidRPr="00872D7C">
                  <w:rPr>
                    <w:rStyle w:val="GeneralAviation"/>
                    <w:color w:val="auto"/>
                  </w:rPr>
                  <w:t>Describe the procedures to be followed by a pilot when experiencing complete or partial radio failure.</w:t>
                </w:r>
              </w:p>
            </w:tc>
            <w:tc>
              <w:tcPr>
                <w:tcW w:w="283" w:type="dxa"/>
                <w:hideMark/>
              </w:tcPr>
              <w:p w14:paraId="55A81CD4" w14:textId="77777777" w:rsidR="003A57A8" w:rsidRPr="00872D7C" w:rsidRDefault="00581773" w:rsidP="00BB23FF">
                <w:pPr>
                  <w:pStyle w:val="TableNormal0"/>
                  <w:rPr>
                    <w:rStyle w:val="GeneralAviation"/>
                    <w:color w:val="auto"/>
                  </w:rPr>
                </w:pPr>
                <w:r w:rsidRPr="00872D7C">
                  <w:rPr>
                    <w:rStyle w:val="GeneralAviation"/>
                    <w:color w:val="auto"/>
                  </w:rPr>
                  <w:t>2</w:t>
                </w:r>
              </w:p>
            </w:tc>
            <w:tc>
              <w:tcPr>
                <w:tcW w:w="3686" w:type="dxa"/>
                <w:hideMark/>
              </w:tcPr>
              <w:p w14:paraId="2D66D040"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p w14:paraId="5C4FFBEB" w14:textId="77777777" w:rsidR="003A57A8" w:rsidRPr="00872D7C" w:rsidRDefault="00581773" w:rsidP="00BB23FF">
                <w:pPr>
                  <w:pStyle w:val="TableNormal0"/>
                  <w:rPr>
                    <w:rStyle w:val="GeneralAviation"/>
                    <w:i/>
                    <w:iCs/>
                    <w:color w:val="auto"/>
                  </w:rPr>
                </w:pPr>
                <w:r w:rsidRPr="00872D7C">
                  <w:rPr>
                    <w:rStyle w:val="GeneralAviation"/>
                    <w:i/>
                    <w:iCs/>
                    <w:color w:val="auto"/>
                  </w:rPr>
                  <w:t>Optional content: ICAO Doc 4444, military procedures, simulator operation procedures</w:t>
                </w:r>
              </w:p>
            </w:tc>
            <w:tc>
              <w:tcPr>
                <w:tcW w:w="708" w:type="dxa"/>
                <w:hideMark/>
              </w:tcPr>
              <w:p w14:paraId="038049F4" w14:textId="77777777" w:rsidR="003A57A8" w:rsidRPr="00872D7C" w:rsidRDefault="00581773" w:rsidP="00BB23FF">
                <w:pPr>
                  <w:pStyle w:val="TableNormal0"/>
                  <w:rPr>
                    <w:rStyle w:val="GeneralAviation"/>
                    <w:color w:val="auto"/>
                  </w:rPr>
                </w:pPr>
                <w:r w:rsidRPr="00872D7C">
                  <w:rPr>
                    <w:rStyle w:val="GeneralAviation"/>
                    <w:color w:val="auto"/>
                  </w:rPr>
                  <w:t>ALL</w:t>
                </w:r>
              </w:p>
            </w:tc>
          </w:tr>
          <w:tr w:rsidR="00090094" w14:paraId="2B625501" w14:textId="77777777" w:rsidTr="00090094">
            <w:trPr>
              <w:cantSplit/>
              <w:trHeight w:val="567"/>
            </w:trPr>
            <w:tc>
              <w:tcPr>
                <w:tcW w:w="865" w:type="dxa"/>
                <w:hideMark/>
              </w:tcPr>
              <w:p w14:paraId="3AFA9B0F"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3B1B6717" w14:textId="77777777" w:rsidR="003A57A8" w:rsidRPr="00872D7C" w:rsidRDefault="00581773" w:rsidP="00BB23FF">
                <w:pPr>
                  <w:pStyle w:val="TableNormal0"/>
                  <w:rPr>
                    <w:rStyle w:val="GeneralAviation"/>
                    <w:color w:val="auto"/>
                  </w:rPr>
                </w:pPr>
                <w:r w:rsidRPr="00872D7C">
                  <w:rPr>
                    <w:rStyle w:val="GeneralAviation"/>
                    <w:color w:val="auto"/>
                  </w:rPr>
                  <w:t xml:space="preserve">3.2.2 </w:t>
                </w:r>
              </w:p>
            </w:tc>
            <w:tc>
              <w:tcPr>
                <w:tcW w:w="3544" w:type="dxa"/>
                <w:hideMark/>
              </w:tcPr>
              <w:p w14:paraId="254EB2A0" w14:textId="77777777" w:rsidR="003A57A8" w:rsidRPr="00872D7C" w:rsidRDefault="00581773" w:rsidP="00BB23FF">
                <w:pPr>
                  <w:pStyle w:val="TableNormal0"/>
                  <w:rPr>
                    <w:rStyle w:val="GeneralAviation"/>
                    <w:color w:val="auto"/>
                  </w:rPr>
                </w:pPr>
                <w:r w:rsidRPr="00872D7C">
                  <w:rPr>
                    <w:rStyle w:val="GeneralAviation"/>
                    <w:color w:val="auto"/>
                  </w:rPr>
                  <w:t>Apply the procedures to be followed when a pilot experiences complete or partial radio failure.</w:t>
                </w:r>
              </w:p>
            </w:tc>
            <w:tc>
              <w:tcPr>
                <w:tcW w:w="283" w:type="dxa"/>
                <w:hideMark/>
              </w:tcPr>
              <w:p w14:paraId="572772B9" w14:textId="77777777" w:rsidR="003A57A8" w:rsidRPr="00872D7C" w:rsidRDefault="00581773" w:rsidP="00BB23FF">
                <w:pPr>
                  <w:pStyle w:val="TableNormal0"/>
                  <w:rPr>
                    <w:rStyle w:val="GeneralAviation"/>
                    <w:color w:val="auto"/>
                  </w:rPr>
                </w:pPr>
                <w:r w:rsidRPr="00872D7C">
                  <w:rPr>
                    <w:rStyle w:val="GeneralAviation"/>
                    <w:color w:val="auto"/>
                  </w:rPr>
                  <w:t>3</w:t>
                </w:r>
              </w:p>
            </w:tc>
            <w:tc>
              <w:tcPr>
                <w:tcW w:w="3686" w:type="dxa"/>
                <w:hideMark/>
              </w:tcPr>
              <w:p w14:paraId="1F6911CE"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p w14:paraId="1CDCC336" w14:textId="77777777" w:rsidR="003A57A8" w:rsidRPr="00872D7C" w:rsidRDefault="00581773" w:rsidP="00BB23FF">
                <w:pPr>
                  <w:pStyle w:val="TableNormal0"/>
                  <w:rPr>
                    <w:rStyle w:val="GeneralAviation"/>
                    <w:i/>
                    <w:iCs/>
                    <w:color w:val="auto"/>
                  </w:rPr>
                </w:pPr>
                <w:r w:rsidRPr="00872D7C">
                  <w:rPr>
                    <w:rStyle w:val="GeneralAviation"/>
                    <w:i/>
                    <w:iCs/>
                    <w:color w:val="auto"/>
                  </w:rPr>
                  <w:t>Optional content: prolonged loss of communication</w:t>
                </w:r>
              </w:p>
            </w:tc>
            <w:tc>
              <w:tcPr>
                <w:tcW w:w="708" w:type="dxa"/>
                <w:hideMark/>
              </w:tcPr>
              <w:p w14:paraId="5C39AB02" w14:textId="77777777" w:rsidR="003A57A8" w:rsidRPr="00872D7C" w:rsidRDefault="00581773" w:rsidP="00BB23FF">
                <w:pPr>
                  <w:pStyle w:val="TableNormal0"/>
                  <w:rPr>
                    <w:rStyle w:val="GeneralAviation"/>
                    <w:color w:val="auto"/>
                  </w:rPr>
                </w:pPr>
                <w:r w:rsidRPr="00872D7C">
                  <w:rPr>
                    <w:rStyle w:val="GeneralAviation"/>
                    <w:color w:val="auto"/>
                  </w:rPr>
                  <w:t>ALL</w:t>
                </w:r>
              </w:p>
            </w:tc>
          </w:tr>
          <w:tr w:rsidR="00090094" w14:paraId="6C316E32" w14:textId="77777777" w:rsidTr="00090094">
            <w:trPr>
              <w:cantSplit/>
              <w:trHeight w:val="21"/>
            </w:trPr>
            <w:tc>
              <w:tcPr>
                <w:tcW w:w="9086" w:type="dxa"/>
                <w:gridSpan w:val="5"/>
                <w:hideMark/>
              </w:tcPr>
              <w:p w14:paraId="7663C2B4" w14:textId="77777777" w:rsidR="003A57A8" w:rsidRPr="00872D7C" w:rsidRDefault="00581773" w:rsidP="00BB23FF">
                <w:pPr>
                  <w:pStyle w:val="TableHead"/>
                  <w:rPr>
                    <w:rStyle w:val="GeneralAviation"/>
                    <w:color w:val="auto"/>
                  </w:rPr>
                </w:pPr>
                <w:r w:rsidRPr="00872D7C">
                  <w:rPr>
                    <w:rStyle w:val="GeneralAviation"/>
                    <w:color w:val="auto"/>
                  </w:rPr>
                  <w:t>Subtopic ABES 3.3 — Unlawful interference and aircraft bomb threat</w:t>
                </w:r>
              </w:p>
            </w:tc>
          </w:tr>
          <w:tr w:rsidR="00090094" w14:paraId="355CEB7C" w14:textId="77777777" w:rsidTr="00090094">
            <w:trPr>
              <w:cantSplit/>
              <w:trHeight w:val="567"/>
            </w:trPr>
            <w:tc>
              <w:tcPr>
                <w:tcW w:w="865" w:type="dxa"/>
                <w:hideMark/>
              </w:tcPr>
              <w:p w14:paraId="3F5D6947"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7D9C9F08" w14:textId="77777777" w:rsidR="003A57A8" w:rsidRPr="00872D7C" w:rsidRDefault="00581773" w:rsidP="00BB23FF">
                <w:pPr>
                  <w:pStyle w:val="TableNormal0"/>
                  <w:rPr>
                    <w:rStyle w:val="GeneralAviation"/>
                    <w:color w:val="auto"/>
                  </w:rPr>
                </w:pPr>
                <w:r w:rsidRPr="00872D7C">
                  <w:rPr>
                    <w:rStyle w:val="GeneralAviation"/>
                    <w:color w:val="auto"/>
                  </w:rPr>
                  <w:t xml:space="preserve">3.3.1 </w:t>
                </w:r>
              </w:p>
            </w:tc>
            <w:tc>
              <w:tcPr>
                <w:tcW w:w="3544" w:type="dxa"/>
                <w:hideMark/>
              </w:tcPr>
              <w:p w14:paraId="7C8DF8BA" w14:textId="77777777" w:rsidR="003A57A8" w:rsidRPr="00872D7C" w:rsidRDefault="00581773" w:rsidP="00BB23FF">
                <w:pPr>
                  <w:pStyle w:val="TableNormal0"/>
                  <w:rPr>
                    <w:rStyle w:val="GeneralAviation"/>
                    <w:color w:val="auto"/>
                  </w:rPr>
                </w:pPr>
                <w:r w:rsidRPr="00872D7C">
                  <w:rPr>
                    <w:rStyle w:val="GeneralAviation"/>
                    <w:color w:val="auto"/>
                  </w:rPr>
                  <w:t>Apply ATC procedures associated with unlawful interference and aircraft bomb threat.</w:t>
                </w:r>
              </w:p>
            </w:tc>
            <w:tc>
              <w:tcPr>
                <w:tcW w:w="283" w:type="dxa"/>
                <w:hideMark/>
              </w:tcPr>
              <w:p w14:paraId="6D8BFD77" w14:textId="77777777" w:rsidR="003A57A8" w:rsidRPr="00872D7C" w:rsidRDefault="00581773" w:rsidP="00BB23FF">
                <w:pPr>
                  <w:pStyle w:val="TableNormal0"/>
                  <w:rPr>
                    <w:rStyle w:val="GeneralAviation"/>
                    <w:color w:val="auto"/>
                  </w:rPr>
                </w:pPr>
                <w:r w:rsidRPr="00872D7C">
                  <w:rPr>
                    <w:rStyle w:val="GeneralAviation"/>
                    <w:color w:val="auto"/>
                  </w:rPr>
                  <w:t>3</w:t>
                </w:r>
              </w:p>
            </w:tc>
            <w:tc>
              <w:tcPr>
                <w:tcW w:w="3686" w:type="dxa"/>
                <w:hideMark/>
              </w:tcPr>
              <w:p w14:paraId="2E87AED9"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p w14:paraId="264B94F9" w14:textId="77777777" w:rsidR="003A57A8" w:rsidRPr="00872D7C" w:rsidRDefault="00581773" w:rsidP="003A57A8">
                <w:pPr>
                  <w:pStyle w:val="TableNormal0"/>
                  <w:rPr>
                    <w:rStyle w:val="GeneralAviation"/>
                    <w:i/>
                    <w:iCs/>
                    <w:color w:val="auto"/>
                  </w:rPr>
                </w:pPr>
                <w:r w:rsidRPr="00872D7C">
                  <w:rPr>
                    <w:rStyle w:val="GeneralAviation"/>
                    <w:i/>
                    <w:iCs/>
                    <w:color w:val="auto"/>
                  </w:rPr>
                  <w:t>Optional content: simulator operation procedures</w:t>
                </w:r>
              </w:p>
            </w:tc>
            <w:tc>
              <w:tcPr>
                <w:tcW w:w="708" w:type="dxa"/>
                <w:hideMark/>
              </w:tcPr>
              <w:p w14:paraId="3C9EDBA4" w14:textId="77777777" w:rsidR="003A57A8" w:rsidRPr="00872D7C" w:rsidRDefault="00581773" w:rsidP="00BB23FF">
                <w:pPr>
                  <w:pStyle w:val="TableNormal0"/>
                  <w:rPr>
                    <w:rStyle w:val="GeneralAviation"/>
                    <w:color w:val="auto"/>
                  </w:rPr>
                </w:pPr>
                <w:r w:rsidRPr="00872D7C">
                  <w:rPr>
                    <w:rStyle w:val="GeneralAviation"/>
                    <w:color w:val="auto"/>
                  </w:rPr>
                  <w:t>ALL</w:t>
                </w:r>
              </w:p>
            </w:tc>
          </w:tr>
          <w:tr w:rsidR="00090094" w14:paraId="72DD4098" w14:textId="77777777" w:rsidTr="00090094">
            <w:trPr>
              <w:cantSplit/>
              <w:trHeight w:val="21"/>
            </w:trPr>
            <w:tc>
              <w:tcPr>
                <w:tcW w:w="9086" w:type="dxa"/>
                <w:gridSpan w:val="5"/>
                <w:hideMark/>
              </w:tcPr>
              <w:p w14:paraId="48C2C3C5" w14:textId="77777777" w:rsidR="003A57A8" w:rsidRPr="00872D7C" w:rsidRDefault="00581773" w:rsidP="00BB23FF">
                <w:pPr>
                  <w:pStyle w:val="TableHead"/>
                  <w:rPr>
                    <w:rStyle w:val="GeneralAviation"/>
                    <w:color w:val="auto"/>
                  </w:rPr>
                </w:pPr>
                <w:r w:rsidRPr="00872D7C">
                  <w:rPr>
                    <w:rStyle w:val="GeneralAviation"/>
                    <w:color w:val="auto"/>
                  </w:rPr>
                  <w:t>Subtopic ABES 3.4 — Strayed or unidentified aircraft</w:t>
                </w:r>
              </w:p>
            </w:tc>
          </w:tr>
          <w:tr w:rsidR="00090094" w14:paraId="3ABD50A5" w14:textId="77777777" w:rsidTr="00090094">
            <w:trPr>
              <w:cantSplit/>
              <w:trHeight w:val="567"/>
            </w:trPr>
            <w:tc>
              <w:tcPr>
                <w:tcW w:w="865" w:type="dxa"/>
                <w:hideMark/>
              </w:tcPr>
              <w:p w14:paraId="2D03F3DE"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0BAF4DD0" w14:textId="77777777" w:rsidR="003A57A8" w:rsidRPr="00872D7C" w:rsidRDefault="00581773" w:rsidP="00BB23FF">
                <w:pPr>
                  <w:pStyle w:val="TableNormal0"/>
                  <w:rPr>
                    <w:rStyle w:val="GeneralAviation"/>
                    <w:color w:val="auto"/>
                  </w:rPr>
                </w:pPr>
                <w:r w:rsidRPr="00872D7C">
                  <w:rPr>
                    <w:rStyle w:val="GeneralAviation"/>
                    <w:color w:val="auto"/>
                  </w:rPr>
                  <w:t xml:space="preserve">3.4.1 </w:t>
                </w:r>
              </w:p>
            </w:tc>
            <w:tc>
              <w:tcPr>
                <w:tcW w:w="3544" w:type="dxa"/>
                <w:hideMark/>
              </w:tcPr>
              <w:p w14:paraId="5F48E6F3" w14:textId="77777777" w:rsidR="003A57A8" w:rsidRPr="00872D7C" w:rsidRDefault="00581773" w:rsidP="00BB23FF">
                <w:pPr>
                  <w:pStyle w:val="TableNormal0"/>
                  <w:rPr>
                    <w:rStyle w:val="GeneralAviation"/>
                    <w:color w:val="auto"/>
                  </w:rPr>
                </w:pPr>
                <w:r w:rsidRPr="00872D7C">
                  <w:rPr>
                    <w:rStyle w:val="GeneralAviation"/>
                    <w:color w:val="auto"/>
                  </w:rPr>
                  <w:t>Apply the procedures for strayed aircraft.</w:t>
                </w:r>
              </w:p>
            </w:tc>
            <w:tc>
              <w:tcPr>
                <w:tcW w:w="283" w:type="dxa"/>
                <w:hideMark/>
              </w:tcPr>
              <w:p w14:paraId="0AD0CF93" w14:textId="77777777" w:rsidR="003A57A8" w:rsidRPr="00872D7C" w:rsidRDefault="00581773" w:rsidP="00BB23FF">
                <w:pPr>
                  <w:pStyle w:val="TableNormal0"/>
                  <w:rPr>
                    <w:rStyle w:val="GeneralAviation"/>
                    <w:color w:val="auto"/>
                  </w:rPr>
                </w:pPr>
                <w:r w:rsidRPr="00872D7C">
                  <w:rPr>
                    <w:rStyle w:val="GeneralAviation"/>
                    <w:color w:val="auto"/>
                  </w:rPr>
                  <w:t>3</w:t>
                </w:r>
              </w:p>
            </w:tc>
            <w:tc>
              <w:tcPr>
                <w:tcW w:w="3686" w:type="dxa"/>
                <w:hideMark/>
              </w:tcPr>
              <w:p w14:paraId="07B7DEF9"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p w14:paraId="33F19C26" w14:textId="77777777" w:rsidR="003A57A8" w:rsidRPr="00872D7C" w:rsidRDefault="00581773" w:rsidP="00BB23FF">
                <w:pPr>
                  <w:pStyle w:val="TableNormal0"/>
                  <w:rPr>
                    <w:rStyle w:val="GeneralAviation"/>
                    <w:i/>
                    <w:iCs/>
                    <w:color w:val="auto"/>
                  </w:rPr>
                </w:pPr>
                <w:r w:rsidRPr="00872D7C">
                  <w:rPr>
                    <w:rStyle w:val="GeneralAviation"/>
                    <w:i/>
                    <w:iCs/>
                    <w:color w:val="auto"/>
                  </w:rPr>
                  <w:t>Optional content: inside controlled airspace, outside controlled airspace</w:t>
                </w:r>
              </w:p>
            </w:tc>
            <w:tc>
              <w:tcPr>
                <w:tcW w:w="708" w:type="dxa"/>
                <w:hideMark/>
              </w:tcPr>
              <w:p w14:paraId="57001F4A" w14:textId="77777777" w:rsidR="003A57A8" w:rsidRPr="00872D7C" w:rsidRDefault="00581773" w:rsidP="00BB23FF">
                <w:pPr>
                  <w:pStyle w:val="TableNormal0"/>
                  <w:rPr>
                    <w:rStyle w:val="GeneralAviation"/>
                    <w:color w:val="auto"/>
                  </w:rPr>
                </w:pPr>
                <w:r w:rsidRPr="00872D7C">
                  <w:rPr>
                    <w:rStyle w:val="GeneralAviation"/>
                    <w:color w:val="auto"/>
                  </w:rPr>
                  <w:t>ALL</w:t>
                </w:r>
              </w:p>
            </w:tc>
          </w:tr>
          <w:tr w:rsidR="00090094" w14:paraId="398E3EFA" w14:textId="77777777" w:rsidTr="00090094">
            <w:trPr>
              <w:cantSplit/>
              <w:trHeight w:val="567"/>
            </w:trPr>
            <w:tc>
              <w:tcPr>
                <w:tcW w:w="865" w:type="dxa"/>
                <w:hideMark/>
              </w:tcPr>
              <w:p w14:paraId="0BCB9FF6"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1DC467ED" w14:textId="77777777" w:rsidR="003A57A8" w:rsidRPr="00872D7C" w:rsidRDefault="00581773" w:rsidP="00BB23FF">
                <w:pPr>
                  <w:pStyle w:val="TableNormal0"/>
                  <w:rPr>
                    <w:rStyle w:val="GeneralAviation"/>
                    <w:color w:val="auto"/>
                  </w:rPr>
                </w:pPr>
                <w:r w:rsidRPr="00872D7C">
                  <w:rPr>
                    <w:rStyle w:val="GeneralAviation"/>
                    <w:color w:val="auto"/>
                  </w:rPr>
                  <w:t xml:space="preserve">3.4.2 </w:t>
                </w:r>
              </w:p>
            </w:tc>
            <w:tc>
              <w:tcPr>
                <w:tcW w:w="3544" w:type="dxa"/>
                <w:hideMark/>
              </w:tcPr>
              <w:p w14:paraId="12D3B47C" w14:textId="77777777" w:rsidR="003A57A8" w:rsidRPr="00872D7C" w:rsidRDefault="00581773" w:rsidP="00BB23FF">
                <w:pPr>
                  <w:pStyle w:val="TableNormal0"/>
                  <w:rPr>
                    <w:rStyle w:val="GeneralAviation"/>
                    <w:color w:val="auto"/>
                  </w:rPr>
                </w:pPr>
                <w:r w:rsidRPr="00872D7C">
                  <w:rPr>
                    <w:rStyle w:val="GeneralAviation"/>
                    <w:color w:val="auto"/>
                  </w:rPr>
                  <w:t>Apply the procedures for unidentified aircraft.</w:t>
                </w:r>
              </w:p>
            </w:tc>
            <w:tc>
              <w:tcPr>
                <w:tcW w:w="283" w:type="dxa"/>
                <w:hideMark/>
              </w:tcPr>
              <w:p w14:paraId="5EBFB42A" w14:textId="77777777" w:rsidR="003A57A8" w:rsidRPr="00872D7C" w:rsidRDefault="00581773" w:rsidP="00BB23FF">
                <w:pPr>
                  <w:pStyle w:val="TableNormal0"/>
                  <w:rPr>
                    <w:rStyle w:val="GeneralAviation"/>
                    <w:color w:val="auto"/>
                  </w:rPr>
                </w:pPr>
                <w:r w:rsidRPr="00872D7C">
                  <w:rPr>
                    <w:rStyle w:val="GeneralAviation"/>
                    <w:color w:val="auto"/>
                  </w:rPr>
                  <w:t>3</w:t>
                </w:r>
              </w:p>
            </w:tc>
            <w:tc>
              <w:tcPr>
                <w:tcW w:w="3686" w:type="dxa"/>
                <w:hideMark/>
              </w:tcPr>
              <w:p w14:paraId="7B6F9528"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tc>
            <w:tc>
              <w:tcPr>
                <w:tcW w:w="708" w:type="dxa"/>
                <w:hideMark/>
              </w:tcPr>
              <w:p w14:paraId="02BA20F0" w14:textId="77777777" w:rsidR="003A57A8" w:rsidRPr="00872D7C" w:rsidRDefault="00581773" w:rsidP="00BB23FF">
                <w:pPr>
                  <w:pStyle w:val="TableNormal0"/>
                  <w:rPr>
                    <w:rStyle w:val="GeneralAviation"/>
                    <w:color w:val="auto"/>
                  </w:rPr>
                </w:pPr>
                <w:r w:rsidRPr="00872D7C">
                  <w:rPr>
                    <w:rStyle w:val="GeneralAviation"/>
                    <w:color w:val="auto"/>
                  </w:rPr>
                  <w:t>ALL</w:t>
                </w:r>
              </w:p>
            </w:tc>
          </w:tr>
          <w:tr w:rsidR="00090094" w14:paraId="679A3E68" w14:textId="77777777" w:rsidTr="00090094">
            <w:trPr>
              <w:cantSplit/>
              <w:trHeight w:val="21"/>
            </w:trPr>
            <w:tc>
              <w:tcPr>
                <w:tcW w:w="9086" w:type="dxa"/>
                <w:gridSpan w:val="5"/>
                <w:hideMark/>
              </w:tcPr>
              <w:p w14:paraId="2112C19C" w14:textId="77777777" w:rsidR="003A57A8" w:rsidRPr="00872D7C" w:rsidRDefault="00581773" w:rsidP="00BB23FF">
                <w:pPr>
                  <w:pStyle w:val="TableHead"/>
                  <w:rPr>
                    <w:rStyle w:val="GeneralAviation"/>
                    <w:color w:val="auto"/>
                  </w:rPr>
                </w:pPr>
                <w:r w:rsidRPr="00872D7C">
                  <w:rPr>
                    <w:rStyle w:val="GeneralAviation"/>
                    <w:color w:val="auto"/>
                  </w:rPr>
                  <w:t>Subtopic ABES 3.5 — Diversion</w:t>
                </w:r>
              </w:p>
            </w:tc>
          </w:tr>
          <w:tr w:rsidR="00090094" w14:paraId="37EC9F9D" w14:textId="77777777" w:rsidTr="00090094">
            <w:trPr>
              <w:cantSplit/>
              <w:trHeight w:val="567"/>
            </w:trPr>
            <w:tc>
              <w:tcPr>
                <w:tcW w:w="865" w:type="dxa"/>
                <w:hideMark/>
              </w:tcPr>
              <w:p w14:paraId="23591997"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2C37685C" w14:textId="77777777" w:rsidR="003A57A8" w:rsidRPr="00872D7C" w:rsidRDefault="00581773" w:rsidP="00BB23FF">
                <w:pPr>
                  <w:pStyle w:val="TableNormal0"/>
                  <w:rPr>
                    <w:rStyle w:val="GeneralAviation"/>
                    <w:color w:val="auto"/>
                  </w:rPr>
                </w:pPr>
                <w:r w:rsidRPr="00872D7C">
                  <w:rPr>
                    <w:rStyle w:val="GeneralAviation"/>
                    <w:color w:val="auto"/>
                  </w:rPr>
                  <w:t xml:space="preserve">3.5.1 </w:t>
                </w:r>
              </w:p>
            </w:tc>
            <w:tc>
              <w:tcPr>
                <w:tcW w:w="3544" w:type="dxa"/>
                <w:hideMark/>
              </w:tcPr>
              <w:p w14:paraId="64AB553B" w14:textId="77777777" w:rsidR="003A57A8" w:rsidRPr="00872D7C" w:rsidRDefault="00581773" w:rsidP="00BB23FF">
                <w:pPr>
                  <w:pStyle w:val="TableNormal0"/>
                  <w:rPr>
                    <w:rStyle w:val="GeneralAviation"/>
                    <w:color w:val="auto"/>
                  </w:rPr>
                </w:pPr>
                <w:r w:rsidRPr="00872D7C">
                  <w:rPr>
                    <w:rStyle w:val="GeneralAviation"/>
                    <w:color w:val="auto"/>
                  </w:rPr>
                  <w:t>Provide navigational assistance to aircraft diverting in emergency.</w:t>
                </w:r>
              </w:p>
            </w:tc>
            <w:tc>
              <w:tcPr>
                <w:tcW w:w="283" w:type="dxa"/>
                <w:hideMark/>
              </w:tcPr>
              <w:p w14:paraId="1BF1A109" w14:textId="77777777" w:rsidR="003A57A8" w:rsidRPr="00872D7C" w:rsidRDefault="00581773" w:rsidP="00BB23FF">
                <w:pPr>
                  <w:pStyle w:val="TableNormal0"/>
                  <w:rPr>
                    <w:rStyle w:val="GeneralAviation"/>
                    <w:color w:val="auto"/>
                  </w:rPr>
                </w:pPr>
                <w:r w:rsidRPr="00872D7C">
                  <w:rPr>
                    <w:rStyle w:val="GeneralAviation"/>
                    <w:color w:val="auto"/>
                  </w:rPr>
                  <w:t>4</w:t>
                </w:r>
              </w:p>
            </w:tc>
            <w:tc>
              <w:tcPr>
                <w:tcW w:w="3686" w:type="dxa"/>
                <w:hideMark/>
              </w:tcPr>
              <w:p w14:paraId="1FBB9FA0" w14:textId="77777777" w:rsidR="003A57A8" w:rsidRPr="00872D7C" w:rsidRDefault="00581773" w:rsidP="00D941DD">
                <w:pPr>
                  <w:pStyle w:val="EssentialTraining"/>
                  <w:rPr>
                    <w:rStyle w:val="GeneralAviation"/>
                    <w:color w:val="auto"/>
                  </w:rPr>
                </w:pPr>
                <w:r w:rsidRPr="00872D7C">
                  <w:rPr>
                    <w:rStyle w:val="GeneralAviation"/>
                    <w:color w:val="auto"/>
                  </w:rPr>
                  <w:t>Track/heading, distance, other navigational assistance</w:t>
                </w:r>
              </w:p>
              <w:p w14:paraId="7BE7904B" w14:textId="77777777" w:rsidR="003A57A8" w:rsidRPr="00872D7C" w:rsidRDefault="00581773" w:rsidP="00BB23FF">
                <w:pPr>
                  <w:pStyle w:val="TableNormal0"/>
                  <w:rPr>
                    <w:rStyle w:val="GeneralAviation"/>
                    <w:i/>
                    <w:iCs/>
                    <w:color w:val="auto"/>
                  </w:rPr>
                </w:pPr>
                <w:r w:rsidRPr="00872D7C">
                  <w:rPr>
                    <w:rStyle w:val="GeneralAviation"/>
                    <w:i/>
                    <w:iCs/>
                    <w:color w:val="auto"/>
                  </w:rPr>
                  <w:t>Optional content: nearest most suitable aerodrome</w:t>
                </w:r>
              </w:p>
            </w:tc>
            <w:tc>
              <w:tcPr>
                <w:tcW w:w="708" w:type="dxa"/>
                <w:hideMark/>
              </w:tcPr>
              <w:p w14:paraId="7D977EE9" w14:textId="77777777" w:rsidR="003A57A8" w:rsidRPr="00872D7C" w:rsidRDefault="00581773" w:rsidP="00BB23FF">
                <w:pPr>
                  <w:pStyle w:val="TableNormal0"/>
                  <w:rPr>
                    <w:rStyle w:val="GeneralAviation"/>
                    <w:color w:val="auto"/>
                  </w:rPr>
                </w:pPr>
                <w:r w:rsidRPr="00872D7C">
                  <w:rPr>
                    <w:rStyle w:val="GeneralAviation"/>
                    <w:color w:val="auto"/>
                  </w:rPr>
                  <w:t>APP ACP APS ACS</w:t>
                </w:r>
              </w:p>
            </w:tc>
          </w:tr>
          <w:tr w:rsidR="00090094" w14:paraId="18E25946" w14:textId="77777777" w:rsidTr="00090094">
            <w:trPr>
              <w:cantSplit/>
              <w:trHeight w:val="21"/>
            </w:trPr>
            <w:tc>
              <w:tcPr>
                <w:tcW w:w="9086" w:type="dxa"/>
                <w:gridSpan w:val="5"/>
                <w:hideMark/>
              </w:tcPr>
              <w:p w14:paraId="0BB42454" w14:textId="77777777" w:rsidR="003A57A8" w:rsidRPr="00872D7C" w:rsidRDefault="00581773" w:rsidP="00BB23FF">
                <w:pPr>
                  <w:pStyle w:val="TableHead"/>
                  <w:rPr>
                    <w:rStyle w:val="GeneralAviation"/>
                    <w:color w:val="auto"/>
                  </w:rPr>
                </w:pPr>
                <w:r w:rsidRPr="00872D7C">
                  <w:rPr>
                    <w:rStyle w:val="GeneralAviation"/>
                    <w:color w:val="auto"/>
                  </w:rPr>
                  <w:t>Subtopic ABES 3.6 — Transponder failure</w:t>
                </w:r>
              </w:p>
            </w:tc>
          </w:tr>
          <w:tr w:rsidR="00090094" w14:paraId="2CB7B6E4" w14:textId="77777777" w:rsidTr="00090094">
            <w:trPr>
              <w:cantSplit/>
              <w:trHeight w:val="567"/>
            </w:trPr>
            <w:tc>
              <w:tcPr>
                <w:tcW w:w="865" w:type="dxa"/>
                <w:hideMark/>
              </w:tcPr>
              <w:p w14:paraId="3E879318" w14:textId="77777777" w:rsidR="003A57A8" w:rsidRPr="00872D7C" w:rsidRDefault="00581773" w:rsidP="00BB23FF">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7222D030" w14:textId="77777777" w:rsidR="003A57A8" w:rsidRPr="00872D7C" w:rsidRDefault="00581773" w:rsidP="00BB23FF">
                <w:pPr>
                  <w:pStyle w:val="TableNormal0"/>
                  <w:rPr>
                    <w:rStyle w:val="GeneralAviation"/>
                    <w:color w:val="auto"/>
                  </w:rPr>
                </w:pPr>
                <w:r w:rsidRPr="00872D7C">
                  <w:rPr>
                    <w:rStyle w:val="GeneralAviation"/>
                    <w:color w:val="auto"/>
                  </w:rPr>
                  <w:t xml:space="preserve">3.6.1 </w:t>
                </w:r>
              </w:p>
            </w:tc>
            <w:tc>
              <w:tcPr>
                <w:tcW w:w="3544" w:type="dxa"/>
                <w:hideMark/>
              </w:tcPr>
              <w:p w14:paraId="3C99C4CA" w14:textId="77777777" w:rsidR="003A57A8" w:rsidRPr="00872D7C" w:rsidRDefault="00581773" w:rsidP="00BB23FF">
                <w:pPr>
                  <w:pStyle w:val="TableNormal0"/>
                  <w:rPr>
                    <w:rStyle w:val="GeneralAviation"/>
                    <w:color w:val="auto"/>
                  </w:rPr>
                </w:pPr>
                <w:r w:rsidRPr="00872D7C">
                  <w:rPr>
                    <w:rStyle w:val="GeneralAviation"/>
                    <w:color w:val="auto"/>
                  </w:rPr>
                  <w:t>Apply procedures in the event of an SSR transponder failure.</w:t>
                </w:r>
              </w:p>
            </w:tc>
            <w:tc>
              <w:tcPr>
                <w:tcW w:w="283" w:type="dxa"/>
                <w:hideMark/>
              </w:tcPr>
              <w:p w14:paraId="721F3CE4" w14:textId="77777777" w:rsidR="003A57A8" w:rsidRPr="00872D7C" w:rsidRDefault="00581773" w:rsidP="00BB23FF">
                <w:pPr>
                  <w:pStyle w:val="TableNormal0"/>
                  <w:rPr>
                    <w:rStyle w:val="GeneralAviation"/>
                    <w:color w:val="auto"/>
                  </w:rPr>
                </w:pPr>
                <w:r w:rsidRPr="00872D7C">
                  <w:rPr>
                    <w:rStyle w:val="GeneralAviation"/>
                    <w:color w:val="auto"/>
                  </w:rPr>
                  <w:t>3</w:t>
                </w:r>
              </w:p>
            </w:tc>
            <w:tc>
              <w:tcPr>
                <w:tcW w:w="3686" w:type="dxa"/>
                <w:hideMark/>
              </w:tcPr>
              <w:p w14:paraId="336FE9EB"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p w14:paraId="676DB635" w14:textId="77777777" w:rsidR="003A57A8" w:rsidRDefault="00581773" w:rsidP="00BB23FF">
                <w:pPr>
                  <w:pStyle w:val="TableNormal0"/>
                  <w:rPr>
                    <w:rStyle w:val="GeneralAviation"/>
                    <w:i/>
                    <w:iCs/>
                    <w:color w:val="auto"/>
                  </w:rPr>
                </w:pPr>
                <w:r w:rsidRPr="00872D7C">
                  <w:rPr>
                    <w:rStyle w:val="GeneralAviation"/>
                    <w:i/>
                    <w:iCs/>
                    <w:color w:val="auto"/>
                  </w:rPr>
                  <w:t>Optional content: total/partial failure, impact on ADS-B/Mode S capability</w:t>
                </w:r>
              </w:p>
              <w:p w14:paraId="76F40749" w14:textId="77777777" w:rsidR="0096092C" w:rsidRDefault="0096092C" w:rsidP="00BB23FF">
                <w:pPr>
                  <w:pStyle w:val="TableNormal0"/>
                  <w:rPr>
                    <w:rStyle w:val="GeneralAviation"/>
                    <w:i/>
                    <w:iCs/>
                    <w:color w:val="auto"/>
                  </w:rPr>
                </w:pPr>
              </w:p>
              <w:p w14:paraId="0AC87B47" w14:textId="77777777" w:rsidR="0096092C" w:rsidRDefault="0096092C" w:rsidP="00BB23FF">
                <w:pPr>
                  <w:pStyle w:val="TableNormal0"/>
                  <w:rPr>
                    <w:rStyle w:val="GeneralAviation"/>
                    <w:i/>
                    <w:iCs/>
                    <w:color w:val="auto"/>
                  </w:rPr>
                </w:pPr>
              </w:p>
              <w:p w14:paraId="482DFABB" w14:textId="77777777" w:rsidR="0096092C" w:rsidRPr="00872D7C" w:rsidRDefault="0096092C" w:rsidP="00BB23FF">
                <w:pPr>
                  <w:pStyle w:val="TableNormal0"/>
                  <w:rPr>
                    <w:rStyle w:val="GeneralAviation"/>
                    <w:i/>
                    <w:iCs/>
                    <w:color w:val="auto"/>
                  </w:rPr>
                </w:pPr>
              </w:p>
            </w:tc>
            <w:tc>
              <w:tcPr>
                <w:tcW w:w="708" w:type="dxa"/>
                <w:hideMark/>
              </w:tcPr>
              <w:p w14:paraId="26F8AAA8" w14:textId="77777777" w:rsidR="003A57A8" w:rsidRPr="00872D7C" w:rsidRDefault="00581773" w:rsidP="00BB23FF">
                <w:pPr>
                  <w:pStyle w:val="TableNormal0"/>
                  <w:rPr>
                    <w:rStyle w:val="GeneralAviation"/>
                    <w:color w:val="auto"/>
                  </w:rPr>
                </w:pPr>
                <w:r w:rsidRPr="00872D7C">
                  <w:rPr>
                    <w:rStyle w:val="GeneralAviation"/>
                    <w:color w:val="auto"/>
                  </w:rPr>
                  <w:t>APS ACS</w:t>
                </w:r>
              </w:p>
            </w:tc>
          </w:tr>
          <w:tr w:rsidR="00090094" w14:paraId="78CBA134" w14:textId="77777777" w:rsidTr="00090094">
            <w:trPr>
              <w:cantSplit/>
              <w:trHeight w:val="227"/>
            </w:trPr>
            <w:tc>
              <w:tcPr>
                <w:tcW w:w="9086" w:type="dxa"/>
                <w:gridSpan w:val="5"/>
              </w:tcPr>
              <w:p w14:paraId="1EF003B9" w14:textId="77777777" w:rsidR="003A57A8" w:rsidRPr="00872D7C" w:rsidRDefault="00581773" w:rsidP="00BB23FF">
                <w:pPr>
                  <w:pStyle w:val="TableHead"/>
                  <w:rPr>
                    <w:rStyle w:val="GeneralAviation"/>
                    <w:color w:val="auto"/>
                  </w:rPr>
                </w:pPr>
                <w:r w:rsidRPr="00872D7C">
                  <w:rPr>
                    <w:rStyle w:val="GeneralAviation"/>
                    <w:color w:val="auto"/>
                  </w:rPr>
                  <w:t>Subtopic ABES 3.7 — Interception of civil aircraft</w:t>
                </w:r>
              </w:p>
            </w:tc>
          </w:tr>
          <w:tr w:rsidR="00090094" w14:paraId="78573BC6" w14:textId="77777777" w:rsidTr="00090094">
            <w:trPr>
              <w:cantSplit/>
              <w:trHeight w:val="567"/>
            </w:trPr>
            <w:tc>
              <w:tcPr>
                <w:tcW w:w="865" w:type="dxa"/>
              </w:tcPr>
              <w:p w14:paraId="36F42F4B" w14:textId="77777777" w:rsidR="003A57A8" w:rsidRPr="00872D7C" w:rsidRDefault="00581773" w:rsidP="003A57A8">
                <w:pPr>
                  <w:pStyle w:val="TableNormal0"/>
                  <w:rPr>
                    <w:rStyle w:val="GeneralAviation"/>
                    <w:color w:val="auto"/>
                  </w:rPr>
                </w:pPr>
                <w:r w:rsidRPr="00872D7C">
                  <w:rPr>
                    <w:rStyle w:val="GeneralAviation"/>
                    <w:color w:val="auto"/>
                  </w:rPr>
                  <w:t>APS</w:t>
                </w:r>
                <w:r w:rsidRPr="00872D7C">
                  <w:rPr>
                    <w:rStyle w:val="GeneralAviation"/>
                    <w:color w:val="auto"/>
                  </w:rPr>
                  <w:br/>
                  <w:t>ABES</w:t>
                </w:r>
              </w:p>
              <w:p w14:paraId="50C71D32" w14:textId="77777777" w:rsidR="003A57A8" w:rsidRPr="00872D7C" w:rsidRDefault="00581773" w:rsidP="003A57A8">
                <w:pPr>
                  <w:pStyle w:val="TableNormal0"/>
                  <w:rPr>
                    <w:rStyle w:val="GeneralAviation"/>
                    <w:color w:val="auto"/>
                  </w:rPr>
                </w:pPr>
                <w:r w:rsidRPr="00872D7C">
                  <w:rPr>
                    <w:rStyle w:val="GeneralAviation"/>
                    <w:color w:val="auto"/>
                  </w:rPr>
                  <w:t>3.7.1</w:t>
                </w:r>
              </w:p>
            </w:tc>
            <w:tc>
              <w:tcPr>
                <w:tcW w:w="3544" w:type="dxa"/>
              </w:tcPr>
              <w:p w14:paraId="01B7F5EA" w14:textId="77777777" w:rsidR="003A57A8" w:rsidRPr="00872D7C" w:rsidRDefault="00581773" w:rsidP="00BB23FF">
                <w:pPr>
                  <w:pStyle w:val="TableNormal0"/>
                  <w:rPr>
                    <w:rStyle w:val="GeneralAviation"/>
                    <w:color w:val="auto"/>
                  </w:rPr>
                </w:pPr>
                <w:r w:rsidRPr="00872D7C">
                  <w:rPr>
                    <w:rStyle w:val="GeneralAviation"/>
                    <w:color w:val="auto"/>
                  </w:rPr>
                  <w:t>Explain the procedures in the event of interception of civil aircraft.</w:t>
                </w:r>
              </w:p>
            </w:tc>
            <w:tc>
              <w:tcPr>
                <w:tcW w:w="283" w:type="dxa"/>
              </w:tcPr>
              <w:p w14:paraId="0961B0F5" w14:textId="77777777" w:rsidR="003A57A8" w:rsidRPr="00872D7C" w:rsidRDefault="00581773" w:rsidP="00BB23FF">
                <w:pPr>
                  <w:pStyle w:val="TableNormal0"/>
                  <w:rPr>
                    <w:rStyle w:val="GeneralAviation"/>
                    <w:color w:val="auto"/>
                  </w:rPr>
                </w:pPr>
                <w:r w:rsidRPr="00872D7C">
                  <w:rPr>
                    <w:rStyle w:val="GeneralAviation"/>
                    <w:color w:val="auto"/>
                  </w:rPr>
                  <w:t>2</w:t>
                </w:r>
              </w:p>
            </w:tc>
            <w:tc>
              <w:tcPr>
                <w:tcW w:w="3686" w:type="dxa"/>
              </w:tcPr>
              <w:p w14:paraId="03CE5B29" w14:textId="77777777" w:rsidR="003A57A8" w:rsidRPr="00872D7C" w:rsidRDefault="00356D49" w:rsidP="00D941DD">
                <w:pPr>
                  <w:pStyle w:val="EssentialTraining"/>
                  <w:rPr>
                    <w:rStyle w:val="GeneralAviation"/>
                    <w:color w:val="auto"/>
                  </w:rPr>
                </w:pPr>
                <w:r w:rsidRPr="00872D7C">
                  <w:rPr>
                    <w:rStyle w:val="GeneralAviation"/>
                    <w:color w:val="auto"/>
                  </w:rPr>
                  <w:t>Government of the Republic of Armenia Decision N 821-N of June 2, 2022</w:t>
                </w:r>
              </w:p>
            </w:tc>
            <w:tc>
              <w:tcPr>
                <w:tcW w:w="708" w:type="dxa"/>
              </w:tcPr>
              <w:p w14:paraId="1E8BE830" w14:textId="77777777" w:rsidR="003A57A8" w:rsidRPr="00872D7C" w:rsidRDefault="00581773" w:rsidP="005E38A7">
                <w:pPr>
                  <w:pStyle w:val="ItalicRed"/>
                  <w:rPr>
                    <w:color w:val="auto"/>
                  </w:rPr>
                </w:pPr>
                <w:r w:rsidRPr="00872D7C">
                  <w:rPr>
                    <w:color w:val="auto"/>
                  </w:rPr>
                  <w:t>ALL</w:t>
                </w:r>
              </w:p>
            </w:tc>
          </w:tr>
        </w:tbl>
        <w:p w14:paraId="459D1909" w14:textId="77777777" w:rsidR="005F6C2B" w:rsidRPr="003A57A8" w:rsidRDefault="00000000" w:rsidP="003A57A8">
          <w:pPr>
            <w:rPr>
              <w:i/>
              <w:iCs/>
            </w:rPr>
          </w:pPr>
        </w:p>
      </w:sdtContent>
    </w:sdt>
    <w:sdt>
      <w:sdtPr>
        <w:rPr>
          <w:i w:val="0"/>
          <w:sz w:val="22"/>
          <w:szCs w:val="24"/>
        </w:rPr>
        <w:alias w:val="topic"/>
        <w:tag w:val="topic"/>
        <w:id w:val="2055385639"/>
      </w:sdtPr>
      <w:sdtContent>
        <w:p w14:paraId="36D63CB8" w14:textId="77777777" w:rsidR="00FB156C" w:rsidRDefault="00FB156C" w:rsidP="00FB156C">
          <w:pPr>
            <w:pStyle w:val="Dxshortdesc"/>
          </w:pPr>
        </w:p>
        <w:p w14:paraId="53E43F80" w14:textId="77777777" w:rsidR="00AD067A" w:rsidRPr="005847AB" w:rsidRDefault="00581773" w:rsidP="00FB156C">
          <w:pPr>
            <w:pStyle w:val="Heading5"/>
          </w:pPr>
          <w:bookmarkStart w:id="2293" w:name="_Toc256000236"/>
          <w:r w:rsidRPr="005847AB">
            <w:t xml:space="preserve">SUBJECT </w:t>
          </w:r>
          <w:r w:rsidR="00FB10CE">
            <w:t>11</w:t>
          </w:r>
          <w:r w:rsidRPr="005847AB">
            <w:t xml:space="preserve">: </w:t>
          </w:r>
          <w:r w:rsidR="00784A87" w:rsidRPr="00784A87">
            <w:t>AERODROMES</w:t>
          </w:r>
          <w:bookmarkEnd w:id="2293"/>
        </w:p>
        <w:p w14:paraId="7664F779" w14:textId="77777777" w:rsidR="00AD067A" w:rsidRPr="00667041" w:rsidRDefault="00581773" w:rsidP="00995D60">
          <w:r w:rsidRPr="00667041">
            <w:t>The subject objective is:</w:t>
          </w:r>
        </w:p>
        <w:p w14:paraId="1A76E554" w14:textId="77777777" w:rsidR="00AD067A" w:rsidRDefault="00581773" w:rsidP="00995D60">
          <w:r w:rsidRPr="00667041">
            <w:lastRenderedPageBreak/>
            <w:t>Learners shall recognise and understand the design and layout of aerodromes.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21018D26"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5E489178" w14:textId="77777777" w:rsidR="00F96C16" w:rsidRPr="00F96C16" w:rsidRDefault="00581773" w:rsidP="007A451F">
                <w:pPr>
                  <w:pStyle w:val="TableCentered"/>
                  <w:rPr>
                    <w:rStyle w:val="GeneralAviation"/>
                  </w:rPr>
                </w:pPr>
                <w:r w:rsidRPr="00F96C16">
                  <w:t>TOPIC AGA 1 — AERODROME DATA, LAYOUT AND COORDINATION</w:t>
                </w:r>
              </w:p>
            </w:tc>
          </w:tr>
          <w:tr w:rsidR="00090094" w14:paraId="72760F63" w14:textId="77777777" w:rsidTr="00090094">
            <w:trPr>
              <w:trHeight w:val="21"/>
            </w:trPr>
            <w:tc>
              <w:tcPr>
                <w:tcW w:w="9086" w:type="dxa"/>
                <w:gridSpan w:val="5"/>
                <w:hideMark/>
              </w:tcPr>
              <w:p w14:paraId="5390BB80" w14:textId="77777777" w:rsidR="00F96C16" w:rsidRPr="00872D7C" w:rsidRDefault="00581773" w:rsidP="007A451F">
                <w:pPr>
                  <w:pStyle w:val="TableHead"/>
                  <w:rPr>
                    <w:rStyle w:val="GeneralAviation"/>
                    <w:color w:val="auto"/>
                  </w:rPr>
                </w:pPr>
                <w:r w:rsidRPr="00872D7C">
                  <w:rPr>
                    <w:rStyle w:val="GeneralAviation"/>
                    <w:color w:val="auto"/>
                  </w:rPr>
                  <w:t xml:space="preserve">Subtopic AGA 1.1 — Definitions </w:t>
                </w:r>
              </w:p>
            </w:tc>
          </w:tr>
          <w:tr w:rsidR="00090094" w14:paraId="00BF7F45" w14:textId="77777777" w:rsidTr="00090094">
            <w:trPr>
              <w:trHeight w:val="567"/>
            </w:trPr>
            <w:tc>
              <w:tcPr>
                <w:tcW w:w="865" w:type="dxa"/>
                <w:hideMark/>
              </w:tcPr>
              <w:p w14:paraId="36394CC4"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4F42C229" w14:textId="77777777" w:rsidR="00F96C16" w:rsidRPr="00872D7C" w:rsidRDefault="00581773" w:rsidP="007A451F">
                <w:pPr>
                  <w:pStyle w:val="TableNormal0"/>
                  <w:rPr>
                    <w:rStyle w:val="GeneralAviation"/>
                    <w:color w:val="auto"/>
                  </w:rPr>
                </w:pPr>
                <w:r w:rsidRPr="00872D7C">
                  <w:rPr>
                    <w:rStyle w:val="GeneralAviation"/>
                    <w:color w:val="auto"/>
                  </w:rPr>
                  <w:t xml:space="preserve">1.1.1 </w:t>
                </w:r>
              </w:p>
            </w:tc>
            <w:tc>
              <w:tcPr>
                <w:tcW w:w="3544" w:type="dxa"/>
                <w:hideMark/>
              </w:tcPr>
              <w:p w14:paraId="4F1F7942" w14:textId="77777777" w:rsidR="00F96C16" w:rsidRPr="00872D7C" w:rsidRDefault="00581773" w:rsidP="007A451F">
                <w:pPr>
                  <w:pStyle w:val="TableNormal0"/>
                  <w:rPr>
                    <w:rStyle w:val="GeneralAviation"/>
                    <w:color w:val="auto"/>
                  </w:rPr>
                </w:pPr>
                <w:r w:rsidRPr="00872D7C">
                  <w:rPr>
                    <w:rStyle w:val="GeneralAviation"/>
                    <w:color w:val="auto"/>
                  </w:rPr>
                  <w:t>Define aerodrome data.</w:t>
                </w:r>
              </w:p>
            </w:tc>
            <w:tc>
              <w:tcPr>
                <w:tcW w:w="283" w:type="dxa"/>
                <w:hideMark/>
              </w:tcPr>
              <w:p w14:paraId="057BB511" w14:textId="77777777" w:rsidR="00F96C16" w:rsidRPr="00872D7C" w:rsidRDefault="00581773" w:rsidP="007A451F">
                <w:pPr>
                  <w:pStyle w:val="TableNormal0"/>
                  <w:rPr>
                    <w:rStyle w:val="GeneralAviation"/>
                    <w:color w:val="auto"/>
                  </w:rPr>
                </w:pPr>
                <w:r w:rsidRPr="00872D7C">
                  <w:rPr>
                    <w:rStyle w:val="GeneralAviation"/>
                    <w:color w:val="auto"/>
                  </w:rPr>
                  <w:t>1</w:t>
                </w:r>
              </w:p>
            </w:tc>
            <w:tc>
              <w:tcPr>
                <w:tcW w:w="3686" w:type="dxa"/>
                <w:hideMark/>
              </w:tcPr>
              <w:p w14:paraId="75DE09B7" w14:textId="77777777" w:rsidR="00F96C16" w:rsidRPr="00872D7C" w:rsidRDefault="00094C58" w:rsidP="005859F6">
                <w:pPr>
                  <w:pStyle w:val="EssentialTraining"/>
                  <w:rPr>
                    <w:rStyle w:val="GeneralAviation"/>
                    <w:color w:val="auto"/>
                  </w:rPr>
                </w:pPr>
                <w:r w:rsidRPr="00872D7C">
                  <w:rPr>
                    <w:rStyle w:val="GeneralAviation"/>
                    <w:color w:val="auto"/>
                  </w:rPr>
                  <w:t>Government of the Republic of Armenia Decision N 1318-N of August 24, 2023</w:t>
                </w:r>
                <w:r w:rsidR="00581773" w:rsidRPr="00872D7C">
                  <w:rPr>
                    <w:rStyle w:val="GeneralAviation"/>
                    <w:color w:val="auto"/>
                  </w:rPr>
                  <w:footnoteReference w:id="24"/>
                </w:r>
              </w:p>
              <w:p w14:paraId="6227A8B1" w14:textId="77777777" w:rsidR="00F96C16" w:rsidRPr="00872D7C" w:rsidRDefault="00581773" w:rsidP="007A451F">
                <w:pPr>
                  <w:pStyle w:val="TableNormal0"/>
                  <w:rPr>
                    <w:rStyle w:val="GeneralAviation"/>
                    <w:color w:val="auto"/>
                  </w:rPr>
                </w:pPr>
                <w:r w:rsidRPr="00872D7C">
                  <w:rPr>
                    <w:rStyle w:val="GeneralAviation"/>
                    <w:i/>
                    <w:iCs/>
                    <w:color w:val="auto"/>
                  </w:rPr>
                  <w:t>Optional content: aerodrome elevation, reference point, apron, movement area, manoeuvring area, hotspo</w:t>
                </w:r>
                <w:r w:rsidRPr="00872D7C">
                  <w:rPr>
                    <w:rStyle w:val="GeneralAviation"/>
                    <w:color w:val="auto"/>
                  </w:rPr>
                  <w:t>t</w:t>
                </w:r>
              </w:p>
            </w:tc>
            <w:tc>
              <w:tcPr>
                <w:tcW w:w="708" w:type="dxa"/>
                <w:hideMark/>
              </w:tcPr>
              <w:p w14:paraId="267F67D8"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1881237F" w14:textId="77777777" w:rsidTr="00090094">
            <w:trPr>
              <w:trHeight w:val="21"/>
            </w:trPr>
            <w:tc>
              <w:tcPr>
                <w:tcW w:w="9086" w:type="dxa"/>
                <w:gridSpan w:val="5"/>
                <w:hideMark/>
              </w:tcPr>
              <w:p w14:paraId="4D823D94" w14:textId="77777777" w:rsidR="00F96C16" w:rsidRPr="00872D7C" w:rsidRDefault="00581773" w:rsidP="007A451F">
                <w:pPr>
                  <w:pStyle w:val="TableHead"/>
                  <w:rPr>
                    <w:rStyle w:val="GeneralAviation"/>
                    <w:color w:val="auto"/>
                  </w:rPr>
                </w:pPr>
                <w:r w:rsidRPr="00872D7C">
                  <w:rPr>
                    <w:rStyle w:val="GeneralAviation"/>
                    <w:color w:val="auto"/>
                  </w:rPr>
                  <w:t>Subtopic AGA 1.2 — Coordination</w:t>
                </w:r>
              </w:p>
            </w:tc>
          </w:tr>
          <w:tr w:rsidR="00090094" w14:paraId="1AB8A136" w14:textId="77777777" w:rsidTr="00090094">
            <w:trPr>
              <w:trHeight w:val="567"/>
            </w:trPr>
            <w:tc>
              <w:tcPr>
                <w:tcW w:w="865" w:type="dxa"/>
                <w:hideMark/>
              </w:tcPr>
              <w:p w14:paraId="2D3B7E14"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5E608EEB" w14:textId="77777777" w:rsidR="00F96C16" w:rsidRPr="00872D7C" w:rsidRDefault="00581773" w:rsidP="007A451F">
                <w:pPr>
                  <w:pStyle w:val="TableNormal0"/>
                  <w:rPr>
                    <w:rStyle w:val="GeneralAviation"/>
                    <w:color w:val="auto"/>
                  </w:rPr>
                </w:pPr>
                <w:r w:rsidRPr="00872D7C">
                  <w:rPr>
                    <w:rStyle w:val="GeneralAviation"/>
                    <w:color w:val="auto"/>
                  </w:rPr>
                  <w:t xml:space="preserve">1.2.1 </w:t>
                </w:r>
              </w:p>
            </w:tc>
            <w:tc>
              <w:tcPr>
                <w:tcW w:w="3544" w:type="dxa"/>
                <w:hideMark/>
              </w:tcPr>
              <w:p w14:paraId="3957BC6A" w14:textId="77777777" w:rsidR="00F96C16" w:rsidRPr="00872D7C" w:rsidRDefault="00581773" w:rsidP="007A451F">
                <w:pPr>
                  <w:pStyle w:val="TableNormal0"/>
                  <w:rPr>
                    <w:rStyle w:val="GeneralAviation"/>
                    <w:color w:val="auto"/>
                  </w:rPr>
                </w:pPr>
                <w:r w:rsidRPr="00872D7C">
                  <w:rPr>
                    <w:rStyle w:val="GeneralAviation"/>
                    <w:color w:val="auto"/>
                  </w:rPr>
                  <w:t>Identify the information that has to be exchanged between Air Traffic Services (ATS) and the aerodrome authority.</w:t>
                </w:r>
              </w:p>
            </w:tc>
            <w:tc>
              <w:tcPr>
                <w:tcW w:w="283" w:type="dxa"/>
                <w:hideMark/>
              </w:tcPr>
              <w:p w14:paraId="75E40FB0" w14:textId="77777777" w:rsidR="00F96C16" w:rsidRPr="00872D7C" w:rsidRDefault="00581773" w:rsidP="007A451F">
                <w:pPr>
                  <w:pStyle w:val="TableNormal0"/>
                  <w:rPr>
                    <w:rStyle w:val="GeneralAviation"/>
                    <w:color w:val="auto"/>
                  </w:rPr>
                </w:pPr>
                <w:r w:rsidRPr="00872D7C">
                  <w:rPr>
                    <w:rStyle w:val="GeneralAviation"/>
                    <w:color w:val="auto"/>
                  </w:rPr>
                  <w:t>3</w:t>
                </w:r>
              </w:p>
            </w:tc>
            <w:tc>
              <w:tcPr>
                <w:tcW w:w="3686" w:type="dxa"/>
                <w:hideMark/>
              </w:tcPr>
              <w:p w14:paraId="493AC354" w14:textId="77777777" w:rsidR="00F96C16" w:rsidRPr="00872D7C" w:rsidRDefault="00581773" w:rsidP="005859F6">
                <w:pPr>
                  <w:pStyle w:val="EssentialTraining"/>
                  <w:rPr>
                    <w:rStyle w:val="GeneralAviation"/>
                    <w:color w:val="auto"/>
                  </w:rPr>
                </w:pPr>
                <w:r w:rsidRPr="00872D7C">
                  <w:rPr>
                    <w:rStyle w:val="GeneralAviation"/>
                    <w:color w:val="auto"/>
                  </w:rPr>
                  <w:t xml:space="preserve">Aerodrome conditions, fire/rescue category, condition of ground equipment and NAVAIDs, AIRAC, </w:t>
                </w:r>
                <w:r w:rsidR="00094C58" w:rsidRPr="00872D7C">
                  <w:rPr>
                    <w:rStyle w:val="GeneralAviation"/>
                    <w:color w:val="auto"/>
                  </w:rPr>
                  <w:t>Government of the Republic of Armenia Decision N 1318-N of August 24, 2023</w:t>
                </w:r>
              </w:p>
            </w:tc>
            <w:tc>
              <w:tcPr>
                <w:tcW w:w="708" w:type="dxa"/>
                <w:hideMark/>
              </w:tcPr>
              <w:p w14:paraId="6E645909" w14:textId="77777777" w:rsidR="00F96C16" w:rsidRPr="00872D7C" w:rsidRDefault="00581773" w:rsidP="007A451F">
                <w:pPr>
                  <w:pStyle w:val="TableNormal0"/>
                  <w:rPr>
                    <w:rStyle w:val="GeneralAviation"/>
                    <w:color w:val="auto"/>
                  </w:rPr>
                </w:pPr>
                <w:r w:rsidRPr="00872D7C">
                  <w:rPr>
                    <w:rStyle w:val="GeneralAviation"/>
                    <w:color w:val="auto"/>
                  </w:rPr>
                  <w:t xml:space="preserve">ADC APP APS </w:t>
                </w:r>
              </w:p>
            </w:tc>
          </w:tr>
          <w:tr w:rsidR="00090094" w14:paraId="744267F8" w14:textId="77777777" w:rsidTr="00090094">
            <w:trPr>
              <w:trHeight w:val="21"/>
            </w:trPr>
            <w:tc>
              <w:tcPr>
                <w:tcW w:w="9086" w:type="dxa"/>
                <w:gridSpan w:val="5"/>
              </w:tcPr>
              <w:p w14:paraId="380D60AC" w14:textId="77777777" w:rsidR="00F96C16" w:rsidRPr="00416820" w:rsidRDefault="00581773" w:rsidP="007A451F">
                <w:pPr>
                  <w:pStyle w:val="TableCentered"/>
                  <w:rPr>
                    <w:rStyle w:val="GeneralAviation"/>
                  </w:rPr>
                </w:pPr>
                <w:r w:rsidRPr="00416820">
                  <w:t>TOPIC AGA 2 — MOVEMENT AREA</w:t>
                </w:r>
              </w:p>
            </w:tc>
          </w:tr>
          <w:tr w:rsidR="00090094" w14:paraId="145126A7" w14:textId="77777777" w:rsidTr="00090094">
            <w:trPr>
              <w:cantSplit/>
              <w:trHeight w:val="21"/>
            </w:trPr>
            <w:tc>
              <w:tcPr>
                <w:tcW w:w="9086" w:type="dxa"/>
                <w:gridSpan w:val="5"/>
                <w:hideMark/>
              </w:tcPr>
              <w:p w14:paraId="329B8BDB" w14:textId="77777777" w:rsidR="00F96C16" w:rsidRPr="00872D7C" w:rsidRDefault="00581773" w:rsidP="007A451F">
                <w:pPr>
                  <w:pStyle w:val="TableHead"/>
                  <w:rPr>
                    <w:rStyle w:val="GeneralAviation"/>
                    <w:color w:val="auto"/>
                  </w:rPr>
                </w:pPr>
                <w:r w:rsidRPr="00872D7C">
                  <w:rPr>
                    <w:rStyle w:val="GeneralAviation"/>
                    <w:color w:val="auto"/>
                  </w:rPr>
                  <w:t>Subtopic AGA 2.1 — Movement area</w:t>
                </w:r>
              </w:p>
            </w:tc>
          </w:tr>
          <w:tr w:rsidR="00090094" w14:paraId="709E5B9D" w14:textId="77777777" w:rsidTr="00090094">
            <w:trPr>
              <w:cantSplit/>
              <w:trHeight w:val="567"/>
            </w:trPr>
            <w:tc>
              <w:tcPr>
                <w:tcW w:w="865" w:type="dxa"/>
                <w:hideMark/>
              </w:tcPr>
              <w:p w14:paraId="0844A332"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4C35766D" w14:textId="77777777" w:rsidR="00F96C16" w:rsidRPr="00872D7C" w:rsidRDefault="00581773" w:rsidP="007A451F">
                <w:pPr>
                  <w:pStyle w:val="TableNormal0"/>
                  <w:rPr>
                    <w:rStyle w:val="GeneralAviation"/>
                    <w:color w:val="auto"/>
                  </w:rPr>
                </w:pPr>
                <w:r w:rsidRPr="00872D7C">
                  <w:rPr>
                    <w:rStyle w:val="GeneralAviation"/>
                    <w:color w:val="auto"/>
                  </w:rPr>
                  <w:t xml:space="preserve">2.1.1 </w:t>
                </w:r>
              </w:p>
            </w:tc>
            <w:tc>
              <w:tcPr>
                <w:tcW w:w="3544" w:type="dxa"/>
                <w:hideMark/>
              </w:tcPr>
              <w:p w14:paraId="3A0D1574" w14:textId="77777777" w:rsidR="00F96C16" w:rsidRPr="00872D7C" w:rsidRDefault="00581773" w:rsidP="007A451F">
                <w:pPr>
                  <w:pStyle w:val="TableNormal0"/>
                  <w:rPr>
                    <w:rStyle w:val="GeneralAviation"/>
                    <w:color w:val="auto"/>
                  </w:rPr>
                </w:pPr>
                <w:r w:rsidRPr="00872D7C">
                  <w:rPr>
                    <w:rStyle w:val="GeneralAviation"/>
                    <w:color w:val="auto"/>
                  </w:rPr>
                  <w:t>Describe the movement area.</w:t>
                </w:r>
              </w:p>
            </w:tc>
            <w:tc>
              <w:tcPr>
                <w:tcW w:w="283" w:type="dxa"/>
                <w:hideMark/>
              </w:tcPr>
              <w:p w14:paraId="22FCE586"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5AFE0C1C" w14:textId="77777777" w:rsidR="00F96C16" w:rsidRPr="00872D7C" w:rsidRDefault="00356D49" w:rsidP="00277000">
                <w:pPr>
                  <w:pStyle w:val="EssentialTraining"/>
                  <w:rPr>
                    <w:rStyle w:val="GeneralAviation"/>
                    <w:color w:val="auto"/>
                  </w:rPr>
                </w:pPr>
                <w:r w:rsidRPr="00872D7C">
                  <w:rPr>
                    <w:rStyle w:val="GeneralAviation"/>
                    <w:color w:val="auto"/>
                  </w:rPr>
                  <w:t>Government of the Republic of Armenia Decision N 1318-N of August 24, 2023</w:t>
                </w:r>
              </w:p>
            </w:tc>
            <w:tc>
              <w:tcPr>
                <w:tcW w:w="708" w:type="dxa"/>
                <w:hideMark/>
              </w:tcPr>
              <w:p w14:paraId="5F23847B"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1B681465" w14:textId="77777777" w:rsidTr="00090094">
            <w:trPr>
              <w:cantSplit/>
              <w:trHeight w:val="567"/>
            </w:trPr>
            <w:tc>
              <w:tcPr>
                <w:tcW w:w="865" w:type="dxa"/>
                <w:hideMark/>
              </w:tcPr>
              <w:p w14:paraId="062D9CAF"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1EE0A8CA" w14:textId="77777777" w:rsidR="00F96C16" w:rsidRPr="00872D7C" w:rsidRDefault="00581773" w:rsidP="007A451F">
                <w:pPr>
                  <w:pStyle w:val="TableNormal0"/>
                  <w:rPr>
                    <w:rStyle w:val="GeneralAviation"/>
                    <w:color w:val="auto"/>
                  </w:rPr>
                </w:pPr>
                <w:r w:rsidRPr="00872D7C">
                  <w:rPr>
                    <w:rStyle w:val="GeneralAviation"/>
                    <w:color w:val="auto"/>
                  </w:rPr>
                  <w:t xml:space="preserve">2.1.2 </w:t>
                </w:r>
              </w:p>
            </w:tc>
            <w:tc>
              <w:tcPr>
                <w:tcW w:w="3544" w:type="dxa"/>
                <w:hideMark/>
              </w:tcPr>
              <w:p w14:paraId="2BB7FE3D" w14:textId="77777777" w:rsidR="00F96C16" w:rsidRPr="00872D7C" w:rsidRDefault="00581773" w:rsidP="007A451F">
                <w:pPr>
                  <w:pStyle w:val="TableNormal0"/>
                  <w:rPr>
                    <w:rStyle w:val="GeneralAviation"/>
                    <w:color w:val="auto"/>
                  </w:rPr>
                </w:pPr>
                <w:r w:rsidRPr="00872D7C">
                  <w:rPr>
                    <w:rStyle w:val="GeneralAviation"/>
                    <w:color w:val="auto"/>
                  </w:rPr>
                  <w:t>Describe the marking of obstacles and unusable or unserviceable areas.</w:t>
                </w:r>
              </w:p>
            </w:tc>
            <w:tc>
              <w:tcPr>
                <w:tcW w:w="283" w:type="dxa"/>
                <w:hideMark/>
              </w:tcPr>
              <w:p w14:paraId="4CA12E1F"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5E732B6F" w14:textId="77777777" w:rsidR="00F96C16" w:rsidRPr="00872D7C" w:rsidRDefault="00581773" w:rsidP="00277000">
                <w:pPr>
                  <w:pStyle w:val="EssentialTraining"/>
                  <w:rPr>
                    <w:rStyle w:val="GeneralAviation"/>
                    <w:color w:val="auto"/>
                  </w:rPr>
                </w:pPr>
                <w:r w:rsidRPr="00872D7C">
                  <w:rPr>
                    <w:rStyle w:val="GeneralAviation"/>
                    <w:color w:val="auto"/>
                  </w:rPr>
                  <w:t>Flags, signs on pavement, lights</w:t>
                </w:r>
              </w:p>
            </w:tc>
            <w:tc>
              <w:tcPr>
                <w:tcW w:w="708" w:type="dxa"/>
                <w:hideMark/>
              </w:tcPr>
              <w:p w14:paraId="035628CE"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7C46D74A" w14:textId="77777777" w:rsidTr="00090094">
            <w:trPr>
              <w:cantSplit/>
              <w:trHeight w:val="567"/>
            </w:trPr>
            <w:tc>
              <w:tcPr>
                <w:tcW w:w="865" w:type="dxa"/>
                <w:hideMark/>
              </w:tcPr>
              <w:p w14:paraId="02E32AF5"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5FF39853" w14:textId="77777777" w:rsidR="00F96C16" w:rsidRPr="00872D7C" w:rsidRDefault="00581773" w:rsidP="007A451F">
                <w:pPr>
                  <w:pStyle w:val="TableNormal0"/>
                  <w:rPr>
                    <w:rStyle w:val="GeneralAviation"/>
                    <w:color w:val="auto"/>
                  </w:rPr>
                </w:pPr>
                <w:r w:rsidRPr="00872D7C">
                  <w:rPr>
                    <w:rStyle w:val="GeneralAviation"/>
                    <w:color w:val="auto"/>
                  </w:rPr>
                  <w:t xml:space="preserve">2.1.3 </w:t>
                </w:r>
              </w:p>
            </w:tc>
            <w:tc>
              <w:tcPr>
                <w:tcW w:w="3544" w:type="dxa"/>
                <w:hideMark/>
              </w:tcPr>
              <w:p w14:paraId="1F277F26" w14:textId="77777777" w:rsidR="00F96C16" w:rsidRPr="00872D7C" w:rsidRDefault="00581773" w:rsidP="007A451F">
                <w:pPr>
                  <w:pStyle w:val="TableNormal0"/>
                  <w:rPr>
                    <w:rStyle w:val="GeneralAviation"/>
                    <w:color w:val="auto"/>
                  </w:rPr>
                </w:pPr>
                <w:r w:rsidRPr="00872D7C">
                  <w:rPr>
                    <w:rStyle w:val="GeneralAviation"/>
                    <w:color w:val="auto"/>
                  </w:rPr>
                  <w:t>Identify the information on conditions of the movement area that has to be passed on to aircraft.</w:t>
                </w:r>
              </w:p>
            </w:tc>
            <w:tc>
              <w:tcPr>
                <w:tcW w:w="283" w:type="dxa"/>
                <w:hideMark/>
              </w:tcPr>
              <w:p w14:paraId="49459ADD" w14:textId="77777777" w:rsidR="00F96C16" w:rsidRPr="00872D7C" w:rsidRDefault="00581773" w:rsidP="007A451F">
                <w:pPr>
                  <w:pStyle w:val="TableNormal0"/>
                  <w:rPr>
                    <w:rStyle w:val="GeneralAviation"/>
                    <w:color w:val="auto"/>
                  </w:rPr>
                </w:pPr>
                <w:r w:rsidRPr="00872D7C">
                  <w:rPr>
                    <w:rStyle w:val="GeneralAviation"/>
                    <w:color w:val="auto"/>
                  </w:rPr>
                  <w:t>3</w:t>
                </w:r>
              </w:p>
            </w:tc>
            <w:tc>
              <w:tcPr>
                <w:tcW w:w="3686" w:type="dxa"/>
                <w:hideMark/>
              </w:tcPr>
              <w:p w14:paraId="0E52E3C2" w14:textId="77777777" w:rsidR="00F96C16" w:rsidRPr="00872D7C" w:rsidRDefault="00581773" w:rsidP="00277000">
                <w:pPr>
                  <w:pStyle w:val="EssentialTraining"/>
                  <w:rPr>
                    <w:rStyle w:val="GeneralAviation"/>
                    <w:color w:val="auto"/>
                  </w:rPr>
                </w:pPr>
                <w:r w:rsidRPr="00872D7C">
                  <w:rPr>
                    <w:rStyle w:val="GeneralAviation"/>
                    <w:color w:val="auto"/>
                  </w:rPr>
                  <w:t>Essential information on aerodrome conditions</w:t>
                </w:r>
              </w:p>
            </w:tc>
            <w:tc>
              <w:tcPr>
                <w:tcW w:w="708" w:type="dxa"/>
                <w:hideMark/>
              </w:tcPr>
              <w:p w14:paraId="1CF84A4B"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4ED0D088" w14:textId="77777777" w:rsidTr="00090094">
            <w:trPr>
              <w:cantSplit/>
              <w:trHeight w:val="21"/>
            </w:trPr>
            <w:tc>
              <w:tcPr>
                <w:tcW w:w="9086" w:type="dxa"/>
                <w:gridSpan w:val="5"/>
                <w:hideMark/>
              </w:tcPr>
              <w:p w14:paraId="44BE2CFD" w14:textId="77777777" w:rsidR="00F96C16" w:rsidRPr="00872D7C" w:rsidRDefault="00581773" w:rsidP="007A451F">
                <w:pPr>
                  <w:pStyle w:val="TableHead"/>
                  <w:rPr>
                    <w:rStyle w:val="GeneralAviation"/>
                    <w:color w:val="auto"/>
                  </w:rPr>
                </w:pPr>
                <w:r w:rsidRPr="00872D7C">
                  <w:rPr>
                    <w:rStyle w:val="GeneralAviation"/>
                    <w:color w:val="auto"/>
                  </w:rPr>
                  <w:t>Subtopic AGA 2.2 — Manoeuvring area</w:t>
                </w:r>
              </w:p>
            </w:tc>
          </w:tr>
          <w:tr w:rsidR="00090094" w14:paraId="09F376EF" w14:textId="77777777" w:rsidTr="00090094">
            <w:trPr>
              <w:cantSplit/>
              <w:trHeight w:val="567"/>
            </w:trPr>
            <w:tc>
              <w:tcPr>
                <w:tcW w:w="865" w:type="dxa"/>
                <w:hideMark/>
              </w:tcPr>
              <w:p w14:paraId="3BDCDD74"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23288222" w14:textId="77777777" w:rsidR="00F96C16" w:rsidRPr="00872D7C" w:rsidRDefault="00581773" w:rsidP="007A451F">
                <w:pPr>
                  <w:pStyle w:val="TableNormal0"/>
                  <w:rPr>
                    <w:rStyle w:val="GeneralAviation"/>
                    <w:color w:val="auto"/>
                  </w:rPr>
                </w:pPr>
                <w:r w:rsidRPr="00872D7C">
                  <w:rPr>
                    <w:rStyle w:val="GeneralAviation"/>
                    <w:color w:val="auto"/>
                  </w:rPr>
                  <w:t xml:space="preserve">2.2.1 </w:t>
                </w:r>
              </w:p>
            </w:tc>
            <w:tc>
              <w:tcPr>
                <w:tcW w:w="3544" w:type="dxa"/>
                <w:hideMark/>
              </w:tcPr>
              <w:p w14:paraId="641527C5" w14:textId="77777777" w:rsidR="00F96C16" w:rsidRPr="00872D7C" w:rsidRDefault="00581773" w:rsidP="007A451F">
                <w:pPr>
                  <w:pStyle w:val="TableNormal0"/>
                  <w:rPr>
                    <w:rStyle w:val="GeneralAviation"/>
                    <w:color w:val="auto"/>
                  </w:rPr>
                </w:pPr>
                <w:r w:rsidRPr="00872D7C">
                  <w:rPr>
                    <w:rStyle w:val="GeneralAviation"/>
                    <w:color w:val="auto"/>
                  </w:rPr>
                  <w:t>Describe the manoeuvring area.</w:t>
                </w:r>
              </w:p>
            </w:tc>
            <w:tc>
              <w:tcPr>
                <w:tcW w:w="283" w:type="dxa"/>
                <w:hideMark/>
              </w:tcPr>
              <w:p w14:paraId="1AA38D1B"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0F6904CD" w14:textId="77777777" w:rsidR="00F96C16" w:rsidRPr="00872D7C" w:rsidRDefault="00094C58" w:rsidP="00277000">
                <w:pPr>
                  <w:pStyle w:val="EssentialTraining"/>
                  <w:rPr>
                    <w:rStyle w:val="GeneralAviation"/>
                    <w:color w:val="auto"/>
                  </w:rPr>
                </w:pPr>
                <w:r w:rsidRPr="00872D7C">
                  <w:rPr>
                    <w:rStyle w:val="GeneralAviation"/>
                    <w:color w:val="auto"/>
                  </w:rPr>
                  <w:t>Government of the Republic of Armenia Decision N 1318-N of August 24, 2023</w:t>
                </w:r>
              </w:p>
            </w:tc>
            <w:tc>
              <w:tcPr>
                <w:tcW w:w="708" w:type="dxa"/>
                <w:hideMark/>
              </w:tcPr>
              <w:p w14:paraId="4AE9E498"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0F132B96" w14:textId="77777777" w:rsidTr="00090094">
            <w:trPr>
              <w:cantSplit/>
              <w:trHeight w:val="567"/>
            </w:trPr>
            <w:tc>
              <w:tcPr>
                <w:tcW w:w="865" w:type="dxa"/>
                <w:hideMark/>
              </w:tcPr>
              <w:p w14:paraId="5C266EE3"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4978DFEB" w14:textId="77777777" w:rsidR="00F96C16" w:rsidRPr="00872D7C" w:rsidRDefault="00581773" w:rsidP="007A451F">
                <w:pPr>
                  <w:pStyle w:val="TableNormal0"/>
                  <w:rPr>
                    <w:rStyle w:val="GeneralAviation"/>
                    <w:color w:val="auto"/>
                  </w:rPr>
                </w:pPr>
                <w:r w:rsidRPr="00872D7C">
                  <w:rPr>
                    <w:rStyle w:val="GeneralAviation"/>
                    <w:color w:val="auto"/>
                  </w:rPr>
                  <w:t xml:space="preserve">2.2.2 </w:t>
                </w:r>
              </w:p>
            </w:tc>
            <w:tc>
              <w:tcPr>
                <w:tcW w:w="3544" w:type="dxa"/>
                <w:hideMark/>
              </w:tcPr>
              <w:p w14:paraId="3D3311F6" w14:textId="77777777" w:rsidR="00F96C16" w:rsidRPr="00872D7C" w:rsidRDefault="00581773" w:rsidP="007A451F">
                <w:pPr>
                  <w:pStyle w:val="TableNormal0"/>
                  <w:rPr>
                    <w:rStyle w:val="GeneralAviation"/>
                    <w:color w:val="auto"/>
                  </w:rPr>
                </w:pPr>
                <w:r w:rsidRPr="00872D7C">
                  <w:rPr>
                    <w:rStyle w:val="GeneralAviation"/>
                    <w:color w:val="auto"/>
                  </w:rPr>
                  <w:t>Describe the taxiway.</w:t>
                </w:r>
              </w:p>
            </w:tc>
            <w:tc>
              <w:tcPr>
                <w:tcW w:w="283" w:type="dxa"/>
                <w:hideMark/>
              </w:tcPr>
              <w:p w14:paraId="6B44F12B"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4EE4E08D" w14:textId="77777777" w:rsidR="00F96C16" w:rsidRPr="00872D7C" w:rsidRDefault="00F96C16" w:rsidP="007A451F">
                <w:pPr>
                  <w:pStyle w:val="TableNormal0"/>
                  <w:rPr>
                    <w:rStyle w:val="GeneralAviation"/>
                    <w:color w:val="auto"/>
                  </w:rPr>
                </w:pPr>
              </w:p>
            </w:tc>
            <w:tc>
              <w:tcPr>
                <w:tcW w:w="708" w:type="dxa"/>
                <w:hideMark/>
              </w:tcPr>
              <w:p w14:paraId="3D876AA6"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390B5670" w14:textId="77777777" w:rsidTr="00090094">
            <w:trPr>
              <w:cantSplit/>
              <w:trHeight w:val="567"/>
            </w:trPr>
            <w:tc>
              <w:tcPr>
                <w:tcW w:w="865" w:type="dxa"/>
                <w:hideMark/>
              </w:tcPr>
              <w:p w14:paraId="6D7BE5B1"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4527AD17" w14:textId="77777777" w:rsidR="00F96C16" w:rsidRPr="00872D7C" w:rsidRDefault="00581773" w:rsidP="007A451F">
                <w:pPr>
                  <w:pStyle w:val="TableNormal0"/>
                  <w:rPr>
                    <w:rStyle w:val="GeneralAviation"/>
                    <w:color w:val="auto"/>
                  </w:rPr>
                </w:pPr>
                <w:r w:rsidRPr="00872D7C">
                  <w:rPr>
                    <w:rStyle w:val="GeneralAviation"/>
                    <w:color w:val="auto"/>
                  </w:rPr>
                  <w:t xml:space="preserve">2.2.3 </w:t>
                </w:r>
              </w:p>
            </w:tc>
            <w:tc>
              <w:tcPr>
                <w:tcW w:w="3544" w:type="dxa"/>
                <w:hideMark/>
              </w:tcPr>
              <w:p w14:paraId="1E281384" w14:textId="77777777" w:rsidR="00F96C16" w:rsidRPr="00872D7C" w:rsidRDefault="00581773" w:rsidP="007A451F">
                <w:pPr>
                  <w:pStyle w:val="TableNormal0"/>
                  <w:rPr>
                    <w:rStyle w:val="GeneralAviation"/>
                    <w:color w:val="auto"/>
                  </w:rPr>
                </w:pPr>
                <w:r w:rsidRPr="00872D7C">
                  <w:rPr>
                    <w:rStyle w:val="GeneralAviation"/>
                    <w:color w:val="auto"/>
                  </w:rPr>
                  <w:t>Describe the daylight marking on taxiways.</w:t>
                </w:r>
              </w:p>
            </w:tc>
            <w:tc>
              <w:tcPr>
                <w:tcW w:w="283" w:type="dxa"/>
                <w:hideMark/>
              </w:tcPr>
              <w:p w14:paraId="02815F5C"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38340CF0" w14:textId="77777777" w:rsidR="00F96C16" w:rsidRPr="00872D7C" w:rsidRDefault="00F96C16" w:rsidP="007A451F">
                <w:pPr>
                  <w:pStyle w:val="TableNormal0"/>
                  <w:rPr>
                    <w:rStyle w:val="GeneralAviation"/>
                    <w:color w:val="auto"/>
                  </w:rPr>
                </w:pPr>
              </w:p>
            </w:tc>
            <w:tc>
              <w:tcPr>
                <w:tcW w:w="708" w:type="dxa"/>
                <w:hideMark/>
              </w:tcPr>
              <w:p w14:paraId="3FE115BA" w14:textId="77777777" w:rsidR="00F96C16" w:rsidRPr="00872D7C" w:rsidRDefault="00581773" w:rsidP="007A451F">
                <w:pPr>
                  <w:pStyle w:val="TableNormal0"/>
                  <w:rPr>
                    <w:rStyle w:val="GeneralAviation"/>
                    <w:color w:val="auto"/>
                  </w:rPr>
                </w:pPr>
                <w:r w:rsidRPr="00872D7C">
                  <w:rPr>
                    <w:rStyle w:val="GeneralAviation"/>
                    <w:color w:val="auto"/>
                  </w:rPr>
                  <w:t>AD</w:t>
                </w:r>
                <w:r w:rsidR="000A39D7" w:rsidRPr="00872D7C">
                  <w:rPr>
                    <w:rStyle w:val="GeneralAviation"/>
                    <w:color w:val="auto"/>
                  </w:rPr>
                  <w:t>C</w:t>
                </w:r>
                <w:r w:rsidRPr="00872D7C">
                  <w:rPr>
                    <w:rStyle w:val="GeneralAviation"/>
                    <w:color w:val="auto"/>
                  </w:rPr>
                  <w:t xml:space="preserve"> APP APS</w:t>
                </w:r>
              </w:p>
            </w:tc>
          </w:tr>
          <w:tr w:rsidR="00090094" w14:paraId="788A6057" w14:textId="77777777" w:rsidTr="00090094">
            <w:trPr>
              <w:cantSplit/>
              <w:trHeight w:val="567"/>
            </w:trPr>
            <w:tc>
              <w:tcPr>
                <w:tcW w:w="865" w:type="dxa"/>
                <w:hideMark/>
              </w:tcPr>
              <w:p w14:paraId="02FFE6AD"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2E41221D" w14:textId="77777777" w:rsidR="00F96C16" w:rsidRPr="00872D7C" w:rsidRDefault="00581773" w:rsidP="007A451F">
                <w:pPr>
                  <w:pStyle w:val="TableNormal0"/>
                  <w:rPr>
                    <w:rStyle w:val="GeneralAviation"/>
                    <w:color w:val="auto"/>
                  </w:rPr>
                </w:pPr>
                <w:r w:rsidRPr="00872D7C">
                  <w:rPr>
                    <w:rStyle w:val="GeneralAviation"/>
                    <w:color w:val="auto"/>
                  </w:rPr>
                  <w:t xml:space="preserve">2.2.4 </w:t>
                </w:r>
              </w:p>
            </w:tc>
            <w:tc>
              <w:tcPr>
                <w:tcW w:w="3544" w:type="dxa"/>
                <w:hideMark/>
              </w:tcPr>
              <w:p w14:paraId="13C66CE9" w14:textId="77777777" w:rsidR="00F96C16" w:rsidRPr="00872D7C" w:rsidRDefault="00581773" w:rsidP="007A451F">
                <w:pPr>
                  <w:pStyle w:val="TableNormal0"/>
                  <w:rPr>
                    <w:rStyle w:val="GeneralAviation"/>
                    <w:color w:val="auto"/>
                  </w:rPr>
                </w:pPr>
                <w:r w:rsidRPr="00872D7C">
                  <w:rPr>
                    <w:rStyle w:val="GeneralAviation"/>
                    <w:color w:val="auto"/>
                  </w:rPr>
                  <w:t>Describe taxiway lighting.</w:t>
                </w:r>
              </w:p>
            </w:tc>
            <w:tc>
              <w:tcPr>
                <w:tcW w:w="283" w:type="dxa"/>
                <w:hideMark/>
              </w:tcPr>
              <w:p w14:paraId="3E4CDDDE"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25E86278" w14:textId="77777777" w:rsidR="00F96C16" w:rsidRPr="00872D7C" w:rsidRDefault="00F96C16" w:rsidP="007A451F">
                <w:pPr>
                  <w:pStyle w:val="TableNormal0"/>
                  <w:rPr>
                    <w:rStyle w:val="GeneralAviation"/>
                    <w:color w:val="auto"/>
                  </w:rPr>
                </w:pPr>
              </w:p>
            </w:tc>
            <w:tc>
              <w:tcPr>
                <w:tcW w:w="708" w:type="dxa"/>
                <w:hideMark/>
              </w:tcPr>
              <w:p w14:paraId="5F1660BF"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3EBBB91A" w14:textId="77777777" w:rsidTr="00090094">
            <w:trPr>
              <w:cantSplit/>
              <w:trHeight w:val="21"/>
            </w:trPr>
            <w:tc>
              <w:tcPr>
                <w:tcW w:w="9086" w:type="dxa"/>
                <w:gridSpan w:val="5"/>
                <w:hideMark/>
              </w:tcPr>
              <w:p w14:paraId="6F9EEB74" w14:textId="77777777" w:rsidR="00F96C16" w:rsidRPr="00872D7C" w:rsidRDefault="00581773" w:rsidP="007A451F">
                <w:pPr>
                  <w:pStyle w:val="TableHead"/>
                  <w:rPr>
                    <w:rStyle w:val="GeneralAviation"/>
                    <w:color w:val="auto"/>
                  </w:rPr>
                </w:pPr>
                <w:r w:rsidRPr="00872D7C">
                  <w:rPr>
                    <w:rStyle w:val="GeneralAviation"/>
                    <w:color w:val="auto"/>
                  </w:rPr>
                  <w:t>Subtopic AGA 2.3 — Runways</w:t>
                </w:r>
              </w:p>
            </w:tc>
          </w:tr>
          <w:tr w:rsidR="00090094" w14:paraId="6E59A43C" w14:textId="77777777" w:rsidTr="00090094">
            <w:trPr>
              <w:cantSplit/>
              <w:trHeight w:val="567"/>
            </w:trPr>
            <w:tc>
              <w:tcPr>
                <w:tcW w:w="865" w:type="dxa"/>
                <w:hideMark/>
              </w:tcPr>
              <w:p w14:paraId="42B8ECF1"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4B66B2DD" w14:textId="77777777" w:rsidR="00F96C16" w:rsidRPr="00872D7C" w:rsidRDefault="00581773" w:rsidP="007A451F">
                <w:pPr>
                  <w:pStyle w:val="TableNormal0"/>
                  <w:rPr>
                    <w:rStyle w:val="GeneralAviation"/>
                    <w:color w:val="auto"/>
                  </w:rPr>
                </w:pPr>
                <w:r w:rsidRPr="00872D7C">
                  <w:rPr>
                    <w:rStyle w:val="GeneralAviation"/>
                    <w:color w:val="auto"/>
                  </w:rPr>
                  <w:t xml:space="preserve">2.3.1 </w:t>
                </w:r>
              </w:p>
            </w:tc>
            <w:tc>
              <w:tcPr>
                <w:tcW w:w="3544" w:type="dxa"/>
                <w:hideMark/>
              </w:tcPr>
              <w:p w14:paraId="3DE8B5E8" w14:textId="77777777" w:rsidR="00F96C16" w:rsidRPr="00872D7C" w:rsidRDefault="00581773" w:rsidP="007A451F">
                <w:pPr>
                  <w:pStyle w:val="TableNormal0"/>
                  <w:rPr>
                    <w:rStyle w:val="GeneralAviation"/>
                    <w:color w:val="auto"/>
                  </w:rPr>
                </w:pPr>
                <w:r w:rsidRPr="00872D7C">
                  <w:rPr>
                    <w:rStyle w:val="GeneralAviation"/>
                    <w:color w:val="auto"/>
                  </w:rPr>
                  <w:t>Describe the runway.</w:t>
                </w:r>
              </w:p>
            </w:tc>
            <w:tc>
              <w:tcPr>
                <w:tcW w:w="283" w:type="dxa"/>
                <w:hideMark/>
              </w:tcPr>
              <w:p w14:paraId="23975528"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7FAAAB21" w14:textId="77777777" w:rsidR="00F96C16" w:rsidRPr="00872D7C" w:rsidRDefault="00581773" w:rsidP="00277000">
                <w:pPr>
                  <w:pStyle w:val="EssentialTraining"/>
                  <w:rPr>
                    <w:rStyle w:val="GeneralAviation"/>
                    <w:color w:val="auto"/>
                  </w:rPr>
                </w:pPr>
                <w:r w:rsidRPr="00872D7C">
                  <w:rPr>
                    <w:rStyle w:val="GeneralAviation"/>
                    <w:color w:val="auto"/>
                  </w:rPr>
                  <w:t>Runway, runway surface, runway strip, runway shoulder, runway-end safety areas, clearways, stopways</w:t>
                </w:r>
              </w:p>
            </w:tc>
            <w:tc>
              <w:tcPr>
                <w:tcW w:w="708" w:type="dxa"/>
                <w:hideMark/>
              </w:tcPr>
              <w:p w14:paraId="51741BC1" w14:textId="77777777" w:rsidR="00F96C16" w:rsidRPr="00872D7C" w:rsidRDefault="00581773" w:rsidP="007A451F">
                <w:pPr>
                  <w:pStyle w:val="TableNormal0"/>
                  <w:rPr>
                    <w:rStyle w:val="GeneralAviation"/>
                    <w:color w:val="auto"/>
                  </w:rPr>
                </w:pPr>
                <w:r w:rsidRPr="00872D7C">
                  <w:rPr>
                    <w:rStyle w:val="GeneralAviation"/>
                    <w:color w:val="auto"/>
                  </w:rPr>
                  <w:t>ADC APP APS</w:t>
                </w:r>
              </w:p>
            </w:tc>
          </w:tr>
          <w:tr w:rsidR="00090094" w14:paraId="022BDAEC" w14:textId="77777777" w:rsidTr="00090094">
            <w:trPr>
              <w:cantSplit/>
              <w:trHeight w:val="567"/>
            </w:trPr>
            <w:tc>
              <w:tcPr>
                <w:tcW w:w="865" w:type="dxa"/>
                <w:hideMark/>
              </w:tcPr>
              <w:p w14:paraId="7FFE8BED"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634B064C" w14:textId="77777777" w:rsidR="00F96C16" w:rsidRPr="00872D7C" w:rsidRDefault="00581773" w:rsidP="007A451F">
                <w:pPr>
                  <w:pStyle w:val="TableNormal0"/>
                  <w:rPr>
                    <w:rStyle w:val="GeneralAviation"/>
                    <w:color w:val="auto"/>
                  </w:rPr>
                </w:pPr>
                <w:r w:rsidRPr="00872D7C">
                  <w:rPr>
                    <w:rStyle w:val="GeneralAviation"/>
                    <w:color w:val="auto"/>
                  </w:rPr>
                  <w:t xml:space="preserve">2.3.2 </w:t>
                </w:r>
              </w:p>
            </w:tc>
            <w:tc>
              <w:tcPr>
                <w:tcW w:w="3544" w:type="dxa"/>
                <w:hideMark/>
              </w:tcPr>
              <w:p w14:paraId="503D6D8C" w14:textId="77777777" w:rsidR="00F96C16" w:rsidRPr="00872D7C" w:rsidRDefault="00581773" w:rsidP="007A451F">
                <w:pPr>
                  <w:pStyle w:val="TableNormal0"/>
                  <w:rPr>
                    <w:rStyle w:val="GeneralAviation"/>
                    <w:color w:val="auto"/>
                  </w:rPr>
                </w:pPr>
                <w:r w:rsidRPr="00872D7C">
                  <w:rPr>
                    <w:rStyle w:val="GeneralAviation"/>
                    <w:color w:val="auto"/>
                  </w:rPr>
                  <w:t>Describe</w:t>
                </w:r>
                <w:r w:rsidR="00416820" w:rsidRPr="00872D7C">
                  <w:rPr>
                    <w:rStyle w:val="GeneralAviation"/>
                    <w:color w:val="auto"/>
                  </w:rPr>
                  <w:t xml:space="preserve"> the</w:t>
                </w:r>
                <w:r w:rsidRPr="00872D7C">
                  <w:rPr>
                    <w:rStyle w:val="GeneralAviation"/>
                    <w:color w:val="auto"/>
                  </w:rPr>
                  <w:t xml:space="preserve"> instrument runway.</w:t>
                </w:r>
              </w:p>
            </w:tc>
            <w:tc>
              <w:tcPr>
                <w:tcW w:w="283" w:type="dxa"/>
                <w:hideMark/>
              </w:tcPr>
              <w:p w14:paraId="5FA068D4"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27E2661B" w14:textId="77777777" w:rsidR="00F96C16" w:rsidRPr="00872D7C" w:rsidRDefault="00094C58" w:rsidP="00277000">
                <w:pPr>
                  <w:pStyle w:val="EssentialTraining"/>
                  <w:rPr>
                    <w:rStyle w:val="GeneralAviation"/>
                    <w:color w:val="auto"/>
                  </w:rPr>
                </w:pPr>
                <w:r w:rsidRPr="00872D7C">
                  <w:rPr>
                    <w:rStyle w:val="GeneralAviation"/>
                    <w:color w:val="auto"/>
                  </w:rPr>
                  <w:t>Government of the Republic of Armenia Decision N 1318-N of August 24, 2023</w:t>
                </w:r>
              </w:p>
            </w:tc>
            <w:tc>
              <w:tcPr>
                <w:tcW w:w="708" w:type="dxa"/>
                <w:hideMark/>
              </w:tcPr>
              <w:p w14:paraId="3373F286"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73B1DF22" w14:textId="77777777" w:rsidTr="00090094">
            <w:trPr>
              <w:cantSplit/>
              <w:trHeight w:val="567"/>
            </w:trPr>
            <w:tc>
              <w:tcPr>
                <w:tcW w:w="865" w:type="dxa"/>
                <w:hideMark/>
              </w:tcPr>
              <w:p w14:paraId="677A33D9"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5623FACD" w14:textId="77777777" w:rsidR="00F96C16" w:rsidRPr="00872D7C" w:rsidRDefault="00581773" w:rsidP="007A451F">
                <w:pPr>
                  <w:pStyle w:val="TableNormal0"/>
                  <w:rPr>
                    <w:rStyle w:val="GeneralAviation"/>
                    <w:color w:val="auto"/>
                  </w:rPr>
                </w:pPr>
                <w:r w:rsidRPr="00872D7C">
                  <w:rPr>
                    <w:rStyle w:val="GeneralAviation"/>
                    <w:color w:val="auto"/>
                  </w:rPr>
                  <w:t xml:space="preserve">2.3.3 </w:t>
                </w:r>
              </w:p>
            </w:tc>
            <w:tc>
              <w:tcPr>
                <w:tcW w:w="3544" w:type="dxa"/>
                <w:hideMark/>
              </w:tcPr>
              <w:p w14:paraId="3D597BB1" w14:textId="77777777" w:rsidR="00F96C16" w:rsidRPr="00872D7C" w:rsidRDefault="00581773" w:rsidP="007A451F">
                <w:pPr>
                  <w:pStyle w:val="TableNormal0"/>
                  <w:rPr>
                    <w:rStyle w:val="GeneralAviation"/>
                    <w:color w:val="auto"/>
                  </w:rPr>
                </w:pPr>
                <w:r w:rsidRPr="00872D7C">
                  <w:rPr>
                    <w:rStyle w:val="GeneralAviation"/>
                    <w:color w:val="auto"/>
                  </w:rPr>
                  <w:t xml:space="preserve">Describe </w:t>
                </w:r>
                <w:r w:rsidR="00416820" w:rsidRPr="00872D7C">
                  <w:rPr>
                    <w:rStyle w:val="GeneralAviation"/>
                    <w:color w:val="auto"/>
                  </w:rPr>
                  <w:t xml:space="preserve">the </w:t>
                </w:r>
                <w:r w:rsidRPr="00872D7C">
                  <w:rPr>
                    <w:rStyle w:val="GeneralAviation"/>
                    <w:color w:val="auto"/>
                  </w:rPr>
                  <w:t>non-instrument runway.</w:t>
                </w:r>
              </w:p>
            </w:tc>
            <w:tc>
              <w:tcPr>
                <w:tcW w:w="283" w:type="dxa"/>
                <w:hideMark/>
              </w:tcPr>
              <w:p w14:paraId="2CEAFA63"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4D946D93" w14:textId="77777777" w:rsidR="00F96C16" w:rsidRPr="00872D7C" w:rsidRDefault="00356D49" w:rsidP="00277000">
                <w:pPr>
                  <w:pStyle w:val="EssentialTraining"/>
                  <w:rPr>
                    <w:rStyle w:val="GeneralAviation"/>
                    <w:color w:val="auto"/>
                  </w:rPr>
                </w:pPr>
                <w:r w:rsidRPr="00872D7C">
                  <w:rPr>
                    <w:rStyle w:val="GeneralAviation"/>
                    <w:color w:val="auto"/>
                  </w:rPr>
                  <w:t>Government of the Republic of Armenia Decision N 1318-N of August 24, 2023</w:t>
                </w:r>
              </w:p>
            </w:tc>
            <w:tc>
              <w:tcPr>
                <w:tcW w:w="708" w:type="dxa"/>
                <w:hideMark/>
              </w:tcPr>
              <w:p w14:paraId="523C706D"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364F4D9B" w14:textId="77777777" w:rsidTr="00090094">
            <w:trPr>
              <w:cantSplit/>
              <w:trHeight w:val="567"/>
            </w:trPr>
            <w:tc>
              <w:tcPr>
                <w:tcW w:w="865" w:type="dxa"/>
                <w:hideMark/>
              </w:tcPr>
              <w:p w14:paraId="09CA1DE1" w14:textId="77777777" w:rsidR="00F96C16" w:rsidRPr="00872D7C" w:rsidRDefault="00581773" w:rsidP="007A451F">
                <w:pPr>
                  <w:pStyle w:val="TableNormal0"/>
                  <w:rPr>
                    <w:rStyle w:val="GeneralAviation"/>
                    <w:color w:val="auto"/>
                  </w:rPr>
                </w:pPr>
                <w:r w:rsidRPr="00872D7C">
                  <w:rPr>
                    <w:rStyle w:val="GeneralAviation"/>
                    <w:color w:val="auto"/>
                  </w:rPr>
                  <w:lastRenderedPageBreak/>
                  <w:t>APS</w:t>
                </w:r>
                <w:r w:rsidRPr="00872D7C">
                  <w:rPr>
                    <w:rStyle w:val="GeneralAviation"/>
                    <w:color w:val="auto"/>
                  </w:rPr>
                  <w:br/>
                  <w:t>AGA</w:t>
                </w:r>
              </w:p>
              <w:p w14:paraId="29E90466" w14:textId="77777777" w:rsidR="00F96C16" w:rsidRPr="00872D7C" w:rsidRDefault="00581773" w:rsidP="007A451F">
                <w:pPr>
                  <w:pStyle w:val="TableNormal0"/>
                  <w:rPr>
                    <w:rStyle w:val="GeneralAviation"/>
                    <w:color w:val="auto"/>
                  </w:rPr>
                </w:pPr>
                <w:r w:rsidRPr="00872D7C">
                  <w:rPr>
                    <w:rStyle w:val="GeneralAviation"/>
                    <w:color w:val="auto"/>
                  </w:rPr>
                  <w:t xml:space="preserve">2.3.4 </w:t>
                </w:r>
              </w:p>
            </w:tc>
            <w:tc>
              <w:tcPr>
                <w:tcW w:w="3544" w:type="dxa"/>
                <w:hideMark/>
              </w:tcPr>
              <w:p w14:paraId="6B5A97B7" w14:textId="77777777" w:rsidR="00F96C16" w:rsidRPr="00872D7C" w:rsidRDefault="00581773" w:rsidP="007A451F">
                <w:pPr>
                  <w:pStyle w:val="TableNormal0"/>
                  <w:rPr>
                    <w:rStyle w:val="GeneralAviation"/>
                    <w:color w:val="auto"/>
                  </w:rPr>
                </w:pPr>
                <w:r w:rsidRPr="00872D7C">
                  <w:rPr>
                    <w:rStyle w:val="GeneralAviation"/>
                    <w:color w:val="auto"/>
                  </w:rPr>
                  <w:t>Explain declared distances.</w:t>
                </w:r>
              </w:p>
            </w:tc>
            <w:tc>
              <w:tcPr>
                <w:tcW w:w="283" w:type="dxa"/>
                <w:hideMark/>
              </w:tcPr>
              <w:p w14:paraId="0D7B3F72"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4C3DA48C" w14:textId="77777777" w:rsidR="00F96C16" w:rsidRPr="00872D7C" w:rsidRDefault="00581773" w:rsidP="00277000">
                <w:pPr>
                  <w:pStyle w:val="EssentialTraining"/>
                  <w:rPr>
                    <w:rStyle w:val="GeneralAviation"/>
                    <w:color w:val="auto"/>
                  </w:rPr>
                </w:pPr>
                <w:r w:rsidRPr="00872D7C">
                  <w:rPr>
                    <w:rStyle w:val="GeneralAviation"/>
                    <w:color w:val="auto"/>
                  </w:rPr>
                  <w:t>TORA, TODA, ASDA, LDA</w:t>
                </w:r>
              </w:p>
            </w:tc>
            <w:tc>
              <w:tcPr>
                <w:tcW w:w="708" w:type="dxa"/>
                <w:hideMark/>
              </w:tcPr>
              <w:p w14:paraId="73DE682C"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5C536CC5" w14:textId="77777777" w:rsidTr="00090094">
            <w:trPr>
              <w:cantSplit/>
              <w:trHeight w:val="567"/>
            </w:trPr>
            <w:tc>
              <w:tcPr>
                <w:tcW w:w="865" w:type="dxa"/>
                <w:hideMark/>
              </w:tcPr>
              <w:p w14:paraId="1B610342"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73C6CD8B" w14:textId="77777777" w:rsidR="00F96C16" w:rsidRPr="00872D7C" w:rsidRDefault="00581773" w:rsidP="007A451F">
                <w:pPr>
                  <w:pStyle w:val="TableNormal0"/>
                  <w:rPr>
                    <w:rStyle w:val="GeneralAviation"/>
                    <w:color w:val="auto"/>
                  </w:rPr>
                </w:pPr>
                <w:r w:rsidRPr="00872D7C">
                  <w:rPr>
                    <w:rStyle w:val="GeneralAviation"/>
                    <w:color w:val="auto"/>
                  </w:rPr>
                  <w:t xml:space="preserve">2.3.5 </w:t>
                </w:r>
              </w:p>
            </w:tc>
            <w:tc>
              <w:tcPr>
                <w:tcW w:w="3544" w:type="dxa"/>
                <w:hideMark/>
              </w:tcPr>
              <w:p w14:paraId="2CC85425" w14:textId="77777777" w:rsidR="00F96C16" w:rsidRPr="00872D7C" w:rsidRDefault="00581773" w:rsidP="007A451F">
                <w:pPr>
                  <w:pStyle w:val="TableNormal0"/>
                  <w:rPr>
                    <w:rStyle w:val="GeneralAviation"/>
                    <w:color w:val="auto"/>
                  </w:rPr>
                </w:pPr>
                <w:r w:rsidRPr="00872D7C">
                  <w:rPr>
                    <w:rStyle w:val="GeneralAviation"/>
                    <w:color w:val="auto"/>
                  </w:rPr>
                  <w:t>Explain the differences between ACN and PCN.</w:t>
                </w:r>
              </w:p>
            </w:tc>
            <w:tc>
              <w:tcPr>
                <w:tcW w:w="283" w:type="dxa"/>
                <w:hideMark/>
              </w:tcPr>
              <w:p w14:paraId="1C50D2A8"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63AE27E2" w14:textId="77777777" w:rsidR="00F96C16" w:rsidRPr="00872D7C" w:rsidRDefault="00581773" w:rsidP="00277000">
                <w:pPr>
                  <w:pStyle w:val="EssentialTraining"/>
                  <w:rPr>
                    <w:rStyle w:val="GeneralAviation"/>
                    <w:color w:val="auto"/>
                  </w:rPr>
                </w:pPr>
                <w:r w:rsidRPr="00872D7C">
                  <w:rPr>
                    <w:rStyle w:val="GeneralAviation"/>
                    <w:color w:val="auto"/>
                  </w:rPr>
                  <w:t>Strength of pavements</w:t>
                </w:r>
              </w:p>
            </w:tc>
            <w:tc>
              <w:tcPr>
                <w:tcW w:w="708" w:type="dxa"/>
                <w:hideMark/>
              </w:tcPr>
              <w:p w14:paraId="2B3CF36D"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06BBA1B8" w14:textId="77777777" w:rsidTr="00090094">
            <w:trPr>
              <w:cantSplit/>
              <w:trHeight w:val="567"/>
            </w:trPr>
            <w:tc>
              <w:tcPr>
                <w:tcW w:w="865" w:type="dxa"/>
                <w:hideMark/>
              </w:tcPr>
              <w:p w14:paraId="0780A90C"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6DE1DEEA" w14:textId="77777777" w:rsidR="00F96C16" w:rsidRPr="00872D7C" w:rsidRDefault="00581773" w:rsidP="007A451F">
                <w:pPr>
                  <w:pStyle w:val="TableNormal0"/>
                  <w:rPr>
                    <w:rStyle w:val="GeneralAviation"/>
                    <w:color w:val="auto"/>
                  </w:rPr>
                </w:pPr>
                <w:r w:rsidRPr="00872D7C">
                  <w:rPr>
                    <w:rStyle w:val="GeneralAviation"/>
                    <w:color w:val="auto"/>
                  </w:rPr>
                  <w:t xml:space="preserve">2.3.6 </w:t>
                </w:r>
              </w:p>
            </w:tc>
            <w:tc>
              <w:tcPr>
                <w:tcW w:w="3544" w:type="dxa"/>
                <w:hideMark/>
              </w:tcPr>
              <w:p w14:paraId="0D31A1A2" w14:textId="77777777" w:rsidR="00F96C16" w:rsidRPr="00872D7C" w:rsidRDefault="00581773" w:rsidP="007A451F">
                <w:pPr>
                  <w:pStyle w:val="TableNormal0"/>
                  <w:rPr>
                    <w:rStyle w:val="GeneralAviation"/>
                    <w:color w:val="auto"/>
                  </w:rPr>
                </w:pPr>
                <w:r w:rsidRPr="00872D7C">
                  <w:rPr>
                    <w:rStyle w:val="GeneralAviation"/>
                    <w:color w:val="auto"/>
                  </w:rPr>
                  <w:t>Describe the daylight markings on runways.</w:t>
                </w:r>
              </w:p>
            </w:tc>
            <w:tc>
              <w:tcPr>
                <w:tcW w:w="283" w:type="dxa"/>
                <w:hideMark/>
              </w:tcPr>
              <w:p w14:paraId="4412899C"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163603A3" w14:textId="77777777" w:rsidR="00F96C16" w:rsidRPr="00872D7C" w:rsidRDefault="00581773" w:rsidP="007A451F">
                <w:pPr>
                  <w:pStyle w:val="TableNormal0"/>
                  <w:rPr>
                    <w:rStyle w:val="GeneralAviation"/>
                    <w:i/>
                    <w:iCs/>
                    <w:color w:val="auto"/>
                  </w:rPr>
                </w:pPr>
                <w:r w:rsidRPr="00872D7C">
                  <w:rPr>
                    <w:rStyle w:val="GeneralAviation"/>
                    <w:i/>
                    <w:iCs/>
                    <w:color w:val="auto"/>
                  </w:rPr>
                  <w:t>Optional content: runway designator, centre line, threshold, aiming point, fixed distance, touchdown zone, side strip, colour</w:t>
                </w:r>
              </w:p>
            </w:tc>
            <w:tc>
              <w:tcPr>
                <w:tcW w:w="708" w:type="dxa"/>
                <w:hideMark/>
              </w:tcPr>
              <w:p w14:paraId="31362F26"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124BCDCB" w14:textId="77777777" w:rsidTr="00090094">
            <w:trPr>
              <w:cantSplit/>
              <w:trHeight w:val="567"/>
            </w:trPr>
            <w:tc>
              <w:tcPr>
                <w:tcW w:w="865" w:type="dxa"/>
                <w:hideMark/>
              </w:tcPr>
              <w:p w14:paraId="6737CC4F"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62A5E2F1" w14:textId="77777777" w:rsidR="00F96C16" w:rsidRPr="00872D7C" w:rsidRDefault="00581773" w:rsidP="007A451F">
                <w:pPr>
                  <w:pStyle w:val="TableNormal0"/>
                  <w:rPr>
                    <w:rStyle w:val="GeneralAviation"/>
                    <w:color w:val="auto"/>
                  </w:rPr>
                </w:pPr>
                <w:r w:rsidRPr="00872D7C">
                  <w:rPr>
                    <w:rStyle w:val="GeneralAviation"/>
                    <w:color w:val="auto"/>
                  </w:rPr>
                  <w:t xml:space="preserve">2.3.7 </w:t>
                </w:r>
              </w:p>
            </w:tc>
            <w:tc>
              <w:tcPr>
                <w:tcW w:w="3544" w:type="dxa"/>
                <w:hideMark/>
              </w:tcPr>
              <w:p w14:paraId="11001524" w14:textId="77777777" w:rsidR="00F96C16" w:rsidRPr="00872D7C" w:rsidRDefault="00581773" w:rsidP="007A451F">
                <w:pPr>
                  <w:pStyle w:val="TableNormal0"/>
                  <w:rPr>
                    <w:rStyle w:val="GeneralAviation"/>
                    <w:color w:val="auto"/>
                  </w:rPr>
                </w:pPr>
                <w:r w:rsidRPr="00872D7C">
                  <w:rPr>
                    <w:rStyle w:val="GeneralAviation"/>
                    <w:color w:val="auto"/>
                  </w:rPr>
                  <w:t>Describe runway lights.</w:t>
                </w:r>
              </w:p>
            </w:tc>
            <w:tc>
              <w:tcPr>
                <w:tcW w:w="283" w:type="dxa"/>
                <w:hideMark/>
              </w:tcPr>
              <w:p w14:paraId="4B37B489"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3315B6EC" w14:textId="77777777" w:rsidR="00F96C16" w:rsidRPr="00872D7C" w:rsidRDefault="00581773" w:rsidP="007A451F">
                <w:pPr>
                  <w:pStyle w:val="TableNormal0"/>
                  <w:rPr>
                    <w:rStyle w:val="GeneralAviation"/>
                    <w:i/>
                    <w:iCs/>
                    <w:color w:val="auto"/>
                  </w:rPr>
                </w:pPr>
                <w:r w:rsidRPr="00872D7C">
                  <w:rPr>
                    <w:rStyle w:val="GeneralAviation"/>
                    <w:i/>
                    <w:iCs/>
                    <w:color w:val="auto"/>
                  </w:rPr>
                  <w:t>Optional content: colour, centre line, intensity, edge, touchdown zone, threshold, barettes</w:t>
                </w:r>
              </w:p>
            </w:tc>
            <w:tc>
              <w:tcPr>
                <w:tcW w:w="708" w:type="dxa"/>
                <w:hideMark/>
              </w:tcPr>
              <w:p w14:paraId="63175CB1"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41C1FBCB" w14:textId="77777777" w:rsidTr="00090094">
            <w:trPr>
              <w:cantSplit/>
              <w:trHeight w:val="567"/>
            </w:trPr>
            <w:tc>
              <w:tcPr>
                <w:tcW w:w="865" w:type="dxa"/>
                <w:hideMark/>
              </w:tcPr>
              <w:p w14:paraId="01228FE9"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25F782BC" w14:textId="77777777" w:rsidR="00F96C16" w:rsidRPr="00872D7C" w:rsidRDefault="00581773" w:rsidP="007A451F">
                <w:pPr>
                  <w:pStyle w:val="TableNormal0"/>
                  <w:rPr>
                    <w:rStyle w:val="GeneralAviation"/>
                    <w:color w:val="auto"/>
                  </w:rPr>
                </w:pPr>
                <w:r w:rsidRPr="00872D7C">
                  <w:rPr>
                    <w:rStyle w:val="GeneralAviation"/>
                    <w:color w:val="auto"/>
                  </w:rPr>
                  <w:t xml:space="preserve">2.3.8 </w:t>
                </w:r>
              </w:p>
            </w:tc>
            <w:tc>
              <w:tcPr>
                <w:tcW w:w="3544" w:type="dxa"/>
                <w:hideMark/>
              </w:tcPr>
              <w:p w14:paraId="235F3CC4" w14:textId="77777777" w:rsidR="00F96C16" w:rsidRPr="00872D7C" w:rsidRDefault="00581773" w:rsidP="007A451F">
                <w:pPr>
                  <w:pStyle w:val="TableNormal0"/>
                  <w:rPr>
                    <w:rStyle w:val="GeneralAviation"/>
                    <w:color w:val="auto"/>
                  </w:rPr>
                </w:pPr>
                <w:r w:rsidRPr="00872D7C">
                  <w:rPr>
                    <w:rStyle w:val="GeneralAviation"/>
                    <w:color w:val="auto"/>
                  </w:rPr>
                  <w:t>Explain the functions of visual landing aids.</w:t>
                </w:r>
              </w:p>
            </w:tc>
            <w:tc>
              <w:tcPr>
                <w:tcW w:w="283" w:type="dxa"/>
                <w:hideMark/>
              </w:tcPr>
              <w:p w14:paraId="17AB01B6"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166D5E6D" w14:textId="77777777" w:rsidR="00F96C16" w:rsidRPr="00872D7C" w:rsidRDefault="00581773" w:rsidP="007A451F">
                <w:pPr>
                  <w:pStyle w:val="TableNormal0"/>
                  <w:rPr>
                    <w:rStyle w:val="GeneralAviation"/>
                    <w:i/>
                    <w:iCs/>
                    <w:color w:val="auto"/>
                  </w:rPr>
                </w:pPr>
                <w:r w:rsidRPr="00872D7C">
                  <w:rPr>
                    <w:rStyle w:val="GeneralAviation"/>
                    <w:i/>
                    <w:iCs/>
                    <w:color w:val="auto"/>
                  </w:rPr>
                  <w:t>Optional content: AVASI, VASI, PAPI</w:t>
                </w:r>
              </w:p>
            </w:tc>
            <w:tc>
              <w:tcPr>
                <w:tcW w:w="708" w:type="dxa"/>
                <w:hideMark/>
              </w:tcPr>
              <w:p w14:paraId="7CCC395F"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4F7122F4" w14:textId="77777777" w:rsidTr="00090094">
            <w:trPr>
              <w:cantSplit/>
              <w:trHeight w:val="567"/>
            </w:trPr>
            <w:tc>
              <w:tcPr>
                <w:tcW w:w="865" w:type="dxa"/>
                <w:hideMark/>
              </w:tcPr>
              <w:p w14:paraId="49E569CC"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011882CB" w14:textId="77777777" w:rsidR="00F96C16" w:rsidRPr="00872D7C" w:rsidRDefault="00581773" w:rsidP="007A451F">
                <w:pPr>
                  <w:pStyle w:val="TableNormal0"/>
                  <w:rPr>
                    <w:rStyle w:val="GeneralAviation"/>
                    <w:color w:val="auto"/>
                  </w:rPr>
                </w:pPr>
                <w:r w:rsidRPr="00872D7C">
                  <w:rPr>
                    <w:rStyle w:val="GeneralAviation"/>
                    <w:color w:val="auto"/>
                  </w:rPr>
                  <w:t xml:space="preserve">2.3.9 </w:t>
                </w:r>
              </w:p>
            </w:tc>
            <w:tc>
              <w:tcPr>
                <w:tcW w:w="3544" w:type="dxa"/>
                <w:hideMark/>
              </w:tcPr>
              <w:p w14:paraId="245E4465" w14:textId="77777777" w:rsidR="00F96C16" w:rsidRPr="00872D7C" w:rsidRDefault="00581773" w:rsidP="007A451F">
                <w:pPr>
                  <w:pStyle w:val="TableNormal0"/>
                  <w:rPr>
                    <w:rStyle w:val="GeneralAviation"/>
                    <w:color w:val="auto"/>
                  </w:rPr>
                </w:pPr>
                <w:r w:rsidRPr="00872D7C">
                  <w:rPr>
                    <w:rStyle w:val="GeneralAviation"/>
                    <w:color w:val="auto"/>
                  </w:rPr>
                  <w:t>Describe the approach lighting systems.</w:t>
                </w:r>
              </w:p>
            </w:tc>
            <w:tc>
              <w:tcPr>
                <w:tcW w:w="283" w:type="dxa"/>
                <w:hideMark/>
              </w:tcPr>
              <w:p w14:paraId="4F729555"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79D7BD86" w14:textId="77777777" w:rsidR="00F96C16" w:rsidRPr="00872D7C" w:rsidRDefault="00581773" w:rsidP="00277000">
                <w:pPr>
                  <w:pStyle w:val="EssentialTraining"/>
                  <w:rPr>
                    <w:rStyle w:val="GeneralAviation"/>
                    <w:color w:val="auto"/>
                  </w:rPr>
                </w:pPr>
                <w:r w:rsidRPr="00872D7C">
                  <w:rPr>
                    <w:rStyle w:val="GeneralAviation"/>
                    <w:color w:val="auto"/>
                  </w:rPr>
                  <w:t>Centre line, cross bars, stroboscopic lights, colours, intensity and brightness</w:t>
                </w:r>
              </w:p>
            </w:tc>
            <w:tc>
              <w:tcPr>
                <w:tcW w:w="708" w:type="dxa"/>
                <w:hideMark/>
              </w:tcPr>
              <w:p w14:paraId="648EA587"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25C87D1C" w14:textId="77777777" w:rsidTr="00090094">
            <w:trPr>
              <w:cantSplit/>
              <w:trHeight w:val="567"/>
            </w:trPr>
            <w:tc>
              <w:tcPr>
                <w:tcW w:w="865" w:type="dxa"/>
                <w:hideMark/>
              </w:tcPr>
              <w:p w14:paraId="4256CE98"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174082E6" w14:textId="77777777" w:rsidR="00F96C16" w:rsidRPr="00872D7C" w:rsidRDefault="00581773" w:rsidP="007A451F">
                <w:pPr>
                  <w:pStyle w:val="TableNormal0"/>
                  <w:rPr>
                    <w:rStyle w:val="GeneralAviation"/>
                    <w:color w:val="auto"/>
                  </w:rPr>
                </w:pPr>
                <w:r w:rsidRPr="00872D7C">
                  <w:rPr>
                    <w:rStyle w:val="GeneralAviation"/>
                    <w:color w:val="auto"/>
                  </w:rPr>
                  <w:t xml:space="preserve">2.3.10 </w:t>
                </w:r>
              </w:p>
            </w:tc>
            <w:tc>
              <w:tcPr>
                <w:tcW w:w="3544" w:type="dxa"/>
                <w:hideMark/>
              </w:tcPr>
              <w:p w14:paraId="20EA77B1" w14:textId="77777777" w:rsidR="00F96C16" w:rsidRPr="00872D7C" w:rsidRDefault="00581773" w:rsidP="007A451F">
                <w:pPr>
                  <w:pStyle w:val="TableNormal0"/>
                  <w:rPr>
                    <w:rStyle w:val="GeneralAviation"/>
                    <w:color w:val="auto"/>
                  </w:rPr>
                </w:pPr>
                <w:r w:rsidRPr="00872D7C">
                  <w:rPr>
                    <w:rStyle w:val="GeneralAviation"/>
                    <w:color w:val="auto"/>
                  </w:rPr>
                  <w:t>Characterise the effect of water/ice on runways.</w:t>
                </w:r>
              </w:p>
            </w:tc>
            <w:tc>
              <w:tcPr>
                <w:tcW w:w="283" w:type="dxa"/>
                <w:hideMark/>
              </w:tcPr>
              <w:p w14:paraId="5DFE7560"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05E9C6EF" w14:textId="77777777" w:rsidR="00F96C16" w:rsidRPr="00872D7C" w:rsidRDefault="00F96C16" w:rsidP="007A451F">
                <w:pPr>
                  <w:pStyle w:val="TableNormal0"/>
                  <w:rPr>
                    <w:rStyle w:val="GeneralAviation"/>
                    <w:color w:val="auto"/>
                  </w:rPr>
                </w:pPr>
              </w:p>
            </w:tc>
            <w:tc>
              <w:tcPr>
                <w:tcW w:w="708" w:type="dxa"/>
                <w:hideMark/>
              </w:tcPr>
              <w:p w14:paraId="7481773E"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439CDD82" w14:textId="77777777" w:rsidTr="00090094">
            <w:trPr>
              <w:cantSplit/>
              <w:trHeight w:val="567"/>
            </w:trPr>
            <w:tc>
              <w:tcPr>
                <w:tcW w:w="865" w:type="dxa"/>
                <w:hideMark/>
              </w:tcPr>
              <w:p w14:paraId="1774711E"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69244C7C" w14:textId="77777777" w:rsidR="00F96C16" w:rsidRPr="00872D7C" w:rsidRDefault="00581773" w:rsidP="007A451F">
                <w:pPr>
                  <w:pStyle w:val="TableNormal0"/>
                  <w:rPr>
                    <w:rStyle w:val="GeneralAviation"/>
                    <w:color w:val="auto"/>
                  </w:rPr>
                </w:pPr>
                <w:r w:rsidRPr="00872D7C">
                  <w:rPr>
                    <w:rStyle w:val="GeneralAviation"/>
                    <w:color w:val="auto"/>
                  </w:rPr>
                  <w:t xml:space="preserve">2.3.11 </w:t>
                </w:r>
              </w:p>
            </w:tc>
            <w:tc>
              <w:tcPr>
                <w:tcW w:w="3544" w:type="dxa"/>
                <w:hideMark/>
              </w:tcPr>
              <w:p w14:paraId="309720EB" w14:textId="77777777" w:rsidR="00F96C16" w:rsidRPr="00872D7C" w:rsidRDefault="00581773" w:rsidP="007A451F">
                <w:pPr>
                  <w:pStyle w:val="TableNormal0"/>
                  <w:rPr>
                    <w:rStyle w:val="GeneralAviation"/>
                    <w:color w:val="auto"/>
                  </w:rPr>
                </w:pPr>
                <w:r w:rsidRPr="00872D7C">
                  <w:rPr>
                    <w:rStyle w:val="GeneralAviation"/>
                    <w:color w:val="auto"/>
                  </w:rPr>
                  <w:t xml:space="preserve">Explain braking </w:t>
                </w:r>
                <w:r w:rsidR="00416820" w:rsidRPr="00872D7C">
                  <w:rPr>
                    <w:rStyle w:val="GeneralAviation"/>
                    <w:color w:val="auto"/>
                  </w:rPr>
                  <w:t>performance and methods of reporting it.</w:t>
                </w:r>
              </w:p>
            </w:tc>
            <w:tc>
              <w:tcPr>
                <w:tcW w:w="283" w:type="dxa"/>
                <w:hideMark/>
              </w:tcPr>
              <w:p w14:paraId="30D6921E"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32B04BF6" w14:textId="77777777" w:rsidR="00F96C16" w:rsidRPr="00872D7C" w:rsidRDefault="00F96C16" w:rsidP="007A451F">
                <w:pPr>
                  <w:pStyle w:val="TableNormal0"/>
                  <w:rPr>
                    <w:rStyle w:val="GeneralAviation"/>
                    <w:color w:val="auto"/>
                  </w:rPr>
                </w:pPr>
              </w:p>
            </w:tc>
            <w:tc>
              <w:tcPr>
                <w:tcW w:w="708" w:type="dxa"/>
                <w:hideMark/>
              </w:tcPr>
              <w:p w14:paraId="305EE5A6"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57E89D96" w14:textId="77777777" w:rsidTr="00090094">
            <w:trPr>
              <w:cantSplit/>
              <w:trHeight w:val="567"/>
            </w:trPr>
            <w:tc>
              <w:tcPr>
                <w:tcW w:w="865" w:type="dxa"/>
                <w:hideMark/>
              </w:tcPr>
              <w:p w14:paraId="73EA93A6" w14:textId="77777777" w:rsidR="00F96C16"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092F35D4" w14:textId="77777777" w:rsidR="00F96C16" w:rsidRPr="00872D7C" w:rsidRDefault="00581773" w:rsidP="007A451F">
                <w:pPr>
                  <w:pStyle w:val="TableNormal0"/>
                  <w:rPr>
                    <w:rStyle w:val="GeneralAviation"/>
                    <w:color w:val="auto"/>
                  </w:rPr>
                </w:pPr>
                <w:r w:rsidRPr="00872D7C">
                  <w:rPr>
                    <w:rStyle w:val="GeneralAviation"/>
                    <w:color w:val="auto"/>
                  </w:rPr>
                  <w:t xml:space="preserve">2.3.12 </w:t>
                </w:r>
              </w:p>
            </w:tc>
            <w:tc>
              <w:tcPr>
                <w:tcW w:w="3544" w:type="dxa"/>
                <w:hideMark/>
              </w:tcPr>
              <w:p w14:paraId="7330B67E" w14:textId="77777777" w:rsidR="00F96C16" w:rsidRPr="00872D7C" w:rsidRDefault="00581773" w:rsidP="007A451F">
                <w:pPr>
                  <w:pStyle w:val="TableNormal0"/>
                  <w:rPr>
                    <w:rStyle w:val="GeneralAviation"/>
                    <w:color w:val="auto"/>
                  </w:rPr>
                </w:pPr>
                <w:r w:rsidRPr="00872D7C">
                  <w:rPr>
                    <w:rStyle w:val="GeneralAviation"/>
                    <w:color w:val="auto"/>
                  </w:rPr>
                  <w:t>Explain the effect of runway visual range on aerodrome operation</w:t>
                </w:r>
                <w:r w:rsidR="00416820" w:rsidRPr="00872D7C">
                  <w:rPr>
                    <w:rStyle w:val="GeneralAviation"/>
                    <w:color w:val="auto"/>
                  </w:rPr>
                  <w:t>s</w:t>
                </w:r>
                <w:r w:rsidRPr="00872D7C">
                  <w:rPr>
                    <w:rStyle w:val="GeneralAviation"/>
                    <w:color w:val="auto"/>
                  </w:rPr>
                  <w:t>.</w:t>
                </w:r>
              </w:p>
            </w:tc>
            <w:tc>
              <w:tcPr>
                <w:tcW w:w="283" w:type="dxa"/>
                <w:hideMark/>
              </w:tcPr>
              <w:p w14:paraId="2ED5ED9F" w14:textId="77777777" w:rsidR="00F96C16"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6009AB53" w14:textId="77777777" w:rsidR="00F96C16" w:rsidRPr="00872D7C" w:rsidRDefault="00F96C16" w:rsidP="007A451F">
                <w:pPr>
                  <w:pStyle w:val="TableNormal0"/>
                  <w:rPr>
                    <w:rStyle w:val="GeneralAviation"/>
                    <w:color w:val="auto"/>
                  </w:rPr>
                </w:pPr>
              </w:p>
            </w:tc>
            <w:tc>
              <w:tcPr>
                <w:tcW w:w="708" w:type="dxa"/>
                <w:hideMark/>
              </w:tcPr>
              <w:p w14:paraId="6DFE82B0" w14:textId="77777777" w:rsidR="00F96C16" w:rsidRPr="00872D7C" w:rsidRDefault="00581773" w:rsidP="007A451F">
                <w:pPr>
                  <w:pStyle w:val="TableNormal0"/>
                  <w:rPr>
                    <w:rStyle w:val="GeneralAviation"/>
                    <w:color w:val="auto"/>
                  </w:rPr>
                </w:pPr>
                <w:r w:rsidRPr="00872D7C">
                  <w:rPr>
                    <w:rStyle w:val="GeneralAviation"/>
                    <w:color w:val="auto"/>
                  </w:rPr>
                  <w:t>AD</w:t>
                </w:r>
                <w:r w:rsidR="00416820" w:rsidRPr="00872D7C">
                  <w:rPr>
                    <w:rStyle w:val="GeneralAviation"/>
                    <w:color w:val="auto"/>
                  </w:rPr>
                  <w:t>C</w:t>
                </w:r>
                <w:r w:rsidRPr="00872D7C">
                  <w:rPr>
                    <w:rStyle w:val="GeneralAviation"/>
                    <w:color w:val="auto"/>
                  </w:rPr>
                  <w:t xml:space="preserve"> APP APS</w:t>
                </w:r>
              </w:p>
            </w:tc>
          </w:tr>
          <w:tr w:rsidR="00090094" w14:paraId="1AC80DFC" w14:textId="77777777" w:rsidTr="00090094">
            <w:trPr>
              <w:trHeight w:val="21"/>
            </w:trPr>
            <w:tc>
              <w:tcPr>
                <w:tcW w:w="9086" w:type="dxa"/>
                <w:gridSpan w:val="5"/>
              </w:tcPr>
              <w:p w14:paraId="11F262E1" w14:textId="77777777" w:rsidR="00416820" w:rsidRPr="00416820" w:rsidRDefault="00581773" w:rsidP="007A451F">
                <w:pPr>
                  <w:pStyle w:val="TableCentered"/>
                  <w:rPr>
                    <w:rStyle w:val="GeneralAviation"/>
                  </w:rPr>
                </w:pPr>
                <w:r w:rsidRPr="00416820">
                  <w:t>TOPIC AGA 3 — OBSTACLES</w:t>
                </w:r>
              </w:p>
            </w:tc>
          </w:tr>
          <w:tr w:rsidR="00090094" w14:paraId="65F1A543" w14:textId="77777777" w:rsidTr="00090094">
            <w:trPr>
              <w:cantSplit/>
              <w:trHeight w:val="21"/>
            </w:trPr>
            <w:tc>
              <w:tcPr>
                <w:tcW w:w="9086" w:type="dxa"/>
                <w:gridSpan w:val="5"/>
                <w:hideMark/>
              </w:tcPr>
              <w:p w14:paraId="07CD3186" w14:textId="77777777" w:rsidR="00416820" w:rsidRPr="00872D7C" w:rsidRDefault="00581773" w:rsidP="007A451F">
                <w:pPr>
                  <w:pStyle w:val="TableHead"/>
                  <w:rPr>
                    <w:rStyle w:val="GeneralAviation"/>
                    <w:color w:val="auto"/>
                  </w:rPr>
                </w:pPr>
                <w:r w:rsidRPr="00872D7C">
                  <w:rPr>
                    <w:rStyle w:val="GeneralAviation"/>
                    <w:color w:val="auto"/>
                  </w:rPr>
                  <w:t>Subtopic AGA 3.1 — Obstacle-free airspace around aerodromes</w:t>
                </w:r>
              </w:p>
            </w:tc>
          </w:tr>
          <w:tr w:rsidR="00090094" w14:paraId="2C5D52DC" w14:textId="77777777" w:rsidTr="00090094">
            <w:trPr>
              <w:cantSplit/>
              <w:trHeight w:val="567"/>
            </w:trPr>
            <w:tc>
              <w:tcPr>
                <w:tcW w:w="865" w:type="dxa"/>
                <w:hideMark/>
              </w:tcPr>
              <w:p w14:paraId="025DF567" w14:textId="77777777" w:rsidR="00416820"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699C1FC5" w14:textId="77777777" w:rsidR="00416820" w:rsidRPr="00872D7C" w:rsidRDefault="00581773" w:rsidP="007A451F">
                <w:pPr>
                  <w:pStyle w:val="TableNormal0"/>
                  <w:rPr>
                    <w:rStyle w:val="GeneralAviation"/>
                    <w:color w:val="auto"/>
                  </w:rPr>
                </w:pPr>
                <w:r w:rsidRPr="00872D7C">
                  <w:rPr>
                    <w:rStyle w:val="GeneralAviation"/>
                    <w:color w:val="auto"/>
                  </w:rPr>
                  <w:t xml:space="preserve">3.1.1 </w:t>
                </w:r>
              </w:p>
            </w:tc>
            <w:tc>
              <w:tcPr>
                <w:tcW w:w="3544" w:type="dxa"/>
                <w:hideMark/>
              </w:tcPr>
              <w:p w14:paraId="257BC0FB" w14:textId="77777777" w:rsidR="00416820" w:rsidRDefault="00581773" w:rsidP="007A451F">
                <w:pPr>
                  <w:pStyle w:val="TableNormal0"/>
                  <w:rPr>
                    <w:rStyle w:val="GeneralAviation"/>
                    <w:color w:val="auto"/>
                  </w:rPr>
                </w:pPr>
                <w:r w:rsidRPr="00872D7C">
                  <w:rPr>
                    <w:rStyle w:val="GeneralAviation"/>
                    <w:color w:val="auto"/>
                  </w:rPr>
                  <w:t>Explain the necessity for establishing and maintaining airspace around aerodromes obstacle free.</w:t>
                </w:r>
              </w:p>
              <w:p w14:paraId="17A723B2" w14:textId="77777777" w:rsidR="0096092C" w:rsidRDefault="0096092C" w:rsidP="007A451F">
                <w:pPr>
                  <w:pStyle w:val="TableNormal0"/>
                  <w:rPr>
                    <w:rStyle w:val="GeneralAviation"/>
                    <w:color w:val="auto"/>
                  </w:rPr>
                </w:pPr>
              </w:p>
              <w:p w14:paraId="02111439" w14:textId="77777777" w:rsidR="0096092C" w:rsidRDefault="0096092C" w:rsidP="007A451F">
                <w:pPr>
                  <w:pStyle w:val="TableNormal0"/>
                  <w:rPr>
                    <w:rStyle w:val="GeneralAviation"/>
                    <w:color w:val="auto"/>
                  </w:rPr>
                </w:pPr>
              </w:p>
              <w:p w14:paraId="644176CB" w14:textId="77777777" w:rsidR="0096092C" w:rsidRDefault="0096092C" w:rsidP="007A451F">
                <w:pPr>
                  <w:pStyle w:val="TableNormal0"/>
                  <w:rPr>
                    <w:rStyle w:val="GeneralAviation"/>
                    <w:color w:val="auto"/>
                  </w:rPr>
                </w:pPr>
              </w:p>
              <w:p w14:paraId="3E772A68" w14:textId="77777777" w:rsidR="0096092C" w:rsidRPr="00872D7C" w:rsidRDefault="0096092C" w:rsidP="007A451F">
                <w:pPr>
                  <w:pStyle w:val="TableNormal0"/>
                  <w:rPr>
                    <w:rStyle w:val="GeneralAviation"/>
                    <w:color w:val="auto"/>
                  </w:rPr>
                </w:pPr>
              </w:p>
            </w:tc>
            <w:tc>
              <w:tcPr>
                <w:tcW w:w="283" w:type="dxa"/>
                <w:hideMark/>
              </w:tcPr>
              <w:p w14:paraId="7CA2AE65" w14:textId="77777777" w:rsidR="00416820"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08095800" w14:textId="77777777" w:rsidR="00416820" w:rsidRPr="00872D7C" w:rsidRDefault="00416820" w:rsidP="007A451F">
                <w:pPr>
                  <w:pStyle w:val="TableNormal0"/>
                  <w:rPr>
                    <w:rStyle w:val="GeneralAviation"/>
                    <w:color w:val="auto"/>
                  </w:rPr>
                </w:pPr>
              </w:p>
            </w:tc>
            <w:tc>
              <w:tcPr>
                <w:tcW w:w="708" w:type="dxa"/>
                <w:hideMark/>
              </w:tcPr>
              <w:p w14:paraId="69819C7D" w14:textId="77777777" w:rsidR="00416820" w:rsidRPr="00872D7C" w:rsidRDefault="00581773" w:rsidP="007A451F">
                <w:pPr>
                  <w:pStyle w:val="TableNormal0"/>
                  <w:rPr>
                    <w:rStyle w:val="GeneralAviation"/>
                    <w:color w:val="auto"/>
                  </w:rPr>
                </w:pPr>
                <w:r w:rsidRPr="00872D7C">
                  <w:rPr>
                    <w:rStyle w:val="GeneralAviation"/>
                    <w:color w:val="auto"/>
                  </w:rPr>
                  <w:t>ADC APP APS</w:t>
                </w:r>
              </w:p>
            </w:tc>
          </w:tr>
          <w:tr w:rsidR="00090094" w14:paraId="2D9C3C6E" w14:textId="77777777" w:rsidTr="00090094">
            <w:trPr>
              <w:trHeight w:val="21"/>
            </w:trPr>
            <w:tc>
              <w:tcPr>
                <w:tcW w:w="9086" w:type="dxa"/>
                <w:gridSpan w:val="5"/>
              </w:tcPr>
              <w:p w14:paraId="13408789" w14:textId="77777777" w:rsidR="00416820" w:rsidRPr="00416820" w:rsidRDefault="00581773" w:rsidP="007A451F">
                <w:pPr>
                  <w:pStyle w:val="TableCentered"/>
                  <w:rPr>
                    <w:rStyle w:val="GeneralAviation"/>
                  </w:rPr>
                </w:pPr>
                <w:r w:rsidRPr="00416820">
                  <w:t>TOPIC AGA 4 — MISCELLANEOUS EQUIPMENT</w:t>
                </w:r>
              </w:p>
            </w:tc>
          </w:tr>
          <w:tr w:rsidR="00090094" w14:paraId="3B5D07AA" w14:textId="77777777" w:rsidTr="00090094">
            <w:trPr>
              <w:cantSplit/>
              <w:trHeight w:val="21"/>
            </w:trPr>
            <w:tc>
              <w:tcPr>
                <w:tcW w:w="9086" w:type="dxa"/>
                <w:gridSpan w:val="5"/>
                <w:hideMark/>
              </w:tcPr>
              <w:p w14:paraId="5DC72180" w14:textId="77777777" w:rsidR="00416820" w:rsidRPr="00872D7C" w:rsidRDefault="00581773" w:rsidP="007A451F">
                <w:pPr>
                  <w:pStyle w:val="TableHead"/>
                  <w:rPr>
                    <w:rStyle w:val="GeneralAviation"/>
                    <w:color w:val="auto"/>
                  </w:rPr>
                </w:pPr>
                <w:r w:rsidRPr="00872D7C">
                  <w:rPr>
                    <w:rStyle w:val="GeneralAviation"/>
                    <w:color w:val="auto"/>
                  </w:rPr>
                  <w:t>Subtopic AGA 4.1 — Location</w:t>
                </w:r>
              </w:p>
            </w:tc>
          </w:tr>
          <w:tr w:rsidR="00090094" w14:paraId="1E9D6729" w14:textId="77777777" w:rsidTr="00090094">
            <w:trPr>
              <w:cantSplit/>
              <w:trHeight w:val="567"/>
            </w:trPr>
            <w:tc>
              <w:tcPr>
                <w:tcW w:w="865" w:type="dxa"/>
                <w:hideMark/>
              </w:tcPr>
              <w:p w14:paraId="7AFBC844" w14:textId="77777777" w:rsidR="00416820" w:rsidRPr="00872D7C" w:rsidRDefault="00581773" w:rsidP="007A451F">
                <w:pPr>
                  <w:pStyle w:val="TableNormal0"/>
                  <w:rPr>
                    <w:rStyle w:val="GeneralAviation"/>
                    <w:color w:val="auto"/>
                  </w:rPr>
                </w:pPr>
                <w:r w:rsidRPr="00872D7C">
                  <w:rPr>
                    <w:rStyle w:val="GeneralAviation"/>
                    <w:color w:val="auto"/>
                  </w:rPr>
                  <w:t>APS</w:t>
                </w:r>
                <w:r w:rsidRPr="00872D7C">
                  <w:rPr>
                    <w:rStyle w:val="GeneralAviation"/>
                    <w:color w:val="auto"/>
                  </w:rPr>
                  <w:br/>
                  <w:t>AGA</w:t>
                </w:r>
              </w:p>
              <w:p w14:paraId="283ECBCB" w14:textId="77777777" w:rsidR="00416820" w:rsidRPr="00872D7C" w:rsidRDefault="00581773" w:rsidP="007A451F">
                <w:pPr>
                  <w:pStyle w:val="TableNormal0"/>
                  <w:rPr>
                    <w:rStyle w:val="GeneralAviation"/>
                    <w:color w:val="auto"/>
                  </w:rPr>
                </w:pPr>
                <w:r w:rsidRPr="00872D7C">
                  <w:rPr>
                    <w:rStyle w:val="GeneralAviation"/>
                    <w:color w:val="auto"/>
                  </w:rPr>
                  <w:t xml:space="preserve">4.1.1 </w:t>
                </w:r>
              </w:p>
            </w:tc>
            <w:tc>
              <w:tcPr>
                <w:tcW w:w="3544" w:type="dxa"/>
                <w:hideMark/>
              </w:tcPr>
              <w:p w14:paraId="0C1D0497" w14:textId="77777777" w:rsidR="00416820" w:rsidRPr="00872D7C" w:rsidRDefault="00581773" w:rsidP="007A451F">
                <w:pPr>
                  <w:pStyle w:val="TableNormal0"/>
                  <w:rPr>
                    <w:rStyle w:val="GeneralAviation"/>
                    <w:color w:val="auto"/>
                  </w:rPr>
                </w:pPr>
                <w:r w:rsidRPr="00872D7C">
                  <w:rPr>
                    <w:rStyle w:val="GeneralAviation"/>
                    <w:color w:val="auto"/>
                  </w:rPr>
                  <w:t>Explain the location of different aerodrome ground equipment.</w:t>
                </w:r>
              </w:p>
            </w:tc>
            <w:tc>
              <w:tcPr>
                <w:tcW w:w="283" w:type="dxa"/>
                <w:hideMark/>
              </w:tcPr>
              <w:p w14:paraId="5045C02A" w14:textId="77777777" w:rsidR="00416820" w:rsidRPr="00872D7C" w:rsidRDefault="00581773" w:rsidP="007A451F">
                <w:pPr>
                  <w:pStyle w:val="TableNormal0"/>
                  <w:rPr>
                    <w:rStyle w:val="GeneralAviation"/>
                    <w:color w:val="auto"/>
                  </w:rPr>
                </w:pPr>
                <w:r w:rsidRPr="00872D7C">
                  <w:rPr>
                    <w:rStyle w:val="GeneralAviation"/>
                    <w:color w:val="auto"/>
                  </w:rPr>
                  <w:t>2</w:t>
                </w:r>
              </w:p>
            </w:tc>
            <w:tc>
              <w:tcPr>
                <w:tcW w:w="3686" w:type="dxa"/>
                <w:hideMark/>
              </w:tcPr>
              <w:p w14:paraId="1EE9E4A6" w14:textId="77777777" w:rsidR="00416820" w:rsidRPr="00872D7C" w:rsidRDefault="00581773" w:rsidP="007A451F">
                <w:pPr>
                  <w:pStyle w:val="TableNormal0"/>
                  <w:rPr>
                    <w:rStyle w:val="GeneralAviation"/>
                    <w:i/>
                    <w:iCs/>
                    <w:color w:val="auto"/>
                  </w:rPr>
                </w:pPr>
                <w:r w:rsidRPr="00872D7C">
                  <w:rPr>
                    <w:rStyle w:val="GeneralAviation"/>
                    <w:i/>
                    <w:iCs/>
                    <w:color w:val="auto"/>
                  </w:rPr>
                  <w:t>Optional content: LOC, GP, VDF, radio communication or ATS surveillance systems sensors, stopbars, AVASI, VASI, PAPI</w:t>
                </w:r>
              </w:p>
            </w:tc>
            <w:tc>
              <w:tcPr>
                <w:tcW w:w="708" w:type="dxa"/>
                <w:hideMark/>
              </w:tcPr>
              <w:p w14:paraId="0DF58289" w14:textId="77777777" w:rsidR="00416820" w:rsidRPr="00872D7C" w:rsidRDefault="00581773" w:rsidP="007A451F">
                <w:pPr>
                  <w:pStyle w:val="TableNormal0"/>
                  <w:rPr>
                    <w:rStyle w:val="GeneralAviation"/>
                    <w:color w:val="auto"/>
                  </w:rPr>
                </w:pPr>
                <w:r w:rsidRPr="00872D7C">
                  <w:rPr>
                    <w:rStyle w:val="GeneralAviation"/>
                    <w:color w:val="auto"/>
                  </w:rPr>
                  <w:t>ADC APP APS</w:t>
                </w:r>
              </w:p>
            </w:tc>
          </w:tr>
        </w:tbl>
        <w:p w14:paraId="178B5BE0" w14:textId="77777777" w:rsidR="00AD067A" w:rsidRPr="00F96C16" w:rsidRDefault="00000000" w:rsidP="00F96C16">
          <w:pPr>
            <w:rPr>
              <w:i/>
              <w:iCs/>
            </w:rPr>
          </w:pPr>
        </w:p>
      </w:sdtContent>
    </w:sdt>
    <w:bookmarkStart w:id="2294" w:name="_DxCrossRefBm1379192499" w:displacedByCustomXml="next"/>
    <w:bookmarkStart w:id="2295" w:name="_DxCrossRefBm9000077_0" w:displacedByCustomXml="next"/>
    <w:bookmarkStart w:id="2296" w:name="_Toc256000237" w:displacedByCustomXml="next"/>
    <w:sdt>
      <w:sdtPr>
        <w:rPr>
          <w:b w:val="0"/>
          <w:color w:val="auto"/>
          <w:sz w:val="22"/>
          <w:lang w:val="en-US"/>
        </w:rPr>
        <w:alias w:val="topic"/>
        <w:tag w:val="topic"/>
        <w:id w:val="13207734"/>
      </w:sdtPr>
      <w:sdtContent>
        <w:bookmarkEnd w:id="2296" w:displacedByCustomXml="prev"/>
        <w:bookmarkEnd w:id="2295" w:displacedByCustomXml="prev"/>
        <w:bookmarkEnd w:id="2294" w:displacedByCustomXml="prev"/>
        <w:bookmarkStart w:id="2297" w:name="_Toc256000238" w:displacedByCustomXml="prev"/>
        <w:p w14:paraId="58505AE5" w14:textId="77777777" w:rsidR="00F270EF" w:rsidRPr="00667041" w:rsidRDefault="00581773" w:rsidP="00F270EF">
          <w:pPr>
            <w:pStyle w:val="Heading2AMC"/>
          </w:pPr>
          <w:r>
            <w:t xml:space="preserve">AMC1 ATCO.D.010(a)(2)(v) </w:t>
          </w:r>
          <w:r w:rsidRPr="00667041">
            <w:t>Composition of initial training</w:t>
          </w:r>
          <w:bookmarkEnd w:id="2297"/>
        </w:p>
        <w:p w14:paraId="1DBBD7B7" w14:textId="77777777" w:rsidR="00F270EF" w:rsidRPr="00872D7C" w:rsidRDefault="00581773" w:rsidP="00F270EF">
          <w:pPr>
            <w:pStyle w:val="Heading3OrgManual"/>
            <w:rPr>
              <w:rStyle w:val="GeneralAviation"/>
              <w:color w:val="auto"/>
            </w:rPr>
          </w:pPr>
          <w:r w:rsidRPr="00872D7C">
            <w:rPr>
              <w:rStyle w:val="GeneralAviation"/>
              <w:color w:val="auto"/>
            </w:rPr>
            <w:t>AREA CONTROL SURVEILLANCE RATING (ACS) TRAINING — TRAINING OBJECTIVES</w:t>
          </w:r>
        </w:p>
        <w:p w14:paraId="4A4F36C3" w14:textId="77777777" w:rsidR="00F270EF" w:rsidRPr="00872D7C" w:rsidRDefault="00581773" w:rsidP="00F270EF">
          <w:pPr>
            <w:pStyle w:val="ListLevel0"/>
            <w:rPr>
              <w:rStyle w:val="GeneralAviation"/>
              <w:color w:val="auto"/>
            </w:rPr>
          </w:pPr>
          <w:r w:rsidRPr="00872D7C">
            <w:rPr>
              <w:rStyle w:val="GeneralAviation"/>
              <w:color w:val="auto"/>
            </w:rPr>
            <w:t>(a)</w:t>
          </w:r>
          <w:r w:rsidRPr="00872D7C">
            <w:rPr>
              <w:rStyle w:val="GeneralAviation"/>
              <w:color w:val="auto"/>
            </w:rPr>
            <w:tab/>
            <w:t xml:space="preserve">The general principles that apply to this AMC are contained in </w:t>
          </w:r>
          <w:hyperlink w:anchor="_DxCrossRefBm1379192483" w:history="1">
            <w:r w:rsidRPr="00E75F02">
              <w:rPr>
                <w:rStyle w:val="Hyperlink"/>
                <w:color w:val="0070C0"/>
              </w:rPr>
              <w:t>AMC1 ATCO.D.010(a)</w:t>
            </w:r>
          </w:hyperlink>
          <w:r w:rsidRPr="00E75F02">
            <w:rPr>
              <w:rStyle w:val="GeneralAviation"/>
              <w:color w:val="0070C0"/>
            </w:rPr>
            <w:t>.</w:t>
          </w:r>
        </w:p>
        <w:p w14:paraId="5BF4A1EB" w14:textId="77777777" w:rsidR="00F270EF" w:rsidRPr="00872D7C" w:rsidRDefault="00581773" w:rsidP="00F270EF">
          <w:pPr>
            <w:pStyle w:val="ListLevel0"/>
            <w:rPr>
              <w:rStyle w:val="GeneralAviation"/>
              <w:color w:val="auto"/>
            </w:rPr>
          </w:pPr>
          <w:r w:rsidRPr="00872D7C">
            <w:rPr>
              <w:rStyle w:val="GeneralAviation"/>
              <w:color w:val="auto"/>
            </w:rPr>
            <w:lastRenderedPageBreak/>
            <w:t>(b)</w:t>
          </w:r>
          <w:r w:rsidRPr="00872D7C">
            <w:rPr>
              <w:rStyle w:val="GeneralAviation"/>
              <w:color w:val="auto"/>
            </w:rPr>
            <w:tab/>
            <w:t>The ATCO rating training Area Control Surveillance Rating (ACS) should contain the following training objectives that are associated with the subjects, topics and s</w:t>
          </w:r>
          <w:r w:rsidR="001F6581">
            <w:rPr>
              <w:rStyle w:val="GeneralAviation"/>
              <w:color w:val="auto"/>
            </w:rPr>
            <w:t>ubtopics contained in Appendix 5</w:t>
          </w:r>
          <w:r w:rsidRPr="00872D7C">
            <w:rPr>
              <w:rStyle w:val="GeneralAviation"/>
              <w:color w:val="auto"/>
            </w:rPr>
            <w:t xml:space="preserve"> Area Control Surveillance Rating (ACS) to Annex I to </w:t>
          </w:r>
          <w:r w:rsidR="003A683B">
            <w:rPr>
              <w:rStyle w:val="GeneralAviation"/>
              <w:color w:val="auto"/>
            </w:rPr>
            <w:t>this</w:t>
          </w:r>
          <w:r w:rsidRPr="00872D7C">
            <w:rPr>
              <w:rStyle w:val="GeneralAviation"/>
              <w:color w:val="auto"/>
            </w:rPr>
            <w:t xml:space="preserve"> Regulation.</w:t>
          </w:r>
        </w:p>
        <w:p w14:paraId="52F48E5C" w14:textId="77777777" w:rsidR="00F270EF" w:rsidRPr="0096092C" w:rsidRDefault="00581773" w:rsidP="0096092C">
          <w:pPr>
            <w:pStyle w:val="ListLevel0"/>
          </w:pPr>
          <w:r w:rsidRPr="00872D7C">
            <w:rPr>
              <w:rStyle w:val="GeneralAviation"/>
              <w:color w:val="auto"/>
            </w:rPr>
            <w:t>(c)</w:t>
          </w:r>
          <w:r w:rsidRPr="00872D7C">
            <w:rPr>
              <w:rStyle w:val="GeneralAviation"/>
              <w:color w:val="auto"/>
            </w:rPr>
            <w:tab/>
            <w:t>Subjects, topics a</w:t>
          </w:r>
          <w:r w:rsidR="0096092C">
            <w:rPr>
              <w:rStyle w:val="GeneralAviation"/>
              <w:color w:val="auto"/>
            </w:rPr>
            <w:t>nd subtopics from Appendix 5</w:t>
          </w:r>
          <w:r w:rsidRPr="00872D7C">
            <w:rPr>
              <w:rStyle w:val="GeneralAviation"/>
              <w:color w:val="auto"/>
            </w:rPr>
            <w:t xml:space="preserve"> to Annex I to </w:t>
          </w:r>
          <w:r w:rsidR="003A683B">
            <w:rPr>
              <w:rStyle w:val="GeneralAviation"/>
              <w:color w:val="auto"/>
            </w:rPr>
            <w:t>this</w:t>
          </w:r>
          <w:r w:rsidR="001E34DC" w:rsidRPr="00872D7C">
            <w:rPr>
              <w:rStyle w:val="GeneralAviation"/>
              <w:color w:val="auto"/>
            </w:rPr>
            <w:t xml:space="preserve"> Regulation</w:t>
          </w:r>
          <w:r w:rsidR="003A683B">
            <w:rPr>
              <w:rStyle w:val="GeneralAviation"/>
              <w:color w:val="auto"/>
            </w:rPr>
            <w:t xml:space="preserve"> </w:t>
          </w:r>
          <w:r w:rsidRPr="00872D7C">
            <w:rPr>
              <w:rStyle w:val="GeneralAviation"/>
              <w:color w:val="auto"/>
            </w:rPr>
            <w:t>are repeated in this AMC for the convenience of the reader and do not form part of it.</w:t>
          </w:r>
        </w:p>
      </w:sdtContent>
    </w:sdt>
    <w:sdt>
      <w:sdtPr>
        <w:rPr>
          <w:i w:val="0"/>
          <w:sz w:val="20"/>
          <w:szCs w:val="24"/>
        </w:rPr>
        <w:alias w:val="topic"/>
        <w:tag w:val="topic"/>
        <w:id w:val="-469885370"/>
      </w:sdtPr>
      <w:sdtContent>
        <w:p w14:paraId="0B063F09" w14:textId="77777777" w:rsidR="00E21639" w:rsidRDefault="00E21639" w:rsidP="00E21639">
          <w:pPr>
            <w:pStyle w:val="Dxshortdesc"/>
          </w:pPr>
        </w:p>
        <w:p w14:paraId="09ACE70F" w14:textId="77777777" w:rsidR="004641DE" w:rsidRPr="005847AB" w:rsidRDefault="00581773" w:rsidP="00E21639">
          <w:pPr>
            <w:pStyle w:val="Heading5"/>
          </w:pPr>
          <w:bookmarkStart w:id="2298" w:name="_Toc256000239"/>
          <w:r w:rsidRPr="005847AB">
            <w:t>SUBJECT 1: INTRODUCTION TO THE COURSE</w:t>
          </w:r>
          <w:bookmarkEnd w:id="2298"/>
        </w:p>
        <w:p w14:paraId="4928D30F" w14:textId="77777777" w:rsidR="004641DE" w:rsidRPr="00667041" w:rsidRDefault="00581773" w:rsidP="00ED18E8">
          <w:r w:rsidRPr="00667041">
            <w:t xml:space="preserve">The subject objective is: </w:t>
          </w:r>
        </w:p>
        <w:p w14:paraId="3E35D186" w14:textId="77777777" w:rsidR="004641DE" w:rsidRDefault="00581773" w:rsidP="00ED18E8">
          <w:r w:rsidRPr="00667041">
            <w:t>Learners shall know and understand the training programme that they will follow and learn how to obtain the appropriate information.</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59784BD4"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31B3CAD0" w14:textId="77777777" w:rsidR="004641DE" w:rsidRPr="00E21639" w:rsidRDefault="00581773" w:rsidP="00E21639">
                <w:pPr>
                  <w:pStyle w:val="TableCentered"/>
                  <w:rPr>
                    <w:rStyle w:val="Bold"/>
                  </w:rPr>
                </w:pPr>
                <w:r w:rsidRPr="00E21639">
                  <w:rPr>
                    <w:rStyle w:val="Bold"/>
                    <w:b/>
                  </w:rPr>
                  <w:t xml:space="preserve">TOPIC INTR 1 — COURSE </w:t>
                </w:r>
                <w:r w:rsidR="009833BD" w:rsidRPr="00E21639">
                  <w:rPr>
                    <w:rStyle w:val="Bold"/>
                    <w:b/>
                  </w:rPr>
                  <w:t>MANAGEMENT</w:t>
                </w:r>
              </w:p>
            </w:tc>
          </w:tr>
          <w:tr w:rsidR="00090094" w14:paraId="1D558FFC" w14:textId="77777777" w:rsidTr="00090094">
            <w:trPr>
              <w:trHeight w:val="21"/>
            </w:trPr>
            <w:tc>
              <w:tcPr>
                <w:tcW w:w="9086" w:type="dxa"/>
                <w:gridSpan w:val="5"/>
                <w:hideMark/>
              </w:tcPr>
              <w:p w14:paraId="7701DBAE" w14:textId="77777777" w:rsidR="004641DE" w:rsidRPr="00667041" w:rsidRDefault="00581773" w:rsidP="00E21639">
                <w:pPr>
                  <w:pStyle w:val="TableHead"/>
                </w:pPr>
                <w:r w:rsidRPr="00667041">
                  <w:t xml:space="preserve">Subtopic INTR 1.1 — Course introduction </w:t>
                </w:r>
              </w:p>
            </w:tc>
          </w:tr>
          <w:tr w:rsidR="00090094" w14:paraId="3819CB2C" w14:textId="77777777" w:rsidTr="00090094">
            <w:trPr>
              <w:trHeight w:val="567"/>
            </w:trPr>
            <w:tc>
              <w:tcPr>
                <w:tcW w:w="865" w:type="dxa"/>
                <w:hideMark/>
              </w:tcPr>
              <w:p w14:paraId="76816E11" w14:textId="77777777" w:rsidR="004641DE" w:rsidRPr="00667041" w:rsidRDefault="00581773" w:rsidP="0082050D">
                <w:pPr>
                  <w:pStyle w:val="TableNormal0"/>
                </w:pPr>
                <w:r w:rsidRPr="00667041">
                  <w:t>ACS</w:t>
                </w:r>
                <w:r w:rsidRPr="00667041">
                  <w:br/>
                  <w:t>INTR</w:t>
                </w:r>
              </w:p>
              <w:p w14:paraId="5E6872DE" w14:textId="77777777" w:rsidR="004641DE" w:rsidRPr="00667041" w:rsidRDefault="00581773" w:rsidP="0082050D">
                <w:pPr>
                  <w:pStyle w:val="TableNormal0"/>
                </w:pPr>
                <w:r w:rsidRPr="00667041">
                  <w:t xml:space="preserve">1.1.1 </w:t>
                </w:r>
              </w:p>
            </w:tc>
            <w:tc>
              <w:tcPr>
                <w:tcW w:w="3544" w:type="dxa"/>
                <w:hideMark/>
              </w:tcPr>
              <w:p w14:paraId="680B8FAE" w14:textId="77777777" w:rsidR="004641DE" w:rsidRPr="00667041" w:rsidRDefault="00581773" w:rsidP="0082050D">
                <w:pPr>
                  <w:pStyle w:val="TableNormal0"/>
                </w:pPr>
                <w:r w:rsidRPr="00667041">
                  <w:t>Explain the aims and main objectives of the course.</w:t>
                </w:r>
              </w:p>
            </w:tc>
            <w:tc>
              <w:tcPr>
                <w:tcW w:w="283" w:type="dxa"/>
                <w:hideMark/>
              </w:tcPr>
              <w:p w14:paraId="1E93E8AB" w14:textId="77777777" w:rsidR="004641DE" w:rsidRPr="00667041" w:rsidRDefault="00581773" w:rsidP="0082050D">
                <w:pPr>
                  <w:pStyle w:val="TableNormal0"/>
                </w:pPr>
                <w:r w:rsidRPr="00667041">
                  <w:t>2</w:t>
                </w:r>
              </w:p>
            </w:tc>
            <w:tc>
              <w:tcPr>
                <w:tcW w:w="3686" w:type="dxa"/>
                <w:hideMark/>
              </w:tcPr>
              <w:p w14:paraId="2B51B586" w14:textId="77777777" w:rsidR="004641DE" w:rsidRPr="00667041" w:rsidRDefault="004641DE" w:rsidP="0082050D">
                <w:pPr>
                  <w:pStyle w:val="TableNormal0"/>
                </w:pPr>
              </w:p>
            </w:tc>
            <w:tc>
              <w:tcPr>
                <w:tcW w:w="708" w:type="dxa"/>
                <w:hideMark/>
              </w:tcPr>
              <w:p w14:paraId="78ADA181" w14:textId="77777777" w:rsidR="004641DE" w:rsidRPr="00667041" w:rsidRDefault="00581773" w:rsidP="0082050D">
                <w:pPr>
                  <w:pStyle w:val="TableNormal0"/>
                </w:pPr>
                <w:r w:rsidRPr="00667041">
                  <w:t>ALL</w:t>
                </w:r>
              </w:p>
            </w:tc>
          </w:tr>
          <w:tr w:rsidR="00090094" w14:paraId="6094DB26" w14:textId="77777777" w:rsidTr="00090094">
            <w:trPr>
              <w:trHeight w:val="21"/>
            </w:trPr>
            <w:tc>
              <w:tcPr>
                <w:tcW w:w="9086" w:type="dxa"/>
                <w:gridSpan w:val="5"/>
                <w:hideMark/>
              </w:tcPr>
              <w:p w14:paraId="509433D2" w14:textId="77777777" w:rsidR="004641DE" w:rsidRPr="00667041" w:rsidRDefault="00581773" w:rsidP="00E21639">
                <w:pPr>
                  <w:pStyle w:val="TableHead"/>
                </w:pPr>
                <w:r w:rsidRPr="00667041">
                  <w:t>Subtopic INTR 1.2 — Course administration</w:t>
                </w:r>
              </w:p>
            </w:tc>
          </w:tr>
          <w:tr w:rsidR="00090094" w14:paraId="794E6909" w14:textId="77777777" w:rsidTr="00090094">
            <w:trPr>
              <w:trHeight w:val="567"/>
            </w:trPr>
            <w:tc>
              <w:tcPr>
                <w:tcW w:w="865" w:type="dxa"/>
                <w:hideMark/>
              </w:tcPr>
              <w:p w14:paraId="49A8352B" w14:textId="77777777" w:rsidR="004641DE" w:rsidRPr="00667041" w:rsidRDefault="00581773" w:rsidP="0082050D">
                <w:pPr>
                  <w:pStyle w:val="TableNormal0"/>
                </w:pPr>
                <w:r w:rsidRPr="00667041">
                  <w:t>ACS</w:t>
                </w:r>
                <w:r w:rsidRPr="00667041">
                  <w:br/>
                  <w:t>INTR</w:t>
                </w:r>
              </w:p>
              <w:p w14:paraId="550C8FD5" w14:textId="77777777" w:rsidR="004641DE" w:rsidRPr="00667041" w:rsidRDefault="00581773" w:rsidP="0082050D">
                <w:pPr>
                  <w:pStyle w:val="TableNormal0"/>
                </w:pPr>
                <w:r w:rsidRPr="00667041">
                  <w:t xml:space="preserve">1.2.1 </w:t>
                </w:r>
              </w:p>
            </w:tc>
            <w:tc>
              <w:tcPr>
                <w:tcW w:w="3544" w:type="dxa"/>
                <w:hideMark/>
              </w:tcPr>
              <w:p w14:paraId="5DF6B6B8" w14:textId="77777777" w:rsidR="004641DE" w:rsidRPr="00667041" w:rsidRDefault="00581773" w:rsidP="0082050D">
                <w:pPr>
                  <w:pStyle w:val="TableNormal0"/>
                </w:pPr>
                <w:r w:rsidRPr="00667041">
                  <w:t>State how the course is administered.</w:t>
                </w:r>
              </w:p>
            </w:tc>
            <w:tc>
              <w:tcPr>
                <w:tcW w:w="283" w:type="dxa"/>
                <w:hideMark/>
              </w:tcPr>
              <w:p w14:paraId="5CCC909A" w14:textId="77777777" w:rsidR="004641DE" w:rsidRPr="00667041" w:rsidRDefault="00581773" w:rsidP="0082050D">
                <w:pPr>
                  <w:pStyle w:val="TableNormal0"/>
                </w:pPr>
                <w:r w:rsidRPr="00667041">
                  <w:t>1</w:t>
                </w:r>
              </w:p>
            </w:tc>
            <w:tc>
              <w:tcPr>
                <w:tcW w:w="3686" w:type="dxa"/>
                <w:hideMark/>
              </w:tcPr>
              <w:p w14:paraId="2ED44308" w14:textId="77777777" w:rsidR="004641DE" w:rsidRPr="00667041" w:rsidRDefault="004641DE" w:rsidP="0082050D">
                <w:pPr>
                  <w:pStyle w:val="TableNormal0"/>
                </w:pPr>
              </w:p>
            </w:tc>
            <w:tc>
              <w:tcPr>
                <w:tcW w:w="708" w:type="dxa"/>
                <w:hideMark/>
              </w:tcPr>
              <w:p w14:paraId="201C50A4" w14:textId="77777777" w:rsidR="004641DE" w:rsidRPr="00667041" w:rsidRDefault="00581773" w:rsidP="0082050D">
                <w:pPr>
                  <w:pStyle w:val="TableNormal0"/>
                </w:pPr>
                <w:r w:rsidRPr="00667041">
                  <w:t>ALL</w:t>
                </w:r>
              </w:p>
            </w:tc>
          </w:tr>
          <w:tr w:rsidR="00090094" w14:paraId="061182C7" w14:textId="77777777" w:rsidTr="00090094">
            <w:trPr>
              <w:trHeight w:val="21"/>
            </w:trPr>
            <w:tc>
              <w:tcPr>
                <w:tcW w:w="9086" w:type="dxa"/>
                <w:gridSpan w:val="5"/>
                <w:hideMark/>
              </w:tcPr>
              <w:p w14:paraId="502066B8" w14:textId="77777777" w:rsidR="004641DE" w:rsidRPr="00667041" w:rsidRDefault="00581773" w:rsidP="00E21639">
                <w:pPr>
                  <w:pStyle w:val="TableHead"/>
                </w:pPr>
                <w:r w:rsidRPr="00667041">
                  <w:t>Subtopic INTR 1.3 — Study material and training documentation</w:t>
                </w:r>
              </w:p>
            </w:tc>
          </w:tr>
          <w:tr w:rsidR="00090094" w14:paraId="475DF233" w14:textId="77777777" w:rsidTr="00090094">
            <w:trPr>
              <w:trHeight w:val="567"/>
            </w:trPr>
            <w:tc>
              <w:tcPr>
                <w:tcW w:w="865" w:type="dxa"/>
                <w:hideMark/>
              </w:tcPr>
              <w:p w14:paraId="68D2CF47" w14:textId="77777777" w:rsidR="004641DE" w:rsidRPr="00667041" w:rsidRDefault="00581773" w:rsidP="0082050D">
                <w:pPr>
                  <w:pStyle w:val="TableNormal0"/>
                </w:pPr>
                <w:r w:rsidRPr="00667041">
                  <w:t>ACS</w:t>
                </w:r>
                <w:r w:rsidRPr="00667041">
                  <w:br/>
                  <w:t>INTR</w:t>
                </w:r>
              </w:p>
              <w:p w14:paraId="7A66BF77" w14:textId="77777777" w:rsidR="004641DE" w:rsidRPr="00667041" w:rsidRDefault="00581773" w:rsidP="0082050D">
                <w:pPr>
                  <w:pStyle w:val="TableNormal0"/>
                </w:pPr>
                <w:r w:rsidRPr="00667041">
                  <w:t xml:space="preserve">1.3.1 </w:t>
                </w:r>
              </w:p>
            </w:tc>
            <w:tc>
              <w:tcPr>
                <w:tcW w:w="3544" w:type="dxa"/>
                <w:hideMark/>
              </w:tcPr>
              <w:p w14:paraId="52CC2EEB" w14:textId="77777777" w:rsidR="004641DE" w:rsidRPr="00667041" w:rsidRDefault="00581773" w:rsidP="0082050D">
                <w:pPr>
                  <w:pStyle w:val="TableNormal0"/>
                </w:pPr>
                <w:r w:rsidRPr="00667041">
                  <w:t>Use appropriate documents and their sources for course studies.</w:t>
                </w:r>
              </w:p>
            </w:tc>
            <w:tc>
              <w:tcPr>
                <w:tcW w:w="283" w:type="dxa"/>
                <w:hideMark/>
              </w:tcPr>
              <w:p w14:paraId="7E30BC6B" w14:textId="77777777" w:rsidR="004641DE" w:rsidRPr="00667041" w:rsidRDefault="00581773" w:rsidP="0082050D">
                <w:pPr>
                  <w:pStyle w:val="TableNormal0"/>
                </w:pPr>
                <w:r w:rsidRPr="00667041">
                  <w:t>3</w:t>
                </w:r>
              </w:p>
            </w:tc>
            <w:tc>
              <w:tcPr>
                <w:tcW w:w="3686" w:type="dxa"/>
                <w:hideMark/>
              </w:tcPr>
              <w:p w14:paraId="2EB946EA" w14:textId="77777777" w:rsidR="004641DE" w:rsidRPr="0071628E" w:rsidRDefault="00581773" w:rsidP="0082050D">
                <w:pPr>
                  <w:pStyle w:val="TableNormal0"/>
                  <w:rPr>
                    <w:rStyle w:val="Italic"/>
                  </w:rPr>
                </w:pPr>
                <w:r w:rsidRPr="0071628E">
                  <w:rPr>
                    <w:rStyle w:val="Italic"/>
                  </w:rPr>
                  <w:t>Optional content: training documentation, library, CBT library, web, learning management server</w:t>
                </w:r>
              </w:p>
            </w:tc>
            <w:tc>
              <w:tcPr>
                <w:tcW w:w="708" w:type="dxa"/>
                <w:hideMark/>
              </w:tcPr>
              <w:p w14:paraId="14E2442B" w14:textId="77777777" w:rsidR="004641DE" w:rsidRPr="00667041" w:rsidRDefault="00581773" w:rsidP="0082050D">
                <w:pPr>
                  <w:pStyle w:val="TableNormal0"/>
                </w:pPr>
                <w:r w:rsidRPr="00667041">
                  <w:t>ALL</w:t>
                </w:r>
              </w:p>
            </w:tc>
          </w:tr>
          <w:tr w:rsidR="00090094" w14:paraId="6B6C4E7E" w14:textId="77777777" w:rsidTr="00090094">
            <w:trPr>
              <w:trHeight w:val="567"/>
            </w:trPr>
            <w:tc>
              <w:tcPr>
                <w:tcW w:w="865" w:type="dxa"/>
                <w:hideMark/>
              </w:tcPr>
              <w:p w14:paraId="7A215A6D" w14:textId="77777777" w:rsidR="004641DE" w:rsidRPr="00667041" w:rsidRDefault="00581773" w:rsidP="0082050D">
                <w:pPr>
                  <w:pStyle w:val="TableNormal0"/>
                </w:pPr>
                <w:r w:rsidRPr="00667041">
                  <w:t>ACS</w:t>
                </w:r>
                <w:r w:rsidRPr="00667041">
                  <w:br/>
                  <w:t>INTR</w:t>
                </w:r>
              </w:p>
              <w:p w14:paraId="6C9707DF" w14:textId="77777777" w:rsidR="004641DE" w:rsidRPr="00667041" w:rsidRDefault="00581773" w:rsidP="0082050D">
                <w:pPr>
                  <w:pStyle w:val="TableNormal0"/>
                </w:pPr>
                <w:r w:rsidRPr="00667041">
                  <w:t xml:space="preserve">1.3.2 </w:t>
                </w:r>
              </w:p>
            </w:tc>
            <w:tc>
              <w:tcPr>
                <w:tcW w:w="3544" w:type="dxa"/>
                <w:hideMark/>
              </w:tcPr>
              <w:p w14:paraId="7915F503" w14:textId="77777777" w:rsidR="004641DE" w:rsidRPr="00667041" w:rsidRDefault="00581773" w:rsidP="0082050D">
                <w:pPr>
                  <w:pStyle w:val="TableNormal0"/>
                </w:pPr>
                <w:r w:rsidRPr="00667041">
                  <w:t>Integrate appropriate information into course studies.</w:t>
                </w:r>
              </w:p>
            </w:tc>
            <w:tc>
              <w:tcPr>
                <w:tcW w:w="283" w:type="dxa"/>
                <w:hideMark/>
              </w:tcPr>
              <w:p w14:paraId="5A656FCC" w14:textId="77777777" w:rsidR="004641DE" w:rsidRPr="00667041" w:rsidRDefault="00581773" w:rsidP="0082050D">
                <w:pPr>
                  <w:pStyle w:val="TableNormal0"/>
                </w:pPr>
                <w:r w:rsidRPr="00667041">
                  <w:t>4</w:t>
                </w:r>
              </w:p>
            </w:tc>
            <w:tc>
              <w:tcPr>
                <w:tcW w:w="3686" w:type="dxa"/>
                <w:hideMark/>
              </w:tcPr>
              <w:p w14:paraId="007EBAC2" w14:textId="77777777" w:rsidR="004641DE" w:rsidRPr="00D523FD" w:rsidRDefault="00581773" w:rsidP="00D523FD">
                <w:pPr>
                  <w:pStyle w:val="EssentialTraining"/>
                </w:pPr>
                <w:r w:rsidRPr="00D523FD">
                  <w:t>Training documentation</w:t>
                </w:r>
              </w:p>
              <w:p w14:paraId="18CF4932" w14:textId="77777777" w:rsidR="004641DE" w:rsidRPr="0071628E" w:rsidRDefault="00581773" w:rsidP="0082050D">
                <w:pPr>
                  <w:pStyle w:val="TableNormal0"/>
                  <w:rPr>
                    <w:rStyle w:val="Italic"/>
                  </w:rPr>
                </w:pPr>
                <w:r w:rsidRPr="0071628E">
                  <w:rPr>
                    <w:rStyle w:val="Italic"/>
                  </w:rPr>
                  <w:t>Optional content: supplementary information, library</w:t>
                </w:r>
              </w:p>
            </w:tc>
            <w:tc>
              <w:tcPr>
                <w:tcW w:w="708" w:type="dxa"/>
                <w:hideMark/>
              </w:tcPr>
              <w:p w14:paraId="6337B6CA" w14:textId="77777777" w:rsidR="004641DE" w:rsidRPr="00667041" w:rsidRDefault="00581773" w:rsidP="0082050D">
                <w:pPr>
                  <w:pStyle w:val="TableNormal0"/>
                </w:pPr>
                <w:r w:rsidRPr="00667041">
                  <w:t>ALL</w:t>
                </w:r>
              </w:p>
            </w:tc>
          </w:tr>
          <w:tr w:rsidR="00090094" w14:paraId="2BEF9BA4" w14:textId="77777777" w:rsidTr="00090094">
            <w:trPr>
              <w:trHeight w:val="21"/>
            </w:trPr>
            <w:tc>
              <w:tcPr>
                <w:tcW w:w="9086" w:type="dxa"/>
                <w:gridSpan w:val="5"/>
              </w:tcPr>
              <w:p w14:paraId="350C1788" w14:textId="77777777" w:rsidR="004641DE" w:rsidRPr="00E21639" w:rsidRDefault="00581773" w:rsidP="00E21639">
                <w:pPr>
                  <w:pStyle w:val="TableCentered"/>
                  <w:rPr>
                    <w:rStyle w:val="Bold"/>
                  </w:rPr>
                </w:pPr>
                <w:r w:rsidRPr="00E21639">
                  <w:rPr>
                    <w:rStyle w:val="Bold"/>
                    <w:b w:val="0"/>
                  </w:rPr>
                  <w:t>TOPIC INTR 2 — INTRODUCTION TO THE ATC TRAINING COURSE</w:t>
                </w:r>
              </w:p>
            </w:tc>
          </w:tr>
          <w:tr w:rsidR="00090094" w14:paraId="0EACCF78" w14:textId="77777777" w:rsidTr="00090094">
            <w:trPr>
              <w:trHeight w:val="21"/>
            </w:trPr>
            <w:tc>
              <w:tcPr>
                <w:tcW w:w="9086" w:type="dxa"/>
                <w:gridSpan w:val="5"/>
                <w:hideMark/>
              </w:tcPr>
              <w:p w14:paraId="2232B740" w14:textId="77777777" w:rsidR="004641DE" w:rsidRPr="00667041" w:rsidRDefault="00581773" w:rsidP="00E21639">
                <w:pPr>
                  <w:pStyle w:val="TableHead"/>
                </w:pPr>
                <w:r w:rsidRPr="00667041">
                  <w:t>Subtopic INTR 2.1 — Course content and organisation</w:t>
                </w:r>
              </w:p>
            </w:tc>
          </w:tr>
          <w:tr w:rsidR="00090094" w14:paraId="125D1106" w14:textId="77777777" w:rsidTr="00090094">
            <w:trPr>
              <w:trHeight w:val="567"/>
            </w:trPr>
            <w:tc>
              <w:tcPr>
                <w:tcW w:w="865" w:type="dxa"/>
                <w:hideMark/>
              </w:tcPr>
              <w:p w14:paraId="169FF16F" w14:textId="77777777" w:rsidR="004641DE" w:rsidRPr="00667041" w:rsidRDefault="00581773" w:rsidP="0082050D">
                <w:pPr>
                  <w:pStyle w:val="TableNormal0"/>
                </w:pPr>
                <w:r w:rsidRPr="00667041">
                  <w:t>ACS</w:t>
                </w:r>
                <w:r w:rsidRPr="00667041">
                  <w:br/>
                  <w:t>INTR</w:t>
                </w:r>
              </w:p>
              <w:p w14:paraId="10FDE3B4" w14:textId="77777777" w:rsidR="004641DE" w:rsidRPr="00667041" w:rsidRDefault="00581773" w:rsidP="0082050D">
                <w:pPr>
                  <w:pStyle w:val="TableNormal0"/>
                </w:pPr>
                <w:r w:rsidRPr="00667041">
                  <w:t xml:space="preserve">2.1.1 </w:t>
                </w:r>
              </w:p>
            </w:tc>
            <w:tc>
              <w:tcPr>
                <w:tcW w:w="3544" w:type="dxa"/>
                <w:hideMark/>
              </w:tcPr>
              <w:p w14:paraId="77152297" w14:textId="77777777" w:rsidR="004641DE" w:rsidRPr="00667041" w:rsidRDefault="00581773" w:rsidP="0082050D">
                <w:pPr>
                  <w:pStyle w:val="TableNormal0"/>
                </w:pPr>
                <w:r w:rsidRPr="00667041">
                  <w:t>State the differen</w:t>
                </w:r>
                <w:r w:rsidR="00E21639">
                  <w:t xml:space="preserve">t training methods used during </w:t>
                </w:r>
                <w:r w:rsidRPr="00667041">
                  <w:t>the course.</w:t>
                </w:r>
              </w:p>
            </w:tc>
            <w:tc>
              <w:tcPr>
                <w:tcW w:w="283" w:type="dxa"/>
                <w:hideMark/>
              </w:tcPr>
              <w:p w14:paraId="00DCEF86" w14:textId="77777777" w:rsidR="004641DE" w:rsidRPr="00667041" w:rsidRDefault="00581773" w:rsidP="0082050D">
                <w:pPr>
                  <w:pStyle w:val="TableNormal0"/>
                </w:pPr>
                <w:r w:rsidRPr="00667041">
                  <w:t>1</w:t>
                </w:r>
              </w:p>
            </w:tc>
            <w:tc>
              <w:tcPr>
                <w:tcW w:w="3686" w:type="dxa"/>
                <w:hideMark/>
              </w:tcPr>
              <w:p w14:paraId="36DD941D" w14:textId="77777777" w:rsidR="004641DE" w:rsidRPr="00D523FD" w:rsidRDefault="00581773" w:rsidP="00D523FD">
                <w:pPr>
                  <w:pStyle w:val="EssentialTraining"/>
                </w:pPr>
                <w:r w:rsidRPr="00D523FD">
                  <w:t>Theoretical training, practical training, self-study, types of training events</w:t>
                </w:r>
              </w:p>
            </w:tc>
            <w:tc>
              <w:tcPr>
                <w:tcW w:w="708" w:type="dxa"/>
                <w:hideMark/>
              </w:tcPr>
              <w:p w14:paraId="6D87EB5C" w14:textId="77777777" w:rsidR="004641DE" w:rsidRPr="00667041" w:rsidRDefault="00581773" w:rsidP="0082050D">
                <w:pPr>
                  <w:pStyle w:val="TableNormal0"/>
                </w:pPr>
                <w:r w:rsidRPr="00667041">
                  <w:t>ALL</w:t>
                </w:r>
              </w:p>
            </w:tc>
          </w:tr>
          <w:tr w:rsidR="00090094" w14:paraId="2ED41BE8" w14:textId="77777777" w:rsidTr="00090094">
            <w:trPr>
              <w:trHeight w:val="567"/>
            </w:trPr>
            <w:tc>
              <w:tcPr>
                <w:tcW w:w="865" w:type="dxa"/>
                <w:hideMark/>
              </w:tcPr>
              <w:p w14:paraId="1762DC8A" w14:textId="77777777" w:rsidR="004641DE" w:rsidRPr="00667041" w:rsidRDefault="00581773" w:rsidP="0082050D">
                <w:pPr>
                  <w:pStyle w:val="TableNormal0"/>
                </w:pPr>
                <w:r w:rsidRPr="00667041">
                  <w:t>ACS</w:t>
                </w:r>
                <w:r w:rsidRPr="00667041">
                  <w:br/>
                  <w:t>INTR</w:t>
                </w:r>
              </w:p>
              <w:p w14:paraId="46B346F1" w14:textId="77777777" w:rsidR="004641DE" w:rsidRPr="00667041" w:rsidRDefault="00581773" w:rsidP="0082050D">
                <w:pPr>
                  <w:pStyle w:val="TableNormal0"/>
                </w:pPr>
                <w:r w:rsidRPr="00667041">
                  <w:t xml:space="preserve">2.1.2 </w:t>
                </w:r>
              </w:p>
            </w:tc>
            <w:tc>
              <w:tcPr>
                <w:tcW w:w="3544" w:type="dxa"/>
                <w:hideMark/>
              </w:tcPr>
              <w:p w14:paraId="66B556DA" w14:textId="77777777" w:rsidR="004641DE" w:rsidRPr="00667041" w:rsidRDefault="00581773" w:rsidP="0082050D">
                <w:pPr>
                  <w:pStyle w:val="TableNormal0"/>
                </w:pPr>
                <w:r>
                  <w:t xml:space="preserve">State the subjects covered by </w:t>
                </w:r>
                <w:r w:rsidR="009833BD" w:rsidRPr="00667041">
                  <w:t>the course and their purpose.</w:t>
                </w:r>
              </w:p>
            </w:tc>
            <w:tc>
              <w:tcPr>
                <w:tcW w:w="283" w:type="dxa"/>
                <w:hideMark/>
              </w:tcPr>
              <w:p w14:paraId="55D1D817" w14:textId="77777777" w:rsidR="004641DE" w:rsidRPr="00667041" w:rsidRDefault="00581773" w:rsidP="0082050D">
                <w:pPr>
                  <w:pStyle w:val="TableNormal0"/>
                </w:pPr>
                <w:r w:rsidRPr="00667041">
                  <w:t>1</w:t>
                </w:r>
              </w:p>
            </w:tc>
            <w:tc>
              <w:tcPr>
                <w:tcW w:w="3686" w:type="dxa"/>
                <w:hideMark/>
              </w:tcPr>
              <w:p w14:paraId="6E5BBD99" w14:textId="77777777" w:rsidR="004641DE" w:rsidRPr="00667041" w:rsidRDefault="004641DE" w:rsidP="0082050D">
                <w:pPr>
                  <w:pStyle w:val="TableNormal0"/>
                </w:pPr>
              </w:p>
            </w:tc>
            <w:tc>
              <w:tcPr>
                <w:tcW w:w="708" w:type="dxa"/>
                <w:hideMark/>
              </w:tcPr>
              <w:p w14:paraId="50858F37" w14:textId="77777777" w:rsidR="004641DE" w:rsidRPr="00667041" w:rsidRDefault="00581773" w:rsidP="0082050D">
                <w:pPr>
                  <w:pStyle w:val="TableNormal0"/>
                </w:pPr>
                <w:r w:rsidRPr="00667041">
                  <w:t>ALL</w:t>
                </w:r>
              </w:p>
            </w:tc>
          </w:tr>
          <w:tr w:rsidR="00090094" w14:paraId="05A1E11B" w14:textId="77777777" w:rsidTr="00090094">
            <w:trPr>
              <w:trHeight w:val="567"/>
            </w:trPr>
            <w:tc>
              <w:tcPr>
                <w:tcW w:w="865" w:type="dxa"/>
                <w:hideMark/>
              </w:tcPr>
              <w:p w14:paraId="1A3F4E7A" w14:textId="77777777" w:rsidR="004641DE" w:rsidRPr="00667041" w:rsidRDefault="00581773" w:rsidP="0082050D">
                <w:pPr>
                  <w:pStyle w:val="TableNormal0"/>
                </w:pPr>
                <w:r w:rsidRPr="00667041">
                  <w:t>ACS</w:t>
                </w:r>
                <w:r w:rsidRPr="00667041">
                  <w:br/>
                  <w:t>INTR</w:t>
                </w:r>
              </w:p>
              <w:p w14:paraId="09B264D5" w14:textId="77777777" w:rsidR="004641DE" w:rsidRPr="00667041" w:rsidRDefault="00581773" w:rsidP="0082050D">
                <w:pPr>
                  <w:pStyle w:val="TableNormal0"/>
                </w:pPr>
                <w:r w:rsidRPr="00667041">
                  <w:t xml:space="preserve">2.1.3 </w:t>
                </w:r>
              </w:p>
            </w:tc>
            <w:tc>
              <w:tcPr>
                <w:tcW w:w="3544" w:type="dxa"/>
                <w:hideMark/>
              </w:tcPr>
              <w:p w14:paraId="1BD2EFEF" w14:textId="77777777" w:rsidR="004641DE" w:rsidRPr="00667041" w:rsidRDefault="00581773" w:rsidP="0082050D">
                <w:pPr>
                  <w:pStyle w:val="TableNormal0"/>
                </w:pPr>
                <w:r w:rsidRPr="00667041">
                  <w:t>Describe the organisation of theoretical training.</w:t>
                </w:r>
              </w:p>
            </w:tc>
            <w:tc>
              <w:tcPr>
                <w:tcW w:w="283" w:type="dxa"/>
                <w:hideMark/>
              </w:tcPr>
              <w:p w14:paraId="064B7247" w14:textId="77777777" w:rsidR="004641DE" w:rsidRPr="00667041" w:rsidRDefault="00581773" w:rsidP="0082050D">
                <w:pPr>
                  <w:pStyle w:val="TableNormal0"/>
                </w:pPr>
                <w:r w:rsidRPr="00667041">
                  <w:t>2</w:t>
                </w:r>
              </w:p>
            </w:tc>
            <w:tc>
              <w:tcPr>
                <w:tcW w:w="3686" w:type="dxa"/>
                <w:hideMark/>
              </w:tcPr>
              <w:p w14:paraId="176BC817" w14:textId="77777777" w:rsidR="004641DE" w:rsidRPr="0071628E" w:rsidRDefault="00581773" w:rsidP="0082050D">
                <w:pPr>
                  <w:pStyle w:val="TableNormal0"/>
                  <w:rPr>
                    <w:rStyle w:val="Italic"/>
                  </w:rPr>
                </w:pPr>
                <w:r w:rsidRPr="0071628E">
                  <w:rPr>
                    <w:rStyle w:val="Italic"/>
                  </w:rPr>
                  <w:t>Optional content: course programme</w:t>
                </w:r>
              </w:p>
            </w:tc>
            <w:tc>
              <w:tcPr>
                <w:tcW w:w="708" w:type="dxa"/>
                <w:hideMark/>
              </w:tcPr>
              <w:p w14:paraId="1CE7D9F9" w14:textId="77777777" w:rsidR="004641DE" w:rsidRPr="00667041" w:rsidRDefault="00581773" w:rsidP="0082050D">
                <w:pPr>
                  <w:pStyle w:val="TableNormal0"/>
                </w:pPr>
                <w:r w:rsidRPr="00667041">
                  <w:t>ALL</w:t>
                </w:r>
              </w:p>
            </w:tc>
          </w:tr>
          <w:tr w:rsidR="00090094" w14:paraId="76555AA0" w14:textId="77777777" w:rsidTr="00090094">
            <w:trPr>
              <w:trHeight w:val="567"/>
            </w:trPr>
            <w:tc>
              <w:tcPr>
                <w:tcW w:w="865" w:type="dxa"/>
                <w:hideMark/>
              </w:tcPr>
              <w:p w14:paraId="2E456C67" w14:textId="77777777" w:rsidR="004641DE" w:rsidRPr="00667041" w:rsidRDefault="00581773" w:rsidP="0082050D">
                <w:pPr>
                  <w:pStyle w:val="TableNormal0"/>
                </w:pPr>
                <w:r w:rsidRPr="00667041">
                  <w:t>ACS</w:t>
                </w:r>
                <w:r w:rsidRPr="00667041">
                  <w:br/>
                  <w:t>INTR</w:t>
                </w:r>
              </w:p>
              <w:p w14:paraId="385C699C" w14:textId="77777777" w:rsidR="004641DE" w:rsidRPr="00667041" w:rsidRDefault="00581773" w:rsidP="0082050D">
                <w:pPr>
                  <w:pStyle w:val="TableNormal0"/>
                </w:pPr>
                <w:r w:rsidRPr="00667041">
                  <w:t xml:space="preserve">2.1.4 </w:t>
                </w:r>
              </w:p>
            </w:tc>
            <w:tc>
              <w:tcPr>
                <w:tcW w:w="3544" w:type="dxa"/>
                <w:hideMark/>
              </w:tcPr>
              <w:p w14:paraId="4C4C565F" w14:textId="77777777" w:rsidR="004641DE" w:rsidRPr="00667041" w:rsidRDefault="00581773" w:rsidP="0082050D">
                <w:pPr>
                  <w:pStyle w:val="TableNormal0"/>
                </w:pPr>
                <w:r w:rsidRPr="00667041">
                  <w:t>Describe the organisation of practical training.</w:t>
                </w:r>
              </w:p>
            </w:tc>
            <w:tc>
              <w:tcPr>
                <w:tcW w:w="283" w:type="dxa"/>
                <w:hideMark/>
              </w:tcPr>
              <w:p w14:paraId="279A460B" w14:textId="77777777" w:rsidR="004641DE" w:rsidRPr="00667041" w:rsidRDefault="00581773" w:rsidP="0082050D">
                <w:pPr>
                  <w:pStyle w:val="TableNormal0"/>
                </w:pPr>
                <w:r w:rsidRPr="00667041">
                  <w:t>2</w:t>
                </w:r>
              </w:p>
            </w:tc>
            <w:tc>
              <w:tcPr>
                <w:tcW w:w="3686" w:type="dxa"/>
                <w:hideMark/>
              </w:tcPr>
              <w:p w14:paraId="647DCB11" w14:textId="77777777" w:rsidR="004641DE" w:rsidRPr="0071628E" w:rsidRDefault="00581773" w:rsidP="0082050D">
                <w:pPr>
                  <w:pStyle w:val="TableNormal0"/>
                  <w:rPr>
                    <w:rStyle w:val="Italic"/>
                  </w:rPr>
                </w:pPr>
                <w:r w:rsidRPr="0071628E">
                  <w:rPr>
                    <w:rStyle w:val="Italic"/>
                  </w:rPr>
                  <w:t>Optional content: PTP, simulation, briefing, debriefing, course programme</w:t>
                </w:r>
              </w:p>
            </w:tc>
            <w:tc>
              <w:tcPr>
                <w:tcW w:w="708" w:type="dxa"/>
                <w:hideMark/>
              </w:tcPr>
              <w:p w14:paraId="48E4386C" w14:textId="77777777" w:rsidR="004641DE" w:rsidRPr="00667041" w:rsidRDefault="00581773" w:rsidP="0082050D">
                <w:pPr>
                  <w:pStyle w:val="TableNormal0"/>
                </w:pPr>
                <w:r w:rsidRPr="00667041">
                  <w:t>ALL</w:t>
                </w:r>
              </w:p>
            </w:tc>
          </w:tr>
          <w:tr w:rsidR="00090094" w14:paraId="080E3933" w14:textId="77777777" w:rsidTr="00090094">
            <w:trPr>
              <w:trHeight w:val="21"/>
            </w:trPr>
            <w:tc>
              <w:tcPr>
                <w:tcW w:w="9086" w:type="dxa"/>
                <w:gridSpan w:val="5"/>
                <w:hideMark/>
              </w:tcPr>
              <w:p w14:paraId="4382B2B2" w14:textId="77777777" w:rsidR="004641DE" w:rsidRPr="00667041" w:rsidRDefault="00581773" w:rsidP="00E21639">
                <w:pPr>
                  <w:pStyle w:val="TableHead"/>
                </w:pPr>
                <w:r w:rsidRPr="00667041">
                  <w:t>Subtopic INTR 2.2 — Training ethos</w:t>
                </w:r>
              </w:p>
            </w:tc>
          </w:tr>
          <w:tr w:rsidR="00090094" w14:paraId="50AC5211" w14:textId="77777777" w:rsidTr="00090094">
            <w:trPr>
              <w:trHeight w:val="567"/>
            </w:trPr>
            <w:tc>
              <w:tcPr>
                <w:tcW w:w="865" w:type="dxa"/>
                <w:hideMark/>
              </w:tcPr>
              <w:p w14:paraId="24B50789" w14:textId="77777777" w:rsidR="004641DE" w:rsidRPr="00667041" w:rsidRDefault="00581773" w:rsidP="0082050D">
                <w:pPr>
                  <w:pStyle w:val="TableNormal0"/>
                </w:pPr>
                <w:r w:rsidRPr="00667041">
                  <w:t>ACS</w:t>
                </w:r>
                <w:r w:rsidRPr="00667041">
                  <w:br/>
                  <w:t>INTR</w:t>
                </w:r>
              </w:p>
              <w:p w14:paraId="4FEEDA7A" w14:textId="77777777" w:rsidR="004641DE" w:rsidRPr="00667041" w:rsidRDefault="00581773" w:rsidP="0082050D">
                <w:pPr>
                  <w:pStyle w:val="TableNormal0"/>
                </w:pPr>
                <w:r w:rsidRPr="00667041">
                  <w:t xml:space="preserve">2.2.1 </w:t>
                </w:r>
              </w:p>
            </w:tc>
            <w:tc>
              <w:tcPr>
                <w:tcW w:w="3544" w:type="dxa"/>
                <w:hideMark/>
              </w:tcPr>
              <w:p w14:paraId="19404DA5" w14:textId="77777777" w:rsidR="004641DE" w:rsidRPr="00667041" w:rsidRDefault="00581773" w:rsidP="0082050D">
                <w:pPr>
                  <w:pStyle w:val="TableNormal0"/>
                </w:pPr>
                <w:r w:rsidRPr="00667041">
                  <w:t>Recognise the feedback mechanisms available.</w:t>
                </w:r>
              </w:p>
            </w:tc>
            <w:tc>
              <w:tcPr>
                <w:tcW w:w="283" w:type="dxa"/>
                <w:hideMark/>
              </w:tcPr>
              <w:p w14:paraId="52EF65D1" w14:textId="77777777" w:rsidR="004641DE" w:rsidRPr="00667041" w:rsidRDefault="00581773" w:rsidP="0082050D">
                <w:pPr>
                  <w:pStyle w:val="TableNormal0"/>
                </w:pPr>
                <w:r w:rsidRPr="00667041">
                  <w:t>1</w:t>
                </w:r>
              </w:p>
            </w:tc>
            <w:tc>
              <w:tcPr>
                <w:tcW w:w="3686" w:type="dxa"/>
                <w:hideMark/>
              </w:tcPr>
              <w:p w14:paraId="4521E994" w14:textId="77777777" w:rsidR="004641DE" w:rsidRPr="00D523FD" w:rsidRDefault="00581773" w:rsidP="00D523FD">
                <w:pPr>
                  <w:pStyle w:val="EssentialTraining"/>
                </w:pPr>
                <w:r w:rsidRPr="00D523FD">
                  <w:t>Training progress, assessment, briefing, debriefing, learner–instructor feedback, instructor–instructor feedback</w:t>
                </w:r>
              </w:p>
            </w:tc>
            <w:tc>
              <w:tcPr>
                <w:tcW w:w="708" w:type="dxa"/>
                <w:hideMark/>
              </w:tcPr>
              <w:p w14:paraId="410AA6C3" w14:textId="77777777" w:rsidR="004641DE" w:rsidRPr="00667041" w:rsidRDefault="00581773" w:rsidP="0082050D">
                <w:pPr>
                  <w:pStyle w:val="TableNormal0"/>
                </w:pPr>
                <w:r w:rsidRPr="00667041">
                  <w:t>ALL</w:t>
                </w:r>
              </w:p>
            </w:tc>
          </w:tr>
          <w:tr w:rsidR="00090094" w14:paraId="78BC42CF" w14:textId="77777777" w:rsidTr="00090094">
            <w:trPr>
              <w:trHeight w:val="21"/>
            </w:trPr>
            <w:tc>
              <w:tcPr>
                <w:tcW w:w="9086" w:type="dxa"/>
                <w:gridSpan w:val="5"/>
                <w:hideMark/>
              </w:tcPr>
              <w:p w14:paraId="7DD53E19" w14:textId="77777777" w:rsidR="004641DE" w:rsidRPr="00667041" w:rsidRDefault="00581773" w:rsidP="00E21639">
                <w:pPr>
                  <w:pStyle w:val="TableHead"/>
                </w:pPr>
                <w:r w:rsidRPr="00667041">
                  <w:t>Subtopic INTR 2.3 — Assessment process</w:t>
                </w:r>
              </w:p>
            </w:tc>
          </w:tr>
          <w:tr w:rsidR="00090094" w14:paraId="41CDDC26" w14:textId="77777777" w:rsidTr="00090094">
            <w:trPr>
              <w:trHeight w:val="567"/>
            </w:trPr>
            <w:tc>
              <w:tcPr>
                <w:tcW w:w="865" w:type="dxa"/>
                <w:hideMark/>
              </w:tcPr>
              <w:p w14:paraId="695BF79B" w14:textId="77777777" w:rsidR="004641DE" w:rsidRPr="00667041" w:rsidRDefault="00581773" w:rsidP="0082050D">
                <w:pPr>
                  <w:pStyle w:val="TableNormal0"/>
                </w:pPr>
                <w:r w:rsidRPr="00667041">
                  <w:t>ACS</w:t>
                </w:r>
                <w:r w:rsidRPr="00667041">
                  <w:br/>
                  <w:t>INTR</w:t>
                </w:r>
              </w:p>
              <w:p w14:paraId="0836F19E" w14:textId="77777777" w:rsidR="004641DE" w:rsidRPr="00667041" w:rsidRDefault="00581773" w:rsidP="0082050D">
                <w:pPr>
                  <w:pStyle w:val="TableNormal0"/>
                </w:pPr>
                <w:r w:rsidRPr="00667041">
                  <w:lastRenderedPageBreak/>
                  <w:t xml:space="preserve">2.3.1 </w:t>
                </w:r>
              </w:p>
            </w:tc>
            <w:tc>
              <w:tcPr>
                <w:tcW w:w="3544" w:type="dxa"/>
                <w:hideMark/>
              </w:tcPr>
              <w:p w14:paraId="3EDFFAFD" w14:textId="77777777" w:rsidR="004641DE" w:rsidRPr="00667041" w:rsidRDefault="00581773" w:rsidP="0082050D">
                <w:pPr>
                  <w:pStyle w:val="TableNormal0"/>
                </w:pPr>
                <w:r w:rsidRPr="00667041">
                  <w:lastRenderedPageBreak/>
                  <w:t>Describe the assessment process.</w:t>
                </w:r>
              </w:p>
            </w:tc>
            <w:tc>
              <w:tcPr>
                <w:tcW w:w="283" w:type="dxa"/>
                <w:hideMark/>
              </w:tcPr>
              <w:p w14:paraId="31AC856A" w14:textId="77777777" w:rsidR="004641DE" w:rsidRPr="00667041" w:rsidRDefault="00581773" w:rsidP="0082050D">
                <w:pPr>
                  <w:pStyle w:val="TableNormal0"/>
                </w:pPr>
                <w:r w:rsidRPr="00667041">
                  <w:t>2</w:t>
                </w:r>
              </w:p>
            </w:tc>
            <w:tc>
              <w:tcPr>
                <w:tcW w:w="3686" w:type="dxa"/>
                <w:hideMark/>
              </w:tcPr>
              <w:p w14:paraId="4287149D" w14:textId="77777777" w:rsidR="004641DE" w:rsidRPr="00667041" w:rsidRDefault="004641DE" w:rsidP="0082050D">
                <w:pPr>
                  <w:pStyle w:val="TableNormal0"/>
                </w:pPr>
              </w:p>
            </w:tc>
            <w:tc>
              <w:tcPr>
                <w:tcW w:w="708" w:type="dxa"/>
                <w:hideMark/>
              </w:tcPr>
              <w:p w14:paraId="532EB475" w14:textId="77777777" w:rsidR="004641DE" w:rsidRPr="00667041" w:rsidRDefault="00581773" w:rsidP="0082050D">
                <w:pPr>
                  <w:pStyle w:val="TableNormal0"/>
                </w:pPr>
                <w:r w:rsidRPr="00667041">
                  <w:t>ALL</w:t>
                </w:r>
              </w:p>
            </w:tc>
          </w:tr>
        </w:tbl>
        <w:p w14:paraId="11836A03" w14:textId="77777777" w:rsidR="004641DE" w:rsidRPr="001115C6" w:rsidRDefault="00000000" w:rsidP="001115C6">
          <w:pPr>
            <w:pStyle w:val="TableNormal0"/>
          </w:pPr>
        </w:p>
      </w:sdtContent>
    </w:sdt>
    <w:sdt>
      <w:sdtPr>
        <w:rPr>
          <w:i w:val="0"/>
          <w:sz w:val="22"/>
          <w:szCs w:val="24"/>
        </w:rPr>
        <w:alias w:val="topic"/>
        <w:tag w:val="topic"/>
        <w:id w:val="-313044279"/>
      </w:sdtPr>
      <w:sdtContent>
        <w:p w14:paraId="79869E26" w14:textId="77777777" w:rsidR="00455A61" w:rsidRDefault="00455A61" w:rsidP="00455A61">
          <w:pPr>
            <w:pStyle w:val="Dxshortdesc"/>
          </w:pPr>
        </w:p>
        <w:p w14:paraId="3C6E0653" w14:textId="77777777" w:rsidR="009B6439" w:rsidRPr="005847AB" w:rsidRDefault="00581773" w:rsidP="00455A61">
          <w:pPr>
            <w:pStyle w:val="Heading5"/>
          </w:pPr>
          <w:bookmarkStart w:id="2299" w:name="_Toc256000240"/>
          <w:r w:rsidRPr="005847AB">
            <w:t>SUBJECT 2: AVIATION LAW</w:t>
          </w:r>
          <w:bookmarkEnd w:id="2299"/>
        </w:p>
        <w:p w14:paraId="63F574FE" w14:textId="77777777" w:rsidR="009B6439" w:rsidRPr="00667041" w:rsidRDefault="00581773" w:rsidP="00ED18E8">
          <w:r>
            <w:t>The subject objective is:</w:t>
          </w:r>
        </w:p>
        <w:p w14:paraId="5A96221E" w14:textId="77777777" w:rsidR="009B6439" w:rsidRDefault="00581773" w:rsidP="00ED18E8">
          <w:r w:rsidRPr="00667041">
            <w:t xml:space="preserve">Learners shall know, understand and apply the Rules of the Air and the </w:t>
          </w:r>
          <w:r w:rsidR="00455A61">
            <w:t>Regulations regarding reporting</w:t>
          </w:r>
          <w:r w:rsidRPr="00667041">
            <w:t xml:space="preserve"> and airspace, and appreciate the Licensing and Competence principles.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5A247B73"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4CA7BDAD" w14:textId="77777777" w:rsidR="00B916C7" w:rsidRPr="00B916C7" w:rsidRDefault="00581773" w:rsidP="00896283">
                <w:pPr>
                  <w:pStyle w:val="TableCentered"/>
                  <w:rPr>
                    <w:rStyle w:val="GeneralAviation"/>
                  </w:rPr>
                </w:pPr>
                <w:r w:rsidRPr="00B916C7">
                  <w:t>TOPIC LAW 1 — ATCO LICENSING/CERTIFICATE OF COMPETENCE</w:t>
                </w:r>
              </w:p>
            </w:tc>
          </w:tr>
          <w:tr w:rsidR="00090094" w14:paraId="68641EE5" w14:textId="77777777" w:rsidTr="00090094">
            <w:trPr>
              <w:trHeight w:val="21"/>
            </w:trPr>
            <w:tc>
              <w:tcPr>
                <w:tcW w:w="9086" w:type="dxa"/>
                <w:gridSpan w:val="5"/>
                <w:hideMark/>
              </w:tcPr>
              <w:p w14:paraId="44A0D04E" w14:textId="77777777" w:rsidR="00B916C7" w:rsidRPr="003A683B" w:rsidRDefault="00581773" w:rsidP="00896283">
                <w:pPr>
                  <w:pStyle w:val="TableHead"/>
                  <w:rPr>
                    <w:rStyle w:val="GeneralAviation"/>
                    <w:color w:val="auto"/>
                  </w:rPr>
                </w:pPr>
                <w:r w:rsidRPr="003A683B">
                  <w:rPr>
                    <w:rStyle w:val="GeneralAviation"/>
                    <w:color w:val="auto"/>
                  </w:rPr>
                  <w:t xml:space="preserve">Subtopic LAW 1.1 — Privileges and conditions </w:t>
                </w:r>
              </w:p>
            </w:tc>
          </w:tr>
          <w:tr w:rsidR="00090094" w14:paraId="1295C441" w14:textId="77777777" w:rsidTr="00090094">
            <w:trPr>
              <w:trHeight w:val="567"/>
            </w:trPr>
            <w:tc>
              <w:tcPr>
                <w:tcW w:w="865" w:type="dxa"/>
                <w:hideMark/>
              </w:tcPr>
              <w:p w14:paraId="640219DF"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3FA76251" w14:textId="77777777" w:rsidR="00B916C7" w:rsidRPr="003A683B" w:rsidRDefault="00581773" w:rsidP="00896283">
                <w:pPr>
                  <w:pStyle w:val="TableNormal0"/>
                  <w:rPr>
                    <w:rStyle w:val="GeneralAviation"/>
                    <w:color w:val="auto"/>
                  </w:rPr>
                </w:pPr>
                <w:r w:rsidRPr="003A683B">
                  <w:rPr>
                    <w:rStyle w:val="GeneralAviation"/>
                    <w:color w:val="auto"/>
                  </w:rPr>
                  <w:t xml:space="preserve">1.1.1 </w:t>
                </w:r>
              </w:p>
            </w:tc>
            <w:tc>
              <w:tcPr>
                <w:tcW w:w="3544" w:type="dxa"/>
                <w:hideMark/>
              </w:tcPr>
              <w:p w14:paraId="1373A342" w14:textId="77777777" w:rsidR="00B916C7" w:rsidRPr="003A683B" w:rsidRDefault="00581773" w:rsidP="00896283">
                <w:pPr>
                  <w:pStyle w:val="TableNormal0"/>
                  <w:rPr>
                    <w:rStyle w:val="GeneralAviation"/>
                    <w:color w:val="auto"/>
                  </w:rPr>
                </w:pPr>
                <w:r w:rsidRPr="003A683B">
                  <w:rPr>
                    <w:rStyle w:val="GeneralAviation"/>
                    <w:color w:val="auto"/>
                  </w:rPr>
                  <w:t xml:space="preserve">Appreciate the conditions which shall be met to issue an Area Control Surveillance rating. </w:t>
                </w:r>
              </w:p>
            </w:tc>
            <w:tc>
              <w:tcPr>
                <w:tcW w:w="283" w:type="dxa"/>
                <w:hideMark/>
              </w:tcPr>
              <w:p w14:paraId="564AC8AF" w14:textId="77777777" w:rsidR="00B916C7" w:rsidRPr="003A683B" w:rsidRDefault="00581773" w:rsidP="00896283">
                <w:pPr>
                  <w:pStyle w:val="TableNormal0"/>
                  <w:rPr>
                    <w:rStyle w:val="GeneralAviation"/>
                    <w:color w:val="auto"/>
                  </w:rPr>
                </w:pPr>
                <w:r w:rsidRPr="003A683B">
                  <w:rPr>
                    <w:rStyle w:val="GeneralAviation"/>
                    <w:color w:val="auto"/>
                  </w:rPr>
                  <w:t>3</w:t>
                </w:r>
              </w:p>
            </w:tc>
            <w:tc>
              <w:tcPr>
                <w:tcW w:w="3686" w:type="dxa"/>
                <w:hideMark/>
              </w:tcPr>
              <w:p w14:paraId="0E01B3C6" w14:textId="77777777" w:rsidR="00B916C7" w:rsidRPr="003A683B" w:rsidRDefault="0090493F" w:rsidP="005F2A9A">
                <w:pPr>
                  <w:pStyle w:val="EssentialTraining"/>
                  <w:rPr>
                    <w:rStyle w:val="GeneralAviation"/>
                    <w:color w:val="auto"/>
                  </w:rPr>
                </w:pPr>
                <w:r w:rsidRPr="003A683B">
                  <w:rPr>
                    <w:rStyle w:val="GeneralAviation"/>
                    <w:color w:val="auto"/>
                  </w:rPr>
                  <w:t>RA ATCO Licensing Regulation</w:t>
                </w:r>
                <w:r w:rsidR="00581773" w:rsidRPr="003A683B">
                  <w:rPr>
                    <w:rStyle w:val="GeneralAviation"/>
                    <w:color w:val="auto"/>
                    <w:vertAlign w:val="superscript"/>
                  </w:rPr>
                  <w:footnoteReference w:id="25"/>
                </w:r>
                <w:r w:rsidR="00581773" w:rsidRPr="003A683B">
                  <w:rPr>
                    <w:rStyle w:val="GeneralAviation"/>
                    <w:color w:val="auto"/>
                  </w:rPr>
                  <w:t xml:space="preserve"> </w:t>
                </w:r>
              </w:p>
            </w:tc>
            <w:tc>
              <w:tcPr>
                <w:tcW w:w="708" w:type="dxa"/>
                <w:hideMark/>
              </w:tcPr>
              <w:p w14:paraId="725A705E" w14:textId="77777777" w:rsidR="00B916C7" w:rsidRPr="003A683B" w:rsidRDefault="00581773" w:rsidP="00896283">
                <w:pPr>
                  <w:pStyle w:val="TableNormal0"/>
                  <w:rPr>
                    <w:rStyle w:val="GeneralAviation"/>
                    <w:color w:val="auto"/>
                  </w:rPr>
                </w:pPr>
                <w:r w:rsidRPr="003A683B">
                  <w:rPr>
                    <w:rStyle w:val="GeneralAviation"/>
                    <w:color w:val="auto"/>
                  </w:rPr>
                  <w:t>ACS</w:t>
                </w:r>
              </w:p>
            </w:tc>
          </w:tr>
          <w:tr w:rsidR="00090094" w14:paraId="74CD0F18" w14:textId="77777777" w:rsidTr="00090094">
            <w:trPr>
              <w:trHeight w:val="567"/>
            </w:trPr>
            <w:tc>
              <w:tcPr>
                <w:tcW w:w="865" w:type="dxa"/>
                <w:hideMark/>
              </w:tcPr>
              <w:p w14:paraId="1696C011"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30530679" w14:textId="77777777" w:rsidR="00B916C7" w:rsidRPr="003A683B" w:rsidRDefault="00581773" w:rsidP="00896283">
                <w:pPr>
                  <w:pStyle w:val="TableNormal0"/>
                  <w:rPr>
                    <w:rStyle w:val="GeneralAviation"/>
                    <w:color w:val="auto"/>
                  </w:rPr>
                </w:pPr>
                <w:r w:rsidRPr="003A683B">
                  <w:rPr>
                    <w:rStyle w:val="GeneralAviation"/>
                    <w:color w:val="auto"/>
                  </w:rPr>
                  <w:t xml:space="preserve">1.1.2 </w:t>
                </w:r>
              </w:p>
            </w:tc>
            <w:tc>
              <w:tcPr>
                <w:tcW w:w="3544" w:type="dxa"/>
                <w:hideMark/>
              </w:tcPr>
              <w:p w14:paraId="7C2C0F91" w14:textId="77777777" w:rsidR="00B916C7" w:rsidRPr="003A683B" w:rsidRDefault="00581773" w:rsidP="00896283">
                <w:pPr>
                  <w:pStyle w:val="TableNormal0"/>
                  <w:rPr>
                    <w:rStyle w:val="GeneralAviation"/>
                    <w:color w:val="auto"/>
                  </w:rPr>
                </w:pPr>
                <w:r w:rsidRPr="003A683B">
                  <w:rPr>
                    <w:rStyle w:val="GeneralAviation"/>
                    <w:color w:val="auto"/>
                  </w:rPr>
                  <w:t>Explain how to maintain and update professional knowledge and skills to retain competence in the operational environment.</w:t>
                </w:r>
              </w:p>
            </w:tc>
            <w:tc>
              <w:tcPr>
                <w:tcW w:w="283" w:type="dxa"/>
                <w:hideMark/>
              </w:tcPr>
              <w:p w14:paraId="415E360C" w14:textId="77777777" w:rsidR="00B916C7" w:rsidRPr="003A683B" w:rsidRDefault="00581773" w:rsidP="00896283">
                <w:pPr>
                  <w:pStyle w:val="TableNormal0"/>
                  <w:rPr>
                    <w:rStyle w:val="GeneralAviation"/>
                    <w:color w:val="auto"/>
                  </w:rPr>
                </w:pPr>
                <w:r w:rsidRPr="003A683B">
                  <w:rPr>
                    <w:rStyle w:val="GeneralAviation"/>
                    <w:color w:val="auto"/>
                  </w:rPr>
                  <w:t>2</w:t>
                </w:r>
              </w:p>
            </w:tc>
            <w:tc>
              <w:tcPr>
                <w:tcW w:w="3686" w:type="dxa"/>
                <w:hideMark/>
              </w:tcPr>
              <w:p w14:paraId="564C3450" w14:textId="77777777" w:rsidR="00B916C7" w:rsidRPr="003A683B" w:rsidRDefault="00B916C7" w:rsidP="00896283">
                <w:pPr>
                  <w:pStyle w:val="TableNormal0"/>
                  <w:rPr>
                    <w:rStyle w:val="GeneralAviation"/>
                    <w:color w:val="auto"/>
                  </w:rPr>
                </w:pPr>
              </w:p>
            </w:tc>
            <w:tc>
              <w:tcPr>
                <w:tcW w:w="708" w:type="dxa"/>
                <w:hideMark/>
              </w:tcPr>
              <w:p w14:paraId="447FC59E"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5DE66C29" w14:textId="77777777" w:rsidTr="00090094">
            <w:trPr>
              <w:trHeight w:val="567"/>
            </w:trPr>
            <w:tc>
              <w:tcPr>
                <w:tcW w:w="865" w:type="dxa"/>
                <w:hideMark/>
              </w:tcPr>
              <w:p w14:paraId="79C8FD9B"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2EB6271C" w14:textId="77777777" w:rsidR="00B916C7" w:rsidRPr="003A683B" w:rsidRDefault="00581773" w:rsidP="00896283">
                <w:pPr>
                  <w:pStyle w:val="TableNormal0"/>
                  <w:rPr>
                    <w:rStyle w:val="GeneralAviation"/>
                    <w:color w:val="auto"/>
                  </w:rPr>
                </w:pPr>
                <w:r w:rsidRPr="003A683B">
                  <w:rPr>
                    <w:rStyle w:val="GeneralAviation"/>
                    <w:color w:val="auto"/>
                  </w:rPr>
                  <w:t xml:space="preserve">1.1.3 </w:t>
                </w:r>
              </w:p>
            </w:tc>
            <w:tc>
              <w:tcPr>
                <w:tcW w:w="3544" w:type="dxa"/>
                <w:hideMark/>
              </w:tcPr>
              <w:p w14:paraId="1D072422" w14:textId="77777777" w:rsidR="00B916C7" w:rsidRPr="003A683B" w:rsidRDefault="00581773" w:rsidP="00896283">
                <w:pPr>
                  <w:pStyle w:val="TableNormal0"/>
                  <w:rPr>
                    <w:rStyle w:val="GeneralAviation"/>
                    <w:color w:val="auto"/>
                  </w:rPr>
                </w:pPr>
                <w:r w:rsidRPr="003A683B">
                  <w:rPr>
                    <w:rStyle w:val="GeneralAviation"/>
                    <w:color w:val="auto"/>
                  </w:rPr>
                  <w:t>Explain the conditions for the suspension/ revocation of an ATCO licence.</w:t>
                </w:r>
              </w:p>
            </w:tc>
            <w:tc>
              <w:tcPr>
                <w:tcW w:w="283" w:type="dxa"/>
                <w:hideMark/>
              </w:tcPr>
              <w:p w14:paraId="3601E05A" w14:textId="77777777" w:rsidR="00B916C7" w:rsidRPr="003A683B" w:rsidRDefault="00581773" w:rsidP="00896283">
                <w:pPr>
                  <w:pStyle w:val="TableNormal0"/>
                  <w:rPr>
                    <w:rStyle w:val="GeneralAviation"/>
                    <w:color w:val="auto"/>
                  </w:rPr>
                </w:pPr>
                <w:r w:rsidRPr="003A683B">
                  <w:rPr>
                    <w:rStyle w:val="GeneralAviation"/>
                    <w:color w:val="auto"/>
                  </w:rPr>
                  <w:t>2</w:t>
                </w:r>
              </w:p>
            </w:tc>
            <w:tc>
              <w:tcPr>
                <w:tcW w:w="3686" w:type="dxa"/>
                <w:hideMark/>
              </w:tcPr>
              <w:p w14:paraId="0108B8C9" w14:textId="77777777" w:rsidR="00B916C7" w:rsidRPr="003A683B" w:rsidRDefault="001E34DC" w:rsidP="005F2A9A">
                <w:pPr>
                  <w:pStyle w:val="EssentialTraining"/>
                  <w:rPr>
                    <w:rStyle w:val="GeneralAviation"/>
                    <w:color w:val="auto"/>
                  </w:rPr>
                </w:pPr>
                <w:r w:rsidRPr="003A683B">
                  <w:rPr>
                    <w:rStyle w:val="GeneralAviation"/>
                    <w:color w:val="auto"/>
                  </w:rPr>
                  <w:t>RA ATCO licensing/certification Regulation</w:t>
                </w:r>
              </w:p>
            </w:tc>
            <w:tc>
              <w:tcPr>
                <w:tcW w:w="708" w:type="dxa"/>
                <w:hideMark/>
              </w:tcPr>
              <w:p w14:paraId="46A5B390"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30137CD4" w14:textId="77777777" w:rsidTr="00090094">
            <w:trPr>
              <w:trHeight w:val="21"/>
            </w:trPr>
            <w:tc>
              <w:tcPr>
                <w:tcW w:w="9086" w:type="dxa"/>
                <w:gridSpan w:val="5"/>
              </w:tcPr>
              <w:p w14:paraId="6BD045D2" w14:textId="77777777" w:rsidR="00B916C7" w:rsidRPr="00B916C7" w:rsidRDefault="00581773" w:rsidP="00896283">
                <w:pPr>
                  <w:pStyle w:val="TableCentered"/>
                  <w:rPr>
                    <w:rStyle w:val="GeneralAviation"/>
                  </w:rPr>
                </w:pPr>
                <w:r w:rsidRPr="00B916C7">
                  <w:t>TOPIC LAW 2 — RULES AND REGULATIONS</w:t>
                </w:r>
              </w:p>
            </w:tc>
          </w:tr>
          <w:tr w:rsidR="00090094" w14:paraId="40395F06" w14:textId="77777777" w:rsidTr="00090094">
            <w:trPr>
              <w:trHeight w:val="21"/>
            </w:trPr>
            <w:tc>
              <w:tcPr>
                <w:tcW w:w="9086" w:type="dxa"/>
                <w:gridSpan w:val="5"/>
                <w:hideMark/>
              </w:tcPr>
              <w:p w14:paraId="76A8AE73" w14:textId="77777777" w:rsidR="00B916C7" w:rsidRPr="003A683B" w:rsidRDefault="00581773" w:rsidP="00896283">
                <w:pPr>
                  <w:pStyle w:val="TableHead"/>
                  <w:rPr>
                    <w:rStyle w:val="GeneralAviation"/>
                    <w:color w:val="auto"/>
                  </w:rPr>
                </w:pPr>
                <w:r w:rsidRPr="003A683B">
                  <w:rPr>
                    <w:rStyle w:val="GeneralAviation"/>
                    <w:color w:val="auto"/>
                  </w:rPr>
                  <w:t>Subtopic LAW 2.1 — Reports</w:t>
                </w:r>
              </w:p>
            </w:tc>
          </w:tr>
          <w:tr w:rsidR="00090094" w14:paraId="62B70016" w14:textId="77777777" w:rsidTr="00090094">
            <w:trPr>
              <w:trHeight w:val="567"/>
            </w:trPr>
            <w:tc>
              <w:tcPr>
                <w:tcW w:w="865" w:type="dxa"/>
                <w:hideMark/>
              </w:tcPr>
              <w:p w14:paraId="73FF3CB9"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21C9735B" w14:textId="77777777" w:rsidR="00B916C7" w:rsidRPr="003A683B" w:rsidRDefault="00581773" w:rsidP="00896283">
                <w:pPr>
                  <w:pStyle w:val="TableNormal0"/>
                  <w:rPr>
                    <w:rStyle w:val="GeneralAviation"/>
                    <w:color w:val="auto"/>
                  </w:rPr>
                </w:pPr>
                <w:r w:rsidRPr="003A683B">
                  <w:rPr>
                    <w:rStyle w:val="GeneralAviation"/>
                    <w:color w:val="auto"/>
                  </w:rPr>
                  <w:t xml:space="preserve">2.1.1 </w:t>
                </w:r>
              </w:p>
            </w:tc>
            <w:tc>
              <w:tcPr>
                <w:tcW w:w="3544" w:type="dxa"/>
                <w:hideMark/>
              </w:tcPr>
              <w:p w14:paraId="485B1E22" w14:textId="77777777" w:rsidR="00B916C7" w:rsidRPr="003A683B" w:rsidRDefault="00581773" w:rsidP="00896283">
                <w:pPr>
                  <w:pStyle w:val="TableNormal0"/>
                  <w:rPr>
                    <w:rStyle w:val="GeneralAviation"/>
                    <w:color w:val="auto"/>
                  </w:rPr>
                </w:pPr>
                <w:r w:rsidRPr="003A683B">
                  <w:rPr>
                    <w:rStyle w:val="GeneralAviation"/>
                    <w:color w:val="auto"/>
                  </w:rPr>
                  <w:t>Describe the functions of, and processes for, reporting.</w:t>
                </w:r>
              </w:p>
            </w:tc>
            <w:tc>
              <w:tcPr>
                <w:tcW w:w="283" w:type="dxa"/>
                <w:hideMark/>
              </w:tcPr>
              <w:p w14:paraId="6A9FE168" w14:textId="77777777" w:rsidR="00B916C7" w:rsidRPr="003A683B" w:rsidRDefault="00581773" w:rsidP="00896283">
                <w:pPr>
                  <w:pStyle w:val="TableNormal0"/>
                  <w:rPr>
                    <w:rStyle w:val="GeneralAviation"/>
                    <w:color w:val="auto"/>
                  </w:rPr>
                </w:pPr>
                <w:r w:rsidRPr="003A683B">
                  <w:rPr>
                    <w:rStyle w:val="GeneralAviation"/>
                    <w:color w:val="auto"/>
                  </w:rPr>
                  <w:t>2</w:t>
                </w:r>
              </w:p>
            </w:tc>
            <w:tc>
              <w:tcPr>
                <w:tcW w:w="3686" w:type="dxa"/>
                <w:hideMark/>
              </w:tcPr>
              <w:p w14:paraId="12973192" w14:textId="77777777" w:rsidR="00B916C7" w:rsidRPr="003A683B" w:rsidRDefault="00581773" w:rsidP="00E304CA">
                <w:pPr>
                  <w:pStyle w:val="EssentialTraining"/>
                  <w:rPr>
                    <w:rStyle w:val="GeneralAviation"/>
                    <w:color w:val="auto"/>
                  </w:rPr>
                </w:pPr>
                <w:r w:rsidRPr="003A683B">
                  <w:rPr>
                    <w:rStyle w:val="GeneralAviation"/>
                    <w:color w:val="auto"/>
                  </w:rPr>
                  <w:t xml:space="preserve">Reporting culture, forms for mandatory and voluntary occurrence reporting, </w:t>
                </w:r>
                <w:r w:rsidR="00814F84" w:rsidRPr="003A683B">
                  <w:rPr>
                    <w:rStyle w:val="GeneralAviation"/>
                    <w:color w:val="auto"/>
                  </w:rPr>
                  <w:t>Government of the Republic of Armenia Decision N 1053-N of July 13, 2023</w:t>
                </w:r>
                <w:r w:rsidRPr="003A683B">
                  <w:rPr>
                    <w:rStyle w:val="GeneralAviation"/>
                    <w:color w:val="auto"/>
                    <w:vertAlign w:val="superscript"/>
                  </w:rPr>
                  <w:footnoteReference w:id="26"/>
                </w:r>
                <w:r w:rsidRPr="003A683B">
                  <w:rPr>
                    <w:rStyle w:val="GeneralAviation"/>
                    <w:color w:val="auto"/>
                  </w:rPr>
                  <w:t xml:space="preserve">, </w:t>
                </w:r>
                <w:r w:rsidR="00814F84" w:rsidRPr="003A683B">
                  <w:rPr>
                    <w:rStyle w:val="GeneralAviation"/>
                    <w:color w:val="auto"/>
                  </w:rPr>
                  <w:t>Government of the Republic of Armenia Decision N 1053-N of July 13, 2023</w:t>
                </w:r>
                <w:r w:rsidRPr="003A683B">
                  <w:rPr>
                    <w:rStyle w:val="GeneralAviation"/>
                    <w:color w:val="auto"/>
                    <w:vertAlign w:val="superscript"/>
                  </w:rPr>
                  <w:footnoteReference w:id="27"/>
                </w:r>
              </w:p>
              <w:p w14:paraId="4D5558E6" w14:textId="77777777" w:rsidR="00B916C7" w:rsidRPr="003A683B" w:rsidRDefault="00581773" w:rsidP="00E304CA">
                <w:pPr>
                  <w:rPr>
                    <w:rStyle w:val="GeneralAviation"/>
                    <w:i/>
                    <w:iCs/>
                    <w:color w:val="auto"/>
                  </w:rPr>
                </w:pPr>
                <w:r w:rsidRPr="003A683B">
                  <w:rPr>
                    <w:rStyle w:val="GeneralAviation"/>
                    <w:i/>
                    <w:iCs/>
                    <w:color w:val="auto"/>
                  </w:rPr>
                  <w:t>Optional content: breach of regulations, watchbook/logbook, records, voluntary reporting</w:t>
                </w:r>
              </w:p>
            </w:tc>
            <w:tc>
              <w:tcPr>
                <w:tcW w:w="708" w:type="dxa"/>
                <w:hideMark/>
              </w:tcPr>
              <w:p w14:paraId="5E40457F"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5074C1EB" w14:textId="77777777" w:rsidTr="00090094">
            <w:trPr>
              <w:trHeight w:val="567"/>
            </w:trPr>
            <w:tc>
              <w:tcPr>
                <w:tcW w:w="865" w:type="dxa"/>
                <w:hideMark/>
              </w:tcPr>
              <w:p w14:paraId="218B3BDD" w14:textId="77777777" w:rsidR="00B916C7" w:rsidRPr="003A683B" w:rsidRDefault="00581773" w:rsidP="00896283">
                <w:pPr>
                  <w:pStyle w:val="TableNormal0"/>
                  <w:rPr>
                    <w:rStyle w:val="GeneralAviation"/>
                    <w:color w:val="auto"/>
                  </w:rPr>
                </w:pPr>
                <w:r w:rsidRPr="003A683B">
                  <w:rPr>
                    <w:rStyle w:val="GeneralAviation"/>
                    <w:color w:val="auto"/>
                  </w:rPr>
                  <w:br w:type="page"/>
                  <w:t>ACS</w:t>
                </w:r>
                <w:r w:rsidRPr="003A683B">
                  <w:rPr>
                    <w:rStyle w:val="GeneralAviation"/>
                    <w:color w:val="auto"/>
                  </w:rPr>
                  <w:br/>
                  <w:t>LAW</w:t>
                </w:r>
              </w:p>
              <w:p w14:paraId="75844807" w14:textId="77777777" w:rsidR="00B916C7" w:rsidRPr="003A683B" w:rsidRDefault="00581773" w:rsidP="00896283">
                <w:pPr>
                  <w:pStyle w:val="TableNormal0"/>
                  <w:rPr>
                    <w:rStyle w:val="GeneralAviation"/>
                    <w:color w:val="auto"/>
                  </w:rPr>
                </w:pPr>
                <w:r w:rsidRPr="003A683B">
                  <w:rPr>
                    <w:rStyle w:val="GeneralAviation"/>
                    <w:color w:val="auto"/>
                  </w:rPr>
                  <w:t xml:space="preserve">2.1.2 </w:t>
                </w:r>
              </w:p>
            </w:tc>
            <w:tc>
              <w:tcPr>
                <w:tcW w:w="3544" w:type="dxa"/>
                <w:hideMark/>
              </w:tcPr>
              <w:p w14:paraId="6ECC1DF7" w14:textId="77777777" w:rsidR="00B916C7" w:rsidRPr="003A683B" w:rsidRDefault="00581773" w:rsidP="00896283">
                <w:pPr>
                  <w:pStyle w:val="TableNormal0"/>
                  <w:rPr>
                    <w:rStyle w:val="GeneralAviation"/>
                    <w:color w:val="auto"/>
                  </w:rPr>
                </w:pPr>
                <w:r w:rsidRPr="003A683B">
                  <w:rPr>
                    <w:rStyle w:val="GeneralAviation"/>
                    <w:color w:val="auto"/>
                  </w:rPr>
                  <w:t>Use forms for reporting.</w:t>
                </w:r>
              </w:p>
            </w:tc>
            <w:tc>
              <w:tcPr>
                <w:tcW w:w="283" w:type="dxa"/>
                <w:hideMark/>
              </w:tcPr>
              <w:p w14:paraId="27A67C73" w14:textId="77777777" w:rsidR="00B916C7" w:rsidRPr="003A683B" w:rsidRDefault="00581773" w:rsidP="00896283">
                <w:pPr>
                  <w:pStyle w:val="TableNormal0"/>
                  <w:rPr>
                    <w:rStyle w:val="GeneralAviation"/>
                    <w:color w:val="auto"/>
                  </w:rPr>
                </w:pPr>
                <w:r w:rsidRPr="003A683B">
                  <w:rPr>
                    <w:rStyle w:val="GeneralAviation"/>
                    <w:color w:val="auto"/>
                  </w:rPr>
                  <w:t>3</w:t>
                </w:r>
              </w:p>
            </w:tc>
            <w:tc>
              <w:tcPr>
                <w:tcW w:w="3686" w:type="dxa"/>
                <w:hideMark/>
              </w:tcPr>
              <w:p w14:paraId="39011B06" w14:textId="77777777" w:rsidR="00B916C7" w:rsidRPr="003A683B" w:rsidRDefault="00814F84" w:rsidP="00E304CA">
                <w:pPr>
                  <w:pStyle w:val="EssentialTraining"/>
                  <w:rPr>
                    <w:rStyle w:val="GeneralAviation"/>
                    <w:color w:val="auto"/>
                  </w:rPr>
                </w:pPr>
                <w:r w:rsidRPr="003A683B">
                  <w:rPr>
                    <w:rStyle w:val="GeneralAviation"/>
                    <w:color w:val="auto"/>
                  </w:rPr>
                  <w:t>Government of the Republic of Armenia Decision N 1053-N of July 13, 2023</w:t>
                </w:r>
                <w:r w:rsidR="00581773" w:rsidRPr="003A683B">
                  <w:rPr>
                    <w:rStyle w:val="GeneralAviation"/>
                    <w:color w:val="auto"/>
                  </w:rPr>
                  <w:t>, forms for mandatory and voluntary occurrence reporting</w:t>
                </w:r>
              </w:p>
              <w:p w14:paraId="7A768773" w14:textId="77777777" w:rsidR="00B916C7" w:rsidRPr="003A683B" w:rsidRDefault="00581773" w:rsidP="00896283">
                <w:pPr>
                  <w:pStyle w:val="TableNormal0"/>
                  <w:rPr>
                    <w:rStyle w:val="GeneralAviation"/>
                    <w:i/>
                    <w:iCs/>
                    <w:color w:val="auto"/>
                  </w:rPr>
                </w:pPr>
                <w:r w:rsidRPr="003A683B">
                  <w:rPr>
                    <w:rStyle w:val="GeneralAviation"/>
                    <w:i/>
                    <w:iCs/>
                    <w:color w:val="auto"/>
                  </w:rPr>
                  <w:t xml:space="preserve">Optional content: routine air-reports, breach of regulations, watchbook/logbook, records </w:t>
                </w:r>
              </w:p>
            </w:tc>
            <w:tc>
              <w:tcPr>
                <w:tcW w:w="708" w:type="dxa"/>
                <w:hideMark/>
              </w:tcPr>
              <w:p w14:paraId="3037318D"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7A9B8666" w14:textId="77777777" w:rsidTr="00090094">
            <w:trPr>
              <w:trHeight w:val="21"/>
            </w:trPr>
            <w:tc>
              <w:tcPr>
                <w:tcW w:w="9086" w:type="dxa"/>
                <w:gridSpan w:val="5"/>
                <w:hideMark/>
              </w:tcPr>
              <w:p w14:paraId="2A402A17" w14:textId="77777777" w:rsidR="00B916C7" w:rsidRPr="003A683B" w:rsidRDefault="00581773" w:rsidP="00896283">
                <w:pPr>
                  <w:pStyle w:val="TableHead"/>
                  <w:keepNext/>
                  <w:rPr>
                    <w:rStyle w:val="GeneralAviation"/>
                    <w:color w:val="auto"/>
                  </w:rPr>
                </w:pPr>
                <w:r w:rsidRPr="003A683B">
                  <w:rPr>
                    <w:rStyle w:val="GeneralAviation"/>
                    <w:color w:val="auto"/>
                  </w:rPr>
                  <w:t>Subtopic LAW 2.2 — Airspace</w:t>
                </w:r>
              </w:p>
            </w:tc>
          </w:tr>
          <w:tr w:rsidR="00090094" w14:paraId="0548F536" w14:textId="77777777" w:rsidTr="00090094">
            <w:trPr>
              <w:trHeight w:val="567"/>
            </w:trPr>
            <w:tc>
              <w:tcPr>
                <w:tcW w:w="865" w:type="dxa"/>
                <w:hideMark/>
              </w:tcPr>
              <w:p w14:paraId="3B7FF349"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36A517A7" w14:textId="77777777" w:rsidR="00B916C7" w:rsidRPr="003A683B" w:rsidRDefault="00581773" w:rsidP="00896283">
                <w:pPr>
                  <w:pStyle w:val="TableNormal0"/>
                  <w:rPr>
                    <w:rStyle w:val="GeneralAviation"/>
                    <w:color w:val="auto"/>
                  </w:rPr>
                </w:pPr>
                <w:r w:rsidRPr="003A683B">
                  <w:rPr>
                    <w:rStyle w:val="GeneralAviation"/>
                    <w:color w:val="auto"/>
                  </w:rPr>
                  <w:t xml:space="preserve">2.2.1 </w:t>
                </w:r>
              </w:p>
            </w:tc>
            <w:tc>
              <w:tcPr>
                <w:tcW w:w="3544" w:type="dxa"/>
                <w:hideMark/>
              </w:tcPr>
              <w:p w14:paraId="76893D3A" w14:textId="77777777" w:rsidR="00B916C7" w:rsidRPr="003A683B" w:rsidRDefault="00581773" w:rsidP="00896283">
                <w:pPr>
                  <w:pStyle w:val="TableNormal0"/>
                  <w:rPr>
                    <w:rStyle w:val="GeneralAviation"/>
                    <w:color w:val="auto"/>
                  </w:rPr>
                </w:pPr>
                <w:r w:rsidRPr="003A683B">
                  <w:rPr>
                    <w:rStyle w:val="GeneralAviation"/>
                    <w:color w:val="auto"/>
                  </w:rPr>
                  <w:t>Appreciate airspace classes and structure and their relevance to operations using the Area Control Surveillance rating.</w:t>
                </w:r>
              </w:p>
            </w:tc>
            <w:tc>
              <w:tcPr>
                <w:tcW w:w="283" w:type="dxa"/>
                <w:hideMark/>
              </w:tcPr>
              <w:p w14:paraId="09FED8ED" w14:textId="77777777" w:rsidR="00B916C7" w:rsidRPr="003A683B" w:rsidRDefault="00581773" w:rsidP="00896283">
                <w:pPr>
                  <w:pStyle w:val="TableNormal0"/>
                  <w:rPr>
                    <w:rStyle w:val="GeneralAviation"/>
                    <w:color w:val="auto"/>
                  </w:rPr>
                </w:pPr>
                <w:r w:rsidRPr="003A683B">
                  <w:rPr>
                    <w:rStyle w:val="GeneralAviation"/>
                    <w:color w:val="auto"/>
                  </w:rPr>
                  <w:t>3</w:t>
                </w:r>
              </w:p>
            </w:tc>
            <w:tc>
              <w:tcPr>
                <w:tcW w:w="3686" w:type="dxa"/>
                <w:hideMark/>
              </w:tcPr>
              <w:p w14:paraId="10D4C382" w14:textId="77777777" w:rsidR="00B916C7" w:rsidRPr="003A683B" w:rsidRDefault="00B916C7" w:rsidP="00896283">
                <w:pPr>
                  <w:pStyle w:val="TableNormal0"/>
                  <w:rPr>
                    <w:rStyle w:val="GeneralAviation"/>
                    <w:color w:val="auto"/>
                  </w:rPr>
                </w:pPr>
              </w:p>
            </w:tc>
            <w:tc>
              <w:tcPr>
                <w:tcW w:w="708" w:type="dxa"/>
                <w:hideMark/>
              </w:tcPr>
              <w:p w14:paraId="4D5D09AC" w14:textId="77777777" w:rsidR="00B916C7" w:rsidRPr="003A683B" w:rsidRDefault="00581773" w:rsidP="00896283">
                <w:pPr>
                  <w:pStyle w:val="TableNormal0"/>
                  <w:rPr>
                    <w:rStyle w:val="GeneralAviation"/>
                    <w:color w:val="auto"/>
                  </w:rPr>
                </w:pPr>
                <w:r w:rsidRPr="003A683B">
                  <w:rPr>
                    <w:rStyle w:val="GeneralAviation"/>
                    <w:color w:val="auto"/>
                  </w:rPr>
                  <w:t>ACS</w:t>
                </w:r>
              </w:p>
            </w:tc>
          </w:tr>
          <w:tr w:rsidR="00090094" w14:paraId="652ACDE9" w14:textId="77777777" w:rsidTr="00090094">
            <w:trPr>
              <w:trHeight w:val="567"/>
            </w:trPr>
            <w:tc>
              <w:tcPr>
                <w:tcW w:w="865" w:type="dxa"/>
                <w:hideMark/>
              </w:tcPr>
              <w:p w14:paraId="5AF3D768" w14:textId="77777777" w:rsidR="00B916C7" w:rsidRPr="003A683B" w:rsidRDefault="00581773" w:rsidP="00896283">
                <w:pPr>
                  <w:pStyle w:val="TableNormal0"/>
                  <w:rPr>
                    <w:rStyle w:val="GeneralAviation"/>
                    <w:color w:val="auto"/>
                  </w:rPr>
                </w:pPr>
                <w:r w:rsidRPr="003A683B">
                  <w:rPr>
                    <w:rStyle w:val="GeneralAviation"/>
                    <w:color w:val="auto"/>
                  </w:rPr>
                  <w:lastRenderedPageBreak/>
                  <w:t>ACS</w:t>
                </w:r>
                <w:r w:rsidRPr="003A683B">
                  <w:rPr>
                    <w:rStyle w:val="GeneralAviation"/>
                    <w:color w:val="auto"/>
                  </w:rPr>
                  <w:br/>
                  <w:t>LAW</w:t>
                </w:r>
              </w:p>
              <w:p w14:paraId="579B92DC" w14:textId="77777777" w:rsidR="00B916C7" w:rsidRPr="003A683B" w:rsidRDefault="00581773" w:rsidP="00896283">
                <w:pPr>
                  <w:pStyle w:val="TableNormal0"/>
                  <w:rPr>
                    <w:rStyle w:val="GeneralAviation"/>
                    <w:color w:val="auto"/>
                  </w:rPr>
                </w:pPr>
                <w:r w:rsidRPr="003A683B">
                  <w:rPr>
                    <w:rStyle w:val="GeneralAviation"/>
                    <w:color w:val="auto"/>
                  </w:rPr>
                  <w:t xml:space="preserve">2.2.2 </w:t>
                </w:r>
              </w:p>
            </w:tc>
            <w:tc>
              <w:tcPr>
                <w:tcW w:w="3544" w:type="dxa"/>
                <w:hideMark/>
              </w:tcPr>
              <w:p w14:paraId="065DF936" w14:textId="77777777" w:rsidR="00B916C7" w:rsidRPr="003A683B" w:rsidRDefault="00581773" w:rsidP="00896283">
                <w:pPr>
                  <w:pStyle w:val="TableNormal0"/>
                  <w:rPr>
                    <w:rStyle w:val="GeneralAviation"/>
                    <w:color w:val="auto"/>
                  </w:rPr>
                </w:pPr>
                <w:r w:rsidRPr="003A683B">
                  <w:rPr>
                    <w:rStyle w:val="GeneralAviation"/>
                    <w:color w:val="auto"/>
                  </w:rPr>
                  <w:t>Provide planning, coordination and control actions appropriate to the classification and structure of given airspace.</w:t>
                </w:r>
              </w:p>
            </w:tc>
            <w:tc>
              <w:tcPr>
                <w:tcW w:w="283" w:type="dxa"/>
                <w:hideMark/>
              </w:tcPr>
              <w:p w14:paraId="5E2E46AF" w14:textId="77777777" w:rsidR="00B916C7" w:rsidRPr="003A683B" w:rsidRDefault="00581773" w:rsidP="00896283">
                <w:pPr>
                  <w:pStyle w:val="TableNormal0"/>
                  <w:rPr>
                    <w:rStyle w:val="GeneralAviation"/>
                    <w:color w:val="auto"/>
                  </w:rPr>
                </w:pPr>
                <w:r w:rsidRPr="003A683B">
                  <w:rPr>
                    <w:rStyle w:val="GeneralAviation"/>
                    <w:color w:val="auto"/>
                  </w:rPr>
                  <w:t>4</w:t>
                </w:r>
              </w:p>
            </w:tc>
            <w:tc>
              <w:tcPr>
                <w:tcW w:w="3686" w:type="dxa"/>
                <w:hideMark/>
              </w:tcPr>
              <w:p w14:paraId="305A9F03" w14:textId="77777777" w:rsidR="00B916C7" w:rsidRPr="003A683B" w:rsidRDefault="00581773" w:rsidP="00896283">
                <w:pPr>
                  <w:pStyle w:val="TableNormal0"/>
                  <w:rPr>
                    <w:rStyle w:val="GeneralAviation"/>
                    <w:i/>
                    <w:iCs/>
                    <w:color w:val="auto"/>
                  </w:rPr>
                </w:pPr>
                <w:r w:rsidRPr="003A683B">
                  <w:rPr>
                    <w:rStyle w:val="GeneralAviation"/>
                    <w:i/>
                    <w:iCs/>
                    <w:color w:val="auto"/>
                  </w:rPr>
                  <w:t xml:space="preserve">Optional content: </w:t>
                </w:r>
                <w:r w:rsidR="00356D49" w:rsidRPr="003A683B">
                  <w:rPr>
                    <w:rStyle w:val="GeneralAviation"/>
                    <w:i/>
                    <w:iCs/>
                    <w:color w:val="auto"/>
                  </w:rPr>
                  <w:t>Government of the Republic of Armenia Decision N 821-N of June 2, 2022</w:t>
                </w:r>
                <w:r w:rsidRPr="003A683B">
                  <w:rPr>
                    <w:rStyle w:val="GeneralAviation"/>
                    <w:i/>
                    <w:iCs/>
                    <w:color w:val="auto"/>
                    <w:vertAlign w:val="superscript"/>
                  </w:rPr>
                  <w:footnoteReference w:id="28"/>
                </w:r>
                <w:r w:rsidRPr="003A683B">
                  <w:rPr>
                    <w:rStyle w:val="GeneralAviation"/>
                    <w:i/>
                    <w:iCs/>
                    <w:color w:val="auto"/>
                  </w:rPr>
                  <w:t>, international requirements, civil requirements, military requirements, areas of responsibility, sectorisation, national requirements</w:t>
                </w:r>
              </w:p>
            </w:tc>
            <w:tc>
              <w:tcPr>
                <w:tcW w:w="708" w:type="dxa"/>
                <w:hideMark/>
              </w:tcPr>
              <w:p w14:paraId="1F92FE19"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1458F539" w14:textId="77777777" w:rsidTr="00090094">
            <w:trPr>
              <w:trHeight w:val="567"/>
            </w:trPr>
            <w:tc>
              <w:tcPr>
                <w:tcW w:w="865" w:type="dxa"/>
                <w:hideMark/>
              </w:tcPr>
              <w:p w14:paraId="362A52C4"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10B5EAFE" w14:textId="77777777" w:rsidR="00B916C7" w:rsidRPr="003A683B" w:rsidRDefault="00581773" w:rsidP="00896283">
                <w:pPr>
                  <w:pStyle w:val="TableNormal0"/>
                  <w:rPr>
                    <w:rStyle w:val="GeneralAviation"/>
                    <w:color w:val="auto"/>
                  </w:rPr>
                </w:pPr>
                <w:r w:rsidRPr="003A683B">
                  <w:rPr>
                    <w:rStyle w:val="GeneralAviation"/>
                    <w:color w:val="auto"/>
                  </w:rPr>
                  <w:t xml:space="preserve">2.2.3 </w:t>
                </w:r>
              </w:p>
            </w:tc>
            <w:tc>
              <w:tcPr>
                <w:tcW w:w="3544" w:type="dxa"/>
                <w:hideMark/>
              </w:tcPr>
              <w:p w14:paraId="2E04D82F" w14:textId="77777777" w:rsidR="00B916C7" w:rsidRPr="003A683B" w:rsidRDefault="00581773" w:rsidP="00896283">
                <w:pPr>
                  <w:pStyle w:val="TableNormal0"/>
                  <w:rPr>
                    <w:rStyle w:val="GeneralAviation"/>
                    <w:color w:val="auto"/>
                  </w:rPr>
                </w:pPr>
                <w:r w:rsidRPr="003A683B">
                  <w:rPr>
                    <w:rStyle w:val="GeneralAviation"/>
                    <w:color w:val="auto"/>
                  </w:rPr>
                  <w:t>Appreciate responsibility for terrain clearance.</w:t>
                </w:r>
              </w:p>
            </w:tc>
            <w:tc>
              <w:tcPr>
                <w:tcW w:w="283" w:type="dxa"/>
                <w:hideMark/>
              </w:tcPr>
              <w:p w14:paraId="0AE6489C" w14:textId="77777777" w:rsidR="00B916C7" w:rsidRPr="003A683B" w:rsidRDefault="00581773" w:rsidP="00896283">
                <w:pPr>
                  <w:pStyle w:val="TableNormal0"/>
                  <w:rPr>
                    <w:rStyle w:val="GeneralAviation"/>
                    <w:color w:val="auto"/>
                  </w:rPr>
                </w:pPr>
                <w:r w:rsidRPr="003A683B">
                  <w:rPr>
                    <w:rStyle w:val="GeneralAviation"/>
                    <w:color w:val="auto"/>
                  </w:rPr>
                  <w:t>3</w:t>
                </w:r>
              </w:p>
            </w:tc>
            <w:tc>
              <w:tcPr>
                <w:tcW w:w="3686" w:type="dxa"/>
                <w:hideMark/>
              </w:tcPr>
              <w:p w14:paraId="3F7C51BA" w14:textId="77777777" w:rsidR="00B916C7" w:rsidRPr="003A683B" w:rsidRDefault="00B916C7" w:rsidP="00896283">
                <w:pPr>
                  <w:pStyle w:val="TableNormal0"/>
                  <w:rPr>
                    <w:rStyle w:val="GeneralAviation"/>
                    <w:color w:val="auto"/>
                  </w:rPr>
                </w:pPr>
              </w:p>
            </w:tc>
            <w:tc>
              <w:tcPr>
                <w:tcW w:w="708" w:type="dxa"/>
                <w:hideMark/>
              </w:tcPr>
              <w:p w14:paraId="1F582A3C"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0DA6FDFF" w14:textId="77777777" w:rsidTr="00090094">
            <w:trPr>
              <w:trHeight w:val="21"/>
            </w:trPr>
            <w:tc>
              <w:tcPr>
                <w:tcW w:w="9086" w:type="dxa"/>
                <w:gridSpan w:val="5"/>
              </w:tcPr>
              <w:p w14:paraId="33C452BD" w14:textId="77777777" w:rsidR="00B916C7" w:rsidRPr="008238AE" w:rsidRDefault="00581773" w:rsidP="00896283">
                <w:pPr>
                  <w:pStyle w:val="TableCentered"/>
                  <w:rPr>
                    <w:rStyle w:val="GeneralAviation"/>
                  </w:rPr>
                </w:pPr>
                <w:r w:rsidRPr="008238AE">
                  <w:t>TOPIC LAW 3 — ATS SAFETY MANAGEMENT</w:t>
                </w:r>
              </w:p>
            </w:tc>
          </w:tr>
          <w:tr w:rsidR="00090094" w14:paraId="4EE9F471" w14:textId="77777777" w:rsidTr="00090094">
            <w:trPr>
              <w:trHeight w:val="21"/>
            </w:trPr>
            <w:tc>
              <w:tcPr>
                <w:tcW w:w="9086" w:type="dxa"/>
                <w:gridSpan w:val="5"/>
                <w:hideMark/>
              </w:tcPr>
              <w:p w14:paraId="5A6AD13D" w14:textId="77777777" w:rsidR="00B916C7" w:rsidRPr="003A683B" w:rsidRDefault="00581773" w:rsidP="00896283">
                <w:pPr>
                  <w:pStyle w:val="TableHead"/>
                  <w:rPr>
                    <w:rStyle w:val="GeneralAviation"/>
                    <w:color w:val="auto"/>
                  </w:rPr>
                </w:pPr>
                <w:r w:rsidRPr="003A683B">
                  <w:rPr>
                    <w:rStyle w:val="GeneralAviation"/>
                    <w:color w:val="auto"/>
                  </w:rPr>
                  <w:t>Subtopic LAW 3.1 — Feedback process</w:t>
                </w:r>
              </w:p>
            </w:tc>
          </w:tr>
          <w:tr w:rsidR="00090094" w14:paraId="68573E11" w14:textId="77777777" w:rsidTr="00090094">
            <w:trPr>
              <w:trHeight w:val="567"/>
            </w:trPr>
            <w:tc>
              <w:tcPr>
                <w:tcW w:w="865" w:type="dxa"/>
                <w:hideMark/>
              </w:tcPr>
              <w:p w14:paraId="00536062"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19A52E1A" w14:textId="77777777" w:rsidR="00B916C7" w:rsidRPr="003A683B" w:rsidRDefault="00581773" w:rsidP="00896283">
                <w:pPr>
                  <w:pStyle w:val="TableNormal0"/>
                  <w:rPr>
                    <w:rStyle w:val="GeneralAviation"/>
                    <w:color w:val="auto"/>
                  </w:rPr>
                </w:pPr>
                <w:r w:rsidRPr="003A683B">
                  <w:rPr>
                    <w:rStyle w:val="GeneralAviation"/>
                    <w:color w:val="auto"/>
                  </w:rPr>
                  <w:t xml:space="preserve">3.1.1 </w:t>
                </w:r>
              </w:p>
            </w:tc>
            <w:tc>
              <w:tcPr>
                <w:tcW w:w="3544" w:type="dxa"/>
                <w:hideMark/>
              </w:tcPr>
              <w:p w14:paraId="70E64C26" w14:textId="77777777" w:rsidR="00B916C7" w:rsidRPr="003A683B" w:rsidRDefault="00581773" w:rsidP="00896283">
                <w:pPr>
                  <w:pStyle w:val="TableNormal0"/>
                  <w:rPr>
                    <w:rStyle w:val="GeneralAviation"/>
                    <w:color w:val="auto"/>
                  </w:rPr>
                </w:pPr>
                <w:r w:rsidRPr="003A683B">
                  <w:rPr>
                    <w:rStyle w:val="GeneralAviation"/>
                    <w:color w:val="auto"/>
                  </w:rPr>
                  <w:t>State the importance of controller contribution to the feedback process.</w:t>
                </w:r>
              </w:p>
            </w:tc>
            <w:tc>
              <w:tcPr>
                <w:tcW w:w="283" w:type="dxa"/>
                <w:hideMark/>
              </w:tcPr>
              <w:p w14:paraId="4E04388F" w14:textId="77777777" w:rsidR="00B916C7" w:rsidRPr="003A683B" w:rsidRDefault="00581773" w:rsidP="00896283">
                <w:pPr>
                  <w:pStyle w:val="TableNormal0"/>
                  <w:rPr>
                    <w:rStyle w:val="GeneralAviation"/>
                    <w:color w:val="auto"/>
                  </w:rPr>
                </w:pPr>
                <w:r w:rsidRPr="003A683B">
                  <w:rPr>
                    <w:rStyle w:val="GeneralAviation"/>
                    <w:color w:val="auto"/>
                  </w:rPr>
                  <w:t>1</w:t>
                </w:r>
              </w:p>
            </w:tc>
            <w:tc>
              <w:tcPr>
                <w:tcW w:w="3686" w:type="dxa"/>
                <w:hideMark/>
              </w:tcPr>
              <w:p w14:paraId="12FAA171" w14:textId="77777777" w:rsidR="00B916C7" w:rsidRPr="003A683B" w:rsidRDefault="00581773" w:rsidP="00896283">
                <w:pPr>
                  <w:pStyle w:val="TableNormal0"/>
                  <w:rPr>
                    <w:rStyle w:val="GeneralAviation"/>
                    <w:i/>
                    <w:iCs/>
                    <w:color w:val="auto"/>
                  </w:rPr>
                </w:pPr>
                <w:r w:rsidRPr="003A683B">
                  <w:rPr>
                    <w:rStyle w:val="GeneralAviation"/>
                    <w:i/>
                    <w:iCs/>
                    <w:color w:val="auto"/>
                  </w:rPr>
                  <w:t>Optional content: voluntary reporting</w:t>
                </w:r>
              </w:p>
            </w:tc>
            <w:tc>
              <w:tcPr>
                <w:tcW w:w="708" w:type="dxa"/>
                <w:hideMark/>
              </w:tcPr>
              <w:p w14:paraId="34101736"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0C10B424" w14:textId="77777777" w:rsidTr="00090094">
            <w:trPr>
              <w:trHeight w:val="567"/>
            </w:trPr>
            <w:tc>
              <w:tcPr>
                <w:tcW w:w="865" w:type="dxa"/>
                <w:hideMark/>
              </w:tcPr>
              <w:p w14:paraId="75F50F01"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554D8ABB" w14:textId="77777777" w:rsidR="00B916C7" w:rsidRPr="003A683B" w:rsidRDefault="00581773" w:rsidP="00896283">
                <w:pPr>
                  <w:pStyle w:val="TableNormal0"/>
                  <w:rPr>
                    <w:rStyle w:val="GeneralAviation"/>
                    <w:color w:val="auto"/>
                  </w:rPr>
                </w:pPr>
                <w:r w:rsidRPr="003A683B">
                  <w:rPr>
                    <w:rStyle w:val="GeneralAviation"/>
                    <w:color w:val="auto"/>
                  </w:rPr>
                  <w:t xml:space="preserve">3.1.2 </w:t>
                </w:r>
              </w:p>
            </w:tc>
            <w:tc>
              <w:tcPr>
                <w:tcW w:w="3544" w:type="dxa"/>
                <w:hideMark/>
              </w:tcPr>
              <w:p w14:paraId="1ACFFB08" w14:textId="77777777" w:rsidR="00B916C7" w:rsidRPr="003A683B" w:rsidRDefault="00581773" w:rsidP="00896283">
                <w:pPr>
                  <w:pStyle w:val="TableNormal0"/>
                  <w:rPr>
                    <w:rStyle w:val="GeneralAviation"/>
                    <w:color w:val="auto"/>
                  </w:rPr>
                </w:pPr>
                <w:r w:rsidRPr="003A683B">
                  <w:rPr>
                    <w:rStyle w:val="GeneralAviation"/>
                    <w:color w:val="auto"/>
                  </w:rPr>
                  <w:t>Describe how reported occurrences are analysed.</w:t>
                </w:r>
              </w:p>
            </w:tc>
            <w:tc>
              <w:tcPr>
                <w:tcW w:w="283" w:type="dxa"/>
                <w:hideMark/>
              </w:tcPr>
              <w:p w14:paraId="37DE263E" w14:textId="77777777" w:rsidR="00B916C7" w:rsidRPr="003A683B" w:rsidRDefault="00581773" w:rsidP="00896283">
                <w:pPr>
                  <w:pStyle w:val="TableNormal0"/>
                  <w:rPr>
                    <w:rStyle w:val="GeneralAviation"/>
                    <w:color w:val="auto"/>
                  </w:rPr>
                </w:pPr>
                <w:r w:rsidRPr="003A683B">
                  <w:rPr>
                    <w:rStyle w:val="GeneralAviation"/>
                    <w:color w:val="auto"/>
                  </w:rPr>
                  <w:t>2</w:t>
                </w:r>
              </w:p>
            </w:tc>
            <w:tc>
              <w:tcPr>
                <w:tcW w:w="3686" w:type="dxa"/>
                <w:hideMark/>
              </w:tcPr>
              <w:p w14:paraId="606DE52C" w14:textId="77777777" w:rsidR="00B916C7" w:rsidRPr="003A683B" w:rsidRDefault="00581773" w:rsidP="00896283">
                <w:pPr>
                  <w:pStyle w:val="TableNormal0"/>
                  <w:rPr>
                    <w:rStyle w:val="GeneralAviation"/>
                    <w:i/>
                    <w:iCs/>
                    <w:color w:val="auto"/>
                  </w:rPr>
                </w:pPr>
                <w:r w:rsidRPr="003A683B">
                  <w:rPr>
                    <w:rStyle w:val="GeneralAviation"/>
                    <w:i/>
                    <w:iCs/>
                    <w:color w:val="auto"/>
                  </w:rPr>
                  <w:t xml:space="preserve">Optional content: </w:t>
                </w:r>
                <w:r w:rsidR="00814F84" w:rsidRPr="003A683B">
                  <w:rPr>
                    <w:rStyle w:val="GeneralAviation"/>
                    <w:i/>
                    <w:iCs/>
                    <w:color w:val="auto"/>
                  </w:rPr>
                  <w:t>Government of the Republic of Armenia Decision N 1053-N of July 13, 2023</w:t>
                </w:r>
                <w:r w:rsidRPr="003A683B">
                  <w:rPr>
                    <w:rStyle w:val="GeneralAviation"/>
                    <w:i/>
                    <w:iCs/>
                    <w:color w:val="auto"/>
                  </w:rPr>
                  <w:t>, local procedures</w:t>
                </w:r>
              </w:p>
            </w:tc>
            <w:tc>
              <w:tcPr>
                <w:tcW w:w="708" w:type="dxa"/>
                <w:hideMark/>
              </w:tcPr>
              <w:p w14:paraId="72FDC237"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446C1091" w14:textId="77777777" w:rsidTr="00090094">
            <w:trPr>
              <w:trHeight w:val="567"/>
            </w:trPr>
            <w:tc>
              <w:tcPr>
                <w:tcW w:w="865" w:type="dxa"/>
                <w:hideMark/>
              </w:tcPr>
              <w:p w14:paraId="77DB7BCD"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3A29668D" w14:textId="77777777" w:rsidR="00B916C7" w:rsidRPr="003A683B" w:rsidRDefault="00581773" w:rsidP="00896283">
                <w:pPr>
                  <w:pStyle w:val="TableNormal0"/>
                  <w:rPr>
                    <w:rStyle w:val="GeneralAviation"/>
                    <w:color w:val="auto"/>
                  </w:rPr>
                </w:pPr>
                <w:r w:rsidRPr="003A683B">
                  <w:rPr>
                    <w:rStyle w:val="GeneralAviation"/>
                    <w:color w:val="auto"/>
                  </w:rPr>
                  <w:t xml:space="preserve">3.1.3 </w:t>
                </w:r>
              </w:p>
            </w:tc>
            <w:tc>
              <w:tcPr>
                <w:tcW w:w="3544" w:type="dxa"/>
                <w:hideMark/>
              </w:tcPr>
              <w:p w14:paraId="61500B75" w14:textId="77777777" w:rsidR="00B916C7" w:rsidRPr="003A683B" w:rsidRDefault="00581773" w:rsidP="00896283">
                <w:pPr>
                  <w:pStyle w:val="TableNormal0"/>
                  <w:rPr>
                    <w:rStyle w:val="GeneralAviation"/>
                    <w:color w:val="auto"/>
                  </w:rPr>
                </w:pPr>
                <w:r w:rsidRPr="003A683B">
                  <w:rPr>
                    <w:rStyle w:val="GeneralAviation"/>
                    <w:color w:val="auto"/>
                  </w:rPr>
                  <w:t>Name the means used to disseminate recommendations.</w:t>
                </w:r>
              </w:p>
            </w:tc>
            <w:tc>
              <w:tcPr>
                <w:tcW w:w="283" w:type="dxa"/>
                <w:hideMark/>
              </w:tcPr>
              <w:p w14:paraId="56D47858" w14:textId="77777777" w:rsidR="00B916C7" w:rsidRPr="003A683B" w:rsidRDefault="00581773" w:rsidP="00896283">
                <w:pPr>
                  <w:pStyle w:val="TableNormal0"/>
                  <w:rPr>
                    <w:rStyle w:val="GeneralAviation"/>
                    <w:color w:val="auto"/>
                  </w:rPr>
                </w:pPr>
                <w:r w:rsidRPr="003A683B">
                  <w:rPr>
                    <w:rStyle w:val="GeneralAviation"/>
                    <w:color w:val="auto"/>
                  </w:rPr>
                  <w:t>1</w:t>
                </w:r>
              </w:p>
            </w:tc>
            <w:tc>
              <w:tcPr>
                <w:tcW w:w="3686" w:type="dxa"/>
                <w:hideMark/>
              </w:tcPr>
              <w:p w14:paraId="3019B6F0" w14:textId="77777777" w:rsidR="00B916C7" w:rsidRPr="003A683B" w:rsidRDefault="00581773" w:rsidP="00896283">
                <w:pPr>
                  <w:pStyle w:val="TableNormal0"/>
                  <w:rPr>
                    <w:rStyle w:val="GeneralAviation"/>
                    <w:i/>
                    <w:iCs/>
                    <w:color w:val="auto"/>
                  </w:rPr>
                </w:pPr>
                <w:r w:rsidRPr="003A683B">
                  <w:rPr>
                    <w:rStyle w:val="GeneralAviation"/>
                    <w:i/>
                    <w:iCs/>
                    <w:color w:val="auto"/>
                  </w:rPr>
                  <w:t>Optional content: safety letters, safety boards’</w:t>
                </w:r>
                <w:r w:rsidR="008238AE" w:rsidRPr="003A683B">
                  <w:rPr>
                    <w:rStyle w:val="GeneralAviation"/>
                    <w:i/>
                    <w:iCs/>
                    <w:color w:val="auto"/>
                  </w:rPr>
                  <w:t xml:space="preserve"> </w:t>
                </w:r>
                <w:r w:rsidRPr="003A683B">
                  <w:rPr>
                    <w:rStyle w:val="GeneralAviation"/>
                    <w:i/>
                    <w:iCs/>
                    <w:color w:val="auto"/>
                  </w:rPr>
                  <w:t>web pages</w:t>
                </w:r>
              </w:p>
            </w:tc>
            <w:tc>
              <w:tcPr>
                <w:tcW w:w="708" w:type="dxa"/>
                <w:hideMark/>
              </w:tcPr>
              <w:p w14:paraId="658BEF66"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26F7FBF9" w14:textId="77777777" w:rsidTr="00090094">
            <w:trPr>
              <w:trHeight w:val="567"/>
            </w:trPr>
            <w:tc>
              <w:tcPr>
                <w:tcW w:w="865" w:type="dxa"/>
                <w:hideMark/>
              </w:tcPr>
              <w:p w14:paraId="00C475D4"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0BE8EFC1" w14:textId="77777777" w:rsidR="00B916C7" w:rsidRPr="003A683B" w:rsidRDefault="00581773" w:rsidP="00896283">
                <w:pPr>
                  <w:pStyle w:val="TableNormal0"/>
                  <w:rPr>
                    <w:rStyle w:val="GeneralAviation"/>
                    <w:color w:val="auto"/>
                  </w:rPr>
                </w:pPr>
                <w:r w:rsidRPr="003A683B">
                  <w:rPr>
                    <w:rStyle w:val="GeneralAviation"/>
                    <w:color w:val="auto"/>
                  </w:rPr>
                  <w:t xml:space="preserve">3.1.4 </w:t>
                </w:r>
              </w:p>
            </w:tc>
            <w:tc>
              <w:tcPr>
                <w:tcW w:w="3544" w:type="dxa"/>
                <w:hideMark/>
              </w:tcPr>
              <w:p w14:paraId="02427943" w14:textId="77777777" w:rsidR="00B916C7" w:rsidRPr="003A683B" w:rsidRDefault="00581773" w:rsidP="00896283">
                <w:pPr>
                  <w:pStyle w:val="TableNormal0"/>
                  <w:rPr>
                    <w:rStyle w:val="GeneralAviation"/>
                    <w:color w:val="auto"/>
                  </w:rPr>
                </w:pPr>
                <w:r w:rsidRPr="003A683B">
                  <w:rPr>
                    <w:rStyle w:val="GeneralAviation"/>
                    <w:color w:val="auto"/>
                  </w:rPr>
                  <w:t>Appreciate the just culture concept.</w:t>
                </w:r>
              </w:p>
            </w:tc>
            <w:tc>
              <w:tcPr>
                <w:tcW w:w="283" w:type="dxa"/>
                <w:hideMark/>
              </w:tcPr>
              <w:p w14:paraId="4B32BC85" w14:textId="77777777" w:rsidR="00B916C7" w:rsidRPr="003A683B" w:rsidRDefault="00581773" w:rsidP="00896283">
                <w:pPr>
                  <w:pStyle w:val="TableNormal0"/>
                  <w:rPr>
                    <w:rStyle w:val="GeneralAviation"/>
                    <w:color w:val="auto"/>
                  </w:rPr>
                </w:pPr>
                <w:r w:rsidRPr="003A683B">
                  <w:rPr>
                    <w:rStyle w:val="GeneralAviation"/>
                    <w:color w:val="auto"/>
                  </w:rPr>
                  <w:t>3</w:t>
                </w:r>
              </w:p>
            </w:tc>
            <w:tc>
              <w:tcPr>
                <w:tcW w:w="3686" w:type="dxa"/>
                <w:hideMark/>
              </w:tcPr>
              <w:p w14:paraId="74770CD9" w14:textId="77777777" w:rsidR="00B916C7" w:rsidRPr="003A683B" w:rsidRDefault="00581773" w:rsidP="00E304CA">
                <w:pPr>
                  <w:pStyle w:val="EssentialTraining"/>
                  <w:rPr>
                    <w:rStyle w:val="GeneralAviation"/>
                    <w:color w:val="auto"/>
                  </w:rPr>
                </w:pPr>
                <w:r w:rsidRPr="003A683B">
                  <w:rPr>
                    <w:rStyle w:val="GeneralAviation"/>
                    <w:color w:val="auto"/>
                  </w:rPr>
                  <w:t>Benefits, prerequisites, constraints</w:t>
                </w:r>
              </w:p>
              <w:p w14:paraId="1634E7C8" w14:textId="77777777" w:rsidR="00B916C7" w:rsidRPr="008238AE" w:rsidRDefault="00581773" w:rsidP="00896283">
                <w:pPr>
                  <w:pStyle w:val="TableNormal0"/>
                  <w:rPr>
                    <w:rStyle w:val="GeneralAviation"/>
                    <w:i/>
                    <w:iCs/>
                  </w:rPr>
                </w:pPr>
                <w:r w:rsidRPr="003A683B">
                  <w:rPr>
                    <w:rStyle w:val="GeneralAviation"/>
                    <w:i/>
                    <w:iCs/>
                    <w:color w:val="auto"/>
                  </w:rPr>
                  <w:t xml:space="preserve">Optional content: </w:t>
                </w:r>
                <w:hyperlink r:id="rId48" w:history="1">
                  <w:r w:rsidRPr="0075435F">
                    <w:rPr>
                      <w:rStyle w:val="Hyperlink"/>
                      <w:i/>
                      <w:iCs/>
                    </w:rPr>
                    <w:t>Skybrary</w:t>
                  </w:r>
                </w:hyperlink>
              </w:p>
            </w:tc>
            <w:tc>
              <w:tcPr>
                <w:tcW w:w="708" w:type="dxa"/>
                <w:hideMark/>
              </w:tcPr>
              <w:p w14:paraId="06AC9C61" w14:textId="77777777" w:rsidR="00B916C7" w:rsidRPr="003A683B" w:rsidRDefault="00581773" w:rsidP="00896283">
                <w:pPr>
                  <w:pStyle w:val="TableNormal0"/>
                  <w:rPr>
                    <w:rStyle w:val="GeneralAviation"/>
                    <w:color w:val="auto"/>
                  </w:rPr>
                </w:pPr>
                <w:r w:rsidRPr="003A683B">
                  <w:rPr>
                    <w:rStyle w:val="GeneralAviation"/>
                    <w:color w:val="auto"/>
                  </w:rPr>
                  <w:t>ALL</w:t>
                </w:r>
              </w:p>
            </w:tc>
          </w:tr>
          <w:tr w:rsidR="00090094" w14:paraId="5D82AD75" w14:textId="77777777" w:rsidTr="00090094">
            <w:trPr>
              <w:trHeight w:val="21"/>
            </w:trPr>
            <w:tc>
              <w:tcPr>
                <w:tcW w:w="9086" w:type="dxa"/>
                <w:gridSpan w:val="5"/>
                <w:hideMark/>
              </w:tcPr>
              <w:p w14:paraId="128A44EB" w14:textId="77777777" w:rsidR="00B916C7" w:rsidRPr="003A683B" w:rsidRDefault="00581773" w:rsidP="00896283">
                <w:pPr>
                  <w:pStyle w:val="TableHead"/>
                  <w:rPr>
                    <w:rStyle w:val="GeneralAviation"/>
                    <w:color w:val="auto"/>
                  </w:rPr>
                </w:pPr>
                <w:r w:rsidRPr="003A683B">
                  <w:rPr>
                    <w:rStyle w:val="GeneralAviation"/>
                    <w:color w:val="auto"/>
                  </w:rPr>
                  <w:t xml:space="preserve">Subtopic LAW 3.2 — Safety </w:t>
                </w:r>
                <w:r w:rsidR="008238AE" w:rsidRPr="003A683B">
                  <w:rPr>
                    <w:rStyle w:val="GeneralAviation"/>
                    <w:color w:val="auto"/>
                  </w:rPr>
                  <w:t>i</w:t>
                </w:r>
                <w:r w:rsidRPr="003A683B">
                  <w:rPr>
                    <w:rStyle w:val="GeneralAviation"/>
                    <w:color w:val="auto"/>
                  </w:rPr>
                  <w:t>nvestigation</w:t>
                </w:r>
              </w:p>
            </w:tc>
          </w:tr>
          <w:tr w:rsidR="00090094" w14:paraId="3269346A" w14:textId="77777777" w:rsidTr="00090094">
            <w:trPr>
              <w:trHeight w:val="567"/>
            </w:trPr>
            <w:tc>
              <w:tcPr>
                <w:tcW w:w="865" w:type="dxa"/>
                <w:hideMark/>
              </w:tcPr>
              <w:p w14:paraId="79454348" w14:textId="77777777" w:rsidR="00B916C7" w:rsidRPr="003A683B" w:rsidRDefault="00581773" w:rsidP="00896283">
                <w:pPr>
                  <w:pStyle w:val="TableNormal0"/>
                  <w:rPr>
                    <w:rStyle w:val="GeneralAviation"/>
                    <w:color w:val="auto"/>
                  </w:rPr>
                </w:pPr>
                <w:r w:rsidRPr="003A683B">
                  <w:rPr>
                    <w:rStyle w:val="GeneralAviation"/>
                    <w:color w:val="auto"/>
                  </w:rPr>
                  <w:t>ACS</w:t>
                </w:r>
                <w:r w:rsidRPr="003A683B">
                  <w:rPr>
                    <w:rStyle w:val="GeneralAviation"/>
                    <w:color w:val="auto"/>
                  </w:rPr>
                  <w:br/>
                  <w:t>LAW</w:t>
                </w:r>
              </w:p>
              <w:p w14:paraId="713322EE" w14:textId="77777777" w:rsidR="00B916C7" w:rsidRPr="003A683B" w:rsidRDefault="00581773" w:rsidP="00896283">
                <w:pPr>
                  <w:pStyle w:val="TableNormal0"/>
                  <w:rPr>
                    <w:rStyle w:val="GeneralAviation"/>
                    <w:color w:val="auto"/>
                  </w:rPr>
                </w:pPr>
                <w:r w:rsidRPr="003A683B">
                  <w:rPr>
                    <w:rStyle w:val="GeneralAviation"/>
                    <w:color w:val="auto"/>
                  </w:rPr>
                  <w:t xml:space="preserve">3.2.1 </w:t>
                </w:r>
              </w:p>
            </w:tc>
            <w:tc>
              <w:tcPr>
                <w:tcW w:w="3544" w:type="dxa"/>
                <w:hideMark/>
              </w:tcPr>
              <w:p w14:paraId="51CFF561" w14:textId="77777777" w:rsidR="00B916C7" w:rsidRPr="003A683B" w:rsidRDefault="00581773" w:rsidP="00896283">
                <w:pPr>
                  <w:pStyle w:val="TableNormal0"/>
                  <w:rPr>
                    <w:rStyle w:val="GeneralAviation"/>
                    <w:color w:val="auto"/>
                  </w:rPr>
                </w:pPr>
                <w:r w:rsidRPr="003A683B">
                  <w:rPr>
                    <w:rStyle w:val="GeneralAviation"/>
                    <w:color w:val="auto"/>
                  </w:rPr>
                  <w:t>Describe</w:t>
                </w:r>
                <w:r w:rsidR="008238AE" w:rsidRPr="003A683B">
                  <w:rPr>
                    <w:rStyle w:val="GeneralAviation"/>
                    <w:color w:val="auto"/>
                  </w:rPr>
                  <w:t xml:space="preserve"> the</w:t>
                </w:r>
                <w:r w:rsidRPr="003A683B">
                  <w:rPr>
                    <w:rStyle w:val="GeneralAviation"/>
                    <w:color w:val="auto"/>
                  </w:rPr>
                  <w:t xml:space="preserve"> role and </w:t>
                </w:r>
                <w:r w:rsidR="008238AE" w:rsidRPr="003A683B">
                  <w:rPr>
                    <w:rStyle w:val="GeneralAviation"/>
                    <w:color w:val="auto"/>
                  </w:rPr>
                  <w:t>objectives</w:t>
                </w:r>
                <w:r w:rsidRPr="003A683B">
                  <w:rPr>
                    <w:rStyle w:val="GeneralAviation"/>
                    <w:color w:val="auto"/>
                  </w:rPr>
                  <w:t xml:space="preserve"> of </w:t>
                </w:r>
                <w:r w:rsidR="008238AE" w:rsidRPr="003A683B">
                  <w:rPr>
                    <w:rStyle w:val="GeneralAviation"/>
                    <w:color w:val="auto"/>
                  </w:rPr>
                  <w:t>s</w:t>
                </w:r>
                <w:r w:rsidRPr="003A683B">
                  <w:rPr>
                    <w:rStyle w:val="GeneralAviation"/>
                    <w:color w:val="auto"/>
                  </w:rPr>
                  <w:t xml:space="preserve">afety </w:t>
                </w:r>
                <w:r w:rsidR="008238AE" w:rsidRPr="003A683B">
                  <w:rPr>
                    <w:rStyle w:val="GeneralAviation"/>
                    <w:color w:val="auto"/>
                  </w:rPr>
                  <w:t>i</w:t>
                </w:r>
                <w:r w:rsidRPr="003A683B">
                  <w:rPr>
                    <w:rStyle w:val="GeneralAviation"/>
                    <w:color w:val="auto"/>
                  </w:rPr>
                  <w:t>nvestigation in the improvement of safety.</w:t>
                </w:r>
              </w:p>
            </w:tc>
            <w:tc>
              <w:tcPr>
                <w:tcW w:w="283" w:type="dxa"/>
                <w:hideMark/>
              </w:tcPr>
              <w:p w14:paraId="320559E3" w14:textId="77777777" w:rsidR="00B916C7" w:rsidRPr="003A683B" w:rsidRDefault="00581773" w:rsidP="00896283">
                <w:pPr>
                  <w:pStyle w:val="TableNormal0"/>
                  <w:rPr>
                    <w:rStyle w:val="GeneralAviation"/>
                    <w:color w:val="auto"/>
                  </w:rPr>
                </w:pPr>
                <w:r w:rsidRPr="003A683B">
                  <w:rPr>
                    <w:rStyle w:val="GeneralAviation"/>
                    <w:color w:val="auto"/>
                  </w:rPr>
                  <w:t>2</w:t>
                </w:r>
              </w:p>
            </w:tc>
            <w:tc>
              <w:tcPr>
                <w:tcW w:w="3686" w:type="dxa"/>
                <w:hideMark/>
              </w:tcPr>
              <w:p w14:paraId="12563687" w14:textId="77777777" w:rsidR="00B916C7" w:rsidRPr="003A683B" w:rsidRDefault="00B916C7" w:rsidP="00896283">
                <w:pPr>
                  <w:pStyle w:val="TableNormal0"/>
                  <w:rPr>
                    <w:rStyle w:val="GeneralAviation"/>
                    <w:color w:val="auto"/>
                  </w:rPr>
                </w:pPr>
              </w:p>
            </w:tc>
            <w:tc>
              <w:tcPr>
                <w:tcW w:w="708" w:type="dxa"/>
                <w:hideMark/>
              </w:tcPr>
              <w:p w14:paraId="1076A373" w14:textId="77777777" w:rsidR="00B916C7" w:rsidRPr="003A683B" w:rsidRDefault="00581773" w:rsidP="00896283">
                <w:pPr>
                  <w:pStyle w:val="TableNormal0"/>
                  <w:rPr>
                    <w:rStyle w:val="GeneralAviation"/>
                    <w:color w:val="auto"/>
                  </w:rPr>
                </w:pPr>
                <w:r w:rsidRPr="003A683B">
                  <w:rPr>
                    <w:rStyle w:val="GeneralAviation"/>
                    <w:color w:val="auto"/>
                  </w:rPr>
                  <w:t>ALL</w:t>
                </w:r>
              </w:p>
            </w:tc>
          </w:tr>
        </w:tbl>
        <w:p w14:paraId="090CA4D9" w14:textId="77777777" w:rsidR="009B6439" w:rsidRPr="00B916C7" w:rsidRDefault="00000000" w:rsidP="00B916C7">
          <w:pPr>
            <w:rPr>
              <w:i/>
              <w:iCs/>
            </w:rPr>
          </w:pPr>
        </w:p>
      </w:sdtContent>
    </w:sdt>
    <w:sdt>
      <w:sdtPr>
        <w:rPr>
          <w:i w:val="0"/>
          <w:sz w:val="22"/>
          <w:szCs w:val="24"/>
        </w:rPr>
        <w:alias w:val="topic"/>
        <w:tag w:val="topic"/>
        <w:id w:val="-1545224267"/>
      </w:sdtPr>
      <w:sdtContent>
        <w:p w14:paraId="451CC03F" w14:textId="77777777" w:rsidR="0060033B" w:rsidRDefault="0060033B" w:rsidP="0060033B">
          <w:pPr>
            <w:pStyle w:val="Dxshortdesc"/>
          </w:pPr>
        </w:p>
        <w:p w14:paraId="7B07F930" w14:textId="77777777" w:rsidR="0060033B" w:rsidRPr="005847AB" w:rsidRDefault="00581773" w:rsidP="0060033B">
          <w:pPr>
            <w:pStyle w:val="Heading5"/>
          </w:pPr>
          <w:bookmarkStart w:id="2300" w:name="_Toc256000241"/>
          <w:r w:rsidRPr="005847AB">
            <w:t>SUBJECT 3: AIR TRAFFIC MANAGEMENT</w:t>
          </w:r>
          <w:bookmarkEnd w:id="2300"/>
        </w:p>
        <w:p w14:paraId="7BEFB180" w14:textId="77777777" w:rsidR="0060033B" w:rsidRPr="0041344A" w:rsidRDefault="00581773" w:rsidP="0060033B">
          <w:r w:rsidRPr="0041344A">
            <w:t>The subject objective is:</w:t>
          </w:r>
        </w:p>
        <w:p w14:paraId="35798080" w14:textId="77777777" w:rsidR="0060033B" w:rsidRDefault="00581773" w:rsidP="0060033B">
          <w:r w:rsidRPr="0041344A">
            <w:t xml:space="preserve">Learners shall manage air traffic to ensure </w:t>
          </w:r>
          <w:r w:rsidRPr="00667041">
            <w:t>safe, orderly and expeditious services.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6373EA13"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114371DD" w14:textId="77777777" w:rsidR="00415103" w:rsidRPr="00415103" w:rsidRDefault="00581773" w:rsidP="00BA53E9">
                <w:pPr>
                  <w:pStyle w:val="TableCentered"/>
                  <w:rPr>
                    <w:rStyle w:val="GeneralAviation"/>
                  </w:rPr>
                </w:pPr>
                <w:r w:rsidRPr="00415103">
                  <w:t>TOPIC ATM 1 — PROVISION OF SERVICES</w:t>
                </w:r>
              </w:p>
            </w:tc>
          </w:tr>
          <w:tr w:rsidR="00090094" w14:paraId="0549E079" w14:textId="77777777" w:rsidTr="00090094">
            <w:trPr>
              <w:cantSplit/>
              <w:trHeight w:val="21"/>
            </w:trPr>
            <w:tc>
              <w:tcPr>
                <w:tcW w:w="9086" w:type="dxa"/>
                <w:gridSpan w:val="5"/>
                <w:hideMark/>
              </w:tcPr>
              <w:p w14:paraId="70E7BCFB" w14:textId="77777777" w:rsidR="00415103" w:rsidRPr="003A683B" w:rsidRDefault="00581773" w:rsidP="00BA53E9">
                <w:pPr>
                  <w:pStyle w:val="TableHead"/>
                  <w:rPr>
                    <w:rStyle w:val="GeneralAviation"/>
                    <w:color w:val="auto"/>
                  </w:rPr>
                </w:pPr>
                <w:r w:rsidRPr="003A683B">
                  <w:rPr>
                    <w:rStyle w:val="GeneralAviation"/>
                    <w:color w:val="auto"/>
                  </w:rPr>
                  <w:t xml:space="preserve">Subtopic ATM 1.1 — Air traffic control (ATC) service </w:t>
                </w:r>
              </w:p>
            </w:tc>
          </w:tr>
          <w:tr w:rsidR="00090094" w14:paraId="4D7E2C6A" w14:textId="77777777" w:rsidTr="00090094">
            <w:trPr>
              <w:cantSplit/>
              <w:trHeight w:val="567"/>
            </w:trPr>
            <w:tc>
              <w:tcPr>
                <w:tcW w:w="865" w:type="dxa"/>
                <w:hideMark/>
              </w:tcPr>
              <w:p w14:paraId="7E353C06"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B4CA99D" w14:textId="77777777" w:rsidR="00415103" w:rsidRPr="003A683B" w:rsidRDefault="00581773" w:rsidP="00BA53E9">
                <w:pPr>
                  <w:pStyle w:val="TableNormal0"/>
                  <w:rPr>
                    <w:rStyle w:val="GeneralAviation"/>
                    <w:color w:val="auto"/>
                  </w:rPr>
                </w:pPr>
                <w:r w:rsidRPr="003A683B">
                  <w:rPr>
                    <w:rStyle w:val="GeneralAviation"/>
                    <w:color w:val="auto"/>
                  </w:rPr>
                  <w:t xml:space="preserve">1.1.1 </w:t>
                </w:r>
              </w:p>
            </w:tc>
            <w:tc>
              <w:tcPr>
                <w:tcW w:w="3544" w:type="dxa"/>
                <w:hideMark/>
              </w:tcPr>
              <w:p w14:paraId="2713DA8E" w14:textId="77777777" w:rsidR="00415103" w:rsidRPr="003A683B" w:rsidRDefault="00581773" w:rsidP="00BA53E9">
                <w:pPr>
                  <w:pStyle w:val="TableNormal0"/>
                  <w:rPr>
                    <w:rStyle w:val="GeneralAviation"/>
                    <w:color w:val="auto"/>
                  </w:rPr>
                </w:pPr>
                <w:r w:rsidRPr="003A683B">
                  <w:rPr>
                    <w:rStyle w:val="GeneralAviation"/>
                    <w:color w:val="auto"/>
                  </w:rPr>
                  <w:t>Appreciate own area of responsibility.</w:t>
                </w:r>
              </w:p>
            </w:tc>
            <w:tc>
              <w:tcPr>
                <w:tcW w:w="283" w:type="dxa"/>
                <w:hideMark/>
              </w:tcPr>
              <w:p w14:paraId="3FB4505A"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037B7393" w14:textId="77777777" w:rsidR="00415103" w:rsidRPr="003A683B" w:rsidRDefault="00415103" w:rsidP="00BA53E9">
                <w:pPr>
                  <w:pStyle w:val="TableNormal0"/>
                  <w:rPr>
                    <w:rStyle w:val="GeneralAviation"/>
                    <w:color w:val="auto"/>
                  </w:rPr>
                </w:pPr>
              </w:p>
            </w:tc>
            <w:tc>
              <w:tcPr>
                <w:tcW w:w="708" w:type="dxa"/>
                <w:hideMark/>
              </w:tcPr>
              <w:p w14:paraId="320D90F1" w14:textId="77777777" w:rsidR="00415103"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5BE98FA9" w14:textId="77777777" w:rsidTr="00090094">
            <w:trPr>
              <w:cantSplit/>
              <w:trHeight w:val="567"/>
            </w:trPr>
            <w:tc>
              <w:tcPr>
                <w:tcW w:w="865" w:type="dxa"/>
                <w:hideMark/>
              </w:tcPr>
              <w:p w14:paraId="7C7AC78E"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D4685C1" w14:textId="77777777" w:rsidR="00415103" w:rsidRPr="003A683B" w:rsidRDefault="00581773" w:rsidP="00BA53E9">
                <w:pPr>
                  <w:pStyle w:val="TableNormal0"/>
                  <w:rPr>
                    <w:rStyle w:val="GeneralAviation"/>
                    <w:color w:val="auto"/>
                  </w:rPr>
                </w:pPr>
                <w:r w:rsidRPr="003A683B">
                  <w:rPr>
                    <w:rStyle w:val="GeneralAviation"/>
                    <w:color w:val="auto"/>
                  </w:rPr>
                  <w:t xml:space="preserve">1.1.2 </w:t>
                </w:r>
              </w:p>
            </w:tc>
            <w:tc>
              <w:tcPr>
                <w:tcW w:w="3544" w:type="dxa"/>
                <w:hideMark/>
              </w:tcPr>
              <w:p w14:paraId="6585F7A1" w14:textId="77777777" w:rsidR="00415103" w:rsidRPr="003A683B" w:rsidRDefault="00581773" w:rsidP="00BA53E9">
                <w:pPr>
                  <w:pStyle w:val="TableNormal0"/>
                  <w:rPr>
                    <w:rStyle w:val="GeneralAviation"/>
                    <w:color w:val="auto"/>
                  </w:rPr>
                </w:pPr>
                <w:r w:rsidRPr="003A683B">
                  <w:rPr>
                    <w:rStyle w:val="GeneralAviation"/>
                    <w:color w:val="auto"/>
                  </w:rPr>
                  <w:t>Provide area control service.</w:t>
                </w:r>
              </w:p>
            </w:tc>
            <w:tc>
              <w:tcPr>
                <w:tcW w:w="283" w:type="dxa"/>
                <w:hideMark/>
              </w:tcPr>
              <w:p w14:paraId="5F79D65E"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021D027"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00581773" w:rsidRPr="003A683B">
                  <w:rPr>
                    <w:rStyle w:val="GeneralAviation"/>
                    <w:color w:val="auto"/>
                  </w:rPr>
                  <w:br/>
                </w:r>
                <w:r w:rsidRPr="003A683B">
                  <w:rPr>
                    <w:rStyle w:val="GeneralAviation"/>
                    <w:color w:val="auto"/>
                  </w:rPr>
                  <w:t>Government of the Republic of Armenia Decision N 2054-L of December 7, 2023</w:t>
                </w:r>
                <w:r w:rsidR="00581773" w:rsidRPr="003A683B">
                  <w:rPr>
                    <w:rStyle w:val="GeneralAviation"/>
                    <w:color w:val="auto"/>
                  </w:rPr>
                  <w:t>, operating procedures for the simulated/training environment</w:t>
                </w:r>
              </w:p>
            </w:tc>
            <w:tc>
              <w:tcPr>
                <w:tcW w:w="708" w:type="dxa"/>
                <w:hideMark/>
              </w:tcPr>
              <w:p w14:paraId="0C3B599D" w14:textId="77777777" w:rsidR="00415103" w:rsidRPr="003A683B" w:rsidRDefault="00581773" w:rsidP="00BA53E9">
                <w:pPr>
                  <w:pStyle w:val="TableNormal0"/>
                  <w:rPr>
                    <w:rStyle w:val="GeneralAviation"/>
                    <w:color w:val="auto"/>
                  </w:rPr>
                </w:pPr>
                <w:r w:rsidRPr="003A683B">
                  <w:rPr>
                    <w:rStyle w:val="GeneralAviation"/>
                    <w:color w:val="auto"/>
                  </w:rPr>
                  <w:t>ACP ACS</w:t>
                </w:r>
              </w:p>
            </w:tc>
          </w:tr>
          <w:tr w:rsidR="00090094" w14:paraId="6D73C582" w14:textId="77777777" w:rsidTr="00090094">
            <w:trPr>
              <w:cantSplit/>
              <w:trHeight w:val="21"/>
            </w:trPr>
            <w:tc>
              <w:tcPr>
                <w:tcW w:w="9086" w:type="dxa"/>
                <w:gridSpan w:val="5"/>
                <w:hideMark/>
              </w:tcPr>
              <w:p w14:paraId="2A392601" w14:textId="77777777" w:rsidR="00415103" w:rsidRPr="003A683B" w:rsidRDefault="00581773" w:rsidP="00BA53E9">
                <w:pPr>
                  <w:pStyle w:val="TableHead"/>
                  <w:rPr>
                    <w:rStyle w:val="GeneralAviation"/>
                    <w:color w:val="auto"/>
                  </w:rPr>
                </w:pPr>
                <w:r w:rsidRPr="003A683B">
                  <w:rPr>
                    <w:rStyle w:val="GeneralAviation"/>
                    <w:color w:val="auto"/>
                  </w:rPr>
                  <w:t>Subtopic ATM 1.2 — Flight information service (FIS)</w:t>
                </w:r>
              </w:p>
            </w:tc>
          </w:tr>
          <w:tr w:rsidR="00090094" w14:paraId="6200B2E3" w14:textId="77777777" w:rsidTr="00090094">
            <w:trPr>
              <w:cantSplit/>
              <w:trHeight w:val="567"/>
            </w:trPr>
            <w:tc>
              <w:tcPr>
                <w:tcW w:w="865" w:type="dxa"/>
                <w:hideMark/>
              </w:tcPr>
              <w:p w14:paraId="0D6D0191" w14:textId="77777777" w:rsidR="00415103"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29E1DC89" w14:textId="77777777" w:rsidR="00415103" w:rsidRPr="003A683B" w:rsidRDefault="00581773" w:rsidP="00BA53E9">
                <w:pPr>
                  <w:pStyle w:val="TableNormal0"/>
                  <w:rPr>
                    <w:rStyle w:val="GeneralAviation"/>
                    <w:color w:val="auto"/>
                  </w:rPr>
                </w:pPr>
                <w:r w:rsidRPr="003A683B">
                  <w:rPr>
                    <w:rStyle w:val="GeneralAviation"/>
                    <w:color w:val="auto"/>
                  </w:rPr>
                  <w:t xml:space="preserve">1.2.1 </w:t>
                </w:r>
              </w:p>
            </w:tc>
            <w:tc>
              <w:tcPr>
                <w:tcW w:w="3544" w:type="dxa"/>
                <w:hideMark/>
              </w:tcPr>
              <w:p w14:paraId="58D64AD6" w14:textId="77777777" w:rsidR="00415103" w:rsidRPr="003A683B" w:rsidRDefault="00581773" w:rsidP="00BA53E9">
                <w:pPr>
                  <w:pStyle w:val="TableNormal0"/>
                  <w:rPr>
                    <w:rStyle w:val="GeneralAviation"/>
                    <w:color w:val="auto"/>
                  </w:rPr>
                </w:pPr>
                <w:r w:rsidRPr="003A683B">
                  <w:rPr>
                    <w:rStyle w:val="GeneralAviation"/>
                    <w:color w:val="auto"/>
                  </w:rPr>
                  <w:t>Provide FIS.</w:t>
                </w:r>
              </w:p>
            </w:tc>
            <w:tc>
              <w:tcPr>
                <w:tcW w:w="283" w:type="dxa"/>
                <w:hideMark/>
              </w:tcPr>
              <w:p w14:paraId="3001D021"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509A5A67"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Pr="003A683B">
                  <w:rPr>
                    <w:rStyle w:val="GeneralAviation"/>
                    <w:color w:val="auto"/>
                  </w:rPr>
                  <w:t>Government of the Republic of Armenia Decision N 2054-L of December 7, 2023</w:t>
                </w:r>
              </w:p>
              <w:p w14:paraId="4C8B0825"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national documents</w:t>
                </w:r>
              </w:p>
            </w:tc>
            <w:tc>
              <w:tcPr>
                <w:tcW w:w="708" w:type="dxa"/>
                <w:hideMark/>
              </w:tcPr>
              <w:p w14:paraId="0CC44E68" w14:textId="77777777" w:rsidR="00415103" w:rsidRPr="003A683B" w:rsidRDefault="00581773" w:rsidP="002215C6">
                <w:pPr>
                  <w:pStyle w:val="ItalicRed"/>
                  <w:rPr>
                    <w:color w:val="auto"/>
                  </w:rPr>
                </w:pPr>
                <w:r w:rsidRPr="003A683B">
                  <w:rPr>
                    <w:color w:val="auto"/>
                  </w:rPr>
                  <w:t>ALL</w:t>
                </w:r>
              </w:p>
            </w:tc>
          </w:tr>
          <w:tr w:rsidR="00090094" w14:paraId="65201C2A" w14:textId="77777777" w:rsidTr="00090094">
            <w:trPr>
              <w:cantSplit/>
              <w:trHeight w:val="567"/>
            </w:trPr>
            <w:tc>
              <w:tcPr>
                <w:tcW w:w="865" w:type="dxa"/>
                <w:hideMark/>
              </w:tcPr>
              <w:p w14:paraId="4FDB96C4"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633B10C" w14:textId="77777777" w:rsidR="00415103" w:rsidRPr="003A683B" w:rsidRDefault="00581773" w:rsidP="00BA53E9">
                <w:pPr>
                  <w:pStyle w:val="TableNormal0"/>
                  <w:rPr>
                    <w:rStyle w:val="GeneralAviation"/>
                    <w:color w:val="auto"/>
                  </w:rPr>
                </w:pPr>
                <w:r w:rsidRPr="003A683B">
                  <w:rPr>
                    <w:rStyle w:val="GeneralAviation"/>
                    <w:color w:val="auto"/>
                  </w:rPr>
                  <w:t xml:space="preserve">1.2.2 </w:t>
                </w:r>
              </w:p>
            </w:tc>
            <w:tc>
              <w:tcPr>
                <w:tcW w:w="3544" w:type="dxa"/>
                <w:hideMark/>
              </w:tcPr>
              <w:p w14:paraId="781BFD03" w14:textId="77777777" w:rsidR="00415103" w:rsidRPr="003A683B" w:rsidRDefault="00581773" w:rsidP="00BA53E9">
                <w:pPr>
                  <w:pStyle w:val="TableNormal0"/>
                  <w:rPr>
                    <w:rStyle w:val="GeneralAviation"/>
                    <w:color w:val="auto"/>
                  </w:rPr>
                </w:pPr>
                <w:r w:rsidRPr="003A683B">
                  <w:rPr>
                    <w:rStyle w:val="GeneralAviation"/>
                    <w:color w:val="auto"/>
                  </w:rPr>
                  <w:t>Use an ATS surveillance system in the provision of FIS.</w:t>
                </w:r>
              </w:p>
            </w:tc>
            <w:tc>
              <w:tcPr>
                <w:tcW w:w="283" w:type="dxa"/>
                <w:hideMark/>
              </w:tcPr>
              <w:p w14:paraId="64C64C41"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266856AC"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Pr="003A683B">
                  <w:rPr>
                    <w:rStyle w:val="GeneralAviation"/>
                    <w:color w:val="auto"/>
                  </w:rPr>
                  <w:t>Government of the Republic of Armenia Decision N 2054-L of December 7, 2023</w:t>
                </w:r>
                <w:r w:rsidR="00581773" w:rsidRPr="003A683B">
                  <w:rPr>
                    <w:rStyle w:val="GeneralAviation"/>
                    <w:color w:val="auto"/>
                  </w:rPr>
                  <w:t>, information to identified aircraft concerning: traffic, navigation</w:t>
                </w:r>
              </w:p>
              <w:p w14:paraId="0BD1BE08"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weather</w:t>
                </w:r>
              </w:p>
            </w:tc>
            <w:tc>
              <w:tcPr>
                <w:tcW w:w="708" w:type="dxa"/>
                <w:hideMark/>
              </w:tcPr>
              <w:p w14:paraId="0873FF91" w14:textId="77777777" w:rsidR="00415103" w:rsidRPr="003A683B" w:rsidRDefault="00581773" w:rsidP="00BA53E9">
                <w:pPr>
                  <w:pStyle w:val="TableNormal0"/>
                  <w:rPr>
                    <w:rStyle w:val="GeneralAviation"/>
                    <w:color w:val="auto"/>
                  </w:rPr>
                </w:pPr>
                <w:r w:rsidRPr="003A683B">
                  <w:rPr>
                    <w:rStyle w:val="GeneralAviation"/>
                    <w:color w:val="auto"/>
                  </w:rPr>
                  <w:t>APS ACS</w:t>
                </w:r>
              </w:p>
            </w:tc>
          </w:tr>
          <w:tr w:rsidR="00090094" w14:paraId="42956A3C" w14:textId="77777777" w:rsidTr="00090094">
            <w:trPr>
              <w:cantSplit/>
              <w:trHeight w:val="567"/>
            </w:trPr>
            <w:tc>
              <w:tcPr>
                <w:tcW w:w="865" w:type="dxa"/>
                <w:hideMark/>
              </w:tcPr>
              <w:p w14:paraId="1BE563D5"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A339D6C" w14:textId="77777777" w:rsidR="00415103" w:rsidRPr="003A683B" w:rsidRDefault="00581773" w:rsidP="00BA53E9">
                <w:pPr>
                  <w:pStyle w:val="TableNormal0"/>
                  <w:rPr>
                    <w:rStyle w:val="GeneralAviation"/>
                    <w:color w:val="auto"/>
                  </w:rPr>
                </w:pPr>
                <w:r w:rsidRPr="003A683B">
                  <w:rPr>
                    <w:rStyle w:val="GeneralAviation"/>
                    <w:color w:val="auto"/>
                  </w:rPr>
                  <w:t xml:space="preserve">1.2.3 </w:t>
                </w:r>
              </w:p>
            </w:tc>
            <w:tc>
              <w:tcPr>
                <w:tcW w:w="3544" w:type="dxa"/>
                <w:hideMark/>
              </w:tcPr>
              <w:p w14:paraId="392B172B" w14:textId="77777777" w:rsidR="00415103" w:rsidRPr="003A683B" w:rsidRDefault="00581773" w:rsidP="00BA53E9">
                <w:pPr>
                  <w:pStyle w:val="TableNormal0"/>
                  <w:rPr>
                    <w:rStyle w:val="GeneralAviation"/>
                    <w:color w:val="auto"/>
                  </w:rPr>
                </w:pPr>
                <w:r w:rsidRPr="003A683B">
                  <w:rPr>
                    <w:rStyle w:val="GeneralAviation"/>
                    <w:color w:val="auto"/>
                  </w:rPr>
                  <w:t>Issue appropriate information concerning the position of conflicting traffic.</w:t>
                </w:r>
              </w:p>
            </w:tc>
            <w:tc>
              <w:tcPr>
                <w:tcW w:w="283" w:type="dxa"/>
                <w:hideMark/>
              </w:tcPr>
              <w:p w14:paraId="4524ABC8"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2ADEE55C"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Pr="003A683B">
                  <w:rPr>
                    <w:rStyle w:val="GeneralAviation"/>
                    <w:color w:val="auto"/>
                  </w:rPr>
                  <w:t>Government of the Republic of Armenia Decision N 2054-L of December 7, 2023</w:t>
                </w:r>
                <w:r w:rsidR="00581773" w:rsidRPr="003A683B">
                  <w:rPr>
                    <w:rStyle w:val="GeneralAviation"/>
                    <w:color w:val="auto"/>
                  </w:rPr>
                  <w:t>, traffic information, essential traffic information</w:t>
                </w:r>
              </w:p>
            </w:tc>
            <w:tc>
              <w:tcPr>
                <w:tcW w:w="708" w:type="dxa"/>
                <w:hideMark/>
              </w:tcPr>
              <w:p w14:paraId="4411BBC2" w14:textId="77777777" w:rsidR="00415103" w:rsidRPr="003A683B" w:rsidRDefault="00581773" w:rsidP="00BA53E9">
                <w:pPr>
                  <w:pStyle w:val="TableNormal0"/>
                  <w:rPr>
                    <w:rStyle w:val="GeneralAviation"/>
                    <w:color w:val="auto"/>
                  </w:rPr>
                </w:pPr>
                <w:r w:rsidRPr="003A683B">
                  <w:rPr>
                    <w:rStyle w:val="GeneralAviation"/>
                    <w:color w:val="auto"/>
                  </w:rPr>
                  <w:t>APS ACS</w:t>
                </w:r>
              </w:p>
              <w:p w14:paraId="775CEA4C" w14:textId="77777777" w:rsidR="00415103" w:rsidRPr="003A683B" w:rsidRDefault="00581773" w:rsidP="002215C6">
                <w:pPr>
                  <w:pStyle w:val="ItalicRed"/>
                  <w:rPr>
                    <w:color w:val="auto"/>
                  </w:rPr>
                </w:pPr>
                <w:r w:rsidRPr="003A683B">
                  <w:rPr>
                    <w:color w:val="auto"/>
                  </w:rPr>
                  <w:t xml:space="preserve">APP ACP </w:t>
                </w:r>
              </w:p>
            </w:tc>
          </w:tr>
          <w:tr w:rsidR="00090094" w14:paraId="05C0B30E" w14:textId="77777777" w:rsidTr="00090094">
            <w:trPr>
              <w:cantSplit/>
              <w:trHeight w:val="567"/>
            </w:trPr>
            <w:tc>
              <w:tcPr>
                <w:tcW w:w="865" w:type="dxa"/>
              </w:tcPr>
              <w:p w14:paraId="791946C0" w14:textId="77777777" w:rsidR="00415103" w:rsidRPr="003A683B" w:rsidRDefault="00581773" w:rsidP="00415103">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9BC347A" w14:textId="77777777" w:rsidR="00415103" w:rsidRPr="003A683B" w:rsidRDefault="00581773" w:rsidP="00415103">
                <w:pPr>
                  <w:pStyle w:val="TableNormal0"/>
                  <w:rPr>
                    <w:rStyle w:val="GeneralAviation"/>
                    <w:color w:val="auto"/>
                  </w:rPr>
                </w:pPr>
                <w:r w:rsidRPr="003A683B">
                  <w:rPr>
                    <w:rStyle w:val="GeneralAviation"/>
                    <w:color w:val="auto"/>
                  </w:rPr>
                  <w:t>1.2.4</w:t>
                </w:r>
              </w:p>
            </w:tc>
            <w:tc>
              <w:tcPr>
                <w:tcW w:w="3544" w:type="dxa"/>
              </w:tcPr>
              <w:p w14:paraId="2436088F" w14:textId="77777777" w:rsidR="00415103" w:rsidRDefault="00581773" w:rsidP="00BA53E9">
                <w:pPr>
                  <w:pStyle w:val="TableNormal0"/>
                  <w:rPr>
                    <w:rStyle w:val="GeneralAviation"/>
                    <w:color w:val="auto"/>
                  </w:rPr>
                </w:pPr>
                <w:r w:rsidRPr="003A683B">
                  <w:rPr>
                    <w:rStyle w:val="GeneralAviation"/>
                    <w:color w:val="auto"/>
                  </w:rPr>
                  <w:t>Appreciate the use of ATIS in the provision of FIS.</w:t>
                </w:r>
              </w:p>
              <w:p w14:paraId="47F3206E" w14:textId="77777777" w:rsidR="003A683B" w:rsidRDefault="003A683B" w:rsidP="00BA53E9">
                <w:pPr>
                  <w:pStyle w:val="TableNormal0"/>
                  <w:rPr>
                    <w:rStyle w:val="GeneralAviation"/>
                    <w:color w:val="auto"/>
                  </w:rPr>
                </w:pPr>
              </w:p>
              <w:p w14:paraId="552FE491" w14:textId="77777777" w:rsidR="003A683B" w:rsidRDefault="003A683B" w:rsidP="00BA53E9">
                <w:pPr>
                  <w:pStyle w:val="TableNormal0"/>
                  <w:rPr>
                    <w:rStyle w:val="GeneralAviation"/>
                    <w:color w:val="auto"/>
                  </w:rPr>
                </w:pPr>
              </w:p>
              <w:p w14:paraId="296068E4" w14:textId="77777777" w:rsidR="003A683B" w:rsidRPr="003A683B" w:rsidRDefault="003A683B" w:rsidP="00BA53E9">
                <w:pPr>
                  <w:pStyle w:val="TableNormal0"/>
                  <w:rPr>
                    <w:rStyle w:val="GeneralAviation"/>
                    <w:color w:val="auto"/>
                  </w:rPr>
                </w:pPr>
              </w:p>
            </w:tc>
            <w:tc>
              <w:tcPr>
                <w:tcW w:w="283" w:type="dxa"/>
              </w:tcPr>
              <w:p w14:paraId="72A4C0FA"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tcPr>
              <w:p w14:paraId="358C21F8"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p>
            </w:tc>
            <w:tc>
              <w:tcPr>
                <w:tcW w:w="708" w:type="dxa"/>
              </w:tcPr>
              <w:p w14:paraId="5BFFF757" w14:textId="77777777" w:rsidR="00415103" w:rsidRPr="003A683B" w:rsidRDefault="00581773" w:rsidP="002215C6">
                <w:pPr>
                  <w:pStyle w:val="ItalicRed"/>
                  <w:rPr>
                    <w:color w:val="auto"/>
                  </w:rPr>
                </w:pPr>
                <w:r w:rsidRPr="003A683B">
                  <w:rPr>
                    <w:color w:val="auto"/>
                  </w:rPr>
                  <w:t>ALL</w:t>
                </w:r>
              </w:p>
            </w:tc>
          </w:tr>
          <w:tr w:rsidR="00090094" w14:paraId="75BCDE50" w14:textId="77777777" w:rsidTr="00090094">
            <w:trPr>
              <w:cantSplit/>
              <w:trHeight w:val="21"/>
            </w:trPr>
            <w:tc>
              <w:tcPr>
                <w:tcW w:w="9086" w:type="dxa"/>
                <w:gridSpan w:val="5"/>
                <w:hideMark/>
              </w:tcPr>
              <w:p w14:paraId="4CA1C985" w14:textId="77777777" w:rsidR="00415103" w:rsidRPr="003A683B" w:rsidRDefault="00581773" w:rsidP="00BA53E9">
                <w:pPr>
                  <w:pStyle w:val="TableHead"/>
                  <w:rPr>
                    <w:rStyle w:val="GeneralAviation"/>
                    <w:color w:val="auto"/>
                  </w:rPr>
                </w:pPr>
                <w:r w:rsidRPr="003A683B">
                  <w:rPr>
                    <w:rStyle w:val="GeneralAviation"/>
                    <w:color w:val="auto"/>
                  </w:rPr>
                  <w:t>Subtopic ATM 1.3 — Alerting service (ALRS)</w:t>
                </w:r>
              </w:p>
            </w:tc>
          </w:tr>
          <w:tr w:rsidR="00090094" w14:paraId="37F7DA70" w14:textId="77777777" w:rsidTr="00090094">
            <w:trPr>
              <w:cantSplit/>
              <w:trHeight w:val="567"/>
            </w:trPr>
            <w:tc>
              <w:tcPr>
                <w:tcW w:w="865" w:type="dxa"/>
                <w:hideMark/>
              </w:tcPr>
              <w:p w14:paraId="69A98B96"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85CE252" w14:textId="77777777" w:rsidR="00415103" w:rsidRPr="003A683B" w:rsidRDefault="00581773" w:rsidP="00BA53E9">
                <w:pPr>
                  <w:pStyle w:val="TableNormal0"/>
                  <w:rPr>
                    <w:rStyle w:val="GeneralAviation"/>
                    <w:color w:val="auto"/>
                  </w:rPr>
                </w:pPr>
                <w:r w:rsidRPr="003A683B">
                  <w:rPr>
                    <w:rStyle w:val="GeneralAviation"/>
                    <w:color w:val="auto"/>
                  </w:rPr>
                  <w:t xml:space="preserve">1.3.1 </w:t>
                </w:r>
              </w:p>
            </w:tc>
            <w:tc>
              <w:tcPr>
                <w:tcW w:w="3544" w:type="dxa"/>
                <w:hideMark/>
              </w:tcPr>
              <w:p w14:paraId="0E631BB0" w14:textId="77777777" w:rsidR="00415103" w:rsidRPr="003A683B" w:rsidRDefault="00581773" w:rsidP="00BA53E9">
                <w:pPr>
                  <w:pStyle w:val="TableNormal0"/>
                  <w:rPr>
                    <w:rStyle w:val="GeneralAviation"/>
                    <w:color w:val="auto"/>
                  </w:rPr>
                </w:pPr>
                <w:r w:rsidRPr="003A683B">
                  <w:rPr>
                    <w:rStyle w:val="GeneralAviation"/>
                    <w:color w:val="auto"/>
                  </w:rPr>
                  <w:t>Provide ALRS.</w:t>
                </w:r>
              </w:p>
            </w:tc>
            <w:tc>
              <w:tcPr>
                <w:tcW w:w="283" w:type="dxa"/>
                <w:hideMark/>
              </w:tcPr>
              <w:p w14:paraId="0B29F5C0"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3C56CD0"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r w:rsidR="00581773" w:rsidRPr="003A683B">
                  <w:rPr>
                    <w:rStyle w:val="GeneralAviation"/>
                    <w:color w:val="auto"/>
                  </w:rPr>
                  <w:t xml:space="preserve">, </w:t>
                </w:r>
                <w:r w:rsidR="00581773" w:rsidRPr="003A683B">
                  <w:rPr>
                    <w:rStyle w:val="GeneralAviation"/>
                    <w:color w:val="auto"/>
                  </w:rPr>
                  <w:br/>
                </w:r>
                <w:r w:rsidRPr="003A683B">
                  <w:rPr>
                    <w:rStyle w:val="GeneralAviation"/>
                    <w:color w:val="auto"/>
                  </w:rPr>
                  <w:t>Government of the Republic of Armenia Decision N 821-N of June 2, 2022</w:t>
                </w:r>
              </w:p>
              <w:p w14:paraId="27EC4BE5"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national documents</w:t>
                </w:r>
              </w:p>
            </w:tc>
            <w:tc>
              <w:tcPr>
                <w:tcW w:w="708" w:type="dxa"/>
                <w:hideMark/>
              </w:tcPr>
              <w:p w14:paraId="2F284BFC" w14:textId="77777777" w:rsidR="00415103" w:rsidRPr="003A683B" w:rsidRDefault="00581773" w:rsidP="00BA53E9">
                <w:pPr>
                  <w:pStyle w:val="TableNormal0"/>
                  <w:rPr>
                    <w:rStyle w:val="GeneralAviation"/>
                    <w:color w:val="auto"/>
                  </w:rPr>
                </w:pPr>
                <w:r w:rsidRPr="003A683B">
                  <w:rPr>
                    <w:rStyle w:val="GeneralAviation"/>
                    <w:color w:val="auto"/>
                  </w:rPr>
                  <w:t>ALL</w:t>
                </w:r>
              </w:p>
            </w:tc>
          </w:tr>
          <w:tr w:rsidR="00090094" w14:paraId="721D3EAD" w14:textId="77777777" w:rsidTr="00090094">
            <w:trPr>
              <w:cantSplit/>
              <w:trHeight w:val="567"/>
            </w:trPr>
            <w:tc>
              <w:tcPr>
                <w:tcW w:w="865" w:type="dxa"/>
                <w:hideMark/>
              </w:tcPr>
              <w:p w14:paraId="3A83D700"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EDBEC72" w14:textId="77777777" w:rsidR="00415103" w:rsidRPr="003A683B" w:rsidRDefault="00581773" w:rsidP="00BA53E9">
                <w:pPr>
                  <w:pStyle w:val="TableNormal0"/>
                  <w:rPr>
                    <w:rStyle w:val="GeneralAviation"/>
                    <w:color w:val="auto"/>
                  </w:rPr>
                </w:pPr>
                <w:r w:rsidRPr="003A683B">
                  <w:rPr>
                    <w:rStyle w:val="GeneralAviation"/>
                    <w:color w:val="auto"/>
                  </w:rPr>
                  <w:t xml:space="preserve">1.3.2 </w:t>
                </w:r>
              </w:p>
            </w:tc>
            <w:tc>
              <w:tcPr>
                <w:tcW w:w="3544" w:type="dxa"/>
                <w:hideMark/>
              </w:tcPr>
              <w:p w14:paraId="060ABC44" w14:textId="77777777" w:rsidR="00415103" w:rsidRPr="003A683B" w:rsidRDefault="00581773" w:rsidP="00BA53E9">
                <w:pPr>
                  <w:pStyle w:val="TableNormal0"/>
                  <w:rPr>
                    <w:rStyle w:val="GeneralAviation"/>
                    <w:color w:val="auto"/>
                  </w:rPr>
                </w:pPr>
                <w:r w:rsidRPr="003A683B">
                  <w:rPr>
                    <w:rStyle w:val="GeneralAviation"/>
                    <w:color w:val="auto"/>
                  </w:rPr>
                  <w:t>Respond to distress and urgency messages and signals.</w:t>
                </w:r>
              </w:p>
            </w:tc>
            <w:tc>
              <w:tcPr>
                <w:tcW w:w="283" w:type="dxa"/>
                <w:hideMark/>
              </w:tcPr>
              <w:p w14:paraId="64E53113"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4798A4D5" w14:textId="77777777" w:rsidR="00415103"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00581773" w:rsidRPr="003A683B">
                  <w:rPr>
                    <w:rStyle w:val="GeneralAviation"/>
                    <w:color w:val="auto"/>
                  </w:rPr>
                  <w:br/>
                  <w:t>ICAO Annex 10</w:t>
                </w:r>
              </w:p>
              <w:p w14:paraId="45F84DAE"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EUROCONTROL Guidelines for Controller Training in the Handling of Unusual/Emergency Situations, ICAO Doc 4444, national documents</w:t>
                </w:r>
              </w:p>
            </w:tc>
            <w:tc>
              <w:tcPr>
                <w:tcW w:w="708" w:type="dxa"/>
                <w:hideMark/>
              </w:tcPr>
              <w:p w14:paraId="61C8DEEE" w14:textId="77777777" w:rsidR="00415103" w:rsidRPr="003A683B" w:rsidRDefault="00581773" w:rsidP="00BA53E9">
                <w:pPr>
                  <w:pStyle w:val="TableNormal0"/>
                  <w:rPr>
                    <w:rStyle w:val="GeneralAviation"/>
                    <w:color w:val="auto"/>
                  </w:rPr>
                </w:pPr>
                <w:r w:rsidRPr="003A683B">
                  <w:rPr>
                    <w:rStyle w:val="GeneralAviation"/>
                    <w:color w:val="auto"/>
                  </w:rPr>
                  <w:t>ALL</w:t>
                </w:r>
              </w:p>
            </w:tc>
          </w:tr>
          <w:tr w:rsidR="00090094" w14:paraId="0356A9A0" w14:textId="77777777" w:rsidTr="00090094">
            <w:trPr>
              <w:cantSplit/>
              <w:trHeight w:val="567"/>
            </w:trPr>
            <w:tc>
              <w:tcPr>
                <w:tcW w:w="865" w:type="dxa"/>
                <w:hideMark/>
              </w:tcPr>
              <w:p w14:paraId="66FA7A77"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2391EBE" w14:textId="77777777" w:rsidR="00415103" w:rsidRPr="003A683B" w:rsidRDefault="00581773" w:rsidP="00BA53E9">
                <w:pPr>
                  <w:pStyle w:val="TableNormal0"/>
                  <w:rPr>
                    <w:rStyle w:val="GeneralAviation"/>
                    <w:color w:val="auto"/>
                  </w:rPr>
                </w:pPr>
                <w:r w:rsidRPr="003A683B">
                  <w:rPr>
                    <w:rStyle w:val="GeneralAviation"/>
                    <w:color w:val="auto"/>
                  </w:rPr>
                  <w:t xml:space="preserve">1.3.3 </w:t>
                </w:r>
              </w:p>
            </w:tc>
            <w:tc>
              <w:tcPr>
                <w:tcW w:w="3544" w:type="dxa"/>
                <w:hideMark/>
              </w:tcPr>
              <w:p w14:paraId="545D2DFF" w14:textId="77777777" w:rsidR="00415103" w:rsidRPr="003A683B" w:rsidRDefault="00581773" w:rsidP="00BA53E9">
                <w:pPr>
                  <w:pStyle w:val="TableNormal0"/>
                  <w:rPr>
                    <w:rStyle w:val="GeneralAviation"/>
                    <w:color w:val="auto"/>
                  </w:rPr>
                </w:pPr>
                <w:r w:rsidRPr="003A683B">
                  <w:rPr>
                    <w:rStyle w:val="GeneralAviation"/>
                    <w:color w:val="auto"/>
                  </w:rPr>
                  <w:t>Use an ATS surveillance system in the provision of ALRS.</w:t>
                </w:r>
              </w:p>
            </w:tc>
            <w:tc>
              <w:tcPr>
                <w:tcW w:w="283" w:type="dxa"/>
                <w:hideMark/>
              </w:tcPr>
              <w:p w14:paraId="15BA7AB6"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2E026140" w14:textId="77777777" w:rsidR="00415103" w:rsidRPr="003A683B" w:rsidRDefault="00415103" w:rsidP="00BA53E9">
                <w:pPr>
                  <w:pStyle w:val="TableNormal0"/>
                  <w:rPr>
                    <w:rStyle w:val="GeneralAviation"/>
                    <w:color w:val="auto"/>
                  </w:rPr>
                </w:pPr>
              </w:p>
            </w:tc>
            <w:tc>
              <w:tcPr>
                <w:tcW w:w="708" w:type="dxa"/>
                <w:hideMark/>
              </w:tcPr>
              <w:p w14:paraId="2C599284" w14:textId="77777777" w:rsidR="00415103" w:rsidRPr="003A683B" w:rsidRDefault="00581773" w:rsidP="00BA53E9">
                <w:pPr>
                  <w:pStyle w:val="TableNormal0"/>
                  <w:rPr>
                    <w:rStyle w:val="GeneralAviation"/>
                    <w:color w:val="auto"/>
                  </w:rPr>
                </w:pPr>
                <w:r w:rsidRPr="003A683B">
                  <w:rPr>
                    <w:rStyle w:val="GeneralAviation"/>
                    <w:color w:val="auto"/>
                  </w:rPr>
                  <w:t>APS ACS</w:t>
                </w:r>
              </w:p>
            </w:tc>
          </w:tr>
          <w:tr w:rsidR="00090094" w14:paraId="17314F6F" w14:textId="77777777" w:rsidTr="00090094">
            <w:trPr>
              <w:cantSplit/>
              <w:trHeight w:val="21"/>
            </w:trPr>
            <w:tc>
              <w:tcPr>
                <w:tcW w:w="9086" w:type="dxa"/>
                <w:gridSpan w:val="5"/>
                <w:hideMark/>
              </w:tcPr>
              <w:p w14:paraId="2EB6002B" w14:textId="77777777" w:rsidR="00415103" w:rsidRPr="003A683B" w:rsidRDefault="00581773" w:rsidP="00BA53E9">
                <w:pPr>
                  <w:pStyle w:val="TableHead"/>
                  <w:rPr>
                    <w:rStyle w:val="GeneralAviation"/>
                    <w:color w:val="auto"/>
                  </w:rPr>
                </w:pPr>
                <w:r w:rsidRPr="003A683B">
                  <w:rPr>
                    <w:rStyle w:val="GeneralAviation"/>
                    <w:color w:val="auto"/>
                  </w:rPr>
                  <w:t>Subtopic ATM 1.4 — ATS system capacity and air traffic flow management</w:t>
                </w:r>
              </w:p>
            </w:tc>
          </w:tr>
          <w:tr w:rsidR="00090094" w14:paraId="228674E2" w14:textId="77777777" w:rsidTr="00090094">
            <w:trPr>
              <w:cantSplit/>
              <w:trHeight w:val="567"/>
            </w:trPr>
            <w:tc>
              <w:tcPr>
                <w:tcW w:w="865" w:type="dxa"/>
                <w:hideMark/>
              </w:tcPr>
              <w:p w14:paraId="59C118AF"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FDCD6BA" w14:textId="77777777" w:rsidR="00415103" w:rsidRPr="003A683B" w:rsidRDefault="00581773" w:rsidP="00BA53E9">
                <w:pPr>
                  <w:pStyle w:val="TableNormal0"/>
                  <w:rPr>
                    <w:rStyle w:val="GeneralAviation"/>
                    <w:color w:val="auto"/>
                  </w:rPr>
                </w:pPr>
                <w:r w:rsidRPr="003A683B">
                  <w:rPr>
                    <w:rStyle w:val="GeneralAviation"/>
                    <w:color w:val="auto"/>
                  </w:rPr>
                  <w:t xml:space="preserve">1.4.1 </w:t>
                </w:r>
              </w:p>
            </w:tc>
            <w:tc>
              <w:tcPr>
                <w:tcW w:w="3544" w:type="dxa"/>
                <w:hideMark/>
              </w:tcPr>
              <w:p w14:paraId="36267FA7" w14:textId="77777777" w:rsidR="00415103" w:rsidRPr="003A683B" w:rsidRDefault="00581773" w:rsidP="00BA53E9">
                <w:pPr>
                  <w:pStyle w:val="TableNormal0"/>
                  <w:rPr>
                    <w:rStyle w:val="GeneralAviation"/>
                    <w:color w:val="auto"/>
                  </w:rPr>
                </w:pPr>
                <w:r w:rsidRPr="003A683B">
                  <w:rPr>
                    <w:rStyle w:val="GeneralAviation"/>
                    <w:color w:val="auto"/>
                  </w:rPr>
                  <w:t>Appreciate the impact of the ATS system capacity and air traffic flow management on the controller.</w:t>
                </w:r>
              </w:p>
            </w:tc>
            <w:tc>
              <w:tcPr>
                <w:tcW w:w="283" w:type="dxa"/>
                <w:hideMark/>
              </w:tcPr>
              <w:p w14:paraId="7DFBFA96"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46C9534A"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EUROCONTROL ATFCM Users Manual, FABs, FUA, free route airspace, local implementation of ATFCM principles, etc.</w:t>
                </w:r>
              </w:p>
            </w:tc>
            <w:tc>
              <w:tcPr>
                <w:tcW w:w="708" w:type="dxa"/>
                <w:hideMark/>
              </w:tcPr>
              <w:p w14:paraId="348D0F08" w14:textId="77777777" w:rsidR="00415103"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7F935ADF" w14:textId="77777777" w:rsidTr="00090094">
            <w:trPr>
              <w:cantSplit/>
              <w:trHeight w:val="21"/>
            </w:trPr>
            <w:tc>
              <w:tcPr>
                <w:tcW w:w="865" w:type="dxa"/>
                <w:hideMark/>
              </w:tcPr>
              <w:p w14:paraId="1B3EC6D0"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25DE2B1" w14:textId="77777777" w:rsidR="00415103" w:rsidRPr="003A683B" w:rsidRDefault="00581773" w:rsidP="00BA53E9">
                <w:pPr>
                  <w:pStyle w:val="TableNormal0"/>
                  <w:rPr>
                    <w:rStyle w:val="GeneralAviation"/>
                    <w:color w:val="auto"/>
                  </w:rPr>
                </w:pPr>
                <w:r w:rsidRPr="003A683B">
                  <w:rPr>
                    <w:rStyle w:val="GeneralAviation"/>
                    <w:color w:val="auto"/>
                  </w:rPr>
                  <w:t xml:space="preserve">1.4.2 </w:t>
                </w:r>
              </w:p>
            </w:tc>
            <w:tc>
              <w:tcPr>
                <w:tcW w:w="3544" w:type="dxa"/>
                <w:hideMark/>
              </w:tcPr>
              <w:p w14:paraId="76CE84ED" w14:textId="77777777" w:rsidR="00415103" w:rsidRPr="003A683B" w:rsidRDefault="00581773" w:rsidP="00BA53E9">
                <w:pPr>
                  <w:pStyle w:val="TableNormal0"/>
                  <w:rPr>
                    <w:rStyle w:val="GeneralAviation"/>
                    <w:color w:val="auto"/>
                  </w:rPr>
                </w:pPr>
                <w:r w:rsidRPr="003A683B">
                  <w:rPr>
                    <w:rStyle w:val="GeneralAviation"/>
                    <w:color w:val="auto"/>
                  </w:rPr>
                  <w:t>Apply flow management procedures in the provision of ATC.</w:t>
                </w:r>
              </w:p>
            </w:tc>
            <w:tc>
              <w:tcPr>
                <w:tcW w:w="283" w:type="dxa"/>
                <w:hideMark/>
              </w:tcPr>
              <w:p w14:paraId="6BCE7620"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6A96978B"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EUROCONTROL ATFCM Users Manual</w:t>
                </w:r>
              </w:p>
            </w:tc>
            <w:tc>
              <w:tcPr>
                <w:tcW w:w="708" w:type="dxa"/>
                <w:hideMark/>
              </w:tcPr>
              <w:p w14:paraId="2E409B52" w14:textId="77777777" w:rsidR="00415103" w:rsidRPr="003A683B" w:rsidRDefault="00581773" w:rsidP="00BA53E9">
                <w:pPr>
                  <w:pStyle w:val="TableNormal0"/>
                  <w:rPr>
                    <w:rStyle w:val="GeneralAviation"/>
                    <w:color w:val="auto"/>
                  </w:rPr>
                </w:pPr>
                <w:r w:rsidRPr="003A683B">
                  <w:rPr>
                    <w:rStyle w:val="GeneralAviation"/>
                    <w:color w:val="auto"/>
                  </w:rPr>
                  <w:t>ACP ACS</w:t>
                </w:r>
              </w:p>
            </w:tc>
          </w:tr>
          <w:tr w:rsidR="00090094" w14:paraId="2F2BCFCA" w14:textId="77777777" w:rsidTr="00090094">
            <w:trPr>
              <w:cantSplit/>
              <w:trHeight w:val="567"/>
            </w:trPr>
            <w:tc>
              <w:tcPr>
                <w:tcW w:w="865" w:type="dxa"/>
                <w:hideMark/>
              </w:tcPr>
              <w:p w14:paraId="53122528" w14:textId="77777777" w:rsidR="00415103"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7A284B04" w14:textId="77777777" w:rsidR="00415103" w:rsidRPr="003A683B" w:rsidRDefault="00581773" w:rsidP="00BA53E9">
                <w:pPr>
                  <w:pStyle w:val="TableNormal0"/>
                  <w:rPr>
                    <w:rStyle w:val="GeneralAviation"/>
                    <w:color w:val="auto"/>
                  </w:rPr>
                </w:pPr>
                <w:r w:rsidRPr="003A683B">
                  <w:rPr>
                    <w:rStyle w:val="GeneralAviation"/>
                    <w:color w:val="auto"/>
                  </w:rPr>
                  <w:t xml:space="preserve">1.4.3 </w:t>
                </w:r>
              </w:p>
            </w:tc>
            <w:tc>
              <w:tcPr>
                <w:tcW w:w="3544" w:type="dxa"/>
                <w:hideMark/>
              </w:tcPr>
              <w:p w14:paraId="76D2D056" w14:textId="77777777" w:rsidR="00415103" w:rsidRPr="003A683B" w:rsidRDefault="00581773" w:rsidP="00BA53E9">
                <w:pPr>
                  <w:pStyle w:val="TableNormal0"/>
                  <w:rPr>
                    <w:rStyle w:val="GeneralAviation"/>
                    <w:color w:val="auto"/>
                  </w:rPr>
                </w:pPr>
                <w:r w:rsidRPr="003A683B">
                  <w:rPr>
                    <w:rStyle w:val="GeneralAviation"/>
                    <w:color w:val="auto"/>
                  </w:rPr>
                  <w:t>Organise traffic flows and patterns to take account of airspace boundaries.</w:t>
                </w:r>
              </w:p>
            </w:tc>
            <w:tc>
              <w:tcPr>
                <w:tcW w:w="283" w:type="dxa"/>
                <w:hideMark/>
              </w:tcPr>
              <w:p w14:paraId="108F6510"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824C6FD"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civil and military, controlled, uncontrolled, advisory, restricted, danger, prohibited, special rules, sector boundaries, national boundaries, FIR boundaries, delegated airspace, transfer of control, transfer of communications, en-route, off-route</w:t>
                </w:r>
              </w:p>
            </w:tc>
            <w:tc>
              <w:tcPr>
                <w:tcW w:w="708" w:type="dxa"/>
                <w:hideMark/>
              </w:tcPr>
              <w:p w14:paraId="65F2D03E" w14:textId="77777777" w:rsidR="00415103"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1917E5E5" w14:textId="77777777" w:rsidTr="00090094">
            <w:trPr>
              <w:cantSplit/>
              <w:trHeight w:val="567"/>
            </w:trPr>
            <w:tc>
              <w:tcPr>
                <w:tcW w:w="865" w:type="dxa"/>
                <w:hideMark/>
              </w:tcPr>
              <w:p w14:paraId="3ECF3620"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E5C36E1" w14:textId="77777777" w:rsidR="00415103" w:rsidRPr="003A683B" w:rsidRDefault="00581773" w:rsidP="00BA53E9">
                <w:pPr>
                  <w:pStyle w:val="TableNormal0"/>
                  <w:rPr>
                    <w:rStyle w:val="GeneralAviation"/>
                    <w:color w:val="auto"/>
                  </w:rPr>
                </w:pPr>
                <w:r w:rsidRPr="003A683B">
                  <w:rPr>
                    <w:rStyle w:val="GeneralAviation"/>
                    <w:color w:val="auto"/>
                  </w:rPr>
                  <w:t xml:space="preserve">1.4.4 </w:t>
                </w:r>
              </w:p>
            </w:tc>
            <w:tc>
              <w:tcPr>
                <w:tcW w:w="3544" w:type="dxa"/>
                <w:hideMark/>
              </w:tcPr>
              <w:p w14:paraId="22B213A2" w14:textId="77777777" w:rsidR="00415103" w:rsidRPr="003A683B" w:rsidRDefault="00581773" w:rsidP="00BA53E9">
                <w:pPr>
                  <w:pStyle w:val="TableNormal0"/>
                  <w:rPr>
                    <w:rStyle w:val="GeneralAviation"/>
                    <w:color w:val="auto"/>
                  </w:rPr>
                </w:pPr>
                <w:r w:rsidRPr="003A683B">
                  <w:rPr>
                    <w:rStyle w:val="GeneralAviation"/>
                    <w:color w:val="auto"/>
                  </w:rPr>
                  <w:t>Organise traffic flows and patterns to take account of areas of responsibility.</w:t>
                </w:r>
              </w:p>
            </w:tc>
            <w:tc>
              <w:tcPr>
                <w:tcW w:w="283" w:type="dxa"/>
                <w:hideMark/>
              </w:tcPr>
              <w:p w14:paraId="24A7E2AE"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57AFE2DC"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EUROCONTROL ATFCM Users Manual</w:t>
                </w:r>
              </w:p>
            </w:tc>
            <w:tc>
              <w:tcPr>
                <w:tcW w:w="708" w:type="dxa"/>
                <w:hideMark/>
              </w:tcPr>
              <w:p w14:paraId="119EEDDD" w14:textId="77777777" w:rsidR="00415103"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57DDB466" w14:textId="77777777" w:rsidTr="00090094">
            <w:trPr>
              <w:cantSplit/>
              <w:trHeight w:val="567"/>
            </w:trPr>
            <w:tc>
              <w:tcPr>
                <w:tcW w:w="865" w:type="dxa"/>
                <w:hideMark/>
              </w:tcPr>
              <w:p w14:paraId="44DB34EB"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889F417" w14:textId="77777777" w:rsidR="00415103" w:rsidRPr="003A683B" w:rsidRDefault="00581773" w:rsidP="00BA53E9">
                <w:pPr>
                  <w:pStyle w:val="TableNormal0"/>
                  <w:rPr>
                    <w:rStyle w:val="GeneralAviation"/>
                    <w:color w:val="auto"/>
                  </w:rPr>
                </w:pPr>
                <w:r w:rsidRPr="003A683B">
                  <w:rPr>
                    <w:rStyle w:val="GeneralAviation"/>
                    <w:color w:val="auto"/>
                  </w:rPr>
                  <w:t xml:space="preserve">1.4.5 </w:t>
                </w:r>
              </w:p>
            </w:tc>
            <w:tc>
              <w:tcPr>
                <w:tcW w:w="3544" w:type="dxa"/>
                <w:hideMark/>
              </w:tcPr>
              <w:p w14:paraId="4F65CC3A" w14:textId="77777777" w:rsidR="00415103" w:rsidRPr="003A683B" w:rsidRDefault="00581773" w:rsidP="00BA53E9">
                <w:pPr>
                  <w:pStyle w:val="TableNormal0"/>
                  <w:rPr>
                    <w:rStyle w:val="GeneralAviation"/>
                    <w:color w:val="auto"/>
                  </w:rPr>
                </w:pPr>
                <w:r w:rsidRPr="003A683B">
                  <w:rPr>
                    <w:rStyle w:val="GeneralAviation"/>
                    <w:color w:val="auto"/>
                  </w:rPr>
                  <w:t>Inform the supervisor of local factors affecting the ATS system capacity and air traffic flow management.</w:t>
                </w:r>
              </w:p>
            </w:tc>
            <w:tc>
              <w:tcPr>
                <w:tcW w:w="283" w:type="dxa"/>
                <w:hideMark/>
              </w:tcPr>
              <w:p w14:paraId="0F58BDEA"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A7A829D"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abnormal situations, decrease in sector capacity, limitations on systems and equipment, changes in workload/capacity, unusual meteorological conditions, relevant information like: reported ground-based incidents, forest fire, smoke, oil pollution</w:t>
                </w:r>
              </w:p>
            </w:tc>
            <w:tc>
              <w:tcPr>
                <w:tcW w:w="708" w:type="dxa"/>
                <w:hideMark/>
              </w:tcPr>
              <w:p w14:paraId="28F19B40" w14:textId="77777777" w:rsidR="00415103"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00FB7FA9" w14:textId="77777777" w:rsidTr="00090094">
            <w:trPr>
              <w:cantSplit/>
              <w:trHeight w:val="567"/>
            </w:trPr>
            <w:tc>
              <w:tcPr>
                <w:tcW w:w="865" w:type="dxa"/>
                <w:hideMark/>
              </w:tcPr>
              <w:p w14:paraId="6F5E9833"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B01D2FE" w14:textId="77777777" w:rsidR="00415103" w:rsidRPr="003A683B" w:rsidRDefault="00581773" w:rsidP="00BA53E9">
                <w:pPr>
                  <w:pStyle w:val="TableNormal0"/>
                  <w:rPr>
                    <w:rStyle w:val="GeneralAviation"/>
                    <w:color w:val="auto"/>
                  </w:rPr>
                </w:pPr>
                <w:r w:rsidRPr="003A683B">
                  <w:rPr>
                    <w:rStyle w:val="GeneralAviation"/>
                    <w:color w:val="auto"/>
                  </w:rPr>
                  <w:t xml:space="preserve">1.4.6 </w:t>
                </w:r>
              </w:p>
            </w:tc>
            <w:tc>
              <w:tcPr>
                <w:tcW w:w="3544" w:type="dxa"/>
                <w:hideMark/>
              </w:tcPr>
              <w:p w14:paraId="3008147E" w14:textId="77777777" w:rsidR="00415103" w:rsidRPr="003A683B" w:rsidRDefault="00581773" w:rsidP="00BA53E9">
                <w:pPr>
                  <w:pStyle w:val="TableNormal0"/>
                  <w:rPr>
                    <w:rStyle w:val="GeneralAviation"/>
                    <w:color w:val="auto"/>
                  </w:rPr>
                </w:pPr>
                <w:r w:rsidRPr="003A683B">
                  <w:rPr>
                    <w:rStyle w:val="GeneralAviation"/>
                    <w:color w:val="auto"/>
                  </w:rPr>
                  <w:t>Organise traffic flows and patterns to take account of the ATS surveillance system capability.</w:t>
                </w:r>
              </w:p>
            </w:tc>
            <w:tc>
              <w:tcPr>
                <w:tcW w:w="283" w:type="dxa"/>
                <w:hideMark/>
              </w:tcPr>
              <w:p w14:paraId="410704C8"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454F52C9" w14:textId="77777777" w:rsidR="00415103" w:rsidRPr="003A683B" w:rsidRDefault="00415103" w:rsidP="00BA53E9">
                <w:pPr>
                  <w:pStyle w:val="TableNormal0"/>
                  <w:rPr>
                    <w:rStyle w:val="GeneralAviation"/>
                    <w:color w:val="auto"/>
                  </w:rPr>
                </w:pPr>
              </w:p>
            </w:tc>
            <w:tc>
              <w:tcPr>
                <w:tcW w:w="708" w:type="dxa"/>
                <w:hideMark/>
              </w:tcPr>
              <w:p w14:paraId="0F27B29A" w14:textId="77777777" w:rsidR="00415103" w:rsidRPr="003A683B" w:rsidRDefault="00581773" w:rsidP="00BA53E9">
                <w:pPr>
                  <w:pStyle w:val="TableNormal0"/>
                  <w:rPr>
                    <w:rStyle w:val="GeneralAviation"/>
                    <w:color w:val="auto"/>
                  </w:rPr>
                </w:pPr>
                <w:r w:rsidRPr="003A683B">
                  <w:rPr>
                    <w:rStyle w:val="GeneralAviation"/>
                    <w:color w:val="auto"/>
                  </w:rPr>
                  <w:t>APS ACS</w:t>
                </w:r>
              </w:p>
            </w:tc>
          </w:tr>
          <w:tr w:rsidR="00090094" w14:paraId="51D3EDE6" w14:textId="77777777" w:rsidTr="00090094">
            <w:trPr>
              <w:cantSplit/>
              <w:trHeight w:val="21"/>
            </w:trPr>
            <w:tc>
              <w:tcPr>
                <w:tcW w:w="9086" w:type="dxa"/>
                <w:gridSpan w:val="5"/>
                <w:hideMark/>
              </w:tcPr>
              <w:p w14:paraId="4B5D3555" w14:textId="77777777" w:rsidR="00415103" w:rsidRPr="003A683B" w:rsidRDefault="00581773" w:rsidP="00BA53E9">
                <w:pPr>
                  <w:pStyle w:val="TableHead"/>
                  <w:rPr>
                    <w:rStyle w:val="GeneralAviation"/>
                    <w:color w:val="auto"/>
                  </w:rPr>
                </w:pPr>
                <w:r w:rsidRPr="003A683B">
                  <w:rPr>
                    <w:rStyle w:val="GeneralAviation"/>
                    <w:color w:val="auto"/>
                  </w:rPr>
                  <w:t>Subtopic ATM 1.5 — Airspace management (ASM)</w:t>
                </w:r>
              </w:p>
            </w:tc>
          </w:tr>
          <w:tr w:rsidR="00090094" w14:paraId="1D69705F" w14:textId="77777777" w:rsidTr="00090094">
            <w:trPr>
              <w:cantSplit/>
              <w:trHeight w:val="567"/>
            </w:trPr>
            <w:tc>
              <w:tcPr>
                <w:tcW w:w="865" w:type="dxa"/>
                <w:hideMark/>
              </w:tcPr>
              <w:p w14:paraId="4A5A64B3"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8D60032" w14:textId="77777777" w:rsidR="00415103" w:rsidRPr="003A683B" w:rsidRDefault="00581773" w:rsidP="00BA53E9">
                <w:pPr>
                  <w:pStyle w:val="TableNormal0"/>
                  <w:rPr>
                    <w:rStyle w:val="GeneralAviation"/>
                    <w:color w:val="auto"/>
                  </w:rPr>
                </w:pPr>
                <w:r w:rsidRPr="003A683B">
                  <w:rPr>
                    <w:rStyle w:val="GeneralAviation"/>
                    <w:color w:val="auto"/>
                  </w:rPr>
                  <w:t xml:space="preserve">1.5.1 </w:t>
                </w:r>
              </w:p>
            </w:tc>
            <w:tc>
              <w:tcPr>
                <w:tcW w:w="3544" w:type="dxa"/>
                <w:hideMark/>
              </w:tcPr>
              <w:p w14:paraId="14D2377D" w14:textId="77777777" w:rsidR="00415103" w:rsidRPr="003A683B" w:rsidRDefault="00581773" w:rsidP="00BA53E9">
                <w:pPr>
                  <w:pStyle w:val="TableNormal0"/>
                  <w:rPr>
                    <w:rStyle w:val="GeneralAviation"/>
                    <w:color w:val="auto"/>
                  </w:rPr>
                </w:pPr>
                <w:r w:rsidRPr="003A683B">
                  <w:rPr>
                    <w:rStyle w:val="GeneralAviation"/>
                    <w:color w:val="auto"/>
                  </w:rPr>
                  <w:t>Appreciate the impact of ASM on the controller.</w:t>
                </w:r>
              </w:p>
            </w:tc>
            <w:tc>
              <w:tcPr>
                <w:tcW w:w="283" w:type="dxa"/>
                <w:hideMark/>
              </w:tcPr>
              <w:p w14:paraId="5FA76829" w14:textId="77777777" w:rsidR="00415103"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3453DE1D"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FABs, EUROCONTROL Specification for the application of FUA, TSAs, CDRs, CBAs, free route airspace</w:t>
                </w:r>
              </w:p>
            </w:tc>
            <w:tc>
              <w:tcPr>
                <w:tcW w:w="708" w:type="dxa"/>
                <w:hideMark/>
              </w:tcPr>
              <w:p w14:paraId="107CC39F" w14:textId="77777777" w:rsidR="00415103"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1326DE93" w14:textId="77777777" w:rsidTr="00090094">
            <w:trPr>
              <w:cantSplit/>
              <w:trHeight w:val="567"/>
            </w:trPr>
            <w:tc>
              <w:tcPr>
                <w:tcW w:w="865" w:type="dxa"/>
                <w:hideMark/>
              </w:tcPr>
              <w:p w14:paraId="7108BC88" w14:textId="77777777" w:rsidR="00415103"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735AD4E" w14:textId="77777777" w:rsidR="00415103" w:rsidRPr="003A683B" w:rsidRDefault="00581773" w:rsidP="00BA53E9">
                <w:pPr>
                  <w:pStyle w:val="TableNormal0"/>
                  <w:rPr>
                    <w:rStyle w:val="GeneralAviation"/>
                    <w:color w:val="auto"/>
                  </w:rPr>
                </w:pPr>
                <w:r w:rsidRPr="003A683B">
                  <w:rPr>
                    <w:rStyle w:val="GeneralAviation"/>
                    <w:color w:val="auto"/>
                  </w:rPr>
                  <w:t xml:space="preserve">1.5.2 </w:t>
                </w:r>
              </w:p>
            </w:tc>
            <w:tc>
              <w:tcPr>
                <w:tcW w:w="3544" w:type="dxa"/>
                <w:hideMark/>
              </w:tcPr>
              <w:p w14:paraId="61468BEF" w14:textId="77777777" w:rsidR="00415103" w:rsidRPr="003A683B" w:rsidRDefault="00581773" w:rsidP="00BA53E9">
                <w:pPr>
                  <w:pStyle w:val="TableNormal0"/>
                  <w:rPr>
                    <w:rStyle w:val="GeneralAviation"/>
                    <w:color w:val="auto"/>
                  </w:rPr>
                </w:pPr>
                <w:r w:rsidRPr="003A683B">
                  <w:rPr>
                    <w:rStyle w:val="GeneralAviation"/>
                    <w:color w:val="auto"/>
                  </w:rPr>
                  <w:t>Organise traffic to take account of ASM.</w:t>
                </w:r>
              </w:p>
            </w:tc>
            <w:tc>
              <w:tcPr>
                <w:tcW w:w="283" w:type="dxa"/>
                <w:hideMark/>
              </w:tcPr>
              <w:p w14:paraId="6A7340BD" w14:textId="77777777" w:rsidR="00415103"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2878898" w14:textId="77777777" w:rsidR="00415103" w:rsidRPr="003A683B" w:rsidRDefault="00581773" w:rsidP="00A10D39">
                <w:pPr>
                  <w:pStyle w:val="EssentialTraining"/>
                  <w:rPr>
                    <w:rStyle w:val="GeneralAviation"/>
                    <w:color w:val="auto"/>
                  </w:rPr>
                </w:pPr>
                <w:r w:rsidRPr="003A683B">
                  <w:rPr>
                    <w:rStyle w:val="GeneralAviation"/>
                    <w:color w:val="auto"/>
                  </w:rPr>
                  <w:t>Real-time activation, deactivation or reallocation of airspace</w:t>
                </w:r>
              </w:p>
              <w:p w14:paraId="04902BAE" w14:textId="77777777" w:rsidR="00415103" w:rsidRPr="003A683B" w:rsidRDefault="00581773" w:rsidP="00BA53E9">
                <w:pPr>
                  <w:pStyle w:val="TableNormal0"/>
                  <w:rPr>
                    <w:rStyle w:val="GeneralAviation"/>
                    <w:i/>
                    <w:iCs/>
                    <w:color w:val="auto"/>
                  </w:rPr>
                </w:pPr>
                <w:r w:rsidRPr="003A683B">
                  <w:rPr>
                    <w:rStyle w:val="GeneralAviation"/>
                    <w:i/>
                    <w:iCs/>
                    <w:color w:val="auto"/>
                  </w:rPr>
                  <w:t>Optional content: CDR, TSA, TRA, CBA</w:t>
                </w:r>
              </w:p>
            </w:tc>
            <w:tc>
              <w:tcPr>
                <w:tcW w:w="708" w:type="dxa"/>
                <w:hideMark/>
              </w:tcPr>
              <w:p w14:paraId="29E85A60" w14:textId="77777777" w:rsidR="00415103" w:rsidRPr="003A683B" w:rsidRDefault="00581773" w:rsidP="00BA53E9">
                <w:pPr>
                  <w:pStyle w:val="TableNormal0"/>
                  <w:rPr>
                    <w:rStyle w:val="GeneralAviation"/>
                    <w:color w:val="auto"/>
                  </w:rPr>
                </w:pPr>
                <w:r w:rsidRPr="003A683B">
                  <w:rPr>
                    <w:rStyle w:val="GeneralAviation"/>
                    <w:color w:val="auto"/>
                  </w:rPr>
                  <w:t>APS</w:t>
                </w:r>
              </w:p>
              <w:p w14:paraId="51DFD623" w14:textId="77777777" w:rsidR="00415103" w:rsidRPr="003A683B" w:rsidRDefault="00581773" w:rsidP="00BA53E9">
                <w:pPr>
                  <w:pStyle w:val="TableNormal0"/>
                  <w:rPr>
                    <w:rStyle w:val="GeneralAviation"/>
                    <w:color w:val="auto"/>
                  </w:rPr>
                </w:pPr>
                <w:r w:rsidRPr="003A683B">
                  <w:rPr>
                    <w:rStyle w:val="GeneralAviation"/>
                    <w:color w:val="auto"/>
                  </w:rPr>
                  <w:t>ACS</w:t>
                </w:r>
              </w:p>
            </w:tc>
          </w:tr>
        </w:tbl>
        <w:p w14:paraId="5535696B" w14:textId="77777777" w:rsidR="00C522C6" w:rsidRPr="00415103" w:rsidRDefault="00C522C6" w:rsidP="00415103">
          <w:pPr>
            <w:rPr>
              <w:rStyle w:val="GeneralAviation"/>
              <w:i/>
              <w:iCs/>
            </w:rPr>
          </w:pP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6D7DE211"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7D1A1AAA" w14:textId="77777777" w:rsidR="001F0D4B" w:rsidRPr="001F0D4B" w:rsidRDefault="00581773" w:rsidP="00BA53E9">
                <w:pPr>
                  <w:pStyle w:val="TableCentered"/>
                  <w:rPr>
                    <w:rStyle w:val="GeneralAviation"/>
                  </w:rPr>
                </w:pPr>
                <w:r w:rsidRPr="001F0D4B">
                  <w:t>TOPIC ATM 2 — COMMUNICATION</w:t>
                </w:r>
              </w:p>
            </w:tc>
          </w:tr>
          <w:tr w:rsidR="00090094" w14:paraId="4325B567" w14:textId="77777777" w:rsidTr="00090094">
            <w:trPr>
              <w:cantSplit/>
              <w:trHeight w:val="21"/>
            </w:trPr>
            <w:tc>
              <w:tcPr>
                <w:tcW w:w="9086" w:type="dxa"/>
                <w:gridSpan w:val="5"/>
                <w:hideMark/>
              </w:tcPr>
              <w:p w14:paraId="11569F30" w14:textId="77777777" w:rsidR="001F0D4B" w:rsidRPr="003A683B" w:rsidRDefault="00581773" w:rsidP="00BA53E9">
                <w:pPr>
                  <w:pStyle w:val="TableHead"/>
                  <w:rPr>
                    <w:rStyle w:val="GeneralAviation"/>
                    <w:color w:val="auto"/>
                  </w:rPr>
                </w:pPr>
                <w:r w:rsidRPr="003A683B">
                  <w:rPr>
                    <w:rStyle w:val="GeneralAviation"/>
                    <w:color w:val="auto"/>
                  </w:rPr>
                  <w:t>Subtopic ATM 2.1 — Effective communication</w:t>
                </w:r>
              </w:p>
            </w:tc>
          </w:tr>
          <w:tr w:rsidR="00090094" w14:paraId="30DDBFC3" w14:textId="77777777" w:rsidTr="00090094">
            <w:trPr>
              <w:cantSplit/>
              <w:trHeight w:val="567"/>
            </w:trPr>
            <w:tc>
              <w:tcPr>
                <w:tcW w:w="865" w:type="dxa"/>
              </w:tcPr>
              <w:p w14:paraId="18ACF667" w14:textId="77777777" w:rsidR="001F0D4B" w:rsidRPr="003A683B" w:rsidRDefault="00581773" w:rsidP="001F0D4B">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E7599EC" w14:textId="77777777" w:rsidR="001F0D4B" w:rsidRPr="003A683B" w:rsidRDefault="00581773" w:rsidP="001F0D4B">
                <w:pPr>
                  <w:pStyle w:val="TableNormal0"/>
                  <w:rPr>
                    <w:rStyle w:val="GeneralAviation"/>
                    <w:color w:val="auto"/>
                  </w:rPr>
                </w:pPr>
                <w:r w:rsidRPr="003A683B">
                  <w:rPr>
                    <w:rStyle w:val="GeneralAviation"/>
                    <w:color w:val="auto"/>
                  </w:rPr>
                  <w:t>2.1.1</w:t>
                </w:r>
              </w:p>
            </w:tc>
            <w:tc>
              <w:tcPr>
                <w:tcW w:w="3544" w:type="dxa"/>
              </w:tcPr>
              <w:p w14:paraId="409EB7AB" w14:textId="77777777" w:rsidR="001F0D4B" w:rsidRPr="003A683B" w:rsidRDefault="00581773" w:rsidP="001F0D4B">
                <w:pPr>
                  <w:pStyle w:val="TableNormal0"/>
                  <w:rPr>
                    <w:rStyle w:val="GeneralAviation"/>
                    <w:color w:val="auto"/>
                  </w:rPr>
                </w:pPr>
                <w:r w:rsidRPr="003A683B">
                  <w:rPr>
                    <w:rStyle w:val="GeneralAviation"/>
                    <w:color w:val="auto"/>
                  </w:rPr>
                  <w:t>List the means of communication between controllers.</w:t>
                </w:r>
              </w:p>
            </w:tc>
            <w:tc>
              <w:tcPr>
                <w:tcW w:w="283" w:type="dxa"/>
              </w:tcPr>
              <w:p w14:paraId="23F8F928" w14:textId="77777777" w:rsidR="001F0D4B" w:rsidRPr="003A683B" w:rsidRDefault="00581773" w:rsidP="001F0D4B">
                <w:pPr>
                  <w:pStyle w:val="TableNormal0"/>
                  <w:rPr>
                    <w:rStyle w:val="GeneralAviation"/>
                    <w:color w:val="auto"/>
                  </w:rPr>
                </w:pPr>
                <w:r w:rsidRPr="003A683B">
                  <w:rPr>
                    <w:rStyle w:val="GeneralAviation"/>
                    <w:color w:val="auto"/>
                  </w:rPr>
                  <w:t>1</w:t>
                </w:r>
              </w:p>
            </w:tc>
            <w:tc>
              <w:tcPr>
                <w:tcW w:w="3686" w:type="dxa"/>
              </w:tcPr>
              <w:p w14:paraId="217B4BCD" w14:textId="77777777" w:rsidR="001F0D4B" w:rsidRPr="003A683B" w:rsidRDefault="00581773" w:rsidP="001F0D4B">
                <w:pPr>
                  <w:pStyle w:val="TableNormal0"/>
                  <w:rPr>
                    <w:rStyle w:val="GeneralAviation"/>
                    <w:i/>
                    <w:iCs/>
                    <w:color w:val="auto"/>
                  </w:rPr>
                </w:pPr>
                <w:r w:rsidRPr="003A683B">
                  <w:rPr>
                    <w:rStyle w:val="GeneralAviation"/>
                    <w:i/>
                    <w:iCs/>
                    <w:color w:val="auto"/>
                  </w:rPr>
                  <w:t>Optional content: electronic, written, verbal and non-verbal communication</w:t>
                </w:r>
              </w:p>
            </w:tc>
            <w:tc>
              <w:tcPr>
                <w:tcW w:w="708" w:type="dxa"/>
              </w:tcPr>
              <w:p w14:paraId="1217A9E7" w14:textId="77777777" w:rsidR="001F0D4B" w:rsidRPr="003A683B" w:rsidRDefault="00581773" w:rsidP="001F0D4B">
                <w:pPr>
                  <w:pStyle w:val="TableNormal0"/>
                  <w:rPr>
                    <w:rStyle w:val="GeneralAviation"/>
                    <w:color w:val="auto"/>
                  </w:rPr>
                </w:pPr>
                <w:r w:rsidRPr="003A683B">
                  <w:rPr>
                    <w:rStyle w:val="GeneralAviation"/>
                    <w:color w:val="auto"/>
                  </w:rPr>
                  <w:t>ALL</w:t>
                </w:r>
              </w:p>
            </w:tc>
          </w:tr>
          <w:tr w:rsidR="00090094" w14:paraId="4D939DF3" w14:textId="77777777" w:rsidTr="00090094">
            <w:trPr>
              <w:cantSplit/>
              <w:trHeight w:val="567"/>
            </w:trPr>
            <w:tc>
              <w:tcPr>
                <w:tcW w:w="865" w:type="dxa"/>
              </w:tcPr>
              <w:p w14:paraId="46126233" w14:textId="77777777" w:rsidR="001F0D4B" w:rsidRPr="003A683B" w:rsidRDefault="00581773" w:rsidP="001F0D4B">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A4E0782" w14:textId="77777777" w:rsidR="001F0D4B" w:rsidRPr="003A683B" w:rsidRDefault="00581773" w:rsidP="001F0D4B">
                <w:pPr>
                  <w:pStyle w:val="TableNormal0"/>
                  <w:rPr>
                    <w:rStyle w:val="GeneralAviation"/>
                    <w:color w:val="auto"/>
                  </w:rPr>
                </w:pPr>
                <w:r w:rsidRPr="003A683B">
                  <w:rPr>
                    <w:rStyle w:val="GeneralAviation"/>
                    <w:color w:val="auto"/>
                  </w:rPr>
                  <w:t>2.1.2</w:t>
                </w:r>
              </w:p>
            </w:tc>
            <w:tc>
              <w:tcPr>
                <w:tcW w:w="3544" w:type="dxa"/>
              </w:tcPr>
              <w:p w14:paraId="2E82DCEC" w14:textId="77777777" w:rsidR="001F0D4B" w:rsidRPr="003A683B" w:rsidRDefault="00581773" w:rsidP="001F0D4B">
                <w:pPr>
                  <w:pStyle w:val="TableNormal0"/>
                  <w:rPr>
                    <w:rStyle w:val="GeneralAviation"/>
                    <w:color w:val="auto"/>
                  </w:rPr>
                </w:pPr>
                <w:r w:rsidRPr="003A683B">
                  <w:rPr>
                    <w:rStyle w:val="GeneralAviation"/>
                    <w:color w:val="auto"/>
                  </w:rPr>
                  <w:t>Select the most suitable means of communication given the situation.</w:t>
                </w:r>
              </w:p>
            </w:tc>
            <w:tc>
              <w:tcPr>
                <w:tcW w:w="283" w:type="dxa"/>
              </w:tcPr>
              <w:p w14:paraId="6D620347" w14:textId="77777777" w:rsidR="001F0D4B" w:rsidRPr="003A683B" w:rsidRDefault="00581773" w:rsidP="001F0D4B">
                <w:pPr>
                  <w:pStyle w:val="TableNormal0"/>
                  <w:rPr>
                    <w:rStyle w:val="GeneralAviation"/>
                    <w:color w:val="auto"/>
                  </w:rPr>
                </w:pPr>
                <w:r w:rsidRPr="003A683B">
                  <w:rPr>
                    <w:rStyle w:val="GeneralAviation"/>
                    <w:color w:val="auto"/>
                  </w:rPr>
                  <w:t>5</w:t>
                </w:r>
              </w:p>
            </w:tc>
            <w:tc>
              <w:tcPr>
                <w:tcW w:w="3686" w:type="dxa"/>
              </w:tcPr>
              <w:p w14:paraId="6424A7D0" w14:textId="77777777" w:rsidR="001F0D4B" w:rsidRPr="003A683B" w:rsidRDefault="001F0D4B" w:rsidP="001F0D4B">
                <w:pPr>
                  <w:pStyle w:val="TableNormal0"/>
                  <w:rPr>
                    <w:rStyle w:val="GeneralAviation"/>
                    <w:color w:val="auto"/>
                  </w:rPr>
                </w:pPr>
              </w:p>
            </w:tc>
            <w:tc>
              <w:tcPr>
                <w:tcW w:w="708" w:type="dxa"/>
              </w:tcPr>
              <w:p w14:paraId="6D46BB7D" w14:textId="77777777" w:rsidR="001F0D4B" w:rsidRPr="003A683B" w:rsidRDefault="00581773" w:rsidP="001F0D4B">
                <w:pPr>
                  <w:pStyle w:val="TableNormal0"/>
                  <w:rPr>
                    <w:rStyle w:val="GeneralAviation"/>
                    <w:color w:val="auto"/>
                  </w:rPr>
                </w:pPr>
                <w:r w:rsidRPr="003A683B">
                  <w:rPr>
                    <w:rStyle w:val="GeneralAviation"/>
                    <w:color w:val="auto"/>
                  </w:rPr>
                  <w:t>ALL</w:t>
                </w:r>
              </w:p>
            </w:tc>
          </w:tr>
          <w:tr w:rsidR="00090094" w14:paraId="243E2F2E" w14:textId="77777777" w:rsidTr="00090094">
            <w:trPr>
              <w:cantSplit/>
              <w:trHeight w:val="567"/>
            </w:trPr>
            <w:tc>
              <w:tcPr>
                <w:tcW w:w="865" w:type="dxa"/>
                <w:hideMark/>
              </w:tcPr>
              <w:p w14:paraId="331F50B7"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368435D" w14:textId="77777777" w:rsidR="001F0D4B" w:rsidRPr="003A683B" w:rsidRDefault="00581773" w:rsidP="00BA53E9">
                <w:pPr>
                  <w:pStyle w:val="TableNormal0"/>
                  <w:rPr>
                    <w:rStyle w:val="GeneralAviation"/>
                    <w:color w:val="auto"/>
                  </w:rPr>
                </w:pPr>
                <w:r w:rsidRPr="003A683B">
                  <w:rPr>
                    <w:rStyle w:val="GeneralAviation"/>
                    <w:color w:val="auto"/>
                  </w:rPr>
                  <w:t>2.1.3</w:t>
                </w:r>
              </w:p>
            </w:tc>
            <w:tc>
              <w:tcPr>
                <w:tcW w:w="3544" w:type="dxa"/>
                <w:hideMark/>
              </w:tcPr>
              <w:p w14:paraId="61ED1A2E" w14:textId="77777777" w:rsidR="001F0D4B" w:rsidRPr="003A683B" w:rsidRDefault="00581773" w:rsidP="00BA53E9">
                <w:pPr>
                  <w:pStyle w:val="TableNormal0"/>
                  <w:rPr>
                    <w:rStyle w:val="GeneralAviation"/>
                    <w:color w:val="auto"/>
                  </w:rPr>
                </w:pPr>
                <w:r w:rsidRPr="003A683B">
                  <w:rPr>
                    <w:rStyle w:val="GeneralAviation"/>
                    <w:color w:val="auto"/>
                  </w:rPr>
                  <w:t>Use approved phraseology.</w:t>
                </w:r>
              </w:p>
            </w:tc>
            <w:tc>
              <w:tcPr>
                <w:tcW w:w="283" w:type="dxa"/>
                <w:hideMark/>
              </w:tcPr>
              <w:p w14:paraId="601236EB" w14:textId="77777777" w:rsidR="001F0D4B"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35D1B7E7" w14:textId="77777777" w:rsidR="001F0D4B"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p>
              <w:p w14:paraId="4988ED49" w14:textId="77777777" w:rsidR="001F0D4B" w:rsidRPr="003A683B" w:rsidRDefault="00581773" w:rsidP="001F0D4B">
                <w:pPr>
                  <w:pStyle w:val="TableNormal0"/>
                  <w:rPr>
                    <w:rStyle w:val="GeneralAviation"/>
                    <w:i/>
                    <w:iCs/>
                    <w:color w:val="auto"/>
                  </w:rPr>
                </w:pPr>
                <w:r w:rsidRPr="003A683B">
                  <w:rPr>
                    <w:rStyle w:val="GeneralAviation"/>
                    <w:i/>
                    <w:iCs/>
                    <w:color w:val="auto"/>
                  </w:rPr>
                  <w:t>Optional content: published national/local language phraseology</w:t>
                </w:r>
              </w:p>
            </w:tc>
            <w:tc>
              <w:tcPr>
                <w:tcW w:w="708" w:type="dxa"/>
                <w:hideMark/>
              </w:tcPr>
              <w:p w14:paraId="2503F797"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56E4ADB8" w14:textId="77777777" w:rsidTr="00090094">
            <w:trPr>
              <w:cantSplit/>
              <w:trHeight w:val="567"/>
            </w:trPr>
            <w:tc>
              <w:tcPr>
                <w:tcW w:w="865" w:type="dxa"/>
                <w:hideMark/>
              </w:tcPr>
              <w:p w14:paraId="00A4AA97"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8312325" w14:textId="77777777" w:rsidR="001F0D4B" w:rsidRPr="003A683B" w:rsidRDefault="00581773" w:rsidP="00BA53E9">
                <w:pPr>
                  <w:pStyle w:val="TableNormal0"/>
                  <w:rPr>
                    <w:rStyle w:val="GeneralAviation"/>
                    <w:color w:val="auto"/>
                  </w:rPr>
                </w:pPr>
                <w:r w:rsidRPr="003A683B">
                  <w:rPr>
                    <w:rStyle w:val="GeneralAviation"/>
                    <w:color w:val="auto"/>
                  </w:rPr>
                  <w:t xml:space="preserve">2.1.4 </w:t>
                </w:r>
              </w:p>
            </w:tc>
            <w:tc>
              <w:tcPr>
                <w:tcW w:w="3544" w:type="dxa"/>
                <w:hideMark/>
              </w:tcPr>
              <w:p w14:paraId="201E1671" w14:textId="77777777" w:rsidR="001F0D4B" w:rsidRPr="003A683B" w:rsidRDefault="00581773" w:rsidP="00BA53E9">
                <w:pPr>
                  <w:pStyle w:val="TableNormal0"/>
                  <w:rPr>
                    <w:rStyle w:val="GeneralAviation"/>
                    <w:color w:val="auto"/>
                  </w:rPr>
                </w:pPr>
                <w:r w:rsidRPr="003A683B">
                  <w:rPr>
                    <w:rStyle w:val="GeneralAviation"/>
                    <w:color w:val="auto"/>
                  </w:rPr>
                  <w:t>Ensure effective communication.</w:t>
                </w:r>
              </w:p>
            </w:tc>
            <w:tc>
              <w:tcPr>
                <w:tcW w:w="283" w:type="dxa"/>
                <w:hideMark/>
              </w:tcPr>
              <w:p w14:paraId="3D4F9D61"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32557226" w14:textId="77777777" w:rsidR="001F0D4B" w:rsidRPr="003A683B" w:rsidRDefault="00581773" w:rsidP="00A10D39">
                <w:pPr>
                  <w:pStyle w:val="EssentialTraining"/>
                  <w:rPr>
                    <w:rStyle w:val="GeneralAviation"/>
                    <w:color w:val="auto"/>
                  </w:rPr>
                </w:pPr>
                <w:r w:rsidRPr="003A683B">
                  <w:rPr>
                    <w:rStyle w:val="GeneralAviation"/>
                    <w:color w:val="auto"/>
                  </w:rPr>
                  <w:t>Use of plain language when required, communication within the sector/working position, between the sectors/WPs/ATC units, readback/verification of readback</w:t>
                </w:r>
              </w:p>
            </w:tc>
            <w:tc>
              <w:tcPr>
                <w:tcW w:w="708" w:type="dxa"/>
                <w:hideMark/>
              </w:tcPr>
              <w:p w14:paraId="1308E277"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7A67ACF2" w14:textId="77777777" w:rsidTr="00090094">
            <w:trPr>
              <w:cantSplit/>
              <w:trHeight w:val="567"/>
            </w:trPr>
            <w:tc>
              <w:tcPr>
                <w:tcW w:w="865" w:type="dxa"/>
              </w:tcPr>
              <w:p w14:paraId="1DE9586B" w14:textId="77777777" w:rsidR="001F0D4B" w:rsidRPr="003A683B" w:rsidRDefault="00581773" w:rsidP="001F0D4B">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BF1BBEB" w14:textId="77777777" w:rsidR="001F0D4B" w:rsidRPr="003A683B" w:rsidRDefault="00581773" w:rsidP="001F0D4B">
                <w:pPr>
                  <w:pStyle w:val="TableNormal0"/>
                  <w:rPr>
                    <w:rStyle w:val="GeneralAviation"/>
                    <w:color w:val="auto"/>
                  </w:rPr>
                </w:pPr>
                <w:r w:rsidRPr="003A683B">
                  <w:rPr>
                    <w:rStyle w:val="GeneralAviation"/>
                    <w:color w:val="auto"/>
                  </w:rPr>
                  <w:t>2.1.5</w:t>
                </w:r>
              </w:p>
            </w:tc>
            <w:tc>
              <w:tcPr>
                <w:tcW w:w="3544" w:type="dxa"/>
              </w:tcPr>
              <w:p w14:paraId="23C2DEF2" w14:textId="77777777" w:rsidR="001F0D4B" w:rsidRPr="003A683B" w:rsidRDefault="00581773" w:rsidP="00BA53E9">
                <w:pPr>
                  <w:pStyle w:val="TableNormal0"/>
                  <w:rPr>
                    <w:rStyle w:val="GeneralAviation"/>
                    <w:color w:val="auto"/>
                  </w:rPr>
                </w:pPr>
                <w:r w:rsidRPr="003A683B">
                  <w:rPr>
                    <w:rStyle w:val="GeneralAviation"/>
                    <w:color w:val="auto"/>
                  </w:rPr>
                  <w:t>Analyse examples of pilot–controller communication for effectiveness.</w:t>
                </w:r>
              </w:p>
            </w:tc>
            <w:tc>
              <w:tcPr>
                <w:tcW w:w="283" w:type="dxa"/>
              </w:tcPr>
              <w:p w14:paraId="05EFA2B7"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tcPr>
              <w:p w14:paraId="5541EDD1"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real-life recordings, situation in the simulator</w:t>
                </w:r>
              </w:p>
            </w:tc>
            <w:tc>
              <w:tcPr>
                <w:tcW w:w="708" w:type="dxa"/>
              </w:tcPr>
              <w:p w14:paraId="5D4D52A0"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461AA917" w14:textId="77777777" w:rsidTr="00090094">
            <w:trPr>
              <w:trHeight w:val="21"/>
            </w:trPr>
            <w:tc>
              <w:tcPr>
                <w:tcW w:w="9086" w:type="dxa"/>
                <w:gridSpan w:val="5"/>
              </w:tcPr>
              <w:p w14:paraId="7662C489" w14:textId="77777777" w:rsidR="001F0D4B" w:rsidRPr="001F0D4B" w:rsidRDefault="00581773" w:rsidP="00BA53E9">
                <w:pPr>
                  <w:pStyle w:val="TableCentered"/>
                  <w:rPr>
                    <w:rStyle w:val="GeneralAviation"/>
                  </w:rPr>
                </w:pPr>
                <w:r w:rsidRPr="001F0D4B">
                  <w:t>TOPIC ATM 3 — ATC CLEARANCES AND ATC INSTRUCTIONS</w:t>
                </w:r>
              </w:p>
            </w:tc>
          </w:tr>
          <w:tr w:rsidR="00090094" w14:paraId="2C129BCE" w14:textId="77777777" w:rsidTr="00090094">
            <w:trPr>
              <w:cantSplit/>
              <w:trHeight w:val="21"/>
            </w:trPr>
            <w:tc>
              <w:tcPr>
                <w:tcW w:w="9086" w:type="dxa"/>
                <w:gridSpan w:val="5"/>
                <w:hideMark/>
              </w:tcPr>
              <w:p w14:paraId="07D5B1CC" w14:textId="77777777" w:rsidR="001F0D4B" w:rsidRPr="003A683B" w:rsidRDefault="00581773" w:rsidP="00BA53E9">
                <w:pPr>
                  <w:pStyle w:val="TableHead"/>
                  <w:rPr>
                    <w:rStyle w:val="GeneralAviation"/>
                    <w:color w:val="auto"/>
                  </w:rPr>
                </w:pPr>
                <w:r w:rsidRPr="003A683B">
                  <w:rPr>
                    <w:rStyle w:val="GeneralAviation"/>
                    <w:color w:val="auto"/>
                  </w:rPr>
                  <w:lastRenderedPageBreak/>
                  <w:t>Subtopic ATM 3.1 — ATC clearances</w:t>
                </w:r>
              </w:p>
            </w:tc>
          </w:tr>
          <w:tr w:rsidR="00090094" w14:paraId="095D990C" w14:textId="77777777" w:rsidTr="00090094">
            <w:trPr>
              <w:cantSplit/>
              <w:trHeight w:val="567"/>
            </w:trPr>
            <w:tc>
              <w:tcPr>
                <w:tcW w:w="865" w:type="dxa"/>
                <w:hideMark/>
              </w:tcPr>
              <w:p w14:paraId="60EFE641"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E614332" w14:textId="77777777" w:rsidR="001F0D4B" w:rsidRPr="003A683B" w:rsidRDefault="00581773" w:rsidP="00BA53E9">
                <w:pPr>
                  <w:pStyle w:val="TableNormal0"/>
                  <w:rPr>
                    <w:rStyle w:val="GeneralAviation"/>
                    <w:color w:val="auto"/>
                  </w:rPr>
                </w:pPr>
                <w:r w:rsidRPr="003A683B">
                  <w:rPr>
                    <w:rStyle w:val="GeneralAviation"/>
                    <w:color w:val="auto"/>
                  </w:rPr>
                  <w:t xml:space="preserve">3.1.1 </w:t>
                </w:r>
              </w:p>
            </w:tc>
            <w:tc>
              <w:tcPr>
                <w:tcW w:w="3544" w:type="dxa"/>
                <w:hideMark/>
              </w:tcPr>
              <w:p w14:paraId="245BD179" w14:textId="77777777" w:rsidR="001F0D4B" w:rsidRPr="003A683B" w:rsidRDefault="00581773" w:rsidP="00BA53E9">
                <w:pPr>
                  <w:pStyle w:val="TableNormal0"/>
                  <w:rPr>
                    <w:rStyle w:val="GeneralAviation"/>
                    <w:color w:val="auto"/>
                  </w:rPr>
                </w:pPr>
                <w:r w:rsidRPr="003A683B">
                  <w:rPr>
                    <w:rStyle w:val="GeneralAviation"/>
                    <w:color w:val="auto"/>
                  </w:rPr>
                  <w:t>Issue appropriate ATC clearances.</w:t>
                </w:r>
              </w:p>
            </w:tc>
            <w:tc>
              <w:tcPr>
                <w:tcW w:w="283" w:type="dxa"/>
                <w:hideMark/>
              </w:tcPr>
              <w:p w14:paraId="717FCF9E" w14:textId="77777777" w:rsidR="001F0D4B"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4F4CD73C" w14:textId="77777777" w:rsidR="001F0D4B"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Pr="003A683B">
                  <w:rPr>
                    <w:rStyle w:val="GeneralAviation"/>
                    <w:color w:val="auto"/>
                  </w:rPr>
                  <w:t>Government of the Republic of Armenia Decision N 2054-L of December 7, 2023</w:t>
                </w:r>
              </w:p>
              <w:p w14:paraId="51E9F5EF"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ICAO Doc 4444, national documents</w:t>
                </w:r>
              </w:p>
            </w:tc>
            <w:tc>
              <w:tcPr>
                <w:tcW w:w="708" w:type="dxa"/>
                <w:hideMark/>
              </w:tcPr>
              <w:p w14:paraId="178CA333"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7172BB2E" w14:textId="77777777" w:rsidTr="00090094">
            <w:trPr>
              <w:cantSplit/>
              <w:trHeight w:val="567"/>
            </w:trPr>
            <w:tc>
              <w:tcPr>
                <w:tcW w:w="865" w:type="dxa"/>
                <w:hideMark/>
              </w:tcPr>
              <w:p w14:paraId="66C519B4"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277FF02" w14:textId="77777777" w:rsidR="001F0D4B" w:rsidRPr="003A683B" w:rsidRDefault="00581773" w:rsidP="00BA53E9">
                <w:pPr>
                  <w:pStyle w:val="TableNormal0"/>
                  <w:rPr>
                    <w:rStyle w:val="GeneralAviation"/>
                    <w:color w:val="auto"/>
                  </w:rPr>
                </w:pPr>
                <w:r w:rsidRPr="003A683B">
                  <w:rPr>
                    <w:rStyle w:val="GeneralAviation"/>
                    <w:color w:val="auto"/>
                  </w:rPr>
                  <w:t xml:space="preserve">3.1.2 </w:t>
                </w:r>
              </w:p>
            </w:tc>
            <w:tc>
              <w:tcPr>
                <w:tcW w:w="3544" w:type="dxa"/>
                <w:hideMark/>
              </w:tcPr>
              <w:p w14:paraId="407EC9CA" w14:textId="77777777" w:rsidR="001F0D4B" w:rsidRPr="003A683B" w:rsidRDefault="00581773" w:rsidP="00BA53E9">
                <w:pPr>
                  <w:pStyle w:val="TableNormal0"/>
                  <w:rPr>
                    <w:rStyle w:val="GeneralAviation"/>
                    <w:color w:val="auto"/>
                  </w:rPr>
                </w:pPr>
                <w:r w:rsidRPr="003A683B">
                  <w:rPr>
                    <w:rStyle w:val="GeneralAviation"/>
                    <w:color w:val="auto"/>
                  </w:rPr>
                  <w:t>Integrate appropriate ATC clearances into the control service.</w:t>
                </w:r>
              </w:p>
            </w:tc>
            <w:tc>
              <w:tcPr>
                <w:tcW w:w="283" w:type="dxa"/>
                <w:hideMark/>
              </w:tcPr>
              <w:p w14:paraId="5B1030F5"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17331A65" w14:textId="77777777" w:rsidR="001F0D4B" w:rsidRPr="003A683B" w:rsidRDefault="001F0D4B" w:rsidP="00BA53E9">
                <w:pPr>
                  <w:pStyle w:val="TableNormal0"/>
                  <w:rPr>
                    <w:rStyle w:val="GeneralAviation"/>
                    <w:color w:val="auto"/>
                  </w:rPr>
                </w:pPr>
              </w:p>
            </w:tc>
            <w:tc>
              <w:tcPr>
                <w:tcW w:w="708" w:type="dxa"/>
                <w:hideMark/>
              </w:tcPr>
              <w:p w14:paraId="1E88640B"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19FB9F2B" w14:textId="77777777" w:rsidTr="00090094">
            <w:trPr>
              <w:cantSplit/>
              <w:trHeight w:val="567"/>
            </w:trPr>
            <w:tc>
              <w:tcPr>
                <w:tcW w:w="865" w:type="dxa"/>
                <w:hideMark/>
              </w:tcPr>
              <w:p w14:paraId="5983D4F6"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18DC7F2" w14:textId="77777777" w:rsidR="001F0D4B" w:rsidRPr="003A683B" w:rsidRDefault="00581773" w:rsidP="00BA53E9">
                <w:pPr>
                  <w:pStyle w:val="TableNormal0"/>
                  <w:rPr>
                    <w:rStyle w:val="GeneralAviation"/>
                    <w:color w:val="auto"/>
                  </w:rPr>
                </w:pPr>
                <w:r w:rsidRPr="003A683B">
                  <w:rPr>
                    <w:rStyle w:val="GeneralAviation"/>
                    <w:color w:val="auto"/>
                  </w:rPr>
                  <w:t xml:space="preserve">3.1.3 </w:t>
                </w:r>
              </w:p>
            </w:tc>
            <w:tc>
              <w:tcPr>
                <w:tcW w:w="3544" w:type="dxa"/>
                <w:hideMark/>
              </w:tcPr>
              <w:p w14:paraId="273C5BF1" w14:textId="77777777" w:rsidR="001F0D4B" w:rsidRPr="003A683B" w:rsidRDefault="00581773" w:rsidP="00BA53E9">
                <w:pPr>
                  <w:pStyle w:val="TableNormal0"/>
                  <w:rPr>
                    <w:rStyle w:val="GeneralAviation"/>
                    <w:color w:val="auto"/>
                  </w:rPr>
                </w:pPr>
                <w:r w:rsidRPr="003A683B">
                  <w:rPr>
                    <w:rStyle w:val="GeneralAviation"/>
                    <w:color w:val="auto"/>
                  </w:rPr>
                  <w:t>Ensure that the agreed course of action is carried out.</w:t>
                </w:r>
              </w:p>
            </w:tc>
            <w:tc>
              <w:tcPr>
                <w:tcW w:w="283" w:type="dxa"/>
                <w:hideMark/>
              </w:tcPr>
              <w:p w14:paraId="519FFBE6"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018F8E1C" w14:textId="77777777" w:rsidR="001F0D4B" w:rsidRPr="003A683B" w:rsidRDefault="001F0D4B" w:rsidP="00BA53E9">
                <w:pPr>
                  <w:pStyle w:val="TableNormal0"/>
                  <w:rPr>
                    <w:rStyle w:val="GeneralAviation"/>
                    <w:color w:val="auto"/>
                  </w:rPr>
                </w:pPr>
              </w:p>
            </w:tc>
            <w:tc>
              <w:tcPr>
                <w:tcW w:w="708" w:type="dxa"/>
                <w:hideMark/>
              </w:tcPr>
              <w:p w14:paraId="7B4B7CB1"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18F964C5" w14:textId="77777777" w:rsidTr="00090094">
            <w:trPr>
              <w:cantSplit/>
              <w:trHeight w:val="21"/>
            </w:trPr>
            <w:tc>
              <w:tcPr>
                <w:tcW w:w="9086" w:type="dxa"/>
                <w:gridSpan w:val="5"/>
                <w:hideMark/>
              </w:tcPr>
              <w:p w14:paraId="65160637" w14:textId="77777777" w:rsidR="001F0D4B" w:rsidRPr="003A683B" w:rsidRDefault="00581773" w:rsidP="00BA53E9">
                <w:pPr>
                  <w:pStyle w:val="TableHead"/>
                  <w:rPr>
                    <w:rStyle w:val="GeneralAviation"/>
                    <w:color w:val="auto"/>
                  </w:rPr>
                </w:pPr>
                <w:r w:rsidRPr="003A683B">
                  <w:rPr>
                    <w:rStyle w:val="GeneralAviation"/>
                    <w:color w:val="auto"/>
                  </w:rPr>
                  <w:br w:type="page"/>
                  <w:t>Subtopic ATM 3.2 — ATC instructions</w:t>
                </w:r>
              </w:p>
            </w:tc>
          </w:tr>
          <w:tr w:rsidR="00090094" w14:paraId="779997FF" w14:textId="77777777" w:rsidTr="00090094">
            <w:trPr>
              <w:cantSplit/>
              <w:trHeight w:val="567"/>
            </w:trPr>
            <w:tc>
              <w:tcPr>
                <w:tcW w:w="865" w:type="dxa"/>
                <w:hideMark/>
              </w:tcPr>
              <w:p w14:paraId="329B858D"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35F3D9B" w14:textId="77777777" w:rsidR="001F0D4B" w:rsidRPr="003A683B" w:rsidRDefault="00581773" w:rsidP="00BA53E9">
                <w:pPr>
                  <w:pStyle w:val="TableNormal0"/>
                  <w:rPr>
                    <w:rStyle w:val="GeneralAviation"/>
                    <w:color w:val="auto"/>
                  </w:rPr>
                </w:pPr>
                <w:r w:rsidRPr="003A683B">
                  <w:rPr>
                    <w:rStyle w:val="GeneralAviation"/>
                    <w:color w:val="auto"/>
                  </w:rPr>
                  <w:t xml:space="preserve">3.2.1 </w:t>
                </w:r>
              </w:p>
            </w:tc>
            <w:tc>
              <w:tcPr>
                <w:tcW w:w="3544" w:type="dxa"/>
                <w:hideMark/>
              </w:tcPr>
              <w:p w14:paraId="47CB0C72" w14:textId="77777777" w:rsidR="001F0D4B" w:rsidRPr="003A683B" w:rsidRDefault="00581773" w:rsidP="00BA53E9">
                <w:pPr>
                  <w:pStyle w:val="TableNormal0"/>
                  <w:rPr>
                    <w:rStyle w:val="GeneralAviation"/>
                    <w:color w:val="auto"/>
                  </w:rPr>
                </w:pPr>
                <w:r w:rsidRPr="003A683B">
                  <w:rPr>
                    <w:rStyle w:val="GeneralAviation"/>
                    <w:color w:val="auto"/>
                  </w:rPr>
                  <w:t>Issue appropriate ATC instructions.</w:t>
                </w:r>
              </w:p>
            </w:tc>
            <w:tc>
              <w:tcPr>
                <w:tcW w:w="283" w:type="dxa"/>
                <w:hideMark/>
              </w:tcPr>
              <w:p w14:paraId="53A9408A" w14:textId="77777777" w:rsidR="001F0D4B"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1F1DC0C8" w14:textId="77777777" w:rsidR="001F0D4B"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w:t>
                </w:r>
                <w:r w:rsidR="00581773" w:rsidRPr="003A683B">
                  <w:rPr>
                    <w:rStyle w:val="GeneralAviation"/>
                    <w:color w:val="auto"/>
                  </w:rPr>
                  <w:br/>
                </w:r>
                <w:r w:rsidRPr="003A683B">
                  <w:rPr>
                    <w:rStyle w:val="GeneralAviation"/>
                    <w:color w:val="auto"/>
                  </w:rPr>
                  <w:t>Government of the Republic of Armenia Decision N 2054-L of December 7, 2023</w:t>
                </w:r>
              </w:p>
              <w:p w14:paraId="5379798B"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ICAO Doc 4444, national documents</w:t>
                </w:r>
              </w:p>
            </w:tc>
            <w:tc>
              <w:tcPr>
                <w:tcW w:w="708" w:type="dxa"/>
                <w:hideMark/>
              </w:tcPr>
              <w:p w14:paraId="7638AEDF"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34A88D49" w14:textId="77777777" w:rsidTr="00090094">
            <w:trPr>
              <w:cantSplit/>
              <w:trHeight w:val="567"/>
            </w:trPr>
            <w:tc>
              <w:tcPr>
                <w:tcW w:w="865" w:type="dxa"/>
                <w:hideMark/>
              </w:tcPr>
              <w:p w14:paraId="5A68FC8F"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8ADDB96" w14:textId="77777777" w:rsidR="001F0D4B" w:rsidRPr="003A683B" w:rsidRDefault="00581773" w:rsidP="00BA53E9">
                <w:pPr>
                  <w:pStyle w:val="TableNormal0"/>
                  <w:rPr>
                    <w:rStyle w:val="GeneralAviation"/>
                    <w:color w:val="auto"/>
                  </w:rPr>
                </w:pPr>
                <w:r w:rsidRPr="003A683B">
                  <w:rPr>
                    <w:rStyle w:val="GeneralAviation"/>
                    <w:color w:val="auto"/>
                  </w:rPr>
                  <w:t xml:space="preserve">3.2.2 </w:t>
                </w:r>
              </w:p>
            </w:tc>
            <w:tc>
              <w:tcPr>
                <w:tcW w:w="3544" w:type="dxa"/>
                <w:hideMark/>
              </w:tcPr>
              <w:p w14:paraId="10CDB09C" w14:textId="77777777" w:rsidR="001F0D4B" w:rsidRPr="003A683B" w:rsidRDefault="00581773" w:rsidP="00BA53E9">
                <w:pPr>
                  <w:pStyle w:val="TableNormal0"/>
                  <w:rPr>
                    <w:rStyle w:val="GeneralAviation"/>
                    <w:color w:val="auto"/>
                  </w:rPr>
                </w:pPr>
                <w:r w:rsidRPr="003A683B">
                  <w:rPr>
                    <w:rStyle w:val="GeneralAviation"/>
                    <w:color w:val="auto"/>
                  </w:rPr>
                  <w:t>Integrate appropriate ATC instructions in</w:t>
                </w:r>
                <w:r w:rsidR="009E6F3C" w:rsidRPr="003A683B">
                  <w:rPr>
                    <w:rStyle w:val="GeneralAviation"/>
                    <w:color w:val="auto"/>
                  </w:rPr>
                  <w:t>to the</w:t>
                </w:r>
                <w:r w:rsidRPr="003A683B">
                  <w:rPr>
                    <w:rStyle w:val="GeneralAviation"/>
                    <w:color w:val="auto"/>
                  </w:rPr>
                  <w:t xml:space="preserve"> control service.</w:t>
                </w:r>
              </w:p>
            </w:tc>
            <w:tc>
              <w:tcPr>
                <w:tcW w:w="283" w:type="dxa"/>
                <w:hideMark/>
              </w:tcPr>
              <w:p w14:paraId="3DFCFD1B"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2D86C3A2" w14:textId="77777777" w:rsidR="001F0D4B" w:rsidRPr="003A683B" w:rsidRDefault="001F0D4B" w:rsidP="00BA53E9">
                <w:pPr>
                  <w:pStyle w:val="TableNormal0"/>
                  <w:rPr>
                    <w:rStyle w:val="GeneralAviation"/>
                    <w:color w:val="auto"/>
                  </w:rPr>
                </w:pPr>
              </w:p>
            </w:tc>
            <w:tc>
              <w:tcPr>
                <w:tcW w:w="708" w:type="dxa"/>
                <w:hideMark/>
              </w:tcPr>
              <w:p w14:paraId="260BFAFD"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335BB220" w14:textId="77777777" w:rsidTr="00090094">
            <w:trPr>
              <w:cantSplit/>
              <w:trHeight w:val="567"/>
            </w:trPr>
            <w:tc>
              <w:tcPr>
                <w:tcW w:w="865" w:type="dxa"/>
                <w:hideMark/>
              </w:tcPr>
              <w:p w14:paraId="4140E709"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1EC22FA" w14:textId="77777777" w:rsidR="001F0D4B" w:rsidRPr="003A683B" w:rsidRDefault="00581773" w:rsidP="00BA53E9">
                <w:pPr>
                  <w:pStyle w:val="TableNormal0"/>
                  <w:rPr>
                    <w:rStyle w:val="GeneralAviation"/>
                    <w:color w:val="auto"/>
                  </w:rPr>
                </w:pPr>
                <w:r w:rsidRPr="003A683B">
                  <w:rPr>
                    <w:rStyle w:val="GeneralAviation"/>
                    <w:color w:val="auto"/>
                  </w:rPr>
                  <w:t xml:space="preserve">3.2.3 </w:t>
                </w:r>
              </w:p>
            </w:tc>
            <w:tc>
              <w:tcPr>
                <w:tcW w:w="3544" w:type="dxa"/>
                <w:hideMark/>
              </w:tcPr>
              <w:p w14:paraId="0B06C171" w14:textId="77777777" w:rsidR="001F0D4B" w:rsidRPr="003A683B" w:rsidRDefault="00581773" w:rsidP="00BA53E9">
                <w:pPr>
                  <w:pStyle w:val="TableNormal0"/>
                  <w:rPr>
                    <w:rStyle w:val="GeneralAviation"/>
                    <w:color w:val="auto"/>
                  </w:rPr>
                </w:pPr>
                <w:r w:rsidRPr="003A683B">
                  <w:rPr>
                    <w:rStyle w:val="GeneralAviation"/>
                    <w:color w:val="auto"/>
                  </w:rPr>
                  <w:t>Ensure</w:t>
                </w:r>
                <w:r w:rsidR="009E6F3C" w:rsidRPr="003A683B">
                  <w:rPr>
                    <w:rStyle w:val="GeneralAviation"/>
                    <w:color w:val="auto"/>
                  </w:rPr>
                  <w:t xml:space="preserve"> that</w:t>
                </w:r>
                <w:r w:rsidRPr="003A683B">
                  <w:rPr>
                    <w:rStyle w:val="GeneralAviation"/>
                    <w:color w:val="auto"/>
                  </w:rPr>
                  <w:t xml:space="preserve"> the agreed course of action is carried out.</w:t>
                </w:r>
              </w:p>
            </w:tc>
            <w:tc>
              <w:tcPr>
                <w:tcW w:w="283" w:type="dxa"/>
                <w:hideMark/>
              </w:tcPr>
              <w:p w14:paraId="1D37BFD4"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7EC6EF32" w14:textId="77777777" w:rsidR="001F0D4B" w:rsidRPr="003A683B" w:rsidRDefault="001F0D4B" w:rsidP="00BA53E9">
                <w:pPr>
                  <w:pStyle w:val="TableNormal0"/>
                  <w:rPr>
                    <w:rStyle w:val="GeneralAviation"/>
                    <w:color w:val="auto"/>
                  </w:rPr>
                </w:pPr>
              </w:p>
            </w:tc>
            <w:tc>
              <w:tcPr>
                <w:tcW w:w="708" w:type="dxa"/>
                <w:hideMark/>
              </w:tcPr>
              <w:p w14:paraId="30D3406F"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5F40DE80" w14:textId="77777777" w:rsidTr="00090094">
            <w:trPr>
              <w:trHeight w:val="21"/>
            </w:trPr>
            <w:tc>
              <w:tcPr>
                <w:tcW w:w="9086" w:type="dxa"/>
                <w:gridSpan w:val="5"/>
              </w:tcPr>
              <w:p w14:paraId="5FCD3A42" w14:textId="77777777" w:rsidR="001F0D4B" w:rsidRPr="001F0D4B" w:rsidRDefault="00581773" w:rsidP="00BA53E9">
                <w:pPr>
                  <w:pStyle w:val="TableCentered"/>
                  <w:rPr>
                    <w:rStyle w:val="GeneralAviation"/>
                  </w:rPr>
                </w:pPr>
                <w:r w:rsidRPr="001F0D4B">
                  <w:t>TOPIC ATM 4 — COORDINATION</w:t>
                </w:r>
              </w:p>
            </w:tc>
          </w:tr>
          <w:tr w:rsidR="00090094" w14:paraId="08FD178C" w14:textId="77777777" w:rsidTr="00090094">
            <w:trPr>
              <w:cantSplit/>
              <w:trHeight w:val="21"/>
            </w:trPr>
            <w:tc>
              <w:tcPr>
                <w:tcW w:w="9086" w:type="dxa"/>
                <w:gridSpan w:val="5"/>
                <w:hideMark/>
              </w:tcPr>
              <w:p w14:paraId="56A4BD40" w14:textId="77777777" w:rsidR="001F0D4B" w:rsidRPr="003A683B" w:rsidRDefault="00581773" w:rsidP="00BA53E9">
                <w:pPr>
                  <w:pStyle w:val="TableHead"/>
                  <w:rPr>
                    <w:rStyle w:val="GeneralAviation"/>
                    <w:color w:val="auto"/>
                  </w:rPr>
                </w:pPr>
                <w:r w:rsidRPr="003A683B">
                  <w:rPr>
                    <w:rStyle w:val="GeneralAviation"/>
                    <w:color w:val="auto"/>
                  </w:rPr>
                  <w:t>Subtopic ATM 4.1 — Necessity for coordination</w:t>
                </w:r>
              </w:p>
            </w:tc>
          </w:tr>
          <w:tr w:rsidR="00090094" w14:paraId="7ACC4A46" w14:textId="77777777" w:rsidTr="00090094">
            <w:trPr>
              <w:cantSplit/>
              <w:trHeight w:val="567"/>
            </w:trPr>
            <w:tc>
              <w:tcPr>
                <w:tcW w:w="865" w:type="dxa"/>
                <w:hideMark/>
              </w:tcPr>
              <w:p w14:paraId="707CFA6C"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59FF3A7" w14:textId="77777777" w:rsidR="001F0D4B" w:rsidRPr="003A683B" w:rsidRDefault="00581773" w:rsidP="00BA53E9">
                <w:pPr>
                  <w:pStyle w:val="TableNormal0"/>
                  <w:rPr>
                    <w:rStyle w:val="GeneralAviation"/>
                    <w:color w:val="auto"/>
                  </w:rPr>
                </w:pPr>
                <w:r w:rsidRPr="003A683B">
                  <w:rPr>
                    <w:rStyle w:val="GeneralAviation"/>
                    <w:color w:val="auto"/>
                  </w:rPr>
                  <w:t xml:space="preserve">4.1.1 </w:t>
                </w:r>
              </w:p>
            </w:tc>
            <w:tc>
              <w:tcPr>
                <w:tcW w:w="3544" w:type="dxa"/>
                <w:hideMark/>
              </w:tcPr>
              <w:p w14:paraId="64530F3A" w14:textId="77777777" w:rsidR="001F0D4B" w:rsidRPr="003A683B" w:rsidRDefault="00581773" w:rsidP="00BA53E9">
                <w:pPr>
                  <w:pStyle w:val="TableNormal0"/>
                  <w:rPr>
                    <w:rStyle w:val="GeneralAviation"/>
                    <w:color w:val="auto"/>
                  </w:rPr>
                </w:pPr>
                <w:r w:rsidRPr="003A683B">
                  <w:rPr>
                    <w:rStyle w:val="GeneralAviation"/>
                    <w:color w:val="auto"/>
                  </w:rPr>
                  <w:t xml:space="preserve">Identify the need for coordination. </w:t>
                </w:r>
              </w:p>
            </w:tc>
            <w:tc>
              <w:tcPr>
                <w:tcW w:w="283" w:type="dxa"/>
                <w:hideMark/>
              </w:tcPr>
              <w:p w14:paraId="617C21CC" w14:textId="77777777" w:rsidR="001F0D4B"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7229875E" w14:textId="77777777" w:rsidR="001F0D4B" w:rsidRPr="003A683B" w:rsidRDefault="001F0D4B" w:rsidP="00BA53E9">
                <w:pPr>
                  <w:pStyle w:val="TableNormal0"/>
                  <w:rPr>
                    <w:rStyle w:val="GeneralAviation"/>
                    <w:color w:val="auto"/>
                  </w:rPr>
                </w:pPr>
              </w:p>
            </w:tc>
            <w:tc>
              <w:tcPr>
                <w:tcW w:w="708" w:type="dxa"/>
                <w:hideMark/>
              </w:tcPr>
              <w:p w14:paraId="3E3B0F71"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6052520C" w14:textId="77777777" w:rsidTr="00090094">
            <w:trPr>
              <w:cantSplit/>
              <w:trHeight w:val="21"/>
            </w:trPr>
            <w:tc>
              <w:tcPr>
                <w:tcW w:w="9086" w:type="dxa"/>
                <w:gridSpan w:val="5"/>
                <w:hideMark/>
              </w:tcPr>
              <w:p w14:paraId="0A4A52AC" w14:textId="77777777" w:rsidR="001F0D4B" w:rsidRPr="003A683B" w:rsidRDefault="00581773" w:rsidP="00BA53E9">
                <w:pPr>
                  <w:pStyle w:val="TableHead"/>
                  <w:rPr>
                    <w:rStyle w:val="GeneralAviation"/>
                    <w:color w:val="auto"/>
                  </w:rPr>
                </w:pPr>
                <w:r w:rsidRPr="003A683B">
                  <w:rPr>
                    <w:rStyle w:val="GeneralAviation"/>
                    <w:color w:val="auto"/>
                  </w:rPr>
                  <w:t>Subtopic ATM 4.2 — Tools and methods for coordination</w:t>
                </w:r>
              </w:p>
            </w:tc>
          </w:tr>
          <w:tr w:rsidR="00090094" w14:paraId="12721206" w14:textId="77777777" w:rsidTr="00090094">
            <w:trPr>
              <w:cantSplit/>
              <w:trHeight w:val="567"/>
            </w:trPr>
            <w:tc>
              <w:tcPr>
                <w:tcW w:w="865" w:type="dxa"/>
                <w:hideMark/>
              </w:tcPr>
              <w:p w14:paraId="51226DBA"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0D84A78" w14:textId="77777777" w:rsidR="001F0D4B" w:rsidRPr="003A683B" w:rsidRDefault="00581773" w:rsidP="00BA53E9">
                <w:pPr>
                  <w:pStyle w:val="TableNormal0"/>
                  <w:rPr>
                    <w:rStyle w:val="GeneralAviation"/>
                    <w:color w:val="auto"/>
                  </w:rPr>
                </w:pPr>
                <w:r w:rsidRPr="003A683B">
                  <w:rPr>
                    <w:rStyle w:val="GeneralAviation"/>
                    <w:color w:val="auto"/>
                  </w:rPr>
                  <w:t xml:space="preserve">4.2.1 </w:t>
                </w:r>
              </w:p>
            </w:tc>
            <w:tc>
              <w:tcPr>
                <w:tcW w:w="3544" w:type="dxa"/>
                <w:hideMark/>
              </w:tcPr>
              <w:p w14:paraId="74ADA586" w14:textId="77777777" w:rsidR="001F0D4B" w:rsidRPr="003A683B" w:rsidRDefault="00581773" w:rsidP="00BA53E9">
                <w:pPr>
                  <w:pStyle w:val="TableNormal0"/>
                  <w:rPr>
                    <w:rStyle w:val="GeneralAviation"/>
                    <w:color w:val="auto"/>
                  </w:rPr>
                </w:pPr>
                <w:r w:rsidRPr="003A683B">
                  <w:rPr>
                    <w:rStyle w:val="GeneralAviation"/>
                    <w:color w:val="auto"/>
                  </w:rPr>
                  <w:t>Use the available tools for coordination.</w:t>
                </w:r>
              </w:p>
            </w:tc>
            <w:tc>
              <w:tcPr>
                <w:tcW w:w="283" w:type="dxa"/>
                <w:hideMark/>
              </w:tcPr>
              <w:p w14:paraId="44B3EDE8" w14:textId="77777777" w:rsidR="001F0D4B"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45BAAA3C"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electronic transfer of flight data, telephone, interphone, intercom, direct speech, radiotelephone (RTF), local agreements, automated system coordination</w:t>
                </w:r>
              </w:p>
            </w:tc>
            <w:tc>
              <w:tcPr>
                <w:tcW w:w="708" w:type="dxa"/>
                <w:hideMark/>
              </w:tcPr>
              <w:p w14:paraId="2521882E"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14C0948B" w14:textId="77777777" w:rsidTr="00090094">
            <w:trPr>
              <w:cantSplit/>
              <w:trHeight w:val="21"/>
            </w:trPr>
            <w:tc>
              <w:tcPr>
                <w:tcW w:w="9086" w:type="dxa"/>
                <w:gridSpan w:val="5"/>
                <w:hideMark/>
              </w:tcPr>
              <w:p w14:paraId="3D2A2455" w14:textId="77777777" w:rsidR="001F0D4B" w:rsidRPr="003A683B" w:rsidRDefault="00581773" w:rsidP="00BA53E9">
                <w:pPr>
                  <w:pStyle w:val="TableHead"/>
                  <w:rPr>
                    <w:rStyle w:val="GeneralAviation"/>
                    <w:color w:val="auto"/>
                  </w:rPr>
                </w:pPr>
                <w:r w:rsidRPr="003A683B">
                  <w:rPr>
                    <w:rStyle w:val="GeneralAviation"/>
                    <w:color w:val="auto"/>
                  </w:rPr>
                  <w:t>Subtopic ATM 4.3 — Coordination procedures</w:t>
                </w:r>
              </w:p>
            </w:tc>
          </w:tr>
          <w:tr w:rsidR="00090094" w14:paraId="01CFADFD" w14:textId="77777777" w:rsidTr="00090094">
            <w:trPr>
              <w:cantSplit/>
              <w:trHeight w:val="567"/>
            </w:trPr>
            <w:tc>
              <w:tcPr>
                <w:tcW w:w="865" w:type="dxa"/>
                <w:hideMark/>
              </w:tcPr>
              <w:p w14:paraId="3B0F4CCC"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501FFB5" w14:textId="77777777" w:rsidR="001F0D4B" w:rsidRPr="003A683B" w:rsidRDefault="00581773" w:rsidP="00BA53E9">
                <w:pPr>
                  <w:pStyle w:val="TableNormal0"/>
                  <w:rPr>
                    <w:rStyle w:val="GeneralAviation"/>
                    <w:color w:val="auto"/>
                  </w:rPr>
                </w:pPr>
                <w:r w:rsidRPr="003A683B">
                  <w:rPr>
                    <w:rStyle w:val="GeneralAviation"/>
                    <w:color w:val="auto"/>
                  </w:rPr>
                  <w:t xml:space="preserve">4.3.1 </w:t>
                </w:r>
              </w:p>
            </w:tc>
            <w:tc>
              <w:tcPr>
                <w:tcW w:w="3544" w:type="dxa"/>
                <w:hideMark/>
              </w:tcPr>
              <w:p w14:paraId="48BB952D" w14:textId="77777777" w:rsidR="001F0D4B" w:rsidRPr="003A683B" w:rsidRDefault="00581773" w:rsidP="00BA53E9">
                <w:pPr>
                  <w:pStyle w:val="TableNormal0"/>
                  <w:rPr>
                    <w:rStyle w:val="GeneralAviation"/>
                    <w:color w:val="auto"/>
                  </w:rPr>
                </w:pPr>
                <w:r w:rsidRPr="003A683B">
                  <w:rPr>
                    <w:rStyle w:val="GeneralAviation"/>
                    <w:color w:val="auto"/>
                  </w:rPr>
                  <w:t>Initiate appropriate coordination.</w:t>
                </w:r>
              </w:p>
            </w:tc>
            <w:tc>
              <w:tcPr>
                <w:tcW w:w="283" w:type="dxa"/>
                <w:hideMark/>
              </w:tcPr>
              <w:p w14:paraId="5F56B1B1" w14:textId="77777777" w:rsidR="001F0D4B"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1BEBC50B" w14:textId="77777777" w:rsidR="001F0D4B" w:rsidRPr="003A683B" w:rsidRDefault="00581773" w:rsidP="00A10D39">
                <w:pPr>
                  <w:pStyle w:val="EssentialTraining"/>
                  <w:rPr>
                    <w:rStyle w:val="GeneralAviation"/>
                    <w:color w:val="auto"/>
                  </w:rPr>
                </w:pPr>
                <w:r w:rsidRPr="003A683B">
                  <w:rPr>
                    <w:rStyle w:val="GeneralAviation"/>
                    <w:color w:val="auto"/>
                  </w:rPr>
                  <w:t xml:space="preserve">Delegation/transfer of responsibility for air–ground communications and separation, transfer of control, etc., </w:t>
                </w:r>
                <w:r w:rsidR="00356D49" w:rsidRPr="003A683B">
                  <w:rPr>
                    <w:rStyle w:val="GeneralAviation"/>
                    <w:color w:val="auto"/>
                  </w:rPr>
                  <w:t>Government of the Republic of Armenia Decision N 2054-L of December 7, 2023</w:t>
                </w:r>
              </w:p>
              <w:p w14:paraId="3EF3067F"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release point</w:t>
                </w:r>
              </w:p>
            </w:tc>
            <w:tc>
              <w:tcPr>
                <w:tcW w:w="708" w:type="dxa"/>
                <w:hideMark/>
              </w:tcPr>
              <w:p w14:paraId="0C4D0544"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5AE4A9D7" w14:textId="77777777" w:rsidTr="00090094">
            <w:trPr>
              <w:cantSplit/>
              <w:trHeight w:val="567"/>
            </w:trPr>
            <w:tc>
              <w:tcPr>
                <w:tcW w:w="865" w:type="dxa"/>
                <w:hideMark/>
              </w:tcPr>
              <w:p w14:paraId="175283CD"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3970E7D" w14:textId="77777777" w:rsidR="001F0D4B" w:rsidRPr="003A683B" w:rsidRDefault="00581773" w:rsidP="00BA53E9">
                <w:pPr>
                  <w:pStyle w:val="TableNormal0"/>
                  <w:rPr>
                    <w:rStyle w:val="GeneralAviation"/>
                    <w:color w:val="auto"/>
                  </w:rPr>
                </w:pPr>
                <w:r w:rsidRPr="003A683B">
                  <w:rPr>
                    <w:rStyle w:val="GeneralAviation"/>
                    <w:color w:val="auto"/>
                  </w:rPr>
                  <w:t xml:space="preserve">4.3.2 </w:t>
                </w:r>
              </w:p>
            </w:tc>
            <w:tc>
              <w:tcPr>
                <w:tcW w:w="3544" w:type="dxa"/>
                <w:hideMark/>
              </w:tcPr>
              <w:p w14:paraId="6513B909" w14:textId="77777777" w:rsidR="001F0D4B" w:rsidRPr="003A683B" w:rsidRDefault="00581773" w:rsidP="00BA53E9">
                <w:pPr>
                  <w:pStyle w:val="TableNormal0"/>
                  <w:rPr>
                    <w:rStyle w:val="GeneralAviation"/>
                    <w:color w:val="auto"/>
                  </w:rPr>
                </w:pPr>
                <w:r w:rsidRPr="003A683B">
                  <w:rPr>
                    <w:rStyle w:val="GeneralAviation"/>
                    <w:color w:val="auto"/>
                  </w:rPr>
                  <w:t>Analyse the effect of coordination requested by an adjacent position/unit.</w:t>
                </w:r>
              </w:p>
            </w:tc>
            <w:tc>
              <w:tcPr>
                <w:tcW w:w="283" w:type="dxa"/>
                <w:hideMark/>
              </w:tcPr>
              <w:p w14:paraId="40AE7020"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7F105E01"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delegation/transfer of responsibility for air–ground communications and separation, release point, transfer of control, etc.</w:t>
                </w:r>
              </w:p>
            </w:tc>
            <w:tc>
              <w:tcPr>
                <w:tcW w:w="708" w:type="dxa"/>
                <w:hideMark/>
              </w:tcPr>
              <w:p w14:paraId="31F33929"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2814C5FB" w14:textId="77777777" w:rsidTr="00090094">
            <w:trPr>
              <w:cantSplit/>
              <w:trHeight w:val="567"/>
            </w:trPr>
            <w:tc>
              <w:tcPr>
                <w:tcW w:w="865" w:type="dxa"/>
                <w:hideMark/>
              </w:tcPr>
              <w:p w14:paraId="1154960B" w14:textId="77777777" w:rsidR="001F0D4B"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750CDDEA" w14:textId="77777777" w:rsidR="001F0D4B" w:rsidRPr="003A683B" w:rsidRDefault="00581773" w:rsidP="00BA53E9">
                <w:pPr>
                  <w:pStyle w:val="TableNormal0"/>
                  <w:rPr>
                    <w:rStyle w:val="GeneralAviation"/>
                    <w:color w:val="auto"/>
                  </w:rPr>
                </w:pPr>
                <w:r w:rsidRPr="003A683B">
                  <w:rPr>
                    <w:rStyle w:val="GeneralAviation"/>
                    <w:color w:val="auto"/>
                  </w:rPr>
                  <w:t xml:space="preserve">4.3.3 </w:t>
                </w:r>
              </w:p>
            </w:tc>
            <w:tc>
              <w:tcPr>
                <w:tcW w:w="3544" w:type="dxa"/>
                <w:hideMark/>
              </w:tcPr>
              <w:p w14:paraId="09AA4383" w14:textId="77777777" w:rsidR="001F0D4B" w:rsidRPr="003A683B" w:rsidRDefault="00581773" w:rsidP="00BA53E9">
                <w:pPr>
                  <w:pStyle w:val="TableNormal0"/>
                  <w:rPr>
                    <w:rStyle w:val="GeneralAviation"/>
                    <w:color w:val="auto"/>
                  </w:rPr>
                </w:pPr>
                <w:r w:rsidRPr="003A683B">
                  <w:rPr>
                    <w:rStyle w:val="GeneralAviation"/>
                    <w:color w:val="auto"/>
                  </w:rPr>
                  <w:t>Select, after negotiation, an appropriate course of action.</w:t>
                </w:r>
              </w:p>
            </w:tc>
            <w:tc>
              <w:tcPr>
                <w:tcW w:w="283" w:type="dxa"/>
                <w:hideMark/>
              </w:tcPr>
              <w:p w14:paraId="63ECA279" w14:textId="77777777" w:rsidR="001F0D4B" w:rsidRPr="003A683B" w:rsidRDefault="00581773" w:rsidP="00BA53E9">
                <w:pPr>
                  <w:pStyle w:val="TableNormal0"/>
                  <w:rPr>
                    <w:rStyle w:val="GeneralAviation"/>
                    <w:color w:val="auto"/>
                  </w:rPr>
                </w:pPr>
                <w:r w:rsidRPr="003A683B">
                  <w:rPr>
                    <w:rStyle w:val="GeneralAviation"/>
                    <w:color w:val="auto"/>
                  </w:rPr>
                  <w:t>5</w:t>
                </w:r>
              </w:p>
            </w:tc>
            <w:tc>
              <w:tcPr>
                <w:tcW w:w="3686" w:type="dxa"/>
                <w:hideMark/>
              </w:tcPr>
              <w:p w14:paraId="0821EA68" w14:textId="77777777" w:rsidR="001F0D4B" w:rsidRPr="003A683B" w:rsidRDefault="001F0D4B" w:rsidP="00BA53E9">
                <w:pPr>
                  <w:pStyle w:val="TableNormal0"/>
                  <w:rPr>
                    <w:rStyle w:val="GeneralAviation"/>
                    <w:color w:val="auto"/>
                  </w:rPr>
                </w:pPr>
              </w:p>
            </w:tc>
            <w:tc>
              <w:tcPr>
                <w:tcW w:w="708" w:type="dxa"/>
                <w:hideMark/>
              </w:tcPr>
              <w:p w14:paraId="182A4138"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37758006" w14:textId="77777777" w:rsidTr="00090094">
            <w:trPr>
              <w:cantSplit/>
              <w:trHeight w:val="567"/>
            </w:trPr>
            <w:tc>
              <w:tcPr>
                <w:tcW w:w="865" w:type="dxa"/>
                <w:hideMark/>
              </w:tcPr>
              <w:p w14:paraId="3FFBF058"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F4048B8" w14:textId="77777777" w:rsidR="001F0D4B" w:rsidRPr="003A683B" w:rsidRDefault="00581773" w:rsidP="00BA53E9">
                <w:pPr>
                  <w:pStyle w:val="TableNormal0"/>
                  <w:rPr>
                    <w:rStyle w:val="GeneralAviation"/>
                    <w:color w:val="auto"/>
                  </w:rPr>
                </w:pPr>
                <w:r w:rsidRPr="003A683B">
                  <w:rPr>
                    <w:rStyle w:val="GeneralAviation"/>
                    <w:color w:val="auto"/>
                  </w:rPr>
                  <w:t xml:space="preserve">4.3.4 </w:t>
                </w:r>
              </w:p>
            </w:tc>
            <w:tc>
              <w:tcPr>
                <w:tcW w:w="3544" w:type="dxa"/>
                <w:hideMark/>
              </w:tcPr>
              <w:p w14:paraId="20329223" w14:textId="77777777" w:rsidR="001F0D4B" w:rsidRPr="003A683B" w:rsidRDefault="00581773" w:rsidP="00BA53E9">
                <w:pPr>
                  <w:pStyle w:val="TableNormal0"/>
                  <w:rPr>
                    <w:rStyle w:val="GeneralAviation"/>
                    <w:color w:val="auto"/>
                  </w:rPr>
                </w:pPr>
                <w:r w:rsidRPr="003A683B">
                  <w:rPr>
                    <w:rStyle w:val="GeneralAviation"/>
                    <w:color w:val="auto"/>
                  </w:rPr>
                  <w:t xml:space="preserve">Ensure </w:t>
                </w:r>
                <w:r w:rsidR="009E6F3C" w:rsidRPr="003A683B">
                  <w:rPr>
                    <w:rStyle w:val="GeneralAviation"/>
                    <w:color w:val="auto"/>
                  </w:rPr>
                  <w:t xml:space="preserve">that </w:t>
                </w:r>
                <w:r w:rsidRPr="003A683B">
                  <w:rPr>
                    <w:rStyle w:val="GeneralAviation"/>
                    <w:color w:val="auto"/>
                  </w:rPr>
                  <w:t>the agreed course of action is carried out.</w:t>
                </w:r>
              </w:p>
            </w:tc>
            <w:tc>
              <w:tcPr>
                <w:tcW w:w="283" w:type="dxa"/>
                <w:hideMark/>
              </w:tcPr>
              <w:p w14:paraId="4F1D13A4"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29876CFF" w14:textId="77777777" w:rsidR="001F0D4B" w:rsidRPr="003A683B" w:rsidRDefault="001F0D4B" w:rsidP="00BA53E9">
                <w:pPr>
                  <w:pStyle w:val="TableNormal0"/>
                  <w:rPr>
                    <w:rStyle w:val="GeneralAviation"/>
                    <w:color w:val="auto"/>
                  </w:rPr>
                </w:pPr>
              </w:p>
            </w:tc>
            <w:tc>
              <w:tcPr>
                <w:tcW w:w="708" w:type="dxa"/>
                <w:hideMark/>
              </w:tcPr>
              <w:p w14:paraId="4B6D3420"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5273CB0C" w14:textId="77777777" w:rsidTr="00090094">
            <w:trPr>
              <w:cantSplit/>
              <w:trHeight w:val="567"/>
            </w:trPr>
            <w:tc>
              <w:tcPr>
                <w:tcW w:w="865" w:type="dxa"/>
                <w:hideMark/>
              </w:tcPr>
              <w:p w14:paraId="31BD3C33"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3BB3815" w14:textId="77777777" w:rsidR="001F0D4B" w:rsidRPr="003A683B" w:rsidRDefault="00581773" w:rsidP="00BA53E9">
                <w:pPr>
                  <w:pStyle w:val="TableNormal0"/>
                  <w:rPr>
                    <w:rStyle w:val="GeneralAviation"/>
                    <w:color w:val="auto"/>
                  </w:rPr>
                </w:pPr>
                <w:r w:rsidRPr="003A683B">
                  <w:rPr>
                    <w:rStyle w:val="GeneralAviation"/>
                    <w:color w:val="auto"/>
                  </w:rPr>
                  <w:t xml:space="preserve">4.3.5 </w:t>
                </w:r>
              </w:p>
            </w:tc>
            <w:tc>
              <w:tcPr>
                <w:tcW w:w="3544" w:type="dxa"/>
                <w:hideMark/>
              </w:tcPr>
              <w:p w14:paraId="00636961" w14:textId="77777777" w:rsidR="001F0D4B" w:rsidRPr="003A683B" w:rsidRDefault="00581773" w:rsidP="00BA53E9">
                <w:pPr>
                  <w:pStyle w:val="TableNormal0"/>
                  <w:rPr>
                    <w:rStyle w:val="GeneralAviation"/>
                    <w:color w:val="auto"/>
                  </w:rPr>
                </w:pPr>
                <w:r w:rsidRPr="003A683B">
                  <w:rPr>
                    <w:rStyle w:val="GeneralAviation"/>
                    <w:color w:val="auto"/>
                  </w:rPr>
                  <w:t>Coordinate when providing FIS.</w:t>
                </w:r>
              </w:p>
            </w:tc>
            <w:tc>
              <w:tcPr>
                <w:tcW w:w="283" w:type="dxa"/>
                <w:hideMark/>
              </w:tcPr>
              <w:p w14:paraId="00CE695C"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09ACADF7" w14:textId="77777777" w:rsidR="001F0D4B"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p w14:paraId="409A9FC7" w14:textId="77777777" w:rsidR="001F0D4B" w:rsidRPr="003A683B" w:rsidRDefault="00581773" w:rsidP="001F0D4B">
                <w:pPr>
                  <w:pStyle w:val="TableNormal0"/>
                  <w:rPr>
                    <w:rStyle w:val="GeneralAviation"/>
                    <w:i/>
                    <w:iCs/>
                    <w:color w:val="auto"/>
                  </w:rPr>
                </w:pPr>
                <w:r w:rsidRPr="003A683B">
                  <w:rPr>
                    <w:rStyle w:val="GeneralAviation"/>
                    <w:i/>
                    <w:iCs/>
                    <w:color w:val="auto"/>
                  </w:rPr>
                  <w:t>Optional content: ICAO Doc 4444</w:t>
                </w:r>
              </w:p>
            </w:tc>
            <w:tc>
              <w:tcPr>
                <w:tcW w:w="708" w:type="dxa"/>
                <w:hideMark/>
              </w:tcPr>
              <w:p w14:paraId="06F0798D"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7DCECE5B" w14:textId="77777777" w:rsidTr="00090094">
            <w:trPr>
              <w:cantSplit/>
              <w:trHeight w:val="567"/>
            </w:trPr>
            <w:tc>
              <w:tcPr>
                <w:tcW w:w="865" w:type="dxa"/>
                <w:hideMark/>
              </w:tcPr>
              <w:p w14:paraId="3F41675F"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B278373" w14:textId="77777777" w:rsidR="001F0D4B" w:rsidRPr="003A683B" w:rsidRDefault="00581773" w:rsidP="00BA53E9">
                <w:pPr>
                  <w:pStyle w:val="TableNormal0"/>
                  <w:rPr>
                    <w:rStyle w:val="GeneralAviation"/>
                    <w:color w:val="auto"/>
                  </w:rPr>
                </w:pPr>
                <w:r w:rsidRPr="003A683B">
                  <w:rPr>
                    <w:rStyle w:val="GeneralAviation"/>
                    <w:color w:val="auto"/>
                  </w:rPr>
                  <w:t xml:space="preserve">4.3.6 </w:t>
                </w:r>
              </w:p>
            </w:tc>
            <w:tc>
              <w:tcPr>
                <w:tcW w:w="3544" w:type="dxa"/>
                <w:hideMark/>
              </w:tcPr>
              <w:p w14:paraId="45EAA7BF" w14:textId="77777777" w:rsidR="001F0D4B" w:rsidRPr="003A683B" w:rsidRDefault="00581773" w:rsidP="00BA53E9">
                <w:pPr>
                  <w:pStyle w:val="TableNormal0"/>
                  <w:rPr>
                    <w:rStyle w:val="GeneralAviation"/>
                    <w:color w:val="auto"/>
                  </w:rPr>
                </w:pPr>
                <w:r w:rsidRPr="003A683B">
                  <w:rPr>
                    <w:rStyle w:val="GeneralAviation"/>
                    <w:color w:val="auto"/>
                  </w:rPr>
                  <w:t>Coordinate when providing ALRS.</w:t>
                </w:r>
              </w:p>
            </w:tc>
            <w:tc>
              <w:tcPr>
                <w:tcW w:w="283" w:type="dxa"/>
                <w:hideMark/>
              </w:tcPr>
              <w:p w14:paraId="5632237A"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5C87D809" w14:textId="77777777" w:rsidR="001F0D4B"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p w14:paraId="6277AD81" w14:textId="77777777" w:rsidR="001F0D4B" w:rsidRPr="003A683B" w:rsidRDefault="00581773" w:rsidP="001F0D4B">
                <w:pPr>
                  <w:pStyle w:val="TableNormal0"/>
                  <w:rPr>
                    <w:rStyle w:val="GeneralAviation"/>
                    <w:i/>
                    <w:iCs/>
                    <w:color w:val="auto"/>
                  </w:rPr>
                </w:pPr>
                <w:r w:rsidRPr="003A683B">
                  <w:rPr>
                    <w:rStyle w:val="GeneralAviation"/>
                    <w:i/>
                    <w:iCs/>
                    <w:color w:val="auto"/>
                  </w:rPr>
                  <w:t>Optional content: ICAO Doc 4444</w:t>
                </w:r>
              </w:p>
            </w:tc>
            <w:tc>
              <w:tcPr>
                <w:tcW w:w="708" w:type="dxa"/>
                <w:hideMark/>
              </w:tcPr>
              <w:p w14:paraId="24481EB5"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0F7A305E" w14:textId="77777777" w:rsidTr="00090094">
            <w:trPr>
              <w:trHeight w:val="21"/>
            </w:trPr>
            <w:tc>
              <w:tcPr>
                <w:tcW w:w="9086" w:type="dxa"/>
                <w:gridSpan w:val="5"/>
              </w:tcPr>
              <w:p w14:paraId="01CF79A4" w14:textId="77777777" w:rsidR="001F0D4B" w:rsidRPr="001F0D4B" w:rsidRDefault="00581773" w:rsidP="00BA53E9">
                <w:pPr>
                  <w:pStyle w:val="TableCentered"/>
                  <w:rPr>
                    <w:rStyle w:val="GeneralAviation"/>
                  </w:rPr>
                </w:pPr>
                <w:r w:rsidRPr="001F0D4B">
                  <w:t>TOPIC ATM 5 — ALTIMETRY AND LEVEL ALLOCATION</w:t>
                </w:r>
              </w:p>
            </w:tc>
          </w:tr>
          <w:tr w:rsidR="00090094" w14:paraId="1CAD99EE" w14:textId="77777777" w:rsidTr="00090094">
            <w:trPr>
              <w:cantSplit/>
              <w:trHeight w:val="21"/>
            </w:trPr>
            <w:tc>
              <w:tcPr>
                <w:tcW w:w="9086" w:type="dxa"/>
                <w:gridSpan w:val="5"/>
                <w:hideMark/>
              </w:tcPr>
              <w:p w14:paraId="5D9E4AEF" w14:textId="77777777" w:rsidR="001F0D4B" w:rsidRPr="003A683B" w:rsidRDefault="00581773" w:rsidP="00BA53E9">
                <w:pPr>
                  <w:pStyle w:val="TableHead"/>
                  <w:keepNext/>
                  <w:rPr>
                    <w:rStyle w:val="GeneralAviation"/>
                    <w:color w:val="auto"/>
                  </w:rPr>
                </w:pPr>
                <w:r w:rsidRPr="003A683B">
                  <w:rPr>
                    <w:rStyle w:val="GeneralAviation"/>
                    <w:color w:val="auto"/>
                  </w:rPr>
                  <w:t>Subtopic ATM 5.1 — Altimetry</w:t>
                </w:r>
              </w:p>
            </w:tc>
          </w:tr>
          <w:tr w:rsidR="00090094" w14:paraId="3AB80CF2" w14:textId="77777777" w:rsidTr="00090094">
            <w:trPr>
              <w:cantSplit/>
              <w:trHeight w:val="567"/>
            </w:trPr>
            <w:tc>
              <w:tcPr>
                <w:tcW w:w="865" w:type="dxa"/>
                <w:hideMark/>
              </w:tcPr>
              <w:p w14:paraId="4AF6F08A"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E76B6FF" w14:textId="77777777" w:rsidR="001F0D4B" w:rsidRPr="003A683B" w:rsidRDefault="00581773" w:rsidP="00BA53E9">
                <w:pPr>
                  <w:pStyle w:val="TableNormal0"/>
                  <w:rPr>
                    <w:rStyle w:val="GeneralAviation"/>
                    <w:color w:val="auto"/>
                  </w:rPr>
                </w:pPr>
                <w:r w:rsidRPr="003A683B">
                  <w:rPr>
                    <w:rStyle w:val="GeneralAviation"/>
                    <w:color w:val="auto"/>
                  </w:rPr>
                  <w:t xml:space="preserve">5.1.1 </w:t>
                </w:r>
              </w:p>
            </w:tc>
            <w:tc>
              <w:tcPr>
                <w:tcW w:w="3544" w:type="dxa"/>
                <w:hideMark/>
              </w:tcPr>
              <w:p w14:paraId="2B573ED0" w14:textId="77777777" w:rsidR="001F0D4B" w:rsidRPr="003A683B" w:rsidRDefault="00581773" w:rsidP="00BA53E9">
                <w:pPr>
                  <w:pStyle w:val="TableNormal0"/>
                  <w:rPr>
                    <w:rStyle w:val="GeneralAviation"/>
                    <w:color w:val="auto"/>
                  </w:rPr>
                </w:pPr>
                <w:r w:rsidRPr="003A683B">
                  <w:rPr>
                    <w:rStyle w:val="GeneralAviation"/>
                    <w:color w:val="auto"/>
                  </w:rPr>
                  <w:t>Allocate levels according to altimetry data.</w:t>
                </w:r>
              </w:p>
            </w:tc>
            <w:tc>
              <w:tcPr>
                <w:tcW w:w="283" w:type="dxa"/>
                <w:hideMark/>
              </w:tcPr>
              <w:p w14:paraId="4D1173E0"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319728B3" w14:textId="77777777" w:rsidR="001F0D4B"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p>
            </w:tc>
            <w:tc>
              <w:tcPr>
                <w:tcW w:w="708" w:type="dxa"/>
                <w:hideMark/>
              </w:tcPr>
              <w:p w14:paraId="0F012A14"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38CCD9A3" w14:textId="77777777" w:rsidTr="00090094">
            <w:trPr>
              <w:cantSplit/>
              <w:trHeight w:val="567"/>
            </w:trPr>
            <w:tc>
              <w:tcPr>
                <w:tcW w:w="865" w:type="dxa"/>
                <w:hideMark/>
              </w:tcPr>
              <w:p w14:paraId="41D564EC"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28D96BD" w14:textId="77777777" w:rsidR="001F0D4B" w:rsidRPr="003A683B" w:rsidRDefault="00581773" w:rsidP="00BA53E9">
                <w:pPr>
                  <w:pStyle w:val="TableNormal0"/>
                  <w:rPr>
                    <w:rStyle w:val="GeneralAviation"/>
                    <w:color w:val="auto"/>
                  </w:rPr>
                </w:pPr>
                <w:r w:rsidRPr="003A683B">
                  <w:rPr>
                    <w:rStyle w:val="GeneralAviation"/>
                    <w:color w:val="auto"/>
                  </w:rPr>
                  <w:t xml:space="preserve">5.1.2 </w:t>
                </w:r>
              </w:p>
            </w:tc>
            <w:tc>
              <w:tcPr>
                <w:tcW w:w="3544" w:type="dxa"/>
                <w:hideMark/>
              </w:tcPr>
              <w:p w14:paraId="7CDCA4CD" w14:textId="77777777" w:rsidR="001F0D4B" w:rsidRDefault="00581773" w:rsidP="00BA53E9">
                <w:pPr>
                  <w:pStyle w:val="TableNormal0"/>
                  <w:rPr>
                    <w:rStyle w:val="GeneralAviation"/>
                    <w:color w:val="auto"/>
                  </w:rPr>
                </w:pPr>
                <w:r w:rsidRPr="003A683B">
                  <w:rPr>
                    <w:rStyle w:val="GeneralAviation"/>
                    <w:color w:val="auto"/>
                  </w:rPr>
                  <w:t>Ensure separation according to altimetry data.</w:t>
                </w:r>
              </w:p>
              <w:p w14:paraId="37AB4C00" w14:textId="77777777" w:rsidR="003A683B" w:rsidRDefault="003A683B" w:rsidP="00BA53E9">
                <w:pPr>
                  <w:pStyle w:val="TableNormal0"/>
                  <w:rPr>
                    <w:rStyle w:val="GeneralAviation"/>
                    <w:color w:val="auto"/>
                  </w:rPr>
                </w:pPr>
              </w:p>
              <w:p w14:paraId="418F7BD5" w14:textId="77777777" w:rsidR="003A683B" w:rsidRDefault="003A683B" w:rsidP="00BA53E9">
                <w:pPr>
                  <w:pStyle w:val="TableNormal0"/>
                  <w:rPr>
                    <w:rStyle w:val="GeneralAviation"/>
                    <w:color w:val="auto"/>
                  </w:rPr>
                </w:pPr>
              </w:p>
              <w:p w14:paraId="388E806F" w14:textId="77777777" w:rsidR="003A683B" w:rsidRPr="003A683B" w:rsidRDefault="003A683B" w:rsidP="00BA53E9">
                <w:pPr>
                  <w:pStyle w:val="TableNormal0"/>
                  <w:rPr>
                    <w:rStyle w:val="GeneralAviation"/>
                    <w:color w:val="auto"/>
                  </w:rPr>
                </w:pPr>
              </w:p>
            </w:tc>
            <w:tc>
              <w:tcPr>
                <w:tcW w:w="283" w:type="dxa"/>
                <w:hideMark/>
              </w:tcPr>
              <w:p w14:paraId="4DE1E4EF"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E189105" w14:textId="77777777" w:rsidR="001F0D4B" w:rsidRPr="003A683B" w:rsidRDefault="00581773" w:rsidP="00BA53E9">
                <w:pPr>
                  <w:pStyle w:val="TableNormal0"/>
                  <w:rPr>
                    <w:rStyle w:val="GeneralAviation"/>
                    <w:i/>
                    <w:iCs/>
                    <w:color w:val="auto"/>
                  </w:rPr>
                </w:pPr>
                <w:r w:rsidRPr="003A683B">
                  <w:rPr>
                    <w:rStyle w:val="GeneralAviation"/>
                    <w:i/>
                    <w:iCs/>
                    <w:color w:val="auto"/>
                  </w:rPr>
                  <w:t>Optional content: transition level, transition altitude, transition layer, height, flight level, altitude, vertical distance to airspace boundaries</w:t>
                </w:r>
              </w:p>
            </w:tc>
            <w:tc>
              <w:tcPr>
                <w:tcW w:w="708" w:type="dxa"/>
                <w:hideMark/>
              </w:tcPr>
              <w:p w14:paraId="3F8051BF" w14:textId="77777777" w:rsidR="001F0D4B" w:rsidRPr="003A683B" w:rsidRDefault="00581773" w:rsidP="00BA53E9">
                <w:pPr>
                  <w:pStyle w:val="TableNormal0"/>
                  <w:rPr>
                    <w:rStyle w:val="GeneralAviation"/>
                    <w:color w:val="auto"/>
                  </w:rPr>
                </w:pPr>
                <w:r w:rsidRPr="003A683B">
                  <w:rPr>
                    <w:rStyle w:val="GeneralAviation"/>
                    <w:color w:val="auto"/>
                  </w:rPr>
                  <w:t>ALL</w:t>
                </w:r>
              </w:p>
            </w:tc>
          </w:tr>
          <w:tr w:rsidR="00090094" w14:paraId="3DBEA4C8" w14:textId="77777777" w:rsidTr="00090094">
            <w:trPr>
              <w:cantSplit/>
              <w:trHeight w:val="21"/>
            </w:trPr>
            <w:tc>
              <w:tcPr>
                <w:tcW w:w="9086" w:type="dxa"/>
                <w:gridSpan w:val="5"/>
                <w:hideMark/>
              </w:tcPr>
              <w:p w14:paraId="25C62679" w14:textId="77777777" w:rsidR="001F0D4B" w:rsidRPr="003A683B" w:rsidRDefault="00581773" w:rsidP="00BA53E9">
                <w:pPr>
                  <w:pStyle w:val="TableHead"/>
                  <w:rPr>
                    <w:rStyle w:val="GeneralAviation"/>
                    <w:color w:val="auto"/>
                  </w:rPr>
                </w:pPr>
                <w:r w:rsidRPr="003A683B">
                  <w:rPr>
                    <w:rStyle w:val="GeneralAviation"/>
                    <w:color w:val="auto"/>
                  </w:rPr>
                  <w:t>Subtopic ATM 5.2 — Terrain clearance</w:t>
                </w:r>
              </w:p>
            </w:tc>
          </w:tr>
          <w:tr w:rsidR="00090094" w14:paraId="46354260" w14:textId="77777777" w:rsidTr="00090094">
            <w:trPr>
              <w:cantSplit/>
              <w:trHeight w:val="567"/>
            </w:trPr>
            <w:tc>
              <w:tcPr>
                <w:tcW w:w="865" w:type="dxa"/>
                <w:hideMark/>
              </w:tcPr>
              <w:p w14:paraId="55C468AB" w14:textId="77777777" w:rsidR="001F0D4B"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AF0440E" w14:textId="77777777" w:rsidR="001F0D4B" w:rsidRPr="003A683B" w:rsidRDefault="00581773" w:rsidP="00BA53E9">
                <w:pPr>
                  <w:pStyle w:val="TableNormal0"/>
                  <w:rPr>
                    <w:rStyle w:val="GeneralAviation"/>
                    <w:color w:val="auto"/>
                  </w:rPr>
                </w:pPr>
                <w:r w:rsidRPr="003A683B">
                  <w:rPr>
                    <w:rStyle w:val="GeneralAviation"/>
                    <w:color w:val="auto"/>
                  </w:rPr>
                  <w:t xml:space="preserve">5.2.1 </w:t>
                </w:r>
              </w:p>
            </w:tc>
            <w:tc>
              <w:tcPr>
                <w:tcW w:w="3544" w:type="dxa"/>
                <w:hideMark/>
              </w:tcPr>
              <w:p w14:paraId="1E6FC86C" w14:textId="77777777" w:rsidR="001F0D4B" w:rsidRPr="003A683B" w:rsidRDefault="00581773" w:rsidP="00BA53E9">
                <w:pPr>
                  <w:pStyle w:val="TableNormal0"/>
                  <w:rPr>
                    <w:rStyle w:val="GeneralAviation"/>
                    <w:color w:val="auto"/>
                  </w:rPr>
                </w:pPr>
                <w:r w:rsidRPr="003A683B">
                  <w:rPr>
                    <w:rStyle w:val="GeneralAviation"/>
                    <w:color w:val="auto"/>
                  </w:rPr>
                  <w:t>Provide planning, coordination and control actions appropriate to the rules for minimum usable levels and terrain clearance.</w:t>
                </w:r>
              </w:p>
            </w:tc>
            <w:tc>
              <w:tcPr>
                <w:tcW w:w="283" w:type="dxa"/>
                <w:hideMark/>
              </w:tcPr>
              <w:p w14:paraId="41688A1C" w14:textId="77777777" w:rsidR="001F0D4B"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2873AD2" w14:textId="77777777" w:rsidR="001F0D4B" w:rsidRDefault="00581773" w:rsidP="00BA53E9">
                <w:pPr>
                  <w:pStyle w:val="TableNormal0"/>
                  <w:rPr>
                    <w:rStyle w:val="GeneralAviation"/>
                    <w:i/>
                    <w:iCs/>
                    <w:color w:val="auto"/>
                  </w:rPr>
                </w:pPr>
                <w:r w:rsidRPr="003A683B">
                  <w:rPr>
                    <w:rStyle w:val="GeneralAviation"/>
                    <w:i/>
                    <w:iCs/>
                    <w:color w:val="auto"/>
                  </w:rPr>
                  <w:t>Optional content: minimum vectoring altitude, terrain clearance dimensions, minimum safe altitudes, transition level, minimum flight level, minimum sector altitude</w:t>
                </w:r>
              </w:p>
              <w:p w14:paraId="78E884A5" w14:textId="77777777" w:rsidR="0096092C" w:rsidRDefault="0096092C" w:rsidP="00BA53E9">
                <w:pPr>
                  <w:pStyle w:val="TableNormal0"/>
                  <w:rPr>
                    <w:rStyle w:val="GeneralAviation"/>
                    <w:i/>
                    <w:iCs/>
                    <w:color w:val="auto"/>
                  </w:rPr>
                </w:pPr>
              </w:p>
              <w:p w14:paraId="0B359F89" w14:textId="77777777" w:rsidR="0096092C" w:rsidRDefault="0096092C" w:rsidP="00BA53E9">
                <w:pPr>
                  <w:pStyle w:val="TableNormal0"/>
                  <w:rPr>
                    <w:rStyle w:val="GeneralAviation"/>
                    <w:i/>
                    <w:iCs/>
                    <w:color w:val="auto"/>
                  </w:rPr>
                </w:pPr>
              </w:p>
              <w:p w14:paraId="23360C55" w14:textId="77777777" w:rsidR="0096092C" w:rsidRDefault="0096092C" w:rsidP="00BA53E9">
                <w:pPr>
                  <w:pStyle w:val="TableNormal0"/>
                  <w:rPr>
                    <w:rStyle w:val="GeneralAviation"/>
                    <w:i/>
                    <w:iCs/>
                    <w:color w:val="auto"/>
                  </w:rPr>
                </w:pPr>
              </w:p>
              <w:p w14:paraId="6B83F03E" w14:textId="77777777" w:rsidR="0096092C" w:rsidRDefault="0096092C" w:rsidP="00BA53E9">
                <w:pPr>
                  <w:pStyle w:val="TableNormal0"/>
                  <w:rPr>
                    <w:rStyle w:val="GeneralAviation"/>
                    <w:i/>
                    <w:iCs/>
                    <w:color w:val="auto"/>
                  </w:rPr>
                </w:pPr>
              </w:p>
              <w:p w14:paraId="3FA472C9" w14:textId="77777777" w:rsidR="0096092C" w:rsidRPr="003A683B" w:rsidRDefault="0096092C" w:rsidP="00BA53E9">
                <w:pPr>
                  <w:pStyle w:val="TableNormal0"/>
                  <w:rPr>
                    <w:rStyle w:val="GeneralAviation"/>
                    <w:i/>
                    <w:iCs/>
                    <w:color w:val="auto"/>
                  </w:rPr>
                </w:pPr>
              </w:p>
            </w:tc>
            <w:tc>
              <w:tcPr>
                <w:tcW w:w="708" w:type="dxa"/>
                <w:hideMark/>
              </w:tcPr>
              <w:p w14:paraId="22D45107" w14:textId="77777777" w:rsidR="001F0D4B" w:rsidRPr="003A683B" w:rsidRDefault="00581773" w:rsidP="00BA53E9">
                <w:pPr>
                  <w:pStyle w:val="TableNormal0"/>
                  <w:rPr>
                    <w:rStyle w:val="GeneralAviation"/>
                    <w:color w:val="auto"/>
                  </w:rPr>
                </w:pPr>
                <w:r w:rsidRPr="003A683B">
                  <w:rPr>
                    <w:rStyle w:val="GeneralAviation"/>
                    <w:color w:val="auto"/>
                  </w:rPr>
                  <w:t>APS ACS</w:t>
                </w:r>
              </w:p>
            </w:tc>
          </w:tr>
          <w:tr w:rsidR="00090094" w14:paraId="2BF079A4" w14:textId="77777777" w:rsidTr="00090094">
            <w:trPr>
              <w:trHeight w:val="21"/>
            </w:trPr>
            <w:tc>
              <w:tcPr>
                <w:tcW w:w="9086" w:type="dxa"/>
                <w:gridSpan w:val="5"/>
              </w:tcPr>
              <w:p w14:paraId="044025A2" w14:textId="77777777" w:rsidR="00D72092" w:rsidRPr="00D72092" w:rsidRDefault="00581773" w:rsidP="00BA53E9">
                <w:pPr>
                  <w:pStyle w:val="TableCentered"/>
                  <w:rPr>
                    <w:rStyle w:val="GeneralAviation"/>
                  </w:rPr>
                </w:pPr>
                <w:r w:rsidRPr="00D72092">
                  <w:t>TOPIC ATM 6 — SEPARATION</w:t>
                </w:r>
              </w:p>
            </w:tc>
          </w:tr>
          <w:tr w:rsidR="00090094" w14:paraId="530AD6F1" w14:textId="77777777" w:rsidTr="00090094">
            <w:trPr>
              <w:cantSplit/>
              <w:trHeight w:val="21"/>
            </w:trPr>
            <w:tc>
              <w:tcPr>
                <w:tcW w:w="9086" w:type="dxa"/>
                <w:gridSpan w:val="5"/>
                <w:hideMark/>
              </w:tcPr>
              <w:p w14:paraId="43774E7D" w14:textId="77777777" w:rsidR="00D72092" w:rsidRPr="003A683B" w:rsidRDefault="00581773" w:rsidP="00BA53E9">
                <w:pPr>
                  <w:pStyle w:val="TableHead"/>
                  <w:rPr>
                    <w:rStyle w:val="GeneralAviation"/>
                    <w:color w:val="auto"/>
                  </w:rPr>
                </w:pPr>
                <w:r w:rsidRPr="003A683B">
                  <w:rPr>
                    <w:rStyle w:val="GeneralAviation"/>
                    <w:color w:val="auto"/>
                  </w:rPr>
                  <w:t>Subtopic ATM 6.1 — Vertical separation</w:t>
                </w:r>
              </w:p>
            </w:tc>
          </w:tr>
          <w:tr w:rsidR="00090094" w14:paraId="72D62B7E" w14:textId="77777777" w:rsidTr="00090094">
            <w:trPr>
              <w:cantSplit/>
              <w:trHeight w:val="567"/>
            </w:trPr>
            <w:tc>
              <w:tcPr>
                <w:tcW w:w="865" w:type="dxa"/>
                <w:hideMark/>
              </w:tcPr>
              <w:p w14:paraId="61E4CAF8"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14B69C2" w14:textId="77777777" w:rsidR="00D72092" w:rsidRPr="003A683B" w:rsidRDefault="00581773" w:rsidP="00BA53E9">
                <w:pPr>
                  <w:pStyle w:val="TableNormal0"/>
                  <w:rPr>
                    <w:rStyle w:val="GeneralAviation"/>
                    <w:color w:val="auto"/>
                  </w:rPr>
                </w:pPr>
                <w:r w:rsidRPr="003A683B">
                  <w:rPr>
                    <w:rStyle w:val="GeneralAviation"/>
                    <w:color w:val="auto"/>
                  </w:rPr>
                  <w:t xml:space="preserve">6.1.1 </w:t>
                </w:r>
              </w:p>
            </w:tc>
            <w:tc>
              <w:tcPr>
                <w:tcW w:w="3544" w:type="dxa"/>
                <w:hideMark/>
              </w:tcPr>
              <w:p w14:paraId="6524ECE6" w14:textId="77777777" w:rsidR="00D72092" w:rsidRPr="003A683B" w:rsidRDefault="00581773" w:rsidP="00BA53E9">
                <w:pPr>
                  <w:pStyle w:val="TableNormal0"/>
                  <w:rPr>
                    <w:rStyle w:val="GeneralAviation"/>
                    <w:color w:val="auto"/>
                  </w:rPr>
                </w:pPr>
                <w:r w:rsidRPr="003A683B">
                  <w:rPr>
                    <w:rStyle w:val="GeneralAviation"/>
                    <w:color w:val="auto"/>
                  </w:rPr>
                  <w:t>Provide standard vertical separation.</w:t>
                </w:r>
              </w:p>
            </w:tc>
            <w:tc>
              <w:tcPr>
                <w:tcW w:w="283" w:type="dxa"/>
                <w:hideMark/>
              </w:tcPr>
              <w:p w14:paraId="54A120F3"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4479EB9C" w14:textId="77777777" w:rsidR="00D72092" w:rsidRPr="003A683B" w:rsidRDefault="00581773" w:rsidP="00A10D39">
                <w:pPr>
                  <w:pStyle w:val="EssentialTraining"/>
                  <w:rPr>
                    <w:rStyle w:val="GeneralAviation"/>
                    <w:color w:val="auto"/>
                  </w:rPr>
                </w:pPr>
                <w:r w:rsidRPr="003A683B">
                  <w:rPr>
                    <w:rStyle w:val="GeneralAviation"/>
                    <w:color w:val="auto"/>
                  </w:rPr>
                  <w:t xml:space="preserve">ICAO Doc 4444, </w:t>
                </w:r>
                <w:r w:rsidR="00356D49" w:rsidRPr="003A683B">
                  <w:rPr>
                    <w:rStyle w:val="GeneralAviation"/>
                    <w:color w:val="auto"/>
                  </w:rPr>
                  <w:t>Government of the Republic of Armenia Decision N 821-N of June 2, 2022</w:t>
                </w:r>
                <w:r w:rsidRPr="003A683B">
                  <w:rPr>
                    <w:rStyle w:val="GeneralAviation"/>
                    <w:color w:val="auto"/>
                  </w:rPr>
                  <w:t>, level allocation, during climb/descent, rate of climb/descent, RVSM, non-RVSM aircraft, holding pattern</w:t>
                </w:r>
              </w:p>
            </w:tc>
            <w:tc>
              <w:tcPr>
                <w:tcW w:w="708" w:type="dxa"/>
                <w:hideMark/>
              </w:tcPr>
              <w:p w14:paraId="145097A4" w14:textId="77777777" w:rsidR="00D72092" w:rsidRPr="003A683B" w:rsidRDefault="00581773" w:rsidP="00BA53E9">
                <w:pPr>
                  <w:pStyle w:val="TableNormal0"/>
                  <w:rPr>
                    <w:rStyle w:val="GeneralAviation"/>
                    <w:color w:val="auto"/>
                  </w:rPr>
                </w:pPr>
                <w:r w:rsidRPr="003A683B">
                  <w:rPr>
                    <w:rStyle w:val="GeneralAviation"/>
                    <w:color w:val="auto"/>
                  </w:rPr>
                  <w:t>ACP ACS</w:t>
                </w:r>
              </w:p>
            </w:tc>
          </w:tr>
          <w:tr w:rsidR="00090094" w14:paraId="5A0919C1" w14:textId="77777777" w:rsidTr="00090094">
            <w:trPr>
              <w:cantSplit/>
              <w:trHeight w:val="567"/>
            </w:trPr>
            <w:tc>
              <w:tcPr>
                <w:tcW w:w="865" w:type="dxa"/>
                <w:hideMark/>
              </w:tcPr>
              <w:p w14:paraId="1D4F7477"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C33BE18" w14:textId="77777777" w:rsidR="00D72092" w:rsidRPr="003A683B" w:rsidRDefault="00581773" w:rsidP="00BA53E9">
                <w:pPr>
                  <w:pStyle w:val="TableNormal0"/>
                  <w:rPr>
                    <w:rStyle w:val="GeneralAviation"/>
                    <w:color w:val="auto"/>
                  </w:rPr>
                </w:pPr>
                <w:r w:rsidRPr="003A683B">
                  <w:rPr>
                    <w:rStyle w:val="GeneralAviation"/>
                    <w:color w:val="auto"/>
                  </w:rPr>
                  <w:t xml:space="preserve">6.1.2 </w:t>
                </w:r>
              </w:p>
            </w:tc>
            <w:tc>
              <w:tcPr>
                <w:tcW w:w="3544" w:type="dxa"/>
                <w:hideMark/>
              </w:tcPr>
              <w:p w14:paraId="38104F6C" w14:textId="77777777" w:rsidR="00D72092" w:rsidRPr="003A683B" w:rsidRDefault="00581773" w:rsidP="00BA53E9">
                <w:pPr>
                  <w:pStyle w:val="TableNormal0"/>
                  <w:rPr>
                    <w:rStyle w:val="GeneralAviation"/>
                    <w:color w:val="auto"/>
                  </w:rPr>
                </w:pPr>
                <w:r w:rsidRPr="003A683B">
                  <w:rPr>
                    <w:rStyle w:val="GeneralAviation"/>
                    <w:color w:val="auto"/>
                  </w:rPr>
                  <w:t>Provide increased vertical separation.</w:t>
                </w:r>
              </w:p>
            </w:tc>
            <w:tc>
              <w:tcPr>
                <w:tcW w:w="283" w:type="dxa"/>
                <w:hideMark/>
              </w:tcPr>
              <w:p w14:paraId="64C3BE9E"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4474B22D" w14:textId="77777777" w:rsidR="00D72092" w:rsidRPr="003A683B" w:rsidRDefault="00581773" w:rsidP="00A10D39">
                <w:pPr>
                  <w:pStyle w:val="EssentialTraining"/>
                  <w:rPr>
                    <w:rStyle w:val="GeneralAviation"/>
                    <w:color w:val="auto"/>
                  </w:rPr>
                </w:pPr>
                <w:r w:rsidRPr="003A683B">
                  <w:rPr>
                    <w:rStyle w:val="GeneralAviation"/>
                    <w:color w:val="auto"/>
                  </w:rPr>
                  <w:t>ICAO Doc 4444,</w:t>
                </w:r>
                <w:r w:rsidRPr="003A683B">
                  <w:rPr>
                    <w:rStyle w:val="GeneralAviation"/>
                    <w:color w:val="auto"/>
                  </w:rPr>
                  <w:br/>
                </w:r>
                <w:r w:rsidR="00356D49" w:rsidRPr="003A683B">
                  <w:rPr>
                    <w:rStyle w:val="GeneralAviation"/>
                    <w:color w:val="auto"/>
                  </w:rPr>
                  <w:t>Government of the Republic of Armenia Decision N 821-N of June 2, 2022</w:t>
                </w:r>
              </w:p>
              <w:p w14:paraId="4BE44F13" w14:textId="77777777" w:rsidR="00D72092" w:rsidRPr="003A683B" w:rsidRDefault="00581773" w:rsidP="00BA53E9">
                <w:pPr>
                  <w:pStyle w:val="TableNormal0"/>
                  <w:rPr>
                    <w:rStyle w:val="GeneralAviation"/>
                    <w:i/>
                    <w:iCs/>
                    <w:color w:val="auto"/>
                  </w:rPr>
                </w:pPr>
                <w:r w:rsidRPr="003A683B">
                  <w:rPr>
                    <w:rStyle w:val="GeneralAviation"/>
                    <w:i/>
                    <w:iCs/>
                    <w:color w:val="auto"/>
                  </w:rPr>
                  <w:t>Optional content: level allocation, during climb/descent, rate of climb/descent, degraded aircraft performance, non-RVSM aircraft, reported severe turbulence</w:t>
                </w:r>
              </w:p>
            </w:tc>
            <w:tc>
              <w:tcPr>
                <w:tcW w:w="708" w:type="dxa"/>
                <w:hideMark/>
              </w:tcPr>
              <w:p w14:paraId="10BA66DE" w14:textId="77777777" w:rsidR="00D72092"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079C87E3" w14:textId="77777777" w:rsidTr="00090094">
            <w:trPr>
              <w:cantSplit/>
              <w:trHeight w:val="567"/>
            </w:trPr>
            <w:tc>
              <w:tcPr>
                <w:tcW w:w="865" w:type="dxa"/>
                <w:hideMark/>
              </w:tcPr>
              <w:p w14:paraId="2A2DE96A"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E605B5A" w14:textId="77777777" w:rsidR="00D72092" w:rsidRPr="003A683B" w:rsidRDefault="00581773" w:rsidP="00BA53E9">
                <w:pPr>
                  <w:pStyle w:val="TableNormal0"/>
                  <w:rPr>
                    <w:rStyle w:val="GeneralAviation"/>
                    <w:color w:val="auto"/>
                  </w:rPr>
                </w:pPr>
                <w:r w:rsidRPr="003A683B">
                  <w:rPr>
                    <w:rStyle w:val="GeneralAviation"/>
                    <w:color w:val="auto"/>
                  </w:rPr>
                  <w:t xml:space="preserve">6.1.3 </w:t>
                </w:r>
              </w:p>
            </w:tc>
            <w:tc>
              <w:tcPr>
                <w:tcW w:w="3544" w:type="dxa"/>
                <w:hideMark/>
              </w:tcPr>
              <w:p w14:paraId="119D6F5A" w14:textId="77777777" w:rsidR="00D72092" w:rsidRPr="003A683B" w:rsidRDefault="00581773" w:rsidP="00BA53E9">
                <w:pPr>
                  <w:pStyle w:val="TableNormal0"/>
                  <w:rPr>
                    <w:rStyle w:val="GeneralAviation"/>
                    <w:color w:val="auto"/>
                  </w:rPr>
                </w:pPr>
                <w:r w:rsidRPr="003A683B">
                  <w:rPr>
                    <w:rStyle w:val="GeneralAviation"/>
                    <w:color w:val="auto"/>
                  </w:rPr>
                  <w:t>Appreciate the application of emergency vertical separation.</w:t>
                </w:r>
              </w:p>
            </w:tc>
            <w:tc>
              <w:tcPr>
                <w:tcW w:w="283" w:type="dxa"/>
                <w:hideMark/>
              </w:tcPr>
              <w:p w14:paraId="5FC59980" w14:textId="77777777" w:rsidR="00D72092"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3A9E9A1E" w14:textId="77777777" w:rsidR="00D72092"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w:t>
                </w:r>
                <w:r w:rsidR="00581773" w:rsidRPr="003A683B">
                  <w:rPr>
                    <w:rStyle w:val="GeneralAviation"/>
                    <w:color w:val="auto"/>
                  </w:rPr>
                  <w:br/>
                  <w:t>ICAO Doc 4444, ICAO Doc 7030</w:t>
                </w:r>
              </w:p>
            </w:tc>
            <w:tc>
              <w:tcPr>
                <w:tcW w:w="708" w:type="dxa"/>
                <w:hideMark/>
              </w:tcPr>
              <w:p w14:paraId="718B49D6" w14:textId="77777777" w:rsidR="00D72092"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1432CF1B" w14:textId="77777777" w:rsidTr="00090094">
            <w:trPr>
              <w:cantSplit/>
              <w:trHeight w:val="567"/>
            </w:trPr>
            <w:tc>
              <w:tcPr>
                <w:tcW w:w="865" w:type="dxa"/>
                <w:hideMark/>
              </w:tcPr>
              <w:p w14:paraId="1B15CDBC" w14:textId="77777777" w:rsidR="00D72092"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2E82569A" w14:textId="77777777" w:rsidR="00D72092" w:rsidRPr="003A683B" w:rsidRDefault="00581773" w:rsidP="00BA53E9">
                <w:pPr>
                  <w:pStyle w:val="TableNormal0"/>
                  <w:rPr>
                    <w:rStyle w:val="GeneralAviation"/>
                    <w:color w:val="auto"/>
                  </w:rPr>
                </w:pPr>
                <w:r w:rsidRPr="003A683B">
                  <w:rPr>
                    <w:rStyle w:val="GeneralAviation"/>
                    <w:color w:val="auto"/>
                  </w:rPr>
                  <w:t xml:space="preserve">6.1.4 </w:t>
                </w:r>
              </w:p>
            </w:tc>
            <w:tc>
              <w:tcPr>
                <w:tcW w:w="3544" w:type="dxa"/>
                <w:hideMark/>
              </w:tcPr>
              <w:p w14:paraId="5941195A" w14:textId="77777777" w:rsidR="00D72092" w:rsidRPr="003A683B" w:rsidRDefault="00581773" w:rsidP="00BA53E9">
                <w:pPr>
                  <w:pStyle w:val="TableNormal0"/>
                  <w:rPr>
                    <w:rStyle w:val="GeneralAviation"/>
                    <w:color w:val="auto"/>
                  </w:rPr>
                </w:pPr>
                <w:r w:rsidRPr="003A683B">
                  <w:rPr>
                    <w:rStyle w:val="GeneralAviation"/>
                    <w:color w:val="auto"/>
                  </w:rPr>
                  <w:t>Provide vertical separation in a surveillance environment.</w:t>
                </w:r>
              </w:p>
            </w:tc>
            <w:tc>
              <w:tcPr>
                <w:tcW w:w="283" w:type="dxa"/>
                <w:hideMark/>
              </w:tcPr>
              <w:p w14:paraId="31766F82"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27A09197" w14:textId="77777777" w:rsidR="00D72092" w:rsidRPr="003A683B" w:rsidRDefault="00581773" w:rsidP="00A10D39">
                <w:pPr>
                  <w:pStyle w:val="EssentialTraining"/>
                  <w:rPr>
                    <w:rStyle w:val="GeneralAviation"/>
                    <w:color w:val="auto"/>
                  </w:rPr>
                </w:pPr>
                <w:r w:rsidRPr="003A683B">
                  <w:rPr>
                    <w:rStyle w:val="GeneralAviation"/>
                    <w:color w:val="auto"/>
                  </w:rPr>
                  <w:t>Pressure altitude-derived information, pilot-level reports</w:t>
                </w:r>
              </w:p>
              <w:p w14:paraId="55FE0CA5" w14:textId="77777777" w:rsidR="00D72092" w:rsidRPr="003A683B" w:rsidRDefault="00581773" w:rsidP="00BA53E9">
                <w:pPr>
                  <w:pStyle w:val="TableNormal0"/>
                  <w:rPr>
                    <w:rStyle w:val="GeneralAviation"/>
                    <w:i/>
                    <w:iCs/>
                    <w:color w:val="auto"/>
                  </w:rPr>
                </w:pPr>
                <w:r w:rsidRPr="003A683B">
                  <w:rPr>
                    <w:rStyle w:val="GeneralAviation"/>
                    <w:i/>
                    <w:iCs/>
                    <w:color w:val="auto"/>
                  </w:rPr>
                  <w:t>Optional content: into/out of ATS surveillance system coverage</w:t>
                </w:r>
              </w:p>
            </w:tc>
            <w:tc>
              <w:tcPr>
                <w:tcW w:w="708" w:type="dxa"/>
                <w:hideMark/>
              </w:tcPr>
              <w:p w14:paraId="0E37F807" w14:textId="77777777" w:rsidR="00D72092" w:rsidRPr="003A683B" w:rsidRDefault="00581773" w:rsidP="00BA53E9">
                <w:pPr>
                  <w:pStyle w:val="TableNormal0"/>
                  <w:rPr>
                    <w:rStyle w:val="GeneralAviation"/>
                    <w:color w:val="auto"/>
                  </w:rPr>
                </w:pPr>
                <w:r w:rsidRPr="003A683B">
                  <w:rPr>
                    <w:rStyle w:val="GeneralAviation"/>
                    <w:color w:val="auto"/>
                  </w:rPr>
                  <w:t>APS ACS</w:t>
                </w:r>
              </w:p>
            </w:tc>
          </w:tr>
          <w:tr w:rsidR="00090094" w14:paraId="3D3BA0D0" w14:textId="77777777" w:rsidTr="00090094">
            <w:trPr>
              <w:cantSplit/>
              <w:trHeight w:val="21"/>
            </w:trPr>
            <w:tc>
              <w:tcPr>
                <w:tcW w:w="9086" w:type="dxa"/>
                <w:gridSpan w:val="5"/>
                <w:hideMark/>
              </w:tcPr>
              <w:p w14:paraId="7C3FF8E0" w14:textId="77777777" w:rsidR="00D72092" w:rsidRPr="003A683B" w:rsidRDefault="00581773" w:rsidP="00BA53E9">
                <w:pPr>
                  <w:pStyle w:val="TableHead"/>
                  <w:rPr>
                    <w:rStyle w:val="GeneralAviation"/>
                    <w:color w:val="auto"/>
                  </w:rPr>
                </w:pPr>
                <w:r w:rsidRPr="003A683B">
                  <w:rPr>
                    <w:rStyle w:val="GeneralAviation"/>
                    <w:color w:val="auto"/>
                  </w:rPr>
                  <w:t>Subtopic ATM 6.2 — Longitudinal separation in a surveillance environment</w:t>
                </w:r>
              </w:p>
            </w:tc>
          </w:tr>
          <w:tr w:rsidR="00090094" w14:paraId="72758B0D" w14:textId="77777777" w:rsidTr="00090094">
            <w:trPr>
              <w:cantSplit/>
              <w:trHeight w:val="567"/>
            </w:trPr>
            <w:tc>
              <w:tcPr>
                <w:tcW w:w="865" w:type="dxa"/>
                <w:hideMark/>
              </w:tcPr>
              <w:p w14:paraId="339513B8"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922509C" w14:textId="77777777" w:rsidR="00D72092" w:rsidRPr="003A683B" w:rsidRDefault="00581773" w:rsidP="00BA53E9">
                <w:pPr>
                  <w:pStyle w:val="TableNormal0"/>
                  <w:rPr>
                    <w:rStyle w:val="GeneralAviation"/>
                    <w:color w:val="auto"/>
                  </w:rPr>
                </w:pPr>
                <w:r w:rsidRPr="003A683B">
                  <w:rPr>
                    <w:rStyle w:val="GeneralAviation"/>
                    <w:color w:val="auto"/>
                  </w:rPr>
                  <w:t xml:space="preserve">6.2.1 </w:t>
                </w:r>
              </w:p>
            </w:tc>
            <w:tc>
              <w:tcPr>
                <w:tcW w:w="3544" w:type="dxa"/>
                <w:hideMark/>
              </w:tcPr>
              <w:p w14:paraId="347B578D" w14:textId="77777777" w:rsidR="00D72092" w:rsidRPr="003A683B" w:rsidRDefault="00581773" w:rsidP="00BA53E9">
                <w:pPr>
                  <w:pStyle w:val="TableNormal0"/>
                  <w:rPr>
                    <w:rStyle w:val="GeneralAviation"/>
                    <w:color w:val="auto"/>
                  </w:rPr>
                </w:pPr>
                <w:r w:rsidRPr="003A683B">
                  <w:rPr>
                    <w:rStyle w:val="GeneralAviation"/>
                    <w:color w:val="auto"/>
                  </w:rPr>
                  <w:t>Provide longitudinal separation in a surveillance environment.</w:t>
                </w:r>
              </w:p>
            </w:tc>
            <w:tc>
              <w:tcPr>
                <w:tcW w:w="283" w:type="dxa"/>
                <w:hideMark/>
              </w:tcPr>
              <w:p w14:paraId="7ADA7ED5"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2B409D94" w14:textId="77777777" w:rsidR="00D72092" w:rsidRPr="003A683B" w:rsidRDefault="00581773" w:rsidP="00A10D39">
                <w:pPr>
                  <w:pStyle w:val="EssentialTraining"/>
                  <w:rPr>
                    <w:rStyle w:val="GeneralAviation"/>
                    <w:color w:val="auto"/>
                  </w:rPr>
                </w:pPr>
                <w:r w:rsidRPr="003A683B">
                  <w:rPr>
                    <w:rStyle w:val="GeneralAviation"/>
                    <w:color w:val="auto"/>
                  </w:rPr>
                  <w:t>Successive departures, successive arrivals, overflights, speed control, Mach number techniques, silent transfer, ICAO Doc 4444</w:t>
                </w:r>
              </w:p>
            </w:tc>
            <w:tc>
              <w:tcPr>
                <w:tcW w:w="708" w:type="dxa"/>
                <w:hideMark/>
              </w:tcPr>
              <w:p w14:paraId="68E9F554" w14:textId="77777777" w:rsidR="00D72092" w:rsidRPr="003A683B" w:rsidRDefault="00581773" w:rsidP="00BA53E9">
                <w:pPr>
                  <w:pStyle w:val="TableNormal0"/>
                  <w:rPr>
                    <w:rStyle w:val="GeneralAviation"/>
                    <w:color w:val="auto"/>
                  </w:rPr>
                </w:pPr>
                <w:r w:rsidRPr="003A683B">
                  <w:rPr>
                    <w:rStyle w:val="GeneralAviation"/>
                    <w:color w:val="auto"/>
                  </w:rPr>
                  <w:t>ACS</w:t>
                </w:r>
              </w:p>
            </w:tc>
          </w:tr>
          <w:tr w:rsidR="00090094" w14:paraId="02F79CE6" w14:textId="77777777" w:rsidTr="00090094">
            <w:trPr>
              <w:cantSplit/>
              <w:trHeight w:val="21"/>
            </w:trPr>
            <w:tc>
              <w:tcPr>
                <w:tcW w:w="9086" w:type="dxa"/>
                <w:gridSpan w:val="5"/>
                <w:hideMark/>
              </w:tcPr>
              <w:p w14:paraId="22647560" w14:textId="77777777" w:rsidR="00D72092" w:rsidRPr="003A683B" w:rsidRDefault="00581773" w:rsidP="00BA53E9">
                <w:pPr>
                  <w:pStyle w:val="TableHead"/>
                  <w:rPr>
                    <w:rStyle w:val="GeneralAviation"/>
                    <w:color w:val="auto"/>
                  </w:rPr>
                </w:pPr>
                <w:r w:rsidRPr="003A683B">
                  <w:rPr>
                    <w:rStyle w:val="GeneralAviation"/>
                    <w:color w:val="auto"/>
                  </w:rPr>
                  <w:t>Subtopic ATM 6.3 — Wake turbulence distance-based separation</w:t>
                </w:r>
              </w:p>
            </w:tc>
          </w:tr>
          <w:tr w:rsidR="00090094" w14:paraId="153B8D59" w14:textId="77777777" w:rsidTr="00090094">
            <w:trPr>
              <w:cantSplit/>
              <w:trHeight w:val="567"/>
            </w:trPr>
            <w:tc>
              <w:tcPr>
                <w:tcW w:w="865" w:type="dxa"/>
                <w:hideMark/>
              </w:tcPr>
              <w:p w14:paraId="704ADFCB"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3787074" w14:textId="77777777" w:rsidR="00D72092" w:rsidRPr="003A683B" w:rsidRDefault="00581773" w:rsidP="00BA53E9">
                <w:pPr>
                  <w:pStyle w:val="TableNormal0"/>
                  <w:rPr>
                    <w:rStyle w:val="GeneralAviation"/>
                    <w:color w:val="auto"/>
                  </w:rPr>
                </w:pPr>
                <w:r w:rsidRPr="003A683B">
                  <w:rPr>
                    <w:rStyle w:val="GeneralAviation"/>
                    <w:color w:val="auto"/>
                  </w:rPr>
                  <w:t xml:space="preserve">6.3.1 </w:t>
                </w:r>
              </w:p>
            </w:tc>
            <w:tc>
              <w:tcPr>
                <w:tcW w:w="3544" w:type="dxa"/>
                <w:hideMark/>
              </w:tcPr>
              <w:p w14:paraId="3E7EC65E" w14:textId="77777777" w:rsidR="00D72092" w:rsidRPr="003A683B" w:rsidRDefault="00581773" w:rsidP="00BA53E9">
                <w:pPr>
                  <w:pStyle w:val="TableNormal0"/>
                  <w:rPr>
                    <w:rStyle w:val="GeneralAviation"/>
                    <w:color w:val="auto"/>
                  </w:rPr>
                </w:pPr>
                <w:r w:rsidRPr="003A683B">
                  <w:rPr>
                    <w:rStyle w:val="GeneralAviation"/>
                    <w:color w:val="auto"/>
                  </w:rPr>
                  <w:t>Provide distance-based wake turbulence separation.</w:t>
                </w:r>
              </w:p>
            </w:tc>
            <w:tc>
              <w:tcPr>
                <w:tcW w:w="283" w:type="dxa"/>
                <w:hideMark/>
              </w:tcPr>
              <w:p w14:paraId="208CCEC7"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54E57ED6" w14:textId="77777777" w:rsidR="00D72092"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r w:rsidR="00581773" w:rsidRPr="003A683B">
                  <w:rPr>
                    <w:rStyle w:val="GeneralAviation"/>
                    <w:color w:val="auto"/>
                  </w:rPr>
                  <w:t>,</w:t>
                </w:r>
                <w:r w:rsidR="00581773" w:rsidRPr="003A683B">
                  <w:rPr>
                    <w:rStyle w:val="GeneralAviation"/>
                    <w:color w:val="auto"/>
                  </w:rPr>
                  <w:br/>
                </w:r>
                <w:r w:rsidRPr="003A683B">
                  <w:rPr>
                    <w:rStyle w:val="GeneralAviation"/>
                    <w:color w:val="auto"/>
                  </w:rPr>
                  <w:t>Government of the Republic of Armenia Decision N 821-N of June 2, 2022</w:t>
                </w:r>
              </w:p>
              <w:p w14:paraId="033FA9B8" w14:textId="77777777" w:rsidR="00D72092" w:rsidRPr="003A683B" w:rsidRDefault="00581773" w:rsidP="00BA53E9">
                <w:pPr>
                  <w:pStyle w:val="TableNormal0"/>
                  <w:rPr>
                    <w:rStyle w:val="GeneralAviation"/>
                    <w:i/>
                    <w:iCs/>
                    <w:color w:val="auto"/>
                  </w:rPr>
                </w:pPr>
                <w:r w:rsidRPr="003A683B">
                  <w:rPr>
                    <w:rStyle w:val="GeneralAviation"/>
                    <w:i/>
                    <w:iCs/>
                    <w:color w:val="auto"/>
                  </w:rPr>
                  <w:t>Optional content: EASA SIB 2017-10 ‘En-route Wake Turbulence Encounters’, national documents</w:t>
                </w:r>
              </w:p>
            </w:tc>
            <w:tc>
              <w:tcPr>
                <w:tcW w:w="708" w:type="dxa"/>
                <w:hideMark/>
              </w:tcPr>
              <w:p w14:paraId="3C5EA061" w14:textId="77777777" w:rsidR="00D72092" w:rsidRPr="003A683B" w:rsidRDefault="00581773" w:rsidP="002215C6">
                <w:pPr>
                  <w:pStyle w:val="ItalicRed"/>
                  <w:rPr>
                    <w:rStyle w:val="GeneralAviation"/>
                    <w:color w:val="auto"/>
                  </w:rPr>
                </w:pPr>
                <w:r w:rsidRPr="003A683B">
                  <w:rPr>
                    <w:color w:val="auto"/>
                  </w:rPr>
                  <w:t xml:space="preserve">APS </w:t>
                </w:r>
                <w:r w:rsidRPr="003A683B">
                  <w:rPr>
                    <w:rStyle w:val="GeneralAviation"/>
                    <w:color w:val="auto"/>
                  </w:rPr>
                  <w:t>ACS</w:t>
                </w:r>
              </w:p>
            </w:tc>
          </w:tr>
          <w:tr w:rsidR="00090094" w14:paraId="28615EE6" w14:textId="77777777" w:rsidTr="00090094">
            <w:trPr>
              <w:cantSplit/>
              <w:trHeight w:val="21"/>
            </w:trPr>
            <w:tc>
              <w:tcPr>
                <w:tcW w:w="9086" w:type="dxa"/>
                <w:gridSpan w:val="5"/>
                <w:hideMark/>
              </w:tcPr>
              <w:p w14:paraId="28AA4D39" w14:textId="77777777" w:rsidR="00D72092" w:rsidRPr="003A683B" w:rsidRDefault="00581773" w:rsidP="00BA53E9">
                <w:pPr>
                  <w:pStyle w:val="TableHead"/>
                  <w:keepNext/>
                  <w:rPr>
                    <w:rStyle w:val="GeneralAviation"/>
                    <w:color w:val="auto"/>
                  </w:rPr>
                </w:pPr>
                <w:r w:rsidRPr="003A683B">
                  <w:rPr>
                    <w:rStyle w:val="GeneralAviation"/>
                    <w:color w:val="auto"/>
                  </w:rPr>
                  <w:t>Subtopic ATM 6.4 — Separation based on ATS surveillance systems</w:t>
                </w:r>
              </w:p>
            </w:tc>
          </w:tr>
          <w:tr w:rsidR="00090094" w14:paraId="2EE53695" w14:textId="77777777" w:rsidTr="00090094">
            <w:trPr>
              <w:cantSplit/>
              <w:trHeight w:val="567"/>
            </w:trPr>
            <w:tc>
              <w:tcPr>
                <w:tcW w:w="865" w:type="dxa"/>
                <w:hideMark/>
              </w:tcPr>
              <w:p w14:paraId="3A825334"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4BECDD4" w14:textId="77777777" w:rsidR="00D72092" w:rsidRPr="003A683B" w:rsidRDefault="00581773" w:rsidP="00BA53E9">
                <w:pPr>
                  <w:pStyle w:val="TableNormal0"/>
                  <w:rPr>
                    <w:rStyle w:val="GeneralAviation"/>
                    <w:color w:val="auto"/>
                  </w:rPr>
                </w:pPr>
                <w:r w:rsidRPr="003A683B">
                  <w:rPr>
                    <w:rStyle w:val="GeneralAviation"/>
                    <w:color w:val="auto"/>
                  </w:rPr>
                  <w:t xml:space="preserve">6.4.1 </w:t>
                </w:r>
              </w:p>
            </w:tc>
            <w:tc>
              <w:tcPr>
                <w:tcW w:w="3544" w:type="dxa"/>
                <w:hideMark/>
              </w:tcPr>
              <w:p w14:paraId="16EB12FD" w14:textId="77777777" w:rsidR="00D72092" w:rsidRPr="003A683B" w:rsidRDefault="00581773" w:rsidP="00BA53E9">
                <w:pPr>
                  <w:pStyle w:val="TableNormal0"/>
                  <w:rPr>
                    <w:rStyle w:val="GeneralAviation"/>
                    <w:color w:val="auto"/>
                  </w:rPr>
                </w:pPr>
                <w:r w:rsidRPr="003A683B">
                  <w:rPr>
                    <w:rStyle w:val="GeneralAviation"/>
                    <w:color w:val="auto"/>
                  </w:rPr>
                  <w:t>Describe how separation based on ATS surveillance systems is applied.</w:t>
                </w:r>
              </w:p>
            </w:tc>
            <w:tc>
              <w:tcPr>
                <w:tcW w:w="283" w:type="dxa"/>
                <w:hideMark/>
              </w:tcPr>
              <w:p w14:paraId="534426A3" w14:textId="77777777" w:rsidR="00D72092"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788B13ED" w14:textId="77777777" w:rsidR="00D72092"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tc>
            <w:tc>
              <w:tcPr>
                <w:tcW w:w="708" w:type="dxa"/>
                <w:hideMark/>
              </w:tcPr>
              <w:p w14:paraId="0A886DB4" w14:textId="77777777" w:rsidR="00D72092" w:rsidRPr="003A683B" w:rsidRDefault="00581773" w:rsidP="002215C6">
                <w:pPr>
                  <w:pStyle w:val="ItalicRed"/>
                  <w:rPr>
                    <w:rStyle w:val="GeneralAviation"/>
                    <w:color w:val="auto"/>
                  </w:rPr>
                </w:pPr>
                <w:r w:rsidRPr="003A683B">
                  <w:rPr>
                    <w:color w:val="auto"/>
                  </w:rPr>
                  <w:t xml:space="preserve">APS </w:t>
                </w:r>
                <w:r w:rsidRPr="003A683B">
                  <w:rPr>
                    <w:rStyle w:val="GeneralAviation"/>
                    <w:color w:val="auto"/>
                  </w:rPr>
                  <w:t>ACS</w:t>
                </w:r>
              </w:p>
            </w:tc>
          </w:tr>
          <w:tr w:rsidR="00090094" w14:paraId="15DA1489" w14:textId="77777777" w:rsidTr="00090094">
            <w:trPr>
              <w:cantSplit/>
              <w:trHeight w:val="567"/>
            </w:trPr>
            <w:tc>
              <w:tcPr>
                <w:tcW w:w="865" w:type="dxa"/>
                <w:hideMark/>
              </w:tcPr>
              <w:p w14:paraId="2A6BC1B4"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2F2EC7D" w14:textId="77777777" w:rsidR="00D72092" w:rsidRPr="003A683B" w:rsidRDefault="00581773" w:rsidP="00BA53E9">
                <w:pPr>
                  <w:pStyle w:val="TableNormal0"/>
                  <w:rPr>
                    <w:rStyle w:val="GeneralAviation"/>
                    <w:color w:val="auto"/>
                  </w:rPr>
                </w:pPr>
                <w:r w:rsidRPr="003A683B">
                  <w:rPr>
                    <w:rStyle w:val="GeneralAviation"/>
                    <w:color w:val="auto"/>
                  </w:rPr>
                  <w:t xml:space="preserve">6.4.2 </w:t>
                </w:r>
              </w:p>
            </w:tc>
            <w:tc>
              <w:tcPr>
                <w:tcW w:w="3544" w:type="dxa"/>
                <w:hideMark/>
              </w:tcPr>
              <w:p w14:paraId="3C671F93" w14:textId="77777777" w:rsidR="00D72092" w:rsidRPr="003A683B" w:rsidRDefault="00581773" w:rsidP="00BA53E9">
                <w:pPr>
                  <w:pStyle w:val="TableNormal0"/>
                  <w:rPr>
                    <w:rStyle w:val="GeneralAviation"/>
                    <w:color w:val="auto"/>
                  </w:rPr>
                </w:pPr>
                <w:r w:rsidRPr="003A683B">
                  <w:rPr>
                    <w:rStyle w:val="GeneralAviation"/>
                    <w:color w:val="auto"/>
                  </w:rPr>
                  <w:t>Provide horizontal separation.</w:t>
                </w:r>
              </w:p>
            </w:tc>
            <w:tc>
              <w:tcPr>
                <w:tcW w:w="283" w:type="dxa"/>
                <w:hideMark/>
              </w:tcPr>
              <w:p w14:paraId="5B330BAA"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5053719E" w14:textId="77777777" w:rsidR="00D72092"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p w14:paraId="2C3A93B7" w14:textId="77777777" w:rsidR="00D72092" w:rsidRPr="003A683B" w:rsidRDefault="00581773" w:rsidP="00BA53E9">
                <w:pPr>
                  <w:pStyle w:val="TableNormal0"/>
                  <w:rPr>
                    <w:rStyle w:val="GeneralAviation"/>
                    <w:i/>
                    <w:iCs/>
                    <w:color w:val="auto"/>
                  </w:rPr>
                </w:pPr>
                <w:r w:rsidRPr="003A683B">
                  <w:rPr>
                    <w:rStyle w:val="GeneralAviation"/>
                    <w:i/>
                    <w:iCs/>
                    <w:color w:val="auto"/>
                  </w:rPr>
                  <w:t>Optional content: local/simulator operation manuals, holding</w:t>
                </w:r>
              </w:p>
            </w:tc>
            <w:tc>
              <w:tcPr>
                <w:tcW w:w="708" w:type="dxa"/>
                <w:hideMark/>
              </w:tcPr>
              <w:p w14:paraId="5E419ABC" w14:textId="77777777" w:rsidR="00D72092" w:rsidRPr="003A683B" w:rsidRDefault="00581773" w:rsidP="002215C6">
                <w:pPr>
                  <w:pStyle w:val="ItalicRed"/>
                  <w:rPr>
                    <w:rStyle w:val="GeneralAviation"/>
                    <w:color w:val="auto"/>
                  </w:rPr>
                </w:pPr>
                <w:r w:rsidRPr="003A683B">
                  <w:rPr>
                    <w:color w:val="auto"/>
                  </w:rPr>
                  <w:t xml:space="preserve">APS </w:t>
                </w:r>
                <w:r w:rsidRPr="003A683B">
                  <w:rPr>
                    <w:rStyle w:val="GeneralAviation"/>
                    <w:color w:val="auto"/>
                  </w:rPr>
                  <w:t>ACS</w:t>
                </w:r>
              </w:p>
            </w:tc>
          </w:tr>
          <w:tr w:rsidR="00090094" w14:paraId="3865A756" w14:textId="77777777" w:rsidTr="00090094">
            <w:trPr>
              <w:cantSplit/>
              <w:trHeight w:val="567"/>
            </w:trPr>
            <w:tc>
              <w:tcPr>
                <w:tcW w:w="865" w:type="dxa"/>
                <w:hideMark/>
              </w:tcPr>
              <w:p w14:paraId="6A52975F"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D85FBEA" w14:textId="77777777" w:rsidR="00D72092" w:rsidRPr="003A683B" w:rsidRDefault="00581773" w:rsidP="00BA53E9">
                <w:pPr>
                  <w:pStyle w:val="TableNormal0"/>
                  <w:rPr>
                    <w:rStyle w:val="GeneralAviation"/>
                    <w:color w:val="auto"/>
                  </w:rPr>
                </w:pPr>
                <w:r w:rsidRPr="003A683B">
                  <w:rPr>
                    <w:rStyle w:val="GeneralAviation"/>
                    <w:color w:val="auto"/>
                  </w:rPr>
                  <w:t xml:space="preserve">6.4.3 </w:t>
                </w:r>
              </w:p>
            </w:tc>
            <w:tc>
              <w:tcPr>
                <w:tcW w:w="3544" w:type="dxa"/>
                <w:hideMark/>
              </w:tcPr>
              <w:p w14:paraId="181E2923" w14:textId="77777777" w:rsidR="00D72092" w:rsidRPr="003A683B" w:rsidRDefault="00581773" w:rsidP="00BA53E9">
                <w:pPr>
                  <w:pStyle w:val="TableNormal0"/>
                  <w:rPr>
                    <w:rStyle w:val="GeneralAviation"/>
                    <w:color w:val="auto"/>
                  </w:rPr>
                </w:pPr>
                <w:r w:rsidRPr="003A683B">
                  <w:rPr>
                    <w:rStyle w:val="GeneralAviation"/>
                    <w:color w:val="auto"/>
                  </w:rPr>
                  <w:t>Provide horizontal separation by vectoring in a variety of situations.</w:t>
                </w:r>
              </w:p>
            </w:tc>
            <w:tc>
              <w:tcPr>
                <w:tcW w:w="283" w:type="dxa"/>
                <w:hideMark/>
              </w:tcPr>
              <w:p w14:paraId="581CD132"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64924ED1" w14:textId="77777777" w:rsidR="00D72092" w:rsidRPr="003A683B" w:rsidRDefault="00581773" w:rsidP="00BA53E9">
                <w:pPr>
                  <w:pStyle w:val="TableNormal0"/>
                  <w:rPr>
                    <w:rStyle w:val="GeneralAviation"/>
                    <w:i/>
                    <w:iCs/>
                    <w:color w:val="auto"/>
                  </w:rPr>
                </w:pPr>
                <w:r w:rsidRPr="003A683B">
                  <w:rPr>
                    <w:rStyle w:val="GeneralAviation"/>
                    <w:i/>
                    <w:iCs/>
                    <w:color w:val="auto"/>
                  </w:rPr>
                  <w:t>Optional content: transit, meteorological phenomena, vectoring for approach, departure versus transit versus arrival</w:t>
                </w:r>
              </w:p>
            </w:tc>
            <w:tc>
              <w:tcPr>
                <w:tcW w:w="708" w:type="dxa"/>
                <w:hideMark/>
              </w:tcPr>
              <w:p w14:paraId="5BE69818" w14:textId="77777777" w:rsidR="00D72092" w:rsidRPr="003A683B" w:rsidRDefault="00581773" w:rsidP="002215C6">
                <w:pPr>
                  <w:pStyle w:val="ItalicRed"/>
                  <w:rPr>
                    <w:rStyle w:val="GeneralAviation"/>
                    <w:color w:val="auto"/>
                  </w:rPr>
                </w:pPr>
                <w:r w:rsidRPr="003A683B">
                  <w:rPr>
                    <w:color w:val="auto"/>
                  </w:rPr>
                  <w:t xml:space="preserve">APS </w:t>
                </w:r>
                <w:r w:rsidRPr="003A683B">
                  <w:rPr>
                    <w:rStyle w:val="GeneralAviation"/>
                    <w:color w:val="auto"/>
                  </w:rPr>
                  <w:t>ACS</w:t>
                </w:r>
              </w:p>
            </w:tc>
          </w:tr>
          <w:tr w:rsidR="00090094" w14:paraId="6CCA2050" w14:textId="77777777" w:rsidTr="00090094">
            <w:trPr>
              <w:cantSplit/>
              <w:trHeight w:val="567"/>
            </w:trPr>
            <w:tc>
              <w:tcPr>
                <w:tcW w:w="865" w:type="dxa"/>
                <w:hideMark/>
              </w:tcPr>
              <w:p w14:paraId="2ED1672F"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27040DB" w14:textId="77777777" w:rsidR="00D72092" w:rsidRPr="003A683B" w:rsidRDefault="00581773" w:rsidP="00BA53E9">
                <w:pPr>
                  <w:pStyle w:val="TableNormal0"/>
                  <w:rPr>
                    <w:rStyle w:val="GeneralAviation"/>
                    <w:color w:val="auto"/>
                  </w:rPr>
                </w:pPr>
                <w:r w:rsidRPr="003A683B">
                  <w:rPr>
                    <w:rStyle w:val="GeneralAviation"/>
                    <w:color w:val="auto"/>
                  </w:rPr>
                  <w:t xml:space="preserve">6.4.4 </w:t>
                </w:r>
              </w:p>
            </w:tc>
            <w:tc>
              <w:tcPr>
                <w:tcW w:w="3544" w:type="dxa"/>
                <w:hideMark/>
              </w:tcPr>
              <w:p w14:paraId="1774CFAD" w14:textId="77777777" w:rsidR="00D72092" w:rsidRPr="003A683B" w:rsidRDefault="00581773" w:rsidP="00BA53E9">
                <w:pPr>
                  <w:pStyle w:val="TableNormal0"/>
                  <w:rPr>
                    <w:rStyle w:val="GeneralAviation"/>
                    <w:color w:val="auto"/>
                  </w:rPr>
                </w:pPr>
                <w:r w:rsidRPr="003A683B">
                  <w:rPr>
                    <w:rStyle w:val="GeneralAviation"/>
                    <w:color w:val="auto"/>
                  </w:rPr>
                  <w:t>Ensure horizontal or vertical separation from airspace boundaries.</w:t>
                </w:r>
              </w:p>
            </w:tc>
            <w:tc>
              <w:tcPr>
                <w:tcW w:w="283" w:type="dxa"/>
                <w:hideMark/>
              </w:tcPr>
              <w:p w14:paraId="774FE993" w14:textId="77777777" w:rsidR="00D72092"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4FC0A26A" w14:textId="77777777" w:rsidR="00D72092" w:rsidRPr="003A683B" w:rsidRDefault="00581773" w:rsidP="00A10D39">
                <w:pPr>
                  <w:pStyle w:val="EssentialTraining"/>
                  <w:rPr>
                    <w:rStyle w:val="GeneralAviation"/>
                    <w:color w:val="auto"/>
                  </w:rPr>
                </w:pPr>
                <w:r w:rsidRPr="003A683B">
                  <w:rPr>
                    <w:rStyle w:val="GeneralAviation"/>
                    <w:color w:val="auto"/>
                  </w:rPr>
                  <w:t>Adjacent sectors, restricted, prohibited and danger areas, TSAs.</w:t>
                </w:r>
              </w:p>
            </w:tc>
            <w:tc>
              <w:tcPr>
                <w:tcW w:w="708" w:type="dxa"/>
                <w:hideMark/>
              </w:tcPr>
              <w:p w14:paraId="2C2399A5" w14:textId="77777777" w:rsidR="00D72092" w:rsidRPr="003A683B" w:rsidRDefault="00581773" w:rsidP="002215C6">
                <w:pPr>
                  <w:pStyle w:val="ItalicRed"/>
                  <w:rPr>
                    <w:rStyle w:val="GeneralAviation"/>
                    <w:color w:val="auto"/>
                  </w:rPr>
                </w:pPr>
                <w:r w:rsidRPr="003A683B">
                  <w:rPr>
                    <w:color w:val="auto"/>
                  </w:rPr>
                  <w:t xml:space="preserve">APS </w:t>
                </w:r>
                <w:r w:rsidRPr="003A683B">
                  <w:rPr>
                    <w:rStyle w:val="GeneralAviation"/>
                    <w:color w:val="auto"/>
                  </w:rPr>
                  <w:t>ACS</w:t>
                </w:r>
              </w:p>
            </w:tc>
          </w:tr>
        </w:tbl>
        <w:p w14:paraId="214680F2" w14:textId="77777777" w:rsidR="00E65ED1" w:rsidRPr="00415103" w:rsidRDefault="00E65ED1" w:rsidP="00415103"/>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6E27C076"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28CD7C56" w14:textId="77777777" w:rsidR="00D72092" w:rsidRPr="0006218D" w:rsidRDefault="00581773" w:rsidP="00BA53E9">
                <w:pPr>
                  <w:pStyle w:val="TableCentered"/>
                  <w:rPr>
                    <w:rStyle w:val="GeneralAviation"/>
                  </w:rPr>
                </w:pPr>
                <w:r w:rsidRPr="0006218D">
                  <w:t>TOPIC ATM 7 — AIRBORNE AND GROUND-BASED SAFETY NETS</w:t>
                </w:r>
              </w:p>
            </w:tc>
          </w:tr>
          <w:tr w:rsidR="00090094" w14:paraId="188F5E03" w14:textId="77777777" w:rsidTr="00090094">
            <w:trPr>
              <w:cantSplit/>
              <w:trHeight w:val="21"/>
            </w:trPr>
            <w:tc>
              <w:tcPr>
                <w:tcW w:w="9086" w:type="dxa"/>
                <w:gridSpan w:val="5"/>
                <w:hideMark/>
              </w:tcPr>
              <w:p w14:paraId="060F6B2D" w14:textId="77777777" w:rsidR="00D72092" w:rsidRPr="003A683B" w:rsidRDefault="00581773" w:rsidP="00BA53E9">
                <w:pPr>
                  <w:pStyle w:val="TableHead"/>
                  <w:rPr>
                    <w:rStyle w:val="GeneralAviation"/>
                    <w:color w:val="auto"/>
                  </w:rPr>
                </w:pPr>
                <w:r w:rsidRPr="003A683B">
                  <w:rPr>
                    <w:rStyle w:val="GeneralAviation"/>
                    <w:color w:val="auto"/>
                  </w:rPr>
                  <w:t xml:space="preserve">Subtopic ATM 7.1 — Airborne </w:t>
                </w:r>
                <w:r w:rsidR="0006218D" w:rsidRPr="003A683B">
                  <w:rPr>
                    <w:rStyle w:val="GeneralAviation"/>
                    <w:color w:val="auto"/>
                  </w:rPr>
                  <w:t>safety nets</w:t>
                </w:r>
              </w:p>
            </w:tc>
          </w:tr>
          <w:tr w:rsidR="00090094" w14:paraId="32979D8B" w14:textId="77777777" w:rsidTr="00090094">
            <w:trPr>
              <w:cantSplit/>
              <w:trHeight w:val="567"/>
            </w:trPr>
            <w:tc>
              <w:tcPr>
                <w:tcW w:w="865" w:type="dxa"/>
                <w:hideMark/>
              </w:tcPr>
              <w:p w14:paraId="4F166990"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9DC964D" w14:textId="77777777" w:rsidR="00D72092" w:rsidRPr="003A683B" w:rsidRDefault="00581773" w:rsidP="00BA53E9">
                <w:pPr>
                  <w:pStyle w:val="TableNormal0"/>
                  <w:rPr>
                    <w:rStyle w:val="GeneralAviation"/>
                    <w:color w:val="auto"/>
                  </w:rPr>
                </w:pPr>
                <w:r w:rsidRPr="003A683B">
                  <w:rPr>
                    <w:rStyle w:val="GeneralAviation"/>
                    <w:color w:val="auto"/>
                  </w:rPr>
                  <w:t xml:space="preserve">7.1.1 </w:t>
                </w:r>
              </w:p>
            </w:tc>
            <w:tc>
              <w:tcPr>
                <w:tcW w:w="3544" w:type="dxa"/>
                <w:hideMark/>
              </w:tcPr>
              <w:p w14:paraId="0E7ECB69" w14:textId="77777777" w:rsidR="00D72092" w:rsidRPr="003A683B" w:rsidRDefault="00581773" w:rsidP="00BA53E9">
                <w:pPr>
                  <w:pStyle w:val="TableNormal0"/>
                  <w:rPr>
                    <w:rStyle w:val="GeneralAviation"/>
                    <w:color w:val="auto"/>
                  </w:rPr>
                </w:pPr>
                <w:r w:rsidRPr="003A683B">
                  <w:rPr>
                    <w:rStyle w:val="GeneralAviation"/>
                    <w:color w:val="auto"/>
                  </w:rPr>
                  <w:t>Recognise the independence of ACAS thresholds from ATC separation standards.</w:t>
                </w:r>
              </w:p>
            </w:tc>
            <w:tc>
              <w:tcPr>
                <w:tcW w:w="283" w:type="dxa"/>
                <w:hideMark/>
              </w:tcPr>
              <w:p w14:paraId="314E40E7" w14:textId="77777777" w:rsidR="00D72092" w:rsidRPr="003A683B" w:rsidRDefault="00581773" w:rsidP="00BA53E9">
                <w:pPr>
                  <w:pStyle w:val="TableNormal0"/>
                  <w:rPr>
                    <w:rStyle w:val="GeneralAviation"/>
                    <w:color w:val="auto"/>
                  </w:rPr>
                </w:pPr>
                <w:r w:rsidRPr="003A683B">
                  <w:rPr>
                    <w:rStyle w:val="GeneralAviation"/>
                    <w:color w:val="auto"/>
                  </w:rPr>
                  <w:t>1</w:t>
                </w:r>
              </w:p>
            </w:tc>
            <w:tc>
              <w:tcPr>
                <w:tcW w:w="3686" w:type="dxa"/>
                <w:hideMark/>
              </w:tcPr>
              <w:p w14:paraId="221CBBE1" w14:textId="77777777" w:rsidR="00D72092" w:rsidRPr="003A683B" w:rsidRDefault="00581773" w:rsidP="00A10D39">
                <w:pPr>
                  <w:pStyle w:val="EssentialTraining"/>
                  <w:rPr>
                    <w:rStyle w:val="GeneralAviation"/>
                    <w:color w:val="auto"/>
                  </w:rPr>
                </w:pPr>
                <w:r w:rsidRPr="003A683B">
                  <w:rPr>
                    <w:rStyle w:val="GeneralAviation"/>
                    <w:color w:val="auto"/>
                  </w:rPr>
                  <w:t>ICAO Doc 9863</w:t>
                </w:r>
              </w:p>
              <w:p w14:paraId="43607809" w14:textId="77777777" w:rsidR="00D72092" w:rsidRPr="003A683B" w:rsidRDefault="00581773" w:rsidP="00BA53E9">
                <w:pPr>
                  <w:pStyle w:val="TableNormal0"/>
                  <w:rPr>
                    <w:rStyle w:val="GeneralAviation"/>
                    <w:i/>
                    <w:iCs/>
                    <w:color w:val="auto"/>
                  </w:rPr>
                </w:pPr>
                <w:r w:rsidRPr="003A683B">
                  <w:rPr>
                    <w:rStyle w:val="GeneralAviation"/>
                    <w:i/>
                    <w:iCs/>
                    <w:color w:val="auto"/>
                  </w:rPr>
                  <w:t xml:space="preserve">Optional content: </w:t>
                </w:r>
                <w:r w:rsidR="0006218D" w:rsidRPr="003A683B">
                  <w:rPr>
                    <w:rStyle w:val="GeneralAviation"/>
                    <w:i/>
                    <w:iCs/>
                    <w:color w:val="auto"/>
                  </w:rPr>
                  <w:t>Skybrary Safety Nets</w:t>
                </w:r>
              </w:p>
            </w:tc>
            <w:tc>
              <w:tcPr>
                <w:tcW w:w="708" w:type="dxa"/>
                <w:hideMark/>
              </w:tcPr>
              <w:p w14:paraId="66E9CE2E" w14:textId="77777777" w:rsidR="00D72092" w:rsidRPr="003A683B" w:rsidRDefault="00581773" w:rsidP="00BA53E9">
                <w:pPr>
                  <w:pStyle w:val="TableNormal0"/>
                  <w:rPr>
                    <w:rStyle w:val="GeneralAviation"/>
                    <w:color w:val="auto"/>
                  </w:rPr>
                </w:pPr>
                <w:r w:rsidRPr="003A683B">
                  <w:rPr>
                    <w:rStyle w:val="GeneralAviation"/>
                    <w:color w:val="auto"/>
                  </w:rPr>
                  <w:t>ALL</w:t>
                </w:r>
              </w:p>
            </w:tc>
          </w:tr>
          <w:tr w:rsidR="00090094" w14:paraId="5D412EBA" w14:textId="77777777" w:rsidTr="00090094">
            <w:trPr>
              <w:cantSplit/>
              <w:trHeight w:val="567"/>
            </w:trPr>
            <w:tc>
              <w:tcPr>
                <w:tcW w:w="865" w:type="dxa"/>
                <w:hideMark/>
              </w:tcPr>
              <w:p w14:paraId="7D83A75F"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EB8EB76" w14:textId="77777777" w:rsidR="00D72092" w:rsidRPr="003A683B" w:rsidRDefault="00581773" w:rsidP="00BA53E9">
                <w:pPr>
                  <w:pStyle w:val="TableNormal0"/>
                  <w:rPr>
                    <w:rStyle w:val="GeneralAviation"/>
                    <w:color w:val="auto"/>
                  </w:rPr>
                </w:pPr>
                <w:r w:rsidRPr="003A683B">
                  <w:rPr>
                    <w:rStyle w:val="GeneralAviation"/>
                    <w:color w:val="auto"/>
                  </w:rPr>
                  <w:t xml:space="preserve">7.1.2 </w:t>
                </w:r>
              </w:p>
            </w:tc>
            <w:tc>
              <w:tcPr>
                <w:tcW w:w="3544" w:type="dxa"/>
                <w:hideMark/>
              </w:tcPr>
              <w:p w14:paraId="572DE2C3" w14:textId="77777777" w:rsidR="00D72092" w:rsidRPr="003A683B" w:rsidRDefault="00581773" w:rsidP="00BA53E9">
                <w:pPr>
                  <w:pStyle w:val="TableNormal0"/>
                  <w:rPr>
                    <w:rStyle w:val="GeneralAviation"/>
                    <w:color w:val="auto"/>
                  </w:rPr>
                </w:pPr>
                <w:r w:rsidRPr="003A683B">
                  <w:rPr>
                    <w:rStyle w:val="GeneralAviation"/>
                    <w:color w:val="auto"/>
                  </w:rPr>
                  <w:t xml:space="preserve">Describe the controller responsibility during and following an ACAS RA reported by </w:t>
                </w:r>
                <w:r w:rsidR="0006218D" w:rsidRPr="003A683B">
                  <w:rPr>
                    <w:rStyle w:val="GeneralAviation"/>
                    <w:color w:val="auto"/>
                  </w:rPr>
                  <w:t xml:space="preserve">a </w:t>
                </w:r>
                <w:r w:rsidRPr="003A683B">
                  <w:rPr>
                    <w:rStyle w:val="GeneralAviation"/>
                    <w:color w:val="auto"/>
                  </w:rPr>
                  <w:t>pilot.</w:t>
                </w:r>
              </w:p>
            </w:tc>
            <w:tc>
              <w:tcPr>
                <w:tcW w:w="283" w:type="dxa"/>
                <w:hideMark/>
              </w:tcPr>
              <w:p w14:paraId="166124F7" w14:textId="77777777" w:rsidR="00D72092"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27D3CE35"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p>
              <w:p w14:paraId="039A7CC2" w14:textId="77777777" w:rsidR="009E6F3C" w:rsidRPr="003A683B" w:rsidRDefault="00581773" w:rsidP="009E6F3C">
                <w:pPr>
                  <w:pStyle w:val="TableNormal0"/>
                  <w:rPr>
                    <w:rStyle w:val="GeneralAviation"/>
                    <w:i/>
                    <w:iCs/>
                    <w:color w:val="auto"/>
                  </w:rPr>
                </w:pPr>
                <w:r w:rsidRPr="003A683B">
                  <w:rPr>
                    <w:rStyle w:val="GeneralAviation"/>
                    <w:i/>
                    <w:iCs/>
                    <w:color w:val="auto"/>
                  </w:rPr>
                  <w:t xml:space="preserve">Optional content: ICAO Doc 4444, </w:t>
                </w:r>
              </w:p>
              <w:p w14:paraId="58B0C61D" w14:textId="77777777" w:rsidR="00D72092" w:rsidRPr="003A683B" w:rsidRDefault="00581773" w:rsidP="009E6F3C">
                <w:pPr>
                  <w:pStyle w:val="TableNormal0"/>
                  <w:rPr>
                    <w:rStyle w:val="GeneralAviation"/>
                    <w:i/>
                    <w:iCs/>
                    <w:color w:val="auto"/>
                  </w:rPr>
                </w:pPr>
                <w:r w:rsidRPr="003A683B">
                  <w:rPr>
                    <w:rStyle w:val="GeneralAviation"/>
                    <w:i/>
                    <w:iCs/>
                    <w:color w:val="auto"/>
                  </w:rPr>
                  <w:t>ICAO Doc 9863, Skybrary Safety Nets</w:t>
                </w:r>
              </w:p>
            </w:tc>
            <w:tc>
              <w:tcPr>
                <w:tcW w:w="708" w:type="dxa"/>
                <w:hideMark/>
              </w:tcPr>
              <w:p w14:paraId="10AD23C0" w14:textId="77777777" w:rsidR="00D72092" w:rsidRPr="003A683B" w:rsidRDefault="00581773" w:rsidP="00BA53E9">
                <w:pPr>
                  <w:pStyle w:val="TableNormal0"/>
                  <w:rPr>
                    <w:rStyle w:val="GeneralAviation"/>
                    <w:color w:val="auto"/>
                  </w:rPr>
                </w:pPr>
                <w:r w:rsidRPr="003A683B">
                  <w:rPr>
                    <w:rStyle w:val="GeneralAviation"/>
                    <w:color w:val="auto"/>
                  </w:rPr>
                  <w:t>ALL</w:t>
                </w:r>
              </w:p>
            </w:tc>
          </w:tr>
          <w:tr w:rsidR="00090094" w14:paraId="271FD6A1" w14:textId="77777777" w:rsidTr="00090094">
            <w:trPr>
              <w:cantSplit/>
              <w:trHeight w:val="567"/>
            </w:trPr>
            <w:tc>
              <w:tcPr>
                <w:tcW w:w="865" w:type="dxa"/>
                <w:hideMark/>
              </w:tcPr>
              <w:p w14:paraId="28AA7555"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E63F69A" w14:textId="77777777" w:rsidR="00D72092" w:rsidRPr="003A683B" w:rsidRDefault="00581773" w:rsidP="00BA53E9">
                <w:pPr>
                  <w:pStyle w:val="TableNormal0"/>
                  <w:rPr>
                    <w:rStyle w:val="GeneralAviation"/>
                    <w:color w:val="auto"/>
                  </w:rPr>
                </w:pPr>
                <w:r w:rsidRPr="003A683B">
                  <w:rPr>
                    <w:rStyle w:val="GeneralAviation"/>
                    <w:color w:val="auto"/>
                  </w:rPr>
                  <w:t xml:space="preserve">7.1.3 </w:t>
                </w:r>
              </w:p>
            </w:tc>
            <w:tc>
              <w:tcPr>
                <w:tcW w:w="3544" w:type="dxa"/>
                <w:hideMark/>
              </w:tcPr>
              <w:p w14:paraId="4BF838AD" w14:textId="77777777" w:rsidR="00D72092" w:rsidRPr="003A683B" w:rsidRDefault="00581773" w:rsidP="00BA53E9">
                <w:pPr>
                  <w:pStyle w:val="TableNormal0"/>
                  <w:rPr>
                    <w:rStyle w:val="GeneralAviation"/>
                    <w:color w:val="auto"/>
                  </w:rPr>
                </w:pPr>
                <w:r w:rsidRPr="003A683B">
                  <w:rPr>
                    <w:rStyle w:val="GeneralAviation"/>
                    <w:color w:val="auto"/>
                  </w:rPr>
                  <w:t>Respond to pilot notification of actions based on airborne systems warnings.</w:t>
                </w:r>
              </w:p>
            </w:tc>
            <w:tc>
              <w:tcPr>
                <w:tcW w:w="283" w:type="dxa"/>
                <w:hideMark/>
              </w:tcPr>
              <w:p w14:paraId="0CA330AC" w14:textId="77777777" w:rsidR="00D72092"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6B8EF892" w14:textId="77777777" w:rsidR="00D72092" w:rsidRPr="003A683B" w:rsidRDefault="00581773" w:rsidP="00A10D39">
                <w:pPr>
                  <w:pStyle w:val="EssentialTraining"/>
                  <w:rPr>
                    <w:rStyle w:val="GeneralAviation"/>
                    <w:color w:val="auto"/>
                  </w:rPr>
                </w:pPr>
                <w:r w:rsidRPr="003A683B">
                  <w:rPr>
                    <w:rStyle w:val="GeneralAviation"/>
                    <w:color w:val="auto"/>
                  </w:rPr>
                  <w:t>ACAS</w:t>
                </w:r>
              </w:p>
              <w:p w14:paraId="66E2DAD2" w14:textId="77777777" w:rsidR="00D72092" w:rsidRPr="003A683B" w:rsidRDefault="00581773" w:rsidP="00BA53E9">
                <w:pPr>
                  <w:pStyle w:val="TableNormal0"/>
                  <w:rPr>
                    <w:rStyle w:val="GeneralAviation"/>
                    <w:i/>
                    <w:iCs/>
                    <w:color w:val="auto"/>
                  </w:rPr>
                </w:pPr>
                <w:r w:rsidRPr="003A683B">
                  <w:rPr>
                    <w:rStyle w:val="GeneralAviation"/>
                    <w:i/>
                    <w:iCs/>
                    <w:color w:val="auto"/>
                  </w:rPr>
                  <w:t xml:space="preserve">Optional content: </w:t>
                </w:r>
                <w:r w:rsidR="009E6F3C" w:rsidRPr="003A683B">
                  <w:rPr>
                    <w:rStyle w:val="GeneralAviation"/>
                    <w:i/>
                    <w:iCs/>
                    <w:color w:val="auto"/>
                  </w:rPr>
                  <w:t>TAWS, Skybrary Safety Nets</w:t>
                </w:r>
              </w:p>
            </w:tc>
            <w:tc>
              <w:tcPr>
                <w:tcW w:w="708" w:type="dxa"/>
                <w:hideMark/>
              </w:tcPr>
              <w:p w14:paraId="27F185C7" w14:textId="77777777" w:rsidR="0006218D" w:rsidRPr="003A683B" w:rsidRDefault="00581773" w:rsidP="0006218D">
                <w:pPr>
                  <w:pStyle w:val="TableNormal0"/>
                  <w:rPr>
                    <w:rStyle w:val="GeneralAviation"/>
                    <w:color w:val="auto"/>
                  </w:rPr>
                </w:pPr>
                <w:r w:rsidRPr="003A683B">
                  <w:rPr>
                    <w:rStyle w:val="GeneralAviation"/>
                    <w:color w:val="auto"/>
                  </w:rPr>
                  <w:t>APP</w:t>
                </w:r>
              </w:p>
              <w:p w14:paraId="77A5F4D0" w14:textId="77777777" w:rsidR="0006218D" w:rsidRPr="003A683B" w:rsidRDefault="00581773" w:rsidP="0006218D">
                <w:pPr>
                  <w:pStyle w:val="TableNormal0"/>
                  <w:rPr>
                    <w:rStyle w:val="GeneralAviation"/>
                    <w:color w:val="auto"/>
                  </w:rPr>
                </w:pPr>
                <w:r w:rsidRPr="003A683B">
                  <w:rPr>
                    <w:rStyle w:val="GeneralAviation"/>
                    <w:color w:val="auto"/>
                  </w:rPr>
                  <w:t>APS</w:t>
                </w:r>
              </w:p>
              <w:p w14:paraId="34ADC161" w14:textId="77777777" w:rsidR="0006218D" w:rsidRPr="003A683B" w:rsidRDefault="00581773" w:rsidP="0006218D">
                <w:pPr>
                  <w:pStyle w:val="TableNormal0"/>
                  <w:rPr>
                    <w:rStyle w:val="GeneralAviation"/>
                    <w:color w:val="auto"/>
                  </w:rPr>
                </w:pPr>
                <w:r w:rsidRPr="003A683B">
                  <w:rPr>
                    <w:rStyle w:val="GeneralAviation"/>
                    <w:color w:val="auto"/>
                  </w:rPr>
                  <w:t>ACP</w:t>
                </w:r>
              </w:p>
              <w:p w14:paraId="08E07CC9" w14:textId="77777777" w:rsidR="00D72092" w:rsidRPr="003A683B" w:rsidRDefault="00581773" w:rsidP="0006218D">
                <w:pPr>
                  <w:pStyle w:val="TableNormal0"/>
                  <w:rPr>
                    <w:rStyle w:val="GeneralAviation"/>
                    <w:color w:val="auto"/>
                  </w:rPr>
                </w:pPr>
                <w:r w:rsidRPr="003A683B">
                  <w:rPr>
                    <w:rStyle w:val="GeneralAviation"/>
                    <w:color w:val="auto"/>
                  </w:rPr>
                  <w:t>ACS</w:t>
                </w:r>
              </w:p>
            </w:tc>
          </w:tr>
          <w:tr w:rsidR="00090094" w14:paraId="55FD9311" w14:textId="77777777" w:rsidTr="00090094">
            <w:trPr>
              <w:cantSplit/>
              <w:trHeight w:val="21"/>
            </w:trPr>
            <w:tc>
              <w:tcPr>
                <w:tcW w:w="9086" w:type="dxa"/>
                <w:gridSpan w:val="5"/>
                <w:hideMark/>
              </w:tcPr>
              <w:p w14:paraId="0B79AD64" w14:textId="77777777" w:rsidR="00D72092" w:rsidRPr="003A683B" w:rsidRDefault="00581773" w:rsidP="00BA53E9">
                <w:pPr>
                  <w:pStyle w:val="TableHead"/>
                  <w:rPr>
                    <w:rStyle w:val="GeneralAviation"/>
                    <w:color w:val="auto"/>
                  </w:rPr>
                </w:pPr>
                <w:r w:rsidRPr="003A683B">
                  <w:rPr>
                    <w:rStyle w:val="GeneralAviation"/>
                    <w:color w:val="auto"/>
                  </w:rPr>
                  <w:t>Subtopic ATM 7.2 — Ground-based safety nets</w:t>
                </w:r>
              </w:p>
            </w:tc>
          </w:tr>
          <w:tr w:rsidR="00090094" w14:paraId="0A0D1E19" w14:textId="77777777" w:rsidTr="00090094">
            <w:trPr>
              <w:cantSplit/>
              <w:trHeight w:val="567"/>
            </w:trPr>
            <w:tc>
              <w:tcPr>
                <w:tcW w:w="865" w:type="dxa"/>
                <w:hideMark/>
              </w:tcPr>
              <w:p w14:paraId="7BFFE6C9" w14:textId="77777777" w:rsidR="00D72092"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345B7A4" w14:textId="77777777" w:rsidR="00D72092" w:rsidRPr="003A683B" w:rsidRDefault="00581773" w:rsidP="00BA53E9">
                <w:pPr>
                  <w:pStyle w:val="TableNormal0"/>
                  <w:rPr>
                    <w:rStyle w:val="GeneralAviation"/>
                    <w:color w:val="auto"/>
                  </w:rPr>
                </w:pPr>
                <w:r w:rsidRPr="003A683B">
                  <w:rPr>
                    <w:rStyle w:val="GeneralAviation"/>
                    <w:color w:val="auto"/>
                  </w:rPr>
                  <w:t xml:space="preserve">7.2.1 </w:t>
                </w:r>
              </w:p>
            </w:tc>
            <w:tc>
              <w:tcPr>
                <w:tcW w:w="3544" w:type="dxa"/>
                <w:hideMark/>
              </w:tcPr>
              <w:p w14:paraId="44A2C38D" w14:textId="77777777" w:rsidR="00D72092" w:rsidRPr="003A683B" w:rsidRDefault="00581773" w:rsidP="00BA53E9">
                <w:pPr>
                  <w:pStyle w:val="TableNormal0"/>
                  <w:rPr>
                    <w:rStyle w:val="GeneralAviation"/>
                    <w:color w:val="auto"/>
                  </w:rPr>
                </w:pPr>
                <w:r w:rsidRPr="003A683B">
                  <w:rPr>
                    <w:rStyle w:val="GeneralAviation"/>
                    <w:color w:val="auto"/>
                  </w:rPr>
                  <w:t>Describe the controller responsibility during and following safety net warnings.</w:t>
                </w:r>
              </w:p>
            </w:tc>
            <w:tc>
              <w:tcPr>
                <w:tcW w:w="283" w:type="dxa"/>
                <w:hideMark/>
              </w:tcPr>
              <w:p w14:paraId="3334E22C" w14:textId="77777777" w:rsidR="00D72092"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0ED585AF" w14:textId="77777777" w:rsidR="00D72092"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p w14:paraId="307639EE" w14:textId="77777777" w:rsidR="00D72092" w:rsidRPr="003A683B" w:rsidRDefault="00581773" w:rsidP="00BA53E9">
                <w:pPr>
                  <w:pStyle w:val="TableNormal0"/>
                  <w:rPr>
                    <w:rStyle w:val="GeneralAviation"/>
                    <w:i/>
                    <w:iCs/>
                    <w:color w:val="auto"/>
                  </w:rPr>
                </w:pPr>
                <w:r w:rsidRPr="003A683B">
                  <w:rPr>
                    <w:rStyle w:val="GeneralAviation"/>
                    <w:i/>
                    <w:iCs/>
                    <w:color w:val="auto"/>
                  </w:rPr>
                  <w:t xml:space="preserve">Optional content: </w:t>
                </w:r>
                <w:r w:rsidR="0006218D" w:rsidRPr="003A683B">
                  <w:rPr>
                    <w:rStyle w:val="GeneralAviation"/>
                    <w:i/>
                    <w:iCs/>
                    <w:color w:val="auto"/>
                  </w:rPr>
                  <w:t xml:space="preserve">ICAO Doc 4444, </w:t>
                </w:r>
                <w:r w:rsidRPr="003A683B">
                  <w:rPr>
                    <w:rStyle w:val="GeneralAviation"/>
                    <w:i/>
                    <w:iCs/>
                    <w:color w:val="auto"/>
                  </w:rPr>
                  <w:t>STCA, MSAW, APW, APM</w:t>
                </w:r>
              </w:p>
            </w:tc>
            <w:tc>
              <w:tcPr>
                <w:tcW w:w="708" w:type="dxa"/>
                <w:hideMark/>
              </w:tcPr>
              <w:p w14:paraId="42993182" w14:textId="77777777" w:rsidR="00D72092" w:rsidRPr="003A683B" w:rsidRDefault="00581773" w:rsidP="00BA53E9">
                <w:pPr>
                  <w:pStyle w:val="TableNormal0"/>
                  <w:rPr>
                    <w:rStyle w:val="GeneralAviation"/>
                    <w:color w:val="auto"/>
                  </w:rPr>
                </w:pPr>
                <w:r w:rsidRPr="003A683B">
                  <w:rPr>
                    <w:rStyle w:val="GeneralAviation"/>
                    <w:color w:val="auto"/>
                  </w:rPr>
                  <w:t>APS ACS</w:t>
                </w:r>
              </w:p>
            </w:tc>
          </w:tr>
          <w:tr w:rsidR="00090094" w14:paraId="4E553EA8" w14:textId="77777777" w:rsidTr="00090094">
            <w:trPr>
              <w:cantSplit/>
              <w:trHeight w:val="567"/>
            </w:trPr>
            <w:tc>
              <w:tcPr>
                <w:tcW w:w="865" w:type="dxa"/>
                <w:hideMark/>
              </w:tcPr>
              <w:p w14:paraId="34485EB4" w14:textId="77777777" w:rsidR="00D72092"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5765ED04" w14:textId="77777777" w:rsidR="00D72092" w:rsidRPr="003A683B" w:rsidRDefault="00581773" w:rsidP="00BA53E9">
                <w:pPr>
                  <w:pStyle w:val="TableNormal0"/>
                  <w:rPr>
                    <w:rStyle w:val="GeneralAviation"/>
                    <w:color w:val="auto"/>
                  </w:rPr>
                </w:pPr>
                <w:r w:rsidRPr="003A683B">
                  <w:rPr>
                    <w:rStyle w:val="GeneralAviation"/>
                    <w:color w:val="auto"/>
                  </w:rPr>
                  <w:t xml:space="preserve">7.2.2 </w:t>
                </w:r>
              </w:p>
            </w:tc>
            <w:tc>
              <w:tcPr>
                <w:tcW w:w="3544" w:type="dxa"/>
                <w:hideMark/>
              </w:tcPr>
              <w:p w14:paraId="7C42932F" w14:textId="77777777" w:rsidR="00D72092" w:rsidRPr="003A683B" w:rsidRDefault="00581773" w:rsidP="00BA53E9">
                <w:pPr>
                  <w:pStyle w:val="TableNormal0"/>
                  <w:rPr>
                    <w:rStyle w:val="GeneralAviation"/>
                    <w:color w:val="auto"/>
                  </w:rPr>
                </w:pPr>
                <w:r w:rsidRPr="003A683B">
                  <w:rPr>
                    <w:rStyle w:val="GeneralAviation"/>
                    <w:color w:val="auto"/>
                  </w:rPr>
                  <w:t>Respond to ground-based safety net warnings.</w:t>
                </w:r>
              </w:p>
            </w:tc>
            <w:tc>
              <w:tcPr>
                <w:tcW w:w="283" w:type="dxa"/>
                <w:hideMark/>
              </w:tcPr>
              <w:p w14:paraId="21155F06" w14:textId="77777777" w:rsidR="00D72092"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4BEB20DA" w14:textId="77777777" w:rsidR="00D72092" w:rsidRPr="003A683B" w:rsidRDefault="00581773" w:rsidP="00BA53E9">
                <w:pPr>
                  <w:pStyle w:val="TableNormal0"/>
                  <w:rPr>
                    <w:rStyle w:val="GeneralAviation"/>
                    <w:i/>
                    <w:iCs/>
                    <w:color w:val="auto"/>
                  </w:rPr>
                </w:pPr>
                <w:r w:rsidRPr="003A683B">
                  <w:rPr>
                    <w:rStyle w:val="GeneralAviation"/>
                    <w:i/>
                    <w:iCs/>
                    <w:color w:val="auto"/>
                  </w:rPr>
                  <w:t>Optional content: STCA, MSAW, APW, APM</w:t>
                </w:r>
              </w:p>
            </w:tc>
            <w:tc>
              <w:tcPr>
                <w:tcW w:w="708" w:type="dxa"/>
                <w:hideMark/>
              </w:tcPr>
              <w:p w14:paraId="16582377" w14:textId="77777777" w:rsidR="00D72092" w:rsidRPr="003A683B" w:rsidRDefault="00581773" w:rsidP="00BA53E9">
                <w:pPr>
                  <w:pStyle w:val="TableNormal0"/>
                  <w:rPr>
                    <w:rStyle w:val="GeneralAviation"/>
                    <w:color w:val="auto"/>
                  </w:rPr>
                </w:pPr>
                <w:r w:rsidRPr="003A683B">
                  <w:rPr>
                    <w:rStyle w:val="GeneralAviation"/>
                    <w:color w:val="auto"/>
                  </w:rPr>
                  <w:t>APS ACS</w:t>
                </w:r>
              </w:p>
            </w:tc>
          </w:tr>
          <w:tr w:rsidR="00090094" w14:paraId="4FFD6884" w14:textId="77777777" w:rsidTr="00090094">
            <w:trPr>
              <w:trHeight w:val="21"/>
            </w:trPr>
            <w:tc>
              <w:tcPr>
                <w:tcW w:w="9086" w:type="dxa"/>
                <w:gridSpan w:val="5"/>
              </w:tcPr>
              <w:p w14:paraId="3751963D" w14:textId="77777777" w:rsidR="0006218D" w:rsidRPr="0006218D" w:rsidRDefault="00581773" w:rsidP="00BA53E9">
                <w:pPr>
                  <w:pStyle w:val="TableCentered"/>
                  <w:rPr>
                    <w:rStyle w:val="GeneralAviation"/>
                  </w:rPr>
                </w:pPr>
                <w:r w:rsidRPr="0006218D">
                  <w:t>TOPIC ATM 8 — DATA DISPLAY</w:t>
                </w:r>
              </w:p>
            </w:tc>
          </w:tr>
          <w:tr w:rsidR="00090094" w14:paraId="4CE35D4D" w14:textId="77777777" w:rsidTr="00090094">
            <w:trPr>
              <w:cantSplit/>
              <w:trHeight w:val="21"/>
            </w:trPr>
            <w:tc>
              <w:tcPr>
                <w:tcW w:w="9086" w:type="dxa"/>
                <w:gridSpan w:val="5"/>
                <w:hideMark/>
              </w:tcPr>
              <w:p w14:paraId="479F7F4C" w14:textId="77777777" w:rsidR="0006218D" w:rsidRPr="003A683B" w:rsidRDefault="00581773" w:rsidP="00BA53E9">
                <w:pPr>
                  <w:pStyle w:val="TableHead"/>
                  <w:rPr>
                    <w:rStyle w:val="GeneralAviation"/>
                    <w:color w:val="auto"/>
                  </w:rPr>
                </w:pPr>
                <w:r w:rsidRPr="003A683B">
                  <w:rPr>
                    <w:rStyle w:val="GeneralAviation"/>
                    <w:color w:val="auto"/>
                  </w:rPr>
                  <w:t>Subtopic ATM 8.1 — Data management</w:t>
                </w:r>
              </w:p>
            </w:tc>
          </w:tr>
          <w:tr w:rsidR="00090094" w14:paraId="27483512" w14:textId="77777777" w:rsidTr="00090094">
            <w:trPr>
              <w:cantSplit/>
              <w:trHeight w:val="567"/>
            </w:trPr>
            <w:tc>
              <w:tcPr>
                <w:tcW w:w="865" w:type="dxa"/>
                <w:hideMark/>
              </w:tcPr>
              <w:p w14:paraId="497F32E1"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FCFCEC3" w14:textId="77777777" w:rsidR="0006218D" w:rsidRPr="003A683B" w:rsidRDefault="00581773" w:rsidP="00BA53E9">
                <w:pPr>
                  <w:pStyle w:val="TableNormal0"/>
                  <w:rPr>
                    <w:rStyle w:val="GeneralAviation"/>
                    <w:color w:val="auto"/>
                  </w:rPr>
                </w:pPr>
                <w:r w:rsidRPr="003A683B">
                  <w:rPr>
                    <w:rStyle w:val="GeneralAviation"/>
                    <w:color w:val="auto"/>
                  </w:rPr>
                  <w:t xml:space="preserve">8.1.1 </w:t>
                </w:r>
              </w:p>
            </w:tc>
            <w:tc>
              <w:tcPr>
                <w:tcW w:w="3544" w:type="dxa"/>
                <w:hideMark/>
              </w:tcPr>
              <w:p w14:paraId="523BCD54" w14:textId="77777777" w:rsidR="0006218D" w:rsidRPr="003A683B" w:rsidRDefault="00581773" w:rsidP="00BA53E9">
                <w:pPr>
                  <w:pStyle w:val="TableNormal0"/>
                  <w:rPr>
                    <w:rStyle w:val="GeneralAviation"/>
                    <w:color w:val="auto"/>
                  </w:rPr>
                </w:pPr>
                <w:r w:rsidRPr="003A683B">
                  <w:rPr>
                    <w:rStyle w:val="GeneralAviation"/>
                    <w:color w:val="auto"/>
                  </w:rPr>
                  <w:t>Update the data display to accurately reflect the traffic situation.</w:t>
                </w:r>
              </w:p>
            </w:tc>
            <w:tc>
              <w:tcPr>
                <w:tcW w:w="283" w:type="dxa"/>
                <w:hideMark/>
              </w:tcPr>
              <w:p w14:paraId="5B40FC16"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6713B966"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information displayed, strip-marking procedures, electronic information data displays, actions based on traffic display information, calculation of EETs</w:t>
                </w:r>
              </w:p>
            </w:tc>
            <w:tc>
              <w:tcPr>
                <w:tcW w:w="708" w:type="dxa"/>
                <w:hideMark/>
              </w:tcPr>
              <w:p w14:paraId="7ABC5CFC"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44671E35" w14:textId="77777777" w:rsidTr="00090094">
            <w:trPr>
              <w:cantSplit/>
              <w:trHeight w:val="567"/>
            </w:trPr>
            <w:tc>
              <w:tcPr>
                <w:tcW w:w="865" w:type="dxa"/>
                <w:hideMark/>
              </w:tcPr>
              <w:p w14:paraId="1828C164"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E8FE89A" w14:textId="77777777" w:rsidR="0006218D" w:rsidRPr="003A683B" w:rsidRDefault="00581773" w:rsidP="00BA53E9">
                <w:pPr>
                  <w:pStyle w:val="TableNormal0"/>
                  <w:rPr>
                    <w:rStyle w:val="GeneralAviation"/>
                    <w:color w:val="auto"/>
                  </w:rPr>
                </w:pPr>
                <w:r w:rsidRPr="003A683B">
                  <w:rPr>
                    <w:rStyle w:val="GeneralAviation"/>
                    <w:color w:val="auto"/>
                  </w:rPr>
                  <w:t xml:space="preserve">8.1.2 </w:t>
                </w:r>
              </w:p>
            </w:tc>
            <w:tc>
              <w:tcPr>
                <w:tcW w:w="3544" w:type="dxa"/>
                <w:hideMark/>
              </w:tcPr>
              <w:p w14:paraId="21DB3C88" w14:textId="77777777" w:rsidR="0006218D" w:rsidRPr="003A683B" w:rsidRDefault="00581773" w:rsidP="00BA53E9">
                <w:pPr>
                  <w:pStyle w:val="TableNormal0"/>
                  <w:rPr>
                    <w:rStyle w:val="GeneralAviation"/>
                    <w:color w:val="auto"/>
                  </w:rPr>
                </w:pPr>
                <w:r w:rsidRPr="003A683B">
                  <w:rPr>
                    <w:rStyle w:val="GeneralAviation"/>
                    <w:color w:val="auto"/>
                  </w:rPr>
                  <w:t>Analyse pertinent data on data displays.</w:t>
                </w:r>
              </w:p>
            </w:tc>
            <w:tc>
              <w:tcPr>
                <w:tcW w:w="283" w:type="dxa"/>
                <w:hideMark/>
              </w:tcPr>
              <w:p w14:paraId="72ADE620"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146246B9" w14:textId="77777777" w:rsidR="0006218D" w:rsidRPr="003A683B" w:rsidRDefault="0006218D" w:rsidP="00BA53E9">
                <w:pPr>
                  <w:pStyle w:val="TableNormal0"/>
                  <w:rPr>
                    <w:rStyle w:val="GeneralAviation"/>
                    <w:color w:val="auto"/>
                  </w:rPr>
                </w:pPr>
              </w:p>
            </w:tc>
            <w:tc>
              <w:tcPr>
                <w:tcW w:w="708" w:type="dxa"/>
                <w:hideMark/>
              </w:tcPr>
              <w:p w14:paraId="193FECAB"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3EA563F6" w14:textId="77777777" w:rsidTr="00090094">
            <w:trPr>
              <w:cantSplit/>
              <w:trHeight w:val="567"/>
            </w:trPr>
            <w:tc>
              <w:tcPr>
                <w:tcW w:w="865" w:type="dxa"/>
                <w:hideMark/>
              </w:tcPr>
              <w:p w14:paraId="42FEB909"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10D69AF" w14:textId="77777777" w:rsidR="0006218D" w:rsidRPr="003A683B" w:rsidRDefault="00581773" w:rsidP="00BA53E9">
                <w:pPr>
                  <w:pStyle w:val="TableNormal0"/>
                  <w:rPr>
                    <w:rStyle w:val="GeneralAviation"/>
                    <w:color w:val="auto"/>
                  </w:rPr>
                </w:pPr>
                <w:r w:rsidRPr="003A683B">
                  <w:rPr>
                    <w:rStyle w:val="GeneralAviation"/>
                    <w:color w:val="auto"/>
                  </w:rPr>
                  <w:t xml:space="preserve">8.1.3 </w:t>
                </w:r>
              </w:p>
            </w:tc>
            <w:tc>
              <w:tcPr>
                <w:tcW w:w="3544" w:type="dxa"/>
                <w:hideMark/>
              </w:tcPr>
              <w:p w14:paraId="3A9C2921" w14:textId="77777777" w:rsidR="0006218D" w:rsidRPr="003A683B" w:rsidRDefault="00581773" w:rsidP="00BA53E9">
                <w:pPr>
                  <w:pStyle w:val="TableNormal0"/>
                  <w:rPr>
                    <w:rStyle w:val="GeneralAviation"/>
                    <w:color w:val="auto"/>
                  </w:rPr>
                </w:pPr>
                <w:r w:rsidRPr="003A683B">
                  <w:rPr>
                    <w:rStyle w:val="GeneralAviation"/>
                    <w:color w:val="auto"/>
                  </w:rPr>
                  <w:t>Organise pertinent data on data displays.</w:t>
                </w:r>
              </w:p>
            </w:tc>
            <w:tc>
              <w:tcPr>
                <w:tcW w:w="283" w:type="dxa"/>
                <w:hideMark/>
              </w:tcPr>
              <w:p w14:paraId="13E2A691"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791CB867" w14:textId="77777777" w:rsidR="0006218D" w:rsidRPr="003A683B" w:rsidRDefault="0006218D" w:rsidP="00BA53E9">
                <w:pPr>
                  <w:pStyle w:val="TableNormal0"/>
                  <w:rPr>
                    <w:rStyle w:val="GeneralAviation"/>
                    <w:color w:val="auto"/>
                  </w:rPr>
                </w:pPr>
              </w:p>
            </w:tc>
            <w:tc>
              <w:tcPr>
                <w:tcW w:w="708" w:type="dxa"/>
                <w:hideMark/>
              </w:tcPr>
              <w:p w14:paraId="5DDB3C4E"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40261987" w14:textId="77777777" w:rsidTr="00090094">
            <w:trPr>
              <w:cantSplit/>
              <w:trHeight w:val="567"/>
            </w:trPr>
            <w:tc>
              <w:tcPr>
                <w:tcW w:w="865" w:type="dxa"/>
                <w:hideMark/>
              </w:tcPr>
              <w:p w14:paraId="69F8B639"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5738B17" w14:textId="77777777" w:rsidR="0006218D" w:rsidRPr="003A683B" w:rsidRDefault="00581773" w:rsidP="00BA53E9">
                <w:pPr>
                  <w:pStyle w:val="TableNormal0"/>
                  <w:rPr>
                    <w:rStyle w:val="GeneralAviation"/>
                    <w:color w:val="auto"/>
                  </w:rPr>
                </w:pPr>
                <w:r w:rsidRPr="003A683B">
                  <w:rPr>
                    <w:rStyle w:val="GeneralAviation"/>
                    <w:color w:val="auto"/>
                  </w:rPr>
                  <w:t xml:space="preserve">8.1.4 </w:t>
                </w:r>
              </w:p>
            </w:tc>
            <w:tc>
              <w:tcPr>
                <w:tcW w:w="3544" w:type="dxa"/>
                <w:hideMark/>
              </w:tcPr>
              <w:p w14:paraId="3CABB7CA" w14:textId="77777777" w:rsidR="0006218D" w:rsidRPr="003A683B" w:rsidRDefault="00581773" w:rsidP="00BA53E9">
                <w:pPr>
                  <w:pStyle w:val="TableNormal0"/>
                  <w:rPr>
                    <w:rStyle w:val="GeneralAviation"/>
                    <w:color w:val="auto"/>
                  </w:rPr>
                </w:pPr>
                <w:r w:rsidRPr="003A683B">
                  <w:rPr>
                    <w:rStyle w:val="GeneralAviation"/>
                    <w:color w:val="auto"/>
                  </w:rPr>
                  <w:t>Obtain flight plan information.</w:t>
                </w:r>
              </w:p>
            </w:tc>
            <w:tc>
              <w:tcPr>
                <w:tcW w:w="283" w:type="dxa"/>
                <w:hideMark/>
              </w:tcPr>
              <w:p w14:paraId="22B69055"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0CBDF73" w14:textId="77777777" w:rsidR="0006218D" w:rsidRPr="003A683B" w:rsidRDefault="00581773" w:rsidP="00A10D39">
                <w:pPr>
                  <w:pStyle w:val="EssentialTraining"/>
                  <w:rPr>
                    <w:rStyle w:val="GeneralAviation"/>
                    <w:color w:val="auto"/>
                  </w:rPr>
                </w:pPr>
                <w:r w:rsidRPr="003A683B">
                  <w:rPr>
                    <w:rStyle w:val="GeneralAviation"/>
                    <w:color w:val="auto"/>
                  </w:rPr>
                  <w:t>CPL, supplementary information</w:t>
                </w:r>
              </w:p>
              <w:p w14:paraId="38481F10"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FPL, AFIL, etc.</w:t>
                </w:r>
              </w:p>
            </w:tc>
            <w:tc>
              <w:tcPr>
                <w:tcW w:w="708" w:type="dxa"/>
                <w:hideMark/>
              </w:tcPr>
              <w:p w14:paraId="41DC6BF3"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7581D724" w14:textId="77777777" w:rsidTr="00090094">
            <w:trPr>
              <w:cantSplit/>
              <w:trHeight w:val="567"/>
            </w:trPr>
            <w:tc>
              <w:tcPr>
                <w:tcW w:w="865" w:type="dxa"/>
                <w:hideMark/>
              </w:tcPr>
              <w:p w14:paraId="10AE1821"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1E0536E" w14:textId="77777777" w:rsidR="0006218D" w:rsidRPr="003A683B" w:rsidRDefault="00581773" w:rsidP="00BA53E9">
                <w:pPr>
                  <w:pStyle w:val="TableNormal0"/>
                  <w:rPr>
                    <w:rStyle w:val="GeneralAviation"/>
                    <w:color w:val="auto"/>
                  </w:rPr>
                </w:pPr>
                <w:r w:rsidRPr="003A683B">
                  <w:rPr>
                    <w:rStyle w:val="GeneralAviation"/>
                    <w:color w:val="auto"/>
                  </w:rPr>
                  <w:t xml:space="preserve">8.1.5 </w:t>
                </w:r>
              </w:p>
            </w:tc>
            <w:tc>
              <w:tcPr>
                <w:tcW w:w="3544" w:type="dxa"/>
                <w:hideMark/>
              </w:tcPr>
              <w:p w14:paraId="15ED413C" w14:textId="77777777" w:rsidR="0006218D" w:rsidRPr="003A683B" w:rsidRDefault="00581773" w:rsidP="00BA53E9">
                <w:pPr>
                  <w:pStyle w:val="TableNormal0"/>
                  <w:rPr>
                    <w:rStyle w:val="GeneralAviation"/>
                    <w:color w:val="auto"/>
                  </w:rPr>
                </w:pPr>
                <w:r w:rsidRPr="003A683B">
                  <w:rPr>
                    <w:rStyle w:val="GeneralAviation"/>
                    <w:color w:val="auto"/>
                  </w:rPr>
                  <w:t>Use flight plan information.</w:t>
                </w:r>
              </w:p>
            </w:tc>
            <w:tc>
              <w:tcPr>
                <w:tcW w:w="283" w:type="dxa"/>
                <w:hideMark/>
              </w:tcPr>
              <w:p w14:paraId="49EC5CF6"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0BB722C3" w14:textId="77777777" w:rsidR="0006218D" w:rsidRPr="003A683B" w:rsidRDefault="0006218D" w:rsidP="00BA53E9">
                <w:pPr>
                  <w:pStyle w:val="TableNormal0"/>
                  <w:rPr>
                    <w:rStyle w:val="GeneralAviation"/>
                    <w:color w:val="auto"/>
                  </w:rPr>
                </w:pPr>
              </w:p>
            </w:tc>
            <w:tc>
              <w:tcPr>
                <w:tcW w:w="708" w:type="dxa"/>
                <w:hideMark/>
              </w:tcPr>
              <w:p w14:paraId="0BBD3AB5"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315D53E8" w14:textId="77777777" w:rsidTr="00090094">
            <w:trPr>
              <w:trHeight w:val="21"/>
            </w:trPr>
            <w:tc>
              <w:tcPr>
                <w:tcW w:w="9086" w:type="dxa"/>
                <w:gridSpan w:val="5"/>
              </w:tcPr>
              <w:p w14:paraId="1127726C" w14:textId="77777777" w:rsidR="0006218D" w:rsidRPr="0006218D" w:rsidRDefault="00581773" w:rsidP="00BA53E9">
                <w:pPr>
                  <w:pStyle w:val="TableCentered"/>
                  <w:rPr>
                    <w:rStyle w:val="GeneralAviation"/>
                  </w:rPr>
                </w:pPr>
                <w:r w:rsidRPr="0006218D">
                  <w:t>TOPIC ATM 9 — OPERATIONAL ENVIRONMENT (SIMULATED)</w:t>
                </w:r>
              </w:p>
            </w:tc>
          </w:tr>
          <w:tr w:rsidR="00090094" w14:paraId="1DE9DB47" w14:textId="77777777" w:rsidTr="00090094">
            <w:trPr>
              <w:cantSplit/>
              <w:trHeight w:val="21"/>
            </w:trPr>
            <w:tc>
              <w:tcPr>
                <w:tcW w:w="9086" w:type="dxa"/>
                <w:gridSpan w:val="5"/>
                <w:hideMark/>
              </w:tcPr>
              <w:p w14:paraId="6468A75F" w14:textId="77777777" w:rsidR="0006218D" w:rsidRPr="003A683B" w:rsidRDefault="00581773" w:rsidP="00BA53E9">
                <w:pPr>
                  <w:pStyle w:val="TableHead"/>
                  <w:keepNext/>
                  <w:rPr>
                    <w:rStyle w:val="GeneralAviation"/>
                    <w:color w:val="auto"/>
                  </w:rPr>
                </w:pPr>
                <w:r w:rsidRPr="003A683B">
                  <w:rPr>
                    <w:rStyle w:val="GeneralAviation"/>
                    <w:color w:val="auto"/>
                  </w:rPr>
                  <w:t>Subtopic ATM 9.1 — Integrity of the operational environment</w:t>
                </w:r>
              </w:p>
            </w:tc>
          </w:tr>
          <w:tr w:rsidR="00090094" w14:paraId="01902798" w14:textId="77777777" w:rsidTr="00090094">
            <w:trPr>
              <w:cantSplit/>
              <w:trHeight w:val="567"/>
            </w:trPr>
            <w:tc>
              <w:tcPr>
                <w:tcW w:w="865" w:type="dxa"/>
                <w:hideMark/>
              </w:tcPr>
              <w:p w14:paraId="2F8DFE9F"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56DECB4" w14:textId="77777777" w:rsidR="0006218D" w:rsidRPr="003A683B" w:rsidRDefault="00581773" w:rsidP="00BA53E9">
                <w:pPr>
                  <w:pStyle w:val="TableNormal0"/>
                  <w:rPr>
                    <w:rStyle w:val="GeneralAviation"/>
                    <w:color w:val="auto"/>
                  </w:rPr>
                </w:pPr>
                <w:r w:rsidRPr="003A683B">
                  <w:rPr>
                    <w:rStyle w:val="GeneralAviation"/>
                    <w:color w:val="auto"/>
                  </w:rPr>
                  <w:t xml:space="preserve">9.1.1 </w:t>
                </w:r>
              </w:p>
            </w:tc>
            <w:tc>
              <w:tcPr>
                <w:tcW w:w="3544" w:type="dxa"/>
                <w:hideMark/>
              </w:tcPr>
              <w:p w14:paraId="151EB885" w14:textId="77777777" w:rsidR="0006218D" w:rsidRPr="003A683B" w:rsidRDefault="00581773" w:rsidP="00BA53E9">
                <w:pPr>
                  <w:pStyle w:val="TableNormal0"/>
                  <w:rPr>
                    <w:rStyle w:val="GeneralAviation"/>
                    <w:color w:val="auto"/>
                  </w:rPr>
                </w:pPr>
                <w:r w:rsidRPr="003A683B">
                  <w:rPr>
                    <w:rStyle w:val="GeneralAviation"/>
                    <w:color w:val="auto"/>
                  </w:rPr>
                  <w:t>Obtain information concerning the operational environment.</w:t>
                </w:r>
              </w:p>
            </w:tc>
            <w:tc>
              <w:tcPr>
                <w:tcW w:w="283" w:type="dxa"/>
                <w:hideMark/>
              </w:tcPr>
              <w:p w14:paraId="569974FF"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82A3AB2"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local/simulator operation manuals, briefing, notices, current flight plan data/information displays, pilot reports, coordination, verification of information</w:t>
                </w:r>
              </w:p>
            </w:tc>
            <w:tc>
              <w:tcPr>
                <w:tcW w:w="708" w:type="dxa"/>
                <w:hideMark/>
              </w:tcPr>
              <w:p w14:paraId="671A9342"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6F474B26" w14:textId="77777777" w:rsidTr="00090094">
            <w:trPr>
              <w:cantSplit/>
              <w:trHeight w:val="567"/>
            </w:trPr>
            <w:tc>
              <w:tcPr>
                <w:tcW w:w="865" w:type="dxa"/>
                <w:hideMark/>
              </w:tcPr>
              <w:p w14:paraId="124B92D1"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84C0FED" w14:textId="77777777" w:rsidR="0006218D" w:rsidRPr="003A683B" w:rsidRDefault="00581773" w:rsidP="00BA53E9">
                <w:pPr>
                  <w:pStyle w:val="TableNormal0"/>
                  <w:rPr>
                    <w:rStyle w:val="GeneralAviation"/>
                    <w:color w:val="auto"/>
                  </w:rPr>
                </w:pPr>
                <w:r w:rsidRPr="003A683B">
                  <w:rPr>
                    <w:rStyle w:val="GeneralAviation"/>
                    <w:color w:val="auto"/>
                  </w:rPr>
                  <w:t xml:space="preserve">9.1.2 </w:t>
                </w:r>
              </w:p>
            </w:tc>
            <w:tc>
              <w:tcPr>
                <w:tcW w:w="3544" w:type="dxa"/>
                <w:hideMark/>
              </w:tcPr>
              <w:p w14:paraId="190BDEB0" w14:textId="77777777" w:rsidR="0006218D" w:rsidRPr="003A683B" w:rsidRDefault="00581773" w:rsidP="00BA53E9">
                <w:pPr>
                  <w:pStyle w:val="TableNormal0"/>
                  <w:rPr>
                    <w:rStyle w:val="GeneralAviation"/>
                    <w:color w:val="auto"/>
                  </w:rPr>
                </w:pPr>
                <w:r w:rsidRPr="003A683B">
                  <w:rPr>
                    <w:rStyle w:val="GeneralAviation"/>
                    <w:color w:val="auto"/>
                  </w:rPr>
                  <w:t>Ensure the integrity of the operational environment.</w:t>
                </w:r>
              </w:p>
            </w:tc>
            <w:tc>
              <w:tcPr>
                <w:tcW w:w="283" w:type="dxa"/>
                <w:hideMark/>
              </w:tcPr>
              <w:p w14:paraId="776AD13D"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57EA000E"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integrity of displays, verification of the information provided by displays, etc.</w:t>
                </w:r>
              </w:p>
            </w:tc>
            <w:tc>
              <w:tcPr>
                <w:tcW w:w="708" w:type="dxa"/>
                <w:hideMark/>
              </w:tcPr>
              <w:p w14:paraId="4710EC55"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2A669076" w14:textId="77777777" w:rsidTr="00090094">
            <w:trPr>
              <w:cantSplit/>
              <w:trHeight w:val="21"/>
            </w:trPr>
            <w:tc>
              <w:tcPr>
                <w:tcW w:w="9086" w:type="dxa"/>
                <w:gridSpan w:val="5"/>
                <w:hideMark/>
              </w:tcPr>
              <w:p w14:paraId="1D1ADB94" w14:textId="77777777" w:rsidR="0006218D" w:rsidRPr="003A683B" w:rsidRDefault="00581773" w:rsidP="00BA53E9">
                <w:pPr>
                  <w:pStyle w:val="TableHead"/>
                  <w:rPr>
                    <w:rStyle w:val="GeneralAviation"/>
                    <w:color w:val="auto"/>
                  </w:rPr>
                </w:pPr>
                <w:r w:rsidRPr="003A683B">
                  <w:rPr>
                    <w:rStyle w:val="GeneralAviation"/>
                    <w:color w:val="auto"/>
                  </w:rPr>
                  <w:t>Subtopic ATM 9.2 — Verification of the currency of operational procedures</w:t>
                </w:r>
              </w:p>
            </w:tc>
          </w:tr>
          <w:tr w:rsidR="00090094" w14:paraId="18E799E9" w14:textId="77777777" w:rsidTr="00090094">
            <w:trPr>
              <w:cantSplit/>
              <w:trHeight w:val="567"/>
            </w:trPr>
            <w:tc>
              <w:tcPr>
                <w:tcW w:w="865" w:type="dxa"/>
                <w:hideMark/>
              </w:tcPr>
              <w:p w14:paraId="3BC0D496"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FA85089" w14:textId="77777777" w:rsidR="0006218D" w:rsidRPr="003A683B" w:rsidRDefault="00581773" w:rsidP="00BA53E9">
                <w:pPr>
                  <w:pStyle w:val="TableNormal0"/>
                  <w:rPr>
                    <w:rStyle w:val="GeneralAviation"/>
                    <w:color w:val="auto"/>
                  </w:rPr>
                </w:pPr>
                <w:r w:rsidRPr="003A683B">
                  <w:rPr>
                    <w:rStyle w:val="GeneralAviation"/>
                    <w:color w:val="auto"/>
                  </w:rPr>
                  <w:t xml:space="preserve">9.2.1 </w:t>
                </w:r>
              </w:p>
            </w:tc>
            <w:tc>
              <w:tcPr>
                <w:tcW w:w="3544" w:type="dxa"/>
                <w:hideMark/>
              </w:tcPr>
              <w:p w14:paraId="27269401" w14:textId="77777777" w:rsidR="0006218D" w:rsidRPr="003A683B" w:rsidRDefault="00581773" w:rsidP="00BA53E9">
                <w:pPr>
                  <w:pStyle w:val="TableNormal0"/>
                  <w:rPr>
                    <w:rStyle w:val="GeneralAviation"/>
                    <w:color w:val="auto"/>
                  </w:rPr>
                </w:pPr>
                <w:r w:rsidRPr="003A683B">
                  <w:rPr>
                    <w:rStyle w:val="GeneralAviation"/>
                    <w:color w:val="auto"/>
                  </w:rPr>
                  <w:t>Check all relevant documentation before managing traffic.</w:t>
                </w:r>
              </w:p>
            </w:tc>
            <w:tc>
              <w:tcPr>
                <w:tcW w:w="283" w:type="dxa"/>
                <w:hideMark/>
              </w:tcPr>
              <w:p w14:paraId="0E08A423"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7C8D87E9"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briefing, letters of agreement (LoAs), NOTAMs, AICs</w:t>
                </w:r>
              </w:p>
            </w:tc>
            <w:tc>
              <w:tcPr>
                <w:tcW w:w="708" w:type="dxa"/>
                <w:hideMark/>
              </w:tcPr>
              <w:p w14:paraId="5CA3F47F"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5C8FFE75" w14:textId="77777777" w:rsidTr="00090094">
            <w:trPr>
              <w:cantSplit/>
              <w:trHeight w:val="567"/>
            </w:trPr>
            <w:tc>
              <w:tcPr>
                <w:tcW w:w="865" w:type="dxa"/>
                <w:hideMark/>
              </w:tcPr>
              <w:p w14:paraId="08083718"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E365714" w14:textId="77777777" w:rsidR="0006218D" w:rsidRPr="003A683B" w:rsidRDefault="00581773" w:rsidP="00BA53E9">
                <w:pPr>
                  <w:pStyle w:val="TableNormal0"/>
                  <w:rPr>
                    <w:rStyle w:val="GeneralAviation"/>
                    <w:color w:val="auto"/>
                  </w:rPr>
                </w:pPr>
                <w:r w:rsidRPr="003A683B">
                  <w:rPr>
                    <w:rStyle w:val="GeneralAviation"/>
                    <w:color w:val="auto"/>
                  </w:rPr>
                  <w:t xml:space="preserve">9.2.2 </w:t>
                </w:r>
              </w:p>
            </w:tc>
            <w:tc>
              <w:tcPr>
                <w:tcW w:w="3544" w:type="dxa"/>
                <w:hideMark/>
              </w:tcPr>
              <w:p w14:paraId="45B77F6B" w14:textId="77777777" w:rsidR="0006218D" w:rsidRPr="003A683B" w:rsidRDefault="00581773" w:rsidP="00BA53E9">
                <w:pPr>
                  <w:pStyle w:val="TableNormal0"/>
                  <w:rPr>
                    <w:rStyle w:val="GeneralAviation"/>
                    <w:color w:val="auto"/>
                  </w:rPr>
                </w:pPr>
                <w:r w:rsidRPr="003A683B">
                  <w:rPr>
                    <w:rStyle w:val="GeneralAviation"/>
                    <w:color w:val="auto"/>
                  </w:rPr>
                  <w:t>Manage traffic in accordance with a change to operational procedures.</w:t>
                </w:r>
              </w:p>
            </w:tc>
            <w:tc>
              <w:tcPr>
                <w:tcW w:w="283" w:type="dxa"/>
                <w:hideMark/>
              </w:tcPr>
              <w:p w14:paraId="2BA00DF4"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36441A90" w14:textId="77777777" w:rsidR="0006218D" w:rsidRPr="003A683B" w:rsidRDefault="0006218D" w:rsidP="00BA53E9">
                <w:pPr>
                  <w:pStyle w:val="TableNormal0"/>
                  <w:rPr>
                    <w:rStyle w:val="GeneralAviation"/>
                    <w:color w:val="auto"/>
                  </w:rPr>
                </w:pPr>
              </w:p>
            </w:tc>
            <w:tc>
              <w:tcPr>
                <w:tcW w:w="708" w:type="dxa"/>
                <w:hideMark/>
              </w:tcPr>
              <w:p w14:paraId="6DBBE6BE"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785D65F2" w14:textId="77777777" w:rsidTr="00090094">
            <w:trPr>
              <w:cantSplit/>
              <w:trHeight w:val="21"/>
            </w:trPr>
            <w:tc>
              <w:tcPr>
                <w:tcW w:w="9086" w:type="dxa"/>
                <w:gridSpan w:val="5"/>
                <w:hideMark/>
              </w:tcPr>
              <w:p w14:paraId="1B21BD07" w14:textId="77777777" w:rsidR="0006218D" w:rsidRPr="003A683B" w:rsidRDefault="00581773" w:rsidP="00BA53E9">
                <w:pPr>
                  <w:pStyle w:val="TableHead"/>
                  <w:rPr>
                    <w:rStyle w:val="GeneralAviation"/>
                    <w:color w:val="auto"/>
                  </w:rPr>
                </w:pPr>
                <w:r w:rsidRPr="003A683B">
                  <w:rPr>
                    <w:rStyle w:val="GeneralAviation"/>
                    <w:color w:val="auto"/>
                  </w:rPr>
                  <w:t>Subtopic ATM 9.3 — Handover–takeover</w:t>
                </w:r>
              </w:p>
            </w:tc>
          </w:tr>
          <w:tr w:rsidR="00090094" w14:paraId="0DAF30B7" w14:textId="77777777" w:rsidTr="00090094">
            <w:trPr>
              <w:cantSplit/>
              <w:trHeight w:val="567"/>
            </w:trPr>
            <w:tc>
              <w:tcPr>
                <w:tcW w:w="865" w:type="dxa"/>
                <w:hideMark/>
              </w:tcPr>
              <w:p w14:paraId="321CDBCB"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828BD5C" w14:textId="77777777" w:rsidR="0006218D" w:rsidRPr="003A683B" w:rsidRDefault="00581773" w:rsidP="00BA53E9">
                <w:pPr>
                  <w:pStyle w:val="TableNormal0"/>
                  <w:rPr>
                    <w:rStyle w:val="GeneralAviation"/>
                    <w:color w:val="auto"/>
                  </w:rPr>
                </w:pPr>
                <w:r w:rsidRPr="003A683B">
                  <w:rPr>
                    <w:rStyle w:val="GeneralAviation"/>
                    <w:color w:val="auto"/>
                  </w:rPr>
                  <w:t xml:space="preserve">9.3.1 </w:t>
                </w:r>
              </w:p>
            </w:tc>
            <w:tc>
              <w:tcPr>
                <w:tcW w:w="3544" w:type="dxa"/>
                <w:hideMark/>
              </w:tcPr>
              <w:p w14:paraId="6DF53841" w14:textId="77777777" w:rsidR="0006218D" w:rsidRPr="003A683B" w:rsidRDefault="00581773" w:rsidP="00BA53E9">
                <w:pPr>
                  <w:pStyle w:val="TableNormal0"/>
                  <w:rPr>
                    <w:rStyle w:val="GeneralAviation"/>
                    <w:color w:val="auto"/>
                  </w:rPr>
                </w:pPr>
                <w:r w:rsidRPr="003A683B">
                  <w:rPr>
                    <w:rStyle w:val="GeneralAviation"/>
                    <w:color w:val="auto"/>
                  </w:rPr>
                  <w:t>Transfer information to the relieving controller.</w:t>
                </w:r>
              </w:p>
            </w:tc>
            <w:tc>
              <w:tcPr>
                <w:tcW w:w="283" w:type="dxa"/>
                <w:hideMark/>
              </w:tcPr>
              <w:p w14:paraId="737BFA8A"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764773BF" w14:textId="77777777" w:rsidR="0006218D" w:rsidRPr="003A683B" w:rsidRDefault="0006218D" w:rsidP="00BA53E9">
                <w:pPr>
                  <w:pStyle w:val="TableNormal0"/>
                  <w:rPr>
                    <w:rStyle w:val="GeneralAviation"/>
                    <w:color w:val="auto"/>
                  </w:rPr>
                </w:pPr>
              </w:p>
            </w:tc>
            <w:tc>
              <w:tcPr>
                <w:tcW w:w="708" w:type="dxa"/>
                <w:hideMark/>
              </w:tcPr>
              <w:p w14:paraId="2E304AB8"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16E1DB6A" w14:textId="77777777" w:rsidTr="00090094">
            <w:trPr>
              <w:cantSplit/>
              <w:trHeight w:val="567"/>
            </w:trPr>
            <w:tc>
              <w:tcPr>
                <w:tcW w:w="865" w:type="dxa"/>
                <w:hideMark/>
              </w:tcPr>
              <w:p w14:paraId="14EC94FB"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31C1303" w14:textId="77777777" w:rsidR="0006218D" w:rsidRPr="003A683B" w:rsidRDefault="00581773" w:rsidP="00BA53E9">
                <w:pPr>
                  <w:pStyle w:val="TableNormal0"/>
                  <w:rPr>
                    <w:rStyle w:val="GeneralAviation"/>
                    <w:color w:val="auto"/>
                  </w:rPr>
                </w:pPr>
                <w:r w:rsidRPr="003A683B">
                  <w:rPr>
                    <w:rStyle w:val="GeneralAviation"/>
                    <w:color w:val="auto"/>
                  </w:rPr>
                  <w:t xml:space="preserve">9.3.2 </w:t>
                </w:r>
              </w:p>
            </w:tc>
            <w:tc>
              <w:tcPr>
                <w:tcW w:w="3544" w:type="dxa"/>
                <w:hideMark/>
              </w:tcPr>
              <w:p w14:paraId="77122BE9" w14:textId="77777777" w:rsidR="0006218D" w:rsidRPr="003A683B" w:rsidRDefault="00581773" w:rsidP="00BA53E9">
                <w:pPr>
                  <w:pStyle w:val="TableNormal0"/>
                  <w:rPr>
                    <w:rStyle w:val="GeneralAviation"/>
                    <w:color w:val="auto"/>
                  </w:rPr>
                </w:pPr>
                <w:r w:rsidRPr="003A683B">
                  <w:rPr>
                    <w:rStyle w:val="GeneralAviation"/>
                    <w:color w:val="auto"/>
                  </w:rPr>
                  <w:t>Obtain information from the controller handing over.</w:t>
                </w:r>
              </w:p>
            </w:tc>
            <w:tc>
              <w:tcPr>
                <w:tcW w:w="283" w:type="dxa"/>
                <w:hideMark/>
              </w:tcPr>
              <w:p w14:paraId="0F2B70F9"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1099C685" w14:textId="77777777" w:rsidR="0006218D" w:rsidRPr="003A683B" w:rsidRDefault="0006218D" w:rsidP="00BA53E9">
                <w:pPr>
                  <w:pStyle w:val="TableNormal0"/>
                  <w:rPr>
                    <w:rStyle w:val="GeneralAviation"/>
                    <w:color w:val="auto"/>
                  </w:rPr>
                </w:pPr>
              </w:p>
            </w:tc>
            <w:tc>
              <w:tcPr>
                <w:tcW w:w="708" w:type="dxa"/>
                <w:hideMark/>
              </w:tcPr>
              <w:p w14:paraId="7661896C"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2988EE6F" w14:textId="77777777" w:rsidTr="00090094">
            <w:trPr>
              <w:cantSplit/>
              <w:trHeight w:val="567"/>
            </w:trPr>
            <w:tc>
              <w:tcPr>
                <w:tcW w:w="865" w:type="dxa"/>
              </w:tcPr>
              <w:p w14:paraId="71AB29A0" w14:textId="77777777" w:rsidR="0006218D" w:rsidRPr="003A683B" w:rsidRDefault="00581773" w:rsidP="0006218D">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4E68E133" w14:textId="77777777" w:rsidR="0006218D" w:rsidRPr="003A683B" w:rsidRDefault="00581773" w:rsidP="0006218D">
                <w:pPr>
                  <w:pStyle w:val="TableNormal0"/>
                  <w:rPr>
                    <w:rStyle w:val="GeneralAviation"/>
                    <w:color w:val="auto"/>
                  </w:rPr>
                </w:pPr>
                <w:r w:rsidRPr="003A683B">
                  <w:rPr>
                    <w:rStyle w:val="GeneralAviation"/>
                    <w:color w:val="auto"/>
                  </w:rPr>
                  <w:t>9.3.3</w:t>
                </w:r>
              </w:p>
            </w:tc>
            <w:tc>
              <w:tcPr>
                <w:tcW w:w="3544" w:type="dxa"/>
              </w:tcPr>
              <w:p w14:paraId="289447F5" w14:textId="77777777" w:rsidR="0006218D" w:rsidRPr="003A683B" w:rsidRDefault="00581773" w:rsidP="0006218D">
                <w:pPr>
                  <w:pStyle w:val="TableNormal0"/>
                  <w:rPr>
                    <w:rStyle w:val="GeneralAviation"/>
                    <w:color w:val="auto"/>
                  </w:rPr>
                </w:pPr>
                <w:r w:rsidRPr="003A683B">
                  <w:rPr>
                    <w:rStyle w:val="GeneralAviation"/>
                    <w:color w:val="auto"/>
                  </w:rPr>
                  <w:t>List possible actions to provide a safe position handover–takeover.</w:t>
                </w:r>
              </w:p>
            </w:tc>
            <w:tc>
              <w:tcPr>
                <w:tcW w:w="283" w:type="dxa"/>
              </w:tcPr>
              <w:p w14:paraId="5B994118" w14:textId="77777777" w:rsidR="0006218D" w:rsidRPr="003A683B" w:rsidRDefault="00581773" w:rsidP="0006218D">
                <w:pPr>
                  <w:pStyle w:val="TableNormal0"/>
                  <w:rPr>
                    <w:rStyle w:val="GeneralAviation"/>
                    <w:color w:val="auto"/>
                  </w:rPr>
                </w:pPr>
                <w:r w:rsidRPr="003A683B">
                  <w:rPr>
                    <w:rStyle w:val="GeneralAviation"/>
                    <w:color w:val="auto"/>
                  </w:rPr>
                  <w:t>1</w:t>
                </w:r>
              </w:p>
            </w:tc>
            <w:tc>
              <w:tcPr>
                <w:tcW w:w="3686" w:type="dxa"/>
              </w:tcPr>
              <w:p w14:paraId="21630D50" w14:textId="77777777" w:rsidR="0006218D" w:rsidRPr="003A683B" w:rsidRDefault="00581773" w:rsidP="0006218D">
                <w:pPr>
                  <w:pStyle w:val="TableNormal0"/>
                  <w:rPr>
                    <w:rStyle w:val="GeneralAviation"/>
                    <w:i/>
                    <w:iCs/>
                    <w:color w:val="auto"/>
                  </w:rPr>
                </w:pPr>
                <w:r w:rsidRPr="003A683B">
                  <w:rPr>
                    <w:rStyle w:val="GeneralAviation"/>
                    <w:i/>
                    <w:iCs/>
                    <w:color w:val="auto"/>
                  </w:rPr>
                  <w:t>Optional content: rigour, preparation, overlap time</w:t>
                </w:r>
              </w:p>
            </w:tc>
            <w:tc>
              <w:tcPr>
                <w:tcW w:w="708" w:type="dxa"/>
              </w:tcPr>
              <w:p w14:paraId="70027680" w14:textId="77777777" w:rsidR="0006218D" w:rsidRPr="003A683B" w:rsidRDefault="00581773" w:rsidP="0006218D">
                <w:pPr>
                  <w:pStyle w:val="TableNormal0"/>
                  <w:rPr>
                    <w:rStyle w:val="GeneralAviation"/>
                    <w:color w:val="auto"/>
                  </w:rPr>
                </w:pPr>
                <w:r w:rsidRPr="003A683B">
                  <w:rPr>
                    <w:rStyle w:val="GeneralAviation"/>
                    <w:color w:val="auto"/>
                  </w:rPr>
                  <w:t>ALL</w:t>
                </w:r>
              </w:p>
            </w:tc>
          </w:tr>
          <w:tr w:rsidR="00090094" w14:paraId="41719F64" w14:textId="77777777" w:rsidTr="00090094">
            <w:trPr>
              <w:cantSplit/>
              <w:trHeight w:val="567"/>
            </w:trPr>
            <w:tc>
              <w:tcPr>
                <w:tcW w:w="865" w:type="dxa"/>
              </w:tcPr>
              <w:p w14:paraId="052FDB64" w14:textId="77777777" w:rsidR="0006218D" w:rsidRPr="003A683B" w:rsidRDefault="00581773" w:rsidP="0006218D">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8002E3F" w14:textId="77777777" w:rsidR="0006218D" w:rsidRPr="003A683B" w:rsidRDefault="00581773" w:rsidP="0006218D">
                <w:pPr>
                  <w:pStyle w:val="TableNormal0"/>
                  <w:rPr>
                    <w:rStyle w:val="GeneralAviation"/>
                    <w:color w:val="auto"/>
                  </w:rPr>
                </w:pPr>
                <w:r w:rsidRPr="003A683B">
                  <w:rPr>
                    <w:rStyle w:val="GeneralAviation"/>
                    <w:color w:val="auto"/>
                  </w:rPr>
                  <w:t>9.3.4</w:t>
                </w:r>
              </w:p>
            </w:tc>
            <w:tc>
              <w:tcPr>
                <w:tcW w:w="3544" w:type="dxa"/>
              </w:tcPr>
              <w:p w14:paraId="59FAF316" w14:textId="77777777" w:rsidR="0006218D" w:rsidRPr="003A683B" w:rsidRDefault="00581773" w:rsidP="0006218D">
                <w:pPr>
                  <w:pStyle w:val="TableNormal0"/>
                  <w:rPr>
                    <w:rStyle w:val="GeneralAviation"/>
                    <w:color w:val="auto"/>
                  </w:rPr>
                </w:pPr>
                <w:r w:rsidRPr="003A683B">
                  <w:rPr>
                    <w:rStyle w:val="GeneralAviation"/>
                    <w:color w:val="auto"/>
                  </w:rPr>
                  <w:t>Explain the consequences of a missed position handover–takeover.</w:t>
                </w:r>
              </w:p>
            </w:tc>
            <w:tc>
              <w:tcPr>
                <w:tcW w:w="283" w:type="dxa"/>
              </w:tcPr>
              <w:p w14:paraId="0B4C88C8" w14:textId="77777777" w:rsidR="0006218D" w:rsidRPr="003A683B" w:rsidRDefault="00581773" w:rsidP="0006218D">
                <w:pPr>
                  <w:pStyle w:val="TableNormal0"/>
                  <w:rPr>
                    <w:rStyle w:val="GeneralAviation"/>
                    <w:color w:val="auto"/>
                  </w:rPr>
                </w:pPr>
                <w:r w:rsidRPr="003A683B">
                  <w:rPr>
                    <w:rStyle w:val="GeneralAviation"/>
                    <w:color w:val="auto"/>
                  </w:rPr>
                  <w:t>2</w:t>
                </w:r>
              </w:p>
            </w:tc>
            <w:tc>
              <w:tcPr>
                <w:tcW w:w="3686" w:type="dxa"/>
              </w:tcPr>
              <w:p w14:paraId="122828D1" w14:textId="77777777" w:rsidR="0006218D" w:rsidRPr="003A683B" w:rsidRDefault="0006218D" w:rsidP="0006218D">
                <w:pPr>
                  <w:pStyle w:val="TableNormal0"/>
                  <w:rPr>
                    <w:rStyle w:val="GeneralAviation"/>
                    <w:color w:val="auto"/>
                  </w:rPr>
                </w:pPr>
              </w:p>
            </w:tc>
            <w:tc>
              <w:tcPr>
                <w:tcW w:w="708" w:type="dxa"/>
              </w:tcPr>
              <w:p w14:paraId="29B28A55" w14:textId="77777777" w:rsidR="0006218D" w:rsidRPr="003A683B" w:rsidRDefault="00581773" w:rsidP="0006218D">
                <w:pPr>
                  <w:pStyle w:val="TableNormal0"/>
                  <w:rPr>
                    <w:rStyle w:val="GeneralAviation"/>
                    <w:color w:val="auto"/>
                  </w:rPr>
                </w:pPr>
                <w:r w:rsidRPr="003A683B">
                  <w:rPr>
                    <w:rStyle w:val="GeneralAviation"/>
                    <w:color w:val="auto"/>
                  </w:rPr>
                  <w:t>ALL</w:t>
                </w:r>
              </w:p>
            </w:tc>
          </w:tr>
          <w:tr w:rsidR="00090094" w14:paraId="7DCE9E4C" w14:textId="77777777" w:rsidTr="00090094">
            <w:trPr>
              <w:trHeight w:val="21"/>
            </w:trPr>
            <w:tc>
              <w:tcPr>
                <w:tcW w:w="9086" w:type="dxa"/>
                <w:gridSpan w:val="5"/>
              </w:tcPr>
              <w:p w14:paraId="3EFCA83A" w14:textId="77777777" w:rsidR="0006218D" w:rsidRPr="00B9152C" w:rsidRDefault="00581773" w:rsidP="00BA53E9">
                <w:pPr>
                  <w:pStyle w:val="TableCentered"/>
                  <w:rPr>
                    <w:rStyle w:val="GeneralAviation"/>
                  </w:rPr>
                </w:pPr>
                <w:r w:rsidRPr="00B9152C">
                  <w:t>TOPIC ATM 10 — PROVISION OF CONTROL SERVICE</w:t>
                </w:r>
              </w:p>
            </w:tc>
          </w:tr>
          <w:tr w:rsidR="00090094" w14:paraId="4221CA59" w14:textId="77777777" w:rsidTr="00090094">
            <w:trPr>
              <w:cantSplit/>
              <w:trHeight w:val="21"/>
            </w:trPr>
            <w:tc>
              <w:tcPr>
                <w:tcW w:w="9086" w:type="dxa"/>
                <w:gridSpan w:val="5"/>
                <w:hideMark/>
              </w:tcPr>
              <w:p w14:paraId="7A9BB2A8" w14:textId="77777777" w:rsidR="0006218D" w:rsidRPr="003A683B" w:rsidRDefault="00581773" w:rsidP="00BA53E9">
                <w:pPr>
                  <w:pStyle w:val="TableHead"/>
                  <w:rPr>
                    <w:rStyle w:val="GeneralAviation"/>
                    <w:color w:val="auto"/>
                  </w:rPr>
                </w:pPr>
                <w:r w:rsidRPr="003A683B">
                  <w:rPr>
                    <w:rStyle w:val="GeneralAviation"/>
                    <w:color w:val="auto"/>
                  </w:rPr>
                  <w:t>Subtopic ATM 10.1 — Responsibility for the provision of control service and the processing of information</w:t>
                </w:r>
              </w:p>
            </w:tc>
          </w:tr>
          <w:tr w:rsidR="00090094" w14:paraId="7EB1CA93" w14:textId="77777777" w:rsidTr="00090094">
            <w:trPr>
              <w:cantSplit/>
              <w:trHeight w:val="567"/>
            </w:trPr>
            <w:tc>
              <w:tcPr>
                <w:tcW w:w="865" w:type="dxa"/>
                <w:hideMark/>
              </w:tcPr>
              <w:p w14:paraId="255C80CA"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8C591A8" w14:textId="77777777" w:rsidR="0006218D" w:rsidRPr="003A683B" w:rsidRDefault="00581773" w:rsidP="00BA53E9">
                <w:pPr>
                  <w:pStyle w:val="TableNormal0"/>
                  <w:rPr>
                    <w:rStyle w:val="GeneralAviation"/>
                    <w:color w:val="auto"/>
                  </w:rPr>
                </w:pPr>
                <w:r w:rsidRPr="003A683B">
                  <w:rPr>
                    <w:rStyle w:val="GeneralAviation"/>
                    <w:color w:val="auto"/>
                  </w:rPr>
                  <w:t xml:space="preserve">10.1.1 </w:t>
                </w:r>
              </w:p>
            </w:tc>
            <w:tc>
              <w:tcPr>
                <w:tcW w:w="3544" w:type="dxa"/>
                <w:hideMark/>
              </w:tcPr>
              <w:p w14:paraId="7E71D6C9" w14:textId="77777777" w:rsidR="0006218D" w:rsidRPr="003A683B" w:rsidRDefault="00581773" w:rsidP="00BA53E9">
                <w:pPr>
                  <w:pStyle w:val="TableNormal0"/>
                  <w:rPr>
                    <w:rStyle w:val="GeneralAviation"/>
                    <w:color w:val="auto"/>
                  </w:rPr>
                </w:pPr>
                <w:r w:rsidRPr="003A683B">
                  <w:rPr>
                    <w:rStyle w:val="GeneralAviation"/>
                    <w:color w:val="auto"/>
                  </w:rPr>
                  <w:t>Describe the division of responsibility among air traffic control units.</w:t>
                </w:r>
              </w:p>
            </w:tc>
            <w:tc>
              <w:tcPr>
                <w:tcW w:w="283" w:type="dxa"/>
                <w:hideMark/>
              </w:tcPr>
              <w:p w14:paraId="7049C76A" w14:textId="77777777" w:rsidR="0006218D"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59742B03"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tc>
            <w:tc>
              <w:tcPr>
                <w:tcW w:w="708" w:type="dxa"/>
                <w:hideMark/>
              </w:tcPr>
              <w:p w14:paraId="58A2F585" w14:textId="77777777" w:rsidR="0006218D" w:rsidRPr="003A683B" w:rsidRDefault="00581773" w:rsidP="008F65C1">
                <w:pPr>
                  <w:pStyle w:val="ItalicRed"/>
                  <w:rPr>
                    <w:color w:val="auto"/>
                  </w:rPr>
                </w:pPr>
                <w:r w:rsidRPr="003A683B">
                  <w:rPr>
                    <w:color w:val="auto"/>
                  </w:rPr>
                  <w:t>ALL</w:t>
                </w:r>
              </w:p>
            </w:tc>
          </w:tr>
          <w:tr w:rsidR="00090094" w14:paraId="0B05888D" w14:textId="77777777" w:rsidTr="00090094">
            <w:trPr>
              <w:cantSplit/>
              <w:trHeight w:val="567"/>
            </w:trPr>
            <w:tc>
              <w:tcPr>
                <w:tcW w:w="865" w:type="dxa"/>
                <w:hideMark/>
              </w:tcPr>
              <w:p w14:paraId="05B572C0"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CFFE148" w14:textId="77777777" w:rsidR="0006218D" w:rsidRPr="003A683B" w:rsidRDefault="00581773" w:rsidP="00BA53E9">
                <w:pPr>
                  <w:pStyle w:val="TableNormal0"/>
                  <w:rPr>
                    <w:rStyle w:val="GeneralAviation"/>
                    <w:color w:val="auto"/>
                  </w:rPr>
                </w:pPr>
                <w:r w:rsidRPr="003A683B">
                  <w:rPr>
                    <w:rStyle w:val="GeneralAviation"/>
                    <w:color w:val="auto"/>
                  </w:rPr>
                  <w:t xml:space="preserve">10.1.2 </w:t>
                </w:r>
              </w:p>
            </w:tc>
            <w:tc>
              <w:tcPr>
                <w:tcW w:w="3544" w:type="dxa"/>
                <w:hideMark/>
              </w:tcPr>
              <w:p w14:paraId="1F723D1B" w14:textId="77777777" w:rsidR="0006218D" w:rsidRPr="003A683B" w:rsidRDefault="00581773" w:rsidP="00BA53E9">
                <w:pPr>
                  <w:pStyle w:val="TableNormal0"/>
                  <w:rPr>
                    <w:rStyle w:val="GeneralAviation"/>
                    <w:color w:val="auto"/>
                  </w:rPr>
                </w:pPr>
                <w:r w:rsidRPr="003A683B">
                  <w:rPr>
                    <w:rStyle w:val="GeneralAviation"/>
                    <w:color w:val="auto"/>
                  </w:rPr>
                  <w:t>Describe the responsibility in regard to military traffic.</w:t>
                </w:r>
              </w:p>
            </w:tc>
            <w:tc>
              <w:tcPr>
                <w:tcW w:w="283" w:type="dxa"/>
                <w:hideMark/>
              </w:tcPr>
              <w:p w14:paraId="7C9F0641" w14:textId="77777777" w:rsidR="0006218D"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7BBFD675" w14:textId="77777777" w:rsidR="0006218D" w:rsidRPr="003A683B" w:rsidRDefault="00581773" w:rsidP="00A10D39">
                <w:pPr>
                  <w:pStyle w:val="EssentialTraining"/>
                  <w:rPr>
                    <w:rStyle w:val="GeneralAviation"/>
                    <w:color w:val="auto"/>
                  </w:rPr>
                </w:pPr>
                <w:r w:rsidRPr="003A683B">
                  <w:rPr>
                    <w:rStyle w:val="GeneralAviation"/>
                    <w:color w:val="auto"/>
                  </w:rPr>
                  <w:t>ICAO Doc 4444</w:t>
                </w:r>
              </w:p>
              <w:p w14:paraId="0993479C"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ICAO Doc 9554</w:t>
                </w:r>
              </w:p>
            </w:tc>
            <w:tc>
              <w:tcPr>
                <w:tcW w:w="708" w:type="dxa"/>
                <w:hideMark/>
              </w:tcPr>
              <w:p w14:paraId="722EDDF2" w14:textId="77777777" w:rsidR="0006218D" w:rsidRPr="003A683B" w:rsidRDefault="00581773" w:rsidP="008F65C1">
                <w:pPr>
                  <w:pStyle w:val="ItalicRed"/>
                  <w:rPr>
                    <w:color w:val="auto"/>
                  </w:rPr>
                </w:pPr>
                <w:r w:rsidRPr="003A683B">
                  <w:rPr>
                    <w:color w:val="auto"/>
                  </w:rPr>
                  <w:t>ALL</w:t>
                </w:r>
              </w:p>
            </w:tc>
          </w:tr>
          <w:tr w:rsidR="00090094" w14:paraId="759FFD9A" w14:textId="77777777" w:rsidTr="00090094">
            <w:trPr>
              <w:cantSplit/>
              <w:trHeight w:val="567"/>
            </w:trPr>
            <w:tc>
              <w:tcPr>
                <w:tcW w:w="865" w:type="dxa"/>
                <w:hideMark/>
              </w:tcPr>
              <w:p w14:paraId="6E54319B"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F0003D7" w14:textId="77777777" w:rsidR="0006218D" w:rsidRPr="003A683B" w:rsidRDefault="00581773" w:rsidP="00BA53E9">
                <w:pPr>
                  <w:pStyle w:val="TableNormal0"/>
                  <w:rPr>
                    <w:rStyle w:val="GeneralAviation"/>
                    <w:color w:val="auto"/>
                  </w:rPr>
                </w:pPr>
                <w:r w:rsidRPr="003A683B">
                  <w:rPr>
                    <w:rStyle w:val="GeneralAviation"/>
                    <w:color w:val="auto"/>
                  </w:rPr>
                  <w:t xml:space="preserve">10.1.3 </w:t>
                </w:r>
              </w:p>
            </w:tc>
            <w:tc>
              <w:tcPr>
                <w:tcW w:w="3544" w:type="dxa"/>
                <w:hideMark/>
              </w:tcPr>
              <w:p w14:paraId="2EA024C0" w14:textId="77777777" w:rsidR="0006218D" w:rsidRPr="003A683B" w:rsidRDefault="00581773" w:rsidP="00BA53E9">
                <w:pPr>
                  <w:pStyle w:val="TableNormal0"/>
                  <w:rPr>
                    <w:rStyle w:val="GeneralAviation"/>
                    <w:color w:val="auto"/>
                  </w:rPr>
                </w:pPr>
                <w:r w:rsidRPr="003A683B">
                  <w:rPr>
                    <w:rStyle w:val="GeneralAviation"/>
                    <w:color w:val="auto"/>
                  </w:rPr>
                  <w:t>Describe the responsibility in regard to unmanned free balloons.</w:t>
                </w:r>
              </w:p>
            </w:tc>
            <w:tc>
              <w:tcPr>
                <w:tcW w:w="283" w:type="dxa"/>
                <w:hideMark/>
              </w:tcPr>
              <w:p w14:paraId="50AEA4D4" w14:textId="77777777" w:rsidR="0006218D"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56F63301"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p>
            </w:tc>
            <w:tc>
              <w:tcPr>
                <w:tcW w:w="708" w:type="dxa"/>
                <w:hideMark/>
              </w:tcPr>
              <w:p w14:paraId="3E0F8CF9" w14:textId="77777777" w:rsidR="0006218D" w:rsidRPr="003A683B" w:rsidRDefault="00581773" w:rsidP="008F65C1">
                <w:pPr>
                  <w:pStyle w:val="ItalicRed"/>
                  <w:rPr>
                    <w:color w:val="auto"/>
                  </w:rPr>
                </w:pPr>
                <w:r w:rsidRPr="003A683B">
                  <w:rPr>
                    <w:color w:val="auto"/>
                  </w:rPr>
                  <w:t>ALL</w:t>
                </w:r>
              </w:p>
            </w:tc>
          </w:tr>
          <w:tr w:rsidR="00090094" w14:paraId="41B45060" w14:textId="77777777" w:rsidTr="00090094">
            <w:trPr>
              <w:cantSplit/>
              <w:trHeight w:val="567"/>
            </w:trPr>
            <w:tc>
              <w:tcPr>
                <w:tcW w:w="865" w:type="dxa"/>
                <w:hideMark/>
              </w:tcPr>
              <w:p w14:paraId="15D0F249"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BEB9F62" w14:textId="77777777" w:rsidR="0006218D" w:rsidRPr="003A683B" w:rsidRDefault="00581773" w:rsidP="00BA53E9">
                <w:pPr>
                  <w:pStyle w:val="TableNormal0"/>
                  <w:rPr>
                    <w:rStyle w:val="GeneralAviation"/>
                    <w:color w:val="auto"/>
                  </w:rPr>
                </w:pPr>
                <w:r w:rsidRPr="003A683B">
                  <w:rPr>
                    <w:rStyle w:val="GeneralAviation"/>
                    <w:color w:val="auto"/>
                  </w:rPr>
                  <w:t>10.1.</w:t>
                </w:r>
                <w:r w:rsidR="00B9152C" w:rsidRPr="003A683B">
                  <w:rPr>
                    <w:rStyle w:val="GeneralAviation"/>
                    <w:color w:val="auto"/>
                  </w:rPr>
                  <w:t>4</w:t>
                </w:r>
                <w:r w:rsidRPr="003A683B">
                  <w:rPr>
                    <w:rStyle w:val="GeneralAviation"/>
                    <w:color w:val="auto"/>
                  </w:rPr>
                  <w:t xml:space="preserve"> </w:t>
                </w:r>
              </w:p>
            </w:tc>
            <w:tc>
              <w:tcPr>
                <w:tcW w:w="3544" w:type="dxa"/>
                <w:hideMark/>
              </w:tcPr>
              <w:p w14:paraId="694E234E" w14:textId="77777777" w:rsidR="0006218D" w:rsidRPr="003A683B" w:rsidRDefault="00581773" w:rsidP="00BA53E9">
                <w:pPr>
                  <w:pStyle w:val="TableNormal0"/>
                  <w:rPr>
                    <w:rStyle w:val="GeneralAviation"/>
                    <w:color w:val="auto"/>
                  </w:rPr>
                </w:pPr>
                <w:r w:rsidRPr="003A683B">
                  <w:rPr>
                    <w:rStyle w:val="GeneralAviation"/>
                    <w:color w:val="auto"/>
                  </w:rPr>
                  <w:t>Interpret operational information.</w:t>
                </w:r>
              </w:p>
            </w:tc>
            <w:tc>
              <w:tcPr>
                <w:tcW w:w="283" w:type="dxa"/>
                <w:hideMark/>
              </w:tcPr>
              <w:p w14:paraId="75AD43B8" w14:textId="77777777" w:rsidR="0006218D" w:rsidRPr="003A683B" w:rsidRDefault="00581773" w:rsidP="00BA53E9">
                <w:pPr>
                  <w:pStyle w:val="TableNormal0"/>
                  <w:rPr>
                    <w:rStyle w:val="GeneralAviation"/>
                    <w:color w:val="auto"/>
                  </w:rPr>
                </w:pPr>
                <w:r w:rsidRPr="003A683B">
                  <w:rPr>
                    <w:rStyle w:val="GeneralAviation"/>
                    <w:color w:val="auto"/>
                  </w:rPr>
                  <w:t>5</w:t>
                </w:r>
              </w:p>
            </w:tc>
            <w:tc>
              <w:tcPr>
                <w:tcW w:w="3686" w:type="dxa"/>
                <w:hideMark/>
              </w:tcPr>
              <w:p w14:paraId="130BE8A0" w14:textId="77777777" w:rsidR="0006218D" w:rsidRPr="003A683B" w:rsidRDefault="0006218D" w:rsidP="00BA53E9">
                <w:pPr>
                  <w:pStyle w:val="TableNormal0"/>
                  <w:rPr>
                    <w:rStyle w:val="GeneralAviation"/>
                    <w:color w:val="auto"/>
                  </w:rPr>
                </w:pPr>
              </w:p>
            </w:tc>
            <w:tc>
              <w:tcPr>
                <w:tcW w:w="708" w:type="dxa"/>
                <w:hideMark/>
              </w:tcPr>
              <w:p w14:paraId="4AE8027D"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04A76370" w14:textId="77777777" w:rsidTr="00090094">
            <w:trPr>
              <w:cantSplit/>
              <w:trHeight w:val="567"/>
            </w:trPr>
            <w:tc>
              <w:tcPr>
                <w:tcW w:w="865" w:type="dxa"/>
                <w:hideMark/>
              </w:tcPr>
              <w:p w14:paraId="3D7C39FC"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1C93A7B" w14:textId="77777777" w:rsidR="0006218D" w:rsidRPr="003A683B" w:rsidRDefault="00581773" w:rsidP="00BA53E9">
                <w:pPr>
                  <w:pStyle w:val="TableNormal0"/>
                  <w:rPr>
                    <w:rStyle w:val="GeneralAviation"/>
                    <w:color w:val="auto"/>
                  </w:rPr>
                </w:pPr>
                <w:r w:rsidRPr="003A683B">
                  <w:rPr>
                    <w:rStyle w:val="GeneralAviation"/>
                    <w:color w:val="auto"/>
                  </w:rPr>
                  <w:t>10.1.</w:t>
                </w:r>
                <w:r w:rsidR="00B9152C" w:rsidRPr="003A683B">
                  <w:rPr>
                    <w:rStyle w:val="GeneralAviation"/>
                    <w:color w:val="auto"/>
                  </w:rPr>
                  <w:t>5</w:t>
                </w:r>
                <w:r w:rsidRPr="003A683B">
                  <w:rPr>
                    <w:rStyle w:val="GeneralAviation"/>
                    <w:color w:val="auto"/>
                  </w:rPr>
                  <w:t xml:space="preserve"> </w:t>
                </w:r>
              </w:p>
            </w:tc>
            <w:tc>
              <w:tcPr>
                <w:tcW w:w="3544" w:type="dxa"/>
                <w:hideMark/>
              </w:tcPr>
              <w:p w14:paraId="7FD57AE3" w14:textId="77777777" w:rsidR="0006218D" w:rsidRPr="003A683B" w:rsidRDefault="00581773" w:rsidP="00BA53E9">
                <w:pPr>
                  <w:pStyle w:val="TableNormal0"/>
                  <w:rPr>
                    <w:rStyle w:val="GeneralAviation"/>
                    <w:color w:val="auto"/>
                  </w:rPr>
                </w:pPr>
                <w:r w:rsidRPr="003A683B">
                  <w:rPr>
                    <w:rStyle w:val="GeneralAviation"/>
                    <w:color w:val="auto"/>
                  </w:rPr>
                  <w:t>Organise forwarding of operational information.</w:t>
                </w:r>
              </w:p>
            </w:tc>
            <w:tc>
              <w:tcPr>
                <w:tcW w:w="283" w:type="dxa"/>
                <w:hideMark/>
              </w:tcPr>
              <w:p w14:paraId="3BD8607C"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76FA3F00"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including the use of backup procedures</w:t>
                </w:r>
              </w:p>
            </w:tc>
            <w:tc>
              <w:tcPr>
                <w:tcW w:w="708" w:type="dxa"/>
                <w:hideMark/>
              </w:tcPr>
              <w:p w14:paraId="794FC78D"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60A9B6EE" w14:textId="77777777" w:rsidTr="00090094">
            <w:trPr>
              <w:cantSplit/>
              <w:trHeight w:val="567"/>
            </w:trPr>
            <w:tc>
              <w:tcPr>
                <w:tcW w:w="865" w:type="dxa"/>
                <w:hideMark/>
              </w:tcPr>
              <w:p w14:paraId="249E72DE"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DA96472" w14:textId="77777777" w:rsidR="0006218D" w:rsidRPr="003A683B" w:rsidRDefault="00581773" w:rsidP="00BA53E9">
                <w:pPr>
                  <w:pStyle w:val="TableNormal0"/>
                  <w:rPr>
                    <w:rStyle w:val="GeneralAviation"/>
                    <w:color w:val="auto"/>
                  </w:rPr>
                </w:pPr>
                <w:r w:rsidRPr="003A683B">
                  <w:rPr>
                    <w:rStyle w:val="GeneralAviation"/>
                    <w:color w:val="auto"/>
                  </w:rPr>
                  <w:t>10.1.</w:t>
                </w:r>
                <w:r w:rsidR="00B9152C" w:rsidRPr="003A683B">
                  <w:rPr>
                    <w:rStyle w:val="GeneralAviation"/>
                    <w:color w:val="auto"/>
                  </w:rPr>
                  <w:t>6</w:t>
                </w:r>
                <w:r w:rsidRPr="003A683B">
                  <w:rPr>
                    <w:rStyle w:val="GeneralAviation"/>
                    <w:color w:val="auto"/>
                  </w:rPr>
                  <w:t xml:space="preserve"> </w:t>
                </w:r>
              </w:p>
            </w:tc>
            <w:tc>
              <w:tcPr>
                <w:tcW w:w="3544" w:type="dxa"/>
                <w:hideMark/>
              </w:tcPr>
              <w:p w14:paraId="167F534A" w14:textId="77777777" w:rsidR="0006218D" w:rsidRPr="003A683B" w:rsidRDefault="00581773" w:rsidP="00BA53E9">
                <w:pPr>
                  <w:pStyle w:val="TableNormal0"/>
                  <w:rPr>
                    <w:rStyle w:val="GeneralAviation"/>
                    <w:color w:val="auto"/>
                  </w:rPr>
                </w:pPr>
                <w:r w:rsidRPr="003A683B">
                  <w:rPr>
                    <w:rStyle w:val="GeneralAviation"/>
                    <w:color w:val="auto"/>
                  </w:rPr>
                  <w:t>Integrate operational information into control decisions.</w:t>
                </w:r>
              </w:p>
            </w:tc>
            <w:tc>
              <w:tcPr>
                <w:tcW w:w="283" w:type="dxa"/>
                <w:hideMark/>
              </w:tcPr>
              <w:p w14:paraId="2DAB0AB0"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15C5BC62" w14:textId="77777777" w:rsidR="0006218D" w:rsidRPr="003A683B" w:rsidRDefault="0006218D" w:rsidP="00BA53E9">
                <w:pPr>
                  <w:pStyle w:val="TableNormal0"/>
                  <w:rPr>
                    <w:rStyle w:val="GeneralAviation"/>
                    <w:color w:val="auto"/>
                  </w:rPr>
                </w:pPr>
              </w:p>
            </w:tc>
            <w:tc>
              <w:tcPr>
                <w:tcW w:w="708" w:type="dxa"/>
                <w:hideMark/>
              </w:tcPr>
              <w:p w14:paraId="5DD8C927"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23ADBB53" w14:textId="77777777" w:rsidTr="00090094">
            <w:trPr>
              <w:cantSplit/>
              <w:trHeight w:val="239"/>
            </w:trPr>
            <w:tc>
              <w:tcPr>
                <w:tcW w:w="865" w:type="dxa"/>
                <w:hideMark/>
              </w:tcPr>
              <w:p w14:paraId="69DBB987"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D694D8E" w14:textId="77777777" w:rsidR="0006218D" w:rsidRPr="003A683B" w:rsidRDefault="00581773" w:rsidP="00BA53E9">
                <w:pPr>
                  <w:pStyle w:val="TableNormal0"/>
                  <w:rPr>
                    <w:rStyle w:val="GeneralAviation"/>
                    <w:color w:val="auto"/>
                  </w:rPr>
                </w:pPr>
                <w:r w:rsidRPr="003A683B">
                  <w:rPr>
                    <w:rStyle w:val="GeneralAviation"/>
                    <w:color w:val="auto"/>
                  </w:rPr>
                  <w:t>10.1.</w:t>
                </w:r>
                <w:r w:rsidR="00B9152C" w:rsidRPr="003A683B">
                  <w:rPr>
                    <w:rStyle w:val="GeneralAviation"/>
                    <w:color w:val="auto"/>
                  </w:rPr>
                  <w:t>7</w:t>
                </w:r>
                <w:r w:rsidRPr="003A683B">
                  <w:rPr>
                    <w:rStyle w:val="GeneralAviation"/>
                    <w:color w:val="auto"/>
                  </w:rPr>
                  <w:t xml:space="preserve"> </w:t>
                </w:r>
              </w:p>
            </w:tc>
            <w:tc>
              <w:tcPr>
                <w:tcW w:w="3544" w:type="dxa"/>
                <w:hideMark/>
              </w:tcPr>
              <w:p w14:paraId="3BD10E70" w14:textId="77777777" w:rsidR="0006218D" w:rsidRDefault="00581773" w:rsidP="00BA53E9">
                <w:pPr>
                  <w:pStyle w:val="TableNormal0"/>
                  <w:rPr>
                    <w:rStyle w:val="GeneralAviation"/>
                    <w:color w:val="auto"/>
                  </w:rPr>
                </w:pPr>
                <w:r w:rsidRPr="003A683B">
                  <w:rPr>
                    <w:rStyle w:val="GeneralAviation"/>
                    <w:color w:val="auto"/>
                  </w:rPr>
                  <w:t>Appreciate the influence of operational requirements.</w:t>
                </w:r>
              </w:p>
              <w:p w14:paraId="5E23ADF6" w14:textId="77777777" w:rsidR="0096092C" w:rsidRDefault="0096092C" w:rsidP="00BA53E9">
                <w:pPr>
                  <w:pStyle w:val="TableNormal0"/>
                  <w:rPr>
                    <w:rStyle w:val="GeneralAviation"/>
                    <w:color w:val="auto"/>
                  </w:rPr>
                </w:pPr>
              </w:p>
              <w:p w14:paraId="19D596F4" w14:textId="77777777" w:rsidR="0096092C" w:rsidRDefault="0096092C" w:rsidP="00BA53E9">
                <w:pPr>
                  <w:pStyle w:val="TableNormal0"/>
                  <w:rPr>
                    <w:rStyle w:val="GeneralAviation"/>
                    <w:color w:val="auto"/>
                  </w:rPr>
                </w:pPr>
              </w:p>
              <w:p w14:paraId="320CC74A" w14:textId="77777777" w:rsidR="0096092C" w:rsidRDefault="0096092C" w:rsidP="00BA53E9">
                <w:pPr>
                  <w:pStyle w:val="TableNormal0"/>
                  <w:rPr>
                    <w:rStyle w:val="GeneralAviation"/>
                    <w:color w:val="auto"/>
                  </w:rPr>
                </w:pPr>
              </w:p>
              <w:p w14:paraId="2F4621A6" w14:textId="77777777" w:rsidR="0096092C" w:rsidRPr="003A683B" w:rsidRDefault="0096092C" w:rsidP="00BA53E9">
                <w:pPr>
                  <w:pStyle w:val="TableNormal0"/>
                  <w:rPr>
                    <w:rStyle w:val="GeneralAviation"/>
                    <w:color w:val="auto"/>
                  </w:rPr>
                </w:pPr>
              </w:p>
            </w:tc>
            <w:tc>
              <w:tcPr>
                <w:tcW w:w="283" w:type="dxa"/>
                <w:hideMark/>
              </w:tcPr>
              <w:p w14:paraId="3085A6E3"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1260142E"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military flying, calibration flights, aerial photography</w:t>
                </w:r>
              </w:p>
            </w:tc>
            <w:tc>
              <w:tcPr>
                <w:tcW w:w="708" w:type="dxa"/>
                <w:hideMark/>
              </w:tcPr>
              <w:p w14:paraId="0AF2E7A7" w14:textId="77777777" w:rsidR="0006218D" w:rsidRPr="003A683B" w:rsidRDefault="00581773" w:rsidP="008F65C1">
                <w:pPr>
                  <w:pStyle w:val="ItalicRed"/>
                  <w:rPr>
                    <w:color w:val="auto"/>
                  </w:rPr>
                </w:pPr>
                <w:r w:rsidRPr="003A683B">
                  <w:rPr>
                    <w:color w:val="auto"/>
                  </w:rPr>
                  <w:t>ALL</w:t>
                </w:r>
              </w:p>
            </w:tc>
          </w:tr>
          <w:tr w:rsidR="00090094" w14:paraId="7D1CF78F" w14:textId="77777777" w:rsidTr="00090094">
            <w:trPr>
              <w:cantSplit/>
              <w:trHeight w:val="21"/>
            </w:trPr>
            <w:tc>
              <w:tcPr>
                <w:tcW w:w="9086" w:type="dxa"/>
                <w:gridSpan w:val="5"/>
                <w:hideMark/>
              </w:tcPr>
              <w:p w14:paraId="5AF827D5" w14:textId="77777777" w:rsidR="0006218D" w:rsidRPr="003A683B" w:rsidRDefault="00581773" w:rsidP="00BA53E9">
                <w:pPr>
                  <w:pStyle w:val="TableHead"/>
                  <w:rPr>
                    <w:rStyle w:val="GeneralAviation"/>
                    <w:color w:val="auto"/>
                  </w:rPr>
                </w:pPr>
                <w:r w:rsidRPr="003A683B">
                  <w:rPr>
                    <w:rStyle w:val="GeneralAviation"/>
                    <w:color w:val="auto"/>
                  </w:rPr>
                  <w:t>Subtopic ATM 10.2 — ATS surveillance service</w:t>
                </w:r>
              </w:p>
            </w:tc>
          </w:tr>
          <w:tr w:rsidR="00090094" w14:paraId="3436BE92" w14:textId="77777777" w:rsidTr="00090094">
            <w:trPr>
              <w:cantSplit/>
              <w:trHeight w:val="567"/>
            </w:trPr>
            <w:tc>
              <w:tcPr>
                <w:tcW w:w="865" w:type="dxa"/>
                <w:hideMark/>
              </w:tcPr>
              <w:p w14:paraId="5B521957"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7A30A20" w14:textId="77777777" w:rsidR="0006218D" w:rsidRPr="003A683B" w:rsidRDefault="00581773" w:rsidP="00BA53E9">
                <w:pPr>
                  <w:pStyle w:val="TableNormal0"/>
                  <w:rPr>
                    <w:rStyle w:val="GeneralAviation"/>
                    <w:color w:val="auto"/>
                  </w:rPr>
                </w:pPr>
                <w:r w:rsidRPr="003A683B">
                  <w:rPr>
                    <w:rStyle w:val="GeneralAviation"/>
                    <w:color w:val="auto"/>
                  </w:rPr>
                  <w:t xml:space="preserve">10.2.1 </w:t>
                </w:r>
              </w:p>
            </w:tc>
            <w:tc>
              <w:tcPr>
                <w:tcW w:w="3544" w:type="dxa"/>
                <w:hideMark/>
              </w:tcPr>
              <w:p w14:paraId="44C86091" w14:textId="77777777" w:rsidR="0006218D" w:rsidRPr="003A683B" w:rsidRDefault="00581773" w:rsidP="00BA53E9">
                <w:pPr>
                  <w:pStyle w:val="TableNormal0"/>
                  <w:rPr>
                    <w:rStyle w:val="GeneralAviation"/>
                    <w:color w:val="auto"/>
                  </w:rPr>
                </w:pPr>
                <w:r w:rsidRPr="003A683B">
                  <w:rPr>
                    <w:rStyle w:val="GeneralAviation"/>
                    <w:color w:val="auto"/>
                  </w:rPr>
                  <w:t>Explain the responsibility for the provision of ATS surveillance service appropriate to ACS rating.</w:t>
                </w:r>
              </w:p>
            </w:tc>
            <w:tc>
              <w:tcPr>
                <w:tcW w:w="283" w:type="dxa"/>
                <w:hideMark/>
              </w:tcPr>
              <w:p w14:paraId="562D66BA" w14:textId="77777777" w:rsidR="0006218D"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26CAD56C"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r w:rsidR="00581773" w:rsidRPr="003A683B">
                  <w:rPr>
                    <w:rStyle w:val="GeneralAviation"/>
                    <w:color w:val="auto"/>
                  </w:rPr>
                  <w:t>,</w:t>
                </w:r>
                <w:r w:rsidR="00581773" w:rsidRPr="003A683B">
                  <w:rPr>
                    <w:rStyle w:val="GeneralAviation"/>
                    <w:color w:val="auto"/>
                  </w:rPr>
                  <w:br/>
                </w:r>
                <w:r w:rsidRPr="003A683B">
                  <w:rPr>
                    <w:rStyle w:val="GeneralAviation"/>
                    <w:color w:val="auto"/>
                  </w:rPr>
                  <w:t>Government of the Republic of Armenia Decision N 821-N of June 2, 2022</w:t>
                </w:r>
              </w:p>
              <w:p w14:paraId="4E6A60A2" w14:textId="77777777" w:rsidR="00B9152C" w:rsidRPr="003A683B" w:rsidRDefault="00581773" w:rsidP="00B9152C">
                <w:pPr>
                  <w:pStyle w:val="TableNormal0"/>
                  <w:rPr>
                    <w:rStyle w:val="GeneralAviation"/>
                    <w:i/>
                    <w:iCs/>
                    <w:color w:val="auto"/>
                  </w:rPr>
                </w:pPr>
                <w:r w:rsidRPr="003A683B">
                  <w:rPr>
                    <w:rStyle w:val="GeneralAviation"/>
                    <w:i/>
                    <w:iCs/>
                    <w:color w:val="auto"/>
                  </w:rPr>
                  <w:t>Optional content: local/simulator operation manuals</w:t>
                </w:r>
              </w:p>
            </w:tc>
            <w:tc>
              <w:tcPr>
                <w:tcW w:w="708" w:type="dxa"/>
                <w:hideMark/>
              </w:tcPr>
              <w:p w14:paraId="6209FCDE" w14:textId="77777777" w:rsidR="0006218D" w:rsidRPr="003A683B" w:rsidRDefault="00581773" w:rsidP="00BA53E9">
                <w:pPr>
                  <w:pStyle w:val="TableNormal0"/>
                  <w:rPr>
                    <w:rStyle w:val="GeneralAviation"/>
                    <w:color w:val="auto"/>
                  </w:rPr>
                </w:pPr>
                <w:r w:rsidRPr="003A683B">
                  <w:rPr>
                    <w:rStyle w:val="GeneralAviation"/>
                    <w:color w:val="auto"/>
                  </w:rPr>
                  <w:t>ACS</w:t>
                </w:r>
              </w:p>
            </w:tc>
          </w:tr>
          <w:tr w:rsidR="00090094" w14:paraId="2A87DAA3" w14:textId="77777777" w:rsidTr="00090094">
            <w:trPr>
              <w:cantSplit/>
              <w:trHeight w:val="567"/>
            </w:trPr>
            <w:tc>
              <w:tcPr>
                <w:tcW w:w="865" w:type="dxa"/>
                <w:hideMark/>
              </w:tcPr>
              <w:p w14:paraId="3339AC6C"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6988CB7" w14:textId="77777777" w:rsidR="0006218D" w:rsidRPr="003A683B" w:rsidRDefault="00581773" w:rsidP="00BA53E9">
                <w:pPr>
                  <w:pStyle w:val="TableNormal0"/>
                  <w:rPr>
                    <w:rStyle w:val="GeneralAviation"/>
                    <w:color w:val="auto"/>
                  </w:rPr>
                </w:pPr>
                <w:r w:rsidRPr="003A683B">
                  <w:rPr>
                    <w:rStyle w:val="GeneralAviation"/>
                    <w:color w:val="auto"/>
                  </w:rPr>
                  <w:t xml:space="preserve">10.2.2 </w:t>
                </w:r>
              </w:p>
            </w:tc>
            <w:tc>
              <w:tcPr>
                <w:tcW w:w="3544" w:type="dxa"/>
                <w:hideMark/>
              </w:tcPr>
              <w:p w14:paraId="655B2E62" w14:textId="77777777" w:rsidR="0006218D" w:rsidRPr="003A683B" w:rsidRDefault="00581773" w:rsidP="00BA53E9">
                <w:pPr>
                  <w:pStyle w:val="TableNormal0"/>
                  <w:rPr>
                    <w:rStyle w:val="GeneralAviation"/>
                    <w:color w:val="auto"/>
                  </w:rPr>
                </w:pPr>
                <w:r w:rsidRPr="003A683B">
                  <w:rPr>
                    <w:rStyle w:val="GeneralAviation"/>
                    <w:color w:val="auto"/>
                  </w:rPr>
                  <w:t>Explain the functions that may be performed with the use of ATS surveillance system derived information presented on a situation display.</w:t>
                </w:r>
              </w:p>
            </w:tc>
            <w:tc>
              <w:tcPr>
                <w:tcW w:w="283" w:type="dxa"/>
                <w:hideMark/>
              </w:tcPr>
              <w:p w14:paraId="760F40A3" w14:textId="77777777" w:rsidR="0006218D"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422FA1A7"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tc>
            <w:tc>
              <w:tcPr>
                <w:tcW w:w="708" w:type="dxa"/>
                <w:hideMark/>
              </w:tcPr>
              <w:p w14:paraId="385967FF" w14:textId="77777777" w:rsidR="0006218D" w:rsidRPr="003A683B" w:rsidRDefault="00581773" w:rsidP="00BA53E9">
                <w:pPr>
                  <w:pStyle w:val="TableNormal0"/>
                  <w:rPr>
                    <w:rStyle w:val="GeneralAviation"/>
                    <w:color w:val="auto"/>
                  </w:rPr>
                </w:pPr>
                <w:r w:rsidRPr="003A683B">
                  <w:rPr>
                    <w:rStyle w:val="GeneralAviation"/>
                    <w:color w:val="auto"/>
                  </w:rPr>
                  <w:t>APS</w:t>
                </w:r>
              </w:p>
              <w:p w14:paraId="58F783CB" w14:textId="77777777" w:rsidR="0006218D" w:rsidRPr="003A683B" w:rsidRDefault="00581773" w:rsidP="00BA53E9">
                <w:pPr>
                  <w:pStyle w:val="TableNormal0"/>
                  <w:rPr>
                    <w:rStyle w:val="GeneralAviation"/>
                    <w:color w:val="auto"/>
                  </w:rPr>
                </w:pPr>
                <w:r w:rsidRPr="003A683B">
                  <w:rPr>
                    <w:rStyle w:val="GeneralAviation"/>
                    <w:color w:val="auto"/>
                  </w:rPr>
                  <w:t>ACS</w:t>
                </w:r>
              </w:p>
            </w:tc>
          </w:tr>
          <w:tr w:rsidR="00090094" w14:paraId="3051B805" w14:textId="77777777" w:rsidTr="00090094">
            <w:trPr>
              <w:cantSplit/>
              <w:trHeight w:val="567"/>
            </w:trPr>
            <w:tc>
              <w:tcPr>
                <w:tcW w:w="865" w:type="dxa"/>
                <w:hideMark/>
              </w:tcPr>
              <w:p w14:paraId="38DB7B87"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71EBB7D" w14:textId="77777777" w:rsidR="0006218D" w:rsidRPr="003A683B" w:rsidRDefault="00581773" w:rsidP="00BA53E9">
                <w:pPr>
                  <w:pStyle w:val="TableNormal0"/>
                  <w:rPr>
                    <w:rStyle w:val="GeneralAviation"/>
                    <w:color w:val="auto"/>
                  </w:rPr>
                </w:pPr>
                <w:r w:rsidRPr="003A683B">
                  <w:rPr>
                    <w:rStyle w:val="GeneralAviation"/>
                    <w:color w:val="auto"/>
                  </w:rPr>
                  <w:t xml:space="preserve">10.2.3 </w:t>
                </w:r>
              </w:p>
            </w:tc>
            <w:tc>
              <w:tcPr>
                <w:tcW w:w="3544" w:type="dxa"/>
                <w:hideMark/>
              </w:tcPr>
              <w:p w14:paraId="510B9542" w14:textId="77777777" w:rsidR="0006218D" w:rsidRPr="003A683B" w:rsidRDefault="00581773" w:rsidP="00BA53E9">
                <w:pPr>
                  <w:pStyle w:val="TableNormal0"/>
                  <w:rPr>
                    <w:rStyle w:val="GeneralAviation"/>
                    <w:color w:val="auto"/>
                  </w:rPr>
                </w:pPr>
                <w:r w:rsidRPr="003A683B">
                  <w:rPr>
                    <w:rStyle w:val="GeneralAviation"/>
                    <w:color w:val="auto"/>
                  </w:rPr>
                  <w:t>Provide planning, coordination and control actions appropriate to VFR and IFR traffic in VMC and IMC.</w:t>
                </w:r>
              </w:p>
            </w:tc>
            <w:tc>
              <w:tcPr>
                <w:tcW w:w="283" w:type="dxa"/>
                <w:hideMark/>
              </w:tcPr>
              <w:p w14:paraId="4469DF91"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2CB2884E"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581773" w:rsidRPr="003A683B">
                  <w:rPr>
                    <w:rStyle w:val="GeneralAviation"/>
                    <w:color w:val="auto"/>
                  </w:rPr>
                  <w:t xml:space="preserve">, </w:t>
                </w:r>
                <w:r w:rsidR="00581773" w:rsidRPr="003A683B">
                  <w:rPr>
                    <w:rStyle w:val="GeneralAviation"/>
                    <w:color w:val="auto"/>
                  </w:rPr>
                  <w:br/>
                  <w:t>ICAO Annex 11, ICAO Doc 4444</w:t>
                </w:r>
              </w:p>
            </w:tc>
            <w:tc>
              <w:tcPr>
                <w:tcW w:w="708" w:type="dxa"/>
                <w:hideMark/>
              </w:tcPr>
              <w:p w14:paraId="5823EEE1" w14:textId="77777777" w:rsidR="0006218D" w:rsidRPr="003A683B" w:rsidRDefault="00581773" w:rsidP="00BA53E9">
                <w:pPr>
                  <w:pStyle w:val="TableNormal0"/>
                  <w:rPr>
                    <w:rStyle w:val="GeneralAviation"/>
                    <w:color w:val="auto"/>
                  </w:rPr>
                </w:pPr>
                <w:r w:rsidRPr="003A683B">
                  <w:rPr>
                    <w:rStyle w:val="GeneralAviation"/>
                    <w:color w:val="auto"/>
                  </w:rPr>
                  <w:t>ACS</w:t>
                </w:r>
              </w:p>
              <w:p w14:paraId="758FFFB5" w14:textId="77777777" w:rsidR="008F65C1" w:rsidRPr="003A683B" w:rsidRDefault="00581773" w:rsidP="008F65C1">
                <w:pPr>
                  <w:pStyle w:val="ItalicRed"/>
                  <w:rPr>
                    <w:color w:val="auto"/>
                  </w:rPr>
                </w:pPr>
                <w:r w:rsidRPr="003A683B">
                  <w:rPr>
                    <w:color w:val="auto"/>
                  </w:rPr>
                  <w:t>ACP</w:t>
                </w:r>
              </w:p>
            </w:tc>
          </w:tr>
          <w:tr w:rsidR="00090094" w14:paraId="2CD78E51" w14:textId="77777777" w:rsidTr="00090094">
            <w:trPr>
              <w:cantSplit/>
              <w:trHeight w:val="567"/>
            </w:trPr>
            <w:tc>
              <w:tcPr>
                <w:tcW w:w="865" w:type="dxa"/>
                <w:hideMark/>
              </w:tcPr>
              <w:p w14:paraId="4A0D55A2" w14:textId="77777777" w:rsidR="0006218D"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7C9AFC11" w14:textId="77777777" w:rsidR="0006218D" w:rsidRPr="003A683B" w:rsidRDefault="00581773" w:rsidP="00BA53E9">
                <w:pPr>
                  <w:pStyle w:val="TableNormal0"/>
                  <w:rPr>
                    <w:rStyle w:val="GeneralAviation"/>
                    <w:color w:val="auto"/>
                  </w:rPr>
                </w:pPr>
                <w:r w:rsidRPr="003A683B">
                  <w:rPr>
                    <w:rStyle w:val="GeneralAviation"/>
                    <w:color w:val="auto"/>
                  </w:rPr>
                  <w:t xml:space="preserve">10.2.4 </w:t>
                </w:r>
              </w:p>
            </w:tc>
            <w:tc>
              <w:tcPr>
                <w:tcW w:w="3544" w:type="dxa"/>
                <w:hideMark/>
              </w:tcPr>
              <w:p w14:paraId="60C51EAC" w14:textId="77777777" w:rsidR="0006218D" w:rsidRPr="003A683B" w:rsidRDefault="00581773" w:rsidP="00BA53E9">
                <w:pPr>
                  <w:pStyle w:val="TableNormal0"/>
                  <w:rPr>
                    <w:rStyle w:val="GeneralAviation"/>
                    <w:color w:val="auto"/>
                  </w:rPr>
                </w:pPr>
                <w:r w:rsidRPr="003A683B">
                  <w:rPr>
                    <w:rStyle w:val="GeneralAviation"/>
                    <w:color w:val="auto"/>
                  </w:rPr>
                  <w:t xml:space="preserve">Apply the procedures for </w:t>
                </w:r>
                <w:r w:rsidR="00B9152C" w:rsidRPr="003A683B">
                  <w:rPr>
                    <w:rStyle w:val="GeneralAviation"/>
                    <w:color w:val="auto"/>
                  </w:rPr>
                  <w:t xml:space="preserve">the </w:t>
                </w:r>
                <w:r w:rsidRPr="003A683B">
                  <w:rPr>
                    <w:rStyle w:val="GeneralAviation"/>
                    <w:color w:val="auto"/>
                  </w:rPr>
                  <w:t>termination of ATS surveillance service.</w:t>
                </w:r>
              </w:p>
            </w:tc>
            <w:tc>
              <w:tcPr>
                <w:tcW w:w="283" w:type="dxa"/>
                <w:hideMark/>
              </w:tcPr>
              <w:p w14:paraId="05368820"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1810ECB9"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p w14:paraId="5C56386B" w14:textId="77777777" w:rsidR="0006218D" w:rsidRPr="003A683B" w:rsidRDefault="00581773" w:rsidP="00BA53E9">
                <w:pPr>
                  <w:pStyle w:val="TableNormal0"/>
                  <w:rPr>
                    <w:rStyle w:val="GeneralAviation"/>
                    <w:i/>
                    <w:iCs/>
                    <w:color w:val="auto"/>
                  </w:rPr>
                </w:pPr>
                <w:r w:rsidRPr="003A683B">
                  <w:rPr>
                    <w:rStyle w:val="GeneralAviation"/>
                    <w:i/>
                    <w:iCs/>
                    <w:color w:val="auto"/>
                  </w:rPr>
                  <w:t xml:space="preserve">Optional content: </w:t>
                </w:r>
                <w:r w:rsidR="00B9152C" w:rsidRPr="003A683B">
                  <w:rPr>
                    <w:rStyle w:val="GeneralAviation"/>
                    <w:i/>
                    <w:iCs/>
                    <w:color w:val="auto"/>
                  </w:rPr>
                  <w:t xml:space="preserve">ICAO Doc 4444, </w:t>
                </w:r>
                <w:r w:rsidRPr="003A683B">
                  <w:rPr>
                    <w:rStyle w:val="GeneralAviation"/>
                    <w:i/>
                    <w:iCs/>
                    <w:color w:val="auto"/>
                  </w:rPr>
                  <w:t>transfer of control, termination or interruption of ATS surveillance service</w:t>
                </w:r>
              </w:p>
            </w:tc>
            <w:tc>
              <w:tcPr>
                <w:tcW w:w="708" w:type="dxa"/>
                <w:hideMark/>
              </w:tcPr>
              <w:p w14:paraId="72BF3816" w14:textId="77777777" w:rsidR="0006218D" w:rsidRPr="003A683B" w:rsidRDefault="00581773" w:rsidP="00BA53E9">
                <w:pPr>
                  <w:pStyle w:val="TableNormal0"/>
                  <w:rPr>
                    <w:rStyle w:val="GeneralAviation"/>
                    <w:color w:val="auto"/>
                  </w:rPr>
                </w:pPr>
                <w:r w:rsidRPr="003A683B">
                  <w:rPr>
                    <w:rStyle w:val="GeneralAviation"/>
                    <w:color w:val="auto"/>
                  </w:rPr>
                  <w:t>APS ACS</w:t>
                </w:r>
              </w:p>
            </w:tc>
          </w:tr>
          <w:tr w:rsidR="00090094" w14:paraId="725D79ED" w14:textId="77777777" w:rsidTr="00090094">
            <w:trPr>
              <w:cantSplit/>
              <w:trHeight w:val="21"/>
            </w:trPr>
            <w:tc>
              <w:tcPr>
                <w:tcW w:w="9086" w:type="dxa"/>
                <w:gridSpan w:val="5"/>
                <w:hideMark/>
              </w:tcPr>
              <w:p w14:paraId="647B89AC" w14:textId="77777777" w:rsidR="0006218D" w:rsidRPr="003A683B" w:rsidRDefault="00581773" w:rsidP="00BA53E9">
                <w:pPr>
                  <w:pStyle w:val="TableHead"/>
                  <w:rPr>
                    <w:rStyle w:val="GeneralAviation"/>
                    <w:color w:val="auto"/>
                  </w:rPr>
                </w:pPr>
                <w:r w:rsidRPr="003A683B">
                  <w:rPr>
                    <w:rStyle w:val="GeneralAviation"/>
                    <w:color w:val="auto"/>
                  </w:rPr>
                  <w:t>Subtopic ATM 10.3 — Traffic management process</w:t>
                </w:r>
              </w:p>
            </w:tc>
          </w:tr>
          <w:tr w:rsidR="00090094" w14:paraId="5AE188DD" w14:textId="77777777" w:rsidTr="00090094">
            <w:trPr>
              <w:cantSplit/>
              <w:trHeight w:val="567"/>
            </w:trPr>
            <w:tc>
              <w:tcPr>
                <w:tcW w:w="865" w:type="dxa"/>
                <w:hideMark/>
              </w:tcPr>
              <w:p w14:paraId="071B6F43"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288220D" w14:textId="77777777" w:rsidR="0006218D" w:rsidRPr="003A683B" w:rsidRDefault="00581773" w:rsidP="00BA53E9">
                <w:pPr>
                  <w:pStyle w:val="TableNormal0"/>
                  <w:rPr>
                    <w:rStyle w:val="GeneralAviation"/>
                    <w:color w:val="auto"/>
                  </w:rPr>
                </w:pPr>
                <w:r w:rsidRPr="003A683B">
                  <w:rPr>
                    <w:rStyle w:val="GeneralAviation"/>
                    <w:color w:val="auto"/>
                  </w:rPr>
                  <w:t xml:space="preserve">10.3.1 </w:t>
                </w:r>
              </w:p>
            </w:tc>
            <w:tc>
              <w:tcPr>
                <w:tcW w:w="3544" w:type="dxa"/>
                <w:hideMark/>
              </w:tcPr>
              <w:p w14:paraId="7B8F15D9" w14:textId="77777777" w:rsidR="0006218D" w:rsidRPr="003A683B" w:rsidRDefault="00581773" w:rsidP="00BA53E9">
                <w:pPr>
                  <w:pStyle w:val="TableNormal0"/>
                  <w:rPr>
                    <w:rStyle w:val="GeneralAviation"/>
                    <w:color w:val="auto"/>
                  </w:rPr>
                </w:pPr>
                <w:r w:rsidRPr="003A683B">
                  <w:rPr>
                    <w:rStyle w:val="GeneralAviation"/>
                    <w:color w:val="auto"/>
                  </w:rPr>
                  <w:t>Ensure that situational awareness is maintained.</w:t>
                </w:r>
              </w:p>
            </w:tc>
            <w:tc>
              <w:tcPr>
                <w:tcW w:w="283" w:type="dxa"/>
                <w:hideMark/>
              </w:tcPr>
              <w:p w14:paraId="3B4630D3"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0ECBE666" w14:textId="77777777" w:rsidR="0006218D" w:rsidRPr="003A683B" w:rsidRDefault="00581773" w:rsidP="00A10D39">
                <w:pPr>
                  <w:pStyle w:val="EssentialTraining"/>
                  <w:rPr>
                    <w:rStyle w:val="GeneralAviation"/>
                    <w:color w:val="auto"/>
                  </w:rPr>
                </w:pPr>
                <w:r w:rsidRPr="003A683B">
                  <w:rPr>
                    <w:rStyle w:val="GeneralAviation"/>
                    <w:color w:val="auto"/>
                  </w:rPr>
                  <w:t>Information gathering, scanning, traffic projection</w:t>
                </w:r>
              </w:p>
            </w:tc>
            <w:tc>
              <w:tcPr>
                <w:tcW w:w="708" w:type="dxa"/>
                <w:hideMark/>
              </w:tcPr>
              <w:p w14:paraId="3F527F11" w14:textId="77777777" w:rsidR="0006218D" w:rsidRPr="003A683B" w:rsidRDefault="00581773" w:rsidP="00BA53E9">
                <w:pPr>
                  <w:pStyle w:val="TableNormal0"/>
                  <w:rPr>
                    <w:rStyle w:val="GeneralAviation"/>
                    <w:color w:val="auto"/>
                  </w:rPr>
                </w:pPr>
                <w:r w:rsidRPr="003A683B">
                  <w:rPr>
                    <w:rStyle w:val="GeneralAviation"/>
                    <w:color w:val="auto"/>
                  </w:rPr>
                  <w:t>APS ACS</w:t>
                </w:r>
              </w:p>
            </w:tc>
          </w:tr>
          <w:tr w:rsidR="00090094" w14:paraId="77994CE2" w14:textId="77777777" w:rsidTr="00090094">
            <w:trPr>
              <w:cantSplit/>
              <w:trHeight w:val="567"/>
            </w:trPr>
            <w:tc>
              <w:tcPr>
                <w:tcW w:w="865" w:type="dxa"/>
                <w:hideMark/>
              </w:tcPr>
              <w:p w14:paraId="194C7063"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480413C" w14:textId="77777777" w:rsidR="0006218D" w:rsidRPr="003A683B" w:rsidRDefault="00581773" w:rsidP="00BA53E9">
                <w:pPr>
                  <w:pStyle w:val="TableNormal0"/>
                  <w:rPr>
                    <w:rStyle w:val="GeneralAviation"/>
                    <w:color w:val="auto"/>
                  </w:rPr>
                </w:pPr>
                <w:r w:rsidRPr="003A683B">
                  <w:rPr>
                    <w:rStyle w:val="GeneralAviation"/>
                    <w:color w:val="auto"/>
                  </w:rPr>
                  <w:t xml:space="preserve">10.3.2 </w:t>
                </w:r>
              </w:p>
            </w:tc>
            <w:tc>
              <w:tcPr>
                <w:tcW w:w="3544" w:type="dxa"/>
                <w:hideMark/>
              </w:tcPr>
              <w:p w14:paraId="67536845" w14:textId="77777777" w:rsidR="0006218D" w:rsidRPr="003A683B" w:rsidRDefault="00581773" w:rsidP="00BA53E9">
                <w:pPr>
                  <w:pStyle w:val="TableNormal0"/>
                  <w:rPr>
                    <w:rStyle w:val="GeneralAviation"/>
                    <w:color w:val="auto"/>
                  </w:rPr>
                </w:pPr>
                <w:r w:rsidRPr="003A683B">
                  <w:rPr>
                    <w:rStyle w:val="GeneralAviation"/>
                    <w:color w:val="auto"/>
                  </w:rPr>
                  <w:t>Detect conflicts in time for appropriate resolution.</w:t>
                </w:r>
              </w:p>
            </w:tc>
            <w:tc>
              <w:tcPr>
                <w:tcW w:w="283" w:type="dxa"/>
                <w:hideMark/>
              </w:tcPr>
              <w:p w14:paraId="05D4183B"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34B237E5" w14:textId="77777777" w:rsidR="0006218D" w:rsidRPr="003A683B" w:rsidRDefault="0006218D" w:rsidP="00BA53E9">
                <w:pPr>
                  <w:pStyle w:val="TableNormal0"/>
                  <w:rPr>
                    <w:rStyle w:val="GeneralAviation"/>
                    <w:color w:val="auto"/>
                  </w:rPr>
                </w:pPr>
              </w:p>
            </w:tc>
            <w:tc>
              <w:tcPr>
                <w:tcW w:w="708" w:type="dxa"/>
                <w:hideMark/>
              </w:tcPr>
              <w:p w14:paraId="34172954" w14:textId="77777777" w:rsidR="0006218D" w:rsidRPr="003A683B" w:rsidRDefault="00581773" w:rsidP="008F65C1">
                <w:pPr>
                  <w:pStyle w:val="ItalicRed"/>
                  <w:rPr>
                    <w:color w:val="auto"/>
                  </w:rPr>
                </w:pPr>
                <w:r w:rsidRPr="003A683B">
                  <w:rPr>
                    <w:color w:val="auto"/>
                  </w:rPr>
                  <w:t>ALL</w:t>
                </w:r>
              </w:p>
            </w:tc>
          </w:tr>
          <w:tr w:rsidR="00090094" w14:paraId="61D63177" w14:textId="77777777" w:rsidTr="00090094">
            <w:trPr>
              <w:cantSplit/>
              <w:trHeight w:val="567"/>
            </w:trPr>
            <w:tc>
              <w:tcPr>
                <w:tcW w:w="865" w:type="dxa"/>
                <w:hideMark/>
              </w:tcPr>
              <w:p w14:paraId="4F278458"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3A0D02C1" w14:textId="77777777" w:rsidR="0006218D" w:rsidRPr="003A683B" w:rsidRDefault="00581773" w:rsidP="00BA53E9">
                <w:pPr>
                  <w:pStyle w:val="TableNormal0"/>
                  <w:rPr>
                    <w:rStyle w:val="GeneralAviation"/>
                    <w:color w:val="auto"/>
                  </w:rPr>
                </w:pPr>
                <w:r w:rsidRPr="003A683B">
                  <w:rPr>
                    <w:rStyle w:val="GeneralAviation"/>
                    <w:color w:val="auto"/>
                  </w:rPr>
                  <w:t xml:space="preserve">10.3.3 </w:t>
                </w:r>
              </w:p>
            </w:tc>
            <w:tc>
              <w:tcPr>
                <w:tcW w:w="3544" w:type="dxa"/>
                <w:hideMark/>
              </w:tcPr>
              <w:p w14:paraId="202F7756" w14:textId="77777777" w:rsidR="0006218D" w:rsidRPr="003A683B" w:rsidRDefault="00581773" w:rsidP="00BA53E9">
                <w:pPr>
                  <w:pStyle w:val="TableNormal0"/>
                  <w:rPr>
                    <w:rStyle w:val="GeneralAviation"/>
                    <w:color w:val="auto"/>
                  </w:rPr>
                </w:pPr>
                <w:r w:rsidRPr="003A683B">
                  <w:rPr>
                    <w:rStyle w:val="GeneralAviation"/>
                    <w:color w:val="auto"/>
                  </w:rPr>
                  <w:t>Identify potential solutions to achieve a safe and effective traffic flow.</w:t>
                </w:r>
              </w:p>
            </w:tc>
            <w:tc>
              <w:tcPr>
                <w:tcW w:w="283" w:type="dxa"/>
                <w:hideMark/>
              </w:tcPr>
              <w:p w14:paraId="5801F42F"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E019606" w14:textId="77777777" w:rsidR="0006218D" w:rsidRPr="003A683B" w:rsidRDefault="0006218D" w:rsidP="00BA53E9">
                <w:pPr>
                  <w:pStyle w:val="TableNormal0"/>
                  <w:rPr>
                    <w:rStyle w:val="GeneralAviation"/>
                    <w:color w:val="auto"/>
                  </w:rPr>
                </w:pPr>
              </w:p>
            </w:tc>
            <w:tc>
              <w:tcPr>
                <w:tcW w:w="708" w:type="dxa"/>
                <w:hideMark/>
              </w:tcPr>
              <w:p w14:paraId="7DE5540B"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16C668A7" w14:textId="77777777" w:rsidTr="00090094">
            <w:trPr>
              <w:cantSplit/>
              <w:trHeight w:val="567"/>
            </w:trPr>
            <w:tc>
              <w:tcPr>
                <w:tcW w:w="865" w:type="dxa"/>
                <w:hideMark/>
              </w:tcPr>
              <w:p w14:paraId="71348BA7"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7DE7551" w14:textId="77777777" w:rsidR="0006218D" w:rsidRPr="003A683B" w:rsidRDefault="00581773" w:rsidP="00BA53E9">
                <w:pPr>
                  <w:pStyle w:val="TableNormal0"/>
                  <w:rPr>
                    <w:rStyle w:val="GeneralAviation"/>
                    <w:color w:val="auto"/>
                  </w:rPr>
                </w:pPr>
                <w:r w:rsidRPr="003A683B">
                  <w:rPr>
                    <w:rStyle w:val="GeneralAviation"/>
                    <w:color w:val="auto"/>
                  </w:rPr>
                  <w:t xml:space="preserve">10.3.4 </w:t>
                </w:r>
              </w:p>
            </w:tc>
            <w:tc>
              <w:tcPr>
                <w:tcW w:w="3544" w:type="dxa"/>
                <w:hideMark/>
              </w:tcPr>
              <w:p w14:paraId="7C474A69" w14:textId="77777777" w:rsidR="0006218D" w:rsidRPr="003A683B" w:rsidRDefault="00581773" w:rsidP="00BA53E9">
                <w:pPr>
                  <w:pStyle w:val="TableNormal0"/>
                  <w:rPr>
                    <w:rStyle w:val="GeneralAviation"/>
                    <w:color w:val="auto"/>
                  </w:rPr>
                </w:pPr>
                <w:r w:rsidRPr="003A683B">
                  <w:rPr>
                    <w:rStyle w:val="GeneralAviation"/>
                    <w:color w:val="auto"/>
                  </w:rPr>
                  <w:t>Evaluate possible outcomes of different planning and control actions.</w:t>
                </w:r>
              </w:p>
            </w:tc>
            <w:tc>
              <w:tcPr>
                <w:tcW w:w="283" w:type="dxa"/>
                <w:hideMark/>
              </w:tcPr>
              <w:p w14:paraId="55FEA1DE" w14:textId="77777777" w:rsidR="0006218D" w:rsidRPr="003A683B" w:rsidRDefault="00581773" w:rsidP="00BA53E9">
                <w:pPr>
                  <w:pStyle w:val="TableNormal0"/>
                  <w:rPr>
                    <w:rStyle w:val="GeneralAviation"/>
                    <w:color w:val="auto"/>
                  </w:rPr>
                </w:pPr>
                <w:r w:rsidRPr="003A683B">
                  <w:rPr>
                    <w:rStyle w:val="GeneralAviation"/>
                    <w:color w:val="auto"/>
                  </w:rPr>
                  <w:t>5</w:t>
                </w:r>
              </w:p>
            </w:tc>
            <w:tc>
              <w:tcPr>
                <w:tcW w:w="3686" w:type="dxa"/>
                <w:hideMark/>
              </w:tcPr>
              <w:p w14:paraId="2494A814" w14:textId="77777777" w:rsidR="0006218D" w:rsidRPr="003A683B" w:rsidRDefault="0006218D" w:rsidP="00BA53E9">
                <w:pPr>
                  <w:pStyle w:val="TableNormal0"/>
                  <w:rPr>
                    <w:rStyle w:val="GeneralAviation"/>
                    <w:color w:val="auto"/>
                  </w:rPr>
                </w:pPr>
              </w:p>
            </w:tc>
            <w:tc>
              <w:tcPr>
                <w:tcW w:w="708" w:type="dxa"/>
                <w:hideMark/>
              </w:tcPr>
              <w:p w14:paraId="7600C65A" w14:textId="77777777" w:rsidR="0006218D" w:rsidRPr="003A683B" w:rsidRDefault="00581773" w:rsidP="00BA53E9">
                <w:pPr>
                  <w:pStyle w:val="TableNormal0"/>
                  <w:rPr>
                    <w:rStyle w:val="GeneralAviation"/>
                    <w:color w:val="auto"/>
                  </w:rPr>
                </w:pPr>
                <w:r w:rsidRPr="003A683B">
                  <w:rPr>
                    <w:rStyle w:val="GeneralAviation"/>
                    <w:color w:val="auto"/>
                  </w:rPr>
                  <w:t>ALL</w:t>
                </w:r>
              </w:p>
            </w:tc>
          </w:tr>
          <w:tr w:rsidR="00090094" w14:paraId="6B7268BB" w14:textId="77777777" w:rsidTr="00090094">
            <w:trPr>
              <w:cantSplit/>
              <w:trHeight w:val="567"/>
            </w:trPr>
            <w:tc>
              <w:tcPr>
                <w:tcW w:w="865" w:type="dxa"/>
                <w:hideMark/>
              </w:tcPr>
              <w:p w14:paraId="54A98F2E"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07E6C09D" w14:textId="77777777" w:rsidR="0006218D" w:rsidRPr="003A683B" w:rsidRDefault="00581773" w:rsidP="00BA53E9">
                <w:pPr>
                  <w:pStyle w:val="TableNormal0"/>
                  <w:rPr>
                    <w:rStyle w:val="GeneralAviation"/>
                    <w:color w:val="auto"/>
                  </w:rPr>
                </w:pPr>
                <w:r w:rsidRPr="003A683B">
                  <w:rPr>
                    <w:rStyle w:val="GeneralAviation"/>
                    <w:color w:val="auto"/>
                  </w:rPr>
                  <w:t xml:space="preserve">10.3.5 </w:t>
                </w:r>
              </w:p>
            </w:tc>
            <w:tc>
              <w:tcPr>
                <w:tcW w:w="3544" w:type="dxa"/>
                <w:hideMark/>
              </w:tcPr>
              <w:p w14:paraId="3A7805E7" w14:textId="77777777" w:rsidR="0006218D" w:rsidRPr="003A683B" w:rsidRDefault="00581773" w:rsidP="00BA53E9">
                <w:pPr>
                  <w:pStyle w:val="TableNormal0"/>
                  <w:rPr>
                    <w:rStyle w:val="GeneralAviation"/>
                    <w:color w:val="auto"/>
                  </w:rPr>
                </w:pPr>
                <w:r w:rsidRPr="003A683B">
                  <w:rPr>
                    <w:rStyle w:val="GeneralAviation"/>
                    <w:color w:val="auto"/>
                  </w:rPr>
                  <w:t>Select an appropriate plan in time to achieve safe and effective traffic flow.</w:t>
                </w:r>
              </w:p>
            </w:tc>
            <w:tc>
              <w:tcPr>
                <w:tcW w:w="283" w:type="dxa"/>
                <w:hideMark/>
              </w:tcPr>
              <w:p w14:paraId="2987319B" w14:textId="77777777" w:rsidR="0006218D" w:rsidRPr="003A683B" w:rsidRDefault="00581773" w:rsidP="00BA53E9">
                <w:pPr>
                  <w:pStyle w:val="TableNormal0"/>
                  <w:rPr>
                    <w:rStyle w:val="GeneralAviation"/>
                    <w:color w:val="auto"/>
                  </w:rPr>
                </w:pPr>
                <w:r w:rsidRPr="003A683B">
                  <w:rPr>
                    <w:rStyle w:val="GeneralAviation"/>
                    <w:color w:val="auto"/>
                  </w:rPr>
                  <w:t>5</w:t>
                </w:r>
              </w:p>
            </w:tc>
            <w:tc>
              <w:tcPr>
                <w:tcW w:w="3686" w:type="dxa"/>
                <w:hideMark/>
              </w:tcPr>
              <w:p w14:paraId="4286D41C" w14:textId="77777777" w:rsidR="0006218D" w:rsidRPr="003A683B" w:rsidRDefault="0006218D" w:rsidP="00BA53E9">
                <w:pPr>
                  <w:pStyle w:val="TableNormal0"/>
                  <w:rPr>
                    <w:rStyle w:val="GeneralAviation"/>
                    <w:color w:val="auto"/>
                  </w:rPr>
                </w:pPr>
              </w:p>
            </w:tc>
            <w:tc>
              <w:tcPr>
                <w:tcW w:w="708" w:type="dxa"/>
                <w:hideMark/>
              </w:tcPr>
              <w:p w14:paraId="498416FB"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6511699E" w14:textId="77777777" w:rsidTr="00090094">
            <w:trPr>
              <w:cantSplit/>
              <w:trHeight w:val="567"/>
            </w:trPr>
            <w:tc>
              <w:tcPr>
                <w:tcW w:w="865" w:type="dxa"/>
                <w:hideMark/>
              </w:tcPr>
              <w:p w14:paraId="1F28CE10"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B7606AA" w14:textId="77777777" w:rsidR="0006218D" w:rsidRPr="003A683B" w:rsidRDefault="00581773" w:rsidP="00BA53E9">
                <w:pPr>
                  <w:pStyle w:val="TableNormal0"/>
                  <w:rPr>
                    <w:rStyle w:val="GeneralAviation"/>
                    <w:color w:val="auto"/>
                  </w:rPr>
                </w:pPr>
                <w:r w:rsidRPr="003A683B">
                  <w:rPr>
                    <w:rStyle w:val="GeneralAviation"/>
                    <w:color w:val="auto"/>
                  </w:rPr>
                  <w:t xml:space="preserve">10.3.6 </w:t>
                </w:r>
              </w:p>
            </w:tc>
            <w:tc>
              <w:tcPr>
                <w:tcW w:w="3544" w:type="dxa"/>
                <w:hideMark/>
              </w:tcPr>
              <w:p w14:paraId="79EA9334" w14:textId="77777777" w:rsidR="0006218D" w:rsidRPr="003A683B" w:rsidRDefault="00581773" w:rsidP="00BA53E9">
                <w:pPr>
                  <w:pStyle w:val="TableNormal0"/>
                  <w:rPr>
                    <w:rStyle w:val="GeneralAviation"/>
                    <w:color w:val="auto"/>
                  </w:rPr>
                </w:pPr>
                <w:r w:rsidRPr="003A683B">
                  <w:rPr>
                    <w:rStyle w:val="GeneralAviation"/>
                    <w:color w:val="auto"/>
                  </w:rPr>
                  <w:t>Ensure an adequate priority of actions.</w:t>
                </w:r>
              </w:p>
            </w:tc>
            <w:tc>
              <w:tcPr>
                <w:tcW w:w="283" w:type="dxa"/>
                <w:hideMark/>
              </w:tcPr>
              <w:p w14:paraId="371E1E03"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19723721" w14:textId="77777777" w:rsidR="0006218D" w:rsidRPr="003A683B" w:rsidRDefault="0006218D" w:rsidP="00BA53E9">
                <w:pPr>
                  <w:pStyle w:val="TableNormal0"/>
                  <w:rPr>
                    <w:rStyle w:val="GeneralAviation"/>
                    <w:color w:val="auto"/>
                  </w:rPr>
                </w:pPr>
              </w:p>
            </w:tc>
            <w:tc>
              <w:tcPr>
                <w:tcW w:w="708" w:type="dxa"/>
                <w:hideMark/>
              </w:tcPr>
              <w:p w14:paraId="4DB99EE4" w14:textId="77777777" w:rsidR="0006218D" w:rsidRPr="003A683B" w:rsidRDefault="00581773" w:rsidP="0004325C">
                <w:pPr>
                  <w:pStyle w:val="ItalicRed"/>
                  <w:rPr>
                    <w:color w:val="auto"/>
                  </w:rPr>
                </w:pPr>
                <w:r w:rsidRPr="003A683B">
                  <w:rPr>
                    <w:color w:val="auto"/>
                  </w:rPr>
                  <w:t>ALL</w:t>
                </w:r>
              </w:p>
            </w:tc>
          </w:tr>
          <w:tr w:rsidR="00090094" w14:paraId="288B9DA9" w14:textId="77777777" w:rsidTr="00090094">
            <w:trPr>
              <w:cantSplit/>
              <w:trHeight w:val="567"/>
            </w:trPr>
            <w:tc>
              <w:tcPr>
                <w:tcW w:w="865" w:type="dxa"/>
                <w:hideMark/>
              </w:tcPr>
              <w:p w14:paraId="680DB59A"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0FCC1AA" w14:textId="77777777" w:rsidR="0006218D" w:rsidRPr="003A683B" w:rsidRDefault="00581773" w:rsidP="00BA53E9">
                <w:pPr>
                  <w:pStyle w:val="TableNormal0"/>
                  <w:rPr>
                    <w:rStyle w:val="GeneralAviation"/>
                    <w:color w:val="auto"/>
                  </w:rPr>
                </w:pPr>
                <w:r w:rsidRPr="003A683B">
                  <w:rPr>
                    <w:rStyle w:val="GeneralAviation"/>
                    <w:color w:val="auto"/>
                  </w:rPr>
                  <w:t xml:space="preserve">10.3.7 </w:t>
                </w:r>
              </w:p>
            </w:tc>
            <w:tc>
              <w:tcPr>
                <w:tcW w:w="3544" w:type="dxa"/>
                <w:hideMark/>
              </w:tcPr>
              <w:p w14:paraId="2B9E861A" w14:textId="77777777" w:rsidR="0006218D" w:rsidRPr="003A683B" w:rsidRDefault="00581773" w:rsidP="00BA53E9">
                <w:pPr>
                  <w:pStyle w:val="TableNormal0"/>
                  <w:rPr>
                    <w:rStyle w:val="GeneralAviation"/>
                    <w:color w:val="auto"/>
                  </w:rPr>
                </w:pPr>
                <w:r w:rsidRPr="003A683B">
                  <w:rPr>
                    <w:rStyle w:val="GeneralAviation"/>
                    <w:color w:val="auto"/>
                  </w:rPr>
                  <w:t xml:space="preserve">Execute </w:t>
                </w:r>
                <w:r w:rsidR="00B9152C" w:rsidRPr="003A683B">
                  <w:rPr>
                    <w:rStyle w:val="GeneralAviation"/>
                    <w:color w:val="auto"/>
                  </w:rPr>
                  <w:t xml:space="preserve">the </w:t>
                </w:r>
                <w:r w:rsidRPr="003A683B">
                  <w:rPr>
                    <w:rStyle w:val="GeneralAviation"/>
                    <w:color w:val="auto"/>
                  </w:rPr>
                  <w:t>selected plan in a timely manner.</w:t>
                </w:r>
              </w:p>
            </w:tc>
            <w:tc>
              <w:tcPr>
                <w:tcW w:w="283" w:type="dxa"/>
                <w:hideMark/>
              </w:tcPr>
              <w:p w14:paraId="7B8B6A49"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2E79605E" w14:textId="77777777" w:rsidR="0006218D" w:rsidRPr="003A683B" w:rsidRDefault="0006218D" w:rsidP="00BA53E9">
                <w:pPr>
                  <w:pStyle w:val="TableNormal0"/>
                  <w:rPr>
                    <w:rStyle w:val="GeneralAviation"/>
                    <w:color w:val="auto"/>
                  </w:rPr>
                </w:pPr>
              </w:p>
            </w:tc>
            <w:tc>
              <w:tcPr>
                <w:tcW w:w="708" w:type="dxa"/>
                <w:hideMark/>
              </w:tcPr>
              <w:p w14:paraId="0172B4B8" w14:textId="77777777" w:rsidR="0006218D" w:rsidRPr="003A683B" w:rsidRDefault="00581773" w:rsidP="0004325C">
                <w:pPr>
                  <w:pStyle w:val="ItalicRed"/>
                  <w:rPr>
                    <w:color w:val="auto"/>
                  </w:rPr>
                </w:pPr>
                <w:r w:rsidRPr="003A683B">
                  <w:rPr>
                    <w:color w:val="auto"/>
                  </w:rPr>
                  <w:t>ALL</w:t>
                </w:r>
              </w:p>
            </w:tc>
          </w:tr>
          <w:tr w:rsidR="00090094" w14:paraId="36C93566" w14:textId="77777777" w:rsidTr="00090094">
            <w:trPr>
              <w:cantSplit/>
              <w:trHeight w:val="567"/>
            </w:trPr>
            <w:tc>
              <w:tcPr>
                <w:tcW w:w="865" w:type="dxa"/>
                <w:hideMark/>
              </w:tcPr>
              <w:p w14:paraId="0F2C1352"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8EDF53D" w14:textId="77777777" w:rsidR="0006218D" w:rsidRPr="003A683B" w:rsidRDefault="00581773" w:rsidP="00BA53E9">
                <w:pPr>
                  <w:pStyle w:val="TableNormal0"/>
                  <w:rPr>
                    <w:rStyle w:val="GeneralAviation"/>
                    <w:color w:val="auto"/>
                  </w:rPr>
                </w:pPr>
                <w:r w:rsidRPr="003A683B">
                  <w:rPr>
                    <w:rStyle w:val="GeneralAviation"/>
                    <w:color w:val="auto"/>
                  </w:rPr>
                  <w:t xml:space="preserve">10.3.8 </w:t>
                </w:r>
              </w:p>
            </w:tc>
            <w:tc>
              <w:tcPr>
                <w:tcW w:w="3544" w:type="dxa"/>
                <w:hideMark/>
              </w:tcPr>
              <w:p w14:paraId="4BE5E915" w14:textId="77777777" w:rsidR="0006218D" w:rsidRPr="003A683B" w:rsidRDefault="00581773" w:rsidP="00BA53E9">
                <w:pPr>
                  <w:pStyle w:val="TableNormal0"/>
                  <w:rPr>
                    <w:rStyle w:val="GeneralAviation"/>
                    <w:color w:val="auto"/>
                  </w:rPr>
                </w:pPr>
                <w:r w:rsidRPr="003A683B">
                  <w:rPr>
                    <w:rStyle w:val="GeneralAviation"/>
                    <w:color w:val="auto"/>
                  </w:rPr>
                  <w:t xml:space="preserve">Ensure </w:t>
                </w:r>
                <w:r w:rsidR="00B9152C" w:rsidRPr="003A683B">
                  <w:rPr>
                    <w:rStyle w:val="GeneralAviation"/>
                    <w:color w:val="auto"/>
                  </w:rPr>
                  <w:t xml:space="preserve">that </w:t>
                </w:r>
                <w:r w:rsidRPr="003A683B">
                  <w:rPr>
                    <w:rStyle w:val="GeneralAviation"/>
                    <w:color w:val="auto"/>
                  </w:rPr>
                  <w:t>a safe and efficient outcome is achieved.</w:t>
                </w:r>
              </w:p>
            </w:tc>
            <w:tc>
              <w:tcPr>
                <w:tcW w:w="283" w:type="dxa"/>
                <w:hideMark/>
              </w:tcPr>
              <w:p w14:paraId="4E2BAA80"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7C38C6D0" w14:textId="77777777" w:rsidR="0006218D" w:rsidRPr="003A683B" w:rsidRDefault="00581773" w:rsidP="00A10D39">
                <w:pPr>
                  <w:pStyle w:val="EssentialTraining"/>
                  <w:rPr>
                    <w:rStyle w:val="GeneralAviation"/>
                    <w:color w:val="auto"/>
                  </w:rPr>
                </w:pPr>
                <w:r w:rsidRPr="003A683B">
                  <w:rPr>
                    <w:rStyle w:val="GeneralAviation"/>
                    <w:color w:val="auto"/>
                  </w:rPr>
                  <w:t>Traffic monitoring, adaptability and follow-up</w:t>
                </w:r>
              </w:p>
            </w:tc>
            <w:tc>
              <w:tcPr>
                <w:tcW w:w="708" w:type="dxa"/>
                <w:hideMark/>
              </w:tcPr>
              <w:p w14:paraId="2930235B" w14:textId="77777777" w:rsidR="0006218D" w:rsidRPr="003A683B" w:rsidRDefault="00581773" w:rsidP="0004325C">
                <w:pPr>
                  <w:pStyle w:val="ItalicRed"/>
                  <w:rPr>
                    <w:color w:val="auto"/>
                  </w:rPr>
                </w:pPr>
                <w:r w:rsidRPr="003A683B">
                  <w:rPr>
                    <w:color w:val="auto"/>
                  </w:rPr>
                  <w:t>ALL</w:t>
                </w:r>
              </w:p>
            </w:tc>
          </w:tr>
          <w:tr w:rsidR="00090094" w14:paraId="39396046" w14:textId="77777777" w:rsidTr="00090094">
            <w:trPr>
              <w:cantSplit/>
              <w:trHeight w:val="21"/>
            </w:trPr>
            <w:tc>
              <w:tcPr>
                <w:tcW w:w="9086" w:type="dxa"/>
                <w:gridSpan w:val="5"/>
                <w:hideMark/>
              </w:tcPr>
              <w:p w14:paraId="60124DA3" w14:textId="77777777" w:rsidR="0006218D" w:rsidRPr="003A683B" w:rsidRDefault="00581773" w:rsidP="00BA53E9">
                <w:pPr>
                  <w:pStyle w:val="TableHead"/>
                  <w:keepNext/>
                  <w:rPr>
                    <w:rStyle w:val="GeneralAviation"/>
                    <w:color w:val="auto"/>
                  </w:rPr>
                </w:pPr>
                <w:r w:rsidRPr="003A683B">
                  <w:rPr>
                    <w:rStyle w:val="GeneralAviation"/>
                    <w:color w:val="auto"/>
                  </w:rPr>
                  <w:t>Subtopic ATM 10.4 — Handling traffic</w:t>
                </w:r>
              </w:p>
            </w:tc>
          </w:tr>
          <w:tr w:rsidR="00090094" w14:paraId="0FBB357E" w14:textId="77777777" w:rsidTr="00090094">
            <w:trPr>
              <w:cantSplit/>
              <w:trHeight w:val="567"/>
            </w:trPr>
            <w:tc>
              <w:tcPr>
                <w:tcW w:w="865" w:type="dxa"/>
                <w:hideMark/>
              </w:tcPr>
              <w:p w14:paraId="692F3325"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2CA0ADA" w14:textId="77777777" w:rsidR="0006218D" w:rsidRPr="003A683B" w:rsidRDefault="00581773" w:rsidP="00BA53E9">
                <w:pPr>
                  <w:pStyle w:val="TableNormal0"/>
                  <w:rPr>
                    <w:rStyle w:val="GeneralAviation"/>
                    <w:color w:val="auto"/>
                  </w:rPr>
                </w:pPr>
                <w:r w:rsidRPr="003A683B">
                  <w:rPr>
                    <w:rStyle w:val="GeneralAviation"/>
                    <w:color w:val="auto"/>
                  </w:rPr>
                  <w:t xml:space="preserve">10.4.1 </w:t>
                </w:r>
              </w:p>
            </w:tc>
            <w:tc>
              <w:tcPr>
                <w:tcW w:w="3544" w:type="dxa"/>
                <w:hideMark/>
              </w:tcPr>
              <w:p w14:paraId="2C0F2311" w14:textId="77777777" w:rsidR="0006218D" w:rsidRPr="003A683B" w:rsidRDefault="00581773" w:rsidP="00BA53E9">
                <w:pPr>
                  <w:pStyle w:val="TableNormal0"/>
                  <w:rPr>
                    <w:rStyle w:val="GeneralAviation"/>
                    <w:color w:val="auto"/>
                  </w:rPr>
                </w:pPr>
                <w:r w:rsidRPr="003A683B">
                  <w:rPr>
                    <w:rStyle w:val="GeneralAviation"/>
                    <w:color w:val="auto"/>
                  </w:rPr>
                  <w:t>Manage arrivals, departures and overflights.</w:t>
                </w:r>
              </w:p>
            </w:tc>
            <w:tc>
              <w:tcPr>
                <w:tcW w:w="283" w:type="dxa"/>
                <w:hideMark/>
              </w:tcPr>
              <w:p w14:paraId="5BC0FCCB"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15AEEBBD"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simulator operation procedures</w:t>
                </w:r>
              </w:p>
            </w:tc>
            <w:tc>
              <w:tcPr>
                <w:tcW w:w="708" w:type="dxa"/>
                <w:hideMark/>
              </w:tcPr>
              <w:p w14:paraId="72966C07"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01ACFD26" w14:textId="77777777" w:rsidTr="00090094">
            <w:trPr>
              <w:cantSplit/>
              <w:trHeight w:val="567"/>
            </w:trPr>
            <w:tc>
              <w:tcPr>
                <w:tcW w:w="865" w:type="dxa"/>
                <w:hideMark/>
              </w:tcPr>
              <w:p w14:paraId="1BFFDA73"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16C1FAE" w14:textId="77777777" w:rsidR="0006218D" w:rsidRPr="003A683B" w:rsidRDefault="00581773" w:rsidP="00BA53E9">
                <w:pPr>
                  <w:pStyle w:val="TableNormal0"/>
                  <w:rPr>
                    <w:rStyle w:val="GeneralAviation"/>
                    <w:color w:val="auto"/>
                  </w:rPr>
                </w:pPr>
                <w:r w:rsidRPr="003A683B">
                  <w:rPr>
                    <w:rStyle w:val="GeneralAviation"/>
                    <w:color w:val="auto"/>
                  </w:rPr>
                  <w:t xml:space="preserve">10.4.2 </w:t>
                </w:r>
              </w:p>
            </w:tc>
            <w:tc>
              <w:tcPr>
                <w:tcW w:w="3544" w:type="dxa"/>
                <w:hideMark/>
              </w:tcPr>
              <w:p w14:paraId="6C082F00" w14:textId="77777777" w:rsidR="0006218D" w:rsidRPr="003A683B" w:rsidRDefault="00581773" w:rsidP="00BA53E9">
                <w:pPr>
                  <w:pStyle w:val="TableNormal0"/>
                  <w:rPr>
                    <w:rStyle w:val="GeneralAviation"/>
                    <w:color w:val="auto"/>
                  </w:rPr>
                </w:pPr>
                <w:r w:rsidRPr="003A683B">
                  <w:rPr>
                    <w:rStyle w:val="GeneralAviation"/>
                    <w:color w:val="auto"/>
                  </w:rPr>
                  <w:t>Balance the workload against personal capacity.</w:t>
                </w:r>
              </w:p>
            </w:tc>
            <w:tc>
              <w:tcPr>
                <w:tcW w:w="283" w:type="dxa"/>
                <w:hideMark/>
              </w:tcPr>
              <w:p w14:paraId="10FFF635" w14:textId="77777777" w:rsidR="0006218D" w:rsidRPr="003A683B" w:rsidRDefault="00581773" w:rsidP="00BA53E9">
                <w:pPr>
                  <w:pStyle w:val="TableNormal0"/>
                  <w:rPr>
                    <w:rStyle w:val="GeneralAviation"/>
                    <w:color w:val="auto"/>
                  </w:rPr>
                </w:pPr>
                <w:r w:rsidRPr="003A683B">
                  <w:rPr>
                    <w:rStyle w:val="GeneralAviation"/>
                    <w:color w:val="auto"/>
                  </w:rPr>
                  <w:t>5</w:t>
                </w:r>
              </w:p>
            </w:tc>
            <w:tc>
              <w:tcPr>
                <w:tcW w:w="3686" w:type="dxa"/>
                <w:hideMark/>
              </w:tcPr>
              <w:p w14:paraId="4695159D"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rerouting, replanning, prioritising solutions, denying requests, delegating responsibility for separation</w:t>
                </w:r>
              </w:p>
            </w:tc>
            <w:tc>
              <w:tcPr>
                <w:tcW w:w="708" w:type="dxa"/>
                <w:hideMark/>
              </w:tcPr>
              <w:p w14:paraId="606AF103" w14:textId="77777777" w:rsidR="0006218D"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2E549046" w14:textId="77777777" w:rsidTr="00090094">
            <w:trPr>
              <w:cantSplit/>
              <w:trHeight w:val="567"/>
            </w:trPr>
            <w:tc>
              <w:tcPr>
                <w:tcW w:w="865" w:type="dxa"/>
                <w:hideMark/>
              </w:tcPr>
              <w:p w14:paraId="64785459"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748C75A" w14:textId="77777777" w:rsidR="0006218D" w:rsidRPr="003A683B" w:rsidRDefault="00581773" w:rsidP="00BA53E9">
                <w:pPr>
                  <w:pStyle w:val="TableNormal0"/>
                  <w:rPr>
                    <w:rStyle w:val="GeneralAviation"/>
                    <w:color w:val="auto"/>
                  </w:rPr>
                </w:pPr>
                <w:r w:rsidRPr="003A683B">
                  <w:rPr>
                    <w:rStyle w:val="GeneralAviation"/>
                    <w:color w:val="auto"/>
                  </w:rPr>
                  <w:t xml:space="preserve">10.4.3 </w:t>
                </w:r>
              </w:p>
            </w:tc>
            <w:tc>
              <w:tcPr>
                <w:tcW w:w="3544" w:type="dxa"/>
                <w:hideMark/>
              </w:tcPr>
              <w:p w14:paraId="3E14C38D" w14:textId="77777777" w:rsidR="0006218D" w:rsidRPr="003A683B" w:rsidRDefault="00581773" w:rsidP="00BA53E9">
                <w:pPr>
                  <w:pStyle w:val="TableNormal0"/>
                  <w:rPr>
                    <w:rStyle w:val="GeneralAviation"/>
                    <w:color w:val="auto"/>
                  </w:rPr>
                </w:pPr>
                <w:r w:rsidRPr="003A683B">
                  <w:rPr>
                    <w:rStyle w:val="GeneralAviation"/>
                    <w:color w:val="auto"/>
                  </w:rPr>
                  <w:t>Define flight path monitoring and vectoring.</w:t>
                </w:r>
              </w:p>
            </w:tc>
            <w:tc>
              <w:tcPr>
                <w:tcW w:w="283" w:type="dxa"/>
                <w:hideMark/>
              </w:tcPr>
              <w:p w14:paraId="3D9EDBCE" w14:textId="77777777" w:rsidR="0006218D" w:rsidRPr="003A683B" w:rsidRDefault="00581773" w:rsidP="00BA53E9">
                <w:pPr>
                  <w:pStyle w:val="TableNormal0"/>
                  <w:rPr>
                    <w:rStyle w:val="GeneralAviation"/>
                    <w:color w:val="auto"/>
                  </w:rPr>
                </w:pPr>
                <w:r w:rsidRPr="003A683B">
                  <w:rPr>
                    <w:rStyle w:val="GeneralAviation"/>
                    <w:color w:val="auto"/>
                  </w:rPr>
                  <w:t>1</w:t>
                </w:r>
              </w:p>
            </w:tc>
            <w:tc>
              <w:tcPr>
                <w:tcW w:w="3686" w:type="dxa"/>
                <w:hideMark/>
              </w:tcPr>
              <w:p w14:paraId="126330AD"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tc>
            <w:tc>
              <w:tcPr>
                <w:tcW w:w="708" w:type="dxa"/>
                <w:hideMark/>
              </w:tcPr>
              <w:p w14:paraId="024F113A" w14:textId="77777777" w:rsidR="0006218D" w:rsidRPr="003A683B" w:rsidRDefault="00581773" w:rsidP="00BA53E9">
                <w:pPr>
                  <w:pStyle w:val="TableNormal0"/>
                  <w:rPr>
                    <w:rStyle w:val="GeneralAviation"/>
                    <w:color w:val="auto"/>
                  </w:rPr>
                </w:pPr>
                <w:r w:rsidRPr="003A683B">
                  <w:rPr>
                    <w:rStyle w:val="GeneralAviation"/>
                    <w:color w:val="auto"/>
                  </w:rPr>
                  <w:t>APS ACS</w:t>
                </w:r>
              </w:p>
            </w:tc>
          </w:tr>
          <w:tr w:rsidR="00090094" w14:paraId="4F02E9D8" w14:textId="77777777" w:rsidTr="00090094">
            <w:trPr>
              <w:cantSplit/>
              <w:trHeight w:val="567"/>
            </w:trPr>
            <w:tc>
              <w:tcPr>
                <w:tcW w:w="865" w:type="dxa"/>
                <w:hideMark/>
              </w:tcPr>
              <w:p w14:paraId="7D2F9BBB"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6763EA9" w14:textId="77777777" w:rsidR="0006218D" w:rsidRPr="003A683B" w:rsidRDefault="00581773" w:rsidP="00BA53E9">
                <w:pPr>
                  <w:pStyle w:val="TableNormal0"/>
                  <w:rPr>
                    <w:rStyle w:val="GeneralAviation"/>
                    <w:color w:val="auto"/>
                  </w:rPr>
                </w:pPr>
                <w:r w:rsidRPr="003A683B">
                  <w:rPr>
                    <w:rStyle w:val="GeneralAviation"/>
                    <w:color w:val="auto"/>
                  </w:rPr>
                  <w:t xml:space="preserve">10.4.4 </w:t>
                </w:r>
              </w:p>
            </w:tc>
            <w:tc>
              <w:tcPr>
                <w:tcW w:w="3544" w:type="dxa"/>
                <w:hideMark/>
              </w:tcPr>
              <w:p w14:paraId="214E9843" w14:textId="77777777" w:rsidR="0006218D" w:rsidRPr="003A683B" w:rsidRDefault="00581773" w:rsidP="00BA53E9">
                <w:pPr>
                  <w:pStyle w:val="TableNormal0"/>
                  <w:rPr>
                    <w:rStyle w:val="GeneralAviation"/>
                    <w:color w:val="auto"/>
                  </w:rPr>
                </w:pPr>
                <w:r w:rsidRPr="003A683B">
                  <w:rPr>
                    <w:rStyle w:val="GeneralAviation"/>
                    <w:color w:val="auto"/>
                  </w:rPr>
                  <w:t>Explain the requirements for vectoring and termination of vectoring.</w:t>
                </w:r>
              </w:p>
            </w:tc>
            <w:tc>
              <w:tcPr>
                <w:tcW w:w="283" w:type="dxa"/>
                <w:hideMark/>
              </w:tcPr>
              <w:p w14:paraId="5F340506" w14:textId="77777777" w:rsidR="0006218D" w:rsidRPr="003A683B" w:rsidRDefault="00581773" w:rsidP="00BA53E9">
                <w:pPr>
                  <w:pStyle w:val="TableNormal0"/>
                  <w:rPr>
                    <w:rStyle w:val="GeneralAviation"/>
                    <w:color w:val="auto"/>
                  </w:rPr>
                </w:pPr>
                <w:r w:rsidRPr="003A683B">
                  <w:rPr>
                    <w:rStyle w:val="GeneralAviation"/>
                    <w:color w:val="auto"/>
                  </w:rPr>
                  <w:t>2</w:t>
                </w:r>
              </w:p>
            </w:tc>
            <w:tc>
              <w:tcPr>
                <w:tcW w:w="3686" w:type="dxa"/>
                <w:hideMark/>
              </w:tcPr>
              <w:p w14:paraId="69B1AA58"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tc>
            <w:tc>
              <w:tcPr>
                <w:tcW w:w="708" w:type="dxa"/>
                <w:hideMark/>
              </w:tcPr>
              <w:p w14:paraId="5FE0D2C6" w14:textId="77777777" w:rsidR="0006218D" w:rsidRPr="003A683B" w:rsidRDefault="00581773" w:rsidP="00BA53E9">
                <w:pPr>
                  <w:pStyle w:val="TableNormal0"/>
                  <w:rPr>
                    <w:rStyle w:val="GeneralAviation"/>
                    <w:color w:val="auto"/>
                  </w:rPr>
                </w:pPr>
                <w:r w:rsidRPr="003A683B">
                  <w:rPr>
                    <w:rStyle w:val="GeneralAviation"/>
                    <w:color w:val="auto"/>
                  </w:rPr>
                  <w:t>APS ACS</w:t>
                </w:r>
              </w:p>
            </w:tc>
          </w:tr>
          <w:tr w:rsidR="00090094" w14:paraId="32E308F7" w14:textId="77777777" w:rsidTr="00090094">
            <w:trPr>
              <w:cantSplit/>
              <w:trHeight w:val="567"/>
            </w:trPr>
            <w:tc>
              <w:tcPr>
                <w:tcW w:w="865" w:type="dxa"/>
                <w:hideMark/>
              </w:tcPr>
              <w:p w14:paraId="3DD1DD3C" w14:textId="77777777" w:rsidR="0006218D"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37211180" w14:textId="77777777" w:rsidR="0006218D" w:rsidRPr="003A683B" w:rsidRDefault="00581773" w:rsidP="00BA53E9">
                <w:pPr>
                  <w:pStyle w:val="TableNormal0"/>
                  <w:rPr>
                    <w:rStyle w:val="GeneralAviation"/>
                    <w:color w:val="auto"/>
                  </w:rPr>
                </w:pPr>
                <w:r w:rsidRPr="003A683B">
                  <w:rPr>
                    <w:rStyle w:val="GeneralAviation"/>
                    <w:color w:val="auto"/>
                  </w:rPr>
                  <w:t xml:space="preserve">10.4.5 </w:t>
                </w:r>
              </w:p>
            </w:tc>
            <w:tc>
              <w:tcPr>
                <w:tcW w:w="3544" w:type="dxa"/>
                <w:hideMark/>
              </w:tcPr>
              <w:p w14:paraId="0AA93904" w14:textId="77777777" w:rsidR="0006218D" w:rsidRPr="003A683B" w:rsidRDefault="00581773" w:rsidP="00BA53E9">
                <w:pPr>
                  <w:pStyle w:val="TableNormal0"/>
                  <w:rPr>
                    <w:rStyle w:val="GeneralAviation"/>
                    <w:color w:val="auto"/>
                  </w:rPr>
                </w:pPr>
                <w:r w:rsidRPr="003A683B">
                  <w:rPr>
                    <w:rStyle w:val="GeneralAviation"/>
                    <w:color w:val="auto"/>
                  </w:rPr>
                  <w:t>Provide vectoring.</w:t>
                </w:r>
              </w:p>
            </w:tc>
            <w:tc>
              <w:tcPr>
                <w:tcW w:w="283" w:type="dxa"/>
                <w:hideMark/>
              </w:tcPr>
              <w:p w14:paraId="18FCF5F1" w14:textId="77777777" w:rsidR="0006218D"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3B73EDD3"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B9152C" w:rsidRPr="003A683B">
                  <w:rPr>
                    <w:rStyle w:val="GeneralAviation"/>
                    <w:color w:val="auto"/>
                  </w:rPr>
                  <w:t xml:space="preserve">, </w:t>
                </w:r>
                <w:r w:rsidRPr="003A683B">
                  <w:rPr>
                    <w:rStyle w:val="GeneralAviation"/>
                    <w:color w:val="auto"/>
                  </w:rPr>
                  <w:t>Government of the Republic of Armenia Decision N 2054-L of December 7, 2023</w:t>
                </w:r>
              </w:p>
              <w:p w14:paraId="6977983C"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separation, expediting arrivals, departures and/or climb to cruising levels, aircraft leaving the hold, navigation assistance, uncontrolled airspace, etc.</w:t>
                </w:r>
              </w:p>
            </w:tc>
            <w:tc>
              <w:tcPr>
                <w:tcW w:w="708" w:type="dxa"/>
                <w:hideMark/>
              </w:tcPr>
              <w:p w14:paraId="2C1814CF" w14:textId="77777777" w:rsidR="0006218D" w:rsidRPr="003A683B" w:rsidRDefault="00581773" w:rsidP="00BA53E9">
                <w:pPr>
                  <w:pStyle w:val="TableNormal0"/>
                  <w:rPr>
                    <w:rStyle w:val="GeneralAviation"/>
                    <w:color w:val="auto"/>
                  </w:rPr>
                </w:pPr>
                <w:r w:rsidRPr="003A683B">
                  <w:rPr>
                    <w:rStyle w:val="GeneralAviation"/>
                    <w:color w:val="auto"/>
                  </w:rPr>
                  <w:t>APS ACS</w:t>
                </w:r>
              </w:p>
            </w:tc>
          </w:tr>
          <w:tr w:rsidR="00090094" w14:paraId="341311FD" w14:textId="77777777" w:rsidTr="00090094">
            <w:trPr>
              <w:cantSplit/>
              <w:trHeight w:val="567"/>
            </w:trPr>
            <w:tc>
              <w:tcPr>
                <w:tcW w:w="865" w:type="dxa"/>
                <w:hideMark/>
              </w:tcPr>
              <w:p w14:paraId="4ADBB54F"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9C77FC6" w14:textId="77777777" w:rsidR="0006218D" w:rsidRPr="003A683B" w:rsidRDefault="00581773" w:rsidP="00BA53E9">
                <w:pPr>
                  <w:pStyle w:val="TableNormal0"/>
                  <w:rPr>
                    <w:rStyle w:val="GeneralAviation"/>
                    <w:color w:val="auto"/>
                  </w:rPr>
                </w:pPr>
                <w:r w:rsidRPr="003A683B">
                  <w:rPr>
                    <w:rStyle w:val="GeneralAviation"/>
                    <w:color w:val="auto"/>
                  </w:rPr>
                  <w:t xml:space="preserve">10.4.6 </w:t>
                </w:r>
              </w:p>
            </w:tc>
            <w:tc>
              <w:tcPr>
                <w:tcW w:w="3544" w:type="dxa"/>
                <w:hideMark/>
              </w:tcPr>
              <w:p w14:paraId="257DB43C" w14:textId="77777777" w:rsidR="0006218D" w:rsidRPr="003A683B" w:rsidRDefault="00581773" w:rsidP="00BA53E9">
                <w:pPr>
                  <w:pStyle w:val="TableNormal0"/>
                  <w:rPr>
                    <w:rStyle w:val="GeneralAviation"/>
                    <w:color w:val="auto"/>
                  </w:rPr>
                </w:pPr>
                <w:r w:rsidRPr="003A683B">
                  <w:rPr>
                    <w:rStyle w:val="GeneralAviation"/>
                    <w:color w:val="auto"/>
                  </w:rPr>
                  <w:t>Apply the procedures for</w:t>
                </w:r>
                <w:r w:rsidR="009E6F3C" w:rsidRPr="003A683B">
                  <w:rPr>
                    <w:rStyle w:val="GeneralAviation"/>
                    <w:color w:val="auto"/>
                  </w:rPr>
                  <w:t xml:space="preserve"> the</w:t>
                </w:r>
                <w:r w:rsidRPr="003A683B">
                  <w:rPr>
                    <w:rStyle w:val="GeneralAviation"/>
                    <w:color w:val="auto"/>
                  </w:rPr>
                  <w:t xml:space="preserve"> termination of vectoring.</w:t>
                </w:r>
              </w:p>
            </w:tc>
            <w:tc>
              <w:tcPr>
                <w:tcW w:w="283" w:type="dxa"/>
                <w:hideMark/>
              </w:tcPr>
              <w:p w14:paraId="62782B73"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3727C9D2" w14:textId="77777777" w:rsidR="0006218D" w:rsidRPr="003A683B" w:rsidRDefault="00356D49" w:rsidP="00A10D39">
                <w:pPr>
                  <w:pStyle w:val="EssentialTraining"/>
                  <w:rPr>
                    <w:rStyle w:val="GeneralAviation"/>
                    <w:color w:val="auto"/>
                  </w:rPr>
                </w:pPr>
                <w:r w:rsidRPr="003A683B">
                  <w:rPr>
                    <w:rStyle w:val="GeneralAviation"/>
                    <w:color w:val="auto"/>
                  </w:rPr>
                  <w:t>Government of the Republic of Armenia Decision N 821-N of June 2, 2022</w:t>
                </w:r>
                <w:r w:rsidR="00B9152C" w:rsidRPr="003A683B">
                  <w:rPr>
                    <w:rStyle w:val="GeneralAviation"/>
                    <w:color w:val="auto"/>
                  </w:rPr>
                  <w:t xml:space="preserve">, </w:t>
                </w:r>
                <w:r w:rsidRPr="003A683B">
                  <w:rPr>
                    <w:rStyle w:val="GeneralAviation"/>
                    <w:color w:val="auto"/>
                  </w:rPr>
                  <w:t>Government of the Republic of Armenia Decision N 2054-L of December 7, 2023</w:t>
                </w:r>
              </w:p>
            </w:tc>
            <w:tc>
              <w:tcPr>
                <w:tcW w:w="708" w:type="dxa"/>
                <w:hideMark/>
              </w:tcPr>
              <w:p w14:paraId="0C765E79" w14:textId="77777777" w:rsidR="0006218D" w:rsidRPr="003A683B" w:rsidRDefault="00581773" w:rsidP="00BA53E9">
                <w:pPr>
                  <w:pStyle w:val="TableNormal0"/>
                  <w:rPr>
                    <w:rStyle w:val="GeneralAviation"/>
                    <w:color w:val="auto"/>
                  </w:rPr>
                </w:pPr>
                <w:r w:rsidRPr="003A683B">
                  <w:rPr>
                    <w:rStyle w:val="GeneralAviation"/>
                    <w:color w:val="auto"/>
                  </w:rPr>
                  <w:t>APS ACS</w:t>
                </w:r>
              </w:p>
            </w:tc>
          </w:tr>
          <w:tr w:rsidR="00090094" w14:paraId="27F86B1E" w14:textId="77777777" w:rsidTr="00090094">
            <w:trPr>
              <w:cantSplit/>
              <w:trHeight w:val="21"/>
            </w:trPr>
            <w:tc>
              <w:tcPr>
                <w:tcW w:w="9086" w:type="dxa"/>
                <w:gridSpan w:val="5"/>
                <w:hideMark/>
              </w:tcPr>
              <w:p w14:paraId="5AA5DC11" w14:textId="77777777" w:rsidR="0006218D" w:rsidRPr="003A683B" w:rsidRDefault="00581773" w:rsidP="00BA53E9">
                <w:pPr>
                  <w:pStyle w:val="TableHead"/>
                  <w:rPr>
                    <w:rStyle w:val="GeneralAviation"/>
                    <w:color w:val="auto"/>
                  </w:rPr>
                </w:pPr>
                <w:r w:rsidRPr="003A683B">
                  <w:rPr>
                    <w:rStyle w:val="GeneralAviation"/>
                    <w:color w:val="auto"/>
                  </w:rPr>
                  <w:t>Subtopic ATM 10.5 — Control service with advanced system support</w:t>
                </w:r>
              </w:p>
            </w:tc>
          </w:tr>
          <w:tr w:rsidR="00090094" w14:paraId="1B6073C7" w14:textId="77777777" w:rsidTr="00090094">
            <w:trPr>
              <w:cantSplit/>
              <w:trHeight w:val="567"/>
            </w:trPr>
            <w:tc>
              <w:tcPr>
                <w:tcW w:w="865" w:type="dxa"/>
                <w:hideMark/>
              </w:tcPr>
              <w:p w14:paraId="003229CE" w14:textId="77777777" w:rsidR="0006218D"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F7A7764" w14:textId="77777777" w:rsidR="0006218D" w:rsidRPr="003A683B" w:rsidRDefault="00581773" w:rsidP="00BA53E9">
                <w:pPr>
                  <w:pStyle w:val="TableNormal0"/>
                  <w:rPr>
                    <w:rStyle w:val="GeneralAviation"/>
                    <w:color w:val="auto"/>
                  </w:rPr>
                </w:pPr>
                <w:r w:rsidRPr="003A683B">
                  <w:rPr>
                    <w:rStyle w:val="GeneralAviation"/>
                    <w:color w:val="auto"/>
                  </w:rPr>
                  <w:t xml:space="preserve">10.5.1 </w:t>
                </w:r>
              </w:p>
            </w:tc>
            <w:tc>
              <w:tcPr>
                <w:tcW w:w="3544" w:type="dxa"/>
                <w:hideMark/>
              </w:tcPr>
              <w:p w14:paraId="3842E99B" w14:textId="77777777" w:rsidR="0006218D" w:rsidRPr="003A683B" w:rsidRDefault="00581773" w:rsidP="00BA53E9">
                <w:pPr>
                  <w:pStyle w:val="TableNormal0"/>
                  <w:rPr>
                    <w:rStyle w:val="GeneralAviation"/>
                    <w:color w:val="auto"/>
                  </w:rPr>
                </w:pPr>
                <w:r w:rsidRPr="003A683B">
                  <w:rPr>
                    <w:rStyle w:val="GeneralAviation"/>
                    <w:color w:val="auto"/>
                  </w:rPr>
                  <w:t>Appreciate the impact of advanced systems on the provision of area control service.</w:t>
                </w:r>
              </w:p>
            </w:tc>
            <w:tc>
              <w:tcPr>
                <w:tcW w:w="283" w:type="dxa"/>
                <w:hideMark/>
              </w:tcPr>
              <w:p w14:paraId="7A08C2F6" w14:textId="77777777" w:rsidR="0006218D"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3D2C4789" w14:textId="77777777" w:rsidR="0006218D" w:rsidRPr="003A683B" w:rsidRDefault="00581773" w:rsidP="00BA53E9">
                <w:pPr>
                  <w:pStyle w:val="TableNormal0"/>
                  <w:rPr>
                    <w:rStyle w:val="GeneralAviation"/>
                    <w:i/>
                    <w:iCs/>
                    <w:color w:val="auto"/>
                  </w:rPr>
                </w:pPr>
                <w:r w:rsidRPr="003A683B">
                  <w:rPr>
                    <w:rStyle w:val="GeneralAviation"/>
                    <w:i/>
                    <w:iCs/>
                    <w:color w:val="auto"/>
                  </w:rPr>
                  <w:t>Optional content: sequencing systems, automated holding lists, vertical traffic displays, conflict detection and decision-making tools, automated information and coordination tools</w:t>
                </w:r>
              </w:p>
            </w:tc>
            <w:tc>
              <w:tcPr>
                <w:tcW w:w="708" w:type="dxa"/>
                <w:hideMark/>
              </w:tcPr>
              <w:p w14:paraId="66C12976" w14:textId="77777777" w:rsidR="0006218D" w:rsidRPr="003A683B" w:rsidRDefault="00581773" w:rsidP="00BA53E9">
                <w:pPr>
                  <w:pStyle w:val="TableNormal0"/>
                  <w:rPr>
                    <w:rStyle w:val="GeneralAviation"/>
                    <w:color w:val="auto"/>
                  </w:rPr>
                </w:pPr>
                <w:r w:rsidRPr="003A683B">
                  <w:rPr>
                    <w:rStyle w:val="GeneralAviation"/>
                    <w:color w:val="auto"/>
                  </w:rPr>
                  <w:t>ACS</w:t>
                </w:r>
              </w:p>
            </w:tc>
          </w:tr>
          <w:tr w:rsidR="00090094" w14:paraId="4CDBD221" w14:textId="77777777" w:rsidTr="00090094">
            <w:trPr>
              <w:trHeight w:val="21"/>
            </w:trPr>
            <w:tc>
              <w:tcPr>
                <w:tcW w:w="9086" w:type="dxa"/>
                <w:gridSpan w:val="5"/>
              </w:tcPr>
              <w:p w14:paraId="5E465FF3" w14:textId="77777777" w:rsidR="00B9152C" w:rsidRPr="00B9152C" w:rsidRDefault="00581773" w:rsidP="00BA53E9">
                <w:pPr>
                  <w:pStyle w:val="TableCentered"/>
                  <w:rPr>
                    <w:rStyle w:val="GeneralAviation"/>
                  </w:rPr>
                </w:pPr>
                <w:r w:rsidRPr="00B9152C">
                  <w:t>TOPIC ATM 11 — HOLDING</w:t>
                </w:r>
              </w:p>
            </w:tc>
          </w:tr>
          <w:tr w:rsidR="00090094" w14:paraId="6835D75B" w14:textId="77777777" w:rsidTr="00090094">
            <w:trPr>
              <w:cantSplit/>
              <w:trHeight w:val="21"/>
            </w:trPr>
            <w:tc>
              <w:tcPr>
                <w:tcW w:w="9086" w:type="dxa"/>
                <w:gridSpan w:val="5"/>
                <w:hideMark/>
              </w:tcPr>
              <w:p w14:paraId="28192890" w14:textId="77777777" w:rsidR="00B9152C" w:rsidRPr="003A683B" w:rsidRDefault="00581773" w:rsidP="00BA53E9">
                <w:pPr>
                  <w:pStyle w:val="TableHead"/>
                  <w:rPr>
                    <w:rStyle w:val="GeneralAviation"/>
                    <w:color w:val="auto"/>
                  </w:rPr>
                </w:pPr>
                <w:r w:rsidRPr="003A683B">
                  <w:rPr>
                    <w:rStyle w:val="GeneralAviation"/>
                    <w:color w:val="auto"/>
                  </w:rPr>
                  <w:t>Subtopic ATM 11.1 — Holding procedures</w:t>
                </w:r>
              </w:p>
            </w:tc>
          </w:tr>
          <w:tr w:rsidR="00090094" w14:paraId="47774ABB" w14:textId="77777777" w:rsidTr="00090094">
            <w:trPr>
              <w:cantSplit/>
              <w:trHeight w:val="567"/>
            </w:trPr>
            <w:tc>
              <w:tcPr>
                <w:tcW w:w="865" w:type="dxa"/>
                <w:hideMark/>
              </w:tcPr>
              <w:p w14:paraId="74939CFD"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DFA9B6E" w14:textId="77777777" w:rsidR="00B9152C" w:rsidRPr="003A683B" w:rsidRDefault="00581773" w:rsidP="00BA53E9">
                <w:pPr>
                  <w:pStyle w:val="TableNormal0"/>
                  <w:rPr>
                    <w:rStyle w:val="GeneralAviation"/>
                    <w:color w:val="auto"/>
                  </w:rPr>
                </w:pPr>
                <w:r w:rsidRPr="003A683B">
                  <w:rPr>
                    <w:rStyle w:val="GeneralAviation"/>
                    <w:color w:val="auto"/>
                  </w:rPr>
                  <w:t xml:space="preserve">11.1.1 </w:t>
                </w:r>
              </w:p>
            </w:tc>
            <w:tc>
              <w:tcPr>
                <w:tcW w:w="3544" w:type="dxa"/>
                <w:hideMark/>
              </w:tcPr>
              <w:p w14:paraId="7229BF2C" w14:textId="77777777" w:rsidR="00B9152C" w:rsidRPr="003A683B" w:rsidRDefault="00581773" w:rsidP="00BA53E9">
                <w:pPr>
                  <w:pStyle w:val="TableNormal0"/>
                  <w:rPr>
                    <w:rStyle w:val="GeneralAviation"/>
                    <w:color w:val="auto"/>
                  </w:rPr>
                </w:pPr>
                <w:r w:rsidRPr="003A683B">
                  <w:rPr>
                    <w:rStyle w:val="GeneralAviation"/>
                    <w:color w:val="auto"/>
                  </w:rPr>
                  <w:t>Apply holding procedures.</w:t>
                </w:r>
              </w:p>
            </w:tc>
            <w:tc>
              <w:tcPr>
                <w:tcW w:w="283" w:type="dxa"/>
                <w:hideMark/>
              </w:tcPr>
              <w:p w14:paraId="4697F09F"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4DF6E47E" w14:textId="77777777" w:rsidR="00B9152C" w:rsidRPr="003A683B" w:rsidRDefault="00581773" w:rsidP="00A10D39">
                <w:pPr>
                  <w:pStyle w:val="EssentialTraining"/>
                  <w:rPr>
                    <w:rStyle w:val="GeneralAviation"/>
                    <w:color w:val="auto"/>
                  </w:rPr>
                </w:pPr>
                <w:r w:rsidRPr="003A683B">
                  <w:rPr>
                    <w:rStyle w:val="GeneralAviation"/>
                    <w:color w:val="auto"/>
                  </w:rPr>
                  <w:t xml:space="preserve">ICAO Doc 4444, </w:t>
                </w:r>
                <w:r w:rsidRPr="003A683B">
                  <w:rPr>
                    <w:rStyle w:val="GeneralAviation"/>
                    <w:color w:val="auto"/>
                  </w:rPr>
                  <w:br/>
                </w:r>
                <w:r w:rsidR="00356D49" w:rsidRPr="003A683B">
                  <w:rPr>
                    <w:rStyle w:val="GeneralAviation"/>
                    <w:color w:val="auto"/>
                  </w:rPr>
                  <w:t>Government of the Republic of Armenia Decision N 821-N of June 2, 2022</w:t>
                </w:r>
                <w:r w:rsidRPr="003A683B">
                  <w:rPr>
                    <w:rStyle w:val="GeneralAviation"/>
                    <w:color w:val="auto"/>
                  </w:rPr>
                  <w:t xml:space="preserve">, </w:t>
                </w:r>
                <w:r w:rsidR="00356D49" w:rsidRPr="003A683B">
                  <w:rPr>
                    <w:rStyle w:val="GeneralAviation"/>
                    <w:color w:val="auto"/>
                  </w:rPr>
                  <w:t>Government of the Republic of Armenia Decision N 2054-L of December 7, 2023</w:t>
                </w:r>
                <w:r w:rsidRPr="003A683B">
                  <w:rPr>
                    <w:rStyle w:val="GeneralAviation"/>
                    <w:color w:val="auto"/>
                  </w:rPr>
                  <w:t>, holding instructions, allocation of holding levels, onward clearance times</w:t>
                </w:r>
              </w:p>
            </w:tc>
            <w:tc>
              <w:tcPr>
                <w:tcW w:w="708" w:type="dxa"/>
                <w:hideMark/>
              </w:tcPr>
              <w:p w14:paraId="13A8A2B9" w14:textId="77777777" w:rsidR="00B9152C"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3FF5D4C2" w14:textId="77777777" w:rsidTr="00090094">
            <w:trPr>
              <w:cantSplit/>
              <w:trHeight w:val="567"/>
            </w:trPr>
            <w:tc>
              <w:tcPr>
                <w:tcW w:w="865" w:type="dxa"/>
                <w:hideMark/>
              </w:tcPr>
              <w:p w14:paraId="467AB243"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C15955F" w14:textId="77777777" w:rsidR="00B9152C" w:rsidRPr="003A683B" w:rsidRDefault="00581773" w:rsidP="00BA53E9">
                <w:pPr>
                  <w:pStyle w:val="TableNormal0"/>
                  <w:rPr>
                    <w:rStyle w:val="GeneralAviation"/>
                    <w:color w:val="auto"/>
                  </w:rPr>
                </w:pPr>
                <w:r w:rsidRPr="003A683B">
                  <w:rPr>
                    <w:rStyle w:val="GeneralAviation"/>
                    <w:color w:val="auto"/>
                  </w:rPr>
                  <w:t xml:space="preserve">11.1.2 </w:t>
                </w:r>
              </w:p>
            </w:tc>
            <w:tc>
              <w:tcPr>
                <w:tcW w:w="3544" w:type="dxa"/>
                <w:hideMark/>
              </w:tcPr>
              <w:p w14:paraId="13103FF8" w14:textId="77777777" w:rsidR="00B9152C" w:rsidRPr="003A683B" w:rsidRDefault="00581773" w:rsidP="00BA53E9">
                <w:pPr>
                  <w:pStyle w:val="TableNormal0"/>
                  <w:rPr>
                    <w:rStyle w:val="GeneralAviation"/>
                    <w:color w:val="auto"/>
                  </w:rPr>
                </w:pPr>
                <w:r w:rsidRPr="003A683B">
                  <w:rPr>
                    <w:rStyle w:val="GeneralAviation"/>
                    <w:color w:val="auto"/>
                  </w:rPr>
                  <w:t>Appreciate the factors affecting holding patterns.</w:t>
                </w:r>
              </w:p>
            </w:tc>
            <w:tc>
              <w:tcPr>
                <w:tcW w:w="283" w:type="dxa"/>
                <w:hideMark/>
              </w:tcPr>
              <w:p w14:paraId="7172DAA4"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E3AC5B4" w14:textId="77777777" w:rsidR="00B9152C" w:rsidRPr="003A683B" w:rsidRDefault="00581773" w:rsidP="00A10D39">
                <w:pPr>
                  <w:pStyle w:val="EssentialTraining"/>
                  <w:rPr>
                    <w:rStyle w:val="GeneralAviation"/>
                    <w:color w:val="auto"/>
                  </w:rPr>
                </w:pPr>
                <w:r w:rsidRPr="003A683B">
                  <w:rPr>
                    <w:rStyle w:val="GeneralAviation"/>
                    <w:color w:val="auto"/>
                  </w:rPr>
                  <w:t>Effect of speed, effect of level used, effect of navigation aid in use, turbulence, aircraft type</w:t>
                </w:r>
              </w:p>
            </w:tc>
            <w:tc>
              <w:tcPr>
                <w:tcW w:w="708" w:type="dxa"/>
                <w:hideMark/>
              </w:tcPr>
              <w:p w14:paraId="0FBF7B9C" w14:textId="77777777" w:rsidR="00B9152C" w:rsidRPr="003A683B" w:rsidRDefault="00581773" w:rsidP="00BA53E9">
                <w:pPr>
                  <w:pStyle w:val="TableNormal0"/>
                  <w:rPr>
                    <w:rStyle w:val="GeneralAviation"/>
                    <w:color w:val="auto"/>
                  </w:rPr>
                </w:pPr>
                <w:r w:rsidRPr="003A683B">
                  <w:rPr>
                    <w:rStyle w:val="GeneralAviation"/>
                    <w:color w:val="auto"/>
                  </w:rPr>
                  <w:t>APP ACP APS ACS</w:t>
                </w:r>
              </w:p>
            </w:tc>
          </w:tr>
          <w:tr w:rsidR="00090094" w14:paraId="10DB0805" w14:textId="77777777" w:rsidTr="00090094">
            <w:trPr>
              <w:cantSplit/>
              <w:trHeight w:val="21"/>
            </w:trPr>
            <w:tc>
              <w:tcPr>
                <w:tcW w:w="9086" w:type="dxa"/>
                <w:gridSpan w:val="5"/>
                <w:hideMark/>
              </w:tcPr>
              <w:p w14:paraId="54EFDC16" w14:textId="77777777" w:rsidR="00B9152C" w:rsidRPr="003A683B" w:rsidRDefault="00581773" w:rsidP="00BA53E9">
                <w:pPr>
                  <w:pStyle w:val="TableHead"/>
                  <w:rPr>
                    <w:rStyle w:val="GeneralAviation"/>
                    <w:color w:val="auto"/>
                  </w:rPr>
                </w:pPr>
                <w:r w:rsidRPr="003A683B">
                  <w:rPr>
                    <w:rStyle w:val="GeneralAviation"/>
                    <w:color w:val="auto"/>
                  </w:rPr>
                  <w:t>Subtopic ATM 11.2 — Holding aircraft</w:t>
                </w:r>
              </w:p>
            </w:tc>
          </w:tr>
          <w:tr w:rsidR="00090094" w14:paraId="74E3E1F3" w14:textId="77777777" w:rsidTr="00090094">
            <w:trPr>
              <w:cantSplit/>
              <w:trHeight w:val="260"/>
            </w:trPr>
            <w:tc>
              <w:tcPr>
                <w:tcW w:w="865" w:type="dxa"/>
                <w:hideMark/>
              </w:tcPr>
              <w:p w14:paraId="3DCF5AFE"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6E29E6F" w14:textId="77777777" w:rsidR="00B9152C" w:rsidRPr="003A683B" w:rsidRDefault="00581773" w:rsidP="00BA53E9">
                <w:pPr>
                  <w:pStyle w:val="TableNormal0"/>
                  <w:rPr>
                    <w:rStyle w:val="GeneralAviation"/>
                    <w:color w:val="auto"/>
                  </w:rPr>
                </w:pPr>
                <w:r w:rsidRPr="003A683B">
                  <w:rPr>
                    <w:rStyle w:val="GeneralAviation"/>
                    <w:color w:val="auto"/>
                  </w:rPr>
                  <w:t xml:space="preserve">11.2.1 </w:t>
                </w:r>
              </w:p>
            </w:tc>
            <w:tc>
              <w:tcPr>
                <w:tcW w:w="3544" w:type="dxa"/>
                <w:hideMark/>
              </w:tcPr>
              <w:p w14:paraId="4EE4F233" w14:textId="77777777" w:rsidR="00B9152C" w:rsidRPr="003A683B" w:rsidRDefault="00581773" w:rsidP="00BA53E9">
                <w:pPr>
                  <w:pStyle w:val="TableNormal0"/>
                  <w:rPr>
                    <w:rStyle w:val="GeneralAviation"/>
                    <w:color w:val="auto"/>
                  </w:rPr>
                </w:pPr>
                <w:r w:rsidRPr="003A683B">
                  <w:rPr>
                    <w:rStyle w:val="GeneralAviation"/>
                    <w:color w:val="auto"/>
                  </w:rPr>
                  <w:t>Issue expected onward clearance times.</w:t>
                </w:r>
              </w:p>
            </w:tc>
            <w:tc>
              <w:tcPr>
                <w:tcW w:w="283" w:type="dxa"/>
                <w:hideMark/>
              </w:tcPr>
              <w:p w14:paraId="402C5B41"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00B5A675" w14:textId="77777777" w:rsidR="00B9152C" w:rsidRPr="003A683B" w:rsidRDefault="00B9152C" w:rsidP="00BA53E9">
                <w:pPr>
                  <w:pStyle w:val="TableNormal0"/>
                  <w:rPr>
                    <w:rStyle w:val="GeneralAviation"/>
                    <w:color w:val="auto"/>
                  </w:rPr>
                </w:pPr>
              </w:p>
            </w:tc>
            <w:tc>
              <w:tcPr>
                <w:tcW w:w="708" w:type="dxa"/>
                <w:hideMark/>
              </w:tcPr>
              <w:p w14:paraId="53BF81D0" w14:textId="77777777" w:rsidR="00B9152C" w:rsidRPr="003A683B" w:rsidRDefault="00581773" w:rsidP="00BA53E9">
                <w:pPr>
                  <w:pStyle w:val="TableNormal0"/>
                  <w:rPr>
                    <w:rStyle w:val="GeneralAviation"/>
                    <w:color w:val="auto"/>
                  </w:rPr>
                </w:pPr>
                <w:r w:rsidRPr="003A683B">
                  <w:rPr>
                    <w:rStyle w:val="GeneralAviation"/>
                    <w:color w:val="auto"/>
                  </w:rPr>
                  <w:t>ACP ACS</w:t>
                </w:r>
              </w:p>
            </w:tc>
          </w:tr>
          <w:tr w:rsidR="00090094" w14:paraId="34D1ABB1" w14:textId="77777777" w:rsidTr="00090094">
            <w:trPr>
              <w:cantSplit/>
              <w:trHeight w:val="21"/>
            </w:trPr>
            <w:tc>
              <w:tcPr>
                <w:tcW w:w="9086" w:type="dxa"/>
                <w:gridSpan w:val="5"/>
                <w:hideMark/>
              </w:tcPr>
              <w:p w14:paraId="65602754" w14:textId="77777777" w:rsidR="00B9152C" w:rsidRPr="003A683B" w:rsidRDefault="00581773" w:rsidP="00BA53E9">
                <w:pPr>
                  <w:pStyle w:val="TableHead"/>
                  <w:rPr>
                    <w:rStyle w:val="GeneralAviation"/>
                    <w:color w:val="auto"/>
                  </w:rPr>
                </w:pPr>
                <w:r w:rsidRPr="003A683B">
                  <w:rPr>
                    <w:rStyle w:val="GeneralAviation"/>
                    <w:color w:val="auto"/>
                  </w:rPr>
                  <w:t>Subtopic ATM 11.3 — Holding in a surveillance environment</w:t>
                </w:r>
              </w:p>
            </w:tc>
          </w:tr>
          <w:tr w:rsidR="00090094" w14:paraId="09EC421C" w14:textId="77777777" w:rsidTr="00090094">
            <w:trPr>
              <w:cantSplit/>
              <w:trHeight w:val="567"/>
            </w:trPr>
            <w:tc>
              <w:tcPr>
                <w:tcW w:w="865" w:type="dxa"/>
                <w:hideMark/>
              </w:tcPr>
              <w:p w14:paraId="6AB46789"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5F4E27D" w14:textId="77777777" w:rsidR="00B9152C" w:rsidRPr="003A683B" w:rsidRDefault="00581773" w:rsidP="00BA53E9">
                <w:pPr>
                  <w:pStyle w:val="TableNormal0"/>
                  <w:rPr>
                    <w:rStyle w:val="GeneralAviation"/>
                    <w:color w:val="auto"/>
                  </w:rPr>
                </w:pPr>
                <w:r w:rsidRPr="003A683B">
                  <w:rPr>
                    <w:rStyle w:val="GeneralAviation"/>
                    <w:color w:val="auto"/>
                  </w:rPr>
                  <w:t xml:space="preserve">11.3.1 </w:t>
                </w:r>
              </w:p>
            </w:tc>
            <w:tc>
              <w:tcPr>
                <w:tcW w:w="3544" w:type="dxa"/>
                <w:hideMark/>
              </w:tcPr>
              <w:p w14:paraId="3EA1A895" w14:textId="77777777" w:rsidR="00B9152C" w:rsidRPr="003A683B" w:rsidRDefault="00581773" w:rsidP="00BA53E9">
                <w:pPr>
                  <w:pStyle w:val="TableNormal0"/>
                  <w:rPr>
                    <w:rStyle w:val="GeneralAviation"/>
                    <w:color w:val="auto"/>
                  </w:rPr>
                </w:pPr>
                <w:r w:rsidRPr="003A683B">
                  <w:rPr>
                    <w:rStyle w:val="GeneralAviation"/>
                    <w:color w:val="auto"/>
                  </w:rPr>
                  <w:t>Organise traffic to separate other aircraft from holding aircraft.</w:t>
                </w:r>
              </w:p>
            </w:tc>
            <w:tc>
              <w:tcPr>
                <w:tcW w:w="283" w:type="dxa"/>
                <w:hideMark/>
              </w:tcPr>
              <w:p w14:paraId="5ACD276E" w14:textId="77777777" w:rsidR="00B9152C"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0B6E95DC" w14:textId="77777777" w:rsidR="00B9152C" w:rsidRPr="003A683B" w:rsidRDefault="00B9152C" w:rsidP="00BA53E9">
                <w:pPr>
                  <w:pStyle w:val="TableNormal0"/>
                  <w:rPr>
                    <w:rStyle w:val="GeneralAviation"/>
                    <w:color w:val="auto"/>
                  </w:rPr>
                </w:pPr>
              </w:p>
            </w:tc>
            <w:tc>
              <w:tcPr>
                <w:tcW w:w="708" w:type="dxa"/>
                <w:hideMark/>
              </w:tcPr>
              <w:p w14:paraId="2C77C5CE"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0362423D" w14:textId="77777777" w:rsidTr="00090094">
            <w:trPr>
              <w:cantSplit/>
              <w:trHeight w:val="567"/>
            </w:trPr>
            <w:tc>
              <w:tcPr>
                <w:tcW w:w="865" w:type="dxa"/>
                <w:hideMark/>
              </w:tcPr>
              <w:p w14:paraId="47B0F095"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A0A57BF" w14:textId="77777777" w:rsidR="00B9152C" w:rsidRPr="003A683B" w:rsidRDefault="00581773" w:rsidP="00BA53E9">
                <w:pPr>
                  <w:pStyle w:val="TableNormal0"/>
                  <w:rPr>
                    <w:rStyle w:val="GeneralAviation"/>
                    <w:color w:val="auto"/>
                  </w:rPr>
                </w:pPr>
                <w:r w:rsidRPr="003A683B">
                  <w:rPr>
                    <w:rStyle w:val="GeneralAviation"/>
                    <w:color w:val="auto"/>
                  </w:rPr>
                  <w:t xml:space="preserve">11.3.2 </w:t>
                </w:r>
              </w:p>
            </w:tc>
            <w:tc>
              <w:tcPr>
                <w:tcW w:w="3544" w:type="dxa"/>
                <w:hideMark/>
              </w:tcPr>
              <w:p w14:paraId="29D52F80" w14:textId="77777777" w:rsidR="00B9152C" w:rsidRPr="003A683B" w:rsidRDefault="00581773" w:rsidP="00BA53E9">
                <w:pPr>
                  <w:pStyle w:val="TableNormal0"/>
                  <w:rPr>
                    <w:rStyle w:val="GeneralAviation"/>
                    <w:color w:val="auto"/>
                  </w:rPr>
                </w:pPr>
                <w:r w:rsidRPr="003A683B">
                  <w:rPr>
                    <w:rStyle w:val="GeneralAviation"/>
                    <w:color w:val="auto"/>
                  </w:rPr>
                  <w:t>Integrate system support, when available.</w:t>
                </w:r>
              </w:p>
            </w:tc>
            <w:tc>
              <w:tcPr>
                <w:tcW w:w="283" w:type="dxa"/>
                <w:hideMark/>
              </w:tcPr>
              <w:p w14:paraId="728C17AA" w14:textId="77777777" w:rsidR="00B9152C" w:rsidRPr="003A683B" w:rsidRDefault="00581773" w:rsidP="00BA53E9">
                <w:pPr>
                  <w:pStyle w:val="TableNormal0"/>
                  <w:rPr>
                    <w:rStyle w:val="GeneralAviation"/>
                    <w:color w:val="auto"/>
                  </w:rPr>
                </w:pPr>
                <w:r w:rsidRPr="003A683B">
                  <w:rPr>
                    <w:rStyle w:val="GeneralAviation"/>
                    <w:color w:val="auto"/>
                  </w:rPr>
                  <w:t>4</w:t>
                </w:r>
              </w:p>
            </w:tc>
            <w:tc>
              <w:tcPr>
                <w:tcW w:w="3686" w:type="dxa"/>
                <w:hideMark/>
              </w:tcPr>
              <w:p w14:paraId="0374D09E" w14:textId="77777777" w:rsidR="00B9152C" w:rsidRPr="003A683B" w:rsidRDefault="00581773" w:rsidP="00BA53E9">
                <w:pPr>
                  <w:pStyle w:val="TableNormal0"/>
                  <w:rPr>
                    <w:rStyle w:val="GeneralAviation"/>
                    <w:i/>
                    <w:iCs/>
                    <w:color w:val="auto"/>
                  </w:rPr>
                </w:pPr>
                <w:r w:rsidRPr="003A683B">
                  <w:rPr>
                    <w:rStyle w:val="GeneralAviation"/>
                    <w:i/>
                    <w:iCs/>
                    <w:color w:val="auto"/>
                  </w:rPr>
                  <w:t>Optional content: arrival management system, automated holding lists, vertical traffic displays</w:t>
                </w:r>
              </w:p>
            </w:tc>
            <w:tc>
              <w:tcPr>
                <w:tcW w:w="708" w:type="dxa"/>
                <w:hideMark/>
              </w:tcPr>
              <w:p w14:paraId="3373FA9E"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2100AA56" w14:textId="77777777" w:rsidTr="00090094">
            <w:trPr>
              <w:trHeight w:val="21"/>
            </w:trPr>
            <w:tc>
              <w:tcPr>
                <w:tcW w:w="9086" w:type="dxa"/>
                <w:gridSpan w:val="5"/>
              </w:tcPr>
              <w:p w14:paraId="6B93D288" w14:textId="77777777" w:rsidR="00B9152C" w:rsidRPr="00BA3037" w:rsidRDefault="00581773" w:rsidP="00BA53E9">
                <w:pPr>
                  <w:pStyle w:val="TableCentered"/>
                  <w:rPr>
                    <w:rStyle w:val="GeneralAviation"/>
                  </w:rPr>
                </w:pPr>
                <w:r w:rsidRPr="00BA3037">
                  <w:t>TOPIC ATM 12 — IDENTIFICATION</w:t>
                </w:r>
              </w:p>
            </w:tc>
          </w:tr>
          <w:tr w:rsidR="00090094" w14:paraId="00CA2DF6" w14:textId="77777777" w:rsidTr="00090094">
            <w:trPr>
              <w:cantSplit/>
              <w:trHeight w:val="21"/>
            </w:trPr>
            <w:tc>
              <w:tcPr>
                <w:tcW w:w="9086" w:type="dxa"/>
                <w:gridSpan w:val="5"/>
                <w:hideMark/>
              </w:tcPr>
              <w:p w14:paraId="319373B1" w14:textId="77777777" w:rsidR="00B9152C" w:rsidRPr="003A683B" w:rsidRDefault="00581773" w:rsidP="00BA53E9">
                <w:pPr>
                  <w:pStyle w:val="TableHead"/>
                  <w:rPr>
                    <w:rStyle w:val="GeneralAviation"/>
                    <w:color w:val="auto"/>
                  </w:rPr>
                </w:pPr>
                <w:r w:rsidRPr="003A683B">
                  <w:rPr>
                    <w:rStyle w:val="GeneralAviation"/>
                    <w:color w:val="auto"/>
                  </w:rPr>
                  <w:t>Subtopic ATM 12.1 — Establishment of identification</w:t>
                </w:r>
              </w:p>
            </w:tc>
          </w:tr>
          <w:tr w:rsidR="00090094" w14:paraId="474CAEE4" w14:textId="77777777" w:rsidTr="00090094">
            <w:trPr>
              <w:cantSplit/>
              <w:trHeight w:val="567"/>
            </w:trPr>
            <w:tc>
              <w:tcPr>
                <w:tcW w:w="865" w:type="dxa"/>
                <w:hideMark/>
              </w:tcPr>
              <w:p w14:paraId="6751F5FB"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E568031" w14:textId="77777777" w:rsidR="00B9152C" w:rsidRPr="003A683B" w:rsidRDefault="00581773" w:rsidP="00BA53E9">
                <w:pPr>
                  <w:pStyle w:val="TableNormal0"/>
                  <w:rPr>
                    <w:rStyle w:val="GeneralAviation"/>
                    <w:color w:val="auto"/>
                  </w:rPr>
                </w:pPr>
                <w:r w:rsidRPr="003A683B">
                  <w:rPr>
                    <w:rStyle w:val="GeneralAviation"/>
                    <w:color w:val="auto"/>
                  </w:rPr>
                  <w:t xml:space="preserve">12.1.1 </w:t>
                </w:r>
              </w:p>
            </w:tc>
            <w:tc>
              <w:tcPr>
                <w:tcW w:w="3544" w:type="dxa"/>
                <w:hideMark/>
              </w:tcPr>
              <w:p w14:paraId="6780AD38" w14:textId="77777777" w:rsidR="00B9152C" w:rsidRPr="003A683B" w:rsidRDefault="00581773" w:rsidP="00BA53E9">
                <w:pPr>
                  <w:pStyle w:val="TableNormal0"/>
                  <w:rPr>
                    <w:rStyle w:val="GeneralAviation"/>
                    <w:color w:val="auto"/>
                  </w:rPr>
                </w:pPr>
                <w:r w:rsidRPr="003A683B">
                  <w:rPr>
                    <w:rStyle w:val="GeneralAviation"/>
                    <w:color w:val="auto"/>
                  </w:rPr>
                  <w:t>Appreciate the precautions when establishing identification.</w:t>
                </w:r>
              </w:p>
            </w:tc>
            <w:tc>
              <w:tcPr>
                <w:tcW w:w="283" w:type="dxa"/>
                <w:hideMark/>
              </w:tcPr>
              <w:p w14:paraId="4E8219E1"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7027B316" w14:textId="77777777" w:rsidR="00B9152C" w:rsidRPr="003A683B" w:rsidRDefault="00B9152C" w:rsidP="00BA53E9">
                <w:pPr>
                  <w:pStyle w:val="TableNormal0"/>
                  <w:rPr>
                    <w:rStyle w:val="GeneralAviation"/>
                    <w:color w:val="auto"/>
                  </w:rPr>
                </w:pPr>
              </w:p>
            </w:tc>
            <w:tc>
              <w:tcPr>
                <w:tcW w:w="708" w:type="dxa"/>
                <w:hideMark/>
              </w:tcPr>
              <w:p w14:paraId="3E0E57D7"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37309B42" w14:textId="77777777" w:rsidTr="00090094">
            <w:trPr>
              <w:cantSplit/>
              <w:trHeight w:val="567"/>
            </w:trPr>
            <w:tc>
              <w:tcPr>
                <w:tcW w:w="865" w:type="dxa"/>
                <w:hideMark/>
              </w:tcPr>
              <w:p w14:paraId="63DE4E39" w14:textId="77777777" w:rsidR="00B9152C" w:rsidRPr="003A683B" w:rsidRDefault="00581773" w:rsidP="00BA53E9">
                <w:pPr>
                  <w:pStyle w:val="TableNormal0"/>
                  <w:rPr>
                    <w:rStyle w:val="GeneralAviation"/>
                    <w:color w:val="auto"/>
                  </w:rPr>
                </w:pPr>
                <w:r w:rsidRPr="003A683B">
                  <w:rPr>
                    <w:rStyle w:val="GeneralAviation"/>
                    <w:color w:val="auto"/>
                  </w:rPr>
                  <w:lastRenderedPageBreak/>
                  <w:t>ACS</w:t>
                </w:r>
                <w:r w:rsidRPr="003A683B">
                  <w:rPr>
                    <w:rStyle w:val="GeneralAviation"/>
                    <w:color w:val="auto"/>
                  </w:rPr>
                  <w:br/>
                  <w:t>ATM</w:t>
                </w:r>
              </w:p>
              <w:p w14:paraId="626BC209" w14:textId="77777777" w:rsidR="00B9152C" w:rsidRPr="003A683B" w:rsidRDefault="00581773" w:rsidP="00BA53E9">
                <w:pPr>
                  <w:pStyle w:val="TableNormal0"/>
                  <w:rPr>
                    <w:rStyle w:val="GeneralAviation"/>
                    <w:color w:val="auto"/>
                  </w:rPr>
                </w:pPr>
                <w:r w:rsidRPr="003A683B">
                  <w:rPr>
                    <w:rStyle w:val="GeneralAviation"/>
                    <w:color w:val="auto"/>
                  </w:rPr>
                  <w:t xml:space="preserve">12.1.2 </w:t>
                </w:r>
              </w:p>
            </w:tc>
            <w:tc>
              <w:tcPr>
                <w:tcW w:w="3544" w:type="dxa"/>
                <w:hideMark/>
              </w:tcPr>
              <w:p w14:paraId="5AFFD199" w14:textId="77777777" w:rsidR="00B9152C" w:rsidRPr="003A683B" w:rsidRDefault="00581773" w:rsidP="00BA53E9">
                <w:pPr>
                  <w:pStyle w:val="TableNormal0"/>
                  <w:rPr>
                    <w:rStyle w:val="GeneralAviation"/>
                    <w:color w:val="auto"/>
                  </w:rPr>
                </w:pPr>
                <w:r w:rsidRPr="003A683B">
                  <w:rPr>
                    <w:rStyle w:val="GeneralAviation"/>
                    <w:color w:val="auto"/>
                  </w:rPr>
                  <w:t>Identify aircraft.</w:t>
                </w:r>
              </w:p>
            </w:tc>
            <w:tc>
              <w:tcPr>
                <w:tcW w:w="283" w:type="dxa"/>
                <w:hideMark/>
              </w:tcPr>
              <w:p w14:paraId="2318BDDD"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0738949D" w14:textId="77777777" w:rsidR="00B9152C" w:rsidRPr="003A683B" w:rsidRDefault="00581773" w:rsidP="00BA53E9">
                <w:pPr>
                  <w:pStyle w:val="TableNormal0"/>
                  <w:rPr>
                    <w:rStyle w:val="GeneralAviation"/>
                    <w:i/>
                    <w:iCs/>
                    <w:color w:val="auto"/>
                  </w:rPr>
                </w:pPr>
                <w:r w:rsidRPr="003A683B">
                  <w:rPr>
                    <w:rStyle w:val="GeneralAviation"/>
                    <w:i/>
                    <w:iCs/>
                    <w:color w:val="auto"/>
                  </w:rPr>
                  <w:t>Optional content: PSR, SSR or ADS identification method</w:t>
                </w:r>
              </w:p>
            </w:tc>
            <w:tc>
              <w:tcPr>
                <w:tcW w:w="708" w:type="dxa"/>
                <w:hideMark/>
              </w:tcPr>
              <w:p w14:paraId="20AA0FE6"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0C4FB0F0" w14:textId="77777777" w:rsidTr="00090094">
            <w:trPr>
              <w:cantSplit/>
              <w:trHeight w:val="567"/>
            </w:trPr>
            <w:tc>
              <w:tcPr>
                <w:tcW w:w="865" w:type="dxa"/>
                <w:hideMark/>
              </w:tcPr>
              <w:p w14:paraId="5EC10F5D"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2F773B34" w14:textId="77777777" w:rsidR="00B9152C" w:rsidRPr="003A683B" w:rsidRDefault="00581773" w:rsidP="00BA53E9">
                <w:pPr>
                  <w:pStyle w:val="TableNormal0"/>
                  <w:rPr>
                    <w:rStyle w:val="GeneralAviation"/>
                    <w:color w:val="auto"/>
                  </w:rPr>
                </w:pPr>
                <w:r w:rsidRPr="003A683B">
                  <w:rPr>
                    <w:rStyle w:val="GeneralAviation"/>
                    <w:color w:val="auto"/>
                  </w:rPr>
                  <w:t xml:space="preserve">12.1.3 </w:t>
                </w:r>
              </w:p>
            </w:tc>
            <w:tc>
              <w:tcPr>
                <w:tcW w:w="3544" w:type="dxa"/>
                <w:hideMark/>
              </w:tcPr>
              <w:p w14:paraId="0C26FA42" w14:textId="77777777" w:rsidR="00B9152C" w:rsidRPr="003A683B" w:rsidRDefault="00581773" w:rsidP="00BA53E9">
                <w:pPr>
                  <w:pStyle w:val="TableNormal0"/>
                  <w:rPr>
                    <w:rStyle w:val="GeneralAviation"/>
                    <w:color w:val="auto"/>
                  </w:rPr>
                </w:pPr>
                <w:r w:rsidRPr="003A683B">
                  <w:rPr>
                    <w:rStyle w:val="GeneralAviation"/>
                    <w:color w:val="auto"/>
                  </w:rPr>
                  <w:t>Apply the procedures for misidentification.</w:t>
                </w:r>
              </w:p>
            </w:tc>
            <w:tc>
              <w:tcPr>
                <w:tcW w:w="283" w:type="dxa"/>
                <w:hideMark/>
              </w:tcPr>
              <w:p w14:paraId="4E5B6A93"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241476E0" w14:textId="77777777" w:rsidR="00B9152C" w:rsidRPr="003A683B" w:rsidRDefault="00581773" w:rsidP="00A10D39">
                <w:pPr>
                  <w:pStyle w:val="EssentialTraining"/>
                  <w:rPr>
                    <w:rStyle w:val="GeneralAviation"/>
                    <w:color w:val="auto"/>
                  </w:rPr>
                </w:pPr>
                <w:r w:rsidRPr="003A683B">
                  <w:rPr>
                    <w:rStyle w:val="GeneralAviation"/>
                    <w:color w:val="auto"/>
                  </w:rPr>
                  <w:t xml:space="preserve">ICAO Doc 4444, </w:t>
                </w:r>
                <w:r w:rsidR="00356D49" w:rsidRPr="003A683B">
                  <w:rPr>
                    <w:rStyle w:val="GeneralAviation"/>
                    <w:color w:val="auto"/>
                  </w:rPr>
                  <w:t>Government of the Republic of Armenia Decision N 2054-L of December 7, 2023</w:t>
                </w:r>
              </w:p>
              <w:p w14:paraId="40213150" w14:textId="77777777" w:rsidR="00B9152C" w:rsidRPr="003A683B" w:rsidRDefault="00581773" w:rsidP="00BA53E9">
                <w:pPr>
                  <w:pStyle w:val="TableNormal0"/>
                  <w:rPr>
                    <w:rStyle w:val="GeneralAviation"/>
                    <w:i/>
                    <w:iCs/>
                    <w:color w:val="auto"/>
                  </w:rPr>
                </w:pPr>
                <w:r w:rsidRPr="003A683B">
                  <w:rPr>
                    <w:rStyle w:val="GeneralAviation"/>
                    <w:i/>
                    <w:iCs/>
                    <w:color w:val="auto"/>
                  </w:rPr>
                  <w:t>Optional content: local/simulator operation manuals</w:t>
                </w:r>
              </w:p>
            </w:tc>
            <w:tc>
              <w:tcPr>
                <w:tcW w:w="708" w:type="dxa"/>
                <w:hideMark/>
              </w:tcPr>
              <w:p w14:paraId="546D9DE8"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07E9D6E5" w14:textId="77777777" w:rsidTr="00090094">
            <w:trPr>
              <w:cantSplit/>
              <w:trHeight w:val="21"/>
            </w:trPr>
            <w:tc>
              <w:tcPr>
                <w:tcW w:w="9086" w:type="dxa"/>
                <w:gridSpan w:val="5"/>
                <w:hideMark/>
              </w:tcPr>
              <w:p w14:paraId="6843B0FD" w14:textId="77777777" w:rsidR="00B9152C" w:rsidRPr="003A683B" w:rsidRDefault="00581773" w:rsidP="00BA53E9">
                <w:pPr>
                  <w:pStyle w:val="TableHead"/>
                  <w:rPr>
                    <w:rStyle w:val="GeneralAviation"/>
                    <w:color w:val="auto"/>
                  </w:rPr>
                </w:pPr>
                <w:r w:rsidRPr="003A683B">
                  <w:rPr>
                    <w:rStyle w:val="GeneralAviation"/>
                    <w:color w:val="auto"/>
                  </w:rPr>
                  <w:t>Subtopic ATM 12.2 — Maintenance of identification</w:t>
                </w:r>
              </w:p>
            </w:tc>
          </w:tr>
          <w:tr w:rsidR="00090094" w14:paraId="4598494B" w14:textId="77777777" w:rsidTr="00090094">
            <w:trPr>
              <w:cantSplit/>
              <w:trHeight w:val="567"/>
            </w:trPr>
            <w:tc>
              <w:tcPr>
                <w:tcW w:w="865" w:type="dxa"/>
                <w:hideMark/>
              </w:tcPr>
              <w:p w14:paraId="30E5C1C5"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79476D57" w14:textId="77777777" w:rsidR="00B9152C" w:rsidRPr="003A683B" w:rsidRDefault="00581773" w:rsidP="00BA53E9">
                <w:pPr>
                  <w:pStyle w:val="TableNormal0"/>
                  <w:rPr>
                    <w:rStyle w:val="GeneralAviation"/>
                    <w:color w:val="auto"/>
                  </w:rPr>
                </w:pPr>
                <w:r w:rsidRPr="003A683B">
                  <w:rPr>
                    <w:rStyle w:val="GeneralAviation"/>
                    <w:color w:val="auto"/>
                  </w:rPr>
                  <w:t xml:space="preserve">12.2.1 </w:t>
                </w:r>
              </w:p>
            </w:tc>
            <w:tc>
              <w:tcPr>
                <w:tcW w:w="3544" w:type="dxa"/>
                <w:hideMark/>
              </w:tcPr>
              <w:p w14:paraId="443AAD73" w14:textId="77777777" w:rsidR="00B9152C" w:rsidRPr="003A683B" w:rsidRDefault="00581773" w:rsidP="00BA53E9">
                <w:pPr>
                  <w:pStyle w:val="TableNormal0"/>
                  <w:rPr>
                    <w:rStyle w:val="GeneralAviation"/>
                    <w:color w:val="auto"/>
                  </w:rPr>
                </w:pPr>
                <w:r w:rsidRPr="003A683B">
                  <w:rPr>
                    <w:rStyle w:val="GeneralAviation"/>
                    <w:color w:val="auto"/>
                  </w:rPr>
                  <w:t>Appreciate the necessity to maintain identification.</w:t>
                </w:r>
              </w:p>
            </w:tc>
            <w:tc>
              <w:tcPr>
                <w:tcW w:w="283" w:type="dxa"/>
                <w:hideMark/>
              </w:tcPr>
              <w:p w14:paraId="1A1CDE96"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6093D0BF" w14:textId="77777777" w:rsidR="00B9152C" w:rsidRPr="003A683B" w:rsidRDefault="00B9152C" w:rsidP="00BA53E9">
                <w:pPr>
                  <w:pStyle w:val="TableNormal0"/>
                  <w:rPr>
                    <w:rStyle w:val="GeneralAviation"/>
                    <w:color w:val="auto"/>
                  </w:rPr>
                </w:pPr>
              </w:p>
            </w:tc>
            <w:tc>
              <w:tcPr>
                <w:tcW w:w="708" w:type="dxa"/>
                <w:hideMark/>
              </w:tcPr>
              <w:p w14:paraId="21BC0854"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1148F74E" w14:textId="77777777" w:rsidTr="00090094">
            <w:trPr>
              <w:cantSplit/>
              <w:trHeight w:val="21"/>
            </w:trPr>
            <w:tc>
              <w:tcPr>
                <w:tcW w:w="9086" w:type="dxa"/>
                <w:gridSpan w:val="5"/>
                <w:hideMark/>
              </w:tcPr>
              <w:p w14:paraId="7E40A6B9" w14:textId="77777777" w:rsidR="00B9152C" w:rsidRPr="003A683B" w:rsidRDefault="00581773" w:rsidP="00BA53E9">
                <w:pPr>
                  <w:pStyle w:val="TableHead"/>
                  <w:rPr>
                    <w:rStyle w:val="GeneralAviation"/>
                    <w:color w:val="auto"/>
                  </w:rPr>
                </w:pPr>
                <w:r w:rsidRPr="003A683B">
                  <w:rPr>
                    <w:rStyle w:val="GeneralAviation"/>
                    <w:color w:val="auto"/>
                  </w:rPr>
                  <w:t>Subtopic ATM 12.3 — Loss of identity</w:t>
                </w:r>
              </w:p>
            </w:tc>
          </w:tr>
          <w:tr w:rsidR="00090094" w14:paraId="498CF58D" w14:textId="77777777" w:rsidTr="00090094">
            <w:trPr>
              <w:cantSplit/>
              <w:trHeight w:val="567"/>
            </w:trPr>
            <w:tc>
              <w:tcPr>
                <w:tcW w:w="865" w:type="dxa"/>
                <w:hideMark/>
              </w:tcPr>
              <w:p w14:paraId="3744149F"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49D7F4D3" w14:textId="77777777" w:rsidR="00B9152C" w:rsidRPr="003A683B" w:rsidRDefault="00581773" w:rsidP="00BA53E9">
                <w:pPr>
                  <w:pStyle w:val="TableNormal0"/>
                  <w:rPr>
                    <w:rStyle w:val="GeneralAviation"/>
                    <w:color w:val="auto"/>
                  </w:rPr>
                </w:pPr>
                <w:r w:rsidRPr="003A683B">
                  <w:rPr>
                    <w:rStyle w:val="GeneralAviation"/>
                    <w:color w:val="auto"/>
                  </w:rPr>
                  <w:t xml:space="preserve">12.3.1 </w:t>
                </w:r>
              </w:p>
            </w:tc>
            <w:tc>
              <w:tcPr>
                <w:tcW w:w="3544" w:type="dxa"/>
                <w:hideMark/>
              </w:tcPr>
              <w:p w14:paraId="7CD80D0E" w14:textId="77777777" w:rsidR="00B9152C" w:rsidRPr="003A683B" w:rsidRDefault="00581773" w:rsidP="00BA53E9">
                <w:pPr>
                  <w:pStyle w:val="TableNormal0"/>
                  <w:rPr>
                    <w:rStyle w:val="GeneralAviation"/>
                    <w:color w:val="auto"/>
                  </w:rPr>
                </w:pPr>
                <w:r w:rsidRPr="003A683B">
                  <w:rPr>
                    <w:rStyle w:val="GeneralAviation"/>
                    <w:color w:val="auto"/>
                  </w:rPr>
                  <w:t>Appreciate when an aircraft identification is lost or in doubt.</w:t>
                </w:r>
              </w:p>
            </w:tc>
            <w:tc>
              <w:tcPr>
                <w:tcW w:w="283" w:type="dxa"/>
                <w:hideMark/>
              </w:tcPr>
              <w:p w14:paraId="0779BA17"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63E4BC53" w14:textId="77777777" w:rsidR="00B9152C" w:rsidRPr="003A683B" w:rsidRDefault="00581773" w:rsidP="00BA53E9">
                <w:pPr>
                  <w:pStyle w:val="TableNormal0"/>
                  <w:rPr>
                    <w:rStyle w:val="GeneralAviation"/>
                    <w:i/>
                    <w:iCs/>
                    <w:color w:val="auto"/>
                  </w:rPr>
                </w:pPr>
                <w:r w:rsidRPr="003A683B">
                  <w:rPr>
                    <w:rStyle w:val="GeneralAviation"/>
                    <w:i/>
                    <w:iCs/>
                    <w:color w:val="auto"/>
                  </w:rPr>
                  <w:t>Optional content: out of ATS surveillance system coverage, failure of ATS surveillance system, weather clutter, other clutter, garbling, holding, etc.</w:t>
                </w:r>
              </w:p>
            </w:tc>
            <w:tc>
              <w:tcPr>
                <w:tcW w:w="708" w:type="dxa"/>
                <w:hideMark/>
              </w:tcPr>
              <w:p w14:paraId="5919B04A"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5C5D7C34" w14:textId="77777777" w:rsidTr="00090094">
            <w:trPr>
              <w:cantSplit/>
              <w:trHeight w:val="567"/>
            </w:trPr>
            <w:tc>
              <w:tcPr>
                <w:tcW w:w="865" w:type="dxa"/>
                <w:hideMark/>
              </w:tcPr>
              <w:p w14:paraId="3FB506ED"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ED790BC" w14:textId="77777777" w:rsidR="00B9152C" w:rsidRPr="003A683B" w:rsidRDefault="00581773" w:rsidP="00BA53E9">
                <w:pPr>
                  <w:pStyle w:val="TableNormal0"/>
                  <w:rPr>
                    <w:rStyle w:val="GeneralAviation"/>
                    <w:color w:val="auto"/>
                  </w:rPr>
                </w:pPr>
                <w:r w:rsidRPr="003A683B">
                  <w:rPr>
                    <w:rStyle w:val="GeneralAviation"/>
                    <w:color w:val="auto"/>
                  </w:rPr>
                  <w:t xml:space="preserve">12.3.2 </w:t>
                </w:r>
              </w:p>
            </w:tc>
            <w:tc>
              <w:tcPr>
                <w:tcW w:w="3544" w:type="dxa"/>
                <w:hideMark/>
              </w:tcPr>
              <w:p w14:paraId="4ED83F95" w14:textId="77777777" w:rsidR="00B9152C" w:rsidRPr="003A683B" w:rsidRDefault="00581773" w:rsidP="00BA53E9">
                <w:pPr>
                  <w:pStyle w:val="TableNormal0"/>
                  <w:rPr>
                    <w:rStyle w:val="GeneralAviation"/>
                    <w:color w:val="auto"/>
                  </w:rPr>
                </w:pPr>
                <w:r w:rsidRPr="003A683B">
                  <w:rPr>
                    <w:rStyle w:val="GeneralAviation"/>
                    <w:color w:val="auto"/>
                  </w:rPr>
                  <w:t>Apply methods to re-establish identification.</w:t>
                </w:r>
              </w:p>
            </w:tc>
            <w:tc>
              <w:tcPr>
                <w:tcW w:w="283" w:type="dxa"/>
                <w:hideMark/>
              </w:tcPr>
              <w:p w14:paraId="590C1550"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3F9A8444" w14:textId="77777777" w:rsidR="00B9152C" w:rsidRPr="003A683B" w:rsidRDefault="00B9152C" w:rsidP="00BA53E9">
                <w:pPr>
                  <w:pStyle w:val="TableNormal0"/>
                  <w:rPr>
                    <w:rStyle w:val="GeneralAviation"/>
                    <w:color w:val="auto"/>
                  </w:rPr>
                </w:pPr>
              </w:p>
            </w:tc>
            <w:tc>
              <w:tcPr>
                <w:tcW w:w="708" w:type="dxa"/>
                <w:hideMark/>
              </w:tcPr>
              <w:p w14:paraId="25D0F541"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7020A6B1" w14:textId="77777777" w:rsidTr="00090094">
            <w:trPr>
              <w:cantSplit/>
              <w:trHeight w:val="567"/>
            </w:trPr>
            <w:tc>
              <w:tcPr>
                <w:tcW w:w="865" w:type="dxa"/>
                <w:hideMark/>
              </w:tcPr>
              <w:p w14:paraId="0972BC92"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1B8F32D" w14:textId="77777777" w:rsidR="00B9152C" w:rsidRPr="003A683B" w:rsidRDefault="00581773" w:rsidP="00BA53E9">
                <w:pPr>
                  <w:pStyle w:val="TableNormal0"/>
                  <w:rPr>
                    <w:rStyle w:val="GeneralAviation"/>
                    <w:color w:val="auto"/>
                  </w:rPr>
                </w:pPr>
                <w:r w:rsidRPr="003A683B">
                  <w:rPr>
                    <w:rStyle w:val="GeneralAviation"/>
                    <w:color w:val="auto"/>
                  </w:rPr>
                  <w:t xml:space="preserve">12.3.3 </w:t>
                </w:r>
              </w:p>
            </w:tc>
            <w:tc>
              <w:tcPr>
                <w:tcW w:w="3544" w:type="dxa"/>
                <w:hideMark/>
              </w:tcPr>
              <w:p w14:paraId="7F55B96B" w14:textId="77777777" w:rsidR="00B9152C" w:rsidRPr="003A683B" w:rsidRDefault="00581773" w:rsidP="00BA53E9">
                <w:pPr>
                  <w:pStyle w:val="TableNormal0"/>
                  <w:rPr>
                    <w:rStyle w:val="GeneralAviation"/>
                    <w:color w:val="auto"/>
                  </w:rPr>
                </w:pPr>
                <w:r w:rsidRPr="003A683B">
                  <w:rPr>
                    <w:rStyle w:val="GeneralAviation"/>
                    <w:color w:val="auto"/>
                  </w:rPr>
                  <w:t>Respond to loss/doubt concerning identification.</w:t>
                </w:r>
              </w:p>
            </w:tc>
            <w:tc>
              <w:tcPr>
                <w:tcW w:w="283" w:type="dxa"/>
                <w:hideMark/>
              </w:tcPr>
              <w:p w14:paraId="16B7474B"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1036C0D2" w14:textId="77777777" w:rsidR="00B9152C" w:rsidRPr="003A683B" w:rsidRDefault="00581773" w:rsidP="00BA53E9">
                <w:pPr>
                  <w:pStyle w:val="TableNormal0"/>
                  <w:rPr>
                    <w:rStyle w:val="GeneralAviation"/>
                    <w:i/>
                    <w:iCs/>
                    <w:color w:val="auto"/>
                  </w:rPr>
                </w:pPr>
                <w:r w:rsidRPr="003A683B">
                  <w:rPr>
                    <w:rStyle w:val="GeneralAviation"/>
                    <w:i/>
                    <w:iCs/>
                    <w:color w:val="auto"/>
                  </w:rPr>
                  <w:t>Optional content: procedural separation</w:t>
                </w:r>
              </w:p>
            </w:tc>
            <w:tc>
              <w:tcPr>
                <w:tcW w:w="708" w:type="dxa"/>
                <w:hideMark/>
              </w:tcPr>
              <w:p w14:paraId="1F8FF116"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50E434D3" w14:textId="77777777" w:rsidTr="00090094">
            <w:trPr>
              <w:cantSplit/>
              <w:trHeight w:val="21"/>
            </w:trPr>
            <w:tc>
              <w:tcPr>
                <w:tcW w:w="9086" w:type="dxa"/>
                <w:gridSpan w:val="5"/>
                <w:hideMark/>
              </w:tcPr>
              <w:p w14:paraId="2FA7BC01" w14:textId="77777777" w:rsidR="00B9152C" w:rsidRPr="003A683B" w:rsidRDefault="00581773" w:rsidP="00BA53E9">
                <w:pPr>
                  <w:pStyle w:val="TableHead"/>
                  <w:rPr>
                    <w:rStyle w:val="GeneralAviation"/>
                    <w:color w:val="auto"/>
                  </w:rPr>
                </w:pPr>
                <w:r w:rsidRPr="003A683B">
                  <w:rPr>
                    <w:rStyle w:val="GeneralAviation"/>
                    <w:color w:val="auto"/>
                  </w:rPr>
                  <w:t>Subtopic ATM 12.4 — Position information</w:t>
                </w:r>
              </w:p>
            </w:tc>
          </w:tr>
          <w:tr w:rsidR="00090094" w14:paraId="652A619B" w14:textId="77777777" w:rsidTr="00090094">
            <w:trPr>
              <w:cantSplit/>
              <w:trHeight w:val="567"/>
            </w:trPr>
            <w:tc>
              <w:tcPr>
                <w:tcW w:w="865" w:type="dxa"/>
                <w:hideMark/>
              </w:tcPr>
              <w:p w14:paraId="5DCB60E9"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5E51B7D0" w14:textId="77777777" w:rsidR="00B9152C" w:rsidRPr="003A683B" w:rsidRDefault="00581773" w:rsidP="00BA53E9">
                <w:pPr>
                  <w:pStyle w:val="TableNormal0"/>
                  <w:rPr>
                    <w:rStyle w:val="GeneralAviation"/>
                    <w:color w:val="auto"/>
                  </w:rPr>
                </w:pPr>
                <w:r w:rsidRPr="003A683B">
                  <w:rPr>
                    <w:rStyle w:val="GeneralAviation"/>
                    <w:color w:val="auto"/>
                  </w:rPr>
                  <w:t xml:space="preserve">12.4.1 </w:t>
                </w:r>
              </w:p>
            </w:tc>
            <w:tc>
              <w:tcPr>
                <w:tcW w:w="3544" w:type="dxa"/>
                <w:hideMark/>
              </w:tcPr>
              <w:p w14:paraId="0005995B" w14:textId="77777777" w:rsidR="00B9152C" w:rsidRPr="003A683B" w:rsidRDefault="00581773" w:rsidP="00BA53E9">
                <w:pPr>
                  <w:pStyle w:val="TableNormal0"/>
                  <w:rPr>
                    <w:rStyle w:val="GeneralAviation"/>
                    <w:color w:val="auto"/>
                  </w:rPr>
                </w:pPr>
                <w:r w:rsidRPr="003A683B">
                  <w:rPr>
                    <w:rStyle w:val="GeneralAviation"/>
                    <w:color w:val="auto"/>
                  </w:rPr>
                  <w:t>Appreciate the circumstances when position information should be passed on to aircraft.</w:t>
                </w:r>
              </w:p>
            </w:tc>
            <w:tc>
              <w:tcPr>
                <w:tcW w:w="283" w:type="dxa"/>
                <w:hideMark/>
              </w:tcPr>
              <w:p w14:paraId="71D8F606"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2B632657" w14:textId="77777777" w:rsidR="00B9152C" w:rsidRPr="003A683B" w:rsidRDefault="00B9152C" w:rsidP="00BA53E9">
                <w:pPr>
                  <w:pStyle w:val="TableNormal0"/>
                  <w:rPr>
                    <w:rStyle w:val="GeneralAviation"/>
                    <w:color w:val="auto"/>
                  </w:rPr>
                </w:pPr>
              </w:p>
            </w:tc>
            <w:tc>
              <w:tcPr>
                <w:tcW w:w="708" w:type="dxa"/>
                <w:hideMark/>
              </w:tcPr>
              <w:p w14:paraId="15C29713"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656CA43A" w14:textId="77777777" w:rsidTr="00090094">
            <w:trPr>
              <w:cantSplit/>
              <w:trHeight w:val="567"/>
            </w:trPr>
            <w:tc>
              <w:tcPr>
                <w:tcW w:w="865" w:type="dxa"/>
                <w:hideMark/>
              </w:tcPr>
              <w:p w14:paraId="25EF6FDF"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6DA37B73" w14:textId="77777777" w:rsidR="00B9152C" w:rsidRPr="003A683B" w:rsidRDefault="00581773" w:rsidP="00BA53E9">
                <w:pPr>
                  <w:pStyle w:val="TableNormal0"/>
                  <w:rPr>
                    <w:rStyle w:val="GeneralAviation"/>
                    <w:color w:val="auto"/>
                  </w:rPr>
                </w:pPr>
                <w:r w:rsidRPr="003A683B">
                  <w:rPr>
                    <w:rStyle w:val="GeneralAviation"/>
                    <w:color w:val="auto"/>
                  </w:rPr>
                  <w:t xml:space="preserve">12.4.2 </w:t>
                </w:r>
              </w:p>
            </w:tc>
            <w:tc>
              <w:tcPr>
                <w:tcW w:w="3544" w:type="dxa"/>
                <w:hideMark/>
              </w:tcPr>
              <w:p w14:paraId="33C3E8E2" w14:textId="77777777" w:rsidR="00B9152C" w:rsidRPr="003A683B" w:rsidRDefault="00581773" w:rsidP="00BA53E9">
                <w:pPr>
                  <w:pStyle w:val="TableNormal0"/>
                  <w:rPr>
                    <w:rStyle w:val="GeneralAviation"/>
                    <w:color w:val="auto"/>
                  </w:rPr>
                </w:pPr>
                <w:r w:rsidRPr="003A683B">
                  <w:rPr>
                    <w:rStyle w:val="GeneralAviation"/>
                    <w:color w:val="auto"/>
                  </w:rPr>
                  <w:t>State the format in which position information can be passed on to aircraft.</w:t>
                </w:r>
              </w:p>
            </w:tc>
            <w:tc>
              <w:tcPr>
                <w:tcW w:w="283" w:type="dxa"/>
                <w:hideMark/>
              </w:tcPr>
              <w:p w14:paraId="7DC9F48C" w14:textId="77777777" w:rsidR="00B9152C" w:rsidRPr="003A683B" w:rsidRDefault="00581773" w:rsidP="00BA53E9">
                <w:pPr>
                  <w:pStyle w:val="TableNormal0"/>
                  <w:rPr>
                    <w:rStyle w:val="GeneralAviation"/>
                    <w:color w:val="auto"/>
                  </w:rPr>
                </w:pPr>
                <w:r w:rsidRPr="003A683B">
                  <w:rPr>
                    <w:rStyle w:val="GeneralAviation"/>
                    <w:color w:val="auto"/>
                  </w:rPr>
                  <w:t>1</w:t>
                </w:r>
              </w:p>
            </w:tc>
            <w:tc>
              <w:tcPr>
                <w:tcW w:w="3686" w:type="dxa"/>
                <w:hideMark/>
              </w:tcPr>
              <w:p w14:paraId="47B7A5E1" w14:textId="77777777" w:rsidR="00B9152C" w:rsidRPr="003A683B" w:rsidRDefault="00356D49" w:rsidP="00A10D39">
                <w:pPr>
                  <w:pStyle w:val="EssentialTraining"/>
                  <w:rPr>
                    <w:rStyle w:val="GeneralAviation"/>
                    <w:color w:val="auto"/>
                  </w:rPr>
                </w:pPr>
                <w:r w:rsidRPr="003A683B">
                  <w:rPr>
                    <w:rStyle w:val="GeneralAviation"/>
                    <w:color w:val="auto"/>
                  </w:rPr>
                  <w:t>Government of the Republic of Armenia Decision N 2054-L of December 7, 2023</w:t>
                </w:r>
              </w:p>
            </w:tc>
            <w:tc>
              <w:tcPr>
                <w:tcW w:w="708" w:type="dxa"/>
                <w:hideMark/>
              </w:tcPr>
              <w:p w14:paraId="6B638EDD"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5A07897C" w14:textId="77777777" w:rsidTr="00090094">
            <w:trPr>
              <w:cantSplit/>
              <w:trHeight w:val="21"/>
            </w:trPr>
            <w:tc>
              <w:tcPr>
                <w:tcW w:w="9086" w:type="dxa"/>
                <w:gridSpan w:val="5"/>
                <w:hideMark/>
              </w:tcPr>
              <w:p w14:paraId="13E52D4C" w14:textId="77777777" w:rsidR="00B9152C" w:rsidRPr="003A683B" w:rsidRDefault="00581773" w:rsidP="00BA53E9">
                <w:pPr>
                  <w:pStyle w:val="TableHead"/>
                  <w:rPr>
                    <w:rStyle w:val="GeneralAviation"/>
                    <w:color w:val="auto"/>
                  </w:rPr>
                </w:pPr>
                <w:r w:rsidRPr="003A683B">
                  <w:rPr>
                    <w:rStyle w:val="GeneralAviation"/>
                    <w:color w:val="auto"/>
                  </w:rPr>
                  <w:t>Subtopic ATM 12.5 — Transfer of identity</w:t>
                </w:r>
              </w:p>
            </w:tc>
          </w:tr>
          <w:tr w:rsidR="00090094" w14:paraId="7EE53D24" w14:textId="77777777" w:rsidTr="00090094">
            <w:trPr>
              <w:cantSplit/>
              <w:trHeight w:val="567"/>
            </w:trPr>
            <w:tc>
              <w:tcPr>
                <w:tcW w:w="865" w:type="dxa"/>
                <w:hideMark/>
              </w:tcPr>
              <w:p w14:paraId="6E3241D2"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9140516" w14:textId="77777777" w:rsidR="00B9152C" w:rsidRPr="003A683B" w:rsidRDefault="00581773" w:rsidP="00BA53E9">
                <w:pPr>
                  <w:pStyle w:val="TableNormal0"/>
                  <w:rPr>
                    <w:rStyle w:val="GeneralAviation"/>
                    <w:color w:val="auto"/>
                  </w:rPr>
                </w:pPr>
                <w:r w:rsidRPr="003A683B">
                  <w:rPr>
                    <w:rStyle w:val="GeneralAviation"/>
                    <w:color w:val="auto"/>
                  </w:rPr>
                  <w:t xml:space="preserve">12.5.1 </w:t>
                </w:r>
              </w:p>
            </w:tc>
            <w:tc>
              <w:tcPr>
                <w:tcW w:w="3544" w:type="dxa"/>
                <w:hideMark/>
              </w:tcPr>
              <w:p w14:paraId="3013D0C5" w14:textId="77777777" w:rsidR="00B9152C" w:rsidRPr="003A683B" w:rsidRDefault="00581773" w:rsidP="00BA53E9">
                <w:pPr>
                  <w:pStyle w:val="TableNormal0"/>
                  <w:rPr>
                    <w:rStyle w:val="GeneralAviation"/>
                    <w:color w:val="auto"/>
                  </w:rPr>
                </w:pPr>
                <w:r w:rsidRPr="003A683B">
                  <w:rPr>
                    <w:rStyle w:val="GeneralAviation"/>
                    <w:color w:val="auto"/>
                  </w:rPr>
                  <w:t>Apply the methods of transfer of identification.</w:t>
                </w:r>
              </w:p>
            </w:tc>
            <w:tc>
              <w:tcPr>
                <w:tcW w:w="283" w:type="dxa"/>
                <w:hideMark/>
              </w:tcPr>
              <w:p w14:paraId="033CDCC1"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0ED7AA8" w14:textId="77777777" w:rsidR="00B9152C" w:rsidRPr="003A683B" w:rsidRDefault="00B9152C" w:rsidP="00BA53E9">
                <w:pPr>
                  <w:pStyle w:val="TableNormal0"/>
                  <w:rPr>
                    <w:rStyle w:val="GeneralAviation"/>
                    <w:color w:val="auto"/>
                  </w:rPr>
                </w:pPr>
              </w:p>
            </w:tc>
            <w:tc>
              <w:tcPr>
                <w:tcW w:w="708" w:type="dxa"/>
                <w:hideMark/>
              </w:tcPr>
              <w:p w14:paraId="41874EC2" w14:textId="77777777" w:rsidR="00B9152C" w:rsidRPr="003A683B" w:rsidRDefault="00581773" w:rsidP="00BA53E9">
                <w:pPr>
                  <w:pStyle w:val="TableNormal0"/>
                  <w:rPr>
                    <w:rStyle w:val="GeneralAviation"/>
                    <w:color w:val="auto"/>
                  </w:rPr>
                </w:pPr>
                <w:r w:rsidRPr="003A683B">
                  <w:rPr>
                    <w:rStyle w:val="GeneralAviation"/>
                    <w:color w:val="auto"/>
                  </w:rPr>
                  <w:t>APS ACS</w:t>
                </w:r>
              </w:p>
            </w:tc>
          </w:tr>
          <w:tr w:rsidR="00090094" w14:paraId="1F28AE28" w14:textId="77777777" w:rsidTr="00090094">
            <w:trPr>
              <w:cantSplit/>
              <w:trHeight w:val="567"/>
            </w:trPr>
            <w:tc>
              <w:tcPr>
                <w:tcW w:w="865" w:type="dxa"/>
                <w:hideMark/>
              </w:tcPr>
              <w:p w14:paraId="3B679806" w14:textId="77777777" w:rsidR="00B9152C" w:rsidRPr="003A683B" w:rsidRDefault="00581773" w:rsidP="00BA53E9">
                <w:pPr>
                  <w:pStyle w:val="TableNormal0"/>
                  <w:rPr>
                    <w:rStyle w:val="GeneralAviation"/>
                    <w:color w:val="auto"/>
                  </w:rPr>
                </w:pPr>
                <w:r w:rsidRPr="003A683B">
                  <w:rPr>
                    <w:rStyle w:val="GeneralAviation"/>
                    <w:color w:val="auto"/>
                  </w:rPr>
                  <w:t>ACS</w:t>
                </w:r>
                <w:r w:rsidRPr="003A683B">
                  <w:rPr>
                    <w:rStyle w:val="GeneralAviation"/>
                    <w:color w:val="auto"/>
                  </w:rPr>
                  <w:br/>
                  <w:t>ATM</w:t>
                </w:r>
              </w:p>
              <w:p w14:paraId="103FE118" w14:textId="77777777" w:rsidR="00B9152C" w:rsidRPr="003A683B" w:rsidRDefault="00581773" w:rsidP="00BA53E9">
                <w:pPr>
                  <w:pStyle w:val="TableNormal0"/>
                  <w:rPr>
                    <w:rStyle w:val="GeneralAviation"/>
                    <w:color w:val="auto"/>
                  </w:rPr>
                </w:pPr>
                <w:r w:rsidRPr="003A683B">
                  <w:rPr>
                    <w:rStyle w:val="GeneralAviation"/>
                    <w:color w:val="auto"/>
                  </w:rPr>
                  <w:t xml:space="preserve">12.5.2 </w:t>
                </w:r>
              </w:p>
            </w:tc>
            <w:tc>
              <w:tcPr>
                <w:tcW w:w="3544" w:type="dxa"/>
                <w:hideMark/>
              </w:tcPr>
              <w:p w14:paraId="7DAB110F" w14:textId="77777777" w:rsidR="00B9152C" w:rsidRPr="003A683B" w:rsidRDefault="00581773" w:rsidP="00BA53E9">
                <w:pPr>
                  <w:pStyle w:val="TableNormal0"/>
                  <w:rPr>
                    <w:rStyle w:val="GeneralAviation"/>
                    <w:color w:val="auto"/>
                  </w:rPr>
                </w:pPr>
                <w:r w:rsidRPr="003A683B">
                  <w:rPr>
                    <w:rStyle w:val="GeneralAviation"/>
                    <w:color w:val="auto"/>
                  </w:rPr>
                  <w:t>Appreciate the precautions when transferring identification.</w:t>
                </w:r>
              </w:p>
            </w:tc>
            <w:tc>
              <w:tcPr>
                <w:tcW w:w="283" w:type="dxa"/>
                <w:hideMark/>
              </w:tcPr>
              <w:p w14:paraId="26BA6742" w14:textId="77777777" w:rsidR="00B9152C" w:rsidRPr="003A683B" w:rsidRDefault="00581773" w:rsidP="00BA53E9">
                <w:pPr>
                  <w:pStyle w:val="TableNormal0"/>
                  <w:rPr>
                    <w:rStyle w:val="GeneralAviation"/>
                    <w:color w:val="auto"/>
                  </w:rPr>
                </w:pPr>
                <w:r w:rsidRPr="003A683B">
                  <w:rPr>
                    <w:rStyle w:val="GeneralAviation"/>
                    <w:color w:val="auto"/>
                  </w:rPr>
                  <w:t>3</w:t>
                </w:r>
              </w:p>
            </w:tc>
            <w:tc>
              <w:tcPr>
                <w:tcW w:w="3686" w:type="dxa"/>
                <w:hideMark/>
              </w:tcPr>
              <w:p w14:paraId="58181DBA" w14:textId="77777777" w:rsidR="00B9152C" w:rsidRPr="003A683B" w:rsidRDefault="00B9152C" w:rsidP="00BA53E9">
                <w:pPr>
                  <w:pStyle w:val="TableNormal0"/>
                  <w:rPr>
                    <w:rStyle w:val="GeneralAviation"/>
                    <w:color w:val="auto"/>
                  </w:rPr>
                </w:pPr>
              </w:p>
            </w:tc>
            <w:tc>
              <w:tcPr>
                <w:tcW w:w="708" w:type="dxa"/>
                <w:hideMark/>
              </w:tcPr>
              <w:p w14:paraId="30393EBD" w14:textId="77777777" w:rsidR="00B9152C" w:rsidRPr="003A683B" w:rsidRDefault="00581773" w:rsidP="00BA53E9">
                <w:pPr>
                  <w:pStyle w:val="TableNormal0"/>
                  <w:rPr>
                    <w:rStyle w:val="GeneralAviation"/>
                    <w:color w:val="auto"/>
                  </w:rPr>
                </w:pPr>
                <w:r w:rsidRPr="003A683B">
                  <w:rPr>
                    <w:rStyle w:val="GeneralAviation"/>
                    <w:color w:val="auto"/>
                  </w:rPr>
                  <w:t>APS ACS</w:t>
                </w:r>
              </w:p>
            </w:tc>
          </w:tr>
        </w:tbl>
        <w:p w14:paraId="76ADF1AB" w14:textId="77777777" w:rsidR="0060033B" w:rsidRPr="00415103" w:rsidRDefault="00000000" w:rsidP="00415103"/>
      </w:sdtContent>
    </w:sdt>
    <w:sdt>
      <w:sdtPr>
        <w:rPr>
          <w:i w:val="0"/>
          <w:sz w:val="22"/>
          <w:szCs w:val="24"/>
        </w:rPr>
        <w:alias w:val="topic"/>
        <w:tag w:val="topic"/>
        <w:id w:val="-1156498893"/>
      </w:sdtPr>
      <w:sdtContent>
        <w:p w14:paraId="0A1D35B8" w14:textId="77777777" w:rsidR="0015638F" w:rsidRDefault="0015638F" w:rsidP="0015638F">
          <w:pPr>
            <w:pStyle w:val="Dxshortdesc"/>
          </w:pPr>
        </w:p>
        <w:p w14:paraId="1DA28C6B" w14:textId="77777777" w:rsidR="008420F7" w:rsidRPr="005847AB" w:rsidRDefault="00581773" w:rsidP="0015638F">
          <w:pPr>
            <w:pStyle w:val="Heading5"/>
          </w:pPr>
          <w:bookmarkStart w:id="2301" w:name="_Toc256000242"/>
          <w:r w:rsidRPr="005847AB">
            <w:t>SUBJECT 4: METEOROLOGY</w:t>
          </w:r>
          <w:bookmarkEnd w:id="2301"/>
        </w:p>
        <w:p w14:paraId="7FF19DAA" w14:textId="77777777" w:rsidR="008420F7" w:rsidRPr="00667041" w:rsidRDefault="00581773" w:rsidP="00ED18E8">
          <w:r w:rsidRPr="00667041">
            <w:t>The subject objective is:</w:t>
          </w:r>
        </w:p>
        <w:p w14:paraId="733A76D2" w14:textId="77777777" w:rsidR="008420F7" w:rsidRDefault="00581773" w:rsidP="00ED18E8">
          <w:r w:rsidRPr="00667041">
            <w:t>Learners shall acquire, decode and make proper use of meteorological information relevant to the provision of ATS.</w:t>
          </w:r>
        </w:p>
        <w:tbl>
          <w:tblPr>
            <w:tblStyle w:val="easaTable"/>
            <w:tblW w:w="9058" w:type="dxa"/>
            <w:tblInd w:w="-9" w:type="dxa"/>
            <w:tblLayout w:type="fixed"/>
            <w:tblLook w:val="0420" w:firstRow="1" w:lastRow="0" w:firstColumn="0" w:lastColumn="0" w:noHBand="0" w:noVBand="1"/>
          </w:tblPr>
          <w:tblGrid>
            <w:gridCol w:w="837"/>
            <w:gridCol w:w="3544"/>
            <w:gridCol w:w="283"/>
            <w:gridCol w:w="3686"/>
            <w:gridCol w:w="708"/>
          </w:tblGrid>
          <w:tr w:rsidR="00090094" w14:paraId="3C72DBAE"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58" w:type="dxa"/>
                <w:gridSpan w:val="5"/>
              </w:tcPr>
              <w:p w14:paraId="24ED3E11" w14:textId="77777777" w:rsidR="008420F7" w:rsidRPr="0015638F" w:rsidRDefault="00581773" w:rsidP="0015638F">
                <w:pPr>
                  <w:pStyle w:val="TableCentered"/>
                  <w:rPr>
                    <w:rStyle w:val="Bold"/>
                  </w:rPr>
                </w:pPr>
                <w:r w:rsidRPr="0015638F">
                  <w:rPr>
                    <w:rStyle w:val="Bold"/>
                    <w:b/>
                  </w:rPr>
                  <w:t>TOPIC MET 1 — METEOROLOGICAL PHENOMENA</w:t>
                </w:r>
              </w:p>
            </w:tc>
          </w:tr>
          <w:tr w:rsidR="00090094" w14:paraId="6754A3D9" w14:textId="77777777" w:rsidTr="00090094">
            <w:trPr>
              <w:trHeight w:val="21"/>
            </w:trPr>
            <w:tc>
              <w:tcPr>
                <w:tcW w:w="9058" w:type="dxa"/>
                <w:gridSpan w:val="5"/>
                <w:hideMark/>
              </w:tcPr>
              <w:p w14:paraId="1D628352" w14:textId="77777777" w:rsidR="008420F7" w:rsidRPr="00667041" w:rsidRDefault="00581773" w:rsidP="0015638F">
                <w:pPr>
                  <w:pStyle w:val="TableHead"/>
                </w:pPr>
                <w:r w:rsidRPr="00667041">
                  <w:t xml:space="preserve">Subtopic MET 1.1 — Meteorological phenomena </w:t>
                </w:r>
              </w:p>
            </w:tc>
          </w:tr>
          <w:tr w:rsidR="00090094" w14:paraId="30CFD7CE" w14:textId="77777777" w:rsidTr="00090094">
            <w:trPr>
              <w:trHeight w:val="567"/>
            </w:trPr>
            <w:tc>
              <w:tcPr>
                <w:tcW w:w="837" w:type="dxa"/>
                <w:hideMark/>
              </w:tcPr>
              <w:p w14:paraId="351EAB7A" w14:textId="77777777" w:rsidR="008420F7" w:rsidRPr="00667041" w:rsidRDefault="00581773" w:rsidP="007B6685">
                <w:pPr>
                  <w:pStyle w:val="TableNormal0"/>
                </w:pPr>
                <w:r w:rsidRPr="00667041">
                  <w:t>ACS</w:t>
                </w:r>
                <w:r w:rsidRPr="00667041">
                  <w:br/>
                  <w:t>MET</w:t>
                </w:r>
              </w:p>
              <w:p w14:paraId="74A53385" w14:textId="77777777" w:rsidR="008420F7" w:rsidRPr="00667041" w:rsidRDefault="00581773" w:rsidP="007B6685">
                <w:pPr>
                  <w:pStyle w:val="TableNormal0"/>
                </w:pPr>
                <w:r w:rsidRPr="00667041">
                  <w:lastRenderedPageBreak/>
                  <w:t xml:space="preserve">1.1.1 </w:t>
                </w:r>
              </w:p>
            </w:tc>
            <w:tc>
              <w:tcPr>
                <w:tcW w:w="3544" w:type="dxa"/>
                <w:hideMark/>
              </w:tcPr>
              <w:p w14:paraId="00B66B1C" w14:textId="77777777" w:rsidR="008420F7" w:rsidRPr="00667041" w:rsidRDefault="00581773" w:rsidP="007B6685">
                <w:pPr>
                  <w:pStyle w:val="TableNormal0"/>
                </w:pPr>
                <w:r w:rsidRPr="00667041">
                  <w:lastRenderedPageBreak/>
                  <w:t>Appreciate the impact of adverse weather</w:t>
                </w:r>
                <w:r w:rsidR="0015638F">
                  <w:t xml:space="preserve"> on aircraft</w:t>
                </w:r>
                <w:r w:rsidRPr="00667041">
                  <w:t>.</w:t>
                </w:r>
              </w:p>
            </w:tc>
            <w:tc>
              <w:tcPr>
                <w:tcW w:w="283" w:type="dxa"/>
                <w:hideMark/>
              </w:tcPr>
              <w:p w14:paraId="7137B2F6" w14:textId="77777777" w:rsidR="008420F7" w:rsidRPr="00667041" w:rsidRDefault="00581773" w:rsidP="007B6685">
                <w:pPr>
                  <w:pStyle w:val="TableNormal0"/>
                </w:pPr>
                <w:r w:rsidRPr="00667041">
                  <w:t>3</w:t>
                </w:r>
              </w:p>
            </w:tc>
            <w:tc>
              <w:tcPr>
                <w:tcW w:w="3686" w:type="dxa"/>
                <w:hideMark/>
              </w:tcPr>
              <w:p w14:paraId="00D98481" w14:textId="77777777" w:rsidR="008420F7" w:rsidRPr="00BE66A2" w:rsidRDefault="00581773" w:rsidP="00BE66A2">
                <w:pPr>
                  <w:pStyle w:val="EssentialTraining"/>
                </w:pPr>
                <w:r w:rsidRPr="00BE66A2">
                  <w:t xml:space="preserve">Thunderstorms, icing, jet streams, clear-air turbulence (CAT), turbulence, </w:t>
                </w:r>
                <w:r w:rsidRPr="00BE66A2">
                  <w:lastRenderedPageBreak/>
                  <w:t>microburst, seve</w:t>
                </w:r>
                <w:r w:rsidR="0015638F" w:rsidRPr="00BE66A2">
                  <w:t>re mountain waves, squall lines</w:t>
                </w:r>
                <w:r w:rsidRPr="00BE66A2">
                  <w:t>, volcanic ash</w:t>
                </w:r>
              </w:p>
              <w:p w14:paraId="33BCEE8E" w14:textId="77777777" w:rsidR="008420F7" w:rsidRPr="00635884" w:rsidRDefault="00581773" w:rsidP="007B6685">
                <w:pPr>
                  <w:pStyle w:val="TableNormal0"/>
                  <w:rPr>
                    <w:rStyle w:val="Italic"/>
                  </w:rPr>
                </w:pPr>
                <w:r w:rsidRPr="00635884">
                  <w:rPr>
                    <w:rStyle w:val="Italic"/>
                  </w:rPr>
                  <w:t>Optional content: solar radiation</w:t>
                </w:r>
              </w:p>
            </w:tc>
            <w:tc>
              <w:tcPr>
                <w:tcW w:w="708" w:type="dxa"/>
                <w:hideMark/>
              </w:tcPr>
              <w:p w14:paraId="72187F12" w14:textId="77777777" w:rsidR="008420F7" w:rsidRPr="00667041" w:rsidRDefault="00581773" w:rsidP="007B6685">
                <w:pPr>
                  <w:pStyle w:val="TableNormal0"/>
                </w:pPr>
                <w:r w:rsidRPr="00667041">
                  <w:lastRenderedPageBreak/>
                  <w:t>ACP ACS</w:t>
                </w:r>
              </w:p>
            </w:tc>
          </w:tr>
          <w:tr w:rsidR="00090094" w14:paraId="1197BE0A" w14:textId="77777777" w:rsidTr="00090094">
            <w:trPr>
              <w:trHeight w:val="567"/>
            </w:trPr>
            <w:tc>
              <w:tcPr>
                <w:tcW w:w="837" w:type="dxa"/>
                <w:hideMark/>
              </w:tcPr>
              <w:p w14:paraId="3096B841" w14:textId="77777777" w:rsidR="008420F7" w:rsidRPr="00667041" w:rsidRDefault="00581773" w:rsidP="007B6685">
                <w:pPr>
                  <w:pStyle w:val="TableNormal0"/>
                </w:pPr>
                <w:r w:rsidRPr="00667041">
                  <w:t>ACS</w:t>
                </w:r>
                <w:r w:rsidRPr="00667041">
                  <w:br/>
                  <w:t>MET</w:t>
                </w:r>
              </w:p>
              <w:p w14:paraId="212754DB" w14:textId="77777777" w:rsidR="008420F7" w:rsidRPr="00667041" w:rsidRDefault="00581773" w:rsidP="007B6685">
                <w:pPr>
                  <w:pStyle w:val="TableNormal0"/>
                </w:pPr>
                <w:r w:rsidRPr="00667041">
                  <w:t xml:space="preserve">1.1.2 </w:t>
                </w:r>
              </w:p>
            </w:tc>
            <w:tc>
              <w:tcPr>
                <w:tcW w:w="3544" w:type="dxa"/>
                <w:hideMark/>
              </w:tcPr>
              <w:p w14:paraId="7CEF14B8" w14:textId="77777777" w:rsidR="008420F7" w:rsidRPr="00667041" w:rsidRDefault="00581773" w:rsidP="007B6685">
                <w:pPr>
                  <w:pStyle w:val="TableNormal0"/>
                </w:pPr>
                <w:r w:rsidRPr="00667041">
                  <w:t>Integrate data about meteorological phenomena into the provision of ATS.</w:t>
                </w:r>
              </w:p>
            </w:tc>
            <w:tc>
              <w:tcPr>
                <w:tcW w:w="283" w:type="dxa"/>
                <w:hideMark/>
              </w:tcPr>
              <w:p w14:paraId="7AFADBC3" w14:textId="77777777" w:rsidR="008420F7" w:rsidRPr="00667041" w:rsidRDefault="00581773" w:rsidP="007B6685">
                <w:pPr>
                  <w:pStyle w:val="TableNormal0"/>
                </w:pPr>
                <w:r w:rsidRPr="00667041">
                  <w:t>4</w:t>
                </w:r>
              </w:p>
            </w:tc>
            <w:tc>
              <w:tcPr>
                <w:tcW w:w="3686" w:type="dxa"/>
                <w:hideMark/>
              </w:tcPr>
              <w:p w14:paraId="04CDD10A" w14:textId="77777777" w:rsidR="008420F7" w:rsidRPr="00BE66A2" w:rsidRDefault="00581773" w:rsidP="00BE66A2">
                <w:pPr>
                  <w:pStyle w:val="EssentialTraining"/>
                </w:pPr>
                <w:r w:rsidRPr="00BE66A2">
                  <w:t>Clearances, instructions and transmitted information</w:t>
                </w:r>
              </w:p>
              <w:p w14:paraId="66D91039" w14:textId="77777777" w:rsidR="008420F7" w:rsidRPr="00635884" w:rsidRDefault="00581773" w:rsidP="007B6685">
                <w:pPr>
                  <w:pStyle w:val="TableNormal0"/>
                  <w:rPr>
                    <w:rStyle w:val="Italic"/>
                  </w:rPr>
                </w:pPr>
                <w:r w:rsidRPr="00635884">
                  <w:rPr>
                    <w:rStyle w:val="Italic"/>
                  </w:rPr>
                  <w:t>Optional content: relevant meteorological phenomena</w:t>
                </w:r>
              </w:p>
            </w:tc>
            <w:tc>
              <w:tcPr>
                <w:tcW w:w="708" w:type="dxa"/>
                <w:hideMark/>
              </w:tcPr>
              <w:p w14:paraId="30503F43" w14:textId="77777777" w:rsidR="008420F7" w:rsidRPr="00BE66A2" w:rsidRDefault="00581773" w:rsidP="00BE66A2">
                <w:pPr>
                  <w:pStyle w:val="ItalicRed"/>
                </w:pPr>
                <w:r w:rsidRPr="00BE66A2">
                  <w:t>ALL</w:t>
                </w:r>
              </w:p>
            </w:tc>
          </w:tr>
          <w:tr w:rsidR="00090094" w14:paraId="54D4C5DB" w14:textId="77777777" w:rsidTr="00090094">
            <w:trPr>
              <w:trHeight w:val="567"/>
            </w:trPr>
            <w:tc>
              <w:tcPr>
                <w:tcW w:w="837" w:type="dxa"/>
                <w:hideMark/>
              </w:tcPr>
              <w:p w14:paraId="0562512A" w14:textId="77777777" w:rsidR="008420F7" w:rsidRPr="00667041" w:rsidRDefault="00581773" w:rsidP="007B6685">
                <w:pPr>
                  <w:pStyle w:val="TableNormal0"/>
                </w:pPr>
                <w:r w:rsidRPr="00667041">
                  <w:t>ACS</w:t>
                </w:r>
                <w:r w:rsidRPr="00667041">
                  <w:br/>
                  <w:t>MET</w:t>
                </w:r>
              </w:p>
              <w:p w14:paraId="27D06F55" w14:textId="77777777" w:rsidR="008420F7" w:rsidRPr="00667041" w:rsidRDefault="00581773" w:rsidP="007B6685">
                <w:pPr>
                  <w:pStyle w:val="TableNormal0"/>
                </w:pPr>
                <w:r w:rsidRPr="00667041">
                  <w:t xml:space="preserve">1.1.3 </w:t>
                </w:r>
              </w:p>
            </w:tc>
            <w:tc>
              <w:tcPr>
                <w:tcW w:w="3544" w:type="dxa"/>
                <w:hideMark/>
              </w:tcPr>
              <w:p w14:paraId="024BD6C4" w14:textId="77777777" w:rsidR="008420F7" w:rsidRPr="00667041" w:rsidRDefault="00581773" w:rsidP="007B6685">
                <w:pPr>
                  <w:pStyle w:val="TableNormal0"/>
                </w:pPr>
                <w:r w:rsidRPr="00667041">
                  <w:t>Use techniques to avoid adverse weather when necessary/possible.</w:t>
                </w:r>
              </w:p>
            </w:tc>
            <w:tc>
              <w:tcPr>
                <w:tcW w:w="283" w:type="dxa"/>
                <w:hideMark/>
              </w:tcPr>
              <w:p w14:paraId="327ACA3C" w14:textId="77777777" w:rsidR="008420F7" w:rsidRPr="00667041" w:rsidRDefault="00581773" w:rsidP="007B6685">
                <w:pPr>
                  <w:pStyle w:val="TableNormal0"/>
                </w:pPr>
                <w:r w:rsidRPr="00667041">
                  <w:t>3</w:t>
                </w:r>
              </w:p>
            </w:tc>
            <w:tc>
              <w:tcPr>
                <w:tcW w:w="3686" w:type="dxa"/>
                <w:hideMark/>
              </w:tcPr>
              <w:p w14:paraId="2BAD4002" w14:textId="77777777" w:rsidR="008420F7" w:rsidRPr="00BE66A2" w:rsidRDefault="00581773" w:rsidP="00BE66A2">
                <w:pPr>
                  <w:pStyle w:val="EssentialTraining"/>
                </w:pPr>
                <w:r w:rsidRPr="00BE66A2">
                  <w:t>Rerouting, level change, etc.</w:t>
                </w:r>
              </w:p>
            </w:tc>
            <w:tc>
              <w:tcPr>
                <w:tcW w:w="708" w:type="dxa"/>
                <w:hideMark/>
              </w:tcPr>
              <w:p w14:paraId="307D5FE6" w14:textId="77777777" w:rsidR="008420F7" w:rsidRPr="00667041" w:rsidRDefault="00581773" w:rsidP="007B6685">
                <w:pPr>
                  <w:pStyle w:val="TableNormal0"/>
                </w:pPr>
                <w:r w:rsidRPr="00667041">
                  <w:t>APP ACP APS ACS</w:t>
                </w:r>
              </w:p>
            </w:tc>
          </w:tr>
          <w:tr w:rsidR="00090094" w14:paraId="70BCA262" w14:textId="77777777" w:rsidTr="00090094">
            <w:trPr>
              <w:trHeight w:val="21"/>
            </w:trPr>
            <w:tc>
              <w:tcPr>
                <w:tcW w:w="9058" w:type="dxa"/>
                <w:gridSpan w:val="5"/>
              </w:tcPr>
              <w:p w14:paraId="01B75175" w14:textId="77777777" w:rsidR="00966819" w:rsidRPr="00966819" w:rsidRDefault="00581773" w:rsidP="00966819">
                <w:pPr>
                  <w:pStyle w:val="TableCentered"/>
                  <w:rPr>
                    <w:rStyle w:val="GeneralAviation"/>
                  </w:rPr>
                </w:pPr>
                <w:r w:rsidRPr="00966819">
                  <w:t>TOPIC MET 2 — SOURCES OF METEOROLOGICAL DATA</w:t>
                </w:r>
              </w:p>
            </w:tc>
          </w:tr>
          <w:tr w:rsidR="00090094" w14:paraId="34C739A6" w14:textId="77777777" w:rsidTr="00090094">
            <w:trPr>
              <w:trHeight w:val="21"/>
            </w:trPr>
            <w:tc>
              <w:tcPr>
                <w:tcW w:w="9058" w:type="dxa"/>
                <w:gridSpan w:val="5"/>
                <w:hideMark/>
              </w:tcPr>
              <w:p w14:paraId="0FAE823E" w14:textId="77777777" w:rsidR="00966819" w:rsidRPr="003A683B" w:rsidRDefault="00581773" w:rsidP="00966819">
                <w:pPr>
                  <w:pStyle w:val="TableHead"/>
                  <w:rPr>
                    <w:rStyle w:val="GeneralAviation"/>
                    <w:color w:val="auto"/>
                  </w:rPr>
                </w:pPr>
                <w:r w:rsidRPr="003A683B">
                  <w:rPr>
                    <w:rStyle w:val="GeneralAviation"/>
                    <w:color w:val="auto"/>
                  </w:rPr>
                  <w:t>Subtopic MET 2.1 — Sources of meteorological information</w:t>
                </w:r>
              </w:p>
            </w:tc>
          </w:tr>
          <w:tr w:rsidR="00090094" w14:paraId="38237612" w14:textId="77777777" w:rsidTr="00090094">
            <w:trPr>
              <w:trHeight w:val="567"/>
            </w:trPr>
            <w:tc>
              <w:tcPr>
                <w:tcW w:w="837" w:type="dxa"/>
                <w:hideMark/>
              </w:tcPr>
              <w:p w14:paraId="59FB66D3" w14:textId="77777777" w:rsidR="00966819" w:rsidRPr="003A683B" w:rsidRDefault="00581773" w:rsidP="00966819">
                <w:pPr>
                  <w:pStyle w:val="TableNormal0"/>
                  <w:rPr>
                    <w:rStyle w:val="GeneralAviation"/>
                    <w:color w:val="auto"/>
                  </w:rPr>
                </w:pPr>
                <w:r w:rsidRPr="003A683B">
                  <w:rPr>
                    <w:rStyle w:val="GeneralAviation"/>
                    <w:color w:val="auto"/>
                  </w:rPr>
                  <w:t>ACS</w:t>
                </w:r>
                <w:r w:rsidRPr="003A683B">
                  <w:rPr>
                    <w:rStyle w:val="GeneralAviation"/>
                    <w:color w:val="auto"/>
                  </w:rPr>
                  <w:br/>
                  <w:t>MET</w:t>
                </w:r>
              </w:p>
              <w:p w14:paraId="1CA49E79" w14:textId="77777777" w:rsidR="00966819" w:rsidRPr="003A683B" w:rsidRDefault="00581773" w:rsidP="00966819">
                <w:pPr>
                  <w:pStyle w:val="TableNormal0"/>
                  <w:rPr>
                    <w:rStyle w:val="GeneralAviation"/>
                    <w:color w:val="auto"/>
                  </w:rPr>
                </w:pPr>
                <w:r w:rsidRPr="003A683B">
                  <w:rPr>
                    <w:rStyle w:val="GeneralAviation"/>
                    <w:color w:val="auto"/>
                  </w:rPr>
                  <w:t xml:space="preserve">2.1.1 </w:t>
                </w:r>
              </w:p>
            </w:tc>
            <w:tc>
              <w:tcPr>
                <w:tcW w:w="3544" w:type="dxa"/>
                <w:hideMark/>
              </w:tcPr>
              <w:p w14:paraId="7260380F" w14:textId="77777777" w:rsidR="00966819" w:rsidRPr="003A683B" w:rsidRDefault="00581773" w:rsidP="00966819">
                <w:pPr>
                  <w:pStyle w:val="TableNormal0"/>
                  <w:rPr>
                    <w:rStyle w:val="GeneralAviation"/>
                    <w:color w:val="auto"/>
                  </w:rPr>
                </w:pPr>
                <w:r w:rsidRPr="003A683B">
                  <w:rPr>
                    <w:rStyle w:val="GeneralAviation"/>
                    <w:color w:val="auto"/>
                  </w:rPr>
                  <w:t>Obtain meteorological information.</w:t>
                </w:r>
              </w:p>
            </w:tc>
            <w:tc>
              <w:tcPr>
                <w:tcW w:w="283" w:type="dxa"/>
                <w:hideMark/>
              </w:tcPr>
              <w:p w14:paraId="705388D0" w14:textId="77777777" w:rsidR="00966819" w:rsidRPr="003A683B" w:rsidRDefault="00581773" w:rsidP="00966819">
                <w:pPr>
                  <w:pStyle w:val="TableNormal0"/>
                  <w:rPr>
                    <w:rStyle w:val="GeneralAviation"/>
                    <w:color w:val="auto"/>
                  </w:rPr>
                </w:pPr>
                <w:r w:rsidRPr="003A683B">
                  <w:rPr>
                    <w:rStyle w:val="GeneralAviation"/>
                    <w:color w:val="auto"/>
                  </w:rPr>
                  <w:t>3</w:t>
                </w:r>
              </w:p>
            </w:tc>
            <w:tc>
              <w:tcPr>
                <w:tcW w:w="3686" w:type="dxa"/>
                <w:hideMark/>
              </w:tcPr>
              <w:p w14:paraId="4FB48D05" w14:textId="77777777" w:rsidR="00966819" w:rsidRPr="003A683B" w:rsidRDefault="00581773" w:rsidP="00BE66A2">
                <w:pPr>
                  <w:pStyle w:val="EssentialTraining"/>
                  <w:rPr>
                    <w:rStyle w:val="GeneralAviation"/>
                    <w:color w:val="auto"/>
                  </w:rPr>
                </w:pPr>
                <w:r w:rsidRPr="003A683B">
                  <w:rPr>
                    <w:rStyle w:val="GeneralAviation"/>
                    <w:color w:val="auto"/>
                  </w:rPr>
                  <w:t>METAR, TAF, SIGMET, AIRMET</w:t>
                </w:r>
              </w:p>
              <w:p w14:paraId="5C92E396" w14:textId="77777777" w:rsidR="00966819" w:rsidRPr="003A683B" w:rsidRDefault="00581773" w:rsidP="00966819">
                <w:pPr>
                  <w:pStyle w:val="TableNormal0"/>
                  <w:rPr>
                    <w:rStyle w:val="GeneralAviation"/>
                    <w:i/>
                    <w:iCs/>
                    <w:color w:val="auto"/>
                  </w:rPr>
                </w:pPr>
                <w:r w:rsidRPr="003A683B">
                  <w:rPr>
                    <w:rStyle w:val="GeneralAviation"/>
                    <w:i/>
                    <w:iCs/>
                    <w:color w:val="auto"/>
                  </w:rPr>
                  <w:t>Optional content: AIREP/special AIREP</w:t>
                </w:r>
              </w:p>
            </w:tc>
            <w:tc>
              <w:tcPr>
                <w:tcW w:w="708" w:type="dxa"/>
                <w:hideMark/>
              </w:tcPr>
              <w:p w14:paraId="0A31EB7B" w14:textId="77777777" w:rsidR="00966819" w:rsidRPr="003A683B" w:rsidRDefault="00581773" w:rsidP="00966819">
                <w:pPr>
                  <w:pStyle w:val="TableNormal0"/>
                  <w:rPr>
                    <w:rStyle w:val="GeneralAviation"/>
                    <w:color w:val="auto"/>
                  </w:rPr>
                </w:pPr>
                <w:r w:rsidRPr="003A683B">
                  <w:rPr>
                    <w:rStyle w:val="GeneralAviation"/>
                    <w:color w:val="auto"/>
                  </w:rPr>
                  <w:t>APP ACP APS ACS</w:t>
                </w:r>
              </w:p>
            </w:tc>
          </w:tr>
          <w:tr w:rsidR="00090094" w14:paraId="2A2B33E5" w14:textId="77777777" w:rsidTr="00090094">
            <w:trPr>
              <w:trHeight w:val="567"/>
            </w:trPr>
            <w:tc>
              <w:tcPr>
                <w:tcW w:w="837" w:type="dxa"/>
              </w:tcPr>
              <w:p w14:paraId="437566B5" w14:textId="77777777" w:rsidR="00966819" w:rsidRPr="003A683B" w:rsidRDefault="00581773" w:rsidP="00966819">
                <w:pPr>
                  <w:pStyle w:val="TableNormal0"/>
                  <w:rPr>
                    <w:rStyle w:val="GeneralAviation"/>
                    <w:color w:val="auto"/>
                  </w:rPr>
                </w:pPr>
                <w:r w:rsidRPr="003A683B">
                  <w:rPr>
                    <w:rStyle w:val="GeneralAviation"/>
                    <w:color w:val="auto"/>
                  </w:rPr>
                  <w:t>ACS</w:t>
                </w:r>
                <w:r w:rsidRPr="003A683B">
                  <w:rPr>
                    <w:rStyle w:val="GeneralAviation"/>
                    <w:color w:val="auto"/>
                  </w:rPr>
                  <w:br/>
                  <w:t>MET</w:t>
                </w:r>
              </w:p>
              <w:p w14:paraId="09F20340" w14:textId="77777777" w:rsidR="00966819" w:rsidRPr="003A683B" w:rsidRDefault="00581773" w:rsidP="00966819">
                <w:pPr>
                  <w:pStyle w:val="TableNormal0"/>
                  <w:rPr>
                    <w:rStyle w:val="GeneralAviation"/>
                    <w:color w:val="auto"/>
                  </w:rPr>
                </w:pPr>
                <w:r w:rsidRPr="003A683B">
                  <w:rPr>
                    <w:rStyle w:val="GeneralAviation"/>
                    <w:color w:val="auto"/>
                  </w:rPr>
                  <w:t>2.1.2</w:t>
                </w:r>
              </w:p>
            </w:tc>
            <w:tc>
              <w:tcPr>
                <w:tcW w:w="3544" w:type="dxa"/>
              </w:tcPr>
              <w:p w14:paraId="24736B65" w14:textId="77777777" w:rsidR="00966819" w:rsidRPr="003A683B" w:rsidRDefault="00581773" w:rsidP="00966819">
                <w:pPr>
                  <w:pStyle w:val="TableNormal0"/>
                  <w:rPr>
                    <w:rStyle w:val="GeneralAviation"/>
                    <w:color w:val="auto"/>
                  </w:rPr>
                </w:pPr>
                <w:r w:rsidRPr="003A683B">
                  <w:rPr>
                    <w:rStyle w:val="GeneralAviation"/>
                    <w:color w:val="auto"/>
                  </w:rPr>
                  <w:t>Decode information from meteorological data displays.</w:t>
                </w:r>
              </w:p>
            </w:tc>
            <w:tc>
              <w:tcPr>
                <w:tcW w:w="283" w:type="dxa"/>
              </w:tcPr>
              <w:p w14:paraId="7AEBBD8E" w14:textId="77777777" w:rsidR="00966819" w:rsidRPr="003A683B" w:rsidRDefault="00581773" w:rsidP="00966819">
                <w:pPr>
                  <w:pStyle w:val="TableNormal0"/>
                  <w:rPr>
                    <w:rStyle w:val="GeneralAviation"/>
                    <w:color w:val="auto"/>
                  </w:rPr>
                </w:pPr>
                <w:r w:rsidRPr="003A683B">
                  <w:rPr>
                    <w:rStyle w:val="GeneralAviation"/>
                    <w:color w:val="auto"/>
                  </w:rPr>
                  <w:t>3</w:t>
                </w:r>
              </w:p>
            </w:tc>
            <w:tc>
              <w:tcPr>
                <w:tcW w:w="3686" w:type="dxa"/>
              </w:tcPr>
              <w:p w14:paraId="40D3F5CF" w14:textId="77777777" w:rsidR="00966819" w:rsidRPr="003A683B" w:rsidRDefault="00966819" w:rsidP="00966819">
                <w:pPr>
                  <w:pStyle w:val="TableNormal0"/>
                  <w:rPr>
                    <w:rStyle w:val="GeneralAviation"/>
                    <w:color w:val="auto"/>
                  </w:rPr>
                </w:pPr>
              </w:p>
            </w:tc>
            <w:tc>
              <w:tcPr>
                <w:tcW w:w="708" w:type="dxa"/>
              </w:tcPr>
              <w:p w14:paraId="1E89DE8B" w14:textId="77777777" w:rsidR="00966819" w:rsidRPr="003A683B" w:rsidRDefault="00581773" w:rsidP="004F6B9A">
                <w:pPr>
                  <w:pStyle w:val="ItalicRed"/>
                  <w:rPr>
                    <w:color w:val="auto"/>
                  </w:rPr>
                </w:pPr>
                <w:r w:rsidRPr="003A683B">
                  <w:rPr>
                    <w:color w:val="auto"/>
                  </w:rPr>
                  <w:t>ALL</w:t>
                </w:r>
              </w:p>
            </w:tc>
          </w:tr>
          <w:tr w:rsidR="00090094" w14:paraId="0FD71033" w14:textId="77777777" w:rsidTr="00090094">
            <w:trPr>
              <w:trHeight w:val="567"/>
            </w:trPr>
            <w:tc>
              <w:tcPr>
                <w:tcW w:w="837" w:type="dxa"/>
                <w:hideMark/>
              </w:tcPr>
              <w:p w14:paraId="567290E9" w14:textId="77777777" w:rsidR="00966819" w:rsidRPr="003A683B" w:rsidRDefault="00581773" w:rsidP="00966819">
                <w:pPr>
                  <w:pStyle w:val="TableNormal0"/>
                  <w:rPr>
                    <w:rStyle w:val="GeneralAviation"/>
                    <w:color w:val="auto"/>
                  </w:rPr>
                </w:pPr>
                <w:r w:rsidRPr="003A683B">
                  <w:rPr>
                    <w:rStyle w:val="GeneralAviation"/>
                    <w:color w:val="auto"/>
                  </w:rPr>
                  <w:t>ACS</w:t>
                </w:r>
                <w:r w:rsidRPr="003A683B">
                  <w:rPr>
                    <w:rStyle w:val="GeneralAviation"/>
                    <w:color w:val="auto"/>
                  </w:rPr>
                  <w:br/>
                  <w:t>MET</w:t>
                </w:r>
              </w:p>
              <w:p w14:paraId="042E27BE" w14:textId="77777777" w:rsidR="00966819" w:rsidRPr="003A683B" w:rsidRDefault="00581773" w:rsidP="00966819">
                <w:pPr>
                  <w:pStyle w:val="TableNormal0"/>
                  <w:rPr>
                    <w:rStyle w:val="GeneralAviation"/>
                    <w:color w:val="auto"/>
                  </w:rPr>
                </w:pPr>
                <w:r w:rsidRPr="003A683B">
                  <w:rPr>
                    <w:rStyle w:val="GeneralAviation"/>
                    <w:color w:val="auto"/>
                  </w:rPr>
                  <w:t xml:space="preserve">2.1.3 </w:t>
                </w:r>
              </w:p>
            </w:tc>
            <w:tc>
              <w:tcPr>
                <w:tcW w:w="3544" w:type="dxa"/>
                <w:hideMark/>
              </w:tcPr>
              <w:p w14:paraId="79B7697B" w14:textId="77777777" w:rsidR="00966819" w:rsidRPr="003A683B" w:rsidRDefault="00581773" w:rsidP="00966819">
                <w:pPr>
                  <w:pStyle w:val="TableNormal0"/>
                  <w:rPr>
                    <w:rStyle w:val="GeneralAviation"/>
                    <w:color w:val="auto"/>
                  </w:rPr>
                </w:pPr>
                <w:r w:rsidRPr="003A683B">
                  <w:rPr>
                    <w:rStyle w:val="GeneralAviation"/>
                    <w:color w:val="auto"/>
                  </w:rPr>
                  <w:t>Relay meteorological information.</w:t>
                </w:r>
              </w:p>
            </w:tc>
            <w:tc>
              <w:tcPr>
                <w:tcW w:w="283" w:type="dxa"/>
                <w:hideMark/>
              </w:tcPr>
              <w:p w14:paraId="0C567C23" w14:textId="77777777" w:rsidR="00966819" w:rsidRPr="003A683B" w:rsidRDefault="00581773" w:rsidP="00966819">
                <w:pPr>
                  <w:pStyle w:val="TableNormal0"/>
                  <w:rPr>
                    <w:rStyle w:val="GeneralAviation"/>
                    <w:color w:val="auto"/>
                  </w:rPr>
                </w:pPr>
                <w:r w:rsidRPr="003A683B">
                  <w:rPr>
                    <w:rStyle w:val="GeneralAviation"/>
                    <w:color w:val="auto"/>
                  </w:rPr>
                  <w:t>3</w:t>
                </w:r>
              </w:p>
            </w:tc>
            <w:tc>
              <w:tcPr>
                <w:tcW w:w="3686" w:type="dxa"/>
                <w:hideMark/>
              </w:tcPr>
              <w:p w14:paraId="6CE50648" w14:textId="77777777" w:rsidR="00966819" w:rsidRPr="003A683B" w:rsidRDefault="00581773" w:rsidP="00BE66A2">
                <w:pPr>
                  <w:pStyle w:val="EssentialTraining"/>
                  <w:rPr>
                    <w:rStyle w:val="GeneralAviation"/>
                    <w:color w:val="auto"/>
                  </w:rPr>
                </w:pPr>
                <w:r w:rsidRPr="003A683B">
                  <w:rPr>
                    <w:rStyle w:val="GeneralAviation"/>
                    <w:color w:val="auto"/>
                  </w:rPr>
                  <w:t>ICAO Doc 4444,</w:t>
                </w:r>
                <w:r w:rsidRPr="003A683B">
                  <w:rPr>
                    <w:rStyle w:val="GeneralAviation"/>
                    <w:color w:val="auto"/>
                  </w:rPr>
                  <w:br/>
                </w:r>
                <w:r w:rsidR="00356D49" w:rsidRPr="003A683B">
                  <w:rPr>
                    <w:rStyle w:val="GeneralAviation"/>
                    <w:color w:val="auto"/>
                  </w:rPr>
                  <w:t>Government of the Republic of Armenia Decision N 821-N of June 2, 2022</w:t>
                </w:r>
              </w:p>
              <w:p w14:paraId="292EE182" w14:textId="77777777" w:rsidR="00966819" w:rsidRPr="003A683B" w:rsidRDefault="00581773" w:rsidP="00966819">
                <w:pPr>
                  <w:pStyle w:val="TableNormal0"/>
                  <w:rPr>
                    <w:rStyle w:val="GeneralAviation"/>
                    <w:i/>
                    <w:iCs/>
                    <w:color w:val="auto"/>
                  </w:rPr>
                </w:pPr>
                <w:r w:rsidRPr="003A683B">
                  <w:rPr>
                    <w:rStyle w:val="GeneralAviation"/>
                    <w:i/>
                    <w:iCs/>
                    <w:color w:val="auto"/>
                  </w:rPr>
                  <w:t>Optional content: flight information centre, adjacent ATS unit</w:t>
                </w:r>
              </w:p>
            </w:tc>
            <w:tc>
              <w:tcPr>
                <w:tcW w:w="708" w:type="dxa"/>
                <w:hideMark/>
              </w:tcPr>
              <w:p w14:paraId="068DFAB1" w14:textId="77777777" w:rsidR="00966819" w:rsidRPr="003A683B" w:rsidRDefault="00581773" w:rsidP="004F6B9A">
                <w:pPr>
                  <w:pStyle w:val="ItalicRed"/>
                  <w:rPr>
                    <w:color w:val="auto"/>
                  </w:rPr>
                </w:pPr>
                <w:r w:rsidRPr="003A683B">
                  <w:rPr>
                    <w:color w:val="auto"/>
                  </w:rPr>
                  <w:t>ALL</w:t>
                </w:r>
              </w:p>
            </w:tc>
          </w:tr>
        </w:tbl>
        <w:p w14:paraId="48953B56" w14:textId="77777777" w:rsidR="008420F7" w:rsidRPr="00966819" w:rsidRDefault="00000000" w:rsidP="00966819">
          <w:pPr>
            <w:rPr>
              <w:rStyle w:val="GeneralAviation"/>
              <w:i/>
              <w:iCs/>
            </w:rPr>
          </w:pPr>
        </w:p>
      </w:sdtContent>
    </w:sdt>
    <w:sdt>
      <w:sdtPr>
        <w:rPr>
          <w:i w:val="0"/>
          <w:color w:val="A25EAB"/>
          <w:sz w:val="22"/>
          <w:szCs w:val="24"/>
        </w:rPr>
        <w:alias w:val="topic"/>
        <w:tag w:val="topic"/>
        <w:id w:val="-767773519"/>
      </w:sdtPr>
      <w:sdtContent>
        <w:p w14:paraId="20121EAC" w14:textId="77777777" w:rsidR="00634DD8" w:rsidRDefault="00634DD8" w:rsidP="00D548DD">
          <w:pPr>
            <w:pStyle w:val="Dxshortdesc"/>
            <w:jc w:val="both"/>
          </w:pPr>
        </w:p>
        <w:p w14:paraId="722F6A73" w14:textId="77777777" w:rsidR="00AF7982" w:rsidRPr="005847AB" w:rsidRDefault="00581773" w:rsidP="00634DD8">
          <w:pPr>
            <w:pStyle w:val="Heading5"/>
          </w:pPr>
          <w:bookmarkStart w:id="2302" w:name="_Toc256000243"/>
          <w:r w:rsidRPr="005847AB">
            <w:t>SUBJECT 5: NAVIGATION</w:t>
          </w:r>
          <w:bookmarkEnd w:id="2302"/>
        </w:p>
        <w:p w14:paraId="20139FF0" w14:textId="77777777" w:rsidR="00AF7982" w:rsidRPr="00667041" w:rsidRDefault="00581773" w:rsidP="00ED18E8">
          <w:r w:rsidRPr="00667041">
            <w:t xml:space="preserve">The subject objective is: </w:t>
          </w:r>
        </w:p>
        <w:p w14:paraId="2BEB6BDE" w14:textId="77777777" w:rsidR="00AF7982" w:rsidRDefault="00581773" w:rsidP="00ED18E8">
          <w:r w:rsidRPr="00667041">
            <w:t>Learners shall analyse all navigational aspects in order to organise the traffic.</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6EE03BF9"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0195E78A" w14:textId="77777777" w:rsidR="0008278E" w:rsidRPr="0008278E" w:rsidRDefault="00581773" w:rsidP="0008278E">
                <w:pPr>
                  <w:pStyle w:val="TableCentered"/>
                  <w:rPr>
                    <w:rStyle w:val="GeneralAviation"/>
                  </w:rPr>
                </w:pPr>
                <w:r w:rsidRPr="0008278E">
                  <w:t>TOPIC NAV 1 — MAPS AND AERONAUTICAL CHARTS</w:t>
                </w:r>
              </w:p>
            </w:tc>
          </w:tr>
          <w:tr w:rsidR="00090094" w14:paraId="0FD4172C" w14:textId="77777777" w:rsidTr="00090094">
            <w:trPr>
              <w:trHeight w:val="21"/>
            </w:trPr>
            <w:tc>
              <w:tcPr>
                <w:tcW w:w="9086" w:type="dxa"/>
                <w:gridSpan w:val="5"/>
                <w:hideMark/>
              </w:tcPr>
              <w:p w14:paraId="2B69AB0F" w14:textId="77777777" w:rsidR="0008278E" w:rsidRPr="003A683B" w:rsidRDefault="00581773" w:rsidP="0008278E">
                <w:pPr>
                  <w:pStyle w:val="TableHead"/>
                  <w:rPr>
                    <w:rStyle w:val="GeneralAviation"/>
                    <w:color w:val="auto"/>
                  </w:rPr>
                </w:pPr>
                <w:r w:rsidRPr="003A683B">
                  <w:rPr>
                    <w:rStyle w:val="GeneralAviation"/>
                    <w:color w:val="auto"/>
                  </w:rPr>
                  <w:t xml:space="preserve">Subtopic NAV 1.1 — Maps and charts </w:t>
                </w:r>
              </w:p>
            </w:tc>
          </w:tr>
          <w:tr w:rsidR="00090094" w14:paraId="103FB1E0" w14:textId="77777777" w:rsidTr="00090094">
            <w:trPr>
              <w:trHeight w:val="567"/>
            </w:trPr>
            <w:tc>
              <w:tcPr>
                <w:tcW w:w="865" w:type="dxa"/>
                <w:hideMark/>
              </w:tcPr>
              <w:p w14:paraId="5689B9B7" w14:textId="77777777" w:rsidR="0008278E" w:rsidRPr="003A683B" w:rsidRDefault="00581773" w:rsidP="0008278E">
                <w:pPr>
                  <w:pStyle w:val="TableNormal0"/>
                  <w:rPr>
                    <w:rStyle w:val="GeneralAviation"/>
                    <w:color w:val="auto"/>
                  </w:rPr>
                </w:pPr>
                <w:r w:rsidRPr="003A683B">
                  <w:rPr>
                    <w:rStyle w:val="GeneralAviation"/>
                    <w:color w:val="auto"/>
                  </w:rPr>
                  <w:t>ACS</w:t>
                </w:r>
                <w:r w:rsidRPr="003A683B">
                  <w:rPr>
                    <w:rStyle w:val="GeneralAviation"/>
                    <w:color w:val="auto"/>
                  </w:rPr>
                  <w:br/>
                  <w:t>NAV</w:t>
                </w:r>
              </w:p>
              <w:p w14:paraId="7CA68D4D" w14:textId="77777777" w:rsidR="0008278E" w:rsidRPr="003A683B" w:rsidRDefault="00581773" w:rsidP="0008278E">
                <w:pPr>
                  <w:pStyle w:val="TableNormal0"/>
                  <w:rPr>
                    <w:rStyle w:val="GeneralAviation"/>
                    <w:color w:val="auto"/>
                  </w:rPr>
                </w:pPr>
                <w:r w:rsidRPr="003A683B">
                  <w:rPr>
                    <w:rStyle w:val="GeneralAviation"/>
                    <w:color w:val="auto"/>
                  </w:rPr>
                  <w:t xml:space="preserve">1.1.1 </w:t>
                </w:r>
              </w:p>
            </w:tc>
            <w:tc>
              <w:tcPr>
                <w:tcW w:w="3544" w:type="dxa"/>
                <w:hideMark/>
              </w:tcPr>
              <w:p w14:paraId="1C87AB6D" w14:textId="77777777" w:rsidR="0008278E" w:rsidRPr="003A683B" w:rsidRDefault="00581773" w:rsidP="0008278E">
                <w:pPr>
                  <w:pStyle w:val="TableNormal0"/>
                  <w:rPr>
                    <w:rStyle w:val="GeneralAviation"/>
                    <w:color w:val="auto"/>
                  </w:rPr>
                </w:pPr>
                <w:r w:rsidRPr="003A683B">
                  <w:rPr>
                    <w:rStyle w:val="GeneralAviation"/>
                    <w:color w:val="auto"/>
                  </w:rPr>
                  <w:t>Use relevant maps and charts.</w:t>
                </w:r>
              </w:p>
            </w:tc>
            <w:tc>
              <w:tcPr>
                <w:tcW w:w="283" w:type="dxa"/>
                <w:hideMark/>
              </w:tcPr>
              <w:p w14:paraId="1BC8302B" w14:textId="77777777" w:rsidR="0008278E" w:rsidRPr="003A683B" w:rsidRDefault="00581773" w:rsidP="0008278E">
                <w:pPr>
                  <w:pStyle w:val="TableNormal0"/>
                  <w:rPr>
                    <w:rStyle w:val="GeneralAviation"/>
                    <w:color w:val="auto"/>
                  </w:rPr>
                </w:pPr>
                <w:r w:rsidRPr="003A683B">
                  <w:rPr>
                    <w:rStyle w:val="GeneralAviation"/>
                    <w:color w:val="auto"/>
                  </w:rPr>
                  <w:t>3</w:t>
                </w:r>
              </w:p>
            </w:tc>
            <w:tc>
              <w:tcPr>
                <w:tcW w:w="3686" w:type="dxa"/>
                <w:hideMark/>
              </w:tcPr>
              <w:p w14:paraId="69ECA49B" w14:textId="77777777" w:rsidR="0008278E" w:rsidRPr="003A683B" w:rsidRDefault="0008278E" w:rsidP="0008278E">
                <w:pPr>
                  <w:pStyle w:val="TableNormal0"/>
                  <w:rPr>
                    <w:rStyle w:val="GeneralAviation"/>
                    <w:color w:val="auto"/>
                  </w:rPr>
                </w:pPr>
              </w:p>
            </w:tc>
            <w:tc>
              <w:tcPr>
                <w:tcW w:w="708" w:type="dxa"/>
                <w:hideMark/>
              </w:tcPr>
              <w:p w14:paraId="3673B6FC" w14:textId="77777777" w:rsidR="0008278E" w:rsidRPr="003A683B" w:rsidRDefault="00581773" w:rsidP="00E85237">
                <w:pPr>
                  <w:pStyle w:val="ItalicRed"/>
                  <w:rPr>
                    <w:color w:val="auto"/>
                  </w:rPr>
                </w:pPr>
                <w:r w:rsidRPr="003A683B">
                  <w:rPr>
                    <w:color w:val="auto"/>
                  </w:rPr>
                  <w:t>ALL</w:t>
                </w:r>
              </w:p>
            </w:tc>
          </w:tr>
          <w:tr w:rsidR="00090094" w14:paraId="431FABF3" w14:textId="77777777" w:rsidTr="00090094">
            <w:trPr>
              <w:trHeight w:val="567"/>
            </w:trPr>
            <w:tc>
              <w:tcPr>
                <w:tcW w:w="865" w:type="dxa"/>
              </w:tcPr>
              <w:p w14:paraId="7697870F" w14:textId="77777777" w:rsidR="0008278E" w:rsidRPr="003A683B" w:rsidRDefault="00581773" w:rsidP="0008278E">
                <w:pPr>
                  <w:pStyle w:val="TableNormal0"/>
                  <w:rPr>
                    <w:rStyle w:val="GeneralAviation"/>
                    <w:color w:val="auto"/>
                  </w:rPr>
                </w:pPr>
                <w:r w:rsidRPr="003A683B">
                  <w:rPr>
                    <w:rStyle w:val="GeneralAviation"/>
                    <w:color w:val="auto"/>
                  </w:rPr>
                  <w:t>ACS</w:t>
                </w:r>
                <w:r w:rsidRPr="003A683B">
                  <w:rPr>
                    <w:rStyle w:val="GeneralAviation"/>
                    <w:color w:val="auto"/>
                  </w:rPr>
                  <w:br/>
                  <w:t>NAV</w:t>
                </w:r>
              </w:p>
              <w:p w14:paraId="2E253C7E" w14:textId="77777777" w:rsidR="0008278E" w:rsidRPr="003A683B" w:rsidRDefault="00581773" w:rsidP="0008278E">
                <w:pPr>
                  <w:pStyle w:val="TableNormal0"/>
                  <w:rPr>
                    <w:rStyle w:val="GeneralAviation"/>
                    <w:color w:val="auto"/>
                  </w:rPr>
                </w:pPr>
                <w:r w:rsidRPr="003A683B">
                  <w:rPr>
                    <w:rStyle w:val="GeneralAviation"/>
                    <w:color w:val="auto"/>
                  </w:rPr>
                  <w:t>1.1.2</w:t>
                </w:r>
              </w:p>
            </w:tc>
            <w:tc>
              <w:tcPr>
                <w:tcW w:w="3544" w:type="dxa"/>
              </w:tcPr>
              <w:p w14:paraId="658E72EE" w14:textId="77777777" w:rsidR="0008278E" w:rsidRPr="003A683B" w:rsidRDefault="00581773" w:rsidP="0008278E">
                <w:pPr>
                  <w:pStyle w:val="TableNormal0"/>
                  <w:rPr>
                    <w:rStyle w:val="GeneralAviation"/>
                    <w:color w:val="auto"/>
                  </w:rPr>
                </w:pPr>
                <w:r w:rsidRPr="003A683B">
                  <w:rPr>
                    <w:rStyle w:val="GeneralAviation"/>
                    <w:color w:val="auto"/>
                  </w:rPr>
                  <w:t>Decode symbols and information displayed on aeronautical maps and charts.</w:t>
                </w:r>
              </w:p>
            </w:tc>
            <w:tc>
              <w:tcPr>
                <w:tcW w:w="283" w:type="dxa"/>
              </w:tcPr>
              <w:p w14:paraId="24DC0767" w14:textId="77777777" w:rsidR="0008278E" w:rsidRPr="003A683B" w:rsidRDefault="00581773" w:rsidP="0008278E">
                <w:pPr>
                  <w:pStyle w:val="TableNormal0"/>
                  <w:rPr>
                    <w:rStyle w:val="GeneralAviation"/>
                    <w:color w:val="auto"/>
                  </w:rPr>
                </w:pPr>
                <w:r w:rsidRPr="003A683B">
                  <w:rPr>
                    <w:rStyle w:val="GeneralAviation"/>
                    <w:color w:val="auto"/>
                  </w:rPr>
                  <w:t>3</w:t>
                </w:r>
              </w:p>
            </w:tc>
            <w:tc>
              <w:tcPr>
                <w:tcW w:w="3686" w:type="dxa"/>
              </w:tcPr>
              <w:p w14:paraId="2814C652" w14:textId="77777777" w:rsidR="0008278E" w:rsidRPr="003A683B" w:rsidRDefault="00581773" w:rsidP="00E85237">
                <w:pPr>
                  <w:pStyle w:val="EssentialTraining"/>
                  <w:rPr>
                    <w:rStyle w:val="GeneralAviation"/>
                    <w:color w:val="auto"/>
                  </w:rPr>
                </w:pPr>
                <w:r w:rsidRPr="003A683B">
                  <w:rPr>
                    <w:rStyle w:val="GeneralAviation"/>
                    <w:color w:val="auto"/>
                  </w:rPr>
                  <w:t>En-route and area charts</w:t>
                </w:r>
              </w:p>
              <w:p w14:paraId="400911B4" w14:textId="77777777" w:rsidR="0008278E" w:rsidRPr="003A683B" w:rsidRDefault="00581773" w:rsidP="0008278E">
                <w:pPr>
                  <w:pStyle w:val="TableNormal0"/>
                  <w:rPr>
                    <w:rStyle w:val="GeneralAviation"/>
                    <w:i/>
                    <w:iCs/>
                    <w:color w:val="auto"/>
                  </w:rPr>
                </w:pPr>
                <w:r w:rsidRPr="003A683B">
                  <w:rPr>
                    <w:rStyle w:val="GeneralAviation"/>
                    <w:i/>
                    <w:iCs/>
                    <w:color w:val="auto"/>
                  </w:rPr>
                  <w:t>Optional content: STAR charts</w:t>
                </w:r>
              </w:p>
            </w:tc>
            <w:tc>
              <w:tcPr>
                <w:tcW w:w="708" w:type="dxa"/>
              </w:tcPr>
              <w:p w14:paraId="36F8FF08" w14:textId="77777777" w:rsidR="0008278E" w:rsidRPr="003A683B" w:rsidRDefault="00581773" w:rsidP="0008278E">
                <w:pPr>
                  <w:pStyle w:val="TableNormal0"/>
                  <w:rPr>
                    <w:rStyle w:val="GeneralAviation"/>
                    <w:color w:val="auto"/>
                  </w:rPr>
                </w:pPr>
                <w:r w:rsidRPr="003A683B">
                  <w:rPr>
                    <w:rStyle w:val="GeneralAviation"/>
                    <w:color w:val="auto"/>
                  </w:rPr>
                  <w:t>ACP</w:t>
                </w:r>
              </w:p>
              <w:p w14:paraId="095CAB2E" w14:textId="77777777" w:rsidR="0008278E" w:rsidRPr="003A683B" w:rsidRDefault="00581773" w:rsidP="0008278E">
                <w:pPr>
                  <w:pStyle w:val="TableNormal0"/>
                  <w:rPr>
                    <w:rStyle w:val="GeneralAviation"/>
                    <w:color w:val="auto"/>
                  </w:rPr>
                </w:pPr>
                <w:r w:rsidRPr="003A683B">
                  <w:rPr>
                    <w:rStyle w:val="GeneralAviation"/>
                    <w:color w:val="auto"/>
                  </w:rPr>
                  <w:t>ACS</w:t>
                </w:r>
              </w:p>
            </w:tc>
          </w:tr>
          <w:tr w:rsidR="00090094" w14:paraId="7387C5F6" w14:textId="77777777" w:rsidTr="00090094">
            <w:trPr>
              <w:trHeight w:val="21"/>
            </w:trPr>
            <w:tc>
              <w:tcPr>
                <w:tcW w:w="9086" w:type="dxa"/>
                <w:gridSpan w:val="5"/>
              </w:tcPr>
              <w:p w14:paraId="31145182" w14:textId="77777777" w:rsidR="0008278E" w:rsidRPr="0008278E" w:rsidRDefault="00581773" w:rsidP="00E16599">
                <w:pPr>
                  <w:pStyle w:val="TableCentered"/>
                  <w:rPr>
                    <w:rStyle w:val="GeneralAviation"/>
                  </w:rPr>
                </w:pPr>
                <w:r w:rsidRPr="0008278E">
                  <w:t>TOPIC NAV 2 — INSTRUMENT NAVIGATION</w:t>
                </w:r>
              </w:p>
            </w:tc>
          </w:tr>
          <w:tr w:rsidR="00090094" w14:paraId="4BAEFBAF" w14:textId="77777777" w:rsidTr="00090094">
            <w:trPr>
              <w:trHeight w:val="21"/>
            </w:trPr>
            <w:tc>
              <w:tcPr>
                <w:tcW w:w="9086" w:type="dxa"/>
                <w:gridSpan w:val="5"/>
                <w:hideMark/>
              </w:tcPr>
              <w:p w14:paraId="3AC25120" w14:textId="77777777" w:rsidR="0008278E" w:rsidRPr="003A683B" w:rsidRDefault="00581773" w:rsidP="00E16599">
                <w:pPr>
                  <w:pStyle w:val="TableHead"/>
                  <w:rPr>
                    <w:rStyle w:val="GeneralAviation"/>
                    <w:color w:val="auto"/>
                  </w:rPr>
                </w:pPr>
                <w:r w:rsidRPr="003A683B">
                  <w:rPr>
                    <w:rStyle w:val="GeneralAviation"/>
                    <w:color w:val="auto"/>
                  </w:rPr>
                  <w:t>Subtopic NAV 2.1 — Navigational systems</w:t>
                </w:r>
              </w:p>
            </w:tc>
          </w:tr>
          <w:tr w:rsidR="00090094" w14:paraId="2C287B70" w14:textId="77777777" w:rsidTr="00090094">
            <w:trPr>
              <w:trHeight w:val="567"/>
            </w:trPr>
            <w:tc>
              <w:tcPr>
                <w:tcW w:w="865" w:type="dxa"/>
                <w:hideMark/>
              </w:tcPr>
              <w:p w14:paraId="12FA5838"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2917288C" w14:textId="77777777" w:rsidR="0008278E" w:rsidRPr="003A683B" w:rsidRDefault="00581773" w:rsidP="00E16599">
                <w:pPr>
                  <w:pStyle w:val="TableNormal0"/>
                  <w:rPr>
                    <w:rStyle w:val="GeneralAviation"/>
                    <w:color w:val="auto"/>
                  </w:rPr>
                </w:pPr>
                <w:r w:rsidRPr="003A683B">
                  <w:rPr>
                    <w:rStyle w:val="GeneralAviation"/>
                    <w:color w:val="auto"/>
                  </w:rPr>
                  <w:t xml:space="preserve">2.1.1 </w:t>
                </w:r>
              </w:p>
            </w:tc>
            <w:tc>
              <w:tcPr>
                <w:tcW w:w="3544" w:type="dxa"/>
                <w:hideMark/>
              </w:tcPr>
              <w:p w14:paraId="787B5248" w14:textId="77777777" w:rsidR="0008278E" w:rsidRPr="003A683B" w:rsidRDefault="00581773" w:rsidP="00E16599">
                <w:pPr>
                  <w:pStyle w:val="TableNormal0"/>
                  <w:rPr>
                    <w:rStyle w:val="GeneralAviation"/>
                    <w:color w:val="auto"/>
                  </w:rPr>
                </w:pPr>
                <w:r w:rsidRPr="003A683B">
                  <w:rPr>
                    <w:rStyle w:val="GeneralAviation"/>
                    <w:color w:val="auto"/>
                  </w:rPr>
                  <w:t>Manage traffic in case of change in the operational status of navigational systems.</w:t>
                </w:r>
              </w:p>
            </w:tc>
            <w:tc>
              <w:tcPr>
                <w:tcW w:w="283" w:type="dxa"/>
                <w:hideMark/>
              </w:tcPr>
              <w:p w14:paraId="2E1082AD" w14:textId="77777777" w:rsidR="0008278E" w:rsidRPr="003A683B" w:rsidRDefault="00581773" w:rsidP="00E16599">
                <w:pPr>
                  <w:pStyle w:val="TableNormal0"/>
                  <w:rPr>
                    <w:rStyle w:val="GeneralAviation"/>
                    <w:color w:val="auto"/>
                  </w:rPr>
                </w:pPr>
                <w:r w:rsidRPr="003A683B">
                  <w:rPr>
                    <w:rStyle w:val="GeneralAviation"/>
                    <w:color w:val="auto"/>
                  </w:rPr>
                  <w:t>4</w:t>
                </w:r>
              </w:p>
            </w:tc>
            <w:tc>
              <w:tcPr>
                <w:tcW w:w="3686" w:type="dxa"/>
                <w:hideMark/>
              </w:tcPr>
              <w:p w14:paraId="4A71FDB0" w14:textId="77777777" w:rsidR="0008278E" w:rsidRPr="003A683B" w:rsidRDefault="00581773" w:rsidP="00E16599">
                <w:pPr>
                  <w:pStyle w:val="TableNormal0"/>
                  <w:rPr>
                    <w:rStyle w:val="GeneralAviation"/>
                    <w:i/>
                    <w:iCs/>
                    <w:color w:val="auto"/>
                  </w:rPr>
                </w:pPr>
                <w:r w:rsidRPr="003A683B">
                  <w:rPr>
                    <w:rStyle w:val="GeneralAviation"/>
                    <w:i/>
                    <w:iCs/>
                    <w:color w:val="auto"/>
                  </w:rPr>
                  <w:t>Optional content: limitations, availability and status of ground-based and satellite-based systems</w:t>
                </w:r>
              </w:p>
            </w:tc>
            <w:tc>
              <w:tcPr>
                <w:tcW w:w="708" w:type="dxa"/>
                <w:hideMark/>
              </w:tcPr>
              <w:p w14:paraId="121E36C9" w14:textId="77777777" w:rsidR="0008278E" w:rsidRPr="003A683B" w:rsidRDefault="00581773" w:rsidP="00E16599">
                <w:pPr>
                  <w:pStyle w:val="TableNormal0"/>
                  <w:rPr>
                    <w:rStyle w:val="GeneralAviation"/>
                    <w:color w:val="auto"/>
                  </w:rPr>
                </w:pPr>
                <w:r w:rsidRPr="003A683B">
                  <w:rPr>
                    <w:rStyle w:val="GeneralAviation"/>
                    <w:color w:val="auto"/>
                  </w:rPr>
                  <w:t>APP ACP APS ACS</w:t>
                </w:r>
              </w:p>
            </w:tc>
          </w:tr>
          <w:tr w:rsidR="00090094" w14:paraId="596937AC" w14:textId="77777777" w:rsidTr="00090094">
            <w:trPr>
              <w:trHeight w:val="567"/>
            </w:trPr>
            <w:tc>
              <w:tcPr>
                <w:tcW w:w="865" w:type="dxa"/>
                <w:hideMark/>
              </w:tcPr>
              <w:p w14:paraId="281436EE"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2A8C07A1" w14:textId="77777777" w:rsidR="0008278E" w:rsidRPr="003A683B" w:rsidRDefault="00581773" w:rsidP="00E16599">
                <w:pPr>
                  <w:pStyle w:val="TableNormal0"/>
                  <w:rPr>
                    <w:rStyle w:val="GeneralAviation"/>
                    <w:color w:val="auto"/>
                  </w:rPr>
                </w:pPr>
                <w:r w:rsidRPr="003A683B">
                  <w:rPr>
                    <w:rStyle w:val="GeneralAviation"/>
                    <w:color w:val="auto"/>
                  </w:rPr>
                  <w:t xml:space="preserve">2.1.2 </w:t>
                </w:r>
              </w:p>
            </w:tc>
            <w:tc>
              <w:tcPr>
                <w:tcW w:w="3544" w:type="dxa"/>
                <w:hideMark/>
              </w:tcPr>
              <w:p w14:paraId="590D63AF" w14:textId="77777777" w:rsidR="0008278E" w:rsidRPr="003A683B" w:rsidRDefault="00581773" w:rsidP="00E16599">
                <w:pPr>
                  <w:pStyle w:val="TableNormal0"/>
                  <w:rPr>
                    <w:rStyle w:val="GeneralAviation"/>
                    <w:color w:val="auto"/>
                  </w:rPr>
                </w:pPr>
                <w:r w:rsidRPr="003A683B">
                  <w:rPr>
                    <w:rStyle w:val="GeneralAviation"/>
                    <w:color w:val="auto"/>
                  </w:rPr>
                  <w:t>Appreciate the effect of a change in the operational status of navigational systems.</w:t>
                </w:r>
              </w:p>
            </w:tc>
            <w:tc>
              <w:tcPr>
                <w:tcW w:w="283" w:type="dxa"/>
                <w:hideMark/>
              </w:tcPr>
              <w:p w14:paraId="71B61341" w14:textId="77777777" w:rsidR="0008278E" w:rsidRPr="003A683B" w:rsidRDefault="00581773" w:rsidP="00E16599">
                <w:pPr>
                  <w:pStyle w:val="TableNormal0"/>
                  <w:rPr>
                    <w:rStyle w:val="GeneralAviation"/>
                    <w:color w:val="auto"/>
                  </w:rPr>
                </w:pPr>
                <w:r w:rsidRPr="003A683B">
                  <w:rPr>
                    <w:rStyle w:val="GeneralAviation"/>
                    <w:color w:val="auto"/>
                  </w:rPr>
                  <w:t>3</w:t>
                </w:r>
              </w:p>
            </w:tc>
            <w:tc>
              <w:tcPr>
                <w:tcW w:w="3686" w:type="dxa"/>
                <w:hideMark/>
              </w:tcPr>
              <w:p w14:paraId="710D86EB" w14:textId="77777777" w:rsidR="0008278E" w:rsidRPr="003A683B" w:rsidRDefault="00581773" w:rsidP="00E16599">
                <w:pPr>
                  <w:pStyle w:val="TableNormal0"/>
                  <w:rPr>
                    <w:rStyle w:val="GeneralAviation"/>
                    <w:i/>
                    <w:iCs/>
                    <w:color w:val="auto"/>
                  </w:rPr>
                </w:pPr>
                <w:r w:rsidRPr="003A683B">
                  <w:rPr>
                    <w:rStyle w:val="GeneralAviation"/>
                    <w:i/>
                    <w:iCs/>
                    <w:color w:val="auto"/>
                  </w:rPr>
                  <w:t>Optional content: precision, limitations, status, degraded procedures</w:t>
                </w:r>
              </w:p>
            </w:tc>
            <w:tc>
              <w:tcPr>
                <w:tcW w:w="708" w:type="dxa"/>
                <w:hideMark/>
              </w:tcPr>
              <w:p w14:paraId="2EFDCB33" w14:textId="77777777" w:rsidR="0008278E" w:rsidRPr="003A683B" w:rsidRDefault="00581773" w:rsidP="00475DD4">
                <w:pPr>
                  <w:pStyle w:val="ItalicRed"/>
                  <w:rPr>
                    <w:color w:val="auto"/>
                  </w:rPr>
                </w:pPr>
                <w:r w:rsidRPr="003A683B">
                  <w:rPr>
                    <w:color w:val="auto"/>
                  </w:rPr>
                  <w:t>ALL</w:t>
                </w:r>
              </w:p>
            </w:tc>
          </w:tr>
          <w:tr w:rsidR="00090094" w14:paraId="1DFEB1FE" w14:textId="77777777" w:rsidTr="00090094">
            <w:trPr>
              <w:trHeight w:val="21"/>
            </w:trPr>
            <w:tc>
              <w:tcPr>
                <w:tcW w:w="9086" w:type="dxa"/>
                <w:gridSpan w:val="5"/>
                <w:hideMark/>
              </w:tcPr>
              <w:p w14:paraId="34899AA6" w14:textId="77777777" w:rsidR="0008278E" w:rsidRPr="003A683B" w:rsidRDefault="00581773" w:rsidP="00E16599">
                <w:pPr>
                  <w:pStyle w:val="TableHead"/>
                  <w:rPr>
                    <w:rStyle w:val="GeneralAviation"/>
                    <w:color w:val="auto"/>
                  </w:rPr>
                </w:pPr>
                <w:r w:rsidRPr="003A683B">
                  <w:rPr>
                    <w:rStyle w:val="GeneralAviation"/>
                    <w:color w:val="auto"/>
                  </w:rPr>
                  <w:lastRenderedPageBreak/>
                  <w:t>Subtopic NAV 2.2 — Navigational assistance</w:t>
                </w:r>
              </w:p>
            </w:tc>
          </w:tr>
          <w:tr w:rsidR="00090094" w14:paraId="6344D3A9" w14:textId="77777777" w:rsidTr="00090094">
            <w:trPr>
              <w:trHeight w:val="567"/>
            </w:trPr>
            <w:tc>
              <w:tcPr>
                <w:tcW w:w="865" w:type="dxa"/>
                <w:hideMark/>
              </w:tcPr>
              <w:p w14:paraId="4EFF0F06"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29F04A66" w14:textId="77777777" w:rsidR="0008278E" w:rsidRPr="003A683B" w:rsidRDefault="00581773" w:rsidP="00E16599">
                <w:pPr>
                  <w:pStyle w:val="TableNormal0"/>
                  <w:rPr>
                    <w:rStyle w:val="GeneralAviation"/>
                    <w:color w:val="auto"/>
                  </w:rPr>
                </w:pPr>
                <w:r w:rsidRPr="003A683B">
                  <w:rPr>
                    <w:rStyle w:val="GeneralAviation"/>
                    <w:color w:val="auto"/>
                  </w:rPr>
                  <w:t xml:space="preserve">2.2.1 </w:t>
                </w:r>
              </w:p>
            </w:tc>
            <w:tc>
              <w:tcPr>
                <w:tcW w:w="3544" w:type="dxa"/>
                <w:hideMark/>
              </w:tcPr>
              <w:p w14:paraId="0262F025" w14:textId="77777777" w:rsidR="0008278E" w:rsidRPr="003A683B" w:rsidRDefault="00581773" w:rsidP="00E16599">
                <w:pPr>
                  <w:pStyle w:val="TableNormal0"/>
                  <w:rPr>
                    <w:rStyle w:val="GeneralAviation"/>
                    <w:color w:val="auto"/>
                  </w:rPr>
                </w:pPr>
                <w:r w:rsidRPr="003A683B">
                  <w:rPr>
                    <w:rStyle w:val="GeneralAviation"/>
                    <w:color w:val="auto"/>
                  </w:rPr>
                  <w:t>Evaluate the necessary information to be provided to pilots in need of navigational assistance.</w:t>
                </w:r>
              </w:p>
            </w:tc>
            <w:tc>
              <w:tcPr>
                <w:tcW w:w="283" w:type="dxa"/>
                <w:hideMark/>
              </w:tcPr>
              <w:p w14:paraId="28A35AB0" w14:textId="77777777" w:rsidR="0008278E" w:rsidRPr="003A683B" w:rsidRDefault="00581773" w:rsidP="00E16599">
                <w:pPr>
                  <w:pStyle w:val="TableNormal0"/>
                  <w:rPr>
                    <w:rStyle w:val="GeneralAviation"/>
                    <w:color w:val="auto"/>
                  </w:rPr>
                </w:pPr>
                <w:r w:rsidRPr="003A683B">
                  <w:rPr>
                    <w:rStyle w:val="GeneralAviation"/>
                    <w:color w:val="auto"/>
                  </w:rPr>
                  <w:t>5</w:t>
                </w:r>
              </w:p>
            </w:tc>
            <w:tc>
              <w:tcPr>
                <w:tcW w:w="3686" w:type="dxa"/>
                <w:hideMark/>
              </w:tcPr>
              <w:p w14:paraId="1DDAE1F7" w14:textId="77777777" w:rsidR="0008278E" w:rsidRPr="003A683B" w:rsidRDefault="00581773" w:rsidP="00E16599">
                <w:pPr>
                  <w:pStyle w:val="TableNormal0"/>
                  <w:rPr>
                    <w:rStyle w:val="GeneralAviation"/>
                    <w:i/>
                    <w:iCs/>
                    <w:color w:val="auto"/>
                  </w:rPr>
                </w:pPr>
                <w:r w:rsidRPr="003A683B">
                  <w:rPr>
                    <w:rStyle w:val="GeneralAviation"/>
                    <w:i/>
                    <w:iCs/>
                    <w:color w:val="auto"/>
                  </w:rPr>
                  <w:t>Optional content: nearest most suitable aerodrome, track, heading, distance, aerodrome information, any other navigational assistance relevant at the time</w:t>
                </w:r>
              </w:p>
            </w:tc>
            <w:tc>
              <w:tcPr>
                <w:tcW w:w="708" w:type="dxa"/>
                <w:hideMark/>
              </w:tcPr>
              <w:p w14:paraId="711B8AE8" w14:textId="77777777" w:rsidR="0008278E" w:rsidRPr="003A683B" w:rsidRDefault="00581773" w:rsidP="00475DD4">
                <w:pPr>
                  <w:pStyle w:val="ItalicRed"/>
                  <w:rPr>
                    <w:color w:val="auto"/>
                  </w:rPr>
                </w:pPr>
                <w:r w:rsidRPr="003A683B">
                  <w:rPr>
                    <w:color w:val="auto"/>
                  </w:rPr>
                  <w:t>APP</w:t>
                </w:r>
              </w:p>
              <w:p w14:paraId="48ACDFBD" w14:textId="77777777" w:rsidR="0008278E" w:rsidRPr="003A683B" w:rsidRDefault="00581773" w:rsidP="00E16599">
                <w:pPr>
                  <w:pStyle w:val="TableNormal0"/>
                  <w:rPr>
                    <w:rStyle w:val="GeneralAviation"/>
                    <w:color w:val="auto"/>
                  </w:rPr>
                </w:pPr>
                <w:r w:rsidRPr="003A683B">
                  <w:rPr>
                    <w:rStyle w:val="GeneralAviation"/>
                    <w:color w:val="auto"/>
                  </w:rPr>
                  <w:t>ACP</w:t>
                </w:r>
              </w:p>
              <w:p w14:paraId="2B10406F" w14:textId="77777777" w:rsidR="0008278E" w:rsidRPr="003A683B" w:rsidRDefault="00581773" w:rsidP="00475DD4">
                <w:pPr>
                  <w:pStyle w:val="ItalicRed"/>
                  <w:rPr>
                    <w:color w:val="auto"/>
                  </w:rPr>
                </w:pPr>
                <w:r w:rsidRPr="003A683B">
                  <w:rPr>
                    <w:color w:val="auto"/>
                  </w:rPr>
                  <w:t>APS</w:t>
                </w:r>
              </w:p>
              <w:p w14:paraId="2984B5F2" w14:textId="77777777" w:rsidR="0008278E" w:rsidRPr="003A683B" w:rsidRDefault="00581773" w:rsidP="00E16599">
                <w:pPr>
                  <w:pStyle w:val="TableNormal0"/>
                  <w:rPr>
                    <w:rStyle w:val="GeneralAviation"/>
                    <w:color w:val="auto"/>
                  </w:rPr>
                </w:pPr>
                <w:r w:rsidRPr="003A683B">
                  <w:rPr>
                    <w:rStyle w:val="GeneralAviation"/>
                    <w:color w:val="auto"/>
                  </w:rPr>
                  <w:t>ACS</w:t>
                </w:r>
              </w:p>
            </w:tc>
          </w:tr>
          <w:tr w:rsidR="00090094" w14:paraId="32B1D9BA" w14:textId="77777777" w:rsidTr="00090094">
            <w:trPr>
              <w:trHeight w:val="567"/>
            </w:trPr>
            <w:tc>
              <w:tcPr>
                <w:tcW w:w="865" w:type="dxa"/>
                <w:hideMark/>
              </w:tcPr>
              <w:p w14:paraId="6278F6EC"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55A5B797" w14:textId="77777777" w:rsidR="0008278E" w:rsidRPr="003A683B" w:rsidRDefault="00581773" w:rsidP="00E16599">
                <w:pPr>
                  <w:pStyle w:val="TableNormal0"/>
                  <w:rPr>
                    <w:rStyle w:val="GeneralAviation"/>
                    <w:color w:val="auto"/>
                  </w:rPr>
                </w:pPr>
                <w:r w:rsidRPr="003A683B">
                  <w:rPr>
                    <w:rStyle w:val="GeneralAviation"/>
                    <w:color w:val="auto"/>
                  </w:rPr>
                  <w:t xml:space="preserve">2.2.2 </w:t>
                </w:r>
              </w:p>
            </w:tc>
            <w:tc>
              <w:tcPr>
                <w:tcW w:w="3544" w:type="dxa"/>
                <w:hideMark/>
              </w:tcPr>
              <w:p w14:paraId="5180FF5C" w14:textId="77777777" w:rsidR="0008278E" w:rsidRPr="003A683B" w:rsidRDefault="00581773" w:rsidP="00E16599">
                <w:pPr>
                  <w:pStyle w:val="TableNormal0"/>
                  <w:rPr>
                    <w:rStyle w:val="GeneralAviation"/>
                    <w:color w:val="auto"/>
                  </w:rPr>
                </w:pPr>
                <w:r w:rsidRPr="003A683B">
                  <w:rPr>
                    <w:rStyle w:val="GeneralAviation"/>
                    <w:color w:val="auto"/>
                  </w:rPr>
                  <w:t>Assist pilots with navigation when required.</w:t>
                </w:r>
              </w:p>
            </w:tc>
            <w:tc>
              <w:tcPr>
                <w:tcW w:w="283" w:type="dxa"/>
                <w:hideMark/>
              </w:tcPr>
              <w:p w14:paraId="5CD14EA7" w14:textId="77777777" w:rsidR="0008278E" w:rsidRPr="003A683B" w:rsidRDefault="00581773" w:rsidP="00E16599">
                <w:pPr>
                  <w:pStyle w:val="TableNormal0"/>
                  <w:rPr>
                    <w:rStyle w:val="GeneralAviation"/>
                    <w:color w:val="auto"/>
                  </w:rPr>
                </w:pPr>
                <w:r w:rsidRPr="003A683B">
                  <w:rPr>
                    <w:rStyle w:val="GeneralAviation"/>
                    <w:color w:val="auto"/>
                  </w:rPr>
                  <w:t>3</w:t>
                </w:r>
              </w:p>
            </w:tc>
            <w:tc>
              <w:tcPr>
                <w:tcW w:w="3686" w:type="dxa"/>
                <w:hideMark/>
              </w:tcPr>
              <w:p w14:paraId="64C33B86" w14:textId="77777777" w:rsidR="0008278E" w:rsidRPr="003A683B" w:rsidRDefault="00581773" w:rsidP="00F65E47">
                <w:pPr>
                  <w:pStyle w:val="EssentialTraining"/>
                  <w:rPr>
                    <w:rStyle w:val="GeneralAviation"/>
                    <w:color w:val="auto"/>
                  </w:rPr>
                </w:pPr>
                <w:r w:rsidRPr="003A683B">
                  <w:rPr>
                    <w:rStyle w:val="GeneralAviation"/>
                    <w:color w:val="auto"/>
                  </w:rPr>
                  <w:t>Aircraft observed to be deviating from their known intended route, on pilots’ request</w:t>
                </w:r>
              </w:p>
            </w:tc>
            <w:tc>
              <w:tcPr>
                <w:tcW w:w="708" w:type="dxa"/>
                <w:hideMark/>
              </w:tcPr>
              <w:p w14:paraId="30CF823C" w14:textId="77777777" w:rsidR="0008278E" w:rsidRPr="003A683B" w:rsidRDefault="00581773" w:rsidP="00475DD4">
                <w:pPr>
                  <w:pStyle w:val="ItalicRed"/>
                  <w:rPr>
                    <w:color w:val="auto"/>
                  </w:rPr>
                </w:pPr>
                <w:r w:rsidRPr="003A683B">
                  <w:rPr>
                    <w:color w:val="auto"/>
                  </w:rPr>
                  <w:t>APS</w:t>
                </w:r>
              </w:p>
              <w:p w14:paraId="23C4099F" w14:textId="77777777" w:rsidR="0008278E" w:rsidRPr="003A683B" w:rsidRDefault="00581773" w:rsidP="00E16599">
                <w:pPr>
                  <w:pStyle w:val="TableNormal0"/>
                  <w:rPr>
                    <w:rStyle w:val="GeneralAviation"/>
                    <w:color w:val="auto"/>
                  </w:rPr>
                </w:pPr>
                <w:r w:rsidRPr="003A683B">
                  <w:rPr>
                    <w:rStyle w:val="GeneralAviation"/>
                    <w:color w:val="auto"/>
                  </w:rPr>
                  <w:t>ACS</w:t>
                </w:r>
              </w:p>
            </w:tc>
          </w:tr>
          <w:tr w:rsidR="00090094" w14:paraId="033C6617" w14:textId="77777777" w:rsidTr="00090094">
            <w:trPr>
              <w:trHeight w:val="21"/>
            </w:trPr>
            <w:tc>
              <w:tcPr>
                <w:tcW w:w="9086" w:type="dxa"/>
                <w:gridSpan w:val="5"/>
                <w:hideMark/>
              </w:tcPr>
              <w:p w14:paraId="6BFA7A8D" w14:textId="77777777" w:rsidR="0008278E" w:rsidRPr="003A683B" w:rsidRDefault="00581773" w:rsidP="00E16599">
                <w:pPr>
                  <w:pStyle w:val="TableHead"/>
                  <w:rPr>
                    <w:rStyle w:val="GeneralAviation"/>
                    <w:color w:val="auto"/>
                  </w:rPr>
                </w:pPr>
                <w:r w:rsidRPr="003A683B">
                  <w:rPr>
                    <w:rStyle w:val="GeneralAviation"/>
                    <w:color w:val="auto"/>
                  </w:rPr>
                  <w:t>Subtopic NAV 2.3 — PBN applications</w:t>
                </w:r>
              </w:p>
            </w:tc>
          </w:tr>
          <w:tr w:rsidR="00090094" w14:paraId="37E37199" w14:textId="77777777" w:rsidTr="00090094">
            <w:trPr>
              <w:trHeight w:val="567"/>
            </w:trPr>
            <w:tc>
              <w:tcPr>
                <w:tcW w:w="865" w:type="dxa"/>
                <w:hideMark/>
              </w:tcPr>
              <w:p w14:paraId="3F25455D"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13E2E5CB" w14:textId="77777777" w:rsidR="0008278E" w:rsidRPr="003A683B" w:rsidRDefault="00581773" w:rsidP="00E16599">
                <w:pPr>
                  <w:pStyle w:val="TableNormal0"/>
                  <w:rPr>
                    <w:rStyle w:val="GeneralAviation"/>
                    <w:color w:val="auto"/>
                  </w:rPr>
                </w:pPr>
                <w:r w:rsidRPr="003A683B">
                  <w:rPr>
                    <w:rStyle w:val="GeneralAviation"/>
                    <w:color w:val="auto"/>
                  </w:rPr>
                  <w:t xml:space="preserve">2.3.1 </w:t>
                </w:r>
              </w:p>
            </w:tc>
            <w:tc>
              <w:tcPr>
                <w:tcW w:w="3544" w:type="dxa"/>
                <w:hideMark/>
              </w:tcPr>
              <w:p w14:paraId="02966189" w14:textId="77777777" w:rsidR="0008278E" w:rsidRPr="003A683B" w:rsidRDefault="00581773" w:rsidP="00E16599">
                <w:pPr>
                  <w:pStyle w:val="TableNormal0"/>
                  <w:rPr>
                    <w:rStyle w:val="GeneralAviation"/>
                    <w:color w:val="auto"/>
                  </w:rPr>
                </w:pPr>
                <w:r w:rsidRPr="003A683B">
                  <w:rPr>
                    <w:rStyle w:val="GeneralAviation"/>
                    <w:color w:val="auto"/>
                  </w:rPr>
                  <w:t>State the navigation applications used in terminal and en-route environments.</w:t>
                </w:r>
              </w:p>
            </w:tc>
            <w:tc>
              <w:tcPr>
                <w:tcW w:w="283" w:type="dxa"/>
                <w:hideMark/>
              </w:tcPr>
              <w:p w14:paraId="5E286E81" w14:textId="77777777" w:rsidR="0008278E" w:rsidRPr="003A683B" w:rsidRDefault="00581773" w:rsidP="00E16599">
                <w:pPr>
                  <w:pStyle w:val="TableNormal0"/>
                  <w:rPr>
                    <w:rStyle w:val="GeneralAviation"/>
                    <w:color w:val="auto"/>
                  </w:rPr>
                </w:pPr>
                <w:r w:rsidRPr="003A683B">
                  <w:rPr>
                    <w:rStyle w:val="GeneralAviation"/>
                    <w:color w:val="auto"/>
                  </w:rPr>
                  <w:t>1</w:t>
                </w:r>
              </w:p>
            </w:tc>
            <w:tc>
              <w:tcPr>
                <w:tcW w:w="3686" w:type="dxa"/>
                <w:hideMark/>
              </w:tcPr>
              <w:p w14:paraId="50242B5F" w14:textId="77777777" w:rsidR="0008278E" w:rsidRPr="003A683B" w:rsidRDefault="00581773" w:rsidP="00F65E47">
                <w:pPr>
                  <w:pStyle w:val="EssentialTraining"/>
                  <w:rPr>
                    <w:rStyle w:val="GeneralAviation"/>
                    <w:color w:val="auto"/>
                  </w:rPr>
                </w:pPr>
                <w:r w:rsidRPr="003A683B">
                  <w:rPr>
                    <w:rStyle w:val="GeneralAviation"/>
                    <w:color w:val="auto"/>
                  </w:rPr>
                  <w:t>Terminal-RNAV-1,</w:t>
                </w:r>
                <w:r w:rsidRPr="003A683B">
                  <w:rPr>
                    <w:rStyle w:val="GeneralAviation"/>
                    <w:color w:val="auto"/>
                  </w:rPr>
                  <w:br/>
                  <w:t>En-route-RNAV-5</w:t>
                </w:r>
              </w:p>
              <w:p w14:paraId="16A0CA8F" w14:textId="77777777" w:rsidR="0008278E" w:rsidRPr="003A683B" w:rsidRDefault="00581773" w:rsidP="00E16599">
                <w:pPr>
                  <w:pStyle w:val="TableNormal0"/>
                  <w:rPr>
                    <w:rStyle w:val="GeneralAviation"/>
                    <w:i/>
                    <w:iCs/>
                    <w:color w:val="auto"/>
                  </w:rPr>
                </w:pPr>
                <w:r w:rsidRPr="003A683B">
                  <w:rPr>
                    <w:rStyle w:val="GeneralAviation"/>
                    <w:i/>
                    <w:iCs/>
                    <w:color w:val="auto"/>
                  </w:rPr>
                  <w:t xml:space="preserve">Optional content: A-RNP, Commission Implementing </w:t>
                </w:r>
                <w:r w:rsidR="00094C58" w:rsidRPr="003A683B">
                  <w:rPr>
                    <w:rStyle w:val="GeneralAviation"/>
                    <w:i/>
                    <w:iCs/>
                    <w:color w:val="auto"/>
                  </w:rPr>
                  <w:t>Government of the Republic of Armenia Decision N 2054-L of December 7, 2023</w:t>
                </w:r>
                <w:r w:rsidRPr="003A683B">
                  <w:rPr>
                    <w:rStyle w:val="GeneralAviation"/>
                    <w:i/>
                    <w:iCs/>
                    <w:color w:val="auto"/>
                  </w:rPr>
                  <w:t xml:space="preserve"> (the PBN Regulation), ICAO Doc 9613</w:t>
                </w:r>
              </w:p>
            </w:tc>
            <w:tc>
              <w:tcPr>
                <w:tcW w:w="708" w:type="dxa"/>
                <w:hideMark/>
              </w:tcPr>
              <w:p w14:paraId="31878AC5" w14:textId="77777777" w:rsidR="0008278E" w:rsidRPr="003A683B" w:rsidRDefault="00581773" w:rsidP="00E16599">
                <w:pPr>
                  <w:pStyle w:val="TableNormal0"/>
                  <w:rPr>
                    <w:rStyle w:val="GeneralAviation"/>
                    <w:color w:val="auto"/>
                  </w:rPr>
                </w:pPr>
                <w:r w:rsidRPr="003A683B">
                  <w:rPr>
                    <w:rStyle w:val="GeneralAviation"/>
                    <w:color w:val="auto"/>
                  </w:rPr>
                  <w:t>ACP ACS</w:t>
                </w:r>
              </w:p>
            </w:tc>
          </w:tr>
          <w:tr w:rsidR="00090094" w14:paraId="65F83C58" w14:textId="77777777" w:rsidTr="00090094">
            <w:trPr>
              <w:trHeight w:val="567"/>
            </w:trPr>
            <w:tc>
              <w:tcPr>
                <w:tcW w:w="865" w:type="dxa"/>
                <w:hideMark/>
              </w:tcPr>
              <w:p w14:paraId="2B89BFBE"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5E8DA899" w14:textId="77777777" w:rsidR="0008278E" w:rsidRPr="003A683B" w:rsidRDefault="00581773" w:rsidP="00E16599">
                <w:pPr>
                  <w:pStyle w:val="TableNormal0"/>
                  <w:rPr>
                    <w:rStyle w:val="GeneralAviation"/>
                    <w:color w:val="auto"/>
                  </w:rPr>
                </w:pPr>
                <w:r w:rsidRPr="003A683B">
                  <w:rPr>
                    <w:rStyle w:val="GeneralAviation"/>
                    <w:color w:val="auto"/>
                  </w:rPr>
                  <w:t xml:space="preserve">2.3.2 </w:t>
                </w:r>
              </w:p>
            </w:tc>
            <w:tc>
              <w:tcPr>
                <w:tcW w:w="3544" w:type="dxa"/>
                <w:hideMark/>
              </w:tcPr>
              <w:p w14:paraId="7B89E7D8" w14:textId="77777777" w:rsidR="0008278E" w:rsidRPr="003A683B" w:rsidRDefault="00581773" w:rsidP="00E16599">
                <w:pPr>
                  <w:pStyle w:val="TableNormal0"/>
                  <w:rPr>
                    <w:rStyle w:val="GeneralAviation"/>
                    <w:color w:val="auto"/>
                  </w:rPr>
                </w:pPr>
                <w:r w:rsidRPr="003A683B">
                  <w:rPr>
                    <w:rStyle w:val="GeneralAviation"/>
                    <w:color w:val="auto"/>
                  </w:rPr>
                  <w:t>Explain the principles and designation of navigation specifications in use.</w:t>
                </w:r>
              </w:p>
            </w:tc>
            <w:tc>
              <w:tcPr>
                <w:tcW w:w="283" w:type="dxa"/>
                <w:hideMark/>
              </w:tcPr>
              <w:p w14:paraId="749049BE" w14:textId="77777777" w:rsidR="0008278E" w:rsidRPr="003A683B" w:rsidRDefault="00581773" w:rsidP="00E16599">
                <w:pPr>
                  <w:pStyle w:val="TableNormal0"/>
                  <w:rPr>
                    <w:rStyle w:val="GeneralAviation"/>
                    <w:color w:val="auto"/>
                  </w:rPr>
                </w:pPr>
                <w:r w:rsidRPr="003A683B">
                  <w:rPr>
                    <w:rStyle w:val="GeneralAviation"/>
                    <w:color w:val="auto"/>
                  </w:rPr>
                  <w:t>2</w:t>
                </w:r>
              </w:p>
            </w:tc>
            <w:tc>
              <w:tcPr>
                <w:tcW w:w="3686" w:type="dxa"/>
                <w:hideMark/>
              </w:tcPr>
              <w:p w14:paraId="5E69FD06" w14:textId="77777777" w:rsidR="0008278E" w:rsidRPr="003A683B" w:rsidRDefault="00581773" w:rsidP="00F65E47">
                <w:pPr>
                  <w:pStyle w:val="EssentialTraining"/>
                  <w:rPr>
                    <w:rStyle w:val="GeneralAviation"/>
                    <w:color w:val="auto"/>
                  </w:rPr>
                </w:pPr>
                <w:r w:rsidRPr="003A683B">
                  <w:rPr>
                    <w:rStyle w:val="GeneralAviation"/>
                    <w:color w:val="auto"/>
                  </w:rPr>
                  <w:t>Performance, functionalities, sensors</w:t>
                </w:r>
              </w:p>
              <w:p w14:paraId="231CCAE3" w14:textId="77777777" w:rsidR="0008278E" w:rsidRPr="003A683B" w:rsidRDefault="00581773" w:rsidP="00E16599">
                <w:pPr>
                  <w:pStyle w:val="TableNormal0"/>
                  <w:rPr>
                    <w:rStyle w:val="GeneralAviation"/>
                    <w:i/>
                    <w:iCs/>
                    <w:color w:val="auto"/>
                  </w:rPr>
                </w:pPr>
                <w:r w:rsidRPr="003A683B">
                  <w:rPr>
                    <w:rStyle w:val="GeneralAviation"/>
                    <w:i/>
                    <w:iCs/>
                    <w:color w:val="auto"/>
                  </w:rPr>
                  <w:t>Optional content: aircrew and controller requirements, accuracy requirements, integrity and continuity</w:t>
                </w:r>
              </w:p>
            </w:tc>
            <w:tc>
              <w:tcPr>
                <w:tcW w:w="708" w:type="dxa"/>
                <w:hideMark/>
              </w:tcPr>
              <w:p w14:paraId="22A03C09" w14:textId="77777777" w:rsidR="0008278E" w:rsidRPr="003A683B" w:rsidRDefault="00581773" w:rsidP="00475DD4">
                <w:pPr>
                  <w:pStyle w:val="ItalicRed"/>
                  <w:rPr>
                    <w:color w:val="auto"/>
                  </w:rPr>
                </w:pPr>
                <w:r w:rsidRPr="003A683B">
                  <w:rPr>
                    <w:color w:val="auto"/>
                  </w:rPr>
                  <w:t>APP</w:t>
                </w:r>
              </w:p>
              <w:p w14:paraId="782BE960" w14:textId="77777777" w:rsidR="0008278E" w:rsidRPr="003A683B" w:rsidRDefault="00581773" w:rsidP="00E16599">
                <w:pPr>
                  <w:pStyle w:val="TableNormal0"/>
                  <w:rPr>
                    <w:rStyle w:val="GeneralAviation"/>
                    <w:color w:val="auto"/>
                  </w:rPr>
                </w:pPr>
                <w:r w:rsidRPr="003A683B">
                  <w:rPr>
                    <w:rStyle w:val="GeneralAviation"/>
                    <w:color w:val="auto"/>
                  </w:rPr>
                  <w:t>ACP</w:t>
                </w:r>
              </w:p>
              <w:p w14:paraId="47A50C59" w14:textId="77777777" w:rsidR="0008278E" w:rsidRPr="003A683B" w:rsidRDefault="00581773" w:rsidP="00475DD4">
                <w:pPr>
                  <w:pStyle w:val="ItalicRed"/>
                  <w:rPr>
                    <w:color w:val="auto"/>
                  </w:rPr>
                </w:pPr>
                <w:r w:rsidRPr="003A683B">
                  <w:rPr>
                    <w:color w:val="auto"/>
                  </w:rPr>
                  <w:t>APS</w:t>
                </w:r>
              </w:p>
              <w:p w14:paraId="21D79191" w14:textId="77777777" w:rsidR="0008278E" w:rsidRPr="003A683B" w:rsidRDefault="00581773" w:rsidP="00E16599">
                <w:pPr>
                  <w:pStyle w:val="TableNormal0"/>
                  <w:rPr>
                    <w:rStyle w:val="GeneralAviation"/>
                    <w:color w:val="auto"/>
                  </w:rPr>
                </w:pPr>
                <w:r w:rsidRPr="003A683B">
                  <w:rPr>
                    <w:rStyle w:val="GeneralAviation"/>
                    <w:color w:val="auto"/>
                  </w:rPr>
                  <w:t>ACS</w:t>
                </w:r>
              </w:p>
            </w:tc>
          </w:tr>
          <w:tr w:rsidR="00090094" w14:paraId="7E4BAD89" w14:textId="77777777" w:rsidTr="00090094">
            <w:trPr>
              <w:trHeight w:val="567"/>
            </w:trPr>
            <w:tc>
              <w:tcPr>
                <w:tcW w:w="865" w:type="dxa"/>
              </w:tcPr>
              <w:p w14:paraId="7F2FDF8B" w14:textId="77777777" w:rsidR="0008278E" w:rsidRPr="003A683B" w:rsidRDefault="00581773" w:rsidP="0008278E">
                <w:pPr>
                  <w:pStyle w:val="TableNormal0"/>
                  <w:rPr>
                    <w:rStyle w:val="GeneralAviation"/>
                    <w:color w:val="auto"/>
                  </w:rPr>
                </w:pPr>
                <w:r w:rsidRPr="003A683B">
                  <w:rPr>
                    <w:rStyle w:val="GeneralAviation"/>
                    <w:color w:val="auto"/>
                  </w:rPr>
                  <w:t>ACS</w:t>
                </w:r>
                <w:r w:rsidRPr="003A683B">
                  <w:rPr>
                    <w:rStyle w:val="GeneralAviation"/>
                    <w:color w:val="auto"/>
                  </w:rPr>
                  <w:br/>
                  <w:t>NAV</w:t>
                </w:r>
              </w:p>
              <w:p w14:paraId="6A9FE70E" w14:textId="77777777" w:rsidR="0008278E" w:rsidRPr="003A683B" w:rsidRDefault="00581773" w:rsidP="0008278E">
                <w:pPr>
                  <w:pStyle w:val="TableNormal0"/>
                  <w:rPr>
                    <w:rStyle w:val="GeneralAviation"/>
                    <w:color w:val="auto"/>
                  </w:rPr>
                </w:pPr>
                <w:r w:rsidRPr="003A683B">
                  <w:rPr>
                    <w:rStyle w:val="GeneralAviation"/>
                    <w:color w:val="auto"/>
                  </w:rPr>
                  <w:t>2.3.3</w:t>
                </w:r>
              </w:p>
            </w:tc>
            <w:tc>
              <w:tcPr>
                <w:tcW w:w="3544" w:type="dxa"/>
              </w:tcPr>
              <w:p w14:paraId="13700531" w14:textId="77777777" w:rsidR="0008278E" w:rsidRPr="003A683B" w:rsidRDefault="00581773" w:rsidP="00E16599">
                <w:pPr>
                  <w:pStyle w:val="TableNormal0"/>
                  <w:rPr>
                    <w:rStyle w:val="GeneralAviation"/>
                    <w:color w:val="auto"/>
                  </w:rPr>
                </w:pPr>
                <w:r w:rsidRPr="003A683B">
                  <w:rPr>
                    <w:rStyle w:val="GeneralAviation"/>
                    <w:color w:val="auto"/>
                  </w:rPr>
                  <w:t>Describe the differences in turn performance.</w:t>
                </w:r>
              </w:p>
            </w:tc>
            <w:tc>
              <w:tcPr>
                <w:tcW w:w="283" w:type="dxa"/>
              </w:tcPr>
              <w:p w14:paraId="4B83DB01" w14:textId="77777777" w:rsidR="0008278E" w:rsidRPr="003A683B" w:rsidRDefault="00581773" w:rsidP="00E16599">
                <w:pPr>
                  <w:pStyle w:val="TableNormal0"/>
                  <w:rPr>
                    <w:rStyle w:val="GeneralAviation"/>
                    <w:color w:val="auto"/>
                  </w:rPr>
                </w:pPr>
                <w:r w:rsidRPr="003A683B">
                  <w:rPr>
                    <w:rStyle w:val="GeneralAviation"/>
                    <w:color w:val="auto"/>
                  </w:rPr>
                  <w:t>2</w:t>
                </w:r>
              </w:p>
            </w:tc>
            <w:tc>
              <w:tcPr>
                <w:tcW w:w="3686" w:type="dxa"/>
              </w:tcPr>
              <w:p w14:paraId="1C7583AA" w14:textId="77777777" w:rsidR="0008278E" w:rsidRPr="003A683B" w:rsidRDefault="00581773" w:rsidP="0008278E">
                <w:pPr>
                  <w:pStyle w:val="TableNormal0"/>
                  <w:rPr>
                    <w:rStyle w:val="GeneralAviation"/>
                    <w:i/>
                    <w:iCs/>
                    <w:color w:val="auto"/>
                  </w:rPr>
                </w:pPr>
                <w:r w:rsidRPr="003A683B">
                  <w:rPr>
                    <w:rStyle w:val="GeneralAviation"/>
                    <w:i/>
                    <w:iCs/>
                    <w:color w:val="auto"/>
                  </w:rPr>
                  <w:t>Optional content: fly-by, fly-over, FRT, ICAO Doc 4444</w:t>
                </w:r>
              </w:p>
            </w:tc>
            <w:tc>
              <w:tcPr>
                <w:tcW w:w="708" w:type="dxa"/>
              </w:tcPr>
              <w:p w14:paraId="6348E37A" w14:textId="77777777" w:rsidR="0008278E" w:rsidRPr="003A683B" w:rsidRDefault="00581773" w:rsidP="0008278E">
                <w:pPr>
                  <w:pStyle w:val="TableNormal0"/>
                  <w:rPr>
                    <w:rStyle w:val="GeneralAviation"/>
                    <w:color w:val="auto"/>
                  </w:rPr>
                </w:pPr>
                <w:r w:rsidRPr="003A683B">
                  <w:rPr>
                    <w:rStyle w:val="GeneralAviation"/>
                    <w:color w:val="auto"/>
                  </w:rPr>
                  <w:t>ACP ACS</w:t>
                </w:r>
              </w:p>
            </w:tc>
          </w:tr>
          <w:tr w:rsidR="00090094" w14:paraId="33EF58AE" w14:textId="77777777" w:rsidTr="00090094">
            <w:trPr>
              <w:trHeight w:val="567"/>
            </w:trPr>
            <w:tc>
              <w:tcPr>
                <w:tcW w:w="865" w:type="dxa"/>
                <w:hideMark/>
              </w:tcPr>
              <w:p w14:paraId="384D6864" w14:textId="77777777" w:rsidR="0008278E" w:rsidRPr="003A683B" w:rsidRDefault="00581773" w:rsidP="00E16599">
                <w:pPr>
                  <w:pStyle w:val="TableNormal0"/>
                  <w:rPr>
                    <w:rStyle w:val="GeneralAviation"/>
                    <w:color w:val="auto"/>
                  </w:rPr>
                </w:pPr>
                <w:r w:rsidRPr="003A683B">
                  <w:rPr>
                    <w:rStyle w:val="GeneralAviation"/>
                    <w:color w:val="auto"/>
                  </w:rPr>
                  <w:t>ACS</w:t>
                </w:r>
                <w:r w:rsidRPr="003A683B">
                  <w:rPr>
                    <w:rStyle w:val="GeneralAviation"/>
                    <w:color w:val="auto"/>
                  </w:rPr>
                  <w:br/>
                  <w:t>NAV</w:t>
                </w:r>
              </w:p>
              <w:p w14:paraId="0CAA957B" w14:textId="77777777" w:rsidR="0008278E" w:rsidRPr="003A683B" w:rsidRDefault="00581773" w:rsidP="00E16599">
                <w:pPr>
                  <w:pStyle w:val="TableNormal0"/>
                  <w:rPr>
                    <w:rStyle w:val="GeneralAviation"/>
                    <w:color w:val="auto"/>
                  </w:rPr>
                </w:pPr>
                <w:r w:rsidRPr="003A683B">
                  <w:rPr>
                    <w:rStyle w:val="GeneralAviation"/>
                    <w:color w:val="auto"/>
                  </w:rPr>
                  <w:t xml:space="preserve">2.3.4 </w:t>
                </w:r>
              </w:p>
            </w:tc>
            <w:tc>
              <w:tcPr>
                <w:tcW w:w="3544" w:type="dxa"/>
                <w:hideMark/>
              </w:tcPr>
              <w:p w14:paraId="0735384C" w14:textId="77777777" w:rsidR="0008278E" w:rsidRPr="003A683B" w:rsidRDefault="00581773" w:rsidP="00E16599">
                <w:pPr>
                  <w:pStyle w:val="TableNormal0"/>
                  <w:rPr>
                    <w:rStyle w:val="GeneralAviation"/>
                    <w:color w:val="auto"/>
                  </w:rPr>
                </w:pPr>
                <w:r w:rsidRPr="003A683B">
                  <w:rPr>
                    <w:rStyle w:val="GeneralAviation"/>
                    <w:color w:val="auto"/>
                  </w:rPr>
                  <w:t>State future PBN developments.</w:t>
                </w:r>
              </w:p>
            </w:tc>
            <w:tc>
              <w:tcPr>
                <w:tcW w:w="283" w:type="dxa"/>
                <w:hideMark/>
              </w:tcPr>
              <w:p w14:paraId="1FBD8052" w14:textId="77777777" w:rsidR="0008278E" w:rsidRPr="003A683B" w:rsidRDefault="00581773" w:rsidP="00E16599">
                <w:pPr>
                  <w:pStyle w:val="TableNormal0"/>
                  <w:rPr>
                    <w:rStyle w:val="GeneralAviation"/>
                    <w:color w:val="auto"/>
                  </w:rPr>
                </w:pPr>
                <w:r w:rsidRPr="003A683B">
                  <w:rPr>
                    <w:rStyle w:val="GeneralAviation"/>
                    <w:color w:val="auto"/>
                  </w:rPr>
                  <w:t>1</w:t>
                </w:r>
              </w:p>
            </w:tc>
            <w:tc>
              <w:tcPr>
                <w:tcW w:w="3686" w:type="dxa"/>
                <w:hideMark/>
              </w:tcPr>
              <w:p w14:paraId="43F092EB" w14:textId="77777777" w:rsidR="0008278E" w:rsidRPr="003A683B" w:rsidRDefault="00581773" w:rsidP="00F65E47">
                <w:pPr>
                  <w:pStyle w:val="EssentialTraining"/>
                  <w:rPr>
                    <w:rStyle w:val="GeneralAviation"/>
                    <w:color w:val="auto"/>
                  </w:rPr>
                </w:pPr>
                <w:r w:rsidRPr="003A683B">
                  <w:rPr>
                    <w:rStyle w:val="GeneralAviation"/>
                    <w:color w:val="auto"/>
                  </w:rPr>
                  <w:t>A-RNP, RNP (AR) DEP</w:t>
                </w:r>
              </w:p>
              <w:p w14:paraId="7F4125FF" w14:textId="77777777" w:rsidR="0008278E" w:rsidRPr="003A683B" w:rsidRDefault="00581773" w:rsidP="00E16599">
                <w:pPr>
                  <w:pStyle w:val="TableNormal0"/>
                  <w:rPr>
                    <w:rStyle w:val="GeneralAviation"/>
                    <w:i/>
                    <w:iCs/>
                    <w:color w:val="auto"/>
                  </w:rPr>
                </w:pPr>
                <w:r w:rsidRPr="003A683B">
                  <w:rPr>
                    <w:rStyle w:val="GeneralAviation"/>
                    <w:i/>
                    <w:iCs/>
                    <w:color w:val="auto"/>
                  </w:rPr>
                  <w:t>Optional content: RNP 3D, VNAV, 4D, TBO</w:t>
                </w:r>
              </w:p>
            </w:tc>
            <w:tc>
              <w:tcPr>
                <w:tcW w:w="708" w:type="dxa"/>
                <w:hideMark/>
              </w:tcPr>
              <w:p w14:paraId="015BA5AC" w14:textId="77777777" w:rsidR="0008278E" w:rsidRPr="003A683B" w:rsidRDefault="00581773" w:rsidP="00475DD4">
                <w:pPr>
                  <w:pStyle w:val="ItalicRed"/>
                  <w:rPr>
                    <w:color w:val="auto"/>
                  </w:rPr>
                </w:pPr>
                <w:r w:rsidRPr="003A683B">
                  <w:rPr>
                    <w:color w:val="auto"/>
                  </w:rPr>
                  <w:t>ALL</w:t>
                </w:r>
              </w:p>
            </w:tc>
          </w:tr>
        </w:tbl>
        <w:p w14:paraId="0029D09A" w14:textId="77777777" w:rsidR="0096092C" w:rsidRDefault="0096092C" w:rsidP="0008278E">
          <w:pPr>
            <w:rPr>
              <w:i/>
              <w:iCs/>
            </w:rPr>
          </w:pPr>
        </w:p>
        <w:p w14:paraId="5F344433" w14:textId="77777777" w:rsidR="0096092C" w:rsidRDefault="0096092C" w:rsidP="0008278E">
          <w:pPr>
            <w:rPr>
              <w:i/>
              <w:iCs/>
            </w:rPr>
          </w:pPr>
        </w:p>
        <w:p w14:paraId="73294D14" w14:textId="77777777" w:rsidR="0096092C" w:rsidRDefault="0096092C" w:rsidP="0008278E">
          <w:pPr>
            <w:rPr>
              <w:i/>
              <w:iCs/>
            </w:rPr>
          </w:pPr>
        </w:p>
        <w:p w14:paraId="127EE211" w14:textId="77777777" w:rsidR="0096092C" w:rsidRDefault="0096092C" w:rsidP="0008278E">
          <w:pPr>
            <w:rPr>
              <w:i/>
              <w:iCs/>
            </w:rPr>
          </w:pPr>
        </w:p>
        <w:p w14:paraId="28B36BF0" w14:textId="77777777" w:rsidR="00AF7982" w:rsidRPr="0008278E" w:rsidRDefault="00000000" w:rsidP="0008278E">
          <w:pPr>
            <w:rPr>
              <w:i/>
              <w:iCs/>
            </w:rPr>
          </w:pPr>
        </w:p>
      </w:sdtContent>
    </w:sdt>
    <w:sdt>
      <w:sdtPr>
        <w:rPr>
          <w:i w:val="0"/>
          <w:sz w:val="20"/>
          <w:szCs w:val="24"/>
        </w:rPr>
        <w:alias w:val="topic"/>
        <w:tag w:val="topic"/>
        <w:id w:val="-379048145"/>
      </w:sdtPr>
      <w:sdtContent>
        <w:p w14:paraId="06408DCA" w14:textId="77777777" w:rsidR="00EC0962" w:rsidRDefault="00EC0962" w:rsidP="00EC0962">
          <w:pPr>
            <w:pStyle w:val="Dxshortdesc"/>
          </w:pPr>
        </w:p>
        <w:p w14:paraId="758C2950" w14:textId="77777777" w:rsidR="002A3697" w:rsidRPr="005847AB" w:rsidRDefault="00581773" w:rsidP="00EC0962">
          <w:pPr>
            <w:pStyle w:val="Heading5"/>
          </w:pPr>
          <w:bookmarkStart w:id="2303" w:name="_Toc256000244"/>
          <w:r w:rsidRPr="005847AB">
            <w:t>SUBJECT 6: AIRCRAFT</w:t>
          </w:r>
          <w:bookmarkEnd w:id="2303"/>
        </w:p>
        <w:p w14:paraId="1D19E557" w14:textId="77777777" w:rsidR="002A3697" w:rsidRPr="00667041" w:rsidRDefault="00581773" w:rsidP="00ED18E8">
          <w:r w:rsidRPr="00667041">
            <w:t>The subject objective is:</w:t>
          </w:r>
        </w:p>
        <w:p w14:paraId="057FF714" w14:textId="77777777" w:rsidR="002A3697" w:rsidRDefault="00581773" w:rsidP="00ED18E8">
          <w:r w:rsidRPr="00667041">
            <w:t>Learners shall assess and integrate aircraft performance in the provision of ATS.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55B89F3E"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19365DC9" w14:textId="77777777" w:rsidR="00536206" w:rsidRPr="00536206" w:rsidRDefault="00581773" w:rsidP="00536206">
                <w:pPr>
                  <w:pStyle w:val="TableCentered"/>
                  <w:rPr>
                    <w:rStyle w:val="GeneralAviation"/>
                  </w:rPr>
                </w:pPr>
                <w:r w:rsidRPr="00536206">
                  <w:t>TOPIC ACFT 1 — AIRCRAFT INSTRUMENTS</w:t>
                </w:r>
              </w:p>
            </w:tc>
          </w:tr>
          <w:tr w:rsidR="00090094" w14:paraId="7715151E" w14:textId="77777777" w:rsidTr="00090094">
            <w:trPr>
              <w:trHeight w:val="21"/>
            </w:trPr>
            <w:tc>
              <w:tcPr>
                <w:tcW w:w="9086" w:type="dxa"/>
                <w:gridSpan w:val="5"/>
                <w:hideMark/>
              </w:tcPr>
              <w:p w14:paraId="26C1E258" w14:textId="77777777" w:rsidR="00536206" w:rsidRPr="003A683B" w:rsidRDefault="00581773" w:rsidP="00536206">
                <w:pPr>
                  <w:pStyle w:val="TableHead"/>
                  <w:rPr>
                    <w:rStyle w:val="GeneralAviation"/>
                    <w:color w:val="auto"/>
                  </w:rPr>
                </w:pPr>
                <w:r w:rsidRPr="003A683B">
                  <w:rPr>
                    <w:rStyle w:val="GeneralAviation"/>
                    <w:color w:val="auto"/>
                  </w:rPr>
                  <w:t xml:space="preserve">Subtopic ACFT 1.1 — Aircraft instruments </w:t>
                </w:r>
              </w:p>
            </w:tc>
          </w:tr>
          <w:tr w:rsidR="00090094" w14:paraId="52A8D683" w14:textId="77777777" w:rsidTr="00090094">
            <w:trPr>
              <w:trHeight w:val="567"/>
            </w:trPr>
            <w:tc>
              <w:tcPr>
                <w:tcW w:w="865" w:type="dxa"/>
                <w:hideMark/>
              </w:tcPr>
              <w:p w14:paraId="7ED82737" w14:textId="77777777" w:rsidR="00536206" w:rsidRPr="003A683B" w:rsidRDefault="00581773" w:rsidP="00536206">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45656AFB" w14:textId="77777777" w:rsidR="00536206" w:rsidRPr="003A683B" w:rsidRDefault="00581773" w:rsidP="00536206">
                <w:pPr>
                  <w:pStyle w:val="TableNormal0"/>
                  <w:rPr>
                    <w:rStyle w:val="GeneralAviation"/>
                    <w:color w:val="auto"/>
                  </w:rPr>
                </w:pPr>
                <w:r w:rsidRPr="003A683B">
                  <w:rPr>
                    <w:rStyle w:val="GeneralAviation"/>
                    <w:color w:val="auto"/>
                  </w:rPr>
                  <w:t xml:space="preserve">1.1.1 </w:t>
                </w:r>
              </w:p>
            </w:tc>
            <w:tc>
              <w:tcPr>
                <w:tcW w:w="3544" w:type="dxa"/>
                <w:hideMark/>
              </w:tcPr>
              <w:p w14:paraId="5EC5FEB7" w14:textId="77777777" w:rsidR="00536206" w:rsidRPr="003A683B" w:rsidRDefault="00581773" w:rsidP="00536206">
                <w:pPr>
                  <w:pStyle w:val="TableNormal0"/>
                  <w:rPr>
                    <w:rStyle w:val="GeneralAviation"/>
                    <w:color w:val="auto"/>
                  </w:rPr>
                </w:pPr>
                <w:r w:rsidRPr="003A683B">
                  <w:rPr>
                    <w:rStyle w:val="GeneralAviation"/>
                    <w:color w:val="auto"/>
                  </w:rPr>
                  <w:t>Integrate information from aircraft instruments provided by the pilot into the provision of ATS.</w:t>
                </w:r>
              </w:p>
            </w:tc>
            <w:tc>
              <w:tcPr>
                <w:tcW w:w="283" w:type="dxa"/>
                <w:hideMark/>
              </w:tcPr>
              <w:p w14:paraId="6CC9A305" w14:textId="77777777" w:rsidR="00536206" w:rsidRPr="003A683B" w:rsidRDefault="00581773" w:rsidP="00536206">
                <w:pPr>
                  <w:pStyle w:val="TableNormal0"/>
                  <w:rPr>
                    <w:rStyle w:val="GeneralAviation"/>
                    <w:color w:val="auto"/>
                  </w:rPr>
                </w:pPr>
                <w:r w:rsidRPr="003A683B">
                  <w:rPr>
                    <w:rStyle w:val="GeneralAviation"/>
                    <w:color w:val="auto"/>
                  </w:rPr>
                  <w:t>4</w:t>
                </w:r>
              </w:p>
            </w:tc>
            <w:tc>
              <w:tcPr>
                <w:tcW w:w="3686" w:type="dxa"/>
                <w:hideMark/>
              </w:tcPr>
              <w:p w14:paraId="0E7FF047" w14:textId="77777777" w:rsidR="00536206" w:rsidRPr="003A683B" w:rsidRDefault="00536206" w:rsidP="00536206">
                <w:pPr>
                  <w:pStyle w:val="TableNormal0"/>
                  <w:rPr>
                    <w:rStyle w:val="GeneralAviation"/>
                    <w:color w:val="auto"/>
                  </w:rPr>
                </w:pPr>
              </w:p>
            </w:tc>
            <w:tc>
              <w:tcPr>
                <w:tcW w:w="708" w:type="dxa"/>
                <w:hideMark/>
              </w:tcPr>
              <w:p w14:paraId="5D319833" w14:textId="77777777" w:rsidR="00536206" w:rsidRPr="003A683B" w:rsidRDefault="00581773" w:rsidP="00536206">
                <w:pPr>
                  <w:pStyle w:val="TableNormal0"/>
                  <w:rPr>
                    <w:rStyle w:val="GeneralAviation"/>
                    <w:color w:val="auto"/>
                  </w:rPr>
                </w:pPr>
                <w:r w:rsidRPr="003A683B">
                  <w:rPr>
                    <w:rStyle w:val="GeneralAviation"/>
                    <w:color w:val="auto"/>
                  </w:rPr>
                  <w:t>ALL</w:t>
                </w:r>
              </w:p>
            </w:tc>
          </w:tr>
          <w:tr w:rsidR="00090094" w14:paraId="3DC72493" w14:textId="77777777" w:rsidTr="00090094">
            <w:trPr>
              <w:trHeight w:val="567"/>
            </w:trPr>
            <w:tc>
              <w:tcPr>
                <w:tcW w:w="865" w:type="dxa"/>
                <w:hideMark/>
              </w:tcPr>
              <w:p w14:paraId="323A2E57" w14:textId="77777777" w:rsidR="00536206" w:rsidRPr="003A683B" w:rsidRDefault="00581773" w:rsidP="00536206">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7D1095C5" w14:textId="77777777" w:rsidR="00536206" w:rsidRPr="003A683B" w:rsidRDefault="00581773" w:rsidP="00536206">
                <w:pPr>
                  <w:pStyle w:val="TableNormal0"/>
                  <w:rPr>
                    <w:rStyle w:val="GeneralAviation"/>
                    <w:color w:val="auto"/>
                  </w:rPr>
                </w:pPr>
                <w:r w:rsidRPr="003A683B">
                  <w:rPr>
                    <w:rStyle w:val="GeneralAviation"/>
                    <w:color w:val="auto"/>
                  </w:rPr>
                  <w:t xml:space="preserve">1.1.2 </w:t>
                </w:r>
              </w:p>
            </w:tc>
            <w:tc>
              <w:tcPr>
                <w:tcW w:w="3544" w:type="dxa"/>
                <w:hideMark/>
              </w:tcPr>
              <w:p w14:paraId="004EA26D" w14:textId="77777777" w:rsidR="00536206" w:rsidRPr="003A683B" w:rsidRDefault="00581773" w:rsidP="00536206">
                <w:pPr>
                  <w:pStyle w:val="TableNormal0"/>
                  <w:rPr>
                    <w:rStyle w:val="GeneralAviation"/>
                    <w:color w:val="auto"/>
                  </w:rPr>
                </w:pPr>
                <w:r w:rsidRPr="003A683B">
                  <w:rPr>
                    <w:rStyle w:val="GeneralAviation"/>
                    <w:color w:val="auto"/>
                  </w:rPr>
                  <w:t>Explain the operation of aircraft radio equipment.</w:t>
                </w:r>
              </w:p>
            </w:tc>
            <w:tc>
              <w:tcPr>
                <w:tcW w:w="283" w:type="dxa"/>
                <w:hideMark/>
              </w:tcPr>
              <w:p w14:paraId="63B9ECD0" w14:textId="77777777" w:rsidR="00536206" w:rsidRPr="003A683B" w:rsidRDefault="00581773" w:rsidP="00536206">
                <w:pPr>
                  <w:pStyle w:val="TableNormal0"/>
                  <w:rPr>
                    <w:rStyle w:val="GeneralAviation"/>
                    <w:color w:val="auto"/>
                  </w:rPr>
                </w:pPr>
                <w:r w:rsidRPr="003A683B">
                  <w:rPr>
                    <w:rStyle w:val="GeneralAviation"/>
                    <w:color w:val="auto"/>
                  </w:rPr>
                  <w:t>2</w:t>
                </w:r>
              </w:p>
            </w:tc>
            <w:tc>
              <w:tcPr>
                <w:tcW w:w="3686" w:type="dxa"/>
                <w:hideMark/>
              </w:tcPr>
              <w:p w14:paraId="6EBED0C3" w14:textId="77777777" w:rsidR="00536206" w:rsidRPr="003A683B" w:rsidRDefault="00581773" w:rsidP="00536206">
                <w:pPr>
                  <w:pStyle w:val="TableNormal0"/>
                  <w:rPr>
                    <w:rStyle w:val="GeneralAviation"/>
                    <w:i/>
                    <w:iCs/>
                    <w:color w:val="auto"/>
                  </w:rPr>
                </w:pPr>
                <w:r w:rsidRPr="003A683B">
                  <w:rPr>
                    <w:rStyle w:val="GeneralAviation"/>
                    <w:i/>
                    <w:iCs/>
                    <w:color w:val="auto"/>
                  </w:rPr>
                  <w:t>Optional content: radios (number of), emergency radios</w:t>
                </w:r>
              </w:p>
            </w:tc>
            <w:tc>
              <w:tcPr>
                <w:tcW w:w="708" w:type="dxa"/>
                <w:hideMark/>
              </w:tcPr>
              <w:p w14:paraId="295BB1F7" w14:textId="77777777" w:rsidR="00536206" w:rsidRPr="003A683B" w:rsidRDefault="00581773" w:rsidP="00536206">
                <w:pPr>
                  <w:pStyle w:val="TableNormal0"/>
                  <w:rPr>
                    <w:rStyle w:val="GeneralAviation"/>
                    <w:color w:val="auto"/>
                  </w:rPr>
                </w:pPr>
                <w:r w:rsidRPr="003A683B">
                  <w:rPr>
                    <w:rStyle w:val="GeneralAviation"/>
                    <w:color w:val="auto"/>
                  </w:rPr>
                  <w:t>ALL</w:t>
                </w:r>
              </w:p>
            </w:tc>
          </w:tr>
          <w:tr w:rsidR="00090094" w14:paraId="17896F47" w14:textId="77777777" w:rsidTr="00090094">
            <w:trPr>
              <w:trHeight w:val="567"/>
            </w:trPr>
            <w:tc>
              <w:tcPr>
                <w:tcW w:w="865" w:type="dxa"/>
                <w:hideMark/>
              </w:tcPr>
              <w:p w14:paraId="1BD2FF0F" w14:textId="77777777" w:rsidR="00536206" w:rsidRPr="003A683B" w:rsidRDefault="00581773" w:rsidP="00536206">
                <w:pPr>
                  <w:pStyle w:val="TableNormal0"/>
                  <w:rPr>
                    <w:rStyle w:val="GeneralAviation"/>
                    <w:color w:val="auto"/>
                  </w:rPr>
                </w:pPr>
                <w:r w:rsidRPr="003A683B">
                  <w:rPr>
                    <w:rStyle w:val="GeneralAviation"/>
                    <w:color w:val="auto"/>
                  </w:rPr>
                  <w:lastRenderedPageBreak/>
                  <w:t>ACS</w:t>
                </w:r>
                <w:r w:rsidRPr="003A683B">
                  <w:rPr>
                    <w:rStyle w:val="GeneralAviation"/>
                    <w:color w:val="auto"/>
                  </w:rPr>
                  <w:br/>
                  <w:t>ACFT</w:t>
                </w:r>
              </w:p>
              <w:p w14:paraId="088FAC42" w14:textId="77777777" w:rsidR="00536206" w:rsidRPr="003A683B" w:rsidRDefault="00581773" w:rsidP="00536206">
                <w:pPr>
                  <w:pStyle w:val="TableNormal0"/>
                  <w:rPr>
                    <w:rStyle w:val="GeneralAviation"/>
                    <w:color w:val="auto"/>
                  </w:rPr>
                </w:pPr>
                <w:r w:rsidRPr="003A683B">
                  <w:rPr>
                    <w:rStyle w:val="GeneralAviation"/>
                    <w:color w:val="auto"/>
                  </w:rPr>
                  <w:t xml:space="preserve">1.1.3 </w:t>
                </w:r>
              </w:p>
            </w:tc>
            <w:tc>
              <w:tcPr>
                <w:tcW w:w="3544" w:type="dxa"/>
                <w:hideMark/>
              </w:tcPr>
              <w:p w14:paraId="0AD0103C" w14:textId="77777777" w:rsidR="00536206" w:rsidRPr="003A683B" w:rsidRDefault="00581773" w:rsidP="00536206">
                <w:pPr>
                  <w:pStyle w:val="TableNormal0"/>
                  <w:rPr>
                    <w:rStyle w:val="GeneralAviation"/>
                    <w:color w:val="auto"/>
                  </w:rPr>
                </w:pPr>
                <w:r w:rsidRPr="003A683B">
                  <w:rPr>
                    <w:rStyle w:val="GeneralAviation"/>
                    <w:color w:val="auto"/>
                  </w:rPr>
                  <w:t>Explain the operation of on-board surveillance equipment.</w:t>
                </w:r>
              </w:p>
            </w:tc>
            <w:tc>
              <w:tcPr>
                <w:tcW w:w="283" w:type="dxa"/>
                <w:hideMark/>
              </w:tcPr>
              <w:p w14:paraId="6B0B805F" w14:textId="77777777" w:rsidR="00536206" w:rsidRPr="003A683B" w:rsidRDefault="00581773" w:rsidP="00536206">
                <w:pPr>
                  <w:pStyle w:val="TableNormal0"/>
                  <w:rPr>
                    <w:rStyle w:val="GeneralAviation"/>
                    <w:color w:val="auto"/>
                  </w:rPr>
                </w:pPr>
                <w:r w:rsidRPr="003A683B">
                  <w:rPr>
                    <w:rStyle w:val="GeneralAviation"/>
                    <w:color w:val="auto"/>
                  </w:rPr>
                  <w:t>2</w:t>
                </w:r>
              </w:p>
            </w:tc>
            <w:tc>
              <w:tcPr>
                <w:tcW w:w="3686" w:type="dxa"/>
                <w:hideMark/>
              </w:tcPr>
              <w:p w14:paraId="3348ADA8" w14:textId="77777777" w:rsidR="00536206" w:rsidRPr="003A683B" w:rsidRDefault="00581773" w:rsidP="007A4787">
                <w:pPr>
                  <w:pStyle w:val="EssentialTraining"/>
                  <w:rPr>
                    <w:rStyle w:val="GeneralAviation"/>
                    <w:color w:val="auto"/>
                  </w:rPr>
                </w:pPr>
                <w:r w:rsidRPr="003A683B">
                  <w:rPr>
                    <w:rStyle w:val="GeneralAviation"/>
                    <w:color w:val="auto"/>
                  </w:rPr>
                  <w:t>Transponders: equipment Mode A, Mode C, Mode S, ADS capability</w:t>
                </w:r>
              </w:p>
            </w:tc>
            <w:tc>
              <w:tcPr>
                <w:tcW w:w="708" w:type="dxa"/>
                <w:hideMark/>
              </w:tcPr>
              <w:p w14:paraId="063AC44D" w14:textId="77777777" w:rsidR="00536206" w:rsidRPr="003A683B" w:rsidRDefault="00581773" w:rsidP="00536206">
                <w:pPr>
                  <w:pStyle w:val="TableNormal0"/>
                  <w:rPr>
                    <w:rStyle w:val="GeneralAviation"/>
                    <w:color w:val="auto"/>
                  </w:rPr>
                </w:pPr>
                <w:r w:rsidRPr="003A683B">
                  <w:rPr>
                    <w:rStyle w:val="GeneralAviation"/>
                    <w:color w:val="auto"/>
                  </w:rPr>
                  <w:t>ADC APS ACS</w:t>
                </w:r>
              </w:p>
            </w:tc>
          </w:tr>
          <w:tr w:rsidR="00090094" w14:paraId="2F538857" w14:textId="77777777" w:rsidTr="00090094">
            <w:trPr>
              <w:trHeight w:val="21"/>
            </w:trPr>
            <w:tc>
              <w:tcPr>
                <w:tcW w:w="9086" w:type="dxa"/>
                <w:gridSpan w:val="5"/>
              </w:tcPr>
              <w:p w14:paraId="0E7EBE34" w14:textId="77777777" w:rsidR="002A3697" w:rsidRPr="00EC0962" w:rsidRDefault="00581773" w:rsidP="00EC0962">
                <w:pPr>
                  <w:pStyle w:val="TableCentered"/>
                  <w:rPr>
                    <w:rStyle w:val="Bold"/>
                  </w:rPr>
                </w:pPr>
                <w:r w:rsidRPr="00EC0962">
                  <w:rPr>
                    <w:rStyle w:val="Bold"/>
                    <w:b w:val="0"/>
                  </w:rPr>
                  <w:t>TOPIC ACFT 2 — AIRCRAFT CATEGORIES</w:t>
                </w:r>
              </w:p>
            </w:tc>
          </w:tr>
          <w:tr w:rsidR="00090094" w14:paraId="13D6CCE3" w14:textId="77777777" w:rsidTr="00090094">
            <w:trPr>
              <w:trHeight w:val="21"/>
            </w:trPr>
            <w:tc>
              <w:tcPr>
                <w:tcW w:w="9086" w:type="dxa"/>
                <w:gridSpan w:val="5"/>
                <w:hideMark/>
              </w:tcPr>
              <w:p w14:paraId="32A234F8" w14:textId="77777777" w:rsidR="002A3697" w:rsidRPr="00667041" w:rsidRDefault="00581773" w:rsidP="00EC0962">
                <w:pPr>
                  <w:pStyle w:val="TableHead"/>
                </w:pPr>
                <w:r w:rsidRPr="00667041">
                  <w:t>Subtopic ACFT 2.1 — Wake turbulence</w:t>
                </w:r>
              </w:p>
            </w:tc>
          </w:tr>
          <w:tr w:rsidR="00090094" w14:paraId="31891BC6" w14:textId="77777777" w:rsidTr="00090094">
            <w:trPr>
              <w:trHeight w:val="567"/>
            </w:trPr>
            <w:tc>
              <w:tcPr>
                <w:tcW w:w="865" w:type="dxa"/>
                <w:hideMark/>
              </w:tcPr>
              <w:p w14:paraId="327EDC2F" w14:textId="77777777" w:rsidR="002A3697" w:rsidRPr="00667041" w:rsidRDefault="00581773" w:rsidP="00AE6045">
                <w:pPr>
                  <w:pStyle w:val="TableNormal0"/>
                </w:pPr>
                <w:r w:rsidRPr="00667041">
                  <w:t>ACS</w:t>
                </w:r>
                <w:r w:rsidRPr="00667041">
                  <w:br/>
                  <w:t>ACFT</w:t>
                </w:r>
              </w:p>
              <w:p w14:paraId="47D1C7FF" w14:textId="77777777" w:rsidR="002A3697" w:rsidRPr="00667041" w:rsidRDefault="00581773" w:rsidP="00AE6045">
                <w:pPr>
                  <w:pStyle w:val="TableNormal0"/>
                </w:pPr>
                <w:r w:rsidRPr="00667041">
                  <w:t xml:space="preserve">2.1.1 </w:t>
                </w:r>
              </w:p>
            </w:tc>
            <w:tc>
              <w:tcPr>
                <w:tcW w:w="3544" w:type="dxa"/>
                <w:hideMark/>
              </w:tcPr>
              <w:p w14:paraId="55F26212" w14:textId="77777777" w:rsidR="002A3697" w:rsidRPr="00667041" w:rsidRDefault="00581773" w:rsidP="00AE6045">
                <w:pPr>
                  <w:pStyle w:val="TableNormal0"/>
                </w:pPr>
                <w:r w:rsidRPr="00667041">
                  <w:t>Explain the wake turbulence effect and associated hazards to succeeding aircraft.</w:t>
                </w:r>
              </w:p>
            </w:tc>
            <w:tc>
              <w:tcPr>
                <w:tcW w:w="283" w:type="dxa"/>
                <w:hideMark/>
              </w:tcPr>
              <w:p w14:paraId="4EA91D9C" w14:textId="77777777" w:rsidR="002A3697" w:rsidRPr="00667041" w:rsidRDefault="00581773" w:rsidP="00AE6045">
                <w:pPr>
                  <w:pStyle w:val="TableNormal0"/>
                </w:pPr>
                <w:r w:rsidRPr="00667041">
                  <w:t>2</w:t>
                </w:r>
              </w:p>
            </w:tc>
            <w:tc>
              <w:tcPr>
                <w:tcW w:w="3686" w:type="dxa"/>
                <w:hideMark/>
              </w:tcPr>
              <w:p w14:paraId="48E1D80B" w14:textId="77777777" w:rsidR="002A3697" w:rsidRPr="00667041" w:rsidRDefault="002A3697" w:rsidP="00AE6045">
                <w:pPr>
                  <w:pStyle w:val="TableNormal0"/>
                </w:pPr>
              </w:p>
            </w:tc>
            <w:tc>
              <w:tcPr>
                <w:tcW w:w="708" w:type="dxa"/>
                <w:hideMark/>
              </w:tcPr>
              <w:p w14:paraId="1B29E6D4" w14:textId="77777777" w:rsidR="002A3697" w:rsidRPr="00667041" w:rsidRDefault="00581773" w:rsidP="00AE6045">
                <w:pPr>
                  <w:pStyle w:val="TableNormal0"/>
                </w:pPr>
                <w:r w:rsidRPr="00667041">
                  <w:t>ALL</w:t>
                </w:r>
              </w:p>
            </w:tc>
          </w:tr>
          <w:tr w:rsidR="00090094" w14:paraId="6C362524" w14:textId="77777777" w:rsidTr="00090094">
            <w:trPr>
              <w:trHeight w:val="567"/>
            </w:trPr>
            <w:tc>
              <w:tcPr>
                <w:tcW w:w="865" w:type="dxa"/>
                <w:hideMark/>
              </w:tcPr>
              <w:p w14:paraId="73FB3CB7" w14:textId="77777777" w:rsidR="002A3697" w:rsidRPr="00667041" w:rsidRDefault="00581773" w:rsidP="00AE6045">
                <w:pPr>
                  <w:pStyle w:val="TableNormal0"/>
                </w:pPr>
                <w:r w:rsidRPr="00667041">
                  <w:t>ACS</w:t>
                </w:r>
                <w:r w:rsidRPr="00667041">
                  <w:br/>
                  <w:t>ACFT</w:t>
                </w:r>
              </w:p>
              <w:p w14:paraId="085524C1" w14:textId="77777777" w:rsidR="002A3697" w:rsidRPr="00667041" w:rsidRDefault="00581773" w:rsidP="00AE6045">
                <w:pPr>
                  <w:pStyle w:val="TableNormal0"/>
                </w:pPr>
                <w:r w:rsidRPr="00667041">
                  <w:t xml:space="preserve">2.1.2 </w:t>
                </w:r>
              </w:p>
            </w:tc>
            <w:tc>
              <w:tcPr>
                <w:tcW w:w="3544" w:type="dxa"/>
                <w:hideMark/>
              </w:tcPr>
              <w:p w14:paraId="456FC5B9" w14:textId="77777777" w:rsidR="002A3697" w:rsidRPr="00667041" w:rsidRDefault="00581773" w:rsidP="00AE6045">
                <w:pPr>
                  <w:pStyle w:val="TableNormal0"/>
                </w:pPr>
                <w:r w:rsidRPr="00667041">
                  <w:t>Appreciate the techniques used to prevent hazards associated with wake turbulence to succeeding aircraft.</w:t>
                </w:r>
              </w:p>
            </w:tc>
            <w:tc>
              <w:tcPr>
                <w:tcW w:w="283" w:type="dxa"/>
                <w:hideMark/>
              </w:tcPr>
              <w:p w14:paraId="6C011A3A" w14:textId="77777777" w:rsidR="002A3697" w:rsidRPr="00667041" w:rsidRDefault="00581773" w:rsidP="00AE6045">
                <w:pPr>
                  <w:pStyle w:val="TableNormal0"/>
                </w:pPr>
                <w:r w:rsidRPr="00667041">
                  <w:t>3</w:t>
                </w:r>
              </w:p>
            </w:tc>
            <w:tc>
              <w:tcPr>
                <w:tcW w:w="3686" w:type="dxa"/>
                <w:hideMark/>
              </w:tcPr>
              <w:p w14:paraId="015822FA" w14:textId="77777777" w:rsidR="002A3697" w:rsidRPr="00667041" w:rsidRDefault="002A3697" w:rsidP="00AE6045">
                <w:pPr>
                  <w:pStyle w:val="TableNormal0"/>
                </w:pPr>
              </w:p>
            </w:tc>
            <w:tc>
              <w:tcPr>
                <w:tcW w:w="708" w:type="dxa"/>
                <w:hideMark/>
              </w:tcPr>
              <w:p w14:paraId="2D4286B2" w14:textId="77777777" w:rsidR="002A3697" w:rsidRPr="00667041" w:rsidRDefault="00581773" w:rsidP="00AE6045">
                <w:pPr>
                  <w:pStyle w:val="TableNormal0"/>
                </w:pPr>
                <w:r w:rsidRPr="00667041">
                  <w:t>ALL</w:t>
                </w:r>
              </w:p>
            </w:tc>
          </w:tr>
          <w:tr w:rsidR="00090094" w14:paraId="35BC73D6" w14:textId="77777777" w:rsidTr="00090094">
            <w:trPr>
              <w:trHeight w:val="21"/>
            </w:trPr>
            <w:tc>
              <w:tcPr>
                <w:tcW w:w="9086" w:type="dxa"/>
                <w:gridSpan w:val="5"/>
              </w:tcPr>
              <w:p w14:paraId="743BD08C" w14:textId="77777777" w:rsidR="00536206" w:rsidRPr="00536206" w:rsidRDefault="00581773" w:rsidP="005E7BED">
                <w:pPr>
                  <w:pStyle w:val="TableCentered"/>
                  <w:rPr>
                    <w:rStyle w:val="GeneralAviation"/>
                  </w:rPr>
                </w:pPr>
                <w:r w:rsidRPr="00536206">
                  <w:t>TOPIC ACFT 3 — FACTORS AFFECTING AIRCRAFT PERFORMANCE</w:t>
                </w:r>
              </w:p>
            </w:tc>
          </w:tr>
          <w:tr w:rsidR="00090094" w14:paraId="41373234" w14:textId="77777777" w:rsidTr="00090094">
            <w:trPr>
              <w:trHeight w:val="21"/>
            </w:trPr>
            <w:tc>
              <w:tcPr>
                <w:tcW w:w="9086" w:type="dxa"/>
                <w:gridSpan w:val="5"/>
                <w:hideMark/>
              </w:tcPr>
              <w:p w14:paraId="19B49EA7" w14:textId="77777777" w:rsidR="00536206" w:rsidRPr="003A683B" w:rsidRDefault="00581773" w:rsidP="005E7BED">
                <w:pPr>
                  <w:pStyle w:val="TableHead"/>
                  <w:rPr>
                    <w:rStyle w:val="GeneralAviation"/>
                    <w:color w:val="auto"/>
                  </w:rPr>
                </w:pPr>
                <w:r w:rsidRPr="003A683B">
                  <w:rPr>
                    <w:rStyle w:val="GeneralAviation"/>
                    <w:color w:val="auto"/>
                  </w:rPr>
                  <w:t>Subtopic ACFT 3.1 — Climb factors</w:t>
                </w:r>
              </w:p>
            </w:tc>
          </w:tr>
          <w:tr w:rsidR="00090094" w14:paraId="70572D04" w14:textId="77777777" w:rsidTr="00090094">
            <w:trPr>
              <w:trHeight w:val="567"/>
            </w:trPr>
            <w:tc>
              <w:tcPr>
                <w:tcW w:w="865" w:type="dxa"/>
                <w:hideMark/>
              </w:tcPr>
              <w:p w14:paraId="7D8DBDF1"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41BCCA93" w14:textId="77777777" w:rsidR="00536206" w:rsidRPr="003A683B" w:rsidRDefault="00581773" w:rsidP="005E7BED">
                <w:pPr>
                  <w:pStyle w:val="TableNormal0"/>
                  <w:rPr>
                    <w:rStyle w:val="GeneralAviation"/>
                    <w:color w:val="auto"/>
                  </w:rPr>
                </w:pPr>
                <w:r w:rsidRPr="003A683B">
                  <w:rPr>
                    <w:rStyle w:val="GeneralAviation"/>
                    <w:color w:val="auto"/>
                  </w:rPr>
                  <w:t xml:space="preserve">3.1.1 </w:t>
                </w:r>
              </w:p>
            </w:tc>
            <w:tc>
              <w:tcPr>
                <w:tcW w:w="3544" w:type="dxa"/>
                <w:hideMark/>
              </w:tcPr>
              <w:p w14:paraId="02B44558" w14:textId="77777777" w:rsidR="00536206" w:rsidRPr="003A683B" w:rsidRDefault="00581773" w:rsidP="005E7BED">
                <w:pPr>
                  <w:pStyle w:val="TableNormal0"/>
                  <w:rPr>
                    <w:rStyle w:val="GeneralAviation"/>
                    <w:color w:val="auto"/>
                  </w:rPr>
                </w:pPr>
                <w:r w:rsidRPr="003A683B">
                  <w:rPr>
                    <w:rStyle w:val="GeneralAviation"/>
                    <w:color w:val="auto"/>
                  </w:rPr>
                  <w:t>Integrate the influence of factors affecting aircraft during climb.</w:t>
                </w:r>
              </w:p>
            </w:tc>
            <w:tc>
              <w:tcPr>
                <w:tcW w:w="283" w:type="dxa"/>
                <w:hideMark/>
              </w:tcPr>
              <w:p w14:paraId="58D4EF93" w14:textId="77777777" w:rsidR="00536206" w:rsidRPr="003A683B" w:rsidRDefault="00581773" w:rsidP="005E7BED">
                <w:pPr>
                  <w:pStyle w:val="TableNormal0"/>
                  <w:rPr>
                    <w:rStyle w:val="GeneralAviation"/>
                    <w:color w:val="auto"/>
                  </w:rPr>
                </w:pPr>
                <w:r w:rsidRPr="003A683B">
                  <w:rPr>
                    <w:rStyle w:val="GeneralAviation"/>
                    <w:color w:val="auto"/>
                  </w:rPr>
                  <w:t>4</w:t>
                </w:r>
              </w:p>
            </w:tc>
            <w:tc>
              <w:tcPr>
                <w:tcW w:w="3686" w:type="dxa"/>
                <w:hideMark/>
              </w:tcPr>
              <w:p w14:paraId="7BF7B37E" w14:textId="77777777" w:rsidR="00536206" w:rsidRPr="003A683B" w:rsidRDefault="00581773" w:rsidP="005E7BED">
                <w:pPr>
                  <w:pStyle w:val="TableNormal0"/>
                  <w:rPr>
                    <w:rStyle w:val="GeneralAviation"/>
                    <w:i/>
                    <w:iCs/>
                    <w:color w:val="auto"/>
                  </w:rPr>
                </w:pPr>
                <w:r w:rsidRPr="003A683B">
                  <w:rPr>
                    <w:rStyle w:val="GeneralAviation"/>
                    <w:i/>
                    <w:iCs/>
                    <w:color w:val="auto"/>
                  </w:rPr>
                  <w:t>Optional content: speed, mass, air density, cabin pressurisation, wind and temperature</w:t>
                </w:r>
              </w:p>
            </w:tc>
            <w:tc>
              <w:tcPr>
                <w:tcW w:w="708" w:type="dxa"/>
                <w:hideMark/>
              </w:tcPr>
              <w:p w14:paraId="68ADD87D" w14:textId="77777777" w:rsidR="00536206" w:rsidRPr="003A683B" w:rsidRDefault="00581773" w:rsidP="005E7BED">
                <w:pPr>
                  <w:pStyle w:val="TableNormal0"/>
                  <w:rPr>
                    <w:rStyle w:val="GeneralAviation"/>
                    <w:color w:val="auto"/>
                  </w:rPr>
                </w:pPr>
                <w:r w:rsidRPr="003A683B">
                  <w:rPr>
                    <w:rStyle w:val="GeneralAviation"/>
                    <w:color w:val="auto"/>
                  </w:rPr>
                  <w:t>APP ACP APS ACS</w:t>
                </w:r>
              </w:p>
            </w:tc>
          </w:tr>
          <w:tr w:rsidR="00090094" w14:paraId="165595EB" w14:textId="77777777" w:rsidTr="00090094">
            <w:trPr>
              <w:trHeight w:val="21"/>
            </w:trPr>
            <w:tc>
              <w:tcPr>
                <w:tcW w:w="9086" w:type="dxa"/>
                <w:gridSpan w:val="5"/>
                <w:hideMark/>
              </w:tcPr>
              <w:p w14:paraId="5B66EB16" w14:textId="77777777" w:rsidR="00536206" w:rsidRPr="003A683B" w:rsidRDefault="00581773" w:rsidP="005E7BED">
                <w:pPr>
                  <w:pStyle w:val="TableHead"/>
                  <w:rPr>
                    <w:rStyle w:val="GeneralAviation"/>
                    <w:color w:val="auto"/>
                  </w:rPr>
                </w:pPr>
                <w:r w:rsidRPr="003A683B">
                  <w:rPr>
                    <w:rStyle w:val="GeneralAviation"/>
                    <w:color w:val="auto"/>
                  </w:rPr>
                  <w:t>Subtopic ACFT 3.2 — Cruise factors</w:t>
                </w:r>
              </w:p>
            </w:tc>
          </w:tr>
          <w:tr w:rsidR="00090094" w14:paraId="6C9B61CE" w14:textId="77777777" w:rsidTr="00090094">
            <w:trPr>
              <w:trHeight w:val="567"/>
            </w:trPr>
            <w:tc>
              <w:tcPr>
                <w:tcW w:w="865" w:type="dxa"/>
                <w:hideMark/>
              </w:tcPr>
              <w:p w14:paraId="6C651390"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7CAC682E" w14:textId="77777777" w:rsidR="00536206" w:rsidRPr="003A683B" w:rsidRDefault="00581773" w:rsidP="005E7BED">
                <w:pPr>
                  <w:pStyle w:val="TableNormal0"/>
                  <w:rPr>
                    <w:rStyle w:val="GeneralAviation"/>
                    <w:color w:val="auto"/>
                  </w:rPr>
                </w:pPr>
                <w:r w:rsidRPr="003A683B">
                  <w:rPr>
                    <w:rStyle w:val="GeneralAviation"/>
                    <w:color w:val="auto"/>
                  </w:rPr>
                  <w:t xml:space="preserve">3.2.1 </w:t>
                </w:r>
              </w:p>
            </w:tc>
            <w:tc>
              <w:tcPr>
                <w:tcW w:w="3544" w:type="dxa"/>
                <w:hideMark/>
              </w:tcPr>
              <w:p w14:paraId="7D25AA10" w14:textId="77777777" w:rsidR="00536206" w:rsidRPr="003A683B" w:rsidRDefault="00581773" w:rsidP="005E7BED">
                <w:pPr>
                  <w:pStyle w:val="TableNormal0"/>
                  <w:rPr>
                    <w:rStyle w:val="GeneralAviation"/>
                    <w:color w:val="auto"/>
                  </w:rPr>
                </w:pPr>
                <w:r w:rsidRPr="003A683B">
                  <w:rPr>
                    <w:rStyle w:val="GeneralAviation"/>
                    <w:color w:val="auto"/>
                  </w:rPr>
                  <w:t>Integrate the influence of factors affecting aircraft during cruise.</w:t>
                </w:r>
              </w:p>
            </w:tc>
            <w:tc>
              <w:tcPr>
                <w:tcW w:w="283" w:type="dxa"/>
                <w:hideMark/>
              </w:tcPr>
              <w:p w14:paraId="28FA23AC" w14:textId="77777777" w:rsidR="00536206" w:rsidRPr="003A683B" w:rsidRDefault="00581773" w:rsidP="005E7BED">
                <w:pPr>
                  <w:pStyle w:val="TableNormal0"/>
                  <w:rPr>
                    <w:rStyle w:val="GeneralAviation"/>
                    <w:color w:val="auto"/>
                  </w:rPr>
                </w:pPr>
                <w:r w:rsidRPr="003A683B">
                  <w:rPr>
                    <w:rStyle w:val="GeneralAviation"/>
                    <w:color w:val="auto"/>
                  </w:rPr>
                  <w:t>4</w:t>
                </w:r>
              </w:p>
            </w:tc>
            <w:tc>
              <w:tcPr>
                <w:tcW w:w="3686" w:type="dxa"/>
                <w:hideMark/>
              </w:tcPr>
              <w:p w14:paraId="1F373AB4" w14:textId="77777777" w:rsidR="00536206" w:rsidRPr="003A683B" w:rsidRDefault="00581773" w:rsidP="007A4787">
                <w:pPr>
                  <w:pStyle w:val="EssentialTraining"/>
                  <w:rPr>
                    <w:rStyle w:val="GeneralAviation"/>
                    <w:color w:val="auto"/>
                  </w:rPr>
                </w:pPr>
                <w:r w:rsidRPr="003A683B">
                  <w:rPr>
                    <w:rStyle w:val="GeneralAviation"/>
                    <w:color w:val="auto"/>
                  </w:rPr>
                  <w:t>Level, cruising speed, wind, mass, cabin pressurisation</w:t>
                </w:r>
              </w:p>
            </w:tc>
            <w:tc>
              <w:tcPr>
                <w:tcW w:w="708" w:type="dxa"/>
                <w:hideMark/>
              </w:tcPr>
              <w:p w14:paraId="24D3CE3B" w14:textId="77777777" w:rsidR="00536206" w:rsidRPr="003A683B" w:rsidRDefault="00581773" w:rsidP="005E7BED">
                <w:pPr>
                  <w:pStyle w:val="TableNormal0"/>
                  <w:rPr>
                    <w:rStyle w:val="GeneralAviation"/>
                    <w:color w:val="auto"/>
                  </w:rPr>
                </w:pPr>
                <w:r w:rsidRPr="003A683B">
                  <w:rPr>
                    <w:rStyle w:val="GeneralAviation"/>
                    <w:color w:val="auto"/>
                  </w:rPr>
                  <w:t>ACP ACS</w:t>
                </w:r>
              </w:p>
            </w:tc>
          </w:tr>
          <w:tr w:rsidR="00090094" w14:paraId="58839FA7" w14:textId="77777777" w:rsidTr="00090094">
            <w:trPr>
              <w:trHeight w:val="21"/>
            </w:trPr>
            <w:tc>
              <w:tcPr>
                <w:tcW w:w="9086" w:type="dxa"/>
                <w:gridSpan w:val="5"/>
                <w:hideMark/>
              </w:tcPr>
              <w:p w14:paraId="20041AC4" w14:textId="77777777" w:rsidR="00536206" w:rsidRPr="003A683B" w:rsidRDefault="00581773" w:rsidP="005E7BED">
                <w:pPr>
                  <w:pStyle w:val="TableHead"/>
                  <w:rPr>
                    <w:rStyle w:val="GeneralAviation"/>
                    <w:color w:val="auto"/>
                  </w:rPr>
                </w:pPr>
                <w:r w:rsidRPr="003A683B">
                  <w:rPr>
                    <w:rStyle w:val="GeneralAviation"/>
                    <w:color w:val="auto"/>
                  </w:rPr>
                  <w:t>Subtopic ACFT 3.3 — Descent factors</w:t>
                </w:r>
              </w:p>
            </w:tc>
          </w:tr>
          <w:tr w:rsidR="00090094" w14:paraId="0C834FF0" w14:textId="77777777" w:rsidTr="00090094">
            <w:trPr>
              <w:trHeight w:val="567"/>
            </w:trPr>
            <w:tc>
              <w:tcPr>
                <w:tcW w:w="865" w:type="dxa"/>
                <w:hideMark/>
              </w:tcPr>
              <w:p w14:paraId="4C90AA53"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64E31821" w14:textId="77777777" w:rsidR="00536206" w:rsidRPr="003A683B" w:rsidRDefault="00581773" w:rsidP="005E7BED">
                <w:pPr>
                  <w:pStyle w:val="TableNormal0"/>
                  <w:rPr>
                    <w:rStyle w:val="GeneralAviation"/>
                    <w:color w:val="auto"/>
                  </w:rPr>
                </w:pPr>
                <w:r w:rsidRPr="003A683B">
                  <w:rPr>
                    <w:rStyle w:val="GeneralAviation"/>
                    <w:color w:val="auto"/>
                  </w:rPr>
                  <w:t xml:space="preserve">3.3.1 </w:t>
                </w:r>
              </w:p>
            </w:tc>
            <w:tc>
              <w:tcPr>
                <w:tcW w:w="3544" w:type="dxa"/>
                <w:hideMark/>
              </w:tcPr>
              <w:p w14:paraId="77218BFE" w14:textId="77777777" w:rsidR="00536206" w:rsidRDefault="00581773" w:rsidP="005E7BED">
                <w:pPr>
                  <w:pStyle w:val="TableNormal0"/>
                  <w:rPr>
                    <w:rStyle w:val="GeneralAviation"/>
                    <w:color w:val="auto"/>
                  </w:rPr>
                </w:pPr>
                <w:r w:rsidRPr="003A683B">
                  <w:rPr>
                    <w:rStyle w:val="GeneralAviation"/>
                    <w:color w:val="auto"/>
                  </w:rPr>
                  <w:t>Integrate the influence of factors affecting aircraft during descent.</w:t>
                </w:r>
              </w:p>
              <w:p w14:paraId="5D047F97" w14:textId="77777777" w:rsidR="003A683B" w:rsidRDefault="003A683B" w:rsidP="005E7BED">
                <w:pPr>
                  <w:pStyle w:val="TableNormal0"/>
                  <w:rPr>
                    <w:rStyle w:val="GeneralAviation"/>
                    <w:color w:val="auto"/>
                  </w:rPr>
                </w:pPr>
              </w:p>
              <w:p w14:paraId="109FA87D" w14:textId="77777777" w:rsidR="003A683B" w:rsidRDefault="003A683B" w:rsidP="005E7BED">
                <w:pPr>
                  <w:pStyle w:val="TableNormal0"/>
                  <w:rPr>
                    <w:rStyle w:val="GeneralAviation"/>
                    <w:color w:val="auto"/>
                  </w:rPr>
                </w:pPr>
              </w:p>
              <w:p w14:paraId="580F74B6" w14:textId="77777777" w:rsidR="003A683B" w:rsidRDefault="003A683B" w:rsidP="005E7BED">
                <w:pPr>
                  <w:pStyle w:val="TableNormal0"/>
                  <w:rPr>
                    <w:rStyle w:val="GeneralAviation"/>
                    <w:color w:val="auto"/>
                  </w:rPr>
                </w:pPr>
              </w:p>
              <w:p w14:paraId="63FD57E3" w14:textId="77777777" w:rsidR="003A683B" w:rsidRDefault="003A683B" w:rsidP="005E7BED">
                <w:pPr>
                  <w:pStyle w:val="TableNormal0"/>
                  <w:rPr>
                    <w:rStyle w:val="GeneralAviation"/>
                    <w:color w:val="auto"/>
                  </w:rPr>
                </w:pPr>
              </w:p>
              <w:p w14:paraId="09217D47" w14:textId="77777777" w:rsidR="003A683B" w:rsidRPr="003A683B" w:rsidRDefault="003A683B" w:rsidP="005E7BED">
                <w:pPr>
                  <w:pStyle w:val="TableNormal0"/>
                  <w:rPr>
                    <w:rStyle w:val="GeneralAviation"/>
                    <w:color w:val="auto"/>
                  </w:rPr>
                </w:pPr>
              </w:p>
            </w:tc>
            <w:tc>
              <w:tcPr>
                <w:tcW w:w="283" w:type="dxa"/>
                <w:hideMark/>
              </w:tcPr>
              <w:p w14:paraId="64CFD027" w14:textId="77777777" w:rsidR="00536206" w:rsidRPr="003A683B" w:rsidRDefault="00581773" w:rsidP="005E7BED">
                <w:pPr>
                  <w:pStyle w:val="TableNormal0"/>
                  <w:rPr>
                    <w:rStyle w:val="GeneralAviation"/>
                    <w:color w:val="auto"/>
                  </w:rPr>
                </w:pPr>
                <w:r w:rsidRPr="003A683B">
                  <w:rPr>
                    <w:rStyle w:val="GeneralAviation"/>
                    <w:color w:val="auto"/>
                  </w:rPr>
                  <w:t>4</w:t>
                </w:r>
              </w:p>
            </w:tc>
            <w:tc>
              <w:tcPr>
                <w:tcW w:w="3686" w:type="dxa"/>
                <w:hideMark/>
              </w:tcPr>
              <w:p w14:paraId="13714D53" w14:textId="77777777" w:rsidR="00536206" w:rsidRPr="003A683B" w:rsidRDefault="00581773" w:rsidP="005E7BED">
                <w:pPr>
                  <w:pStyle w:val="TableNormal0"/>
                  <w:rPr>
                    <w:rStyle w:val="GeneralAviation"/>
                    <w:i/>
                    <w:iCs/>
                    <w:color w:val="auto"/>
                  </w:rPr>
                </w:pPr>
                <w:r w:rsidRPr="003A683B">
                  <w:rPr>
                    <w:rStyle w:val="GeneralAviation"/>
                    <w:i/>
                    <w:iCs/>
                    <w:color w:val="auto"/>
                  </w:rPr>
                  <w:t>Optional content: wind, speed, rate of descent, cabin pressurisation</w:t>
                </w:r>
              </w:p>
            </w:tc>
            <w:tc>
              <w:tcPr>
                <w:tcW w:w="708" w:type="dxa"/>
                <w:hideMark/>
              </w:tcPr>
              <w:p w14:paraId="7CB024DE" w14:textId="77777777" w:rsidR="00536206" w:rsidRPr="003A683B" w:rsidRDefault="00581773" w:rsidP="005E7BED">
                <w:pPr>
                  <w:pStyle w:val="TableNormal0"/>
                  <w:rPr>
                    <w:rStyle w:val="GeneralAviation"/>
                    <w:color w:val="auto"/>
                  </w:rPr>
                </w:pPr>
                <w:r w:rsidRPr="003A683B">
                  <w:rPr>
                    <w:rStyle w:val="GeneralAviation"/>
                    <w:color w:val="auto"/>
                  </w:rPr>
                  <w:t>ACP ACS</w:t>
                </w:r>
              </w:p>
            </w:tc>
          </w:tr>
          <w:tr w:rsidR="00090094" w14:paraId="6B79090C" w14:textId="77777777" w:rsidTr="00090094">
            <w:trPr>
              <w:trHeight w:val="21"/>
            </w:trPr>
            <w:tc>
              <w:tcPr>
                <w:tcW w:w="9086" w:type="dxa"/>
                <w:gridSpan w:val="5"/>
                <w:hideMark/>
              </w:tcPr>
              <w:p w14:paraId="249E6442" w14:textId="77777777" w:rsidR="00536206" w:rsidRPr="003A683B" w:rsidRDefault="00581773" w:rsidP="005E7BED">
                <w:pPr>
                  <w:pStyle w:val="TableHead"/>
                  <w:rPr>
                    <w:rStyle w:val="GeneralAviation"/>
                    <w:color w:val="auto"/>
                  </w:rPr>
                </w:pPr>
                <w:r w:rsidRPr="003A683B">
                  <w:rPr>
                    <w:rStyle w:val="GeneralAviation"/>
                    <w:color w:val="auto"/>
                  </w:rPr>
                  <w:t>Subtopic ACFT 3.4 — Economic factors</w:t>
                </w:r>
              </w:p>
            </w:tc>
          </w:tr>
          <w:tr w:rsidR="00090094" w14:paraId="5160C758" w14:textId="77777777" w:rsidTr="00090094">
            <w:trPr>
              <w:trHeight w:val="567"/>
            </w:trPr>
            <w:tc>
              <w:tcPr>
                <w:tcW w:w="865" w:type="dxa"/>
                <w:hideMark/>
              </w:tcPr>
              <w:p w14:paraId="1D5CFFBB"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13CB71D8" w14:textId="77777777" w:rsidR="00536206" w:rsidRPr="003A683B" w:rsidRDefault="00581773" w:rsidP="005E7BED">
                <w:pPr>
                  <w:pStyle w:val="TableNormal0"/>
                  <w:rPr>
                    <w:rStyle w:val="GeneralAviation"/>
                    <w:color w:val="auto"/>
                  </w:rPr>
                </w:pPr>
                <w:r w:rsidRPr="003A683B">
                  <w:rPr>
                    <w:rStyle w:val="GeneralAviation"/>
                    <w:color w:val="auto"/>
                  </w:rPr>
                  <w:t xml:space="preserve">3.4.1 </w:t>
                </w:r>
              </w:p>
            </w:tc>
            <w:tc>
              <w:tcPr>
                <w:tcW w:w="3544" w:type="dxa"/>
                <w:hideMark/>
              </w:tcPr>
              <w:p w14:paraId="7EDB14D3" w14:textId="77777777" w:rsidR="00536206" w:rsidRPr="003A683B" w:rsidRDefault="00581773" w:rsidP="005E7BED">
                <w:pPr>
                  <w:pStyle w:val="TableNormal0"/>
                  <w:rPr>
                    <w:rStyle w:val="GeneralAviation"/>
                    <w:color w:val="auto"/>
                  </w:rPr>
                </w:pPr>
                <w:r w:rsidRPr="003A683B">
                  <w:rPr>
                    <w:rStyle w:val="GeneralAviation"/>
                    <w:color w:val="auto"/>
                  </w:rPr>
                  <w:t>Integrate consideration of economic factors affecting aircraft.</w:t>
                </w:r>
              </w:p>
            </w:tc>
            <w:tc>
              <w:tcPr>
                <w:tcW w:w="283" w:type="dxa"/>
                <w:hideMark/>
              </w:tcPr>
              <w:p w14:paraId="35BAED0C" w14:textId="77777777" w:rsidR="00536206" w:rsidRPr="003A683B" w:rsidRDefault="00581773" w:rsidP="005E7BED">
                <w:pPr>
                  <w:pStyle w:val="TableNormal0"/>
                  <w:rPr>
                    <w:rStyle w:val="GeneralAviation"/>
                    <w:color w:val="auto"/>
                  </w:rPr>
                </w:pPr>
                <w:r w:rsidRPr="003A683B">
                  <w:rPr>
                    <w:rStyle w:val="GeneralAviation"/>
                    <w:color w:val="auto"/>
                  </w:rPr>
                  <w:t>4</w:t>
                </w:r>
              </w:p>
            </w:tc>
            <w:tc>
              <w:tcPr>
                <w:tcW w:w="3686" w:type="dxa"/>
                <w:hideMark/>
              </w:tcPr>
              <w:p w14:paraId="5F24ABB7" w14:textId="77777777" w:rsidR="00536206" w:rsidRPr="003A683B" w:rsidRDefault="00581773" w:rsidP="005E7BED">
                <w:pPr>
                  <w:pStyle w:val="TableNormal0"/>
                  <w:rPr>
                    <w:rStyle w:val="GeneralAviation"/>
                    <w:i/>
                    <w:iCs/>
                    <w:color w:val="auto"/>
                  </w:rPr>
                </w:pPr>
                <w:r w:rsidRPr="003A683B">
                  <w:rPr>
                    <w:rStyle w:val="GeneralAviation"/>
                    <w:i/>
                    <w:iCs/>
                    <w:color w:val="auto"/>
                  </w:rPr>
                  <w:t>Optional content: routing, level, speed, rate of climb and rate of descent, approach profile, top of descent</w:t>
                </w:r>
              </w:p>
            </w:tc>
            <w:tc>
              <w:tcPr>
                <w:tcW w:w="708" w:type="dxa"/>
                <w:hideMark/>
              </w:tcPr>
              <w:p w14:paraId="1CDC7AD4" w14:textId="77777777" w:rsidR="00536206" w:rsidRPr="003A683B" w:rsidRDefault="00581773" w:rsidP="005E7BED">
                <w:pPr>
                  <w:pStyle w:val="TableNormal0"/>
                  <w:rPr>
                    <w:rStyle w:val="GeneralAviation"/>
                    <w:color w:val="auto"/>
                  </w:rPr>
                </w:pPr>
                <w:r w:rsidRPr="003A683B">
                  <w:rPr>
                    <w:rStyle w:val="GeneralAviation"/>
                    <w:color w:val="auto"/>
                  </w:rPr>
                  <w:t>ACP ACS</w:t>
                </w:r>
              </w:p>
            </w:tc>
          </w:tr>
          <w:tr w:rsidR="00090094" w14:paraId="6F54BA28" w14:textId="77777777" w:rsidTr="00090094">
            <w:trPr>
              <w:trHeight w:val="567"/>
            </w:trPr>
            <w:tc>
              <w:tcPr>
                <w:tcW w:w="865" w:type="dxa"/>
                <w:hideMark/>
              </w:tcPr>
              <w:p w14:paraId="08CC5AE1"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22C73066" w14:textId="77777777" w:rsidR="00536206" w:rsidRPr="003A683B" w:rsidRDefault="00581773" w:rsidP="005E7BED">
                <w:pPr>
                  <w:pStyle w:val="TableNormal0"/>
                  <w:rPr>
                    <w:rStyle w:val="GeneralAviation"/>
                    <w:color w:val="auto"/>
                  </w:rPr>
                </w:pPr>
                <w:r w:rsidRPr="003A683B">
                  <w:rPr>
                    <w:rStyle w:val="GeneralAviation"/>
                    <w:color w:val="auto"/>
                  </w:rPr>
                  <w:t xml:space="preserve">3.4.2 </w:t>
                </w:r>
              </w:p>
            </w:tc>
            <w:tc>
              <w:tcPr>
                <w:tcW w:w="3544" w:type="dxa"/>
                <w:hideMark/>
              </w:tcPr>
              <w:p w14:paraId="4E98778B" w14:textId="77777777" w:rsidR="00536206" w:rsidRPr="003A683B" w:rsidRDefault="00581773" w:rsidP="005E7BED">
                <w:pPr>
                  <w:pStyle w:val="TableNormal0"/>
                  <w:rPr>
                    <w:rStyle w:val="GeneralAviation"/>
                    <w:color w:val="auto"/>
                  </w:rPr>
                </w:pPr>
                <w:r w:rsidRPr="003A683B">
                  <w:rPr>
                    <w:rStyle w:val="GeneralAviation"/>
                    <w:color w:val="auto"/>
                  </w:rPr>
                  <w:t>Provide continuous climb/descent whenever possible.</w:t>
                </w:r>
              </w:p>
            </w:tc>
            <w:tc>
              <w:tcPr>
                <w:tcW w:w="283" w:type="dxa"/>
                <w:hideMark/>
              </w:tcPr>
              <w:p w14:paraId="4A2EFC11" w14:textId="77777777" w:rsidR="00536206" w:rsidRPr="003A683B" w:rsidRDefault="00581773" w:rsidP="005E7BED">
                <w:pPr>
                  <w:pStyle w:val="TableNormal0"/>
                  <w:rPr>
                    <w:rStyle w:val="GeneralAviation"/>
                    <w:color w:val="auto"/>
                  </w:rPr>
                </w:pPr>
                <w:r w:rsidRPr="003A683B">
                  <w:rPr>
                    <w:rStyle w:val="GeneralAviation"/>
                    <w:color w:val="auto"/>
                  </w:rPr>
                  <w:t>4</w:t>
                </w:r>
              </w:p>
            </w:tc>
            <w:tc>
              <w:tcPr>
                <w:tcW w:w="3686" w:type="dxa"/>
                <w:hideMark/>
              </w:tcPr>
              <w:p w14:paraId="0788F996" w14:textId="77777777" w:rsidR="00536206" w:rsidRPr="003A683B" w:rsidRDefault="00536206" w:rsidP="005E7BED">
                <w:pPr>
                  <w:pStyle w:val="TableNormal0"/>
                  <w:rPr>
                    <w:rStyle w:val="GeneralAviation"/>
                    <w:color w:val="auto"/>
                  </w:rPr>
                </w:pPr>
              </w:p>
            </w:tc>
            <w:tc>
              <w:tcPr>
                <w:tcW w:w="708" w:type="dxa"/>
                <w:hideMark/>
              </w:tcPr>
              <w:p w14:paraId="2CDBA811" w14:textId="77777777" w:rsidR="00536206" w:rsidRPr="003A683B" w:rsidRDefault="00581773" w:rsidP="00B06A62">
                <w:pPr>
                  <w:pStyle w:val="ItalicRed"/>
                  <w:rPr>
                    <w:color w:val="auto"/>
                  </w:rPr>
                </w:pPr>
                <w:r w:rsidRPr="003A683B">
                  <w:rPr>
                    <w:color w:val="auto"/>
                  </w:rPr>
                  <w:t>APS</w:t>
                </w:r>
              </w:p>
              <w:p w14:paraId="01CB4CFA" w14:textId="77777777" w:rsidR="00536206" w:rsidRPr="003A683B" w:rsidRDefault="00581773" w:rsidP="005E7BED">
                <w:pPr>
                  <w:pStyle w:val="TableNormal0"/>
                  <w:rPr>
                    <w:rStyle w:val="GeneralAviation"/>
                    <w:color w:val="auto"/>
                  </w:rPr>
                </w:pPr>
                <w:r w:rsidRPr="003A683B">
                  <w:rPr>
                    <w:rStyle w:val="GeneralAviation"/>
                    <w:color w:val="auto"/>
                  </w:rPr>
                  <w:t>ACS</w:t>
                </w:r>
              </w:p>
            </w:tc>
          </w:tr>
          <w:tr w:rsidR="00090094" w14:paraId="78C52525" w14:textId="77777777" w:rsidTr="00090094">
            <w:trPr>
              <w:trHeight w:val="567"/>
            </w:trPr>
            <w:tc>
              <w:tcPr>
                <w:tcW w:w="865" w:type="dxa"/>
                <w:hideMark/>
              </w:tcPr>
              <w:p w14:paraId="2076783D"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7BEF6F55" w14:textId="77777777" w:rsidR="00536206" w:rsidRPr="003A683B" w:rsidRDefault="00581773" w:rsidP="005E7BED">
                <w:pPr>
                  <w:pStyle w:val="TableNormal0"/>
                  <w:rPr>
                    <w:rStyle w:val="GeneralAviation"/>
                    <w:color w:val="auto"/>
                  </w:rPr>
                </w:pPr>
                <w:r w:rsidRPr="003A683B">
                  <w:rPr>
                    <w:rStyle w:val="GeneralAviation"/>
                    <w:color w:val="auto"/>
                  </w:rPr>
                  <w:t xml:space="preserve">3.4.3 </w:t>
                </w:r>
              </w:p>
            </w:tc>
            <w:tc>
              <w:tcPr>
                <w:tcW w:w="3544" w:type="dxa"/>
                <w:hideMark/>
              </w:tcPr>
              <w:p w14:paraId="2B8F1268" w14:textId="77777777" w:rsidR="00536206" w:rsidRPr="003A683B" w:rsidRDefault="00581773" w:rsidP="005E7BED">
                <w:pPr>
                  <w:pStyle w:val="TableNormal0"/>
                  <w:rPr>
                    <w:rStyle w:val="GeneralAviation"/>
                    <w:color w:val="auto"/>
                  </w:rPr>
                </w:pPr>
                <w:r w:rsidRPr="003A683B">
                  <w:rPr>
                    <w:rStyle w:val="GeneralAviation"/>
                    <w:color w:val="auto"/>
                  </w:rPr>
                  <w:t>Use direct routing where applicable.</w:t>
                </w:r>
              </w:p>
            </w:tc>
            <w:tc>
              <w:tcPr>
                <w:tcW w:w="283" w:type="dxa"/>
                <w:hideMark/>
              </w:tcPr>
              <w:p w14:paraId="2AC1E371" w14:textId="77777777" w:rsidR="00536206" w:rsidRPr="003A683B" w:rsidRDefault="00581773" w:rsidP="005E7BED">
                <w:pPr>
                  <w:pStyle w:val="TableNormal0"/>
                  <w:rPr>
                    <w:rStyle w:val="GeneralAviation"/>
                    <w:color w:val="auto"/>
                  </w:rPr>
                </w:pPr>
                <w:r w:rsidRPr="003A683B">
                  <w:rPr>
                    <w:rStyle w:val="GeneralAviation"/>
                    <w:color w:val="auto"/>
                  </w:rPr>
                  <w:t>3</w:t>
                </w:r>
              </w:p>
            </w:tc>
            <w:tc>
              <w:tcPr>
                <w:tcW w:w="3686" w:type="dxa"/>
                <w:hideMark/>
              </w:tcPr>
              <w:p w14:paraId="6B3F40B6" w14:textId="77777777" w:rsidR="00536206" w:rsidRPr="003A683B" w:rsidRDefault="00536206" w:rsidP="005E7BED">
                <w:pPr>
                  <w:pStyle w:val="TableNormal0"/>
                  <w:rPr>
                    <w:rStyle w:val="GeneralAviation"/>
                    <w:color w:val="auto"/>
                  </w:rPr>
                </w:pPr>
              </w:p>
            </w:tc>
            <w:tc>
              <w:tcPr>
                <w:tcW w:w="708" w:type="dxa"/>
                <w:hideMark/>
              </w:tcPr>
              <w:p w14:paraId="74A27E13" w14:textId="77777777" w:rsidR="00536206" w:rsidRPr="003A683B" w:rsidRDefault="00581773" w:rsidP="00B06A62">
                <w:pPr>
                  <w:pStyle w:val="ItalicRed"/>
                  <w:rPr>
                    <w:color w:val="auto"/>
                  </w:rPr>
                </w:pPr>
                <w:r w:rsidRPr="003A683B">
                  <w:rPr>
                    <w:color w:val="auto"/>
                  </w:rPr>
                  <w:t>APP</w:t>
                </w:r>
              </w:p>
              <w:p w14:paraId="18CB97C4" w14:textId="77777777" w:rsidR="00536206" w:rsidRPr="003A683B" w:rsidRDefault="00581773" w:rsidP="005E7BED">
                <w:pPr>
                  <w:pStyle w:val="TableNormal0"/>
                  <w:rPr>
                    <w:rStyle w:val="GeneralAviation"/>
                    <w:color w:val="auto"/>
                  </w:rPr>
                </w:pPr>
                <w:r w:rsidRPr="003A683B">
                  <w:rPr>
                    <w:rStyle w:val="GeneralAviation"/>
                    <w:color w:val="auto"/>
                  </w:rPr>
                  <w:t>ACP</w:t>
                </w:r>
              </w:p>
              <w:p w14:paraId="5589ED3A" w14:textId="77777777" w:rsidR="00536206" w:rsidRPr="003A683B" w:rsidRDefault="00581773" w:rsidP="00B06A62">
                <w:pPr>
                  <w:pStyle w:val="ItalicRed"/>
                  <w:rPr>
                    <w:color w:val="auto"/>
                  </w:rPr>
                </w:pPr>
                <w:r w:rsidRPr="003A683B">
                  <w:rPr>
                    <w:color w:val="auto"/>
                  </w:rPr>
                  <w:t>APS</w:t>
                </w:r>
              </w:p>
              <w:p w14:paraId="275EBEA9" w14:textId="77777777" w:rsidR="00536206" w:rsidRPr="003A683B" w:rsidRDefault="00581773" w:rsidP="005E7BED">
                <w:pPr>
                  <w:pStyle w:val="TableNormal0"/>
                  <w:rPr>
                    <w:rStyle w:val="GeneralAviation"/>
                    <w:color w:val="auto"/>
                  </w:rPr>
                </w:pPr>
                <w:r w:rsidRPr="003A683B">
                  <w:rPr>
                    <w:rStyle w:val="GeneralAviation"/>
                    <w:color w:val="auto"/>
                  </w:rPr>
                  <w:t>ACS</w:t>
                </w:r>
              </w:p>
            </w:tc>
          </w:tr>
          <w:tr w:rsidR="00090094" w14:paraId="6B175B79" w14:textId="77777777" w:rsidTr="00090094">
            <w:trPr>
              <w:trHeight w:val="567"/>
            </w:trPr>
            <w:tc>
              <w:tcPr>
                <w:tcW w:w="865" w:type="dxa"/>
              </w:tcPr>
              <w:p w14:paraId="3E2EEEC8"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298B4FB1" w14:textId="77777777" w:rsidR="00536206" w:rsidRPr="003A683B" w:rsidRDefault="00581773" w:rsidP="005E7BED">
                <w:pPr>
                  <w:pStyle w:val="TableNormal0"/>
                  <w:rPr>
                    <w:rStyle w:val="GeneralAviation"/>
                    <w:color w:val="auto"/>
                  </w:rPr>
                </w:pPr>
                <w:r w:rsidRPr="003A683B">
                  <w:rPr>
                    <w:rStyle w:val="GeneralAviation"/>
                    <w:color w:val="auto"/>
                  </w:rPr>
                  <w:t>3.4.4</w:t>
                </w:r>
              </w:p>
            </w:tc>
            <w:tc>
              <w:tcPr>
                <w:tcW w:w="3544" w:type="dxa"/>
              </w:tcPr>
              <w:p w14:paraId="607CF564" w14:textId="77777777" w:rsidR="00536206" w:rsidRPr="003A683B" w:rsidRDefault="00581773" w:rsidP="005E7BED">
                <w:pPr>
                  <w:pStyle w:val="TableNormal0"/>
                  <w:rPr>
                    <w:rStyle w:val="GeneralAviation"/>
                    <w:color w:val="auto"/>
                  </w:rPr>
                </w:pPr>
                <w:r w:rsidRPr="003A683B">
                  <w:rPr>
                    <w:rStyle w:val="GeneralAviation"/>
                    <w:color w:val="auto"/>
                  </w:rPr>
                  <w:t xml:space="preserve">Appreciate controller’s actions that may contribute to pilot’s ability to fly an optimum continuous descent. </w:t>
                </w:r>
              </w:p>
            </w:tc>
            <w:tc>
              <w:tcPr>
                <w:tcW w:w="283" w:type="dxa"/>
              </w:tcPr>
              <w:p w14:paraId="34DEF118" w14:textId="77777777" w:rsidR="00536206" w:rsidRPr="003A683B" w:rsidRDefault="00581773" w:rsidP="005E7BED">
                <w:pPr>
                  <w:pStyle w:val="TableNormal0"/>
                  <w:rPr>
                    <w:rStyle w:val="GeneralAviation"/>
                    <w:color w:val="auto"/>
                  </w:rPr>
                </w:pPr>
                <w:r w:rsidRPr="003A683B">
                  <w:rPr>
                    <w:rStyle w:val="GeneralAviation"/>
                    <w:color w:val="auto"/>
                  </w:rPr>
                  <w:t>3</w:t>
                </w:r>
              </w:p>
            </w:tc>
            <w:tc>
              <w:tcPr>
                <w:tcW w:w="3686" w:type="dxa"/>
              </w:tcPr>
              <w:p w14:paraId="67D3F18B" w14:textId="77777777" w:rsidR="00536206" w:rsidRPr="003A683B" w:rsidRDefault="00581773" w:rsidP="005E7BED">
                <w:pPr>
                  <w:pStyle w:val="TableNormal0"/>
                  <w:rPr>
                    <w:rStyle w:val="GeneralAviation"/>
                    <w:i/>
                    <w:iCs/>
                    <w:color w:val="auto"/>
                  </w:rPr>
                </w:pPr>
                <w:r w:rsidRPr="003A683B">
                  <w:rPr>
                    <w:rStyle w:val="GeneralAviation"/>
                    <w:i/>
                    <w:iCs/>
                    <w:color w:val="auto"/>
                  </w:rPr>
                  <w:t>Optional content: level instructions, speed control, vertical speed control, vectoring, distance-to-touchdown information</w:t>
                </w:r>
              </w:p>
            </w:tc>
            <w:tc>
              <w:tcPr>
                <w:tcW w:w="708" w:type="dxa"/>
              </w:tcPr>
              <w:p w14:paraId="48E65ACE" w14:textId="77777777" w:rsidR="00536206" w:rsidRPr="003A683B" w:rsidRDefault="00581773" w:rsidP="005E7BED">
                <w:pPr>
                  <w:pStyle w:val="TableNormal0"/>
                  <w:rPr>
                    <w:rStyle w:val="GeneralAviation"/>
                    <w:color w:val="auto"/>
                  </w:rPr>
                </w:pPr>
                <w:r w:rsidRPr="003A683B">
                  <w:rPr>
                    <w:rStyle w:val="GeneralAviation"/>
                    <w:color w:val="auto"/>
                  </w:rPr>
                  <w:t>ACS</w:t>
                </w:r>
              </w:p>
              <w:p w14:paraId="48366D99" w14:textId="77777777" w:rsidR="00536206" w:rsidRPr="003A683B" w:rsidRDefault="00581773" w:rsidP="005E7BED">
                <w:pPr>
                  <w:pStyle w:val="TableNormal0"/>
                  <w:rPr>
                    <w:rStyle w:val="GeneralAviation"/>
                    <w:color w:val="auto"/>
                  </w:rPr>
                </w:pPr>
                <w:r w:rsidRPr="003A683B">
                  <w:rPr>
                    <w:rStyle w:val="GeneralAviation"/>
                    <w:color w:val="auto"/>
                  </w:rPr>
                  <w:t>APS</w:t>
                </w:r>
              </w:p>
            </w:tc>
          </w:tr>
          <w:tr w:rsidR="00090094" w14:paraId="4BCBB0E3" w14:textId="77777777" w:rsidTr="00090094">
            <w:trPr>
              <w:trHeight w:val="21"/>
            </w:trPr>
            <w:tc>
              <w:tcPr>
                <w:tcW w:w="9086" w:type="dxa"/>
                <w:gridSpan w:val="5"/>
                <w:hideMark/>
              </w:tcPr>
              <w:p w14:paraId="7A1D2970" w14:textId="77777777" w:rsidR="00536206" w:rsidRPr="003A683B" w:rsidRDefault="00581773" w:rsidP="005E7BED">
                <w:pPr>
                  <w:pStyle w:val="TableHead"/>
                  <w:rPr>
                    <w:rStyle w:val="GeneralAviation"/>
                    <w:color w:val="auto"/>
                  </w:rPr>
                </w:pPr>
                <w:r w:rsidRPr="003A683B">
                  <w:rPr>
                    <w:rStyle w:val="GeneralAviation"/>
                    <w:color w:val="auto"/>
                  </w:rPr>
                  <w:t>Subtopic ACFT 3.5 — Environmental factors</w:t>
                </w:r>
              </w:p>
            </w:tc>
          </w:tr>
          <w:tr w:rsidR="00090094" w14:paraId="17D69231" w14:textId="77777777" w:rsidTr="00090094">
            <w:trPr>
              <w:trHeight w:val="567"/>
            </w:trPr>
            <w:tc>
              <w:tcPr>
                <w:tcW w:w="865" w:type="dxa"/>
                <w:hideMark/>
              </w:tcPr>
              <w:p w14:paraId="604DD066" w14:textId="77777777" w:rsidR="00536206" w:rsidRPr="003A683B" w:rsidRDefault="00581773" w:rsidP="005E7BED">
                <w:pPr>
                  <w:pStyle w:val="TableNormal0"/>
                  <w:rPr>
                    <w:rStyle w:val="GeneralAviation"/>
                    <w:color w:val="auto"/>
                  </w:rPr>
                </w:pPr>
                <w:r w:rsidRPr="003A683B">
                  <w:rPr>
                    <w:rStyle w:val="GeneralAviation"/>
                    <w:color w:val="auto"/>
                  </w:rPr>
                  <w:t>ACS</w:t>
                </w:r>
                <w:r w:rsidRPr="003A683B">
                  <w:rPr>
                    <w:rStyle w:val="GeneralAviation"/>
                    <w:color w:val="auto"/>
                  </w:rPr>
                  <w:br/>
                  <w:t>ACFT</w:t>
                </w:r>
              </w:p>
              <w:p w14:paraId="2440D463" w14:textId="77777777" w:rsidR="00536206" w:rsidRPr="003A683B" w:rsidRDefault="00581773" w:rsidP="005E7BED">
                <w:pPr>
                  <w:pStyle w:val="TableNormal0"/>
                  <w:rPr>
                    <w:rStyle w:val="GeneralAviation"/>
                    <w:color w:val="auto"/>
                  </w:rPr>
                </w:pPr>
                <w:r w:rsidRPr="003A683B">
                  <w:rPr>
                    <w:rStyle w:val="GeneralAviation"/>
                    <w:color w:val="auto"/>
                  </w:rPr>
                  <w:t xml:space="preserve">3.5.1 </w:t>
                </w:r>
              </w:p>
            </w:tc>
            <w:tc>
              <w:tcPr>
                <w:tcW w:w="3544" w:type="dxa"/>
                <w:hideMark/>
              </w:tcPr>
              <w:p w14:paraId="6620B30D" w14:textId="77777777" w:rsidR="00536206" w:rsidRPr="003A683B" w:rsidRDefault="00581773" w:rsidP="005E7BED">
                <w:pPr>
                  <w:pStyle w:val="TableNormal0"/>
                  <w:rPr>
                    <w:rStyle w:val="GeneralAviation"/>
                    <w:color w:val="auto"/>
                  </w:rPr>
                </w:pPr>
                <w:r w:rsidRPr="003A683B">
                  <w:rPr>
                    <w:rStyle w:val="GeneralAviation"/>
                    <w:color w:val="auto"/>
                  </w:rPr>
                  <w:t>Appreciate the performance restrictions due to environmental considerations.</w:t>
                </w:r>
              </w:p>
            </w:tc>
            <w:tc>
              <w:tcPr>
                <w:tcW w:w="283" w:type="dxa"/>
                <w:hideMark/>
              </w:tcPr>
              <w:p w14:paraId="0F81F8CE" w14:textId="77777777" w:rsidR="00536206" w:rsidRPr="003A683B" w:rsidRDefault="00581773" w:rsidP="005E7BED">
                <w:pPr>
                  <w:pStyle w:val="TableNormal0"/>
                  <w:rPr>
                    <w:rStyle w:val="GeneralAviation"/>
                    <w:color w:val="auto"/>
                  </w:rPr>
                </w:pPr>
                <w:r w:rsidRPr="003A683B">
                  <w:rPr>
                    <w:rStyle w:val="GeneralAviation"/>
                    <w:color w:val="auto"/>
                  </w:rPr>
                  <w:t>3</w:t>
                </w:r>
              </w:p>
            </w:tc>
            <w:tc>
              <w:tcPr>
                <w:tcW w:w="3686" w:type="dxa"/>
                <w:hideMark/>
              </w:tcPr>
              <w:p w14:paraId="0832ACB7" w14:textId="77777777" w:rsidR="00536206" w:rsidRPr="003A683B" w:rsidRDefault="00581773" w:rsidP="005E7BED">
                <w:pPr>
                  <w:pStyle w:val="TableNormal0"/>
                  <w:rPr>
                    <w:rStyle w:val="GeneralAviation"/>
                    <w:i/>
                    <w:iCs/>
                    <w:color w:val="auto"/>
                  </w:rPr>
                </w:pPr>
                <w:r w:rsidRPr="003A683B">
                  <w:rPr>
                    <w:rStyle w:val="GeneralAviation"/>
                    <w:i/>
                    <w:iCs/>
                    <w:color w:val="auto"/>
                  </w:rPr>
                  <w:t>Optional content: fuel-dumping, minimum flight levels, continuous descent operations</w:t>
                </w:r>
              </w:p>
            </w:tc>
            <w:tc>
              <w:tcPr>
                <w:tcW w:w="708" w:type="dxa"/>
                <w:hideMark/>
              </w:tcPr>
              <w:p w14:paraId="1B188C99" w14:textId="77777777" w:rsidR="00536206" w:rsidRPr="003A683B" w:rsidRDefault="00581773" w:rsidP="005E7BED">
                <w:pPr>
                  <w:pStyle w:val="TableNormal0"/>
                  <w:rPr>
                    <w:rStyle w:val="GeneralAviation"/>
                    <w:color w:val="auto"/>
                  </w:rPr>
                </w:pPr>
                <w:r w:rsidRPr="003A683B">
                  <w:rPr>
                    <w:rStyle w:val="GeneralAviation"/>
                    <w:color w:val="auto"/>
                  </w:rPr>
                  <w:t>ACP ACS</w:t>
                </w:r>
              </w:p>
            </w:tc>
          </w:tr>
          <w:tr w:rsidR="00090094" w14:paraId="7A5275D1" w14:textId="77777777" w:rsidTr="00090094">
            <w:trPr>
              <w:trHeight w:val="21"/>
            </w:trPr>
            <w:tc>
              <w:tcPr>
                <w:tcW w:w="9086" w:type="dxa"/>
                <w:gridSpan w:val="5"/>
              </w:tcPr>
              <w:p w14:paraId="1DB315A7" w14:textId="77777777" w:rsidR="002A3697" w:rsidRPr="00C64BF6" w:rsidRDefault="00581773" w:rsidP="00C64BF6">
                <w:pPr>
                  <w:pStyle w:val="TableCentered"/>
                  <w:rPr>
                    <w:rStyle w:val="Bold"/>
                  </w:rPr>
                </w:pPr>
                <w:r w:rsidRPr="00C64BF6">
                  <w:rPr>
                    <w:rStyle w:val="Bold"/>
                    <w:b w:val="0"/>
                  </w:rPr>
                  <w:t>TOPIC ACFT 4 — AIRCRAFT DATA</w:t>
                </w:r>
              </w:p>
            </w:tc>
          </w:tr>
          <w:tr w:rsidR="00090094" w14:paraId="414EAF27" w14:textId="77777777" w:rsidTr="00090094">
            <w:trPr>
              <w:trHeight w:val="21"/>
            </w:trPr>
            <w:tc>
              <w:tcPr>
                <w:tcW w:w="9086" w:type="dxa"/>
                <w:gridSpan w:val="5"/>
                <w:hideMark/>
              </w:tcPr>
              <w:p w14:paraId="487EBE13" w14:textId="77777777" w:rsidR="002A3697" w:rsidRPr="00667041" w:rsidRDefault="00581773" w:rsidP="00C64BF6">
                <w:pPr>
                  <w:pStyle w:val="TableHead"/>
                </w:pPr>
                <w:r w:rsidRPr="00667041">
                  <w:t>Subtopic ACFT 4.1 — Performance data</w:t>
                </w:r>
              </w:p>
            </w:tc>
          </w:tr>
          <w:tr w:rsidR="00090094" w14:paraId="3A15AF16" w14:textId="77777777" w:rsidTr="00090094">
            <w:trPr>
              <w:trHeight w:val="567"/>
            </w:trPr>
            <w:tc>
              <w:tcPr>
                <w:tcW w:w="865" w:type="dxa"/>
                <w:hideMark/>
              </w:tcPr>
              <w:p w14:paraId="02A23341" w14:textId="77777777" w:rsidR="002A3697" w:rsidRPr="00667041" w:rsidRDefault="00581773" w:rsidP="00AE6045">
                <w:pPr>
                  <w:pStyle w:val="TableNormal0"/>
                </w:pPr>
                <w:r w:rsidRPr="00667041">
                  <w:lastRenderedPageBreak/>
                  <w:t>ACS</w:t>
                </w:r>
                <w:r w:rsidRPr="00667041">
                  <w:br/>
                  <w:t>ACFT</w:t>
                </w:r>
              </w:p>
              <w:p w14:paraId="2394EE0D" w14:textId="77777777" w:rsidR="002A3697" w:rsidRPr="00667041" w:rsidRDefault="00581773" w:rsidP="00AE6045">
                <w:pPr>
                  <w:pStyle w:val="TableNormal0"/>
                </w:pPr>
                <w:r w:rsidRPr="00667041">
                  <w:t xml:space="preserve">4.1.1 </w:t>
                </w:r>
              </w:p>
            </w:tc>
            <w:tc>
              <w:tcPr>
                <w:tcW w:w="3544" w:type="dxa"/>
                <w:hideMark/>
              </w:tcPr>
              <w:p w14:paraId="237D2D5D" w14:textId="77777777" w:rsidR="002A3697" w:rsidRPr="00667041" w:rsidRDefault="00581773" w:rsidP="00AE6045">
                <w:pPr>
                  <w:pStyle w:val="TableNormal0"/>
                </w:pPr>
                <w:r w:rsidRPr="00667041">
                  <w:t>Integrate the average performance data of a representative sample of aircraft which will be encountered in the operational/ working environment into the provision of control service.</w:t>
                </w:r>
              </w:p>
            </w:tc>
            <w:tc>
              <w:tcPr>
                <w:tcW w:w="283" w:type="dxa"/>
                <w:hideMark/>
              </w:tcPr>
              <w:p w14:paraId="1441FB97" w14:textId="77777777" w:rsidR="002A3697" w:rsidRPr="00667041" w:rsidRDefault="00581773" w:rsidP="00AE6045">
                <w:pPr>
                  <w:pStyle w:val="TableNormal0"/>
                </w:pPr>
                <w:r w:rsidRPr="00667041">
                  <w:t>4</w:t>
                </w:r>
              </w:p>
            </w:tc>
            <w:tc>
              <w:tcPr>
                <w:tcW w:w="3686" w:type="dxa"/>
                <w:hideMark/>
              </w:tcPr>
              <w:p w14:paraId="425D892D" w14:textId="77777777" w:rsidR="002A3697" w:rsidRPr="007A4787" w:rsidRDefault="00581773" w:rsidP="007A4787">
                <w:pPr>
                  <w:pStyle w:val="EssentialTraining"/>
                </w:pPr>
                <w:r w:rsidRPr="007A4787">
                  <w:t>Performance data under a representative variety of circumstances</w:t>
                </w:r>
              </w:p>
            </w:tc>
            <w:tc>
              <w:tcPr>
                <w:tcW w:w="708" w:type="dxa"/>
                <w:hideMark/>
              </w:tcPr>
              <w:p w14:paraId="19645B77" w14:textId="77777777" w:rsidR="002A3697" w:rsidRPr="00667041" w:rsidRDefault="00581773" w:rsidP="00AE6045">
                <w:pPr>
                  <w:pStyle w:val="TableNormal0"/>
                </w:pPr>
                <w:r w:rsidRPr="00667041">
                  <w:t>APP ACP APS ACS</w:t>
                </w:r>
              </w:p>
            </w:tc>
          </w:tr>
        </w:tbl>
        <w:p w14:paraId="6CEAA413" w14:textId="77777777" w:rsidR="002A3697" w:rsidRPr="00C64BF6" w:rsidRDefault="00000000" w:rsidP="00C64BF6">
          <w:pPr>
            <w:pStyle w:val="TableNormal0"/>
          </w:pPr>
        </w:p>
      </w:sdtContent>
    </w:sdt>
    <w:sdt>
      <w:sdtPr>
        <w:rPr>
          <w:i w:val="0"/>
          <w:sz w:val="22"/>
          <w:szCs w:val="24"/>
        </w:rPr>
        <w:alias w:val="topic"/>
        <w:tag w:val="topic"/>
        <w:id w:val="-1247958995"/>
      </w:sdtPr>
      <w:sdtContent>
        <w:p w14:paraId="00A558E1" w14:textId="77777777" w:rsidR="00364642" w:rsidRPr="00364642" w:rsidRDefault="00364642" w:rsidP="00364642">
          <w:pPr>
            <w:pStyle w:val="Dxshortdesc"/>
          </w:pPr>
        </w:p>
        <w:p w14:paraId="624F5979" w14:textId="77777777" w:rsidR="00FB128D" w:rsidRPr="005847AB" w:rsidRDefault="00581773" w:rsidP="00364642">
          <w:pPr>
            <w:pStyle w:val="Heading5"/>
          </w:pPr>
          <w:bookmarkStart w:id="2304" w:name="_Toc256000245"/>
          <w:r w:rsidRPr="005847AB">
            <w:t>SUBJECT 7: HUMAN FACTORS</w:t>
          </w:r>
          <w:bookmarkEnd w:id="2304"/>
        </w:p>
        <w:p w14:paraId="19285778" w14:textId="77777777" w:rsidR="00FB128D" w:rsidRPr="00667041" w:rsidRDefault="00581773" w:rsidP="00ED18E8">
          <w:r w:rsidRPr="00667041">
            <w:t>The subject objective is:</w:t>
          </w:r>
        </w:p>
        <w:p w14:paraId="3BB053BC" w14:textId="77777777" w:rsidR="00FB128D" w:rsidRDefault="00581773" w:rsidP="00ED18E8">
          <w:r w:rsidRPr="00667041">
            <w:t>Learners shall recognise the necessity to constantly extend their knowledge and analyse factors which affect personal and team performance.</w:t>
          </w:r>
        </w:p>
        <w:tbl>
          <w:tblPr>
            <w:tblStyle w:val="easaTable"/>
            <w:tblW w:w="9072" w:type="dxa"/>
            <w:tblInd w:w="-23" w:type="dxa"/>
            <w:tblLayout w:type="fixed"/>
            <w:tblLook w:val="0420" w:firstRow="1" w:lastRow="0" w:firstColumn="0" w:lastColumn="0" w:noHBand="0" w:noVBand="1"/>
          </w:tblPr>
          <w:tblGrid>
            <w:gridCol w:w="851"/>
            <w:gridCol w:w="3544"/>
            <w:gridCol w:w="283"/>
            <w:gridCol w:w="3686"/>
            <w:gridCol w:w="708"/>
          </w:tblGrid>
          <w:tr w:rsidR="00090094" w14:paraId="08D75AE8"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72" w:type="dxa"/>
                <w:gridSpan w:val="5"/>
              </w:tcPr>
              <w:p w14:paraId="76893586" w14:textId="77777777" w:rsidR="00075306" w:rsidRPr="00075306" w:rsidRDefault="00581773" w:rsidP="00075306">
                <w:pPr>
                  <w:pStyle w:val="TableCentered"/>
                  <w:rPr>
                    <w:rStyle w:val="GeneralAviation"/>
                  </w:rPr>
                </w:pPr>
                <w:r w:rsidRPr="00075306">
                  <w:t>TOPIC HUM 1 — INFORMATION PROCESSING</w:t>
                </w:r>
              </w:p>
            </w:tc>
          </w:tr>
          <w:tr w:rsidR="00090094" w14:paraId="1B604BBD" w14:textId="77777777" w:rsidTr="00090094">
            <w:trPr>
              <w:trHeight w:val="21"/>
            </w:trPr>
            <w:tc>
              <w:tcPr>
                <w:tcW w:w="9072" w:type="dxa"/>
                <w:gridSpan w:val="5"/>
                <w:hideMark/>
              </w:tcPr>
              <w:p w14:paraId="48C72842" w14:textId="77777777" w:rsidR="00075306" w:rsidRPr="003A683B" w:rsidRDefault="00581773" w:rsidP="00075306">
                <w:pPr>
                  <w:pStyle w:val="TableHead"/>
                  <w:rPr>
                    <w:rStyle w:val="GeneralAviation"/>
                    <w:color w:val="auto"/>
                  </w:rPr>
                </w:pPr>
                <w:r w:rsidRPr="003A683B">
                  <w:rPr>
                    <w:rStyle w:val="GeneralAviation"/>
                    <w:color w:val="auto"/>
                  </w:rPr>
                  <w:t xml:space="preserve">Subtopic HUM 1.1 — Cognition and factors influencing it </w:t>
                </w:r>
              </w:p>
            </w:tc>
          </w:tr>
          <w:tr w:rsidR="00090094" w14:paraId="36477721" w14:textId="77777777" w:rsidTr="00090094">
            <w:trPr>
              <w:trHeight w:val="567"/>
            </w:trPr>
            <w:tc>
              <w:tcPr>
                <w:tcW w:w="851" w:type="dxa"/>
                <w:hideMark/>
              </w:tcPr>
              <w:p w14:paraId="58464A61" w14:textId="77777777" w:rsidR="00075306" w:rsidRPr="003A683B" w:rsidRDefault="00581773" w:rsidP="00075306">
                <w:pPr>
                  <w:pStyle w:val="TableNormal0"/>
                  <w:rPr>
                    <w:rStyle w:val="GeneralAviation"/>
                    <w:color w:val="auto"/>
                  </w:rPr>
                </w:pPr>
                <w:r w:rsidRPr="003A683B">
                  <w:rPr>
                    <w:rStyle w:val="GeneralAviation"/>
                    <w:color w:val="auto"/>
                  </w:rPr>
                  <w:t>ACS</w:t>
                </w:r>
                <w:r w:rsidRPr="003A683B">
                  <w:rPr>
                    <w:rStyle w:val="GeneralAviation"/>
                    <w:color w:val="auto"/>
                  </w:rPr>
                  <w:br/>
                  <w:t>HUM</w:t>
                </w:r>
              </w:p>
              <w:p w14:paraId="1BA05856" w14:textId="77777777" w:rsidR="00075306" w:rsidRPr="003A683B" w:rsidRDefault="00581773" w:rsidP="00075306">
                <w:pPr>
                  <w:pStyle w:val="TableNormal0"/>
                  <w:rPr>
                    <w:rStyle w:val="GeneralAviation"/>
                    <w:color w:val="auto"/>
                  </w:rPr>
                </w:pPr>
                <w:r w:rsidRPr="003A683B">
                  <w:rPr>
                    <w:rStyle w:val="GeneralAviation"/>
                    <w:color w:val="auto"/>
                  </w:rPr>
                  <w:t xml:space="preserve">1.1.1 </w:t>
                </w:r>
              </w:p>
            </w:tc>
            <w:tc>
              <w:tcPr>
                <w:tcW w:w="3544" w:type="dxa"/>
                <w:hideMark/>
              </w:tcPr>
              <w:p w14:paraId="7169A0B3" w14:textId="77777777" w:rsidR="00075306" w:rsidRPr="003A683B" w:rsidRDefault="00581773" w:rsidP="00075306">
                <w:pPr>
                  <w:pStyle w:val="TableNormal0"/>
                  <w:rPr>
                    <w:rStyle w:val="GeneralAviation"/>
                    <w:color w:val="auto"/>
                  </w:rPr>
                </w:pPr>
                <w:r w:rsidRPr="003A683B">
                  <w:rPr>
                    <w:rStyle w:val="GeneralAviation"/>
                    <w:color w:val="auto"/>
                  </w:rPr>
                  <w:t>Describe the human information-processing model.</w:t>
                </w:r>
              </w:p>
            </w:tc>
            <w:tc>
              <w:tcPr>
                <w:tcW w:w="283" w:type="dxa"/>
                <w:hideMark/>
              </w:tcPr>
              <w:p w14:paraId="7C46DB79" w14:textId="77777777" w:rsidR="00075306" w:rsidRPr="003A683B" w:rsidRDefault="00581773" w:rsidP="00075306">
                <w:pPr>
                  <w:pStyle w:val="TableNormal0"/>
                  <w:rPr>
                    <w:rStyle w:val="GeneralAviation"/>
                    <w:color w:val="auto"/>
                  </w:rPr>
                </w:pPr>
                <w:r w:rsidRPr="003A683B">
                  <w:rPr>
                    <w:rStyle w:val="GeneralAviation"/>
                    <w:color w:val="auto"/>
                  </w:rPr>
                  <w:t>2</w:t>
                </w:r>
              </w:p>
            </w:tc>
            <w:tc>
              <w:tcPr>
                <w:tcW w:w="3686" w:type="dxa"/>
                <w:hideMark/>
              </w:tcPr>
              <w:p w14:paraId="455EB940" w14:textId="77777777" w:rsidR="00075306" w:rsidRPr="003A683B" w:rsidRDefault="00581773" w:rsidP="00D31AFC">
                <w:pPr>
                  <w:pStyle w:val="EssentialTraining"/>
                  <w:rPr>
                    <w:rStyle w:val="GeneralAviation"/>
                    <w:color w:val="auto"/>
                  </w:rPr>
                </w:pPr>
                <w:r w:rsidRPr="003A683B">
                  <w:rPr>
                    <w:rStyle w:val="GeneralAviation"/>
                    <w:color w:val="auto"/>
                  </w:rPr>
                  <w:t>Attention, perception, memory, situational awareness, decision-making, response</w:t>
                </w:r>
              </w:p>
            </w:tc>
            <w:tc>
              <w:tcPr>
                <w:tcW w:w="708" w:type="dxa"/>
                <w:hideMark/>
              </w:tcPr>
              <w:p w14:paraId="5DF5B5AC" w14:textId="77777777" w:rsidR="00075306" w:rsidRPr="003A683B" w:rsidRDefault="00581773" w:rsidP="00075306">
                <w:pPr>
                  <w:pStyle w:val="TableNormal0"/>
                  <w:rPr>
                    <w:rStyle w:val="GeneralAviation"/>
                    <w:color w:val="auto"/>
                  </w:rPr>
                </w:pPr>
                <w:r w:rsidRPr="003A683B">
                  <w:rPr>
                    <w:rStyle w:val="GeneralAviation"/>
                    <w:color w:val="auto"/>
                  </w:rPr>
                  <w:t>ALL</w:t>
                </w:r>
              </w:p>
            </w:tc>
          </w:tr>
          <w:tr w:rsidR="00090094" w14:paraId="1C2556D7" w14:textId="77777777" w:rsidTr="00090094">
            <w:trPr>
              <w:trHeight w:val="567"/>
            </w:trPr>
            <w:tc>
              <w:tcPr>
                <w:tcW w:w="851" w:type="dxa"/>
                <w:hideMark/>
              </w:tcPr>
              <w:p w14:paraId="6EB1F930" w14:textId="77777777" w:rsidR="00075306" w:rsidRPr="003A683B" w:rsidRDefault="00581773" w:rsidP="00075306">
                <w:pPr>
                  <w:pStyle w:val="TableNormal0"/>
                  <w:rPr>
                    <w:rStyle w:val="GeneralAviation"/>
                    <w:color w:val="auto"/>
                  </w:rPr>
                </w:pPr>
                <w:r w:rsidRPr="003A683B">
                  <w:rPr>
                    <w:rStyle w:val="GeneralAviation"/>
                    <w:color w:val="auto"/>
                  </w:rPr>
                  <w:t>ACS</w:t>
                </w:r>
                <w:r w:rsidRPr="003A683B">
                  <w:rPr>
                    <w:rStyle w:val="GeneralAviation"/>
                    <w:color w:val="auto"/>
                  </w:rPr>
                  <w:br/>
                  <w:t>HUM</w:t>
                </w:r>
              </w:p>
              <w:p w14:paraId="3CB19C3A" w14:textId="77777777" w:rsidR="00075306" w:rsidRPr="003A683B" w:rsidRDefault="00581773" w:rsidP="00075306">
                <w:pPr>
                  <w:pStyle w:val="TableNormal0"/>
                  <w:rPr>
                    <w:rStyle w:val="GeneralAviation"/>
                    <w:color w:val="auto"/>
                  </w:rPr>
                </w:pPr>
                <w:r w:rsidRPr="003A683B">
                  <w:rPr>
                    <w:rStyle w:val="GeneralAviation"/>
                    <w:color w:val="auto"/>
                  </w:rPr>
                  <w:t xml:space="preserve">1.1.2 </w:t>
                </w:r>
              </w:p>
            </w:tc>
            <w:tc>
              <w:tcPr>
                <w:tcW w:w="3544" w:type="dxa"/>
                <w:hideMark/>
              </w:tcPr>
              <w:p w14:paraId="04C3253B" w14:textId="77777777" w:rsidR="00075306" w:rsidRPr="003A683B" w:rsidRDefault="00581773" w:rsidP="00075306">
                <w:pPr>
                  <w:pStyle w:val="TableNormal0"/>
                  <w:rPr>
                    <w:rStyle w:val="GeneralAviation"/>
                    <w:color w:val="auto"/>
                  </w:rPr>
                </w:pPr>
                <w:r w:rsidRPr="003A683B">
                  <w:rPr>
                    <w:rStyle w:val="GeneralAviation"/>
                    <w:color w:val="auto"/>
                  </w:rPr>
                  <w:t>Describe the factors which influence human information-processing.</w:t>
                </w:r>
              </w:p>
            </w:tc>
            <w:tc>
              <w:tcPr>
                <w:tcW w:w="283" w:type="dxa"/>
                <w:hideMark/>
              </w:tcPr>
              <w:p w14:paraId="4D77F8D6" w14:textId="77777777" w:rsidR="00075306" w:rsidRPr="003A683B" w:rsidRDefault="00581773" w:rsidP="00075306">
                <w:pPr>
                  <w:pStyle w:val="TableNormal0"/>
                  <w:rPr>
                    <w:rStyle w:val="GeneralAviation"/>
                    <w:color w:val="auto"/>
                  </w:rPr>
                </w:pPr>
                <w:r w:rsidRPr="003A683B">
                  <w:rPr>
                    <w:rStyle w:val="GeneralAviation"/>
                    <w:color w:val="auto"/>
                  </w:rPr>
                  <w:t>2</w:t>
                </w:r>
              </w:p>
            </w:tc>
            <w:tc>
              <w:tcPr>
                <w:tcW w:w="3686" w:type="dxa"/>
                <w:hideMark/>
              </w:tcPr>
              <w:p w14:paraId="0E92109F" w14:textId="77777777" w:rsidR="00075306" w:rsidRPr="003A683B" w:rsidRDefault="00581773" w:rsidP="00D31AFC">
                <w:pPr>
                  <w:pStyle w:val="EssentialTraining"/>
                  <w:rPr>
                    <w:rStyle w:val="GeneralAviation"/>
                    <w:color w:val="auto"/>
                  </w:rPr>
                </w:pPr>
                <w:r w:rsidRPr="003A683B">
                  <w:rPr>
                    <w:rStyle w:val="GeneralAviation"/>
                    <w:color w:val="auto"/>
                  </w:rPr>
                  <w:t>Confidence, stress, learning, knowledge, experience, fatigue, alcohol/drugs, distraction, interpersonal relations</w:t>
                </w:r>
              </w:p>
            </w:tc>
            <w:tc>
              <w:tcPr>
                <w:tcW w:w="708" w:type="dxa"/>
                <w:hideMark/>
              </w:tcPr>
              <w:p w14:paraId="1494664D" w14:textId="77777777" w:rsidR="00075306" w:rsidRPr="003A683B" w:rsidRDefault="00581773" w:rsidP="00075306">
                <w:pPr>
                  <w:pStyle w:val="TableNormal0"/>
                  <w:rPr>
                    <w:rStyle w:val="GeneralAviation"/>
                    <w:color w:val="auto"/>
                  </w:rPr>
                </w:pPr>
                <w:r w:rsidRPr="003A683B">
                  <w:rPr>
                    <w:rStyle w:val="GeneralAviation"/>
                    <w:color w:val="auto"/>
                  </w:rPr>
                  <w:t>ALL</w:t>
                </w:r>
              </w:p>
            </w:tc>
          </w:tr>
          <w:tr w:rsidR="00090094" w14:paraId="7B6C908B" w14:textId="77777777" w:rsidTr="00090094">
            <w:trPr>
              <w:trHeight w:val="227"/>
            </w:trPr>
            <w:tc>
              <w:tcPr>
                <w:tcW w:w="9072" w:type="dxa"/>
                <w:gridSpan w:val="5"/>
              </w:tcPr>
              <w:p w14:paraId="5F8138CA" w14:textId="77777777" w:rsidR="00075306" w:rsidRPr="003A683B" w:rsidRDefault="00581773" w:rsidP="00075306">
                <w:pPr>
                  <w:pStyle w:val="TableHead"/>
                  <w:rPr>
                    <w:rStyle w:val="GeneralAviation"/>
                    <w:color w:val="auto"/>
                  </w:rPr>
                </w:pPr>
                <w:r w:rsidRPr="003A683B">
                  <w:rPr>
                    <w:rStyle w:val="GeneralAviation"/>
                    <w:color w:val="auto"/>
                  </w:rPr>
                  <w:t>Subtopic HUM 1.2 — Situational awareness</w:t>
                </w:r>
              </w:p>
            </w:tc>
          </w:tr>
          <w:tr w:rsidR="00090094" w14:paraId="69D8F0BF" w14:textId="77777777" w:rsidTr="00090094">
            <w:trPr>
              <w:trHeight w:val="567"/>
            </w:trPr>
            <w:tc>
              <w:tcPr>
                <w:tcW w:w="851" w:type="dxa"/>
              </w:tcPr>
              <w:p w14:paraId="0EF22BAC" w14:textId="77777777" w:rsidR="00075306" w:rsidRPr="003A683B" w:rsidRDefault="00581773" w:rsidP="00075306">
                <w:pPr>
                  <w:pStyle w:val="TableNormal0"/>
                  <w:rPr>
                    <w:rStyle w:val="GeneralAviation"/>
                    <w:color w:val="auto"/>
                  </w:rPr>
                </w:pPr>
                <w:r w:rsidRPr="003A683B">
                  <w:rPr>
                    <w:rStyle w:val="GeneralAviation"/>
                    <w:color w:val="auto"/>
                  </w:rPr>
                  <w:t>ACS</w:t>
                </w:r>
              </w:p>
              <w:p w14:paraId="7B820CAB" w14:textId="77777777" w:rsidR="00075306" w:rsidRPr="003A683B" w:rsidRDefault="00581773" w:rsidP="00075306">
                <w:pPr>
                  <w:pStyle w:val="TableNormal0"/>
                  <w:rPr>
                    <w:rStyle w:val="GeneralAviation"/>
                    <w:color w:val="auto"/>
                  </w:rPr>
                </w:pPr>
                <w:r w:rsidRPr="003A683B">
                  <w:rPr>
                    <w:rStyle w:val="GeneralAviation"/>
                    <w:color w:val="auto"/>
                  </w:rPr>
                  <w:t>HUM</w:t>
                </w:r>
              </w:p>
              <w:p w14:paraId="472CFC40" w14:textId="77777777" w:rsidR="00075306" w:rsidRPr="003A683B" w:rsidRDefault="00581773" w:rsidP="00075306">
                <w:pPr>
                  <w:pStyle w:val="TableNormal0"/>
                  <w:rPr>
                    <w:rStyle w:val="GeneralAviation"/>
                    <w:color w:val="auto"/>
                  </w:rPr>
                </w:pPr>
                <w:r w:rsidRPr="003A683B">
                  <w:rPr>
                    <w:rStyle w:val="GeneralAviation"/>
                    <w:color w:val="auto"/>
                  </w:rPr>
                  <w:t>1.2.1</w:t>
                </w:r>
              </w:p>
            </w:tc>
            <w:tc>
              <w:tcPr>
                <w:tcW w:w="3544" w:type="dxa"/>
              </w:tcPr>
              <w:p w14:paraId="23D5EE1B" w14:textId="77777777" w:rsidR="00075306" w:rsidRDefault="00581773" w:rsidP="00075306">
                <w:pPr>
                  <w:pStyle w:val="TableNormal0"/>
                  <w:rPr>
                    <w:rStyle w:val="GeneralAviation"/>
                    <w:color w:val="auto"/>
                  </w:rPr>
                </w:pPr>
                <w:r w:rsidRPr="003A683B">
                  <w:rPr>
                    <w:rStyle w:val="GeneralAviation"/>
                    <w:color w:val="auto"/>
                  </w:rPr>
                  <w:t>Appreciate the effect of human information-processing factors on situational awareness.</w:t>
                </w:r>
              </w:p>
              <w:p w14:paraId="611C46E4" w14:textId="77777777" w:rsidR="003A683B" w:rsidRDefault="003A683B" w:rsidP="00075306">
                <w:pPr>
                  <w:pStyle w:val="TableNormal0"/>
                  <w:rPr>
                    <w:rStyle w:val="GeneralAviation"/>
                    <w:color w:val="auto"/>
                  </w:rPr>
                </w:pPr>
              </w:p>
              <w:p w14:paraId="14D884CE" w14:textId="77777777" w:rsidR="003A683B" w:rsidRDefault="003A683B" w:rsidP="00075306">
                <w:pPr>
                  <w:pStyle w:val="TableNormal0"/>
                  <w:rPr>
                    <w:rStyle w:val="GeneralAviation"/>
                    <w:color w:val="auto"/>
                  </w:rPr>
                </w:pPr>
              </w:p>
              <w:p w14:paraId="516B7C7F" w14:textId="77777777" w:rsidR="003A683B" w:rsidRPr="003A683B" w:rsidRDefault="003A683B" w:rsidP="00075306">
                <w:pPr>
                  <w:pStyle w:val="TableNormal0"/>
                  <w:rPr>
                    <w:rStyle w:val="GeneralAviation"/>
                    <w:color w:val="auto"/>
                  </w:rPr>
                </w:pPr>
              </w:p>
            </w:tc>
            <w:tc>
              <w:tcPr>
                <w:tcW w:w="283" w:type="dxa"/>
              </w:tcPr>
              <w:p w14:paraId="2393EDAE" w14:textId="77777777" w:rsidR="00075306" w:rsidRPr="003A683B" w:rsidRDefault="00581773" w:rsidP="00075306">
                <w:pPr>
                  <w:pStyle w:val="TableNormal0"/>
                  <w:rPr>
                    <w:rStyle w:val="GeneralAviation"/>
                    <w:color w:val="auto"/>
                  </w:rPr>
                </w:pPr>
                <w:r w:rsidRPr="003A683B">
                  <w:rPr>
                    <w:rStyle w:val="GeneralAviation"/>
                    <w:color w:val="auto"/>
                  </w:rPr>
                  <w:t>3</w:t>
                </w:r>
              </w:p>
            </w:tc>
            <w:tc>
              <w:tcPr>
                <w:tcW w:w="3686" w:type="dxa"/>
              </w:tcPr>
              <w:p w14:paraId="7D11E202" w14:textId="77777777" w:rsidR="00075306" w:rsidRPr="003A683B" w:rsidRDefault="00581773" w:rsidP="00075306">
                <w:pPr>
                  <w:pStyle w:val="TableNormal0"/>
                  <w:rPr>
                    <w:rStyle w:val="GeneralAviation"/>
                    <w:i/>
                    <w:iCs/>
                    <w:color w:val="auto"/>
                  </w:rPr>
                </w:pPr>
                <w:r w:rsidRPr="003A683B">
                  <w:rPr>
                    <w:rStyle w:val="GeneralAviation"/>
                    <w:i/>
                    <w:iCs/>
                    <w:color w:val="auto"/>
                  </w:rPr>
                  <w:t>Optional content: workload, knowledge, interpersonal relations, distraction, confidence, experience, fatigue, stress</w:t>
                </w:r>
              </w:p>
            </w:tc>
            <w:tc>
              <w:tcPr>
                <w:tcW w:w="708" w:type="dxa"/>
              </w:tcPr>
              <w:p w14:paraId="3218509A" w14:textId="77777777" w:rsidR="00075306" w:rsidRPr="003A683B" w:rsidRDefault="00581773" w:rsidP="00075306">
                <w:pPr>
                  <w:pStyle w:val="TableNormal0"/>
                  <w:rPr>
                    <w:rStyle w:val="GeneralAviation"/>
                    <w:color w:val="auto"/>
                  </w:rPr>
                </w:pPr>
                <w:r w:rsidRPr="003A683B">
                  <w:rPr>
                    <w:rStyle w:val="GeneralAviation"/>
                    <w:color w:val="auto"/>
                  </w:rPr>
                  <w:t>ALL</w:t>
                </w:r>
              </w:p>
            </w:tc>
          </w:tr>
          <w:tr w:rsidR="00090094" w14:paraId="76AC3BB6" w14:textId="77777777" w:rsidTr="00090094">
            <w:trPr>
              <w:trHeight w:val="227"/>
            </w:trPr>
            <w:tc>
              <w:tcPr>
                <w:tcW w:w="9072" w:type="dxa"/>
                <w:gridSpan w:val="5"/>
              </w:tcPr>
              <w:p w14:paraId="4298B032" w14:textId="77777777" w:rsidR="00075306" w:rsidRPr="003A683B" w:rsidRDefault="00581773" w:rsidP="00075306">
                <w:pPr>
                  <w:pStyle w:val="TableHead"/>
                  <w:rPr>
                    <w:rStyle w:val="GeneralAviation"/>
                    <w:color w:val="auto"/>
                  </w:rPr>
                </w:pPr>
                <w:r w:rsidRPr="003A683B">
                  <w:rPr>
                    <w:rStyle w:val="GeneralAviation"/>
                    <w:color w:val="auto"/>
                  </w:rPr>
                  <w:t>Subtopic HUM 1.3 — Decision-making</w:t>
                </w:r>
              </w:p>
            </w:tc>
          </w:tr>
          <w:tr w:rsidR="00090094" w14:paraId="648C22E9" w14:textId="77777777" w:rsidTr="00090094">
            <w:trPr>
              <w:trHeight w:val="567"/>
            </w:trPr>
            <w:tc>
              <w:tcPr>
                <w:tcW w:w="851" w:type="dxa"/>
                <w:hideMark/>
              </w:tcPr>
              <w:p w14:paraId="487BB53F" w14:textId="77777777" w:rsidR="00075306" w:rsidRPr="003A683B" w:rsidRDefault="00581773" w:rsidP="00075306">
                <w:pPr>
                  <w:pStyle w:val="TableNormal0"/>
                  <w:rPr>
                    <w:rStyle w:val="GeneralAviation"/>
                    <w:color w:val="auto"/>
                  </w:rPr>
                </w:pPr>
                <w:r w:rsidRPr="003A683B">
                  <w:rPr>
                    <w:rStyle w:val="GeneralAviation"/>
                    <w:color w:val="auto"/>
                  </w:rPr>
                  <w:t>ACS</w:t>
                </w:r>
                <w:r w:rsidRPr="003A683B">
                  <w:rPr>
                    <w:rStyle w:val="GeneralAviation"/>
                    <w:color w:val="auto"/>
                  </w:rPr>
                  <w:br/>
                  <w:t>HUM</w:t>
                </w:r>
              </w:p>
              <w:p w14:paraId="4CE4FCBD" w14:textId="77777777" w:rsidR="00075306" w:rsidRPr="003A683B" w:rsidRDefault="00581773" w:rsidP="00075306">
                <w:pPr>
                  <w:pStyle w:val="TableNormal0"/>
                  <w:rPr>
                    <w:rStyle w:val="GeneralAviation"/>
                    <w:color w:val="auto"/>
                  </w:rPr>
                </w:pPr>
                <w:r w:rsidRPr="003A683B">
                  <w:rPr>
                    <w:rStyle w:val="GeneralAviation"/>
                    <w:color w:val="auto"/>
                  </w:rPr>
                  <w:t xml:space="preserve">1.3.1 </w:t>
                </w:r>
              </w:p>
            </w:tc>
            <w:tc>
              <w:tcPr>
                <w:tcW w:w="3544" w:type="dxa"/>
                <w:hideMark/>
              </w:tcPr>
              <w:p w14:paraId="07C0CA1C" w14:textId="77777777" w:rsidR="00075306" w:rsidRPr="003A683B" w:rsidRDefault="00581773" w:rsidP="00075306">
                <w:pPr>
                  <w:pStyle w:val="TableNormal0"/>
                  <w:rPr>
                    <w:rStyle w:val="GeneralAviation"/>
                    <w:color w:val="auto"/>
                  </w:rPr>
                </w:pPr>
                <w:r w:rsidRPr="003A683B">
                  <w:rPr>
                    <w:rStyle w:val="GeneralAviation"/>
                    <w:color w:val="auto"/>
                  </w:rPr>
                  <w:t>Appreciate the effect of human information-processing factors on decision-making.</w:t>
                </w:r>
              </w:p>
            </w:tc>
            <w:tc>
              <w:tcPr>
                <w:tcW w:w="283" w:type="dxa"/>
                <w:hideMark/>
              </w:tcPr>
              <w:p w14:paraId="0A1659C9" w14:textId="77777777" w:rsidR="00075306" w:rsidRPr="003A683B" w:rsidRDefault="00581773" w:rsidP="00075306">
                <w:pPr>
                  <w:pStyle w:val="TableNormal0"/>
                  <w:rPr>
                    <w:rStyle w:val="GeneralAviation"/>
                    <w:color w:val="auto"/>
                  </w:rPr>
                </w:pPr>
                <w:r w:rsidRPr="003A683B">
                  <w:rPr>
                    <w:rStyle w:val="GeneralAviation"/>
                    <w:color w:val="auto"/>
                  </w:rPr>
                  <w:t>3</w:t>
                </w:r>
              </w:p>
            </w:tc>
            <w:tc>
              <w:tcPr>
                <w:tcW w:w="3686" w:type="dxa"/>
                <w:hideMark/>
              </w:tcPr>
              <w:p w14:paraId="167F1DAF" w14:textId="77777777" w:rsidR="00075306" w:rsidRPr="003A683B" w:rsidRDefault="00581773" w:rsidP="00075306">
                <w:pPr>
                  <w:pStyle w:val="TableNormal0"/>
                  <w:rPr>
                    <w:rStyle w:val="GeneralAviation"/>
                    <w:i/>
                    <w:iCs/>
                    <w:color w:val="auto"/>
                  </w:rPr>
                </w:pPr>
                <w:r w:rsidRPr="003A683B">
                  <w:rPr>
                    <w:rStyle w:val="GeneralAviation"/>
                    <w:i/>
                    <w:iCs/>
                    <w:color w:val="auto"/>
                  </w:rPr>
                  <w:t>Optional content: workload, stress, interpersonal relations, distraction, confidence</w:t>
                </w:r>
              </w:p>
            </w:tc>
            <w:tc>
              <w:tcPr>
                <w:tcW w:w="708" w:type="dxa"/>
                <w:hideMark/>
              </w:tcPr>
              <w:p w14:paraId="25A275C1" w14:textId="77777777" w:rsidR="00075306" w:rsidRPr="003A683B" w:rsidRDefault="00581773" w:rsidP="00075306">
                <w:pPr>
                  <w:pStyle w:val="TableNormal0"/>
                  <w:rPr>
                    <w:rStyle w:val="GeneralAviation"/>
                    <w:color w:val="auto"/>
                  </w:rPr>
                </w:pPr>
                <w:r w:rsidRPr="003A683B">
                  <w:rPr>
                    <w:rStyle w:val="GeneralAviation"/>
                    <w:color w:val="auto"/>
                  </w:rPr>
                  <w:t>ALL</w:t>
                </w:r>
              </w:p>
            </w:tc>
          </w:tr>
          <w:tr w:rsidR="00090094" w14:paraId="5A19710B" w14:textId="77777777" w:rsidTr="00090094">
            <w:trPr>
              <w:trHeight w:val="21"/>
            </w:trPr>
            <w:tc>
              <w:tcPr>
                <w:tcW w:w="9072" w:type="dxa"/>
                <w:gridSpan w:val="5"/>
              </w:tcPr>
              <w:p w14:paraId="6F242E84" w14:textId="77777777" w:rsidR="00075306" w:rsidRPr="00951DD5" w:rsidRDefault="00581773" w:rsidP="002F6197">
                <w:pPr>
                  <w:pStyle w:val="TableCentered"/>
                  <w:rPr>
                    <w:rStyle w:val="GeneralAviation"/>
                  </w:rPr>
                </w:pPr>
                <w:r w:rsidRPr="00951DD5">
                  <w:t>TOPIC HUM 2 — FACTORS AFFECTING HEALTH AND WELL-BEING</w:t>
                </w:r>
              </w:p>
            </w:tc>
          </w:tr>
          <w:tr w:rsidR="00090094" w14:paraId="6BB1BF69" w14:textId="77777777" w:rsidTr="00090094">
            <w:trPr>
              <w:trHeight w:val="21"/>
            </w:trPr>
            <w:tc>
              <w:tcPr>
                <w:tcW w:w="9072" w:type="dxa"/>
                <w:gridSpan w:val="5"/>
                <w:hideMark/>
              </w:tcPr>
              <w:p w14:paraId="1D128CD6" w14:textId="77777777" w:rsidR="00075306" w:rsidRPr="003A683B" w:rsidRDefault="00581773" w:rsidP="002F6197">
                <w:pPr>
                  <w:pStyle w:val="TableHead"/>
                  <w:rPr>
                    <w:rStyle w:val="GeneralAviation"/>
                    <w:color w:val="auto"/>
                  </w:rPr>
                </w:pPr>
                <w:r w:rsidRPr="003A683B">
                  <w:rPr>
                    <w:rStyle w:val="GeneralAviation"/>
                    <w:color w:val="auto"/>
                  </w:rPr>
                  <w:t>Subtopic HUM 2.1 — Fatigue</w:t>
                </w:r>
              </w:p>
            </w:tc>
          </w:tr>
          <w:tr w:rsidR="00090094" w14:paraId="27171793" w14:textId="77777777" w:rsidTr="00090094">
            <w:trPr>
              <w:trHeight w:val="567"/>
            </w:trPr>
            <w:tc>
              <w:tcPr>
                <w:tcW w:w="851" w:type="dxa"/>
                <w:hideMark/>
              </w:tcPr>
              <w:p w14:paraId="1D091EE6" w14:textId="77777777" w:rsidR="00075306" w:rsidRPr="003A683B" w:rsidRDefault="00581773" w:rsidP="002F6197">
                <w:pPr>
                  <w:pStyle w:val="TableNormal0"/>
                  <w:rPr>
                    <w:rStyle w:val="GeneralAviation"/>
                    <w:color w:val="auto"/>
                  </w:rPr>
                </w:pPr>
                <w:r w:rsidRPr="003A683B">
                  <w:rPr>
                    <w:rStyle w:val="GeneralAviation"/>
                    <w:color w:val="auto"/>
                  </w:rPr>
                  <w:t>ACS</w:t>
                </w:r>
                <w:r w:rsidRPr="003A683B">
                  <w:rPr>
                    <w:rStyle w:val="GeneralAviation"/>
                    <w:color w:val="auto"/>
                  </w:rPr>
                  <w:br/>
                  <w:t>HUM</w:t>
                </w:r>
              </w:p>
              <w:p w14:paraId="01F32BDC" w14:textId="77777777" w:rsidR="00075306" w:rsidRPr="003A683B" w:rsidRDefault="00581773" w:rsidP="002F6197">
                <w:pPr>
                  <w:pStyle w:val="TableNormal0"/>
                  <w:rPr>
                    <w:rStyle w:val="GeneralAviation"/>
                    <w:color w:val="auto"/>
                  </w:rPr>
                </w:pPr>
                <w:r w:rsidRPr="003A683B">
                  <w:rPr>
                    <w:rStyle w:val="GeneralAviation"/>
                    <w:color w:val="auto"/>
                  </w:rPr>
                  <w:t xml:space="preserve">2.1.1 </w:t>
                </w:r>
              </w:p>
            </w:tc>
            <w:tc>
              <w:tcPr>
                <w:tcW w:w="3544" w:type="dxa"/>
                <w:hideMark/>
              </w:tcPr>
              <w:p w14:paraId="68E64347" w14:textId="77777777" w:rsidR="00075306" w:rsidRPr="003A683B" w:rsidRDefault="00581773" w:rsidP="002F6197">
                <w:pPr>
                  <w:pStyle w:val="TableNormal0"/>
                  <w:rPr>
                    <w:rStyle w:val="GeneralAviation"/>
                    <w:color w:val="auto"/>
                  </w:rPr>
                </w:pPr>
                <w:r w:rsidRPr="003A683B">
                  <w:rPr>
                    <w:rStyle w:val="GeneralAviation"/>
                    <w:color w:val="auto"/>
                  </w:rPr>
                  <w:t>Describe the onset of fatigue.</w:t>
                </w:r>
              </w:p>
            </w:tc>
            <w:tc>
              <w:tcPr>
                <w:tcW w:w="283" w:type="dxa"/>
                <w:hideMark/>
              </w:tcPr>
              <w:p w14:paraId="64AFE903" w14:textId="77777777" w:rsidR="00075306" w:rsidRPr="003A683B" w:rsidRDefault="00581773" w:rsidP="002F6197">
                <w:pPr>
                  <w:pStyle w:val="TableNormal0"/>
                  <w:rPr>
                    <w:rStyle w:val="GeneralAviation"/>
                    <w:color w:val="auto"/>
                  </w:rPr>
                </w:pPr>
                <w:r w:rsidRPr="003A683B">
                  <w:rPr>
                    <w:rStyle w:val="GeneralAviation"/>
                    <w:color w:val="auto"/>
                  </w:rPr>
                  <w:t>2</w:t>
                </w:r>
              </w:p>
            </w:tc>
            <w:tc>
              <w:tcPr>
                <w:tcW w:w="3686" w:type="dxa"/>
                <w:hideMark/>
              </w:tcPr>
              <w:p w14:paraId="4B8B1059" w14:textId="77777777" w:rsidR="00075306" w:rsidRPr="003A683B" w:rsidRDefault="00356D49" w:rsidP="00D31AFC">
                <w:pPr>
                  <w:pStyle w:val="EssentialTraining"/>
                  <w:rPr>
                    <w:rStyle w:val="GeneralAviation"/>
                    <w:color w:val="auto"/>
                  </w:rPr>
                </w:pPr>
                <w:r w:rsidRPr="003A683B">
                  <w:rPr>
                    <w:rStyle w:val="GeneralAviation"/>
                    <w:color w:val="auto"/>
                  </w:rPr>
                  <w:t>Government of the Republic of Armenia Decision N 2054-L of December 7, 2023</w:t>
                </w:r>
              </w:p>
              <w:p w14:paraId="30FF14A1" w14:textId="77777777" w:rsidR="00075306" w:rsidRPr="003A683B" w:rsidRDefault="00581773" w:rsidP="002F6197">
                <w:pPr>
                  <w:pStyle w:val="TableNormal0"/>
                  <w:rPr>
                    <w:rStyle w:val="GeneralAviation"/>
                    <w:i/>
                    <w:iCs/>
                    <w:color w:val="auto"/>
                  </w:rPr>
                </w:pPr>
                <w:r w:rsidRPr="003A683B">
                  <w:rPr>
                    <w:rStyle w:val="GeneralAviation"/>
                    <w:i/>
                    <w:iCs/>
                    <w:color w:val="auto"/>
                  </w:rPr>
                  <w:t>Optional content: lack of concentration, listlessness, irritability, frustration, Skybrary Human Behaviour: EUROCONTROL Fatigue and sleep management</w:t>
                </w:r>
              </w:p>
            </w:tc>
            <w:tc>
              <w:tcPr>
                <w:tcW w:w="708" w:type="dxa"/>
                <w:hideMark/>
              </w:tcPr>
              <w:p w14:paraId="44C7265A" w14:textId="77777777" w:rsidR="00075306" w:rsidRPr="003A683B" w:rsidRDefault="00581773" w:rsidP="002F6197">
                <w:pPr>
                  <w:pStyle w:val="TableNormal0"/>
                  <w:rPr>
                    <w:rStyle w:val="GeneralAviation"/>
                    <w:color w:val="auto"/>
                  </w:rPr>
                </w:pPr>
                <w:r w:rsidRPr="003A683B">
                  <w:rPr>
                    <w:rStyle w:val="GeneralAviation"/>
                    <w:color w:val="auto"/>
                  </w:rPr>
                  <w:t>ALL</w:t>
                </w:r>
              </w:p>
            </w:tc>
          </w:tr>
          <w:tr w:rsidR="00090094" w14:paraId="0B916BBB" w14:textId="77777777" w:rsidTr="00090094">
            <w:trPr>
              <w:trHeight w:val="567"/>
            </w:trPr>
            <w:tc>
              <w:tcPr>
                <w:tcW w:w="851" w:type="dxa"/>
                <w:hideMark/>
              </w:tcPr>
              <w:p w14:paraId="3BF023D1" w14:textId="77777777" w:rsidR="00075306" w:rsidRPr="003A683B" w:rsidRDefault="00581773" w:rsidP="002F6197">
                <w:pPr>
                  <w:pStyle w:val="TableNormal0"/>
                  <w:rPr>
                    <w:rStyle w:val="GeneralAviation"/>
                    <w:color w:val="auto"/>
                  </w:rPr>
                </w:pPr>
                <w:r w:rsidRPr="003A683B">
                  <w:rPr>
                    <w:rStyle w:val="GeneralAviation"/>
                    <w:color w:val="auto"/>
                  </w:rPr>
                  <w:t>ACS</w:t>
                </w:r>
                <w:r w:rsidRPr="003A683B">
                  <w:rPr>
                    <w:rStyle w:val="GeneralAviation"/>
                    <w:color w:val="auto"/>
                  </w:rPr>
                  <w:br/>
                  <w:t>HUM</w:t>
                </w:r>
              </w:p>
              <w:p w14:paraId="069AD25C" w14:textId="77777777" w:rsidR="00075306" w:rsidRPr="003A683B" w:rsidRDefault="00581773" w:rsidP="002F6197">
                <w:pPr>
                  <w:pStyle w:val="TableNormal0"/>
                  <w:rPr>
                    <w:rStyle w:val="GeneralAviation"/>
                    <w:color w:val="auto"/>
                  </w:rPr>
                </w:pPr>
                <w:r w:rsidRPr="003A683B">
                  <w:rPr>
                    <w:rStyle w:val="GeneralAviation"/>
                    <w:color w:val="auto"/>
                  </w:rPr>
                  <w:t xml:space="preserve">2.1.2 </w:t>
                </w:r>
              </w:p>
            </w:tc>
            <w:tc>
              <w:tcPr>
                <w:tcW w:w="3544" w:type="dxa"/>
                <w:hideMark/>
              </w:tcPr>
              <w:p w14:paraId="7C84C732" w14:textId="77777777" w:rsidR="00075306" w:rsidRPr="003A683B" w:rsidRDefault="00581773" w:rsidP="002F6197">
                <w:pPr>
                  <w:pStyle w:val="TableNormal0"/>
                  <w:rPr>
                    <w:rStyle w:val="GeneralAviation"/>
                    <w:color w:val="auto"/>
                  </w:rPr>
                </w:pPr>
                <w:r w:rsidRPr="003A683B">
                  <w:rPr>
                    <w:rStyle w:val="GeneralAviation"/>
                    <w:color w:val="auto"/>
                  </w:rPr>
                  <w:t>Recognise the onset of fatigue in self and in others.</w:t>
                </w:r>
              </w:p>
            </w:tc>
            <w:tc>
              <w:tcPr>
                <w:tcW w:w="283" w:type="dxa"/>
                <w:hideMark/>
              </w:tcPr>
              <w:p w14:paraId="0CDAB6B6" w14:textId="77777777" w:rsidR="00075306" w:rsidRPr="003A683B" w:rsidRDefault="00581773" w:rsidP="002F6197">
                <w:pPr>
                  <w:pStyle w:val="TableNormal0"/>
                  <w:rPr>
                    <w:rStyle w:val="GeneralAviation"/>
                    <w:color w:val="auto"/>
                  </w:rPr>
                </w:pPr>
                <w:r w:rsidRPr="003A683B">
                  <w:rPr>
                    <w:rStyle w:val="GeneralAviation"/>
                    <w:color w:val="auto"/>
                  </w:rPr>
                  <w:t>1</w:t>
                </w:r>
              </w:p>
            </w:tc>
            <w:tc>
              <w:tcPr>
                <w:tcW w:w="3686" w:type="dxa"/>
                <w:hideMark/>
              </w:tcPr>
              <w:p w14:paraId="3DA02D2C" w14:textId="77777777" w:rsidR="00075306" w:rsidRPr="003A683B" w:rsidRDefault="00581773" w:rsidP="002F6197">
                <w:pPr>
                  <w:pStyle w:val="TableNormal0"/>
                  <w:rPr>
                    <w:rStyle w:val="GeneralAviation"/>
                    <w:i/>
                    <w:iCs/>
                    <w:color w:val="auto"/>
                  </w:rPr>
                </w:pPr>
                <w:r w:rsidRPr="003A683B">
                  <w:rPr>
                    <w:rStyle w:val="GeneralAviation"/>
                    <w:i/>
                    <w:iCs/>
                    <w:color w:val="auto"/>
                  </w:rPr>
                  <w:t>Optional content: Skybrary Human Behaviour: EUROCONTROL Fatigue and sleep management</w:t>
                </w:r>
              </w:p>
            </w:tc>
            <w:tc>
              <w:tcPr>
                <w:tcW w:w="708" w:type="dxa"/>
                <w:hideMark/>
              </w:tcPr>
              <w:p w14:paraId="44F1CEA5" w14:textId="77777777" w:rsidR="00075306" w:rsidRPr="003A683B" w:rsidRDefault="00581773" w:rsidP="002F6197">
                <w:pPr>
                  <w:pStyle w:val="TableNormal0"/>
                  <w:rPr>
                    <w:rStyle w:val="GeneralAviation"/>
                    <w:color w:val="auto"/>
                  </w:rPr>
                </w:pPr>
                <w:r w:rsidRPr="003A683B">
                  <w:rPr>
                    <w:rStyle w:val="GeneralAviation"/>
                    <w:color w:val="auto"/>
                  </w:rPr>
                  <w:t>ALL</w:t>
                </w:r>
              </w:p>
            </w:tc>
          </w:tr>
          <w:tr w:rsidR="00090094" w14:paraId="5DB661F3" w14:textId="77777777" w:rsidTr="00090094">
            <w:trPr>
              <w:trHeight w:val="567"/>
            </w:trPr>
            <w:tc>
              <w:tcPr>
                <w:tcW w:w="851" w:type="dxa"/>
                <w:hideMark/>
              </w:tcPr>
              <w:p w14:paraId="64DEABF7" w14:textId="77777777" w:rsidR="00075306" w:rsidRPr="003A683B" w:rsidRDefault="00581773" w:rsidP="002F6197">
                <w:pPr>
                  <w:pStyle w:val="TableNormal0"/>
                  <w:rPr>
                    <w:rStyle w:val="GeneralAviation"/>
                    <w:color w:val="auto"/>
                  </w:rPr>
                </w:pPr>
                <w:r w:rsidRPr="003A683B">
                  <w:rPr>
                    <w:rStyle w:val="GeneralAviation"/>
                    <w:color w:val="auto"/>
                  </w:rPr>
                  <w:t>ACS</w:t>
                </w:r>
                <w:r w:rsidRPr="003A683B">
                  <w:rPr>
                    <w:rStyle w:val="GeneralAviation"/>
                    <w:color w:val="auto"/>
                  </w:rPr>
                  <w:br/>
                  <w:t>HUM</w:t>
                </w:r>
              </w:p>
              <w:p w14:paraId="4D780410" w14:textId="77777777" w:rsidR="00075306" w:rsidRPr="003A683B" w:rsidRDefault="00581773" w:rsidP="002F6197">
                <w:pPr>
                  <w:pStyle w:val="TableNormal0"/>
                  <w:rPr>
                    <w:rStyle w:val="GeneralAviation"/>
                    <w:color w:val="auto"/>
                  </w:rPr>
                </w:pPr>
                <w:r w:rsidRPr="003A683B">
                  <w:rPr>
                    <w:rStyle w:val="GeneralAviation"/>
                    <w:color w:val="auto"/>
                  </w:rPr>
                  <w:t xml:space="preserve">2.1.3 </w:t>
                </w:r>
              </w:p>
            </w:tc>
            <w:tc>
              <w:tcPr>
                <w:tcW w:w="3544" w:type="dxa"/>
                <w:hideMark/>
              </w:tcPr>
              <w:p w14:paraId="1040B1C8" w14:textId="77777777" w:rsidR="00075306" w:rsidRPr="003A683B" w:rsidRDefault="00581773" w:rsidP="002F6197">
                <w:pPr>
                  <w:pStyle w:val="TableNormal0"/>
                  <w:rPr>
                    <w:rStyle w:val="GeneralAviation"/>
                    <w:color w:val="auto"/>
                  </w:rPr>
                </w:pPr>
                <w:r w:rsidRPr="003A683B">
                  <w:rPr>
                    <w:rStyle w:val="GeneralAviation"/>
                    <w:color w:val="auto"/>
                  </w:rPr>
                  <w:t>Describe the appropriate action when recognising fatigue.</w:t>
                </w:r>
              </w:p>
            </w:tc>
            <w:tc>
              <w:tcPr>
                <w:tcW w:w="283" w:type="dxa"/>
                <w:hideMark/>
              </w:tcPr>
              <w:p w14:paraId="1CF10293" w14:textId="77777777" w:rsidR="00075306" w:rsidRPr="003A683B" w:rsidRDefault="00581773" w:rsidP="002F6197">
                <w:pPr>
                  <w:pStyle w:val="TableNormal0"/>
                  <w:rPr>
                    <w:rStyle w:val="GeneralAviation"/>
                    <w:color w:val="auto"/>
                  </w:rPr>
                </w:pPr>
                <w:r w:rsidRPr="003A683B">
                  <w:rPr>
                    <w:rStyle w:val="GeneralAviation"/>
                    <w:color w:val="auto"/>
                  </w:rPr>
                  <w:t>2</w:t>
                </w:r>
              </w:p>
            </w:tc>
            <w:tc>
              <w:tcPr>
                <w:tcW w:w="3686" w:type="dxa"/>
                <w:hideMark/>
              </w:tcPr>
              <w:p w14:paraId="64FC8EBA" w14:textId="77777777" w:rsidR="00075306" w:rsidRPr="003A683B" w:rsidRDefault="00581773" w:rsidP="00075306">
                <w:pPr>
                  <w:pStyle w:val="TableNormal0"/>
                  <w:rPr>
                    <w:rStyle w:val="GeneralAviation"/>
                    <w:i/>
                    <w:iCs/>
                    <w:color w:val="auto"/>
                  </w:rPr>
                </w:pPr>
                <w:r w:rsidRPr="003A683B">
                  <w:rPr>
                    <w:rStyle w:val="GeneralAviation"/>
                    <w:i/>
                    <w:iCs/>
                    <w:color w:val="auto"/>
                  </w:rPr>
                  <w:t>Optional content: Skybrary Human Behaviour, EUROCONTROL Fatigue</w:t>
                </w:r>
              </w:p>
              <w:p w14:paraId="47FC60CB" w14:textId="77777777" w:rsidR="00075306" w:rsidRPr="003A683B" w:rsidRDefault="00581773" w:rsidP="00075306">
                <w:pPr>
                  <w:pStyle w:val="TableNormal0"/>
                  <w:rPr>
                    <w:rStyle w:val="GeneralAviation"/>
                    <w:i/>
                    <w:iCs/>
                    <w:color w:val="auto"/>
                  </w:rPr>
                </w:pPr>
                <w:r w:rsidRPr="003A683B">
                  <w:rPr>
                    <w:rStyle w:val="GeneralAviation"/>
                    <w:i/>
                    <w:iCs/>
                    <w:color w:val="auto"/>
                  </w:rPr>
                  <w:t>and sleep management</w:t>
                </w:r>
              </w:p>
            </w:tc>
            <w:tc>
              <w:tcPr>
                <w:tcW w:w="708" w:type="dxa"/>
                <w:hideMark/>
              </w:tcPr>
              <w:p w14:paraId="381A22D0" w14:textId="77777777" w:rsidR="00075306" w:rsidRPr="003A683B" w:rsidRDefault="00581773" w:rsidP="002F6197">
                <w:pPr>
                  <w:pStyle w:val="TableNormal0"/>
                  <w:rPr>
                    <w:rStyle w:val="GeneralAviation"/>
                    <w:color w:val="auto"/>
                  </w:rPr>
                </w:pPr>
                <w:r w:rsidRPr="003A683B">
                  <w:rPr>
                    <w:rStyle w:val="GeneralAviation"/>
                    <w:color w:val="auto"/>
                  </w:rPr>
                  <w:t>ALL</w:t>
                </w:r>
              </w:p>
            </w:tc>
          </w:tr>
          <w:tr w:rsidR="00090094" w14:paraId="64A79007" w14:textId="77777777" w:rsidTr="00090094">
            <w:trPr>
              <w:trHeight w:val="21"/>
            </w:trPr>
            <w:tc>
              <w:tcPr>
                <w:tcW w:w="9072" w:type="dxa"/>
                <w:gridSpan w:val="5"/>
                <w:hideMark/>
              </w:tcPr>
              <w:p w14:paraId="38D87FB2" w14:textId="77777777" w:rsidR="00075306" w:rsidRPr="003A683B" w:rsidRDefault="00581773" w:rsidP="002F6197">
                <w:pPr>
                  <w:pStyle w:val="TableHead"/>
                  <w:keepNext/>
                  <w:rPr>
                    <w:rStyle w:val="GeneralAviation"/>
                    <w:color w:val="auto"/>
                  </w:rPr>
                </w:pPr>
                <w:r w:rsidRPr="003A683B">
                  <w:rPr>
                    <w:rStyle w:val="GeneralAviation"/>
                    <w:color w:val="auto"/>
                  </w:rPr>
                  <w:lastRenderedPageBreak/>
                  <w:t>Subtopic HUM 2.2 — Stress</w:t>
                </w:r>
              </w:p>
            </w:tc>
          </w:tr>
          <w:tr w:rsidR="00090094" w14:paraId="57DF2952" w14:textId="77777777" w:rsidTr="00090094">
            <w:trPr>
              <w:trHeight w:val="567"/>
            </w:trPr>
            <w:tc>
              <w:tcPr>
                <w:tcW w:w="851" w:type="dxa"/>
                <w:hideMark/>
              </w:tcPr>
              <w:p w14:paraId="0B4D3782" w14:textId="77777777" w:rsidR="00075306" w:rsidRPr="003A683B" w:rsidRDefault="00581773" w:rsidP="002F6197">
                <w:pPr>
                  <w:pStyle w:val="TableNormal0"/>
                  <w:rPr>
                    <w:rStyle w:val="GeneralAviation"/>
                    <w:color w:val="auto"/>
                  </w:rPr>
                </w:pPr>
                <w:r w:rsidRPr="003A683B">
                  <w:rPr>
                    <w:rStyle w:val="GeneralAviation"/>
                    <w:color w:val="auto"/>
                  </w:rPr>
                  <w:t>ACS</w:t>
                </w:r>
                <w:r w:rsidRPr="003A683B">
                  <w:rPr>
                    <w:rStyle w:val="GeneralAviation"/>
                    <w:color w:val="auto"/>
                  </w:rPr>
                  <w:br/>
                  <w:t>HUM</w:t>
                </w:r>
              </w:p>
              <w:p w14:paraId="2C573D56" w14:textId="77777777" w:rsidR="00075306" w:rsidRPr="003A683B" w:rsidRDefault="00581773" w:rsidP="002F6197">
                <w:pPr>
                  <w:pStyle w:val="TableNormal0"/>
                  <w:rPr>
                    <w:rStyle w:val="GeneralAviation"/>
                    <w:color w:val="auto"/>
                  </w:rPr>
                </w:pPr>
                <w:r w:rsidRPr="003A683B">
                  <w:rPr>
                    <w:rStyle w:val="GeneralAviation"/>
                    <w:color w:val="auto"/>
                  </w:rPr>
                  <w:t xml:space="preserve">2.2.1 </w:t>
                </w:r>
              </w:p>
            </w:tc>
            <w:tc>
              <w:tcPr>
                <w:tcW w:w="3544" w:type="dxa"/>
                <w:hideMark/>
              </w:tcPr>
              <w:p w14:paraId="29D8CE2E" w14:textId="77777777" w:rsidR="00075306" w:rsidRPr="003A683B" w:rsidRDefault="00581773" w:rsidP="002F6197">
                <w:pPr>
                  <w:pStyle w:val="TableNormal0"/>
                  <w:rPr>
                    <w:rStyle w:val="GeneralAviation"/>
                    <w:color w:val="auto"/>
                  </w:rPr>
                </w:pPr>
                <w:r w:rsidRPr="003A683B">
                  <w:rPr>
                    <w:rStyle w:val="GeneralAviation"/>
                    <w:color w:val="auto"/>
                  </w:rPr>
                  <w:t>Recognise the effects of stress on human performance.</w:t>
                </w:r>
              </w:p>
            </w:tc>
            <w:tc>
              <w:tcPr>
                <w:tcW w:w="283" w:type="dxa"/>
                <w:hideMark/>
              </w:tcPr>
              <w:p w14:paraId="7D6A8E8D" w14:textId="77777777" w:rsidR="00075306" w:rsidRPr="003A683B" w:rsidRDefault="00581773" w:rsidP="002F6197">
                <w:pPr>
                  <w:pStyle w:val="TableNormal0"/>
                  <w:rPr>
                    <w:rStyle w:val="GeneralAviation"/>
                    <w:color w:val="auto"/>
                  </w:rPr>
                </w:pPr>
                <w:r w:rsidRPr="003A683B">
                  <w:rPr>
                    <w:rStyle w:val="GeneralAviation"/>
                    <w:color w:val="auto"/>
                  </w:rPr>
                  <w:t>1</w:t>
                </w:r>
              </w:p>
            </w:tc>
            <w:tc>
              <w:tcPr>
                <w:tcW w:w="3686" w:type="dxa"/>
                <w:hideMark/>
              </w:tcPr>
              <w:p w14:paraId="7BEBC13D" w14:textId="77777777" w:rsidR="00075306" w:rsidRPr="003A683B" w:rsidRDefault="00581773" w:rsidP="00D31AFC">
                <w:pPr>
                  <w:pStyle w:val="EssentialTraining"/>
                  <w:rPr>
                    <w:rStyle w:val="GeneralAviation"/>
                    <w:color w:val="auto"/>
                  </w:rPr>
                </w:pPr>
                <w:r w:rsidRPr="003A683B">
                  <w:rPr>
                    <w:rStyle w:val="GeneralAviation"/>
                    <w:color w:val="auto"/>
                  </w:rPr>
                  <w:t>Stress and its symptoms in self and in others</w:t>
                </w:r>
              </w:p>
              <w:p w14:paraId="1E61317B" w14:textId="77777777" w:rsidR="00075306" w:rsidRPr="003A683B" w:rsidRDefault="00581773" w:rsidP="00075306">
                <w:pPr>
                  <w:pStyle w:val="TableNormal0"/>
                  <w:rPr>
                    <w:rStyle w:val="GeneralAviation"/>
                    <w:i/>
                    <w:iCs/>
                    <w:color w:val="auto"/>
                  </w:rPr>
                </w:pPr>
                <w:r w:rsidRPr="003A683B">
                  <w:rPr>
                    <w:rStyle w:val="GeneralAviation"/>
                    <w:i/>
                    <w:iCs/>
                    <w:color w:val="auto"/>
                  </w:rPr>
                  <w:t xml:space="preserve">Optional content: </w:t>
                </w:r>
              </w:p>
              <w:p w14:paraId="11B3F9F4" w14:textId="77777777" w:rsidR="00075306" w:rsidRPr="003A683B" w:rsidRDefault="00356D49" w:rsidP="00075306">
                <w:pPr>
                  <w:pStyle w:val="TableNormal0"/>
                  <w:rPr>
                    <w:rStyle w:val="GeneralAviation"/>
                    <w:color w:val="auto"/>
                  </w:rPr>
                </w:pPr>
                <w:r w:rsidRPr="003A683B">
                  <w:rPr>
                    <w:rStyle w:val="GeneralAviation"/>
                    <w:i/>
                    <w:iCs/>
                    <w:color w:val="auto"/>
                  </w:rPr>
                  <w:t>Government of the Republic of Armenia Decision N 2054-L of December 7, 2023</w:t>
                </w:r>
              </w:p>
            </w:tc>
            <w:tc>
              <w:tcPr>
                <w:tcW w:w="708" w:type="dxa"/>
                <w:hideMark/>
              </w:tcPr>
              <w:p w14:paraId="4088B6F2" w14:textId="77777777" w:rsidR="00075306" w:rsidRPr="003A683B" w:rsidRDefault="00581773" w:rsidP="002F6197">
                <w:pPr>
                  <w:pStyle w:val="TableNormal0"/>
                  <w:rPr>
                    <w:rStyle w:val="GeneralAviation"/>
                    <w:color w:val="auto"/>
                  </w:rPr>
                </w:pPr>
                <w:r w:rsidRPr="003A683B">
                  <w:rPr>
                    <w:rStyle w:val="GeneralAviation"/>
                    <w:color w:val="auto"/>
                  </w:rPr>
                  <w:t>ALL</w:t>
                </w:r>
              </w:p>
            </w:tc>
          </w:tr>
          <w:tr w:rsidR="00090094" w14:paraId="1B207828" w14:textId="77777777" w:rsidTr="00090094">
            <w:trPr>
              <w:trHeight w:val="567"/>
            </w:trPr>
            <w:tc>
              <w:tcPr>
                <w:tcW w:w="851" w:type="dxa"/>
                <w:hideMark/>
              </w:tcPr>
              <w:p w14:paraId="27410C9A"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058D334F" w14:textId="77777777" w:rsidR="00951DD5" w:rsidRPr="003A683B" w:rsidRDefault="00581773" w:rsidP="00951DD5">
                <w:pPr>
                  <w:pStyle w:val="TableNormal0"/>
                  <w:rPr>
                    <w:rStyle w:val="GeneralAviation"/>
                    <w:color w:val="auto"/>
                  </w:rPr>
                </w:pPr>
                <w:r w:rsidRPr="003A683B">
                  <w:rPr>
                    <w:rStyle w:val="GeneralAviation"/>
                    <w:color w:val="auto"/>
                  </w:rPr>
                  <w:t xml:space="preserve">2.2.2 </w:t>
                </w:r>
              </w:p>
            </w:tc>
            <w:tc>
              <w:tcPr>
                <w:tcW w:w="3544" w:type="dxa"/>
                <w:hideMark/>
              </w:tcPr>
              <w:p w14:paraId="14F61C7E" w14:textId="77777777" w:rsidR="00951DD5" w:rsidRPr="003A683B" w:rsidRDefault="00581773" w:rsidP="00951DD5">
                <w:pPr>
                  <w:pStyle w:val="TableNormal0"/>
                  <w:rPr>
                    <w:rStyle w:val="GeneralAviation"/>
                    <w:color w:val="auto"/>
                  </w:rPr>
                </w:pPr>
                <w:r w:rsidRPr="003A683B">
                  <w:rPr>
                    <w:rStyle w:val="GeneralAviation"/>
                    <w:color w:val="auto"/>
                  </w:rPr>
                  <w:t>Describe the appropriate action when recognising stress.</w:t>
                </w:r>
              </w:p>
            </w:tc>
            <w:tc>
              <w:tcPr>
                <w:tcW w:w="283" w:type="dxa"/>
                <w:hideMark/>
              </w:tcPr>
              <w:p w14:paraId="40AFC97E" w14:textId="77777777" w:rsidR="00951DD5" w:rsidRPr="003A683B" w:rsidRDefault="00581773" w:rsidP="00951DD5">
                <w:pPr>
                  <w:pStyle w:val="TableNormal0"/>
                  <w:rPr>
                    <w:rStyle w:val="GeneralAviation"/>
                    <w:color w:val="auto"/>
                  </w:rPr>
                </w:pPr>
                <w:r w:rsidRPr="003A683B">
                  <w:rPr>
                    <w:rStyle w:val="GeneralAviation"/>
                    <w:color w:val="auto"/>
                  </w:rPr>
                  <w:t>2</w:t>
                </w:r>
              </w:p>
            </w:tc>
            <w:tc>
              <w:tcPr>
                <w:tcW w:w="3686" w:type="dxa"/>
                <w:hideMark/>
              </w:tcPr>
              <w:p w14:paraId="32D1B7B2" w14:textId="77777777" w:rsidR="00951DD5" w:rsidRPr="003A683B" w:rsidRDefault="00951DD5" w:rsidP="00951DD5">
                <w:pPr>
                  <w:pStyle w:val="TableNormal0"/>
                  <w:rPr>
                    <w:rStyle w:val="GeneralAviation"/>
                    <w:color w:val="auto"/>
                  </w:rPr>
                </w:pPr>
              </w:p>
            </w:tc>
            <w:tc>
              <w:tcPr>
                <w:tcW w:w="708" w:type="dxa"/>
                <w:hideMark/>
              </w:tcPr>
              <w:p w14:paraId="32810819"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0F398CC4" w14:textId="77777777" w:rsidTr="00090094">
            <w:trPr>
              <w:trHeight w:val="567"/>
            </w:trPr>
            <w:tc>
              <w:tcPr>
                <w:tcW w:w="851" w:type="dxa"/>
              </w:tcPr>
              <w:p w14:paraId="47AE5E8A"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076D9CF8" w14:textId="77777777" w:rsidR="00951DD5" w:rsidRPr="003A683B" w:rsidRDefault="00581773" w:rsidP="00951DD5">
                <w:pPr>
                  <w:pStyle w:val="TableNormal0"/>
                  <w:rPr>
                    <w:rStyle w:val="GeneralAviation"/>
                    <w:color w:val="auto"/>
                  </w:rPr>
                </w:pPr>
                <w:r w:rsidRPr="003A683B">
                  <w:rPr>
                    <w:rStyle w:val="GeneralAviation"/>
                    <w:color w:val="auto"/>
                  </w:rPr>
                  <w:t>2.2.3</w:t>
                </w:r>
              </w:p>
            </w:tc>
            <w:tc>
              <w:tcPr>
                <w:tcW w:w="3544" w:type="dxa"/>
              </w:tcPr>
              <w:p w14:paraId="132B787D" w14:textId="77777777" w:rsidR="00951DD5" w:rsidRPr="003A683B" w:rsidRDefault="00581773" w:rsidP="00951DD5">
                <w:pPr>
                  <w:pStyle w:val="TableNormal0"/>
                  <w:rPr>
                    <w:rStyle w:val="GeneralAviation"/>
                    <w:color w:val="auto"/>
                  </w:rPr>
                </w:pPr>
                <w:r w:rsidRPr="003A683B">
                  <w:rPr>
                    <w:rStyle w:val="GeneralAviation"/>
                    <w:color w:val="auto"/>
                  </w:rPr>
                  <w:t>Act to reduce stress.</w:t>
                </w:r>
              </w:p>
            </w:tc>
            <w:tc>
              <w:tcPr>
                <w:tcW w:w="283" w:type="dxa"/>
              </w:tcPr>
              <w:p w14:paraId="05BA1533" w14:textId="77777777" w:rsidR="00951DD5" w:rsidRPr="003A683B" w:rsidRDefault="00581773" w:rsidP="00951DD5">
                <w:pPr>
                  <w:pStyle w:val="TableNormal0"/>
                  <w:rPr>
                    <w:rStyle w:val="GeneralAviation"/>
                    <w:color w:val="auto"/>
                  </w:rPr>
                </w:pPr>
                <w:r w:rsidRPr="003A683B">
                  <w:rPr>
                    <w:rStyle w:val="GeneralAviation"/>
                    <w:color w:val="auto"/>
                  </w:rPr>
                  <w:t>3</w:t>
                </w:r>
              </w:p>
            </w:tc>
            <w:tc>
              <w:tcPr>
                <w:tcW w:w="3686" w:type="dxa"/>
              </w:tcPr>
              <w:p w14:paraId="4ECC0B6F" w14:textId="77777777" w:rsidR="00951DD5" w:rsidRPr="003A683B" w:rsidRDefault="00951DD5" w:rsidP="00951DD5">
                <w:pPr>
                  <w:pStyle w:val="TableNormal0"/>
                  <w:rPr>
                    <w:rStyle w:val="GeneralAviation"/>
                    <w:color w:val="auto"/>
                  </w:rPr>
                </w:pPr>
              </w:p>
            </w:tc>
            <w:tc>
              <w:tcPr>
                <w:tcW w:w="708" w:type="dxa"/>
              </w:tcPr>
              <w:p w14:paraId="04DF8D3A"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6590FF1D" w14:textId="77777777" w:rsidTr="00090094">
            <w:trPr>
              <w:trHeight w:val="567"/>
            </w:trPr>
            <w:tc>
              <w:tcPr>
                <w:tcW w:w="851" w:type="dxa"/>
              </w:tcPr>
              <w:p w14:paraId="2DD9F280"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1D38F44A" w14:textId="77777777" w:rsidR="00951DD5" w:rsidRPr="003A683B" w:rsidRDefault="00581773" w:rsidP="00951DD5">
                <w:pPr>
                  <w:pStyle w:val="TableNormal0"/>
                  <w:rPr>
                    <w:rStyle w:val="GeneralAviation"/>
                    <w:color w:val="auto"/>
                  </w:rPr>
                </w:pPr>
                <w:r w:rsidRPr="003A683B">
                  <w:rPr>
                    <w:rStyle w:val="GeneralAviation"/>
                    <w:color w:val="auto"/>
                  </w:rPr>
                  <w:t>2.2.4</w:t>
                </w:r>
              </w:p>
            </w:tc>
            <w:tc>
              <w:tcPr>
                <w:tcW w:w="3544" w:type="dxa"/>
              </w:tcPr>
              <w:p w14:paraId="2D0081EB" w14:textId="77777777" w:rsidR="00951DD5" w:rsidRPr="003A683B" w:rsidRDefault="00581773" w:rsidP="00951DD5">
                <w:pPr>
                  <w:pStyle w:val="TableNormal0"/>
                  <w:rPr>
                    <w:rStyle w:val="GeneralAviation"/>
                    <w:color w:val="auto"/>
                  </w:rPr>
                </w:pPr>
                <w:r w:rsidRPr="003A683B">
                  <w:rPr>
                    <w:rStyle w:val="GeneralAviation"/>
                    <w:color w:val="auto"/>
                  </w:rPr>
                  <w:t>Respond to stressful situations by offering, asking for or accepting assistance.</w:t>
                </w:r>
              </w:p>
            </w:tc>
            <w:tc>
              <w:tcPr>
                <w:tcW w:w="283" w:type="dxa"/>
              </w:tcPr>
              <w:p w14:paraId="0784CF58" w14:textId="77777777" w:rsidR="00951DD5" w:rsidRPr="003A683B" w:rsidRDefault="00581773" w:rsidP="00951DD5">
                <w:pPr>
                  <w:pStyle w:val="TableNormal0"/>
                  <w:rPr>
                    <w:rStyle w:val="GeneralAviation"/>
                    <w:color w:val="auto"/>
                  </w:rPr>
                </w:pPr>
                <w:r w:rsidRPr="003A683B">
                  <w:rPr>
                    <w:rStyle w:val="GeneralAviation"/>
                    <w:color w:val="auto"/>
                  </w:rPr>
                  <w:t>3</w:t>
                </w:r>
              </w:p>
            </w:tc>
            <w:tc>
              <w:tcPr>
                <w:tcW w:w="3686" w:type="dxa"/>
              </w:tcPr>
              <w:p w14:paraId="0D131493" w14:textId="77777777" w:rsidR="00951DD5" w:rsidRPr="003A683B" w:rsidRDefault="00951DD5" w:rsidP="00951DD5">
                <w:pPr>
                  <w:pStyle w:val="TableNormal0"/>
                  <w:rPr>
                    <w:rStyle w:val="GeneralAviation"/>
                    <w:color w:val="auto"/>
                  </w:rPr>
                </w:pPr>
              </w:p>
            </w:tc>
            <w:tc>
              <w:tcPr>
                <w:tcW w:w="708" w:type="dxa"/>
              </w:tcPr>
              <w:p w14:paraId="30090852"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13B5E267" w14:textId="77777777" w:rsidTr="00090094">
            <w:trPr>
              <w:trHeight w:val="567"/>
            </w:trPr>
            <w:tc>
              <w:tcPr>
                <w:tcW w:w="851" w:type="dxa"/>
              </w:tcPr>
              <w:p w14:paraId="0697E6C3"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0C7C778C" w14:textId="77777777" w:rsidR="00951DD5" w:rsidRPr="003A683B" w:rsidRDefault="00581773" w:rsidP="00951DD5">
                <w:pPr>
                  <w:pStyle w:val="TableNormal0"/>
                  <w:rPr>
                    <w:rStyle w:val="GeneralAviation"/>
                    <w:color w:val="auto"/>
                  </w:rPr>
                </w:pPr>
                <w:r w:rsidRPr="003A683B">
                  <w:rPr>
                    <w:rStyle w:val="GeneralAviation"/>
                    <w:color w:val="auto"/>
                  </w:rPr>
                  <w:t>2.2.5</w:t>
                </w:r>
              </w:p>
            </w:tc>
            <w:tc>
              <w:tcPr>
                <w:tcW w:w="3544" w:type="dxa"/>
              </w:tcPr>
              <w:p w14:paraId="1E02EBE3" w14:textId="77777777" w:rsidR="00951DD5" w:rsidRPr="003A683B" w:rsidRDefault="00581773" w:rsidP="00951DD5">
                <w:pPr>
                  <w:pStyle w:val="TableNormal0"/>
                  <w:rPr>
                    <w:rStyle w:val="GeneralAviation"/>
                    <w:color w:val="auto"/>
                  </w:rPr>
                </w:pPr>
                <w:r w:rsidRPr="003A683B">
                  <w:rPr>
                    <w:rStyle w:val="GeneralAviation"/>
                    <w:color w:val="auto"/>
                  </w:rPr>
                  <w:t>Recognise the effect of stressful events.</w:t>
                </w:r>
              </w:p>
            </w:tc>
            <w:tc>
              <w:tcPr>
                <w:tcW w:w="283" w:type="dxa"/>
              </w:tcPr>
              <w:p w14:paraId="71201584" w14:textId="77777777" w:rsidR="00951DD5" w:rsidRPr="003A683B" w:rsidRDefault="00581773" w:rsidP="00951DD5">
                <w:pPr>
                  <w:pStyle w:val="TableNormal0"/>
                  <w:rPr>
                    <w:rStyle w:val="GeneralAviation"/>
                    <w:color w:val="auto"/>
                  </w:rPr>
                </w:pPr>
                <w:r w:rsidRPr="003A683B">
                  <w:rPr>
                    <w:rStyle w:val="GeneralAviation"/>
                    <w:color w:val="auto"/>
                  </w:rPr>
                  <w:t>1</w:t>
                </w:r>
              </w:p>
            </w:tc>
            <w:tc>
              <w:tcPr>
                <w:tcW w:w="3686" w:type="dxa"/>
              </w:tcPr>
              <w:p w14:paraId="76E64FAD" w14:textId="77777777" w:rsidR="00951DD5" w:rsidRPr="003A683B" w:rsidRDefault="00581773" w:rsidP="00D31AFC">
                <w:pPr>
                  <w:pStyle w:val="EssentialTraining"/>
                  <w:rPr>
                    <w:rStyle w:val="GeneralAviation"/>
                    <w:color w:val="auto"/>
                  </w:rPr>
                </w:pPr>
                <w:r w:rsidRPr="003A683B">
                  <w:rPr>
                    <w:rStyle w:val="GeneralAviation"/>
                    <w:color w:val="auto"/>
                  </w:rPr>
                  <w:t>Self and others, abnormal situations</w:t>
                </w:r>
              </w:p>
            </w:tc>
            <w:tc>
              <w:tcPr>
                <w:tcW w:w="708" w:type="dxa"/>
              </w:tcPr>
              <w:p w14:paraId="7C8BA13F"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03B6D0DD" w14:textId="77777777" w:rsidTr="00090094">
            <w:trPr>
              <w:trHeight w:val="21"/>
            </w:trPr>
            <w:tc>
              <w:tcPr>
                <w:tcW w:w="9072" w:type="dxa"/>
                <w:gridSpan w:val="5"/>
              </w:tcPr>
              <w:p w14:paraId="43BB4E47" w14:textId="77777777" w:rsidR="00951DD5" w:rsidRPr="004F1EC2" w:rsidRDefault="00581773" w:rsidP="002F6197">
                <w:pPr>
                  <w:pStyle w:val="TableCentered"/>
                  <w:rPr>
                    <w:rStyle w:val="GeneralAviation"/>
                  </w:rPr>
                </w:pPr>
                <w:r w:rsidRPr="004F1EC2">
                  <w:t>TOPIC HUM 3 — THREAT AND ERROR MANAGEMENT</w:t>
                </w:r>
              </w:p>
            </w:tc>
          </w:tr>
          <w:tr w:rsidR="00090094" w14:paraId="5A50031D" w14:textId="77777777" w:rsidTr="00090094">
            <w:trPr>
              <w:trHeight w:val="21"/>
            </w:trPr>
            <w:tc>
              <w:tcPr>
                <w:tcW w:w="9072" w:type="dxa"/>
                <w:gridSpan w:val="5"/>
                <w:hideMark/>
              </w:tcPr>
              <w:p w14:paraId="17776450" w14:textId="77777777" w:rsidR="00951DD5" w:rsidRPr="003A683B" w:rsidRDefault="00581773" w:rsidP="002F6197">
                <w:pPr>
                  <w:pStyle w:val="TableHead"/>
                  <w:rPr>
                    <w:rStyle w:val="GeneralAviation"/>
                    <w:color w:val="auto"/>
                  </w:rPr>
                </w:pPr>
                <w:r w:rsidRPr="003A683B">
                  <w:rPr>
                    <w:rStyle w:val="GeneralAviation"/>
                    <w:color w:val="auto"/>
                  </w:rPr>
                  <w:t>Subtopic HUM 3.1 — Threat and error management framework</w:t>
                </w:r>
              </w:p>
            </w:tc>
          </w:tr>
          <w:tr w:rsidR="00090094" w14:paraId="40BD4D56" w14:textId="77777777" w:rsidTr="00090094">
            <w:trPr>
              <w:trHeight w:val="567"/>
            </w:trPr>
            <w:tc>
              <w:tcPr>
                <w:tcW w:w="851" w:type="dxa"/>
                <w:hideMark/>
              </w:tcPr>
              <w:p w14:paraId="4A945643"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37BE234E" w14:textId="77777777" w:rsidR="00951DD5" w:rsidRPr="003A683B" w:rsidRDefault="00581773" w:rsidP="00951DD5">
                <w:pPr>
                  <w:pStyle w:val="TableNormal0"/>
                  <w:rPr>
                    <w:rStyle w:val="GeneralAviation"/>
                    <w:color w:val="auto"/>
                  </w:rPr>
                </w:pPr>
                <w:r w:rsidRPr="003A683B">
                  <w:rPr>
                    <w:rStyle w:val="GeneralAviation"/>
                    <w:color w:val="auto"/>
                  </w:rPr>
                  <w:t xml:space="preserve">3.1.1 </w:t>
                </w:r>
              </w:p>
            </w:tc>
            <w:tc>
              <w:tcPr>
                <w:tcW w:w="3544" w:type="dxa"/>
              </w:tcPr>
              <w:p w14:paraId="145D2E72" w14:textId="77777777" w:rsidR="00951DD5" w:rsidRPr="003A683B" w:rsidRDefault="00581773" w:rsidP="00951DD5">
                <w:pPr>
                  <w:pStyle w:val="TableNormal0"/>
                  <w:rPr>
                    <w:rStyle w:val="GeneralAviation"/>
                    <w:color w:val="auto"/>
                  </w:rPr>
                </w:pPr>
                <w:r w:rsidRPr="003A683B">
                  <w:rPr>
                    <w:rStyle w:val="GeneralAviation"/>
                    <w:color w:val="auto"/>
                  </w:rPr>
                  <w:t>Explain the importance of threat and error management.</w:t>
                </w:r>
              </w:p>
            </w:tc>
            <w:tc>
              <w:tcPr>
                <w:tcW w:w="283" w:type="dxa"/>
                <w:hideMark/>
              </w:tcPr>
              <w:p w14:paraId="55CB8D5A" w14:textId="77777777" w:rsidR="00951DD5" w:rsidRPr="003A683B" w:rsidRDefault="00581773" w:rsidP="00951DD5">
                <w:pPr>
                  <w:pStyle w:val="TableNormal0"/>
                  <w:rPr>
                    <w:rStyle w:val="GeneralAviation"/>
                    <w:color w:val="auto"/>
                  </w:rPr>
                </w:pPr>
                <w:r w:rsidRPr="003A683B">
                  <w:rPr>
                    <w:rStyle w:val="GeneralAviation"/>
                    <w:color w:val="auto"/>
                  </w:rPr>
                  <w:t>2</w:t>
                </w:r>
              </w:p>
            </w:tc>
            <w:tc>
              <w:tcPr>
                <w:tcW w:w="3686" w:type="dxa"/>
              </w:tcPr>
              <w:p w14:paraId="7CFA8989" w14:textId="77777777" w:rsidR="00951DD5" w:rsidRPr="003A683B" w:rsidRDefault="00581773" w:rsidP="00951DD5">
                <w:pPr>
                  <w:pStyle w:val="TableNormal0"/>
                  <w:rPr>
                    <w:rStyle w:val="GeneralAviation"/>
                    <w:i/>
                    <w:iCs/>
                    <w:color w:val="auto"/>
                  </w:rPr>
                </w:pPr>
                <w:r w:rsidRPr="003A683B">
                  <w:rPr>
                    <w:rStyle w:val="GeneralAviation"/>
                    <w:i/>
                    <w:iCs/>
                    <w:color w:val="auto"/>
                  </w:rPr>
                  <w:t>Optional content: prevention of incidents, safety improvement, revision of procedures and/or working practices</w:t>
                </w:r>
              </w:p>
            </w:tc>
            <w:tc>
              <w:tcPr>
                <w:tcW w:w="708" w:type="dxa"/>
                <w:hideMark/>
              </w:tcPr>
              <w:p w14:paraId="327B56CA"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0EAD3023" w14:textId="77777777" w:rsidTr="00090094">
            <w:trPr>
              <w:trHeight w:val="567"/>
            </w:trPr>
            <w:tc>
              <w:tcPr>
                <w:tcW w:w="851" w:type="dxa"/>
                <w:hideMark/>
              </w:tcPr>
              <w:p w14:paraId="394CC0CC"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508D22CE" w14:textId="77777777" w:rsidR="00951DD5" w:rsidRPr="003A683B" w:rsidRDefault="00581773" w:rsidP="00951DD5">
                <w:pPr>
                  <w:pStyle w:val="TableNormal0"/>
                  <w:rPr>
                    <w:rStyle w:val="GeneralAviation"/>
                    <w:color w:val="auto"/>
                  </w:rPr>
                </w:pPr>
                <w:r w:rsidRPr="003A683B">
                  <w:rPr>
                    <w:rStyle w:val="GeneralAviation"/>
                    <w:color w:val="auto"/>
                  </w:rPr>
                  <w:t xml:space="preserve">3.1.2 </w:t>
                </w:r>
              </w:p>
            </w:tc>
            <w:tc>
              <w:tcPr>
                <w:tcW w:w="3544" w:type="dxa"/>
              </w:tcPr>
              <w:p w14:paraId="517D2ABA" w14:textId="77777777" w:rsidR="00951DD5" w:rsidRPr="003A683B" w:rsidRDefault="00581773" w:rsidP="00951DD5">
                <w:pPr>
                  <w:pStyle w:val="TableNormal0"/>
                  <w:rPr>
                    <w:rStyle w:val="GeneralAviation"/>
                    <w:color w:val="auto"/>
                  </w:rPr>
                </w:pPr>
                <w:r w:rsidRPr="003A683B">
                  <w:rPr>
                    <w:rStyle w:val="GeneralAviation"/>
                    <w:color w:val="auto"/>
                  </w:rPr>
                  <w:t>Explain the threat and error management framework.</w:t>
                </w:r>
              </w:p>
            </w:tc>
            <w:tc>
              <w:tcPr>
                <w:tcW w:w="283" w:type="dxa"/>
                <w:hideMark/>
              </w:tcPr>
              <w:p w14:paraId="49DCFF01" w14:textId="77777777" w:rsidR="00951DD5" w:rsidRPr="003A683B" w:rsidRDefault="00581773" w:rsidP="00951DD5">
                <w:pPr>
                  <w:pStyle w:val="TableNormal0"/>
                  <w:rPr>
                    <w:rStyle w:val="GeneralAviation"/>
                    <w:color w:val="auto"/>
                  </w:rPr>
                </w:pPr>
                <w:r w:rsidRPr="003A683B">
                  <w:rPr>
                    <w:rStyle w:val="GeneralAviation"/>
                    <w:color w:val="auto"/>
                  </w:rPr>
                  <w:t>2</w:t>
                </w:r>
              </w:p>
            </w:tc>
            <w:tc>
              <w:tcPr>
                <w:tcW w:w="3686" w:type="dxa"/>
              </w:tcPr>
              <w:p w14:paraId="3E2FB69C" w14:textId="77777777" w:rsidR="00951DD5" w:rsidRPr="003A683B" w:rsidRDefault="00581773" w:rsidP="00D31AFC">
                <w:pPr>
                  <w:pStyle w:val="EssentialTraining"/>
                  <w:rPr>
                    <w:rStyle w:val="GeneralAviation"/>
                    <w:color w:val="auto"/>
                  </w:rPr>
                </w:pPr>
                <w:r w:rsidRPr="003A683B">
                  <w:rPr>
                    <w:rStyle w:val="GeneralAviation"/>
                    <w:color w:val="auto"/>
                  </w:rPr>
                  <w:t>Threats, errors, undesired states, countermeasures</w:t>
                </w:r>
              </w:p>
              <w:p w14:paraId="477D5211" w14:textId="77777777" w:rsidR="00951DD5" w:rsidRPr="003A683B" w:rsidRDefault="00581773" w:rsidP="00951DD5">
                <w:pPr>
                  <w:pStyle w:val="TableNormal0"/>
                  <w:rPr>
                    <w:rStyle w:val="GeneralAviation"/>
                    <w:i/>
                    <w:iCs/>
                    <w:color w:val="auto"/>
                  </w:rPr>
                </w:pPr>
                <w:r w:rsidRPr="003A683B">
                  <w:rPr>
                    <w:rStyle w:val="GeneralAviation"/>
                    <w:i/>
                    <w:iCs/>
                    <w:color w:val="auto"/>
                  </w:rPr>
                  <w:t>Optional content: ICAO Circular 314 — AN/178 Threat and Error Management (TEM) in Air Traffic Control</w:t>
                </w:r>
              </w:p>
            </w:tc>
            <w:tc>
              <w:tcPr>
                <w:tcW w:w="708" w:type="dxa"/>
                <w:hideMark/>
              </w:tcPr>
              <w:p w14:paraId="2DC23663"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319BEAE9" w14:textId="77777777" w:rsidTr="00090094">
            <w:trPr>
              <w:trHeight w:val="567"/>
            </w:trPr>
            <w:tc>
              <w:tcPr>
                <w:tcW w:w="851" w:type="dxa"/>
              </w:tcPr>
              <w:p w14:paraId="251C5CB9"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4C1DECEA" w14:textId="77777777" w:rsidR="00951DD5" w:rsidRPr="003A683B" w:rsidRDefault="00581773" w:rsidP="00951DD5">
                <w:pPr>
                  <w:pStyle w:val="TableNormal0"/>
                  <w:rPr>
                    <w:rStyle w:val="GeneralAviation"/>
                    <w:color w:val="auto"/>
                  </w:rPr>
                </w:pPr>
                <w:r w:rsidRPr="003A683B">
                  <w:rPr>
                    <w:rStyle w:val="GeneralAviation"/>
                    <w:color w:val="auto"/>
                  </w:rPr>
                  <w:t>3.1.3</w:t>
                </w:r>
              </w:p>
            </w:tc>
            <w:tc>
              <w:tcPr>
                <w:tcW w:w="3544" w:type="dxa"/>
              </w:tcPr>
              <w:p w14:paraId="3316A054" w14:textId="77777777" w:rsidR="00951DD5" w:rsidRPr="003A683B" w:rsidRDefault="00581773" w:rsidP="00951DD5">
                <w:pPr>
                  <w:pStyle w:val="TableNormal0"/>
                  <w:rPr>
                    <w:rStyle w:val="GeneralAviation"/>
                    <w:color w:val="auto"/>
                  </w:rPr>
                </w:pPr>
                <w:r w:rsidRPr="003A683B">
                  <w:rPr>
                    <w:rStyle w:val="GeneralAviation"/>
                    <w:color w:val="auto"/>
                  </w:rPr>
                  <w:t>Differentiate between the different types of threats in ATC.</w:t>
                </w:r>
              </w:p>
            </w:tc>
            <w:tc>
              <w:tcPr>
                <w:tcW w:w="283" w:type="dxa"/>
              </w:tcPr>
              <w:p w14:paraId="06118FC2" w14:textId="77777777" w:rsidR="00951DD5" w:rsidRPr="003A683B" w:rsidRDefault="00581773" w:rsidP="00951DD5">
                <w:pPr>
                  <w:pStyle w:val="TableNormal0"/>
                  <w:rPr>
                    <w:rStyle w:val="GeneralAviation"/>
                    <w:color w:val="auto"/>
                  </w:rPr>
                </w:pPr>
                <w:r w:rsidRPr="003A683B">
                  <w:rPr>
                    <w:rStyle w:val="GeneralAviation"/>
                    <w:color w:val="auto"/>
                  </w:rPr>
                  <w:t>2</w:t>
                </w:r>
              </w:p>
            </w:tc>
            <w:tc>
              <w:tcPr>
                <w:tcW w:w="3686" w:type="dxa"/>
              </w:tcPr>
              <w:p w14:paraId="6AC4C5C3" w14:textId="77777777" w:rsidR="00951DD5" w:rsidRPr="003A683B" w:rsidRDefault="00581773" w:rsidP="00D31AFC">
                <w:pPr>
                  <w:pStyle w:val="EssentialTraining"/>
                  <w:rPr>
                    <w:rStyle w:val="GeneralAviation"/>
                    <w:color w:val="auto"/>
                  </w:rPr>
                </w:pPr>
                <w:r w:rsidRPr="003A683B">
                  <w:rPr>
                    <w:rStyle w:val="GeneralAviation"/>
                    <w:color w:val="auto"/>
                  </w:rPr>
                  <w:t>Internal, external, airborne, environmental</w:t>
                </w:r>
              </w:p>
              <w:p w14:paraId="19E3C433" w14:textId="77777777" w:rsidR="00951DD5" w:rsidRPr="003A683B" w:rsidRDefault="00581773" w:rsidP="00951DD5">
                <w:pPr>
                  <w:pStyle w:val="TableNormal0"/>
                  <w:rPr>
                    <w:rStyle w:val="GeneralAviation"/>
                    <w:i/>
                    <w:iCs/>
                    <w:color w:val="auto"/>
                  </w:rPr>
                </w:pPr>
                <w:r w:rsidRPr="003A683B">
                  <w:rPr>
                    <w:rStyle w:val="GeneralAviation"/>
                    <w:i/>
                    <w:iCs/>
                    <w:color w:val="auto"/>
                  </w:rPr>
                  <w:t>Optional content: ICAO Circular 314 — AN/178 Threat and Error Management (TEM) in Air Traffic Control</w:t>
                </w:r>
              </w:p>
            </w:tc>
            <w:tc>
              <w:tcPr>
                <w:tcW w:w="708" w:type="dxa"/>
              </w:tcPr>
              <w:p w14:paraId="51EAA3D4"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221C3A34" w14:textId="77777777" w:rsidTr="00090094">
            <w:trPr>
              <w:trHeight w:val="567"/>
            </w:trPr>
            <w:tc>
              <w:tcPr>
                <w:tcW w:w="851" w:type="dxa"/>
              </w:tcPr>
              <w:p w14:paraId="458FBFE4" w14:textId="77777777" w:rsidR="00951DD5" w:rsidRPr="003A683B" w:rsidRDefault="00581773" w:rsidP="00951DD5">
                <w:pPr>
                  <w:pStyle w:val="TableNormal0"/>
                  <w:rPr>
                    <w:rStyle w:val="GeneralAviation"/>
                    <w:color w:val="auto"/>
                  </w:rPr>
                </w:pPr>
                <w:r w:rsidRPr="003A683B">
                  <w:rPr>
                    <w:rStyle w:val="GeneralAviation"/>
                    <w:color w:val="auto"/>
                  </w:rPr>
                  <w:t>ACS</w:t>
                </w:r>
              </w:p>
              <w:p w14:paraId="36C1601A" w14:textId="77777777" w:rsidR="00951DD5" w:rsidRPr="003A683B" w:rsidRDefault="00581773" w:rsidP="00951DD5">
                <w:pPr>
                  <w:pStyle w:val="TableNormal0"/>
                  <w:rPr>
                    <w:rStyle w:val="GeneralAviation"/>
                    <w:color w:val="auto"/>
                  </w:rPr>
                </w:pPr>
                <w:r w:rsidRPr="003A683B">
                  <w:rPr>
                    <w:rStyle w:val="GeneralAviation"/>
                    <w:color w:val="auto"/>
                  </w:rPr>
                  <w:t>HUM</w:t>
                </w:r>
              </w:p>
              <w:p w14:paraId="339089DB" w14:textId="77777777" w:rsidR="00951DD5" w:rsidRPr="003A683B" w:rsidRDefault="00581773" w:rsidP="00951DD5">
                <w:pPr>
                  <w:pStyle w:val="TableNormal0"/>
                  <w:rPr>
                    <w:rStyle w:val="GeneralAviation"/>
                    <w:color w:val="auto"/>
                  </w:rPr>
                </w:pPr>
                <w:r w:rsidRPr="003A683B">
                  <w:rPr>
                    <w:rStyle w:val="GeneralAviation"/>
                    <w:color w:val="auto"/>
                  </w:rPr>
                  <w:t>3.1.4</w:t>
                </w:r>
              </w:p>
            </w:tc>
            <w:tc>
              <w:tcPr>
                <w:tcW w:w="3544" w:type="dxa"/>
              </w:tcPr>
              <w:p w14:paraId="4B056A2E" w14:textId="77777777" w:rsidR="00951DD5" w:rsidRPr="003A683B" w:rsidRDefault="00581773" w:rsidP="00951DD5">
                <w:pPr>
                  <w:pStyle w:val="TableNormal0"/>
                  <w:rPr>
                    <w:rStyle w:val="GeneralAviation"/>
                    <w:color w:val="auto"/>
                  </w:rPr>
                </w:pPr>
                <w:r w:rsidRPr="003A683B">
                  <w:rPr>
                    <w:rStyle w:val="GeneralAviation"/>
                    <w:color w:val="auto"/>
                  </w:rPr>
                  <w:t>Differentiate between the different types of errors in ATC.</w:t>
                </w:r>
              </w:p>
            </w:tc>
            <w:tc>
              <w:tcPr>
                <w:tcW w:w="283" w:type="dxa"/>
              </w:tcPr>
              <w:p w14:paraId="29C73576" w14:textId="77777777" w:rsidR="00951DD5" w:rsidRPr="003A683B" w:rsidRDefault="00581773" w:rsidP="00951DD5">
                <w:pPr>
                  <w:pStyle w:val="TableNormal0"/>
                  <w:rPr>
                    <w:rStyle w:val="GeneralAviation"/>
                    <w:color w:val="auto"/>
                  </w:rPr>
                </w:pPr>
                <w:r w:rsidRPr="003A683B">
                  <w:rPr>
                    <w:rStyle w:val="GeneralAviation"/>
                    <w:color w:val="auto"/>
                  </w:rPr>
                  <w:t>2</w:t>
                </w:r>
              </w:p>
            </w:tc>
            <w:tc>
              <w:tcPr>
                <w:tcW w:w="3686" w:type="dxa"/>
              </w:tcPr>
              <w:p w14:paraId="5A5AC609" w14:textId="77777777" w:rsidR="00951DD5" w:rsidRPr="003A683B" w:rsidRDefault="00581773" w:rsidP="00D31AFC">
                <w:pPr>
                  <w:pStyle w:val="EssentialTraining"/>
                  <w:rPr>
                    <w:rStyle w:val="GeneralAviation"/>
                    <w:color w:val="auto"/>
                  </w:rPr>
                </w:pPr>
                <w:r w:rsidRPr="003A683B">
                  <w:rPr>
                    <w:rStyle w:val="GeneralAviation"/>
                    <w:color w:val="auto"/>
                  </w:rPr>
                  <w:t>Equipment, procedural, communication</w:t>
                </w:r>
              </w:p>
              <w:p w14:paraId="676C1CC3" w14:textId="77777777" w:rsidR="00951DD5" w:rsidRPr="003A683B" w:rsidRDefault="00581773" w:rsidP="00951DD5">
                <w:pPr>
                  <w:pStyle w:val="TableNormal0"/>
                  <w:rPr>
                    <w:rStyle w:val="GeneralAviation"/>
                    <w:i/>
                    <w:iCs/>
                    <w:color w:val="auto"/>
                  </w:rPr>
                </w:pPr>
                <w:r w:rsidRPr="003A683B">
                  <w:rPr>
                    <w:rStyle w:val="GeneralAviation"/>
                    <w:i/>
                    <w:iCs/>
                    <w:color w:val="auto"/>
                  </w:rPr>
                  <w:t>Optional content: increase in traffic, changes in procedures, complexities of systems or traffic, weather, unusual occurrences</w:t>
                </w:r>
              </w:p>
            </w:tc>
            <w:tc>
              <w:tcPr>
                <w:tcW w:w="708" w:type="dxa"/>
              </w:tcPr>
              <w:p w14:paraId="39984858"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366848F7" w14:textId="77777777" w:rsidTr="00090094">
            <w:trPr>
              <w:trHeight w:val="567"/>
            </w:trPr>
            <w:tc>
              <w:tcPr>
                <w:tcW w:w="851" w:type="dxa"/>
              </w:tcPr>
              <w:p w14:paraId="2FF19563"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61FCCF27" w14:textId="77777777" w:rsidR="00951DD5" w:rsidRPr="003A683B" w:rsidRDefault="00581773" w:rsidP="00951DD5">
                <w:pPr>
                  <w:pStyle w:val="TableNormal0"/>
                  <w:rPr>
                    <w:rStyle w:val="GeneralAviation"/>
                    <w:color w:val="auto"/>
                  </w:rPr>
                </w:pPr>
                <w:r w:rsidRPr="003A683B">
                  <w:rPr>
                    <w:rStyle w:val="GeneralAviation"/>
                    <w:color w:val="auto"/>
                  </w:rPr>
                  <w:t>3.1.5</w:t>
                </w:r>
              </w:p>
            </w:tc>
            <w:tc>
              <w:tcPr>
                <w:tcW w:w="3544" w:type="dxa"/>
              </w:tcPr>
              <w:p w14:paraId="3AA4035B" w14:textId="77777777" w:rsidR="00951DD5" w:rsidRPr="003A683B" w:rsidRDefault="00581773" w:rsidP="00951DD5">
                <w:pPr>
                  <w:pStyle w:val="TableNormal0"/>
                  <w:rPr>
                    <w:rStyle w:val="GeneralAviation"/>
                    <w:color w:val="auto"/>
                  </w:rPr>
                </w:pPr>
                <w:r w:rsidRPr="003A683B">
                  <w:rPr>
                    <w:rStyle w:val="GeneralAviation"/>
                    <w:color w:val="auto"/>
                  </w:rPr>
                  <w:t>Differentiate between the different types of undesired states.</w:t>
                </w:r>
              </w:p>
            </w:tc>
            <w:tc>
              <w:tcPr>
                <w:tcW w:w="283" w:type="dxa"/>
              </w:tcPr>
              <w:p w14:paraId="41217B06" w14:textId="77777777" w:rsidR="00951DD5" w:rsidRPr="003A683B" w:rsidRDefault="00581773" w:rsidP="00951DD5">
                <w:pPr>
                  <w:pStyle w:val="TableNormal0"/>
                  <w:rPr>
                    <w:rStyle w:val="GeneralAviation"/>
                    <w:color w:val="auto"/>
                  </w:rPr>
                </w:pPr>
                <w:r w:rsidRPr="003A683B">
                  <w:rPr>
                    <w:rStyle w:val="GeneralAviation"/>
                    <w:color w:val="auto"/>
                  </w:rPr>
                  <w:t>2</w:t>
                </w:r>
              </w:p>
            </w:tc>
            <w:tc>
              <w:tcPr>
                <w:tcW w:w="3686" w:type="dxa"/>
              </w:tcPr>
              <w:p w14:paraId="3C795B2A" w14:textId="77777777" w:rsidR="00951DD5" w:rsidRPr="003A683B" w:rsidRDefault="00581773" w:rsidP="00D31AFC">
                <w:pPr>
                  <w:pStyle w:val="EssentialTraining"/>
                  <w:rPr>
                    <w:rStyle w:val="GeneralAviation"/>
                    <w:color w:val="auto"/>
                  </w:rPr>
                </w:pPr>
                <w:r w:rsidRPr="003A683B">
                  <w:rPr>
                    <w:rStyle w:val="GeneralAviation"/>
                    <w:color w:val="auto"/>
                  </w:rPr>
                  <w:t>On the ground, airborne</w:t>
                </w:r>
              </w:p>
              <w:p w14:paraId="16AB26C3" w14:textId="77777777" w:rsidR="00951DD5" w:rsidRPr="003A683B" w:rsidRDefault="00581773" w:rsidP="00951DD5">
                <w:pPr>
                  <w:pStyle w:val="TableNormal0"/>
                  <w:rPr>
                    <w:rStyle w:val="GeneralAviation"/>
                    <w:i/>
                    <w:iCs/>
                    <w:color w:val="auto"/>
                  </w:rPr>
                </w:pPr>
                <w:r w:rsidRPr="003A683B">
                  <w:rPr>
                    <w:rStyle w:val="GeneralAviation"/>
                    <w:i/>
                    <w:iCs/>
                    <w:color w:val="auto"/>
                  </w:rPr>
                  <w:t>Optional content: ICAO Circular 314 — AN/178 Threat and Error Management (TEM) in Air Traffic Control</w:t>
                </w:r>
              </w:p>
            </w:tc>
            <w:tc>
              <w:tcPr>
                <w:tcW w:w="708" w:type="dxa"/>
              </w:tcPr>
              <w:p w14:paraId="3EFACBC6"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3ABFD133" w14:textId="77777777" w:rsidTr="00090094">
            <w:trPr>
              <w:trHeight w:val="567"/>
            </w:trPr>
            <w:tc>
              <w:tcPr>
                <w:tcW w:w="851" w:type="dxa"/>
              </w:tcPr>
              <w:p w14:paraId="59C403FF" w14:textId="77777777" w:rsidR="00951DD5" w:rsidRPr="003A683B" w:rsidRDefault="00581773" w:rsidP="00951DD5">
                <w:pPr>
                  <w:pStyle w:val="TableNormal0"/>
                  <w:rPr>
                    <w:rStyle w:val="GeneralAviation"/>
                    <w:color w:val="auto"/>
                  </w:rPr>
                </w:pPr>
                <w:r w:rsidRPr="003A683B">
                  <w:rPr>
                    <w:rStyle w:val="GeneralAviation"/>
                    <w:color w:val="auto"/>
                  </w:rPr>
                  <w:t>ACS</w:t>
                </w:r>
                <w:r w:rsidRPr="003A683B">
                  <w:rPr>
                    <w:rStyle w:val="GeneralAviation"/>
                    <w:color w:val="auto"/>
                  </w:rPr>
                  <w:br/>
                  <w:t>HUM</w:t>
                </w:r>
              </w:p>
              <w:p w14:paraId="4FDA266D" w14:textId="77777777" w:rsidR="00951DD5" w:rsidRPr="003A683B" w:rsidRDefault="00581773" w:rsidP="00951DD5">
                <w:pPr>
                  <w:pStyle w:val="TableNormal0"/>
                  <w:rPr>
                    <w:rStyle w:val="GeneralAviation"/>
                    <w:color w:val="auto"/>
                  </w:rPr>
                </w:pPr>
                <w:r w:rsidRPr="003A683B">
                  <w:rPr>
                    <w:rStyle w:val="GeneralAviation"/>
                    <w:color w:val="auto"/>
                  </w:rPr>
                  <w:t>3.1.6</w:t>
                </w:r>
              </w:p>
            </w:tc>
            <w:tc>
              <w:tcPr>
                <w:tcW w:w="3544" w:type="dxa"/>
              </w:tcPr>
              <w:p w14:paraId="7F0106CD" w14:textId="77777777" w:rsidR="00951DD5" w:rsidRPr="003A683B" w:rsidRDefault="00581773" w:rsidP="00951DD5">
                <w:pPr>
                  <w:pStyle w:val="TableNormal0"/>
                  <w:rPr>
                    <w:rStyle w:val="GeneralAviation"/>
                    <w:color w:val="auto"/>
                  </w:rPr>
                </w:pPr>
                <w:r w:rsidRPr="003A683B">
                  <w:rPr>
                    <w:rStyle w:val="GeneralAviation"/>
                    <w:color w:val="auto"/>
                  </w:rPr>
                  <w:t>Analyse examples of threat and error management in ATC.</w:t>
                </w:r>
              </w:p>
            </w:tc>
            <w:tc>
              <w:tcPr>
                <w:tcW w:w="283" w:type="dxa"/>
              </w:tcPr>
              <w:p w14:paraId="656ED331" w14:textId="77777777" w:rsidR="00951DD5" w:rsidRPr="003A683B" w:rsidRDefault="00581773" w:rsidP="00951DD5">
                <w:pPr>
                  <w:pStyle w:val="TableNormal0"/>
                  <w:rPr>
                    <w:rStyle w:val="GeneralAviation"/>
                    <w:color w:val="auto"/>
                  </w:rPr>
                </w:pPr>
                <w:r w:rsidRPr="003A683B">
                  <w:rPr>
                    <w:rStyle w:val="GeneralAviation"/>
                    <w:color w:val="auto"/>
                  </w:rPr>
                  <w:t>4</w:t>
                </w:r>
              </w:p>
            </w:tc>
            <w:tc>
              <w:tcPr>
                <w:tcW w:w="3686" w:type="dxa"/>
              </w:tcPr>
              <w:p w14:paraId="67A8EE38" w14:textId="77777777" w:rsidR="00951DD5" w:rsidRPr="003A683B" w:rsidRDefault="00581773" w:rsidP="00D31AFC">
                <w:pPr>
                  <w:pStyle w:val="EssentialTraining"/>
                  <w:rPr>
                    <w:rStyle w:val="GeneralAviation"/>
                    <w:color w:val="auto"/>
                  </w:rPr>
                </w:pPr>
                <w:r w:rsidRPr="003A683B">
                  <w:rPr>
                    <w:rStyle w:val="GeneralAviation"/>
                    <w:color w:val="auto"/>
                  </w:rPr>
                  <w:t>Case studies</w:t>
                </w:r>
              </w:p>
              <w:p w14:paraId="56C7B801" w14:textId="77777777" w:rsidR="00951DD5" w:rsidRPr="003A683B" w:rsidRDefault="00581773" w:rsidP="00951DD5">
                <w:pPr>
                  <w:pStyle w:val="TableNormal0"/>
                  <w:rPr>
                    <w:rStyle w:val="GeneralAviation"/>
                    <w:i/>
                    <w:iCs/>
                    <w:color w:val="auto"/>
                  </w:rPr>
                </w:pPr>
                <w:r w:rsidRPr="003A683B">
                  <w:rPr>
                    <w:rStyle w:val="GeneralAviation"/>
                    <w:i/>
                    <w:iCs/>
                    <w:color w:val="auto"/>
                  </w:rPr>
                  <w:t>Optional content: ICAO Circular 314 — AN/178 Threat and Error Management (TEM) in Air Traffic Control</w:t>
                </w:r>
              </w:p>
            </w:tc>
            <w:tc>
              <w:tcPr>
                <w:tcW w:w="708" w:type="dxa"/>
              </w:tcPr>
              <w:p w14:paraId="46EADA26" w14:textId="77777777" w:rsidR="00951DD5" w:rsidRPr="003A683B" w:rsidRDefault="00581773" w:rsidP="00951DD5">
                <w:pPr>
                  <w:pStyle w:val="TableNormal0"/>
                  <w:rPr>
                    <w:rStyle w:val="GeneralAviation"/>
                    <w:color w:val="auto"/>
                  </w:rPr>
                </w:pPr>
                <w:r w:rsidRPr="003A683B">
                  <w:rPr>
                    <w:rStyle w:val="GeneralAviation"/>
                    <w:color w:val="auto"/>
                  </w:rPr>
                  <w:t>ALL</w:t>
                </w:r>
              </w:p>
            </w:tc>
          </w:tr>
          <w:tr w:rsidR="00090094" w14:paraId="2A4839E4" w14:textId="77777777" w:rsidTr="00090094">
            <w:trPr>
              <w:trHeight w:val="21"/>
            </w:trPr>
            <w:tc>
              <w:tcPr>
                <w:tcW w:w="9072" w:type="dxa"/>
                <w:gridSpan w:val="5"/>
                <w:hideMark/>
              </w:tcPr>
              <w:p w14:paraId="6BC972DB" w14:textId="77777777" w:rsidR="00951DD5" w:rsidRPr="003A683B" w:rsidRDefault="00581773" w:rsidP="002F6197">
                <w:pPr>
                  <w:pStyle w:val="TableHead"/>
                  <w:rPr>
                    <w:rStyle w:val="GeneralAviation"/>
                    <w:color w:val="auto"/>
                  </w:rPr>
                </w:pPr>
                <w:r w:rsidRPr="003A683B">
                  <w:rPr>
                    <w:rStyle w:val="GeneralAviation"/>
                    <w:color w:val="auto"/>
                  </w:rPr>
                  <w:t>Subtopic HUM 3.2 — Application of threat and error management</w:t>
                </w:r>
              </w:p>
            </w:tc>
          </w:tr>
          <w:tr w:rsidR="00090094" w14:paraId="175DA255" w14:textId="77777777" w:rsidTr="00090094">
            <w:trPr>
              <w:trHeight w:val="567"/>
            </w:trPr>
            <w:tc>
              <w:tcPr>
                <w:tcW w:w="851" w:type="dxa"/>
                <w:hideMark/>
              </w:tcPr>
              <w:p w14:paraId="2FE19CE5" w14:textId="77777777" w:rsidR="00951DD5" w:rsidRPr="00E75F02" w:rsidRDefault="00581773" w:rsidP="00951DD5">
                <w:pPr>
                  <w:pStyle w:val="TableNormal0"/>
                  <w:rPr>
                    <w:rStyle w:val="GeneralAviation"/>
                    <w:color w:val="auto"/>
                  </w:rPr>
                </w:pPr>
                <w:r w:rsidRPr="00E75F02">
                  <w:rPr>
                    <w:rStyle w:val="GeneralAviation"/>
                    <w:color w:val="auto"/>
                  </w:rPr>
                  <w:t>ACS</w:t>
                </w:r>
                <w:r w:rsidRPr="00E75F02">
                  <w:rPr>
                    <w:rStyle w:val="GeneralAviation"/>
                    <w:color w:val="auto"/>
                  </w:rPr>
                  <w:br/>
                  <w:t>HUM</w:t>
                </w:r>
              </w:p>
              <w:p w14:paraId="7D4CD873" w14:textId="77777777" w:rsidR="00951DD5" w:rsidRPr="00E75F02" w:rsidRDefault="00581773" w:rsidP="00951DD5">
                <w:pPr>
                  <w:pStyle w:val="TableNormal0"/>
                  <w:rPr>
                    <w:rStyle w:val="GeneralAviation"/>
                    <w:color w:val="auto"/>
                  </w:rPr>
                </w:pPr>
                <w:r w:rsidRPr="00E75F02">
                  <w:rPr>
                    <w:rStyle w:val="GeneralAviation"/>
                    <w:color w:val="auto"/>
                  </w:rPr>
                  <w:t xml:space="preserve">3.2.1 </w:t>
                </w:r>
              </w:p>
            </w:tc>
            <w:tc>
              <w:tcPr>
                <w:tcW w:w="3544" w:type="dxa"/>
              </w:tcPr>
              <w:p w14:paraId="0818BD20" w14:textId="77777777" w:rsidR="00951DD5" w:rsidRPr="00E75F02" w:rsidRDefault="00581773" w:rsidP="00951DD5">
                <w:pPr>
                  <w:pStyle w:val="TableNormal0"/>
                  <w:rPr>
                    <w:rStyle w:val="GeneralAviation"/>
                    <w:color w:val="auto"/>
                  </w:rPr>
                </w:pPr>
                <w:r w:rsidRPr="00E75F02">
                  <w:rPr>
                    <w:rStyle w:val="GeneralAviation"/>
                    <w:color w:val="auto"/>
                  </w:rPr>
                  <w:t>Manage threats.</w:t>
                </w:r>
              </w:p>
            </w:tc>
            <w:tc>
              <w:tcPr>
                <w:tcW w:w="283" w:type="dxa"/>
                <w:hideMark/>
              </w:tcPr>
              <w:p w14:paraId="381C2627" w14:textId="77777777" w:rsidR="00951DD5" w:rsidRPr="00E75F02" w:rsidRDefault="00581773" w:rsidP="00951DD5">
                <w:pPr>
                  <w:pStyle w:val="TableNormal0"/>
                  <w:rPr>
                    <w:rStyle w:val="GeneralAviation"/>
                    <w:color w:val="auto"/>
                  </w:rPr>
                </w:pPr>
                <w:r w:rsidRPr="00E75F02">
                  <w:rPr>
                    <w:rStyle w:val="GeneralAviation"/>
                    <w:color w:val="auto"/>
                  </w:rPr>
                  <w:t>3</w:t>
                </w:r>
              </w:p>
            </w:tc>
            <w:tc>
              <w:tcPr>
                <w:tcW w:w="3686" w:type="dxa"/>
                <w:hideMark/>
              </w:tcPr>
              <w:p w14:paraId="2AF0827B" w14:textId="77777777" w:rsidR="00951DD5" w:rsidRPr="00E75F02" w:rsidRDefault="00581773" w:rsidP="00D31AFC">
                <w:pPr>
                  <w:pStyle w:val="EssentialTraining"/>
                  <w:rPr>
                    <w:rStyle w:val="GeneralAviation"/>
                    <w:color w:val="auto"/>
                  </w:rPr>
                </w:pPr>
                <w:r w:rsidRPr="00E75F02">
                  <w:rPr>
                    <w:rStyle w:val="GeneralAviation"/>
                    <w:color w:val="auto"/>
                  </w:rPr>
                  <w:t>Detect and respond</w:t>
                </w:r>
              </w:p>
              <w:p w14:paraId="67CA7A21" w14:textId="77777777" w:rsidR="00951DD5" w:rsidRPr="00E75F02" w:rsidRDefault="00581773" w:rsidP="00951DD5">
                <w:pPr>
                  <w:pStyle w:val="TableNormal0"/>
                  <w:rPr>
                    <w:rStyle w:val="GeneralAviation"/>
                    <w:i/>
                    <w:iCs/>
                    <w:color w:val="auto"/>
                  </w:rPr>
                </w:pPr>
                <w:r w:rsidRPr="00E75F02">
                  <w:rPr>
                    <w:rStyle w:val="GeneralAviation"/>
                    <w:i/>
                    <w:iCs/>
                    <w:color w:val="auto"/>
                  </w:rPr>
                  <w:lastRenderedPageBreak/>
                  <w:t>Optional content: ICAO Circular 314 — AN/178 Threat and Error Management (TEM) in Air Traffic Control</w:t>
                </w:r>
              </w:p>
            </w:tc>
            <w:tc>
              <w:tcPr>
                <w:tcW w:w="708" w:type="dxa"/>
                <w:hideMark/>
              </w:tcPr>
              <w:p w14:paraId="5DBC2ED6" w14:textId="77777777" w:rsidR="00951DD5" w:rsidRPr="00E75F02" w:rsidRDefault="00581773" w:rsidP="00951DD5">
                <w:pPr>
                  <w:pStyle w:val="TableNormal0"/>
                  <w:rPr>
                    <w:rStyle w:val="GeneralAviation"/>
                    <w:color w:val="auto"/>
                  </w:rPr>
                </w:pPr>
                <w:r w:rsidRPr="00E75F02">
                  <w:rPr>
                    <w:rStyle w:val="GeneralAviation"/>
                    <w:color w:val="auto"/>
                  </w:rPr>
                  <w:lastRenderedPageBreak/>
                  <w:t>ALL</w:t>
                </w:r>
              </w:p>
            </w:tc>
          </w:tr>
          <w:tr w:rsidR="00090094" w14:paraId="14175805" w14:textId="77777777" w:rsidTr="00090094">
            <w:trPr>
              <w:trHeight w:val="567"/>
            </w:trPr>
            <w:tc>
              <w:tcPr>
                <w:tcW w:w="851" w:type="dxa"/>
                <w:hideMark/>
              </w:tcPr>
              <w:p w14:paraId="7E296181" w14:textId="77777777" w:rsidR="00951DD5" w:rsidRPr="00E75F02" w:rsidRDefault="00581773" w:rsidP="00951DD5">
                <w:pPr>
                  <w:pStyle w:val="TableNormal0"/>
                  <w:rPr>
                    <w:rStyle w:val="GeneralAviation"/>
                    <w:color w:val="auto"/>
                  </w:rPr>
                </w:pPr>
                <w:r w:rsidRPr="00E75F02">
                  <w:rPr>
                    <w:rStyle w:val="GeneralAviation"/>
                    <w:color w:val="auto"/>
                  </w:rPr>
                  <w:t>ACS</w:t>
                </w:r>
                <w:r w:rsidRPr="00E75F02">
                  <w:rPr>
                    <w:rStyle w:val="GeneralAviation"/>
                    <w:color w:val="auto"/>
                  </w:rPr>
                  <w:br/>
                  <w:t>HUM</w:t>
                </w:r>
              </w:p>
              <w:p w14:paraId="148E8EC6" w14:textId="77777777" w:rsidR="00951DD5" w:rsidRPr="00E75F02" w:rsidRDefault="00581773" w:rsidP="00951DD5">
                <w:pPr>
                  <w:pStyle w:val="TableNormal0"/>
                  <w:rPr>
                    <w:rStyle w:val="GeneralAviation"/>
                    <w:color w:val="auto"/>
                  </w:rPr>
                </w:pPr>
                <w:r w:rsidRPr="00E75F02">
                  <w:rPr>
                    <w:rStyle w:val="GeneralAviation"/>
                    <w:color w:val="auto"/>
                  </w:rPr>
                  <w:t xml:space="preserve">3.2.2 </w:t>
                </w:r>
              </w:p>
            </w:tc>
            <w:tc>
              <w:tcPr>
                <w:tcW w:w="3544" w:type="dxa"/>
              </w:tcPr>
              <w:p w14:paraId="3C07ED9D" w14:textId="77777777" w:rsidR="00951DD5" w:rsidRPr="00E75F02" w:rsidRDefault="00581773" w:rsidP="00951DD5">
                <w:pPr>
                  <w:pStyle w:val="TableNormal0"/>
                  <w:rPr>
                    <w:rStyle w:val="GeneralAviation"/>
                    <w:color w:val="auto"/>
                  </w:rPr>
                </w:pPr>
                <w:r w:rsidRPr="00E75F02">
                  <w:rPr>
                    <w:rStyle w:val="GeneralAviation"/>
                    <w:color w:val="auto"/>
                  </w:rPr>
                  <w:t xml:space="preserve">Manage errors. </w:t>
                </w:r>
              </w:p>
            </w:tc>
            <w:tc>
              <w:tcPr>
                <w:tcW w:w="283" w:type="dxa"/>
                <w:hideMark/>
              </w:tcPr>
              <w:p w14:paraId="173375E8" w14:textId="77777777" w:rsidR="00951DD5" w:rsidRPr="00E75F02" w:rsidRDefault="00581773" w:rsidP="00951DD5">
                <w:pPr>
                  <w:pStyle w:val="TableNormal0"/>
                  <w:rPr>
                    <w:rStyle w:val="GeneralAviation"/>
                    <w:color w:val="auto"/>
                  </w:rPr>
                </w:pPr>
                <w:r w:rsidRPr="00E75F02">
                  <w:rPr>
                    <w:rStyle w:val="GeneralAviation"/>
                    <w:color w:val="auto"/>
                  </w:rPr>
                  <w:t>2</w:t>
                </w:r>
              </w:p>
            </w:tc>
            <w:tc>
              <w:tcPr>
                <w:tcW w:w="3686" w:type="dxa"/>
              </w:tcPr>
              <w:p w14:paraId="2C3EFEE7" w14:textId="77777777" w:rsidR="00951DD5" w:rsidRPr="00E75F02" w:rsidRDefault="00581773" w:rsidP="00D31AFC">
                <w:pPr>
                  <w:pStyle w:val="EssentialTraining"/>
                  <w:rPr>
                    <w:rStyle w:val="GeneralAviation"/>
                    <w:color w:val="auto"/>
                  </w:rPr>
                </w:pPr>
                <w:r w:rsidRPr="00E75F02">
                  <w:rPr>
                    <w:rStyle w:val="GeneralAviation"/>
                    <w:color w:val="auto"/>
                  </w:rPr>
                  <w:t>Detect and respond</w:t>
                </w:r>
              </w:p>
              <w:p w14:paraId="07C5B18C" w14:textId="77777777" w:rsidR="00951DD5" w:rsidRPr="00E75F02" w:rsidRDefault="00581773" w:rsidP="00951DD5">
                <w:pPr>
                  <w:pStyle w:val="TableNormal0"/>
                  <w:rPr>
                    <w:rStyle w:val="GeneralAviation"/>
                    <w:i/>
                    <w:iCs/>
                    <w:color w:val="auto"/>
                  </w:rPr>
                </w:pPr>
                <w:r w:rsidRPr="00E75F02">
                  <w:rPr>
                    <w:rStyle w:val="GeneralAviation"/>
                    <w:i/>
                    <w:iCs/>
                    <w:color w:val="auto"/>
                  </w:rPr>
                  <w:t>Optional content: ICAO Circular 314 — AN/178 Threat and Error Management (TEM) in Air Traffic Control</w:t>
                </w:r>
              </w:p>
            </w:tc>
            <w:tc>
              <w:tcPr>
                <w:tcW w:w="708" w:type="dxa"/>
                <w:hideMark/>
              </w:tcPr>
              <w:p w14:paraId="4639023A" w14:textId="77777777" w:rsidR="00951DD5" w:rsidRPr="00E75F02" w:rsidRDefault="00581773" w:rsidP="00951DD5">
                <w:pPr>
                  <w:pStyle w:val="TableNormal0"/>
                  <w:rPr>
                    <w:rStyle w:val="GeneralAviation"/>
                    <w:color w:val="auto"/>
                  </w:rPr>
                </w:pPr>
                <w:r w:rsidRPr="00E75F02">
                  <w:rPr>
                    <w:rStyle w:val="GeneralAviation"/>
                    <w:color w:val="auto"/>
                  </w:rPr>
                  <w:t>ALL</w:t>
                </w:r>
              </w:p>
            </w:tc>
          </w:tr>
          <w:tr w:rsidR="00090094" w14:paraId="235B9968" w14:textId="77777777" w:rsidTr="00090094">
            <w:trPr>
              <w:trHeight w:val="567"/>
            </w:trPr>
            <w:tc>
              <w:tcPr>
                <w:tcW w:w="851" w:type="dxa"/>
                <w:hideMark/>
              </w:tcPr>
              <w:p w14:paraId="5E986F56" w14:textId="77777777" w:rsidR="00951DD5" w:rsidRPr="00E75F02" w:rsidRDefault="00581773" w:rsidP="00951DD5">
                <w:pPr>
                  <w:pStyle w:val="TableNormal0"/>
                  <w:rPr>
                    <w:rStyle w:val="GeneralAviation"/>
                    <w:color w:val="auto"/>
                  </w:rPr>
                </w:pPr>
                <w:r w:rsidRPr="00E75F02">
                  <w:rPr>
                    <w:rStyle w:val="GeneralAviation"/>
                    <w:color w:val="auto"/>
                  </w:rPr>
                  <w:t>ACS</w:t>
                </w:r>
                <w:r w:rsidRPr="00E75F02">
                  <w:rPr>
                    <w:rStyle w:val="GeneralAviation"/>
                    <w:color w:val="auto"/>
                  </w:rPr>
                  <w:br/>
                  <w:t>HUM</w:t>
                </w:r>
              </w:p>
              <w:p w14:paraId="18F426F0" w14:textId="77777777" w:rsidR="00951DD5" w:rsidRPr="00E75F02" w:rsidRDefault="00581773" w:rsidP="00951DD5">
                <w:pPr>
                  <w:pStyle w:val="TableNormal0"/>
                  <w:rPr>
                    <w:rStyle w:val="GeneralAviation"/>
                    <w:color w:val="auto"/>
                  </w:rPr>
                </w:pPr>
                <w:r w:rsidRPr="00E75F02">
                  <w:rPr>
                    <w:rStyle w:val="GeneralAviation"/>
                    <w:color w:val="auto"/>
                  </w:rPr>
                  <w:t xml:space="preserve">3.2.3 </w:t>
                </w:r>
              </w:p>
            </w:tc>
            <w:tc>
              <w:tcPr>
                <w:tcW w:w="3544" w:type="dxa"/>
              </w:tcPr>
              <w:p w14:paraId="69867FDB" w14:textId="77777777" w:rsidR="00951DD5" w:rsidRPr="00E75F02" w:rsidRDefault="00581773" w:rsidP="00951DD5">
                <w:pPr>
                  <w:pStyle w:val="TableNormal0"/>
                  <w:rPr>
                    <w:rStyle w:val="GeneralAviation"/>
                    <w:color w:val="auto"/>
                  </w:rPr>
                </w:pPr>
                <w:r w:rsidRPr="00E75F02">
                  <w:rPr>
                    <w:rStyle w:val="GeneralAviation"/>
                    <w:color w:val="auto"/>
                  </w:rPr>
                  <w:t>Manage undesired states.</w:t>
                </w:r>
              </w:p>
            </w:tc>
            <w:tc>
              <w:tcPr>
                <w:tcW w:w="283" w:type="dxa"/>
                <w:hideMark/>
              </w:tcPr>
              <w:p w14:paraId="67E3D703" w14:textId="77777777" w:rsidR="00951DD5" w:rsidRPr="00E75F02" w:rsidRDefault="00581773" w:rsidP="00951DD5">
                <w:pPr>
                  <w:pStyle w:val="TableNormal0"/>
                  <w:rPr>
                    <w:rStyle w:val="GeneralAviation"/>
                    <w:color w:val="auto"/>
                  </w:rPr>
                </w:pPr>
                <w:r w:rsidRPr="00E75F02">
                  <w:rPr>
                    <w:rStyle w:val="GeneralAviation"/>
                    <w:color w:val="auto"/>
                  </w:rPr>
                  <w:t>2</w:t>
                </w:r>
              </w:p>
            </w:tc>
            <w:tc>
              <w:tcPr>
                <w:tcW w:w="3686" w:type="dxa"/>
              </w:tcPr>
              <w:p w14:paraId="2ABC81DB" w14:textId="77777777" w:rsidR="00951DD5" w:rsidRPr="00E75F02" w:rsidRDefault="00581773" w:rsidP="00D31AFC">
                <w:pPr>
                  <w:pStyle w:val="EssentialTraining"/>
                  <w:rPr>
                    <w:rStyle w:val="GeneralAviation"/>
                    <w:color w:val="auto"/>
                  </w:rPr>
                </w:pPr>
                <w:r w:rsidRPr="00E75F02">
                  <w:rPr>
                    <w:rStyle w:val="GeneralAviation"/>
                    <w:color w:val="auto"/>
                  </w:rPr>
                  <w:t>Detect and respond</w:t>
                </w:r>
              </w:p>
              <w:p w14:paraId="1CCE7A63" w14:textId="77777777" w:rsidR="004F1EC2" w:rsidRPr="00E75F02" w:rsidRDefault="00581773" w:rsidP="00951DD5">
                <w:pPr>
                  <w:pStyle w:val="TableNormal0"/>
                  <w:rPr>
                    <w:rStyle w:val="GeneralAviation"/>
                    <w:i/>
                    <w:iCs/>
                    <w:color w:val="auto"/>
                  </w:rPr>
                </w:pPr>
                <w:r w:rsidRPr="00E75F02">
                  <w:rPr>
                    <w:rStyle w:val="GeneralAviation"/>
                    <w:i/>
                    <w:iCs/>
                    <w:color w:val="auto"/>
                  </w:rPr>
                  <w:t>Optional content: ICAO Circular 314 — AN/178 Threat and Error Management (TEM) in Air Traffic Control</w:t>
                </w:r>
              </w:p>
            </w:tc>
            <w:tc>
              <w:tcPr>
                <w:tcW w:w="708" w:type="dxa"/>
                <w:hideMark/>
              </w:tcPr>
              <w:p w14:paraId="3839FAE9" w14:textId="77777777" w:rsidR="00951DD5" w:rsidRPr="00E75F02" w:rsidRDefault="00581773" w:rsidP="00951DD5">
                <w:pPr>
                  <w:pStyle w:val="TableNormal0"/>
                  <w:rPr>
                    <w:rStyle w:val="GeneralAviation"/>
                    <w:color w:val="auto"/>
                  </w:rPr>
                </w:pPr>
                <w:r w:rsidRPr="00E75F02">
                  <w:rPr>
                    <w:rStyle w:val="GeneralAviation"/>
                    <w:color w:val="auto"/>
                  </w:rPr>
                  <w:t>ALL</w:t>
                </w:r>
              </w:p>
            </w:tc>
          </w:tr>
          <w:tr w:rsidR="00090094" w14:paraId="361561F8" w14:textId="77777777" w:rsidTr="00090094">
            <w:trPr>
              <w:trHeight w:val="21"/>
            </w:trPr>
            <w:tc>
              <w:tcPr>
                <w:tcW w:w="9072" w:type="dxa"/>
                <w:gridSpan w:val="5"/>
              </w:tcPr>
              <w:p w14:paraId="0C18FFAE" w14:textId="77777777" w:rsidR="004F1EC2" w:rsidRPr="004F1EC2" w:rsidRDefault="00581773" w:rsidP="005C4094">
                <w:pPr>
                  <w:pStyle w:val="TableCentered"/>
                  <w:rPr>
                    <w:rStyle w:val="GeneralAviation"/>
                  </w:rPr>
                </w:pPr>
                <w:r w:rsidRPr="004F1EC2">
                  <w:t>TOPIC HUM 4 — TEAMWORK</w:t>
                </w:r>
              </w:p>
            </w:tc>
          </w:tr>
          <w:tr w:rsidR="00090094" w14:paraId="07A6DD54" w14:textId="77777777" w:rsidTr="00090094">
            <w:trPr>
              <w:trHeight w:val="21"/>
            </w:trPr>
            <w:tc>
              <w:tcPr>
                <w:tcW w:w="9072" w:type="dxa"/>
                <w:gridSpan w:val="5"/>
                <w:hideMark/>
              </w:tcPr>
              <w:p w14:paraId="6D5C43ED" w14:textId="77777777" w:rsidR="004F1EC2" w:rsidRPr="00E75F02" w:rsidRDefault="00581773" w:rsidP="005C4094">
                <w:pPr>
                  <w:pStyle w:val="TableHead"/>
                  <w:rPr>
                    <w:rStyle w:val="GeneralAviation"/>
                    <w:color w:val="auto"/>
                  </w:rPr>
                </w:pPr>
                <w:r w:rsidRPr="00E75F02">
                  <w:rPr>
                    <w:rStyle w:val="GeneralAviation"/>
                    <w:color w:val="auto"/>
                  </w:rPr>
                  <w:t xml:space="preserve">Subtopic HUM 4.1 — </w:t>
                </w:r>
                <w:r w:rsidR="002C4B26" w:rsidRPr="00E75F02">
                  <w:rPr>
                    <w:rStyle w:val="GeneralAviation"/>
                    <w:color w:val="auto"/>
                  </w:rPr>
                  <w:t>Benefits of teamwork</w:t>
                </w:r>
              </w:p>
            </w:tc>
          </w:tr>
          <w:tr w:rsidR="00090094" w14:paraId="549DAAF4" w14:textId="77777777" w:rsidTr="00090094">
            <w:trPr>
              <w:trHeight w:val="567"/>
            </w:trPr>
            <w:tc>
              <w:tcPr>
                <w:tcW w:w="851" w:type="dxa"/>
                <w:hideMark/>
              </w:tcPr>
              <w:p w14:paraId="2785874E"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48A4801F" w14:textId="77777777" w:rsidR="004F1EC2" w:rsidRPr="00E75F02" w:rsidRDefault="00581773" w:rsidP="004F1EC2">
                <w:pPr>
                  <w:pStyle w:val="TableNormal0"/>
                  <w:rPr>
                    <w:rStyle w:val="GeneralAviation"/>
                    <w:color w:val="auto"/>
                  </w:rPr>
                </w:pPr>
                <w:r w:rsidRPr="00E75F02">
                  <w:rPr>
                    <w:rStyle w:val="GeneralAviation"/>
                    <w:color w:val="auto"/>
                  </w:rPr>
                  <w:t xml:space="preserve">4.1.1 </w:t>
                </w:r>
              </w:p>
            </w:tc>
            <w:tc>
              <w:tcPr>
                <w:tcW w:w="3544" w:type="dxa"/>
                <w:hideMark/>
              </w:tcPr>
              <w:p w14:paraId="69D3F55C" w14:textId="77777777" w:rsidR="004F1EC2" w:rsidRPr="00E75F02" w:rsidRDefault="00581773" w:rsidP="004F1EC2">
                <w:pPr>
                  <w:pStyle w:val="TableNormal0"/>
                  <w:rPr>
                    <w:rStyle w:val="GeneralAviation"/>
                    <w:color w:val="auto"/>
                  </w:rPr>
                </w:pPr>
                <w:r w:rsidRPr="00E75F02">
                  <w:rPr>
                    <w:rStyle w:val="GeneralAviation"/>
                    <w:color w:val="auto"/>
                  </w:rPr>
                  <w:t>State the benefits of teamwork.</w:t>
                </w:r>
              </w:p>
            </w:tc>
            <w:tc>
              <w:tcPr>
                <w:tcW w:w="283" w:type="dxa"/>
                <w:hideMark/>
              </w:tcPr>
              <w:p w14:paraId="0378AAEF" w14:textId="77777777" w:rsidR="004F1EC2" w:rsidRPr="00E75F02" w:rsidRDefault="00581773" w:rsidP="004F1EC2">
                <w:pPr>
                  <w:pStyle w:val="TableNormal0"/>
                  <w:rPr>
                    <w:rStyle w:val="GeneralAviation"/>
                    <w:color w:val="auto"/>
                  </w:rPr>
                </w:pPr>
                <w:r w:rsidRPr="00E75F02">
                  <w:rPr>
                    <w:rStyle w:val="GeneralAviation"/>
                    <w:color w:val="auto"/>
                  </w:rPr>
                  <w:t>1</w:t>
                </w:r>
              </w:p>
            </w:tc>
            <w:tc>
              <w:tcPr>
                <w:tcW w:w="3686" w:type="dxa"/>
                <w:hideMark/>
              </w:tcPr>
              <w:p w14:paraId="47424480" w14:textId="77777777" w:rsidR="004F1EC2" w:rsidRPr="00E75F02" w:rsidRDefault="00581773" w:rsidP="00D31AFC">
                <w:pPr>
                  <w:pStyle w:val="EssentialTraining"/>
                  <w:rPr>
                    <w:rStyle w:val="GeneralAviation"/>
                    <w:color w:val="auto"/>
                  </w:rPr>
                </w:pPr>
                <w:r w:rsidRPr="00E75F02">
                  <w:rPr>
                    <w:rStyle w:val="GeneralAviation"/>
                    <w:color w:val="auto"/>
                  </w:rPr>
                  <w:t>Increased safety, efficiency and capacity</w:t>
                </w:r>
              </w:p>
            </w:tc>
            <w:tc>
              <w:tcPr>
                <w:tcW w:w="708" w:type="dxa"/>
                <w:hideMark/>
              </w:tcPr>
              <w:p w14:paraId="544ACCBF"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79E34324" w14:textId="77777777" w:rsidTr="00090094">
            <w:trPr>
              <w:trHeight w:val="567"/>
            </w:trPr>
            <w:tc>
              <w:tcPr>
                <w:tcW w:w="851" w:type="dxa"/>
              </w:tcPr>
              <w:p w14:paraId="3FB43E3D"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00C47DB6" w14:textId="77777777" w:rsidR="004F1EC2" w:rsidRPr="00E75F02" w:rsidRDefault="00581773" w:rsidP="004F1EC2">
                <w:pPr>
                  <w:pStyle w:val="TableNormal0"/>
                  <w:rPr>
                    <w:rStyle w:val="GeneralAviation"/>
                    <w:color w:val="auto"/>
                  </w:rPr>
                </w:pPr>
                <w:r w:rsidRPr="00E75F02">
                  <w:rPr>
                    <w:rStyle w:val="GeneralAviation"/>
                    <w:color w:val="auto"/>
                  </w:rPr>
                  <w:t>4.1.2</w:t>
                </w:r>
              </w:p>
            </w:tc>
            <w:tc>
              <w:tcPr>
                <w:tcW w:w="3544" w:type="dxa"/>
              </w:tcPr>
              <w:p w14:paraId="0D17508A" w14:textId="77777777" w:rsidR="004F1EC2" w:rsidRPr="00E75F02" w:rsidRDefault="00581773" w:rsidP="004F1EC2">
                <w:pPr>
                  <w:pStyle w:val="TableNormal0"/>
                  <w:rPr>
                    <w:rStyle w:val="GeneralAviation"/>
                    <w:color w:val="auto"/>
                  </w:rPr>
                </w:pPr>
                <w:r w:rsidRPr="00E75F02">
                  <w:rPr>
                    <w:rStyle w:val="GeneralAviation"/>
                    <w:color w:val="auto"/>
                  </w:rPr>
                  <w:t>List the controller’s human performance elements affected by teamwork.</w:t>
                </w:r>
              </w:p>
            </w:tc>
            <w:tc>
              <w:tcPr>
                <w:tcW w:w="283" w:type="dxa"/>
              </w:tcPr>
              <w:p w14:paraId="5279720F" w14:textId="77777777" w:rsidR="004F1EC2" w:rsidRPr="00E75F02" w:rsidRDefault="00581773" w:rsidP="004F1EC2">
                <w:pPr>
                  <w:pStyle w:val="TableNormal0"/>
                  <w:rPr>
                    <w:rStyle w:val="GeneralAviation"/>
                    <w:color w:val="auto"/>
                  </w:rPr>
                </w:pPr>
                <w:r w:rsidRPr="00E75F02">
                  <w:rPr>
                    <w:rStyle w:val="GeneralAviation"/>
                    <w:color w:val="auto"/>
                  </w:rPr>
                  <w:t>1</w:t>
                </w:r>
              </w:p>
            </w:tc>
            <w:tc>
              <w:tcPr>
                <w:tcW w:w="3686" w:type="dxa"/>
              </w:tcPr>
              <w:p w14:paraId="18198A12" w14:textId="77777777" w:rsidR="004F1EC2" w:rsidRPr="00E75F02" w:rsidRDefault="00581773" w:rsidP="00D31AFC">
                <w:pPr>
                  <w:pStyle w:val="EssentialTraining"/>
                  <w:rPr>
                    <w:rStyle w:val="GeneralAviation"/>
                    <w:color w:val="auto"/>
                  </w:rPr>
                </w:pPr>
                <w:r w:rsidRPr="00E75F02">
                  <w:rPr>
                    <w:rStyle w:val="GeneralAviation"/>
                    <w:color w:val="auto"/>
                  </w:rPr>
                  <w:t>Situational awareness, communication, decision-making, threat and error management, workload management</w:t>
                </w:r>
              </w:p>
            </w:tc>
            <w:tc>
              <w:tcPr>
                <w:tcW w:w="708" w:type="dxa"/>
              </w:tcPr>
              <w:p w14:paraId="26D2A3D1"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25713EE8" w14:textId="77777777" w:rsidTr="00090094">
            <w:trPr>
              <w:trHeight w:val="21"/>
            </w:trPr>
            <w:tc>
              <w:tcPr>
                <w:tcW w:w="9072" w:type="dxa"/>
                <w:gridSpan w:val="5"/>
                <w:hideMark/>
              </w:tcPr>
              <w:p w14:paraId="1E93C174" w14:textId="77777777" w:rsidR="004F1EC2" w:rsidRPr="00E75F02" w:rsidRDefault="00581773" w:rsidP="005C4094">
                <w:pPr>
                  <w:pStyle w:val="TableHead"/>
                  <w:rPr>
                    <w:rStyle w:val="GeneralAviation"/>
                    <w:color w:val="auto"/>
                  </w:rPr>
                </w:pPr>
                <w:r w:rsidRPr="00E75F02">
                  <w:rPr>
                    <w:rStyle w:val="GeneralAviation"/>
                    <w:color w:val="auto"/>
                  </w:rPr>
                  <w:t>Subtopic HUM 4.2 — Conflict management</w:t>
                </w:r>
              </w:p>
            </w:tc>
          </w:tr>
          <w:tr w:rsidR="00090094" w14:paraId="0DE89D80" w14:textId="77777777" w:rsidTr="00090094">
            <w:trPr>
              <w:trHeight w:val="567"/>
            </w:trPr>
            <w:tc>
              <w:tcPr>
                <w:tcW w:w="851" w:type="dxa"/>
                <w:hideMark/>
              </w:tcPr>
              <w:p w14:paraId="048713DD"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4D11C6FF" w14:textId="77777777" w:rsidR="004F1EC2" w:rsidRPr="00E75F02" w:rsidRDefault="00581773" w:rsidP="004F1EC2">
                <w:pPr>
                  <w:pStyle w:val="TableNormal0"/>
                  <w:rPr>
                    <w:rStyle w:val="GeneralAviation"/>
                    <w:color w:val="auto"/>
                  </w:rPr>
                </w:pPr>
                <w:r w:rsidRPr="00E75F02">
                  <w:rPr>
                    <w:rStyle w:val="GeneralAviation"/>
                    <w:color w:val="auto"/>
                  </w:rPr>
                  <w:t xml:space="preserve">4.2.1 </w:t>
                </w:r>
              </w:p>
            </w:tc>
            <w:tc>
              <w:tcPr>
                <w:tcW w:w="3544" w:type="dxa"/>
              </w:tcPr>
              <w:p w14:paraId="3E0C09F1" w14:textId="77777777" w:rsidR="004F1EC2" w:rsidRPr="00E75F02" w:rsidRDefault="00581773" w:rsidP="004F1EC2">
                <w:pPr>
                  <w:pStyle w:val="TableNormal0"/>
                  <w:rPr>
                    <w:rStyle w:val="GeneralAviation"/>
                    <w:color w:val="auto"/>
                  </w:rPr>
                </w:pPr>
                <w:r w:rsidRPr="00E75F02">
                  <w:rPr>
                    <w:rStyle w:val="GeneralAviation"/>
                    <w:color w:val="auto"/>
                  </w:rPr>
                  <w:t>Identify the reasons for conflict.</w:t>
                </w:r>
              </w:p>
            </w:tc>
            <w:tc>
              <w:tcPr>
                <w:tcW w:w="283" w:type="dxa"/>
                <w:hideMark/>
              </w:tcPr>
              <w:p w14:paraId="6EE62C34" w14:textId="77777777" w:rsidR="004F1EC2" w:rsidRPr="00E75F02" w:rsidRDefault="00581773" w:rsidP="004F1EC2">
                <w:pPr>
                  <w:pStyle w:val="TableNormal0"/>
                  <w:rPr>
                    <w:rStyle w:val="GeneralAviation"/>
                    <w:color w:val="auto"/>
                  </w:rPr>
                </w:pPr>
                <w:r w:rsidRPr="00E75F02">
                  <w:rPr>
                    <w:rStyle w:val="GeneralAviation"/>
                    <w:color w:val="auto"/>
                  </w:rPr>
                  <w:t>3</w:t>
                </w:r>
              </w:p>
            </w:tc>
            <w:tc>
              <w:tcPr>
                <w:tcW w:w="3686" w:type="dxa"/>
              </w:tcPr>
              <w:p w14:paraId="0F3AB5F0" w14:textId="77777777" w:rsidR="004F1EC2" w:rsidRPr="00E75F02" w:rsidRDefault="004F1EC2" w:rsidP="004F1EC2">
                <w:pPr>
                  <w:pStyle w:val="TableNormal0"/>
                  <w:rPr>
                    <w:rStyle w:val="GeneralAviation"/>
                    <w:color w:val="auto"/>
                  </w:rPr>
                </w:pPr>
              </w:p>
            </w:tc>
            <w:tc>
              <w:tcPr>
                <w:tcW w:w="708" w:type="dxa"/>
                <w:hideMark/>
              </w:tcPr>
              <w:p w14:paraId="5A627328"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5C7DBE24" w14:textId="77777777" w:rsidTr="00090094">
            <w:trPr>
              <w:trHeight w:val="567"/>
            </w:trPr>
            <w:tc>
              <w:tcPr>
                <w:tcW w:w="851" w:type="dxa"/>
                <w:hideMark/>
              </w:tcPr>
              <w:p w14:paraId="2FEEF46B"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7D237A32" w14:textId="77777777" w:rsidR="004F1EC2" w:rsidRPr="00E75F02" w:rsidRDefault="00581773" w:rsidP="004F1EC2">
                <w:pPr>
                  <w:pStyle w:val="TableNormal0"/>
                  <w:rPr>
                    <w:rStyle w:val="GeneralAviation"/>
                    <w:color w:val="auto"/>
                  </w:rPr>
                </w:pPr>
                <w:r w:rsidRPr="00E75F02">
                  <w:rPr>
                    <w:rStyle w:val="GeneralAviation"/>
                    <w:color w:val="auto"/>
                  </w:rPr>
                  <w:t xml:space="preserve">4.2.2 </w:t>
                </w:r>
              </w:p>
            </w:tc>
            <w:tc>
              <w:tcPr>
                <w:tcW w:w="3544" w:type="dxa"/>
              </w:tcPr>
              <w:p w14:paraId="5513BB63" w14:textId="77777777" w:rsidR="004F1EC2" w:rsidRPr="00E75F02" w:rsidRDefault="00581773" w:rsidP="004F1EC2">
                <w:pPr>
                  <w:pStyle w:val="TableNormal0"/>
                  <w:rPr>
                    <w:rStyle w:val="GeneralAviation"/>
                    <w:color w:val="auto"/>
                  </w:rPr>
                </w:pPr>
                <w:r w:rsidRPr="00E75F02">
                  <w:rPr>
                    <w:rStyle w:val="GeneralAviation"/>
                    <w:color w:val="auto"/>
                  </w:rPr>
                  <w:t>Describe strategies to cope with human conflicts.</w:t>
                </w:r>
              </w:p>
            </w:tc>
            <w:tc>
              <w:tcPr>
                <w:tcW w:w="283" w:type="dxa"/>
                <w:hideMark/>
              </w:tcPr>
              <w:p w14:paraId="71089C1B"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72599B29" w14:textId="77777777" w:rsidR="004F1EC2" w:rsidRPr="00E75F02" w:rsidRDefault="00581773" w:rsidP="004F1EC2">
                <w:pPr>
                  <w:pStyle w:val="TableNormal0"/>
                  <w:rPr>
                    <w:rStyle w:val="GeneralAviation"/>
                    <w:i/>
                    <w:iCs/>
                    <w:color w:val="auto"/>
                  </w:rPr>
                </w:pPr>
                <w:r w:rsidRPr="00E75F02">
                  <w:rPr>
                    <w:rStyle w:val="GeneralAviation"/>
                    <w:i/>
                    <w:iCs/>
                    <w:color w:val="auto"/>
                  </w:rPr>
                  <w:t>Optional content: in your team, in the simulator</w:t>
                </w:r>
              </w:p>
            </w:tc>
            <w:tc>
              <w:tcPr>
                <w:tcW w:w="708" w:type="dxa"/>
                <w:hideMark/>
              </w:tcPr>
              <w:p w14:paraId="72A26EB3"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67DFABC7" w14:textId="77777777" w:rsidTr="00090094">
            <w:trPr>
              <w:trHeight w:val="567"/>
            </w:trPr>
            <w:tc>
              <w:tcPr>
                <w:tcW w:w="851" w:type="dxa"/>
                <w:hideMark/>
              </w:tcPr>
              <w:p w14:paraId="5EF44152"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5B7AC340" w14:textId="77777777" w:rsidR="004F1EC2" w:rsidRPr="00E75F02" w:rsidRDefault="00581773" w:rsidP="004F1EC2">
                <w:pPr>
                  <w:pStyle w:val="TableNormal0"/>
                  <w:rPr>
                    <w:rStyle w:val="GeneralAviation"/>
                    <w:color w:val="auto"/>
                  </w:rPr>
                </w:pPr>
                <w:r w:rsidRPr="00E75F02">
                  <w:rPr>
                    <w:rStyle w:val="GeneralAviation"/>
                    <w:color w:val="auto"/>
                  </w:rPr>
                  <w:t xml:space="preserve">4.2.3 </w:t>
                </w:r>
              </w:p>
            </w:tc>
            <w:tc>
              <w:tcPr>
                <w:tcW w:w="3544" w:type="dxa"/>
              </w:tcPr>
              <w:p w14:paraId="0FA14DA3" w14:textId="77777777" w:rsidR="004F1EC2" w:rsidRPr="00E75F02" w:rsidRDefault="00581773" w:rsidP="004F1EC2">
                <w:pPr>
                  <w:pStyle w:val="TableNormal0"/>
                  <w:rPr>
                    <w:rStyle w:val="GeneralAviation"/>
                    <w:color w:val="auto"/>
                  </w:rPr>
                </w:pPr>
                <w:r w:rsidRPr="00E75F02">
                  <w:rPr>
                    <w:rStyle w:val="GeneralAviation"/>
                    <w:color w:val="auto"/>
                  </w:rPr>
                  <w:t>Describe actions to prevent human conflicts.</w:t>
                </w:r>
              </w:p>
            </w:tc>
            <w:tc>
              <w:tcPr>
                <w:tcW w:w="283" w:type="dxa"/>
                <w:hideMark/>
              </w:tcPr>
              <w:p w14:paraId="3A2C2275"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4A32BDD7" w14:textId="77777777" w:rsidR="004F1EC2" w:rsidRPr="00E75F02" w:rsidRDefault="004F1EC2" w:rsidP="004F1EC2">
                <w:pPr>
                  <w:pStyle w:val="TableNormal0"/>
                  <w:rPr>
                    <w:rStyle w:val="GeneralAviation"/>
                    <w:color w:val="auto"/>
                  </w:rPr>
                </w:pPr>
              </w:p>
            </w:tc>
            <w:tc>
              <w:tcPr>
                <w:tcW w:w="708" w:type="dxa"/>
                <w:hideMark/>
              </w:tcPr>
              <w:p w14:paraId="17A9CB0F"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19184DED" w14:textId="77777777" w:rsidTr="00090094">
            <w:trPr>
              <w:trHeight w:val="21"/>
            </w:trPr>
            <w:tc>
              <w:tcPr>
                <w:tcW w:w="9072" w:type="dxa"/>
                <w:gridSpan w:val="5"/>
              </w:tcPr>
              <w:p w14:paraId="0ACDED61" w14:textId="77777777" w:rsidR="004F1EC2" w:rsidRPr="002C4B26" w:rsidRDefault="00581773" w:rsidP="005C4094">
                <w:pPr>
                  <w:pStyle w:val="TableCentered"/>
                  <w:rPr>
                    <w:rStyle w:val="GeneralAviation"/>
                  </w:rPr>
                </w:pPr>
                <w:r w:rsidRPr="002C4B26">
                  <w:t>TOPIC HUM 5 — SYSTEMS</w:t>
                </w:r>
              </w:p>
            </w:tc>
          </w:tr>
          <w:tr w:rsidR="00090094" w14:paraId="3B25EFEE" w14:textId="77777777" w:rsidTr="00090094">
            <w:trPr>
              <w:trHeight w:val="21"/>
            </w:trPr>
            <w:tc>
              <w:tcPr>
                <w:tcW w:w="9072" w:type="dxa"/>
                <w:gridSpan w:val="5"/>
                <w:hideMark/>
              </w:tcPr>
              <w:p w14:paraId="54722C9A" w14:textId="77777777" w:rsidR="004F1EC2" w:rsidRPr="00E75F02" w:rsidRDefault="00581773" w:rsidP="005C4094">
                <w:pPr>
                  <w:pStyle w:val="TableHead"/>
                  <w:rPr>
                    <w:rStyle w:val="GeneralAviation"/>
                    <w:color w:val="auto"/>
                  </w:rPr>
                </w:pPr>
                <w:r w:rsidRPr="00E75F02">
                  <w:rPr>
                    <w:rStyle w:val="GeneralAviation"/>
                    <w:color w:val="auto"/>
                  </w:rPr>
                  <w:t>Subtopic HUM 5.1 — Concept of systems in ATM/ANS</w:t>
                </w:r>
              </w:p>
            </w:tc>
          </w:tr>
          <w:tr w:rsidR="00090094" w14:paraId="0E4F65FF" w14:textId="77777777" w:rsidTr="00090094">
            <w:trPr>
              <w:trHeight w:val="567"/>
            </w:trPr>
            <w:tc>
              <w:tcPr>
                <w:tcW w:w="851" w:type="dxa"/>
                <w:hideMark/>
              </w:tcPr>
              <w:p w14:paraId="39724B16"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70B76BB9" w14:textId="77777777" w:rsidR="004F1EC2" w:rsidRPr="00E75F02" w:rsidRDefault="00581773" w:rsidP="004F1EC2">
                <w:pPr>
                  <w:pStyle w:val="TableNormal0"/>
                  <w:rPr>
                    <w:rStyle w:val="GeneralAviation"/>
                    <w:color w:val="auto"/>
                  </w:rPr>
                </w:pPr>
                <w:r w:rsidRPr="00E75F02">
                  <w:rPr>
                    <w:rStyle w:val="GeneralAviation"/>
                    <w:color w:val="auto"/>
                  </w:rPr>
                  <w:t xml:space="preserve">5.1.1 </w:t>
                </w:r>
              </w:p>
            </w:tc>
            <w:tc>
              <w:tcPr>
                <w:tcW w:w="3544" w:type="dxa"/>
              </w:tcPr>
              <w:p w14:paraId="47AC8527" w14:textId="77777777" w:rsidR="004F1EC2" w:rsidRPr="00E75F02" w:rsidRDefault="00581773" w:rsidP="004F1EC2">
                <w:pPr>
                  <w:pStyle w:val="TableNormal0"/>
                  <w:rPr>
                    <w:rStyle w:val="GeneralAviation"/>
                    <w:color w:val="auto"/>
                  </w:rPr>
                </w:pPr>
                <w:r w:rsidRPr="00E75F02">
                  <w:rPr>
                    <w:rStyle w:val="GeneralAviation"/>
                    <w:color w:val="auto"/>
                  </w:rPr>
                  <w:t>Explain the concept of systems.</w:t>
                </w:r>
              </w:p>
            </w:tc>
            <w:tc>
              <w:tcPr>
                <w:tcW w:w="283" w:type="dxa"/>
                <w:hideMark/>
              </w:tcPr>
              <w:p w14:paraId="407D0734"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178A2E29" w14:textId="77777777" w:rsidR="004F1EC2" w:rsidRPr="00E75F02" w:rsidRDefault="00581773" w:rsidP="00D31AFC">
                <w:pPr>
                  <w:pStyle w:val="EssentialTraining"/>
                  <w:rPr>
                    <w:rStyle w:val="GeneralAviation"/>
                    <w:color w:val="auto"/>
                  </w:rPr>
                </w:pPr>
                <w:r w:rsidRPr="00E75F02">
                  <w:rPr>
                    <w:rStyle w:val="GeneralAviation"/>
                    <w:color w:val="auto"/>
                  </w:rPr>
                  <w:t>People; procedures; equipment; ATM in system terms: simple, complicated, and complex systems; system thinking</w:t>
                </w:r>
              </w:p>
            </w:tc>
            <w:tc>
              <w:tcPr>
                <w:tcW w:w="708" w:type="dxa"/>
                <w:hideMark/>
              </w:tcPr>
              <w:p w14:paraId="2B198D53"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4432C4DF" w14:textId="77777777" w:rsidTr="00090094">
            <w:trPr>
              <w:trHeight w:val="567"/>
            </w:trPr>
            <w:tc>
              <w:tcPr>
                <w:tcW w:w="851" w:type="dxa"/>
                <w:hideMark/>
              </w:tcPr>
              <w:p w14:paraId="1708ADFF"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4307D89E" w14:textId="77777777" w:rsidR="004F1EC2" w:rsidRPr="00E75F02" w:rsidRDefault="00581773" w:rsidP="004F1EC2">
                <w:pPr>
                  <w:pStyle w:val="TableNormal0"/>
                  <w:rPr>
                    <w:rStyle w:val="GeneralAviation"/>
                    <w:color w:val="auto"/>
                  </w:rPr>
                </w:pPr>
                <w:r w:rsidRPr="00E75F02">
                  <w:rPr>
                    <w:rStyle w:val="GeneralAviation"/>
                    <w:color w:val="auto"/>
                  </w:rPr>
                  <w:t xml:space="preserve">5.1.2 </w:t>
                </w:r>
              </w:p>
            </w:tc>
            <w:tc>
              <w:tcPr>
                <w:tcW w:w="3544" w:type="dxa"/>
              </w:tcPr>
              <w:p w14:paraId="1F0DFC18" w14:textId="77777777" w:rsidR="004F1EC2" w:rsidRPr="00E75F02" w:rsidRDefault="00581773" w:rsidP="004F1EC2">
                <w:pPr>
                  <w:pStyle w:val="TableNormal0"/>
                  <w:rPr>
                    <w:rStyle w:val="GeneralAviation"/>
                    <w:color w:val="auto"/>
                  </w:rPr>
                </w:pPr>
                <w:r w:rsidRPr="00E75F02">
                  <w:rPr>
                    <w:rStyle w:val="GeneralAviation"/>
                    <w:color w:val="auto"/>
                  </w:rPr>
                  <w:t>Describe how changes in one part of a system may impact the other parts.</w:t>
                </w:r>
              </w:p>
            </w:tc>
            <w:tc>
              <w:tcPr>
                <w:tcW w:w="283" w:type="dxa"/>
                <w:hideMark/>
              </w:tcPr>
              <w:p w14:paraId="768CDE43"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15379D5D" w14:textId="77777777" w:rsidR="004F1EC2" w:rsidRPr="00E75F02" w:rsidRDefault="004F1EC2" w:rsidP="004F1EC2">
                <w:pPr>
                  <w:pStyle w:val="TableNormal0"/>
                  <w:rPr>
                    <w:rStyle w:val="GeneralAviation"/>
                    <w:color w:val="auto"/>
                  </w:rPr>
                </w:pPr>
              </w:p>
            </w:tc>
            <w:tc>
              <w:tcPr>
                <w:tcW w:w="708" w:type="dxa"/>
                <w:hideMark/>
              </w:tcPr>
              <w:p w14:paraId="119CB75A"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48EB7CA4" w14:textId="77777777" w:rsidTr="00090094">
            <w:trPr>
              <w:trHeight w:val="567"/>
            </w:trPr>
            <w:tc>
              <w:tcPr>
                <w:tcW w:w="851" w:type="dxa"/>
                <w:hideMark/>
              </w:tcPr>
              <w:p w14:paraId="6AB77C4C"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1C284EEC" w14:textId="77777777" w:rsidR="004F1EC2" w:rsidRPr="00E75F02" w:rsidRDefault="00581773" w:rsidP="004F1EC2">
                <w:pPr>
                  <w:pStyle w:val="TableNormal0"/>
                  <w:rPr>
                    <w:rStyle w:val="GeneralAviation"/>
                    <w:color w:val="auto"/>
                  </w:rPr>
                </w:pPr>
                <w:r w:rsidRPr="00E75F02">
                  <w:rPr>
                    <w:rStyle w:val="GeneralAviation"/>
                    <w:color w:val="auto"/>
                  </w:rPr>
                  <w:t xml:space="preserve">5.1.3 </w:t>
                </w:r>
              </w:p>
            </w:tc>
            <w:tc>
              <w:tcPr>
                <w:tcW w:w="3544" w:type="dxa"/>
              </w:tcPr>
              <w:p w14:paraId="51686902" w14:textId="77777777" w:rsidR="004F1EC2" w:rsidRPr="00E75F02" w:rsidRDefault="00581773" w:rsidP="004F1EC2">
                <w:pPr>
                  <w:pStyle w:val="TableNormal0"/>
                  <w:rPr>
                    <w:rStyle w:val="GeneralAviation"/>
                    <w:color w:val="auto"/>
                  </w:rPr>
                </w:pPr>
                <w:r w:rsidRPr="00E75F02">
                  <w:rPr>
                    <w:rStyle w:val="GeneralAviation"/>
                    <w:color w:val="auto"/>
                  </w:rPr>
                  <w:t>Describe the role of the human in the system.</w:t>
                </w:r>
              </w:p>
            </w:tc>
            <w:tc>
              <w:tcPr>
                <w:tcW w:w="283" w:type="dxa"/>
                <w:hideMark/>
              </w:tcPr>
              <w:p w14:paraId="2D915130"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3AE461A6" w14:textId="77777777" w:rsidR="004F1EC2" w:rsidRPr="00E75F02" w:rsidRDefault="004F1EC2" w:rsidP="004F1EC2">
                <w:pPr>
                  <w:pStyle w:val="TableNormal0"/>
                  <w:rPr>
                    <w:rStyle w:val="GeneralAviation"/>
                    <w:color w:val="auto"/>
                  </w:rPr>
                </w:pPr>
              </w:p>
            </w:tc>
            <w:tc>
              <w:tcPr>
                <w:tcW w:w="708" w:type="dxa"/>
                <w:hideMark/>
              </w:tcPr>
              <w:p w14:paraId="6682F485" w14:textId="77777777" w:rsidR="004F1EC2" w:rsidRPr="00E75F02" w:rsidRDefault="00581773" w:rsidP="004F1EC2">
                <w:pPr>
                  <w:pStyle w:val="TableNormal0"/>
                  <w:rPr>
                    <w:rStyle w:val="GeneralAviation"/>
                    <w:color w:val="auto"/>
                  </w:rPr>
                </w:pPr>
                <w:r w:rsidRPr="00E75F02">
                  <w:rPr>
                    <w:rStyle w:val="GeneralAviation"/>
                    <w:color w:val="auto"/>
                  </w:rPr>
                  <w:t>ALL</w:t>
                </w:r>
              </w:p>
            </w:tc>
          </w:tr>
        </w:tbl>
        <w:p w14:paraId="0D196FC1" w14:textId="77777777" w:rsidR="00474F77" w:rsidRPr="004F1EC2" w:rsidRDefault="00474F77" w:rsidP="00075306">
          <w:pPr>
            <w:rPr>
              <w:i/>
              <w:iCs/>
            </w:rPr>
          </w:pPr>
        </w:p>
        <w:tbl>
          <w:tblPr>
            <w:tblStyle w:val="easaTable"/>
            <w:tblW w:w="9072" w:type="dxa"/>
            <w:tblInd w:w="-23" w:type="dxa"/>
            <w:tblLayout w:type="fixed"/>
            <w:tblLook w:val="0420" w:firstRow="1" w:lastRow="0" w:firstColumn="0" w:lastColumn="0" w:noHBand="0" w:noVBand="1"/>
          </w:tblPr>
          <w:tblGrid>
            <w:gridCol w:w="851"/>
            <w:gridCol w:w="3544"/>
            <w:gridCol w:w="283"/>
            <w:gridCol w:w="3686"/>
            <w:gridCol w:w="708"/>
          </w:tblGrid>
          <w:tr w:rsidR="00090094" w14:paraId="09D284FE"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72" w:type="dxa"/>
                <w:gridSpan w:val="5"/>
              </w:tcPr>
              <w:p w14:paraId="23E1003A" w14:textId="77777777" w:rsidR="004F1EC2" w:rsidRPr="002C4B26" w:rsidRDefault="00581773" w:rsidP="00240AB2">
                <w:pPr>
                  <w:pStyle w:val="TableCentered"/>
                  <w:rPr>
                    <w:rStyle w:val="GeneralAviation"/>
                  </w:rPr>
                </w:pPr>
                <w:r w:rsidRPr="002C4B26">
                  <w:t>TOPIC HUM 6 — COMMUNICATION</w:t>
                </w:r>
              </w:p>
            </w:tc>
          </w:tr>
          <w:tr w:rsidR="00090094" w14:paraId="25CDF574" w14:textId="77777777" w:rsidTr="00090094">
            <w:trPr>
              <w:trHeight w:val="21"/>
            </w:trPr>
            <w:tc>
              <w:tcPr>
                <w:tcW w:w="9072" w:type="dxa"/>
                <w:gridSpan w:val="5"/>
                <w:hideMark/>
              </w:tcPr>
              <w:p w14:paraId="6C44C888" w14:textId="77777777" w:rsidR="004F1EC2" w:rsidRPr="00E75F02" w:rsidRDefault="00581773" w:rsidP="00240AB2">
                <w:pPr>
                  <w:pStyle w:val="TableHead"/>
                  <w:keepNext/>
                  <w:rPr>
                    <w:rStyle w:val="GeneralAviation"/>
                    <w:color w:val="auto"/>
                  </w:rPr>
                </w:pPr>
                <w:r w:rsidRPr="00E75F02">
                  <w:rPr>
                    <w:rStyle w:val="GeneralAviation"/>
                    <w:color w:val="auto"/>
                  </w:rPr>
                  <w:t>Subtopic HUM 6.1 — Communication</w:t>
                </w:r>
              </w:p>
            </w:tc>
          </w:tr>
          <w:tr w:rsidR="00090094" w14:paraId="6CCB3766" w14:textId="77777777" w:rsidTr="00090094">
            <w:trPr>
              <w:trHeight w:val="567"/>
            </w:trPr>
            <w:tc>
              <w:tcPr>
                <w:tcW w:w="851" w:type="dxa"/>
                <w:hideMark/>
              </w:tcPr>
              <w:p w14:paraId="694E3A48" w14:textId="77777777" w:rsidR="004F1EC2" w:rsidRPr="00E75F02" w:rsidRDefault="00581773" w:rsidP="00240AB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791EBF82" w14:textId="77777777" w:rsidR="004F1EC2" w:rsidRPr="00E75F02" w:rsidRDefault="00581773" w:rsidP="00240AB2">
                <w:pPr>
                  <w:pStyle w:val="TableNormal0"/>
                  <w:rPr>
                    <w:rStyle w:val="GeneralAviation"/>
                    <w:color w:val="auto"/>
                  </w:rPr>
                </w:pPr>
                <w:r w:rsidRPr="00E75F02">
                  <w:rPr>
                    <w:rStyle w:val="GeneralAviation"/>
                    <w:color w:val="auto"/>
                  </w:rPr>
                  <w:t xml:space="preserve">6.1.1 </w:t>
                </w:r>
              </w:p>
            </w:tc>
            <w:tc>
              <w:tcPr>
                <w:tcW w:w="3544" w:type="dxa"/>
                <w:hideMark/>
              </w:tcPr>
              <w:p w14:paraId="2BA5D8E3" w14:textId="77777777" w:rsidR="004F1EC2" w:rsidRPr="00E75F02" w:rsidRDefault="00581773" w:rsidP="00240AB2">
                <w:pPr>
                  <w:pStyle w:val="TableNormal0"/>
                  <w:rPr>
                    <w:rStyle w:val="GeneralAviation"/>
                    <w:color w:val="auto"/>
                  </w:rPr>
                </w:pPr>
                <w:r w:rsidRPr="00E75F02">
                  <w:rPr>
                    <w:rStyle w:val="GeneralAviation"/>
                    <w:color w:val="auto"/>
                  </w:rPr>
                  <w:t>Explain effective communication in ATC operations.</w:t>
                </w:r>
              </w:p>
            </w:tc>
            <w:tc>
              <w:tcPr>
                <w:tcW w:w="283" w:type="dxa"/>
                <w:hideMark/>
              </w:tcPr>
              <w:p w14:paraId="147E3D48" w14:textId="77777777" w:rsidR="004F1EC2" w:rsidRPr="00E75F02" w:rsidRDefault="00581773" w:rsidP="00240AB2">
                <w:pPr>
                  <w:pStyle w:val="TableNormal0"/>
                  <w:rPr>
                    <w:rStyle w:val="GeneralAviation"/>
                    <w:color w:val="auto"/>
                  </w:rPr>
                </w:pPr>
                <w:r w:rsidRPr="00E75F02">
                  <w:rPr>
                    <w:rStyle w:val="GeneralAviation"/>
                    <w:color w:val="auto"/>
                  </w:rPr>
                  <w:t>2</w:t>
                </w:r>
              </w:p>
            </w:tc>
            <w:tc>
              <w:tcPr>
                <w:tcW w:w="3686" w:type="dxa"/>
                <w:hideMark/>
              </w:tcPr>
              <w:p w14:paraId="4A01AB34" w14:textId="77777777" w:rsidR="004F1EC2" w:rsidRPr="00E75F02" w:rsidRDefault="00581773" w:rsidP="00D31AFC">
                <w:pPr>
                  <w:pStyle w:val="EssentialTraining"/>
                  <w:rPr>
                    <w:rStyle w:val="GeneralAviation"/>
                    <w:color w:val="auto"/>
                  </w:rPr>
                </w:pPr>
                <w:r w:rsidRPr="00E75F02">
                  <w:rPr>
                    <w:rStyle w:val="GeneralAviation"/>
                    <w:color w:val="auto"/>
                  </w:rPr>
                  <w:t>ICAO Doc 9868</w:t>
                </w:r>
              </w:p>
            </w:tc>
            <w:tc>
              <w:tcPr>
                <w:tcW w:w="708" w:type="dxa"/>
                <w:hideMark/>
              </w:tcPr>
              <w:p w14:paraId="3D11BEA3" w14:textId="77777777" w:rsidR="004F1EC2" w:rsidRPr="00E75F02" w:rsidRDefault="00581773" w:rsidP="00240AB2">
                <w:pPr>
                  <w:pStyle w:val="TableNormal0"/>
                  <w:rPr>
                    <w:rStyle w:val="GeneralAviation"/>
                    <w:color w:val="auto"/>
                  </w:rPr>
                </w:pPr>
                <w:r w:rsidRPr="00E75F02">
                  <w:rPr>
                    <w:rStyle w:val="GeneralAviation"/>
                    <w:color w:val="auto"/>
                  </w:rPr>
                  <w:t>ALL</w:t>
                </w:r>
              </w:p>
            </w:tc>
          </w:tr>
          <w:tr w:rsidR="00090094" w14:paraId="5418DDAF" w14:textId="77777777" w:rsidTr="00090094">
            <w:trPr>
              <w:trHeight w:val="567"/>
            </w:trPr>
            <w:tc>
              <w:tcPr>
                <w:tcW w:w="851" w:type="dxa"/>
                <w:hideMark/>
              </w:tcPr>
              <w:p w14:paraId="4B192922"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1F4BD88B" w14:textId="77777777" w:rsidR="004F1EC2" w:rsidRPr="00E75F02" w:rsidRDefault="00581773" w:rsidP="004F1EC2">
                <w:pPr>
                  <w:pStyle w:val="TableNormal0"/>
                  <w:rPr>
                    <w:rStyle w:val="GeneralAviation"/>
                    <w:color w:val="auto"/>
                  </w:rPr>
                </w:pPr>
                <w:r w:rsidRPr="00E75F02">
                  <w:rPr>
                    <w:rStyle w:val="GeneralAviation"/>
                    <w:color w:val="auto"/>
                  </w:rPr>
                  <w:t xml:space="preserve">6.1.2 </w:t>
                </w:r>
              </w:p>
            </w:tc>
            <w:tc>
              <w:tcPr>
                <w:tcW w:w="3544" w:type="dxa"/>
                <w:hideMark/>
              </w:tcPr>
              <w:p w14:paraId="3BBF0225" w14:textId="77777777" w:rsidR="004F1EC2" w:rsidRPr="00E75F02" w:rsidRDefault="00581773" w:rsidP="004F1EC2">
                <w:pPr>
                  <w:pStyle w:val="TableNormal0"/>
                  <w:rPr>
                    <w:rStyle w:val="GeneralAviation"/>
                    <w:color w:val="auto"/>
                  </w:rPr>
                </w:pPr>
                <w:r w:rsidRPr="00E75F02">
                  <w:rPr>
                    <w:rStyle w:val="GeneralAviation"/>
                    <w:color w:val="auto"/>
                  </w:rPr>
                  <w:t>Explain key strategies used to enable open communication.</w:t>
                </w:r>
              </w:p>
            </w:tc>
            <w:tc>
              <w:tcPr>
                <w:tcW w:w="283" w:type="dxa"/>
                <w:hideMark/>
              </w:tcPr>
              <w:p w14:paraId="29C22161"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hideMark/>
              </w:tcPr>
              <w:p w14:paraId="17875B36" w14:textId="77777777" w:rsidR="004F1EC2" w:rsidRPr="00E75F02" w:rsidRDefault="00581773" w:rsidP="004F1EC2">
                <w:pPr>
                  <w:pStyle w:val="TableNormal0"/>
                  <w:rPr>
                    <w:rStyle w:val="GeneralAviation"/>
                    <w:i/>
                    <w:iCs/>
                    <w:color w:val="auto"/>
                  </w:rPr>
                </w:pPr>
                <w:r w:rsidRPr="00E75F02">
                  <w:rPr>
                    <w:rStyle w:val="GeneralAviation"/>
                    <w:i/>
                    <w:iCs/>
                    <w:color w:val="auto"/>
                  </w:rPr>
                  <w:t>Optional content: active listening, active speaking, assertiveness, honesty, relevance, facts, neutrality</w:t>
                </w:r>
              </w:p>
            </w:tc>
            <w:tc>
              <w:tcPr>
                <w:tcW w:w="708" w:type="dxa"/>
                <w:hideMark/>
              </w:tcPr>
              <w:p w14:paraId="3EC2D958"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673315A3" w14:textId="77777777" w:rsidTr="00090094">
            <w:trPr>
              <w:trHeight w:val="567"/>
            </w:trPr>
            <w:tc>
              <w:tcPr>
                <w:tcW w:w="851" w:type="dxa"/>
              </w:tcPr>
              <w:p w14:paraId="58FD5ECF" w14:textId="77777777" w:rsidR="004F1EC2" w:rsidRPr="00E75F02" w:rsidRDefault="00581773" w:rsidP="004F1EC2">
                <w:pPr>
                  <w:pStyle w:val="TableNormal0"/>
                  <w:rPr>
                    <w:rStyle w:val="GeneralAviation"/>
                    <w:color w:val="auto"/>
                  </w:rPr>
                </w:pPr>
                <w:r w:rsidRPr="00E75F02">
                  <w:rPr>
                    <w:rStyle w:val="GeneralAviation"/>
                    <w:color w:val="auto"/>
                  </w:rPr>
                  <w:lastRenderedPageBreak/>
                  <w:t>ACS</w:t>
                </w:r>
                <w:r w:rsidRPr="00E75F02">
                  <w:rPr>
                    <w:rStyle w:val="GeneralAviation"/>
                    <w:color w:val="auto"/>
                  </w:rPr>
                  <w:br/>
                  <w:t>HUM</w:t>
                </w:r>
              </w:p>
              <w:p w14:paraId="0B2B1C0B" w14:textId="77777777" w:rsidR="004F1EC2" w:rsidRPr="00E75F02" w:rsidRDefault="00581773" w:rsidP="004F1EC2">
                <w:pPr>
                  <w:pStyle w:val="TableNormal0"/>
                  <w:rPr>
                    <w:rStyle w:val="GeneralAviation"/>
                    <w:color w:val="auto"/>
                  </w:rPr>
                </w:pPr>
                <w:r w:rsidRPr="00E75F02">
                  <w:rPr>
                    <w:rStyle w:val="GeneralAviation"/>
                    <w:color w:val="auto"/>
                  </w:rPr>
                  <w:t>6.1.3</w:t>
                </w:r>
              </w:p>
            </w:tc>
            <w:tc>
              <w:tcPr>
                <w:tcW w:w="3544" w:type="dxa"/>
              </w:tcPr>
              <w:p w14:paraId="0FDF9A9B" w14:textId="77777777" w:rsidR="004F1EC2" w:rsidRPr="00E75F02" w:rsidRDefault="00581773" w:rsidP="004F1EC2">
                <w:pPr>
                  <w:pStyle w:val="TableNormal0"/>
                  <w:rPr>
                    <w:rStyle w:val="GeneralAviation"/>
                    <w:color w:val="auto"/>
                  </w:rPr>
                </w:pPr>
                <w:r w:rsidRPr="00E75F02">
                  <w:rPr>
                    <w:rStyle w:val="GeneralAviation"/>
                    <w:color w:val="auto"/>
                  </w:rPr>
                  <w:t>Describe the parameters affecting the controller’s competence to communicate effectively.</w:t>
                </w:r>
              </w:p>
            </w:tc>
            <w:tc>
              <w:tcPr>
                <w:tcW w:w="283" w:type="dxa"/>
              </w:tcPr>
              <w:p w14:paraId="103AE02A"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3DB6530C" w14:textId="77777777" w:rsidR="004F1EC2" w:rsidRPr="00E75F02" w:rsidRDefault="00581773" w:rsidP="00D31AFC">
                <w:pPr>
                  <w:pStyle w:val="EssentialTraining"/>
                  <w:rPr>
                    <w:rStyle w:val="GeneralAviation"/>
                    <w:color w:val="auto"/>
                  </w:rPr>
                </w:pPr>
                <w:r w:rsidRPr="00E75F02">
                  <w:rPr>
                    <w:rStyle w:val="GeneralAviation"/>
                    <w:color w:val="auto"/>
                  </w:rPr>
                  <w:t>Workload, mutual knowledge, controller versus pilot mental picture, distractions, sound, human conflicts</w:t>
                </w:r>
              </w:p>
              <w:p w14:paraId="169CB825" w14:textId="77777777" w:rsidR="004F1EC2" w:rsidRPr="00E75F02" w:rsidRDefault="00581773" w:rsidP="004F1EC2">
                <w:pPr>
                  <w:pStyle w:val="TableNormal0"/>
                  <w:rPr>
                    <w:rStyle w:val="GeneralAviation"/>
                    <w:i/>
                    <w:iCs/>
                    <w:color w:val="auto"/>
                  </w:rPr>
                </w:pPr>
                <w:r w:rsidRPr="00E75F02">
                  <w:rPr>
                    <w:rStyle w:val="GeneralAviation"/>
                    <w:i/>
                    <w:iCs/>
                    <w:color w:val="auto"/>
                  </w:rPr>
                  <w:t>Optional content: communication between and within the team(s), in the simulator, with the pilots, instructors, coordination partners</w:t>
                </w:r>
              </w:p>
            </w:tc>
            <w:tc>
              <w:tcPr>
                <w:tcW w:w="708" w:type="dxa"/>
              </w:tcPr>
              <w:p w14:paraId="1551338B"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6E3AF3A5" w14:textId="77777777" w:rsidTr="00090094">
            <w:trPr>
              <w:trHeight w:val="21"/>
            </w:trPr>
            <w:tc>
              <w:tcPr>
                <w:tcW w:w="9072" w:type="dxa"/>
                <w:gridSpan w:val="5"/>
                <w:hideMark/>
              </w:tcPr>
              <w:p w14:paraId="2DD20C9F" w14:textId="77777777" w:rsidR="004F1EC2" w:rsidRPr="00E75F02" w:rsidRDefault="00581773" w:rsidP="00240AB2">
                <w:pPr>
                  <w:pStyle w:val="TableHead"/>
                  <w:rPr>
                    <w:rStyle w:val="GeneralAviation"/>
                    <w:color w:val="auto"/>
                  </w:rPr>
                </w:pPr>
                <w:r w:rsidRPr="00E75F02">
                  <w:rPr>
                    <w:rStyle w:val="GeneralAviation"/>
                    <w:color w:val="auto"/>
                  </w:rPr>
                  <w:t>Subtopic HUM 6.2 — Effective feedback</w:t>
                </w:r>
              </w:p>
            </w:tc>
          </w:tr>
          <w:tr w:rsidR="00090094" w14:paraId="617A3F5D" w14:textId="77777777" w:rsidTr="00090094">
            <w:trPr>
              <w:trHeight w:val="567"/>
            </w:trPr>
            <w:tc>
              <w:tcPr>
                <w:tcW w:w="851" w:type="dxa"/>
                <w:hideMark/>
              </w:tcPr>
              <w:p w14:paraId="66A1F082"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6D9496E5" w14:textId="77777777" w:rsidR="004F1EC2" w:rsidRPr="00E75F02" w:rsidRDefault="00581773" w:rsidP="004F1EC2">
                <w:pPr>
                  <w:pStyle w:val="TableNormal0"/>
                  <w:rPr>
                    <w:rStyle w:val="GeneralAviation"/>
                    <w:color w:val="auto"/>
                  </w:rPr>
                </w:pPr>
                <w:r w:rsidRPr="00E75F02">
                  <w:rPr>
                    <w:rStyle w:val="GeneralAviation"/>
                    <w:color w:val="auto"/>
                  </w:rPr>
                  <w:t xml:space="preserve">6.2.1 </w:t>
                </w:r>
              </w:p>
            </w:tc>
            <w:tc>
              <w:tcPr>
                <w:tcW w:w="3544" w:type="dxa"/>
              </w:tcPr>
              <w:p w14:paraId="786DD011" w14:textId="77777777" w:rsidR="004F1EC2" w:rsidRPr="00E75F02" w:rsidRDefault="00581773" w:rsidP="004F1EC2">
                <w:pPr>
                  <w:pStyle w:val="TableNormal0"/>
                  <w:rPr>
                    <w:rStyle w:val="GeneralAviation"/>
                    <w:color w:val="auto"/>
                  </w:rPr>
                </w:pPr>
                <w:r w:rsidRPr="00E75F02">
                  <w:rPr>
                    <w:rStyle w:val="GeneralAviation"/>
                    <w:color w:val="auto"/>
                  </w:rPr>
                  <w:t>Define feedback.</w:t>
                </w:r>
              </w:p>
            </w:tc>
            <w:tc>
              <w:tcPr>
                <w:tcW w:w="283" w:type="dxa"/>
              </w:tcPr>
              <w:p w14:paraId="27D40633" w14:textId="77777777" w:rsidR="004F1EC2" w:rsidRPr="00E75F02" w:rsidRDefault="00581773" w:rsidP="004F1EC2">
                <w:pPr>
                  <w:pStyle w:val="TableNormal0"/>
                  <w:rPr>
                    <w:rStyle w:val="GeneralAviation"/>
                    <w:color w:val="auto"/>
                  </w:rPr>
                </w:pPr>
                <w:r w:rsidRPr="00E75F02">
                  <w:rPr>
                    <w:rStyle w:val="GeneralAviation"/>
                    <w:color w:val="auto"/>
                  </w:rPr>
                  <w:t>1</w:t>
                </w:r>
              </w:p>
            </w:tc>
            <w:tc>
              <w:tcPr>
                <w:tcW w:w="3686" w:type="dxa"/>
              </w:tcPr>
              <w:p w14:paraId="0BFEAD45" w14:textId="77777777" w:rsidR="004F1EC2" w:rsidRPr="00E75F02" w:rsidRDefault="004F1EC2" w:rsidP="004F1EC2">
                <w:pPr>
                  <w:pStyle w:val="TableNormal0"/>
                  <w:rPr>
                    <w:rStyle w:val="GeneralAviation"/>
                    <w:color w:val="auto"/>
                  </w:rPr>
                </w:pPr>
              </w:p>
            </w:tc>
            <w:tc>
              <w:tcPr>
                <w:tcW w:w="708" w:type="dxa"/>
                <w:hideMark/>
              </w:tcPr>
              <w:p w14:paraId="4449E245"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0AA7E448" w14:textId="77777777" w:rsidTr="00090094">
            <w:trPr>
              <w:trHeight w:val="567"/>
            </w:trPr>
            <w:tc>
              <w:tcPr>
                <w:tcW w:w="851" w:type="dxa"/>
                <w:hideMark/>
              </w:tcPr>
              <w:p w14:paraId="29DDCBDF"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3CE2F1DE" w14:textId="77777777" w:rsidR="004F1EC2" w:rsidRPr="00E75F02" w:rsidRDefault="00581773" w:rsidP="004F1EC2">
                <w:pPr>
                  <w:pStyle w:val="TableNormal0"/>
                  <w:rPr>
                    <w:rStyle w:val="GeneralAviation"/>
                    <w:color w:val="auto"/>
                  </w:rPr>
                </w:pPr>
                <w:r w:rsidRPr="00E75F02">
                  <w:rPr>
                    <w:rStyle w:val="GeneralAviation"/>
                    <w:color w:val="auto"/>
                  </w:rPr>
                  <w:t xml:space="preserve">6.2.2 </w:t>
                </w:r>
              </w:p>
            </w:tc>
            <w:tc>
              <w:tcPr>
                <w:tcW w:w="3544" w:type="dxa"/>
              </w:tcPr>
              <w:p w14:paraId="6965B2E7" w14:textId="77777777" w:rsidR="004F1EC2" w:rsidRPr="00E75F02" w:rsidRDefault="00581773" w:rsidP="004F1EC2">
                <w:pPr>
                  <w:pStyle w:val="TableNormal0"/>
                  <w:rPr>
                    <w:rStyle w:val="GeneralAviation"/>
                    <w:color w:val="auto"/>
                  </w:rPr>
                </w:pPr>
                <w:r w:rsidRPr="00E75F02">
                  <w:rPr>
                    <w:rStyle w:val="GeneralAviation"/>
                    <w:color w:val="auto"/>
                  </w:rPr>
                  <w:t>Explain the purpose of receiving and giving feedback and its effect on performance.</w:t>
                </w:r>
              </w:p>
            </w:tc>
            <w:tc>
              <w:tcPr>
                <w:tcW w:w="283" w:type="dxa"/>
              </w:tcPr>
              <w:p w14:paraId="7D8D3F46"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2EC16E32" w14:textId="77777777" w:rsidR="004F1EC2" w:rsidRPr="00E75F02" w:rsidRDefault="004F1EC2" w:rsidP="004F1EC2">
                <w:pPr>
                  <w:pStyle w:val="TableNormal0"/>
                  <w:rPr>
                    <w:rStyle w:val="GeneralAviation"/>
                    <w:color w:val="auto"/>
                  </w:rPr>
                </w:pPr>
              </w:p>
            </w:tc>
            <w:tc>
              <w:tcPr>
                <w:tcW w:w="708" w:type="dxa"/>
                <w:hideMark/>
              </w:tcPr>
              <w:p w14:paraId="4DAD411D"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60C845D3" w14:textId="77777777" w:rsidTr="00090094">
            <w:trPr>
              <w:trHeight w:val="567"/>
            </w:trPr>
            <w:tc>
              <w:tcPr>
                <w:tcW w:w="851" w:type="dxa"/>
                <w:hideMark/>
              </w:tcPr>
              <w:p w14:paraId="65ED6377"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5F0DA6BE" w14:textId="77777777" w:rsidR="004F1EC2" w:rsidRPr="00E75F02" w:rsidRDefault="00581773" w:rsidP="004F1EC2">
                <w:pPr>
                  <w:pStyle w:val="TableNormal0"/>
                  <w:rPr>
                    <w:rStyle w:val="GeneralAviation"/>
                    <w:color w:val="auto"/>
                  </w:rPr>
                </w:pPr>
                <w:r w:rsidRPr="00E75F02">
                  <w:rPr>
                    <w:rStyle w:val="GeneralAviation"/>
                    <w:color w:val="auto"/>
                  </w:rPr>
                  <w:t xml:space="preserve">6.2.3 </w:t>
                </w:r>
              </w:p>
            </w:tc>
            <w:tc>
              <w:tcPr>
                <w:tcW w:w="3544" w:type="dxa"/>
              </w:tcPr>
              <w:p w14:paraId="29C2B10C" w14:textId="77777777" w:rsidR="004F1EC2" w:rsidRPr="00E75F02" w:rsidRDefault="00581773" w:rsidP="004F1EC2">
                <w:pPr>
                  <w:pStyle w:val="TableNormal0"/>
                  <w:rPr>
                    <w:rStyle w:val="GeneralAviation"/>
                    <w:color w:val="auto"/>
                  </w:rPr>
                </w:pPr>
                <w:r w:rsidRPr="00E75F02">
                  <w:rPr>
                    <w:rStyle w:val="GeneralAviation"/>
                    <w:color w:val="auto"/>
                  </w:rPr>
                  <w:t>Consider the impact of communication styles on feedback and on conflict resolution.</w:t>
                </w:r>
              </w:p>
            </w:tc>
            <w:tc>
              <w:tcPr>
                <w:tcW w:w="283" w:type="dxa"/>
              </w:tcPr>
              <w:p w14:paraId="2D0EF406" w14:textId="77777777" w:rsidR="004F1EC2" w:rsidRPr="00E75F02" w:rsidRDefault="00581773" w:rsidP="004F1EC2">
                <w:pPr>
                  <w:pStyle w:val="TableNormal0"/>
                  <w:rPr>
                    <w:rStyle w:val="GeneralAviation"/>
                    <w:color w:val="auto"/>
                  </w:rPr>
                </w:pPr>
                <w:r w:rsidRPr="00E75F02">
                  <w:rPr>
                    <w:rStyle w:val="GeneralAviation"/>
                    <w:color w:val="auto"/>
                  </w:rPr>
                  <w:t>2</w:t>
                </w:r>
              </w:p>
            </w:tc>
            <w:tc>
              <w:tcPr>
                <w:tcW w:w="3686" w:type="dxa"/>
              </w:tcPr>
              <w:p w14:paraId="31B45BC7" w14:textId="77777777" w:rsidR="004F1EC2" w:rsidRPr="00E75F02" w:rsidRDefault="004F1EC2" w:rsidP="004F1EC2">
                <w:pPr>
                  <w:pStyle w:val="TableNormal0"/>
                  <w:rPr>
                    <w:rStyle w:val="GeneralAviation"/>
                    <w:color w:val="auto"/>
                  </w:rPr>
                </w:pPr>
              </w:p>
            </w:tc>
            <w:tc>
              <w:tcPr>
                <w:tcW w:w="708" w:type="dxa"/>
                <w:hideMark/>
              </w:tcPr>
              <w:p w14:paraId="6F31B3B6" w14:textId="77777777" w:rsidR="004F1EC2" w:rsidRPr="00E75F02" w:rsidRDefault="00581773" w:rsidP="004F1EC2">
                <w:pPr>
                  <w:pStyle w:val="TableNormal0"/>
                  <w:rPr>
                    <w:rStyle w:val="GeneralAviation"/>
                    <w:color w:val="auto"/>
                  </w:rPr>
                </w:pPr>
                <w:r w:rsidRPr="00E75F02">
                  <w:rPr>
                    <w:rStyle w:val="GeneralAviation"/>
                    <w:color w:val="auto"/>
                  </w:rPr>
                  <w:t>ALL</w:t>
                </w:r>
              </w:p>
            </w:tc>
          </w:tr>
          <w:tr w:rsidR="00090094" w14:paraId="0D046FD0" w14:textId="77777777" w:rsidTr="00090094">
            <w:trPr>
              <w:trHeight w:val="567"/>
            </w:trPr>
            <w:tc>
              <w:tcPr>
                <w:tcW w:w="851" w:type="dxa"/>
                <w:hideMark/>
              </w:tcPr>
              <w:p w14:paraId="7E2BA177" w14:textId="77777777" w:rsidR="004F1EC2" w:rsidRPr="00E75F02" w:rsidRDefault="00581773" w:rsidP="004F1EC2">
                <w:pPr>
                  <w:pStyle w:val="TableNormal0"/>
                  <w:rPr>
                    <w:rStyle w:val="GeneralAviation"/>
                    <w:color w:val="auto"/>
                  </w:rPr>
                </w:pPr>
                <w:r w:rsidRPr="00E75F02">
                  <w:rPr>
                    <w:rStyle w:val="GeneralAviation"/>
                    <w:color w:val="auto"/>
                  </w:rPr>
                  <w:t>ACS</w:t>
                </w:r>
                <w:r w:rsidRPr="00E75F02">
                  <w:rPr>
                    <w:rStyle w:val="GeneralAviation"/>
                    <w:color w:val="auto"/>
                  </w:rPr>
                  <w:br/>
                  <w:t>HUM</w:t>
                </w:r>
              </w:p>
              <w:p w14:paraId="6ADE4F0F" w14:textId="77777777" w:rsidR="004F1EC2" w:rsidRPr="00E75F02" w:rsidRDefault="00581773" w:rsidP="004F1EC2">
                <w:pPr>
                  <w:pStyle w:val="TableNormal0"/>
                  <w:rPr>
                    <w:rStyle w:val="GeneralAviation"/>
                    <w:color w:val="auto"/>
                  </w:rPr>
                </w:pPr>
                <w:r w:rsidRPr="00E75F02">
                  <w:rPr>
                    <w:rStyle w:val="GeneralAviation"/>
                    <w:color w:val="auto"/>
                  </w:rPr>
                  <w:t xml:space="preserve">6.2.4 </w:t>
                </w:r>
              </w:p>
            </w:tc>
            <w:tc>
              <w:tcPr>
                <w:tcW w:w="3544" w:type="dxa"/>
              </w:tcPr>
              <w:p w14:paraId="6D8BE3F7" w14:textId="77777777" w:rsidR="004F1EC2" w:rsidRPr="00E75F02" w:rsidRDefault="00581773" w:rsidP="004F1EC2">
                <w:pPr>
                  <w:pStyle w:val="TableNormal0"/>
                  <w:rPr>
                    <w:rStyle w:val="GeneralAviation"/>
                    <w:color w:val="auto"/>
                  </w:rPr>
                </w:pPr>
                <w:r w:rsidRPr="00E75F02">
                  <w:rPr>
                    <w:rStyle w:val="GeneralAviation"/>
                    <w:color w:val="auto"/>
                  </w:rPr>
                  <w:t>Integrate feedback into performance.</w:t>
                </w:r>
              </w:p>
            </w:tc>
            <w:tc>
              <w:tcPr>
                <w:tcW w:w="283" w:type="dxa"/>
              </w:tcPr>
              <w:p w14:paraId="2AB55BC4" w14:textId="77777777" w:rsidR="004F1EC2" w:rsidRPr="00E75F02" w:rsidRDefault="00581773" w:rsidP="004F1EC2">
                <w:pPr>
                  <w:pStyle w:val="TableNormal0"/>
                  <w:rPr>
                    <w:rStyle w:val="GeneralAviation"/>
                    <w:color w:val="auto"/>
                  </w:rPr>
                </w:pPr>
                <w:r w:rsidRPr="00E75F02">
                  <w:rPr>
                    <w:rStyle w:val="GeneralAviation"/>
                    <w:color w:val="auto"/>
                  </w:rPr>
                  <w:t>4</w:t>
                </w:r>
              </w:p>
            </w:tc>
            <w:tc>
              <w:tcPr>
                <w:tcW w:w="3686" w:type="dxa"/>
              </w:tcPr>
              <w:p w14:paraId="0A8E2A60" w14:textId="77777777" w:rsidR="004F1EC2" w:rsidRPr="00E75F02" w:rsidRDefault="004F1EC2" w:rsidP="004F1EC2">
                <w:pPr>
                  <w:pStyle w:val="TableNormal0"/>
                  <w:rPr>
                    <w:rStyle w:val="GeneralAviation"/>
                    <w:color w:val="auto"/>
                  </w:rPr>
                </w:pPr>
              </w:p>
            </w:tc>
            <w:tc>
              <w:tcPr>
                <w:tcW w:w="708" w:type="dxa"/>
                <w:hideMark/>
              </w:tcPr>
              <w:p w14:paraId="0AFC52E2" w14:textId="77777777" w:rsidR="004F1EC2" w:rsidRPr="00E75F02" w:rsidRDefault="00581773" w:rsidP="004F1EC2">
                <w:pPr>
                  <w:pStyle w:val="TableNormal0"/>
                  <w:rPr>
                    <w:rStyle w:val="GeneralAviation"/>
                    <w:color w:val="auto"/>
                  </w:rPr>
                </w:pPr>
                <w:r w:rsidRPr="00E75F02">
                  <w:rPr>
                    <w:rStyle w:val="GeneralAviation"/>
                    <w:color w:val="auto"/>
                  </w:rPr>
                  <w:t>ALL</w:t>
                </w:r>
              </w:p>
            </w:tc>
          </w:tr>
        </w:tbl>
        <w:p w14:paraId="7E422B84" w14:textId="77777777" w:rsidR="00FB128D" w:rsidRPr="004F1EC2" w:rsidRDefault="00000000" w:rsidP="00075306">
          <w:pPr>
            <w:rPr>
              <w:i/>
              <w:iCs/>
            </w:rPr>
          </w:pPr>
        </w:p>
      </w:sdtContent>
    </w:sdt>
    <w:sdt>
      <w:sdtPr>
        <w:rPr>
          <w:i w:val="0"/>
          <w:sz w:val="22"/>
          <w:szCs w:val="24"/>
        </w:rPr>
        <w:alias w:val="topic"/>
        <w:tag w:val="topic"/>
        <w:id w:val="-889664284"/>
      </w:sdtPr>
      <w:sdtContent>
        <w:p w14:paraId="4B8C668E" w14:textId="77777777" w:rsidR="00766057" w:rsidRDefault="00766057" w:rsidP="00766057">
          <w:pPr>
            <w:pStyle w:val="Dxshortdesc"/>
          </w:pPr>
        </w:p>
        <w:p w14:paraId="64473C50" w14:textId="77777777" w:rsidR="006547A1" w:rsidRPr="005847AB" w:rsidRDefault="00581773" w:rsidP="00766057">
          <w:pPr>
            <w:pStyle w:val="Heading5"/>
          </w:pPr>
          <w:bookmarkStart w:id="2305" w:name="_Toc256000246"/>
          <w:r w:rsidRPr="005847AB">
            <w:t>SUBJECT 8: EQUIPMENT AND SYSTEMS</w:t>
          </w:r>
          <w:bookmarkEnd w:id="2305"/>
        </w:p>
        <w:p w14:paraId="1BE1A407" w14:textId="77777777" w:rsidR="006547A1" w:rsidRPr="00667041" w:rsidRDefault="00581773" w:rsidP="00ED18E8">
          <w:r>
            <w:t>The subject objective is:</w:t>
          </w:r>
        </w:p>
        <w:p w14:paraId="3A5E67A7" w14:textId="77777777" w:rsidR="00F27EFD" w:rsidRDefault="00581773" w:rsidP="00ED18E8">
          <w:r w:rsidRPr="00667041">
            <w:t>Learners shall integrate knowledge and understanding of the basic working principles of equipment and systems, and comply with the equipment and system degradation procedures in the provision of ATS.</w:t>
          </w:r>
        </w:p>
        <w:tbl>
          <w:tblPr>
            <w:tblStyle w:val="easaTable"/>
            <w:tblW w:w="9100" w:type="dxa"/>
            <w:tblInd w:w="-51" w:type="dxa"/>
            <w:tblLayout w:type="fixed"/>
            <w:tblLook w:val="0420" w:firstRow="1" w:lastRow="0" w:firstColumn="0" w:lastColumn="0" w:noHBand="0" w:noVBand="1"/>
          </w:tblPr>
          <w:tblGrid>
            <w:gridCol w:w="879"/>
            <w:gridCol w:w="3544"/>
            <w:gridCol w:w="283"/>
            <w:gridCol w:w="3686"/>
            <w:gridCol w:w="708"/>
          </w:tblGrid>
          <w:tr w:rsidR="00090094" w14:paraId="72B79527"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100" w:type="dxa"/>
                <w:gridSpan w:val="5"/>
              </w:tcPr>
              <w:p w14:paraId="52BB339B" w14:textId="77777777" w:rsidR="006547A1" w:rsidRPr="008B24C6" w:rsidRDefault="00581773" w:rsidP="008B24C6">
                <w:pPr>
                  <w:pStyle w:val="TableCentered"/>
                  <w:rPr>
                    <w:rStyle w:val="Bold"/>
                  </w:rPr>
                </w:pPr>
                <w:r w:rsidRPr="008B24C6">
                  <w:rPr>
                    <w:rStyle w:val="Bold"/>
                    <w:b/>
                  </w:rPr>
                  <w:t>TOPIC EQPS 1 — VOICE COMMUNICATIONS</w:t>
                </w:r>
              </w:p>
            </w:tc>
          </w:tr>
          <w:tr w:rsidR="00090094" w14:paraId="7EE1549A" w14:textId="77777777" w:rsidTr="00090094">
            <w:trPr>
              <w:trHeight w:val="21"/>
            </w:trPr>
            <w:tc>
              <w:tcPr>
                <w:tcW w:w="9100" w:type="dxa"/>
                <w:gridSpan w:val="5"/>
                <w:hideMark/>
              </w:tcPr>
              <w:p w14:paraId="07E1DCD4" w14:textId="77777777" w:rsidR="006547A1" w:rsidRPr="00667041" w:rsidRDefault="00581773" w:rsidP="008B24C6">
                <w:pPr>
                  <w:pStyle w:val="TableHead"/>
                </w:pPr>
                <w:r w:rsidRPr="00667041">
                  <w:t xml:space="preserve">Subtopic EQPS 1.1 — Radio communications </w:t>
                </w:r>
              </w:p>
            </w:tc>
          </w:tr>
          <w:tr w:rsidR="00090094" w14:paraId="6EE02992" w14:textId="77777777" w:rsidTr="00090094">
            <w:trPr>
              <w:trHeight w:val="567"/>
            </w:trPr>
            <w:tc>
              <w:tcPr>
                <w:tcW w:w="879" w:type="dxa"/>
                <w:hideMark/>
              </w:tcPr>
              <w:p w14:paraId="2577A2DD" w14:textId="77777777" w:rsidR="006547A1" w:rsidRPr="00667041" w:rsidRDefault="00581773" w:rsidP="008319D5">
                <w:pPr>
                  <w:pStyle w:val="TableNormal0"/>
                </w:pPr>
                <w:r w:rsidRPr="00667041">
                  <w:t>ACS</w:t>
                </w:r>
                <w:r w:rsidRPr="00667041">
                  <w:br/>
                  <w:t>EQPS</w:t>
                </w:r>
              </w:p>
              <w:p w14:paraId="79AFC921" w14:textId="77777777" w:rsidR="006547A1" w:rsidRPr="00667041" w:rsidRDefault="00581773" w:rsidP="008319D5">
                <w:pPr>
                  <w:pStyle w:val="TableNormal0"/>
                </w:pPr>
                <w:r w:rsidRPr="00667041">
                  <w:t xml:space="preserve">1.1.1 </w:t>
                </w:r>
              </w:p>
            </w:tc>
            <w:tc>
              <w:tcPr>
                <w:tcW w:w="3544" w:type="dxa"/>
                <w:hideMark/>
              </w:tcPr>
              <w:p w14:paraId="67C3F6D0" w14:textId="77777777" w:rsidR="006547A1" w:rsidRPr="00667041" w:rsidRDefault="00581773" w:rsidP="008319D5">
                <w:pPr>
                  <w:pStyle w:val="TableNormal0"/>
                </w:pPr>
                <w:r w:rsidRPr="00667041">
                  <w:t>Operate two-way communication equipment.</w:t>
                </w:r>
              </w:p>
            </w:tc>
            <w:tc>
              <w:tcPr>
                <w:tcW w:w="283" w:type="dxa"/>
                <w:hideMark/>
              </w:tcPr>
              <w:p w14:paraId="63E08544" w14:textId="77777777" w:rsidR="006547A1" w:rsidRPr="00667041" w:rsidRDefault="00581773" w:rsidP="008319D5">
                <w:pPr>
                  <w:pStyle w:val="TableNormal0"/>
                </w:pPr>
                <w:r w:rsidRPr="00667041">
                  <w:t>3</w:t>
                </w:r>
              </w:p>
            </w:tc>
            <w:tc>
              <w:tcPr>
                <w:tcW w:w="3686" w:type="dxa"/>
                <w:hideMark/>
              </w:tcPr>
              <w:p w14:paraId="37657DA3" w14:textId="77777777" w:rsidR="006547A1" w:rsidRPr="00E335E0" w:rsidRDefault="00581773" w:rsidP="00E335E0">
                <w:pPr>
                  <w:pStyle w:val="EssentialTraining"/>
                </w:pPr>
                <w:r w:rsidRPr="00E335E0">
                  <w:t>Transmit/receive switches, procedures</w:t>
                </w:r>
              </w:p>
              <w:p w14:paraId="4B919A53" w14:textId="77777777" w:rsidR="006547A1" w:rsidRPr="0035518B" w:rsidRDefault="00581773" w:rsidP="008319D5">
                <w:pPr>
                  <w:pStyle w:val="TableNormal0"/>
                  <w:rPr>
                    <w:rStyle w:val="Italic"/>
                  </w:rPr>
                </w:pPr>
                <w:r w:rsidRPr="0035518B">
                  <w:rPr>
                    <w:rStyle w:val="Italic"/>
                  </w:rPr>
                  <w:t>Optional content: frequency selection, standby equipment</w:t>
                </w:r>
              </w:p>
            </w:tc>
            <w:tc>
              <w:tcPr>
                <w:tcW w:w="708" w:type="dxa"/>
                <w:hideMark/>
              </w:tcPr>
              <w:p w14:paraId="2BDA4044" w14:textId="77777777" w:rsidR="006547A1" w:rsidRPr="00667041" w:rsidRDefault="00581773" w:rsidP="008319D5">
                <w:pPr>
                  <w:pStyle w:val="TableNormal0"/>
                </w:pPr>
                <w:r w:rsidRPr="00667041">
                  <w:t>ALL</w:t>
                </w:r>
              </w:p>
            </w:tc>
          </w:tr>
          <w:tr w:rsidR="00090094" w14:paraId="3FB27F75" w14:textId="77777777" w:rsidTr="00090094">
            <w:trPr>
              <w:trHeight w:val="567"/>
            </w:trPr>
            <w:tc>
              <w:tcPr>
                <w:tcW w:w="879" w:type="dxa"/>
                <w:hideMark/>
              </w:tcPr>
              <w:p w14:paraId="28A7C113" w14:textId="77777777" w:rsidR="006547A1" w:rsidRPr="00667041" w:rsidRDefault="00581773" w:rsidP="008319D5">
                <w:pPr>
                  <w:pStyle w:val="TableNormal0"/>
                </w:pPr>
                <w:r w:rsidRPr="00667041">
                  <w:t>ACS</w:t>
                </w:r>
                <w:r w:rsidRPr="00667041">
                  <w:br/>
                  <w:t>EQPS</w:t>
                </w:r>
              </w:p>
              <w:p w14:paraId="46A6B345" w14:textId="77777777" w:rsidR="006547A1" w:rsidRPr="00667041" w:rsidRDefault="00581773" w:rsidP="008319D5">
                <w:pPr>
                  <w:pStyle w:val="TableNormal0"/>
                </w:pPr>
                <w:r w:rsidRPr="00667041">
                  <w:t xml:space="preserve">1.1.2 </w:t>
                </w:r>
              </w:p>
            </w:tc>
            <w:tc>
              <w:tcPr>
                <w:tcW w:w="3544" w:type="dxa"/>
                <w:hideMark/>
              </w:tcPr>
              <w:p w14:paraId="04382ED8" w14:textId="77777777" w:rsidR="006547A1" w:rsidRPr="00667041" w:rsidRDefault="00581773" w:rsidP="008319D5">
                <w:pPr>
                  <w:pStyle w:val="TableNormal0"/>
                </w:pPr>
                <w:r w:rsidRPr="00667041">
                  <w:t>Identify indications of operational status of radio equipment.</w:t>
                </w:r>
              </w:p>
            </w:tc>
            <w:tc>
              <w:tcPr>
                <w:tcW w:w="283" w:type="dxa"/>
                <w:hideMark/>
              </w:tcPr>
              <w:p w14:paraId="7A69C099" w14:textId="77777777" w:rsidR="006547A1" w:rsidRPr="00667041" w:rsidRDefault="00581773" w:rsidP="008319D5">
                <w:pPr>
                  <w:pStyle w:val="TableNormal0"/>
                </w:pPr>
                <w:r w:rsidRPr="00667041">
                  <w:t>3</w:t>
                </w:r>
              </w:p>
            </w:tc>
            <w:tc>
              <w:tcPr>
                <w:tcW w:w="3686" w:type="dxa"/>
                <w:hideMark/>
              </w:tcPr>
              <w:p w14:paraId="460EAD43" w14:textId="77777777" w:rsidR="006547A1" w:rsidRPr="0035518B" w:rsidRDefault="00581773" w:rsidP="008319D5">
                <w:pPr>
                  <w:pStyle w:val="TableNormal0"/>
                  <w:rPr>
                    <w:rStyle w:val="Italic"/>
                  </w:rPr>
                </w:pPr>
                <w:r w:rsidRPr="0035518B">
                  <w:rPr>
                    <w:rStyle w:val="Italic"/>
                  </w:rPr>
                  <w:t>Optional content: indicator lights, serviceability displays, selector/frequency displays</w:t>
                </w:r>
              </w:p>
            </w:tc>
            <w:tc>
              <w:tcPr>
                <w:tcW w:w="708" w:type="dxa"/>
                <w:hideMark/>
              </w:tcPr>
              <w:p w14:paraId="3C19AA99" w14:textId="77777777" w:rsidR="006547A1" w:rsidRPr="00667041" w:rsidRDefault="00581773" w:rsidP="008319D5">
                <w:pPr>
                  <w:pStyle w:val="TableNormal0"/>
                </w:pPr>
                <w:r w:rsidRPr="00667041">
                  <w:t>ALL</w:t>
                </w:r>
              </w:p>
            </w:tc>
          </w:tr>
          <w:tr w:rsidR="00090094" w14:paraId="4E116EB5" w14:textId="77777777" w:rsidTr="00090094">
            <w:trPr>
              <w:trHeight w:val="567"/>
            </w:trPr>
            <w:tc>
              <w:tcPr>
                <w:tcW w:w="879" w:type="dxa"/>
                <w:hideMark/>
              </w:tcPr>
              <w:p w14:paraId="3DD0771B" w14:textId="77777777" w:rsidR="006547A1" w:rsidRPr="00667041" w:rsidRDefault="00581773" w:rsidP="008319D5">
                <w:pPr>
                  <w:pStyle w:val="TableNormal0"/>
                </w:pPr>
                <w:r w:rsidRPr="00667041">
                  <w:t>ACS</w:t>
                </w:r>
                <w:r w:rsidRPr="00667041">
                  <w:br/>
                  <w:t>EQPS</w:t>
                </w:r>
              </w:p>
              <w:p w14:paraId="01762B37" w14:textId="77777777" w:rsidR="006547A1" w:rsidRPr="00667041" w:rsidRDefault="00581773" w:rsidP="008319D5">
                <w:pPr>
                  <w:pStyle w:val="TableNormal0"/>
                </w:pPr>
                <w:r w:rsidRPr="00667041">
                  <w:t xml:space="preserve">1.1.3 </w:t>
                </w:r>
              </w:p>
            </w:tc>
            <w:tc>
              <w:tcPr>
                <w:tcW w:w="3544" w:type="dxa"/>
                <w:hideMark/>
              </w:tcPr>
              <w:p w14:paraId="2D649FBE" w14:textId="77777777" w:rsidR="006547A1" w:rsidRPr="00667041" w:rsidRDefault="00581773" w:rsidP="008319D5">
                <w:pPr>
                  <w:pStyle w:val="TableNormal0"/>
                </w:pPr>
                <w:r w:rsidRPr="00667041">
                  <w:t>Consider radio range.</w:t>
                </w:r>
              </w:p>
            </w:tc>
            <w:tc>
              <w:tcPr>
                <w:tcW w:w="283" w:type="dxa"/>
                <w:hideMark/>
              </w:tcPr>
              <w:p w14:paraId="08510FCC" w14:textId="77777777" w:rsidR="006547A1" w:rsidRPr="00667041" w:rsidRDefault="00581773" w:rsidP="008319D5">
                <w:pPr>
                  <w:pStyle w:val="TableNormal0"/>
                </w:pPr>
                <w:r w:rsidRPr="00667041">
                  <w:t>2</w:t>
                </w:r>
              </w:p>
            </w:tc>
            <w:tc>
              <w:tcPr>
                <w:tcW w:w="3686" w:type="dxa"/>
                <w:hideMark/>
              </w:tcPr>
              <w:p w14:paraId="28D7C6F0" w14:textId="77777777" w:rsidR="006547A1" w:rsidRPr="0035518B" w:rsidRDefault="00581773" w:rsidP="008319D5">
                <w:pPr>
                  <w:pStyle w:val="TableNormal0"/>
                  <w:rPr>
                    <w:rStyle w:val="Italic"/>
                  </w:rPr>
                </w:pPr>
                <w:r w:rsidRPr="0035518B">
                  <w:rPr>
                    <w:rStyle w:val="Italic"/>
                  </w:rPr>
                  <w:t>Optional content: transfer to another frequency, apparent radio failure, failure to establish radio cont</w:t>
                </w:r>
                <w:r w:rsidR="008B24C6" w:rsidRPr="0035518B">
                  <w:rPr>
                    <w:rStyle w:val="Italic"/>
                  </w:rPr>
                  <w:t>act, frequency protection range</w:t>
                </w:r>
              </w:p>
            </w:tc>
            <w:tc>
              <w:tcPr>
                <w:tcW w:w="708" w:type="dxa"/>
                <w:hideMark/>
              </w:tcPr>
              <w:p w14:paraId="78F79B65" w14:textId="77777777" w:rsidR="006547A1" w:rsidRPr="00667041" w:rsidRDefault="00581773" w:rsidP="008319D5">
                <w:pPr>
                  <w:pStyle w:val="TableNormal0"/>
                </w:pPr>
                <w:r w:rsidRPr="00667041">
                  <w:t>APP ACP APS ACS</w:t>
                </w:r>
              </w:p>
            </w:tc>
          </w:tr>
          <w:tr w:rsidR="00090094" w14:paraId="26CBC621" w14:textId="77777777" w:rsidTr="00090094">
            <w:trPr>
              <w:trHeight w:val="21"/>
            </w:trPr>
            <w:tc>
              <w:tcPr>
                <w:tcW w:w="9100" w:type="dxa"/>
                <w:gridSpan w:val="5"/>
                <w:hideMark/>
              </w:tcPr>
              <w:p w14:paraId="0DD1057A" w14:textId="77777777" w:rsidR="006547A1" w:rsidRPr="00667041" w:rsidRDefault="00581773" w:rsidP="008B24C6">
                <w:pPr>
                  <w:pStyle w:val="TableHead"/>
                </w:pPr>
                <w:r w:rsidRPr="00667041">
                  <w:t>Subtopic EQPS 1.2 — Other voice communications</w:t>
                </w:r>
              </w:p>
            </w:tc>
          </w:tr>
          <w:tr w:rsidR="00090094" w14:paraId="6667CFFB" w14:textId="77777777" w:rsidTr="00090094">
            <w:trPr>
              <w:trHeight w:val="567"/>
            </w:trPr>
            <w:tc>
              <w:tcPr>
                <w:tcW w:w="879" w:type="dxa"/>
                <w:hideMark/>
              </w:tcPr>
              <w:p w14:paraId="727CAB4A" w14:textId="77777777" w:rsidR="006547A1" w:rsidRPr="00667041" w:rsidRDefault="00581773" w:rsidP="008319D5">
                <w:pPr>
                  <w:pStyle w:val="TableNormal0"/>
                </w:pPr>
                <w:r w:rsidRPr="00667041">
                  <w:t>ACS</w:t>
                </w:r>
                <w:r w:rsidRPr="00667041">
                  <w:br/>
                  <w:t>EQPS</w:t>
                </w:r>
              </w:p>
              <w:p w14:paraId="33C424C7" w14:textId="77777777" w:rsidR="006547A1" w:rsidRPr="00667041" w:rsidRDefault="00581773" w:rsidP="008319D5">
                <w:pPr>
                  <w:pStyle w:val="TableNormal0"/>
                </w:pPr>
                <w:r w:rsidRPr="00667041">
                  <w:t xml:space="preserve">1.2.1 </w:t>
                </w:r>
              </w:p>
            </w:tc>
            <w:tc>
              <w:tcPr>
                <w:tcW w:w="3544" w:type="dxa"/>
                <w:hideMark/>
              </w:tcPr>
              <w:p w14:paraId="06C3B98B" w14:textId="77777777" w:rsidR="006547A1" w:rsidRPr="00667041" w:rsidRDefault="00581773" w:rsidP="008319D5">
                <w:pPr>
                  <w:pStyle w:val="TableNormal0"/>
                </w:pPr>
                <w:r w:rsidRPr="00667041">
                  <w:t xml:space="preserve">Operate landline communications. </w:t>
                </w:r>
              </w:p>
            </w:tc>
            <w:tc>
              <w:tcPr>
                <w:tcW w:w="283" w:type="dxa"/>
                <w:hideMark/>
              </w:tcPr>
              <w:p w14:paraId="1DB1B568" w14:textId="77777777" w:rsidR="006547A1" w:rsidRPr="00667041" w:rsidRDefault="00581773" w:rsidP="008319D5">
                <w:pPr>
                  <w:pStyle w:val="TableNormal0"/>
                </w:pPr>
                <w:r w:rsidRPr="00667041">
                  <w:t>3</w:t>
                </w:r>
              </w:p>
            </w:tc>
            <w:tc>
              <w:tcPr>
                <w:tcW w:w="3686" w:type="dxa"/>
                <w:hideMark/>
              </w:tcPr>
              <w:p w14:paraId="45891B31" w14:textId="77777777" w:rsidR="006547A1" w:rsidRPr="0035518B" w:rsidRDefault="00581773" w:rsidP="008319D5">
                <w:pPr>
                  <w:pStyle w:val="TableNormal0"/>
                  <w:rPr>
                    <w:rStyle w:val="Italic"/>
                  </w:rPr>
                </w:pPr>
                <w:r w:rsidRPr="0035518B">
                  <w:rPr>
                    <w:rStyle w:val="Italic"/>
                  </w:rPr>
                  <w:t xml:space="preserve">Optional content: telephone, interphone and intercom equipment </w:t>
                </w:r>
              </w:p>
            </w:tc>
            <w:tc>
              <w:tcPr>
                <w:tcW w:w="708" w:type="dxa"/>
                <w:hideMark/>
              </w:tcPr>
              <w:p w14:paraId="37E4FA6C" w14:textId="77777777" w:rsidR="006547A1" w:rsidRPr="00667041" w:rsidRDefault="00581773" w:rsidP="008319D5">
                <w:pPr>
                  <w:pStyle w:val="TableNormal0"/>
                </w:pPr>
                <w:r w:rsidRPr="00667041">
                  <w:t>ALL</w:t>
                </w:r>
              </w:p>
            </w:tc>
          </w:tr>
          <w:tr w:rsidR="00090094" w14:paraId="7B945DF8" w14:textId="77777777" w:rsidTr="00090094">
            <w:trPr>
              <w:trHeight w:val="21"/>
            </w:trPr>
            <w:tc>
              <w:tcPr>
                <w:tcW w:w="9100" w:type="dxa"/>
                <w:gridSpan w:val="5"/>
              </w:tcPr>
              <w:p w14:paraId="37A2CCB7" w14:textId="77777777" w:rsidR="00413703" w:rsidRPr="00413703" w:rsidRDefault="00581773" w:rsidP="00F534A9">
                <w:pPr>
                  <w:pStyle w:val="TableCentered"/>
                  <w:rPr>
                    <w:rStyle w:val="GeneralAviation"/>
                  </w:rPr>
                </w:pPr>
                <w:r w:rsidRPr="00413703">
                  <w:t>TOPIC EQPS 2 — AUTOMATION IN ATS</w:t>
                </w:r>
              </w:p>
            </w:tc>
          </w:tr>
          <w:tr w:rsidR="00090094" w14:paraId="63264B99" w14:textId="77777777" w:rsidTr="00090094">
            <w:trPr>
              <w:trHeight w:val="21"/>
            </w:trPr>
            <w:tc>
              <w:tcPr>
                <w:tcW w:w="9100" w:type="dxa"/>
                <w:gridSpan w:val="5"/>
                <w:hideMark/>
              </w:tcPr>
              <w:p w14:paraId="05E5FCF7" w14:textId="77777777" w:rsidR="00413703" w:rsidRPr="00E75F02" w:rsidRDefault="00581773" w:rsidP="00F534A9">
                <w:pPr>
                  <w:pStyle w:val="TableHead"/>
                  <w:rPr>
                    <w:rStyle w:val="GeneralAviation"/>
                    <w:color w:val="auto"/>
                  </w:rPr>
                </w:pPr>
                <w:r w:rsidRPr="00E75F02">
                  <w:rPr>
                    <w:rStyle w:val="GeneralAviation"/>
                    <w:color w:val="auto"/>
                  </w:rPr>
                  <w:t>Subtopic EQPS 2.1 — Aeronautical fixed telecommunication network (AFTN)</w:t>
                </w:r>
              </w:p>
            </w:tc>
          </w:tr>
          <w:tr w:rsidR="00090094" w14:paraId="27731D09" w14:textId="77777777" w:rsidTr="00090094">
            <w:trPr>
              <w:trHeight w:val="567"/>
            </w:trPr>
            <w:tc>
              <w:tcPr>
                <w:tcW w:w="879" w:type="dxa"/>
                <w:hideMark/>
              </w:tcPr>
              <w:p w14:paraId="4F2F0B71" w14:textId="77777777" w:rsidR="00413703" w:rsidRPr="00E75F02" w:rsidRDefault="00581773" w:rsidP="00F534A9">
                <w:pPr>
                  <w:pStyle w:val="TableNormal0"/>
                  <w:rPr>
                    <w:rStyle w:val="GeneralAviation"/>
                    <w:color w:val="auto"/>
                  </w:rPr>
                </w:pPr>
                <w:r w:rsidRPr="00E75F02">
                  <w:rPr>
                    <w:rStyle w:val="GeneralAviation"/>
                    <w:color w:val="auto"/>
                  </w:rPr>
                  <w:lastRenderedPageBreak/>
                  <w:t>ACS</w:t>
                </w:r>
                <w:r w:rsidRPr="00E75F02">
                  <w:rPr>
                    <w:rStyle w:val="GeneralAviation"/>
                    <w:color w:val="auto"/>
                  </w:rPr>
                  <w:br/>
                  <w:t>EQPS</w:t>
                </w:r>
              </w:p>
              <w:p w14:paraId="5AD6C63D" w14:textId="77777777" w:rsidR="00413703" w:rsidRPr="00E75F02" w:rsidRDefault="00581773" w:rsidP="00F534A9">
                <w:pPr>
                  <w:pStyle w:val="TableNormal0"/>
                  <w:rPr>
                    <w:rStyle w:val="GeneralAviation"/>
                    <w:color w:val="auto"/>
                  </w:rPr>
                </w:pPr>
                <w:r w:rsidRPr="00E75F02">
                  <w:rPr>
                    <w:rStyle w:val="GeneralAviation"/>
                    <w:color w:val="auto"/>
                  </w:rPr>
                  <w:t xml:space="preserve">2.1.1 </w:t>
                </w:r>
              </w:p>
            </w:tc>
            <w:tc>
              <w:tcPr>
                <w:tcW w:w="3544" w:type="dxa"/>
                <w:hideMark/>
              </w:tcPr>
              <w:p w14:paraId="7C800A57" w14:textId="77777777" w:rsidR="00413703" w:rsidRPr="00E75F02" w:rsidRDefault="00581773" w:rsidP="00F534A9">
                <w:pPr>
                  <w:pStyle w:val="TableNormal0"/>
                  <w:rPr>
                    <w:rStyle w:val="GeneralAviation"/>
                    <w:color w:val="auto"/>
                  </w:rPr>
                </w:pPr>
                <w:r w:rsidRPr="00E75F02">
                  <w:rPr>
                    <w:rStyle w:val="GeneralAviation"/>
                    <w:color w:val="auto"/>
                  </w:rPr>
                  <w:t>Decode AFTN messages.</w:t>
                </w:r>
              </w:p>
            </w:tc>
            <w:tc>
              <w:tcPr>
                <w:tcW w:w="283" w:type="dxa"/>
                <w:hideMark/>
              </w:tcPr>
              <w:p w14:paraId="5719B94B"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10E65EAC"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movement and control messages, NOTAMs, SNOWTAMs, BIRDTAMs, etc.</w:t>
                </w:r>
              </w:p>
            </w:tc>
            <w:tc>
              <w:tcPr>
                <w:tcW w:w="708" w:type="dxa"/>
                <w:hideMark/>
              </w:tcPr>
              <w:p w14:paraId="70CA9997"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1E88CA0B" w14:textId="77777777" w:rsidTr="00090094">
            <w:trPr>
              <w:trHeight w:val="21"/>
            </w:trPr>
            <w:tc>
              <w:tcPr>
                <w:tcW w:w="9100" w:type="dxa"/>
                <w:gridSpan w:val="5"/>
                <w:hideMark/>
              </w:tcPr>
              <w:p w14:paraId="062D9A65" w14:textId="77777777" w:rsidR="00413703" w:rsidRPr="00E75F02" w:rsidRDefault="00581773" w:rsidP="00F534A9">
                <w:pPr>
                  <w:pStyle w:val="TableHead"/>
                  <w:rPr>
                    <w:rStyle w:val="GeneralAviation"/>
                    <w:color w:val="auto"/>
                  </w:rPr>
                </w:pPr>
                <w:r w:rsidRPr="00E75F02">
                  <w:rPr>
                    <w:rStyle w:val="GeneralAviation"/>
                    <w:color w:val="auto"/>
                  </w:rPr>
                  <w:t>Subtopic EQPS 2.2 — Automatic data interchange</w:t>
                </w:r>
              </w:p>
            </w:tc>
          </w:tr>
          <w:tr w:rsidR="00090094" w14:paraId="5691B008" w14:textId="77777777" w:rsidTr="00090094">
            <w:trPr>
              <w:trHeight w:val="567"/>
            </w:trPr>
            <w:tc>
              <w:tcPr>
                <w:tcW w:w="879" w:type="dxa"/>
                <w:hideMark/>
              </w:tcPr>
              <w:p w14:paraId="00BBC810"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3EF6CCE7" w14:textId="77777777" w:rsidR="00413703" w:rsidRPr="00E75F02" w:rsidRDefault="00581773" w:rsidP="00F534A9">
                <w:pPr>
                  <w:pStyle w:val="TableNormal0"/>
                  <w:rPr>
                    <w:rStyle w:val="GeneralAviation"/>
                    <w:color w:val="auto"/>
                  </w:rPr>
                </w:pPr>
                <w:r w:rsidRPr="00E75F02">
                  <w:rPr>
                    <w:rStyle w:val="GeneralAviation"/>
                    <w:color w:val="auto"/>
                  </w:rPr>
                  <w:t xml:space="preserve">2.2.1 </w:t>
                </w:r>
              </w:p>
            </w:tc>
            <w:tc>
              <w:tcPr>
                <w:tcW w:w="3544" w:type="dxa"/>
                <w:hideMark/>
              </w:tcPr>
              <w:p w14:paraId="1D1F9183" w14:textId="77777777" w:rsidR="00413703" w:rsidRPr="00E75F02" w:rsidRDefault="00581773" w:rsidP="00F534A9">
                <w:pPr>
                  <w:pStyle w:val="TableNormal0"/>
                  <w:rPr>
                    <w:rStyle w:val="GeneralAviation"/>
                    <w:color w:val="auto"/>
                  </w:rPr>
                </w:pPr>
                <w:r w:rsidRPr="00E75F02">
                  <w:rPr>
                    <w:rStyle w:val="GeneralAviation"/>
                    <w:color w:val="auto"/>
                  </w:rPr>
                  <w:t>Use automatic data transfer equipment where available.</w:t>
                </w:r>
              </w:p>
            </w:tc>
            <w:tc>
              <w:tcPr>
                <w:tcW w:w="283" w:type="dxa"/>
                <w:hideMark/>
              </w:tcPr>
              <w:p w14:paraId="5F1E1A7E"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20EB2DB1"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sequencing systems, automated information and coordination, OLDI</w:t>
                </w:r>
              </w:p>
            </w:tc>
            <w:tc>
              <w:tcPr>
                <w:tcW w:w="708" w:type="dxa"/>
                <w:hideMark/>
              </w:tcPr>
              <w:p w14:paraId="79449193" w14:textId="77777777" w:rsidR="00413703" w:rsidRPr="00E75F02" w:rsidRDefault="00581773" w:rsidP="00F534A9">
                <w:pPr>
                  <w:pStyle w:val="TableNormal0"/>
                  <w:rPr>
                    <w:rStyle w:val="GeneralAviation"/>
                    <w:color w:val="auto"/>
                  </w:rPr>
                </w:pPr>
                <w:r w:rsidRPr="00E75F02">
                  <w:rPr>
                    <w:rStyle w:val="GeneralAviation"/>
                    <w:color w:val="auto"/>
                  </w:rPr>
                  <w:t>ADC APS ACS</w:t>
                </w:r>
              </w:p>
            </w:tc>
          </w:tr>
          <w:tr w:rsidR="00090094" w14:paraId="60754DFB" w14:textId="77777777" w:rsidTr="00090094">
            <w:trPr>
              <w:trHeight w:val="21"/>
            </w:trPr>
            <w:tc>
              <w:tcPr>
                <w:tcW w:w="9100" w:type="dxa"/>
                <w:gridSpan w:val="5"/>
              </w:tcPr>
              <w:p w14:paraId="2E1B1805" w14:textId="77777777" w:rsidR="00413703" w:rsidRPr="00413703" w:rsidRDefault="00581773" w:rsidP="00F534A9">
                <w:pPr>
                  <w:pStyle w:val="TableCentered"/>
                  <w:rPr>
                    <w:rStyle w:val="GeneralAviation"/>
                  </w:rPr>
                </w:pPr>
                <w:r w:rsidRPr="00413703">
                  <w:t>TOPIC EQPS 3 — CONTROLLER WORKING POSITION</w:t>
                </w:r>
              </w:p>
            </w:tc>
          </w:tr>
          <w:tr w:rsidR="00090094" w14:paraId="48186D23" w14:textId="77777777" w:rsidTr="00090094">
            <w:trPr>
              <w:trHeight w:val="21"/>
            </w:trPr>
            <w:tc>
              <w:tcPr>
                <w:tcW w:w="9100" w:type="dxa"/>
                <w:gridSpan w:val="5"/>
                <w:hideMark/>
              </w:tcPr>
              <w:p w14:paraId="0F3D920B" w14:textId="77777777" w:rsidR="00413703" w:rsidRPr="00E75F02" w:rsidRDefault="00581773" w:rsidP="00F534A9">
                <w:pPr>
                  <w:pStyle w:val="TableHead"/>
                  <w:rPr>
                    <w:rStyle w:val="GeneralAviation"/>
                    <w:color w:val="auto"/>
                  </w:rPr>
                </w:pPr>
                <w:r w:rsidRPr="00E75F02">
                  <w:rPr>
                    <w:rStyle w:val="GeneralAviation"/>
                    <w:color w:val="auto"/>
                  </w:rPr>
                  <w:t>Subtopic EQPS 3.1 — Operation and monitoring of equipment</w:t>
                </w:r>
              </w:p>
            </w:tc>
          </w:tr>
          <w:tr w:rsidR="00090094" w14:paraId="484A7F26" w14:textId="77777777" w:rsidTr="00090094">
            <w:trPr>
              <w:trHeight w:val="567"/>
            </w:trPr>
            <w:tc>
              <w:tcPr>
                <w:tcW w:w="879" w:type="dxa"/>
                <w:hideMark/>
              </w:tcPr>
              <w:p w14:paraId="6C1FB9F2"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182D57C7" w14:textId="77777777" w:rsidR="00413703" w:rsidRPr="00E75F02" w:rsidRDefault="00581773" w:rsidP="00F534A9">
                <w:pPr>
                  <w:pStyle w:val="TableNormal0"/>
                  <w:rPr>
                    <w:rStyle w:val="GeneralAviation"/>
                    <w:color w:val="auto"/>
                  </w:rPr>
                </w:pPr>
                <w:r w:rsidRPr="00E75F02">
                  <w:rPr>
                    <w:rStyle w:val="GeneralAviation"/>
                    <w:color w:val="auto"/>
                  </w:rPr>
                  <w:t xml:space="preserve">3.1.1 </w:t>
                </w:r>
              </w:p>
            </w:tc>
            <w:tc>
              <w:tcPr>
                <w:tcW w:w="3544" w:type="dxa"/>
                <w:hideMark/>
              </w:tcPr>
              <w:p w14:paraId="1E8D1F46" w14:textId="77777777" w:rsidR="00413703" w:rsidRPr="00E75F02" w:rsidRDefault="00581773" w:rsidP="00F534A9">
                <w:pPr>
                  <w:pStyle w:val="TableNormal0"/>
                  <w:rPr>
                    <w:rStyle w:val="GeneralAviation"/>
                    <w:color w:val="auto"/>
                  </w:rPr>
                </w:pPr>
                <w:r w:rsidRPr="00E75F02">
                  <w:rPr>
                    <w:rStyle w:val="GeneralAviation"/>
                    <w:color w:val="auto"/>
                  </w:rPr>
                  <w:t>Monitor the technical integrity of the controller working position.</w:t>
                </w:r>
              </w:p>
            </w:tc>
            <w:tc>
              <w:tcPr>
                <w:tcW w:w="283" w:type="dxa"/>
                <w:hideMark/>
              </w:tcPr>
              <w:p w14:paraId="26F579D4"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324F72BD" w14:textId="77777777" w:rsidR="00413703" w:rsidRPr="00E75F02" w:rsidRDefault="00581773" w:rsidP="00E335E0">
                <w:pPr>
                  <w:pStyle w:val="EssentialTraining"/>
                  <w:rPr>
                    <w:rStyle w:val="GeneralAviation"/>
                    <w:color w:val="auto"/>
                  </w:rPr>
                </w:pPr>
                <w:r w:rsidRPr="00E75F02">
                  <w:rPr>
                    <w:rStyle w:val="GeneralAviation"/>
                    <w:color w:val="auto"/>
                  </w:rPr>
                  <w:t>Notification procedures, responsibilities</w:t>
                </w:r>
              </w:p>
            </w:tc>
            <w:tc>
              <w:tcPr>
                <w:tcW w:w="708" w:type="dxa"/>
                <w:hideMark/>
              </w:tcPr>
              <w:p w14:paraId="2CF18365"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1D8E5BD9" w14:textId="77777777" w:rsidTr="00090094">
            <w:trPr>
              <w:trHeight w:val="567"/>
            </w:trPr>
            <w:tc>
              <w:tcPr>
                <w:tcW w:w="879" w:type="dxa"/>
                <w:hideMark/>
              </w:tcPr>
              <w:p w14:paraId="6CFCBD41"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36F54865" w14:textId="77777777" w:rsidR="00413703" w:rsidRPr="00E75F02" w:rsidRDefault="00581773" w:rsidP="00F534A9">
                <w:pPr>
                  <w:pStyle w:val="TableNormal0"/>
                  <w:rPr>
                    <w:rStyle w:val="GeneralAviation"/>
                    <w:color w:val="auto"/>
                  </w:rPr>
                </w:pPr>
                <w:r w:rsidRPr="00E75F02">
                  <w:rPr>
                    <w:rStyle w:val="GeneralAviation"/>
                    <w:color w:val="auto"/>
                  </w:rPr>
                  <w:t xml:space="preserve">3.1.2 </w:t>
                </w:r>
              </w:p>
            </w:tc>
            <w:tc>
              <w:tcPr>
                <w:tcW w:w="3544" w:type="dxa"/>
                <w:hideMark/>
              </w:tcPr>
              <w:p w14:paraId="7AE7262D" w14:textId="77777777" w:rsidR="00413703" w:rsidRPr="00E75F02" w:rsidRDefault="00581773" w:rsidP="00F534A9">
                <w:pPr>
                  <w:pStyle w:val="TableNormal0"/>
                  <w:rPr>
                    <w:rStyle w:val="GeneralAviation"/>
                    <w:color w:val="auto"/>
                  </w:rPr>
                </w:pPr>
                <w:r w:rsidRPr="00E75F02">
                  <w:rPr>
                    <w:rStyle w:val="GeneralAviation"/>
                    <w:color w:val="auto"/>
                  </w:rPr>
                  <w:t>Operate the equipment of the controller working position.</w:t>
                </w:r>
              </w:p>
            </w:tc>
            <w:tc>
              <w:tcPr>
                <w:tcW w:w="283" w:type="dxa"/>
                <w:hideMark/>
              </w:tcPr>
              <w:p w14:paraId="10B0843C"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5ECDBD40"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situation displays, flight progress board, flight data display, radio, telephone, maps and charts, strip-printer, clock, information systems, UDF/VDF</w:t>
                </w:r>
              </w:p>
            </w:tc>
            <w:tc>
              <w:tcPr>
                <w:tcW w:w="708" w:type="dxa"/>
                <w:hideMark/>
              </w:tcPr>
              <w:p w14:paraId="15E216B8"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20491CE7" w14:textId="77777777" w:rsidTr="00090094">
            <w:trPr>
              <w:trHeight w:val="567"/>
            </w:trPr>
            <w:tc>
              <w:tcPr>
                <w:tcW w:w="879" w:type="dxa"/>
                <w:hideMark/>
              </w:tcPr>
              <w:p w14:paraId="796666D9"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68849CEC" w14:textId="77777777" w:rsidR="00413703" w:rsidRPr="00E75F02" w:rsidRDefault="00581773" w:rsidP="00F534A9">
                <w:pPr>
                  <w:pStyle w:val="TableNormal0"/>
                  <w:rPr>
                    <w:rStyle w:val="GeneralAviation"/>
                    <w:color w:val="auto"/>
                  </w:rPr>
                </w:pPr>
                <w:r w:rsidRPr="00E75F02">
                  <w:rPr>
                    <w:rStyle w:val="GeneralAviation"/>
                    <w:color w:val="auto"/>
                  </w:rPr>
                  <w:t xml:space="preserve">3.1.3 </w:t>
                </w:r>
              </w:p>
            </w:tc>
            <w:tc>
              <w:tcPr>
                <w:tcW w:w="3544" w:type="dxa"/>
                <w:hideMark/>
              </w:tcPr>
              <w:p w14:paraId="428500F2" w14:textId="77777777" w:rsidR="00413703" w:rsidRDefault="00581773" w:rsidP="00F534A9">
                <w:pPr>
                  <w:pStyle w:val="TableNormal0"/>
                  <w:rPr>
                    <w:rStyle w:val="GeneralAviation"/>
                    <w:color w:val="auto"/>
                  </w:rPr>
                </w:pPr>
                <w:r w:rsidRPr="00E75F02">
                  <w:rPr>
                    <w:rStyle w:val="GeneralAviation"/>
                    <w:color w:val="auto"/>
                  </w:rPr>
                  <w:t>Operate the available equipment in abnormal and emergency situations.</w:t>
                </w:r>
              </w:p>
              <w:p w14:paraId="03821D62" w14:textId="77777777" w:rsidR="00E75F02" w:rsidRDefault="00E75F02" w:rsidP="00F534A9">
                <w:pPr>
                  <w:pStyle w:val="TableNormal0"/>
                  <w:rPr>
                    <w:rStyle w:val="GeneralAviation"/>
                    <w:color w:val="auto"/>
                  </w:rPr>
                </w:pPr>
              </w:p>
              <w:p w14:paraId="31ADE76F" w14:textId="77777777" w:rsidR="00E75F02" w:rsidRDefault="00E75F02" w:rsidP="00F534A9">
                <w:pPr>
                  <w:pStyle w:val="TableNormal0"/>
                  <w:rPr>
                    <w:rStyle w:val="GeneralAviation"/>
                    <w:color w:val="auto"/>
                  </w:rPr>
                </w:pPr>
              </w:p>
              <w:p w14:paraId="779454F4" w14:textId="77777777" w:rsidR="00E75F02" w:rsidRDefault="00E75F02" w:rsidP="00F534A9">
                <w:pPr>
                  <w:pStyle w:val="TableNormal0"/>
                  <w:rPr>
                    <w:rStyle w:val="GeneralAviation"/>
                    <w:color w:val="auto"/>
                  </w:rPr>
                </w:pPr>
              </w:p>
              <w:p w14:paraId="108C075C" w14:textId="77777777" w:rsidR="00E75F02" w:rsidRPr="00E75F02" w:rsidRDefault="00E75F02" w:rsidP="00F534A9">
                <w:pPr>
                  <w:pStyle w:val="TableNormal0"/>
                  <w:rPr>
                    <w:rStyle w:val="GeneralAviation"/>
                    <w:color w:val="auto"/>
                  </w:rPr>
                </w:pPr>
              </w:p>
            </w:tc>
            <w:tc>
              <w:tcPr>
                <w:tcW w:w="283" w:type="dxa"/>
                <w:hideMark/>
              </w:tcPr>
              <w:p w14:paraId="67030B7E"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7ADCCE04" w14:textId="77777777" w:rsidR="00413703" w:rsidRPr="00E75F02" w:rsidRDefault="00413703" w:rsidP="00F534A9">
                <w:pPr>
                  <w:pStyle w:val="TableNormal0"/>
                  <w:rPr>
                    <w:rStyle w:val="GeneralAviation"/>
                    <w:color w:val="auto"/>
                  </w:rPr>
                </w:pPr>
              </w:p>
            </w:tc>
            <w:tc>
              <w:tcPr>
                <w:tcW w:w="708" w:type="dxa"/>
                <w:hideMark/>
              </w:tcPr>
              <w:p w14:paraId="03D86937"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3ABE2256" w14:textId="77777777" w:rsidTr="00090094">
            <w:trPr>
              <w:trHeight w:val="21"/>
            </w:trPr>
            <w:tc>
              <w:tcPr>
                <w:tcW w:w="9100" w:type="dxa"/>
                <w:gridSpan w:val="5"/>
                <w:hideMark/>
              </w:tcPr>
              <w:p w14:paraId="2FE68D0E" w14:textId="77777777" w:rsidR="00413703" w:rsidRPr="00E75F02" w:rsidRDefault="00581773" w:rsidP="00F534A9">
                <w:pPr>
                  <w:pStyle w:val="TableHead"/>
                  <w:rPr>
                    <w:rStyle w:val="GeneralAviation"/>
                    <w:color w:val="auto"/>
                  </w:rPr>
                </w:pPr>
                <w:r w:rsidRPr="00E75F02">
                  <w:rPr>
                    <w:rStyle w:val="GeneralAviation"/>
                    <w:color w:val="auto"/>
                  </w:rPr>
                  <w:t>Subtopic EQPS 3.2 — Situation displays and information systems</w:t>
                </w:r>
              </w:p>
            </w:tc>
          </w:tr>
          <w:tr w:rsidR="00090094" w14:paraId="3EC7346F" w14:textId="77777777" w:rsidTr="00090094">
            <w:trPr>
              <w:trHeight w:val="567"/>
            </w:trPr>
            <w:tc>
              <w:tcPr>
                <w:tcW w:w="879" w:type="dxa"/>
                <w:hideMark/>
              </w:tcPr>
              <w:p w14:paraId="2B380553"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1F3110F4" w14:textId="77777777" w:rsidR="00413703" w:rsidRPr="00E75F02" w:rsidRDefault="00581773" w:rsidP="00F534A9">
                <w:pPr>
                  <w:pStyle w:val="TableNormal0"/>
                  <w:rPr>
                    <w:rStyle w:val="GeneralAviation"/>
                    <w:color w:val="auto"/>
                  </w:rPr>
                </w:pPr>
                <w:r w:rsidRPr="00E75F02">
                  <w:rPr>
                    <w:rStyle w:val="GeneralAviation"/>
                    <w:color w:val="auto"/>
                  </w:rPr>
                  <w:t xml:space="preserve">3.2.1 </w:t>
                </w:r>
              </w:p>
            </w:tc>
            <w:tc>
              <w:tcPr>
                <w:tcW w:w="3544" w:type="dxa"/>
                <w:hideMark/>
              </w:tcPr>
              <w:p w14:paraId="38642547" w14:textId="77777777" w:rsidR="00413703" w:rsidRPr="00E75F02" w:rsidRDefault="00581773" w:rsidP="00F534A9">
                <w:pPr>
                  <w:pStyle w:val="TableNormal0"/>
                  <w:rPr>
                    <w:rStyle w:val="GeneralAviation"/>
                    <w:color w:val="auto"/>
                  </w:rPr>
                </w:pPr>
                <w:r w:rsidRPr="00E75F02">
                  <w:rPr>
                    <w:rStyle w:val="GeneralAviation"/>
                    <w:color w:val="auto"/>
                  </w:rPr>
                  <w:t>Use situation displays.</w:t>
                </w:r>
              </w:p>
            </w:tc>
            <w:tc>
              <w:tcPr>
                <w:tcW w:w="283" w:type="dxa"/>
                <w:hideMark/>
              </w:tcPr>
              <w:p w14:paraId="74F6D6F4"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3CA13764" w14:textId="77777777" w:rsidR="00413703" w:rsidRPr="00E75F02" w:rsidRDefault="00413703" w:rsidP="00F534A9">
                <w:pPr>
                  <w:pStyle w:val="TableNormal0"/>
                  <w:rPr>
                    <w:rStyle w:val="GeneralAviation"/>
                    <w:color w:val="auto"/>
                  </w:rPr>
                </w:pPr>
              </w:p>
            </w:tc>
            <w:tc>
              <w:tcPr>
                <w:tcW w:w="708" w:type="dxa"/>
                <w:hideMark/>
              </w:tcPr>
              <w:p w14:paraId="0FD6CEC6"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77899907" w14:textId="77777777" w:rsidTr="00090094">
            <w:trPr>
              <w:trHeight w:val="567"/>
            </w:trPr>
            <w:tc>
              <w:tcPr>
                <w:tcW w:w="879" w:type="dxa"/>
                <w:hideMark/>
              </w:tcPr>
              <w:p w14:paraId="7B334A22"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9AFE2F3" w14:textId="77777777" w:rsidR="00413703" w:rsidRPr="00E75F02" w:rsidRDefault="00581773" w:rsidP="00F534A9">
                <w:pPr>
                  <w:pStyle w:val="TableNormal0"/>
                  <w:rPr>
                    <w:rStyle w:val="GeneralAviation"/>
                    <w:color w:val="auto"/>
                  </w:rPr>
                </w:pPr>
                <w:r w:rsidRPr="00E75F02">
                  <w:rPr>
                    <w:rStyle w:val="GeneralAviation"/>
                    <w:color w:val="auto"/>
                  </w:rPr>
                  <w:t xml:space="preserve">3.2.2 </w:t>
                </w:r>
              </w:p>
            </w:tc>
            <w:tc>
              <w:tcPr>
                <w:tcW w:w="3544" w:type="dxa"/>
                <w:hideMark/>
              </w:tcPr>
              <w:p w14:paraId="6BA273FE" w14:textId="77777777" w:rsidR="00413703" w:rsidRPr="00E75F02" w:rsidRDefault="00581773" w:rsidP="00F534A9">
                <w:pPr>
                  <w:pStyle w:val="TableNormal0"/>
                  <w:rPr>
                    <w:rStyle w:val="GeneralAviation"/>
                    <w:color w:val="auto"/>
                  </w:rPr>
                </w:pPr>
                <w:r w:rsidRPr="00E75F02">
                  <w:rPr>
                    <w:rStyle w:val="GeneralAviation"/>
                    <w:color w:val="auto"/>
                  </w:rPr>
                  <w:t>Check the availability of information.</w:t>
                </w:r>
              </w:p>
            </w:tc>
            <w:tc>
              <w:tcPr>
                <w:tcW w:w="283" w:type="dxa"/>
                <w:hideMark/>
              </w:tcPr>
              <w:p w14:paraId="5248D0E2"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4E824072" w14:textId="77777777" w:rsidR="00413703" w:rsidRPr="00E75F02" w:rsidRDefault="00413703" w:rsidP="00F534A9">
                <w:pPr>
                  <w:pStyle w:val="TableNormal0"/>
                  <w:rPr>
                    <w:rStyle w:val="GeneralAviation"/>
                    <w:color w:val="auto"/>
                  </w:rPr>
                </w:pPr>
              </w:p>
            </w:tc>
            <w:tc>
              <w:tcPr>
                <w:tcW w:w="708" w:type="dxa"/>
                <w:hideMark/>
              </w:tcPr>
              <w:p w14:paraId="75EF4727"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5BD0681C" w14:textId="77777777" w:rsidTr="00090094">
            <w:trPr>
              <w:trHeight w:val="567"/>
            </w:trPr>
            <w:tc>
              <w:tcPr>
                <w:tcW w:w="879" w:type="dxa"/>
                <w:hideMark/>
              </w:tcPr>
              <w:p w14:paraId="74C0971A"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1B71C080" w14:textId="77777777" w:rsidR="00413703" w:rsidRPr="00E75F02" w:rsidRDefault="00581773" w:rsidP="00F534A9">
                <w:pPr>
                  <w:pStyle w:val="TableNormal0"/>
                  <w:rPr>
                    <w:rStyle w:val="GeneralAviation"/>
                    <w:color w:val="auto"/>
                  </w:rPr>
                </w:pPr>
                <w:r w:rsidRPr="00E75F02">
                  <w:rPr>
                    <w:rStyle w:val="GeneralAviation"/>
                    <w:color w:val="auto"/>
                  </w:rPr>
                  <w:t xml:space="preserve">3.2.3 </w:t>
                </w:r>
              </w:p>
            </w:tc>
            <w:tc>
              <w:tcPr>
                <w:tcW w:w="3544" w:type="dxa"/>
                <w:hideMark/>
              </w:tcPr>
              <w:p w14:paraId="75F2B24F" w14:textId="77777777" w:rsidR="00413703" w:rsidRPr="00E75F02" w:rsidRDefault="00581773" w:rsidP="00F534A9">
                <w:pPr>
                  <w:pStyle w:val="TableNormal0"/>
                  <w:rPr>
                    <w:rStyle w:val="GeneralAviation"/>
                    <w:color w:val="auto"/>
                  </w:rPr>
                </w:pPr>
                <w:r w:rsidRPr="00E75F02">
                  <w:rPr>
                    <w:rStyle w:val="GeneralAviation"/>
                    <w:color w:val="auto"/>
                  </w:rPr>
                  <w:t>Obtain information from equipment.</w:t>
                </w:r>
              </w:p>
            </w:tc>
            <w:tc>
              <w:tcPr>
                <w:tcW w:w="283" w:type="dxa"/>
                <w:hideMark/>
              </w:tcPr>
              <w:p w14:paraId="7AAF694C"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36677854" w14:textId="77777777" w:rsidR="00413703" w:rsidRPr="00E75F02" w:rsidRDefault="00413703" w:rsidP="00F534A9">
                <w:pPr>
                  <w:pStyle w:val="TableNormal0"/>
                  <w:rPr>
                    <w:rStyle w:val="GeneralAviation"/>
                    <w:color w:val="auto"/>
                  </w:rPr>
                </w:pPr>
              </w:p>
            </w:tc>
            <w:tc>
              <w:tcPr>
                <w:tcW w:w="708" w:type="dxa"/>
                <w:hideMark/>
              </w:tcPr>
              <w:p w14:paraId="3A8001C3" w14:textId="77777777" w:rsidR="00413703" w:rsidRPr="00E75F02" w:rsidRDefault="00581773" w:rsidP="00F534A9">
                <w:pPr>
                  <w:pStyle w:val="TableNormal0"/>
                  <w:rPr>
                    <w:rStyle w:val="GeneralAviation"/>
                    <w:color w:val="auto"/>
                  </w:rPr>
                </w:pPr>
                <w:r w:rsidRPr="00E75F02">
                  <w:rPr>
                    <w:rStyle w:val="GeneralAviation"/>
                    <w:color w:val="auto"/>
                  </w:rPr>
                  <w:t>APP ACP APS ACS</w:t>
                </w:r>
              </w:p>
            </w:tc>
          </w:tr>
          <w:tr w:rsidR="00090094" w14:paraId="05F9EB8A" w14:textId="77777777" w:rsidTr="00090094">
            <w:trPr>
              <w:trHeight w:val="21"/>
            </w:trPr>
            <w:tc>
              <w:tcPr>
                <w:tcW w:w="9100" w:type="dxa"/>
                <w:gridSpan w:val="5"/>
                <w:hideMark/>
              </w:tcPr>
              <w:p w14:paraId="6536E4F1" w14:textId="77777777" w:rsidR="00413703" w:rsidRPr="00E75F02" w:rsidRDefault="00581773" w:rsidP="00F534A9">
                <w:pPr>
                  <w:pStyle w:val="TableHead"/>
                  <w:rPr>
                    <w:rStyle w:val="GeneralAviation"/>
                    <w:color w:val="auto"/>
                  </w:rPr>
                </w:pPr>
                <w:r w:rsidRPr="00E75F02">
                  <w:rPr>
                    <w:rStyle w:val="GeneralAviation"/>
                    <w:color w:val="auto"/>
                  </w:rPr>
                  <w:t>Subtopic EQPS 3.3 — Flight data systems</w:t>
                </w:r>
              </w:p>
            </w:tc>
          </w:tr>
          <w:tr w:rsidR="00090094" w14:paraId="5E093AB6" w14:textId="77777777" w:rsidTr="00090094">
            <w:trPr>
              <w:trHeight w:val="567"/>
            </w:trPr>
            <w:tc>
              <w:tcPr>
                <w:tcW w:w="879" w:type="dxa"/>
                <w:hideMark/>
              </w:tcPr>
              <w:p w14:paraId="5FCDB584"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1B9857B" w14:textId="77777777" w:rsidR="00413703" w:rsidRPr="00E75F02" w:rsidRDefault="00581773" w:rsidP="00F534A9">
                <w:pPr>
                  <w:pStyle w:val="TableNormal0"/>
                  <w:rPr>
                    <w:rStyle w:val="GeneralAviation"/>
                    <w:color w:val="auto"/>
                  </w:rPr>
                </w:pPr>
                <w:r w:rsidRPr="00E75F02">
                  <w:rPr>
                    <w:rStyle w:val="GeneralAviation"/>
                    <w:color w:val="auto"/>
                  </w:rPr>
                  <w:t xml:space="preserve">3.3.1 </w:t>
                </w:r>
              </w:p>
            </w:tc>
            <w:tc>
              <w:tcPr>
                <w:tcW w:w="3544" w:type="dxa"/>
                <w:hideMark/>
              </w:tcPr>
              <w:p w14:paraId="7542BB8A" w14:textId="77777777" w:rsidR="00413703" w:rsidRPr="00E75F02" w:rsidRDefault="00581773" w:rsidP="00F534A9">
                <w:pPr>
                  <w:pStyle w:val="TableNormal0"/>
                  <w:rPr>
                    <w:rStyle w:val="GeneralAviation"/>
                    <w:color w:val="auto"/>
                  </w:rPr>
                </w:pPr>
                <w:r w:rsidRPr="00E75F02">
                  <w:rPr>
                    <w:rStyle w:val="GeneralAviation"/>
                    <w:color w:val="auto"/>
                  </w:rPr>
                  <w:t>Use the flight data information at the controller working position.</w:t>
                </w:r>
              </w:p>
            </w:tc>
            <w:tc>
              <w:tcPr>
                <w:tcW w:w="283" w:type="dxa"/>
                <w:hideMark/>
              </w:tcPr>
              <w:p w14:paraId="1C2180B7"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4C53AF64" w14:textId="77777777" w:rsidR="00413703" w:rsidRPr="00E75F02" w:rsidRDefault="00413703" w:rsidP="00F534A9">
                <w:pPr>
                  <w:pStyle w:val="TableNormal0"/>
                  <w:rPr>
                    <w:rStyle w:val="GeneralAviation"/>
                    <w:color w:val="auto"/>
                  </w:rPr>
                </w:pPr>
              </w:p>
            </w:tc>
            <w:tc>
              <w:tcPr>
                <w:tcW w:w="708" w:type="dxa"/>
                <w:hideMark/>
              </w:tcPr>
              <w:p w14:paraId="417C7109"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5C82C6BB" w14:textId="77777777" w:rsidTr="00090094">
            <w:trPr>
              <w:trHeight w:val="21"/>
            </w:trPr>
            <w:tc>
              <w:tcPr>
                <w:tcW w:w="9100" w:type="dxa"/>
                <w:gridSpan w:val="5"/>
                <w:hideMark/>
              </w:tcPr>
              <w:p w14:paraId="231E4D28" w14:textId="77777777" w:rsidR="00413703" w:rsidRPr="00E75F02" w:rsidRDefault="00581773" w:rsidP="00F534A9">
                <w:pPr>
                  <w:pStyle w:val="TableHead"/>
                  <w:rPr>
                    <w:rStyle w:val="GeneralAviation"/>
                    <w:color w:val="auto"/>
                  </w:rPr>
                </w:pPr>
                <w:r w:rsidRPr="00E75F02">
                  <w:rPr>
                    <w:rStyle w:val="GeneralAviation"/>
                    <w:color w:val="auto"/>
                  </w:rPr>
                  <w:t>Subtopic EQPS 3.4 — Use of the ATS surveillance system</w:t>
                </w:r>
              </w:p>
            </w:tc>
          </w:tr>
          <w:tr w:rsidR="00090094" w14:paraId="19AE6087" w14:textId="77777777" w:rsidTr="00090094">
            <w:trPr>
              <w:trHeight w:val="567"/>
            </w:trPr>
            <w:tc>
              <w:tcPr>
                <w:tcW w:w="879" w:type="dxa"/>
                <w:hideMark/>
              </w:tcPr>
              <w:p w14:paraId="200ECD8D"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2F056FD" w14:textId="77777777" w:rsidR="00413703" w:rsidRPr="00E75F02" w:rsidRDefault="00581773" w:rsidP="00F534A9">
                <w:pPr>
                  <w:pStyle w:val="TableNormal0"/>
                  <w:rPr>
                    <w:rStyle w:val="GeneralAviation"/>
                    <w:color w:val="auto"/>
                  </w:rPr>
                </w:pPr>
                <w:r w:rsidRPr="00E75F02">
                  <w:rPr>
                    <w:rStyle w:val="GeneralAviation"/>
                    <w:color w:val="auto"/>
                  </w:rPr>
                  <w:t xml:space="preserve">3.4.1 </w:t>
                </w:r>
              </w:p>
            </w:tc>
            <w:tc>
              <w:tcPr>
                <w:tcW w:w="3544" w:type="dxa"/>
                <w:hideMark/>
              </w:tcPr>
              <w:p w14:paraId="09460DAB" w14:textId="77777777" w:rsidR="00413703" w:rsidRPr="00E75F02" w:rsidRDefault="00581773" w:rsidP="00F534A9">
                <w:pPr>
                  <w:pStyle w:val="TableNormal0"/>
                  <w:rPr>
                    <w:rStyle w:val="GeneralAviation"/>
                    <w:color w:val="auto"/>
                  </w:rPr>
                </w:pPr>
                <w:r w:rsidRPr="00E75F02">
                  <w:rPr>
                    <w:rStyle w:val="GeneralAviation"/>
                    <w:color w:val="auto"/>
                  </w:rPr>
                  <w:t>Use the ATS surveillance system functions.</w:t>
                </w:r>
              </w:p>
            </w:tc>
            <w:tc>
              <w:tcPr>
                <w:tcW w:w="283" w:type="dxa"/>
                <w:hideMark/>
              </w:tcPr>
              <w:p w14:paraId="5F870002"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591830FB" w14:textId="77777777" w:rsidR="00413703" w:rsidRPr="00E75F02" w:rsidRDefault="00413703" w:rsidP="00F534A9">
                <w:pPr>
                  <w:pStyle w:val="TableNormal0"/>
                  <w:rPr>
                    <w:rStyle w:val="GeneralAviation"/>
                    <w:color w:val="auto"/>
                  </w:rPr>
                </w:pPr>
              </w:p>
            </w:tc>
            <w:tc>
              <w:tcPr>
                <w:tcW w:w="708" w:type="dxa"/>
                <w:hideMark/>
              </w:tcPr>
              <w:p w14:paraId="101BE860"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5C22478F" w14:textId="77777777" w:rsidTr="00090094">
            <w:trPr>
              <w:trHeight w:val="567"/>
            </w:trPr>
            <w:tc>
              <w:tcPr>
                <w:tcW w:w="879" w:type="dxa"/>
                <w:hideMark/>
              </w:tcPr>
              <w:p w14:paraId="51B9D09E"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6085125E" w14:textId="77777777" w:rsidR="00413703" w:rsidRPr="00E75F02" w:rsidRDefault="00581773" w:rsidP="00F534A9">
                <w:pPr>
                  <w:pStyle w:val="TableNormal0"/>
                  <w:rPr>
                    <w:rStyle w:val="GeneralAviation"/>
                    <w:color w:val="auto"/>
                  </w:rPr>
                </w:pPr>
                <w:r w:rsidRPr="00E75F02">
                  <w:rPr>
                    <w:rStyle w:val="GeneralAviation"/>
                    <w:color w:val="auto"/>
                  </w:rPr>
                  <w:t xml:space="preserve">3.4.2 </w:t>
                </w:r>
              </w:p>
            </w:tc>
            <w:tc>
              <w:tcPr>
                <w:tcW w:w="3544" w:type="dxa"/>
                <w:hideMark/>
              </w:tcPr>
              <w:p w14:paraId="6C1E793C" w14:textId="77777777" w:rsidR="00413703" w:rsidRPr="00E75F02" w:rsidRDefault="00581773" w:rsidP="00F534A9">
                <w:pPr>
                  <w:pStyle w:val="TableNormal0"/>
                  <w:rPr>
                    <w:rStyle w:val="GeneralAviation"/>
                    <w:color w:val="auto"/>
                  </w:rPr>
                </w:pPr>
                <w:r w:rsidRPr="00E75F02">
                  <w:rPr>
                    <w:rStyle w:val="GeneralAviation"/>
                    <w:color w:val="auto"/>
                  </w:rPr>
                  <w:t>Analyse the information provided by the ATS surveillance system.</w:t>
                </w:r>
              </w:p>
            </w:tc>
            <w:tc>
              <w:tcPr>
                <w:tcW w:w="283" w:type="dxa"/>
                <w:hideMark/>
              </w:tcPr>
              <w:p w14:paraId="681DF1E0" w14:textId="77777777" w:rsidR="00413703" w:rsidRPr="00E75F02" w:rsidRDefault="00581773" w:rsidP="00F534A9">
                <w:pPr>
                  <w:pStyle w:val="TableNormal0"/>
                  <w:rPr>
                    <w:rStyle w:val="GeneralAviation"/>
                    <w:color w:val="auto"/>
                  </w:rPr>
                </w:pPr>
                <w:r w:rsidRPr="00E75F02">
                  <w:rPr>
                    <w:rStyle w:val="GeneralAviation"/>
                    <w:color w:val="auto"/>
                  </w:rPr>
                  <w:t>4</w:t>
                </w:r>
              </w:p>
            </w:tc>
            <w:tc>
              <w:tcPr>
                <w:tcW w:w="3686" w:type="dxa"/>
                <w:hideMark/>
              </w:tcPr>
              <w:p w14:paraId="5FD4FA9C" w14:textId="77777777" w:rsidR="00413703" w:rsidRPr="00E75F02" w:rsidRDefault="00413703" w:rsidP="00F534A9">
                <w:pPr>
                  <w:pStyle w:val="TableNormal0"/>
                  <w:rPr>
                    <w:rStyle w:val="GeneralAviation"/>
                    <w:color w:val="auto"/>
                  </w:rPr>
                </w:pPr>
              </w:p>
            </w:tc>
            <w:tc>
              <w:tcPr>
                <w:tcW w:w="708" w:type="dxa"/>
                <w:hideMark/>
              </w:tcPr>
              <w:p w14:paraId="089F2385"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7A92BEBE" w14:textId="77777777" w:rsidTr="00090094">
            <w:trPr>
              <w:trHeight w:val="567"/>
            </w:trPr>
            <w:tc>
              <w:tcPr>
                <w:tcW w:w="879" w:type="dxa"/>
                <w:hideMark/>
              </w:tcPr>
              <w:p w14:paraId="2A20132A"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2B8C0069" w14:textId="77777777" w:rsidR="00413703" w:rsidRPr="00E75F02" w:rsidRDefault="00581773" w:rsidP="00F534A9">
                <w:pPr>
                  <w:pStyle w:val="TableNormal0"/>
                  <w:rPr>
                    <w:rStyle w:val="GeneralAviation"/>
                    <w:color w:val="auto"/>
                  </w:rPr>
                </w:pPr>
                <w:r w:rsidRPr="00E75F02">
                  <w:rPr>
                    <w:rStyle w:val="GeneralAviation"/>
                    <w:color w:val="auto"/>
                  </w:rPr>
                  <w:t xml:space="preserve">3.4.3 </w:t>
                </w:r>
              </w:p>
            </w:tc>
            <w:tc>
              <w:tcPr>
                <w:tcW w:w="3544" w:type="dxa"/>
                <w:hideMark/>
              </w:tcPr>
              <w:p w14:paraId="34F880EE" w14:textId="77777777" w:rsidR="00413703" w:rsidRPr="00E75F02" w:rsidRDefault="00581773" w:rsidP="00F534A9">
                <w:pPr>
                  <w:pStyle w:val="TableNormal0"/>
                  <w:rPr>
                    <w:rStyle w:val="GeneralAviation"/>
                    <w:color w:val="auto"/>
                  </w:rPr>
                </w:pPr>
                <w:r w:rsidRPr="00E75F02">
                  <w:rPr>
                    <w:rStyle w:val="GeneralAviation"/>
                    <w:color w:val="auto"/>
                  </w:rPr>
                  <w:t>Assign codes.</w:t>
                </w:r>
              </w:p>
            </w:tc>
            <w:tc>
              <w:tcPr>
                <w:tcW w:w="283" w:type="dxa"/>
                <w:hideMark/>
              </w:tcPr>
              <w:p w14:paraId="3C76FA8F" w14:textId="77777777" w:rsidR="00413703" w:rsidRPr="00E75F02" w:rsidRDefault="00581773" w:rsidP="00F534A9">
                <w:pPr>
                  <w:pStyle w:val="TableNormal0"/>
                  <w:rPr>
                    <w:rStyle w:val="GeneralAviation"/>
                    <w:color w:val="auto"/>
                  </w:rPr>
                </w:pPr>
                <w:r w:rsidRPr="00E75F02">
                  <w:rPr>
                    <w:rStyle w:val="GeneralAviation"/>
                    <w:color w:val="auto"/>
                  </w:rPr>
                  <w:t>4</w:t>
                </w:r>
              </w:p>
            </w:tc>
            <w:tc>
              <w:tcPr>
                <w:tcW w:w="3686" w:type="dxa"/>
                <w:hideMark/>
              </w:tcPr>
              <w:p w14:paraId="3B772075" w14:textId="77777777" w:rsidR="00413703" w:rsidRPr="00E75F02" w:rsidRDefault="00413703" w:rsidP="00F534A9">
                <w:pPr>
                  <w:pStyle w:val="TableNormal0"/>
                  <w:rPr>
                    <w:rStyle w:val="GeneralAviation"/>
                    <w:color w:val="auto"/>
                  </w:rPr>
                </w:pPr>
              </w:p>
            </w:tc>
            <w:tc>
              <w:tcPr>
                <w:tcW w:w="708" w:type="dxa"/>
                <w:hideMark/>
              </w:tcPr>
              <w:p w14:paraId="6425008B"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1B943587" w14:textId="77777777" w:rsidTr="00090094">
            <w:trPr>
              <w:trHeight w:val="567"/>
            </w:trPr>
            <w:tc>
              <w:tcPr>
                <w:tcW w:w="879" w:type="dxa"/>
                <w:hideMark/>
              </w:tcPr>
              <w:p w14:paraId="6AAC6E97"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41B8286" w14:textId="77777777" w:rsidR="00413703" w:rsidRPr="00E75F02" w:rsidRDefault="00581773" w:rsidP="00F534A9">
                <w:pPr>
                  <w:pStyle w:val="TableNormal0"/>
                  <w:rPr>
                    <w:rStyle w:val="GeneralAviation"/>
                    <w:color w:val="auto"/>
                  </w:rPr>
                </w:pPr>
                <w:r w:rsidRPr="00E75F02">
                  <w:rPr>
                    <w:rStyle w:val="GeneralAviation"/>
                    <w:color w:val="auto"/>
                  </w:rPr>
                  <w:t xml:space="preserve">3.4.4 </w:t>
                </w:r>
              </w:p>
            </w:tc>
            <w:tc>
              <w:tcPr>
                <w:tcW w:w="3544" w:type="dxa"/>
                <w:hideMark/>
              </w:tcPr>
              <w:p w14:paraId="5E6B4F8E" w14:textId="77777777" w:rsidR="00413703" w:rsidRPr="00E75F02" w:rsidRDefault="00581773" w:rsidP="00F534A9">
                <w:pPr>
                  <w:pStyle w:val="TableNormal0"/>
                  <w:rPr>
                    <w:rStyle w:val="GeneralAviation"/>
                    <w:color w:val="auto"/>
                  </w:rPr>
                </w:pPr>
                <w:r w:rsidRPr="00E75F02">
                  <w:rPr>
                    <w:rStyle w:val="GeneralAviation"/>
                    <w:color w:val="auto"/>
                  </w:rPr>
                  <w:t>Appreciate the use of advanced surveillance technology.</w:t>
                </w:r>
              </w:p>
            </w:tc>
            <w:tc>
              <w:tcPr>
                <w:tcW w:w="283" w:type="dxa"/>
                <w:hideMark/>
              </w:tcPr>
              <w:p w14:paraId="55D7E49C"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566A0F56"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Mode S, ADS-B, MLAT</w:t>
                </w:r>
              </w:p>
            </w:tc>
            <w:tc>
              <w:tcPr>
                <w:tcW w:w="708" w:type="dxa"/>
                <w:hideMark/>
              </w:tcPr>
              <w:p w14:paraId="3DDB27D7"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7B8A1DB4" w14:textId="77777777" w:rsidTr="00090094">
            <w:trPr>
              <w:trHeight w:val="21"/>
            </w:trPr>
            <w:tc>
              <w:tcPr>
                <w:tcW w:w="9100" w:type="dxa"/>
                <w:gridSpan w:val="5"/>
                <w:hideMark/>
              </w:tcPr>
              <w:p w14:paraId="1FD64E64" w14:textId="77777777" w:rsidR="00413703" w:rsidRPr="00E75F02" w:rsidRDefault="00581773" w:rsidP="00F534A9">
                <w:pPr>
                  <w:pStyle w:val="TableHead"/>
                  <w:rPr>
                    <w:rStyle w:val="GeneralAviation"/>
                    <w:color w:val="auto"/>
                  </w:rPr>
                </w:pPr>
                <w:r w:rsidRPr="00E75F02">
                  <w:rPr>
                    <w:rStyle w:val="GeneralAviation"/>
                    <w:color w:val="auto"/>
                  </w:rPr>
                  <w:lastRenderedPageBreak/>
                  <w:t>Subtopic EQPS 3.5 — Advanced systems</w:t>
                </w:r>
              </w:p>
            </w:tc>
          </w:tr>
          <w:tr w:rsidR="00090094" w14:paraId="53E91E41" w14:textId="77777777" w:rsidTr="00090094">
            <w:trPr>
              <w:trHeight w:val="567"/>
            </w:trPr>
            <w:tc>
              <w:tcPr>
                <w:tcW w:w="879" w:type="dxa"/>
                <w:hideMark/>
              </w:tcPr>
              <w:p w14:paraId="7CA27840"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FEC24CF" w14:textId="77777777" w:rsidR="00413703" w:rsidRPr="00E75F02" w:rsidRDefault="00581773" w:rsidP="00F534A9">
                <w:pPr>
                  <w:pStyle w:val="TableNormal0"/>
                  <w:rPr>
                    <w:rStyle w:val="GeneralAviation"/>
                    <w:color w:val="auto"/>
                  </w:rPr>
                </w:pPr>
                <w:r w:rsidRPr="00E75F02">
                  <w:rPr>
                    <w:rStyle w:val="GeneralAviation"/>
                    <w:color w:val="auto"/>
                  </w:rPr>
                  <w:t xml:space="preserve">3.5.1 </w:t>
                </w:r>
              </w:p>
            </w:tc>
            <w:tc>
              <w:tcPr>
                <w:tcW w:w="3544" w:type="dxa"/>
                <w:hideMark/>
              </w:tcPr>
              <w:p w14:paraId="214D1941" w14:textId="77777777" w:rsidR="00413703" w:rsidRPr="00E75F02" w:rsidRDefault="00581773" w:rsidP="00F534A9">
                <w:pPr>
                  <w:pStyle w:val="TableNormal0"/>
                  <w:rPr>
                    <w:rStyle w:val="GeneralAviation"/>
                    <w:color w:val="auto"/>
                  </w:rPr>
                </w:pPr>
                <w:r w:rsidRPr="00E75F02">
                  <w:rPr>
                    <w:rStyle w:val="GeneralAviation"/>
                    <w:color w:val="auto"/>
                  </w:rPr>
                  <w:t>Appreciate the use of controller–pilot data link communications when available.</w:t>
                </w:r>
              </w:p>
            </w:tc>
            <w:tc>
              <w:tcPr>
                <w:tcW w:w="283" w:type="dxa"/>
                <w:hideMark/>
              </w:tcPr>
              <w:p w14:paraId="25CE966D"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016D95D7" w14:textId="77777777" w:rsidR="00413703" w:rsidRPr="00E75F02" w:rsidRDefault="00413703" w:rsidP="00F534A9">
                <w:pPr>
                  <w:pStyle w:val="TableNormal0"/>
                  <w:rPr>
                    <w:rStyle w:val="GeneralAviation"/>
                    <w:color w:val="auto"/>
                  </w:rPr>
                </w:pPr>
              </w:p>
            </w:tc>
            <w:tc>
              <w:tcPr>
                <w:tcW w:w="708" w:type="dxa"/>
                <w:hideMark/>
              </w:tcPr>
              <w:p w14:paraId="6419FC18"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38F09213" w14:textId="77777777" w:rsidTr="00090094">
            <w:trPr>
              <w:trHeight w:val="567"/>
            </w:trPr>
            <w:tc>
              <w:tcPr>
                <w:tcW w:w="879" w:type="dxa"/>
                <w:hideMark/>
              </w:tcPr>
              <w:p w14:paraId="313A7A62"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2B75C21E" w14:textId="77777777" w:rsidR="00413703" w:rsidRPr="00E75F02" w:rsidRDefault="00581773" w:rsidP="00F534A9">
                <w:pPr>
                  <w:pStyle w:val="TableNormal0"/>
                  <w:rPr>
                    <w:rStyle w:val="GeneralAviation"/>
                    <w:color w:val="auto"/>
                  </w:rPr>
                </w:pPr>
                <w:r w:rsidRPr="00E75F02">
                  <w:rPr>
                    <w:rStyle w:val="GeneralAviation"/>
                    <w:color w:val="auto"/>
                  </w:rPr>
                  <w:t xml:space="preserve">3.5.2 </w:t>
                </w:r>
              </w:p>
            </w:tc>
            <w:tc>
              <w:tcPr>
                <w:tcW w:w="3544" w:type="dxa"/>
                <w:hideMark/>
              </w:tcPr>
              <w:p w14:paraId="5FA4BB6F" w14:textId="77777777" w:rsidR="00413703" w:rsidRPr="00E75F02" w:rsidRDefault="00581773" w:rsidP="00F534A9">
                <w:pPr>
                  <w:pStyle w:val="TableNormal0"/>
                  <w:rPr>
                    <w:rStyle w:val="GeneralAviation"/>
                    <w:color w:val="auto"/>
                  </w:rPr>
                </w:pPr>
                <w:r w:rsidRPr="00E75F02">
                  <w:rPr>
                    <w:rStyle w:val="GeneralAviation"/>
                    <w:color w:val="auto"/>
                  </w:rPr>
                  <w:t>Characterise the use of information provided by advanced systems.</w:t>
                </w:r>
              </w:p>
            </w:tc>
            <w:tc>
              <w:tcPr>
                <w:tcW w:w="283" w:type="dxa"/>
                <w:hideMark/>
              </w:tcPr>
              <w:p w14:paraId="4DB7768D" w14:textId="77777777" w:rsidR="00413703"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124BE846" w14:textId="77777777" w:rsidR="00413703" w:rsidRPr="00E75F02" w:rsidRDefault="00581773" w:rsidP="00E335E0">
                <w:pPr>
                  <w:pStyle w:val="EssentialTraining"/>
                  <w:rPr>
                    <w:rStyle w:val="GeneralAviation"/>
                    <w:color w:val="auto"/>
                  </w:rPr>
                </w:pPr>
                <w:r w:rsidRPr="00E75F02">
                  <w:rPr>
                    <w:rStyle w:val="GeneralAviation"/>
                    <w:color w:val="auto"/>
                  </w:rPr>
                  <w:t>MTCD, AMAN, DMAN</w:t>
                </w:r>
              </w:p>
              <w:p w14:paraId="051A923C"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trajectory-based information, MONA, etc.</w:t>
                </w:r>
              </w:p>
            </w:tc>
            <w:tc>
              <w:tcPr>
                <w:tcW w:w="708" w:type="dxa"/>
                <w:hideMark/>
              </w:tcPr>
              <w:p w14:paraId="6768C23D"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02F2B6D4" w14:textId="77777777" w:rsidTr="00090094">
            <w:trPr>
              <w:trHeight w:val="21"/>
            </w:trPr>
            <w:tc>
              <w:tcPr>
                <w:tcW w:w="9100" w:type="dxa"/>
                <w:gridSpan w:val="5"/>
              </w:tcPr>
              <w:p w14:paraId="0020BCAC" w14:textId="77777777" w:rsidR="00413703" w:rsidRPr="00413703" w:rsidRDefault="00581773" w:rsidP="00F534A9">
                <w:pPr>
                  <w:pStyle w:val="TableCentered"/>
                  <w:rPr>
                    <w:rStyle w:val="GeneralAviation"/>
                  </w:rPr>
                </w:pPr>
                <w:r w:rsidRPr="00413703">
                  <w:t>TOPIC EQPS 4 — FUTURE EQUIPMENT</w:t>
                </w:r>
              </w:p>
            </w:tc>
          </w:tr>
          <w:tr w:rsidR="00090094" w14:paraId="5F93197B" w14:textId="77777777" w:rsidTr="00090094">
            <w:trPr>
              <w:trHeight w:val="21"/>
            </w:trPr>
            <w:tc>
              <w:tcPr>
                <w:tcW w:w="9100" w:type="dxa"/>
                <w:gridSpan w:val="5"/>
                <w:hideMark/>
              </w:tcPr>
              <w:p w14:paraId="345C9A2A" w14:textId="77777777" w:rsidR="00413703" w:rsidRPr="00E75F02" w:rsidRDefault="00581773" w:rsidP="00F534A9">
                <w:pPr>
                  <w:pStyle w:val="TableHead"/>
                  <w:rPr>
                    <w:rStyle w:val="GeneralAviation"/>
                    <w:color w:val="auto"/>
                  </w:rPr>
                </w:pPr>
                <w:r w:rsidRPr="00E75F02">
                  <w:rPr>
                    <w:rStyle w:val="GeneralAviation"/>
                    <w:color w:val="auto"/>
                  </w:rPr>
                  <w:t>Subtopic EQPS 4.1 — New developments</w:t>
                </w:r>
              </w:p>
            </w:tc>
          </w:tr>
          <w:tr w:rsidR="00090094" w14:paraId="5456B619" w14:textId="77777777" w:rsidTr="00090094">
            <w:trPr>
              <w:trHeight w:val="567"/>
            </w:trPr>
            <w:tc>
              <w:tcPr>
                <w:tcW w:w="879" w:type="dxa"/>
                <w:hideMark/>
              </w:tcPr>
              <w:p w14:paraId="294574A4"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6898776A" w14:textId="77777777" w:rsidR="00413703" w:rsidRPr="00E75F02" w:rsidRDefault="00581773" w:rsidP="00F534A9">
                <w:pPr>
                  <w:pStyle w:val="TableNormal0"/>
                  <w:rPr>
                    <w:rStyle w:val="GeneralAviation"/>
                    <w:color w:val="auto"/>
                  </w:rPr>
                </w:pPr>
                <w:r w:rsidRPr="00E75F02">
                  <w:rPr>
                    <w:rStyle w:val="GeneralAviation"/>
                    <w:color w:val="auto"/>
                  </w:rPr>
                  <w:t xml:space="preserve">4.1.1 </w:t>
                </w:r>
              </w:p>
            </w:tc>
            <w:tc>
              <w:tcPr>
                <w:tcW w:w="3544" w:type="dxa"/>
                <w:hideMark/>
              </w:tcPr>
              <w:p w14:paraId="3C2A146B" w14:textId="77777777" w:rsidR="00413703" w:rsidRPr="00E75F02" w:rsidRDefault="00581773" w:rsidP="00F534A9">
                <w:pPr>
                  <w:pStyle w:val="TableNormal0"/>
                  <w:rPr>
                    <w:rStyle w:val="GeneralAviation"/>
                    <w:color w:val="auto"/>
                  </w:rPr>
                </w:pPr>
                <w:r w:rsidRPr="00E75F02">
                  <w:rPr>
                    <w:rStyle w:val="GeneralAviation"/>
                    <w:color w:val="auto"/>
                  </w:rPr>
                  <w:t>Recognise future developments.</w:t>
                </w:r>
              </w:p>
            </w:tc>
            <w:tc>
              <w:tcPr>
                <w:tcW w:w="283" w:type="dxa"/>
                <w:hideMark/>
              </w:tcPr>
              <w:p w14:paraId="355E30D4" w14:textId="77777777" w:rsidR="00413703" w:rsidRPr="00E75F02" w:rsidRDefault="00581773" w:rsidP="00F534A9">
                <w:pPr>
                  <w:pStyle w:val="TableNormal0"/>
                  <w:rPr>
                    <w:rStyle w:val="GeneralAviation"/>
                    <w:color w:val="auto"/>
                  </w:rPr>
                </w:pPr>
                <w:r w:rsidRPr="00E75F02">
                  <w:rPr>
                    <w:rStyle w:val="GeneralAviation"/>
                    <w:color w:val="auto"/>
                  </w:rPr>
                  <w:t>1</w:t>
                </w:r>
              </w:p>
            </w:tc>
            <w:tc>
              <w:tcPr>
                <w:tcW w:w="3686" w:type="dxa"/>
                <w:hideMark/>
              </w:tcPr>
              <w:p w14:paraId="7983F454" w14:textId="77777777" w:rsidR="00413703" w:rsidRPr="00E75F02" w:rsidRDefault="00581773" w:rsidP="00E335E0">
                <w:pPr>
                  <w:pStyle w:val="EssentialTraining"/>
                  <w:rPr>
                    <w:rStyle w:val="GeneralAviation"/>
                    <w:color w:val="auto"/>
                  </w:rPr>
                </w:pPr>
                <w:r w:rsidRPr="00E75F02">
                  <w:rPr>
                    <w:rStyle w:val="GeneralAviation"/>
                    <w:color w:val="auto"/>
                  </w:rPr>
                  <w:t>New advanced systems</w:t>
                </w:r>
              </w:p>
              <w:p w14:paraId="56412703" w14:textId="77777777" w:rsidR="00413703" w:rsidRPr="00E75F02" w:rsidRDefault="00581773" w:rsidP="00413703">
                <w:pPr>
                  <w:pStyle w:val="TableNormal0"/>
                  <w:rPr>
                    <w:rStyle w:val="GeneralAviation"/>
                    <w:i/>
                    <w:iCs/>
                    <w:color w:val="auto"/>
                  </w:rPr>
                </w:pPr>
                <w:r w:rsidRPr="00E75F02">
                  <w:rPr>
                    <w:rStyle w:val="GeneralAviation"/>
                    <w:i/>
                    <w:iCs/>
                    <w:color w:val="auto"/>
                  </w:rPr>
                  <w:t>Optional content: European ATM Master Plan, European Plan for Aviation Safety</w:t>
                </w:r>
              </w:p>
            </w:tc>
            <w:tc>
              <w:tcPr>
                <w:tcW w:w="708" w:type="dxa"/>
                <w:hideMark/>
              </w:tcPr>
              <w:p w14:paraId="1C827888"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6DF804DE" w14:textId="77777777" w:rsidTr="00090094">
            <w:trPr>
              <w:trHeight w:val="21"/>
            </w:trPr>
            <w:tc>
              <w:tcPr>
                <w:tcW w:w="9100" w:type="dxa"/>
                <w:gridSpan w:val="5"/>
              </w:tcPr>
              <w:p w14:paraId="1D94BBDE" w14:textId="77777777" w:rsidR="00413703" w:rsidRPr="00AE3685" w:rsidRDefault="00581773" w:rsidP="00F534A9">
                <w:pPr>
                  <w:pStyle w:val="TableCentered"/>
                  <w:rPr>
                    <w:rStyle w:val="GeneralAviation"/>
                  </w:rPr>
                </w:pPr>
                <w:r w:rsidRPr="00AE3685">
                  <w:t>TOPIC EQPS 5 — EQUIPMENT AND SYSTEMS’ LIMITATIONS AND DEGRADATION</w:t>
                </w:r>
              </w:p>
            </w:tc>
          </w:tr>
          <w:tr w:rsidR="00090094" w14:paraId="472DDBAB" w14:textId="77777777" w:rsidTr="00090094">
            <w:trPr>
              <w:trHeight w:val="21"/>
            </w:trPr>
            <w:tc>
              <w:tcPr>
                <w:tcW w:w="9100" w:type="dxa"/>
                <w:gridSpan w:val="5"/>
                <w:hideMark/>
              </w:tcPr>
              <w:p w14:paraId="5EDFB4F4" w14:textId="77777777" w:rsidR="00413703" w:rsidRPr="00E75F02" w:rsidRDefault="00581773" w:rsidP="00F534A9">
                <w:pPr>
                  <w:pStyle w:val="TableHead"/>
                  <w:rPr>
                    <w:rStyle w:val="GeneralAviation"/>
                    <w:color w:val="auto"/>
                  </w:rPr>
                </w:pPr>
                <w:r w:rsidRPr="00E75F02">
                  <w:rPr>
                    <w:rStyle w:val="GeneralAviation"/>
                    <w:color w:val="auto"/>
                  </w:rPr>
                  <w:t>Subtopic EQPS 5.1 — Reaction to limitations</w:t>
                </w:r>
              </w:p>
            </w:tc>
          </w:tr>
          <w:tr w:rsidR="00090094" w14:paraId="5EB0F4F6" w14:textId="77777777" w:rsidTr="00090094">
            <w:trPr>
              <w:trHeight w:val="567"/>
            </w:trPr>
            <w:tc>
              <w:tcPr>
                <w:tcW w:w="879" w:type="dxa"/>
                <w:hideMark/>
              </w:tcPr>
              <w:p w14:paraId="4550FF98"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4F6A4734" w14:textId="77777777" w:rsidR="00413703" w:rsidRPr="00E75F02" w:rsidRDefault="00581773" w:rsidP="00F534A9">
                <w:pPr>
                  <w:pStyle w:val="TableNormal0"/>
                  <w:rPr>
                    <w:rStyle w:val="GeneralAviation"/>
                    <w:color w:val="auto"/>
                  </w:rPr>
                </w:pPr>
                <w:r w:rsidRPr="00E75F02">
                  <w:rPr>
                    <w:rStyle w:val="GeneralAviation"/>
                    <w:color w:val="auto"/>
                  </w:rPr>
                  <w:t xml:space="preserve">5.1.1 </w:t>
                </w:r>
              </w:p>
            </w:tc>
            <w:tc>
              <w:tcPr>
                <w:tcW w:w="3544" w:type="dxa"/>
                <w:hideMark/>
              </w:tcPr>
              <w:p w14:paraId="3B3A7FB1" w14:textId="77777777" w:rsidR="00413703" w:rsidRPr="00E75F02" w:rsidRDefault="00581773" w:rsidP="00F534A9">
                <w:pPr>
                  <w:pStyle w:val="TableNormal0"/>
                  <w:rPr>
                    <w:rStyle w:val="GeneralAviation"/>
                    <w:color w:val="auto"/>
                  </w:rPr>
                </w:pPr>
                <w:r w:rsidRPr="00E75F02">
                  <w:rPr>
                    <w:rStyle w:val="GeneralAviation"/>
                    <w:color w:val="auto"/>
                  </w:rPr>
                  <w:t>Take account of the limitations of equipment and systems.</w:t>
                </w:r>
              </w:p>
            </w:tc>
            <w:tc>
              <w:tcPr>
                <w:tcW w:w="283" w:type="dxa"/>
                <w:hideMark/>
              </w:tcPr>
              <w:p w14:paraId="4E416F0F" w14:textId="77777777" w:rsidR="00413703"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3F4E7069" w14:textId="77777777" w:rsidR="00413703" w:rsidRPr="00E75F02" w:rsidRDefault="00413703" w:rsidP="00F534A9">
                <w:pPr>
                  <w:pStyle w:val="TableNormal0"/>
                  <w:rPr>
                    <w:rStyle w:val="GeneralAviation"/>
                    <w:color w:val="auto"/>
                  </w:rPr>
                </w:pPr>
              </w:p>
            </w:tc>
            <w:tc>
              <w:tcPr>
                <w:tcW w:w="708" w:type="dxa"/>
                <w:hideMark/>
              </w:tcPr>
              <w:p w14:paraId="3F3B3D71"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380E8B41" w14:textId="77777777" w:rsidTr="00090094">
            <w:trPr>
              <w:trHeight w:val="567"/>
            </w:trPr>
            <w:tc>
              <w:tcPr>
                <w:tcW w:w="879" w:type="dxa"/>
                <w:hideMark/>
              </w:tcPr>
              <w:p w14:paraId="45B26433"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67BAC268" w14:textId="77777777" w:rsidR="00413703" w:rsidRPr="00E75F02" w:rsidRDefault="00581773" w:rsidP="00F534A9">
                <w:pPr>
                  <w:pStyle w:val="TableNormal0"/>
                  <w:rPr>
                    <w:rStyle w:val="GeneralAviation"/>
                    <w:color w:val="auto"/>
                  </w:rPr>
                </w:pPr>
                <w:r w:rsidRPr="00E75F02">
                  <w:rPr>
                    <w:rStyle w:val="GeneralAviation"/>
                    <w:color w:val="auto"/>
                  </w:rPr>
                  <w:t xml:space="preserve">5.1.2 </w:t>
                </w:r>
              </w:p>
            </w:tc>
            <w:tc>
              <w:tcPr>
                <w:tcW w:w="3544" w:type="dxa"/>
                <w:hideMark/>
              </w:tcPr>
              <w:p w14:paraId="02C0ED5F" w14:textId="77777777" w:rsidR="00413703" w:rsidRPr="00E75F02" w:rsidRDefault="00581773" w:rsidP="00F534A9">
                <w:pPr>
                  <w:pStyle w:val="TableNormal0"/>
                  <w:rPr>
                    <w:rStyle w:val="GeneralAviation"/>
                    <w:color w:val="auto"/>
                  </w:rPr>
                </w:pPr>
                <w:r w:rsidRPr="00E75F02">
                  <w:rPr>
                    <w:rStyle w:val="GeneralAviation"/>
                    <w:color w:val="auto"/>
                  </w:rPr>
                  <w:t>Respond to technical deficiencies of the operational position.</w:t>
                </w:r>
              </w:p>
            </w:tc>
            <w:tc>
              <w:tcPr>
                <w:tcW w:w="283" w:type="dxa"/>
                <w:hideMark/>
              </w:tcPr>
              <w:p w14:paraId="3E5F03F8"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5E280C3F" w14:textId="77777777" w:rsidR="00413703" w:rsidRPr="00E75F02" w:rsidRDefault="00581773" w:rsidP="00FB49EC">
                <w:pPr>
                  <w:pStyle w:val="EssentialTraining"/>
                  <w:rPr>
                    <w:rStyle w:val="GeneralAviation"/>
                    <w:color w:val="auto"/>
                  </w:rPr>
                </w:pPr>
                <w:r w:rsidRPr="00E75F02">
                  <w:rPr>
                    <w:rStyle w:val="GeneralAviation"/>
                    <w:color w:val="auto"/>
                  </w:rPr>
                  <w:t>Notification procedures, responsibilities</w:t>
                </w:r>
              </w:p>
            </w:tc>
            <w:tc>
              <w:tcPr>
                <w:tcW w:w="708" w:type="dxa"/>
                <w:hideMark/>
              </w:tcPr>
              <w:p w14:paraId="416AC4D9"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40A7BEBF" w14:textId="77777777" w:rsidTr="00090094">
            <w:trPr>
              <w:trHeight w:val="21"/>
            </w:trPr>
            <w:tc>
              <w:tcPr>
                <w:tcW w:w="9100" w:type="dxa"/>
                <w:gridSpan w:val="5"/>
                <w:hideMark/>
              </w:tcPr>
              <w:p w14:paraId="21010EF6" w14:textId="77777777" w:rsidR="00413703" w:rsidRPr="00E75F02" w:rsidRDefault="00581773" w:rsidP="00F534A9">
                <w:pPr>
                  <w:pStyle w:val="TableHead"/>
                  <w:rPr>
                    <w:rStyle w:val="GeneralAviation"/>
                    <w:color w:val="auto"/>
                  </w:rPr>
                </w:pPr>
                <w:r w:rsidRPr="00E75F02">
                  <w:rPr>
                    <w:rStyle w:val="GeneralAviation"/>
                    <w:color w:val="auto"/>
                  </w:rPr>
                  <w:t>Subtopic EQPS 5.2 — Communication equipment degradation</w:t>
                </w:r>
              </w:p>
            </w:tc>
          </w:tr>
          <w:tr w:rsidR="00090094" w14:paraId="74024FCB" w14:textId="77777777" w:rsidTr="00090094">
            <w:trPr>
              <w:trHeight w:val="567"/>
            </w:trPr>
            <w:tc>
              <w:tcPr>
                <w:tcW w:w="879" w:type="dxa"/>
                <w:hideMark/>
              </w:tcPr>
              <w:p w14:paraId="7E4D74E2"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C89F796" w14:textId="77777777" w:rsidR="00413703" w:rsidRPr="00E75F02" w:rsidRDefault="00581773" w:rsidP="00F534A9">
                <w:pPr>
                  <w:pStyle w:val="TableNormal0"/>
                  <w:rPr>
                    <w:rStyle w:val="GeneralAviation"/>
                    <w:color w:val="auto"/>
                  </w:rPr>
                </w:pPr>
                <w:r w:rsidRPr="00E75F02">
                  <w:rPr>
                    <w:rStyle w:val="GeneralAviation"/>
                    <w:color w:val="auto"/>
                  </w:rPr>
                  <w:t xml:space="preserve">5.2.1 </w:t>
                </w:r>
              </w:p>
            </w:tc>
            <w:tc>
              <w:tcPr>
                <w:tcW w:w="3544" w:type="dxa"/>
                <w:hideMark/>
              </w:tcPr>
              <w:p w14:paraId="53EC2E80" w14:textId="77777777" w:rsidR="00413703" w:rsidRPr="00E75F02" w:rsidRDefault="00581773" w:rsidP="00F534A9">
                <w:pPr>
                  <w:pStyle w:val="TableNormal0"/>
                  <w:rPr>
                    <w:rStyle w:val="GeneralAviation"/>
                    <w:color w:val="auto"/>
                  </w:rPr>
                </w:pPr>
                <w:r w:rsidRPr="00E75F02">
                  <w:rPr>
                    <w:rStyle w:val="GeneralAviation"/>
                    <w:color w:val="auto"/>
                  </w:rPr>
                  <w:t>Identify that communication equipment has degraded.</w:t>
                </w:r>
              </w:p>
            </w:tc>
            <w:tc>
              <w:tcPr>
                <w:tcW w:w="283" w:type="dxa"/>
                <w:hideMark/>
              </w:tcPr>
              <w:p w14:paraId="26C0CBD4"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4D584A00" w14:textId="77777777" w:rsidR="00413703" w:rsidRPr="00E75F02" w:rsidRDefault="00581773" w:rsidP="00F534A9">
                <w:pPr>
                  <w:pStyle w:val="TableNormal0"/>
                  <w:rPr>
                    <w:rStyle w:val="GeneralAviation"/>
                    <w:i/>
                    <w:iCs/>
                    <w:color w:val="auto"/>
                  </w:rPr>
                </w:pPr>
                <w:r w:rsidRPr="00E75F02">
                  <w:rPr>
                    <w:rStyle w:val="GeneralAviation"/>
                    <w:i/>
                    <w:iCs/>
                    <w:color w:val="auto"/>
                  </w:rPr>
                  <w:t xml:space="preserve">Optional content: ground–air and landline communications </w:t>
                </w:r>
              </w:p>
            </w:tc>
            <w:tc>
              <w:tcPr>
                <w:tcW w:w="708" w:type="dxa"/>
                <w:hideMark/>
              </w:tcPr>
              <w:p w14:paraId="4F1BAE80" w14:textId="77777777" w:rsidR="00413703" w:rsidRPr="00E75F02" w:rsidRDefault="00581773" w:rsidP="00F534A9">
                <w:pPr>
                  <w:pStyle w:val="TableNormal0"/>
                  <w:rPr>
                    <w:rStyle w:val="GeneralAviation"/>
                    <w:color w:val="auto"/>
                  </w:rPr>
                </w:pPr>
                <w:r w:rsidRPr="00E75F02">
                  <w:rPr>
                    <w:rStyle w:val="GeneralAviation"/>
                    <w:color w:val="auto"/>
                  </w:rPr>
                  <w:t>APP ACP APS ACS</w:t>
                </w:r>
              </w:p>
            </w:tc>
          </w:tr>
          <w:tr w:rsidR="00090094" w14:paraId="4386C988" w14:textId="77777777" w:rsidTr="00090094">
            <w:trPr>
              <w:trHeight w:val="567"/>
            </w:trPr>
            <w:tc>
              <w:tcPr>
                <w:tcW w:w="879" w:type="dxa"/>
                <w:hideMark/>
              </w:tcPr>
              <w:p w14:paraId="17BC2326"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279D1AC9" w14:textId="77777777" w:rsidR="00413703" w:rsidRPr="00E75F02" w:rsidRDefault="00581773" w:rsidP="00F534A9">
                <w:pPr>
                  <w:pStyle w:val="TableNormal0"/>
                  <w:rPr>
                    <w:rStyle w:val="GeneralAviation"/>
                    <w:color w:val="auto"/>
                  </w:rPr>
                </w:pPr>
                <w:r w:rsidRPr="00E75F02">
                  <w:rPr>
                    <w:rStyle w:val="GeneralAviation"/>
                    <w:color w:val="auto"/>
                  </w:rPr>
                  <w:t xml:space="preserve">5.2.2 </w:t>
                </w:r>
              </w:p>
            </w:tc>
            <w:tc>
              <w:tcPr>
                <w:tcW w:w="3544" w:type="dxa"/>
                <w:hideMark/>
              </w:tcPr>
              <w:p w14:paraId="51194A6A" w14:textId="77777777" w:rsidR="00413703" w:rsidRPr="00E75F02" w:rsidRDefault="00581773" w:rsidP="00F534A9">
                <w:pPr>
                  <w:pStyle w:val="TableNormal0"/>
                  <w:rPr>
                    <w:rStyle w:val="GeneralAviation"/>
                    <w:color w:val="auto"/>
                  </w:rPr>
                </w:pPr>
                <w:r w:rsidRPr="00E75F02">
                  <w:rPr>
                    <w:rStyle w:val="GeneralAviation"/>
                    <w:color w:val="auto"/>
                  </w:rPr>
                  <w:t>Apply contingency procedures in the event of communication equipment degradation.</w:t>
                </w:r>
              </w:p>
            </w:tc>
            <w:tc>
              <w:tcPr>
                <w:tcW w:w="283" w:type="dxa"/>
                <w:hideMark/>
              </w:tcPr>
              <w:p w14:paraId="5248A397"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47B8C4F3"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procedures for total or partial degradation of ground–air and landline communications, alternative methods of transferring data</w:t>
                </w:r>
              </w:p>
            </w:tc>
            <w:tc>
              <w:tcPr>
                <w:tcW w:w="708" w:type="dxa"/>
                <w:hideMark/>
              </w:tcPr>
              <w:p w14:paraId="16688A1A"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645434D9" w14:textId="77777777" w:rsidTr="00090094">
            <w:trPr>
              <w:trHeight w:val="21"/>
            </w:trPr>
            <w:tc>
              <w:tcPr>
                <w:tcW w:w="9100" w:type="dxa"/>
                <w:gridSpan w:val="5"/>
                <w:hideMark/>
              </w:tcPr>
              <w:p w14:paraId="24EE4831" w14:textId="77777777" w:rsidR="00413703" w:rsidRPr="00E75F02" w:rsidRDefault="00581773" w:rsidP="00F534A9">
                <w:pPr>
                  <w:pStyle w:val="TableHead"/>
                  <w:rPr>
                    <w:rStyle w:val="GeneralAviation"/>
                    <w:color w:val="auto"/>
                  </w:rPr>
                </w:pPr>
                <w:r w:rsidRPr="00E75F02">
                  <w:rPr>
                    <w:rStyle w:val="GeneralAviation"/>
                    <w:color w:val="auto"/>
                  </w:rPr>
                  <w:t>Subtopic EQPS 5.3 — Navigational equipment degradation</w:t>
                </w:r>
              </w:p>
            </w:tc>
          </w:tr>
          <w:tr w:rsidR="00090094" w14:paraId="2D0734B6" w14:textId="77777777" w:rsidTr="00090094">
            <w:trPr>
              <w:trHeight w:val="567"/>
            </w:trPr>
            <w:tc>
              <w:tcPr>
                <w:tcW w:w="879" w:type="dxa"/>
                <w:hideMark/>
              </w:tcPr>
              <w:p w14:paraId="0D7C59C1"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768BEA52" w14:textId="77777777" w:rsidR="00413703" w:rsidRPr="00E75F02" w:rsidRDefault="00581773" w:rsidP="00F534A9">
                <w:pPr>
                  <w:pStyle w:val="TableNormal0"/>
                  <w:rPr>
                    <w:rStyle w:val="GeneralAviation"/>
                    <w:color w:val="auto"/>
                  </w:rPr>
                </w:pPr>
                <w:r w:rsidRPr="00E75F02">
                  <w:rPr>
                    <w:rStyle w:val="GeneralAviation"/>
                    <w:color w:val="auto"/>
                  </w:rPr>
                  <w:t xml:space="preserve">5.3.1 </w:t>
                </w:r>
              </w:p>
            </w:tc>
            <w:tc>
              <w:tcPr>
                <w:tcW w:w="3544" w:type="dxa"/>
                <w:hideMark/>
              </w:tcPr>
              <w:p w14:paraId="70A9483E" w14:textId="77777777" w:rsidR="00413703" w:rsidRPr="00E75F02" w:rsidRDefault="00581773" w:rsidP="00F534A9">
                <w:pPr>
                  <w:pStyle w:val="TableNormal0"/>
                  <w:rPr>
                    <w:rStyle w:val="GeneralAviation"/>
                    <w:color w:val="auto"/>
                  </w:rPr>
                </w:pPr>
                <w:r w:rsidRPr="00E75F02">
                  <w:rPr>
                    <w:rStyle w:val="GeneralAviation"/>
                    <w:color w:val="auto"/>
                  </w:rPr>
                  <w:t>Identify when a navigational equipment failure will affect operational ability.</w:t>
                </w:r>
              </w:p>
            </w:tc>
            <w:tc>
              <w:tcPr>
                <w:tcW w:w="283" w:type="dxa"/>
                <w:hideMark/>
              </w:tcPr>
              <w:p w14:paraId="2945677D"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669FEEB7"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navigational aids</w:t>
                </w:r>
                <w:r w:rsidR="00AE3685" w:rsidRPr="00E75F02">
                  <w:rPr>
                    <w:rStyle w:val="GeneralAviation"/>
                    <w:i/>
                    <w:iCs/>
                    <w:color w:val="auto"/>
                  </w:rPr>
                  <w:t>, ‘European GNSS Contingency/Reversion Handbook for PBN Operations’</w:t>
                </w:r>
              </w:p>
            </w:tc>
            <w:tc>
              <w:tcPr>
                <w:tcW w:w="708" w:type="dxa"/>
                <w:hideMark/>
              </w:tcPr>
              <w:p w14:paraId="2095C730"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64E57835" w14:textId="77777777" w:rsidTr="00090094">
            <w:trPr>
              <w:trHeight w:val="567"/>
            </w:trPr>
            <w:tc>
              <w:tcPr>
                <w:tcW w:w="879" w:type="dxa"/>
                <w:hideMark/>
              </w:tcPr>
              <w:p w14:paraId="087DED68"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6209669A" w14:textId="77777777" w:rsidR="00413703" w:rsidRPr="00E75F02" w:rsidRDefault="00581773" w:rsidP="00F534A9">
                <w:pPr>
                  <w:pStyle w:val="TableNormal0"/>
                  <w:rPr>
                    <w:rStyle w:val="GeneralAviation"/>
                    <w:color w:val="auto"/>
                  </w:rPr>
                </w:pPr>
                <w:r w:rsidRPr="00E75F02">
                  <w:rPr>
                    <w:rStyle w:val="GeneralAviation"/>
                    <w:color w:val="auto"/>
                  </w:rPr>
                  <w:t xml:space="preserve">5.3.2 </w:t>
                </w:r>
              </w:p>
            </w:tc>
            <w:tc>
              <w:tcPr>
                <w:tcW w:w="3544" w:type="dxa"/>
                <w:hideMark/>
              </w:tcPr>
              <w:p w14:paraId="1DB20826" w14:textId="77777777" w:rsidR="00413703" w:rsidRDefault="00581773" w:rsidP="00F534A9">
                <w:pPr>
                  <w:pStyle w:val="TableNormal0"/>
                  <w:rPr>
                    <w:rStyle w:val="GeneralAviation"/>
                    <w:color w:val="auto"/>
                  </w:rPr>
                </w:pPr>
                <w:r w:rsidRPr="00E75F02">
                  <w:rPr>
                    <w:rStyle w:val="GeneralAviation"/>
                    <w:color w:val="auto"/>
                  </w:rPr>
                  <w:t>Apply contingency procedures in the event of navigational equipment degradation.</w:t>
                </w:r>
              </w:p>
              <w:p w14:paraId="51EF6A5A" w14:textId="77777777" w:rsidR="0096092C" w:rsidRDefault="0096092C" w:rsidP="00F534A9">
                <w:pPr>
                  <w:pStyle w:val="TableNormal0"/>
                  <w:rPr>
                    <w:rStyle w:val="GeneralAviation"/>
                    <w:color w:val="auto"/>
                  </w:rPr>
                </w:pPr>
              </w:p>
              <w:p w14:paraId="68CFE2A6" w14:textId="77777777" w:rsidR="0096092C" w:rsidRDefault="0096092C" w:rsidP="00F534A9">
                <w:pPr>
                  <w:pStyle w:val="TableNormal0"/>
                  <w:rPr>
                    <w:rStyle w:val="GeneralAviation"/>
                    <w:color w:val="auto"/>
                  </w:rPr>
                </w:pPr>
              </w:p>
              <w:p w14:paraId="0A36DFFC" w14:textId="77777777" w:rsidR="0096092C" w:rsidRDefault="0096092C" w:rsidP="00F534A9">
                <w:pPr>
                  <w:pStyle w:val="TableNormal0"/>
                  <w:rPr>
                    <w:rStyle w:val="GeneralAviation"/>
                    <w:color w:val="auto"/>
                  </w:rPr>
                </w:pPr>
              </w:p>
              <w:p w14:paraId="763B8CAD" w14:textId="77777777" w:rsidR="0096092C" w:rsidRDefault="0096092C" w:rsidP="00F534A9">
                <w:pPr>
                  <w:pStyle w:val="TableNormal0"/>
                  <w:rPr>
                    <w:rStyle w:val="GeneralAviation"/>
                    <w:color w:val="auto"/>
                  </w:rPr>
                </w:pPr>
              </w:p>
              <w:p w14:paraId="6590C9A6" w14:textId="77777777" w:rsidR="0096092C" w:rsidRPr="00E75F02" w:rsidRDefault="0096092C" w:rsidP="00F534A9">
                <w:pPr>
                  <w:pStyle w:val="TableNormal0"/>
                  <w:rPr>
                    <w:rStyle w:val="GeneralAviation"/>
                    <w:color w:val="auto"/>
                  </w:rPr>
                </w:pPr>
              </w:p>
            </w:tc>
            <w:tc>
              <w:tcPr>
                <w:tcW w:w="283" w:type="dxa"/>
                <w:hideMark/>
              </w:tcPr>
              <w:p w14:paraId="7E94C86E"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2CDA3014"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vertical separation, information to aircraft, navigational assistance, seeking assistance from adjacent units</w:t>
                </w:r>
              </w:p>
            </w:tc>
            <w:tc>
              <w:tcPr>
                <w:tcW w:w="708" w:type="dxa"/>
                <w:hideMark/>
              </w:tcPr>
              <w:p w14:paraId="49733C84" w14:textId="77777777" w:rsidR="00413703" w:rsidRPr="00E75F02" w:rsidRDefault="00581773" w:rsidP="00F534A9">
                <w:pPr>
                  <w:pStyle w:val="TableNormal0"/>
                  <w:rPr>
                    <w:rStyle w:val="GeneralAviation"/>
                    <w:color w:val="auto"/>
                  </w:rPr>
                </w:pPr>
                <w:r w:rsidRPr="00E75F02">
                  <w:rPr>
                    <w:rStyle w:val="GeneralAviation"/>
                    <w:color w:val="auto"/>
                  </w:rPr>
                  <w:t>ALL</w:t>
                </w:r>
              </w:p>
            </w:tc>
          </w:tr>
          <w:tr w:rsidR="00090094" w14:paraId="31B71F10" w14:textId="77777777" w:rsidTr="00090094">
            <w:trPr>
              <w:trHeight w:val="21"/>
            </w:trPr>
            <w:tc>
              <w:tcPr>
                <w:tcW w:w="9100" w:type="dxa"/>
                <w:gridSpan w:val="5"/>
                <w:hideMark/>
              </w:tcPr>
              <w:p w14:paraId="52416471" w14:textId="77777777" w:rsidR="00413703" w:rsidRPr="00E75F02" w:rsidRDefault="00581773" w:rsidP="00F534A9">
                <w:pPr>
                  <w:pStyle w:val="TableHead"/>
                  <w:rPr>
                    <w:rStyle w:val="GeneralAviation"/>
                    <w:color w:val="auto"/>
                  </w:rPr>
                </w:pPr>
                <w:r w:rsidRPr="00E75F02">
                  <w:rPr>
                    <w:rStyle w:val="GeneralAviation"/>
                    <w:color w:val="auto"/>
                  </w:rPr>
                  <w:t>Subtopic EQPS 5.4 — Surveillance equipment degradation</w:t>
                </w:r>
              </w:p>
            </w:tc>
          </w:tr>
          <w:tr w:rsidR="00090094" w14:paraId="4B3672B5" w14:textId="77777777" w:rsidTr="00090094">
            <w:trPr>
              <w:trHeight w:val="567"/>
            </w:trPr>
            <w:tc>
              <w:tcPr>
                <w:tcW w:w="879" w:type="dxa"/>
                <w:hideMark/>
              </w:tcPr>
              <w:p w14:paraId="592F84C0" w14:textId="77777777" w:rsidR="00413703"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0F048EB9" w14:textId="77777777" w:rsidR="0096092C" w:rsidRPr="00E75F02" w:rsidRDefault="0096092C" w:rsidP="00F534A9">
                <w:pPr>
                  <w:pStyle w:val="TableNormal0"/>
                  <w:rPr>
                    <w:rStyle w:val="GeneralAviation"/>
                    <w:color w:val="auto"/>
                  </w:rPr>
                </w:pPr>
              </w:p>
              <w:p w14:paraId="3CE401EF" w14:textId="77777777" w:rsidR="00413703" w:rsidRPr="00E75F02" w:rsidRDefault="00581773" w:rsidP="00F534A9">
                <w:pPr>
                  <w:pStyle w:val="TableNormal0"/>
                  <w:rPr>
                    <w:rStyle w:val="GeneralAviation"/>
                    <w:color w:val="auto"/>
                  </w:rPr>
                </w:pPr>
                <w:r w:rsidRPr="00E75F02">
                  <w:rPr>
                    <w:rStyle w:val="GeneralAviation"/>
                    <w:color w:val="auto"/>
                  </w:rPr>
                  <w:t xml:space="preserve">5.4.1 </w:t>
                </w:r>
              </w:p>
            </w:tc>
            <w:tc>
              <w:tcPr>
                <w:tcW w:w="3544" w:type="dxa"/>
                <w:hideMark/>
              </w:tcPr>
              <w:p w14:paraId="122B068B" w14:textId="77777777" w:rsidR="00413703" w:rsidRDefault="00581773" w:rsidP="00F534A9">
                <w:pPr>
                  <w:pStyle w:val="TableNormal0"/>
                  <w:rPr>
                    <w:rStyle w:val="GeneralAviation"/>
                    <w:color w:val="auto"/>
                  </w:rPr>
                </w:pPr>
                <w:r w:rsidRPr="00E75F02">
                  <w:rPr>
                    <w:rStyle w:val="GeneralAviation"/>
                    <w:color w:val="auto"/>
                  </w:rPr>
                  <w:t>Identify that surveillance equipment has degraded.</w:t>
                </w:r>
              </w:p>
              <w:p w14:paraId="17A6B85F" w14:textId="77777777" w:rsidR="0096092C" w:rsidRPr="00E75F02" w:rsidRDefault="0096092C" w:rsidP="00F534A9">
                <w:pPr>
                  <w:pStyle w:val="TableNormal0"/>
                  <w:rPr>
                    <w:rStyle w:val="GeneralAviation"/>
                    <w:color w:val="auto"/>
                  </w:rPr>
                </w:pPr>
              </w:p>
            </w:tc>
            <w:tc>
              <w:tcPr>
                <w:tcW w:w="283" w:type="dxa"/>
                <w:hideMark/>
              </w:tcPr>
              <w:p w14:paraId="71FBDEFD"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66A67EE0" w14:textId="77777777" w:rsidR="00413703" w:rsidRDefault="00581773" w:rsidP="00FB49EC">
                <w:pPr>
                  <w:pStyle w:val="EssentialTraining"/>
                  <w:rPr>
                    <w:rStyle w:val="GeneralAviation"/>
                    <w:color w:val="auto"/>
                  </w:rPr>
                </w:pPr>
                <w:r w:rsidRPr="00E75F02">
                  <w:rPr>
                    <w:rStyle w:val="GeneralAviation"/>
                    <w:color w:val="auto"/>
                  </w:rPr>
                  <w:t>Partial power failure, loss of certain facilities, total failure</w:t>
                </w:r>
              </w:p>
              <w:p w14:paraId="1C5E5808" w14:textId="77777777" w:rsidR="0096092C" w:rsidRPr="0096092C" w:rsidRDefault="0096092C" w:rsidP="0096092C">
                <w:pPr>
                  <w:pStyle w:val="TableNormal0"/>
                  <w:rPr>
                    <w:lang w:val="en-GB"/>
                  </w:rPr>
                </w:pPr>
              </w:p>
              <w:p w14:paraId="6A63D9A9" w14:textId="77777777" w:rsidR="0096092C" w:rsidRPr="0096092C" w:rsidRDefault="0096092C" w:rsidP="0096092C">
                <w:pPr>
                  <w:pStyle w:val="TableNormal0"/>
                  <w:rPr>
                    <w:lang w:val="en-GB"/>
                  </w:rPr>
                </w:pPr>
              </w:p>
            </w:tc>
            <w:tc>
              <w:tcPr>
                <w:tcW w:w="708" w:type="dxa"/>
                <w:hideMark/>
              </w:tcPr>
              <w:p w14:paraId="13A20F6D"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380EF6D4" w14:textId="77777777" w:rsidTr="00090094">
            <w:trPr>
              <w:trHeight w:val="567"/>
            </w:trPr>
            <w:tc>
              <w:tcPr>
                <w:tcW w:w="879" w:type="dxa"/>
                <w:hideMark/>
              </w:tcPr>
              <w:p w14:paraId="02DB66BE"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36014A76" w14:textId="77777777" w:rsidR="00413703" w:rsidRPr="00E75F02" w:rsidRDefault="00581773" w:rsidP="00F534A9">
                <w:pPr>
                  <w:pStyle w:val="TableNormal0"/>
                  <w:rPr>
                    <w:rStyle w:val="GeneralAviation"/>
                    <w:color w:val="auto"/>
                  </w:rPr>
                </w:pPr>
                <w:r w:rsidRPr="00E75F02">
                  <w:rPr>
                    <w:rStyle w:val="GeneralAviation"/>
                    <w:color w:val="auto"/>
                  </w:rPr>
                  <w:t xml:space="preserve">5.4.2 </w:t>
                </w:r>
              </w:p>
            </w:tc>
            <w:tc>
              <w:tcPr>
                <w:tcW w:w="3544" w:type="dxa"/>
                <w:hideMark/>
              </w:tcPr>
              <w:p w14:paraId="6A9256A0" w14:textId="77777777" w:rsidR="00413703" w:rsidRPr="00E75F02" w:rsidRDefault="00581773" w:rsidP="00F534A9">
                <w:pPr>
                  <w:pStyle w:val="TableNormal0"/>
                  <w:rPr>
                    <w:rStyle w:val="GeneralAviation"/>
                    <w:color w:val="auto"/>
                  </w:rPr>
                </w:pPr>
                <w:r w:rsidRPr="00E75F02">
                  <w:rPr>
                    <w:rStyle w:val="GeneralAviation"/>
                    <w:color w:val="auto"/>
                  </w:rPr>
                  <w:t>Apply contingency procedures in the event of surveillance equipment degradation.</w:t>
                </w:r>
              </w:p>
            </w:tc>
            <w:tc>
              <w:tcPr>
                <w:tcW w:w="283" w:type="dxa"/>
                <w:hideMark/>
              </w:tcPr>
              <w:p w14:paraId="0B122D17"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53589396" w14:textId="77777777" w:rsidR="00413703" w:rsidRPr="00E75F02" w:rsidRDefault="00581773" w:rsidP="00F534A9">
                <w:pPr>
                  <w:pStyle w:val="TableNormal0"/>
                  <w:rPr>
                    <w:rStyle w:val="GeneralAviation"/>
                    <w:i/>
                    <w:iCs/>
                    <w:color w:val="auto"/>
                  </w:rPr>
                </w:pPr>
                <w:r w:rsidRPr="00E75F02">
                  <w:rPr>
                    <w:rStyle w:val="GeneralAviation"/>
                    <w:i/>
                    <w:iCs/>
                    <w:color w:val="auto"/>
                  </w:rPr>
                  <w:t xml:space="preserve">Optional content: inform adjacent sectors, inform aircraft, apply vertical separation (emergency), increased horizontal separation, reduce the number of aircraft </w:t>
                </w:r>
                <w:r w:rsidRPr="00E75F02">
                  <w:rPr>
                    <w:rStyle w:val="GeneralAviation"/>
                    <w:i/>
                    <w:iCs/>
                    <w:color w:val="auto"/>
                  </w:rPr>
                  <w:lastRenderedPageBreak/>
                  <w:t>entering area of responsibility, transfer aircraft to another unit</w:t>
                </w:r>
              </w:p>
            </w:tc>
            <w:tc>
              <w:tcPr>
                <w:tcW w:w="708" w:type="dxa"/>
                <w:hideMark/>
              </w:tcPr>
              <w:p w14:paraId="0822BF3B" w14:textId="77777777" w:rsidR="00413703" w:rsidRPr="00E75F02" w:rsidRDefault="00581773" w:rsidP="00F534A9">
                <w:pPr>
                  <w:pStyle w:val="TableNormal0"/>
                  <w:rPr>
                    <w:rStyle w:val="GeneralAviation"/>
                    <w:color w:val="auto"/>
                  </w:rPr>
                </w:pPr>
                <w:r w:rsidRPr="00E75F02">
                  <w:rPr>
                    <w:rStyle w:val="GeneralAviation"/>
                    <w:color w:val="auto"/>
                  </w:rPr>
                  <w:lastRenderedPageBreak/>
                  <w:t>APS ACS</w:t>
                </w:r>
              </w:p>
            </w:tc>
          </w:tr>
          <w:tr w:rsidR="00090094" w14:paraId="2FC496CE" w14:textId="77777777" w:rsidTr="00090094">
            <w:trPr>
              <w:trHeight w:val="21"/>
            </w:trPr>
            <w:tc>
              <w:tcPr>
                <w:tcW w:w="9100" w:type="dxa"/>
                <w:gridSpan w:val="5"/>
                <w:hideMark/>
              </w:tcPr>
              <w:p w14:paraId="311FE5EE" w14:textId="77777777" w:rsidR="00413703" w:rsidRPr="00E75F02" w:rsidRDefault="00581773" w:rsidP="00F534A9">
                <w:pPr>
                  <w:pStyle w:val="TableHead"/>
                  <w:rPr>
                    <w:rStyle w:val="GeneralAviation"/>
                    <w:color w:val="auto"/>
                  </w:rPr>
                </w:pPr>
                <w:r w:rsidRPr="00E75F02">
                  <w:rPr>
                    <w:rStyle w:val="GeneralAviation"/>
                    <w:color w:val="auto"/>
                  </w:rPr>
                  <w:t>Subtopic EQPS 5.5 — ATC processing system degradation</w:t>
                </w:r>
              </w:p>
            </w:tc>
          </w:tr>
          <w:tr w:rsidR="00090094" w14:paraId="1E99E406" w14:textId="77777777" w:rsidTr="00090094">
            <w:trPr>
              <w:trHeight w:val="567"/>
            </w:trPr>
            <w:tc>
              <w:tcPr>
                <w:tcW w:w="879" w:type="dxa"/>
                <w:hideMark/>
              </w:tcPr>
              <w:p w14:paraId="23DA3148"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04A165D6" w14:textId="77777777" w:rsidR="00413703" w:rsidRPr="00E75F02" w:rsidRDefault="00581773" w:rsidP="00F534A9">
                <w:pPr>
                  <w:pStyle w:val="TableNormal0"/>
                  <w:rPr>
                    <w:rStyle w:val="GeneralAviation"/>
                    <w:color w:val="auto"/>
                  </w:rPr>
                </w:pPr>
                <w:r w:rsidRPr="00E75F02">
                  <w:rPr>
                    <w:rStyle w:val="GeneralAviation"/>
                    <w:color w:val="auto"/>
                  </w:rPr>
                  <w:t xml:space="preserve">5.5.1 </w:t>
                </w:r>
              </w:p>
            </w:tc>
            <w:tc>
              <w:tcPr>
                <w:tcW w:w="3544" w:type="dxa"/>
                <w:hideMark/>
              </w:tcPr>
              <w:p w14:paraId="3ECC6B94" w14:textId="77777777" w:rsidR="00413703" w:rsidRPr="00E75F02" w:rsidRDefault="00581773" w:rsidP="00F534A9">
                <w:pPr>
                  <w:pStyle w:val="TableNormal0"/>
                  <w:rPr>
                    <w:rStyle w:val="GeneralAviation"/>
                    <w:color w:val="auto"/>
                  </w:rPr>
                </w:pPr>
                <w:r w:rsidRPr="00E75F02">
                  <w:rPr>
                    <w:rStyle w:val="GeneralAviation"/>
                    <w:color w:val="auto"/>
                  </w:rPr>
                  <w:t>Identify processing system degradation.</w:t>
                </w:r>
              </w:p>
            </w:tc>
            <w:tc>
              <w:tcPr>
                <w:tcW w:w="283" w:type="dxa"/>
                <w:hideMark/>
              </w:tcPr>
              <w:p w14:paraId="4347E661"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385DFA5F" w14:textId="77777777" w:rsidR="00413703" w:rsidRPr="00E75F02" w:rsidRDefault="00581773" w:rsidP="00F534A9">
                <w:pPr>
                  <w:pStyle w:val="TableNormal0"/>
                  <w:rPr>
                    <w:rStyle w:val="GeneralAviation"/>
                    <w:i/>
                    <w:iCs/>
                    <w:color w:val="auto"/>
                  </w:rPr>
                </w:pPr>
                <w:r w:rsidRPr="00E75F02">
                  <w:rPr>
                    <w:rStyle w:val="GeneralAviation"/>
                    <w:i/>
                    <w:iCs/>
                    <w:color w:val="auto"/>
                  </w:rPr>
                  <w:t>Optional content: FDPS, SDPS, software processing of situation display</w:t>
                </w:r>
              </w:p>
            </w:tc>
            <w:tc>
              <w:tcPr>
                <w:tcW w:w="708" w:type="dxa"/>
                <w:hideMark/>
              </w:tcPr>
              <w:p w14:paraId="085ACDE8" w14:textId="77777777" w:rsidR="00413703" w:rsidRPr="00E75F02" w:rsidRDefault="00581773" w:rsidP="00F534A9">
                <w:pPr>
                  <w:pStyle w:val="TableNormal0"/>
                  <w:rPr>
                    <w:rStyle w:val="GeneralAviation"/>
                    <w:color w:val="auto"/>
                  </w:rPr>
                </w:pPr>
                <w:r w:rsidRPr="00E75F02">
                  <w:rPr>
                    <w:rStyle w:val="GeneralAviation"/>
                    <w:color w:val="auto"/>
                  </w:rPr>
                  <w:t>APS ACS</w:t>
                </w:r>
              </w:p>
            </w:tc>
          </w:tr>
          <w:tr w:rsidR="00090094" w14:paraId="7873F664" w14:textId="77777777" w:rsidTr="00090094">
            <w:trPr>
              <w:trHeight w:val="567"/>
            </w:trPr>
            <w:tc>
              <w:tcPr>
                <w:tcW w:w="879" w:type="dxa"/>
                <w:hideMark/>
              </w:tcPr>
              <w:p w14:paraId="10CD6A23" w14:textId="77777777" w:rsidR="00413703"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EQPS</w:t>
                </w:r>
              </w:p>
              <w:p w14:paraId="336D7DC8" w14:textId="77777777" w:rsidR="00413703" w:rsidRPr="00E75F02" w:rsidRDefault="00581773" w:rsidP="00F534A9">
                <w:pPr>
                  <w:pStyle w:val="TableNormal0"/>
                  <w:rPr>
                    <w:rStyle w:val="GeneralAviation"/>
                    <w:color w:val="auto"/>
                  </w:rPr>
                </w:pPr>
                <w:r w:rsidRPr="00E75F02">
                  <w:rPr>
                    <w:rStyle w:val="GeneralAviation"/>
                    <w:color w:val="auto"/>
                  </w:rPr>
                  <w:t xml:space="preserve">5.5.2 </w:t>
                </w:r>
              </w:p>
            </w:tc>
            <w:tc>
              <w:tcPr>
                <w:tcW w:w="3544" w:type="dxa"/>
                <w:hideMark/>
              </w:tcPr>
              <w:p w14:paraId="0A7F3CEC" w14:textId="77777777" w:rsidR="00413703" w:rsidRPr="00E75F02" w:rsidRDefault="00581773" w:rsidP="00F534A9">
                <w:pPr>
                  <w:pStyle w:val="TableNormal0"/>
                  <w:rPr>
                    <w:rStyle w:val="GeneralAviation"/>
                    <w:color w:val="auto"/>
                  </w:rPr>
                </w:pPr>
                <w:r w:rsidRPr="00E75F02">
                  <w:rPr>
                    <w:rStyle w:val="GeneralAviation"/>
                    <w:color w:val="auto"/>
                  </w:rPr>
                  <w:t>Apply contingency procedures in the event of processing system degradation.</w:t>
                </w:r>
              </w:p>
            </w:tc>
            <w:tc>
              <w:tcPr>
                <w:tcW w:w="283" w:type="dxa"/>
                <w:hideMark/>
              </w:tcPr>
              <w:p w14:paraId="4E50E65A" w14:textId="77777777" w:rsidR="00413703"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10A1E284" w14:textId="77777777" w:rsidR="00413703" w:rsidRPr="00E75F02" w:rsidRDefault="00413703" w:rsidP="00F534A9">
                <w:pPr>
                  <w:pStyle w:val="TableNormal0"/>
                  <w:rPr>
                    <w:rStyle w:val="GeneralAviation"/>
                    <w:color w:val="auto"/>
                  </w:rPr>
                </w:pPr>
              </w:p>
            </w:tc>
            <w:tc>
              <w:tcPr>
                <w:tcW w:w="708" w:type="dxa"/>
                <w:hideMark/>
              </w:tcPr>
              <w:p w14:paraId="2D7B90EF" w14:textId="77777777" w:rsidR="00413703" w:rsidRPr="00E75F02" w:rsidRDefault="00581773" w:rsidP="00F534A9">
                <w:pPr>
                  <w:pStyle w:val="TableNormal0"/>
                  <w:rPr>
                    <w:rStyle w:val="GeneralAviation"/>
                    <w:color w:val="auto"/>
                  </w:rPr>
                </w:pPr>
                <w:r w:rsidRPr="00E75F02">
                  <w:rPr>
                    <w:rStyle w:val="GeneralAviation"/>
                    <w:color w:val="auto"/>
                  </w:rPr>
                  <w:t>APS ACS</w:t>
                </w:r>
              </w:p>
            </w:tc>
          </w:tr>
        </w:tbl>
        <w:p w14:paraId="13C044CE" w14:textId="77777777" w:rsidR="006547A1" w:rsidRPr="00413703" w:rsidRDefault="00000000" w:rsidP="008B24C6">
          <w:pPr>
            <w:rPr>
              <w:i/>
              <w:iCs/>
            </w:rPr>
          </w:pPr>
        </w:p>
      </w:sdtContent>
    </w:sdt>
    <w:sdt>
      <w:sdtPr>
        <w:rPr>
          <w:i w:val="0"/>
          <w:sz w:val="22"/>
          <w:szCs w:val="24"/>
        </w:rPr>
        <w:alias w:val="topic"/>
        <w:tag w:val="topic"/>
        <w:id w:val="-1810110483"/>
      </w:sdtPr>
      <w:sdtContent>
        <w:p w14:paraId="521C4AA8" w14:textId="77777777" w:rsidR="001A6EFF" w:rsidRDefault="001A6EFF" w:rsidP="00E75F02">
          <w:pPr>
            <w:pStyle w:val="Dxshortdesc"/>
            <w:jc w:val="center"/>
          </w:pPr>
        </w:p>
        <w:p w14:paraId="2268F53C" w14:textId="77777777" w:rsidR="0086507E" w:rsidRPr="005847AB" w:rsidRDefault="00581773" w:rsidP="001A6EFF">
          <w:pPr>
            <w:pStyle w:val="Heading5"/>
          </w:pPr>
          <w:bookmarkStart w:id="2306" w:name="_Toc256000247"/>
          <w:r w:rsidRPr="005847AB">
            <w:t>SUBJECT 9: PROFESSIONAL ENVIRONMENT</w:t>
          </w:r>
          <w:bookmarkEnd w:id="2306"/>
        </w:p>
        <w:p w14:paraId="2F94CF59" w14:textId="77777777" w:rsidR="0086507E" w:rsidRPr="00667041" w:rsidRDefault="00581773" w:rsidP="00ED18E8">
          <w:r w:rsidRPr="00667041">
            <w:t>The subject objective is:</w:t>
          </w:r>
        </w:p>
        <w:p w14:paraId="7AE346EB" w14:textId="77777777" w:rsidR="0086507E" w:rsidRDefault="00581773" w:rsidP="00ED18E8">
          <w:r w:rsidRPr="00667041">
            <w:t>Learners shall identify the need for close cooperation with other parties concerning ATM operations and appreciate aspects of environmental protection.</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26B6F5B8"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7C24B169" w14:textId="77777777" w:rsidR="0086507E" w:rsidRPr="001A6EFF" w:rsidRDefault="00581773" w:rsidP="001A6EFF">
                <w:pPr>
                  <w:pStyle w:val="TableCentered"/>
                  <w:rPr>
                    <w:rStyle w:val="Bold"/>
                  </w:rPr>
                </w:pPr>
                <w:r w:rsidRPr="001A6EFF">
                  <w:rPr>
                    <w:rStyle w:val="Bold"/>
                    <w:b/>
                  </w:rPr>
                  <w:t xml:space="preserve">TOPIC PEN 1 — FAMILIARISATION </w:t>
                </w:r>
              </w:p>
            </w:tc>
          </w:tr>
          <w:tr w:rsidR="00090094" w14:paraId="37CB1945" w14:textId="77777777" w:rsidTr="00090094">
            <w:trPr>
              <w:trHeight w:val="21"/>
            </w:trPr>
            <w:tc>
              <w:tcPr>
                <w:tcW w:w="9086" w:type="dxa"/>
                <w:gridSpan w:val="5"/>
                <w:hideMark/>
              </w:tcPr>
              <w:p w14:paraId="53FD4EF6" w14:textId="77777777" w:rsidR="0086507E" w:rsidRPr="00667041" w:rsidRDefault="00581773" w:rsidP="001A6EFF">
                <w:pPr>
                  <w:pStyle w:val="TableHead"/>
                </w:pPr>
                <w:r w:rsidRPr="00667041">
                  <w:t xml:space="preserve">Subtopic PEN 1.1 — Study visit to an area control centre </w:t>
                </w:r>
              </w:p>
            </w:tc>
          </w:tr>
          <w:tr w:rsidR="00090094" w14:paraId="64BF2A96" w14:textId="77777777" w:rsidTr="00090094">
            <w:trPr>
              <w:trHeight w:val="567"/>
            </w:trPr>
            <w:tc>
              <w:tcPr>
                <w:tcW w:w="865" w:type="dxa"/>
                <w:hideMark/>
              </w:tcPr>
              <w:p w14:paraId="0595471C" w14:textId="77777777" w:rsidR="0086507E" w:rsidRPr="00667041" w:rsidRDefault="00581773" w:rsidP="00516A9A">
                <w:pPr>
                  <w:pStyle w:val="TableNormal0"/>
                </w:pPr>
                <w:r w:rsidRPr="00667041">
                  <w:t>ACS</w:t>
                </w:r>
                <w:r w:rsidRPr="00667041">
                  <w:br/>
                  <w:t>PEN</w:t>
                </w:r>
              </w:p>
              <w:p w14:paraId="4AD5A4E2" w14:textId="77777777" w:rsidR="0086507E" w:rsidRPr="00667041" w:rsidRDefault="00581773" w:rsidP="00516A9A">
                <w:pPr>
                  <w:pStyle w:val="TableNormal0"/>
                </w:pPr>
                <w:r w:rsidRPr="00667041">
                  <w:t xml:space="preserve">1.1.1 </w:t>
                </w:r>
              </w:p>
            </w:tc>
            <w:tc>
              <w:tcPr>
                <w:tcW w:w="3544" w:type="dxa"/>
                <w:hideMark/>
              </w:tcPr>
              <w:p w14:paraId="01235649" w14:textId="77777777" w:rsidR="0086507E" w:rsidRPr="00667041" w:rsidRDefault="00581773" w:rsidP="00516A9A">
                <w:pPr>
                  <w:pStyle w:val="TableNormal0"/>
                </w:pPr>
                <w:r w:rsidRPr="00667041">
                  <w:t>Appreciate the functions and provision of operational area control service.</w:t>
                </w:r>
              </w:p>
            </w:tc>
            <w:tc>
              <w:tcPr>
                <w:tcW w:w="283" w:type="dxa"/>
                <w:hideMark/>
              </w:tcPr>
              <w:p w14:paraId="43B1DC60" w14:textId="77777777" w:rsidR="0086507E" w:rsidRPr="00667041" w:rsidRDefault="00581773" w:rsidP="00516A9A">
                <w:pPr>
                  <w:pStyle w:val="TableNormal0"/>
                </w:pPr>
                <w:r w:rsidRPr="00667041">
                  <w:t>3</w:t>
                </w:r>
              </w:p>
            </w:tc>
            <w:tc>
              <w:tcPr>
                <w:tcW w:w="3686" w:type="dxa"/>
                <w:hideMark/>
              </w:tcPr>
              <w:p w14:paraId="19602F03" w14:textId="77777777" w:rsidR="0086507E" w:rsidRPr="00DE1F84" w:rsidRDefault="00581773" w:rsidP="00DE1F84">
                <w:pPr>
                  <w:pStyle w:val="EssentialTraining"/>
                </w:pPr>
                <w:r w:rsidRPr="00DE1F84">
                  <w:t>Study visit to an area control centre</w:t>
                </w:r>
              </w:p>
            </w:tc>
            <w:tc>
              <w:tcPr>
                <w:tcW w:w="708" w:type="dxa"/>
                <w:hideMark/>
              </w:tcPr>
              <w:p w14:paraId="19F846C1" w14:textId="77777777" w:rsidR="0086507E" w:rsidRPr="00667041" w:rsidRDefault="00581773" w:rsidP="00516A9A">
                <w:pPr>
                  <w:pStyle w:val="TableNormal0"/>
                </w:pPr>
                <w:r w:rsidRPr="00667041">
                  <w:t>ACP ACS</w:t>
                </w:r>
              </w:p>
            </w:tc>
          </w:tr>
          <w:tr w:rsidR="00090094" w14:paraId="47F9C71E" w14:textId="77777777" w:rsidTr="00090094">
            <w:trPr>
              <w:trHeight w:val="21"/>
            </w:trPr>
            <w:tc>
              <w:tcPr>
                <w:tcW w:w="9086" w:type="dxa"/>
                <w:gridSpan w:val="5"/>
              </w:tcPr>
              <w:p w14:paraId="14D1997B" w14:textId="77777777" w:rsidR="001429A5" w:rsidRPr="001429A5" w:rsidRDefault="00581773" w:rsidP="00F534A9">
                <w:pPr>
                  <w:pStyle w:val="TableCentered"/>
                  <w:rPr>
                    <w:rStyle w:val="GeneralAviation"/>
                  </w:rPr>
                </w:pPr>
                <w:r w:rsidRPr="001429A5">
                  <w:t>TOPIC PEN 2 — AIRSPACE USERS</w:t>
                </w:r>
              </w:p>
            </w:tc>
          </w:tr>
          <w:tr w:rsidR="00090094" w14:paraId="6A4BBBC6" w14:textId="77777777" w:rsidTr="00090094">
            <w:trPr>
              <w:trHeight w:val="21"/>
            </w:trPr>
            <w:tc>
              <w:tcPr>
                <w:tcW w:w="9086" w:type="dxa"/>
                <w:gridSpan w:val="5"/>
                <w:hideMark/>
              </w:tcPr>
              <w:p w14:paraId="5458B605" w14:textId="77777777" w:rsidR="001429A5" w:rsidRPr="00E75F02" w:rsidRDefault="00581773" w:rsidP="00F534A9">
                <w:pPr>
                  <w:pStyle w:val="TableHead"/>
                  <w:rPr>
                    <w:rStyle w:val="GeneralAviation"/>
                    <w:color w:val="auto"/>
                  </w:rPr>
                </w:pPr>
                <w:r w:rsidRPr="00E75F02">
                  <w:rPr>
                    <w:rStyle w:val="GeneralAviation"/>
                    <w:color w:val="auto"/>
                  </w:rPr>
                  <w:t>Subtopic PEN 2.1 — Contributors to civil ATS operations</w:t>
                </w:r>
              </w:p>
            </w:tc>
          </w:tr>
          <w:tr w:rsidR="00090094" w14:paraId="17FC63F7" w14:textId="77777777" w:rsidTr="00090094">
            <w:trPr>
              <w:trHeight w:val="567"/>
            </w:trPr>
            <w:tc>
              <w:tcPr>
                <w:tcW w:w="865" w:type="dxa"/>
                <w:hideMark/>
              </w:tcPr>
              <w:p w14:paraId="766F9296" w14:textId="77777777" w:rsidR="001429A5"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PEN</w:t>
                </w:r>
              </w:p>
              <w:p w14:paraId="315787C5" w14:textId="77777777" w:rsidR="001429A5" w:rsidRPr="00E75F02" w:rsidRDefault="00581773" w:rsidP="00F534A9">
                <w:pPr>
                  <w:pStyle w:val="TableNormal0"/>
                  <w:rPr>
                    <w:rStyle w:val="GeneralAviation"/>
                    <w:color w:val="auto"/>
                  </w:rPr>
                </w:pPr>
                <w:r w:rsidRPr="00E75F02">
                  <w:rPr>
                    <w:rStyle w:val="GeneralAviation"/>
                    <w:color w:val="auto"/>
                  </w:rPr>
                  <w:t xml:space="preserve">2.1.1 </w:t>
                </w:r>
              </w:p>
            </w:tc>
            <w:tc>
              <w:tcPr>
                <w:tcW w:w="3544" w:type="dxa"/>
                <w:hideMark/>
              </w:tcPr>
              <w:p w14:paraId="06004D0A" w14:textId="77777777" w:rsidR="001429A5" w:rsidRPr="00E75F02" w:rsidRDefault="00581773" w:rsidP="00F534A9">
                <w:pPr>
                  <w:pStyle w:val="TableNormal0"/>
                  <w:rPr>
                    <w:rStyle w:val="GeneralAviation"/>
                    <w:color w:val="auto"/>
                  </w:rPr>
                </w:pPr>
                <w:r w:rsidRPr="00E75F02">
                  <w:rPr>
                    <w:rStyle w:val="GeneralAviation"/>
                    <w:color w:val="auto"/>
                  </w:rPr>
                  <w:t>Characterise civil ATS activities in area control centre.</w:t>
                </w:r>
              </w:p>
            </w:tc>
            <w:tc>
              <w:tcPr>
                <w:tcW w:w="283" w:type="dxa"/>
                <w:hideMark/>
              </w:tcPr>
              <w:p w14:paraId="54981C26" w14:textId="77777777" w:rsidR="001429A5"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6A7CBB63" w14:textId="77777777" w:rsidR="001429A5" w:rsidRPr="00E75F02" w:rsidRDefault="00581773" w:rsidP="00DE1F84">
                <w:pPr>
                  <w:pStyle w:val="EssentialTraining"/>
                  <w:rPr>
                    <w:rStyle w:val="GeneralAviation"/>
                    <w:color w:val="auto"/>
                  </w:rPr>
                </w:pPr>
                <w:r w:rsidRPr="00E75F02">
                  <w:rPr>
                    <w:rStyle w:val="GeneralAviation"/>
                    <w:color w:val="auto"/>
                  </w:rPr>
                  <w:t>Study visit to an area control centre</w:t>
                </w:r>
              </w:p>
              <w:p w14:paraId="4E2DC025" w14:textId="77777777" w:rsidR="001429A5" w:rsidRPr="00E75F02" w:rsidRDefault="00581773" w:rsidP="00F534A9">
                <w:pPr>
                  <w:pStyle w:val="TableNormal0"/>
                  <w:rPr>
                    <w:rStyle w:val="GeneralAviation"/>
                    <w:i/>
                    <w:iCs/>
                    <w:color w:val="auto"/>
                  </w:rPr>
                </w:pPr>
                <w:r w:rsidRPr="00E75F02">
                  <w:rPr>
                    <w:rStyle w:val="GeneralAviation"/>
                    <w:i/>
                    <w:iCs/>
                    <w:color w:val="auto"/>
                  </w:rPr>
                  <w:t>Optional content: familiarisation visits to TWR, APP, AIS, RCC</w:t>
                </w:r>
              </w:p>
            </w:tc>
            <w:tc>
              <w:tcPr>
                <w:tcW w:w="708" w:type="dxa"/>
                <w:hideMark/>
              </w:tcPr>
              <w:p w14:paraId="4C313CF5" w14:textId="77777777" w:rsidR="001429A5" w:rsidRPr="00E75F02" w:rsidRDefault="00581773" w:rsidP="00F534A9">
                <w:pPr>
                  <w:pStyle w:val="TableNormal0"/>
                  <w:rPr>
                    <w:rStyle w:val="GeneralAviation"/>
                    <w:color w:val="auto"/>
                  </w:rPr>
                </w:pPr>
                <w:r w:rsidRPr="00E75F02">
                  <w:rPr>
                    <w:rStyle w:val="GeneralAviation"/>
                    <w:color w:val="auto"/>
                  </w:rPr>
                  <w:t>ACP ACS</w:t>
                </w:r>
              </w:p>
            </w:tc>
          </w:tr>
          <w:tr w:rsidR="00090094" w14:paraId="111E7EB1" w14:textId="77777777" w:rsidTr="00090094">
            <w:trPr>
              <w:trHeight w:val="567"/>
            </w:trPr>
            <w:tc>
              <w:tcPr>
                <w:tcW w:w="865" w:type="dxa"/>
                <w:hideMark/>
              </w:tcPr>
              <w:p w14:paraId="4893AFDB" w14:textId="77777777" w:rsidR="001429A5"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PEN</w:t>
                </w:r>
              </w:p>
              <w:p w14:paraId="64CE3614" w14:textId="77777777" w:rsidR="001429A5" w:rsidRPr="00E75F02" w:rsidRDefault="00581773" w:rsidP="00F534A9">
                <w:pPr>
                  <w:pStyle w:val="TableNormal0"/>
                  <w:rPr>
                    <w:rStyle w:val="GeneralAviation"/>
                    <w:color w:val="auto"/>
                  </w:rPr>
                </w:pPr>
                <w:r w:rsidRPr="00E75F02">
                  <w:rPr>
                    <w:rStyle w:val="GeneralAviation"/>
                    <w:color w:val="auto"/>
                  </w:rPr>
                  <w:t xml:space="preserve">2.1.2 </w:t>
                </w:r>
              </w:p>
            </w:tc>
            <w:tc>
              <w:tcPr>
                <w:tcW w:w="3544" w:type="dxa"/>
                <w:hideMark/>
              </w:tcPr>
              <w:p w14:paraId="55FD8F15" w14:textId="77777777" w:rsidR="001429A5" w:rsidRPr="00E75F02" w:rsidRDefault="00581773" w:rsidP="00F534A9">
                <w:pPr>
                  <w:pStyle w:val="TableNormal0"/>
                  <w:rPr>
                    <w:rStyle w:val="GeneralAviation"/>
                    <w:color w:val="auto"/>
                  </w:rPr>
                </w:pPr>
                <w:r w:rsidRPr="00E75F02">
                  <w:rPr>
                    <w:rStyle w:val="GeneralAviation"/>
                    <w:color w:val="auto"/>
                  </w:rPr>
                  <w:t>Characterise other parties interfacing with ATS operations.</w:t>
                </w:r>
              </w:p>
            </w:tc>
            <w:tc>
              <w:tcPr>
                <w:tcW w:w="283" w:type="dxa"/>
                <w:hideMark/>
              </w:tcPr>
              <w:p w14:paraId="7B66EF18" w14:textId="77777777" w:rsidR="001429A5"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36EF5D16" w14:textId="77777777" w:rsidR="001429A5" w:rsidRPr="00E75F02" w:rsidRDefault="00581773" w:rsidP="00F534A9">
                <w:pPr>
                  <w:pStyle w:val="TableNormal0"/>
                  <w:rPr>
                    <w:rStyle w:val="GeneralAviation"/>
                    <w:i/>
                    <w:iCs/>
                    <w:color w:val="auto"/>
                  </w:rPr>
                </w:pPr>
                <w:r w:rsidRPr="00E75F02">
                  <w:rPr>
                    <w:rStyle w:val="GeneralAviation"/>
                    <w:i/>
                    <w:iCs/>
                    <w:color w:val="auto"/>
                  </w:rPr>
                  <w:t>Optional content: familiarisation visits to engineering services, firefighting and emergency services, airline operations offices</w:t>
                </w:r>
              </w:p>
            </w:tc>
            <w:tc>
              <w:tcPr>
                <w:tcW w:w="708" w:type="dxa"/>
                <w:hideMark/>
              </w:tcPr>
              <w:p w14:paraId="17D2E817" w14:textId="77777777" w:rsidR="001429A5" w:rsidRPr="00E75F02" w:rsidRDefault="00581773" w:rsidP="00F534A9">
                <w:pPr>
                  <w:pStyle w:val="TableNormal0"/>
                  <w:rPr>
                    <w:rStyle w:val="GeneralAviation"/>
                    <w:color w:val="auto"/>
                  </w:rPr>
                </w:pPr>
                <w:r w:rsidRPr="00E75F02">
                  <w:rPr>
                    <w:rStyle w:val="GeneralAviation"/>
                    <w:color w:val="auto"/>
                  </w:rPr>
                  <w:t>ALL</w:t>
                </w:r>
              </w:p>
            </w:tc>
          </w:tr>
          <w:tr w:rsidR="00090094" w14:paraId="449D1B83" w14:textId="77777777" w:rsidTr="00090094">
            <w:trPr>
              <w:trHeight w:val="21"/>
            </w:trPr>
            <w:tc>
              <w:tcPr>
                <w:tcW w:w="9086" w:type="dxa"/>
                <w:gridSpan w:val="5"/>
                <w:hideMark/>
              </w:tcPr>
              <w:p w14:paraId="59EF18F3" w14:textId="77777777" w:rsidR="001429A5" w:rsidRPr="00E75F02" w:rsidRDefault="00581773" w:rsidP="00F534A9">
                <w:pPr>
                  <w:pStyle w:val="TableHead"/>
                  <w:rPr>
                    <w:rStyle w:val="GeneralAviation"/>
                    <w:color w:val="auto"/>
                  </w:rPr>
                </w:pPr>
                <w:r w:rsidRPr="00E75F02">
                  <w:rPr>
                    <w:rStyle w:val="GeneralAviation"/>
                    <w:color w:val="auto"/>
                  </w:rPr>
                  <w:t>Subtopic PEN 2.2 — Contributors to military ATS operations</w:t>
                </w:r>
              </w:p>
            </w:tc>
          </w:tr>
          <w:tr w:rsidR="00090094" w14:paraId="02058E2F" w14:textId="77777777" w:rsidTr="00090094">
            <w:trPr>
              <w:trHeight w:val="567"/>
            </w:trPr>
            <w:tc>
              <w:tcPr>
                <w:tcW w:w="865" w:type="dxa"/>
                <w:hideMark/>
              </w:tcPr>
              <w:p w14:paraId="5A354662" w14:textId="77777777" w:rsidR="001429A5"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PEN</w:t>
                </w:r>
              </w:p>
              <w:p w14:paraId="48D9F69E" w14:textId="77777777" w:rsidR="001429A5" w:rsidRPr="00E75F02" w:rsidRDefault="00581773" w:rsidP="00F534A9">
                <w:pPr>
                  <w:pStyle w:val="TableNormal0"/>
                  <w:rPr>
                    <w:rStyle w:val="GeneralAviation"/>
                    <w:color w:val="auto"/>
                  </w:rPr>
                </w:pPr>
                <w:r w:rsidRPr="00E75F02">
                  <w:rPr>
                    <w:rStyle w:val="GeneralAviation"/>
                    <w:color w:val="auto"/>
                  </w:rPr>
                  <w:t xml:space="preserve">2.2.1 </w:t>
                </w:r>
              </w:p>
            </w:tc>
            <w:tc>
              <w:tcPr>
                <w:tcW w:w="3544" w:type="dxa"/>
                <w:hideMark/>
              </w:tcPr>
              <w:p w14:paraId="6CD6DD25" w14:textId="77777777" w:rsidR="001429A5" w:rsidRDefault="00581773" w:rsidP="00F534A9">
                <w:pPr>
                  <w:pStyle w:val="TableNormal0"/>
                  <w:rPr>
                    <w:rStyle w:val="GeneralAviation"/>
                    <w:color w:val="auto"/>
                  </w:rPr>
                </w:pPr>
                <w:r w:rsidRPr="00E75F02">
                  <w:rPr>
                    <w:rStyle w:val="GeneralAviation"/>
                    <w:color w:val="auto"/>
                  </w:rPr>
                  <w:t>Characterise military ATS activities.</w:t>
                </w:r>
              </w:p>
              <w:p w14:paraId="09EEB4CE" w14:textId="77777777" w:rsidR="0096092C" w:rsidRDefault="0096092C" w:rsidP="00F534A9">
                <w:pPr>
                  <w:pStyle w:val="TableNormal0"/>
                  <w:rPr>
                    <w:rStyle w:val="GeneralAviation"/>
                    <w:color w:val="auto"/>
                  </w:rPr>
                </w:pPr>
              </w:p>
              <w:p w14:paraId="259AE6BB" w14:textId="77777777" w:rsidR="0096092C" w:rsidRDefault="0096092C" w:rsidP="00F534A9">
                <w:pPr>
                  <w:pStyle w:val="TableNormal0"/>
                  <w:rPr>
                    <w:rStyle w:val="GeneralAviation"/>
                    <w:color w:val="auto"/>
                  </w:rPr>
                </w:pPr>
              </w:p>
              <w:p w14:paraId="429247A2" w14:textId="77777777" w:rsidR="0096092C" w:rsidRDefault="0096092C" w:rsidP="00F534A9">
                <w:pPr>
                  <w:pStyle w:val="TableNormal0"/>
                  <w:rPr>
                    <w:rStyle w:val="GeneralAviation"/>
                    <w:color w:val="auto"/>
                  </w:rPr>
                </w:pPr>
              </w:p>
              <w:p w14:paraId="00D2F86F" w14:textId="77777777" w:rsidR="0096092C" w:rsidRDefault="0096092C" w:rsidP="00F534A9">
                <w:pPr>
                  <w:pStyle w:val="TableNormal0"/>
                  <w:rPr>
                    <w:rStyle w:val="GeneralAviation"/>
                    <w:color w:val="auto"/>
                  </w:rPr>
                </w:pPr>
              </w:p>
              <w:p w14:paraId="389160FD" w14:textId="77777777" w:rsidR="0096092C" w:rsidRDefault="0096092C" w:rsidP="00F534A9">
                <w:pPr>
                  <w:pStyle w:val="TableNormal0"/>
                  <w:rPr>
                    <w:rStyle w:val="GeneralAviation"/>
                    <w:color w:val="auto"/>
                  </w:rPr>
                </w:pPr>
              </w:p>
              <w:p w14:paraId="3C429943" w14:textId="77777777" w:rsidR="0096092C" w:rsidRDefault="0096092C" w:rsidP="00F534A9">
                <w:pPr>
                  <w:pStyle w:val="TableNormal0"/>
                  <w:rPr>
                    <w:rStyle w:val="GeneralAviation"/>
                    <w:color w:val="auto"/>
                  </w:rPr>
                </w:pPr>
              </w:p>
              <w:p w14:paraId="61FE6BFD" w14:textId="77777777" w:rsidR="0096092C" w:rsidRPr="00E75F02" w:rsidRDefault="0096092C" w:rsidP="00F534A9">
                <w:pPr>
                  <w:pStyle w:val="TableNormal0"/>
                  <w:rPr>
                    <w:rStyle w:val="GeneralAviation"/>
                    <w:color w:val="auto"/>
                  </w:rPr>
                </w:pPr>
              </w:p>
            </w:tc>
            <w:tc>
              <w:tcPr>
                <w:tcW w:w="283" w:type="dxa"/>
                <w:hideMark/>
              </w:tcPr>
              <w:p w14:paraId="7881C224" w14:textId="77777777" w:rsidR="001429A5"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2501DB3C" w14:textId="77777777" w:rsidR="001429A5" w:rsidRPr="00E75F02" w:rsidRDefault="00581773" w:rsidP="00F534A9">
                <w:pPr>
                  <w:pStyle w:val="TableNormal0"/>
                  <w:rPr>
                    <w:rStyle w:val="GeneralAviation"/>
                    <w:i/>
                    <w:iCs/>
                    <w:color w:val="auto"/>
                  </w:rPr>
                </w:pPr>
                <w:r w:rsidRPr="00E75F02">
                  <w:rPr>
                    <w:rStyle w:val="GeneralAviation"/>
                    <w:i/>
                    <w:iCs/>
                    <w:color w:val="auto"/>
                  </w:rPr>
                  <w:t>Optional content: familiarisation visits to TWR, APP, ACC, AIS, RCC, air defence units</w:t>
                </w:r>
              </w:p>
            </w:tc>
            <w:tc>
              <w:tcPr>
                <w:tcW w:w="708" w:type="dxa"/>
                <w:hideMark/>
              </w:tcPr>
              <w:p w14:paraId="534465E3" w14:textId="77777777" w:rsidR="001429A5" w:rsidRPr="00E75F02" w:rsidRDefault="00581773" w:rsidP="00F534A9">
                <w:pPr>
                  <w:pStyle w:val="TableNormal0"/>
                  <w:rPr>
                    <w:rStyle w:val="GeneralAviation"/>
                    <w:color w:val="auto"/>
                  </w:rPr>
                </w:pPr>
                <w:r w:rsidRPr="00E75F02">
                  <w:rPr>
                    <w:rStyle w:val="GeneralAviation"/>
                    <w:color w:val="auto"/>
                  </w:rPr>
                  <w:t>ALL</w:t>
                </w:r>
              </w:p>
            </w:tc>
          </w:tr>
          <w:tr w:rsidR="00090094" w14:paraId="021072C3" w14:textId="77777777" w:rsidTr="00090094">
            <w:trPr>
              <w:trHeight w:val="21"/>
            </w:trPr>
            <w:tc>
              <w:tcPr>
                <w:tcW w:w="9086" w:type="dxa"/>
                <w:gridSpan w:val="5"/>
              </w:tcPr>
              <w:p w14:paraId="2A2C56F3" w14:textId="77777777" w:rsidR="001429A5" w:rsidRPr="001429A5" w:rsidRDefault="00581773" w:rsidP="00F534A9">
                <w:pPr>
                  <w:pStyle w:val="TableCentered"/>
                  <w:rPr>
                    <w:rStyle w:val="GeneralAviation"/>
                  </w:rPr>
                </w:pPr>
                <w:r w:rsidRPr="001429A5">
                  <w:t>TOPIC PEN 3 — CUSTOMER RELATIONS</w:t>
                </w:r>
              </w:p>
            </w:tc>
          </w:tr>
          <w:tr w:rsidR="00090094" w14:paraId="044C8925" w14:textId="77777777" w:rsidTr="00090094">
            <w:trPr>
              <w:trHeight w:val="21"/>
            </w:trPr>
            <w:tc>
              <w:tcPr>
                <w:tcW w:w="9086" w:type="dxa"/>
                <w:gridSpan w:val="5"/>
                <w:hideMark/>
              </w:tcPr>
              <w:p w14:paraId="4C0F5C16" w14:textId="77777777" w:rsidR="001429A5" w:rsidRPr="00E75F02" w:rsidRDefault="00581773" w:rsidP="00F534A9">
                <w:pPr>
                  <w:pStyle w:val="TableHead"/>
                  <w:rPr>
                    <w:rStyle w:val="GeneralAviation"/>
                    <w:color w:val="auto"/>
                  </w:rPr>
                </w:pPr>
                <w:r w:rsidRPr="00E75F02">
                  <w:rPr>
                    <w:rStyle w:val="GeneralAviation"/>
                    <w:color w:val="auto"/>
                  </w:rPr>
                  <w:t>Subtopic PEN 3.1 — Provision of services and user requirements</w:t>
                </w:r>
              </w:p>
            </w:tc>
          </w:tr>
          <w:tr w:rsidR="00090094" w14:paraId="73810A4B" w14:textId="77777777" w:rsidTr="00090094">
            <w:trPr>
              <w:trHeight w:val="567"/>
            </w:trPr>
            <w:tc>
              <w:tcPr>
                <w:tcW w:w="865" w:type="dxa"/>
                <w:hideMark/>
              </w:tcPr>
              <w:p w14:paraId="0736100F" w14:textId="77777777" w:rsidR="001429A5"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PEN</w:t>
                </w:r>
              </w:p>
              <w:p w14:paraId="4012CB18" w14:textId="77777777" w:rsidR="001429A5" w:rsidRPr="00E75F02" w:rsidRDefault="00581773" w:rsidP="00F534A9">
                <w:pPr>
                  <w:pStyle w:val="TableNormal0"/>
                  <w:rPr>
                    <w:rStyle w:val="GeneralAviation"/>
                    <w:color w:val="auto"/>
                  </w:rPr>
                </w:pPr>
                <w:r w:rsidRPr="00E75F02">
                  <w:rPr>
                    <w:rStyle w:val="GeneralAviation"/>
                    <w:color w:val="auto"/>
                  </w:rPr>
                  <w:t xml:space="preserve">3.1.1 </w:t>
                </w:r>
              </w:p>
            </w:tc>
            <w:tc>
              <w:tcPr>
                <w:tcW w:w="3544" w:type="dxa"/>
                <w:hideMark/>
              </w:tcPr>
              <w:p w14:paraId="2C0621AD" w14:textId="77777777" w:rsidR="001429A5" w:rsidRPr="00E75F02" w:rsidRDefault="00581773" w:rsidP="00F534A9">
                <w:pPr>
                  <w:pStyle w:val="TableNormal0"/>
                  <w:rPr>
                    <w:rStyle w:val="GeneralAviation"/>
                    <w:color w:val="auto"/>
                  </w:rPr>
                </w:pPr>
                <w:r w:rsidRPr="00E75F02">
                  <w:rPr>
                    <w:rStyle w:val="GeneralAviation"/>
                    <w:color w:val="auto"/>
                  </w:rPr>
                  <w:t>Appreciate the role of an air navigation service provider.</w:t>
                </w:r>
              </w:p>
            </w:tc>
            <w:tc>
              <w:tcPr>
                <w:tcW w:w="283" w:type="dxa"/>
                <w:hideMark/>
              </w:tcPr>
              <w:p w14:paraId="0246A80B" w14:textId="77777777" w:rsidR="001429A5"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6BA95854" w14:textId="77777777" w:rsidR="001429A5" w:rsidRPr="00E75F02" w:rsidRDefault="005A543B" w:rsidP="00DE1F84">
                <w:pPr>
                  <w:pStyle w:val="EssentialTraining"/>
                  <w:rPr>
                    <w:rStyle w:val="GeneralAviation"/>
                    <w:color w:val="auto"/>
                  </w:rPr>
                </w:pPr>
                <w:r w:rsidRPr="00E75F02">
                  <w:rPr>
                    <w:rStyle w:val="GeneralAviation"/>
                    <w:color w:val="auto"/>
                  </w:rPr>
                  <w:t>Law of the Republic of Armenia on Aviation</w:t>
                </w:r>
              </w:p>
            </w:tc>
            <w:tc>
              <w:tcPr>
                <w:tcW w:w="708" w:type="dxa"/>
                <w:hideMark/>
              </w:tcPr>
              <w:p w14:paraId="5AAE8068" w14:textId="77777777" w:rsidR="001429A5" w:rsidRPr="00E75F02" w:rsidRDefault="00581773" w:rsidP="00F534A9">
                <w:pPr>
                  <w:pStyle w:val="TableNormal0"/>
                  <w:rPr>
                    <w:rStyle w:val="GeneralAviation"/>
                    <w:color w:val="auto"/>
                  </w:rPr>
                </w:pPr>
                <w:r w:rsidRPr="00E75F02">
                  <w:rPr>
                    <w:rStyle w:val="GeneralAviation"/>
                    <w:color w:val="auto"/>
                  </w:rPr>
                  <w:t>ALL</w:t>
                </w:r>
              </w:p>
            </w:tc>
          </w:tr>
          <w:tr w:rsidR="00090094" w14:paraId="5D27855E" w14:textId="77777777" w:rsidTr="00090094">
            <w:trPr>
              <w:trHeight w:val="567"/>
            </w:trPr>
            <w:tc>
              <w:tcPr>
                <w:tcW w:w="865" w:type="dxa"/>
                <w:hideMark/>
              </w:tcPr>
              <w:p w14:paraId="3874CA65" w14:textId="77777777" w:rsidR="001429A5"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PEN</w:t>
                </w:r>
              </w:p>
              <w:p w14:paraId="738554F0" w14:textId="77777777" w:rsidR="001429A5" w:rsidRPr="00E75F02" w:rsidRDefault="00581773" w:rsidP="00F534A9">
                <w:pPr>
                  <w:pStyle w:val="TableNormal0"/>
                  <w:rPr>
                    <w:rStyle w:val="GeneralAviation"/>
                    <w:color w:val="auto"/>
                  </w:rPr>
                </w:pPr>
                <w:r w:rsidRPr="00E75F02">
                  <w:rPr>
                    <w:rStyle w:val="GeneralAviation"/>
                    <w:color w:val="auto"/>
                  </w:rPr>
                  <w:t xml:space="preserve">3.1.2 </w:t>
                </w:r>
              </w:p>
            </w:tc>
            <w:tc>
              <w:tcPr>
                <w:tcW w:w="3544" w:type="dxa"/>
                <w:hideMark/>
              </w:tcPr>
              <w:p w14:paraId="5D1869A1" w14:textId="77777777" w:rsidR="001429A5" w:rsidRPr="00E75F02" w:rsidRDefault="00581773" w:rsidP="00F534A9">
                <w:pPr>
                  <w:pStyle w:val="TableNormal0"/>
                  <w:rPr>
                    <w:rStyle w:val="GeneralAviation"/>
                    <w:color w:val="auto"/>
                  </w:rPr>
                </w:pPr>
                <w:r w:rsidRPr="00E75F02">
                  <w:rPr>
                    <w:rStyle w:val="GeneralAviation"/>
                    <w:color w:val="auto"/>
                  </w:rPr>
                  <w:t>Appreciate ATS users’ requirements.</w:t>
                </w:r>
              </w:p>
            </w:tc>
            <w:tc>
              <w:tcPr>
                <w:tcW w:w="283" w:type="dxa"/>
                <w:hideMark/>
              </w:tcPr>
              <w:p w14:paraId="0C993BCE" w14:textId="77777777" w:rsidR="001429A5"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6D97FA0B" w14:textId="77777777" w:rsidR="001429A5" w:rsidRPr="00E75F02" w:rsidRDefault="001429A5" w:rsidP="00F534A9">
                <w:pPr>
                  <w:pStyle w:val="TableNormal0"/>
                  <w:rPr>
                    <w:rStyle w:val="GeneralAviation"/>
                    <w:color w:val="auto"/>
                  </w:rPr>
                </w:pPr>
              </w:p>
            </w:tc>
            <w:tc>
              <w:tcPr>
                <w:tcW w:w="708" w:type="dxa"/>
                <w:hideMark/>
              </w:tcPr>
              <w:p w14:paraId="7A605847" w14:textId="77777777" w:rsidR="001429A5" w:rsidRPr="00E75F02" w:rsidRDefault="00581773" w:rsidP="00F534A9">
                <w:pPr>
                  <w:pStyle w:val="TableNormal0"/>
                  <w:rPr>
                    <w:rStyle w:val="GeneralAviation"/>
                    <w:color w:val="auto"/>
                  </w:rPr>
                </w:pPr>
                <w:r w:rsidRPr="00E75F02">
                  <w:rPr>
                    <w:rStyle w:val="GeneralAviation"/>
                    <w:color w:val="auto"/>
                  </w:rPr>
                  <w:t>ALL</w:t>
                </w:r>
              </w:p>
            </w:tc>
          </w:tr>
          <w:tr w:rsidR="00090094" w14:paraId="7F4C3FFA" w14:textId="77777777" w:rsidTr="00090094">
            <w:trPr>
              <w:trHeight w:val="21"/>
            </w:trPr>
            <w:tc>
              <w:tcPr>
                <w:tcW w:w="9086" w:type="dxa"/>
                <w:gridSpan w:val="5"/>
              </w:tcPr>
              <w:p w14:paraId="50343E70" w14:textId="77777777" w:rsidR="001429A5" w:rsidRPr="00F11B24" w:rsidRDefault="00581773" w:rsidP="00F534A9">
                <w:pPr>
                  <w:pStyle w:val="TableCentered"/>
                  <w:rPr>
                    <w:rStyle w:val="GeneralAviation"/>
                  </w:rPr>
                </w:pPr>
                <w:r w:rsidRPr="00F11B24">
                  <w:lastRenderedPageBreak/>
                  <w:t>TOPIC PEN 4 — ENVIRONMENTAL PROTECTION</w:t>
                </w:r>
              </w:p>
            </w:tc>
          </w:tr>
          <w:tr w:rsidR="00090094" w14:paraId="365C81B9" w14:textId="77777777" w:rsidTr="00090094">
            <w:trPr>
              <w:trHeight w:val="21"/>
            </w:trPr>
            <w:tc>
              <w:tcPr>
                <w:tcW w:w="9086" w:type="dxa"/>
                <w:gridSpan w:val="5"/>
                <w:hideMark/>
              </w:tcPr>
              <w:p w14:paraId="2B3F4C3D" w14:textId="77777777" w:rsidR="001429A5" w:rsidRPr="00E75F02" w:rsidRDefault="00581773" w:rsidP="00F534A9">
                <w:pPr>
                  <w:pStyle w:val="TableHead"/>
                  <w:rPr>
                    <w:rStyle w:val="GeneralAviation"/>
                    <w:color w:val="auto"/>
                  </w:rPr>
                </w:pPr>
                <w:r w:rsidRPr="00E75F02">
                  <w:rPr>
                    <w:rStyle w:val="GeneralAviation"/>
                    <w:color w:val="auto"/>
                  </w:rPr>
                  <w:t>Subtopic PEN 4.1 — Environmental protection</w:t>
                </w:r>
              </w:p>
            </w:tc>
          </w:tr>
          <w:tr w:rsidR="00090094" w14:paraId="517E5E36" w14:textId="77777777" w:rsidTr="00090094">
            <w:trPr>
              <w:trHeight w:val="567"/>
            </w:trPr>
            <w:tc>
              <w:tcPr>
                <w:tcW w:w="865" w:type="dxa"/>
                <w:hideMark/>
              </w:tcPr>
              <w:p w14:paraId="15E96D94" w14:textId="77777777" w:rsidR="001429A5"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PEN</w:t>
                </w:r>
              </w:p>
              <w:p w14:paraId="371D724D" w14:textId="77777777" w:rsidR="001429A5" w:rsidRPr="00E75F02" w:rsidRDefault="00581773" w:rsidP="00F534A9">
                <w:pPr>
                  <w:pStyle w:val="TableNormal0"/>
                  <w:rPr>
                    <w:rStyle w:val="GeneralAviation"/>
                    <w:color w:val="auto"/>
                  </w:rPr>
                </w:pPr>
                <w:r w:rsidRPr="00E75F02">
                  <w:rPr>
                    <w:rStyle w:val="GeneralAviation"/>
                    <w:color w:val="auto"/>
                  </w:rPr>
                  <w:t xml:space="preserve">4.1.1 </w:t>
                </w:r>
              </w:p>
            </w:tc>
            <w:tc>
              <w:tcPr>
                <w:tcW w:w="3544" w:type="dxa"/>
                <w:hideMark/>
              </w:tcPr>
              <w:p w14:paraId="7FB6BBE6" w14:textId="77777777" w:rsidR="001429A5" w:rsidRPr="00E75F02" w:rsidRDefault="00581773" w:rsidP="00F534A9">
                <w:pPr>
                  <w:pStyle w:val="TableNormal0"/>
                  <w:rPr>
                    <w:rStyle w:val="GeneralAviation"/>
                    <w:color w:val="auto"/>
                  </w:rPr>
                </w:pPr>
                <w:r w:rsidRPr="00E75F02">
                  <w:rPr>
                    <w:rStyle w:val="GeneralAviation"/>
                    <w:color w:val="auto"/>
                  </w:rPr>
                  <w:t>Appreciate the mitigation techniques used en-route to minimise aviation’s impact on the environment.</w:t>
                </w:r>
              </w:p>
            </w:tc>
            <w:tc>
              <w:tcPr>
                <w:tcW w:w="283" w:type="dxa"/>
                <w:hideMark/>
              </w:tcPr>
              <w:p w14:paraId="20537525" w14:textId="77777777" w:rsidR="001429A5"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3CC1D965" w14:textId="77777777" w:rsidR="001429A5" w:rsidRPr="00E75F02" w:rsidRDefault="00581773" w:rsidP="00F534A9">
                <w:pPr>
                  <w:pStyle w:val="TableNormal0"/>
                  <w:rPr>
                    <w:rStyle w:val="GeneralAviation"/>
                    <w:i/>
                    <w:iCs/>
                    <w:color w:val="auto"/>
                  </w:rPr>
                </w:pPr>
                <w:r w:rsidRPr="00E75F02">
                  <w:rPr>
                    <w:rStyle w:val="GeneralAviation"/>
                    <w:i/>
                    <w:iCs/>
                    <w:color w:val="auto"/>
                  </w:rPr>
                  <w:t xml:space="preserve">Optional content: free route airspace (FRA), night/weekend routes, continuous descent operations (CDO), continuous climb operations (CCO), ICAO Doc 10013 — Operational Opportunities to reduce </w:t>
                </w:r>
                <w:r w:rsidR="00F11B24" w:rsidRPr="00E75F02">
                  <w:rPr>
                    <w:rStyle w:val="GeneralAviation"/>
                    <w:i/>
                    <w:iCs/>
                    <w:color w:val="auto"/>
                  </w:rPr>
                  <w:t>f</w:t>
                </w:r>
                <w:r w:rsidRPr="00E75F02">
                  <w:rPr>
                    <w:rStyle w:val="GeneralAviation"/>
                    <w:i/>
                    <w:iCs/>
                    <w:color w:val="auto"/>
                  </w:rPr>
                  <w:t>uel burn and emissions</w:t>
                </w:r>
              </w:p>
            </w:tc>
            <w:tc>
              <w:tcPr>
                <w:tcW w:w="708" w:type="dxa"/>
                <w:hideMark/>
              </w:tcPr>
              <w:p w14:paraId="73BDC012" w14:textId="77777777" w:rsidR="001429A5" w:rsidRPr="00E75F02" w:rsidRDefault="00581773" w:rsidP="00F534A9">
                <w:pPr>
                  <w:pStyle w:val="TableNormal0"/>
                  <w:rPr>
                    <w:rStyle w:val="GeneralAviation"/>
                    <w:color w:val="auto"/>
                  </w:rPr>
                </w:pPr>
                <w:r w:rsidRPr="00E75F02">
                  <w:rPr>
                    <w:rStyle w:val="GeneralAviation"/>
                    <w:color w:val="auto"/>
                  </w:rPr>
                  <w:t>ACS</w:t>
                </w:r>
              </w:p>
            </w:tc>
          </w:tr>
        </w:tbl>
        <w:p w14:paraId="77F11834" w14:textId="77777777" w:rsidR="0086507E" w:rsidRPr="001429A5" w:rsidRDefault="00000000" w:rsidP="001429A5">
          <w:pPr>
            <w:rPr>
              <w:i/>
              <w:iCs/>
            </w:rPr>
          </w:pPr>
        </w:p>
      </w:sdtContent>
    </w:sdt>
    <w:sdt>
      <w:sdtPr>
        <w:rPr>
          <w:i w:val="0"/>
          <w:sz w:val="22"/>
          <w:szCs w:val="24"/>
        </w:rPr>
        <w:alias w:val="topic"/>
        <w:tag w:val="topic"/>
        <w:id w:val="2065334493"/>
      </w:sdtPr>
      <w:sdtContent>
        <w:p w14:paraId="773A73E1" w14:textId="77777777" w:rsidR="009579CF" w:rsidRDefault="009579CF" w:rsidP="009579CF">
          <w:pPr>
            <w:pStyle w:val="Dxshortdesc"/>
          </w:pPr>
        </w:p>
        <w:p w14:paraId="187C7BA6" w14:textId="77777777" w:rsidR="001045C1" w:rsidRPr="005847AB" w:rsidRDefault="00581773" w:rsidP="009579CF">
          <w:pPr>
            <w:pStyle w:val="Heading5"/>
          </w:pPr>
          <w:bookmarkStart w:id="2307" w:name="_Toc256000248"/>
          <w:r w:rsidRPr="005847AB">
            <w:t>SUBJECT 10: ABNORMAL AND EMERGENCY SITUATIONS</w:t>
          </w:r>
          <w:bookmarkEnd w:id="2307"/>
        </w:p>
        <w:p w14:paraId="7AA03AFC" w14:textId="77777777" w:rsidR="001045C1" w:rsidRPr="00667041" w:rsidRDefault="00581773" w:rsidP="00ED18E8">
          <w:r w:rsidRPr="00667041">
            <w:t>The subject objective is:</w:t>
          </w:r>
        </w:p>
        <w:p w14:paraId="7003D1C6" w14:textId="77777777" w:rsidR="001045C1" w:rsidRDefault="00581773" w:rsidP="00ED18E8">
          <w:r w:rsidRPr="00667041">
            <w:t xml:space="preserve">Learners shall develop </w:t>
          </w:r>
          <w:r w:rsidR="00B86CD8">
            <w:t>a professional attitude</w:t>
          </w:r>
          <w:r w:rsidRPr="00667041">
            <w:t xml:space="preserve"> to manage traffic in abnormal and emergency situations.</w:t>
          </w:r>
        </w:p>
        <w:tbl>
          <w:tblPr>
            <w:tblStyle w:val="easaTable"/>
            <w:tblW w:w="9086" w:type="dxa"/>
            <w:tblInd w:w="-37" w:type="dxa"/>
            <w:tblLayout w:type="fixed"/>
            <w:tblLook w:val="0420" w:firstRow="1" w:lastRow="0" w:firstColumn="0" w:lastColumn="0" w:noHBand="0" w:noVBand="1"/>
          </w:tblPr>
          <w:tblGrid>
            <w:gridCol w:w="865"/>
            <w:gridCol w:w="3544"/>
            <w:gridCol w:w="283"/>
            <w:gridCol w:w="3686"/>
            <w:gridCol w:w="708"/>
          </w:tblGrid>
          <w:tr w:rsidR="00090094" w14:paraId="0357F43D" w14:textId="77777777" w:rsidTr="00090094">
            <w:trPr>
              <w:cnfStyle w:val="100000000000" w:firstRow="1" w:lastRow="0" w:firstColumn="0" w:lastColumn="0" w:oddVBand="0" w:evenVBand="0" w:oddHBand="0" w:evenHBand="0" w:firstRowFirstColumn="0" w:firstRowLastColumn="0" w:lastRowFirstColumn="0" w:lastRowLastColumn="0"/>
              <w:trHeight w:val="21"/>
            </w:trPr>
            <w:tc>
              <w:tcPr>
                <w:tcW w:w="9086" w:type="dxa"/>
                <w:gridSpan w:val="5"/>
              </w:tcPr>
              <w:p w14:paraId="5D939F6D" w14:textId="77777777" w:rsidR="008633FD" w:rsidRPr="008633FD" w:rsidRDefault="00581773" w:rsidP="00F534A9">
                <w:pPr>
                  <w:pStyle w:val="TableCentered"/>
                  <w:rPr>
                    <w:rStyle w:val="GeneralAviation"/>
                  </w:rPr>
                </w:pPr>
                <w:r w:rsidRPr="008633FD">
                  <w:t>TOPIC ABES 1 — ABNORMAL AND EMERGENCY SITUATIONS (ABES)</w:t>
                </w:r>
              </w:p>
            </w:tc>
          </w:tr>
          <w:tr w:rsidR="00090094" w14:paraId="4C088430" w14:textId="77777777" w:rsidTr="00090094">
            <w:trPr>
              <w:trHeight w:val="21"/>
            </w:trPr>
            <w:tc>
              <w:tcPr>
                <w:tcW w:w="9086" w:type="dxa"/>
                <w:gridSpan w:val="5"/>
                <w:hideMark/>
              </w:tcPr>
              <w:p w14:paraId="60418141" w14:textId="77777777" w:rsidR="008633FD" w:rsidRPr="00E75F02" w:rsidRDefault="00581773" w:rsidP="00F534A9">
                <w:pPr>
                  <w:pStyle w:val="TableHead"/>
                  <w:rPr>
                    <w:rStyle w:val="GeneralAviation"/>
                    <w:color w:val="auto"/>
                  </w:rPr>
                </w:pPr>
                <w:r w:rsidRPr="00E75F02">
                  <w:rPr>
                    <w:rStyle w:val="GeneralAviation"/>
                    <w:color w:val="auto"/>
                  </w:rPr>
                  <w:t xml:space="preserve">Subtopic ABES 1.1 — Overview of ABES </w:t>
                </w:r>
              </w:p>
            </w:tc>
          </w:tr>
          <w:tr w:rsidR="00090094" w14:paraId="1A0E3825" w14:textId="77777777" w:rsidTr="00090094">
            <w:trPr>
              <w:trHeight w:val="567"/>
            </w:trPr>
            <w:tc>
              <w:tcPr>
                <w:tcW w:w="865" w:type="dxa"/>
                <w:hideMark/>
              </w:tcPr>
              <w:p w14:paraId="7DC3FCA7"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62C07CFD" w14:textId="77777777" w:rsidR="008633FD" w:rsidRPr="00E75F02" w:rsidRDefault="00581773" w:rsidP="00F534A9">
                <w:pPr>
                  <w:pStyle w:val="TableNormal0"/>
                  <w:rPr>
                    <w:rStyle w:val="GeneralAviation"/>
                    <w:color w:val="auto"/>
                  </w:rPr>
                </w:pPr>
                <w:r w:rsidRPr="00E75F02">
                  <w:rPr>
                    <w:rStyle w:val="GeneralAviation"/>
                    <w:color w:val="auto"/>
                  </w:rPr>
                  <w:t xml:space="preserve">1.1.1 </w:t>
                </w:r>
              </w:p>
            </w:tc>
            <w:tc>
              <w:tcPr>
                <w:tcW w:w="3544" w:type="dxa"/>
                <w:hideMark/>
              </w:tcPr>
              <w:p w14:paraId="0D87EC86" w14:textId="77777777" w:rsidR="008633FD" w:rsidRPr="00E75F02" w:rsidRDefault="00581773" w:rsidP="00F534A9">
                <w:pPr>
                  <w:pStyle w:val="TableNormal0"/>
                  <w:rPr>
                    <w:rStyle w:val="GeneralAviation"/>
                    <w:color w:val="auto"/>
                  </w:rPr>
                </w:pPr>
                <w:r w:rsidRPr="00E75F02">
                  <w:rPr>
                    <w:rStyle w:val="GeneralAviation"/>
                    <w:color w:val="auto"/>
                  </w:rPr>
                  <w:t>List common abnormal and emergency situations.</w:t>
                </w:r>
              </w:p>
            </w:tc>
            <w:tc>
              <w:tcPr>
                <w:tcW w:w="283" w:type="dxa"/>
                <w:hideMark/>
              </w:tcPr>
              <w:p w14:paraId="328998C3" w14:textId="77777777" w:rsidR="008633FD" w:rsidRPr="00E75F02" w:rsidRDefault="00581773" w:rsidP="00F534A9">
                <w:pPr>
                  <w:pStyle w:val="TableNormal0"/>
                  <w:rPr>
                    <w:rStyle w:val="GeneralAviation"/>
                    <w:color w:val="auto"/>
                  </w:rPr>
                </w:pPr>
                <w:r w:rsidRPr="00E75F02">
                  <w:rPr>
                    <w:rStyle w:val="GeneralAviation"/>
                    <w:color w:val="auto"/>
                  </w:rPr>
                  <w:t>1</w:t>
                </w:r>
              </w:p>
            </w:tc>
            <w:tc>
              <w:tcPr>
                <w:tcW w:w="3686" w:type="dxa"/>
                <w:hideMark/>
              </w:tcPr>
              <w:p w14:paraId="63B640A3"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EATM Guidelines for Controller Training in the Handling of Unusual/Emergency Situations, ambulance flights, ground-based safety nets alerts, airframe failure, unreliable instruments, runway incursion, GNSS failure</w:t>
                </w:r>
              </w:p>
            </w:tc>
            <w:tc>
              <w:tcPr>
                <w:tcW w:w="708" w:type="dxa"/>
                <w:hideMark/>
              </w:tcPr>
              <w:p w14:paraId="61DA9836"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4B6513EE" w14:textId="77777777" w:rsidTr="00090094">
            <w:trPr>
              <w:trHeight w:val="567"/>
            </w:trPr>
            <w:tc>
              <w:tcPr>
                <w:tcW w:w="865" w:type="dxa"/>
                <w:hideMark/>
              </w:tcPr>
              <w:p w14:paraId="2E8CA5D4"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64C28D4E" w14:textId="77777777" w:rsidR="008633FD" w:rsidRPr="00E75F02" w:rsidRDefault="00581773" w:rsidP="00F534A9">
                <w:pPr>
                  <w:pStyle w:val="TableNormal0"/>
                  <w:rPr>
                    <w:rStyle w:val="GeneralAviation"/>
                    <w:color w:val="auto"/>
                  </w:rPr>
                </w:pPr>
                <w:r w:rsidRPr="00E75F02">
                  <w:rPr>
                    <w:rStyle w:val="GeneralAviation"/>
                    <w:color w:val="auto"/>
                  </w:rPr>
                  <w:t xml:space="preserve">1.1.2 </w:t>
                </w:r>
              </w:p>
            </w:tc>
            <w:tc>
              <w:tcPr>
                <w:tcW w:w="3544" w:type="dxa"/>
                <w:hideMark/>
              </w:tcPr>
              <w:p w14:paraId="16B3DAA1" w14:textId="77777777" w:rsidR="008633FD" w:rsidRPr="00E75F02" w:rsidRDefault="00581773" w:rsidP="00F534A9">
                <w:pPr>
                  <w:pStyle w:val="TableNormal0"/>
                  <w:rPr>
                    <w:rStyle w:val="GeneralAviation"/>
                    <w:color w:val="auto"/>
                  </w:rPr>
                </w:pPr>
                <w:r w:rsidRPr="00E75F02">
                  <w:rPr>
                    <w:rStyle w:val="GeneralAviation"/>
                    <w:color w:val="auto"/>
                  </w:rPr>
                  <w:t>Identify potential or actual abnormal and emergency situations.</w:t>
                </w:r>
              </w:p>
            </w:tc>
            <w:tc>
              <w:tcPr>
                <w:tcW w:w="283" w:type="dxa"/>
                <w:hideMark/>
              </w:tcPr>
              <w:p w14:paraId="0CD71E8B" w14:textId="77777777" w:rsidR="008633FD"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33BB7BFC" w14:textId="77777777" w:rsidR="008633FD" w:rsidRPr="00E75F02" w:rsidRDefault="008633FD" w:rsidP="00F534A9">
                <w:pPr>
                  <w:pStyle w:val="TableNormal0"/>
                  <w:rPr>
                    <w:rStyle w:val="GeneralAviation"/>
                    <w:i/>
                    <w:iCs/>
                    <w:color w:val="auto"/>
                  </w:rPr>
                </w:pPr>
              </w:p>
            </w:tc>
            <w:tc>
              <w:tcPr>
                <w:tcW w:w="708" w:type="dxa"/>
                <w:hideMark/>
              </w:tcPr>
              <w:p w14:paraId="3A9042F2"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1E34CAD8" w14:textId="77777777" w:rsidTr="00090094">
            <w:trPr>
              <w:trHeight w:val="567"/>
            </w:trPr>
            <w:tc>
              <w:tcPr>
                <w:tcW w:w="865" w:type="dxa"/>
                <w:hideMark/>
              </w:tcPr>
              <w:p w14:paraId="7FBA7F61"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30B597FD" w14:textId="77777777" w:rsidR="008633FD" w:rsidRPr="00E75F02" w:rsidRDefault="00581773" w:rsidP="00F534A9">
                <w:pPr>
                  <w:pStyle w:val="TableNormal0"/>
                  <w:rPr>
                    <w:rStyle w:val="GeneralAviation"/>
                    <w:color w:val="auto"/>
                  </w:rPr>
                </w:pPr>
                <w:r w:rsidRPr="00E75F02">
                  <w:rPr>
                    <w:rStyle w:val="GeneralAviation"/>
                    <w:color w:val="auto"/>
                  </w:rPr>
                  <w:t xml:space="preserve">1.1.3 </w:t>
                </w:r>
              </w:p>
            </w:tc>
            <w:tc>
              <w:tcPr>
                <w:tcW w:w="3544" w:type="dxa"/>
                <w:hideMark/>
              </w:tcPr>
              <w:p w14:paraId="4194802E" w14:textId="77777777" w:rsidR="008633FD" w:rsidRPr="00E75F02" w:rsidRDefault="00581773" w:rsidP="00F534A9">
                <w:pPr>
                  <w:pStyle w:val="TableNormal0"/>
                  <w:rPr>
                    <w:rStyle w:val="GeneralAviation"/>
                    <w:color w:val="auto"/>
                  </w:rPr>
                </w:pPr>
                <w:r w:rsidRPr="00E75F02">
                  <w:rPr>
                    <w:rStyle w:val="GeneralAviation"/>
                    <w:color w:val="auto"/>
                  </w:rPr>
                  <w:t>Take into account the procedures for given abnormal and emergency situations.</w:t>
                </w:r>
              </w:p>
            </w:tc>
            <w:tc>
              <w:tcPr>
                <w:tcW w:w="283" w:type="dxa"/>
                <w:hideMark/>
              </w:tcPr>
              <w:p w14:paraId="7906322F" w14:textId="77777777" w:rsidR="008633FD"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7DC02E3B"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ICAO Doc 4444</w:t>
                </w:r>
              </w:p>
            </w:tc>
            <w:tc>
              <w:tcPr>
                <w:tcW w:w="708" w:type="dxa"/>
                <w:hideMark/>
              </w:tcPr>
              <w:p w14:paraId="50BA82B2" w14:textId="77777777" w:rsidR="008633FD" w:rsidRPr="00E75F02" w:rsidRDefault="00581773" w:rsidP="00F534A9">
                <w:pPr>
                  <w:pStyle w:val="TableNormal0"/>
                  <w:rPr>
                    <w:rStyle w:val="GeneralAviation"/>
                    <w:color w:val="auto"/>
                  </w:rPr>
                </w:pPr>
                <w:r w:rsidRPr="00E75F02">
                  <w:rPr>
                    <w:rStyle w:val="GeneralAviation"/>
                    <w:color w:val="auto"/>
                  </w:rPr>
                  <w:t>APP ACP APS ACS</w:t>
                </w:r>
              </w:p>
            </w:tc>
          </w:tr>
          <w:tr w:rsidR="00090094" w14:paraId="7B9EFE5F" w14:textId="77777777" w:rsidTr="00090094">
            <w:trPr>
              <w:trHeight w:val="567"/>
            </w:trPr>
            <w:tc>
              <w:tcPr>
                <w:tcW w:w="865" w:type="dxa"/>
                <w:hideMark/>
              </w:tcPr>
              <w:p w14:paraId="6A5694B0"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16930413" w14:textId="77777777" w:rsidR="008633FD" w:rsidRPr="00E75F02" w:rsidRDefault="00581773" w:rsidP="00F534A9">
                <w:pPr>
                  <w:pStyle w:val="TableNormal0"/>
                  <w:rPr>
                    <w:rStyle w:val="GeneralAviation"/>
                    <w:color w:val="auto"/>
                  </w:rPr>
                </w:pPr>
                <w:r w:rsidRPr="00E75F02">
                  <w:rPr>
                    <w:rStyle w:val="GeneralAviation"/>
                    <w:color w:val="auto"/>
                  </w:rPr>
                  <w:t xml:space="preserve">1.1.4 </w:t>
                </w:r>
              </w:p>
            </w:tc>
            <w:tc>
              <w:tcPr>
                <w:tcW w:w="3544" w:type="dxa"/>
                <w:hideMark/>
              </w:tcPr>
              <w:p w14:paraId="2110021B" w14:textId="77777777" w:rsidR="008633FD" w:rsidRPr="00E75F02" w:rsidRDefault="00581773" w:rsidP="00F534A9">
                <w:pPr>
                  <w:pStyle w:val="TableNormal0"/>
                  <w:rPr>
                    <w:rStyle w:val="GeneralAviation"/>
                    <w:color w:val="auto"/>
                  </w:rPr>
                </w:pPr>
                <w:r w:rsidRPr="00E75F02">
                  <w:rPr>
                    <w:rStyle w:val="GeneralAviation"/>
                    <w:color w:val="auto"/>
                  </w:rPr>
                  <w:t>Take into account that procedures do not exist for all abnormal and emergency situations.</w:t>
                </w:r>
              </w:p>
            </w:tc>
            <w:tc>
              <w:tcPr>
                <w:tcW w:w="283" w:type="dxa"/>
                <w:hideMark/>
              </w:tcPr>
              <w:p w14:paraId="7E2D77EF" w14:textId="77777777" w:rsidR="008633FD"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315EF985"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real-life examples</w:t>
                </w:r>
              </w:p>
            </w:tc>
            <w:tc>
              <w:tcPr>
                <w:tcW w:w="708" w:type="dxa"/>
                <w:hideMark/>
              </w:tcPr>
              <w:p w14:paraId="23973A29"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4753A903" w14:textId="77777777" w:rsidTr="00090094">
            <w:trPr>
              <w:trHeight w:val="567"/>
            </w:trPr>
            <w:tc>
              <w:tcPr>
                <w:tcW w:w="865" w:type="dxa"/>
                <w:hideMark/>
              </w:tcPr>
              <w:p w14:paraId="1D918DA8"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73F42558" w14:textId="77777777" w:rsidR="008633FD" w:rsidRPr="00E75F02" w:rsidRDefault="00581773" w:rsidP="00F534A9">
                <w:pPr>
                  <w:pStyle w:val="TableNormal0"/>
                  <w:rPr>
                    <w:rStyle w:val="GeneralAviation"/>
                    <w:color w:val="auto"/>
                  </w:rPr>
                </w:pPr>
                <w:r w:rsidRPr="00E75F02">
                  <w:rPr>
                    <w:rStyle w:val="GeneralAviation"/>
                    <w:color w:val="auto"/>
                  </w:rPr>
                  <w:t xml:space="preserve">1.1.5 </w:t>
                </w:r>
              </w:p>
            </w:tc>
            <w:tc>
              <w:tcPr>
                <w:tcW w:w="3544" w:type="dxa"/>
                <w:hideMark/>
              </w:tcPr>
              <w:p w14:paraId="78498D76" w14:textId="77777777" w:rsidR="008633FD" w:rsidRDefault="00581773" w:rsidP="00F534A9">
                <w:pPr>
                  <w:pStyle w:val="TableNormal0"/>
                  <w:rPr>
                    <w:rStyle w:val="GeneralAviation"/>
                    <w:color w:val="auto"/>
                  </w:rPr>
                </w:pPr>
                <w:r w:rsidRPr="00E75F02">
                  <w:rPr>
                    <w:rStyle w:val="GeneralAviation"/>
                    <w:color w:val="auto"/>
                  </w:rPr>
                  <w:t>Consider how the evolution of a situation may have an impact on safety.</w:t>
                </w:r>
              </w:p>
              <w:p w14:paraId="38C4E8AB" w14:textId="77777777" w:rsidR="0096092C" w:rsidRDefault="0096092C" w:rsidP="00F534A9">
                <w:pPr>
                  <w:pStyle w:val="TableNormal0"/>
                  <w:rPr>
                    <w:rStyle w:val="GeneralAviation"/>
                    <w:color w:val="auto"/>
                  </w:rPr>
                </w:pPr>
              </w:p>
              <w:p w14:paraId="751ECB40" w14:textId="77777777" w:rsidR="0096092C" w:rsidRDefault="0096092C" w:rsidP="00F534A9">
                <w:pPr>
                  <w:pStyle w:val="TableNormal0"/>
                  <w:rPr>
                    <w:rStyle w:val="GeneralAviation"/>
                    <w:color w:val="auto"/>
                  </w:rPr>
                </w:pPr>
              </w:p>
              <w:p w14:paraId="39683C01" w14:textId="77777777" w:rsidR="0096092C" w:rsidRDefault="0096092C" w:rsidP="00F534A9">
                <w:pPr>
                  <w:pStyle w:val="TableNormal0"/>
                  <w:rPr>
                    <w:rStyle w:val="GeneralAviation"/>
                    <w:color w:val="auto"/>
                  </w:rPr>
                </w:pPr>
              </w:p>
              <w:p w14:paraId="6ED2BF9D" w14:textId="77777777" w:rsidR="0096092C" w:rsidRDefault="0096092C" w:rsidP="00F534A9">
                <w:pPr>
                  <w:pStyle w:val="TableNormal0"/>
                  <w:rPr>
                    <w:rStyle w:val="GeneralAviation"/>
                    <w:color w:val="auto"/>
                  </w:rPr>
                </w:pPr>
              </w:p>
              <w:p w14:paraId="260DCE4B" w14:textId="77777777" w:rsidR="0096092C" w:rsidRPr="00E75F02" w:rsidRDefault="0096092C" w:rsidP="00F534A9">
                <w:pPr>
                  <w:pStyle w:val="TableNormal0"/>
                  <w:rPr>
                    <w:rStyle w:val="GeneralAviation"/>
                    <w:color w:val="auto"/>
                  </w:rPr>
                </w:pPr>
              </w:p>
            </w:tc>
            <w:tc>
              <w:tcPr>
                <w:tcW w:w="283" w:type="dxa"/>
                <w:hideMark/>
              </w:tcPr>
              <w:p w14:paraId="7AAFC838" w14:textId="77777777" w:rsidR="008633FD"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44A0F64B"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separation, information, coordination</w:t>
                </w:r>
              </w:p>
            </w:tc>
            <w:tc>
              <w:tcPr>
                <w:tcW w:w="708" w:type="dxa"/>
                <w:hideMark/>
              </w:tcPr>
              <w:p w14:paraId="6E156F17"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4160648D" w14:textId="77777777" w:rsidTr="00090094">
            <w:trPr>
              <w:trHeight w:val="21"/>
            </w:trPr>
            <w:tc>
              <w:tcPr>
                <w:tcW w:w="9086" w:type="dxa"/>
                <w:gridSpan w:val="5"/>
              </w:tcPr>
              <w:p w14:paraId="6F87A20B" w14:textId="77777777" w:rsidR="008633FD" w:rsidRPr="008633FD" w:rsidRDefault="00581773" w:rsidP="00F534A9">
                <w:pPr>
                  <w:pStyle w:val="TableCentered"/>
                  <w:rPr>
                    <w:rStyle w:val="GeneralAviation"/>
                  </w:rPr>
                </w:pPr>
                <w:r w:rsidRPr="008633FD">
                  <w:t>TOPIC ABES 2 — SKILLS IMPROVEMENT</w:t>
                </w:r>
              </w:p>
            </w:tc>
          </w:tr>
          <w:tr w:rsidR="00090094" w14:paraId="1AD2FA02" w14:textId="77777777" w:rsidTr="00090094">
            <w:trPr>
              <w:cantSplit/>
              <w:trHeight w:val="21"/>
            </w:trPr>
            <w:tc>
              <w:tcPr>
                <w:tcW w:w="9086" w:type="dxa"/>
                <w:gridSpan w:val="5"/>
                <w:hideMark/>
              </w:tcPr>
              <w:p w14:paraId="29FE4612" w14:textId="77777777" w:rsidR="008633FD" w:rsidRPr="00E75F02" w:rsidRDefault="00581773" w:rsidP="00F534A9">
                <w:pPr>
                  <w:pStyle w:val="TableHead"/>
                  <w:rPr>
                    <w:rStyle w:val="GeneralAviation"/>
                    <w:color w:val="auto"/>
                  </w:rPr>
                </w:pPr>
                <w:r w:rsidRPr="00E75F02">
                  <w:rPr>
                    <w:rStyle w:val="GeneralAviation"/>
                    <w:color w:val="auto"/>
                  </w:rPr>
                  <w:t>Subtopic ABES 2.1 — Communication effectiveness</w:t>
                </w:r>
              </w:p>
            </w:tc>
          </w:tr>
          <w:tr w:rsidR="00090094" w14:paraId="6AB445BF" w14:textId="77777777" w:rsidTr="00090094">
            <w:trPr>
              <w:cantSplit/>
              <w:trHeight w:val="567"/>
            </w:trPr>
            <w:tc>
              <w:tcPr>
                <w:tcW w:w="865" w:type="dxa"/>
                <w:hideMark/>
              </w:tcPr>
              <w:p w14:paraId="2ACDCD8F"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3453AE95" w14:textId="77777777" w:rsidR="008633FD" w:rsidRPr="00E75F02" w:rsidRDefault="00581773" w:rsidP="00F534A9">
                <w:pPr>
                  <w:pStyle w:val="TableNormal0"/>
                  <w:rPr>
                    <w:rStyle w:val="GeneralAviation"/>
                    <w:color w:val="auto"/>
                  </w:rPr>
                </w:pPr>
                <w:r w:rsidRPr="00E75F02">
                  <w:rPr>
                    <w:rStyle w:val="GeneralAviation"/>
                    <w:color w:val="auto"/>
                  </w:rPr>
                  <w:t xml:space="preserve">2.1.1 </w:t>
                </w:r>
              </w:p>
            </w:tc>
            <w:tc>
              <w:tcPr>
                <w:tcW w:w="3544" w:type="dxa"/>
                <w:hideMark/>
              </w:tcPr>
              <w:p w14:paraId="095D567C" w14:textId="77777777" w:rsidR="008633FD" w:rsidRPr="00E75F02" w:rsidRDefault="00581773" w:rsidP="00F534A9">
                <w:pPr>
                  <w:pStyle w:val="TableNormal0"/>
                  <w:rPr>
                    <w:rStyle w:val="GeneralAviation"/>
                    <w:color w:val="auto"/>
                  </w:rPr>
                </w:pPr>
                <w:r w:rsidRPr="00E75F02">
                  <w:rPr>
                    <w:rStyle w:val="GeneralAviation"/>
                    <w:color w:val="auto"/>
                  </w:rPr>
                  <w:t>Ensure effective communication in all circumstances including the case where standard phraseology is not applicable.</w:t>
                </w:r>
              </w:p>
            </w:tc>
            <w:tc>
              <w:tcPr>
                <w:tcW w:w="283" w:type="dxa"/>
                <w:hideMark/>
              </w:tcPr>
              <w:p w14:paraId="5CCB8A0B" w14:textId="77777777" w:rsidR="008633FD" w:rsidRPr="00E75F02" w:rsidRDefault="00581773" w:rsidP="00F534A9">
                <w:pPr>
                  <w:pStyle w:val="TableNormal0"/>
                  <w:rPr>
                    <w:rStyle w:val="GeneralAviation"/>
                    <w:color w:val="auto"/>
                  </w:rPr>
                </w:pPr>
                <w:r w:rsidRPr="00E75F02">
                  <w:rPr>
                    <w:rStyle w:val="GeneralAviation"/>
                    <w:color w:val="auto"/>
                  </w:rPr>
                  <w:t>4</w:t>
                </w:r>
              </w:p>
            </w:tc>
            <w:tc>
              <w:tcPr>
                <w:tcW w:w="3686" w:type="dxa"/>
                <w:hideMark/>
              </w:tcPr>
              <w:p w14:paraId="077BAE47" w14:textId="77777777" w:rsidR="008633FD" w:rsidRPr="00E75F02" w:rsidRDefault="00581773" w:rsidP="00675299">
                <w:pPr>
                  <w:pStyle w:val="EssentialTraining"/>
                  <w:rPr>
                    <w:rStyle w:val="GeneralAviation"/>
                    <w:color w:val="auto"/>
                  </w:rPr>
                </w:pPr>
                <w:r w:rsidRPr="00E75F02">
                  <w:rPr>
                    <w:rStyle w:val="GeneralAviation"/>
                    <w:color w:val="auto"/>
                  </w:rPr>
                  <w:t>Phraseology, vocabulary, readback, radio silence instruction</w:t>
                </w:r>
              </w:p>
            </w:tc>
            <w:tc>
              <w:tcPr>
                <w:tcW w:w="708" w:type="dxa"/>
                <w:hideMark/>
              </w:tcPr>
              <w:p w14:paraId="2ED98AF3"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78003DC8" w14:textId="77777777" w:rsidTr="00090094">
            <w:trPr>
              <w:cantSplit/>
              <w:trHeight w:val="567"/>
            </w:trPr>
            <w:tc>
              <w:tcPr>
                <w:tcW w:w="865" w:type="dxa"/>
              </w:tcPr>
              <w:p w14:paraId="20E49671" w14:textId="77777777" w:rsidR="008633FD" w:rsidRPr="00E75F02" w:rsidRDefault="00581773" w:rsidP="008633FD">
                <w:pPr>
                  <w:pStyle w:val="TableNormal0"/>
                  <w:rPr>
                    <w:rStyle w:val="GeneralAviation"/>
                    <w:color w:val="auto"/>
                  </w:rPr>
                </w:pPr>
                <w:r w:rsidRPr="00E75F02">
                  <w:rPr>
                    <w:rStyle w:val="GeneralAviation"/>
                    <w:color w:val="auto"/>
                  </w:rPr>
                  <w:t>ACS</w:t>
                </w:r>
              </w:p>
              <w:p w14:paraId="7C6C2FA9" w14:textId="77777777" w:rsidR="008633FD" w:rsidRPr="00E75F02" w:rsidRDefault="00581773" w:rsidP="008633FD">
                <w:pPr>
                  <w:pStyle w:val="TableNormal0"/>
                  <w:rPr>
                    <w:rStyle w:val="GeneralAviation"/>
                    <w:color w:val="auto"/>
                  </w:rPr>
                </w:pPr>
                <w:r w:rsidRPr="00E75F02">
                  <w:rPr>
                    <w:rStyle w:val="GeneralAviation"/>
                    <w:color w:val="auto"/>
                  </w:rPr>
                  <w:t>ABES</w:t>
                </w:r>
              </w:p>
              <w:p w14:paraId="5D6D5297" w14:textId="77777777" w:rsidR="008633FD" w:rsidRPr="00E75F02" w:rsidRDefault="00581773" w:rsidP="008633FD">
                <w:pPr>
                  <w:pStyle w:val="TableNormal0"/>
                  <w:rPr>
                    <w:rStyle w:val="GeneralAviation"/>
                    <w:color w:val="auto"/>
                  </w:rPr>
                </w:pPr>
                <w:r w:rsidRPr="00E75F02">
                  <w:rPr>
                    <w:rStyle w:val="GeneralAviation"/>
                    <w:color w:val="auto"/>
                  </w:rPr>
                  <w:t>2.1.2</w:t>
                </w:r>
              </w:p>
            </w:tc>
            <w:tc>
              <w:tcPr>
                <w:tcW w:w="3544" w:type="dxa"/>
              </w:tcPr>
              <w:p w14:paraId="46064FC9" w14:textId="77777777" w:rsidR="008633FD" w:rsidRPr="00E75F02" w:rsidRDefault="00581773" w:rsidP="008633FD">
                <w:pPr>
                  <w:pStyle w:val="TableNormal0"/>
                  <w:rPr>
                    <w:rStyle w:val="GeneralAviation"/>
                    <w:color w:val="auto"/>
                  </w:rPr>
                </w:pPr>
                <w:r w:rsidRPr="00E75F02">
                  <w:rPr>
                    <w:rStyle w:val="GeneralAviation"/>
                    <w:color w:val="auto"/>
                  </w:rPr>
                  <w:t>Apply change of radiotelephony call sign.</w:t>
                </w:r>
              </w:p>
            </w:tc>
            <w:tc>
              <w:tcPr>
                <w:tcW w:w="283" w:type="dxa"/>
              </w:tcPr>
              <w:p w14:paraId="7B2F9F31" w14:textId="77777777" w:rsidR="008633FD" w:rsidRPr="00E75F02" w:rsidRDefault="00581773" w:rsidP="008633FD">
                <w:pPr>
                  <w:pStyle w:val="TableNormal0"/>
                  <w:rPr>
                    <w:rStyle w:val="GeneralAviation"/>
                    <w:color w:val="auto"/>
                  </w:rPr>
                </w:pPr>
                <w:r w:rsidRPr="00E75F02">
                  <w:rPr>
                    <w:rStyle w:val="GeneralAviation"/>
                    <w:color w:val="auto"/>
                  </w:rPr>
                  <w:t>3</w:t>
                </w:r>
              </w:p>
            </w:tc>
            <w:tc>
              <w:tcPr>
                <w:tcW w:w="3686" w:type="dxa"/>
              </w:tcPr>
              <w:p w14:paraId="6CFB1E73" w14:textId="77777777" w:rsidR="008633FD" w:rsidRPr="00E75F02" w:rsidRDefault="00356D49" w:rsidP="00675299">
                <w:pPr>
                  <w:pStyle w:val="EssentialTraining"/>
                  <w:rPr>
                    <w:rStyle w:val="GeneralAviation"/>
                    <w:color w:val="auto"/>
                  </w:rPr>
                </w:pPr>
                <w:r w:rsidRPr="00E75F02">
                  <w:rPr>
                    <w:rStyle w:val="GeneralAviation"/>
                    <w:color w:val="auto"/>
                  </w:rPr>
                  <w:t>Government of the Republic of Armenia Decision N 821-N of June 2, 2022</w:t>
                </w:r>
              </w:p>
              <w:p w14:paraId="78CC0128" w14:textId="77777777" w:rsidR="008633FD" w:rsidRPr="00E75F02" w:rsidRDefault="00581773" w:rsidP="008633FD">
                <w:pPr>
                  <w:pStyle w:val="TableNormal0"/>
                  <w:rPr>
                    <w:rStyle w:val="GeneralAviation"/>
                    <w:i/>
                    <w:iCs/>
                    <w:color w:val="auto"/>
                  </w:rPr>
                </w:pPr>
                <w:r w:rsidRPr="00E75F02">
                  <w:rPr>
                    <w:rStyle w:val="GeneralAviation"/>
                    <w:i/>
                    <w:iCs/>
                    <w:color w:val="auto"/>
                  </w:rPr>
                  <w:t>Optional content: ICAO Doc 4444</w:t>
                </w:r>
              </w:p>
            </w:tc>
            <w:tc>
              <w:tcPr>
                <w:tcW w:w="708" w:type="dxa"/>
              </w:tcPr>
              <w:p w14:paraId="45556493" w14:textId="77777777" w:rsidR="008633FD" w:rsidRPr="00E75F02" w:rsidRDefault="00581773" w:rsidP="008633FD">
                <w:pPr>
                  <w:pStyle w:val="TableNormal0"/>
                  <w:rPr>
                    <w:rStyle w:val="GeneralAviation"/>
                    <w:color w:val="auto"/>
                  </w:rPr>
                </w:pPr>
                <w:r w:rsidRPr="00E75F02">
                  <w:rPr>
                    <w:rStyle w:val="GeneralAviation"/>
                    <w:color w:val="auto"/>
                  </w:rPr>
                  <w:t>ALL</w:t>
                </w:r>
              </w:p>
            </w:tc>
          </w:tr>
          <w:tr w:rsidR="00090094" w14:paraId="3FEA4817" w14:textId="77777777" w:rsidTr="00090094">
            <w:trPr>
              <w:cantSplit/>
              <w:trHeight w:val="21"/>
            </w:trPr>
            <w:tc>
              <w:tcPr>
                <w:tcW w:w="9086" w:type="dxa"/>
                <w:gridSpan w:val="5"/>
                <w:hideMark/>
              </w:tcPr>
              <w:p w14:paraId="3C4F0E74" w14:textId="77777777" w:rsidR="008633FD" w:rsidRPr="00E75F02" w:rsidRDefault="00581773" w:rsidP="00F534A9">
                <w:pPr>
                  <w:pStyle w:val="TableHead"/>
                  <w:rPr>
                    <w:rStyle w:val="GeneralAviation"/>
                    <w:color w:val="auto"/>
                  </w:rPr>
                </w:pPr>
                <w:r w:rsidRPr="00E75F02">
                  <w:rPr>
                    <w:rStyle w:val="GeneralAviation"/>
                    <w:color w:val="auto"/>
                  </w:rPr>
                  <w:lastRenderedPageBreak/>
                  <w:t>Subtopic ABES 2.2 — Avoidance of mental overload</w:t>
                </w:r>
              </w:p>
            </w:tc>
          </w:tr>
          <w:tr w:rsidR="00090094" w14:paraId="63E5F1E3" w14:textId="77777777" w:rsidTr="00090094">
            <w:trPr>
              <w:cantSplit/>
              <w:trHeight w:val="567"/>
            </w:trPr>
            <w:tc>
              <w:tcPr>
                <w:tcW w:w="865" w:type="dxa"/>
                <w:hideMark/>
              </w:tcPr>
              <w:p w14:paraId="19DC6CEE"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384BA062" w14:textId="77777777" w:rsidR="008633FD" w:rsidRPr="00E75F02" w:rsidRDefault="00581773" w:rsidP="00F534A9">
                <w:pPr>
                  <w:pStyle w:val="TableNormal0"/>
                  <w:rPr>
                    <w:rStyle w:val="GeneralAviation"/>
                    <w:color w:val="auto"/>
                  </w:rPr>
                </w:pPr>
                <w:r w:rsidRPr="00E75F02">
                  <w:rPr>
                    <w:rStyle w:val="GeneralAviation"/>
                    <w:color w:val="auto"/>
                  </w:rPr>
                  <w:t xml:space="preserve">2.2.1 </w:t>
                </w:r>
              </w:p>
            </w:tc>
            <w:tc>
              <w:tcPr>
                <w:tcW w:w="3544" w:type="dxa"/>
                <w:hideMark/>
              </w:tcPr>
              <w:p w14:paraId="485492BD" w14:textId="77777777" w:rsidR="008633FD" w:rsidRPr="00E75F02" w:rsidRDefault="00581773" w:rsidP="00F534A9">
                <w:pPr>
                  <w:pStyle w:val="TableNormal0"/>
                  <w:rPr>
                    <w:rStyle w:val="GeneralAviation"/>
                    <w:color w:val="auto"/>
                  </w:rPr>
                </w:pPr>
                <w:r w:rsidRPr="00E75F02">
                  <w:rPr>
                    <w:rStyle w:val="GeneralAviation"/>
                    <w:color w:val="auto"/>
                  </w:rPr>
                  <w:t>Describe actions to keep the situation under control.</w:t>
                </w:r>
              </w:p>
            </w:tc>
            <w:tc>
              <w:tcPr>
                <w:tcW w:w="283" w:type="dxa"/>
                <w:hideMark/>
              </w:tcPr>
              <w:p w14:paraId="6F8E2CE8" w14:textId="77777777" w:rsidR="008633FD"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3C5DAEBA"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sector-splitting, holding, flow management, task delegation</w:t>
                </w:r>
              </w:p>
            </w:tc>
            <w:tc>
              <w:tcPr>
                <w:tcW w:w="708" w:type="dxa"/>
                <w:hideMark/>
              </w:tcPr>
              <w:p w14:paraId="7104E584"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083640A9" w14:textId="77777777" w:rsidTr="00090094">
            <w:trPr>
              <w:cantSplit/>
              <w:trHeight w:val="567"/>
            </w:trPr>
            <w:tc>
              <w:tcPr>
                <w:tcW w:w="865" w:type="dxa"/>
                <w:hideMark/>
              </w:tcPr>
              <w:p w14:paraId="077D71E7"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728755A0" w14:textId="77777777" w:rsidR="008633FD" w:rsidRPr="00E75F02" w:rsidRDefault="00581773" w:rsidP="00F534A9">
                <w:pPr>
                  <w:pStyle w:val="TableNormal0"/>
                  <w:rPr>
                    <w:rStyle w:val="GeneralAviation"/>
                    <w:color w:val="auto"/>
                  </w:rPr>
                </w:pPr>
                <w:r w:rsidRPr="00E75F02">
                  <w:rPr>
                    <w:rStyle w:val="GeneralAviation"/>
                    <w:color w:val="auto"/>
                  </w:rPr>
                  <w:t xml:space="preserve">2.2.2 </w:t>
                </w:r>
              </w:p>
            </w:tc>
            <w:tc>
              <w:tcPr>
                <w:tcW w:w="3544" w:type="dxa"/>
                <w:hideMark/>
              </w:tcPr>
              <w:p w14:paraId="4CECC97E" w14:textId="77777777" w:rsidR="008633FD" w:rsidRPr="00E75F02" w:rsidRDefault="00581773" w:rsidP="00F534A9">
                <w:pPr>
                  <w:pStyle w:val="TableNormal0"/>
                  <w:rPr>
                    <w:rStyle w:val="GeneralAviation"/>
                    <w:color w:val="auto"/>
                  </w:rPr>
                </w:pPr>
                <w:r w:rsidRPr="00E75F02">
                  <w:rPr>
                    <w:rStyle w:val="GeneralAviation"/>
                    <w:color w:val="auto"/>
                  </w:rPr>
                  <w:t>Organise priority of actions.</w:t>
                </w:r>
              </w:p>
            </w:tc>
            <w:tc>
              <w:tcPr>
                <w:tcW w:w="283" w:type="dxa"/>
                <w:hideMark/>
              </w:tcPr>
              <w:p w14:paraId="32FAD60B" w14:textId="77777777" w:rsidR="008633FD" w:rsidRPr="00E75F02" w:rsidRDefault="00581773" w:rsidP="00F534A9">
                <w:pPr>
                  <w:pStyle w:val="TableNormal0"/>
                  <w:rPr>
                    <w:rStyle w:val="GeneralAviation"/>
                    <w:color w:val="auto"/>
                  </w:rPr>
                </w:pPr>
                <w:r w:rsidRPr="00E75F02">
                  <w:rPr>
                    <w:rStyle w:val="GeneralAviation"/>
                    <w:color w:val="auto"/>
                  </w:rPr>
                  <w:t>4</w:t>
                </w:r>
              </w:p>
            </w:tc>
            <w:tc>
              <w:tcPr>
                <w:tcW w:w="3686" w:type="dxa"/>
                <w:hideMark/>
              </w:tcPr>
              <w:p w14:paraId="5BF233B8" w14:textId="77777777" w:rsidR="008633FD" w:rsidRPr="00E75F02" w:rsidRDefault="008633FD" w:rsidP="00F534A9">
                <w:pPr>
                  <w:pStyle w:val="TableNormal0"/>
                  <w:rPr>
                    <w:rStyle w:val="GeneralAviation"/>
                    <w:color w:val="auto"/>
                  </w:rPr>
                </w:pPr>
              </w:p>
            </w:tc>
            <w:tc>
              <w:tcPr>
                <w:tcW w:w="708" w:type="dxa"/>
                <w:hideMark/>
              </w:tcPr>
              <w:p w14:paraId="75B6FDDF"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2410424C" w14:textId="77777777" w:rsidTr="00090094">
            <w:trPr>
              <w:cantSplit/>
              <w:trHeight w:val="567"/>
            </w:trPr>
            <w:tc>
              <w:tcPr>
                <w:tcW w:w="865" w:type="dxa"/>
                <w:hideMark/>
              </w:tcPr>
              <w:p w14:paraId="245B558F"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5EEE1156" w14:textId="77777777" w:rsidR="008633FD" w:rsidRPr="00E75F02" w:rsidRDefault="00581773" w:rsidP="00F534A9">
                <w:pPr>
                  <w:pStyle w:val="TableNormal0"/>
                  <w:rPr>
                    <w:rStyle w:val="GeneralAviation"/>
                    <w:color w:val="auto"/>
                  </w:rPr>
                </w:pPr>
                <w:r w:rsidRPr="00E75F02">
                  <w:rPr>
                    <w:rStyle w:val="GeneralAviation"/>
                    <w:color w:val="auto"/>
                  </w:rPr>
                  <w:t xml:space="preserve">2.2.3 </w:t>
                </w:r>
              </w:p>
            </w:tc>
            <w:tc>
              <w:tcPr>
                <w:tcW w:w="3544" w:type="dxa"/>
                <w:hideMark/>
              </w:tcPr>
              <w:p w14:paraId="6E1BE788" w14:textId="77777777" w:rsidR="008633FD" w:rsidRPr="00E75F02" w:rsidRDefault="00581773" w:rsidP="00F534A9">
                <w:pPr>
                  <w:pStyle w:val="TableNormal0"/>
                  <w:rPr>
                    <w:rStyle w:val="GeneralAviation"/>
                    <w:color w:val="auto"/>
                  </w:rPr>
                </w:pPr>
                <w:r w:rsidRPr="00E75F02">
                  <w:rPr>
                    <w:rStyle w:val="GeneralAviation"/>
                    <w:color w:val="auto"/>
                  </w:rPr>
                  <w:t>Ensure the effective dissemination of information.</w:t>
                </w:r>
              </w:p>
            </w:tc>
            <w:tc>
              <w:tcPr>
                <w:tcW w:w="283" w:type="dxa"/>
                <w:hideMark/>
              </w:tcPr>
              <w:p w14:paraId="3F8E3DB3" w14:textId="77777777" w:rsidR="008633FD" w:rsidRPr="00E75F02" w:rsidRDefault="00581773" w:rsidP="00F534A9">
                <w:pPr>
                  <w:pStyle w:val="TableNormal0"/>
                  <w:rPr>
                    <w:rStyle w:val="GeneralAviation"/>
                    <w:color w:val="auto"/>
                  </w:rPr>
                </w:pPr>
                <w:r w:rsidRPr="00E75F02">
                  <w:rPr>
                    <w:rStyle w:val="GeneralAviation"/>
                    <w:color w:val="auto"/>
                  </w:rPr>
                  <w:t>4</w:t>
                </w:r>
              </w:p>
            </w:tc>
            <w:tc>
              <w:tcPr>
                <w:tcW w:w="3686" w:type="dxa"/>
                <w:hideMark/>
              </w:tcPr>
              <w:p w14:paraId="4EE1C814"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between executive and planner/coordinator, with the supervisor, between sectors, between ACC, APP and TWR, with ground staff, etc.</w:t>
                </w:r>
              </w:p>
            </w:tc>
            <w:tc>
              <w:tcPr>
                <w:tcW w:w="708" w:type="dxa"/>
                <w:hideMark/>
              </w:tcPr>
              <w:p w14:paraId="46C58F1E"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76B7E45B" w14:textId="77777777" w:rsidTr="00090094">
            <w:trPr>
              <w:cantSplit/>
              <w:trHeight w:val="567"/>
            </w:trPr>
            <w:tc>
              <w:tcPr>
                <w:tcW w:w="865" w:type="dxa"/>
                <w:hideMark/>
              </w:tcPr>
              <w:p w14:paraId="1ECC33A1"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1AE56F0C" w14:textId="77777777" w:rsidR="008633FD" w:rsidRPr="00E75F02" w:rsidRDefault="00581773" w:rsidP="00F534A9">
                <w:pPr>
                  <w:pStyle w:val="TableNormal0"/>
                  <w:rPr>
                    <w:rStyle w:val="GeneralAviation"/>
                    <w:color w:val="auto"/>
                  </w:rPr>
                </w:pPr>
                <w:r w:rsidRPr="00E75F02">
                  <w:rPr>
                    <w:rStyle w:val="GeneralAviation"/>
                    <w:color w:val="auto"/>
                  </w:rPr>
                  <w:t xml:space="preserve">2.2.4 </w:t>
                </w:r>
              </w:p>
            </w:tc>
            <w:tc>
              <w:tcPr>
                <w:tcW w:w="3544" w:type="dxa"/>
                <w:hideMark/>
              </w:tcPr>
              <w:p w14:paraId="6EE1E4BE" w14:textId="77777777" w:rsidR="008633FD" w:rsidRPr="00E75F02" w:rsidRDefault="00581773" w:rsidP="00F534A9">
                <w:pPr>
                  <w:pStyle w:val="TableNormal0"/>
                  <w:rPr>
                    <w:rStyle w:val="GeneralAviation"/>
                    <w:color w:val="auto"/>
                  </w:rPr>
                </w:pPr>
                <w:r w:rsidRPr="00E75F02">
                  <w:rPr>
                    <w:rStyle w:val="GeneralAviation"/>
                    <w:color w:val="auto"/>
                  </w:rPr>
                  <w:t>Consider asking for help.</w:t>
                </w:r>
              </w:p>
            </w:tc>
            <w:tc>
              <w:tcPr>
                <w:tcW w:w="283" w:type="dxa"/>
                <w:hideMark/>
              </w:tcPr>
              <w:p w14:paraId="6B112E81" w14:textId="77777777" w:rsidR="008633FD" w:rsidRPr="00E75F02" w:rsidRDefault="00581773" w:rsidP="00F534A9">
                <w:pPr>
                  <w:pStyle w:val="TableNormal0"/>
                  <w:rPr>
                    <w:rStyle w:val="GeneralAviation"/>
                    <w:color w:val="auto"/>
                  </w:rPr>
                </w:pPr>
                <w:r w:rsidRPr="00E75F02">
                  <w:rPr>
                    <w:rStyle w:val="GeneralAviation"/>
                    <w:color w:val="auto"/>
                  </w:rPr>
                  <w:t>2</w:t>
                </w:r>
              </w:p>
            </w:tc>
            <w:tc>
              <w:tcPr>
                <w:tcW w:w="3686" w:type="dxa"/>
                <w:hideMark/>
              </w:tcPr>
              <w:p w14:paraId="0D31F0D8" w14:textId="77777777" w:rsidR="008633FD" w:rsidRPr="00E75F02" w:rsidRDefault="008633FD" w:rsidP="00F534A9">
                <w:pPr>
                  <w:pStyle w:val="TableNormal0"/>
                  <w:rPr>
                    <w:rStyle w:val="GeneralAviation"/>
                    <w:color w:val="auto"/>
                  </w:rPr>
                </w:pPr>
              </w:p>
            </w:tc>
            <w:tc>
              <w:tcPr>
                <w:tcW w:w="708" w:type="dxa"/>
                <w:hideMark/>
              </w:tcPr>
              <w:p w14:paraId="4FF14A30"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7EA90BB4" w14:textId="77777777" w:rsidTr="00090094">
            <w:trPr>
              <w:cantSplit/>
              <w:trHeight w:val="21"/>
            </w:trPr>
            <w:tc>
              <w:tcPr>
                <w:tcW w:w="9086" w:type="dxa"/>
                <w:gridSpan w:val="5"/>
                <w:hideMark/>
              </w:tcPr>
              <w:p w14:paraId="07C07DDC" w14:textId="77777777" w:rsidR="008633FD" w:rsidRPr="00E75F02" w:rsidRDefault="00581773" w:rsidP="00F534A9">
                <w:pPr>
                  <w:pStyle w:val="TableHead"/>
                  <w:rPr>
                    <w:rStyle w:val="GeneralAviation"/>
                    <w:color w:val="auto"/>
                  </w:rPr>
                </w:pPr>
                <w:r w:rsidRPr="00E75F02">
                  <w:rPr>
                    <w:rStyle w:val="GeneralAviation"/>
                    <w:color w:val="auto"/>
                  </w:rPr>
                  <w:t>Subtopic ABES 2.3 — Air–ground cooperation</w:t>
                </w:r>
              </w:p>
            </w:tc>
          </w:tr>
          <w:tr w:rsidR="00090094" w14:paraId="03844AB9" w14:textId="77777777" w:rsidTr="00090094">
            <w:trPr>
              <w:cantSplit/>
              <w:trHeight w:val="567"/>
            </w:trPr>
            <w:tc>
              <w:tcPr>
                <w:tcW w:w="865" w:type="dxa"/>
                <w:hideMark/>
              </w:tcPr>
              <w:p w14:paraId="3632EDBB"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5AD6E3CB" w14:textId="77777777" w:rsidR="008633FD" w:rsidRPr="00E75F02" w:rsidRDefault="00581773" w:rsidP="00F534A9">
                <w:pPr>
                  <w:pStyle w:val="TableNormal0"/>
                  <w:rPr>
                    <w:rStyle w:val="GeneralAviation"/>
                    <w:color w:val="auto"/>
                  </w:rPr>
                </w:pPr>
                <w:r w:rsidRPr="00E75F02">
                  <w:rPr>
                    <w:rStyle w:val="GeneralAviation"/>
                    <w:color w:val="auto"/>
                  </w:rPr>
                  <w:t xml:space="preserve">2.3.1 </w:t>
                </w:r>
              </w:p>
            </w:tc>
            <w:tc>
              <w:tcPr>
                <w:tcW w:w="3544" w:type="dxa"/>
                <w:hideMark/>
              </w:tcPr>
              <w:p w14:paraId="00EDB9D1" w14:textId="77777777" w:rsidR="008633FD" w:rsidRPr="00E75F02" w:rsidRDefault="00581773" w:rsidP="00F534A9">
                <w:pPr>
                  <w:pStyle w:val="TableNormal0"/>
                  <w:rPr>
                    <w:rStyle w:val="GeneralAviation"/>
                    <w:color w:val="auto"/>
                  </w:rPr>
                </w:pPr>
                <w:r w:rsidRPr="00E75F02">
                  <w:rPr>
                    <w:rStyle w:val="GeneralAviation"/>
                    <w:color w:val="auto"/>
                  </w:rPr>
                  <w:t>Collect appropriate information relevant to the situation.</w:t>
                </w:r>
              </w:p>
            </w:tc>
            <w:tc>
              <w:tcPr>
                <w:tcW w:w="283" w:type="dxa"/>
                <w:hideMark/>
              </w:tcPr>
              <w:p w14:paraId="3AFE3CF3" w14:textId="77777777" w:rsidR="008633FD"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46750EB2" w14:textId="77777777" w:rsidR="008633FD" w:rsidRPr="00E75F02" w:rsidRDefault="008633FD" w:rsidP="00F534A9">
                <w:pPr>
                  <w:pStyle w:val="TableNormal0"/>
                  <w:rPr>
                    <w:rStyle w:val="GeneralAviation"/>
                    <w:color w:val="auto"/>
                  </w:rPr>
                </w:pPr>
              </w:p>
            </w:tc>
            <w:tc>
              <w:tcPr>
                <w:tcW w:w="708" w:type="dxa"/>
                <w:hideMark/>
              </w:tcPr>
              <w:p w14:paraId="13C18E7F"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6A50FAC3" w14:textId="77777777" w:rsidTr="00090094">
            <w:trPr>
              <w:cantSplit/>
              <w:trHeight w:val="567"/>
            </w:trPr>
            <w:tc>
              <w:tcPr>
                <w:tcW w:w="865" w:type="dxa"/>
                <w:hideMark/>
              </w:tcPr>
              <w:p w14:paraId="0533519C" w14:textId="77777777" w:rsidR="008633FD" w:rsidRPr="00E75F02" w:rsidRDefault="00581773" w:rsidP="00F534A9">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1CCE7C34" w14:textId="77777777" w:rsidR="008633FD" w:rsidRPr="00E75F02" w:rsidRDefault="00581773" w:rsidP="00F534A9">
                <w:pPr>
                  <w:pStyle w:val="TableNormal0"/>
                  <w:rPr>
                    <w:rStyle w:val="GeneralAviation"/>
                    <w:color w:val="auto"/>
                  </w:rPr>
                </w:pPr>
                <w:r w:rsidRPr="00E75F02">
                  <w:rPr>
                    <w:rStyle w:val="GeneralAviation"/>
                    <w:color w:val="auto"/>
                  </w:rPr>
                  <w:t xml:space="preserve">2.3.2 </w:t>
                </w:r>
              </w:p>
            </w:tc>
            <w:tc>
              <w:tcPr>
                <w:tcW w:w="3544" w:type="dxa"/>
                <w:hideMark/>
              </w:tcPr>
              <w:p w14:paraId="387FA903" w14:textId="77777777" w:rsidR="008633FD" w:rsidRPr="00E75F02" w:rsidRDefault="00581773" w:rsidP="00F534A9">
                <w:pPr>
                  <w:pStyle w:val="TableNormal0"/>
                  <w:rPr>
                    <w:rStyle w:val="GeneralAviation"/>
                    <w:color w:val="auto"/>
                  </w:rPr>
                </w:pPr>
                <w:r w:rsidRPr="00E75F02">
                  <w:rPr>
                    <w:rStyle w:val="GeneralAviation"/>
                    <w:color w:val="auto"/>
                  </w:rPr>
                  <w:t>Assist the pilot.</w:t>
                </w:r>
              </w:p>
            </w:tc>
            <w:tc>
              <w:tcPr>
                <w:tcW w:w="283" w:type="dxa"/>
                <w:hideMark/>
              </w:tcPr>
              <w:p w14:paraId="1483B4EE" w14:textId="77777777" w:rsidR="008633FD" w:rsidRPr="00E75F02" w:rsidRDefault="00581773" w:rsidP="00F534A9">
                <w:pPr>
                  <w:pStyle w:val="TableNormal0"/>
                  <w:rPr>
                    <w:rStyle w:val="GeneralAviation"/>
                    <w:color w:val="auto"/>
                  </w:rPr>
                </w:pPr>
                <w:r w:rsidRPr="00E75F02">
                  <w:rPr>
                    <w:rStyle w:val="GeneralAviation"/>
                    <w:color w:val="auto"/>
                  </w:rPr>
                  <w:t>3</w:t>
                </w:r>
              </w:p>
            </w:tc>
            <w:tc>
              <w:tcPr>
                <w:tcW w:w="3686" w:type="dxa"/>
                <w:hideMark/>
              </w:tcPr>
              <w:p w14:paraId="1BC0C3F6" w14:textId="77777777" w:rsidR="008633FD" w:rsidRPr="00E75F02" w:rsidRDefault="00581773" w:rsidP="00675299">
                <w:pPr>
                  <w:pStyle w:val="EssentialTraining"/>
                  <w:rPr>
                    <w:rStyle w:val="GeneralAviation"/>
                    <w:color w:val="auto"/>
                  </w:rPr>
                </w:pPr>
                <w:r w:rsidRPr="00E75F02">
                  <w:rPr>
                    <w:rStyle w:val="GeneralAviation"/>
                    <w:color w:val="auto"/>
                  </w:rPr>
                  <w:t xml:space="preserve">Pilot workload </w:t>
                </w:r>
              </w:p>
              <w:p w14:paraId="4D2A825E" w14:textId="77777777" w:rsidR="008633FD" w:rsidRPr="00E75F02" w:rsidRDefault="00581773" w:rsidP="00F534A9">
                <w:pPr>
                  <w:pStyle w:val="TableNormal0"/>
                  <w:rPr>
                    <w:rStyle w:val="GeneralAviation"/>
                    <w:i/>
                    <w:iCs/>
                    <w:color w:val="auto"/>
                  </w:rPr>
                </w:pPr>
                <w:r w:rsidRPr="00E75F02">
                  <w:rPr>
                    <w:rStyle w:val="GeneralAviation"/>
                    <w:i/>
                    <w:iCs/>
                    <w:color w:val="auto"/>
                  </w:rPr>
                  <w:t>Optional content: instructions, information, support, human factors, etc.</w:t>
                </w:r>
              </w:p>
            </w:tc>
            <w:tc>
              <w:tcPr>
                <w:tcW w:w="708" w:type="dxa"/>
                <w:hideMark/>
              </w:tcPr>
              <w:p w14:paraId="72D82D5B" w14:textId="77777777" w:rsidR="008633FD" w:rsidRPr="00E75F02" w:rsidRDefault="00581773" w:rsidP="00F534A9">
                <w:pPr>
                  <w:pStyle w:val="TableNormal0"/>
                  <w:rPr>
                    <w:rStyle w:val="GeneralAviation"/>
                    <w:color w:val="auto"/>
                  </w:rPr>
                </w:pPr>
                <w:r w:rsidRPr="00E75F02">
                  <w:rPr>
                    <w:rStyle w:val="GeneralAviation"/>
                    <w:color w:val="auto"/>
                  </w:rPr>
                  <w:t>ALL</w:t>
                </w:r>
              </w:p>
            </w:tc>
          </w:tr>
          <w:tr w:rsidR="00090094" w14:paraId="0127AE8A" w14:textId="77777777" w:rsidTr="00090094">
            <w:trPr>
              <w:trHeight w:val="21"/>
            </w:trPr>
            <w:tc>
              <w:tcPr>
                <w:tcW w:w="9086" w:type="dxa"/>
                <w:gridSpan w:val="5"/>
              </w:tcPr>
              <w:p w14:paraId="3FB0EAAC" w14:textId="77777777" w:rsidR="008633FD" w:rsidRPr="008633FD" w:rsidRDefault="00581773" w:rsidP="00601284">
                <w:pPr>
                  <w:pStyle w:val="TableCentered"/>
                  <w:rPr>
                    <w:rStyle w:val="GeneralAviation"/>
                  </w:rPr>
                </w:pPr>
                <w:r w:rsidRPr="008633FD">
                  <w:t>TOPIC ABES 3 — PROCEDURES FOR ABNORMAL AND EMERGENCY SITUATIONS (ABES)</w:t>
                </w:r>
              </w:p>
            </w:tc>
          </w:tr>
          <w:tr w:rsidR="00090094" w14:paraId="728CB338" w14:textId="77777777" w:rsidTr="00090094">
            <w:trPr>
              <w:cantSplit/>
              <w:trHeight w:val="21"/>
            </w:trPr>
            <w:tc>
              <w:tcPr>
                <w:tcW w:w="9086" w:type="dxa"/>
                <w:gridSpan w:val="5"/>
                <w:hideMark/>
              </w:tcPr>
              <w:p w14:paraId="6A5FA6BE" w14:textId="77777777" w:rsidR="008633FD" w:rsidRPr="00E75F02" w:rsidRDefault="00581773" w:rsidP="00601284">
                <w:pPr>
                  <w:pStyle w:val="TableHead"/>
                  <w:rPr>
                    <w:rStyle w:val="GeneralAviation"/>
                    <w:color w:val="auto"/>
                  </w:rPr>
                </w:pPr>
                <w:r w:rsidRPr="00E75F02">
                  <w:rPr>
                    <w:rStyle w:val="GeneralAviation"/>
                    <w:color w:val="auto"/>
                  </w:rPr>
                  <w:t>Subtopic ABES 3.1 — Application of procedures for ABES</w:t>
                </w:r>
              </w:p>
            </w:tc>
          </w:tr>
          <w:tr w:rsidR="00090094" w14:paraId="52E3F29F" w14:textId="77777777" w:rsidTr="00090094">
            <w:trPr>
              <w:cantSplit/>
              <w:trHeight w:val="567"/>
            </w:trPr>
            <w:tc>
              <w:tcPr>
                <w:tcW w:w="865" w:type="dxa"/>
                <w:hideMark/>
              </w:tcPr>
              <w:p w14:paraId="1AC45BBD"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7A0026D1" w14:textId="77777777" w:rsidR="008633FD" w:rsidRPr="00E75F02" w:rsidRDefault="00581773" w:rsidP="00601284">
                <w:pPr>
                  <w:pStyle w:val="TableNormal0"/>
                  <w:rPr>
                    <w:rStyle w:val="GeneralAviation"/>
                    <w:color w:val="auto"/>
                  </w:rPr>
                </w:pPr>
                <w:r w:rsidRPr="00E75F02">
                  <w:rPr>
                    <w:rStyle w:val="GeneralAviation"/>
                    <w:color w:val="auto"/>
                  </w:rPr>
                  <w:t xml:space="preserve">3.1.1 </w:t>
                </w:r>
              </w:p>
            </w:tc>
            <w:tc>
              <w:tcPr>
                <w:tcW w:w="3544" w:type="dxa"/>
                <w:hideMark/>
              </w:tcPr>
              <w:p w14:paraId="72DE12DD" w14:textId="77777777" w:rsidR="008633FD" w:rsidRPr="00E75F02" w:rsidRDefault="00581773" w:rsidP="00601284">
                <w:pPr>
                  <w:pStyle w:val="TableNormal0"/>
                  <w:rPr>
                    <w:rStyle w:val="GeneralAviation"/>
                    <w:color w:val="auto"/>
                  </w:rPr>
                </w:pPr>
                <w:r w:rsidRPr="00E75F02">
                  <w:rPr>
                    <w:rStyle w:val="GeneralAviation"/>
                    <w:color w:val="auto"/>
                  </w:rPr>
                  <w:t>Apply the procedures for given abnormal and emergency situations.</w:t>
                </w:r>
              </w:p>
            </w:tc>
            <w:tc>
              <w:tcPr>
                <w:tcW w:w="283" w:type="dxa"/>
                <w:hideMark/>
              </w:tcPr>
              <w:p w14:paraId="4C869AB3" w14:textId="77777777" w:rsidR="008633FD" w:rsidRPr="00E75F02" w:rsidRDefault="00581773" w:rsidP="00601284">
                <w:pPr>
                  <w:pStyle w:val="TableNormal0"/>
                  <w:rPr>
                    <w:rStyle w:val="GeneralAviation"/>
                    <w:color w:val="auto"/>
                  </w:rPr>
                </w:pPr>
                <w:r w:rsidRPr="00E75F02">
                  <w:rPr>
                    <w:rStyle w:val="GeneralAviation"/>
                    <w:color w:val="auto"/>
                  </w:rPr>
                  <w:t>3</w:t>
                </w:r>
              </w:p>
            </w:tc>
            <w:tc>
              <w:tcPr>
                <w:tcW w:w="3686" w:type="dxa"/>
                <w:hideMark/>
              </w:tcPr>
              <w:p w14:paraId="62E9ACF3" w14:textId="77777777" w:rsidR="008633FD" w:rsidRPr="00E75F02" w:rsidRDefault="00581773" w:rsidP="00601284">
                <w:pPr>
                  <w:pStyle w:val="TableNormal0"/>
                  <w:rPr>
                    <w:rStyle w:val="GeneralAviation"/>
                    <w:i/>
                    <w:iCs/>
                    <w:color w:val="auto"/>
                  </w:rPr>
                </w:pPr>
                <w:r w:rsidRPr="00E75F02">
                  <w:rPr>
                    <w:rStyle w:val="GeneralAviation"/>
                    <w:i/>
                    <w:iCs/>
                    <w:color w:val="auto"/>
                  </w:rPr>
                  <w:t>Optional content: EATM Guidelines for Controller Training in the Handling of Unusual/Emergency Situations, ambulance flights, ground-based safety nets alerts, airframe failure</w:t>
                </w:r>
              </w:p>
            </w:tc>
            <w:tc>
              <w:tcPr>
                <w:tcW w:w="708" w:type="dxa"/>
                <w:hideMark/>
              </w:tcPr>
              <w:p w14:paraId="399CE402" w14:textId="77777777" w:rsidR="008633FD" w:rsidRPr="00E75F02" w:rsidRDefault="00581773" w:rsidP="00601284">
                <w:pPr>
                  <w:pStyle w:val="TableNormal0"/>
                  <w:rPr>
                    <w:rStyle w:val="GeneralAviation"/>
                    <w:color w:val="auto"/>
                  </w:rPr>
                </w:pPr>
                <w:r w:rsidRPr="00E75F02">
                  <w:rPr>
                    <w:rStyle w:val="GeneralAviation"/>
                    <w:color w:val="auto"/>
                  </w:rPr>
                  <w:t>ALL</w:t>
                </w:r>
              </w:p>
            </w:tc>
          </w:tr>
          <w:tr w:rsidR="00090094" w14:paraId="58D87D4F" w14:textId="77777777" w:rsidTr="00090094">
            <w:trPr>
              <w:cantSplit/>
              <w:trHeight w:val="21"/>
            </w:trPr>
            <w:tc>
              <w:tcPr>
                <w:tcW w:w="9086" w:type="dxa"/>
                <w:gridSpan w:val="5"/>
                <w:hideMark/>
              </w:tcPr>
              <w:p w14:paraId="0DDFAC0F" w14:textId="77777777" w:rsidR="008633FD" w:rsidRPr="00E75F02" w:rsidRDefault="00581773" w:rsidP="00601284">
                <w:pPr>
                  <w:pStyle w:val="TableHead"/>
                  <w:rPr>
                    <w:rStyle w:val="GeneralAviation"/>
                    <w:color w:val="auto"/>
                  </w:rPr>
                </w:pPr>
                <w:r w:rsidRPr="00E75F02">
                  <w:rPr>
                    <w:rStyle w:val="GeneralAviation"/>
                    <w:color w:val="auto"/>
                  </w:rPr>
                  <w:t>Subtopic ABES 3.2 — Radio failure</w:t>
                </w:r>
              </w:p>
            </w:tc>
          </w:tr>
          <w:tr w:rsidR="00090094" w14:paraId="74D4B89A" w14:textId="77777777" w:rsidTr="00090094">
            <w:trPr>
              <w:cantSplit/>
              <w:trHeight w:val="567"/>
            </w:trPr>
            <w:tc>
              <w:tcPr>
                <w:tcW w:w="865" w:type="dxa"/>
                <w:hideMark/>
              </w:tcPr>
              <w:p w14:paraId="044C32F1"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7A4B08F6" w14:textId="77777777" w:rsidR="008633FD" w:rsidRPr="00E75F02" w:rsidRDefault="00581773" w:rsidP="00601284">
                <w:pPr>
                  <w:pStyle w:val="TableNormal0"/>
                  <w:rPr>
                    <w:rStyle w:val="GeneralAviation"/>
                    <w:color w:val="auto"/>
                  </w:rPr>
                </w:pPr>
                <w:r w:rsidRPr="00E75F02">
                  <w:rPr>
                    <w:rStyle w:val="GeneralAviation"/>
                    <w:color w:val="auto"/>
                  </w:rPr>
                  <w:t xml:space="preserve">3.2.1 </w:t>
                </w:r>
              </w:p>
            </w:tc>
            <w:tc>
              <w:tcPr>
                <w:tcW w:w="3544" w:type="dxa"/>
                <w:hideMark/>
              </w:tcPr>
              <w:p w14:paraId="2BA3B529" w14:textId="77777777" w:rsidR="008633FD" w:rsidRPr="00E75F02" w:rsidRDefault="00581773" w:rsidP="00601284">
                <w:pPr>
                  <w:pStyle w:val="TableNormal0"/>
                  <w:rPr>
                    <w:rStyle w:val="GeneralAviation"/>
                    <w:color w:val="auto"/>
                  </w:rPr>
                </w:pPr>
                <w:r w:rsidRPr="00E75F02">
                  <w:rPr>
                    <w:rStyle w:val="GeneralAviation"/>
                    <w:color w:val="auto"/>
                  </w:rPr>
                  <w:t>Describe the procedures to be followed by a pilot when experiencing complete or partial radio failure.</w:t>
                </w:r>
              </w:p>
            </w:tc>
            <w:tc>
              <w:tcPr>
                <w:tcW w:w="283" w:type="dxa"/>
                <w:hideMark/>
              </w:tcPr>
              <w:p w14:paraId="4269C009" w14:textId="77777777" w:rsidR="008633FD" w:rsidRPr="00E75F02" w:rsidRDefault="00581773" w:rsidP="00601284">
                <w:pPr>
                  <w:pStyle w:val="TableNormal0"/>
                  <w:rPr>
                    <w:rStyle w:val="GeneralAviation"/>
                    <w:color w:val="auto"/>
                  </w:rPr>
                </w:pPr>
                <w:r w:rsidRPr="00E75F02">
                  <w:rPr>
                    <w:rStyle w:val="GeneralAviation"/>
                    <w:color w:val="auto"/>
                  </w:rPr>
                  <w:t>2</w:t>
                </w:r>
              </w:p>
            </w:tc>
            <w:tc>
              <w:tcPr>
                <w:tcW w:w="3686" w:type="dxa"/>
                <w:hideMark/>
              </w:tcPr>
              <w:p w14:paraId="6DF8E073"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p w14:paraId="7FC78B0B" w14:textId="77777777" w:rsidR="008633FD" w:rsidRPr="00E75F02" w:rsidRDefault="00581773" w:rsidP="00601284">
                <w:pPr>
                  <w:pStyle w:val="TableNormal0"/>
                  <w:rPr>
                    <w:rStyle w:val="GeneralAviation"/>
                    <w:i/>
                    <w:iCs/>
                    <w:color w:val="auto"/>
                  </w:rPr>
                </w:pPr>
                <w:r w:rsidRPr="00E75F02">
                  <w:rPr>
                    <w:rStyle w:val="GeneralAviation"/>
                    <w:i/>
                    <w:iCs/>
                    <w:color w:val="auto"/>
                  </w:rPr>
                  <w:t>Optional content: ICAO Doc 4444, military procedures, simulator operation procedures</w:t>
                </w:r>
              </w:p>
            </w:tc>
            <w:tc>
              <w:tcPr>
                <w:tcW w:w="708" w:type="dxa"/>
                <w:hideMark/>
              </w:tcPr>
              <w:p w14:paraId="252E1B29" w14:textId="77777777" w:rsidR="008633FD" w:rsidRPr="00E75F02" w:rsidRDefault="00581773" w:rsidP="00601284">
                <w:pPr>
                  <w:pStyle w:val="TableNormal0"/>
                  <w:rPr>
                    <w:rStyle w:val="GeneralAviation"/>
                    <w:color w:val="auto"/>
                  </w:rPr>
                </w:pPr>
                <w:r w:rsidRPr="00E75F02">
                  <w:rPr>
                    <w:rStyle w:val="GeneralAviation"/>
                    <w:color w:val="auto"/>
                  </w:rPr>
                  <w:t>ALL</w:t>
                </w:r>
              </w:p>
            </w:tc>
          </w:tr>
          <w:tr w:rsidR="00090094" w14:paraId="223B4E8D" w14:textId="77777777" w:rsidTr="00090094">
            <w:trPr>
              <w:cantSplit/>
              <w:trHeight w:val="567"/>
            </w:trPr>
            <w:tc>
              <w:tcPr>
                <w:tcW w:w="865" w:type="dxa"/>
                <w:hideMark/>
              </w:tcPr>
              <w:p w14:paraId="1FBADB71"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5E813C51" w14:textId="77777777" w:rsidR="008633FD" w:rsidRPr="00E75F02" w:rsidRDefault="00581773" w:rsidP="00601284">
                <w:pPr>
                  <w:pStyle w:val="TableNormal0"/>
                  <w:rPr>
                    <w:rStyle w:val="GeneralAviation"/>
                    <w:color w:val="auto"/>
                  </w:rPr>
                </w:pPr>
                <w:r w:rsidRPr="00E75F02">
                  <w:rPr>
                    <w:rStyle w:val="GeneralAviation"/>
                    <w:color w:val="auto"/>
                  </w:rPr>
                  <w:t xml:space="preserve">3.2.2 </w:t>
                </w:r>
              </w:p>
            </w:tc>
            <w:tc>
              <w:tcPr>
                <w:tcW w:w="3544" w:type="dxa"/>
                <w:hideMark/>
              </w:tcPr>
              <w:p w14:paraId="1EF3C718" w14:textId="77777777" w:rsidR="008633FD" w:rsidRDefault="00581773" w:rsidP="00601284">
                <w:pPr>
                  <w:pStyle w:val="TableNormal0"/>
                  <w:rPr>
                    <w:rStyle w:val="GeneralAviation"/>
                    <w:color w:val="auto"/>
                  </w:rPr>
                </w:pPr>
                <w:r w:rsidRPr="00E75F02">
                  <w:rPr>
                    <w:rStyle w:val="GeneralAviation"/>
                    <w:color w:val="auto"/>
                  </w:rPr>
                  <w:t>Apply the procedures to be followed when a pilot experiences complete or partial radio failure.</w:t>
                </w:r>
              </w:p>
              <w:p w14:paraId="0929AB21" w14:textId="77777777" w:rsidR="0096092C" w:rsidRDefault="0096092C" w:rsidP="00601284">
                <w:pPr>
                  <w:pStyle w:val="TableNormal0"/>
                  <w:rPr>
                    <w:rStyle w:val="GeneralAviation"/>
                    <w:color w:val="auto"/>
                  </w:rPr>
                </w:pPr>
              </w:p>
              <w:p w14:paraId="1E96C870" w14:textId="77777777" w:rsidR="0096092C" w:rsidRDefault="0096092C" w:rsidP="00601284">
                <w:pPr>
                  <w:pStyle w:val="TableNormal0"/>
                  <w:rPr>
                    <w:rStyle w:val="GeneralAviation"/>
                    <w:color w:val="auto"/>
                  </w:rPr>
                </w:pPr>
              </w:p>
              <w:p w14:paraId="1994340D" w14:textId="77777777" w:rsidR="0096092C" w:rsidRDefault="0096092C" w:rsidP="00601284">
                <w:pPr>
                  <w:pStyle w:val="TableNormal0"/>
                  <w:rPr>
                    <w:rStyle w:val="GeneralAviation"/>
                    <w:color w:val="auto"/>
                  </w:rPr>
                </w:pPr>
              </w:p>
              <w:p w14:paraId="659D9583" w14:textId="77777777" w:rsidR="0096092C" w:rsidRDefault="0096092C" w:rsidP="00601284">
                <w:pPr>
                  <w:pStyle w:val="TableNormal0"/>
                  <w:rPr>
                    <w:rStyle w:val="GeneralAviation"/>
                    <w:color w:val="auto"/>
                  </w:rPr>
                </w:pPr>
              </w:p>
              <w:p w14:paraId="697DA4AB" w14:textId="77777777" w:rsidR="0096092C" w:rsidRPr="00E75F02" w:rsidRDefault="0096092C" w:rsidP="00601284">
                <w:pPr>
                  <w:pStyle w:val="TableNormal0"/>
                  <w:rPr>
                    <w:rStyle w:val="GeneralAviation"/>
                    <w:color w:val="auto"/>
                  </w:rPr>
                </w:pPr>
              </w:p>
            </w:tc>
            <w:tc>
              <w:tcPr>
                <w:tcW w:w="283" w:type="dxa"/>
                <w:hideMark/>
              </w:tcPr>
              <w:p w14:paraId="14232B69" w14:textId="77777777" w:rsidR="008633FD" w:rsidRPr="00E75F02" w:rsidRDefault="00581773" w:rsidP="00601284">
                <w:pPr>
                  <w:pStyle w:val="TableNormal0"/>
                  <w:rPr>
                    <w:rStyle w:val="GeneralAviation"/>
                    <w:color w:val="auto"/>
                  </w:rPr>
                </w:pPr>
                <w:r w:rsidRPr="00E75F02">
                  <w:rPr>
                    <w:rStyle w:val="GeneralAviation"/>
                    <w:color w:val="auto"/>
                  </w:rPr>
                  <w:t>3</w:t>
                </w:r>
              </w:p>
            </w:tc>
            <w:tc>
              <w:tcPr>
                <w:tcW w:w="3686" w:type="dxa"/>
                <w:hideMark/>
              </w:tcPr>
              <w:p w14:paraId="24451537"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p w14:paraId="094BB00E" w14:textId="77777777" w:rsidR="008633FD" w:rsidRPr="00E75F02" w:rsidRDefault="00581773" w:rsidP="00601284">
                <w:pPr>
                  <w:pStyle w:val="TableNormal0"/>
                  <w:rPr>
                    <w:rStyle w:val="GeneralAviation"/>
                    <w:i/>
                    <w:iCs/>
                    <w:color w:val="auto"/>
                  </w:rPr>
                </w:pPr>
                <w:r w:rsidRPr="00E75F02">
                  <w:rPr>
                    <w:rStyle w:val="GeneralAviation"/>
                    <w:i/>
                    <w:iCs/>
                    <w:color w:val="auto"/>
                  </w:rPr>
                  <w:t>Optional content: prolonged loss of communication</w:t>
                </w:r>
              </w:p>
            </w:tc>
            <w:tc>
              <w:tcPr>
                <w:tcW w:w="708" w:type="dxa"/>
                <w:hideMark/>
              </w:tcPr>
              <w:p w14:paraId="37ADD118" w14:textId="77777777" w:rsidR="008633FD" w:rsidRPr="00E75F02" w:rsidRDefault="00581773" w:rsidP="00601284">
                <w:pPr>
                  <w:pStyle w:val="TableNormal0"/>
                  <w:rPr>
                    <w:rStyle w:val="GeneralAviation"/>
                    <w:color w:val="auto"/>
                  </w:rPr>
                </w:pPr>
                <w:r w:rsidRPr="00E75F02">
                  <w:rPr>
                    <w:rStyle w:val="GeneralAviation"/>
                    <w:color w:val="auto"/>
                  </w:rPr>
                  <w:t>ALL</w:t>
                </w:r>
              </w:p>
            </w:tc>
          </w:tr>
          <w:tr w:rsidR="00090094" w14:paraId="5A4041F8" w14:textId="77777777" w:rsidTr="00090094">
            <w:trPr>
              <w:cantSplit/>
              <w:trHeight w:val="21"/>
            </w:trPr>
            <w:tc>
              <w:tcPr>
                <w:tcW w:w="9086" w:type="dxa"/>
                <w:gridSpan w:val="5"/>
                <w:hideMark/>
              </w:tcPr>
              <w:p w14:paraId="58413FFA" w14:textId="77777777" w:rsidR="008633FD" w:rsidRPr="00E75F02" w:rsidRDefault="00581773" w:rsidP="00601284">
                <w:pPr>
                  <w:pStyle w:val="TableHead"/>
                  <w:rPr>
                    <w:rStyle w:val="GeneralAviation"/>
                    <w:color w:val="auto"/>
                  </w:rPr>
                </w:pPr>
                <w:r w:rsidRPr="00E75F02">
                  <w:rPr>
                    <w:rStyle w:val="GeneralAviation"/>
                    <w:color w:val="auto"/>
                  </w:rPr>
                  <w:t>Subtopic ABES 3.3 — Unlawful interference and aircraft bomb threat</w:t>
                </w:r>
              </w:p>
            </w:tc>
          </w:tr>
          <w:tr w:rsidR="00090094" w14:paraId="76124D2B" w14:textId="77777777" w:rsidTr="00090094">
            <w:trPr>
              <w:cantSplit/>
              <w:trHeight w:val="567"/>
            </w:trPr>
            <w:tc>
              <w:tcPr>
                <w:tcW w:w="865" w:type="dxa"/>
                <w:hideMark/>
              </w:tcPr>
              <w:p w14:paraId="6E2FB35D"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3700E2AF" w14:textId="77777777" w:rsidR="008633FD" w:rsidRPr="00E75F02" w:rsidRDefault="00581773" w:rsidP="00601284">
                <w:pPr>
                  <w:pStyle w:val="TableNormal0"/>
                  <w:rPr>
                    <w:rStyle w:val="GeneralAviation"/>
                    <w:color w:val="auto"/>
                  </w:rPr>
                </w:pPr>
                <w:r w:rsidRPr="00E75F02">
                  <w:rPr>
                    <w:rStyle w:val="GeneralAviation"/>
                    <w:color w:val="auto"/>
                  </w:rPr>
                  <w:t xml:space="preserve">3.3.1 </w:t>
                </w:r>
              </w:p>
            </w:tc>
            <w:tc>
              <w:tcPr>
                <w:tcW w:w="3544" w:type="dxa"/>
                <w:hideMark/>
              </w:tcPr>
              <w:p w14:paraId="38051CA1" w14:textId="77777777" w:rsidR="008633FD" w:rsidRPr="00E75F02" w:rsidRDefault="00581773" w:rsidP="00601284">
                <w:pPr>
                  <w:pStyle w:val="TableNormal0"/>
                  <w:rPr>
                    <w:rStyle w:val="GeneralAviation"/>
                    <w:color w:val="auto"/>
                  </w:rPr>
                </w:pPr>
                <w:r w:rsidRPr="00E75F02">
                  <w:rPr>
                    <w:rStyle w:val="GeneralAviation"/>
                    <w:color w:val="auto"/>
                  </w:rPr>
                  <w:t>Apply ATC procedures associated with unlawful interference and aircraft bomb threat.</w:t>
                </w:r>
              </w:p>
            </w:tc>
            <w:tc>
              <w:tcPr>
                <w:tcW w:w="283" w:type="dxa"/>
                <w:hideMark/>
              </w:tcPr>
              <w:p w14:paraId="37282A26" w14:textId="77777777" w:rsidR="008633FD" w:rsidRPr="00E75F02" w:rsidRDefault="00581773" w:rsidP="00601284">
                <w:pPr>
                  <w:pStyle w:val="TableNormal0"/>
                  <w:rPr>
                    <w:rStyle w:val="GeneralAviation"/>
                    <w:color w:val="auto"/>
                  </w:rPr>
                </w:pPr>
                <w:r w:rsidRPr="00E75F02">
                  <w:rPr>
                    <w:rStyle w:val="GeneralAviation"/>
                    <w:color w:val="auto"/>
                  </w:rPr>
                  <w:t>3</w:t>
                </w:r>
              </w:p>
            </w:tc>
            <w:tc>
              <w:tcPr>
                <w:tcW w:w="3686" w:type="dxa"/>
                <w:hideMark/>
              </w:tcPr>
              <w:p w14:paraId="1AE5CF98"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p w14:paraId="7D59C13F" w14:textId="77777777" w:rsidR="008633FD" w:rsidRPr="00E75F02" w:rsidRDefault="00581773" w:rsidP="008633FD">
                <w:pPr>
                  <w:pStyle w:val="TableNormal0"/>
                  <w:rPr>
                    <w:rStyle w:val="GeneralAviation"/>
                    <w:i/>
                    <w:iCs/>
                    <w:color w:val="auto"/>
                  </w:rPr>
                </w:pPr>
                <w:r w:rsidRPr="00E75F02">
                  <w:rPr>
                    <w:rStyle w:val="GeneralAviation"/>
                    <w:i/>
                    <w:iCs/>
                    <w:color w:val="auto"/>
                  </w:rPr>
                  <w:t>Optional content: simulator operation procedures</w:t>
                </w:r>
              </w:p>
            </w:tc>
            <w:tc>
              <w:tcPr>
                <w:tcW w:w="708" w:type="dxa"/>
                <w:hideMark/>
              </w:tcPr>
              <w:p w14:paraId="77579594" w14:textId="77777777" w:rsidR="008633FD" w:rsidRPr="00E75F02" w:rsidRDefault="00581773" w:rsidP="00601284">
                <w:pPr>
                  <w:pStyle w:val="TableNormal0"/>
                  <w:rPr>
                    <w:rStyle w:val="GeneralAviation"/>
                    <w:color w:val="auto"/>
                  </w:rPr>
                </w:pPr>
                <w:r w:rsidRPr="00E75F02">
                  <w:rPr>
                    <w:rStyle w:val="GeneralAviation"/>
                    <w:color w:val="auto"/>
                  </w:rPr>
                  <w:t>ALL</w:t>
                </w:r>
              </w:p>
            </w:tc>
          </w:tr>
          <w:tr w:rsidR="00090094" w14:paraId="7AF29829" w14:textId="77777777" w:rsidTr="00090094">
            <w:trPr>
              <w:cantSplit/>
              <w:trHeight w:val="21"/>
            </w:trPr>
            <w:tc>
              <w:tcPr>
                <w:tcW w:w="9086" w:type="dxa"/>
                <w:gridSpan w:val="5"/>
                <w:hideMark/>
              </w:tcPr>
              <w:p w14:paraId="372754F2" w14:textId="77777777" w:rsidR="008633FD" w:rsidRPr="00E75F02" w:rsidRDefault="00581773" w:rsidP="00601284">
                <w:pPr>
                  <w:pStyle w:val="TableHead"/>
                  <w:rPr>
                    <w:rStyle w:val="GeneralAviation"/>
                    <w:color w:val="auto"/>
                  </w:rPr>
                </w:pPr>
                <w:r w:rsidRPr="00E75F02">
                  <w:rPr>
                    <w:rStyle w:val="GeneralAviation"/>
                    <w:color w:val="auto"/>
                  </w:rPr>
                  <w:t>Subtopic ABES 3.4 — Strayed or unidentified aircraft</w:t>
                </w:r>
              </w:p>
            </w:tc>
          </w:tr>
          <w:tr w:rsidR="00090094" w14:paraId="1A5DED6D" w14:textId="77777777" w:rsidTr="00090094">
            <w:trPr>
              <w:cantSplit/>
              <w:trHeight w:val="567"/>
            </w:trPr>
            <w:tc>
              <w:tcPr>
                <w:tcW w:w="865" w:type="dxa"/>
                <w:hideMark/>
              </w:tcPr>
              <w:p w14:paraId="47C44B57" w14:textId="77777777" w:rsidR="008633FD" w:rsidRPr="00E75F02" w:rsidRDefault="00581773" w:rsidP="00601284">
                <w:pPr>
                  <w:pStyle w:val="TableNormal0"/>
                  <w:rPr>
                    <w:rStyle w:val="GeneralAviation"/>
                    <w:color w:val="auto"/>
                  </w:rPr>
                </w:pPr>
                <w:r w:rsidRPr="00E75F02">
                  <w:rPr>
                    <w:rStyle w:val="GeneralAviation"/>
                    <w:color w:val="auto"/>
                  </w:rPr>
                  <w:lastRenderedPageBreak/>
                  <w:t>ACS</w:t>
                </w:r>
                <w:r w:rsidRPr="00E75F02">
                  <w:rPr>
                    <w:rStyle w:val="GeneralAviation"/>
                    <w:color w:val="auto"/>
                  </w:rPr>
                  <w:br/>
                  <w:t>ABES</w:t>
                </w:r>
              </w:p>
              <w:p w14:paraId="508B188E" w14:textId="77777777" w:rsidR="008633FD" w:rsidRPr="00E75F02" w:rsidRDefault="00581773" w:rsidP="00601284">
                <w:pPr>
                  <w:pStyle w:val="TableNormal0"/>
                  <w:rPr>
                    <w:rStyle w:val="GeneralAviation"/>
                    <w:color w:val="auto"/>
                  </w:rPr>
                </w:pPr>
                <w:r w:rsidRPr="00E75F02">
                  <w:rPr>
                    <w:rStyle w:val="GeneralAviation"/>
                    <w:color w:val="auto"/>
                  </w:rPr>
                  <w:t xml:space="preserve">3.4.1 </w:t>
                </w:r>
              </w:p>
            </w:tc>
            <w:tc>
              <w:tcPr>
                <w:tcW w:w="3544" w:type="dxa"/>
                <w:hideMark/>
              </w:tcPr>
              <w:p w14:paraId="0339D229" w14:textId="77777777" w:rsidR="008633FD" w:rsidRPr="00E75F02" w:rsidRDefault="00581773" w:rsidP="00601284">
                <w:pPr>
                  <w:pStyle w:val="TableNormal0"/>
                  <w:rPr>
                    <w:rStyle w:val="GeneralAviation"/>
                    <w:color w:val="auto"/>
                  </w:rPr>
                </w:pPr>
                <w:r w:rsidRPr="00E75F02">
                  <w:rPr>
                    <w:rStyle w:val="GeneralAviation"/>
                    <w:color w:val="auto"/>
                  </w:rPr>
                  <w:t>Apply the procedures for strayed aircraft.</w:t>
                </w:r>
              </w:p>
            </w:tc>
            <w:tc>
              <w:tcPr>
                <w:tcW w:w="283" w:type="dxa"/>
                <w:hideMark/>
              </w:tcPr>
              <w:p w14:paraId="5C4028D0" w14:textId="77777777" w:rsidR="008633FD" w:rsidRPr="00E75F02" w:rsidRDefault="00581773" w:rsidP="00601284">
                <w:pPr>
                  <w:pStyle w:val="TableNormal0"/>
                  <w:rPr>
                    <w:rStyle w:val="GeneralAviation"/>
                    <w:color w:val="auto"/>
                  </w:rPr>
                </w:pPr>
                <w:r w:rsidRPr="00E75F02">
                  <w:rPr>
                    <w:rStyle w:val="GeneralAviation"/>
                    <w:color w:val="auto"/>
                  </w:rPr>
                  <w:t>3</w:t>
                </w:r>
              </w:p>
            </w:tc>
            <w:tc>
              <w:tcPr>
                <w:tcW w:w="3686" w:type="dxa"/>
                <w:hideMark/>
              </w:tcPr>
              <w:p w14:paraId="246A9D11"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p w14:paraId="29185611" w14:textId="77777777" w:rsidR="008633FD" w:rsidRPr="00E75F02" w:rsidRDefault="00581773" w:rsidP="00601284">
                <w:pPr>
                  <w:pStyle w:val="TableNormal0"/>
                  <w:rPr>
                    <w:rStyle w:val="GeneralAviation"/>
                    <w:i/>
                    <w:iCs/>
                    <w:color w:val="auto"/>
                  </w:rPr>
                </w:pPr>
                <w:r w:rsidRPr="00E75F02">
                  <w:rPr>
                    <w:rStyle w:val="GeneralAviation"/>
                    <w:i/>
                    <w:iCs/>
                    <w:color w:val="auto"/>
                  </w:rPr>
                  <w:t>Optional content: inside controlled airspace, outside controlled airspace</w:t>
                </w:r>
              </w:p>
            </w:tc>
            <w:tc>
              <w:tcPr>
                <w:tcW w:w="708" w:type="dxa"/>
                <w:hideMark/>
              </w:tcPr>
              <w:p w14:paraId="25AA8931" w14:textId="77777777" w:rsidR="008633FD" w:rsidRPr="00E75F02" w:rsidRDefault="00581773" w:rsidP="00601284">
                <w:pPr>
                  <w:pStyle w:val="TableNormal0"/>
                  <w:rPr>
                    <w:rStyle w:val="GeneralAviation"/>
                    <w:color w:val="auto"/>
                  </w:rPr>
                </w:pPr>
                <w:r w:rsidRPr="00E75F02">
                  <w:rPr>
                    <w:rStyle w:val="GeneralAviation"/>
                    <w:color w:val="auto"/>
                  </w:rPr>
                  <w:t>ALL</w:t>
                </w:r>
              </w:p>
            </w:tc>
          </w:tr>
          <w:tr w:rsidR="00090094" w14:paraId="0839EF52" w14:textId="77777777" w:rsidTr="00090094">
            <w:trPr>
              <w:cantSplit/>
              <w:trHeight w:val="567"/>
            </w:trPr>
            <w:tc>
              <w:tcPr>
                <w:tcW w:w="865" w:type="dxa"/>
                <w:hideMark/>
              </w:tcPr>
              <w:p w14:paraId="206A3329"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25396717" w14:textId="77777777" w:rsidR="008633FD" w:rsidRPr="00E75F02" w:rsidRDefault="00581773" w:rsidP="00601284">
                <w:pPr>
                  <w:pStyle w:val="TableNormal0"/>
                  <w:rPr>
                    <w:rStyle w:val="GeneralAviation"/>
                    <w:color w:val="auto"/>
                  </w:rPr>
                </w:pPr>
                <w:r w:rsidRPr="00E75F02">
                  <w:rPr>
                    <w:rStyle w:val="GeneralAviation"/>
                    <w:color w:val="auto"/>
                  </w:rPr>
                  <w:t xml:space="preserve">3.4.2 </w:t>
                </w:r>
              </w:p>
            </w:tc>
            <w:tc>
              <w:tcPr>
                <w:tcW w:w="3544" w:type="dxa"/>
                <w:hideMark/>
              </w:tcPr>
              <w:p w14:paraId="2634A3DD" w14:textId="77777777" w:rsidR="008633FD" w:rsidRPr="00E75F02" w:rsidRDefault="00581773" w:rsidP="00601284">
                <w:pPr>
                  <w:pStyle w:val="TableNormal0"/>
                  <w:rPr>
                    <w:rStyle w:val="GeneralAviation"/>
                    <w:color w:val="auto"/>
                  </w:rPr>
                </w:pPr>
                <w:r w:rsidRPr="00E75F02">
                  <w:rPr>
                    <w:rStyle w:val="GeneralAviation"/>
                    <w:color w:val="auto"/>
                  </w:rPr>
                  <w:t>Apply the procedures for unidentified aircraft.</w:t>
                </w:r>
              </w:p>
            </w:tc>
            <w:tc>
              <w:tcPr>
                <w:tcW w:w="283" w:type="dxa"/>
                <w:hideMark/>
              </w:tcPr>
              <w:p w14:paraId="4C7F2C34" w14:textId="77777777" w:rsidR="008633FD" w:rsidRPr="00E75F02" w:rsidRDefault="00581773" w:rsidP="00601284">
                <w:pPr>
                  <w:pStyle w:val="TableNormal0"/>
                  <w:rPr>
                    <w:rStyle w:val="GeneralAviation"/>
                    <w:color w:val="auto"/>
                  </w:rPr>
                </w:pPr>
                <w:r w:rsidRPr="00E75F02">
                  <w:rPr>
                    <w:rStyle w:val="GeneralAviation"/>
                    <w:color w:val="auto"/>
                  </w:rPr>
                  <w:t>3</w:t>
                </w:r>
              </w:p>
            </w:tc>
            <w:tc>
              <w:tcPr>
                <w:tcW w:w="3686" w:type="dxa"/>
                <w:hideMark/>
              </w:tcPr>
              <w:p w14:paraId="45CF9557"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tc>
            <w:tc>
              <w:tcPr>
                <w:tcW w:w="708" w:type="dxa"/>
                <w:hideMark/>
              </w:tcPr>
              <w:p w14:paraId="47A10B43" w14:textId="77777777" w:rsidR="008633FD" w:rsidRPr="00E75F02" w:rsidRDefault="00581773" w:rsidP="00601284">
                <w:pPr>
                  <w:pStyle w:val="TableNormal0"/>
                  <w:rPr>
                    <w:rStyle w:val="GeneralAviation"/>
                    <w:color w:val="auto"/>
                  </w:rPr>
                </w:pPr>
                <w:r w:rsidRPr="00E75F02">
                  <w:rPr>
                    <w:rStyle w:val="GeneralAviation"/>
                    <w:color w:val="auto"/>
                  </w:rPr>
                  <w:t>ALL</w:t>
                </w:r>
              </w:p>
            </w:tc>
          </w:tr>
          <w:tr w:rsidR="00090094" w14:paraId="35E1E448" w14:textId="77777777" w:rsidTr="00090094">
            <w:trPr>
              <w:cantSplit/>
              <w:trHeight w:val="21"/>
            </w:trPr>
            <w:tc>
              <w:tcPr>
                <w:tcW w:w="9086" w:type="dxa"/>
                <w:gridSpan w:val="5"/>
                <w:hideMark/>
              </w:tcPr>
              <w:p w14:paraId="319ED86F" w14:textId="77777777" w:rsidR="008633FD" w:rsidRPr="00E75F02" w:rsidRDefault="00581773" w:rsidP="00601284">
                <w:pPr>
                  <w:pStyle w:val="TableHead"/>
                  <w:rPr>
                    <w:rStyle w:val="GeneralAviation"/>
                    <w:color w:val="auto"/>
                  </w:rPr>
                </w:pPr>
                <w:r w:rsidRPr="00E75F02">
                  <w:rPr>
                    <w:rStyle w:val="GeneralAviation"/>
                    <w:color w:val="auto"/>
                  </w:rPr>
                  <w:t>Subtopic ABES 3.5 — Diversion</w:t>
                </w:r>
              </w:p>
            </w:tc>
          </w:tr>
          <w:tr w:rsidR="00090094" w14:paraId="42D475B3" w14:textId="77777777" w:rsidTr="00090094">
            <w:trPr>
              <w:cantSplit/>
              <w:trHeight w:val="567"/>
            </w:trPr>
            <w:tc>
              <w:tcPr>
                <w:tcW w:w="865" w:type="dxa"/>
                <w:hideMark/>
              </w:tcPr>
              <w:p w14:paraId="35FF5C59"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20869308" w14:textId="77777777" w:rsidR="008633FD" w:rsidRPr="00E75F02" w:rsidRDefault="00581773" w:rsidP="00601284">
                <w:pPr>
                  <w:pStyle w:val="TableNormal0"/>
                  <w:rPr>
                    <w:rStyle w:val="GeneralAviation"/>
                    <w:color w:val="auto"/>
                  </w:rPr>
                </w:pPr>
                <w:r w:rsidRPr="00E75F02">
                  <w:rPr>
                    <w:rStyle w:val="GeneralAviation"/>
                    <w:color w:val="auto"/>
                  </w:rPr>
                  <w:t xml:space="preserve">3.5.1 </w:t>
                </w:r>
              </w:p>
            </w:tc>
            <w:tc>
              <w:tcPr>
                <w:tcW w:w="3544" w:type="dxa"/>
                <w:hideMark/>
              </w:tcPr>
              <w:p w14:paraId="65C3656F" w14:textId="77777777" w:rsidR="008633FD" w:rsidRPr="00E75F02" w:rsidRDefault="00581773" w:rsidP="00601284">
                <w:pPr>
                  <w:pStyle w:val="TableNormal0"/>
                  <w:rPr>
                    <w:rStyle w:val="GeneralAviation"/>
                    <w:color w:val="auto"/>
                  </w:rPr>
                </w:pPr>
                <w:r w:rsidRPr="00E75F02">
                  <w:rPr>
                    <w:rStyle w:val="GeneralAviation"/>
                    <w:color w:val="auto"/>
                  </w:rPr>
                  <w:t>Provide navigational assistance to aircraft diverting in emergency.</w:t>
                </w:r>
              </w:p>
            </w:tc>
            <w:tc>
              <w:tcPr>
                <w:tcW w:w="283" w:type="dxa"/>
                <w:hideMark/>
              </w:tcPr>
              <w:p w14:paraId="141730C3" w14:textId="77777777" w:rsidR="008633FD" w:rsidRPr="00E75F02" w:rsidRDefault="00581773" w:rsidP="00601284">
                <w:pPr>
                  <w:pStyle w:val="TableNormal0"/>
                  <w:rPr>
                    <w:rStyle w:val="GeneralAviation"/>
                    <w:color w:val="auto"/>
                  </w:rPr>
                </w:pPr>
                <w:r w:rsidRPr="00E75F02">
                  <w:rPr>
                    <w:rStyle w:val="GeneralAviation"/>
                    <w:color w:val="auto"/>
                  </w:rPr>
                  <w:t>4</w:t>
                </w:r>
              </w:p>
            </w:tc>
            <w:tc>
              <w:tcPr>
                <w:tcW w:w="3686" w:type="dxa"/>
                <w:hideMark/>
              </w:tcPr>
              <w:p w14:paraId="58B66FB9" w14:textId="77777777" w:rsidR="008633FD" w:rsidRPr="00E75F02" w:rsidRDefault="00581773" w:rsidP="00220991">
                <w:pPr>
                  <w:pStyle w:val="EssentialTraining"/>
                  <w:rPr>
                    <w:rStyle w:val="GeneralAviation"/>
                    <w:color w:val="auto"/>
                  </w:rPr>
                </w:pPr>
                <w:r w:rsidRPr="00E75F02">
                  <w:rPr>
                    <w:rStyle w:val="GeneralAviation"/>
                    <w:color w:val="auto"/>
                  </w:rPr>
                  <w:t>Track/heading, distance, other navigational assistance</w:t>
                </w:r>
              </w:p>
              <w:p w14:paraId="69E8DF9A" w14:textId="77777777" w:rsidR="008633FD" w:rsidRPr="00E75F02" w:rsidRDefault="00581773" w:rsidP="00601284">
                <w:pPr>
                  <w:pStyle w:val="TableNormal0"/>
                  <w:rPr>
                    <w:rStyle w:val="GeneralAviation"/>
                    <w:i/>
                    <w:iCs/>
                    <w:color w:val="auto"/>
                  </w:rPr>
                </w:pPr>
                <w:r w:rsidRPr="00E75F02">
                  <w:rPr>
                    <w:rStyle w:val="GeneralAviation"/>
                    <w:i/>
                    <w:iCs/>
                    <w:color w:val="auto"/>
                  </w:rPr>
                  <w:t>Optional content: nearest most suitable aerodrome</w:t>
                </w:r>
              </w:p>
            </w:tc>
            <w:tc>
              <w:tcPr>
                <w:tcW w:w="708" w:type="dxa"/>
                <w:hideMark/>
              </w:tcPr>
              <w:p w14:paraId="25D6F728" w14:textId="77777777" w:rsidR="008633FD" w:rsidRPr="00E75F02" w:rsidRDefault="00581773" w:rsidP="00601284">
                <w:pPr>
                  <w:pStyle w:val="TableNormal0"/>
                  <w:rPr>
                    <w:rStyle w:val="GeneralAviation"/>
                    <w:color w:val="auto"/>
                  </w:rPr>
                </w:pPr>
                <w:r w:rsidRPr="00E75F02">
                  <w:rPr>
                    <w:rStyle w:val="GeneralAviation"/>
                    <w:color w:val="auto"/>
                  </w:rPr>
                  <w:t>APP ACP APS ACS</w:t>
                </w:r>
              </w:p>
            </w:tc>
          </w:tr>
          <w:tr w:rsidR="00090094" w14:paraId="797E98C2" w14:textId="77777777" w:rsidTr="00090094">
            <w:trPr>
              <w:cantSplit/>
              <w:trHeight w:val="21"/>
            </w:trPr>
            <w:tc>
              <w:tcPr>
                <w:tcW w:w="9086" w:type="dxa"/>
                <w:gridSpan w:val="5"/>
                <w:hideMark/>
              </w:tcPr>
              <w:p w14:paraId="6BB42865" w14:textId="77777777" w:rsidR="008633FD" w:rsidRPr="00E75F02" w:rsidRDefault="00581773" w:rsidP="00601284">
                <w:pPr>
                  <w:pStyle w:val="TableHead"/>
                  <w:rPr>
                    <w:rStyle w:val="GeneralAviation"/>
                    <w:color w:val="auto"/>
                  </w:rPr>
                </w:pPr>
                <w:r w:rsidRPr="00E75F02">
                  <w:rPr>
                    <w:rStyle w:val="GeneralAviation"/>
                    <w:color w:val="auto"/>
                  </w:rPr>
                  <w:t>Subtopic ABES 3.6 — Transponder failure</w:t>
                </w:r>
              </w:p>
            </w:tc>
          </w:tr>
          <w:tr w:rsidR="00090094" w14:paraId="19D5A873" w14:textId="77777777" w:rsidTr="00090094">
            <w:trPr>
              <w:cantSplit/>
              <w:trHeight w:val="567"/>
            </w:trPr>
            <w:tc>
              <w:tcPr>
                <w:tcW w:w="865" w:type="dxa"/>
                <w:hideMark/>
              </w:tcPr>
              <w:p w14:paraId="08B7443D" w14:textId="77777777" w:rsidR="008633FD" w:rsidRPr="00E75F02" w:rsidRDefault="00581773" w:rsidP="00601284">
                <w:pPr>
                  <w:pStyle w:val="TableNormal0"/>
                  <w:rPr>
                    <w:rStyle w:val="GeneralAviation"/>
                    <w:color w:val="auto"/>
                  </w:rPr>
                </w:pPr>
                <w:r w:rsidRPr="00E75F02">
                  <w:rPr>
                    <w:rStyle w:val="GeneralAviation"/>
                    <w:color w:val="auto"/>
                  </w:rPr>
                  <w:t>ACS</w:t>
                </w:r>
                <w:r w:rsidRPr="00E75F02">
                  <w:rPr>
                    <w:rStyle w:val="GeneralAviation"/>
                    <w:color w:val="auto"/>
                  </w:rPr>
                  <w:br/>
                  <w:t>ABES</w:t>
                </w:r>
              </w:p>
              <w:p w14:paraId="79C19214" w14:textId="77777777" w:rsidR="008633FD" w:rsidRPr="00E75F02" w:rsidRDefault="00581773" w:rsidP="00601284">
                <w:pPr>
                  <w:pStyle w:val="TableNormal0"/>
                  <w:rPr>
                    <w:rStyle w:val="GeneralAviation"/>
                    <w:color w:val="auto"/>
                  </w:rPr>
                </w:pPr>
                <w:r w:rsidRPr="00E75F02">
                  <w:rPr>
                    <w:rStyle w:val="GeneralAviation"/>
                    <w:color w:val="auto"/>
                  </w:rPr>
                  <w:t xml:space="preserve">3.6.1 </w:t>
                </w:r>
              </w:p>
            </w:tc>
            <w:tc>
              <w:tcPr>
                <w:tcW w:w="3544" w:type="dxa"/>
                <w:hideMark/>
              </w:tcPr>
              <w:p w14:paraId="120DF2C5" w14:textId="77777777" w:rsidR="008633FD" w:rsidRPr="00E75F02" w:rsidRDefault="00581773" w:rsidP="00601284">
                <w:pPr>
                  <w:pStyle w:val="TableNormal0"/>
                  <w:rPr>
                    <w:rStyle w:val="GeneralAviation"/>
                    <w:color w:val="auto"/>
                  </w:rPr>
                </w:pPr>
                <w:r w:rsidRPr="00E75F02">
                  <w:rPr>
                    <w:rStyle w:val="GeneralAviation"/>
                    <w:color w:val="auto"/>
                  </w:rPr>
                  <w:t>Apply procedures in the event of an SSR transponder failure.</w:t>
                </w:r>
              </w:p>
            </w:tc>
            <w:tc>
              <w:tcPr>
                <w:tcW w:w="283" w:type="dxa"/>
                <w:hideMark/>
              </w:tcPr>
              <w:p w14:paraId="3C271974" w14:textId="77777777" w:rsidR="008633FD" w:rsidRPr="00E75F02" w:rsidRDefault="00581773" w:rsidP="00601284">
                <w:pPr>
                  <w:pStyle w:val="TableNormal0"/>
                  <w:rPr>
                    <w:rStyle w:val="GeneralAviation"/>
                    <w:color w:val="auto"/>
                  </w:rPr>
                </w:pPr>
                <w:r w:rsidRPr="00E75F02">
                  <w:rPr>
                    <w:rStyle w:val="GeneralAviation"/>
                    <w:color w:val="auto"/>
                  </w:rPr>
                  <w:t>3</w:t>
                </w:r>
              </w:p>
            </w:tc>
            <w:tc>
              <w:tcPr>
                <w:tcW w:w="3686" w:type="dxa"/>
                <w:hideMark/>
              </w:tcPr>
              <w:p w14:paraId="43083F39"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p w14:paraId="2E6E3D82" w14:textId="77777777" w:rsidR="008633FD" w:rsidRPr="00E75F02" w:rsidRDefault="00581773" w:rsidP="00601284">
                <w:pPr>
                  <w:pStyle w:val="TableNormal0"/>
                  <w:rPr>
                    <w:rStyle w:val="GeneralAviation"/>
                    <w:i/>
                    <w:iCs/>
                    <w:color w:val="auto"/>
                  </w:rPr>
                </w:pPr>
                <w:r w:rsidRPr="00E75F02">
                  <w:rPr>
                    <w:rStyle w:val="GeneralAviation"/>
                    <w:i/>
                    <w:iCs/>
                    <w:color w:val="auto"/>
                  </w:rPr>
                  <w:t>Optional content: total/partial failure, impact on ADS-B/Mode S capability</w:t>
                </w:r>
              </w:p>
            </w:tc>
            <w:tc>
              <w:tcPr>
                <w:tcW w:w="708" w:type="dxa"/>
                <w:hideMark/>
              </w:tcPr>
              <w:p w14:paraId="563A68DC" w14:textId="77777777" w:rsidR="008633FD" w:rsidRPr="00E75F02" w:rsidRDefault="00581773" w:rsidP="00601284">
                <w:pPr>
                  <w:pStyle w:val="TableNormal0"/>
                  <w:rPr>
                    <w:rStyle w:val="GeneralAviation"/>
                    <w:color w:val="auto"/>
                  </w:rPr>
                </w:pPr>
                <w:r w:rsidRPr="00E75F02">
                  <w:rPr>
                    <w:rStyle w:val="GeneralAviation"/>
                    <w:color w:val="auto"/>
                  </w:rPr>
                  <w:t>APS ACS</w:t>
                </w:r>
              </w:p>
            </w:tc>
          </w:tr>
          <w:tr w:rsidR="00090094" w14:paraId="4675508D" w14:textId="77777777" w:rsidTr="00090094">
            <w:trPr>
              <w:cantSplit/>
              <w:trHeight w:val="227"/>
            </w:trPr>
            <w:tc>
              <w:tcPr>
                <w:tcW w:w="9086" w:type="dxa"/>
                <w:gridSpan w:val="5"/>
              </w:tcPr>
              <w:p w14:paraId="34AC062A" w14:textId="77777777" w:rsidR="008633FD" w:rsidRPr="00E75F02" w:rsidRDefault="00581773" w:rsidP="008633FD">
                <w:pPr>
                  <w:pStyle w:val="TableHead"/>
                  <w:rPr>
                    <w:rStyle w:val="GeneralAviation"/>
                    <w:color w:val="auto"/>
                  </w:rPr>
                </w:pPr>
                <w:r w:rsidRPr="00E75F02">
                  <w:rPr>
                    <w:rStyle w:val="GeneralAviation"/>
                    <w:color w:val="auto"/>
                  </w:rPr>
                  <w:t>Subtopic ABES 3.7 — Interception of civil aircraft</w:t>
                </w:r>
              </w:p>
            </w:tc>
          </w:tr>
          <w:tr w:rsidR="00090094" w14:paraId="6A4E79E4" w14:textId="77777777" w:rsidTr="00090094">
            <w:trPr>
              <w:cantSplit/>
              <w:trHeight w:val="567"/>
            </w:trPr>
            <w:tc>
              <w:tcPr>
                <w:tcW w:w="865" w:type="dxa"/>
              </w:tcPr>
              <w:p w14:paraId="1D9FFC27" w14:textId="77777777" w:rsidR="008633FD" w:rsidRPr="00E75F02" w:rsidRDefault="00581773" w:rsidP="008633FD">
                <w:pPr>
                  <w:pStyle w:val="TableNormal0"/>
                  <w:rPr>
                    <w:rStyle w:val="GeneralAviation"/>
                    <w:color w:val="auto"/>
                  </w:rPr>
                </w:pPr>
                <w:r w:rsidRPr="00E75F02">
                  <w:rPr>
                    <w:rStyle w:val="GeneralAviation"/>
                    <w:color w:val="auto"/>
                  </w:rPr>
                  <w:t>ACS</w:t>
                </w:r>
              </w:p>
              <w:p w14:paraId="1D993039" w14:textId="77777777" w:rsidR="008633FD" w:rsidRPr="00E75F02" w:rsidRDefault="00581773" w:rsidP="008633FD">
                <w:pPr>
                  <w:pStyle w:val="TableNormal0"/>
                  <w:rPr>
                    <w:rStyle w:val="GeneralAviation"/>
                    <w:color w:val="auto"/>
                  </w:rPr>
                </w:pPr>
                <w:r w:rsidRPr="00E75F02">
                  <w:rPr>
                    <w:rStyle w:val="GeneralAviation"/>
                    <w:color w:val="auto"/>
                  </w:rPr>
                  <w:t>ABES</w:t>
                </w:r>
              </w:p>
              <w:p w14:paraId="18DBBC32" w14:textId="77777777" w:rsidR="008633FD" w:rsidRPr="00E75F02" w:rsidRDefault="00581773" w:rsidP="008633FD">
                <w:pPr>
                  <w:pStyle w:val="TableNormal0"/>
                  <w:rPr>
                    <w:rStyle w:val="GeneralAviation"/>
                    <w:color w:val="auto"/>
                  </w:rPr>
                </w:pPr>
                <w:r w:rsidRPr="00E75F02">
                  <w:rPr>
                    <w:rStyle w:val="GeneralAviation"/>
                    <w:color w:val="auto"/>
                  </w:rPr>
                  <w:t>3.7.1</w:t>
                </w:r>
              </w:p>
            </w:tc>
            <w:tc>
              <w:tcPr>
                <w:tcW w:w="3544" w:type="dxa"/>
              </w:tcPr>
              <w:p w14:paraId="40CF9A90" w14:textId="77777777" w:rsidR="008633FD" w:rsidRPr="00E75F02" w:rsidRDefault="00581773" w:rsidP="00601284">
                <w:pPr>
                  <w:pStyle w:val="TableNormal0"/>
                  <w:rPr>
                    <w:rStyle w:val="GeneralAviation"/>
                    <w:color w:val="auto"/>
                  </w:rPr>
                </w:pPr>
                <w:r w:rsidRPr="00E75F02">
                  <w:rPr>
                    <w:rStyle w:val="GeneralAviation"/>
                    <w:color w:val="auto"/>
                  </w:rPr>
                  <w:t>Explain the procedures in the event of interception of civil aircraft.</w:t>
                </w:r>
              </w:p>
            </w:tc>
            <w:tc>
              <w:tcPr>
                <w:tcW w:w="283" w:type="dxa"/>
              </w:tcPr>
              <w:p w14:paraId="77695C54" w14:textId="77777777" w:rsidR="008633FD" w:rsidRPr="00E75F02" w:rsidRDefault="00581773" w:rsidP="00601284">
                <w:pPr>
                  <w:pStyle w:val="TableNormal0"/>
                  <w:rPr>
                    <w:rStyle w:val="GeneralAviation"/>
                    <w:color w:val="auto"/>
                  </w:rPr>
                </w:pPr>
                <w:r w:rsidRPr="00E75F02">
                  <w:rPr>
                    <w:rStyle w:val="GeneralAviation"/>
                    <w:color w:val="auto"/>
                  </w:rPr>
                  <w:t>2</w:t>
                </w:r>
              </w:p>
            </w:tc>
            <w:tc>
              <w:tcPr>
                <w:tcW w:w="3686" w:type="dxa"/>
              </w:tcPr>
              <w:p w14:paraId="2007F070" w14:textId="77777777" w:rsidR="008633FD" w:rsidRPr="00E75F02" w:rsidRDefault="00356D49" w:rsidP="009C6AE2">
                <w:pPr>
                  <w:pStyle w:val="EssentialTraining"/>
                  <w:rPr>
                    <w:rStyle w:val="GeneralAviation"/>
                    <w:color w:val="auto"/>
                  </w:rPr>
                </w:pPr>
                <w:r w:rsidRPr="00E75F02">
                  <w:rPr>
                    <w:rStyle w:val="GeneralAviation"/>
                    <w:color w:val="auto"/>
                  </w:rPr>
                  <w:t>Government of the Republic of Armenia Decision N 821-N of June 2, 2022</w:t>
                </w:r>
              </w:p>
            </w:tc>
            <w:tc>
              <w:tcPr>
                <w:tcW w:w="708" w:type="dxa"/>
              </w:tcPr>
              <w:p w14:paraId="6B9FBE25" w14:textId="77777777" w:rsidR="008633FD" w:rsidRPr="00E75F02" w:rsidRDefault="00581773" w:rsidP="00007603">
                <w:pPr>
                  <w:pStyle w:val="ItalicRed"/>
                  <w:rPr>
                    <w:color w:val="auto"/>
                  </w:rPr>
                </w:pPr>
                <w:r w:rsidRPr="00E75F02">
                  <w:rPr>
                    <w:color w:val="auto"/>
                  </w:rPr>
                  <w:t>ALL</w:t>
                </w:r>
              </w:p>
            </w:tc>
          </w:tr>
        </w:tbl>
        <w:p w14:paraId="5FA701C2" w14:textId="77777777" w:rsidR="001045C1" w:rsidRPr="008633FD" w:rsidRDefault="00000000" w:rsidP="008633FD">
          <w:pPr>
            <w:rPr>
              <w:i/>
              <w:iCs/>
            </w:rPr>
          </w:pPr>
        </w:p>
      </w:sdtContent>
    </w:sdt>
    <w:sectPr w:rsidR="001045C1" w:rsidRPr="008633FD" w:rsidSect="004E3DC7">
      <w:headerReference w:type="even" r:id="rId49"/>
      <w:headerReference w:type="default" r:id="rId50"/>
      <w:footerReference w:type="even" r:id="rId51"/>
      <w:footerReference w:type="default" r:id="rId52"/>
      <w:headerReference w:type="first" r:id="rId53"/>
      <w:footerReference w:type="first" r:id="rId54"/>
      <w:footnotePr>
        <w:numRestart w:val="eachPage"/>
      </w:footnotePr>
      <w:pgSz w:w="11906" w:h="16838" w:code="9"/>
      <w:pgMar w:top="1440" w:right="1440" w:bottom="156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3B8C45" w14:textId="77777777" w:rsidR="00FC7893" w:rsidRDefault="00FC7893">
      <w:pPr>
        <w:spacing w:after="0"/>
      </w:pPr>
      <w:r>
        <w:separator/>
      </w:r>
    </w:p>
  </w:endnote>
  <w:endnote w:type="continuationSeparator" w:id="0">
    <w:p w14:paraId="76887592" w14:textId="77777777" w:rsidR="00FC7893" w:rsidRDefault="00FC7893">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A00002EF" w:usb1="4000207B" w:usb2="00000000" w:usb3="00000000" w:csb0="0000009F"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20002A87" w:usb1="80000000" w:usb2="00000008"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Lucida Grande">
    <w:panose1 w:val="00000000000000000000"/>
    <w:charset w:val="00"/>
    <w:family w:val="roman"/>
    <w:notTrueType/>
    <w:pitch w:val="default"/>
  </w:font>
  <w:font w:name="Arial">
    <w:panose1 w:val="020B0604020202020204"/>
    <w:charset w:val="00"/>
    <w:family w:val="swiss"/>
    <w:pitch w:val="variable"/>
    <w:sig w:usb0="20002A87" w:usb1="80000000" w:usb2="00000008" w:usb3="00000000" w:csb0="000001FF" w:csb1="00000000"/>
  </w:font>
  <w:font w:name="Cambria">
    <w:panose1 w:val="02040503050406030204"/>
    <w:charset w:val="00"/>
    <w:family w:val="roman"/>
    <w:pitch w:val="variable"/>
    <w:sig w:usb0="A00002EF" w:usb1="4000004B" w:usb2="00000000" w:usb3="00000000" w:csb0="0000009F" w:csb1="00000000"/>
  </w:font>
  <w:font w:name="GHEA Grapalat">
    <w:panose1 w:val="02000506050000020003"/>
    <w:charset w:val="00"/>
    <w:family w:val="modern"/>
    <w:notTrueType/>
    <w:pitch w:val="variable"/>
    <w:sig w:usb0="A00006AF" w:usb1="5000204B" w:usb2="00000000" w:usb3="00000000" w:csb0="0000009F" w:csb1="00000000"/>
  </w:font>
  <w:font w:name="Sylfaen">
    <w:panose1 w:val="010A0502050306030303"/>
    <w:charset w:val="00"/>
    <w:family w:val="roman"/>
    <w:pitch w:val="variable"/>
    <w:sig w:usb0="04000687" w:usb1="00000000" w:usb2="00000000" w:usb3="00000000" w:csb0="0000009F" w:csb1="00000000"/>
  </w:font>
  <w:font w:name="Cambria Math">
    <w:panose1 w:val="02040503050406030204"/>
    <w:charset w:val="00"/>
    <w:family w:val="roman"/>
    <w:pitch w:val="variable"/>
    <w:sig w:usb0="A00002EF" w:usb1="420020E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10" w:type="dxa"/>
        <w:right w:w="10" w:type="dxa"/>
      </w:tblCellMar>
      <w:tblLook w:val="04A0" w:firstRow="1" w:lastRow="0" w:firstColumn="1" w:lastColumn="0" w:noHBand="0" w:noVBand="1"/>
    </w:tblPr>
    <w:tblGrid>
      <w:gridCol w:w="3400"/>
      <w:gridCol w:w="3402"/>
      <w:gridCol w:w="3402"/>
    </w:tblGrid>
    <w:tr w:rsidR="00A478C8" w14:paraId="2B1D0832" w14:textId="77777777" w:rsidTr="00295CF9">
      <w:tc>
        <w:tcPr>
          <w:tcW w:w="3081" w:type="dxa"/>
        </w:tcPr>
        <w:p w14:paraId="33BAFD1E" w14:textId="60DEEBD7" w:rsidR="00A478C8" w:rsidRPr="001C3825" w:rsidRDefault="00A478C8" w:rsidP="00295CF9">
          <w:pPr>
            <w:pStyle w:val="Footer"/>
            <w:rPr>
              <w:rFonts w:cstheme="minorHAnsi"/>
              <w:color w:val="7F7F7F" w:themeColor="text1" w:themeTint="80"/>
            </w:rPr>
          </w:pPr>
          <w:r w:rsidRPr="001C3825">
            <w:rPr>
              <w:rFonts w:cstheme="minorHAnsi"/>
              <w:noProof/>
              <w:color w:val="7F7F7F" w:themeColor="text1" w:themeTint="80"/>
              <w:lang w:val="ru-RU" w:eastAsia="ru-RU"/>
            </w:rPr>
            <w:drawing>
              <wp:anchor distT="0" distB="0" distL="114300" distR="114300" simplePos="0" relativeHeight="251668480" behindDoc="1" locked="0" layoutInCell="1" allowOverlap="1" wp14:anchorId="0157DC29" wp14:editId="22A5B95C">
                <wp:simplePos x="0" y="0"/>
                <wp:positionH relativeFrom="column">
                  <wp:posOffset>-1106805</wp:posOffset>
                </wp:positionH>
                <wp:positionV relativeFrom="topMargin">
                  <wp:posOffset>-584200</wp:posOffset>
                </wp:positionV>
                <wp:extent cx="10687050" cy="1360398"/>
                <wp:effectExtent l="0" t="0" r="0" b="0"/>
                <wp:wrapNone/>
                <wp:docPr id="1080692489" name="Picture 4" descr="GrayWhitePixel_brevpapir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8498492" name="GrayWhitePixel_brevpapir02.png"/>
                        <pic:cNvPicPr/>
                      </pic:nvPicPr>
                      <pic:blipFill>
                        <a:blip r:embed="rId1"/>
                        <a:stretch>
                          <a:fillRect/>
                        </a:stretch>
                      </pic:blipFill>
                      <pic:spPr>
                        <a:xfrm>
                          <a:off x="0" y="0"/>
                          <a:ext cx="10687050" cy="1360398"/>
                        </a:xfrm>
                        <a:prstGeom prst="rect">
                          <a:avLst/>
                        </a:prstGeom>
                      </pic:spPr>
                    </pic:pic>
                  </a:graphicData>
                </a:graphic>
                <wp14:sizeRelH relativeFrom="margin">
                  <wp14:pctWidth>0</wp14:pctWidth>
                </wp14:sizeRelH>
              </wp:anchor>
            </w:drawing>
          </w:r>
          <w:r w:rsidRPr="001C3825">
            <w:rPr>
              <w:rFonts w:cstheme="minorHAnsi"/>
              <w:color w:val="7F7F7F" w:themeColor="text1" w:themeTint="80"/>
            </w:rPr>
            <w:fldChar w:fldCharType="begin"/>
          </w:r>
          <w:r w:rsidRPr="001C3825">
            <w:rPr>
              <w:rFonts w:cstheme="minorHAnsi"/>
              <w:color w:val="7F7F7F" w:themeColor="text1" w:themeTint="80"/>
            </w:rPr>
            <w:instrText xml:space="preserve"> DATE  \@ "yyyy-MM-dd"  \* MERGEFORMAT </w:instrText>
          </w:r>
          <w:r w:rsidRPr="001C3825">
            <w:rPr>
              <w:rFonts w:cstheme="minorHAnsi"/>
              <w:color w:val="7F7F7F" w:themeColor="text1" w:themeTint="80"/>
            </w:rPr>
            <w:fldChar w:fldCharType="separate"/>
          </w:r>
          <w:r w:rsidR="00A90E9D">
            <w:rPr>
              <w:rFonts w:cstheme="minorHAnsi"/>
              <w:noProof/>
              <w:color w:val="7F7F7F" w:themeColor="text1" w:themeTint="80"/>
            </w:rPr>
            <w:t>2025-03-25</w:t>
          </w:r>
          <w:r w:rsidRPr="001C3825">
            <w:rPr>
              <w:rFonts w:cstheme="minorHAnsi"/>
              <w:color w:val="7F7F7F" w:themeColor="text1" w:themeTint="80"/>
            </w:rPr>
            <w:fldChar w:fldCharType="end"/>
          </w:r>
        </w:p>
      </w:tc>
      <w:tc>
        <w:tcPr>
          <w:tcW w:w="3082" w:type="dxa"/>
        </w:tcPr>
        <w:p w14:paraId="278D47F5" w14:textId="77777777" w:rsidR="00A478C8" w:rsidRPr="001C3825" w:rsidRDefault="00A478C8" w:rsidP="00295CF9">
          <w:pPr>
            <w:pStyle w:val="Footer"/>
            <w:jc w:val="center"/>
            <w:rPr>
              <w:rFonts w:cstheme="minorHAnsi"/>
              <w:color w:val="7F7F7F" w:themeColor="text1" w:themeTint="80"/>
            </w:rPr>
          </w:pPr>
          <w:r>
            <w:rPr>
              <w:rFonts w:cstheme="minorHAnsi"/>
              <w:color w:val="7F7F7F" w:themeColor="text1" w:themeTint="80"/>
            </w:rPr>
            <w:t>[REDACTED]</w:t>
          </w:r>
          <w:r w:rsidRPr="001C3825">
            <w:rPr>
              <w:rFonts w:cstheme="minorHAnsi"/>
              <w:color w:val="7F7F7F" w:themeColor="text1" w:themeTint="80"/>
            </w:rPr>
            <w:t xml:space="preserve"> ApS</w:t>
          </w:r>
        </w:p>
      </w:tc>
      <w:tc>
        <w:tcPr>
          <w:tcW w:w="3082" w:type="dxa"/>
        </w:tcPr>
        <w:p w14:paraId="720E5698" w14:textId="77777777" w:rsidR="00A478C8" w:rsidRPr="001C3825" w:rsidRDefault="00A478C8" w:rsidP="00295CF9">
          <w:pPr>
            <w:pStyle w:val="Footer"/>
            <w:jc w:val="right"/>
            <w:rPr>
              <w:rFonts w:cstheme="minorHAnsi"/>
              <w:color w:val="7F7F7F" w:themeColor="text1" w:themeTint="80"/>
            </w:rPr>
          </w:pPr>
          <w:r w:rsidRPr="001C3825">
            <w:rPr>
              <w:rFonts w:cstheme="minorHAnsi"/>
              <w:color w:val="7F7F7F" w:themeColor="text1" w:themeTint="80"/>
            </w:rPr>
            <w:t xml:space="preserve">Page </w:t>
          </w:r>
          <w:r w:rsidRPr="001C3825">
            <w:rPr>
              <w:rFonts w:cstheme="minorHAnsi"/>
              <w:color w:val="7F7F7F" w:themeColor="text1" w:themeTint="80"/>
            </w:rPr>
            <w:fldChar w:fldCharType="begin"/>
          </w:r>
          <w:r w:rsidRPr="001C3825">
            <w:rPr>
              <w:rFonts w:cstheme="minorHAnsi"/>
              <w:color w:val="7F7F7F" w:themeColor="text1" w:themeTint="80"/>
            </w:rPr>
            <w:instrText xml:space="preserve"> PAGE  \* Arabic  \* MERGEFORMAT </w:instrText>
          </w:r>
          <w:r w:rsidRPr="001C3825">
            <w:rPr>
              <w:rFonts w:cstheme="minorHAnsi"/>
              <w:color w:val="7F7F7F" w:themeColor="text1" w:themeTint="80"/>
            </w:rPr>
            <w:fldChar w:fldCharType="separate"/>
          </w:r>
          <w:r>
            <w:rPr>
              <w:rFonts w:cstheme="minorHAnsi"/>
              <w:noProof/>
              <w:color w:val="7F7F7F" w:themeColor="text1" w:themeTint="80"/>
            </w:rPr>
            <w:t>2</w:t>
          </w:r>
          <w:r w:rsidRPr="001C3825">
            <w:rPr>
              <w:rFonts w:cstheme="minorHAnsi"/>
              <w:color w:val="7F7F7F" w:themeColor="text1" w:themeTint="80"/>
            </w:rPr>
            <w:fldChar w:fldCharType="end"/>
          </w:r>
        </w:p>
      </w:tc>
    </w:tr>
  </w:tbl>
  <w:p w14:paraId="13D02D20" w14:textId="77777777" w:rsidR="00A478C8" w:rsidRPr="002767ED" w:rsidRDefault="00A478C8" w:rsidP="00CE6729">
    <w:pPr>
      <w:pStyle w:val="Footer"/>
    </w:pPr>
    <w:r w:rsidRPr="001C3825">
      <w:rPr>
        <w:noProof/>
        <w:lang w:val="ru-RU" w:eastAsia="ru-RU"/>
      </w:rPr>
      <w:drawing>
        <wp:anchor distT="0" distB="0" distL="114300" distR="114300" simplePos="0" relativeHeight="251666432" behindDoc="1" locked="0" layoutInCell="1" allowOverlap="1" wp14:anchorId="4AC4B532" wp14:editId="77681C09">
          <wp:simplePos x="0" y="0"/>
          <wp:positionH relativeFrom="column">
            <wp:posOffset>-913765</wp:posOffset>
          </wp:positionH>
          <wp:positionV relativeFrom="topMargin">
            <wp:posOffset>9324975</wp:posOffset>
          </wp:positionV>
          <wp:extent cx="7562215" cy="1362075"/>
          <wp:effectExtent l="19050" t="0" r="635" b="0"/>
          <wp:wrapNone/>
          <wp:docPr id="1080692490" name="Picture 4" descr="GrayWhitePixel_brevpapir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4574088" name="GrayWhitePixel_brevpapir02.png"/>
                  <pic:cNvPicPr/>
                </pic:nvPicPr>
                <pic:blipFill>
                  <a:blip r:embed="rId1"/>
                  <a:stretch>
                    <a:fillRect/>
                  </a:stretch>
                </pic:blipFill>
                <pic:spPr>
                  <a:xfrm>
                    <a:off x="0" y="0"/>
                    <a:ext cx="7562215" cy="1362075"/>
                  </a:xfrm>
                  <a:prstGeom prst="rect">
                    <a:avLst/>
                  </a:prstGeom>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Borders>
        <w:top w:val="single" w:sz="8" w:space="0" w:color="007FC2"/>
      </w:tblBorders>
      <w:tblCellMar>
        <w:left w:w="10" w:type="dxa"/>
        <w:right w:w="10" w:type="dxa"/>
      </w:tblCellMar>
      <w:tblLook w:val="04A0" w:firstRow="1" w:lastRow="0" w:firstColumn="1" w:lastColumn="0" w:noHBand="0" w:noVBand="1"/>
    </w:tblPr>
    <w:tblGrid>
      <w:gridCol w:w="3780"/>
      <w:gridCol w:w="5292"/>
    </w:tblGrid>
    <w:tr w:rsidR="00A478C8" w14:paraId="2964F587" w14:textId="77777777" w:rsidTr="00DD2A2D">
      <w:tc>
        <w:tcPr>
          <w:tcW w:w="3780" w:type="dxa"/>
        </w:tcPr>
        <w:p w14:paraId="5C064E36" w14:textId="77777777" w:rsidR="00A478C8" w:rsidRPr="008F6E85" w:rsidRDefault="00A478C8" w:rsidP="00E26A2F">
          <w:pPr>
            <w:pStyle w:val="Footer"/>
            <w:tabs>
              <w:tab w:val="right" w:pos="9026"/>
            </w:tabs>
            <w:rPr>
              <w:i/>
            </w:rPr>
          </w:pPr>
          <w:r w:rsidRPr="008F6E85">
            <w:rPr>
              <w:i/>
            </w:rPr>
            <w:t xml:space="preserve">Powered by </w:t>
          </w:r>
          <w:r>
            <w:rPr>
              <w:i/>
            </w:rPr>
            <w:t>MTAI</w:t>
          </w:r>
        </w:p>
      </w:tc>
      <w:tc>
        <w:tcPr>
          <w:tcW w:w="5292" w:type="dxa"/>
        </w:tcPr>
        <w:p w14:paraId="78F35085" w14:textId="77777777" w:rsidR="00A478C8" w:rsidRPr="008F6E85" w:rsidRDefault="00A478C8" w:rsidP="00E26A2F">
          <w:pPr>
            <w:pStyle w:val="Footer"/>
            <w:tabs>
              <w:tab w:val="right" w:pos="9026"/>
            </w:tabs>
            <w:ind w:right="38"/>
            <w:jc w:val="right"/>
          </w:pPr>
          <w:r w:rsidRPr="008F6E85">
            <w:t xml:space="preserve">Page </w:t>
          </w:r>
          <w:r w:rsidRPr="008F6E85">
            <w:fldChar w:fldCharType="begin"/>
          </w:r>
          <w:r w:rsidRPr="008F6E85">
            <w:instrText xml:space="preserve"> PAGE  \* Arabic  \* MERGEFORMAT </w:instrText>
          </w:r>
          <w:r w:rsidRPr="008F6E85">
            <w:fldChar w:fldCharType="separate"/>
          </w:r>
          <w:r w:rsidR="00AC3C0C">
            <w:rPr>
              <w:noProof/>
            </w:rPr>
            <w:t>20</w:t>
          </w:r>
          <w:r w:rsidRPr="008F6E85">
            <w:fldChar w:fldCharType="end"/>
          </w:r>
          <w:r w:rsidRPr="008F6E85">
            <w:t xml:space="preserve"> </w:t>
          </w:r>
        </w:p>
      </w:tc>
    </w:tr>
  </w:tbl>
  <w:p w14:paraId="212C1596" w14:textId="77777777" w:rsidR="00A478C8" w:rsidRPr="002767ED" w:rsidRDefault="00A478C8" w:rsidP="002767ED">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10" w:type="dxa"/>
        <w:right w:w="10" w:type="dxa"/>
      </w:tblCellMar>
      <w:tblLook w:val="04A0" w:firstRow="1" w:lastRow="0" w:firstColumn="1" w:lastColumn="0" w:noHBand="0" w:noVBand="1"/>
    </w:tblPr>
    <w:tblGrid>
      <w:gridCol w:w="3400"/>
      <w:gridCol w:w="3402"/>
      <w:gridCol w:w="3402"/>
    </w:tblGrid>
    <w:tr w:rsidR="00A478C8" w14:paraId="25C93F67" w14:textId="77777777" w:rsidTr="00CE6729">
      <w:tc>
        <w:tcPr>
          <w:tcW w:w="3081" w:type="dxa"/>
        </w:tcPr>
        <w:p w14:paraId="34DCBCBB" w14:textId="77777777" w:rsidR="00A478C8" w:rsidRPr="00DE2887" w:rsidRDefault="00A478C8" w:rsidP="00082C16">
          <w:pPr>
            <w:pStyle w:val="Footer"/>
            <w:rPr>
              <w:rFonts w:cstheme="minorHAnsi"/>
              <w:color w:val="7F7F7F" w:themeColor="text1" w:themeTint="80"/>
              <w:szCs w:val="20"/>
            </w:rPr>
          </w:pPr>
        </w:p>
      </w:tc>
      <w:tc>
        <w:tcPr>
          <w:tcW w:w="3082" w:type="dxa"/>
        </w:tcPr>
        <w:p w14:paraId="1341239C" w14:textId="77777777" w:rsidR="00A478C8" w:rsidRPr="00716A1B" w:rsidRDefault="00A478C8" w:rsidP="0033748F">
          <w:pPr>
            <w:pStyle w:val="Footer"/>
            <w:jc w:val="center"/>
            <w:rPr>
              <w:rFonts w:cstheme="minorHAnsi"/>
              <w:color w:val="7F7F7F" w:themeColor="text1" w:themeTint="80"/>
              <w:szCs w:val="20"/>
            </w:rPr>
          </w:pPr>
        </w:p>
      </w:tc>
      <w:tc>
        <w:tcPr>
          <w:tcW w:w="3082" w:type="dxa"/>
        </w:tcPr>
        <w:p w14:paraId="44FFD633" w14:textId="77777777" w:rsidR="00A478C8" w:rsidRPr="00716A1B" w:rsidRDefault="00A478C8" w:rsidP="00082C16">
          <w:pPr>
            <w:pStyle w:val="Footer"/>
            <w:jc w:val="right"/>
            <w:rPr>
              <w:rFonts w:cstheme="minorHAnsi"/>
              <w:color w:val="7F7F7F" w:themeColor="text1" w:themeTint="80"/>
              <w:szCs w:val="20"/>
            </w:rPr>
          </w:pPr>
        </w:p>
      </w:tc>
    </w:tr>
  </w:tbl>
  <w:p w14:paraId="34921E8C" w14:textId="77777777" w:rsidR="00A478C8" w:rsidRPr="002767ED" w:rsidRDefault="00A478C8" w:rsidP="002767E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4034" w:type="dxa"/>
      <w:tblBorders>
        <w:top w:val="single" w:sz="8" w:space="0" w:color="007FC2"/>
      </w:tblBorders>
      <w:tblCellMar>
        <w:left w:w="10" w:type="dxa"/>
        <w:right w:w="10" w:type="dxa"/>
      </w:tblCellMar>
      <w:tblLook w:val="04A0" w:firstRow="1" w:lastRow="0" w:firstColumn="1" w:lastColumn="0" w:noHBand="0" w:noVBand="1"/>
    </w:tblPr>
    <w:tblGrid>
      <w:gridCol w:w="3780"/>
      <w:gridCol w:w="10254"/>
    </w:tblGrid>
    <w:tr w:rsidR="00A478C8" w14:paraId="7F45B2FF" w14:textId="77777777" w:rsidTr="00CB5F78">
      <w:tc>
        <w:tcPr>
          <w:tcW w:w="3780" w:type="dxa"/>
        </w:tcPr>
        <w:p w14:paraId="1AEDE6D5" w14:textId="77777777" w:rsidR="00A478C8" w:rsidRPr="008F6E85" w:rsidRDefault="00A478C8" w:rsidP="00BD6CF3">
          <w:pPr>
            <w:pStyle w:val="Footer"/>
            <w:tabs>
              <w:tab w:val="right" w:pos="9026"/>
            </w:tabs>
            <w:rPr>
              <w:i/>
            </w:rPr>
          </w:pPr>
        </w:p>
      </w:tc>
      <w:tc>
        <w:tcPr>
          <w:tcW w:w="10254" w:type="dxa"/>
        </w:tcPr>
        <w:p w14:paraId="33BD467B" w14:textId="77777777" w:rsidR="00A478C8" w:rsidRPr="008F6E85" w:rsidRDefault="00A478C8" w:rsidP="006C1D26">
          <w:pPr>
            <w:pStyle w:val="Footer"/>
            <w:tabs>
              <w:tab w:val="right" w:pos="9026"/>
            </w:tabs>
            <w:ind w:right="38"/>
            <w:jc w:val="right"/>
          </w:pPr>
          <w:r w:rsidRPr="008F6E85">
            <w:t xml:space="preserve">Page </w:t>
          </w:r>
          <w:r w:rsidRPr="008F6E85">
            <w:fldChar w:fldCharType="begin"/>
          </w:r>
          <w:r w:rsidRPr="008F6E85">
            <w:instrText xml:space="preserve"> PAGE  \* Arabic  \* MERGEFORMAT </w:instrText>
          </w:r>
          <w:r w:rsidRPr="008F6E85">
            <w:fldChar w:fldCharType="separate"/>
          </w:r>
          <w:r w:rsidR="00AC3C0C">
            <w:rPr>
              <w:noProof/>
            </w:rPr>
            <w:t>68</w:t>
          </w:r>
          <w:r w:rsidRPr="008F6E85">
            <w:fldChar w:fldCharType="end"/>
          </w:r>
          <w:r w:rsidRPr="008F6E85">
            <w:t xml:space="preserve"> </w:t>
          </w:r>
        </w:p>
      </w:tc>
    </w:tr>
  </w:tbl>
  <w:p w14:paraId="2FF0EA6E" w14:textId="77777777" w:rsidR="00A478C8" w:rsidRPr="002767ED" w:rsidRDefault="00A478C8" w:rsidP="002767E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10" w:type="dxa"/>
        <w:right w:w="10" w:type="dxa"/>
      </w:tblCellMar>
      <w:tblLook w:val="04A0" w:firstRow="1" w:lastRow="0" w:firstColumn="1" w:lastColumn="0" w:noHBand="0" w:noVBand="1"/>
    </w:tblPr>
    <w:tblGrid>
      <w:gridCol w:w="3003"/>
      <w:gridCol w:w="3022"/>
      <w:gridCol w:w="3001"/>
    </w:tblGrid>
    <w:tr w:rsidR="00A478C8" w14:paraId="3802B263" w14:textId="77777777" w:rsidTr="00295CF9">
      <w:tc>
        <w:tcPr>
          <w:tcW w:w="3081" w:type="dxa"/>
        </w:tcPr>
        <w:p w14:paraId="1A0BE55C" w14:textId="4CAB2E92" w:rsidR="00A478C8" w:rsidRPr="001C3825" w:rsidRDefault="00A478C8" w:rsidP="00295CF9">
          <w:pPr>
            <w:pStyle w:val="Footer"/>
            <w:rPr>
              <w:rFonts w:cstheme="minorHAnsi"/>
              <w:color w:val="7F7F7F" w:themeColor="text1" w:themeTint="80"/>
            </w:rPr>
          </w:pPr>
          <w:r w:rsidRPr="001C3825">
            <w:rPr>
              <w:rFonts w:cstheme="minorHAnsi"/>
              <w:noProof/>
              <w:color w:val="7F7F7F" w:themeColor="text1" w:themeTint="80"/>
              <w:lang w:val="ru-RU" w:eastAsia="ru-RU"/>
            </w:rPr>
            <w:drawing>
              <wp:anchor distT="0" distB="0" distL="114300" distR="114300" simplePos="0" relativeHeight="251669504" behindDoc="1" locked="0" layoutInCell="1" allowOverlap="1" wp14:anchorId="3500FBF6" wp14:editId="01CEE9BB">
                <wp:simplePos x="0" y="0"/>
                <wp:positionH relativeFrom="column">
                  <wp:posOffset>-1106805</wp:posOffset>
                </wp:positionH>
                <wp:positionV relativeFrom="topMargin">
                  <wp:posOffset>-584200</wp:posOffset>
                </wp:positionV>
                <wp:extent cx="10687050" cy="1360398"/>
                <wp:effectExtent l="0" t="0" r="0" b="0"/>
                <wp:wrapNone/>
                <wp:docPr id="1080692495" name="Picture 4" descr="GrayWhitePixel_brevpapir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1914308" name="GrayWhitePixel_brevpapir02.png"/>
                        <pic:cNvPicPr/>
                      </pic:nvPicPr>
                      <pic:blipFill>
                        <a:blip r:embed="rId1"/>
                        <a:stretch>
                          <a:fillRect/>
                        </a:stretch>
                      </pic:blipFill>
                      <pic:spPr>
                        <a:xfrm>
                          <a:off x="0" y="0"/>
                          <a:ext cx="10687050" cy="1360398"/>
                        </a:xfrm>
                        <a:prstGeom prst="rect">
                          <a:avLst/>
                        </a:prstGeom>
                      </pic:spPr>
                    </pic:pic>
                  </a:graphicData>
                </a:graphic>
                <wp14:sizeRelH relativeFrom="margin">
                  <wp14:pctWidth>0</wp14:pctWidth>
                </wp14:sizeRelH>
              </wp:anchor>
            </w:drawing>
          </w:r>
          <w:r w:rsidRPr="001C3825">
            <w:rPr>
              <w:rFonts w:cstheme="minorHAnsi"/>
              <w:color w:val="7F7F7F" w:themeColor="text1" w:themeTint="80"/>
            </w:rPr>
            <w:fldChar w:fldCharType="begin"/>
          </w:r>
          <w:r w:rsidRPr="001C3825">
            <w:rPr>
              <w:rFonts w:cstheme="minorHAnsi"/>
              <w:color w:val="7F7F7F" w:themeColor="text1" w:themeTint="80"/>
            </w:rPr>
            <w:instrText xml:space="preserve"> DATE  \@ "yyyy-MM-dd"  \* MERGEFORMAT </w:instrText>
          </w:r>
          <w:r w:rsidRPr="001C3825">
            <w:rPr>
              <w:rFonts w:cstheme="minorHAnsi"/>
              <w:color w:val="7F7F7F" w:themeColor="text1" w:themeTint="80"/>
            </w:rPr>
            <w:fldChar w:fldCharType="separate"/>
          </w:r>
          <w:r w:rsidR="00A90E9D">
            <w:rPr>
              <w:rFonts w:cstheme="minorHAnsi"/>
              <w:noProof/>
              <w:color w:val="7F7F7F" w:themeColor="text1" w:themeTint="80"/>
            </w:rPr>
            <w:t>2025-03-25</w:t>
          </w:r>
          <w:r w:rsidRPr="001C3825">
            <w:rPr>
              <w:rFonts w:cstheme="minorHAnsi"/>
              <w:color w:val="7F7F7F" w:themeColor="text1" w:themeTint="80"/>
            </w:rPr>
            <w:fldChar w:fldCharType="end"/>
          </w:r>
        </w:p>
      </w:tc>
      <w:tc>
        <w:tcPr>
          <w:tcW w:w="3082" w:type="dxa"/>
        </w:tcPr>
        <w:p w14:paraId="556AB8E9" w14:textId="77777777" w:rsidR="00A478C8" w:rsidRPr="001C3825" w:rsidRDefault="00A478C8" w:rsidP="00295CF9">
          <w:pPr>
            <w:pStyle w:val="Footer"/>
            <w:jc w:val="center"/>
            <w:rPr>
              <w:rFonts w:cstheme="minorHAnsi"/>
              <w:color w:val="7F7F7F" w:themeColor="text1" w:themeTint="80"/>
            </w:rPr>
          </w:pPr>
          <w:r>
            <w:rPr>
              <w:rFonts w:cstheme="minorHAnsi"/>
              <w:color w:val="7F7F7F" w:themeColor="text1" w:themeTint="80"/>
            </w:rPr>
            <w:t>[REDACTED]</w:t>
          </w:r>
          <w:r w:rsidRPr="001C3825">
            <w:rPr>
              <w:rFonts w:cstheme="minorHAnsi"/>
              <w:color w:val="7F7F7F" w:themeColor="text1" w:themeTint="80"/>
            </w:rPr>
            <w:t xml:space="preserve"> ApS</w:t>
          </w:r>
        </w:p>
      </w:tc>
      <w:tc>
        <w:tcPr>
          <w:tcW w:w="3082" w:type="dxa"/>
        </w:tcPr>
        <w:p w14:paraId="7A44AF36" w14:textId="77777777" w:rsidR="00A478C8" w:rsidRPr="001C3825" w:rsidRDefault="00A478C8" w:rsidP="00295CF9">
          <w:pPr>
            <w:pStyle w:val="Footer"/>
            <w:jc w:val="right"/>
            <w:rPr>
              <w:rFonts w:cstheme="minorHAnsi"/>
              <w:color w:val="7F7F7F" w:themeColor="text1" w:themeTint="80"/>
            </w:rPr>
          </w:pPr>
          <w:r w:rsidRPr="001C3825">
            <w:rPr>
              <w:rFonts w:cstheme="minorHAnsi"/>
              <w:color w:val="7F7F7F" w:themeColor="text1" w:themeTint="80"/>
            </w:rPr>
            <w:t xml:space="preserve">Page </w:t>
          </w:r>
          <w:r w:rsidRPr="001C3825">
            <w:rPr>
              <w:rFonts w:cstheme="minorHAnsi"/>
              <w:color w:val="7F7F7F" w:themeColor="text1" w:themeTint="80"/>
            </w:rPr>
            <w:fldChar w:fldCharType="begin"/>
          </w:r>
          <w:r w:rsidRPr="001C3825">
            <w:rPr>
              <w:rFonts w:cstheme="minorHAnsi"/>
              <w:color w:val="7F7F7F" w:themeColor="text1" w:themeTint="80"/>
            </w:rPr>
            <w:instrText xml:space="preserve"> PAGE  \* Arabic  \* MERGEFORMAT </w:instrText>
          </w:r>
          <w:r w:rsidRPr="001C3825">
            <w:rPr>
              <w:rFonts w:cstheme="minorHAnsi"/>
              <w:color w:val="7F7F7F" w:themeColor="text1" w:themeTint="80"/>
            </w:rPr>
            <w:fldChar w:fldCharType="separate"/>
          </w:r>
          <w:r>
            <w:rPr>
              <w:rFonts w:cstheme="minorHAnsi"/>
              <w:noProof/>
              <w:color w:val="7F7F7F" w:themeColor="text1" w:themeTint="80"/>
            </w:rPr>
            <w:t>2</w:t>
          </w:r>
          <w:r w:rsidRPr="001C3825">
            <w:rPr>
              <w:rFonts w:cstheme="minorHAnsi"/>
              <w:color w:val="7F7F7F" w:themeColor="text1" w:themeTint="80"/>
            </w:rPr>
            <w:fldChar w:fldCharType="end"/>
          </w:r>
        </w:p>
      </w:tc>
    </w:tr>
  </w:tbl>
  <w:p w14:paraId="5A825EE6" w14:textId="77777777" w:rsidR="00A478C8" w:rsidRPr="002767ED" w:rsidRDefault="00A478C8" w:rsidP="00CE6729">
    <w:pPr>
      <w:pStyle w:val="Footer"/>
    </w:pPr>
    <w:r w:rsidRPr="001C3825">
      <w:rPr>
        <w:noProof/>
        <w:lang w:val="ru-RU" w:eastAsia="ru-RU"/>
      </w:rPr>
      <w:drawing>
        <wp:anchor distT="0" distB="0" distL="114300" distR="114300" simplePos="0" relativeHeight="251667456" behindDoc="1" locked="0" layoutInCell="1" allowOverlap="1" wp14:anchorId="79E96AD8" wp14:editId="0AB4DE5B">
          <wp:simplePos x="0" y="0"/>
          <wp:positionH relativeFrom="column">
            <wp:posOffset>-913765</wp:posOffset>
          </wp:positionH>
          <wp:positionV relativeFrom="topMargin">
            <wp:posOffset>9324975</wp:posOffset>
          </wp:positionV>
          <wp:extent cx="7562215" cy="1362075"/>
          <wp:effectExtent l="19050" t="0" r="635" b="0"/>
          <wp:wrapNone/>
          <wp:docPr id="1080692496" name="Picture 4" descr="GrayWhitePixel_brevpapir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9049262" name="GrayWhitePixel_brevpapir02.png"/>
                  <pic:cNvPicPr/>
                </pic:nvPicPr>
                <pic:blipFill>
                  <a:blip r:embed="rId1"/>
                  <a:stretch>
                    <a:fillRect/>
                  </a:stretch>
                </pic:blipFill>
                <pic:spPr>
                  <a:xfrm>
                    <a:off x="0" y="0"/>
                    <a:ext cx="7562215" cy="1362075"/>
                  </a:xfrm>
                  <a:prstGeom prst="rect">
                    <a:avLst/>
                  </a:prstGeom>
                </pic:spPr>
              </pic:pic>
            </a:graphicData>
          </a:graphic>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Borders>
        <w:top w:val="single" w:sz="8" w:space="0" w:color="007FC2"/>
      </w:tblBorders>
      <w:tblCellMar>
        <w:left w:w="10" w:type="dxa"/>
        <w:right w:w="10" w:type="dxa"/>
      </w:tblCellMar>
      <w:tblLook w:val="04A0" w:firstRow="1" w:lastRow="0" w:firstColumn="1" w:lastColumn="0" w:noHBand="0" w:noVBand="1"/>
    </w:tblPr>
    <w:tblGrid>
      <w:gridCol w:w="3780"/>
      <w:gridCol w:w="5292"/>
    </w:tblGrid>
    <w:tr w:rsidR="00A478C8" w14:paraId="2A5AB6F9" w14:textId="77777777" w:rsidTr="00DD2A2D">
      <w:tc>
        <w:tcPr>
          <w:tcW w:w="3780" w:type="dxa"/>
        </w:tcPr>
        <w:p w14:paraId="73E0462E" w14:textId="77777777" w:rsidR="00A478C8" w:rsidRPr="008F6E85" w:rsidRDefault="00A478C8" w:rsidP="00E26A2F">
          <w:pPr>
            <w:pStyle w:val="Footer"/>
            <w:tabs>
              <w:tab w:val="right" w:pos="9026"/>
            </w:tabs>
            <w:rPr>
              <w:i/>
            </w:rPr>
          </w:pPr>
          <w:r w:rsidRPr="008F6E85">
            <w:rPr>
              <w:i/>
            </w:rPr>
            <w:t xml:space="preserve">Powered by </w:t>
          </w:r>
          <w:r>
            <w:rPr>
              <w:i/>
            </w:rPr>
            <w:t>MTAI</w:t>
          </w:r>
        </w:p>
      </w:tc>
      <w:tc>
        <w:tcPr>
          <w:tcW w:w="5292" w:type="dxa"/>
        </w:tcPr>
        <w:p w14:paraId="7DF13A69" w14:textId="77777777" w:rsidR="00A478C8" w:rsidRPr="008F6E85" w:rsidRDefault="00A478C8" w:rsidP="00E26A2F">
          <w:pPr>
            <w:pStyle w:val="Footer"/>
            <w:tabs>
              <w:tab w:val="right" w:pos="9026"/>
            </w:tabs>
            <w:ind w:right="38"/>
            <w:jc w:val="right"/>
          </w:pPr>
          <w:r w:rsidRPr="008F6E85">
            <w:t xml:space="preserve">Page </w:t>
          </w:r>
          <w:r w:rsidRPr="008F6E85">
            <w:fldChar w:fldCharType="begin"/>
          </w:r>
          <w:r w:rsidRPr="008F6E85">
            <w:instrText xml:space="preserve"> PAGE  \* Arabic  \* MERGEFORMAT </w:instrText>
          </w:r>
          <w:r w:rsidRPr="008F6E85">
            <w:fldChar w:fldCharType="separate"/>
          </w:r>
          <w:r w:rsidR="00AC3C0C">
            <w:rPr>
              <w:noProof/>
            </w:rPr>
            <w:t>337</w:t>
          </w:r>
          <w:r w:rsidRPr="008F6E85">
            <w:fldChar w:fldCharType="end"/>
          </w:r>
        </w:p>
      </w:tc>
    </w:tr>
  </w:tbl>
  <w:p w14:paraId="752A266D" w14:textId="77777777" w:rsidR="00A478C8" w:rsidRPr="002767ED" w:rsidRDefault="00A478C8" w:rsidP="002767ED">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10" w:type="dxa"/>
        <w:right w:w="10" w:type="dxa"/>
      </w:tblCellMar>
      <w:tblLook w:val="04A0" w:firstRow="1" w:lastRow="0" w:firstColumn="1" w:lastColumn="0" w:noHBand="0" w:noVBand="1"/>
    </w:tblPr>
    <w:tblGrid>
      <w:gridCol w:w="2999"/>
      <w:gridCol w:w="3030"/>
      <w:gridCol w:w="2997"/>
    </w:tblGrid>
    <w:tr w:rsidR="00A478C8" w14:paraId="41046F83" w14:textId="77777777" w:rsidTr="00CE6729">
      <w:tc>
        <w:tcPr>
          <w:tcW w:w="3081" w:type="dxa"/>
        </w:tcPr>
        <w:p w14:paraId="4303599C" w14:textId="1BA7C50C" w:rsidR="00A478C8" w:rsidRPr="00DE2887" w:rsidRDefault="00A478C8" w:rsidP="00082C16">
          <w:pPr>
            <w:pStyle w:val="Footer"/>
            <w:rPr>
              <w:rFonts w:cstheme="minorHAnsi"/>
              <w:color w:val="7F7F7F" w:themeColor="text1" w:themeTint="80"/>
              <w:szCs w:val="20"/>
            </w:rPr>
          </w:pPr>
          <w:r w:rsidRPr="00DE2887">
            <w:rPr>
              <w:rFonts w:cstheme="minorHAnsi"/>
              <w:noProof/>
              <w:color w:val="7F7F7F" w:themeColor="text1" w:themeTint="80"/>
              <w:szCs w:val="20"/>
              <w:lang w:val="ru-RU" w:eastAsia="ru-RU"/>
            </w:rPr>
            <w:drawing>
              <wp:anchor distT="0" distB="0" distL="114300" distR="114300" simplePos="0" relativeHeight="251663360" behindDoc="1" locked="0" layoutInCell="1" allowOverlap="1" wp14:anchorId="5F79AEFF" wp14:editId="5A3B5935">
                <wp:simplePos x="0" y="0"/>
                <wp:positionH relativeFrom="column">
                  <wp:posOffset>-1106805</wp:posOffset>
                </wp:positionH>
                <wp:positionV relativeFrom="topMargin">
                  <wp:posOffset>-593725</wp:posOffset>
                </wp:positionV>
                <wp:extent cx="10687050" cy="1360398"/>
                <wp:effectExtent l="0" t="0" r="0" b="0"/>
                <wp:wrapNone/>
                <wp:docPr id="1080692498" name="Picture 4" descr="GrayWhitePixel_brevpapir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307149" name="GrayWhitePixel_brevpapir02.png"/>
                        <pic:cNvPicPr/>
                      </pic:nvPicPr>
                      <pic:blipFill>
                        <a:blip r:embed="rId1"/>
                        <a:stretch>
                          <a:fillRect/>
                        </a:stretch>
                      </pic:blipFill>
                      <pic:spPr>
                        <a:xfrm>
                          <a:off x="0" y="0"/>
                          <a:ext cx="10685255" cy="1360170"/>
                        </a:xfrm>
                        <a:prstGeom prst="rect">
                          <a:avLst/>
                        </a:prstGeom>
                      </pic:spPr>
                    </pic:pic>
                  </a:graphicData>
                </a:graphic>
                <wp14:sizeRelH relativeFrom="margin">
                  <wp14:pctWidth>0</wp14:pctWidth>
                </wp14:sizeRelH>
              </wp:anchor>
            </w:drawing>
          </w:r>
          <w:r w:rsidRPr="00DE2887">
            <w:rPr>
              <w:rFonts w:cstheme="minorHAnsi"/>
              <w:color w:val="7F7F7F" w:themeColor="text1" w:themeTint="80"/>
              <w:szCs w:val="20"/>
            </w:rPr>
            <w:fldChar w:fldCharType="begin"/>
          </w:r>
          <w:r w:rsidRPr="00DE2887">
            <w:rPr>
              <w:rFonts w:cstheme="minorHAnsi"/>
              <w:color w:val="7F7F7F" w:themeColor="text1" w:themeTint="80"/>
              <w:szCs w:val="20"/>
            </w:rPr>
            <w:instrText xml:space="preserve"> DATE  \@ "yyyy-MM-dd"  \* MERGEFORMAT </w:instrText>
          </w:r>
          <w:r w:rsidRPr="00DE2887">
            <w:rPr>
              <w:rFonts w:cstheme="minorHAnsi"/>
              <w:color w:val="7F7F7F" w:themeColor="text1" w:themeTint="80"/>
              <w:szCs w:val="20"/>
            </w:rPr>
            <w:fldChar w:fldCharType="separate"/>
          </w:r>
          <w:r w:rsidR="00A90E9D">
            <w:rPr>
              <w:rFonts w:cstheme="minorHAnsi"/>
              <w:noProof/>
              <w:color w:val="7F7F7F" w:themeColor="text1" w:themeTint="80"/>
              <w:szCs w:val="20"/>
            </w:rPr>
            <w:t>2025-03-25</w:t>
          </w:r>
          <w:r w:rsidRPr="00DE2887">
            <w:rPr>
              <w:rFonts w:cstheme="minorHAnsi"/>
              <w:color w:val="7F7F7F" w:themeColor="text1" w:themeTint="80"/>
              <w:szCs w:val="20"/>
            </w:rPr>
            <w:fldChar w:fldCharType="end"/>
          </w:r>
        </w:p>
      </w:tc>
      <w:tc>
        <w:tcPr>
          <w:tcW w:w="3082" w:type="dxa"/>
        </w:tcPr>
        <w:p w14:paraId="72919C19" w14:textId="77777777" w:rsidR="00A478C8" w:rsidRPr="00716A1B" w:rsidRDefault="00A478C8" w:rsidP="0033748F">
          <w:pPr>
            <w:pStyle w:val="Footer"/>
            <w:jc w:val="center"/>
            <w:rPr>
              <w:rFonts w:cstheme="minorHAnsi"/>
              <w:color w:val="7F7F7F" w:themeColor="text1" w:themeTint="80"/>
              <w:szCs w:val="20"/>
            </w:rPr>
          </w:pPr>
          <w:r>
            <w:rPr>
              <w:rFonts w:cstheme="minorHAnsi"/>
              <w:color w:val="7F7F7F" w:themeColor="text1" w:themeTint="80"/>
              <w:szCs w:val="20"/>
            </w:rPr>
            <w:t>[REDACTED]ApS</w:t>
          </w:r>
        </w:p>
      </w:tc>
      <w:tc>
        <w:tcPr>
          <w:tcW w:w="3082" w:type="dxa"/>
        </w:tcPr>
        <w:p w14:paraId="571E5089" w14:textId="77777777" w:rsidR="00A478C8" w:rsidRPr="00716A1B" w:rsidRDefault="00A478C8" w:rsidP="00082C16">
          <w:pPr>
            <w:pStyle w:val="Footer"/>
            <w:jc w:val="right"/>
            <w:rPr>
              <w:rFonts w:cstheme="minorHAnsi"/>
              <w:color w:val="7F7F7F" w:themeColor="text1" w:themeTint="80"/>
              <w:szCs w:val="20"/>
            </w:rPr>
          </w:pPr>
          <w:r>
            <w:rPr>
              <w:rFonts w:cstheme="minorHAnsi"/>
              <w:color w:val="7F7F7F" w:themeColor="text1" w:themeTint="80"/>
              <w:szCs w:val="20"/>
            </w:rPr>
            <w:t xml:space="preserve">Page </w:t>
          </w:r>
          <w:r>
            <w:rPr>
              <w:rFonts w:cstheme="minorHAnsi"/>
              <w:color w:val="7F7F7F" w:themeColor="text1" w:themeTint="80"/>
              <w:szCs w:val="20"/>
            </w:rPr>
            <w:fldChar w:fldCharType="begin"/>
          </w:r>
          <w:r>
            <w:rPr>
              <w:rFonts w:cstheme="minorHAnsi"/>
              <w:color w:val="7F7F7F" w:themeColor="text1" w:themeTint="80"/>
              <w:szCs w:val="20"/>
            </w:rPr>
            <w:instrText xml:space="preserve"> PAGE  \* Arabic  \* MERGEFORMAT </w:instrText>
          </w:r>
          <w:r>
            <w:rPr>
              <w:rFonts w:cstheme="minorHAnsi"/>
              <w:color w:val="7F7F7F" w:themeColor="text1" w:themeTint="80"/>
              <w:szCs w:val="20"/>
            </w:rPr>
            <w:fldChar w:fldCharType="separate"/>
          </w:r>
          <w:r>
            <w:rPr>
              <w:rFonts w:cstheme="minorHAnsi"/>
              <w:noProof/>
              <w:color w:val="7F7F7F" w:themeColor="text1" w:themeTint="80"/>
              <w:szCs w:val="20"/>
            </w:rPr>
            <w:t>2</w:t>
          </w:r>
          <w:r>
            <w:rPr>
              <w:rFonts w:cstheme="minorHAnsi"/>
              <w:color w:val="7F7F7F" w:themeColor="text1" w:themeTint="80"/>
              <w:szCs w:val="20"/>
            </w:rPr>
            <w:fldChar w:fldCharType="end"/>
          </w:r>
        </w:p>
      </w:tc>
    </w:tr>
  </w:tbl>
  <w:p w14:paraId="6236C2F7" w14:textId="77777777" w:rsidR="00A478C8" w:rsidRPr="002767ED" w:rsidRDefault="00A478C8" w:rsidP="002767ED">
    <w:pPr>
      <w:pStyle w:val="Footer"/>
    </w:pPr>
    <w:r w:rsidRPr="00716A1B">
      <w:rPr>
        <w:noProof/>
        <w:lang w:val="ru-RU" w:eastAsia="ru-RU"/>
      </w:rPr>
      <w:drawing>
        <wp:anchor distT="0" distB="0" distL="114300" distR="114300" simplePos="0" relativeHeight="251665408" behindDoc="1" locked="0" layoutInCell="1" allowOverlap="1" wp14:anchorId="31DA27A9" wp14:editId="19305D55">
          <wp:simplePos x="0" y="0"/>
          <wp:positionH relativeFrom="column">
            <wp:posOffset>-914400</wp:posOffset>
          </wp:positionH>
          <wp:positionV relativeFrom="topMargin">
            <wp:posOffset>9324975</wp:posOffset>
          </wp:positionV>
          <wp:extent cx="7562215" cy="1362075"/>
          <wp:effectExtent l="19050" t="0" r="635" b="0"/>
          <wp:wrapNone/>
          <wp:docPr id="1080692499" name="Picture 4" descr="GrayWhitePixel_brevpapir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046724" name="GrayWhitePixel_brevpapir02.png"/>
                  <pic:cNvPicPr/>
                </pic:nvPicPr>
                <pic:blipFill>
                  <a:blip r:embed="rId1"/>
                  <a:stretch>
                    <a:fillRect/>
                  </a:stretch>
                </pic:blipFill>
                <pic:spPr>
                  <a:xfrm>
                    <a:off x="0" y="0"/>
                    <a:ext cx="7562215" cy="1362075"/>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437F57" w14:textId="77777777" w:rsidR="00FC7893" w:rsidRDefault="00FC7893" w:rsidP="008277AA">
      <w:pPr>
        <w:spacing w:after="0"/>
      </w:pPr>
      <w:r>
        <w:separator/>
      </w:r>
    </w:p>
  </w:footnote>
  <w:footnote w:type="continuationSeparator" w:id="0">
    <w:p w14:paraId="64C50064" w14:textId="77777777" w:rsidR="00FC7893" w:rsidRDefault="00FC7893" w:rsidP="008277AA">
      <w:pPr>
        <w:spacing w:after="0"/>
      </w:pPr>
      <w:r>
        <w:continuationSeparator/>
      </w:r>
    </w:p>
  </w:footnote>
  <w:footnote w:id="1">
    <w:p w14:paraId="6F793EAC" w14:textId="77777777" w:rsidR="00A478C8" w:rsidRDefault="00A478C8" w:rsidP="00D23155">
      <w:pPr>
        <w:pStyle w:val="FootnoteText"/>
      </w:pPr>
    </w:p>
  </w:footnote>
  <w:footnote w:id="2">
    <w:p w14:paraId="1966408D" w14:textId="77777777" w:rsidR="00A478C8" w:rsidRDefault="00A478C8" w:rsidP="00797D96">
      <w:pPr>
        <w:pStyle w:val="FootnoteText"/>
      </w:pPr>
    </w:p>
  </w:footnote>
  <w:footnote w:id="3">
    <w:p w14:paraId="02C722A4" w14:textId="77777777" w:rsidR="00A478C8" w:rsidRDefault="00A478C8" w:rsidP="00797D96">
      <w:pPr>
        <w:pStyle w:val="FootnoteText"/>
      </w:pPr>
    </w:p>
  </w:footnote>
  <w:footnote w:id="4">
    <w:p w14:paraId="2C8890A5" w14:textId="77777777" w:rsidR="00A478C8" w:rsidRDefault="00A478C8" w:rsidP="00797D96">
      <w:pPr>
        <w:pStyle w:val="FootnoteText"/>
      </w:pPr>
    </w:p>
  </w:footnote>
  <w:footnote w:id="5">
    <w:p w14:paraId="0E21E416" w14:textId="77777777" w:rsidR="00A478C8" w:rsidRDefault="00A478C8" w:rsidP="007B004C">
      <w:pPr>
        <w:pStyle w:val="FootnoteText"/>
      </w:pPr>
    </w:p>
  </w:footnote>
  <w:footnote w:id="6">
    <w:p w14:paraId="4537D7D0" w14:textId="77777777" w:rsidR="00A478C8" w:rsidRDefault="00A478C8" w:rsidP="007B004C">
      <w:pPr>
        <w:pStyle w:val="FootnoteText"/>
      </w:pPr>
    </w:p>
  </w:footnote>
  <w:footnote w:id="7">
    <w:p w14:paraId="0A5F2CC5" w14:textId="77777777" w:rsidR="00A478C8" w:rsidRDefault="00A478C8" w:rsidP="00F170E7">
      <w:pPr>
        <w:pStyle w:val="FootnoteText"/>
      </w:pPr>
    </w:p>
  </w:footnote>
  <w:footnote w:id="8">
    <w:p w14:paraId="00452BC1" w14:textId="77777777" w:rsidR="00A478C8" w:rsidRDefault="00A478C8" w:rsidP="00F170E7">
      <w:pPr>
        <w:pStyle w:val="FootnoteText"/>
      </w:pPr>
    </w:p>
  </w:footnote>
  <w:footnote w:id="9">
    <w:p w14:paraId="78AC48B4" w14:textId="77777777" w:rsidR="00A478C8" w:rsidRDefault="00A478C8" w:rsidP="00814F84">
      <w:pPr>
        <w:pStyle w:val="FootnoteText"/>
      </w:pPr>
      <w:r>
        <w:tab/>
      </w:r>
    </w:p>
  </w:footnote>
  <w:footnote w:id="10">
    <w:p w14:paraId="046E0713" w14:textId="77777777" w:rsidR="00A478C8" w:rsidRDefault="00A478C8" w:rsidP="00B30518">
      <w:pPr>
        <w:pStyle w:val="FootnoteText"/>
      </w:pPr>
      <w:r>
        <w:rPr>
          <w:rStyle w:val="FootnoteReference"/>
        </w:rPr>
        <w:footnoteRef/>
      </w:r>
    </w:p>
  </w:footnote>
  <w:footnote w:id="11">
    <w:p w14:paraId="0C121223" w14:textId="77777777" w:rsidR="00A478C8" w:rsidRDefault="00A478C8" w:rsidP="00B30518">
      <w:pPr>
        <w:pStyle w:val="FootnoteText"/>
      </w:pPr>
    </w:p>
  </w:footnote>
  <w:footnote w:id="12">
    <w:p w14:paraId="2C4E7EF7" w14:textId="77777777" w:rsidR="00A478C8" w:rsidRDefault="00A478C8" w:rsidP="00B30518">
      <w:pPr>
        <w:pStyle w:val="FootnoteText"/>
      </w:pPr>
    </w:p>
  </w:footnote>
  <w:footnote w:id="13">
    <w:p w14:paraId="5A6990B0" w14:textId="77777777" w:rsidR="00A478C8" w:rsidRDefault="00A478C8">
      <w:pPr>
        <w:pStyle w:val="FootnoteText"/>
      </w:pPr>
    </w:p>
  </w:footnote>
  <w:footnote w:id="14">
    <w:p w14:paraId="1EE08A4E" w14:textId="77777777" w:rsidR="00A478C8" w:rsidRDefault="00A478C8" w:rsidP="00715B21">
      <w:pPr>
        <w:pStyle w:val="FootnoteText"/>
      </w:pPr>
    </w:p>
  </w:footnote>
  <w:footnote w:id="15">
    <w:p w14:paraId="27268810" w14:textId="77777777" w:rsidR="00A478C8" w:rsidRPr="00910A65" w:rsidRDefault="00A478C8">
      <w:pPr>
        <w:pStyle w:val="FootnoteText"/>
      </w:pPr>
    </w:p>
  </w:footnote>
  <w:footnote w:id="16">
    <w:p w14:paraId="0C3E8A5C" w14:textId="77777777" w:rsidR="00A478C8" w:rsidRDefault="00A478C8" w:rsidP="00715B21">
      <w:pPr>
        <w:pStyle w:val="FootnoteText"/>
      </w:pPr>
    </w:p>
  </w:footnote>
  <w:footnote w:id="17">
    <w:p w14:paraId="564E95E8" w14:textId="77777777" w:rsidR="00A478C8" w:rsidRDefault="00A478C8" w:rsidP="0025357C">
      <w:pPr>
        <w:pStyle w:val="FootnoteText"/>
      </w:pPr>
    </w:p>
  </w:footnote>
  <w:footnote w:id="18">
    <w:p w14:paraId="1FD9BEBF" w14:textId="77777777" w:rsidR="00A478C8" w:rsidRDefault="00A478C8" w:rsidP="0025357C">
      <w:pPr>
        <w:pStyle w:val="FootnoteText"/>
      </w:pPr>
    </w:p>
  </w:footnote>
  <w:footnote w:id="19">
    <w:p w14:paraId="7F777A94" w14:textId="77777777" w:rsidR="00A478C8" w:rsidRDefault="00A478C8" w:rsidP="0025357C">
      <w:pPr>
        <w:pStyle w:val="FootnoteText"/>
      </w:pPr>
      <w:r>
        <w:tab/>
      </w:r>
    </w:p>
  </w:footnote>
  <w:footnote w:id="20">
    <w:p w14:paraId="25A66DC3" w14:textId="77777777" w:rsidR="00A478C8" w:rsidRDefault="00A478C8" w:rsidP="0025357C">
      <w:pPr>
        <w:pStyle w:val="FootnoteText"/>
      </w:pPr>
      <w:r>
        <w:tab/>
      </w:r>
    </w:p>
  </w:footnote>
  <w:footnote w:id="21">
    <w:p w14:paraId="7CCD9E30" w14:textId="77777777" w:rsidR="00A478C8" w:rsidRDefault="00A478C8" w:rsidP="00EF3E2A">
      <w:pPr>
        <w:pStyle w:val="FootnoteText"/>
      </w:pPr>
    </w:p>
  </w:footnote>
  <w:footnote w:id="22">
    <w:p w14:paraId="773A9B29" w14:textId="77777777" w:rsidR="00A478C8" w:rsidRDefault="00A478C8" w:rsidP="00EF3E2A">
      <w:pPr>
        <w:pStyle w:val="FootnoteText"/>
      </w:pPr>
    </w:p>
  </w:footnote>
  <w:footnote w:id="23">
    <w:p w14:paraId="1E5F5A53" w14:textId="77777777" w:rsidR="00A478C8" w:rsidRPr="00A5662A" w:rsidRDefault="00A478C8">
      <w:pPr>
        <w:pStyle w:val="FootnoteText"/>
      </w:pPr>
    </w:p>
  </w:footnote>
  <w:footnote w:id="24">
    <w:p w14:paraId="4B18E151" w14:textId="77777777" w:rsidR="00A478C8" w:rsidRDefault="00A478C8" w:rsidP="007B57B6">
      <w:pPr>
        <w:pStyle w:val="FootnoteText"/>
      </w:pPr>
    </w:p>
  </w:footnote>
  <w:footnote w:id="25">
    <w:p w14:paraId="1488BEFD" w14:textId="77777777" w:rsidR="00A478C8" w:rsidRDefault="00A478C8" w:rsidP="007B57B6">
      <w:pPr>
        <w:pStyle w:val="FootnoteText"/>
      </w:pPr>
    </w:p>
  </w:footnote>
  <w:footnote w:id="26">
    <w:p w14:paraId="5D13AC3A" w14:textId="77777777" w:rsidR="00A478C8" w:rsidRDefault="00A478C8" w:rsidP="007B57B6">
      <w:pPr>
        <w:pStyle w:val="FootnoteText"/>
      </w:pPr>
    </w:p>
  </w:footnote>
  <w:footnote w:id="27">
    <w:p w14:paraId="56C30F60" w14:textId="77777777" w:rsidR="00A478C8" w:rsidRDefault="00A478C8" w:rsidP="007B57B6">
      <w:pPr>
        <w:pStyle w:val="FootnoteText"/>
      </w:pPr>
    </w:p>
  </w:footnote>
  <w:footnote w:id="28">
    <w:p w14:paraId="1431BBB5" w14:textId="77777777" w:rsidR="00A478C8" w:rsidRDefault="00A478C8" w:rsidP="00B916C7">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50E44A" w14:textId="77777777" w:rsidR="00A478C8" w:rsidRPr="00CE6729" w:rsidRDefault="00A478C8" w:rsidP="00CE6729">
    <w:pPr>
      <w:pStyle w:val="Header"/>
    </w:pPr>
    <w:r w:rsidRPr="001C3825">
      <w:rPr>
        <w:noProof/>
        <w:lang w:val="ru-RU" w:eastAsia="ru-RU"/>
      </w:rPr>
      <w:drawing>
        <wp:anchor distT="0" distB="0" distL="114300" distR="114300" simplePos="0" relativeHeight="251658240" behindDoc="1" locked="0" layoutInCell="1" allowOverlap="1" wp14:anchorId="669344B9" wp14:editId="3AC0610C">
          <wp:simplePos x="0" y="0"/>
          <wp:positionH relativeFrom="page">
            <wp:posOffset>-9525</wp:posOffset>
          </wp:positionH>
          <wp:positionV relativeFrom="page">
            <wp:posOffset>0</wp:posOffset>
          </wp:positionV>
          <wp:extent cx="10687050" cy="895350"/>
          <wp:effectExtent l="0" t="0" r="0" b="0"/>
          <wp:wrapNone/>
          <wp:docPr id="1080692488" name="Picture 15" descr="GrayWhitePixel_brevpapir0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667497" name="GrayWhitePixel_brevpapir01.png"/>
                  <pic:cNvPicPr/>
                </pic:nvPicPr>
                <pic:blipFill>
                  <a:blip r:embed="rId1"/>
                  <a:stretch>
                    <a:fillRect/>
                  </a:stretch>
                </pic:blipFill>
                <pic:spPr>
                  <a:xfrm>
                    <a:off x="0" y="0"/>
                    <a:ext cx="10687050" cy="895350"/>
                  </a:xfrm>
                  <a:prstGeom prst="rect">
                    <a:avLst/>
                  </a:prstGeom>
                  <a:noFill/>
                  <a:ln>
                    <a:noFill/>
                  </a:ln>
                </pic:spPr>
              </pic:pic>
            </a:graphicData>
          </a:graphic>
          <wp14:sizeRelH relativeFrom="margin">
            <wp14:pctWidth>0</wp14:pctWidth>
          </wp14:sizeRelH>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Borders>
        <w:bottom w:val="single" w:sz="8" w:space="0" w:color="007FC2"/>
      </w:tblBorders>
      <w:tblLayout w:type="fixed"/>
      <w:tblCellMar>
        <w:left w:w="10" w:type="dxa"/>
        <w:right w:w="10" w:type="dxa"/>
      </w:tblCellMar>
      <w:tblLook w:val="04A0" w:firstRow="1" w:lastRow="0" w:firstColumn="1" w:lastColumn="0" w:noHBand="0" w:noVBand="1"/>
    </w:tblPr>
    <w:tblGrid>
      <w:gridCol w:w="2835"/>
      <w:gridCol w:w="3261"/>
      <w:gridCol w:w="2976"/>
    </w:tblGrid>
    <w:tr w:rsidR="00A478C8" w14:paraId="5445D65E" w14:textId="77777777" w:rsidTr="0086656A">
      <w:trPr>
        <w:trHeight w:val="851"/>
      </w:trPr>
      <w:tc>
        <w:tcPr>
          <w:tcW w:w="2835" w:type="dxa"/>
        </w:tcPr>
        <w:p w14:paraId="505D69DF" w14:textId="77777777" w:rsidR="00A478C8" w:rsidRPr="004E2667" w:rsidRDefault="00A478C8" w:rsidP="00BD6CF3">
          <w:pPr>
            <w:pStyle w:val="Header"/>
            <w:rPr>
              <w:b/>
              <w:i/>
            </w:rPr>
          </w:pPr>
        </w:p>
      </w:tc>
      <w:tc>
        <w:tcPr>
          <w:tcW w:w="3261" w:type="dxa"/>
        </w:tcPr>
        <w:sdt>
          <w:sdtPr>
            <w:alias w:val="Title"/>
            <w:id w:val="-859737243"/>
            <w:placeholder>
              <w:docPart w:val="F004DE2B6D3A4B3EBEA1E9FD3CD9E10B"/>
            </w:placeholder>
            <w:dataBinding w:prefixMappings="xmlns:ns0='http://purl.org/dc/elements/1.1/' xmlns:ns1='http://schemas.openxmlformats.org/package/2006/metadata/core-properties' " w:xpath="/ns1:coreProperties[1]/ns0:title[1]" w:storeItemID="{6C3C8BC8-F283-45AE-878A-BAB7291924A1}"/>
            <w:text/>
          </w:sdtPr>
          <w:sdtContent>
            <w:p w14:paraId="2AB36E6C" w14:textId="77777777" w:rsidR="00A478C8" w:rsidRPr="00FE47FE" w:rsidRDefault="00A478C8" w:rsidP="00E26A2F">
              <w:pPr>
                <w:pStyle w:val="easaHeaderTitle"/>
              </w:pPr>
              <w:r>
                <w:t>Rules For Air Traffic Controllers’ Licensing and Certification</w:t>
              </w:r>
            </w:p>
          </w:sdtContent>
        </w:sdt>
      </w:tc>
      <w:tc>
        <w:tcPr>
          <w:tcW w:w="2976" w:type="dxa"/>
        </w:tcPr>
        <w:p w14:paraId="409FF9FB" w14:textId="77777777" w:rsidR="00A478C8" w:rsidRPr="000A0A9A" w:rsidRDefault="00A478C8" w:rsidP="00E26A2F">
          <w:pPr>
            <w:pStyle w:val="easaHeader"/>
            <w:jc w:val="both"/>
            <w:rPr>
              <w:sz w:val="36"/>
              <w:szCs w:val="36"/>
            </w:rPr>
          </w:pPr>
        </w:p>
      </w:tc>
    </w:tr>
  </w:tbl>
  <w:p w14:paraId="163DB93B" w14:textId="77777777" w:rsidR="00A478C8" w:rsidRPr="00C42045" w:rsidRDefault="00A478C8" w:rsidP="00C74837">
    <w:pPr>
      <w:rPr>
        <w:sz w:val="8"/>
        <w:szCs w:val="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DEDC1" w14:textId="77777777" w:rsidR="00A478C8" w:rsidRPr="00EC4960" w:rsidRDefault="00A478C8" w:rsidP="00EC4960">
    <w:pPr>
      <w:pStyle w:val="Header"/>
      <w:rPr>
        <w:lang w:val="en-CA"/>
      </w:rPr>
    </w:pPr>
    <w:r w:rsidRPr="00EC4960">
      <w:rPr>
        <w:lang w:val="en-CA"/>
      </w:rPr>
      <w:tab/>
    </w:r>
    <w:r w:rsidRPr="00EC4960">
      <w:rPr>
        <w:lang w:val="en-CA"/>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4034" w:type="dxa"/>
      <w:tblBorders>
        <w:bottom w:val="single" w:sz="8" w:space="0" w:color="007FC2"/>
      </w:tblBorders>
      <w:tblLayout w:type="fixed"/>
      <w:tblCellMar>
        <w:left w:w="10" w:type="dxa"/>
        <w:right w:w="10" w:type="dxa"/>
      </w:tblCellMar>
      <w:tblLook w:val="04A0" w:firstRow="1" w:lastRow="0" w:firstColumn="1" w:lastColumn="0" w:noHBand="0" w:noVBand="1"/>
    </w:tblPr>
    <w:tblGrid>
      <w:gridCol w:w="4583"/>
      <w:gridCol w:w="4583"/>
      <w:gridCol w:w="4868"/>
    </w:tblGrid>
    <w:tr w:rsidR="00A478C8" w14:paraId="76F1A93A" w14:textId="77777777" w:rsidTr="00CB5F78">
      <w:trPr>
        <w:trHeight w:val="851"/>
      </w:trPr>
      <w:tc>
        <w:tcPr>
          <w:tcW w:w="4583" w:type="dxa"/>
        </w:tcPr>
        <w:p w14:paraId="022E54B5" w14:textId="77777777" w:rsidR="00A478C8" w:rsidRPr="004E2667" w:rsidRDefault="00A478C8" w:rsidP="00BD6CF3">
          <w:pPr>
            <w:pStyle w:val="Header"/>
            <w:rPr>
              <w:b/>
              <w:i/>
            </w:rPr>
          </w:pPr>
        </w:p>
      </w:tc>
      <w:tc>
        <w:tcPr>
          <w:tcW w:w="4583" w:type="dxa"/>
        </w:tcPr>
        <w:sdt>
          <w:sdtPr>
            <w:alias w:val="Title"/>
            <w:id w:val="1751690183"/>
            <w:dataBinding w:prefixMappings="xmlns:ns0='http://purl.org/dc/elements/1.1/' xmlns:ns1='http://schemas.openxmlformats.org/package/2006/metadata/core-properties' " w:xpath="/ns1:coreProperties[1]/ns0:title[1]" w:storeItemID="{6C3C8BC8-F283-45AE-878A-BAB7291924A1}"/>
            <w:text/>
          </w:sdtPr>
          <w:sdtContent>
            <w:p w14:paraId="467453C8" w14:textId="77777777" w:rsidR="00A478C8" w:rsidRPr="00FE47FE" w:rsidRDefault="00A478C8" w:rsidP="00FE47FE">
              <w:pPr>
                <w:pStyle w:val="easaHeaderTitle"/>
              </w:pPr>
              <w:r>
                <w:t>Rules For Air Traffic Controllers’ Licensing and Certification</w:t>
              </w:r>
            </w:p>
          </w:sdtContent>
        </w:sdt>
      </w:tc>
      <w:tc>
        <w:tcPr>
          <w:tcW w:w="4868" w:type="dxa"/>
        </w:tcPr>
        <w:p w14:paraId="77BF0A0E" w14:textId="77777777" w:rsidR="00A478C8" w:rsidRPr="00533BC3" w:rsidRDefault="00A478C8" w:rsidP="00533BC3">
          <w:pPr>
            <w:pStyle w:val="easaHeader"/>
          </w:pPr>
        </w:p>
      </w:tc>
    </w:tr>
  </w:tbl>
  <w:p w14:paraId="2FF616E0" w14:textId="77777777" w:rsidR="00A478C8" w:rsidRPr="00407A8A" w:rsidRDefault="00A478C8" w:rsidP="00407A8A">
    <w:pPr>
      <w:rPr>
        <w:sz w:val="4"/>
        <w:szCs w:val="4"/>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4A28E" w14:textId="77777777" w:rsidR="00A478C8" w:rsidRPr="00CE6729" w:rsidRDefault="00A478C8" w:rsidP="00CE6729">
    <w:pPr>
      <w:pStyle w:val="Header"/>
    </w:pPr>
    <w:r w:rsidRPr="001C3825">
      <w:rPr>
        <w:noProof/>
        <w:lang w:val="ru-RU" w:eastAsia="ru-RU"/>
      </w:rPr>
      <w:drawing>
        <wp:anchor distT="0" distB="0" distL="114300" distR="114300" simplePos="0" relativeHeight="251659264" behindDoc="1" locked="0" layoutInCell="1" allowOverlap="1" wp14:anchorId="700877C2" wp14:editId="0FE73C4C">
          <wp:simplePos x="0" y="0"/>
          <wp:positionH relativeFrom="page">
            <wp:posOffset>-9525</wp:posOffset>
          </wp:positionH>
          <wp:positionV relativeFrom="page">
            <wp:posOffset>0</wp:posOffset>
          </wp:positionV>
          <wp:extent cx="10687050" cy="895350"/>
          <wp:effectExtent l="0" t="0" r="0" b="0"/>
          <wp:wrapNone/>
          <wp:docPr id="1080692494" name="Picture 15" descr="GrayWhitePixel_brevpapir0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1907750" name="GrayWhitePixel_brevpapir01.png"/>
                  <pic:cNvPicPr/>
                </pic:nvPicPr>
                <pic:blipFill>
                  <a:blip r:embed="rId1"/>
                  <a:stretch>
                    <a:fillRect/>
                  </a:stretch>
                </pic:blipFill>
                <pic:spPr>
                  <a:xfrm>
                    <a:off x="0" y="0"/>
                    <a:ext cx="10687050" cy="895350"/>
                  </a:xfrm>
                  <a:prstGeom prst="rect">
                    <a:avLst/>
                  </a:prstGeom>
                  <a:noFill/>
                  <a:ln>
                    <a:noFill/>
                  </a:ln>
                </pic:spPr>
              </pic:pic>
            </a:graphicData>
          </a:graphic>
          <wp14:sizeRelH relativeFrom="margin">
            <wp14:pctWidth>0</wp14:pctWidth>
          </wp14:sizeRelH>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Borders>
        <w:bottom w:val="single" w:sz="8" w:space="0" w:color="007FC2"/>
      </w:tblBorders>
      <w:tblLayout w:type="fixed"/>
      <w:tblCellMar>
        <w:left w:w="10" w:type="dxa"/>
        <w:right w:w="10" w:type="dxa"/>
      </w:tblCellMar>
      <w:tblLook w:val="04A0" w:firstRow="1" w:lastRow="0" w:firstColumn="1" w:lastColumn="0" w:noHBand="0" w:noVBand="1"/>
    </w:tblPr>
    <w:tblGrid>
      <w:gridCol w:w="2835"/>
      <w:gridCol w:w="3261"/>
      <w:gridCol w:w="2976"/>
    </w:tblGrid>
    <w:tr w:rsidR="00A478C8" w14:paraId="7B802E5A" w14:textId="77777777" w:rsidTr="0086656A">
      <w:trPr>
        <w:trHeight w:val="851"/>
      </w:trPr>
      <w:tc>
        <w:tcPr>
          <w:tcW w:w="2835" w:type="dxa"/>
        </w:tcPr>
        <w:p w14:paraId="308A5EA9" w14:textId="77777777" w:rsidR="00A478C8" w:rsidRPr="004E2667" w:rsidRDefault="00A478C8" w:rsidP="00BD6CF3">
          <w:pPr>
            <w:pStyle w:val="Header"/>
            <w:rPr>
              <w:b/>
              <w:i/>
            </w:rPr>
          </w:pPr>
        </w:p>
      </w:tc>
      <w:tc>
        <w:tcPr>
          <w:tcW w:w="3261" w:type="dxa"/>
        </w:tcPr>
        <w:sdt>
          <w:sdtPr>
            <w:alias w:val="Title"/>
            <w:id w:val="-33581274"/>
            <w:placeholder>
              <w:docPart w:val="F004DE2B6D3A4B3EBEA1E9FD3CD9E10B"/>
            </w:placeholder>
            <w:dataBinding w:prefixMappings="xmlns:ns0='http://purl.org/dc/elements/1.1/' xmlns:ns1='http://schemas.openxmlformats.org/package/2006/metadata/core-properties' " w:xpath="/ns1:coreProperties[1]/ns0:title[1]" w:storeItemID="{6C3C8BC8-F283-45AE-878A-BAB7291924A1}"/>
            <w:text/>
          </w:sdtPr>
          <w:sdtContent>
            <w:p w14:paraId="475E4B71" w14:textId="77777777" w:rsidR="00A478C8" w:rsidRPr="00FE47FE" w:rsidRDefault="00A478C8" w:rsidP="00FE47FE">
              <w:pPr>
                <w:pStyle w:val="easaHeaderTitle"/>
              </w:pPr>
              <w:r>
                <w:t>Rules For Air Traffic Controllers’ Licensing and Certification</w:t>
              </w:r>
            </w:p>
          </w:sdtContent>
        </w:sdt>
      </w:tc>
      <w:tc>
        <w:tcPr>
          <w:tcW w:w="2976" w:type="dxa"/>
        </w:tcPr>
        <w:p w14:paraId="078103EC" w14:textId="77777777" w:rsidR="00A478C8" w:rsidRPr="00533BC3" w:rsidRDefault="00A478C8" w:rsidP="00533BC3">
          <w:pPr>
            <w:pStyle w:val="easaHeader"/>
          </w:pPr>
        </w:p>
      </w:tc>
    </w:tr>
  </w:tbl>
  <w:p w14:paraId="7F7F26AE" w14:textId="77777777" w:rsidR="00A478C8" w:rsidRPr="00C42045" w:rsidRDefault="00A478C8" w:rsidP="00C74837">
    <w:pPr>
      <w:rPr>
        <w:sz w:val="8"/>
        <w:szCs w:val="8"/>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8761E" w14:textId="77777777" w:rsidR="00A478C8" w:rsidRPr="00EC4960" w:rsidRDefault="00A478C8" w:rsidP="00EC4960">
    <w:pPr>
      <w:pStyle w:val="Header"/>
      <w:rPr>
        <w:lang w:val="en-CA"/>
      </w:rPr>
    </w:pPr>
    <w:r>
      <w:rPr>
        <w:noProof/>
        <w:lang w:val="ru-RU" w:eastAsia="ru-RU"/>
      </w:rPr>
      <w:drawing>
        <wp:anchor distT="0" distB="0" distL="114300" distR="114300" simplePos="0" relativeHeight="251661312" behindDoc="1" locked="0" layoutInCell="1" allowOverlap="1" wp14:anchorId="57C2F33E" wp14:editId="6CFA757A">
          <wp:simplePos x="0" y="0"/>
          <wp:positionH relativeFrom="column">
            <wp:posOffset>-1097280</wp:posOffset>
          </wp:positionH>
          <wp:positionV relativeFrom="paragraph">
            <wp:posOffset>-448310</wp:posOffset>
          </wp:positionV>
          <wp:extent cx="10753090" cy="910590"/>
          <wp:effectExtent l="0" t="0" r="0" b="0"/>
          <wp:wrapNone/>
          <wp:docPr id="1080692497"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2341354" name="DxHeaderLandscape.png"/>
                  <pic:cNvPicPr/>
                </pic:nvPicPr>
                <pic:blipFill>
                  <a:blip r:embed="rId1">
                    <a:extLst>
                      <a:ext uri="{28A0092B-C50C-407E-A947-70E740481C1C}">
                        <a14:useLocalDpi xmlns:a14="http://schemas.microsoft.com/office/drawing/2010/main" val="0"/>
                      </a:ext>
                    </a:extLst>
                  </a:blip>
                  <a:stretch>
                    <a:fillRect/>
                  </a:stretch>
                </pic:blipFill>
                <pic:spPr>
                  <a:xfrm>
                    <a:off x="0" y="0"/>
                    <a:ext cx="10753090" cy="910590"/>
                  </a:xfrm>
                  <a:prstGeom prst="rect">
                    <a:avLst/>
                  </a:prstGeom>
                </pic:spPr>
              </pic:pic>
            </a:graphicData>
          </a:graphic>
          <wp14:sizeRelH relativeFrom="page">
            <wp14:pctWidth>0</wp14:pctWidth>
          </wp14:sizeRelH>
          <wp14:sizeRelV relativeFrom="page">
            <wp14:pctHeight>0</wp14:pctHeight>
          </wp14:sizeRelV>
        </wp:anchor>
      </w:drawing>
    </w:r>
    <w:r w:rsidRPr="00EC4960">
      <w:rPr>
        <w:lang w:val="en-CA"/>
      </w:rPr>
      <w:tab/>
    </w:r>
    <w:r w:rsidRPr="00EC4960">
      <w:rPr>
        <w:lang w:val="en-CA"/>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404"/>
    <w:multiLevelType w:val="multilevel"/>
    <w:tmpl w:val="9F46F140"/>
    <w:lvl w:ilvl="0">
      <w:start w:val="1"/>
      <w:numFmt w:val="decimal"/>
      <w:lvlText w:val="(%1)"/>
      <w:lvlJc w:val="left"/>
      <w:pPr>
        <w:ind w:left="706" w:hanging="567"/>
      </w:pPr>
      <w:rPr>
        <w:rFonts w:ascii="Calibri" w:hAnsi="Calibri" w:cs="Calibri"/>
        <w:b w:val="0"/>
        <w:bCs w:val="0"/>
        <w:i w:val="0"/>
        <w:iCs w:val="0"/>
        <w:color w:val="auto"/>
        <w:spacing w:val="0"/>
        <w:w w:val="100"/>
        <w:sz w:val="22"/>
        <w:szCs w:val="22"/>
      </w:rPr>
    </w:lvl>
    <w:lvl w:ilvl="1">
      <w:numFmt w:val="bullet"/>
      <w:lvlText w:val="•"/>
      <w:lvlJc w:val="left"/>
      <w:pPr>
        <w:ind w:left="1562" w:hanging="567"/>
      </w:pPr>
    </w:lvl>
    <w:lvl w:ilvl="2">
      <w:numFmt w:val="bullet"/>
      <w:lvlText w:val="•"/>
      <w:lvlJc w:val="left"/>
      <w:pPr>
        <w:ind w:left="2425" w:hanging="567"/>
      </w:pPr>
    </w:lvl>
    <w:lvl w:ilvl="3">
      <w:numFmt w:val="bullet"/>
      <w:lvlText w:val="•"/>
      <w:lvlJc w:val="left"/>
      <w:pPr>
        <w:ind w:left="3287" w:hanging="567"/>
      </w:pPr>
    </w:lvl>
    <w:lvl w:ilvl="4">
      <w:numFmt w:val="bullet"/>
      <w:lvlText w:val="•"/>
      <w:lvlJc w:val="left"/>
      <w:pPr>
        <w:ind w:left="4150" w:hanging="567"/>
      </w:pPr>
    </w:lvl>
    <w:lvl w:ilvl="5">
      <w:numFmt w:val="bullet"/>
      <w:lvlText w:val="•"/>
      <w:lvlJc w:val="left"/>
      <w:pPr>
        <w:ind w:left="5013" w:hanging="567"/>
      </w:pPr>
    </w:lvl>
    <w:lvl w:ilvl="6">
      <w:numFmt w:val="bullet"/>
      <w:lvlText w:val="•"/>
      <w:lvlJc w:val="left"/>
      <w:pPr>
        <w:ind w:left="5875" w:hanging="567"/>
      </w:pPr>
    </w:lvl>
    <w:lvl w:ilvl="7">
      <w:numFmt w:val="bullet"/>
      <w:lvlText w:val="•"/>
      <w:lvlJc w:val="left"/>
      <w:pPr>
        <w:ind w:left="6738" w:hanging="567"/>
      </w:pPr>
    </w:lvl>
    <w:lvl w:ilvl="8">
      <w:numFmt w:val="bullet"/>
      <w:lvlText w:val="•"/>
      <w:lvlJc w:val="left"/>
      <w:pPr>
        <w:ind w:left="7601" w:hanging="567"/>
      </w:pPr>
    </w:lvl>
  </w:abstractNum>
  <w:abstractNum w:abstractNumId="1" w15:restartNumberingAfterBreak="0">
    <w:nsid w:val="00000405"/>
    <w:multiLevelType w:val="multilevel"/>
    <w:tmpl w:val="00000888"/>
    <w:lvl w:ilvl="0">
      <w:start w:val="1"/>
      <w:numFmt w:val="decimal"/>
      <w:lvlText w:val="%1."/>
      <w:lvlJc w:val="left"/>
      <w:pPr>
        <w:ind w:left="706" w:hanging="567"/>
      </w:pPr>
      <w:rPr>
        <w:rFonts w:ascii="Calibri" w:hAnsi="Calibri" w:cs="Calibri"/>
        <w:b w:val="0"/>
        <w:bCs w:val="0"/>
        <w:i w:val="0"/>
        <w:iCs w:val="0"/>
        <w:spacing w:val="0"/>
        <w:w w:val="100"/>
        <w:sz w:val="22"/>
        <w:szCs w:val="22"/>
      </w:rPr>
    </w:lvl>
    <w:lvl w:ilvl="1">
      <w:start w:val="1"/>
      <w:numFmt w:val="lowerLetter"/>
      <w:lvlText w:val="(%2)"/>
      <w:lvlJc w:val="left"/>
      <w:pPr>
        <w:ind w:left="1273" w:hanging="567"/>
      </w:pPr>
      <w:rPr>
        <w:rFonts w:ascii="Calibri" w:hAnsi="Calibri" w:cs="Calibri"/>
        <w:b w:val="0"/>
        <w:bCs w:val="0"/>
        <w:i w:val="0"/>
        <w:iCs w:val="0"/>
        <w:spacing w:val="-1"/>
        <w:w w:val="100"/>
        <w:sz w:val="22"/>
        <w:szCs w:val="22"/>
      </w:rPr>
    </w:lvl>
    <w:lvl w:ilvl="2">
      <w:numFmt w:val="bullet"/>
      <w:lvlText w:val="•"/>
      <w:lvlJc w:val="left"/>
      <w:pPr>
        <w:ind w:left="1920" w:hanging="567"/>
      </w:pPr>
    </w:lvl>
    <w:lvl w:ilvl="3">
      <w:numFmt w:val="bullet"/>
      <w:lvlText w:val="•"/>
      <w:lvlJc w:val="left"/>
      <w:pPr>
        <w:ind w:left="2560" w:hanging="567"/>
      </w:pPr>
    </w:lvl>
    <w:lvl w:ilvl="4">
      <w:numFmt w:val="bullet"/>
      <w:lvlText w:val="•"/>
      <w:lvlJc w:val="left"/>
      <w:pPr>
        <w:ind w:left="3201" w:hanging="567"/>
      </w:pPr>
    </w:lvl>
    <w:lvl w:ilvl="5">
      <w:numFmt w:val="bullet"/>
      <w:lvlText w:val="•"/>
      <w:lvlJc w:val="left"/>
      <w:pPr>
        <w:ind w:left="3841" w:hanging="567"/>
      </w:pPr>
    </w:lvl>
    <w:lvl w:ilvl="6">
      <w:numFmt w:val="bullet"/>
      <w:lvlText w:val="•"/>
      <w:lvlJc w:val="left"/>
      <w:pPr>
        <w:ind w:left="4481" w:hanging="567"/>
      </w:pPr>
    </w:lvl>
    <w:lvl w:ilvl="7">
      <w:numFmt w:val="bullet"/>
      <w:lvlText w:val="•"/>
      <w:lvlJc w:val="left"/>
      <w:pPr>
        <w:ind w:left="5122" w:hanging="567"/>
      </w:pPr>
    </w:lvl>
    <w:lvl w:ilvl="8">
      <w:numFmt w:val="bullet"/>
      <w:lvlText w:val="•"/>
      <w:lvlJc w:val="left"/>
      <w:pPr>
        <w:ind w:left="5762" w:hanging="567"/>
      </w:pPr>
    </w:lvl>
  </w:abstractNum>
  <w:abstractNum w:abstractNumId="2" w15:restartNumberingAfterBreak="0">
    <w:nsid w:val="00000406"/>
    <w:multiLevelType w:val="multilevel"/>
    <w:tmpl w:val="00000889"/>
    <w:lvl w:ilvl="0">
      <w:start w:val="1"/>
      <w:numFmt w:val="lowerLetter"/>
      <w:lvlText w:val="(%1)"/>
      <w:lvlJc w:val="left"/>
      <w:pPr>
        <w:ind w:left="1273" w:hanging="567"/>
      </w:pPr>
      <w:rPr>
        <w:rFonts w:cs="Times New Roman"/>
        <w:spacing w:val="-1"/>
        <w:w w:val="100"/>
      </w:rPr>
    </w:lvl>
    <w:lvl w:ilvl="1">
      <w:numFmt w:val="bullet"/>
      <w:lvlText w:val="•"/>
      <w:lvlJc w:val="left"/>
      <w:pPr>
        <w:ind w:left="2084" w:hanging="567"/>
      </w:pPr>
    </w:lvl>
    <w:lvl w:ilvl="2">
      <w:numFmt w:val="bullet"/>
      <w:lvlText w:val="•"/>
      <w:lvlJc w:val="left"/>
      <w:pPr>
        <w:ind w:left="2889" w:hanging="567"/>
      </w:pPr>
    </w:lvl>
    <w:lvl w:ilvl="3">
      <w:numFmt w:val="bullet"/>
      <w:lvlText w:val="•"/>
      <w:lvlJc w:val="left"/>
      <w:pPr>
        <w:ind w:left="3693" w:hanging="567"/>
      </w:pPr>
    </w:lvl>
    <w:lvl w:ilvl="4">
      <w:numFmt w:val="bullet"/>
      <w:lvlText w:val="•"/>
      <w:lvlJc w:val="left"/>
      <w:pPr>
        <w:ind w:left="4498" w:hanging="567"/>
      </w:pPr>
    </w:lvl>
    <w:lvl w:ilvl="5">
      <w:numFmt w:val="bullet"/>
      <w:lvlText w:val="•"/>
      <w:lvlJc w:val="left"/>
      <w:pPr>
        <w:ind w:left="5303" w:hanging="567"/>
      </w:pPr>
    </w:lvl>
    <w:lvl w:ilvl="6">
      <w:numFmt w:val="bullet"/>
      <w:lvlText w:val="•"/>
      <w:lvlJc w:val="left"/>
      <w:pPr>
        <w:ind w:left="6107" w:hanging="567"/>
      </w:pPr>
    </w:lvl>
    <w:lvl w:ilvl="7">
      <w:numFmt w:val="bullet"/>
      <w:lvlText w:val="•"/>
      <w:lvlJc w:val="left"/>
      <w:pPr>
        <w:ind w:left="6912" w:hanging="567"/>
      </w:pPr>
    </w:lvl>
    <w:lvl w:ilvl="8">
      <w:numFmt w:val="bullet"/>
      <w:lvlText w:val="•"/>
      <w:lvlJc w:val="left"/>
      <w:pPr>
        <w:ind w:left="7717" w:hanging="567"/>
      </w:pPr>
    </w:lvl>
  </w:abstractNum>
  <w:abstractNum w:abstractNumId="3" w15:restartNumberingAfterBreak="0">
    <w:nsid w:val="00000407"/>
    <w:multiLevelType w:val="multilevel"/>
    <w:tmpl w:val="0000088A"/>
    <w:lvl w:ilvl="0">
      <w:start w:val="1"/>
      <w:numFmt w:val="lowerLetter"/>
      <w:lvlText w:val="(%1)"/>
      <w:lvlJc w:val="left"/>
      <w:pPr>
        <w:ind w:left="1273" w:hanging="567"/>
      </w:pPr>
      <w:rPr>
        <w:rFonts w:cs="Times New Roman"/>
        <w:spacing w:val="-1"/>
        <w:w w:val="100"/>
      </w:rPr>
    </w:lvl>
    <w:lvl w:ilvl="1">
      <w:numFmt w:val="bullet"/>
      <w:lvlText w:val="•"/>
      <w:lvlJc w:val="left"/>
      <w:pPr>
        <w:ind w:left="2084" w:hanging="567"/>
      </w:pPr>
    </w:lvl>
    <w:lvl w:ilvl="2">
      <w:numFmt w:val="bullet"/>
      <w:lvlText w:val="•"/>
      <w:lvlJc w:val="left"/>
      <w:pPr>
        <w:ind w:left="2889" w:hanging="567"/>
      </w:pPr>
    </w:lvl>
    <w:lvl w:ilvl="3">
      <w:numFmt w:val="bullet"/>
      <w:lvlText w:val="•"/>
      <w:lvlJc w:val="left"/>
      <w:pPr>
        <w:ind w:left="3693" w:hanging="567"/>
      </w:pPr>
    </w:lvl>
    <w:lvl w:ilvl="4">
      <w:numFmt w:val="bullet"/>
      <w:lvlText w:val="•"/>
      <w:lvlJc w:val="left"/>
      <w:pPr>
        <w:ind w:left="4498" w:hanging="567"/>
      </w:pPr>
    </w:lvl>
    <w:lvl w:ilvl="5">
      <w:numFmt w:val="bullet"/>
      <w:lvlText w:val="•"/>
      <w:lvlJc w:val="left"/>
      <w:pPr>
        <w:ind w:left="5303" w:hanging="567"/>
      </w:pPr>
    </w:lvl>
    <w:lvl w:ilvl="6">
      <w:numFmt w:val="bullet"/>
      <w:lvlText w:val="•"/>
      <w:lvlJc w:val="left"/>
      <w:pPr>
        <w:ind w:left="6107" w:hanging="567"/>
      </w:pPr>
    </w:lvl>
    <w:lvl w:ilvl="7">
      <w:numFmt w:val="bullet"/>
      <w:lvlText w:val="•"/>
      <w:lvlJc w:val="left"/>
      <w:pPr>
        <w:ind w:left="6912" w:hanging="567"/>
      </w:pPr>
    </w:lvl>
    <w:lvl w:ilvl="8">
      <w:numFmt w:val="bullet"/>
      <w:lvlText w:val="•"/>
      <w:lvlJc w:val="left"/>
      <w:pPr>
        <w:ind w:left="7717" w:hanging="567"/>
      </w:pPr>
    </w:lvl>
  </w:abstractNum>
  <w:abstractNum w:abstractNumId="4" w15:restartNumberingAfterBreak="0">
    <w:nsid w:val="00000411"/>
    <w:multiLevelType w:val="multilevel"/>
    <w:tmpl w:val="00000894"/>
    <w:lvl w:ilvl="0">
      <w:start w:val="1"/>
      <w:numFmt w:val="decimal"/>
      <w:lvlText w:val="%1."/>
      <w:lvlJc w:val="left"/>
      <w:pPr>
        <w:ind w:left="706" w:hanging="567"/>
      </w:pPr>
      <w:rPr>
        <w:rFonts w:ascii="Calibri" w:hAnsi="Calibri" w:cs="Calibri"/>
        <w:b w:val="0"/>
        <w:bCs w:val="0"/>
        <w:i w:val="0"/>
        <w:iCs w:val="0"/>
        <w:spacing w:val="0"/>
        <w:w w:val="100"/>
        <w:sz w:val="22"/>
        <w:szCs w:val="22"/>
      </w:rPr>
    </w:lvl>
    <w:lvl w:ilvl="1">
      <w:numFmt w:val="bullet"/>
      <w:lvlText w:val="•"/>
      <w:lvlJc w:val="left"/>
      <w:pPr>
        <w:ind w:left="1562" w:hanging="567"/>
      </w:pPr>
    </w:lvl>
    <w:lvl w:ilvl="2">
      <w:numFmt w:val="bullet"/>
      <w:lvlText w:val="•"/>
      <w:lvlJc w:val="left"/>
      <w:pPr>
        <w:ind w:left="2425" w:hanging="567"/>
      </w:pPr>
    </w:lvl>
    <w:lvl w:ilvl="3">
      <w:numFmt w:val="bullet"/>
      <w:lvlText w:val="•"/>
      <w:lvlJc w:val="left"/>
      <w:pPr>
        <w:ind w:left="3287" w:hanging="567"/>
      </w:pPr>
    </w:lvl>
    <w:lvl w:ilvl="4">
      <w:numFmt w:val="bullet"/>
      <w:lvlText w:val="•"/>
      <w:lvlJc w:val="left"/>
      <w:pPr>
        <w:ind w:left="4150" w:hanging="567"/>
      </w:pPr>
    </w:lvl>
    <w:lvl w:ilvl="5">
      <w:numFmt w:val="bullet"/>
      <w:lvlText w:val="•"/>
      <w:lvlJc w:val="left"/>
      <w:pPr>
        <w:ind w:left="5013" w:hanging="567"/>
      </w:pPr>
    </w:lvl>
    <w:lvl w:ilvl="6">
      <w:numFmt w:val="bullet"/>
      <w:lvlText w:val="•"/>
      <w:lvlJc w:val="left"/>
      <w:pPr>
        <w:ind w:left="5875" w:hanging="567"/>
      </w:pPr>
    </w:lvl>
    <w:lvl w:ilvl="7">
      <w:numFmt w:val="bullet"/>
      <w:lvlText w:val="•"/>
      <w:lvlJc w:val="left"/>
      <w:pPr>
        <w:ind w:left="6738" w:hanging="567"/>
      </w:pPr>
    </w:lvl>
    <w:lvl w:ilvl="8">
      <w:numFmt w:val="bullet"/>
      <w:lvlText w:val="•"/>
      <w:lvlJc w:val="left"/>
      <w:pPr>
        <w:ind w:left="7601" w:hanging="567"/>
      </w:pPr>
    </w:lvl>
  </w:abstractNum>
  <w:abstractNum w:abstractNumId="5" w15:restartNumberingAfterBreak="0">
    <w:nsid w:val="00000412"/>
    <w:multiLevelType w:val="multilevel"/>
    <w:tmpl w:val="00000895"/>
    <w:lvl w:ilvl="0">
      <w:start w:val="1"/>
      <w:numFmt w:val="decimal"/>
      <w:lvlText w:val="%1."/>
      <w:lvlJc w:val="left"/>
      <w:pPr>
        <w:ind w:left="706" w:hanging="567"/>
      </w:pPr>
      <w:rPr>
        <w:rFonts w:ascii="Calibri" w:hAnsi="Calibri" w:cs="Calibri"/>
        <w:b w:val="0"/>
        <w:bCs w:val="0"/>
        <w:i w:val="0"/>
        <w:iCs w:val="0"/>
        <w:spacing w:val="0"/>
        <w:w w:val="100"/>
        <w:sz w:val="22"/>
        <w:szCs w:val="22"/>
      </w:rPr>
    </w:lvl>
    <w:lvl w:ilvl="1">
      <w:start w:val="1"/>
      <w:numFmt w:val="lowerLetter"/>
      <w:lvlText w:val="(%2)"/>
      <w:lvlJc w:val="left"/>
      <w:pPr>
        <w:ind w:left="1273" w:hanging="567"/>
      </w:pPr>
      <w:rPr>
        <w:rFonts w:ascii="Calibri" w:hAnsi="Calibri" w:cs="Calibri"/>
        <w:b w:val="0"/>
        <w:bCs w:val="0"/>
        <w:i w:val="0"/>
        <w:iCs w:val="0"/>
        <w:spacing w:val="-1"/>
        <w:w w:val="100"/>
        <w:sz w:val="22"/>
        <w:szCs w:val="22"/>
      </w:rPr>
    </w:lvl>
    <w:lvl w:ilvl="2">
      <w:start w:val="1"/>
      <w:numFmt w:val="lowerRoman"/>
      <w:lvlText w:val="(%3)"/>
      <w:lvlJc w:val="left"/>
      <w:pPr>
        <w:ind w:left="1842" w:hanging="569"/>
      </w:pPr>
      <w:rPr>
        <w:rFonts w:ascii="Calibri" w:hAnsi="Calibri" w:cs="Calibri"/>
        <w:b w:val="0"/>
        <w:bCs w:val="0"/>
        <w:i w:val="0"/>
        <w:iCs w:val="0"/>
        <w:spacing w:val="-1"/>
        <w:w w:val="100"/>
        <w:sz w:val="22"/>
        <w:szCs w:val="22"/>
      </w:rPr>
    </w:lvl>
    <w:lvl w:ilvl="3">
      <w:numFmt w:val="bullet"/>
      <w:lvlText w:val="•"/>
      <w:lvlJc w:val="left"/>
      <w:pPr>
        <w:ind w:left="2775" w:hanging="569"/>
      </w:pPr>
    </w:lvl>
    <w:lvl w:ilvl="4">
      <w:numFmt w:val="bullet"/>
      <w:lvlText w:val="•"/>
      <w:lvlJc w:val="left"/>
      <w:pPr>
        <w:ind w:left="3711" w:hanging="569"/>
      </w:pPr>
    </w:lvl>
    <w:lvl w:ilvl="5">
      <w:numFmt w:val="bullet"/>
      <w:lvlText w:val="•"/>
      <w:lvlJc w:val="left"/>
      <w:pPr>
        <w:ind w:left="4647" w:hanging="569"/>
      </w:pPr>
    </w:lvl>
    <w:lvl w:ilvl="6">
      <w:numFmt w:val="bullet"/>
      <w:lvlText w:val="•"/>
      <w:lvlJc w:val="left"/>
      <w:pPr>
        <w:ind w:left="5583" w:hanging="569"/>
      </w:pPr>
    </w:lvl>
    <w:lvl w:ilvl="7">
      <w:numFmt w:val="bullet"/>
      <w:lvlText w:val="•"/>
      <w:lvlJc w:val="left"/>
      <w:pPr>
        <w:ind w:left="6519" w:hanging="569"/>
      </w:pPr>
    </w:lvl>
    <w:lvl w:ilvl="8">
      <w:numFmt w:val="bullet"/>
      <w:lvlText w:val="•"/>
      <w:lvlJc w:val="left"/>
      <w:pPr>
        <w:ind w:left="7454" w:hanging="569"/>
      </w:pPr>
    </w:lvl>
  </w:abstractNum>
  <w:abstractNum w:abstractNumId="6" w15:restartNumberingAfterBreak="0">
    <w:nsid w:val="00000414"/>
    <w:multiLevelType w:val="multilevel"/>
    <w:tmpl w:val="08C2527E"/>
    <w:lvl w:ilvl="0">
      <w:start w:val="1"/>
      <w:numFmt w:val="decimal"/>
      <w:lvlText w:val="%1."/>
      <w:lvlJc w:val="left"/>
      <w:pPr>
        <w:ind w:left="706" w:hanging="567"/>
      </w:pPr>
      <w:rPr>
        <w:rFonts w:ascii="Calibri" w:hAnsi="Calibri" w:cs="Calibri"/>
        <w:b w:val="0"/>
        <w:bCs w:val="0"/>
        <w:i w:val="0"/>
        <w:iCs w:val="0"/>
        <w:color w:val="auto"/>
        <w:spacing w:val="0"/>
        <w:w w:val="100"/>
        <w:sz w:val="22"/>
        <w:szCs w:val="22"/>
      </w:rPr>
    </w:lvl>
    <w:lvl w:ilvl="1">
      <w:numFmt w:val="bullet"/>
      <w:lvlText w:val="•"/>
      <w:lvlJc w:val="left"/>
      <w:pPr>
        <w:ind w:left="1562" w:hanging="567"/>
      </w:pPr>
    </w:lvl>
    <w:lvl w:ilvl="2">
      <w:numFmt w:val="bullet"/>
      <w:lvlText w:val="•"/>
      <w:lvlJc w:val="left"/>
      <w:pPr>
        <w:ind w:left="2425" w:hanging="567"/>
      </w:pPr>
    </w:lvl>
    <w:lvl w:ilvl="3">
      <w:numFmt w:val="bullet"/>
      <w:lvlText w:val="•"/>
      <w:lvlJc w:val="left"/>
      <w:pPr>
        <w:ind w:left="3287" w:hanging="567"/>
      </w:pPr>
    </w:lvl>
    <w:lvl w:ilvl="4">
      <w:numFmt w:val="bullet"/>
      <w:lvlText w:val="•"/>
      <w:lvlJc w:val="left"/>
      <w:pPr>
        <w:ind w:left="4150" w:hanging="567"/>
      </w:pPr>
    </w:lvl>
    <w:lvl w:ilvl="5">
      <w:numFmt w:val="bullet"/>
      <w:lvlText w:val="•"/>
      <w:lvlJc w:val="left"/>
      <w:pPr>
        <w:ind w:left="5013" w:hanging="567"/>
      </w:pPr>
    </w:lvl>
    <w:lvl w:ilvl="6">
      <w:numFmt w:val="bullet"/>
      <w:lvlText w:val="•"/>
      <w:lvlJc w:val="left"/>
      <w:pPr>
        <w:ind w:left="5875" w:hanging="567"/>
      </w:pPr>
    </w:lvl>
    <w:lvl w:ilvl="7">
      <w:numFmt w:val="bullet"/>
      <w:lvlText w:val="•"/>
      <w:lvlJc w:val="left"/>
      <w:pPr>
        <w:ind w:left="6738" w:hanging="567"/>
      </w:pPr>
    </w:lvl>
    <w:lvl w:ilvl="8">
      <w:numFmt w:val="bullet"/>
      <w:lvlText w:val="•"/>
      <w:lvlJc w:val="left"/>
      <w:pPr>
        <w:ind w:left="7601" w:hanging="567"/>
      </w:pPr>
    </w:lvl>
  </w:abstractNum>
  <w:abstractNum w:abstractNumId="7" w15:restartNumberingAfterBreak="0">
    <w:nsid w:val="00000416"/>
    <w:multiLevelType w:val="multilevel"/>
    <w:tmpl w:val="14E281FC"/>
    <w:lvl w:ilvl="0">
      <w:start w:val="1"/>
      <w:numFmt w:val="decimal"/>
      <w:lvlText w:val="%1."/>
      <w:lvlJc w:val="left"/>
      <w:pPr>
        <w:ind w:left="706" w:hanging="567"/>
      </w:pPr>
      <w:rPr>
        <w:rFonts w:ascii="Calibri" w:hAnsi="Calibri" w:cs="Calibri"/>
        <w:b w:val="0"/>
        <w:bCs w:val="0"/>
        <w:i w:val="0"/>
        <w:iCs w:val="0"/>
        <w:color w:val="auto"/>
        <w:spacing w:val="0"/>
        <w:w w:val="100"/>
        <w:sz w:val="22"/>
        <w:szCs w:val="22"/>
      </w:rPr>
    </w:lvl>
    <w:lvl w:ilvl="1">
      <w:numFmt w:val="bullet"/>
      <w:lvlText w:val="•"/>
      <w:lvlJc w:val="left"/>
      <w:pPr>
        <w:ind w:left="1562" w:hanging="567"/>
      </w:pPr>
    </w:lvl>
    <w:lvl w:ilvl="2">
      <w:numFmt w:val="bullet"/>
      <w:lvlText w:val="•"/>
      <w:lvlJc w:val="left"/>
      <w:pPr>
        <w:ind w:left="2425" w:hanging="567"/>
      </w:pPr>
    </w:lvl>
    <w:lvl w:ilvl="3">
      <w:numFmt w:val="bullet"/>
      <w:lvlText w:val="•"/>
      <w:lvlJc w:val="left"/>
      <w:pPr>
        <w:ind w:left="3287" w:hanging="567"/>
      </w:pPr>
    </w:lvl>
    <w:lvl w:ilvl="4">
      <w:numFmt w:val="bullet"/>
      <w:lvlText w:val="•"/>
      <w:lvlJc w:val="left"/>
      <w:pPr>
        <w:ind w:left="4150" w:hanging="567"/>
      </w:pPr>
    </w:lvl>
    <w:lvl w:ilvl="5">
      <w:numFmt w:val="bullet"/>
      <w:lvlText w:val="•"/>
      <w:lvlJc w:val="left"/>
      <w:pPr>
        <w:ind w:left="5013" w:hanging="567"/>
      </w:pPr>
    </w:lvl>
    <w:lvl w:ilvl="6">
      <w:numFmt w:val="bullet"/>
      <w:lvlText w:val="•"/>
      <w:lvlJc w:val="left"/>
      <w:pPr>
        <w:ind w:left="5875" w:hanging="567"/>
      </w:pPr>
    </w:lvl>
    <w:lvl w:ilvl="7">
      <w:numFmt w:val="bullet"/>
      <w:lvlText w:val="•"/>
      <w:lvlJc w:val="left"/>
      <w:pPr>
        <w:ind w:left="6738" w:hanging="567"/>
      </w:pPr>
    </w:lvl>
    <w:lvl w:ilvl="8">
      <w:numFmt w:val="bullet"/>
      <w:lvlText w:val="•"/>
      <w:lvlJc w:val="left"/>
      <w:pPr>
        <w:ind w:left="7601" w:hanging="567"/>
      </w:pPr>
    </w:lvl>
  </w:abstractNum>
  <w:abstractNum w:abstractNumId="8" w15:restartNumberingAfterBreak="0">
    <w:nsid w:val="0000041A"/>
    <w:multiLevelType w:val="multilevel"/>
    <w:tmpl w:val="0000089D"/>
    <w:lvl w:ilvl="0">
      <w:start w:val="1"/>
      <w:numFmt w:val="lowerLetter"/>
      <w:lvlText w:val="(%1)"/>
      <w:lvlJc w:val="left"/>
      <w:pPr>
        <w:ind w:left="706" w:hanging="567"/>
      </w:pPr>
      <w:rPr>
        <w:rFonts w:ascii="Calibri" w:hAnsi="Calibri" w:cs="Calibri"/>
        <w:b w:val="0"/>
        <w:bCs w:val="0"/>
        <w:i w:val="0"/>
        <w:iCs w:val="0"/>
        <w:spacing w:val="-1"/>
        <w:w w:val="100"/>
        <w:sz w:val="22"/>
        <w:szCs w:val="22"/>
      </w:rPr>
    </w:lvl>
    <w:lvl w:ilvl="1">
      <w:numFmt w:val="bullet"/>
      <w:lvlText w:val="•"/>
      <w:lvlJc w:val="left"/>
      <w:pPr>
        <w:ind w:left="1562" w:hanging="567"/>
      </w:pPr>
    </w:lvl>
    <w:lvl w:ilvl="2">
      <w:numFmt w:val="bullet"/>
      <w:lvlText w:val="•"/>
      <w:lvlJc w:val="left"/>
      <w:pPr>
        <w:ind w:left="2425" w:hanging="567"/>
      </w:pPr>
    </w:lvl>
    <w:lvl w:ilvl="3">
      <w:numFmt w:val="bullet"/>
      <w:lvlText w:val="•"/>
      <w:lvlJc w:val="left"/>
      <w:pPr>
        <w:ind w:left="3287" w:hanging="567"/>
      </w:pPr>
    </w:lvl>
    <w:lvl w:ilvl="4">
      <w:numFmt w:val="bullet"/>
      <w:lvlText w:val="•"/>
      <w:lvlJc w:val="left"/>
      <w:pPr>
        <w:ind w:left="4150" w:hanging="567"/>
      </w:pPr>
    </w:lvl>
    <w:lvl w:ilvl="5">
      <w:numFmt w:val="bullet"/>
      <w:lvlText w:val="•"/>
      <w:lvlJc w:val="left"/>
      <w:pPr>
        <w:ind w:left="5013" w:hanging="567"/>
      </w:pPr>
    </w:lvl>
    <w:lvl w:ilvl="6">
      <w:numFmt w:val="bullet"/>
      <w:lvlText w:val="•"/>
      <w:lvlJc w:val="left"/>
      <w:pPr>
        <w:ind w:left="5875" w:hanging="567"/>
      </w:pPr>
    </w:lvl>
    <w:lvl w:ilvl="7">
      <w:numFmt w:val="bullet"/>
      <w:lvlText w:val="•"/>
      <w:lvlJc w:val="left"/>
      <w:pPr>
        <w:ind w:left="6738" w:hanging="567"/>
      </w:pPr>
    </w:lvl>
    <w:lvl w:ilvl="8">
      <w:numFmt w:val="bullet"/>
      <w:lvlText w:val="•"/>
      <w:lvlJc w:val="left"/>
      <w:pPr>
        <w:ind w:left="7601" w:hanging="567"/>
      </w:pPr>
    </w:lvl>
  </w:abstractNum>
  <w:abstractNum w:abstractNumId="9" w15:restartNumberingAfterBreak="0">
    <w:nsid w:val="00000429"/>
    <w:multiLevelType w:val="multilevel"/>
    <w:tmpl w:val="000008AC"/>
    <w:lvl w:ilvl="0">
      <w:start w:val="1"/>
      <w:numFmt w:val="lowerLetter"/>
      <w:lvlText w:val="(%1)"/>
      <w:lvlJc w:val="left"/>
      <w:pPr>
        <w:ind w:left="706" w:hanging="567"/>
      </w:pPr>
      <w:rPr>
        <w:rFonts w:ascii="Calibri" w:hAnsi="Calibri" w:cs="Calibri"/>
        <w:b w:val="0"/>
        <w:bCs w:val="0"/>
        <w:i w:val="0"/>
        <w:iCs w:val="0"/>
        <w:spacing w:val="-1"/>
        <w:w w:val="100"/>
        <w:sz w:val="22"/>
        <w:szCs w:val="22"/>
      </w:rPr>
    </w:lvl>
    <w:lvl w:ilvl="1">
      <w:start w:val="1"/>
      <w:numFmt w:val="decimal"/>
      <w:lvlText w:val="(%2)"/>
      <w:lvlJc w:val="left"/>
      <w:pPr>
        <w:ind w:left="1273" w:hanging="567"/>
      </w:pPr>
      <w:rPr>
        <w:rFonts w:cs="Times New Roman"/>
        <w:spacing w:val="0"/>
        <w:w w:val="100"/>
      </w:rPr>
    </w:lvl>
    <w:lvl w:ilvl="2">
      <w:numFmt w:val="bullet"/>
      <w:lvlText w:val="•"/>
      <w:lvlJc w:val="left"/>
      <w:pPr>
        <w:ind w:left="2174" w:hanging="567"/>
      </w:pPr>
    </w:lvl>
    <w:lvl w:ilvl="3">
      <w:numFmt w:val="bullet"/>
      <w:lvlText w:val="•"/>
      <w:lvlJc w:val="left"/>
      <w:pPr>
        <w:ind w:left="3068" w:hanging="567"/>
      </w:pPr>
    </w:lvl>
    <w:lvl w:ilvl="4">
      <w:numFmt w:val="bullet"/>
      <w:lvlText w:val="•"/>
      <w:lvlJc w:val="left"/>
      <w:pPr>
        <w:ind w:left="3962" w:hanging="567"/>
      </w:pPr>
    </w:lvl>
    <w:lvl w:ilvl="5">
      <w:numFmt w:val="bullet"/>
      <w:lvlText w:val="•"/>
      <w:lvlJc w:val="left"/>
      <w:pPr>
        <w:ind w:left="4856" w:hanging="567"/>
      </w:pPr>
    </w:lvl>
    <w:lvl w:ilvl="6">
      <w:numFmt w:val="bullet"/>
      <w:lvlText w:val="•"/>
      <w:lvlJc w:val="left"/>
      <w:pPr>
        <w:ind w:left="5750" w:hanging="567"/>
      </w:pPr>
    </w:lvl>
    <w:lvl w:ilvl="7">
      <w:numFmt w:val="bullet"/>
      <w:lvlText w:val="•"/>
      <w:lvlJc w:val="left"/>
      <w:pPr>
        <w:ind w:left="6644" w:hanging="567"/>
      </w:pPr>
    </w:lvl>
    <w:lvl w:ilvl="8">
      <w:numFmt w:val="bullet"/>
      <w:lvlText w:val="•"/>
      <w:lvlJc w:val="left"/>
      <w:pPr>
        <w:ind w:left="7538" w:hanging="567"/>
      </w:pPr>
    </w:lvl>
  </w:abstractNum>
  <w:abstractNum w:abstractNumId="10" w15:restartNumberingAfterBreak="0">
    <w:nsid w:val="06051C69"/>
    <w:multiLevelType w:val="hybridMultilevel"/>
    <w:tmpl w:val="11DA575E"/>
    <w:lvl w:ilvl="0" w:tplc="45FA14FC">
      <w:start w:val="1"/>
      <w:numFmt w:val="decimal"/>
      <w:pStyle w:val="HEADERCHAPTER1"/>
      <w:lvlText w:val="1.%1."/>
      <w:lvlJc w:val="left"/>
      <w:pPr>
        <w:tabs>
          <w:tab w:val="num" w:pos="454"/>
        </w:tabs>
        <w:ind w:left="454" w:hanging="454"/>
      </w:pPr>
      <w:rPr>
        <w:rFonts w:cs="Times New Roman"/>
        <w:b w:val="0"/>
        <w:bCs w:val="0"/>
        <w:i w:val="0"/>
        <w:iCs w:val="0"/>
        <w:caps w:val="0"/>
        <w:smallCaps w:val="0"/>
        <w:strike w:val="0"/>
        <w:dstrike w:val="0"/>
        <w:noProof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7B0CFD64" w:tentative="1">
      <w:start w:val="1"/>
      <w:numFmt w:val="lowerLetter"/>
      <w:lvlText w:val="%2."/>
      <w:lvlJc w:val="left"/>
      <w:pPr>
        <w:tabs>
          <w:tab w:val="num" w:pos="1440"/>
        </w:tabs>
        <w:ind w:left="1440" w:hanging="360"/>
      </w:pPr>
    </w:lvl>
    <w:lvl w:ilvl="2" w:tplc="7626F5BC" w:tentative="1">
      <w:start w:val="1"/>
      <w:numFmt w:val="lowerRoman"/>
      <w:lvlText w:val="%3."/>
      <w:lvlJc w:val="right"/>
      <w:pPr>
        <w:tabs>
          <w:tab w:val="num" w:pos="2160"/>
        </w:tabs>
        <w:ind w:left="2160" w:hanging="180"/>
      </w:pPr>
    </w:lvl>
    <w:lvl w:ilvl="3" w:tplc="F586AE26" w:tentative="1">
      <w:start w:val="1"/>
      <w:numFmt w:val="decimal"/>
      <w:lvlText w:val="%4."/>
      <w:lvlJc w:val="left"/>
      <w:pPr>
        <w:tabs>
          <w:tab w:val="num" w:pos="2880"/>
        </w:tabs>
        <w:ind w:left="2880" w:hanging="360"/>
      </w:pPr>
    </w:lvl>
    <w:lvl w:ilvl="4" w:tplc="91AE4328" w:tentative="1">
      <w:start w:val="1"/>
      <w:numFmt w:val="lowerLetter"/>
      <w:lvlText w:val="%5."/>
      <w:lvlJc w:val="left"/>
      <w:pPr>
        <w:tabs>
          <w:tab w:val="num" w:pos="3600"/>
        </w:tabs>
        <w:ind w:left="3600" w:hanging="360"/>
      </w:pPr>
    </w:lvl>
    <w:lvl w:ilvl="5" w:tplc="CD92F8D2" w:tentative="1">
      <w:start w:val="1"/>
      <w:numFmt w:val="lowerRoman"/>
      <w:lvlText w:val="%6."/>
      <w:lvlJc w:val="right"/>
      <w:pPr>
        <w:tabs>
          <w:tab w:val="num" w:pos="4320"/>
        </w:tabs>
        <w:ind w:left="4320" w:hanging="180"/>
      </w:pPr>
    </w:lvl>
    <w:lvl w:ilvl="6" w:tplc="1B5ACBD8" w:tentative="1">
      <w:start w:val="1"/>
      <w:numFmt w:val="decimal"/>
      <w:lvlText w:val="%7."/>
      <w:lvlJc w:val="left"/>
      <w:pPr>
        <w:tabs>
          <w:tab w:val="num" w:pos="5040"/>
        </w:tabs>
        <w:ind w:left="5040" w:hanging="360"/>
      </w:pPr>
    </w:lvl>
    <w:lvl w:ilvl="7" w:tplc="D9B0C05A" w:tentative="1">
      <w:start w:val="1"/>
      <w:numFmt w:val="lowerLetter"/>
      <w:lvlText w:val="%8."/>
      <w:lvlJc w:val="left"/>
      <w:pPr>
        <w:tabs>
          <w:tab w:val="num" w:pos="5760"/>
        </w:tabs>
        <w:ind w:left="5760" w:hanging="360"/>
      </w:pPr>
    </w:lvl>
    <w:lvl w:ilvl="8" w:tplc="F1EA2B28" w:tentative="1">
      <w:start w:val="1"/>
      <w:numFmt w:val="lowerRoman"/>
      <w:lvlText w:val="%9."/>
      <w:lvlJc w:val="right"/>
      <w:pPr>
        <w:tabs>
          <w:tab w:val="num" w:pos="6480"/>
        </w:tabs>
        <w:ind w:left="6480" w:hanging="180"/>
      </w:pPr>
    </w:lvl>
  </w:abstractNum>
  <w:abstractNum w:abstractNumId="11" w15:restartNumberingAfterBreak="0">
    <w:nsid w:val="07685A28"/>
    <w:multiLevelType w:val="hybridMultilevel"/>
    <w:tmpl w:val="4D3C8DC0"/>
    <w:lvl w:ilvl="0" w:tplc="8FB8F34C">
      <w:start w:val="1"/>
      <w:numFmt w:val="bullet"/>
      <w:pStyle w:val="bullet5"/>
      <w:lvlText w:val="—"/>
      <w:lvlJc w:val="left"/>
      <w:pPr>
        <w:ind w:left="3195" w:hanging="360"/>
      </w:pPr>
      <w:rPr>
        <w:rFonts w:ascii="Calibri" w:hAnsi="Calibri" w:hint="default"/>
      </w:rPr>
    </w:lvl>
    <w:lvl w:ilvl="1" w:tplc="29F651B4" w:tentative="1">
      <w:start w:val="1"/>
      <w:numFmt w:val="bullet"/>
      <w:lvlText w:val="o"/>
      <w:lvlJc w:val="left"/>
      <w:pPr>
        <w:ind w:left="4275" w:hanging="360"/>
      </w:pPr>
      <w:rPr>
        <w:rFonts w:ascii="Courier New" w:hAnsi="Courier New" w:cs="Courier New" w:hint="default"/>
      </w:rPr>
    </w:lvl>
    <w:lvl w:ilvl="2" w:tplc="D02A8E8C" w:tentative="1">
      <w:start w:val="1"/>
      <w:numFmt w:val="bullet"/>
      <w:lvlText w:val=""/>
      <w:lvlJc w:val="left"/>
      <w:pPr>
        <w:ind w:left="4995" w:hanging="360"/>
      </w:pPr>
      <w:rPr>
        <w:rFonts w:ascii="Wingdings" w:hAnsi="Wingdings" w:hint="default"/>
      </w:rPr>
    </w:lvl>
    <w:lvl w:ilvl="3" w:tplc="22266564" w:tentative="1">
      <w:start w:val="1"/>
      <w:numFmt w:val="bullet"/>
      <w:lvlText w:val=""/>
      <w:lvlJc w:val="left"/>
      <w:pPr>
        <w:ind w:left="5715" w:hanging="360"/>
      </w:pPr>
      <w:rPr>
        <w:rFonts w:ascii="Symbol" w:hAnsi="Symbol" w:hint="default"/>
      </w:rPr>
    </w:lvl>
    <w:lvl w:ilvl="4" w:tplc="265864EC" w:tentative="1">
      <w:start w:val="1"/>
      <w:numFmt w:val="bullet"/>
      <w:lvlText w:val="o"/>
      <w:lvlJc w:val="left"/>
      <w:pPr>
        <w:ind w:left="6435" w:hanging="360"/>
      </w:pPr>
      <w:rPr>
        <w:rFonts w:ascii="Courier New" w:hAnsi="Courier New" w:cs="Courier New" w:hint="default"/>
      </w:rPr>
    </w:lvl>
    <w:lvl w:ilvl="5" w:tplc="33B403C8" w:tentative="1">
      <w:start w:val="1"/>
      <w:numFmt w:val="bullet"/>
      <w:lvlText w:val=""/>
      <w:lvlJc w:val="left"/>
      <w:pPr>
        <w:ind w:left="7155" w:hanging="360"/>
      </w:pPr>
      <w:rPr>
        <w:rFonts w:ascii="Wingdings" w:hAnsi="Wingdings" w:hint="default"/>
      </w:rPr>
    </w:lvl>
    <w:lvl w:ilvl="6" w:tplc="4E1856F6" w:tentative="1">
      <w:start w:val="1"/>
      <w:numFmt w:val="bullet"/>
      <w:lvlText w:val=""/>
      <w:lvlJc w:val="left"/>
      <w:pPr>
        <w:ind w:left="7875" w:hanging="360"/>
      </w:pPr>
      <w:rPr>
        <w:rFonts w:ascii="Symbol" w:hAnsi="Symbol" w:hint="default"/>
      </w:rPr>
    </w:lvl>
    <w:lvl w:ilvl="7" w:tplc="9C1A07AC" w:tentative="1">
      <w:start w:val="1"/>
      <w:numFmt w:val="bullet"/>
      <w:lvlText w:val="o"/>
      <w:lvlJc w:val="left"/>
      <w:pPr>
        <w:ind w:left="8595" w:hanging="360"/>
      </w:pPr>
      <w:rPr>
        <w:rFonts w:ascii="Courier New" w:hAnsi="Courier New" w:cs="Courier New" w:hint="default"/>
      </w:rPr>
    </w:lvl>
    <w:lvl w:ilvl="8" w:tplc="99C49294" w:tentative="1">
      <w:start w:val="1"/>
      <w:numFmt w:val="bullet"/>
      <w:lvlText w:val=""/>
      <w:lvlJc w:val="left"/>
      <w:pPr>
        <w:ind w:left="9315" w:hanging="360"/>
      </w:pPr>
      <w:rPr>
        <w:rFonts w:ascii="Wingdings" w:hAnsi="Wingdings" w:hint="default"/>
      </w:rPr>
    </w:lvl>
  </w:abstractNum>
  <w:abstractNum w:abstractNumId="12" w15:restartNumberingAfterBreak="0">
    <w:nsid w:val="0A0D3D02"/>
    <w:multiLevelType w:val="multilevel"/>
    <w:tmpl w:val="0409001D"/>
    <w:styleLink w:val="1ai"/>
    <w:lvl w:ilvl="0">
      <w:start w:val="1"/>
      <w:numFmt w:val="decimal"/>
      <w:lvlText w:val="%1)"/>
      <w:lvlJc w:val="left"/>
      <w:pPr>
        <w:ind w:left="786" w:hanging="360"/>
      </w:pPr>
    </w:lvl>
    <w:lvl w:ilvl="1">
      <w:start w:val="1"/>
      <w:numFmt w:val="lowerLetter"/>
      <w:lvlText w:val="%2)"/>
      <w:lvlJc w:val="left"/>
      <w:pPr>
        <w:ind w:left="1146" w:hanging="360"/>
      </w:pPr>
    </w:lvl>
    <w:lvl w:ilvl="2">
      <w:start w:val="1"/>
      <w:numFmt w:val="lowerRoman"/>
      <w:lvlText w:val="%3)"/>
      <w:lvlJc w:val="left"/>
      <w:pPr>
        <w:ind w:left="1506" w:hanging="360"/>
      </w:pPr>
    </w:lvl>
    <w:lvl w:ilvl="3">
      <w:start w:val="1"/>
      <w:numFmt w:val="decimal"/>
      <w:lvlText w:val="(%4)"/>
      <w:lvlJc w:val="left"/>
      <w:pPr>
        <w:ind w:left="1866" w:hanging="360"/>
      </w:pPr>
    </w:lvl>
    <w:lvl w:ilvl="4">
      <w:start w:val="1"/>
      <w:numFmt w:val="lowerLetter"/>
      <w:lvlText w:val="(%5)"/>
      <w:lvlJc w:val="left"/>
      <w:pPr>
        <w:ind w:left="2226" w:hanging="360"/>
      </w:pPr>
    </w:lvl>
    <w:lvl w:ilvl="5">
      <w:start w:val="1"/>
      <w:numFmt w:val="lowerRoman"/>
      <w:lvlText w:val="(%6)"/>
      <w:lvlJc w:val="left"/>
      <w:pPr>
        <w:ind w:left="2586" w:hanging="360"/>
      </w:pPr>
    </w:lvl>
    <w:lvl w:ilvl="6">
      <w:start w:val="1"/>
      <w:numFmt w:val="decimal"/>
      <w:lvlText w:val="%7."/>
      <w:lvlJc w:val="left"/>
      <w:pPr>
        <w:ind w:left="2946" w:hanging="360"/>
      </w:pPr>
    </w:lvl>
    <w:lvl w:ilvl="7">
      <w:start w:val="1"/>
      <w:numFmt w:val="lowerLetter"/>
      <w:lvlText w:val="%8."/>
      <w:lvlJc w:val="left"/>
      <w:pPr>
        <w:ind w:left="3306" w:hanging="360"/>
      </w:pPr>
    </w:lvl>
    <w:lvl w:ilvl="8">
      <w:start w:val="1"/>
      <w:numFmt w:val="lowerRoman"/>
      <w:lvlText w:val="%9."/>
      <w:lvlJc w:val="left"/>
      <w:pPr>
        <w:ind w:left="3666" w:hanging="360"/>
      </w:pPr>
    </w:lvl>
  </w:abstractNum>
  <w:abstractNum w:abstractNumId="13" w15:restartNumberingAfterBreak="0">
    <w:nsid w:val="0ECF432A"/>
    <w:multiLevelType w:val="hybridMultilevel"/>
    <w:tmpl w:val="E928685E"/>
    <w:lvl w:ilvl="0" w:tplc="3C945484">
      <w:start w:val="1"/>
      <w:numFmt w:val="upperLetter"/>
      <w:pStyle w:val="Appendix1"/>
      <w:lvlText w:val="Appendix %1"/>
      <w:lvlJc w:val="left"/>
      <w:pPr>
        <w:ind w:left="720" w:hanging="360"/>
      </w:pPr>
      <w:rPr>
        <w:rFonts w:hint="default"/>
      </w:rPr>
    </w:lvl>
    <w:lvl w:ilvl="1" w:tplc="C464D7B2" w:tentative="1">
      <w:start w:val="1"/>
      <w:numFmt w:val="lowerLetter"/>
      <w:lvlText w:val="%2."/>
      <w:lvlJc w:val="left"/>
      <w:pPr>
        <w:ind w:left="1440" w:hanging="360"/>
      </w:pPr>
    </w:lvl>
    <w:lvl w:ilvl="2" w:tplc="5EB48B5A" w:tentative="1">
      <w:start w:val="1"/>
      <w:numFmt w:val="lowerRoman"/>
      <w:lvlText w:val="%3."/>
      <w:lvlJc w:val="right"/>
      <w:pPr>
        <w:ind w:left="2160" w:hanging="180"/>
      </w:pPr>
    </w:lvl>
    <w:lvl w:ilvl="3" w:tplc="61D81FD6" w:tentative="1">
      <w:start w:val="1"/>
      <w:numFmt w:val="decimal"/>
      <w:lvlText w:val="%4."/>
      <w:lvlJc w:val="left"/>
      <w:pPr>
        <w:ind w:left="2880" w:hanging="360"/>
      </w:pPr>
    </w:lvl>
    <w:lvl w:ilvl="4" w:tplc="DFB0E09E" w:tentative="1">
      <w:start w:val="1"/>
      <w:numFmt w:val="lowerLetter"/>
      <w:lvlText w:val="%5."/>
      <w:lvlJc w:val="left"/>
      <w:pPr>
        <w:ind w:left="3600" w:hanging="360"/>
      </w:pPr>
    </w:lvl>
    <w:lvl w:ilvl="5" w:tplc="BBD203FC" w:tentative="1">
      <w:start w:val="1"/>
      <w:numFmt w:val="lowerRoman"/>
      <w:lvlText w:val="%6."/>
      <w:lvlJc w:val="right"/>
      <w:pPr>
        <w:ind w:left="4320" w:hanging="180"/>
      </w:pPr>
    </w:lvl>
    <w:lvl w:ilvl="6" w:tplc="4A4A58D8" w:tentative="1">
      <w:start w:val="1"/>
      <w:numFmt w:val="decimal"/>
      <w:lvlText w:val="%7."/>
      <w:lvlJc w:val="left"/>
      <w:pPr>
        <w:ind w:left="5040" w:hanging="360"/>
      </w:pPr>
    </w:lvl>
    <w:lvl w:ilvl="7" w:tplc="D1D2E904" w:tentative="1">
      <w:start w:val="1"/>
      <w:numFmt w:val="lowerLetter"/>
      <w:lvlText w:val="%8."/>
      <w:lvlJc w:val="left"/>
      <w:pPr>
        <w:ind w:left="5760" w:hanging="360"/>
      </w:pPr>
    </w:lvl>
    <w:lvl w:ilvl="8" w:tplc="F2AC7934" w:tentative="1">
      <w:start w:val="1"/>
      <w:numFmt w:val="lowerRoman"/>
      <w:lvlText w:val="%9."/>
      <w:lvlJc w:val="right"/>
      <w:pPr>
        <w:ind w:left="6480" w:hanging="180"/>
      </w:pPr>
    </w:lvl>
  </w:abstractNum>
  <w:abstractNum w:abstractNumId="14" w15:restartNumberingAfterBreak="0">
    <w:nsid w:val="14801AFD"/>
    <w:multiLevelType w:val="hybridMultilevel"/>
    <w:tmpl w:val="94E0FF32"/>
    <w:lvl w:ilvl="0" w:tplc="CBC6DE58">
      <w:start w:val="1"/>
      <w:numFmt w:val="bullet"/>
      <w:pStyle w:val="bullet1"/>
      <w:lvlText w:val="—"/>
      <w:lvlJc w:val="left"/>
      <w:pPr>
        <w:ind w:left="927" w:hanging="360"/>
      </w:pPr>
      <w:rPr>
        <w:rFonts w:ascii="Calibri" w:hAnsi="Calibri" w:hint="default"/>
        <w:color w:val="auto"/>
      </w:rPr>
    </w:lvl>
    <w:lvl w:ilvl="1" w:tplc="B1824B9A" w:tentative="1">
      <w:start w:val="1"/>
      <w:numFmt w:val="bullet"/>
      <w:lvlText w:val="o"/>
      <w:lvlJc w:val="left"/>
      <w:pPr>
        <w:ind w:left="2007" w:hanging="360"/>
      </w:pPr>
      <w:rPr>
        <w:rFonts w:ascii="Courier New" w:hAnsi="Courier New" w:cs="Courier New" w:hint="default"/>
      </w:rPr>
    </w:lvl>
    <w:lvl w:ilvl="2" w:tplc="DAA23B8E" w:tentative="1">
      <w:start w:val="1"/>
      <w:numFmt w:val="bullet"/>
      <w:lvlText w:val=""/>
      <w:lvlJc w:val="left"/>
      <w:pPr>
        <w:ind w:left="2727" w:hanging="360"/>
      </w:pPr>
      <w:rPr>
        <w:rFonts w:ascii="Wingdings" w:hAnsi="Wingdings" w:hint="default"/>
      </w:rPr>
    </w:lvl>
    <w:lvl w:ilvl="3" w:tplc="3042D54E" w:tentative="1">
      <w:start w:val="1"/>
      <w:numFmt w:val="bullet"/>
      <w:lvlText w:val=""/>
      <w:lvlJc w:val="left"/>
      <w:pPr>
        <w:ind w:left="3447" w:hanging="360"/>
      </w:pPr>
      <w:rPr>
        <w:rFonts w:ascii="Symbol" w:hAnsi="Symbol" w:hint="default"/>
      </w:rPr>
    </w:lvl>
    <w:lvl w:ilvl="4" w:tplc="AA2CD5BA" w:tentative="1">
      <w:start w:val="1"/>
      <w:numFmt w:val="bullet"/>
      <w:lvlText w:val="o"/>
      <w:lvlJc w:val="left"/>
      <w:pPr>
        <w:ind w:left="4167" w:hanging="360"/>
      </w:pPr>
      <w:rPr>
        <w:rFonts w:ascii="Courier New" w:hAnsi="Courier New" w:cs="Courier New" w:hint="default"/>
      </w:rPr>
    </w:lvl>
    <w:lvl w:ilvl="5" w:tplc="D03AC020" w:tentative="1">
      <w:start w:val="1"/>
      <w:numFmt w:val="bullet"/>
      <w:lvlText w:val=""/>
      <w:lvlJc w:val="left"/>
      <w:pPr>
        <w:ind w:left="4887" w:hanging="360"/>
      </w:pPr>
      <w:rPr>
        <w:rFonts w:ascii="Wingdings" w:hAnsi="Wingdings" w:hint="default"/>
      </w:rPr>
    </w:lvl>
    <w:lvl w:ilvl="6" w:tplc="05D4DE42" w:tentative="1">
      <w:start w:val="1"/>
      <w:numFmt w:val="bullet"/>
      <w:lvlText w:val=""/>
      <w:lvlJc w:val="left"/>
      <w:pPr>
        <w:ind w:left="5607" w:hanging="360"/>
      </w:pPr>
      <w:rPr>
        <w:rFonts w:ascii="Symbol" w:hAnsi="Symbol" w:hint="default"/>
      </w:rPr>
    </w:lvl>
    <w:lvl w:ilvl="7" w:tplc="4C5A9762" w:tentative="1">
      <w:start w:val="1"/>
      <w:numFmt w:val="bullet"/>
      <w:lvlText w:val="o"/>
      <w:lvlJc w:val="left"/>
      <w:pPr>
        <w:ind w:left="6327" w:hanging="360"/>
      </w:pPr>
      <w:rPr>
        <w:rFonts w:ascii="Courier New" w:hAnsi="Courier New" w:cs="Courier New" w:hint="default"/>
      </w:rPr>
    </w:lvl>
    <w:lvl w:ilvl="8" w:tplc="F656F882" w:tentative="1">
      <w:start w:val="1"/>
      <w:numFmt w:val="bullet"/>
      <w:lvlText w:val=""/>
      <w:lvlJc w:val="left"/>
      <w:pPr>
        <w:ind w:left="7047" w:hanging="360"/>
      </w:pPr>
      <w:rPr>
        <w:rFonts w:ascii="Wingdings" w:hAnsi="Wingdings" w:hint="default"/>
      </w:rPr>
    </w:lvl>
  </w:abstractNum>
  <w:abstractNum w:abstractNumId="15" w15:restartNumberingAfterBreak="0">
    <w:nsid w:val="18077679"/>
    <w:multiLevelType w:val="hybridMultilevel"/>
    <w:tmpl w:val="BF0EEE62"/>
    <w:lvl w:ilvl="0" w:tplc="468E482C">
      <w:start w:val="1"/>
      <w:numFmt w:val="bullet"/>
      <w:pStyle w:val="bullet6"/>
      <w:lvlText w:val="—"/>
      <w:lvlJc w:val="left"/>
      <w:pPr>
        <w:ind w:left="3762" w:hanging="360"/>
      </w:pPr>
      <w:rPr>
        <w:rFonts w:ascii="Calibri" w:hAnsi="Calibri" w:hint="default"/>
      </w:rPr>
    </w:lvl>
    <w:lvl w:ilvl="1" w:tplc="3D38F79C" w:tentative="1">
      <w:start w:val="1"/>
      <w:numFmt w:val="bullet"/>
      <w:lvlText w:val="o"/>
      <w:lvlJc w:val="left"/>
      <w:pPr>
        <w:ind w:left="4842" w:hanging="360"/>
      </w:pPr>
      <w:rPr>
        <w:rFonts w:ascii="Courier New" w:hAnsi="Courier New" w:cs="Courier New" w:hint="default"/>
      </w:rPr>
    </w:lvl>
    <w:lvl w:ilvl="2" w:tplc="E1C28464" w:tentative="1">
      <w:start w:val="1"/>
      <w:numFmt w:val="bullet"/>
      <w:lvlText w:val=""/>
      <w:lvlJc w:val="left"/>
      <w:pPr>
        <w:ind w:left="5562" w:hanging="360"/>
      </w:pPr>
      <w:rPr>
        <w:rFonts w:ascii="Wingdings" w:hAnsi="Wingdings" w:hint="default"/>
      </w:rPr>
    </w:lvl>
    <w:lvl w:ilvl="3" w:tplc="7652A788" w:tentative="1">
      <w:start w:val="1"/>
      <w:numFmt w:val="bullet"/>
      <w:lvlText w:val=""/>
      <w:lvlJc w:val="left"/>
      <w:pPr>
        <w:ind w:left="6282" w:hanging="360"/>
      </w:pPr>
      <w:rPr>
        <w:rFonts w:ascii="Symbol" w:hAnsi="Symbol" w:hint="default"/>
      </w:rPr>
    </w:lvl>
    <w:lvl w:ilvl="4" w:tplc="89B4603A" w:tentative="1">
      <w:start w:val="1"/>
      <w:numFmt w:val="bullet"/>
      <w:lvlText w:val="o"/>
      <w:lvlJc w:val="left"/>
      <w:pPr>
        <w:ind w:left="7002" w:hanging="360"/>
      </w:pPr>
      <w:rPr>
        <w:rFonts w:ascii="Courier New" w:hAnsi="Courier New" w:cs="Courier New" w:hint="default"/>
      </w:rPr>
    </w:lvl>
    <w:lvl w:ilvl="5" w:tplc="0F96675C" w:tentative="1">
      <w:start w:val="1"/>
      <w:numFmt w:val="bullet"/>
      <w:lvlText w:val=""/>
      <w:lvlJc w:val="left"/>
      <w:pPr>
        <w:ind w:left="7722" w:hanging="360"/>
      </w:pPr>
      <w:rPr>
        <w:rFonts w:ascii="Wingdings" w:hAnsi="Wingdings" w:hint="default"/>
      </w:rPr>
    </w:lvl>
    <w:lvl w:ilvl="6" w:tplc="D1262CD0" w:tentative="1">
      <w:start w:val="1"/>
      <w:numFmt w:val="bullet"/>
      <w:lvlText w:val=""/>
      <w:lvlJc w:val="left"/>
      <w:pPr>
        <w:ind w:left="8442" w:hanging="360"/>
      </w:pPr>
      <w:rPr>
        <w:rFonts w:ascii="Symbol" w:hAnsi="Symbol" w:hint="default"/>
      </w:rPr>
    </w:lvl>
    <w:lvl w:ilvl="7" w:tplc="6DD63ECC" w:tentative="1">
      <w:start w:val="1"/>
      <w:numFmt w:val="bullet"/>
      <w:lvlText w:val="o"/>
      <w:lvlJc w:val="left"/>
      <w:pPr>
        <w:ind w:left="9162" w:hanging="360"/>
      </w:pPr>
      <w:rPr>
        <w:rFonts w:ascii="Courier New" w:hAnsi="Courier New" w:cs="Courier New" w:hint="default"/>
      </w:rPr>
    </w:lvl>
    <w:lvl w:ilvl="8" w:tplc="83109136" w:tentative="1">
      <w:start w:val="1"/>
      <w:numFmt w:val="bullet"/>
      <w:lvlText w:val=""/>
      <w:lvlJc w:val="left"/>
      <w:pPr>
        <w:ind w:left="9882" w:hanging="360"/>
      </w:pPr>
      <w:rPr>
        <w:rFonts w:ascii="Wingdings" w:hAnsi="Wingdings" w:hint="default"/>
      </w:rPr>
    </w:lvl>
  </w:abstractNum>
  <w:abstractNum w:abstractNumId="16" w15:restartNumberingAfterBreak="0">
    <w:nsid w:val="2F2B3EBD"/>
    <w:multiLevelType w:val="hybridMultilevel"/>
    <w:tmpl w:val="3FF4E4CA"/>
    <w:lvl w:ilvl="0" w:tplc="CDD2A014">
      <w:start w:val="1"/>
      <w:numFmt w:val="bullet"/>
      <w:pStyle w:val="bullet3"/>
      <w:lvlText w:val="—"/>
      <w:lvlJc w:val="left"/>
      <w:pPr>
        <w:ind w:left="2061" w:hanging="360"/>
      </w:pPr>
      <w:rPr>
        <w:rFonts w:ascii="Calibri" w:hAnsi="Calibri" w:hint="default"/>
        <w:color w:val="auto"/>
      </w:rPr>
    </w:lvl>
    <w:lvl w:ilvl="1" w:tplc="B7FE32BE" w:tentative="1">
      <w:start w:val="1"/>
      <w:numFmt w:val="bullet"/>
      <w:lvlText w:val="o"/>
      <w:lvlJc w:val="left"/>
      <w:pPr>
        <w:ind w:left="3141" w:hanging="360"/>
      </w:pPr>
      <w:rPr>
        <w:rFonts w:ascii="Courier New" w:hAnsi="Courier New" w:cs="Courier New" w:hint="default"/>
      </w:rPr>
    </w:lvl>
    <w:lvl w:ilvl="2" w:tplc="ED1A9DAC" w:tentative="1">
      <w:start w:val="1"/>
      <w:numFmt w:val="bullet"/>
      <w:lvlText w:val=""/>
      <w:lvlJc w:val="left"/>
      <w:pPr>
        <w:ind w:left="3861" w:hanging="360"/>
      </w:pPr>
      <w:rPr>
        <w:rFonts w:ascii="Wingdings" w:hAnsi="Wingdings" w:hint="default"/>
      </w:rPr>
    </w:lvl>
    <w:lvl w:ilvl="3" w:tplc="5C1E4B10" w:tentative="1">
      <w:start w:val="1"/>
      <w:numFmt w:val="bullet"/>
      <w:lvlText w:val=""/>
      <w:lvlJc w:val="left"/>
      <w:pPr>
        <w:ind w:left="4581" w:hanging="360"/>
      </w:pPr>
      <w:rPr>
        <w:rFonts w:ascii="Symbol" w:hAnsi="Symbol" w:hint="default"/>
      </w:rPr>
    </w:lvl>
    <w:lvl w:ilvl="4" w:tplc="04883526" w:tentative="1">
      <w:start w:val="1"/>
      <w:numFmt w:val="bullet"/>
      <w:lvlText w:val="o"/>
      <w:lvlJc w:val="left"/>
      <w:pPr>
        <w:ind w:left="5301" w:hanging="360"/>
      </w:pPr>
      <w:rPr>
        <w:rFonts w:ascii="Courier New" w:hAnsi="Courier New" w:cs="Courier New" w:hint="default"/>
      </w:rPr>
    </w:lvl>
    <w:lvl w:ilvl="5" w:tplc="79620A74" w:tentative="1">
      <w:start w:val="1"/>
      <w:numFmt w:val="bullet"/>
      <w:lvlText w:val=""/>
      <w:lvlJc w:val="left"/>
      <w:pPr>
        <w:ind w:left="6021" w:hanging="360"/>
      </w:pPr>
      <w:rPr>
        <w:rFonts w:ascii="Wingdings" w:hAnsi="Wingdings" w:hint="default"/>
      </w:rPr>
    </w:lvl>
    <w:lvl w:ilvl="6" w:tplc="6C2A06BC" w:tentative="1">
      <w:start w:val="1"/>
      <w:numFmt w:val="bullet"/>
      <w:lvlText w:val=""/>
      <w:lvlJc w:val="left"/>
      <w:pPr>
        <w:ind w:left="6741" w:hanging="360"/>
      </w:pPr>
      <w:rPr>
        <w:rFonts w:ascii="Symbol" w:hAnsi="Symbol" w:hint="default"/>
      </w:rPr>
    </w:lvl>
    <w:lvl w:ilvl="7" w:tplc="A1D2855E" w:tentative="1">
      <w:start w:val="1"/>
      <w:numFmt w:val="bullet"/>
      <w:lvlText w:val="o"/>
      <w:lvlJc w:val="left"/>
      <w:pPr>
        <w:ind w:left="7461" w:hanging="360"/>
      </w:pPr>
      <w:rPr>
        <w:rFonts w:ascii="Courier New" w:hAnsi="Courier New" w:cs="Courier New" w:hint="default"/>
      </w:rPr>
    </w:lvl>
    <w:lvl w:ilvl="8" w:tplc="D6563A5A" w:tentative="1">
      <w:start w:val="1"/>
      <w:numFmt w:val="bullet"/>
      <w:lvlText w:val=""/>
      <w:lvlJc w:val="left"/>
      <w:pPr>
        <w:ind w:left="8181" w:hanging="360"/>
      </w:pPr>
      <w:rPr>
        <w:rFonts w:ascii="Wingdings" w:hAnsi="Wingdings" w:hint="default"/>
      </w:rPr>
    </w:lvl>
  </w:abstractNum>
  <w:abstractNum w:abstractNumId="17" w15:restartNumberingAfterBreak="0">
    <w:nsid w:val="513073D1"/>
    <w:multiLevelType w:val="multilevel"/>
    <w:tmpl w:val="B9D48CD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59044526"/>
    <w:multiLevelType w:val="hybridMultilevel"/>
    <w:tmpl w:val="EC40F81C"/>
    <w:lvl w:ilvl="0" w:tplc="C6AE8472">
      <w:start w:val="1"/>
      <w:numFmt w:val="bullet"/>
      <w:pStyle w:val="bullet2"/>
      <w:lvlText w:val="—"/>
      <w:lvlJc w:val="left"/>
      <w:pPr>
        <w:ind w:left="1494" w:hanging="360"/>
      </w:pPr>
      <w:rPr>
        <w:rFonts w:ascii="Calibri" w:hAnsi="Calibri" w:hint="default"/>
      </w:rPr>
    </w:lvl>
    <w:lvl w:ilvl="1" w:tplc="820438BE" w:tentative="1">
      <w:start w:val="1"/>
      <w:numFmt w:val="bullet"/>
      <w:lvlText w:val="o"/>
      <w:lvlJc w:val="left"/>
      <w:pPr>
        <w:ind w:left="2574" w:hanging="360"/>
      </w:pPr>
      <w:rPr>
        <w:rFonts w:ascii="Courier New" w:hAnsi="Courier New" w:cs="Courier New" w:hint="default"/>
      </w:rPr>
    </w:lvl>
    <w:lvl w:ilvl="2" w:tplc="40FC50A0" w:tentative="1">
      <w:start w:val="1"/>
      <w:numFmt w:val="bullet"/>
      <w:lvlText w:val=""/>
      <w:lvlJc w:val="left"/>
      <w:pPr>
        <w:ind w:left="3294" w:hanging="360"/>
      </w:pPr>
      <w:rPr>
        <w:rFonts w:ascii="Wingdings" w:hAnsi="Wingdings" w:hint="default"/>
      </w:rPr>
    </w:lvl>
    <w:lvl w:ilvl="3" w:tplc="8CE8485A" w:tentative="1">
      <w:start w:val="1"/>
      <w:numFmt w:val="bullet"/>
      <w:lvlText w:val=""/>
      <w:lvlJc w:val="left"/>
      <w:pPr>
        <w:ind w:left="4014" w:hanging="360"/>
      </w:pPr>
      <w:rPr>
        <w:rFonts w:ascii="Symbol" w:hAnsi="Symbol" w:hint="default"/>
      </w:rPr>
    </w:lvl>
    <w:lvl w:ilvl="4" w:tplc="16A2C39A" w:tentative="1">
      <w:start w:val="1"/>
      <w:numFmt w:val="bullet"/>
      <w:lvlText w:val="o"/>
      <w:lvlJc w:val="left"/>
      <w:pPr>
        <w:ind w:left="4734" w:hanging="360"/>
      </w:pPr>
      <w:rPr>
        <w:rFonts w:ascii="Courier New" w:hAnsi="Courier New" w:cs="Courier New" w:hint="default"/>
      </w:rPr>
    </w:lvl>
    <w:lvl w:ilvl="5" w:tplc="A3E042B4" w:tentative="1">
      <w:start w:val="1"/>
      <w:numFmt w:val="bullet"/>
      <w:lvlText w:val=""/>
      <w:lvlJc w:val="left"/>
      <w:pPr>
        <w:ind w:left="5454" w:hanging="360"/>
      </w:pPr>
      <w:rPr>
        <w:rFonts w:ascii="Wingdings" w:hAnsi="Wingdings" w:hint="default"/>
      </w:rPr>
    </w:lvl>
    <w:lvl w:ilvl="6" w:tplc="4AE6C8BE" w:tentative="1">
      <w:start w:val="1"/>
      <w:numFmt w:val="bullet"/>
      <w:lvlText w:val=""/>
      <w:lvlJc w:val="left"/>
      <w:pPr>
        <w:ind w:left="6174" w:hanging="360"/>
      </w:pPr>
      <w:rPr>
        <w:rFonts w:ascii="Symbol" w:hAnsi="Symbol" w:hint="default"/>
      </w:rPr>
    </w:lvl>
    <w:lvl w:ilvl="7" w:tplc="D1AEBD2E" w:tentative="1">
      <w:start w:val="1"/>
      <w:numFmt w:val="bullet"/>
      <w:lvlText w:val="o"/>
      <w:lvlJc w:val="left"/>
      <w:pPr>
        <w:ind w:left="6894" w:hanging="360"/>
      </w:pPr>
      <w:rPr>
        <w:rFonts w:ascii="Courier New" w:hAnsi="Courier New" w:cs="Courier New" w:hint="default"/>
      </w:rPr>
    </w:lvl>
    <w:lvl w:ilvl="8" w:tplc="24E27A70" w:tentative="1">
      <w:start w:val="1"/>
      <w:numFmt w:val="bullet"/>
      <w:lvlText w:val=""/>
      <w:lvlJc w:val="left"/>
      <w:pPr>
        <w:ind w:left="7614" w:hanging="360"/>
      </w:pPr>
      <w:rPr>
        <w:rFonts w:ascii="Wingdings" w:hAnsi="Wingdings" w:hint="default"/>
      </w:rPr>
    </w:lvl>
  </w:abstractNum>
  <w:abstractNum w:abstractNumId="19" w15:restartNumberingAfterBreak="0">
    <w:nsid w:val="65331138"/>
    <w:multiLevelType w:val="hybridMultilevel"/>
    <w:tmpl w:val="37F4D91E"/>
    <w:lvl w:ilvl="0" w:tplc="04CA18B0">
      <w:start w:val="1"/>
      <w:numFmt w:val="bullet"/>
      <w:pStyle w:val="bullet4"/>
      <w:lvlText w:val="—"/>
      <w:lvlJc w:val="left"/>
      <w:pPr>
        <w:ind w:left="2628" w:hanging="360"/>
      </w:pPr>
      <w:rPr>
        <w:rFonts w:ascii="Calibri" w:hAnsi="Calibri" w:hint="default"/>
      </w:rPr>
    </w:lvl>
    <w:lvl w:ilvl="1" w:tplc="893C62E8" w:tentative="1">
      <w:start w:val="1"/>
      <w:numFmt w:val="bullet"/>
      <w:lvlText w:val="o"/>
      <w:lvlJc w:val="left"/>
      <w:pPr>
        <w:ind w:left="3708" w:hanging="360"/>
      </w:pPr>
      <w:rPr>
        <w:rFonts w:ascii="Courier New" w:hAnsi="Courier New" w:cs="Courier New" w:hint="default"/>
      </w:rPr>
    </w:lvl>
    <w:lvl w:ilvl="2" w:tplc="E6F4DA40" w:tentative="1">
      <w:start w:val="1"/>
      <w:numFmt w:val="bullet"/>
      <w:lvlText w:val=""/>
      <w:lvlJc w:val="left"/>
      <w:pPr>
        <w:ind w:left="4428" w:hanging="360"/>
      </w:pPr>
      <w:rPr>
        <w:rFonts w:ascii="Wingdings" w:hAnsi="Wingdings" w:hint="default"/>
      </w:rPr>
    </w:lvl>
    <w:lvl w:ilvl="3" w:tplc="776853E2" w:tentative="1">
      <w:start w:val="1"/>
      <w:numFmt w:val="bullet"/>
      <w:lvlText w:val=""/>
      <w:lvlJc w:val="left"/>
      <w:pPr>
        <w:ind w:left="5148" w:hanging="360"/>
      </w:pPr>
      <w:rPr>
        <w:rFonts w:ascii="Symbol" w:hAnsi="Symbol" w:hint="default"/>
      </w:rPr>
    </w:lvl>
    <w:lvl w:ilvl="4" w:tplc="88C0D3BC" w:tentative="1">
      <w:start w:val="1"/>
      <w:numFmt w:val="bullet"/>
      <w:lvlText w:val="o"/>
      <w:lvlJc w:val="left"/>
      <w:pPr>
        <w:ind w:left="5868" w:hanging="360"/>
      </w:pPr>
      <w:rPr>
        <w:rFonts w:ascii="Courier New" w:hAnsi="Courier New" w:cs="Courier New" w:hint="default"/>
      </w:rPr>
    </w:lvl>
    <w:lvl w:ilvl="5" w:tplc="7BD04ED0" w:tentative="1">
      <w:start w:val="1"/>
      <w:numFmt w:val="bullet"/>
      <w:lvlText w:val=""/>
      <w:lvlJc w:val="left"/>
      <w:pPr>
        <w:ind w:left="6588" w:hanging="360"/>
      </w:pPr>
      <w:rPr>
        <w:rFonts w:ascii="Wingdings" w:hAnsi="Wingdings" w:hint="default"/>
      </w:rPr>
    </w:lvl>
    <w:lvl w:ilvl="6" w:tplc="D5745176" w:tentative="1">
      <w:start w:val="1"/>
      <w:numFmt w:val="bullet"/>
      <w:lvlText w:val=""/>
      <w:lvlJc w:val="left"/>
      <w:pPr>
        <w:ind w:left="7308" w:hanging="360"/>
      </w:pPr>
      <w:rPr>
        <w:rFonts w:ascii="Symbol" w:hAnsi="Symbol" w:hint="default"/>
      </w:rPr>
    </w:lvl>
    <w:lvl w:ilvl="7" w:tplc="7ADE19C0" w:tentative="1">
      <w:start w:val="1"/>
      <w:numFmt w:val="bullet"/>
      <w:lvlText w:val="o"/>
      <w:lvlJc w:val="left"/>
      <w:pPr>
        <w:ind w:left="8028" w:hanging="360"/>
      </w:pPr>
      <w:rPr>
        <w:rFonts w:ascii="Courier New" w:hAnsi="Courier New" w:cs="Courier New" w:hint="default"/>
      </w:rPr>
    </w:lvl>
    <w:lvl w:ilvl="8" w:tplc="1DE8C922" w:tentative="1">
      <w:start w:val="1"/>
      <w:numFmt w:val="bullet"/>
      <w:lvlText w:val=""/>
      <w:lvlJc w:val="left"/>
      <w:pPr>
        <w:ind w:left="8748" w:hanging="360"/>
      </w:pPr>
      <w:rPr>
        <w:rFonts w:ascii="Wingdings" w:hAnsi="Wingdings" w:hint="default"/>
      </w:rPr>
    </w:lvl>
  </w:abstractNum>
  <w:abstractNum w:abstractNumId="20" w15:restartNumberingAfterBreak="0">
    <w:nsid w:val="6D4B295D"/>
    <w:multiLevelType w:val="multilevel"/>
    <w:tmpl w:val="447469C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6F1A1615"/>
    <w:multiLevelType w:val="hybridMultilevel"/>
    <w:tmpl w:val="CB24DA7A"/>
    <w:lvl w:ilvl="0" w:tplc="957C628C">
      <w:start w:val="1"/>
      <w:numFmt w:val="bullet"/>
      <w:pStyle w:val="ListParagraph"/>
      <w:lvlText w:val=""/>
      <w:lvlJc w:val="left"/>
      <w:pPr>
        <w:ind w:left="720" w:hanging="360"/>
      </w:pPr>
      <w:rPr>
        <w:rFonts w:ascii="Symbol" w:hAnsi="Symbol" w:hint="default"/>
      </w:rPr>
    </w:lvl>
    <w:lvl w:ilvl="1" w:tplc="085C35F8" w:tentative="1">
      <w:start w:val="1"/>
      <w:numFmt w:val="bullet"/>
      <w:lvlText w:val="o"/>
      <w:lvlJc w:val="left"/>
      <w:pPr>
        <w:ind w:left="1440" w:hanging="360"/>
      </w:pPr>
      <w:rPr>
        <w:rFonts w:ascii="Courier New" w:hAnsi="Courier New" w:cs="Courier New" w:hint="default"/>
      </w:rPr>
    </w:lvl>
    <w:lvl w:ilvl="2" w:tplc="F7901B14" w:tentative="1">
      <w:start w:val="1"/>
      <w:numFmt w:val="bullet"/>
      <w:lvlText w:val=""/>
      <w:lvlJc w:val="left"/>
      <w:pPr>
        <w:ind w:left="2160" w:hanging="360"/>
      </w:pPr>
      <w:rPr>
        <w:rFonts w:ascii="Wingdings" w:hAnsi="Wingdings" w:hint="default"/>
      </w:rPr>
    </w:lvl>
    <w:lvl w:ilvl="3" w:tplc="5088E19C" w:tentative="1">
      <w:start w:val="1"/>
      <w:numFmt w:val="bullet"/>
      <w:lvlText w:val=""/>
      <w:lvlJc w:val="left"/>
      <w:pPr>
        <w:ind w:left="2880" w:hanging="360"/>
      </w:pPr>
      <w:rPr>
        <w:rFonts w:ascii="Symbol" w:hAnsi="Symbol" w:hint="default"/>
      </w:rPr>
    </w:lvl>
    <w:lvl w:ilvl="4" w:tplc="DFF66B66" w:tentative="1">
      <w:start w:val="1"/>
      <w:numFmt w:val="bullet"/>
      <w:lvlText w:val="o"/>
      <w:lvlJc w:val="left"/>
      <w:pPr>
        <w:ind w:left="3600" w:hanging="360"/>
      </w:pPr>
      <w:rPr>
        <w:rFonts w:ascii="Courier New" w:hAnsi="Courier New" w:cs="Courier New" w:hint="default"/>
      </w:rPr>
    </w:lvl>
    <w:lvl w:ilvl="5" w:tplc="801C3926" w:tentative="1">
      <w:start w:val="1"/>
      <w:numFmt w:val="bullet"/>
      <w:lvlText w:val=""/>
      <w:lvlJc w:val="left"/>
      <w:pPr>
        <w:ind w:left="4320" w:hanging="360"/>
      </w:pPr>
      <w:rPr>
        <w:rFonts w:ascii="Wingdings" w:hAnsi="Wingdings" w:hint="default"/>
      </w:rPr>
    </w:lvl>
    <w:lvl w:ilvl="6" w:tplc="CC4C35B0" w:tentative="1">
      <w:start w:val="1"/>
      <w:numFmt w:val="bullet"/>
      <w:lvlText w:val=""/>
      <w:lvlJc w:val="left"/>
      <w:pPr>
        <w:ind w:left="5040" w:hanging="360"/>
      </w:pPr>
      <w:rPr>
        <w:rFonts w:ascii="Symbol" w:hAnsi="Symbol" w:hint="default"/>
      </w:rPr>
    </w:lvl>
    <w:lvl w:ilvl="7" w:tplc="04CA106C" w:tentative="1">
      <w:start w:val="1"/>
      <w:numFmt w:val="bullet"/>
      <w:lvlText w:val="o"/>
      <w:lvlJc w:val="left"/>
      <w:pPr>
        <w:ind w:left="5760" w:hanging="360"/>
      </w:pPr>
      <w:rPr>
        <w:rFonts w:ascii="Courier New" w:hAnsi="Courier New" w:cs="Courier New" w:hint="default"/>
      </w:rPr>
    </w:lvl>
    <w:lvl w:ilvl="8" w:tplc="7DB2B08C" w:tentative="1">
      <w:start w:val="1"/>
      <w:numFmt w:val="bullet"/>
      <w:lvlText w:val=""/>
      <w:lvlJc w:val="left"/>
      <w:pPr>
        <w:ind w:left="6480" w:hanging="360"/>
      </w:pPr>
      <w:rPr>
        <w:rFonts w:ascii="Wingdings" w:hAnsi="Wingdings" w:hint="default"/>
      </w:rPr>
    </w:lvl>
  </w:abstractNum>
  <w:abstractNum w:abstractNumId="22" w15:restartNumberingAfterBreak="0">
    <w:nsid w:val="7AD5146E"/>
    <w:multiLevelType w:val="hybridMultilevel"/>
    <w:tmpl w:val="3864B77E"/>
    <w:lvl w:ilvl="0" w:tplc="C8A27970">
      <w:start w:val="1"/>
      <w:numFmt w:val="bullet"/>
      <w:pStyle w:val="bullet0"/>
      <w:lvlText w:val="—"/>
      <w:lvlJc w:val="left"/>
      <w:pPr>
        <w:ind w:left="360" w:hanging="360"/>
      </w:pPr>
      <w:rPr>
        <w:rFonts w:ascii="Calibri" w:hAnsi="Calibri" w:hint="default"/>
      </w:rPr>
    </w:lvl>
    <w:lvl w:ilvl="1" w:tplc="57FA73B4" w:tentative="1">
      <w:start w:val="1"/>
      <w:numFmt w:val="bullet"/>
      <w:lvlText w:val="o"/>
      <w:lvlJc w:val="left"/>
      <w:pPr>
        <w:ind w:left="1440" w:hanging="360"/>
      </w:pPr>
      <w:rPr>
        <w:rFonts w:ascii="Courier New" w:hAnsi="Courier New" w:cs="Courier New" w:hint="default"/>
      </w:rPr>
    </w:lvl>
    <w:lvl w:ilvl="2" w:tplc="2D44FB7A" w:tentative="1">
      <w:start w:val="1"/>
      <w:numFmt w:val="bullet"/>
      <w:lvlText w:val=""/>
      <w:lvlJc w:val="left"/>
      <w:pPr>
        <w:ind w:left="2160" w:hanging="360"/>
      </w:pPr>
      <w:rPr>
        <w:rFonts w:ascii="Wingdings" w:hAnsi="Wingdings" w:hint="default"/>
      </w:rPr>
    </w:lvl>
    <w:lvl w:ilvl="3" w:tplc="127A46BC" w:tentative="1">
      <w:start w:val="1"/>
      <w:numFmt w:val="bullet"/>
      <w:lvlText w:val=""/>
      <w:lvlJc w:val="left"/>
      <w:pPr>
        <w:ind w:left="2880" w:hanging="360"/>
      </w:pPr>
      <w:rPr>
        <w:rFonts w:ascii="Symbol" w:hAnsi="Symbol" w:hint="default"/>
      </w:rPr>
    </w:lvl>
    <w:lvl w:ilvl="4" w:tplc="2D6003D4" w:tentative="1">
      <w:start w:val="1"/>
      <w:numFmt w:val="bullet"/>
      <w:lvlText w:val="o"/>
      <w:lvlJc w:val="left"/>
      <w:pPr>
        <w:ind w:left="3600" w:hanging="360"/>
      </w:pPr>
      <w:rPr>
        <w:rFonts w:ascii="Courier New" w:hAnsi="Courier New" w:cs="Courier New" w:hint="default"/>
      </w:rPr>
    </w:lvl>
    <w:lvl w:ilvl="5" w:tplc="135881B0" w:tentative="1">
      <w:start w:val="1"/>
      <w:numFmt w:val="bullet"/>
      <w:lvlText w:val=""/>
      <w:lvlJc w:val="left"/>
      <w:pPr>
        <w:ind w:left="4320" w:hanging="360"/>
      </w:pPr>
      <w:rPr>
        <w:rFonts w:ascii="Wingdings" w:hAnsi="Wingdings" w:hint="default"/>
      </w:rPr>
    </w:lvl>
    <w:lvl w:ilvl="6" w:tplc="C5584586" w:tentative="1">
      <w:start w:val="1"/>
      <w:numFmt w:val="bullet"/>
      <w:lvlText w:val=""/>
      <w:lvlJc w:val="left"/>
      <w:pPr>
        <w:ind w:left="5040" w:hanging="360"/>
      </w:pPr>
      <w:rPr>
        <w:rFonts w:ascii="Symbol" w:hAnsi="Symbol" w:hint="default"/>
      </w:rPr>
    </w:lvl>
    <w:lvl w:ilvl="7" w:tplc="B24CAB04" w:tentative="1">
      <w:start w:val="1"/>
      <w:numFmt w:val="bullet"/>
      <w:lvlText w:val="o"/>
      <w:lvlJc w:val="left"/>
      <w:pPr>
        <w:ind w:left="5760" w:hanging="360"/>
      </w:pPr>
      <w:rPr>
        <w:rFonts w:ascii="Courier New" w:hAnsi="Courier New" w:cs="Courier New" w:hint="default"/>
      </w:rPr>
    </w:lvl>
    <w:lvl w:ilvl="8" w:tplc="310C2824" w:tentative="1">
      <w:start w:val="1"/>
      <w:numFmt w:val="bullet"/>
      <w:lvlText w:val=""/>
      <w:lvlJc w:val="left"/>
      <w:pPr>
        <w:ind w:left="6480" w:hanging="360"/>
      </w:pPr>
      <w:rPr>
        <w:rFonts w:ascii="Wingdings" w:hAnsi="Wingdings" w:hint="default"/>
      </w:rPr>
    </w:lvl>
  </w:abstractNum>
  <w:num w:numId="1" w16cid:durableId="479812701">
    <w:abstractNumId w:val="12"/>
  </w:num>
  <w:num w:numId="2" w16cid:durableId="1075128426">
    <w:abstractNumId w:val="13"/>
  </w:num>
  <w:num w:numId="3" w16cid:durableId="1468206952">
    <w:abstractNumId w:val="21"/>
  </w:num>
  <w:num w:numId="4" w16cid:durableId="1903833058">
    <w:abstractNumId w:val="10"/>
  </w:num>
  <w:num w:numId="5" w16cid:durableId="2058577485">
    <w:abstractNumId w:val="22"/>
  </w:num>
  <w:num w:numId="6" w16cid:durableId="444421696">
    <w:abstractNumId w:val="18"/>
  </w:num>
  <w:num w:numId="7" w16cid:durableId="82650574">
    <w:abstractNumId w:val="16"/>
  </w:num>
  <w:num w:numId="8" w16cid:durableId="391777285">
    <w:abstractNumId w:val="19"/>
  </w:num>
  <w:num w:numId="9" w16cid:durableId="540167992">
    <w:abstractNumId w:val="11"/>
  </w:num>
  <w:num w:numId="10" w16cid:durableId="1829245256">
    <w:abstractNumId w:val="15"/>
  </w:num>
  <w:num w:numId="11" w16cid:durableId="234780175">
    <w:abstractNumId w:val="14"/>
  </w:num>
  <w:num w:numId="12" w16cid:durableId="1278297205">
    <w:abstractNumId w:val="2"/>
  </w:num>
  <w:num w:numId="13" w16cid:durableId="384111026">
    <w:abstractNumId w:val="1"/>
  </w:num>
  <w:num w:numId="14" w16cid:durableId="2045209785">
    <w:abstractNumId w:val="0"/>
  </w:num>
  <w:num w:numId="15" w16cid:durableId="495850178">
    <w:abstractNumId w:val="3"/>
  </w:num>
  <w:num w:numId="16" w16cid:durableId="1898979273">
    <w:abstractNumId w:val="4"/>
  </w:num>
  <w:num w:numId="17" w16cid:durableId="1665354609">
    <w:abstractNumId w:val="5"/>
  </w:num>
  <w:num w:numId="18" w16cid:durableId="2063287077">
    <w:abstractNumId w:val="6"/>
  </w:num>
  <w:num w:numId="19" w16cid:durableId="1669288371">
    <w:abstractNumId w:val="7"/>
  </w:num>
  <w:num w:numId="20" w16cid:durableId="1475025157">
    <w:abstractNumId w:val="8"/>
  </w:num>
  <w:num w:numId="21" w16cid:durableId="298608426">
    <w:abstractNumId w:val="20"/>
  </w:num>
  <w:num w:numId="22" w16cid:durableId="1832410978">
    <w:abstractNumId w:val="17"/>
  </w:num>
  <w:num w:numId="23" w16cid:durableId="1245460120">
    <w:abstractNumId w:val="9"/>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activeWritingStyle w:appName="MSWord" w:lang="ru-RU" w:vendorID="64" w:dllVersion="6" w:nlCheck="1" w:checkStyle="0"/>
  <w:activeWritingStyle w:appName="MSWord" w:lang="en-US" w:vendorID="64" w:dllVersion="6" w:nlCheck="1" w:checkStyle="1"/>
  <w:activeWritingStyle w:appName="MSWord" w:lang="en-GB" w:vendorID="64" w:dllVersion="6" w:nlCheck="1" w:checkStyle="1"/>
  <w:activeWritingStyle w:appName="MSWord" w:lang="en-US" w:vendorID="64" w:dllVersion="4096" w:nlCheck="1" w:checkStyle="0"/>
  <w:activeWritingStyle w:appName="MSWord" w:lang="en-GB" w:vendorID="64" w:dllVersion="4096" w:nlCheck="1" w:checkStyle="0"/>
  <w:activeWritingStyle w:appName="MSWord" w:lang="ru-RU" w:vendorID="64" w:dllVersion="4096" w:nlCheck="1" w:checkStyle="0"/>
  <w:stylePaneFormatFilter w:val="1724" w:allStyles="0" w:customStyles="0" w:latentStyles="1"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567"/>
  <w:hyphenationZone w:val="425"/>
  <w:drawingGridHorizontalSpacing w:val="110"/>
  <w:displayHorizontalDrawingGridEvery w:val="2"/>
  <w:characterSpacingControl w:val="doNotCompress"/>
  <w:doNotValidateAgainstSchema/>
  <w:hdrShapeDefaults>
    <o:shapedefaults v:ext="edit" spidmax="2050"/>
  </w:hdrShapeDefaults>
  <w:footnotePr>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1291D"/>
    <w:rsid w:val="000023A2"/>
    <w:rsid w:val="00004297"/>
    <w:rsid w:val="00006704"/>
    <w:rsid w:val="00006EB1"/>
    <w:rsid w:val="000071DB"/>
    <w:rsid w:val="00007603"/>
    <w:rsid w:val="00007698"/>
    <w:rsid w:val="0000785F"/>
    <w:rsid w:val="00007909"/>
    <w:rsid w:val="00007B63"/>
    <w:rsid w:val="00010053"/>
    <w:rsid w:val="000102A5"/>
    <w:rsid w:val="000104FD"/>
    <w:rsid w:val="00011255"/>
    <w:rsid w:val="000112BF"/>
    <w:rsid w:val="00012494"/>
    <w:rsid w:val="0001284E"/>
    <w:rsid w:val="0001414C"/>
    <w:rsid w:val="00015188"/>
    <w:rsid w:val="00015B28"/>
    <w:rsid w:val="00015F51"/>
    <w:rsid w:val="000168C9"/>
    <w:rsid w:val="000176E4"/>
    <w:rsid w:val="000203FF"/>
    <w:rsid w:val="00020CFA"/>
    <w:rsid w:val="00021464"/>
    <w:rsid w:val="0002170A"/>
    <w:rsid w:val="00021C4C"/>
    <w:rsid w:val="0002213B"/>
    <w:rsid w:val="00022242"/>
    <w:rsid w:val="0002272D"/>
    <w:rsid w:val="00022CAC"/>
    <w:rsid w:val="00023046"/>
    <w:rsid w:val="000232CC"/>
    <w:rsid w:val="00023CF7"/>
    <w:rsid w:val="00023F4F"/>
    <w:rsid w:val="00023F59"/>
    <w:rsid w:val="00024EA9"/>
    <w:rsid w:val="00025660"/>
    <w:rsid w:val="00027AB4"/>
    <w:rsid w:val="00030DCB"/>
    <w:rsid w:val="0003226A"/>
    <w:rsid w:val="00032387"/>
    <w:rsid w:val="0003267D"/>
    <w:rsid w:val="00032751"/>
    <w:rsid w:val="000330A3"/>
    <w:rsid w:val="000338B2"/>
    <w:rsid w:val="000352CA"/>
    <w:rsid w:val="000365CD"/>
    <w:rsid w:val="000368F5"/>
    <w:rsid w:val="00037251"/>
    <w:rsid w:val="000377A5"/>
    <w:rsid w:val="00037AA6"/>
    <w:rsid w:val="0004050F"/>
    <w:rsid w:val="00040D07"/>
    <w:rsid w:val="00041332"/>
    <w:rsid w:val="0004177A"/>
    <w:rsid w:val="00041AA2"/>
    <w:rsid w:val="00042D05"/>
    <w:rsid w:val="00042F8E"/>
    <w:rsid w:val="0004325C"/>
    <w:rsid w:val="00043A5B"/>
    <w:rsid w:val="00043B3D"/>
    <w:rsid w:val="0004467A"/>
    <w:rsid w:val="00044C1D"/>
    <w:rsid w:val="00044DFD"/>
    <w:rsid w:val="00045241"/>
    <w:rsid w:val="000465E7"/>
    <w:rsid w:val="00046610"/>
    <w:rsid w:val="00046F5E"/>
    <w:rsid w:val="0005083C"/>
    <w:rsid w:val="00050F47"/>
    <w:rsid w:val="00050FDA"/>
    <w:rsid w:val="000519E2"/>
    <w:rsid w:val="000521C0"/>
    <w:rsid w:val="000527B8"/>
    <w:rsid w:val="00052B79"/>
    <w:rsid w:val="00053606"/>
    <w:rsid w:val="000544B7"/>
    <w:rsid w:val="0005478C"/>
    <w:rsid w:val="00054E15"/>
    <w:rsid w:val="00054ECE"/>
    <w:rsid w:val="0005584B"/>
    <w:rsid w:val="00055EC4"/>
    <w:rsid w:val="00055F04"/>
    <w:rsid w:val="00055F52"/>
    <w:rsid w:val="00056E9A"/>
    <w:rsid w:val="0005748E"/>
    <w:rsid w:val="00060D9A"/>
    <w:rsid w:val="0006183C"/>
    <w:rsid w:val="0006198B"/>
    <w:rsid w:val="00061BBD"/>
    <w:rsid w:val="0006218D"/>
    <w:rsid w:val="00062ECE"/>
    <w:rsid w:val="00063296"/>
    <w:rsid w:val="00063940"/>
    <w:rsid w:val="000647B6"/>
    <w:rsid w:val="00064998"/>
    <w:rsid w:val="00064B32"/>
    <w:rsid w:val="0006555B"/>
    <w:rsid w:val="000655FC"/>
    <w:rsid w:val="00065E94"/>
    <w:rsid w:val="00066732"/>
    <w:rsid w:val="00067018"/>
    <w:rsid w:val="0006791F"/>
    <w:rsid w:val="0006792B"/>
    <w:rsid w:val="00067C74"/>
    <w:rsid w:val="00070A15"/>
    <w:rsid w:val="00070C99"/>
    <w:rsid w:val="00070DA9"/>
    <w:rsid w:val="0007260C"/>
    <w:rsid w:val="00072AEC"/>
    <w:rsid w:val="000734CF"/>
    <w:rsid w:val="00073F07"/>
    <w:rsid w:val="00073F0E"/>
    <w:rsid w:val="0007435B"/>
    <w:rsid w:val="00074589"/>
    <w:rsid w:val="0007518E"/>
    <w:rsid w:val="00075306"/>
    <w:rsid w:val="000762FB"/>
    <w:rsid w:val="000764C5"/>
    <w:rsid w:val="00076634"/>
    <w:rsid w:val="00076C93"/>
    <w:rsid w:val="00077043"/>
    <w:rsid w:val="000778EC"/>
    <w:rsid w:val="00077A0D"/>
    <w:rsid w:val="00077ED1"/>
    <w:rsid w:val="00080372"/>
    <w:rsid w:val="000806E3"/>
    <w:rsid w:val="0008278E"/>
    <w:rsid w:val="00082C16"/>
    <w:rsid w:val="0008377E"/>
    <w:rsid w:val="00083E10"/>
    <w:rsid w:val="00084FE1"/>
    <w:rsid w:val="0008558E"/>
    <w:rsid w:val="00085693"/>
    <w:rsid w:val="00085742"/>
    <w:rsid w:val="0008790F"/>
    <w:rsid w:val="00090094"/>
    <w:rsid w:val="00090CCB"/>
    <w:rsid w:val="000927EF"/>
    <w:rsid w:val="00092984"/>
    <w:rsid w:val="00092C02"/>
    <w:rsid w:val="00092DEB"/>
    <w:rsid w:val="00092E8E"/>
    <w:rsid w:val="00092F5A"/>
    <w:rsid w:val="00093189"/>
    <w:rsid w:val="00094173"/>
    <w:rsid w:val="0009457F"/>
    <w:rsid w:val="00094C58"/>
    <w:rsid w:val="0009676E"/>
    <w:rsid w:val="00097A10"/>
    <w:rsid w:val="00097C24"/>
    <w:rsid w:val="00097DC1"/>
    <w:rsid w:val="00097DDB"/>
    <w:rsid w:val="000A0181"/>
    <w:rsid w:val="000A0A9A"/>
    <w:rsid w:val="000A0E91"/>
    <w:rsid w:val="000A1A64"/>
    <w:rsid w:val="000A1F7C"/>
    <w:rsid w:val="000A26EA"/>
    <w:rsid w:val="000A280F"/>
    <w:rsid w:val="000A28D3"/>
    <w:rsid w:val="000A2B27"/>
    <w:rsid w:val="000A31F8"/>
    <w:rsid w:val="000A39D7"/>
    <w:rsid w:val="000A3D22"/>
    <w:rsid w:val="000A3F23"/>
    <w:rsid w:val="000A45C0"/>
    <w:rsid w:val="000A47BF"/>
    <w:rsid w:val="000A47D0"/>
    <w:rsid w:val="000A49A3"/>
    <w:rsid w:val="000A4E06"/>
    <w:rsid w:val="000A5186"/>
    <w:rsid w:val="000A5AF1"/>
    <w:rsid w:val="000A5EA9"/>
    <w:rsid w:val="000A6376"/>
    <w:rsid w:val="000A64C3"/>
    <w:rsid w:val="000A75EC"/>
    <w:rsid w:val="000A7ADE"/>
    <w:rsid w:val="000A7C28"/>
    <w:rsid w:val="000A7DF4"/>
    <w:rsid w:val="000B0348"/>
    <w:rsid w:val="000B091B"/>
    <w:rsid w:val="000B130C"/>
    <w:rsid w:val="000B133F"/>
    <w:rsid w:val="000B160E"/>
    <w:rsid w:val="000B1823"/>
    <w:rsid w:val="000B18CB"/>
    <w:rsid w:val="000B3648"/>
    <w:rsid w:val="000B3DA4"/>
    <w:rsid w:val="000B3E9C"/>
    <w:rsid w:val="000B538E"/>
    <w:rsid w:val="000B5933"/>
    <w:rsid w:val="000B77A6"/>
    <w:rsid w:val="000C00CF"/>
    <w:rsid w:val="000C02B2"/>
    <w:rsid w:val="000C038F"/>
    <w:rsid w:val="000C0897"/>
    <w:rsid w:val="000C18BA"/>
    <w:rsid w:val="000C28E8"/>
    <w:rsid w:val="000C2EC0"/>
    <w:rsid w:val="000C42A9"/>
    <w:rsid w:val="000C48D7"/>
    <w:rsid w:val="000C4AFF"/>
    <w:rsid w:val="000C4DD3"/>
    <w:rsid w:val="000C4EEE"/>
    <w:rsid w:val="000C52A2"/>
    <w:rsid w:val="000C5488"/>
    <w:rsid w:val="000C64E7"/>
    <w:rsid w:val="000C71BF"/>
    <w:rsid w:val="000C7BD1"/>
    <w:rsid w:val="000C7E93"/>
    <w:rsid w:val="000C7F66"/>
    <w:rsid w:val="000C7FAE"/>
    <w:rsid w:val="000D05CB"/>
    <w:rsid w:val="000D086C"/>
    <w:rsid w:val="000D0D8F"/>
    <w:rsid w:val="000D1601"/>
    <w:rsid w:val="000D1692"/>
    <w:rsid w:val="000D1E78"/>
    <w:rsid w:val="000D2CE1"/>
    <w:rsid w:val="000D38FA"/>
    <w:rsid w:val="000D3924"/>
    <w:rsid w:val="000D4E4B"/>
    <w:rsid w:val="000D6CEA"/>
    <w:rsid w:val="000D731B"/>
    <w:rsid w:val="000D7410"/>
    <w:rsid w:val="000D7937"/>
    <w:rsid w:val="000D7A31"/>
    <w:rsid w:val="000D7B20"/>
    <w:rsid w:val="000E0E44"/>
    <w:rsid w:val="000E10C8"/>
    <w:rsid w:val="000E131A"/>
    <w:rsid w:val="000E1E5C"/>
    <w:rsid w:val="000E322A"/>
    <w:rsid w:val="000E394C"/>
    <w:rsid w:val="000E3A3C"/>
    <w:rsid w:val="000E3DA0"/>
    <w:rsid w:val="000E50C5"/>
    <w:rsid w:val="000E5390"/>
    <w:rsid w:val="000E55DF"/>
    <w:rsid w:val="000E5A51"/>
    <w:rsid w:val="000E5FE1"/>
    <w:rsid w:val="000E606A"/>
    <w:rsid w:val="000E61D0"/>
    <w:rsid w:val="000E6578"/>
    <w:rsid w:val="000E68A4"/>
    <w:rsid w:val="000E6CC5"/>
    <w:rsid w:val="000E6E6B"/>
    <w:rsid w:val="000E6EC5"/>
    <w:rsid w:val="000E7684"/>
    <w:rsid w:val="000E7837"/>
    <w:rsid w:val="000F05D1"/>
    <w:rsid w:val="000F098A"/>
    <w:rsid w:val="000F1572"/>
    <w:rsid w:val="000F1AE6"/>
    <w:rsid w:val="000F22CF"/>
    <w:rsid w:val="000F3918"/>
    <w:rsid w:val="000F4B15"/>
    <w:rsid w:val="000F573D"/>
    <w:rsid w:val="000F5F01"/>
    <w:rsid w:val="000F5F7E"/>
    <w:rsid w:val="000F6422"/>
    <w:rsid w:val="000F6BEF"/>
    <w:rsid w:val="000F6EB1"/>
    <w:rsid w:val="000F794C"/>
    <w:rsid w:val="000F797C"/>
    <w:rsid w:val="000F7C44"/>
    <w:rsid w:val="000F7E46"/>
    <w:rsid w:val="00100119"/>
    <w:rsid w:val="00100230"/>
    <w:rsid w:val="00100F5C"/>
    <w:rsid w:val="00101059"/>
    <w:rsid w:val="00101188"/>
    <w:rsid w:val="001012CC"/>
    <w:rsid w:val="00101F64"/>
    <w:rsid w:val="00102034"/>
    <w:rsid w:val="00102280"/>
    <w:rsid w:val="0010298C"/>
    <w:rsid w:val="00102BC1"/>
    <w:rsid w:val="00102CA2"/>
    <w:rsid w:val="00102F2F"/>
    <w:rsid w:val="00103635"/>
    <w:rsid w:val="0010428F"/>
    <w:rsid w:val="001045C1"/>
    <w:rsid w:val="001047FB"/>
    <w:rsid w:val="00104E2F"/>
    <w:rsid w:val="001057E9"/>
    <w:rsid w:val="001068BB"/>
    <w:rsid w:val="00107236"/>
    <w:rsid w:val="00107676"/>
    <w:rsid w:val="00110996"/>
    <w:rsid w:val="00110AD2"/>
    <w:rsid w:val="00110E02"/>
    <w:rsid w:val="00111073"/>
    <w:rsid w:val="0011132E"/>
    <w:rsid w:val="001115C6"/>
    <w:rsid w:val="00111A21"/>
    <w:rsid w:val="0011274D"/>
    <w:rsid w:val="00112FC2"/>
    <w:rsid w:val="00113E2D"/>
    <w:rsid w:val="00113E44"/>
    <w:rsid w:val="00114516"/>
    <w:rsid w:val="001149AF"/>
    <w:rsid w:val="00115346"/>
    <w:rsid w:val="00115CD2"/>
    <w:rsid w:val="001162DF"/>
    <w:rsid w:val="00116A12"/>
    <w:rsid w:val="00116DC4"/>
    <w:rsid w:val="001170C4"/>
    <w:rsid w:val="00117282"/>
    <w:rsid w:val="00117660"/>
    <w:rsid w:val="001178AF"/>
    <w:rsid w:val="00117E9C"/>
    <w:rsid w:val="0012006E"/>
    <w:rsid w:val="0012081D"/>
    <w:rsid w:val="00121331"/>
    <w:rsid w:val="00121667"/>
    <w:rsid w:val="00122829"/>
    <w:rsid w:val="00122DEA"/>
    <w:rsid w:val="00123175"/>
    <w:rsid w:val="00123367"/>
    <w:rsid w:val="00123449"/>
    <w:rsid w:val="001260E0"/>
    <w:rsid w:val="0012650C"/>
    <w:rsid w:val="001267B0"/>
    <w:rsid w:val="00127671"/>
    <w:rsid w:val="0012782B"/>
    <w:rsid w:val="00127D01"/>
    <w:rsid w:val="00130E67"/>
    <w:rsid w:val="00131069"/>
    <w:rsid w:val="0013164D"/>
    <w:rsid w:val="0013180A"/>
    <w:rsid w:val="00132107"/>
    <w:rsid w:val="0013271F"/>
    <w:rsid w:val="00132896"/>
    <w:rsid w:val="00132EF2"/>
    <w:rsid w:val="0013354D"/>
    <w:rsid w:val="00133588"/>
    <w:rsid w:val="00134447"/>
    <w:rsid w:val="0013457F"/>
    <w:rsid w:val="0013465C"/>
    <w:rsid w:val="00134A63"/>
    <w:rsid w:val="00134A74"/>
    <w:rsid w:val="00135511"/>
    <w:rsid w:val="0013566B"/>
    <w:rsid w:val="001359F7"/>
    <w:rsid w:val="00135BA1"/>
    <w:rsid w:val="00136127"/>
    <w:rsid w:val="001367EB"/>
    <w:rsid w:val="00136E2B"/>
    <w:rsid w:val="00137907"/>
    <w:rsid w:val="00140896"/>
    <w:rsid w:val="001408E4"/>
    <w:rsid w:val="00140A1E"/>
    <w:rsid w:val="00140DE1"/>
    <w:rsid w:val="00141030"/>
    <w:rsid w:val="00141AD7"/>
    <w:rsid w:val="001423DB"/>
    <w:rsid w:val="0014263A"/>
    <w:rsid w:val="00142654"/>
    <w:rsid w:val="001429A5"/>
    <w:rsid w:val="00142F4E"/>
    <w:rsid w:val="00143594"/>
    <w:rsid w:val="00143940"/>
    <w:rsid w:val="00144980"/>
    <w:rsid w:val="001458FD"/>
    <w:rsid w:val="0014592E"/>
    <w:rsid w:val="00145A1B"/>
    <w:rsid w:val="00146026"/>
    <w:rsid w:val="0014612E"/>
    <w:rsid w:val="00147194"/>
    <w:rsid w:val="0014798C"/>
    <w:rsid w:val="00147ADF"/>
    <w:rsid w:val="00147DD8"/>
    <w:rsid w:val="00147EE8"/>
    <w:rsid w:val="001506F0"/>
    <w:rsid w:val="0015219A"/>
    <w:rsid w:val="0015380E"/>
    <w:rsid w:val="001542D5"/>
    <w:rsid w:val="0015494E"/>
    <w:rsid w:val="00154B6C"/>
    <w:rsid w:val="0015537E"/>
    <w:rsid w:val="001556E4"/>
    <w:rsid w:val="0015584B"/>
    <w:rsid w:val="00156377"/>
    <w:rsid w:val="0015638F"/>
    <w:rsid w:val="00156EA3"/>
    <w:rsid w:val="001571E6"/>
    <w:rsid w:val="00157913"/>
    <w:rsid w:val="0016016A"/>
    <w:rsid w:val="00160203"/>
    <w:rsid w:val="001619F5"/>
    <w:rsid w:val="001620FF"/>
    <w:rsid w:val="00162A06"/>
    <w:rsid w:val="00162DB3"/>
    <w:rsid w:val="00162FE9"/>
    <w:rsid w:val="00163D85"/>
    <w:rsid w:val="00164250"/>
    <w:rsid w:val="00164556"/>
    <w:rsid w:val="0016509B"/>
    <w:rsid w:val="00165277"/>
    <w:rsid w:val="00165649"/>
    <w:rsid w:val="00165EE0"/>
    <w:rsid w:val="00166770"/>
    <w:rsid w:val="00166926"/>
    <w:rsid w:val="001677F3"/>
    <w:rsid w:val="00167807"/>
    <w:rsid w:val="00167D78"/>
    <w:rsid w:val="00171306"/>
    <w:rsid w:val="00171B67"/>
    <w:rsid w:val="00171D1B"/>
    <w:rsid w:val="00172A70"/>
    <w:rsid w:val="00172E47"/>
    <w:rsid w:val="001733AF"/>
    <w:rsid w:val="00173AB2"/>
    <w:rsid w:val="00175DCD"/>
    <w:rsid w:val="00175F0E"/>
    <w:rsid w:val="00175F9E"/>
    <w:rsid w:val="001768B5"/>
    <w:rsid w:val="00176DB9"/>
    <w:rsid w:val="001775AE"/>
    <w:rsid w:val="001779AE"/>
    <w:rsid w:val="00177C9C"/>
    <w:rsid w:val="0018201B"/>
    <w:rsid w:val="001824A9"/>
    <w:rsid w:val="00182D1D"/>
    <w:rsid w:val="0018314B"/>
    <w:rsid w:val="0018325A"/>
    <w:rsid w:val="00183491"/>
    <w:rsid w:val="001835C1"/>
    <w:rsid w:val="00183940"/>
    <w:rsid w:val="0018397B"/>
    <w:rsid w:val="00183DB2"/>
    <w:rsid w:val="001840C9"/>
    <w:rsid w:val="00184280"/>
    <w:rsid w:val="00184501"/>
    <w:rsid w:val="00185B3F"/>
    <w:rsid w:val="00185CFA"/>
    <w:rsid w:val="0018605F"/>
    <w:rsid w:val="00186413"/>
    <w:rsid w:val="00186471"/>
    <w:rsid w:val="001874CE"/>
    <w:rsid w:val="00187534"/>
    <w:rsid w:val="0019007B"/>
    <w:rsid w:val="0019119E"/>
    <w:rsid w:val="00191EEC"/>
    <w:rsid w:val="0019265D"/>
    <w:rsid w:val="00192BC3"/>
    <w:rsid w:val="00192FF5"/>
    <w:rsid w:val="001934FA"/>
    <w:rsid w:val="00193791"/>
    <w:rsid w:val="00193C11"/>
    <w:rsid w:val="00193C24"/>
    <w:rsid w:val="0019415B"/>
    <w:rsid w:val="0019464F"/>
    <w:rsid w:val="00194AE6"/>
    <w:rsid w:val="00194FD7"/>
    <w:rsid w:val="0019523D"/>
    <w:rsid w:val="001959FC"/>
    <w:rsid w:val="00195EBE"/>
    <w:rsid w:val="00196BB9"/>
    <w:rsid w:val="00196C93"/>
    <w:rsid w:val="001970A3"/>
    <w:rsid w:val="00197814"/>
    <w:rsid w:val="00197BB4"/>
    <w:rsid w:val="00197E1B"/>
    <w:rsid w:val="001A0688"/>
    <w:rsid w:val="001A122F"/>
    <w:rsid w:val="001A1AD7"/>
    <w:rsid w:val="001A248B"/>
    <w:rsid w:val="001A250B"/>
    <w:rsid w:val="001A2534"/>
    <w:rsid w:val="001A2EA4"/>
    <w:rsid w:val="001A3A4E"/>
    <w:rsid w:val="001A3DA0"/>
    <w:rsid w:val="001A3ED9"/>
    <w:rsid w:val="001A4458"/>
    <w:rsid w:val="001A49BA"/>
    <w:rsid w:val="001A6352"/>
    <w:rsid w:val="001A64F3"/>
    <w:rsid w:val="001A6780"/>
    <w:rsid w:val="001A69E7"/>
    <w:rsid w:val="001A6EFF"/>
    <w:rsid w:val="001A6F41"/>
    <w:rsid w:val="001A7420"/>
    <w:rsid w:val="001A74B9"/>
    <w:rsid w:val="001A750A"/>
    <w:rsid w:val="001A76A8"/>
    <w:rsid w:val="001A7818"/>
    <w:rsid w:val="001A7D59"/>
    <w:rsid w:val="001B0433"/>
    <w:rsid w:val="001B0598"/>
    <w:rsid w:val="001B1131"/>
    <w:rsid w:val="001B1FE4"/>
    <w:rsid w:val="001B2172"/>
    <w:rsid w:val="001B2568"/>
    <w:rsid w:val="001B298D"/>
    <w:rsid w:val="001B2DC6"/>
    <w:rsid w:val="001B39AE"/>
    <w:rsid w:val="001B4580"/>
    <w:rsid w:val="001B46AB"/>
    <w:rsid w:val="001B58BD"/>
    <w:rsid w:val="001B59D6"/>
    <w:rsid w:val="001B5B7C"/>
    <w:rsid w:val="001B74EE"/>
    <w:rsid w:val="001B7991"/>
    <w:rsid w:val="001C067A"/>
    <w:rsid w:val="001C0AF5"/>
    <w:rsid w:val="001C1BAD"/>
    <w:rsid w:val="001C1DD0"/>
    <w:rsid w:val="001C2489"/>
    <w:rsid w:val="001C28A6"/>
    <w:rsid w:val="001C297F"/>
    <w:rsid w:val="001C2EF5"/>
    <w:rsid w:val="001C3110"/>
    <w:rsid w:val="001C3825"/>
    <w:rsid w:val="001C3A79"/>
    <w:rsid w:val="001C3C42"/>
    <w:rsid w:val="001C41D1"/>
    <w:rsid w:val="001C5A88"/>
    <w:rsid w:val="001C5E67"/>
    <w:rsid w:val="001C7954"/>
    <w:rsid w:val="001D1273"/>
    <w:rsid w:val="001D1783"/>
    <w:rsid w:val="001D1863"/>
    <w:rsid w:val="001D1C8F"/>
    <w:rsid w:val="001D23C8"/>
    <w:rsid w:val="001D2478"/>
    <w:rsid w:val="001D2C6A"/>
    <w:rsid w:val="001D32BB"/>
    <w:rsid w:val="001D39B5"/>
    <w:rsid w:val="001D3B1A"/>
    <w:rsid w:val="001D3CA2"/>
    <w:rsid w:val="001D3EF6"/>
    <w:rsid w:val="001D3FCD"/>
    <w:rsid w:val="001D52D2"/>
    <w:rsid w:val="001D5538"/>
    <w:rsid w:val="001D5B39"/>
    <w:rsid w:val="001D5F1C"/>
    <w:rsid w:val="001D6D66"/>
    <w:rsid w:val="001D736F"/>
    <w:rsid w:val="001D7DAA"/>
    <w:rsid w:val="001E0617"/>
    <w:rsid w:val="001E1300"/>
    <w:rsid w:val="001E2F87"/>
    <w:rsid w:val="001E34DC"/>
    <w:rsid w:val="001E3757"/>
    <w:rsid w:val="001E3CF5"/>
    <w:rsid w:val="001E4D23"/>
    <w:rsid w:val="001E4F63"/>
    <w:rsid w:val="001E5453"/>
    <w:rsid w:val="001E6139"/>
    <w:rsid w:val="001E648B"/>
    <w:rsid w:val="001E6A1D"/>
    <w:rsid w:val="001F0CDD"/>
    <w:rsid w:val="001F0D4B"/>
    <w:rsid w:val="001F0E06"/>
    <w:rsid w:val="001F1479"/>
    <w:rsid w:val="001F1835"/>
    <w:rsid w:val="001F2A7A"/>
    <w:rsid w:val="001F2AA3"/>
    <w:rsid w:val="001F3E36"/>
    <w:rsid w:val="001F437C"/>
    <w:rsid w:val="001F4939"/>
    <w:rsid w:val="001F4A31"/>
    <w:rsid w:val="001F4AF9"/>
    <w:rsid w:val="001F4C3A"/>
    <w:rsid w:val="001F5023"/>
    <w:rsid w:val="001F51CF"/>
    <w:rsid w:val="001F5654"/>
    <w:rsid w:val="001F5999"/>
    <w:rsid w:val="001F6581"/>
    <w:rsid w:val="001F6590"/>
    <w:rsid w:val="001F6DE3"/>
    <w:rsid w:val="001F7969"/>
    <w:rsid w:val="001F7CAC"/>
    <w:rsid w:val="001F7D8D"/>
    <w:rsid w:val="002004F8"/>
    <w:rsid w:val="002005CC"/>
    <w:rsid w:val="0020068A"/>
    <w:rsid w:val="0020082A"/>
    <w:rsid w:val="00200865"/>
    <w:rsid w:val="00200AFA"/>
    <w:rsid w:val="00201A2F"/>
    <w:rsid w:val="00202165"/>
    <w:rsid w:val="002023ED"/>
    <w:rsid w:val="00202640"/>
    <w:rsid w:val="00202B00"/>
    <w:rsid w:val="002038FC"/>
    <w:rsid w:val="00203B5A"/>
    <w:rsid w:val="00203C4C"/>
    <w:rsid w:val="00203E86"/>
    <w:rsid w:val="00204F32"/>
    <w:rsid w:val="0020568D"/>
    <w:rsid w:val="0020579C"/>
    <w:rsid w:val="002062F0"/>
    <w:rsid w:val="002063D7"/>
    <w:rsid w:val="002068BE"/>
    <w:rsid w:val="002101BF"/>
    <w:rsid w:val="002101E0"/>
    <w:rsid w:val="00210408"/>
    <w:rsid w:val="0021136D"/>
    <w:rsid w:val="002114BD"/>
    <w:rsid w:val="00211596"/>
    <w:rsid w:val="00211F29"/>
    <w:rsid w:val="0021256D"/>
    <w:rsid w:val="002128C8"/>
    <w:rsid w:val="00213C92"/>
    <w:rsid w:val="00213FB3"/>
    <w:rsid w:val="00215A43"/>
    <w:rsid w:val="00215CA8"/>
    <w:rsid w:val="00215E97"/>
    <w:rsid w:val="00216B59"/>
    <w:rsid w:val="00217672"/>
    <w:rsid w:val="002176E1"/>
    <w:rsid w:val="00217ACE"/>
    <w:rsid w:val="00217D73"/>
    <w:rsid w:val="00220661"/>
    <w:rsid w:val="002207E5"/>
    <w:rsid w:val="00220991"/>
    <w:rsid w:val="002215C6"/>
    <w:rsid w:val="00221F22"/>
    <w:rsid w:val="00222029"/>
    <w:rsid w:val="00222A53"/>
    <w:rsid w:val="00222CD1"/>
    <w:rsid w:val="002242F1"/>
    <w:rsid w:val="00224825"/>
    <w:rsid w:val="00224C89"/>
    <w:rsid w:val="00224F73"/>
    <w:rsid w:val="00225A6E"/>
    <w:rsid w:val="00225FAF"/>
    <w:rsid w:val="00226E8E"/>
    <w:rsid w:val="002272A4"/>
    <w:rsid w:val="002275B0"/>
    <w:rsid w:val="0022775D"/>
    <w:rsid w:val="00227C49"/>
    <w:rsid w:val="00227CFC"/>
    <w:rsid w:val="00227ECD"/>
    <w:rsid w:val="002305A0"/>
    <w:rsid w:val="002305EF"/>
    <w:rsid w:val="002316EF"/>
    <w:rsid w:val="00232DD3"/>
    <w:rsid w:val="00232DF7"/>
    <w:rsid w:val="002332A0"/>
    <w:rsid w:val="002348ED"/>
    <w:rsid w:val="00234D19"/>
    <w:rsid w:val="0023558C"/>
    <w:rsid w:val="002359E4"/>
    <w:rsid w:val="00236190"/>
    <w:rsid w:val="00236664"/>
    <w:rsid w:val="00237AD6"/>
    <w:rsid w:val="00237D8E"/>
    <w:rsid w:val="00237DC5"/>
    <w:rsid w:val="00237E3A"/>
    <w:rsid w:val="0024002E"/>
    <w:rsid w:val="00240819"/>
    <w:rsid w:val="00240AB2"/>
    <w:rsid w:val="00240F7E"/>
    <w:rsid w:val="00241565"/>
    <w:rsid w:val="00241622"/>
    <w:rsid w:val="00241686"/>
    <w:rsid w:val="00241B40"/>
    <w:rsid w:val="00242AFF"/>
    <w:rsid w:val="00242EF8"/>
    <w:rsid w:val="002434F4"/>
    <w:rsid w:val="0024352E"/>
    <w:rsid w:val="00243698"/>
    <w:rsid w:val="0024378B"/>
    <w:rsid w:val="00243BE0"/>
    <w:rsid w:val="00244528"/>
    <w:rsid w:val="0024481E"/>
    <w:rsid w:val="002449B0"/>
    <w:rsid w:val="00245524"/>
    <w:rsid w:val="0024659C"/>
    <w:rsid w:val="0024685D"/>
    <w:rsid w:val="00246BD8"/>
    <w:rsid w:val="00246D24"/>
    <w:rsid w:val="00246F45"/>
    <w:rsid w:val="0024707C"/>
    <w:rsid w:val="002472EE"/>
    <w:rsid w:val="00247F45"/>
    <w:rsid w:val="00247F71"/>
    <w:rsid w:val="002502D4"/>
    <w:rsid w:val="00251C9C"/>
    <w:rsid w:val="00251DE4"/>
    <w:rsid w:val="0025357C"/>
    <w:rsid w:val="002537A7"/>
    <w:rsid w:val="00254DD0"/>
    <w:rsid w:val="00254EB0"/>
    <w:rsid w:val="0025560E"/>
    <w:rsid w:val="002557F0"/>
    <w:rsid w:val="00255B61"/>
    <w:rsid w:val="00256E97"/>
    <w:rsid w:val="002575E7"/>
    <w:rsid w:val="002576FE"/>
    <w:rsid w:val="00257D4E"/>
    <w:rsid w:val="00261E37"/>
    <w:rsid w:val="00262116"/>
    <w:rsid w:val="002629CE"/>
    <w:rsid w:val="00262DBA"/>
    <w:rsid w:val="002636F8"/>
    <w:rsid w:val="00263A92"/>
    <w:rsid w:val="00263CE2"/>
    <w:rsid w:val="00263E87"/>
    <w:rsid w:val="00264ACB"/>
    <w:rsid w:val="00264B15"/>
    <w:rsid w:val="00264C1F"/>
    <w:rsid w:val="0026506B"/>
    <w:rsid w:val="00266442"/>
    <w:rsid w:val="00266730"/>
    <w:rsid w:val="00266A65"/>
    <w:rsid w:val="00266E1F"/>
    <w:rsid w:val="002671A9"/>
    <w:rsid w:val="002675B9"/>
    <w:rsid w:val="002677F4"/>
    <w:rsid w:val="00267B49"/>
    <w:rsid w:val="002712DD"/>
    <w:rsid w:val="00271AB4"/>
    <w:rsid w:val="002733A3"/>
    <w:rsid w:val="002733C7"/>
    <w:rsid w:val="00274680"/>
    <w:rsid w:val="0027583B"/>
    <w:rsid w:val="002767ED"/>
    <w:rsid w:val="00277000"/>
    <w:rsid w:val="00277D46"/>
    <w:rsid w:val="00280324"/>
    <w:rsid w:val="002808D6"/>
    <w:rsid w:val="00280DAA"/>
    <w:rsid w:val="00280F75"/>
    <w:rsid w:val="00280F86"/>
    <w:rsid w:val="00281138"/>
    <w:rsid w:val="0028145A"/>
    <w:rsid w:val="00281C8E"/>
    <w:rsid w:val="0028246C"/>
    <w:rsid w:val="00282F38"/>
    <w:rsid w:val="00284952"/>
    <w:rsid w:val="00284AB8"/>
    <w:rsid w:val="00285156"/>
    <w:rsid w:val="002855AB"/>
    <w:rsid w:val="00285AAE"/>
    <w:rsid w:val="00285D88"/>
    <w:rsid w:val="00286A40"/>
    <w:rsid w:val="00286F7A"/>
    <w:rsid w:val="002875B7"/>
    <w:rsid w:val="002878B4"/>
    <w:rsid w:val="00290D98"/>
    <w:rsid w:val="00290F07"/>
    <w:rsid w:val="002910B8"/>
    <w:rsid w:val="00291188"/>
    <w:rsid w:val="00291311"/>
    <w:rsid w:val="0029150F"/>
    <w:rsid w:val="00291C10"/>
    <w:rsid w:val="0029200E"/>
    <w:rsid w:val="00292159"/>
    <w:rsid w:val="002923E5"/>
    <w:rsid w:val="00292541"/>
    <w:rsid w:val="002926CA"/>
    <w:rsid w:val="00292D90"/>
    <w:rsid w:val="00292E11"/>
    <w:rsid w:val="00293123"/>
    <w:rsid w:val="002934F9"/>
    <w:rsid w:val="00293780"/>
    <w:rsid w:val="00293A3E"/>
    <w:rsid w:val="00293EDA"/>
    <w:rsid w:val="00293EF9"/>
    <w:rsid w:val="002942E6"/>
    <w:rsid w:val="00295CF9"/>
    <w:rsid w:val="00295E72"/>
    <w:rsid w:val="002968BD"/>
    <w:rsid w:val="00297619"/>
    <w:rsid w:val="00297F4D"/>
    <w:rsid w:val="002A07A1"/>
    <w:rsid w:val="002A0AD0"/>
    <w:rsid w:val="002A1821"/>
    <w:rsid w:val="002A1F78"/>
    <w:rsid w:val="002A289A"/>
    <w:rsid w:val="002A30FE"/>
    <w:rsid w:val="002A32A0"/>
    <w:rsid w:val="002A3697"/>
    <w:rsid w:val="002A3CA8"/>
    <w:rsid w:val="002A510D"/>
    <w:rsid w:val="002A5420"/>
    <w:rsid w:val="002A5BC2"/>
    <w:rsid w:val="002A6052"/>
    <w:rsid w:val="002A7764"/>
    <w:rsid w:val="002B019C"/>
    <w:rsid w:val="002B054D"/>
    <w:rsid w:val="002B05F2"/>
    <w:rsid w:val="002B0C21"/>
    <w:rsid w:val="002B1771"/>
    <w:rsid w:val="002B1A81"/>
    <w:rsid w:val="002B1F59"/>
    <w:rsid w:val="002B22E4"/>
    <w:rsid w:val="002B2511"/>
    <w:rsid w:val="002B258A"/>
    <w:rsid w:val="002B2F2D"/>
    <w:rsid w:val="002B6615"/>
    <w:rsid w:val="002B6CFB"/>
    <w:rsid w:val="002B6FC0"/>
    <w:rsid w:val="002B7F42"/>
    <w:rsid w:val="002C0D3A"/>
    <w:rsid w:val="002C15C1"/>
    <w:rsid w:val="002C17A6"/>
    <w:rsid w:val="002C182C"/>
    <w:rsid w:val="002C1841"/>
    <w:rsid w:val="002C223D"/>
    <w:rsid w:val="002C23EE"/>
    <w:rsid w:val="002C305D"/>
    <w:rsid w:val="002C38D5"/>
    <w:rsid w:val="002C43EE"/>
    <w:rsid w:val="002C4494"/>
    <w:rsid w:val="002C45DE"/>
    <w:rsid w:val="002C4B26"/>
    <w:rsid w:val="002C4EC5"/>
    <w:rsid w:val="002C523D"/>
    <w:rsid w:val="002C53EB"/>
    <w:rsid w:val="002C5EF5"/>
    <w:rsid w:val="002C69A2"/>
    <w:rsid w:val="002C7558"/>
    <w:rsid w:val="002C7572"/>
    <w:rsid w:val="002C7A26"/>
    <w:rsid w:val="002C7CA0"/>
    <w:rsid w:val="002D0844"/>
    <w:rsid w:val="002D183D"/>
    <w:rsid w:val="002D2828"/>
    <w:rsid w:val="002D3524"/>
    <w:rsid w:val="002D3D2B"/>
    <w:rsid w:val="002D4FDA"/>
    <w:rsid w:val="002D505A"/>
    <w:rsid w:val="002D5160"/>
    <w:rsid w:val="002D5211"/>
    <w:rsid w:val="002D548D"/>
    <w:rsid w:val="002D5D35"/>
    <w:rsid w:val="002D622B"/>
    <w:rsid w:val="002D6355"/>
    <w:rsid w:val="002D64B1"/>
    <w:rsid w:val="002D698A"/>
    <w:rsid w:val="002D6A8C"/>
    <w:rsid w:val="002D7005"/>
    <w:rsid w:val="002E0083"/>
    <w:rsid w:val="002E2164"/>
    <w:rsid w:val="002E3AFF"/>
    <w:rsid w:val="002E437A"/>
    <w:rsid w:val="002E4BF9"/>
    <w:rsid w:val="002E4E7A"/>
    <w:rsid w:val="002E584B"/>
    <w:rsid w:val="002E5D21"/>
    <w:rsid w:val="002E5DBC"/>
    <w:rsid w:val="002E6524"/>
    <w:rsid w:val="002E6703"/>
    <w:rsid w:val="002E6C57"/>
    <w:rsid w:val="002E6D71"/>
    <w:rsid w:val="002E6E82"/>
    <w:rsid w:val="002E6F84"/>
    <w:rsid w:val="002E7F92"/>
    <w:rsid w:val="002F0110"/>
    <w:rsid w:val="002F0DB6"/>
    <w:rsid w:val="002F16B0"/>
    <w:rsid w:val="002F1BCD"/>
    <w:rsid w:val="002F1EDC"/>
    <w:rsid w:val="002F271B"/>
    <w:rsid w:val="002F28CC"/>
    <w:rsid w:val="002F2B42"/>
    <w:rsid w:val="002F3918"/>
    <w:rsid w:val="002F439F"/>
    <w:rsid w:val="002F4823"/>
    <w:rsid w:val="002F5A7D"/>
    <w:rsid w:val="002F5E83"/>
    <w:rsid w:val="002F6197"/>
    <w:rsid w:val="002F6538"/>
    <w:rsid w:val="002F6B67"/>
    <w:rsid w:val="0030002B"/>
    <w:rsid w:val="003004E4"/>
    <w:rsid w:val="00301629"/>
    <w:rsid w:val="00301BFE"/>
    <w:rsid w:val="00301E34"/>
    <w:rsid w:val="00302167"/>
    <w:rsid w:val="00302C4C"/>
    <w:rsid w:val="00302E5C"/>
    <w:rsid w:val="00303042"/>
    <w:rsid w:val="003040B4"/>
    <w:rsid w:val="00304D2C"/>
    <w:rsid w:val="00304EE4"/>
    <w:rsid w:val="0030550A"/>
    <w:rsid w:val="00305AFF"/>
    <w:rsid w:val="0030608B"/>
    <w:rsid w:val="0030622E"/>
    <w:rsid w:val="003064FA"/>
    <w:rsid w:val="00306807"/>
    <w:rsid w:val="00306860"/>
    <w:rsid w:val="00307849"/>
    <w:rsid w:val="00307E3D"/>
    <w:rsid w:val="00310325"/>
    <w:rsid w:val="00311346"/>
    <w:rsid w:val="00311B17"/>
    <w:rsid w:val="003123ED"/>
    <w:rsid w:val="003126B1"/>
    <w:rsid w:val="00313165"/>
    <w:rsid w:val="00313E93"/>
    <w:rsid w:val="00314377"/>
    <w:rsid w:val="003156B9"/>
    <w:rsid w:val="00316956"/>
    <w:rsid w:val="003176EF"/>
    <w:rsid w:val="00317D6F"/>
    <w:rsid w:val="003215FE"/>
    <w:rsid w:val="0032186B"/>
    <w:rsid w:val="003226A8"/>
    <w:rsid w:val="003228B1"/>
    <w:rsid w:val="00322EB3"/>
    <w:rsid w:val="003236BB"/>
    <w:rsid w:val="00324064"/>
    <w:rsid w:val="00324394"/>
    <w:rsid w:val="00324EED"/>
    <w:rsid w:val="0032558C"/>
    <w:rsid w:val="00325A63"/>
    <w:rsid w:val="00326291"/>
    <w:rsid w:val="003271BB"/>
    <w:rsid w:val="00330894"/>
    <w:rsid w:val="00330AF3"/>
    <w:rsid w:val="00330D58"/>
    <w:rsid w:val="00330E46"/>
    <w:rsid w:val="003318F9"/>
    <w:rsid w:val="00331AA4"/>
    <w:rsid w:val="00331FC0"/>
    <w:rsid w:val="003322B8"/>
    <w:rsid w:val="00332CB5"/>
    <w:rsid w:val="00332F3C"/>
    <w:rsid w:val="00333082"/>
    <w:rsid w:val="0033391D"/>
    <w:rsid w:val="0033459D"/>
    <w:rsid w:val="003346DB"/>
    <w:rsid w:val="00334725"/>
    <w:rsid w:val="00334D2F"/>
    <w:rsid w:val="00334EBA"/>
    <w:rsid w:val="00335B28"/>
    <w:rsid w:val="00335F6B"/>
    <w:rsid w:val="003361C6"/>
    <w:rsid w:val="00336760"/>
    <w:rsid w:val="00336845"/>
    <w:rsid w:val="003370AB"/>
    <w:rsid w:val="0033748F"/>
    <w:rsid w:val="00337524"/>
    <w:rsid w:val="003378F2"/>
    <w:rsid w:val="0033790E"/>
    <w:rsid w:val="00337F0E"/>
    <w:rsid w:val="0034052E"/>
    <w:rsid w:val="00340E5E"/>
    <w:rsid w:val="00341092"/>
    <w:rsid w:val="00341777"/>
    <w:rsid w:val="00341999"/>
    <w:rsid w:val="00341E44"/>
    <w:rsid w:val="00341F34"/>
    <w:rsid w:val="00342BFC"/>
    <w:rsid w:val="00343D93"/>
    <w:rsid w:val="003440F4"/>
    <w:rsid w:val="0034573C"/>
    <w:rsid w:val="003457A4"/>
    <w:rsid w:val="0034582C"/>
    <w:rsid w:val="0034670D"/>
    <w:rsid w:val="00346E84"/>
    <w:rsid w:val="00347347"/>
    <w:rsid w:val="00347501"/>
    <w:rsid w:val="003479A6"/>
    <w:rsid w:val="003500FD"/>
    <w:rsid w:val="00350971"/>
    <w:rsid w:val="00350BF0"/>
    <w:rsid w:val="00351653"/>
    <w:rsid w:val="00351DA5"/>
    <w:rsid w:val="0035201E"/>
    <w:rsid w:val="0035296D"/>
    <w:rsid w:val="00352D38"/>
    <w:rsid w:val="00353773"/>
    <w:rsid w:val="00353A6E"/>
    <w:rsid w:val="00355017"/>
    <w:rsid w:val="0035518B"/>
    <w:rsid w:val="0035550D"/>
    <w:rsid w:val="00355CCB"/>
    <w:rsid w:val="00355D99"/>
    <w:rsid w:val="00356946"/>
    <w:rsid w:val="00356ACA"/>
    <w:rsid w:val="00356D49"/>
    <w:rsid w:val="00357443"/>
    <w:rsid w:val="003576AC"/>
    <w:rsid w:val="0036026E"/>
    <w:rsid w:val="003602FE"/>
    <w:rsid w:val="003606B5"/>
    <w:rsid w:val="00360934"/>
    <w:rsid w:val="0036095A"/>
    <w:rsid w:val="00361F29"/>
    <w:rsid w:val="00362178"/>
    <w:rsid w:val="00362358"/>
    <w:rsid w:val="00362746"/>
    <w:rsid w:val="00362F8F"/>
    <w:rsid w:val="0036381D"/>
    <w:rsid w:val="003639C6"/>
    <w:rsid w:val="00363A0D"/>
    <w:rsid w:val="00363A7F"/>
    <w:rsid w:val="00363B78"/>
    <w:rsid w:val="00364642"/>
    <w:rsid w:val="00364A8B"/>
    <w:rsid w:val="00364B4A"/>
    <w:rsid w:val="00364D5D"/>
    <w:rsid w:val="003652C1"/>
    <w:rsid w:val="00366C0F"/>
    <w:rsid w:val="0036767B"/>
    <w:rsid w:val="00367E6C"/>
    <w:rsid w:val="00370101"/>
    <w:rsid w:val="00370322"/>
    <w:rsid w:val="00370935"/>
    <w:rsid w:val="00370986"/>
    <w:rsid w:val="00371005"/>
    <w:rsid w:val="00371D89"/>
    <w:rsid w:val="00371E72"/>
    <w:rsid w:val="00372D11"/>
    <w:rsid w:val="00373176"/>
    <w:rsid w:val="0037319F"/>
    <w:rsid w:val="00373292"/>
    <w:rsid w:val="00373E48"/>
    <w:rsid w:val="00375683"/>
    <w:rsid w:val="003756ED"/>
    <w:rsid w:val="00375AA4"/>
    <w:rsid w:val="00376C4B"/>
    <w:rsid w:val="00376C93"/>
    <w:rsid w:val="00376DCC"/>
    <w:rsid w:val="0037702C"/>
    <w:rsid w:val="0038232D"/>
    <w:rsid w:val="00382852"/>
    <w:rsid w:val="0038291A"/>
    <w:rsid w:val="00383707"/>
    <w:rsid w:val="0038446E"/>
    <w:rsid w:val="00384826"/>
    <w:rsid w:val="00385838"/>
    <w:rsid w:val="00385972"/>
    <w:rsid w:val="00385E66"/>
    <w:rsid w:val="00386103"/>
    <w:rsid w:val="00386360"/>
    <w:rsid w:val="003864BF"/>
    <w:rsid w:val="00386B03"/>
    <w:rsid w:val="00387050"/>
    <w:rsid w:val="0038710F"/>
    <w:rsid w:val="00387F4C"/>
    <w:rsid w:val="00391240"/>
    <w:rsid w:val="003912EB"/>
    <w:rsid w:val="0039176E"/>
    <w:rsid w:val="00392813"/>
    <w:rsid w:val="00392968"/>
    <w:rsid w:val="00392C3B"/>
    <w:rsid w:val="003930D0"/>
    <w:rsid w:val="003938C5"/>
    <w:rsid w:val="0039391D"/>
    <w:rsid w:val="00393D29"/>
    <w:rsid w:val="003944D5"/>
    <w:rsid w:val="003945F5"/>
    <w:rsid w:val="00394972"/>
    <w:rsid w:val="00394EE3"/>
    <w:rsid w:val="00395529"/>
    <w:rsid w:val="00395F3F"/>
    <w:rsid w:val="003979D4"/>
    <w:rsid w:val="00397D3D"/>
    <w:rsid w:val="003A011E"/>
    <w:rsid w:val="003A0BEB"/>
    <w:rsid w:val="003A138E"/>
    <w:rsid w:val="003A1699"/>
    <w:rsid w:val="003A1829"/>
    <w:rsid w:val="003A1AD7"/>
    <w:rsid w:val="003A3D3D"/>
    <w:rsid w:val="003A3DC9"/>
    <w:rsid w:val="003A4011"/>
    <w:rsid w:val="003A4D6A"/>
    <w:rsid w:val="003A57A8"/>
    <w:rsid w:val="003A58C5"/>
    <w:rsid w:val="003A5D64"/>
    <w:rsid w:val="003A6281"/>
    <w:rsid w:val="003A668E"/>
    <w:rsid w:val="003A683B"/>
    <w:rsid w:val="003A699D"/>
    <w:rsid w:val="003A69C0"/>
    <w:rsid w:val="003A70E2"/>
    <w:rsid w:val="003A7300"/>
    <w:rsid w:val="003A746D"/>
    <w:rsid w:val="003B0C71"/>
    <w:rsid w:val="003B1232"/>
    <w:rsid w:val="003B2572"/>
    <w:rsid w:val="003B287F"/>
    <w:rsid w:val="003B2A91"/>
    <w:rsid w:val="003B2BB2"/>
    <w:rsid w:val="003B2F94"/>
    <w:rsid w:val="003B33FF"/>
    <w:rsid w:val="003B366A"/>
    <w:rsid w:val="003B3C53"/>
    <w:rsid w:val="003B42B3"/>
    <w:rsid w:val="003B4432"/>
    <w:rsid w:val="003B4F9A"/>
    <w:rsid w:val="003B5F3D"/>
    <w:rsid w:val="003B61F4"/>
    <w:rsid w:val="003B6C2E"/>
    <w:rsid w:val="003B768D"/>
    <w:rsid w:val="003B76DC"/>
    <w:rsid w:val="003B7E29"/>
    <w:rsid w:val="003C00A2"/>
    <w:rsid w:val="003C04C5"/>
    <w:rsid w:val="003C0A73"/>
    <w:rsid w:val="003C0C92"/>
    <w:rsid w:val="003C0CD6"/>
    <w:rsid w:val="003C0F2D"/>
    <w:rsid w:val="003C1682"/>
    <w:rsid w:val="003C1760"/>
    <w:rsid w:val="003C1AB4"/>
    <w:rsid w:val="003C1B6F"/>
    <w:rsid w:val="003C1DE8"/>
    <w:rsid w:val="003C1FBB"/>
    <w:rsid w:val="003C2111"/>
    <w:rsid w:val="003C26AB"/>
    <w:rsid w:val="003C28C8"/>
    <w:rsid w:val="003C2F5E"/>
    <w:rsid w:val="003C31EA"/>
    <w:rsid w:val="003C35DA"/>
    <w:rsid w:val="003C3907"/>
    <w:rsid w:val="003C3958"/>
    <w:rsid w:val="003C3E1A"/>
    <w:rsid w:val="003C4435"/>
    <w:rsid w:val="003C4A41"/>
    <w:rsid w:val="003C5641"/>
    <w:rsid w:val="003C5DE7"/>
    <w:rsid w:val="003C6338"/>
    <w:rsid w:val="003C63EB"/>
    <w:rsid w:val="003C649A"/>
    <w:rsid w:val="003C6502"/>
    <w:rsid w:val="003C65CC"/>
    <w:rsid w:val="003C6873"/>
    <w:rsid w:val="003C694F"/>
    <w:rsid w:val="003C6A0B"/>
    <w:rsid w:val="003C6A38"/>
    <w:rsid w:val="003C6F08"/>
    <w:rsid w:val="003C73B1"/>
    <w:rsid w:val="003C796C"/>
    <w:rsid w:val="003D05D0"/>
    <w:rsid w:val="003D0ECB"/>
    <w:rsid w:val="003D1B87"/>
    <w:rsid w:val="003D2AA8"/>
    <w:rsid w:val="003D4C66"/>
    <w:rsid w:val="003D5229"/>
    <w:rsid w:val="003D5CBB"/>
    <w:rsid w:val="003D6928"/>
    <w:rsid w:val="003D6B1C"/>
    <w:rsid w:val="003D6D1A"/>
    <w:rsid w:val="003D728E"/>
    <w:rsid w:val="003D737B"/>
    <w:rsid w:val="003D74BC"/>
    <w:rsid w:val="003D7734"/>
    <w:rsid w:val="003D7837"/>
    <w:rsid w:val="003D7E99"/>
    <w:rsid w:val="003E08C1"/>
    <w:rsid w:val="003E11AC"/>
    <w:rsid w:val="003E1240"/>
    <w:rsid w:val="003E133E"/>
    <w:rsid w:val="003E21D0"/>
    <w:rsid w:val="003E255E"/>
    <w:rsid w:val="003E26A0"/>
    <w:rsid w:val="003E37CE"/>
    <w:rsid w:val="003E3B11"/>
    <w:rsid w:val="003E3BE2"/>
    <w:rsid w:val="003E423D"/>
    <w:rsid w:val="003E441C"/>
    <w:rsid w:val="003E4CE6"/>
    <w:rsid w:val="003E557F"/>
    <w:rsid w:val="003E5728"/>
    <w:rsid w:val="003E5DD9"/>
    <w:rsid w:val="003E6D96"/>
    <w:rsid w:val="003E6E57"/>
    <w:rsid w:val="003E7EC5"/>
    <w:rsid w:val="003F01C7"/>
    <w:rsid w:val="003F10B3"/>
    <w:rsid w:val="003F14B4"/>
    <w:rsid w:val="003F15AF"/>
    <w:rsid w:val="003F1C66"/>
    <w:rsid w:val="003F203E"/>
    <w:rsid w:val="003F242F"/>
    <w:rsid w:val="003F290F"/>
    <w:rsid w:val="003F2C86"/>
    <w:rsid w:val="003F31E9"/>
    <w:rsid w:val="003F3ADE"/>
    <w:rsid w:val="003F3BB9"/>
    <w:rsid w:val="003F409A"/>
    <w:rsid w:val="003F5501"/>
    <w:rsid w:val="003F566F"/>
    <w:rsid w:val="003F6BF7"/>
    <w:rsid w:val="003F6C51"/>
    <w:rsid w:val="003F6CAC"/>
    <w:rsid w:val="003F7003"/>
    <w:rsid w:val="003F7456"/>
    <w:rsid w:val="003F7631"/>
    <w:rsid w:val="0040005D"/>
    <w:rsid w:val="004000A4"/>
    <w:rsid w:val="00400D85"/>
    <w:rsid w:val="00401821"/>
    <w:rsid w:val="00402062"/>
    <w:rsid w:val="00402305"/>
    <w:rsid w:val="00402AC2"/>
    <w:rsid w:val="00402FCC"/>
    <w:rsid w:val="004036E0"/>
    <w:rsid w:val="00403C51"/>
    <w:rsid w:val="00403CF9"/>
    <w:rsid w:val="00403DFD"/>
    <w:rsid w:val="004045C1"/>
    <w:rsid w:val="00404A56"/>
    <w:rsid w:val="004050C3"/>
    <w:rsid w:val="00405F98"/>
    <w:rsid w:val="004065A4"/>
    <w:rsid w:val="004067E2"/>
    <w:rsid w:val="00406DF1"/>
    <w:rsid w:val="00406E44"/>
    <w:rsid w:val="004071D2"/>
    <w:rsid w:val="004075AB"/>
    <w:rsid w:val="00407A8A"/>
    <w:rsid w:val="00410EB6"/>
    <w:rsid w:val="0041231B"/>
    <w:rsid w:val="004124D4"/>
    <w:rsid w:val="00412CBA"/>
    <w:rsid w:val="0041308F"/>
    <w:rsid w:val="004132E1"/>
    <w:rsid w:val="0041344A"/>
    <w:rsid w:val="00413703"/>
    <w:rsid w:val="00413B5F"/>
    <w:rsid w:val="00413C2C"/>
    <w:rsid w:val="00414548"/>
    <w:rsid w:val="00414A55"/>
    <w:rsid w:val="00414C64"/>
    <w:rsid w:val="00414F59"/>
    <w:rsid w:val="00415031"/>
    <w:rsid w:val="00415103"/>
    <w:rsid w:val="00416820"/>
    <w:rsid w:val="0041748A"/>
    <w:rsid w:val="00417A46"/>
    <w:rsid w:val="004205A3"/>
    <w:rsid w:val="00421870"/>
    <w:rsid w:val="0042215B"/>
    <w:rsid w:val="00422235"/>
    <w:rsid w:val="0042257D"/>
    <w:rsid w:val="0042294A"/>
    <w:rsid w:val="00423166"/>
    <w:rsid w:val="004235D1"/>
    <w:rsid w:val="00423E52"/>
    <w:rsid w:val="00424A8C"/>
    <w:rsid w:val="00424BF2"/>
    <w:rsid w:val="00424C04"/>
    <w:rsid w:val="00425DAB"/>
    <w:rsid w:val="00426255"/>
    <w:rsid w:val="0042629E"/>
    <w:rsid w:val="004265AD"/>
    <w:rsid w:val="0042680C"/>
    <w:rsid w:val="00426A2F"/>
    <w:rsid w:val="00426E93"/>
    <w:rsid w:val="0042731E"/>
    <w:rsid w:val="00430F1E"/>
    <w:rsid w:val="00431AEE"/>
    <w:rsid w:val="0043279B"/>
    <w:rsid w:val="00434936"/>
    <w:rsid w:val="00434EE1"/>
    <w:rsid w:val="004352A2"/>
    <w:rsid w:val="0043562B"/>
    <w:rsid w:val="0043666D"/>
    <w:rsid w:val="00436C76"/>
    <w:rsid w:val="00436F1A"/>
    <w:rsid w:val="00437102"/>
    <w:rsid w:val="004371B2"/>
    <w:rsid w:val="004375A5"/>
    <w:rsid w:val="00440E15"/>
    <w:rsid w:val="004423B3"/>
    <w:rsid w:val="004425C5"/>
    <w:rsid w:val="00442B26"/>
    <w:rsid w:val="00442E0C"/>
    <w:rsid w:val="00443608"/>
    <w:rsid w:val="00443999"/>
    <w:rsid w:val="00444479"/>
    <w:rsid w:val="004452DB"/>
    <w:rsid w:val="004455BE"/>
    <w:rsid w:val="0044560C"/>
    <w:rsid w:val="004458A8"/>
    <w:rsid w:val="00445C2F"/>
    <w:rsid w:val="004461FC"/>
    <w:rsid w:val="00446C40"/>
    <w:rsid w:val="00446DFF"/>
    <w:rsid w:val="0044745B"/>
    <w:rsid w:val="0045018B"/>
    <w:rsid w:val="00450FC6"/>
    <w:rsid w:val="00452B95"/>
    <w:rsid w:val="00452DA0"/>
    <w:rsid w:val="00452DE2"/>
    <w:rsid w:val="00453D5E"/>
    <w:rsid w:val="00454EA4"/>
    <w:rsid w:val="00455A61"/>
    <w:rsid w:val="00455DB6"/>
    <w:rsid w:val="004579AE"/>
    <w:rsid w:val="00457CF2"/>
    <w:rsid w:val="00460897"/>
    <w:rsid w:val="00461546"/>
    <w:rsid w:val="00461D41"/>
    <w:rsid w:val="00461D7B"/>
    <w:rsid w:val="00462598"/>
    <w:rsid w:val="004641DE"/>
    <w:rsid w:val="004644C2"/>
    <w:rsid w:val="004644F9"/>
    <w:rsid w:val="00464F31"/>
    <w:rsid w:val="00465605"/>
    <w:rsid w:val="004657B5"/>
    <w:rsid w:val="00466625"/>
    <w:rsid w:val="00466E09"/>
    <w:rsid w:val="004674B3"/>
    <w:rsid w:val="004678C7"/>
    <w:rsid w:val="0047083A"/>
    <w:rsid w:val="004708A9"/>
    <w:rsid w:val="00470ACD"/>
    <w:rsid w:val="0047146E"/>
    <w:rsid w:val="004715CB"/>
    <w:rsid w:val="00471621"/>
    <w:rsid w:val="004720A3"/>
    <w:rsid w:val="00472230"/>
    <w:rsid w:val="00472A2A"/>
    <w:rsid w:val="00474BD9"/>
    <w:rsid w:val="00474DC1"/>
    <w:rsid w:val="00474F20"/>
    <w:rsid w:val="00474F77"/>
    <w:rsid w:val="004757C9"/>
    <w:rsid w:val="0047581C"/>
    <w:rsid w:val="00475DD4"/>
    <w:rsid w:val="00476CF7"/>
    <w:rsid w:val="00477088"/>
    <w:rsid w:val="00477762"/>
    <w:rsid w:val="004778E8"/>
    <w:rsid w:val="004801A9"/>
    <w:rsid w:val="004804E0"/>
    <w:rsid w:val="00480554"/>
    <w:rsid w:val="0048170C"/>
    <w:rsid w:val="004819B9"/>
    <w:rsid w:val="00482002"/>
    <w:rsid w:val="00483733"/>
    <w:rsid w:val="004839DE"/>
    <w:rsid w:val="00483ADC"/>
    <w:rsid w:val="00483CBD"/>
    <w:rsid w:val="00484255"/>
    <w:rsid w:val="004873BF"/>
    <w:rsid w:val="00487675"/>
    <w:rsid w:val="004879A4"/>
    <w:rsid w:val="00490084"/>
    <w:rsid w:val="0049039B"/>
    <w:rsid w:val="004904D4"/>
    <w:rsid w:val="00490679"/>
    <w:rsid w:val="004907FD"/>
    <w:rsid w:val="00490F6E"/>
    <w:rsid w:val="0049139D"/>
    <w:rsid w:val="00491A05"/>
    <w:rsid w:val="00492A17"/>
    <w:rsid w:val="00492E3F"/>
    <w:rsid w:val="004934AB"/>
    <w:rsid w:val="0049399D"/>
    <w:rsid w:val="00494A0D"/>
    <w:rsid w:val="00494AD5"/>
    <w:rsid w:val="00495B27"/>
    <w:rsid w:val="00495BE4"/>
    <w:rsid w:val="00496569"/>
    <w:rsid w:val="00496751"/>
    <w:rsid w:val="0049691C"/>
    <w:rsid w:val="00497324"/>
    <w:rsid w:val="00497AA5"/>
    <w:rsid w:val="00497BDA"/>
    <w:rsid w:val="004A07EA"/>
    <w:rsid w:val="004A0B28"/>
    <w:rsid w:val="004A21E5"/>
    <w:rsid w:val="004A2874"/>
    <w:rsid w:val="004A2B23"/>
    <w:rsid w:val="004A3925"/>
    <w:rsid w:val="004A4B23"/>
    <w:rsid w:val="004A5BC8"/>
    <w:rsid w:val="004A67B1"/>
    <w:rsid w:val="004A6F41"/>
    <w:rsid w:val="004A7247"/>
    <w:rsid w:val="004A7787"/>
    <w:rsid w:val="004A7C7A"/>
    <w:rsid w:val="004A7E4C"/>
    <w:rsid w:val="004B1497"/>
    <w:rsid w:val="004B24A3"/>
    <w:rsid w:val="004B24D9"/>
    <w:rsid w:val="004B29B5"/>
    <w:rsid w:val="004B33AA"/>
    <w:rsid w:val="004B34AA"/>
    <w:rsid w:val="004B3896"/>
    <w:rsid w:val="004B469E"/>
    <w:rsid w:val="004B48FF"/>
    <w:rsid w:val="004B4989"/>
    <w:rsid w:val="004B5EC5"/>
    <w:rsid w:val="004B65BF"/>
    <w:rsid w:val="004B6FFD"/>
    <w:rsid w:val="004B7135"/>
    <w:rsid w:val="004B73D6"/>
    <w:rsid w:val="004B79D4"/>
    <w:rsid w:val="004B7A96"/>
    <w:rsid w:val="004C0307"/>
    <w:rsid w:val="004C0350"/>
    <w:rsid w:val="004C10AD"/>
    <w:rsid w:val="004C1993"/>
    <w:rsid w:val="004C2FFB"/>
    <w:rsid w:val="004C30E2"/>
    <w:rsid w:val="004C3A40"/>
    <w:rsid w:val="004C4947"/>
    <w:rsid w:val="004C580B"/>
    <w:rsid w:val="004C59A9"/>
    <w:rsid w:val="004C5A78"/>
    <w:rsid w:val="004C5CD4"/>
    <w:rsid w:val="004C5F3C"/>
    <w:rsid w:val="004C6167"/>
    <w:rsid w:val="004C6D0B"/>
    <w:rsid w:val="004C6E09"/>
    <w:rsid w:val="004C71A2"/>
    <w:rsid w:val="004C7EC3"/>
    <w:rsid w:val="004D0642"/>
    <w:rsid w:val="004D0693"/>
    <w:rsid w:val="004D22FE"/>
    <w:rsid w:val="004D2320"/>
    <w:rsid w:val="004D268D"/>
    <w:rsid w:val="004D26C7"/>
    <w:rsid w:val="004D2E96"/>
    <w:rsid w:val="004D359C"/>
    <w:rsid w:val="004D39D9"/>
    <w:rsid w:val="004D4134"/>
    <w:rsid w:val="004D4237"/>
    <w:rsid w:val="004D45C7"/>
    <w:rsid w:val="004D4C71"/>
    <w:rsid w:val="004D5457"/>
    <w:rsid w:val="004D54A1"/>
    <w:rsid w:val="004D5743"/>
    <w:rsid w:val="004D5C6F"/>
    <w:rsid w:val="004D6D63"/>
    <w:rsid w:val="004D7C1A"/>
    <w:rsid w:val="004D7DB1"/>
    <w:rsid w:val="004D7E71"/>
    <w:rsid w:val="004E026A"/>
    <w:rsid w:val="004E1052"/>
    <w:rsid w:val="004E149A"/>
    <w:rsid w:val="004E1938"/>
    <w:rsid w:val="004E2388"/>
    <w:rsid w:val="004E2667"/>
    <w:rsid w:val="004E3DC7"/>
    <w:rsid w:val="004E4116"/>
    <w:rsid w:val="004E479F"/>
    <w:rsid w:val="004E5071"/>
    <w:rsid w:val="004E5140"/>
    <w:rsid w:val="004E522A"/>
    <w:rsid w:val="004E59F9"/>
    <w:rsid w:val="004E5A10"/>
    <w:rsid w:val="004E5B3B"/>
    <w:rsid w:val="004E5D53"/>
    <w:rsid w:val="004E6463"/>
    <w:rsid w:val="004E7257"/>
    <w:rsid w:val="004E774C"/>
    <w:rsid w:val="004F0587"/>
    <w:rsid w:val="004F07CB"/>
    <w:rsid w:val="004F0AEE"/>
    <w:rsid w:val="004F0D99"/>
    <w:rsid w:val="004F1C04"/>
    <w:rsid w:val="004F1DF5"/>
    <w:rsid w:val="004F1EC2"/>
    <w:rsid w:val="004F2E40"/>
    <w:rsid w:val="004F30DD"/>
    <w:rsid w:val="004F3E96"/>
    <w:rsid w:val="004F423A"/>
    <w:rsid w:val="004F48BF"/>
    <w:rsid w:val="004F4F85"/>
    <w:rsid w:val="004F56BC"/>
    <w:rsid w:val="004F5A22"/>
    <w:rsid w:val="004F65CE"/>
    <w:rsid w:val="004F67CB"/>
    <w:rsid w:val="004F67CC"/>
    <w:rsid w:val="004F6B9A"/>
    <w:rsid w:val="00500290"/>
    <w:rsid w:val="00500FF8"/>
    <w:rsid w:val="00501F30"/>
    <w:rsid w:val="00502195"/>
    <w:rsid w:val="005021EA"/>
    <w:rsid w:val="00502275"/>
    <w:rsid w:val="00502B12"/>
    <w:rsid w:val="00503AFC"/>
    <w:rsid w:val="00503B01"/>
    <w:rsid w:val="005043AE"/>
    <w:rsid w:val="00504F33"/>
    <w:rsid w:val="00504FB2"/>
    <w:rsid w:val="005050B5"/>
    <w:rsid w:val="005052B6"/>
    <w:rsid w:val="005060DB"/>
    <w:rsid w:val="00507307"/>
    <w:rsid w:val="00507660"/>
    <w:rsid w:val="00507787"/>
    <w:rsid w:val="005079C1"/>
    <w:rsid w:val="00507B47"/>
    <w:rsid w:val="00507FD4"/>
    <w:rsid w:val="00511AAB"/>
    <w:rsid w:val="0051250B"/>
    <w:rsid w:val="005132C1"/>
    <w:rsid w:val="0051358C"/>
    <w:rsid w:val="00513743"/>
    <w:rsid w:val="00513B0C"/>
    <w:rsid w:val="00513BA1"/>
    <w:rsid w:val="00514503"/>
    <w:rsid w:val="00514591"/>
    <w:rsid w:val="005148C5"/>
    <w:rsid w:val="005148F7"/>
    <w:rsid w:val="00514B98"/>
    <w:rsid w:val="00515222"/>
    <w:rsid w:val="005155DC"/>
    <w:rsid w:val="00515E8D"/>
    <w:rsid w:val="00516147"/>
    <w:rsid w:val="00516A9A"/>
    <w:rsid w:val="00516FFC"/>
    <w:rsid w:val="00517180"/>
    <w:rsid w:val="005175B3"/>
    <w:rsid w:val="00517A15"/>
    <w:rsid w:val="00520548"/>
    <w:rsid w:val="0052129A"/>
    <w:rsid w:val="0052138F"/>
    <w:rsid w:val="00521691"/>
    <w:rsid w:val="00521737"/>
    <w:rsid w:val="00521B8D"/>
    <w:rsid w:val="0052218C"/>
    <w:rsid w:val="00523035"/>
    <w:rsid w:val="005238E3"/>
    <w:rsid w:val="00524312"/>
    <w:rsid w:val="00524A96"/>
    <w:rsid w:val="00524B91"/>
    <w:rsid w:val="0052512D"/>
    <w:rsid w:val="00525732"/>
    <w:rsid w:val="005265B2"/>
    <w:rsid w:val="00527AD6"/>
    <w:rsid w:val="00530060"/>
    <w:rsid w:val="0053130E"/>
    <w:rsid w:val="00531AED"/>
    <w:rsid w:val="005324CC"/>
    <w:rsid w:val="005326DA"/>
    <w:rsid w:val="005332C6"/>
    <w:rsid w:val="00533BC3"/>
    <w:rsid w:val="00533ED5"/>
    <w:rsid w:val="00534E45"/>
    <w:rsid w:val="005352C3"/>
    <w:rsid w:val="00535336"/>
    <w:rsid w:val="00535383"/>
    <w:rsid w:val="005354D5"/>
    <w:rsid w:val="00535CCD"/>
    <w:rsid w:val="00536206"/>
    <w:rsid w:val="0053620E"/>
    <w:rsid w:val="0053651E"/>
    <w:rsid w:val="00536563"/>
    <w:rsid w:val="00536DF8"/>
    <w:rsid w:val="00537963"/>
    <w:rsid w:val="00537C65"/>
    <w:rsid w:val="00537C82"/>
    <w:rsid w:val="0054007C"/>
    <w:rsid w:val="00540587"/>
    <w:rsid w:val="00540904"/>
    <w:rsid w:val="00540C96"/>
    <w:rsid w:val="005410D0"/>
    <w:rsid w:val="00541120"/>
    <w:rsid w:val="00541727"/>
    <w:rsid w:val="00541BE4"/>
    <w:rsid w:val="00542ECC"/>
    <w:rsid w:val="0054303E"/>
    <w:rsid w:val="0054332C"/>
    <w:rsid w:val="00543741"/>
    <w:rsid w:val="005437CA"/>
    <w:rsid w:val="00544799"/>
    <w:rsid w:val="005449DC"/>
    <w:rsid w:val="00544CD1"/>
    <w:rsid w:val="005450A1"/>
    <w:rsid w:val="00545127"/>
    <w:rsid w:val="005452EA"/>
    <w:rsid w:val="005459B9"/>
    <w:rsid w:val="00545A8D"/>
    <w:rsid w:val="00545C99"/>
    <w:rsid w:val="00546101"/>
    <w:rsid w:val="00546DEC"/>
    <w:rsid w:val="005476FC"/>
    <w:rsid w:val="00547C72"/>
    <w:rsid w:val="00547E21"/>
    <w:rsid w:val="00547F2A"/>
    <w:rsid w:val="0055013E"/>
    <w:rsid w:val="005508E9"/>
    <w:rsid w:val="00550A89"/>
    <w:rsid w:val="00550E43"/>
    <w:rsid w:val="0055157F"/>
    <w:rsid w:val="005520FE"/>
    <w:rsid w:val="005527CD"/>
    <w:rsid w:val="0055312A"/>
    <w:rsid w:val="00553994"/>
    <w:rsid w:val="00554B1C"/>
    <w:rsid w:val="00555499"/>
    <w:rsid w:val="005557C3"/>
    <w:rsid w:val="00555C9D"/>
    <w:rsid w:val="0055687E"/>
    <w:rsid w:val="005568F5"/>
    <w:rsid w:val="005569A7"/>
    <w:rsid w:val="00557846"/>
    <w:rsid w:val="00557A54"/>
    <w:rsid w:val="005605EA"/>
    <w:rsid w:val="0056084E"/>
    <w:rsid w:val="005610AC"/>
    <w:rsid w:val="00561A10"/>
    <w:rsid w:val="00562585"/>
    <w:rsid w:val="00562E46"/>
    <w:rsid w:val="005638CF"/>
    <w:rsid w:val="00564844"/>
    <w:rsid w:val="00564B0F"/>
    <w:rsid w:val="00564D44"/>
    <w:rsid w:val="0056503B"/>
    <w:rsid w:val="0056570F"/>
    <w:rsid w:val="00565EEF"/>
    <w:rsid w:val="00566407"/>
    <w:rsid w:val="005668BD"/>
    <w:rsid w:val="00567901"/>
    <w:rsid w:val="00567D6C"/>
    <w:rsid w:val="005701BA"/>
    <w:rsid w:val="00570289"/>
    <w:rsid w:val="0057044E"/>
    <w:rsid w:val="00570A1E"/>
    <w:rsid w:val="00570B1C"/>
    <w:rsid w:val="00570CC0"/>
    <w:rsid w:val="00570D86"/>
    <w:rsid w:val="0057111C"/>
    <w:rsid w:val="0057144C"/>
    <w:rsid w:val="00571ABA"/>
    <w:rsid w:val="00571F59"/>
    <w:rsid w:val="00571FB3"/>
    <w:rsid w:val="00572920"/>
    <w:rsid w:val="00572D39"/>
    <w:rsid w:val="00573329"/>
    <w:rsid w:val="00573332"/>
    <w:rsid w:val="00574196"/>
    <w:rsid w:val="005762B3"/>
    <w:rsid w:val="00576865"/>
    <w:rsid w:val="00576F8B"/>
    <w:rsid w:val="00581653"/>
    <w:rsid w:val="00581773"/>
    <w:rsid w:val="005829A6"/>
    <w:rsid w:val="005829DA"/>
    <w:rsid w:val="00582E59"/>
    <w:rsid w:val="00583577"/>
    <w:rsid w:val="00583B42"/>
    <w:rsid w:val="00583E27"/>
    <w:rsid w:val="00584238"/>
    <w:rsid w:val="005847AB"/>
    <w:rsid w:val="005847EC"/>
    <w:rsid w:val="00584F52"/>
    <w:rsid w:val="005853EA"/>
    <w:rsid w:val="005855E6"/>
    <w:rsid w:val="005859F6"/>
    <w:rsid w:val="005874D0"/>
    <w:rsid w:val="005874E1"/>
    <w:rsid w:val="00587546"/>
    <w:rsid w:val="005875B0"/>
    <w:rsid w:val="00587BE4"/>
    <w:rsid w:val="005901B0"/>
    <w:rsid w:val="0059099C"/>
    <w:rsid w:val="005917BE"/>
    <w:rsid w:val="00591834"/>
    <w:rsid w:val="00591A8D"/>
    <w:rsid w:val="00592022"/>
    <w:rsid w:val="0059218E"/>
    <w:rsid w:val="00592828"/>
    <w:rsid w:val="00592BD8"/>
    <w:rsid w:val="00592C36"/>
    <w:rsid w:val="00593D8A"/>
    <w:rsid w:val="00594B48"/>
    <w:rsid w:val="00594F62"/>
    <w:rsid w:val="00595678"/>
    <w:rsid w:val="00595B17"/>
    <w:rsid w:val="00595B54"/>
    <w:rsid w:val="0059613D"/>
    <w:rsid w:val="00596565"/>
    <w:rsid w:val="005974EB"/>
    <w:rsid w:val="0059775A"/>
    <w:rsid w:val="00597DA6"/>
    <w:rsid w:val="005A036D"/>
    <w:rsid w:val="005A04CB"/>
    <w:rsid w:val="005A0D8F"/>
    <w:rsid w:val="005A1483"/>
    <w:rsid w:val="005A1692"/>
    <w:rsid w:val="005A1766"/>
    <w:rsid w:val="005A1898"/>
    <w:rsid w:val="005A1A1B"/>
    <w:rsid w:val="005A33B7"/>
    <w:rsid w:val="005A4011"/>
    <w:rsid w:val="005A45BC"/>
    <w:rsid w:val="005A4EDF"/>
    <w:rsid w:val="005A543B"/>
    <w:rsid w:val="005A5CD5"/>
    <w:rsid w:val="005A613B"/>
    <w:rsid w:val="005A68C1"/>
    <w:rsid w:val="005A7E58"/>
    <w:rsid w:val="005B03DE"/>
    <w:rsid w:val="005B0426"/>
    <w:rsid w:val="005B0EF4"/>
    <w:rsid w:val="005B12F1"/>
    <w:rsid w:val="005B20D3"/>
    <w:rsid w:val="005B227E"/>
    <w:rsid w:val="005B247D"/>
    <w:rsid w:val="005B33E7"/>
    <w:rsid w:val="005B3EF9"/>
    <w:rsid w:val="005B4313"/>
    <w:rsid w:val="005B4585"/>
    <w:rsid w:val="005B4906"/>
    <w:rsid w:val="005B50A0"/>
    <w:rsid w:val="005B5E22"/>
    <w:rsid w:val="005B6658"/>
    <w:rsid w:val="005B67A6"/>
    <w:rsid w:val="005B6DFE"/>
    <w:rsid w:val="005B7163"/>
    <w:rsid w:val="005B73AE"/>
    <w:rsid w:val="005B7725"/>
    <w:rsid w:val="005B7A0A"/>
    <w:rsid w:val="005B7ED1"/>
    <w:rsid w:val="005C0741"/>
    <w:rsid w:val="005C0883"/>
    <w:rsid w:val="005C0E2B"/>
    <w:rsid w:val="005C154A"/>
    <w:rsid w:val="005C1905"/>
    <w:rsid w:val="005C22BB"/>
    <w:rsid w:val="005C22F2"/>
    <w:rsid w:val="005C2E9D"/>
    <w:rsid w:val="005C34B5"/>
    <w:rsid w:val="005C379C"/>
    <w:rsid w:val="005C4094"/>
    <w:rsid w:val="005C4328"/>
    <w:rsid w:val="005C4633"/>
    <w:rsid w:val="005C46C1"/>
    <w:rsid w:val="005C4F48"/>
    <w:rsid w:val="005C5C68"/>
    <w:rsid w:val="005C5FB9"/>
    <w:rsid w:val="005C675D"/>
    <w:rsid w:val="005C6B19"/>
    <w:rsid w:val="005C7DDA"/>
    <w:rsid w:val="005D0370"/>
    <w:rsid w:val="005D0568"/>
    <w:rsid w:val="005D0E94"/>
    <w:rsid w:val="005D14FB"/>
    <w:rsid w:val="005D15A6"/>
    <w:rsid w:val="005D1CFD"/>
    <w:rsid w:val="005D2E39"/>
    <w:rsid w:val="005D380E"/>
    <w:rsid w:val="005D3B03"/>
    <w:rsid w:val="005D3ECF"/>
    <w:rsid w:val="005D45E9"/>
    <w:rsid w:val="005D4672"/>
    <w:rsid w:val="005D5080"/>
    <w:rsid w:val="005D5E14"/>
    <w:rsid w:val="005D66BA"/>
    <w:rsid w:val="005D6AEE"/>
    <w:rsid w:val="005D7194"/>
    <w:rsid w:val="005D79CA"/>
    <w:rsid w:val="005D7E39"/>
    <w:rsid w:val="005E0DD9"/>
    <w:rsid w:val="005E143B"/>
    <w:rsid w:val="005E1A40"/>
    <w:rsid w:val="005E1CA3"/>
    <w:rsid w:val="005E21F6"/>
    <w:rsid w:val="005E226E"/>
    <w:rsid w:val="005E32ED"/>
    <w:rsid w:val="005E38A7"/>
    <w:rsid w:val="005E3D0C"/>
    <w:rsid w:val="005E3FF3"/>
    <w:rsid w:val="005E4688"/>
    <w:rsid w:val="005E56CC"/>
    <w:rsid w:val="005E5BE6"/>
    <w:rsid w:val="005E64EA"/>
    <w:rsid w:val="005E68CC"/>
    <w:rsid w:val="005E701C"/>
    <w:rsid w:val="005E7218"/>
    <w:rsid w:val="005E728E"/>
    <w:rsid w:val="005E7702"/>
    <w:rsid w:val="005E7BED"/>
    <w:rsid w:val="005F03B3"/>
    <w:rsid w:val="005F0448"/>
    <w:rsid w:val="005F09B3"/>
    <w:rsid w:val="005F0B2F"/>
    <w:rsid w:val="005F17B0"/>
    <w:rsid w:val="005F1D10"/>
    <w:rsid w:val="005F1DFF"/>
    <w:rsid w:val="005F1FE9"/>
    <w:rsid w:val="005F28EE"/>
    <w:rsid w:val="005F2A9A"/>
    <w:rsid w:val="005F3B40"/>
    <w:rsid w:val="005F4710"/>
    <w:rsid w:val="005F479C"/>
    <w:rsid w:val="005F4C69"/>
    <w:rsid w:val="005F523C"/>
    <w:rsid w:val="005F5A99"/>
    <w:rsid w:val="005F60A5"/>
    <w:rsid w:val="005F6A10"/>
    <w:rsid w:val="005F6C2B"/>
    <w:rsid w:val="005F6D94"/>
    <w:rsid w:val="005F70DA"/>
    <w:rsid w:val="005F78E3"/>
    <w:rsid w:val="005F7A1D"/>
    <w:rsid w:val="005F7FD9"/>
    <w:rsid w:val="0060033B"/>
    <w:rsid w:val="00601284"/>
    <w:rsid w:val="00601889"/>
    <w:rsid w:val="00603379"/>
    <w:rsid w:val="00603E71"/>
    <w:rsid w:val="00603F14"/>
    <w:rsid w:val="006056B8"/>
    <w:rsid w:val="006059E5"/>
    <w:rsid w:val="00605A62"/>
    <w:rsid w:val="00606731"/>
    <w:rsid w:val="006069AD"/>
    <w:rsid w:val="00606B77"/>
    <w:rsid w:val="00607053"/>
    <w:rsid w:val="006077E0"/>
    <w:rsid w:val="00610ADA"/>
    <w:rsid w:val="006113C9"/>
    <w:rsid w:val="006114D5"/>
    <w:rsid w:val="006114FF"/>
    <w:rsid w:val="00613A6F"/>
    <w:rsid w:val="00613F34"/>
    <w:rsid w:val="0061416A"/>
    <w:rsid w:val="0061460F"/>
    <w:rsid w:val="00616EED"/>
    <w:rsid w:val="00617E34"/>
    <w:rsid w:val="0062039B"/>
    <w:rsid w:val="0062068D"/>
    <w:rsid w:val="006208F0"/>
    <w:rsid w:val="00620A0E"/>
    <w:rsid w:val="00620BB1"/>
    <w:rsid w:val="00620D9F"/>
    <w:rsid w:val="0062393A"/>
    <w:rsid w:val="00624159"/>
    <w:rsid w:val="00624373"/>
    <w:rsid w:val="006246DF"/>
    <w:rsid w:val="00624A73"/>
    <w:rsid w:val="00624AE6"/>
    <w:rsid w:val="00624F63"/>
    <w:rsid w:val="00624F92"/>
    <w:rsid w:val="0062544C"/>
    <w:rsid w:val="00625561"/>
    <w:rsid w:val="00625808"/>
    <w:rsid w:val="00625924"/>
    <w:rsid w:val="00625957"/>
    <w:rsid w:val="00625AE0"/>
    <w:rsid w:val="00626E45"/>
    <w:rsid w:val="006273A2"/>
    <w:rsid w:val="00627664"/>
    <w:rsid w:val="00627808"/>
    <w:rsid w:val="0063029A"/>
    <w:rsid w:val="0063100D"/>
    <w:rsid w:val="00631454"/>
    <w:rsid w:val="006316AD"/>
    <w:rsid w:val="006318F6"/>
    <w:rsid w:val="00631AC2"/>
    <w:rsid w:val="00631C9E"/>
    <w:rsid w:val="00632793"/>
    <w:rsid w:val="00632F88"/>
    <w:rsid w:val="00633619"/>
    <w:rsid w:val="00633B44"/>
    <w:rsid w:val="00634257"/>
    <w:rsid w:val="0063453C"/>
    <w:rsid w:val="006345CA"/>
    <w:rsid w:val="00634DD8"/>
    <w:rsid w:val="00635884"/>
    <w:rsid w:val="006360CC"/>
    <w:rsid w:val="006361A8"/>
    <w:rsid w:val="0063732A"/>
    <w:rsid w:val="00637839"/>
    <w:rsid w:val="006378F8"/>
    <w:rsid w:val="00637F61"/>
    <w:rsid w:val="00640162"/>
    <w:rsid w:val="00640A4B"/>
    <w:rsid w:val="00640BB2"/>
    <w:rsid w:val="00640C69"/>
    <w:rsid w:val="00640F43"/>
    <w:rsid w:val="0064107A"/>
    <w:rsid w:val="006410E9"/>
    <w:rsid w:val="006411AB"/>
    <w:rsid w:val="0064126E"/>
    <w:rsid w:val="00642AE8"/>
    <w:rsid w:val="00642ECD"/>
    <w:rsid w:val="00643A1F"/>
    <w:rsid w:val="006442C9"/>
    <w:rsid w:val="00644512"/>
    <w:rsid w:val="00644789"/>
    <w:rsid w:val="00644A98"/>
    <w:rsid w:val="00645EE4"/>
    <w:rsid w:val="0064603D"/>
    <w:rsid w:val="00646841"/>
    <w:rsid w:val="00646EBC"/>
    <w:rsid w:val="006479E8"/>
    <w:rsid w:val="00647AC7"/>
    <w:rsid w:val="0065021A"/>
    <w:rsid w:val="0065092F"/>
    <w:rsid w:val="0065099B"/>
    <w:rsid w:val="00650B7B"/>
    <w:rsid w:val="0065101D"/>
    <w:rsid w:val="00651143"/>
    <w:rsid w:val="00651395"/>
    <w:rsid w:val="00651C92"/>
    <w:rsid w:val="00651DBF"/>
    <w:rsid w:val="006531A9"/>
    <w:rsid w:val="00653275"/>
    <w:rsid w:val="006532F4"/>
    <w:rsid w:val="006547A1"/>
    <w:rsid w:val="006549F5"/>
    <w:rsid w:val="00654AA5"/>
    <w:rsid w:val="00654F3B"/>
    <w:rsid w:val="0065570F"/>
    <w:rsid w:val="00655E3C"/>
    <w:rsid w:val="00657390"/>
    <w:rsid w:val="006575B5"/>
    <w:rsid w:val="00657829"/>
    <w:rsid w:val="00657E42"/>
    <w:rsid w:val="006602AA"/>
    <w:rsid w:val="00661BB7"/>
    <w:rsid w:val="0066275F"/>
    <w:rsid w:val="00662DCF"/>
    <w:rsid w:val="00663910"/>
    <w:rsid w:val="00663D1E"/>
    <w:rsid w:val="00663FE8"/>
    <w:rsid w:val="006644CA"/>
    <w:rsid w:val="00664722"/>
    <w:rsid w:val="00664742"/>
    <w:rsid w:val="00664AA6"/>
    <w:rsid w:val="00664B83"/>
    <w:rsid w:val="006650EB"/>
    <w:rsid w:val="0066570C"/>
    <w:rsid w:val="00665890"/>
    <w:rsid w:val="0066633F"/>
    <w:rsid w:val="00667041"/>
    <w:rsid w:val="006708EA"/>
    <w:rsid w:val="00670914"/>
    <w:rsid w:val="0067302E"/>
    <w:rsid w:val="0067323C"/>
    <w:rsid w:val="006738B1"/>
    <w:rsid w:val="00673C2B"/>
    <w:rsid w:val="00674685"/>
    <w:rsid w:val="00674BF4"/>
    <w:rsid w:val="00674E6A"/>
    <w:rsid w:val="00674FB7"/>
    <w:rsid w:val="006751A6"/>
    <w:rsid w:val="00675299"/>
    <w:rsid w:val="006757D2"/>
    <w:rsid w:val="006758C6"/>
    <w:rsid w:val="0067607F"/>
    <w:rsid w:val="006769C2"/>
    <w:rsid w:val="006776C1"/>
    <w:rsid w:val="006776FB"/>
    <w:rsid w:val="0068159B"/>
    <w:rsid w:val="006815CB"/>
    <w:rsid w:val="0068192C"/>
    <w:rsid w:val="0068197B"/>
    <w:rsid w:val="00681DE6"/>
    <w:rsid w:val="00681E8D"/>
    <w:rsid w:val="006822A9"/>
    <w:rsid w:val="006828A2"/>
    <w:rsid w:val="00682A05"/>
    <w:rsid w:val="00683BDF"/>
    <w:rsid w:val="00685182"/>
    <w:rsid w:val="0068560C"/>
    <w:rsid w:val="00686061"/>
    <w:rsid w:val="00686B4E"/>
    <w:rsid w:val="00686BF5"/>
    <w:rsid w:val="00686EE2"/>
    <w:rsid w:val="006872B6"/>
    <w:rsid w:val="00687B62"/>
    <w:rsid w:val="00687BA8"/>
    <w:rsid w:val="00687EF3"/>
    <w:rsid w:val="00687F63"/>
    <w:rsid w:val="00690717"/>
    <w:rsid w:val="00690BE9"/>
    <w:rsid w:val="006917EB"/>
    <w:rsid w:val="0069269E"/>
    <w:rsid w:val="00692B49"/>
    <w:rsid w:val="006935C2"/>
    <w:rsid w:val="00693E93"/>
    <w:rsid w:val="0069446B"/>
    <w:rsid w:val="00694976"/>
    <w:rsid w:val="00694F8D"/>
    <w:rsid w:val="00695522"/>
    <w:rsid w:val="00696B73"/>
    <w:rsid w:val="00697495"/>
    <w:rsid w:val="00697587"/>
    <w:rsid w:val="006977D6"/>
    <w:rsid w:val="00697B86"/>
    <w:rsid w:val="00697BC0"/>
    <w:rsid w:val="00697EF8"/>
    <w:rsid w:val="00697F0E"/>
    <w:rsid w:val="00697F51"/>
    <w:rsid w:val="006A075C"/>
    <w:rsid w:val="006A0C2F"/>
    <w:rsid w:val="006A1D06"/>
    <w:rsid w:val="006A1FD6"/>
    <w:rsid w:val="006A20DA"/>
    <w:rsid w:val="006A2174"/>
    <w:rsid w:val="006A26AB"/>
    <w:rsid w:val="006A36CC"/>
    <w:rsid w:val="006A3AE5"/>
    <w:rsid w:val="006A40EE"/>
    <w:rsid w:val="006A4337"/>
    <w:rsid w:val="006A44DE"/>
    <w:rsid w:val="006A4802"/>
    <w:rsid w:val="006A48C6"/>
    <w:rsid w:val="006A5007"/>
    <w:rsid w:val="006A528D"/>
    <w:rsid w:val="006A5DC5"/>
    <w:rsid w:val="006A797F"/>
    <w:rsid w:val="006A7E76"/>
    <w:rsid w:val="006B03B5"/>
    <w:rsid w:val="006B0C41"/>
    <w:rsid w:val="006B0DD4"/>
    <w:rsid w:val="006B196A"/>
    <w:rsid w:val="006B1A88"/>
    <w:rsid w:val="006B1C64"/>
    <w:rsid w:val="006B1C9E"/>
    <w:rsid w:val="006B2420"/>
    <w:rsid w:val="006B261F"/>
    <w:rsid w:val="006B2884"/>
    <w:rsid w:val="006B28F2"/>
    <w:rsid w:val="006B371D"/>
    <w:rsid w:val="006B4CCD"/>
    <w:rsid w:val="006B4F7B"/>
    <w:rsid w:val="006B6D96"/>
    <w:rsid w:val="006B7FE3"/>
    <w:rsid w:val="006C034F"/>
    <w:rsid w:val="006C162B"/>
    <w:rsid w:val="006C1D26"/>
    <w:rsid w:val="006C1EC2"/>
    <w:rsid w:val="006C2245"/>
    <w:rsid w:val="006C28C0"/>
    <w:rsid w:val="006C28FD"/>
    <w:rsid w:val="006C2A4F"/>
    <w:rsid w:val="006C53F4"/>
    <w:rsid w:val="006C5652"/>
    <w:rsid w:val="006C59BB"/>
    <w:rsid w:val="006C6030"/>
    <w:rsid w:val="006C6174"/>
    <w:rsid w:val="006C6311"/>
    <w:rsid w:val="006C6CF4"/>
    <w:rsid w:val="006D0869"/>
    <w:rsid w:val="006D1722"/>
    <w:rsid w:val="006D2120"/>
    <w:rsid w:val="006D22C7"/>
    <w:rsid w:val="006D2822"/>
    <w:rsid w:val="006D2892"/>
    <w:rsid w:val="006D2F1F"/>
    <w:rsid w:val="006D3A1E"/>
    <w:rsid w:val="006D3DCA"/>
    <w:rsid w:val="006D4538"/>
    <w:rsid w:val="006D45D3"/>
    <w:rsid w:val="006D4698"/>
    <w:rsid w:val="006D46C8"/>
    <w:rsid w:val="006D4885"/>
    <w:rsid w:val="006D4902"/>
    <w:rsid w:val="006D4D37"/>
    <w:rsid w:val="006D5A5E"/>
    <w:rsid w:val="006D5A85"/>
    <w:rsid w:val="006D60C2"/>
    <w:rsid w:val="006D6CF0"/>
    <w:rsid w:val="006D6E27"/>
    <w:rsid w:val="006D6E5D"/>
    <w:rsid w:val="006D6EDF"/>
    <w:rsid w:val="006D733D"/>
    <w:rsid w:val="006D7D5F"/>
    <w:rsid w:val="006E00D2"/>
    <w:rsid w:val="006E0401"/>
    <w:rsid w:val="006E11D4"/>
    <w:rsid w:val="006E1433"/>
    <w:rsid w:val="006E18D4"/>
    <w:rsid w:val="006E282B"/>
    <w:rsid w:val="006E2BDA"/>
    <w:rsid w:val="006E2E3A"/>
    <w:rsid w:val="006E3243"/>
    <w:rsid w:val="006E3DAE"/>
    <w:rsid w:val="006E3DBF"/>
    <w:rsid w:val="006E46FE"/>
    <w:rsid w:val="006E55C6"/>
    <w:rsid w:val="006E5787"/>
    <w:rsid w:val="006E62F2"/>
    <w:rsid w:val="006E6590"/>
    <w:rsid w:val="006E69C3"/>
    <w:rsid w:val="006E703B"/>
    <w:rsid w:val="006E743D"/>
    <w:rsid w:val="006E7E15"/>
    <w:rsid w:val="006F0302"/>
    <w:rsid w:val="006F0A14"/>
    <w:rsid w:val="006F0B3C"/>
    <w:rsid w:val="006F0C60"/>
    <w:rsid w:val="006F0CFC"/>
    <w:rsid w:val="006F11D0"/>
    <w:rsid w:val="006F15E9"/>
    <w:rsid w:val="006F1EA4"/>
    <w:rsid w:val="006F33CB"/>
    <w:rsid w:val="006F3819"/>
    <w:rsid w:val="006F3FAA"/>
    <w:rsid w:val="006F42A5"/>
    <w:rsid w:val="006F466B"/>
    <w:rsid w:val="006F4777"/>
    <w:rsid w:val="006F55E7"/>
    <w:rsid w:val="006F61D9"/>
    <w:rsid w:val="006F6256"/>
    <w:rsid w:val="006F645B"/>
    <w:rsid w:val="006F69FC"/>
    <w:rsid w:val="006F7EDD"/>
    <w:rsid w:val="007013F5"/>
    <w:rsid w:val="00701BCB"/>
    <w:rsid w:val="0070223D"/>
    <w:rsid w:val="0070225B"/>
    <w:rsid w:val="0070244E"/>
    <w:rsid w:val="00702F0B"/>
    <w:rsid w:val="007030C4"/>
    <w:rsid w:val="007039E2"/>
    <w:rsid w:val="00703B0F"/>
    <w:rsid w:val="00703C3C"/>
    <w:rsid w:val="0070415C"/>
    <w:rsid w:val="007046ED"/>
    <w:rsid w:val="00704932"/>
    <w:rsid w:val="00704B42"/>
    <w:rsid w:val="00704C3B"/>
    <w:rsid w:val="00704CB6"/>
    <w:rsid w:val="00704F97"/>
    <w:rsid w:val="00705587"/>
    <w:rsid w:val="00705871"/>
    <w:rsid w:val="007060AF"/>
    <w:rsid w:val="00706697"/>
    <w:rsid w:val="00707034"/>
    <w:rsid w:val="0071039D"/>
    <w:rsid w:val="007103E3"/>
    <w:rsid w:val="0071097E"/>
    <w:rsid w:val="00710C60"/>
    <w:rsid w:val="00710CD9"/>
    <w:rsid w:val="00711868"/>
    <w:rsid w:val="00713A07"/>
    <w:rsid w:val="00713D7D"/>
    <w:rsid w:val="00713EA5"/>
    <w:rsid w:val="00714748"/>
    <w:rsid w:val="007149BC"/>
    <w:rsid w:val="00714E80"/>
    <w:rsid w:val="00715276"/>
    <w:rsid w:val="0071531D"/>
    <w:rsid w:val="0071538A"/>
    <w:rsid w:val="00715B21"/>
    <w:rsid w:val="00715B54"/>
    <w:rsid w:val="00715E9B"/>
    <w:rsid w:val="00716132"/>
    <w:rsid w:val="00716225"/>
    <w:rsid w:val="0071628E"/>
    <w:rsid w:val="0071649D"/>
    <w:rsid w:val="007164C6"/>
    <w:rsid w:val="00716A1B"/>
    <w:rsid w:val="00717220"/>
    <w:rsid w:val="00720320"/>
    <w:rsid w:val="00720710"/>
    <w:rsid w:val="00720CB3"/>
    <w:rsid w:val="00720D6A"/>
    <w:rsid w:val="00720DD9"/>
    <w:rsid w:val="00720EAC"/>
    <w:rsid w:val="00721447"/>
    <w:rsid w:val="00721EF4"/>
    <w:rsid w:val="0072282D"/>
    <w:rsid w:val="00722C42"/>
    <w:rsid w:val="00722DC9"/>
    <w:rsid w:val="0072349E"/>
    <w:rsid w:val="00723DD4"/>
    <w:rsid w:val="00723DE6"/>
    <w:rsid w:val="00724065"/>
    <w:rsid w:val="00724CA4"/>
    <w:rsid w:val="007254B4"/>
    <w:rsid w:val="007254DA"/>
    <w:rsid w:val="007255C9"/>
    <w:rsid w:val="00726E30"/>
    <w:rsid w:val="00726E47"/>
    <w:rsid w:val="00727BD6"/>
    <w:rsid w:val="00730DE0"/>
    <w:rsid w:val="00731886"/>
    <w:rsid w:val="00732B06"/>
    <w:rsid w:val="00732B09"/>
    <w:rsid w:val="00732F8B"/>
    <w:rsid w:val="0073340F"/>
    <w:rsid w:val="007348A3"/>
    <w:rsid w:val="007358C7"/>
    <w:rsid w:val="00736700"/>
    <w:rsid w:val="00736C7B"/>
    <w:rsid w:val="00737379"/>
    <w:rsid w:val="00737ABA"/>
    <w:rsid w:val="00740252"/>
    <w:rsid w:val="00740666"/>
    <w:rsid w:val="00741B93"/>
    <w:rsid w:val="00741DAC"/>
    <w:rsid w:val="00741DED"/>
    <w:rsid w:val="00742535"/>
    <w:rsid w:val="00742970"/>
    <w:rsid w:val="00743508"/>
    <w:rsid w:val="00743761"/>
    <w:rsid w:val="00743F33"/>
    <w:rsid w:val="0074449E"/>
    <w:rsid w:val="007444B7"/>
    <w:rsid w:val="00744510"/>
    <w:rsid w:val="00744696"/>
    <w:rsid w:val="007459CB"/>
    <w:rsid w:val="00745D1E"/>
    <w:rsid w:val="00745E9F"/>
    <w:rsid w:val="00745EE6"/>
    <w:rsid w:val="00747263"/>
    <w:rsid w:val="00747FD8"/>
    <w:rsid w:val="007504A3"/>
    <w:rsid w:val="007505AD"/>
    <w:rsid w:val="00750615"/>
    <w:rsid w:val="00750683"/>
    <w:rsid w:val="00751760"/>
    <w:rsid w:val="00751CF7"/>
    <w:rsid w:val="00751D51"/>
    <w:rsid w:val="00752532"/>
    <w:rsid w:val="00753048"/>
    <w:rsid w:val="0075317A"/>
    <w:rsid w:val="0075339E"/>
    <w:rsid w:val="0075386C"/>
    <w:rsid w:val="00753C3E"/>
    <w:rsid w:val="00753FB6"/>
    <w:rsid w:val="007541AC"/>
    <w:rsid w:val="0075435F"/>
    <w:rsid w:val="00754ACC"/>
    <w:rsid w:val="00754C47"/>
    <w:rsid w:val="00755A82"/>
    <w:rsid w:val="007563E9"/>
    <w:rsid w:val="007564E5"/>
    <w:rsid w:val="00756851"/>
    <w:rsid w:val="0076136E"/>
    <w:rsid w:val="00761ABC"/>
    <w:rsid w:val="00762202"/>
    <w:rsid w:val="007628EA"/>
    <w:rsid w:val="0076369C"/>
    <w:rsid w:val="007641B9"/>
    <w:rsid w:val="007641F9"/>
    <w:rsid w:val="007645C3"/>
    <w:rsid w:val="00764706"/>
    <w:rsid w:val="00765023"/>
    <w:rsid w:val="00765384"/>
    <w:rsid w:val="007655DB"/>
    <w:rsid w:val="00765724"/>
    <w:rsid w:val="00766057"/>
    <w:rsid w:val="0076617D"/>
    <w:rsid w:val="00766AB5"/>
    <w:rsid w:val="007670DE"/>
    <w:rsid w:val="00767508"/>
    <w:rsid w:val="00771E76"/>
    <w:rsid w:val="007724B0"/>
    <w:rsid w:val="00773410"/>
    <w:rsid w:val="007738B8"/>
    <w:rsid w:val="00773E30"/>
    <w:rsid w:val="00775427"/>
    <w:rsid w:val="00775A7D"/>
    <w:rsid w:val="00775AC0"/>
    <w:rsid w:val="00776519"/>
    <w:rsid w:val="00776A0D"/>
    <w:rsid w:val="00776DAA"/>
    <w:rsid w:val="00777263"/>
    <w:rsid w:val="0077749A"/>
    <w:rsid w:val="00777923"/>
    <w:rsid w:val="00777963"/>
    <w:rsid w:val="00777E91"/>
    <w:rsid w:val="007801B8"/>
    <w:rsid w:val="0078094D"/>
    <w:rsid w:val="00781A8E"/>
    <w:rsid w:val="00781B4A"/>
    <w:rsid w:val="00782F5F"/>
    <w:rsid w:val="007833B9"/>
    <w:rsid w:val="00784005"/>
    <w:rsid w:val="00784A87"/>
    <w:rsid w:val="00784E17"/>
    <w:rsid w:val="0078568A"/>
    <w:rsid w:val="00786718"/>
    <w:rsid w:val="00786BD9"/>
    <w:rsid w:val="00786C61"/>
    <w:rsid w:val="007875B3"/>
    <w:rsid w:val="007877A1"/>
    <w:rsid w:val="0078797B"/>
    <w:rsid w:val="00787CCC"/>
    <w:rsid w:val="0079015C"/>
    <w:rsid w:val="007903DF"/>
    <w:rsid w:val="007903FF"/>
    <w:rsid w:val="00790F25"/>
    <w:rsid w:val="00791CA5"/>
    <w:rsid w:val="00791DEC"/>
    <w:rsid w:val="00791EA7"/>
    <w:rsid w:val="00793107"/>
    <w:rsid w:val="007934DC"/>
    <w:rsid w:val="00793CCD"/>
    <w:rsid w:val="00794195"/>
    <w:rsid w:val="00794EF8"/>
    <w:rsid w:val="00795310"/>
    <w:rsid w:val="00795C39"/>
    <w:rsid w:val="00797183"/>
    <w:rsid w:val="007976AD"/>
    <w:rsid w:val="00797D96"/>
    <w:rsid w:val="007A0F82"/>
    <w:rsid w:val="007A1878"/>
    <w:rsid w:val="007A195C"/>
    <w:rsid w:val="007A2860"/>
    <w:rsid w:val="007A3238"/>
    <w:rsid w:val="007A35A8"/>
    <w:rsid w:val="007A36E6"/>
    <w:rsid w:val="007A3717"/>
    <w:rsid w:val="007A38D3"/>
    <w:rsid w:val="007A4221"/>
    <w:rsid w:val="007A44EF"/>
    <w:rsid w:val="007A451F"/>
    <w:rsid w:val="007A4787"/>
    <w:rsid w:val="007A60D6"/>
    <w:rsid w:val="007A698F"/>
    <w:rsid w:val="007A6B56"/>
    <w:rsid w:val="007A7DC3"/>
    <w:rsid w:val="007B004C"/>
    <w:rsid w:val="007B064F"/>
    <w:rsid w:val="007B14A2"/>
    <w:rsid w:val="007B14EE"/>
    <w:rsid w:val="007B1DF8"/>
    <w:rsid w:val="007B24BE"/>
    <w:rsid w:val="007B2AB2"/>
    <w:rsid w:val="007B2E80"/>
    <w:rsid w:val="007B304E"/>
    <w:rsid w:val="007B3971"/>
    <w:rsid w:val="007B5008"/>
    <w:rsid w:val="007B51A5"/>
    <w:rsid w:val="007B54CC"/>
    <w:rsid w:val="007B57B6"/>
    <w:rsid w:val="007B6140"/>
    <w:rsid w:val="007B6329"/>
    <w:rsid w:val="007B639A"/>
    <w:rsid w:val="007B6567"/>
    <w:rsid w:val="007B6685"/>
    <w:rsid w:val="007B6AFF"/>
    <w:rsid w:val="007B6BFF"/>
    <w:rsid w:val="007B742C"/>
    <w:rsid w:val="007B786C"/>
    <w:rsid w:val="007C0E04"/>
    <w:rsid w:val="007C10DE"/>
    <w:rsid w:val="007C1265"/>
    <w:rsid w:val="007C145B"/>
    <w:rsid w:val="007C1AE7"/>
    <w:rsid w:val="007C227B"/>
    <w:rsid w:val="007C278E"/>
    <w:rsid w:val="007C2931"/>
    <w:rsid w:val="007C2EE7"/>
    <w:rsid w:val="007C3024"/>
    <w:rsid w:val="007C4381"/>
    <w:rsid w:val="007C45CB"/>
    <w:rsid w:val="007C46B3"/>
    <w:rsid w:val="007C553E"/>
    <w:rsid w:val="007C59B3"/>
    <w:rsid w:val="007C59E7"/>
    <w:rsid w:val="007C722A"/>
    <w:rsid w:val="007C7297"/>
    <w:rsid w:val="007C7A09"/>
    <w:rsid w:val="007D033E"/>
    <w:rsid w:val="007D0357"/>
    <w:rsid w:val="007D039B"/>
    <w:rsid w:val="007D0443"/>
    <w:rsid w:val="007D0883"/>
    <w:rsid w:val="007D0B4B"/>
    <w:rsid w:val="007D0F23"/>
    <w:rsid w:val="007D1CFB"/>
    <w:rsid w:val="007D240F"/>
    <w:rsid w:val="007D42B8"/>
    <w:rsid w:val="007D44A2"/>
    <w:rsid w:val="007D4BB1"/>
    <w:rsid w:val="007D4F2C"/>
    <w:rsid w:val="007D5220"/>
    <w:rsid w:val="007D5B8A"/>
    <w:rsid w:val="007D5FAD"/>
    <w:rsid w:val="007D6B95"/>
    <w:rsid w:val="007D6D49"/>
    <w:rsid w:val="007D7090"/>
    <w:rsid w:val="007D76D1"/>
    <w:rsid w:val="007D7735"/>
    <w:rsid w:val="007D7BED"/>
    <w:rsid w:val="007D7C27"/>
    <w:rsid w:val="007E211A"/>
    <w:rsid w:val="007E39F8"/>
    <w:rsid w:val="007E3C5A"/>
    <w:rsid w:val="007E4486"/>
    <w:rsid w:val="007E45A1"/>
    <w:rsid w:val="007E56BF"/>
    <w:rsid w:val="007E5B38"/>
    <w:rsid w:val="007E6C4E"/>
    <w:rsid w:val="007E74BD"/>
    <w:rsid w:val="007E7A81"/>
    <w:rsid w:val="007E7EE7"/>
    <w:rsid w:val="007F027B"/>
    <w:rsid w:val="007F07B1"/>
    <w:rsid w:val="007F0E8B"/>
    <w:rsid w:val="007F1027"/>
    <w:rsid w:val="007F1E20"/>
    <w:rsid w:val="007F2648"/>
    <w:rsid w:val="007F2D47"/>
    <w:rsid w:val="007F553F"/>
    <w:rsid w:val="007F64B8"/>
    <w:rsid w:val="007F7FBB"/>
    <w:rsid w:val="0080099E"/>
    <w:rsid w:val="00800C73"/>
    <w:rsid w:val="00801111"/>
    <w:rsid w:val="008013D2"/>
    <w:rsid w:val="00801A24"/>
    <w:rsid w:val="00801F6A"/>
    <w:rsid w:val="008024FB"/>
    <w:rsid w:val="008027F5"/>
    <w:rsid w:val="00802833"/>
    <w:rsid w:val="008029E2"/>
    <w:rsid w:val="00802A5A"/>
    <w:rsid w:val="00802BBA"/>
    <w:rsid w:val="00803AC2"/>
    <w:rsid w:val="00803B47"/>
    <w:rsid w:val="0080474F"/>
    <w:rsid w:val="00804A37"/>
    <w:rsid w:val="00805016"/>
    <w:rsid w:val="008055A2"/>
    <w:rsid w:val="008058BF"/>
    <w:rsid w:val="00806064"/>
    <w:rsid w:val="008063F1"/>
    <w:rsid w:val="00806BF4"/>
    <w:rsid w:val="008073FB"/>
    <w:rsid w:val="00807F30"/>
    <w:rsid w:val="00811C12"/>
    <w:rsid w:val="00812412"/>
    <w:rsid w:val="00812471"/>
    <w:rsid w:val="00812A2E"/>
    <w:rsid w:val="00812FED"/>
    <w:rsid w:val="0081303C"/>
    <w:rsid w:val="00813238"/>
    <w:rsid w:val="008132FD"/>
    <w:rsid w:val="0081365B"/>
    <w:rsid w:val="00813708"/>
    <w:rsid w:val="00814EF5"/>
    <w:rsid w:val="00814F84"/>
    <w:rsid w:val="008151C6"/>
    <w:rsid w:val="008151CC"/>
    <w:rsid w:val="00815CCC"/>
    <w:rsid w:val="00816094"/>
    <w:rsid w:val="008161E0"/>
    <w:rsid w:val="008162DC"/>
    <w:rsid w:val="008163C6"/>
    <w:rsid w:val="008169F6"/>
    <w:rsid w:val="0082050D"/>
    <w:rsid w:val="00822277"/>
    <w:rsid w:val="00822840"/>
    <w:rsid w:val="00822D12"/>
    <w:rsid w:val="00822D42"/>
    <w:rsid w:val="00822E5F"/>
    <w:rsid w:val="008234B7"/>
    <w:rsid w:val="008238AE"/>
    <w:rsid w:val="00825C80"/>
    <w:rsid w:val="00825EB1"/>
    <w:rsid w:val="008262EF"/>
    <w:rsid w:val="008265F7"/>
    <w:rsid w:val="00826688"/>
    <w:rsid w:val="00826761"/>
    <w:rsid w:val="008267FE"/>
    <w:rsid w:val="00826B03"/>
    <w:rsid w:val="00826F44"/>
    <w:rsid w:val="008277AA"/>
    <w:rsid w:val="008278F8"/>
    <w:rsid w:val="00827953"/>
    <w:rsid w:val="00827BDB"/>
    <w:rsid w:val="00827E1E"/>
    <w:rsid w:val="00830029"/>
    <w:rsid w:val="008319D5"/>
    <w:rsid w:val="00832B0F"/>
    <w:rsid w:val="00832EAA"/>
    <w:rsid w:val="00833475"/>
    <w:rsid w:val="00833624"/>
    <w:rsid w:val="008338C4"/>
    <w:rsid w:val="00834684"/>
    <w:rsid w:val="0083557D"/>
    <w:rsid w:val="00835C30"/>
    <w:rsid w:val="0083606B"/>
    <w:rsid w:val="00837275"/>
    <w:rsid w:val="00837DD1"/>
    <w:rsid w:val="00840ED4"/>
    <w:rsid w:val="008420F7"/>
    <w:rsid w:val="00842B2B"/>
    <w:rsid w:val="008438E7"/>
    <w:rsid w:val="00844226"/>
    <w:rsid w:val="00844308"/>
    <w:rsid w:val="008449CD"/>
    <w:rsid w:val="008449D9"/>
    <w:rsid w:val="00846E6D"/>
    <w:rsid w:val="008472A2"/>
    <w:rsid w:val="00847635"/>
    <w:rsid w:val="00847C7B"/>
    <w:rsid w:val="008501B0"/>
    <w:rsid w:val="0085039B"/>
    <w:rsid w:val="00850B5C"/>
    <w:rsid w:val="00851298"/>
    <w:rsid w:val="00851501"/>
    <w:rsid w:val="00852314"/>
    <w:rsid w:val="008528F2"/>
    <w:rsid w:val="008531F5"/>
    <w:rsid w:val="0085340D"/>
    <w:rsid w:val="0085487C"/>
    <w:rsid w:val="00854D1F"/>
    <w:rsid w:val="00855A0E"/>
    <w:rsid w:val="00856592"/>
    <w:rsid w:val="008578EB"/>
    <w:rsid w:val="00857B16"/>
    <w:rsid w:val="00860D54"/>
    <w:rsid w:val="00860F55"/>
    <w:rsid w:val="00862A53"/>
    <w:rsid w:val="008630A1"/>
    <w:rsid w:val="008633FD"/>
    <w:rsid w:val="0086350B"/>
    <w:rsid w:val="0086376B"/>
    <w:rsid w:val="00864BFF"/>
    <w:rsid w:val="00864C22"/>
    <w:rsid w:val="0086507E"/>
    <w:rsid w:val="008650DB"/>
    <w:rsid w:val="008655EF"/>
    <w:rsid w:val="00865942"/>
    <w:rsid w:val="00866234"/>
    <w:rsid w:val="0086656A"/>
    <w:rsid w:val="00866B32"/>
    <w:rsid w:val="008707C1"/>
    <w:rsid w:val="008718DF"/>
    <w:rsid w:val="00872284"/>
    <w:rsid w:val="00872D7C"/>
    <w:rsid w:val="00872FA9"/>
    <w:rsid w:val="00873468"/>
    <w:rsid w:val="00874CDD"/>
    <w:rsid w:val="00874F14"/>
    <w:rsid w:val="0087582E"/>
    <w:rsid w:val="00875AE9"/>
    <w:rsid w:val="00875BA0"/>
    <w:rsid w:val="00876C51"/>
    <w:rsid w:val="00876D80"/>
    <w:rsid w:val="00876D83"/>
    <w:rsid w:val="00880FD5"/>
    <w:rsid w:val="00881554"/>
    <w:rsid w:val="0088187F"/>
    <w:rsid w:val="00881A84"/>
    <w:rsid w:val="00881C44"/>
    <w:rsid w:val="00881DEB"/>
    <w:rsid w:val="008829F8"/>
    <w:rsid w:val="00882CA9"/>
    <w:rsid w:val="00882D5B"/>
    <w:rsid w:val="0088379A"/>
    <w:rsid w:val="00883910"/>
    <w:rsid w:val="00883E8A"/>
    <w:rsid w:val="00884FD3"/>
    <w:rsid w:val="0088520F"/>
    <w:rsid w:val="008856C5"/>
    <w:rsid w:val="008860B8"/>
    <w:rsid w:val="0088620D"/>
    <w:rsid w:val="00887001"/>
    <w:rsid w:val="008877CB"/>
    <w:rsid w:val="008877FF"/>
    <w:rsid w:val="00887F59"/>
    <w:rsid w:val="00891B47"/>
    <w:rsid w:val="00891ECC"/>
    <w:rsid w:val="0089215A"/>
    <w:rsid w:val="008924E6"/>
    <w:rsid w:val="00892611"/>
    <w:rsid w:val="00892719"/>
    <w:rsid w:val="008927D5"/>
    <w:rsid w:val="00892B0B"/>
    <w:rsid w:val="008942AD"/>
    <w:rsid w:val="00894A63"/>
    <w:rsid w:val="00894C2A"/>
    <w:rsid w:val="00894FF4"/>
    <w:rsid w:val="008954EF"/>
    <w:rsid w:val="00895DFA"/>
    <w:rsid w:val="00895F2B"/>
    <w:rsid w:val="00896283"/>
    <w:rsid w:val="00896A6A"/>
    <w:rsid w:val="00897320"/>
    <w:rsid w:val="008973A3"/>
    <w:rsid w:val="008977B7"/>
    <w:rsid w:val="00897E3C"/>
    <w:rsid w:val="008A0B84"/>
    <w:rsid w:val="008A1830"/>
    <w:rsid w:val="008A1877"/>
    <w:rsid w:val="008A2593"/>
    <w:rsid w:val="008A27F1"/>
    <w:rsid w:val="008A306A"/>
    <w:rsid w:val="008A4EF7"/>
    <w:rsid w:val="008A6668"/>
    <w:rsid w:val="008A699B"/>
    <w:rsid w:val="008A6DE7"/>
    <w:rsid w:val="008A72AE"/>
    <w:rsid w:val="008A739A"/>
    <w:rsid w:val="008A78E0"/>
    <w:rsid w:val="008B0218"/>
    <w:rsid w:val="008B11A2"/>
    <w:rsid w:val="008B15F4"/>
    <w:rsid w:val="008B19CA"/>
    <w:rsid w:val="008B21AC"/>
    <w:rsid w:val="008B24C6"/>
    <w:rsid w:val="008B2A80"/>
    <w:rsid w:val="008B3036"/>
    <w:rsid w:val="008B3C15"/>
    <w:rsid w:val="008B46FE"/>
    <w:rsid w:val="008B4E7E"/>
    <w:rsid w:val="008B6876"/>
    <w:rsid w:val="008B6953"/>
    <w:rsid w:val="008B6AC9"/>
    <w:rsid w:val="008B6F5C"/>
    <w:rsid w:val="008B6FA5"/>
    <w:rsid w:val="008B732D"/>
    <w:rsid w:val="008B7AD4"/>
    <w:rsid w:val="008C024D"/>
    <w:rsid w:val="008C132C"/>
    <w:rsid w:val="008C1684"/>
    <w:rsid w:val="008C1B78"/>
    <w:rsid w:val="008C1ECA"/>
    <w:rsid w:val="008C2A32"/>
    <w:rsid w:val="008C2B50"/>
    <w:rsid w:val="008C3884"/>
    <w:rsid w:val="008C4EC4"/>
    <w:rsid w:val="008C526D"/>
    <w:rsid w:val="008C5A8D"/>
    <w:rsid w:val="008C5FBE"/>
    <w:rsid w:val="008C61BE"/>
    <w:rsid w:val="008C6A92"/>
    <w:rsid w:val="008C7759"/>
    <w:rsid w:val="008C7855"/>
    <w:rsid w:val="008D0177"/>
    <w:rsid w:val="008D054E"/>
    <w:rsid w:val="008D0EC7"/>
    <w:rsid w:val="008D120D"/>
    <w:rsid w:val="008D14E8"/>
    <w:rsid w:val="008D1B35"/>
    <w:rsid w:val="008D2424"/>
    <w:rsid w:val="008D2546"/>
    <w:rsid w:val="008D25E1"/>
    <w:rsid w:val="008D2757"/>
    <w:rsid w:val="008D38C4"/>
    <w:rsid w:val="008D3FEE"/>
    <w:rsid w:val="008D54AB"/>
    <w:rsid w:val="008D5547"/>
    <w:rsid w:val="008D57A0"/>
    <w:rsid w:val="008D5EAA"/>
    <w:rsid w:val="008D6105"/>
    <w:rsid w:val="008D6B15"/>
    <w:rsid w:val="008D6B8F"/>
    <w:rsid w:val="008D7F13"/>
    <w:rsid w:val="008E0BA4"/>
    <w:rsid w:val="008E1002"/>
    <w:rsid w:val="008E1584"/>
    <w:rsid w:val="008E24B8"/>
    <w:rsid w:val="008E345E"/>
    <w:rsid w:val="008E4B3B"/>
    <w:rsid w:val="008E5329"/>
    <w:rsid w:val="008E60F3"/>
    <w:rsid w:val="008E6565"/>
    <w:rsid w:val="008E6F00"/>
    <w:rsid w:val="008E6F7C"/>
    <w:rsid w:val="008E765E"/>
    <w:rsid w:val="008E7F03"/>
    <w:rsid w:val="008E7FC7"/>
    <w:rsid w:val="008F0F65"/>
    <w:rsid w:val="008F108D"/>
    <w:rsid w:val="008F125E"/>
    <w:rsid w:val="008F196E"/>
    <w:rsid w:val="008F21E6"/>
    <w:rsid w:val="008F2EA7"/>
    <w:rsid w:val="008F3192"/>
    <w:rsid w:val="008F33E6"/>
    <w:rsid w:val="008F3BBA"/>
    <w:rsid w:val="008F3E4B"/>
    <w:rsid w:val="008F4716"/>
    <w:rsid w:val="008F5011"/>
    <w:rsid w:val="008F58C9"/>
    <w:rsid w:val="008F5AD3"/>
    <w:rsid w:val="008F5BB8"/>
    <w:rsid w:val="008F5C49"/>
    <w:rsid w:val="008F5CE6"/>
    <w:rsid w:val="008F65C1"/>
    <w:rsid w:val="008F6BAB"/>
    <w:rsid w:val="008F6D3C"/>
    <w:rsid w:val="008F6E85"/>
    <w:rsid w:val="008F78B5"/>
    <w:rsid w:val="008F7AAD"/>
    <w:rsid w:val="008F7B5D"/>
    <w:rsid w:val="009002B1"/>
    <w:rsid w:val="009008ED"/>
    <w:rsid w:val="009012D0"/>
    <w:rsid w:val="00902773"/>
    <w:rsid w:val="00902AD0"/>
    <w:rsid w:val="00902FB6"/>
    <w:rsid w:val="00904335"/>
    <w:rsid w:val="0090493F"/>
    <w:rsid w:val="00905225"/>
    <w:rsid w:val="009054F2"/>
    <w:rsid w:val="0090566F"/>
    <w:rsid w:val="00905F61"/>
    <w:rsid w:val="00907830"/>
    <w:rsid w:val="0091056F"/>
    <w:rsid w:val="00910A32"/>
    <w:rsid w:val="00910A65"/>
    <w:rsid w:val="00911042"/>
    <w:rsid w:val="009114BC"/>
    <w:rsid w:val="009116A4"/>
    <w:rsid w:val="0091171C"/>
    <w:rsid w:val="0091187F"/>
    <w:rsid w:val="00911B0A"/>
    <w:rsid w:val="00911C2F"/>
    <w:rsid w:val="0091218E"/>
    <w:rsid w:val="00912AF3"/>
    <w:rsid w:val="009131BA"/>
    <w:rsid w:val="00913414"/>
    <w:rsid w:val="00913844"/>
    <w:rsid w:val="009138B0"/>
    <w:rsid w:val="00913A79"/>
    <w:rsid w:val="00913C0A"/>
    <w:rsid w:val="009142AC"/>
    <w:rsid w:val="0091447B"/>
    <w:rsid w:val="00914C1A"/>
    <w:rsid w:val="00915020"/>
    <w:rsid w:val="00915352"/>
    <w:rsid w:val="00915FD4"/>
    <w:rsid w:val="00916DAA"/>
    <w:rsid w:val="009170A3"/>
    <w:rsid w:val="00920F1B"/>
    <w:rsid w:val="0092165F"/>
    <w:rsid w:val="009222AE"/>
    <w:rsid w:val="009228DA"/>
    <w:rsid w:val="0092405D"/>
    <w:rsid w:val="00924881"/>
    <w:rsid w:val="00924B31"/>
    <w:rsid w:val="00924D41"/>
    <w:rsid w:val="00924E6E"/>
    <w:rsid w:val="009258D6"/>
    <w:rsid w:val="00925E6B"/>
    <w:rsid w:val="00927C7D"/>
    <w:rsid w:val="00927E70"/>
    <w:rsid w:val="00927EF4"/>
    <w:rsid w:val="00930B2A"/>
    <w:rsid w:val="00930B99"/>
    <w:rsid w:val="00931758"/>
    <w:rsid w:val="00931857"/>
    <w:rsid w:val="009328A4"/>
    <w:rsid w:val="00933AB0"/>
    <w:rsid w:val="00933F8B"/>
    <w:rsid w:val="00934110"/>
    <w:rsid w:val="00934216"/>
    <w:rsid w:val="00934258"/>
    <w:rsid w:val="009344B9"/>
    <w:rsid w:val="00934638"/>
    <w:rsid w:val="0093518E"/>
    <w:rsid w:val="00935869"/>
    <w:rsid w:val="00935C56"/>
    <w:rsid w:val="0093691B"/>
    <w:rsid w:val="00936AAD"/>
    <w:rsid w:val="0093741B"/>
    <w:rsid w:val="00937BB9"/>
    <w:rsid w:val="00937D04"/>
    <w:rsid w:val="00941642"/>
    <w:rsid w:val="009417AF"/>
    <w:rsid w:val="00941981"/>
    <w:rsid w:val="00941AB2"/>
    <w:rsid w:val="00941C9A"/>
    <w:rsid w:val="009428BE"/>
    <w:rsid w:val="00942C25"/>
    <w:rsid w:val="0094466B"/>
    <w:rsid w:val="00944AE8"/>
    <w:rsid w:val="00944F8F"/>
    <w:rsid w:val="00945419"/>
    <w:rsid w:val="0094566D"/>
    <w:rsid w:val="00945D11"/>
    <w:rsid w:val="00946627"/>
    <w:rsid w:val="00946A1B"/>
    <w:rsid w:val="00947203"/>
    <w:rsid w:val="00947709"/>
    <w:rsid w:val="00947775"/>
    <w:rsid w:val="009477DE"/>
    <w:rsid w:val="00947CA7"/>
    <w:rsid w:val="0095022D"/>
    <w:rsid w:val="009507C7"/>
    <w:rsid w:val="00950E85"/>
    <w:rsid w:val="00950EAC"/>
    <w:rsid w:val="00950EC4"/>
    <w:rsid w:val="00950F8C"/>
    <w:rsid w:val="00951A92"/>
    <w:rsid w:val="00951B07"/>
    <w:rsid w:val="00951DD5"/>
    <w:rsid w:val="00952566"/>
    <w:rsid w:val="009525DF"/>
    <w:rsid w:val="009532EC"/>
    <w:rsid w:val="009535FC"/>
    <w:rsid w:val="00954E43"/>
    <w:rsid w:val="0095563E"/>
    <w:rsid w:val="00955733"/>
    <w:rsid w:val="00955EBE"/>
    <w:rsid w:val="009561A0"/>
    <w:rsid w:val="009563D5"/>
    <w:rsid w:val="00956798"/>
    <w:rsid w:val="009567BA"/>
    <w:rsid w:val="00956D3B"/>
    <w:rsid w:val="00956FE7"/>
    <w:rsid w:val="009572FE"/>
    <w:rsid w:val="009579CF"/>
    <w:rsid w:val="0096055F"/>
    <w:rsid w:val="0096092C"/>
    <w:rsid w:val="00960C1D"/>
    <w:rsid w:val="00962115"/>
    <w:rsid w:val="00962770"/>
    <w:rsid w:val="00962C1A"/>
    <w:rsid w:val="00962EA6"/>
    <w:rsid w:val="0096327E"/>
    <w:rsid w:val="009634E8"/>
    <w:rsid w:val="009644C6"/>
    <w:rsid w:val="00965647"/>
    <w:rsid w:val="00965A5B"/>
    <w:rsid w:val="00966367"/>
    <w:rsid w:val="00966573"/>
    <w:rsid w:val="00966819"/>
    <w:rsid w:val="00967B72"/>
    <w:rsid w:val="00970B55"/>
    <w:rsid w:val="00970CA4"/>
    <w:rsid w:val="009726EA"/>
    <w:rsid w:val="00972A60"/>
    <w:rsid w:val="00972B40"/>
    <w:rsid w:val="00972EC7"/>
    <w:rsid w:val="0097302E"/>
    <w:rsid w:val="009740C8"/>
    <w:rsid w:val="0097479D"/>
    <w:rsid w:val="00974854"/>
    <w:rsid w:val="00975BB1"/>
    <w:rsid w:val="00976A1D"/>
    <w:rsid w:val="00976B74"/>
    <w:rsid w:val="00977C78"/>
    <w:rsid w:val="009804A6"/>
    <w:rsid w:val="00980935"/>
    <w:rsid w:val="009814E0"/>
    <w:rsid w:val="00981687"/>
    <w:rsid w:val="009817DF"/>
    <w:rsid w:val="00981D25"/>
    <w:rsid w:val="0098207F"/>
    <w:rsid w:val="00982489"/>
    <w:rsid w:val="0098335C"/>
    <w:rsid w:val="009833BD"/>
    <w:rsid w:val="009834DB"/>
    <w:rsid w:val="0098437C"/>
    <w:rsid w:val="00984FC0"/>
    <w:rsid w:val="009853E9"/>
    <w:rsid w:val="00985A1A"/>
    <w:rsid w:val="00986417"/>
    <w:rsid w:val="0098760E"/>
    <w:rsid w:val="00987D1B"/>
    <w:rsid w:val="00987F5C"/>
    <w:rsid w:val="0099026F"/>
    <w:rsid w:val="0099147C"/>
    <w:rsid w:val="00991509"/>
    <w:rsid w:val="009921A7"/>
    <w:rsid w:val="00992A03"/>
    <w:rsid w:val="00993454"/>
    <w:rsid w:val="009943C6"/>
    <w:rsid w:val="00994876"/>
    <w:rsid w:val="00994B89"/>
    <w:rsid w:val="00994CB3"/>
    <w:rsid w:val="00994D68"/>
    <w:rsid w:val="00994DF9"/>
    <w:rsid w:val="0099503A"/>
    <w:rsid w:val="00995D60"/>
    <w:rsid w:val="00996CBA"/>
    <w:rsid w:val="009977EA"/>
    <w:rsid w:val="00997AD5"/>
    <w:rsid w:val="00997E97"/>
    <w:rsid w:val="009A063B"/>
    <w:rsid w:val="009A0959"/>
    <w:rsid w:val="009A0DB3"/>
    <w:rsid w:val="009A1B77"/>
    <w:rsid w:val="009A224D"/>
    <w:rsid w:val="009A231A"/>
    <w:rsid w:val="009A5337"/>
    <w:rsid w:val="009A5595"/>
    <w:rsid w:val="009A5AA2"/>
    <w:rsid w:val="009A5AEC"/>
    <w:rsid w:val="009A667C"/>
    <w:rsid w:val="009A66E6"/>
    <w:rsid w:val="009A69FA"/>
    <w:rsid w:val="009A712F"/>
    <w:rsid w:val="009A72B2"/>
    <w:rsid w:val="009A7BD1"/>
    <w:rsid w:val="009A7F0C"/>
    <w:rsid w:val="009B0469"/>
    <w:rsid w:val="009B15D7"/>
    <w:rsid w:val="009B160D"/>
    <w:rsid w:val="009B199F"/>
    <w:rsid w:val="009B2510"/>
    <w:rsid w:val="009B25D4"/>
    <w:rsid w:val="009B2B46"/>
    <w:rsid w:val="009B2C35"/>
    <w:rsid w:val="009B385A"/>
    <w:rsid w:val="009B39E1"/>
    <w:rsid w:val="009B3C89"/>
    <w:rsid w:val="009B57CD"/>
    <w:rsid w:val="009B5C2F"/>
    <w:rsid w:val="009B6356"/>
    <w:rsid w:val="009B6439"/>
    <w:rsid w:val="009B6470"/>
    <w:rsid w:val="009B67E4"/>
    <w:rsid w:val="009B6A29"/>
    <w:rsid w:val="009B7077"/>
    <w:rsid w:val="009B7300"/>
    <w:rsid w:val="009B77D3"/>
    <w:rsid w:val="009B798F"/>
    <w:rsid w:val="009B7D41"/>
    <w:rsid w:val="009C0396"/>
    <w:rsid w:val="009C0B7E"/>
    <w:rsid w:val="009C0F44"/>
    <w:rsid w:val="009C139A"/>
    <w:rsid w:val="009C1AEE"/>
    <w:rsid w:val="009C1E2F"/>
    <w:rsid w:val="009C2305"/>
    <w:rsid w:val="009C38FF"/>
    <w:rsid w:val="009C3FDB"/>
    <w:rsid w:val="009C42D3"/>
    <w:rsid w:val="009C493F"/>
    <w:rsid w:val="009C4CB5"/>
    <w:rsid w:val="009C4CD5"/>
    <w:rsid w:val="009C4DE2"/>
    <w:rsid w:val="009C4ED9"/>
    <w:rsid w:val="009C561F"/>
    <w:rsid w:val="009C59B6"/>
    <w:rsid w:val="009C5D2B"/>
    <w:rsid w:val="009C630A"/>
    <w:rsid w:val="009C6834"/>
    <w:rsid w:val="009C6AE2"/>
    <w:rsid w:val="009C74FF"/>
    <w:rsid w:val="009D06B3"/>
    <w:rsid w:val="009D0ABC"/>
    <w:rsid w:val="009D0BA5"/>
    <w:rsid w:val="009D0BB3"/>
    <w:rsid w:val="009D1534"/>
    <w:rsid w:val="009D1C09"/>
    <w:rsid w:val="009D1CF6"/>
    <w:rsid w:val="009D1E5E"/>
    <w:rsid w:val="009D234B"/>
    <w:rsid w:val="009D241C"/>
    <w:rsid w:val="009D261E"/>
    <w:rsid w:val="009D27E8"/>
    <w:rsid w:val="009D2E5F"/>
    <w:rsid w:val="009D303D"/>
    <w:rsid w:val="009D3209"/>
    <w:rsid w:val="009D343F"/>
    <w:rsid w:val="009D3CB5"/>
    <w:rsid w:val="009D4706"/>
    <w:rsid w:val="009D4749"/>
    <w:rsid w:val="009D5115"/>
    <w:rsid w:val="009D59D7"/>
    <w:rsid w:val="009D6201"/>
    <w:rsid w:val="009D6759"/>
    <w:rsid w:val="009D67F3"/>
    <w:rsid w:val="009D68AD"/>
    <w:rsid w:val="009D6E57"/>
    <w:rsid w:val="009D6FD0"/>
    <w:rsid w:val="009D73CE"/>
    <w:rsid w:val="009D79F8"/>
    <w:rsid w:val="009E1412"/>
    <w:rsid w:val="009E161C"/>
    <w:rsid w:val="009E21E3"/>
    <w:rsid w:val="009E22AD"/>
    <w:rsid w:val="009E24D8"/>
    <w:rsid w:val="009E387C"/>
    <w:rsid w:val="009E3D5B"/>
    <w:rsid w:val="009E4AB4"/>
    <w:rsid w:val="009E5612"/>
    <w:rsid w:val="009E5BC7"/>
    <w:rsid w:val="009E6014"/>
    <w:rsid w:val="009E6E33"/>
    <w:rsid w:val="009E6F3C"/>
    <w:rsid w:val="009E7356"/>
    <w:rsid w:val="009E7E14"/>
    <w:rsid w:val="009F13D1"/>
    <w:rsid w:val="009F171A"/>
    <w:rsid w:val="009F204C"/>
    <w:rsid w:val="009F2F4E"/>
    <w:rsid w:val="009F3356"/>
    <w:rsid w:val="009F37B3"/>
    <w:rsid w:val="009F3CF7"/>
    <w:rsid w:val="009F4478"/>
    <w:rsid w:val="009F4975"/>
    <w:rsid w:val="009F4B3D"/>
    <w:rsid w:val="009F4EA3"/>
    <w:rsid w:val="009F5617"/>
    <w:rsid w:val="009F5B46"/>
    <w:rsid w:val="009F5D60"/>
    <w:rsid w:val="009F6700"/>
    <w:rsid w:val="009F6ACF"/>
    <w:rsid w:val="009F757F"/>
    <w:rsid w:val="009F7877"/>
    <w:rsid w:val="009F7C32"/>
    <w:rsid w:val="009F7CED"/>
    <w:rsid w:val="009F7E03"/>
    <w:rsid w:val="009F7FE5"/>
    <w:rsid w:val="00A00415"/>
    <w:rsid w:val="00A00695"/>
    <w:rsid w:val="00A008A8"/>
    <w:rsid w:val="00A016E8"/>
    <w:rsid w:val="00A0201F"/>
    <w:rsid w:val="00A02BCE"/>
    <w:rsid w:val="00A02BFB"/>
    <w:rsid w:val="00A02C97"/>
    <w:rsid w:val="00A04A25"/>
    <w:rsid w:val="00A04B18"/>
    <w:rsid w:val="00A04D2D"/>
    <w:rsid w:val="00A05AE8"/>
    <w:rsid w:val="00A05BDF"/>
    <w:rsid w:val="00A06082"/>
    <w:rsid w:val="00A06149"/>
    <w:rsid w:val="00A065A5"/>
    <w:rsid w:val="00A068FC"/>
    <w:rsid w:val="00A07142"/>
    <w:rsid w:val="00A0715D"/>
    <w:rsid w:val="00A0724B"/>
    <w:rsid w:val="00A07658"/>
    <w:rsid w:val="00A07C10"/>
    <w:rsid w:val="00A101DF"/>
    <w:rsid w:val="00A10489"/>
    <w:rsid w:val="00A10D39"/>
    <w:rsid w:val="00A10EF8"/>
    <w:rsid w:val="00A1126C"/>
    <w:rsid w:val="00A1291D"/>
    <w:rsid w:val="00A13092"/>
    <w:rsid w:val="00A135ED"/>
    <w:rsid w:val="00A137B3"/>
    <w:rsid w:val="00A1380F"/>
    <w:rsid w:val="00A15476"/>
    <w:rsid w:val="00A15526"/>
    <w:rsid w:val="00A15C8F"/>
    <w:rsid w:val="00A16BDA"/>
    <w:rsid w:val="00A17A79"/>
    <w:rsid w:val="00A20ADE"/>
    <w:rsid w:val="00A21348"/>
    <w:rsid w:val="00A21C4C"/>
    <w:rsid w:val="00A21DD1"/>
    <w:rsid w:val="00A22A10"/>
    <w:rsid w:val="00A22FC8"/>
    <w:rsid w:val="00A23BE3"/>
    <w:rsid w:val="00A24D86"/>
    <w:rsid w:val="00A24D9E"/>
    <w:rsid w:val="00A24FF4"/>
    <w:rsid w:val="00A25B5E"/>
    <w:rsid w:val="00A26201"/>
    <w:rsid w:val="00A2647B"/>
    <w:rsid w:val="00A264A4"/>
    <w:rsid w:val="00A26E72"/>
    <w:rsid w:val="00A3057B"/>
    <w:rsid w:val="00A311F3"/>
    <w:rsid w:val="00A3125B"/>
    <w:rsid w:val="00A31270"/>
    <w:rsid w:val="00A31547"/>
    <w:rsid w:val="00A31FE0"/>
    <w:rsid w:val="00A32165"/>
    <w:rsid w:val="00A323F7"/>
    <w:rsid w:val="00A3313A"/>
    <w:rsid w:val="00A33E95"/>
    <w:rsid w:val="00A34C3B"/>
    <w:rsid w:val="00A34E84"/>
    <w:rsid w:val="00A34F9B"/>
    <w:rsid w:val="00A357A9"/>
    <w:rsid w:val="00A35984"/>
    <w:rsid w:val="00A35D6D"/>
    <w:rsid w:val="00A36038"/>
    <w:rsid w:val="00A360F5"/>
    <w:rsid w:val="00A362FF"/>
    <w:rsid w:val="00A36829"/>
    <w:rsid w:val="00A374B9"/>
    <w:rsid w:val="00A3756F"/>
    <w:rsid w:val="00A37BCD"/>
    <w:rsid w:val="00A409BD"/>
    <w:rsid w:val="00A415D6"/>
    <w:rsid w:val="00A41614"/>
    <w:rsid w:val="00A4167D"/>
    <w:rsid w:val="00A41CE4"/>
    <w:rsid w:val="00A441ED"/>
    <w:rsid w:val="00A44599"/>
    <w:rsid w:val="00A46875"/>
    <w:rsid w:val="00A46EE8"/>
    <w:rsid w:val="00A472DF"/>
    <w:rsid w:val="00A472FC"/>
    <w:rsid w:val="00A47683"/>
    <w:rsid w:val="00A478C8"/>
    <w:rsid w:val="00A50A81"/>
    <w:rsid w:val="00A5137F"/>
    <w:rsid w:val="00A51644"/>
    <w:rsid w:val="00A51B4B"/>
    <w:rsid w:val="00A521C3"/>
    <w:rsid w:val="00A52C9E"/>
    <w:rsid w:val="00A52D73"/>
    <w:rsid w:val="00A5329A"/>
    <w:rsid w:val="00A53327"/>
    <w:rsid w:val="00A5339D"/>
    <w:rsid w:val="00A53589"/>
    <w:rsid w:val="00A53C07"/>
    <w:rsid w:val="00A54296"/>
    <w:rsid w:val="00A54367"/>
    <w:rsid w:val="00A545D7"/>
    <w:rsid w:val="00A54698"/>
    <w:rsid w:val="00A549FC"/>
    <w:rsid w:val="00A54AFC"/>
    <w:rsid w:val="00A54E2B"/>
    <w:rsid w:val="00A55CC0"/>
    <w:rsid w:val="00A55DE1"/>
    <w:rsid w:val="00A5662A"/>
    <w:rsid w:val="00A56A79"/>
    <w:rsid w:val="00A56B96"/>
    <w:rsid w:val="00A56CFF"/>
    <w:rsid w:val="00A570FF"/>
    <w:rsid w:val="00A600DE"/>
    <w:rsid w:val="00A604E9"/>
    <w:rsid w:val="00A61DBD"/>
    <w:rsid w:val="00A62175"/>
    <w:rsid w:val="00A6234D"/>
    <w:rsid w:val="00A62EE0"/>
    <w:rsid w:val="00A64679"/>
    <w:rsid w:val="00A64710"/>
    <w:rsid w:val="00A64BB0"/>
    <w:rsid w:val="00A65DD8"/>
    <w:rsid w:val="00A661C5"/>
    <w:rsid w:val="00A6621E"/>
    <w:rsid w:val="00A66483"/>
    <w:rsid w:val="00A66B49"/>
    <w:rsid w:val="00A67194"/>
    <w:rsid w:val="00A673E3"/>
    <w:rsid w:val="00A6744F"/>
    <w:rsid w:val="00A6753F"/>
    <w:rsid w:val="00A67BC4"/>
    <w:rsid w:val="00A70E76"/>
    <w:rsid w:val="00A715B0"/>
    <w:rsid w:val="00A7166F"/>
    <w:rsid w:val="00A7229F"/>
    <w:rsid w:val="00A728F2"/>
    <w:rsid w:val="00A73A51"/>
    <w:rsid w:val="00A73D3E"/>
    <w:rsid w:val="00A73E5E"/>
    <w:rsid w:val="00A7432D"/>
    <w:rsid w:val="00A74ABE"/>
    <w:rsid w:val="00A755F8"/>
    <w:rsid w:val="00A75ABB"/>
    <w:rsid w:val="00A76583"/>
    <w:rsid w:val="00A769E4"/>
    <w:rsid w:val="00A80E8C"/>
    <w:rsid w:val="00A81148"/>
    <w:rsid w:val="00A814CA"/>
    <w:rsid w:val="00A81C1E"/>
    <w:rsid w:val="00A82C00"/>
    <w:rsid w:val="00A82ECE"/>
    <w:rsid w:val="00A837CE"/>
    <w:rsid w:val="00A84024"/>
    <w:rsid w:val="00A85710"/>
    <w:rsid w:val="00A86269"/>
    <w:rsid w:val="00A86379"/>
    <w:rsid w:val="00A864BD"/>
    <w:rsid w:val="00A86AC5"/>
    <w:rsid w:val="00A87CE5"/>
    <w:rsid w:val="00A903E4"/>
    <w:rsid w:val="00A90580"/>
    <w:rsid w:val="00A90D03"/>
    <w:rsid w:val="00A90E9D"/>
    <w:rsid w:val="00A91245"/>
    <w:rsid w:val="00A91DD6"/>
    <w:rsid w:val="00A921C2"/>
    <w:rsid w:val="00A926AD"/>
    <w:rsid w:val="00A9299C"/>
    <w:rsid w:val="00A92D57"/>
    <w:rsid w:val="00A93658"/>
    <w:rsid w:val="00A93C5E"/>
    <w:rsid w:val="00A940B8"/>
    <w:rsid w:val="00A943CC"/>
    <w:rsid w:val="00A957A6"/>
    <w:rsid w:val="00A96053"/>
    <w:rsid w:val="00A96105"/>
    <w:rsid w:val="00A96A67"/>
    <w:rsid w:val="00A97569"/>
    <w:rsid w:val="00A97926"/>
    <w:rsid w:val="00A97AEA"/>
    <w:rsid w:val="00AA0B58"/>
    <w:rsid w:val="00AA0DB0"/>
    <w:rsid w:val="00AA1328"/>
    <w:rsid w:val="00AA13D5"/>
    <w:rsid w:val="00AA1840"/>
    <w:rsid w:val="00AA1ECC"/>
    <w:rsid w:val="00AA2511"/>
    <w:rsid w:val="00AA2597"/>
    <w:rsid w:val="00AA2DC8"/>
    <w:rsid w:val="00AA3706"/>
    <w:rsid w:val="00AA3A0C"/>
    <w:rsid w:val="00AA3EB3"/>
    <w:rsid w:val="00AA47C5"/>
    <w:rsid w:val="00AA5971"/>
    <w:rsid w:val="00AA6377"/>
    <w:rsid w:val="00AA6435"/>
    <w:rsid w:val="00AA6A74"/>
    <w:rsid w:val="00AA74BB"/>
    <w:rsid w:val="00AB02BA"/>
    <w:rsid w:val="00AB0BCD"/>
    <w:rsid w:val="00AB1172"/>
    <w:rsid w:val="00AB1305"/>
    <w:rsid w:val="00AB157A"/>
    <w:rsid w:val="00AB2B1C"/>
    <w:rsid w:val="00AB3159"/>
    <w:rsid w:val="00AB3B66"/>
    <w:rsid w:val="00AB3C94"/>
    <w:rsid w:val="00AB496B"/>
    <w:rsid w:val="00AB511B"/>
    <w:rsid w:val="00AB53C4"/>
    <w:rsid w:val="00AB55B3"/>
    <w:rsid w:val="00AB5D68"/>
    <w:rsid w:val="00AB5E3E"/>
    <w:rsid w:val="00AB636B"/>
    <w:rsid w:val="00AB66F8"/>
    <w:rsid w:val="00AB6F81"/>
    <w:rsid w:val="00AB7981"/>
    <w:rsid w:val="00AB7FB1"/>
    <w:rsid w:val="00AC035F"/>
    <w:rsid w:val="00AC0431"/>
    <w:rsid w:val="00AC09C3"/>
    <w:rsid w:val="00AC2B99"/>
    <w:rsid w:val="00AC3C0C"/>
    <w:rsid w:val="00AC4D05"/>
    <w:rsid w:val="00AC5BDA"/>
    <w:rsid w:val="00AC6E99"/>
    <w:rsid w:val="00AC7490"/>
    <w:rsid w:val="00AC796C"/>
    <w:rsid w:val="00AC7B2E"/>
    <w:rsid w:val="00AC7E75"/>
    <w:rsid w:val="00AD050A"/>
    <w:rsid w:val="00AD067A"/>
    <w:rsid w:val="00AD0BDE"/>
    <w:rsid w:val="00AD0BF7"/>
    <w:rsid w:val="00AD0D87"/>
    <w:rsid w:val="00AD0D9D"/>
    <w:rsid w:val="00AD10D0"/>
    <w:rsid w:val="00AD2198"/>
    <w:rsid w:val="00AD2399"/>
    <w:rsid w:val="00AD284C"/>
    <w:rsid w:val="00AD3816"/>
    <w:rsid w:val="00AD388D"/>
    <w:rsid w:val="00AD3B4B"/>
    <w:rsid w:val="00AD416B"/>
    <w:rsid w:val="00AD4792"/>
    <w:rsid w:val="00AD4A1F"/>
    <w:rsid w:val="00AD58D1"/>
    <w:rsid w:val="00AD5C19"/>
    <w:rsid w:val="00AD6538"/>
    <w:rsid w:val="00AD6E8A"/>
    <w:rsid w:val="00AD6EAB"/>
    <w:rsid w:val="00AD7BED"/>
    <w:rsid w:val="00AE0C46"/>
    <w:rsid w:val="00AE0E21"/>
    <w:rsid w:val="00AE0FF8"/>
    <w:rsid w:val="00AE12B5"/>
    <w:rsid w:val="00AE1803"/>
    <w:rsid w:val="00AE1DD7"/>
    <w:rsid w:val="00AE29FA"/>
    <w:rsid w:val="00AE3685"/>
    <w:rsid w:val="00AE57C6"/>
    <w:rsid w:val="00AE5C47"/>
    <w:rsid w:val="00AE6045"/>
    <w:rsid w:val="00AE6C25"/>
    <w:rsid w:val="00AE79CF"/>
    <w:rsid w:val="00AE7D5E"/>
    <w:rsid w:val="00AF01B6"/>
    <w:rsid w:val="00AF06A7"/>
    <w:rsid w:val="00AF1203"/>
    <w:rsid w:val="00AF16F6"/>
    <w:rsid w:val="00AF1B24"/>
    <w:rsid w:val="00AF218F"/>
    <w:rsid w:val="00AF25B8"/>
    <w:rsid w:val="00AF314E"/>
    <w:rsid w:val="00AF389D"/>
    <w:rsid w:val="00AF38B2"/>
    <w:rsid w:val="00AF3903"/>
    <w:rsid w:val="00AF3A57"/>
    <w:rsid w:val="00AF49A9"/>
    <w:rsid w:val="00AF4CAC"/>
    <w:rsid w:val="00AF5471"/>
    <w:rsid w:val="00AF547D"/>
    <w:rsid w:val="00AF5598"/>
    <w:rsid w:val="00AF559B"/>
    <w:rsid w:val="00AF564A"/>
    <w:rsid w:val="00AF5BC2"/>
    <w:rsid w:val="00AF5C7A"/>
    <w:rsid w:val="00AF5F1A"/>
    <w:rsid w:val="00AF6D58"/>
    <w:rsid w:val="00AF700F"/>
    <w:rsid w:val="00AF787D"/>
    <w:rsid w:val="00AF7982"/>
    <w:rsid w:val="00B0088A"/>
    <w:rsid w:val="00B00BAE"/>
    <w:rsid w:val="00B0117F"/>
    <w:rsid w:val="00B01751"/>
    <w:rsid w:val="00B0197D"/>
    <w:rsid w:val="00B01AE3"/>
    <w:rsid w:val="00B01B1F"/>
    <w:rsid w:val="00B030A5"/>
    <w:rsid w:val="00B036C1"/>
    <w:rsid w:val="00B037C0"/>
    <w:rsid w:val="00B03D6E"/>
    <w:rsid w:val="00B042FB"/>
    <w:rsid w:val="00B043BC"/>
    <w:rsid w:val="00B043F0"/>
    <w:rsid w:val="00B05B70"/>
    <w:rsid w:val="00B06828"/>
    <w:rsid w:val="00B06925"/>
    <w:rsid w:val="00B06A62"/>
    <w:rsid w:val="00B06FD5"/>
    <w:rsid w:val="00B071E2"/>
    <w:rsid w:val="00B077B4"/>
    <w:rsid w:val="00B07945"/>
    <w:rsid w:val="00B07D30"/>
    <w:rsid w:val="00B07D52"/>
    <w:rsid w:val="00B1029D"/>
    <w:rsid w:val="00B10964"/>
    <w:rsid w:val="00B10B5B"/>
    <w:rsid w:val="00B10CCD"/>
    <w:rsid w:val="00B10D26"/>
    <w:rsid w:val="00B11C51"/>
    <w:rsid w:val="00B128F1"/>
    <w:rsid w:val="00B1305F"/>
    <w:rsid w:val="00B13B33"/>
    <w:rsid w:val="00B13DD6"/>
    <w:rsid w:val="00B14104"/>
    <w:rsid w:val="00B1548C"/>
    <w:rsid w:val="00B154F8"/>
    <w:rsid w:val="00B156CF"/>
    <w:rsid w:val="00B15AD7"/>
    <w:rsid w:val="00B1614C"/>
    <w:rsid w:val="00B1625C"/>
    <w:rsid w:val="00B16394"/>
    <w:rsid w:val="00B16FC0"/>
    <w:rsid w:val="00B1784F"/>
    <w:rsid w:val="00B178D6"/>
    <w:rsid w:val="00B20057"/>
    <w:rsid w:val="00B20DD6"/>
    <w:rsid w:val="00B21C24"/>
    <w:rsid w:val="00B2269B"/>
    <w:rsid w:val="00B22748"/>
    <w:rsid w:val="00B22A30"/>
    <w:rsid w:val="00B2303B"/>
    <w:rsid w:val="00B244C2"/>
    <w:rsid w:val="00B24A26"/>
    <w:rsid w:val="00B24CE6"/>
    <w:rsid w:val="00B24E30"/>
    <w:rsid w:val="00B25130"/>
    <w:rsid w:val="00B257C7"/>
    <w:rsid w:val="00B2737B"/>
    <w:rsid w:val="00B27839"/>
    <w:rsid w:val="00B301D3"/>
    <w:rsid w:val="00B304C7"/>
    <w:rsid w:val="00B30518"/>
    <w:rsid w:val="00B30FE7"/>
    <w:rsid w:val="00B31585"/>
    <w:rsid w:val="00B31F0C"/>
    <w:rsid w:val="00B32C72"/>
    <w:rsid w:val="00B3307E"/>
    <w:rsid w:val="00B33298"/>
    <w:rsid w:val="00B34499"/>
    <w:rsid w:val="00B353CB"/>
    <w:rsid w:val="00B3564F"/>
    <w:rsid w:val="00B3576E"/>
    <w:rsid w:val="00B35816"/>
    <w:rsid w:val="00B3645D"/>
    <w:rsid w:val="00B36E5D"/>
    <w:rsid w:val="00B37AD5"/>
    <w:rsid w:val="00B37DD8"/>
    <w:rsid w:val="00B37EBA"/>
    <w:rsid w:val="00B409F2"/>
    <w:rsid w:val="00B413E0"/>
    <w:rsid w:val="00B41870"/>
    <w:rsid w:val="00B419BE"/>
    <w:rsid w:val="00B42103"/>
    <w:rsid w:val="00B4282D"/>
    <w:rsid w:val="00B428A2"/>
    <w:rsid w:val="00B42EC5"/>
    <w:rsid w:val="00B43B2A"/>
    <w:rsid w:val="00B43CCF"/>
    <w:rsid w:val="00B43E28"/>
    <w:rsid w:val="00B43FD7"/>
    <w:rsid w:val="00B442DF"/>
    <w:rsid w:val="00B44562"/>
    <w:rsid w:val="00B457FA"/>
    <w:rsid w:val="00B46E56"/>
    <w:rsid w:val="00B46FEF"/>
    <w:rsid w:val="00B50104"/>
    <w:rsid w:val="00B5019F"/>
    <w:rsid w:val="00B50222"/>
    <w:rsid w:val="00B50D69"/>
    <w:rsid w:val="00B5128E"/>
    <w:rsid w:val="00B51479"/>
    <w:rsid w:val="00B51697"/>
    <w:rsid w:val="00B521A5"/>
    <w:rsid w:val="00B52964"/>
    <w:rsid w:val="00B52A69"/>
    <w:rsid w:val="00B53BE8"/>
    <w:rsid w:val="00B54177"/>
    <w:rsid w:val="00B55229"/>
    <w:rsid w:val="00B55684"/>
    <w:rsid w:val="00B56253"/>
    <w:rsid w:val="00B56527"/>
    <w:rsid w:val="00B568FB"/>
    <w:rsid w:val="00B56D12"/>
    <w:rsid w:val="00B56F48"/>
    <w:rsid w:val="00B601D6"/>
    <w:rsid w:val="00B6058C"/>
    <w:rsid w:val="00B611AA"/>
    <w:rsid w:val="00B619E4"/>
    <w:rsid w:val="00B61DF4"/>
    <w:rsid w:val="00B635C8"/>
    <w:rsid w:val="00B6399B"/>
    <w:rsid w:val="00B645D6"/>
    <w:rsid w:val="00B64B0B"/>
    <w:rsid w:val="00B64DE3"/>
    <w:rsid w:val="00B65406"/>
    <w:rsid w:val="00B65984"/>
    <w:rsid w:val="00B65FB7"/>
    <w:rsid w:val="00B66A8F"/>
    <w:rsid w:val="00B6739B"/>
    <w:rsid w:val="00B67774"/>
    <w:rsid w:val="00B67CE0"/>
    <w:rsid w:val="00B67DF1"/>
    <w:rsid w:val="00B70AE2"/>
    <w:rsid w:val="00B70B62"/>
    <w:rsid w:val="00B70BAE"/>
    <w:rsid w:val="00B716CC"/>
    <w:rsid w:val="00B721B3"/>
    <w:rsid w:val="00B7243A"/>
    <w:rsid w:val="00B72A24"/>
    <w:rsid w:val="00B72B13"/>
    <w:rsid w:val="00B7341E"/>
    <w:rsid w:val="00B74084"/>
    <w:rsid w:val="00B74D9A"/>
    <w:rsid w:val="00B750F3"/>
    <w:rsid w:val="00B753C4"/>
    <w:rsid w:val="00B76653"/>
    <w:rsid w:val="00B77014"/>
    <w:rsid w:val="00B7729E"/>
    <w:rsid w:val="00B77406"/>
    <w:rsid w:val="00B77552"/>
    <w:rsid w:val="00B7791B"/>
    <w:rsid w:val="00B7793A"/>
    <w:rsid w:val="00B77DD4"/>
    <w:rsid w:val="00B80615"/>
    <w:rsid w:val="00B808EA"/>
    <w:rsid w:val="00B80B49"/>
    <w:rsid w:val="00B81447"/>
    <w:rsid w:val="00B82369"/>
    <w:rsid w:val="00B82A37"/>
    <w:rsid w:val="00B82CCC"/>
    <w:rsid w:val="00B8369D"/>
    <w:rsid w:val="00B83D74"/>
    <w:rsid w:val="00B8453E"/>
    <w:rsid w:val="00B846E8"/>
    <w:rsid w:val="00B866EB"/>
    <w:rsid w:val="00B86CD8"/>
    <w:rsid w:val="00B87813"/>
    <w:rsid w:val="00B9017C"/>
    <w:rsid w:val="00B907D0"/>
    <w:rsid w:val="00B90A30"/>
    <w:rsid w:val="00B9152C"/>
    <w:rsid w:val="00B916C7"/>
    <w:rsid w:val="00B91D7B"/>
    <w:rsid w:val="00B92004"/>
    <w:rsid w:val="00B923ED"/>
    <w:rsid w:val="00B927B8"/>
    <w:rsid w:val="00B92F48"/>
    <w:rsid w:val="00B941AB"/>
    <w:rsid w:val="00B942BB"/>
    <w:rsid w:val="00B94924"/>
    <w:rsid w:val="00B967F6"/>
    <w:rsid w:val="00B96D33"/>
    <w:rsid w:val="00B97D80"/>
    <w:rsid w:val="00B97FCE"/>
    <w:rsid w:val="00BA0069"/>
    <w:rsid w:val="00BA02B2"/>
    <w:rsid w:val="00BA1622"/>
    <w:rsid w:val="00BA1C99"/>
    <w:rsid w:val="00BA3037"/>
    <w:rsid w:val="00BA4645"/>
    <w:rsid w:val="00BA5256"/>
    <w:rsid w:val="00BA525F"/>
    <w:rsid w:val="00BA53E9"/>
    <w:rsid w:val="00BA5794"/>
    <w:rsid w:val="00BA660A"/>
    <w:rsid w:val="00BA6828"/>
    <w:rsid w:val="00BA69F0"/>
    <w:rsid w:val="00BA79F1"/>
    <w:rsid w:val="00BB01DA"/>
    <w:rsid w:val="00BB0ABD"/>
    <w:rsid w:val="00BB0F37"/>
    <w:rsid w:val="00BB106B"/>
    <w:rsid w:val="00BB12EB"/>
    <w:rsid w:val="00BB2242"/>
    <w:rsid w:val="00BB23FF"/>
    <w:rsid w:val="00BB29B4"/>
    <w:rsid w:val="00BB310C"/>
    <w:rsid w:val="00BB32A2"/>
    <w:rsid w:val="00BB32AB"/>
    <w:rsid w:val="00BB3D53"/>
    <w:rsid w:val="00BB42A7"/>
    <w:rsid w:val="00BB4D40"/>
    <w:rsid w:val="00BB4E06"/>
    <w:rsid w:val="00BB6509"/>
    <w:rsid w:val="00BC0261"/>
    <w:rsid w:val="00BC05EA"/>
    <w:rsid w:val="00BC0AB2"/>
    <w:rsid w:val="00BC137F"/>
    <w:rsid w:val="00BC13D0"/>
    <w:rsid w:val="00BC1A78"/>
    <w:rsid w:val="00BC2085"/>
    <w:rsid w:val="00BC215D"/>
    <w:rsid w:val="00BC2191"/>
    <w:rsid w:val="00BC222C"/>
    <w:rsid w:val="00BC2C47"/>
    <w:rsid w:val="00BC3D53"/>
    <w:rsid w:val="00BC3FE0"/>
    <w:rsid w:val="00BC478E"/>
    <w:rsid w:val="00BC4C0F"/>
    <w:rsid w:val="00BC50BE"/>
    <w:rsid w:val="00BC52A6"/>
    <w:rsid w:val="00BC634B"/>
    <w:rsid w:val="00BC6622"/>
    <w:rsid w:val="00BC6BD1"/>
    <w:rsid w:val="00BC7C68"/>
    <w:rsid w:val="00BD00F0"/>
    <w:rsid w:val="00BD077F"/>
    <w:rsid w:val="00BD0FA4"/>
    <w:rsid w:val="00BD1BF9"/>
    <w:rsid w:val="00BD2415"/>
    <w:rsid w:val="00BD28E5"/>
    <w:rsid w:val="00BD30CB"/>
    <w:rsid w:val="00BD33B2"/>
    <w:rsid w:val="00BD3A8A"/>
    <w:rsid w:val="00BD4F43"/>
    <w:rsid w:val="00BD5B70"/>
    <w:rsid w:val="00BD6645"/>
    <w:rsid w:val="00BD6CF3"/>
    <w:rsid w:val="00BD7901"/>
    <w:rsid w:val="00BD7C78"/>
    <w:rsid w:val="00BD7F0E"/>
    <w:rsid w:val="00BE09C6"/>
    <w:rsid w:val="00BE0CE8"/>
    <w:rsid w:val="00BE119E"/>
    <w:rsid w:val="00BE15E6"/>
    <w:rsid w:val="00BE199B"/>
    <w:rsid w:val="00BE2C3D"/>
    <w:rsid w:val="00BE2EC8"/>
    <w:rsid w:val="00BE3616"/>
    <w:rsid w:val="00BE38A9"/>
    <w:rsid w:val="00BE5267"/>
    <w:rsid w:val="00BE5303"/>
    <w:rsid w:val="00BE5676"/>
    <w:rsid w:val="00BE66A2"/>
    <w:rsid w:val="00BE6744"/>
    <w:rsid w:val="00BE6823"/>
    <w:rsid w:val="00BE755A"/>
    <w:rsid w:val="00BE771B"/>
    <w:rsid w:val="00BE7FA5"/>
    <w:rsid w:val="00BF105D"/>
    <w:rsid w:val="00BF106F"/>
    <w:rsid w:val="00BF15FC"/>
    <w:rsid w:val="00BF3658"/>
    <w:rsid w:val="00BF4538"/>
    <w:rsid w:val="00BF45D6"/>
    <w:rsid w:val="00BF4CF2"/>
    <w:rsid w:val="00BF5400"/>
    <w:rsid w:val="00BF78D1"/>
    <w:rsid w:val="00C001A8"/>
    <w:rsid w:val="00C00247"/>
    <w:rsid w:val="00C011E6"/>
    <w:rsid w:val="00C016BC"/>
    <w:rsid w:val="00C01DB1"/>
    <w:rsid w:val="00C029C7"/>
    <w:rsid w:val="00C0386A"/>
    <w:rsid w:val="00C041C1"/>
    <w:rsid w:val="00C04572"/>
    <w:rsid w:val="00C04AAE"/>
    <w:rsid w:val="00C04FB0"/>
    <w:rsid w:val="00C05152"/>
    <w:rsid w:val="00C05A1A"/>
    <w:rsid w:val="00C06765"/>
    <w:rsid w:val="00C06858"/>
    <w:rsid w:val="00C0731C"/>
    <w:rsid w:val="00C10D29"/>
    <w:rsid w:val="00C11976"/>
    <w:rsid w:val="00C11A8A"/>
    <w:rsid w:val="00C11BBD"/>
    <w:rsid w:val="00C124E8"/>
    <w:rsid w:val="00C12D15"/>
    <w:rsid w:val="00C12E87"/>
    <w:rsid w:val="00C12FF1"/>
    <w:rsid w:val="00C133F7"/>
    <w:rsid w:val="00C134D2"/>
    <w:rsid w:val="00C1419C"/>
    <w:rsid w:val="00C142F4"/>
    <w:rsid w:val="00C14470"/>
    <w:rsid w:val="00C14DD8"/>
    <w:rsid w:val="00C155A6"/>
    <w:rsid w:val="00C15887"/>
    <w:rsid w:val="00C15958"/>
    <w:rsid w:val="00C1615E"/>
    <w:rsid w:val="00C16DE9"/>
    <w:rsid w:val="00C175FA"/>
    <w:rsid w:val="00C178E1"/>
    <w:rsid w:val="00C17CB4"/>
    <w:rsid w:val="00C20120"/>
    <w:rsid w:val="00C2130E"/>
    <w:rsid w:val="00C2157F"/>
    <w:rsid w:val="00C2195F"/>
    <w:rsid w:val="00C21A1A"/>
    <w:rsid w:val="00C21E33"/>
    <w:rsid w:val="00C22187"/>
    <w:rsid w:val="00C22254"/>
    <w:rsid w:val="00C22453"/>
    <w:rsid w:val="00C22528"/>
    <w:rsid w:val="00C22E5F"/>
    <w:rsid w:val="00C23215"/>
    <w:rsid w:val="00C233B0"/>
    <w:rsid w:val="00C235F6"/>
    <w:rsid w:val="00C235FF"/>
    <w:rsid w:val="00C23674"/>
    <w:rsid w:val="00C239DC"/>
    <w:rsid w:val="00C23F6C"/>
    <w:rsid w:val="00C24B9A"/>
    <w:rsid w:val="00C24BCD"/>
    <w:rsid w:val="00C24EA2"/>
    <w:rsid w:val="00C250BC"/>
    <w:rsid w:val="00C25442"/>
    <w:rsid w:val="00C27BA5"/>
    <w:rsid w:val="00C27E90"/>
    <w:rsid w:val="00C30317"/>
    <w:rsid w:val="00C3054D"/>
    <w:rsid w:val="00C30664"/>
    <w:rsid w:val="00C309A8"/>
    <w:rsid w:val="00C31139"/>
    <w:rsid w:val="00C31412"/>
    <w:rsid w:val="00C318FF"/>
    <w:rsid w:val="00C31C8E"/>
    <w:rsid w:val="00C31F43"/>
    <w:rsid w:val="00C32989"/>
    <w:rsid w:val="00C32C1D"/>
    <w:rsid w:val="00C333ED"/>
    <w:rsid w:val="00C335E0"/>
    <w:rsid w:val="00C3490B"/>
    <w:rsid w:val="00C34D0C"/>
    <w:rsid w:val="00C34D69"/>
    <w:rsid w:val="00C352E7"/>
    <w:rsid w:val="00C354F5"/>
    <w:rsid w:val="00C360BC"/>
    <w:rsid w:val="00C36231"/>
    <w:rsid w:val="00C36D5A"/>
    <w:rsid w:val="00C3719C"/>
    <w:rsid w:val="00C3762D"/>
    <w:rsid w:val="00C4082E"/>
    <w:rsid w:val="00C40868"/>
    <w:rsid w:val="00C40CAF"/>
    <w:rsid w:val="00C40F38"/>
    <w:rsid w:val="00C41785"/>
    <w:rsid w:val="00C41838"/>
    <w:rsid w:val="00C42045"/>
    <w:rsid w:val="00C420BF"/>
    <w:rsid w:val="00C42523"/>
    <w:rsid w:val="00C4308D"/>
    <w:rsid w:val="00C434B2"/>
    <w:rsid w:val="00C43AEF"/>
    <w:rsid w:val="00C44229"/>
    <w:rsid w:val="00C4476F"/>
    <w:rsid w:val="00C452AF"/>
    <w:rsid w:val="00C454DF"/>
    <w:rsid w:val="00C45A30"/>
    <w:rsid w:val="00C460DE"/>
    <w:rsid w:val="00C46121"/>
    <w:rsid w:val="00C468BF"/>
    <w:rsid w:val="00C46C89"/>
    <w:rsid w:val="00C46CCA"/>
    <w:rsid w:val="00C50198"/>
    <w:rsid w:val="00C5083E"/>
    <w:rsid w:val="00C50D37"/>
    <w:rsid w:val="00C51E41"/>
    <w:rsid w:val="00C522C6"/>
    <w:rsid w:val="00C5293B"/>
    <w:rsid w:val="00C53C6D"/>
    <w:rsid w:val="00C53CA6"/>
    <w:rsid w:val="00C53F28"/>
    <w:rsid w:val="00C541B8"/>
    <w:rsid w:val="00C54285"/>
    <w:rsid w:val="00C54BCF"/>
    <w:rsid w:val="00C54D60"/>
    <w:rsid w:val="00C54FA6"/>
    <w:rsid w:val="00C5515D"/>
    <w:rsid w:val="00C553C8"/>
    <w:rsid w:val="00C55AE9"/>
    <w:rsid w:val="00C55F24"/>
    <w:rsid w:val="00C57237"/>
    <w:rsid w:val="00C577FE"/>
    <w:rsid w:val="00C603F1"/>
    <w:rsid w:val="00C608D8"/>
    <w:rsid w:val="00C60F59"/>
    <w:rsid w:val="00C614B6"/>
    <w:rsid w:val="00C6160B"/>
    <w:rsid w:val="00C61A50"/>
    <w:rsid w:val="00C627CD"/>
    <w:rsid w:val="00C6344F"/>
    <w:rsid w:val="00C63B2B"/>
    <w:rsid w:val="00C63B3B"/>
    <w:rsid w:val="00C6408C"/>
    <w:rsid w:val="00C64462"/>
    <w:rsid w:val="00C64916"/>
    <w:rsid w:val="00C64B3B"/>
    <w:rsid w:val="00C64BF6"/>
    <w:rsid w:val="00C64C17"/>
    <w:rsid w:val="00C64CAC"/>
    <w:rsid w:val="00C65827"/>
    <w:rsid w:val="00C6703E"/>
    <w:rsid w:val="00C67361"/>
    <w:rsid w:val="00C67393"/>
    <w:rsid w:val="00C677EE"/>
    <w:rsid w:val="00C700DA"/>
    <w:rsid w:val="00C70BA3"/>
    <w:rsid w:val="00C70C0E"/>
    <w:rsid w:val="00C71946"/>
    <w:rsid w:val="00C71C27"/>
    <w:rsid w:val="00C720A9"/>
    <w:rsid w:val="00C72256"/>
    <w:rsid w:val="00C72597"/>
    <w:rsid w:val="00C72830"/>
    <w:rsid w:val="00C729B6"/>
    <w:rsid w:val="00C72FDA"/>
    <w:rsid w:val="00C738BF"/>
    <w:rsid w:val="00C73F6F"/>
    <w:rsid w:val="00C74630"/>
    <w:rsid w:val="00C74837"/>
    <w:rsid w:val="00C76CB0"/>
    <w:rsid w:val="00C776B5"/>
    <w:rsid w:val="00C77901"/>
    <w:rsid w:val="00C77DC1"/>
    <w:rsid w:val="00C8064A"/>
    <w:rsid w:val="00C80A01"/>
    <w:rsid w:val="00C810C6"/>
    <w:rsid w:val="00C815AF"/>
    <w:rsid w:val="00C8227A"/>
    <w:rsid w:val="00C828A0"/>
    <w:rsid w:val="00C839BB"/>
    <w:rsid w:val="00C83F36"/>
    <w:rsid w:val="00C843EC"/>
    <w:rsid w:val="00C844B5"/>
    <w:rsid w:val="00C84858"/>
    <w:rsid w:val="00C84C19"/>
    <w:rsid w:val="00C8521F"/>
    <w:rsid w:val="00C85AAE"/>
    <w:rsid w:val="00C8602E"/>
    <w:rsid w:val="00C86CF9"/>
    <w:rsid w:val="00C907F6"/>
    <w:rsid w:val="00C90994"/>
    <w:rsid w:val="00C91A96"/>
    <w:rsid w:val="00C91F88"/>
    <w:rsid w:val="00C923A2"/>
    <w:rsid w:val="00C92643"/>
    <w:rsid w:val="00C92D6D"/>
    <w:rsid w:val="00C92F28"/>
    <w:rsid w:val="00C92F44"/>
    <w:rsid w:val="00C941EF"/>
    <w:rsid w:val="00C9427C"/>
    <w:rsid w:val="00C94693"/>
    <w:rsid w:val="00C94FBC"/>
    <w:rsid w:val="00C951F0"/>
    <w:rsid w:val="00C958C5"/>
    <w:rsid w:val="00C95A47"/>
    <w:rsid w:val="00C96179"/>
    <w:rsid w:val="00C96999"/>
    <w:rsid w:val="00C96B47"/>
    <w:rsid w:val="00C97257"/>
    <w:rsid w:val="00CA14FB"/>
    <w:rsid w:val="00CA1F26"/>
    <w:rsid w:val="00CA27E7"/>
    <w:rsid w:val="00CA2963"/>
    <w:rsid w:val="00CA2DFA"/>
    <w:rsid w:val="00CA3121"/>
    <w:rsid w:val="00CA3D21"/>
    <w:rsid w:val="00CA3F8C"/>
    <w:rsid w:val="00CA4834"/>
    <w:rsid w:val="00CA4CAA"/>
    <w:rsid w:val="00CA4DEA"/>
    <w:rsid w:val="00CA50D9"/>
    <w:rsid w:val="00CA5171"/>
    <w:rsid w:val="00CA5C47"/>
    <w:rsid w:val="00CA5DF6"/>
    <w:rsid w:val="00CA7179"/>
    <w:rsid w:val="00CA71E6"/>
    <w:rsid w:val="00CB05DE"/>
    <w:rsid w:val="00CB0888"/>
    <w:rsid w:val="00CB0D7A"/>
    <w:rsid w:val="00CB16ED"/>
    <w:rsid w:val="00CB1C7E"/>
    <w:rsid w:val="00CB2082"/>
    <w:rsid w:val="00CB2D30"/>
    <w:rsid w:val="00CB3404"/>
    <w:rsid w:val="00CB3E96"/>
    <w:rsid w:val="00CB49EA"/>
    <w:rsid w:val="00CB5B84"/>
    <w:rsid w:val="00CB5F78"/>
    <w:rsid w:val="00CB60CD"/>
    <w:rsid w:val="00CB6DD5"/>
    <w:rsid w:val="00CB6F13"/>
    <w:rsid w:val="00CB70BE"/>
    <w:rsid w:val="00CB7124"/>
    <w:rsid w:val="00CB77E1"/>
    <w:rsid w:val="00CB7AF8"/>
    <w:rsid w:val="00CC015E"/>
    <w:rsid w:val="00CC0621"/>
    <w:rsid w:val="00CC07DB"/>
    <w:rsid w:val="00CC0DFE"/>
    <w:rsid w:val="00CC1EEA"/>
    <w:rsid w:val="00CC22AC"/>
    <w:rsid w:val="00CC3E77"/>
    <w:rsid w:val="00CC41B2"/>
    <w:rsid w:val="00CC4CE8"/>
    <w:rsid w:val="00CC4D56"/>
    <w:rsid w:val="00CC4DAC"/>
    <w:rsid w:val="00CC52CD"/>
    <w:rsid w:val="00CC6073"/>
    <w:rsid w:val="00CC6305"/>
    <w:rsid w:val="00CC64F7"/>
    <w:rsid w:val="00CC71C5"/>
    <w:rsid w:val="00CC72F5"/>
    <w:rsid w:val="00CC7482"/>
    <w:rsid w:val="00CD05D5"/>
    <w:rsid w:val="00CD0943"/>
    <w:rsid w:val="00CD0EF3"/>
    <w:rsid w:val="00CD1032"/>
    <w:rsid w:val="00CD2018"/>
    <w:rsid w:val="00CD2082"/>
    <w:rsid w:val="00CD214B"/>
    <w:rsid w:val="00CD22BB"/>
    <w:rsid w:val="00CD26C0"/>
    <w:rsid w:val="00CD319D"/>
    <w:rsid w:val="00CD3334"/>
    <w:rsid w:val="00CD3513"/>
    <w:rsid w:val="00CD3864"/>
    <w:rsid w:val="00CD3A88"/>
    <w:rsid w:val="00CD3FDE"/>
    <w:rsid w:val="00CD414A"/>
    <w:rsid w:val="00CD4EA9"/>
    <w:rsid w:val="00CD4EF1"/>
    <w:rsid w:val="00CD50C1"/>
    <w:rsid w:val="00CD5312"/>
    <w:rsid w:val="00CD5686"/>
    <w:rsid w:val="00CD5E42"/>
    <w:rsid w:val="00CD5FBB"/>
    <w:rsid w:val="00CD6620"/>
    <w:rsid w:val="00CD6B02"/>
    <w:rsid w:val="00CD6B04"/>
    <w:rsid w:val="00CD6E0E"/>
    <w:rsid w:val="00CD70A2"/>
    <w:rsid w:val="00CD7761"/>
    <w:rsid w:val="00CD7A5B"/>
    <w:rsid w:val="00CD7CFC"/>
    <w:rsid w:val="00CD7D73"/>
    <w:rsid w:val="00CE0AEB"/>
    <w:rsid w:val="00CE1125"/>
    <w:rsid w:val="00CE196D"/>
    <w:rsid w:val="00CE1A48"/>
    <w:rsid w:val="00CE1C6D"/>
    <w:rsid w:val="00CE1C7A"/>
    <w:rsid w:val="00CE2242"/>
    <w:rsid w:val="00CE2586"/>
    <w:rsid w:val="00CE2759"/>
    <w:rsid w:val="00CE2834"/>
    <w:rsid w:val="00CE2AA3"/>
    <w:rsid w:val="00CE2AE6"/>
    <w:rsid w:val="00CE2D97"/>
    <w:rsid w:val="00CE2E04"/>
    <w:rsid w:val="00CE3C10"/>
    <w:rsid w:val="00CE3C20"/>
    <w:rsid w:val="00CE3FD3"/>
    <w:rsid w:val="00CE4661"/>
    <w:rsid w:val="00CE48EC"/>
    <w:rsid w:val="00CE54D3"/>
    <w:rsid w:val="00CE5741"/>
    <w:rsid w:val="00CE6394"/>
    <w:rsid w:val="00CE6729"/>
    <w:rsid w:val="00CE72A5"/>
    <w:rsid w:val="00CE7715"/>
    <w:rsid w:val="00CF0066"/>
    <w:rsid w:val="00CF0268"/>
    <w:rsid w:val="00CF1B3F"/>
    <w:rsid w:val="00CF2C31"/>
    <w:rsid w:val="00CF2EC8"/>
    <w:rsid w:val="00CF2F65"/>
    <w:rsid w:val="00CF3259"/>
    <w:rsid w:val="00CF32C5"/>
    <w:rsid w:val="00CF3955"/>
    <w:rsid w:val="00CF3A20"/>
    <w:rsid w:val="00CF4543"/>
    <w:rsid w:val="00CF502D"/>
    <w:rsid w:val="00CF57DA"/>
    <w:rsid w:val="00CF5D7E"/>
    <w:rsid w:val="00CF667B"/>
    <w:rsid w:val="00CF6FF1"/>
    <w:rsid w:val="00CF715E"/>
    <w:rsid w:val="00CF7286"/>
    <w:rsid w:val="00CF768E"/>
    <w:rsid w:val="00CF7F7A"/>
    <w:rsid w:val="00D00AB2"/>
    <w:rsid w:val="00D00EDE"/>
    <w:rsid w:val="00D00EDF"/>
    <w:rsid w:val="00D01572"/>
    <w:rsid w:val="00D03078"/>
    <w:rsid w:val="00D0321A"/>
    <w:rsid w:val="00D04375"/>
    <w:rsid w:val="00D04BFB"/>
    <w:rsid w:val="00D04C8C"/>
    <w:rsid w:val="00D05880"/>
    <w:rsid w:val="00D05CCF"/>
    <w:rsid w:val="00D05CF9"/>
    <w:rsid w:val="00D0690B"/>
    <w:rsid w:val="00D06D45"/>
    <w:rsid w:val="00D0720D"/>
    <w:rsid w:val="00D07393"/>
    <w:rsid w:val="00D07420"/>
    <w:rsid w:val="00D075B9"/>
    <w:rsid w:val="00D0770D"/>
    <w:rsid w:val="00D079F9"/>
    <w:rsid w:val="00D07E2B"/>
    <w:rsid w:val="00D102CB"/>
    <w:rsid w:val="00D102FC"/>
    <w:rsid w:val="00D10ADD"/>
    <w:rsid w:val="00D10C38"/>
    <w:rsid w:val="00D11351"/>
    <w:rsid w:val="00D11970"/>
    <w:rsid w:val="00D12779"/>
    <w:rsid w:val="00D1279D"/>
    <w:rsid w:val="00D12EE3"/>
    <w:rsid w:val="00D12F35"/>
    <w:rsid w:val="00D12F37"/>
    <w:rsid w:val="00D13612"/>
    <w:rsid w:val="00D13797"/>
    <w:rsid w:val="00D137C6"/>
    <w:rsid w:val="00D13807"/>
    <w:rsid w:val="00D141F1"/>
    <w:rsid w:val="00D14CAB"/>
    <w:rsid w:val="00D1535D"/>
    <w:rsid w:val="00D1542A"/>
    <w:rsid w:val="00D15741"/>
    <w:rsid w:val="00D160F4"/>
    <w:rsid w:val="00D163C0"/>
    <w:rsid w:val="00D16529"/>
    <w:rsid w:val="00D16581"/>
    <w:rsid w:val="00D17AB0"/>
    <w:rsid w:val="00D202B9"/>
    <w:rsid w:val="00D21908"/>
    <w:rsid w:val="00D22683"/>
    <w:rsid w:val="00D23155"/>
    <w:rsid w:val="00D2325D"/>
    <w:rsid w:val="00D232BC"/>
    <w:rsid w:val="00D25B69"/>
    <w:rsid w:val="00D25EAD"/>
    <w:rsid w:val="00D26302"/>
    <w:rsid w:val="00D2693D"/>
    <w:rsid w:val="00D278FC"/>
    <w:rsid w:val="00D27D9B"/>
    <w:rsid w:val="00D300BD"/>
    <w:rsid w:val="00D30726"/>
    <w:rsid w:val="00D3073E"/>
    <w:rsid w:val="00D30AC6"/>
    <w:rsid w:val="00D30CA0"/>
    <w:rsid w:val="00D30EB3"/>
    <w:rsid w:val="00D3126B"/>
    <w:rsid w:val="00D3148D"/>
    <w:rsid w:val="00D316CB"/>
    <w:rsid w:val="00D31AFC"/>
    <w:rsid w:val="00D31C9C"/>
    <w:rsid w:val="00D31FE8"/>
    <w:rsid w:val="00D32F4D"/>
    <w:rsid w:val="00D33195"/>
    <w:rsid w:val="00D332A4"/>
    <w:rsid w:val="00D3358D"/>
    <w:rsid w:val="00D33CEB"/>
    <w:rsid w:val="00D33DC2"/>
    <w:rsid w:val="00D345D7"/>
    <w:rsid w:val="00D347F0"/>
    <w:rsid w:val="00D359A0"/>
    <w:rsid w:val="00D35A85"/>
    <w:rsid w:val="00D3608B"/>
    <w:rsid w:val="00D36115"/>
    <w:rsid w:val="00D3702C"/>
    <w:rsid w:val="00D3748A"/>
    <w:rsid w:val="00D37642"/>
    <w:rsid w:val="00D378AA"/>
    <w:rsid w:val="00D37EC5"/>
    <w:rsid w:val="00D40A39"/>
    <w:rsid w:val="00D41B1F"/>
    <w:rsid w:val="00D422E0"/>
    <w:rsid w:val="00D42B1F"/>
    <w:rsid w:val="00D432EE"/>
    <w:rsid w:val="00D43751"/>
    <w:rsid w:val="00D439D7"/>
    <w:rsid w:val="00D44098"/>
    <w:rsid w:val="00D47345"/>
    <w:rsid w:val="00D47A24"/>
    <w:rsid w:val="00D47A26"/>
    <w:rsid w:val="00D50ADD"/>
    <w:rsid w:val="00D5210A"/>
    <w:rsid w:val="00D52194"/>
    <w:rsid w:val="00D523FD"/>
    <w:rsid w:val="00D52504"/>
    <w:rsid w:val="00D52C3D"/>
    <w:rsid w:val="00D52D59"/>
    <w:rsid w:val="00D53062"/>
    <w:rsid w:val="00D531F5"/>
    <w:rsid w:val="00D540EC"/>
    <w:rsid w:val="00D5455C"/>
    <w:rsid w:val="00D548DD"/>
    <w:rsid w:val="00D54FBD"/>
    <w:rsid w:val="00D5520B"/>
    <w:rsid w:val="00D5620B"/>
    <w:rsid w:val="00D56227"/>
    <w:rsid w:val="00D56506"/>
    <w:rsid w:val="00D56CF4"/>
    <w:rsid w:val="00D57BE7"/>
    <w:rsid w:val="00D61683"/>
    <w:rsid w:val="00D617EB"/>
    <w:rsid w:val="00D6182F"/>
    <w:rsid w:val="00D61D4E"/>
    <w:rsid w:val="00D6227D"/>
    <w:rsid w:val="00D633DE"/>
    <w:rsid w:val="00D637F2"/>
    <w:rsid w:val="00D645A7"/>
    <w:rsid w:val="00D64AD6"/>
    <w:rsid w:val="00D64C79"/>
    <w:rsid w:val="00D654BC"/>
    <w:rsid w:val="00D66C08"/>
    <w:rsid w:val="00D66F62"/>
    <w:rsid w:val="00D67F67"/>
    <w:rsid w:val="00D708CC"/>
    <w:rsid w:val="00D708CE"/>
    <w:rsid w:val="00D70DBA"/>
    <w:rsid w:val="00D7157B"/>
    <w:rsid w:val="00D72092"/>
    <w:rsid w:val="00D7257F"/>
    <w:rsid w:val="00D725E4"/>
    <w:rsid w:val="00D72923"/>
    <w:rsid w:val="00D72E67"/>
    <w:rsid w:val="00D73CF7"/>
    <w:rsid w:val="00D74E38"/>
    <w:rsid w:val="00D74E60"/>
    <w:rsid w:val="00D7618A"/>
    <w:rsid w:val="00D764D0"/>
    <w:rsid w:val="00D773C2"/>
    <w:rsid w:val="00D80D11"/>
    <w:rsid w:val="00D82F79"/>
    <w:rsid w:val="00D83244"/>
    <w:rsid w:val="00D8427E"/>
    <w:rsid w:val="00D842EF"/>
    <w:rsid w:val="00D84997"/>
    <w:rsid w:val="00D856D5"/>
    <w:rsid w:val="00D86204"/>
    <w:rsid w:val="00D8719F"/>
    <w:rsid w:val="00D90AE9"/>
    <w:rsid w:val="00D90F5E"/>
    <w:rsid w:val="00D913E7"/>
    <w:rsid w:val="00D921C4"/>
    <w:rsid w:val="00D939E7"/>
    <w:rsid w:val="00D941DD"/>
    <w:rsid w:val="00D94DDC"/>
    <w:rsid w:val="00D95CD2"/>
    <w:rsid w:val="00D95D11"/>
    <w:rsid w:val="00D95EA9"/>
    <w:rsid w:val="00D96A5F"/>
    <w:rsid w:val="00D97269"/>
    <w:rsid w:val="00D976E5"/>
    <w:rsid w:val="00D9780A"/>
    <w:rsid w:val="00D97D1D"/>
    <w:rsid w:val="00DA014B"/>
    <w:rsid w:val="00DA0580"/>
    <w:rsid w:val="00DA26BB"/>
    <w:rsid w:val="00DA2CA3"/>
    <w:rsid w:val="00DA2F56"/>
    <w:rsid w:val="00DA46E6"/>
    <w:rsid w:val="00DA4A3B"/>
    <w:rsid w:val="00DA52EF"/>
    <w:rsid w:val="00DA564D"/>
    <w:rsid w:val="00DA5F17"/>
    <w:rsid w:val="00DA66B8"/>
    <w:rsid w:val="00DA6A55"/>
    <w:rsid w:val="00DA7721"/>
    <w:rsid w:val="00DA7C39"/>
    <w:rsid w:val="00DA7CAF"/>
    <w:rsid w:val="00DB03FB"/>
    <w:rsid w:val="00DB0B10"/>
    <w:rsid w:val="00DB0D61"/>
    <w:rsid w:val="00DB16A7"/>
    <w:rsid w:val="00DB1DE1"/>
    <w:rsid w:val="00DB26E4"/>
    <w:rsid w:val="00DB28DE"/>
    <w:rsid w:val="00DB3940"/>
    <w:rsid w:val="00DB4525"/>
    <w:rsid w:val="00DB4D71"/>
    <w:rsid w:val="00DB5CE3"/>
    <w:rsid w:val="00DB6F03"/>
    <w:rsid w:val="00DB7459"/>
    <w:rsid w:val="00DB753B"/>
    <w:rsid w:val="00DB7653"/>
    <w:rsid w:val="00DB78E6"/>
    <w:rsid w:val="00DB799C"/>
    <w:rsid w:val="00DB7FD1"/>
    <w:rsid w:val="00DC047F"/>
    <w:rsid w:val="00DC0745"/>
    <w:rsid w:val="00DC1DC9"/>
    <w:rsid w:val="00DC2812"/>
    <w:rsid w:val="00DC2872"/>
    <w:rsid w:val="00DC3C64"/>
    <w:rsid w:val="00DC4459"/>
    <w:rsid w:val="00DC450F"/>
    <w:rsid w:val="00DC4714"/>
    <w:rsid w:val="00DC4777"/>
    <w:rsid w:val="00DC4E84"/>
    <w:rsid w:val="00DC5BA1"/>
    <w:rsid w:val="00DC67DD"/>
    <w:rsid w:val="00DC6BF0"/>
    <w:rsid w:val="00DC778C"/>
    <w:rsid w:val="00DC7BD0"/>
    <w:rsid w:val="00DD019D"/>
    <w:rsid w:val="00DD0905"/>
    <w:rsid w:val="00DD1258"/>
    <w:rsid w:val="00DD139F"/>
    <w:rsid w:val="00DD1DB4"/>
    <w:rsid w:val="00DD2250"/>
    <w:rsid w:val="00DD22BD"/>
    <w:rsid w:val="00DD23DF"/>
    <w:rsid w:val="00DD275C"/>
    <w:rsid w:val="00DD2818"/>
    <w:rsid w:val="00DD2A2D"/>
    <w:rsid w:val="00DD3717"/>
    <w:rsid w:val="00DD3B4E"/>
    <w:rsid w:val="00DD4562"/>
    <w:rsid w:val="00DD4923"/>
    <w:rsid w:val="00DD5779"/>
    <w:rsid w:val="00DD5957"/>
    <w:rsid w:val="00DD6169"/>
    <w:rsid w:val="00DD6B96"/>
    <w:rsid w:val="00DD7043"/>
    <w:rsid w:val="00DD7047"/>
    <w:rsid w:val="00DD7EAB"/>
    <w:rsid w:val="00DE0BC1"/>
    <w:rsid w:val="00DE0E76"/>
    <w:rsid w:val="00DE11D8"/>
    <w:rsid w:val="00DE177A"/>
    <w:rsid w:val="00DE1C0A"/>
    <w:rsid w:val="00DE1E90"/>
    <w:rsid w:val="00DE1F84"/>
    <w:rsid w:val="00DE2887"/>
    <w:rsid w:val="00DE350D"/>
    <w:rsid w:val="00DE3B3A"/>
    <w:rsid w:val="00DE3E1C"/>
    <w:rsid w:val="00DE478F"/>
    <w:rsid w:val="00DE4858"/>
    <w:rsid w:val="00DE4CC2"/>
    <w:rsid w:val="00DE5082"/>
    <w:rsid w:val="00DE6AA6"/>
    <w:rsid w:val="00DE6AC0"/>
    <w:rsid w:val="00DE7795"/>
    <w:rsid w:val="00DE79B9"/>
    <w:rsid w:val="00DE7DA8"/>
    <w:rsid w:val="00DF0480"/>
    <w:rsid w:val="00DF0C95"/>
    <w:rsid w:val="00DF0DB4"/>
    <w:rsid w:val="00DF1B92"/>
    <w:rsid w:val="00DF272E"/>
    <w:rsid w:val="00DF34FB"/>
    <w:rsid w:val="00DF35AB"/>
    <w:rsid w:val="00DF3AC7"/>
    <w:rsid w:val="00DF4E25"/>
    <w:rsid w:val="00DF4FE7"/>
    <w:rsid w:val="00DF5219"/>
    <w:rsid w:val="00DF5776"/>
    <w:rsid w:val="00DF5A21"/>
    <w:rsid w:val="00DF5B5D"/>
    <w:rsid w:val="00DF5ECA"/>
    <w:rsid w:val="00DF6223"/>
    <w:rsid w:val="00DF6432"/>
    <w:rsid w:val="00DF6832"/>
    <w:rsid w:val="00DF734E"/>
    <w:rsid w:val="00DF75EB"/>
    <w:rsid w:val="00DF7EF7"/>
    <w:rsid w:val="00E01904"/>
    <w:rsid w:val="00E01A71"/>
    <w:rsid w:val="00E01CAD"/>
    <w:rsid w:val="00E01F5B"/>
    <w:rsid w:val="00E02270"/>
    <w:rsid w:val="00E026B1"/>
    <w:rsid w:val="00E03368"/>
    <w:rsid w:val="00E038BB"/>
    <w:rsid w:val="00E04202"/>
    <w:rsid w:val="00E04205"/>
    <w:rsid w:val="00E043AB"/>
    <w:rsid w:val="00E04566"/>
    <w:rsid w:val="00E04B8A"/>
    <w:rsid w:val="00E04F27"/>
    <w:rsid w:val="00E068A9"/>
    <w:rsid w:val="00E06B0A"/>
    <w:rsid w:val="00E071E9"/>
    <w:rsid w:val="00E073AF"/>
    <w:rsid w:val="00E075A8"/>
    <w:rsid w:val="00E07C6F"/>
    <w:rsid w:val="00E10079"/>
    <w:rsid w:val="00E10546"/>
    <w:rsid w:val="00E10BA8"/>
    <w:rsid w:val="00E10E70"/>
    <w:rsid w:val="00E11158"/>
    <w:rsid w:val="00E11647"/>
    <w:rsid w:val="00E11D2E"/>
    <w:rsid w:val="00E121F9"/>
    <w:rsid w:val="00E122A0"/>
    <w:rsid w:val="00E12AE3"/>
    <w:rsid w:val="00E12C90"/>
    <w:rsid w:val="00E12FBE"/>
    <w:rsid w:val="00E131B5"/>
    <w:rsid w:val="00E13380"/>
    <w:rsid w:val="00E13A99"/>
    <w:rsid w:val="00E13C94"/>
    <w:rsid w:val="00E14089"/>
    <w:rsid w:val="00E14267"/>
    <w:rsid w:val="00E14A3F"/>
    <w:rsid w:val="00E14B7A"/>
    <w:rsid w:val="00E14F34"/>
    <w:rsid w:val="00E1639B"/>
    <w:rsid w:val="00E16599"/>
    <w:rsid w:val="00E175DF"/>
    <w:rsid w:val="00E17E20"/>
    <w:rsid w:val="00E20092"/>
    <w:rsid w:val="00E20093"/>
    <w:rsid w:val="00E200AB"/>
    <w:rsid w:val="00E20249"/>
    <w:rsid w:val="00E21626"/>
    <w:rsid w:val="00E21639"/>
    <w:rsid w:val="00E217DF"/>
    <w:rsid w:val="00E21A8B"/>
    <w:rsid w:val="00E22086"/>
    <w:rsid w:val="00E2211C"/>
    <w:rsid w:val="00E22189"/>
    <w:rsid w:val="00E2252F"/>
    <w:rsid w:val="00E2294C"/>
    <w:rsid w:val="00E23D22"/>
    <w:rsid w:val="00E24374"/>
    <w:rsid w:val="00E24B11"/>
    <w:rsid w:val="00E24DB7"/>
    <w:rsid w:val="00E24DC5"/>
    <w:rsid w:val="00E252F3"/>
    <w:rsid w:val="00E255F8"/>
    <w:rsid w:val="00E25D6A"/>
    <w:rsid w:val="00E2638C"/>
    <w:rsid w:val="00E266AE"/>
    <w:rsid w:val="00E26A2F"/>
    <w:rsid w:val="00E27045"/>
    <w:rsid w:val="00E27051"/>
    <w:rsid w:val="00E271E5"/>
    <w:rsid w:val="00E274A2"/>
    <w:rsid w:val="00E279DC"/>
    <w:rsid w:val="00E27AC6"/>
    <w:rsid w:val="00E304CA"/>
    <w:rsid w:val="00E30A77"/>
    <w:rsid w:val="00E30C4F"/>
    <w:rsid w:val="00E31156"/>
    <w:rsid w:val="00E31D4B"/>
    <w:rsid w:val="00E335E0"/>
    <w:rsid w:val="00E33A72"/>
    <w:rsid w:val="00E341F7"/>
    <w:rsid w:val="00E3457B"/>
    <w:rsid w:val="00E34849"/>
    <w:rsid w:val="00E349F7"/>
    <w:rsid w:val="00E34C46"/>
    <w:rsid w:val="00E34F4E"/>
    <w:rsid w:val="00E353FC"/>
    <w:rsid w:val="00E35430"/>
    <w:rsid w:val="00E36016"/>
    <w:rsid w:val="00E36044"/>
    <w:rsid w:val="00E36D39"/>
    <w:rsid w:val="00E3711C"/>
    <w:rsid w:val="00E3777D"/>
    <w:rsid w:val="00E37AA4"/>
    <w:rsid w:val="00E40D86"/>
    <w:rsid w:val="00E40F9C"/>
    <w:rsid w:val="00E40FFE"/>
    <w:rsid w:val="00E41233"/>
    <w:rsid w:val="00E4147C"/>
    <w:rsid w:val="00E419D6"/>
    <w:rsid w:val="00E42198"/>
    <w:rsid w:val="00E4231E"/>
    <w:rsid w:val="00E430EF"/>
    <w:rsid w:val="00E43743"/>
    <w:rsid w:val="00E43C41"/>
    <w:rsid w:val="00E44088"/>
    <w:rsid w:val="00E4419A"/>
    <w:rsid w:val="00E44C87"/>
    <w:rsid w:val="00E44E62"/>
    <w:rsid w:val="00E46CCB"/>
    <w:rsid w:val="00E46D67"/>
    <w:rsid w:val="00E46F88"/>
    <w:rsid w:val="00E4744B"/>
    <w:rsid w:val="00E47451"/>
    <w:rsid w:val="00E47CC6"/>
    <w:rsid w:val="00E50006"/>
    <w:rsid w:val="00E50958"/>
    <w:rsid w:val="00E50D0E"/>
    <w:rsid w:val="00E50F8D"/>
    <w:rsid w:val="00E514F5"/>
    <w:rsid w:val="00E5153B"/>
    <w:rsid w:val="00E51606"/>
    <w:rsid w:val="00E52D72"/>
    <w:rsid w:val="00E531B6"/>
    <w:rsid w:val="00E53CB6"/>
    <w:rsid w:val="00E545FE"/>
    <w:rsid w:val="00E54F1D"/>
    <w:rsid w:val="00E550A2"/>
    <w:rsid w:val="00E554C4"/>
    <w:rsid w:val="00E5568C"/>
    <w:rsid w:val="00E55F34"/>
    <w:rsid w:val="00E561B4"/>
    <w:rsid w:val="00E602B1"/>
    <w:rsid w:val="00E6053A"/>
    <w:rsid w:val="00E61497"/>
    <w:rsid w:val="00E615D6"/>
    <w:rsid w:val="00E6185C"/>
    <w:rsid w:val="00E61DA0"/>
    <w:rsid w:val="00E63391"/>
    <w:rsid w:val="00E64ACA"/>
    <w:rsid w:val="00E64C29"/>
    <w:rsid w:val="00E64F7D"/>
    <w:rsid w:val="00E651DD"/>
    <w:rsid w:val="00E65E9A"/>
    <w:rsid w:val="00E65ED1"/>
    <w:rsid w:val="00E664F1"/>
    <w:rsid w:val="00E665B2"/>
    <w:rsid w:val="00E6705E"/>
    <w:rsid w:val="00E671C3"/>
    <w:rsid w:val="00E67BEC"/>
    <w:rsid w:val="00E703EE"/>
    <w:rsid w:val="00E70C72"/>
    <w:rsid w:val="00E70E0C"/>
    <w:rsid w:val="00E7264B"/>
    <w:rsid w:val="00E727C4"/>
    <w:rsid w:val="00E737BB"/>
    <w:rsid w:val="00E7421E"/>
    <w:rsid w:val="00E74B3B"/>
    <w:rsid w:val="00E75043"/>
    <w:rsid w:val="00E750C1"/>
    <w:rsid w:val="00E7529B"/>
    <w:rsid w:val="00E75E4B"/>
    <w:rsid w:val="00E75F02"/>
    <w:rsid w:val="00E761B0"/>
    <w:rsid w:val="00E7629B"/>
    <w:rsid w:val="00E76BA0"/>
    <w:rsid w:val="00E77252"/>
    <w:rsid w:val="00E77297"/>
    <w:rsid w:val="00E7739C"/>
    <w:rsid w:val="00E806C2"/>
    <w:rsid w:val="00E80EF6"/>
    <w:rsid w:val="00E810C2"/>
    <w:rsid w:val="00E815EF"/>
    <w:rsid w:val="00E81859"/>
    <w:rsid w:val="00E81DF2"/>
    <w:rsid w:val="00E832B6"/>
    <w:rsid w:val="00E8344B"/>
    <w:rsid w:val="00E8370C"/>
    <w:rsid w:val="00E83C0A"/>
    <w:rsid w:val="00E83C3F"/>
    <w:rsid w:val="00E85207"/>
    <w:rsid w:val="00E85237"/>
    <w:rsid w:val="00E85BBE"/>
    <w:rsid w:val="00E869D8"/>
    <w:rsid w:val="00E869DE"/>
    <w:rsid w:val="00E86BCA"/>
    <w:rsid w:val="00E872CA"/>
    <w:rsid w:val="00E900D4"/>
    <w:rsid w:val="00E91407"/>
    <w:rsid w:val="00E916C2"/>
    <w:rsid w:val="00E91D92"/>
    <w:rsid w:val="00E92014"/>
    <w:rsid w:val="00E92C87"/>
    <w:rsid w:val="00E9371D"/>
    <w:rsid w:val="00E93840"/>
    <w:rsid w:val="00E93D04"/>
    <w:rsid w:val="00E94980"/>
    <w:rsid w:val="00E95059"/>
    <w:rsid w:val="00E95AD7"/>
    <w:rsid w:val="00E96448"/>
    <w:rsid w:val="00E968B4"/>
    <w:rsid w:val="00E97008"/>
    <w:rsid w:val="00E9715E"/>
    <w:rsid w:val="00EA03DB"/>
    <w:rsid w:val="00EA0A81"/>
    <w:rsid w:val="00EA0DC4"/>
    <w:rsid w:val="00EA15CE"/>
    <w:rsid w:val="00EA15E2"/>
    <w:rsid w:val="00EA2334"/>
    <w:rsid w:val="00EA3297"/>
    <w:rsid w:val="00EA33EC"/>
    <w:rsid w:val="00EA36A6"/>
    <w:rsid w:val="00EA415B"/>
    <w:rsid w:val="00EA41F8"/>
    <w:rsid w:val="00EA4836"/>
    <w:rsid w:val="00EA529A"/>
    <w:rsid w:val="00EA5849"/>
    <w:rsid w:val="00EA5E59"/>
    <w:rsid w:val="00EA60C6"/>
    <w:rsid w:val="00EA675C"/>
    <w:rsid w:val="00EA7AF3"/>
    <w:rsid w:val="00EB0EAB"/>
    <w:rsid w:val="00EB0F2C"/>
    <w:rsid w:val="00EB168A"/>
    <w:rsid w:val="00EB18CD"/>
    <w:rsid w:val="00EB22A8"/>
    <w:rsid w:val="00EB230B"/>
    <w:rsid w:val="00EB2363"/>
    <w:rsid w:val="00EB26F6"/>
    <w:rsid w:val="00EB2DA8"/>
    <w:rsid w:val="00EB30C1"/>
    <w:rsid w:val="00EB3339"/>
    <w:rsid w:val="00EB3D82"/>
    <w:rsid w:val="00EB5328"/>
    <w:rsid w:val="00EB541F"/>
    <w:rsid w:val="00EB5B8B"/>
    <w:rsid w:val="00EB5BDC"/>
    <w:rsid w:val="00EB5F15"/>
    <w:rsid w:val="00EB6CDF"/>
    <w:rsid w:val="00EB7CD9"/>
    <w:rsid w:val="00EC081D"/>
    <w:rsid w:val="00EC0962"/>
    <w:rsid w:val="00EC0B70"/>
    <w:rsid w:val="00EC0FA8"/>
    <w:rsid w:val="00EC19AD"/>
    <w:rsid w:val="00EC1BAE"/>
    <w:rsid w:val="00EC1CB3"/>
    <w:rsid w:val="00EC2511"/>
    <w:rsid w:val="00EC257E"/>
    <w:rsid w:val="00EC3334"/>
    <w:rsid w:val="00EC4960"/>
    <w:rsid w:val="00EC4D10"/>
    <w:rsid w:val="00EC4E54"/>
    <w:rsid w:val="00EC4ECD"/>
    <w:rsid w:val="00EC50A4"/>
    <w:rsid w:val="00EC5172"/>
    <w:rsid w:val="00EC56B4"/>
    <w:rsid w:val="00EC62AC"/>
    <w:rsid w:val="00EC65ED"/>
    <w:rsid w:val="00ED09DA"/>
    <w:rsid w:val="00ED0A28"/>
    <w:rsid w:val="00ED14AB"/>
    <w:rsid w:val="00ED18E8"/>
    <w:rsid w:val="00ED38E7"/>
    <w:rsid w:val="00ED458D"/>
    <w:rsid w:val="00ED46B7"/>
    <w:rsid w:val="00ED4A7E"/>
    <w:rsid w:val="00ED5099"/>
    <w:rsid w:val="00ED5192"/>
    <w:rsid w:val="00ED5B28"/>
    <w:rsid w:val="00ED5E3B"/>
    <w:rsid w:val="00ED6995"/>
    <w:rsid w:val="00ED6A3D"/>
    <w:rsid w:val="00ED6EB3"/>
    <w:rsid w:val="00ED6F58"/>
    <w:rsid w:val="00EE063E"/>
    <w:rsid w:val="00EE06E3"/>
    <w:rsid w:val="00EE29CF"/>
    <w:rsid w:val="00EE2B7E"/>
    <w:rsid w:val="00EE30D7"/>
    <w:rsid w:val="00EE53AF"/>
    <w:rsid w:val="00EE5EFC"/>
    <w:rsid w:val="00EE606A"/>
    <w:rsid w:val="00EE6B90"/>
    <w:rsid w:val="00EE6E48"/>
    <w:rsid w:val="00EE778E"/>
    <w:rsid w:val="00EE7C8C"/>
    <w:rsid w:val="00EF00A5"/>
    <w:rsid w:val="00EF0610"/>
    <w:rsid w:val="00EF06F4"/>
    <w:rsid w:val="00EF0A8D"/>
    <w:rsid w:val="00EF2E7B"/>
    <w:rsid w:val="00EF30F3"/>
    <w:rsid w:val="00EF3443"/>
    <w:rsid w:val="00EF3A56"/>
    <w:rsid w:val="00EF3A74"/>
    <w:rsid w:val="00EF3CB8"/>
    <w:rsid w:val="00EF3E2A"/>
    <w:rsid w:val="00EF5CE0"/>
    <w:rsid w:val="00EF68BD"/>
    <w:rsid w:val="00F00369"/>
    <w:rsid w:val="00F0052E"/>
    <w:rsid w:val="00F00770"/>
    <w:rsid w:val="00F00D6F"/>
    <w:rsid w:val="00F015EA"/>
    <w:rsid w:val="00F043CC"/>
    <w:rsid w:val="00F0597A"/>
    <w:rsid w:val="00F05BF3"/>
    <w:rsid w:val="00F07F66"/>
    <w:rsid w:val="00F10986"/>
    <w:rsid w:val="00F1139B"/>
    <w:rsid w:val="00F11A9D"/>
    <w:rsid w:val="00F11B24"/>
    <w:rsid w:val="00F11B45"/>
    <w:rsid w:val="00F127D0"/>
    <w:rsid w:val="00F12E08"/>
    <w:rsid w:val="00F12F2C"/>
    <w:rsid w:val="00F12FAD"/>
    <w:rsid w:val="00F13A95"/>
    <w:rsid w:val="00F142EE"/>
    <w:rsid w:val="00F144F7"/>
    <w:rsid w:val="00F1516B"/>
    <w:rsid w:val="00F15756"/>
    <w:rsid w:val="00F158D3"/>
    <w:rsid w:val="00F15EE7"/>
    <w:rsid w:val="00F160B5"/>
    <w:rsid w:val="00F170E7"/>
    <w:rsid w:val="00F20225"/>
    <w:rsid w:val="00F20983"/>
    <w:rsid w:val="00F20DBA"/>
    <w:rsid w:val="00F21183"/>
    <w:rsid w:val="00F219D7"/>
    <w:rsid w:val="00F220A6"/>
    <w:rsid w:val="00F22710"/>
    <w:rsid w:val="00F22CB5"/>
    <w:rsid w:val="00F22F46"/>
    <w:rsid w:val="00F2322A"/>
    <w:rsid w:val="00F23E7E"/>
    <w:rsid w:val="00F23EB7"/>
    <w:rsid w:val="00F23F06"/>
    <w:rsid w:val="00F249F2"/>
    <w:rsid w:val="00F24A40"/>
    <w:rsid w:val="00F256E7"/>
    <w:rsid w:val="00F25D90"/>
    <w:rsid w:val="00F26317"/>
    <w:rsid w:val="00F26833"/>
    <w:rsid w:val="00F268DC"/>
    <w:rsid w:val="00F270C3"/>
    <w:rsid w:val="00F270EF"/>
    <w:rsid w:val="00F279FB"/>
    <w:rsid w:val="00F27D0C"/>
    <w:rsid w:val="00F27EFD"/>
    <w:rsid w:val="00F305BA"/>
    <w:rsid w:val="00F3080A"/>
    <w:rsid w:val="00F309EB"/>
    <w:rsid w:val="00F315DB"/>
    <w:rsid w:val="00F326E4"/>
    <w:rsid w:val="00F32EFB"/>
    <w:rsid w:val="00F3305A"/>
    <w:rsid w:val="00F3387F"/>
    <w:rsid w:val="00F33C57"/>
    <w:rsid w:val="00F34D7C"/>
    <w:rsid w:val="00F36985"/>
    <w:rsid w:val="00F37036"/>
    <w:rsid w:val="00F374AB"/>
    <w:rsid w:val="00F377A7"/>
    <w:rsid w:val="00F37CA9"/>
    <w:rsid w:val="00F37D78"/>
    <w:rsid w:val="00F40E21"/>
    <w:rsid w:val="00F4107B"/>
    <w:rsid w:val="00F410FB"/>
    <w:rsid w:val="00F417A1"/>
    <w:rsid w:val="00F419E3"/>
    <w:rsid w:val="00F42444"/>
    <w:rsid w:val="00F42756"/>
    <w:rsid w:val="00F42898"/>
    <w:rsid w:val="00F42CDE"/>
    <w:rsid w:val="00F4311E"/>
    <w:rsid w:val="00F43431"/>
    <w:rsid w:val="00F445BE"/>
    <w:rsid w:val="00F4478C"/>
    <w:rsid w:val="00F449AD"/>
    <w:rsid w:val="00F450CD"/>
    <w:rsid w:val="00F46337"/>
    <w:rsid w:val="00F46CFF"/>
    <w:rsid w:val="00F4712F"/>
    <w:rsid w:val="00F478F4"/>
    <w:rsid w:val="00F47DC3"/>
    <w:rsid w:val="00F503D1"/>
    <w:rsid w:val="00F50EAE"/>
    <w:rsid w:val="00F52201"/>
    <w:rsid w:val="00F52779"/>
    <w:rsid w:val="00F529D7"/>
    <w:rsid w:val="00F52A72"/>
    <w:rsid w:val="00F534A9"/>
    <w:rsid w:val="00F537D6"/>
    <w:rsid w:val="00F53B84"/>
    <w:rsid w:val="00F53F0D"/>
    <w:rsid w:val="00F545FA"/>
    <w:rsid w:val="00F54BD7"/>
    <w:rsid w:val="00F5532A"/>
    <w:rsid w:val="00F556C2"/>
    <w:rsid w:val="00F55B00"/>
    <w:rsid w:val="00F55CD1"/>
    <w:rsid w:val="00F56145"/>
    <w:rsid w:val="00F5714A"/>
    <w:rsid w:val="00F5718C"/>
    <w:rsid w:val="00F57605"/>
    <w:rsid w:val="00F57FCE"/>
    <w:rsid w:val="00F6002C"/>
    <w:rsid w:val="00F603CA"/>
    <w:rsid w:val="00F619D3"/>
    <w:rsid w:val="00F633B5"/>
    <w:rsid w:val="00F63575"/>
    <w:rsid w:val="00F64D42"/>
    <w:rsid w:val="00F64E13"/>
    <w:rsid w:val="00F65DAD"/>
    <w:rsid w:val="00F65E1D"/>
    <w:rsid w:val="00F65E47"/>
    <w:rsid w:val="00F661DB"/>
    <w:rsid w:val="00F66445"/>
    <w:rsid w:val="00F6759E"/>
    <w:rsid w:val="00F67C3B"/>
    <w:rsid w:val="00F67DE8"/>
    <w:rsid w:val="00F70239"/>
    <w:rsid w:val="00F71472"/>
    <w:rsid w:val="00F71C95"/>
    <w:rsid w:val="00F722D4"/>
    <w:rsid w:val="00F72391"/>
    <w:rsid w:val="00F7287F"/>
    <w:rsid w:val="00F72C33"/>
    <w:rsid w:val="00F73158"/>
    <w:rsid w:val="00F734D0"/>
    <w:rsid w:val="00F73692"/>
    <w:rsid w:val="00F7398A"/>
    <w:rsid w:val="00F73E4B"/>
    <w:rsid w:val="00F73F43"/>
    <w:rsid w:val="00F754D0"/>
    <w:rsid w:val="00F75A75"/>
    <w:rsid w:val="00F75C48"/>
    <w:rsid w:val="00F75E7D"/>
    <w:rsid w:val="00F77A42"/>
    <w:rsid w:val="00F8008F"/>
    <w:rsid w:val="00F801F2"/>
    <w:rsid w:val="00F80941"/>
    <w:rsid w:val="00F816DC"/>
    <w:rsid w:val="00F818B8"/>
    <w:rsid w:val="00F81B97"/>
    <w:rsid w:val="00F81CF8"/>
    <w:rsid w:val="00F81CFF"/>
    <w:rsid w:val="00F82A77"/>
    <w:rsid w:val="00F83256"/>
    <w:rsid w:val="00F84227"/>
    <w:rsid w:val="00F84F6E"/>
    <w:rsid w:val="00F84FDD"/>
    <w:rsid w:val="00F8581F"/>
    <w:rsid w:val="00F86556"/>
    <w:rsid w:val="00F8679E"/>
    <w:rsid w:val="00F86BB0"/>
    <w:rsid w:val="00F86D79"/>
    <w:rsid w:val="00F87271"/>
    <w:rsid w:val="00F901B9"/>
    <w:rsid w:val="00F902A6"/>
    <w:rsid w:val="00F9174A"/>
    <w:rsid w:val="00F9176C"/>
    <w:rsid w:val="00F919C7"/>
    <w:rsid w:val="00F922E7"/>
    <w:rsid w:val="00F92BC3"/>
    <w:rsid w:val="00F93332"/>
    <w:rsid w:val="00F935C6"/>
    <w:rsid w:val="00F942C9"/>
    <w:rsid w:val="00F944F7"/>
    <w:rsid w:val="00F94531"/>
    <w:rsid w:val="00F94962"/>
    <w:rsid w:val="00F94EAF"/>
    <w:rsid w:val="00F95CE1"/>
    <w:rsid w:val="00F969C9"/>
    <w:rsid w:val="00F96C16"/>
    <w:rsid w:val="00FA0834"/>
    <w:rsid w:val="00FA0B63"/>
    <w:rsid w:val="00FA0C3E"/>
    <w:rsid w:val="00FA13A3"/>
    <w:rsid w:val="00FA17A2"/>
    <w:rsid w:val="00FA18AC"/>
    <w:rsid w:val="00FA291F"/>
    <w:rsid w:val="00FA2B59"/>
    <w:rsid w:val="00FA31AA"/>
    <w:rsid w:val="00FA3440"/>
    <w:rsid w:val="00FA3985"/>
    <w:rsid w:val="00FA44F9"/>
    <w:rsid w:val="00FA4E86"/>
    <w:rsid w:val="00FA4EA3"/>
    <w:rsid w:val="00FA4EC8"/>
    <w:rsid w:val="00FA516D"/>
    <w:rsid w:val="00FA5444"/>
    <w:rsid w:val="00FA5A36"/>
    <w:rsid w:val="00FA5F59"/>
    <w:rsid w:val="00FA6993"/>
    <w:rsid w:val="00FA6B07"/>
    <w:rsid w:val="00FA6FAA"/>
    <w:rsid w:val="00FA770A"/>
    <w:rsid w:val="00FA7A7E"/>
    <w:rsid w:val="00FA7B7A"/>
    <w:rsid w:val="00FB044A"/>
    <w:rsid w:val="00FB07FD"/>
    <w:rsid w:val="00FB0A59"/>
    <w:rsid w:val="00FB10CE"/>
    <w:rsid w:val="00FB10D7"/>
    <w:rsid w:val="00FB1182"/>
    <w:rsid w:val="00FB128D"/>
    <w:rsid w:val="00FB156C"/>
    <w:rsid w:val="00FB15B5"/>
    <w:rsid w:val="00FB1879"/>
    <w:rsid w:val="00FB265F"/>
    <w:rsid w:val="00FB285D"/>
    <w:rsid w:val="00FB2DE9"/>
    <w:rsid w:val="00FB378C"/>
    <w:rsid w:val="00FB3DCB"/>
    <w:rsid w:val="00FB4110"/>
    <w:rsid w:val="00FB49EC"/>
    <w:rsid w:val="00FB4EDC"/>
    <w:rsid w:val="00FB6239"/>
    <w:rsid w:val="00FB6244"/>
    <w:rsid w:val="00FB65D9"/>
    <w:rsid w:val="00FB6833"/>
    <w:rsid w:val="00FB693F"/>
    <w:rsid w:val="00FB6EF3"/>
    <w:rsid w:val="00FB6F62"/>
    <w:rsid w:val="00FB735A"/>
    <w:rsid w:val="00FB792B"/>
    <w:rsid w:val="00FC0943"/>
    <w:rsid w:val="00FC19D5"/>
    <w:rsid w:val="00FC1B69"/>
    <w:rsid w:val="00FC1D84"/>
    <w:rsid w:val="00FC253B"/>
    <w:rsid w:val="00FC2D45"/>
    <w:rsid w:val="00FC362D"/>
    <w:rsid w:val="00FC36DE"/>
    <w:rsid w:val="00FC36E9"/>
    <w:rsid w:val="00FC3AB5"/>
    <w:rsid w:val="00FC40B2"/>
    <w:rsid w:val="00FC4742"/>
    <w:rsid w:val="00FC4829"/>
    <w:rsid w:val="00FC5340"/>
    <w:rsid w:val="00FC53EC"/>
    <w:rsid w:val="00FC5C4C"/>
    <w:rsid w:val="00FC5E36"/>
    <w:rsid w:val="00FC6574"/>
    <w:rsid w:val="00FC6593"/>
    <w:rsid w:val="00FC7893"/>
    <w:rsid w:val="00FD00AC"/>
    <w:rsid w:val="00FD1167"/>
    <w:rsid w:val="00FD1C90"/>
    <w:rsid w:val="00FD1F73"/>
    <w:rsid w:val="00FD2593"/>
    <w:rsid w:val="00FD294F"/>
    <w:rsid w:val="00FD2F05"/>
    <w:rsid w:val="00FD2F8A"/>
    <w:rsid w:val="00FD4221"/>
    <w:rsid w:val="00FD42AC"/>
    <w:rsid w:val="00FD49E4"/>
    <w:rsid w:val="00FD4BDD"/>
    <w:rsid w:val="00FD500B"/>
    <w:rsid w:val="00FD535F"/>
    <w:rsid w:val="00FD6880"/>
    <w:rsid w:val="00FD738F"/>
    <w:rsid w:val="00FD7EB7"/>
    <w:rsid w:val="00FD7F93"/>
    <w:rsid w:val="00FE07C2"/>
    <w:rsid w:val="00FE0DC2"/>
    <w:rsid w:val="00FE1033"/>
    <w:rsid w:val="00FE19D0"/>
    <w:rsid w:val="00FE255E"/>
    <w:rsid w:val="00FE2AF8"/>
    <w:rsid w:val="00FE30A1"/>
    <w:rsid w:val="00FE30A3"/>
    <w:rsid w:val="00FE3404"/>
    <w:rsid w:val="00FE352E"/>
    <w:rsid w:val="00FE3C13"/>
    <w:rsid w:val="00FE3EEC"/>
    <w:rsid w:val="00FE4262"/>
    <w:rsid w:val="00FE47D1"/>
    <w:rsid w:val="00FE47FE"/>
    <w:rsid w:val="00FE4839"/>
    <w:rsid w:val="00FE4952"/>
    <w:rsid w:val="00FE49D7"/>
    <w:rsid w:val="00FE4F37"/>
    <w:rsid w:val="00FE56D1"/>
    <w:rsid w:val="00FE5E3B"/>
    <w:rsid w:val="00FE6846"/>
    <w:rsid w:val="00FE6B8E"/>
    <w:rsid w:val="00FE6CD9"/>
    <w:rsid w:val="00FE6CF0"/>
    <w:rsid w:val="00FE7EFC"/>
    <w:rsid w:val="00FF0685"/>
    <w:rsid w:val="00FF0D2C"/>
    <w:rsid w:val="00FF1014"/>
    <w:rsid w:val="00FF151A"/>
    <w:rsid w:val="00FF1CD2"/>
    <w:rsid w:val="00FF2137"/>
    <w:rsid w:val="00FF2450"/>
    <w:rsid w:val="00FF27A6"/>
    <w:rsid w:val="00FF27B8"/>
    <w:rsid w:val="00FF3A7D"/>
    <w:rsid w:val="00FF3ECA"/>
    <w:rsid w:val="00FF40C8"/>
    <w:rsid w:val="00FF42AA"/>
    <w:rsid w:val="00FF42AF"/>
    <w:rsid w:val="00FF4718"/>
    <w:rsid w:val="00FF4C57"/>
    <w:rsid w:val="00FF5C4F"/>
    <w:rsid w:val="00FF5F30"/>
    <w:rsid w:val="00FF602A"/>
    <w:rsid w:val="00FF6184"/>
    <w:rsid w:val="00FF6463"/>
    <w:rsid w:val="00FF672E"/>
    <w:rsid w:val="00FF70F9"/>
    <w:rsid w:val="00FF7669"/>
    <w:rsid w:val="00FF7B5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stockticker"/>
  <w:shapeDefaults>
    <o:shapedefaults v:ext="edit" spidmax="2050"/>
    <o:shapelayout v:ext="edit">
      <o:idmap v:ext="edit" data="2"/>
    </o:shapelayout>
  </w:shapeDefaults>
  <w:decimalSymbol w:val="."/>
  <w:listSeparator w:val=","/>
  <w14:docId w14:val="4E28592C"/>
  <w15:docId w15:val="{890D8F36-025E-401B-B219-F80DAA3BA03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a-DK"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iPriority="0" w:unhideWhenUsed="1"/>
    <w:lsdException w:name="caption" w:semiHidden="1" w:uiPriority="0"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iPriority="0"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32F88"/>
    <w:pPr>
      <w:spacing w:after="120" w:line="240" w:lineRule="auto"/>
      <w:jc w:val="both"/>
    </w:pPr>
    <w:rPr>
      <w:rFonts w:eastAsia="Times New Roman" w:cs="Times New Roman"/>
      <w:szCs w:val="24"/>
      <w:lang w:val="en-US" w:eastAsia="de-DE"/>
    </w:rPr>
  </w:style>
  <w:style w:type="paragraph" w:styleId="Heading1">
    <w:name w:val="heading 1"/>
    <w:basedOn w:val="Normal"/>
    <w:next w:val="Normal"/>
    <w:link w:val="Heading1Char"/>
    <w:autoRedefine/>
    <w:uiPriority w:val="9"/>
    <w:qFormat/>
    <w:rsid w:val="00B72B13"/>
    <w:pPr>
      <w:keepNext/>
      <w:pageBreakBefore/>
      <w:tabs>
        <w:tab w:val="center" w:pos="4536"/>
        <w:tab w:val="right" w:pos="9072"/>
      </w:tabs>
      <w:spacing w:before="360"/>
      <w:jc w:val="center"/>
      <w:outlineLvl w:val="0"/>
    </w:pPr>
    <w:rPr>
      <w:b/>
      <w:smallCaps/>
      <w:color w:val="222F64"/>
      <w:sz w:val="40"/>
      <w:lang w:val="en-GB"/>
    </w:rPr>
  </w:style>
  <w:style w:type="paragraph" w:styleId="Heading2">
    <w:name w:val="heading 2"/>
    <w:basedOn w:val="Normal"/>
    <w:next w:val="Normal"/>
    <w:link w:val="Heading2Char"/>
    <w:qFormat/>
    <w:rsid w:val="00B72B13"/>
    <w:pPr>
      <w:keepNext/>
      <w:tabs>
        <w:tab w:val="left" w:pos="737"/>
      </w:tabs>
      <w:spacing w:after="240"/>
      <w:jc w:val="center"/>
      <w:outlineLvl w:val="1"/>
    </w:pPr>
    <w:rPr>
      <w:b/>
      <w:smallCaps/>
      <w:color w:val="007FC2"/>
      <w:sz w:val="36"/>
      <w:lang w:val="en-GB"/>
    </w:rPr>
  </w:style>
  <w:style w:type="paragraph" w:styleId="Heading3">
    <w:name w:val="heading 3"/>
    <w:basedOn w:val="Normal"/>
    <w:next w:val="Normal"/>
    <w:link w:val="Heading3Char"/>
    <w:qFormat/>
    <w:rsid w:val="00B72B13"/>
    <w:pPr>
      <w:keepNext/>
      <w:tabs>
        <w:tab w:val="left" w:pos="737"/>
        <w:tab w:val="left" w:pos="794"/>
        <w:tab w:val="left" w:pos="851"/>
      </w:tabs>
      <w:spacing w:before="360"/>
      <w:jc w:val="center"/>
      <w:outlineLvl w:val="2"/>
    </w:pPr>
    <w:rPr>
      <w:b/>
      <w:smallCaps/>
      <w:color w:val="27ACCC"/>
      <w:sz w:val="32"/>
      <w:lang w:val="en-GB"/>
    </w:rPr>
  </w:style>
  <w:style w:type="paragraph" w:styleId="Heading4">
    <w:name w:val="heading 4"/>
    <w:basedOn w:val="Normal"/>
    <w:next w:val="Normal"/>
    <w:link w:val="Heading4Char"/>
    <w:qFormat/>
    <w:rsid w:val="00B72B13"/>
    <w:pPr>
      <w:keepNext/>
      <w:tabs>
        <w:tab w:val="left" w:pos="964"/>
      </w:tabs>
      <w:spacing w:before="360" w:after="0"/>
      <w:jc w:val="center"/>
      <w:outlineLvl w:val="3"/>
    </w:pPr>
    <w:rPr>
      <w:b/>
      <w:smallCaps/>
      <w:color w:val="27ACCC"/>
      <w:sz w:val="32"/>
      <w:lang w:val="en-GB"/>
    </w:rPr>
  </w:style>
  <w:style w:type="paragraph" w:styleId="Heading5">
    <w:name w:val="heading 5"/>
    <w:basedOn w:val="Normal"/>
    <w:next w:val="Normal"/>
    <w:link w:val="Heading5Char"/>
    <w:qFormat/>
    <w:rsid w:val="00C250BC"/>
    <w:pPr>
      <w:keepNext/>
      <w:tabs>
        <w:tab w:val="left" w:pos="1021"/>
        <w:tab w:val="left" w:pos="1077"/>
      </w:tabs>
      <w:spacing w:before="120"/>
      <w:jc w:val="center"/>
      <w:outlineLvl w:val="4"/>
    </w:pPr>
    <w:rPr>
      <w:b/>
      <w:color w:val="4BACC6" w:themeColor="accent5"/>
      <w:sz w:val="32"/>
      <w:lang w:val="en-GB"/>
    </w:rPr>
  </w:style>
  <w:style w:type="paragraph" w:styleId="Heading6">
    <w:name w:val="heading 6"/>
    <w:basedOn w:val="Heading4"/>
    <w:next w:val="Normal"/>
    <w:link w:val="Heading6Char"/>
    <w:qFormat/>
    <w:rsid w:val="00B72B13"/>
    <w:pPr>
      <w:outlineLvl w:val="5"/>
    </w:pPr>
    <w:rPr>
      <w:lang w:val="en-US"/>
    </w:rPr>
  </w:style>
  <w:style w:type="paragraph" w:styleId="Heading7">
    <w:name w:val="heading 7"/>
    <w:basedOn w:val="Normal"/>
    <w:next w:val="Normal"/>
    <w:link w:val="Heading7Char"/>
    <w:qFormat/>
    <w:rsid w:val="00B72B13"/>
    <w:pPr>
      <w:keepNext/>
      <w:spacing w:before="240" w:after="60"/>
      <w:outlineLvl w:val="6"/>
    </w:pPr>
    <w:rPr>
      <w:b/>
      <w:lang w:val="en-GB"/>
    </w:rPr>
  </w:style>
  <w:style w:type="paragraph" w:styleId="Heading8">
    <w:name w:val="heading 8"/>
    <w:basedOn w:val="Normal"/>
    <w:next w:val="Normal"/>
    <w:link w:val="Heading8Char"/>
    <w:qFormat/>
    <w:rsid w:val="00B72B13"/>
    <w:pPr>
      <w:keepNext/>
      <w:spacing w:before="240" w:after="60"/>
      <w:outlineLvl w:val="7"/>
    </w:pPr>
    <w:rPr>
      <w:i/>
      <w:sz w:val="18"/>
      <w:lang w:val="en-GB"/>
    </w:rPr>
  </w:style>
  <w:style w:type="paragraph" w:styleId="Heading9">
    <w:name w:val="heading 9"/>
    <w:basedOn w:val="Normal"/>
    <w:next w:val="Normal"/>
    <w:link w:val="Heading9Char"/>
    <w:qFormat/>
    <w:rsid w:val="00B72B13"/>
    <w:pPr>
      <w:keepNext/>
      <w:spacing w:before="240" w:after="60"/>
      <w:outlineLvl w:val="8"/>
    </w:pPr>
    <w:rPr>
      <w:sz w:val="18"/>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ag">
    <w:name w:val="ag_"/>
    <w:basedOn w:val="DefaultParagraphFont"/>
    <w:rsid w:val="008277AA"/>
  </w:style>
  <w:style w:type="paragraph" w:styleId="BalloonText">
    <w:name w:val="Balloon Text"/>
    <w:basedOn w:val="Normal"/>
    <w:link w:val="BalloonTextChar"/>
    <w:rsid w:val="00376C93"/>
    <w:pPr>
      <w:spacing w:after="0"/>
    </w:pPr>
    <w:rPr>
      <w:rFonts w:ascii="Lucida Grande" w:hAnsi="Lucida Grande"/>
      <w:sz w:val="18"/>
      <w:szCs w:val="18"/>
    </w:rPr>
  </w:style>
  <w:style w:type="character" w:customStyle="1" w:styleId="BalloonTextChar">
    <w:name w:val="Balloon Text Char"/>
    <w:basedOn w:val="DefaultParagraphFont"/>
    <w:link w:val="BalloonText"/>
    <w:rsid w:val="008277AA"/>
    <w:rPr>
      <w:rFonts w:ascii="Lucida Grande" w:eastAsia="Times New Roman" w:hAnsi="Lucida Grande" w:cs="Times New Roman"/>
      <w:sz w:val="18"/>
      <w:szCs w:val="18"/>
      <w:lang w:val="en-US" w:eastAsia="de-DE"/>
    </w:rPr>
  </w:style>
  <w:style w:type="character" w:styleId="BookTitle">
    <w:name w:val="Book Title"/>
    <w:basedOn w:val="DefaultParagraphFont"/>
    <w:uiPriority w:val="33"/>
    <w:qFormat/>
    <w:rsid w:val="008277AA"/>
    <w:rPr>
      <w:b/>
      <w:bCs/>
      <w:smallCaps/>
      <w:spacing w:val="5"/>
    </w:rPr>
  </w:style>
  <w:style w:type="paragraph" w:styleId="Caption">
    <w:name w:val="caption"/>
    <w:basedOn w:val="Normal"/>
    <w:next w:val="Normal"/>
    <w:unhideWhenUsed/>
    <w:rsid w:val="00945D11"/>
    <w:pPr>
      <w:keepLines/>
      <w:spacing w:after="200"/>
    </w:pPr>
    <w:rPr>
      <w:b/>
      <w:bCs/>
      <w:color w:val="000000" w:themeColor="text1"/>
      <w:sz w:val="18"/>
      <w:szCs w:val="18"/>
    </w:rPr>
  </w:style>
  <w:style w:type="character" w:styleId="CommentReference">
    <w:name w:val="annotation reference"/>
    <w:basedOn w:val="DefaultParagraphFont"/>
    <w:rsid w:val="00376C93"/>
    <w:rPr>
      <w:sz w:val="18"/>
      <w:szCs w:val="18"/>
    </w:rPr>
  </w:style>
  <w:style w:type="paragraph" w:styleId="CommentText">
    <w:name w:val="annotation text"/>
    <w:basedOn w:val="Normal"/>
    <w:link w:val="CommentTextChar"/>
    <w:rsid w:val="00376C93"/>
    <w:rPr>
      <w:sz w:val="24"/>
    </w:rPr>
  </w:style>
  <w:style w:type="character" w:customStyle="1" w:styleId="CommentTextChar">
    <w:name w:val="Comment Text Char"/>
    <w:basedOn w:val="DefaultParagraphFont"/>
    <w:link w:val="CommentText"/>
    <w:rsid w:val="008277AA"/>
    <w:rPr>
      <w:rFonts w:ascii="Arial" w:eastAsia="Times New Roman" w:hAnsi="Arial" w:cs="Times New Roman"/>
      <w:sz w:val="24"/>
      <w:szCs w:val="24"/>
      <w:lang w:val="en-US" w:eastAsia="de-DE"/>
    </w:rPr>
  </w:style>
  <w:style w:type="character" w:styleId="Emphasis">
    <w:name w:val="Emphasis"/>
    <w:basedOn w:val="DefaultParagraphFont"/>
    <w:uiPriority w:val="20"/>
    <w:qFormat/>
    <w:rsid w:val="008277AA"/>
    <w:rPr>
      <w:i/>
      <w:iCs/>
    </w:rPr>
  </w:style>
  <w:style w:type="character" w:styleId="FollowedHyperlink">
    <w:name w:val="FollowedHyperlink"/>
    <w:basedOn w:val="DefaultParagraphFont"/>
    <w:uiPriority w:val="99"/>
    <w:semiHidden/>
    <w:unhideWhenUsed/>
    <w:rsid w:val="009F7CED"/>
    <w:rPr>
      <w:color w:val="800080" w:themeColor="followedHyperlink"/>
      <w:u w:val="single"/>
    </w:rPr>
  </w:style>
  <w:style w:type="paragraph" w:styleId="Footer">
    <w:name w:val="footer"/>
    <w:basedOn w:val="Normal"/>
    <w:link w:val="FooterChar"/>
    <w:rsid w:val="00376C93"/>
    <w:pPr>
      <w:tabs>
        <w:tab w:val="center" w:pos="4680"/>
        <w:tab w:val="right" w:pos="9360"/>
      </w:tabs>
      <w:spacing w:after="0"/>
    </w:pPr>
  </w:style>
  <w:style w:type="character" w:customStyle="1" w:styleId="FooterChar">
    <w:name w:val="Footer Char"/>
    <w:basedOn w:val="DefaultParagraphFont"/>
    <w:link w:val="Footer"/>
    <w:rsid w:val="00697495"/>
    <w:rPr>
      <w:rFonts w:ascii="Arial" w:eastAsia="Times New Roman" w:hAnsi="Arial" w:cs="Times New Roman"/>
      <w:szCs w:val="24"/>
      <w:lang w:val="en-US" w:eastAsia="de-DE"/>
    </w:rPr>
  </w:style>
  <w:style w:type="paragraph" w:styleId="Header">
    <w:name w:val="header"/>
    <w:basedOn w:val="Normal"/>
    <w:link w:val="HeaderChar"/>
    <w:rsid w:val="00376C93"/>
    <w:pPr>
      <w:tabs>
        <w:tab w:val="center" w:pos="4680"/>
        <w:tab w:val="right" w:pos="9360"/>
      </w:tabs>
      <w:spacing w:after="0"/>
    </w:pPr>
  </w:style>
  <w:style w:type="character" w:customStyle="1" w:styleId="HeaderChar">
    <w:name w:val="Header Char"/>
    <w:basedOn w:val="DefaultParagraphFont"/>
    <w:link w:val="Header"/>
    <w:rsid w:val="00697495"/>
    <w:rPr>
      <w:rFonts w:ascii="Arial" w:eastAsia="Times New Roman" w:hAnsi="Arial" w:cs="Times New Roman"/>
      <w:szCs w:val="24"/>
      <w:lang w:val="en-US" w:eastAsia="de-DE"/>
    </w:rPr>
  </w:style>
  <w:style w:type="character" w:customStyle="1" w:styleId="Heading1Char">
    <w:name w:val="Heading 1 Char"/>
    <w:basedOn w:val="DefaultParagraphFont"/>
    <w:link w:val="Heading1"/>
    <w:uiPriority w:val="9"/>
    <w:rsid w:val="00B72B13"/>
    <w:rPr>
      <w:rFonts w:eastAsia="Times New Roman" w:cs="Times New Roman"/>
      <w:b/>
      <w:smallCaps/>
      <w:color w:val="222F64"/>
      <w:sz w:val="40"/>
      <w:szCs w:val="24"/>
      <w:lang w:val="en-GB" w:eastAsia="de-DE"/>
    </w:rPr>
  </w:style>
  <w:style w:type="character" w:customStyle="1" w:styleId="Heading2Char">
    <w:name w:val="Heading 2 Char"/>
    <w:basedOn w:val="DefaultParagraphFont"/>
    <w:link w:val="Heading2"/>
    <w:rsid w:val="00B72B13"/>
    <w:rPr>
      <w:rFonts w:eastAsia="Times New Roman" w:cs="Times New Roman"/>
      <w:b/>
      <w:smallCaps/>
      <w:color w:val="007FC2"/>
      <w:sz w:val="36"/>
      <w:szCs w:val="24"/>
      <w:lang w:val="en-GB" w:eastAsia="de-DE"/>
    </w:rPr>
  </w:style>
  <w:style w:type="character" w:customStyle="1" w:styleId="Heading3Char">
    <w:name w:val="Heading 3 Char"/>
    <w:basedOn w:val="DefaultParagraphFont"/>
    <w:link w:val="Heading3"/>
    <w:rsid w:val="00B72B13"/>
    <w:rPr>
      <w:rFonts w:eastAsia="Times New Roman" w:cs="Times New Roman"/>
      <w:b/>
      <w:smallCaps/>
      <w:color w:val="27ACCC"/>
      <w:sz w:val="32"/>
      <w:szCs w:val="24"/>
      <w:lang w:val="en-GB" w:eastAsia="de-DE"/>
    </w:rPr>
  </w:style>
  <w:style w:type="character" w:customStyle="1" w:styleId="Heading4Char">
    <w:name w:val="Heading 4 Char"/>
    <w:basedOn w:val="DefaultParagraphFont"/>
    <w:link w:val="Heading4"/>
    <w:rsid w:val="00B72B13"/>
    <w:rPr>
      <w:rFonts w:eastAsia="Times New Roman" w:cs="Times New Roman"/>
      <w:b/>
      <w:smallCaps/>
      <w:color w:val="27ACCC"/>
      <w:sz w:val="32"/>
      <w:szCs w:val="24"/>
      <w:lang w:val="en-GB" w:eastAsia="de-DE"/>
    </w:rPr>
  </w:style>
  <w:style w:type="character" w:customStyle="1" w:styleId="Heading5Char">
    <w:name w:val="Heading 5 Char"/>
    <w:basedOn w:val="DefaultParagraphFont"/>
    <w:link w:val="Heading5"/>
    <w:rsid w:val="00C250BC"/>
    <w:rPr>
      <w:rFonts w:eastAsia="Times New Roman" w:cs="Times New Roman"/>
      <w:b/>
      <w:color w:val="4BACC6" w:themeColor="accent5"/>
      <w:sz w:val="32"/>
      <w:szCs w:val="24"/>
      <w:lang w:val="en-GB" w:eastAsia="de-DE"/>
    </w:rPr>
  </w:style>
  <w:style w:type="character" w:customStyle="1" w:styleId="Heading6Char">
    <w:name w:val="Heading 6 Char"/>
    <w:basedOn w:val="DefaultParagraphFont"/>
    <w:link w:val="Heading6"/>
    <w:rsid w:val="00B72B13"/>
    <w:rPr>
      <w:rFonts w:eastAsia="Times New Roman" w:cs="Times New Roman"/>
      <w:b/>
      <w:smallCaps/>
      <w:color w:val="27ACCC"/>
      <w:sz w:val="32"/>
      <w:szCs w:val="24"/>
      <w:lang w:val="en-US" w:eastAsia="de-DE"/>
    </w:rPr>
  </w:style>
  <w:style w:type="character" w:customStyle="1" w:styleId="Heading7Char">
    <w:name w:val="Heading 7 Char"/>
    <w:basedOn w:val="DefaultParagraphFont"/>
    <w:link w:val="Heading7"/>
    <w:rsid w:val="00B72B13"/>
    <w:rPr>
      <w:rFonts w:eastAsia="Times New Roman" w:cs="Times New Roman"/>
      <w:b/>
      <w:szCs w:val="24"/>
      <w:lang w:val="en-GB" w:eastAsia="de-DE"/>
    </w:rPr>
  </w:style>
  <w:style w:type="character" w:customStyle="1" w:styleId="Heading8Char">
    <w:name w:val="Heading 8 Char"/>
    <w:basedOn w:val="DefaultParagraphFont"/>
    <w:link w:val="Heading8"/>
    <w:rsid w:val="00B72B13"/>
    <w:rPr>
      <w:rFonts w:eastAsia="Times New Roman" w:cs="Times New Roman"/>
      <w:i/>
      <w:sz w:val="18"/>
      <w:szCs w:val="24"/>
      <w:lang w:val="en-GB" w:eastAsia="de-DE"/>
    </w:rPr>
  </w:style>
  <w:style w:type="character" w:customStyle="1" w:styleId="Heading9Char">
    <w:name w:val="Heading 9 Char"/>
    <w:basedOn w:val="DefaultParagraphFont"/>
    <w:link w:val="Heading9"/>
    <w:rsid w:val="00B72B13"/>
    <w:rPr>
      <w:rFonts w:eastAsia="Times New Roman" w:cs="Times New Roman"/>
      <w:sz w:val="18"/>
      <w:szCs w:val="24"/>
      <w:lang w:val="en-GB" w:eastAsia="de-DE"/>
    </w:rPr>
  </w:style>
  <w:style w:type="character" w:styleId="Hyperlink">
    <w:name w:val="Hyperlink"/>
    <w:basedOn w:val="DefaultParagraphFont"/>
    <w:rsid w:val="00376C93"/>
    <w:rPr>
      <w:color w:val="0000FF"/>
      <w:u w:val="single"/>
    </w:rPr>
  </w:style>
  <w:style w:type="character" w:styleId="IntenseEmphasis">
    <w:name w:val="Intense Emphasis"/>
    <w:basedOn w:val="DefaultParagraphFont"/>
    <w:uiPriority w:val="21"/>
    <w:qFormat/>
    <w:rsid w:val="008277AA"/>
    <w:rPr>
      <w:b/>
      <w:bCs/>
      <w:i/>
      <w:iCs/>
      <w:color w:val="4F81BD" w:themeColor="accent1"/>
    </w:rPr>
  </w:style>
  <w:style w:type="paragraph" w:styleId="IntenseQuote">
    <w:name w:val="Intense Quote"/>
    <w:basedOn w:val="Normal"/>
    <w:next w:val="Normal"/>
    <w:link w:val="IntenseQuoteChar"/>
    <w:uiPriority w:val="30"/>
    <w:qFormat/>
    <w:rsid w:val="008277AA"/>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8277AA"/>
    <w:rPr>
      <w:rFonts w:eastAsiaTheme="minorEastAsia"/>
      <w:b/>
      <w:bCs/>
      <w:i/>
      <w:iCs/>
      <w:color w:val="4F81BD" w:themeColor="accent1"/>
      <w:lang w:val="en-US"/>
    </w:rPr>
  </w:style>
  <w:style w:type="character" w:styleId="IntenseReference">
    <w:name w:val="Intense Reference"/>
    <w:basedOn w:val="DefaultParagraphFont"/>
    <w:uiPriority w:val="32"/>
    <w:qFormat/>
    <w:rsid w:val="008277AA"/>
    <w:rPr>
      <w:b/>
      <w:bCs/>
      <w:smallCaps/>
      <w:color w:val="C0504D" w:themeColor="accent2"/>
      <w:spacing w:val="5"/>
      <w:u w:val="single"/>
    </w:rPr>
  </w:style>
  <w:style w:type="paragraph" w:styleId="ListParagraph">
    <w:name w:val="List Paragraph"/>
    <w:basedOn w:val="Normal"/>
    <w:uiPriority w:val="1"/>
    <w:qFormat/>
    <w:rsid w:val="003A746D"/>
    <w:pPr>
      <w:numPr>
        <w:numId w:val="3"/>
      </w:numPr>
      <w:contextualSpacing/>
    </w:pPr>
  </w:style>
  <w:style w:type="paragraph" w:styleId="NoSpacing">
    <w:name w:val="No Spacing"/>
    <w:link w:val="NoSpacingChar"/>
    <w:uiPriority w:val="1"/>
    <w:qFormat/>
    <w:rsid w:val="008277AA"/>
    <w:pPr>
      <w:spacing w:after="0" w:line="240" w:lineRule="auto"/>
    </w:pPr>
    <w:rPr>
      <w:rFonts w:eastAsiaTheme="minorEastAsia"/>
      <w:lang w:val="en-US"/>
    </w:rPr>
  </w:style>
  <w:style w:type="character" w:styleId="PlaceholderText">
    <w:name w:val="Placeholder Text"/>
    <w:basedOn w:val="DefaultParagraphFont"/>
    <w:uiPriority w:val="99"/>
    <w:semiHidden/>
    <w:rsid w:val="009F7CED"/>
    <w:rPr>
      <w:color w:val="808080"/>
    </w:rPr>
  </w:style>
  <w:style w:type="paragraph" w:styleId="Quote">
    <w:name w:val="Quote"/>
    <w:basedOn w:val="Normal"/>
    <w:next w:val="Normal"/>
    <w:link w:val="QuoteChar"/>
    <w:uiPriority w:val="29"/>
    <w:qFormat/>
    <w:rsid w:val="008277AA"/>
    <w:rPr>
      <w:i/>
      <w:iCs/>
    </w:rPr>
  </w:style>
  <w:style w:type="character" w:customStyle="1" w:styleId="QuoteChar">
    <w:name w:val="Quote Char"/>
    <w:basedOn w:val="DefaultParagraphFont"/>
    <w:link w:val="Quote"/>
    <w:uiPriority w:val="29"/>
    <w:rsid w:val="008277AA"/>
    <w:rPr>
      <w:rFonts w:eastAsiaTheme="minorEastAsia"/>
      <w:i/>
      <w:iCs/>
      <w:color w:val="000000" w:themeColor="text1"/>
      <w:lang w:val="en-US"/>
    </w:rPr>
  </w:style>
  <w:style w:type="character" w:styleId="Strong">
    <w:name w:val="Strong"/>
    <w:basedOn w:val="DefaultParagraphFont"/>
    <w:uiPriority w:val="22"/>
    <w:qFormat/>
    <w:rsid w:val="008277AA"/>
    <w:rPr>
      <w:b/>
      <w:bCs/>
    </w:rPr>
  </w:style>
  <w:style w:type="paragraph" w:styleId="Subtitle">
    <w:name w:val="Subtitle"/>
    <w:basedOn w:val="Normal"/>
    <w:next w:val="Normal"/>
    <w:link w:val="SubtitleChar"/>
    <w:uiPriority w:val="11"/>
    <w:qFormat/>
    <w:rsid w:val="008277AA"/>
    <w:pPr>
      <w:numPr>
        <w:ilvl w:val="1"/>
      </w:numPr>
      <w:ind w:left="720"/>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8277AA"/>
    <w:rPr>
      <w:rFonts w:asciiTheme="majorHAnsi" w:eastAsiaTheme="majorEastAsia" w:hAnsiTheme="majorHAnsi" w:cstheme="majorBidi"/>
      <w:i/>
      <w:iCs/>
      <w:color w:val="4F81BD" w:themeColor="accent1"/>
      <w:spacing w:val="15"/>
      <w:sz w:val="24"/>
      <w:szCs w:val="24"/>
      <w:lang w:val="en-US"/>
    </w:rPr>
  </w:style>
  <w:style w:type="character" w:styleId="SubtleEmphasis">
    <w:name w:val="Subtle Emphasis"/>
    <w:basedOn w:val="DefaultParagraphFont"/>
    <w:uiPriority w:val="19"/>
    <w:qFormat/>
    <w:rsid w:val="008277AA"/>
    <w:rPr>
      <w:i/>
      <w:iCs/>
      <w:color w:val="808080" w:themeColor="text1" w:themeTint="7F"/>
    </w:rPr>
  </w:style>
  <w:style w:type="character" w:styleId="SubtleReference">
    <w:name w:val="Subtle Reference"/>
    <w:basedOn w:val="DefaultParagraphFont"/>
    <w:uiPriority w:val="31"/>
    <w:qFormat/>
    <w:rsid w:val="008277AA"/>
    <w:rPr>
      <w:smallCaps/>
      <w:color w:val="C0504D" w:themeColor="accent2"/>
      <w:u w:val="single"/>
    </w:rPr>
  </w:style>
  <w:style w:type="paragraph" w:styleId="Title">
    <w:name w:val="Title"/>
    <w:basedOn w:val="Normal"/>
    <w:link w:val="TitleChar"/>
    <w:qFormat/>
    <w:rsid w:val="00E815EF"/>
    <w:pPr>
      <w:spacing w:before="240" w:after="60"/>
      <w:jc w:val="center"/>
    </w:pPr>
    <w:rPr>
      <w:rFonts w:cs="Arial"/>
      <w:b/>
      <w:bCs/>
      <w:color w:val="007FC2"/>
      <w:kern w:val="28"/>
      <w:sz w:val="48"/>
      <w:szCs w:val="32"/>
    </w:rPr>
  </w:style>
  <w:style w:type="character" w:customStyle="1" w:styleId="TitleChar">
    <w:name w:val="Title Char"/>
    <w:basedOn w:val="DefaultParagraphFont"/>
    <w:link w:val="Title"/>
    <w:rsid w:val="00E815EF"/>
    <w:rPr>
      <w:rFonts w:eastAsia="Times New Roman" w:cs="Arial"/>
      <w:b/>
      <w:bCs/>
      <w:color w:val="007FC2"/>
      <w:kern w:val="28"/>
      <w:sz w:val="48"/>
      <w:szCs w:val="32"/>
      <w:lang w:val="en-US" w:eastAsia="de-DE"/>
    </w:rPr>
  </w:style>
  <w:style w:type="paragraph" w:styleId="TOCHeading">
    <w:name w:val="TOC Heading"/>
    <w:basedOn w:val="Heading1"/>
    <w:next w:val="Normal"/>
    <w:uiPriority w:val="39"/>
    <w:qFormat/>
    <w:rsid w:val="00376C93"/>
    <w:pPr>
      <w:keepLines/>
      <w:tabs>
        <w:tab w:val="clear" w:pos="4536"/>
        <w:tab w:val="clear" w:pos="9072"/>
      </w:tabs>
      <w:spacing w:before="480" w:line="276" w:lineRule="auto"/>
      <w:outlineLvl w:val="9"/>
    </w:pPr>
    <w:rPr>
      <w:rFonts w:ascii="Calibri" w:hAnsi="Calibri"/>
      <w:bCs/>
      <w:color w:val="365F91"/>
      <w:sz w:val="28"/>
      <w:szCs w:val="28"/>
      <w:lang w:eastAsia="en-US"/>
    </w:rPr>
  </w:style>
  <w:style w:type="paragraph" w:styleId="TOC1">
    <w:name w:val="toc 1"/>
    <w:basedOn w:val="Normal"/>
    <w:next w:val="Normal"/>
    <w:uiPriority w:val="39"/>
    <w:rsid w:val="00B72B13"/>
    <w:pPr>
      <w:spacing w:before="240"/>
      <w:ind w:left="1310" w:hanging="1310"/>
      <w:jc w:val="left"/>
    </w:pPr>
    <w:rPr>
      <w:b/>
      <w:sz w:val="32"/>
      <w:szCs w:val="22"/>
      <w:lang w:val="en-GB"/>
    </w:rPr>
  </w:style>
  <w:style w:type="paragraph" w:styleId="TOC2">
    <w:name w:val="toc 2"/>
    <w:basedOn w:val="Normal"/>
    <w:next w:val="Normal"/>
    <w:uiPriority w:val="39"/>
    <w:rsid w:val="00B72B13"/>
    <w:pPr>
      <w:spacing w:before="120" w:after="0"/>
      <w:ind w:left="567"/>
      <w:jc w:val="left"/>
    </w:pPr>
    <w:rPr>
      <w:b/>
      <w:sz w:val="28"/>
      <w:szCs w:val="22"/>
      <w:lang w:val="en-GB"/>
    </w:rPr>
  </w:style>
  <w:style w:type="paragraph" w:styleId="TOC3">
    <w:name w:val="toc 3"/>
    <w:basedOn w:val="Normal"/>
    <w:next w:val="Normal"/>
    <w:uiPriority w:val="39"/>
    <w:rsid w:val="00B72B13"/>
    <w:pPr>
      <w:spacing w:before="120" w:after="0"/>
      <w:ind w:left="851"/>
      <w:jc w:val="left"/>
    </w:pPr>
    <w:rPr>
      <w:b/>
      <w:sz w:val="24"/>
      <w:szCs w:val="22"/>
      <w:lang w:val="en-GB"/>
    </w:rPr>
  </w:style>
  <w:style w:type="paragraph" w:styleId="TOC4">
    <w:name w:val="toc 4"/>
    <w:basedOn w:val="Normal"/>
    <w:next w:val="Normal"/>
    <w:uiPriority w:val="39"/>
    <w:rsid w:val="00B72B13"/>
    <w:pPr>
      <w:spacing w:after="0"/>
      <w:ind w:left="1134"/>
    </w:pPr>
    <w:rPr>
      <w:b/>
      <w:szCs w:val="22"/>
      <w:lang w:val="en-GB"/>
    </w:rPr>
  </w:style>
  <w:style w:type="paragraph" w:styleId="TOC5">
    <w:name w:val="toc 5"/>
    <w:basedOn w:val="Normal"/>
    <w:next w:val="Normal"/>
    <w:uiPriority w:val="39"/>
    <w:rsid w:val="00B72B13"/>
    <w:pPr>
      <w:spacing w:after="0"/>
      <w:ind w:left="1418"/>
    </w:pPr>
    <w:rPr>
      <w:szCs w:val="22"/>
      <w:lang w:val="en-GB"/>
    </w:rPr>
  </w:style>
  <w:style w:type="paragraph" w:styleId="TOC6">
    <w:name w:val="toc 6"/>
    <w:basedOn w:val="Normal"/>
    <w:next w:val="Normal"/>
    <w:uiPriority w:val="39"/>
    <w:rsid w:val="00B72B13"/>
    <w:pPr>
      <w:spacing w:after="0"/>
      <w:ind w:left="1701"/>
    </w:pPr>
    <w:rPr>
      <w:sz w:val="20"/>
      <w:szCs w:val="22"/>
      <w:lang w:val="en-GB"/>
    </w:rPr>
  </w:style>
  <w:style w:type="paragraph" w:styleId="TOC7">
    <w:name w:val="toc 7"/>
    <w:basedOn w:val="Normal"/>
    <w:next w:val="Normal"/>
    <w:uiPriority w:val="39"/>
    <w:rsid w:val="00B72B13"/>
    <w:pPr>
      <w:spacing w:after="0"/>
      <w:ind w:left="1985"/>
    </w:pPr>
    <w:rPr>
      <w:sz w:val="18"/>
      <w:szCs w:val="22"/>
      <w:lang w:val="en-GB"/>
    </w:rPr>
  </w:style>
  <w:style w:type="paragraph" w:styleId="TOC8">
    <w:name w:val="toc 8"/>
    <w:basedOn w:val="Normal"/>
    <w:next w:val="Normal"/>
    <w:uiPriority w:val="39"/>
    <w:rsid w:val="00B72B13"/>
    <w:pPr>
      <w:spacing w:after="0"/>
    </w:pPr>
    <w:rPr>
      <w:sz w:val="18"/>
      <w:szCs w:val="22"/>
      <w:lang w:val="en-GB"/>
    </w:rPr>
  </w:style>
  <w:style w:type="paragraph" w:styleId="TOC9">
    <w:name w:val="toc 9"/>
    <w:basedOn w:val="Normal"/>
    <w:next w:val="Normal"/>
    <w:uiPriority w:val="39"/>
    <w:rsid w:val="00B72B13"/>
    <w:pPr>
      <w:spacing w:after="0"/>
    </w:pPr>
    <w:rPr>
      <w:sz w:val="18"/>
      <w:szCs w:val="22"/>
      <w:lang w:val="en-GB"/>
    </w:rPr>
  </w:style>
  <w:style w:type="paragraph" w:styleId="Index1">
    <w:name w:val="index 1"/>
    <w:basedOn w:val="Normal"/>
    <w:next w:val="Normal"/>
    <w:autoRedefine/>
    <w:uiPriority w:val="99"/>
    <w:semiHidden/>
    <w:rsid w:val="009F7CED"/>
    <w:pPr>
      <w:spacing w:before="120" w:after="0"/>
      <w:ind w:left="221" w:hanging="221"/>
    </w:pPr>
  </w:style>
  <w:style w:type="paragraph" w:styleId="Index2">
    <w:name w:val="index 2"/>
    <w:basedOn w:val="Normal"/>
    <w:next w:val="Normal"/>
    <w:autoRedefine/>
    <w:semiHidden/>
    <w:rsid w:val="009F7CED"/>
    <w:pPr>
      <w:spacing w:after="0"/>
      <w:ind w:left="442" w:hanging="221"/>
    </w:pPr>
  </w:style>
  <w:style w:type="paragraph" w:styleId="Index3">
    <w:name w:val="index 3"/>
    <w:basedOn w:val="Normal"/>
    <w:next w:val="Normal"/>
    <w:autoRedefine/>
    <w:semiHidden/>
    <w:rsid w:val="009F7CED"/>
    <w:pPr>
      <w:ind w:left="660" w:hanging="220"/>
    </w:pPr>
  </w:style>
  <w:style w:type="paragraph" w:styleId="Index4">
    <w:name w:val="index 4"/>
    <w:basedOn w:val="Normal"/>
    <w:next w:val="Normal"/>
    <w:autoRedefine/>
    <w:semiHidden/>
    <w:rsid w:val="009F7CED"/>
    <w:pPr>
      <w:ind w:left="880" w:hanging="220"/>
    </w:pPr>
  </w:style>
  <w:style w:type="paragraph" w:styleId="Index5">
    <w:name w:val="index 5"/>
    <w:basedOn w:val="Normal"/>
    <w:next w:val="Normal"/>
    <w:autoRedefine/>
    <w:semiHidden/>
    <w:rsid w:val="009F7CED"/>
    <w:pPr>
      <w:ind w:left="1100" w:hanging="220"/>
    </w:pPr>
  </w:style>
  <w:style w:type="paragraph" w:styleId="Index6">
    <w:name w:val="index 6"/>
    <w:basedOn w:val="Normal"/>
    <w:next w:val="Normal"/>
    <w:autoRedefine/>
    <w:semiHidden/>
    <w:rsid w:val="009F7CED"/>
    <w:pPr>
      <w:ind w:left="1320" w:hanging="220"/>
    </w:pPr>
  </w:style>
  <w:style w:type="paragraph" w:styleId="Index7">
    <w:name w:val="index 7"/>
    <w:basedOn w:val="Normal"/>
    <w:next w:val="Normal"/>
    <w:autoRedefine/>
    <w:semiHidden/>
    <w:rsid w:val="009F7CED"/>
    <w:pPr>
      <w:ind w:left="1540" w:hanging="220"/>
    </w:pPr>
  </w:style>
  <w:style w:type="paragraph" w:styleId="Index8">
    <w:name w:val="index 8"/>
    <w:basedOn w:val="Normal"/>
    <w:next w:val="Normal"/>
    <w:autoRedefine/>
    <w:semiHidden/>
    <w:rsid w:val="009F7CED"/>
    <w:pPr>
      <w:ind w:left="1760" w:hanging="220"/>
    </w:pPr>
  </w:style>
  <w:style w:type="paragraph" w:styleId="Index9">
    <w:name w:val="index 9"/>
    <w:basedOn w:val="Normal"/>
    <w:next w:val="Normal"/>
    <w:autoRedefine/>
    <w:semiHidden/>
    <w:rsid w:val="009F7CED"/>
    <w:pPr>
      <w:ind w:left="1980" w:hanging="220"/>
    </w:pPr>
  </w:style>
  <w:style w:type="paragraph" w:customStyle="1" w:styleId="TableNormal0">
    <w:name w:val="TableNormal"/>
    <w:basedOn w:val="Normal"/>
    <w:qFormat/>
    <w:rsid w:val="00640C69"/>
    <w:pPr>
      <w:spacing w:after="0"/>
      <w:jc w:val="left"/>
    </w:pPr>
    <w:rPr>
      <w:sz w:val="20"/>
    </w:rPr>
  </w:style>
  <w:style w:type="paragraph" w:customStyle="1" w:styleId="TableHead">
    <w:name w:val="TableHead"/>
    <w:basedOn w:val="TableNormal0"/>
    <w:qFormat/>
    <w:rsid w:val="004E774C"/>
    <w:rPr>
      <w:b/>
    </w:rPr>
  </w:style>
  <w:style w:type="numbering" w:styleId="1ai">
    <w:name w:val="Outline List 1"/>
    <w:basedOn w:val="NoList"/>
    <w:rsid w:val="00376C93"/>
    <w:pPr>
      <w:numPr>
        <w:numId w:val="1"/>
      </w:numPr>
    </w:pPr>
  </w:style>
  <w:style w:type="paragraph" w:customStyle="1" w:styleId="CodeBlock">
    <w:name w:val="Code Block"/>
    <w:basedOn w:val="Normal"/>
    <w:rsid w:val="00376C93"/>
    <w:pPr>
      <w:pBdr>
        <w:top w:val="single" w:sz="4" w:space="1" w:color="auto" w:shadow="1"/>
        <w:left w:val="single" w:sz="4" w:space="4" w:color="auto" w:shadow="1"/>
        <w:bottom w:val="single" w:sz="4" w:space="1" w:color="auto" w:shadow="1"/>
        <w:right w:val="single" w:sz="4" w:space="4" w:color="auto" w:shadow="1"/>
      </w:pBdr>
      <w:spacing w:after="0"/>
      <w:ind w:left="113" w:right="113"/>
    </w:pPr>
    <w:rPr>
      <w:rFonts w:ascii="Courier New" w:hAnsi="Courier New" w:cs="Courier New"/>
      <w:color w:val="000000"/>
      <w:szCs w:val="18"/>
      <w:lang w:val="en-GB"/>
    </w:rPr>
  </w:style>
  <w:style w:type="character" w:customStyle="1" w:styleId="Codeph">
    <w:name w:val="Codeph"/>
    <w:basedOn w:val="DefaultParagraphFont"/>
    <w:rsid w:val="00376C93"/>
    <w:rPr>
      <w:rFonts w:ascii="Courier New" w:hAnsi="Courier New"/>
      <w:lang w:val="en-GB"/>
    </w:rPr>
  </w:style>
  <w:style w:type="paragraph" w:styleId="CommentSubject">
    <w:name w:val="annotation subject"/>
    <w:basedOn w:val="CommentText"/>
    <w:next w:val="CommentText"/>
    <w:link w:val="CommentSubjectChar"/>
    <w:rsid w:val="00376C93"/>
    <w:rPr>
      <w:b/>
      <w:bCs/>
      <w:sz w:val="20"/>
      <w:szCs w:val="20"/>
    </w:rPr>
  </w:style>
  <w:style w:type="character" w:customStyle="1" w:styleId="CommentSubjectChar">
    <w:name w:val="Comment Subject Char"/>
    <w:basedOn w:val="CommentTextChar"/>
    <w:link w:val="CommentSubject"/>
    <w:rsid w:val="00B156CF"/>
    <w:rPr>
      <w:rFonts w:ascii="Arial" w:eastAsia="Times New Roman" w:hAnsi="Arial" w:cs="Times New Roman"/>
      <w:b/>
      <w:bCs/>
      <w:sz w:val="20"/>
      <w:szCs w:val="20"/>
      <w:lang w:val="en-US" w:eastAsia="de-DE"/>
    </w:rPr>
  </w:style>
  <w:style w:type="character" w:styleId="FootnoteReference">
    <w:name w:val="footnote reference"/>
    <w:basedOn w:val="DefaultParagraphFont"/>
    <w:rsid w:val="009F7CED"/>
    <w:rPr>
      <w:vertAlign w:val="superscript"/>
    </w:rPr>
  </w:style>
  <w:style w:type="paragraph" w:styleId="FootnoteText">
    <w:name w:val="footnote text"/>
    <w:basedOn w:val="Normal"/>
    <w:link w:val="FootnoteTextChar"/>
    <w:rsid w:val="00B94924"/>
    <w:rPr>
      <w:sz w:val="16"/>
      <w:szCs w:val="20"/>
    </w:rPr>
  </w:style>
  <w:style w:type="character" w:customStyle="1" w:styleId="FootnoteTextChar">
    <w:name w:val="Footnote Text Char"/>
    <w:basedOn w:val="DefaultParagraphFont"/>
    <w:link w:val="FootnoteText"/>
    <w:rsid w:val="00B94924"/>
    <w:rPr>
      <w:rFonts w:eastAsia="Times New Roman" w:cs="Times New Roman"/>
      <w:sz w:val="16"/>
      <w:szCs w:val="20"/>
      <w:lang w:val="en-US" w:eastAsia="de-DE"/>
    </w:rPr>
  </w:style>
  <w:style w:type="paragraph" w:customStyle="1" w:styleId="HeaderAppendix">
    <w:name w:val="Header Appendix"/>
    <w:basedOn w:val="Heading1"/>
    <w:next w:val="Normal"/>
    <w:rsid w:val="00376C93"/>
    <w:pPr>
      <w:ind w:left="360" w:hanging="360"/>
    </w:pPr>
  </w:style>
  <w:style w:type="paragraph" w:customStyle="1" w:styleId="HeaderTextAbove">
    <w:name w:val="Header Text Above"/>
    <w:basedOn w:val="Heading2"/>
    <w:next w:val="Normal"/>
    <w:rsid w:val="00376C93"/>
  </w:style>
  <w:style w:type="paragraph" w:customStyle="1" w:styleId="HeaderTextBelow">
    <w:name w:val="Header Text Below"/>
    <w:basedOn w:val="Heading1"/>
    <w:next w:val="Normal"/>
    <w:rsid w:val="00376C93"/>
  </w:style>
  <w:style w:type="paragraph" w:customStyle="1" w:styleId="HeaderTOC">
    <w:name w:val="Header TOC"/>
    <w:basedOn w:val="HeaderTextBelow"/>
    <w:next w:val="Normal"/>
    <w:rsid w:val="00376C93"/>
    <w:pPr>
      <w:tabs>
        <w:tab w:val="clear" w:pos="9072"/>
        <w:tab w:val="right" w:leader="dot" w:pos="9062"/>
      </w:tabs>
    </w:pPr>
  </w:style>
  <w:style w:type="paragraph" w:styleId="HTMLPreformatted">
    <w:name w:val="HTML Preformatted"/>
    <w:basedOn w:val="Normal"/>
    <w:link w:val="HTMLPreformattedChar"/>
    <w:uiPriority w:val="99"/>
    <w:unhideWhenUsed/>
    <w:rsid w:val="00376C9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Courier New" w:hAnsi="Courier New" w:cs="Courier New"/>
      <w:szCs w:val="20"/>
      <w:lang w:eastAsia="en-US"/>
    </w:rPr>
  </w:style>
  <w:style w:type="character" w:customStyle="1" w:styleId="HTMLPreformattedChar">
    <w:name w:val="HTML Preformatted Char"/>
    <w:basedOn w:val="DefaultParagraphFont"/>
    <w:link w:val="HTMLPreformatted"/>
    <w:uiPriority w:val="99"/>
    <w:rsid w:val="00B156CF"/>
    <w:rPr>
      <w:rFonts w:ascii="Courier New" w:eastAsia="Times New Roman" w:hAnsi="Courier New" w:cs="Courier New"/>
      <w:sz w:val="20"/>
      <w:szCs w:val="20"/>
      <w:lang w:val="en-US"/>
    </w:rPr>
  </w:style>
  <w:style w:type="character" w:styleId="HTMLSample">
    <w:name w:val="HTML Sample"/>
    <w:basedOn w:val="DefaultParagraphFont"/>
    <w:uiPriority w:val="99"/>
    <w:unhideWhenUsed/>
    <w:rsid w:val="00376C93"/>
    <w:rPr>
      <w:rFonts w:ascii="Courier New" w:eastAsia="Times New Roman" w:hAnsi="Courier New" w:cs="Courier New"/>
    </w:rPr>
  </w:style>
  <w:style w:type="paragraph" w:customStyle="1" w:styleId="Hyperlink0spAfter9pt">
    <w:name w:val="Hyperlink 0spAfter 9pt"/>
    <w:basedOn w:val="Normal"/>
    <w:rsid w:val="00376C93"/>
    <w:pPr>
      <w:framePr w:wrap="around" w:vAnchor="page" w:hAnchor="margin" w:y="3965"/>
      <w:spacing w:after="0"/>
      <w:suppressOverlap/>
    </w:pPr>
    <w:rPr>
      <w:rFonts w:cs="Arial"/>
      <w:color w:val="0000FF"/>
      <w:sz w:val="18"/>
      <w:u w:val="single"/>
    </w:rPr>
  </w:style>
  <w:style w:type="paragraph" w:styleId="IndexHeading">
    <w:name w:val="index heading"/>
    <w:basedOn w:val="Normal"/>
    <w:next w:val="Index1"/>
    <w:semiHidden/>
    <w:rsid w:val="009F7CED"/>
    <w:rPr>
      <w:rFonts w:cs="Arial"/>
      <w:b/>
      <w:bCs/>
    </w:rPr>
  </w:style>
  <w:style w:type="character" w:customStyle="1" w:styleId="keyword">
    <w:name w:val="keyword"/>
    <w:basedOn w:val="DefaultParagraphFont"/>
    <w:rsid w:val="00376C93"/>
  </w:style>
  <w:style w:type="paragraph" w:customStyle="1" w:styleId="SideNote">
    <w:name w:val="Side Note"/>
    <w:basedOn w:val="Normal"/>
    <w:next w:val="Normal"/>
    <w:rsid w:val="00376C93"/>
    <w:pPr>
      <w:pBdr>
        <w:top w:val="single" w:sz="12" w:space="1" w:color="009DDB"/>
      </w:pBdr>
      <w:spacing w:before="360" w:after="360"/>
      <w:ind w:left="567" w:hanging="567"/>
    </w:pPr>
    <w:rPr>
      <w:i/>
      <w:lang w:val="en-GB"/>
    </w:rPr>
  </w:style>
  <w:style w:type="paragraph" w:customStyle="1" w:styleId="MoreInfo">
    <w:name w:val="More Info"/>
    <w:basedOn w:val="SideNote"/>
    <w:next w:val="Normal"/>
    <w:rsid w:val="00376C93"/>
  </w:style>
  <w:style w:type="character" w:customStyle="1" w:styleId="MoreInfoChar">
    <w:name w:val="More Info Char"/>
    <w:basedOn w:val="DefaultParagraphFont"/>
    <w:rsid w:val="00376C93"/>
    <w:rPr>
      <w:rFonts w:ascii="Arial" w:hAnsi="Arial"/>
      <w:i/>
      <w:sz w:val="22"/>
      <w:szCs w:val="24"/>
      <w:lang w:val="en-GB" w:eastAsia="de-DE"/>
    </w:rPr>
  </w:style>
  <w:style w:type="paragraph" w:customStyle="1" w:styleId="Mouse-Click">
    <w:name w:val="Mouse-Click"/>
    <w:basedOn w:val="Normal"/>
    <w:rsid w:val="00376C93"/>
    <w:rPr>
      <w:b/>
      <w:i/>
      <w:color w:val="808080"/>
    </w:rPr>
  </w:style>
  <w:style w:type="paragraph" w:customStyle="1" w:styleId="NormalBlue">
    <w:name w:val="Normal Blue"/>
    <w:basedOn w:val="Normal"/>
    <w:rsid w:val="00376C93"/>
    <w:rPr>
      <w:color w:val="1F497D"/>
      <w:lang w:val="en-GB"/>
    </w:rPr>
  </w:style>
  <w:style w:type="paragraph" w:customStyle="1" w:styleId="NormalBold">
    <w:name w:val="Normal Bold"/>
    <w:basedOn w:val="Normal"/>
    <w:next w:val="Normal"/>
    <w:rsid w:val="00376C93"/>
    <w:rPr>
      <w:b/>
      <w:bCs/>
    </w:rPr>
  </w:style>
  <w:style w:type="paragraph" w:customStyle="1" w:styleId="NormalBoldItalics">
    <w:name w:val="Normal Bold Italics"/>
    <w:basedOn w:val="Normal"/>
    <w:qFormat/>
    <w:rsid w:val="00376C93"/>
    <w:rPr>
      <w:b/>
      <w:i/>
    </w:rPr>
  </w:style>
  <w:style w:type="paragraph" w:customStyle="1" w:styleId="NormalCentered">
    <w:name w:val="Normal Centered"/>
    <w:basedOn w:val="Normal"/>
    <w:rsid w:val="00376C93"/>
    <w:pPr>
      <w:jc w:val="center"/>
    </w:pPr>
  </w:style>
  <w:style w:type="paragraph" w:customStyle="1" w:styleId="NormalGrey">
    <w:name w:val="Normal Grey"/>
    <w:basedOn w:val="NormalBlue"/>
    <w:rsid w:val="00376C93"/>
    <w:rPr>
      <w:color w:val="808080"/>
    </w:rPr>
  </w:style>
  <w:style w:type="paragraph" w:styleId="NormalIndent">
    <w:name w:val="Normal Indent"/>
    <w:basedOn w:val="Normal"/>
    <w:semiHidden/>
    <w:rsid w:val="009F7CED"/>
    <w:pPr>
      <w:ind w:left="708"/>
    </w:pPr>
  </w:style>
  <w:style w:type="paragraph" w:customStyle="1" w:styleId="NormalItalics">
    <w:name w:val="Normal Italics"/>
    <w:basedOn w:val="Normal"/>
    <w:next w:val="Normal"/>
    <w:rsid w:val="00376C93"/>
    <w:rPr>
      <w:i/>
      <w:lang w:val="en-GB"/>
    </w:rPr>
  </w:style>
  <w:style w:type="paragraph" w:customStyle="1" w:styleId="NormalUnderlined">
    <w:name w:val="Normal Underlined"/>
    <w:basedOn w:val="Normal"/>
    <w:qFormat/>
    <w:rsid w:val="00376C93"/>
    <w:rPr>
      <w:u w:val="single"/>
    </w:rPr>
  </w:style>
  <w:style w:type="paragraph" w:customStyle="1" w:styleId="NormalYelloBoxBold">
    <w:name w:val="Normal Yello Box Bold"/>
    <w:basedOn w:val="Normal"/>
    <w:semiHidden/>
    <w:rsid w:val="009F7CED"/>
    <w:pPr>
      <w:ind w:left="150"/>
    </w:pPr>
  </w:style>
  <w:style w:type="paragraph" w:customStyle="1" w:styleId="NormalYellowBox">
    <w:name w:val="Normal Yellow Box"/>
    <w:basedOn w:val="Normal"/>
    <w:semiHidden/>
    <w:rsid w:val="009F7CED"/>
    <w:pPr>
      <w:ind w:left="150"/>
    </w:pPr>
  </w:style>
  <w:style w:type="paragraph" w:customStyle="1" w:styleId="OrderedList">
    <w:name w:val="Ordered List"/>
    <w:basedOn w:val="Normal"/>
    <w:qFormat/>
    <w:rsid w:val="00B51479"/>
  </w:style>
  <w:style w:type="paragraph" w:customStyle="1" w:styleId="QuoteBlock">
    <w:name w:val="Quote Block"/>
    <w:basedOn w:val="Normal"/>
    <w:rsid w:val="00376C93"/>
    <w:pPr>
      <w:ind w:left="720" w:right="720"/>
    </w:pPr>
    <w:rPr>
      <w:i/>
    </w:rPr>
  </w:style>
  <w:style w:type="paragraph" w:customStyle="1" w:styleId="QuotePhrase">
    <w:name w:val="QuotePhrase"/>
    <w:basedOn w:val="Normal"/>
    <w:rsid w:val="00376C93"/>
    <w:rPr>
      <w:i/>
    </w:rPr>
  </w:style>
  <w:style w:type="paragraph" w:customStyle="1" w:styleId="Response">
    <w:name w:val="Response"/>
    <w:basedOn w:val="Normal"/>
    <w:rsid w:val="00376C93"/>
    <w:pPr>
      <w:tabs>
        <w:tab w:val="num" w:pos="720"/>
      </w:tabs>
      <w:ind w:left="720" w:hanging="360"/>
    </w:pPr>
  </w:style>
  <w:style w:type="paragraph" w:customStyle="1" w:styleId="TaskDiscussion">
    <w:name w:val="Task (Discussion)"/>
    <w:basedOn w:val="Normal"/>
    <w:qFormat/>
    <w:rsid w:val="00376C93"/>
    <w:pPr>
      <w:framePr w:hSpace="181" w:vSpace="181" w:wrap="notBeside" w:vAnchor="text" w:hAnchor="text" w:y="1"/>
      <w:pBdr>
        <w:top w:val="single" w:sz="12" w:space="1" w:color="000000" w:shadow="1"/>
        <w:left w:val="single" w:sz="12" w:space="4" w:color="000000" w:shadow="1"/>
        <w:bottom w:val="single" w:sz="12" w:space="1" w:color="000000" w:shadow="1"/>
        <w:right w:val="single" w:sz="12" w:space="4" w:color="000000" w:shadow="1"/>
      </w:pBdr>
      <w:tabs>
        <w:tab w:val="num" w:pos="340"/>
      </w:tabs>
      <w:ind w:left="340" w:hanging="340"/>
    </w:pPr>
  </w:style>
  <w:style w:type="paragraph" w:customStyle="1" w:styleId="TaskExercise">
    <w:name w:val="Task (Exercise)"/>
    <w:qFormat/>
    <w:rsid w:val="00376C93"/>
    <w:pPr>
      <w:keepNext/>
      <w:keepLines/>
      <w:framePr w:hSpace="181" w:vSpace="181" w:wrap="notBeside" w:vAnchor="text" w:hAnchor="text" w:y="1" w:anchorLock="1"/>
      <w:pBdr>
        <w:top w:val="single" w:sz="12" w:space="1" w:color="000000" w:shadow="1"/>
        <w:left w:val="single" w:sz="12" w:space="4" w:color="000000" w:shadow="1"/>
        <w:bottom w:val="single" w:sz="12" w:space="1" w:color="000000" w:shadow="1"/>
        <w:right w:val="single" w:sz="12" w:space="4" w:color="000000" w:shadow="1"/>
      </w:pBdr>
      <w:tabs>
        <w:tab w:val="num" w:pos="284"/>
      </w:tabs>
      <w:spacing w:after="120" w:line="240" w:lineRule="auto"/>
      <w:ind w:left="397" w:hanging="397"/>
    </w:pPr>
    <w:rPr>
      <w:rFonts w:ascii="Arial" w:eastAsia="Times New Roman" w:hAnsi="Arial" w:cs="Times New Roman"/>
      <w:szCs w:val="24"/>
      <w:lang w:val="en-US" w:eastAsia="de-DE"/>
    </w:rPr>
  </w:style>
  <w:style w:type="paragraph" w:customStyle="1" w:styleId="TOC">
    <w:name w:val="TOC"/>
    <w:basedOn w:val="Heading1"/>
    <w:next w:val="Normal"/>
    <w:semiHidden/>
    <w:rsid w:val="00B72B13"/>
  </w:style>
  <w:style w:type="paragraph" w:customStyle="1" w:styleId="ChapterHeading">
    <w:name w:val="Chapter Heading"/>
    <w:basedOn w:val="Normal"/>
    <w:qFormat/>
    <w:rsid w:val="00C239DC"/>
    <w:pPr>
      <w:keepNext/>
      <w:pBdr>
        <w:top w:val="single" w:sz="4" w:space="1" w:color="auto"/>
      </w:pBdr>
      <w:spacing w:after="200" w:line="276" w:lineRule="auto"/>
      <w:jc w:val="right"/>
    </w:pPr>
    <w:rPr>
      <w:rFonts w:eastAsia="Calibri"/>
      <w:b/>
      <w:sz w:val="36"/>
      <w:szCs w:val="22"/>
      <w:lang w:eastAsia="en-US"/>
    </w:rPr>
  </w:style>
  <w:style w:type="paragraph" w:customStyle="1" w:styleId="DITA4-Category">
    <w:name w:val="DITA 4 - Category"/>
    <w:basedOn w:val="Normal"/>
    <w:qFormat/>
    <w:rsid w:val="00C239DC"/>
    <w:pPr>
      <w:keepNext/>
      <w:spacing w:after="0" w:line="276" w:lineRule="auto"/>
    </w:pPr>
    <w:rPr>
      <w:rFonts w:eastAsia="Calibri"/>
      <w:color w:val="6DB122"/>
      <w:szCs w:val="22"/>
      <w:lang w:eastAsia="en-US"/>
    </w:rPr>
  </w:style>
  <w:style w:type="paragraph" w:customStyle="1" w:styleId="Heading1-notTOC">
    <w:name w:val="Heading 1 - not TOC"/>
    <w:basedOn w:val="Heading1"/>
    <w:next w:val="Normal"/>
    <w:autoRedefine/>
    <w:qFormat/>
    <w:rsid w:val="00B72B13"/>
    <w:pPr>
      <w:keepLines/>
      <w:pBdr>
        <w:top w:val="single" w:sz="18" w:space="1" w:color="808080" w:themeColor="background1" w:themeShade="80"/>
      </w:pBdr>
      <w:tabs>
        <w:tab w:val="clear" w:pos="4536"/>
        <w:tab w:val="clear" w:pos="9072"/>
      </w:tabs>
      <w:spacing w:before="480"/>
    </w:pPr>
    <w:rPr>
      <w:rFonts w:cstheme="majorBidi"/>
      <w:bCs/>
      <w:szCs w:val="28"/>
      <w:lang w:val="en-CA" w:eastAsia="en-CA"/>
    </w:rPr>
  </w:style>
  <w:style w:type="paragraph" w:customStyle="1" w:styleId="NormalNoIndent">
    <w:name w:val="NormalNoIndent"/>
    <w:basedOn w:val="Normal"/>
    <w:qFormat/>
    <w:rsid w:val="00946627"/>
    <w:rPr>
      <w:rFonts w:ascii="Arial" w:eastAsiaTheme="minorEastAsia" w:hAnsi="Arial" w:cstheme="minorBidi"/>
      <w:color w:val="000000" w:themeColor="text1"/>
      <w:szCs w:val="22"/>
      <w:lang w:eastAsia="en-US"/>
    </w:rPr>
  </w:style>
  <w:style w:type="paragraph" w:customStyle="1" w:styleId="Appendix1">
    <w:name w:val="Appendix1"/>
    <w:basedOn w:val="Heading1"/>
    <w:next w:val="Normal"/>
    <w:qFormat/>
    <w:rsid w:val="00694976"/>
    <w:pPr>
      <w:numPr>
        <w:numId w:val="2"/>
      </w:numPr>
      <w:tabs>
        <w:tab w:val="clear" w:pos="4536"/>
        <w:tab w:val="clear" w:pos="9072"/>
      </w:tabs>
      <w:ind w:left="0" w:firstLine="0"/>
    </w:pPr>
  </w:style>
  <w:style w:type="paragraph" w:customStyle="1" w:styleId="NoTocHeading1">
    <w:name w:val="NoTocHeading1"/>
    <w:basedOn w:val="Heading1"/>
    <w:next w:val="Normal"/>
    <w:qFormat/>
    <w:rsid w:val="00B72B13"/>
    <w:pPr>
      <w:outlineLvl w:val="9"/>
    </w:pPr>
  </w:style>
  <w:style w:type="paragraph" w:customStyle="1" w:styleId="NoTocHeading2">
    <w:name w:val="NoTocHeading2"/>
    <w:basedOn w:val="Heading2"/>
    <w:next w:val="Normal"/>
    <w:qFormat/>
    <w:rsid w:val="00B72B13"/>
    <w:pPr>
      <w:outlineLvl w:val="9"/>
    </w:pPr>
  </w:style>
  <w:style w:type="paragraph" w:customStyle="1" w:styleId="NoTocHeading3">
    <w:name w:val="NoTocHeading3"/>
    <w:basedOn w:val="Heading3"/>
    <w:next w:val="Normal"/>
    <w:qFormat/>
    <w:rsid w:val="00B72B13"/>
    <w:pPr>
      <w:outlineLvl w:val="9"/>
    </w:pPr>
  </w:style>
  <w:style w:type="paragraph" w:customStyle="1" w:styleId="NoTocHeading4">
    <w:name w:val="NoTocHeading4"/>
    <w:basedOn w:val="Heading4"/>
    <w:next w:val="Normal"/>
    <w:qFormat/>
    <w:rsid w:val="00B72B13"/>
    <w:pPr>
      <w:outlineLvl w:val="9"/>
    </w:pPr>
  </w:style>
  <w:style w:type="paragraph" w:customStyle="1" w:styleId="NoTocHeading5">
    <w:name w:val="NoTocHeading5"/>
    <w:basedOn w:val="Heading5"/>
    <w:next w:val="Normal"/>
    <w:qFormat/>
    <w:rsid w:val="00B72B13"/>
    <w:pPr>
      <w:outlineLvl w:val="9"/>
    </w:pPr>
  </w:style>
  <w:style w:type="paragraph" w:customStyle="1" w:styleId="NoTocHeading6">
    <w:name w:val="NoTocHeading6"/>
    <w:basedOn w:val="Heading6"/>
    <w:next w:val="Normal"/>
    <w:qFormat/>
    <w:rsid w:val="00B72B13"/>
    <w:pPr>
      <w:outlineLvl w:val="9"/>
    </w:pPr>
  </w:style>
  <w:style w:type="paragraph" w:customStyle="1" w:styleId="NoTocHeading7">
    <w:name w:val="NoTocHeading7"/>
    <w:basedOn w:val="Heading7"/>
    <w:next w:val="Normal"/>
    <w:qFormat/>
    <w:rsid w:val="00B72B13"/>
    <w:pPr>
      <w:outlineLvl w:val="9"/>
    </w:pPr>
  </w:style>
  <w:style w:type="paragraph" w:customStyle="1" w:styleId="NoTocHeading8">
    <w:name w:val="NoTocHeading8"/>
    <w:basedOn w:val="Heading8"/>
    <w:next w:val="Normal"/>
    <w:qFormat/>
    <w:rsid w:val="00B72B13"/>
    <w:pPr>
      <w:outlineLvl w:val="9"/>
    </w:pPr>
  </w:style>
  <w:style w:type="paragraph" w:customStyle="1" w:styleId="NoTocHeading9">
    <w:name w:val="NoTocHeading9"/>
    <w:basedOn w:val="Heading9"/>
    <w:next w:val="Normal"/>
    <w:qFormat/>
    <w:rsid w:val="00B72B13"/>
    <w:pPr>
      <w:outlineLvl w:val="9"/>
    </w:pPr>
  </w:style>
  <w:style w:type="character" w:customStyle="1" w:styleId="instructionalTextGreenChar">
    <w:name w:val="instructionalTextGreenChar"/>
    <w:basedOn w:val="DefaultParagraphFont"/>
    <w:uiPriority w:val="1"/>
    <w:qFormat/>
    <w:rsid w:val="005175B3"/>
    <w:rPr>
      <w:color w:val="00B050"/>
    </w:rPr>
  </w:style>
  <w:style w:type="character" w:customStyle="1" w:styleId="optionalTextBlueChar">
    <w:name w:val="optionalTextBlueChar"/>
    <w:basedOn w:val="DefaultParagraphFont"/>
    <w:uiPriority w:val="1"/>
    <w:qFormat/>
    <w:rsid w:val="005175B3"/>
    <w:rPr>
      <w:color w:val="0070C0"/>
    </w:rPr>
  </w:style>
  <w:style w:type="character" w:customStyle="1" w:styleId="optionalTextRedChar">
    <w:name w:val="optionalTextRedChar"/>
    <w:basedOn w:val="DefaultParagraphFont"/>
    <w:uiPriority w:val="1"/>
    <w:qFormat/>
    <w:rsid w:val="005175B3"/>
    <w:rPr>
      <w:color w:val="FF0000"/>
    </w:rPr>
  </w:style>
  <w:style w:type="paragraph" w:customStyle="1" w:styleId="TableCaption">
    <w:name w:val="TableCaption"/>
    <w:basedOn w:val="Caption"/>
    <w:qFormat/>
    <w:rsid w:val="00944F8F"/>
    <w:pPr>
      <w:spacing w:after="120"/>
      <w:jc w:val="center"/>
    </w:pPr>
    <w:rPr>
      <w:rFonts w:ascii="Arial" w:eastAsiaTheme="minorEastAsia" w:hAnsi="Arial" w:cstheme="minorBidi"/>
      <w:color w:val="auto"/>
      <w:lang w:eastAsia="en-US"/>
    </w:rPr>
  </w:style>
  <w:style w:type="paragraph" w:customStyle="1" w:styleId="bullet">
    <w:name w:val="bullet"/>
    <w:basedOn w:val="Normal"/>
    <w:qFormat/>
    <w:rsid w:val="00516FFC"/>
    <w:pPr>
      <w:jc w:val="left"/>
    </w:pPr>
  </w:style>
  <w:style w:type="paragraph" w:customStyle="1" w:styleId="bullet0">
    <w:name w:val="bullet0"/>
    <w:basedOn w:val="Normal"/>
    <w:qFormat/>
    <w:rsid w:val="00B56D12"/>
    <w:pPr>
      <w:numPr>
        <w:numId w:val="5"/>
      </w:numPr>
      <w:ind w:left="567" w:hanging="567"/>
    </w:pPr>
  </w:style>
  <w:style w:type="paragraph" w:customStyle="1" w:styleId="bullet1">
    <w:name w:val="bullet1"/>
    <w:basedOn w:val="bullet0"/>
    <w:qFormat/>
    <w:rsid w:val="00B56D12"/>
    <w:pPr>
      <w:numPr>
        <w:numId w:val="11"/>
      </w:numPr>
      <w:ind w:left="1134" w:hanging="567"/>
    </w:pPr>
  </w:style>
  <w:style w:type="paragraph" w:customStyle="1" w:styleId="bullet2">
    <w:name w:val="bullet2"/>
    <w:basedOn w:val="bullet1"/>
    <w:qFormat/>
    <w:rsid w:val="00B56D12"/>
    <w:pPr>
      <w:numPr>
        <w:numId w:val="6"/>
      </w:numPr>
      <w:ind w:left="1701" w:hanging="567"/>
    </w:pPr>
  </w:style>
  <w:style w:type="paragraph" w:customStyle="1" w:styleId="bullet3">
    <w:name w:val="bullet3"/>
    <w:basedOn w:val="bullet2"/>
    <w:qFormat/>
    <w:rsid w:val="00B56D12"/>
    <w:pPr>
      <w:numPr>
        <w:numId w:val="7"/>
      </w:numPr>
      <w:ind w:left="2268" w:hanging="567"/>
    </w:pPr>
  </w:style>
  <w:style w:type="paragraph" w:customStyle="1" w:styleId="bullet4">
    <w:name w:val="bullet4"/>
    <w:basedOn w:val="bullet3"/>
    <w:qFormat/>
    <w:rsid w:val="00B56D12"/>
    <w:pPr>
      <w:numPr>
        <w:numId w:val="8"/>
      </w:numPr>
      <w:ind w:left="2835" w:hanging="567"/>
    </w:pPr>
  </w:style>
  <w:style w:type="paragraph" w:customStyle="1" w:styleId="bullet5">
    <w:name w:val="bullet5"/>
    <w:basedOn w:val="bullet4"/>
    <w:qFormat/>
    <w:rsid w:val="00B56D12"/>
    <w:pPr>
      <w:numPr>
        <w:numId w:val="9"/>
      </w:numPr>
      <w:ind w:left="3402" w:hanging="567"/>
    </w:pPr>
  </w:style>
  <w:style w:type="paragraph" w:customStyle="1" w:styleId="bullet6">
    <w:name w:val="bullet6"/>
    <w:basedOn w:val="bullet5"/>
    <w:qFormat/>
    <w:rsid w:val="00B56D12"/>
    <w:pPr>
      <w:numPr>
        <w:numId w:val="10"/>
      </w:numPr>
      <w:ind w:left="3969" w:hanging="567"/>
    </w:pPr>
  </w:style>
  <w:style w:type="paragraph" w:customStyle="1" w:styleId="ListLevel1">
    <w:name w:val="ListLevel1"/>
    <w:basedOn w:val="ListLevel0"/>
    <w:qFormat/>
    <w:rsid w:val="007D6B95"/>
    <w:pPr>
      <w:ind w:left="1134"/>
    </w:pPr>
  </w:style>
  <w:style w:type="paragraph" w:customStyle="1" w:styleId="ListLevel2">
    <w:name w:val="ListLevel2"/>
    <w:basedOn w:val="ListLevel1"/>
    <w:qFormat/>
    <w:rsid w:val="007D6B95"/>
    <w:pPr>
      <w:ind w:left="1701"/>
    </w:pPr>
  </w:style>
  <w:style w:type="paragraph" w:customStyle="1" w:styleId="ListLevel3">
    <w:name w:val="ListLevel3"/>
    <w:basedOn w:val="ListLevel2"/>
    <w:qFormat/>
    <w:rsid w:val="007D6B95"/>
    <w:pPr>
      <w:ind w:left="2268"/>
    </w:pPr>
  </w:style>
  <w:style w:type="paragraph" w:customStyle="1" w:styleId="ListLevel4">
    <w:name w:val="ListLevel4"/>
    <w:basedOn w:val="ListLevel3"/>
    <w:qFormat/>
    <w:rsid w:val="007D6B95"/>
    <w:pPr>
      <w:ind w:left="2835"/>
    </w:pPr>
  </w:style>
  <w:style w:type="paragraph" w:customStyle="1" w:styleId="ListLevel5">
    <w:name w:val="ListLevel5"/>
    <w:basedOn w:val="ListLevel4"/>
    <w:qFormat/>
    <w:rsid w:val="007D6B95"/>
    <w:pPr>
      <w:ind w:left="3402"/>
    </w:pPr>
  </w:style>
  <w:style w:type="paragraph" w:customStyle="1" w:styleId="ListLevel6">
    <w:name w:val="ListLevel6"/>
    <w:basedOn w:val="ListLevel5"/>
    <w:qFormat/>
    <w:rsid w:val="007D6B95"/>
    <w:pPr>
      <w:ind w:left="3969"/>
    </w:pPr>
  </w:style>
  <w:style w:type="paragraph" w:customStyle="1" w:styleId="Heading1IR">
    <w:name w:val="Heading 1 IR"/>
    <w:basedOn w:val="Heading4"/>
    <w:next w:val="Normal"/>
    <w:qFormat/>
    <w:rsid w:val="00B72B13"/>
    <w:pPr>
      <w:shd w:val="clear" w:color="auto" w:fill="007FC2"/>
      <w:jc w:val="left"/>
      <w:outlineLvl w:val="0"/>
    </w:pPr>
    <w:rPr>
      <w:smallCaps w:val="0"/>
      <w:color w:val="FFFFFF" w:themeColor="background1"/>
      <w:szCs w:val="32"/>
    </w:rPr>
  </w:style>
  <w:style w:type="paragraph" w:customStyle="1" w:styleId="Heading1AMC">
    <w:name w:val="Heading 1 AMC"/>
    <w:basedOn w:val="Heading5"/>
    <w:next w:val="Normal"/>
    <w:qFormat/>
    <w:rsid w:val="00B72B13"/>
    <w:pPr>
      <w:shd w:val="clear" w:color="auto" w:fill="FBBC39"/>
      <w:spacing w:before="360" w:after="0"/>
      <w:jc w:val="left"/>
      <w:outlineLvl w:val="0"/>
    </w:pPr>
    <w:rPr>
      <w:color w:val="FFFFFF" w:themeColor="background1"/>
    </w:rPr>
  </w:style>
  <w:style w:type="paragraph" w:customStyle="1" w:styleId="Heading1CR">
    <w:name w:val="Heading 1 CR"/>
    <w:basedOn w:val="Heading2"/>
    <w:next w:val="Normal"/>
    <w:qFormat/>
    <w:rsid w:val="00B72B13"/>
    <w:pPr>
      <w:shd w:val="clear" w:color="auto" w:fill="FFFFFF" w:themeFill="background1"/>
      <w:spacing w:before="240" w:after="0"/>
      <w:outlineLvl w:val="0"/>
    </w:pPr>
    <w:rPr>
      <w:i/>
      <w:smallCaps w:val="0"/>
      <w:color w:val="005691"/>
      <w:sz w:val="32"/>
      <w:u w:val="single"/>
    </w:rPr>
  </w:style>
  <w:style w:type="paragraph" w:customStyle="1" w:styleId="Heading1GM">
    <w:name w:val="Heading 1 GM"/>
    <w:basedOn w:val="Heading5"/>
    <w:next w:val="Normal"/>
    <w:qFormat/>
    <w:rsid w:val="00B72B13"/>
    <w:pPr>
      <w:shd w:val="clear" w:color="auto" w:fill="16CC7F"/>
      <w:spacing w:before="360" w:after="0"/>
      <w:jc w:val="left"/>
      <w:outlineLvl w:val="0"/>
    </w:pPr>
    <w:rPr>
      <w:color w:val="FFFFFF" w:themeColor="background1"/>
    </w:rPr>
  </w:style>
  <w:style w:type="paragraph" w:customStyle="1" w:styleId="ListLevel0">
    <w:name w:val="ListLevel0"/>
    <w:basedOn w:val="Normal"/>
    <w:rsid w:val="00F64D42"/>
    <w:pPr>
      <w:tabs>
        <w:tab w:val="left" w:pos="567"/>
      </w:tabs>
      <w:ind w:left="567" w:hanging="567"/>
    </w:pPr>
  </w:style>
  <w:style w:type="paragraph" w:customStyle="1" w:styleId="Normal0">
    <w:name w:val="Normal0"/>
    <w:basedOn w:val="Normal"/>
    <w:qFormat/>
    <w:rsid w:val="009B6A29"/>
  </w:style>
  <w:style w:type="paragraph" w:customStyle="1" w:styleId="Normal1">
    <w:name w:val="Normal1"/>
    <w:basedOn w:val="Normal"/>
    <w:qFormat/>
    <w:rsid w:val="009B6A29"/>
    <w:pPr>
      <w:ind w:left="567"/>
    </w:pPr>
  </w:style>
  <w:style w:type="paragraph" w:customStyle="1" w:styleId="Normal2">
    <w:name w:val="Normal2"/>
    <w:basedOn w:val="Normal"/>
    <w:qFormat/>
    <w:rsid w:val="009B6A29"/>
    <w:pPr>
      <w:ind w:left="1134"/>
    </w:pPr>
  </w:style>
  <w:style w:type="paragraph" w:customStyle="1" w:styleId="Normal3">
    <w:name w:val="Normal3"/>
    <w:basedOn w:val="ListLevel3"/>
    <w:qFormat/>
    <w:rsid w:val="009B6A29"/>
    <w:pPr>
      <w:ind w:left="1701" w:firstLine="0"/>
    </w:pPr>
  </w:style>
  <w:style w:type="paragraph" w:customStyle="1" w:styleId="Normal4">
    <w:name w:val="Normal4"/>
    <w:basedOn w:val="ListLevel4"/>
    <w:qFormat/>
    <w:rsid w:val="009B6A29"/>
    <w:pPr>
      <w:ind w:left="2268" w:firstLine="0"/>
    </w:pPr>
  </w:style>
  <w:style w:type="paragraph" w:customStyle="1" w:styleId="Normal5">
    <w:name w:val="Normal5"/>
    <w:basedOn w:val="ListLevel5"/>
    <w:qFormat/>
    <w:rsid w:val="009B6A29"/>
    <w:pPr>
      <w:ind w:left="2835" w:firstLine="0"/>
    </w:pPr>
  </w:style>
  <w:style w:type="paragraph" w:customStyle="1" w:styleId="Normal6">
    <w:name w:val="Normal6"/>
    <w:basedOn w:val="ListLevel6"/>
    <w:qFormat/>
    <w:rsid w:val="009B6A29"/>
    <w:pPr>
      <w:ind w:left="3402" w:firstLine="0"/>
    </w:pPr>
  </w:style>
  <w:style w:type="paragraph" w:customStyle="1" w:styleId="Dxshortdesc">
    <w:name w:val="Dx_shortdesc"/>
    <w:basedOn w:val="Normal"/>
    <w:next w:val="Normal"/>
    <w:qFormat/>
    <w:rsid w:val="0036026E"/>
    <w:pPr>
      <w:keepNext/>
      <w:jc w:val="right"/>
    </w:pPr>
    <w:rPr>
      <w:i/>
      <w:sz w:val="14"/>
      <w:szCs w:val="101"/>
    </w:rPr>
  </w:style>
  <w:style w:type="paragraph" w:customStyle="1" w:styleId="Heading1IRsubrule">
    <w:name w:val="Heading 1 IRsubrule"/>
    <w:basedOn w:val="Heading5"/>
    <w:next w:val="Normal"/>
    <w:qFormat/>
    <w:rsid w:val="00B72B13"/>
    <w:pPr>
      <w:shd w:val="clear" w:color="auto" w:fill="007FC2"/>
      <w:outlineLvl w:val="0"/>
    </w:pPr>
    <w:rPr>
      <w:color w:val="FFFFFF" w:themeColor="background1"/>
    </w:rPr>
  </w:style>
  <w:style w:type="paragraph" w:customStyle="1" w:styleId="Heading1OrgManual">
    <w:name w:val="Heading 1 OrgManual"/>
    <w:basedOn w:val="Normal"/>
    <w:next w:val="Normal"/>
    <w:qFormat/>
    <w:rsid w:val="00B72B13"/>
    <w:pPr>
      <w:jc w:val="center"/>
    </w:pPr>
    <w:rPr>
      <w:b/>
      <w:sz w:val="20"/>
      <w:lang w:val="en-GB"/>
    </w:rPr>
  </w:style>
  <w:style w:type="paragraph" w:customStyle="1" w:styleId="Heading2OrgManual">
    <w:name w:val="Heading 2 OrgManual"/>
    <w:basedOn w:val="Heading1OrgManual"/>
    <w:next w:val="Normal"/>
    <w:qFormat/>
    <w:rsid w:val="00B72B13"/>
  </w:style>
  <w:style w:type="paragraph" w:customStyle="1" w:styleId="MapTitle">
    <w:name w:val="MapTitle"/>
    <w:basedOn w:val="Heading1-notTOC"/>
    <w:rsid w:val="00AE1803"/>
    <w:pPr>
      <w:keepNext w:val="0"/>
      <w:keepLines w:val="0"/>
      <w:widowControl w:val="0"/>
      <w:pBdr>
        <w:top w:val="none" w:sz="0" w:space="0" w:color="auto"/>
      </w:pBdr>
      <w:spacing w:before="0"/>
      <w:jc w:val="left"/>
    </w:pPr>
    <w:rPr>
      <w:szCs w:val="22"/>
    </w:rPr>
  </w:style>
  <w:style w:type="paragraph" w:customStyle="1" w:styleId="HEADERCHAPTER1">
    <w:name w:val="HEADER CHAPTER 1"/>
    <w:basedOn w:val="Normal"/>
    <w:semiHidden/>
    <w:rsid w:val="00E27051"/>
    <w:pPr>
      <w:numPr>
        <w:numId w:val="4"/>
      </w:numPr>
      <w:spacing w:before="240" w:after="240"/>
      <w:jc w:val="left"/>
    </w:pPr>
    <w:rPr>
      <w:rFonts w:ascii="Calibri" w:hAnsi="Calibri"/>
      <w:b/>
      <w:caps/>
      <w:szCs w:val="22"/>
      <w:lang w:val="en-GB" w:eastAsia="en-GB"/>
    </w:rPr>
  </w:style>
  <w:style w:type="paragraph" w:customStyle="1" w:styleId="AlignRight">
    <w:name w:val="AlignRight"/>
    <w:basedOn w:val="Normal"/>
    <w:next w:val="Normal"/>
    <w:qFormat/>
    <w:rsid w:val="009F7CED"/>
    <w:pPr>
      <w:jc w:val="right"/>
    </w:pPr>
  </w:style>
  <w:style w:type="character" w:customStyle="1" w:styleId="Italic">
    <w:name w:val="Italic"/>
    <w:basedOn w:val="DefaultParagraphFont"/>
    <w:uiPriority w:val="1"/>
    <w:qFormat/>
    <w:rsid w:val="009F7CED"/>
    <w:rPr>
      <w:i/>
    </w:rPr>
  </w:style>
  <w:style w:type="character" w:customStyle="1" w:styleId="Underline">
    <w:name w:val="Underline"/>
    <w:basedOn w:val="Italic"/>
    <w:uiPriority w:val="1"/>
    <w:qFormat/>
    <w:rsid w:val="009F7CED"/>
    <w:rPr>
      <w:i w:val="0"/>
      <w:u w:val="single"/>
    </w:rPr>
  </w:style>
  <w:style w:type="character" w:customStyle="1" w:styleId="Bold">
    <w:name w:val="Bold"/>
    <w:basedOn w:val="Underline"/>
    <w:uiPriority w:val="1"/>
    <w:qFormat/>
    <w:rsid w:val="009F7CED"/>
    <w:rPr>
      <w:b/>
      <w:i w:val="0"/>
      <w:u w:val="none"/>
    </w:rPr>
  </w:style>
  <w:style w:type="character" w:customStyle="1" w:styleId="GeneralAviation">
    <w:name w:val="GeneralAviation"/>
    <w:basedOn w:val="DefaultParagraphFont"/>
    <w:uiPriority w:val="1"/>
    <w:qFormat/>
    <w:rsid w:val="007541AC"/>
    <w:rPr>
      <w:color w:val="A25EAB"/>
    </w:rPr>
  </w:style>
  <w:style w:type="character" w:customStyle="1" w:styleId="NoSpacingChar">
    <w:name w:val="No Spacing Char"/>
    <w:basedOn w:val="DefaultParagraphFont"/>
    <w:link w:val="NoSpacing"/>
    <w:uiPriority w:val="1"/>
    <w:rsid w:val="00B33298"/>
    <w:rPr>
      <w:rFonts w:eastAsiaTheme="minorEastAsia"/>
      <w:lang w:val="en-US"/>
    </w:rPr>
  </w:style>
  <w:style w:type="paragraph" w:customStyle="1" w:styleId="TitleNoToc">
    <w:name w:val="TitleNoToc"/>
    <w:basedOn w:val="Title"/>
    <w:qFormat/>
    <w:rsid w:val="00A715B0"/>
  </w:style>
  <w:style w:type="paragraph" w:customStyle="1" w:styleId="Heading2PB">
    <w:name w:val="Heading 2 PB"/>
    <w:basedOn w:val="Heading2"/>
    <w:next w:val="Normal"/>
    <w:qFormat/>
    <w:rsid w:val="00B72B13"/>
    <w:pPr>
      <w:keepNext w:val="0"/>
      <w:pageBreakBefore/>
      <w:spacing w:before="2400"/>
    </w:pPr>
  </w:style>
  <w:style w:type="paragraph" w:customStyle="1" w:styleId="easaHeader">
    <w:name w:val="easaHeader"/>
    <w:basedOn w:val="Normal"/>
    <w:qFormat/>
    <w:rsid w:val="00C65827"/>
    <w:pPr>
      <w:jc w:val="right"/>
    </w:pPr>
    <w:rPr>
      <w:rFonts w:ascii="Calibri" w:hAnsi="Calibri"/>
      <w:bCs/>
      <w:i/>
      <w:noProof/>
      <w:sz w:val="18"/>
      <w:szCs w:val="18"/>
    </w:rPr>
  </w:style>
  <w:style w:type="paragraph" w:customStyle="1" w:styleId="easaHeaderTitle">
    <w:name w:val="easaHeaderTitle"/>
    <w:basedOn w:val="easaHeader"/>
    <w:qFormat/>
    <w:rsid w:val="00164556"/>
    <w:pPr>
      <w:jc w:val="center"/>
    </w:pPr>
    <w:rPr>
      <w:b/>
      <w:bCs w:val="0"/>
    </w:rPr>
  </w:style>
  <w:style w:type="character" w:customStyle="1" w:styleId="easaCharHead">
    <w:name w:val="easaCharHead"/>
    <w:basedOn w:val="DefaultParagraphFont"/>
    <w:uiPriority w:val="1"/>
    <w:qFormat/>
    <w:rsid w:val="00FE47FE"/>
    <w:rPr>
      <w:rFonts w:ascii="Calibri" w:hAnsi="Calibri"/>
      <w:b/>
      <w:i/>
      <w:sz w:val="18"/>
    </w:rPr>
  </w:style>
  <w:style w:type="paragraph" w:customStyle="1" w:styleId="TableCentered">
    <w:name w:val="TableCentered"/>
    <w:basedOn w:val="Normal"/>
    <w:qFormat/>
    <w:rsid w:val="00D25B69"/>
    <w:pPr>
      <w:spacing w:after="0"/>
      <w:jc w:val="center"/>
    </w:pPr>
    <w:rPr>
      <w:sz w:val="20"/>
    </w:rPr>
  </w:style>
  <w:style w:type="paragraph" w:customStyle="1" w:styleId="FinePrint">
    <w:name w:val="FinePrint"/>
    <w:basedOn w:val="Normal"/>
    <w:qFormat/>
    <w:rsid w:val="00A35984"/>
    <w:pPr>
      <w:jc w:val="left"/>
    </w:pPr>
    <w:rPr>
      <w:sz w:val="16"/>
    </w:rPr>
  </w:style>
  <w:style w:type="table" w:customStyle="1" w:styleId="easaTable">
    <w:name w:val="easaTable"/>
    <w:uiPriority w:val="99"/>
    <w:rsid w:val="00640C69"/>
    <w:pPr>
      <w:spacing w:after="0" w:line="240" w:lineRule="auto"/>
    </w:pPr>
    <w:rPr>
      <w:sz w:val="20"/>
      <w:szCs w:val="20"/>
      <w:lang w:val="en-GB" w:eastAsia="en-GB"/>
    </w:rPr>
    <w:tblPr>
      <w:tblInd w:w="0" w:type="dxa"/>
      <w:tblBorders>
        <w:top w:val="single" w:sz="18" w:space="0" w:color="FFFFFF" w:themeColor="background1"/>
        <w:left w:val="single" w:sz="18" w:space="0" w:color="FFFFFF" w:themeColor="background1"/>
        <w:bottom w:val="single" w:sz="18" w:space="0" w:color="FFFFFF" w:themeColor="background1"/>
        <w:right w:val="single" w:sz="18" w:space="0" w:color="FFFFFF" w:themeColor="background1"/>
        <w:insideH w:val="single" w:sz="18" w:space="0" w:color="FFFFFF" w:themeColor="background1"/>
        <w:insideV w:val="single" w:sz="18" w:space="0" w:color="FFFFFF" w:themeColor="background1"/>
      </w:tblBorders>
      <w:tblCellMar>
        <w:top w:w="0" w:type="dxa"/>
        <w:left w:w="108" w:type="dxa"/>
        <w:bottom w:w="0" w:type="dxa"/>
        <w:right w:w="108" w:type="dxa"/>
      </w:tblCellMar>
    </w:tblPr>
    <w:tcPr>
      <w:shd w:val="clear" w:color="auto" w:fill="D9D9D9" w:themeFill="background1" w:themeFillShade="D9"/>
    </w:tcPr>
    <w:tblStylePr w:type="firstRow">
      <w:rPr>
        <w:b/>
        <w:color w:val="FFFFFF" w:themeColor="background1"/>
      </w:rPr>
      <w:tblPr/>
      <w:trPr>
        <w:cantSplit/>
        <w:tblHeader/>
      </w:trPr>
      <w:tcPr>
        <w:shd w:val="clear" w:color="auto" w:fill="808080" w:themeFill="background1" w:themeFillShade="80"/>
      </w:tcPr>
    </w:tblStylePr>
    <w:tblStylePr w:type="firstCol">
      <w:rPr>
        <w:b/>
        <w:color w:val="FFFFFF" w:themeColor="background1"/>
      </w:rPr>
      <w:tblPr/>
      <w:tcPr>
        <w:shd w:val="clear" w:color="auto" w:fill="808080" w:themeFill="background1" w:themeFillShade="80"/>
      </w:tcPr>
    </w:tblStylePr>
  </w:style>
  <w:style w:type="table" w:styleId="TableGrid">
    <w:name w:val="Table Grid"/>
    <w:basedOn w:val="TableNormal"/>
    <w:uiPriority w:val="39"/>
    <w:rsid w:val="00FB15B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3PB">
    <w:name w:val="Heading 3 PB"/>
    <w:basedOn w:val="Heading3"/>
    <w:qFormat/>
    <w:rsid w:val="00B72B13"/>
    <w:pPr>
      <w:pageBreakBefore/>
    </w:pPr>
  </w:style>
  <w:style w:type="table" w:customStyle="1" w:styleId="easaForm">
    <w:name w:val="easaForm"/>
    <w:basedOn w:val="TableNormal"/>
    <w:uiPriority w:val="99"/>
    <w:rsid w:val="003123E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ppendixAMC">
    <w:name w:val="Appendix AMC"/>
    <w:basedOn w:val="Heading1AMC"/>
    <w:next w:val="Normal"/>
    <w:qFormat/>
    <w:rsid w:val="00947775"/>
    <w:pPr>
      <w:pageBreakBefore/>
    </w:pPr>
  </w:style>
  <w:style w:type="paragraph" w:customStyle="1" w:styleId="AppendixGM">
    <w:name w:val="Appendix GM"/>
    <w:basedOn w:val="Heading1GM"/>
    <w:next w:val="Normal"/>
    <w:qFormat/>
    <w:rsid w:val="00947775"/>
    <w:pPr>
      <w:pageBreakBefore/>
    </w:pPr>
  </w:style>
  <w:style w:type="paragraph" w:customStyle="1" w:styleId="AppendixIR">
    <w:name w:val="Appendix IR"/>
    <w:basedOn w:val="Heading1IR"/>
    <w:next w:val="Normal"/>
    <w:qFormat/>
    <w:rsid w:val="00947775"/>
    <w:pPr>
      <w:pageBreakBefore/>
      <w:tabs>
        <w:tab w:val="clear" w:pos="964"/>
      </w:tabs>
      <w:outlineLvl w:val="9"/>
    </w:pPr>
    <w:rPr>
      <w:smallCaps/>
    </w:rPr>
  </w:style>
  <w:style w:type="character" w:customStyle="1" w:styleId="TableChar">
    <w:name w:val="TableChar"/>
    <w:basedOn w:val="DefaultParagraphFont"/>
    <w:uiPriority w:val="1"/>
    <w:qFormat/>
    <w:rsid w:val="005D15A6"/>
    <w:rPr>
      <w:sz w:val="20"/>
    </w:rPr>
  </w:style>
  <w:style w:type="character" w:customStyle="1" w:styleId="TableCharGA">
    <w:name w:val="TableCharGA"/>
    <w:basedOn w:val="GeneralAviation"/>
    <w:uiPriority w:val="1"/>
    <w:qFormat/>
    <w:rsid w:val="007541AC"/>
    <w:rPr>
      <w:color w:val="A25EAB"/>
      <w:sz w:val="20"/>
    </w:rPr>
  </w:style>
  <w:style w:type="paragraph" w:customStyle="1" w:styleId="Heading1CS">
    <w:name w:val="Heading 1 CS"/>
    <w:basedOn w:val="Heading1IR"/>
    <w:next w:val="Normal0"/>
    <w:qFormat/>
    <w:rsid w:val="00B72B13"/>
    <w:pPr>
      <w:pageBreakBefore/>
      <w:shd w:val="clear" w:color="auto" w:fill="222F64"/>
    </w:pPr>
  </w:style>
  <w:style w:type="paragraph" w:customStyle="1" w:styleId="Additionalinformation">
    <w:name w:val="Additional information"/>
    <w:basedOn w:val="Normal"/>
    <w:next w:val="Normal"/>
    <w:qFormat/>
    <w:rsid w:val="00F23E7E"/>
    <w:pPr>
      <w:keepNext/>
      <w:shd w:val="clear" w:color="auto" w:fill="FF6B66"/>
      <w:spacing w:before="360" w:after="0"/>
      <w:jc w:val="left"/>
    </w:pPr>
    <w:rPr>
      <w:b/>
      <w:color w:val="FFFFFF" w:themeColor="background1"/>
      <w:sz w:val="32"/>
      <w:lang w:val="en-GB"/>
    </w:rPr>
  </w:style>
  <w:style w:type="paragraph" w:customStyle="1" w:styleId="Heading1GMtoAMC">
    <w:name w:val="Heading 1 GM to AMC"/>
    <w:basedOn w:val="Heading6"/>
    <w:next w:val="Normal"/>
    <w:qFormat/>
    <w:rsid w:val="00B72B13"/>
    <w:pPr>
      <w:shd w:val="clear" w:color="auto" w:fill="16CC7F"/>
      <w:jc w:val="left"/>
      <w:outlineLvl w:val="0"/>
    </w:pPr>
    <w:rPr>
      <w:b w:val="0"/>
      <w:color w:val="FFFFFF" w:themeColor="background1"/>
    </w:rPr>
  </w:style>
  <w:style w:type="paragraph" w:customStyle="1" w:styleId="Heading1Additionalinfo">
    <w:name w:val="Heading 1 Additional info"/>
    <w:basedOn w:val="Heading1GMtoAMC"/>
    <w:next w:val="Normal"/>
    <w:autoRedefine/>
    <w:qFormat/>
    <w:rsid w:val="00B72B13"/>
    <w:pPr>
      <w:shd w:val="clear" w:color="auto" w:fill="FF6B66"/>
      <w:tabs>
        <w:tab w:val="clear" w:pos="964"/>
      </w:tabs>
    </w:pPr>
    <w:rPr>
      <w:b/>
      <w:smallCaps w:val="0"/>
    </w:rPr>
  </w:style>
  <w:style w:type="paragraph" w:customStyle="1" w:styleId="Heading2-notTOC">
    <w:name w:val="Heading 2 - not TOC"/>
    <w:basedOn w:val="Heading1-notTOC"/>
    <w:next w:val="Normal"/>
    <w:qFormat/>
    <w:rsid w:val="00B72B13"/>
    <w:pPr>
      <w:outlineLvl w:val="1"/>
    </w:pPr>
  </w:style>
  <w:style w:type="paragraph" w:customStyle="1" w:styleId="Heading2Additionalinfo">
    <w:name w:val="Heading 2 Additional info"/>
    <w:basedOn w:val="Heading1Additionalinfo"/>
    <w:next w:val="Normal"/>
    <w:qFormat/>
    <w:rsid w:val="00B72B13"/>
  </w:style>
  <w:style w:type="paragraph" w:customStyle="1" w:styleId="Heading2AMC">
    <w:name w:val="Heading 2 AMC"/>
    <w:basedOn w:val="Heading1AMC"/>
    <w:next w:val="Normal"/>
    <w:qFormat/>
    <w:rsid w:val="00B72B13"/>
    <w:pPr>
      <w:outlineLvl w:val="1"/>
    </w:pPr>
  </w:style>
  <w:style w:type="paragraph" w:customStyle="1" w:styleId="Heading2CR">
    <w:name w:val="Heading 2 CR"/>
    <w:basedOn w:val="Heading1CR"/>
    <w:next w:val="Normal"/>
    <w:qFormat/>
    <w:rsid w:val="00B72B13"/>
    <w:pPr>
      <w:outlineLvl w:val="1"/>
    </w:pPr>
  </w:style>
  <w:style w:type="paragraph" w:customStyle="1" w:styleId="Heading2CS">
    <w:name w:val="Heading 2 CS"/>
    <w:basedOn w:val="Heading1CS"/>
    <w:next w:val="Normal"/>
    <w:qFormat/>
    <w:rsid w:val="00B72B13"/>
    <w:pPr>
      <w:outlineLvl w:val="1"/>
    </w:pPr>
  </w:style>
  <w:style w:type="paragraph" w:customStyle="1" w:styleId="Heading2GM">
    <w:name w:val="Heading 2 GM"/>
    <w:basedOn w:val="Heading1GM"/>
    <w:next w:val="Normal"/>
    <w:qFormat/>
    <w:rsid w:val="00B72B13"/>
    <w:pPr>
      <w:outlineLvl w:val="1"/>
    </w:pPr>
  </w:style>
  <w:style w:type="paragraph" w:customStyle="1" w:styleId="Heading2GMtoAMC">
    <w:name w:val="Heading 2 GM to AMC"/>
    <w:basedOn w:val="Heading1GMtoAMC"/>
    <w:next w:val="Normal"/>
    <w:qFormat/>
    <w:rsid w:val="00B72B13"/>
    <w:pPr>
      <w:outlineLvl w:val="1"/>
    </w:pPr>
  </w:style>
  <w:style w:type="paragraph" w:customStyle="1" w:styleId="Heading2IR">
    <w:name w:val="Heading 2 IR"/>
    <w:basedOn w:val="Heading1IR"/>
    <w:next w:val="Normal"/>
    <w:qFormat/>
    <w:rsid w:val="00B72B13"/>
    <w:pPr>
      <w:outlineLvl w:val="1"/>
    </w:pPr>
  </w:style>
  <w:style w:type="paragraph" w:customStyle="1" w:styleId="Heading2IRsubrule">
    <w:name w:val="Heading 2 IRsubrule"/>
    <w:basedOn w:val="Heading1IRsubrule"/>
    <w:next w:val="Normal"/>
    <w:qFormat/>
    <w:rsid w:val="00B72B13"/>
    <w:pPr>
      <w:outlineLvl w:val="1"/>
    </w:pPr>
  </w:style>
  <w:style w:type="paragraph" w:customStyle="1" w:styleId="Heading3-notTOC">
    <w:name w:val="Heading 3 - not TOC"/>
    <w:basedOn w:val="Heading1-notTOC"/>
    <w:next w:val="Normal"/>
    <w:qFormat/>
    <w:rsid w:val="00B72B13"/>
    <w:pPr>
      <w:outlineLvl w:val="2"/>
    </w:pPr>
  </w:style>
  <w:style w:type="paragraph" w:customStyle="1" w:styleId="Heading3Additionalinfo">
    <w:name w:val="Heading 3 Additional info"/>
    <w:basedOn w:val="Heading1Additionalinfo"/>
    <w:next w:val="Normal"/>
    <w:qFormat/>
    <w:rsid w:val="00B72B13"/>
  </w:style>
  <w:style w:type="paragraph" w:customStyle="1" w:styleId="Heading3AMC">
    <w:name w:val="Heading 3 AMC"/>
    <w:basedOn w:val="Heading1AMC"/>
    <w:next w:val="Normal"/>
    <w:qFormat/>
    <w:rsid w:val="00B72B13"/>
    <w:pPr>
      <w:outlineLvl w:val="2"/>
    </w:pPr>
  </w:style>
  <w:style w:type="paragraph" w:customStyle="1" w:styleId="Heading3CR">
    <w:name w:val="Heading 3 CR"/>
    <w:basedOn w:val="Heading1CR"/>
    <w:next w:val="Normal"/>
    <w:qFormat/>
    <w:rsid w:val="00B72B13"/>
    <w:pPr>
      <w:outlineLvl w:val="2"/>
    </w:pPr>
  </w:style>
  <w:style w:type="paragraph" w:customStyle="1" w:styleId="Heading3CS">
    <w:name w:val="Heading 3 CS"/>
    <w:basedOn w:val="Heading1CS"/>
    <w:next w:val="Normal"/>
    <w:qFormat/>
    <w:rsid w:val="00B72B13"/>
    <w:pPr>
      <w:outlineLvl w:val="2"/>
    </w:pPr>
  </w:style>
  <w:style w:type="paragraph" w:customStyle="1" w:styleId="Heading3GM">
    <w:name w:val="Heading 3 GM"/>
    <w:basedOn w:val="Heading1GM"/>
    <w:next w:val="Normal"/>
    <w:qFormat/>
    <w:rsid w:val="00B72B13"/>
    <w:pPr>
      <w:outlineLvl w:val="2"/>
    </w:pPr>
  </w:style>
  <w:style w:type="paragraph" w:customStyle="1" w:styleId="Heading3GMtoAMC">
    <w:name w:val="Heading 3 GM to AMC"/>
    <w:basedOn w:val="Heading1GMtoAMC"/>
    <w:next w:val="Normal"/>
    <w:qFormat/>
    <w:rsid w:val="00B72B13"/>
    <w:pPr>
      <w:outlineLvl w:val="2"/>
    </w:pPr>
  </w:style>
  <w:style w:type="paragraph" w:customStyle="1" w:styleId="Heading3IR">
    <w:name w:val="Heading 3 IR"/>
    <w:basedOn w:val="Heading1IR"/>
    <w:next w:val="Normal"/>
    <w:qFormat/>
    <w:rsid w:val="00B72B13"/>
    <w:pPr>
      <w:outlineLvl w:val="2"/>
    </w:pPr>
  </w:style>
  <w:style w:type="paragraph" w:customStyle="1" w:styleId="Heading3IRsubrule">
    <w:name w:val="Heading 3 IRsubrule"/>
    <w:basedOn w:val="Heading1IRsubrule"/>
    <w:next w:val="Normal"/>
    <w:qFormat/>
    <w:rsid w:val="00B72B13"/>
    <w:pPr>
      <w:outlineLvl w:val="2"/>
    </w:pPr>
  </w:style>
  <w:style w:type="paragraph" w:customStyle="1" w:styleId="Heading3OrgManual">
    <w:name w:val="Heading 3 OrgManual"/>
    <w:basedOn w:val="Heading1OrgManual"/>
    <w:next w:val="Normal"/>
    <w:qFormat/>
    <w:rsid w:val="00B72B13"/>
    <w:pPr>
      <w:jc w:val="left"/>
    </w:pPr>
  </w:style>
  <w:style w:type="paragraph" w:customStyle="1" w:styleId="Heading4-notTOC">
    <w:name w:val="Heading 4 - not TOC"/>
    <w:basedOn w:val="Heading1-notTOC"/>
    <w:next w:val="Normal"/>
    <w:qFormat/>
    <w:rsid w:val="00B72B13"/>
    <w:pPr>
      <w:outlineLvl w:val="3"/>
    </w:pPr>
  </w:style>
  <w:style w:type="paragraph" w:customStyle="1" w:styleId="Heading4Additionalinfo">
    <w:name w:val="Heading 4 Additional info"/>
    <w:basedOn w:val="Heading1Additionalinfo"/>
    <w:next w:val="Normal"/>
    <w:qFormat/>
    <w:rsid w:val="00B72B13"/>
  </w:style>
  <w:style w:type="paragraph" w:customStyle="1" w:styleId="Heading4AMC">
    <w:name w:val="Heading 4 AMC"/>
    <w:basedOn w:val="Heading1AMC"/>
    <w:next w:val="Normal"/>
    <w:qFormat/>
    <w:rsid w:val="00B72B13"/>
    <w:pPr>
      <w:outlineLvl w:val="3"/>
    </w:pPr>
  </w:style>
  <w:style w:type="paragraph" w:customStyle="1" w:styleId="Heading4CR">
    <w:name w:val="Heading 4 CR"/>
    <w:basedOn w:val="Heading1CR"/>
    <w:next w:val="Normal"/>
    <w:qFormat/>
    <w:rsid w:val="00B72B13"/>
    <w:pPr>
      <w:outlineLvl w:val="3"/>
    </w:pPr>
  </w:style>
  <w:style w:type="paragraph" w:customStyle="1" w:styleId="Heading4CS">
    <w:name w:val="Heading 4 CS"/>
    <w:basedOn w:val="Heading1CS"/>
    <w:next w:val="Normal"/>
    <w:qFormat/>
    <w:rsid w:val="00B72B13"/>
    <w:pPr>
      <w:outlineLvl w:val="3"/>
    </w:pPr>
  </w:style>
  <w:style w:type="paragraph" w:customStyle="1" w:styleId="Heading4GM">
    <w:name w:val="Heading 4 GM"/>
    <w:basedOn w:val="Heading1GM"/>
    <w:next w:val="Normal"/>
    <w:qFormat/>
    <w:rsid w:val="00B72B13"/>
    <w:pPr>
      <w:outlineLvl w:val="3"/>
    </w:pPr>
  </w:style>
  <w:style w:type="paragraph" w:customStyle="1" w:styleId="Heading4GMtoAMC">
    <w:name w:val="Heading 4 GM to AMC"/>
    <w:basedOn w:val="Heading1GMtoAMC"/>
    <w:next w:val="Normal"/>
    <w:qFormat/>
    <w:rsid w:val="00B72B13"/>
    <w:pPr>
      <w:outlineLvl w:val="3"/>
    </w:pPr>
  </w:style>
  <w:style w:type="paragraph" w:customStyle="1" w:styleId="Heading4IR">
    <w:name w:val="Heading 4 IR"/>
    <w:basedOn w:val="Heading1IR"/>
    <w:next w:val="Normal"/>
    <w:qFormat/>
    <w:rsid w:val="00B72B13"/>
    <w:pPr>
      <w:outlineLvl w:val="3"/>
    </w:pPr>
  </w:style>
  <w:style w:type="paragraph" w:customStyle="1" w:styleId="Heading4IRsubrule">
    <w:name w:val="Heading 4 IRsubrule"/>
    <w:basedOn w:val="Heading1IRsubrule"/>
    <w:next w:val="Normal"/>
    <w:qFormat/>
    <w:rsid w:val="00B72B13"/>
    <w:pPr>
      <w:outlineLvl w:val="3"/>
    </w:pPr>
  </w:style>
  <w:style w:type="paragraph" w:customStyle="1" w:styleId="Heading4OrgManual">
    <w:name w:val="Heading 4 OrgManual"/>
    <w:basedOn w:val="Heading1OrgManual"/>
    <w:next w:val="Normal"/>
    <w:qFormat/>
    <w:rsid w:val="00B72B13"/>
    <w:pPr>
      <w:jc w:val="left"/>
    </w:pPr>
  </w:style>
  <w:style w:type="paragraph" w:customStyle="1" w:styleId="Heading4PB">
    <w:name w:val="Heading 4 PB"/>
    <w:basedOn w:val="Heading2PB"/>
    <w:next w:val="Normal"/>
    <w:qFormat/>
    <w:rsid w:val="00B72B13"/>
    <w:pPr>
      <w:outlineLvl w:val="3"/>
    </w:pPr>
  </w:style>
  <w:style w:type="paragraph" w:customStyle="1" w:styleId="Heading5-notTOC">
    <w:name w:val="Heading 5 - not TOC"/>
    <w:basedOn w:val="Heading1-notTOC"/>
    <w:next w:val="Normal"/>
    <w:qFormat/>
    <w:rsid w:val="00B72B13"/>
    <w:pPr>
      <w:outlineLvl w:val="4"/>
    </w:pPr>
  </w:style>
  <w:style w:type="paragraph" w:customStyle="1" w:styleId="Heading5Additionalinfo">
    <w:name w:val="Heading 5 Additional info"/>
    <w:basedOn w:val="Heading1Additionalinfo"/>
    <w:next w:val="Normal"/>
    <w:qFormat/>
    <w:rsid w:val="00B72B13"/>
  </w:style>
  <w:style w:type="paragraph" w:customStyle="1" w:styleId="Heading5AMC">
    <w:name w:val="Heading 5 AMC"/>
    <w:basedOn w:val="Heading1AMC"/>
    <w:next w:val="Normal"/>
    <w:qFormat/>
    <w:rsid w:val="00B72B13"/>
    <w:pPr>
      <w:outlineLvl w:val="4"/>
    </w:pPr>
  </w:style>
  <w:style w:type="paragraph" w:customStyle="1" w:styleId="Heading5CR">
    <w:name w:val="Heading 5 CR"/>
    <w:basedOn w:val="Heading2CR"/>
    <w:next w:val="Normal"/>
    <w:qFormat/>
    <w:rsid w:val="00B72B13"/>
    <w:pPr>
      <w:outlineLvl w:val="4"/>
    </w:pPr>
  </w:style>
  <w:style w:type="paragraph" w:customStyle="1" w:styleId="Heading5CS">
    <w:name w:val="Heading 5 CS"/>
    <w:basedOn w:val="Heading1CS"/>
    <w:next w:val="Normal"/>
    <w:qFormat/>
    <w:rsid w:val="00B72B13"/>
    <w:pPr>
      <w:outlineLvl w:val="4"/>
    </w:pPr>
  </w:style>
  <w:style w:type="paragraph" w:customStyle="1" w:styleId="Heading5GM">
    <w:name w:val="Heading 5 GM"/>
    <w:basedOn w:val="Heading1GM"/>
    <w:next w:val="Normal"/>
    <w:qFormat/>
    <w:rsid w:val="00B72B13"/>
    <w:pPr>
      <w:outlineLvl w:val="4"/>
    </w:pPr>
  </w:style>
  <w:style w:type="paragraph" w:customStyle="1" w:styleId="Heading5GMtoAMC">
    <w:name w:val="Heading 5 GM to AMC"/>
    <w:basedOn w:val="Heading1GMtoAMC"/>
    <w:next w:val="Normal"/>
    <w:qFormat/>
    <w:rsid w:val="00B72B13"/>
    <w:pPr>
      <w:outlineLvl w:val="4"/>
    </w:pPr>
  </w:style>
  <w:style w:type="paragraph" w:customStyle="1" w:styleId="Heading5IR">
    <w:name w:val="Heading 5 IR"/>
    <w:basedOn w:val="Heading1IR"/>
    <w:next w:val="Normal"/>
    <w:qFormat/>
    <w:rsid w:val="00B72B13"/>
    <w:pPr>
      <w:outlineLvl w:val="4"/>
    </w:pPr>
  </w:style>
  <w:style w:type="paragraph" w:customStyle="1" w:styleId="Heading5IRsubrule">
    <w:name w:val="Heading 5 IRsubrule"/>
    <w:basedOn w:val="Heading1IRsubrule"/>
    <w:next w:val="Normal"/>
    <w:qFormat/>
    <w:rsid w:val="00B72B13"/>
    <w:pPr>
      <w:outlineLvl w:val="4"/>
    </w:pPr>
  </w:style>
  <w:style w:type="paragraph" w:customStyle="1" w:styleId="Heading5OrgManual">
    <w:name w:val="Heading 5 OrgManual"/>
    <w:basedOn w:val="Heading1OrgManual"/>
    <w:next w:val="Normal"/>
    <w:qFormat/>
    <w:rsid w:val="00B72B13"/>
    <w:pPr>
      <w:jc w:val="left"/>
    </w:pPr>
  </w:style>
  <w:style w:type="paragraph" w:customStyle="1" w:styleId="Heading5PB">
    <w:name w:val="Heading 5 PB"/>
    <w:basedOn w:val="Heading2PB"/>
    <w:next w:val="Normal"/>
    <w:qFormat/>
    <w:rsid w:val="00B72B13"/>
    <w:pPr>
      <w:outlineLvl w:val="4"/>
    </w:pPr>
  </w:style>
  <w:style w:type="paragraph" w:customStyle="1" w:styleId="Heading6-notTOC">
    <w:name w:val="Heading 6 - not TOC"/>
    <w:basedOn w:val="Heading1-notTOC"/>
    <w:next w:val="Normal"/>
    <w:qFormat/>
    <w:rsid w:val="00B72B13"/>
    <w:pPr>
      <w:outlineLvl w:val="5"/>
    </w:pPr>
  </w:style>
  <w:style w:type="paragraph" w:customStyle="1" w:styleId="Heading6Additionalinfo">
    <w:name w:val="Heading 6 Additional info"/>
    <w:basedOn w:val="Heading1Additionalinfo"/>
    <w:next w:val="Normal"/>
    <w:qFormat/>
    <w:rsid w:val="00B72B13"/>
  </w:style>
  <w:style w:type="paragraph" w:customStyle="1" w:styleId="Heading6AMC">
    <w:name w:val="Heading 6 AMC"/>
    <w:basedOn w:val="Heading1AMC"/>
    <w:next w:val="Normal"/>
    <w:qFormat/>
    <w:rsid w:val="00B72B13"/>
    <w:pPr>
      <w:outlineLvl w:val="5"/>
    </w:pPr>
  </w:style>
  <w:style w:type="paragraph" w:customStyle="1" w:styleId="Heading6CR">
    <w:name w:val="Heading 6 CR"/>
    <w:basedOn w:val="Heading1CR"/>
    <w:next w:val="Normal"/>
    <w:qFormat/>
    <w:rsid w:val="00B72B13"/>
    <w:pPr>
      <w:outlineLvl w:val="5"/>
    </w:pPr>
  </w:style>
  <w:style w:type="paragraph" w:customStyle="1" w:styleId="Heading6CS">
    <w:name w:val="Heading 6 CS"/>
    <w:basedOn w:val="Heading1CS"/>
    <w:next w:val="Normal"/>
    <w:qFormat/>
    <w:rsid w:val="00B72B13"/>
    <w:pPr>
      <w:outlineLvl w:val="5"/>
    </w:pPr>
  </w:style>
  <w:style w:type="paragraph" w:customStyle="1" w:styleId="Heading6GM">
    <w:name w:val="Heading 6 GM"/>
    <w:basedOn w:val="Heading1GM"/>
    <w:next w:val="Normal"/>
    <w:qFormat/>
    <w:rsid w:val="00B72B13"/>
    <w:pPr>
      <w:outlineLvl w:val="5"/>
    </w:pPr>
  </w:style>
  <w:style w:type="paragraph" w:customStyle="1" w:styleId="Heading6GMtoAMC">
    <w:name w:val="Heading 6 GM to AMC"/>
    <w:basedOn w:val="Heading1GMtoAMC"/>
    <w:next w:val="Normal"/>
    <w:qFormat/>
    <w:rsid w:val="00B72B13"/>
    <w:pPr>
      <w:outlineLvl w:val="5"/>
    </w:pPr>
  </w:style>
  <w:style w:type="paragraph" w:customStyle="1" w:styleId="Heading6IR">
    <w:name w:val="Heading 6 IR"/>
    <w:basedOn w:val="Heading1IR"/>
    <w:next w:val="Normal"/>
    <w:qFormat/>
    <w:rsid w:val="00B72B13"/>
    <w:pPr>
      <w:outlineLvl w:val="5"/>
    </w:pPr>
  </w:style>
  <w:style w:type="paragraph" w:customStyle="1" w:styleId="Heading6IRsubrule">
    <w:name w:val="Heading 6 IRsubrule"/>
    <w:basedOn w:val="Heading1IRsubrule"/>
    <w:next w:val="Normal"/>
    <w:qFormat/>
    <w:rsid w:val="00B72B13"/>
    <w:pPr>
      <w:outlineLvl w:val="5"/>
    </w:pPr>
  </w:style>
  <w:style w:type="paragraph" w:customStyle="1" w:styleId="Heading6OrgManual">
    <w:name w:val="Heading 6 OrgManual"/>
    <w:basedOn w:val="Heading1OrgManual"/>
    <w:next w:val="Normal"/>
    <w:qFormat/>
    <w:rsid w:val="00B72B13"/>
    <w:pPr>
      <w:jc w:val="left"/>
    </w:pPr>
  </w:style>
  <w:style w:type="paragraph" w:customStyle="1" w:styleId="Heading6PB">
    <w:name w:val="Heading 6 PB"/>
    <w:basedOn w:val="Heading2PB"/>
    <w:next w:val="Normal"/>
    <w:qFormat/>
    <w:rsid w:val="00B72B13"/>
    <w:pPr>
      <w:outlineLvl w:val="5"/>
    </w:pPr>
  </w:style>
  <w:style w:type="paragraph" w:customStyle="1" w:styleId="Heading7-notTOC">
    <w:name w:val="Heading 7 - not TOC"/>
    <w:basedOn w:val="Heading1-notTOC"/>
    <w:next w:val="Normal"/>
    <w:qFormat/>
    <w:rsid w:val="00B72B13"/>
    <w:pPr>
      <w:outlineLvl w:val="6"/>
    </w:pPr>
  </w:style>
  <w:style w:type="paragraph" w:customStyle="1" w:styleId="Heading7Additionalinfo">
    <w:name w:val="Heading 7 Additional info"/>
    <w:basedOn w:val="Heading1Additionalinfo"/>
    <w:next w:val="Normal"/>
    <w:qFormat/>
    <w:rsid w:val="00B72B13"/>
  </w:style>
  <w:style w:type="paragraph" w:customStyle="1" w:styleId="Heading7AMC">
    <w:name w:val="Heading 7 AMC"/>
    <w:basedOn w:val="Heading1AMC"/>
    <w:next w:val="Normal"/>
    <w:qFormat/>
    <w:rsid w:val="00B72B13"/>
    <w:pPr>
      <w:outlineLvl w:val="6"/>
    </w:pPr>
  </w:style>
  <w:style w:type="paragraph" w:customStyle="1" w:styleId="Heading7CR">
    <w:name w:val="Heading 7 CR"/>
    <w:basedOn w:val="Heading1CR"/>
    <w:next w:val="Normal"/>
    <w:qFormat/>
    <w:rsid w:val="00B72B13"/>
    <w:pPr>
      <w:outlineLvl w:val="6"/>
    </w:pPr>
  </w:style>
  <w:style w:type="paragraph" w:customStyle="1" w:styleId="Heading7CS">
    <w:name w:val="Heading 7 CS"/>
    <w:basedOn w:val="Heading1CS"/>
    <w:next w:val="Normal"/>
    <w:qFormat/>
    <w:rsid w:val="00B72B13"/>
    <w:pPr>
      <w:outlineLvl w:val="6"/>
    </w:pPr>
  </w:style>
  <w:style w:type="paragraph" w:customStyle="1" w:styleId="Heading7GM">
    <w:name w:val="Heading 7 GM"/>
    <w:basedOn w:val="Heading1GM"/>
    <w:next w:val="Normal"/>
    <w:qFormat/>
    <w:rsid w:val="00B72B13"/>
    <w:pPr>
      <w:outlineLvl w:val="6"/>
    </w:pPr>
  </w:style>
  <w:style w:type="paragraph" w:customStyle="1" w:styleId="Heading7GMtoAMC">
    <w:name w:val="Heading 7 GM to AMC"/>
    <w:basedOn w:val="Heading1GMtoAMC"/>
    <w:next w:val="Normal"/>
    <w:qFormat/>
    <w:rsid w:val="00B72B13"/>
    <w:pPr>
      <w:outlineLvl w:val="6"/>
    </w:pPr>
  </w:style>
  <w:style w:type="paragraph" w:customStyle="1" w:styleId="Heading7IR">
    <w:name w:val="Heading 7 IR"/>
    <w:basedOn w:val="Heading1IR"/>
    <w:next w:val="Normal"/>
    <w:qFormat/>
    <w:rsid w:val="00B72B13"/>
    <w:pPr>
      <w:outlineLvl w:val="6"/>
    </w:pPr>
  </w:style>
  <w:style w:type="paragraph" w:customStyle="1" w:styleId="Heading7IRsubrule">
    <w:name w:val="Heading 7 IRsubrule"/>
    <w:basedOn w:val="Heading1IRsubrule"/>
    <w:next w:val="Normal"/>
    <w:qFormat/>
    <w:rsid w:val="00B72B13"/>
    <w:pPr>
      <w:outlineLvl w:val="6"/>
    </w:pPr>
  </w:style>
  <w:style w:type="paragraph" w:customStyle="1" w:styleId="Heading7OrgManual">
    <w:name w:val="Heading 7 OrgManual"/>
    <w:basedOn w:val="Heading1OrgManual"/>
    <w:next w:val="Normal"/>
    <w:qFormat/>
    <w:rsid w:val="00B72B13"/>
    <w:pPr>
      <w:jc w:val="left"/>
    </w:pPr>
  </w:style>
  <w:style w:type="paragraph" w:customStyle="1" w:styleId="Heading7PB">
    <w:name w:val="Heading 7 PB"/>
    <w:basedOn w:val="Heading2PB"/>
    <w:next w:val="Normal"/>
    <w:qFormat/>
    <w:rsid w:val="00B72B13"/>
    <w:pPr>
      <w:outlineLvl w:val="6"/>
    </w:pPr>
  </w:style>
  <w:style w:type="paragraph" w:customStyle="1" w:styleId="Heading8-notTOC">
    <w:name w:val="Heading 8 - not TOC"/>
    <w:basedOn w:val="Heading1-notTOC"/>
    <w:next w:val="Normal"/>
    <w:qFormat/>
    <w:rsid w:val="00B72B13"/>
    <w:pPr>
      <w:outlineLvl w:val="7"/>
    </w:pPr>
  </w:style>
  <w:style w:type="paragraph" w:customStyle="1" w:styleId="Heading8Additionalinfo">
    <w:name w:val="Heading 8 Additional info"/>
    <w:basedOn w:val="Heading1Additionalinfo"/>
    <w:next w:val="Normal"/>
    <w:qFormat/>
    <w:rsid w:val="00B72B13"/>
  </w:style>
  <w:style w:type="paragraph" w:customStyle="1" w:styleId="Heading8AMC">
    <w:name w:val="Heading 8 AMC"/>
    <w:basedOn w:val="Heading1AMC"/>
    <w:next w:val="Normal"/>
    <w:qFormat/>
    <w:rsid w:val="00B72B13"/>
    <w:pPr>
      <w:outlineLvl w:val="7"/>
    </w:pPr>
  </w:style>
  <w:style w:type="paragraph" w:customStyle="1" w:styleId="Heading8CR">
    <w:name w:val="Heading 8 CR"/>
    <w:basedOn w:val="Heading1CR"/>
    <w:next w:val="Normal"/>
    <w:qFormat/>
    <w:rsid w:val="00B72B13"/>
    <w:pPr>
      <w:outlineLvl w:val="7"/>
    </w:pPr>
  </w:style>
  <w:style w:type="paragraph" w:customStyle="1" w:styleId="Heading8CS">
    <w:name w:val="Heading 8 CS"/>
    <w:basedOn w:val="Heading1CS"/>
    <w:next w:val="Normal"/>
    <w:qFormat/>
    <w:rsid w:val="00B72B13"/>
    <w:pPr>
      <w:outlineLvl w:val="7"/>
    </w:pPr>
  </w:style>
  <w:style w:type="paragraph" w:customStyle="1" w:styleId="Heading8GM">
    <w:name w:val="Heading 8 GM"/>
    <w:basedOn w:val="Heading1GM"/>
    <w:next w:val="Normal"/>
    <w:qFormat/>
    <w:rsid w:val="00B72B13"/>
    <w:pPr>
      <w:outlineLvl w:val="7"/>
    </w:pPr>
  </w:style>
  <w:style w:type="paragraph" w:customStyle="1" w:styleId="Heading8GMtoAMC">
    <w:name w:val="Heading 8 GM to AMC"/>
    <w:basedOn w:val="Heading1GMtoAMC"/>
    <w:next w:val="Normal"/>
    <w:qFormat/>
    <w:rsid w:val="00B72B13"/>
    <w:pPr>
      <w:outlineLvl w:val="7"/>
    </w:pPr>
  </w:style>
  <w:style w:type="paragraph" w:customStyle="1" w:styleId="Heading8IR">
    <w:name w:val="Heading 8 IR"/>
    <w:basedOn w:val="Heading1IR"/>
    <w:next w:val="Normal"/>
    <w:qFormat/>
    <w:rsid w:val="00B72B13"/>
    <w:pPr>
      <w:outlineLvl w:val="7"/>
    </w:pPr>
  </w:style>
  <w:style w:type="paragraph" w:customStyle="1" w:styleId="Heading8IRsubrule">
    <w:name w:val="Heading 8 IRsubrule"/>
    <w:basedOn w:val="Heading1IRsubrule"/>
    <w:next w:val="Normal"/>
    <w:qFormat/>
    <w:rsid w:val="00B72B13"/>
    <w:pPr>
      <w:outlineLvl w:val="7"/>
    </w:pPr>
  </w:style>
  <w:style w:type="paragraph" w:customStyle="1" w:styleId="Heading8OrgManual">
    <w:name w:val="Heading 8 OrgManual"/>
    <w:basedOn w:val="Heading1OrgManual"/>
    <w:next w:val="Normal"/>
    <w:qFormat/>
    <w:rsid w:val="00B72B13"/>
    <w:pPr>
      <w:jc w:val="left"/>
    </w:pPr>
  </w:style>
  <w:style w:type="paragraph" w:customStyle="1" w:styleId="Heading8PB">
    <w:name w:val="Heading 8 PB"/>
    <w:basedOn w:val="Heading2PB"/>
    <w:next w:val="Normal"/>
    <w:qFormat/>
    <w:rsid w:val="00B72B13"/>
    <w:pPr>
      <w:outlineLvl w:val="7"/>
    </w:pPr>
  </w:style>
  <w:style w:type="paragraph" w:customStyle="1" w:styleId="Heading9-notTOC">
    <w:name w:val="Heading 9 - not TOC"/>
    <w:basedOn w:val="Heading1-notTOC"/>
    <w:next w:val="Normal"/>
    <w:qFormat/>
    <w:rsid w:val="00B72B13"/>
    <w:pPr>
      <w:outlineLvl w:val="8"/>
    </w:pPr>
  </w:style>
  <w:style w:type="paragraph" w:customStyle="1" w:styleId="Heading9Additionalinfo">
    <w:name w:val="Heading 9 Additional info"/>
    <w:basedOn w:val="Heading1Additionalinfo"/>
    <w:next w:val="Normal"/>
    <w:qFormat/>
    <w:rsid w:val="00B72B13"/>
  </w:style>
  <w:style w:type="paragraph" w:customStyle="1" w:styleId="Heading9AMC">
    <w:name w:val="Heading 9 AMC"/>
    <w:basedOn w:val="Heading1AMC"/>
    <w:next w:val="Normal"/>
    <w:qFormat/>
    <w:rsid w:val="00B72B13"/>
    <w:pPr>
      <w:outlineLvl w:val="8"/>
    </w:pPr>
  </w:style>
  <w:style w:type="paragraph" w:customStyle="1" w:styleId="Heading9CR">
    <w:name w:val="Heading 9 CR"/>
    <w:basedOn w:val="Heading1CR"/>
    <w:next w:val="Normal"/>
    <w:qFormat/>
    <w:rsid w:val="00B72B13"/>
    <w:pPr>
      <w:outlineLvl w:val="8"/>
    </w:pPr>
  </w:style>
  <w:style w:type="paragraph" w:customStyle="1" w:styleId="Heading9CS">
    <w:name w:val="Heading 9 CS"/>
    <w:basedOn w:val="Heading1CS"/>
    <w:next w:val="Normal"/>
    <w:qFormat/>
    <w:rsid w:val="00B72B13"/>
    <w:pPr>
      <w:outlineLvl w:val="8"/>
    </w:pPr>
  </w:style>
  <w:style w:type="paragraph" w:customStyle="1" w:styleId="Heading9GM">
    <w:name w:val="Heading 9 GM"/>
    <w:basedOn w:val="Heading1GM"/>
    <w:next w:val="Normal"/>
    <w:qFormat/>
    <w:rsid w:val="00B72B13"/>
    <w:pPr>
      <w:outlineLvl w:val="8"/>
    </w:pPr>
  </w:style>
  <w:style w:type="paragraph" w:customStyle="1" w:styleId="Heading9GMtoAMC">
    <w:name w:val="Heading 9 GM to AMC"/>
    <w:basedOn w:val="Heading1GMtoAMC"/>
    <w:next w:val="Normal"/>
    <w:qFormat/>
    <w:rsid w:val="00B72B13"/>
    <w:pPr>
      <w:outlineLvl w:val="8"/>
    </w:pPr>
  </w:style>
  <w:style w:type="paragraph" w:customStyle="1" w:styleId="Heading9IR">
    <w:name w:val="Heading 9 IR"/>
    <w:basedOn w:val="Heading1IR"/>
    <w:next w:val="Normal"/>
    <w:qFormat/>
    <w:rsid w:val="00B72B13"/>
    <w:pPr>
      <w:outlineLvl w:val="8"/>
    </w:pPr>
  </w:style>
  <w:style w:type="paragraph" w:customStyle="1" w:styleId="Heading9IRsubrule">
    <w:name w:val="Heading 9 IRsubrule"/>
    <w:basedOn w:val="Heading1IRsubrule"/>
    <w:next w:val="Normal"/>
    <w:qFormat/>
    <w:rsid w:val="00B72B13"/>
    <w:pPr>
      <w:outlineLvl w:val="8"/>
    </w:pPr>
  </w:style>
  <w:style w:type="paragraph" w:customStyle="1" w:styleId="Heading9OrgManual">
    <w:name w:val="Heading 9 OrgManual"/>
    <w:basedOn w:val="Heading1OrgManual"/>
    <w:next w:val="Normal"/>
    <w:qFormat/>
    <w:rsid w:val="00B72B13"/>
    <w:pPr>
      <w:jc w:val="left"/>
    </w:pPr>
  </w:style>
  <w:style w:type="paragraph" w:customStyle="1" w:styleId="Heading9PB">
    <w:name w:val="Heading 9 PB"/>
    <w:basedOn w:val="Heading2PB"/>
    <w:next w:val="Normal"/>
    <w:qFormat/>
    <w:rsid w:val="00B72B13"/>
    <w:pPr>
      <w:outlineLvl w:val="8"/>
    </w:pPr>
  </w:style>
  <w:style w:type="paragraph" w:customStyle="1" w:styleId="EssentialTraining">
    <w:name w:val="EssentialTraining"/>
    <w:basedOn w:val="TableNormal0"/>
    <w:next w:val="TableNormal0"/>
    <w:qFormat/>
    <w:rsid w:val="00F142EE"/>
    <w:pPr>
      <w:shd w:val="clear" w:color="auto" w:fill="FDA099"/>
    </w:pPr>
    <w:rPr>
      <w:lang w:val="en-GB"/>
    </w:rPr>
  </w:style>
  <w:style w:type="paragraph" w:customStyle="1" w:styleId="ItalicRed">
    <w:name w:val="ItalicRed"/>
    <w:basedOn w:val="TableNormal0"/>
    <w:next w:val="TableNormal0"/>
    <w:qFormat/>
    <w:rsid w:val="00DA7721"/>
    <w:rPr>
      <w:i/>
      <w:color w:val="C00000"/>
      <w:lang w:val="en-GB"/>
    </w:rPr>
  </w:style>
  <w:style w:type="paragraph" w:styleId="BodyText">
    <w:name w:val="Body Text"/>
    <w:basedOn w:val="Normal"/>
    <w:link w:val="BodyTextChar"/>
    <w:uiPriority w:val="1"/>
    <w:qFormat/>
    <w:rsid w:val="005974EB"/>
    <w:pPr>
      <w:widowControl w:val="0"/>
      <w:autoSpaceDE w:val="0"/>
      <w:autoSpaceDN w:val="0"/>
      <w:adjustRightInd w:val="0"/>
      <w:spacing w:after="0"/>
      <w:jc w:val="left"/>
    </w:pPr>
    <w:rPr>
      <w:rFonts w:ascii="Calibri" w:hAnsi="Calibri" w:cs="Calibri"/>
      <w:szCs w:val="22"/>
      <w:lang w:val="ru-RU" w:eastAsia="ru-RU"/>
    </w:rPr>
  </w:style>
  <w:style w:type="character" w:customStyle="1" w:styleId="BodyTextChar">
    <w:name w:val="Body Text Char"/>
    <w:basedOn w:val="DefaultParagraphFont"/>
    <w:link w:val="BodyText"/>
    <w:uiPriority w:val="1"/>
    <w:rsid w:val="005974EB"/>
    <w:rPr>
      <w:rFonts w:ascii="Calibri" w:eastAsia="Times New Roman" w:hAnsi="Calibri" w:cs="Calibri"/>
      <w:lang w:val="ru-RU" w:eastAsia="ru-RU"/>
    </w:rPr>
  </w:style>
  <w:style w:type="paragraph" w:customStyle="1" w:styleId="whitespace-pre-wrap">
    <w:name w:val="whitespace-pre-wrap"/>
    <w:basedOn w:val="Normal"/>
    <w:rsid w:val="007D7735"/>
    <w:pPr>
      <w:spacing w:before="100" w:beforeAutospacing="1" w:after="100" w:afterAutospacing="1"/>
      <w:jc w:val="left"/>
    </w:pPr>
    <w:rPr>
      <w:rFonts w:ascii="Times New Roman" w:hAnsi="Times New Roman"/>
      <w:sz w:val="24"/>
      <w:lang w:val="ru-RU" w:eastAsia="ru-R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header" Target="header1.xml"/><Relationship Id="rId39" Type="http://schemas.openxmlformats.org/officeDocument/2006/relationships/image" Target="media/image10.jpeg"/><Relationship Id="rId21" Type="http://schemas.openxmlformats.org/officeDocument/2006/relationships/hyperlink" Target="file:///D:\Artyom%20Simonyan\Desktop\arlis.am" TargetMode="External"/><Relationship Id="rId34" Type="http://schemas.openxmlformats.org/officeDocument/2006/relationships/image" Target="media/image6.png"/><Relationship Id="rId42" Type="http://schemas.openxmlformats.org/officeDocument/2006/relationships/hyperlink" Target="https://www.skybrary.aero" TargetMode="External"/><Relationship Id="rId47" Type="http://schemas.openxmlformats.org/officeDocument/2006/relationships/hyperlink" Target="https://www.skybrary.aero/" TargetMode="External"/><Relationship Id="rId50" Type="http://schemas.openxmlformats.org/officeDocument/2006/relationships/header" Target="header6.xml"/><Relationship Id="rId55"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png"/><Relationship Id="rId25" Type="http://schemas.openxmlformats.org/officeDocument/2006/relationships/hyperlink" Target="https://skybrary.aero/bookshelf/annex-b-trm-guidance-material-facilitator-competence-and-training" TargetMode="External"/><Relationship Id="rId33" Type="http://schemas.openxmlformats.org/officeDocument/2006/relationships/footer" Target="footer4.xml"/><Relationship Id="rId38" Type="http://schemas.openxmlformats.org/officeDocument/2006/relationships/image" Target="media/image9.jpeg"/><Relationship Id="rId46" Type="http://schemas.openxmlformats.org/officeDocument/2006/relationships/hyperlink" Target="https://www.skybrary.aero/" TargetMode="External"/><Relationship Id="rId2" Type="http://schemas.openxmlformats.org/officeDocument/2006/relationships/customXml" Target="../customXml/item2.xml"/><Relationship Id="rId16" Type="http://schemas.openxmlformats.org/officeDocument/2006/relationships/image" Target="media/image1.gif"/><Relationship Id="rId20" Type="http://schemas.openxmlformats.org/officeDocument/2006/relationships/image" Target="file:///C:\Users\loewurs\AppData\Local\Microsoft\Windows\Temporary%20Internet%20Files\Content.Outlook\1RVHRT2J\L_2015063EN.01010202.tif" TargetMode="External"/><Relationship Id="rId29" Type="http://schemas.openxmlformats.org/officeDocument/2006/relationships/footer" Target="footer2.xml"/><Relationship Id="rId41" Type="http://schemas.openxmlformats.org/officeDocument/2006/relationships/hyperlink" Target="https://www.easa.europa.eu/eaer/topics/technology-and-design/aircraft-noise" TargetMode="External"/><Relationship Id="rId54"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hyperlink" Target="https://skybrary.aero/bookshelf/annex-trm-guidance-material-trm-modules" TargetMode="External"/><Relationship Id="rId32" Type="http://schemas.openxmlformats.org/officeDocument/2006/relationships/header" Target="header4.xml"/><Relationship Id="rId37" Type="http://schemas.openxmlformats.org/officeDocument/2006/relationships/hyperlink" Target="https://dxweb.easa.europa.eu/dx4/Topics/atcoannex005.docx" TargetMode="External"/><Relationship Id="rId40" Type="http://schemas.openxmlformats.org/officeDocument/2006/relationships/image" Target="media/image11.jpeg"/><Relationship Id="rId45" Type="http://schemas.openxmlformats.org/officeDocument/2006/relationships/hyperlink" Target="https://www.skybrary.aero/" TargetMode="External"/><Relationship Id="rId53" Type="http://schemas.openxmlformats.org/officeDocument/2006/relationships/header" Target="header7.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yperlink" Target="https://skybrary.aero/bookshelf/team-resource-management-guidelines-implementation-and-enhancement-trm" TargetMode="External"/><Relationship Id="rId28" Type="http://schemas.openxmlformats.org/officeDocument/2006/relationships/footer" Target="footer1.xml"/><Relationship Id="rId36" Type="http://schemas.openxmlformats.org/officeDocument/2006/relationships/image" Target="media/image8.png"/><Relationship Id="rId49" Type="http://schemas.openxmlformats.org/officeDocument/2006/relationships/header" Target="header5.xml"/><Relationship Id="rId57"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image" Target="file:///C:\Users\loewurs\AppData\Local\Microsoft\Windows\Temporary%20Internet%20Files\Content.Outlook\1RVHRT2J\L_2015063EN.01009901.tif" TargetMode="External"/><Relationship Id="rId31" Type="http://schemas.openxmlformats.org/officeDocument/2006/relationships/footer" Target="footer3.xml"/><Relationship Id="rId44" Type="http://schemas.openxmlformats.org/officeDocument/2006/relationships/hyperlink" Target="https://www.skybrary.aero/" TargetMode="External"/><Relationship Id="rId52"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hyperlink" Target="https://dxweb.easa.europa.eu/dx4/Topics/atco173.docx" TargetMode="External"/><Relationship Id="rId27" Type="http://schemas.openxmlformats.org/officeDocument/2006/relationships/header" Target="header2.xml"/><Relationship Id="rId30" Type="http://schemas.openxmlformats.org/officeDocument/2006/relationships/header" Target="header3.xml"/><Relationship Id="rId35" Type="http://schemas.openxmlformats.org/officeDocument/2006/relationships/image" Target="media/image7.emf"/><Relationship Id="rId43" Type="http://schemas.openxmlformats.org/officeDocument/2006/relationships/hyperlink" Target="https://www.skybrary.aero/" TargetMode="External"/><Relationship Id="rId48" Type="http://schemas.openxmlformats.org/officeDocument/2006/relationships/hyperlink" Target="https://www.skybrary.aero/" TargetMode="External"/><Relationship Id="rId56" Type="http://schemas.openxmlformats.org/officeDocument/2006/relationships/glossaryDocument" Target="glossary/document.xml"/><Relationship Id="rId8" Type="http://schemas.openxmlformats.org/officeDocument/2006/relationships/customXml" Target="../customXml/item8.xml"/><Relationship Id="rId51" Type="http://schemas.openxmlformats.org/officeDocument/2006/relationships/footer" Target="footer5.xml"/><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5.png"/></Relationships>
</file>

<file path=word/_rels/footer5.xml.rels><?xml version="1.0" encoding="UTF-8" standalone="yes"?>
<Relationships xmlns="http://schemas.openxmlformats.org/package/2006/relationships"><Relationship Id="rId1" Type="http://schemas.openxmlformats.org/officeDocument/2006/relationships/image" Target="media/image5.png"/></Relationships>
</file>

<file path=word/_rels/footer7.xml.rels><?xml version="1.0" encoding="UTF-8" standalone="yes"?>
<Relationships xmlns="http://schemas.openxmlformats.org/package/2006/relationships"><Relationship Id="rId1" Type="http://schemas.openxmlformats.org/officeDocument/2006/relationships/image" Target="media/image5.png"/></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_rels/header5.xml.rels><?xml version="1.0" encoding="UTF-8" standalone="yes"?>
<Relationships xmlns="http://schemas.openxmlformats.org/package/2006/relationships"><Relationship Id="rId1" Type="http://schemas.openxmlformats.org/officeDocument/2006/relationships/image" Target="media/image4.png"/></Relationships>
</file>

<file path=word/_rels/header7.xml.rels><?xml version="1.0" encoding="UTF-8" standalone="yes"?>
<Relationships xmlns="http://schemas.openxmlformats.org/package/2006/relationships"><Relationship Id="rId1" Type="http://schemas.openxmlformats.org/officeDocument/2006/relationships/image" Target="media/image1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004DE2B6D3A4B3EBEA1E9FD3CD9E10B"/>
        <w:category>
          <w:name w:val="General"/>
          <w:gallery w:val="placeholder"/>
        </w:category>
        <w:types>
          <w:type w:val="bbPlcHdr"/>
        </w:types>
        <w:behaviors>
          <w:behavior w:val="content"/>
        </w:behaviors>
        <w:guid w:val="{EA7EE2BA-4BF8-43F9-A5CF-9A74061D2441}"/>
      </w:docPartPr>
      <w:docPartBody>
        <w:p w:rsidR="008A0B84" w:rsidRDefault="00541846">
          <w:pPr>
            <w:pStyle w:val="F004DE2B6D3A4B3EBEA1E9FD3CD9E10B"/>
          </w:pPr>
          <w:r w:rsidRPr="00E44088">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A00002EF" w:usb1="4000207B" w:usb2="00000000" w:usb3="00000000" w:csb0="0000009F"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20002A87" w:usb1="80000000" w:usb2="00000008"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Lucida Grande">
    <w:panose1 w:val="00000000000000000000"/>
    <w:charset w:val="00"/>
    <w:family w:val="roman"/>
    <w:notTrueType/>
    <w:pitch w:val="default"/>
  </w:font>
  <w:font w:name="Arial">
    <w:panose1 w:val="020B0604020202020204"/>
    <w:charset w:val="00"/>
    <w:family w:val="swiss"/>
    <w:pitch w:val="variable"/>
    <w:sig w:usb0="20002A87" w:usb1="80000000" w:usb2="00000008" w:usb3="00000000" w:csb0="000001FF" w:csb1="00000000"/>
  </w:font>
  <w:font w:name="Cambria">
    <w:panose1 w:val="02040503050406030204"/>
    <w:charset w:val="00"/>
    <w:family w:val="roman"/>
    <w:pitch w:val="variable"/>
    <w:sig w:usb0="A00002EF" w:usb1="4000004B" w:usb2="00000000" w:usb3="00000000" w:csb0="0000009F" w:csb1="00000000"/>
  </w:font>
  <w:font w:name="GHEA Grapalat">
    <w:panose1 w:val="02000506050000020003"/>
    <w:charset w:val="00"/>
    <w:family w:val="modern"/>
    <w:notTrueType/>
    <w:pitch w:val="variable"/>
    <w:sig w:usb0="A00006AF" w:usb1="5000204B" w:usb2="00000000" w:usb3="00000000" w:csb0="0000009F" w:csb1="00000000"/>
  </w:font>
  <w:font w:name="Sylfaen">
    <w:panose1 w:val="010A0502050306030303"/>
    <w:charset w:val="00"/>
    <w:family w:val="roman"/>
    <w:pitch w:val="variable"/>
    <w:sig w:usb0="04000687" w:usb1="00000000" w:usb2="00000000" w:usb3="00000000" w:csb0="0000009F" w:csb1="00000000"/>
  </w:font>
  <w:font w:name="Cambria Math">
    <w:panose1 w:val="02040503050406030204"/>
    <w:charset w:val="00"/>
    <w:family w:val="roman"/>
    <w:pitch w:val="variable"/>
    <w:sig w:usb0="A00002EF" w:usb1="420020EB" w:usb2="00000000" w:usb3="00000000" w:csb0="0000009F" w:csb1="00000000"/>
  </w:font>
  <w:font w:name="Calibri Light">
    <w:panose1 w:val="020F0302020204030204"/>
    <w:charset w:val="00"/>
    <w:family w:val="swiss"/>
    <w:pitch w:val="variable"/>
    <w:sig w:usb0="A00002EF" w:usb1="4000207B"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022DF"/>
    <w:rsid w:val="00011596"/>
    <w:rsid w:val="00066062"/>
    <w:rsid w:val="000D1F9F"/>
    <w:rsid w:val="001129E3"/>
    <w:rsid w:val="001626D7"/>
    <w:rsid w:val="001843BE"/>
    <w:rsid w:val="001A4AD5"/>
    <w:rsid w:val="002228F9"/>
    <w:rsid w:val="00240C4C"/>
    <w:rsid w:val="0027361B"/>
    <w:rsid w:val="002F579A"/>
    <w:rsid w:val="00541846"/>
    <w:rsid w:val="00582FE8"/>
    <w:rsid w:val="006337F7"/>
    <w:rsid w:val="00712D60"/>
    <w:rsid w:val="00720320"/>
    <w:rsid w:val="00730AF2"/>
    <w:rsid w:val="00776188"/>
    <w:rsid w:val="0079525C"/>
    <w:rsid w:val="007E5CBD"/>
    <w:rsid w:val="00880934"/>
    <w:rsid w:val="008A0B84"/>
    <w:rsid w:val="009B2510"/>
    <w:rsid w:val="00A57C68"/>
    <w:rsid w:val="00A636FB"/>
    <w:rsid w:val="00A97D11"/>
    <w:rsid w:val="00AE08D6"/>
    <w:rsid w:val="00B26E68"/>
    <w:rsid w:val="00D65BD2"/>
    <w:rsid w:val="00DB3F83"/>
    <w:rsid w:val="00DC1956"/>
    <w:rsid w:val="00DF5B48"/>
    <w:rsid w:val="00E16A7C"/>
    <w:rsid w:val="00EA3F5B"/>
    <w:rsid w:val="00EC36AA"/>
    <w:rsid w:val="00F022DF"/>
    <w:rsid w:val="00F861F8"/>
    <w:rsid w:val="00F9772A"/>
    <w:rsid w:val="00FC5B56"/>
    <w:rsid w:val="00FD09E5"/>
    <w:rsid w:val="00FF2DD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9772A"/>
    <w:rPr>
      <w:color w:val="808080"/>
    </w:rPr>
  </w:style>
  <w:style w:type="paragraph" w:customStyle="1" w:styleId="F004DE2B6D3A4B3EBEA1E9FD3CD9E10B">
    <w:name w:val="F004DE2B6D3A4B3EBEA1E9FD3CD9E10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2008</PublishDate>
  <Abstract/>
  <CompanyAddress/>
  <CompanyPhone/>
  <CompanyFax/>
  <CompanyEmail/>
</CoverPageProperties>
</file>

<file path=customXml/item2.xml><?xml version="1.0" encoding="utf-8"?>
<b:Sources xmlns="http://schemas.openxmlformats.org/officeDocument/2006/bibliography" xmlns:b="http://schemas.openxmlformats.org/officeDocument/2006/bibliography" SelectedStyle="\APA.XSL" StyleName="APA"/>
</file>

<file path=customXml/item3.xml><?xml version="1.0" encoding="utf-8"?>
<FormTemplates xmlns="http://schemas.microsoft.com/sharepoint/v3/contenttype/forms">
  <Display>DocumentLibraryForm</Display>
  <Edit>DocumentLibraryForm</Edit>
  <New>DocumentLibraryForm</New>
</FormTemplates>
</file>

<file path=customXml/item4.xml><?xml version="1.0" encoding="utf-8"?>
<ControlsStorage xmlns="urn:schemas-microsoft-com.VSTO2008Demos.ControlsStorage">
  <Controls>AAEAAAD/////AQAAAAAAAAAMAgAAAEVDaGVtNFdvcmQuQ29yZSwgVmVyc2lvbj0xLjAuMC4wLCBDdWx0dXJlPW5ldXRyYWwsIFB1YmxpY0tleVRva2VuPW51bGwHAQAAAAABAAAAAAAAAAQgQ2hlbTRXb3JkLkNvcmUuQ29udHJvbFByb3BlcnRpZXMCAAAACw==</Controls>
</ControlsStorage>
</file>

<file path=customXml/item5.xml><?xml version="1.0" encoding="utf-8"?>
<REDACTED/>
</file>

<file path=customXml/item6.xml><?xml version="1.0" encoding="utf-8"?>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er:document xmlns:er="http://www.easa.europa.eu/erules-export" guid="5aceab97-fab5-4176-8c1e-89703773dd5c" pub-time="2024-06-14T11:32:22Z" map-url="/dx4/Maps/atco.xml" pub-template-url="/dx4/Open XML Publishing Templates/ATCO.dotm" xslt-url="/dx4/Xslt/EASAeRulesXMLPublishing-ExtendedVersion-18.xslt" source-title="Easy Access Rules for Air Traffic Controllers’ Licensing and Certification" Domain="" ActivityType="" AircraftUse="" AircraftCategory="" AmendedBy="" ApplicabilityDate="" EntryIntoForceDate="" EquivalentForeignRegulation="" ICAOReference="" Keywords="" RegistryState="" RegulatedEntity="" RegulatorySource="" RegulatorySubject="" TechnicalSubjectMatter="" TypeOfContent="" EASACategory="">
  <er:toc>
    <er:topic sdt-id="-1941340234" source-title="Disclaimer" ERulesId="ERULES-1963177438-14450" Domain="Air traffic controllers;" ActivityType="" AircraftUse="" AircraftCategory="" AmendedBy="" ApplicabilityDate="" EntryIntoForceDate="" EquivalentForeignRegulation="" ICAOReference="" Keywords="" RegistryState="" RegulatedEntity="" RegulatorySource="" RegulatorySubject="" TechnicalSubjectMatter="" TypeOfContent="Disclaimer;" ParentIR="" EASACategory=""/>
    <er:topic sdt-id="-370021828" source-title="Note from the editor" ERulesId="ERULES-1963177438-14445" Domain="Air traffic controllers;" ActivityType="" AircraftUse="" AircraftCategory="" AmendedBy="" ApplicabilityDate="" EntryIntoForceDate="" EquivalentForeignRegulation="" ICAOReference="" Keywords="" RegistryState="" RegulatedEntity="" RegulatorySource="" RegulatorySubject="" TechnicalSubjectMatter="" TypeOfContent="Note from the editor;" ParentIR="" EASACategory=""/>
    <er:topic sdt-id="-1245855498" source-title="Incorporated amendments" ERulesId="ERULES-1963177438-15014" Domain="Air traffic controllers;" ActivityType="" AircraftUse="" AircraftCategory="" AmendedBy="" ApplicabilityDate="" EntryIntoForceDate="" EquivalentForeignRegulation="" ICAOReference="" Keywords="" RegistryState="" RegulatedEntity="" RegulatorySource="" RegulatorySubject="" TechnicalSubjectMatter="" TypeOfContent="Incorporated amendments;" ParentIR="" EASACategory=""/>
    <er:topic sdt-id="2009292490" source-title="" ERulesId="ERULES-1963177438-15015" Domain="Air traffic controllers;" ActivityType="" AircraftUse="" AircraftCategory="" AmendedBy="" ApplicabilityDate="" EntryIntoForceDate="" EquivalentForeignRegulation="" ICAOReference="" Keywords="" RegistryState="" RegulatedEntity="" RegulatorySource="" RegulatorySubject="" TechnicalSubjectMatter="" TypeOfContent="Table of contents;" ParentIR="" EASACategory=""/>
    <er:heading sdt-id="-683704010" title="Cover Regulation"/>
    <er:topic sdt-id="-18818050" source-title="COMMISSION REGULATION (EU) 2015/340" ERulesId="ERULES-1963177438-15400" Domain="Air traffic controllers;" ActivityType="" AircraftUse="" AircraftCategory="" AmendedBy="" ApplicabilityDate="" EntryIntoForceDate="" EquivalentForeignRegulation="" ICAOReference="" Keywords="" RegistryState="" RegulatedEntity="" RegulatorySource="" RegulatorySubject="" TechnicalSubjectMatter="" TypeOfContent="Easy access rules;" ParentIR="" EASACategory=""/>
    <er:toc>
      <er:topic sdt-id="-1433295365" source-title="Powers and recital" ERulesId="ERULES-1963177438-1540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 TechnicalSubjectMatter="" TypeOfContent="Easy access rules;" ParentIR="" EASACategory=""/>
      <er:topic sdt-id="2077244749" source-title="Article 1 - Subject matter and scope" ERulesId="ERULES-1963177438-14454"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Cover regulation;" TechnicalSubjectMatter="" TypeOfContent="IR (Implementing rule);" ParentIR="" EASACategory=""/>
      <er:topic sdt-id="-1882882065" source-title="Article 2 - Compliance with requirements and procedures" ERulesId="ERULES-1963177438-1445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Cover regulation;" TechnicalSubjectMatter="" TypeOfContent="IR (Implementing rule);" ParentIR="" EASACategory=""/>
      <er:toc>
        <er:topic sdt-id="-2039891269" source-title="GM1 Article 2(2) Compliance with the requirements and procedures" ERulesId="ERULES-1963177438-1446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Cover regulation;" TechnicalSubjectMatter="" TypeOfContent="GM to IR (Guidance material to implementing rule);" ParentIR="Article 2 - Compliance with requirements and procedures" EASACategory=""/>
      </er:toc>
      <er:topic sdt-id="536357006" source-title="Article 3 - Provision of air traffic control services" ERulesId="ERULES-1963177438-1446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Cover regulation;" TechnicalSubjectMatter="" TypeOfContent="IR (Implementing rule);" ParentIR="" EASACategory=""/>
      <er:topic sdt-id="-154722568" source-title="Article 4 - Definitions" ERulesId="ERULES-1963177438-1447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Cover regulation;" TechnicalSubjectMatter="" TypeOfContent="IR (Implementing rule);" ParentIR="" EASACategory=""/>
      <er:toc>
        <er:topic sdt-id="-1756471637" source-title="AMC1 Article 4(1) Definitions" ERulesId="ERULES-1963177438-1447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Cover regulation;" TechnicalSubjectMatter="" TypeOfContent="AMC to IR (Acceptable means of compliance to implementing rule);" ParentIR="Article 4 - Definitions" EASACategory=""/>
        <er:topic sdt-id="1142952910" source-title="GM1 Article 4(6) Definitions" ERulesId="ERULES-1963177438-1447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Cover regulation;" TechnicalSubjectMatter="" TypeOfContent="GM to IR (Guidance material to implementing rule);" ParentIR="Article 4 - Definitions" EASACategory=""/>
        <er:topic sdt-id="-529434189" source-title="GM1 Article 4(30) Definitions" ERulesId="ERULES-1963177438-2185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4 - Definitions" EASACategory=""/>
      </er:toc>
      <er:topic sdt-id="754227536" source-title="Article 5 - Competent authority" ERulesId="ERULES-1963177438-1448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Cover regulation;" TechnicalSubjectMatter="" TypeOfContent="IR (Implementing rule);" ParentIR="" EASACategory=""/>
      <er:topic sdt-id="1330392777" source-title="Article 6 - Competent authority for the purposes of Annexes I, III and IV" ERulesId="ERULES-1963177438-1448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Cover regulation;" TechnicalSubjectMatter="" TypeOfContent="IR (Implementing rule);" ParentIR="" EASACategory=""/>
      <er:topic sdt-id="-1136030093" source-title="Article 7 - Transitional provisions" ERulesId="ERULES-1963177438-1449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Cover regulation;" TechnicalSubjectMatter="" TypeOfContent="IR (Implementing rule);" ParentIR="" EASACategory=""/>
      <er:toc>
        <er:topic sdt-id="-1548095197" source-title="AMC1 Article 7(2) Transitional provisions" ERulesId="ERULES-1963177438-2185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AMC to IR (Acceptable means of compliance to implementing rule);" ParentIR="Article 7 - Transitional provisions" EASACategory=""/>
      </er:toc>
      <er:topic sdt-id="1353732507" source-title="Article 8 - Replacement of licences, adaptations of privileges, training courses and unit competence schemes" ERulesId="ERULES-1963177438-1449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Cover regulation;" TechnicalSubjectMatter="" TypeOfContent="IR (Implementing rule);" ParentIR="" EASACategory=""/>
      <er:toc>
        <er:topic sdt-id="972098066" source-title="AMC1 Article 8 Conversion of rating and rating endorsements" ERulesId="ERULES-1963177438-2185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AMC to IR (Acceptable means of compliance to implementing rule);" ParentIR="Article 8 - Replacement of licences, adaptations of privileges, training courses and unit competence schemes" EASACategory=""/>
        <er:topic sdt-id="1077403808" source-title="GM1 Article 8 Conversion of rating and rating endorsements" ERulesId="ERULES-1963177438-2185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pic sdt-id="2072725086" source-title="GM1 Article 8(1) Conversion of rating and rating endorsements" ERulesId="ERULES-1963177438-2186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pic sdt-id="-1691090648" source-title="GM1 Article 8(2) Conversion of rating and rating endorsements" ERulesId="ERULES-1963177438-2186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pic sdt-id="1915883995" source-title="GM1 Article 8(4) Conversion of rating and rating endorsements" ERulesId="ERULES-1963177438-2186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pic sdt-id="1182877663" source-title="GM1 Article 8(5) Conversion of rating and rating endorsements" ERulesId="ERULES-1963177438-2186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pic sdt-id="-1407671016" source-title="GM1 Article 8(6) Conversion of rating and rating endorsements" ERulesId="ERULES-1963177438-2186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pic sdt-id="1213308326" source-title="GM1 Article 8(7) Conversion of rating and rating endorsements" ERulesId="ERULES-1963177438-2186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GM to IR (Guidance material to implementing rule);" ParentIR="Article 8 - Replacement of licences, adaptations of privileges, training courses and unit competence schemes" EASACategory=""/>
      </er:toc>
      <er:topic sdt-id="412517848" source-title="Article 8a - Conversion of national military air traffic controller licences into student air traffic controller licences" ERulesId="ERULES-1963177438-2107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Cover regulation;" TechnicalSubjectMatter="" TypeOfContent="IR (Implementing rule);" ParentIR="" EASACategory=""/>
      <er:toc>
        <er:topic sdt-id="1826995163" source-title="AMC1 Article 8a(3) Credit for the air traffic controller training received during military service" ERulesId="ERULES-1963177438-2186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Cover regulation;" TechnicalSubjectMatter="" TypeOfContent="AMC to IR (Acceptable means of compliance to implementing rule);" ParentIR="Article 8a - Conversion of national military air traffic controller licences into student air traffic controller licences" EASACategory=""/>
      </er:toc>
      <er:topic sdt-id="-1632632479" source-title="Article 9 - Amendment to Commission Implementing Regulation (EU) No 923/2012" ERulesId="ERULES-1963177438-1449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Cover regulation;" TechnicalSubjectMatter="" TypeOfContent="IR (Implementing rule);" ParentIR="" EASACategory=""/>
      <er:topic sdt-id="1019113752" source-title="Article 10 - Repeal" ERulesId="ERULES-1963177438-1450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Cover regulation;" TechnicalSubjectMatter="" TypeOfContent="IR (Implementing rule);" ParentIR="" EASACategory=""/>
      <er:topic sdt-id="-54223140" source-title="Article 11 - Entry into force and application" ERulesId="ERULES-1963177438-1450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Cover regulation;" TechnicalSubjectMatter="" TypeOfContent="IR (Implementing rule);" ParentIR="" EASACategory=""/>
    </er:toc>
    <er:heading sdt-id="56729297" title="ANNEX I – PART ATCO – REQUIREMENTS FOR THE LICENSING OF AIR TRAFFIC CONTROLLERS"/>
    <er:toc>
      <er:heading sdt-id="-1185432054" title="SUBPART A – GENERAL REQUIREMENTS"/>
      <er:toc>
        <er:topic sdt-id="-1236816172" source-title="ATCO.A.001 Scope" ERulesId="ERULES-1963177438-1451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393825373" source-title="ATCO.A.005 Application for the issue of licences, ratings and endorsements" ERulesId="ERULES-1963177438-1451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2037774760" source-title="ATCO.A.010 Exchange of licences" ERulesId="ERULES-1963177438-14520"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843412076" source-title="GM1 ATCO.A.010 Exchange of licences" ERulesId="ERULES-1963177438-1452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010 Exchange of licences" EASACategory=""/>
          <er:topic sdt-id="1649049386" source-title="GM1 ATCO.A.010(a) Exchange of licences" ERulesId="ERULES-1963177438-1452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010 Exchange of licences" EASACategory=""/>
          <er:topic sdt-id="-1454686702" source-title="GM2 ATCO.A.010(a) Exchange of licences" ERulesId="ERULES-1963177438-1453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010 Exchange of licences" EASACategory=""/>
          <er:topic sdt-id="1260324012" source-title="GM1 ATCO.A.010(b) Application for change of competent authority" ERulesId="ERULES-1963177438-2188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010 Exchange of licences" EASACategory=""/>
          <er:topic sdt-id="878689571" source-title="AMC1 ATCO.A.010(b);(c) Application for change of competent authority" ERulesId="ERULES-1963177438-2188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010 Exchange of licences" EASACategory=""/>
        </er:toc>
        <er:topic sdt-id="-332954996" source-title="ATCO.A.015 Exercise of the privileges of licences and provisional inability" ERulesId="ERULES-1963177438-1453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38592306" source-title="GM1 ATCO.A.015(b) Exercise of the privileges of licences and provisional inability" ERulesId="ERULES-1963177438-1454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015 Exercise of the privileges of licences and provisional inability" EASACategory=""/>
          <er:topic sdt-id="-295601513" source-title="GM1 ATCO.A.015(c) Exercise of the privileges of licences and provisional inability" ERulesId="ERULES-1963177438-1454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015 Exercise of the privileges of licences and provisional inability" EASACategory=""/>
          <er:topic sdt-id="-2129234865" source-title="GM1 ATCO.A.015(d) Exercise of the privileges of licences and provisional inability" ERulesId="ERULES-1963177438-1454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015 Exercise of the privileges of licences and provisional inability" EASACategory=""/>
        </er:toc>
        <er:topic sdt-id="1747600421" source-title="ATCO.A.020 Revocation and suspension of licences, ratings and endorsements" ERulesId="ERULES-1963177438-1455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heading sdt-id="1628432564" title="SUBPART B – LICENCES, RATINGS AND ENDORSEMENTS"/>
      <er:toc>
        <er:topic sdt-id="-1972393774" source-title="ATCO.B.001 Student air traffic controller licence" ERulesId="ERULES-1963177438-1455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49703474" source-title="GM1 ATCO.B.001(a);(d) Student air traffic controller licence" ERulesId="ERULES-1963177438-2186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01 Student air traffic controller licence" EASACategory=""/>
          <er:topic sdt-id="-1232296509" source-title="GM1 ATCO.B.001(b) Student air traffic controller licence" ERulesId="ERULES-1963177438-1456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01 Student air traffic controller licence" EASACategory=""/>
          <er:topic sdt-id="618777782" source-title="AMC1 ATCO.B.001(d) Student air traffic controller licence" ERulesId="ERULES-1963177438-1456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01 Student air traffic controller licence" EASACategory=""/>
          <er:topic sdt-id="-1614099063" source-title="GM1 ATCO.B.001(d) Student air traffic controller licence" ERulesId="ERULES-1963177438-2186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01 Student air traffic controller licence" EASACategory=""/>
        </er:toc>
        <er:topic sdt-id="1838892410" source-title="ATCO.B.005 Air traffic controller licence" ERulesId="ERULES-1963177438-1456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038101935" source-title="GM1 ATCO.B.005(e) Air traffic controller licence" ERulesId="ERULES-1963177438-2186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05 Air traffic controller licence" EASACategory=""/>
        </er:toc>
        <er:topic sdt-id="843739245" source-title="ATCO.B.010 Air traffic controller ratings" ERulesId="ERULES-1963177438-1457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298004667" source-title="AMC1 ATCO.B.010(a)(2);(3) Air traffic controller ratings" ERulesId="ERULES-1963177438-2187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10 Air traffic controller ratings" EASACategory=""/>
          <er:topic sdt-id="-522798020" source-title="AMC1 ATCO.B.010(a)(4);(5) Air traffic controller ratings" ERulesId="ERULES-1963177438-2187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10 Air traffic controller ratings" EASACategory=""/>
          <er:topic sdt-id="-1098963261" source-title="AMC1 ATCO.B.010(b) Air traffic controller ratings" ERulesId="ERULES-1963177438-1457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10 Air traffic controller ratings" EASACategory=""/>
          <er:topic sdt-id="134072643" source-title="GM1 ATCO.B.010(b) Air traffic controller ratings" ERulesId="ERULES-1963177438-2187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10 Air traffic controller ratings" EASACategory=""/>
        </er:toc>
        <er:topic sdt-id="-710237887" source-title="ATCO.B.015 Rating endorsements" ERulesId="ERULES-1963177438-14580"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705559165" source-title="AMC1 ATCO.B.015(a) Air traffic controller rating endorsements" ERulesId="ERULES-1963177438-2187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15 Rating endorsements" EASACategory=""/>
          <er:topic sdt-id="202024902" source-title="GM1 ATCO.B.015(a)(3) Air traffic controller rating endorsements" ERulesId="ERULES-1963177438-1458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15 Rating endorsements" EASACategory=""/>
        </er:toc>
        <er:topic sdt-id="-239546501" source-title="ATCO.B.020 Unit endorsements" ERulesId="ERULES-1963177438-1458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396555705" source-title="AMC1 ATCO.B.020(a) Unit endorsements" ERulesId="ERULES-1963177438-14592"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AMC to IR (Acceptable means of compliance to implementing rule);" ParentIR="ATCO.B.020 Unit endorsements" EASACategory=""/>
          <er:toc>
            <er:topic sdt-id="202193015" source-title="GM1 to AMC1 ATCO.B.020(a) Unit endorsements" ERulesId="ERULES-1963177438-14789"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GM to IR (Guidance material to implementing rule);" ParentIR="AMC1 ATCO.B.020(a) Unit endorsements" EASACategory=""/>
          </er:toc>
          <er:topic sdt-id="-426986368" source-title="GM1 ATCO.B.020(c) Unit endorsements" ERulesId="ERULES-1963177438-2187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20 Unit endorsements" EASACategory=""/>
          <er:topic sdt-id="1070935752" source-title="AMC1 ATCO.B.020(d) Unit endorsements" ERulesId="ERULES-1963177438-2187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20 Unit endorsements" EASACategory=""/>
          <er:topic sdt-id="-457417031" source-title="AMC1 ATCO.B.020(e) Unit endorsements" ERulesId="ERULES-1963177438-1459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20 Unit endorsements" EASACategory=""/>
          <er:topic sdt-id="-75782590" source-title="AMC1 ATCO.B.020(g)(3) Unit endorsements" ERulesId="ERULES-1963177438-1460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20 Unit endorsements" EASACategory=""/>
          <er:topic sdt-id="2028903547" source-title="GM1 ATCO.B.020(i) Unit endorsements" ERulesId="ERULES-1963177438-1460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20 Unit endorsements" EASACategory=""/>
        </er:toc>
        <er:topic sdt-id="1295897215" source-title="ATCO.B.025 Unit competence scheme" ERulesId="ERULES-1963177438-1460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211518992" source-title="GM1 ATCO.B.025(a)(3) Unit competence scheme" ERulesId="ERULES-1963177438-1461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25 Unit competence scheme" EASACategory=""/>
          <er:topic sdt-id="1558212161" source-title="AMC1 ATCO.B.025(a)(5);(6) Unit competence scheme" ERulesId="ERULES-1963177438-1461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25 Unit competence scheme" EASACategory=""/>
          <er:topic sdt-id="406049792" source-title="GM1 ATCO.B.025(a)(5) Unit competence scheme" ERulesId="ERULES-1963177438-1461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25 Unit competence scheme" EASACategory=""/>
          <er:topic sdt-id="-1049999182" source-title="GM2 ATCO.B.025(a)(5) Unit competence scheme" ERulesId="ERULES-1963177438-1462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25 Unit competence scheme" EASACategory=""/>
          <er:topic sdt-id="-316992850" source-title="GM3 ATCO.B.025(a)(5) Unit competence scheme" ERulesId="ERULES-1963177438-1462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25 Unit competence scheme" EASACategory=""/>
          <er:topic sdt-id="-1312314128" source-title="GM1 ATCO.B.025(a)(6) Unit competence scheme" ERulesId="ERULES-1963177438-1463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25 Unit competence scheme" EASACategory=""/>
          <er:topic sdt-id="-160151759" source-title="GM1 ATCO.B.025(a)(9) Unit competence scheme" ERulesId="ERULES-1963177438-1463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25 Unit competence scheme" EASACategory=""/>
        </er:toc>
        <er:topic sdt-id="-1342744791" source-title="ATCO.B.030 Language proficiency endorsement" ERulesId="ERULES-1963177438-1464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918910032" source-title="ATCO.B.035 Validity of language proficiency endorsement" ERulesId="ERULES-1963177438-1464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347591623" source-title="AMC1 ATCO.B.035(a)(3)(i) Validity of language proficiency endorsement" ERulesId="ERULES-1963177438-1464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35 Validity of language proficiency endorsement" EASACategory=""/>
        </er:toc>
        <er:topic sdt-id="-1949340695" source-title="ATCO.B.040 Assessment of language proficiency" ERulesId="ERULES-1963177438-1465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2106349899" source-title="AMC1 ATCO.B.040 Assessment of language proficiency" ERulesId="ERULES-1963177438-1465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40 Assessment of language proficiency" EASACategory=""/>
          <er:topic sdt-id="1911987209" source-title="AMC2 ATCO.B.040 Assessment of language proficiency" ERulesId="ERULES-1963177438-1466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40 Assessment of language proficiency" EASACategory=""/>
          <er:topic sdt-id="527940557" source-title="AMC3 ATCO.B.040 Assessment of language proficiency" ERulesId="ERULES-1963177438-1466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40 Assessment of language proficiency" EASACategory=""/>
          <er:topic sdt-id="1523261835" source-title="AMC4 ATCO.B.040 Assessment of language proficiency" ERulesId="ERULES-1963177438-1466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B.040 Assessment of language proficiency" EASACategory=""/>
          <er:topic sdt-id="1396683294" source-title="GM1 ATCO.B.040 Assessment of language proficiency" ERulesId="ERULES-1963177438-1467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40 Assessment of language proficiency" EASACategory=""/>
          <er:topic sdt-id="1972848535" source-title="GM2 ATCO.B.040 Assessment of language proficiency" ERulesId="ERULES-1963177438-1467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B.040 Assessment of language proficiency" EASACategory=""/>
        </er:toc>
        <er:topic sdt-id="-1778485851" source-title="ATCO.B.045 Language training" ERulesId="ERULES-1963177438-1467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626323482" source-title="AMC1 ATCO.B.045 Language training" ERulesId="ERULES-1963177438-1468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B.045 Language training" EASACategory=""/>
          <er:topic sdt-id="431960792" source-title="GM1 ATCO.B.045 Language training" ERulesId="ERULES-1963177438-1468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45 Language training" EASACategory=""/>
          <er:topic sdt-id="-656754145" source-title="GM2 ATCO.B.045 Language training" ERulesId="ERULES-1963177438-1469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B.045 Language training" EASACategory=""/>
        </er:toc>
      </er:toc>
      <er:heading sdt-id="-6686736" title="SUBPART C – REQUIREMENTS FOR INSTRUCTORS AND ASSESSORS"/>
      <er:toc>
        <er:heading sdt-id="179157883" title="SECTION 1 – Instructors"/>
        <er:toc>
          <er:topic sdt-id="881547492" source-title="ATCO.C.001 Theoretical instructors" ERulesId="ERULES-1963177438-1469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687184808" source-title="GM1 ATCO.C.001(b)(1) Theoretical instructors" ERulesId="ERULES-1963177438-1469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01 Theoretical instructors" EASACategory=""/>
            <er:topic sdt-id="-844194012" source-title="AMC1 ATCO.C.001(b)(2) Theoretical instructors" ERulesId="ERULES-1963177438-1470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C.001 Theoretical instructors" EASACategory=""/>
          </er:toc>
          <er:topic sdt-id="649831322" source-title="ATCO.C.005 Practical instructors" ERulesId="ERULES-1963177438-1470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293780712" source-title="ATCO.C.010 On-the-job training instructor (OJTI) privileges" ERulesId="ERULES-1963177438-1471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869945953" source-title="GM1 ATCO.C.010(c) On-the-job training instructor (OJTI) privileges" ERulesId="ERULES-1963177438-1471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10 On-the-job training instructor (OJTI) privileges" EASACategory=""/>
          </er:toc>
          <er:topic sdt-id="2094739300" source-title="ATCO.C.015 Application for on-the-job training instructor endorsement" ERulesId="ERULES-1963177438-1471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04264860" source-title="GM1 ATCO.C.015(b) Application for on-the-job training instructor endorsement" ERulesId="ERULES-1963177438-1472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15 Application for on-the-job training instructor endorsement" EASACategory=""/>
          </er:toc>
          <er:topic sdt-id="1706013926" source-title="ATCO.C.020 Validity of on-the-job training instructor endorsement" ERulesId="ERULES-1963177438-1472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743535522" source-title="GM1 ATCO.C.020(b) Validity of on-the-job training instructor endorsement" ERulesId="ERULES-1963177438-1473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20 Validity of on-the-job training instructor endorsement" EASACategory=""/>
          </er:toc>
          <er:topic sdt-id="1010529190" source-title="ATCO.C.025 Temporary OJTI authorisation" ERulesId="ERULES-1963177438-1473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235322540" source-title="AMC1 ATCO.C.025(a) Temporary OJTI authorisation" ERulesId="ERULES-1963177438-1473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C.025 Temporary OJTI authorisation" EASACategory=""/>
            <er:topic sdt-id="-1392331747" source-title="GM1 ATCO.C.025(a) Temporary OJTI authorisation" ERulesId="ERULES-1963177438-1474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25 Temporary OJTI authorisation" EASACategory=""/>
          </er:toc>
          <er:topic sdt-id="846597166" source-title="ATCO.C.030 Synthetic training device instructor (STDI) privileges" ERulesId="ERULES-1963177438-1474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422762410" source-title="GM1 ATCO.C.030(a)(1) Synthetic training device instructor (STDI) privileges" ERulesId="ERULES-1963177438-1475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30 Synthetic training device instructor (STDI) privileges" EASACategory=""/>
            <er:topic sdt-id="1228399720" source-title="GM1 ATCO.C.030(c)(1) Synthetic training device instructor (STDI) privileges" ERulesId="ERULES-1963177438-2187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C.030 Synthetic training device instructor (STDI) privileges" EASACategory=""/>
            <er:topic sdt-id="1804564961" source-title="GM1 ATCO.C.030(c)(2) Synthetic training device instructor (STDI) privileges" ERulesId="ERULES-1963177438-1475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C.030 Synthetic training device instructor (STDI) privileges" EASACategory=""/>
          </er:toc>
          <er:topic sdt-id="-1610202277" source-title="ATCO.C.035 Application for synthetic training device instructor endorsement" ERulesId="ERULES-1963177438-14760"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064467696" source-title="GM1 ATCO.C.035(a) Application for synthetic training device instructor (STDI) endorsement" ERulesId="ERULES-1963177438-2187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C.035 Application for synthetic training device instructor endorsement" EASACategory=""/>
          </er:toc>
          <er:topic sdt-id="-1640632940" source-title="ATCO.C.040 Validity of synthetic training device instructor endorsement" ERulesId="ERULES-1963177438-14763"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094898359" source-title="GM1 ATCO.C.040(b) Validity of synthetic training device instructor endorsement" ERulesId="ERULES-1963177438-1476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40 Validity of synthetic training device instructor endorsement" EASACategory=""/>
          </er:toc>
        </er:toc>
        <er:heading sdt-id="-762635114" title="SECTION 2 – Assessors"/>
        <er:toc>
          <er:topic sdt-id="55132665" source-title="ATCO.C.045 Assessor privileges" ERulesId="ERULES-1963177438-1476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401825837" source-title="AMC1 ATCO.C.045(c)(2) Assessor privileges" ERulesId="ERULES-1963177438-1477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C.045 Assessor privileges" EASACategory=""/>
          </er:toc>
          <er:topic sdt-id="-856091259" source-title="ATCO.C.050 Vested interests" ERulesId="ERULES-1963177438-1477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55300781" source-title="ATCO.C.055 Application for assessor endorsement" ERulesId="ERULES-1963177438-1477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2008421738" source-title="ATCO.C.060 Validity of assessor endorsement" ERulesId="ERULES-1963177438-14780"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275415406" source-title="GM1 ATCO.C.060(b) Validity of assessor endorsement" ERulesId="ERULES-1963177438-1478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C.060 Validity of assessor endorsement" EASACategory=""/>
          </er:toc>
          <er:topic sdt-id="-1081052722" source-title="ATCO.C.065 Temporary assessor authorisation" ERulesId="ERULES-1963177438-1478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886690032" source-title="GM1 ATCO.C.065(b) Temporary assessor authorisation" ERulesId="ERULES-1963177438-1478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65 Temporary assessor authorisation" EASACategory=""/>
            <er:topic sdt-id="-692327348" source-title="GM1 ATCO.C.065(c) Temporary assessor authorisation" ERulesId="ERULES-1963177438-1443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C.065 Temporary assessor authorisation" EASACategory=""/>
            <er:topic sdt-id="497964658" source-title="AMC1 ATCO.C.065(d) Temporary assessor authorisation" ERulesId="ERULES-1963177438-1444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C.065 Temporary assessor authorisation" EASACategory=""/>
          </er:toc>
        </er:toc>
      </er:toc>
      <er:heading sdt-id="1873871007" title="SUBPART D – AIR TRAFFIC CONTROLLER TRAINING"/>
      <er:toc>
        <er:heading sdt-id="1707598275" title="SECTION 1 – General requirements"/>
        <er:toc>
          <er:topic sdt-id="-303601974" source-title="ATCO.D.001 Objectives of air traffic controller training" ERulesId="ERULES-1963177438-1444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528395324" source-title="ATCO.D.005 Types of air traffic controller training" ERulesId="ERULES-1963177438-1444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23716599" source-title="AMC1 ATCO.D.005(a)(2) Types of air traffic controller training" ERulesId="ERULES-1963177438-1444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05 Types of air traffic controller training" EASACategory=""/>
            <er:topic sdt-id="1748509949" source-title="GM1 ATCO.D.005(a)(2)(ii) Types of air traffic controller training" ERulesId="ERULES-1963177438-1445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05 Types of air traffic controller training" EASACategory=""/>
          </er:toc>
        </er:toc>
        <er:heading sdt-id="-1695086215" title="SECTION 2 – Initial training requirements"/>
        <er:toc>
          <er:topic sdt-id="-1973303302" source-title="ATCO.D.010 Composition of initial training" ERulesId="ERULES-1963177438-1445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778940612" source-title="AMC1 ATCO.D.010(a) Composition of initial training" ERulesId="ERULES-1963177438-1446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1584577928" source-title="AMC2 ATCO.D.010(a) Composition of initial training" ERulesId="ERULES-1963177438-14464" Domain="Air traffic controllers;" ActivityType="" AircraftUse="" AircraftCategory="" AmendedBy="" ApplicabilityDate="2 January, 2020" EntryIntoForceDate="2 January, 2020" EquivalentForeignRegulation="" ICAOReference="" Keywords="" RegistryState="" RegulatedEntity="" RegulatorySource="ED Decision 2019/023/R" RegulatorySubject="Part-ATCO;" TechnicalSubjectMatter="" TypeOfContent="AMC to IR (Acceptable means of compliance to implementing rule);" ParentIR="ATCO.D.010 Composition of initial training" EASACategory=""/>
            <er:topic sdt-id="13259519" source-title="AMC1 ATCO.D.010(a)(1) Composition of initial training" ERulesId="ERULES-1963177438-1446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1008580797" source-title="AMC1 ATCO.D.010(a)(2)(i) Composition of initial training" ERulesId="ERULES-1963177438-1447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43690185" source-title="AMC1 ATCO.D.010(a)(2)(ii) Composition of initial training" ERulesId="ERULES-1963177438-1447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619855423" source-title="AMC1 ATCO.D.010(a)(2)(iii) Composition of initial training" ERulesId="ERULES-1963177438-1448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425492739" source-title="AMC1 ATCO.D.010(a)(2)(iv) Composition of initial training" ERulesId="ERULES-1963177438-1448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1608085768" source-title="AMC1 ATCO.D.010(a)(2)(v) Composition of initial training" ERulesId="ERULES-1963177438-1448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875079436" source-title="AMC1 ATCO.D.010(a)(2)(vi) Composition of initial training" ERulesId="ERULES-1963177438-1449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10 Composition of initial training" EASACategory=""/>
            <er:topic sdt-id="-1032088643" source-title="GM1 ATCO.D.010 Composition of initial training" ERulesId="ERULES-1963177438-1449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10 Composition of initial training" EASACategory=""/>
          </er:toc>
          <er:topic sdt-id="-1676038030" source-title="ATCO.D.015 Initial training plan" ERulesId="ERULES-1963177438-1449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04719621" source-title="ATCO.D.020 Basic and rating training courses" ERulesId="ERULES-1963177438-1450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706468693" source-title="GM1 ATCO.D.020(d) Basic and rating training courses" ERulesId="ERULES-1963177438-1450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20 Basic and rating training courses" EASACategory=""/>
          </er:toc>
          <er:topic sdt-id="2095362177" source-title="ATCO.D.025 Basic training examinations and assessment" ERulesId="ERULES-1963177438-1450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359943634" source-title="ATCO.D.030 Basic training performance objectives" ERulesId="ERULES-1963177438-1451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936108878" source-title="ATCO.D.035 Rating training examinations and assessment" ERulesId="ERULES-1963177438-1451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931430156" source-title="ATCO.D.040 Rating training performance objectives" ERulesId="ERULES-1963177438-1452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737067466" source-title="AMC1 ATCO.D.040 Rating training performance objectives" ERulesId="ERULES-1963177438-1452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40 Rating training performance objectives" EASACategory=""/>
            <er:topic sdt-id="1004061134" source-title="GM1 ATCO.D.040 Rating training performance objectives" ERulesId="ERULES-1963177438-1453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40 Rating training performance objectives" EASACategory=""/>
          </er:toc>
        </er:toc>
        <er:heading sdt-id="-801669386" title="SECTION 3 – Unit training requirements"/>
        <er:toc>
          <er:topic sdt-id="-809698450" source-title="ATCO.D.045 Composition of unit training" ERulesId="ERULES-1963177438-1453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992291482" source-title="GM1 ATCO.D.045(a) Composition of unit training" ERulesId="ERULES-1963177438-1453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45 Composition of unit training" EASACategory=""/>
            <er:topic sdt-id="1191501001" source-title="AMC1 ATCO.D.045(c)(3) Composition of unit training" ERulesId="ERULES-1963177438-1454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45 Composition of unit training" EASACategory=""/>
            <er:topic sdt-id="-1416294354" source-title="AMC1 ATCO.D.045(c)(4) Composition of unit training" ERulesId="ERULES-1963177438-1454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45 Composition of unit training" EASACategory=""/>
            <er:topic sdt-id="-264131985" source-title="AMC2 ATCO.D.045(c)(4) Composition of unit training" ERulesId="ERULES-1963177438-2187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45 Composition of unit training" EASACategory=""/>
          </er:toc>
          <er:topic sdt-id="-1865881054" source-title="ATCO.D.050 Prerequisites of unit training" ERulesId="ERULES-1963177438-1455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294562648" source-title="ATCO.D.055 Unit training plan" ERulesId="ERULES-1963177438-1455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00199958" source-title="GM1 ATCO.D.055 Unit training plan" ERulesId="ERULES-1963177438-1455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55 Unit training plan" EASACategory=""/>
            <er:topic sdt-id="-2053320921" source-title="GM1 ATCO.D.055(a) Unit training plan" ERulesId="ERULES-1963177438-14563"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GM to IR (Guidance material to implementing rule);" ParentIR="ATCO.D.055 Unit training plan" EASACategory=""/>
            <er:topic sdt-id="-901158552" source-title="GM1 ATCO.D.055(b)(5) Unit training plan" ERulesId="ERULES-1963177438-1456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55 Unit training plan" EASACategory=""/>
            <er:topic sdt-id="-1896479830" source-title="AMC1 ATCO.D.055(b)(6) Unit training plan" ERulesId="ERULES-1963177438-1457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55 Unit training plan" EASACategory=""/>
            <er:topic sdt-id="-1350745252" source-title="GM1 ATCO.D.055(b)(7) Unit training plan" ERulesId="ERULES-1963177438-2187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D.055 Unit training plan" EASACategory=""/>
            <er:topic sdt-id="-2114182247" source-title="AMC1 ATCO.D.055(b)(14) Unit training plan" ERulesId="ERULES-1963177438-1457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55 Unit training plan" EASACategory=""/>
          </er:toc>
          <er:topic sdt-id="-542863841" source-title="ATCO.D.060 Unit endorsement course" ERulesId="ERULES-1963177438-1457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119029082" source-title="AMC1 ATCO.D.060(c) Unit endorsement course" ERulesId="ERULES-1963177438-2188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60 Unit endorsement course" EASACategory=""/>
            <er:topic sdt-id="924666392" source-title="AMC2 ATCO.D.060(c) Unit endorsement course" ERulesId="ERULES-1963177438-2188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D.060 Unit endorsement course" EASACategory=""/>
            <er:topic sdt-id="378931814" source-title="GM1 ATCO.D.060(c) Unit endorsement course" ERulesId="ERULES-1963177438-1458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60 Unit endorsement course" EASACategory=""/>
            <er:topic sdt-id="1374253092" source-title="GM2 ATCO.D.060(c) Unit endorsement course" ERulesId="ERULES-1963177438-1458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60 Unit endorsement course" EASACategory=""/>
            <er:topic sdt-id="-1599046445" source-title="GM3 ATCO.D.060(c) Unit endorsement course" ERulesId="ERULES-1963177438-14590"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GM to IR (Guidance material to implementing rule);" ParentIR="ATCO.D.060 Unit endorsement course" EASACategory=""/>
            <er:topic sdt-id="798255964" source-title="GM4 ATCO.D.060(c) Unit endorsement course" ERulesId="ERULES-1963177438-14594"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GM to IR (Guidance material to implementing rule);" ParentIR="ATCO.D.060 Unit endorsement course" EASACategory=""/>
            <er:topic sdt-id="-603893280" source-title="GM1 ATCO.D.060(d);(e) Unit endorsement course" ERulesId="ERULES-1963177438-1459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60 Unit endorsement course" EASACategory=""/>
          </er:toc>
          <er:topic sdt-id="1015958381" source-title="ATCO.D.065 Demonstration of theoretical knowledge and understanding" ERulesId="ERULES-1963177438-1460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215167906" source-title="GM1 ATCO.D.065 Demonstration of theoretical knowledge and understanding" ERulesId="ERULES-1963177438-1460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65 Demonstration of theoretical knowledge and understanding" EASACategory=""/>
          </er:toc>
          <er:topic sdt-id="-1816916975" source-title="ATCO.D.070 Assessments during unit endorsement courses" ERulesId="ERULES-1963177438-1461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664754606" source-title="GM1 ATCO.D.070 Assessments during unit endorsement courses" ERulesId="ERULES-1963177438-1461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70 Assessments during unit endorsement courses" EASACategory=""/>
          </er:toc>
        </er:toc>
        <er:heading sdt-id="1262518299" title="SECTION 4 – Continuation training requirements"/>
        <er:toc>
          <er:topic sdt-id="-1240919847" source-title="ATCO.D.075 Continuation training" ERulesId="ERULES-1963177438-1461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695185269" source-title="ATCO.D.080 Refresher training" ERulesId="ERULES-1963177438-1462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500822579" source-title="AMC1 ATCO.D.080 Refresher training" ERulesId="ERULES-1963177438-1462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80 Refresher training" EASACategory=""/>
            <er:topic sdt-id="657831783" source-title="GM1 ATCO.D.080 Refresher training" ERulesId="ERULES-1963177438-1463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80 Refresher training" EASACategory=""/>
            <er:topic sdt-id="112097205" source-title="GM2 ATCO.D.080 Refresher training" ERulesId="ERULES-1963177438-1463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80 Refresher training" EASACategory=""/>
            <er:topic sdt-id="-1877946414" source-title="GM3 ATCO.D.080 Refresher training" ERulesId="ERULES-1963177438-1463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80 Refresher training" EASACategory=""/>
            <er:topic sdt-id="306628005" source-title="GM1 ATCO.D.080(b) Refresher training" ERulesId="ERULES-1963177438-14642"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GM to IR (Guidance material to implementing rule);" ParentIR="ATCO.D.080 Refresher training" EASACategory=""/>
            <er:topic sdt-id="-112265321" source-title="AMC1 ATCO.D.080(b)(1);(2) Refresher training" ERulesId="ERULES-1963177438-1464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80 Refresher training" EASACategory=""/>
            <er:topic sdt-id="-2065386281" source-title="AMC2 ATCO.D.080(b)(2) Refresher training" ERulesId="ERULES-1963177438-1465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80 Refresher training" EASACategory=""/>
            <er:topic sdt-id="-1938807740" source-title="GM1 ATCO.D.080(b)(1);(2) Refresher training" ERulesId="ERULES-1963177438-1465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80 Refresher training" EASACategory=""/>
            <er:topic sdt-id="1744445050" source-title="AMC1 ATCO.D.080(b)(3) Refresher training" ERulesId="ERULES-1963177438-1465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80 Refresher training" EASACategory=""/>
            <er:topic sdt-id="173126644" source-title="GM1 ATCO.D.080(b)(3) Refresher training" ERulesId="ERULES-1963177438-2188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D.080 Refresher training" EASACategory=""/>
          </er:toc>
          <er:topic sdt-id="749291885" source-title="ATCO.D.085 Conversion training" ERulesId="ERULES-1963177438-1466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554929201" source-title="GM1 ATCO.D.085 Conversion training" ERulesId="ERULES-1963177438-14668" Domain="Air traffic controllers;" ActivityType="" AircraftUse="" AircraftCategory="" AmendedBy="" ApplicabilityDate="20 February, 2019" EntryIntoForceDate="20 February, 2019" EquivalentForeignRegulation="" ICAOReference="" Keywords="" RegistryState="" RegulatedEntity="" RegulatorySource="ED Decision 2019/004/R" RegulatorySubject="Part-ATCO;" TechnicalSubjectMatter="" TypeOfContent="GM to IR (Guidance material to implementing rule);" ParentIR="ATCO.D.085 Conversion training" EASACategory=""/>
          </er:toc>
        </er:toc>
        <er:heading sdt-id="734378664" title="SECTION 5 – Training of instructors and assessors"/>
        <er:toc>
          <er:topic sdt-id="1550250476" source-title="ATCO.D.090 Training of practical instructors" ERulesId="ERULES-1963177438-1467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355887792" source-title="AMC1 ATCO.D.090(a)(1) Training of practical instructors" ERulesId="ERULES-1963177438-1467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0 Training of practical instructors" EASACategory=""/>
            <er:topic sdt-id="390997174" source-title="AMC2 ATCO.D.090(a)(1) Training of practical instructors" ERulesId="ERULES-1963177438-1468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0 Training of practical instructors" EASACategory=""/>
            <er:topic sdt-id="-967162418" source-title="AMC1 ATCO.D.090(a)(2) Training of practical instructors" ERulesId="ERULES-1963177438-1468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0 Training of practical instructors" EASACategory=""/>
            <er:topic sdt-id="2271800" source-title="AMC1 ATCO.D.090(a)(3) Training of practical instructors" ERulesId="ERULES-1963177438-1468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0 Training of practical instructors" EASACategory=""/>
            <er:topic sdt-id="-1955392763" source-title="GM1 ATCO.D.090 Training of practical instructors" ERulesId="ERULES-1963177438-1469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90 Training of practical instructors" EASACategory=""/>
          </er:toc>
          <er:topic sdt-id="-384074357" source-title="ATCO.D.095 Training of assessors" ERulesId="ERULES-1963177438-1469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66667389" source-title="AMC1 ATCO.D.095(a)(1) Training of assessors" ERulesId="ERULES-1963177438-1470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5 Training of assessors" EASACategory=""/>
            <er:topic sdt-id="953148662" source-title="AMC2 ATCO.D.095(a)(1) Training of assessors" ERulesId="ERULES-1963177438-1470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5 Training of assessors" EASACategory=""/>
            <er:topic sdt-id="2135741694" source-title="AMC1 ATCO.D.095(a)(2) Training of assessors" ERulesId="ERULES-1963177438-1470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D.095 Training of assessors" EASACategory=""/>
            <er:topic sdt-id="-213051400" source-title="GM1 ATCO.D.095(a)(3) Training of assessors" ERulesId="ERULES-1963177438-1471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D.095 Training of assessors" EASACategory=""/>
          </er:toc>
        </er:toc>
      </er:toc>
      <er:heading sdt-id="621611854" title="APPENDICES OF ANNEX I"/>
      <er:toc>
        <er:topic sdt-id="1978900603" source-title="APPENDIX 1 OF ANNEX I" ERulesId="ERULES-1963177438-1471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IR (Implementing rule);" ParentIR="" EASACategory=""/>
        <er:topic sdt-id="1388721609" source-title="APPENDIX 2 OF ANNEX I" ERulesId="ERULES-1963177438-1471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007087171" source-title="APPENDIX 3 OF ANNEX I" ERulesId="ERULES-1963177438-1472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92114827" source-title="APPENDIX 4 OF ANNEX I" ERulesId="ERULES-1963177438-1472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566826448" source-title="APPENDIX 5 OF ANNEX I" ERulesId="ERULES-1963177438-1473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641869637" source-title="APPENDIX 6 OF ANNEX I" ERulesId="ERULES-1963177438-1473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016581258" source-title="APPENDIX 7 OF ANNEX I" ERulesId="ERULES-1963177438-14740"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578564636" source-title="APPENDIX 8 OF ANNEX I" ERulesId="ERULES-1963177438-14744"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c>
    <er:heading sdt-id="928127501" title="ANNEX II – PART ATCO.AR – REQUIREMENTS FOR COMPETENT AUTHORITIES"/>
    <er:toc>
      <er:heading sdt-id="-354057694" title="SUBPART A – GENERAL REQUIREMENTS"/>
      <er:toc>
        <er:topic sdt-id="1196930192" source-title="ATCO.AR.A.001 Scope" ERulesId="ERULES-1963177438-1474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840879582" source-title="ATCO.AR.A.005 Personnel" ERulesId="ERULES-1963177438-1475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646516892" source-title="GM1 ATCO.AR.A.005(c) Personnel" ERulesId="ERULES-1963177438-1475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A.005 Personnel" EASACategory=""/>
        </er:toc>
        <er:topic sdt-id="494354523" source-title="ATCO.AR.A.010 Tasks of the competent authorities" ERulesId="ERULES-1963177438-1475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12720082" source-title="ATCO.AR.A.015 Means of compliance" ERulesId="ERULES-1963177438-1476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295313117" source-title="AMC1 ATCO.AR.A.015(d)(3) Means of compliance" ERulesId="ERULES-1963177438-1476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AR.A.015 Means of compliance" EASACategory=""/>
          <er:topic sdt-id="1520106464" source-title="GM1 ATCO.AR.A.015 Means of compliance" ERulesId="ERULES-1963177438-1476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A.015 Means of compliance" EASACategory=""/>
          <er:topic sdt-id="367944095" source-title="GM1 ATCO.AR.A.015(b) Means of compliance" ERulesId="ERULES-1963177438-2184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A.015 Means of compliance" EASACategory=""/>
          <er:topic sdt-id="-944109339" source-title="AMC1 ATCO.AR.A.015(b);(c) Means of compliance" ERulesId="ERULES-1963177438-2184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A.015 Means of compliance" EASACategory=""/>
          <er:topic sdt-id="-1520274580" source-title="GM1 ATCO.AR.A.015(b);(c) Means of compliance" ERulesId="ERULES-1963177438-2184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A.015 Means of compliance" EASACategory=""/>
        </er:toc>
        <er:topic sdt-id="1325911890" source-title="ATCO.AR.A.020 Information to the Agency" ERulesId="ERULES-1963177438-1477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199333352" source-title="AMC1 ATCO.AR.A.020(b) Information to the Agency" ERulesId="ERULES-1963177438-2184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A.020 Information to the Agency" EASACategory=""/>
          <er:topic sdt-id="1004970662" source-title="GM1 ATCO.AR.A.020(b) Information to the Agency" ERulesId="ERULES-1963177438-1477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A.020 Information to the Agency" EASACategory=""/>
          <er:topic sdt-id="204180184" source-title="GM2 ATCO.AR.A.020(b) Information to the Agency" ERulesId="ERULES-1963177438-2184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A.020 Information to the Agency" EASACategory=""/>
        </er:toc>
        <er:topic sdt-id="1805929253" source-title="ATCO.AR.A.025 Immediate reaction to a safety problem" ERulesId="ERULES-1963177438-1477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234610847" source-title="ATCO.AR.A.025A Immediate reaction to an information security incident or vulnerability with an impact on aviation safety" ERulesId="ERULES-1963177438-22275" Domain="Air traffic controllers;" ActivityType="" AircraftUse="" AircraftCategory="" AmendedBy="" ApplicabilityDate="22 February, 2026" EntryIntoForceDate="22 February, 2023" EquivalentForeignRegulation="" ICAOReference="" Keywords="" RegistryState="" RegulatedEntity="" RegulatorySource="Regulation (EU) 2023/203" RegulatorySubject="Part-ATCO;" TechnicalSubjectMatter="" TypeOfContent="IR (Implementing rule);" ParentIR="" EASACategory=""/>
        <er:toc>
          <er:topic sdt-id="810776088" source-title="AMC1 ATCO.AR.A.025A Immediate reaction to an information security incident or vulnerability with an impact on aviation safety" ERulesId="ERULES-1963177438-22300" Domain="Air traffic controllers;" ActivityType="" AircraftUse="" AircraftCategory="" AmendedBy="" ApplicabilityDate="22 February, 2026" EntryIntoForceDate="14 July, 2023" EquivalentForeignRegulation="" ICAOReference="" Keywords="" RegistryState="" RegulatedEntity="" RegulatorySource="ED Decision 2023/010/R" RegulatorySubject="Part-ATCO;" TechnicalSubjectMatter="" TypeOfContent="" ParentIR="ATCO.AR.A.025A Immediate reaction to an information security incident or vulnerability with an impact on aviation safety" EASACategory=""/>
          <er:topic sdt-id="1222841192" source-title="GM1 ATCO.AR.A.025A Immediate reaction to an information security incident or vulnerability with an impact on aviation safety" ERulesId="ERULES-1963177438-22301" Domain="Air traffic controllers;" ActivityType="" AircraftUse="" AircraftCategory="" AmendedBy="" ApplicabilityDate="22 February, 2026" EntryIntoForceDate="14 July, 2023" EquivalentForeignRegulation="" ICAOReference="" Keywords="" RegistryState="" RegulatedEntity="" RegulatorySource="ED Decision 2023/010/R" RegulatorySubject="Part-ATCO;" TechnicalSubjectMatter="" TypeOfContent="" ParentIR="ATCO.AR.A.025A Immediate reaction to an information security incident or vulnerability with an impact on aviation safety" EASACategory=""/>
        </er:toc>
      </er:toc>
      <er:heading sdt-id="-1928535744" title="SUBPART B – MANAGEMENT"/>
      <er:toc>
        <er:topic sdt-id="-70678826" source-title="ATCO.AR.B.001 Management system" ERulesId="ERULES-1963177438-1478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295472176" source-title="AMC1 ATCO.AR.B.001(a)(2) Management system" ERulesId="ERULES-1963177438-1443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B.001 Management system" EASACategory=""/>
          <er:topic sdt-id="452481377" source-title="GM1 ATCO.AR.B.001(c) Management system" ERulesId="ERULES-1963177438-2184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B.001 Management system" EASACategory=""/>
          <er:topic sdt-id="-2054230449" source-title="AMC1 ATCO.AR.B.001(d) Management system" ERulesId="ERULES-1963177438-1443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AR.B.001 Management system" EASACategory=""/>
        </er:toc>
        <er:topic sdt-id="295640286" source-title="ATCO.AR.B.005 Allocation of tasks to qualified entities" ERulesId="ERULES-1963177438-14442"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939589676" source-title="GM1 ATCO.AR.B.005 Allocation of tasks to qualified entities" ERulesId="ERULES-1963177438-1444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B.005 Allocation of tasks to qualified entities" EASACategory=""/>
        </er:toc>
        <er:topic sdt-id="-1515754917" source-title="ATCO.AR.B.010 Changes to the management system" ERulesId="ERULES-1963177438-1445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201904622" source-title="ATCO.AR.B.015 Record keeping" ERulesId="ERULES-1963177438-1445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820270181" source-title="GM1 ATCO.AR.B.015 Record keeping" ERulesId="ERULES-1963177438-1445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B.015 Record keeping" EASACategory=""/>
          <er:topic sdt-id="625907491" source-title="GM1 ATCO.AR.B.015(b)(5) Record keeping" ERulesId="ERULES-1963177438-1446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B.015 Record keeping" EASACategory=""/>
        </er:toc>
      </er:toc>
      <er:heading sdt-id="-1183477328" title="SUBPART C – OVERSIGHT AND ENFORCEMENT"/>
      <er:toc>
        <er:topic sdt-id="-80172916" source-title="ATCO.AR.C.001 Oversight" ERulesId="ERULES-1963177438-1446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656338154" source-title="ATCO.AR.C.005 Oversight programme" ERulesId="ERULES-1963177438-1447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10603579" source-title="AMC1 ATCO.AR.C.005 Oversight programme" ERulesId="ERULES-1963177438-1447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C.005 Oversight programme" EASACategory=""/>
        </er:toc>
        <er:topic sdt-id="499497063" source-title="ATCO.AR.C.010 Findings and enforcement measures for personnel" ERulesId="ERULES-1963177438-1447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heading sdt-id="-1842471013" title="SUBPART D – ISSUE, REVALIDATION, RENEWAL, SUSPENSION AND REVOCATION OF LICENCES, RATINGS,ENDORSEMENTS AND AUTHORISATIONS"/>
      <er:toc>
        <er:topic sdt-id="-1143446453" source-title="ATCO.AR.D.001 Procedure for the issue, revalidation and renewal of licences, ratings, endorsements and authorisations" ERulesId="ERULES-1963177438-1448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719611694" source-title="AMC1 ATCO.AR.D.001(a) Procedure for the issue, revalidation and renewal of licences, ratings, endorsements and authorisations" ERulesId="ERULES-1963177438-1448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AR.D.001 Procedure for the issue, revalidation and renewal of licences, ratings, endorsements and authorisations" EASACategory=""/>
          <er:topic sdt-id="2131844908" source-title="GM1 ATCO.AR.D.001(a) Procedure for the issue, revalidation and renewal of licences, ratings, endorsements and authorisations" ERulesId="ERULES-1963177438-1449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D.001 Procedure for the issue, revalidation and renewal of licences, ratings, endorsements and authorisations" EASACategory=""/>
          <er:topic sdt-id="-1698507008" source-title="GM2 ATCO.AR.D.001(a) Procedure for the issue, revalidation and renewal of licences, ratings, endorsements and authorisations" ERulesId="ERULES-1963177438-1449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D.001 Procedure for the issue, revalidation and renewal of licences, ratings, endorsements and authorisations" EASACategory=""/>
          <er:topic sdt-id="-1316872567" source-title="GM1 ATCO.AR.D.001(b) Procedure for the issue, revalidation and renewal of licences, ratings, endorsements and authorisations" ERulesId="ERULES-1963177438-1450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D.001 Procedure for the issue, revalidation and renewal of licences, ratings, endorsements and authorisations" EASACategory=""/>
          <er:topic sdt-id="351981949" source-title="GM1 ATCO.AR.D.001(c) Procedure for the issue, revalidation and renewal of licences, ratings, endorsements and authorisations" ERulesId="ERULES-1963177438-1450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D.001 Procedure for the issue, revalidation and renewal of licences, ratings, endorsements and authorisations" EASACategory=""/>
          <er:topic sdt-id="-157619265" source-title="GM1 ATCO.AR.D.001(d) Procedure for the issue, revalidation and renewal of licences, ratings, endorsements and authorisations" ERulesId="ERULES-1963177438-1450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D.001 Procedure for the issue, revalidation and renewal of licences, ratings, endorsements and authorisations" EASACategory=""/>
          <er:topic sdt-id="1691584185" source-title="GM1 ATCO.AR.D.001(e) Procedure for the issue, revalidation and renewal of licences, ratings, endorsements and authorisations" ERulesId="ERULES-1963177438-1451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D.001 Procedure for the issue, revalidation and renewal of licences, ratings, endorsements and authorisations" EASACategory=""/>
        </er:toc>
        <er:topic sdt-id="-1916377538" source-title="ATCO.AR.D.003 Change of competent authority" ERulesId="ERULES-1963177438-2107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457455807" source-title="AMC1 ATCO.AR.D.003(a)(1) Change of competent authority" ERulesId="ERULES-1963177438-2184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D.003 Change of competent authority" EASACategory=""/>
          <er:topic sdt-id="-1033621048" source-title="AMC1 ATCO.AR.D.003(a)(2) Change of competent authority" ERulesId="ERULES-1963177438-2184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D.003 Change of competent authority" EASACategory=""/>
          <er:topic sdt-id="1909454715" source-title="AMC2 ATCO.AR.D.003(a)(2) Change of competent authority" ERulesId="ERULES-1963177438-2184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D.003 Change of competent authority" EASACategory=""/>
        </er:toc>
        <er:topic sdt-id="1176448383" source-title="ATCO.AR.D.005 Revocation and suspension of licences, ratings and endorsements" ERulesId="ERULES-1963177438-1451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752613627" source-title="GM1 ATCO.AR.D.005 Revocation and suspension of licences, ratings and endorsements" ERulesId="ERULES-1963177438-1451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D.005 Revocation and suspension of licences, ratings and endorsements" EASACategory=""/>
        </er:toc>
      </er:toc>
      <er:heading sdt-id="-1070568748" title="SUBPART E – CERTIFICATION PROCEDURE FOR AIR TRAFFIC CONTROLLER TRAINING ORGANISATIONS"/>
      <er:toc>
        <er:topic sdt-id="1626035083" source-title="ATCO.AR.E.001 Application and certification procedure for training organisations" ERulesId="ERULES-1963177438-14523"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54716677" source-title="AMC1 ATCO.AR.E.001(a) Application and certification procedure for training organisations" ERulesId="ERULES-1963177438-1452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E.001 Application and certification procedure for training organisations" EASACategory=""/>
          <er:topic sdt-id="1237309709" source-title="AMC1 ATCO.AR.E.001(b) Application and certification procedure for training organisations" ERulesId="ERULES-1963177438-1453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E.001 Application and certification procedure for training organisations" EASACategory=""/>
          <er:topic sdt-id="436519231" source-title="GM1 ATCO.AR.E.001(e) Certification procedure for training organisations and issue of certificates" ERulesId="ERULES-1963177438-2185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E.001 Application and certification procedure for training organisations" EASACategory=""/>
        </er:toc>
        <er:topic sdt-id="661312581" source-title="ATCO.AR.E.005 Approval of training courses and training plans" ERulesId="ERULES-1963177438-1453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2075789899" source-title="ATCO.AR.E.010 Changes to the training organisations" ERulesId="ERULES-1963177438-1453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3099602" source-title="AMC1 ATCO.AR.E.010 Changes to the training organisations" ERulesId="ERULES-1963177438-1454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AR.E.010 Changes to the training organisations" EASACategory=""/>
          <er:topic sdt-id="1148420877" source-title="AMC1 ATCO.AR.E.010(a) Changes to the training organisations" ERulesId="ERULES-1963177438-1454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E.010 Changes to the training organisations" EASACategory=""/>
          <er:topic sdt-id="1373214227" source-title="GM1 ATCO.AR.E.010 Changes to the training organisations" ERulesId="ERULES-1963177438-1455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E.010 Changes to the training organisations" EASACategory=""/>
          <er:topic sdt-id="991579786" source-title="GM1 ATCO.AR.E.010(b) Changes to the training organisations" ERulesId="ERULES-1963177438-1455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E.010 Changes to the training organisations" EASACategory=""/>
        </er:toc>
        <er:topic sdt-id="677729491" source-title="ATCO.AR.E.010A Changes to the information security management system" ERulesId="ERULES-1963177438-22276" Domain="Air traffic controllers;" ActivityType="" AircraftUse="" AircraftCategory="" AmendedBy="" ApplicabilityDate="22 February, 2026" EntryIntoForceDate="22 February, 2023" EquivalentForeignRegulation="" ICAOReference="" Keywords="" RegistryState="" RegulatedEntity="" RegulatorySource="Regulation (EU) 2023/203" RegulatorySubject="Part-ATCO;" TechnicalSubjectMatter="" TypeOfContent="IR (Implementing rule);" ParentIR="" EASACategory=""/>
        <er:topic sdt-id="-1134407127" source-title="ATCO.AR.E.015 Findings and corrective actions" ERulesId="ERULES-1963177438-1455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710572368" source-title="AMC1 ATCO.AR.E.015(d)(2) Findings and corrective actions" ERulesId="ERULES-1963177438-1456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AR.E.015 Findings and corrective actions" EASACategory=""/>
          <er:topic sdt-id="139253959" source-title="GM1 ATCO.AR.E.015 Findings and corrective actions" ERulesId="ERULES-1963177438-1456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AR.E.015 Findings and corrective actions" EASACategory=""/>
          <er:topic sdt-id="-1741003031" source-title="GM1 ATCO.AR.E.015(d)(2) Findings and corrective actions" ERulesId="ERULES-1963177438-1457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AR.E.015 Findings and corrective actions" EASACategory=""/>
        </er:toc>
      </er:toc>
      <er:heading sdt-id="1969667925" title="SUBPART F – SPECIFIC REQUIREMENTS RELATING TO AERO-MEDICAL CERTIFICATION"/>
      <er:toc>
        <er:heading sdt-id="144653355" title="SECTION 1 – General requirements"/>
        <er:toc>
          <er:topic sdt-id="-1778524627" source-title="ATCO.AR.F.001 Aero-medical centres and aero-medical certification" ERulesId="ERULES-1963177438-1457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heading sdt-id="357378278" title="SECTION 2 – Documentation"/>
        <er:toc>
          <er:topic sdt-id="2003317974" source-title="ATCO.AR.F.005 Medical certificate" ERulesId="ERULES-1963177438-1457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621683536" source-title="AMC1 ATCO.AR.F.005 Medical certificate" ERulesId="ERULES-1963177438-1458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AR.F.005 Medical certificate" EASACategory=""/>
          </er:toc>
          <er:topic sdt-id="118149273" source-title="ATCO.AR.F.010 AME certificate" ERulesId="ERULES-1963177438-1458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2071270236" source-title="ATCO.AR.F.015 AeMC certificate" ERulesId="ERULES-1963177438-1459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338263904" source-title="ATCO.AR.F.020 Aero-medical forms" ERulesId="ERULES-1963177438-1459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95595622" source-title="AMC1 ATCO.AR.F.020 Aero-medical forms" ERulesId="ERULES-1963177438-1459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AR.F.020 Aero-medical forms" EASACategory=""/>
          </er:toc>
        </er:toc>
      </er:toc>
      <er:heading sdt-id="-2134523197" title="APPENDICES TO ANNEX II"/>
      <er:toc>
        <er:topic sdt-id="2029397087" source-title="APPENDIX 1 OF ANNEX II – Format for licence" ERulesId="ERULES-1963177438-1460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IR (Implementing rule);" ParentIR="" EASACategory=""/>
        <er:toc>
          <er:topic sdt-id="-1528275041" source-title="GM1 APPENDIX 1 TO ANNEX II — Format for licence ((a)2(XII))" ERulesId="ERULES-1963177438-2185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PPENDIX 1 OF ANNEX II – Format for licence" EASACategory=""/>
        </er:toc>
        <er:topic sdt-id="-795268709" source-title="APPENDIX 2 OF ANNEX II" ERulesId="ERULES-1963177438-1460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858374130" source-title="APPENDIX 3 OF ANNEX II" ERulesId="ERULES-1963177438-1460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476739692" source-title="APPENDIX 4 OF ANNEX II" ERulesId="ERULES-1963177438-1461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c>
    <er:heading sdt-id="-803935155" title="ANNEX III – PART ATCO.OR – REQUIREMENTS FOR AIR TRAFFIC CONTROLLER TRAINING ORGANISATIONS AND AERO-MEDICAL CENTRES"/>
    <er:toc>
      <er:heading sdt-id="2093222319" title="SUBPART A – GENERAL REQUIREMENTS"/>
      <er:toc>
        <er:topic sdt-id="1701533039" source-title="ATCO.OR.A.001 Scope" ERulesId="ERULES-1963177438-1461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heading sdt-id="493201786" title="SUBPART B – REQUIREMENTS FOR AIR TRAFFIC CONTROLLER TRAINING ORGANISATIONS"/>
      <er:toc>
        <er:topic sdt-id="-1926326392" source-title="ATCO.OR.B.001 Application for a training organisation certificate" ERulesId="ERULES-1963177438-1462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125535914" source-title="GM1 ATCO.OR.B.001(c)(2) Application for a training organisation certificate" ERulesId="ERULES-1963177438-1462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B.001 Application for a training organisation certificate" EASACategory=""/>
        </er:toc>
        <er:topic sdt-id="-1350329264" source-title="ATCO.OR.B.005 Means of compliance" ERulesId="ERULES-1963177438-1462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575122611" source-title="AMC1 ATCO.OR.B.005 Means of compliance" ERulesId="ERULES-1963177438-1463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B.005 Means of compliance" EASACategory=""/>
        </er:toc>
        <er:topic sdt-id="-1799915964" source-title="ATCO.OR.B.010 Terms of approval and privileges of a training organisation certificate" ERulesId="ERULES-1963177438-14637"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999125486" source-title="AMC1 ATCO.OR.B.010(a) Terms of approval and privileges of a training organisation certificate" ERulesId="ERULES-1963177438-1464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B.010 Terms of approval and privileges of a training organisation certificate" EASACategory=""/>
          <er:topic sdt-id="-1994446764" source-title="GM1 ATCO.OR.B.010(b) Terms of approval and privileges of a training organisation certificate" ERulesId="ERULES-1963177438-1464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B.010 Terms of approval and privileges of a training organisation certificate" EASACategory=""/>
        </er:toc>
        <er:topic sdt-id="303640747" source-title="ATCO.OR.B.015 Changes to the training organisation" ERulesId="ERULES-1963177438-1464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09278063" source-title="AMC1 ATCO.OR.B.015 Changes to the training organisation" ERulesId="ERULES-1963177438-1465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B.015 Changes to the training organisation" EASACategory=""/>
          <er:topic sdt-id="753227447" source-title="GM1 ATCO.OR.B.015 Changes to the training organisation" ERulesId="ERULES-1963177438-1465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OR.B.015 Changes to the training organisation" EASACategory=""/>
          <er:topic sdt-id="1329392688" source-title="GM2 ATCO.OR.B.015 Changes to the training organisation" ERulesId="ERULES-1963177438-1466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B.015 Changes to the training organisation" EASACategory=""/>
        </er:toc>
        <er:topic sdt-id="-1554186041" source-title="ATCO.OR.B.020 Continued validity" ERulesId="ERULES-1963177438-1466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402023672" source-title="ATCO.OR.B.025 Access to training organisations' facilities and data" ERulesId="ERULES-1963177438-1466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397344950" source-title="ATCO.OR.B.030 Findings" ERulesId="ERULES-1963177438-14673"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245182578" source-title="AMC1 ATCO.OR.B.030(b) Findings and corrective actions" ERulesId="ERULES-1963177438-2185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OR.B.030 Findings" EASACategory=""/>
          <er:topic sdt-id="-50819894" source-title="GM1 ATCO.OR.B.030(a);(b) Findings" ERulesId="ERULES-1963177438-1467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B.030 Findings" EASACategory=""/>
          <er:topic sdt-id="2003940851" source-title="GM2 ATCO.OR.B.030(c) Findings" ERulesId="ERULES-1963177438-1468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B.030 Findings" EASACategory=""/>
        </er:toc>
        <er:topic sdt-id="-1877362313" source-title="ATCO.OR.B.035 Immediate reaction to a safety problem" ERulesId="ERULES-1963177438-14685"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495727869" source-title="ATCO.OR.B.040 Occurrence reporting" ERulesId="ERULES-1963177438-14689"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1952405502" source-title="AMC1 ATCO.OR.B.040 Occurrence reporting" ERulesId="ERULES-1963177438-2185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OR.B.040 Occurrence reporting" EASACategory=""/>
          <er:topic sdt-id="381087096" source-title="GM1 ATCO.OR.B.040 Occurrence reporting" ERulesId="ERULES-1963177438-1469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OR.B.040 Occurrence reporting" EASACategory=""/>
          <er:topic sdt-id="1982836165" source-title="AMC1 ATCO.OR.B.040(a) Occurrence reporting" ERulesId="ERULES-1963177438-2185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OR.B.040 Occurrence reporting" EASACategory=""/>
        </er:toc>
      </er:toc>
      <er:heading sdt-id="39798748" title="SUBPART C – MANAGEMENT OF AIR TRAFFIC CONTROLLER TRAINING ORGANISATIONS"/>
      <er:toc>
        <er:topic sdt-id="1249829833" source-title="ATCO.OR.C.001 Management system of training organisations" ERulesId="ERULES-1963177438-1469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449039358" source-title="GM1 ATCO.OR.C.001 Management system of training organisations" ERulesId="ERULES-1963177438-14701" Domain="Air traffic controllers;" ActivityType="" AircraftUse="" AircraftCategory="" AmendedBy="" ApplicabilityDate="3 July, 2015" EntryIntoForceDate="3 July, 2015" EquivalentForeignRegulation="" ICAOReference="" Keywords="" RegistryState="" RegulatedEntity="" RegulatorySource="ED Decision 2015/015/R" RegulatorySubject="Part-ATCO;" TechnicalSubjectMatter="" TypeOfContent="GM to IR (Guidance material to implementing rule);" ParentIR="ATCO.OR.C.001 Management system of training organisations" EASACategory=""/>
          <er:topic sdt-id="-1863516673" source-title="AMC1 ATCO.OR.C.001(b) Management system of training organisations" ERulesId="ERULES-1963177438-1470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OR.C.001 Management system of training organisations" EASACategory=""/>
          <er:topic sdt-id="1669153983" source-title="GM1 ATCO.OR.C.001(b) Management system of training organisations" ERulesId="ERULES-1963177438-2185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OR.C.001 Management system of training organisations" EASACategory=""/>
          <er:topic sdt-id="-1474791299" source-title="AMC1 ATCO.OR.C.001(c) Management system of training organisations" ERulesId="ERULES-1963177438-1470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01 Management system of training organisations" EASACategory=""/>
          <er:topic sdt-id="2118740683" source-title="AMC1 ATCO.OR.C.001(d) Management system of training organisations" ERulesId="ERULES-1963177438-1471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01 Management system of training organisations" EASACategory=""/>
          <er:topic sdt-id="547422277" source-title="AMC1 ATCO.OR.C.001(e) Management system of training organisations" ERulesId="ERULES-1963177438-1471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01 Management system of training organisations" EASACategory=""/>
          <er:topic sdt-id="-2081387203" source-title="AMC1 ATCO.OR.C.001(f) Management system of training organisations" ERulesId="ERULES-1963177438-1472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01 Management system of training organisations" EASACategory=""/>
          <er:topic sdt-id="-1535652625" source-title="GM1 ATCO.OR.C.001(f) Management system of training organisations" ERulesId="ERULES-1963177438-1472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C.001 Management system of training organisations" EASACategory=""/>
          <er:topic sdt-id="-2111817866" source-title="AMC2 ATCO.OR.C.001(f) Management system of training organisations" ERulesId="ERULES-1963177438-1472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01 Management system of training organisations" EASACategory=""/>
          <er:topic sdt-id="1917455176" source-title="GM2 ATCO.OR.C.001(f) Management system of training organisations" ERulesId="ERULES-1963177438-1473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C.001 Management system of training organisations" EASACategory=""/>
          <er:topic sdt-id="-1723092492" source-title="AMC1 ATCO.OR.C.001(g) Management system of training organisations" ERulesId="ERULES-1963177438-1473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ATCO.OR.C.001 Management system of training organisations" EASACategory=""/>
        </er:toc>
        <er:topic sdt-id="-758201877" source-title="ATCO.OR.C.001A Information security management system" ERulesId="ERULES-1963177438-22277" Domain="Air traffic controllers;" ActivityType="" AircraftUse="" AircraftCategory="" AmendedBy="" ApplicabilityDate="22 February, 2026" EntryIntoForceDate="22 February, 2023" EquivalentForeignRegulation="" ICAOReference="" Keywords="" RegistryState="" RegulatedEntity="" RegulatorySource="Regulation (EU) 2023/203" RegulatorySubject="Part-ATCO;" TechnicalSubjectMatter="" TypeOfContent="IR (Implementing rule);" ParentIR="" EASACategory=""/>
        <er:topic sdt-id="-915211081" source-title="ATCO.OR.C.005 Contracted activities" ERulesId="ERULES-1963177438-1474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720848391" source-title="AMC1 ATCO.OR.C.005 Contracted activities" ERulesId="ERULES-1963177438-1474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05 Contracted activities" EASACategory=""/>
          <er:topic sdt-id="594269850" source-title="GM1 ATCO.OR.C.005 Contracted activities" ERulesId="ERULES-1963177438-1474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C.005 Contracted activities" EASACategory=""/>
        </er:toc>
        <er:topic sdt-id="751279054" source-title="ATCO.OR.C.010 Personnel requirements" ERulesId="ERULES-1963177438-14753"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556916370" source-title="GM1 ATCO.OR.C.010(b);(c) Personnel requirements" ERulesId="ERULES-1963177438-1475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C.010 Personnel requirements" EASACategory=""/>
        </er:toc>
        <er:topic sdt-id="362553680" source-title="ATCO.OR.C.015 Facilities and equipment" ERulesId="ERULES-1963177438-1476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45146712" source-title="AMC1 ATCO.OR.C.015(a) Facilities and equipment" ERulesId="ERULES-1963177438-1476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15 Facilities and equipment" EASACategory=""/>
          <er:topic sdt-id="1702155916" source-title="GM1 ATCO.OR.C.015(a) Facilities and equipment" ERulesId="ERULES-1963177438-1476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OR.C.015 Facilities and equipment" EASACategory=""/>
          <er:topic sdt-id="-1507793232" source-title="AMC1 ATCO.OR.C.015(b) Facilities and equipment" ERulesId="ERULES-1963177438-1477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15 Facilities and equipment" EASACategory=""/>
        </er:toc>
        <er:topic sdt-id="1313430542" source-title="ATCO.OR.C.020 Record keeping" ERulesId="ERULES-1963177438-1477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119067858" source-title="AMC1 ATCO.OR.C.020(a);(b) Record keeping" ERulesId="ERULES-1963177438-1477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20 Record keeping" EASACategory=""/>
        </er:toc>
        <er:topic sdt-id="992489314" source-title="ATCO.OR.C.025 Funding and insurances" ERulesId="ERULES-1963177438-1477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798126630" source-title="AMC1 ATCO.OR.C.025 Funding and insurances" ERulesId="ERULES-1963177438-1478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25 Funding and insurances" EASACategory=""/>
          <er:topic sdt-id="1374291868" source-title="AMC2 ATCO.OR.C.025 Funding and insurances" ERulesId="ERULES-1963177438-1443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OR.C.025 Funding and insurances" EASACategory=""/>
        </er:toc>
      </er:toc>
      <er:heading sdt-id="-471169374" title="SUBPART D – REQUIREMENTS FOR TRAINING COURSES AND TRAINING PLANS"/>
      <er:toc>
        <er:topic sdt-id="-409401256" source-title="ATCO.OR.D.001 Requirements for training courses and training plans" ERulesId="ERULES-1963177438-14441"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1756094425" source-title="ATCO.OR.D.005 Examination and assessment results and certificates" ERulesId="ERULES-1963177438-1444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heading sdt-id="-1764753007" title="SUBPART E – REQUIREMENTS FOR AERO-MEDICAL CENTRES"/>
      <er:toc>
        <er:topic sdt-id="1561731735" source-title="ATCO.OR.E.001 Aero-medical centres" ERulesId="ERULES-1963177438-14448"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c>
    <er:heading sdt-id="-1320030329" title="ANNEX IV – PART ATCO.MED – MEDICAL REQUIREMENTS FOR AIR TRAFFIC CONTROLLERS"/>
    <er:toc>
      <er:heading sdt-id="-568295519" title="SUBPART A – GENERAL REQUIREMENTS"/>
      <er:toc>
        <er:heading sdt-id="508170291" title="SECTION 1 – General"/>
        <er:toc>
          <er:topic sdt-id="-1015997160" source-title="ATCO.MED.A.001 Competent authority" ERulesId="ERULES-1963177438-1445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282990828" source-title="ATCO.MED.A.005 Scope" ERulesId="ERULES-1963177438-14456"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440000029" source-title="ATCO.MED.A.010 Definitions" ERulesId="ERULES-1963177438-1446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245637345" source-title="ATCO.MED.A.015 Medical confidentiality" ERulesId="ERULES-1963177438-1446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51274655" source-title="AMC1 ATCO.MED.A.015 Medical confidentiality" ERulesId="ERULES-1963177438-1446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A.015 Medical confidentiality" EASACategory=""/>
          </er:toc>
          <er:topic sdt-id="-276068008" source-title="ATCO.MED.A.020 Decrease in medical fitness" ERulesId="ERULES-1963177438-14473"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c>
            <er:topic sdt-id="500861355" source-title="GM1 ATCO.MED.A.020 Decrease in medical fitness" ERulesId="ERULES-1963177438-1447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A.020 Decrease in medical fitness" EASACategory=""/>
          </er:toc>
          <er:topic sdt-id="306498668" source-title="ATCO.MED.A.025 Obligations of AeMC and AME" ERulesId="ERULES-1963177438-1448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653191837" source-title="AMC1 ATCO.MED.A.025 Obligations of AeMC and AME" ERulesId="ERULES-1963177438-1448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A.025 Obligations of AeMC and AME" EASACategory=""/>
            <er:topic sdt-id="-149657580" source-title="GM1 ATCO.MED.A.025 Obligations of AeMC and AME" ERulesId="ERULES-1963177438-1448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A.025 Obligations of AeMC and AME" EASACategory=""/>
          </er:toc>
        </er:toc>
        <er:heading sdt-id="-1073921262" title="SECTION 2 – Requirements for medical certificates"/>
        <er:toc>
          <er:topic sdt-id="374450927" source-title="ATCO.MED.A.030 Medical certificates" ERulesId="ERULES-1963177438-14494" Domain="Air traffic controllers;" ActivityType="" AircraftUse="" AircraftCategory="" AmendedBy="" ApplicabilityDate="4 August, 2024" EntryIntoForceDate="24 May, 2023" EquivalentForeignRegulation="" ICAOReference="" Keywords="" RegistryState="" RegulatedEntity="" RegulatorySource="Regulation (EU) 2023/893" RegulatorySubject="Part-ATCO;" TechnicalSubjectMatter="" TypeOfContent="IR (Implementing rule);" ParentIR="" EASACategory=""/>
          <er:topic sdt-id="950616168" source-title="ATCO.MED.A.035 Application for a medical certificate" ERulesId="ERULES-1963177438-14498"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756253484" source-title="AMC1 ATCO.MED.A.035 Application for a medical certificate" ERulesId="ERULES-1963177438-1450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A.035 Application for a medical certificate" EASACategory=""/>
          </er:toc>
          <er:topic sdt-id="981046831" source-title="ATCO.MED.A.040 Issue, revalidation and renewal of medical certificates" ERulesId="ERULES-1963177438-1450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786684147" source-title="ATCO.MED.A.045 Validity, revalidation and renewal of medical certificates" ERulesId="ERULES-1963177438-1451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943693351" source-title="ATCO.MED.A.046 Suspension or revocation of a medical certificate" ERulesId="ERULES-1963177438-1451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397958773" source-title="ATCO.MED.A.050 Referral" ERulesId="ERULES-1963177438-1451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c>
      <er:heading sdt-id="877223009" title="SUBPART B – SPECIFIC REQUIREMENTS FOR CLASS 3 MEDICAL CERTIFICATES"/>
      <er:toc>
        <er:heading sdt-id="1824427848" title="SECTION 1 – General"/>
        <er:toc>
          <er:topic sdt-id="-554967977" source-title="ATCO.MED.B.001 Limitations to medical certificates" ERulesId="ERULES-1963177438-1452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318404972" source-title="AMC1 ATCO.MED.B.001 Limitations to medical certificates" ERulesId="ERULES-1963177438-1452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01 Limitations to medical certificates" EASACategory=""/>
            <er:topic sdt-id="-166242603" source-title="AMC2 ATCO.MED.B.001 Limitations to medical certificates" ERulesId="ERULES-1963177438-1452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01 Limitations to medical certificates" EASACategory=""/>
          </er:toc>
        </er:toc>
        <er:heading sdt-id="1177194281" title="SECTION 2 – Specific requirements for class 3 medical certificates"/>
        <er:toc>
          <er:topic sdt-id="39664059" source-title="ATCO.MED.B.005 General" ERulesId="ERULES-1963177438-1453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77185655" source-title="ATCO.MED.B.010 Cardiovascular system" ERulesId="ERULES-1963177438-1453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14707254" source-title="AMC1 ATCO.MED.B.010 Cardiovascular system" ERulesId="ERULES-1963177438-1454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10 Cardiovascular system" EASACategory=""/>
            <er:topic sdt-id="690872492" source-title="GM1 ATCO.MED.B.010 Cardiovascular system" ERulesId="ERULES-1963177438-1454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10 Cardiovascular system" EASACategory=""/>
            <er:topic sdt-id="-496509808" source-title="GM2 ATCO.MED.B.010 Cardiovascular system" ERulesId="ERULES-1963177438-1454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GM to IR (Guidance material to implementing rule);" ParentIR="ATCO.MED.B.010 Cardiovascular system" EASACategory=""/>
            <er:topic sdt-id="2098258874" source-title="GM3 ATCO.MED.B.010 Cardiovascular system" ERulesId="ERULES-1963177438-1455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10 Cardiovascular system" EASACategory=""/>
            <er:topic sdt-id="526940468" source-title="GM4 ATCO.MED.B.010 Cardiovascular system" ERulesId="ERULES-1963177438-1455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10 Cardiovascular system" EASACategory=""/>
            <er:topic sdt-id="2128689537" source-title="GM5 ATCO.MED.B.010 Cardiovascular system" ERulesId="ERULES-1963177438-1456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10 Cardiovascular system" EASACategory=""/>
          </er:toc>
          <er:topic sdt-id="-1934326853" source-title="ATCO.MED.B.015 Respiratory system" ERulesId="ERULES-1963177438-1456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133536372" source-title="AMC1 ATCO.MED.B.015 Respiratory system" ERulesId="ERULES-1963177438-1456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15 Respiratory system" EASACategory=""/>
          </er:toc>
          <er:topic sdt-id="-1358329725" source-title="ATCO.MED.B.020 Digestive system" ERulesId="ERULES-1963177438-1457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83123072" source-title="AMC1 ATCO.MED.B.020 Digestive system" ERulesId="ERULES-1963177438-1457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20 Digestive system" EASACategory=""/>
          </er:toc>
          <er:topic sdt-id="-1388760388" source-title="ATCO.MED.B.025 Metabolic and endocrine systems" ERulesId="ERULES-1963177438-1458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45769589" source-title="AMC1 ATCO.MED.B.025 Metabolic and endocrine system" ERulesId="ERULES-1963177438-1458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25 Metabolic and endocrine systems" EASACategory=""/>
          </er:toc>
          <er:topic sdt-id="-580878977" source-title="ATCO.MED.B.030 Haematology" ERulesId="ERULES-1963177438-1458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805672324" source-title="AMC1 ATCO.MED.B.030 Haematology" ERulesId="ERULES-1963177438-1459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30 Haematology" EASACategory=""/>
            <er:topic sdt-id="-1030465677" source-title="GM1 ATCO.MED.B.030 Haematology" ERulesId="ERULES-1963177438-1459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30 Haematology" EASACategory=""/>
            <er:topic sdt-id="836102987" source-title="GM2 ATCO.MED.B.030 Haematology" ERulesId="ERULES-1963177438-1460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30 Haematology" EASACategory=""/>
            <er:topic sdt-id="35312509" source-title="GM3 ATCO.MED.B.030 Haematology" ERulesId="ERULES-1963177438-1460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30 Haematology" EASACategory=""/>
          </er:toc>
          <er:topic sdt-id="1030633787" source-title="ATCO.MED.B.035 Genitourinary system" ERulesId="ERULES-1963177438-1461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904055249" source-title="AMC1 ATCO.MED.B.035 Genitourinary system" ERulesId="ERULES-1963177438-1461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35 Genitourinary system" EASACategory=""/>
          </er:toc>
          <er:topic sdt-id="-1899376527" source-title="ATCO.MED.B.040 Infectious disease" ERulesId="ERULES-1963177438-1462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705013837" source-title="AMC1 ATCO.MED.B.040 Infectious disease" ERulesId="ERULES-1963177438-1462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40 Infectious disease" EASACategory=""/>
            <er:topic sdt-id="-1510651153" source-title="GM1 ATCO.MED.B.040 Infectious disease" ERulesId="ERULES-1963177438-1462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40 Infectious disease" EASACategory=""/>
          </er:toc>
          <er:topic sdt-id="-358488784" source-title="ATCO.MED.B.045 Obstetrics and gynaecology" ERulesId="ERULES-1963177438-1463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353810059" source-title="AMC1 ATCO.MED.B.045 Obstetrics and gynaecology" ERulesId="ERULES-1963177438-1463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45 Obstetrics and gynaecology" EASACategory=""/>
          </er:toc>
          <er:topic sdt-id="-388919447" source-title="ATCO.MED.B.050 Musculoskeletal system" ERulesId="ERULES-1963177438-14639"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94556757" source-title="AMC1 ATCO.MED.B.050 Musculoskeletal system" ERulesId="ERULES-1963177438-1464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50 Musculoskeletal system" EASACategory=""/>
          </er:toc>
          <er:topic sdt-id="-351565964" source-title="ATCO.MED.B.055 Psychiatry" ERulesId="ERULES-1963177438-1464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576359314" source-title="AMC1 ATCO.MED.B.055 Psychiatry" ERulesId="ERULES-1963177438-1465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55 Psychiatry" EASACategory=""/>
          </er:toc>
          <er:topic sdt-id="1152524552" source-title="ATCO.MED.B.060 Psychology" ERulesId="ERULES-1963177438-1465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377317905" source-title="AMC1 ATCO.MED.B.060 Psychology" ERulesId="ERULES-1963177438-1465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60 Psychology" EASACategory=""/>
          </er:toc>
          <er:topic sdt-id="412427287" source-title="ATCO.MED.B.065 Neurology" ERulesId="ERULES-1963177438-1466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988592531" source-title="AMC1 ATCO.MED.B.065 Neurology" ERulesId="ERULES-1963177438-14666"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65 Neurology" EASACategory=""/>
          </er:toc>
          <er:topic sdt-id="-1564757772" source-title="ATCO.MED.B.070 Visual system" ERulesId="ERULES-1963177438-14670"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61223509" source-title="AMC1 ATCO.MED.B.070 Visual system" ERulesId="ERULES-1963177438-14675"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70 Visual system" EASACategory=""/>
            <er:topic sdt-id="-749785428" source-title="GM1 ATCO.MED.B.070 Visual system" ERulesId="ERULES-1963177438-1467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70 Visual system" EASACategory=""/>
          </er:toc>
          <er:topic sdt-id="-204050850" source-title="ATCO.MED.B.075 Colour vision" ERulesId="ERULES-1963177438-1468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550744016" source-title="AMC1 ATCO.MED.B.075 Colour vision" ERulesId="ERULES-1963177438-14687"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75 Colour vision" EASACategory=""/>
            <er:topic sdt-id="-1775537369" source-title="GM1 ATCO.MED.B.075 Colour vision" ERulesId="ERULES-1963177438-14691"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75 Colour vision" EASACategory=""/>
          </er:toc>
          <er:topic sdt-id="2000330716" source-title="ATCO.MED.B.080 Otorhinolaryngology" ERulesId="ERULES-1963177438-14695"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429012310" source-title="AMC1 ATCO.MED.B.080 Otorhinolaryngology" ERulesId="ERULES-1963177438-1469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80 Otorhinolaryngology" EASACategory=""/>
            <er:topic sdt-id="-234649626" source-title="GM1 ATCO.MED.B.080 Otorhinolaryngology" ERulesId="ERULES-1963177438-14703"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B.080 Otorhinolaryngology" EASACategory=""/>
          </er:toc>
          <er:topic sdt-id="40286936" source-title="ATCO.MED.B.085 Dermatology" ERulesId="ERULES-1963177438-1470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642036005" source-title="AMC1 ATCO.MED.B.085 Dermatology" ERulesId="ERULES-1963177438-1471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85 Dermatology" EASACategory=""/>
          </er:toc>
          <er:topic sdt-id="489873636" source-title="ATCO.MED.B.090 Oncology" ERulesId="ERULES-1963177438-1471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066038877" source-title="AMC1 ATCO.MED.B.090 Oncology" ERulesId="ERULES-1963177438-14720"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B.090 Oncology" EASACategory=""/>
          </er:toc>
        </er:toc>
      </er:toc>
      <er:heading sdt-id="24421301" title="SUBPART C – AERO-MEDICAL EXAMINERS (AMES)"/>
      <er:toc>
        <er:topic sdt-id="-871676193" source-title="ATCO.MED.C.001 Privileges" ERulesId="ERULES-1963177438-14723"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2054269225" source-title="ATCO.MED.C.005 Application" ERulesId="ERULES-1963177438-14727"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1253478747" source-title="ATCO.MED.C.010 Requirements for the issue of an AME certificate" ERulesId="ERULES-1963177438-14731"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520472415" source-title="ATCO.MED.C.015 Training courses in aviation medicine" ERulesId="ERULES-1963177438-14734"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164421799" source-title="AMC1 ATCO.MED.C.015 Training courses in aviation medicine" ERulesId="ERULES-1963177438-14738"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C.015 Training courses in aviation medicine" EASACategory=""/>
          <er:topic sdt-id="12259430" source-title="AMC2 ATCO.MED.C.015 Training courses in aviation medicine" ERulesId="ERULES-1963177438-14742"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C.015 Training courses in aviation medicine" EASACategory=""/>
        </er:toc>
        <er:topic sdt-id="-1965380393" source-title="ATCO.MED.C.020 Changes to the AME certificate" ERulesId="ERULES-1963177438-14746"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pic sdt-id="-813218024" source-title="ATCO.MED.C.025 Validity of AME certificates" ERulesId="ERULES-1963177438-14752" Domain="Air traffic controllers;" ActivityType="" AircraftUse="" AircraftCategory="" AmendedBy="" ApplicabilityDate="30 June, 2015" EntryIntoForceDate="26 March, 2015" EquivalentForeignRegulation="" ICAOReference="" Keywords="" RegistryState="" RegulatedEntity="" RegulatorySource="Regulation (EU) 2015/340" RegulatorySubject="Part-ATCO;" TechnicalSubjectMatter="" TypeOfContent="IR (Implementing rule);" ParentIR="" EASACategory=""/>
        <er:toc>
          <er:topic sdt-id="-1808539302" source-title="AMC1 ATCO.MED.C.025(b) Validity of AME certificates" ERulesId="ERULES-1963177438-14754"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AMC to IR (Acceptable means of compliance to implementing rule);" ParentIR="ATCO.MED.C.025 Validity of AME certificates" EASACategory=""/>
          <er:topic sdt-id="305005039" source-title="GM1 ATCO.MED.C.025(b) Validity of AME certificates" ERulesId="ERULES-1963177438-14759" Domain="Air traffic controllers;" ActivityType="" AircraftUse="" AircraftCategory="" AmendedBy="" ApplicabilityDate="30 June, 2015" EntryIntoForceDate="30 June, 2015" EquivalentForeignRegulation="" ICAOReference="" Keywords="" RegistryState="" RegulatedEntity="" RegulatorySource="ED Decision 2015/010/R" RegulatorySubject="Part-ATCO;" TechnicalSubjectMatter="" TypeOfContent="GM to IR (Guidance material to implementing rule);" ParentIR="ATCO.MED.C.025 Validity of AME certificates" EASACategory=""/>
        </er:toc>
      </er:toc>
    </er:toc>
    <er:heading sdt-id="1992854827" title="INITIAL TRAINING CONTENT"/>
    <er:toc>
      <er:topic sdt-id="-1398709242" source-title="AMC1 ATCO.D.010(a) Composition of initial training" ERulesId="ERULES-1963177438-1522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21095036" source-title="AMC2 ATCO.D.010(a) Composition of initial training" ERulesId="ERULES-1963177438-1522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816950" source-title="AMC1 ATCO.D.010(a)(1) Composition of initial training" ERulesId="ERULES-1963177438-1523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338006975" source-title="AMC1 ATCO.D.010(a)(1) Composition of initial training – Basic training" ERulesId="ERULES-1963177438-1523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42027210" source-title="AMC1 ATCO.D.010(a)(1) Composition of initial training – Basic training" ERulesId="ERULES-1963177438-1523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010279570" source-title="AMC1 ATCO.D.010(a)(1) Composition of initial training" ERulesId="ERULES-1963177438-1523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731706773" source-title="AMC1 ATCO.D.010(a)(1) Composition of initial training – Basic training" ERulesId="ERULES-1963177438-1524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951989514" source-title="AMC1 ATCO.D.010(a)(1) Composition of initial training – Basic training" ERulesId="ERULES-1963177438-1524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242322915" source-title="AMC1 ATCO.D.010(a)(1) Composition of initial training – Basic training" ERulesId="ERULES-1963177438-1524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504805971" source-title="AMC1 ATCO.D.010(a)(1) Composition of initial training – Basic training" ERulesId="ERULES-1963177438-1525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81620648" source-title="AMC1 ATCO.D.010(a)(1) Composition of initial training – Basic training" ERulesId="ERULES-1963177438-1525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940378921" source-title="AMC1 ATCO.D.010(a)(1) Composition of initial training – Basic training" ERulesId="ERULES-1963177438-1525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207372589" source-title="AMC1 ATCO.D.010(a)(2)(i) Composition of initial training" ERulesId="ERULES-1963177438-1526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87094500" source-title="AMC1 ATCO.D.010(a)(2)(i) Composition of initial training – Aerodrome control visual rating (ADV) training" ERulesId="ERULES-1963177438-1526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394812456" source-title="AMC1 ATCO.D.010(a)(2)(i) Composition of initial training – Aerodrome control visual rating (ADV) training" ERulesId="ERULES-1963177438-1526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156005350" source-title="AMC1 ATCO.D.010(a)(2)(i) Composition of initial training – Aerodrome control visual rating (ADV) training" ERulesId="ERULES-1963177438-1527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493195375" source-title="AMC1 ATCO.D.010(a)(2)(i) Composition of initial training – Aerodrome control visual rating (ADV) training" ERulesId="ERULES-1963177438-1527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572917292" source-title="AMC1 ATCO.D.010(a)(2)(i) Composition of initial training – Aerodrome control visual rating (ADV) training" ERulesId="ERULES-1963177438-1527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678223034" source-title="AMC1 ATCO.D.010(a)(2)(i) Composition of initial training – Aerodrome control visual rating (ADV) training" ERulesId="ERULES-1963177438-1528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830553516" source-title="AMC1 ATCO.D.010(a)(2)(i) Composition of initial training – Aerodrome control visual rating (ADV) training" ERulesId="ERULES-1963177438-1528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790787822" source-title="AMC1 ATCO.D.010(a)(2)(i) Composition of initial training – Aerodrome control visual rating (ADV) training" ERulesId="ERULES-1963177438-1528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89665773" source-title="AMC1 ATCO.D.010(a)(2)(i) Composition of initial training – Aerodrome control visual rating (ADV) training" ERulesId="ERULES-1963177438-1529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003811514" source-title="AMC1 ATCO.D.010(a)(2)(i) Composition of initial training – Aerodrome control visual rating (ADV) training" ERulesId="ERULES-1963177438-1529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502689468" source-title="AMC1 ATCO.D.010(a)(2)(i) Composition of initial training – Aerodrome control visual rating (ADV) training" ERulesId="ERULES-1963177438-1529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121055024" source-title="AMC1 ATCO.D.010(a)(2)(ii) Composition of initial training" ERulesId="ERULES-1963177438-1530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81289330" source-title="AMC1 ATCO.D.010(a)(2)(i) Composition of initial training – Aerodrome control rating (ADC) training" ERulesId="ERULES-1963177438-1530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50032067" source-title="AMC1 ATCO.D.010(a)(2)(i) Composition of initial training – Aerodrome control rating (ADC) training" ERulesId="ERULES-1963177438-1530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238426129" source-title="AMC1 ATCO.D.010(a)(2)(i) Composition of initial training – Aerodrome control rating (ADC) training" ERulesId="ERULES-1963177438-1522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919897112" source-title="AMC1 ATCO.D.010(a)(1) Composition of initial training – Aerodrome control rating (ADC) training" ERulesId="ERULES-1963177438-1522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573372053" source-title="AMC1 ATCO.D.010(a)(2)(i) Composition of initial training – Aerodrome control rating (ADC) training" ERulesId="ERULES-1963177438-1522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793486684" source-title="AMC1 ATCO.D.010(a)(2)(i) Composition of initial training – Aerodrome control rating (ADC) training" ERulesId="ERULES-1963177438-1523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34069924" source-title="AMC1 ATCO.D.010(a)(2)(i) Composition of initial training – Aerodrome control rating (ADC) training" ERulesId="ERULES-1963177438-1523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395594392" source-title="AMC1 ATCO.D.010(a)(2)(i) Composition of initial training – Aerodrome control rating (ADC) training" ERulesId="ERULES-1963177438-1523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6869018" source-title="AMC1 ATCO.D.010(a)(2)(i) Composition of initial training – Aerodrome control rating (ADC) training" ERulesId="ERULES-1963177438-1524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571264601" source-title="AMC1 ATCO.D.010(a)(2)(i) Composition of initial training – Aerodrome control rating (ADC) training" ERulesId="ERULES-1963177438-1524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449532895" source-title="AMC1 ATCO.D.010(a)(2)(i) Composition of initial training – Aerodrome control rating (ADC) training" ERulesId="ERULES-1963177438-1524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554838637" source-title="AMC1 ATCO.D.010(a)(2)(iii) Composition of initial training" ERulesId="ERULES-1963177438-1525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969315952" source-title="AMC1 ATCO.D.010(a)(2)(ii) Composition of initial training – Approach control procedural rating (APP) training" ERulesId="ERULES-1963177438-1525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6363105" source-title="AMC1 ATCO.D.010(a)(2)(ii) Composition of initial training – Approach control procedural rating (APP) training" ERulesId="ERULES-1963177438-1525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805711100" source-title="AMC1 ATCO.D.010(a)(2)(ii) Composition of initial training – Approach control procedural rating (APP) training" ERulesId="ERULES-1963177438-1526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145313336" source-title="AMC1 ATCO.D.010(a)(2)(ii) Composition of initial training – Approach control procedural rating (APP) training" ERulesId="ERULES-1963177438-1526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098456709" source-title="AMC1 ATCO.D.010(a)(2)(ii) Composition of initial training – Approach control procedural rating (APP) training" ERulesId="ERULES-1963177438-1526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018902908" source-title="AMC1 ATCO.D.010(a)(2)(ii) Composition of initial training – Approach control procedural rating (APP) training" ERulesId="ERULES-1963177438-1527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698129796" source-title="AMC1 ATCO.D.010(a)(2)(ii) Composition of initial training – Approach control procedural rating (APP) training" ERulesId="ERULES-1963177438-1527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421801094" source-title="AMC1 ATCO.D.010(a)(2)(ii) Composition of initial training – Approach control procedural rating (APP) training" ERulesId="ERULES-1963177438-1527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613919686" source-title="AMC1 ATCO.D.010(a)(2)(ii) Composition of initial training – Approach control procedural rating (APP) training" ERulesId="ERULES-1963177438-1527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88631304" source-title="AMC1 ATCO.D.010(a)(2)(ii) Composition of initial training – Approach control procedural rating (APP) training" ERulesId="ERULES-1963177438-1528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014383245" source-title="AMC1 ATCO.D.010(a)(2)(ii) Composition of initial training – Approach control procedural rating (APP) training" ERulesId="ERULES-1963177438-1528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323577231" source-title="AMC1 ATCO.D.010(a)(2)(iv) Composition of initial training" ERulesId="ERULES-1963177438-1529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 ParentIR="" EASACategory=""/>
      <er:topic sdt-id="-780254867" source-title="AMC1 ATCO.D.010(a)(2)(iii) Composition of initial training – Area control procedural rating (ACP) training" ERulesId="ERULES-1963177438-1529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042569813" source-title="AMC1 ATCO.D.010(a)(2)(iii) Composition of initial training – Area control procedural rating (ACP) training" ERulesId="ERULES-1963177438-1529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56084135" source-title="AMC1 ATCO.D.010(a)(2)(iii) Composition of initial training – Area control procedural rating (ACP) training" ERulesId="ERULES-1963177438-1530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18730655" source-title="AMC1 ATCO.D.010(a)(2)(iii) Composition of initial training – Area control procedural rating (ACP) training" ERulesId="ERULES-1963177438-1530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136433069" source-title="AMC1 ATCO.D.010(a)(2)(iii) Composition of initial training – Area control procedural rating (ACP) training" ERulesId="ERULES-1963177438-1530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054467060" source-title="AMC1 ATCO.D.010(a)(2)(iii) Composition of initial training – Area control procedural rating (ACP) training" ERulesId="ERULES-1963177438-1530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546422191" source-title="AMC1 ATCO.D.010(a)(2)(iii) Composition of initial training – Area control procedural rating (ACP) training" ERulesId="ERULES-1963177438-1522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82821735" source-title="AMC1 ATCO.D.010(a)(2)(iii) Composition of initial training – Area control procedural rating (ACP) training" ERulesId="ERULES-1963177438-1522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190539688" source-title="AMC1 ATCO.D.010(a)(2)(iii) Composition of initial training – Area control procedural rating (ACP) training" ERulesId="ERULES-1963177438-1522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213879418" source-title="AMC1 ATCO.D.010(a)(2)(iii) Composition of initial training – Area control procedural rating (ACP) training" ERulesId="ERULES-1963177438-1522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93601335" source-title="AMC1 ATCO.D.010(a)(2)(v) Composition of initial training" ERulesId="ERULES-1963177438-1523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520806896" source-title="AMC1 ATCO.D.010(a)(2)(iv) Composition of initial training – Approach control surveillance rating (APS) training" ERulesId="ERULES-1963177438-1523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783121839" source-title="AMC1 ATCO.D.010(a)(2)(iv) Composition of initial training – Approach control surveillance rating (APS) training" ERulesId="ERULES-1963177438-1524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771670305" source-title="AMC1 ATCO.D.010(a)(2)(iv) Composition of initial training – Approach control surveillance rating (APS) training" ERulesId="ERULES-1963177438-1524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111272541" source-title="AMC1 ATCO.D.010(a)(2)(iv) Composition of initial training – Approach control surveillance rating (APS) training" ERulesId="ERULES-1963177438-1524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647672088" source-title="AMC1 ATCO.D.010(a)(2)(iv) Composition of initial training – Approach control surveillance rating (APS) training" ERulesId="ERULES-1963177438-1525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907574823" source-title="AMC1 ATCO.D.010(a)(2)(iv) Composition of initial training – Approach control surveillance rating (APS) training" ERulesId="ERULES-1963177438-1525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170057879" source-title="AMC1 ATCO.D.010(a)(2)(iv) Composition of initial training – Approach control surveillance rating (APS) training" ERulesId="ERULES-1963177438-1525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579878888" source-title="AMC1 ATCO.D.010(a)(2)(iv) Composition of initial training – Approach control surveillance rating (APS) training" ERulesId="ERULES-1963177438-1525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91153514" source-title="AMC1 ATCO.D.010(a)(2)(iv) Composition of initial training – Approach control surveillance rating (APS) training" ERulesId="ERULES-1963177438-1526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7221487" source-title="AMC1 ATCO.D.010(a)(2)(iv) Composition of initial training – Approach control surveillance rating (APS) training" ERulesId="ERULES-1963177438-1526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055385639" source-title="AMC1 ATCO.D.010(a)(2)(iv) Composition of initial training – Approach control surveillance rating (APS) training" ERulesId="ERULES-1963177438-1526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3207734" source-title="AMC1 ATCO.D.010(a)(2)(vi) Composition of initial training" ERulesId="ERULES-1963177438-1527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469885370" source-title="AMC1 ATCO.D.010(a)(2)(v) Composition of initial training – Area control surveillance rating (ACS) training" ERulesId="ERULES-1963177438-15277"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313044279" source-title="AMC1 ATCO.D.010(a)(2)(v) Composition of initial training – Area control surveillance rating (ACS) training" ERulesId="ERULES-1963177438-15280"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545224267" source-title="AMC1 ATCO.D.010(a)(2)(v) Composition of initial training – Area control surveillance rating (ACS) training" ERulesId="ERULES-1963177438-15283"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156498893" source-title="AMC1 ATCO.D.010(a)(2)(v) Composition of initial training – Area control surveillance rating (ACS) training" ERulesId="ERULES-1963177438-15286"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767773519" source-title="AMC1 ATCO.D.010(a)(2)(v) Composition of initial training – Area control surveillance rating (ACS) training" ERulesId="ERULES-1963177438-15289"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379048145" source-title="AMC1 ATCO.D.010(a)(2)(v) Composition of initial training – Area control surveillance rating (ACS) training" ERulesId="ERULES-1963177438-15292"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247958995" source-title="AMC1 ATCO.D.010(a)(2)(v) Composition of initial training – Area control surveillance rating (ACS) training" ERulesId="ERULES-1963177438-15295"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889664284" source-title="AMC1 ATCO.D.010(a)(2)(v) Composition of initial training – Area control surveillance rating (ACS) training" ERulesId="ERULES-1963177438-15298"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1810110483" source-title="AMC1 ATCO.D.010(a)(2)(v) Composition of initial training – Area control surveillance rating (ACS) training" ERulesId="ERULES-1963177438-15301"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pic sdt-id="2065334493" source-title="AMC1 ATCO.D.010(a)(2)(v) Composition of initial training – Area control surveillance rating (ACS) training" ERulesId="ERULES-1963177438-15304" Domain="Air traffic controllers;" ActivityType="" AircraftUse="" AircraftCategory="" AmendedBy="" ApplicabilityDate="4 August, 2024" EntryIntoForceDate="5 September, 2023" EquivalentForeignRegulation="" ICAOReference="" Keywords="" RegistryState="" RegulatedEntity="" RegulatorySource="ED Decision 2023/011/R" RegulatorySubject="Part-ATCO;" TechnicalSubjectMatter="" TypeOfContent="AMC to IR (Acceptable means of compliance to implementing rule);" ParentIR="" EASACategory=""/>
    </er:toc>
  </er:toc>
</er:document>
</file>

<file path=customXml/item8.xml><?xml version="1.0" encoding="utf-8"?>
<ct:contentTypeSchema xmlns:ct="http://schemas.microsoft.com/office/2006/metadata/contentType" xmlns:ma="http://schemas.microsoft.com/office/2006/metadata/properties/metaAttributes" ct:_="" ma:_="" ma:contentTypeName="Document" ma:contentTypeID="0x010100E757F3C00DFC0840AF318A8BC333CCDD" ma:contentTypeVersion="3" ma:contentTypeDescription="Create a new document." ma:contentTypeScope="" ma:versionID="e5f7efce16f6f885d734a6a0b1aa95d3">
  <xsd:schema xmlns:xs="http://www.w3.org/2001/XMLSchema" xmlns:xsd="http://www.w3.org/2001/XMLSchema" xmlns:p="http://schemas.microsoft.com/office/2006/metadata/properties" xmlns:ns2="88ed6fb3-5649-4347-aee8-dfa153c910b6" targetNamespace="http://schemas.microsoft.com/office/2006/metadata/properties" ma:root="true" ma:fieldsID="e28b944f6f2f0a07d6de849fb4b3ef05" ns2:_="">
    <xsd:import namespace="88ed6fb3-5649-4347-aee8-dfa153c910b6"/>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http://www.w3.org/2001/XMLSchema" xmlns:xsd="http://www.w3.org/2001/XMLSchema" xmlns:dms="http://schemas.microsoft.com/office/2006/documentManagement/types" xmlns:pc="http://schemas.microsoft.com/office/infopath/2007/PartnerControls" targetNamespace="88ed6fb3-5649-4347-aee8-dfa153c910b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http://schemas.openxmlformats.org/package/2006/metadata/core-properties"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xs="http://www.w3.org/2001/XMLSchema" xmlns:pc="http://schemas.microsoft.com/office/infopath/2007/PartnerControls"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14A5052-299F-46E9-AD7A-167AB6D758E0}">
  <ds:schemaRefs>
    <ds:schemaRef ds:uri="http://schemas.openxmlformats.org/officeDocument/2006/bibliography"/>
  </ds:schemaRefs>
</ds:datastoreItem>
</file>

<file path=customXml/itemProps3.xml><?xml version="1.0" encoding="utf-8"?>
<ds:datastoreItem xmlns:ds="http://schemas.openxmlformats.org/officeDocument/2006/customXml" ds:itemID="{F0BA4B41-AB58-4A4F-BDEB-7E7E02721C64}">
  <ds:schemaRefs>
    <ds:schemaRef ds:uri="http://schemas.microsoft.com/sharepoint/v3/contenttype/forms"/>
  </ds:schemaRefs>
</ds:datastoreItem>
</file>

<file path=customXml/itemProps4.xml><?xml version="1.0" encoding="utf-8"?>
<ds:datastoreItem xmlns:ds="http://schemas.openxmlformats.org/officeDocument/2006/customXml" ds:itemID="{B0145283-5657-4C8E-992F-BCDCD0A22F28}">
  <ds:schemaRefs>
    <ds:schemaRef ds:uri="urn:schemas-microsoft-com.VSTO2008Demos.ControlsStorage"/>
  </ds:schemaRefs>
</ds:datastoreItem>
</file>

<file path=customXml/itemProps5.xml><?xml version="1.0" encoding="utf-8"?>
<ds:datastoreItem xmlns:ds="http://schemas.openxmlformats.org/officeDocument/2006/customXml" ds:itemID="{DC015E2A-E02D-4C0F-B7FC-934604789363}">
  <ds:schemaRefs/>
</ds:datastoreItem>
</file>

<file path=customXml/itemProps6.xml><?xml version="1.0" encoding="utf-8"?>
<ds:datastoreItem xmlns:ds="http://schemas.openxmlformats.org/officeDocument/2006/customXml" ds:itemID="{71721ECB-81BD-46C1-9BFC-0D4DA5093BA0}">
  <ds:schemaRefs>
    <ds:schemaRef ds:uri="http://schemas.microsoft.com/sharepoint/events"/>
  </ds:schemaRefs>
</ds:datastoreItem>
</file>

<file path=customXml/itemProps7.xml><?xml version="1.0" encoding="utf-8"?>
<ds:datastoreItem xmlns:ds="http://schemas.openxmlformats.org/officeDocument/2006/customXml" ds:itemID="{D6670956-A210-4D71-AC2B-05FC5B970096}">
  <ds:schemaRefs>
    <ds:schemaRef ds:uri="http://www.easa.europa.eu/erules-export"/>
  </ds:schemaRefs>
</ds:datastoreItem>
</file>

<file path=customXml/itemProps8.xml><?xml version="1.0" encoding="utf-8"?>
<ds:datastoreItem xmlns:ds="http://schemas.openxmlformats.org/officeDocument/2006/customXml" ds:itemID="{48966B48-8FE2-4F03-B5D2-FB7EBFABD6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ed6fb3-5649-4347-aee8-dfa153c91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C46A38F8-7205-4F27-A72B-462299DEA154}">
  <ds:schemaRef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338</Pages>
  <Words>108640</Words>
  <Characters>619248</Characters>
  <Application>Microsoft Office Word</Application>
  <DocSecurity>0</DocSecurity>
  <Lines>5160</Lines>
  <Paragraphs>1452</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Rules For Air Traffic Controllers’ Licensing and Certification</vt:lpstr>
      <vt:lpstr>Air Traffic Controllers Template</vt:lpstr>
    </vt:vector>
  </TitlesOfParts>
  <Company>EASA</Company>
  <LinksUpToDate>false</LinksUpToDate>
  <CharactersWithSpaces>726436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Rules For Air Traffic Controllers’ Licensing and Certification</dc:title>
  <dc:creator>REDACTED</dc:creator>
  <cp:keywords>https:/mul2-mta.gov.am/tasks/1760532/oneclick?token=b3c5ea52e6935f77e685e93ae4513573</cp:keywords>
  <cp:lastModifiedBy>Artyom Simonyan</cp:lastModifiedBy>
  <cp:revision>3</cp:revision>
  <cp:lastPrinted>2025-02-12T06:50:00Z</cp:lastPrinted>
  <dcterms:created xsi:type="dcterms:W3CDTF">2025-03-25T07:12:00Z</dcterms:created>
  <dcterms:modified xsi:type="dcterms:W3CDTF">2025-03-25T07:14:00Z</dcterms:modified>
</cp:coreProperties>
</file>